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92" r:id="rId2"/>
    <p:sldId id="317" r:id="rId3"/>
    <p:sldId id="256" r:id="rId4"/>
    <p:sldId id="258" r:id="rId5"/>
    <p:sldId id="257" r:id="rId6"/>
    <p:sldId id="263" r:id="rId7"/>
    <p:sldId id="265" r:id="rId8"/>
    <p:sldId id="266" r:id="rId9"/>
    <p:sldId id="267" r:id="rId10"/>
    <p:sldId id="268" r:id="rId11"/>
    <p:sldId id="283" r:id="rId12"/>
    <p:sldId id="304" r:id="rId13"/>
    <p:sldId id="284" r:id="rId14"/>
    <p:sldId id="288" r:id="rId15"/>
    <p:sldId id="285" r:id="rId16"/>
    <p:sldId id="300" r:id="rId17"/>
    <p:sldId id="306" r:id="rId18"/>
    <p:sldId id="309" r:id="rId19"/>
    <p:sldId id="310" r:id="rId20"/>
    <p:sldId id="294" r:id="rId21"/>
    <p:sldId id="269" r:id="rId22"/>
    <p:sldId id="290" r:id="rId23"/>
    <p:sldId id="291" r:id="rId24"/>
    <p:sldId id="305" r:id="rId25"/>
    <p:sldId id="271" r:id="rId26"/>
    <p:sldId id="293" r:id="rId27"/>
    <p:sldId id="273" r:id="rId28"/>
    <p:sldId id="299" r:id="rId29"/>
    <p:sldId id="307" r:id="rId30"/>
    <p:sldId id="287" r:id="rId31"/>
    <p:sldId id="296" r:id="rId32"/>
    <p:sldId id="297" r:id="rId33"/>
    <p:sldId id="318" r:id="rId34"/>
    <p:sldId id="311" r:id="rId35"/>
    <p:sldId id="313" r:id="rId36"/>
    <p:sldId id="314" r:id="rId37"/>
    <p:sldId id="315" r:id="rId38"/>
    <p:sldId id="316" r:id="rId39"/>
    <p:sldId id="312" r:id="rId40"/>
    <p:sldId id="320" r:id="rId41"/>
    <p:sldId id="321" r:id="rId42"/>
    <p:sldId id="322" r:id="rId43"/>
    <p:sldId id="301" r:id="rId44"/>
    <p:sldId id="259" r:id="rId45"/>
    <p:sldId id="30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0E0B"/>
    <a:srgbClr val="F69694"/>
    <a:srgbClr val="EB1E19"/>
    <a:srgbClr val="F37471"/>
    <a:srgbClr val="6598FF"/>
    <a:srgbClr val="4F81BD"/>
    <a:srgbClr val="FFFF99"/>
    <a:srgbClr val="FFFF66"/>
    <a:srgbClr val="4784F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IPS\2011%20conf\HPA%20PVL%20S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otter\Desktop\PhD\Results\070510%20Analysis_updat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hD\GST%20MRSA%20database\MCS%202002-2009\100209%20ALL%20SA%20AE%202002-2008_wounds_analysi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hD\GST%20MRSA%20database\MCS%202002-2009\100209%20ALL%20SA%20AE%202002-2008_wounds_analysi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hD\Eve\Results\Final%20Means%20and%20CVs%20for%20PSM%20Mass%20Spectrometr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stacked"/>
        <c:ser>
          <c:idx val="2"/>
          <c:order val="0"/>
          <c:tx>
            <c:strRef>
              <c:f>Sheet1!$C$10</c:f>
              <c:strCache>
                <c:ptCount val="1"/>
                <c:pt idx="0">
                  <c:v>PVL-MRSA</c:v>
                </c:pt>
              </c:strCache>
            </c:strRef>
          </c:tx>
          <c:cat>
            <c:numRef>
              <c:f>Sheet1!$A$11:$A$16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Sheet1!$C$11:$C$16</c:f>
              <c:numCache>
                <c:formatCode>General</c:formatCode>
                <c:ptCount val="6"/>
                <c:pt idx="0">
                  <c:v>117</c:v>
                </c:pt>
                <c:pt idx="1">
                  <c:v>159</c:v>
                </c:pt>
                <c:pt idx="2">
                  <c:v>477</c:v>
                </c:pt>
                <c:pt idx="3">
                  <c:v>724</c:v>
                </c:pt>
                <c:pt idx="4">
                  <c:v>984</c:v>
                </c:pt>
                <c:pt idx="5">
                  <c:v>1049</c:v>
                </c:pt>
              </c:numCache>
            </c:numRef>
          </c:val>
        </c:ser>
        <c:ser>
          <c:idx val="1"/>
          <c:order val="1"/>
          <c:tx>
            <c:strRef>
              <c:f>Sheet1!$B$10</c:f>
              <c:strCache>
                <c:ptCount val="1"/>
                <c:pt idx="0">
                  <c:v>PVL-MSSA</c:v>
                </c:pt>
              </c:strCache>
            </c:strRef>
          </c:tx>
          <c:cat>
            <c:numRef>
              <c:f>Sheet1!$A$11:$A$16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cat>
          <c:val>
            <c:numRef>
              <c:f>Sheet1!$B$11:$B$16</c:f>
              <c:numCache>
                <c:formatCode>General</c:formatCode>
                <c:ptCount val="6"/>
                <c:pt idx="0">
                  <c:v>107</c:v>
                </c:pt>
                <c:pt idx="1">
                  <c:v>337</c:v>
                </c:pt>
                <c:pt idx="2">
                  <c:v>729</c:v>
                </c:pt>
                <c:pt idx="3">
                  <c:v>1013</c:v>
                </c:pt>
                <c:pt idx="4">
                  <c:v>1573</c:v>
                </c:pt>
                <c:pt idx="5">
                  <c:v>1178</c:v>
                </c:pt>
              </c:numCache>
            </c:numRef>
          </c:val>
        </c:ser>
        <c:overlap val="100"/>
        <c:axId val="100877824"/>
        <c:axId val="100879360"/>
      </c:barChart>
      <c:catAx>
        <c:axId val="100877824"/>
        <c:scaling>
          <c:orientation val="minMax"/>
        </c:scaling>
        <c:axPos val="b"/>
        <c:numFmt formatCode="General" sourceLinked="1"/>
        <c:tickLblPos val="nextTo"/>
        <c:crossAx val="100879360"/>
        <c:crosses val="autoZero"/>
        <c:auto val="1"/>
        <c:lblAlgn val="ctr"/>
        <c:lblOffset val="100"/>
      </c:catAx>
      <c:valAx>
        <c:axId val="10087936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isolates</a:t>
                </a:r>
              </a:p>
            </c:rich>
          </c:tx>
          <c:layout/>
        </c:title>
        <c:numFmt formatCode="General" sourceLinked="1"/>
        <c:tickLblPos val="nextTo"/>
        <c:crossAx val="10087782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2332990750256939"/>
          <c:y val="3.3795402957645895E-2"/>
          <c:w val="0.6026036313806189"/>
          <c:h val="0.72039283651070385"/>
        </c:manualLayout>
      </c:layout>
      <c:barChart>
        <c:barDir val="col"/>
        <c:grouping val="stacked"/>
        <c:ser>
          <c:idx val="0"/>
          <c:order val="0"/>
          <c:tx>
            <c:strRef>
              <c:f>Sheet1!$A$4</c:f>
              <c:strCache>
                <c:ptCount val="1"/>
                <c:pt idx="0">
                  <c:v>PVL+ve MRSA</c:v>
                </c:pt>
              </c:strCache>
            </c:strRef>
          </c:tx>
          <c:spPr>
            <a:solidFill>
              <a:srgbClr val="FF0000"/>
            </a:solidFill>
            <a:ln w="12700">
              <a:noFill/>
              <a:prstDash val="solid"/>
            </a:ln>
          </c:spPr>
          <c:cat>
            <c:numRef>
              <c:f>Sheet1!$B$2:$H$2</c:f>
              <c:numCache>
                <c:formatCode>General</c:formatCode>
                <c:ptCount val="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</c:numCache>
            </c:numRef>
          </c:cat>
          <c:val>
            <c:numRef>
              <c:f>Sheet1!$B$13:$H$13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16</c:v>
                </c:pt>
                <c:pt idx="6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Sheet1!$A$14</c:f>
              <c:strCache>
                <c:ptCount val="1"/>
                <c:pt idx="0">
                  <c:v>PVL -ve MRSA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  <a:prstDash val="solid"/>
            </a:ln>
          </c:spPr>
          <c:cat>
            <c:numRef>
              <c:f>Sheet1!$B$2:$H$2</c:f>
              <c:numCache>
                <c:formatCode>General</c:formatCode>
                <c:ptCount val="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</c:numCache>
            </c:numRef>
          </c:cat>
          <c:val>
            <c:numRef>
              <c:f>Sheet1!$B$14:$H$14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21</c:v>
                </c:pt>
                <c:pt idx="4">
                  <c:v>30</c:v>
                </c:pt>
                <c:pt idx="5">
                  <c:v>27</c:v>
                </c:pt>
                <c:pt idx="6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Sheet1!$A$16</c:f>
              <c:strCache>
                <c:ptCount val="1"/>
                <c:pt idx="0">
                  <c:v>Not recovered</c:v>
                </c:pt>
              </c:strCache>
            </c:strRef>
          </c:tx>
          <c:spPr>
            <a:solidFill>
              <a:srgbClr val="C0C0C0"/>
            </a:solidFill>
            <a:ln w="12700">
              <a:noFill/>
              <a:prstDash val="solid"/>
            </a:ln>
          </c:spPr>
          <c:cat>
            <c:numRef>
              <c:f>Sheet1!$B$2:$H$2</c:f>
              <c:numCache>
                <c:formatCode>General</c:formatCode>
                <c:ptCount val="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</c:numCache>
            </c:numRef>
          </c:cat>
          <c:val>
            <c:numRef>
              <c:f>Sheet1!$B$16:$H$16</c:f>
              <c:numCache>
                <c:formatCode>General</c:formatCode>
                <c:ptCount val="7"/>
                <c:pt idx="0">
                  <c:v>36</c:v>
                </c:pt>
                <c:pt idx="1">
                  <c:v>29</c:v>
                </c:pt>
                <c:pt idx="2">
                  <c:v>37</c:v>
                </c:pt>
                <c:pt idx="3">
                  <c:v>49</c:v>
                </c:pt>
                <c:pt idx="4">
                  <c:v>35</c:v>
                </c:pt>
                <c:pt idx="5">
                  <c:v>25</c:v>
                </c:pt>
                <c:pt idx="6">
                  <c:v>53</c:v>
                </c:pt>
              </c:numCache>
            </c:numRef>
          </c:val>
        </c:ser>
        <c:overlap val="100"/>
        <c:axId val="100955264"/>
        <c:axId val="100957184"/>
      </c:barChart>
      <c:lineChart>
        <c:grouping val="standard"/>
        <c:ser>
          <c:idx val="3"/>
          <c:order val="3"/>
          <c:tx>
            <c:v>Proportion Cip-S</c:v>
          </c:tx>
          <c:spPr>
            <a:ln w="63500">
              <a:solidFill>
                <a:schemeClr val="tx1"/>
              </a:solidFill>
            </a:ln>
          </c:spPr>
          <c:marker>
            <c:spPr>
              <a:ln>
                <a:solidFill>
                  <a:sysClr val="windowText" lastClr="000000"/>
                </a:solidFill>
              </a:ln>
            </c:spPr>
          </c:marker>
          <c:val>
            <c:numRef>
              <c:f>Sheet1!$B$48:$H$48</c:f>
              <c:numCache>
                <c:formatCode>General</c:formatCode>
                <c:ptCount val="7"/>
                <c:pt idx="0">
                  <c:v>3.7721324095457978</c:v>
                </c:pt>
                <c:pt idx="1">
                  <c:v>3.959484346224678</c:v>
                </c:pt>
                <c:pt idx="2">
                  <c:v>5.6399132321041234</c:v>
                </c:pt>
                <c:pt idx="3">
                  <c:v>5.9294871794871788</c:v>
                </c:pt>
                <c:pt idx="4">
                  <c:v>7.3145245559038656</c:v>
                </c:pt>
                <c:pt idx="5">
                  <c:v>8.8541666666666767</c:v>
                </c:pt>
                <c:pt idx="6">
                  <c:v>13.246753246753245</c:v>
                </c:pt>
              </c:numCache>
            </c:numRef>
          </c:val>
        </c:ser>
        <c:marker val="1"/>
        <c:axId val="100981760"/>
        <c:axId val="100979840"/>
      </c:lineChart>
      <c:catAx>
        <c:axId val="100955264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GB" sz="1580"/>
            </a:pPr>
            <a:endParaRPr lang="en-US"/>
          </a:p>
        </c:txPr>
        <c:crossAx val="100957184"/>
        <c:crosses val="autoZero"/>
        <c:auto val="1"/>
        <c:lblAlgn val="ctr"/>
        <c:lblOffset val="100"/>
        <c:tickLblSkip val="1"/>
        <c:tickMarkSkip val="1"/>
      </c:catAx>
      <c:valAx>
        <c:axId val="100957184"/>
        <c:scaling>
          <c:orientation val="minMax"/>
          <c:max val="120"/>
          <c:min val="0"/>
        </c:scaling>
        <c:axPos val="l"/>
        <c:title>
          <c:tx>
            <c:rich>
              <a:bodyPr/>
              <a:lstStyle/>
              <a:p>
                <a:pPr>
                  <a:defRPr lang="en-GB" sz="1700"/>
                </a:pPr>
                <a:r>
                  <a:rPr lang="en-GB" sz="1700" dirty="0"/>
                  <a:t>Number </a:t>
                </a:r>
                <a:r>
                  <a:rPr lang="en-GB" sz="1700" dirty="0" smtClean="0"/>
                  <a:t>of </a:t>
                </a:r>
                <a:r>
                  <a:rPr lang="en-GB" sz="1700" dirty="0" err="1" smtClean="0"/>
                  <a:t>Cip</a:t>
                </a:r>
                <a:r>
                  <a:rPr lang="en-GB" sz="1700" dirty="0" smtClean="0"/>
                  <a:t>-S </a:t>
                </a:r>
                <a:r>
                  <a:rPr lang="en-GB" sz="1700" dirty="0"/>
                  <a:t>isolates</a:t>
                </a:r>
              </a:p>
            </c:rich>
          </c:tx>
          <c:layout>
            <c:manualLayout>
              <c:xMode val="edge"/>
              <c:yMode val="edge"/>
              <c:x val="3.500875662190369E-2"/>
              <c:y val="0.1578264710791629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GB" sz="1580"/>
            </a:pPr>
            <a:endParaRPr lang="en-US"/>
          </a:p>
        </c:txPr>
        <c:crossAx val="100955264"/>
        <c:crosses val="autoZero"/>
        <c:crossBetween val="between"/>
      </c:valAx>
      <c:valAx>
        <c:axId val="100979840"/>
        <c:scaling>
          <c:orientation val="minMax"/>
        </c:scaling>
        <c:axPos val="r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 sz="1700" dirty="0" smtClean="0"/>
                  <a:t>%</a:t>
                </a:r>
                <a:r>
                  <a:rPr lang="en-GB" sz="1700" baseline="0" dirty="0" smtClean="0"/>
                  <a:t> of all unique patient isolates</a:t>
                </a:r>
                <a:endParaRPr lang="en-GB" sz="17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GB" sz="1580"/>
            </a:pPr>
            <a:endParaRPr lang="en-US"/>
          </a:p>
        </c:txPr>
        <c:crossAx val="100981760"/>
        <c:crosses val="max"/>
        <c:crossBetween val="between"/>
      </c:valAx>
      <c:catAx>
        <c:axId val="100981760"/>
        <c:scaling>
          <c:orientation val="minMax"/>
        </c:scaling>
        <c:delete val="1"/>
        <c:axPos val="b"/>
        <c:tickLblPos val="none"/>
        <c:crossAx val="100979840"/>
        <c:crosses val="autoZero"/>
        <c:auto val="1"/>
        <c:lblAlgn val="ctr"/>
        <c:lblOffset val="10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3.6998972250771242E-2"/>
          <c:y val="0.85615251299826689"/>
          <c:w val="0.74955806783144918"/>
          <c:h val="7.7109494762028954E-2"/>
        </c:manualLayout>
      </c:layout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lang="en-GB" sz="1400"/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15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 b="0"/>
            </a:pPr>
            <a:r>
              <a:rPr lang="en-GB" b="0" dirty="0"/>
              <a:t>All MRSA and MSSA from A&amp;E and GPs at GSTT</a:t>
            </a:r>
          </a:p>
        </c:rich>
      </c:tx>
      <c:layout>
        <c:manualLayout>
          <c:xMode val="edge"/>
          <c:yMode val="edge"/>
          <c:x val="7.0061176777459475E-2"/>
          <c:y val="2.8109723919564494E-2"/>
        </c:manualLayout>
      </c:layout>
    </c:title>
    <c:plotArea>
      <c:layout>
        <c:manualLayout>
          <c:layoutTarget val="inner"/>
          <c:xMode val="edge"/>
          <c:yMode val="edge"/>
          <c:x val="0.13371022707418764"/>
          <c:y val="0.16030574185388302"/>
          <c:w val="0.58380521680279163"/>
          <c:h val="0.73537078405987766"/>
        </c:manualLayout>
      </c:layout>
      <c:barChart>
        <c:barDir val="col"/>
        <c:grouping val="stacked"/>
        <c:ser>
          <c:idx val="1"/>
          <c:order val="0"/>
          <c:tx>
            <c:strRef>
              <c:f>Sums!$A$14</c:f>
              <c:strCache>
                <c:ptCount val="1"/>
                <c:pt idx="0">
                  <c:v>MRSA</c:v>
                </c:pt>
              </c:strCache>
            </c:strRef>
          </c:tx>
          <c:spPr>
            <a:solidFill>
              <a:srgbClr val="830E0B"/>
            </a:solidFill>
          </c:spPr>
          <c:cat>
            <c:numRef>
              <c:f>Sums!$B$1:$H$1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Sums!$B$38:$H$38</c:f>
              <c:numCache>
                <c:formatCode>General</c:formatCode>
                <c:ptCount val="7"/>
                <c:pt idx="0">
                  <c:v>276</c:v>
                </c:pt>
                <c:pt idx="1">
                  <c:v>275</c:v>
                </c:pt>
                <c:pt idx="2">
                  <c:v>311</c:v>
                </c:pt>
                <c:pt idx="3">
                  <c:v>342</c:v>
                </c:pt>
                <c:pt idx="4">
                  <c:v>298</c:v>
                </c:pt>
                <c:pt idx="5">
                  <c:v>236</c:v>
                </c:pt>
                <c:pt idx="6">
                  <c:v>281</c:v>
                </c:pt>
              </c:numCache>
            </c:numRef>
          </c:val>
        </c:ser>
        <c:ser>
          <c:idx val="0"/>
          <c:order val="1"/>
          <c:tx>
            <c:strRef>
              <c:f>Sums!$A$13</c:f>
              <c:strCache>
                <c:ptCount val="1"/>
                <c:pt idx="0">
                  <c:v>MSSA</c:v>
                </c:pt>
              </c:strCache>
            </c:strRef>
          </c:tx>
          <c:spPr>
            <a:solidFill>
              <a:schemeClr val="tx2"/>
            </a:solidFill>
          </c:spPr>
          <c:cat>
            <c:numRef>
              <c:f>Sums!$B$1:$H$1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Sums!$B$37:$H$37</c:f>
              <c:numCache>
                <c:formatCode>General</c:formatCode>
                <c:ptCount val="7"/>
                <c:pt idx="0">
                  <c:v>2125</c:v>
                </c:pt>
                <c:pt idx="1">
                  <c:v>2037</c:v>
                </c:pt>
                <c:pt idx="2">
                  <c:v>1950</c:v>
                </c:pt>
                <c:pt idx="3">
                  <c:v>1969</c:v>
                </c:pt>
                <c:pt idx="4">
                  <c:v>1992</c:v>
                </c:pt>
                <c:pt idx="5">
                  <c:v>2047</c:v>
                </c:pt>
                <c:pt idx="6">
                  <c:v>2380</c:v>
                </c:pt>
              </c:numCache>
            </c:numRef>
          </c:val>
        </c:ser>
        <c:overlap val="100"/>
        <c:axId val="101017856"/>
        <c:axId val="101020032"/>
      </c:barChart>
      <c:lineChart>
        <c:grouping val="standard"/>
        <c:ser>
          <c:idx val="2"/>
          <c:order val="2"/>
          <c:tx>
            <c:v>%MRSA</c:v>
          </c:tx>
          <c:spPr>
            <a:ln w="50800">
              <a:solidFill>
                <a:srgbClr val="000000"/>
              </a:solidFill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val>
            <c:numRef>
              <c:f>Sums!$B$40:$H$40</c:f>
              <c:numCache>
                <c:formatCode>0.0</c:formatCode>
                <c:ptCount val="7"/>
                <c:pt idx="0">
                  <c:v>11.49521032902957</c:v>
                </c:pt>
                <c:pt idx="1">
                  <c:v>11.894463667820069</c:v>
                </c:pt>
                <c:pt idx="2">
                  <c:v>13.754975674480319</c:v>
                </c:pt>
                <c:pt idx="3">
                  <c:v>14.798788403288619</c:v>
                </c:pt>
                <c:pt idx="4">
                  <c:v>13.013100436681222</c:v>
                </c:pt>
                <c:pt idx="5">
                  <c:v>10.337275514673673</c:v>
                </c:pt>
                <c:pt idx="6">
                  <c:v>10.559939872228524</c:v>
                </c:pt>
              </c:numCache>
            </c:numRef>
          </c:val>
        </c:ser>
        <c:marker val="1"/>
        <c:axId val="101021952"/>
        <c:axId val="101023744"/>
      </c:lineChart>
      <c:catAx>
        <c:axId val="1010178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01020032"/>
        <c:crosses val="autoZero"/>
        <c:auto val="1"/>
        <c:lblAlgn val="ctr"/>
        <c:lblOffset val="100"/>
        <c:tickLblSkip val="1"/>
        <c:tickMarkSkip val="1"/>
      </c:catAx>
      <c:valAx>
        <c:axId val="10102003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Number of patients</a:t>
                </a:r>
              </a:p>
            </c:rich>
          </c:tx>
          <c:layout>
            <c:manualLayout>
              <c:xMode val="edge"/>
              <c:yMode val="edge"/>
              <c:x val="4.6228597222931338E-4"/>
              <c:y val="0.31554113586144816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01017856"/>
        <c:crosses val="autoZero"/>
        <c:crossBetween val="between"/>
      </c:valAx>
      <c:catAx>
        <c:axId val="101021952"/>
        <c:scaling>
          <c:orientation val="minMax"/>
        </c:scaling>
        <c:delete val="1"/>
        <c:axPos val="b"/>
        <c:tickLblPos val="none"/>
        <c:crossAx val="101023744"/>
        <c:crosses val="autoZero"/>
        <c:auto val="1"/>
        <c:lblAlgn val="ctr"/>
        <c:lblOffset val="100"/>
      </c:catAx>
      <c:valAx>
        <c:axId val="101023744"/>
        <c:scaling>
          <c:orientation val="minMax"/>
        </c:scaling>
        <c:axPos val="r"/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600" dirty="0" smtClean="0"/>
                  <a:t>% MRSA</a:t>
                </a:r>
                <a:endParaRPr lang="en-GB" sz="1600" dirty="0"/>
              </a:p>
            </c:rich>
          </c:tx>
          <c:layout>
            <c:manualLayout>
              <c:xMode val="edge"/>
              <c:yMode val="edge"/>
              <c:x val="0.80438586533863388"/>
              <c:y val="0.42524441728696832"/>
            </c:manualLayout>
          </c:layout>
        </c:title>
        <c:numFmt formatCode="0.0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0102195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5031216338281257"/>
          <c:y val="0.45792153495290688"/>
          <c:w val="0.14689292551812191"/>
          <c:h val="0.14758306392897166"/>
        </c:manualLayout>
      </c:layout>
    </c:legend>
    <c:plotVisOnly val="1"/>
    <c:dispBlanksAs val="gap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2"/>
  <c:chart>
    <c:title>
      <c:tx>
        <c:rich>
          <a:bodyPr/>
          <a:lstStyle/>
          <a:p>
            <a:pPr>
              <a:defRPr/>
            </a:pPr>
            <a:r>
              <a:rPr lang="en-GB"/>
              <a:t>MRSA wounds from A&amp;E and GPs at GSTT </a:t>
            </a:r>
          </a:p>
        </c:rich>
      </c:tx>
      <c:layout>
        <c:manualLayout>
          <c:xMode val="edge"/>
          <c:yMode val="edge"/>
          <c:x val="9.277178819533588E-2"/>
          <c:y val="3.9453769206018958E-2"/>
        </c:manualLayout>
      </c:layout>
    </c:title>
    <c:plotArea>
      <c:layout>
        <c:manualLayout>
          <c:layoutTarget val="inner"/>
          <c:xMode val="edge"/>
          <c:yMode val="edge"/>
          <c:x val="0.13148171925947488"/>
          <c:y val="0.16494866118901691"/>
          <c:w val="0.53148244264041278"/>
          <c:h val="0.72165039270194797"/>
        </c:manualLayout>
      </c:layout>
      <c:barChart>
        <c:barDir val="col"/>
        <c:grouping val="stacked"/>
        <c:ser>
          <c:idx val="1"/>
          <c:order val="0"/>
          <c:tx>
            <c:strRef>
              <c:f>Sums!$A$19</c:f>
              <c:strCache>
                <c:ptCount val="1"/>
                <c:pt idx="0">
                  <c:v>CipS-MRSA</c:v>
                </c:pt>
              </c:strCache>
            </c:strRef>
          </c:tx>
          <c:spPr>
            <a:solidFill>
              <a:srgbClr val="830E0B"/>
            </a:solidFill>
          </c:spPr>
          <c:cat>
            <c:numRef>
              <c:f>Sums!$B$1:$H$1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Sums!$B$43:$H$43</c:f>
              <c:numCache>
                <c:formatCode>General</c:formatCode>
                <c:ptCount val="7"/>
                <c:pt idx="0">
                  <c:v>22</c:v>
                </c:pt>
                <c:pt idx="1">
                  <c:v>21</c:v>
                </c:pt>
                <c:pt idx="2">
                  <c:v>41</c:v>
                </c:pt>
                <c:pt idx="3">
                  <c:v>33</c:v>
                </c:pt>
                <c:pt idx="4">
                  <c:v>44</c:v>
                </c:pt>
                <c:pt idx="5">
                  <c:v>47</c:v>
                </c:pt>
                <c:pt idx="6">
                  <c:v>57</c:v>
                </c:pt>
              </c:numCache>
            </c:numRef>
          </c:val>
        </c:ser>
        <c:ser>
          <c:idx val="0"/>
          <c:order val="1"/>
          <c:tx>
            <c:strRef>
              <c:f>Sums!$A$18</c:f>
              <c:strCache>
                <c:ptCount val="1"/>
                <c:pt idx="0">
                  <c:v>CipR-MRSA</c:v>
                </c:pt>
              </c:strCache>
            </c:strRef>
          </c:tx>
          <c:spPr>
            <a:solidFill>
              <a:srgbClr val="EB1E19"/>
            </a:solidFill>
          </c:spPr>
          <c:cat>
            <c:numRef>
              <c:f>Sums!$B$1:$H$1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Sums!$B$42:$H$42</c:f>
              <c:numCache>
                <c:formatCode>General</c:formatCode>
                <c:ptCount val="7"/>
                <c:pt idx="0">
                  <c:v>246</c:v>
                </c:pt>
                <c:pt idx="1">
                  <c:v>248</c:v>
                </c:pt>
                <c:pt idx="2">
                  <c:v>261</c:v>
                </c:pt>
                <c:pt idx="3">
                  <c:v>287</c:v>
                </c:pt>
                <c:pt idx="4">
                  <c:v>247</c:v>
                </c:pt>
                <c:pt idx="5">
                  <c:v>185</c:v>
                </c:pt>
                <c:pt idx="6">
                  <c:v>223</c:v>
                </c:pt>
              </c:numCache>
            </c:numRef>
          </c:val>
        </c:ser>
        <c:ser>
          <c:idx val="2"/>
          <c:order val="2"/>
          <c:tx>
            <c:strRef>
              <c:f>Sums!$A$20</c:f>
              <c:strCache>
                <c:ptCount val="1"/>
                <c:pt idx="0">
                  <c:v>Not tested</c:v>
                </c:pt>
              </c:strCache>
            </c:strRef>
          </c:tx>
          <c:spPr>
            <a:solidFill>
              <a:srgbClr val="F69694"/>
            </a:solidFill>
          </c:spPr>
          <c:cat>
            <c:numRef>
              <c:f>Sums!$B$1:$H$1</c:f>
              <c:numCache>
                <c:formatCode>General</c:formatCode>
                <c:ptCount val="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</c:numCache>
            </c:numRef>
          </c:cat>
          <c:val>
            <c:numRef>
              <c:f>Sums!$B$44:$H$44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9</c:v>
                </c:pt>
                <c:pt idx="3">
                  <c:v>22</c:v>
                </c:pt>
                <c:pt idx="4">
                  <c:v>7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</c:ser>
        <c:overlap val="100"/>
        <c:axId val="77070720"/>
        <c:axId val="101309824"/>
      </c:barChart>
      <c:lineChart>
        <c:grouping val="standard"/>
        <c:ser>
          <c:idx val="3"/>
          <c:order val="3"/>
          <c:tx>
            <c:strRef>
              <c:f>Sums!$A$22</c:f>
              <c:strCache>
                <c:ptCount val="1"/>
                <c:pt idx="0">
                  <c:v>%CipS</c:v>
                </c:pt>
              </c:strCache>
            </c:strRef>
          </c:tx>
          <c:spPr>
            <a:ln>
              <a:solidFill>
                <a:prstClr val="black"/>
              </a:solidFill>
            </a:ln>
          </c:spPr>
          <c:marker>
            <c:spPr>
              <a:ln>
                <a:solidFill>
                  <a:prstClr val="black"/>
                </a:solidFill>
              </a:ln>
            </c:spPr>
          </c:marker>
          <c:val>
            <c:numRef>
              <c:f>Sums!$B$46:$H$46</c:f>
              <c:numCache>
                <c:formatCode>0.0</c:formatCode>
                <c:ptCount val="7"/>
                <c:pt idx="0">
                  <c:v>8.2089552238805705</c:v>
                </c:pt>
                <c:pt idx="1">
                  <c:v>7.806691449814144</c:v>
                </c:pt>
                <c:pt idx="2">
                  <c:v>13.576158940397351</c:v>
                </c:pt>
                <c:pt idx="3">
                  <c:v>10.312500000000025</c:v>
                </c:pt>
                <c:pt idx="4">
                  <c:v>15.12027491408935</c:v>
                </c:pt>
                <c:pt idx="5">
                  <c:v>20.258620689655125</c:v>
                </c:pt>
                <c:pt idx="6">
                  <c:v>20.357142857142829</c:v>
                </c:pt>
              </c:numCache>
            </c:numRef>
          </c:val>
        </c:ser>
        <c:marker val="1"/>
        <c:axId val="77073792"/>
        <c:axId val="77075584"/>
      </c:lineChart>
      <c:catAx>
        <c:axId val="770707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01309824"/>
        <c:crosses val="autoZero"/>
        <c:auto val="1"/>
        <c:lblAlgn val="ctr"/>
        <c:lblOffset val="100"/>
        <c:tickLblSkip val="1"/>
        <c:tickMarkSkip val="1"/>
      </c:catAx>
      <c:valAx>
        <c:axId val="10130982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Number of patients</a:t>
                </a:r>
              </a:p>
            </c:rich>
          </c:tx>
          <c:layout>
            <c:manualLayout>
              <c:xMode val="edge"/>
              <c:yMode val="edge"/>
              <c:x val="7.7354952763533094E-3"/>
              <c:y val="0.34134235476183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7070720"/>
        <c:crosses val="autoZero"/>
        <c:crossBetween val="between"/>
      </c:valAx>
      <c:catAx>
        <c:axId val="77073792"/>
        <c:scaling>
          <c:orientation val="minMax"/>
        </c:scaling>
        <c:delete val="1"/>
        <c:axPos val="b"/>
        <c:tickLblPos val="none"/>
        <c:crossAx val="77075584"/>
        <c:crosses val="autoZero"/>
        <c:auto val="1"/>
        <c:lblAlgn val="ctr"/>
        <c:lblOffset val="100"/>
      </c:catAx>
      <c:valAx>
        <c:axId val="77075584"/>
        <c:scaling>
          <c:orientation val="minMax"/>
        </c:scaling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% of isolates susceptible to ciprofloxacin</a:t>
                </a:r>
              </a:p>
            </c:rich>
          </c:tx>
          <c:layout>
            <c:manualLayout>
              <c:xMode val="edge"/>
              <c:yMode val="edge"/>
              <c:x val="0.74819610686531901"/>
              <c:y val="0.18052865018127909"/>
            </c:manualLayout>
          </c:layout>
        </c:title>
        <c:numFmt formatCode="0.0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707379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9259402595852491"/>
          <c:y val="0.42268094429685665"/>
          <c:w val="0.19259294088711867"/>
          <c:h val="0.20876314931734988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>
        <c:manualLayout>
          <c:layoutTarget val="inner"/>
          <c:xMode val="edge"/>
          <c:yMode val="edge"/>
          <c:x val="5.9558600168192463E-2"/>
          <c:y val="1.3805941567637581E-2"/>
          <c:w val="0.77175850058782425"/>
          <c:h val="0.91820716215951415"/>
        </c:manualLayout>
      </c:layout>
      <c:barChart>
        <c:barDir val="col"/>
        <c:grouping val="clustered"/>
        <c:ser>
          <c:idx val="6"/>
          <c:order val="0"/>
          <c:tx>
            <c:strRef>
              <c:f>Sheet1!$Q$50</c:f>
              <c:strCache>
                <c:ptCount val="1"/>
                <c:pt idx="0">
                  <c:v>ST1 CA</c:v>
                </c:pt>
              </c:strCache>
            </c:strRef>
          </c:tx>
          <c:errBars>
            <c:errBarType val="both"/>
            <c:errValType val="cust"/>
            <c:plus>
              <c:numRef>
                <c:f>Sheet1!$R$52:$R$58</c:f>
                <c:numCache>
                  <c:formatCode>General</c:formatCode>
                  <c:ptCount val="7"/>
                  <c:pt idx="0">
                    <c:v>56.504628382694229</c:v>
                  </c:pt>
                  <c:pt idx="1">
                    <c:v>122.8793312616101</c:v>
                  </c:pt>
                  <c:pt idx="2">
                    <c:v>72.979312520904656</c:v>
                  </c:pt>
                  <c:pt idx="3">
                    <c:v>63.790602642083371</c:v>
                  </c:pt>
                  <c:pt idx="4">
                    <c:v>13.376778259911504</c:v>
                  </c:pt>
                  <c:pt idx="5">
                    <c:v>0</c:v>
                  </c:pt>
                  <c:pt idx="6">
                    <c:v>27.585942055477339</c:v>
                  </c:pt>
                </c:numCache>
              </c:numRef>
            </c:plus>
            <c:minus>
              <c:numRef>
                <c:f>Sheet1!$R$52:$R$58</c:f>
                <c:numCache>
                  <c:formatCode>General</c:formatCode>
                  <c:ptCount val="7"/>
                  <c:pt idx="0">
                    <c:v>56.504628382694229</c:v>
                  </c:pt>
                  <c:pt idx="1">
                    <c:v>122.8793312616101</c:v>
                  </c:pt>
                  <c:pt idx="2">
                    <c:v>72.979312520904656</c:v>
                  </c:pt>
                  <c:pt idx="3">
                    <c:v>63.790602642083371</c:v>
                  </c:pt>
                  <c:pt idx="4">
                    <c:v>13.376778259911504</c:v>
                  </c:pt>
                  <c:pt idx="5">
                    <c:v>0</c:v>
                  </c:pt>
                  <c:pt idx="6">
                    <c:v>27.585942055477339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Sheet1!$Q$52:$Q$58</c:f>
              <c:numCache>
                <c:formatCode>General</c:formatCode>
                <c:ptCount val="7"/>
                <c:pt idx="0">
                  <c:v>43800.566666666666</c:v>
                </c:pt>
                <c:pt idx="1">
                  <c:v>82830</c:v>
                </c:pt>
                <c:pt idx="2">
                  <c:v>3885.5444444444443</c:v>
                </c:pt>
                <c:pt idx="3">
                  <c:v>10970.958333333334</c:v>
                </c:pt>
                <c:pt idx="4">
                  <c:v>7289.5</c:v>
                </c:pt>
                <c:pt idx="5">
                  <c:v>0</c:v>
                </c:pt>
                <c:pt idx="6">
                  <c:v>35376</c:v>
                </c:pt>
              </c:numCache>
            </c:numRef>
          </c:val>
        </c:ser>
        <c:ser>
          <c:idx val="7"/>
          <c:order val="1"/>
          <c:tx>
            <c:strRef>
              <c:f>Sheet1!$S$50</c:f>
              <c:strCache>
                <c:ptCount val="1"/>
                <c:pt idx="0">
                  <c:v>St1/t128</c:v>
                </c:pt>
              </c:strCache>
            </c:strRef>
          </c:tx>
          <c:errBars>
            <c:errBarType val="both"/>
            <c:errValType val="cust"/>
            <c:plus>
              <c:numRef>
                <c:f>Sheet1!$T$52:$T$58</c:f>
                <c:numCache>
                  <c:formatCode>General</c:formatCode>
                  <c:ptCount val="7"/>
                  <c:pt idx="0">
                    <c:v>16.344742655362719</c:v>
                  </c:pt>
                  <c:pt idx="1">
                    <c:v>151.99017742979015</c:v>
                  </c:pt>
                  <c:pt idx="2">
                    <c:v>80.276981150651451</c:v>
                  </c:pt>
                  <c:pt idx="3">
                    <c:v>62.70899429795962</c:v>
                  </c:pt>
                  <c:pt idx="4">
                    <c:v>137.07333481899664</c:v>
                  </c:pt>
                  <c:pt idx="5">
                    <c:v>139.55581888680646</c:v>
                  </c:pt>
                  <c:pt idx="6">
                    <c:v>88.019298327466799</c:v>
                  </c:pt>
                </c:numCache>
              </c:numRef>
            </c:plus>
            <c:minus>
              <c:numRef>
                <c:f>Sheet1!$T$52:$T$58</c:f>
                <c:numCache>
                  <c:formatCode>General</c:formatCode>
                  <c:ptCount val="7"/>
                  <c:pt idx="0">
                    <c:v>16.344742655362719</c:v>
                  </c:pt>
                  <c:pt idx="1">
                    <c:v>151.99017742979015</c:v>
                  </c:pt>
                  <c:pt idx="2">
                    <c:v>80.276981150651451</c:v>
                  </c:pt>
                  <c:pt idx="3">
                    <c:v>62.70899429795962</c:v>
                  </c:pt>
                  <c:pt idx="4">
                    <c:v>137.07333481899664</c:v>
                  </c:pt>
                  <c:pt idx="5">
                    <c:v>139.55581888680646</c:v>
                  </c:pt>
                  <c:pt idx="6">
                    <c:v>88.019298327466799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Sheet1!$S$52:$S$58</c:f>
              <c:numCache>
                <c:formatCode>General</c:formatCode>
                <c:ptCount val="7"/>
                <c:pt idx="0">
                  <c:v>9708</c:v>
                </c:pt>
                <c:pt idx="1">
                  <c:v>47117.666666666664</c:v>
                </c:pt>
                <c:pt idx="2">
                  <c:v>866.8</c:v>
                </c:pt>
                <c:pt idx="3">
                  <c:v>8629</c:v>
                </c:pt>
                <c:pt idx="4">
                  <c:v>6134.3</c:v>
                </c:pt>
                <c:pt idx="5">
                  <c:v>48064.333333333336</c:v>
                </c:pt>
                <c:pt idx="6">
                  <c:v>21194.6</c:v>
                </c:pt>
              </c:numCache>
            </c:numRef>
          </c:val>
        </c:ser>
        <c:ser>
          <c:idx val="8"/>
          <c:order val="2"/>
          <c:tx>
            <c:strRef>
              <c:f>Sheet1!$U$50</c:f>
              <c:strCache>
                <c:ptCount val="1"/>
                <c:pt idx="0">
                  <c:v>ST22</c:v>
                </c:pt>
              </c:strCache>
            </c:strRef>
          </c:tx>
          <c:errBars>
            <c:errBarType val="both"/>
            <c:errValType val="cust"/>
            <c:plus>
              <c:numRef>
                <c:f>Sheet1!$V$52:$V$58</c:f>
                <c:numCache>
                  <c:formatCode>General</c:formatCode>
                  <c:ptCount val="7"/>
                  <c:pt idx="0">
                    <c:v>56.887980148671147</c:v>
                  </c:pt>
                  <c:pt idx="1">
                    <c:v>54.485162353148844</c:v>
                  </c:pt>
                  <c:pt idx="2">
                    <c:v>0</c:v>
                  </c:pt>
                  <c:pt idx="3">
                    <c:v>51.431800906089087</c:v>
                  </c:pt>
                  <c:pt idx="4">
                    <c:v>0</c:v>
                  </c:pt>
                  <c:pt idx="5">
                    <c:v>28.461754164125185</c:v>
                  </c:pt>
                  <c:pt idx="6">
                    <c:v>26.627452011208902</c:v>
                  </c:pt>
                </c:numCache>
              </c:numRef>
            </c:plus>
            <c:minus>
              <c:numRef>
                <c:f>Sheet1!$V$52:$V$58</c:f>
                <c:numCache>
                  <c:formatCode>General</c:formatCode>
                  <c:ptCount val="7"/>
                  <c:pt idx="0">
                    <c:v>56.887980148671147</c:v>
                  </c:pt>
                  <c:pt idx="1">
                    <c:v>54.485162353148844</c:v>
                  </c:pt>
                  <c:pt idx="2">
                    <c:v>0</c:v>
                  </c:pt>
                  <c:pt idx="3">
                    <c:v>51.431800906089087</c:v>
                  </c:pt>
                  <c:pt idx="4">
                    <c:v>0</c:v>
                  </c:pt>
                  <c:pt idx="5">
                    <c:v>28.461754164125185</c:v>
                  </c:pt>
                  <c:pt idx="6">
                    <c:v>26.627452011208902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Sheet1!$U$52:$U$58</c:f>
              <c:numCache>
                <c:formatCode>General</c:formatCode>
                <c:ptCount val="7"/>
                <c:pt idx="0">
                  <c:v>11397</c:v>
                </c:pt>
                <c:pt idx="1">
                  <c:v>88522.222222222234</c:v>
                </c:pt>
                <c:pt idx="2">
                  <c:v>0</c:v>
                </c:pt>
                <c:pt idx="3">
                  <c:v>11883.333333333334</c:v>
                </c:pt>
                <c:pt idx="4">
                  <c:v>0</c:v>
                </c:pt>
                <c:pt idx="5">
                  <c:v>61606.666666666664</c:v>
                </c:pt>
                <c:pt idx="6">
                  <c:v>97375</c:v>
                </c:pt>
              </c:numCache>
            </c:numRef>
          </c:val>
        </c:ser>
        <c:ser>
          <c:idx val="13"/>
          <c:order val="3"/>
          <c:tx>
            <c:strRef>
              <c:f>Sheet1!$W$50</c:f>
              <c:strCache>
                <c:ptCount val="1"/>
                <c:pt idx="0">
                  <c:v>ST30</c:v>
                </c:pt>
              </c:strCache>
            </c:strRef>
          </c:tx>
          <c:errBars>
            <c:errBarType val="both"/>
            <c:errValType val="cust"/>
            <c:plus>
              <c:numRef>
                <c:f>Sheet1!$X$52:$X$58</c:f>
                <c:numCache>
                  <c:formatCode>General</c:formatCode>
                  <c:ptCount val="7"/>
                  <c:pt idx="0">
                    <c:v>64.578842087670026</c:v>
                  </c:pt>
                  <c:pt idx="1">
                    <c:v>149.74822158270632</c:v>
                  </c:pt>
                  <c:pt idx="2">
                    <c:v>50.975001282346746</c:v>
                  </c:pt>
                  <c:pt idx="3">
                    <c:v>55.831631030174435</c:v>
                  </c:pt>
                  <c:pt idx="4">
                    <c:v>111.1875</c:v>
                  </c:pt>
                  <c:pt idx="5">
                    <c:v>127.60184800317064</c:v>
                  </c:pt>
                  <c:pt idx="6">
                    <c:v>44.069559296334113</c:v>
                  </c:pt>
                </c:numCache>
              </c:numRef>
            </c:plus>
            <c:minus>
              <c:numRef>
                <c:f>Sheet1!$X$52:$X$58</c:f>
                <c:numCache>
                  <c:formatCode>General</c:formatCode>
                  <c:ptCount val="7"/>
                  <c:pt idx="0">
                    <c:v>64.578842087670026</c:v>
                  </c:pt>
                  <c:pt idx="1">
                    <c:v>149.74822158270632</c:v>
                  </c:pt>
                  <c:pt idx="2">
                    <c:v>50.975001282346746</c:v>
                  </c:pt>
                  <c:pt idx="3">
                    <c:v>55.831631030174435</c:v>
                  </c:pt>
                  <c:pt idx="4">
                    <c:v>111.1875</c:v>
                  </c:pt>
                  <c:pt idx="5">
                    <c:v>127.60184800317064</c:v>
                  </c:pt>
                  <c:pt idx="6">
                    <c:v>44.069559296334113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Sheet1!$W$52:$W$58</c:f>
              <c:numCache>
                <c:formatCode>General</c:formatCode>
                <c:ptCount val="7"/>
                <c:pt idx="0">
                  <c:v>46522.764444444445</c:v>
                </c:pt>
                <c:pt idx="1">
                  <c:v>33326</c:v>
                </c:pt>
                <c:pt idx="2">
                  <c:v>359.26666666666665</c:v>
                </c:pt>
                <c:pt idx="3">
                  <c:v>6420.4444444444443</c:v>
                </c:pt>
                <c:pt idx="4">
                  <c:v>1950</c:v>
                </c:pt>
                <c:pt idx="5">
                  <c:v>41841.666666666672</c:v>
                </c:pt>
                <c:pt idx="6">
                  <c:v>36984.444444444445</c:v>
                </c:pt>
              </c:numCache>
            </c:numRef>
          </c:val>
        </c:ser>
        <c:ser>
          <c:idx val="9"/>
          <c:order val="4"/>
          <c:tx>
            <c:strRef>
              <c:f>Sheet1!$Y$50</c:f>
              <c:strCache>
                <c:ptCount val="1"/>
                <c:pt idx="0">
                  <c:v>ST8</c:v>
                </c:pt>
              </c:strCache>
            </c:strRef>
          </c:tx>
          <c:errBars>
            <c:errBarType val="both"/>
            <c:errValType val="cust"/>
            <c:plus>
              <c:numRef>
                <c:f>Sheet1!$Z$52:$Z$58</c:f>
                <c:numCache>
                  <c:formatCode>General</c:formatCode>
                  <c:ptCount val="7"/>
                  <c:pt idx="0">
                    <c:v>67.477558625893408</c:v>
                  </c:pt>
                  <c:pt idx="1">
                    <c:v>70.902408283941426</c:v>
                  </c:pt>
                  <c:pt idx="2">
                    <c:v>71.391691245516512</c:v>
                  </c:pt>
                  <c:pt idx="3">
                    <c:v>76.703194717177439</c:v>
                  </c:pt>
                  <c:pt idx="4">
                    <c:v>20.709297937950812</c:v>
                  </c:pt>
                  <c:pt idx="5">
                    <c:v>36.348768154116961</c:v>
                  </c:pt>
                  <c:pt idx="6">
                    <c:v>36.136064539301486</c:v>
                  </c:pt>
                </c:numCache>
              </c:numRef>
            </c:plus>
            <c:minus>
              <c:numRef>
                <c:f>Sheet1!$Z$52:$Z$58</c:f>
                <c:numCache>
                  <c:formatCode>General</c:formatCode>
                  <c:ptCount val="7"/>
                  <c:pt idx="0">
                    <c:v>67.477558625893408</c:v>
                  </c:pt>
                  <c:pt idx="1">
                    <c:v>70.902408283941426</c:v>
                  </c:pt>
                  <c:pt idx="2">
                    <c:v>71.391691245516512</c:v>
                  </c:pt>
                  <c:pt idx="3">
                    <c:v>76.703194717177439</c:v>
                  </c:pt>
                  <c:pt idx="4">
                    <c:v>20.709297937950812</c:v>
                  </c:pt>
                  <c:pt idx="5">
                    <c:v>36.348768154116961</c:v>
                  </c:pt>
                  <c:pt idx="6">
                    <c:v>36.136064539301486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Sheet1!$Y$52:$Y$58</c:f>
              <c:numCache>
                <c:formatCode>General</c:formatCode>
                <c:ptCount val="7"/>
                <c:pt idx="0">
                  <c:v>46338.633333333339</c:v>
                </c:pt>
                <c:pt idx="1">
                  <c:v>154437.08333333334</c:v>
                </c:pt>
                <c:pt idx="2">
                  <c:v>16654.824999999997</c:v>
                </c:pt>
                <c:pt idx="3">
                  <c:v>23465.066666666666</c:v>
                </c:pt>
                <c:pt idx="4">
                  <c:v>3208.3333333333335</c:v>
                </c:pt>
                <c:pt idx="5">
                  <c:v>46751.25</c:v>
                </c:pt>
                <c:pt idx="6">
                  <c:v>52437.5</c:v>
                </c:pt>
              </c:numCache>
            </c:numRef>
          </c:val>
        </c:ser>
        <c:ser>
          <c:idx val="10"/>
          <c:order val="5"/>
          <c:tx>
            <c:strRef>
              <c:f>Sheet1!$AA$50</c:f>
              <c:strCache>
                <c:ptCount val="1"/>
                <c:pt idx="0">
                  <c:v>ST59</c:v>
                </c:pt>
              </c:strCache>
            </c:strRef>
          </c:tx>
          <c:errBars>
            <c:errBarType val="both"/>
            <c:errValType val="cust"/>
            <c:plus>
              <c:numRef>
                <c:f>Sheet1!$AB$52:$AB$58</c:f>
                <c:numCache>
                  <c:formatCode>General</c:formatCode>
                  <c:ptCount val="7"/>
                  <c:pt idx="0">
                    <c:v>47.4949338064716</c:v>
                  </c:pt>
                  <c:pt idx="1">
                    <c:v>26.362672613748821</c:v>
                  </c:pt>
                  <c:pt idx="2">
                    <c:v>0</c:v>
                  </c:pt>
                  <c:pt idx="3">
                    <c:v>44.6579871</c:v>
                  </c:pt>
                  <c:pt idx="4">
                    <c:v>54.605030219009791</c:v>
                  </c:pt>
                  <c:pt idx="5">
                    <c:v>87.1875</c:v>
                  </c:pt>
                  <c:pt idx="6">
                    <c:v>25.90710800440678</c:v>
                  </c:pt>
                </c:numCache>
              </c:numRef>
            </c:plus>
            <c:minus>
              <c:numRef>
                <c:f>Sheet1!$AB$52:$AB$58</c:f>
                <c:numCache>
                  <c:formatCode>General</c:formatCode>
                  <c:ptCount val="7"/>
                  <c:pt idx="0">
                    <c:v>47.4949338064716</c:v>
                  </c:pt>
                  <c:pt idx="1">
                    <c:v>26.362672613748821</c:v>
                  </c:pt>
                  <c:pt idx="2">
                    <c:v>0</c:v>
                  </c:pt>
                  <c:pt idx="3">
                    <c:v>44.6579871</c:v>
                  </c:pt>
                  <c:pt idx="4">
                    <c:v>54.605030219009791</c:v>
                  </c:pt>
                  <c:pt idx="5">
                    <c:v>87.1875</c:v>
                  </c:pt>
                  <c:pt idx="6">
                    <c:v>25.90710800440678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Sheet1!$AA$52:$AA$58</c:f>
              <c:numCache>
                <c:formatCode>General</c:formatCode>
                <c:ptCount val="7"/>
                <c:pt idx="0">
                  <c:v>11689</c:v>
                </c:pt>
                <c:pt idx="1">
                  <c:v>2384.5</c:v>
                </c:pt>
                <c:pt idx="2">
                  <c:v>3007</c:v>
                </c:pt>
                <c:pt idx="3">
                  <c:v>10799.333333333334</c:v>
                </c:pt>
                <c:pt idx="4">
                  <c:v>3564.3666666666668</c:v>
                </c:pt>
                <c:pt idx="5">
                  <c:v>3466</c:v>
                </c:pt>
                <c:pt idx="6">
                  <c:v>29483.333333333332</c:v>
                </c:pt>
              </c:numCache>
            </c:numRef>
          </c:val>
        </c:ser>
        <c:ser>
          <c:idx val="12"/>
          <c:order val="6"/>
          <c:tx>
            <c:strRef>
              <c:f>Sheet1!$AC$50</c:f>
              <c:strCache>
                <c:ptCount val="1"/>
                <c:pt idx="0">
                  <c:v>ST80</c:v>
                </c:pt>
              </c:strCache>
            </c:strRef>
          </c:tx>
          <c:errBars>
            <c:errBarType val="both"/>
            <c:errValType val="cust"/>
            <c:plus>
              <c:numRef>
                <c:f>Sheet1!$AD$52:$AD$58</c:f>
                <c:numCache>
                  <c:formatCode>General</c:formatCode>
                  <c:ptCount val="7"/>
                  <c:pt idx="0">
                    <c:v>46.344049709276554</c:v>
                  </c:pt>
                  <c:pt idx="1">
                    <c:v>71.82075487720077</c:v>
                  </c:pt>
                  <c:pt idx="2">
                    <c:v>81.311602733636775</c:v>
                  </c:pt>
                  <c:pt idx="3">
                    <c:v>42.161082771724772</c:v>
                  </c:pt>
                  <c:pt idx="4">
                    <c:v>0</c:v>
                  </c:pt>
                  <c:pt idx="5">
                    <c:v>85.112019206888235</c:v>
                  </c:pt>
                  <c:pt idx="6">
                    <c:v>49.10188585412206</c:v>
                  </c:pt>
                </c:numCache>
              </c:numRef>
            </c:plus>
            <c:minus>
              <c:numRef>
                <c:f>Sheet1!$AD$52:$AD$58</c:f>
                <c:numCache>
                  <c:formatCode>General</c:formatCode>
                  <c:ptCount val="7"/>
                  <c:pt idx="0">
                    <c:v>46.344049709276554</c:v>
                  </c:pt>
                  <c:pt idx="1">
                    <c:v>71.82075487720077</c:v>
                  </c:pt>
                  <c:pt idx="2">
                    <c:v>81.311602733636775</c:v>
                  </c:pt>
                  <c:pt idx="3">
                    <c:v>42.161082771724772</c:v>
                  </c:pt>
                  <c:pt idx="4">
                    <c:v>0</c:v>
                  </c:pt>
                  <c:pt idx="5">
                    <c:v>85.112019206888235</c:v>
                  </c:pt>
                  <c:pt idx="6">
                    <c:v>49.10188585412206</c:v>
                  </c:pt>
                </c:numCache>
              </c:numRef>
            </c:minus>
          </c:errBars>
          <c:cat>
            <c:strRef>
              <c:f>Sheet1!$A$52:$A$58</c:f>
              <c:strCache>
                <c:ptCount val="7"/>
                <c:pt idx="0">
                  <c:v>PSMa1</c:v>
                </c:pt>
                <c:pt idx="1">
                  <c:v>PSMa2</c:v>
                </c:pt>
                <c:pt idx="2">
                  <c:v>PSMa3</c:v>
                </c:pt>
                <c:pt idx="3">
                  <c:v>psmA4</c:v>
                </c:pt>
                <c:pt idx="4">
                  <c:v>gamma h</c:v>
                </c:pt>
                <c:pt idx="5">
                  <c:v>psmB1</c:v>
                </c:pt>
                <c:pt idx="6">
                  <c:v>psmB2</c:v>
                </c:pt>
              </c:strCache>
            </c:strRef>
          </c:cat>
          <c:val>
            <c:numRef>
              <c:f>Sheet1!$AC$52:$AC$58</c:f>
              <c:numCache>
                <c:formatCode>General</c:formatCode>
                <c:ptCount val="7"/>
                <c:pt idx="0">
                  <c:v>60084.883333333339</c:v>
                </c:pt>
                <c:pt idx="1">
                  <c:v>51601.666666666664</c:v>
                </c:pt>
                <c:pt idx="2">
                  <c:v>2717.2608333333333</c:v>
                </c:pt>
                <c:pt idx="3">
                  <c:v>14707.1</c:v>
                </c:pt>
                <c:pt idx="4">
                  <c:v>0</c:v>
                </c:pt>
                <c:pt idx="5">
                  <c:v>34526.111111111109</c:v>
                </c:pt>
                <c:pt idx="6">
                  <c:v>54426.666666666672</c:v>
                </c:pt>
              </c:numCache>
            </c:numRef>
          </c:val>
        </c:ser>
        <c:axId val="165383168"/>
        <c:axId val="64812160"/>
      </c:barChart>
      <c:catAx>
        <c:axId val="165383168"/>
        <c:scaling>
          <c:orientation val="minMax"/>
        </c:scaling>
        <c:axPos val="b"/>
        <c:numFmt formatCode="General" sourceLinked="1"/>
        <c:tickLblPos val="nextTo"/>
        <c:crossAx val="64812160"/>
        <c:crosses val="autoZero"/>
        <c:auto val="1"/>
        <c:lblAlgn val="ctr"/>
        <c:lblOffset val="100"/>
      </c:catAx>
      <c:valAx>
        <c:axId val="64812160"/>
        <c:scaling>
          <c:orientation val="minMax"/>
        </c:scaling>
        <c:axPos val="l"/>
        <c:majorGridlines/>
        <c:numFmt formatCode="General" sourceLinked="1"/>
        <c:tickLblPos val="nextTo"/>
        <c:crossAx val="16538316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500">
          <a:latin typeface="Arial" pitchFamily="34" charset="0"/>
          <a:ea typeface="Verdana" pitchFamily="34" charset="0"/>
          <a:cs typeface="Arial" pitchFamily="34" charset="0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C01BA-444E-4398-99DD-8D2E1C81E446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32B0F-2987-4CC6-A808-9DDB8AA1BD0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89161-03B3-46EE-BE4E-2C3F6429D8C4}" type="slidenum">
              <a:rPr lang="en-GB" smtClean="0"/>
              <a:pPr/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Wider picture – hospitals, community and interface (hospital wards to hospital doors and beyond)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Different groups of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Virulence and </a:t>
            </a:r>
            <a:r>
              <a:rPr lang="en-GB" dirty="0" err="1" smtClean="0"/>
              <a:t>pathogenicity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Transmission routes (animals, environmental reservoirs, non-nasal colonisation sites)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will the ingress of CA-MRSA affect attempts to control HA-MRSA?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Prevalence in the UK; risk factors?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32B0F-2987-4CC6-A808-9DDB8AA1BD0D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Wider picture – hospitals, community and interface (hospital wards to hospital doors and beyond)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Different groups of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Virulence and </a:t>
            </a:r>
            <a:r>
              <a:rPr lang="en-GB" dirty="0" err="1" smtClean="0"/>
              <a:t>pathogenicity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Transmission routes (animals, environmental reservoirs, non-nasal colonisation sites)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will the ingress of CA-MRSA affect attempts to control HA-MRSA?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Prevalence in the UK; risk factors?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32B0F-2987-4CC6-A808-9DDB8AA1BD0D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1pPr>
            <a:lvl2pPr>
              <a:buClr>
                <a:schemeClr val="tx2">
                  <a:lumMod val="60000"/>
                  <a:lumOff val="40000"/>
                </a:schemeClr>
              </a:buCl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Kcl-logo_black on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2396" y="5786454"/>
            <a:ext cx="1439582" cy="9431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1DDDF-DC47-4E84-8E7B-049067260DA8}" type="datetimeFigureOut">
              <a:rPr lang="en-US" smtClean="0"/>
              <a:pPr/>
              <a:t>10/21/2011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8FC36-D8C6-4B37-9857-7F381F37452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otter\Documents\Clients\IPS\2011%20conf\ABC%20News%20-%20MRSA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tif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7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5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4.jpeg"/><Relationship Id="rId7" Type="http://schemas.openxmlformats.org/officeDocument/2006/relationships/image" Target="../media/image29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15.jpeg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4.jpeg"/><Relationship Id="rId7" Type="http://schemas.openxmlformats.org/officeDocument/2006/relationships/image" Target="../media/image29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15.jpeg"/><Relationship Id="rId4" Type="http://schemas.openxmlformats.org/officeDocument/2006/relationships/image" Target="../media/image28.jpeg"/><Relationship Id="rId9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rple_mrsa_A&amp;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0676" y="0"/>
            <a:ext cx="984118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433591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© Rachel Otter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58082" y="5572140"/>
            <a:ext cx="1785918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ABC News - MRS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620688"/>
            <a:ext cx="7272808" cy="54546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96" y="6525344"/>
            <a:ext cx="3779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ABC News. Jan 23, 2008.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CA-MRSA: here to stay</a:t>
            </a:r>
            <a:endParaRPr lang="en-GB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662" y="3357562"/>
            <a:ext cx="7272366" cy="1752600"/>
          </a:xfrm>
        </p:spPr>
        <p:txBody>
          <a:bodyPr>
            <a:normAutofit fontScale="92500"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Jon Otter, PhD</a:t>
            </a:r>
          </a:p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King’s College London</a:t>
            </a:r>
          </a:p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Guy’s and St Thomas’ NHS Foundation Trust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GSTT_high r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5469977"/>
            <a:ext cx="5837184" cy="887981"/>
          </a:xfrm>
          <a:prstGeom prst="rect">
            <a:avLst/>
          </a:prstGeom>
        </p:spPr>
      </p:pic>
      <p:pic>
        <p:nvPicPr>
          <p:cNvPr id="9" name="Picture 8" descr="Kcl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5357826"/>
            <a:ext cx="1857388" cy="121690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40916" y="1440486"/>
            <a:ext cx="5293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</a:t>
            </a:r>
            <a:endParaRPr lang="en-GB" sz="44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Disclosures</a:t>
            </a:r>
            <a:endParaRPr lang="en-GB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 am employed part-time by </a:t>
            </a:r>
            <a:r>
              <a:rPr lang="en-GB" dirty="0" err="1" smtClean="0"/>
              <a:t>Bioquell</a:t>
            </a:r>
            <a:r>
              <a:rPr lang="en-GB" dirty="0" smtClean="0"/>
              <a:t>. I have received funding from the Royal Commission for the Exhibition of 1851, Pfizer and the Guy’s and St Thomas’ Charity.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emergence of CA-MRSA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Definitions of CA-MRSA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Global molecular epidemiology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CA-MRSA in emergency medicine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CA-MRSA in the UK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the future may hold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38" y="285750"/>
            <a:ext cx="79295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MRSA milestones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3071813"/>
            <a:ext cx="9144000" cy="5715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214688"/>
            <a:ext cx="46038" cy="14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11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4375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29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44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606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768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007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851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4220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50" name="Text Box 52"/>
          <p:cNvSpPr txBox="1">
            <a:spLocks noChangeArrowheads="1"/>
          </p:cNvSpPr>
          <p:nvPr/>
        </p:nvSpPr>
        <p:spPr bwMode="auto">
          <a:xfrm>
            <a:off x="1682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1940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4351" name="Text Box 52"/>
          <p:cNvSpPr txBox="1">
            <a:spLocks noChangeArrowheads="1"/>
          </p:cNvSpPr>
          <p:nvPr/>
        </p:nvSpPr>
        <p:spPr bwMode="auto">
          <a:xfrm>
            <a:off x="107156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1960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4352" name="Text Box 52"/>
          <p:cNvSpPr txBox="1">
            <a:spLocks noChangeArrowheads="1"/>
          </p:cNvSpPr>
          <p:nvPr/>
        </p:nvSpPr>
        <p:spPr bwMode="auto">
          <a:xfrm>
            <a:off x="2643188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1970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4353" name="Text Box 52"/>
          <p:cNvSpPr txBox="1">
            <a:spLocks noChangeArrowheads="1"/>
          </p:cNvSpPr>
          <p:nvPr/>
        </p:nvSpPr>
        <p:spPr bwMode="auto">
          <a:xfrm>
            <a:off x="421481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1980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4354" name="Text Box 52"/>
          <p:cNvSpPr txBox="1">
            <a:spLocks noChangeArrowheads="1"/>
          </p:cNvSpPr>
          <p:nvPr/>
        </p:nvSpPr>
        <p:spPr bwMode="auto">
          <a:xfrm>
            <a:off x="58578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1990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4355" name="Text Box 52"/>
          <p:cNvSpPr txBox="1">
            <a:spLocks noChangeArrowheads="1"/>
          </p:cNvSpPr>
          <p:nvPr/>
        </p:nvSpPr>
        <p:spPr bwMode="auto">
          <a:xfrm>
            <a:off x="728662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2000</a:t>
            </a:r>
          </a:p>
        </p:txBody>
      </p:sp>
      <p:sp>
        <p:nvSpPr>
          <p:cNvPr id="26" name="Text Box 52"/>
          <p:cNvSpPr txBox="1">
            <a:spLocks noChangeArrowheads="1"/>
          </p:cNvSpPr>
          <p:nvPr/>
        </p:nvSpPr>
        <p:spPr bwMode="auto">
          <a:xfrm>
            <a:off x="-71438" y="1500188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Penicillin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(1941-2)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0644" y="2785269"/>
            <a:ext cx="714375" cy="1587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Penicill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1000125"/>
            <a:ext cx="28035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25" y="285750"/>
            <a:ext cx="8286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Penicillin-resistance in </a:t>
            </a:r>
            <a:r>
              <a:rPr lang="en-GB" sz="4000" b="1" i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S. </a:t>
            </a:r>
            <a:r>
              <a:rPr lang="en-GB" sz="4000" b="1" i="1" dirty="0" err="1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aureus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214438"/>
            <a:ext cx="6429375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42875" y="6345238"/>
            <a:ext cx="7715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latin typeface="Arial" charset="0"/>
                <a:cs typeface="Arial" charset="0"/>
              </a:rPr>
              <a:t>Adapted from Chambers HF. </a:t>
            </a:r>
            <a:r>
              <a:rPr lang="en-GB" sz="1800" i="1">
                <a:latin typeface="Arial" charset="0"/>
                <a:cs typeface="Arial" charset="0"/>
              </a:rPr>
              <a:t>Emerg Infect Dis</a:t>
            </a:r>
            <a:r>
              <a:rPr lang="en-GB" sz="1800">
                <a:latin typeface="Arial" charset="0"/>
                <a:cs typeface="Arial" charset="0"/>
              </a:rPr>
              <a:t> 2001;7:178-182.</a:t>
            </a: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6778625" y="1319213"/>
            <a:ext cx="1936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latin typeface="Arial" charset="0"/>
                <a:cs typeface="Arial" charset="0"/>
              </a:rPr>
              <a:t>Hospital</a:t>
            </a:r>
            <a:endParaRPr lang="en-US" sz="2400" b="1">
              <a:latin typeface="Arial" charset="0"/>
              <a:cs typeface="Arial" charset="0"/>
            </a:endParaRP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6761163" y="1676400"/>
            <a:ext cx="23828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latin typeface="Arial" charset="0"/>
                <a:cs typeface="Arial" charset="0"/>
              </a:rPr>
              <a:t>Community</a:t>
            </a:r>
            <a:endParaRPr lang="en-US" sz="2400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38" y="285750"/>
            <a:ext cx="79295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MRSA milestones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3071813"/>
            <a:ext cx="9144000" cy="5715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214688"/>
            <a:ext cx="46038" cy="14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11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4375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29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44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606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768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007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851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4220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22" name="Text Box 52"/>
          <p:cNvSpPr txBox="1">
            <a:spLocks noChangeArrowheads="1"/>
          </p:cNvSpPr>
          <p:nvPr/>
        </p:nvSpPr>
        <p:spPr bwMode="auto">
          <a:xfrm>
            <a:off x="1682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1940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7423" name="Text Box 52"/>
          <p:cNvSpPr txBox="1">
            <a:spLocks noChangeArrowheads="1"/>
          </p:cNvSpPr>
          <p:nvPr/>
        </p:nvSpPr>
        <p:spPr bwMode="auto">
          <a:xfrm>
            <a:off x="107156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1960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7424" name="Text Box 52"/>
          <p:cNvSpPr txBox="1">
            <a:spLocks noChangeArrowheads="1"/>
          </p:cNvSpPr>
          <p:nvPr/>
        </p:nvSpPr>
        <p:spPr bwMode="auto">
          <a:xfrm>
            <a:off x="2643188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1970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7425" name="Text Box 52"/>
          <p:cNvSpPr txBox="1">
            <a:spLocks noChangeArrowheads="1"/>
          </p:cNvSpPr>
          <p:nvPr/>
        </p:nvSpPr>
        <p:spPr bwMode="auto">
          <a:xfrm>
            <a:off x="421481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1980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7426" name="Text Box 52"/>
          <p:cNvSpPr txBox="1">
            <a:spLocks noChangeArrowheads="1"/>
          </p:cNvSpPr>
          <p:nvPr/>
        </p:nvSpPr>
        <p:spPr bwMode="auto">
          <a:xfrm>
            <a:off x="58578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1990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7427" name="Text Box 52"/>
          <p:cNvSpPr txBox="1">
            <a:spLocks noChangeArrowheads="1"/>
          </p:cNvSpPr>
          <p:nvPr/>
        </p:nvSpPr>
        <p:spPr bwMode="auto">
          <a:xfrm>
            <a:off x="728662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2000</a:t>
            </a:r>
          </a:p>
        </p:txBody>
      </p:sp>
      <p:sp>
        <p:nvSpPr>
          <p:cNvPr id="17428" name="Text Box 52"/>
          <p:cNvSpPr txBox="1">
            <a:spLocks noChangeArrowheads="1"/>
          </p:cNvSpPr>
          <p:nvPr/>
        </p:nvSpPr>
        <p:spPr bwMode="auto">
          <a:xfrm>
            <a:off x="-71438" y="1500188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Penicillin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(1941-2)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0644" y="2785269"/>
            <a:ext cx="714375" cy="1587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52"/>
          <p:cNvSpPr txBox="1">
            <a:spLocks noChangeArrowheads="1"/>
          </p:cNvSpPr>
          <p:nvPr/>
        </p:nvSpPr>
        <p:spPr bwMode="auto">
          <a:xfrm>
            <a:off x="-71438" y="5643563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Methicillin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(1960)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6200000" flipV="1">
            <a:off x="86756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52"/>
          <p:cNvSpPr txBox="1">
            <a:spLocks noChangeArrowheads="1"/>
          </p:cNvSpPr>
          <p:nvPr/>
        </p:nvSpPr>
        <p:spPr bwMode="auto">
          <a:xfrm>
            <a:off x="1357313" y="5643563"/>
            <a:ext cx="1643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First MRSA isolate 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(1961)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115331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Methicillin.png"/>
          <p:cNvPicPr>
            <a:picLocks noChangeAspect="1"/>
          </p:cNvPicPr>
          <p:nvPr/>
        </p:nvPicPr>
        <p:blipFill>
          <a:blip r:embed="rId2" cstate="print">
            <a:lum bright="-30000" contrast="40000"/>
          </a:blip>
          <a:srcRect/>
          <a:stretch>
            <a:fillRect/>
          </a:stretch>
        </p:blipFill>
        <p:spPr bwMode="auto">
          <a:xfrm>
            <a:off x="3214688" y="4786313"/>
            <a:ext cx="2428875" cy="185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19672" y="-99392"/>
            <a:ext cx="8430288" cy="5832648"/>
            <a:chOff x="899592" y="908720"/>
            <a:chExt cx="6973201" cy="4824536"/>
          </a:xfrm>
        </p:grpSpPr>
        <p:grpSp>
          <p:nvGrpSpPr>
            <p:cNvPr id="12" name="Group 11"/>
            <p:cNvGrpSpPr/>
            <p:nvPr/>
          </p:nvGrpSpPr>
          <p:grpSpPr>
            <a:xfrm>
              <a:off x="899592" y="908720"/>
              <a:ext cx="6912768" cy="4711691"/>
              <a:chOff x="1043608" y="836712"/>
              <a:chExt cx="6912768" cy="4711691"/>
            </a:xfrm>
          </p:grpSpPr>
          <p:pic>
            <p:nvPicPr>
              <p:cNvPr id="14338" name="Picture 2" descr="http://www.staphylococcus.net/Images/SCCmec1.gi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47664" y="908720"/>
                <a:ext cx="6192688" cy="4639683"/>
              </a:xfrm>
              <a:prstGeom prst="rect">
                <a:avLst/>
              </a:prstGeom>
              <a:noFill/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1043608" y="836712"/>
                <a:ext cx="6912768" cy="1080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848457" y="1916832"/>
              <a:ext cx="3024336" cy="3744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15616" y="1988840"/>
              <a:ext cx="576064" cy="3744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28625" y="28575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 err="1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Methicillin</a:t>
            </a: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-resistance in </a:t>
            </a:r>
            <a:r>
              <a:rPr lang="en-GB" sz="4000" b="1" i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S. </a:t>
            </a:r>
            <a:r>
              <a:rPr lang="en-GB" sz="4000" b="1" i="1" dirty="0" err="1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aureus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42875" y="6345238"/>
            <a:ext cx="7715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dirty="0">
                <a:latin typeface="Arial" charset="0"/>
                <a:cs typeface="Arial" charset="0"/>
              </a:rPr>
              <a:t>Source: www.staphylococcus.net</a:t>
            </a:r>
            <a:endParaRPr lang="en-US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7358082" y="5572140"/>
            <a:ext cx="1785918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42938" y="285750"/>
            <a:ext cx="79295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MRSA milestones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3071813"/>
            <a:ext cx="9144000" cy="5715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214688"/>
            <a:ext cx="46038" cy="14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11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4375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29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44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606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768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007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851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4220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70" name="Text Box 52"/>
          <p:cNvSpPr txBox="1">
            <a:spLocks noChangeArrowheads="1"/>
          </p:cNvSpPr>
          <p:nvPr/>
        </p:nvSpPr>
        <p:spPr bwMode="auto">
          <a:xfrm>
            <a:off x="1682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1940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9471" name="Text Box 52"/>
          <p:cNvSpPr txBox="1">
            <a:spLocks noChangeArrowheads="1"/>
          </p:cNvSpPr>
          <p:nvPr/>
        </p:nvSpPr>
        <p:spPr bwMode="auto">
          <a:xfrm>
            <a:off x="107156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1960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9472" name="Text Box 52"/>
          <p:cNvSpPr txBox="1">
            <a:spLocks noChangeArrowheads="1"/>
          </p:cNvSpPr>
          <p:nvPr/>
        </p:nvSpPr>
        <p:spPr bwMode="auto">
          <a:xfrm>
            <a:off x="2643188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1970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9473" name="Text Box 52"/>
          <p:cNvSpPr txBox="1">
            <a:spLocks noChangeArrowheads="1"/>
          </p:cNvSpPr>
          <p:nvPr/>
        </p:nvSpPr>
        <p:spPr bwMode="auto">
          <a:xfrm>
            <a:off x="421481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1980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9474" name="Text Box 52"/>
          <p:cNvSpPr txBox="1">
            <a:spLocks noChangeArrowheads="1"/>
          </p:cNvSpPr>
          <p:nvPr/>
        </p:nvSpPr>
        <p:spPr bwMode="auto">
          <a:xfrm>
            <a:off x="58578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1990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19475" name="Text Box 52"/>
          <p:cNvSpPr txBox="1">
            <a:spLocks noChangeArrowheads="1"/>
          </p:cNvSpPr>
          <p:nvPr/>
        </p:nvSpPr>
        <p:spPr bwMode="auto">
          <a:xfrm>
            <a:off x="728662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2000</a:t>
            </a:r>
          </a:p>
        </p:txBody>
      </p:sp>
      <p:sp>
        <p:nvSpPr>
          <p:cNvPr id="19476" name="Text Box 52"/>
          <p:cNvSpPr txBox="1">
            <a:spLocks noChangeArrowheads="1"/>
          </p:cNvSpPr>
          <p:nvPr/>
        </p:nvSpPr>
        <p:spPr bwMode="auto">
          <a:xfrm>
            <a:off x="-71438" y="1500188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Penicillin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(1941-2)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0644" y="2785269"/>
            <a:ext cx="714375" cy="1587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8" name="Text Box 52"/>
          <p:cNvSpPr txBox="1">
            <a:spLocks noChangeArrowheads="1"/>
          </p:cNvSpPr>
          <p:nvPr/>
        </p:nvSpPr>
        <p:spPr bwMode="auto">
          <a:xfrm>
            <a:off x="-71438" y="5643563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Methicillin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(1960)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6200000" flipV="1">
            <a:off x="86756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0" name="Text Box 52"/>
          <p:cNvSpPr txBox="1">
            <a:spLocks noChangeArrowheads="1"/>
          </p:cNvSpPr>
          <p:nvPr/>
        </p:nvSpPr>
        <p:spPr bwMode="auto">
          <a:xfrm>
            <a:off x="1357313" y="5643563"/>
            <a:ext cx="1643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First MRSA isolate 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(1961)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115331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000250" y="1643063"/>
            <a:ext cx="1643063" cy="1487487"/>
            <a:chOff x="2000232" y="1643050"/>
            <a:chExt cx="1643074" cy="1487492"/>
          </a:xfrm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2285984" y="2285989"/>
              <a:ext cx="1038232" cy="844553"/>
            </a:xfrm>
            <a:custGeom>
              <a:avLst/>
              <a:gdLst/>
              <a:ahLst/>
              <a:cxnLst>
                <a:cxn ang="0">
                  <a:pos x="0" y="532"/>
                </a:cxn>
                <a:cxn ang="0">
                  <a:pos x="294" y="76"/>
                </a:cxn>
                <a:cxn ang="0">
                  <a:pos x="396" y="76"/>
                </a:cxn>
                <a:cxn ang="0">
                  <a:pos x="528" y="220"/>
                </a:cxn>
                <a:cxn ang="0">
                  <a:pos x="654" y="460"/>
                </a:cxn>
              </a:cxnLst>
              <a:rect l="0" t="0" r="r" b="b"/>
              <a:pathLst>
                <a:path w="654" h="532">
                  <a:moveTo>
                    <a:pt x="0" y="532"/>
                  </a:moveTo>
                  <a:cubicBezTo>
                    <a:pt x="114" y="342"/>
                    <a:pt x="228" y="152"/>
                    <a:pt x="294" y="76"/>
                  </a:cubicBezTo>
                  <a:cubicBezTo>
                    <a:pt x="360" y="0"/>
                    <a:pt x="357" y="52"/>
                    <a:pt x="396" y="76"/>
                  </a:cubicBezTo>
                  <a:cubicBezTo>
                    <a:pt x="435" y="100"/>
                    <a:pt x="485" y="156"/>
                    <a:pt x="528" y="220"/>
                  </a:cubicBezTo>
                  <a:cubicBezTo>
                    <a:pt x="571" y="284"/>
                    <a:pt x="631" y="419"/>
                    <a:pt x="654" y="460"/>
                  </a:cubicBezTo>
                </a:path>
              </a:pathLst>
            </a:custGeom>
            <a:noFill/>
            <a:ln w="6350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3" name="Text Box 52"/>
            <p:cNvSpPr txBox="1">
              <a:spLocks noChangeArrowheads="1"/>
            </p:cNvSpPr>
            <p:nvPr/>
          </p:nvSpPr>
          <p:spPr bwMode="auto">
            <a:xfrm>
              <a:off x="2000232" y="1643050"/>
              <a:ext cx="16430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Outbreak in Denmark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4071938" y="1428750"/>
            <a:ext cx="1643062" cy="1701800"/>
            <a:chOff x="4071934" y="1428736"/>
            <a:chExt cx="1643074" cy="1701806"/>
          </a:xfrm>
        </p:grpSpPr>
        <p:sp>
          <p:nvSpPr>
            <p:cNvPr id="19490" name="Freeform 25"/>
            <p:cNvSpPr>
              <a:spLocks/>
            </p:cNvSpPr>
            <p:nvPr/>
          </p:nvSpPr>
          <p:spPr bwMode="auto">
            <a:xfrm>
              <a:off x="4357686" y="2285992"/>
              <a:ext cx="1038225" cy="844550"/>
            </a:xfrm>
            <a:custGeom>
              <a:avLst/>
              <a:gdLst>
                <a:gd name="T0" fmla="*/ 0 w 654"/>
                <a:gd name="T1" fmla="*/ 2147483647 h 532"/>
                <a:gd name="T2" fmla="*/ 2147483647 w 654"/>
                <a:gd name="T3" fmla="*/ 2147483647 h 532"/>
                <a:gd name="T4" fmla="*/ 2147483647 w 654"/>
                <a:gd name="T5" fmla="*/ 2147483647 h 532"/>
                <a:gd name="T6" fmla="*/ 2147483647 w 654"/>
                <a:gd name="T7" fmla="*/ 2147483647 h 532"/>
                <a:gd name="T8" fmla="*/ 2147483647 w 654"/>
                <a:gd name="T9" fmla="*/ 2147483647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4"/>
                <a:gd name="T16" fmla="*/ 0 h 532"/>
                <a:gd name="T17" fmla="*/ 654 w 65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4" h="532">
                  <a:moveTo>
                    <a:pt x="0" y="532"/>
                  </a:moveTo>
                  <a:cubicBezTo>
                    <a:pt x="114" y="342"/>
                    <a:pt x="228" y="152"/>
                    <a:pt x="294" y="76"/>
                  </a:cubicBezTo>
                  <a:cubicBezTo>
                    <a:pt x="360" y="0"/>
                    <a:pt x="357" y="52"/>
                    <a:pt x="396" y="76"/>
                  </a:cubicBezTo>
                  <a:cubicBezTo>
                    <a:pt x="435" y="100"/>
                    <a:pt x="485" y="156"/>
                    <a:pt x="528" y="220"/>
                  </a:cubicBezTo>
                  <a:cubicBezTo>
                    <a:pt x="571" y="284"/>
                    <a:pt x="631" y="419"/>
                    <a:pt x="654" y="460"/>
                  </a:cubicBezTo>
                </a:path>
              </a:pathLst>
            </a:custGeom>
            <a:noFill/>
            <a:ln w="63500">
              <a:solidFill>
                <a:srgbClr val="3AC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1" name="Text Box 52"/>
            <p:cNvSpPr txBox="1">
              <a:spLocks noChangeArrowheads="1"/>
            </p:cNvSpPr>
            <p:nvPr/>
          </p:nvSpPr>
          <p:spPr bwMode="auto">
            <a:xfrm>
              <a:off x="4071934" y="1428736"/>
              <a:ext cx="1643074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Outbreak in London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EMRSA-1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7143750" y="4786313"/>
            <a:ext cx="1643063" cy="1781175"/>
            <a:chOff x="7143768" y="4786322"/>
            <a:chExt cx="1643074" cy="1780586"/>
          </a:xfrm>
        </p:grpSpPr>
        <p:cxnSp>
          <p:nvCxnSpPr>
            <p:cNvPr id="39" name="Straight Arrow Connector 38"/>
            <p:cNvCxnSpPr/>
            <p:nvPr/>
          </p:nvCxnSpPr>
          <p:spPr>
            <a:xfrm rot="16200000" flipV="1">
              <a:off x="7536016" y="5178304"/>
              <a:ext cx="785552" cy="1588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87" name="Text Box 52"/>
            <p:cNvSpPr txBox="1">
              <a:spLocks noChangeArrowheads="1"/>
            </p:cNvSpPr>
            <p:nvPr/>
          </p:nvSpPr>
          <p:spPr bwMode="auto">
            <a:xfrm>
              <a:off x="7143768" y="5643578"/>
              <a:ext cx="1643074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First report of VRSA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(2002)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37564" y="1058863"/>
            <a:ext cx="3006436" cy="1989137"/>
            <a:chOff x="6137564" y="1058863"/>
            <a:chExt cx="3006436" cy="1989137"/>
          </a:xfrm>
        </p:grpSpPr>
        <p:sp>
          <p:nvSpPr>
            <p:cNvPr id="19489" name="Text Box 52"/>
            <p:cNvSpPr txBox="1">
              <a:spLocks noChangeArrowheads="1"/>
            </p:cNvSpPr>
            <p:nvPr/>
          </p:nvSpPr>
          <p:spPr bwMode="auto">
            <a:xfrm>
              <a:off x="6143626" y="1058863"/>
              <a:ext cx="3000374" cy="369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MRSA spreads globally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6137564" y="1484745"/>
              <a:ext cx="2673927" cy="1563255"/>
            </a:xfrm>
            <a:custGeom>
              <a:avLst/>
              <a:gdLst>
                <a:gd name="connsiteX0" fmla="*/ 0 w 2673927"/>
                <a:gd name="connsiteY0" fmla="*/ 1563255 h 1563255"/>
                <a:gd name="connsiteX1" fmla="*/ 1648691 w 2673927"/>
                <a:gd name="connsiteY1" fmla="*/ 219364 h 1563255"/>
                <a:gd name="connsiteX2" fmla="*/ 2673927 w 2673927"/>
                <a:gd name="connsiteY2" fmla="*/ 247073 h 156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3927" h="1563255">
                  <a:moveTo>
                    <a:pt x="0" y="1563255"/>
                  </a:moveTo>
                  <a:cubicBezTo>
                    <a:pt x="601518" y="1000991"/>
                    <a:pt x="1203037" y="438728"/>
                    <a:pt x="1648691" y="219364"/>
                  </a:cubicBezTo>
                  <a:cubicBezTo>
                    <a:pt x="2094345" y="0"/>
                    <a:pt x="2384136" y="123536"/>
                    <a:pt x="2673927" y="247073"/>
                  </a:cubicBezTo>
                </a:path>
              </a:pathLst>
            </a:cu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7358082" y="5572140"/>
            <a:ext cx="1785918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3929063" y="3357563"/>
            <a:ext cx="5214937" cy="350043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0" y="3071813"/>
            <a:ext cx="9144000" cy="5715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214688"/>
            <a:ext cx="46038" cy="142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11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4375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29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443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606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57688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0075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8513" y="3214688"/>
            <a:ext cx="46037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42200" y="3214688"/>
            <a:ext cx="4603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783" name="Text Box 52"/>
          <p:cNvSpPr txBox="1">
            <a:spLocks noChangeArrowheads="1"/>
          </p:cNvSpPr>
          <p:nvPr/>
        </p:nvSpPr>
        <p:spPr bwMode="auto">
          <a:xfrm>
            <a:off x="1682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1940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84" name="Text Box 52"/>
          <p:cNvSpPr txBox="1">
            <a:spLocks noChangeArrowheads="1"/>
          </p:cNvSpPr>
          <p:nvPr/>
        </p:nvSpPr>
        <p:spPr bwMode="auto">
          <a:xfrm>
            <a:off x="107156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1960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85" name="Text Box 52"/>
          <p:cNvSpPr txBox="1">
            <a:spLocks noChangeArrowheads="1"/>
          </p:cNvSpPr>
          <p:nvPr/>
        </p:nvSpPr>
        <p:spPr bwMode="auto">
          <a:xfrm>
            <a:off x="2643188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1970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86" name="Text Box 52"/>
          <p:cNvSpPr txBox="1">
            <a:spLocks noChangeArrowheads="1"/>
          </p:cNvSpPr>
          <p:nvPr/>
        </p:nvSpPr>
        <p:spPr bwMode="auto">
          <a:xfrm>
            <a:off x="4214813" y="3571875"/>
            <a:ext cx="357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1980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87" name="Text Box 52"/>
          <p:cNvSpPr txBox="1">
            <a:spLocks noChangeArrowheads="1"/>
          </p:cNvSpPr>
          <p:nvPr/>
        </p:nvSpPr>
        <p:spPr bwMode="auto">
          <a:xfrm>
            <a:off x="585787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1990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88" name="Text Box 52"/>
          <p:cNvSpPr txBox="1">
            <a:spLocks noChangeArrowheads="1"/>
          </p:cNvSpPr>
          <p:nvPr/>
        </p:nvSpPr>
        <p:spPr bwMode="auto">
          <a:xfrm>
            <a:off x="7286625" y="3571875"/>
            <a:ext cx="357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2000</a:t>
            </a:r>
          </a:p>
        </p:txBody>
      </p:sp>
      <p:sp>
        <p:nvSpPr>
          <p:cNvPr id="32789" name="Text Box 52"/>
          <p:cNvSpPr txBox="1">
            <a:spLocks noChangeArrowheads="1"/>
          </p:cNvSpPr>
          <p:nvPr/>
        </p:nvSpPr>
        <p:spPr bwMode="auto">
          <a:xfrm>
            <a:off x="-71438" y="1500188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Penicillin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(1941-2)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0644" y="2785269"/>
            <a:ext cx="714375" cy="1587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1" name="Text Box 52"/>
          <p:cNvSpPr txBox="1">
            <a:spLocks noChangeArrowheads="1"/>
          </p:cNvSpPr>
          <p:nvPr/>
        </p:nvSpPr>
        <p:spPr bwMode="auto">
          <a:xfrm>
            <a:off x="-71438" y="5643563"/>
            <a:ext cx="1643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Methicillin introduced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(1960)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6200000" flipV="1">
            <a:off x="86756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3" name="Text Box 52"/>
          <p:cNvSpPr txBox="1">
            <a:spLocks noChangeArrowheads="1"/>
          </p:cNvSpPr>
          <p:nvPr/>
        </p:nvSpPr>
        <p:spPr bwMode="auto">
          <a:xfrm>
            <a:off x="1357313" y="5643563"/>
            <a:ext cx="1643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First MRSA isolate 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(1961)</a:t>
            </a:r>
            <a:endParaRPr lang="en-GB" sz="1800">
              <a:latin typeface="Arial" charset="0"/>
              <a:cs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1153319" y="5179219"/>
            <a:ext cx="785812" cy="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25"/>
          <p:cNvSpPr>
            <a:spLocks/>
          </p:cNvSpPr>
          <p:nvPr/>
        </p:nvSpPr>
        <p:spPr bwMode="auto">
          <a:xfrm>
            <a:off x="2286000" y="2286000"/>
            <a:ext cx="1038225" cy="844550"/>
          </a:xfrm>
          <a:custGeom>
            <a:avLst/>
            <a:gdLst/>
            <a:ahLst/>
            <a:cxnLst>
              <a:cxn ang="0">
                <a:pos x="0" y="532"/>
              </a:cxn>
              <a:cxn ang="0">
                <a:pos x="294" y="76"/>
              </a:cxn>
              <a:cxn ang="0">
                <a:pos x="396" y="76"/>
              </a:cxn>
              <a:cxn ang="0">
                <a:pos x="528" y="220"/>
              </a:cxn>
              <a:cxn ang="0">
                <a:pos x="654" y="460"/>
              </a:cxn>
            </a:cxnLst>
            <a:rect l="0" t="0" r="r" b="b"/>
            <a:pathLst>
              <a:path w="654" h="532">
                <a:moveTo>
                  <a:pt x="0" y="532"/>
                </a:moveTo>
                <a:cubicBezTo>
                  <a:pt x="114" y="342"/>
                  <a:pt x="228" y="152"/>
                  <a:pt x="294" y="76"/>
                </a:cubicBezTo>
                <a:cubicBezTo>
                  <a:pt x="360" y="0"/>
                  <a:pt x="357" y="52"/>
                  <a:pt x="396" y="76"/>
                </a:cubicBezTo>
                <a:cubicBezTo>
                  <a:pt x="435" y="100"/>
                  <a:pt x="485" y="156"/>
                  <a:pt x="528" y="220"/>
                </a:cubicBezTo>
                <a:cubicBezTo>
                  <a:pt x="571" y="284"/>
                  <a:pt x="631" y="419"/>
                  <a:pt x="654" y="460"/>
                </a:cubicBezTo>
              </a:path>
            </a:pathLst>
          </a:custGeom>
          <a:noFill/>
          <a:ln w="63500" cap="flat" cmpd="sng">
            <a:solidFill>
              <a:schemeClr val="accent2">
                <a:lumMod val="7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6" name="Text Box 52"/>
          <p:cNvSpPr txBox="1">
            <a:spLocks noChangeArrowheads="1"/>
          </p:cNvSpPr>
          <p:nvPr/>
        </p:nvSpPr>
        <p:spPr bwMode="auto">
          <a:xfrm>
            <a:off x="2000250" y="1643063"/>
            <a:ext cx="1643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Outbreak in Denmark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797" name="Freeform 25"/>
          <p:cNvSpPr>
            <a:spLocks/>
          </p:cNvSpPr>
          <p:nvPr/>
        </p:nvSpPr>
        <p:spPr bwMode="auto">
          <a:xfrm>
            <a:off x="4357688" y="2286000"/>
            <a:ext cx="1038225" cy="844550"/>
          </a:xfrm>
          <a:custGeom>
            <a:avLst/>
            <a:gdLst>
              <a:gd name="T0" fmla="*/ 0 w 654"/>
              <a:gd name="T1" fmla="*/ 2147483647 h 532"/>
              <a:gd name="T2" fmla="*/ 2147483647 w 654"/>
              <a:gd name="T3" fmla="*/ 2147483647 h 532"/>
              <a:gd name="T4" fmla="*/ 2147483647 w 654"/>
              <a:gd name="T5" fmla="*/ 2147483647 h 532"/>
              <a:gd name="T6" fmla="*/ 2147483647 w 654"/>
              <a:gd name="T7" fmla="*/ 2147483647 h 532"/>
              <a:gd name="T8" fmla="*/ 2147483647 w 654"/>
              <a:gd name="T9" fmla="*/ 2147483647 h 5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4"/>
              <a:gd name="T16" fmla="*/ 0 h 532"/>
              <a:gd name="T17" fmla="*/ 654 w 654"/>
              <a:gd name="T18" fmla="*/ 532 h 5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4" h="532">
                <a:moveTo>
                  <a:pt x="0" y="532"/>
                </a:moveTo>
                <a:cubicBezTo>
                  <a:pt x="114" y="342"/>
                  <a:pt x="228" y="152"/>
                  <a:pt x="294" y="76"/>
                </a:cubicBezTo>
                <a:cubicBezTo>
                  <a:pt x="360" y="0"/>
                  <a:pt x="357" y="52"/>
                  <a:pt x="396" y="76"/>
                </a:cubicBezTo>
                <a:cubicBezTo>
                  <a:pt x="435" y="100"/>
                  <a:pt x="485" y="156"/>
                  <a:pt x="528" y="220"/>
                </a:cubicBezTo>
                <a:cubicBezTo>
                  <a:pt x="571" y="284"/>
                  <a:pt x="631" y="419"/>
                  <a:pt x="654" y="460"/>
                </a:cubicBezTo>
              </a:path>
            </a:pathLst>
          </a:custGeom>
          <a:noFill/>
          <a:ln w="63500">
            <a:solidFill>
              <a:srgbClr val="3AC04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8" name="Text Box 52"/>
          <p:cNvSpPr txBox="1">
            <a:spLocks noChangeArrowheads="1"/>
          </p:cNvSpPr>
          <p:nvPr/>
        </p:nvSpPr>
        <p:spPr bwMode="auto">
          <a:xfrm>
            <a:off x="4071938" y="1428750"/>
            <a:ext cx="1643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Arial" charset="0"/>
                <a:cs typeface="Arial" charset="0"/>
              </a:rPr>
              <a:t>Outbreak in London</a:t>
            </a:r>
          </a:p>
          <a:p>
            <a:pPr algn="ctr"/>
            <a:r>
              <a:rPr lang="en-GB" sz="1800" b="1">
                <a:latin typeface="Arial" charset="0"/>
                <a:cs typeface="Arial" charset="0"/>
              </a:rPr>
              <a:t>EMRSA-1</a:t>
            </a:r>
            <a:endParaRPr lang="en-GB" sz="1800">
              <a:latin typeface="Arial" charset="0"/>
              <a:cs typeface="Arial" charset="0"/>
            </a:endParaRPr>
          </a:p>
        </p:txBody>
      </p:sp>
      <p:sp>
        <p:nvSpPr>
          <p:cNvPr id="32800" name="Text Box 52"/>
          <p:cNvSpPr txBox="1">
            <a:spLocks noChangeArrowheads="1"/>
          </p:cNvSpPr>
          <p:nvPr/>
        </p:nvSpPr>
        <p:spPr bwMode="auto">
          <a:xfrm>
            <a:off x="6143625" y="1058863"/>
            <a:ext cx="3000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 b="1" dirty="0">
                <a:latin typeface="Arial" charset="0"/>
                <a:cs typeface="Arial" charset="0"/>
              </a:rPr>
              <a:t>MRSA spreads globally</a:t>
            </a:r>
            <a:endParaRPr lang="en-GB" sz="1800" dirty="0">
              <a:latin typeface="Arial" charset="0"/>
              <a:cs typeface="Arial" charset="0"/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857625" y="4714875"/>
            <a:ext cx="1643063" cy="1503363"/>
            <a:chOff x="3857620" y="4714884"/>
            <a:chExt cx="1643074" cy="1503587"/>
          </a:xfrm>
        </p:grpSpPr>
        <p:sp>
          <p:nvSpPr>
            <p:cNvPr id="32814" name="Text Box 52"/>
            <p:cNvSpPr txBox="1">
              <a:spLocks noChangeArrowheads="1"/>
            </p:cNvSpPr>
            <p:nvPr/>
          </p:nvSpPr>
          <p:spPr bwMode="auto">
            <a:xfrm>
              <a:off x="3857620" y="5572140"/>
              <a:ext cx="16430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Drug users in Detroit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rot="16200000" flipV="1">
              <a:off x="4252061" y="5106261"/>
              <a:ext cx="784342" cy="1587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5500688" y="4714875"/>
            <a:ext cx="1643062" cy="1503363"/>
            <a:chOff x="3857620" y="4714884"/>
            <a:chExt cx="1643074" cy="1503587"/>
          </a:xfrm>
        </p:grpSpPr>
        <p:sp>
          <p:nvSpPr>
            <p:cNvPr id="32812" name="Text Box 52"/>
            <p:cNvSpPr txBox="1">
              <a:spLocks noChangeArrowheads="1"/>
            </p:cNvSpPr>
            <p:nvPr/>
          </p:nvSpPr>
          <p:spPr bwMode="auto">
            <a:xfrm>
              <a:off x="3857620" y="5572140"/>
              <a:ext cx="16430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Aboriginal Australians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rot="16200000" flipV="1">
              <a:off x="4252060" y="5106261"/>
              <a:ext cx="784342" cy="1588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6429375" y="4714875"/>
            <a:ext cx="1643063" cy="2071688"/>
            <a:chOff x="3857620" y="4714884"/>
            <a:chExt cx="1643074" cy="1453481"/>
          </a:xfrm>
        </p:grpSpPr>
        <p:sp>
          <p:nvSpPr>
            <p:cNvPr id="32810" name="Text Box 52"/>
            <p:cNvSpPr txBox="1">
              <a:spLocks noChangeArrowheads="1"/>
            </p:cNvSpPr>
            <p:nvPr/>
          </p:nvSpPr>
          <p:spPr bwMode="auto">
            <a:xfrm>
              <a:off x="3857620" y="5714906"/>
              <a:ext cx="1643074" cy="453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Children in the US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 rot="5400000" flipH="1" flipV="1">
              <a:off x="4142238" y="5216084"/>
              <a:ext cx="1002400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7500938" y="3643313"/>
            <a:ext cx="1643062" cy="2335212"/>
            <a:chOff x="3857620" y="4714884"/>
            <a:chExt cx="1643074" cy="1637922"/>
          </a:xfrm>
        </p:grpSpPr>
        <p:sp>
          <p:nvSpPr>
            <p:cNvPr id="32808" name="Text Box 52"/>
            <p:cNvSpPr txBox="1">
              <a:spLocks noChangeArrowheads="1"/>
            </p:cNvSpPr>
            <p:nvPr/>
          </p:nvSpPr>
          <p:spPr bwMode="auto">
            <a:xfrm>
              <a:off x="3857620" y="5316328"/>
              <a:ext cx="1643074" cy="1036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Sports teams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MSMs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ERs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Prisons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Schools…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rot="16200000" flipV="1">
              <a:off x="4342799" y="5015522"/>
              <a:ext cx="60127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56"/>
          <p:cNvGrpSpPr>
            <a:grpSpLocks/>
          </p:cNvGrpSpPr>
          <p:nvPr/>
        </p:nvGrpSpPr>
        <p:grpSpPr bwMode="auto">
          <a:xfrm>
            <a:off x="7143750" y="2354263"/>
            <a:ext cx="1501775" cy="788987"/>
            <a:chOff x="7143768" y="2354041"/>
            <a:chExt cx="1500992" cy="790001"/>
          </a:xfrm>
        </p:grpSpPr>
        <p:sp>
          <p:nvSpPr>
            <p:cNvPr id="32806" name="Text Box 52"/>
            <p:cNvSpPr txBox="1">
              <a:spLocks noChangeArrowheads="1"/>
            </p:cNvSpPr>
            <p:nvPr/>
          </p:nvSpPr>
          <p:spPr bwMode="auto">
            <a:xfrm>
              <a:off x="7143768" y="2354041"/>
              <a:ext cx="15001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Hospital </a:t>
              </a:r>
            </a:p>
            <a:p>
              <a:pPr algn="ctr"/>
              <a:r>
                <a:rPr lang="en-GB" sz="1800" b="1">
                  <a:latin typeface="Arial" charset="0"/>
                  <a:cs typeface="Arial" charset="0"/>
                </a:rPr>
                <a:t>infections</a:t>
              </a:r>
              <a:endParaRPr lang="en-GB" sz="1800">
                <a:latin typeface="Arial" charset="0"/>
                <a:cs typeface="Arial" charset="0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rot="5400000">
              <a:off x="8287115" y="2786397"/>
              <a:ext cx="713703" cy="1586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Freeform 50"/>
          <p:cNvSpPr/>
          <p:nvPr/>
        </p:nvSpPr>
        <p:spPr>
          <a:xfrm>
            <a:off x="6137564" y="1484745"/>
            <a:ext cx="2673927" cy="1563255"/>
          </a:xfrm>
          <a:custGeom>
            <a:avLst/>
            <a:gdLst>
              <a:gd name="connsiteX0" fmla="*/ 0 w 2673927"/>
              <a:gd name="connsiteY0" fmla="*/ 1563255 h 1563255"/>
              <a:gd name="connsiteX1" fmla="*/ 1648691 w 2673927"/>
              <a:gd name="connsiteY1" fmla="*/ 219364 h 1563255"/>
              <a:gd name="connsiteX2" fmla="*/ 2673927 w 2673927"/>
              <a:gd name="connsiteY2" fmla="*/ 247073 h 156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3927" h="1563255">
                <a:moveTo>
                  <a:pt x="0" y="1563255"/>
                </a:moveTo>
                <a:cubicBezTo>
                  <a:pt x="601518" y="1000991"/>
                  <a:pt x="1203037" y="438728"/>
                  <a:pt x="1648691" y="219364"/>
                </a:cubicBezTo>
                <a:cubicBezTo>
                  <a:pt x="2094345" y="0"/>
                  <a:pt x="2384136" y="123536"/>
                  <a:pt x="2673927" y="247073"/>
                </a:cubicBezTo>
              </a:path>
            </a:pathLst>
          </a:cu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42938" y="285750"/>
            <a:ext cx="79295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MRSA milestones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Community groups affected</a:t>
            </a:r>
            <a:endParaRPr lang="en-GB" dirty="0"/>
          </a:p>
        </p:txBody>
      </p:sp>
      <p:pic>
        <p:nvPicPr>
          <p:cNvPr id="38914" name="Picture 2" descr="http://www.countingcards.co.uk/wp-content/uploads/2008/08/american-football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196752"/>
            <a:ext cx="2592288" cy="1944216"/>
          </a:xfrm>
          <a:prstGeom prst="rect">
            <a:avLst/>
          </a:prstGeom>
          <a:noFill/>
        </p:spPr>
      </p:pic>
      <p:pic>
        <p:nvPicPr>
          <p:cNvPr id="38916" name="Picture 4" descr="http://loopylettuce.files.wordpress.com/2010/11/houston-harris-county-jai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401289"/>
            <a:ext cx="2592288" cy="1944217"/>
          </a:xfrm>
          <a:prstGeom prst="rect">
            <a:avLst/>
          </a:prstGeom>
          <a:noFill/>
        </p:spPr>
      </p:pic>
      <p:pic>
        <p:nvPicPr>
          <p:cNvPr id="38922" name="Picture 10" descr="http://images116.fotki.com/v695/photos/4/43185/2705541/77059A-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4772" y="1196752"/>
            <a:ext cx="2503692" cy="1965397"/>
          </a:xfrm>
          <a:prstGeom prst="rect">
            <a:avLst/>
          </a:prstGeom>
          <a:noFill/>
        </p:spPr>
      </p:pic>
      <p:pic>
        <p:nvPicPr>
          <p:cNvPr id="38926" name="Picture 14" descr="http://www.publicpropertyuk.com/wp-content/uploads/2010/03/school-sign-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356992"/>
            <a:ext cx="2145155" cy="1944216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07504" y="5818038"/>
            <a:ext cx="63786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Kazakova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GB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et al. New</a:t>
            </a:r>
            <a:r>
              <a:rPr kumimoji="0" lang="en-GB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GB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Engl</a:t>
            </a:r>
            <a:r>
              <a:rPr kumimoji="0" lang="en-GB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J Med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2005;</a:t>
            </a:r>
            <a:r>
              <a:rPr kumimoji="0" lang="en-GB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352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:468-475.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Pan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2003;37:1384-1388.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Kallen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Infect Control Hosp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2000;21:223-226.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0237" y="1196752"/>
            <a:ext cx="3237627" cy="3742675"/>
            <a:chOff x="110237" y="1196752"/>
            <a:chExt cx="3237627" cy="3742675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1196752"/>
              <a:ext cx="3168352" cy="304698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latin typeface="Arial" pitchFamily="34" charset="0"/>
                  <a:cs typeface="Arial" pitchFamily="34" charset="0"/>
                </a:rPr>
                <a:t>CDC’s 5 Cs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Crowding 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Contact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Compromised skin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Contaminated items and surfaces 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Cleanliness</a:t>
              </a:r>
            </a:p>
            <a:p>
              <a:pPr marL="360363" indent="-360363">
                <a:buClr>
                  <a:srgbClr val="4F81BD"/>
                </a:buClr>
                <a:buFont typeface="+mj-lt"/>
                <a:buAutoNum type="arabicPeriod"/>
              </a:pPr>
              <a:r>
                <a:rPr lang="en-GB" sz="2400" dirty="0" smtClean="0">
                  <a:latin typeface="Arial" pitchFamily="34" charset="0"/>
                  <a:cs typeface="Arial" pitchFamily="34" charset="0"/>
                </a:rPr>
                <a:t>(Capsules) </a:t>
              </a:r>
              <a:endParaRPr lang="en-GB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0237" y="4293096"/>
              <a:ext cx="31683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smtClean="0">
                  <a:latin typeface="Arial" pitchFamily="34" charset="0"/>
                  <a:cs typeface="Arial" pitchFamily="34" charset="0"/>
                </a:rPr>
                <a:t>Miller </a:t>
              </a:r>
              <a:r>
                <a:rPr lang="en-GB" i="1" dirty="0" smtClean="0">
                  <a:latin typeface="Arial" pitchFamily="34" charset="0"/>
                  <a:cs typeface="Arial" pitchFamily="34" charset="0"/>
                </a:rPr>
                <a:t>et al. </a:t>
              </a:r>
              <a:r>
                <a:rPr lang="en-GB" i="1" dirty="0" err="1" smtClean="0">
                  <a:latin typeface="Arial" pitchFamily="34" charset="0"/>
                  <a:cs typeface="Arial" pitchFamily="34" charset="0"/>
                </a:rPr>
                <a:t>Clin</a:t>
              </a:r>
              <a:r>
                <a:rPr lang="en-GB" i="1" dirty="0" smtClean="0">
                  <a:latin typeface="Arial" pitchFamily="34" charset="0"/>
                  <a:cs typeface="Arial" pitchFamily="34" charset="0"/>
                </a:rPr>
                <a:t> Infect </a:t>
              </a:r>
              <a:r>
                <a:rPr lang="en-GB" i="1" dirty="0" err="1" smtClean="0">
                  <a:latin typeface="Arial" pitchFamily="34" charset="0"/>
                  <a:cs typeface="Arial" pitchFamily="34" charset="0"/>
                </a:rPr>
                <a:t>Dis</a:t>
              </a:r>
              <a:r>
                <a:rPr lang="en-GB" dirty="0" smtClean="0">
                  <a:latin typeface="Arial" pitchFamily="34" charset="0"/>
                  <a:cs typeface="Arial" pitchFamily="34" charset="0"/>
                </a:rPr>
                <a:t> 2008;46:752-760.</a:t>
              </a: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25" y="285750"/>
            <a:ext cx="8286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Déjà vu?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214438"/>
            <a:ext cx="6429375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142875" y="6345238"/>
            <a:ext cx="7715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latin typeface="Arial" charset="0"/>
                <a:cs typeface="Arial" charset="0"/>
              </a:rPr>
              <a:t>Adapted from Chambers HF. </a:t>
            </a:r>
            <a:r>
              <a:rPr lang="en-GB" sz="1800" i="1">
                <a:latin typeface="Arial" charset="0"/>
                <a:cs typeface="Arial" charset="0"/>
              </a:rPr>
              <a:t>Emerg Infect Dis</a:t>
            </a:r>
            <a:r>
              <a:rPr lang="en-GB" sz="1800">
                <a:latin typeface="Arial" charset="0"/>
                <a:cs typeface="Arial" charset="0"/>
              </a:rPr>
              <a:t> 2001;7:178-182.</a:t>
            </a: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6778625" y="1319213"/>
            <a:ext cx="1936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latin typeface="Arial" charset="0"/>
                <a:cs typeface="Arial" charset="0"/>
              </a:rPr>
              <a:t>Hospital</a:t>
            </a:r>
            <a:endParaRPr lang="en-US" sz="2400" b="1">
              <a:latin typeface="Arial" charset="0"/>
              <a:cs typeface="Arial" charset="0"/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761163" y="1676400"/>
            <a:ext cx="23828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latin typeface="Arial" charset="0"/>
                <a:cs typeface="Arial" charset="0"/>
              </a:rPr>
              <a:t>Community</a:t>
            </a:r>
            <a:endParaRPr lang="en-US" sz="2400" b="1">
              <a:latin typeface="Arial" charset="0"/>
              <a:cs typeface="Arial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28625" y="2292350"/>
            <a:ext cx="8286750" cy="709613"/>
            <a:chOff x="428596" y="2292347"/>
            <a:chExt cx="8286750" cy="709613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214659" y="3000372"/>
              <a:ext cx="2428875" cy="1588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28596" y="2292347"/>
              <a:ext cx="8286750" cy="7080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c. 20 yrs</a:t>
              </a:r>
              <a:endPara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GB" dirty="0" smtClean="0"/>
              <a:t>CA-MRSA is...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an MRSA infection occurring in a community setting; or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an MRSA infection occurring in a person without previous hospital contact in a community setting; or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PVL-positive MRSA; or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genetically distinct from HA-MRSA and tends to affect people in community settings.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7188" y="28575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What is CA-MRSA?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50" y="1285875"/>
            <a:ext cx="4214813" cy="3170238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Healthcare-associated MRSA (HA-MRSA)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 affect old, sick hospitalised patients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Typically </a:t>
            </a:r>
            <a:r>
              <a:rPr lang="en-GB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multidrug-resistant</a:t>
            </a:r>
            <a:endParaRPr lang="en-GB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Almost never PVL-positive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few successful strains dominate globally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3438" y="1285875"/>
            <a:ext cx="4286250" cy="3170238"/>
          </a:xfrm>
          <a:prstGeom prst="rect">
            <a:avLst/>
          </a:prstGeom>
          <a:solidFill>
            <a:srgbClr val="6598FF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Community-associated MRSA (CA-MRSA)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 to affect young, healthy patients in the community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Typically non-multi-resistant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 association with PVL</a:t>
            </a:r>
          </a:p>
          <a:p>
            <a:pPr marL="177800" indent="-177800"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Distinct and diverse genetic background vs. HA-MRSA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88" y="285750"/>
            <a:ext cx="842962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Classical features of CA-MRSA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58082" y="5572140"/>
            <a:ext cx="1785918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Emerging features of CA-MRSA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205840"/>
          <a:ext cx="8352928" cy="3688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352928"/>
              </a:tblGrid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Clinical features </a:t>
                      </a:r>
                      <a:endParaRPr lang="en-GB" sz="2200" b="1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>
                    <a:solidFill>
                      <a:schemeClr val="tx2"/>
                    </a:solidFill>
                  </a:tcPr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Can cause outbreaks</a:t>
                      </a:r>
                      <a:r>
                        <a:rPr lang="en-GB" sz="2200" baseline="0" dirty="0" smtClean="0">
                          <a:latin typeface="Arial" pitchFamily="34" charset="0"/>
                          <a:cs typeface="Arial" pitchFamily="34" charset="0"/>
                        </a:rPr>
                        <a:t> and endemic infections in hospitals</a:t>
                      </a:r>
                      <a:endParaRPr lang="en-GB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/>
                </a:tc>
              </a:tr>
              <a:tr h="189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aseline="0" dirty="0" smtClean="0">
                          <a:latin typeface="Arial" pitchFamily="34" charset="0"/>
                          <a:cs typeface="Arial" pitchFamily="34" charset="0"/>
                        </a:rPr>
                        <a:t>MSSA disease spectrum in the community; MRSA disease spectrum in hospitals</a:t>
                      </a:r>
                      <a:endParaRPr lang="en-GB" sz="2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8381" marR="48381" marT="0" marB="0"/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Apparent </a:t>
                      </a:r>
                      <a:r>
                        <a:rPr lang="en-GB" sz="2200" dirty="0">
                          <a:latin typeface="Arial" pitchFamily="34" charset="0"/>
                          <a:cs typeface="Arial" pitchFamily="34" charset="0"/>
                        </a:rPr>
                        <a:t>association with non-nasal sites of </a:t>
                      </a: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colonisation</a:t>
                      </a:r>
                      <a:endParaRPr lang="en-GB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/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Microbiological features</a:t>
                      </a:r>
                      <a:endParaRPr lang="en-GB" sz="2200" b="1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>
                    <a:solidFill>
                      <a:schemeClr val="tx2"/>
                    </a:solidFill>
                  </a:tcPr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latin typeface="Arial" pitchFamily="34" charset="0"/>
                          <a:cs typeface="Arial" pitchFamily="34" charset="0"/>
                        </a:rPr>
                        <a:t>Less </a:t>
                      </a: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frequent</a:t>
                      </a:r>
                      <a:r>
                        <a:rPr lang="en-GB" sz="2200" baseline="0" dirty="0" smtClean="0">
                          <a:latin typeface="Arial" pitchFamily="34" charset="0"/>
                          <a:cs typeface="Arial" pitchFamily="34" charset="0"/>
                        </a:rPr>
                        <a:t> resistance </a:t>
                      </a: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to </a:t>
                      </a:r>
                      <a:r>
                        <a:rPr lang="en-GB" sz="2200" dirty="0">
                          <a:latin typeface="Arial" pitchFamily="34" charset="0"/>
                          <a:cs typeface="Arial" pitchFamily="34" charset="0"/>
                        </a:rPr>
                        <a:t>non-β-</a:t>
                      </a:r>
                      <a:r>
                        <a:rPr lang="en-GB" sz="2200" dirty="0" err="1">
                          <a:latin typeface="Arial" pitchFamily="34" charset="0"/>
                          <a:cs typeface="Arial" pitchFamily="34" charset="0"/>
                        </a:rPr>
                        <a:t>lactam</a:t>
                      </a:r>
                      <a:r>
                        <a:rPr lang="en-GB" sz="2200" dirty="0">
                          <a:latin typeface="Arial" pitchFamily="34" charset="0"/>
                          <a:cs typeface="Arial" pitchFamily="34" charset="0"/>
                        </a:rPr>
                        <a:t> antimicrobial </a:t>
                      </a:r>
                      <a:r>
                        <a:rPr lang="en-GB" sz="2200" dirty="0" smtClean="0">
                          <a:latin typeface="Arial" pitchFamily="34" charset="0"/>
                          <a:cs typeface="Arial" pitchFamily="34" charset="0"/>
                        </a:rPr>
                        <a:t>classes, but resistance increasing</a:t>
                      </a:r>
                      <a:endParaRPr lang="en-GB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/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Genetic features</a:t>
                      </a:r>
                      <a:endParaRPr lang="en-GB" sz="2200" b="1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>
                    <a:solidFill>
                      <a:schemeClr val="tx2"/>
                    </a:solidFill>
                  </a:tcPr>
                </a:tc>
              </a:tr>
              <a:tr h="189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GB" sz="2200" baseline="0" dirty="0" smtClean="0"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few geographically distinct successful lineages becoming established</a:t>
                      </a:r>
                      <a:endParaRPr lang="en-GB" sz="2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381" marR="48381" marT="0" marB="0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CA-MRSA as a cause of HCAI</a:t>
            </a:r>
            <a:endParaRPr lang="en-GB" dirty="0"/>
          </a:p>
        </p:txBody>
      </p:sp>
      <p:grpSp>
        <p:nvGrpSpPr>
          <p:cNvPr id="3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4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" name="Picture 7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347864" y="2276872"/>
            <a:ext cx="2088232" cy="1588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1600" y="3501008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There have always been a few “overflow” cases of MRSA causing infections and limited transmission in the community.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638132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Rosenberg J.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Lancet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1995;346:132-133.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4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" name="Picture 7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1600" y="3501008"/>
            <a:ext cx="698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CA-MRSA began causing hospital outbreaks in the early 2000s, resulting in:</a:t>
            </a:r>
          </a:p>
          <a:p>
            <a:pPr>
              <a:buClr>
                <a:srgbClr val="4F81BD"/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 Infection in healthcare workers</a:t>
            </a:r>
          </a:p>
          <a:p>
            <a:pPr>
              <a:buClr>
                <a:srgbClr val="4F81BD"/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 A wider group of patients a risk (e.g. paediatrics)</a:t>
            </a:r>
          </a:p>
          <a:p>
            <a:pPr>
              <a:buClr>
                <a:srgbClr val="4F81BD"/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 Control challenges</a:t>
            </a:r>
          </a:p>
          <a:p>
            <a:pPr>
              <a:buClr>
                <a:srgbClr val="4F81BD"/>
              </a:buClr>
              <a:buFont typeface="Wingdings" pitchFamily="2" charset="2"/>
              <a:buChar char="§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CA-MRSA as a cause of HCAI</a:t>
            </a:r>
            <a:endParaRPr lang="en-GB" dirty="0"/>
          </a:p>
        </p:txBody>
      </p:sp>
      <p:sp>
        <p:nvSpPr>
          <p:cNvPr id="51" name="Curved Down Arrow 50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3" name="Curved Down Arrow 52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107504" y="5674022"/>
            <a:ext cx="79200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tx1"/>
              </a:buClr>
            </a:pPr>
            <a:r>
              <a:rPr lang="en-GB" sz="1800" dirty="0">
                <a:latin typeface="Arial" charset="0"/>
                <a:cs typeface="Arial" charset="0"/>
              </a:rPr>
              <a:t>Otter &amp; French. </a:t>
            </a:r>
            <a:r>
              <a:rPr lang="en-GB" sz="1800" i="1" dirty="0">
                <a:latin typeface="Arial" charset="0"/>
                <a:cs typeface="Arial" charset="0"/>
              </a:rPr>
              <a:t>Lancet Infect </a:t>
            </a:r>
            <a:r>
              <a:rPr lang="en-GB" sz="1800" i="1" dirty="0" err="1">
                <a:latin typeface="Arial" charset="0"/>
                <a:cs typeface="Arial" charset="0"/>
              </a:rPr>
              <a:t>Dis</a:t>
            </a:r>
            <a:r>
              <a:rPr lang="en-GB" sz="1800" dirty="0">
                <a:latin typeface="Arial" charset="0"/>
                <a:cs typeface="Arial" charset="0"/>
              </a:rPr>
              <a:t> 2006;6:753-755</a:t>
            </a:r>
            <a:r>
              <a:rPr lang="en-GB" sz="1800" dirty="0" smtClean="0">
                <a:latin typeface="Arial" charset="0"/>
                <a:cs typeface="Arial" charset="0"/>
              </a:rPr>
              <a:t>.</a:t>
            </a:r>
          </a:p>
          <a:p>
            <a:pPr>
              <a:buClr>
                <a:schemeClr val="tx1"/>
              </a:buClr>
            </a:pPr>
            <a:r>
              <a:rPr lang="en-GB" dirty="0" smtClean="0">
                <a:latin typeface="Arial" charset="0"/>
                <a:cs typeface="Arial" charset="0"/>
              </a:rPr>
              <a:t>Otter &amp; French. </a:t>
            </a:r>
            <a:r>
              <a:rPr lang="en-GB" i="1" dirty="0" smtClean="0">
                <a:latin typeface="Arial" charset="0"/>
                <a:cs typeface="Arial" charset="0"/>
              </a:rPr>
              <a:t>J Hosp Infect </a:t>
            </a:r>
            <a:r>
              <a:rPr lang="en-GB" dirty="0" smtClean="0">
                <a:latin typeface="Arial" charset="0"/>
                <a:cs typeface="Arial" charset="0"/>
              </a:rPr>
              <a:t>2011 in press.</a:t>
            </a:r>
          </a:p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D’Agata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2009;48:274-284.</a:t>
            </a:r>
          </a:p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Niamh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Whittome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. Poster 68. IPS 2011.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1" grpId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4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" name="Picture 7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1600" y="3501008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In some parts of the world, CA-MRSA strains have supplanted traditional HA-MRSA strains as the most common cause of HCAI</a:t>
            </a:r>
          </a:p>
          <a:p>
            <a:pPr>
              <a:buClr>
                <a:srgbClr val="4F81BD"/>
              </a:buClr>
              <a:buFont typeface="Wingdings" pitchFamily="2" charset="2"/>
              <a:buChar char="§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CA-MRSA as a cause of HCAI</a:t>
            </a:r>
            <a:endParaRPr lang="en-GB" dirty="0"/>
          </a:p>
        </p:txBody>
      </p:sp>
      <p:sp>
        <p:nvSpPr>
          <p:cNvPr id="11" name="Right Arrow 10"/>
          <p:cNvSpPr/>
          <p:nvPr/>
        </p:nvSpPr>
        <p:spPr>
          <a:xfrm rot="10800000">
            <a:off x="3347865" y="1844823"/>
            <a:ext cx="2160240" cy="936104"/>
          </a:xfrm>
          <a:prstGeom prst="rightArrow">
            <a:avLst/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7504" y="5589240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Popovich</a:t>
            </a:r>
            <a:r>
              <a:rPr lang="en-GB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et al. </a:t>
            </a:r>
            <a:r>
              <a:rPr lang="fr-FR" i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Clin Infect Dis </a:t>
            </a:r>
            <a:r>
              <a:rPr lang="fr-FR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2008;46:787-794.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Chini 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2006;12:29-34.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Larsen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2009;47:73-78.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Benoit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Emerg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2008;14:1216-1223.</a:t>
            </a:r>
            <a:endParaRPr lang="en-GB" dirty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ndependent_front_p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4860032" cy="640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788024" y="476672"/>
            <a:ext cx="4355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180975" eaLnBrk="0" hangingPunct="0"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500" kern="0" dirty="0" smtClean="0">
                <a:latin typeface="Arial" pitchFamily="34" charset="0"/>
                <a:cs typeface="Arial" pitchFamily="34" charset="0"/>
              </a:rPr>
              <a:t>PVL has a strong epidemiological association with CA-MRSA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500" kern="0" dirty="0" smtClean="0">
                <a:latin typeface="Arial" pitchFamily="34" charset="0"/>
                <a:cs typeface="Arial" pitchFamily="34" charset="0"/>
              </a:rPr>
              <a:t>It is associated with increased virulence in animal models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500" kern="0" dirty="0" smtClean="0">
                <a:latin typeface="Arial" pitchFamily="34" charset="0"/>
                <a:cs typeface="Arial" pitchFamily="34" charset="0"/>
              </a:rPr>
              <a:t>However, not all successful CA-MRSA lineages are PVL+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500" kern="0" dirty="0" smtClean="0">
                <a:latin typeface="Arial" pitchFamily="34" charset="0"/>
                <a:cs typeface="Arial" pitchFamily="34" charset="0"/>
              </a:rPr>
              <a:t>Therefore, PVL is not the prime virulence factor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endParaRPr lang="en-GB" sz="2500" kern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008" y="6444044"/>
            <a:ext cx="788436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GB" sz="1700" dirty="0" smtClean="0">
                <a:latin typeface="Arial" charset="0"/>
                <a:cs typeface="Arial" charset="0"/>
              </a:rPr>
              <a:t>Independent Front Page, 18</a:t>
            </a:r>
            <a:r>
              <a:rPr lang="en-GB" sz="1700" baseline="30000" dirty="0" smtClean="0">
                <a:latin typeface="Arial" charset="0"/>
                <a:cs typeface="Arial" charset="0"/>
              </a:rPr>
              <a:t>th</a:t>
            </a:r>
            <a:r>
              <a:rPr lang="en-GB" sz="1700" dirty="0" smtClean="0">
                <a:latin typeface="Arial" charset="0"/>
                <a:cs typeface="Arial" charset="0"/>
              </a:rPr>
              <a:t> December 2006, British Library Newspapers.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25" y="28575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 MRSA is not equal!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1438" y="857250"/>
            <a:ext cx="8858250" cy="5884120"/>
            <a:chOff x="71438" y="857250"/>
            <a:chExt cx="8858250" cy="5884120"/>
          </a:xfrm>
        </p:grpSpPr>
        <p:sp>
          <p:nvSpPr>
            <p:cNvPr id="3" name="TextBox 2"/>
            <p:cNvSpPr txBox="1"/>
            <p:nvPr/>
          </p:nvSpPr>
          <p:spPr>
            <a:xfrm>
              <a:off x="3286125" y="3117850"/>
              <a:ext cx="1714500" cy="954088"/>
            </a:xfrm>
            <a:prstGeom prst="rect">
              <a:avLst/>
            </a:prstGeom>
            <a:solidFill>
              <a:srgbClr val="FFFF99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800" b="1" dirty="0">
                  <a:latin typeface="Arial" pitchFamily="34" charset="0"/>
                  <a:cs typeface="Arial" pitchFamily="34" charset="0"/>
                </a:rPr>
                <a:t>Typing methods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" name="Group 57"/>
            <p:cNvGrpSpPr>
              <a:grpSpLocks/>
            </p:cNvGrpSpPr>
            <p:nvPr/>
          </p:nvGrpSpPr>
          <p:grpSpPr bwMode="auto">
            <a:xfrm>
              <a:off x="285750" y="1824038"/>
              <a:ext cx="3000375" cy="1319212"/>
              <a:chOff x="285750" y="1824038"/>
              <a:chExt cx="3000366" cy="1319210"/>
            </a:xfrm>
          </p:grpSpPr>
          <p:sp>
            <p:nvSpPr>
              <p:cNvPr id="1066" name="TextBox 6"/>
              <p:cNvSpPr txBox="1">
                <a:spLocks noChangeArrowheads="1"/>
              </p:cNvSpPr>
              <p:nvPr/>
            </p:nvSpPr>
            <p:spPr bwMode="auto">
              <a:xfrm>
                <a:off x="285750" y="1824038"/>
                <a:ext cx="2500313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 b="1">
                    <a:latin typeface="Arial" charset="0"/>
                    <a:cs typeface="Arial" charset="0"/>
                  </a:rPr>
                  <a:t>Antibiogram</a:t>
                </a:r>
                <a:endParaRPr lang="en-US" sz="2400" b="1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16200000" flipV="1">
                <a:off x="2428868" y="2286000"/>
                <a:ext cx="857249" cy="857247"/>
              </a:xfrm>
              <a:prstGeom prst="straightConnector1">
                <a:avLst/>
              </a:prstGeom>
              <a:ln w="63500">
                <a:solidFill>
                  <a:srgbClr val="FFFF9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58"/>
            <p:cNvGrpSpPr>
              <a:grpSpLocks/>
            </p:cNvGrpSpPr>
            <p:nvPr/>
          </p:nvGrpSpPr>
          <p:grpSpPr bwMode="auto">
            <a:xfrm>
              <a:off x="71438" y="3324225"/>
              <a:ext cx="3214687" cy="1819275"/>
              <a:chOff x="71438" y="3324228"/>
              <a:chExt cx="3214688" cy="1819284"/>
            </a:xfrm>
          </p:grpSpPr>
          <p:pic>
            <p:nvPicPr>
              <p:cNvPr id="1063" name="Picture 10" descr="PHAGEE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9263" y="3929075"/>
                <a:ext cx="1687512" cy="1214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4" name="TextBox 5"/>
              <p:cNvSpPr txBox="1">
                <a:spLocks noChangeArrowheads="1"/>
              </p:cNvSpPr>
              <p:nvPr/>
            </p:nvSpPr>
            <p:spPr bwMode="auto">
              <a:xfrm>
                <a:off x="71438" y="3324228"/>
                <a:ext cx="2500312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 b="1">
                    <a:latin typeface="Arial" charset="0"/>
                    <a:cs typeface="Arial" charset="0"/>
                  </a:rPr>
                  <a:t>Phage typing</a:t>
                </a:r>
                <a:endParaRPr lang="en-US" sz="2400" b="1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4" name="Straight Arrow Connector 23"/>
              <p:cNvCxnSpPr>
                <a:stCxn id="3" idx="1"/>
              </p:cNvCxnSpPr>
              <p:nvPr/>
            </p:nvCxnSpPr>
            <p:spPr>
              <a:xfrm rot="10800000">
                <a:off x="2357439" y="3571879"/>
                <a:ext cx="928687" cy="22225"/>
              </a:xfrm>
              <a:prstGeom prst="straightConnector1">
                <a:avLst/>
              </a:prstGeom>
              <a:ln w="63500">
                <a:solidFill>
                  <a:srgbClr val="FFFF9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62"/>
            <p:cNvGrpSpPr>
              <a:grpSpLocks/>
            </p:cNvGrpSpPr>
            <p:nvPr/>
          </p:nvGrpSpPr>
          <p:grpSpPr bwMode="auto">
            <a:xfrm>
              <a:off x="5000625" y="3286125"/>
              <a:ext cx="1714500" cy="830263"/>
              <a:chOff x="5000625" y="3286125"/>
              <a:chExt cx="1714515" cy="830263"/>
            </a:xfrm>
          </p:grpSpPr>
          <p:sp>
            <p:nvSpPr>
              <p:cNvPr id="1053" name="TextBox 11"/>
              <p:cNvSpPr txBox="1">
                <a:spLocks noChangeArrowheads="1"/>
              </p:cNvSpPr>
              <p:nvPr/>
            </p:nvSpPr>
            <p:spPr bwMode="auto">
              <a:xfrm>
                <a:off x="5429265" y="3286125"/>
                <a:ext cx="1285875" cy="830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 b="1" dirty="0">
                    <a:latin typeface="Arial" charset="0"/>
                    <a:cs typeface="Arial" charset="0"/>
                  </a:rPr>
                  <a:t>PCR-based</a:t>
                </a:r>
                <a:endParaRPr lang="en-US" sz="2400" b="1" dirty="0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38" name="Straight Arrow Connector 37"/>
              <p:cNvCxnSpPr>
                <a:stCxn id="3" idx="3"/>
              </p:cNvCxnSpPr>
              <p:nvPr/>
            </p:nvCxnSpPr>
            <p:spPr>
              <a:xfrm flipV="1">
                <a:off x="5000625" y="3571875"/>
                <a:ext cx="571505" cy="23813"/>
              </a:xfrm>
              <a:prstGeom prst="straightConnector1">
                <a:avLst/>
              </a:prstGeom>
              <a:ln w="63500">
                <a:solidFill>
                  <a:srgbClr val="FFFF9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67"/>
            <p:cNvGrpSpPr>
              <a:grpSpLocks/>
            </p:cNvGrpSpPr>
            <p:nvPr/>
          </p:nvGrpSpPr>
          <p:grpSpPr bwMode="auto">
            <a:xfrm>
              <a:off x="5000625" y="1143000"/>
              <a:ext cx="3922713" cy="2000250"/>
              <a:chOff x="5000628" y="1143000"/>
              <a:chExt cx="3922710" cy="2000248"/>
            </a:xfrm>
          </p:grpSpPr>
          <p:sp>
            <p:nvSpPr>
              <p:cNvPr id="1050" name="TextBox 12"/>
              <p:cNvSpPr txBox="1">
                <a:spLocks noChangeArrowheads="1"/>
              </p:cNvSpPr>
              <p:nvPr/>
            </p:nvSpPr>
            <p:spPr bwMode="auto">
              <a:xfrm>
                <a:off x="5643563" y="1466850"/>
                <a:ext cx="1357312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 b="1">
                    <a:latin typeface="Arial" charset="0"/>
                    <a:cs typeface="Arial" charset="0"/>
                  </a:rPr>
                  <a:t>PFGE</a:t>
                </a:r>
                <a:endParaRPr lang="en-US" sz="2400" b="1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051" name="Picture 7" descr="pf05-10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48" t="8286" r="731" b="11453"/>
              <a:stretch>
                <a:fillRect/>
              </a:stretch>
            </p:blipFill>
            <p:spPr bwMode="auto">
              <a:xfrm>
                <a:off x="6929438" y="1143000"/>
                <a:ext cx="1993900" cy="1216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2" name="Straight Arrow Connector 51"/>
              <p:cNvCxnSpPr/>
              <p:nvPr/>
            </p:nvCxnSpPr>
            <p:spPr>
              <a:xfrm rot="5400000" flipH="1" flipV="1">
                <a:off x="4857753" y="2071687"/>
                <a:ext cx="1214436" cy="928687"/>
              </a:xfrm>
              <a:prstGeom prst="straightConnector1">
                <a:avLst/>
              </a:prstGeom>
              <a:ln w="63500">
                <a:solidFill>
                  <a:srgbClr val="FFFF9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68"/>
            <p:cNvGrpSpPr>
              <a:grpSpLocks/>
            </p:cNvGrpSpPr>
            <p:nvPr/>
          </p:nvGrpSpPr>
          <p:grpSpPr bwMode="auto">
            <a:xfrm>
              <a:off x="3071813" y="857250"/>
              <a:ext cx="2143125" cy="2260600"/>
              <a:chOff x="3071817" y="857250"/>
              <a:chExt cx="2143125" cy="2260600"/>
            </a:xfrm>
          </p:grpSpPr>
          <p:pic>
            <p:nvPicPr>
              <p:cNvPr id="1047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22629" y="1266825"/>
                <a:ext cx="1785937" cy="1590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8" name="TextBox 13"/>
              <p:cNvSpPr txBox="1">
                <a:spLocks noChangeArrowheads="1"/>
              </p:cNvSpPr>
              <p:nvPr/>
            </p:nvSpPr>
            <p:spPr bwMode="auto">
              <a:xfrm>
                <a:off x="3071817" y="857250"/>
                <a:ext cx="2143125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 b="1">
                    <a:latin typeface="Arial" charset="0"/>
                    <a:cs typeface="Arial" charset="0"/>
                  </a:rPr>
                  <a:t>Microarrays</a:t>
                </a:r>
                <a:endParaRPr lang="en-US" sz="2400" b="1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55" name="Straight Arrow Connector 54"/>
              <p:cNvCxnSpPr>
                <a:stCxn id="3" idx="0"/>
              </p:cNvCxnSpPr>
              <p:nvPr/>
            </p:nvCxnSpPr>
            <p:spPr>
              <a:xfrm rot="16200000" flipV="1">
                <a:off x="3906048" y="2880519"/>
                <a:ext cx="474662" cy="0"/>
              </a:xfrm>
              <a:prstGeom prst="straightConnector1">
                <a:avLst/>
              </a:prstGeom>
              <a:ln w="63500">
                <a:solidFill>
                  <a:srgbClr val="FFFF9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49"/>
            <p:cNvGrpSpPr>
              <a:grpSpLocks/>
            </p:cNvGrpSpPr>
            <p:nvPr/>
          </p:nvGrpSpPr>
          <p:grpSpPr bwMode="auto">
            <a:xfrm>
              <a:off x="6143625" y="2500313"/>
              <a:ext cx="2786063" cy="3248025"/>
              <a:chOff x="6143636" y="2500306"/>
              <a:chExt cx="2786068" cy="3247747"/>
            </a:xfrm>
          </p:grpSpPr>
          <p:grpSp>
            <p:nvGrpSpPr>
              <p:cNvPr id="15" name="Group 65"/>
              <p:cNvGrpSpPr>
                <a:grpSpLocks/>
              </p:cNvGrpSpPr>
              <p:nvPr/>
            </p:nvGrpSpPr>
            <p:grpSpPr bwMode="auto">
              <a:xfrm>
                <a:off x="6500825" y="2500306"/>
                <a:ext cx="2428879" cy="2830527"/>
                <a:chOff x="6500839" y="2824163"/>
                <a:chExt cx="2428897" cy="2830527"/>
              </a:xfrm>
            </p:grpSpPr>
            <p:pic>
              <p:nvPicPr>
                <p:cNvPr id="1040" name="Picture 18" descr="060323-1 spa ref strains.tif"/>
                <p:cNvPicPr>
                  <a:picLocks noChangeAspect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429540" y="3252791"/>
                  <a:ext cx="1285901" cy="15045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6" name="Group 64"/>
                <p:cNvGrpSpPr>
                  <a:grpSpLocks/>
                </p:cNvGrpSpPr>
                <p:nvPr/>
              </p:nvGrpSpPr>
              <p:grpSpPr bwMode="auto">
                <a:xfrm>
                  <a:off x="6572279" y="4038609"/>
                  <a:ext cx="2357457" cy="1616081"/>
                  <a:chOff x="6572279" y="4038609"/>
                  <a:chExt cx="2357457" cy="1616081"/>
                </a:xfrm>
              </p:grpSpPr>
              <p:sp>
                <p:nvSpPr>
                  <p:cNvPr id="8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43782" y="4824242"/>
                    <a:ext cx="1785954" cy="83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2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charset="0"/>
                        <a:cs typeface="Arial" charset="0"/>
                      </a:rPr>
                      <a:t>VNTR e.g. SIRU</a:t>
                    </a:r>
                    <a:endParaRPr lang="en-US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cxnSp>
                <p:nvCxnSpPr>
                  <p:cNvPr id="44" name="Straight Arrow Connector 43"/>
                  <p:cNvCxnSpPr/>
                  <p:nvPr/>
                </p:nvCxnSpPr>
                <p:spPr>
                  <a:xfrm rot="16200000" flipH="1">
                    <a:off x="6465160" y="4145613"/>
                    <a:ext cx="857177" cy="642944"/>
                  </a:xfrm>
                  <a:prstGeom prst="straightConnector1">
                    <a:avLst/>
                  </a:prstGeom>
                  <a:ln w="63500">
                    <a:solidFill>
                      <a:schemeClr val="accent2">
                        <a:lumMod val="75000"/>
                      </a:schemeClr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Group 63"/>
                <p:cNvGrpSpPr>
                  <a:grpSpLocks/>
                </p:cNvGrpSpPr>
                <p:nvPr/>
              </p:nvGrpSpPr>
              <p:grpSpPr bwMode="auto">
                <a:xfrm>
                  <a:off x="6500839" y="2824163"/>
                  <a:ext cx="2357441" cy="857256"/>
                  <a:chOff x="6500839" y="2824163"/>
                  <a:chExt cx="2357441" cy="857256"/>
                </a:xfrm>
              </p:grpSpPr>
              <p:sp>
                <p:nvSpPr>
                  <p:cNvPr id="2063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72344" y="2824163"/>
                    <a:ext cx="1785953" cy="46192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2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charset="0"/>
                        <a:cs typeface="Arial" charset="0"/>
                      </a:rPr>
                      <a:t>REP-PCR</a:t>
                    </a:r>
                    <a:endParaRPr lang="en-US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cxnSp>
                <p:nvCxnSpPr>
                  <p:cNvPr id="46" name="Straight Arrow Connector 45"/>
                  <p:cNvCxnSpPr/>
                  <p:nvPr/>
                </p:nvCxnSpPr>
                <p:spPr>
                  <a:xfrm flipV="1">
                    <a:off x="6500839" y="3071792"/>
                    <a:ext cx="642943" cy="609548"/>
                  </a:xfrm>
                  <a:prstGeom prst="straightConnector1">
                    <a:avLst/>
                  </a:prstGeom>
                  <a:ln w="63500">
                    <a:solidFill>
                      <a:schemeClr val="accent2">
                        <a:lumMod val="75000"/>
                      </a:schemeClr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3" name="TextBox 15"/>
              <p:cNvSpPr txBox="1">
                <a:spLocks noChangeArrowheads="1"/>
              </p:cNvSpPr>
              <p:nvPr/>
            </p:nvSpPr>
            <p:spPr bwMode="auto">
              <a:xfrm>
                <a:off x="6143636" y="5286130"/>
                <a:ext cx="1785941" cy="461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 err="1">
                    <a:solidFill>
                      <a:schemeClr val="accent2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SCC</a:t>
                </a:r>
                <a:r>
                  <a:rPr lang="en-GB" sz="2400" b="1" i="1" dirty="0" err="1">
                    <a:solidFill>
                      <a:schemeClr val="accent2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mec</a:t>
                </a: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45" name="Straight Arrow Connector 44"/>
              <p:cNvCxnSpPr/>
              <p:nvPr/>
            </p:nvCxnSpPr>
            <p:spPr bwMode="auto">
              <a:xfrm rot="16200000" flipH="1">
                <a:off x="5965095" y="4393213"/>
                <a:ext cx="1214333" cy="571501"/>
              </a:xfrm>
              <a:prstGeom prst="straightConnector1">
                <a:avLst/>
              </a:prstGeom>
              <a:ln w="635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827584" y="4071938"/>
              <a:ext cx="5746948" cy="2669432"/>
              <a:chOff x="827584" y="4071938"/>
              <a:chExt cx="5746948" cy="2669432"/>
            </a:xfrm>
          </p:grpSpPr>
          <p:grpSp>
            <p:nvGrpSpPr>
              <p:cNvPr id="6" name="Group 59"/>
              <p:cNvGrpSpPr>
                <a:grpSpLocks/>
              </p:cNvGrpSpPr>
              <p:nvPr/>
            </p:nvGrpSpPr>
            <p:grpSpPr bwMode="auto">
              <a:xfrm>
                <a:off x="2571750" y="4071938"/>
                <a:ext cx="3214688" cy="1676400"/>
                <a:chOff x="2571750" y="4071939"/>
                <a:chExt cx="3214688" cy="1676399"/>
              </a:xfrm>
            </p:grpSpPr>
            <p:sp>
              <p:nvSpPr>
                <p:cNvPr id="1061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2786063" y="5286375"/>
                  <a:ext cx="2786062" cy="4619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2400" b="1">
                      <a:latin typeface="Arial" charset="0"/>
                      <a:cs typeface="Arial" charset="0"/>
                    </a:rPr>
                    <a:t>Sequence-based</a:t>
                  </a:r>
                  <a:endParaRPr lang="en-US" sz="2400" b="1">
                    <a:latin typeface="Arial" charset="0"/>
                    <a:cs typeface="Arial" charset="0"/>
                  </a:endParaRPr>
                </a:p>
              </p:txBody>
            </p:sp>
            <p:graphicFrame>
              <p:nvGraphicFramePr>
                <p:cNvPr id="1026" name="Object 2"/>
                <p:cNvGraphicFramePr>
                  <a:graphicFrameLocks noChangeAspect="1"/>
                </p:cNvGraphicFramePr>
                <p:nvPr/>
              </p:nvGraphicFramePr>
              <p:xfrm>
                <a:off x="2571750" y="4694238"/>
                <a:ext cx="3214688" cy="592137"/>
              </p:xfrm>
              <a:graphic>
                <a:graphicData uri="http://schemas.openxmlformats.org/presentationml/2006/ole">
                  <p:oleObj spid="_x0000_s1026" name="Photo Editor Photo" r:id="rId7" imgW="5619048" imgH="1467055" progId="">
                    <p:embed/>
                  </p:oleObj>
                </a:graphicData>
              </a:graphic>
            </p:graphicFrame>
            <p:cxnSp>
              <p:nvCxnSpPr>
                <p:cNvPr id="27" name="Straight Arrow Connector 26"/>
                <p:cNvCxnSpPr>
                  <a:stCxn id="3" idx="2"/>
                </p:cNvCxnSpPr>
                <p:nvPr/>
              </p:nvCxnSpPr>
              <p:spPr>
                <a:xfrm rot="5400000">
                  <a:off x="3821906" y="4393408"/>
                  <a:ext cx="642937" cy="0"/>
                </a:xfrm>
                <a:prstGeom prst="straightConnector1">
                  <a:avLst/>
                </a:prstGeom>
                <a:ln w="63500">
                  <a:solidFill>
                    <a:srgbClr val="FFFF99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58" name="TextBox 9"/>
              <p:cNvSpPr txBox="1">
                <a:spLocks noChangeArrowheads="1"/>
              </p:cNvSpPr>
              <p:nvPr/>
            </p:nvSpPr>
            <p:spPr bwMode="auto">
              <a:xfrm>
                <a:off x="827584" y="6253163"/>
                <a:ext cx="260141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Whole genome</a:t>
                </a: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 bwMode="auto">
              <a:xfrm rot="10800000" flipV="1">
                <a:off x="2483768" y="5714998"/>
                <a:ext cx="802358" cy="594321"/>
              </a:xfrm>
              <a:prstGeom prst="straightConnector1">
                <a:avLst/>
              </a:prstGeom>
              <a:ln w="635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61"/>
              <p:cNvGrpSpPr>
                <a:grpSpLocks/>
              </p:cNvGrpSpPr>
              <p:nvPr/>
            </p:nvGrpSpPr>
            <p:grpSpPr bwMode="auto">
              <a:xfrm>
                <a:off x="3320154" y="5748338"/>
                <a:ext cx="1714500" cy="993032"/>
                <a:chOff x="3320154" y="5748353"/>
                <a:chExt cx="1714500" cy="993039"/>
              </a:xfrm>
            </p:grpSpPr>
            <p:sp>
              <p:nvSpPr>
                <p:cNvPr id="2059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3320154" y="6279427"/>
                  <a:ext cx="1714500" cy="4619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Arial" charset="0"/>
                      <a:cs typeface="Arial" charset="0"/>
                    </a:rPr>
                    <a:t>MLST</a:t>
                  </a:r>
                  <a:endParaRPr lang="en-US" sz="2400" b="1" dirty="0">
                    <a:solidFill>
                      <a:schemeClr val="accent2">
                        <a:lumMod val="75000"/>
                      </a:schemeClr>
                    </a:solidFill>
                    <a:latin typeface="Arial" charset="0"/>
                    <a:cs typeface="Arial" charset="0"/>
                  </a:endParaRPr>
                </a:p>
              </p:txBody>
            </p:sp>
            <p:cxnSp>
              <p:nvCxnSpPr>
                <p:cNvPr id="34" name="Straight Arrow Connector 33"/>
                <p:cNvCxnSpPr>
                  <a:stCxn id="1061" idx="2"/>
                  <a:endCxn id="2059" idx="0"/>
                </p:cNvCxnSpPr>
                <p:nvPr/>
              </p:nvCxnSpPr>
              <p:spPr>
                <a:xfrm rot="5400000">
                  <a:off x="3912713" y="6013044"/>
                  <a:ext cx="531072" cy="1690"/>
                </a:xfrm>
                <a:prstGeom prst="straightConnector1">
                  <a:avLst/>
                </a:prstGeom>
                <a:ln w="63500">
                  <a:solidFill>
                    <a:schemeClr val="accent2">
                      <a:lumMod val="75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TextBox 9"/>
              <p:cNvSpPr txBox="1">
                <a:spLocks noChangeArrowheads="1"/>
              </p:cNvSpPr>
              <p:nvPr/>
            </p:nvSpPr>
            <p:spPr bwMode="auto">
              <a:xfrm>
                <a:off x="4860032" y="6279406"/>
                <a:ext cx="1714500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2400" b="1" i="1" dirty="0">
                    <a:solidFill>
                      <a:schemeClr val="accent2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spa</a:t>
                </a:r>
                <a:endParaRPr lang="en-US" sz="2400" b="1" i="1" dirty="0">
                  <a:solidFill>
                    <a:schemeClr val="accent2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51" name="Straight Arrow Connector 50"/>
              <p:cNvCxnSpPr>
                <a:endCxn id="50" idx="0"/>
              </p:cNvCxnSpPr>
              <p:nvPr/>
            </p:nvCxnSpPr>
            <p:spPr bwMode="auto">
              <a:xfrm>
                <a:off x="5148064" y="5733256"/>
                <a:ext cx="569218" cy="546150"/>
              </a:xfrm>
              <a:prstGeom prst="straightConnector1">
                <a:avLst/>
              </a:prstGeom>
              <a:ln w="635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358082" y="5572140"/>
            <a:ext cx="1785918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28625" y="18864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usual suspects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142875" y="6381328"/>
            <a:ext cx="90011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1800" dirty="0" err="1">
                <a:latin typeface="Arial" charset="0"/>
                <a:cs typeface="Arial" charset="0"/>
              </a:rPr>
              <a:t>Enright</a:t>
            </a:r>
            <a:r>
              <a:rPr lang="en-US" sz="1800" dirty="0">
                <a:latin typeface="Arial" charset="0"/>
                <a:cs typeface="Arial" charset="0"/>
              </a:rPr>
              <a:t> </a:t>
            </a:r>
            <a:r>
              <a:rPr lang="en-US" sz="1800" i="1" dirty="0">
                <a:latin typeface="Arial" charset="0"/>
                <a:cs typeface="Arial" charset="0"/>
              </a:rPr>
              <a:t>et al. </a:t>
            </a:r>
            <a:r>
              <a:rPr lang="en-GB" sz="1800" i="1" dirty="0">
                <a:latin typeface="Arial" charset="0"/>
                <a:cs typeface="Arial" charset="0"/>
              </a:rPr>
              <a:t>Proc </a:t>
            </a:r>
            <a:r>
              <a:rPr lang="en-GB" sz="1800" i="1" dirty="0" err="1">
                <a:latin typeface="Arial" charset="0"/>
                <a:cs typeface="Arial" charset="0"/>
              </a:rPr>
              <a:t>Natl</a:t>
            </a:r>
            <a:r>
              <a:rPr lang="en-GB" sz="1800" i="1" dirty="0">
                <a:latin typeface="Arial" charset="0"/>
                <a:cs typeface="Arial" charset="0"/>
              </a:rPr>
              <a:t> </a:t>
            </a:r>
            <a:r>
              <a:rPr lang="en-GB" sz="1800" i="1" dirty="0" err="1">
                <a:latin typeface="Arial" charset="0"/>
                <a:cs typeface="Arial" charset="0"/>
              </a:rPr>
              <a:t>Acad</a:t>
            </a:r>
            <a:r>
              <a:rPr lang="en-GB" sz="1800" i="1" dirty="0">
                <a:latin typeface="Arial" charset="0"/>
                <a:cs typeface="Arial" charset="0"/>
              </a:rPr>
              <a:t> </a:t>
            </a:r>
            <a:r>
              <a:rPr lang="en-GB" sz="1800" i="1" dirty="0" err="1">
                <a:latin typeface="Arial" charset="0"/>
                <a:cs typeface="Arial" charset="0"/>
              </a:rPr>
              <a:t>Sci</a:t>
            </a:r>
            <a:r>
              <a:rPr lang="en-GB" sz="1800" i="1" dirty="0">
                <a:latin typeface="Arial" charset="0"/>
                <a:cs typeface="Arial" charset="0"/>
              </a:rPr>
              <a:t> USA</a:t>
            </a:r>
            <a:r>
              <a:rPr lang="en-GB" sz="1800" dirty="0">
                <a:latin typeface="Arial" charset="0"/>
                <a:cs typeface="Arial" charset="0"/>
              </a:rPr>
              <a:t> 2002;99:7687-7692</a:t>
            </a:r>
            <a:r>
              <a:rPr lang="en-GB" sz="1800" dirty="0" smtClean="0">
                <a:latin typeface="Arial" charset="0"/>
                <a:cs typeface="Arial" charset="0"/>
              </a:rPr>
              <a:t>.</a:t>
            </a:r>
            <a:endParaRPr lang="en-US" sz="1800" dirty="0">
              <a:latin typeface="Arial" charset="0"/>
              <a:cs typeface="Arial" charset="0"/>
            </a:endParaRPr>
          </a:p>
          <a:p>
            <a:pPr eaLnBrk="0" hangingPunct="0"/>
            <a:endParaRPr lang="en-US" sz="1800" dirty="0">
              <a:latin typeface="Arial" charset="0"/>
              <a:cs typeface="Arial" charset="0"/>
            </a:endParaRPr>
          </a:p>
          <a:p>
            <a:pPr eaLnBrk="0" hangingPunct="0"/>
            <a:endParaRPr lang="en-US" sz="1800" dirty="0">
              <a:latin typeface="Arial" charset="0"/>
              <a:cs typeface="Arial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51520" y="1037679"/>
          <a:ext cx="8496944" cy="53492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16830"/>
                <a:gridCol w="2050012"/>
                <a:gridCol w="5030102"/>
              </a:tblGrid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</a:rPr>
                        <a:t>MLST CC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9525" cap="flat" cmpd="sng" algn="ctr">
                      <a:noFill/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</a:rPr>
                        <a:t>MLST-</a:t>
                      </a:r>
                      <a:r>
                        <a:rPr lang="en-GB" sz="1800" b="1" dirty="0" err="1">
                          <a:solidFill>
                            <a:schemeClr val="bg1"/>
                          </a:solidFill>
                        </a:rPr>
                        <a:t>SCC</a:t>
                      </a:r>
                      <a:r>
                        <a:rPr lang="en-GB" sz="1800" b="1" i="1" dirty="0" err="1">
                          <a:solidFill>
                            <a:schemeClr val="bg1"/>
                          </a:solidFill>
                        </a:rPr>
                        <a:t>mec</a:t>
                      </a:r>
                      <a:endParaRPr lang="en-GB" sz="1800" b="1" i="1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9525" cap="flat" cmpd="sng" algn="ctr">
                      <a:noFill/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</a:rPr>
                        <a:t>Name(s)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9525" cap="flat" cmpd="sng" algn="ctr">
                      <a:noFill/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CC5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ST5-II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New York/Japan USA100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ST5-I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EMRSA-3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ST5-IV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Paediatric USA800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CC8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ST250-I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Archaic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ST8-IV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EMRSA-2 EMRSA-6 USA500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21690" algn="ctr"/>
                        </a:tabLst>
                      </a:pPr>
                      <a:r>
                        <a:rPr lang="en-GB" sz="1800" b="1"/>
                        <a:t>ST8-II	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Irish-1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ST239-III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Brazilian/Portuguese EMRSA-1 AUS-2/3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ST247-I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Iberian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CC22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ST22-IV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EMRSA-15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CC30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21690" algn="ctr"/>
                        </a:tabLst>
                      </a:pPr>
                      <a:r>
                        <a:rPr lang="en-GB" sz="1800" b="1" dirty="0"/>
                        <a:t>ST36-II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EMRSA-16 USA200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/>
                        <a:t>CC45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21690" algn="ctr"/>
                        </a:tabLst>
                      </a:pPr>
                      <a:r>
                        <a:rPr lang="en-GB" sz="1800" b="1"/>
                        <a:t>ST45-IV</a:t>
                      </a:r>
                      <a:endParaRPr lang="en-GB" sz="18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GB" sz="1800" b="1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821690" algn="ctr"/>
                        </a:tabLst>
                      </a:pPr>
                      <a:r>
                        <a:rPr lang="en-GB" sz="1800" b="1" dirty="0"/>
                        <a:t>ST45-II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/>
                        <a:t>USA600</a:t>
                      </a:r>
                      <a:endParaRPr lang="en-GB" sz="18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707904" y="4707354"/>
            <a:ext cx="2016224" cy="881886"/>
          </a:xfrm>
          <a:prstGeom prst="rect">
            <a:avLst/>
          </a:prstGeom>
          <a:solidFill>
            <a:srgbClr val="4F81BD">
              <a:alpha val="0"/>
            </a:srgb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707904" y="1453139"/>
            <a:ext cx="2520280" cy="432048"/>
          </a:xfrm>
          <a:prstGeom prst="rect">
            <a:avLst/>
          </a:prstGeom>
          <a:solidFill>
            <a:srgbClr val="4F81BD">
              <a:alpha val="0"/>
            </a:srgb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9" name="Group 5"/>
          <p:cNvGrpSpPr>
            <a:grpSpLocks noChangeAspect="1"/>
          </p:cNvGrpSpPr>
          <p:nvPr/>
        </p:nvGrpSpPr>
        <p:grpSpPr bwMode="auto">
          <a:xfrm>
            <a:off x="683567" y="1169042"/>
            <a:ext cx="8140675" cy="4608512"/>
            <a:chOff x="1800" y="5327"/>
            <a:chExt cx="8306" cy="4775"/>
          </a:xfrm>
        </p:grpSpPr>
        <p:sp>
          <p:nvSpPr>
            <p:cNvPr id="47110" name="AutoShape 6"/>
            <p:cNvSpPr>
              <a:spLocks noChangeAspect="1" noChangeArrowheads="1"/>
            </p:cNvSpPr>
            <p:nvPr/>
          </p:nvSpPr>
          <p:spPr bwMode="auto">
            <a:xfrm>
              <a:off x="1800" y="5327"/>
              <a:ext cx="8306" cy="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111" name="Picture 7" descr="blank world without border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0" y="5327"/>
              <a:ext cx="8306" cy="4775"/>
            </a:xfrm>
            <a:prstGeom prst="rect">
              <a:avLst/>
            </a:prstGeom>
            <a:noFill/>
          </p:spPr>
        </p:pic>
        <p:sp>
          <p:nvSpPr>
            <p:cNvPr id="47112" name="Text Box 8"/>
            <p:cNvSpPr txBox="1">
              <a:spLocks noChangeArrowheads="1"/>
            </p:cNvSpPr>
            <p:nvPr/>
          </p:nvSpPr>
          <p:spPr bwMode="auto">
            <a:xfrm>
              <a:off x="2574" y="6570"/>
              <a:ext cx="916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USA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3" name="Text Box 9"/>
            <p:cNvSpPr txBox="1">
              <a:spLocks noChangeArrowheads="1"/>
            </p:cNvSpPr>
            <p:nvPr/>
          </p:nvSpPr>
          <p:spPr bwMode="auto">
            <a:xfrm>
              <a:off x="1875" y="6903"/>
              <a:ext cx="2203" cy="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ST8-IV, PVL+ (USA 300)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ST1-IV, PVL+ (USA 400)</a:t>
              </a: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4" name="Text Box 10"/>
            <p:cNvSpPr txBox="1">
              <a:spLocks noChangeArrowheads="1"/>
            </p:cNvSpPr>
            <p:nvPr/>
          </p:nvSpPr>
          <p:spPr bwMode="auto">
            <a:xfrm>
              <a:off x="2814" y="5719"/>
              <a:ext cx="1310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Canada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5" name="Text Box 11"/>
            <p:cNvSpPr txBox="1">
              <a:spLocks noChangeArrowheads="1"/>
            </p:cNvSpPr>
            <p:nvPr/>
          </p:nvSpPr>
          <p:spPr bwMode="auto">
            <a:xfrm>
              <a:off x="2902" y="8192"/>
              <a:ext cx="2161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South America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6" name="Text Box 12"/>
            <p:cNvSpPr txBox="1">
              <a:spLocks noChangeArrowheads="1"/>
            </p:cNvSpPr>
            <p:nvPr/>
          </p:nvSpPr>
          <p:spPr bwMode="auto">
            <a:xfrm>
              <a:off x="2755" y="8532"/>
              <a:ext cx="2222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ST30-IV, PVL+ (SWP)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ST5-IV, PVL+ (Argentina)</a:t>
              </a: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7" name="Text Box 13"/>
            <p:cNvSpPr txBox="1">
              <a:spLocks noChangeArrowheads="1"/>
            </p:cNvSpPr>
            <p:nvPr/>
          </p:nvSpPr>
          <p:spPr bwMode="auto">
            <a:xfrm>
              <a:off x="8066" y="8139"/>
              <a:ext cx="1375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Oceania</a:t>
              </a:r>
              <a:endParaRPr kumimoji="0" lang="en-US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8" name="Text Box 14"/>
            <p:cNvSpPr txBox="1">
              <a:spLocks noChangeArrowheads="1"/>
            </p:cNvSpPr>
            <p:nvPr/>
          </p:nvSpPr>
          <p:spPr bwMode="auto">
            <a:xfrm>
              <a:off x="7384" y="8465"/>
              <a:ext cx="2485" cy="1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ST1-IV, PVL- (WA-MRSA 1)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ST129-IV, PVL- (WA-MRSA 2)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ST93-IV, PVL+ (Queensland)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ST30-IV, PVL+ (SWP)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19" name="Text Box 15"/>
            <p:cNvSpPr txBox="1">
              <a:spLocks noChangeArrowheads="1"/>
            </p:cNvSpPr>
            <p:nvPr/>
          </p:nvSpPr>
          <p:spPr bwMode="auto">
            <a:xfrm>
              <a:off x="7918" y="6747"/>
              <a:ext cx="1376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Asia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20" name="Text Box 16"/>
            <p:cNvSpPr txBox="1">
              <a:spLocks noChangeArrowheads="1"/>
            </p:cNvSpPr>
            <p:nvPr/>
          </p:nvSpPr>
          <p:spPr bwMode="auto">
            <a:xfrm>
              <a:off x="7163" y="7046"/>
              <a:ext cx="2485" cy="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ST59-VII, PVL+ (Taiwan)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ST30-IV, PVL+ (SWP)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ST72-IV, PVL- (Korea)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21" name="Text Box 17"/>
            <p:cNvSpPr txBox="1">
              <a:spLocks noChangeArrowheads="1"/>
            </p:cNvSpPr>
            <p:nvPr/>
          </p:nvSpPr>
          <p:spPr bwMode="auto">
            <a:xfrm>
              <a:off x="5185" y="6112"/>
              <a:ext cx="1376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Europe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22" name="Text Box 18"/>
            <p:cNvSpPr txBox="1">
              <a:spLocks noChangeArrowheads="1"/>
            </p:cNvSpPr>
            <p:nvPr/>
          </p:nvSpPr>
          <p:spPr bwMode="auto">
            <a:xfrm>
              <a:off x="4371" y="6448"/>
              <a:ext cx="2664" cy="1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ST80-IV, PVL+ (“European”)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ST398-V, PVL- (Pig-associated)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ST152-V, PVL+ (Balkan region)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123" name="Text Box 19"/>
            <p:cNvSpPr txBox="1">
              <a:spLocks noChangeArrowheads="1"/>
            </p:cNvSpPr>
            <p:nvPr/>
          </p:nvSpPr>
          <p:spPr bwMode="auto">
            <a:xfrm>
              <a:off x="2241" y="6047"/>
              <a:ext cx="23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53035" tIns="26518" rIns="53035" bIns="265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ST8-IV, PVL+ (USA 300)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GB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ST1-IV, PVL+ (USA 400)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28625" y="285750"/>
            <a:ext cx="842962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Global epidemiology of CA-MRSA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008" y="6444044"/>
            <a:ext cx="543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GB" dirty="0" smtClean="0">
                <a:latin typeface="Arial" charset="0"/>
                <a:cs typeface="Arial" charset="0"/>
              </a:rPr>
              <a:t>Otter &amp; French. </a:t>
            </a:r>
            <a:r>
              <a:rPr lang="en-GB" i="1" dirty="0" smtClean="0">
                <a:latin typeface="Arial" charset="0"/>
                <a:cs typeface="Arial" charset="0"/>
              </a:rPr>
              <a:t>Lancet Infect </a:t>
            </a:r>
            <a:r>
              <a:rPr lang="en-GB" i="1" dirty="0" err="1" smtClean="0">
                <a:latin typeface="Arial" charset="0"/>
                <a:cs typeface="Arial" charset="0"/>
              </a:rPr>
              <a:t>Dis</a:t>
            </a:r>
            <a:r>
              <a:rPr lang="en-GB" dirty="0" smtClean="0">
                <a:latin typeface="Arial" charset="0"/>
                <a:cs typeface="Arial" charset="0"/>
              </a:rPr>
              <a:t> 2010;10:227-39.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47864" y="2276872"/>
            <a:ext cx="2304256" cy="216024"/>
          </a:xfrm>
          <a:prstGeom prst="rect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885737" y="2683942"/>
            <a:ext cx="1886063" cy="257589"/>
          </a:xfrm>
          <a:prstGeom prst="rect">
            <a:avLst/>
          </a:prstGeom>
          <a:solidFill>
            <a:srgbClr val="4F81BD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67544" y="2060848"/>
          <a:ext cx="8064894" cy="36576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104456"/>
                <a:gridCol w="1944216"/>
                <a:gridCol w="2016222"/>
              </a:tblGrid>
              <a:tr h="370840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USA</a:t>
                      </a:r>
                      <a:endParaRPr lang="en-GB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UK</a:t>
                      </a:r>
                      <a:endParaRPr lang="en-GB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Rate per 1000 patient days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0.1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Specimen from ER / A&amp;E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51%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27%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Abscess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PVL-positive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95%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USA300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65%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ST1,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PVL-negative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38%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ST80,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PVL-positive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68730" y="333539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vs.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752" y="6453336"/>
            <a:ext cx="7182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Eur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2009;28:835-839.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35296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Features of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fluoroquinolone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-susceptible MRSA in outpatients or identified during the first 72 hours of admission at hospitals in the UK and USA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 descr="http://www.crwflags.com/fotw/images/u/u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2004649" cy="1054827"/>
          </a:xfrm>
          <a:prstGeom prst="rect">
            <a:avLst/>
          </a:prstGeom>
          <a:noFill/>
        </p:spPr>
      </p:pic>
      <p:pic>
        <p:nvPicPr>
          <p:cNvPr id="49156" name="Picture 4" descr="http://www.woodlands-junior.kent.sch.uk/customs/images/u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89523"/>
            <a:ext cx="2155920" cy="108012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mergency-room-tv-serie-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0"/>
            <a:ext cx="9396536" cy="704740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88" y="28575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CA-MRSA in the USA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71859" y="1556792"/>
            <a:ext cx="5152287" cy="3312368"/>
            <a:chOff x="1080120" y="1052736"/>
            <a:chExt cx="7308304" cy="4698456"/>
          </a:xfrm>
        </p:grpSpPr>
        <p:pic>
          <p:nvPicPr>
            <p:cNvPr id="4" name="Picture 3" descr="map_of_usa_state_boundaries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0120" y="1052736"/>
              <a:ext cx="7308304" cy="4698456"/>
            </a:xfrm>
            <a:prstGeom prst="rect">
              <a:avLst/>
            </a:prstGeom>
          </p:spPr>
        </p:pic>
        <p:sp>
          <p:nvSpPr>
            <p:cNvPr id="8" name="5-Point Star 7"/>
            <p:cNvSpPr/>
            <p:nvPr/>
          </p:nvSpPr>
          <p:spPr>
            <a:xfrm>
              <a:off x="3347864" y="4005064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6588224" y="4293096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7164288" y="3645024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5004048" y="3140968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1259632" y="2636912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5076056" y="1844824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5-Point Star 13"/>
            <p:cNvSpPr/>
            <p:nvPr/>
          </p:nvSpPr>
          <p:spPr>
            <a:xfrm>
              <a:off x="5580112" y="4797152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7236296" y="2708920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5-Point Star 15"/>
            <p:cNvSpPr/>
            <p:nvPr/>
          </p:nvSpPr>
          <p:spPr>
            <a:xfrm>
              <a:off x="7524328" y="2420888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2483768" y="3861048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1619672" y="1988840"/>
              <a:ext cx="216024" cy="216024"/>
            </a:xfrm>
            <a:prstGeom prst="star5">
              <a:avLst/>
            </a:prstGeom>
            <a:solidFill>
              <a:srgbClr val="659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107504" y="6381328"/>
            <a:ext cx="47884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latin typeface="Arial" pitchFamily="34" charset="0"/>
                <a:cs typeface="Arial" pitchFamily="34" charset="0"/>
              </a:rPr>
              <a:t>Moran </a:t>
            </a:r>
            <a:r>
              <a:rPr lang="en-GB" sz="1800" i="1">
                <a:latin typeface="Arial" pitchFamily="34" charset="0"/>
                <a:cs typeface="Arial" pitchFamily="34" charset="0"/>
              </a:rPr>
              <a:t>et al</a:t>
            </a:r>
            <a:r>
              <a:rPr lang="en-GB" sz="1800">
                <a:latin typeface="Arial" pitchFamily="34" charset="0"/>
                <a:cs typeface="Arial" pitchFamily="34" charset="0"/>
              </a:rPr>
              <a:t>. </a:t>
            </a:r>
            <a:r>
              <a:rPr lang="en-GB" sz="18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800">
                <a:latin typeface="Arial" pitchFamily="34" charset="0"/>
                <a:cs typeface="Arial" pitchFamily="34" charset="0"/>
              </a:rPr>
              <a:t>2006;355:666-674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36096" y="1268760"/>
            <a:ext cx="3528392" cy="426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180975" eaLnBrk="0" hangingPunct="0"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All SSTIs cultured for </a:t>
            </a:r>
            <a:r>
              <a:rPr lang="en-GB" sz="2300" i="1" kern="0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GB" sz="2300" i="1" kern="0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 in August ‘05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MRSA caused </a:t>
            </a:r>
            <a:r>
              <a:rPr lang="en-GB" sz="23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59% </a:t>
            </a: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of the SSTIs</a:t>
            </a:r>
          </a:p>
          <a:p>
            <a:pPr marL="263525" lvl="1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78% of the </a:t>
            </a:r>
            <a:r>
              <a:rPr lang="en-GB" sz="2300" i="1" kern="0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GB" sz="2300" i="1" kern="0" dirty="0" err="1" smtClean="0">
                <a:latin typeface="Arial" pitchFamily="34" charset="0"/>
                <a:cs typeface="Arial" pitchFamily="34" charset="0"/>
              </a:rPr>
              <a:t>aureus</a:t>
            </a: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 were MRSA </a:t>
            </a:r>
          </a:p>
          <a:p>
            <a:pPr marL="263525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3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97% </a:t>
            </a: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of the MRSA was PVL-positive USA300 </a:t>
            </a:r>
          </a:p>
          <a:p>
            <a:pPr marL="263525" lvl="1" indent="-180975" eaLnBrk="0" hangingPunct="0">
              <a:spcBef>
                <a:spcPct val="20000"/>
              </a:spcBef>
              <a:buClr>
                <a:srgbClr val="6598FF"/>
              </a:buClr>
              <a:buFont typeface="Wingdings" pitchFamily="2" charset="2"/>
              <a:buChar char="§"/>
              <a:defRPr/>
            </a:pPr>
            <a:r>
              <a:rPr lang="en-GB" sz="2300" kern="0" dirty="0" smtClean="0">
                <a:latin typeface="Arial" pitchFamily="34" charset="0"/>
                <a:cs typeface="Arial" pitchFamily="34" charset="0"/>
              </a:rPr>
              <a:t>74% were USA300-0114, a specific USA300 subtype</a:t>
            </a:r>
            <a:endParaRPr lang="en-GB" sz="2300" kern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373188"/>
            <a:ext cx="4076700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Brace 5"/>
          <p:cNvSpPr/>
          <p:nvPr/>
        </p:nvSpPr>
        <p:spPr>
          <a:xfrm>
            <a:off x="5004048" y="2996952"/>
            <a:ext cx="428625" cy="3000375"/>
          </a:xfrm>
          <a:prstGeom prst="rightBrace">
            <a:avLst/>
          </a:prstGeom>
          <a:noFill/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00688" y="3929063"/>
            <a:ext cx="25717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3600" b="1" kern="0" dirty="0"/>
              <a:t>Outbreak MRSA</a:t>
            </a:r>
            <a:endParaRPr lang="en-US" sz="3600" dirty="0"/>
          </a:p>
        </p:txBody>
      </p:sp>
      <p:sp>
        <p:nvSpPr>
          <p:cNvPr id="8" name="Right Brace 7"/>
          <p:cNvSpPr/>
          <p:nvPr/>
        </p:nvSpPr>
        <p:spPr>
          <a:xfrm>
            <a:off x="5000625" y="1428750"/>
            <a:ext cx="428625" cy="1428750"/>
          </a:xfrm>
          <a:prstGeom prst="rightBrace">
            <a:avLst/>
          </a:prstGeom>
          <a:noFill/>
          <a:ln w="635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00688" y="1500188"/>
            <a:ext cx="350043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36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Non-outbreak MRSA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85700" y="6443488"/>
            <a:ext cx="628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tx1"/>
              </a:buClr>
            </a:pPr>
            <a:r>
              <a:rPr lang="en-GB" dirty="0">
                <a:latin typeface="Arial" pitchFamily="34" charset="0"/>
                <a:cs typeface="Arial" pitchFamily="34" charset="0"/>
              </a:rPr>
              <a:t>Otter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J Hosp Infect </a:t>
            </a:r>
            <a:r>
              <a:rPr lang="en-GB" dirty="0">
                <a:latin typeface="Arial" pitchFamily="34" charset="0"/>
                <a:cs typeface="Arial" pitchFamily="34" charset="0"/>
              </a:rPr>
              <a:t>2007;67:232-239.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188" y="285750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Typical PFGE gel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9248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CA-MRSA on the rise in the UK?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268760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>
              <a:buClr>
                <a:srgbClr val="6598FF"/>
              </a:buClr>
              <a:buFont typeface="Wingdings" pitchFamily="2" charset="2"/>
              <a:buChar char="§"/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A PVL-negative ST1 clone has been known to be circulating among IDUs in the UK since 2003.</a:t>
            </a:r>
            <a:r>
              <a:rPr lang="en-GB" sz="2800" baseline="30000" dirty="0" smtClean="0">
                <a:latin typeface="Arial" pitchFamily="34" charset="0"/>
                <a:cs typeface="Arial" pitchFamily="34" charset="0"/>
              </a:rPr>
              <a:t>1,2</a:t>
            </a:r>
          </a:p>
          <a:p>
            <a:pPr marL="263525" indent="-263525">
              <a:buClr>
                <a:srgbClr val="6598FF"/>
              </a:buClr>
              <a:buFont typeface="Wingdings" pitchFamily="2" charset="2"/>
              <a:buChar char="§"/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Several hospital outbreaks have been reported in the UK.</a:t>
            </a:r>
            <a:r>
              <a:rPr lang="en-GB" sz="2800" baseline="30000" dirty="0" smtClean="0">
                <a:latin typeface="Arial" pitchFamily="34" charset="0"/>
                <a:cs typeface="Arial" pitchFamily="34" charset="0"/>
              </a:rPr>
              <a:t>3,4</a:t>
            </a:r>
          </a:p>
          <a:p>
            <a:pPr marL="263525" indent="-263525">
              <a:buClr>
                <a:srgbClr val="6598FF"/>
              </a:buClr>
              <a:buFont typeface="Wingdings" pitchFamily="2" charset="2"/>
              <a:buChar char="§"/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Studies indicate that the prevalence of CA-MRSA in the UK is increasing.</a:t>
            </a:r>
            <a:r>
              <a:rPr lang="en-GB" sz="2800" baseline="30000" dirty="0" smtClean="0">
                <a:latin typeface="Arial" pitchFamily="34" charset="0"/>
                <a:cs typeface="Arial" pitchFamily="34" charset="0"/>
              </a:rPr>
              <a:t>5,6</a:t>
            </a:r>
          </a:p>
          <a:p>
            <a:r>
              <a:rPr lang="en-GB" sz="2800" dirty="0" smtClean="0"/>
              <a:t> </a:t>
            </a:r>
          </a:p>
          <a:p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107504" y="5059050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Kearns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J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2004;49:49-50.</a:t>
            </a:r>
          </a:p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Cooke 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2010;16:921-926.</a:t>
            </a:r>
          </a:p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David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J Hosp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2006;64:244-250.</a:t>
            </a:r>
          </a:p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Orendi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J Hosp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2010;75:258-264. </a:t>
            </a:r>
          </a:p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Otter &amp; French.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2008;14:670-676.</a:t>
            </a:r>
          </a:p>
          <a:p>
            <a:pPr marL="263525" indent="-263525">
              <a:buClr>
                <a:srgbClr val="4F81BD"/>
              </a:buClr>
              <a:buFont typeface="+mj-lt"/>
              <a:buAutoNum type="arabi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Schneider-Lindner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Emerg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2007;13:994-1000.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44624"/>
            <a:ext cx="9083352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PVL producing </a:t>
            </a:r>
            <a:r>
              <a:rPr lang="en-GB" i="1" dirty="0" smtClean="0"/>
              <a:t>S. </a:t>
            </a:r>
            <a:r>
              <a:rPr lang="en-GB" i="1" dirty="0" err="1" smtClean="0"/>
              <a:t>aureus</a:t>
            </a:r>
            <a:r>
              <a:rPr lang="en-GB" i="1" dirty="0" smtClean="0"/>
              <a:t>, </a:t>
            </a:r>
            <a:r>
              <a:rPr lang="en-GB" dirty="0" smtClean="0"/>
              <a:t>2005-2010</a:t>
            </a:r>
            <a:endParaRPr lang="en-GB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95536" y="1340768"/>
          <a:ext cx="799288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504" y="6443489"/>
            <a:ext cx="821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Health Protection Report. Volume 5, Number 7. 18 Feb 2011.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1085835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Number of PVL–SA isolates identified by the HPA's </a:t>
            </a:r>
            <a:r>
              <a:rPr lang="en-GB" sz="2400" i="1" dirty="0" smtClean="0">
                <a:latin typeface="Arial" pitchFamily="34" charset="0"/>
                <a:cs typeface="Arial" pitchFamily="34" charset="0"/>
              </a:rPr>
              <a:t>Staphylococcus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Reference Unit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0" y="1000108"/>
          <a:ext cx="9644130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107504" y="6443489"/>
            <a:ext cx="821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dirty="0">
                <a:latin typeface="Arial" pitchFamily="34" charset="0"/>
                <a:cs typeface="Arial" pitchFamily="34" charset="0"/>
              </a:rPr>
              <a:t>Otter &amp; French. </a:t>
            </a:r>
            <a:r>
              <a:rPr lang="en-GB" sz="1800" i="1" dirty="0" err="1">
                <a:latin typeface="Arial" pitchFamily="34" charset="0"/>
                <a:cs typeface="Arial" pitchFamily="34" charset="0"/>
              </a:rPr>
              <a:t>Clin</a:t>
            </a:r>
            <a:r>
              <a:rPr lang="en-GB" sz="18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i="1" dirty="0" err="1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800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2008;14:670-676.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313" y="285750"/>
            <a:ext cx="878681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b="1" dirty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CA-MRSA </a:t>
            </a:r>
            <a:r>
              <a:rPr lang="en-GB" sz="4000" b="1" dirty="0" smtClean="0">
                <a:solidFill>
                  <a:srgbClr val="659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GSTT</a:t>
            </a:r>
            <a:endParaRPr lang="en-US" sz="4000" b="1" dirty="0">
              <a:solidFill>
                <a:srgbClr val="659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43528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CA-MRSA in A&amp;E / GP isolates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467544" y="1052736"/>
          <a:ext cx="828092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7504" y="6443489"/>
            <a:ext cx="821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Otter JA. Unpublished data.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5656" y="5085184"/>
            <a:ext cx="5040560" cy="720080"/>
          </a:xfrm>
          <a:prstGeom prst="rect">
            <a:avLst/>
          </a:prstGeom>
          <a:noFill/>
          <a:ln w="50800">
            <a:solidFill>
              <a:srgbClr val="830E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43528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CA-MRSA in A&amp;E / GP isolates</a:t>
            </a:r>
            <a:endParaRPr lang="en-GB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504" y="6443489"/>
            <a:ext cx="821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Otter JA. Unpublished data.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395536" y="836712"/>
          <a:ext cx="856895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2008" y="6444044"/>
            <a:ext cx="543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Vanessa Morris. Poster 58. IPS 2011.</a:t>
            </a:r>
          </a:p>
        </p:txBody>
      </p:sp>
      <p:sp>
        <p:nvSpPr>
          <p:cNvPr id="14" name="Oval 13"/>
          <p:cNvSpPr/>
          <p:nvPr/>
        </p:nvSpPr>
        <p:spPr>
          <a:xfrm>
            <a:off x="5677828" y="1282893"/>
            <a:ext cx="2088232" cy="2016224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16024" y="3717032"/>
            <a:ext cx="8820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r>
              <a:rPr lang="en-GB" sz="2700" dirty="0" smtClean="0">
                <a:latin typeface="Arial" pitchFamily="34" charset="0"/>
                <a:cs typeface="Arial" pitchFamily="34" charset="0"/>
              </a:rPr>
              <a:t>Investigated all 55 cases of PVL-SA, Jul ‘08- Dec ‘10.</a:t>
            </a:r>
          </a:p>
          <a:p>
            <a:pPr marL="266700" indent="-26670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r>
              <a:rPr lang="en-GB" sz="2700" dirty="0" smtClean="0">
                <a:latin typeface="Arial" pitchFamily="34" charset="0"/>
                <a:cs typeface="Arial" pitchFamily="34" charset="0"/>
              </a:rPr>
              <a:t>Visited the home of each patient.</a:t>
            </a:r>
          </a:p>
          <a:p>
            <a:pPr marL="266700" indent="-26670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r>
              <a:rPr lang="en-GB" sz="2700" dirty="0" smtClean="0">
                <a:latin typeface="Arial" pitchFamily="34" charset="0"/>
                <a:cs typeface="Arial" pitchFamily="34" charset="0"/>
              </a:rPr>
              <a:t>Identified overseas travel as a risk factor.</a:t>
            </a:r>
          </a:p>
          <a:p>
            <a:endParaRPr lang="en-GB" sz="27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 animBg="1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36" name="Picture 12" descr="http://www.the-vibe.co.uk/wp-content/uploads/2009/12/Prison-Tim-Pearc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32340" y="3573016"/>
            <a:ext cx="1188132" cy="158417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72008" y="6444044"/>
            <a:ext cx="543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Pan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2003;37:1384-1388.</a:t>
            </a:r>
          </a:p>
        </p:txBody>
      </p:sp>
      <p:sp>
        <p:nvSpPr>
          <p:cNvPr id="14" name="Curved Down Arrow 13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Curved Down Arrow 14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2" name="Picture 11" descr="PigA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573016"/>
            <a:ext cx="1296144" cy="162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http://www.taxfreegold.co.uk/images/1988fivepoundbugoldobv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789040"/>
            <a:ext cx="1224136" cy="1224136"/>
          </a:xfrm>
          <a:prstGeom prst="rect">
            <a:avLst/>
          </a:prstGeom>
          <a:noFill/>
        </p:spPr>
      </p:pic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36" name="Picture 12" descr="http://www.the-vibe.co.uk/wp-content/uploads/2009/12/Prison-Tim-Pearc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32340" y="3573016"/>
            <a:ext cx="1188132" cy="158417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72008" y="6165304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Wulf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&amp; Voss.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2008;14:519-521.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Desai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Am J Infect Control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2011;39:219-225.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2" name="Picture 11" descr="PigA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573016"/>
            <a:ext cx="1296144" cy="162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Independent_front_p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573016"/>
            <a:ext cx="125584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http://www.taxfreegold.co.uk/images/1988fivepoundbugoldobv4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3789040"/>
            <a:ext cx="1224136" cy="1224136"/>
          </a:xfrm>
          <a:prstGeom prst="rect">
            <a:avLst/>
          </a:prstGeom>
          <a:noFill/>
        </p:spPr>
      </p:pic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36" name="Picture 12" descr="http://www.the-vibe.co.uk/wp-content/uploads/2009/12/Prison-Tim-Pear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32340" y="3573016"/>
            <a:ext cx="1188132" cy="158417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35496" y="6444044"/>
            <a:ext cx="543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Bubeck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et al. Nat Med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2007;13:1405-1406.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2" name="Picture 11" descr="PigA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573016"/>
            <a:ext cx="1296144" cy="162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Independent_front_p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573016"/>
            <a:ext cx="125584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swab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3789040"/>
            <a:ext cx="107635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http://www.taxfreegold.co.uk/images/1988fivepoundbugoldobv4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789040"/>
            <a:ext cx="1224136" cy="1224136"/>
          </a:xfrm>
          <a:prstGeom prst="rect">
            <a:avLst/>
          </a:prstGeom>
          <a:noFill/>
        </p:spPr>
      </p:pic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36" name="Picture 12" descr="http://www.the-vibe.co.uk/wp-content/uploads/2009/12/Prison-Tim-Pearc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32340" y="3573016"/>
            <a:ext cx="1188132" cy="1584176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72008" y="6453336"/>
            <a:ext cx="543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Miller &amp;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Diep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2008;46:752-760.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1547664" y="1556792"/>
            <a:ext cx="1643062" cy="1603375"/>
            <a:chOff x="450" y="2383"/>
            <a:chExt cx="2268" cy="2216"/>
          </a:xfrm>
        </p:grpSpPr>
        <p:pic>
          <p:nvPicPr>
            <p:cNvPr id="5" name="Picture 112" descr="MCj0411406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" y="2428"/>
              <a:ext cx="2250" cy="2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13"/>
            <p:cNvSpPr>
              <a:spLocks noChangeArrowheads="1"/>
            </p:cNvSpPr>
            <p:nvPr/>
          </p:nvSpPr>
          <p:spPr bwMode="auto">
            <a:xfrm>
              <a:off x="2493" y="2383"/>
              <a:ext cx="225" cy="2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70929"/>
            <a:ext cx="2400267" cy="1800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CA-MRSA control challenges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>
            <a:off x="3131840" y="1844824"/>
            <a:ext cx="2592288" cy="432048"/>
          </a:xfrm>
          <a:prstGeom prst="curvedDownArrow">
            <a:avLst>
              <a:gd name="adj1" fmla="val 25000"/>
              <a:gd name="adj2" fmla="val 75859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 rot="10800000">
            <a:off x="3059833" y="2348879"/>
            <a:ext cx="2592288" cy="432048"/>
          </a:xfrm>
          <a:prstGeom prst="curvedDownArrow">
            <a:avLst>
              <a:gd name="adj1" fmla="val 25000"/>
              <a:gd name="adj2" fmla="val 85556"/>
              <a:gd name="adj3" fmla="val 25000"/>
            </a:avLst>
          </a:prstGeom>
          <a:solidFill>
            <a:srgbClr val="6598FF"/>
          </a:solidFill>
          <a:ln>
            <a:solidFill>
              <a:srgbClr val="65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2" name="Picture 11" descr="PigA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573016"/>
            <a:ext cx="1296144" cy="162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Independent_front_p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573016"/>
            <a:ext cx="125584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swab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3789040"/>
            <a:ext cx="107635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http://www.taxfreegold.co.uk/images/1988fivepoundbugoldobv4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789040"/>
            <a:ext cx="1224136" cy="1224136"/>
          </a:xfrm>
          <a:prstGeom prst="rect">
            <a:avLst/>
          </a:prstGeom>
          <a:noFill/>
        </p:spPr>
      </p:pic>
      <p:pic>
        <p:nvPicPr>
          <p:cNvPr id="52226" name="Picture 2" descr="http://t3.gstatic.com/images?q=tbn:ANd9GcRdL_ve_zi6ZqtZdSRHgh1oxpwyM93wqIb9IRxatNfFHeOh0sEM"/>
          <p:cNvPicPr>
            <a:picLocks noChangeAspect="1" noChangeArrowheads="1"/>
          </p:cNvPicPr>
          <p:nvPr/>
        </p:nvPicPr>
        <p:blipFill>
          <a:blip r:embed="rId8" cstate="print"/>
          <a:srcRect l="55713"/>
          <a:stretch>
            <a:fillRect/>
          </a:stretch>
        </p:blipFill>
        <p:spPr bwMode="auto">
          <a:xfrm>
            <a:off x="467544" y="3695348"/>
            <a:ext cx="1152128" cy="1580773"/>
          </a:xfrm>
          <a:prstGeom prst="rect">
            <a:avLst/>
          </a:prstGeom>
          <a:noFill/>
        </p:spPr>
      </p:pic>
      <p:sp>
        <p:nvSpPr>
          <p:cNvPr id="52232" name="AutoShape 8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4" name="AutoShape 10" descr="data:image/jpg;base64,/9j/4AAQSkZJRgABAQAAAQABAAD/2wBDAAkGBwgHBgkIBwgKCgkLDRYPDQwMDRsUFRAWIB0iIiAdHx8kKDQsJCYxJx8fLT0tMTU3Ojo6Iys/RD84QzQ5Ojf/2wBDAQoKCg0MDRoPDxo3JR8lNzc3Nzc3Nzc3Nzc3Nzc3Nzc3Nzc3Nzc3Nzc3Nzc3Nzc3Nzc3Nzc3Nzc3Nzc3Nzc3Nzf/wAARCAChAHkDASIAAhEBAxEB/8QAGwAAAgMBAQEAAAAAAAAAAAAABAUCAwYAAQf/xABUEAABAgQDAgcJBxEGBwAAAAABAgMABAURBhIhEzEUIkFRYZHBBxUycYGhorHRI0JSYnKSshYkJTM0NUNTVGNzdILC0uHwFzaTlLPTJkRVZIPD8f/EABcBAQEBAQAAAAAAAAAAAAAAAAECAAP/xAAgEQEBAQACAwEAAwEAAAAAAAAAARECIRIxQSIDE1Ey/9oADAMBAAIRAxEAPwDSy1WcfaS4hd0qF/BFxE11d1BtnJ3bkiJhCQrRIGg5OiL7ABJSAN97DfEed9NiKJ2aUkEOEX8UWCYmiPuhQHjEHICCjwE9QhVNg2VoMoKgOcaxM/k61Xim9OPtJzGbWTewCdSfII56dfalnHeFLORJVYLuTYXtAErou/x7X5tIIRqbjzQf29afDtI1KY2DTm1VxwCQXLZSRuiqZq8ywTdxWUAHV3f0bouF9uk21v8AumOnWkCSeIQkEJJ0T6umHzbxV8Nq6gSl1joG0XuvvNhpA7c9WVOZS4ym5sMzjkNJZxDqFOtZspWQLi17G1x1Rz5N2RYn3VN/FY+yHz7wePWlxnqqQLTMvfdYOODsjhP1bIr3eVOUajauaejDE+I+URTl4zire8A88ac9bxAmfrFs22l8o/Pr/gjxdTrCUtqBllBd7HhKhe3jb8UEP/a1WHNFssjK210gn1eyN/Y3gANTq4IC+DC9rXmla35ftcS74VX4Mp/mVf7cOZuwkXdBrb1iBNgnmEPHlaLxx3Kn5Ce2LAARcbwD6oocSChkknwLCxtu/wDsTaNkqyk3sd5vEX/owwbVxIAnjZu+66leuCUqsiBKgTsEEfCV2Rznqr+wrk5pBngwFWXm3EHmvzWiQqDTSi2p0koOU6KOo6bRTT0NmpNqPhhe8HdoYT4im0ykypLDKVuFbhVmJ6TyHnhkljW3WnE41wcTAWcocykhJ5jyWvHqKqxcAPEH5CvZAjSWU0rjhIb2gKsxsN3PFMk7IzKiWEKUELyKVlUBfmuQAY1zpppoahLyp4OXCjZ8UpKCbW5L2i2VnGpqYQhC8xvfwSPWOmKnKdJTBmn3kZnEqUbhdtRvv5YjRW5czqSzlzJAzAKubEjkipP0LbjxVSYN7P8AoK9kWCZb73uzG0GXME5rHo6Lwkm1y7YQEBBzcpX/AFzwWp1n6mUuC2zXMJAsdLk23+MRuMjXXjtQZUCA8kk7hYgnxXG+HKhkU0nmb7TGb2LBKFI4xzaG940c2oJm8vMgdsT143D9WzBvLhPwlAW8/ZE9oPgeeB3Tn2KAfCXY2PJYxKzfT85UMucY1m0Oong7II0F9YkwLqtfUgjzRT7uphtGxACVE5tu1roNPC8cWMh5txJDSVEHwdu1/FF2dxEvS4L4g8UUz5JkUn46tebSOCXsoCktA8v1w3/FFc0h9UrlVsEthy+czCLXtu3xE43tW+iSQL3fxlSXF7ML1QFGxNjydUeTomxPTAbdmAjarsEuKAAv44LlJdbc6haH5Fw5wQgTKbno8cWPNuiYcLsxIIWVkqSZgcU33QzZxTc1W0JnvQsZ3drtxZWc5rW598UNtz20Qdo+dR+FO7rhkhD5lrJck1I2g44f0vbdExLT7bqbtS6hmto95orv/AAnkzvDny27MBO0VlCXSABfTS8G4e4Tw8mYcdUEtkgLWVC9xzmJBmfdOdmTKm1apVmHGHPvi9luoyy8y5B45kEAtpzWPJeGW6zPXnigZnHzpyrJhlMLmkYaZLa3A6qYIUQdbe6aeYRJyUqCcoMk5zeCTE3G6guQbY72TWdDhJu0oC1jy26YJa2whleFKnJdDixkLqbhTYvv5NI1E6r6+cvyJQNfkiFPBKk2+y4qlzZShYUcjKlHQ+KGL6JlyZcdTKTYQTpeXWNAABydETdvFXG9iGSC6i3vQpXUIlcQOy4624rPLTQBbIB4Ou1zpzRLMv8AEzH+Av2QWXId7c0M1NJv4L3rFohKqtMtgnUrAteJMLHe2cANy2UKtfphWzMKM6wpR4oeSbD5UXy+OW4Lnn9lMPNoGqVkG+7fFUwsrw+tRN8syNf2YjWeJUpobuPfzAxG+bDU38WZR5wI5z3TulNLctVpYc7qfXF9UOWqzaeZ1XrgCmLAq8r+mR9IQXXVhFanAT+F7BDn5TR7K/sBMHmmE+oQPTnUtzrCuKAFjUjd0xKXWDhycVfdMI/dgCWcBeb+Wn1w56Y8rM6+zUXGWX3Ww2EpyocIA4o5B/V7xKhrzrn3V8dQlVqKlaknKdbwqrEke+dUf26UJW+rclSjYLI3Aa+SDqBKOyLNZW88heeVVYgk+8Web+rQz2cvstKhfcObdDGrKDVCpJAsVhaier2wlLgvvhviEgUmjI3e4FXWEQT1UgqIS/WZRFzYqJIvvsCeyC555Yqc3lWoAPrAso6WURA+EUhzEkqOQJWfRI7Yqde2k2+4ffurV1qMF3xU0FMeWKXMvLWokFKL318JPtiPDk/jV+eKmV5MPlNxx372t/XKmAswjctyHywwppzS1SRymXzeUawsQqziVcygfPDChkKmX2lEXclnBv6IV5uJcc0dK5wxxEbVV/4wQfREVSxzYdqY+CttXpCJYlP2QQoe/YQo+eK6cQqh1lJ5G0K9KIz9VbOSbmWqy2u59u/zhBmKHAivzgJAOZJtfnQmKKCyHqmp1xIKW1C1xy3vG1n2WjPO3Qgm6b3Av4Ihk/JzWYkXQcK1E3uBMN/uwslngZlgJO9xI39IjeoabEqtISgJK03FhYxU9Jy7y2i6y2spWnKSnUai1iI2NeLM1CtMiq1Bpx1Ccs28LFRTucVB1KqKJmm1ktqSQ3K2uk33hQjGYkaCsQ1HILATThHlUSfXD/CyMmGsQLtpskJ8/wDOKkmp8r6Bhy94eYqVkapLfwZNJ67DsjMKKsirb7GNFjklFQlGuREmgekv2QSdUPcDn/iDOfwbClekkdsL5dzMEk8ogzBlxMVR/kZklHt/dhXLKyhN+S0Ty9RTUvWTRJEA6rWpRHQCr+KALwXPkokKa3e9mM1uYkI/nAV4eSaaUx1E5UmZd6VlShZIuGtb2MCqqKkpAMrJ6C32kj1GOo6tlU5Rd7Hapv5TbtgKoe5Tb6PgurT1KMXfQnK4aVKaRJokltScpZ+XSs5m1HXm8LdEadPcMZqCzJShcl5faICEL1IvpbNAVdcJo9Gc/NOI6iIEwzMB2Zq8qCcy6Y8eqwHrg+rlp1KTLjrIM3KSJXaywhK9DzeEYOnFSss8tAlmCBYm+e5uPlR8SSlFswSL2vujZd0hSvqkCgtQC5VpWij0+yGYrtuEKk3mHHuCNAIUkEErA1Pyo5LdPfmGMsq2lQcSQc172PTyX5ubfGDoeuC8R665pc3v8aFeHZh6XrlP2Lq03mW0kBRsQVAG45dDDsbK3dYo2Hm65MCo1uRZfUsqcYcfKFgqNxy2Gh3R1PFGbodUXI1JBpuZCJpxTTt0HMm2Xi634o3HfHzzHlRNRxVUptpTgTwpbTebelKeKBpyaHrhrRypPcpr6jcqXONJ1+U1GkidOQrCbpyN11nMvigEOG5Og/Bw7rcrT52srZqFSYbnm2klbLSXOKk6g+Ad9z1x8eoqC9Wac0QePNMp61iPoGLG51vuhTVRY2ZlyhptYKtSNmnktzwXrjazQ06ly8tL1BUlPMKYcYCJhbiHboSbi6Tk32J5OaBO9lKQkgVFKTb84f8A1wwkcycO1JZHGWppAHOLgwlSguOoRs1cdQG7nNo523ro7Duooa2zDE5My6HWWEoQlJXxk62Pgm3Lp0QLsZT8pa+cv/bgbFpJrTy0Xu2ltAsN9kAkdZMKO+CvxLv+GYr6m02bd2b7S/guJPUbx5iHiVebTu90KusA9sDu5lBQQL2vaCcRfXFR2rHumdhtZy66lP8AKKuYnjLiirOj6lJB1R0amXUE828+yFHc5fMxit8Hc/KOpA6OL7IPqktMv4Jdl0NK26J9JSgb1BSbe3qgDuf06fksVSTkxKPNoUHEKUpOgug289oPrrIyI0Rb4vZGt7oJzVKnuH8JTmVedUIn6TP7ZwJk3ikLUAQgkEXjQ4zlJmYNGW3LurIprSV5UE5SL6G3ljfFKKDc4QxGOhg+kqFWHgVYgpabXvOsf6iYc0KWfbw1iBtxlxJW21lCkkXso7oW4dlJlOIaUoy7wAnWNS2bfbE9EDFkypBqtQLozDhLh9IxqpTZp7m09ZICV1FAseWwSeyMlOG8/Nkcr6z5MxjUtko7mY01XU+XoSr2RvtBZhpDbldpqdmArhTRvbmUDGgxFNJXXp8FSbpeKbfJAHZCjBzQXiimAfjs3Uknsimuupcr0+6hV7zTp9MxOS8e2atqeZlcFLcdcRkensmqrAgJ5/2TCqkIL1dpq5Z5T0u4+k3CiQLakHp0iFeCnO59R2QAHJibddyWtmtnHXZULO5U4tWLGpe52SUqdUk7hYW9ZHnjtJ1jjZ3orEk265ieprbeWAJlaBZXwTl7Io4RM/j1+aKJ+6p5Uyk50zC1OZh0m59cW7GZ+ArqhRnlWuqk9My08+2lTVkLNgZds6cg1TzWius1JyQkJB5huVQHWCpf1s3YqBsfe6RDEJHfBTg8F1tC/RHshNil5TuEqY4ncmZdZUR08a3mgq5bomlYgm53D9bnlsySpmULSmjwVAslRsbgAX3GKMPYonKhXZGVnGJIsvPBCssuEkX5jfnhfhFWemYjleRynFYHSi5HrhZQHNjXac5uCZpr6QgdWiqGLJ6Sqc1KolKeUMvrbTdhQNgogblcwhhWMQOU+Qo8wxIyJM7KbRzOlwgKFtBZwWGu7WMtitBbxPVE7vrlSuvXtg3EJzYdw2rml3UdSgOyBjil10ztLq0y9ISeeUaS42El0JUST4V3DfdF2HMSSk/X6ewaUlhankZXEvqVZQN9xG6454z+HD9hcQpHLJg9RMDYTucUUkA2JnWk38awIWao4AAccU8HALZlKTMN6c+ltIJVRpRWHGqaZloSaZovImeFs2WbK4t72J1MYCuzSZ+uT02RnDz61pK0i+W/F8Wloe1FOXAdFR8OaeXbnsVe2IuS0xo6BQJSn1eXmpOYRNONlR2Qm2VEgpINreOAJnDNNmX3HXqmylbiytQE8xYEm55emF/c7GTEIdO5qXcX4t3tjNOJK2bnTS+7ojTMbW9qtGlpqm0eRnZlEqxJNLLTwnmU7UqI4wvvGg16YnQqPJUypTVQp80xMuGVWh0icZsgGxzmxsPB1JjP4/YBepkoCAJenNIt03V7BA2HEcEwhiiYvxlsNsDxkkHzLjok9GH6apoobqkuobvu5lQv5DGg72PfkTP+ZTHyzBqtvWpWUXql11JA8RBPmBj7fY/m/nwyJYLEkwEyEi+PfS+T5ptCRLxnMDzw3mXqKFjoCkhPth1PTdPbpTT82p5csy8poJ4OgkKIza3X0RVTJukTVOqLbBUlhCEOzCFSYTcJVcWAUbxu2kKcBnPVpmX/ACiSeb8w9kIJR7ZvsuWIKFJX4rEGNvRJyjd9ZcU1xtMypRSgKlVJvdJuLgaaQG6MMtqW249L7RBKFBTDwsRp8C0GVQDHNk4rqGvhKQrrQmJVhwKwnQlk6JVMJ9OHtebortR2tUflETDrSFAe7aptZJuE25Irel6M7RZQOPygkEPrDSytwXUdSN19NYMpI8NOjvdXwNxp5PUYpwg4DiukD/vWj6Qh/T5ajoZqCaa/LLDkqpLxD6uIjlVxuSLKFR6dL1uRflX5ZxbTyXAG5tK1aG/ghV4cZhlqzOg85jVVo5MJYdbB3h9fpJ9pjNtSM2opPBXuT3hjS1xiYNGw+hpl1SmpZROQG6SSk8niiLPbPcF5m11V/UFunOEX8h7PPCJporKW8xupQSPLpGgoDU01TK+4+26HFSYSM4N1Zsw0vC2mSkwqrSaXGXEpMw2CSk28IQf4wzugLDmIX0gEbJDaN/xb9sD34N3PZq3/ADlRSnyJSD+5FmKWZmars84mXdUnbEZgk204vZHtZlX14QpEuy04panXXlAJN9DYXH7UXPYpZ3O5YLxjKqV4DKVun5tv3oN/tDc+P1x2EpSbkk1mcVLutut05xLYUg3UpW63zYyXeOb/ACF/5hitTmtZNHhFArLB3tTLLyR47JPqgXCRSZuflFO3U/IOpy+QERdIuBcxW2L3DkopQ8aDeE2DZm2K5RSjo8paDryFJEKeO3F9AmWmq1IuCYaJ26LAg31NtOuLaypDdXnG8ktYPr0UV31JOtl9MZ5sGVqabGxYe86Vfyh7i1rLiGeWNy1hY8qUnthlNhjiZxC1Ut8sSytpINHjLXqdeZQ5+WJPO58HtHg0rxZ9QyHNlHEvfwr38sLcQe60fD7g/JVN/NVbtj1BKsFPAjwKik6dLdoNbOxmGnVA1P3CWT9j3fBCjfdobqOkeYSmJhzFNMDjEqlCnwk7JoJOoO474EwybOVAAb5B4E/Ni7DSwmvyBT7129wfikwsdTOKpBl16XapCyptwoQpU0SDqRcjLfk5/LBtRrSJBMipMklfCJZL1lPK4lydB0b4wAXeZSSbkJuSeUxqMSj3SnoHvJBoeLVURVynUrWW36ROTqpJKSyptGRLxCV3UN+nJe8Ro9ZbqNSlpRUjkUtdw4l83TYE3GnRChghvCU0NbuziB4wEgx7hIhNa224NMuOeKyf5xP2EUvEiEOrCKehQClXKnzdWp13QbVKqiR4GhMjtFLlg6UqeNkFRPFGnR54xzSNpbS5VxfLDvFBC604m5s2hCNDzJB9ZjQD+/KBRJyoO09KFIeQyhAfVZy9jqbcmp8kKfqtH/R5X/HX7IjWVFnCkmzc+7TK3CDvsAU9ojLXPPFVNtaah/dD36m72QPRfu+S/Spjo6KpLJ/74TH6Zz6SoZYy++7/AMhH0Ux0dGFV1X+7tB+Q99MR4z/c6c/Xmvox0dGZ2GvDnv1F7siWG/v5J/KP0FR0dGYpH279mNZiL7pl/wBSa/ejo6Jv0xyf7qn9eH+nEcNfdU5+pO+oR0dB9hLpP7cz+kT6xDGv/fuZ/Sj6Ijo6N8CjEn3lpf8A5fWIy8dHQ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36" name="Picture 12" descr="http://www.the-vibe.co.uk/wp-content/uploads/2009/12/Prison-Tim-Pearc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32340" y="3573016"/>
            <a:ext cx="1188132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rple_mrsa_A&amp;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0676" y="0"/>
            <a:ext cx="984118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433591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© Rachel Otter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643541" y="2996952"/>
            <a:ext cx="2627784" cy="2978036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gives CA-MRSA the edge?</a:t>
            </a:r>
            <a:endParaRPr lang="en-GB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727923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716016" y="50851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Log rank test </a:t>
            </a:r>
            <a:r>
              <a:rPr lang="en-GB" b="1" dirty="0" smtClean="0"/>
              <a:t>p=0.014</a:t>
            </a:r>
            <a:endParaRPr lang="en-GB" b="1" dirty="0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79473"/>
            <a:ext cx="7128791" cy="571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716016" y="50851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Log rank test </a:t>
            </a:r>
            <a:r>
              <a:rPr lang="en-GB" b="1" dirty="0" smtClean="0"/>
              <a:t>p&lt;0.001</a:t>
            </a:r>
            <a:endParaRPr lang="en-GB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gives CA-MRSA the edge?</a:t>
            </a:r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308304" y="5229200"/>
            <a:ext cx="1835696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PSM production in CA-MRSA</a:t>
            </a:r>
            <a:endParaRPr lang="en-GB" dirty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23528" y="980728"/>
          <a:ext cx="8637785" cy="510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000" dirty="0" smtClean="0"/>
              <a:t>CA-MRSA has reached epidemic proportions in the USA and in other parts of the world</a:t>
            </a:r>
          </a:p>
          <a:p>
            <a:r>
              <a:rPr lang="en-GB" sz="3000" dirty="0" smtClean="0"/>
              <a:t>HA-MRSA is declining but CA-MRSA is increasing in the UK</a:t>
            </a:r>
          </a:p>
          <a:p>
            <a:r>
              <a:rPr lang="en-GB" sz="3000" dirty="0" smtClean="0"/>
              <a:t>Further increases in CA-MRSA will challenge attempts to control HA-MRSA, and put a wider group of patients and staff at risk of MRSA infection </a:t>
            </a:r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Professor Gary French (KCL / GSTT)</a:t>
            </a:r>
          </a:p>
          <a:p>
            <a:pPr>
              <a:buNone/>
            </a:pPr>
            <a:r>
              <a:rPr lang="en-GB" dirty="0" smtClean="0"/>
              <a:t>Dr Jonathan Edgeworth (KCL / GSTT)</a:t>
            </a:r>
          </a:p>
          <a:p>
            <a:pPr>
              <a:buNone/>
            </a:pPr>
            <a:r>
              <a:rPr lang="en-GB" dirty="0" err="1" smtClean="0"/>
              <a:t>Dahir</a:t>
            </a:r>
            <a:r>
              <a:rPr lang="en-GB" dirty="0" smtClean="0"/>
              <a:t> Mohammed (GSTT)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rple_mrsa_A&amp;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0676" y="0"/>
            <a:ext cx="984118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433591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© Rachel Otter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1607</Words>
  <Application>Microsoft Office PowerPoint</Application>
  <PresentationFormat>On-screen Show (4:3)</PresentationFormat>
  <Paragraphs>338</Paragraphs>
  <Slides>45</Slides>
  <Notes>3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Photo Editor Photo</vt:lpstr>
      <vt:lpstr>Slide 1</vt:lpstr>
      <vt:lpstr>Slide 2</vt:lpstr>
      <vt:lpstr>CA-MRSA: here to stay</vt:lpstr>
      <vt:lpstr>Disclosures</vt:lpstr>
      <vt:lpstr>Outline</vt:lpstr>
      <vt:lpstr>Slide 6</vt:lpstr>
      <vt:lpstr>Slide 7</vt:lpstr>
      <vt:lpstr>Slide 8</vt:lpstr>
      <vt:lpstr>Slide 9</vt:lpstr>
      <vt:lpstr>Slide 10</vt:lpstr>
      <vt:lpstr>Slide 11</vt:lpstr>
      <vt:lpstr>Community groups affected</vt:lpstr>
      <vt:lpstr>Slide 13</vt:lpstr>
      <vt:lpstr>Slide 14</vt:lpstr>
      <vt:lpstr>Slide 15</vt:lpstr>
      <vt:lpstr>Emerging features of CA-MRSA</vt:lpstr>
      <vt:lpstr>CA-MRSA as a cause of HCAI</vt:lpstr>
      <vt:lpstr>CA-MRSA as a cause of HCAI</vt:lpstr>
      <vt:lpstr>CA-MRSA as a cause of HCAI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CA-MRSA on the rise in the UK?</vt:lpstr>
      <vt:lpstr>PVL producing S. aureus, 2005-2010</vt:lpstr>
      <vt:lpstr>Slide 30</vt:lpstr>
      <vt:lpstr>CA-MRSA in A&amp;E / GP isolates</vt:lpstr>
      <vt:lpstr>CA-MRSA in A&amp;E / GP isolates</vt:lpstr>
      <vt:lpstr>CA-MRSA control challenges</vt:lpstr>
      <vt:lpstr>CA-MRSA control challenges</vt:lpstr>
      <vt:lpstr>CA-MRSA control challenges</vt:lpstr>
      <vt:lpstr>CA-MRSA control challenges</vt:lpstr>
      <vt:lpstr>CA-MRSA control challenges</vt:lpstr>
      <vt:lpstr>CA-MRSA control challenges</vt:lpstr>
      <vt:lpstr>Slide 39</vt:lpstr>
      <vt:lpstr>What gives CA-MRSA the edge?</vt:lpstr>
      <vt:lpstr>What gives CA-MRSA the edge?</vt:lpstr>
      <vt:lpstr>PSM production in CA-MRSA</vt:lpstr>
      <vt:lpstr>Summary</vt:lpstr>
      <vt:lpstr>Acknowledgements</vt:lpstr>
      <vt:lpstr>Slide 45</vt:lpstr>
    </vt:vector>
  </TitlesOfParts>
  <Company>Bioquell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jotter</dc:creator>
  <cp:lastModifiedBy>jotter</cp:lastModifiedBy>
  <cp:revision>78</cp:revision>
  <dcterms:created xsi:type="dcterms:W3CDTF">2011-08-19T06:19:24Z</dcterms:created>
  <dcterms:modified xsi:type="dcterms:W3CDTF">2011-10-21T07:32:33Z</dcterms:modified>
</cp:coreProperties>
</file>