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xml" ContentType="application/vnd.openxmlformats-officedocument.presentationml.notesSlide+xml"/>
  <Override PartName="/ppt/charts/chart8.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5" r:id="rId1"/>
  </p:sldMasterIdLst>
  <p:notesMasterIdLst>
    <p:notesMasterId r:id="rId38"/>
  </p:notesMasterIdLst>
  <p:handoutMasterIdLst>
    <p:handoutMasterId r:id="rId39"/>
  </p:handoutMasterIdLst>
  <p:sldIdLst>
    <p:sldId id="539" r:id="rId2"/>
    <p:sldId id="493" r:id="rId3"/>
    <p:sldId id="349" r:id="rId4"/>
    <p:sldId id="312" r:id="rId5"/>
    <p:sldId id="497" r:id="rId6"/>
    <p:sldId id="314" r:id="rId7"/>
    <p:sldId id="540" r:id="rId8"/>
    <p:sldId id="541" r:id="rId9"/>
    <p:sldId id="327" r:id="rId10"/>
    <p:sldId id="542" r:id="rId11"/>
    <p:sldId id="498" r:id="rId12"/>
    <p:sldId id="544" r:id="rId13"/>
    <p:sldId id="543" r:id="rId14"/>
    <p:sldId id="549" r:id="rId15"/>
    <p:sldId id="338" r:id="rId16"/>
    <p:sldId id="546" r:id="rId17"/>
    <p:sldId id="547" r:id="rId18"/>
    <p:sldId id="419" r:id="rId19"/>
    <p:sldId id="337" r:id="rId20"/>
    <p:sldId id="340" r:id="rId21"/>
    <p:sldId id="558" r:id="rId22"/>
    <p:sldId id="550" r:id="rId23"/>
    <p:sldId id="551" r:id="rId24"/>
    <p:sldId id="552" r:id="rId25"/>
    <p:sldId id="553" r:id="rId26"/>
    <p:sldId id="554" r:id="rId27"/>
    <p:sldId id="555" r:id="rId28"/>
    <p:sldId id="492" r:id="rId29"/>
    <p:sldId id="361" r:id="rId30"/>
    <p:sldId id="347" r:id="rId31"/>
    <p:sldId id="557" r:id="rId32"/>
    <p:sldId id="334" r:id="rId33"/>
    <p:sldId id="559" r:id="rId34"/>
    <p:sldId id="556" r:id="rId35"/>
    <p:sldId id="560" r:id="rId36"/>
    <p:sldId id="561" r:id="rId37"/>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9657"/>
    <a:srgbClr val="660033"/>
    <a:srgbClr val="800000"/>
    <a:srgbClr val="83C79A"/>
    <a:srgbClr val="84C6B9"/>
    <a:srgbClr val="86B5C4"/>
    <a:srgbClr val="4B63AE"/>
    <a:srgbClr val="99FF99"/>
    <a:srgbClr val="9BE997"/>
    <a:srgbClr val="D6FA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9975" autoAdjust="0"/>
    <p:restoredTop sz="99832" autoAdjust="0"/>
  </p:normalViewPr>
  <p:slideViewPr>
    <p:cSldViewPr>
      <p:cViewPr varScale="1">
        <p:scale>
          <a:sx n="72" d="100"/>
          <a:sy n="72" d="100"/>
        </p:scale>
        <p:origin x="-960" y="-96"/>
      </p:cViewPr>
      <p:guideLst>
        <p:guide orient="horz" pos="2160"/>
        <p:guide pos="2880"/>
      </p:guideLst>
    </p:cSldViewPr>
  </p:slideViewPr>
  <p:outlineViewPr>
    <p:cViewPr>
      <p:scale>
        <a:sx n="33" d="100"/>
        <a:sy n="33" d="100"/>
      </p:scale>
      <p:origin x="0" y="2210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tter\Documents\Reviews\Env%20contam%20review\Prior%20room.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tter\Documents\Clients\SJMMH\Manian%202011%20env%20paper.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jotter\Documents\Clients\JHH\Paper\120816%20JHH%20summary.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otter\Documents\Clients\JHH\Paper\120816%20JHH%20summary.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otter\Documents\Reviews\Env%20contam%20review\Prior%20room.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otter\Documents\Reviews\Env%20contam%20review\Prior%20room.xls" TargetMode="Externa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8.xml.rels><?xml version="1.0" encoding="UTF-8" standalone="yes"?>
<Relationships xmlns="http://schemas.openxmlformats.org/package/2006/relationships"><Relationship Id="rId1" Type="http://schemas.openxmlformats.org/officeDocument/2006/relationships/oleObject" Target="file:///C:\Users\jotter\Documents\Clients\Wash%20Hosp%20Center\Donegan%20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barChart>
        <c:barDir val="bar"/>
        <c:grouping val="clustered"/>
        <c:varyColors val="1"/>
        <c:ser>
          <c:idx val="1"/>
          <c:order val="0"/>
          <c:invertIfNegative val="0"/>
          <c:cat>
            <c:strRef>
              <c:f>Sheet1!$E$28:$E$34</c:f>
              <c:strCache>
                <c:ptCount val="7"/>
                <c:pt idx="0">
                  <c:v>Nseir A. baumannii</c:v>
                </c:pt>
                <c:pt idx="1">
                  <c:v>Shaughnessy C. difficile</c:v>
                </c:pt>
                <c:pt idx="2">
                  <c:v>Drees VRE</c:v>
                </c:pt>
                <c:pt idx="3">
                  <c:v>Drees VRE (2 weeks)</c:v>
                </c:pt>
                <c:pt idx="4">
                  <c:v>Nseir P. aeruginosa</c:v>
                </c:pt>
                <c:pt idx="5">
                  <c:v>Huang VRE</c:v>
                </c:pt>
                <c:pt idx="6">
                  <c:v>Huang MRSA</c:v>
                </c:pt>
              </c:strCache>
            </c:strRef>
          </c:cat>
          <c:val>
            <c:numRef>
              <c:f>Sheet1!$G$28:$G$34</c:f>
              <c:numCache>
                <c:formatCode>General</c:formatCode>
                <c:ptCount val="7"/>
                <c:pt idx="0">
                  <c:v>3.4</c:v>
                </c:pt>
                <c:pt idx="1">
                  <c:v>2.4</c:v>
                </c:pt>
                <c:pt idx="2">
                  <c:v>2.2000000000000002</c:v>
                </c:pt>
                <c:pt idx="3">
                  <c:v>2</c:v>
                </c:pt>
                <c:pt idx="4">
                  <c:v>1.7000000000000004</c:v>
                </c:pt>
                <c:pt idx="5">
                  <c:v>1.6</c:v>
                </c:pt>
                <c:pt idx="6">
                  <c:v>1.3</c:v>
                </c:pt>
              </c:numCache>
            </c:numRef>
          </c:val>
        </c:ser>
        <c:dLbls>
          <c:showLegendKey val="0"/>
          <c:showVal val="0"/>
          <c:showCatName val="0"/>
          <c:showSerName val="0"/>
          <c:showPercent val="0"/>
          <c:showBubbleSize val="0"/>
        </c:dLbls>
        <c:gapWidth val="150"/>
        <c:axId val="79466496"/>
        <c:axId val="79468032"/>
      </c:barChart>
      <c:catAx>
        <c:axId val="79466496"/>
        <c:scaling>
          <c:orientation val="minMax"/>
        </c:scaling>
        <c:delete val="0"/>
        <c:axPos val="l"/>
        <c:majorTickMark val="out"/>
        <c:minorTickMark val="none"/>
        <c:tickLblPos val="nextTo"/>
        <c:txPr>
          <a:bodyPr/>
          <a:lstStyle/>
          <a:p>
            <a:pPr>
              <a:defRPr i="1"/>
            </a:pPr>
            <a:endParaRPr lang="en-US"/>
          </a:p>
        </c:txPr>
        <c:crossAx val="79468032"/>
        <c:crosses val="autoZero"/>
        <c:auto val="1"/>
        <c:lblAlgn val="ctr"/>
        <c:lblOffset val="100"/>
        <c:noMultiLvlLbl val="0"/>
      </c:catAx>
      <c:valAx>
        <c:axId val="79468032"/>
        <c:scaling>
          <c:orientation val="minMax"/>
          <c:max val="4"/>
        </c:scaling>
        <c:delete val="0"/>
        <c:axPos val="b"/>
        <c:title>
          <c:tx>
            <c:rich>
              <a:bodyPr/>
              <a:lstStyle/>
              <a:p>
                <a:pPr marL="365125" indent="-365125" algn="l" rtl="0" fontAlgn="base">
                  <a:spcBef>
                    <a:spcPct val="0"/>
                  </a:spcBef>
                  <a:spcAft>
                    <a:spcPct val="0"/>
                  </a:spcAft>
                  <a:defRPr sz="1700"/>
                </a:pPr>
                <a:r>
                  <a:rPr lang="en-GB" sz="1800" b="1" i="0" baseline="0" dirty="0" smtClean="0">
                    <a:effectLst/>
                  </a:rPr>
                  <a:t>Odds ratio (prior room occupant + </a:t>
                </a:r>
                <a:r>
                  <a:rPr lang="en-GB" sz="1800" b="1" i="0" baseline="0" dirty="0" err="1" smtClean="0">
                    <a:effectLst/>
                  </a:rPr>
                  <a:t>vs</a:t>
                </a:r>
                <a:r>
                  <a:rPr lang="en-GB" sz="1800" b="1" i="0" baseline="0" dirty="0" smtClean="0">
                    <a:effectLst/>
                  </a:rPr>
                  <a:t> -)</a:t>
                </a:r>
              </a:p>
              <a:p>
                <a:pPr marL="365125" indent="-365125" algn="l" rtl="0" fontAlgn="base">
                  <a:spcBef>
                    <a:spcPct val="0"/>
                  </a:spcBef>
                  <a:spcAft>
                    <a:spcPct val="0"/>
                  </a:spcAft>
                  <a:defRPr sz="1700"/>
                </a:pPr>
                <a:r>
                  <a:rPr lang="ja-JP" altLang="en-US" sz="2000" b="1" kern="1200" smtClean="0">
                    <a:solidFill>
                      <a:srgbClr val="00B050"/>
                    </a:solidFill>
                    <a:latin typeface="+mn-lt"/>
                    <a:ea typeface="+mn-ea"/>
                    <a:cs typeface="+mn-cs"/>
                  </a:rPr>
                  <a:t>オッズ比（前に病室に滞在していた患者</a:t>
                </a:r>
                <a:r>
                  <a:rPr lang="en-US" altLang="ja-JP" sz="2000" b="1" kern="1200" dirty="0" smtClean="0">
                    <a:solidFill>
                      <a:srgbClr val="00B050"/>
                    </a:solidFill>
                    <a:latin typeface="+mn-lt"/>
                    <a:ea typeface="+mn-ea"/>
                    <a:cs typeface="+mn-cs"/>
                  </a:rPr>
                  <a:t>+VS-</a:t>
                </a:r>
                <a:r>
                  <a:rPr lang="ja-JP" altLang="en-US" sz="2000" b="1" kern="1200" smtClean="0">
                    <a:solidFill>
                      <a:srgbClr val="00B050"/>
                    </a:solidFill>
                    <a:latin typeface="+mn-lt"/>
                    <a:ea typeface="+mn-ea"/>
                    <a:cs typeface="+mn-cs"/>
                  </a:rPr>
                  <a:t>）</a:t>
                </a:r>
                <a:endParaRPr lang="en-GB" sz="2000" b="1" kern="1200" dirty="0">
                  <a:solidFill>
                    <a:srgbClr val="00B050"/>
                  </a:solidFill>
                  <a:latin typeface="+mn-lt"/>
                  <a:ea typeface="+mn-ea"/>
                  <a:cs typeface="+mn-cs"/>
                </a:endParaRPr>
              </a:p>
            </c:rich>
          </c:tx>
          <c:layout>
            <c:manualLayout>
              <c:xMode val="edge"/>
              <c:yMode val="edge"/>
              <c:x val="0.32864706951752837"/>
              <c:y val="0.90691250515707189"/>
            </c:manualLayout>
          </c:layout>
          <c:overlay val="0"/>
        </c:title>
        <c:numFmt formatCode="General" sourceLinked="1"/>
        <c:majorTickMark val="out"/>
        <c:minorTickMark val="none"/>
        <c:tickLblPos val="nextTo"/>
        <c:crossAx val="79466496"/>
        <c:crosses val="autoZero"/>
        <c:crossBetween val="between"/>
        <c:majorUnit val="1"/>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282698387047911"/>
          <c:y val="2.5981119942901986E-2"/>
          <c:w val="0.54172831806566968"/>
          <c:h val="0.81070790114229729"/>
        </c:manualLayout>
      </c:layout>
      <c:bar3DChart>
        <c:barDir val="col"/>
        <c:grouping val="clustered"/>
        <c:varyColors val="0"/>
        <c:ser>
          <c:idx val="0"/>
          <c:order val="0"/>
          <c:tx>
            <c:strRef>
              <c:f>Sheet1!$B$30</c:f>
              <c:strCache>
                <c:ptCount val="1"/>
                <c:pt idx="0">
                  <c:v>% sites contaminated with A. baumannii</c:v>
                </c:pt>
              </c:strCache>
            </c:strRef>
          </c:tx>
          <c:invertIfNegative val="0"/>
          <c:cat>
            <c:strRef>
              <c:f>Sheet1!$A$31:$A$33</c:f>
              <c:strCache>
                <c:ptCount val="3"/>
                <c:pt idx="0">
                  <c:v>2 x bleach disinfection</c:v>
                </c:pt>
                <c:pt idx="1">
                  <c:v>4 x bleach disinfection</c:v>
                </c:pt>
                <c:pt idx="2">
                  <c:v>Bioquell</c:v>
                </c:pt>
              </c:strCache>
            </c:strRef>
          </c:cat>
          <c:val>
            <c:numRef>
              <c:f>Sheet1!$B$31:$B$33</c:f>
              <c:numCache>
                <c:formatCode>General</c:formatCode>
                <c:ptCount val="3"/>
                <c:pt idx="0">
                  <c:v>12.1</c:v>
                </c:pt>
                <c:pt idx="1">
                  <c:v>1.8</c:v>
                </c:pt>
                <c:pt idx="2">
                  <c:v>0.2</c:v>
                </c:pt>
              </c:numCache>
            </c:numRef>
          </c:val>
        </c:ser>
        <c:ser>
          <c:idx val="1"/>
          <c:order val="1"/>
          <c:tx>
            <c:strRef>
              <c:f>Sheet1!$C$30</c:f>
              <c:strCache>
                <c:ptCount val="1"/>
                <c:pt idx="0">
                  <c:v>% sites contaminated with MRSA</c:v>
                </c:pt>
              </c:strCache>
            </c:strRef>
          </c:tx>
          <c:invertIfNegative val="0"/>
          <c:cat>
            <c:strRef>
              <c:f>Sheet1!$A$31:$A$33</c:f>
              <c:strCache>
                <c:ptCount val="3"/>
                <c:pt idx="0">
                  <c:v>2 x bleach disinfection</c:v>
                </c:pt>
                <c:pt idx="1">
                  <c:v>4 x bleach disinfection</c:v>
                </c:pt>
                <c:pt idx="2">
                  <c:v>Bioquell</c:v>
                </c:pt>
              </c:strCache>
            </c:strRef>
          </c:cat>
          <c:val>
            <c:numRef>
              <c:f>Sheet1!$C$31:$C$33</c:f>
              <c:numCache>
                <c:formatCode>General</c:formatCode>
                <c:ptCount val="3"/>
                <c:pt idx="0">
                  <c:v>3.6</c:v>
                </c:pt>
                <c:pt idx="1">
                  <c:v>1.9000000000000001</c:v>
                </c:pt>
                <c:pt idx="2">
                  <c:v>0.1</c:v>
                </c:pt>
              </c:numCache>
            </c:numRef>
          </c:val>
        </c:ser>
        <c:dLbls>
          <c:showLegendKey val="0"/>
          <c:showVal val="0"/>
          <c:showCatName val="0"/>
          <c:showSerName val="0"/>
          <c:showPercent val="0"/>
          <c:showBubbleSize val="0"/>
        </c:dLbls>
        <c:gapWidth val="150"/>
        <c:shape val="box"/>
        <c:axId val="79381632"/>
        <c:axId val="79383168"/>
        <c:axId val="0"/>
      </c:bar3DChart>
      <c:catAx>
        <c:axId val="79381632"/>
        <c:scaling>
          <c:orientation val="minMax"/>
        </c:scaling>
        <c:delete val="0"/>
        <c:axPos val="b"/>
        <c:majorTickMark val="out"/>
        <c:minorTickMark val="none"/>
        <c:tickLblPos val="nextTo"/>
        <c:crossAx val="79383168"/>
        <c:crosses val="autoZero"/>
        <c:auto val="1"/>
        <c:lblAlgn val="ctr"/>
        <c:lblOffset val="100"/>
        <c:noMultiLvlLbl val="0"/>
      </c:catAx>
      <c:valAx>
        <c:axId val="79383168"/>
        <c:scaling>
          <c:orientation val="minMax"/>
          <c:max val="14"/>
        </c:scaling>
        <c:delete val="0"/>
        <c:axPos val="l"/>
        <c:title>
          <c:tx>
            <c:rich>
              <a:bodyPr rot="-5400000" vert="horz"/>
              <a:lstStyle/>
              <a:p>
                <a:pPr>
                  <a:defRPr/>
                </a:pPr>
                <a:r>
                  <a:rPr lang="en-GB" dirty="0" smtClean="0"/>
                  <a:t>% sites contaminated</a:t>
                </a:r>
                <a:endParaRPr lang="en-GB" dirty="0"/>
              </a:p>
            </c:rich>
          </c:tx>
          <c:layout>
            <c:manualLayout>
              <c:xMode val="edge"/>
              <c:yMode val="edge"/>
              <c:x val="8.8563391946349605E-4"/>
              <c:y val="0.18669137772570724"/>
            </c:manualLayout>
          </c:layout>
          <c:overlay val="0"/>
        </c:title>
        <c:numFmt formatCode="General" sourceLinked="1"/>
        <c:majorTickMark val="out"/>
        <c:minorTickMark val="none"/>
        <c:tickLblPos val="nextTo"/>
        <c:crossAx val="79381632"/>
        <c:crosses val="autoZero"/>
        <c:crossBetween val="between"/>
      </c:valAx>
    </c:plotArea>
    <c:legend>
      <c:legendPos val="r"/>
      <c:layout>
        <c:manualLayout>
          <c:xMode val="edge"/>
          <c:yMode val="edge"/>
          <c:x val="0.60645521709709238"/>
          <c:y val="0.12187240138301157"/>
          <c:w val="0.31818699437436609"/>
          <c:h val="0.23783636834964464"/>
        </c:manualLayout>
      </c:layout>
      <c:overlay val="0"/>
      <c:txPr>
        <a:bodyPr/>
        <a:lstStyle/>
        <a:p>
          <a:pPr>
            <a:defRPr i="1"/>
          </a:pPr>
          <a:endParaRPr lang="en-US"/>
        </a:p>
      </c:txPr>
    </c:legend>
    <c:plotVisOnly val="1"/>
    <c:dispBlanksAs val="gap"/>
    <c:showDLblsOverMax val="0"/>
  </c:chart>
  <c:txPr>
    <a:bodyPr/>
    <a:lstStyle/>
    <a:p>
      <a:pPr>
        <a:defRPr sz="1600">
          <a:latin typeface="+mj-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chemeClr val="accent2">
                  <a:lumMod val="75000"/>
                </a:schemeClr>
              </a:solidFill>
            </c:spPr>
          </c:dPt>
          <c:dPt>
            <c:idx val="1"/>
            <c:invertIfNegative val="0"/>
            <c:bubble3D val="0"/>
            <c:spPr>
              <a:solidFill>
                <a:schemeClr val="accent3">
                  <a:lumMod val="75000"/>
                </a:schemeClr>
              </a:solidFill>
            </c:spPr>
          </c:dPt>
          <c:dPt>
            <c:idx val="2"/>
            <c:invertIfNegative val="0"/>
            <c:bubble3D val="0"/>
            <c:spPr>
              <a:solidFill>
                <a:schemeClr val="accent1">
                  <a:lumMod val="75000"/>
                </a:schemeClr>
              </a:solidFill>
            </c:spPr>
          </c:dPt>
          <c:cat>
            <c:strRef>
              <c:f>'[120816 JHH summary.xlsx]Sheet1'!$A$24:$A$26</c:f>
              <c:strCache>
                <c:ptCount val="3"/>
                <c:pt idx="0">
                  <c:v>MDRO-standard</c:v>
                </c:pt>
                <c:pt idx="1">
                  <c:v>No MDRO-standard</c:v>
                </c:pt>
                <c:pt idx="2">
                  <c:v>MDRO-HPV</c:v>
                </c:pt>
              </c:strCache>
            </c:strRef>
          </c:cat>
          <c:val>
            <c:numRef>
              <c:f>'[120816 JHH summary.xlsx]Sheet1'!$B$24:$B$26</c:f>
              <c:numCache>
                <c:formatCode>General</c:formatCode>
                <c:ptCount val="3"/>
                <c:pt idx="0">
                  <c:v>15.7</c:v>
                </c:pt>
                <c:pt idx="1">
                  <c:v>12.6</c:v>
                </c:pt>
                <c:pt idx="2">
                  <c:v>6.2</c:v>
                </c:pt>
              </c:numCache>
            </c:numRef>
          </c:val>
        </c:ser>
        <c:dLbls>
          <c:showLegendKey val="0"/>
          <c:showVal val="0"/>
          <c:showCatName val="0"/>
          <c:showSerName val="0"/>
          <c:showPercent val="0"/>
          <c:showBubbleSize val="0"/>
        </c:dLbls>
        <c:gapWidth val="150"/>
        <c:axId val="79971456"/>
        <c:axId val="79972992"/>
      </c:barChart>
      <c:catAx>
        <c:axId val="79971456"/>
        <c:scaling>
          <c:orientation val="minMax"/>
        </c:scaling>
        <c:delete val="0"/>
        <c:axPos val="b"/>
        <c:majorTickMark val="out"/>
        <c:minorTickMark val="none"/>
        <c:tickLblPos val="nextTo"/>
        <c:crossAx val="79972992"/>
        <c:crosses val="autoZero"/>
        <c:auto val="1"/>
        <c:lblAlgn val="ctr"/>
        <c:lblOffset val="100"/>
        <c:noMultiLvlLbl val="0"/>
      </c:catAx>
      <c:valAx>
        <c:axId val="79972992"/>
        <c:scaling>
          <c:orientation val="minMax"/>
          <c:max val="16"/>
        </c:scaling>
        <c:delete val="0"/>
        <c:axPos val="l"/>
        <c:title>
          <c:tx>
            <c:rich>
              <a:bodyPr rot="-5400000" vert="horz"/>
              <a:lstStyle/>
              <a:p>
                <a:pPr>
                  <a:defRPr sz="1700" b="0">
                    <a:solidFill>
                      <a:srgbClr val="00B050"/>
                    </a:solidFill>
                  </a:defRPr>
                </a:pPr>
                <a:r>
                  <a:rPr lang="ja-JP" altLang="en-US" sz="1700" b="0" dirty="0" smtClean="0">
                    <a:solidFill>
                      <a:srgbClr val="00B050"/>
                    </a:solidFill>
                  </a:rPr>
                  <a:t>感染率</a:t>
                </a:r>
                <a:r>
                  <a:rPr lang="en-US" sz="1700" b="0" dirty="0" smtClean="0">
                    <a:solidFill>
                      <a:srgbClr val="00B050"/>
                    </a:solidFill>
                  </a:rPr>
                  <a:t>/1,000</a:t>
                </a:r>
                <a:r>
                  <a:rPr lang="ja-JP" altLang="en-US" sz="1700" b="0" dirty="0" smtClean="0">
                    <a:solidFill>
                      <a:srgbClr val="00B050"/>
                    </a:solidFill>
                  </a:rPr>
                  <a:t>患者日数</a:t>
                </a:r>
                <a:endParaRPr lang="en-US" sz="1700" b="0" dirty="0">
                  <a:solidFill>
                    <a:srgbClr val="00B050"/>
                  </a:solidFill>
                </a:endParaRPr>
              </a:p>
            </c:rich>
          </c:tx>
          <c:layout>
            <c:manualLayout>
              <c:xMode val="edge"/>
              <c:yMode val="edge"/>
              <c:x val="4.5695849415026317E-3"/>
              <c:y val="0.20170510481950538"/>
            </c:manualLayout>
          </c:layout>
          <c:overlay val="0"/>
        </c:title>
        <c:numFmt formatCode="General" sourceLinked="1"/>
        <c:majorTickMark val="out"/>
        <c:minorTickMark val="none"/>
        <c:tickLblPos val="nextTo"/>
        <c:crossAx val="79971456"/>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chemeClr val="accent2">
                  <a:lumMod val="75000"/>
                </a:schemeClr>
              </a:solidFill>
            </c:spPr>
          </c:dPt>
          <c:dPt>
            <c:idx val="1"/>
            <c:invertIfNegative val="0"/>
            <c:bubble3D val="0"/>
            <c:spPr>
              <a:solidFill>
                <a:schemeClr val="accent3">
                  <a:lumMod val="75000"/>
                </a:schemeClr>
              </a:solidFill>
            </c:spPr>
          </c:dPt>
          <c:dPt>
            <c:idx val="2"/>
            <c:invertIfNegative val="0"/>
            <c:bubble3D val="0"/>
            <c:spPr>
              <a:solidFill>
                <a:schemeClr val="accent1">
                  <a:lumMod val="75000"/>
                </a:schemeClr>
              </a:solidFill>
            </c:spPr>
          </c:dPt>
          <c:cat>
            <c:strRef>
              <c:f>'[120816 JHH summary.xlsx]Sheet1'!$A$24:$A$26</c:f>
              <c:strCache>
                <c:ptCount val="3"/>
                <c:pt idx="0">
                  <c:v>MDRO-standard</c:v>
                </c:pt>
                <c:pt idx="1">
                  <c:v>No MDRO-standard</c:v>
                </c:pt>
                <c:pt idx="2">
                  <c:v>MDRO-HPV</c:v>
                </c:pt>
              </c:strCache>
            </c:strRef>
          </c:cat>
          <c:val>
            <c:numRef>
              <c:f>'[120816 JHH summary.xlsx]Sheet1'!$B$24:$B$26</c:f>
              <c:numCache>
                <c:formatCode>General</c:formatCode>
                <c:ptCount val="3"/>
                <c:pt idx="0">
                  <c:v>15.7</c:v>
                </c:pt>
                <c:pt idx="1">
                  <c:v>12.6</c:v>
                </c:pt>
                <c:pt idx="2">
                  <c:v>6.2</c:v>
                </c:pt>
              </c:numCache>
            </c:numRef>
          </c:val>
        </c:ser>
        <c:dLbls>
          <c:showLegendKey val="0"/>
          <c:showVal val="0"/>
          <c:showCatName val="0"/>
          <c:showSerName val="0"/>
          <c:showPercent val="0"/>
          <c:showBubbleSize val="0"/>
        </c:dLbls>
        <c:gapWidth val="150"/>
        <c:axId val="80030720"/>
        <c:axId val="80044800"/>
      </c:barChart>
      <c:catAx>
        <c:axId val="80030720"/>
        <c:scaling>
          <c:orientation val="minMax"/>
        </c:scaling>
        <c:delete val="0"/>
        <c:axPos val="b"/>
        <c:majorTickMark val="out"/>
        <c:minorTickMark val="none"/>
        <c:tickLblPos val="nextTo"/>
        <c:crossAx val="80044800"/>
        <c:crosses val="autoZero"/>
        <c:auto val="1"/>
        <c:lblAlgn val="ctr"/>
        <c:lblOffset val="100"/>
        <c:noMultiLvlLbl val="0"/>
      </c:catAx>
      <c:valAx>
        <c:axId val="80044800"/>
        <c:scaling>
          <c:orientation val="minMax"/>
          <c:max val="16"/>
        </c:scaling>
        <c:delete val="0"/>
        <c:axPos val="l"/>
        <c:title>
          <c:tx>
            <c:rich>
              <a:bodyPr rot="-5400000" vert="horz"/>
              <a:lstStyle/>
              <a:p>
                <a:pPr>
                  <a:defRPr sz="1700" b="0">
                    <a:solidFill>
                      <a:srgbClr val="00B050"/>
                    </a:solidFill>
                  </a:defRPr>
                </a:pPr>
                <a:r>
                  <a:rPr lang="ja-JP" altLang="en-US" sz="1700" b="0" dirty="0" smtClean="0">
                    <a:solidFill>
                      <a:srgbClr val="00B050"/>
                    </a:solidFill>
                  </a:rPr>
                  <a:t>感染率</a:t>
                </a:r>
                <a:r>
                  <a:rPr lang="en-US" sz="1700" b="0" dirty="0" smtClean="0">
                    <a:solidFill>
                      <a:srgbClr val="00B050"/>
                    </a:solidFill>
                  </a:rPr>
                  <a:t>/1,000</a:t>
                </a:r>
                <a:r>
                  <a:rPr lang="ja-JP" altLang="en-US" sz="1700" b="0" dirty="0" smtClean="0">
                    <a:solidFill>
                      <a:srgbClr val="00B050"/>
                    </a:solidFill>
                  </a:rPr>
                  <a:t>患者日数</a:t>
                </a:r>
                <a:endParaRPr lang="en-US" sz="1700" b="0" dirty="0">
                  <a:solidFill>
                    <a:srgbClr val="00B050"/>
                  </a:solidFill>
                </a:endParaRPr>
              </a:p>
            </c:rich>
          </c:tx>
          <c:layout>
            <c:manualLayout>
              <c:xMode val="edge"/>
              <c:yMode val="edge"/>
              <c:x val="3.0155124578488432E-3"/>
              <c:y val="0.1810634823926264"/>
            </c:manualLayout>
          </c:layout>
          <c:overlay val="0"/>
        </c:title>
        <c:numFmt formatCode="General" sourceLinked="1"/>
        <c:majorTickMark val="out"/>
        <c:minorTickMark val="none"/>
        <c:tickLblPos val="nextTo"/>
        <c:crossAx val="8003072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1"/>
          <c:order val="0"/>
          <c:invertIfNegative val="0"/>
          <c:dPt>
            <c:idx val="0"/>
            <c:invertIfNegative val="0"/>
            <c:bubble3D val="0"/>
            <c:spPr>
              <a:solidFill>
                <a:schemeClr val="accent3">
                  <a:lumMod val="75000"/>
                </a:schemeClr>
              </a:solidFill>
            </c:spPr>
          </c:dPt>
          <c:dPt>
            <c:idx val="1"/>
            <c:invertIfNegative val="0"/>
            <c:bubble3D val="0"/>
            <c:spPr>
              <a:solidFill>
                <a:schemeClr val="accent2">
                  <a:lumMod val="75000"/>
                </a:schemeClr>
              </a:solidFill>
            </c:spPr>
          </c:dPt>
          <c:dPt>
            <c:idx val="3"/>
            <c:invertIfNegative val="0"/>
            <c:bubble3D val="0"/>
            <c:spPr>
              <a:solidFill>
                <a:schemeClr val="accent2">
                  <a:lumMod val="60000"/>
                  <a:lumOff val="40000"/>
                </a:schemeClr>
              </a:solidFill>
            </c:spPr>
          </c:dPt>
          <c:dPt>
            <c:idx val="4"/>
            <c:invertIfNegative val="0"/>
            <c:bubble3D val="0"/>
            <c:spPr>
              <a:solidFill>
                <a:schemeClr val="accent2">
                  <a:lumMod val="40000"/>
                  <a:lumOff val="60000"/>
                </a:schemeClr>
              </a:solidFill>
            </c:spPr>
          </c:dPt>
          <c:dPt>
            <c:idx val="5"/>
            <c:invertIfNegative val="0"/>
            <c:bubble3D val="0"/>
            <c:spPr>
              <a:solidFill>
                <a:schemeClr val="accent2">
                  <a:lumMod val="20000"/>
                  <a:lumOff val="80000"/>
                </a:schemeClr>
              </a:solidFill>
            </c:spPr>
          </c:dPt>
          <c:cat>
            <c:strRef>
              <c:f>'[Prior room.xls]Sheet1'!$E$56:$E$61</c:f>
              <c:strCache>
                <c:ptCount val="6"/>
                <c:pt idx="0">
                  <c:v>VRE-HPV</c:v>
                </c:pt>
                <c:pt idx="1">
                  <c:v>VRE-standard</c:v>
                </c:pt>
                <c:pt idx="2">
                  <c:v>Huang VRE</c:v>
                </c:pt>
                <c:pt idx="3">
                  <c:v>Datta VRE</c:v>
                </c:pt>
                <c:pt idx="4">
                  <c:v>Drees VRE (2 weeks)</c:v>
                </c:pt>
                <c:pt idx="5">
                  <c:v>Drees VRE</c:v>
                </c:pt>
              </c:strCache>
            </c:strRef>
          </c:cat>
          <c:val>
            <c:numRef>
              <c:f>'[Prior room.xls]Sheet1'!$H$56:$H$61</c:f>
              <c:numCache>
                <c:formatCode>General</c:formatCode>
                <c:ptCount val="6"/>
                <c:pt idx="0">
                  <c:v>0.36170212765957471</c:v>
                </c:pt>
                <c:pt idx="1">
                  <c:v>1.7234042553191455</c:v>
                </c:pt>
                <c:pt idx="2">
                  <c:v>1.6071428571428572</c:v>
                </c:pt>
                <c:pt idx="3">
                  <c:v>1.75</c:v>
                </c:pt>
                <c:pt idx="4">
                  <c:v>1.9673913043478262</c:v>
                </c:pt>
                <c:pt idx="5">
                  <c:v>2.2206638616175809</c:v>
                </c:pt>
              </c:numCache>
            </c:numRef>
          </c:val>
        </c:ser>
        <c:dLbls>
          <c:showLegendKey val="0"/>
          <c:showVal val="0"/>
          <c:showCatName val="0"/>
          <c:showSerName val="0"/>
          <c:showPercent val="0"/>
          <c:showBubbleSize val="0"/>
        </c:dLbls>
        <c:gapWidth val="150"/>
        <c:axId val="80086912"/>
        <c:axId val="80088448"/>
      </c:barChart>
      <c:catAx>
        <c:axId val="80086912"/>
        <c:scaling>
          <c:orientation val="minMax"/>
        </c:scaling>
        <c:delete val="0"/>
        <c:axPos val="l"/>
        <c:numFmt formatCode="General" sourceLinked="1"/>
        <c:majorTickMark val="out"/>
        <c:minorTickMark val="none"/>
        <c:tickLblPos val="nextTo"/>
        <c:crossAx val="80088448"/>
        <c:crosses val="autoZero"/>
        <c:auto val="1"/>
        <c:lblAlgn val="ctr"/>
        <c:lblOffset val="100"/>
        <c:noMultiLvlLbl val="0"/>
      </c:catAx>
      <c:valAx>
        <c:axId val="80088448"/>
        <c:scaling>
          <c:orientation val="minMax"/>
          <c:max val="3"/>
        </c:scaling>
        <c:delete val="0"/>
        <c:axPos val="b"/>
        <c:title>
          <c:tx>
            <c:rich>
              <a:bodyPr/>
              <a:lstStyle/>
              <a:p>
                <a:pPr>
                  <a:defRPr sz="1700"/>
                </a:pPr>
                <a:r>
                  <a:rPr lang="en-GB" sz="1700" dirty="0"/>
                  <a:t>Odds ratio (prior room occupant + </a:t>
                </a:r>
                <a:r>
                  <a:rPr lang="en-GB" sz="1700" dirty="0" err="1"/>
                  <a:t>vs</a:t>
                </a:r>
                <a:r>
                  <a:rPr lang="en-GB" sz="1700" dirty="0"/>
                  <a:t> -)</a:t>
                </a:r>
              </a:p>
            </c:rich>
          </c:tx>
          <c:layout/>
          <c:overlay val="0"/>
        </c:title>
        <c:numFmt formatCode="General" sourceLinked="1"/>
        <c:majorTickMark val="out"/>
        <c:minorTickMark val="none"/>
        <c:tickLblPos val="nextTo"/>
        <c:crossAx val="80086912"/>
        <c:crosses val="autoZero"/>
        <c:crossBetween val="between"/>
        <c:majorUnit val="1"/>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1"/>
          <c:order val="0"/>
          <c:invertIfNegative val="0"/>
          <c:dPt>
            <c:idx val="0"/>
            <c:invertIfNegative val="0"/>
            <c:bubble3D val="0"/>
            <c:spPr>
              <a:solidFill>
                <a:srgbClr val="9BBB59">
                  <a:lumMod val="75000"/>
                </a:srgbClr>
              </a:solidFill>
            </c:spPr>
          </c:dPt>
          <c:dPt>
            <c:idx val="1"/>
            <c:invertIfNegative val="0"/>
            <c:bubble3D val="0"/>
            <c:spPr>
              <a:solidFill>
                <a:schemeClr val="accent2">
                  <a:lumMod val="75000"/>
                </a:schemeClr>
              </a:solidFill>
            </c:spPr>
          </c:dPt>
          <c:dPt>
            <c:idx val="4"/>
            <c:invertIfNegative val="0"/>
            <c:bubble3D val="0"/>
            <c:spPr>
              <a:solidFill>
                <a:srgbClr val="9BBB59">
                  <a:lumMod val="75000"/>
                </a:srgbClr>
              </a:solidFill>
            </c:spPr>
          </c:dPt>
          <c:dPt>
            <c:idx val="5"/>
            <c:invertIfNegative val="0"/>
            <c:bubble3D val="0"/>
            <c:spPr>
              <a:solidFill>
                <a:schemeClr val="accent2">
                  <a:lumMod val="75000"/>
                </a:schemeClr>
              </a:solidFill>
            </c:spPr>
          </c:dPt>
          <c:dPt>
            <c:idx val="8"/>
            <c:invertIfNegative val="0"/>
            <c:bubble3D val="0"/>
            <c:spPr>
              <a:solidFill>
                <a:schemeClr val="accent3">
                  <a:lumMod val="75000"/>
                </a:schemeClr>
              </a:solidFill>
            </c:spPr>
          </c:dPt>
          <c:dPt>
            <c:idx val="9"/>
            <c:invertIfNegative val="0"/>
            <c:bubble3D val="0"/>
            <c:spPr>
              <a:solidFill>
                <a:schemeClr val="accent2">
                  <a:lumMod val="75000"/>
                </a:schemeClr>
              </a:solidFill>
            </c:spPr>
          </c:dPt>
          <c:dPt>
            <c:idx val="11"/>
            <c:invertIfNegative val="0"/>
            <c:bubble3D val="0"/>
            <c:spPr>
              <a:solidFill>
                <a:schemeClr val="accent2">
                  <a:lumMod val="60000"/>
                  <a:lumOff val="40000"/>
                </a:schemeClr>
              </a:solidFill>
            </c:spPr>
          </c:dPt>
          <c:cat>
            <c:strRef>
              <c:f>'[Prior room.xls]Sheet1'!$E$82:$E$93</c:f>
              <c:strCache>
                <c:ptCount val="12"/>
                <c:pt idx="0">
                  <c:v>MDR-GNR HPV</c:v>
                </c:pt>
                <c:pt idx="1">
                  <c:v>MDR-GNR standard</c:v>
                </c:pt>
                <c:pt idx="2">
                  <c:v>Nseir P. aeruginosa</c:v>
                </c:pt>
                <c:pt idx="4">
                  <c:v>C. difficile-HPV</c:v>
                </c:pt>
                <c:pt idx="5">
                  <c:v>C. difficile-standard</c:v>
                </c:pt>
                <c:pt idx="6">
                  <c:v>Shaughnessy C. difficile</c:v>
                </c:pt>
                <c:pt idx="8">
                  <c:v>MRSA-HPV</c:v>
                </c:pt>
                <c:pt idx="9">
                  <c:v>MRSA-standard</c:v>
                </c:pt>
                <c:pt idx="10">
                  <c:v>Datta MRSA</c:v>
                </c:pt>
                <c:pt idx="11">
                  <c:v>Huang MRSA</c:v>
                </c:pt>
              </c:strCache>
            </c:strRef>
          </c:cat>
          <c:val>
            <c:numRef>
              <c:f>'[Prior room.xls]Sheet1'!$H$82:$H$93</c:f>
              <c:numCache>
                <c:formatCode>General</c:formatCode>
                <c:ptCount val="12"/>
                <c:pt idx="0">
                  <c:v>0.92307692307692257</c:v>
                </c:pt>
                <c:pt idx="1">
                  <c:v>1.3846153846153857</c:v>
                </c:pt>
                <c:pt idx="2">
                  <c:v>1.7</c:v>
                </c:pt>
                <c:pt idx="4">
                  <c:v>0.43750000000000028</c:v>
                </c:pt>
                <c:pt idx="5">
                  <c:v>1.3125</c:v>
                </c:pt>
                <c:pt idx="6">
                  <c:v>2.4</c:v>
                </c:pt>
                <c:pt idx="8">
                  <c:v>0.5625</c:v>
                </c:pt>
                <c:pt idx="9">
                  <c:v>1.749999999999998</c:v>
                </c:pt>
                <c:pt idx="10">
                  <c:v>1</c:v>
                </c:pt>
                <c:pt idx="11">
                  <c:v>1.3</c:v>
                </c:pt>
              </c:numCache>
            </c:numRef>
          </c:val>
        </c:ser>
        <c:dLbls>
          <c:showLegendKey val="0"/>
          <c:showVal val="0"/>
          <c:showCatName val="0"/>
          <c:showSerName val="0"/>
          <c:showPercent val="0"/>
          <c:showBubbleSize val="0"/>
        </c:dLbls>
        <c:gapWidth val="150"/>
        <c:axId val="80156544"/>
        <c:axId val="80158080"/>
      </c:barChart>
      <c:catAx>
        <c:axId val="80156544"/>
        <c:scaling>
          <c:orientation val="minMax"/>
        </c:scaling>
        <c:delete val="0"/>
        <c:axPos val="l"/>
        <c:numFmt formatCode="General" sourceLinked="1"/>
        <c:majorTickMark val="out"/>
        <c:minorTickMark val="none"/>
        <c:tickLblPos val="nextTo"/>
        <c:txPr>
          <a:bodyPr/>
          <a:lstStyle/>
          <a:p>
            <a:pPr>
              <a:defRPr i="1"/>
            </a:pPr>
            <a:endParaRPr lang="en-US"/>
          </a:p>
        </c:txPr>
        <c:crossAx val="80158080"/>
        <c:crosses val="autoZero"/>
        <c:auto val="1"/>
        <c:lblAlgn val="ctr"/>
        <c:lblOffset val="100"/>
        <c:noMultiLvlLbl val="0"/>
      </c:catAx>
      <c:valAx>
        <c:axId val="80158080"/>
        <c:scaling>
          <c:orientation val="minMax"/>
          <c:max val="3"/>
        </c:scaling>
        <c:delete val="0"/>
        <c:axPos val="b"/>
        <c:title>
          <c:tx>
            <c:rich>
              <a:bodyPr/>
              <a:lstStyle/>
              <a:p>
                <a:pPr>
                  <a:defRPr sz="1600"/>
                </a:pPr>
                <a:r>
                  <a:rPr lang="en-US" sz="1600" dirty="0"/>
                  <a:t>Odds ratio (prior room occupant + </a:t>
                </a:r>
                <a:r>
                  <a:rPr lang="en-US" sz="1600" dirty="0" err="1"/>
                  <a:t>vs</a:t>
                </a:r>
                <a:r>
                  <a:rPr lang="en-US" sz="1600" dirty="0"/>
                  <a:t> -)</a:t>
                </a:r>
              </a:p>
            </c:rich>
          </c:tx>
          <c:layout/>
          <c:overlay val="0"/>
        </c:title>
        <c:numFmt formatCode="General" sourceLinked="1"/>
        <c:majorTickMark val="out"/>
        <c:minorTickMark val="none"/>
        <c:tickLblPos val="nextTo"/>
        <c:crossAx val="80156544"/>
        <c:crosses val="autoZero"/>
        <c:crossBetween val="between"/>
        <c:majorUnit val="1"/>
      </c:valAx>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Pt>
            <c:idx val="0"/>
            <c:invertIfNegative val="0"/>
            <c:bubble3D val="0"/>
            <c:spPr>
              <a:solidFill>
                <a:schemeClr val="accent1"/>
              </a:solidFill>
            </c:spPr>
          </c:dPt>
          <c:dPt>
            <c:idx val="1"/>
            <c:invertIfNegative val="0"/>
            <c:bubble3D val="0"/>
            <c:spPr>
              <a:solidFill>
                <a:schemeClr val="accent1">
                  <a:lumMod val="20000"/>
                  <a:lumOff val="80000"/>
                </a:schemeClr>
              </a:solidFill>
            </c:spPr>
          </c:dPt>
          <c:dLbls>
            <c:spPr>
              <a:solidFill>
                <a:schemeClr val="bg1"/>
              </a:solidFill>
            </c:spPr>
            <c:showLegendKey val="0"/>
            <c:showVal val="1"/>
            <c:showCatName val="0"/>
            <c:showSerName val="0"/>
            <c:showPercent val="0"/>
            <c:showBubbleSize val="0"/>
            <c:showLeaderLines val="0"/>
          </c:dLbls>
          <c:cat>
            <c:strRef>
              <c:f>Sheet1!$A$2:$A$3</c:f>
              <c:strCache>
                <c:ptCount val="2"/>
                <c:pt idx="0">
                  <c:v>Before trial</c:v>
                </c:pt>
                <c:pt idx="1">
                  <c:v>During trial</c:v>
                </c:pt>
              </c:strCache>
            </c:strRef>
          </c:cat>
          <c:val>
            <c:numRef>
              <c:f>Sheet1!$B$2:$B$3</c:f>
              <c:numCache>
                <c:formatCode>General</c:formatCode>
                <c:ptCount val="2"/>
                <c:pt idx="0">
                  <c:v>1.8900000000000001</c:v>
                </c:pt>
                <c:pt idx="1">
                  <c:v>0.88000000000000178</c:v>
                </c:pt>
              </c:numCache>
            </c:numRef>
          </c:val>
        </c:ser>
        <c:dLbls>
          <c:showLegendKey val="0"/>
          <c:showVal val="0"/>
          <c:showCatName val="0"/>
          <c:showSerName val="0"/>
          <c:showPercent val="0"/>
          <c:showBubbleSize val="0"/>
        </c:dLbls>
        <c:gapWidth val="150"/>
        <c:axId val="26939392"/>
        <c:axId val="26940928"/>
      </c:barChart>
      <c:catAx>
        <c:axId val="26939392"/>
        <c:scaling>
          <c:orientation val="minMax"/>
        </c:scaling>
        <c:delete val="0"/>
        <c:axPos val="b"/>
        <c:majorTickMark val="out"/>
        <c:minorTickMark val="none"/>
        <c:tickLblPos val="nextTo"/>
        <c:crossAx val="26940928"/>
        <c:crosses val="autoZero"/>
        <c:auto val="1"/>
        <c:lblAlgn val="ctr"/>
        <c:lblOffset val="100"/>
        <c:noMultiLvlLbl val="0"/>
      </c:catAx>
      <c:valAx>
        <c:axId val="26940928"/>
        <c:scaling>
          <c:orientation val="minMax"/>
        </c:scaling>
        <c:delete val="0"/>
        <c:axPos val="l"/>
        <c:numFmt formatCode="General" sourceLinked="1"/>
        <c:majorTickMark val="out"/>
        <c:minorTickMark val="none"/>
        <c:tickLblPos val="nextTo"/>
        <c:crossAx val="26939392"/>
        <c:crosses val="autoZero"/>
        <c:crossBetween val="between"/>
        <c:majorUnit val="0.5"/>
      </c:valAx>
    </c:plotArea>
    <c:plotVisOnly val="1"/>
    <c:dispBlanksAs val="gap"/>
    <c:showDLblsOverMax val="0"/>
  </c:chart>
  <c:txPr>
    <a:bodyPr/>
    <a:lstStyle/>
    <a:p>
      <a:pPr>
        <a:defRPr sz="1600" baseline="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chemeClr val="tx2">
                  <a:lumMod val="60000"/>
                  <a:lumOff val="40000"/>
                </a:schemeClr>
              </a:solidFill>
            </c:spPr>
          </c:dPt>
          <c:dPt>
            <c:idx val="1"/>
            <c:invertIfNegative val="0"/>
            <c:bubble3D val="0"/>
            <c:spPr>
              <a:solidFill>
                <a:schemeClr val="accent1">
                  <a:lumMod val="50000"/>
                </a:schemeClr>
              </a:solidFill>
            </c:spPr>
          </c:dPt>
          <c:dPt>
            <c:idx val="2"/>
            <c:invertIfNegative val="0"/>
            <c:bubble3D val="0"/>
            <c:spPr>
              <a:solidFill>
                <a:schemeClr val="tx2">
                  <a:lumMod val="20000"/>
                  <a:lumOff val="80000"/>
                </a:schemeClr>
              </a:solidFill>
            </c:spPr>
          </c:dPt>
          <c:dLbls>
            <c:showLegendKey val="0"/>
            <c:showVal val="1"/>
            <c:showCatName val="0"/>
            <c:showSerName val="0"/>
            <c:showPercent val="0"/>
            <c:showBubbleSize val="0"/>
            <c:showLeaderLines val="0"/>
          </c:dLbls>
          <c:cat>
            <c:strRef>
              <c:f>Sheet1!$A$1:$C$1</c:f>
              <c:strCache>
                <c:ptCount val="3"/>
                <c:pt idx="0">
                  <c:v>Baseline</c:v>
                </c:pt>
                <c:pt idx="1">
                  <c:v>Outbreak</c:v>
                </c:pt>
                <c:pt idx="2">
                  <c:v>Post-HPV</c:v>
                </c:pt>
              </c:strCache>
            </c:strRef>
          </c:cat>
          <c:val>
            <c:numRef>
              <c:f>Sheet1!$A$2:$C$2</c:f>
              <c:numCache>
                <c:formatCode>General</c:formatCode>
                <c:ptCount val="3"/>
                <c:pt idx="0">
                  <c:v>3.7</c:v>
                </c:pt>
                <c:pt idx="1">
                  <c:v>6.6</c:v>
                </c:pt>
                <c:pt idx="2">
                  <c:v>1.7</c:v>
                </c:pt>
              </c:numCache>
            </c:numRef>
          </c:val>
        </c:ser>
        <c:dLbls>
          <c:showLegendKey val="0"/>
          <c:showVal val="0"/>
          <c:showCatName val="0"/>
          <c:showSerName val="0"/>
          <c:showPercent val="0"/>
          <c:showBubbleSize val="0"/>
        </c:dLbls>
        <c:gapWidth val="150"/>
        <c:axId val="78730752"/>
        <c:axId val="78732288"/>
      </c:barChart>
      <c:catAx>
        <c:axId val="78730752"/>
        <c:scaling>
          <c:orientation val="minMax"/>
        </c:scaling>
        <c:delete val="0"/>
        <c:axPos val="b"/>
        <c:majorTickMark val="out"/>
        <c:minorTickMark val="none"/>
        <c:tickLblPos val="nextTo"/>
        <c:crossAx val="78732288"/>
        <c:crosses val="autoZero"/>
        <c:auto val="1"/>
        <c:lblAlgn val="ctr"/>
        <c:lblOffset val="100"/>
        <c:noMultiLvlLbl val="0"/>
      </c:catAx>
      <c:valAx>
        <c:axId val="78732288"/>
        <c:scaling>
          <c:orientation val="minMax"/>
        </c:scaling>
        <c:delete val="0"/>
        <c:axPos val="l"/>
        <c:title>
          <c:tx>
            <c:rich>
              <a:bodyPr rot="-5400000" vert="horz"/>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prstClr val="black"/>
                    </a:solidFill>
                    <a:latin typeface="+mn-lt"/>
                    <a:ea typeface="+mn-ea"/>
                    <a:cs typeface="+mn-cs"/>
                  </a:defRPr>
                </a:pPr>
                <a:r>
                  <a:rPr lang="ja-JP" altLang="en-US" sz="1800" b="1" i="0" baseline="0" smtClean="0">
                    <a:solidFill>
                      <a:srgbClr val="00B050"/>
                    </a:solidFill>
                  </a:rPr>
                  <a:t>率</a:t>
                </a:r>
                <a:r>
                  <a:rPr lang="en-US" sz="1800" b="1" i="0" baseline="0" dirty="0" smtClean="0">
                    <a:solidFill>
                      <a:srgbClr val="00B050"/>
                    </a:solidFill>
                  </a:rPr>
                  <a:t>/1,000</a:t>
                </a:r>
                <a:r>
                  <a:rPr lang="ja-JP" altLang="en-US" sz="1800" b="1" i="0" baseline="0" smtClean="0">
                    <a:solidFill>
                      <a:srgbClr val="00B050"/>
                    </a:solidFill>
                  </a:rPr>
                  <a:t>　</a:t>
                </a:r>
                <a:r>
                  <a:rPr lang="en-US" altLang="ja-JP" sz="1800" b="1" i="0" baseline="0" dirty="0" smtClean="0">
                    <a:solidFill>
                      <a:srgbClr val="00B050"/>
                    </a:solidFill>
                  </a:rPr>
                  <a:t>ICU</a:t>
                </a:r>
                <a:r>
                  <a:rPr lang="ja-JP" altLang="en-US" sz="1800" b="1" i="0" baseline="0" smtClean="0">
                    <a:solidFill>
                      <a:srgbClr val="00B050"/>
                    </a:solidFill>
                  </a:rPr>
                  <a:t>日数</a:t>
                </a:r>
                <a:endParaRPr lang="en-US" sz="1800" b="1" i="0" baseline="0" dirty="0" smtClean="0">
                  <a:solidFill>
                    <a:srgbClr val="00B050"/>
                  </a:solidFill>
                </a:endParaRPr>
              </a:p>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prstClr val="black"/>
                    </a:solidFill>
                    <a:latin typeface="+mn-lt"/>
                    <a:ea typeface="+mn-ea"/>
                    <a:cs typeface="+mn-cs"/>
                  </a:defRPr>
                </a:pPr>
                <a:r>
                  <a:rPr lang="en-US" b="0" dirty="0" smtClean="0"/>
                  <a:t>Rate </a:t>
                </a:r>
                <a:r>
                  <a:rPr lang="en-US" b="0" dirty="0"/>
                  <a:t>/ </a:t>
                </a:r>
                <a:r>
                  <a:rPr lang="en-US" b="0" dirty="0" smtClean="0"/>
                  <a:t>1000 </a:t>
                </a:r>
                <a:r>
                  <a:rPr lang="en-US" b="0" dirty="0"/>
                  <a:t>ICU </a:t>
                </a:r>
                <a:r>
                  <a:rPr lang="en-US" b="0" dirty="0" smtClean="0"/>
                  <a:t>days</a:t>
                </a:r>
              </a:p>
            </c:rich>
          </c:tx>
          <c:layout>
            <c:manualLayout>
              <c:xMode val="edge"/>
              <c:yMode val="edge"/>
              <c:x val="0"/>
              <c:y val="0.12294271291066976"/>
            </c:manualLayout>
          </c:layout>
          <c:overlay val="0"/>
        </c:title>
        <c:numFmt formatCode="General" sourceLinked="1"/>
        <c:majorTickMark val="out"/>
        <c:minorTickMark val="none"/>
        <c:tickLblPos val="nextTo"/>
        <c:crossAx val="78730752"/>
        <c:crosses val="autoZero"/>
        <c:crossBetween val="between"/>
      </c:valAx>
      <c:spPr>
        <a:solidFill>
          <a:schemeClr val="bg1"/>
        </a:solidFill>
      </c:spPr>
    </c:plotArea>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drawings/drawing1.xml><?xml version="1.0" encoding="utf-8"?>
<c:userShapes xmlns:c="http://schemas.openxmlformats.org/drawingml/2006/chart">
  <cdr:relSizeAnchor xmlns:cdr="http://schemas.openxmlformats.org/drawingml/2006/chartDrawing">
    <cdr:from>
      <cdr:x>0.8392</cdr:x>
      <cdr:y>0.06688</cdr:y>
    </cdr:from>
    <cdr:to>
      <cdr:x>0.8392</cdr:x>
      <cdr:y>0.55743</cdr:y>
    </cdr:to>
    <cdr:cxnSp macro="">
      <cdr:nvCxnSpPr>
        <cdr:cNvPr id="2" name="Straight Arrow Connector 1"/>
        <cdr:cNvCxnSpPr/>
      </cdr:nvCxnSpPr>
      <cdr:spPr>
        <a:xfrm xmlns:a="http://schemas.openxmlformats.org/drawingml/2006/main">
          <a:off x="6857968" y="288032"/>
          <a:ext cx="0" cy="2112740"/>
        </a:xfrm>
        <a:prstGeom xmlns:a="http://schemas.openxmlformats.org/drawingml/2006/main" prst="straightConnector1">
          <a:avLst/>
        </a:prstGeom>
        <a:ln xmlns:a="http://schemas.openxmlformats.org/drawingml/2006/main" w="63500">
          <a:solidFill>
            <a:schemeClr val="tx1"/>
          </a:solidFill>
          <a:headEnd type="arrow"/>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0.32377</cdr:x>
      <cdr:y>0.06688</cdr:y>
    </cdr:from>
    <cdr:to>
      <cdr:x>0.8877</cdr:x>
      <cdr:y>0.06688</cdr:y>
    </cdr:to>
    <cdr:cxnSp macro="">
      <cdr:nvCxnSpPr>
        <cdr:cNvPr id="3" name="Straight Connector 2"/>
        <cdr:cNvCxnSpPr/>
      </cdr:nvCxnSpPr>
      <cdr:spPr>
        <a:xfrm xmlns:a="http://schemas.openxmlformats.org/drawingml/2006/main">
          <a:off x="2645879" y="288032"/>
          <a:ext cx="4608512" cy="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0.32377</cdr:x>
      <cdr:y>0.55743</cdr:y>
    </cdr:from>
    <cdr:to>
      <cdr:x>0.79078</cdr:x>
      <cdr:y>0.55743</cdr:y>
    </cdr:to>
    <cdr:cxnSp macro="">
      <cdr:nvCxnSpPr>
        <cdr:cNvPr id="4" name="Straight Connector 3"/>
        <cdr:cNvCxnSpPr/>
      </cdr:nvCxnSpPr>
      <cdr:spPr>
        <a:xfrm xmlns:a="http://schemas.openxmlformats.org/drawingml/2006/main">
          <a:off x="2325445" y="1966844"/>
          <a:ext cx="3354229" cy="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6871" cy="511731"/>
          </a:xfrm>
          <a:prstGeom prst="rect">
            <a:avLst/>
          </a:prstGeom>
        </p:spPr>
        <p:txBody>
          <a:bodyPr vert="horz" lIns="95655" tIns="47828" rIns="95655" bIns="47828" rtlCol="0"/>
          <a:lstStyle>
            <a:lvl1pPr algn="l">
              <a:defRPr sz="1300"/>
            </a:lvl1pPr>
          </a:lstStyle>
          <a:p>
            <a:endParaRPr lang="en-GB"/>
          </a:p>
        </p:txBody>
      </p:sp>
      <p:sp>
        <p:nvSpPr>
          <p:cNvPr id="3" name="Date Placeholder 2"/>
          <p:cNvSpPr>
            <a:spLocks noGrp="1"/>
          </p:cNvSpPr>
          <p:nvPr>
            <p:ph type="dt" sz="quarter" idx="1"/>
          </p:nvPr>
        </p:nvSpPr>
        <p:spPr>
          <a:xfrm>
            <a:off x="4020738" y="0"/>
            <a:ext cx="3076870" cy="511731"/>
          </a:xfrm>
          <a:prstGeom prst="rect">
            <a:avLst/>
          </a:prstGeom>
        </p:spPr>
        <p:txBody>
          <a:bodyPr vert="horz" lIns="95655" tIns="47828" rIns="95655" bIns="47828" rtlCol="0"/>
          <a:lstStyle>
            <a:lvl1pPr algn="r">
              <a:defRPr sz="1300"/>
            </a:lvl1pPr>
          </a:lstStyle>
          <a:p>
            <a:fld id="{0A8D6B5E-4096-43AA-AF91-1772FC89B317}" type="datetimeFigureOut">
              <a:rPr lang="en-GB" smtClean="0"/>
              <a:pPr/>
              <a:t>22/11/2012</a:t>
            </a:fld>
            <a:endParaRPr lang="en-GB"/>
          </a:p>
        </p:txBody>
      </p:sp>
      <p:sp>
        <p:nvSpPr>
          <p:cNvPr id="4" name="Footer Placeholder 3"/>
          <p:cNvSpPr>
            <a:spLocks noGrp="1"/>
          </p:cNvSpPr>
          <p:nvPr>
            <p:ph type="ftr" sz="quarter" idx="2"/>
          </p:nvPr>
        </p:nvSpPr>
        <p:spPr>
          <a:xfrm>
            <a:off x="1" y="9721243"/>
            <a:ext cx="3076871" cy="511731"/>
          </a:xfrm>
          <a:prstGeom prst="rect">
            <a:avLst/>
          </a:prstGeom>
        </p:spPr>
        <p:txBody>
          <a:bodyPr vert="horz" lIns="95655" tIns="47828" rIns="95655" bIns="47828" rtlCol="0" anchor="b"/>
          <a:lstStyle>
            <a:lvl1pPr algn="l">
              <a:defRPr sz="1300"/>
            </a:lvl1pPr>
          </a:lstStyle>
          <a:p>
            <a:endParaRPr lang="en-GB"/>
          </a:p>
        </p:txBody>
      </p:sp>
      <p:sp>
        <p:nvSpPr>
          <p:cNvPr id="5" name="Slide Number Placeholder 4"/>
          <p:cNvSpPr>
            <a:spLocks noGrp="1"/>
          </p:cNvSpPr>
          <p:nvPr>
            <p:ph type="sldNum" sz="quarter" idx="3"/>
          </p:nvPr>
        </p:nvSpPr>
        <p:spPr>
          <a:xfrm>
            <a:off x="4020738" y="9721243"/>
            <a:ext cx="3076870" cy="511731"/>
          </a:xfrm>
          <a:prstGeom prst="rect">
            <a:avLst/>
          </a:prstGeom>
        </p:spPr>
        <p:txBody>
          <a:bodyPr vert="horz" lIns="95655" tIns="47828" rIns="95655" bIns="47828" rtlCol="0" anchor="b"/>
          <a:lstStyle>
            <a:lvl1pPr algn="r">
              <a:defRPr sz="1300"/>
            </a:lvl1pPr>
          </a:lstStyle>
          <a:p>
            <a:fld id="{512600A5-9C6C-4EED-AEF7-D2AF44D6E52E}" type="slidenum">
              <a:rPr lang="en-GB" smtClean="0"/>
              <a:pPr/>
              <a:t>‹#›</a:t>
            </a:fld>
            <a:endParaRPr lang="en-GB"/>
          </a:p>
        </p:txBody>
      </p:sp>
    </p:spTree>
    <p:extLst>
      <p:ext uri="{BB962C8B-B14F-4D97-AF65-F5344CB8AC3E}">
        <p14:creationId xmlns:p14="http://schemas.microsoft.com/office/powerpoint/2010/main" val="3277699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5710" cy="511731"/>
          </a:xfrm>
          <a:prstGeom prst="rect">
            <a:avLst/>
          </a:prstGeom>
        </p:spPr>
        <p:txBody>
          <a:bodyPr vert="horz" lIns="99038" tIns="49519" rIns="99038" bIns="49519" rtlCol="0"/>
          <a:lstStyle>
            <a:lvl1pPr algn="l" fontAlgn="auto">
              <a:spcBef>
                <a:spcPts val="0"/>
              </a:spcBef>
              <a:spcAft>
                <a:spcPts val="0"/>
              </a:spcAft>
              <a:defRPr sz="1400">
                <a:latin typeface="+mn-lt"/>
                <a:cs typeface="+mn-cs"/>
              </a:defRPr>
            </a:lvl1pPr>
          </a:lstStyle>
          <a:p>
            <a:pPr>
              <a:defRPr/>
            </a:pPr>
            <a:endParaRPr lang="en-GB"/>
          </a:p>
        </p:txBody>
      </p:sp>
      <p:sp>
        <p:nvSpPr>
          <p:cNvPr id="3" name="Date Placeholder 2"/>
          <p:cNvSpPr>
            <a:spLocks noGrp="1"/>
          </p:cNvSpPr>
          <p:nvPr>
            <p:ph type="dt" idx="1"/>
          </p:nvPr>
        </p:nvSpPr>
        <p:spPr>
          <a:xfrm>
            <a:off x="4021957" y="0"/>
            <a:ext cx="3075710" cy="511731"/>
          </a:xfrm>
          <a:prstGeom prst="rect">
            <a:avLst/>
          </a:prstGeom>
        </p:spPr>
        <p:txBody>
          <a:bodyPr vert="horz" lIns="99038" tIns="49519" rIns="99038" bIns="49519" rtlCol="0"/>
          <a:lstStyle>
            <a:lvl1pPr algn="r" fontAlgn="auto">
              <a:spcBef>
                <a:spcPts val="0"/>
              </a:spcBef>
              <a:spcAft>
                <a:spcPts val="0"/>
              </a:spcAft>
              <a:defRPr sz="1400">
                <a:latin typeface="+mn-lt"/>
                <a:cs typeface="+mn-cs"/>
              </a:defRPr>
            </a:lvl1pPr>
          </a:lstStyle>
          <a:p>
            <a:pPr>
              <a:defRPr/>
            </a:pPr>
            <a:fld id="{E4F140F9-B3B9-4F9B-A491-B4C3FA8EFF8D}" type="datetimeFigureOut">
              <a:rPr lang="en-US"/>
              <a:pPr>
                <a:defRPr/>
              </a:pPr>
              <a:t>11/22/2012</a:t>
            </a:fld>
            <a:endParaRPr lang="en-GB"/>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38" tIns="49519" rIns="99038" bIns="49519" rtlCol="0" anchor="ctr"/>
          <a:lstStyle/>
          <a:p>
            <a:pPr lvl="0"/>
            <a:endParaRPr lang="en-GB" noProof="0"/>
          </a:p>
        </p:txBody>
      </p:sp>
      <p:sp>
        <p:nvSpPr>
          <p:cNvPr id="5" name="Notes Placeholder 4"/>
          <p:cNvSpPr>
            <a:spLocks noGrp="1"/>
          </p:cNvSpPr>
          <p:nvPr>
            <p:ph type="body" sz="quarter" idx="3"/>
          </p:nvPr>
        </p:nvSpPr>
        <p:spPr>
          <a:xfrm>
            <a:off x="709278" y="4861441"/>
            <a:ext cx="5680747" cy="4605576"/>
          </a:xfrm>
          <a:prstGeom prst="rect">
            <a:avLst/>
          </a:prstGeom>
        </p:spPr>
        <p:txBody>
          <a:bodyPr vert="horz" wrap="square" lIns="99038" tIns="49519" rIns="99038" bIns="49519"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721263"/>
            <a:ext cx="3075710" cy="511731"/>
          </a:xfrm>
          <a:prstGeom prst="rect">
            <a:avLst/>
          </a:prstGeom>
        </p:spPr>
        <p:txBody>
          <a:bodyPr vert="horz" lIns="99038" tIns="49519" rIns="99038" bIns="49519" rtlCol="0" anchor="b"/>
          <a:lstStyle>
            <a:lvl1pPr algn="l" fontAlgn="auto">
              <a:spcBef>
                <a:spcPts val="0"/>
              </a:spcBef>
              <a:spcAft>
                <a:spcPts val="0"/>
              </a:spcAft>
              <a:defRPr sz="14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4021957" y="9721263"/>
            <a:ext cx="3075710" cy="511731"/>
          </a:xfrm>
          <a:prstGeom prst="rect">
            <a:avLst/>
          </a:prstGeom>
        </p:spPr>
        <p:txBody>
          <a:bodyPr vert="horz" lIns="99038" tIns="49519" rIns="99038" bIns="49519" rtlCol="0" anchor="b"/>
          <a:lstStyle>
            <a:lvl1pPr algn="r" fontAlgn="auto">
              <a:spcBef>
                <a:spcPts val="0"/>
              </a:spcBef>
              <a:spcAft>
                <a:spcPts val="0"/>
              </a:spcAft>
              <a:defRPr sz="1400">
                <a:latin typeface="+mn-lt"/>
                <a:cs typeface="+mn-cs"/>
              </a:defRPr>
            </a:lvl1pPr>
          </a:lstStyle>
          <a:p>
            <a:pPr>
              <a:defRPr/>
            </a:pPr>
            <a:fld id="{8E72ECC7-CE5A-4BC4-BAE9-C71FB0DA28D5}" type="slidenum">
              <a:rPr lang="en-GB"/>
              <a:pPr>
                <a:defRPr/>
              </a:pPr>
              <a:t>‹#›</a:t>
            </a:fld>
            <a:endParaRPr lang="en-GB"/>
          </a:p>
        </p:txBody>
      </p:sp>
    </p:spTree>
    <p:extLst>
      <p:ext uri="{BB962C8B-B14F-4D97-AF65-F5344CB8AC3E}">
        <p14:creationId xmlns:p14="http://schemas.microsoft.com/office/powerpoint/2010/main" val="21405237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3971" name="Rectangle 3"/>
          <p:cNvSpPr>
            <a:spLocks noGrp="1" noChangeArrowheads="1"/>
          </p:cNvSpPr>
          <p:nvPr>
            <p:ph type="body" idx="1"/>
          </p:nvPr>
        </p:nvSpPr>
        <p:spPr bwMode="auto">
          <a:noFill/>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4021957" y="9722882"/>
            <a:ext cx="3077343" cy="511731"/>
          </a:xfrm>
          <a:prstGeom prst="rect">
            <a:avLst/>
          </a:prstGeom>
          <a:noFill/>
          <a:ln w="9525">
            <a:noFill/>
            <a:miter lim="800000"/>
            <a:headEnd/>
            <a:tailEnd/>
          </a:ln>
        </p:spPr>
        <p:txBody>
          <a:bodyPr lIns="96235" tIns="48120" rIns="96235" bIns="48120" anchor="b"/>
          <a:lstStyle/>
          <a:p>
            <a:pPr algn="r" defTabSz="963810"/>
            <a:fld id="{5ACDB3CC-1BC2-433B-A63D-BC353D528467}" type="slidenum">
              <a:rPr lang="en-GB" sz="1400">
                <a:latin typeface="Lucida Sans" pitchFamily="34" charset="0"/>
              </a:rPr>
              <a:pPr algn="r" defTabSz="963810"/>
              <a:t>32</a:t>
            </a:fld>
            <a:endParaRPr lang="en-GB" sz="1400" dirty="0">
              <a:latin typeface="Lucida Sans" pitchFamily="34" charset="0"/>
            </a:endParaRPr>
          </a:p>
        </p:txBody>
      </p:sp>
      <p:sp>
        <p:nvSpPr>
          <p:cNvPr id="88067" name="Rectangle 2"/>
          <p:cNvSpPr>
            <a:spLocks noGrp="1" noRot="1" noChangeAspect="1" noChangeArrowheads="1" noTextEdit="1"/>
          </p:cNvSpPr>
          <p:nvPr>
            <p:ph type="sldImg"/>
          </p:nvPr>
        </p:nvSpPr>
        <p:spPr bwMode="auto">
          <a:xfrm>
            <a:off x="990600" y="768350"/>
            <a:ext cx="5114925" cy="3836988"/>
          </a:xfrm>
          <a:noFill/>
          <a:ln>
            <a:solidFill>
              <a:srgbClr val="000000"/>
            </a:solidFill>
            <a:miter lim="800000"/>
            <a:headEnd/>
            <a:tailEnd/>
          </a:ln>
        </p:spPr>
      </p:sp>
      <p:sp>
        <p:nvSpPr>
          <p:cNvPr id="88068" name="Rectangle 3"/>
          <p:cNvSpPr>
            <a:spLocks noGrp="1" noChangeArrowheads="1"/>
          </p:cNvSpPr>
          <p:nvPr>
            <p:ph type="body" idx="1"/>
          </p:nvPr>
        </p:nvSpPr>
        <p:spPr bwMode="auto">
          <a:xfrm>
            <a:off x="946248" y="4863061"/>
            <a:ext cx="5206807" cy="4603956"/>
          </a:xfrm>
          <a:noFill/>
        </p:spPr>
        <p:txBody>
          <a:bodyPr lIns="96235" tIns="48120" rIns="96235" bIns="48120"/>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7" name="Text Box 29"/>
          <p:cNvSpPr txBox="1">
            <a:spLocks noChangeArrowheads="1"/>
          </p:cNvSpPr>
          <p:nvPr/>
        </p:nvSpPr>
        <p:spPr bwMode="auto">
          <a:xfrm>
            <a:off x="-1357312" y="1571626"/>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8" name="Text Box 29"/>
          <p:cNvSpPr txBox="1">
            <a:spLocks noChangeArrowheads="1"/>
          </p:cNvSpPr>
          <p:nvPr/>
        </p:nvSpPr>
        <p:spPr bwMode="auto">
          <a:xfrm>
            <a:off x="-1689100" y="714375"/>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4"/>
          <p:cNvSpPr>
            <a:spLocks noChangeShapeType="1"/>
          </p:cNvSpPr>
          <p:nvPr/>
        </p:nvSpPr>
        <p:spPr bwMode="auto">
          <a:xfrm rot="10800000" flipH="1">
            <a:off x="-500063" y="428625"/>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50031" y="82153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47"/>
          <p:cNvSpPr txBox="1">
            <a:spLocks noChangeArrowheads="1"/>
          </p:cNvSpPr>
          <p:nvPr/>
        </p:nvSpPr>
        <p:spPr bwMode="auto">
          <a:xfrm rot="16200000">
            <a:off x="-604714" y="60476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3" name="Text Placeholder 2"/>
          <p:cNvSpPr>
            <a:spLocks noGrp="1"/>
          </p:cNvSpPr>
          <p:nvPr>
            <p:ph type="body" idx="1" hasCustomPrompt="1"/>
          </p:nvPr>
        </p:nvSpPr>
        <p:spPr>
          <a:xfrm>
            <a:off x="185052" y="116632"/>
            <a:ext cx="4145334" cy="711200"/>
          </a:xfrm>
        </p:spPr>
        <p:txBody>
          <a:bodyPr anchor="t" anchorCtr="0"/>
          <a:lstStyle>
            <a:lvl1pPr marL="0" indent="0">
              <a:buNone/>
              <a:defRPr sz="2000" b="0">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5052" y="902452"/>
            <a:ext cx="4145334" cy="5694901"/>
          </a:xfrm>
        </p:spPr>
        <p:txBody>
          <a:bodyPr anchor="t" anchorCtr="0"/>
          <a:lstStyle>
            <a:lvl1pPr marL="0" indent="0">
              <a:defRPr sz="20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hasCustomPrompt="1"/>
          </p:nvPr>
        </p:nvSpPr>
        <p:spPr>
          <a:xfrm>
            <a:off x="4572000" y="116632"/>
            <a:ext cx="4441430" cy="711200"/>
          </a:xfrm>
        </p:spPr>
        <p:txBody>
          <a:bodyPr anchor="t" anchorCtr="0"/>
          <a:lstStyle>
            <a:lvl1pPr marL="0" indent="0">
              <a:buNone/>
              <a:defRPr sz="2000" b="0">
                <a:solidFill>
                  <a:srgbClr val="00B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572001" y="902452"/>
            <a:ext cx="4441429" cy="5694901"/>
          </a:xfrm>
        </p:spPr>
        <p:txBody>
          <a:bodyPr anchor="t" anchorCtr="0"/>
          <a:lstStyle>
            <a:lvl1pPr marL="0" indent="0">
              <a:defRPr sz="2000"/>
            </a:lvl1pPr>
            <a:lvl2pPr>
              <a:buClr>
                <a:srgbClr val="00B050"/>
              </a:buClr>
              <a:defRPr sz="2000">
                <a:solidFill>
                  <a:schemeClr val="tx1"/>
                </a:solidFill>
              </a:defRPr>
            </a:lvl2pPr>
            <a:lvl3pPr>
              <a:buClr>
                <a:srgbClr val="00B050"/>
              </a:buClr>
              <a:defRPr sz="2000">
                <a:solidFill>
                  <a:schemeClr val="tx1"/>
                </a:solidFill>
              </a:defRPr>
            </a:lvl3pPr>
            <a:lvl4pPr>
              <a:buClr>
                <a:srgbClr val="00B050"/>
              </a:buClr>
              <a:defRPr sz="2000">
                <a:solidFill>
                  <a:schemeClr val="tx1"/>
                </a:solidFill>
              </a:defRPr>
            </a:lvl4pPr>
            <a:lvl5pPr>
              <a:buClr>
                <a:srgbClr val="00B050"/>
              </a:buClr>
              <a:defRPr sz="20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Slide Number Placeholder 5"/>
          <p:cNvSpPr>
            <a:spLocks noGrp="1"/>
          </p:cNvSpPr>
          <p:nvPr>
            <p:ph type="sldNum" sz="quarter" idx="10"/>
          </p:nvPr>
        </p:nvSpPr>
        <p:spPr>
          <a:xfrm>
            <a:off x="4173187" y="6381328"/>
            <a:ext cx="571500" cy="222250"/>
          </a:xfrm>
          <a:prstGeom prst="rect">
            <a:avLst/>
          </a:prstGeom>
        </p:spPr>
        <p:txBody>
          <a:bodyPr vert="horz" lIns="0" tIns="0" rIns="0" bIns="0" rtlCol="0" anchor="b" anchorCtr="0"/>
          <a:lstStyle>
            <a:lvl1pPr algn="ctr" fontAlgn="auto">
              <a:spcBef>
                <a:spcPts val="0"/>
              </a:spcBef>
              <a:spcAft>
                <a:spcPts val="0"/>
              </a:spcAft>
              <a:defRPr sz="800">
                <a:solidFill>
                  <a:srgbClr val="00BCFF"/>
                </a:solidFill>
                <a:latin typeface="Verdana" pitchFamily="34" charset="0"/>
                <a:cs typeface="+mn-cs"/>
              </a:defRPr>
            </a:lvl1pPr>
          </a:lstStyle>
          <a:p>
            <a:pPr>
              <a:defRPr/>
            </a:pPr>
            <a:fld id="{137A1679-B6D8-472B-A1BC-589A115402B6}" type="slidenum">
              <a:rPr lang="en-GB" smtClean="0"/>
              <a:pPr>
                <a:defRPr/>
              </a:pPr>
              <a:t>‹#›</a:t>
            </a:fld>
            <a:endParaRPr lang="en-GB" dirty="0"/>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8" name="Rectangle 4"/>
          <p:cNvSpPr/>
          <p:nvPr/>
        </p:nvSpPr>
        <p:spPr>
          <a:xfrm>
            <a:off x="0" y="0"/>
            <a:ext cx="7286625" cy="6858000"/>
          </a:xfrm>
          <a:prstGeom prst="rect">
            <a:avLst/>
          </a:prstGeom>
          <a:gradFill flip="none" rotWithShape="1">
            <a:gsLst>
              <a:gs pos="0">
                <a:srgbClr val="D7EFF9"/>
              </a:gs>
              <a:gs pos="48000">
                <a:srgbClr val="DAE6ED"/>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39" name="Straight Connector 5"/>
          <p:cNvCxnSpPr/>
          <p:nvPr/>
        </p:nvCxnSpPr>
        <p:spPr>
          <a:xfrm>
            <a:off x="357188" y="6143625"/>
            <a:ext cx="6572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24"/>
          <p:cNvSpPr txBox="1"/>
          <p:nvPr/>
        </p:nvSpPr>
        <p:spPr>
          <a:xfrm>
            <a:off x="4562475" y="6381750"/>
            <a:ext cx="2428875" cy="123825"/>
          </a:xfrm>
          <a:prstGeom prst="rect">
            <a:avLst/>
          </a:prstGeom>
          <a:noFill/>
        </p:spPr>
        <p:txBody>
          <a:bodyPr lIns="0" tIns="0" rIns="0" bIns="0">
            <a:spAutoFit/>
          </a:bodyPr>
          <a:lstStyle/>
          <a:p>
            <a:pPr>
              <a:defRPr/>
            </a:pPr>
            <a:r>
              <a:rPr lang="en-GB" sz="800" dirty="0">
                <a:solidFill>
                  <a:srgbClr val="00BCFF"/>
                </a:solidFill>
                <a:latin typeface="+mj-lt"/>
              </a:rPr>
              <a:t>© Bioquell UK Ltd (</a:t>
            </a:r>
            <a:r>
              <a:rPr lang="en-GB" sz="800" dirty="0" smtClean="0">
                <a:solidFill>
                  <a:srgbClr val="00BCFF"/>
                </a:solidFill>
                <a:latin typeface="+mj-lt"/>
              </a:rPr>
              <a:t>2011). </a:t>
            </a:r>
            <a:r>
              <a:rPr lang="en-GB" sz="800" dirty="0">
                <a:solidFill>
                  <a:srgbClr val="00BCFF"/>
                </a:solidFill>
                <a:latin typeface="+mj-lt"/>
              </a:rPr>
              <a:t>All rights reserved.</a:t>
            </a:r>
          </a:p>
        </p:txBody>
      </p:sp>
      <p:sp>
        <p:nvSpPr>
          <p:cNvPr id="2" name="Title 1"/>
          <p:cNvSpPr>
            <a:spLocks noGrp="1"/>
          </p:cNvSpPr>
          <p:nvPr>
            <p:ph type="ctrTitle"/>
          </p:nvPr>
        </p:nvSpPr>
        <p:spPr>
          <a:xfrm>
            <a:off x="357158" y="2643182"/>
            <a:ext cx="6548812" cy="1470025"/>
          </a:xfrm>
        </p:spPr>
        <p:txBody>
          <a:bodyPr/>
          <a:lstStyle>
            <a:lvl1pPr>
              <a:defRPr baseline="0">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57158" y="4143379"/>
            <a:ext cx="6548812" cy="928695"/>
          </a:xfrm>
        </p:spPr>
        <p:txBody>
          <a:bodyPr/>
          <a:lstStyle>
            <a:lvl1pPr marL="0" indent="0" algn="l">
              <a:buNone/>
              <a:defRPr>
                <a:solidFill>
                  <a:srgbClr val="4B63A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8" name="Text Placeholder 17"/>
          <p:cNvSpPr>
            <a:spLocks noGrp="1"/>
          </p:cNvSpPr>
          <p:nvPr>
            <p:ph type="body" sz="quarter" idx="13"/>
          </p:nvPr>
        </p:nvSpPr>
        <p:spPr>
          <a:xfrm>
            <a:off x="357188" y="5072074"/>
            <a:ext cx="5500687" cy="758657"/>
          </a:xfrm>
        </p:spPr>
        <p:txBody>
          <a:bodyPr anchor="b">
            <a:noAutofit/>
          </a:bodyPr>
          <a:lstStyle>
            <a:lvl1pPr>
              <a:buNone/>
              <a:defRPr sz="1800" baseline="0"/>
            </a:lvl1pPr>
          </a:lstStyle>
          <a:p>
            <a:pPr lvl="0"/>
            <a:r>
              <a:rPr lang="en-US" smtClean="0"/>
              <a:t>Click to edit Master text styles</a:t>
            </a:r>
          </a:p>
        </p:txBody>
      </p:sp>
      <p:sp>
        <p:nvSpPr>
          <p:cNvPr id="58" name="Date Placeholder 3"/>
          <p:cNvSpPr>
            <a:spLocks noGrp="1"/>
          </p:cNvSpPr>
          <p:nvPr>
            <p:ph type="dt" sz="half" idx="14"/>
          </p:nvPr>
        </p:nvSpPr>
        <p:spPr>
          <a:xfrm>
            <a:off x="1000125" y="6286500"/>
            <a:ext cx="1071563" cy="214313"/>
          </a:xfrm>
        </p:spPr>
        <p:txBody>
          <a:bodyPr/>
          <a:lstStyle>
            <a:lvl1pPr>
              <a:defRPr/>
            </a:lvl1pPr>
          </a:lstStyle>
          <a:p>
            <a:pPr>
              <a:defRPr/>
            </a:pPr>
            <a:fld id="{BD540828-BF6B-466B-A314-5115E7C83516}" type="datetimeFigureOut">
              <a:rPr lang="en-US"/>
              <a:pPr>
                <a:defRPr/>
              </a:pPr>
              <a:t>11/22/2012</a:t>
            </a:fld>
            <a:endParaRPr lang="en-GB" dirty="0"/>
          </a:p>
        </p:txBody>
      </p:sp>
      <p:sp>
        <p:nvSpPr>
          <p:cNvPr id="59" name="Footer Placeholder 4"/>
          <p:cNvSpPr>
            <a:spLocks noGrp="1"/>
          </p:cNvSpPr>
          <p:nvPr>
            <p:ph type="ftr" sz="quarter" idx="15"/>
          </p:nvPr>
        </p:nvSpPr>
        <p:spPr>
          <a:xfrm>
            <a:off x="2071688" y="6286500"/>
            <a:ext cx="2428875" cy="214313"/>
          </a:xfrm>
        </p:spPr>
        <p:txBody>
          <a:bodyPr/>
          <a:lstStyle>
            <a:lvl1pPr>
              <a:defRPr/>
            </a:lvl1pPr>
          </a:lstStyle>
          <a:p>
            <a:pPr>
              <a:defRPr/>
            </a:pPr>
            <a:endParaRPr lang="en-GB"/>
          </a:p>
        </p:txBody>
      </p:sp>
      <p:sp>
        <p:nvSpPr>
          <p:cNvPr id="60" name="Slide Number Placeholder 5"/>
          <p:cNvSpPr>
            <a:spLocks noGrp="1"/>
          </p:cNvSpPr>
          <p:nvPr>
            <p:ph type="sldNum" sz="quarter" idx="16"/>
          </p:nvPr>
        </p:nvSpPr>
        <p:spPr>
          <a:xfrm>
            <a:off x="357188" y="6286500"/>
            <a:ext cx="571500" cy="214313"/>
          </a:xfrm>
        </p:spPr>
        <p:txBody>
          <a:bodyPr/>
          <a:lstStyle>
            <a:lvl1pPr>
              <a:defRPr/>
            </a:lvl1pPr>
          </a:lstStyle>
          <a:p>
            <a:pPr>
              <a:defRPr/>
            </a:pPr>
            <a:fld id="{D8ED16C4-A043-4B94-AE01-C56FCBA356B6}" type="slidenum">
              <a:rPr lang="en-GB"/>
              <a:pPr>
                <a:defRPr/>
              </a:pPr>
              <a:t>‹#›</a:t>
            </a:fld>
            <a:endParaRPr lang="en-GB"/>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19" descr="Plain white slide"/>
          <p:cNvPicPr>
            <a:picLocks noChangeAspect="1" noChangeArrowheads="1"/>
          </p:cNvPicPr>
          <p:nvPr/>
        </p:nvPicPr>
        <p:blipFill>
          <a:blip r:embed="rId2" cstate="email"/>
          <a:srcRect/>
          <a:stretch>
            <a:fillRect/>
          </a:stretch>
        </p:blipFill>
        <p:spPr bwMode="auto">
          <a:xfrm>
            <a:off x="0" y="0"/>
            <a:ext cx="9145588" cy="6859588"/>
          </a:xfrm>
          <a:prstGeom prst="rect">
            <a:avLst/>
          </a:prstGeom>
          <a:noFill/>
          <a:ln w="9525">
            <a:noFill/>
            <a:miter lim="800000"/>
            <a:headEnd/>
            <a:tailEnd/>
          </a:ln>
        </p:spPr>
      </p:pic>
      <p:sp>
        <p:nvSpPr>
          <p:cNvPr id="6"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8"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8"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a:t>
            </a:r>
            <a:r>
              <a:rPr lang="en-GB" sz="1000" dirty="0" smtClean="0">
                <a:solidFill>
                  <a:schemeClr val="bg1"/>
                </a:solidFill>
                <a:latin typeface="Verdana" pitchFamily="34" charset="0"/>
                <a:cs typeface="+mn-cs"/>
              </a:rPr>
              <a:t>with text </a:t>
            </a:r>
            <a:r>
              <a:rPr lang="en-GB" sz="1000" dirty="0">
                <a:solidFill>
                  <a:schemeClr val="bg1"/>
                </a:solidFill>
                <a:latin typeface="Verdana" pitchFamily="34" charset="0"/>
                <a:cs typeface="+mn-cs"/>
              </a:rPr>
              <a:t>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7"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a:xfrm>
            <a:off x="360363" y="360363"/>
            <a:ext cx="4067621" cy="925512"/>
          </a:xfrm>
        </p:spPr>
        <p:txBody>
          <a:bodyPr/>
          <a:lstStyle>
            <a:lvl1pPr>
              <a:defRPr lang="en-GB" sz="2000" b="0" kern="1200" dirty="0">
                <a:solidFill>
                  <a:srgbClr val="0070C0"/>
                </a:solidFill>
                <a:latin typeface="+mn-lt"/>
                <a:ea typeface="+mn-ea"/>
                <a:cs typeface="+mn-cs"/>
              </a:defRPr>
            </a:lvl1pPr>
          </a:lstStyle>
          <a:p>
            <a:pPr marL="0" lvl="0" indent="0" algn="l" rtl="0" eaLnBrk="0" fontAlgn="base" hangingPunct="0">
              <a:spcBef>
                <a:spcPct val="20000"/>
              </a:spcBef>
              <a:spcAft>
                <a:spcPct val="0"/>
              </a:spcAft>
              <a:buClr>
                <a:srgbClr val="4B63AE"/>
              </a:buClr>
              <a:buFont typeface="Arial" charset="0"/>
              <a:buNone/>
            </a:pPr>
            <a:r>
              <a:rPr lang="en-US" dirty="0" smtClean="0"/>
              <a:t>Click to edit Master title style</a:t>
            </a:r>
            <a:endParaRPr lang="en-GB" dirty="0"/>
          </a:p>
        </p:txBody>
      </p:sp>
      <p:sp>
        <p:nvSpPr>
          <p:cNvPr id="3" name="Content Placeholder 2"/>
          <p:cNvSpPr>
            <a:spLocks noGrp="1"/>
          </p:cNvSpPr>
          <p:nvPr>
            <p:ph sz="half" idx="1"/>
          </p:nvPr>
        </p:nvSpPr>
        <p:spPr>
          <a:xfrm>
            <a:off x="360000" y="1357298"/>
            <a:ext cx="4069124" cy="4857784"/>
          </a:xfrm>
        </p:spPr>
        <p:txBody>
          <a:bodyPr/>
          <a:lstStyle>
            <a:lvl1pPr marL="0" indent="-273050">
              <a:buFont typeface="Arial" pitchFamily="34" charset="0"/>
              <a:buNone/>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572000" y="1357298"/>
            <a:ext cx="4214842" cy="4857784"/>
          </a:xfrm>
        </p:spPr>
        <p:txBody>
          <a:bodyPr/>
          <a:lstStyle>
            <a:lvl1pPr>
              <a:buFont typeface="Arial" pitchFamily="34" charset="0"/>
              <a:buNone/>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3" name="Date Placeholder 4"/>
          <p:cNvSpPr>
            <a:spLocks noGrp="1"/>
          </p:cNvSpPr>
          <p:nvPr>
            <p:ph type="dt" sz="half" idx="10"/>
          </p:nvPr>
        </p:nvSpPr>
        <p:spPr/>
        <p:txBody>
          <a:bodyPr/>
          <a:lstStyle>
            <a:lvl1pPr>
              <a:defRPr/>
            </a:lvl1pPr>
          </a:lstStyle>
          <a:p>
            <a:pPr>
              <a:defRPr/>
            </a:pPr>
            <a:fld id="{21BF2097-B611-4D74-8BA2-76A51F200471}" type="datetimeFigureOut">
              <a:rPr lang="en-US"/>
              <a:pPr>
                <a:defRPr/>
              </a:pPr>
              <a:t>11/22/2012</a:t>
            </a:fld>
            <a:endParaRPr lang="en-GB"/>
          </a:p>
        </p:txBody>
      </p:sp>
      <p:sp>
        <p:nvSpPr>
          <p:cNvPr id="44" name="Footer Placeholder 5"/>
          <p:cNvSpPr>
            <a:spLocks noGrp="1"/>
          </p:cNvSpPr>
          <p:nvPr>
            <p:ph type="ftr" sz="quarter" idx="11"/>
          </p:nvPr>
        </p:nvSpPr>
        <p:spPr/>
        <p:txBody>
          <a:bodyPr/>
          <a:lstStyle>
            <a:lvl1pPr>
              <a:defRPr/>
            </a:lvl1pPr>
          </a:lstStyle>
          <a:p>
            <a:pPr>
              <a:defRPr/>
            </a:pPr>
            <a:endParaRPr lang="en-GB"/>
          </a:p>
        </p:txBody>
      </p:sp>
      <p:sp>
        <p:nvSpPr>
          <p:cNvPr id="45" name="Slide Number Placeholder 6"/>
          <p:cNvSpPr>
            <a:spLocks noGrp="1"/>
          </p:cNvSpPr>
          <p:nvPr>
            <p:ph type="sldNum" sz="quarter" idx="12"/>
          </p:nvPr>
        </p:nvSpPr>
        <p:spPr/>
        <p:txBody>
          <a:bodyPr/>
          <a:lstStyle>
            <a:lvl1pPr>
              <a:defRPr/>
            </a:lvl1pPr>
          </a:lstStyle>
          <a:p>
            <a:pPr>
              <a:defRPr/>
            </a:pPr>
            <a:fld id="{8C1FAB0F-07EE-4D6D-AC6E-11DAAA9C18ED}" type="slidenum">
              <a:rPr lang="en-GB"/>
              <a:pPr>
                <a:defRPr/>
              </a:pPr>
              <a:t>‹#›</a:t>
            </a:fld>
            <a:endParaRPr lang="en-GB"/>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10"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6"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20"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1"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3"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4"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a:t>
            </a:r>
            <a:r>
              <a:rPr lang="en-GB" sz="1000" dirty="0" smtClean="0">
                <a:solidFill>
                  <a:schemeClr val="bg1"/>
                </a:solidFill>
                <a:latin typeface="Verdana" pitchFamily="34" charset="0"/>
                <a:cs typeface="+mn-cs"/>
              </a:rPr>
              <a:t>with text </a:t>
            </a:r>
            <a:r>
              <a:rPr lang="en-GB" sz="1000" dirty="0">
                <a:solidFill>
                  <a:schemeClr val="bg1"/>
                </a:solidFill>
                <a:latin typeface="Verdana" pitchFamily="34" charset="0"/>
                <a:cs typeface="+mn-cs"/>
              </a:rPr>
              <a:t>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5"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8"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7"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8"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9"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1"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a:xfrm>
            <a:off x="360363" y="360363"/>
            <a:ext cx="3995613" cy="925512"/>
          </a:xfrm>
        </p:spPr>
        <p:txBody>
          <a:bodyPr/>
          <a:lstStyle>
            <a:lvl1pPr>
              <a:defRPr lang="en-GB" sz="2000" b="0" kern="1200" dirty="0">
                <a:solidFill>
                  <a:srgbClr val="0070C0"/>
                </a:solidFill>
                <a:latin typeface="+mn-lt"/>
                <a:ea typeface="+mn-ea"/>
                <a:cs typeface="+mn-cs"/>
              </a:defRPr>
            </a:lvl1pPr>
          </a:lstStyle>
          <a:p>
            <a:pPr marL="0" lvl="0" indent="0" algn="l" rtl="0" eaLnBrk="0" fontAlgn="base" hangingPunct="0">
              <a:spcBef>
                <a:spcPct val="20000"/>
              </a:spcBef>
              <a:spcAft>
                <a:spcPct val="0"/>
              </a:spcAft>
              <a:buClr>
                <a:srgbClr val="4B63AE"/>
              </a:buClr>
              <a:buFont typeface="Arial" charset="0"/>
              <a:buNone/>
              <a:tabLst>
                <a:tab pos="4037013" algn="l"/>
              </a:tabLst>
            </a:pPr>
            <a:r>
              <a:rPr lang="en-US" dirty="0" smtClean="0"/>
              <a:t>Click to edit Master title style</a:t>
            </a:r>
            <a:endParaRPr lang="en-GB" dirty="0"/>
          </a:p>
        </p:txBody>
      </p:sp>
      <p:sp>
        <p:nvSpPr>
          <p:cNvPr id="3" name="Text Placeholder 2"/>
          <p:cNvSpPr>
            <a:spLocks noGrp="1"/>
          </p:cNvSpPr>
          <p:nvPr>
            <p:ph type="body" idx="1"/>
          </p:nvPr>
        </p:nvSpPr>
        <p:spPr>
          <a:xfrm>
            <a:off x="357158" y="1357298"/>
            <a:ext cx="4000528" cy="711200"/>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57158" y="2143117"/>
            <a:ext cx="4000528" cy="3983046"/>
          </a:xfrm>
        </p:spPr>
        <p:txBody>
          <a:bodyPr/>
          <a:lstStyle>
            <a:lvl1pPr>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500562" y="1357298"/>
            <a:ext cx="4286281" cy="711200"/>
          </a:xfrm>
        </p:spPr>
        <p:txBody>
          <a:bodyPr anchor="b"/>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00563" y="2143117"/>
            <a:ext cx="4286280" cy="3983046"/>
          </a:xfrm>
        </p:spPr>
        <p:txBody>
          <a:bodyPr/>
          <a:lstStyle>
            <a:lvl1pPr>
              <a:defRPr sz="22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5" name="Date Placeholder 6"/>
          <p:cNvSpPr>
            <a:spLocks noGrp="1"/>
          </p:cNvSpPr>
          <p:nvPr>
            <p:ph type="dt" sz="half" idx="10"/>
          </p:nvPr>
        </p:nvSpPr>
        <p:spPr/>
        <p:txBody>
          <a:bodyPr/>
          <a:lstStyle>
            <a:lvl1pPr>
              <a:defRPr/>
            </a:lvl1pPr>
          </a:lstStyle>
          <a:p>
            <a:pPr>
              <a:defRPr/>
            </a:pPr>
            <a:fld id="{4775F424-BEDA-4AB2-940F-B0FEA3156579}" type="datetimeFigureOut">
              <a:rPr lang="en-US"/>
              <a:pPr>
                <a:defRPr/>
              </a:pPr>
              <a:t>11/22/2012</a:t>
            </a:fld>
            <a:endParaRPr lang="en-GB"/>
          </a:p>
        </p:txBody>
      </p:sp>
      <p:sp>
        <p:nvSpPr>
          <p:cNvPr id="46" name="Footer Placeholder 7"/>
          <p:cNvSpPr>
            <a:spLocks noGrp="1"/>
          </p:cNvSpPr>
          <p:nvPr>
            <p:ph type="ftr" sz="quarter" idx="11"/>
          </p:nvPr>
        </p:nvSpPr>
        <p:spPr/>
        <p:txBody>
          <a:bodyPr/>
          <a:lstStyle>
            <a:lvl1pPr>
              <a:defRPr/>
            </a:lvl1pPr>
          </a:lstStyle>
          <a:p>
            <a:pPr>
              <a:defRPr/>
            </a:pPr>
            <a:endParaRPr lang="en-GB"/>
          </a:p>
        </p:txBody>
      </p:sp>
      <p:sp>
        <p:nvSpPr>
          <p:cNvPr id="47" name="Slide Number Placeholder 8"/>
          <p:cNvSpPr>
            <a:spLocks noGrp="1"/>
          </p:cNvSpPr>
          <p:nvPr>
            <p:ph type="sldNum" sz="quarter" idx="12"/>
          </p:nvPr>
        </p:nvSpPr>
        <p:spPr/>
        <p:txBody>
          <a:bodyPr/>
          <a:lstStyle>
            <a:lvl1pPr>
              <a:defRPr/>
            </a:lvl1pPr>
          </a:lstStyle>
          <a:p>
            <a:pPr>
              <a:defRPr/>
            </a:pPr>
            <a:fld id="{A26DC9CA-5CB4-45E6-9506-18025BA60444}" type="slidenum">
              <a:rPr lang="en-GB"/>
              <a:pPr>
                <a:defRPr/>
              </a:pPr>
              <a:t>‹#›</a:t>
            </a:fld>
            <a:endParaRPr lang="en-GB"/>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a:t>
            </a:r>
            <a:r>
              <a:rPr lang="en-GB" sz="1000" dirty="0" smtClean="0">
                <a:solidFill>
                  <a:schemeClr val="bg1"/>
                </a:solidFill>
                <a:latin typeface="Verdana" pitchFamily="34" charset="0"/>
                <a:cs typeface="+mn-cs"/>
              </a:rPr>
              <a:t>with text </a:t>
            </a:r>
            <a:r>
              <a:rPr lang="en-GB" sz="1000" dirty="0">
                <a:solidFill>
                  <a:schemeClr val="bg1"/>
                </a:solidFill>
                <a:latin typeface="Verdana" pitchFamily="34" charset="0"/>
                <a:cs typeface="+mn-cs"/>
              </a:rPr>
              <a:t>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hasCustomPrompt="1"/>
          </p:nvPr>
        </p:nvSpPr>
        <p:spPr>
          <a:xfrm>
            <a:off x="251521" y="116632"/>
            <a:ext cx="4320480" cy="925512"/>
          </a:xfrm>
        </p:spPr>
        <p:txBody>
          <a:bodyPr/>
          <a:lstStyle>
            <a:lvl1pPr>
              <a:defRPr sz="2000"/>
            </a:lvl1pPr>
          </a:lstStyle>
          <a:p>
            <a:r>
              <a:rPr lang="en-US" dirty="0" smtClean="0"/>
              <a:t>CLICK TO EDIT MASTER TITLE STYLE</a:t>
            </a:r>
            <a:endParaRPr lang="en-GB" dirty="0"/>
          </a:p>
        </p:txBody>
      </p:sp>
      <p:sp>
        <p:nvSpPr>
          <p:cNvPr id="41" name="Date Placeholder 2"/>
          <p:cNvSpPr>
            <a:spLocks noGrp="1"/>
          </p:cNvSpPr>
          <p:nvPr>
            <p:ph type="dt" sz="half" idx="10"/>
          </p:nvPr>
        </p:nvSpPr>
        <p:spPr/>
        <p:txBody>
          <a:bodyPr/>
          <a:lstStyle>
            <a:lvl1pPr>
              <a:defRPr/>
            </a:lvl1pPr>
          </a:lstStyle>
          <a:p>
            <a:pPr>
              <a:defRPr/>
            </a:pPr>
            <a:fld id="{1A1FF515-F4EB-41A7-AF02-A0DAEED5E89E}" type="datetimeFigureOut">
              <a:rPr lang="en-US"/>
              <a:pPr>
                <a:defRPr/>
              </a:pPr>
              <a:t>11/22/2012</a:t>
            </a:fld>
            <a:endParaRPr lang="en-GB"/>
          </a:p>
        </p:txBody>
      </p:sp>
      <p:sp>
        <p:nvSpPr>
          <p:cNvPr id="42" name="Footer Placeholder 3"/>
          <p:cNvSpPr>
            <a:spLocks noGrp="1"/>
          </p:cNvSpPr>
          <p:nvPr>
            <p:ph type="ftr" sz="quarter" idx="11"/>
          </p:nvPr>
        </p:nvSpPr>
        <p:spPr/>
        <p:txBody>
          <a:bodyPr/>
          <a:lstStyle>
            <a:lvl1pPr>
              <a:defRPr/>
            </a:lvl1pPr>
          </a:lstStyle>
          <a:p>
            <a:pPr>
              <a:defRPr/>
            </a:pPr>
            <a:endParaRPr lang="en-GB"/>
          </a:p>
        </p:txBody>
      </p:sp>
      <p:sp>
        <p:nvSpPr>
          <p:cNvPr id="43" name="Slide Number Placeholder 4"/>
          <p:cNvSpPr>
            <a:spLocks noGrp="1"/>
          </p:cNvSpPr>
          <p:nvPr>
            <p:ph type="sldNum" sz="quarter" idx="12"/>
          </p:nvPr>
        </p:nvSpPr>
        <p:spPr/>
        <p:txBody>
          <a:bodyPr/>
          <a:lstStyle>
            <a:lvl1pPr>
              <a:defRPr/>
            </a:lvl1pPr>
          </a:lstStyle>
          <a:p>
            <a:pPr>
              <a:defRPr/>
            </a:pPr>
            <a:fld id="{1FADD21D-624E-4F69-A84C-071A9630CC4A}" type="slidenum">
              <a:rPr lang="en-GB"/>
              <a:pPr>
                <a:defRPr/>
              </a:pPr>
              <a:t>‹#›</a:t>
            </a:fld>
            <a:endParaRPr lang="en-GB"/>
          </a:p>
        </p:txBody>
      </p:sp>
      <p:sp>
        <p:nvSpPr>
          <p:cNvPr id="44" name="Text Placeholder 4"/>
          <p:cNvSpPr>
            <a:spLocks noGrp="1"/>
          </p:cNvSpPr>
          <p:nvPr>
            <p:ph type="body" sz="quarter" idx="3" hasCustomPrompt="1"/>
          </p:nvPr>
        </p:nvSpPr>
        <p:spPr>
          <a:xfrm>
            <a:off x="4572000" y="116632"/>
            <a:ext cx="4441430" cy="711200"/>
          </a:xfrm>
        </p:spPr>
        <p:txBody>
          <a:bodyPr anchor="t" anchorCtr="0"/>
          <a:lstStyle>
            <a:lvl1pPr marL="0" indent="0">
              <a:buNone/>
              <a:defRPr sz="2000" b="0">
                <a:solidFill>
                  <a:srgbClr val="00B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5"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a:t>
            </a:r>
            <a:r>
              <a:rPr lang="en-GB" sz="1000" dirty="0" smtClean="0">
                <a:solidFill>
                  <a:schemeClr val="bg1"/>
                </a:solidFill>
                <a:latin typeface="Verdana" pitchFamily="34" charset="0"/>
                <a:cs typeface="+mn-cs"/>
              </a:rPr>
              <a:t>with text </a:t>
            </a:r>
            <a:r>
              <a:rPr lang="en-GB" sz="1000" dirty="0">
                <a:solidFill>
                  <a:schemeClr val="bg1"/>
                </a:solidFill>
                <a:latin typeface="Verdana" pitchFamily="34" charset="0"/>
                <a:cs typeface="+mn-cs"/>
              </a:rPr>
              <a:t>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lvl2pPr>
              <a:buClr>
                <a:srgbClr val="00BCFF"/>
              </a:buClr>
              <a:defRPr>
                <a:solidFill>
                  <a:schemeClr val="tx1"/>
                </a:solidFill>
              </a:defRPr>
            </a:lvl2pPr>
            <a:lvl3pPr>
              <a:buClr>
                <a:srgbClr val="00BCFF"/>
              </a:buClr>
              <a:defRPr>
                <a:solidFill>
                  <a:schemeClr val="tx1"/>
                </a:solidFill>
              </a:defRPr>
            </a:lvl3pPr>
            <a:lvl4pPr>
              <a:buClr>
                <a:srgbClr val="00BCFF"/>
              </a:buClr>
              <a:defRPr>
                <a:solidFill>
                  <a:schemeClr val="tx1"/>
                </a:solidFill>
              </a:defRPr>
            </a:lvl4pPr>
            <a:lvl5pPr>
              <a:buClr>
                <a:srgbClr val="00BCFF"/>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2" name="Date Placeholder 3"/>
          <p:cNvSpPr>
            <a:spLocks noGrp="1"/>
          </p:cNvSpPr>
          <p:nvPr>
            <p:ph type="dt" sz="half" idx="10"/>
          </p:nvPr>
        </p:nvSpPr>
        <p:spPr/>
        <p:txBody>
          <a:bodyPr/>
          <a:lstStyle>
            <a:lvl1pPr>
              <a:defRPr/>
            </a:lvl1pPr>
          </a:lstStyle>
          <a:p>
            <a:pPr>
              <a:defRPr/>
            </a:pPr>
            <a:fld id="{C452C337-4779-45B6-BC3A-B799EEB38E76}" type="datetimeFigureOut">
              <a:rPr lang="en-US"/>
              <a:pPr>
                <a:defRPr/>
              </a:pPr>
              <a:t>11/22/2012</a:t>
            </a:fld>
            <a:endParaRPr lang="en-GB"/>
          </a:p>
        </p:txBody>
      </p:sp>
      <p:sp>
        <p:nvSpPr>
          <p:cNvPr id="43" name="Footer Placeholder 4"/>
          <p:cNvSpPr>
            <a:spLocks noGrp="1"/>
          </p:cNvSpPr>
          <p:nvPr>
            <p:ph type="ftr" sz="quarter" idx="11"/>
          </p:nvPr>
        </p:nvSpPr>
        <p:spPr/>
        <p:txBody>
          <a:bodyPr/>
          <a:lstStyle>
            <a:lvl1pPr>
              <a:defRPr/>
            </a:lvl1pPr>
          </a:lstStyle>
          <a:p>
            <a:pPr>
              <a:defRPr/>
            </a:pPr>
            <a:endParaRPr lang="en-GB"/>
          </a:p>
        </p:txBody>
      </p:sp>
      <p:sp>
        <p:nvSpPr>
          <p:cNvPr id="44" name="Slide Number Placeholder 5"/>
          <p:cNvSpPr>
            <a:spLocks noGrp="1"/>
          </p:cNvSpPr>
          <p:nvPr>
            <p:ph type="sldNum" sz="quarter" idx="12"/>
          </p:nvPr>
        </p:nvSpPr>
        <p:spPr/>
        <p:txBody>
          <a:bodyPr/>
          <a:lstStyle>
            <a:lvl1pPr>
              <a:defRPr/>
            </a:lvl1pPr>
          </a:lstStyle>
          <a:p>
            <a:pPr>
              <a:defRPr/>
            </a:pPr>
            <a:fld id="{99D0059E-257E-4379-AEAA-9443CC3036CC}" type="slidenum">
              <a:rPr lang="en-GB"/>
              <a:pPr>
                <a:defRPr/>
              </a:pPr>
              <a:t>‹#›</a:t>
            </a:fld>
            <a:endParaRPr lang="en-GB"/>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obj">
  <p:cSld name="Title and Content">
    <p:spTree>
      <p:nvGrpSpPr>
        <p:cNvPr id="1" name=""/>
        <p:cNvGrpSpPr/>
        <p:nvPr/>
      </p:nvGrpSpPr>
      <p:grpSpPr>
        <a:xfrm>
          <a:off x="0" y="0"/>
          <a:ext cx="0" cy="0"/>
          <a:chOff x="0" y="0"/>
          <a:chExt cx="0" cy="0"/>
        </a:xfrm>
      </p:grpSpPr>
      <p:sp>
        <p:nvSpPr>
          <p:cNvPr id="5"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a:t>
            </a:r>
            <a:r>
              <a:rPr lang="en-GB" sz="1000" dirty="0" smtClean="0">
                <a:solidFill>
                  <a:schemeClr val="bg1"/>
                </a:solidFill>
                <a:latin typeface="Verdana" pitchFamily="34" charset="0"/>
                <a:cs typeface="+mn-cs"/>
              </a:rPr>
              <a:t>with text </a:t>
            </a:r>
            <a:r>
              <a:rPr lang="en-GB" sz="1000" dirty="0">
                <a:solidFill>
                  <a:schemeClr val="bg1"/>
                </a:solidFill>
                <a:latin typeface="Verdana" pitchFamily="34" charset="0"/>
                <a:cs typeface="+mn-cs"/>
              </a:rPr>
              <a:t>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GUIDE FONT SIZES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GENERAL SLIDE TITLE: 20pt</a:t>
            </a:r>
          </a:p>
          <a:p>
            <a:pPr fontAlgn="auto">
              <a:spcBef>
                <a:spcPts val="0"/>
              </a:spcBef>
              <a:spcAft>
                <a:spcPts val="0"/>
              </a:spcAft>
              <a:defRPr/>
            </a:pPr>
            <a:r>
              <a:rPr lang="en-GB" sz="1000">
                <a:solidFill>
                  <a:schemeClr val="bg1"/>
                </a:solidFill>
                <a:latin typeface="Verdana" pitchFamily="34" charset="0"/>
                <a:cs typeface="+mn-cs"/>
              </a:rPr>
              <a:t>(Optional SLIDE SUB-TITLE: 18pt)</a:t>
            </a:r>
          </a:p>
          <a:p>
            <a:pPr fontAlgn="auto">
              <a:spcBef>
                <a:spcPts val="0"/>
              </a:spcBef>
              <a:spcAft>
                <a:spcPts val="0"/>
              </a:spcAft>
              <a:defRPr/>
            </a:pPr>
            <a:r>
              <a:rPr lang="en-GB" sz="1000">
                <a:solidFill>
                  <a:schemeClr val="bg1"/>
                </a:solidFill>
                <a:latin typeface="Verdana" pitchFamily="34" charset="0"/>
                <a:cs typeface="+mn-cs"/>
              </a:rPr>
              <a:t>1ST LEVEL BULLET: 14pt</a:t>
            </a:r>
          </a:p>
          <a:p>
            <a:pPr fontAlgn="auto">
              <a:spcBef>
                <a:spcPts val="0"/>
              </a:spcBef>
              <a:spcAft>
                <a:spcPts val="0"/>
              </a:spcAft>
              <a:defRPr/>
            </a:pPr>
            <a:r>
              <a:rPr lang="en-GB" sz="1000">
                <a:solidFill>
                  <a:schemeClr val="bg1"/>
                </a:solidFill>
                <a:latin typeface="Verdana" pitchFamily="34" charset="0"/>
                <a:cs typeface="+mn-cs"/>
              </a:rPr>
              <a:t>SUB-BULLETS: 12pt</a:t>
            </a:r>
          </a:p>
          <a:p>
            <a:pPr fontAlgn="auto">
              <a:spcBef>
                <a:spcPts val="0"/>
              </a:spcBef>
              <a:spcAft>
                <a:spcPts val="0"/>
              </a:spcAft>
              <a:defRPr/>
            </a:pPr>
            <a:r>
              <a:rPr lang="en-GB" sz="1000">
                <a:solidFill>
                  <a:schemeClr val="bg1"/>
                </a:solidFill>
                <a:latin typeface="Verdana" pitchFamily="34" charset="0"/>
                <a:cs typeface="+mn-cs"/>
              </a:rPr>
              <a:t>BODY COPY/TEXT BOX: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PRESENTATION SLIDE TITLE: 28pt</a:t>
            </a:r>
          </a:p>
          <a:p>
            <a:pPr fontAlgn="auto">
              <a:spcBef>
                <a:spcPts val="0"/>
              </a:spcBef>
              <a:spcAft>
                <a:spcPts val="0"/>
              </a:spcAft>
              <a:defRPr/>
            </a:pPr>
            <a:r>
              <a:rPr lang="en-GB" sz="1000">
                <a:solidFill>
                  <a:schemeClr val="bg1"/>
                </a:solidFill>
                <a:latin typeface="Verdana" pitchFamily="34" charset="0"/>
                <a:cs typeface="+mn-cs"/>
              </a:rPr>
              <a:t>PRESENTATION SLIDE SUB-TITLE: 22pt</a:t>
            </a:r>
          </a:p>
          <a:p>
            <a:pPr fontAlgn="auto">
              <a:spcBef>
                <a:spcPts val="0"/>
              </a:spcBef>
              <a:spcAft>
                <a:spcPts val="0"/>
              </a:spcAft>
              <a:defRPr/>
            </a:pPr>
            <a:r>
              <a:rPr lang="en-GB" sz="1000">
                <a:solidFill>
                  <a:schemeClr val="bg1"/>
                </a:solidFill>
                <a:latin typeface="Verdana" pitchFamily="34" charset="0"/>
                <a:cs typeface="+mn-cs"/>
              </a:rPr>
              <a:t>PRESENTATION SLIDE NAME: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PAGE NUMBER, DATE, FOOTER: 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FONT TYPEFACE TO BE IN VERDANA</a:t>
            </a: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37" name="Line 53"/>
          <p:cNvSpPr>
            <a:spLocks noChangeShapeType="1"/>
          </p:cNvSpPr>
          <p:nvPr/>
        </p:nvSpPr>
        <p:spPr bwMode="auto">
          <a:xfrm flipH="1" flipV="1">
            <a:off x="395288" y="7459663"/>
            <a:ext cx="8367712" cy="7937"/>
          </a:xfrm>
          <a:prstGeom prst="line">
            <a:avLst/>
          </a:prstGeom>
          <a:noFill/>
          <a:ln w="6350">
            <a:solidFill>
              <a:schemeClr val="bg1"/>
            </a:solidFill>
            <a:prstDash val="dash"/>
            <a:round/>
            <a:headEnd/>
            <a:tailEnd/>
          </a:ln>
        </p:spPr>
        <p:txBody>
          <a:bodyPr anchor="ctr">
            <a:spAutoFit/>
          </a:bodyPr>
          <a:lstStyle/>
          <a:p>
            <a:pPr fontAlgn="auto">
              <a:spcBef>
                <a:spcPts val="0"/>
              </a:spcBef>
              <a:spcAft>
                <a:spcPts val="0"/>
              </a:spcAft>
              <a:defRPr/>
            </a:pPr>
            <a:endParaRPr lang="en-GB">
              <a:latin typeface="+mn-lt"/>
              <a:cs typeface="+mn-cs"/>
            </a:endParaRPr>
          </a:p>
        </p:txBody>
      </p:sp>
      <p:sp>
        <p:nvSpPr>
          <p:cNvPr id="38" name="Text Box 54"/>
          <p:cNvSpPr txBox="1">
            <a:spLocks noChangeArrowheads="1"/>
          </p:cNvSpPr>
          <p:nvPr/>
        </p:nvSpPr>
        <p:spPr bwMode="auto">
          <a:xfrm>
            <a:off x="3748088" y="7010400"/>
            <a:ext cx="16462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b="1">
                <a:solidFill>
                  <a:schemeClr val="bg1"/>
                </a:solidFill>
                <a:latin typeface="Verdana" pitchFamily="34" charset="0"/>
                <a:cs typeface="+mn-cs"/>
              </a:rPr>
              <a:t>Overall content limit</a:t>
            </a:r>
          </a:p>
        </p:txBody>
      </p:sp>
      <p:sp>
        <p:nvSpPr>
          <p:cNvPr id="3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title</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41" name="Line 44"/>
          <p:cNvSpPr>
            <a:spLocks noChangeShapeType="1"/>
          </p:cNvSpPr>
          <p:nvPr/>
        </p:nvSpPr>
        <p:spPr bwMode="auto">
          <a:xfrm rot="10800000" flipH="1">
            <a:off x="-500063" y="428625"/>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6"/>
          <p:cNvSpPr>
            <a:spLocks noChangeShapeType="1"/>
          </p:cNvSpPr>
          <p:nvPr/>
        </p:nvSpPr>
        <p:spPr bwMode="auto">
          <a:xfrm rot="16200000" flipH="1">
            <a:off x="-250031" y="821531"/>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Text Box 47"/>
          <p:cNvSpPr txBox="1">
            <a:spLocks noChangeArrowheads="1"/>
          </p:cNvSpPr>
          <p:nvPr/>
        </p:nvSpPr>
        <p:spPr bwMode="auto">
          <a:xfrm rot="16200000">
            <a:off x="-604838" y="604838"/>
            <a:ext cx="598488" cy="24606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20mm</a:t>
            </a:r>
            <a:endParaRPr lang="en-US" sz="1000">
              <a:solidFill>
                <a:schemeClr val="bg1"/>
              </a:solidFill>
              <a:latin typeface="+mn-lt"/>
              <a:cs typeface="+mn-cs"/>
            </a:endParaRPr>
          </a:p>
        </p:txBody>
      </p:sp>
      <p:sp>
        <p:nvSpPr>
          <p:cNvPr id="44" name="Text Box 29"/>
          <p:cNvSpPr txBox="1">
            <a:spLocks noChangeArrowheads="1"/>
          </p:cNvSpPr>
          <p:nvPr/>
        </p:nvSpPr>
        <p:spPr bwMode="auto">
          <a:xfrm>
            <a:off x="-1357313" y="6000750"/>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2" name="Title 1"/>
          <p:cNvSpPr>
            <a:spLocks noGrp="1"/>
          </p:cNvSpPr>
          <p:nvPr>
            <p:ph type="title"/>
          </p:nvPr>
        </p:nvSpPr>
        <p:spPr>
          <a:xfrm>
            <a:off x="360363" y="360363"/>
            <a:ext cx="8423275" cy="711183"/>
          </a:xfrm>
        </p:spPr>
        <p:txBody>
          <a:bodyPr/>
          <a:lstStyle>
            <a:lvl1pPr>
              <a:defRPr/>
            </a:lvl1pPr>
          </a:lstStyle>
          <a:p>
            <a:r>
              <a:rPr lang="en-US" smtClean="0"/>
              <a:t>Click to edit Master title style</a:t>
            </a:r>
            <a:endParaRPr lang="en-GB" dirty="0"/>
          </a:p>
        </p:txBody>
      </p:sp>
      <p:sp>
        <p:nvSpPr>
          <p:cNvPr id="3" name="Content Placeholder 2"/>
          <p:cNvSpPr>
            <a:spLocks noGrp="1"/>
          </p:cNvSpPr>
          <p:nvPr>
            <p:ph idx="1"/>
          </p:nvPr>
        </p:nvSpPr>
        <p:spPr>
          <a:xfrm>
            <a:off x="360363" y="1142985"/>
            <a:ext cx="8423275" cy="5137166"/>
          </a:xfrm>
        </p:spPr>
        <p:txBody>
          <a:bodyPr/>
          <a:lstStyle>
            <a:lvl1pPr marL="0" indent="-273050">
              <a:buFont typeface="Arial" pitchFamily="34" charset="0"/>
              <a:buNone/>
              <a:defRPr/>
            </a:lvl1pPr>
            <a:lvl2pPr marL="719138" indent="-261938">
              <a:buClr>
                <a:srgbClr val="00BCFF"/>
              </a:buClr>
              <a:buFont typeface="Wingdings" pitchFamily="2" charset="2"/>
              <a:buChar char="§"/>
              <a:defRPr baseline="0">
                <a:solidFill>
                  <a:schemeClr val="tx1"/>
                </a:solidFill>
              </a:defRPr>
            </a:lvl2pPr>
            <a:lvl3pPr>
              <a:buClr>
                <a:srgbClr val="00BCFF"/>
              </a:buClr>
              <a:defRPr>
                <a:solidFill>
                  <a:schemeClr val="tx1"/>
                </a:solidFill>
              </a:defRPr>
            </a:lvl3pPr>
            <a:lvl4pPr>
              <a:buClr>
                <a:srgbClr val="00BCFF"/>
              </a:buClr>
              <a:defRPr>
                <a:solidFill>
                  <a:schemeClr val="tx1"/>
                </a:solidFill>
              </a:defRPr>
            </a:lvl4pPr>
            <a:lvl5pPr>
              <a:buClr>
                <a:srgbClr val="00BCFF"/>
              </a:buCl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5" name="Date Placeholder 3"/>
          <p:cNvSpPr>
            <a:spLocks noGrp="1"/>
          </p:cNvSpPr>
          <p:nvPr>
            <p:ph type="dt" sz="half" idx="10"/>
          </p:nvPr>
        </p:nvSpPr>
        <p:spPr/>
        <p:txBody>
          <a:bodyPr/>
          <a:lstStyle>
            <a:lvl1pPr>
              <a:defRPr/>
            </a:lvl1pPr>
          </a:lstStyle>
          <a:p>
            <a:pPr>
              <a:defRPr/>
            </a:pPr>
            <a:fld id="{BC418067-6FC9-4A1E-A82D-64DEB6A222E5}" type="datetime1">
              <a:rPr lang="en-US"/>
              <a:pPr>
                <a:defRPr/>
              </a:pPr>
              <a:t>11/22/2012</a:t>
            </a:fld>
            <a:endParaRPr lang="en-GB"/>
          </a:p>
        </p:txBody>
      </p:sp>
      <p:sp>
        <p:nvSpPr>
          <p:cNvPr id="46" name="Footer Placeholder 4"/>
          <p:cNvSpPr>
            <a:spLocks noGrp="1"/>
          </p:cNvSpPr>
          <p:nvPr>
            <p:ph type="ftr" sz="quarter" idx="11"/>
          </p:nvPr>
        </p:nvSpPr>
        <p:spPr/>
        <p:txBody>
          <a:bodyPr/>
          <a:lstStyle>
            <a:lvl1pPr>
              <a:defRPr/>
            </a:lvl1pPr>
          </a:lstStyle>
          <a:p>
            <a:pPr>
              <a:defRPr/>
            </a:pPr>
            <a:endParaRPr lang="en-GB"/>
          </a:p>
        </p:txBody>
      </p:sp>
      <p:sp>
        <p:nvSpPr>
          <p:cNvPr id="47" name="Slide Number Placeholder 5"/>
          <p:cNvSpPr>
            <a:spLocks noGrp="1"/>
          </p:cNvSpPr>
          <p:nvPr>
            <p:ph type="sldNum" sz="quarter" idx="12"/>
          </p:nvPr>
        </p:nvSpPr>
        <p:spPr/>
        <p:txBody>
          <a:bodyPr/>
          <a:lstStyle>
            <a:lvl1pPr>
              <a:defRPr/>
            </a:lvl1pPr>
          </a:lstStyle>
          <a:p>
            <a:pPr>
              <a:defRPr/>
            </a:pPr>
            <a:fld id="{B3600AE6-4B78-4D6B-B8E8-BF18A7ABE0F8}" type="slidenum">
              <a:rPr lang="en-GB"/>
              <a:pPr>
                <a:defRPr/>
              </a:pPr>
              <a:t>‹#›</a:t>
            </a:fld>
            <a:endParaRPr lang="en-GB"/>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8_Comparison">
    <p:spTree>
      <p:nvGrpSpPr>
        <p:cNvPr id="1" name=""/>
        <p:cNvGrpSpPr/>
        <p:nvPr/>
      </p:nvGrpSpPr>
      <p:grpSpPr>
        <a:xfrm>
          <a:off x="0" y="0"/>
          <a:ext cx="0" cy="0"/>
          <a:chOff x="0" y="0"/>
          <a:chExt cx="0" cy="0"/>
        </a:xfrm>
      </p:grpSpPr>
      <p:sp>
        <p:nvSpPr>
          <p:cNvPr id="7" name="Text Box 29"/>
          <p:cNvSpPr txBox="1">
            <a:spLocks noChangeArrowheads="1"/>
          </p:cNvSpPr>
          <p:nvPr/>
        </p:nvSpPr>
        <p:spPr bwMode="auto">
          <a:xfrm>
            <a:off x="-1356946" y="1571625"/>
            <a:ext cx="1260281" cy="400110"/>
          </a:xfrm>
          <a:prstGeom prst="rect">
            <a:avLst/>
          </a:prstGeom>
          <a:noFill/>
          <a:ln w="9525">
            <a:noFill/>
            <a:miter lim="800000"/>
            <a:headEnd/>
            <a:tailEnd/>
          </a:ln>
        </p:spPr>
        <p:txBody>
          <a:bodyPr wrap="none">
            <a:spAutoFit/>
          </a:bodyPr>
          <a:lstStyle/>
          <a:p>
            <a:pPr>
              <a:defRPr/>
            </a:pPr>
            <a:r>
              <a:rPr lang="en-GB" sz="1000">
                <a:solidFill>
                  <a:schemeClr val="bg1"/>
                </a:solidFill>
                <a:latin typeface="Verdana" pitchFamily="34" charset="0"/>
              </a:rPr>
              <a:t>Limit for content</a:t>
            </a:r>
          </a:p>
          <a:p>
            <a:pPr>
              <a:defRPr/>
            </a:pPr>
            <a:r>
              <a:rPr lang="en-GB" sz="1000">
                <a:solidFill>
                  <a:schemeClr val="bg1"/>
                </a:solidFill>
                <a:latin typeface="Verdana" pitchFamily="34" charset="0"/>
              </a:rPr>
              <a:t>Do not exceed</a:t>
            </a:r>
          </a:p>
        </p:txBody>
      </p:sp>
      <p:sp>
        <p:nvSpPr>
          <p:cNvPr id="8" name="Text Box 29"/>
          <p:cNvSpPr txBox="1">
            <a:spLocks noChangeArrowheads="1"/>
          </p:cNvSpPr>
          <p:nvPr/>
        </p:nvSpPr>
        <p:spPr bwMode="auto">
          <a:xfrm>
            <a:off x="-1689589" y="714375"/>
            <a:ext cx="1117614" cy="400110"/>
          </a:xfrm>
          <a:prstGeom prst="rect">
            <a:avLst/>
          </a:prstGeom>
          <a:noFill/>
          <a:ln w="9525">
            <a:noFill/>
            <a:miter lim="800000"/>
            <a:headEnd/>
            <a:tailEnd/>
          </a:ln>
        </p:spPr>
        <p:txBody>
          <a:bodyPr wrap="none">
            <a:spAutoFit/>
          </a:bodyPr>
          <a:lstStyle/>
          <a:p>
            <a:pPr>
              <a:defRPr/>
            </a:pPr>
            <a:r>
              <a:rPr lang="en-GB" sz="1000">
                <a:solidFill>
                  <a:schemeClr val="bg1"/>
                </a:solidFill>
                <a:latin typeface="Verdana" pitchFamily="34" charset="0"/>
              </a:rPr>
              <a:t>Limit for title</a:t>
            </a:r>
          </a:p>
          <a:p>
            <a:pPr>
              <a:defRPr/>
            </a:pPr>
            <a:r>
              <a:rPr lang="en-GB" sz="1000">
                <a:solidFill>
                  <a:schemeClr val="bg1"/>
                </a:solidFill>
                <a:latin typeface="Verdana" pitchFamily="34" charset="0"/>
              </a:rPr>
              <a:t>Do not exceed</a:t>
            </a:r>
          </a:p>
        </p:txBody>
      </p:sp>
      <p:sp>
        <p:nvSpPr>
          <p:cNvPr id="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p:spPr>
        <p:txBody>
          <a:bodyPr anchor="ctr">
            <a:spAutoFit/>
          </a:bodyPr>
          <a:lstStyle/>
          <a:p>
            <a:pPr>
              <a:defRPr/>
            </a:pPr>
            <a:endParaRPr lang="es-PA"/>
          </a:p>
        </p:txBody>
      </p:sp>
      <p:sp>
        <p:nvSpPr>
          <p:cNvPr id="10" name="Line 44"/>
          <p:cNvSpPr>
            <a:spLocks noChangeShapeType="1"/>
          </p:cNvSpPr>
          <p:nvPr/>
        </p:nvSpPr>
        <p:spPr bwMode="auto">
          <a:xfrm rot="10800000" flipH="1">
            <a:off x="-499697" y="428625"/>
            <a:ext cx="0" cy="642938"/>
          </a:xfrm>
          <a:prstGeom prst="line">
            <a:avLst/>
          </a:prstGeom>
          <a:noFill/>
          <a:ln w="6350">
            <a:solidFill>
              <a:schemeClr val="bg1"/>
            </a:solidFill>
            <a:prstDash val="dash"/>
            <a:round/>
            <a:headEnd/>
            <a:tailEnd/>
          </a:ln>
        </p:spPr>
        <p:txBody>
          <a:bodyPr anchor="ctr">
            <a:spAutoFit/>
          </a:bodyPr>
          <a:lstStyle/>
          <a:p>
            <a:pPr>
              <a:defRPr/>
            </a:pPr>
            <a:endParaRPr lang="es-PA"/>
          </a:p>
        </p:txBody>
      </p:sp>
      <p:sp>
        <p:nvSpPr>
          <p:cNvPr id="11" name="Line 46"/>
          <p:cNvSpPr>
            <a:spLocks noChangeShapeType="1"/>
          </p:cNvSpPr>
          <p:nvPr/>
        </p:nvSpPr>
        <p:spPr bwMode="auto">
          <a:xfrm rot="16200000" flipH="1">
            <a:off x="-249848" y="821715"/>
            <a:ext cx="0" cy="499697"/>
          </a:xfrm>
          <a:prstGeom prst="line">
            <a:avLst/>
          </a:prstGeom>
          <a:noFill/>
          <a:ln w="6350">
            <a:solidFill>
              <a:schemeClr val="bg1"/>
            </a:solidFill>
            <a:round/>
            <a:headEnd/>
            <a:tailEnd/>
          </a:ln>
        </p:spPr>
        <p:txBody>
          <a:bodyPr anchor="ctr">
            <a:spAutoFit/>
          </a:bodyPr>
          <a:lstStyle/>
          <a:p>
            <a:pPr>
              <a:defRPr/>
            </a:pPr>
            <a:endParaRPr lang="es-PA"/>
          </a:p>
        </p:txBody>
      </p:sp>
      <p:sp>
        <p:nvSpPr>
          <p:cNvPr id="12" name="Text Box 47"/>
          <p:cNvSpPr txBox="1">
            <a:spLocks noChangeArrowheads="1"/>
          </p:cNvSpPr>
          <p:nvPr/>
        </p:nvSpPr>
        <p:spPr bwMode="auto">
          <a:xfrm rot="16200000">
            <a:off x="-604654" y="604759"/>
            <a:ext cx="598241" cy="246221"/>
          </a:xfrm>
          <a:prstGeom prst="rect">
            <a:avLst/>
          </a:prstGeom>
          <a:noFill/>
          <a:ln w="9525">
            <a:noFill/>
            <a:miter lim="800000"/>
            <a:headEnd/>
            <a:tailEnd/>
          </a:ln>
        </p:spPr>
        <p:txBody>
          <a:bodyPr wrap="none">
            <a:spAutoFit/>
          </a:bodyPr>
          <a:lstStyle/>
          <a:p>
            <a:pPr>
              <a:defRPr/>
            </a:pPr>
            <a:r>
              <a:rPr lang="en-US" sz="1000">
                <a:solidFill>
                  <a:schemeClr val="bg1"/>
                </a:solidFill>
                <a:latin typeface="Verdana" pitchFamily="34" charset="0"/>
              </a:rPr>
              <a:t>20mm</a:t>
            </a:r>
          </a:p>
        </p:txBody>
      </p:sp>
      <p:cxnSp>
        <p:nvCxnSpPr>
          <p:cNvPr id="13" name="Straight Connector 49"/>
          <p:cNvCxnSpPr/>
          <p:nvPr userDrawn="1"/>
        </p:nvCxnSpPr>
        <p:spPr>
          <a:xfrm>
            <a:off x="4506058" y="115888"/>
            <a:ext cx="0" cy="5041900"/>
          </a:xfrm>
          <a:prstGeom prst="line">
            <a:avLst/>
          </a:prstGeom>
        </p:spPr>
        <p:style>
          <a:lnRef idx="2">
            <a:schemeClr val="accent5"/>
          </a:lnRef>
          <a:fillRef idx="0">
            <a:schemeClr val="accent5"/>
          </a:fillRef>
          <a:effectRef idx="1">
            <a:schemeClr val="accent5"/>
          </a:effectRef>
          <a:fontRef idx="minor">
            <a:schemeClr val="tx1"/>
          </a:fontRef>
        </p:style>
      </p:cxnSp>
      <p:sp>
        <p:nvSpPr>
          <p:cNvPr id="3" name="Text Placeholder 2"/>
          <p:cNvSpPr>
            <a:spLocks noGrp="1"/>
          </p:cNvSpPr>
          <p:nvPr>
            <p:ph type="body" idx="1"/>
          </p:nvPr>
        </p:nvSpPr>
        <p:spPr>
          <a:xfrm>
            <a:off x="185052" y="116632"/>
            <a:ext cx="4145334" cy="711200"/>
          </a:xfrm>
        </p:spPr>
        <p:txBody>
          <a:bodyPr/>
          <a:lstStyle>
            <a:lvl1pPr marL="0" indent="0">
              <a:buNone/>
              <a:defRPr sz="2000" b="0">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5052" y="902452"/>
            <a:ext cx="4145334" cy="5694901"/>
          </a:xfrm>
        </p:spPr>
        <p:txBody>
          <a:bodyPr/>
          <a:lstStyle>
            <a:lvl1pPr marL="0" indent="0">
              <a:defRPr sz="20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572000" y="116632"/>
            <a:ext cx="4441430" cy="711200"/>
          </a:xfrm>
        </p:spPr>
        <p:txBody>
          <a:bodyPr/>
          <a:lstStyle>
            <a:lvl1pPr marL="0" indent="0">
              <a:buNone/>
              <a:defRPr sz="2000" b="0">
                <a:solidFill>
                  <a:srgbClr val="00B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1" y="902452"/>
            <a:ext cx="4441429" cy="5694901"/>
          </a:xfrm>
        </p:spPr>
        <p:txBody>
          <a:bodyPr/>
          <a:lstStyle>
            <a:lvl1pPr marL="0" indent="0">
              <a:defRPr sz="2000"/>
            </a:lvl1pPr>
            <a:lvl2pPr>
              <a:buClr>
                <a:srgbClr val="00B050"/>
              </a:buClr>
              <a:defRPr sz="2000">
                <a:solidFill>
                  <a:schemeClr val="tx1"/>
                </a:solidFill>
              </a:defRPr>
            </a:lvl2pPr>
            <a:lvl3pPr>
              <a:buClr>
                <a:srgbClr val="00B050"/>
              </a:buClr>
              <a:defRPr sz="2000">
                <a:solidFill>
                  <a:schemeClr val="tx1"/>
                </a:solidFill>
              </a:defRPr>
            </a:lvl3pPr>
            <a:lvl4pPr>
              <a:buClr>
                <a:srgbClr val="00B050"/>
              </a:buClr>
              <a:defRPr sz="2000">
                <a:solidFill>
                  <a:schemeClr val="tx1"/>
                </a:solidFill>
              </a:defRPr>
            </a:lvl4pPr>
            <a:lvl5pPr>
              <a:buClr>
                <a:srgbClr val="00B050"/>
              </a:buClr>
              <a:defRPr sz="20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Slide Number Placeholder 5"/>
          <p:cNvSpPr>
            <a:spLocks noGrp="1"/>
          </p:cNvSpPr>
          <p:nvPr>
            <p:ph type="sldNum" sz="quarter" idx="10"/>
          </p:nvPr>
        </p:nvSpPr>
        <p:spPr>
          <a:xfrm>
            <a:off x="4173416" y="6381750"/>
            <a:ext cx="571500" cy="222250"/>
          </a:xfrm>
        </p:spPr>
        <p:txBody>
          <a:bodyPr/>
          <a:lstStyle>
            <a:lvl1pPr algn="ctr" fontAlgn="auto">
              <a:spcBef>
                <a:spcPts val="0"/>
              </a:spcBef>
              <a:spcAft>
                <a:spcPts val="0"/>
              </a:spcAft>
              <a:defRPr sz="800">
                <a:solidFill>
                  <a:srgbClr val="00BCFF"/>
                </a:solidFill>
                <a:latin typeface="Verdana" pitchFamily="34" charset="0"/>
                <a:cs typeface="+mn-cs"/>
              </a:defRPr>
            </a:lvl1pPr>
          </a:lstStyle>
          <a:p>
            <a:pPr>
              <a:defRPr/>
            </a:pPr>
            <a:fld id="{AFB06E2E-E79E-41A8-8C4E-D7A0961DBE4B}" type="slidenum">
              <a:rPr lang="en-GB"/>
              <a:pPr>
                <a:defRPr/>
              </a:pPr>
              <a:t>‹#›</a:t>
            </a:fld>
            <a:endParaRPr lang="en-GB" dirty="0"/>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3_Comparison">
    <p:spTree>
      <p:nvGrpSpPr>
        <p:cNvPr id="1" name=""/>
        <p:cNvGrpSpPr/>
        <p:nvPr/>
      </p:nvGrpSpPr>
      <p:grpSpPr>
        <a:xfrm>
          <a:off x="0" y="0"/>
          <a:ext cx="0" cy="0"/>
          <a:chOff x="0" y="0"/>
          <a:chExt cx="0" cy="0"/>
        </a:xfrm>
      </p:grpSpPr>
      <p:sp>
        <p:nvSpPr>
          <p:cNvPr id="7" name="Text Box 29"/>
          <p:cNvSpPr txBox="1">
            <a:spLocks noChangeArrowheads="1"/>
          </p:cNvSpPr>
          <p:nvPr/>
        </p:nvSpPr>
        <p:spPr bwMode="auto">
          <a:xfrm>
            <a:off x="-1356946" y="1571625"/>
            <a:ext cx="1260281" cy="400110"/>
          </a:xfrm>
          <a:prstGeom prst="rect">
            <a:avLst/>
          </a:prstGeom>
          <a:noFill/>
          <a:ln w="9525">
            <a:noFill/>
            <a:miter lim="800000"/>
            <a:headEnd/>
            <a:tailEnd/>
          </a:ln>
        </p:spPr>
        <p:txBody>
          <a:bodyPr wrap="none">
            <a:spAutoFit/>
          </a:bodyPr>
          <a:lstStyle/>
          <a:p>
            <a:pPr>
              <a:defRPr/>
            </a:pPr>
            <a:r>
              <a:rPr lang="en-GB" sz="1000">
                <a:solidFill>
                  <a:schemeClr val="bg1"/>
                </a:solidFill>
                <a:latin typeface="Verdana" pitchFamily="34" charset="0"/>
              </a:rPr>
              <a:t>Limit for content</a:t>
            </a:r>
          </a:p>
          <a:p>
            <a:pPr>
              <a:defRPr/>
            </a:pPr>
            <a:r>
              <a:rPr lang="en-GB" sz="1000">
                <a:solidFill>
                  <a:schemeClr val="bg1"/>
                </a:solidFill>
                <a:latin typeface="Verdana" pitchFamily="34" charset="0"/>
              </a:rPr>
              <a:t>Do not exceed</a:t>
            </a:r>
          </a:p>
        </p:txBody>
      </p:sp>
      <p:sp>
        <p:nvSpPr>
          <p:cNvPr id="8" name="Text Box 29"/>
          <p:cNvSpPr txBox="1">
            <a:spLocks noChangeArrowheads="1"/>
          </p:cNvSpPr>
          <p:nvPr/>
        </p:nvSpPr>
        <p:spPr bwMode="auto">
          <a:xfrm>
            <a:off x="-1689589" y="714375"/>
            <a:ext cx="1117614" cy="400110"/>
          </a:xfrm>
          <a:prstGeom prst="rect">
            <a:avLst/>
          </a:prstGeom>
          <a:noFill/>
          <a:ln w="9525">
            <a:noFill/>
            <a:miter lim="800000"/>
            <a:headEnd/>
            <a:tailEnd/>
          </a:ln>
        </p:spPr>
        <p:txBody>
          <a:bodyPr wrap="none">
            <a:spAutoFit/>
          </a:bodyPr>
          <a:lstStyle/>
          <a:p>
            <a:pPr>
              <a:defRPr/>
            </a:pPr>
            <a:r>
              <a:rPr lang="en-GB" sz="1000">
                <a:solidFill>
                  <a:schemeClr val="bg1"/>
                </a:solidFill>
                <a:latin typeface="Verdana" pitchFamily="34" charset="0"/>
              </a:rPr>
              <a:t>Limit for title</a:t>
            </a:r>
          </a:p>
          <a:p>
            <a:pPr>
              <a:defRPr/>
            </a:pPr>
            <a:r>
              <a:rPr lang="en-GB" sz="1000">
                <a:solidFill>
                  <a:schemeClr val="bg1"/>
                </a:solidFill>
                <a:latin typeface="Verdana" pitchFamily="34" charset="0"/>
              </a:rPr>
              <a:t>Do not exceed</a:t>
            </a:r>
          </a:p>
        </p:txBody>
      </p:sp>
      <p:sp>
        <p:nvSpPr>
          <p:cNvPr id="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p:spPr>
        <p:txBody>
          <a:bodyPr anchor="ctr">
            <a:spAutoFit/>
          </a:bodyPr>
          <a:lstStyle/>
          <a:p>
            <a:pPr>
              <a:defRPr/>
            </a:pPr>
            <a:endParaRPr lang="es-PA"/>
          </a:p>
        </p:txBody>
      </p:sp>
      <p:sp>
        <p:nvSpPr>
          <p:cNvPr id="10" name="Line 44"/>
          <p:cNvSpPr>
            <a:spLocks noChangeShapeType="1"/>
          </p:cNvSpPr>
          <p:nvPr/>
        </p:nvSpPr>
        <p:spPr bwMode="auto">
          <a:xfrm rot="10800000" flipH="1">
            <a:off x="-499697" y="428625"/>
            <a:ext cx="0" cy="642938"/>
          </a:xfrm>
          <a:prstGeom prst="line">
            <a:avLst/>
          </a:prstGeom>
          <a:noFill/>
          <a:ln w="6350">
            <a:solidFill>
              <a:schemeClr val="bg1"/>
            </a:solidFill>
            <a:prstDash val="dash"/>
            <a:round/>
            <a:headEnd/>
            <a:tailEnd/>
          </a:ln>
        </p:spPr>
        <p:txBody>
          <a:bodyPr anchor="ctr">
            <a:spAutoFit/>
          </a:bodyPr>
          <a:lstStyle/>
          <a:p>
            <a:pPr>
              <a:defRPr/>
            </a:pPr>
            <a:endParaRPr lang="es-PA"/>
          </a:p>
        </p:txBody>
      </p:sp>
      <p:sp>
        <p:nvSpPr>
          <p:cNvPr id="11" name="Line 46"/>
          <p:cNvSpPr>
            <a:spLocks noChangeShapeType="1"/>
          </p:cNvSpPr>
          <p:nvPr/>
        </p:nvSpPr>
        <p:spPr bwMode="auto">
          <a:xfrm rot="16200000" flipH="1">
            <a:off x="-249848" y="821715"/>
            <a:ext cx="0" cy="499697"/>
          </a:xfrm>
          <a:prstGeom prst="line">
            <a:avLst/>
          </a:prstGeom>
          <a:noFill/>
          <a:ln w="6350">
            <a:solidFill>
              <a:schemeClr val="bg1"/>
            </a:solidFill>
            <a:round/>
            <a:headEnd/>
            <a:tailEnd/>
          </a:ln>
        </p:spPr>
        <p:txBody>
          <a:bodyPr anchor="ctr">
            <a:spAutoFit/>
          </a:bodyPr>
          <a:lstStyle/>
          <a:p>
            <a:pPr>
              <a:defRPr/>
            </a:pPr>
            <a:endParaRPr lang="es-PA"/>
          </a:p>
        </p:txBody>
      </p:sp>
      <p:sp>
        <p:nvSpPr>
          <p:cNvPr id="12" name="Text Box 47"/>
          <p:cNvSpPr txBox="1">
            <a:spLocks noChangeArrowheads="1"/>
          </p:cNvSpPr>
          <p:nvPr/>
        </p:nvSpPr>
        <p:spPr bwMode="auto">
          <a:xfrm rot="16200000">
            <a:off x="-604654" y="604759"/>
            <a:ext cx="598241" cy="246221"/>
          </a:xfrm>
          <a:prstGeom prst="rect">
            <a:avLst/>
          </a:prstGeom>
          <a:noFill/>
          <a:ln w="9525">
            <a:noFill/>
            <a:miter lim="800000"/>
            <a:headEnd/>
            <a:tailEnd/>
          </a:ln>
        </p:spPr>
        <p:txBody>
          <a:bodyPr wrap="none">
            <a:spAutoFit/>
          </a:bodyPr>
          <a:lstStyle/>
          <a:p>
            <a:pPr>
              <a:defRPr/>
            </a:pPr>
            <a:r>
              <a:rPr lang="en-US" sz="1000">
                <a:solidFill>
                  <a:schemeClr val="bg1"/>
                </a:solidFill>
                <a:latin typeface="Verdana" pitchFamily="34" charset="0"/>
              </a:rPr>
              <a:t>20mm</a:t>
            </a:r>
          </a:p>
        </p:txBody>
      </p:sp>
      <p:cxnSp>
        <p:nvCxnSpPr>
          <p:cNvPr id="13" name="Straight Connector 49"/>
          <p:cNvCxnSpPr/>
          <p:nvPr userDrawn="1"/>
        </p:nvCxnSpPr>
        <p:spPr>
          <a:xfrm>
            <a:off x="4506058" y="115888"/>
            <a:ext cx="0" cy="5041900"/>
          </a:xfrm>
          <a:prstGeom prst="line">
            <a:avLst/>
          </a:prstGeom>
        </p:spPr>
        <p:style>
          <a:lnRef idx="2">
            <a:schemeClr val="accent5"/>
          </a:lnRef>
          <a:fillRef idx="0">
            <a:schemeClr val="accent5"/>
          </a:fillRef>
          <a:effectRef idx="1">
            <a:schemeClr val="accent5"/>
          </a:effectRef>
          <a:fontRef idx="minor">
            <a:schemeClr val="tx1"/>
          </a:fontRef>
        </p:style>
      </p:cxnSp>
      <p:sp>
        <p:nvSpPr>
          <p:cNvPr id="3" name="Text Placeholder 2"/>
          <p:cNvSpPr>
            <a:spLocks noGrp="1"/>
          </p:cNvSpPr>
          <p:nvPr>
            <p:ph type="body" idx="1"/>
          </p:nvPr>
        </p:nvSpPr>
        <p:spPr>
          <a:xfrm>
            <a:off x="185052" y="116632"/>
            <a:ext cx="4145334" cy="711200"/>
          </a:xfrm>
        </p:spPr>
        <p:txBody>
          <a:bodyPr/>
          <a:lstStyle>
            <a:lvl1pPr marL="0" indent="0">
              <a:buNone/>
              <a:defRPr sz="2000" b="0">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5052" y="902452"/>
            <a:ext cx="4145334" cy="5694901"/>
          </a:xfrm>
        </p:spPr>
        <p:txBody>
          <a:bodyPr/>
          <a:lstStyle>
            <a:lvl1pPr marL="0" indent="0">
              <a:defRPr sz="2000"/>
            </a:lvl1pPr>
            <a:lvl2pPr>
              <a:buClr>
                <a:srgbClr val="00BCFF"/>
              </a:buClr>
              <a:defRPr sz="2000">
                <a:solidFill>
                  <a:schemeClr val="tx1"/>
                </a:solidFill>
              </a:defRPr>
            </a:lvl2pPr>
            <a:lvl3pPr>
              <a:buClr>
                <a:srgbClr val="00BCFF"/>
              </a:buClr>
              <a:defRPr sz="2000">
                <a:solidFill>
                  <a:schemeClr val="tx1"/>
                </a:solidFill>
              </a:defRPr>
            </a:lvl3pPr>
            <a:lvl4pPr>
              <a:buClr>
                <a:srgbClr val="00BCFF"/>
              </a:buClr>
              <a:defRPr sz="2000">
                <a:solidFill>
                  <a:schemeClr val="tx1"/>
                </a:solidFill>
              </a:defRPr>
            </a:lvl4pPr>
            <a:lvl5pPr>
              <a:buClr>
                <a:srgbClr val="00BCFF"/>
              </a:buClr>
              <a:defRPr sz="20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572000" y="116632"/>
            <a:ext cx="4441430" cy="711200"/>
          </a:xfrm>
        </p:spPr>
        <p:txBody>
          <a:bodyPr/>
          <a:lstStyle>
            <a:lvl1pPr marL="0" indent="0">
              <a:buNone/>
              <a:defRPr sz="2000" b="0">
                <a:solidFill>
                  <a:srgbClr val="00B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1" y="902452"/>
            <a:ext cx="4441429" cy="5694901"/>
          </a:xfrm>
        </p:spPr>
        <p:txBody>
          <a:bodyPr/>
          <a:lstStyle>
            <a:lvl1pPr marL="0" indent="0">
              <a:defRPr sz="2000"/>
            </a:lvl1pPr>
            <a:lvl2pPr>
              <a:buClr>
                <a:srgbClr val="00B050"/>
              </a:buClr>
              <a:defRPr sz="2000">
                <a:solidFill>
                  <a:schemeClr val="tx1"/>
                </a:solidFill>
              </a:defRPr>
            </a:lvl2pPr>
            <a:lvl3pPr>
              <a:buClr>
                <a:srgbClr val="00B050"/>
              </a:buClr>
              <a:defRPr sz="2000">
                <a:solidFill>
                  <a:schemeClr val="tx1"/>
                </a:solidFill>
              </a:defRPr>
            </a:lvl3pPr>
            <a:lvl4pPr>
              <a:buClr>
                <a:srgbClr val="00B050"/>
              </a:buClr>
              <a:defRPr sz="2000">
                <a:solidFill>
                  <a:schemeClr val="tx1"/>
                </a:solidFill>
              </a:defRPr>
            </a:lvl4pPr>
            <a:lvl5pPr>
              <a:buClr>
                <a:srgbClr val="00B050"/>
              </a:buClr>
              <a:defRPr sz="20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Slide Number Placeholder 5"/>
          <p:cNvSpPr>
            <a:spLocks noGrp="1"/>
          </p:cNvSpPr>
          <p:nvPr>
            <p:ph type="sldNum" sz="quarter" idx="10"/>
          </p:nvPr>
        </p:nvSpPr>
        <p:spPr>
          <a:xfrm>
            <a:off x="4173416" y="6381750"/>
            <a:ext cx="571500" cy="222250"/>
          </a:xfrm>
        </p:spPr>
        <p:txBody>
          <a:bodyPr/>
          <a:lstStyle>
            <a:lvl1pPr algn="ctr" fontAlgn="auto">
              <a:spcBef>
                <a:spcPts val="0"/>
              </a:spcBef>
              <a:spcAft>
                <a:spcPts val="0"/>
              </a:spcAft>
              <a:defRPr sz="800">
                <a:solidFill>
                  <a:srgbClr val="00BCFF"/>
                </a:solidFill>
                <a:latin typeface="Verdana" pitchFamily="34" charset="0"/>
                <a:cs typeface="+mn-cs"/>
              </a:defRPr>
            </a:lvl1pPr>
          </a:lstStyle>
          <a:p>
            <a:pPr>
              <a:defRPr/>
            </a:pPr>
            <a:fld id="{AFB06E2E-E79E-41A8-8C4E-D7A0961DBE4B}" type="slidenum">
              <a:rPr lang="en-GB"/>
              <a:pPr>
                <a:defRPr/>
              </a:pPr>
              <a:t>‹#›</a:t>
            </a:fld>
            <a:endParaRPr lang="en-GB" dirty="0"/>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p:txBody>
          <a:bodyPr/>
          <a:lstStyle/>
          <a:p>
            <a:r>
              <a:rPr lang="en-US" smtClean="0"/>
              <a:t>Click to edit Master title style</a:t>
            </a:r>
            <a:endParaRPr lang="en-GB"/>
          </a:p>
        </p:txBody>
      </p:sp>
      <p:sp>
        <p:nvSpPr>
          <p:cNvPr id="41" name="Date Placeholder 2"/>
          <p:cNvSpPr>
            <a:spLocks noGrp="1"/>
          </p:cNvSpPr>
          <p:nvPr>
            <p:ph type="dt" sz="half" idx="10"/>
          </p:nvPr>
        </p:nvSpPr>
        <p:spPr/>
        <p:txBody>
          <a:bodyPr/>
          <a:lstStyle>
            <a:lvl1pPr>
              <a:defRPr/>
            </a:lvl1pPr>
          </a:lstStyle>
          <a:p>
            <a:pPr>
              <a:defRPr/>
            </a:pPr>
            <a:fld id="{1A1FF515-F4EB-41A7-AF02-A0DAEED5E89E}" type="datetimeFigureOut">
              <a:rPr lang="en-US"/>
              <a:pPr>
                <a:defRPr/>
              </a:pPr>
              <a:t>11/22/2012</a:t>
            </a:fld>
            <a:endParaRPr lang="en-GB"/>
          </a:p>
        </p:txBody>
      </p:sp>
      <p:sp>
        <p:nvSpPr>
          <p:cNvPr id="42" name="Footer Placeholder 3"/>
          <p:cNvSpPr>
            <a:spLocks noGrp="1"/>
          </p:cNvSpPr>
          <p:nvPr>
            <p:ph type="ftr" sz="quarter" idx="11"/>
          </p:nvPr>
        </p:nvSpPr>
        <p:spPr/>
        <p:txBody>
          <a:bodyPr/>
          <a:lstStyle>
            <a:lvl1pPr>
              <a:defRPr/>
            </a:lvl1pPr>
          </a:lstStyle>
          <a:p>
            <a:pPr>
              <a:defRPr/>
            </a:pPr>
            <a:endParaRPr lang="en-GB"/>
          </a:p>
        </p:txBody>
      </p:sp>
      <p:sp>
        <p:nvSpPr>
          <p:cNvPr id="43" name="Slide Number Placeholder 4"/>
          <p:cNvSpPr>
            <a:spLocks noGrp="1"/>
          </p:cNvSpPr>
          <p:nvPr>
            <p:ph type="sldNum" sz="quarter" idx="12"/>
          </p:nvPr>
        </p:nvSpPr>
        <p:spPr/>
        <p:txBody>
          <a:bodyPr/>
          <a:lstStyle>
            <a:lvl1pPr>
              <a:defRPr/>
            </a:lvl1pPr>
          </a:lstStyle>
          <a:p>
            <a:pPr>
              <a:defRPr/>
            </a:pPr>
            <a:fld id="{1FADD21D-624E-4F69-A84C-071A9630CC4A}" type="slidenum">
              <a:rPr lang="en-GB"/>
              <a:pPr>
                <a:defRPr/>
              </a:pPr>
              <a:t>‹#›</a:t>
            </a:fld>
            <a:endParaRPr lang="en-GB"/>
          </a:p>
        </p:txBody>
      </p:sp>
    </p:spTree>
    <p:extLst>
      <p:ext uri="{BB962C8B-B14F-4D97-AF65-F5344CB8AC3E}">
        <p14:creationId xmlns:p14="http://schemas.microsoft.com/office/powerpoint/2010/main" val="4208975629"/>
      </p:ext>
    </p:extLst>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179513" y="155217"/>
            <a:ext cx="4392488" cy="9255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lvl="0" indent="0" algn="l" rtl="0" eaLnBrk="0" fontAlgn="base" hangingPunct="0">
              <a:spcBef>
                <a:spcPct val="20000"/>
              </a:spcBef>
              <a:spcAft>
                <a:spcPct val="0"/>
              </a:spcAft>
              <a:buClr>
                <a:srgbClr val="4B63AE"/>
              </a:buClr>
              <a:buFont typeface="Arial" charset="0"/>
              <a:buNone/>
            </a:pPr>
            <a:r>
              <a:rPr lang="en-US" dirty="0" smtClean="0"/>
              <a:t>CLICK TO EDIT MASTER TITLE STYLE</a:t>
            </a:r>
          </a:p>
        </p:txBody>
      </p:sp>
      <p:sp>
        <p:nvSpPr>
          <p:cNvPr id="8195" name="Text Placeholder 2"/>
          <p:cNvSpPr>
            <a:spLocks noGrp="1"/>
          </p:cNvSpPr>
          <p:nvPr>
            <p:ph type="body" idx="1"/>
          </p:nvPr>
        </p:nvSpPr>
        <p:spPr bwMode="auto">
          <a:xfrm>
            <a:off x="360363" y="1357313"/>
            <a:ext cx="8423275" cy="49228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p>
        </p:txBody>
      </p:sp>
      <p:sp>
        <p:nvSpPr>
          <p:cNvPr id="50" name="Date Placeholder 3"/>
          <p:cNvSpPr>
            <a:spLocks noGrp="1"/>
          </p:cNvSpPr>
          <p:nvPr>
            <p:ph type="dt" sz="half" idx="2"/>
          </p:nvPr>
        </p:nvSpPr>
        <p:spPr>
          <a:xfrm>
            <a:off x="1000125" y="6276975"/>
            <a:ext cx="1071563" cy="223838"/>
          </a:xfrm>
          <a:prstGeom prst="rect">
            <a:avLst/>
          </a:prstGeom>
        </p:spPr>
        <p:txBody>
          <a:bodyPr vert="horz" lIns="0" tIns="0" rIns="0" bIns="0" rtlCol="0" anchor="b" anchorCtr="0"/>
          <a:lstStyle>
            <a:lvl1pPr algn="ctr" fontAlgn="auto">
              <a:spcBef>
                <a:spcPts val="0"/>
              </a:spcBef>
              <a:spcAft>
                <a:spcPts val="0"/>
              </a:spcAft>
              <a:defRPr sz="800">
                <a:solidFill>
                  <a:srgbClr val="00BCFF"/>
                </a:solidFill>
                <a:latin typeface="+mn-lt"/>
                <a:cs typeface="+mn-cs"/>
              </a:defRPr>
            </a:lvl1pPr>
          </a:lstStyle>
          <a:p>
            <a:pPr>
              <a:defRPr/>
            </a:pPr>
            <a:fld id="{4F8539BB-13D9-4957-8744-F49B6A430204}" type="datetimeFigureOut">
              <a:rPr lang="en-US"/>
              <a:pPr>
                <a:defRPr/>
              </a:pPr>
              <a:t>11/22/2012</a:t>
            </a:fld>
            <a:endParaRPr lang="en-GB"/>
          </a:p>
        </p:txBody>
      </p:sp>
      <p:sp>
        <p:nvSpPr>
          <p:cNvPr id="51" name="Footer Placeholder 4"/>
          <p:cNvSpPr>
            <a:spLocks noGrp="1"/>
          </p:cNvSpPr>
          <p:nvPr>
            <p:ph type="ftr" sz="quarter" idx="3"/>
          </p:nvPr>
        </p:nvSpPr>
        <p:spPr>
          <a:xfrm>
            <a:off x="2071688" y="6276975"/>
            <a:ext cx="2786062" cy="223838"/>
          </a:xfrm>
          <a:prstGeom prst="rect">
            <a:avLst/>
          </a:prstGeom>
        </p:spPr>
        <p:txBody>
          <a:bodyPr vert="horz" lIns="0" tIns="0" rIns="0" bIns="0" rtlCol="0" anchor="b" anchorCtr="0"/>
          <a:lstStyle>
            <a:lvl1pPr algn="ctr" fontAlgn="auto">
              <a:spcBef>
                <a:spcPts val="0"/>
              </a:spcBef>
              <a:spcAft>
                <a:spcPts val="0"/>
              </a:spcAft>
              <a:defRPr sz="800">
                <a:solidFill>
                  <a:srgbClr val="00BCFF"/>
                </a:solidFill>
                <a:latin typeface="+mn-lt"/>
                <a:cs typeface="+mn-cs"/>
              </a:defRPr>
            </a:lvl1pPr>
          </a:lstStyle>
          <a:p>
            <a:pPr>
              <a:defRPr/>
            </a:pPr>
            <a:endParaRPr lang="en-GB"/>
          </a:p>
        </p:txBody>
      </p:sp>
      <p:sp>
        <p:nvSpPr>
          <p:cNvPr id="52" name="Slide Number Placeholder 5"/>
          <p:cNvSpPr>
            <a:spLocks noGrp="1"/>
          </p:cNvSpPr>
          <p:nvPr>
            <p:ph type="sldNum" sz="quarter" idx="4"/>
          </p:nvPr>
        </p:nvSpPr>
        <p:spPr>
          <a:xfrm>
            <a:off x="357188" y="6278563"/>
            <a:ext cx="571500" cy="222250"/>
          </a:xfrm>
          <a:prstGeom prst="rect">
            <a:avLst/>
          </a:prstGeom>
        </p:spPr>
        <p:txBody>
          <a:bodyPr vert="horz" lIns="0" tIns="0" rIns="0" bIns="0" rtlCol="0" anchor="b" anchorCtr="0"/>
          <a:lstStyle>
            <a:lvl1pPr fontAlgn="auto">
              <a:spcBef>
                <a:spcPts val="0"/>
              </a:spcBef>
              <a:spcAft>
                <a:spcPts val="0"/>
              </a:spcAft>
              <a:defRPr sz="800">
                <a:solidFill>
                  <a:srgbClr val="00BCFF"/>
                </a:solidFill>
                <a:latin typeface="+mn-lt"/>
                <a:cs typeface="+mn-cs"/>
              </a:defRPr>
            </a:lvl1pPr>
          </a:lstStyle>
          <a:p>
            <a:pPr>
              <a:defRPr/>
            </a:pPr>
            <a:fld id="{E4D4BDAD-0A80-4EE4-9058-1150F99B2605}"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22" r:id="rId1"/>
    <p:sldLayoutId id="2147483812" r:id="rId2"/>
    <p:sldLayoutId id="2147483813" r:id="rId3"/>
    <p:sldLayoutId id="2147483814" r:id="rId4"/>
    <p:sldLayoutId id="2147483815" r:id="rId5"/>
    <p:sldLayoutId id="2147483816" r:id="rId6"/>
    <p:sldLayoutId id="2147483817" r:id="rId7"/>
    <p:sldLayoutId id="2147483839" r:id="rId8"/>
    <p:sldLayoutId id="2147483843" r:id="rId9"/>
    <p:sldLayoutId id="2147483844" r:id="rId10"/>
  </p:sldLayoutIdLst>
  <p:transition spd="slow">
    <p:fade/>
  </p:transition>
  <p:txStyles>
    <p:titleStyle>
      <a:lvl1pPr algn="l" rtl="0" eaLnBrk="0" fontAlgn="base" hangingPunct="0">
        <a:spcBef>
          <a:spcPct val="0"/>
        </a:spcBef>
        <a:spcAft>
          <a:spcPct val="0"/>
        </a:spcAft>
        <a:tabLst>
          <a:tab pos="4037013" algn="l"/>
        </a:tabLst>
        <a:defRPr lang="en-US" sz="2000" b="0" kern="1200" dirty="0" smtClean="0">
          <a:solidFill>
            <a:srgbClr val="0070C0"/>
          </a:solidFill>
          <a:latin typeface="+mn-lt"/>
          <a:ea typeface="+mn-ea"/>
          <a:cs typeface="+mn-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p:titleStyle>
    <p:body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image" Target="../media/image1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9" descr="Plain white slide"/>
          <p:cNvPicPr>
            <a:picLocks noChangeAspect="1" noChangeArrowheads="1"/>
          </p:cNvPicPr>
          <p:nvPr/>
        </p:nvPicPr>
        <p:blipFill rotWithShape="1">
          <a:blip r:embed="rId2" cstate="email"/>
          <a:srcRect l="79324" t="75628"/>
          <a:stretch/>
        </p:blipFill>
        <p:spPr bwMode="auto">
          <a:xfrm>
            <a:off x="5652120" y="5213554"/>
            <a:ext cx="1890967" cy="1671830"/>
          </a:xfrm>
          <a:prstGeom prst="rect">
            <a:avLst/>
          </a:prstGeom>
          <a:noFill/>
          <a:ln w="9525">
            <a:noFill/>
            <a:miter lim="800000"/>
            <a:headEnd/>
            <a:tailEnd/>
          </a:ln>
        </p:spPr>
      </p:pic>
      <p:sp>
        <p:nvSpPr>
          <p:cNvPr id="4" name="Subtitle 7"/>
          <p:cNvSpPr txBox="1">
            <a:spLocks/>
          </p:cNvSpPr>
          <p:nvPr/>
        </p:nvSpPr>
        <p:spPr>
          <a:xfrm>
            <a:off x="122873" y="3387558"/>
            <a:ext cx="7545471" cy="329474"/>
          </a:xfrm>
          <a:prstGeom prst="rect">
            <a:avLst/>
          </a:prstGeom>
        </p:spPr>
        <p:txBody>
          <a:bodyPr/>
          <a:lst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z="1800" dirty="0" smtClean="0"/>
              <a:t>2012</a:t>
            </a:r>
            <a:r>
              <a:rPr lang="ja-JP" altLang="en-US" sz="1800" dirty="0" smtClean="0"/>
              <a:t>年</a:t>
            </a:r>
            <a:r>
              <a:rPr lang="en-US" altLang="ja-JP" sz="1800" dirty="0" smtClean="0"/>
              <a:t>11</a:t>
            </a:r>
            <a:r>
              <a:rPr lang="ja-JP" altLang="en-US" sz="1800" dirty="0" smtClean="0"/>
              <a:t>月</a:t>
            </a:r>
            <a:r>
              <a:rPr lang="en-US" altLang="ja-JP" sz="1800" dirty="0" smtClean="0"/>
              <a:t>24</a:t>
            </a:r>
            <a:r>
              <a:rPr lang="ja-JP" altLang="en-US" sz="1800" dirty="0" smtClean="0"/>
              <a:t>日</a:t>
            </a:r>
            <a:endParaRPr lang="en-US" sz="1800" dirty="0" smtClean="0"/>
          </a:p>
          <a:p>
            <a:pPr>
              <a:spcBef>
                <a:spcPts val="0"/>
              </a:spcBef>
            </a:pPr>
            <a:endParaRPr lang="en-US" sz="500" dirty="0" smtClean="0"/>
          </a:p>
          <a:p>
            <a:pPr>
              <a:spcBef>
                <a:spcPts val="0"/>
              </a:spcBef>
            </a:pPr>
            <a:r>
              <a:rPr lang="en-GB" altLang="ja-JP" sz="1800" b="1" dirty="0" smtClean="0"/>
              <a:t>Jon Otter, PhD </a:t>
            </a:r>
          </a:p>
          <a:p>
            <a:pPr>
              <a:spcBef>
                <a:spcPts val="0"/>
              </a:spcBef>
            </a:pPr>
            <a:r>
              <a:rPr lang="ja-JP" altLang="en-US" sz="1800" b="1" dirty="0" smtClean="0">
                <a:solidFill>
                  <a:srgbClr val="00B050"/>
                </a:solidFill>
              </a:rPr>
              <a:t>ジョン・オッター博士</a:t>
            </a:r>
            <a:endParaRPr lang="en-GB" altLang="ja-JP" sz="1800" b="1" dirty="0" smtClean="0">
              <a:solidFill>
                <a:srgbClr val="00B050"/>
              </a:solidFill>
            </a:endParaRPr>
          </a:p>
          <a:p>
            <a:pPr>
              <a:spcBef>
                <a:spcPts val="0"/>
              </a:spcBef>
            </a:pPr>
            <a:endParaRPr lang="en-US" sz="500" b="1" dirty="0" smtClean="0"/>
          </a:p>
          <a:p>
            <a:pPr>
              <a:spcBef>
                <a:spcPts val="0"/>
              </a:spcBef>
            </a:pPr>
            <a:r>
              <a:rPr lang="en-US" sz="1800" dirty="0"/>
              <a:t>Scientific Director, Healthcare, Bioquell</a:t>
            </a:r>
          </a:p>
          <a:p>
            <a:pPr>
              <a:spcBef>
                <a:spcPts val="0"/>
              </a:spcBef>
            </a:pPr>
            <a:r>
              <a:rPr lang="ja-JP" altLang="en-US" sz="1800" dirty="0" smtClean="0">
                <a:solidFill>
                  <a:srgbClr val="00B050"/>
                </a:solidFill>
              </a:rPr>
              <a:t>バイオクエル社医療部門科学部長</a:t>
            </a:r>
            <a:endParaRPr lang="en-GB" altLang="ja-JP" sz="1800" dirty="0" smtClean="0">
              <a:solidFill>
                <a:srgbClr val="00B050"/>
              </a:solidFill>
            </a:endParaRPr>
          </a:p>
          <a:p>
            <a:pPr>
              <a:spcBef>
                <a:spcPts val="0"/>
              </a:spcBef>
            </a:pPr>
            <a:endParaRPr lang="en-US" sz="500" dirty="0" smtClean="0"/>
          </a:p>
          <a:p>
            <a:pPr>
              <a:spcBef>
                <a:spcPts val="0"/>
              </a:spcBef>
            </a:pPr>
            <a:r>
              <a:rPr lang="en-US" sz="1800" dirty="0"/>
              <a:t>Research Fellow, King’s College </a:t>
            </a:r>
            <a:r>
              <a:rPr lang="en-US" sz="1800" dirty="0" smtClean="0"/>
              <a:t>London</a:t>
            </a:r>
            <a:endParaRPr lang="en-GB" altLang="ja-JP" sz="1800" dirty="0" smtClean="0"/>
          </a:p>
          <a:p>
            <a:pPr>
              <a:spcBef>
                <a:spcPts val="0"/>
              </a:spcBef>
            </a:pPr>
            <a:r>
              <a:rPr lang="ja-JP" altLang="en-US" sz="1800" dirty="0" smtClean="0">
                <a:solidFill>
                  <a:srgbClr val="00B050"/>
                </a:solidFill>
              </a:rPr>
              <a:t>キングス・カレッジ・ロンドン大学主任研究員</a:t>
            </a:r>
            <a:endParaRPr lang="en-GB" altLang="ja-JP" sz="1800" dirty="0" smtClean="0">
              <a:solidFill>
                <a:srgbClr val="00B050"/>
              </a:solidFill>
            </a:endParaRPr>
          </a:p>
          <a:p>
            <a:pPr>
              <a:spcBef>
                <a:spcPts val="0"/>
              </a:spcBef>
            </a:pPr>
            <a:endParaRPr lang="en-GB" altLang="ja-JP" sz="500" dirty="0" smtClean="0"/>
          </a:p>
          <a:p>
            <a:pPr>
              <a:spcBef>
                <a:spcPts val="0"/>
              </a:spcBef>
            </a:pPr>
            <a:r>
              <a:rPr lang="en-US" sz="1800" dirty="0"/>
              <a:t>Visiting Professor, Tokyo Healthcare </a:t>
            </a:r>
            <a:r>
              <a:rPr lang="en-US" sz="1800" dirty="0" smtClean="0"/>
              <a:t>University</a:t>
            </a:r>
            <a:endParaRPr lang="en-US" sz="1800" dirty="0" smtClean="0"/>
          </a:p>
          <a:p>
            <a:pPr>
              <a:spcBef>
                <a:spcPts val="0"/>
              </a:spcBef>
            </a:pPr>
            <a:r>
              <a:rPr lang="ja-JP" altLang="en-US" sz="1800" dirty="0" smtClean="0">
                <a:solidFill>
                  <a:srgbClr val="00B050"/>
                </a:solidFill>
              </a:rPr>
              <a:t>東京医療保健大学客員教授</a:t>
            </a:r>
            <a:endParaRPr lang="en-US" sz="1800" dirty="0" smtClean="0">
              <a:solidFill>
                <a:srgbClr val="00B050"/>
              </a:solidFill>
            </a:endParaRPr>
          </a:p>
          <a:p>
            <a:pPr>
              <a:spcBef>
                <a:spcPts val="0"/>
              </a:spcBef>
            </a:pPr>
            <a:endParaRPr lang="en-US" sz="500" dirty="0"/>
          </a:p>
          <a:p>
            <a:pPr>
              <a:spcBef>
                <a:spcPts val="0"/>
              </a:spcBef>
            </a:pPr>
            <a:r>
              <a:rPr lang="en-US" sz="1800" dirty="0"/>
              <a:t>j</a:t>
            </a:r>
            <a:r>
              <a:rPr lang="en-US" sz="1800" dirty="0" smtClean="0"/>
              <a:t>onathan.otter@kcl.ac.uk</a:t>
            </a:r>
          </a:p>
          <a:p>
            <a:pPr>
              <a:spcBef>
                <a:spcPts val="0"/>
              </a:spcBef>
            </a:pPr>
            <a:endParaRPr lang="en-US" sz="1800" dirty="0"/>
          </a:p>
          <a:p>
            <a:pPr>
              <a:spcBef>
                <a:spcPts val="0"/>
              </a:spcBef>
            </a:pPr>
            <a:endParaRPr lang="en-US" sz="1800" dirty="0" smtClean="0"/>
          </a:p>
          <a:p>
            <a:endParaRPr lang="en-US" sz="1800" dirty="0" smtClean="0"/>
          </a:p>
        </p:txBody>
      </p:sp>
      <p:sp>
        <p:nvSpPr>
          <p:cNvPr id="5" name="Rounded Rectangle 4"/>
          <p:cNvSpPr/>
          <p:nvPr/>
        </p:nvSpPr>
        <p:spPr>
          <a:xfrm>
            <a:off x="251520" y="476672"/>
            <a:ext cx="8568952" cy="115212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spcBef>
                <a:spcPts val="200"/>
              </a:spcBef>
            </a:pPr>
            <a:r>
              <a:rPr lang="en-GB" sz="2000" b="1" dirty="0" smtClean="0"/>
              <a:t>Is there a role for hydrogen peroxide vapour disinfection in the prevention of healthcare-associated infection?</a:t>
            </a:r>
            <a:endParaRPr lang="en-US" sz="2000" b="1" dirty="0" smtClean="0"/>
          </a:p>
        </p:txBody>
      </p:sp>
      <p:sp>
        <p:nvSpPr>
          <p:cNvPr id="6" name="Rounded Rectangle 5"/>
          <p:cNvSpPr/>
          <p:nvPr/>
        </p:nvSpPr>
        <p:spPr>
          <a:xfrm>
            <a:off x="251520" y="1844824"/>
            <a:ext cx="8568952" cy="1152128"/>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spcBef>
                <a:spcPts val="200"/>
              </a:spcBef>
            </a:pPr>
            <a:r>
              <a:rPr lang="ja-JP" altLang="en-US" sz="2000" b="1" smtClean="0"/>
              <a:t>過酸化水素蒸気消毒は、医療関連感染の予防に役立つか？</a:t>
            </a:r>
            <a:endParaRPr lang="en-US" sz="2000" b="1" dirty="0" smtClean="0"/>
          </a:p>
        </p:txBody>
      </p:sp>
      <p:pic>
        <p:nvPicPr>
          <p:cNvPr id="7" name="Picture 6" descr="Kcl-logo_black on white.png"/>
          <p:cNvPicPr>
            <a:picLocks noChangeAspect="1"/>
          </p:cNvPicPr>
          <p:nvPr/>
        </p:nvPicPr>
        <p:blipFill>
          <a:blip r:embed="rId3" cstate="print"/>
          <a:stretch>
            <a:fillRect/>
          </a:stretch>
        </p:blipFill>
        <p:spPr>
          <a:xfrm>
            <a:off x="7596336" y="5733256"/>
            <a:ext cx="1296144" cy="849197"/>
          </a:xfrm>
          <a:prstGeom prst="rect">
            <a:avLst/>
          </a:prstGeom>
        </p:spPr>
      </p:pic>
    </p:spTree>
    <p:extLst>
      <p:ext uri="{BB962C8B-B14F-4D97-AF65-F5344CB8AC3E}">
        <p14:creationId xmlns:p14="http://schemas.microsoft.com/office/powerpoint/2010/main" val="1821156112"/>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I transmission slide nineteen.jpg"/>
          <p:cNvPicPr>
            <a:picLocks noChangeAspect="1"/>
          </p:cNvPicPr>
          <p:nvPr/>
        </p:nvPicPr>
        <p:blipFill>
          <a:blip r:embed="rId2" cstate="print">
            <a:clrChange>
              <a:clrFrom>
                <a:srgbClr val="FFFFFF"/>
              </a:clrFrom>
              <a:clrTo>
                <a:srgbClr val="FFFFFF">
                  <a:alpha val="0"/>
                </a:srgbClr>
              </a:clrTo>
            </a:clrChange>
          </a:blip>
          <a:srcRect l="1963" t="3096" r="1963" b="11515"/>
          <a:stretch>
            <a:fillRect/>
          </a:stretch>
        </p:blipFill>
        <p:spPr>
          <a:xfrm>
            <a:off x="179512" y="908720"/>
            <a:ext cx="8784976" cy="5112568"/>
          </a:xfrm>
          <a:prstGeom prst="rect">
            <a:avLst/>
          </a:prstGeom>
        </p:spPr>
      </p:pic>
      <p:sp>
        <p:nvSpPr>
          <p:cNvPr id="5" name="Rectangle 2"/>
          <p:cNvSpPr>
            <a:spLocks noGrp="1"/>
          </p:cNvSpPr>
          <p:nvPr>
            <p:ph type="title"/>
          </p:nvPr>
        </p:nvSpPr>
        <p:spPr/>
        <p:txBody>
          <a:bodyPr/>
          <a:lstStyle/>
          <a:p>
            <a:pPr eaLnBrk="1" hangingPunct="1"/>
            <a:r>
              <a:rPr lang="en-GB" b="1" dirty="0" smtClean="0"/>
              <a:t>Transmission routes</a:t>
            </a:r>
            <a:endParaRPr lang="en-US" b="1" dirty="0" smtClean="0"/>
          </a:p>
        </p:txBody>
      </p:sp>
      <p:sp>
        <p:nvSpPr>
          <p:cNvPr id="9" name="Text Placeholder 8"/>
          <p:cNvSpPr>
            <a:spLocks noGrp="1"/>
          </p:cNvSpPr>
          <p:nvPr>
            <p:ph type="body" sz="quarter" idx="3"/>
          </p:nvPr>
        </p:nvSpPr>
        <p:spPr/>
        <p:txBody>
          <a:bodyPr/>
          <a:lstStyle/>
          <a:p>
            <a:r>
              <a:rPr lang="ja-JP" altLang="en-US" b="1" smtClean="0"/>
              <a:t>感染経路</a:t>
            </a:r>
            <a:endParaRPr lang="es-PA" b="1" dirty="0" smtClean="0"/>
          </a:p>
        </p:txBody>
      </p:sp>
      <p:sp>
        <p:nvSpPr>
          <p:cNvPr id="6" name="Title 1"/>
          <p:cNvSpPr txBox="1">
            <a:spLocks/>
          </p:cNvSpPr>
          <p:nvPr/>
        </p:nvSpPr>
        <p:spPr bwMode="auto">
          <a:xfrm>
            <a:off x="4799102" y="260648"/>
            <a:ext cx="4453418" cy="8628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endParaRPr lang="en-GB" sz="2800" dirty="0" smtClean="0">
              <a:solidFill>
                <a:srgbClr val="00B050"/>
              </a:solidFill>
              <a:latin typeface="Verdana"/>
            </a:endParaRPr>
          </a:p>
        </p:txBody>
      </p:sp>
      <p:sp>
        <p:nvSpPr>
          <p:cNvPr id="11" name="Rectangle 10"/>
          <p:cNvSpPr/>
          <p:nvPr/>
        </p:nvSpPr>
        <p:spPr>
          <a:xfrm>
            <a:off x="3419872" y="2420888"/>
            <a:ext cx="1368152"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Arrow Connector 9"/>
          <p:cNvCxnSpPr/>
          <p:nvPr/>
        </p:nvCxnSpPr>
        <p:spPr>
          <a:xfrm>
            <a:off x="3563888" y="2420888"/>
            <a:ext cx="1224136" cy="1080120"/>
          </a:xfrm>
          <a:prstGeom prst="straightConnector1">
            <a:avLst/>
          </a:prstGeom>
          <a:ln w="38100">
            <a:solidFill>
              <a:srgbClr val="83C79A"/>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5496" y="6453336"/>
            <a:ext cx="7326560" cy="276999"/>
          </a:xfrm>
          <a:prstGeom prst="rect">
            <a:avLst/>
          </a:prstGeom>
        </p:spPr>
        <p:txBody>
          <a:bodyPr wrap="square">
            <a:spAutoFit/>
          </a:bodyPr>
          <a:lstStyle/>
          <a:p>
            <a:pPr marL="342900" indent="-342900">
              <a:spcBef>
                <a:spcPct val="10000"/>
              </a:spcBef>
            </a:pPr>
            <a:r>
              <a:rPr lang="en-GB" sz="1200" dirty="0" smtClean="0">
                <a:latin typeface="Verdana" pitchFamily="34" charset="0"/>
                <a:cs typeface="Times New Roman" pitchFamily="18" charset="0"/>
              </a:rPr>
              <a:t>Otter </a:t>
            </a:r>
            <a:r>
              <a:rPr lang="en-GB" sz="1200" i="1" dirty="0" smtClean="0">
                <a:latin typeface="Verdana" pitchFamily="34" charset="0"/>
                <a:cs typeface="Times New Roman" pitchFamily="18" charset="0"/>
              </a:rPr>
              <a:t>et al. Infect Control Hosp </a:t>
            </a:r>
            <a:r>
              <a:rPr lang="en-GB" sz="1200" i="1" dirty="0" err="1" smtClean="0">
                <a:latin typeface="Verdana" pitchFamily="34" charset="0"/>
                <a:cs typeface="Times New Roman" pitchFamily="18" charset="0"/>
              </a:rPr>
              <a:t>Epidemiol</a:t>
            </a:r>
            <a:r>
              <a:rPr lang="en-GB" sz="1200" i="1" dirty="0" smtClean="0">
                <a:latin typeface="Verdana" pitchFamily="34" charset="0"/>
                <a:cs typeface="Times New Roman" pitchFamily="18" charset="0"/>
              </a:rPr>
              <a:t> </a:t>
            </a:r>
            <a:r>
              <a:rPr lang="en-GB" sz="1200" dirty="0" smtClean="0">
                <a:latin typeface="Verdana" pitchFamily="34" charset="0"/>
                <a:cs typeface="Times New Roman" pitchFamily="18" charset="0"/>
              </a:rPr>
              <a:t>2011;32:687-699.</a:t>
            </a:r>
            <a:endParaRPr lang="en-GB" sz="1200" dirty="0">
              <a:latin typeface="Verdana" pitchFamily="34" charset="0"/>
              <a:cs typeface="Times New Roman"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p:cNvSpPr>
          <p:nvPr>
            <p:ph type="title" idx="4294967295"/>
          </p:nvPr>
        </p:nvSpPr>
        <p:spPr/>
        <p:txBody>
          <a:bodyPr/>
          <a:lstStyle/>
          <a:p>
            <a:endParaRPr lang="en-US" smtClean="0"/>
          </a:p>
        </p:txBody>
      </p:sp>
      <p:sp>
        <p:nvSpPr>
          <p:cNvPr id="22531" name="Rectangle 3"/>
          <p:cNvSpPr>
            <a:spLocks noGrp="1"/>
          </p:cNvSpPr>
          <p:nvPr>
            <p:ph type="body" idx="4294967295"/>
          </p:nvPr>
        </p:nvSpPr>
        <p:spPr/>
        <p:txBody>
          <a:bodyPr/>
          <a:lstStyle/>
          <a:p>
            <a:endParaRPr lang="en-US" smtClean="0"/>
          </a:p>
        </p:txBody>
      </p:sp>
      <p:pic>
        <p:nvPicPr>
          <p:cNvPr id="22532" name="Picture 4" descr="BQ-Hospital Room - Clean copy"/>
          <p:cNvPicPr>
            <a:picLocks noChangeAspect="1" noChangeArrowheads="1"/>
          </p:cNvPicPr>
          <p:nvPr/>
        </p:nvPicPr>
        <p:blipFill>
          <a:blip r:embed="rId2" cstate="print"/>
          <a:srcRect/>
          <a:stretch>
            <a:fillRect/>
          </a:stretch>
        </p:blipFill>
        <p:spPr bwMode="auto">
          <a:xfrm>
            <a:off x="0" y="-357188"/>
            <a:ext cx="9571038" cy="8528051"/>
          </a:xfrm>
          <a:prstGeom prst="rect">
            <a:avLst/>
          </a:prstGeom>
          <a:noFill/>
          <a:ln w="9525">
            <a:noFill/>
            <a:miter lim="800000"/>
            <a:headEnd/>
            <a:tailEnd/>
          </a:ln>
        </p:spPr>
      </p:pic>
      <p:grpSp>
        <p:nvGrpSpPr>
          <p:cNvPr id="2" name="Group 18"/>
          <p:cNvGrpSpPr>
            <a:grpSpLocks/>
          </p:cNvGrpSpPr>
          <p:nvPr/>
        </p:nvGrpSpPr>
        <p:grpSpPr bwMode="auto">
          <a:xfrm>
            <a:off x="3643313" y="377825"/>
            <a:ext cx="857250" cy="693738"/>
            <a:chOff x="3643313" y="0"/>
            <a:chExt cx="857249" cy="693964"/>
          </a:xfrm>
        </p:grpSpPr>
        <p:sp>
          <p:nvSpPr>
            <p:cNvPr id="12" name="Isosceles Triangle 1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4"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86%</a:t>
              </a:r>
            </a:p>
          </p:txBody>
        </p:sp>
      </p:grpSp>
      <p:cxnSp>
        <p:nvCxnSpPr>
          <p:cNvPr id="25" name="Straight Arrow Connector 24"/>
          <p:cNvCxnSpPr>
            <a:stCxn id="12" idx="3"/>
          </p:cNvCxnSpPr>
          <p:nvPr/>
        </p:nvCxnSpPr>
        <p:spPr>
          <a:xfrm rot="16200000" flipH="1">
            <a:off x="3714751" y="1428750"/>
            <a:ext cx="857250" cy="14287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 name="Group 27"/>
          <p:cNvGrpSpPr>
            <a:grpSpLocks/>
          </p:cNvGrpSpPr>
          <p:nvPr/>
        </p:nvGrpSpPr>
        <p:grpSpPr bwMode="auto">
          <a:xfrm>
            <a:off x="5000625" y="6000750"/>
            <a:ext cx="857250" cy="693738"/>
            <a:chOff x="3643313" y="0"/>
            <a:chExt cx="857249" cy="693964"/>
          </a:xfrm>
        </p:grpSpPr>
        <p:sp>
          <p:nvSpPr>
            <p:cNvPr id="29" name="Isosceles Triangle 28"/>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2"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96%</a:t>
              </a:r>
            </a:p>
          </p:txBody>
        </p:sp>
      </p:grpSp>
      <p:grpSp>
        <p:nvGrpSpPr>
          <p:cNvPr id="4" name="Group 30"/>
          <p:cNvGrpSpPr>
            <a:grpSpLocks/>
          </p:cNvGrpSpPr>
          <p:nvPr/>
        </p:nvGrpSpPr>
        <p:grpSpPr bwMode="auto">
          <a:xfrm>
            <a:off x="5000625" y="735013"/>
            <a:ext cx="857250" cy="693737"/>
            <a:chOff x="3643313" y="0"/>
            <a:chExt cx="857249" cy="693964"/>
          </a:xfrm>
        </p:grpSpPr>
        <p:sp>
          <p:nvSpPr>
            <p:cNvPr id="32" name="Isosceles Triangle 3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0"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58%</a:t>
              </a:r>
            </a:p>
          </p:txBody>
        </p:sp>
      </p:grpSp>
      <p:cxnSp>
        <p:nvCxnSpPr>
          <p:cNvPr id="34" name="Straight Arrow Connector 33"/>
          <p:cNvCxnSpPr>
            <a:stCxn id="32" idx="3"/>
          </p:cNvCxnSpPr>
          <p:nvPr/>
        </p:nvCxnSpPr>
        <p:spPr>
          <a:xfrm rot="5400000">
            <a:off x="4572000" y="1643063"/>
            <a:ext cx="1071563" cy="64293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37"/>
          <p:cNvGrpSpPr>
            <a:grpSpLocks/>
          </p:cNvGrpSpPr>
          <p:nvPr/>
        </p:nvGrpSpPr>
        <p:grpSpPr bwMode="auto">
          <a:xfrm>
            <a:off x="7286625" y="5429250"/>
            <a:ext cx="857250" cy="693738"/>
            <a:chOff x="3643313" y="0"/>
            <a:chExt cx="857249" cy="693964"/>
          </a:xfrm>
        </p:grpSpPr>
        <p:sp>
          <p:nvSpPr>
            <p:cNvPr id="39" name="Isosceles Triangle 38"/>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8"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59%</a:t>
              </a:r>
            </a:p>
          </p:txBody>
        </p:sp>
      </p:grpSp>
      <p:grpSp>
        <p:nvGrpSpPr>
          <p:cNvPr id="6" name="Group 40"/>
          <p:cNvGrpSpPr>
            <a:grpSpLocks/>
          </p:cNvGrpSpPr>
          <p:nvPr/>
        </p:nvGrpSpPr>
        <p:grpSpPr bwMode="auto">
          <a:xfrm>
            <a:off x="2714625" y="2286000"/>
            <a:ext cx="857250" cy="693738"/>
            <a:chOff x="3643313" y="0"/>
            <a:chExt cx="857249" cy="693964"/>
          </a:xfrm>
        </p:grpSpPr>
        <p:sp>
          <p:nvSpPr>
            <p:cNvPr id="42" name="Isosceles Triangle 4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6"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93%</a:t>
              </a:r>
            </a:p>
          </p:txBody>
        </p:sp>
      </p:grpSp>
      <p:cxnSp>
        <p:nvCxnSpPr>
          <p:cNvPr id="44" name="Straight Arrow Connector 43"/>
          <p:cNvCxnSpPr>
            <a:stCxn id="42" idx="3"/>
          </p:cNvCxnSpPr>
          <p:nvPr/>
        </p:nvCxnSpPr>
        <p:spPr>
          <a:xfrm rot="16200000" flipH="1">
            <a:off x="3061494" y="3061494"/>
            <a:ext cx="663575" cy="50006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 48"/>
          <p:cNvGrpSpPr>
            <a:grpSpLocks/>
          </p:cNvGrpSpPr>
          <p:nvPr/>
        </p:nvGrpSpPr>
        <p:grpSpPr bwMode="auto">
          <a:xfrm>
            <a:off x="2071688" y="3500438"/>
            <a:ext cx="857250" cy="693737"/>
            <a:chOff x="3643313" y="0"/>
            <a:chExt cx="857249" cy="693964"/>
          </a:xfrm>
        </p:grpSpPr>
        <p:sp>
          <p:nvSpPr>
            <p:cNvPr id="50" name="Isosceles Triangle 49"/>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4"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85%</a:t>
              </a:r>
            </a:p>
          </p:txBody>
        </p:sp>
      </p:grpSp>
      <p:sp>
        <p:nvSpPr>
          <p:cNvPr id="27" name="Text Box 7"/>
          <p:cNvSpPr txBox="1">
            <a:spLocks noChangeArrowheads="1"/>
          </p:cNvSpPr>
          <p:nvPr/>
        </p:nvSpPr>
        <p:spPr bwMode="auto">
          <a:xfrm>
            <a:off x="-71438" y="6237288"/>
            <a:ext cx="8715376" cy="276983"/>
          </a:xfrm>
          <a:prstGeom prst="rect">
            <a:avLst/>
          </a:prstGeom>
          <a:noFill/>
          <a:ln w="9525">
            <a:noFill/>
            <a:miter lim="800000"/>
            <a:headEnd/>
            <a:tailEnd/>
          </a:ln>
        </p:spPr>
        <p:txBody>
          <a:bodyPr lIns="91424" tIns="45712" rIns="91424" bIns="45712">
            <a:spAutoFit/>
          </a:bodyPr>
          <a:lstStyle/>
          <a:p>
            <a:pPr marL="288925" indent="-288925"/>
            <a:r>
              <a:rPr lang="en-GB" sz="1200" dirty="0">
                <a:solidFill>
                  <a:schemeClr val="bg1"/>
                </a:solidFill>
                <a:latin typeface="Verdana" pitchFamily="34" charset="0"/>
                <a:cs typeface="Times New Roman" pitchFamily="18" charset="0"/>
              </a:rPr>
              <a:t>	French </a:t>
            </a:r>
            <a:r>
              <a:rPr lang="en-GB" sz="1200" i="1" dirty="0">
                <a:solidFill>
                  <a:schemeClr val="bg1"/>
                </a:solidFill>
                <a:latin typeface="Verdana" pitchFamily="34" charset="0"/>
                <a:cs typeface="Times New Roman" pitchFamily="18" charset="0"/>
              </a:rPr>
              <a:t>et al. J Hosp Infect </a:t>
            </a:r>
            <a:r>
              <a:rPr lang="en-GB" sz="1200" dirty="0" smtClean="0">
                <a:solidFill>
                  <a:schemeClr val="bg1"/>
                </a:solidFill>
                <a:latin typeface="Verdana" pitchFamily="34" charset="0"/>
                <a:cs typeface="Times New Roman" pitchFamily="18" charset="0"/>
              </a:rPr>
              <a:t>2004;57:31-37</a:t>
            </a:r>
            <a:r>
              <a:rPr lang="en-GB" sz="1200" dirty="0" smtClean="0">
                <a:solidFill>
                  <a:schemeClr val="bg1"/>
                </a:solidFill>
                <a:latin typeface="Verdana" pitchFamily="34" charset="0"/>
              </a:rPr>
              <a:t> </a:t>
            </a:r>
            <a:endParaRPr lang="en-GB" sz="1200" dirty="0">
              <a:solidFill>
                <a:schemeClr val="bg1"/>
              </a:solidFill>
              <a:latin typeface="Verdana"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childTnLst>
                                </p:cTn>
                              </p:par>
                              <p:par>
                                <p:cTn id="34" presetID="10" presetClass="entr" presetSubtype="0" fill="hold"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1000"/>
                                        <p:tgtEl>
                                          <p:spTgt spid="4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p:cNvPicPr>
            <a:picLocks noChangeAspect="1" noChangeArrowheads="1"/>
          </p:cNvPicPr>
          <p:nvPr/>
        </p:nvPicPr>
        <p:blipFill>
          <a:blip r:embed="rId2" cstate="print"/>
          <a:srcRect/>
          <a:stretch>
            <a:fillRect/>
          </a:stretch>
        </p:blipFill>
        <p:spPr bwMode="auto">
          <a:xfrm>
            <a:off x="755576" y="908720"/>
            <a:ext cx="7780338" cy="4646612"/>
          </a:xfrm>
          <a:prstGeom prst="rect">
            <a:avLst/>
          </a:prstGeom>
          <a:noFill/>
          <a:ln w="9525">
            <a:noFill/>
            <a:miter lim="800000"/>
            <a:headEnd/>
            <a:tailEnd/>
          </a:ln>
        </p:spPr>
      </p:pic>
      <p:cxnSp>
        <p:nvCxnSpPr>
          <p:cNvPr id="6" name="Straight Connector 5"/>
          <p:cNvCxnSpPr/>
          <p:nvPr/>
        </p:nvCxnSpPr>
        <p:spPr>
          <a:xfrm>
            <a:off x="6228184" y="3284984"/>
            <a:ext cx="998116" cy="896491"/>
          </a:xfrm>
          <a:prstGeom prst="line">
            <a:avLst/>
          </a:prstGeom>
          <a:ln w="38100">
            <a:solidFill>
              <a:srgbClr val="3F854C"/>
            </a:solidFill>
            <a:prstDash val="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818313" y="4902200"/>
            <a:ext cx="857250" cy="354013"/>
          </a:xfrm>
          <a:prstGeom prst="rect">
            <a:avLst/>
          </a:prstGeom>
          <a:noFill/>
        </p:spPr>
        <p:txBody>
          <a:bodyPr>
            <a:spAutoFit/>
          </a:bodyPr>
          <a:lstStyle/>
          <a:p>
            <a:pPr>
              <a:defRPr/>
            </a:pPr>
            <a:r>
              <a:rPr lang="en-GB" sz="1700" dirty="0">
                <a:latin typeface="+mn-lt"/>
              </a:rPr>
              <a:t>1400</a:t>
            </a:r>
          </a:p>
        </p:txBody>
      </p:sp>
      <p:cxnSp>
        <p:nvCxnSpPr>
          <p:cNvPr id="10" name="Straight Connector 9"/>
          <p:cNvCxnSpPr/>
          <p:nvPr/>
        </p:nvCxnSpPr>
        <p:spPr>
          <a:xfrm>
            <a:off x="6357938" y="4719638"/>
            <a:ext cx="857250" cy="1587"/>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7180263" y="4789488"/>
            <a:ext cx="71437" cy="15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6554788" y="4711700"/>
            <a:ext cx="35718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6624638" y="4711700"/>
            <a:ext cx="35718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186613" y="4143375"/>
            <a:ext cx="71437" cy="71438"/>
          </a:xfrm>
          <a:prstGeom prst="rect">
            <a:avLst/>
          </a:prstGeom>
          <a:solidFill>
            <a:srgbClr val="3F85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Rectangle 2"/>
          <p:cNvSpPr>
            <a:spLocks noGrp="1"/>
          </p:cNvSpPr>
          <p:nvPr>
            <p:ph type="title"/>
          </p:nvPr>
        </p:nvSpPr>
        <p:spPr/>
        <p:txBody>
          <a:bodyPr/>
          <a:lstStyle/>
          <a:p>
            <a:pPr eaLnBrk="1" hangingPunct="1"/>
            <a:r>
              <a:rPr lang="en-GB" b="1" dirty="0" smtClean="0"/>
              <a:t>Surface survival</a:t>
            </a:r>
            <a:endParaRPr lang="en-US" b="1" dirty="0" smtClean="0"/>
          </a:p>
        </p:txBody>
      </p:sp>
      <p:sp>
        <p:nvSpPr>
          <p:cNvPr id="16" name="Text Placeholder 15"/>
          <p:cNvSpPr>
            <a:spLocks noGrp="1"/>
          </p:cNvSpPr>
          <p:nvPr>
            <p:ph type="body" sz="quarter" idx="3"/>
          </p:nvPr>
        </p:nvSpPr>
        <p:spPr/>
        <p:txBody>
          <a:bodyPr/>
          <a:lstStyle/>
          <a:p>
            <a:r>
              <a:rPr lang="ja-JP" altLang="en-US" b="1" smtClean="0"/>
              <a:t>表面での生存率</a:t>
            </a:r>
            <a:endParaRPr lang="es-ES" b="1" dirty="0" smtClean="0"/>
          </a:p>
        </p:txBody>
      </p:sp>
      <p:sp>
        <p:nvSpPr>
          <p:cNvPr id="14" name="Title 1"/>
          <p:cNvSpPr txBox="1">
            <a:spLocks/>
          </p:cNvSpPr>
          <p:nvPr/>
        </p:nvSpPr>
        <p:spPr bwMode="auto">
          <a:xfrm>
            <a:off x="4427984" y="260648"/>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endParaRPr lang="en-GB" sz="2000" b="1" dirty="0" smtClean="0">
              <a:solidFill>
                <a:srgbClr val="0070C0"/>
              </a:solidFill>
              <a:latin typeface="Verdana"/>
            </a:endParaRPr>
          </a:p>
        </p:txBody>
      </p:sp>
      <p:sp>
        <p:nvSpPr>
          <p:cNvPr id="20" name="Title 1"/>
          <p:cNvSpPr txBox="1">
            <a:spLocks/>
          </p:cNvSpPr>
          <p:nvPr/>
        </p:nvSpPr>
        <p:spPr bwMode="auto">
          <a:xfrm>
            <a:off x="2699792" y="5517232"/>
            <a:ext cx="2520280" cy="49515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ctr"/>
            <a:r>
              <a:rPr lang="ja-JP" altLang="en-US" sz="1600" b="1" smtClean="0">
                <a:solidFill>
                  <a:srgbClr val="00B050"/>
                </a:solidFill>
                <a:latin typeface="Verdana"/>
              </a:rPr>
              <a:t>時間</a:t>
            </a:r>
            <a:r>
              <a:rPr lang="es-ES" sz="1600" b="1" dirty="0" smtClean="0">
                <a:solidFill>
                  <a:srgbClr val="00B050"/>
                </a:solidFill>
                <a:latin typeface="Verdana"/>
              </a:rPr>
              <a:t>/</a:t>
            </a:r>
            <a:r>
              <a:rPr lang="ja-JP" altLang="en-US" sz="1600" b="1" smtClean="0">
                <a:solidFill>
                  <a:srgbClr val="00B050"/>
                </a:solidFill>
                <a:latin typeface="Verdana"/>
              </a:rPr>
              <a:t>日数</a:t>
            </a:r>
            <a:endParaRPr lang="en-GB" sz="1600" b="1" dirty="0" smtClean="0">
              <a:solidFill>
                <a:srgbClr val="00B050"/>
              </a:solidFill>
              <a:latin typeface="Verdana"/>
            </a:endParaRPr>
          </a:p>
        </p:txBody>
      </p:sp>
      <p:sp>
        <p:nvSpPr>
          <p:cNvPr id="22" name="Title 1"/>
          <p:cNvSpPr txBox="1">
            <a:spLocks/>
          </p:cNvSpPr>
          <p:nvPr/>
        </p:nvSpPr>
        <p:spPr bwMode="auto">
          <a:xfrm rot="16200000">
            <a:off x="-1322669" y="2646899"/>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ctr"/>
            <a:r>
              <a:rPr lang="ja-JP" altLang="en-US" sz="1400" b="1" smtClean="0">
                <a:solidFill>
                  <a:srgbClr val="00B050"/>
                </a:solidFill>
                <a:latin typeface="Verdana"/>
              </a:rPr>
              <a:t>ディスク毎の</a:t>
            </a:r>
            <a:r>
              <a:rPr lang="es-ES" sz="1400" b="1" dirty="0" smtClean="0">
                <a:solidFill>
                  <a:srgbClr val="00B050"/>
                </a:solidFill>
                <a:latin typeface="Verdana"/>
              </a:rPr>
              <a:t>Log10</a:t>
            </a:r>
            <a:r>
              <a:rPr lang="ja-JP" altLang="en-US" sz="1400" b="1" smtClean="0">
                <a:solidFill>
                  <a:srgbClr val="00B050"/>
                </a:solidFill>
                <a:latin typeface="Verdana"/>
              </a:rPr>
              <a:t>生存数</a:t>
            </a:r>
            <a:endParaRPr lang="es-ES" sz="1400" b="1" dirty="0" smtClean="0">
              <a:solidFill>
                <a:srgbClr val="00B050"/>
              </a:solidFill>
              <a:latin typeface="Verdana"/>
            </a:endParaRPr>
          </a:p>
        </p:txBody>
      </p:sp>
      <p:sp>
        <p:nvSpPr>
          <p:cNvPr id="23" name="Rectangle 5"/>
          <p:cNvSpPr>
            <a:spLocks noChangeArrowheads="1"/>
          </p:cNvSpPr>
          <p:nvPr/>
        </p:nvSpPr>
        <p:spPr bwMode="auto">
          <a:xfrm>
            <a:off x="35496" y="6295077"/>
            <a:ext cx="4259467" cy="276983"/>
          </a:xfrm>
          <a:prstGeom prst="rect">
            <a:avLst/>
          </a:prstGeom>
          <a:noFill/>
          <a:ln w="9525">
            <a:noFill/>
            <a:miter lim="800000"/>
            <a:headEnd/>
            <a:tailEnd/>
          </a:ln>
        </p:spPr>
        <p:txBody>
          <a:bodyPr wrap="none" lIns="91424" tIns="45712" rIns="91424" bIns="45712">
            <a:spAutoFit/>
          </a:bodyPr>
          <a:lstStyle/>
          <a:p>
            <a:pPr>
              <a:defRPr/>
            </a:pPr>
            <a:r>
              <a:rPr lang="en-GB" sz="1200" dirty="0">
                <a:latin typeface="+mj-lt"/>
              </a:rPr>
              <a:t>Otter and French. </a:t>
            </a:r>
            <a:r>
              <a:rPr lang="en-GB" sz="1200" i="1" dirty="0">
                <a:latin typeface="+mj-lt"/>
              </a:rPr>
              <a:t>J </a:t>
            </a:r>
            <a:r>
              <a:rPr lang="en-GB" sz="1200" i="1" dirty="0" err="1">
                <a:latin typeface="+mj-lt"/>
              </a:rPr>
              <a:t>Clin</a:t>
            </a:r>
            <a:r>
              <a:rPr lang="en-GB" sz="1200" i="1" dirty="0">
                <a:latin typeface="+mj-lt"/>
              </a:rPr>
              <a:t> </a:t>
            </a:r>
            <a:r>
              <a:rPr lang="en-GB" sz="1200" i="1" dirty="0" err="1">
                <a:latin typeface="+mj-lt"/>
              </a:rPr>
              <a:t>Microbiol</a:t>
            </a:r>
            <a:r>
              <a:rPr lang="en-GB" sz="1200" i="1" dirty="0">
                <a:latin typeface="+mj-lt"/>
              </a:rPr>
              <a:t> </a:t>
            </a:r>
            <a:r>
              <a:rPr lang="en-GB" sz="1200" dirty="0">
                <a:latin typeface="+mj-lt"/>
              </a:rPr>
              <a:t>2009;47:205-207.</a:t>
            </a:r>
          </a:p>
        </p:txBody>
      </p:sp>
      <p:sp>
        <p:nvSpPr>
          <p:cNvPr id="24" name="Rectangle 23"/>
          <p:cNvSpPr/>
          <p:nvPr/>
        </p:nvSpPr>
        <p:spPr>
          <a:xfrm>
            <a:off x="41846" y="6536377"/>
            <a:ext cx="6143625" cy="276999"/>
          </a:xfrm>
          <a:prstGeom prst="rect">
            <a:avLst/>
          </a:prstGeom>
        </p:spPr>
        <p:txBody>
          <a:bodyPr>
            <a:spAutoFit/>
          </a:bodyPr>
          <a:lstStyle/>
          <a:p>
            <a:pPr>
              <a:defRPr/>
            </a:pPr>
            <a:r>
              <a:rPr lang="en-US" sz="1200" dirty="0" err="1">
                <a:latin typeface="+mj-lt"/>
              </a:rPr>
              <a:t>Wagenvoort</a:t>
            </a:r>
            <a:r>
              <a:rPr lang="en-US" sz="1200" dirty="0">
                <a:latin typeface="+mj-lt"/>
              </a:rPr>
              <a:t> </a:t>
            </a:r>
            <a:r>
              <a:rPr lang="en-US" sz="1200" i="1" dirty="0">
                <a:latin typeface="+mj-lt"/>
              </a:rPr>
              <a:t>et al. J Hosp Infect</a:t>
            </a:r>
            <a:r>
              <a:rPr lang="en-US" sz="1200" dirty="0">
                <a:latin typeface="+mj-lt"/>
              </a:rPr>
              <a:t> 2011;77:282-283.</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animBg="1"/>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nvGraphicFramePr>
        <p:xfrm>
          <a:off x="180397" y="2780928"/>
          <a:ext cx="8784976" cy="1280160"/>
        </p:xfrm>
        <a:graphic>
          <a:graphicData uri="http://schemas.openxmlformats.org/drawingml/2006/table">
            <a:tbl>
              <a:tblPr firstRow="1" bandRow="1">
                <a:tableStyleId>{BC89EF96-8CEA-46FF-86C4-4CE0E7609802}</a:tableStyleId>
              </a:tblPr>
              <a:tblGrid>
                <a:gridCol w="4392488"/>
                <a:gridCol w="4392488"/>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45% </a:t>
                      </a:r>
                      <a:r>
                        <a:rPr lang="en-US" sz="1800" b="0" dirty="0" smtClean="0"/>
                        <a:t>of 50 HCW acquired MRSA on their hands</a:t>
                      </a:r>
                      <a:r>
                        <a:rPr lang="en-US" sz="1800" b="0" baseline="30000" dirty="0" smtClean="0"/>
                        <a:t>1</a:t>
                      </a:r>
                      <a:endParaRPr lang="en-US" sz="1800" b="0" dirty="0" smtClean="0">
                        <a:latin typeface="Verdana" pitchFamily="34" charset="0"/>
                      </a:endParaRPr>
                    </a:p>
                  </a:txBody>
                  <a:tcPr>
                    <a:solidFill>
                      <a:schemeClr val="tx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40%</a:t>
                      </a:r>
                      <a:r>
                        <a:rPr lang="en-US" sz="1800" b="0" dirty="0" smtClean="0"/>
                        <a:t> of 50 HCW acquired MRSA on their hands</a:t>
                      </a:r>
                      <a:r>
                        <a:rPr lang="en-US" sz="1800" b="0" baseline="30000" dirty="0" smtClean="0"/>
                        <a:t>1</a:t>
                      </a:r>
                      <a:endParaRPr lang="en-US" sz="1800" b="0" baseline="30000" dirty="0" smtClean="0">
                        <a:latin typeface="Verdana" pitchFamily="34" charset="0"/>
                      </a:endParaRPr>
                    </a:p>
                  </a:txBody>
                  <a:tcPr>
                    <a:solidFill>
                      <a:schemeClr val="tx2">
                        <a:lumMod val="20000"/>
                        <a:lumOff val="8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Compliance with hand hygiene: </a:t>
                      </a:r>
                      <a:r>
                        <a:rPr lang="en-US" sz="1800" b="1" dirty="0" smtClean="0"/>
                        <a:t>50%</a:t>
                      </a:r>
                      <a:r>
                        <a:rPr lang="en-US" sz="1800" b="0" baseline="30000" dirty="0" smtClean="0"/>
                        <a:t>2</a:t>
                      </a:r>
                      <a:endParaRPr lang="en-GB" sz="1800" baseline="30000" dirty="0" smtClean="0"/>
                    </a:p>
                  </a:txBody>
                  <a:tcPr>
                    <a:solidFill>
                      <a:schemeClr val="tx2">
                        <a:lumMod val="20000"/>
                        <a:lumOff val="80000"/>
                      </a:schemeClr>
                    </a:solidFill>
                  </a:tcPr>
                </a:tc>
                <a:tc>
                  <a:txBody>
                    <a:bodyPr/>
                    <a:lstStyle/>
                    <a:p>
                      <a:pPr>
                        <a:spcBef>
                          <a:spcPts val="1000"/>
                        </a:spcBef>
                      </a:pPr>
                      <a:r>
                        <a:rPr lang="en-US" sz="1800" dirty="0" smtClean="0"/>
                        <a:t>Compliance with hand hygiene: </a:t>
                      </a:r>
                      <a:r>
                        <a:rPr lang="en-US" sz="1800" b="1" dirty="0" smtClean="0"/>
                        <a:t>80%</a:t>
                      </a:r>
                      <a:r>
                        <a:rPr lang="en-US" sz="1800" b="0" baseline="30000" dirty="0" smtClean="0"/>
                        <a:t>2</a:t>
                      </a:r>
                      <a:endParaRPr lang="en-GB" sz="1800" baseline="30000" dirty="0"/>
                    </a:p>
                  </a:txBody>
                  <a:tcPr>
                    <a:solidFill>
                      <a:schemeClr val="tx2">
                        <a:lumMod val="20000"/>
                        <a:lumOff val="80000"/>
                      </a:schemeClr>
                    </a:solidFill>
                  </a:tcPr>
                </a:tc>
              </a:tr>
            </a:tbl>
          </a:graphicData>
        </a:graphic>
      </p:graphicFrame>
      <p:sp>
        <p:nvSpPr>
          <p:cNvPr id="10" name="Rectangle 2"/>
          <p:cNvSpPr>
            <a:spLocks noGrp="1"/>
          </p:cNvSpPr>
          <p:nvPr>
            <p:ph type="title"/>
          </p:nvPr>
        </p:nvSpPr>
        <p:spPr/>
        <p:txBody>
          <a:bodyPr/>
          <a:lstStyle/>
          <a:p>
            <a:pPr eaLnBrk="1" hangingPunct="1"/>
            <a:r>
              <a:rPr lang="en-GB" b="1" dirty="0" smtClean="0"/>
              <a:t>Environment to hand…. To patient</a:t>
            </a:r>
            <a:endParaRPr lang="en-US" b="1" dirty="0"/>
          </a:p>
        </p:txBody>
      </p:sp>
      <p:sp>
        <p:nvSpPr>
          <p:cNvPr id="12" name="Text Placeholder 11"/>
          <p:cNvSpPr>
            <a:spLocks noGrp="1"/>
          </p:cNvSpPr>
          <p:nvPr>
            <p:ph type="body" sz="quarter" idx="3"/>
          </p:nvPr>
        </p:nvSpPr>
        <p:spPr/>
        <p:txBody>
          <a:bodyPr/>
          <a:lstStyle/>
          <a:p>
            <a:r>
              <a:rPr lang="ja-JP" altLang="en-US" b="1" smtClean="0"/>
              <a:t>手の環境・・・対患者</a:t>
            </a:r>
            <a:endParaRPr lang="en-GB" b="1" dirty="0" smtClean="0"/>
          </a:p>
          <a:p>
            <a:endParaRPr lang="en-GB" dirty="0"/>
          </a:p>
        </p:txBody>
      </p:sp>
      <p:sp>
        <p:nvSpPr>
          <p:cNvPr id="16" name="Oval 15"/>
          <p:cNvSpPr/>
          <p:nvPr/>
        </p:nvSpPr>
        <p:spPr bwMode="gray">
          <a:xfrm>
            <a:off x="928662" y="1052736"/>
            <a:ext cx="1636295" cy="1636295"/>
          </a:xfrm>
          <a:prstGeom prst="ellipse">
            <a:avLst/>
          </a:prstGeom>
          <a:blipFill rotWithShape="1">
            <a:blip r:embed="rId2"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 name="Oval 16"/>
          <p:cNvSpPr/>
          <p:nvPr/>
        </p:nvSpPr>
        <p:spPr bwMode="gray">
          <a:xfrm>
            <a:off x="5000628" y="1052736"/>
            <a:ext cx="1636295" cy="1636295"/>
          </a:xfrm>
          <a:prstGeom prst="ellipse">
            <a:avLst/>
          </a:prstGeom>
          <a:blipFill rotWithShape="1">
            <a:blip r:embed="rId3"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8" name="Oval 17"/>
          <p:cNvSpPr/>
          <p:nvPr/>
        </p:nvSpPr>
        <p:spPr bwMode="gray">
          <a:xfrm>
            <a:off x="2571736" y="1052736"/>
            <a:ext cx="1636295" cy="1636295"/>
          </a:xfrm>
          <a:prstGeom prst="ellipse">
            <a:avLst/>
          </a:prstGeom>
          <a:blipFill rotWithShape="1">
            <a:blip r:embed="rId4"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 name="Oval 18"/>
          <p:cNvSpPr/>
          <p:nvPr/>
        </p:nvSpPr>
        <p:spPr bwMode="gray">
          <a:xfrm>
            <a:off x="6643702" y="1052736"/>
            <a:ext cx="1636295" cy="1636295"/>
          </a:xfrm>
          <a:prstGeom prst="ellipse">
            <a:avLst/>
          </a:prstGeom>
          <a:blipFill rotWithShape="1">
            <a:blip r:embed="rId4"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aphicFrame>
        <p:nvGraphicFramePr>
          <p:cNvPr id="20" name="Table 19"/>
          <p:cNvGraphicFramePr>
            <a:graphicFrameLocks noGrp="1"/>
          </p:cNvGraphicFramePr>
          <p:nvPr>
            <p:extLst>
              <p:ext uri="{D42A27DB-BD31-4B8C-83A1-F6EECF244321}">
                <p14:modId xmlns:p14="http://schemas.microsoft.com/office/powerpoint/2010/main" val="924727187"/>
              </p:ext>
            </p:extLst>
          </p:nvPr>
        </p:nvGraphicFramePr>
        <p:xfrm>
          <a:off x="179512" y="4149080"/>
          <a:ext cx="8784976" cy="1010920"/>
        </p:xfrm>
        <a:graphic>
          <a:graphicData uri="http://schemas.openxmlformats.org/drawingml/2006/table">
            <a:tbl>
              <a:tblPr firstRow="1" bandRow="1">
                <a:tableStyleId>{BC89EF96-8CEA-46FF-86C4-4CE0E7609802}</a:tableStyleId>
              </a:tblPr>
              <a:tblGrid>
                <a:gridCol w="4392488"/>
                <a:gridCol w="4392488"/>
              </a:tblGrid>
              <a:tr h="370840">
                <a:tc>
                  <a:txBody>
                    <a:bodyPr/>
                    <a:lstStyle/>
                    <a:p>
                      <a:pPr marL="0" marR="0" indent="0" algn="l" rtl="0" eaLnBrk="1" fontAlgn="base" latinLnBrk="0" hangingPunct="1">
                        <a:spcBef>
                          <a:spcPts val="0"/>
                        </a:spcBef>
                        <a:spcAft>
                          <a:spcPts val="0"/>
                        </a:spcAft>
                      </a:pPr>
                      <a:r>
                        <a:rPr lang="en-US" altLang="ja-JP" sz="1800" b="0" i="0" u="none" strike="noStrike" kern="1200" baseline="0" dirty="0" smtClean="0">
                          <a:solidFill>
                            <a:srgbClr val="489657"/>
                          </a:solidFill>
                          <a:latin typeface="Verdana"/>
                          <a:cs typeface="Arial"/>
                        </a:rPr>
                        <a:t>50</a:t>
                      </a:r>
                      <a:r>
                        <a:rPr lang="ja-JP" altLang="en-US" sz="1800" b="0" i="0" u="none" strike="noStrike" kern="1200" baseline="0" smtClean="0">
                          <a:solidFill>
                            <a:srgbClr val="489657"/>
                          </a:solidFill>
                          <a:latin typeface="Verdana"/>
                          <a:cs typeface="Arial"/>
                        </a:rPr>
                        <a:t>名の医療関係者の</a:t>
                      </a:r>
                      <a:r>
                        <a:rPr lang="en-US" altLang="ja-JP" sz="1800" b="1" i="0" u="none" strike="noStrike" kern="1200" baseline="0" dirty="0" smtClean="0">
                          <a:solidFill>
                            <a:srgbClr val="489657"/>
                          </a:solidFill>
                          <a:latin typeface="Verdana"/>
                          <a:cs typeface="Arial"/>
                        </a:rPr>
                        <a:t>45</a:t>
                      </a:r>
                      <a:r>
                        <a:rPr lang="ja-JP" altLang="en-US" sz="1800" b="1" i="0" u="none" strike="noStrike" kern="1200" baseline="0" smtClean="0">
                          <a:solidFill>
                            <a:srgbClr val="489657"/>
                          </a:solidFill>
                          <a:latin typeface="Verdana"/>
                          <a:cs typeface="Arial"/>
                        </a:rPr>
                        <a:t>％</a:t>
                      </a:r>
                      <a:r>
                        <a:rPr lang="ja-JP" altLang="en-US" sz="1800" b="0" i="0" u="none" strike="noStrike" kern="1200" baseline="0" smtClean="0">
                          <a:solidFill>
                            <a:srgbClr val="489657"/>
                          </a:solidFill>
                          <a:latin typeface="Verdana"/>
                          <a:cs typeface="Arial"/>
                        </a:rPr>
                        <a:t>の手からメチシリン耐性黄色ブドウ球菌を検出</a:t>
                      </a:r>
                      <a:r>
                        <a:rPr lang="es-ES" sz="1800" b="0" i="0" u="none" strike="noStrike" kern="1200" baseline="30000" dirty="0" smtClean="0">
                          <a:solidFill>
                            <a:srgbClr val="489657"/>
                          </a:solidFill>
                          <a:latin typeface="Verdana"/>
                          <a:cs typeface="Arial"/>
                        </a:rPr>
                        <a:t>1</a:t>
                      </a:r>
                      <a:endParaRPr lang="es-ES" sz="1800" b="0" i="0" u="none" strike="noStrike" dirty="0">
                        <a:solidFill>
                          <a:srgbClr val="489657"/>
                        </a:solidFill>
                        <a:latin typeface="Arial"/>
                      </a:endParaRPr>
                    </a:p>
                  </a:txBody>
                  <a:tcPr>
                    <a:solidFill>
                      <a:schemeClr val="accent3">
                        <a:lumMod val="40000"/>
                        <a:lumOff val="60000"/>
                      </a:schemeClr>
                    </a:solidFill>
                  </a:tcPr>
                </a:tc>
                <a:tc>
                  <a:txBody>
                    <a:bodyPr/>
                    <a:lstStyle/>
                    <a:p>
                      <a:pPr marL="0" marR="0" indent="0" algn="l" rtl="0" eaLnBrk="1" fontAlgn="base" latinLnBrk="0" hangingPunct="1">
                        <a:spcBef>
                          <a:spcPts val="0"/>
                        </a:spcBef>
                        <a:spcAft>
                          <a:spcPts val="0"/>
                        </a:spcAft>
                      </a:pPr>
                      <a:r>
                        <a:rPr lang="en-US" altLang="ja-JP" sz="1800" b="0" i="0" u="none" strike="noStrike" kern="1200" baseline="0" dirty="0" smtClean="0">
                          <a:solidFill>
                            <a:srgbClr val="489657"/>
                          </a:solidFill>
                          <a:latin typeface="Verdana"/>
                          <a:cs typeface="Arial"/>
                        </a:rPr>
                        <a:t>50</a:t>
                      </a:r>
                      <a:r>
                        <a:rPr lang="ja-JP" altLang="en-US" sz="1800" b="0" i="0" u="none" strike="noStrike" kern="1200" baseline="0" smtClean="0">
                          <a:solidFill>
                            <a:srgbClr val="489657"/>
                          </a:solidFill>
                          <a:latin typeface="Verdana"/>
                          <a:cs typeface="Arial"/>
                        </a:rPr>
                        <a:t>名の医療関係者の</a:t>
                      </a:r>
                      <a:r>
                        <a:rPr lang="es-ES" sz="1800" b="1" i="0" u="none" strike="noStrike" kern="1200" baseline="0" dirty="0" smtClean="0">
                          <a:solidFill>
                            <a:srgbClr val="489657"/>
                          </a:solidFill>
                          <a:latin typeface="Verdana"/>
                          <a:cs typeface="Arial"/>
                        </a:rPr>
                        <a:t>40%</a:t>
                      </a:r>
                      <a:r>
                        <a:rPr lang="ja-JP" altLang="en-US" sz="1800" b="0" i="0" u="none" strike="noStrike" kern="1200" baseline="0" smtClean="0">
                          <a:solidFill>
                            <a:srgbClr val="489657"/>
                          </a:solidFill>
                          <a:latin typeface="Verdana"/>
                          <a:cs typeface="Arial"/>
                        </a:rPr>
                        <a:t>の手からメチシリン耐性黄色ブドウ球菌を検出</a:t>
                      </a:r>
                      <a:r>
                        <a:rPr lang="es-ES" sz="1800" b="0" i="0" u="none" strike="noStrike" kern="1200" baseline="30000" dirty="0" smtClean="0">
                          <a:solidFill>
                            <a:srgbClr val="489657"/>
                          </a:solidFill>
                          <a:latin typeface="Verdana"/>
                          <a:cs typeface="Arial"/>
                        </a:rPr>
                        <a:t>1</a:t>
                      </a:r>
                      <a:endParaRPr lang="es-ES" sz="1800" b="0" i="0" u="none" strike="noStrike" dirty="0">
                        <a:solidFill>
                          <a:srgbClr val="489657"/>
                        </a:solidFill>
                        <a:latin typeface="Arial"/>
                      </a:endParaRPr>
                    </a:p>
                  </a:txBody>
                  <a:tcPr>
                    <a:solidFill>
                      <a:schemeClr val="accent3">
                        <a:lumMod val="40000"/>
                        <a:lumOff val="60000"/>
                      </a:schemeClr>
                    </a:solidFill>
                  </a:tcPr>
                </a:tc>
              </a:tr>
              <a:tr h="370840">
                <a:tc>
                  <a:txBody>
                    <a:bodyPr/>
                    <a:lstStyle/>
                    <a:p>
                      <a:pPr marL="0" marR="0" indent="0" algn="l" rtl="0" eaLnBrk="1" fontAlgn="base" latinLnBrk="0" hangingPunct="1">
                        <a:spcBef>
                          <a:spcPts val="0"/>
                        </a:spcBef>
                        <a:spcAft>
                          <a:spcPts val="0"/>
                        </a:spcAft>
                      </a:pPr>
                      <a:r>
                        <a:rPr lang="ja-JP" altLang="en-US" sz="1800" b="0" i="0" u="none" strike="noStrike" kern="1200" baseline="0" smtClean="0">
                          <a:solidFill>
                            <a:srgbClr val="489657"/>
                          </a:solidFill>
                          <a:latin typeface="Verdana"/>
                          <a:cs typeface="Arial"/>
                        </a:rPr>
                        <a:t>手指消毒法の順守率：</a:t>
                      </a:r>
                      <a:r>
                        <a:rPr lang="es-ES" sz="1800" b="1" i="0" u="none" strike="noStrike" kern="1200" baseline="0" dirty="0" smtClean="0">
                          <a:solidFill>
                            <a:srgbClr val="489657"/>
                          </a:solidFill>
                          <a:latin typeface="Verdana"/>
                          <a:cs typeface="Arial"/>
                        </a:rPr>
                        <a:t>50</a:t>
                      </a:r>
                      <a:r>
                        <a:rPr lang="es-ES" sz="1800" b="1" i="0" u="none" strike="noStrike" kern="1200" baseline="0" dirty="0">
                          <a:solidFill>
                            <a:srgbClr val="489657"/>
                          </a:solidFill>
                          <a:latin typeface="Verdana"/>
                          <a:cs typeface="Arial"/>
                        </a:rPr>
                        <a:t>%</a:t>
                      </a:r>
                      <a:r>
                        <a:rPr lang="es-ES" sz="1800" b="0" i="0" u="none" strike="noStrike" kern="1200" baseline="0" dirty="0">
                          <a:solidFill>
                            <a:srgbClr val="489657"/>
                          </a:solidFill>
                          <a:latin typeface="Verdana"/>
                          <a:cs typeface="Arial"/>
                        </a:rPr>
                        <a:t> </a:t>
                      </a:r>
                      <a:r>
                        <a:rPr lang="es-ES" sz="1800" b="0" i="0" u="none" strike="noStrike" kern="1200" baseline="30000" dirty="0">
                          <a:solidFill>
                            <a:srgbClr val="489657"/>
                          </a:solidFill>
                          <a:latin typeface="Verdana"/>
                          <a:cs typeface="Arial"/>
                        </a:rPr>
                        <a:t>2</a:t>
                      </a:r>
                    </a:p>
                  </a:txBody>
                  <a:tcPr>
                    <a:solidFill>
                      <a:schemeClr val="accent3">
                        <a:lumMod val="40000"/>
                        <a:lumOff val="60000"/>
                      </a:schemeClr>
                    </a:solidFill>
                  </a:tcPr>
                </a:tc>
                <a:tc>
                  <a:txBody>
                    <a:bodyPr/>
                    <a:lstStyle/>
                    <a:p>
                      <a:pPr marL="0" marR="0" indent="0" algn="l" rtl="0" eaLnBrk="1" fontAlgn="base" latinLnBrk="0" hangingPunct="1">
                        <a:spcBef>
                          <a:spcPts val="0"/>
                        </a:spcBef>
                        <a:spcAft>
                          <a:spcPts val="0"/>
                        </a:spcAft>
                      </a:pPr>
                      <a:r>
                        <a:rPr lang="ja-JP" altLang="en-US" sz="1800" b="0" i="0" u="none" strike="noStrike" kern="1200" baseline="0" smtClean="0">
                          <a:solidFill>
                            <a:srgbClr val="489657"/>
                          </a:solidFill>
                          <a:latin typeface="+mn-lt"/>
                          <a:cs typeface="Arial"/>
                        </a:rPr>
                        <a:t>手指消毒法の順守率：</a:t>
                      </a:r>
                      <a:r>
                        <a:rPr lang="es-ES" sz="1800" b="1" i="0" u="none" strike="noStrike" kern="1200" baseline="0" dirty="0" smtClean="0">
                          <a:solidFill>
                            <a:srgbClr val="489657"/>
                          </a:solidFill>
                          <a:latin typeface="Verdana"/>
                          <a:cs typeface="Arial"/>
                        </a:rPr>
                        <a:t>80</a:t>
                      </a:r>
                      <a:r>
                        <a:rPr lang="es-ES" sz="1800" b="1" i="0" u="none" strike="noStrike" kern="1200" baseline="0" dirty="0">
                          <a:solidFill>
                            <a:srgbClr val="489657"/>
                          </a:solidFill>
                          <a:latin typeface="Verdana"/>
                          <a:cs typeface="Arial"/>
                        </a:rPr>
                        <a:t>%</a:t>
                      </a:r>
                      <a:r>
                        <a:rPr lang="es-ES" sz="1800" b="0" i="0" u="none" strike="noStrike" kern="1200" baseline="0" dirty="0">
                          <a:solidFill>
                            <a:srgbClr val="489657"/>
                          </a:solidFill>
                          <a:latin typeface="Verdana"/>
                          <a:cs typeface="Arial"/>
                        </a:rPr>
                        <a:t> </a:t>
                      </a:r>
                      <a:r>
                        <a:rPr lang="es-ES" sz="1800" b="0" i="0" u="none" strike="noStrike" kern="1200" baseline="30000" dirty="0">
                          <a:solidFill>
                            <a:srgbClr val="489657"/>
                          </a:solidFill>
                          <a:latin typeface="Verdana"/>
                          <a:cs typeface="Arial"/>
                        </a:rPr>
                        <a:t>2</a:t>
                      </a:r>
                    </a:p>
                  </a:txBody>
                  <a:tcPr>
                    <a:solidFill>
                      <a:schemeClr val="accent3">
                        <a:lumMod val="40000"/>
                        <a:lumOff val="60000"/>
                      </a:schemeClr>
                    </a:solidFill>
                  </a:tcPr>
                </a:tc>
              </a:tr>
            </a:tbl>
          </a:graphicData>
        </a:graphic>
      </p:graphicFrame>
      <p:sp>
        <p:nvSpPr>
          <p:cNvPr id="11" name="Text Box 7"/>
          <p:cNvSpPr txBox="1">
            <a:spLocks noChangeArrowheads="1"/>
          </p:cNvSpPr>
          <p:nvPr/>
        </p:nvSpPr>
        <p:spPr bwMode="gray">
          <a:xfrm>
            <a:off x="35496" y="6274144"/>
            <a:ext cx="8678862" cy="683248"/>
          </a:xfrm>
          <a:prstGeom prst="rect">
            <a:avLst/>
          </a:prstGeom>
          <a:noFill/>
          <a:ln w="9525">
            <a:noFill/>
            <a:miter lim="800000"/>
            <a:headEnd/>
            <a:tailEnd/>
          </a:ln>
        </p:spPr>
        <p:txBody>
          <a:bodyPr lIns="91424" tIns="45712" rIns="91424" bIns="45712">
            <a:spAutoFit/>
          </a:bodyPr>
          <a:lstStyle/>
          <a:p>
            <a:pPr marL="320675" indent="-320675">
              <a:spcBef>
                <a:spcPct val="10000"/>
              </a:spcBef>
              <a:buFontTx/>
              <a:buAutoNum type="arabicPeriod"/>
            </a:pPr>
            <a:r>
              <a:rPr lang="en-GB" sz="1200" dirty="0" err="1" smtClean="0">
                <a:latin typeface="Verdana" pitchFamily="34" charset="0"/>
                <a:cs typeface="Times New Roman" pitchFamily="18" charset="0"/>
              </a:rPr>
              <a:t>Stiefel</a:t>
            </a:r>
            <a:r>
              <a:rPr lang="en-GB" sz="1200" dirty="0" smtClean="0">
                <a:latin typeface="Verdana" pitchFamily="34" charset="0"/>
                <a:cs typeface="Times New Roman" pitchFamily="18" charset="0"/>
              </a:rPr>
              <a:t> </a:t>
            </a:r>
            <a:r>
              <a:rPr lang="en-GB" sz="1200" i="1" dirty="0">
                <a:latin typeface="Verdana" pitchFamily="34" charset="0"/>
                <a:cs typeface="Times New Roman" pitchFamily="18" charset="0"/>
              </a:rPr>
              <a:t>et al. Infect Control Hosp </a:t>
            </a:r>
            <a:r>
              <a:rPr lang="en-GB" sz="1200" i="1" dirty="0" err="1">
                <a:latin typeface="Verdana" pitchFamily="34" charset="0"/>
                <a:cs typeface="Times New Roman" pitchFamily="18" charset="0"/>
              </a:rPr>
              <a:t>Epidemiol</a:t>
            </a:r>
            <a:r>
              <a:rPr lang="en-GB" sz="1200" dirty="0">
                <a:latin typeface="Verdana" pitchFamily="34" charset="0"/>
                <a:cs typeface="Times New Roman" pitchFamily="18" charset="0"/>
              </a:rPr>
              <a:t> 2011; 32: 185-187.</a:t>
            </a:r>
          </a:p>
          <a:p>
            <a:pPr marL="320675" indent="-320675">
              <a:spcBef>
                <a:spcPct val="10000"/>
              </a:spcBef>
              <a:buFontTx/>
              <a:buAutoNum type="arabicPeriod"/>
            </a:pPr>
            <a:r>
              <a:rPr lang="en-GB" sz="1200" dirty="0">
                <a:latin typeface="Verdana" pitchFamily="34" charset="0"/>
                <a:cs typeface="Times New Roman" pitchFamily="18" charset="0"/>
              </a:rPr>
              <a:t>Randle </a:t>
            </a:r>
            <a:r>
              <a:rPr lang="en-GB" sz="1200" i="1" dirty="0">
                <a:latin typeface="Verdana" pitchFamily="34" charset="0"/>
                <a:cs typeface="Times New Roman" pitchFamily="18" charset="0"/>
              </a:rPr>
              <a:t>et al.</a:t>
            </a:r>
            <a:r>
              <a:rPr lang="en-GB" sz="1200" dirty="0">
                <a:latin typeface="Verdana" pitchFamily="34" charset="0"/>
                <a:cs typeface="Times New Roman" pitchFamily="18" charset="0"/>
              </a:rPr>
              <a:t> </a:t>
            </a:r>
            <a:r>
              <a:rPr lang="en-GB" sz="1200" i="1" dirty="0">
                <a:latin typeface="Verdana" pitchFamily="34" charset="0"/>
                <a:cs typeface="Times New Roman" pitchFamily="18" charset="0"/>
              </a:rPr>
              <a:t>J Hosp Infect</a:t>
            </a:r>
            <a:r>
              <a:rPr lang="en-GB" sz="1200" dirty="0">
                <a:latin typeface="Verdana" pitchFamily="34" charset="0"/>
                <a:cs typeface="Times New Roman" pitchFamily="18" charset="0"/>
              </a:rPr>
              <a:t> 2010; 76: 252-255.</a:t>
            </a:r>
          </a:p>
          <a:p>
            <a:pPr marL="320675" indent="-320675">
              <a:spcBef>
                <a:spcPct val="10000"/>
              </a:spcBef>
              <a:buFontTx/>
              <a:buAutoNum type="arabicPeriod"/>
            </a:pPr>
            <a:endParaRPr lang="en-GB" sz="1200" dirty="0">
              <a:latin typeface="Verdana" pitchFamily="34" charset="0"/>
              <a:cs typeface="Times New Roman" pitchFamily="18" charset="0"/>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6"/>
          <p:cNvGraphicFramePr>
            <a:graphicFrameLocks noChangeAspect="1"/>
          </p:cNvGraphicFramePr>
          <p:nvPr>
            <p:extLst>
              <p:ext uri="{D42A27DB-BD31-4B8C-83A1-F6EECF244321}">
                <p14:modId xmlns:p14="http://schemas.microsoft.com/office/powerpoint/2010/main" val="1254959204"/>
              </p:ext>
            </p:extLst>
          </p:nvPr>
        </p:nvGraphicFramePr>
        <p:xfrm>
          <a:off x="1455738" y="1047750"/>
          <a:ext cx="9999662" cy="4557713"/>
        </p:xfrm>
        <a:graphic>
          <a:graphicData uri="http://schemas.openxmlformats.org/presentationml/2006/ole">
            <mc:AlternateContent xmlns:mc="http://schemas.openxmlformats.org/markup-compatibility/2006">
              <mc:Choice xmlns:v="urn:schemas-microsoft-com:vml" Requires="v">
                <p:oleObj spid="_x0000_s1151" name="Worksheet" r:id="rId3" imgW="9848816" imgH="4476885" progId="Excel.Sheet.8">
                  <p:embed/>
                </p:oleObj>
              </mc:Choice>
              <mc:Fallback>
                <p:oleObj name="Worksheet" r:id="rId3" imgW="9848816" imgH="4476885" progId="Excel.Sheet.8">
                  <p:embed/>
                  <p:pic>
                    <p:nvPicPr>
                      <p:cNvPr id="0" name="Picture 111"/>
                      <p:cNvPicPr>
                        <a:picLocks noChangeAspect="1" noChangeArrowheads="1"/>
                      </p:cNvPicPr>
                      <p:nvPr/>
                    </p:nvPicPr>
                    <p:blipFill>
                      <a:blip r:embed="rId4"/>
                      <a:srcRect/>
                      <a:stretch>
                        <a:fillRect/>
                      </a:stretch>
                    </p:blipFill>
                    <p:spPr bwMode="auto">
                      <a:xfrm>
                        <a:off x="1455738" y="1047750"/>
                        <a:ext cx="9999662" cy="4557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Text Box 12"/>
          <p:cNvSpPr txBox="1">
            <a:spLocks noChangeArrowheads="1"/>
          </p:cNvSpPr>
          <p:nvPr/>
        </p:nvSpPr>
        <p:spPr bwMode="auto">
          <a:xfrm>
            <a:off x="2345440" y="5517232"/>
            <a:ext cx="1979997" cy="369316"/>
          </a:xfrm>
          <a:prstGeom prst="rect">
            <a:avLst/>
          </a:prstGeom>
          <a:noFill/>
          <a:ln w="9525">
            <a:noFill/>
            <a:miter lim="800000"/>
            <a:headEnd/>
            <a:tailEnd/>
          </a:ln>
        </p:spPr>
        <p:txBody>
          <a:bodyPr wrap="none" lIns="91424" tIns="45712" rIns="91424" bIns="45712">
            <a:spAutoFit/>
          </a:bodyPr>
          <a:lstStyle/>
          <a:p>
            <a:pPr algn="ctr"/>
            <a:r>
              <a:rPr lang="en-GB" dirty="0">
                <a:latin typeface="+mj-lt"/>
              </a:rPr>
              <a:t>Before cleaning</a:t>
            </a:r>
          </a:p>
        </p:txBody>
      </p:sp>
      <p:sp>
        <p:nvSpPr>
          <p:cNvPr id="1029" name="Text Box 13"/>
          <p:cNvSpPr txBox="1">
            <a:spLocks noChangeArrowheads="1"/>
          </p:cNvSpPr>
          <p:nvPr/>
        </p:nvSpPr>
        <p:spPr bwMode="auto">
          <a:xfrm>
            <a:off x="4777043" y="5539234"/>
            <a:ext cx="1792446" cy="369316"/>
          </a:xfrm>
          <a:prstGeom prst="rect">
            <a:avLst/>
          </a:prstGeom>
          <a:noFill/>
          <a:ln w="9525">
            <a:noFill/>
            <a:miter lim="800000"/>
            <a:headEnd/>
            <a:tailEnd/>
          </a:ln>
        </p:spPr>
        <p:txBody>
          <a:bodyPr wrap="none" lIns="91424" tIns="45712" rIns="91424" bIns="45712">
            <a:spAutoFit/>
          </a:bodyPr>
          <a:lstStyle/>
          <a:p>
            <a:pPr algn="ctr"/>
            <a:r>
              <a:rPr lang="en-GB" dirty="0">
                <a:latin typeface="+mj-lt"/>
              </a:rPr>
              <a:t>After cleaning</a:t>
            </a:r>
          </a:p>
        </p:txBody>
      </p:sp>
      <p:sp>
        <p:nvSpPr>
          <p:cNvPr id="1030" name="Text Box 16"/>
          <p:cNvSpPr txBox="1">
            <a:spLocks noChangeArrowheads="1"/>
          </p:cNvSpPr>
          <p:nvPr/>
        </p:nvSpPr>
        <p:spPr bwMode="auto">
          <a:xfrm rot="-5400000">
            <a:off x="-349258" y="3288614"/>
            <a:ext cx="3770552" cy="307760"/>
          </a:xfrm>
          <a:prstGeom prst="rect">
            <a:avLst/>
          </a:prstGeom>
          <a:noFill/>
          <a:ln w="9525">
            <a:noFill/>
            <a:miter lim="800000"/>
            <a:headEnd/>
            <a:tailEnd/>
          </a:ln>
        </p:spPr>
        <p:txBody>
          <a:bodyPr wrap="none" lIns="91424" tIns="45712" rIns="91424" bIns="45712">
            <a:spAutoFit/>
          </a:bodyPr>
          <a:lstStyle/>
          <a:p>
            <a:r>
              <a:rPr lang="en-GB" sz="1400" b="1" dirty="0">
                <a:latin typeface="+mj-lt"/>
              </a:rPr>
              <a:t>Percentage of MRSA swabs positive</a:t>
            </a:r>
          </a:p>
        </p:txBody>
      </p:sp>
      <p:sp>
        <p:nvSpPr>
          <p:cNvPr id="1031" name="Line 19"/>
          <p:cNvSpPr>
            <a:spLocks noChangeShapeType="1"/>
          </p:cNvSpPr>
          <p:nvPr/>
        </p:nvSpPr>
        <p:spPr bwMode="auto">
          <a:xfrm>
            <a:off x="4552714" y="1873895"/>
            <a:ext cx="0" cy="835025"/>
          </a:xfrm>
          <a:prstGeom prst="line">
            <a:avLst/>
          </a:prstGeom>
          <a:noFill/>
          <a:ln w="28575">
            <a:solidFill>
              <a:srgbClr val="FF0000"/>
            </a:solidFill>
            <a:round/>
            <a:headEnd type="triangle" w="med" len="med"/>
            <a:tailEnd type="triangle" w="med" len="med"/>
          </a:ln>
        </p:spPr>
        <p:txBody>
          <a:bodyPr/>
          <a:lstStyle/>
          <a:p>
            <a:endParaRPr lang="en-GB"/>
          </a:p>
        </p:txBody>
      </p:sp>
      <p:sp>
        <p:nvSpPr>
          <p:cNvPr id="1032" name="Rectangle 27"/>
          <p:cNvSpPr>
            <a:spLocks noChangeArrowheads="1"/>
          </p:cNvSpPr>
          <p:nvPr/>
        </p:nvSpPr>
        <p:spPr bwMode="auto">
          <a:xfrm>
            <a:off x="6207261" y="5106988"/>
            <a:ext cx="245548" cy="307760"/>
          </a:xfrm>
          <a:prstGeom prst="rect">
            <a:avLst/>
          </a:prstGeom>
          <a:noFill/>
          <a:ln w="9525">
            <a:noFill/>
            <a:miter lim="800000"/>
            <a:headEnd/>
            <a:tailEnd/>
          </a:ln>
        </p:spPr>
        <p:txBody>
          <a:bodyPr wrap="none" lIns="91424" tIns="45712" rIns="91424" bIns="45712">
            <a:spAutoFit/>
          </a:bodyPr>
          <a:lstStyle/>
          <a:p>
            <a:pPr eaLnBrk="0" hangingPunct="0"/>
            <a:r>
              <a:rPr lang="en-GB" sz="1400" b="1">
                <a:latin typeface="+mj-lt"/>
              </a:rPr>
              <a:t> </a:t>
            </a:r>
            <a:endParaRPr lang="en-GB" sz="1600" b="1">
              <a:latin typeface="+mj-lt"/>
            </a:endParaRPr>
          </a:p>
        </p:txBody>
      </p:sp>
      <p:sp>
        <p:nvSpPr>
          <p:cNvPr id="1034" name="Text Box 18"/>
          <p:cNvSpPr txBox="1">
            <a:spLocks noChangeArrowheads="1"/>
          </p:cNvSpPr>
          <p:nvPr/>
        </p:nvSpPr>
        <p:spPr bwMode="gray">
          <a:xfrm>
            <a:off x="4552714" y="2060848"/>
            <a:ext cx="1828800" cy="400093"/>
          </a:xfrm>
          <a:prstGeom prst="rect">
            <a:avLst/>
          </a:prstGeom>
          <a:noFill/>
          <a:ln w="9525">
            <a:noFill/>
            <a:miter lim="800000"/>
            <a:headEnd/>
            <a:tailEnd/>
          </a:ln>
        </p:spPr>
        <p:txBody>
          <a:bodyPr lIns="91424" tIns="45712" rIns="91424" bIns="45712">
            <a:spAutoFit/>
          </a:bodyPr>
          <a:lstStyle/>
          <a:p>
            <a:r>
              <a:rPr lang="en-GB" sz="2000" b="1" dirty="0" smtClean="0">
                <a:latin typeface="+mn-lt"/>
              </a:rPr>
              <a:t>-26%</a:t>
            </a:r>
            <a:endParaRPr lang="en-GB" sz="2000" b="1" dirty="0">
              <a:latin typeface="+mn-lt"/>
            </a:endParaRPr>
          </a:p>
        </p:txBody>
      </p:sp>
      <p:sp>
        <p:nvSpPr>
          <p:cNvPr id="1035" name="Text Box 18"/>
          <p:cNvSpPr txBox="1">
            <a:spLocks noChangeArrowheads="1"/>
          </p:cNvSpPr>
          <p:nvPr/>
        </p:nvSpPr>
        <p:spPr bwMode="gray">
          <a:xfrm>
            <a:off x="2435882" y="1916832"/>
            <a:ext cx="1828800" cy="707870"/>
          </a:xfrm>
          <a:prstGeom prst="rect">
            <a:avLst/>
          </a:prstGeom>
          <a:noFill/>
          <a:ln w="9525">
            <a:noFill/>
            <a:miter lim="800000"/>
            <a:headEnd/>
            <a:tailEnd/>
          </a:ln>
        </p:spPr>
        <p:txBody>
          <a:bodyPr lIns="91424" tIns="45712" rIns="91424" bIns="45712">
            <a:spAutoFit/>
          </a:bodyPr>
          <a:lstStyle/>
          <a:p>
            <a:pPr algn="ctr"/>
            <a:r>
              <a:rPr lang="en-GB" sz="2000" b="1" dirty="0">
                <a:latin typeface="+mn-lt"/>
              </a:rPr>
              <a:t>90% </a:t>
            </a:r>
            <a:r>
              <a:rPr lang="en-GB" sz="2000" b="1" dirty="0" smtClean="0">
                <a:latin typeface="+mn-lt"/>
              </a:rPr>
              <a:t>/ 124</a:t>
            </a:r>
            <a:r>
              <a:rPr lang="ja-JP" altLang="en-US" sz="2000" b="1" smtClean="0">
                <a:latin typeface="+mn-lt"/>
              </a:rPr>
              <a:t>ヶ所</a:t>
            </a:r>
            <a:endParaRPr lang="en-GB" sz="2000" b="1" dirty="0">
              <a:latin typeface="+mn-lt"/>
            </a:endParaRPr>
          </a:p>
        </p:txBody>
      </p:sp>
      <p:sp>
        <p:nvSpPr>
          <p:cNvPr id="1036" name="Text Box 18"/>
          <p:cNvSpPr txBox="1">
            <a:spLocks noChangeArrowheads="1"/>
          </p:cNvSpPr>
          <p:nvPr/>
        </p:nvSpPr>
        <p:spPr bwMode="gray">
          <a:xfrm>
            <a:off x="4768168" y="2946400"/>
            <a:ext cx="1828800" cy="707870"/>
          </a:xfrm>
          <a:prstGeom prst="rect">
            <a:avLst/>
          </a:prstGeom>
          <a:noFill/>
          <a:ln w="9525">
            <a:noFill/>
            <a:miter lim="800000"/>
            <a:headEnd/>
            <a:tailEnd/>
          </a:ln>
        </p:spPr>
        <p:txBody>
          <a:bodyPr lIns="91424" tIns="45712" rIns="91424" bIns="45712">
            <a:spAutoFit/>
          </a:bodyPr>
          <a:lstStyle/>
          <a:p>
            <a:pPr algn="ctr"/>
            <a:r>
              <a:rPr lang="en-GB" sz="2000" b="1" dirty="0">
                <a:latin typeface="+mn-lt"/>
              </a:rPr>
              <a:t>66% </a:t>
            </a:r>
            <a:r>
              <a:rPr lang="en-GB" sz="2000" b="1" dirty="0" smtClean="0">
                <a:latin typeface="+mn-lt"/>
              </a:rPr>
              <a:t>/ 124</a:t>
            </a:r>
            <a:r>
              <a:rPr lang="ja-JP" altLang="en-US" sz="2000" b="1" smtClean="0">
                <a:latin typeface="+mn-lt"/>
              </a:rPr>
              <a:t>ヶ所</a:t>
            </a:r>
            <a:endParaRPr lang="en-GB" sz="2000" b="1" dirty="0">
              <a:latin typeface="+mn-lt"/>
            </a:endParaRPr>
          </a:p>
        </p:txBody>
      </p:sp>
      <p:sp>
        <p:nvSpPr>
          <p:cNvPr id="18" name="Rectangle 2"/>
          <p:cNvSpPr>
            <a:spLocks noGrp="1"/>
          </p:cNvSpPr>
          <p:nvPr>
            <p:ph type="title" idx="4294967295"/>
          </p:nvPr>
        </p:nvSpPr>
        <p:spPr>
          <a:xfrm>
            <a:off x="323528" y="119610"/>
            <a:ext cx="4499669" cy="925512"/>
          </a:xfrm>
        </p:spPr>
        <p:txBody>
          <a:bodyPr/>
          <a:lstStyle/>
          <a:p>
            <a:pPr eaLnBrk="1" hangingPunct="1"/>
            <a:r>
              <a:rPr lang="en-GB" b="1" dirty="0" smtClean="0"/>
              <a:t>Conventional cleaning and disinfection</a:t>
            </a:r>
            <a:endParaRPr lang="en-US" b="1" dirty="0"/>
          </a:p>
        </p:txBody>
      </p:sp>
      <p:sp>
        <p:nvSpPr>
          <p:cNvPr id="19" name="Title 1"/>
          <p:cNvSpPr txBox="1">
            <a:spLocks/>
          </p:cNvSpPr>
          <p:nvPr/>
        </p:nvSpPr>
        <p:spPr bwMode="auto">
          <a:xfrm>
            <a:off x="4762267" y="116632"/>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sz="2000" b="1" smtClean="0">
                <a:solidFill>
                  <a:srgbClr val="00B050"/>
                </a:solidFill>
                <a:latin typeface="+mn-lt"/>
                <a:cs typeface="+mn-cs"/>
              </a:rPr>
              <a:t>従来の洗浄と消毒法</a:t>
            </a:r>
            <a:endParaRPr lang="en-GB" sz="2000" b="1" dirty="0" smtClean="0">
              <a:solidFill>
                <a:srgbClr val="00B050"/>
              </a:solidFill>
              <a:latin typeface="+mn-lt"/>
              <a:cs typeface="+mn-cs"/>
            </a:endParaRPr>
          </a:p>
        </p:txBody>
      </p:sp>
      <p:sp>
        <p:nvSpPr>
          <p:cNvPr id="21" name="Title 1"/>
          <p:cNvSpPr txBox="1">
            <a:spLocks/>
          </p:cNvSpPr>
          <p:nvPr/>
        </p:nvSpPr>
        <p:spPr bwMode="auto">
          <a:xfrm rot="16200000">
            <a:off x="-774787" y="3006939"/>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ctr"/>
            <a:r>
              <a:rPr lang="ja-JP" altLang="en-US" sz="1400" b="1" smtClean="0">
                <a:solidFill>
                  <a:srgbClr val="00B050"/>
                </a:solidFill>
                <a:latin typeface="Verdana"/>
              </a:rPr>
              <a:t>メチシリン耐性黄色ブドウ球菌サンプルが陽性の確立</a:t>
            </a:r>
            <a:endParaRPr lang="es-ES" sz="1400" b="1" dirty="0" smtClean="0">
              <a:solidFill>
                <a:srgbClr val="00B050"/>
              </a:solidFill>
              <a:latin typeface="Verdana"/>
            </a:endParaRPr>
          </a:p>
        </p:txBody>
      </p:sp>
      <p:sp>
        <p:nvSpPr>
          <p:cNvPr id="22" name="Title 1"/>
          <p:cNvSpPr txBox="1">
            <a:spLocks/>
          </p:cNvSpPr>
          <p:nvPr/>
        </p:nvSpPr>
        <p:spPr bwMode="auto">
          <a:xfrm>
            <a:off x="2915816" y="5877272"/>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dirty="0" smtClean="0">
                <a:solidFill>
                  <a:srgbClr val="00B050"/>
                </a:solidFill>
                <a:latin typeface="+mj-lt"/>
              </a:rPr>
              <a:t>洗浄前</a:t>
            </a:r>
            <a:endParaRPr lang="es-ES" dirty="0" smtClean="0">
              <a:solidFill>
                <a:srgbClr val="00B050"/>
              </a:solidFill>
              <a:latin typeface="+mj-lt"/>
            </a:endParaRPr>
          </a:p>
        </p:txBody>
      </p:sp>
      <p:sp>
        <p:nvSpPr>
          <p:cNvPr id="20" name="Title 1"/>
          <p:cNvSpPr txBox="1">
            <a:spLocks/>
          </p:cNvSpPr>
          <p:nvPr/>
        </p:nvSpPr>
        <p:spPr bwMode="auto">
          <a:xfrm>
            <a:off x="5231150" y="5877273"/>
            <a:ext cx="4453418" cy="3600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dirty="0" smtClean="0">
                <a:solidFill>
                  <a:srgbClr val="00B050"/>
                </a:solidFill>
                <a:latin typeface="+mj-lt"/>
              </a:rPr>
              <a:t>洗浄後</a:t>
            </a:r>
            <a:endParaRPr lang="es-ES" dirty="0" smtClean="0">
              <a:solidFill>
                <a:srgbClr val="00B050"/>
              </a:solidFill>
              <a:latin typeface="+mj-lt"/>
            </a:endParaRPr>
          </a:p>
        </p:txBody>
      </p:sp>
      <p:sp>
        <p:nvSpPr>
          <p:cNvPr id="17" name="Rectangle 16"/>
          <p:cNvSpPr/>
          <p:nvPr/>
        </p:nvSpPr>
        <p:spPr>
          <a:xfrm>
            <a:off x="6712954" y="2132856"/>
            <a:ext cx="3312368" cy="36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Box 7"/>
          <p:cNvSpPr txBox="1">
            <a:spLocks noChangeArrowheads="1"/>
          </p:cNvSpPr>
          <p:nvPr/>
        </p:nvSpPr>
        <p:spPr bwMode="auto">
          <a:xfrm>
            <a:off x="-252536" y="6536393"/>
            <a:ext cx="8715376" cy="276983"/>
          </a:xfrm>
          <a:prstGeom prst="rect">
            <a:avLst/>
          </a:prstGeom>
          <a:noFill/>
          <a:ln w="9525">
            <a:noFill/>
            <a:miter lim="800000"/>
            <a:headEnd/>
            <a:tailEnd/>
          </a:ln>
        </p:spPr>
        <p:txBody>
          <a:bodyPr lIns="91424" tIns="45712" rIns="91424" bIns="45712">
            <a:spAutoFit/>
          </a:bodyPr>
          <a:lstStyle/>
          <a:p>
            <a:pPr marL="288925" indent="-288925"/>
            <a:r>
              <a:rPr lang="en-GB" sz="1200" dirty="0">
                <a:latin typeface="Verdana" pitchFamily="34" charset="0"/>
                <a:cs typeface="Times New Roman" pitchFamily="18" charset="0"/>
              </a:rPr>
              <a:t>	French </a:t>
            </a:r>
            <a:r>
              <a:rPr lang="en-GB" sz="1200" i="1" dirty="0">
                <a:latin typeface="Verdana" pitchFamily="34" charset="0"/>
                <a:cs typeface="Times New Roman" pitchFamily="18" charset="0"/>
              </a:rPr>
              <a:t>et al. J Hosp Infect </a:t>
            </a:r>
            <a:r>
              <a:rPr lang="en-GB" sz="1200" dirty="0">
                <a:latin typeface="Verdana" pitchFamily="34" charset="0"/>
                <a:cs typeface="Times New Roman" pitchFamily="18" charset="0"/>
              </a:rPr>
              <a:t>2004;57:31-37.</a:t>
            </a:r>
            <a:r>
              <a:rPr lang="en-GB" sz="1200" dirty="0">
                <a:latin typeface="Verdana" pitchFamily="34" charset="0"/>
              </a:rPr>
              <a:t> </a:t>
            </a: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Q-Hospital Room - Clean copy"/>
          <p:cNvPicPr>
            <a:picLocks noChangeAspect="1" noChangeArrowheads="1"/>
          </p:cNvPicPr>
          <p:nvPr/>
        </p:nvPicPr>
        <p:blipFill>
          <a:blip r:embed="rId2" cstate="print"/>
          <a:srcRect/>
          <a:stretch>
            <a:fillRect/>
          </a:stretch>
        </p:blipFill>
        <p:spPr bwMode="auto">
          <a:xfrm>
            <a:off x="539552" y="908720"/>
            <a:ext cx="3636658" cy="3240360"/>
          </a:xfrm>
          <a:prstGeom prst="rect">
            <a:avLst/>
          </a:prstGeom>
          <a:noFill/>
          <a:ln w="9525">
            <a:noFill/>
            <a:miter lim="800000"/>
            <a:headEnd/>
            <a:tailEnd/>
          </a:ln>
        </p:spPr>
      </p:pic>
      <p:pic>
        <p:nvPicPr>
          <p:cNvPr id="4" name="Picture 4" descr="BQ-Hospital Room - Clean copy"/>
          <p:cNvPicPr>
            <a:picLocks noChangeAspect="1" noChangeArrowheads="1"/>
          </p:cNvPicPr>
          <p:nvPr/>
        </p:nvPicPr>
        <p:blipFill>
          <a:blip r:embed="rId2" cstate="print"/>
          <a:srcRect/>
          <a:stretch>
            <a:fillRect/>
          </a:stretch>
        </p:blipFill>
        <p:spPr bwMode="auto">
          <a:xfrm>
            <a:off x="4751766" y="908720"/>
            <a:ext cx="3636658" cy="3240360"/>
          </a:xfrm>
          <a:prstGeom prst="rect">
            <a:avLst/>
          </a:prstGeom>
          <a:noFill/>
          <a:ln w="9525">
            <a:noFill/>
            <a:miter lim="800000"/>
            <a:headEnd/>
            <a:tailEnd/>
          </a:ln>
        </p:spPr>
      </p:pic>
      <p:sp>
        <p:nvSpPr>
          <p:cNvPr id="5" name="TextBox 4"/>
          <p:cNvSpPr txBox="1"/>
          <p:nvPr/>
        </p:nvSpPr>
        <p:spPr>
          <a:xfrm>
            <a:off x="1638948" y="4293096"/>
            <a:ext cx="1368152" cy="369332"/>
          </a:xfrm>
          <a:prstGeom prst="rect">
            <a:avLst/>
          </a:prstGeom>
          <a:noFill/>
        </p:spPr>
        <p:txBody>
          <a:bodyPr wrap="square" rtlCol="0">
            <a:spAutoFit/>
          </a:bodyPr>
          <a:lstStyle/>
          <a:p>
            <a:r>
              <a:rPr lang="ja-JP" altLang="en-US" b="1" smtClean="0">
                <a:latin typeface="+mn-lt"/>
              </a:rPr>
              <a:t>病室</a:t>
            </a:r>
            <a:r>
              <a:rPr lang="en-GB" b="1" dirty="0" smtClean="0">
                <a:latin typeface="+mn-lt"/>
              </a:rPr>
              <a:t>A</a:t>
            </a:r>
            <a:endParaRPr lang="en-GB" b="1" dirty="0">
              <a:latin typeface="+mn-lt"/>
            </a:endParaRPr>
          </a:p>
        </p:txBody>
      </p:sp>
      <p:sp>
        <p:nvSpPr>
          <p:cNvPr id="6" name="TextBox 5"/>
          <p:cNvSpPr txBox="1"/>
          <p:nvPr/>
        </p:nvSpPr>
        <p:spPr>
          <a:xfrm>
            <a:off x="5886019" y="4293096"/>
            <a:ext cx="1368152" cy="369332"/>
          </a:xfrm>
          <a:prstGeom prst="rect">
            <a:avLst/>
          </a:prstGeom>
          <a:noFill/>
        </p:spPr>
        <p:txBody>
          <a:bodyPr wrap="square" rtlCol="0">
            <a:spAutoFit/>
          </a:bodyPr>
          <a:lstStyle/>
          <a:p>
            <a:r>
              <a:rPr lang="ja-JP" altLang="en-US" b="1" smtClean="0">
                <a:latin typeface="+mn-lt"/>
              </a:rPr>
              <a:t>病室</a:t>
            </a:r>
            <a:r>
              <a:rPr lang="en-GB" b="1" dirty="0" smtClean="0">
                <a:latin typeface="+mn-lt"/>
              </a:rPr>
              <a:t>B</a:t>
            </a:r>
            <a:endParaRPr lang="en-GB" b="1" dirty="0">
              <a:latin typeface="+mn-lt"/>
            </a:endParaRPr>
          </a:p>
        </p:txBody>
      </p:sp>
      <p:sp>
        <p:nvSpPr>
          <p:cNvPr id="7" name="Rectangle 2"/>
          <p:cNvSpPr txBox="1">
            <a:spLocks/>
          </p:cNvSpPr>
          <p:nvPr/>
        </p:nvSpPr>
        <p:spPr bwMode="auto">
          <a:xfrm>
            <a:off x="333469" y="127224"/>
            <a:ext cx="4499669" cy="9255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tab pos="4037013" algn="l"/>
              </a:tabLst>
              <a:defRPr/>
            </a:pPr>
            <a:r>
              <a:rPr lang="en-GB" sz="2000" b="1" noProof="0" dirty="0" smtClean="0">
                <a:solidFill>
                  <a:srgbClr val="0070C0"/>
                </a:solidFill>
                <a:latin typeface="+mn-lt"/>
                <a:cs typeface="+mn-cs"/>
              </a:rPr>
              <a:t>Which room would you choose?</a:t>
            </a:r>
            <a:endParaRPr kumimoji="0" lang="en-US" sz="2000" b="1" i="0" u="none" strike="noStrike" kern="1200" cap="none" spc="0" normalizeH="0" baseline="0" noProof="0" dirty="0">
              <a:ln>
                <a:noFill/>
              </a:ln>
              <a:solidFill>
                <a:srgbClr val="0070C0"/>
              </a:solidFill>
              <a:effectLst/>
              <a:uLnTx/>
              <a:uFillTx/>
              <a:latin typeface="+mn-lt"/>
              <a:ea typeface="+mn-ea"/>
              <a:cs typeface="+mn-cs"/>
            </a:endParaRPr>
          </a:p>
        </p:txBody>
      </p:sp>
      <p:sp>
        <p:nvSpPr>
          <p:cNvPr id="8" name="Title 1"/>
          <p:cNvSpPr txBox="1">
            <a:spLocks/>
          </p:cNvSpPr>
          <p:nvPr/>
        </p:nvSpPr>
        <p:spPr bwMode="auto">
          <a:xfrm>
            <a:off x="4772208" y="124246"/>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sz="2000" b="1" smtClean="0">
                <a:solidFill>
                  <a:srgbClr val="00B050"/>
                </a:solidFill>
                <a:latin typeface="+mn-lt"/>
                <a:cs typeface="+mn-cs"/>
              </a:rPr>
              <a:t>どちらの病室を選びますか？</a:t>
            </a:r>
            <a:endParaRPr lang="en-GB" sz="2000" b="1" dirty="0" smtClean="0">
              <a:solidFill>
                <a:srgbClr val="00B050"/>
              </a:solidFill>
              <a:latin typeface="+mn-lt"/>
              <a:cs typeface="+mn-cs"/>
            </a:endParaRPr>
          </a:p>
        </p:txBody>
      </p:sp>
    </p:spTree>
    <p:extLst>
      <p:ext uri="{BB962C8B-B14F-4D97-AF65-F5344CB8AC3E}">
        <p14:creationId xmlns:p14="http://schemas.microsoft.com/office/powerpoint/2010/main" val="765049797"/>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Q-Hospital Room - Clean copy"/>
          <p:cNvPicPr>
            <a:picLocks noChangeAspect="1" noChangeArrowheads="1"/>
          </p:cNvPicPr>
          <p:nvPr/>
        </p:nvPicPr>
        <p:blipFill>
          <a:blip r:embed="rId2" cstate="print"/>
          <a:srcRect/>
          <a:stretch>
            <a:fillRect/>
          </a:stretch>
        </p:blipFill>
        <p:spPr bwMode="auto">
          <a:xfrm>
            <a:off x="539552" y="908720"/>
            <a:ext cx="3636658" cy="3240360"/>
          </a:xfrm>
          <a:prstGeom prst="rect">
            <a:avLst/>
          </a:prstGeom>
          <a:noFill/>
          <a:ln w="9525">
            <a:noFill/>
            <a:miter lim="800000"/>
            <a:headEnd/>
            <a:tailEnd/>
          </a:ln>
        </p:spPr>
      </p:pic>
      <p:pic>
        <p:nvPicPr>
          <p:cNvPr id="4" name="Picture 4" descr="BQ-Hospital Room - Clean copy"/>
          <p:cNvPicPr>
            <a:picLocks noChangeAspect="1" noChangeArrowheads="1"/>
          </p:cNvPicPr>
          <p:nvPr/>
        </p:nvPicPr>
        <p:blipFill>
          <a:blip r:embed="rId2" cstate="print"/>
          <a:srcRect/>
          <a:stretch>
            <a:fillRect/>
          </a:stretch>
        </p:blipFill>
        <p:spPr bwMode="auto">
          <a:xfrm>
            <a:off x="4751766" y="908720"/>
            <a:ext cx="3636658" cy="3240360"/>
          </a:xfrm>
          <a:prstGeom prst="rect">
            <a:avLst/>
          </a:prstGeom>
          <a:noFill/>
          <a:ln w="9525">
            <a:noFill/>
            <a:miter lim="800000"/>
            <a:headEnd/>
            <a:tailEnd/>
          </a:ln>
        </p:spPr>
      </p:pic>
      <p:sp>
        <p:nvSpPr>
          <p:cNvPr id="5" name="TextBox 4"/>
          <p:cNvSpPr txBox="1"/>
          <p:nvPr/>
        </p:nvSpPr>
        <p:spPr>
          <a:xfrm>
            <a:off x="1638948" y="4293096"/>
            <a:ext cx="1368152" cy="369332"/>
          </a:xfrm>
          <a:prstGeom prst="rect">
            <a:avLst/>
          </a:prstGeom>
          <a:noFill/>
        </p:spPr>
        <p:txBody>
          <a:bodyPr wrap="square" rtlCol="0">
            <a:spAutoFit/>
          </a:bodyPr>
          <a:lstStyle/>
          <a:p>
            <a:r>
              <a:rPr lang="ja-JP" altLang="en-US" b="1" smtClean="0">
                <a:latin typeface="+mn-lt"/>
              </a:rPr>
              <a:t>病室</a:t>
            </a:r>
            <a:r>
              <a:rPr lang="en-GB" b="1" dirty="0" smtClean="0">
                <a:latin typeface="+mn-lt"/>
              </a:rPr>
              <a:t>A</a:t>
            </a:r>
            <a:endParaRPr lang="en-GB" b="1" dirty="0">
              <a:latin typeface="+mn-lt"/>
            </a:endParaRPr>
          </a:p>
        </p:txBody>
      </p:sp>
      <p:sp>
        <p:nvSpPr>
          <p:cNvPr id="6" name="TextBox 5"/>
          <p:cNvSpPr txBox="1"/>
          <p:nvPr/>
        </p:nvSpPr>
        <p:spPr>
          <a:xfrm>
            <a:off x="5886019" y="4293096"/>
            <a:ext cx="1368152" cy="369332"/>
          </a:xfrm>
          <a:prstGeom prst="rect">
            <a:avLst/>
          </a:prstGeom>
          <a:noFill/>
        </p:spPr>
        <p:txBody>
          <a:bodyPr wrap="square" rtlCol="0">
            <a:spAutoFit/>
          </a:bodyPr>
          <a:lstStyle/>
          <a:p>
            <a:r>
              <a:rPr lang="ja-JP" altLang="en-US" b="1" smtClean="0">
                <a:latin typeface="+mn-lt"/>
              </a:rPr>
              <a:t>病室</a:t>
            </a:r>
            <a:r>
              <a:rPr lang="en-GB" b="1" dirty="0" smtClean="0">
                <a:latin typeface="+mn-lt"/>
              </a:rPr>
              <a:t>B</a:t>
            </a:r>
            <a:endParaRPr lang="en-GB" b="1" dirty="0">
              <a:latin typeface="+mn-lt"/>
            </a:endParaRPr>
          </a:p>
        </p:txBody>
      </p:sp>
      <p:sp>
        <p:nvSpPr>
          <p:cNvPr id="2" name="TextBox 1"/>
          <p:cNvSpPr txBox="1"/>
          <p:nvPr/>
        </p:nvSpPr>
        <p:spPr>
          <a:xfrm>
            <a:off x="5148064" y="1196752"/>
            <a:ext cx="3024336" cy="2092881"/>
          </a:xfrm>
          <a:prstGeom prst="rect">
            <a:avLst/>
          </a:prstGeom>
          <a:noFill/>
        </p:spPr>
        <p:txBody>
          <a:bodyPr wrap="square" rtlCol="0">
            <a:spAutoFit/>
          </a:bodyPr>
          <a:lstStyle/>
          <a:p>
            <a:r>
              <a:rPr lang="en-GB" sz="13000" b="1" dirty="0" smtClean="0">
                <a:solidFill>
                  <a:srgbClr val="FF0000"/>
                </a:solidFill>
                <a:latin typeface="+mn-lt"/>
              </a:rPr>
              <a:t>2</a:t>
            </a:r>
            <a:r>
              <a:rPr lang="ja-JP" altLang="en-US" sz="13000" b="1" smtClean="0">
                <a:solidFill>
                  <a:srgbClr val="FF0000"/>
                </a:solidFill>
                <a:latin typeface="+mn-lt"/>
              </a:rPr>
              <a:t>倍</a:t>
            </a:r>
            <a:endParaRPr lang="en-GB" sz="13000" b="1" dirty="0">
              <a:solidFill>
                <a:srgbClr val="FF0000"/>
              </a:solidFill>
              <a:latin typeface="+mn-lt"/>
            </a:endParaRPr>
          </a:p>
        </p:txBody>
      </p:sp>
      <p:sp>
        <p:nvSpPr>
          <p:cNvPr id="7" name="Rectangle 2"/>
          <p:cNvSpPr txBox="1">
            <a:spLocks/>
          </p:cNvSpPr>
          <p:nvPr/>
        </p:nvSpPr>
        <p:spPr bwMode="auto">
          <a:xfrm>
            <a:off x="333469" y="127224"/>
            <a:ext cx="4499669" cy="9255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tab pos="4037013" algn="l"/>
              </a:tabLst>
              <a:defRPr/>
            </a:pPr>
            <a:r>
              <a:rPr lang="en-GB" sz="2000" b="1" noProof="0" dirty="0" smtClean="0">
                <a:solidFill>
                  <a:srgbClr val="0070C0"/>
                </a:solidFill>
                <a:latin typeface="+mn-lt"/>
                <a:cs typeface="+mn-cs"/>
              </a:rPr>
              <a:t>Which room would you choose?</a:t>
            </a:r>
            <a:endParaRPr kumimoji="0" lang="en-US" sz="2000" b="1" i="0" u="none" strike="noStrike" kern="1200" cap="none" spc="0" normalizeH="0" baseline="0" noProof="0" dirty="0">
              <a:ln>
                <a:noFill/>
              </a:ln>
              <a:solidFill>
                <a:srgbClr val="0070C0"/>
              </a:solidFill>
              <a:effectLst/>
              <a:uLnTx/>
              <a:uFillTx/>
              <a:latin typeface="+mn-lt"/>
              <a:ea typeface="+mn-ea"/>
              <a:cs typeface="+mn-cs"/>
            </a:endParaRPr>
          </a:p>
        </p:txBody>
      </p:sp>
      <p:sp>
        <p:nvSpPr>
          <p:cNvPr id="8" name="Title 1"/>
          <p:cNvSpPr txBox="1">
            <a:spLocks/>
          </p:cNvSpPr>
          <p:nvPr/>
        </p:nvSpPr>
        <p:spPr bwMode="auto">
          <a:xfrm>
            <a:off x="4772208" y="124246"/>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sz="2000" b="1" smtClean="0">
                <a:solidFill>
                  <a:srgbClr val="00B050"/>
                </a:solidFill>
                <a:latin typeface="+mn-lt"/>
                <a:cs typeface="+mn-cs"/>
              </a:rPr>
              <a:t>どちらの病室を選びますか？</a:t>
            </a:r>
            <a:endParaRPr lang="en-GB" sz="2000" b="1" dirty="0" smtClean="0">
              <a:solidFill>
                <a:srgbClr val="00B050"/>
              </a:solidFill>
              <a:latin typeface="+mn-lt"/>
              <a:cs typeface="+mn-cs"/>
            </a:endParaRPr>
          </a:p>
        </p:txBody>
      </p:sp>
    </p:spTree>
    <p:extLst>
      <p:ext uri="{BB962C8B-B14F-4D97-AF65-F5344CB8AC3E}">
        <p14:creationId xmlns:p14="http://schemas.microsoft.com/office/powerpoint/2010/main" val="5412466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477808" y="4378216"/>
            <a:ext cx="1636295" cy="1636295"/>
          </a:xfrm>
          <a:prstGeom prst="ellipse">
            <a:avLst/>
          </a:prstGeom>
          <a:blipFill rotWithShape="1">
            <a:blip r:embed="rId2" cstate="email"/>
            <a:stretch>
              <a:fillRect/>
            </a:stretch>
          </a:blipFill>
          <a:ln w="127000">
            <a:solidFill>
              <a:srgbClr val="3F854C"/>
            </a:solid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Oval 15"/>
          <p:cNvSpPr/>
          <p:nvPr/>
        </p:nvSpPr>
        <p:spPr bwMode="gray">
          <a:xfrm>
            <a:off x="487433" y="4384993"/>
            <a:ext cx="1636295" cy="1636295"/>
          </a:xfrm>
          <a:prstGeom prst="ellipse">
            <a:avLst/>
          </a:prstGeom>
          <a:blipFill rotWithShape="1">
            <a:blip r:embed="rId2" cstate="email"/>
            <a:stretch>
              <a:fillRect/>
            </a:stretch>
          </a:blipFill>
          <a:ln w="127000">
            <a:solidFill>
              <a:srgbClr val="C00000"/>
            </a:solid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bwMode="gray">
          <a:xfrm>
            <a:off x="467544" y="2649961"/>
            <a:ext cx="1636295" cy="1636295"/>
          </a:xfrm>
          <a:prstGeom prst="ellipse">
            <a:avLst/>
          </a:prstGeom>
          <a:blipFill rotWithShape="1">
            <a:blip r:embed="rId3"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bwMode="gray">
          <a:xfrm>
            <a:off x="467544" y="928670"/>
            <a:ext cx="1636295" cy="1636295"/>
          </a:xfrm>
          <a:prstGeom prst="ellipse">
            <a:avLst/>
          </a:prstGeom>
          <a:blipFill rotWithShape="1">
            <a:blip r:embed="rId2" cstate="email"/>
            <a:stretch>
              <a:fillRect/>
            </a:stretch>
          </a:blipFill>
          <a:ln w="127000">
            <a:solidFill>
              <a:srgbClr val="C00000"/>
            </a:solid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 name="TextBox 16"/>
          <p:cNvSpPr txBox="1"/>
          <p:nvPr/>
        </p:nvSpPr>
        <p:spPr>
          <a:xfrm>
            <a:off x="2267744" y="982469"/>
            <a:ext cx="6696744" cy="646331"/>
          </a:xfrm>
          <a:prstGeom prst="rect">
            <a:avLst/>
          </a:prstGeom>
          <a:noFill/>
        </p:spPr>
        <p:txBody>
          <a:bodyPr wrap="square">
            <a:spAutoFit/>
          </a:bodyPr>
          <a:lstStyle/>
          <a:p>
            <a:pPr>
              <a:defRPr/>
            </a:pPr>
            <a:r>
              <a:rPr lang="en-GB" dirty="0">
                <a:latin typeface="+mn-lt"/>
              </a:rPr>
              <a:t>Patient infected or colonised with a pathogen (e.g. </a:t>
            </a:r>
            <a:r>
              <a:rPr lang="en-GB" i="1" dirty="0">
                <a:latin typeface="+mn-lt"/>
              </a:rPr>
              <a:t>C. </a:t>
            </a:r>
            <a:r>
              <a:rPr lang="en-GB" i="1" dirty="0" err="1">
                <a:latin typeface="+mn-lt"/>
              </a:rPr>
              <a:t>difficile</a:t>
            </a:r>
            <a:r>
              <a:rPr lang="en-GB" dirty="0">
                <a:latin typeface="+mn-lt"/>
              </a:rPr>
              <a:t>, </a:t>
            </a:r>
            <a:r>
              <a:rPr lang="en-GB" dirty="0" smtClean="0">
                <a:latin typeface="+mn-lt"/>
              </a:rPr>
              <a:t>VRE, </a:t>
            </a:r>
            <a:r>
              <a:rPr lang="en-GB" i="1" dirty="0" smtClean="0">
                <a:latin typeface="+mn-lt"/>
              </a:rPr>
              <a:t>A. </a:t>
            </a:r>
            <a:r>
              <a:rPr lang="en-GB" i="1" dirty="0" err="1" smtClean="0">
                <a:latin typeface="+mn-lt"/>
              </a:rPr>
              <a:t>baumannii</a:t>
            </a:r>
            <a:r>
              <a:rPr lang="en-GB" dirty="0" smtClean="0">
                <a:latin typeface="+mn-lt"/>
              </a:rPr>
              <a:t>) </a:t>
            </a:r>
            <a:endParaRPr lang="en-GB" dirty="0">
              <a:latin typeface="+mn-lt"/>
            </a:endParaRPr>
          </a:p>
        </p:txBody>
      </p:sp>
      <p:sp>
        <p:nvSpPr>
          <p:cNvPr id="18" name="TextBox 17"/>
          <p:cNvSpPr txBox="1"/>
          <p:nvPr/>
        </p:nvSpPr>
        <p:spPr>
          <a:xfrm>
            <a:off x="2267744" y="2780928"/>
            <a:ext cx="6696744" cy="923330"/>
          </a:xfrm>
          <a:prstGeom prst="rect">
            <a:avLst/>
          </a:prstGeom>
          <a:noFill/>
        </p:spPr>
        <p:txBody>
          <a:bodyPr wrap="square">
            <a:spAutoFit/>
          </a:bodyPr>
          <a:lstStyle/>
          <a:p>
            <a:pPr>
              <a:defRPr/>
            </a:pPr>
            <a:r>
              <a:rPr lang="en-GB" dirty="0">
                <a:latin typeface="+mn-lt"/>
              </a:rPr>
              <a:t>Patient is discharged and the room is cleaned / disinfected; surfaces in the room remain contaminated with the pathogen</a:t>
            </a:r>
          </a:p>
        </p:txBody>
      </p:sp>
      <p:sp>
        <p:nvSpPr>
          <p:cNvPr id="19" name="TextBox 18"/>
          <p:cNvSpPr txBox="1"/>
          <p:nvPr/>
        </p:nvSpPr>
        <p:spPr>
          <a:xfrm>
            <a:off x="2267744" y="4622379"/>
            <a:ext cx="6216323" cy="646113"/>
          </a:xfrm>
          <a:prstGeom prst="rect">
            <a:avLst/>
          </a:prstGeom>
          <a:noFill/>
        </p:spPr>
        <p:txBody>
          <a:bodyPr wrap="square">
            <a:spAutoFit/>
          </a:bodyPr>
          <a:lstStyle/>
          <a:p>
            <a:pPr>
              <a:defRPr/>
            </a:pPr>
            <a:r>
              <a:rPr lang="en-GB" dirty="0">
                <a:latin typeface="+mn-lt"/>
              </a:rPr>
              <a:t>The next room occupant is at an increased risk of acquiring the pathogen</a:t>
            </a:r>
          </a:p>
        </p:txBody>
      </p:sp>
      <p:sp>
        <p:nvSpPr>
          <p:cNvPr id="12" name="Rectangle 2"/>
          <p:cNvSpPr>
            <a:spLocks noGrp="1"/>
          </p:cNvSpPr>
          <p:nvPr>
            <p:ph type="title" idx="4294967295"/>
          </p:nvPr>
        </p:nvSpPr>
        <p:spPr>
          <a:xfrm>
            <a:off x="323528" y="119610"/>
            <a:ext cx="4499669" cy="925512"/>
          </a:xfrm>
        </p:spPr>
        <p:txBody>
          <a:bodyPr/>
          <a:lstStyle/>
          <a:p>
            <a:pPr eaLnBrk="1" hangingPunct="1"/>
            <a:r>
              <a:rPr lang="en-GB" b="1" dirty="0" smtClean="0"/>
              <a:t>“The Room Lottery”</a:t>
            </a:r>
            <a:endParaRPr lang="en-US" b="1" dirty="0"/>
          </a:p>
        </p:txBody>
      </p:sp>
      <p:sp>
        <p:nvSpPr>
          <p:cNvPr id="13" name="Title 1"/>
          <p:cNvSpPr txBox="1">
            <a:spLocks/>
          </p:cNvSpPr>
          <p:nvPr/>
        </p:nvSpPr>
        <p:spPr bwMode="auto">
          <a:xfrm>
            <a:off x="4067944" y="116632"/>
            <a:ext cx="5147741"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sz="2000" b="1" dirty="0" smtClean="0">
                <a:solidFill>
                  <a:srgbClr val="00B050"/>
                </a:solidFill>
                <a:latin typeface="+mn-lt"/>
                <a:cs typeface="+mn-cs"/>
              </a:rPr>
              <a:t>～</a:t>
            </a:r>
            <a:r>
              <a:rPr lang="ja-JP" altLang="en-US" sz="2000" b="1" smtClean="0">
                <a:solidFill>
                  <a:srgbClr val="00B050"/>
                </a:solidFill>
                <a:latin typeface="+mn-lt"/>
                <a:cs typeface="+mn-cs"/>
              </a:rPr>
              <a:t>病室選択の運</a:t>
            </a:r>
            <a:r>
              <a:rPr lang="ja-JP" altLang="en-US" sz="2000" b="1" dirty="0" smtClean="0">
                <a:solidFill>
                  <a:srgbClr val="00B050"/>
                </a:solidFill>
                <a:latin typeface="+mn-lt"/>
                <a:cs typeface="+mn-cs"/>
              </a:rPr>
              <a:t>～</a:t>
            </a:r>
            <a:endParaRPr lang="en-GB" sz="2000" b="1" dirty="0" smtClean="0">
              <a:solidFill>
                <a:srgbClr val="00B050"/>
              </a:solidFill>
              <a:latin typeface="+mn-lt"/>
              <a:cs typeface="+mn-cs"/>
            </a:endParaRPr>
          </a:p>
        </p:txBody>
      </p:sp>
      <p:sp>
        <p:nvSpPr>
          <p:cNvPr id="14" name="TextBox 13"/>
          <p:cNvSpPr txBox="1"/>
          <p:nvPr/>
        </p:nvSpPr>
        <p:spPr>
          <a:xfrm>
            <a:off x="2267744" y="1619508"/>
            <a:ext cx="6216323" cy="923330"/>
          </a:xfrm>
          <a:prstGeom prst="rect">
            <a:avLst/>
          </a:prstGeom>
          <a:noFill/>
        </p:spPr>
        <p:txBody>
          <a:bodyPr wrap="square">
            <a:spAutoFit/>
          </a:bodyPr>
          <a:lstStyle/>
          <a:p>
            <a:pPr>
              <a:defRPr/>
            </a:pPr>
            <a:r>
              <a:rPr lang="ja-JP" altLang="en-US" smtClean="0">
                <a:solidFill>
                  <a:srgbClr val="00B050"/>
                </a:solidFill>
                <a:latin typeface="+mn-lt"/>
              </a:rPr>
              <a:t>病原菌に感染、又は病原菌が定着した患者</a:t>
            </a:r>
            <a:endParaRPr lang="en-US" altLang="ja-JP" dirty="0" smtClean="0">
              <a:solidFill>
                <a:srgbClr val="00B050"/>
              </a:solidFill>
              <a:latin typeface="+mn-lt"/>
            </a:endParaRPr>
          </a:p>
          <a:p>
            <a:pPr>
              <a:defRPr/>
            </a:pPr>
            <a:r>
              <a:rPr lang="ja-JP" altLang="en-US" smtClean="0">
                <a:solidFill>
                  <a:srgbClr val="00B050"/>
                </a:solidFill>
                <a:latin typeface="+mn-lt"/>
              </a:rPr>
              <a:t>（例：クロストリジウム・ディフィシレ、バンゴマイシン耐性腸球菌、アシネトバクター・バウマンニ）</a:t>
            </a:r>
            <a:endParaRPr lang="en-GB" dirty="0" smtClean="0">
              <a:solidFill>
                <a:srgbClr val="00B050"/>
              </a:solidFill>
              <a:latin typeface="+mn-lt"/>
            </a:endParaRPr>
          </a:p>
        </p:txBody>
      </p:sp>
      <p:sp>
        <p:nvSpPr>
          <p:cNvPr id="21" name="TextBox 20"/>
          <p:cNvSpPr txBox="1"/>
          <p:nvPr/>
        </p:nvSpPr>
        <p:spPr>
          <a:xfrm>
            <a:off x="2267744" y="3663474"/>
            <a:ext cx="6216323" cy="646331"/>
          </a:xfrm>
          <a:prstGeom prst="rect">
            <a:avLst/>
          </a:prstGeom>
          <a:noFill/>
        </p:spPr>
        <p:txBody>
          <a:bodyPr wrap="square">
            <a:spAutoFit/>
          </a:bodyPr>
          <a:lstStyle/>
          <a:p>
            <a:pPr>
              <a:defRPr/>
            </a:pPr>
            <a:r>
              <a:rPr lang="ja-JP" altLang="en-US" smtClean="0">
                <a:solidFill>
                  <a:srgbClr val="00B050"/>
                </a:solidFill>
                <a:latin typeface="+mn-lt"/>
              </a:rPr>
              <a:t>患者は隊員し、病室は掃除</a:t>
            </a:r>
            <a:r>
              <a:rPr lang="es-ES" dirty="0" smtClean="0">
                <a:solidFill>
                  <a:srgbClr val="00B050"/>
                </a:solidFill>
                <a:latin typeface="+mn-lt"/>
              </a:rPr>
              <a:t>/</a:t>
            </a:r>
            <a:r>
              <a:rPr lang="ja-JP" altLang="en-US" smtClean="0">
                <a:solidFill>
                  <a:srgbClr val="00B050"/>
                </a:solidFill>
                <a:latin typeface="+mn-lt"/>
              </a:rPr>
              <a:t>消毒がされた；</a:t>
            </a:r>
            <a:endParaRPr lang="en-US" altLang="ja-JP" dirty="0" smtClean="0">
              <a:solidFill>
                <a:srgbClr val="00B050"/>
              </a:solidFill>
              <a:latin typeface="+mn-lt"/>
            </a:endParaRPr>
          </a:p>
          <a:p>
            <a:pPr>
              <a:defRPr/>
            </a:pPr>
            <a:r>
              <a:rPr lang="ja-JP" altLang="en-US" smtClean="0">
                <a:solidFill>
                  <a:srgbClr val="00B050"/>
                </a:solidFill>
                <a:latin typeface="+mn-lt"/>
              </a:rPr>
              <a:t>病室の表面は病原菌に汚染されたままとなっている</a:t>
            </a:r>
            <a:endParaRPr lang="en-GB" dirty="0">
              <a:solidFill>
                <a:srgbClr val="00B050"/>
              </a:solidFill>
              <a:latin typeface="+mn-lt"/>
            </a:endParaRPr>
          </a:p>
        </p:txBody>
      </p:sp>
      <p:sp>
        <p:nvSpPr>
          <p:cNvPr id="22" name="TextBox 21"/>
          <p:cNvSpPr txBox="1"/>
          <p:nvPr/>
        </p:nvSpPr>
        <p:spPr>
          <a:xfrm>
            <a:off x="2267745" y="5229200"/>
            <a:ext cx="5688631" cy="646331"/>
          </a:xfrm>
          <a:prstGeom prst="rect">
            <a:avLst/>
          </a:prstGeom>
          <a:noFill/>
        </p:spPr>
        <p:txBody>
          <a:bodyPr wrap="square">
            <a:spAutoFit/>
          </a:bodyPr>
          <a:lstStyle/>
          <a:p>
            <a:pPr>
              <a:defRPr/>
            </a:pPr>
            <a:r>
              <a:rPr lang="ja-JP" altLang="en-US" smtClean="0">
                <a:solidFill>
                  <a:srgbClr val="00B050"/>
                </a:solidFill>
                <a:latin typeface="+mn-lt"/>
              </a:rPr>
              <a:t>次に滞在する患者は、病原菌に汚染される危険性が上がります。</a:t>
            </a:r>
            <a:endParaRPr lang="es-ES" dirty="0" smtClean="0">
              <a:solidFill>
                <a:srgbClr val="00B050"/>
              </a:solidFill>
              <a:latin typeface="+mn-l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1"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500"/>
                            </p:stCondLst>
                            <p:childTnLst>
                              <p:par>
                                <p:cTn id="37" presetID="10" presetClass="entr" presetSubtype="0" fill="hold" grpId="1"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1" animBg="1"/>
      <p:bldP spid="10" grpId="0" animBg="1"/>
      <p:bldP spid="11" grpId="0" animBg="1"/>
      <p:bldP spid="17" grpId="1"/>
      <p:bldP spid="19" grpId="1"/>
      <p:bldP spid="14" grpId="1"/>
      <p:bldP spid="2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2887852793"/>
              </p:ext>
            </p:extLst>
          </p:nvPr>
        </p:nvGraphicFramePr>
        <p:xfrm>
          <a:off x="323528" y="1052736"/>
          <a:ext cx="7920880" cy="4758029"/>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Straight Connector 7"/>
          <p:cNvCxnSpPr/>
          <p:nvPr/>
        </p:nvCxnSpPr>
        <p:spPr>
          <a:xfrm>
            <a:off x="4523590" y="1268760"/>
            <a:ext cx="0" cy="374441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Rectangle 15"/>
          <p:cNvSpPr>
            <a:spLocks noChangeArrowheads="1"/>
          </p:cNvSpPr>
          <p:nvPr/>
        </p:nvSpPr>
        <p:spPr bwMode="gray">
          <a:xfrm>
            <a:off x="251520" y="332656"/>
            <a:ext cx="4272070" cy="720080"/>
          </a:xfrm>
          <a:prstGeom prst="rect">
            <a:avLst/>
          </a:prstGeom>
          <a:noFill/>
          <a:ln w="9525">
            <a:noFill/>
            <a:miter lim="800000"/>
            <a:headEnd/>
            <a:tailEnd/>
          </a:ln>
        </p:spPr>
        <p:txBody>
          <a:bodyPr wrap="none" lIns="91424" tIns="45712" rIns="91424" bIns="45712" anchor="ctr"/>
          <a:lstStyle/>
          <a:p>
            <a:pPr marL="365125" indent="-365125"/>
            <a:r>
              <a:rPr lang="en-GB" sz="2000" b="1" dirty="0">
                <a:solidFill>
                  <a:srgbClr val="0070C0"/>
                </a:solidFill>
                <a:latin typeface="+mn-lt"/>
                <a:cs typeface="+mn-cs"/>
              </a:rPr>
              <a:t>Increased risk from the prior </a:t>
            </a:r>
            <a:endParaRPr lang="en-GB" sz="2000" b="1" dirty="0" smtClean="0">
              <a:solidFill>
                <a:srgbClr val="0070C0"/>
              </a:solidFill>
              <a:latin typeface="+mn-lt"/>
              <a:cs typeface="+mn-cs"/>
            </a:endParaRPr>
          </a:p>
          <a:p>
            <a:pPr marL="365125" indent="-365125"/>
            <a:r>
              <a:rPr lang="en-GB" sz="2000" b="1" dirty="0" smtClean="0">
                <a:solidFill>
                  <a:srgbClr val="0070C0"/>
                </a:solidFill>
                <a:latin typeface="+mn-lt"/>
                <a:cs typeface="+mn-cs"/>
              </a:rPr>
              <a:t>room </a:t>
            </a:r>
            <a:r>
              <a:rPr lang="en-GB" sz="2000" b="1" dirty="0">
                <a:solidFill>
                  <a:srgbClr val="0070C0"/>
                </a:solidFill>
                <a:latin typeface="+mn-lt"/>
                <a:cs typeface="+mn-cs"/>
              </a:rPr>
              <a:t>occupant</a:t>
            </a:r>
          </a:p>
        </p:txBody>
      </p:sp>
      <p:sp>
        <p:nvSpPr>
          <p:cNvPr id="7" name="Rectangle 15"/>
          <p:cNvSpPr>
            <a:spLocks noChangeArrowheads="1"/>
          </p:cNvSpPr>
          <p:nvPr/>
        </p:nvSpPr>
        <p:spPr bwMode="gray">
          <a:xfrm>
            <a:off x="4703123" y="332656"/>
            <a:ext cx="4272070" cy="720080"/>
          </a:xfrm>
          <a:prstGeom prst="rect">
            <a:avLst/>
          </a:prstGeom>
          <a:noFill/>
          <a:ln w="9525">
            <a:noFill/>
            <a:miter lim="800000"/>
            <a:headEnd/>
            <a:tailEnd/>
          </a:ln>
        </p:spPr>
        <p:txBody>
          <a:bodyPr wrap="none" lIns="91424" tIns="45712" rIns="91424" bIns="45712" anchor="ctr"/>
          <a:lstStyle/>
          <a:p>
            <a:pPr marL="365125" indent="-365125"/>
            <a:r>
              <a:rPr lang="ja-JP" altLang="en-US" sz="2000" b="1" smtClean="0">
                <a:solidFill>
                  <a:srgbClr val="00B050"/>
                </a:solidFill>
                <a:latin typeface="+mn-lt"/>
                <a:cs typeface="+mn-cs"/>
              </a:rPr>
              <a:t>前に病室に滞在していた患者から</a:t>
            </a:r>
            <a:endParaRPr lang="en-US" altLang="ja-JP" sz="2000" b="1" dirty="0" smtClean="0">
              <a:solidFill>
                <a:srgbClr val="00B050"/>
              </a:solidFill>
              <a:latin typeface="+mn-lt"/>
              <a:cs typeface="+mn-cs"/>
            </a:endParaRPr>
          </a:p>
          <a:p>
            <a:pPr marL="365125" indent="-365125"/>
            <a:r>
              <a:rPr lang="ja-JP" altLang="en-US" sz="2000" b="1" smtClean="0">
                <a:solidFill>
                  <a:srgbClr val="00B050"/>
                </a:solidFill>
                <a:latin typeface="+mn-lt"/>
                <a:cs typeface="+mn-cs"/>
              </a:rPr>
              <a:t>のリスクの増加</a:t>
            </a:r>
            <a:endParaRPr lang="en-GB" sz="2000" b="1" dirty="0">
              <a:solidFill>
                <a:srgbClr val="00B050"/>
              </a:solidFill>
              <a:latin typeface="+mn-lt"/>
              <a:cs typeface="+mn-cs"/>
            </a:endParaRPr>
          </a:p>
        </p:txBody>
      </p:sp>
      <p:sp>
        <p:nvSpPr>
          <p:cNvPr id="10" name="Rectangle 9"/>
          <p:cNvSpPr>
            <a:spLocks noChangeArrowheads="1"/>
          </p:cNvSpPr>
          <p:nvPr/>
        </p:nvSpPr>
        <p:spPr bwMode="auto">
          <a:xfrm>
            <a:off x="107950" y="6474838"/>
            <a:ext cx="5129898" cy="276983"/>
          </a:xfrm>
          <a:prstGeom prst="rect">
            <a:avLst/>
          </a:prstGeom>
          <a:noFill/>
          <a:ln w="9525">
            <a:noFill/>
            <a:miter lim="800000"/>
            <a:headEnd/>
            <a:tailEnd/>
          </a:ln>
        </p:spPr>
        <p:txBody>
          <a:bodyPr wrap="none" lIns="91424" tIns="45712" rIns="91424" bIns="45712">
            <a:spAutoFit/>
          </a:bodyPr>
          <a:lstStyle/>
          <a:p>
            <a:pPr>
              <a:defRPr/>
            </a:pPr>
            <a:r>
              <a:rPr lang="en-GB" sz="1200" dirty="0">
                <a:latin typeface="+mj-lt"/>
              </a:rPr>
              <a:t>Otter </a:t>
            </a:r>
            <a:r>
              <a:rPr lang="en-GB" sz="1200" i="1" dirty="0" smtClean="0">
                <a:latin typeface="+mj-lt"/>
              </a:rPr>
              <a:t>et al</a:t>
            </a:r>
            <a:r>
              <a:rPr lang="en-GB" sz="1200" dirty="0" smtClean="0">
                <a:latin typeface="+mj-lt"/>
              </a:rPr>
              <a:t>. </a:t>
            </a:r>
            <a:r>
              <a:rPr lang="en-GB" sz="1200" i="1" dirty="0" smtClean="0">
                <a:latin typeface="+mj-lt"/>
              </a:rPr>
              <a:t>Infect Control Hospital </a:t>
            </a:r>
            <a:r>
              <a:rPr lang="en-GB" sz="1200" i="1" dirty="0" err="1" smtClean="0">
                <a:latin typeface="+mj-lt"/>
              </a:rPr>
              <a:t>Epidemiol</a:t>
            </a:r>
            <a:r>
              <a:rPr lang="en-GB" sz="1200" i="1" dirty="0" smtClean="0">
                <a:latin typeface="+mj-lt"/>
              </a:rPr>
              <a:t> </a:t>
            </a:r>
            <a:r>
              <a:rPr lang="en-GB" sz="1200" dirty="0" smtClean="0">
                <a:latin typeface="+mj-lt"/>
              </a:rPr>
              <a:t>2011;32:687-699.</a:t>
            </a:r>
            <a:endParaRPr lang="en-GB" sz="1200" dirty="0">
              <a:latin typeface="+mj-lt"/>
            </a:endParaRPr>
          </a:p>
        </p:txBody>
      </p:sp>
    </p:spTree>
    <p:extLst>
      <p:ext uri="{BB962C8B-B14F-4D97-AF65-F5344CB8AC3E}">
        <p14:creationId xmlns:p14="http://schemas.microsoft.com/office/powerpoint/2010/main" val="1546487438"/>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236296" y="5445224"/>
            <a:ext cx="1907704" cy="1412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Table 2"/>
          <p:cNvGraphicFramePr>
            <a:graphicFrameLocks noGrp="1"/>
          </p:cNvGraphicFramePr>
          <p:nvPr>
            <p:extLst>
              <p:ext uri="{D42A27DB-BD31-4B8C-83A1-F6EECF244321}">
                <p14:modId xmlns:p14="http://schemas.microsoft.com/office/powerpoint/2010/main" val="3578244012"/>
              </p:ext>
            </p:extLst>
          </p:nvPr>
        </p:nvGraphicFramePr>
        <p:xfrm>
          <a:off x="323528" y="1268760"/>
          <a:ext cx="8568952" cy="4409688"/>
        </p:xfrm>
        <a:graphic>
          <a:graphicData uri="http://schemas.openxmlformats.org/drawingml/2006/table">
            <a:tbl>
              <a:tblPr firstRow="1" bandRow="1">
                <a:tableStyleId>{5C22544A-7EE6-4342-B048-85BDC9FD1C3A}</a:tableStyleId>
              </a:tblPr>
              <a:tblGrid>
                <a:gridCol w="4284476"/>
                <a:gridCol w="4284476"/>
              </a:tblGrid>
              <a:tr h="432048">
                <a:tc>
                  <a:txBody>
                    <a:bodyPr/>
                    <a:lstStyle/>
                    <a:p>
                      <a:r>
                        <a:rPr lang="en-GB" dirty="0" smtClean="0"/>
                        <a:t>Limitations</a:t>
                      </a:r>
                      <a:endParaRPr lang="en-GB" dirty="0"/>
                    </a:p>
                  </a:txBody>
                  <a:tcPr/>
                </a:tc>
                <a:tc>
                  <a:txBody>
                    <a:bodyPr/>
                    <a:lstStyle/>
                    <a:p>
                      <a:r>
                        <a:rPr lang="ja-JP" altLang="en-US" b="1" dirty="0" smtClean="0">
                          <a:solidFill>
                            <a:schemeClr val="bg1"/>
                          </a:solidFill>
                        </a:rPr>
                        <a:t>限界点</a:t>
                      </a:r>
                      <a:endParaRPr lang="en-GB" b="1" dirty="0">
                        <a:solidFill>
                          <a:schemeClr val="bg1"/>
                        </a:solidFill>
                      </a:endParaRPr>
                    </a:p>
                  </a:txBody>
                  <a:tcPr>
                    <a:solidFill>
                      <a:schemeClr val="accent3"/>
                    </a:solidFill>
                  </a:tcPr>
                </a:tc>
              </a:tr>
              <a:tr h="370840">
                <a:tc>
                  <a:txBody>
                    <a:bodyPr/>
                    <a:lstStyle/>
                    <a:p>
                      <a:r>
                        <a:rPr lang="en-GB" dirty="0" smtClean="0"/>
                        <a:t>Distribution and contact time</a:t>
                      </a:r>
                      <a:endParaRPr lang="en-GB"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800" b="0" i="0" u="none" strike="noStrike" cap="none" normalizeH="0" baseline="0" smtClean="0">
                          <a:ln>
                            <a:noFill/>
                          </a:ln>
                          <a:solidFill>
                            <a:srgbClr val="489657"/>
                          </a:solidFill>
                          <a:effectLst/>
                          <a:latin typeface="Verdana" pitchFamily="34" charset="0"/>
                          <a:cs typeface="Arial" charset="0"/>
                        </a:rPr>
                        <a:t>分布と接触時間</a:t>
                      </a:r>
                      <a:endParaRPr kumimoji="0" lang="en-GB" sz="1800" b="0" i="0" u="none" strike="noStrike" cap="none" normalizeH="0" baseline="0" dirty="0" smtClean="0">
                        <a:ln>
                          <a:noFill/>
                        </a:ln>
                        <a:solidFill>
                          <a:srgbClr val="489657"/>
                        </a:solidFill>
                        <a:effectLst/>
                        <a:latin typeface="Verdana" pitchFamily="34" charset="0"/>
                        <a:cs typeface="Arial" charset="0"/>
                      </a:endParaRPr>
                    </a:p>
                  </a:txBody>
                  <a:tcPr horzOverflow="overflow">
                    <a:solidFill>
                      <a:schemeClr val="accent3">
                        <a:lumMod val="40000"/>
                        <a:lumOff val="60000"/>
                      </a:schemeClr>
                    </a:solidFill>
                  </a:tcPr>
                </a:tc>
              </a:tr>
              <a:tr h="370840">
                <a:tc>
                  <a:txBody>
                    <a:bodyPr/>
                    <a:lstStyle/>
                    <a:p>
                      <a:r>
                        <a:rPr lang="en-GB" dirty="0" smtClean="0"/>
                        <a:t>Repeatability</a:t>
                      </a:r>
                      <a:endParaRPr lang="en-GB"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800" b="0" i="0" u="none" strike="noStrike" cap="none" normalizeH="0" baseline="0" smtClean="0">
                          <a:ln>
                            <a:noFill/>
                          </a:ln>
                          <a:solidFill>
                            <a:srgbClr val="489657"/>
                          </a:solidFill>
                          <a:effectLst/>
                          <a:latin typeface="Verdana" pitchFamily="34" charset="0"/>
                          <a:cs typeface="Arial" charset="0"/>
                        </a:rPr>
                        <a:t>再現性</a:t>
                      </a:r>
                      <a:endParaRPr kumimoji="0" lang="en-GB" sz="1800" b="0" i="0" u="none" strike="noStrike" cap="none" normalizeH="0" baseline="0" dirty="0" smtClean="0">
                        <a:ln>
                          <a:noFill/>
                        </a:ln>
                        <a:solidFill>
                          <a:srgbClr val="489657"/>
                        </a:solidFill>
                        <a:effectLst/>
                        <a:latin typeface="Verdana" pitchFamily="34" charset="0"/>
                        <a:cs typeface="Arial" charset="0"/>
                      </a:endParaRPr>
                    </a:p>
                  </a:txBody>
                  <a:tcPr horzOverflow="overflow">
                    <a:solidFill>
                      <a:schemeClr val="accent3">
                        <a:lumMod val="20000"/>
                        <a:lumOff val="80000"/>
                      </a:schemeClr>
                    </a:solidFill>
                  </a:tcPr>
                </a:tc>
              </a:tr>
              <a:tr h="370840">
                <a:tc>
                  <a:txBody>
                    <a:bodyPr/>
                    <a:lstStyle/>
                    <a:p>
                      <a:r>
                        <a:rPr lang="en-GB" i="1" dirty="0" smtClean="0"/>
                        <a:t>In</a:t>
                      </a:r>
                      <a:r>
                        <a:rPr lang="en-GB" i="1" baseline="0" dirty="0" smtClean="0"/>
                        <a:t> vitro </a:t>
                      </a:r>
                      <a:r>
                        <a:rPr lang="en-GB" i="0" baseline="0" dirty="0" err="1" smtClean="0"/>
                        <a:t>effacy</a:t>
                      </a:r>
                      <a:r>
                        <a:rPr lang="en-GB" i="0" baseline="0" dirty="0" smtClean="0"/>
                        <a:t> </a:t>
                      </a:r>
                      <a:endParaRPr lang="en-GB" i="1"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800" b="0" i="0" u="none" strike="noStrike" cap="none" normalizeH="0" baseline="0" smtClean="0">
                          <a:ln>
                            <a:noFill/>
                          </a:ln>
                          <a:solidFill>
                            <a:srgbClr val="489657"/>
                          </a:solidFill>
                          <a:effectLst/>
                          <a:latin typeface="Verdana" pitchFamily="34" charset="0"/>
                          <a:cs typeface="Arial" charset="0"/>
                        </a:rPr>
                        <a:t>体外の有効性</a:t>
                      </a:r>
                      <a:endParaRPr kumimoji="0" lang="en-GB" sz="1800" b="0" i="0" u="none" strike="noStrike" cap="none" normalizeH="0" baseline="0" dirty="0" smtClean="0">
                        <a:ln>
                          <a:noFill/>
                        </a:ln>
                        <a:solidFill>
                          <a:srgbClr val="489657"/>
                        </a:solidFill>
                        <a:effectLst/>
                        <a:latin typeface="Verdana" pitchFamily="34" charset="0"/>
                        <a:cs typeface="Arial" charset="0"/>
                      </a:endParaRPr>
                    </a:p>
                  </a:txBody>
                  <a:tcPr horzOverflow="overflow">
                    <a:solidFill>
                      <a:schemeClr val="accent3">
                        <a:lumMod val="40000"/>
                        <a:lumOff val="60000"/>
                      </a:schemeClr>
                    </a:solidFill>
                  </a:tcPr>
                </a:tc>
              </a:tr>
              <a:tr h="370840">
                <a:tc>
                  <a:txBody>
                    <a:bodyPr/>
                    <a:lstStyle/>
                    <a:p>
                      <a:r>
                        <a:rPr lang="en-GB" baseline="0" dirty="0" smtClean="0"/>
                        <a:t>Environmental / staff toxicity</a:t>
                      </a:r>
                      <a:endParaRPr lang="en-GB"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800" b="0" i="0" u="none" strike="noStrike" cap="none" normalizeH="0" baseline="0" smtClean="0">
                          <a:ln>
                            <a:noFill/>
                          </a:ln>
                          <a:solidFill>
                            <a:srgbClr val="489657"/>
                          </a:solidFill>
                          <a:effectLst/>
                          <a:latin typeface="Verdana" pitchFamily="34" charset="0"/>
                          <a:cs typeface="Arial" charset="0"/>
                        </a:rPr>
                        <a:t>環境</a:t>
                      </a:r>
                      <a:r>
                        <a:rPr kumimoji="0" lang="en-US" altLang="ja-JP" sz="1800" b="0" i="0" u="none" strike="noStrike" cap="none" normalizeH="0" baseline="0" dirty="0" smtClean="0">
                          <a:ln>
                            <a:noFill/>
                          </a:ln>
                          <a:solidFill>
                            <a:srgbClr val="489657"/>
                          </a:solidFill>
                          <a:effectLst/>
                          <a:latin typeface="Verdana" pitchFamily="34" charset="0"/>
                          <a:cs typeface="Arial" charset="0"/>
                        </a:rPr>
                        <a:t>/</a:t>
                      </a:r>
                      <a:r>
                        <a:rPr kumimoji="0" lang="ja-JP" altLang="en-US" sz="1800" b="0" i="0" u="none" strike="noStrike" cap="none" normalizeH="0" baseline="0" smtClean="0">
                          <a:ln>
                            <a:noFill/>
                          </a:ln>
                          <a:solidFill>
                            <a:srgbClr val="489657"/>
                          </a:solidFill>
                          <a:effectLst/>
                          <a:latin typeface="Verdana" pitchFamily="34" charset="0"/>
                          <a:cs typeface="Arial" charset="0"/>
                        </a:rPr>
                        <a:t>職員の毒性</a:t>
                      </a:r>
                      <a:endParaRPr kumimoji="0" lang="en-GB" sz="1800" b="0" i="0" u="none" strike="noStrike" cap="none" normalizeH="0" baseline="0" dirty="0" smtClean="0">
                        <a:ln>
                          <a:noFill/>
                        </a:ln>
                        <a:solidFill>
                          <a:srgbClr val="489657"/>
                        </a:solidFill>
                        <a:effectLst/>
                        <a:latin typeface="Verdana" pitchFamily="34" charset="0"/>
                        <a:cs typeface="Arial" charset="0"/>
                      </a:endParaRPr>
                    </a:p>
                  </a:txBody>
                  <a:tcPr horzOverflow="overflow">
                    <a:solidFill>
                      <a:schemeClr val="accent3">
                        <a:lumMod val="20000"/>
                        <a:lumOff val="80000"/>
                      </a:schemeClr>
                    </a:solidFill>
                  </a:tcPr>
                </a:tc>
              </a:tr>
              <a:tr h="370840">
                <a:tc>
                  <a:txBody>
                    <a:bodyPr/>
                    <a:lstStyle/>
                    <a:p>
                      <a:r>
                        <a:rPr lang="en-GB" dirty="0" smtClean="0"/>
                        <a:t>Biocide / antibiotic cross-resistance</a:t>
                      </a:r>
                      <a:endParaRPr lang="en-GB"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800" b="0" i="0" u="none" strike="noStrike" cap="none" normalizeH="0" baseline="0" smtClean="0">
                          <a:ln>
                            <a:noFill/>
                          </a:ln>
                          <a:solidFill>
                            <a:srgbClr val="489657"/>
                          </a:solidFill>
                          <a:effectLst/>
                          <a:latin typeface="Verdana" pitchFamily="34" charset="0"/>
                          <a:cs typeface="Arial" charset="0"/>
                        </a:rPr>
                        <a:t>殺生物剤</a:t>
                      </a:r>
                      <a:r>
                        <a:rPr kumimoji="0" lang="en-GB" sz="1800" b="0" i="0" u="none" strike="noStrike" cap="none" normalizeH="0" baseline="0" dirty="0" smtClean="0">
                          <a:ln>
                            <a:noFill/>
                          </a:ln>
                          <a:solidFill>
                            <a:srgbClr val="489657"/>
                          </a:solidFill>
                          <a:effectLst/>
                          <a:latin typeface="Verdana" pitchFamily="34" charset="0"/>
                          <a:cs typeface="Arial" charset="0"/>
                        </a:rPr>
                        <a:t>/</a:t>
                      </a:r>
                      <a:r>
                        <a:rPr kumimoji="0" lang="ja-JP" altLang="en-US" sz="1800" b="0" i="0" u="none" strike="noStrike" cap="none" normalizeH="0" baseline="0" smtClean="0">
                          <a:ln>
                            <a:noFill/>
                          </a:ln>
                          <a:solidFill>
                            <a:srgbClr val="489657"/>
                          </a:solidFill>
                          <a:effectLst/>
                          <a:latin typeface="Verdana" pitchFamily="34" charset="0"/>
                          <a:cs typeface="Arial" charset="0"/>
                        </a:rPr>
                        <a:t>抗生物質交差耐性</a:t>
                      </a:r>
                      <a:endParaRPr kumimoji="0" lang="en-GB" sz="1800" b="0" i="0" u="none" strike="noStrike" cap="none" normalizeH="0" baseline="0" dirty="0" smtClean="0">
                        <a:ln>
                          <a:noFill/>
                        </a:ln>
                        <a:solidFill>
                          <a:srgbClr val="489657"/>
                        </a:solidFill>
                        <a:effectLst/>
                        <a:latin typeface="Verdana" pitchFamily="34" charset="0"/>
                      </a:endParaRPr>
                    </a:p>
                  </a:txBody>
                  <a:tcPr horzOverflow="overflow">
                    <a:solidFill>
                      <a:schemeClr val="accent3">
                        <a:lumMod val="40000"/>
                        <a:lumOff val="60000"/>
                      </a:schemeClr>
                    </a:solidFill>
                  </a:tcPr>
                </a:tc>
              </a:tr>
              <a:tr h="370840">
                <a:tc>
                  <a:txBody>
                    <a:bodyPr/>
                    <a:lstStyle/>
                    <a:p>
                      <a:r>
                        <a:rPr lang="en-GB" dirty="0" smtClean="0"/>
                        <a:t>Correct formulation</a:t>
                      </a:r>
                      <a:endParaRPr lang="en-GB"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800" b="0" i="0" u="none" strike="noStrike" cap="none" normalizeH="0" baseline="0" smtClean="0">
                          <a:ln>
                            <a:noFill/>
                          </a:ln>
                          <a:solidFill>
                            <a:srgbClr val="489657"/>
                          </a:solidFill>
                          <a:effectLst/>
                          <a:latin typeface="Verdana" pitchFamily="34" charset="0"/>
                          <a:cs typeface="Arial" charset="0"/>
                        </a:rPr>
                        <a:t>適切な処方製剤</a:t>
                      </a:r>
                      <a:endParaRPr kumimoji="0" lang="en-GB" sz="1800" b="0" i="0" u="none" strike="noStrike" cap="none" normalizeH="0" baseline="0" dirty="0" smtClean="0">
                        <a:ln>
                          <a:noFill/>
                        </a:ln>
                        <a:solidFill>
                          <a:srgbClr val="489657"/>
                        </a:solidFill>
                        <a:effectLst/>
                        <a:latin typeface="Verdana" pitchFamily="34" charset="0"/>
                        <a:cs typeface="Arial" charset="0"/>
                      </a:endParaRPr>
                    </a:p>
                  </a:txBody>
                  <a:tcPr horzOverflow="overflow">
                    <a:solidFill>
                      <a:schemeClr val="accent3">
                        <a:lumMod val="20000"/>
                        <a:lumOff val="80000"/>
                      </a:schemeClr>
                    </a:solidFill>
                  </a:tcPr>
                </a:tc>
              </a:tr>
              <a:tr h="370840">
                <a:tc>
                  <a:txBody>
                    <a:bodyPr/>
                    <a:lstStyle/>
                    <a:p>
                      <a:r>
                        <a:rPr lang="en-GB" dirty="0" smtClean="0"/>
                        <a:t>Material compatibility</a:t>
                      </a:r>
                      <a:endParaRPr lang="en-GB"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800" b="0" i="0" u="none" strike="noStrike" cap="none" normalizeH="0" baseline="0" smtClean="0">
                          <a:ln>
                            <a:noFill/>
                          </a:ln>
                          <a:solidFill>
                            <a:srgbClr val="489657"/>
                          </a:solidFill>
                          <a:effectLst/>
                          <a:latin typeface="Verdana" pitchFamily="34" charset="0"/>
                          <a:cs typeface="Arial" charset="0"/>
                        </a:rPr>
                        <a:t>用具・材料互換性</a:t>
                      </a:r>
                      <a:endParaRPr kumimoji="0" lang="en-GB" sz="1800" b="0" i="0" u="none" strike="noStrike" cap="none" normalizeH="0" baseline="0" dirty="0" smtClean="0">
                        <a:ln>
                          <a:noFill/>
                        </a:ln>
                        <a:solidFill>
                          <a:srgbClr val="489657"/>
                        </a:solidFill>
                        <a:effectLst/>
                        <a:latin typeface="Verdana" pitchFamily="34" charset="0"/>
                        <a:cs typeface="Arial" charset="0"/>
                      </a:endParaRPr>
                    </a:p>
                  </a:txBody>
                  <a:tcPr horzOverflow="overflow">
                    <a:solidFill>
                      <a:schemeClr val="accent3">
                        <a:lumMod val="40000"/>
                        <a:lumOff val="60000"/>
                      </a:schemeClr>
                    </a:solidFill>
                  </a:tcPr>
                </a:tc>
              </a:tr>
              <a:tr h="370840">
                <a:tc>
                  <a:txBody>
                    <a:bodyPr/>
                    <a:lstStyle/>
                    <a:p>
                      <a:r>
                        <a:rPr lang="en-GB" dirty="0" smtClean="0"/>
                        <a:t>Who cleans what?</a:t>
                      </a:r>
                      <a:endParaRPr lang="en-GB"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800" b="0" i="0" u="none" strike="noStrike" cap="none" normalizeH="0" baseline="0" smtClean="0">
                          <a:ln>
                            <a:noFill/>
                          </a:ln>
                          <a:solidFill>
                            <a:srgbClr val="489657"/>
                          </a:solidFill>
                          <a:effectLst/>
                          <a:latin typeface="Verdana" pitchFamily="34" charset="0"/>
                          <a:cs typeface="Arial" charset="0"/>
                        </a:rPr>
                        <a:t>誰が何を清掃するか？</a:t>
                      </a:r>
                      <a:endParaRPr kumimoji="0" lang="en-GB" sz="1800" b="0" i="0" u="none" strike="noStrike" cap="none" normalizeH="0" baseline="0" dirty="0" smtClean="0">
                        <a:ln>
                          <a:noFill/>
                        </a:ln>
                        <a:solidFill>
                          <a:srgbClr val="489657"/>
                        </a:solidFill>
                        <a:effectLst/>
                        <a:latin typeface="Verdana" pitchFamily="34" charset="0"/>
                        <a:cs typeface="Arial" charset="0"/>
                      </a:endParaRPr>
                    </a:p>
                  </a:txBody>
                  <a:tcPr horzOverflow="overflow">
                    <a:solidFill>
                      <a:schemeClr val="accent3">
                        <a:lumMod val="20000"/>
                        <a:lumOff val="80000"/>
                      </a:schemeClr>
                    </a:solidFill>
                  </a:tcPr>
                </a:tc>
              </a:tr>
              <a:tr h="370840">
                <a:tc>
                  <a:txBody>
                    <a:bodyPr/>
                    <a:lstStyle/>
                    <a:p>
                      <a:r>
                        <a:rPr lang="en-GB" dirty="0" smtClean="0"/>
                        <a:t>Often poorly paid / motivated workforce</a:t>
                      </a:r>
                      <a:endParaRPr lang="en-GB"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800" b="0" i="0" u="none" strike="noStrike" cap="none" normalizeH="0" baseline="0" smtClean="0">
                          <a:ln>
                            <a:noFill/>
                          </a:ln>
                          <a:solidFill>
                            <a:srgbClr val="489657"/>
                          </a:solidFill>
                          <a:effectLst/>
                          <a:latin typeface="Verdana" pitchFamily="34" charset="0"/>
                          <a:cs typeface="Arial" charset="0"/>
                        </a:rPr>
                        <a:t>多くの場合、低賃金雇用</a:t>
                      </a:r>
                      <a:r>
                        <a:rPr kumimoji="0" lang="en-GB" sz="1800" b="0" i="0" u="none" strike="noStrike" cap="none" normalizeH="0" baseline="0" dirty="0" smtClean="0">
                          <a:ln>
                            <a:noFill/>
                          </a:ln>
                          <a:solidFill>
                            <a:srgbClr val="489657"/>
                          </a:solidFill>
                          <a:effectLst/>
                          <a:latin typeface="Verdana" pitchFamily="34" charset="0"/>
                          <a:cs typeface="Arial" charset="0"/>
                        </a:rPr>
                        <a:t>/</a:t>
                      </a:r>
                      <a:r>
                        <a:rPr kumimoji="0" lang="ja-JP" altLang="en-US" sz="1800" b="0" i="0" u="none" strike="noStrike" cap="none" normalizeH="0" baseline="0" smtClean="0">
                          <a:ln>
                            <a:noFill/>
                          </a:ln>
                          <a:solidFill>
                            <a:srgbClr val="489657"/>
                          </a:solidFill>
                          <a:effectLst/>
                          <a:latin typeface="Verdana" pitchFamily="34" charset="0"/>
                          <a:cs typeface="Arial" charset="0"/>
                        </a:rPr>
                        <a:t>やる気の少ない従業員</a:t>
                      </a:r>
                      <a:endParaRPr kumimoji="0" lang="en-GB" sz="1800" b="0" i="0" u="none" strike="noStrike" cap="none" normalizeH="0" baseline="0" dirty="0" smtClean="0">
                        <a:ln>
                          <a:noFill/>
                        </a:ln>
                        <a:solidFill>
                          <a:srgbClr val="489657"/>
                        </a:solidFill>
                        <a:effectLst/>
                        <a:latin typeface="Verdana" pitchFamily="34" charset="0"/>
                        <a:cs typeface="Arial" charset="0"/>
                      </a:endParaRPr>
                    </a:p>
                  </a:txBody>
                  <a:tcPr horzOverflow="overflow">
                    <a:solidFill>
                      <a:schemeClr val="accent3">
                        <a:lumMod val="40000"/>
                        <a:lumOff val="60000"/>
                      </a:schemeClr>
                    </a:solidFill>
                  </a:tcPr>
                </a:tc>
              </a:tr>
              <a:tr h="370840">
                <a:tc>
                  <a:txBody>
                    <a:bodyPr/>
                    <a:lstStyle/>
                    <a:p>
                      <a:r>
                        <a:rPr lang="en-GB" dirty="0" smtClean="0"/>
                        <a:t>Contaminated materials</a:t>
                      </a:r>
                      <a:endParaRPr lang="en-GB" dirty="0"/>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800" b="0" i="0" u="none" strike="noStrike" cap="none" normalizeH="0" baseline="0" smtClean="0">
                          <a:ln>
                            <a:noFill/>
                          </a:ln>
                          <a:solidFill>
                            <a:srgbClr val="489657"/>
                          </a:solidFill>
                          <a:effectLst/>
                          <a:latin typeface="Verdana" pitchFamily="34" charset="0"/>
                          <a:cs typeface="Arial" charset="0"/>
                        </a:rPr>
                        <a:t>汚染された用具</a:t>
                      </a:r>
                      <a:endParaRPr kumimoji="0" lang="en-GB" sz="1800" b="0" i="0" u="none" strike="noStrike" cap="none" normalizeH="0" baseline="0" dirty="0" smtClean="0">
                        <a:ln>
                          <a:noFill/>
                        </a:ln>
                        <a:solidFill>
                          <a:srgbClr val="489657"/>
                        </a:solidFill>
                        <a:effectLst/>
                        <a:latin typeface="Verdana" pitchFamily="34" charset="0"/>
                        <a:cs typeface="Arial" charset="0"/>
                      </a:endParaRPr>
                    </a:p>
                  </a:txBody>
                  <a:tcPr horzOverflow="overflow">
                    <a:solidFill>
                      <a:schemeClr val="accent3">
                        <a:lumMod val="20000"/>
                        <a:lumOff val="80000"/>
                      </a:schemeClr>
                    </a:solidFill>
                  </a:tcPr>
                </a:tc>
              </a:tr>
            </a:tbl>
          </a:graphicData>
        </a:graphic>
      </p:graphicFrame>
      <p:sp>
        <p:nvSpPr>
          <p:cNvPr id="4" name="Rectangle 2"/>
          <p:cNvSpPr>
            <a:spLocks noGrp="1"/>
          </p:cNvSpPr>
          <p:nvPr>
            <p:ph type="title" idx="4294967295"/>
          </p:nvPr>
        </p:nvSpPr>
        <p:spPr>
          <a:xfrm>
            <a:off x="323529" y="119610"/>
            <a:ext cx="4248472" cy="925512"/>
          </a:xfrm>
        </p:spPr>
        <p:txBody>
          <a:bodyPr/>
          <a:lstStyle/>
          <a:p>
            <a:pPr eaLnBrk="1" hangingPunct="1"/>
            <a:r>
              <a:rPr lang="en-GB" b="1" dirty="0" smtClean="0"/>
              <a:t>Limitations of manual cleaning / disinfection</a:t>
            </a:r>
            <a:endParaRPr lang="en-US" b="1" dirty="0"/>
          </a:p>
        </p:txBody>
      </p:sp>
      <p:sp>
        <p:nvSpPr>
          <p:cNvPr id="5" name="Title 1"/>
          <p:cNvSpPr txBox="1">
            <a:spLocks/>
          </p:cNvSpPr>
          <p:nvPr/>
        </p:nvSpPr>
        <p:spPr bwMode="auto">
          <a:xfrm>
            <a:off x="4762267" y="116632"/>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sz="2000" b="1" smtClean="0">
                <a:solidFill>
                  <a:srgbClr val="00B050"/>
                </a:solidFill>
                <a:latin typeface="+mn-lt"/>
                <a:cs typeface="+mn-cs"/>
              </a:rPr>
              <a:t>手作業の清掃</a:t>
            </a:r>
            <a:r>
              <a:rPr lang="en-US" altLang="ja-JP" sz="2000" b="1" dirty="0" smtClean="0">
                <a:solidFill>
                  <a:srgbClr val="00B050"/>
                </a:solidFill>
                <a:latin typeface="+mn-lt"/>
                <a:cs typeface="+mn-cs"/>
              </a:rPr>
              <a:t>/</a:t>
            </a:r>
            <a:r>
              <a:rPr lang="ja-JP" altLang="en-US" sz="2000" b="1" smtClean="0">
                <a:solidFill>
                  <a:srgbClr val="00B050"/>
                </a:solidFill>
                <a:latin typeface="+mn-lt"/>
                <a:cs typeface="+mn-cs"/>
              </a:rPr>
              <a:t>消毒の限界</a:t>
            </a:r>
            <a:endParaRPr lang="en-GB" sz="2000" b="1" dirty="0" smtClean="0">
              <a:solidFill>
                <a:srgbClr val="00B050"/>
              </a:solidFill>
              <a:latin typeface="+mn-lt"/>
              <a:cs typeface="+mn-cs"/>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What to do?</a:t>
            </a:r>
            <a:endParaRPr lang="en-GB" b="1" dirty="0"/>
          </a:p>
        </p:txBody>
      </p:sp>
      <p:sp>
        <p:nvSpPr>
          <p:cNvPr id="3" name="Text Placeholder 2"/>
          <p:cNvSpPr>
            <a:spLocks noGrp="1"/>
          </p:cNvSpPr>
          <p:nvPr>
            <p:ph type="body" sz="quarter" idx="3"/>
          </p:nvPr>
        </p:nvSpPr>
        <p:spPr/>
        <p:txBody>
          <a:bodyPr/>
          <a:lstStyle/>
          <a:p>
            <a:r>
              <a:rPr lang="ja-JP" altLang="en-US" b="1" smtClean="0"/>
              <a:t>何をするか？</a:t>
            </a:r>
            <a:endParaRPr lang="en-GB" b="1" dirty="0"/>
          </a:p>
        </p:txBody>
      </p:sp>
      <p:sp>
        <p:nvSpPr>
          <p:cNvPr id="7" name="Rounded Rectangle 6"/>
          <p:cNvSpPr/>
          <p:nvPr/>
        </p:nvSpPr>
        <p:spPr>
          <a:xfrm>
            <a:off x="261602" y="908720"/>
            <a:ext cx="3950357" cy="79208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spcBef>
                <a:spcPts val="200"/>
              </a:spcBef>
            </a:pPr>
            <a:r>
              <a:rPr lang="en-GB" sz="2000" b="1" dirty="0" smtClean="0"/>
              <a:t>Improve conventional methods</a:t>
            </a:r>
            <a:r>
              <a:rPr lang="en-US" sz="2000" b="1" dirty="0" smtClean="0"/>
              <a:t>	</a:t>
            </a:r>
          </a:p>
        </p:txBody>
      </p:sp>
      <p:sp>
        <p:nvSpPr>
          <p:cNvPr id="8" name="Rounded Rectangle 7"/>
          <p:cNvSpPr/>
          <p:nvPr/>
        </p:nvSpPr>
        <p:spPr>
          <a:xfrm>
            <a:off x="261603" y="1844824"/>
            <a:ext cx="3950356" cy="93610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spcBef>
                <a:spcPts val="200"/>
              </a:spcBef>
            </a:pPr>
            <a:r>
              <a:rPr lang="ja-JP" altLang="en-US" b="1" smtClean="0"/>
              <a:t>従来の方法を改善</a:t>
            </a:r>
            <a:endParaRPr lang="en-US" b="1" dirty="0" smtClean="0"/>
          </a:p>
        </p:txBody>
      </p:sp>
      <p:sp>
        <p:nvSpPr>
          <p:cNvPr id="9" name="Rounded Rectangle 8"/>
          <p:cNvSpPr/>
          <p:nvPr/>
        </p:nvSpPr>
        <p:spPr>
          <a:xfrm>
            <a:off x="4572000" y="908720"/>
            <a:ext cx="4032448" cy="79208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spcBef>
                <a:spcPts val="200"/>
              </a:spcBef>
            </a:pPr>
            <a:r>
              <a:rPr lang="en-GB" sz="2000" b="1" dirty="0" smtClean="0"/>
              <a:t>No touch automated room disinfection (NTD)</a:t>
            </a:r>
            <a:r>
              <a:rPr lang="en-US" sz="2000" b="1" dirty="0" smtClean="0"/>
              <a:t>	</a:t>
            </a:r>
          </a:p>
        </p:txBody>
      </p:sp>
      <p:sp>
        <p:nvSpPr>
          <p:cNvPr id="10" name="Rounded Rectangle 9"/>
          <p:cNvSpPr/>
          <p:nvPr/>
        </p:nvSpPr>
        <p:spPr>
          <a:xfrm>
            <a:off x="4572000" y="1844824"/>
            <a:ext cx="4032448" cy="93610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spcBef>
                <a:spcPts val="200"/>
              </a:spcBef>
            </a:pPr>
            <a:r>
              <a:rPr lang="ja-JP" altLang="en-US" b="1" smtClean="0"/>
              <a:t>触れない自動病室消毒（</a:t>
            </a:r>
            <a:r>
              <a:rPr lang="en-US" altLang="ja-JP" b="1" dirty="0" smtClean="0"/>
              <a:t>NTD</a:t>
            </a:r>
            <a:r>
              <a:rPr lang="ja-JP" altLang="en-US" b="1" smtClean="0"/>
              <a:t>）</a:t>
            </a:r>
            <a:endParaRPr lang="en-US" b="1" dirty="0" smtClean="0"/>
          </a:p>
        </p:txBody>
      </p:sp>
      <p:sp>
        <p:nvSpPr>
          <p:cNvPr id="11" name="AutoShape 5" descr="data:image/jpeg;base64,/9j/4AAQSkZJRgABAQAAAQABAAD/2wCEAAkGBhAQDxAQEBAQFBAQEBUQFRAVFRAPEBQWFBUVFRQVFBQYGyYeGBkjHBYVHy8gJCgpLCwsFR4xNTAqNSYrLCkBCQoKDgwOGg8PGjUkHyUqNSwwKiwvLCwsKio1NSwpLCwsKiwpLCwsKiwsLCwsKSosLCksLCwsLCwsLCwpLCkpLP/AABEIANEA8QMBIgACEQEDEQH/xAAcAAABBQEBAQAAAAAAAAAAAAAAAgMEBQYHAQj/xABAEAACAQIDBAYIAgkEAwEAAAABAgADEQQSIQUGMUETUWFxgZEHIjJCUqGxwRQjFTNicoKS0eHwQ3OywpOi8Rb/xAAbAQEAAgMBAQAAAAAAAAAAAAAABAUBAgMGB//EACoRAAICAgIBBAAGAwEAAAAAAAABAgMREgQhMRMiQVEFMnGRodFhgcEU/9oADAMBAAIRAxEAPwDuMIQgBCEIAQhCAEIQgBCEIAQhCAEIQgBCEIAQhCAEIQgBCEIAQhCAEIQgBCEIAQhCAEIQgBCEIAQhCAEIQgBCEIAQhCAErNtVmXJlYi9+Bt1SzlRt/wD0/wCL7QCCMZU+NvMz38bU+NvORxFCAPjG1Pjbznv42r8bRmEAf/H1fjPynn6Qq/GflGTEmASP0lV+M/L+kttl1mendjc5jrM6xmh2OPyV7SfqYBNhCEAIQhACEIQAhCEAIQhACEIQAhCEAIQhACErcfvDhqBy1KqhvhF2I77cIvZ+3MPX0pVVY/DwbyM39OWM46NN45xnsnwhCaG4QhCAEp94TpT72+0uJS7xnSn3t9oBWAxQMaDRYMAcvC8Tee3gDdcNxXiOR0Ddh6u/l5xuliQ4uOuxB0II4gjkRHzKzH02Q9LSF29+nw6QDq6nHI8+B5EYZldk1nml2T+op91/MkzEUdpU6gujA9Y4EdhHEHsm42ZpQpf7an5Xmc5DTTwyu3j3ro4IAN61Qi4pg2062PITN0fSa4cdJQUIddCwa3WL6Gc33p3iatiKtRjqzk9w4KPAWErMPtRnIueEgTvlt0eu434XQqlusv5f9H0pgsYlamtWmbo4uD/Xtj8yXozqM2B14dK1u6y3+d5rZNi8pM8vyK1XbKC8JhCEJscAhCEAIQhACEIQAhCEAJW7a2slGlVs6CqEOVCyhibaWEhb6bbbC4Ushs7nIp6tCSR2/wBZx6pte5YuWLHgb876365O43F9RbPwQ7+R6b1Q5j8e6VM1VSbm5DZhm69ZHwu2irB1a1tQQeHjHKO0A4KOAyHQqdR/Y9sqKGwHFfoqQZw4BSwuxUnhYcwbiW7aS7K2MdvB33dHbZxeFSqfbByN2kW18iJdSh3L2E2Dwi03/WMS7DqJtp5CX087ZjZ6+C8hnVZCEITQ2CUm8x0pd7faXcot6DpS72+ggFQrR0GRVeOq8AfBnt42GnuaAKvGa40jl4h4Bz3a9Spg8WzknoazFlfiAT7SN9R/adW3d3lw9elTUOFcIBkYgZrAC6Hgw7tesCZbauz0rI1OooZWGoP+aGUO1/Rfj8KScG64ihx6NmWnVXsN/Va3XfwkdqUHmPaLiuyjlQULnrJdKX2v8mb9IW5NbC4mowVjRdiyOASpBNwCRwI4W7JG3N3PxWMqBUpsEBsahBCAdZP24ybW2o4WxdrdQJA01lju76R6uGygVC1Pgab3ZePu/D3yNtHbtdF5/wCez0npLMv2/s7PsfZaYWhToJ7NNbX5k8ST3m8myJsraSYmjTrU/ZqLftHIg9xuJLlgsY6PHT22e3nPf6hCEJk0CEIQAhCEAIQhACEIQDMekHZLV8GSgu1I9JYcSLENb6+E4ZirgkT6amN3j9H2FqFsSgNN0vVKgAoxX1rW5Xty8pO43J0WrIt9Cn7jmGy9mCgg6b8yqdcreynZbm3XfT6y1G1WpNlsqlTbKAot5Sk2hiDmPfID4ywLG5t1amXGM+SpbaZ2fc3e1aoFCoSH1yMTfNzy6/Ka+fPWzdokGm6Ej11N+Y1nQNi+kHErWXD4jDVnu+VXCMGIJsG4WYW1vp3yq5HG9zcP2LOm/wBqUjosIlaqngQfGKlcTQlbtnZbVwmVgMpJ1vzt1d0sS0zW1N+8PRYqgNQjmDZfPnN4Vym8RRpOyMFmTPDu1WHAofEj7RP6Drj3Qe5ljeB9IdFyA6Fb8wcw8RpNPRxKuoZCGVhcEagzM6p1/mRiFkZ/lZl2wVQMEKHMQWA4mwtc6d4npwtQcUcfwmX6G9d2+CmqfzEsftJWeczoZG/9YkmXezaeRqX+09L/AMbnL8rywdqd7Ho79Ry3gGPZbkDrIHnNTt/EdHhMQ/w0XI78pt846cHSNj0aX43yiVG/mIy7Or/tBU/mdb/K81k8JnWmO1kV/lHBtq1LA68B9f8A5KcrZR1ix89ZO2vxPa1vICR6ie33KPpKyXk93Be3J270N44vgqlMn9VV07mUH6gzfzn3oYwhXBVah/1K1h3IoH1JnQZYU/kR438RafJnj7CEITqQQhCEAIQhACEIQAhCEAJG2kfyav8Att9DJF5UY3aF8PiA3t01dSO7S82j+ZGsvDOM7bwV3Ypy1K8x/aZ3EU2sRwuJa7TxZ/FUbEjPWWmSNNGNj9flJm0UDeyqgjrF7989BGL6WSplJYzgY3Q2LVrkKi5smpHAacLkzsmy6dVKNNKzB6oFiUFlJ5BR2Cw8LzkWzdpMjKWAUIdMpKNc9RT1hN1i9oXwn4nC1nz0mpkqztVKm9ipLa2YG3Vw7ZD5lUm19M78a6LT67NrhUKVbE+3Tv2AqdQPA/KTS0qMDtIV6OHxA0zAEjqzDKw8D9JY55VNYeGWCeezNb/bbNGitJTZq2a555VtfzJHkZy5ccue73K31ANifGbr0n0j+S/LK6X7bg/53TmFVtZdcNRVZVcvZzLKni9dJvNw9uHP0LNdagJXsZRfTvF/KcuqElGAOtpp/R1mNWjzszN3AA/54zpyVGVbyacbZWI65h6vtn4nJ8vVH0j3TSAhsoHZGMdjClKo44ojN5AmUKWXguG8Gf3n3nKMaVM2CsxLDjdr3APVqZlP0hUIL62BAJ1tc8LnwPlKh8WzIGY6m58yZGGMYDLc2PKehqpjXHCKO2xzllnQN297npsFdi1M6EE3t2jql96QfX2c7KwyqyVCddV1GniwPhOTLtLo8p43a06cSa+yKy8T0FQD+H1h9JXfiFKUdkWf4Ze/USfw0cV2lrZhYrmOo1E9FAu600BLVHWwGpOgCgd5MaIPRPblU+o/tOjeiiiGxRYgHJQLC4BsSyi46jrPNRjvI+iW3ejTKS7wdM3a2WMHg6NDQGnT9c8sx9ZzfvJ8pSbX9ICoStFQwHvtex7l6u0xW/u2egw2W9ukNj+6OI8TbynKq20MwzA6Gek4nFjJbS8Hzrl8mWzx5fZvaXpFr5tchHVlt9Jrtgb00sV6vs1Ph4g/un7TiuGx6hWBW5IFjcjKb9XPTSWOyNpMlRXUkEEEHuky3iQknhYZCr5M4tZeTukJGwGKFWlTqD31DefGSZSNYeC3Tz2EIQmDIQhCAJLRJaJLRtngC2qTL7zAqKrA6VE17+EvalWVe1KaVFy1DZSLX6j/AJ9JtB4kmayWU0cK2y9sTR/3gf8A2Ev8VxPeZK2v6PqtStTqUq9IhXDFXDUjxB9U6g8OsSHtWnUouVqU2W+ouLX7QeBHdL6NsLMasqpQlBe5FVXb1j18pZbB22aS10IzLVovSKXy8Qchvys3PtlHjfXItpc/S5+0lPs3ELQTEhCUuVLDVbjirdVxOk8NayOcE87ROqbE2gyYalSKlXCaqwKkEkk6HtMv6G0bzk+zN6MU1NKVNiy3ChGUM6disRfwnUaGBKotz62UZh221t4yjvqcHlvyWtU1JdC9tYFMXQak5tf1lbmrDgfqD2EzkG3Ng1cO5WopHUeKkdanmJ0benaz4eguQ2eo2UNzAAubdvAeM5rjNp1XuGdz/EbyZwoSay30RuTNJ4S7Kw4ao5yrfXTQXnXNw91xhqAep+sdLWFjlB469ZnK6Nd1YEVHHzmi2Xvi1BgQzEcSLZVYDkygkA90l8iiU4awZGqvUZZkjrnRL1xrE4JXR0NrOpXzFpA2Htuni6K1qZ0OhHGx6pMxGKWmpZ2CqOZ/zjKJxlGWPkttk1n4OKbRw7Umakws1MlCO0af3lYTrN5vtWwddukR8tRRlZ+KOOQIGtx1zEmmpOjp33t9ZfV7uOcFTP084yCqHKJa7M62HjqfKds2NgMmGSm3NDmH73EeRmG3K2Hh0qdNVdWqjRV4pfrzcCeybqtjyOUr+bY3iBN40Evcjg+PwxpVMTSPGnUt5FhOg+iYfmVj1UVHmwP2mc342e/4qviFQ9HVQMT1OCAfPXzmg9Fz26Y9a0x/yMooR1swey5F6s4bkn8L9+iw9LNItRpsOADA+Y/rOcWyqAOQnbds7MXF4d6TcSLgnke3snFsZs2pQdqdQWKm3+HnPScSz2a/R4jkV5ln7Gabay12ebkSto0CTpN1uRui9Z1qVBaipuT8RHuiSbLlFZZHhRl9HSt36RTC0FPEUwfPX7yxEQsUJQSeW2W6WFgVPZ5PZgyEIQgEVmjDtFuYw5gDVR5AxbcO/wCxkmsZVY655kW6vvAPXRSSNL9Uo978CGwbk8aRFRezWzDxB+QlkuE6SqzdKAVY+pY3PZfhKjeHA40IKYzVKXRgPlGY3BNife1Fr9oM70L3p5x2cbn7GsHNz7Sd5+hmp2JvG+FVQCzU2DZqRymm1zxN1vfxmdqYSo1UKiOWBPqhWJHeANIvahNE00qq6ta5GlwGOlxf5S7sUZdPsq69ksro6TsXefCVWHRYelSq/uqCT+yQJemuzWuSRfhwHlOMUq5p1RY6jUEfKdc2fihUoo/xoreJF/rKnlVKDTiWVM3LplfvzhGbD03UG1KpdgOQYWv3C3znNq/E987Hi2vQq6H9U/b7pnF8XiMrsLcD4yXwZZi19EblrDTPRGXexHafprPRil7ZN2JghWxdJCLqSAR2MyqfkTJ79qyQo+54Lf0e7yfhsU1Fz+VW17Af8185Y787Y6bFGkGvToWUAHQuRd2048QPAzP70boV8HiBkDGmGzUqwBOnEBrcGH941icJWSqDVQjOBU4EAgi2l+V5GShKatXnBJakoem/BHdzw5DS0bSsVNxpy4DnFPzjRkshNLJJwm0Hp+xYfTxE3O5e8hr1Dh63tFS9Nr3uB7S+E56OBPZHdn7RfD1aVYe3QqhrdYBsw8RpOV1ati4v/X6namTrey8HZ6+w6VQEOgYHiDwkXHLhtm4dqoRVA0CKLZmPAS/w9ZHRaikFXUMD1hhcfWcr9Ie8PTYs0FP5eHFuwufaPhoJScen1J4fheS2ut0h0I2jvpUq6MT+77KDwHGUWJ2izjVyWvoAiBAPHW8gXv5xQl9BRisRRTT2b9zJmCxZRgxyG3LKJutg+kKomRHVTTWwIAscp+E9Y6pzxZLpnKmb9oD7/aa2xjNe5G9blF9M+hKNUMqspurAMD1g6iOCZ/cbGGrgad+KEp5aj6zQATz046yaLqL2SZ6J7PJ7NDY9hCEAgPGHj7RlhAI1RZCrU5YOJGqrAKp6AF7Aa6eZE9w2JqA5Q1uq+scxRt5yBTrfmp+9bz0gDeJ2kRUtUYkZrHX7Tn++lItigtjp6pPLQ6zSY9fXfT3j9TI2Mp9IyvzZFzfvL6p87A+M61WuqWyOdlasWGZLalunphfgXxIFifOdL2FUK0KSniqAfKUFHY6lgxUE9cv8HQIFpvbf6kUseDWurRtlwtzqCR3G0br4UPpUVHH7apU/5AyJjce+HpNUC5wCLrwsOZuPCNYTe2i7UEZHVsQpK2ysosxWxOnMdXOaRrm1tE3lOKerKzejdbDnDValOhTp1aa9IGQFAQurKVvbUX5cplt2auTE5+ORUe3C9nva/hNhtfe7CvhawpuS702QKVdT6wy8x2zE7FcCvrwamR5MJa8ZWOuSnn/ZXXOCsTh/B2HY+1BiaedSQRoyNZrdWo5Ss38QDBMzWLZ0UGw0uwJtz4KZUbh7RDPVCnQLbyIt95b7zFarYWi2qvWLsvIrTQkg+Y85A1ULuvC7/wCk1tyr/g5JWrBeN9Y1+KXt8p1epu7hG44TD/ykfQxht0sCeODpeDV1+jycvxCv5T/ggvhT+0YLd+gK2Jw6cnr0we4MCfkDNHvjuPW/FPUw9JmpVzmsvusfaHZrrL/A7qYanWoVKVLIadXMRmdlIKsCLMTzIM1dZAFJW4IF9CfpwnC7l5kpQJFXHxFxkV+ysO9DDYak3tIoUga20JIHXa4mFq+jTEviXOZRTqVCxq3voTe9uN50okGpTA4Kpbz0iHxiISCQADpcgDgDb5yJC6cW3H5JEq4tLPwcQ2phBSrVKY4I2UdwAAkYGXGK2ZUxmMrU6WUEnMWYlVUBVuSQCeJtwkhPRnX54nDju6Zv+gl160IJKbwyqlVOTbiiiQy52fsOtiUQUkZrVNbcBpYXPjJtD0bsCCcXT8KdQ/cTebk7FGHV06XOcwfRco0053ke7lV6+x5Z2p489vcsF1utsc4TCpSYgvcs1uFzyHdYS4jYMUDKeTcnllmlhYFT2JvPZgyKvCeQgEJhGmEfIiCsAjOsj1Ek1ljTJAKjFYUNxHDhIFTB2IIHAg+U0DUo01CAZirs/MzG2hYn5wXZfZNGcPEHDwCmp4EDlJKUbScaMadYAUMQEvdL6am/KRqmz8HUdXakFemQUIGTKQc3unhfXhPajWRu0gff7Sjx2MJJsCBw7dJlNrwYaT8jmI3AwbXZa9ROZF1YC+psCAbTH7wbHpYVKhSo7VFIUEhUsrcdBz4TS4uoz4Cr6zBlqqCQSCVawsT1Sj3ip9K4J4VaVNz35QD81kmvlTTWz6OE6INPC7HfR1UyU6jn3msPCWW3NtdHjMNUa+SmNe5iQ5HhbylHs9eiAC3sJr938LSxCZa6o6lnID25BBp/Nyj1ou1za6Zn0n6ain2TsPvDg3NlxFK+psTlOgudD2Ax9dp4ci4r0bXtfOlr8bXvI1TcTBXLU1dCQy+q5Is6lSbNfkTK+r6NKfRmmldwGdal2RWsVVltoRxz/KY1ofy0M2r4RZV9uUVeiqVEZqlULZWVrCzEk27gPGXP4qYunuQMEyVmrFyH0AXIAbGxJuZZjaYHEzS1QWFB5Nq933NYL/D1/WueShZl948YzNTtxINQ9gY6fISZT2ujWytrbhw14SvwWPoV8fisHVVRUyKtGr7wKoMyjxu3nM0dS2+hb2sfZD3Hs1bGNzLjyuw/6ia/oZzYYbaGBrMVp1FYgqWCdJTYXvcGxB6+uWX/AOl2h+Hz69I1bIPyhcKqAk2tzZhr+zJV9DsntFrDI9V2kdZJ9G46GWGxgA766hRp2E8flOdYzam026PoxW1oU2YrSFsxUF9cumvLlNHuRhcWrVK2JLXdAoDEFjY3GnIf1keXH1js5L9DsrtpYSZug0UDIqVY8ryMdx4GKBjQaLBgC7wibwgDRESRFkTwiANFY2Vj5ESVgEcpElJIKxJWARjTiGSSSsbKwCI9ORaqSxZYw6QCmxXsgd5+32lHikmkxGDBYnX528pCrYIGAUmGW9HFJ101f+Vv7ynq0mYKDwRco7rlvuZqEwZQt1NTdT4jT5gSF+jzzEAohhyJb7K0fDX9lFr1m5aC4/6ievgorD0MtPEPzNMUh/G2vyDQCoG8+KBvnW3UUU/O0n7L3nr1K9Km2TK7hSQCDYm2msramF7ImjSKOrjirBh4G8AtNs7Uqms9JiLUqjAAXF9dCdeNowtcmSNuUc2IZxwqKlQfxKJGWlAJWz2vWpjlnF+4an5CZPaFWp+NOIQEMXzhh7pve81FBshLa3yOB+8ykD6yvOCvp16TrVbKp5RzsrViwzeUt5wtKk1YBTUQMNTrwvoB2xdHeSm2ZlsbAFj6/cJld5D+ctMcKNJE8bXP1ERs+sAlRfeOUW7LkmcjobNNqnKGUDKxNjrx4nnHKGIvroL9WglLg2vQI+GoD5i0nYZoBd0a0lI8rKDSbTaATVeOqZFRo+pgDt4REIAueERU8gCLTwiLInloA2REkRy08IgDJEQRHiIgrAGGWNMklFYgrAINSlI70JZMkaanAKxsPGHw0tWpRtqUAp6mDkPEUrJksbl8x7gLC/mfKaA0o21CAZZtnk8o02zyOU1LYaJ/CwCirUcy0TzCFP5WP2IiRgpejBjqE9/DQChODnuEwF6tMHhnB8tZdnCRH4Qg3W17EeYteAZ/F0ekqO595ifM6RVHC2l0uzo4uBEAj4BPVcdag+RB/rJ2HSeUsAQQQbDUEcbgi0n0sPaAKorJlMRqmkkIsAdSPLGVjywBcJ5CAPzyKnkATPCIqEAQRPLRdokiAIIiSI5aeEQBorEFY8REkQBgrElY+ViSsAjlIg05JKxJWARTTiTSkvJPMkAhmjEmjJmSedHAIfQw6GS+jh0cAh9DPegkvo570cAh9BPRQkvo4oU4BGWlHVSOinFBIAhUjiiehYsLAPVEcURKiLAgHtoT2EAehPIQAnhhCAESZ7CAJnkIQDyeGeQgHhiTCEASYkwhAPJ5CEAJ5CEA8hCEAIT2EAJ6IQgHonohCAKEUJ7CAKEUIQgHsIQgH//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AutoShape 7" descr="data:image/jpeg;base64,/9j/4AAQSkZJRgABAQAAAQABAAD/2wCEAAkGBhAQDxAQEBAQFBAQEBUQFRAVFRAPEBQWFBUVFRQVFBQYGyYeGBkjHBYVHy8gJCgpLCwsFR4xNTAqNSYrLCkBCQoKDgwOGg8PGjUkHyUqNSwwKiwvLCwsKio1NSwpLCwsKiwpLCwsKiwsLCwsKSosLCksLCwsLCwsLCwpLCkpLP/AABEIANEA8QMBIgACEQEDEQH/xAAcAAABBQEBAQAAAAAAAAAAAAAAAgMEBQYHAQj/xABAEAACAQIDBAYIAgkEAwEAAAABAgADEQQSIQUGMUETUWFxgZEHIjJCUqGxwRQjFTNicoKS0eHwQ3OywpOi8Rb/xAAbAQEAAgMBAQAAAAAAAAAAAAAABAUBAgMGB//EACoRAAICAgIBBAAGAwEAAAAAAAABAgMREgQhMRMiQVEFMnGRodFhgcEU/9oADAMBAAIRAxEAPwDuMIQgBCEIAQhCAEIQgBCEIAQhCAEIQgBCEIAQhCAEIQgBCEIAQhCAEIQgBCEIAQhCAEIQgBCEIAQhCAEIQgBCEIAQhCAErNtVmXJlYi9+Bt1SzlRt/wD0/wCL7QCCMZU+NvMz38bU+NvORxFCAPjG1Pjbznv42r8bRmEAf/H1fjPynn6Qq/GflGTEmASP0lV+M/L+kttl1mendjc5jrM6xmh2OPyV7SfqYBNhCEAIQhACEIQAhCEAIQhACEIQAhCEAIQhACErcfvDhqBy1KqhvhF2I77cIvZ+3MPX0pVVY/DwbyM39OWM46NN45xnsnwhCaG4QhCAEp94TpT72+0uJS7xnSn3t9oBWAxQMaDRYMAcvC8Tee3gDdcNxXiOR0Ddh6u/l5xuliQ4uOuxB0II4gjkRHzKzH02Q9LSF29+nw6QDq6nHI8+B5EYZldk1nml2T+op91/MkzEUdpU6gujA9Y4EdhHEHsm42ZpQpf7an5Xmc5DTTwyu3j3ro4IAN61Qi4pg2062PITN0fSa4cdJQUIddCwa3WL6Gc33p3iatiKtRjqzk9w4KPAWErMPtRnIueEgTvlt0eu434XQqlusv5f9H0pgsYlamtWmbo4uD/Xtj8yXozqM2B14dK1u6y3+d5rZNi8pM8vyK1XbKC8JhCEJscAhCEAIQhACEIQAhCEAJW7a2slGlVs6CqEOVCyhibaWEhb6bbbC4Ushs7nIp6tCSR2/wBZx6pte5YuWLHgb876365O43F9RbPwQ7+R6b1Q5j8e6VM1VSbm5DZhm69ZHwu2irB1a1tQQeHjHKO0A4KOAyHQqdR/Y9sqKGwHFfoqQZw4BSwuxUnhYcwbiW7aS7K2MdvB33dHbZxeFSqfbByN2kW18iJdSh3L2E2Dwi03/WMS7DqJtp5CX087ZjZ6+C8hnVZCEITQ2CUm8x0pd7faXcot6DpS72+ggFQrR0GRVeOq8AfBnt42GnuaAKvGa40jl4h4Bz3a9Spg8WzknoazFlfiAT7SN9R/adW3d3lw9elTUOFcIBkYgZrAC6Hgw7tesCZbauz0rI1OooZWGoP+aGUO1/Rfj8KScG64ihx6NmWnVXsN/Va3XfwkdqUHmPaLiuyjlQULnrJdKX2v8mb9IW5NbC4mowVjRdiyOASpBNwCRwI4W7JG3N3PxWMqBUpsEBsahBCAdZP24ybW2o4WxdrdQJA01lju76R6uGygVC1Pgab3ZePu/D3yNtHbtdF5/wCez0npLMv2/s7PsfZaYWhToJ7NNbX5k8ST3m8myJsraSYmjTrU/ZqLftHIg9xuJLlgsY6PHT22e3nPf6hCEJk0CEIQAhCEAIQhACEIQDMekHZLV8GSgu1I9JYcSLENb6+E4ZirgkT6amN3j9H2FqFsSgNN0vVKgAoxX1rW5Xty8pO43J0WrIt9Cn7jmGy9mCgg6b8yqdcreynZbm3XfT6y1G1WpNlsqlTbKAot5Sk2hiDmPfID4ywLG5t1amXGM+SpbaZ2fc3e1aoFCoSH1yMTfNzy6/Ka+fPWzdokGm6Ej11N+Y1nQNi+kHErWXD4jDVnu+VXCMGIJsG4WYW1vp3yq5HG9zcP2LOm/wBqUjosIlaqngQfGKlcTQlbtnZbVwmVgMpJ1vzt1d0sS0zW1N+8PRYqgNQjmDZfPnN4Vym8RRpOyMFmTPDu1WHAofEj7RP6Drj3Qe5ljeB9IdFyA6Fb8wcw8RpNPRxKuoZCGVhcEagzM6p1/mRiFkZ/lZl2wVQMEKHMQWA4mwtc6d4npwtQcUcfwmX6G9d2+CmqfzEsftJWeczoZG/9YkmXezaeRqX+09L/AMbnL8rywdqd7Ho79Ry3gGPZbkDrIHnNTt/EdHhMQ/w0XI78pt846cHSNj0aX43yiVG/mIy7Or/tBU/mdb/K81k8JnWmO1kV/lHBtq1LA68B9f8A5KcrZR1ix89ZO2vxPa1vICR6ie33KPpKyXk93Be3J270N44vgqlMn9VV07mUH6gzfzn3oYwhXBVah/1K1h3IoH1JnQZYU/kR438RafJnj7CEITqQQhCEAIQhACEIQAhCEAJG2kfyav8Att9DJF5UY3aF8PiA3t01dSO7S82j+ZGsvDOM7bwV3Ypy1K8x/aZ3EU2sRwuJa7TxZ/FUbEjPWWmSNNGNj9flJm0UDeyqgjrF7989BGL6WSplJYzgY3Q2LVrkKi5smpHAacLkzsmy6dVKNNKzB6oFiUFlJ5BR2Cw8LzkWzdpMjKWAUIdMpKNc9RT1hN1i9oXwn4nC1nz0mpkqztVKm9ipLa2YG3Vw7ZD5lUm19M78a6LT67NrhUKVbE+3Tv2AqdQPA/KTS0qMDtIV6OHxA0zAEjqzDKw8D9JY55VNYeGWCeezNb/bbNGitJTZq2a555VtfzJHkZy5ccue73K31ANifGbr0n0j+S/LK6X7bg/53TmFVtZdcNRVZVcvZzLKni9dJvNw9uHP0LNdagJXsZRfTvF/KcuqElGAOtpp/R1mNWjzszN3AA/54zpyVGVbyacbZWI65h6vtn4nJ8vVH0j3TSAhsoHZGMdjClKo44ojN5AmUKWXguG8Gf3n3nKMaVM2CsxLDjdr3APVqZlP0hUIL62BAJ1tc8LnwPlKh8WzIGY6m58yZGGMYDLc2PKehqpjXHCKO2xzllnQN297npsFdi1M6EE3t2jql96QfX2c7KwyqyVCddV1GniwPhOTLtLo8p43a06cSa+yKy8T0FQD+H1h9JXfiFKUdkWf4Ze/USfw0cV2lrZhYrmOo1E9FAu600BLVHWwGpOgCgd5MaIPRPblU+o/tOjeiiiGxRYgHJQLC4BsSyi46jrPNRjvI+iW3ejTKS7wdM3a2WMHg6NDQGnT9c8sx9ZzfvJ8pSbX9ICoStFQwHvtex7l6u0xW/u2egw2W9ukNj+6OI8TbynKq20MwzA6Gek4nFjJbS8Hzrl8mWzx5fZvaXpFr5tchHVlt9Jrtgb00sV6vs1Ph4g/un7TiuGx6hWBW5IFjcjKb9XPTSWOyNpMlRXUkEEEHuky3iQknhYZCr5M4tZeTukJGwGKFWlTqD31DefGSZSNYeC3Tz2EIQmDIQhCAJLRJaJLRtngC2qTL7zAqKrA6VE17+EvalWVe1KaVFy1DZSLX6j/AJ9JtB4kmayWU0cK2y9sTR/3gf8A2Ev8VxPeZK2v6PqtStTqUq9IhXDFXDUjxB9U6g8OsSHtWnUouVqU2W+ouLX7QeBHdL6NsLMasqpQlBe5FVXb1j18pZbB22aS10IzLVovSKXy8Qchvys3PtlHjfXItpc/S5+0lPs3ELQTEhCUuVLDVbjirdVxOk8NayOcE87ROqbE2gyYalSKlXCaqwKkEkk6HtMv6G0bzk+zN6MU1NKVNiy3ChGUM6disRfwnUaGBKotz62UZh221t4yjvqcHlvyWtU1JdC9tYFMXQak5tf1lbmrDgfqD2EzkG3Ng1cO5WopHUeKkdanmJ0benaz4eguQ2eo2UNzAAubdvAeM5rjNp1XuGdz/EbyZwoSay30RuTNJ4S7Kw4ao5yrfXTQXnXNw91xhqAep+sdLWFjlB469ZnK6Nd1YEVHHzmi2Xvi1BgQzEcSLZVYDkygkA90l8iiU4awZGqvUZZkjrnRL1xrE4JXR0NrOpXzFpA2Htuni6K1qZ0OhHGx6pMxGKWmpZ2CqOZ/zjKJxlGWPkttk1n4OKbRw7Umakws1MlCO0af3lYTrN5vtWwddukR8tRRlZ+KOOQIGtx1zEmmpOjp33t9ZfV7uOcFTP084yCqHKJa7M62HjqfKds2NgMmGSm3NDmH73EeRmG3K2Hh0qdNVdWqjRV4pfrzcCeybqtjyOUr+bY3iBN40Evcjg+PwxpVMTSPGnUt5FhOg+iYfmVj1UVHmwP2mc342e/4qviFQ9HVQMT1OCAfPXzmg9Fz26Y9a0x/yMooR1swey5F6s4bkn8L9+iw9LNItRpsOADA+Y/rOcWyqAOQnbds7MXF4d6TcSLgnke3snFsZs2pQdqdQWKm3+HnPScSz2a/R4jkV5ln7Gabay12ebkSto0CTpN1uRui9Z1qVBaipuT8RHuiSbLlFZZHhRl9HSt36RTC0FPEUwfPX7yxEQsUJQSeW2W6WFgVPZ5PZgyEIQgEVmjDtFuYw5gDVR5AxbcO/wCxkmsZVY655kW6vvAPXRSSNL9Uo978CGwbk8aRFRezWzDxB+QlkuE6SqzdKAVY+pY3PZfhKjeHA40IKYzVKXRgPlGY3BNife1Fr9oM70L3p5x2cbn7GsHNz7Sd5+hmp2JvG+FVQCzU2DZqRymm1zxN1vfxmdqYSo1UKiOWBPqhWJHeANIvahNE00qq6ta5GlwGOlxf5S7sUZdPsq69ksro6TsXefCVWHRYelSq/uqCT+yQJemuzWuSRfhwHlOMUq5p1RY6jUEfKdc2fihUoo/xoreJF/rKnlVKDTiWVM3LplfvzhGbD03UG1KpdgOQYWv3C3znNq/E987Hi2vQq6H9U/b7pnF8XiMrsLcD4yXwZZi19EblrDTPRGXexHafprPRil7ZN2JghWxdJCLqSAR2MyqfkTJ79qyQo+54Lf0e7yfhsU1Fz+VW17Af8185Y787Y6bFGkGvToWUAHQuRd2048QPAzP70boV8HiBkDGmGzUqwBOnEBrcGH941icJWSqDVQjOBU4EAgi2l+V5GShKatXnBJakoem/BHdzw5DS0bSsVNxpy4DnFPzjRkshNLJJwm0Hp+xYfTxE3O5e8hr1Dh63tFS9Nr3uB7S+E56OBPZHdn7RfD1aVYe3QqhrdYBsw8RpOV1ati4v/X6namTrey8HZ6+w6VQEOgYHiDwkXHLhtm4dqoRVA0CKLZmPAS/w9ZHRaikFXUMD1hhcfWcr9Ie8PTYs0FP5eHFuwufaPhoJScen1J4fheS2ut0h0I2jvpUq6MT+77KDwHGUWJ2izjVyWvoAiBAPHW8gXv5xQl9BRisRRTT2b9zJmCxZRgxyG3LKJutg+kKomRHVTTWwIAscp+E9Y6pzxZLpnKmb9oD7/aa2xjNe5G9blF9M+hKNUMqspurAMD1g6iOCZ/cbGGrgad+KEp5aj6zQATz046yaLqL2SZ6J7PJ7NDY9hCEAgPGHj7RlhAI1RZCrU5YOJGqrAKp6AF7Aa6eZE9w2JqA5Q1uq+scxRt5yBTrfmp+9bz0gDeJ2kRUtUYkZrHX7Tn++lItigtjp6pPLQ6zSY9fXfT3j9TI2Mp9IyvzZFzfvL6p87A+M61WuqWyOdlasWGZLalunphfgXxIFifOdL2FUK0KSniqAfKUFHY6lgxUE9cv8HQIFpvbf6kUseDWurRtlwtzqCR3G0br4UPpUVHH7apU/5AyJjce+HpNUC5wCLrwsOZuPCNYTe2i7UEZHVsQpK2ysosxWxOnMdXOaRrm1tE3lOKerKzejdbDnDValOhTp1aa9IGQFAQurKVvbUX5cplt2auTE5+ORUe3C9nva/hNhtfe7CvhawpuS702QKVdT6wy8x2zE7FcCvrwamR5MJa8ZWOuSnn/ZXXOCsTh/B2HY+1BiaedSQRoyNZrdWo5Ss38QDBMzWLZ0UGw0uwJtz4KZUbh7RDPVCnQLbyIt95b7zFarYWi2qvWLsvIrTQkg+Y85A1ULuvC7/wCk1tyr/g5JWrBeN9Y1+KXt8p1epu7hG44TD/ykfQxht0sCeODpeDV1+jycvxCv5T/ggvhT+0YLd+gK2Jw6cnr0we4MCfkDNHvjuPW/FPUw9JmpVzmsvusfaHZrrL/A7qYanWoVKVLIadXMRmdlIKsCLMTzIM1dZAFJW4IF9CfpwnC7l5kpQJFXHxFxkV+ysO9DDYak3tIoUga20JIHXa4mFq+jTEviXOZRTqVCxq3voTe9uN50okGpTA4Kpbz0iHxiISCQADpcgDgDb5yJC6cW3H5JEq4tLPwcQ2phBSrVKY4I2UdwAAkYGXGK2ZUxmMrU6WUEnMWYlVUBVuSQCeJtwkhPRnX54nDju6Zv+gl160IJKbwyqlVOTbiiiQy52fsOtiUQUkZrVNbcBpYXPjJtD0bsCCcXT8KdQ/cTebk7FGHV06XOcwfRco0053ke7lV6+x5Z2p489vcsF1utsc4TCpSYgvcs1uFzyHdYS4jYMUDKeTcnllmlhYFT2JvPZgyKvCeQgEJhGmEfIiCsAjOsj1Ek1ljTJAKjFYUNxHDhIFTB2IIHAg+U0DUo01CAZirs/MzG2hYn5wXZfZNGcPEHDwCmp4EDlJKUbScaMadYAUMQEvdL6am/KRqmz8HUdXakFemQUIGTKQc3unhfXhPajWRu0gff7Sjx2MJJsCBw7dJlNrwYaT8jmI3AwbXZa9ROZF1YC+psCAbTH7wbHpYVKhSo7VFIUEhUsrcdBz4TS4uoz4Cr6zBlqqCQSCVawsT1Sj3ip9K4J4VaVNz35QD81kmvlTTWz6OE6INPC7HfR1UyU6jn3msPCWW3NtdHjMNUa+SmNe5iQ5HhbylHs9eiAC3sJr938LSxCZa6o6lnID25BBp/Nyj1ou1za6Zn0n6ain2TsPvDg3NlxFK+psTlOgudD2Ax9dp4ci4r0bXtfOlr8bXvI1TcTBXLU1dCQy+q5Is6lSbNfkTK+r6NKfRmmldwGdal2RWsVVltoRxz/KY1ofy0M2r4RZV9uUVeiqVEZqlULZWVrCzEk27gPGXP4qYunuQMEyVmrFyH0AXIAbGxJuZZjaYHEzS1QWFB5Nq933NYL/D1/WueShZl948YzNTtxINQ9gY6fISZT2ujWytrbhw14SvwWPoV8fisHVVRUyKtGr7wKoMyjxu3nM0dS2+hb2sfZD3Hs1bGNzLjyuw/6ia/oZzYYbaGBrMVp1FYgqWCdJTYXvcGxB6+uWX/AOl2h+Hz69I1bIPyhcKqAk2tzZhr+zJV9DsntFrDI9V2kdZJ9G46GWGxgA766hRp2E8flOdYzam026PoxW1oU2YrSFsxUF9cumvLlNHuRhcWrVK2JLXdAoDEFjY3GnIf1keXH1js5L9DsrtpYSZug0UDIqVY8ryMdx4GKBjQaLBgC7wibwgDRESRFkTwiANFY2Vj5ESVgEcpElJIKxJWARjTiGSSSsbKwCI9ORaqSxZYw6QCmxXsgd5+32lHikmkxGDBYnX528pCrYIGAUmGW9HFJ101f+Vv7ynq0mYKDwRco7rlvuZqEwZQt1NTdT4jT5gSF+jzzEAohhyJb7K0fDX9lFr1m5aC4/6ievgorD0MtPEPzNMUh/G2vyDQCoG8+KBvnW3UUU/O0n7L3nr1K9Km2TK7hSQCDYm2msramF7ImjSKOrjirBh4G8AtNs7Uqms9JiLUqjAAXF9dCdeNowtcmSNuUc2IZxwqKlQfxKJGWlAJWz2vWpjlnF+4an5CZPaFWp+NOIQEMXzhh7pve81FBshLa3yOB+8ykD6yvOCvp16TrVbKp5RzsrViwzeUt5wtKk1YBTUQMNTrwvoB2xdHeSm2ZlsbAFj6/cJld5D+ctMcKNJE8bXP1ERs+sAlRfeOUW7LkmcjobNNqnKGUDKxNjrx4nnHKGIvroL9WglLg2vQI+GoD5i0nYZoBd0a0lI8rKDSbTaATVeOqZFRo+pgDt4REIAueERU8gCLTwiLInloA2REkRy08IgDJEQRHiIgrAGGWNMklFYgrAINSlI70JZMkaanAKxsPGHw0tWpRtqUAp6mDkPEUrJksbl8x7gLC/mfKaA0o21CAZZtnk8o02zyOU1LYaJ/CwCirUcy0TzCFP5WP2IiRgpejBjqE9/DQChODnuEwF6tMHhnB8tZdnCRH4Qg3W17EeYteAZ/F0ekqO595ifM6RVHC2l0uzo4uBEAj4BPVcdag+RB/rJ2HSeUsAQQQbDUEcbgi0n0sPaAKorJlMRqmkkIsAdSPLGVjywBcJ5CAPzyKnkATPCIqEAQRPLRdokiAIIiSI5aeEQBorEFY8REkQBgrElY+ViSsAjlIg05JKxJWARTTiTSkvJPMkAhmjEmjJmSedHAIfQw6GS+jh0cAh9DPegkvo570cAh9BPRQkvo4oU4BGWlHVSOinFBIAhUjiiehYsLAPVEcURKiLAgHtoT2EAehPIQAnhhCAESZ7CAJnkIQDyeGeQgHhiTCEASYkwhAPJ5CEAJ5CEA8hCEAIT2EAJ6IQgHonohCAKEUJ7CAKEUIQgHsIQgH//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AutoShape 9" descr="data:image/jpeg;base64,/9j/4AAQSkZJRgABAQAAAQABAAD/2wCEAAkGBhAQDxAQEBAQFBAQEBUQFRAVFRAPEBQWFBUVFRQVFBQYGyYeGBkjHBYVHy8gJCgpLCwsFR4xNTAqNSYrLCkBCQoKDgwOGg8PGjUkHyUqNSwwKiwvLCwsKio1NSwpLCwsKiwpLCwsKiwsLCwsKSosLCksLCwsLCwsLCwpLCkpLP/AABEIANEA8QMBIgACEQEDEQH/xAAcAAABBQEBAQAAAAAAAAAAAAAAAgMEBQYHAQj/xABAEAACAQIDBAYIAgkEAwEAAAABAgADEQQSIQUGMUETUWFxgZEHIjJCUqGxwRQjFTNicoKS0eHwQ3OywpOi8Rb/xAAbAQEAAgMBAQAAAAAAAAAAAAAABAUBAgMGB//EACoRAAICAgIBBAAGAwEAAAAAAAABAgMREgQhMRMiQVEFMnGRodFhgcEU/9oADAMBAAIRAxEAPwDuMIQgBCEIAQhCAEIQgBCEIAQhCAEIQgBCEIAQhCAEIQgBCEIAQhCAEIQgBCEIAQhCAEIQgBCEIAQhCAEIQgBCEIAQhCAErNtVmXJlYi9+Bt1SzlRt/wD0/wCL7QCCMZU+NvMz38bU+NvORxFCAPjG1Pjbznv42r8bRmEAf/H1fjPynn6Qq/GflGTEmASP0lV+M/L+kttl1mendjc5jrM6xmh2OPyV7SfqYBNhCEAIQhACEIQAhCEAIQhACEIQAhCEAIQhACErcfvDhqBy1KqhvhF2I77cIvZ+3MPX0pVVY/DwbyM39OWM46NN45xnsnwhCaG4QhCAEp94TpT72+0uJS7xnSn3t9oBWAxQMaDRYMAcvC8Tee3gDdcNxXiOR0Ddh6u/l5xuliQ4uOuxB0II4gjkRHzKzH02Q9LSF29+nw6QDq6nHI8+B5EYZldk1nml2T+op91/MkzEUdpU6gujA9Y4EdhHEHsm42ZpQpf7an5Xmc5DTTwyu3j3ro4IAN61Qi4pg2062PITN0fSa4cdJQUIddCwa3WL6Gc33p3iatiKtRjqzk9w4KPAWErMPtRnIueEgTvlt0eu434XQqlusv5f9H0pgsYlamtWmbo4uD/Xtj8yXozqM2B14dK1u6y3+d5rZNi8pM8vyK1XbKC8JhCEJscAhCEAIQhACEIQAhCEAJW7a2slGlVs6CqEOVCyhibaWEhb6bbbC4Ushs7nIp6tCSR2/wBZx6pte5YuWLHgb876365O43F9RbPwQ7+R6b1Q5j8e6VM1VSbm5DZhm69ZHwu2irB1a1tQQeHjHKO0A4KOAyHQqdR/Y9sqKGwHFfoqQZw4BSwuxUnhYcwbiW7aS7K2MdvB33dHbZxeFSqfbByN2kW18iJdSh3L2E2Dwi03/WMS7DqJtp5CX087ZjZ6+C8hnVZCEITQ2CUm8x0pd7faXcot6DpS72+ggFQrR0GRVeOq8AfBnt42GnuaAKvGa40jl4h4Bz3a9Spg8WzknoazFlfiAT7SN9R/adW3d3lw9elTUOFcIBkYgZrAC6Hgw7tesCZbauz0rI1OooZWGoP+aGUO1/Rfj8KScG64ihx6NmWnVXsN/Va3XfwkdqUHmPaLiuyjlQULnrJdKX2v8mb9IW5NbC4mowVjRdiyOASpBNwCRwI4W7JG3N3PxWMqBUpsEBsahBCAdZP24ybW2o4WxdrdQJA01lju76R6uGygVC1Pgab3ZePu/D3yNtHbtdF5/wCez0npLMv2/s7PsfZaYWhToJ7NNbX5k8ST3m8myJsraSYmjTrU/ZqLftHIg9xuJLlgsY6PHT22e3nPf6hCEJk0CEIQAhCEAIQhACEIQDMekHZLV8GSgu1I9JYcSLENb6+E4ZirgkT6amN3j9H2FqFsSgNN0vVKgAoxX1rW5Xty8pO43J0WrIt9Cn7jmGy9mCgg6b8yqdcreynZbm3XfT6y1G1WpNlsqlTbKAot5Sk2hiDmPfID4ywLG5t1amXGM+SpbaZ2fc3e1aoFCoSH1yMTfNzy6/Ka+fPWzdokGm6Ej11N+Y1nQNi+kHErWXD4jDVnu+VXCMGIJsG4WYW1vp3yq5HG9zcP2LOm/wBqUjosIlaqngQfGKlcTQlbtnZbVwmVgMpJ1vzt1d0sS0zW1N+8PRYqgNQjmDZfPnN4Vym8RRpOyMFmTPDu1WHAofEj7RP6Drj3Qe5ljeB9IdFyA6Fb8wcw8RpNPRxKuoZCGVhcEagzM6p1/mRiFkZ/lZl2wVQMEKHMQWA4mwtc6d4npwtQcUcfwmX6G9d2+CmqfzEsftJWeczoZG/9YkmXezaeRqX+09L/AMbnL8rywdqd7Ho79Ry3gGPZbkDrIHnNTt/EdHhMQ/w0XI78pt846cHSNj0aX43yiVG/mIy7Or/tBU/mdb/K81k8JnWmO1kV/lHBtq1LA68B9f8A5KcrZR1ix89ZO2vxPa1vICR6ie33KPpKyXk93Be3J270N44vgqlMn9VV07mUH6gzfzn3oYwhXBVah/1K1h3IoH1JnQZYU/kR438RafJnj7CEITqQQhCEAIQhACEIQAhCEAJG2kfyav8Att9DJF5UY3aF8PiA3t01dSO7S82j+ZGsvDOM7bwV3Ypy1K8x/aZ3EU2sRwuJa7TxZ/FUbEjPWWmSNNGNj9flJm0UDeyqgjrF7989BGL6WSplJYzgY3Q2LVrkKi5smpHAacLkzsmy6dVKNNKzB6oFiUFlJ5BR2Cw8LzkWzdpMjKWAUIdMpKNc9RT1hN1i9oXwn4nC1nz0mpkqztVKm9ipLa2YG3Vw7ZD5lUm19M78a6LT67NrhUKVbE+3Tv2AqdQPA/KTS0qMDtIV6OHxA0zAEjqzDKw8D9JY55VNYeGWCeezNb/bbNGitJTZq2a555VtfzJHkZy5ccue73K31ANifGbr0n0j+S/LK6X7bg/53TmFVtZdcNRVZVcvZzLKni9dJvNw9uHP0LNdagJXsZRfTvF/KcuqElGAOtpp/R1mNWjzszN3AA/54zpyVGVbyacbZWI65h6vtn4nJ8vVH0j3TSAhsoHZGMdjClKo44ojN5AmUKWXguG8Gf3n3nKMaVM2CsxLDjdr3APVqZlP0hUIL62BAJ1tc8LnwPlKh8WzIGY6m58yZGGMYDLc2PKehqpjXHCKO2xzllnQN297npsFdi1M6EE3t2jql96QfX2c7KwyqyVCddV1GniwPhOTLtLo8p43a06cSa+yKy8T0FQD+H1h9JXfiFKUdkWf4Ze/USfw0cV2lrZhYrmOo1E9FAu600BLVHWwGpOgCgd5MaIPRPblU+o/tOjeiiiGxRYgHJQLC4BsSyi46jrPNRjvI+iW3ejTKS7wdM3a2WMHg6NDQGnT9c8sx9ZzfvJ8pSbX9ICoStFQwHvtex7l6u0xW/u2egw2W9ukNj+6OI8TbynKq20MwzA6Gek4nFjJbS8Hzrl8mWzx5fZvaXpFr5tchHVlt9Jrtgb00sV6vs1Ph4g/un7TiuGx6hWBW5IFjcjKb9XPTSWOyNpMlRXUkEEEHuky3iQknhYZCr5M4tZeTukJGwGKFWlTqD31DefGSZSNYeC3Tz2EIQmDIQhCAJLRJaJLRtngC2qTL7zAqKrA6VE17+EvalWVe1KaVFy1DZSLX6j/AJ9JtB4kmayWU0cK2y9sTR/3gf8A2Ev8VxPeZK2v6PqtStTqUq9IhXDFXDUjxB9U6g8OsSHtWnUouVqU2W+ouLX7QeBHdL6NsLMasqpQlBe5FVXb1j18pZbB22aS10IzLVovSKXy8Qchvys3PtlHjfXItpc/S5+0lPs3ELQTEhCUuVLDVbjirdVxOk8NayOcE87ROqbE2gyYalSKlXCaqwKkEkk6HtMv6G0bzk+zN6MU1NKVNiy3ChGUM6disRfwnUaGBKotz62UZh221t4yjvqcHlvyWtU1JdC9tYFMXQak5tf1lbmrDgfqD2EzkG3Ng1cO5WopHUeKkdanmJ0benaz4eguQ2eo2UNzAAubdvAeM5rjNp1XuGdz/EbyZwoSay30RuTNJ4S7Kw4ao5yrfXTQXnXNw91xhqAep+sdLWFjlB469ZnK6Nd1YEVHHzmi2Xvi1BgQzEcSLZVYDkygkA90l8iiU4awZGqvUZZkjrnRL1xrE4JXR0NrOpXzFpA2Htuni6K1qZ0OhHGx6pMxGKWmpZ2CqOZ/zjKJxlGWPkttk1n4OKbRw7Umakws1MlCO0af3lYTrN5vtWwddukR8tRRlZ+KOOQIGtx1zEmmpOjp33t9ZfV7uOcFTP084yCqHKJa7M62HjqfKds2NgMmGSm3NDmH73EeRmG3K2Hh0qdNVdWqjRV4pfrzcCeybqtjyOUr+bY3iBN40Evcjg+PwxpVMTSPGnUt5FhOg+iYfmVj1UVHmwP2mc342e/4qviFQ9HVQMT1OCAfPXzmg9Fz26Y9a0x/yMooR1swey5F6s4bkn8L9+iw9LNItRpsOADA+Y/rOcWyqAOQnbds7MXF4d6TcSLgnke3snFsZs2pQdqdQWKm3+HnPScSz2a/R4jkV5ln7Gabay12ebkSto0CTpN1uRui9Z1qVBaipuT8RHuiSbLlFZZHhRl9HSt36RTC0FPEUwfPX7yxEQsUJQSeW2W6WFgVPZ5PZgyEIQgEVmjDtFuYw5gDVR5AxbcO/wCxkmsZVY655kW6vvAPXRSSNL9Uo978CGwbk8aRFRezWzDxB+QlkuE6SqzdKAVY+pY3PZfhKjeHA40IKYzVKXRgPlGY3BNife1Fr9oM70L3p5x2cbn7GsHNz7Sd5+hmp2JvG+FVQCzU2DZqRymm1zxN1vfxmdqYSo1UKiOWBPqhWJHeANIvahNE00qq6ta5GlwGOlxf5S7sUZdPsq69ksro6TsXefCVWHRYelSq/uqCT+yQJemuzWuSRfhwHlOMUq5p1RY6jUEfKdc2fihUoo/xoreJF/rKnlVKDTiWVM3LplfvzhGbD03UG1KpdgOQYWv3C3znNq/E987Hi2vQq6H9U/b7pnF8XiMrsLcD4yXwZZi19EblrDTPRGXexHafprPRil7ZN2JghWxdJCLqSAR2MyqfkTJ79qyQo+54Lf0e7yfhsU1Fz+VW17Af8185Y787Y6bFGkGvToWUAHQuRd2048QPAzP70boV8HiBkDGmGzUqwBOnEBrcGH941icJWSqDVQjOBU4EAgi2l+V5GShKatXnBJakoem/BHdzw5DS0bSsVNxpy4DnFPzjRkshNLJJwm0Hp+xYfTxE3O5e8hr1Dh63tFS9Nr3uB7S+E56OBPZHdn7RfD1aVYe3QqhrdYBsw8RpOV1ati4v/X6namTrey8HZ6+w6VQEOgYHiDwkXHLhtm4dqoRVA0CKLZmPAS/w9ZHRaikFXUMD1hhcfWcr9Ie8PTYs0FP5eHFuwufaPhoJScen1J4fheS2ut0h0I2jvpUq6MT+77KDwHGUWJ2izjVyWvoAiBAPHW8gXv5xQl9BRisRRTT2b9zJmCxZRgxyG3LKJutg+kKomRHVTTWwIAscp+E9Y6pzxZLpnKmb9oD7/aa2xjNe5G9blF9M+hKNUMqspurAMD1g6iOCZ/cbGGrgad+KEp5aj6zQATz046yaLqL2SZ6J7PJ7NDY9hCEAgPGHj7RlhAI1RZCrU5YOJGqrAKp6AF7Aa6eZE9w2JqA5Q1uq+scxRt5yBTrfmp+9bz0gDeJ2kRUtUYkZrHX7Tn++lItigtjp6pPLQ6zSY9fXfT3j9TI2Mp9IyvzZFzfvL6p87A+M61WuqWyOdlasWGZLalunphfgXxIFifOdL2FUK0KSniqAfKUFHY6lgxUE9cv8HQIFpvbf6kUseDWurRtlwtzqCR3G0br4UPpUVHH7apU/5AyJjce+HpNUC5wCLrwsOZuPCNYTe2i7UEZHVsQpK2ysosxWxOnMdXOaRrm1tE3lOKerKzejdbDnDValOhTp1aa9IGQFAQurKVvbUX5cplt2auTE5+ORUe3C9nva/hNhtfe7CvhawpuS702QKVdT6wy8x2zE7FcCvrwamR5MJa8ZWOuSnn/ZXXOCsTh/B2HY+1BiaedSQRoyNZrdWo5Ss38QDBMzWLZ0UGw0uwJtz4KZUbh7RDPVCnQLbyIt95b7zFarYWi2qvWLsvIrTQkg+Y85A1ULuvC7/wCk1tyr/g5JWrBeN9Y1+KXt8p1epu7hG44TD/ykfQxht0sCeODpeDV1+jycvxCv5T/ggvhT+0YLd+gK2Jw6cnr0we4MCfkDNHvjuPW/FPUw9JmpVzmsvusfaHZrrL/A7qYanWoVKVLIadXMRmdlIKsCLMTzIM1dZAFJW4IF9CfpwnC7l5kpQJFXHxFxkV+ysO9DDYak3tIoUga20JIHXa4mFq+jTEviXOZRTqVCxq3voTe9uN50okGpTA4Kpbz0iHxiISCQADpcgDgDb5yJC6cW3H5JEq4tLPwcQ2phBSrVKY4I2UdwAAkYGXGK2ZUxmMrU6WUEnMWYlVUBVuSQCeJtwkhPRnX54nDju6Zv+gl160IJKbwyqlVOTbiiiQy52fsOtiUQUkZrVNbcBpYXPjJtD0bsCCcXT8KdQ/cTebk7FGHV06XOcwfRco0053ke7lV6+x5Z2p489vcsF1utsc4TCpSYgvcs1uFzyHdYS4jYMUDKeTcnllmlhYFT2JvPZgyKvCeQgEJhGmEfIiCsAjOsj1Ek1ljTJAKjFYUNxHDhIFTB2IIHAg+U0DUo01CAZirs/MzG2hYn5wXZfZNGcPEHDwCmp4EDlJKUbScaMadYAUMQEvdL6am/KRqmz8HUdXakFemQUIGTKQc3unhfXhPajWRu0gff7Sjx2MJJsCBw7dJlNrwYaT8jmI3AwbXZa9ROZF1YC+psCAbTH7wbHpYVKhSo7VFIUEhUsrcdBz4TS4uoz4Cr6zBlqqCQSCVawsT1Sj3ip9K4J4VaVNz35QD81kmvlTTWz6OE6INPC7HfR1UyU6jn3msPCWW3NtdHjMNUa+SmNe5iQ5HhbylHs9eiAC3sJr938LSxCZa6o6lnID25BBp/Nyj1ou1za6Zn0n6ain2TsPvDg3NlxFK+psTlOgudD2Ax9dp4ci4r0bXtfOlr8bXvI1TcTBXLU1dCQy+q5Is6lSbNfkTK+r6NKfRmmldwGdal2RWsVVltoRxz/KY1ofy0M2r4RZV9uUVeiqVEZqlULZWVrCzEk27gPGXP4qYunuQMEyVmrFyH0AXIAbGxJuZZjaYHEzS1QWFB5Nq933NYL/D1/WueShZl948YzNTtxINQ9gY6fISZT2ujWytrbhw14SvwWPoV8fisHVVRUyKtGr7wKoMyjxu3nM0dS2+hb2sfZD3Hs1bGNzLjyuw/6ia/oZzYYbaGBrMVp1FYgqWCdJTYXvcGxB6+uWX/AOl2h+Hz69I1bIPyhcKqAk2tzZhr+zJV9DsntFrDI9V2kdZJ9G46GWGxgA766hRp2E8flOdYzam026PoxW1oU2YrSFsxUF9cumvLlNHuRhcWrVK2JLXdAoDEFjY3GnIf1keXH1js5L9DsrtpYSZug0UDIqVY8ryMdx4GKBjQaLBgC7wibwgDRESRFkTwiANFY2Vj5ESVgEcpElJIKxJWARjTiGSSSsbKwCI9ORaqSxZYw6QCmxXsgd5+32lHikmkxGDBYnX528pCrYIGAUmGW9HFJ101f+Vv7ynq0mYKDwRco7rlvuZqEwZQt1NTdT4jT5gSF+jzzEAohhyJb7K0fDX9lFr1m5aC4/6ievgorD0MtPEPzNMUh/G2vyDQCoG8+KBvnW3UUU/O0n7L3nr1K9Km2TK7hSQCDYm2msramF7ImjSKOrjirBh4G8AtNs7Uqms9JiLUqjAAXF9dCdeNowtcmSNuUc2IZxwqKlQfxKJGWlAJWz2vWpjlnF+4an5CZPaFWp+NOIQEMXzhh7pve81FBshLa3yOB+8ykD6yvOCvp16TrVbKp5RzsrViwzeUt5wtKk1YBTUQMNTrwvoB2xdHeSm2ZlsbAFj6/cJld5D+ctMcKNJE8bXP1ERs+sAlRfeOUW7LkmcjobNNqnKGUDKxNjrx4nnHKGIvroL9WglLg2vQI+GoD5i0nYZoBd0a0lI8rKDSbTaATVeOqZFRo+pgDt4REIAueERU8gCLTwiLInloA2REkRy08IgDJEQRHiIgrAGGWNMklFYgrAINSlI70JZMkaanAKxsPGHw0tWpRtqUAp6mDkPEUrJksbl8x7gLC/mfKaA0o21CAZZtnk8o02zyOU1LYaJ/CwCirUcy0TzCFP5WP2IiRgpejBjqE9/DQChODnuEwF6tMHhnB8tZdnCRH4Qg3W17EeYteAZ/F0ekqO595ifM6RVHC2l0uzo4uBEAj4BPVcdag+RB/rJ2HSeUsAQQQbDUEcbgi0n0sPaAKorJlMRqmkkIsAdSPLGVjywBcJ5CAPzyKnkATPCIqEAQRPLRdokiAIIiSI5aeEQBorEFY8REkQBgrElY+ViSsAjlIg05JKxJWARTTiTSkvJPMkAhmjEmjJmSedHAIfQw6GS+jh0cAh9DPegkvo570cAh9BPRQkvo4oU4BGWlHVSOinFBIAhUjiiehYsLAPVEcURKiLAgHtoT2EAehPIQAnhhCAESZ7CAJnkIQDyeGeQgHhiTCEASYkwhAPJ5CEAJ5CEA8hCEAIT2EAJ6IQgHonohCAKEUJ7CAKEUIQgHsIQgH//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4" name="Group 3"/>
          <p:cNvGrpSpPr/>
          <p:nvPr/>
        </p:nvGrpSpPr>
        <p:grpSpPr>
          <a:xfrm>
            <a:off x="88543" y="2852936"/>
            <a:ext cx="4020445" cy="3528392"/>
            <a:chOff x="88543" y="2852936"/>
            <a:chExt cx="4020445" cy="3528392"/>
          </a:xfrm>
        </p:grpSpPr>
        <p:pic>
          <p:nvPicPr>
            <p:cNvPr id="65538" name="Picture 2" descr="http://www.brcbusinessservices.com/portals/2/media/images/3M%20Clean-Trace%20ATP%20System%2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543" y="2852936"/>
              <a:ext cx="2148238" cy="2160240"/>
            </a:xfrm>
            <a:prstGeom prst="rect">
              <a:avLst/>
            </a:prstGeom>
            <a:noFill/>
            <a:extLst>
              <a:ext uri="{909E8E84-426E-40DD-AFC4-6F175D3DCCD1}">
                <a14:hiddenFill xmlns:a14="http://schemas.microsoft.com/office/drawing/2010/main">
                  <a:solidFill>
                    <a:srgbClr val="FFFFFF"/>
                  </a:solidFill>
                </a14:hiddenFill>
              </a:ext>
            </a:extLst>
          </p:spPr>
        </p:pic>
        <p:pic>
          <p:nvPicPr>
            <p:cNvPr id="655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6781" y="3140968"/>
              <a:ext cx="1872207" cy="1340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7" name="Picture 11" descr="http://www.ypm.ltd.uk/images/uploads/page_image_1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975" y="4869160"/>
              <a:ext cx="1736886" cy="1512168"/>
            </a:xfrm>
            <a:prstGeom prst="rect">
              <a:avLst/>
            </a:prstGeom>
            <a:noFill/>
            <a:extLst>
              <a:ext uri="{909E8E84-426E-40DD-AFC4-6F175D3DCCD1}">
                <a14:hiddenFill xmlns:a14="http://schemas.microsoft.com/office/drawing/2010/main">
                  <a:solidFill>
                    <a:srgbClr val="FFFFFF"/>
                  </a:solidFill>
                </a14:hiddenFill>
              </a:ext>
            </a:extLst>
          </p:spPr>
        </p:pic>
        <p:pic>
          <p:nvPicPr>
            <p:cNvPr id="65549" name="Picture 13" descr="http://selling-stories.com/wp-content/uploads/2012/03/checklist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2836" y="4899992"/>
              <a:ext cx="1896152" cy="1422113"/>
            </a:xfrm>
            <a:prstGeom prst="rect">
              <a:avLst/>
            </a:prstGeom>
            <a:noFill/>
            <a:extLst>
              <a:ext uri="{909E8E84-426E-40DD-AFC4-6F175D3DCCD1}">
                <a14:hiddenFill xmlns:a14="http://schemas.microsoft.com/office/drawing/2010/main">
                  <a:solidFill>
                    <a:srgbClr val="FFFFFF"/>
                  </a:solidFill>
                </a14:hiddenFill>
              </a:ext>
            </a:extLst>
          </p:spPr>
        </p:pic>
      </p:grpSp>
      <p:pic>
        <p:nvPicPr>
          <p:cNvPr id="19" name="Picture 66" descr="Q10-_R10"/>
          <p:cNvPicPr>
            <a:picLocks noChangeAspect="1" noChangeArrowheads="1"/>
          </p:cNvPicPr>
          <p:nvPr/>
        </p:nvPicPr>
        <p:blipFill>
          <a:blip r:embed="rId6" cstate="print"/>
          <a:srcRect/>
          <a:stretch>
            <a:fillRect/>
          </a:stretch>
        </p:blipFill>
        <p:spPr bwMode="auto">
          <a:xfrm>
            <a:off x="4967270" y="3068960"/>
            <a:ext cx="1627328" cy="1484758"/>
          </a:xfrm>
          <a:prstGeom prst="rect">
            <a:avLst/>
          </a:prstGeom>
          <a:noFill/>
          <a:ln w="9525">
            <a:noFill/>
            <a:miter lim="800000"/>
            <a:headEnd/>
            <a:tailEnd/>
          </a:ln>
        </p:spPr>
      </p:pic>
      <p:pic>
        <p:nvPicPr>
          <p:cNvPr id="20" name="Picture 2" descr="http://cache.daylife.com/imageserve/0dwc77j2Oka8a/x610.jpg"/>
          <p:cNvPicPr>
            <a:picLocks noChangeAspect="1" noChangeArrowheads="1"/>
          </p:cNvPicPr>
          <p:nvPr/>
        </p:nvPicPr>
        <p:blipFill>
          <a:blip r:embed="rId7" cstate="print"/>
          <a:srcRect t="8000"/>
          <a:stretch>
            <a:fillRect/>
          </a:stretch>
        </p:blipFill>
        <p:spPr bwMode="auto">
          <a:xfrm>
            <a:off x="7092280" y="3232090"/>
            <a:ext cx="931857" cy="1260140"/>
          </a:xfrm>
          <a:prstGeom prst="rect">
            <a:avLst/>
          </a:prstGeom>
          <a:noFill/>
        </p:spPr>
      </p:pic>
      <p:pic>
        <p:nvPicPr>
          <p:cNvPr id="21" name="Picture 9" descr="tru-d"/>
          <p:cNvPicPr>
            <a:picLocks noChangeAspect="1" noChangeArrowheads="1"/>
          </p:cNvPicPr>
          <p:nvPr/>
        </p:nvPicPr>
        <p:blipFill>
          <a:blip r:embed="rId8" cstate="email"/>
          <a:srcRect/>
          <a:stretch>
            <a:fillRect/>
          </a:stretch>
        </p:blipFill>
        <p:spPr bwMode="auto">
          <a:xfrm>
            <a:off x="5508104" y="4799963"/>
            <a:ext cx="816685" cy="1581365"/>
          </a:xfrm>
          <a:prstGeom prst="rect">
            <a:avLst/>
          </a:prstGeom>
          <a:noFill/>
          <a:ln w="9525">
            <a:noFill/>
            <a:miter lim="800000"/>
            <a:headEnd/>
            <a:tailEnd/>
          </a:ln>
        </p:spPr>
      </p:pic>
      <p:pic>
        <p:nvPicPr>
          <p:cNvPr id="22" name="Picture 2" descr="CS-xenx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37161" y="4869160"/>
            <a:ext cx="963231" cy="156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07950" y="6474838"/>
            <a:ext cx="2823176" cy="276983"/>
          </a:xfrm>
          <a:prstGeom prst="rect">
            <a:avLst/>
          </a:prstGeom>
          <a:noFill/>
          <a:ln w="9525">
            <a:noFill/>
            <a:miter lim="800000"/>
            <a:headEnd/>
            <a:tailEnd/>
          </a:ln>
        </p:spPr>
        <p:txBody>
          <a:bodyPr wrap="none" lIns="91424" tIns="45712" rIns="91424" bIns="45712">
            <a:spAutoFit/>
          </a:bodyPr>
          <a:lstStyle/>
          <a:p>
            <a:pPr>
              <a:defRPr/>
            </a:pPr>
            <a:r>
              <a:rPr lang="en-GB" sz="1200" dirty="0">
                <a:latin typeface="+mj-lt"/>
              </a:rPr>
              <a:t>Otter </a:t>
            </a:r>
            <a:r>
              <a:rPr lang="en-GB" sz="1200" i="1" dirty="0" smtClean="0">
                <a:latin typeface="+mj-lt"/>
              </a:rPr>
              <a:t>et al</a:t>
            </a:r>
            <a:r>
              <a:rPr lang="en-GB" sz="1200" dirty="0" smtClean="0">
                <a:latin typeface="+mj-lt"/>
              </a:rPr>
              <a:t>. </a:t>
            </a:r>
            <a:r>
              <a:rPr lang="en-GB" sz="1200" i="1" dirty="0" smtClean="0">
                <a:latin typeface="+mj-lt"/>
              </a:rPr>
              <a:t>J </a:t>
            </a:r>
            <a:r>
              <a:rPr lang="en-GB" sz="1200" i="1" dirty="0" err="1" smtClean="0">
                <a:latin typeface="+mj-lt"/>
              </a:rPr>
              <a:t>Hosp</a:t>
            </a:r>
            <a:r>
              <a:rPr lang="en-GB" sz="1200" i="1" dirty="0" smtClean="0">
                <a:latin typeface="+mj-lt"/>
              </a:rPr>
              <a:t> Infect </a:t>
            </a:r>
            <a:r>
              <a:rPr lang="en-GB" sz="1200" dirty="0" smtClean="0">
                <a:latin typeface="+mj-lt"/>
              </a:rPr>
              <a:t>in press.</a:t>
            </a:r>
            <a:endParaRPr lang="en-GB" sz="1200" dirty="0">
              <a:latin typeface="+mj-lt"/>
            </a:endParaRPr>
          </a:p>
        </p:txBody>
      </p:sp>
    </p:spTree>
    <p:extLst>
      <p:ext uri="{BB962C8B-B14F-4D97-AF65-F5344CB8AC3E}">
        <p14:creationId xmlns:p14="http://schemas.microsoft.com/office/powerpoint/2010/main" val="3984345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2567084674"/>
              </p:ext>
            </p:extLst>
          </p:nvPr>
        </p:nvGraphicFramePr>
        <p:xfrm>
          <a:off x="827584" y="620688"/>
          <a:ext cx="7920880"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4762267" y="2593644"/>
            <a:ext cx="4058204" cy="738664"/>
          </a:xfrm>
          <a:prstGeom prst="rect">
            <a:avLst/>
          </a:prstGeom>
          <a:noFill/>
          <a:ln>
            <a:solidFill>
              <a:srgbClr val="C00000"/>
            </a:solidFill>
          </a:ln>
        </p:spPr>
        <p:txBody>
          <a:bodyPr wrap="square" rtlCol="0">
            <a:spAutoFit/>
          </a:bodyPr>
          <a:lstStyle/>
          <a:p>
            <a:r>
              <a:rPr lang="en-GB" sz="1400" dirty="0" smtClean="0">
                <a:latin typeface="+mn-lt"/>
              </a:rPr>
              <a:t>26.6% of rooms remained contaminated with either MRSA or </a:t>
            </a:r>
            <a:r>
              <a:rPr lang="en-GB" sz="1400" i="1" dirty="0" smtClean="0">
                <a:latin typeface="+mn-lt"/>
              </a:rPr>
              <a:t>A. </a:t>
            </a:r>
            <a:r>
              <a:rPr lang="en-GB" sz="1400" i="1" dirty="0" err="1" smtClean="0">
                <a:latin typeface="+mn-lt"/>
              </a:rPr>
              <a:t>baumannii</a:t>
            </a:r>
            <a:r>
              <a:rPr lang="en-GB" sz="1400" i="1" dirty="0" smtClean="0">
                <a:latin typeface="+mn-lt"/>
              </a:rPr>
              <a:t> </a:t>
            </a:r>
            <a:r>
              <a:rPr lang="en-GB" sz="1400" dirty="0" smtClean="0">
                <a:latin typeface="+mn-lt"/>
              </a:rPr>
              <a:t>following 4 rounds of bleach disinfection</a:t>
            </a:r>
            <a:endParaRPr lang="en-GB" sz="1400" dirty="0">
              <a:latin typeface="+mn-lt"/>
            </a:endParaRPr>
          </a:p>
        </p:txBody>
      </p:sp>
      <p:sp>
        <p:nvSpPr>
          <p:cNvPr id="9" name="Rectangle 8"/>
          <p:cNvSpPr/>
          <p:nvPr/>
        </p:nvSpPr>
        <p:spPr>
          <a:xfrm>
            <a:off x="4355976" y="4077072"/>
            <a:ext cx="1656184"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2"/>
          <p:cNvSpPr>
            <a:spLocks noGrp="1"/>
          </p:cNvSpPr>
          <p:nvPr>
            <p:ph type="title" idx="4294967295"/>
          </p:nvPr>
        </p:nvSpPr>
        <p:spPr>
          <a:xfrm>
            <a:off x="323528" y="119610"/>
            <a:ext cx="4499669" cy="925512"/>
          </a:xfrm>
        </p:spPr>
        <p:txBody>
          <a:bodyPr/>
          <a:lstStyle/>
          <a:p>
            <a:pPr eaLnBrk="1" hangingPunct="1"/>
            <a:r>
              <a:rPr lang="en-GB" b="1" dirty="0" smtClean="0"/>
              <a:t>Limitations of enhanced disinfection</a:t>
            </a:r>
            <a:endParaRPr lang="en-US" b="1" dirty="0"/>
          </a:p>
        </p:txBody>
      </p:sp>
      <p:sp>
        <p:nvSpPr>
          <p:cNvPr id="11" name="Title 1"/>
          <p:cNvSpPr txBox="1">
            <a:spLocks/>
          </p:cNvSpPr>
          <p:nvPr/>
        </p:nvSpPr>
        <p:spPr bwMode="auto">
          <a:xfrm>
            <a:off x="4762267" y="116632"/>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sz="2000" b="1" smtClean="0">
                <a:solidFill>
                  <a:srgbClr val="00B050"/>
                </a:solidFill>
                <a:latin typeface="+mn-lt"/>
                <a:cs typeface="+mn-cs"/>
              </a:rPr>
              <a:t>高度消毒の限界</a:t>
            </a:r>
            <a:endParaRPr lang="en-GB" sz="2000" b="1" dirty="0" smtClean="0">
              <a:solidFill>
                <a:srgbClr val="00B050"/>
              </a:solidFill>
              <a:latin typeface="+mn-lt"/>
              <a:cs typeface="+mn-cs"/>
            </a:endParaRPr>
          </a:p>
        </p:txBody>
      </p:sp>
      <p:sp>
        <p:nvSpPr>
          <p:cNvPr id="8" name="TextBox 7"/>
          <p:cNvSpPr txBox="1"/>
          <p:nvPr/>
        </p:nvSpPr>
        <p:spPr>
          <a:xfrm>
            <a:off x="1619672" y="5277832"/>
            <a:ext cx="3168352" cy="584775"/>
          </a:xfrm>
          <a:prstGeom prst="rect">
            <a:avLst/>
          </a:prstGeom>
          <a:noFill/>
          <a:ln>
            <a:noFill/>
          </a:ln>
        </p:spPr>
        <p:txBody>
          <a:bodyPr wrap="square" rtlCol="0">
            <a:spAutoFit/>
          </a:bodyPr>
          <a:lstStyle/>
          <a:p>
            <a:r>
              <a:rPr lang="ja-JP" altLang="en-US" sz="1600" dirty="0" smtClean="0">
                <a:solidFill>
                  <a:srgbClr val="00B050"/>
                </a:solidFill>
                <a:latin typeface="+mn-lt"/>
              </a:rPr>
              <a:t>（</a:t>
            </a:r>
            <a:r>
              <a:rPr lang="ja-JP" altLang="en-US" sz="1600" smtClean="0">
                <a:solidFill>
                  <a:srgbClr val="00B050"/>
                </a:solidFill>
                <a:latin typeface="+mn-lt"/>
              </a:rPr>
              <a:t>件数</a:t>
            </a:r>
            <a:r>
              <a:rPr lang="en-GB" sz="1600" dirty="0" smtClean="0">
                <a:solidFill>
                  <a:srgbClr val="00B050"/>
                </a:solidFill>
                <a:latin typeface="+mn-lt"/>
              </a:rPr>
              <a:t>=140</a:t>
            </a:r>
            <a:r>
              <a:rPr lang="ja-JP" altLang="en-US" sz="1600" dirty="0" smtClean="0">
                <a:solidFill>
                  <a:srgbClr val="00B050"/>
                </a:solidFill>
                <a:latin typeface="+mn-lt"/>
              </a:rPr>
              <a:t>）</a:t>
            </a:r>
            <a:endParaRPr lang="en-GB" sz="1600" dirty="0">
              <a:solidFill>
                <a:srgbClr val="00B050"/>
              </a:solidFill>
              <a:latin typeface="+mn-lt"/>
            </a:endParaRPr>
          </a:p>
          <a:p>
            <a:pPr marL="177800" indent="-177800">
              <a:buFont typeface="Wingdings" pitchFamily="2" charset="2"/>
              <a:buChar char="§"/>
            </a:pPr>
            <a:endParaRPr lang="en-GB" sz="1600" dirty="0" smtClean="0">
              <a:solidFill>
                <a:srgbClr val="00B050"/>
              </a:solidFill>
              <a:latin typeface="+mn-lt"/>
            </a:endParaRPr>
          </a:p>
        </p:txBody>
      </p:sp>
      <p:sp>
        <p:nvSpPr>
          <p:cNvPr id="2" name="Rectangle 1"/>
          <p:cNvSpPr/>
          <p:nvPr/>
        </p:nvSpPr>
        <p:spPr>
          <a:xfrm>
            <a:off x="2853816" y="5001665"/>
            <a:ext cx="4572000" cy="646331"/>
          </a:xfrm>
          <a:prstGeom prst="rect">
            <a:avLst/>
          </a:prstGeom>
        </p:spPr>
        <p:txBody>
          <a:bodyPr>
            <a:spAutoFit/>
          </a:bodyPr>
          <a:lstStyle/>
          <a:p>
            <a:pPr marL="177800" indent="-177800">
              <a:buFont typeface="Wingdings" pitchFamily="2" charset="2"/>
              <a:buChar char="§"/>
            </a:pPr>
            <a:endParaRPr lang="en-GB" dirty="0">
              <a:solidFill>
                <a:srgbClr val="00B050"/>
              </a:solidFill>
            </a:endParaRPr>
          </a:p>
          <a:p>
            <a:r>
              <a:rPr lang="ja-JP" altLang="en-US" dirty="0" smtClean="0">
                <a:solidFill>
                  <a:srgbClr val="00B050"/>
                </a:solidFill>
              </a:rPr>
              <a:t>（件数</a:t>
            </a:r>
            <a:r>
              <a:rPr lang="en-GB" dirty="0" smtClean="0">
                <a:solidFill>
                  <a:srgbClr val="00B050"/>
                </a:solidFill>
              </a:rPr>
              <a:t>=5705</a:t>
            </a:r>
            <a:r>
              <a:rPr lang="ja-JP" altLang="en-US" dirty="0" smtClean="0">
                <a:solidFill>
                  <a:srgbClr val="00B050"/>
                </a:solidFill>
              </a:rPr>
              <a:t>）</a:t>
            </a:r>
            <a:endParaRPr lang="en-GB" dirty="0">
              <a:solidFill>
                <a:srgbClr val="00B050"/>
              </a:solidFill>
            </a:endParaRPr>
          </a:p>
        </p:txBody>
      </p:sp>
      <p:sp>
        <p:nvSpPr>
          <p:cNvPr id="16" name="Rectangle 15"/>
          <p:cNvSpPr/>
          <p:nvPr/>
        </p:nvSpPr>
        <p:spPr>
          <a:xfrm>
            <a:off x="5868144" y="1301279"/>
            <a:ext cx="3275856" cy="615553"/>
          </a:xfrm>
          <a:prstGeom prst="rect">
            <a:avLst/>
          </a:prstGeom>
          <a:solidFill>
            <a:schemeClr val="bg1"/>
          </a:solidFill>
        </p:spPr>
        <p:txBody>
          <a:bodyPr wrap="square">
            <a:spAutoFit/>
          </a:bodyPr>
          <a:lstStyle/>
          <a:p>
            <a:r>
              <a:rPr lang="ja-JP" altLang="en-US" sz="1600" i="1" dirty="0" smtClean="0">
                <a:solidFill>
                  <a:srgbClr val="00B050"/>
                </a:solidFill>
              </a:rPr>
              <a:t>アシネトバクター・バウマンニ</a:t>
            </a:r>
            <a:endParaRPr lang="en-GB" sz="1600" i="1" dirty="0" smtClean="0">
              <a:solidFill>
                <a:srgbClr val="00B050"/>
              </a:solidFill>
            </a:endParaRPr>
          </a:p>
          <a:p>
            <a:pPr marL="342900" indent="-342900">
              <a:buAutoNum type="alphaUcPeriod"/>
            </a:pPr>
            <a:endParaRPr lang="en-GB" i="1" dirty="0">
              <a:solidFill>
                <a:srgbClr val="00B050"/>
              </a:solidFill>
            </a:endParaRPr>
          </a:p>
        </p:txBody>
      </p:sp>
      <p:sp>
        <p:nvSpPr>
          <p:cNvPr id="17" name="Rectangle 16"/>
          <p:cNvSpPr/>
          <p:nvPr/>
        </p:nvSpPr>
        <p:spPr>
          <a:xfrm>
            <a:off x="5868144" y="1949351"/>
            <a:ext cx="3275856" cy="615553"/>
          </a:xfrm>
          <a:prstGeom prst="rect">
            <a:avLst/>
          </a:prstGeom>
          <a:solidFill>
            <a:schemeClr val="bg1"/>
          </a:solidFill>
        </p:spPr>
        <p:txBody>
          <a:bodyPr wrap="square">
            <a:spAutoFit/>
          </a:bodyPr>
          <a:lstStyle/>
          <a:p>
            <a:r>
              <a:rPr lang="ja-JP" altLang="en-US" sz="1600" dirty="0" smtClean="0">
                <a:solidFill>
                  <a:srgbClr val="00B050"/>
                </a:solidFill>
              </a:rPr>
              <a:t>メチシリン耐性黄色ブドウ球菌</a:t>
            </a:r>
            <a:endParaRPr lang="en-GB" sz="1600" dirty="0" smtClean="0">
              <a:solidFill>
                <a:srgbClr val="00B050"/>
              </a:solidFill>
            </a:endParaRPr>
          </a:p>
          <a:p>
            <a:endParaRPr lang="en-GB" dirty="0">
              <a:solidFill>
                <a:srgbClr val="00B050"/>
              </a:solidFill>
            </a:endParaRPr>
          </a:p>
        </p:txBody>
      </p:sp>
      <p:sp>
        <p:nvSpPr>
          <p:cNvPr id="19" name="TextBox 18"/>
          <p:cNvSpPr txBox="1"/>
          <p:nvPr/>
        </p:nvSpPr>
        <p:spPr>
          <a:xfrm>
            <a:off x="4762267" y="3573016"/>
            <a:ext cx="4058204" cy="738664"/>
          </a:xfrm>
          <a:prstGeom prst="rect">
            <a:avLst/>
          </a:prstGeom>
          <a:noFill/>
          <a:ln>
            <a:solidFill>
              <a:srgbClr val="C00000"/>
            </a:solidFill>
          </a:ln>
        </p:spPr>
        <p:txBody>
          <a:bodyPr wrap="square" rtlCol="0">
            <a:spAutoFit/>
          </a:bodyPr>
          <a:lstStyle/>
          <a:p>
            <a:r>
              <a:rPr lang="en-US" altLang="ja-JP" sz="1400" dirty="0" smtClean="0">
                <a:solidFill>
                  <a:srgbClr val="00B050"/>
                </a:solidFill>
                <a:latin typeface="+mn-lt"/>
              </a:rPr>
              <a:t>26.6</a:t>
            </a:r>
            <a:r>
              <a:rPr lang="ja-JP" altLang="en-US" sz="1400" smtClean="0">
                <a:solidFill>
                  <a:srgbClr val="00B050"/>
                </a:solidFill>
                <a:latin typeface="+mn-lt"/>
              </a:rPr>
              <a:t>％の病室が、</a:t>
            </a:r>
            <a:r>
              <a:rPr lang="en-US" altLang="ja-JP" sz="1400" dirty="0" smtClean="0">
                <a:solidFill>
                  <a:srgbClr val="00B050"/>
                </a:solidFill>
                <a:latin typeface="+mn-lt"/>
              </a:rPr>
              <a:t>4</a:t>
            </a:r>
            <a:r>
              <a:rPr lang="ja-JP" altLang="en-US" sz="1400" smtClean="0">
                <a:solidFill>
                  <a:srgbClr val="00B050"/>
                </a:solidFill>
                <a:latin typeface="+mn-lt"/>
              </a:rPr>
              <a:t>回の漂白剤消毒後、メチシリン耐性黄色ブドウ球菌、又はアシネトバクター・バウマンニにより汚染されたまま。</a:t>
            </a:r>
            <a:endParaRPr lang="en-GB" sz="1400" dirty="0">
              <a:latin typeface="+mn-lt"/>
            </a:endParaRPr>
          </a:p>
        </p:txBody>
      </p:sp>
      <p:sp>
        <p:nvSpPr>
          <p:cNvPr id="3" name="TextBox 2"/>
          <p:cNvSpPr txBox="1"/>
          <p:nvPr/>
        </p:nvSpPr>
        <p:spPr>
          <a:xfrm>
            <a:off x="971600" y="1499057"/>
            <a:ext cx="430887" cy="2539444"/>
          </a:xfrm>
          <a:prstGeom prst="rect">
            <a:avLst/>
          </a:prstGeom>
          <a:noFill/>
        </p:spPr>
        <p:txBody>
          <a:bodyPr vert="vert270" wrap="square" rtlCol="0">
            <a:spAutoFit/>
          </a:bodyPr>
          <a:lstStyle/>
          <a:p>
            <a:r>
              <a:rPr lang="ja-JP" altLang="en-US" sz="1600" smtClean="0">
                <a:solidFill>
                  <a:srgbClr val="00B050"/>
                </a:solidFill>
                <a:latin typeface="+mn-lt"/>
              </a:rPr>
              <a:t>汚染された現場数（％）</a:t>
            </a:r>
            <a:endParaRPr lang="en-GB" sz="1600" dirty="0">
              <a:solidFill>
                <a:srgbClr val="00B050"/>
              </a:solidFill>
              <a:latin typeface="+mn-lt"/>
            </a:endParaRPr>
          </a:p>
        </p:txBody>
      </p:sp>
      <p:sp>
        <p:nvSpPr>
          <p:cNvPr id="14" name="Rectangle 13"/>
          <p:cNvSpPr/>
          <p:nvPr/>
        </p:nvSpPr>
        <p:spPr>
          <a:xfrm>
            <a:off x="47500" y="6465211"/>
            <a:ext cx="6678488" cy="276999"/>
          </a:xfrm>
          <a:prstGeom prst="rect">
            <a:avLst/>
          </a:prstGeom>
        </p:spPr>
        <p:txBody>
          <a:bodyPr wrap="square">
            <a:spAutoFit/>
          </a:bodyPr>
          <a:lstStyle/>
          <a:p>
            <a:r>
              <a:rPr lang="en-GB" sz="1200" dirty="0" smtClean="0">
                <a:latin typeface="+mj-lt"/>
              </a:rPr>
              <a:t>Manian</a:t>
            </a:r>
            <a:r>
              <a:rPr lang="en-GB" sz="1200" i="1" dirty="0" smtClean="0">
                <a:latin typeface="+mj-lt"/>
              </a:rPr>
              <a:t> et al. Infect Control Hosp </a:t>
            </a:r>
            <a:r>
              <a:rPr lang="en-GB" sz="1200" i="1" dirty="0" err="1" smtClean="0">
                <a:latin typeface="+mj-lt"/>
              </a:rPr>
              <a:t>Epidemiol</a:t>
            </a:r>
            <a:r>
              <a:rPr lang="en-GB" sz="1200" dirty="0" smtClean="0">
                <a:latin typeface="+mj-lt"/>
              </a:rPr>
              <a:t> 2011;32:667-672.</a:t>
            </a:r>
            <a:endParaRPr lang="en-GB" sz="1200" dirty="0">
              <a:latin typeface="+mj-lt"/>
            </a:endParaRPr>
          </a:p>
        </p:txBody>
      </p:sp>
      <p:sp>
        <p:nvSpPr>
          <p:cNvPr id="15" name="Rectangle 14"/>
          <p:cNvSpPr/>
          <p:nvPr/>
        </p:nvSpPr>
        <p:spPr>
          <a:xfrm>
            <a:off x="5907900" y="1028718"/>
            <a:ext cx="3275856" cy="338554"/>
          </a:xfrm>
          <a:prstGeom prst="rect">
            <a:avLst/>
          </a:prstGeom>
          <a:solidFill>
            <a:schemeClr val="bg1"/>
          </a:solidFill>
        </p:spPr>
        <p:txBody>
          <a:bodyPr wrap="square">
            <a:spAutoFit/>
          </a:bodyPr>
          <a:lstStyle/>
          <a:p>
            <a:r>
              <a:rPr lang="en-GB" altLang="ja-JP" sz="1600" i="1" dirty="0" err="1" smtClean="0"/>
              <a:t>Acinetobacter</a:t>
            </a:r>
            <a:r>
              <a:rPr lang="en-GB" altLang="ja-JP" sz="1600" i="1" dirty="0" smtClean="0"/>
              <a:t> </a:t>
            </a:r>
            <a:r>
              <a:rPr lang="en-GB" altLang="ja-JP" sz="1600" i="1" dirty="0" err="1" smtClean="0"/>
              <a:t>baumannii</a:t>
            </a:r>
            <a:endParaRPr lang="en-GB" i="1" dirty="0"/>
          </a:p>
        </p:txBody>
      </p:sp>
      <p:sp>
        <p:nvSpPr>
          <p:cNvPr id="18" name="Rectangle 17"/>
          <p:cNvSpPr/>
          <p:nvPr/>
        </p:nvSpPr>
        <p:spPr>
          <a:xfrm>
            <a:off x="5926900" y="1650286"/>
            <a:ext cx="3275856" cy="338554"/>
          </a:xfrm>
          <a:prstGeom prst="rect">
            <a:avLst/>
          </a:prstGeom>
          <a:solidFill>
            <a:schemeClr val="bg1"/>
          </a:solidFill>
        </p:spPr>
        <p:txBody>
          <a:bodyPr wrap="square">
            <a:spAutoFit/>
          </a:bodyPr>
          <a:lstStyle/>
          <a:p>
            <a:r>
              <a:rPr lang="en-GB" sz="1600" dirty="0" smtClean="0"/>
              <a:t>MRSA</a:t>
            </a:r>
            <a:endParaRPr lang="en-GB" dirty="0"/>
          </a:p>
        </p:txBody>
      </p:sp>
    </p:spTree>
    <p:extLst>
      <p:ext uri="{BB962C8B-B14F-4D97-AF65-F5344CB8AC3E}">
        <p14:creationId xmlns:p14="http://schemas.microsoft.com/office/powerpoint/2010/main" val="4158242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089" y="404664"/>
            <a:ext cx="8568952" cy="5693866"/>
          </a:xfrm>
          <a:prstGeom prst="rect">
            <a:avLst/>
          </a:prstGeom>
          <a:noFill/>
        </p:spPr>
        <p:txBody>
          <a:bodyPr wrap="square" rtlCol="0">
            <a:spAutoFit/>
          </a:bodyPr>
          <a:lstStyle/>
          <a:p>
            <a:r>
              <a:rPr lang="en-GB" sz="3600" b="1" dirty="0">
                <a:solidFill>
                  <a:srgbClr val="0070C0"/>
                </a:solidFill>
              </a:rPr>
              <a:t>‘Given the choice of improving technology or improving human </a:t>
            </a:r>
            <a:r>
              <a:rPr lang="en-GB" sz="3600" b="1" dirty="0" err="1">
                <a:solidFill>
                  <a:srgbClr val="0070C0"/>
                </a:solidFill>
              </a:rPr>
              <a:t>behavior</a:t>
            </a:r>
            <a:r>
              <a:rPr lang="en-GB" sz="3600" b="1" dirty="0">
                <a:solidFill>
                  <a:srgbClr val="0070C0"/>
                </a:solidFill>
              </a:rPr>
              <a:t>, technology is the better choice</a:t>
            </a:r>
            <a:r>
              <a:rPr lang="en-GB" sz="3600" b="1" dirty="0" smtClean="0">
                <a:solidFill>
                  <a:srgbClr val="0070C0"/>
                </a:solidFill>
              </a:rPr>
              <a:t>’.</a:t>
            </a:r>
          </a:p>
          <a:p>
            <a:endParaRPr lang="en-GB" sz="2000" b="1" dirty="0"/>
          </a:p>
          <a:p>
            <a:r>
              <a:rPr lang="en-US" altLang="ja-JP" sz="3600" b="1" dirty="0" smtClean="0">
                <a:solidFill>
                  <a:srgbClr val="00B050"/>
                </a:solidFill>
              </a:rPr>
              <a:t>『</a:t>
            </a:r>
            <a:r>
              <a:rPr lang="ja-JP" altLang="en-US" sz="3600" b="1" dirty="0" smtClean="0">
                <a:solidFill>
                  <a:srgbClr val="00B050"/>
                </a:solidFill>
              </a:rPr>
              <a:t>テクノロジーの改善か、人間の行動の改善かを選択するのなら、テクノロジーを選択したほうが良い。</a:t>
            </a:r>
            <a:r>
              <a:rPr lang="en-US" altLang="ja-JP" sz="3600" b="1" dirty="0" smtClean="0">
                <a:solidFill>
                  <a:srgbClr val="00B050"/>
                </a:solidFill>
              </a:rPr>
              <a:t>』</a:t>
            </a:r>
            <a:endParaRPr lang="en-GB" sz="3600" b="1" dirty="0">
              <a:solidFill>
                <a:srgbClr val="00B050"/>
              </a:solidFill>
            </a:endParaRPr>
          </a:p>
          <a:p>
            <a:endParaRPr lang="en-GB" b="1" dirty="0"/>
          </a:p>
          <a:p>
            <a:r>
              <a:rPr lang="en-GB" altLang="ja-JP" sz="2800" b="1" dirty="0" smtClean="0"/>
              <a:t>Dr Bob Weinstein</a:t>
            </a:r>
          </a:p>
          <a:p>
            <a:r>
              <a:rPr lang="ja-JP" altLang="en-US" sz="2800" b="1" dirty="0" smtClean="0"/>
              <a:t>ボ</a:t>
            </a:r>
            <a:r>
              <a:rPr lang="ja-JP" altLang="en-US" sz="2800" b="1" dirty="0" smtClean="0"/>
              <a:t>ブ・ワインスタイン医師</a:t>
            </a:r>
            <a:endParaRPr lang="en-GB" sz="2800" b="1" dirty="0"/>
          </a:p>
          <a:p>
            <a:endParaRPr lang="en-GB" dirty="0">
              <a:latin typeface="+mn-lt"/>
            </a:endParaRPr>
          </a:p>
        </p:txBody>
      </p:sp>
      <p:sp>
        <p:nvSpPr>
          <p:cNvPr id="5" name="Rectangle 4"/>
          <p:cNvSpPr/>
          <p:nvPr/>
        </p:nvSpPr>
        <p:spPr>
          <a:xfrm>
            <a:off x="72008" y="6474822"/>
            <a:ext cx="7740352" cy="276999"/>
          </a:xfrm>
          <a:prstGeom prst="rect">
            <a:avLst/>
          </a:prstGeom>
        </p:spPr>
        <p:txBody>
          <a:bodyPr wrap="square">
            <a:spAutoFit/>
          </a:bodyPr>
          <a:lstStyle/>
          <a:p>
            <a:r>
              <a:rPr lang="en-GB" sz="1200" dirty="0">
                <a:latin typeface="+mj-lt"/>
              </a:rPr>
              <a:t>Weinstein RA. </a:t>
            </a:r>
            <a:r>
              <a:rPr lang="en-GB" sz="1200" i="1" dirty="0" err="1" smtClean="0">
                <a:latin typeface="+mj-lt"/>
              </a:rPr>
              <a:t>Emerg</a:t>
            </a:r>
            <a:r>
              <a:rPr lang="en-GB" sz="1200" i="1" dirty="0" smtClean="0">
                <a:latin typeface="+mj-lt"/>
              </a:rPr>
              <a:t> </a:t>
            </a:r>
            <a:r>
              <a:rPr lang="en-GB" sz="1200" i="1" dirty="0">
                <a:latin typeface="+mj-lt"/>
              </a:rPr>
              <a:t>Infect Dis</a:t>
            </a:r>
            <a:r>
              <a:rPr lang="en-GB" sz="1200" dirty="0">
                <a:latin typeface="+mj-lt"/>
              </a:rPr>
              <a:t> </a:t>
            </a:r>
            <a:r>
              <a:rPr lang="en-GB" sz="1200" dirty="0" smtClean="0">
                <a:latin typeface="+mj-lt"/>
              </a:rPr>
              <a:t>1998;4:416-420</a:t>
            </a:r>
            <a:r>
              <a:rPr lang="en-GB" sz="1200" dirty="0">
                <a:latin typeface="+mj-lt"/>
              </a:rPr>
              <a:t>.</a:t>
            </a:r>
          </a:p>
        </p:txBody>
      </p:sp>
    </p:spTree>
    <p:extLst>
      <p:ext uri="{BB962C8B-B14F-4D97-AF65-F5344CB8AC3E}">
        <p14:creationId xmlns:p14="http://schemas.microsoft.com/office/powerpoint/2010/main" val="2603607345"/>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6"/>
          <p:cNvSpPr/>
          <p:nvPr/>
        </p:nvSpPr>
        <p:spPr>
          <a:xfrm>
            <a:off x="7236296" y="5445224"/>
            <a:ext cx="1907704" cy="1412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36512" y="6383069"/>
            <a:ext cx="8928992" cy="646331"/>
          </a:xfrm>
          <a:prstGeom prst="rect">
            <a:avLst/>
          </a:prstGeom>
          <a:noFill/>
        </p:spPr>
        <p:txBody>
          <a:bodyPr wrap="square" rtlCol="0">
            <a:spAutoFit/>
          </a:bodyPr>
          <a:lstStyle/>
          <a:p>
            <a:pPr marL="271463" indent="-271463"/>
            <a:r>
              <a:rPr lang="en-GB" sz="1200" dirty="0" smtClean="0">
                <a:latin typeface="+mn-lt"/>
              </a:rPr>
              <a:t>* BI =</a:t>
            </a:r>
            <a:r>
              <a:rPr lang="en-GB" sz="1200" dirty="0" smtClean="0"/>
              <a:t>  biological indicator, typically consisting of a &gt;6-log loading of </a:t>
            </a:r>
            <a:r>
              <a:rPr lang="en-GB" sz="1200" i="1" dirty="0" smtClean="0"/>
              <a:t>G. </a:t>
            </a:r>
            <a:r>
              <a:rPr lang="en-GB" sz="1200" i="1" dirty="0" err="1" smtClean="0"/>
              <a:t>stearothermophilus</a:t>
            </a:r>
            <a:r>
              <a:rPr lang="en-GB" sz="1200" i="1" dirty="0" smtClean="0"/>
              <a:t> </a:t>
            </a:r>
            <a:r>
              <a:rPr lang="en-GB" sz="1200" dirty="0" smtClean="0"/>
              <a:t>spores</a:t>
            </a:r>
            <a:endParaRPr lang="en-GB" sz="1200" dirty="0" smtClean="0">
              <a:latin typeface="+mn-lt"/>
            </a:endParaRPr>
          </a:p>
          <a:p>
            <a:pPr marL="539750" indent="-539750"/>
            <a:r>
              <a:rPr lang="en-GB" sz="1200" dirty="0" smtClean="0">
                <a:latin typeface="+mn-lt"/>
              </a:rPr>
              <a:t>	</a:t>
            </a:r>
            <a:r>
              <a:rPr lang="ja-JP" altLang="en-US" sz="1200" dirty="0" smtClean="0">
                <a:solidFill>
                  <a:srgbClr val="00B050"/>
                </a:solidFill>
              </a:rPr>
              <a:t>生物学的指標で、通常</a:t>
            </a:r>
            <a:r>
              <a:rPr lang="en-GB" sz="1200" dirty="0" smtClean="0">
                <a:solidFill>
                  <a:srgbClr val="00B050"/>
                </a:solidFill>
              </a:rPr>
              <a:t>6-log</a:t>
            </a:r>
            <a:r>
              <a:rPr lang="ja-JP" altLang="en-US" sz="1200" dirty="0" smtClean="0">
                <a:solidFill>
                  <a:srgbClr val="00B050"/>
                </a:solidFill>
              </a:rPr>
              <a:t>以下の</a:t>
            </a:r>
            <a:r>
              <a:rPr lang="en-US" altLang="ja-JP" sz="1200" i="1" dirty="0" smtClean="0">
                <a:solidFill>
                  <a:srgbClr val="00B050"/>
                </a:solidFill>
              </a:rPr>
              <a:t>G.</a:t>
            </a:r>
            <a:r>
              <a:rPr lang="ja-JP" altLang="en-US" sz="1200" i="1" dirty="0" smtClean="0">
                <a:solidFill>
                  <a:srgbClr val="00B050"/>
                </a:solidFill>
              </a:rPr>
              <a:t>ステアロサーモフィルス</a:t>
            </a:r>
            <a:r>
              <a:rPr lang="ja-JP" altLang="en-US" sz="1200" dirty="0" smtClean="0">
                <a:solidFill>
                  <a:srgbClr val="00B050"/>
                </a:solidFill>
              </a:rPr>
              <a:t>胞子の負荷からなる。</a:t>
            </a:r>
            <a:endParaRPr lang="en-GB" sz="1200" i="1" dirty="0" smtClean="0">
              <a:solidFill>
                <a:srgbClr val="00B050"/>
              </a:solidFill>
              <a:latin typeface="+mn-lt"/>
            </a:endParaRPr>
          </a:p>
          <a:p>
            <a:pPr marL="271463" indent="-271463"/>
            <a:endParaRPr lang="en-GB" sz="1200" dirty="0">
              <a:latin typeface="+mn-lt"/>
            </a:endParaRPr>
          </a:p>
        </p:txBody>
      </p:sp>
      <p:sp>
        <p:nvSpPr>
          <p:cNvPr id="6" name="Rectangle 2"/>
          <p:cNvSpPr>
            <a:spLocks noGrp="1"/>
          </p:cNvSpPr>
          <p:nvPr>
            <p:ph type="title"/>
          </p:nvPr>
        </p:nvSpPr>
        <p:spPr/>
        <p:txBody>
          <a:bodyPr/>
          <a:lstStyle/>
          <a:p>
            <a:pPr eaLnBrk="1" hangingPunct="1"/>
            <a:r>
              <a:rPr lang="en-GB" b="1" dirty="0" smtClean="0"/>
              <a:t>Benefits of NTD systems</a:t>
            </a:r>
            <a:endParaRPr lang="en-US" b="1" dirty="0"/>
          </a:p>
        </p:txBody>
      </p:sp>
      <p:sp>
        <p:nvSpPr>
          <p:cNvPr id="9" name="Text Placeholder 8"/>
          <p:cNvSpPr>
            <a:spLocks noGrp="1"/>
          </p:cNvSpPr>
          <p:nvPr>
            <p:ph type="body" sz="quarter" idx="3"/>
          </p:nvPr>
        </p:nvSpPr>
        <p:spPr>
          <a:xfrm>
            <a:off x="4572000" y="116632"/>
            <a:ext cx="4572000" cy="711200"/>
          </a:xfrm>
        </p:spPr>
        <p:txBody>
          <a:bodyPr/>
          <a:lstStyle/>
          <a:p>
            <a:r>
              <a:rPr lang="en-US" altLang="ja-JP" b="1" dirty="0" smtClean="0"/>
              <a:t>NTD</a:t>
            </a:r>
            <a:r>
              <a:rPr lang="ja-JP" altLang="en-US" b="1" smtClean="0"/>
              <a:t>システムの利点</a:t>
            </a:r>
            <a:endParaRPr lang="en-GB" b="1" dirty="0" smtClean="0"/>
          </a:p>
          <a:p>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705773061"/>
              </p:ext>
            </p:extLst>
          </p:nvPr>
        </p:nvGraphicFramePr>
        <p:xfrm>
          <a:off x="323528" y="548680"/>
          <a:ext cx="8429684" cy="2839916"/>
        </p:xfrm>
        <a:graphic>
          <a:graphicData uri="http://schemas.openxmlformats.org/drawingml/2006/table">
            <a:tbl>
              <a:tblPr firstRow="1" bandRow="1">
                <a:tableStyleId>{5C22544A-7EE6-4342-B048-85BDC9FD1C3A}</a:tableStyleId>
              </a:tblPr>
              <a:tblGrid>
                <a:gridCol w="4214842"/>
                <a:gridCol w="4214842"/>
              </a:tblGrid>
              <a:tr h="416756">
                <a:tc>
                  <a:txBody>
                    <a:bodyPr/>
                    <a:lstStyle/>
                    <a:p>
                      <a:pPr algn="ctr"/>
                      <a:r>
                        <a:rPr lang="en-US" altLang="ja-JP" sz="2000" dirty="0" smtClean="0"/>
                        <a:t>Pro</a:t>
                      </a:r>
                      <a:r>
                        <a:rPr lang="en-GB" sz="2000" dirty="0" smtClean="0"/>
                        <a:t>s</a:t>
                      </a:r>
                      <a:endParaRPr lang="en-GB" sz="2000" dirty="0"/>
                    </a:p>
                  </a:txBody>
                  <a:tcPr/>
                </a:tc>
                <a:tc>
                  <a:txBody>
                    <a:bodyPr/>
                    <a:lstStyle/>
                    <a:p>
                      <a:pPr algn="ctr"/>
                      <a:r>
                        <a:rPr lang="en-GB" sz="2000" dirty="0" smtClean="0"/>
                        <a:t>Cons</a:t>
                      </a:r>
                      <a:endParaRPr lang="en-GB" sz="2000" dirty="0"/>
                    </a:p>
                  </a:txBody>
                  <a:tcPr/>
                </a:tc>
              </a:tr>
              <a:tr h="519348">
                <a:tc>
                  <a:txBody>
                    <a:bodyPr/>
                    <a:lstStyle/>
                    <a:p>
                      <a:r>
                        <a:rPr lang="en-GB" sz="1500" dirty="0" smtClean="0"/>
                        <a:t>Reduce reliance on the </a:t>
                      </a:r>
                      <a:r>
                        <a:rPr lang="en-GB" sz="1500" baseline="0" dirty="0" smtClean="0"/>
                        <a:t>operator for distribution, contact time and repeatability</a:t>
                      </a:r>
                      <a:endParaRPr lang="en-GB" sz="1500" dirty="0"/>
                    </a:p>
                  </a:txBody>
                  <a:tcPr>
                    <a:solidFill>
                      <a:schemeClr val="accent1">
                        <a:lumMod val="20000"/>
                        <a:lumOff val="80000"/>
                      </a:schemeClr>
                    </a:solidFill>
                  </a:tcPr>
                </a:tc>
                <a:tc>
                  <a:txBody>
                    <a:bodyPr/>
                    <a:lstStyle/>
                    <a:p>
                      <a:r>
                        <a:rPr lang="en-GB" sz="1500" kern="1200" baseline="0" dirty="0" smtClean="0">
                          <a:solidFill>
                            <a:schemeClr val="dk1"/>
                          </a:solidFill>
                          <a:latin typeface="+mn-lt"/>
                          <a:ea typeface="+mn-ea"/>
                          <a:cs typeface="+mn-cs"/>
                        </a:rPr>
                        <a:t>Requires a room to be cleaned then vacated for an additional period of time (typically 1-2 hrs)</a:t>
                      </a:r>
                      <a:endParaRPr lang="en-GB" sz="1500" kern="1200" baseline="0" dirty="0">
                        <a:solidFill>
                          <a:schemeClr val="dk1"/>
                        </a:solidFill>
                        <a:latin typeface="+mn-lt"/>
                        <a:ea typeface="+mn-ea"/>
                        <a:cs typeface="+mn-cs"/>
                      </a:endParaRPr>
                    </a:p>
                  </a:txBody>
                  <a:tcPr>
                    <a:solidFill>
                      <a:schemeClr val="accent1">
                        <a:lumMod val="20000"/>
                        <a:lumOff val="80000"/>
                      </a:schemeClr>
                    </a:solidFill>
                  </a:tcPr>
                </a:tc>
              </a:tr>
              <a:tr h="504056">
                <a:tc>
                  <a:txBody>
                    <a:bodyPr/>
                    <a:lstStyle/>
                    <a:p>
                      <a:r>
                        <a:rPr lang="en-GB" sz="1500" dirty="0" smtClean="0"/>
                        <a:t>Can achieve a high level of disinfection </a:t>
                      </a:r>
                      <a:r>
                        <a:rPr lang="en-GB" sz="1500" baseline="0" dirty="0" smtClean="0"/>
                        <a:t>(e.g. 6-log reduction)</a:t>
                      </a:r>
                      <a:endParaRPr lang="en-GB" sz="1500" dirty="0"/>
                    </a:p>
                  </a:txBody>
                  <a:tcPr>
                    <a:solidFill>
                      <a:schemeClr val="accent1">
                        <a:lumMod val="40000"/>
                        <a:lumOff val="60000"/>
                      </a:schemeClr>
                    </a:solidFill>
                  </a:tcPr>
                </a:tc>
                <a:tc>
                  <a:txBody>
                    <a:bodyPr/>
                    <a:lstStyle/>
                    <a:p>
                      <a:r>
                        <a:rPr lang="en-GB" sz="1500" dirty="0" smtClean="0"/>
                        <a:t>Health and safety risks need to</a:t>
                      </a:r>
                      <a:r>
                        <a:rPr lang="en-GB" sz="1500" baseline="0" dirty="0" smtClean="0"/>
                        <a:t> be managed appropriately</a:t>
                      </a:r>
                      <a:endParaRPr lang="en-GB" sz="1500" dirty="0"/>
                    </a:p>
                  </a:txBody>
                  <a:tcPr>
                    <a:solidFill>
                      <a:schemeClr val="accent1">
                        <a:lumMod val="40000"/>
                        <a:lumOff val="60000"/>
                      </a:schemeClr>
                    </a:solidFill>
                  </a:tcPr>
                </a:tc>
              </a:tr>
              <a:tr h="360040">
                <a:tc>
                  <a:txBody>
                    <a:bodyPr/>
                    <a:lstStyle/>
                    <a:p>
                      <a:r>
                        <a:rPr lang="en-GB" sz="1500" dirty="0" smtClean="0"/>
                        <a:t>Monitoring</a:t>
                      </a:r>
                      <a:r>
                        <a:rPr lang="en-GB" sz="1500" baseline="0" dirty="0" smtClean="0"/>
                        <a:t> and validation using BIs* / cycle data</a:t>
                      </a:r>
                      <a:endParaRPr lang="en-GB" sz="1500" dirty="0"/>
                    </a:p>
                  </a:txBody>
                  <a:tcPr>
                    <a:solidFill>
                      <a:schemeClr val="accent1">
                        <a:lumMod val="20000"/>
                        <a:lumOff val="80000"/>
                      </a:schemeClr>
                    </a:solidFill>
                  </a:tcPr>
                </a:tc>
                <a:tc>
                  <a:txBody>
                    <a:bodyPr/>
                    <a:lstStyle/>
                    <a:p>
                      <a:endParaRPr lang="en-GB" sz="1500" dirty="0"/>
                    </a:p>
                  </a:txBody>
                  <a:tcPr>
                    <a:solidFill>
                      <a:schemeClr val="accent1">
                        <a:lumMod val="20000"/>
                        <a:lumOff val="80000"/>
                      </a:schemeClr>
                    </a:solidFill>
                  </a:tcPr>
                </a:tc>
              </a:tr>
              <a:tr h="504056">
                <a:tc>
                  <a:txBody>
                    <a:bodyPr/>
                    <a:lstStyle/>
                    <a:p>
                      <a:r>
                        <a:rPr lang="en-GB" sz="1500" dirty="0" smtClean="0"/>
                        <a:t>Most systems are compatible with hospital</a:t>
                      </a:r>
                      <a:r>
                        <a:rPr lang="en-GB" sz="1500" baseline="0" dirty="0" smtClean="0"/>
                        <a:t> materials including electronics</a:t>
                      </a:r>
                      <a:endParaRPr lang="en-GB" sz="1500" dirty="0"/>
                    </a:p>
                  </a:txBody>
                  <a:tcPr>
                    <a:solidFill>
                      <a:schemeClr val="accent1">
                        <a:lumMod val="40000"/>
                        <a:lumOff val="60000"/>
                      </a:schemeClr>
                    </a:solidFill>
                  </a:tcPr>
                </a:tc>
                <a:tc>
                  <a:txBody>
                    <a:bodyPr/>
                    <a:lstStyle/>
                    <a:p>
                      <a:endParaRPr lang="en-GB" sz="1500" dirty="0"/>
                    </a:p>
                  </a:txBody>
                  <a:tcPr>
                    <a:solidFill>
                      <a:schemeClr val="accent1">
                        <a:lumMod val="40000"/>
                        <a:lumOff val="60000"/>
                      </a:schemeClr>
                    </a:solidFill>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70032459"/>
              </p:ext>
            </p:extLst>
          </p:nvPr>
        </p:nvGraphicFramePr>
        <p:xfrm>
          <a:off x="323528" y="3645024"/>
          <a:ext cx="8429684" cy="2422716"/>
        </p:xfrm>
        <a:graphic>
          <a:graphicData uri="http://schemas.openxmlformats.org/drawingml/2006/table">
            <a:tbl>
              <a:tblPr firstRow="1" bandRow="1">
                <a:tableStyleId>{F5AB1C69-6EDB-4FF4-983F-18BD219EF322}</a:tableStyleId>
              </a:tblPr>
              <a:tblGrid>
                <a:gridCol w="4214842"/>
                <a:gridCol w="4214842"/>
              </a:tblGrid>
              <a:tr h="416756">
                <a:tc>
                  <a:txBody>
                    <a:bodyPr/>
                    <a:lstStyle/>
                    <a:p>
                      <a:pPr algn="ctr"/>
                      <a:r>
                        <a:rPr lang="ja-JP" altLang="en-US" sz="2000" dirty="0" smtClean="0">
                          <a:solidFill>
                            <a:srgbClr val="489657"/>
                          </a:solidFill>
                        </a:rPr>
                        <a:t>良い点</a:t>
                      </a:r>
                      <a:endParaRPr lang="en-GB" sz="2000" dirty="0">
                        <a:solidFill>
                          <a:srgbClr val="489657"/>
                        </a:solidFill>
                      </a:endParaRPr>
                    </a:p>
                  </a:txBody>
                  <a:tcPr/>
                </a:tc>
                <a:tc>
                  <a:txBody>
                    <a:bodyPr/>
                    <a:lstStyle/>
                    <a:p>
                      <a:pPr algn="ctr"/>
                      <a:r>
                        <a:rPr lang="ja-JP" altLang="en-US" sz="2000" smtClean="0">
                          <a:solidFill>
                            <a:srgbClr val="489657"/>
                          </a:solidFill>
                        </a:rPr>
                        <a:t>悪い点</a:t>
                      </a:r>
                      <a:endParaRPr lang="en-GB" sz="2000" dirty="0">
                        <a:solidFill>
                          <a:srgbClr val="489657"/>
                        </a:solidFill>
                      </a:endParaRPr>
                    </a:p>
                  </a:txBody>
                  <a:tcPr/>
                </a:tc>
              </a:tr>
              <a:tr h="519348">
                <a:tc>
                  <a:txBody>
                    <a:bodyPr/>
                    <a:lstStyle/>
                    <a:p>
                      <a:r>
                        <a:rPr lang="ja-JP" altLang="en-US" sz="1500" smtClean="0">
                          <a:solidFill>
                            <a:srgbClr val="489657"/>
                          </a:solidFill>
                        </a:rPr>
                        <a:t>分布、接続時間、再現性に関するオペレーターへの依存を減らす</a:t>
                      </a:r>
                      <a:r>
                        <a:rPr lang="en-GB" sz="1500" smtClean="0">
                          <a:solidFill>
                            <a:srgbClr val="489657"/>
                          </a:solidFill>
                        </a:rPr>
                        <a:t> </a:t>
                      </a:r>
                      <a:endParaRPr lang="en-GB" sz="1500" dirty="0">
                        <a:solidFill>
                          <a:srgbClr val="489657"/>
                        </a:solidFill>
                      </a:endParaRPr>
                    </a:p>
                  </a:txBody>
                  <a:tcPr/>
                </a:tc>
                <a:tc>
                  <a:txBody>
                    <a:bodyPr/>
                    <a:lstStyle/>
                    <a:p>
                      <a:r>
                        <a:rPr lang="ja-JP" altLang="en-US" sz="1500" kern="1200" baseline="0" smtClean="0">
                          <a:solidFill>
                            <a:srgbClr val="489657"/>
                          </a:solidFill>
                          <a:latin typeface="+mn-lt"/>
                          <a:ea typeface="+mn-ea"/>
                          <a:cs typeface="+mn-cs"/>
                        </a:rPr>
                        <a:t>洗浄後、病室を追加期間空けておく必要がある</a:t>
                      </a:r>
                      <a:endParaRPr lang="en-GB" sz="1500" kern="1200" baseline="0" dirty="0" smtClean="0">
                        <a:solidFill>
                          <a:srgbClr val="489657"/>
                        </a:solidFill>
                        <a:latin typeface="+mn-lt"/>
                        <a:ea typeface="+mn-ea"/>
                        <a:cs typeface="+mn-cs"/>
                      </a:endParaRPr>
                    </a:p>
                    <a:p>
                      <a:r>
                        <a:rPr lang="ja-JP" altLang="en-US" sz="1500" kern="1200" baseline="0" smtClean="0">
                          <a:solidFill>
                            <a:srgbClr val="489657"/>
                          </a:solidFill>
                          <a:latin typeface="+mn-lt"/>
                          <a:ea typeface="+mn-ea"/>
                          <a:cs typeface="+mn-cs"/>
                        </a:rPr>
                        <a:t>（通常</a:t>
                      </a:r>
                      <a:r>
                        <a:rPr lang="en-US" altLang="ja-JP" sz="1500" kern="1200" baseline="0" dirty="0" smtClean="0">
                          <a:solidFill>
                            <a:srgbClr val="489657"/>
                          </a:solidFill>
                          <a:latin typeface="+mn-lt"/>
                          <a:ea typeface="+mn-ea"/>
                          <a:cs typeface="+mn-cs"/>
                        </a:rPr>
                        <a:t>1</a:t>
                      </a:r>
                      <a:r>
                        <a:rPr lang="ja-JP" altLang="en-US" sz="1500" kern="1200" baseline="0" smtClean="0">
                          <a:solidFill>
                            <a:srgbClr val="489657"/>
                          </a:solidFill>
                          <a:latin typeface="+mn-lt"/>
                          <a:ea typeface="+mn-ea"/>
                          <a:cs typeface="+mn-cs"/>
                        </a:rPr>
                        <a:t>～</a:t>
                      </a:r>
                      <a:r>
                        <a:rPr lang="en-US" altLang="ja-JP" sz="1500" kern="1200" baseline="0" dirty="0" smtClean="0">
                          <a:solidFill>
                            <a:srgbClr val="489657"/>
                          </a:solidFill>
                          <a:latin typeface="+mn-lt"/>
                          <a:ea typeface="+mn-ea"/>
                          <a:cs typeface="+mn-cs"/>
                        </a:rPr>
                        <a:t>2</a:t>
                      </a:r>
                      <a:r>
                        <a:rPr lang="ja-JP" altLang="en-US" sz="1500" kern="1200" baseline="0" smtClean="0">
                          <a:solidFill>
                            <a:srgbClr val="489657"/>
                          </a:solidFill>
                          <a:latin typeface="+mn-lt"/>
                          <a:ea typeface="+mn-ea"/>
                          <a:cs typeface="+mn-cs"/>
                        </a:rPr>
                        <a:t>時間）</a:t>
                      </a:r>
                      <a:endParaRPr lang="en-GB" sz="1500" kern="1200" baseline="0" dirty="0">
                        <a:solidFill>
                          <a:srgbClr val="489657"/>
                        </a:solidFill>
                        <a:latin typeface="+mn-lt"/>
                        <a:ea typeface="+mn-ea"/>
                        <a:cs typeface="+mn-cs"/>
                      </a:endParaRPr>
                    </a:p>
                  </a:txBody>
                  <a:tcPr/>
                </a:tc>
              </a:tr>
              <a:tr h="504056">
                <a:tc>
                  <a:txBody>
                    <a:bodyPr/>
                    <a:lstStyle/>
                    <a:p>
                      <a:r>
                        <a:rPr lang="ja-JP" altLang="en-US" sz="1500" smtClean="0">
                          <a:solidFill>
                            <a:srgbClr val="489657"/>
                          </a:solidFill>
                        </a:rPr>
                        <a:t>高レベル消毒が達成可能</a:t>
                      </a:r>
                      <a:endParaRPr lang="en-GB" sz="1500" dirty="0" smtClean="0">
                        <a:solidFill>
                          <a:srgbClr val="489657"/>
                        </a:solidFill>
                      </a:endParaRPr>
                    </a:p>
                    <a:p>
                      <a:r>
                        <a:rPr lang="ja-JP" altLang="en-US" sz="1500" smtClean="0">
                          <a:solidFill>
                            <a:srgbClr val="489657"/>
                          </a:solidFill>
                        </a:rPr>
                        <a:t>（例：</a:t>
                      </a:r>
                      <a:r>
                        <a:rPr lang="en-US" altLang="ja-JP" sz="1500" dirty="0" smtClean="0">
                          <a:solidFill>
                            <a:srgbClr val="489657"/>
                          </a:solidFill>
                        </a:rPr>
                        <a:t>6-log</a:t>
                      </a:r>
                      <a:r>
                        <a:rPr lang="ja-JP" altLang="en-US" sz="1500" smtClean="0">
                          <a:solidFill>
                            <a:srgbClr val="489657"/>
                          </a:solidFill>
                        </a:rPr>
                        <a:t>減少）</a:t>
                      </a:r>
                      <a:endParaRPr lang="en-GB" sz="1500" dirty="0">
                        <a:solidFill>
                          <a:srgbClr val="489657"/>
                        </a:solidFill>
                      </a:endParaRPr>
                    </a:p>
                  </a:txBody>
                  <a:tcPr/>
                </a:tc>
                <a:tc>
                  <a:txBody>
                    <a:bodyPr/>
                    <a:lstStyle/>
                    <a:p>
                      <a:r>
                        <a:rPr lang="ja-JP" altLang="en-US" sz="1500" smtClean="0">
                          <a:solidFill>
                            <a:srgbClr val="489657"/>
                          </a:solidFill>
                        </a:rPr>
                        <a:t>安全衛生のリスクを適切に管理する必要がある</a:t>
                      </a:r>
                      <a:endParaRPr lang="en-GB" sz="1500" dirty="0">
                        <a:solidFill>
                          <a:srgbClr val="489657"/>
                        </a:solidFill>
                      </a:endParaRPr>
                    </a:p>
                  </a:txBody>
                  <a:tcPr/>
                </a:tc>
              </a:tr>
              <a:tr h="360040">
                <a:tc>
                  <a:txBody>
                    <a:bodyPr/>
                    <a:lstStyle/>
                    <a:p>
                      <a:r>
                        <a:rPr lang="en-US" altLang="ja-JP" sz="1500" dirty="0" smtClean="0">
                          <a:solidFill>
                            <a:srgbClr val="489657"/>
                          </a:solidFill>
                        </a:rPr>
                        <a:t>BI*/</a:t>
                      </a:r>
                      <a:r>
                        <a:rPr lang="ja-JP" altLang="en-US" sz="1500" smtClean="0">
                          <a:solidFill>
                            <a:srgbClr val="489657"/>
                          </a:solidFill>
                        </a:rPr>
                        <a:t>サイクルデータを利用した監視と検証</a:t>
                      </a:r>
                      <a:endParaRPr lang="en-GB" sz="1500" dirty="0">
                        <a:solidFill>
                          <a:srgbClr val="489657"/>
                        </a:solidFill>
                      </a:endParaRPr>
                    </a:p>
                  </a:txBody>
                  <a:tcPr/>
                </a:tc>
                <a:tc>
                  <a:txBody>
                    <a:bodyPr/>
                    <a:lstStyle/>
                    <a:p>
                      <a:endParaRPr lang="en-GB" sz="1500" dirty="0">
                        <a:solidFill>
                          <a:srgbClr val="489657"/>
                        </a:solidFill>
                      </a:endParaRPr>
                    </a:p>
                  </a:txBody>
                  <a:tcPr/>
                </a:tc>
              </a:tr>
              <a:tr h="504056">
                <a:tc>
                  <a:txBody>
                    <a:bodyPr/>
                    <a:lstStyle/>
                    <a:p>
                      <a:r>
                        <a:rPr lang="ja-JP" altLang="en-US" sz="1500" smtClean="0">
                          <a:solidFill>
                            <a:srgbClr val="489657"/>
                          </a:solidFill>
                        </a:rPr>
                        <a:t>ほとんどのシステムが、電子機器を含む病院の用具との互換性有り</a:t>
                      </a:r>
                      <a:endParaRPr lang="en-GB" sz="1500" dirty="0">
                        <a:solidFill>
                          <a:srgbClr val="489657"/>
                        </a:solidFill>
                      </a:endParaRPr>
                    </a:p>
                  </a:txBody>
                  <a:tcPr/>
                </a:tc>
                <a:tc>
                  <a:txBody>
                    <a:bodyPr/>
                    <a:lstStyle/>
                    <a:p>
                      <a:endParaRPr lang="en-GB" sz="1500" dirty="0">
                        <a:solidFill>
                          <a:srgbClr val="489657"/>
                        </a:solidFill>
                      </a:endParaRPr>
                    </a:p>
                  </a:txBody>
                  <a:tcPr/>
                </a:tc>
              </a:tr>
            </a:tbl>
          </a:graphicData>
        </a:graphic>
      </p:graphicFrame>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cache.daylife.com/imageserve/0dwc77j2Oka8a/x610.jpg"/>
          <p:cNvPicPr>
            <a:picLocks noChangeAspect="1" noChangeArrowheads="1"/>
          </p:cNvPicPr>
          <p:nvPr/>
        </p:nvPicPr>
        <p:blipFill>
          <a:blip r:embed="rId2" cstate="print"/>
          <a:srcRect t="8000"/>
          <a:stretch>
            <a:fillRect/>
          </a:stretch>
        </p:blipFill>
        <p:spPr bwMode="auto">
          <a:xfrm>
            <a:off x="2942834" y="2063742"/>
            <a:ext cx="1650718" cy="2232248"/>
          </a:xfrm>
          <a:prstGeom prst="rect">
            <a:avLst/>
          </a:prstGeom>
          <a:noFill/>
        </p:spPr>
      </p:pic>
      <p:pic>
        <p:nvPicPr>
          <p:cNvPr id="4" name="Picture 9" descr="tru-d"/>
          <p:cNvPicPr>
            <a:picLocks noChangeAspect="1" noChangeArrowheads="1"/>
          </p:cNvPicPr>
          <p:nvPr/>
        </p:nvPicPr>
        <p:blipFill>
          <a:blip r:embed="rId3" cstate="email"/>
          <a:srcRect/>
          <a:stretch>
            <a:fillRect/>
          </a:stretch>
        </p:blipFill>
        <p:spPr bwMode="auto">
          <a:xfrm>
            <a:off x="5245254" y="1346462"/>
            <a:ext cx="1558994" cy="3018714"/>
          </a:xfrm>
          <a:prstGeom prst="rect">
            <a:avLst/>
          </a:prstGeom>
          <a:noFill/>
          <a:ln w="9525">
            <a:noFill/>
            <a:miter lim="800000"/>
            <a:headEnd/>
            <a:tailEnd/>
          </a:ln>
        </p:spPr>
      </p:pic>
      <p:pic>
        <p:nvPicPr>
          <p:cNvPr id="6" name="Picture 66" descr="Q10-_R10"/>
          <p:cNvPicPr>
            <a:picLocks noChangeAspect="1" noChangeArrowheads="1"/>
          </p:cNvPicPr>
          <p:nvPr/>
        </p:nvPicPr>
        <p:blipFill>
          <a:blip r:embed="rId4" cstate="print"/>
          <a:srcRect/>
          <a:stretch>
            <a:fillRect/>
          </a:stretch>
        </p:blipFill>
        <p:spPr bwMode="auto">
          <a:xfrm>
            <a:off x="285720" y="2005370"/>
            <a:ext cx="2507398" cy="2287726"/>
          </a:xfrm>
          <a:prstGeom prst="rect">
            <a:avLst/>
          </a:prstGeom>
          <a:noFill/>
          <a:ln w="9525">
            <a:noFill/>
            <a:miter lim="800000"/>
            <a:headEnd/>
            <a:tailEnd/>
          </a:ln>
        </p:spPr>
      </p:pic>
      <p:pic>
        <p:nvPicPr>
          <p:cNvPr id="4098" name="Picture 2" descr="CS-xenx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48264" y="1879972"/>
            <a:ext cx="16875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p:cNvSpPr>
            <a:spLocks noGrp="1"/>
          </p:cNvSpPr>
          <p:nvPr>
            <p:ph type="title" idx="4294967295"/>
          </p:nvPr>
        </p:nvSpPr>
        <p:spPr>
          <a:xfrm>
            <a:off x="323528" y="119610"/>
            <a:ext cx="4499669" cy="925512"/>
          </a:xfrm>
        </p:spPr>
        <p:txBody>
          <a:bodyPr/>
          <a:lstStyle/>
          <a:p>
            <a:pPr eaLnBrk="1" hangingPunct="1"/>
            <a:r>
              <a:rPr lang="en-GB" b="1" dirty="0" smtClean="0"/>
              <a:t>No touch automated room disinfection (NTD) systems</a:t>
            </a:r>
            <a:endParaRPr lang="en-US" b="1" dirty="0"/>
          </a:p>
        </p:txBody>
      </p:sp>
      <p:sp>
        <p:nvSpPr>
          <p:cNvPr id="15" name="Title 1"/>
          <p:cNvSpPr txBox="1">
            <a:spLocks/>
          </p:cNvSpPr>
          <p:nvPr/>
        </p:nvSpPr>
        <p:spPr bwMode="auto">
          <a:xfrm>
            <a:off x="4996274" y="116632"/>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sz="2000" b="1" smtClean="0">
                <a:solidFill>
                  <a:srgbClr val="00B050"/>
                </a:solidFill>
                <a:latin typeface="+mn-lt"/>
                <a:cs typeface="+mn-cs"/>
              </a:rPr>
              <a:t>触れない自動病室消毒（</a:t>
            </a:r>
            <a:r>
              <a:rPr lang="en-US" altLang="ja-JP" sz="2000" b="1" dirty="0" smtClean="0">
                <a:solidFill>
                  <a:srgbClr val="00B050"/>
                </a:solidFill>
                <a:latin typeface="+mn-lt"/>
                <a:cs typeface="+mn-cs"/>
              </a:rPr>
              <a:t>NTD</a:t>
            </a:r>
            <a:r>
              <a:rPr lang="ja-JP" altLang="en-US" sz="2000" b="1" smtClean="0">
                <a:solidFill>
                  <a:srgbClr val="00B050"/>
                </a:solidFill>
                <a:latin typeface="+mn-lt"/>
                <a:cs typeface="+mn-cs"/>
              </a:rPr>
              <a:t>）</a:t>
            </a:r>
            <a:endParaRPr lang="en-US" altLang="ja-JP" sz="2000" b="1" dirty="0" smtClean="0">
              <a:solidFill>
                <a:srgbClr val="00B050"/>
              </a:solidFill>
              <a:latin typeface="+mn-lt"/>
              <a:cs typeface="+mn-cs"/>
            </a:endParaRPr>
          </a:p>
          <a:p>
            <a:r>
              <a:rPr lang="ja-JP" altLang="en-US" sz="2000" b="1" smtClean="0">
                <a:solidFill>
                  <a:srgbClr val="00B050"/>
                </a:solidFill>
                <a:latin typeface="+mn-lt"/>
                <a:cs typeface="+mn-cs"/>
              </a:rPr>
              <a:t>システム</a:t>
            </a:r>
            <a:endParaRPr lang="en-GB" sz="2000" b="1" dirty="0" smtClean="0">
              <a:solidFill>
                <a:srgbClr val="00B050"/>
              </a:solidFill>
              <a:latin typeface="+mn-lt"/>
              <a:cs typeface="+mn-cs"/>
            </a:endParaRPr>
          </a:p>
        </p:txBody>
      </p:sp>
      <p:sp>
        <p:nvSpPr>
          <p:cNvPr id="5" name="Rectangle 4"/>
          <p:cNvSpPr/>
          <p:nvPr/>
        </p:nvSpPr>
        <p:spPr>
          <a:xfrm>
            <a:off x="179512" y="1412776"/>
            <a:ext cx="4824536" cy="44644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a:spLocks noChangeArrowheads="1"/>
          </p:cNvSpPr>
          <p:nvPr/>
        </p:nvSpPr>
        <p:spPr bwMode="auto">
          <a:xfrm>
            <a:off x="107950" y="6474838"/>
            <a:ext cx="2823176" cy="276983"/>
          </a:xfrm>
          <a:prstGeom prst="rect">
            <a:avLst/>
          </a:prstGeom>
          <a:noFill/>
          <a:ln w="9525">
            <a:noFill/>
            <a:miter lim="800000"/>
            <a:headEnd/>
            <a:tailEnd/>
          </a:ln>
        </p:spPr>
        <p:txBody>
          <a:bodyPr wrap="none" lIns="91424" tIns="45712" rIns="91424" bIns="45712">
            <a:spAutoFit/>
          </a:bodyPr>
          <a:lstStyle/>
          <a:p>
            <a:pPr>
              <a:defRPr/>
            </a:pPr>
            <a:r>
              <a:rPr lang="en-GB" sz="1200" dirty="0">
                <a:latin typeface="+mj-lt"/>
              </a:rPr>
              <a:t>Otter </a:t>
            </a:r>
            <a:r>
              <a:rPr lang="en-GB" sz="1200" i="1" dirty="0" smtClean="0">
                <a:latin typeface="+mj-lt"/>
              </a:rPr>
              <a:t>et al</a:t>
            </a:r>
            <a:r>
              <a:rPr lang="en-GB" sz="1200" dirty="0" smtClean="0">
                <a:latin typeface="+mj-lt"/>
              </a:rPr>
              <a:t>. </a:t>
            </a:r>
            <a:r>
              <a:rPr lang="en-GB" sz="1200" i="1" dirty="0" smtClean="0">
                <a:latin typeface="+mj-lt"/>
              </a:rPr>
              <a:t>J </a:t>
            </a:r>
            <a:r>
              <a:rPr lang="en-GB" sz="1200" i="1" dirty="0" err="1" smtClean="0">
                <a:latin typeface="+mj-lt"/>
              </a:rPr>
              <a:t>Hosp</a:t>
            </a:r>
            <a:r>
              <a:rPr lang="en-GB" sz="1200" i="1" dirty="0" smtClean="0">
                <a:latin typeface="+mj-lt"/>
              </a:rPr>
              <a:t> Infect </a:t>
            </a:r>
            <a:r>
              <a:rPr lang="en-GB" sz="1200" dirty="0" smtClean="0">
                <a:latin typeface="+mj-lt"/>
              </a:rPr>
              <a:t>in press.</a:t>
            </a:r>
            <a:endParaRPr lang="en-GB" sz="1200" dirty="0">
              <a:latin typeface="+mj-lt"/>
            </a:endParaRPr>
          </a:p>
        </p:txBody>
      </p:sp>
      <p:sp>
        <p:nvSpPr>
          <p:cNvPr id="22" name="Rectangle 4"/>
          <p:cNvSpPr>
            <a:spLocks/>
          </p:cNvSpPr>
          <p:nvPr/>
        </p:nvSpPr>
        <p:spPr bwMode="auto">
          <a:xfrm>
            <a:off x="467544" y="4293096"/>
            <a:ext cx="2059162" cy="925512"/>
          </a:xfrm>
          <a:prstGeom prst="rect">
            <a:avLst/>
          </a:prstGeom>
          <a:noFill/>
          <a:ln w="9525">
            <a:noFill/>
            <a:miter lim="800000"/>
            <a:headEnd/>
            <a:tailEnd/>
          </a:ln>
        </p:spPr>
        <p:txBody>
          <a:bodyPr lIns="0" tIns="0" rIns="0" bIns="0"/>
          <a:lstStyle/>
          <a:p>
            <a:pPr algn="ctr">
              <a:tabLst>
                <a:tab pos="4037013" algn="l"/>
              </a:tabLst>
            </a:pPr>
            <a:r>
              <a:rPr lang="en-US" b="1" dirty="0" smtClean="0">
                <a:latin typeface="Verdana" pitchFamily="34" charset="0"/>
              </a:rPr>
              <a:t>Hydrogen peroxide </a:t>
            </a:r>
            <a:r>
              <a:rPr lang="en-US" b="1" dirty="0" err="1" smtClean="0">
                <a:latin typeface="Verdana" pitchFamily="34" charset="0"/>
              </a:rPr>
              <a:t>vapour</a:t>
            </a:r>
            <a:r>
              <a:rPr lang="en-US" b="1" dirty="0" smtClean="0">
                <a:latin typeface="Verdana" pitchFamily="34" charset="0"/>
              </a:rPr>
              <a:t> (HPV</a:t>
            </a:r>
            <a:r>
              <a:rPr lang="en-US" b="1" dirty="0" smtClean="0">
                <a:latin typeface="Verdana" pitchFamily="34" charset="0"/>
              </a:rPr>
              <a:t>) </a:t>
            </a:r>
            <a:r>
              <a:rPr lang="ja-JP" altLang="en-US" b="1" dirty="0" smtClean="0">
                <a:solidFill>
                  <a:srgbClr val="00B050"/>
                </a:solidFill>
                <a:latin typeface="Verdana" pitchFamily="34" charset="0"/>
              </a:rPr>
              <a:t>過</a:t>
            </a:r>
            <a:r>
              <a:rPr lang="ja-JP" altLang="en-US" b="1" dirty="0">
                <a:solidFill>
                  <a:srgbClr val="00B050"/>
                </a:solidFill>
                <a:latin typeface="Verdana" pitchFamily="34" charset="0"/>
              </a:rPr>
              <a:t>酸化水素蒸気</a:t>
            </a:r>
            <a:endParaRPr lang="en-US" b="1" dirty="0">
              <a:solidFill>
                <a:srgbClr val="00B050"/>
              </a:solidFill>
              <a:latin typeface="Verdana" pitchFamily="34" charset="0"/>
            </a:endParaRPr>
          </a:p>
        </p:txBody>
      </p:sp>
      <p:sp>
        <p:nvSpPr>
          <p:cNvPr id="23" name="Rectangle 4"/>
          <p:cNvSpPr>
            <a:spLocks/>
          </p:cNvSpPr>
          <p:nvPr/>
        </p:nvSpPr>
        <p:spPr bwMode="auto">
          <a:xfrm>
            <a:off x="2705492" y="4303688"/>
            <a:ext cx="2298556" cy="925512"/>
          </a:xfrm>
          <a:prstGeom prst="rect">
            <a:avLst/>
          </a:prstGeom>
          <a:noFill/>
          <a:ln w="9525">
            <a:noFill/>
            <a:miter lim="800000"/>
            <a:headEnd/>
            <a:tailEnd/>
          </a:ln>
        </p:spPr>
        <p:txBody>
          <a:bodyPr lIns="0" tIns="0" rIns="0" bIns="0"/>
          <a:lstStyle/>
          <a:p>
            <a:pPr algn="ctr">
              <a:tabLst>
                <a:tab pos="4037013" algn="l"/>
              </a:tabLst>
            </a:pPr>
            <a:r>
              <a:rPr lang="en-GB" b="1" dirty="0" smtClean="0">
                <a:latin typeface="Verdana" pitchFamily="34" charset="0"/>
              </a:rPr>
              <a:t>Aerosolised hydrogen peroxide (</a:t>
            </a:r>
            <a:r>
              <a:rPr lang="en-GB" b="1" dirty="0" err="1" smtClean="0">
                <a:latin typeface="Verdana" pitchFamily="34" charset="0"/>
              </a:rPr>
              <a:t>aHP</a:t>
            </a:r>
            <a:r>
              <a:rPr lang="en-GB" b="1" dirty="0" smtClean="0">
                <a:latin typeface="Verdana" pitchFamily="34" charset="0"/>
              </a:rPr>
              <a:t>)</a:t>
            </a:r>
          </a:p>
          <a:p>
            <a:pPr algn="ctr">
              <a:tabLst>
                <a:tab pos="4037013" algn="l"/>
              </a:tabLst>
            </a:pPr>
            <a:r>
              <a:rPr lang="ja-JP" altLang="en-US" b="1" dirty="0">
                <a:solidFill>
                  <a:srgbClr val="00B050"/>
                </a:solidFill>
                <a:latin typeface="Verdana" pitchFamily="34" charset="0"/>
              </a:rPr>
              <a:t>過酸化水素噴霧</a:t>
            </a:r>
            <a:endParaRPr lang="en-GB" b="1" dirty="0" smtClean="0">
              <a:solidFill>
                <a:srgbClr val="00B050"/>
              </a:solidFill>
              <a:latin typeface="Verdana" pitchFamily="34" charset="0"/>
            </a:endParaRPr>
          </a:p>
          <a:p>
            <a:pPr algn="ctr">
              <a:tabLst>
                <a:tab pos="4037013" algn="l"/>
              </a:tabLst>
            </a:pPr>
            <a:endParaRPr lang="en-US" b="1" baseline="-25000" dirty="0">
              <a:latin typeface="Verdana" pitchFamily="34" charset="0"/>
            </a:endParaRPr>
          </a:p>
        </p:txBody>
      </p:sp>
      <p:sp>
        <p:nvSpPr>
          <p:cNvPr id="24" name="Rectangle 4"/>
          <p:cNvSpPr>
            <a:spLocks/>
          </p:cNvSpPr>
          <p:nvPr/>
        </p:nvSpPr>
        <p:spPr bwMode="auto">
          <a:xfrm>
            <a:off x="4840070" y="4319600"/>
            <a:ext cx="1928826" cy="925512"/>
          </a:xfrm>
          <a:prstGeom prst="rect">
            <a:avLst/>
          </a:prstGeom>
          <a:noFill/>
          <a:ln w="9525">
            <a:noFill/>
            <a:miter lim="800000"/>
            <a:headEnd/>
            <a:tailEnd/>
          </a:ln>
        </p:spPr>
        <p:txBody>
          <a:bodyPr lIns="0" tIns="0" rIns="0" bIns="0"/>
          <a:lstStyle/>
          <a:p>
            <a:pPr algn="ctr">
              <a:tabLst>
                <a:tab pos="4037013" algn="l"/>
              </a:tabLst>
            </a:pPr>
            <a:r>
              <a:rPr lang="en-GB" b="1" dirty="0" smtClean="0">
                <a:latin typeface="Verdana" pitchFamily="34" charset="0"/>
              </a:rPr>
              <a:t>Ultraviolet radiation (UVC</a:t>
            </a:r>
            <a:r>
              <a:rPr lang="en-GB" b="1" dirty="0" smtClean="0">
                <a:latin typeface="Verdana" pitchFamily="34" charset="0"/>
              </a:rPr>
              <a:t>)</a:t>
            </a:r>
          </a:p>
          <a:p>
            <a:pPr algn="ctr">
              <a:tabLst>
                <a:tab pos="4037013" algn="l"/>
              </a:tabLst>
            </a:pPr>
            <a:r>
              <a:rPr lang="ja-JP" altLang="en-US" b="1" dirty="0">
                <a:solidFill>
                  <a:srgbClr val="00B050"/>
                </a:solidFill>
                <a:latin typeface="Verdana" pitchFamily="34" charset="0"/>
              </a:rPr>
              <a:t>紫外線放射線</a:t>
            </a:r>
            <a:endParaRPr lang="en-US" b="1" dirty="0">
              <a:solidFill>
                <a:srgbClr val="00B050"/>
              </a:solidFill>
              <a:latin typeface="Verdana" pitchFamily="34" charset="0"/>
            </a:endParaRPr>
          </a:p>
        </p:txBody>
      </p:sp>
      <p:sp>
        <p:nvSpPr>
          <p:cNvPr id="25" name="Rectangle 4"/>
          <p:cNvSpPr>
            <a:spLocks/>
          </p:cNvSpPr>
          <p:nvPr/>
        </p:nvSpPr>
        <p:spPr bwMode="auto">
          <a:xfrm>
            <a:off x="7020272" y="4293096"/>
            <a:ext cx="1496778" cy="925512"/>
          </a:xfrm>
          <a:prstGeom prst="rect">
            <a:avLst/>
          </a:prstGeom>
          <a:noFill/>
          <a:ln w="9525">
            <a:noFill/>
            <a:miter lim="800000"/>
            <a:headEnd/>
            <a:tailEnd/>
          </a:ln>
        </p:spPr>
        <p:txBody>
          <a:bodyPr lIns="0" tIns="0" rIns="0" bIns="0"/>
          <a:lstStyle/>
          <a:p>
            <a:pPr algn="ctr">
              <a:tabLst>
                <a:tab pos="4037013" algn="l"/>
              </a:tabLst>
            </a:pPr>
            <a:r>
              <a:rPr lang="en-GB" b="1" dirty="0" smtClean="0">
                <a:latin typeface="Verdana" pitchFamily="34" charset="0"/>
              </a:rPr>
              <a:t>Pulsed-xenon UV (PX-UV</a:t>
            </a:r>
            <a:r>
              <a:rPr lang="en-GB" b="1" dirty="0" smtClean="0">
                <a:latin typeface="Verdana" pitchFamily="34" charset="0"/>
              </a:rPr>
              <a:t>)</a:t>
            </a:r>
          </a:p>
          <a:p>
            <a:pPr algn="ctr">
              <a:tabLst>
                <a:tab pos="4037013" algn="l"/>
              </a:tabLst>
            </a:pPr>
            <a:r>
              <a:rPr lang="ja-JP" altLang="en-US" b="1" dirty="0">
                <a:solidFill>
                  <a:srgbClr val="00B050"/>
                </a:solidFill>
                <a:latin typeface="Verdana" pitchFamily="34" charset="0"/>
              </a:rPr>
              <a:t>パルス</a:t>
            </a:r>
            <a:r>
              <a:rPr lang="ja-JP" altLang="en-US" b="1" dirty="0" smtClean="0">
                <a:solidFill>
                  <a:srgbClr val="00B050"/>
                </a:solidFill>
                <a:latin typeface="Verdana" pitchFamily="34" charset="0"/>
              </a:rPr>
              <a:t>状</a:t>
            </a:r>
            <a:endParaRPr lang="en-US" b="1" dirty="0">
              <a:solidFill>
                <a:srgbClr val="00B050"/>
              </a:solidFill>
              <a:latin typeface="Verdana" pitchFamily="34" charset="0"/>
            </a:endParaRPr>
          </a:p>
        </p:txBody>
      </p:sp>
    </p:spTree>
    <p:extLst>
      <p:ext uri="{BB962C8B-B14F-4D97-AF65-F5344CB8AC3E}">
        <p14:creationId xmlns:p14="http://schemas.microsoft.com/office/powerpoint/2010/main" val="14449804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3"/>
          </p:nvPr>
        </p:nvSpPr>
        <p:spPr/>
        <p:txBody>
          <a:bodyPr/>
          <a:lstStyle/>
          <a:p>
            <a:r>
              <a:rPr lang="en-US" altLang="ja-JP" b="1" dirty="0" smtClean="0"/>
              <a:t>HPV</a:t>
            </a:r>
            <a:r>
              <a:rPr lang="ja-JP" altLang="en-US" b="1" smtClean="0"/>
              <a:t>対</a:t>
            </a:r>
            <a:r>
              <a:rPr lang="en-US" altLang="ja-JP" b="1" dirty="0" err="1" smtClean="0"/>
              <a:t>aHP</a:t>
            </a:r>
            <a:endParaRPr lang="en-GB" b="1" dirty="0" smtClean="0"/>
          </a:p>
        </p:txBody>
      </p:sp>
      <p:graphicFrame>
        <p:nvGraphicFramePr>
          <p:cNvPr id="4" name="Table 3"/>
          <p:cNvGraphicFramePr>
            <a:graphicFrameLocks noGrp="1"/>
          </p:cNvGraphicFramePr>
          <p:nvPr>
            <p:extLst>
              <p:ext uri="{D42A27DB-BD31-4B8C-83A1-F6EECF244321}">
                <p14:modId xmlns:p14="http://schemas.microsoft.com/office/powerpoint/2010/main" val="2676348139"/>
              </p:ext>
            </p:extLst>
          </p:nvPr>
        </p:nvGraphicFramePr>
        <p:xfrm>
          <a:off x="395536" y="575894"/>
          <a:ext cx="8352927" cy="5677783"/>
        </p:xfrm>
        <a:graphic>
          <a:graphicData uri="http://schemas.openxmlformats.org/drawingml/2006/table">
            <a:tbl>
              <a:tblPr/>
              <a:tblGrid>
                <a:gridCol w="1900383"/>
                <a:gridCol w="3226272"/>
                <a:gridCol w="3226272"/>
              </a:tblGrid>
              <a:tr h="293869">
                <a:tc>
                  <a:txBody>
                    <a:bodyPr/>
                    <a:lstStyle/>
                    <a:p>
                      <a:pPr>
                        <a:lnSpc>
                          <a:spcPct val="115000"/>
                        </a:lnSpc>
                      </a:pPr>
                      <a:endParaRPr lang="en-US" sz="1200" dirty="0">
                        <a:latin typeface="+mn-lt"/>
                        <a:ea typeface="Times New Roman"/>
                      </a:endParaRPr>
                    </a:p>
                  </a:txBody>
                  <a:tcPr marL="66261" marR="66261" marT="33130" marB="33130">
                    <a:lnL>
                      <a:noFill/>
                    </a:lnL>
                    <a:lnR w="38100" cap="flat" cmpd="sng" algn="ctr">
                      <a:solidFill>
                        <a:srgbClr val="000000"/>
                      </a:solidFill>
                      <a:prstDash val="solid"/>
                      <a:round/>
                      <a:headEnd type="none" w="med" len="med"/>
                      <a:tailEnd type="none" w="med" len="med"/>
                    </a:lnR>
                    <a:lnT>
                      <a:noFill/>
                    </a:lnT>
                    <a:lnB w="381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200" b="1" dirty="0" smtClean="0">
                          <a:solidFill>
                            <a:schemeClr val="tx1"/>
                          </a:solidFill>
                          <a:latin typeface="+mn-lt"/>
                          <a:ea typeface="Calibri"/>
                          <a:cs typeface="Times New Roman"/>
                        </a:rPr>
                        <a:t>HPV</a:t>
                      </a:r>
                      <a:endParaRPr lang="en-US" sz="1200" b="1" dirty="0">
                        <a:solidFill>
                          <a:schemeClr val="tx1"/>
                        </a:solidFill>
                        <a:latin typeface="+mn-lt"/>
                        <a:ea typeface="Calibri"/>
                        <a:cs typeface="Times New Roman"/>
                      </a:endParaRPr>
                    </a:p>
                  </a:txBody>
                  <a:tcPr marL="66261" marR="66261" marT="33130" marB="3313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ja-JP" altLang="en-US" sz="1200" b="1" smtClean="0">
                          <a:solidFill>
                            <a:schemeClr val="tx1"/>
                          </a:solidFill>
                          <a:latin typeface="+mn-lt"/>
                          <a:ea typeface="Calibri"/>
                          <a:cs typeface="Times New Roman"/>
                        </a:rPr>
                        <a:t>噴霧</a:t>
                      </a:r>
                      <a:r>
                        <a:rPr lang="en-GB" sz="1200" b="1" dirty="0" smtClean="0">
                          <a:solidFill>
                            <a:schemeClr val="tx1"/>
                          </a:solidFill>
                          <a:latin typeface="+mn-lt"/>
                          <a:ea typeface="Calibri"/>
                          <a:cs typeface="Times New Roman"/>
                        </a:rPr>
                        <a:t>H</a:t>
                      </a:r>
                      <a:r>
                        <a:rPr lang="en-GB" sz="1200" b="1" baseline="-25000" dirty="0" smtClean="0">
                          <a:solidFill>
                            <a:schemeClr val="tx1"/>
                          </a:solidFill>
                          <a:latin typeface="+mn-lt"/>
                          <a:ea typeface="Calibri"/>
                          <a:cs typeface="Times New Roman"/>
                        </a:rPr>
                        <a:t>2</a:t>
                      </a:r>
                      <a:r>
                        <a:rPr lang="en-GB" sz="1200" b="1" dirty="0" smtClean="0">
                          <a:solidFill>
                            <a:schemeClr val="tx1"/>
                          </a:solidFill>
                          <a:latin typeface="+mn-lt"/>
                          <a:ea typeface="Calibri"/>
                          <a:cs typeface="Times New Roman"/>
                        </a:rPr>
                        <a:t>O</a:t>
                      </a:r>
                      <a:r>
                        <a:rPr lang="en-GB" sz="1200" b="1" baseline="-25000" dirty="0" smtClean="0">
                          <a:solidFill>
                            <a:schemeClr val="tx1"/>
                          </a:solidFill>
                          <a:latin typeface="+mn-lt"/>
                          <a:ea typeface="Calibri"/>
                          <a:cs typeface="Times New Roman"/>
                        </a:rPr>
                        <a:t>2</a:t>
                      </a:r>
                      <a:r>
                        <a:rPr lang="en-GB" sz="1200" b="1" dirty="0" smtClean="0">
                          <a:solidFill>
                            <a:schemeClr val="tx1"/>
                          </a:solidFill>
                          <a:latin typeface="+mn-lt"/>
                          <a:ea typeface="Calibri"/>
                          <a:cs typeface="Times New Roman"/>
                        </a:rPr>
                        <a:t> </a:t>
                      </a:r>
                      <a:endParaRPr lang="en-US" sz="1200" b="1" dirty="0">
                        <a:solidFill>
                          <a:schemeClr val="tx1"/>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589716">
                <a:tc>
                  <a:txBody>
                    <a:bodyPr/>
                    <a:lstStyle/>
                    <a:p>
                      <a:pPr>
                        <a:lnSpc>
                          <a:spcPct val="115000"/>
                        </a:lnSpc>
                        <a:spcAft>
                          <a:spcPts val="1000"/>
                        </a:spcAft>
                      </a:pPr>
                      <a:r>
                        <a:rPr lang="en-GB" sz="1200" b="1" dirty="0" smtClean="0">
                          <a:latin typeface="+mn-lt"/>
                          <a:ea typeface="Calibri"/>
                          <a:cs typeface="Times New Roman"/>
                        </a:rPr>
                        <a:t>Active</a:t>
                      </a:r>
                    </a:p>
                    <a:p>
                      <a:pPr>
                        <a:lnSpc>
                          <a:spcPct val="115000"/>
                        </a:lnSpc>
                        <a:spcAft>
                          <a:spcPts val="1000"/>
                        </a:spcAft>
                      </a:pPr>
                      <a:r>
                        <a:rPr lang="ja-JP" altLang="en-US" sz="1200" b="1" smtClean="0">
                          <a:solidFill>
                            <a:srgbClr val="800000"/>
                          </a:solidFill>
                          <a:latin typeface="+mn-lt"/>
                          <a:ea typeface="Calibri"/>
                          <a:cs typeface="Times New Roman"/>
                        </a:rPr>
                        <a:t>機能率</a:t>
                      </a:r>
                      <a:endParaRPr lang="en-US" sz="1200" dirty="0">
                        <a:solidFill>
                          <a:srgbClr val="800000"/>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200" b="0" dirty="0" smtClean="0">
                          <a:latin typeface="+mn-lt"/>
                          <a:ea typeface="Calibri"/>
                          <a:cs typeface="Times New Roman"/>
                        </a:rPr>
                        <a:t>30% H</a:t>
                      </a:r>
                      <a:r>
                        <a:rPr lang="en-GB" sz="1200" b="0" baseline="-25000" dirty="0" smtClean="0">
                          <a:latin typeface="+mn-lt"/>
                          <a:ea typeface="Calibri"/>
                          <a:cs typeface="Times New Roman"/>
                        </a:rPr>
                        <a:t>2</a:t>
                      </a:r>
                      <a:r>
                        <a:rPr lang="en-GB" sz="1200" b="0" dirty="0" smtClean="0">
                          <a:latin typeface="+mn-lt"/>
                          <a:ea typeface="Calibri"/>
                          <a:cs typeface="Times New Roman"/>
                        </a:rPr>
                        <a:t>O</a:t>
                      </a:r>
                      <a:r>
                        <a:rPr lang="en-GB" sz="1200" b="0" baseline="-25000" dirty="0" smtClean="0">
                          <a:latin typeface="+mn-lt"/>
                          <a:ea typeface="Calibri"/>
                          <a:cs typeface="Times New Roman"/>
                        </a:rPr>
                        <a:t>2</a:t>
                      </a:r>
                      <a:r>
                        <a:rPr lang="en-GB" sz="1200" b="0" baseline="0" dirty="0" smtClean="0">
                          <a:latin typeface="+mn-lt"/>
                          <a:ea typeface="Calibri"/>
                          <a:cs typeface="Times New Roman"/>
                        </a:rPr>
                        <a:t> </a:t>
                      </a:r>
                      <a:r>
                        <a:rPr lang="en-GB" sz="1200" b="0" i="0" baseline="0" dirty="0" smtClean="0">
                          <a:latin typeface="+mn-lt"/>
                          <a:ea typeface="Calibri"/>
                          <a:cs typeface="Times New Roman"/>
                        </a:rPr>
                        <a:t>vapour</a:t>
                      </a:r>
                    </a:p>
                    <a:p>
                      <a:pPr algn="ctr">
                        <a:lnSpc>
                          <a:spcPct val="115000"/>
                        </a:lnSpc>
                        <a:spcAft>
                          <a:spcPts val="1000"/>
                        </a:spcAft>
                      </a:pPr>
                      <a:r>
                        <a:rPr lang="en-US" altLang="ja-JP" sz="1200" b="1" dirty="0" smtClean="0">
                          <a:solidFill>
                            <a:srgbClr val="800000"/>
                          </a:solidFill>
                          <a:latin typeface="+mn-lt"/>
                          <a:ea typeface="Calibri"/>
                          <a:cs typeface="Times New Roman"/>
                        </a:rPr>
                        <a:t>30</a:t>
                      </a:r>
                      <a:r>
                        <a:rPr lang="ja-JP" altLang="en-US" sz="1200" b="1" smtClean="0">
                          <a:solidFill>
                            <a:srgbClr val="800000"/>
                          </a:solidFill>
                          <a:latin typeface="+mn-lt"/>
                          <a:ea typeface="Calibri"/>
                          <a:cs typeface="Times New Roman"/>
                        </a:rPr>
                        <a:t>％の</a:t>
                      </a:r>
                      <a:r>
                        <a:rPr lang="en-US" altLang="ja-JP" sz="1200" b="1" dirty="0" smtClean="0">
                          <a:solidFill>
                            <a:srgbClr val="800000"/>
                          </a:solidFill>
                          <a:latin typeface="+mn-lt"/>
                          <a:ea typeface="Calibri"/>
                          <a:cs typeface="Times New Roman"/>
                        </a:rPr>
                        <a:t>H</a:t>
                      </a:r>
                      <a:r>
                        <a:rPr lang="en-US" altLang="ja-JP" sz="800" b="1" dirty="0" smtClean="0">
                          <a:solidFill>
                            <a:srgbClr val="800000"/>
                          </a:solidFill>
                          <a:latin typeface="+mn-lt"/>
                          <a:ea typeface="Calibri"/>
                          <a:cs typeface="Times New Roman"/>
                        </a:rPr>
                        <a:t>2</a:t>
                      </a:r>
                      <a:r>
                        <a:rPr lang="en-US" altLang="ja-JP" sz="1200" b="1" dirty="0" smtClean="0">
                          <a:solidFill>
                            <a:srgbClr val="800000"/>
                          </a:solidFill>
                          <a:latin typeface="+mn-lt"/>
                          <a:ea typeface="Calibri"/>
                          <a:cs typeface="Times New Roman"/>
                        </a:rPr>
                        <a:t>O</a:t>
                      </a:r>
                      <a:r>
                        <a:rPr lang="en-US" altLang="ja-JP" sz="800" b="1" dirty="0" smtClean="0">
                          <a:solidFill>
                            <a:srgbClr val="800000"/>
                          </a:solidFill>
                          <a:latin typeface="+mn-lt"/>
                          <a:ea typeface="Calibri"/>
                          <a:cs typeface="Times New Roman"/>
                        </a:rPr>
                        <a:t>2</a:t>
                      </a:r>
                      <a:r>
                        <a:rPr lang="ja-JP" altLang="en-US" sz="1200" b="1" smtClean="0">
                          <a:solidFill>
                            <a:srgbClr val="800000"/>
                          </a:solidFill>
                          <a:latin typeface="+mn-lt"/>
                          <a:ea typeface="Calibri"/>
                          <a:cs typeface="Times New Roman"/>
                        </a:rPr>
                        <a:t>蒸気</a:t>
                      </a:r>
                      <a:endParaRPr lang="en-US" sz="12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GB" sz="1200" b="0" dirty="0" smtClean="0">
                          <a:latin typeface="+mn-lt"/>
                          <a:ea typeface="Calibri"/>
                          <a:cs typeface="Times New Roman"/>
                        </a:rPr>
                        <a:t>5%</a:t>
                      </a:r>
                      <a:r>
                        <a:rPr lang="en-GB" sz="1200" b="0" baseline="0" dirty="0" smtClean="0">
                          <a:latin typeface="+mn-lt"/>
                          <a:ea typeface="Calibri"/>
                          <a:cs typeface="Times New Roman"/>
                        </a:rPr>
                        <a:t> </a:t>
                      </a:r>
                      <a:r>
                        <a:rPr lang="en-GB" sz="1200" b="0" dirty="0" smtClean="0">
                          <a:latin typeface="+mn-lt"/>
                          <a:ea typeface="Calibri"/>
                          <a:cs typeface="Times New Roman"/>
                        </a:rPr>
                        <a:t>H</a:t>
                      </a:r>
                      <a:r>
                        <a:rPr lang="en-GB" sz="1200" b="0" baseline="-25000" dirty="0" smtClean="0">
                          <a:latin typeface="+mn-lt"/>
                          <a:ea typeface="Calibri"/>
                          <a:cs typeface="Times New Roman"/>
                        </a:rPr>
                        <a:t>2</a:t>
                      </a:r>
                      <a:r>
                        <a:rPr lang="en-GB" sz="1200" b="0" dirty="0" smtClean="0">
                          <a:latin typeface="+mn-lt"/>
                          <a:ea typeface="Calibri"/>
                          <a:cs typeface="Times New Roman"/>
                        </a:rPr>
                        <a:t>O</a:t>
                      </a:r>
                      <a:r>
                        <a:rPr lang="en-GB" sz="1200" b="0" baseline="-25000" dirty="0" smtClean="0">
                          <a:latin typeface="+mn-lt"/>
                          <a:ea typeface="Calibri"/>
                          <a:cs typeface="Times New Roman"/>
                        </a:rPr>
                        <a:t>2</a:t>
                      </a:r>
                      <a:r>
                        <a:rPr lang="en-GB" sz="1200" b="0" dirty="0" smtClean="0">
                          <a:latin typeface="+mn-lt"/>
                          <a:ea typeface="Calibri"/>
                          <a:cs typeface="Times New Roman"/>
                        </a:rPr>
                        <a:t>+</a:t>
                      </a:r>
                      <a:r>
                        <a:rPr lang="en-GB" sz="1200" b="0" baseline="0" dirty="0" smtClean="0">
                          <a:latin typeface="+mn-lt"/>
                          <a:ea typeface="Calibri"/>
                          <a:cs typeface="Times New Roman"/>
                        </a:rPr>
                        <a:t> Ag</a:t>
                      </a:r>
                      <a:r>
                        <a:rPr lang="en-GB" sz="1200" b="0" baseline="30000" dirty="0" smtClean="0">
                          <a:latin typeface="+mn-lt"/>
                          <a:ea typeface="Calibri"/>
                          <a:cs typeface="Times New Roman"/>
                        </a:rPr>
                        <a:t>+</a:t>
                      </a:r>
                      <a:r>
                        <a:rPr lang="en-GB" sz="1200" b="0" baseline="0" dirty="0" smtClean="0">
                          <a:latin typeface="+mn-lt"/>
                          <a:ea typeface="Calibri"/>
                          <a:cs typeface="Times New Roman"/>
                        </a:rPr>
                        <a:t> aerosol  </a:t>
                      </a:r>
                    </a:p>
                    <a:p>
                      <a:pPr algn="ctr">
                        <a:lnSpc>
                          <a:spcPct val="115000"/>
                        </a:lnSpc>
                        <a:spcAft>
                          <a:spcPts val="1000"/>
                        </a:spcAft>
                      </a:pPr>
                      <a:r>
                        <a:rPr lang="en-US" altLang="ja-JP" sz="1200" b="1" dirty="0" smtClean="0">
                          <a:solidFill>
                            <a:srgbClr val="800000"/>
                          </a:solidFill>
                          <a:latin typeface="+mn-lt"/>
                          <a:ea typeface="Calibri"/>
                          <a:cs typeface="Times New Roman"/>
                        </a:rPr>
                        <a:t>5</a:t>
                      </a:r>
                      <a:r>
                        <a:rPr lang="ja-JP" altLang="en-US" sz="1200" b="1" smtClean="0">
                          <a:solidFill>
                            <a:srgbClr val="800000"/>
                          </a:solidFill>
                          <a:latin typeface="+mn-lt"/>
                          <a:ea typeface="Calibri"/>
                          <a:cs typeface="Times New Roman"/>
                        </a:rPr>
                        <a:t>％の</a:t>
                      </a:r>
                      <a:r>
                        <a:rPr lang="en-US" altLang="ja-JP" sz="1200" b="1" dirty="0" smtClean="0">
                          <a:solidFill>
                            <a:srgbClr val="800000"/>
                          </a:solidFill>
                          <a:latin typeface="+mn-lt"/>
                          <a:ea typeface="Calibri"/>
                          <a:cs typeface="Times New Roman"/>
                        </a:rPr>
                        <a:t>H</a:t>
                      </a:r>
                      <a:r>
                        <a:rPr lang="en-US" altLang="ja-JP" sz="800" b="1" dirty="0" smtClean="0">
                          <a:solidFill>
                            <a:srgbClr val="800000"/>
                          </a:solidFill>
                          <a:latin typeface="+mn-lt"/>
                          <a:ea typeface="Calibri"/>
                          <a:cs typeface="Times New Roman"/>
                        </a:rPr>
                        <a:t>2</a:t>
                      </a:r>
                      <a:r>
                        <a:rPr lang="en-US" altLang="ja-JP" sz="1200" b="1" dirty="0" smtClean="0">
                          <a:solidFill>
                            <a:srgbClr val="800000"/>
                          </a:solidFill>
                          <a:latin typeface="+mn-lt"/>
                          <a:ea typeface="Calibri"/>
                          <a:cs typeface="Times New Roman"/>
                        </a:rPr>
                        <a:t>O</a:t>
                      </a:r>
                      <a:r>
                        <a:rPr lang="en-US" altLang="ja-JP" sz="800" b="1" dirty="0" smtClean="0">
                          <a:solidFill>
                            <a:srgbClr val="800000"/>
                          </a:solidFill>
                          <a:latin typeface="+mn-lt"/>
                          <a:ea typeface="Calibri"/>
                          <a:cs typeface="Times New Roman"/>
                        </a:rPr>
                        <a:t>2</a:t>
                      </a:r>
                      <a:r>
                        <a:rPr lang="en-US" altLang="ja-JP" sz="1200" b="1" baseline="0" dirty="0" smtClean="0">
                          <a:solidFill>
                            <a:srgbClr val="800000"/>
                          </a:solidFill>
                          <a:latin typeface="+mn-lt"/>
                          <a:ea typeface="Calibri"/>
                          <a:cs typeface="Times New Roman"/>
                        </a:rPr>
                        <a:t>+Ag</a:t>
                      </a:r>
                      <a:r>
                        <a:rPr lang="en-GB" sz="1200" b="0" baseline="30000" dirty="0" smtClean="0">
                          <a:latin typeface="+mn-lt"/>
                          <a:ea typeface="Calibri"/>
                          <a:cs typeface="Times New Roman"/>
                        </a:rPr>
                        <a:t>+</a:t>
                      </a:r>
                      <a:r>
                        <a:rPr lang="ja-JP" altLang="en-US" sz="1200" b="1" baseline="0" smtClean="0">
                          <a:solidFill>
                            <a:srgbClr val="800000"/>
                          </a:solidFill>
                          <a:latin typeface="+mn-lt"/>
                          <a:ea typeface="Calibri"/>
                          <a:cs typeface="Times New Roman"/>
                        </a:rPr>
                        <a:t>噴霧</a:t>
                      </a:r>
                      <a:endParaRPr lang="en-US" sz="1200" b="1" baseline="30000"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630012">
                <a:tc>
                  <a:txBody>
                    <a:bodyPr/>
                    <a:lstStyle/>
                    <a:p>
                      <a:pPr>
                        <a:lnSpc>
                          <a:spcPct val="115000"/>
                        </a:lnSpc>
                        <a:spcAft>
                          <a:spcPts val="1000"/>
                        </a:spcAft>
                      </a:pPr>
                      <a:r>
                        <a:rPr lang="en-GB" sz="1200" b="1" dirty="0" smtClean="0">
                          <a:latin typeface="+mn-lt"/>
                          <a:ea typeface="Calibri"/>
                          <a:cs typeface="Times New Roman"/>
                        </a:rPr>
                        <a:t>EPA</a:t>
                      </a:r>
                      <a:endParaRPr lang="en-US" sz="1200" dirty="0">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200" b="0" dirty="0" err="1" smtClean="0">
                          <a:latin typeface="+mn-lt"/>
                          <a:ea typeface="Calibri"/>
                          <a:cs typeface="Times New Roman"/>
                        </a:rPr>
                        <a:t>Sterilant</a:t>
                      </a:r>
                      <a:r>
                        <a:rPr lang="en-GB" sz="1200" b="0" dirty="0" smtClean="0">
                          <a:latin typeface="+mn-lt"/>
                          <a:ea typeface="Calibri"/>
                          <a:cs typeface="Times New Roman"/>
                        </a:rPr>
                        <a:t> </a:t>
                      </a:r>
                    </a:p>
                    <a:p>
                      <a:pPr algn="ctr">
                        <a:lnSpc>
                          <a:spcPct val="115000"/>
                        </a:lnSpc>
                        <a:spcAft>
                          <a:spcPts val="1000"/>
                        </a:spcAft>
                      </a:pPr>
                      <a:r>
                        <a:rPr lang="ja-JP" altLang="en-US" sz="1200" b="1" smtClean="0">
                          <a:solidFill>
                            <a:srgbClr val="800000"/>
                          </a:solidFill>
                          <a:latin typeface="+mn-lt"/>
                          <a:ea typeface="Calibri"/>
                          <a:cs typeface="Times New Roman"/>
                        </a:rPr>
                        <a:t>滅菌剤</a:t>
                      </a:r>
                      <a:endParaRPr lang="en-US" sz="12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GB" sz="1200" b="0" dirty="0" smtClean="0">
                          <a:latin typeface="+mn-lt"/>
                          <a:ea typeface="Calibri"/>
                          <a:cs typeface="Times New Roman"/>
                        </a:rPr>
                        <a:t>?</a:t>
                      </a:r>
                      <a:endParaRPr lang="en-US" sz="12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467716">
                <a:tc>
                  <a:txBody>
                    <a:bodyPr/>
                    <a:lstStyle/>
                    <a:p>
                      <a:pPr>
                        <a:lnSpc>
                          <a:spcPct val="115000"/>
                        </a:lnSpc>
                        <a:spcAft>
                          <a:spcPts val="1000"/>
                        </a:spcAft>
                      </a:pPr>
                      <a:r>
                        <a:rPr lang="en-GB" sz="1200" b="1" dirty="0">
                          <a:latin typeface="+mn-lt"/>
                          <a:ea typeface="Calibri"/>
                          <a:cs typeface="Times New Roman"/>
                        </a:rPr>
                        <a:t>Clinical impact</a:t>
                      </a:r>
                      <a:endParaRPr lang="en-US" sz="1200" dirty="0">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spcAft>
                          <a:spcPts val="1000"/>
                        </a:spcAft>
                      </a:pPr>
                      <a:r>
                        <a:rPr lang="en-GB" sz="1200" b="0" dirty="0">
                          <a:latin typeface="+mn-lt"/>
                          <a:ea typeface="Calibri"/>
                          <a:cs typeface="Times New Roman"/>
                        </a:rPr>
                        <a:t>Reduction in </a:t>
                      </a:r>
                      <a:r>
                        <a:rPr lang="en-GB" sz="1200" b="0" i="1" dirty="0" err="1" smtClean="0">
                          <a:latin typeface="+mn-lt"/>
                          <a:ea typeface="Calibri"/>
                          <a:cs typeface="Times New Roman"/>
                        </a:rPr>
                        <a:t>C.difficile</a:t>
                      </a:r>
                      <a:r>
                        <a:rPr lang="en-GB" sz="1200" b="0" i="1" dirty="0" smtClean="0">
                          <a:latin typeface="+mn-lt"/>
                          <a:ea typeface="Calibri"/>
                          <a:cs typeface="Times New Roman"/>
                        </a:rPr>
                        <a:t>, </a:t>
                      </a:r>
                      <a:r>
                        <a:rPr lang="en-GB" sz="1200" b="0" dirty="0">
                          <a:latin typeface="+mn-lt"/>
                          <a:ea typeface="Calibri"/>
                          <a:cs typeface="Times New Roman"/>
                        </a:rPr>
                        <a:t>VRE and MRSA acquisition risk</a:t>
                      </a:r>
                      <a:endParaRPr lang="en-US" sz="12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GB" sz="1200" b="0" dirty="0" smtClean="0">
                          <a:latin typeface="+mn-lt"/>
                          <a:ea typeface="Calibri"/>
                          <a:cs typeface="Times New Roman"/>
                        </a:rPr>
                        <a:t>None published</a:t>
                      </a:r>
                      <a:endParaRPr lang="en-US" sz="12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r>
              <a:tr h="669748">
                <a:tc>
                  <a:txBody>
                    <a:bodyPr/>
                    <a:lstStyle/>
                    <a:p>
                      <a:pPr marL="0" algn="l" defTabSz="914400" rtl="0" eaLnBrk="1" latinLnBrk="0" hangingPunct="1">
                        <a:lnSpc>
                          <a:spcPct val="115000"/>
                        </a:lnSpc>
                        <a:spcAft>
                          <a:spcPts val="1000"/>
                        </a:spcAft>
                      </a:pPr>
                      <a:r>
                        <a:rPr lang="ja-JP" altLang="en-US" sz="1200" b="1" kern="1200" baseline="0" smtClean="0">
                          <a:solidFill>
                            <a:srgbClr val="800000"/>
                          </a:solidFill>
                          <a:latin typeface="+mn-lt"/>
                          <a:ea typeface="Calibri"/>
                          <a:cs typeface="Times New Roman"/>
                        </a:rPr>
                        <a:t>臨床的影響</a:t>
                      </a:r>
                      <a:endParaRPr lang="en-US" sz="1200" b="1" kern="1200" baseline="0" dirty="0">
                        <a:solidFill>
                          <a:srgbClr val="800000"/>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1000"/>
                        </a:spcAft>
                      </a:pPr>
                      <a:r>
                        <a:rPr lang="ja-JP" altLang="en-US" sz="1200" b="1" kern="1200" baseline="0" smtClean="0">
                          <a:solidFill>
                            <a:srgbClr val="800000"/>
                          </a:solidFill>
                          <a:latin typeface="+mn-lt"/>
                          <a:ea typeface="Calibri"/>
                          <a:cs typeface="Times New Roman"/>
                        </a:rPr>
                        <a:t>クロストリジウム・ディフィシレ、バイコマイシン耐性腸球菌、メシシリン耐性黄色ブドウ球菌感染リスク減少</a:t>
                      </a:r>
                      <a:endParaRPr lang="en-US" sz="1200" b="1" kern="1200" baseline="0"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lnSpc>
                          <a:spcPct val="115000"/>
                        </a:lnSpc>
                        <a:spcAft>
                          <a:spcPts val="1000"/>
                        </a:spcAft>
                      </a:pPr>
                      <a:r>
                        <a:rPr lang="ja-JP" altLang="en-US" sz="1200" b="1" kern="1200" baseline="0" smtClean="0">
                          <a:solidFill>
                            <a:srgbClr val="800000"/>
                          </a:solidFill>
                          <a:latin typeface="+mn-lt"/>
                          <a:ea typeface="Calibri"/>
                          <a:cs typeface="Times New Roman"/>
                        </a:rPr>
                        <a:t>刊行なし</a:t>
                      </a:r>
                      <a:endParaRPr lang="en-US" sz="1200" b="1" kern="1200" baseline="0"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669748">
                <a:tc>
                  <a:txBody>
                    <a:bodyPr/>
                    <a:lstStyle/>
                    <a:p>
                      <a:pPr>
                        <a:lnSpc>
                          <a:spcPct val="115000"/>
                        </a:lnSpc>
                        <a:spcAft>
                          <a:spcPts val="1000"/>
                        </a:spcAft>
                      </a:pPr>
                      <a:r>
                        <a:rPr lang="en-GB" sz="1200" b="1" dirty="0">
                          <a:latin typeface="+mn-lt"/>
                          <a:ea typeface="Calibri"/>
                          <a:cs typeface="Times New Roman"/>
                        </a:rPr>
                        <a:t>Efficacy</a:t>
                      </a:r>
                      <a:endParaRPr lang="en-US" sz="1200" dirty="0">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spcAft>
                          <a:spcPts val="1000"/>
                        </a:spcAft>
                      </a:pPr>
                      <a:r>
                        <a:rPr lang="en-GB" sz="1200" b="0" dirty="0" smtClean="0">
                          <a:latin typeface="+mn-lt"/>
                          <a:ea typeface="Calibri"/>
                          <a:cs typeface="Times New Roman"/>
                        </a:rPr>
                        <a:t>Eradicates</a:t>
                      </a:r>
                      <a:r>
                        <a:rPr lang="en-GB" sz="1200" b="0" baseline="0" dirty="0" smtClean="0">
                          <a:latin typeface="+mn-lt"/>
                          <a:ea typeface="Calibri"/>
                          <a:cs typeface="Times New Roman"/>
                        </a:rPr>
                        <a:t> pathogens; validated by </a:t>
                      </a:r>
                      <a:r>
                        <a:rPr lang="en-GB" sz="1200" b="0" dirty="0" smtClean="0">
                          <a:latin typeface="+mn-lt"/>
                          <a:ea typeface="Calibri"/>
                          <a:cs typeface="Times New Roman"/>
                        </a:rPr>
                        <a:t>6-log </a:t>
                      </a:r>
                      <a:r>
                        <a:rPr lang="en-GB" sz="1200" b="0" dirty="0">
                          <a:latin typeface="+mn-lt"/>
                          <a:ea typeface="Calibri"/>
                          <a:cs typeface="Times New Roman"/>
                        </a:rPr>
                        <a:t>spore </a:t>
                      </a:r>
                      <a:r>
                        <a:rPr lang="en-GB" sz="1200" b="0" dirty="0" smtClean="0">
                          <a:latin typeface="+mn-lt"/>
                          <a:ea typeface="Calibri"/>
                          <a:cs typeface="Times New Roman"/>
                        </a:rPr>
                        <a:t>reduction</a:t>
                      </a:r>
                      <a:endParaRPr lang="en-US" sz="12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GB" sz="1200" b="0" dirty="0" smtClean="0">
                          <a:latin typeface="+mn-lt"/>
                          <a:ea typeface="Calibri"/>
                          <a:cs typeface="Times New Roman"/>
                        </a:rPr>
                        <a:t>Does not eradicate pathogens; &lt;4-log spore reduction; poor efficacy against</a:t>
                      </a:r>
                      <a:r>
                        <a:rPr lang="en-GB" sz="1200" b="0" baseline="0" dirty="0" smtClean="0">
                          <a:latin typeface="+mn-lt"/>
                          <a:ea typeface="Calibri"/>
                          <a:cs typeface="Times New Roman"/>
                        </a:rPr>
                        <a:t> catalase-positive bacteria</a:t>
                      </a:r>
                      <a:endParaRPr lang="en-US" sz="12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r>
              <a:tr h="589716">
                <a:tc>
                  <a:txBody>
                    <a:bodyPr/>
                    <a:lstStyle/>
                    <a:p>
                      <a:pPr algn="l">
                        <a:lnSpc>
                          <a:spcPct val="115000"/>
                        </a:lnSpc>
                        <a:spcAft>
                          <a:spcPts val="1000"/>
                        </a:spcAft>
                      </a:pPr>
                      <a:r>
                        <a:rPr lang="ja-JP" altLang="en-US" sz="1200" b="1" kern="1200" baseline="0" smtClean="0">
                          <a:solidFill>
                            <a:srgbClr val="800000"/>
                          </a:solidFill>
                          <a:latin typeface="+mn-lt"/>
                          <a:ea typeface="Calibri"/>
                          <a:cs typeface="Times New Roman"/>
                        </a:rPr>
                        <a:t>有効性</a:t>
                      </a:r>
                      <a:r>
                        <a:rPr lang="en-US" sz="1200" b="1" baseline="0" dirty="0" smtClean="0">
                          <a:solidFill>
                            <a:srgbClr val="00B050"/>
                          </a:solidFill>
                          <a:latin typeface="+mn-lt"/>
                          <a:ea typeface="Calibri"/>
                          <a:cs typeface="Times New Roman"/>
                        </a:rPr>
                        <a:t> </a:t>
                      </a:r>
                      <a:endParaRPr lang="en-US" sz="1200" b="1" dirty="0">
                        <a:solidFill>
                          <a:srgbClr val="00B050"/>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1000"/>
                        </a:spcAft>
                      </a:pPr>
                      <a:r>
                        <a:rPr lang="ja-JP" altLang="en-US" sz="1200" b="1" kern="1200" baseline="0" smtClean="0">
                          <a:solidFill>
                            <a:srgbClr val="800000"/>
                          </a:solidFill>
                          <a:latin typeface="+mn-lt"/>
                          <a:ea typeface="Calibri"/>
                          <a:cs typeface="Times New Roman"/>
                        </a:rPr>
                        <a:t>病原菌を全滅；</a:t>
                      </a:r>
                      <a:endParaRPr lang="en-US" altLang="ja-JP" sz="1200" b="1" kern="1200" baseline="0" dirty="0" smtClean="0">
                        <a:solidFill>
                          <a:srgbClr val="800000"/>
                        </a:solidFill>
                        <a:latin typeface="+mn-lt"/>
                        <a:ea typeface="Calibri"/>
                        <a:cs typeface="Times New Roman"/>
                      </a:endParaRPr>
                    </a:p>
                    <a:p>
                      <a:pPr marL="0" algn="ctr" defTabSz="914400" rtl="0" eaLnBrk="1" latinLnBrk="0" hangingPunct="1">
                        <a:lnSpc>
                          <a:spcPct val="115000"/>
                        </a:lnSpc>
                        <a:spcAft>
                          <a:spcPts val="1000"/>
                        </a:spcAft>
                      </a:pPr>
                      <a:r>
                        <a:rPr lang="ja-JP" altLang="en-US" sz="1200" b="1" kern="1200" baseline="0" smtClean="0">
                          <a:solidFill>
                            <a:srgbClr val="800000"/>
                          </a:solidFill>
                          <a:latin typeface="+mn-lt"/>
                          <a:ea typeface="Calibri"/>
                          <a:cs typeface="Times New Roman"/>
                        </a:rPr>
                        <a:t>胞子</a:t>
                      </a:r>
                      <a:r>
                        <a:rPr lang="en-US" sz="1200" b="1" kern="1200" baseline="0" dirty="0" smtClean="0">
                          <a:solidFill>
                            <a:srgbClr val="800000"/>
                          </a:solidFill>
                          <a:latin typeface="+mn-lt"/>
                          <a:ea typeface="Calibri"/>
                          <a:cs typeface="Times New Roman"/>
                        </a:rPr>
                        <a:t>6-log</a:t>
                      </a:r>
                      <a:r>
                        <a:rPr lang="ja-JP" altLang="en-US" sz="1200" b="1" kern="1200" baseline="0" smtClean="0">
                          <a:solidFill>
                            <a:srgbClr val="800000"/>
                          </a:solidFill>
                          <a:latin typeface="+mn-lt"/>
                          <a:ea typeface="Calibri"/>
                          <a:cs typeface="Times New Roman"/>
                        </a:rPr>
                        <a:t>減少により検証</a:t>
                      </a:r>
                      <a:endParaRPr lang="en-US" sz="1200" b="1" kern="1200" baseline="0"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lnSpc>
                          <a:spcPct val="115000"/>
                        </a:lnSpc>
                        <a:spcAft>
                          <a:spcPts val="1000"/>
                        </a:spcAft>
                      </a:pPr>
                      <a:r>
                        <a:rPr lang="ja-JP" altLang="en-US" sz="1200" b="1" kern="1200" dirty="0" smtClean="0">
                          <a:solidFill>
                            <a:srgbClr val="800000"/>
                          </a:solidFill>
                          <a:effectLst/>
                          <a:latin typeface="+mn-lt"/>
                          <a:ea typeface="+mn-ea"/>
                          <a:cs typeface="+mn-cs"/>
                        </a:rPr>
                        <a:t>病原菌は全滅しない；胞子減少</a:t>
                      </a:r>
                      <a:r>
                        <a:rPr lang="en-GB" sz="1200" b="1" kern="1200" dirty="0" smtClean="0">
                          <a:solidFill>
                            <a:srgbClr val="800000"/>
                          </a:solidFill>
                          <a:effectLst/>
                          <a:latin typeface="+mn-lt"/>
                          <a:ea typeface="+mn-ea"/>
                          <a:cs typeface="+mn-cs"/>
                        </a:rPr>
                        <a:t>4-log</a:t>
                      </a:r>
                      <a:r>
                        <a:rPr lang="ja-JP" altLang="en-US" sz="1200" b="1" kern="1200" dirty="0" smtClean="0">
                          <a:solidFill>
                            <a:srgbClr val="800000"/>
                          </a:solidFill>
                          <a:effectLst/>
                          <a:latin typeface="+mn-lt"/>
                          <a:ea typeface="+mn-ea"/>
                          <a:cs typeface="+mn-cs"/>
                        </a:rPr>
                        <a:t>以下；カタラーゼ陽性菌に対して効果が低い</a:t>
                      </a:r>
                      <a:endParaRPr lang="en-US" sz="1200" b="1" kern="1200" baseline="0"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265684">
                <a:tc>
                  <a:txBody>
                    <a:bodyPr/>
                    <a:lstStyle/>
                    <a:p>
                      <a:pPr>
                        <a:lnSpc>
                          <a:spcPct val="115000"/>
                        </a:lnSpc>
                        <a:spcAft>
                          <a:spcPts val="1000"/>
                        </a:spcAft>
                      </a:pPr>
                      <a:r>
                        <a:rPr lang="en-US" sz="1200" b="1" dirty="0" smtClean="0">
                          <a:solidFill>
                            <a:schemeClr val="tx1"/>
                          </a:solidFill>
                          <a:latin typeface="+mn-lt"/>
                          <a:ea typeface="Calibri"/>
                          <a:cs typeface="Times New Roman"/>
                        </a:rPr>
                        <a:t>Distribution</a:t>
                      </a:r>
                      <a:endParaRPr lang="en-US" sz="1200" b="1" dirty="0">
                        <a:solidFill>
                          <a:schemeClr val="tx1"/>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spcAft>
                          <a:spcPts val="1000"/>
                        </a:spcAft>
                      </a:pPr>
                      <a:r>
                        <a:rPr lang="en-US" sz="1200" b="0" dirty="0" smtClean="0">
                          <a:latin typeface="+mn-lt"/>
                          <a:ea typeface="Calibri"/>
                          <a:cs typeface="Times New Roman"/>
                        </a:rPr>
                        <a:t>Homogeneous; gas-phase</a:t>
                      </a:r>
                      <a:endParaRPr lang="en-US" sz="12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US" sz="1200" b="0" dirty="0" smtClean="0">
                          <a:latin typeface="+mn-lt"/>
                          <a:ea typeface="Calibri"/>
                          <a:cs typeface="Times New Roman"/>
                        </a:rPr>
                        <a:t>Heterogeneous;</a:t>
                      </a:r>
                      <a:r>
                        <a:rPr lang="en-US" sz="1200" b="0" baseline="0" dirty="0" smtClean="0">
                          <a:latin typeface="+mn-lt"/>
                          <a:ea typeface="Calibri"/>
                          <a:cs typeface="Times New Roman"/>
                        </a:rPr>
                        <a:t> aerosol</a:t>
                      </a:r>
                      <a:endParaRPr lang="en-US" sz="12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r>
              <a:tr h="495070">
                <a:tc>
                  <a:txBody>
                    <a:bodyPr/>
                    <a:lstStyle/>
                    <a:p>
                      <a:pPr marL="0" algn="l" defTabSz="914400" rtl="0" eaLnBrk="1" latinLnBrk="0" hangingPunct="1">
                        <a:lnSpc>
                          <a:spcPct val="115000"/>
                        </a:lnSpc>
                        <a:spcAft>
                          <a:spcPts val="1000"/>
                        </a:spcAft>
                      </a:pPr>
                      <a:r>
                        <a:rPr lang="ja-JP" altLang="en-US" sz="1200" b="1" kern="1200" baseline="0" smtClean="0">
                          <a:solidFill>
                            <a:srgbClr val="800000"/>
                          </a:solidFill>
                          <a:latin typeface="+mn-lt"/>
                          <a:ea typeface="Calibri"/>
                          <a:cs typeface="Times New Roman"/>
                        </a:rPr>
                        <a:t>分布</a:t>
                      </a:r>
                      <a:endParaRPr lang="en-US" sz="1200" b="1" kern="1200" baseline="0" dirty="0">
                        <a:solidFill>
                          <a:srgbClr val="800000"/>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15000"/>
                        </a:lnSpc>
                        <a:spcAft>
                          <a:spcPts val="1000"/>
                        </a:spcAft>
                      </a:pPr>
                      <a:r>
                        <a:rPr lang="ja-JP" altLang="en-US" sz="1200" b="1" kern="1200" baseline="0" smtClean="0">
                          <a:solidFill>
                            <a:srgbClr val="800000"/>
                          </a:solidFill>
                          <a:latin typeface="+mn-lt"/>
                          <a:ea typeface="Calibri"/>
                          <a:cs typeface="Times New Roman"/>
                        </a:rPr>
                        <a:t>均一；気相</a:t>
                      </a:r>
                      <a:endParaRPr lang="en-US" sz="1200" b="1" kern="1200" baseline="0"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lnSpc>
                          <a:spcPct val="115000"/>
                        </a:lnSpc>
                        <a:spcAft>
                          <a:spcPts val="1000"/>
                        </a:spcAft>
                      </a:pPr>
                      <a:r>
                        <a:rPr lang="ja-JP" altLang="en-US" sz="1200" b="1" kern="1200" baseline="0" smtClean="0">
                          <a:solidFill>
                            <a:srgbClr val="800000"/>
                          </a:solidFill>
                          <a:latin typeface="+mn-lt"/>
                          <a:ea typeface="Calibri"/>
                          <a:cs typeface="Times New Roman"/>
                        </a:rPr>
                        <a:t>不均一；噴霧</a:t>
                      </a:r>
                      <a:endParaRPr lang="en-US" sz="1200" b="1" kern="1200" baseline="0"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r>
              <a:tr h="495070">
                <a:tc>
                  <a:txBody>
                    <a:bodyPr/>
                    <a:lstStyle/>
                    <a:p>
                      <a:pPr>
                        <a:lnSpc>
                          <a:spcPct val="115000"/>
                        </a:lnSpc>
                        <a:spcAft>
                          <a:spcPts val="1000"/>
                        </a:spcAft>
                      </a:pPr>
                      <a:r>
                        <a:rPr lang="en-US" sz="1200" b="1" dirty="0" smtClean="0">
                          <a:solidFill>
                            <a:schemeClr val="tx1"/>
                          </a:solidFill>
                          <a:latin typeface="+mn-lt"/>
                          <a:ea typeface="Calibri"/>
                          <a:cs typeface="Times New Roman"/>
                        </a:rPr>
                        <a:t>Cycle time</a:t>
                      </a:r>
                      <a:endParaRPr lang="en-US" sz="1200" b="1" dirty="0">
                        <a:solidFill>
                          <a:schemeClr val="tx1"/>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spcAft>
                          <a:spcPts val="1000"/>
                        </a:spcAft>
                      </a:pPr>
                      <a:r>
                        <a:rPr lang="en-US" sz="1200" b="0" dirty="0" smtClean="0">
                          <a:latin typeface="+mn-lt"/>
                          <a:ea typeface="Calibri"/>
                          <a:cs typeface="Times New Roman"/>
                        </a:rPr>
                        <a:t>1.5-2</a:t>
                      </a:r>
                      <a:r>
                        <a:rPr lang="en-US" sz="1200" b="0" baseline="0" dirty="0" smtClean="0">
                          <a:latin typeface="+mn-lt"/>
                          <a:ea typeface="Calibri"/>
                          <a:cs typeface="Times New Roman"/>
                        </a:rPr>
                        <a:t> hours for a single room</a:t>
                      </a:r>
                      <a:endParaRPr lang="en-US" sz="12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US" sz="1200" b="0" dirty="0" smtClean="0">
                          <a:latin typeface="+mn-lt"/>
                          <a:ea typeface="Calibri"/>
                          <a:cs typeface="Times New Roman"/>
                        </a:rPr>
                        <a:t>&gt;2 hours for a single</a:t>
                      </a:r>
                      <a:r>
                        <a:rPr lang="en-US" sz="1200" b="0" baseline="0" dirty="0" smtClean="0">
                          <a:latin typeface="+mn-lt"/>
                          <a:ea typeface="Calibri"/>
                          <a:cs typeface="Times New Roman"/>
                        </a:rPr>
                        <a:t> room</a:t>
                      </a:r>
                      <a:endParaRPr lang="en-US" sz="12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r>
              <a:tr h="495070">
                <a:tc>
                  <a:txBody>
                    <a:bodyPr/>
                    <a:lstStyle/>
                    <a:p>
                      <a:pPr marL="0" algn="l" defTabSz="914400" rtl="0" eaLnBrk="1" latinLnBrk="0" hangingPunct="1">
                        <a:lnSpc>
                          <a:spcPct val="115000"/>
                        </a:lnSpc>
                        <a:spcAft>
                          <a:spcPts val="1000"/>
                        </a:spcAft>
                      </a:pPr>
                      <a:r>
                        <a:rPr lang="ja-JP" altLang="en-US" sz="1200" b="1" kern="1200" baseline="0" smtClean="0">
                          <a:solidFill>
                            <a:srgbClr val="800000"/>
                          </a:solidFill>
                          <a:latin typeface="+mn-lt"/>
                          <a:ea typeface="Calibri"/>
                          <a:cs typeface="Times New Roman"/>
                        </a:rPr>
                        <a:t>周期</a:t>
                      </a:r>
                      <a:endParaRPr lang="en-US" sz="1200" b="1" kern="1200" baseline="0" dirty="0">
                        <a:solidFill>
                          <a:srgbClr val="800000"/>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1000"/>
                        </a:spcAft>
                      </a:pPr>
                      <a:r>
                        <a:rPr lang="ja-JP" altLang="en-US" sz="1200" b="1" kern="1200" baseline="0" smtClean="0">
                          <a:solidFill>
                            <a:srgbClr val="800000"/>
                          </a:solidFill>
                          <a:latin typeface="+mn-lt"/>
                          <a:ea typeface="Calibri"/>
                          <a:cs typeface="Times New Roman"/>
                        </a:rPr>
                        <a:t>一人部屋で</a:t>
                      </a:r>
                      <a:r>
                        <a:rPr lang="en-US" altLang="ja-JP" sz="1200" b="1" kern="1200" baseline="0" dirty="0" smtClean="0">
                          <a:solidFill>
                            <a:srgbClr val="800000"/>
                          </a:solidFill>
                          <a:latin typeface="+mn-lt"/>
                          <a:ea typeface="Calibri"/>
                          <a:cs typeface="Times New Roman"/>
                        </a:rPr>
                        <a:t>1.5</a:t>
                      </a:r>
                      <a:r>
                        <a:rPr lang="ja-JP" altLang="en-US" sz="1200" b="1" kern="1200" baseline="0" smtClean="0">
                          <a:solidFill>
                            <a:srgbClr val="800000"/>
                          </a:solidFill>
                          <a:latin typeface="+mn-lt"/>
                          <a:ea typeface="Calibri"/>
                          <a:cs typeface="Times New Roman"/>
                        </a:rPr>
                        <a:t>～</a:t>
                      </a:r>
                      <a:r>
                        <a:rPr lang="en-US" altLang="ja-JP" sz="1200" b="1" kern="1200" baseline="0" dirty="0" smtClean="0">
                          <a:solidFill>
                            <a:srgbClr val="800000"/>
                          </a:solidFill>
                          <a:latin typeface="+mn-lt"/>
                          <a:ea typeface="Calibri"/>
                          <a:cs typeface="Times New Roman"/>
                        </a:rPr>
                        <a:t>2</a:t>
                      </a:r>
                      <a:r>
                        <a:rPr lang="ja-JP" altLang="en-US" sz="1200" b="1" kern="1200" baseline="0" smtClean="0">
                          <a:solidFill>
                            <a:srgbClr val="800000"/>
                          </a:solidFill>
                          <a:latin typeface="+mn-lt"/>
                          <a:ea typeface="Calibri"/>
                          <a:cs typeface="Times New Roman"/>
                        </a:rPr>
                        <a:t>時間</a:t>
                      </a:r>
                      <a:endParaRPr lang="en-US" sz="1200" b="1" kern="1200" baseline="0"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lnSpc>
                          <a:spcPct val="115000"/>
                        </a:lnSpc>
                        <a:spcAft>
                          <a:spcPts val="1000"/>
                        </a:spcAft>
                      </a:pPr>
                      <a:r>
                        <a:rPr lang="ja-JP" altLang="en-US" sz="1200" b="1" kern="1200" baseline="0" dirty="0" smtClean="0">
                          <a:solidFill>
                            <a:srgbClr val="800000"/>
                          </a:solidFill>
                          <a:latin typeface="+mn-lt"/>
                          <a:ea typeface="Calibri"/>
                          <a:cs typeface="Times New Roman"/>
                        </a:rPr>
                        <a:t>一人部屋で</a:t>
                      </a:r>
                      <a:r>
                        <a:rPr lang="en-US" altLang="ja-JP" sz="1200" b="1" kern="1200" baseline="0" dirty="0" smtClean="0">
                          <a:solidFill>
                            <a:srgbClr val="800000"/>
                          </a:solidFill>
                          <a:latin typeface="+mn-lt"/>
                          <a:ea typeface="Calibri"/>
                          <a:cs typeface="Times New Roman"/>
                        </a:rPr>
                        <a:t>2</a:t>
                      </a:r>
                      <a:r>
                        <a:rPr lang="ja-JP" altLang="en-US" sz="1200" b="1" kern="1200" baseline="0" dirty="0" smtClean="0">
                          <a:solidFill>
                            <a:srgbClr val="800000"/>
                          </a:solidFill>
                          <a:latin typeface="+mn-lt"/>
                          <a:ea typeface="Calibri"/>
                          <a:cs typeface="Times New Roman"/>
                        </a:rPr>
                        <a:t>時間以上</a:t>
                      </a:r>
                      <a:endParaRPr lang="en-US" sz="1200" b="1" kern="1200" baseline="0"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bl>
          </a:graphicData>
        </a:graphic>
      </p:graphicFrame>
      <p:sp>
        <p:nvSpPr>
          <p:cNvPr id="6" name="Title 5"/>
          <p:cNvSpPr>
            <a:spLocks noGrp="1"/>
          </p:cNvSpPr>
          <p:nvPr>
            <p:ph type="title"/>
          </p:nvPr>
        </p:nvSpPr>
        <p:spPr>
          <a:xfrm>
            <a:off x="179512" y="116632"/>
            <a:ext cx="4320480" cy="925512"/>
          </a:xfrm>
        </p:spPr>
        <p:txBody>
          <a:bodyPr/>
          <a:lstStyle/>
          <a:p>
            <a:pPr lvl="0"/>
            <a:r>
              <a:rPr lang="en-GB" b="1" dirty="0" smtClean="0"/>
              <a:t>HPV vs. </a:t>
            </a:r>
            <a:r>
              <a:rPr lang="en-GB" b="1" dirty="0" err="1" smtClean="0"/>
              <a:t>aHP</a:t>
            </a:r>
            <a:endParaRPr lang="en-GB" dirty="0"/>
          </a:p>
        </p:txBody>
      </p:sp>
      <p:sp>
        <p:nvSpPr>
          <p:cNvPr id="8" name="Rectangle 7"/>
          <p:cNvSpPr>
            <a:spLocks noChangeArrowheads="1"/>
          </p:cNvSpPr>
          <p:nvPr/>
        </p:nvSpPr>
        <p:spPr bwMode="auto">
          <a:xfrm>
            <a:off x="107950" y="6351727"/>
            <a:ext cx="5219666" cy="461649"/>
          </a:xfrm>
          <a:prstGeom prst="rect">
            <a:avLst/>
          </a:prstGeom>
          <a:noFill/>
          <a:ln w="9525">
            <a:noFill/>
            <a:miter lim="800000"/>
            <a:headEnd/>
            <a:tailEnd/>
          </a:ln>
        </p:spPr>
        <p:txBody>
          <a:bodyPr wrap="none" lIns="91424" tIns="45712" rIns="91424" bIns="45712">
            <a:spAutoFit/>
          </a:bodyPr>
          <a:lstStyle/>
          <a:p>
            <a:pPr>
              <a:defRPr/>
            </a:pPr>
            <a:r>
              <a:rPr lang="en-GB" sz="1200" dirty="0">
                <a:latin typeface="+mj-lt"/>
              </a:rPr>
              <a:t>Fu </a:t>
            </a:r>
            <a:r>
              <a:rPr lang="en-GB" sz="1200" i="1" dirty="0" smtClean="0">
                <a:latin typeface="+mj-lt"/>
              </a:rPr>
              <a:t>et al. J </a:t>
            </a:r>
            <a:r>
              <a:rPr lang="en-GB" sz="1200" i="1" dirty="0" err="1">
                <a:latin typeface="+mj-lt"/>
              </a:rPr>
              <a:t>Hosp</a:t>
            </a:r>
            <a:r>
              <a:rPr lang="en-GB" sz="1200" i="1" dirty="0">
                <a:latin typeface="+mj-lt"/>
              </a:rPr>
              <a:t> Infect</a:t>
            </a:r>
            <a:r>
              <a:rPr lang="en-GB" sz="1200" dirty="0">
                <a:latin typeface="+mj-lt"/>
              </a:rPr>
              <a:t> </a:t>
            </a:r>
            <a:r>
              <a:rPr lang="en-GB" sz="1200" dirty="0" smtClean="0">
                <a:latin typeface="+mj-lt"/>
              </a:rPr>
              <a:t>2012;80:199-205. </a:t>
            </a:r>
          </a:p>
          <a:p>
            <a:pPr>
              <a:defRPr/>
            </a:pPr>
            <a:r>
              <a:rPr lang="en-GB" sz="1200" dirty="0" smtClean="0">
                <a:latin typeface="+mj-lt"/>
              </a:rPr>
              <a:t>Holmdahl </a:t>
            </a:r>
            <a:r>
              <a:rPr lang="en-GB" sz="1200" i="1" dirty="0" smtClean="0">
                <a:latin typeface="+mj-lt"/>
              </a:rPr>
              <a:t>et al. Infect </a:t>
            </a:r>
            <a:r>
              <a:rPr lang="en-GB" sz="1200" i="1" dirty="0">
                <a:latin typeface="+mj-lt"/>
              </a:rPr>
              <a:t>Control </a:t>
            </a:r>
            <a:r>
              <a:rPr lang="en-GB" sz="1200" i="1" dirty="0" err="1">
                <a:latin typeface="+mj-lt"/>
              </a:rPr>
              <a:t>Hosp</a:t>
            </a:r>
            <a:r>
              <a:rPr lang="en-GB" sz="1200" i="1" dirty="0">
                <a:latin typeface="+mj-lt"/>
              </a:rPr>
              <a:t> </a:t>
            </a:r>
            <a:r>
              <a:rPr lang="en-GB" sz="1200" i="1" dirty="0" err="1">
                <a:latin typeface="+mj-lt"/>
              </a:rPr>
              <a:t>Epidemiol</a:t>
            </a:r>
            <a:r>
              <a:rPr lang="en-GB" sz="1200" i="1" dirty="0">
                <a:latin typeface="+mj-lt"/>
              </a:rPr>
              <a:t> </a:t>
            </a:r>
            <a:r>
              <a:rPr lang="en-GB" sz="1200" dirty="0" smtClean="0">
                <a:latin typeface="+mj-lt"/>
              </a:rPr>
              <a:t>2011;32:831-836</a:t>
            </a:r>
            <a:r>
              <a:rPr lang="en-GB" sz="1200" dirty="0">
                <a:latin typeface="+mj-lt"/>
              </a:rPr>
              <a:t>.</a:t>
            </a:r>
          </a:p>
        </p:txBody>
      </p:sp>
    </p:spTree>
    <p:extLst>
      <p:ext uri="{BB962C8B-B14F-4D97-AF65-F5344CB8AC3E}">
        <p14:creationId xmlns:p14="http://schemas.microsoft.com/office/powerpoint/2010/main" val="1607463219"/>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
          <p:cNvSpPr txBox="1">
            <a:spLocks/>
          </p:cNvSpPr>
          <p:nvPr/>
        </p:nvSpPr>
        <p:spPr bwMode="auto">
          <a:xfrm>
            <a:off x="179512" y="3350722"/>
            <a:ext cx="4320480" cy="87036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3525" marR="0" lvl="0" indent="-263525" algn="l" defTabSz="914400" rtl="0" eaLnBrk="1" fontAlgn="base" latinLnBrk="0" hangingPunct="1">
              <a:lnSpc>
                <a:spcPct val="100000"/>
              </a:lnSpc>
              <a:spcBef>
                <a:spcPts val="0"/>
              </a:spcBef>
              <a:spcAft>
                <a:spcPct val="0"/>
              </a:spcAft>
              <a:buClr>
                <a:srgbClr val="00B0F0"/>
              </a:buClr>
              <a:buSzTx/>
              <a:buFont typeface="Arial" pitchFamily="34" charset="0"/>
              <a:buChar char="•"/>
              <a:tabLst/>
              <a:defRPr/>
            </a:pPr>
            <a:r>
              <a:rPr kumimoji="0" lang="en-GB" sz="1800" b="0" i="0" u="none" strike="noStrike" kern="1200" cap="none" spc="0" normalizeH="0" baseline="0" noProof="0" dirty="0" smtClean="0">
                <a:ln>
                  <a:noFill/>
                </a:ln>
                <a:solidFill>
                  <a:schemeClr val="tx1"/>
                </a:solidFill>
                <a:effectLst/>
                <a:uLnTx/>
                <a:uFillTx/>
                <a:latin typeface="+mn-lt"/>
                <a:ea typeface="+mn-ea"/>
                <a:cs typeface="+mn-cs"/>
              </a:rPr>
              <a:t>At the end of the process HPV is catalytically broken down to water vapour and O</a:t>
            </a:r>
            <a:r>
              <a:rPr kumimoji="0" lang="en-GB" sz="1800" b="0" i="0" u="none" strike="noStrike" kern="1200" cap="none" spc="0" normalizeH="0" baseline="-25000" noProof="0" dirty="0" smtClean="0">
                <a:ln>
                  <a:noFill/>
                </a:ln>
                <a:solidFill>
                  <a:schemeClr val="tx1"/>
                </a:solidFill>
                <a:effectLst/>
                <a:uLnTx/>
                <a:uFillTx/>
                <a:latin typeface="+mn-lt"/>
                <a:ea typeface="+mn-ea"/>
                <a:cs typeface="+mn-cs"/>
              </a:rPr>
              <a:t>2</a:t>
            </a:r>
            <a:endParaRPr kumimoji="0" lang="en-GB" sz="1800" b="0" i="0" u="none" strike="noStrike" kern="1200" cap="none" spc="0" normalizeH="0" baseline="0" noProof="0" dirty="0" smtClean="0">
              <a:ln>
                <a:noFill/>
              </a:ln>
              <a:solidFill>
                <a:srgbClr val="00B050"/>
              </a:solidFill>
              <a:effectLst/>
              <a:uLnTx/>
              <a:uFillTx/>
              <a:latin typeface="+mn-lt"/>
              <a:ea typeface="+mn-ea"/>
              <a:cs typeface="+mn-cs"/>
            </a:endParaRPr>
          </a:p>
          <a:p>
            <a:pPr marL="263525" marR="0" lvl="0" indent="-263525" algn="l" defTabSz="914400" rtl="0" eaLnBrk="1" fontAlgn="base" latinLnBrk="0" hangingPunct="1">
              <a:lnSpc>
                <a:spcPct val="100000"/>
              </a:lnSpc>
              <a:spcBef>
                <a:spcPts val="0"/>
              </a:spcBef>
              <a:spcAft>
                <a:spcPct val="0"/>
              </a:spcAft>
              <a:buClr>
                <a:srgbClr val="00B050"/>
              </a:buClr>
              <a:buSzTx/>
              <a:buFont typeface="Wingdings" pitchFamily="2" charset="2"/>
              <a:buChar char="§"/>
              <a:tabLst/>
              <a:defRPr/>
            </a:pPr>
            <a:endParaRPr kumimoji="0" lang="en-GB" sz="1800" b="0" i="0" u="none" strike="noStrike" kern="1200" cap="none" spc="0" normalizeH="0" baseline="0" noProof="0" dirty="0" smtClean="0">
              <a:ln>
                <a:noFill/>
              </a:ln>
              <a:solidFill>
                <a:srgbClr val="00B050"/>
              </a:solidFill>
              <a:effectLst/>
              <a:uLnTx/>
              <a:uFillTx/>
              <a:latin typeface="+mn-lt"/>
              <a:ea typeface="+mn-ea"/>
              <a:cs typeface="+mn-cs"/>
            </a:endParaRPr>
          </a:p>
          <a:p>
            <a:pPr marL="263525" marR="0" lvl="0" indent="-263525" algn="l" defTabSz="914400" rtl="0" eaLnBrk="1" fontAlgn="base" latinLnBrk="0" hangingPunct="1">
              <a:lnSpc>
                <a:spcPct val="100000"/>
              </a:lnSpc>
              <a:spcBef>
                <a:spcPts val="0"/>
              </a:spcBef>
              <a:spcAft>
                <a:spcPct val="0"/>
              </a:spcAft>
              <a:buClr>
                <a:srgbClr val="4B63AE"/>
              </a:buClr>
              <a:buSzTx/>
              <a:buFont typeface="Arial" pitchFamily="34" charset="0"/>
              <a:buChar char="•"/>
              <a:tabLst/>
              <a:defRPr/>
            </a:pPr>
            <a:endParaRPr kumimoji="0" lang="es-PA" sz="1800" b="0" i="0" u="none" strike="noStrike" kern="1200" cap="none" spc="0" normalizeH="0" baseline="0" noProof="0" dirty="0" smtClean="0">
              <a:ln>
                <a:noFill/>
              </a:ln>
              <a:solidFill>
                <a:srgbClr val="00B050"/>
              </a:solidFill>
              <a:effectLst/>
              <a:uLnTx/>
              <a:uFillTx/>
              <a:latin typeface="+mn-lt"/>
              <a:ea typeface="+mn-ea"/>
              <a:cs typeface="+mn-cs"/>
            </a:endParaRPr>
          </a:p>
          <a:p>
            <a:pPr marL="263525" marR="0" lvl="0" indent="-263525" algn="l" defTabSz="914400" rtl="0" eaLnBrk="1" fontAlgn="base" latinLnBrk="0" hangingPunct="1">
              <a:lnSpc>
                <a:spcPct val="100000"/>
              </a:lnSpc>
              <a:spcBef>
                <a:spcPts val="0"/>
              </a:spcBef>
              <a:spcAft>
                <a:spcPct val="0"/>
              </a:spcAft>
              <a:buClr>
                <a:srgbClr val="4B63AE"/>
              </a:buClr>
              <a:buSzTx/>
              <a:buFont typeface="Arial" pitchFamily="34" charset="0"/>
              <a:buChar char="•"/>
              <a:tabLst/>
              <a:defRPr/>
            </a:pPr>
            <a:endParaRPr kumimoji="0" lang="en-GB" sz="1800" b="0" i="0" u="none" strike="noStrike" kern="1200" cap="none" spc="0" normalizeH="0" baseline="0" noProof="0" dirty="0" smtClean="0">
              <a:ln>
                <a:noFill/>
              </a:ln>
              <a:solidFill>
                <a:srgbClr val="00B050"/>
              </a:solidFill>
              <a:effectLst/>
              <a:uLnTx/>
              <a:uFillTx/>
              <a:latin typeface="+mn-lt"/>
              <a:ea typeface="+mn-ea"/>
              <a:cs typeface="+mn-cs"/>
            </a:endParaRPr>
          </a:p>
          <a:p>
            <a:pPr marL="263525" marR="0" lvl="0" indent="-263525" algn="l" defTabSz="914400" rtl="0" eaLnBrk="1" fontAlgn="base" latinLnBrk="0" hangingPunct="1">
              <a:lnSpc>
                <a:spcPct val="100000"/>
              </a:lnSpc>
              <a:spcBef>
                <a:spcPts val="0"/>
              </a:spcBef>
              <a:spcAft>
                <a:spcPct val="0"/>
              </a:spcAft>
              <a:buClr>
                <a:srgbClr val="4B63AE"/>
              </a:buClr>
              <a:buSzTx/>
              <a:buFont typeface="Arial" pitchFamily="34" charset="0"/>
              <a:buChar char="•"/>
              <a:tabLst/>
              <a:defRPr/>
            </a:pPr>
            <a:endParaRPr kumimoji="0" lang="en-GB" sz="1800" b="0" i="0" u="none" strike="noStrike" kern="1200" cap="none" spc="0" normalizeH="0" baseline="0" noProof="0" dirty="0" smtClean="0">
              <a:ln>
                <a:noFill/>
              </a:ln>
              <a:solidFill>
                <a:srgbClr val="00B050"/>
              </a:solidFill>
              <a:effectLst/>
              <a:uLnTx/>
              <a:uFillTx/>
              <a:latin typeface="+mn-lt"/>
              <a:ea typeface="+mn-ea"/>
              <a:cs typeface="+mn-cs"/>
            </a:endParaRPr>
          </a:p>
          <a:p>
            <a:pPr marL="263525" marR="0" lvl="0" indent="-263525" algn="l" defTabSz="914400" rtl="0" eaLnBrk="1" fontAlgn="base" latinLnBrk="0" hangingPunct="1">
              <a:lnSpc>
                <a:spcPct val="100000"/>
              </a:lnSpc>
              <a:spcBef>
                <a:spcPts val="0"/>
              </a:spcBef>
              <a:spcAft>
                <a:spcPct val="0"/>
              </a:spcAft>
              <a:buClr>
                <a:srgbClr val="4B63AE"/>
              </a:buClr>
              <a:buSzTx/>
              <a:buFont typeface="Arial" charset="0"/>
              <a:buChar char="•"/>
              <a:tabLst/>
              <a:defRPr/>
            </a:pPr>
            <a:endParaRPr kumimoji="0" lang="en-GB" sz="1800" b="0" i="0" u="none" strike="noStrike" kern="1200" cap="none" spc="0" normalizeH="0" baseline="0" noProof="0" dirty="0" smtClean="0">
              <a:ln>
                <a:noFill/>
              </a:ln>
              <a:solidFill>
                <a:srgbClr val="00B050"/>
              </a:solidFill>
              <a:effectLst/>
              <a:uLnTx/>
              <a:uFillTx/>
              <a:latin typeface="+mn-lt"/>
              <a:ea typeface="+mn-ea"/>
              <a:cs typeface="+mn-cs"/>
            </a:endParaRPr>
          </a:p>
          <a:p>
            <a:pPr marL="263525" marR="0" lvl="0" indent="-263525" algn="l" defTabSz="914400" rtl="0" eaLnBrk="1" fontAlgn="base" latinLnBrk="0" hangingPunct="1">
              <a:lnSpc>
                <a:spcPct val="100000"/>
              </a:lnSpc>
              <a:spcBef>
                <a:spcPct val="20000"/>
              </a:spcBef>
              <a:spcAft>
                <a:spcPct val="0"/>
              </a:spcAft>
              <a:buClr>
                <a:srgbClr val="4B63AE"/>
              </a:buClr>
              <a:buSzTx/>
              <a:buFont typeface="Arial" charset="0"/>
              <a:buChar char="•"/>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5" name="Content Placeholder 2"/>
          <p:cNvSpPr txBox="1">
            <a:spLocks/>
          </p:cNvSpPr>
          <p:nvPr/>
        </p:nvSpPr>
        <p:spPr bwMode="auto">
          <a:xfrm>
            <a:off x="179512" y="4149080"/>
            <a:ext cx="4320480" cy="64807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3525" marR="0" lvl="0" indent="-263525" algn="l" defTabSz="914400" rtl="0" eaLnBrk="1" fontAlgn="base" latinLnBrk="0" hangingPunct="1">
              <a:lnSpc>
                <a:spcPct val="100000"/>
              </a:lnSpc>
              <a:spcBef>
                <a:spcPts val="0"/>
              </a:spcBef>
              <a:spcAft>
                <a:spcPct val="0"/>
              </a:spcAft>
              <a:buClr>
                <a:srgbClr val="00B0F0"/>
              </a:buClr>
              <a:buSzTx/>
              <a:buFont typeface="Arial" pitchFamily="34" charset="0"/>
              <a:buChar char="•"/>
              <a:tabLst/>
              <a:defRPr/>
            </a:pPr>
            <a:r>
              <a:rPr kumimoji="0" lang="en-GB" sz="1800" b="0" i="0" u="none" strike="noStrike" kern="1200" cap="none" spc="0" normalizeH="0" baseline="0" noProof="0" dirty="0" smtClean="0">
                <a:ln>
                  <a:noFill/>
                </a:ln>
                <a:solidFill>
                  <a:schemeClr val="tx1"/>
                </a:solidFill>
                <a:effectLst/>
                <a:uLnTx/>
                <a:uFillTx/>
                <a:latin typeface="+mn-lt"/>
                <a:ea typeface="+mn-ea"/>
                <a:cs typeface="+mn-cs"/>
              </a:rPr>
              <a:t>Compatible with hospital materials including sensitive </a:t>
            </a:r>
            <a:r>
              <a:rPr kumimoji="0" lang="en-GB" sz="1800" b="0" i="0" u="none" strike="noStrike" kern="1200" cap="none" spc="0" normalizeH="0" baseline="0" noProof="0" dirty="0" smtClean="0">
                <a:ln>
                  <a:noFill/>
                </a:ln>
                <a:solidFill>
                  <a:schemeClr val="tx1"/>
                </a:solidFill>
                <a:effectLst/>
                <a:uLnTx/>
                <a:uFillTx/>
                <a:latin typeface="+mn-lt"/>
                <a:ea typeface="+mn-ea"/>
                <a:cs typeface="+mn-cs"/>
              </a:rPr>
              <a:t>electronic</a:t>
            </a: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Text Placeholder 7"/>
          <p:cNvSpPr>
            <a:spLocks noGrp="1"/>
          </p:cNvSpPr>
          <p:nvPr>
            <p:ph type="body" idx="1"/>
          </p:nvPr>
        </p:nvSpPr>
        <p:spPr/>
        <p:txBody>
          <a:bodyPr/>
          <a:lstStyle/>
          <a:p>
            <a:r>
              <a:rPr lang="en-GB" b="1" dirty="0" smtClean="0"/>
              <a:t>HPV (Bioquell)</a:t>
            </a:r>
            <a:endParaRPr lang="en-GB" dirty="0"/>
          </a:p>
        </p:txBody>
      </p:sp>
      <p:sp>
        <p:nvSpPr>
          <p:cNvPr id="3" name="Content Placeholder 2"/>
          <p:cNvSpPr>
            <a:spLocks noGrp="1"/>
          </p:cNvSpPr>
          <p:nvPr>
            <p:ph sz="half" idx="2"/>
          </p:nvPr>
        </p:nvSpPr>
        <p:spPr>
          <a:xfrm>
            <a:off x="179512" y="1124744"/>
            <a:ext cx="4320480" cy="792088"/>
          </a:xfrm>
        </p:spPr>
        <p:txBody>
          <a:bodyPr/>
          <a:lstStyle/>
          <a:p>
            <a:pPr marL="263525" indent="-263525" eaLnBrk="1" hangingPunct="1">
              <a:spcBef>
                <a:spcPts val="0"/>
              </a:spcBef>
              <a:buClr>
                <a:srgbClr val="00B0F0"/>
              </a:buClr>
              <a:buFont typeface="Arial" pitchFamily="34" charset="0"/>
              <a:buChar char="•"/>
              <a:defRPr/>
            </a:pPr>
            <a:r>
              <a:rPr lang="en-GB" sz="1800" b="0" dirty="0" smtClean="0"/>
              <a:t>Produces HPV from a 30% (w/w) H</a:t>
            </a:r>
            <a:r>
              <a:rPr lang="en-GB" sz="1800" b="0" baseline="-25000" dirty="0" smtClean="0"/>
              <a:t>2</a:t>
            </a:r>
            <a:r>
              <a:rPr lang="en-GB" sz="1800" b="0" dirty="0" smtClean="0"/>
              <a:t>O</a:t>
            </a:r>
            <a:r>
              <a:rPr lang="en-GB" sz="1800" b="0" baseline="-25000" dirty="0" smtClean="0"/>
              <a:t>2</a:t>
            </a:r>
            <a:r>
              <a:rPr lang="en-GB" sz="1800" b="0" dirty="0" smtClean="0"/>
              <a:t> liquid solution (</a:t>
            </a:r>
            <a:r>
              <a:rPr lang="en-US" sz="1800" b="0" dirty="0" smtClean="0"/>
              <a:t>EPA-registered </a:t>
            </a:r>
            <a:r>
              <a:rPr lang="en-US" sz="1800" b="0" dirty="0" err="1" smtClean="0"/>
              <a:t>sterilant</a:t>
            </a:r>
            <a:r>
              <a:rPr lang="en-US" sz="1800" b="0" dirty="0" smtClean="0"/>
              <a:t>)</a:t>
            </a:r>
            <a:endParaRPr lang="en-GB" sz="1800" dirty="0" smtClean="0"/>
          </a:p>
          <a:p>
            <a:pPr eaLnBrk="1" hangingPunct="1">
              <a:buFont typeface="Arial" charset="0"/>
              <a:buNone/>
              <a:defRPr/>
            </a:pPr>
            <a:endParaRPr lang="en-GB" sz="1800" dirty="0" smtClean="0"/>
          </a:p>
          <a:p>
            <a:pPr eaLnBrk="1" hangingPunct="1">
              <a:buFont typeface="Arial" charset="0"/>
              <a:buNone/>
              <a:defRPr/>
            </a:pPr>
            <a:endParaRPr lang="en-GB" sz="1800" dirty="0" smtClean="0"/>
          </a:p>
          <a:p>
            <a:pPr eaLnBrk="1" hangingPunct="1">
              <a:buFont typeface="Arial" charset="0"/>
              <a:buNone/>
              <a:defRPr/>
            </a:pPr>
            <a:endParaRPr lang="en-GB" sz="1800" dirty="0" smtClean="0"/>
          </a:p>
        </p:txBody>
      </p:sp>
      <p:sp>
        <p:nvSpPr>
          <p:cNvPr id="9" name="Text Placeholder 8"/>
          <p:cNvSpPr>
            <a:spLocks noGrp="1"/>
          </p:cNvSpPr>
          <p:nvPr>
            <p:ph type="body" sz="quarter" idx="3"/>
          </p:nvPr>
        </p:nvSpPr>
        <p:spPr/>
        <p:txBody>
          <a:bodyPr/>
          <a:lstStyle/>
          <a:p>
            <a:r>
              <a:rPr lang="en-US" altLang="ja-JP" b="1" dirty="0" smtClean="0"/>
              <a:t>HPV</a:t>
            </a:r>
            <a:r>
              <a:rPr lang="ja-JP" altLang="en-US" b="1" smtClean="0"/>
              <a:t>（バイオクエル）</a:t>
            </a:r>
            <a:endParaRPr lang="es-ES" b="1" dirty="0" smtClean="0"/>
          </a:p>
          <a:p>
            <a:endParaRPr lang="en-GB" dirty="0"/>
          </a:p>
        </p:txBody>
      </p:sp>
      <p:sp>
        <p:nvSpPr>
          <p:cNvPr id="12" name="Content Placeholder 11"/>
          <p:cNvSpPr>
            <a:spLocks noGrp="1"/>
          </p:cNvSpPr>
          <p:nvPr>
            <p:ph sz="quarter" idx="4"/>
          </p:nvPr>
        </p:nvSpPr>
        <p:spPr>
          <a:xfrm>
            <a:off x="4572000" y="1124744"/>
            <a:ext cx="4464496" cy="1080120"/>
          </a:xfrm>
        </p:spPr>
        <p:txBody>
          <a:bodyPr/>
          <a:lstStyle/>
          <a:p>
            <a:pPr marL="263525" indent="-263525" eaLnBrk="1" hangingPunct="1">
              <a:spcBef>
                <a:spcPts val="0"/>
              </a:spcBef>
              <a:buClr>
                <a:srgbClr val="00B050"/>
              </a:buClr>
              <a:buFont typeface="Arial" pitchFamily="34" charset="0"/>
              <a:buChar char="•"/>
              <a:defRPr/>
            </a:pPr>
            <a:r>
              <a:rPr lang="en-GB" sz="1800" dirty="0" smtClean="0">
                <a:solidFill>
                  <a:srgbClr val="00B050"/>
                </a:solidFill>
              </a:rPr>
              <a:t>H</a:t>
            </a:r>
            <a:r>
              <a:rPr lang="en-US" altLang="ja-JP" sz="1800" dirty="0" smtClean="0">
                <a:solidFill>
                  <a:srgbClr val="00B050"/>
                </a:solidFill>
              </a:rPr>
              <a:t>PV</a:t>
            </a:r>
            <a:r>
              <a:rPr lang="ja-JP" altLang="en-US" sz="1800" dirty="0" smtClean="0">
                <a:solidFill>
                  <a:srgbClr val="00B050"/>
                </a:solidFill>
              </a:rPr>
              <a:t>を、</a:t>
            </a:r>
            <a:r>
              <a:rPr lang="en-GB" sz="1800" dirty="0" smtClean="0">
                <a:solidFill>
                  <a:srgbClr val="00B050"/>
                </a:solidFill>
              </a:rPr>
              <a:t>30%</a:t>
            </a:r>
            <a:r>
              <a:rPr lang="ja-JP" altLang="en-US" sz="1800" dirty="0" smtClean="0">
                <a:solidFill>
                  <a:srgbClr val="00B050"/>
                </a:solidFill>
              </a:rPr>
              <a:t>（</a:t>
            </a:r>
            <a:r>
              <a:rPr lang="en-GB" sz="1800" dirty="0" smtClean="0">
                <a:solidFill>
                  <a:srgbClr val="00B050"/>
                </a:solidFill>
              </a:rPr>
              <a:t>w/w</a:t>
            </a:r>
            <a:r>
              <a:rPr lang="ja-JP" altLang="en-US" sz="1800" dirty="0" smtClean="0">
                <a:solidFill>
                  <a:srgbClr val="00B050"/>
                </a:solidFill>
              </a:rPr>
              <a:t>）</a:t>
            </a:r>
            <a:r>
              <a:rPr lang="en-GB" altLang="ja-JP" sz="1800" dirty="0" smtClean="0">
                <a:solidFill>
                  <a:srgbClr val="00B050"/>
                </a:solidFill>
              </a:rPr>
              <a:t>H</a:t>
            </a:r>
            <a:r>
              <a:rPr lang="en-GB" altLang="ja-JP" sz="1100" dirty="0" smtClean="0">
                <a:solidFill>
                  <a:srgbClr val="00B050"/>
                </a:solidFill>
              </a:rPr>
              <a:t>2</a:t>
            </a:r>
            <a:r>
              <a:rPr lang="en-GB" sz="1800" dirty="0" smtClean="0">
                <a:solidFill>
                  <a:srgbClr val="00B050"/>
                </a:solidFill>
              </a:rPr>
              <a:t>O</a:t>
            </a:r>
            <a:r>
              <a:rPr lang="en-GB" sz="1100" dirty="0" smtClean="0">
                <a:solidFill>
                  <a:srgbClr val="00B050"/>
                </a:solidFill>
              </a:rPr>
              <a:t>2</a:t>
            </a:r>
            <a:r>
              <a:rPr lang="ja-JP" altLang="en-US" sz="1800" dirty="0" smtClean="0">
                <a:solidFill>
                  <a:srgbClr val="00B050"/>
                </a:solidFill>
              </a:rPr>
              <a:t>液剤（</a:t>
            </a:r>
            <a:r>
              <a:rPr lang="en-GB" sz="1800" dirty="0" smtClean="0">
                <a:solidFill>
                  <a:srgbClr val="00B050"/>
                </a:solidFill>
              </a:rPr>
              <a:t>EPA</a:t>
            </a:r>
            <a:r>
              <a:rPr lang="ja-JP" altLang="en-US" sz="1800" dirty="0" smtClean="0">
                <a:solidFill>
                  <a:srgbClr val="00B050"/>
                </a:solidFill>
              </a:rPr>
              <a:t>登録の滅菌剤）から精製</a:t>
            </a:r>
            <a:endParaRPr lang="en-GB" sz="1800" dirty="0">
              <a:solidFill>
                <a:srgbClr val="00B050"/>
              </a:solidFill>
            </a:endParaRPr>
          </a:p>
        </p:txBody>
      </p:sp>
      <p:sp>
        <p:nvSpPr>
          <p:cNvPr id="5" name="Rectangle 4"/>
          <p:cNvSpPr/>
          <p:nvPr/>
        </p:nvSpPr>
        <p:spPr>
          <a:xfrm>
            <a:off x="2555776" y="3645023"/>
            <a:ext cx="6072188" cy="646331"/>
          </a:xfrm>
          <a:prstGeom prst="rect">
            <a:avLst/>
          </a:prstGeom>
        </p:spPr>
        <p:txBody>
          <a:bodyPr>
            <a:spAutoFit/>
          </a:bodyPr>
          <a:lstStyle/>
          <a:p>
            <a:pPr marL="266700" indent="-266700">
              <a:buClr>
                <a:srgbClr val="4B63AE"/>
              </a:buClr>
              <a:defRPr/>
            </a:pPr>
            <a:endParaRPr lang="en-GB" dirty="0">
              <a:latin typeface="+mn-lt"/>
            </a:endParaRPr>
          </a:p>
          <a:p>
            <a:pPr marL="266700" indent="-266700">
              <a:buClr>
                <a:srgbClr val="4B63AE"/>
              </a:buClr>
              <a:defRPr/>
            </a:pPr>
            <a:endParaRPr lang="en-GB" dirty="0">
              <a:latin typeface="+mn-lt"/>
            </a:endParaRPr>
          </a:p>
        </p:txBody>
      </p:sp>
      <p:sp>
        <p:nvSpPr>
          <p:cNvPr id="18" name="Content Placeholder 2"/>
          <p:cNvSpPr txBox="1">
            <a:spLocks/>
          </p:cNvSpPr>
          <p:nvPr/>
        </p:nvSpPr>
        <p:spPr bwMode="auto">
          <a:xfrm>
            <a:off x="179512" y="1956583"/>
            <a:ext cx="4320480" cy="71169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3525" marR="0" lvl="0" indent="-263525" algn="l" defTabSz="914400" rtl="0" eaLnBrk="1" fontAlgn="base" latinLnBrk="0" hangingPunct="1">
              <a:lnSpc>
                <a:spcPct val="100000"/>
              </a:lnSpc>
              <a:spcBef>
                <a:spcPts val="0"/>
              </a:spcBef>
              <a:spcAft>
                <a:spcPct val="0"/>
              </a:spcAft>
              <a:buClr>
                <a:srgbClr val="00B0F0"/>
              </a:buClr>
              <a:buSzTx/>
              <a:buFont typeface="Arial" pitchFamily="34" charset="0"/>
              <a:buChar char="•"/>
              <a:tabLst/>
              <a:defRPr/>
            </a:pPr>
            <a:r>
              <a:rPr kumimoji="0" lang="en-GB" sz="1800" b="0" i="0" u="none" strike="noStrike" kern="1200" cap="none" spc="0" normalizeH="0" baseline="0" noProof="0" dirty="0" smtClean="0">
                <a:ln>
                  <a:noFill/>
                </a:ln>
                <a:solidFill>
                  <a:schemeClr val="tx1"/>
                </a:solidFill>
                <a:effectLst/>
                <a:uLnTx/>
                <a:uFillTx/>
                <a:latin typeface="+mn-lt"/>
                <a:ea typeface="+mn-ea"/>
                <a:cs typeface="+mn-cs"/>
              </a:rPr>
              <a:t>Distributed as a vapour (gas) then condenses on surfaces</a:t>
            </a:r>
            <a:endParaRPr kumimoji="0" lang="en-GB" sz="1800" b="0" i="0" u="none" strike="noStrike" kern="1200" cap="none" spc="0" normalizeH="0" baseline="0" noProof="0" dirty="0" smtClean="0">
              <a:ln>
                <a:noFill/>
              </a:ln>
              <a:solidFill>
                <a:srgbClr val="00B050"/>
              </a:solidFill>
              <a:effectLst/>
              <a:uLnTx/>
              <a:uFillTx/>
              <a:latin typeface="+mn-lt"/>
              <a:ea typeface="+mn-ea"/>
              <a:cs typeface="+mn-cs"/>
            </a:endParaRPr>
          </a:p>
          <a:p>
            <a:pPr marL="263525" marR="0" lvl="0" indent="-263525" algn="l" defTabSz="914400" rtl="0" eaLnBrk="1" fontAlgn="base" latinLnBrk="0" hangingPunct="1">
              <a:lnSpc>
                <a:spcPct val="100000"/>
              </a:lnSpc>
              <a:spcBef>
                <a:spcPts val="0"/>
              </a:spcBef>
              <a:spcAft>
                <a:spcPct val="0"/>
              </a:spcAft>
              <a:buClr>
                <a:srgbClr val="4B63AE"/>
              </a:buClr>
              <a:buSzTx/>
              <a:buFont typeface="Arial" charset="0"/>
              <a:buChar char="•"/>
              <a:tabLst/>
              <a:defRPr/>
            </a:pPr>
            <a:endParaRPr kumimoji="0" lang="en-GB" sz="1800" b="0" i="0" u="none" strike="noStrike" kern="1200" cap="none" spc="0" normalizeH="0" baseline="0" noProof="0" dirty="0" smtClean="0">
              <a:ln>
                <a:noFill/>
              </a:ln>
              <a:solidFill>
                <a:srgbClr val="00B050"/>
              </a:solidFill>
              <a:effectLst/>
              <a:uLnTx/>
              <a:uFillTx/>
              <a:latin typeface="+mn-lt"/>
              <a:ea typeface="+mn-ea"/>
              <a:cs typeface="+mn-cs"/>
            </a:endParaRPr>
          </a:p>
          <a:p>
            <a:pPr marL="263525" marR="0" lvl="0" indent="-263525" algn="l" defTabSz="914400" rtl="0" eaLnBrk="1" fontAlgn="base" latinLnBrk="0" hangingPunct="1">
              <a:lnSpc>
                <a:spcPct val="100000"/>
              </a:lnSpc>
              <a:spcBef>
                <a:spcPct val="20000"/>
              </a:spcBef>
              <a:spcAft>
                <a:spcPct val="0"/>
              </a:spcAft>
              <a:buClr>
                <a:srgbClr val="4B63AE"/>
              </a:buClr>
              <a:buSzTx/>
              <a:buFont typeface="Arial" charset="0"/>
              <a:buChar char="•"/>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3" name="Content Placeholder 2"/>
          <p:cNvSpPr txBox="1">
            <a:spLocks/>
          </p:cNvSpPr>
          <p:nvPr/>
        </p:nvSpPr>
        <p:spPr bwMode="auto">
          <a:xfrm>
            <a:off x="179512" y="2486626"/>
            <a:ext cx="4320480" cy="87036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3525" marR="0" lvl="0" indent="-263525" algn="l" defTabSz="914400" rtl="0" eaLnBrk="1" fontAlgn="base" latinLnBrk="0" hangingPunct="1">
              <a:lnSpc>
                <a:spcPct val="100000"/>
              </a:lnSpc>
              <a:spcBef>
                <a:spcPts val="0"/>
              </a:spcBef>
              <a:spcAft>
                <a:spcPct val="0"/>
              </a:spcAft>
              <a:buClr>
                <a:srgbClr val="00B0F0"/>
              </a:buClr>
              <a:buSzTx/>
              <a:buFont typeface="Arial" pitchFamily="34" charset="0"/>
              <a:buChar char="•"/>
              <a:tabLst/>
              <a:defRPr/>
            </a:pPr>
            <a:r>
              <a:rPr kumimoji="0" lang="en-GB" sz="1800" b="0" i="0" u="none" strike="noStrike" kern="1200" cap="none" spc="0" normalizeH="0" baseline="0" noProof="0" dirty="0" smtClean="0">
                <a:ln>
                  <a:noFill/>
                </a:ln>
                <a:solidFill>
                  <a:schemeClr val="tx1"/>
                </a:solidFill>
                <a:effectLst/>
                <a:uLnTx/>
                <a:uFillTx/>
                <a:latin typeface="+mn-lt"/>
                <a:ea typeface="+mn-ea"/>
                <a:cs typeface="+mn-cs"/>
              </a:rPr>
              <a:t>The process also generate hydroxyl free radicals which kill microorganisms.</a:t>
            </a:r>
          </a:p>
          <a:p>
            <a:pPr marL="263525" marR="0" lvl="0" indent="-263525" algn="l" defTabSz="914400" rtl="0" eaLnBrk="1" fontAlgn="base" latinLnBrk="0" hangingPunct="1">
              <a:lnSpc>
                <a:spcPct val="100000"/>
              </a:lnSpc>
              <a:spcBef>
                <a:spcPct val="20000"/>
              </a:spcBef>
              <a:spcAft>
                <a:spcPct val="0"/>
              </a:spcAft>
              <a:buClr>
                <a:srgbClr val="4B63AE"/>
              </a:buClr>
              <a:buSzTx/>
              <a:buFont typeface="Arial" charset="0"/>
              <a:buChar char="•"/>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4B63AE"/>
              </a:buClr>
              <a:buSzTx/>
              <a:buFont typeface="Arial" charset="0"/>
              <a:buNone/>
              <a:tabLst/>
              <a:defRPr/>
            </a:pPr>
            <a:endParaRPr kumimoji="0" lang="en-GB"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6" name="Content Placeholder 11"/>
          <p:cNvSpPr txBox="1">
            <a:spLocks/>
          </p:cNvSpPr>
          <p:nvPr/>
        </p:nvSpPr>
        <p:spPr bwMode="auto">
          <a:xfrm>
            <a:off x="4572000" y="1916831"/>
            <a:ext cx="4464496" cy="122413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3525" marR="0" lvl="0" indent="-263525" algn="l" defTabSz="914400" rtl="0" eaLnBrk="1" fontAlgn="base" latinLnBrk="0" hangingPunct="1">
              <a:lnSpc>
                <a:spcPct val="100000"/>
              </a:lnSpc>
              <a:spcBef>
                <a:spcPts val="0"/>
              </a:spcBef>
              <a:spcAft>
                <a:spcPct val="0"/>
              </a:spcAft>
              <a:buClr>
                <a:srgbClr val="00B050"/>
              </a:buClr>
              <a:buSzTx/>
              <a:buFont typeface="Arial" pitchFamily="34" charset="0"/>
              <a:buChar char="•"/>
              <a:tabLst/>
              <a:defRPr/>
            </a:pPr>
            <a:r>
              <a:rPr lang="ja-JP" altLang="en-US" dirty="0" smtClean="0">
                <a:solidFill>
                  <a:srgbClr val="00B050"/>
                </a:solidFill>
                <a:latin typeface="+mn-lt"/>
                <a:cs typeface="+mn-cs"/>
              </a:rPr>
              <a:t>蒸気（気体）として分布され、その後表面に凝縮する</a:t>
            </a:r>
            <a:endParaRPr lang="es-PA" dirty="0">
              <a:solidFill>
                <a:srgbClr val="00B050"/>
              </a:solidFill>
              <a:latin typeface="+mn-lt"/>
              <a:cs typeface="+mn-cs"/>
            </a:endParaRPr>
          </a:p>
        </p:txBody>
      </p:sp>
      <p:sp>
        <p:nvSpPr>
          <p:cNvPr id="27" name="Content Placeholder 11"/>
          <p:cNvSpPr txBox="1">
            <a:spLocks/>
          </p:cNvSpPr>
          <p:nvPr/>
        </p:nvSpPr>
        <p:spPr bwMode="auto">
          <a:xfrm>
            <a:off x="4572000" y="2636910"/>
            <a:ext cx="4464496" cy="2088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3525" indent="-263525">
              <a:spcBef>
                <a:spcPts val="0"/>
              </a:spcBef>
              <a:buClr>
                <a:srgbClr val="00B050"/>
              </a:buClr>
              <a:buFont typeface="Arial" pitchFamily="34" charset="0"/>
              <a:buChar char="•"/>
              <a:defRPr/>
            </a:pPr>
            <a:r>
              <a:rPr lang="ja-JP" altLang="en-US" dirty="0" smtClean="0">
                <a:solidFill>
                  <a:srgbClr val="00B050"/>
                </a:solidFill>
                <a:latin typeface="+mn-lt"/>
                <a:cs typeface="+mn-cs"/>
              </a:rPr>
              <a:t>この過程では、微生物を殺す、水酸基の入っていない基も発生する</a:t>
            </a:r>
            <a:endParaRPr lang="es-PA" dirty="0">
              <a:solidFill>
                <a:srgbClr val="00B050"/>
              </a:solidFill>
              <a:latin typeface="+mn-lt"/>
              <a:cs typeface="+mn-cs"/>
            </a:endParaRPr>
          </a:p>
          <a:p>
            <a:pPr marL="0" marR="0" lvl="0" indent="0" algn="l" defTabSz="914400" rtl="0" eaLnBrk="0" fontAlgn="base" latinLnBrk="0" hangingPunct="0">
              <a:lnSpc>
                <a:spcPct val="100000"/>
              </a:lnSpc>
              <a:spcBef>
                <a:spcPct val="20000"/>
              </a:spcBef>
              <a:spcAft>
                <a:spcPct val="0"/>
              </a:spcAft>
              <a:buClr>
                <a:srgbClr val="00B050"/>
              </a:buClr>
              <a:buSzTx/>
              <a:buFont typeface="Arial" charset="0"/>
              <a:buNone/>
              <a:tabLst/>
              <a:defRPr/>
            </a:pPr>
            <a:endParaRPr kumimoji="0" lang="en-GB"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28" name="Content Placeholder 11"/>
          <p:cNvSpPr txBox="1">
            <a:spLocks/>
          </p:cNvSpPr>
          <p:nvPr/>
        </p:nvSpPr>
        <p:spPr bwMode="auto">
          <a:xfrm>
            <a:off x="4572000" y="3356991"/>
            <a:ext cx="4464496" cy="244827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3525" lvl="0" indent="-263525">
              <a:spcBef>
                <a:spcPts val="0"/>
              </a:spcBef>
              <a:buClr>
                <a:srgbClr val="00B050"/>
              </a:buClr>
              <a:buFont typeface="Arial" pitchFamily="34" charset="0"/>
              <a:buChar char="•"/>
              <a:defRPr/>
            </a:pPr>
            <a:r>
              <a:rPr lang="ja-JP" altLang="en-US" dirty="0" smtClean="0">
                <a:solidFill>
                  <a:srgbClr val="00B050"/>
                </a:solidFill>
                <a:latin typeface="+mn-lt"/>
                <a:cs typeface="+mn-cs"/>
              </a:rPr>
              <a:t>過程の最後に、</a:t>
            </a:r>
            <a:r>
              <a:rPr lang="en-US" altLang="ja-JP" dirty="0" smtClean="0">
                <a:solidFill>
                  <a:srgbClr val="00B050"/>
                </a:solidFill>
                <a:latin typeface="+mn-lt"/>
                <a:cs typeface="+mn-cs"/>
              </a:rPr>
              <a:t>HPV</a:t>
            </a:r>
            <a:r>
              <a:rPr lang="ja-JP" altLang="en-US" dirty="0" smtClean="0">
                <a:solidFill>
                  <a:srgbClr val="00B050"/>
                </a:solidFill>
                <a:latin typeface="+mn-lt"/>
                <a:cs typeface="+mn-cs"/>
              </a:rPr>
              <a:t>は触媒的に水蒸気と</a:t>
            </a:r>
            <a:r>
              <a:rPr lang="en-US" altLang="ja-JP" dirty="0" smtClean="0">
                <a:solidFill>
                  <a:srgbClr val="00B050"/>
                </a:solidFill>
                <a:latin typeface="+mn-lt"/>
                <a:cs typeface="+mn-cs"/>
              </a:rPr>
              <a:t>O</a:t>
            </a:r>
            <a:r>
              <a:rPr lang="en-US" altLang="ja-JP" sz="1100" dirty="0" smtClean="0">
                <a:solidFill>
                  <a:srgbClr val="00B050"/>
                </a:solidFill>
                <a:latin typeface="+mn-lt"/>
                <a:cs typeface="+mn-cs"/>
              </a:rPr>
              <a:t>2</a:t>
            </a:r>
            <a:r>
              <a:rPr lang="ja-JP" altLang="en-US" dirty="0" smtClean="0">
                <a:solidFill>
                  <a:srgbClr val="00B050"/>
                </a:solidFill>
                <a:latin typeface="+mn-lt"/>
                <a:cs typeface="+mn-cs"/>
              </a:rPr>
              <a:t>に分解される</a:t>
            </a:r>
            <a:endParaRPr lang="es-PA" dirty="0">
              <a:solidFill>
                <a:srgbClr val="00B050"/>
              </a:solidFill>
              <a:latin typeface="+mn-lt"/>
              <a:cs typeface="+mn-cs"/>
            </a:endParaRPr>
          </a:p>
          <a:p>
            <a:pPr marL="0" marR="0" lvl="0" indent="0" algn="l" defTabSz="914400" rtl="0" eaLnBrk="0" fontAlgn="base" latinLnBrk="0" hangingPunct="0">
              <a:lnSpc>
                <a:spcPct val="100000"/>
              </a:lnSpc>
              <a:spcBef>
                <a:spcPct val="20000"/>
              </a:spcBef>
              <a:spcAft>
                <a:spcPct val="0"/>
              </a:spcAft>
              <a:buClr>
                <a:srgbClr val="00B050"/>
              </a:buClr>
              <a:buSzTx/>
              <a:buFont typeface="Arial" charset="0"/>
              <a:buNone/>
              <a:tabLst/>
              <a:defRPr/>
            </a:pPr>
            <a:endParaRPr kumimoji="0" lang="en-GB"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29" name="Content Placeholder 11"/>
          <p:cNvSpPr txBox="1">
            <a:spLocks/>
          </p:cNvSpPr>
          <p:nvPr/>
        </p:nvSpPr>
        <p:spPr bwMode="auto">
          <a:xfrm>
            <a:off x="4572000" y="4149079"/>
            <a:ext cx="4464496" cy="30243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3525" marR="0" lvl="0" indent="-263525" algn="l" defTabSz="914400" rtl="0" eaLnBrk="1" fontAlgn="base" latinLnBrk="0" hangingPunct="1">
              <a:lnSpc>
                <a:spcPct val="100000"/>
              </a:lnSpc>
              <a:spcBef>
                <a:spcPts val="0"/>
              </a:spcBef>
              <a:spcAft>
                <a:spcPct val="0"/>
              </a:spcAft>
              <a:buClr>
                <a:srgbClr val="00B050"/>
              </a:buClr>
              <a:buSzTx/>
              <a:buFont typeface="Arial" pitchFamily="34" charset="0"/>
              <a:buChar char="•"/>
              <a:tabLst/>
              <a:defRPr/>
            </a:pPr>
            <a:r>
              <a:rPr lang="ja-JP" altLang="en-US" dirty="0" smtClean="0">
                <a:solidFill>
                  <a:srgbClr val="00B050"/>
                </a:solidFill>
                <a:latin typeface="+mn-lt"/>
                <a:cs typeface="+mn-cs"/>
              </a:rPr>
              <a:t>繊細な電子機器等、病院内の器具との互換性</a:t>
            </a:r>
            <a:endParaRPr lang="es-PA" dirty="0">
              <a:solidFill>
                <a:srgbClr val="00B050"/>
              </a:solidFill>
              <a:latin typeface="+mn-lt"/>
              <a:cs typeface="+mn-cs"/>
            </a:endParaRPr>
          </a:p>
          <a:p>
            <a:pPr marL="0" marR="0" lvl="0" indent="0" algn="l" defTabSz="914400" rtl="0" eaLnBrk="0" fontAlgn="base" latinLnBrk="0" hangingPunct="0">
              <a:lnSpc>
                <a:spcPct val="100000"/>
              </a:lnSpc>
              <a:spcBef>
                <a:spcPct val="20000"/>
              </a:spcBef>
              <a:spcAft>
                <a:spcPct val="0"/>
              </a:spcAft>
              <a:buClr>
                <a:srgbClr val="00B050"/>
              </a:buClr>
              <a:buSzTx/>
              <a:buFont typeface="Arial" charset="0"/>
              <a:buNone/>
              <a:tabLst/>
              <a:defRPr/>
            </a:pPr>
            <a:endParaRPr kumimoji="0" lang="en-GB" sz="1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 grpId="0" build="p"/>
      <p:bldP spid="12" grpId="0" build="p"/>
      <p:bldP spid="18" grpId="0"/>
      <p:bldP spid="23" grpId="0"/>
      <p:bldP spid="26" grpId="0"/>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050" name="Object 3"/>
          <p:cNvGraphicFramePr>
            <a:graphicFrameLocks noGrp="1" noChangeAspect="1"/>
          </p:cNvGraphicFramePr>
          <p:nvPr>
            <p:ph idx="4294967295"/>
          </p:nvPr>
        </p:nvGraphicFramePr>
        <p:xfrm>
          <a:off x="749300" y="1204913"/>
          <a:ext cx="7988300" cy="4129087"/>
        </p:xfrm>
        <a:graphic>
          <a:graphicData uri="http://schemas.openxmlformats.org/presentationml/2006/ole">
            <mc:AlternateContent xmlns:mc="http://schemas.openxmlformats.org/markup-compatibility/2006">
              <mc:Choice xmlns:v="urn:schemas-microsoft-com:vml" Requires="v">
                <p:oleObj spid="_x0000_s2175" name="Worksheet" r:id="rId3" imgW="8404801" imgH="4343462" progId="Excel.Sheet.8">
                  <p:embed/>
                </p:oleObj>
              </mc:Choice>
              <mc:Fallback>
                <p:oleObj name="Worksheet" r:id="rId3" imgW="8404801" imgH="4343462" progId="Excel.Sheet.8">
                  <p:embed/>
                  <p:pic>
                    <p:nvPicPr>
                      <p:cNvPr id="0" name="Picture 11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300" y="1204913"/>
                        <a:ext cx="7988300" cy="4129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2"/>
          <p:cNvSpPr>
            <a:spLocks noGrp="1"/>
          </p:cNvSpPr>
          <p:nvPr>
            <p:ph type="title" idx="4294967295"/>
          </p:nvPr>
        </p:nvSpPr>
        <p:spPr>
          <a:xfrm>
            <a:off x="323528" y="119610"/>
            <a:ext cx="4499669" cy="925512"/>
          </a:xfrm>
        </p:spPr>
        <p:txBody>
          <a:bodyPr/>
          <a:lstStyle/>
          <a:p>
            <a:pPr eaLnBrk="1" hangingPunct="1"/>
            <a:r>
              <a:rPr lang="en-GB" b="1" i="1" dirty="0" smtClean="0"/>
              <a:t>In vitro </a:t>
            </a:r>
            <a:r>
              <a:rPr lang="en-GB" b="1" dirty="0" smtClean="0"/>
              <a:t>activity</a:t>
            </a:r>
            <a:endParaRPr lang="en-US" b="1" dirty="0"/>
          </a:p>
        </p:txBody>
      </p:sp>
      <p:sp>
        <p:nvSpPr>
          <p:cNvPr id="6" name="Title 1"/>
          <p:cNvSpPr txBox="1">
            <a:spLocks/>
          </p:cNvSpPr>
          <p:nvPr/>
        </p:nvSpPr>
        <p:spPr bwMode="auto">
          <a:xfrm>
            <a:off x="4762267" y="116632"/>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sz="2000" b="1" smtClean="0">
                <a:solidFill>
                  <a:srgbClr val="00B050"/>
                </a:solidFill>
                <a:latin typeface="+mn-lt"/>
                <a:cs typeface="+mn-cs"/>
              </a:rPr>
              <a:t>体外活動</a:t>
            </a:r>
            <a:endParaRPr lang="en-GB" sz="2000" b="1" dirty="0" smtClean="0">
              <a:solidFill>
                <a:srgbClr val="00B050"/>
              </a:solidFill>
              <a:latin typeface="+mn-lt"/>
              <a:cs typeface="+mn-cs"/>
            </a:endParaRPr>
          </a:p>
        </p:txBody>
      </p:sp>
      <p:sp>
        <p:nvSpPr>
          <p:cNvPr id="10" name="TextBox 9"/>
          <p:cNvSpPr txBox="1"/>
          <p:nvPr/>
        </p:nvSpPr>
        <p:spPr>
          <a:xfrm rot="16200000">
            <a:off x="-997877" y="3115706"/>
            <a:ext cx="3312369" cy="338554"/>
          </a:xfrm>
          <a:prstGeom prst="rect">
            <a:avLst/>
          </a:prstGeom>
          <a:noFill/>
        </p:spPr>
        <p:txBody>
          <a:bodyPr wrap="square" rtlCol="0">
            <a:spAutoFit/>
          </a:bodyPr>
          <a:lstStyle/>
          <a:p>
            <a:pPr algn="ctr"/>
            <a:r>
              <a:rPr lang="en-GB" sz="1600" b="1" dirty="0" smtClean="0">
                <a:solidFill>
                  <a:srgbClr val="00B050"/>
                </a:solidFill>
                <a:latin typeface="+mn-lt"/>
              </a:rPr>
              <a:t>Log(10)</a:t>
            </a:r>
            <a:r>
              <a:rPr lang="en-GB" sz="1600" b="1" dirty="0" err="1" smtClean="0">
                <a:solidFill>
                  <a:srgbClr val="00B050"/>
                </a:solidFill>
                <a:latin typeface="+mn-lt"/>
              </a:rPr>
              <a:t>ufc</a:t>
            </a:r>
            <a:r>
              <a:rPr lang="en-GB" sz="1600" b="1" dirty="0" smtClean="0">
                <a:solidFill>
                  <a:srgbClr val="00B050"/>
                </a:solidFill>
                <a:latin typeface="+mn-lt"/>
              </a:rPr>
              <a:t> /</a:t>
            </a:r>
            <a:r>
              <a:rPr lang="ja-JP" altLang="en-US" sz="1600" b="1" smtClean="0">
                <a:solidFill>
                  <a:srgbClr val="00B050"/>
                </a:solidFill>
                <a:latin typeface="+mn-lt"/>
              </a:rPr>
              <a:t>ディスク</a:t>
            </a:r>
            <a:endParaRPr lang="en-GB" sz="1600" b="1" dirty="0">
              <a:solidFill>
                <a:srgbClr val="00B050"/>
              </a:solidFill>
              <a:latin typeface="+mn-lt"/>
            </a:endParaRPr>
          </a:p>
        </p:txBody>
      </p:sp>
      <p:sp>
        <p:nvSpPr>
          <p:cNvPr id="12" name="11 CuadroTexto"/>
          <p:cNvSpPr txBox="1"/>
          <p:nvPr/>
        </p:nvSpPr>
        <p:spPr>
          <a:xfrm>
            <a:off x="3293245" y="5301208"/>
            <a:ext cx="846707" cy="307777"/>
          </a:xfrm>
          <a:prstGeom prst="rect">
            <a:avLst/>
          </a:prstGeom>
          <a:noFill/>
        </p:spPr>
        <p:txBody>
          <a:bodyPr wrap="none" rtlCol="0">
            <a:spAutoFit/>
          </a:bodyPr>
          <a:lstStyle/>
          <a:p>
            <a:r>
              <a:rPr lang="ja-JP" altLang="en-US" sz="1400" b="1" smtClean="0">
                <a:solidFill>
                  <a:srgbClr val="00B050"/>
                </a:solidFill>
                <a:latin typeface="+mn-lt"/>
              </a:rPr>
              <a:t>時間</a:t>
            </a:r>
            <a:r>
              <a:rPr lang="es-PA" sz="1400" b="1" dirty="0" smtClean="0">
                <a:solidFill>
                  <a:srgbClr val="00B050"/>
                </a:solidFill>
                <a:latin typeface="+mn-lt"/>
              </a:rPr>
              <a:t>/</a:t>
            </a:r>
            <a:r>
              <a:rPr lang="ja-JP" altLang="en-US" sz="1400" b="1" smtClean="0">
                <a:solidFill>
                  <a:srgbClr val="00B050"/>
                </a:solidFill>
                <a:latin typeface="+mn-lt"/>
              </a:rPr>
              <a:t>分</a:t>
            </a:r>
            <a:endParaRPr lang="es-PA" sz="1400" b="1" dirty="0">
              <a:solidFill>
                <a:srgbClr val="00B050"/>
              </a:solidFill>
              <a:latin typeface="+mn-lt"/>
            </a:endParaRPr>
          </a:p>
        </p:txBody>
      </p:sp>
      <p:sp>
        <p:nvSpPr>
          <p:cNvPr id="8" name="Rectangle 4"/>
          <p:cNvSpPr>
            <a:spLocks noChangeArrowheads="1"/>
          </p:cNvSpPr>
          <p:nvPr/>
        </p:nvSpPr>
        <p:spPr bwMode="auto">
          <a:xfrm>
            <a:off x="35496" y="6536377"/>
            <a:ext cx="4259499" cy="276999"/>
          </a:xfrm>
          <a:prstGeom prst="rect">
            <a:avLst/>
          </a:prstGeom>
          <a:noFill/>
          <a:ln w="9525">
            <a:noFill/>
            <a:miter lim="800000"/>
            <a:headEnd/>
            <a:tailEnd/>
          </a:ln>
        </p:spPr>
        <p:txBody>
          <a:bodyPr wrap="none">
            <a:spAutoFit/>
          </a:bodyPr>
          <a:lstStyle/>
          <a:p>
            <a:r>
              <a:rPr lang="en-GB" sz="1200" dirty="0">
                <a:latin typeface="Verdana" pitchFamily="34" charset="0"/>
              </a:rPr>
              <a:t>Otter and French. </a:t>
            </a:r>
            <a:r>
              <a:rPr lang="en-GB" sz="1200" i="1" dirty="0">
                <a:latin typeface="Verdana" pitchFamily="34" charset="0"/>
              </a:rPr>
              <a:t>J </a:t>
            </a:r>
            <a:r>
              <a:rPr lang="en-GB" sz="1200" i="1" dirty="0" err="1">
                <a:latin typeface="Verdana" pitchFamily="34" charset="0"/>
              </a:rPr>
              <a:t>Clin</a:t>
            </a:r>
            <a:r>
              <a:rPr lang="en-GB" sz="1200" i="1" dirty="0">
                <a:latin typeface="Verdana" pitchFamily="34" charset="0"/>
              </a:rPr>
              <a:t> </a:t>
            </a:r>
            <a:r>
              <a:rPr lang="en-GB" sz="1200" i="1" dirty="0" err="1">
                <a:latin typeface="Verdana" pitchFamily="34" charset="0"/>
              </a:rPr>
              <a:t>Microbiol</a:t>
            </a:r>
            <a:r>
              <a:rPr lang="en-GB" sz="1200" i="1" dirty="0">
                <a:latin typeface="Verdana" pitchFamily="34" charset="0"/>
              </a:rPr>
              <a:t> </a:t>
            </a:r>
            <a:r>
              <a:rPr lang="en-GB" sz="1200" dirty="0">
                <a:latin typeface="Verdana" pitchFamily="34" charset="0"/>
              </a:rPr>
              <a:t>2009;47:205-207.</a:t>
            </a:r>
            <a:endParaRPr lang="en-US" sz="1200" dirty="0">
              <a:latin typeface="Verdana" pitchFamily="34" charset="0"/>
            </a:endParaRPr>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idx="4294967295"/>
          </p:nvPr>
        </p:nvSpPr>
        <p:spPr>
          <a:xfrm>
            <a:off x="360363" y="44624"/>
            <a:ext cx="8423275" cy="925512"/>
          </a:xfrm>
        </p:spPr>
        <p:txBody>
          <a:bodyPr/>
          <a:lstStyle/>
          <a:p>
            <a:pPr eaLnBrk="1" hangingPunct="1"/>
            <a:r>
              <a:rPr lang="en-GB" b="1" dirty="0" smtClean="0"/>
              <a:t>HPV: </a:t>
            </a:r>
            <a:r>
              <a:rPr lang="en-GB" b="1" i="1" dirty="0"/>
              <a:t>i</a:t>
            </a:r>
            <a:r>
              <a:rPr lang="en-GB" b="1" i="1" dirty="0" smtClean="0"/>
              <a:t>n situ</a:t>
            </a:r>
            <a:r>
              <a:rPr lang="en-GB" b="1" dirty="0" smtClean="0"/>
              <a:t> efficacy</a:t>
            </a:r>
            <a:endParaRPr lang="en-US" b="1" dirty="0"/>
          </a:p>
        </p:txBody>
      </p:sp>
      <p:graphicFrame>
        <p:nvGraphicFramePr>
          <p:cNvPr id="73731" name="Group 3"/>
          <p:cNvGraphicFramePr>
            <a:graphicFrameLocks noGrp="1"/>
          </p:cNvGraphicFramePr>
          <p:nvPr>
            <p:ph idx="4294967295"/>
            <p:extLst>
              <p:ext uri="{D42A27DB-BD31-4B8C-83A1-F6EECF244321}">
                <p14:modId xmlns:p14="http://schemas.microsoft.com/office/powerpoint/2010/main" val="2399687330"/>
              </p:ext>
            </p:extLst>
          </p:nvPr>
        </p:nvGraphicFramePr>
        <p:xfrm>
          <a:off x="395288" y="527843"/>
          <a:ext cx="8497192" cy="5144568"/>
        </p:xfrm>
        <a:graphic>
          <a:graphicData uri="http://schemas.openxmlformats.org/drawingml/2006/table">
            <a:tbl>
              <a:tblPr/>
              <a:tblGrid>
                <a:gridCol w="792336"/>
                <a:gridCol w="1368152"/>
                <a:gridCol w="2304256"/>
                <a:gridCol w="1512168"/>
                <a:gridCol w="1440160"/>
                <a:gridCol w="1080120"/>
              </a:tblGrid>
              <a:tr h="5371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smtClean="0">
                          <a:ln>
                            <a:noFill/>
                          </a:ln>
                          <a:solidFill>
                            <a:srgbClr val="0070C0"/>
                          </a:solidFill>
                          <a:effectLst/>
                          <a:latin typeface="+mj-lt"/>
                          <a:cs typeface="Times New Roman" pitchFamily="18" charset="0"/>
                        </a:rPr>
                        <a:t>Year</a:t>
                      </a:r>
                      <a:endParaRPr kumimoji="0" lang="en-GB" sz="1300" b="1" i="0" u="none" strike="noStrike" cap="none" normalizeH="0" baseline="0" dirty="0" smtClean="0">
                        <a:ln>
                          <a:noFill/>
                        </a:ln>
                        <a:solidFill>
                          <a:srgbClr val="0070C0"/>
                        </a:solidFill>
                        <a:effectLst/>
                        <a:latin typeface="+mj-lt"/>
                        <a:cs typeface="Arial" charset="0"/>
                      </a:endParaRPr>
                    </a:p>
                  </a:txBody>
                  <a:tcP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smtClean="0">
                          <a:ln>
                            <a:noFill/>
                          </a:ln>
                          <a:solidFill>
                            <a:srgbClr val="0070C0"/>
                          </a:solidFill>
                          <a:effectLst/>
                          <a:latin typeface="+mj-lt"/>
                          <a:cs typeface="Times New Roman" pitchFamily="18" charset="0"/>
                        </a:rPr>
                        <a:t>Author</a:t>
                      </a:r>
                      <a:endParaRPr kumimoji="0" lang="en-GB" sz="1300" b="1" i="0" u="none" strike="noStrike" cap="none" normalizeH="0" baseline="0" dirty="0" smtClean="0">
                        <a:ln>
                          <a:noFill/>
                        </a:ln>
                        <a:solidFill>
                          <a:srgbClr val="0070C0"/>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smtClean="0">
                          <a:ln>
                            <a:noFill/>
                          </a:ln>
                          <a:solidFill>
                            <a:srgbClr val="0070C0"/>
                          </a:solidFill>
                          <a:effectLst/>
                          <a:latin typeface="+mj-lt"/>
                          <a:cs typeface="Times New Roman" pitchFamily="18" charset="0"/>
                        </a:rPr>
                        <a:t>Pathogen</a:t>
                      </a:r>
                      <a:endParaRPr kumimoji="0" lang="en-GB" sz="1300" b="1" i="0" u="none" strike="noStrike" cap="none" normalizeH="0" baseline="0" dirty="0" smtClean="0">
                        <a:ln>
                          <a:noFill/>
                        </a:ln>
                        <a:solidFill>
                          <a:srgbClr val="0070C0"/>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smtClean="0">
                          <a:ln>
                            <a:noFill/>
                          </a:ln>
                          <a:solidFill>
                            <a:srgbClr val="0070C0"/>
                          </a:solidFill>
                          <a:effectLst/>
                          <a:latin typeface="+mj-lt"/>
                          <a:cs typeface="Times New Roman" pitchFamily="18" charset="0"/>
                        </a:rPr>
                        <a:t>Contaminated before HPV</a:t>
                      </a:r>
                      <a:endParaRPr kumimoji="0" lang="en-GB" sz="1300" b="1" i="0" u="none" strike="noStrike" cap="none" normalizeH="0" baseline="0" dirty="0" smtClean="0">
                        <a:ln>
                          <a:noFill/>
                        </a:ln>
                        <a:solidFill>
                          <a:srgbClr val="0070C0"/>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smtClean="0">
                          <a:ln>
                            <a:noFill/>
                          </a:ln>
                          <a:solidFill>
                            <a:srgbClr val="0070C0"/>
                          </a:solidFill>
                          <a:effectLst/>
                          <a:latin typeface="+mj-lt"/>
                          <a:cs typeface="Times New Roman" pitchFamily="18" charset="0"/>
                        </a:rPr>
                        <a:t>Contaminated after HPV</a:t>
                      </a:r>
                      <a:endParaRPr kumimoji="0" lang="en-GB" sz="1300" b="1" i="0" u="none" strike="noStrike" cap="none" normalizeH="0" baseline="0" dirty="0" smtClean="0">
                        <a:ln>
                          <a:noFill/>
                        </a:ln>
                        <a:solidFill>
                          <a:srgbClr val="0070C0"/>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smtClean="0">
                          <a:ln>
                            <a:noFill/>
                          </a:ln>
                          <a:solidFill>
                            <a:srgbClr val="0070C0"/>
                          </a:solidFill>
                          <a:effectLst/>
                          <a:latin typeface="+mj-lt"/>
                          <a:cs typeface="Times New Roman" pitchFamily="18" charset="0"/>
                        </a:rPr>
                        <a:t>% reduction</a:t>
                      </a:r>
                      <a:endParaRPr kumimoji="0" lang="en-GB" sz="1300" b="1" i="0" u="none" strike="noStrike" cap="none" normalizeH="0" baseline="0" dirty="0" smtClean="0">
                        <a:ln>
                          <a:noFill/>
                        </a:ln>
                        <a:solidFill>
                          <a:srgbClr val="0070C0"/>
                        </a:solidFill>
                        <a:effectLst/>
                        <a:latin typeface="+mj-lt"/>
                        <a:cs typeface="Arial" charset="0"/>
                      </a:endParaRPr>
                    </a:p>
                  </a:txBody>
                  <a:tcP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7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300" b="1" i="0" u="none" strike="noStrike" cap="none" normalizeH="0" baseline="0" smtClean="0">
                          <a:ln>
                            <a:noFill/>
                          </a:ln>
                          <a:solidFill>
                            <a:srgbClr val="00B050"/>
                          </a:solidFill>
                          <a:effectLst/>
                          <a:latin typeface="+mj-lt"/>
                          <a:cs typeface="Arial" charset="0"/>
                        </a:rPr>
                        <a:t>年</a:t>
                      </a:r>
                      <a:endParaRPr kumimoji="0" lang="en-GB" sz="1300" b="1" i="0" u="none" strike="noStrike" cap="none" normalizeH="0" baseline="0" dirty="0" smtClean="0">
                        <a:ln>
                          <a:noFill/>
                        </a:ln>
                        <a:solidFill>
                          <a:srgbClr val="00B050"/>
                        </a:solidFill>
                        <a:effectLst/>
                        <a:latin typeface="+mj-lt"/>
                        <a:cs typeface="Arial" charset="0"/>
                      </a:endParaRPr>
                    </a:p>
                  </a:txBody>
                  <a:tcP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300" b="1" i="0" u="none" strike="noStrike" cap="none" normalizeH="0" baseline="0" smtClean="0">
                          <a:ln>
                            <a:noFill/>
                          </a:ln>
                          <a:solidFill>
                            <a:srgbClr val="00B050"/>
                          </a:solidFill>
                          <a:effectLst/>
                          <a:latin typeface="+mj-lt"/>
                          <a:cs typeface="+mn-cs"/>
                        </a:rPr>
                        <a:t>著者</a:t>
                      </a:r>
                      <a:endParaRPr kumimoji="0" lang="en-GB" sz="1300" b="1" i="0" u="none" strike="noStrike" cap="none" normalizeH="0" baseline="0" dirty="0" smtClean="0">
                        <a:ln>
                          <a:noFill/>
                        </a:ln>
                        <a:solidFill>
                          <a:srgbClr val="00B050"/>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300" b="1" i="0" u="none" strike="noStrike" cap="none" normalizeH="0" baseline="0" smtClean="0">
                          <a:ln>
                            <a:noFill/>
                          </a:ln>
                          <a:solidFill>
                            <a:srgbClr val="00B050"/>
                          </a:solidFill>
                          <a:effectLst/>
                          <a:latin typeface="+mj-lt"/>
                          <a:cs typeface="+mn-cs"/>
                        </a:rPr>
                        <a:t>病原体</a:t>
                      </a:r>
                      <a:endParaRPr kumimoji="0" lang="en-GB" sz="1300" b="1" i="0" u="none" strike="noStrike" cap="none" normalizeH="0" baseline="0" dirty="0" smtClean="0">
                        <a:ln>
                          <a:noFill/>
                        </a:ln>
                        <a:solidFill>
                          <a:srgbClr val="00B050"/>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300" b="1" i="0" u="none" strike="noStrike" cap="none" normalizeH="0" baseline="0" dirty="0" smtClean="0">
                          <a:ln>
                            <a:noFill/>
                          </a:ln>
                          <a:solidFill>
                            <a:srgbClr val="00B050"/>
                          </a:solidFill>
                          <a:effectLst/>
                          <a:latin typeface="+mj-lt"/>
                          <a:cs typeface="+mn-cs"/>
                        </a:rPr>
                        <a:t>H</a:t>
                      </a:r>
                      <a:r>
                        <a:rPr kumimoji="0" lang="en-US" altLang="ja-JP" sz="1300" b="1" i="0" u="none" strike="noStrike" cap="none" normalizeH="0" baseline="0" dirty="0" smtClean="0">
                          <a:ln>
                            <a:noFill/>
                          </a:ln>
                          <a:solidFill>
                            <a:srgbClr val="00B050"/>
                          </a:solidFill>
                          <a:effectLst/>
                          <a:latin typeface="+mj-lt"/>
                          <a:cs typeface="+mn-cs"/>
                        </a:rPr>
                        <a:t>PV</a:t>
                      </a:r>
                      <a:r>
                        <a:rPr kumimoji="0" lang="ja-JP" altLang="en-US" sz="1300" b="1" i="0" u="none" strike="noStrike" cap="none" normalizeH="0" baseline="0" smtClean="0">
                          <a:ln>
                            <a:noFill/>
                          </a:ln>
                          <a:solidFill>
                            <a:srgbClr val="00B050"/>
                          </a:solidFill>
                          <a:effectLst/>
                          <a:latin typeface="+mj-lt"/>
                          <a:cs typeface="+mn-cs"/>
                        </a:rPr>
                        <a:t>前の汚染率</a:t>
                      </a:r>
                      <a:endParaRPr kumimoji="0" lang="en-GB" sz="1300" b="1" i="0" u="none" strike="noStrike" cap="none" normalizeH="0" baseline="0" dirty="0" smtClean="0">
                        <a:ln>
                          <a:noFill/>
                        </a:ln>
                        <a:solidFill>
                          <a:srgbClr val="00B050"/>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300" b="1" i="0" u="none" strike="noStrike" cap="none" normalizeH="0" baseline="0" dirty="0" smtClean="0">
                          <a:ln>
                            <a:noFill/>
                          </a:ln>
                          <a:solidFill>
                            <a:srgbClr val="00B050"/>
                          </a:solidFill>
                          <a:effectLst/>
                          <a:latin typeface="+mj-lt"/>
                          <a:cs typeface="+mn-cs"/>
                        </a:rPr>
                        <a:t>H</a:t>
                      </a:r>
                      <a:r>
                        <a:rPr kumimoji="0" lang="en-US" altLang="ja-JP" sz="1300" b="1" i="0" u="none" strike="noStrike" cap="none" normalizeH="0" baseline="0" dirty="0" smtClean="0">
                          <a:ln>
                            <a:noFill/>
                          </a:ln>
                          <a:solidFill>
                            <a:srgbClr val="00B050"/>
                          </a:solidFill>
                          <a:effectLst/>
                          <a:latin typeface="+mj-lt"/>
                          <a:cs typeface="+mn-cs"/>
                        </a:rPr>
                        <a:t>PV</a:t>
                      </a:r>
                      <a:r>
                        <a:rPr kumimoji="0" lang="ja-JP" altLang="en-US" sz="1300" b="1" i="0" u="none" strike="noStrike" cap="none" normalizeH="0" baseline="0" smtClean="0">
                          <a:ln>
                            <a:noFill/>
                          </a:ln>
                          <a:solidFill>
                            <a:srgbClr val="00B050"/>
                          </a:solidFill>
                          <a:effectLst/>
                          <a:latin typeface="+mj-lt"/>
                          <a:cs typeface="+mn-cs"/>
                        </a:rPr>
                        <a:t>後の汚染率</a:t>
                      </a:r>
                      <a:endParaRPr kumimoji="0" lang="en-GB" sz="1300" b="1" i="0" u="none" strike="noStrike" cap="none" normalizeH="0" baseline="0" dirty="0" smtClean="0">
                        <a:ln>
                          <a:noFill/>
                        </a:ln>
                        <a:solidFill>
                          <a:srgbClr val="00B050"/>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ja-JP" altLang="en-US" sz="1300" b="1" i="0" u="none" strike="noStrike" cap="none" normalizeH="0" baseline="0" smtClean="0">
                          <a:ln>
                            <a:noFill/>
                          </a:ln>
                          <a:solidFill>
                            <a:srgbClr val="00B050"/>
                          </a:solidFill>
                          <a:effectLst/>
                          <a:latin typeface="+mj-lt"/>
                          <a:cs typeface="+mn-cs"/>
                        </a:rPr>
                        <a:t>減少（</a:t>
                      </a:r>
                      <a:r>
                        <a:rPr kumimoji="0" lang="es-ES" sz="1300" b="1" i="0" u="none" strike="noStrike" cap="none" normalizeH="0" baseline="0" dirty="0" smtClean="0">
                          <a:ln>
                            <a:noFill/>
                          </a:ln>
                          <a:solidFill>
                            <a:srgbClr val="00B050"/>
                          </a:solidFill>
                          <a:effectLst/>
                          <a:latin typeface="+mj-lt"/>
                          <a:cs typeface="+mn-cs"/>
                        </a:rPr>
                        <a:t>%</a:t>
                      </a:r>
                      <a:r>
                        <a:rPr kumimoji="0" lang="ja-JP" altLang="en-US" sz="1300" b="1" i="0" u="none" strike="noStrike" cap="none" normalizeH="0" baseline="0" smtClean="0">
                          <a:ln>
                            <a:noFill/>
                          </a:ln>
                          <a:solidFill>
                            <a:srgbClr val="00B050"/>
                          </a:solidFill>
                          <a:effectLst/>
                          <a:latin typeface="+mj-lt"/>
                          <a:cs typeface="+mn-cs"/>
                        </a:rPr>
                        <a:t>）</a:t>
                      </a:r>
                      <a:endParaRPr kumimoji="0" lang="es-ES" sz="1300" b="1" i="0" u="none" strike="noStrike" cap="none" normalizeH="0" baseline="0" dirty="0" smtClean="0">
                        <a:ln>
                          <a:noFill/>
                        </a:ln>
                        <a:solidFill>
                          <a:srgbClr val="00B050"/>
                        </a:solidFill>
                        <a:effectLst/>
                        <a:latin typeface="+mj-lt"/>
                        <a:cs typeface="+mn-cs"/>
                      </a:endParaRPr>
                    </a:p>
                  </a:txBody>
                  <a:tcP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987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2004</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French et al.</a:t>
                      </a:r>
                      <a:r>
                        <a:rPr kumimoji="0" lang="en-GB" sz="1300" b="0" i="0" u="none" strike="noStrike" cap="none" normalizeH="0" baseline="30000" dirty="0" smtClean="0">
                          <a:ln>
                            <a:noFill/>
                          </a:ln>
                          <a:solidFill>
                            <a:srgbClr val="000000"/>
                          </a:solidFill>
                          <a:effectLst/>
                          <a:latin typeface="+mj-lt"/>
                          <a:cs typeface="Times New Roman" pitchFamily="18" charset="0"/>
                        </a:rPr>
                        <a:t>1</a:t>
                      </a:r>
                      <a:r>
                        <a:rPr kumimoji="0" lang="en-GB" sz="1300" b="0" i="0" u="none" strike="noStrike" cap="none" normalizeH="0" baseline="0" dirty="0" smtClean="0">
                          <a:ln>
                            <a:noFill/>
                          </a:ln>
                          <a:solidFill>
                            <a:srgbClr val="000000"/>
                          </a:solidFill>
                          <a:effectLst/>
                          <a:latin typeface="+mj-lt"/>
                          <a:cs typeface="Times New Roman" pitchFamily="18" charset="0"/>
                        </a:rPr>
                        <a:t> </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MRSA</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61 (72%) / 85</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1 (1%) / 85</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98</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2592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2005</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Jeanes et al.</a:t>
                      </a:r>
                      <a:r>
                        <a:rPr kumimoji="0" lang="en-GB" sz="1300" b="0" i="0" u="none" strike="noStrike" cap="none" normalizeH="0" baseline="30000" smtClean="0">
                          <a:ln>
                            <a:noFill/>
                          </a:ln>
                          <a:solidFill>
                            <a:srgbClr val="000000"/>
                          </a:solidFill>
                          <a:effectLst/>
                          <a:latin typeface="+mj-lt"/>
                          <a:cs typeface="Times New Roman" pitchFamily="18" charset="0"/>
                        </a:rPr>
                        <a:t>2</a:t>
                      </a:r>
                      <a:endParaRPr kumimoji="0" lang="en-GB" sz="1300" b="0" i="0" u="none" strike="noStrike" cap="none" normalizeH="0" baseline="30000" smtClean="0">
                        <a:ln>
                          <a:noFill/>
                        </a:ln>
                        <a:solidFill>
                          <a:srgbClr val="000000"/>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MRSA</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8 (16%) / 50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0 / 50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100</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cap="flat">
                      <a:noFill/>
                    </a:lnR>
                    <a:lnT>
                      <a:noFill/>
                    </a:lnT>
                    <a:lnB>
                      <a:noFill/>
                    </a:lnB>
                    <a:lnTlToBr>
                      <a:noFill/>
                    </a:lnTlToBr>
                    <a:lnBlToTr>
                      <a:noFill/>
                    </a:lnBlToTr>
                    <a:noFill/>
                  </a:tcPr>
                </a:tc>
              </a:tr>
              <a:tr h="2592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2005</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Bates et al.</a:t>
                      </a:r>
                      <a:r>
                        <a:rPr kumimoji="0" lang="en-GB" sz="1300" b="0" i="0" u="none" strike="noStrike" cap="none" normalizeH="0" baseline="30000" smtClean="0">
                          <a:ln>
                            <a:noFill/>
                          </a:ln>
                          <a:solidFill>
                            <a:srgbClr val="000000"/>
                          </a:solidFill>
                          <a:effectLst/>
                          <a:latin typeface="+mj-lt"/>
                          <a:cs typeface="Times New Roman" pitchFamily="18" charset="0"/>
                        </a:rPr>
                        <a:t>3</a:t>
                      </a:r>
                      <a:endParaRPr kumimoji="0" lang="en-GB" sz="1300" b="0" i="0" u="none" strike="noStrike" cap="none" normalizeH="0" baseline="30000" smtClean="0">
                        <a:ln>
                          <a:noFill/>
                        </a:ln>
                        <a:solidFill>
                          <a:srgbClr val="000000"/>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1" u="none" strike="noStrike" cap="none" normalizeH="0" baseline="0" smtClean="0">
                          <a:ln>
                            <a:noFill/>
                          </a:ln>
                          <a:solidFill>
                            <a:srgbClr val="000000"/>
                          </a:solidFill>
                          <a:effectLst/>
                          <a:latin typeface="+mj-lt"/>
                          <a:cs typeface="Times New Roman" pitchFamily="18" charset="0"/>
                        </a:rPr>
                        <a:t>Serratia</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2 (4%) / 42</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0 / 25</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100</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cap="flat">
                      <a:noFill/>
                    </a:lnR>
                    <a:lnT>
                      <a:noFill/>
                    </a:lnT>
                    <a:lnB>
                      <a:noFill/>
                    </a:lnB>
                    <a:lnTlToBr>
                      <a:noFill/>
                    </a:lnTlToBr>
                    <a:lnBlToTr>
                      <a:noFill/>
                    </a:lnBlToTr>
                    <a:noFill/>
                  </a:tcPr>
                </a:tc>
              </a:tr>
              <a:tr h="2592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2006</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Boyce et al.</a:t>
                      </a:r>
                      <a:r>
                        <a:rPr kumimoji="0" lang="en-GB" sz="1300" b="0" i="0" u="none" strike="noStrike" cap="none" normalizeH="0" baseline="30000" smtClean="0">
                          <a:ln>
                            <a:noFill/>
                          </a:ln>
                          <a:solidFill>
                            <a:srgbClr val="000000"/>
                          </a:solidFill>
                          <a:effectLst/>
                          <a:latin typeface="+mj-lt"/>
                          <a:cs typeface="Times New Roman" pitchFamily="18" charset="0"/>
                        </a:rPr>
                        <a:t>4</a:t>
                      </a:r>
                      <a:r>
                        <a:rPr kumimoji="0" lang="en-GB" sz="1300" b="0" i="0" u="none" strike="noStrike" cap="none" normalizeH="0" baseline="0" smtClean="0">
                          <a:ln>
                            <a:noFill/>
                          </a:ln>
                          <a:solidFill>
                            <a:srgbClr val="000000"/>
                          </a:solidFill>
                          <a:effectLst/>
                          <a:latin typeface="+mj-lt"/>
                          <a:cs typeface="Times New Roman" pitchFamily="18" charset="0"/>
                        </a:rPr>
                        <a:t> </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1" u="none" strike="noStrike" cap="none" normalizeH="0" baseline="0" smtClean="0">
                          <a:ln>
                            <a:noFill/>
                          </a:ln>
                          <a:solidFill>
                            <a:srgbClr val="000000"/>
                          </a:solidFill>
                          <a:effectLst/>
                          <a:latin typeface="+mj-lt"/>
                          <a:cs typeface="Times New Roman" pitchFamily="18" charset="0"/>
                        </a:rPr>
                        <a:t>C. difficile</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11 (24%) / 45</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0 / 35</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100</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cap="flat">
                      <a:noFill/>
                    </a:lnR>
                    <a:lnT>
                      <a:noFill/>
                    </a:lnT>
                    <a:lnB>
                      <a:noFill/>
                    </a:lnB>
                    <a:lnTlToBr>
                      <a:noFill/>
                    </a:lnTlToBr>
                    <a:lnBlToTr>
                      <a:noFill/>
                    </a:lnBlToTr>
                    <a:noFill/>
                  </a:tcPr>
                </a:tc>
              </a:tr>
              <a:tr h="329873">
                <a:tc>
                  <a:txBody>
                    <a:bodyPr/>
                    <a:lstStyle/>
                    <a:p>
                      <a:pPr lvl="0" algn="l" eaLnBrk="1" fontAlgn="base" latinLnBrk="0" hangingPunct="1">
                        <a:lnSpc>
                          <a:spcPct val="100000"/>
                        </a:lnSpc>
                        <a:spcBef>
                          <a:spcPct val="20000"/>
                        </a:spcBef>
                        <a:spcAft>
                          <a:spcPct val="0"/>
                        </a:spcAft>
                        <a:tabLst/>
                      </a:pPr>
                      <a:endParaRPr kumimoji="0" lang="en-US" sz="1300" b="0" i="0" u="none" strike="noStrike" cap="none" normalizeH="0" baseline="0" smtClean="0">
                        <a:ln>
                          <a:noFill/>
                        </a:ln>
                        <a:solidFill>
                          <a:schemeClr val="tx1"/>
                        </a:solidFill>
                        <a:effectLst/>
                        <a:latin typeface="+mj-lt"/>
                      </a:endParaRPr>
                    </a:p>
                  </a:txBody>
                  <a:tcPr horzOverflow="overflow">
                    <a:lnL cap="flat">
                      <a:noFill/>
                    </a:lnL>
                    <a:lnR>
                      <a:noFill/>
                    </a:lnR>
                    <a:lnT>
                      <a:noFill/>
                    </a:lnT>
                    <a:lnB>
                      <a:noFill/>
                    </a:lnB>
                    <a:lnTlToBr>
                      <a:noFill/>
                    </a:lnTlToBr>
                    <a:lnBlToTr>
                      <a:noFill/>
                    </a:lnBlToTr>
                    <a:noFill/>
                  </a:tcPr>
                </a:tc>
                <a:tc>
                  <a:txBody>
                    <a:bodyPr/>
                    <a:lstStyle/>
                    <a:p>
                      <a:pPr lvl="0" algn="l" eaLnBrk="1" fontAlgn="base" latinLnBrk="0" hangingPunct="1">
                        <a:lnSpc>
                          <a:spcPct val="100000"/>
                        </a:lnSpc>
                        <a:spcBef>
                          <a:spcPct val="20000"/>
                        </a:spcBef>
                        <a:spcAft>
                          <a:spcPct val="0"/>
                        </a:spcAft>
                        <a:tabLst/>
                      </a:pPr>
                      <a:endParaRPr kumimoji="0" lang="en-US" sz="1300" b="0" i="0" u="none" strike="noStrike" cap="none" normalizeH="0" baseline="0" smtClean="0">
                        <a:ln>
                          <a:noFill/>
                        </a:ln>
                        <a:solidFill>
                          <a:schemeClr val="tx1"/>
                        </a:solidFill>
                        <a:effectLst/>
                        <a:latin typeface="+mj-lt"/>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MRSA</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9 (5%) / 165</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0 / 155</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100</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cap="flat">
                      <a:noFill/>
                    </a:lnR>
                    <a:lnT>
                      <a:noFill/>
                    </a:lnT>
                    <a:lnB>
                      <a:noFill/>
                    </a:lnB>
                    <a:lnTlToBr>
                      <a:noFill/>
                    </a:lnTlToBr>
                    <a:lnBlToTr>
                      <a:noFill/>
                    </a:lnBlToTr>
                    <a:noFill/>
                  </a:tcPr>
                </a:tc>
              </a:tr>
              <a:tr h="331283">
                <a:tc>
                  <a:txBody>
                    <a:bodyPr/>
                    <a:lstStyle/>
                    <a:p>
                      <a:pPr lvl="0" algn="l" eaLnBrk="1" fontAlgn="base" latinLnBrk="0" hangingPunct="1">
                        <a:lnSpc>
                          <a:spcPct val="100000"/>
                        </a:lnSpc>
                        <a:spcBef>
                          <a:spcPct val="20000"/>
                        </a:spcBef>
                        <a:spcAft>
                          <a:spcPct val="0"/>
                        </a:spcAft>
                        <a:tabLst/>
                      </a:pPr>
                      <a:endParaRPr kumimoji="0" lang="en-US" sz="1300" b="0" i="0" u="none" strike="noStrike" cap="none" normalizeH="0" baseline="0" smtClean="0">
                        <a:ln>
                          <a:noFill/>
                        </a:ln>
                        <a:solidFill>
                          <a:schemeClr val="tx1"/>
                        </a:solidFill>
                        <a:effectLst/>
                        <a:latin typeface="+mj-lt"/>
                      </a:endParaRPr>
                    </a:p>
                  </a:txBody>
                  <a:tcPr horzOverflow="overflow">
                    <a:lnL cap="flat">
                      <a:noFill/>
                    </a:lnL>
                    <a:lnR>
                      <a:noFill/>
                    </a:lnR>
                    <a:lnT>
                      <a:noFill/>
                    </a:lnT>
                    <a:lnB>
                      <a:noFill/>
                    </a:lnB>
                    <a:lnTlToBr>
                      <a:noFill/>
                    </a:lnTlToBr>
                    <a:lnBlToTr>
                      <a:noFill/>
                    </a:lnBlToTr>
                    <a:noFill/>
                  </a:tcPr>
                </a:tc>
                <a:tc>
                  <a:txBody>
                    <a:bodyPr/>
                    <a:lstStyle/>
                    <a:p>
                      <a:pPr lvl="0" algn="l" eaLnBrk="1" fontAlgn="base" latinLnBrk="0" hangingPunct="1">
                        <a:lnSpc>
                          <a:spcPct val="100000"/>
                        </a:lnSpc>
                        <a:spcBef>
                          <a:spcPct val="20000"/>
                        </a:spcBef>
                        <a:spcAft>
                          <a:spcPct val="0"/>
                        </a:spcAft>
                        <a:tabLst/>
                      </a:pPr>
                      <a:endParaRPr kumimoji="0" lang="en-US" sz="1300" b="0" i="0" u="none" strike="noStrike" cap="none" normalizeH="0" baseline="0" smtClean="0">
                        <a:ln>
                          <a:noFill/>
                        </a:ln>
                        <a:solidFill>
                          <a:schemeClr val="tx1"/>
                        </a:solidFill>
                        <a:effectLst/>
                        <a:latin typeface="+mj-lt"/>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VRE</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23 (14%) / 165</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0 / 155</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100</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cap="flat">
                      <a:noFill/>
                    </a:lnR>
                    <a:lnT>
                      <a:noFill/>
                    </a:lnT>
                    <a:lnB>
                      <a:noFill/>
                    </a:lnB>
                    <a:lnTlToBr>
                      <a:noFill/>
                    </a:lnTlToBr>
                    <a:lnBlToTr>
                      <a:noFill/>
                    </a:lnBlToTr>
                    <a:noFill/>
                  </a:tcPr>
                </a:tc>
              </a:tr>
              <a:tr h="2592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2007</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Hardy et al.</a:t>
                      </a:r>
                      <a:r>
                        <a:rPr kumimoji="0" lang="en-GB" sz="1300" b="0" i="0" u="none" strike="noStrike" cap="none" normalizeH="0" baseline="30000" smtClean="0">
                          <a:ln>
                            <a:noFill/>
                          </a:ln>
                          <a:solidFill>
                            <a:srgbClr val="000000"/>
                          </a:solidFill>
                          <a:effectLst/>
                          <a:latin typeface="+mj-lt"/>
                          <a:cs typeface="Times New Roman" pitchFamily="18" charset="0"/>
                        </a:rPr>
                        <a:t>5</a:t>
                      </a:r>
                      <a:endParaRPr kumimoji="0" lang="en-GB" sz="1300" b="0" i="0" u="none" strike="noStrike" cap="none" normalizeH="0" baseline="30000" smtClean="0">
                        <a:ln>
                          <a:noFill/>
                        </a:ln>
                        <a:solidFill>
                          <a:srgbClr val="000000"/>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MRSA</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5 (17%) / 86</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0 / 86</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100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cap="flat">
                      <a:noFill/>
                    </a:lnR>
                    <a:lnT>
                      <a:noFill/>
                    </a:lnT>
                    <a:lnB>
                      <a:noFill/>
                    </a:lnB>
                    <a:lnTlToBr>
                      <a:noFill/>
                    </a:lnTlToBr>
                    <a:lnBlToTr>
                      <a:noFill/>
                    </a:lnBlToTr>
                    <a:noFill/>
                  </a:tcPr>
                </a:tc>
              </a:tr>
              <a:tr h="2592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2007</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Otter et al.</a:t>
                      </a:r>
                      <a:r>
                        <a:rPr kumimoji="0" lang="en-GB" sz="1300" b="0" i="0" u="none" strike="noStrike" cap="none" normalizeH="0" baseline="30000" smtClean="0">
                          <a:ln>
                            <a:noFill/>
                          </a:ln>
                          <a:solidFill>
                            <a:srgbClr val="000000"/>
                          </a:solidFill>
                          <a:effectLst/>
                          <a:latin typeface="+mj-lt"/>
                          <a:cs typeface="Times New Roman" pitchFamily="18" charset="0"/>
                        </a:rPr>
                        <a:t>6</a:t>
                      </a:r>
                      <a:r>
                        <a:rPr kumimoji="0" lang="en-GB" sz="1300" b="0" i="0" u="none" strike="noStrike" cap="none" normalizeH="0" baseline="0" smtClean="0">
                          <a:ln>
                            <a:noFill/>
                          </a:ln>
                          <a:solidFill>
                            <a:srgbClr val="000000"/>
                          </a:solidFill>
                          <a:effectLst/>
                          <a:latin typeface="+mj-lt"/>
                          <a:cs typeface="Times New Roman" pitchFamily="18" charset="0"/>
                        </a:rPr>
                        <a:t> </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MRSA</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12 (40%) / 30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1 (3%) / 30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92</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cap="flat">
                      <a:noFill/>
                    </a:lnR>
                    <a:lnT>
                      <a:noFill/>
                    </a:lnT>
                    <a:lnB>
                      <a:noFill/>
                    </a:lnB>
                    <a:lnTlToBr>
                      <a:noFill/>
                    </a:lnTlToBr>
                    <a:lnBlToTr>
                      <a:noFill/>
                    </a:lnBlToTr>
                    <a:noFill/>
                  </a:tcPr>
                </a:tc>
              </a:tr>
              <a:tr h="332693">
                <a:tc>
                  <a:txBody>
                    <a:bodyPr/>
                    <a:lstStyle/>
                    <a:p>
                      <a:pPr lvl="0" algn="l" eaLnBrk="1" fontAlgn="base" latinLnBrk="0" hangingPunct="1">
                        <a:lnSpc>
                          <a:spcPct val="100000"/>
                        </a:lnSpc>
                        <a:spcBef>
                          <a:spcPct val="20000"/>
                        </a:spcBef>
                        <a:spcAft>
                          <a:spcPct val="0"/>
                        </a:spcAft>
                        <a:tabLst/>
                      </a:pPr>
                      <a:endParaRPr kumimoji="0" lang="en-US" sz="1300" b="0" i="0" u="none" strike="noStrike" cap="none" normalizeH="0" baseline="0" smtClean="0">
                        <a:ln>
                          <a:noFill/>
                        </a:ln>
                        <a:solidFill>
                          <a:schemeClr val="tx1"/>
                        </a:solidFill>
                        <a:effectLst/>
                        <a:latin typeface="+mj-lt"/>
                      </a:endParaRPr>
                    </a:p>
                  </a:txBody>
                  <a:tcPr horzOverflow="overflow">
                    <a:lnL cap="flat">
                      <a:noFill/>
                    </a:lnL>
                    <a:lnR>
                      <a:noFill/>
                    </a:lnR>
                    <a:lnT>
                      <a:noFill/>
                    </a:lnT>
                    <a:lnB>
                      <a:noFill/>
                    </a:lnB>
                    <a:lnTlToBr>
                      <a:noFill/>
                    </a:lnTlToBr>
                    <a:lnBlToTr>
                      <a:noFill/>
                    </a:lnBlToTr>
                    <a:noFill/>
                  </a:tcPr>
                </a:tc>
                <a:tc>
                  <a:txBody>
                    <a:bodyPr/>
                    <a:lstStyle/>
                    <a:p>
                      <a:pPr lvl="0" algn="l" eaLnBrk="1" fontAlgn="base" latinLnBrk="0" hangingPunct="1">
                        <a:lnSpc>
                          <a:spcPct val="100000"/>
                        </a:lnSpc>
                        <a:spcBef>
                          <a:spcPct val="20000"/>
                        </a:spcBef>
                        <a:spcAft>
                          <a:spcPct val="0"/>
                        </a:spcAft>
                        <a:tabLst/>
                      </a:pPr>
                      <a:endParaRPr kumimoji="0" lang="en-US" sz="1300" b="0" i="0" u="none" strike="noStrike" cap="none" normalizeH="0" baseline="0" smtClean="0">
                        <a:ln>
                          <a:noFill/>
                        </a:ln>
                        <a:solidFill>
                          <a:schemeClr val="tx1"/>
                        </a:solidFill>
                        <a:effectLst/>
                        <a:latin typeface="+mj-lt"/>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VRE</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1 (3%) / 30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0 / 30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100</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cap="flat">
                      <a:noFill/>
                    </a:lnR>
                    <a:lnT>
                      <a:noFill/>
                    </a:lnT>
                    <a:lnB>
                      <a:noFill/>
                    </a:lnB>
                    <a:lnTlToBr>
                      <a:noFill/>
                    </a:lnTlToBr>
                    <a:lnBlToTr>
                      <a:noFill/>
                    </a:lnBlToTr>
                    <a:noFill/>
                  </a:tcPr>
                </a:tc>
              </a:tr>
              <a:tr h="329873">
                <a:tc>
                  <a:txBody>
                    <a:bodyPr/>
                    <a:lstStyle/>
                    <a:p>
                      <a:pPr lvl="0" algn="l" eaLnBrk="1" fontAlgn="base" latinLnBrk="0" hangingPunct="1">
                        <a:lnSpc>
                          <a:spcPct val="100000"/>
                        </a:lnSpc>
                        <a:spcBef>
                          <a:spcPct val="20000"/>
                        </a:spcBef>
                        <a:spcAft>
                          <a:spcPct val="0"/>
                        </a:spcAft>
                        <a:tabLst/>
                      </a:pPr>
                      <a:endParaRPr kumimoji="0" lang="en-US" sz="1300" b="0" i="0" u="none" strike="noStrike" cap="none" normalizeH="0" baseline="0" smtClean="0">
                        <a:ln>
                          <a:noFill/>
                        </a:ln>
                        <a:solidFill>
                          <a:schemeClr val="tx1"/>
                        </a:solidFill>
                        <a:effectLst/>
                        <a:latin typeface="+mj-lt"/>
                      </a:endParaRPr>
                    </a:p>
                  </a:txBody>
                  <a:tcPr horzOverflow="overflow">
                    <a:lnL cap="flat">
                      <a:noFill/>
                    </a:lnL>
                    <a:lnR>
                      <a:noFill/>
                    </a:lnR>
                    <a:lnT>
                      <a:noFill/>
                    </a:lnT>
                    <a:lnB>
                      <a:noFill/>
                    </a:lnB>
                    <a:lnTlToBr>
                      <a:noFill/>
                    </a:lnTlToBr>
                    <a:lnBlToTr>
                      <a:noFill/>
                    </a:lnBlToTr>
                    <a:noFill/>
                  </a:tcPr>
                </a:tc>
                <a:tc>
                  <a:txBody>
                    <a:bodyPr/>
                    <a:lstStyle/>
                    <a:p>
                      <a:pPr lvl="0" algn="l" eaLnBrk="1" fontAlgn="base" latinLnBrk="0" hangingPunct="1">
                        <a:lnSpc>
                          <a:spcPct val="100000"/>
                        </a:lnSpc>
                        <a:spcBef>
                          <a:spcPct val="20000"/>
                        </a:spcBef>
                        <a:spcAft>
                          <a:spcPct val="0"/>
                        </a:spcAft>
                        <a:tabLst/>
                      </a:pPr>
                      <a:endParaRPr kumimoji="0" lang="en-US" sz="1300" b="0" i="0" u="none" strike="noStrike" cap="none" normalizeH="0" baseline="0" smtClean="0">
                        <a:ln>
                          <a:noFill/>
                        </a:ln>
                        <a:solidFill>
                          <a:schemeClr val="tx1"/>
                        </a:solidFill>
                        <a:effectLst/>
                        <a:latin typeface="+mj-lt"/>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GNR</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3 (10%) / 30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0 / 30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100</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cap="flat">
                      <a:noFill/>
                    </a:lnR>
                    <a:lnT>
                      <a:noFill/>
                    </a:lnT>
                    <a:lnB>
                      <a:noFill/>
                    </a:lnB>
                    <a:lnTlToBr>
                      <a:noFill/>
                    </a:lnTlToBr>
                    <a:lnBlToTr>
                      <a:noFill/>
                    </a:lnBlToTr>
                    <a:noFill/>
                  </a:tcPr>
                </a:tc>
              </a:tr>
              <a:tr h="2592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2008</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Otter et al.</a:t>
                      </a:r>
                      <a:r>
                        <a:rPr kumimoji="0" lang="en-GB" sz="1300" b="0" i="0" u="none" strike="noStrike" cap="none" normalizeH="0" baseline="30000" smtClean="0">
                          <a:ln>
                            <a:noFill/>
                          </a:ln>
                          <a:solidFill>
                            <a:srgbClr val="000000"/>
                          </a:solidFill>
                          <a:effectLst/>
                          <a:latin typeface="+mj-lt"/>
                          <a:cs typeface="Times New Roman" pitchFamily="18" charset="0"/>
                        </a:rPr>
                        <a:t>7</a:t>
                      </a:r>
                      <a:r>
                        <a:rPr kumimoji="0" lang="en-GB" sz="1300" b="0" i="0" u="none" strike="noStrike" cap="none" normalizeH="0" baseline="0" smtClean="0">
                          <a:ln>
                            <a:noFill/>
                          </a:ln>
                          <a:solidFill>
                            <a:srgbClr val="000000"/>
                          </a:solidFill>
                          <a:effectLst/>
                          <a:latin typeface="+mj-lt"/>
                          <a:cs typeface="Times New Roman" pitchFamily="18" charset="0"/>
                        </a:rPr>
                        <a:t> </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MSSA</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3 (4%) / 74</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0 / 64</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smtClean="0">
                          <a:ln>
                            <a:noFill/>
                          </a:ln>
                          <a:solidFill>
                            <a:srgbClr val="000000"/>
                          </a:solidFill>
                          <a:effectLst/>
                          <a:latin typeface="+mj-lt"/>
                          <a:cs typeface="Times New Roman" pitchFamily="18" charset="0"/>
                        </a:rPr>
                        <a:t>100</a:t>
                      </a:r>
                      <a:endParaRPr kumimoji="0" lang="en-GB" sz="1300" b="0" i="0" u="none" strike="noStrike" cap="none" normalizeH="0" baseline="0" smtClean="0">
                        <a:ln>
                          <a:noFill/>
                        </a:ln>
                        <a:solidFill>
                          <a:schemeClr val="tx1"/>
                        </a:solidFill>
                        <a:effectLst/>
                        <a:latin typeface="+mj-lt"/>
                        <a:cs typeface="Arial" charset="0"/>
                      </a:endParaRPr>
                    </a:p>
                  </a:txBody>
                  <a:tcPr horzOverflow="overflow">
                    <a:lnL>
                      <a:noFill/>
                    </a:lnL>
                    <a:lnR cap="flat">
                      <a:noFill/>
                    </a:lnR>
                    <a:lnT>
                      <a:noFill/>
                    </a:lnT>
                    <a:lnB>
                      <a:noFill/>
                    </a:lnB>
                    <a:lnTlToBr>
                      <a:noFill/>
                    </a:lnTlToBr>
                    <a:lnBlToTr>
                      <a:noFill/>
                    </a:lnBlToTr>
                    <a:noFill/>
                  </a:tcPr>
                </a:tc>
              </a:tr>
              <a:tr h="2592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2010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cap="flat">
                      <a:noFill/>
                    </a:lnL>
                    <a:lnR>
                      <a:noFill/>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Otter et al.</a:t>
                      </a:r>
                      <a:r>
                        <a:rPr kumimoji="0" lang="en-GB" sz="1300" b="0" i="0" u="none" strike="noStrike" cap="none" normalizeH="0" baseline="30000" dirty="0" smtClean="0">
                          <a:ln>
                            <a:noFill/>
                          </a:ln>
                          <a:solidFill>
                            <a:srgbClr val="000000"/>
                          </a:solidFill>
                          <a:effectLst/>
                          <a:latin typeface="+mj-lt"/>
                          <a:cs typeface="Times New Roman" pitchFamily="18" charset="0"/>
                        </a:rPr>
                        <a:t>8</a:t>
                      </a:r>
                      <a:endParaRPr kumimoji="0" lang="en-GB" sz="1300" b="0" i="0" u="none" strike="noStrike" cap="none" normalizeH="0" baseline="30000" dirty="0" smtClean="0">
                        <a:ln>
                          <a:noFill/>
                        </a:ln>
                        <a:solidFill>
                          <a:srgbClr val="000000"/>
                        </a:solidFill>
                        <a:effectLst/>
                        <a:latin typeface="+mj-lt"/>
                        <a:cs typeface="Arial" charset="0"/>
                      </a:endParaRPr>
                    </a:p>
                  </a:txBody>
                  <a:tcP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GNR</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10 (48%) / 21</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0 / 63</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Times New Roman" pitchFamily="18" charset="0"/>
                        </a:rPr>
                        <a:t>100</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cap="flat">
                      <a:noFill/>
                    </a:lnR>
                    <a:lnT>
                      <a:noFill/>
                    </a:lnT>
                    <a:lnB w="12700" cap="flat" cmpd="sng" algn="ctr">
                      <a:noFill/>
                      <a:prstDash val="solid"/>
                      <a:round/>
                      <a:headEnd type="none" w="med" len="med"/>
                      <a:tailEnd type="none" w="med" len="med"/>
                    </a:lnB>
                    <a:lnTlToBr>
                      <a:noFill/>
                    </a:lnTlToBr>
                    <a:lnBlToTr>
                      <a:noFill/>
                    </a:lnBlToTr>
                    <a:noFill/>
                  </a:tcPr>
                </a:tc>
              </a:tr>
              <a:tr h="25928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mj-lt"/>
                          <a:cs typeface="Arial" charset="0"/>
                        </a:rPr>
                        <a:t>2012</a:t>
                      </a:r>
                    </a:p>
                  </a:txBody>
                  <a:tcPr horzOverflow="overflow">
                    <a:lnL cap="flat">
                      <a:noFill/>
                    </a:lnL>
                    <a:lnR>
                      <a:noFill/>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rgbClr val="000000"/>
                          </a:solidFill>
                          <a:effectLst/>
                          <a:latin typeface="+mj-lt"/>
                          <a:cs typeface="Arial" charset="0"/>
                        </a:rPr>
                        <a:t>Barbut et al.</a:t>
                      </a:r>
                      <a:r>
                        <a:rPr kumimoji="0" lang="en-GB" sz="1300" b="0" i="0" u="none" strike="noStrike" cap="none" normalizeH="0" baseline="30000" dirty="0" smtClean="0">
                          <a:ln>
                            <a:noFill/>
                          </a:ln>
                          <a:solidFill>
                            <a:srgbClr val="000000"/>
                          </a:solidFill>
                          <a:effectLst/>
                          <a:latin typeface="+mj-lt"/>
                          <a:cs typeface="Arial" charset="0"/>
                        </a:rPr>
                        <a:t>9</a:t>
                      </a:r>
                    </a:p>
                  </a:txBody>
                  <a:tcP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mj-lt"/>
                          <a:cs typeface="Arial" charset="0"/>
                        </a:rPr>
                        <a:t>MRSA</a:t>
                      </a:r>
                    </a:p>
                  </a:txBody>
                  <a:tcP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mj-lt"/>
                          <a:cs typeface="Arial" charset="0"/>
                        </a:rPr>
                        <a:t>2 </a:t>
                      </a:r>
                      <a:r>
                        <a:rPr kumimoji="0" lang="en-GB" sz="1300" b="0" i="0" u="none" strike="noStrike" cap="none" normalizeH="0" baseline="0" dirty="0" smtClean="0">
                          <a:ln>
                            <a:noFill/>
                          </a:ln>
                          <a:solidFill>
                            <a:schemeClr val="tx1"/>
                          </a:solidFill>
                          <a:effectLst/>
                          <a:latin typeface="+mj-lt"/>
                          <a:cs typeface="Arial" charset="0"/>
                        </a:rPr>
                        <a:t>(2</a:t>
                      </a:r>
                      <a:r>
                        <a:rPr kumimoji="0" lang="en-GB" sz="1300" b="0" i="0" u="none" strike="noStrike" cap="none" normalizeH="0" baseline="0" dirty="0" smtClean="0">
                          <a:ln>
                            <a:noFill/>
                          </a:ln>
                          <a:solidFill>
                            <a:schemeClr val="tx1"/>
                          </a:solidFill>
                          <a:effectLst/>
                          <a:latin typeface="+mj-lt"/>
                          <a:cs typeface="Arial" charset="0"/>
                        </a:rPr>
                        <a:t>%) / 102</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mj-lt"/>
                          <a:cs typeface="Arial" charset="0"/>
                        </a:rPr>
                        <a:t>0 / 102</a:t>
                      </a:r>
                    </a:p>
                  </a:txBody>
                  <a:tcP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mj-lt"/>
                          <a:cs typeface="Arial" charset="0"/>
                        </a:rPr>
                        <a:t>100</a:t>
                      </a:r>
                    </a:p>
                  </a:txBody>
                  <a:tcPr horzOverflow="overflow">
                    <a:lnL>
                      <a:noFill/>
                    </a:lnL>
                    <a:lnR cap="flat">
                      <a:noFill/>
                    </a:lnR>
                    <a:lnT>
                      <a:noFill/>
                    </a:lnT>
                    <a:lnB w="12700" cap="flat" cmpd="sng" algn="ctr">
                      <a:noFill/>
                      <a:prstDash val="solid"/>
                      <a:round/>
                      <a:headEnd type="none" w="med" len="med"/>
                      <a:tailEnd type="none" w="med" len="med"/>
                    </a:lnB>
                    <a:lnTlToBr>
                      <a:noFill/>
                    </a:lnTlToBr>
                    <a:lnBlToTr>
                      <a:noFill/>
                    </a:lnBlToTr>
                    <a:noFill/>
                  </a:tcPr>
                </a:tc>
              </a:tr>
              <a:tr h="25928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GB" sz="1300" b="0" i="0" u="none" strike="noStrike" cap="none" normalizeH="0" baseline="30000" dirty="0" smtClean="0">
                        <a:ln>
                          <a:noFill/>
                        </a:ln>
                        <a:solidFill>
                          <a:srgbClr val="000000"/>
                        </a:solidFill>
                        <a:effectLst/>
                        <a:latin typeface="+mj-lt"/>
                        <a:cs typeface="Arial" charset="0"/>
                      </a:endParaRP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mj-lt"/>
                          <a:cs typeface="Arial" charset="0"/>
                        </a:rPr>
                        <a:t>GNR</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mj-lt"/>
                          <a:cs typeface="Arial" charset="0"/>
                        </a:rPr>
                        <a:t>6 </a:t>
                      </a:r>
                      <a:r>
                        <a:rPr kumimoji="0" lang="en-GB" sz="1300" b="0" i="0" u="none" strike="noStrike" cap="none" normalizeH="0" baseline="0" dirty="0" smtClean="0">
                          <a:ln>
                            <a:noFill/>
                          </a:ln>
                          <a:solidFill>
                            <a:schemeClr val="tx1"/>
                          </a:solidFill>
                          <a:effectLst/>
                          <a:latin typeface="+mj-lt"/>
                          <a:cs typeface="Arial" charset="0"/>
                        </a:rPr>
                        <a:t>(6</a:t>
                      </a:r>
                      <a:r>
                        <a:rPr kumimoji="0" lang="en-GB" sz="1300" b="0" i="0" u="none" strike="noStrike" cap="none" normalizeH="0" baseline="0" dirty="0" smtClean="0">
                          <a:ln>
                            <a:noFill/>
                          </a:ln>
                          <a:solidFill>
                            <a:schemeClr val="tx1"/>
                          </a:solidFill>
                          <a:effectLst/>
                          <a:latin typeface="+mj-lt"/>
                          <a:cs typeface="Arial" charset="0"/>
                        </a:rPr>
                        <a:t>%) / 102</a:t>
                      </a:r>
                      <a:endParaRPr kumimoji="0" lang="en-GB" sz="1300" b="0" i="0" u="none" strike="noStrike" cap="none" normalizeH="0" baseline="0" dirty="0" smtClean="0">
                        <a:ln>
                          <a:noFill/>
                        </a:ln>
                        <a:solidFill>
                          <a:schemeClr val="tx1"/>
                        </a:solidFill>
                        <a:effectLst/>
                        <a:latin typeface="+mj-lt"/>
                        <a:cs typeface="Arial" charset="0"/>
                      </a:endParaRP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mj-lt"/>
                          <a:cs typeface="Arial" charset="0"/>
                        </a:rPr>
                        <a:t>0 / 102</a:t>
                      </a: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mj-lt"/>
                          <a:cs typeface="Arial" charset="0"/>
                        </a:rPr>
                        <a:t>100</a:t>
                      </a:r>
                    </a:p>
                  </a:txBody>
                  <a:tcP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Title 1"/>
          <p:cNvSpPr txBox="1">
            <a:spLocks/>
          </p:cNvSpPr>
          <p:nvPr/>
        </p:nvSpPr>
        <p:spPr bwMode="auto">
          <a:xfrm>
            <a:off x="4799102" y="41646"/>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en-US" altLang="ja-JP" sz="2000" b="1" dirty="0" smtClean="0">
                <a:solidFill>
                  <a:srgbClr val="00B050"/>
                </a:solidFill>
                <a:latin typeface="+mn-lt"/>
                <a:cs typeface="+mn-cs"/>
              </a:rPr>
              <a:t>HPV</a:t>
            </a:r>
            <a:r>
              <a:rPr lang="ja-JP" altLang="en-US" sz="2000" b="1" smtClean="0">
                <a:solidFill>
                  <a:srgbClr val="00B050"/>
                </a:solidFill>
                <a:latin typeface="+mn-lt"/>
                <a:cs typeface="+mn-cs"/>
              </a:rPr>
              <a:t>：現場有効性</a:t>
            </a:r>
            <a:endParaRPr lang="en-GB" sz="2000" b="1" dirty="0" smtClean="0">
              <a:solidFill>
                <a:srgbClr val="00B050"/>
              </a:solidFill>
              <a:latin typeface="+mn-lt"/>
              <a:cs typeface="+mn-cs"/>
            </a:endParaRPr>
          </a:p>
        </p:txBody>
      </p:sp>
      <p:sp>
        <p:nvSpPr>
          <p:cNvPr id="7" name="Rectangle 87"/>
          <p:cNvSpPr>
            <a:spLocks noChangeArrowheads="1"/>
          </p:cNvSpPr>
          <p:nvPr/>
        </p:nvSpPr>
        <p:spPr bwMode="auto">
          <a:xfrm>
            <a:off x="323528" y="5733256"/>
            <a:ext cx="3653885" cy="1015663"/>
          </a:xfrm>
          <a:prstGeom prst="rect">
            <a:avLst/>
          </a:prstGeom>
          <a:noFill/>
          <a:ln w="9525">
            <a:noFill/>
            <a:miter lim="800000"/>
            <a:headEnd/>
            <a:tailEnd/>
          </a:ln>
        </p:spPr>
        <p:txBody>
          <a:bodyPr wrap="none" anchor="ctr">
            <a:spAutoFit/>
          </a:bodyPr>
          <a:lstStyle/>
          <a:p>
            <a:pPr marL="265113" indent="-265113">
              <a:buFontTx/>
              <a:buAutoNum type="arabicPeriod"/>
            </a:pPr>
            <a:r>
              <a:rPr lang="en-GB" sz="1000" dirty="0">
                <a:latin typeface="+mj-lt"/>
              </a:rPr>
              <a:t>French </a:t>
            </a:r>
            <a:r>
              <a:rPr lang="en-GB" sz="1000" i="1" dirty="0">
                <a:latin typeface="+mj-lt"/>
              </a:rPr>
              <a:t>et al.</a:t>
            </a:r>
            <a:r>
              <a:rPr lang="en-GB" sz="1000" dirty="0">
                <a:latin typeface="+mj-lt"/>
              </a:rPr>
              <a:t> </a:t>
            </a:r>
            <a:r>
              <a:rPr lang="en-GB" sz="1000" i="1" dirty="0">
                <a:latin typeface="+mj-lt"/>
              </a:rPr>
              <a:t>J Hosp Infect</a:t>
            </a:r>
            <a:r>
              <a:rPr lang="en-GB" sz="1000" dirty="0">
                <a:latin typeface="+mj-lt"/>
              </a:rPr>
              <a:t> 2004;57:31-37.</a:t>
            </a:r>
          </a:p>
          <a:p>
            <a:pPr marL="265113" indent="-265113">
              <a:buFontTx/>
              <a:buAutoNum type="arabicPeriod"/>
            </a:pPr>
            <a:r>
              <a:rPr lang="en-US" sz="1000" dirty="0" err="1">
                <a:latin typeface="+mj-lt"/>
              </a:rPr>
              <a:t>Jeanes</a:t>
            </a:r>
            <a:r>
              <a:rPr lang="en-US" sz="1000" dirty="0">
                <a:latin typeface="+mj-lt"/>
              </a:rPr>
              <a:t> </a:t>
            </a:r>
            <a:r>
              <a:rPr lang="en-US" sz="1000" i="1" dirty="0">
                <a:latin typeface="+mj-lt"/>
              </a:rPr>
              <a:t>et al.</a:t>
            </a:r>
            <a:r>
              <a:rPr lang="en-US" sz="1000" dirty="0">
                <a:latin typeface="+mj-lt"/>
              </a:rPr>
              <a:t> </a:t>
            </a:r>
            <a:r>
              <a:rPr lang="en-US" sz="1000" i="1" dirty="0">
                <a:latin typeface="+mj-lt"/>
              </a:rPr>
              <a:t>J Hosp Infect</a:t>
            </a:r>
            <a:r>
              <a:rPr lang="en-US" sz="1000" dirty="0">
                <a:latin typeface="+mj-lt"/>
              </a:rPr>
              <a:t> 2005;61:85-86. </a:t>
            </a:r>
          </a:p>
          <a:p>
            <a:pPr marL="265113" indent="-265113">
              <a:buFontTx/>
              <a:buAutoNum type="arabicPeriod"/>
            </a:pPr>
            <a:r>
              <a:rPr lang="en-GB" sz="1000" dirty="0">
                <a:latin typeface="+mj-lt"/>
              </a:rPr>
              <a:t>Bates &amp; </a:t>
            </a:r>
            <a:r>
              <a:rPr lang="en-GB" sz="1000" dirty="0" err="1">
                <a:latin typeface="+mj-lt"/>
              </a:rPr>
              <a:t>Pearse</a:t>
            </a:r>
            <a:r>
              <a:rPr lang="en-GB" sz="1000" dirty="0">
                <a:latin typeface="+mj-lt"/>
              </a:rPr>
              <a:t>. </a:t>
            </a:r>
            <a:r>
              <a:rPr lang="en-GB" sz="1000" i="1" dirty="0">
                <a:latin typeface="+mj-lt"/>
              </a:rPr>
              <a:t>J Hosp Infect</a:t>
            </a:r>
            <a:r>
              <a:rPr lang="en-GB" sz="1000" dirty="0">
                <a:latin typeface="+mj-lt"/>
              </a:rPr>
              <a:t> 2005;61:364-366.</a:t>
            </a:r>
            <a:r>
              <a:rPr lang="en-US" sz="1000" dirty="0">
                <a:latin typeface="+mj-lt"/>
              </a:rPr>
              <a:t> </a:t>
            </a:r>
          </a:p>
          <a:p>
            <a:pPr marL="265113" indent="-265113">
              <a:buFontTx/>
              <a:buAutoNum type="arabicPeriod"/>
            </a:pPr>
            <a:r>
              <a:rPr lang="en-GB" sz="1000" dirty="0">
                <a:latin typeface="+mj-lt"/>
              </a:rPr>
              <a:t>Boyce </a:t>
            </a:r>
            <a:r>
              <a:rPr lang="en-GB" sz="1000" i="1" dirty="0">
                <a:latin typeface="+mj-lt"/>
              </a:rPr>
              <a:t>et al. </a:t>
            </a:r>
            <a:r>
              <a:rPr lang="en-GB" sz="1000" dirty="0">
                <a:latin typeface="+mj-lt"/>
              </a:rPr>
              <a:t>SHEA </a:t>
            </a:r>
            <a:r>
              <a:rPr lang="en-GB" sz="1000" dirty="0" smtClean="0">
                <a:latin typeface="+mj-lt"/>
              </a:rPr>
              <a:t>2006.</a:t>
            </a:r>
          </a:p>
          <a:p>
            <a:pPr marL="265113" indent="-265113">
              <a:buFontTx/>
              <a:buAutoNum type="arabicPeriod"/>
            </a:pPr>
            <a:r>
              <a:rPr lang="en-US" sz="1000" dirty="0" smtClean="0">
                <a:latin typeface="+mj-lt"/>
              </a:rPr>
              <a:t>Hardy </a:t>
            </a:r>
            <a:r>
              <a:rPr lang="en-US" sz="1000" dirty="0">
                <a:latin typeface="+mj-lt"/>
              </a:rPr>
              <a:t>et al. J </a:t>
            </a:r>
            <a:r>
              <a:rPr lang="en-US" sz="1000" dirty="0" err="1">
                <a:latin typeface="+mj-lt"/>
              </a:rPr>
              <a:t>Hosp</a:t>
            </a:r>
            <a:r>
              <a:rPr lang="en-US" sz="1000" dirty="0">
                <a:latin typeface="+mj-lt"/>
              </a:rPr>
              <a:t> Infect 2007;66:360-368.</a:t>
            </a:r>
          </a:p>
          <a:p>
            <a:pPr marL="342900" indent="-342900">
              <a:buFontTx/>
              <a:buAutoNum type="arabicPeriod"/>
            </a:pPr>
            <a:endParaRPr lang="en-US" sz="1000" dirty="0">
              <a:latin typeface="+mj-lt"/>
            </a:endParaRPr>
          </a:p>
        </p:txBody>
      </p:sp>
      <p:sp>
        <p:nvSpPr>
          <p:cNvPr id="8" name="Rectangle 88"/>
          <p:cNvSpPr>
            <a:spLocks noChangeArrowheads="1"/>
          </p:cNvSpPr>
          <p:nvPr/>
        </p:nvSpPr>
        <p:spPr bwMode="auto">
          <a:xfrm>
            <a:off x="4176464" y="5733256"/>
            <a:ext cx="4572000" cy="707886"/>
          </a:xfrm>
          <a:prstGeom prst="rect">
            <a:avLst/>
          </a:prstGeom>
          <a:noFill/>
          <a:ln w="9525">
            <a:noFill/>
            <a:miter lim="800000"/>
            <a:headEnd/>
            <a:tailEnd/>
          </a:ln>
        </p:spPr>
        <p:txBody>
          <a:bodyPr>
            <a:spAutoFit/>
          </a:bodyPr>
          <a:lstStyle/>
          <a:p>
            <a:pPr marL="228600" indent="-228600">
              <a:buFont typeface="+mj-lt"/>
              <a:buAutoNum type="arabicPeriod" startAt="6"/>
            </a:pPr>
            <a:r>
              <a:rPr lang="en-GB" sz="1000" dirty="0" smtClean="0">
                <a:latin typeface="Verdana" pitchFamily="34" charset="0"/>
              </a:rPr>
              <a:t>Otter </a:t>
            </a:r>
            <a:r>
              <a:rPr lang="en-GB" sz="1000" i="1" dirty="0">
                <a:latin typeface="Verdana" pitchFamily="34" charset="0"/>
              </a:rPr>
              <a:t>et al. J Hosp Infect</a:t>
            </a:r>
            <a:r>
              <a:rPr lang="en-GB" sz="1000" dirty="0">
                <a:latin typeface="Verdana" pitchFamily="34" charset="0"/>
              </a:rPr>
              <a:t> 2007;67:182-188.</a:t>
            </a:r>
          </a:p>
          <a:p>
            <a:pPr marL="228600" indent="-228600">
              <a:buFont typeface="+mj-lt"/>
              <a:buAutoNum type="arabicPeriod" startAt="6"/>
            </a:pPr>
            <a:r>
              <a:rPr lang="en-GB" sz="1000" dirty="0" smtClean="0">
                <a:latin typeface="Verdana" pitchFamily="34" charset="0"/>
              </a:rPr>
              <a:t>Otter </a:t>
            </a:r>
            <a:r>
              <a:rPr lang="en-GB" sz="1000" i="1" dirty="0">
                <a:latin typeface="Verdana" pitchFamily="34" charset="0"/>
              </a:rPr>
              <a:t>et al. </a:t>
            </a:r>
            <a:r>
              <a:rPr lang="en-GB" sz="1000" dirty="0" err="1">
                <a:latin typeface="Verdana" pitchFamily="34" charset="0"/>
              </a:rPr>
              <a:t>ISSSI</a:t>
            </a:r>
            <a:r>
              <a:rPr lang="en-GB" sz="1000" dirty="0">
                <a:latin typeface="Verdana" pitchFamily="34" charset="0"/>
              </a:rPr>
              <a:t> 2008.</a:t>
            </a:r>
          </a:p>
          <a:p>
            <a:pPr marL="228600" indent="-228600">
              <a:buFont typeface="+mj-lt"/>
              <a:buAutoNum type="arabicPeriod" startAt="6"/>
            </a:pPr>
            <a:r>
              <a:rPr lang="en-GB" sz="1000" dirty="0" smtClean="0">
                <a:latin typeface="Verdana" pitchFamily="34" charset="0"/>
              </a:rPr>
              <a:t>Otter </a:t>
            </a:r>
            <a:r>
              <a:rPr lang="en-GB" sz="1000" i="1" dirty="0">
                <a:latin typeface="Verdana" pitchFamily="34" charset="0"/>
              </a:rPr>
              <a:t>et al.</a:t>
            </a:r>
            <a:r>
              <a:rPr lang="en-GB" sz="1000" dirty="0">
                <a:latin typeface="Verdana" pitchFamily="34" charset="0"/>
              </a:rPr>
              <a:t> </a:t>
            </a:r>
            <a:r>
              <a:rPr lang="en-GB" sz="1000" i="1" dirty="0">
                <a:latin typeface="Verdana" pitchFamily="34" charset="0"/>
              </a:rPr>
              <a:t>Am J Infect Control</a:t>
            </a:r>
            <a:r>
              <a:rPr lang="en-GB" sz="1000" dirty="0">
                <a:latin typeface="Verdana" pitchFamily="34" charset="0"/>
              </a:rPr>
              <a:t> 2010;38:754-756</a:t>
            </a:r>
            <a:r>
              <a:rPr lang="en-GB" sz="1000" dirty="0" smtClean="0">
                <a:latin typeface="Verdana" pitchFamily="34" charset="0"/>
              </a:rPr>
              <a:t>.</a:t>
            </a:r>
          </a:p>
          <a:p>
            <a:pPr marL="228600" indent="-228600">
              <a:buFont typeface="+mj-lt"/>
              <a:buAutoNum type="arabicPeriod" startAt="6"/>
            </a:pPr>
            <a:r>
              <a:rPr lang="en-GB" sz="1000" dirty="0" smtClean="0">
                <a:latin typeface="Verdana" pitchFamily="34" charset="0"/>
              </a:rPr>
              <a:t>Barbut </a:t>
            </a:r>
            <a:r>
              <a:rPr lang="en-GB" sz="1000" i="1" dirty="0" smtClean="0">
                <a:latin typeface="Verdana" pitchFamily="34" charset="0"/>
              </a:rPr>
              <a:t>et al. Burns </a:t>
            </a:r>
            <a:r>
              <a:rPr lang="en-GB" sz="1000" dirty="0" smtClean="0">
                <a:latin typeface="Verdana" pitchFamily="34" charset="0"/>
              </a:rPr>
              <a:t>2012 in press.</a:t>
            </a:r>
            <a:endParaRPr lang="en-US" sz="1000" dirty="0">
              <a:latin typeface="Verdana" pitchFamily="34" charset="0"/>
            </a:endParaRPr>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4572"/>
          <a:stretch/>
        </p:blipFill>
        <p:spPr bwMode="auto">
          <a:xfrm>
            <a:off x="75072" y="980728"/>
            <a:ext cx="8826558"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869665"/>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14"/>
          <p:cNvSpPr>
            <a:spLocks/>
          </p:cNvSpPr>
          <p:nvPr/>
        </p:nvSpPr>
        <p:spPr bwMode="auto">
          <a:xfrm>
            <a:off x="360363" y="360363"/>
            <a:ext cx="4047331" cy="548357"/>
          </a:xfrm>
          <a:prstGeom prst="rect">
            <a:avLst/>
          </a:prstGeom>
          <a:noFill/>
          <a:ln w="9525">
            <a:noFill/>
            <a:miter lim="800000"/>
            <a:headEnd/>
            <a:tailEnd/>
          </a:ln>
        </p:spPr>
        <p:txBody>
          <a:bodyPr lIns="0" tIns="0" rIns="0" bIns="0"/>
          <a:lstStyle/>
          <a:p>
            <a:pPr>
              <a:tabLst>
                <a:tab pos="4037013" algn="l"/>
              </a:tabLst>
            </a:pPr>
            <a:r>
              <a:rPr lang="en-GB" sz="2000" b="1" dirty="0">
                <a:solidFill>
                  <a:srgbClr val="0070C0"/>
                </a:solidFill>
                <a:latin typeface="+mn-lt"/>
                <a:cs typeface="+mn-cs"/>
              </a:rPr>
              <a:t>Methods – clinical impact</a:t>
            </a:r>
            <a:endParaRPr lang="en-US" sz="2000" b="1" dirty="0">
              <a:solidFill>
                <a:srgbClr val="0070C0"/>
              </a:solidFill>
              <a:latin typeface="+mn-lt"/>
              <a:cs typeface="+mn-cs"/>
            </a:endParaRPr>
          </a:p>
        </p:txBody>
      </p:sp>
      <p:sp>
        <p:nvSpPr>
          <p:cNvPr id="14" name="Rectangle 7"/>
          <p:cNvSpPr txBox="1">
            <a:spLocks noChangeArrowheads="1"/>
          </p:cNvSpPr>
          <p:nvPr/>
        </p:nvSpPr>
        <p:spPr bwMode="auto">
          <a:xfrm>
            <a:off x="117475" y="981981"/>
            <a:ext cx="4416615" cy="1726939"/>
          </a:xfrm>
          <a:prstGeom prst="rect">
            <a:avLst/>
          </a:prstGeom>
          <a:noFill/>
          <a:ln w="9525">
            <a:noFill/>
            <a:miter lim="800000"/>
            <a:headEnd/>
            <a:tailEnd/>
          </a:ln>
        </p:spPr>
        <p:txBody>
          <a:bodyPr vert="horz" wrap="square" lIns="91424" tIns="45712" rIns="91424" bIns="45712" numCol="1" anchor="t" anchorCtr="0" compatLnSpc="1">
            <a:prstTxWarp prst="textNoShape">
              <a:avLst/>
            </a:prstTxWarp>
          </a:bodyPr>
          <a:lst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9750" lvl="1" indent="-360363" eaLnBrk="1" hangingPunct="1">
              <a:lnSpc>
                <a:spcPct val="90000"/>
              </a:lnSpc>
              <a:spcBef>
                <a:spcPts val="1000"/>
              </a:spcBef>
              <a:buClr>
                <a:srgbClr val="4B63AE"/>
              </a:buClr>
              <a:buFont typeface="Wingdings" pitchFamily="2" charset="2"/>
              <a:buChar char="§"/>
            </a:pPr>
            <a:r>
              <a:rPr lang="en-GB" sz="1400" dirty="0" smtClean="0"/>
              <a:t>A 30-month prospective </a:t>
            </a:r>
            <a:r>
              <a:rPr lang="en-GB" sz="1400" dirty="0"/>
              <a:t>cohort </a:t>
            </a:r>
            <a:r>
              <a:rPr lang="en-GB" sz="1400" dirty="0" smtClean="0"/>
              <a:t>intervention study performed on 6 high-risk units (5 ICUs) at Johns Hopkins Hospital.</a:t>
            </a:r>
          </a:p>
          <a:p>
            <a:pPr marL="539750" lvl="1" indent="-360363" eaLnBrk="1" hangingPunct="1">
              <a:lnSpc>
                <a:spcPct val="90000"/>
              </a:lnSpc>
              <a:spcBef>
                <a:spcPts val="1000"/>
              </a:spcBef>
              <a:buClr>
                <a:srgbClr val="4B63AE"/>
              </a:buClr>
              <a:buFont typeface="Wingdings" pitchFamily="2" charset="2"/>
              <a:buChar char="§"/>
            </a:pPr>
            <a:r>
              <a:rPr lang="en-GB" sz="1400" dirty="0" smtClean="0"/>
              <a:t>Clinical impact was assessed by a cohort study. Each patient admitted to any study unit during both phases was included in one of three cohorts:</a:t>
            </a:r>
          </a:p>
          <a:p>
            <a:pPr marL="179387" lvl="1" indent="0" eaLnBrk="1" hangingPunct="1">
              <a:lnSpc>
                <a:spcPct val="90000"/>
              </a:lnSpc>
              <a:spcBef>
                <a:spcPts val="1000"/>
              </a:spcBef>
              <a:buClr>
                <a:srgbClr val="4B63AE"/>
              </a:buClr>
              <a:buNone/>
            </a:pPr>
            <a:endParaRPr lang="en-GB" sz="1400" dirty="0" smtClean="0"/>
          </a:p>
          <a:p>
            <a:pPr marL="539750" lvl="1" indent="-360363" eaLnBrk="1" hangingPunct="1">
              <a:lnSpc>
                <a:spcPct val="90000"/>
              </a:lnSpc>
              <a:spcBef>
                <a:spcPts val="1000"/>
              </a:spcBef>
              <a:buClr>
                <a:srgbClr val="4B63AE"/>
              </a:buClr>
              <a:buFont typeface="Wingdings" pitchFamily="2" charset="2"/>
              <a:buChar char="§"/>
            </a:pPr>
            <a:endParaRPr lang="en-GB" sz="1400" dirty="0" smtClean="0"/>
          </a:p>
        </p:txBody>
      </p:sp>
      <p:sp>
        <p:nvSpPr>
          <p:cNvPr id="2" name="Rectangle 1"/>
          <p:cNvSpPr/>
          <p:nvPr/>
        </p:nvSpPr>
        <p:spPr>
          <a:xfrm>
            <a:off x="360363" y="3068960"/>
            <a:ext cx="2520280" cy="2677656"/>
          </a:xfrm>
          <a:prstGeom prst="rect">
            <a:avLst/>
          </a:prstGeom>
          <a:solidFill>
            <a:schemeClr val="accent2">
              <a:lumMod val="60000"/>
              <a:lumOff val="40000"/>
            </a:schemeClr>
          </a:solidFill>
        </p:spPr>
        <p:txBody>
          <a:bodyPr wrap="square">
            <a:spAutoFit/>
          </a:bodyPr>
          <a:lstStyle/>
          <a:p>
            <a:pPr algn="ctr"/>
            <a:r>
              <a:rPr lang="en-US" sz="1400" b="1" dirty="0">
                <a:latin typeface="+mj-lt"/>
              </a:rPr>
              <a:t>‘</a:t>
            </a:r>
            <a:r>
              <a:rPr lang="en-US" sz="1400" b="1" dirty="0" smtClean="0">
                <a:latin typeface="+mj-lt"/>
              </a:rPr>
              <a:t>MDRO-standard’</a:t>
            </a:r>
          </a:p>
          <a:p>
            <a:pPr algn="ctr"/>
            <a:r>
              <a:rPr lang="en-US" sz="1400" dirty="0" smtClean="0">
                <a:latin typeface="+mj-lt"/>
              </a:rPr>
              <a:t>Patients </a:t>
            </a:r>
            <a:r>
              <a:rPr lang="en-US" sz="1400" dirty="0">
                <a:latin typeface="+mj-lt"/>
              </a:rPr>
              <a:t>admitted to a room where the prior room occupant had an MDRO and the room was </a:t>
            </a:r>
            <a:r>
              <a:rPr lang="en-US" sz="1400" dirty="0" smtClean="0">
                <a:latin typeface="+mj-lt"/>
              </a:rPr>
              <a:t>disinfected </a:t>
            </a:r>
            <a:r>
              <a:rPr lang="en-US" sz="1400" dirty="0">
                <a:latin typeface="+mj-lt"/>
              </a:rPr>
              <a:t>using standard </a:t>
            </a:r>
            <a:r>
              <a:rPr lang="en-US" sz="1400" dirty="0" smtClean="0">
                <a:latin typeface="+mj-lt"/>
              </a:rPr>
              <a:t>methods</a:t>
            </a:r>
          </a:p>
          <a:p>
            <a:pPr algn="ctr"/>
            <a:endParaRPr lang="en-US" sz="1400" dirty="0">
              <a:latin typeface="+mj-lt"/>
            </a:endParaRPr>
          </a:p>
          <a:p>
            <a:pPr algn="ctr"/>
            <a:r>
              <a:rPr lang="ja-JP" altLang="en-US" sz="1400" b="1" dirty="0" smtClean="0">
                <a:solidFill>
                  <a:srgbClr val="489657"/>
                </a:solidFill>
              </a:rPr>
              <a:t>多</a:t>
            </a:r>
            <a:r>
              <a:rPr lang="ja-JP" altLang="en-US" sz="1400" b="1" dirty="0" smtClean="0">
                <a:solidFill>
                  <a:srgbClr val="489657"/>
                </a:solidFill>
              </a:rPr>
              <a:t>剤耐性微生物に感染していた患者の滞在の後、標準の方法で消毒された病室に入院する患者</a:t>
            </a:r>
            <a:endParaRPr lang="en-US" sz="1400" b="1" dirty="0" smtClean="0">
              <a:solidFill>
                <a:srgbClr val="489657"/>
              </a:solidFill>
            </a:endParaRPr>
          </a:p>
        </p:txBody>
      </p:sp>
      <p:sp>
        <p:nvSpPr>
          <p:cNvPr id="6" name="Rectangle 5"/>
          <p:cNvSpPr/>
          <p:nvPr/>
        </p:nvSpPr>
        <p:spPr>
          <a:xfrm>
            <a:off x="3273950" y="3068959"/>
            <a:ext cx="2520280" cy="2677656"/>
          </a:xfrm>
          <a:prstGeom prst="rect">
            <a:avLst/>
          </a:prstGeom>
          <a:solidFill>
            <a:schemeClr val="accent1">
              <a:lumMod val="60000"/>
              <a:lumOff val="40000"/>
            </a:schemeClr>
          </a:solidFill>
        </p:spPr>
        <p:txBody>
          <a:bodyPr wrap="square">
            <a:spAutoFit/>
          </a:bodyPr>
          <a:lstStyle/>
          <a:p>
            <a:pPr algn="ctr"/>
            <a:r>
              <a:rPr lang="en-US" sz="1400" b="1" dirty="0">
                <a:latin typeface="+mj-lt"/>
              </a:rPr>
              <a:t>‘</a:t>
            </a:r>
            <a:r>
              <a:rPr lang="en-US" sz="1400" b="1" dirty="0" smtClean="0">
                <a:latin typeface="+mj-lt"/>
              </a:rPr>
              <a:t>MDRO-HPV’</a:t>
            </a:r>
          </a:p>
          <a:p>
            <a:pPr algn="ctr"/>
            <a:r>
              <a:rPr lang="en-US" sz="1400" dirty="0" smtClean="0">
                <a:latin typeface="+mj-lt"/>
              </a:rPr>
              <a:t>Patients </a:t>
            </a:r>
            <a:r>
              <a:rPr lang="en-US" sz="1400" dirty="0">
                <a:latin typeface="+mj-lt"/>
              </a:rPr>
              <a:t>admitted to a room where the prior room occupant had an MDRO and the room was </a:t>
            </a:r>
            <a:r>
              <a:rPr lang="en-US" sz="1400" dirty="0" smtClean="0">
                <a:latin typeface="+mj-lt"/>
              </a:rPr>
              <a:t>decontaminated using HPV</a:t>
            </a:r>
          </a:p>
          <a:p>
            <a:pPr algn="ctr"/>
            <a:endParaRPr lang="en-US" sz="1400" b="1" dirty="0" smtClean="0">
              <a:solidFill>
                <a:srgbClr val="489657"/>
              </a:solidFill>
            </a:endParaRPr>
          </a:p>
          <a:p>
            <a:pPr algn="ctr"/>
            <a:r>
              <a:rPr lang="ja-JP" altLang="en-US" sz="1400" b="1" dirty="0" smtClean="0">
                <a:solidFill>
                  <a:srgbClr val="489657"/>
                </a:solidFill>
              </a:rPr>
              <a:t>多</a:t>
            </a:r>
            <a:r>
              <a:rPr lang="ja-JP" altLang="en-US" sz="1400" b="1" dirty="0" smtClean="0">
                <a:solidFill>
                  <a:srgbClr val="489657"/>
                </a:solidFill>
              </a:rPr>
              <a:t>剤耐性微生物に感染していた患者の滞在の後、</a:t>
            </a:r>
            <a:r>
              <a:rPr lang="en-US" altLang="ja-JP" sz="1400" b="1" dirty="0" smtClean="0">
                <a:solidFill>
                  <a:srgbClr val="489657"/>
                </a:solidFill>
              </a:rPr>
              <a:t>HPV</a:t>
            </a:r>
            <a:r>
              <a:rPr lang="ja-JP" altLang="en-US" sz="1400" b="1" dirty="0" smtClean="0">
                <a:solidFill>
                  <a:srgbClr val="489657"/>
                </a:solidFill>
              </a:rPr>
              <a:t>を用いて除染された病院に入院する患者</a:t>
            </a:r>
            <a:endParaRPr lang="en-US" sz="1400" b="1" dirty="0">
              <a:solidFill>
                <a:srgbClr val="489657"/>
              </a:solidFill>
            </a:endParaRPr>
          </a:p>
        </p:txBody>
      </p:sp>
      <p:sp>
        <p:nvSpPr>
          <p:cNvPr id="7" name="Rectangle 6"/>
          <p:cNvSpPr/>
          <p:nvPr/>
        </p:nvSpPr>
        <p:spPr>
          <a:xfrm>
            <a:off x="6228184" y="3068958"/>
            <a:ext cx="2664296" cy="2677656"/>
          </a:xfrm>
          <a:prstGeom prst="rect">
            <a:avLst/>
          </a:prstGeom>
          <a:solidFill>
            <a:schemeClr val="accent3">
              <a:lumMod val="60000"/>
              <a:lumOff val="40000"/>
            </a:schemeClr>
          </a:solidFill>
        </p:spPr>
        <p:txBody>
          <a:bodyPr wrap="square">
            <a:spAutoFit/>
          </a:bodyPr>
          <a:lstStyle/>
          <a:p>
            <a:pPr algn="ctr"/>
            <a:r>
              <a:rPr lang="en-GB" sz="1400" b="1" dirty="0">
                <a:latin typeface="+mj-lt"/>
              </a:rPr>
              <a:t>‘No MDRO-standard</a:t>
            </a:r>
            <a:r>
              <a:rPr lang="en-GB" sz="1400" b="1" dirty="0" smtClean="0">
                <a:latin typeface="+mj-lt"/>
              </a:rPr>
              <a:t>’ </a:t>
            </a:r>
          </a:p>
          <a:p>
            <a:pPr algn="ctr"/>
            <a:r>
              <a:rPr lang="en-GB" sz="1400" dirty="0">
                <a:latin typeface="+mj-lt"/>
              </a:rPr>
              <a:t>P</a:t>
            </a:r>
            <a:r>
              <a:rPr lang="en-GB" sz="1400" dirty="0" smtClean="0">
                <a:latin typeface="+mj-lt"/>
              </a:rPr>
              <a:t>atients </a:t>
            </a:r>
            <a:r>
              <a:rPr lang="en-GB" sz="1400" dirty="0">
                <a:latin typeface="+mj-lt"/>
              </a:rPr>
              <a:t>admitted to a room where the prior room occupant was not known to have an MDRO and the room was </a:t>
            </a:r>
            <a:r>
              <a:rPr lang="en-GB" sz="1400" dirty="0" smtClean="0">
                <a:latin typeface="+mj-lt"/>
              </a:rPr>
              <a:t>disinfected </a:t>
            </a:r>
            <a:r>
              <a:rPr lang="en-GB" sz="1400" dirty="0">
                <a:latin typeface="+mj-lt"/>
              </a:rPr>
              <a:t>using standard methods </a:t>
            </a:r>
            <a:endParaRPr lang="en-GB" sz="1400" dirty="0" smtClean="0">
              <a:latin typeface="+mj-lt"/>
            </a:endParaRPr>
          </a:p>
          <a:p>
            <a:pPr algn="ctr"/>
            <a:endParaRPr lang="en-GB" sz="1400" dirty="0">
              <a:latin typeface="+mj-lt"/>
            </a:endParaRPr>
          </a:p>
          <a:p>
            <a:pPr algn="ctr"/>
            <a:r>
              <a:rPr lang="ja-JP" altLang="en-US" sz="1400" b="1" dirty="0" smtClean="0">
                <a:solidFill>
                  <a:srgbClr val="489657"/>
                </a:solidFill>
              </a:rPr>
              <a:t>多</a:t>
            </a:r>
            <a:r>
              <a:rPr lang="ja-JP" altLang="en-US" sz="1400" b="1" dirty="0" smtClean="0">
                <a:solidFill>
                  <a:srgbClr val="489657"/>
                </a:solidFill>
              </a:rPr>
              <a:t>剤耐性微生物に感染していなかった患者の滞在の後、標準の方法で消毒された病室に入院する患者</a:t>
            </a:r>
            <a:endParaRPr lang="en-US" sz="1400" b="1" dirty="0">
              <a:solidFill>
                <a:srgbClr val="489657"/>
              </a:solidFill>
            </a:endParaRPr>
          </a:p>
        </p:txBody>
      </p:sp>
      <p:sp>
        <p:nvSpPr>
          <p:cNvPr id="8" name="Rectangle 14"/>
          <p:cNvSpPr>
            <a:spLocks/>
          </p:cNvSpPr>
          <p:nvPr/>
        </p:nvSpPr>
        <p:spPr bwMode="auto">
          <a:xfrm>
            <a:off x="5012706" y="360362"/>
            <a:ext cx="4047331" cy="548357"/>
          </a:xfrm>
          <a:prstGeom prst="rect">
            <a:avLst/>
          </a:prstGeom>
          <a:noFill/>
          <a:ln w="9525">
            <a:noFill/>
            <a:miter lim="800000"/>
            <a:headEnd/>
            <a:tailEnd/>
          </a:ln>
        </p:spPr>
        <p:txBody>
          <a:bodyPr lIns="0" tIns="0" rIns="0" bIns="0"/>
          <a:lstStyle/>
          <a:p>
            <a:pPr>
              <a:tabLst>
                <a:tab pos="4037013" algn="l"/>
              </a:tabLst>
            </a:pPr>
            <a:r>
              <a:rPr lang="ja-JP" altLang="en-US" sz="2000" b="1" smtClean="0">
                <a:solidFill>
                  <a:srgbClr val="00B050"/>
                </a:solidFill>
                <a:latin typeface="+mn-lt"/>
                <a:cs typeface="+mn-cs"/>
              </a:rPr>
              <a:t>方法：臨床的影響</a:t>
            </a:r>
            <a:endParaRPr lang="en-US" sz="2000" b="1" dirty="0">
              <a:solidFill>
                <a:srgbClr val="00B050"/>
              </a:solidFill>
              <a:latin typeface="+mn-lt"/>
              <a:cs typeface="+mn-cs"/>
            </a:endParaRPr>
          </a:p>
        </p:txBody>
      </p:sp>
      <p:sp>
        <p:nvSpPr>
          <p:cNvPr id="10" name="Rectangle 7"/>
          <p:cNvSpPr txBox="1">
            <a:spLocks noChangeArrowheads="1"/>
          </p:cNvSpPr>
          <p:nvPr/>
        </p:nvSpPr>
        <p:spPr bwMode="auto">
          <a:xfrm>
            <a:off x="4727385" y="951728"/>
            <a:ext cx="4416615" cy="1726939"/>
          </a:xfrm>
          <a:prstGeom prst="rect">
            <a:avLst/>
          </a:prstGeom>
          <a:noFill/>
          <a:ln w="9525">
            <a:noFill/>
            <a:miter lim="800000"/>
            <a:headEnd/>
            <a:tailEnd/>
          </a:ln>
        </p:spPr>
        <p:txBody>
          <a:bodyPr vert="horz" wrap="square" lIns="91424" tIns="45712" rIns="91424" bIns="45712" numCol="1" anchor="t" anchorCtr="0" compatLnSpc="1">
            <a:prstTxWarp prst="textNoShape">
              <a:avLst/>
            </a:prstTxWarp>
          </a:bodyPr>
          <a:lst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65137" lvl="1" indent="-285750" eaLnBrk="1" hangingPunct="1">
              <a:lnSpc>
                <a:spcPct val="90000"/>
              </a:lnSpc>
              <a:spcBef>
                <a:spcPts val="1000"/>
              </a:spcBef>
              <a:buClr>
                <a:srgbClr val="00B050"/>
              </a:buClr>
              <a:buFont typeface="Wingdings" pitchFamily="2" charset="2"/>
              <a:buChar char="§"/>
            </a:pPr>
            <a:r>
              <a:rPr lang="ja-JP" altLang="en-US" sz="1400" smtClean="0">
                <a:solidFill>
                  <a:srgbClr val="00B050"/>
                </a:solidFill>
              </a:rPr>
              <a:t>ジョンズ・ホプキンズ病院にて、</a:t>
            </a:r>
            <a:r>
              <a:rPr lang="en-US" altLang="ja-JP" sz="1400" dirty="0" smtClean="0">
                <a:solidFill>
                  <a:srgbClr val="00B050"/>
                </a:solidFill>
              </a:rPr>
              <a:t>6</a:t>
            </a:r>
            <a:r>
              <a:rPr lang="ja-JP" altLang="en-US" sz="1400" smtClean="0">
                <a:solidFill>
                  <a:srgbClr val="00B050"/>
                </a:solidFill>
              </a:rPr>
              <a:t>つの危険度の高い（内、</a:t>
            </a:r>
            <a:r>
              <a:rPr lang="en-US" altLang="ja-JP" sz="1400" dirty="0" smtClean="0">
                <a:solidFill>
                  <a:srgbClr val="00B050"/>
                </a:solidFill>
              </a:rPr>
              <a:t>5</a:t>
            </a:r>
            <a:r>
              <a:rPr lang="ja-JP" altLang="en-US" sz="1400" smtClean="0">
                <a:solidFill>
                  <a:srgbClr val="00B050"/>
                </a:solidFill>
              </a:rPr>
              <a:t>つは</a:t>
            </a:r>
            <a:r>
              <a:rPr lang="en-US" altLang="ja-JP" sz="1400" dirty="0" smtClean="0">
                <a:solidFill>
                  <a:srgbClr val="00B050"/>
                </a:solidFill>
              </a:rPr>
              <a:t>ICU</a:t>
            </a:r>
            <a:r>
              <a:rPr lang="ja-JP" altLang="en-US" sz="1400" smtClean="0">
                <a:solidFill>
                  <a:srgbClr val="00B050"/>
                </a:solidFill>
              </a:rPr>
              <a:t>）ユニットで</a:t>
            </a:r>
            <a:r>
              <a:rPr lang="en-US" altLang="ja-JP" sz="1400" dirty="0" smtClean="0">
                <a:solidFill>
                  <a:srgbClr val="00B050"/>
                </a:solidFill>
              </a:rPr>
              <a:t>30</a:t>
            </a:r>
            <a:r>
              <a:rPr lang="ja-JP" altLang="en-US" sz="1400" smtClean="0">
                <a:solidFill>
                  <a:srgbClr val="00B050"/>
                </a:solidFill>
              </a:rPr>
              <a:t>ヶ月の予測コホート介入研究</a:t>
            </a:r>
            <a:endParaRPr lang="en-US" altLang="ja-JP" sz="1400" dirty="0" smtClean="0">
              <a:solidFill>
                <a:srgbClr val="00B050"/>
              </a:solidFill>
            </a:endParaRPr>
          </a:p>
          <a:p>
            <a:pPr marL="465137" lvl="1" indent="-285750" eaLnBrk="1" hangingPunct="1">
              <a:lnSpc>
                <a:spcPct val="90000"/>
              </a:lnSpc>
              <a:spcBef>
                <a:spcPts val="1000"/>
              </a:spcBef>
              <a:buClr>
                <a:srgbClr val="00B050"/>
              </a:buClr>
              <a:buNone/>
            </a:pPr>
            <a:endParaRPr lang="en-GB" sz="1400" dirty="0">
              <a:solidFill>
                <a:srgbClr val="00B050"/>
              </a:solidFill>
            </a:endParaRPr>
          </a:p>
          <a:p>
            <a:pPr marL="465137" lvl="1" indent="-285750" eaLnBrk="1" hangingPunct="1">
              <a:lnSpc>
                <a:spcPct val="90000"/>
              </a:lnSpc>
              <a:spcBef>
                <a:spcPts val="1000"/>
              </a:spcBef>
              <a:buClr>
                <a:srgbClr val="00B050"/>
              </a:buClr>
              <a:buFont typeface="Wingdings" pitchFamily="2" charset="2"/>
              <a:buChar char="§"/>
            </a:pPr>
            <a:r>
              <a:rPr lang="ja-JP" altLang="en-US" sz="1400" smtClean="0">
                <a:solidFill>
                  <a:srgbClr val="00B050"/>
                </a:solidFill>
              </a:rPr>
              <a:t>臨床的影響がコホート研究により評価。両方の段階で研究ユニットに入院する各患者は</a:t>
            </a:r>
            <a:r>
              <a:rPr lang="en-US" altLang="ja-JP" sz="1400" dirty="0" smtClean="0">
                <a:solidFill>
                  <a:srgbClr val="00B050"/>
                </a:solidFill>
              </a:rPr>
              <a:t>3</a:t>
            </a:r>
            <a:r>
              <a:rPr lang="ja-JP" altLang="en-US" sz="1400" smtClean="0">
                <a:solidFill>
                  <a:srgbClr val="00B050"/>
                </a:solidFill>
              </a:rPr>
              <a:t>つのコホートの</a:t>
            </a:r>
            <a:r>
              <a:rPr lang="en-US" altLang="ja-JP" sz="1400" dirty="0" smtClean="0">
                <a:solidFill>
                  <a:srgbClr val="00B050"/>
                </a:solidFill>
              </a:rPr>
              <a:t>1</a:t>
            </a:r>
            <a:r>
              <a:rPr lang="ja-JP" altLang="en-US" sz="1400" smtClean="0">
                <a:solidFill>
                  <a:srgbClr val="00B050"/>
                </a:solidFill>
              </a:rPr>
              <a:t>つに含まれた：</a:t>
            </a:r>
            <a:endParaRPr lang="en-GB" sz="1400" dirty="0" smtClean="0">
              <a:solidFill>
                <a:srgbClr val="00B050"/>
              </a:solidFill>
            </a:endParaRPr>
          </a:p>
          <a:p>
            <a:pPr marL="465137" lvl="1" indent="-285750" eaLnBrk="1" hangingPunct="1">
              <a:lnSpc>
                <a:spcPct val="90000"/>
              </a:lnSpc>
              <a:spcBef>
                <a:spcPts val="1000"/>
              </a:spcBef>
              <a:buClr>
                <a:srgbClr val="4B63AE"/>
              </a:buClr>
            </a:pPr>
            <a:endParaRPr lang="en-GB" sz="1400" dirty="0"/>
          </a:p>
          <a:p>
            <a:pPr marL="539750" lvl="1" indent="-360363" eaLnBrk="1" hangingPunct="1">
              <a:lnSpc>
                <a:spcPct val="90000"/>
              </a:lnSpc>
              <a:spcBef>
                <a:spcPts val="1000"/>
              </a:spcBef>
              <a:buClr>
                <a:srgbClr val="4B63AE"/>
              </a:buClr>
              <a:buFont typeface="Wingdings" pitchFamily="2" charset="2"/>
              <a:buChar char="§"/>
            </a:pPr>
            <a:endParaRPr lang="en-GB" sz="1400" dirty="0" smtClean="0"/>
          </a:p>
          <a:p>
            <a:pPr marL="179387" lvl="1" indent="0" eaLnBrk="1" hangingPunct="1">
              <a:lnSpc>
                <a:spcPct val="90000"/>
              </a:lnSpc>
              <a:spcBef>
                <a:spcPts val="1000"/>
              </a:spcBef>
              <a:buClr>
                <a:srgbClr val="4B63AE"/>
              </a:buClr>
              <a:buNone/>
            </a:pPr>
            <a:endParaRPr lang="en-GB" sz="1400" dirty="0" smtClean="0"/>
          </a:p>
          <a:p>
            <a:pPr marL="539750" lvl="1" indent="-360363" eaLnBrk="1" hangingPunct="1">
              <a:lnSpc>
                <a:spcPct val="90000"/>
              </a:lnSpc>
              <a:spcBef>
                <a:spcPts val="1000"/>
              </a:spcBef>
              <a:buClr>
                <a:srgbClr val="4B63AE"/>
              </a:buClr>
              <a:buFont typeface="Wingdings" pitchFamily="2" charset="2"/>
              <a:buChar char="§"/>
            </a:pPr>
            <a:endParaRPr lang="en-GB" sz="1400" dirty="0" smtClean="0"/>
          </a:p>
        </p:txBody>
      </p:sp>
      <p:sp>
        <p:nvSpPr>
          <p:cNvPr id="11" name="Rectangle 10"/>
          <p:cNvSpPr/>
          <p:nvPr/>
        </p:nvSpPr>
        <p:spPr>
          <a:xfrm>
            <a:off x="35496" y="6525344"/>
            <a:ext cx="7000876" cy="276999"/>
          </a:xfrm>
          <a:prstGeom prst="rect">
            <a:avLst/>
          </a:prstGeom>
        </p:spPr>
        <p:txBody>
          <a:bodyPr>
            <a:spAutoFit/>
          </a:bodyPr>
          <a:lstStyle/>
          <a:p>
            <a:pPr marL="228600" indent="-228600">
              <a:defRPr/>
            </a:pPr>
            <a:r>
              <a:rPr lang="en-GB" sz="1200" dirty="0" smtClean="0">
                <a:latin typeface="+mj-lt"/>
              </a:rPr>
              <a:t>Passaretti </a:t>
            </a:r>
            <a:r>
              <a:rPr lang="en-GB" sz="1200" i="1" dirty="0" smtClean="0">
                <a:latin typeface="+mj-lt"/>
              </a:rPr>
              <a:t>et al. </a:t>
            </a:r>
            <a:r>
              <a:rPr lang="en-GB" sz="1200" i="1" dirty="0" err="1" smtClean="0">
                <a:latin typeface="+mj-lt"/>
              </a:rPr>
              <a:t>Clin</a:t>
            </a:r>
            <a:r>
              <a:rPr lang="en-GB" sz="1200" i="1" dirty="0" smtClean="0">
                <a:latin typeface="+mj-lt"/>
              </a:rPr>
              <a:t> Infect Dis </a:t>
            </a:r>
            <a:r>
              <a:rPr lang="en-GB" sz="1200" dirty="0" smtClean="0">
                <a:latin typeface="+mj-lt"/>
              </a:rPr>
              <a:t>2012 in press.</a:t>
            </a:r>
            <a:endParaRPr lang="en-GB" sz="1200" dirty="0">
              <a:latin typeface="+mj-lt"/>
            </a:endParaRPr>
          </a:p>
        </p:txBody>
      </p:sp>
    </p:spTree>
    <p:extLst>
      <p:ext uri="{BB962C8B-B14F-4D97-AF65-F5344CB8AC3E}">
        <p14:creationId xmlns:p14="http://schemas.microsoft.com/office/powerpoint/2010/main" val="2991432440"/>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14"/>
          <p:cNvSpPr>
            <a:spLocks/>
          </p:cNvSpPr>
          <p:nvPr/>
        </p:nvSpPr>
        <p:spPr bwMode="auto">
          <a:xfrm>
            <a:off x="360363" y="188640"/>
            <a:ext cx="4643685" cy="467638"/>
          </a:xfrm>
          <a:prstGeom prst="rect">
            <a:avLst/>
          </a:prstGeom>
          <a:noFill/>
          <a:ln w="9525">
            <a:noFill/>
            <a:miter lim="800000"/>
            <a:headEnd/>
            <a:tailEnd/>
          </a:ln>
        </p:spPr>
        <p:txBody>
          <a:bodyPr lIns="0" tIns="0" rIns="0" bIns="0"/>
          <a:lstStyle/>
          <a:p>
            <a:pPr>
              <a:tabLst>
                <a:tab pos="4037013" algn="l"/>
              </a:tabLst>
            </a:pPr>
            <a:r>
              <a:rPr lang="en-GB" sz="2000" b="1" dirty="0">
                <a:solidFill>
                  <a:srgbClr val="0070C0"/>
                </a:solidFill>
                <a:latin typeface="+mn-lt"/>
                <a:cs typeface="+mn-cs"/>
              </a:rPr>
              <a:t>Results – clinical, MDROs combined</a:t>
            </a:r>
            <a:endParaRPr lang="en-US" sz="2000" b="1" dirty="0">
              <a:solidFill>
                <a:srgbClr val="0070C0"/>
              </a:solidFill>
              <a:latin typeface="+mn-lt"/>
              <a:cs typeface="+mn-cs"/>
            </a:endParaRPr>
          </a:p>
        </p:txBody>
      </p:sp>
      <p:sp>
        <p:nvSpPr>
          <p:cNvPr id="3" name="TextBox 2"/>
          <p:cNvSpPr txBox="1"/>
          <p:nvPr/>
        </p:nvSpPr>
        <p:spPr>
          <a:xfrm>
            <a:off x="288356" y="962725"/>
            <a:ext cx="4139628" cy="954107"/>
          </a:xfrm>
          <a:prstGeom prst="rect">
            <a:avLst/>
          </a:prstGeom>
          <a:noFill/>
        </p:spPr>
        <p:txBody>
          <a:bodyPr wrap="square" rtlCol="0">
            <a:spAutoFit/>
          </a:bodyPr>
          <a:lstStyle/>
          <a:p>
            <a:r>
              <a:rPr lang="en-GB" sz="1400" dirty="0">
                <a:latin typeface="+mj-lt"/>
              </a:rPr>
              <a:t>Patients</a:t>
            </a:r>
            <a:r>
              <a:rPr lang="en-US" sz="1400" dirty="0">
                <a:latin typeface="+mj-lt"/>
              </a:rPr>
              <a:t> admitted to rooms decontaminated using HPV were 64% less likely to acquire any MDRO (incidence rate ratio [IRR]=0.36, CI=0.19-0.70, p&lt;0.001</a:t>
            </a:r>
            <a:r>
              <a:rPr lang="en-US" sz="1400" dirty="0" smtClean="0">
                <a:latin typeface="+mj-lt"/>
              </a:rPr>
              <a:t>)* </a:t>
            </a:r>
            <a:endParaRPr lang="en-GB" sz="1400" dirty="0">
              <a:latin typeface="+mj-lt"/>
            </a:endParaRPr>
          </a:p>
        </p:txBody>
      </p:sp>
      <p:sp>
        <p:nvSpPr>
          <p:cNvPr id="10" name="Rectangle 14"/>
          <p:cNvSpPr>
            <a:spLocks/>
          </p:cNvSpPr>
          <p:nvPr/>
        </p:nvSpPr>
        <p:spPr bwMode="auto">
          <a:xfrm>
            <a:off x="4997815" y="188640"/>
            <a:ext cx="3822657" cy="467638"/>
          </a:xfrm>
          <a:prstGeom prst="rect">
            <a:avLst/>
          </a:prstGeom>
          <a:noFill/>
          <a:ln w="9525">
            <a:noFill/>
            <a:miter lim="800000"/>
            <a:headEnd/>
            <a:tailEnd/>
          </a:ln>
        </p:spPr>
        <p:txBody>
          <a:bodyPr lIns="0" tIns="0" rIns="0" bIns="0"/>
          <a:lstStyle/>
          <a:p>
            <a:pPr>
              <a:tabLst>
                <a:tab pos="4037013" algn="l"/>
              </a:tabLst>
            </a:pPr>
            <a:r>
              <a:rPr lang="ja-JP" altLang="en-US" sz="2000" b="1" dirty="0" smtClean="0">
                <a:solidFill>
                  <a:srgbClr val="00B050"/>
                </a:solidFill>
              </a:rPr>
              <a:t>結果：臨床、多剤耐性微生物の混合</a:t>
            </a:r>
            <a:endParaRPr lang="en-US" sz="2000" b="1" dirty="0">
              <a:solidFill>
                <a:srgbClr val="00B050"/>
              </a:solidFill>
            </a:endParaRPr>
          </a:p>
        </p:txBody>
      </p:sp>
      <p:sp>
        <p:nvSpPr>
          <p:cNvPr id="13" name="TextBox 12"/>
          <p:cNvSpPr txBox="1"/>
          <p:nvPr/>
        </p:nvSpPr>
        <p:spPr>
          <a:xfrm>
            <a:off x="4860032" y="939386"/>
            <a:ext cx="4139628" cy="954107"/>
          </a:xfrm>
          <a:prstGeom prst="rect">
            <a:avLst/>
          </a:prstGeom>
          <a:noFill/>
        </p:spPr>
        <p:txBody>
          <a:bodyPr wrap="square" rtlCol="0">
            <a:spAutoFit/>
          </a:bodyPr>
          <a:lstStyle/>
          <a:p>
            <a:r>
              <a:rPr lang="en-GB" sz="1400" dirty="0" smtClean="0">
                <a:solidFill>
                  <a:srgbClr val="00B050"/>
                </a:solidFill>
                <a:latin typeface="+mj-lt"/>
              </a:rPr>
              <a:t>HPV</a:t>
            </a:r>
            <a:r>
              <a:rPr lang="ja-JP" altLang="en-US" sz="1400" dirty="0" smtClean="0">
                <a:solidFill>
                  <a:srgbClr val="00B050"/>
                </a:solidFill>
                <a:latin typeface="+mj-lt"/>
              </a:rPr>
              <a:t>を使用して除染された病室に入院した患者は、いかなる種の多剤耐性微生物も感染率が</a:t>
            </a:r>
            <a:r>
              <a:rPr lang="en-US" altLang="ja-JP" sz="1400" dirty="0" smtClean="0">
                <a:solidFill>
                  <a:srgbClr val="00B050"/>
                </a:solidFill>
                <a:latin typeface="+mj-lt"/>
              </a:rPr>
              <a:t>64</a:t>
            </a:r>
            <a:r>
              <a:rPr lang="ja-JP" altLang="en-US" sz="1400" dirty="0" smtClean="0">
                <a:solidFill>
                  <a:srgbClr val="00B050"/>
                </a:solidFill>
                <a:latin typeface="+mj-lt"/>
              </a:rPr>
              <a:t>％低い（発症率比</a:t>
            </a:r>
            <a:r>
              <a:rPr lang="en-US" altLang="ja-JP" sz="1400" dirty="0" smtClean="0">
                <a:solidFill>
                  <a:srgbClr val="00B050"/>
                </a:solidFill>
                <a:latin typeface="+mj-lt"/>
              </a:rPr>
              <a:t>【IRR】=0.36</a:t>
            </a:r>
            <a:r>
              <a:rPr lang="ja-JP" altLang="en-US" sz="1400" dirty="0" smtClean="0">
                <a:solidFill>
                  <a:srgbClr val="00B050"/>
                </a:solidFill>
                <a:latin typeface="+mj-lt"/>
              </a:rPr>
              <a:t>、</a:t>
            </a:r>
            <a:r>
              <a:rPr lang="en-US" altLang="ja-JP" sz="1400" dirty="0" smtClean="0">
                <a:solidFill>
                  <a:srgbClr val="00B050"/>
                </a:solidFill>
                <a:latin typeface="+mj-lt"/>
              </a:rPr>
              <a:t>CI=0.19</a:t>
            </a:r>
            <a:r>
              <a:rPr lang="ja-JP" altLang="en-US" sz="1400" dirty="0" smtClean="0">
                <a:solidFill>
                  <a:srgbClr val="00B050"/>
                </a:solidFill>
                <a:latin typeface="+mj-lt"/>
              </a:rPr>
              <a:t>～</a:t>
            </a:r>
            <a:r>
              <a:rPr lang="en-US" altLang="ja-JP" sz="1400" dirty="0" smtClean="0">
                <a:solidFill>
                  <a:srgbClr val="00B050"/>
                </a:solidFill>
                <a:latin typeface="+mj-lt"/>
              </a:rPr>
              <a:t>0.70</a:t>
            </a:r>
            <a:r>
              <a:rPr lang="ja-JP" altLang="en-US" sz="1400" dirty="0" smtClean="0">
                <a:solidFill>
                  <a:srgbClr val="00B050"/>
                </a:solidFill>
                <a:latin typeface="+mj-lt"/>
              </a:rPr>
              <a:t>、</a:t>
            </a:r>
            <a:r>
              <a:rPr lang="en-US" altLang="ja-JP" sz="1400" dirty="0" smtClean="0">
                <a:solidFill>
                  <a:srgbClr val="00B050"/>
                </a:solidFill>
                <a:latin typeface="+mj-lt"/>
              </a:rPr>
              <a:t>p&lt;0.001</a:t>
            </a:r>
            <a:r>
              <a:rPr lang="ja-JP" altLang="en-US" sz="1400" dirty="0" smtClean="0">
                <a:solidFill>
                  <a:srgbClr val="00B050"/>
                </a:solidFill>
                <a:latin typeface="+mj-lt"/>
              </a:rPr>
              <a:t>）</a:t>
            </a:r>
            <a:r>
              <a:rPr lang="en-US" altLang="ja-JP" sz="1400" dirty="0" smtClean="0">
                <a:solidFill>
                  <a:srgbClr val="00B050"/>
                </a:solidFill>
                <a:latin typeface="+mj-lt"/>
              </a:rPr>
              <a:t>*</a:t>
            </a:r>
          </a:p>
        </p:txBody>
      </p:sp>
      <p:graphicFrame>
        <p:nvGraphicFramePr>
          <p:cNvPr id="15" name="Chart 14"/>
          <p:cNvGraphicFramePr/>
          <p:nvPr>
            <p:extLst>
              <p:ext uri="{D42A27DB-BD31-4B8C-83A1-F6EECF244321}">
                <p14:modId xmlns:p14="http://schemas.microsoft.com/office/powerpoint/2010/main" val="3133802405"/>
              </p:ext>
            </p:extLst>
          </p:nvPr>
        </p:nvGraphicFramePr>
        <p:xfrm>
          <a:off x="341945" y="1988840"/>
          <a:ext cx="8172077" cy="43068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1668346"/>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p:nvPr>
            <p:extLst>
              <p:ext uri="{D42A27DB-BD31-4B8C-83A1-F6EECF244321}">
                <p14:modId xmlns:p14="http://schemas.microsoft.com/office/powerpoint/2010/main" val="1137580476"/>
              </p:ext>
            </p:extLst>
          </p:nvPr>
        </p:nvGraphicFramePr>
        <p:xfrm>
          <a:off x="360363" y="1930480"/>
          <a:ext cx="8172077" cy="4306832"/>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Arrow Connector 8"/>
          <p:cNvCxnSpPr/>
          <p:nvPr/>
        </p:nvCxnSpPr>
        <p:spPr>
          <a:xfrm>
            <a:off x="7199913" y="2924945"/>
            <a:ext cx="0" cy="1404534"/>
          </a:xfrm>
          <a:prstGeom prst="straightConnector1">
            <a:avLst/>
          </a:prstGeom>
          <a:ln w="635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364088" y="2889319"/>
            <a:ext cx="2232248" cy="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364088" y="4329479"/>
            <a:ext cx="144016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23527" y="1080319"/>
            <a:ext cx="4464496" cy="692497"/>
          </a:xfrm>
          <a:prstGeom prst="rect">
            <a:avLst/>
          </a:prstGeom>
          <a:noFill/>
        </p:spPr>
        <p:txBody>
          <a:bodyPr wrap="square" rtlCol="0">
            <a:spAutoFit/>
          </a:bodyPr>
          <a:lstStyle/>
          <a:p>
            <a:r>
              <a:rPr lang="en-GB" sz="1300" dirty="0" smtClean="0">
                <a:latin typeface="+mj-lt"/>
              </a:rPr>
              <a:t>Even when the prior room occupant was not known to have an MDRO, HPV reduced the risk of acquisition by 51%.</a:t>
            </a:r>
            <a:endParaRPr lang="en-GB" sz="1300" dirty="0">
              <a:latin typeface="+mj-lt"/>
            </a:endParaRPr>
          </a:p>
        </p:txBody>
      </p:sp>
      <p:sp>
        <p:nvSpPr>
          <p:cNvPr id="10" name="TextBox 9"/>
          <p:cNvSpPr txBox="1"/>
          <p:nvPr/>
        </p:nvSpPr>
        <p:spPr>
          <a:xfrm>
            <a:off x="4716016" y="1080319"/>
            <a:ext cx="4427984" cy="692497"/>
          </a:xfrm>
          <a:prstGeom prst="rect">
            <a:avLst/>
          </a:prstGeom>
          <a:noFill/>
        </p:spPr>
        <p:txBody>
          <a:bodyPr wrap="square" rtlCol="0">
            <a:spAutoFit/>
          </a:bodyPr>
          <a:lstStyle/>
          <a:p>
            <a:r>
              <a:rPr lang="ja-JP" altLang="en-US" sz="1300" smtClean="0">
                <a:solidFill>
                  <a:srgbClr val="00B050"/>
                </a:solidFill>
                <a:latin typeface="+mj-lt"/>
              </a:rPr>
              <a:t>前に病室に滞在していた患者が多剤耐性微生物を保持していなかった場合にも、</a:t>
            </a:r>
            <a:r>
              <a:rPr lang="en-US" altLang="ja-JP" sz="1300" dirty="0" smtClean="0">
                <a:solidFill>
                  <a:srgbClr val="00B050"/>
                </a:solidFill>
                <a:latin typeface="+mj-lt"/>
              </a:rPr>
              <a:t>HPV</a:t>
            </a:r>
            <a:r>
              <a:rPr lang="ja-JP" altLang="en-US" sz="1300" smtClean="0">
                <a:solidFill>
                  <a:srgbClr val="00B050"/>
                </a:solidFill>
                <a:latin typeface="+mj-lt"/>
              </a:rPr>
              <a:t>により感染リスクが</a:t>
            </a:r>
            <a:r>
              <a:rPr lang="en-US" altLang="ja-JP" sz="1300" dirty="0" smtClean="0">
                <a:solidFill>
                  <a:srgbClr val="00B050"/>
                </a:solidFill>
                <a:latin typeface="+mj-lt"/>
              </a:rPr>
              <a:t>51</a:t>
            </a:r>
            <a:r>
              <a:rPr lang="ja-JP" altLang="en-US" sz="1300" smtClean="0">
                <a:solidFill>
                  <a:srgbClr val="00B050"/>
                </a:solidFill>
                <a:latin typeface="+mj-lt"/>
              </a:rPr>
              <a:t>％下がった。</a:t>
            </a:r>
            <a:endParaRPr lang="en-GB" sz="1300" dirty="0">
              <a:solidFill>
                <a:srgbClr val="00B050"/>
              </a:solidFill>
              <a:latin typeface="+mj-lt"/>
            </a:endParaRPr>
          </a:p>
        </p:txBody>
      </p:sp>
      <p:sp>
        <p:nvSpPr>
          <p:cNvPr id="14" name="Rectangle 14"/>
          <p:cNvSpPr>
            <a:spLocks/>
          </p:cNvSpPr>
          <p:nvPr/>
        </p:nvSpPr>
        <p:spPr bwMode="auto">
          <a:xfrm>
            <a:off x="360363" y="188640"/>
            <a:ext cx="4643685" cy="467638"/>
          </a:xfrm>
          <a:prstGeom prst="rect">
            <a:avLst/>
          </a:prstGeom>
          <a:noFill/>
          <a:ln w="9525">
            <a:noFill/>
            <a:miter lim="800000"/>
            <a:headEnd/>
            <a:tailEnd/>
          </a:ln>
        </p:spPr>
        <p:txBody>
          <a:bodyPr lIns="0" tIns="0" rIns="0" bIns="0"/>
          <a:lstStyle/>
          <a:p>
            <a:pPr>
              <a:tabLst>
                <a:tab pos="4037013" algn="l"/>
              </a:tabLst>
            </a:pPr>
            <a:r>
              <a:rPr lang="en-GB" sz="2000" b="1" dirty="0">
                <a:solidFill>
                  <a:srgbClr val="0070C0"/>
                </a:solidFill>
                <a:latin typeface="+mn-lt"/>
                <a:cs typeface="+mn-cs"/>
              </a:rPr>
              <a:t>Results – clinical, MDROs combined</a:t>
            </a:r>
            <a:endParaRPr lang="en-US" sz="2000" b="1" dirty="0">
              <a:solidFill>
                <a:srgbClr val="0070C0"/>
              </a:solidFill>
              <a:latin typeface="+mn-lt"/>
              <a:cs typeface="+mn-cs"/>
            </a:endParaRPr>
          </a:p>
        </p:txBody>
      </p:sp>
      <p:sp>
        <p:nvSpPr>
          <p:cNvPr id="15" name="Rectangle 14"/>
          <p:cNvSpPr>
            <a:spLocks/>
          </p:cNvSpPr>
          <p:nvPr/>
        </p:nvSpPr>
        <p:spPr bwMode="auto">
          <a:xfrm>
            <a:off x="4997815" y="188640"/>
            <a:ext cx="3822657" cy="467638"/>
          </a:xfrm>
          <a:prstGeom prst="rect">
            <a:avLst/>
          </a:prstGeom>
          <a:noFill/>
          <a:ln w="9525">
            <a:noFill/>
            <a:miter lim="800000"/>
            <a:headEnd/>
            <a:tailEnd/>
          </a:ln>
        </p:spPr>
        <p:txBody>
          <a:bodyPr lIns="0" tIns="0" rIns="0" bIns="0"/>
          <a:lstStyle/>
          <a:p>
            <a:pPr>
              <a:tabLst>
                <a:tab pos="4037013" algn="l"/>
              </a:tabLst>
            </a:pPr>
            <a:r>
              <a:rPr lang="ja-JP" altLang="en-US" sz="2000" b="1" dirty="0" smtClean="0">
                <a:solidFill>
                  <a:srgbClr val="00B050"/>
                </a:solidFill>
              </a:rPr>
              <a:t>結果：臨床、多剤耐性微生物の混合</a:t>
            </a:r>
            <a:endParaRPr lang="en-US" sz="2000" b="1" dirty="0">
              <a:solidFill>
                <a:srgbClr val="00B050"/>
              </a:solidFill>
            </a:endParaRPr>
          </a:p>
        </p:txBody>
      </p:sp>
    </p:spTree>
    <p:extLst>
      <p:ext uri="{BB962C8B-B14F-4D97-AF65-F5344CB8AC3E}">
        <p14:creationId xmlns:p14="http://schemas.microsoft.com/office/powerpoint/2010/main" val="3311479212"/>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3755871929"/>
              </p:ext>
            </p:extLst>
          </p:nvPr>
        </p:nvGraphicFramePr>
        <p:xfrm>
          <a:off x="360363" y="908720"/>
          <a:ext cx="7596014" cy="4554975"/>
        </p:xfrm>
        <a:graphic>
          <a:graphicData uri="http://schemas.openxmlformats.org/drawingml/2006/chart">
            <c:chart xmlns:c="http://schemas.openxmlformats.org/drawingml/2006/chart" xmlns:r="http://schemas.openxmlformats.org/officeDocument/2006/relationships" r:id="rId2"/>
          </a:graphicData>
        </a:graphic>
      </p:graphicFrame>
      <p:sp>
        <p:nvSpPr>
          <p:cNvPr id="18437" name="Rectangle 14"/>
          <p:cNvSpPr>
            <a:spLocks/>
          </p:cNvSpPr>
          <p:nvPr/>
        </p:nvSpPr>
        <p:spPr bwMode="auto">
          <a:xfrm>
            <a:off x="360363" y="360363"/>
            <a:ext cx="3995613" cy="620365"/>
          </a:xfrm>
          <a:prstGeom prst="rect">
            <a:avLst/>
          </a:prstGeom>
          <a:noFill/>
          <a:ln w="9525">
            <a:noFill/>
            <a:miter lim="800000"/>
            <a:headEnd/>
            <a:tailEnd/>
          </a:ln>
        </p:spPr>
        <p:txBody>
          <a:bodyPr lIns="0" tIns="0" rIns="0" bIns="0"/>
          <a:lstStyle/>
          <a:p>
            <a:pPr>
              <a:tabLst>
                <a:tab pos="4037013" algn="l"/>
              </a:tabLst>
            </a:pPr>
            <a:r>
              <a:rPr lang="en-GB" sz="2000" b="1" dirty="0" smtClean="0">
                <a:solidFill>
                  <a:srgbClr val="4B63AE"/>
                </a:solidFill>
                <a:latin typeface="Verdana" pitchFamily="34" charset="0"/>
              </a:rPr>
              <a:t>Results – clinical, VRE</a:t>
            </a:r>
            <a:endParaRPr lang="en-US" sz="2000" b="1" dirty="0">
              <a:solidFill>
                <a:srgbClr val="4B63AE"/>
              </a:solidFill>
              <a:latin typeface="Verdana" pitchFamily="34" charset="0"/>
            </a:endParaRPr>
          </a:p>
        </p:txBody>
      </p:sp>
      <p:cxnSp>
        <p:nvCxnSpPr>
          <p:cNvPr id="8" name="Straight Connector 7"/>
          <p:cNvCxnSpPr/>
          <p:nvPr/>
        </p:nvCxnSpPr>
        <p:spPr>
          <a:xfrm flipV="1">
            <a:off x="4644614" y="1040441"/>
            <a:ext cx="0" cy="358328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 name="Right Brace 3"/>
          <p:cNvSpPr/>
          <p:nvPr/>
        </p:nvSpPr>
        <p:spPr>
          <a:xfrm>
            <a:off x="5796136" y="3645024"/>
            <a:ext cx="144016" cy="72008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TextBox 4"/>
          <p:cNvSpPr txBox="1"/>
          <p:nvPr/>
        </p:nvSpPr>
        <p:spPr>
          <a:xfrm>
            <a:off x="5940152" y="3815373"/>
            <a:ext cx="2520280" cy="369332"/>
          </a:xfrm>
          <a:prstGeom prst="rect">
            <a:avLst/>
          </a:prstGeom>
          <a:noFill/>
        </p:spPr>
        <p:txBody>
          <a:bodyPr wrap="square" rtlCol="0">
            <a:spAutoFit/>
          </a:bodyPr>
          <a:lstStyle/>
          <a:p>
            <a:r>
              <a:rPr lang="en-GB" dirty="0" smtClean="0">
                <a:latin typeface="+mn-lt"/>
              </a:rPr>
              <a:t>-75%</a:t>
            </a:r>
            <a:r>
              <a:rPr lang="ja-JP" altLang="en-US" smtClean="0">
                <a:latin typeface="+mn-lt"/>
              </a:rPr>
              <a:t>、</a:t>
            </a:r>
            <a:r>
              <a:rPr lang="en-GB" dirty="0" smtClean="0">
                <a:latin typeface="+mn-lt"/>
              </a:rPr>
              <a:t>p&lt;0.001</a:t>
            </a:r>
            <a:endParaRPr lang="en-GB" dirty="0">
              <a:latin typeface="+mn-lt"/>
            </a:endParaRPr>
          </a:p>
        </p:txBody>
      </p:sp>
      <p:sp>
        <p:nvSpPr>
          <p:cNvPr id="10" name="Rectangle 14"/>
          <p:cNvSpPr>
            <a:spLocks/>
          </p:cNvSpPr>
          <p:nvPr/>
        </p:nvSpPr>
        <p:spPr bwMode="auto">
          <a:xfrm>
            <a:off x="4788024" y="360362"/>
            <a:ext cx="3995613" cy="620365"/>
          </a:xfrm>
          <a:prstGeom prst="rect">
            <a:avLst/>
          </a:prstGeom>
          <a:noFill/>
          <a:ln w="9525">
            <a:noFill/>
            <a:miter lim="800000"/>
            <a:headEnd/>
            <a:tailEnd/>
          </a:ln>
        </p:spPr>
        <p:txBody>
          <a:bodyPr lIns="0" tIns="0" rIns="0" bIns="0"/>
          <a:lstStyle/>
          <a:p>
            <a:pPr>
              <a:tabLst>
                <a:tab pos="4037013" algn="l"/>
              </a:tabLst>
            </a:pPr>
            <a:r>
              <a:rPr lang="ja-JP" altLang="en-US" sz="2000" b="1" smtClean="0">
                <a:solidFill>
                  <a:srgbClr val="00B050"/>
                </a:solidFill>
                <a:latin typeface="Verdana" pitchFamily="34" charset="0"/>
              </a:rPr>
              <a:t>結果：臨床、バンコマイシン耐性腸球菌</a:t>
            </a:r>
            <a:endParaRPr lang="en-US" sz="2000" b="1" dirty="0">
              <a:solidFill>
                <a:srgbClr val="00B050"/>
              </a:solidFill>
              <a:latin typeface="Verdana" pitchFamily="34" charset="0"/>
            </a:endParaRPr>
          </a:p>
        </p:txBody>
      </p:sp>
      <p:sp>
        <p:nvSpPr>
          <p:cNvPr id="2" name="Rectangle 1"/>
          <p:cNvSpPr/>
          <p:nvPr/>
        </p:nvSpPr>
        <p:spPr>
          <a:xfrm>
            <a:off x="3059832" y="5373216"/>
            <a:ext cx="5031586" cy="353943"/>
          </a:xfrm>
          <a:prstGeom prst="rect">
            <a:avLst/>
          </a:prstGeom>
        </p:spPr>
        <p:txBody>
          <a:bodyPr wrap="square">
            <a:spAutoFit/>
          </a:bodyPr>
          <a:lstStyle/>
          <a:p>
            <a:pPr>
              <a:defRPr sz="1700" b="1" i="0" u="none" strike="noStrike" kern="1200" baseline="0">
                <a:solidFill>
                  <a:prstClr val="black"/>
                </a:solidFill>
                <a:latin typeface="+mn-lt"/>
                <a:ea typeface="+mn-ea"/>
                <a:cs typeface="+mn-cs"/>
              </a:defRPr>
            </a:pPr>
            <a:r>
              <a:rPr lang="ja-JP" altLang="en-US" b="1" smtClean="0">
                <a:solidFill>
                  <a:srgbClr val="00B050"/>
                </a:solidFill>
              </a:rPr>
              <a:t>オッズ比（前に病室に滞在していた患者</a:t>
            </a:r>
            <a:r>
              <a:rPr lang="en-US" altLang="ja-JP" b="1" dirty="0" smtClean="0">
                <a:solidFill>
                  <a:srgbClr val="00B050"/>
                </a:solidFill>
              </a:rPr>
              <a:t>+VS-</a:t>
            </a:r>
            <a:r>
              <a:rPr lang="ja-JP" altLang="en-US" b="1" smtClean="0">
                <a:solidFill>
                  <a:srgbClr val="00B050"/>
                </a:solidFill>
              </a:rPr>
              <a:t>）</a:t>
            </a:r>
            <a:endParaRPr lang="en-GB" b="1" dirty="0">
              <a:solidFill>
                <a:srgbClr val="00B050"/>
              </a:solidFill>
            </a:endParaRPr>
          </a:p>
        </p:txBody>
      </p:sp>
      <p:sp>
        <p:nvSpPr>
          <p:cNvPr id="11" name="Rectangle 10"/>
          <p:cNvSpPr>
            <a:spLocks noChangeArrowheads="1"/>
          </p:cNvSpPr>
          <p:nvPr/>
        </p:nvSpPr>
        <p:spPr bwMode="auto">
          <a:xfrm>
            <a:off x="107950" y="6474838"/>
            <a:ext cx="5129898" cy="276983"/>
          </a:xfrm>
          <a:prstGeom prst="rect">
            <a:avLst/>
          </a:prstGeom>
          <a:noFill/>
          <a:ln w="9525">
            <a:noFill/>
            <a:miter lim="800000"/>
            <a:headEnd/>
            <a:tailEnd/>
          </a:ln>
        </p:spPr>
        <p:txBody>
          <a:bodyPr wrap="none" lIns="91424" tIns="45712" rIns="91424" bIns="45712">
            <a:spAutoFit/>
          </a:bodyPr>
          <a:lstStyle/>
          <a:p>
            <a:pPr>
              <a:defRPr/>
            </a:pPr>
            <a:r>
              <a:rPr lang="en-GB" sz="1200" dirty="0">
                <a:latin typeface="+mj-lt"/>
              </a:rPr>
              <a:t>Otter </a:t>
            </a:r>
            <a:r>
              <a:rPr lang="en-GB" sz="1200" i="1" dirty="0" smtClean="0">
                <a:latin typeface="+mj-lt"/>
              </a:rPr>
              <a:t>et al</a:t>
            </a:r>
            <a:r>
              <a:rPr lang="en-GB" sz="1200" dirty="0" smtClean="0">
                <a:latin typeface="+mj-lt"/>
              </a:rPr>
              <a:t>. </a:t>
            </a:r>
            <a:r>
              <a:rPr lang="en-GB" sz="1200" i="1" dirty="0" smtClean="0">
                <a:latin typeface="+mj-lt"/>
              </a:rPr>
              <a:t>Infect Control Hospital </a:t>
            </a:r>
            <a:r>
              <a:rPr lang="en-GB" sz="1200" i="1" dirty="0" err="1" smtClean="0">
                <a:latin typeface="+mj-lt"/>
              </a:rPr>
              <a:t>Epidemiol</a:t>
            </a:r>
            <a:r>
              <a:rPr lang="en-GB" sz="1200" i="1" dirty="0" smtClean="0">
                <a:latin typeface="+mj-lt"/>
              </a:rPr>
              <a:t> </a:t>
            </a:r>
            <a:r>
              <a:rPr lang="en-GB" sz="1200" dirty="0" smtClean="0">
                <a:latin typeface="+mj-lt"/>
              </a:rPr>
              <a:t>2011;32:687-699.</a:t>
            </a:r>
            <a:endParaRPr lang="en-GB" sz="1200" dirty="0">
              <a:latin typeface="+mj-lt"/>
            </a:endParaRPr>
          </a:p>
        </p:txBody>
      </p:sp>
    </p:spTree>
    <p:extLst>
      <p:ext uri="{BB962C8B-B14F-4D97-AF65-F5344CB8AC3E}">
        <p14:creationId xmlns:p14="http://schemas.microsoft.com/office/powerpoint/2010/main" val="688322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3174218904"/>
              </p:ext>
            </p:extLst>
          </p:nvPr>
        </p:nvGraphicFramePr>
        <p:xfrm>
          <a:off x="360362" y="980728"/>
          <a:ext cx="7802671"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18437" name="Rectangle 14"/>
          <p:cNvSpPr>
            <a:spLocks/>
          </p:cNvSpPr>
          <p:nvPr/>
        </p:nvSpPr>
        <p:spPr bwMode="auto">
          <a:xfrm>
            <a:off x="360363" y="360363"/>
            <a:ext cx="4283645" cy="740631"/>
          </a:xfrm>
          <a:prstGeom prst="rect">
            <a:avLst/>
          </a:prstGeom>
          <a:noFill/>
          <a:ln w="9525">
            <a:noFill/>
            <a:miter lim="800000"/>
            <a:headEnd/>
            <a:tailEnd/>
          </a:ln>
        </p:spPr>
        <p:txBody>
          <a:bodyPr lIns="0" tIns="0" rIns="0" bIns="0"/>
          <a:lstStyle/>
          <a:p>
            <a:pPr>
              <a:tabLst>
                <a:tab pos="4037013" algn="l"/>
              </a:tabLst>
            </a:pPr>
            <a:r>
              <a:rPr lang="en-GB" sz="2000" b="1" dirty="0" smtClean="0">
                <a:solidFill>
                  <a:srgbClr val="4B63AE"/>
                </a:solidFill>
                <a:latin typeface="Verdana" pitchFamily="34" charset="0"/>
              </a:rPr>
              <a:t>Results – clinical, other </a:t>
            </a:r>
          </a:p>
          <a:p>
            <a:pPr>
              <a:tabLst>
                <a:tab pos="4037013" algn="l"/>
              </a:tabLst>
            </a:pPr>
            <a:r>
              <a:rPr lang="en-GB" sz="2000" b="1" dirty="0" smtClean="0">
                <a:solidFill>
                  <a:srgbClr val="4B63AE"/>
                </a:solidFill>
                <a:latin typeface="Verdana" pitchFamily="34" charset="0"/>
              </a:rPr>
              <a:t>MDROs</a:t>
            </a:r>
            <a:endParaRPr lang="en-US" sz="2000" b="1" dirty="0">
              <a:solidFill>
                <a:srgbClr val="4B63AE"/>
              </a:solidFill>
              <a:latin typeface="Verdana" pitchFamily="34" charset="0"/>
            </a:endParaRPr>
          </a:p>
        </p:txBody>
      </p:sp>
      <p:cxnSp>
        <p:nvCxnSpPr>
          <p:cNvPr id="8" name="Straight Connector 7"/>
          <p:cNvCxnSpPr/>
          <p:nvPr/>
        </p:nvCxnSpPr>
        <p:spPr>
          <a:xfrm flipV="1">
            <a:off x="4908594" y="1100994"/>
            <a:ext cx="0" cy="374441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Right Brace 11"/>
          <p:cNvSpPr/>
          <p:nvPr/>
        </p:nvSpPr>
        <p:spPr>
          <a:xfrm>
            <a:off x="6102176" y="1873402"/>
            <a:ext cx="144016" cy="355015"/>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TextBox 12"/>
          <p:cNvSpPr txBox="1"/>
          <p:nvPr/>
        </p:nvSpPr>
        <p:spPr>
          <a:xfrm>
            <a:off x="6181292" y="1847675"/>
            <a:ext cx="2520280" cy="369332"/>
          </a:xfrm>
          <a:prstGeom prst="rect">
            <a:avLst/>
          </a:prstGeom>
          <a:noFill/>
        </p:spPr>
        <p:txBody>
          <a:bodyPr wrap="square" rtlCol="0">
            <a:spAutoFit/>
          </a:bodyPr>
          <a:lstStyle/>
          <a:p>
            <a:r>
              <a:rPr lang="en-GB" dirty="0" smtClean="0">
                <a:latin typeface="+mn-lt"/>
              </a:rPr>
              <a:t>-47%</a:t>
            </a:r>
            <a:r>
              <a:rPr lang="ja-JP" altLang="en-US" smtClean="0">
                <a:latin typeface="+mn-lt"/>
              </a:rPr>
              <a:t>、</a:t>
            </a:r>
            <a:r>
              <a:rPr lang="en-GB" dirty="0" smtClean="0">
                <a:latin typeface="+mn-lt"/>
              </a:rPr>
              <a:t>p=0.30</a:t>
            </a:r>
            <a:endParaRPr lang="en-GB" dirty="0">
              <a:latin typeface="+mn-lt"/>
            </a:endParaRPr>
          </a:p>
        </p:txBody>
      </p:sp>
      <p:sp>
        <p:nvSpPr>
          <p:cNvPr id="14" name="Right Brace 13"/>
          <p:cNvSpPr/>
          <p:nvPr/>
        </p:nvSpPr>
        <p:spPr>
          <a:xfrm>
            <a:off x="5428988" y="3094687"/>
            <a:ext cx="144016" cy="355015"/>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p:cNvSpPr txBox="1"/>
          <p:nvPr/>
        </p:nvSpPr>
        <p:spPr>
          <a:xfrm>
            <a:off x="5508104" y="3068960"/>
            <a:ext cx="2520280" cy="369332"/>
          </a:xfrm>
          <a:prstGeom prst="rect">
            <a:avLst/>
          </a:prstGeom>
          <a:noFill/>
        </p:spPr>
        <p:txBody>
          <a:bodyPr wrap="square" rtlCol="0">
            <a:spAutoFit/>
          </a:bodyPr>
          <a:lstStyle/>
          <a:p>
            <a:r>
              <a:rPr lang="en-GB" dirty="0" smtClean="0">
                <a:latin typeface="+mn-lt"/>
              </a:rPr>
              <a:t>-51%</a:t>
            </a:r>
            <a:r>
              <a:rPr lang="ja-JP" altLang="en-US" smtClean="0">
                <a:latin typeface="+mn-lt"/>
              </a:rPr>
              <a:t>、</a:t>
            </a:r>
            <a:r>
              <a:rPr lang="en-GB" dirty="0" smtClean="0">
                <a:latin typeface="+mn-lt"/>
              </a:rPr>
              <a:t>p=0.19</a:t>
            </a:r>
            <a:endParaRPr lang="en-GB" dirty="0">
              <a:latin typeface="+mn-lt"/>
            </a:endParaRPr>
          </a:p>
        </p:txBody>
      </p:sp>
      <p:sp>
        <p:nvSpPr>
          <p:cNvPr id="16" name="Right Brace 15"/>
          <p:cNvSpPr/>
          <p:nvPr/>
        </p:nvSpPr>
        <p:spPr>
          <a:xfrm>
            <a:off x="5549558" y="4318823"/>
            <a:ext cx="144016" cy="355015"/>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p:cNvSpPr txBox="1"/>
          <p:nvPr/>
        </p:nvSpPr>
        <p:spPr>
          <a:xfrm>
            <a:off x="5628674" y="4293096"/>
            <a:ext cx="2520280" cy="369332"/>
          </a:xfrm>
          <a:prstGeom prst="rect">
            <a:avLst/>
          </a:prstGeom>
          <a:noFill/>
        </p:spPr>
        <p:txBody>
          <a:bodyPr wrap="square" rtlCol="0">
            <a:spAutoFit/>
          </a:bodyPr>
          <a:lstStyle/>
          <a:p>
            <a:r>
              <a:rPr lang="en-GB" dirty="0" smtClean="0">
                <a:latin typeface="+mn-lt"/>
              </a:rPr>
              <a:t>-45%</a:t>
            </a:r>
            <a:r>
              <a:rPr lang="ja-JP" altLang="en-US" smtClean="0">
                <a:latin typeface="+mn-lt"/>
              </a:rPr>
              <a:t>、</a:t>
            </a:r>
            <a:r>
              <a:rPr lang="en-GB" dirty="0" smtClean="0">
                <a:latin typeface="+mn-lt"/>
              </a:rPr>
              <a:t>p=0.26</a:t>
            </a:r>
            <a:endParaRPr lang="en-GB" dirty="0">
              <a:latin typeface="+mn-lt"/>
            </a:endParaRPr>
          </a:p>
        </p:txBody>
      </p:sp>
      <p:sp>
        <p:nvSpPr>
          <p:cNvPr id="19" name="Rectangle 14"/>
          <p:cNvSpPr>
            <a:spLocks/>
          </p:cNvSpPr>
          <p:nvPr/>
        </p:nvSpPr>
        <p:spPr bwMode="auto">
          <a:xfrm>
            <a:off x="4355976" y="347595"/>
            <a:ext cx="5100849" cy="548357"/>
          </a:xfrm>
          <a:prstGeom prst="rect">
            <a:avLst/>
          </a:prstGeom>
          <a:noFill/>
          <a:ln w="9525">
            <a:noFill/>
            <a:miter lim="800000"/>
            <a:headEnd/>
            <a:tailEnd/>
          </a:ln>
        </p:spPr>
        <p:txBody>
          <a:bodyPr lIns="0" tIns="0" rIns="0" bIns="0"/>
          <a:lstStyle/>
          <a:p>
            <a:pPr>
              <a:tabLst>
                <a:tab pos="4037013" algn="l"/>
              </a:tabLst>
            </a:pPr>
            <a:r>
              <a:rPr lang="ja-JP" altLang="en-US" sz="2000" b="1" smtClean="0">
                <a:solidFill>
                  <a:srgbClr val="00B050"/>
                </a:solidFill>
                <a:latin typeface="Verdana" pitchFamily="34" charset="0"/>
              </a:rPr>
              <a:t>結果：臨床、その他の多剤耐性微生物</a:t>
            </a:r>
            <a:endParaRPr lang="en-US" sz="2000" b="1" dirty="0">
              <a:solidFill>
                <a:srgbClr val="00B050"/>
              </a:solidFill>
              <a:latin typeface="Verdana" pitchFamily="34" charset="0"/>
            </a:endParaRPr>
          </a:p>
        </p:txBody>
      </p:sp>
      <p:sp>
        <p:nvSpPr>
          <p:cNvPr id="2" name="Rectangle 1"/>
          <p:cNvSpPr/>
          <p:nvPr/>
        </p:nvSpPr>
        <p:spPr>
          <a:xfrm>
            <a:off x="3347864" y="5519603"/>
            <a:ext cx="5173428" cy="338554"/>
          </a:xfrm>
          <a:prstGeom prst="rect">
            <a:avLst/>
          </a:prstGeom>
        </p:spPr>
        <p:txBody>
          <a:bodyPr wrap="square">
            <a:spAutoFit/>
          </a:bodyPr>
          <a:lstStyle/>
          <a:p>
            <a:pPr>
              <a:defRPr sz="1600" b="1" i="0" u="none" strike="noStrike" kern="1200" baseline="0">
                <a:solidFill>
                  <a:prstClr val="black"/>
                </a:solidFill>
                <a:latin typeface="+mn-lt"/>
                <a:ea typeface="+mn-ea"/>
                <a:cs typeface="+mn-cs"/>
              </a:defRPr>
            </a:pPr>
            <a:r>
              <a:rPr lang="ja-JP" altLang="en-US" b="1" smtClean="0">
                <a:solidFill>
                  <a:srgbClr val="00B050"/>
                </a:solidFill>
              </a:rPr>
              <a:t>オッズ比（前に病室に滞在していた患者</a:t>
            </a:r>
            <a:r>
              <a:rPr lang="en-US" altLang="ja-JP" b="1" dirty="0" smtClean="0">
                <a:solidFill>
                  <a:srgbClr val="00B050"/>
                </a:solidFill>
              </a:rPr>
              <a:t>+VS-</a:t>
            </a:r>
            <a:r>
              <a:rPr lang="ja-JP" altLang="en-US" b="1" smtClean="0">
                <a:solidFill>
                  <a:srgbClr val="00B050"/>
                </a:solidFill>
              </a:rPr>
              <a:t>）</a:t>
            </a:r>
            <a:endParaRPr lang="en-US" b="1" dirty="0">
              <a:solidFill>
                <a:srgbClr val="00B050"/>
              </a:solidFill>
            </a:endParaRPr>
          </a:p>
        </p:txBody>
      </p:sp>
      <p:sp>
        <p:nvSpPr>
          <p:cNvPr id="20" name="Rectangle 19"/>
          <p:cNvSpPr>
            <a:spLocks noChangeArrowheads="1"/>
          </p:cNvSpPr>
          <p:nvPr/>
        </p:nvSpPr>
        <p:spPr bwMode="auto">
          <a:xfrm>
            <a:off x="107950" y="6474838"/>
            <a:ext cx="5129898" cy="276983"/>
          </a:xfrm>
          <a:prstGeom prst="rect">
            <a:avLst/>
          </a:prstGeom>
          <a:noFill/>
          <a:ln w="9525">
            <a:noFill/>
            <a:miter lim="800000"/>
            <a:headEnd/>
            <a:tailEnd/>
          </a:ln>
        </p:spPr>
        <p:txBody>
          <a:bodyPr wrap="none" lIns="91424" tIns="45712" rIns="91424" bIns="45712">
            <a:spAutoFit/>
          </a:bodyPr>
          <a:lstStyle/>
          <a:p>
            <a:pPr>
              <a:defRPr/>
            </a:pPr>
            <a:r>
              <a:rPr lang="en-GB" sz="1200" dirty="0">
                <a:latin typeface="+mj-lt"/>
              </a:rPr>
              <a:t>Otter </a:t>
            </a:r>
            <a:r>
              <a:rPr lang="en-GB" sz="1200" i="1" dirty="0" smtClean="0">
                <a:latin typeface="+mj-lt"/>
              </a:rPr>
              <a:t>et al</a:t>
            </a:r>
            <a:r>
              <a:rPr lang="en-GB" sz="1200" dirty="0" smtClean="0">
                <a:latin typeface="+mj-lt"/>
              </a:rPr>
              <a:t>. </a:t>
            </a:r>
            <a:r>
              <a:rPr lang="en-GB" sz="1200" i="1" dirty="0" smtClean="0">
                <a:latin typeface="+mj-lt"/>
              </a:rPr>
              <a:t>Infect Control Hospital </a:t>
            </a:r>
            <a:r>
              <a:rPr lang="en-GB" sz="1200" i="1" dirty="0" err="1" smtClean="0">
                <a:latin typeface="+mj-lt"/>
              </a:rPr>
              <a:t>Epidemiol</a:t>
            </a:r>
            <a:r>
              <a:rPr lang="en-GB" sz="1200" i="1" dirty="0" smtClean="0">
                <a:latin typeface="+mj-lt"/>
              </a:rPr>
              <a:t> </a:t>
            </a:r>
            <a:r>
              <a:rPr lang="en-GB" sz="1200" dirty="0" smtClean="0">
                <a:latin typeface="+mj-lt"/>
              </a:rPr>
              <a:t>2011;32:687-699.</a:t>
            </a:r>
            <a:endParaRPr lang="en-GB" sz="1200" dirty="0">
              <a:latin typeface="+mj-lt"/>
            </a:endParaRPr>
          </a:p>
        </p:txBody>
      </p:sp>
    </p:spTree>
    <p:extLst>
      <p:ext uri="{BB962C8B-B14F-4D97-AF65-F5344CB8AC3E}">
        <p14:creationId xmlns:p14="http://schemas.microsoft.com/office/powerpoint/2010/main" val="38220064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p:cNvSpPr>
            <a:spLocks/>
          </p:cNvSpPr>
          <p:nvPr/>
        </p:nvSpPr>
        <p:spPr bwMode="auto">
          <a:xfrm>
            <a:off x="360363" y="360363"/>
            <a:ext cx="3433617" cy="505397"/>
          </a:xfrm>
          <a:prstGeom prst="rect">
            <a:avLst/>
          </a:prstGeom>
          <a:noFill/>
          <a:ln w="9525">
            <a:noFill/>
            <a:miter lim="800000"/>
            <a:headEnd/>
            <a:tailEnd/>
          </a:ln>
        </p:spPr>
        <p:txBody>
          <a:bodyPr lIns="0" tIns="0" rIns="0" bIns="0"/>
          <a:lstStyle/>
          <a:p>
            <a:pPr>
              <a:tabLst>
                <a:tab pos="4037013" algn="l"/>
              </a:tabLst>
            </a:pPr>
            <a:r>
              <a:rPr lang="en-GB" sz="2000" b="1" dirty="0">
                <a:solidFill>
                  <a:srgbClr val="4B63AE"/>
                </a:solidFill>
                <a:latin typeface="Verdana" pitchFamily="34" charset="0"/>
              </a:rPr>
              <a:t>E</a:t>
            </a:r>
            <a:r>
              <a:rPr lang="en-GB" sz="2000" b="1" dirty="0" smtClean="0">
                <a:solidFill>
                  <a:srgbClr val="4B63AE"/>
                </a:solidFill>
                <a:latin typeface="Verdana" pitchFamily="34" charset="0"/>
              </a:rPr>
              <a:t>nvironmental impact</a:t>
            </a:r>
            <a:endParaRPr lang="en-US" sz="2000" b="1" dirty="0">
              <a:solidFill>
                <a:srgbClr val="4B63AE"/>
              </a:solidFill>
              <a:latin typeface="Verdana"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806104267"/>
              </p:ext>
            </p:extLst>
          </p:nvPr>
        </p:nvGraphicFramePr>
        <p:xfrm>
          <a:off x="360363" y="2132856"/>
          <a:ext cx="8423274" cy="3870960"/>
        </p:xfrm>
        <a:graphic>
          <a:graphicData uri="http://schemas.openxmlformats.org/drawingml/2006/table">
            <a:tbl>
              <a:tblPr firstRow="1" bandRow="1">
                <a:tableStyleId>{5C22544A-7EE6-4342-B048-85BDC9FD1C3A}</a:tableStyleId>
              </a:tblPr>
              <a:tblGrid>
                <a:gridCol w="3491557"/>
                <a:gridCol w="1440160"/>
                <a:gridCol w="1512168"/>
                <a:gridCol w="1224136"/>
                <a:gridCol w="755253"/>
              </a:tblGrid>
              <a:tr h="489243">
                <a:tc>
                  <a:txBody>
                    <a:bodyPr/>
                    <a:lstStyle/>
                    <a:p>
                      <a:endParaRPr lang="en-GB" sz="1400" dirty="0"/>
                    </a:p>
                  </a:txBody>
                  <a:tcPr anchor="ctr"/>
                </a:tc>
                <a:tc>
                  <a:txBody>
                    <a:bodyPr/>
                    <a:lstStyle/>
                    <a:p>
                      <a:pPr algn="ctr"/>
                      <a:r>
                        <a:rPr lang="en-GB" sz="1400" dirty="0" smtClean="0"/>
                        <a:t>HPV</a:t>
                      </a:r>
                      <a:r>
                        <a:rPr lang="ja-JP" altLang="en-US" sz="1400" smtClean="0"/>
                        <a:t>なし</a:t>
                      </a:r>
                      <a:r>
                        <a:rPr lang="en-GB" sz="1400" dirty="0" smtClean="0"/>
                        <a:t> </a:t>
                      </a:r>
                    </a:p>
                    <a:p>
                      <a:pPr algn="ctr"/>
                      <a:r>
                        <a:rPr lang="ja-JP" altLang="en-US" sz="1400" dirty="0" smtClean="0"/>
                        <a:t>（</a:t>
                      </a:r>
                      <a:r>
                        <a:rPr lang="ja-JP" altLang="en-US" sz="1400" smtClean="0"/>
                        <a:t>件数</a:t>
                      </a:r>
                      <a:r>
                        <a:rPr lang="en-GB" sz="1400" dirty="0" smtClean="0"/>
                        <a:t>=170</a:t>
                      </a:r>
                      <a:r>
                        <a:rPr lang="ja-JP" altLang="en-US" sz="1400" smtClean="0"/>
                        <a:t>）</a:t>
                      </a:r>
                      <a:endParaRPr lang="en-GB" sz="1400" dirty="0"/>
                    </a:p>
                  </a:txBody>
                  <a:tcPr anchor="ctr"/>
                </a:tc>
                <a:tc>
                  <a:txBody>
                    <a:bodyPr/>
                    <a:lstStyle/>
                    <a:p>
                      <a:pPr algn="ctr"/>
                      <a:r>
                        <a:rPr lang="en-GB" sz="1400" dirty="0" smtClean="0"/>
                        <a:t>HPV</a:t>
                      </a:r>
                    </a:p>
                    <a:p>
                      <a:pPr algn="ctr"/>
                      <a:r>
                        <a:rPr lang="ja-JP" altLang="en-US" sz="1400" smtClean="0"/>
                        <a:t>（件数</a:t>
                      </a:r>
                      <a:r>
                        <a:rPr lang="en-GB" sz="1400" dirty="0" smtClean="0"/>
                        <a:t>=397</a:t>
                      </a:r>
                      <a:r>
                        <a:rPr lang="ja-JP" altLang="en-US" sz="1400" smtClean="0"/>
                        <a:t>）</a:t>
                      </a:r>
                      <a:endParaRPr lang="en-GB" sz="1400" dirty="0"/>
                    </a:p>
                  </a:txBody>
                  <a:tcPr anchor="ctr"/>
                </a:tc>
                <a:tc>
                  <a:txBody>
                    <a:bodyPr/>
                    <a:lstStyle/>
                    <a:p>
                      <a:pPr algn="ctr"/>
                      <a:r>
                        <a:rPr lang="ja-JP" altLang="en-US" sz="1400" smtClean="0"/>
                        <a:t>相違</a:t>
                      </a:r>
                      <a:endParaRPr lang="en-US" altLang="ja-JP" sz="1400" dirty="0" smtClean="0"/>
                    </a:p>
                    <a:p>
                      <a:pPr algn="ctr"/>
                      <a:r>
                        <a:rPr lang="ja-JP" altLang="en-US" sz="1400" smtClean="0"/>
                        <a:t>（</a:t>
                      </a:r>
                      <a:r>
                        <a:rPr lang="en-GB" sz="1400" dirty="0" smtClean="0"/>
                        <a:t>%</a:t>
                      </a:r>
                      <a:r>
                        <a:rPr lang="ja-JP" altLang="en-US" sz="1400" smtClean="0"/>
                        <a:t>）</a:t>
                      </a:r>
                      <a:endParaRPr lang="en-GB" sz="1400" dirty="0"/>
                    </a:p>
                  </a:txBody>
                  <a:tcPr anchor="ctr"/>
                </a:tc>
                <a:tc>
                  <a:txBody>
                    <a:bodyPr/>
                    <a:lstStyle/>
                    <a:p>
                      <a:pPr algn="ctr"/>
                      <a:r>
                        <a:rPr lang="en-US" altLang="ja-JP" sz="1400" dirty="0" smtClean="0"/>
                        <a:t>p</a:t>
                      </a:r>
                      <a:r>
                        <a:rPr lang="ja-JP" altLang="en-US" sz="1400" smtClean="0"/>
                        <a:t>値</a:t>
                      </a:r>
                      <a:endParaRPr lang="en-GB" sz="1400" dirty="0"/>
                    </a:p>
                  </a:txBody>
                  <a:tcPr anchor="ctr"/>
                </a:tc>
              </a:tr>
              <a:tr h="690697">
                <a:tc>
                  <a:txBody>
                    <a:bodyPr/>
                    <a:lstStyle/>
                    <a:p>
                      <a:r>
                        <a:rPr lang="en-GB" sz="1400" dirty="0" smtClean="0"/>
                        <a:t>Rooms contaminated with MDROs</a:t>
                      </a:r>
                    </a:p>
                    <a:p>
                      <a:r>
                        <a:rPr lang="ja-JP" altLang="en-US" sz="1400" b="1" dirty="0" smtClean="0">
                          <a:solidFill>
                            <a:srgbClr val="00B050"/>
                          </a:solidFill>
                        </a:rPr>
                        <a:t>多剤耐性微生物で汚染されていた病室</a:t>
                      </a:r>
                      <a:endParaRPr lang="en-GB" sz="1400" b="1" dirty="0" smtClean="0">
                        <a:solidFill>
                          <a:srgbClr val="00B050"/>
                        </a:solidFill>
                      </a:endParaRPr>
                    </a:p>
                    <a:p>
                      <a:endParaRPr lang="en-GB" sz="1400" dirty="0" smtClean="0"/>
                    </a:p>
                  </a:txBody>
                  <a:tcPr anchor="ctr"/>
                </a:tc>
                <a:tc>
                  <a:txBody>
                    <a:bodyPr/>
                    <a:lstStyle/>
                    <a:p>
                      <a:pPr algn="ctr"/>
                      <a:r>
                        <a:rPr lang="en-GB" sz="1400" dirty="0" smtClean="0"/>
                        <a:t>21.2%</a:t>
                      </a:r>
                      <a:endParaRPr lang="en-GB" sz="1400" dirty="0"/>
                    </a:p>
                  </a:txBody>
                  <a:tcPr anchor="ctr"/>
                </a:tc>
                <a:tc>
                  <a:txBody>
                    <a:bodyPr/>
                    <a:lstStyle/>
                    <a:p>
                      <a:pPr algn="ctr"/>
                      <a:r>
                        <a:rPr lang="en-GB" sz="1400" dirty="0" smtClean="0"/>
                        <a:t>13.9%</a:t>
                      </a:r>
                      <a:r>
                        <a:rPr lang="en-GB" sz="1400" baseline="30000" dirty="0" smtClean="0"/>
                        <a:t>2</a:t>
                      </a:r>
                      <a:endParaRPr lang="en-GB" sz="1400" baseline="30000" dirty="0"/>
                    </a:p>
                  </a:txBody>
                  <a:tcPr anchor="ctr"/>
                </a:tc>
                <a:tc>
                  <a:txBody>
                    <a:bodyPr/>
                    <a:lstStyle/>
                    <a:p>
                      <a:pPr algn="ctr"/>
                      <a:r>
                        <a:rPr lang="en-GB" sz="1400" dirty="0" smtClean="0"/>
                        <a:t>-34%</a:t>
                      </a:r>
                      <a:endParaRPr lang="en-GB" sz="1400" dirty="0"/>
                    </a:p>
                  </a:txBody>
                  <a:tcPr anchor="ctr"/>
                </a:tc>
                <a:tc>
                  <a:txBody>
                    <a:bodyPr/>
                    <a:lstStyle/>
                    <a:p>
                      <a:pPr algn="ctr"/>
                      <a:r>
                        <a:rPr lang="en-GB" sz="1400" dirty="0" smtClean="0"/>
                        <a:t>0.03</a:t>
                      </a:r>
                      <a:endParaRPr lang="en-GB" sz="1400" dirty="0"/>
                    </a:p>
                  </a:txBody>
                  <a:tcPr anchor="ctr"/>
                </a:tc>
              </a:tr>
              <a:tr h="690697">
                <a:tc>
                  <a:txBody>
                    <a:bodyPr/>
                    <a:lstStyle/>
                    <a:p>
                      <a:r>
                        <a:rPr lang="en-GB" sz="1400" dirty="0" smtClean="0"/>
                        <a:t>Multiple MDROs</a:t>
                      </a:r>
                    </a:p>
                    <a:p>
                      <a:r>
                        <a:rPr lang="ja-JP" altLang="en-US" sz="1400" b="1" dirty="0" smtClean="0">
                          <a:solidFill>
                            <a:srgbClr val="00B050"/>
                          </a:solidFill>
                        </a:rPr>
                        <a:t>複数の多剤耐性微生物</a:t>
                      </a:r>
                      <a:endParaRPr lang="en-GB" sz="1400" b="1" dirty="0" smtClean="0">
                        <a:solidFill>
                          <a:srgbClr val="00B050"/>
                        </a:solidFill>
                      </a:endParaRPr>
                    </a:p>
                    <a:p>
                      <a:endParaRPr lang="en-GB" sz="1400" dirty="0"/>
                    </a:p>
                  </a:txBody>
                  <a:tcPr anchor="ctr"/>
                </a:tc>
                <a:tc>
                  <a:txBody>
                    <a:bodyPr/>
                    <a:lstStyle/>
                    <a:p>
                      <a:pPr algn="ctr"/>
                      <a:r>
                        <a:rPr lang="en-GB" sz="1400" dirty="0" smtClean="0"/>
                        <a:t>4.7%</a:t>
                      </a:r>
                      <a:endParaRPr lang="en-GB" sz="1400" dirty="0"/>
                    </a:p>
                  </a:txBody>
                  <a:tcPr anchor="ctr"/>
                </a:tc>
                <a:tc>
                  <a:txBody>
                    <a:bodyPr/>
                    <a:lstStyle/>
                    <a:p>
                      <a:pPr algn="ctr"/>
                      <a:r>
                        <a:rPr lang="en-GB" sz="1400" dirty="0" smtClean="0"/>
                        <a:t>0.8%</a:t>
                      </a:r>
                      <a:endParaRPr lang="en-GB" sz="1400" dirty="0"/>
                    </a:p>
                  </a:txBody>
                  <a:tcPr anchor="ctr"/>
                </a:tc>
                <a:tc>
                  <a:txBody>
                    <a:bodyPr/>
                    <a:lstStyle/>
                    <a:p>
                      <a:pPr algn="ctr"/>
                      <a:r>
                        <a:rPr lang="en-GB" sz="1400" dirty="0" smtClean="0"/>
                        <a:t>-83%</a:t>
                      </a:r>
                      <a:endParaRPr lang="en-GB" sz="1400" dirty="0"/>
                    </a:p>
                  </a:txBody>
                  <a:tcPr anchor="ctr"/>
                </a:tc>
                <a:tc>
                  <a:txBody>
                    <a:bodyPr/>
                    <a:lstStyle/>
                    <a:p>
                      <a:pPr algn="ctr"/>
                      <a:r>
                        <a:rPr lang="en-GB" sz="1400" dirty="0" smtClean="0"/>
                        <a:t>0.01</a:t>
                      </a:r>
                      <a:r>
                        <a:rPr lang="ja-JP" altLang="en-US" sz="1400" smtClean="0"/>
                        <a:t>以下</a:t>
                      </a:r>
                      <a:endParaRPr lang="en-GB" sz="1400" dirty="0"/>
                    </a:p>
                  </a:txBody>
                  <a:tcPr anchor="ctr"/>
                </a:tc>
              </a:tr>
              <a:tr h="1093603">
                <a:tc>
                  <a:txBody>
                    <a:bodyPr/>
                    <a:lstStyle/>
                    <a:p>
                      <a:r>
                        <a:rPr lang="en-GB" sz="1400" dirty="0" smtClean="0"/>
                        <a:t>MDRO from</a:t>
                      </a:r>
                      <a:r>
                        <a:rPr lang="en-GB" sz="1400" baseline="0" dirty="0" smtClean="0"/>
                        <a:t> </a:t>
                      </a:r>
                      <a:r>
                        <a:rPr lang="en-GB" sz="1400" dirty="0" smtClean="0"/>
                        <a:t>room differed from the room occupant’s known MDRO </a:t>
                      </a:r>
                    </a:p>
                    <a:p>
                      <a:r>
                        <a:rPr lang="ja-JP" altLang="en-US" sz="1400" b="1" dirty="0" smtClean="0">
                          <a:solidFill>
                            <a:srgbClr val="00B050"/>
                          </a:solidFill>
                        </a:rPr>
                        <a:t>病室の多剤耐性微生物が患者のものと思われるものと違った例</a:t>
                      </a:r>
                      <a:endParaRPr lang="en-GB" sz="1400" b="1" dirty="0" smtClean="0">
                        <a:solidFill>
                          <a:srgbClr val="00B050"/>
                        </a:solidFill>
                      </a:endParaRPr>
                    </a:p>
                    <a:p>
                      <a:endParaRPr lang="en-GB" sz="1400" dirty="0"/>
                    </a:p>
                  </a:txBody>
                  <a:tcPr anchor="ctr"/>
                </a:tc>
                <a:tc>
                  <a:txBody>
                    <a:bodyPr/>
                    <a:lstStyle/>
                    <a:p>
                      <a:pPr algn="ctr"/>
                      <a:r>
                        <a:rPr lang="en-GB" sz="1400" dirty="0" smtClean="0"/>
                        <a:t>8.8%</a:t>
                      </a:r>
                      <a:endParaRPr lang="en-GB" sz="1400" dirty="0"/>
                    </a:p>
                  </a:txBody>
                  <a:tcPr anchor="ctr"/>
                </a:tc>
                <a:tc>
                  <a:txBody>
                    <a:bodyPr/>
                    <a:lstStyle/>
                    <a:p>
                      <a:pPr algn="ctr"/>
                      <a:r>
                        <a:rPr lang="en-GB" sz="1400" dirty="0" smtClean="0"/>
                        <a:t>3.3%</a:t>
                      </a:r>
                      <a:endParaRPr lang="en-GB" sz="1400" dirty="0"/>
                    </a:p>
                  </a:txBody>
                  <a:tcPr anchor="ctr"/>
                </a:tc>
                <a:tc>
                  <a:txBody>
                    <a:bodyPr/>
                    <a:lstStyle/>
                    <a:p>
                      <a:pPr algn="ctr"/>
                      <a:r>
                        <a:rPr lang="en-GB" sz="1400" dirty="0" smtClean="0"/>
                        <a:t>-63%</a:t>
                      </a:r>
                      <a:endParaRPr lang="en-GB" sz="1400" dirty="0"/>
                    </a:p>
                  </a:txBody>
                  <a:tcPr anchor="ctr"/>
                </a:tc>
                <a:tc>
                  <a:txBody>
                    <a:bodyPr/>
                    <a:lstStyle/>
                    <a:p>
                      <a:pPr algn="ctr"/>
                      <a:r>
                        <a:rPr lang="en-GB" sz="1400" dirty="0" smtClean="0"/>
                        <a:t>0.01</a:t>
                      </a:r>
                      <a:endParaRPr lang="en-GB" sz="1400" dirty="0"/>
                    </a:p>
                  </a:txBody>
                  <a:tcPr anchor="ctr"/>
                </a:tc>
              </a:tr>
              <a:tr h="690697">
                <a:tc>
                  <a:txBody>
                    <a:bodyPr/>
                    <a:lstStyle/>
                    <a:p>
                      <a:r>
                        <a:rPr lang="en-GB" sz="1400" dirty="0" smtClean="0"/>
                        <a:t>MDROs from empty rooms</a:t>
                      </a:r>
                    </a:p>
                    <a:p>
                      <a:r>
                        <a:rPr lang="ja-JP" altLang="en-US" sz="1400" b="1" dirty="0" smtClean="0">
                          <a:solidFill>
                            <a:srgbClr val="00B050"/>
                          </a:solidFill>
                        </a:rPr>
                        <a:t>空き室の多剤耐性微生物</a:t>
                      </a:r>
                      <a:endParaRPr lang="en-GB" sz="1400" b="1" dirty="0" smtClean="0">
                        <a:solidFill>
                          <a:srgbClr val="00B050"/>
                        </a:solidFill>
                      </a:endParaRPr>
                    </a:p>
                    <a:p>
                      <a:endParaRPr lang="en-GB" sz="1400" dirty="0"/>
                    </a:p>
                  </a:txBody>
                  <a:tcPr anchor="ctr"/>
                </a:tc>
                <a:tc>
                  <a:txBody>
                    <a:bodyPr/>
                    <a:lstStyle/>
                    <a:p>
                      <a:pPr algn="ctr"/>
                      <a:r>
                        <a:rPr lang="en-GB" sz="1400" dirty="0" smtClean="0"/>
                        <a:t>4.1%</a:t>
                      </a:r>
                      <a:endParaRPr lang="en-GB" sz="1400" dirty="0"/>
                    </a:p>
                  </a:txBody>
                  <a:tcPr anchor="ctr"/>
                </a:tc>
                <a:tc>
                  <a:txBody>
                    <a:bodyPr/>
                    <a:lstStyle/>
                    <a:p>
                      <a:pPr algn="ctr"/>
                      <a:r>
                        <a:rPr lang="en-GB" sz="1400" dirty="0" smtClean="0"/>
                        <a:t>1.3%</a:t>
                      </a:r>
                      <a:endParaRPr lang="en-GB" sz="1400" dirty="0"/>
                    </a:p>
                  </a:txBody>
                  <a:tcPr anchor="ctr"/>
                </a:tc>
                <a:tc>
                  <a:txBody>
                    <a:bodyPr/>
                    <a:lstStyle/>
                    <a:p>
                      <a:pPr algn="ctr"/>
                      <a:r>
                        <a:rPr lang="en-GB" sz="1400" dirty="0" smtClean="0"/>
                        <a:t>-68%</a:t>
                      </a:r>
                      <a:endParaRPr lang="en-GB" sz="1400" dirty="0"/>
                    </a:p>
                  </a:txBody>
                  <a:tcPr anchor="ctr"/>
                </a:tc>
                <a:tc>
                  <a:txBody>
                    <a:bodyPr/>
                    <a:lstStyle/>
                    <a:p>
                      <a:pPr algn="ctr"/>
                      <a:r>
                        <a:rPr lang="en-GB" sz="1400" dirty="0" smtClean="0"/>
                        <a:t>0.05</a:t>
                      </a:r>
                      <a:endParaRPr lang="en-GB" sz="1400" dirty="0"/>
                    </a:p>
                  </a:txBody>
                  <a:tcPr anchor="ctr"/>
                </a:tc>
              </a:tr>
            </a:tbl>
          </a:graphicData>
        </a:graphic>
      </p:graphicFrame>
      <p:sp>
        <p:nvSpPr>
          <p:cNvPr id="3" name="Rectangle 2"/>
          <p:cNvSpPr/>
          <p:nvPr/>
        </p:nvSpPr>
        <p:spPr>
          <a:xfrm>
            <a:off x="107505" y="865760"/>
            <a:ext cx="4176464" cy="978729"/>
          </a:xfrm>
          <a:prstGeom prst="rect">
            <a:avLst/>
          </a:prstGeom>
        </p:spPr>
        <p:txBody>
          <a:bodyPr wrap="square">
            <a:spAutoFit/>
          </a:bodyPr>
          <a:lstStyle/>
          <a:p>
            <a:pPr marL="179387" lvl="1" eaLnBrk="1" hangingPunct="1">
              <a:lnSpc>
                <a:spcPct val="90000"/>
              </a:lnSpc>
              <a:spcBef>
                <a:spcPts val="1000"/>
              </a:spcBef>
              <a:buClr>
                <a:srgbClr val="4B63AE"/>
              </a:buClr>
            </a:pPr>
            <a:r>
              <a:rPr lang="en-GB" sz="1600" dirty="0" smtClean="0">
                <a:latin typeface="+mj-lt"/>
              </a:rPr>
              <a:t>All patient rooms on 3 units were sampled once per month for 3 months without HPV and for 6 months when HPV was in operation.</a:t>
            </a:r>
            <a:r>
              <a:rPr lang="en-GB" sz="1600" baseline="30000" dirty="0" smtClean="0">
                <a:latin typeface="+mj-lt"/>
              </a:rPr>
              <a:t>1</a:t>
            </a:r>
            <a:r>
              <a:rPr lang="en-GB" sz="1600" dirty="0" smtClean="0">
                <a:latin typeface="+mj-lt"/>
              </a:rPr>
              <a:t> </a:t>
            </a:r>
            <a:endParaRPr lang="en-GB" sz="1600" dirty="0">
              <a:latin typeface="+mj-lt"/>
            </a:endParaRPr>
          </a:p>
        </p:txBody>
      </p:sp>
      <p:sp>
        <p:nvSpPr>
          <p:cNvPr id="7" name="TextBox 6"/>
          <p:cNvSpPr txBox="1"/>
          <p:nvPr/>
        </p:nvSpPr>
        <p:spPr>
          <a:xfrm>
            <a:off x="-8376" y="6167045"/>
            <a:ext cx="8756840" cy="646331"/>
          </a:xfrm>
          <a:prstGeom prst="rect">
            <a:avLst/>
          </a:prstGeom>
          <a:noFill/>
        </p:spPr>
        <p:txBody>
          <a:bodyPr wrap="square" rtlCol="0">
            <a:spAutoFit/>
          </a:bodyPr>
          <a:lstStyle/>
          <a:p>
            <a:r>
              <a:rPr lang="en-GB" sz="1200" dirty="0">
                <a:solidFill>
                  <a:srgbClr val="00B050"/>
                </a:solidFill>
              </a:rPr>
              <a:t>1. HPV</a:t>
            </a:r>
            <a:r>
              <a:rPr lang="ja-JP" altLang="en-US" sz="1200" dirty="0">
                <a:solidFill>
                  <a:srgbClr val="00B050"/>
                </a:solidFill>
              </a:rPr>
              <a:t>を使用しないユニットでの、多剤耐</a:t>
            </a:r>
            <a:r>
              <a:rPr lang="ja-JP" altLang="en-US" sz="1200" dirty="0" smtClean="0">
                <a:solidFill>
                  <a:srgbClr val="00B050"/>
                </a:solidFill>
              </a:rPr>
              <a:t>性微生物の</a:t>
            </a:r>
            <a:r>
              <a:rPr lang="ja-JP" altLang="en-US" sz="1200" dirty="0">
                <a:solidFill>
                  <a:srgbClr val="00B050"/>
                </a:solidFill>
              </a:rPr>
              <a:t>汚染において大きな違いは見られなかった。</a:t>
            </a:r>
            <a:endParaRPr lang="en-GB" sz="1200" dirty="0">
              <a:solidFill>
                <a:srgbClr val="00B050"/>
              </a:solidFill>
            </a:endParaRPr>
          </a:p>
          <a:p>
            <a:r>
              <a:rPr lang="en-GB" sz="1200" dirty="0">
                <a:solidFill>
                  <a:srgbClr val="00B050"/>
                </a:solidFill>
              </a:rPr>
              <a:t>2. </a:t>
            </a:r>
            <a:r>
              <a:rPr lang="ja-JP" altLang="en-US" sz="1200" dirty="0">
                <a:solidFill>
                  <a:srgbClr val="00B050"/>
                </a:solidFill>
              </a:rPr>
              <a:t>使用中または空</a:t>
            </a:r>
            <a:r>
              <a:rPr lang="ja-JP" altLang="en-US" sz="1200" dirty="0" smtClean="0">
                <a:solidFill>
                  <a:srgbClr val="00B050"/>
                </a:solidFill>
              </a:rPr>
              <a:t>室、患者の容態に関わらず、全</a:t>
            </a:r>
            <a:r>
              <a:rPr lang="ja-JP" altLang="en-US" sz="1200" dirty="0">
                <a:solidFill>
                  <a:srgbClr val="00B050"/>
                </a:solidFill>
              </a:rPr>
              <a:t>ての部屋か</a:t>
            </a:r>
            <a:r>
              <a:rPr lang="ja-JP" altLang="en-US" sz="1200" dirty="0" smtClean="0">
                <a:solidFill>
                  <a:srgbClr val="00B050"/>
                </a:solidFill>
              </a:rPr>
              <a:t>ら標本を採取した。</a:t>
            </a:r>
            <a:r>
              <a:rPr lang="en-GB" sz="1200" dirty="0">
                <a:solidFill>
                  <a:srgbClr val="00B050"/>
                </a:solidFill>
              </a:rPr>
              <a:t>HPV</a:t>
            </a:r>
            <a:r>
              <a:rPr lang="ja-JP" altLang="en-US" sz="1200" dirty="0">
                <a:solidFill>
                  <a:srgbClr val="00B050"/>
                </a:solidFill>
              </a:rPr>
              <a:t>が稼動していたユニットでは、</a:t>
            </a:r>
            <a:r>
              <a:rPr lang="en-GB" sz="1200" dirty="0">
                <a:solidFill>
                  <a:srgbClr val="00B050"/>
                </a:solidFill>
              </a:rPr>
              <a:t>76</a:t>
            </a:r>
            <a:r>
              <a:rPr lang="ja-JP" altLang="en-US" sz="1200" dirty="0">
                <a:solidFill>
                  <a:srgbClr val="00B050"/>
                </a:solidFill>
              </a:rPr>
              <a:t>％の部屋が多剤耐性微生物に汚染され、その割合は部屋の患者の多剤耐</a:t>
            </a:r>
            <a:r>
              <a:rPr lang="ja-JP" altLang="en-US" sz="1200" dirty="0" smtClean="0">
                <a:solidFill>
                  <a:srgbClr val="00B050"/>
                </a:solidFill>
              </a:rPr>
              <a:t>性微生物と</a:t>
            </a:r>
            <a:r>
              <a:rPr lang="ja-JP" altLang="en-US" sz="1200" dirty="0">
                <a:solidFill>
                  <a:srgbClr val="00B050"/>
                </a:solidFill>
              </a:rPr>
              <a:t>一致した。</a:t>
            </a:r>
            <a:endParaRPr lang="en-GB" sz="1200" dirty="0">
              <a:solidFill>
                <a:srgbClr val="00B050"/>
              </a:solidFill>
            </a:endParaRPr>
          </a:p>
        </p:txBody>
      </p:sp>
      <p:sp>
        <p:nvSpPr>
          <p:cNvPr id="8" name="Rectangle 14"/>
          <p:cNvSpPr>
            <a:spLocks/>
          </p:cNvSpPr>
          <p:nvPr/>
        </p:nvSpPr>
        <p:spPr bwMode="auto">
          <a:xfrm>
            <a:off x="4644008" y="360363"/>
            <a:ext cx="3433617" cy="505397"/>
          </a:xfrm>
          <a:prstGeom prst="rect">
            <a:avLst/>
          </a:prstGeom>
          <a:noFill/>
          <a:ln w="9525">
            <a:noFill/>
            <a:miter lim="800000"/>
            <a:headEnd/>
            <a:tailEnd/>
          </a:ln>
        </p:spPr>
        <p:txBody>
          <a:bodyPr lIns="0" tIns="0" rIns="0" bIns="0"/>
          <a:lstStyle/>
          <a:p>
            <a:pPr>
              <a:tabLst>
                <a:tab pos="4037013" algn="l"/>
              </a:tabLst>
            </a:pPr>
            <a:r>
              <a:rPr lang="ja-JP" altLang="en-US" sz="2000" b="1" smtClean="0">
                <a:solidFill>
                  <a:srgbClr val="00B050"/>
                </a:solidFill>
                <a:latin typeface="Verdana" pitchFamily="34" charset="0"/>
              </a:rPr>
              <a:t>環境への影響</a:t>
            </a:r>
            <a:endParaRPr lang="en-US" sz="2000" b="1" dirty="0">
              <a:solidFill>
                <a:srgbClr val="00B050"/>
              </a:solidFill>
              <a:latin typeface="Verdana" pitchFamily="34" charset="0"/>
            </a:endParaRPr>
          </a:p>
        </p:txBody>
      </p:sp>
      <p:sp>
        <p:nvSpPr>
          <p:cNvPr id="9" name="Rectangle 8"/>
          <p:cNvSpPr/>
          <p:nvPr/>
        </p:nvSpPr>
        <p:spPr>
          <a:xfrm>
            <a:off x="4406205" y="853570"/>
            <a:ext cx="4176463" cy="978729"/>
          </a:xfrm>
          <a:prstGeom prst="rect">
            <a:avLst/>
          </a:prstGeom>
        </p:spPr>
        <p:txBody>
          <a:bodyPr wrap="square">
            <a:spAutoFit/>
          </a:bodyPr>
          <a:lstStyle/>
          <a:p>
            <a:pPr marL="179387" lvl="1" eaLnBrk="1" hangingPunct="1">
              <a:lnSpc>
                <a:spcPct val="90000"/>
              </a:lnSpc>
              <a:spcBef>
                <a:spcPts val="1000"/>
              </a:spcBef>
              <a:buClr>
                <a:srgbClr val="4B63AE"/>
              </a:buClr>
            </a:pPr>
            <a:r>
              <a:rPr lang="en-US" altLang="ja-JP" sz="1600" dirty="0" smtClean="0">
                <a:solidFill>
                  <a:srgbClr val="489657"/>
                </a:solidFill>
              </a:rPr>
              <a:t>3</a:t>
            </a:r>
            <a:r>
              <a:rPr lang="ja-JP" altLang="en-US" sz="1600" dirty="0" smtClean="0">
                <a:solidFill>
                  <a:srgbClr val="489657"/>
                </a:solidFill>
              </a:rPr>
              <a:t>ユニットにおける全</a:t>
            </a:r>
            <a:r>
              <a:rPr lang="ja-JP" altLang="en-US" sz="1600" dirty="0">
                <a:solidFill>
                  <a:srgbClr val="489657"/>
                </a:solidFill>
              </a:rPr>
              <a:t>ての病</a:t>
            </a:r>
            <a:r>
              <a:rPr lang="ja-JP" altLang="en-US" sz="1600" dirty="0" smtClean="0">
                <a:solidFill>
                  <a:srgbClr val="489657"/>
                </a:solidFill>
              </a:rPr>
              <a:t>室が、毎月</a:t>
            </a:r>
            <a:r>
              <a:rPr lang="en-US" altLang="ja-JP" sz="1600" dirty="0" smtClean="0">
                <a:solidFill>
                  <a:srgbClr val="489657"/>
                </a:solidFill>
              </a:rPr>
              <a:t>1</a:t>
            </a:r>
            <a:r>
              <a:rPr lang="ja-JP" altLang="en-US" sz="1600" dirty="0" smtClean="0">
                <a:solidFill>
                  <a:srgbClr val="489657"/>
                </a:solidFill>
              </a:rPr>
              <a:t>回、</a:t>
            </a:r>
            <a:r>
              <a:rPr lang="en-GB" sz="1600" dirty="0" smtClean="0">
                <a:solidFill>
                  <a:srgbClr val="489657"/>
                </a:solidFill>
              </a:rPr>
              <a:t>HPV</a:t>
            </a:r>
            <a:r>
              <a:rPr lang="ja-JP" altLang="en-US" sz="1600" dirty="0">
                <a:solidFill>
                  <a:srgbClr val="489657"/>
                </a:solidFill>
              </a:rPr>
              <a:t>を使用しないで</a:t>
            </a:r>
            <a:r>
              <a:rPr lang="en-GB" sz="1600" dirty="0">
                <a:solidFill>
                  <a:srgbClr val="489657"/>
                </a:solidFill>
              </a:rPr>
              <a:t>3</a:t>
            </a:r>
            <a:r>
              <a:rPr lang="ja-JP" altLang="en-US" sz="1600" dirty="0">
                <a:solidFill>
                  <a:srgbClr val="489657"/>
                </a:solidFill>
              </a:rPr>
              <a:t>ヶ月間、</a:t>
            </a:r>
            <a:r>
              <a:rPr lang="en-GB" sz="1600" dirty="0">
                <a:solidFill>
                  <a:srgbClr val="489657"/>
                </a:solidFill>
              </a:rPr>
              <a:t>HPV</a:t>
            </a:r>
            <a:r>
              <a:rPr lang="ja-JP" altLang="en-US" sz="1600" dirty="0">
                <a:solidFill>
                  <a:srgbClr val="489657"/>
                </a:solidFill>
              </a:rPr>
              <a:t>が稼動してい</a:t>
            </a:r>
            <a:r>
              <a:rPr lang="ja-JP" altLang="en-US" sz="1600" dirty="0" smtClean="0">
                <a:solidFill>
                  <a:srgbClr val="489657"/>
                </a:solidFill>
              </a:rPr>
              <a:t>る状態では</a:t>
            </a:r>
            <a:r>
              <a:rPr lang="en-GB" sz="1600" dirty="0" smtClean="0">
                <a:solidFill>
                  <a:srgbClr val="489657"/>
                </a:solidFill>
              </a:rPr>
              <a:t>6</a:t>
            </a:r>
            <a:r>
              <a:rPr lang="ja-JP" altLang="en-US" sz="1600" dirty="0">
                <a:solidFill>
                  <a:srgbClr val="489657"/>
                </a:solidFill>
              </a:rPr>
              <a:t>ヶ月</a:t>
            </a:r>
            <a:r>
              <a:rPr lang="ja-JP" altLang="en-US" sz="1600" dirty="0" smtClean="0">
                <a:solidFill>
                  <a:srgbClr val="489657"/>
                </a:solidFill>
              </a:rPr>
              <a:t>間調</a:t>
            </a:r>
            <a:r>
              <a:rPr lang="ja-JP" altLang="en-US" sz="1600" dirty="0">
                <a:solidFill>
                  <a:srgbClr val="489657"/>
                </a:solidFill>
              </a:rPr>
              <a:t>査された。</a:t>
            </a:r>
            <a:r>
              <a:rPr lang="en-GB" sz="1600" baseline="30000" dirty="0">
                <a:solidFill>
                  <a:srgbClr val="489657"/>
                </a:solidFill>
              </a:rPr>
              <a:t>1</a:t>
            </a:r>
            <a:endParaRPr lang="en-GB" sz="1600" dirty="0">
              <a:solidFill>
                <a:srgbClr val="489657"/>
              </a:solidFill>
            </a:endParaRPr>
          </a:p>
        </p:txBody>
      </p:sp>
    </p:spTree>
    <p:extLst>
      <p:ext uri="{BB962C8B-B14F-4D97-AF65-F5344CB8AC3E}">
        <p14:creationId xmlns:p14="http://schemas.microsoft.com/office/powerpoint/2010/main" val="975776343"/>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bwMode="white">
          <a:xfrm>
            <a:off x="4283968" y="0"/>
            <a:ext cx="332345" cy="5805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3" name="Content Placeholder 14"/>
          <p:cNvGraphicFramePr>
            <a:graphicFrameLocks noGrp="1"/>
          </p:cNvGraphicFramePr>
          <p:nvPr>
            <p:ph sz="quarter" idx="4"/>
          </p:nvPr>
        </p:nvGraphicFramePr>
        <p:xfrm>
          <a:off x="1785843" y="1052736"/>
          <a:ext cx="5184576" cy="3643338"/>
        </p:xfrm>
        <a:graphic>
          <a:graphicData uri="http://schemas.openxmlformats.org/drawingml/2006/chart">
            <c:chart xmlns:c="http://schemas.openxmlformats.org/drawingml/2006/chart" xmlns:r="http://schemas.openxmlformats.org/officeDocument/2006/relationships" r:id="rId2"/>
          </a:graphicData>
        </a:graphic>
      </p:graphicFrame>
      <p:sp>
        <p:nvSpPr>
          <p:cNvPr id="34" name="TextBox 33"/>
          <p:cNvSpPr txBox="1"/>
          <p:nvPr/>
        </p:nvSpPr>
        <p:spPr>
          <a:xfrm rot="16200000">
            <a:off x="-275034" y="2188661"/>
            <a:ext cx="4142480" cy="1231106"/>
          </a:xfrm>
          <a:prstGeom prst="rect">
            <a:avLst/>
          </a:prstGeom>
          <a:noFill/>
        </p:spPr>
        <p:txBody>
          <a:bodyPr wrap="square" rtlCol="0">
            <a:spAutoFit/>
          </a:bodyPr>
          <a:lstStyle/>
          <a:p>
            <a:pPr algn="ctr"/>
            <a:r>
              <a:rPr lang="es-ES" b="1" dirty="0" smtClean="0">
                <a:solidFill>
                  <a:srgbClr val="00B050"/>
                </a:solidFill>
                <a:latin typeface="+mn-lt"/>
              </a:rPr>
              <a:t>CDI</a:t>
            </a:r>
            <a:r>
              <a:rPr lang="ja-JP" altLang="en-US" b="1" smtClean="0">
                <a:solidFill>
                  <a:srgbClr val="00B050"/>
                </a:solidFill>
                <a:latin typeface="+mn-lt"/>
              </a:rPr>
              <a:t>事例数</a:t>
            </a:r>
            <a:r>
              <a:rPr lang="es-ES" b="1" dirty="0" smtClean="0">
                <a:solidFill>
                  <a:srgbClr val="00B050"/>
                </a:solidFill>
                <a:latin typeface="+mn-lt"/>
              </a:rPr>
              <a:t>/1,000</a:t>
            </a:r>
            <a:r>
              <a:rPr lang="ja-JP" altLang="en-US" b="1" smtClean="0">
                <a:solidFill>
                  <a:srgbClr val="00B050"/>
                </a:solidFill>
                <a:latin typeface="+mn-lt"/>
              </a:rPr>
              <a:t>患者日数</a:t>
            </a:r>
            <a:endParaRPr lang="es-ES" b="1" dirty="0" smtClean="0">
              <a:solidFill>
                <a:srgbClr val="00B050"/>
              </a:solidFill>
              <a:latin typeface="+mn-lt"/>
            </a:endParaRPr>
          </a:p>
          <a:p>
            <a:pPr algn="ctr"/>
            <a:r>
              <a:rPr lang="en-GB" dirty="0" smtClean="0">
                <a:latin typeface="+mn-lt"/>
              </a:rPr>
              <a:t>CDI cases /1,000 Pt days</a:t>
            </a:r>
          </a:p>
          <a:p>
            <a:pPr algn="ctr"/>
            <a:r>
              <a:rPr lang="es-ES" b="1" dirty="0" smtClean="0">
                <a:solidFill>
                  <a:srgbClr val="00B050"/>
                </a:solidFill>
                <a:latin typeface="+mn-lt"/>
              </a:rPr>
              <a:t> </a:t>
            </a:r>
            <a:endParaRPr lang="en-GB" b="1" dirty="0" smtClean="0">
              <a:solidFill>
                <a:srgbClr val="00B050"/>
              </a:solidFill>
              <a:latin typeface="+mn-lt"/>
            </a:endParaRPr>
          </a:p>
          <a:p>
            <a:pPr algn="ctr"/>
            <a:endParaRPr lang="en-GB" sz="2000" dirty="0">
              <a:solidFill>
                <a:srgbClr val="0070C0"/>
              </a:solidFill>
              <a:latin typeface="+mn-lt"/>
            </a:endParaRPr>
          </a:p>
        </p:txBody>
      </p:sp>
      <p:grpSp>
        <p:nvGrpSpPr>
          <p:cNvPr id="4" name="Group 12"/>
          <p:cNvGrpSpPr/>
          <p:nvPr/>
        </p:nvGrpSpPr>
        <p:grpSpPr bwMode="gray">
          <a:xfrm>
            <a:off x="4061259" y="1418479"/>
            <a:ext cx="4222233" cy="1512166"/>
            <a:chOff x="6964877" y="1937355"/>
            <a:chExt cx="3393677" cy="1512166"/>
          </a:xfrm>
        </p:grpSpPr>
        <p:sp>
          <p:nvSpPr>
            <p:cNvPr id="36" name="TextBox 35"/>
            <p:cNvSpPr txBox="1"/>
            <p:nvPr/>
          </p:nvSpPr>
          <p:spPr bwMode="gray">
            <a:xfrm>
              <a:off x="7143883" y="2219684"/>
              <a:ext cx="3214671" cy="707886"/>
            </a:xfrm>
            <a:prstGeom prst="rect">
              <a:avLst/>
            </a:prstGeom>
            <a:solidFill>
              <a:schemeClr val="bg1"/>
            </a:solidFill>
          </p:spPr>
          <p:txBody>
            <a:bodyPr wrap="square" rtlCol="0">
              <a:spAutoFit/>
            </a:bodyPr>
            <a:lstStyle/>
            <a:p>
              <a:r>
                <a:rPr lang="en-GB" sz="2000" dirty="0" smtClean="0">
                  <a:solidFill>
                    <a:srgbClr val="0070C0"/>
                  </a:solidFill>
                  <a:latin typeface="+mn-lt"/>
                </a:rPr>
                <a:t>53% reduction (p=0.047)</a:t>
              </a:r>
            </a:p>
            <a:p>
              <a:r>
                <a:rPr lang="es-ES" sz="2000" dirty="0" smtClean="0">
                  <a:solidFill>
                    <a:srgbClr val="00B050"/>
                  </a:solidFill>
                  <a:latin typeface="+mn-lt"/>
                </a:rPr>
                <a:t>53%</a:t>
              </a:r>
              <a:r>
                <a:rPr lang="ja-JP" altLang="en-US" sz="2000" dirty="0" smtClean="0">
                  <a:solidFill>
                    <a:srgbClr val="00B050"/>
                  </a:solidFill>
                  <a:latin typeface="+mn-lt"/>
                </a:rPr>
                <a:t>減少（</a:t>
              </a:r>
              <a:r>
                <a:rPr lang="en-US" altLang="ja-JP" sz="2000" dirty="0" smtClean="0">
                  <a:solidFill>
                    <a:srgbClr val="00B050"/>
                  </a:solidFill>
                  <a:latin typeface="+mn-lt"/>
                </a:rPr>
                <a:t>p=0.047</a:t>
              </a:r>
              <a:r>
                <a:rPr lang="ja-JP" altLang="en-US" sz="2000" dirty="0" smtClean="0">
                  <a:solidFill>
                    <a:srgbClr val="00B050"/>
                  </a:solidFill>
                  <a:latin typeface="+mn-lt"/>
                </a:rPr>
                <a:t>）</a:t>
              </a:r>
              <a:endParaRPr lang="en-GB" sz="2000" dirty="0" smtClean="0">
                <a:solidFill>
                  <a:srgbClr val="00B050"/>
                </a:solidFill>
                <a:latin typeface="+mn-lt"/>
              </a:endParaRPr>
            </a:p>
          </p:txBody>
        </p:sp>
        <p:cxnSp>
          <p:nvCxnSpPr>
            <p:cNvPr id="37" name="Straight Arrow Connector 36"/>
            <p:cNvCxnSpPr/>
            <p:nvPr/>
          </p:nvCxnSpPr>
          <p:spPr bwMode="gray">
            <a:xfrm rot="5400000">
              <a:off x="6208795" y="2693437"/>
              <a:ext cx="1512166" cy="1"/>
            </a:xfrm>
            <a:prstGeom prst="straightConnector1">
              <a:avLst/>
            </a:prstGeom>
            <a:ln w="1905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27" name="Rectangle 26"/>
          <p:cNvSpPr/>
          <p:nvPr/>
        </p:nvSpPr>
        <p:spPr>
          <a:xfrm>
            <a:off x="3098469" y="4561383"/>
            <a:ext cx="785793" cy="307777"/>
          </a:xfrm>
          <a:prstGeom prst="rect">
            <a:avLst/>
          </a:prstGeom>
        </p:spPr>
        <p:txBody>
          <a:bodyPr wrap="none">
            <a:spAutoFit/>
          </a:bodyPr>
          <a:lstStyle/>
          <a:p>
            <a:r>
              <a:rPr lang="ja-JP" altLang="en-US" sz="1400" dirty="0" smtClean="0">
                <a:solidFill>
                  <a:srgbClr val="00B050"/>
                </a:solidFill>
                <a:latin typeface="+mn-lt"/>
              </a:rPr>
              <a:t>試験前</a:t>
            </a:r>
            <a:r>
              <a:rPr lang="es-ES" sz="1400" dirty="0" smtClean="0">
                <a:solidFill>
                  <a:srgbClr val="00B050"/>
                </a:solidFill>
                <a:latin typeface="+mn-lt"/>
              </a:rPr>
              <a:t> </a:t>
            </a:r>
            <a:endParaRPr lang="en-GB" sz="1400" dirty="0" smtClean="0">
              <a:solidFill>
                <a:srgbClr val="00B050"/>
              </a:solidFill>
              <a:latin typeface="+mn-lt"/>
            </a:endParaRPr>
          </a:p>
        </p:txBody>
      </p:sp>
      <p:sp>
        <p:nvSpPr>
          <p:cNvPr id="28" name="Rectangle 27"/>
          <p:cNvSpPr/>
          <p:nvPr/>
        </p:nvSpPr>
        <p:spPr>
          <a:xfrm>
            <a:off x="5381385" y="4561383"/>
            <a:ext cx="723275" cy="307777"/>
          </a:xfrm>
          <a:prstGeom prst="rect">
            <a:avLst/>
          </a:prstGeom>
        </p:spPr>
        <p:txBody>
          <a:bodyPr wrap="none">
            <a:spAutoFit/>
          </a:bodyPr>
          <a:lstStyle/>
          <a:p>
            <a:r>
              <a:rPr lang="ja-JP" altLang="en-US" sz="1400" dirty="0" smtClean="0">
                <a:solidFill>
                  <a:srgbClr val="00B050"/>
                </a:solidFill>
                <a:latin typeface="+mn-lt"/>
              </a:rPr>
              <a:t>試験中</a:t>
            </a:r>
            <a:endParaRPr lang="en-GB" sz="1400" dirty="0" smtClean="0">
              <a:solidFill>
                <a:srgbClr val="00B050"/>
              </a:solidFill>
              <a:latin typeface="+mn-lt"/>
            </a:endParaRPr>
          </a:p>
        </p:txBody>
      </p:sp>
      <p:sp>
        <p:nvSpPr>
          <p:cNvPr id="30" name="Title 1"/>
          <p:cNvSpPr txBox="1">
            <a:spLocks/>
          </p:cNvSpPr>
          <p:nvPr/>
        </p:nvSpPr>
        <p:spPr bwMode="auto">
          <a:xfrm>
            <a:off x="4427984" y="116632"/>
            <a:ext cx="445341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ja-JP" altLang="en-US" sz="2000" b="1" smtClean="0">
                <a:solidFill>
                  <a:srgbClr val="00B050"/>
                </a:solidFill>
                <a:latin typeface="+mn-lt"/>
                <a:cs typeface="+mn-cs"/>
              </a:rPr>
              <a:t>臨床的影響：</a:t>
            </a:r>
            <a:endParaRPr lang="es-ES" sz="2000" b="1" dirty="0" smtClean="0">
              <a:solidFill>
                <a:srgbClr val="00B050"/>
              </a:solidFill>
              <a:latin typeface="+mn-lt"/>
              <a:cs typeface="+mn-cs"/>
            </a:endParaRPr>
          </a:p>
          <a:p>
            <a:r>
              <a:rPr lang="ja-JP" altLang="en-US" sz="2000" b="1" smtClean="0">
                <a:solidFill>
                  <a:srgbClr val="00B050"/>
                </a:solidFill>
                <a:latin typeface="+mn-lt"/>
                <a:cs typeface="+mn-cs"/>
              </a:rPr>
              <a:t>エール大学</a:t>
            </a:r>
            <a:r>
              <a:rPr lang="es-ES" sz="2000" b="1" dirty="0" smtClean="0">
                <a:solidFill>
                  <a:srgbClr val="00B050"/>
                </a:solidFill>
                <a:latin typeface="+mn-lt"/>
                <a:cs typeface="+mn-cs"/>
              </a:rPr>
              <a:t>/CDC</a:t>
            </a:r>
            <a:r>
              <a:rPr lang="ja-JP" altLang="en-US" sz="2000" b="1" smtClean="0">
                <a:solidFill>
                  <a:srgbClr val="00B050"/>
                </a:solidFill>
                <a:latin typeface="+mn-lt"/>
                <a:cs typeface="+mn-cs"/>
              </a:rPr>
              <a:t>研究、米国</a:t>
            </a:r>
            <a:endParaRPr lang="es-ES" sz="2000" b="1" dirty="0" smtClean="0">
              <a:solidFill>
                <a:srgbClr val="00B050"/>
              </a:solidFill>
              <a:latin typeface="+mn-lt"/>
              <a:cs typeface="+mn-cs"/>
            </a:endParaRPr>
          </a:p>
        </p:txBody>
      </p:sp>
      <p:sp>
        <p:nvSpPr>
          <p:cNvPr id="14" name="TextBox 13"/>
          <p:cNvSpPr txBox="1"/>
          <p:nvPr/>
        </p:nvSpPr>
        <p:spPr>
          <a:xfrm>
            <a:off x="251520" y="5013176"/>
            <a:ext cx="8568952" cy="738664"/>
          </a:xfrm>
          <a:prstGeom prst="rect">
            <a:avLst/>
          </a:prstGeom>
          <a:noFill/>
        </p:spPr>
        <p:txBody>
          <a:bodyPr wrap="square" rtlCol="0">
            <a:spAutoFit/>
          </a:bodyPr>
          <a:lstStyle/>
          <a:p>
            <a:pPr>
              <a:buClr>
                <a:srgbClr val="00B0F0"/>
              </a:buClr>
            </a:pPr>
            <a:r>
              <a:rPr lang="en-GB" sz="1400" b="1" dirty="0" smtClean="0">
                <a:solidFill>
                  <a:srgbClr val="0070C0"/>
                </a:solidFill>
                <a:latin typeface="+mn-lt"/>
              </a:rPr>
              <a:t>First author/</a:t>
            </a:r>
            <a:r>
              <a:rPr lang="ja-JP" altLang="en-US" sz="1400" b="1" dirty="0" smtClean="0">
                <a:solidFill>
                  <a:srgbClr val="0070C0"/>
                </a:solidFill>
                <a:latin typeface="+mn-lt"/>
              </a:rPr>
              <a:t>第一著者</a:t>
            </a:r>
            <a:r>
              <a:rPr lang="ja-JP" altLang="en-US" sz="1400" b="1" dirty="0" smtClean="0">
                <a:latin typeface="+mn-lt"/>
              </a:rPr>
              <a:t>：</a:t>
            </a:r>
            <a:r>
              <a:rPr lang="en-GB" altLang="ja-JP" sz="1400" dirty="0" smtClean="0">
                <a:latin typeface="+mn-lt"/>
              </a:rPr>
              <a:t>Prof John Boyce (Yale) </a:t>
            </a:r>
            <a:r>
              <a:rPr lang="ja-JP" altLang="en-US" sz="1400" dirty="0" smtClean="0">
                <a:latin typeface="+mn-lt"/>
              </a:rPr>
              <a:t>ジ</a:t>
            </a:r>
            <a:r>
              <a:rPr lang="ja-JP" altLang="en-US" sz="1400" dirty="0" smtClean="0">
                <a:latin typeface="+mn-lt"/>
              </a:rPr>
              <a:t>ョン・ボイス、医学博士（エール大学）</a:t>
            </a:r>
            <a:endParaRPr lang="en-GB" sz="1400" dirty="0" smtClean="0">
              <a:latin typeface="+mn-lt"/>
            </a:endParaRPr>
          </a:p>
          <a:p>
            <a:pPr>
              <a:buClr>
                <a:srgbClr val="00B0F0"/>
              </a:buClr>
            </a:pPr>
            <a:endParaRPr lang="en-GB" sz="1400" dirty="0" smtClean="0">
              <a:latin typeface="+mn-lt"/>
            </a:endParaRPr>
          </a:p>
          <a:p>
            <a:pPr>
              <a:buClr>
                <a:srgbClr val="00B0F0"/>
              </a:buClr>
            </a:pPr>
            <a:r>
              <a:rPr lang="en-GB" sz="1400" b="1" dirty="0" smtClean="0">
                <a:solidFill>
                  <a:srgbClr val="0070C0"/>
                </a:solidFill>
                <a:latin typeface="+mn-lt"/>
              </a:rPr>
              <a:t>Co-author/</a:t>
            </a:r>
            <a:r>
              <a:rPr lang="ja-JP" altLang="en-US" sz="1400" b="1" dirty="0" smtClean="0">
                <a:solidFill>
                  <a:srgbClr val="0070C0"/>
                </a:solidFill>
                <a:latin typeface="+mn-lt"/>
              </a:rPr>
              <a:t>共著者</a:t>
            </a:r>
            <a:r>
              <a:rPr lang="ja-JP" altLang="en-US" sz="1400" dirty="0" smtClean="0">
                <a:latin typeface="+mn-lt"/>
              </a:rPr>
              <a:t>：</a:t>
            </a:r>
            <a:r>
              <a:rPr lang="en-GB" sz="1400" dirty="0" smtClean="0">
                <a:latin typeface="+mn-lt"/>
              </a:rPr>
              <a:t>CDC</a:t>
            </a:r>
            <a:r>
              <a:rPr lang="ja-JP" altLang="en-US" sz="1400" dirty="0" smtClean="0">
                <a:latin typeface="+mn-lt"/>
              </a:rPr>
              <a:t>（疫病対策センター）、アトランタ（米国）</a:t>
            </a:r>
            <a:endParaRPr lang="en-GB" sz="1400" dirty="0">
              <a:latin typeface="+mn-lt"/>
            </a:endParaRPr>
          </a:p>
        </p:txBody>
      </p:sp>
      <p:sp>
        <p:nvSpPr>
          <p:cNvPr id="16" name="Rectangle 2"/>
          <p:cNvSpPr txBox="1">
            <a:spLocks/>
          </p:cNvSpPr>
          <p:nvPr/>
        </p:nvSpPr>
        <p:spPr bwMode="auto">
          <a:xfrm>
            <a:off x="251520" y="119610"/>
            <a:ext cx="6768752" cy="9255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defTabSz="914400" latinLnBrk="0">
              <a:lnSpc>
                <a:spcPct val="100000"/>
              </a:lnSpc>
              <a:buClrTx/>
              <a:buSzTx/>
              <a:buFontTx/>
              <a:buNone/>
              <a:tabLst>
                <a:tab pos="4037013" algn="l"/>
              </a:tabLst>
              <a:defRPr/>
            </a:pPr>
            <a:r>
              <a:rPr lang="en-GB" sz="2000" b="1" dirty="0" smtClean="0">
                <a:solidFill>
                  <a:srgbClr val="0070C0"/>
                </a:solidFill>
                <a:latin typeface="+mn-lt"/>
                <a:cs typeface="+mn-cs"/>
              </a:rPr>
              <a:t>Clinical Impact: </a:t>
            </a:r>
          </a:p>
          <a:p>
            <a:pPr marL="0" marR="0" lvl="0" indent="0" defTabSz="914400" latinLnBrk="0">
              <a:lnSpc>
                <a:spcPct val="100000"/>
              </a:lnSpc>
              <a:buClrTx/>
              <a:buSzTx/>
              <a:buFontTx/>
              <a:buNone/>
              <a:tabLst>
                <a:tab pos="4037013" algn="l"/>
              </a:tabLst>
              <a:defRPr/>
            </a:pPr>
            <a:r>
              <a:rPr lang="en-GB" sz="2000" b="1" dirty="0" smtClean="0">
                <a:solidFill>
                  <a:srgbClr val="0070C0"/>
                </a:solidFill>
                <a:latin typeface="+mn-lt"/>
                <a:cs typeface="+mn-cs"/>
              </a:rPr>
              <a:t>Yale / CDC Study, USA</a:t>
            </a:r>
            <a:endParaRPr lang="en-US" sz="2000" b="1" dirty="0" smtClean="0">
              <a:solidFill>
                <a:srgbClr val="0070C0"/>
              </a:solidFill>
              <a:latin typeface="+mn-lt"/>
              <a:cs typeface="+mn-cs"/>
            </a:endParaRPr>
          </a:p>
        </p:txBody>
      </p:sp>
      <p:sp>
        <p:nvSpPr>
          <p:cNvPr id="17" name="TextBox 16"/>
          <p:cNvSpPr txBox="1"/>
          <p:nvPr/>
        </p:nvSpPr>
        <p:spPr>
          <a:xfrm>
            <a:off x="0" y="6536377"/>
            <a:ext cx="6948264" cy="276999"/>
          </a:xfrm>
          <a:prstGeom prst="rect">
            <a:avLst/>
          </a:prstGeom>
          <a:noFill/>
        </p:spPr>
        <p:txBody>
          <a:bodyPr wrap="square" rtlCol="0">
            <a:spAutoFit/>
          </a:bodyPr>
          <a:lstStyle/>
          <a:p>
            <a:pPr marL="182563" indent="-182563">
              <a:tabLst>
                <a:tab pos="182563" algn="l"/>
              </a:tabLst>
            </a:pPr>
            <a:r>
              <a:rPr lang="en-GB" sz="1200" dirty="0" smtClean="0">
                <a:latin typeface="+mn-lt"/>
              </a:rPr>
              <a:t>Boyce </a:t>
            </a:r>
            <a:r>
              <a:rPr lang="en-GB" sz="1200" i="1" dirty="0" smtClean="0">
                <a:latin typeface="+mn-lt"/>
              </a:rPr>
              <a:t>et al. Infect Cont Hosp </a:t>
            </a:r>
            <a:r>
              <a:rPr lang="en-GB" sz="1200" i="1" dirty="0" err="1" smtClean="0">
                <a:latin typeface="+mn-lt"/>
              </a:rPr>
              <a:t>Epidemiol</a:t>
            </a:r>
            <a:r>
              <a:rPr lang="en-GB" sz="1200" dirty="0" smtClean="0">
                <a:latin typeface="+mn-lt"/>
              </a:rPr>
              <a:t> 2008;29:723-729.</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half" idx="2"/>
          </p:nvPr>
        </p:nvSpPr>
        <p:spPr/>
        <p:txBody>
          <a:bodyPr/>
          <a:lstStyle/>
          <a:p>
            <a:r>
              <a:rPr lang="en-GB" sz="1800" dirty="0" smtClean="0"/>
              <a:t>17% of 95 sites contaminated with Gram-negative rods; 3% were contaminated with </a:t>
            </a:r>
            <a:r>
              <a:rPr lang="en-GB" sz="1800" i="1" dirty="0" smtClean="0"/>
              <a:t>Acinetobacter. </a:t>
            </a:r>
            <a:r>
              <a:rPr lang="en-GB" sz="1800" dirty="0" smtClean="0"/>
              <a:t>None of 70 sites contaminated after HPV. </a:t>
            </a:r>
          </a:p>
          <a:p>
            <a:endParaRPr lang="en-GB" sz="1800" dirty="0"/>
          </a:p>
        </p:txBody>
      </p:sp>
      <p:sp>
        <p:nvSpPr>
          <p:cNvPr id="39939" name="AutoShape 962"/>
          <p:cNvSpPr>
            <a:spLocks noChangeAspect="1" noChangeArrowheads="1" noTextEdit="1"/>
          </p:cNvSpPr>
          <p:nvPr/>
        </p:nvSpPr>
        <p:spPr bwMode="auto">
          <a:xfrm>
            <a:off x="2987675" y="1125538"/>
            <a:ext cx="5184775" cy="3568700"/>
          </a:xfrm>
          <a:prstGeom prst="rect">
            <a:avLst/>
          </a:prstGeom>
          <a:noFill/>
          <a:ln w="9525">
            <a:noFill/>
            <a:miter lim="800000"/>
            <a:headEnd/>
            <a:tailEnd/>
          </a:ln>
        </p:spPr>
        <p:txBody>
          <a:bodyPr/>
          <a:lstStyle/>
          <a:p>
            <a:endParaRPr lang="en-GB"/>
          </a:p>
        </p:txBody>
      </p:sp>
      <p:graphicFrame>
        <p:nvGraphicFramePr>
          <p:cNvPr id="15" name="Chart 14"/>
          <p:cNvGraphicFramePr/>
          <p:nvPr>
            <p:extLst>
              <p:ext uri="{D42A27DB-BD31-4B8C-83A1-F6EECF244321}">
                <p14:modId xmlns:p14="http://schemas.microsoft.com/office/powerpoint/2010/main" val="3962177136"/>
              </p:ext>
            </p:extLst>
          </p:nvPr>
        </p:nvGraphicFramePr>
        <p:xfrm>
          <a:off x="699668" y="2708920"/>
          <a:ext cx="6536628" cy="363074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10"/>
          <p:cNvSpPr>
            <a:spLocks noGrp="1"/>
          </p:cNvSpPr>
          <p:nvPr>
            <p:ph type="body" idx="1"/>
          </p:nvPr>
        </p:nvSpPr>
        <p:spPr/>
        <p:txBody>
          <a:bodyPr/>
          <a:lstStyle/>
          <a:p>
            <a:r>
              <a:rPr lang="en-GB" b="1" i="1" dirty="0" err="1" smtClean="0"/>
              <a:t>Acinetobacter</a:t>
            </a:r>
            <a:r>
              <a:rPr lang="en-GB" b="1" dirty="0" smtClean="0"/>
              <a:t> outbreak in Washington, USA</a:t>
            </a:r>
            <a:endParaRPr lang="en-GB" dirty="0"/>
          </a:p>
        </p:txBody>
      </p:sp>
      <p:sp>
        <p:nvSpPr>
          <p:cNvPr id="13" name="Text Placeholder 12"/>
          <p:cNvSpPr>
            <a:spLocks noGrp="1"/>
          </p:cNvSpPr>
          <p:nvPr>
            <p:ph type="body" sz="quarter" idx="3"/>
          </p:nvPr>
        </p:nvSpPr>
        <p:spPr/>
        <p:txBody>
          <a:bodyPr/>
          <a:lstStyle/>
          <a:p>
            <a:r>
              <a:rPr lang="ja-JP" altLang="en-US" b="1" smtClean="0"/>
              <a:t>米国、</a:t>
            </a:r>
            <a:r>
              <a:rPr lang="ja-JP" altLang="en-US" b="1" dirty="0" smtClean="0"/>
              <a:t>ワ</a:t>
            </a:r>
            <a:r>
              <a:rPr lang="ja-JP" altLang="en-US" b="1" dirty="0"/>
              <a:t>シント</a:t>
            </a:r>
            <a:r>
              <a:rPr lang="ja-JP" altLang="en-US" b="1" dirty="0" smtClean="0"/>
              <a:t>ンでア</a:t>
            </a:r>
            <a:r>
              <a:rPr lang="ja-JP" altLang="en-US" b="1" dirty="0"/>
              <a:t>シネトバクター属菌の発生</a:t>
            </a:r>
            <a:endParaRPr lang="en-GB" dirty="0"/>
          </a:p>
        </p:txBody>
      </p:sp>
      <p:sp>
        <p:nvSpPr>
          <p:cNvPr id="9" name="Title 1"/>
          <p:cNvSpPr txBox="1">
            <a:spLocks/>
          </p:cNvSpPr>
          <p:nvPr/>
        </p:nvSpPr>
        <p:spPr bwMode="auto">
          <a:xfrm>
            <a:off x="4860032" y="188640"/>
            <a:ext cx="4093378" cy="71118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endParaRPr lang="en-GB" sz="2000" b="1" dirty="0" smtClean="0">
              <a:solidFill>
                <a:srgbClr val="00B050"/>
              </a:solidFill>
              <a:latin typeface="+mn-lt"/>
              <a:cs typeface="+mn-cs"/>
            </a:endParaRPr>
          </a:p>
        </p:txBody>
      </p:sp>
      <p:grpSp>
        <p:nvGrpSpPr>
          <p:cNvPr id="17" name="Group 12"/>
          <p:cNvGrpSpPr/>
          <p:nvPr/>
        </p:nvGrpSpPr>
        <p:grpSpPr bwMode="gray">
          <a:xfrm>
            <a:off x="5092155" y="3068960"/>
            <a:ext cx="4071532" cy="1995786"/>
            <a:chOff x="7196385" y="1937356"/>
            <a:chExt cx="3272549" cy="1512166"/>
          </a:xfrm>
        </p:grpSpPr>
        <p:sp>
          <p:nvSpPr>
            <p:cNvPr id="18" name="TextBox 17"/>
            <p:cNvSpPr txBox="1"/>
            <p:nvPr/>
          </p:nvSpPr>
          <p:spPr bwMode="gray">
            <a:xfrm>
              <a:off x="7254263" y="2401018"/>
              <a:ext cx="3214671" cy="489712"/>
            </a:xfrm>
            <a:prstGeom prst="rect">
              <a:avLst/>
            </a:prstGeom>
            <a:solidFill>
              <a:schemeClr val="bg1"/>
            </a:solidFill>
          </p:spPr>
          <p:txBody>
            <a:bodyPr wrap="square" rtlCol="0">
              <a:spAutoFit/>
            </a:bodyPr>
            <a:lstStyle/>
            <a:p>
              <a:r>
                <a:rPr lang="en-GB" b="1" dirty="0" smtClean="0">
                  <a:latin typeface="+mn-lt"/>
                </a:rPr>
                <a:t>74% reduction</a:t>
              </a:r>
            </a:p>
            <a:p>
              <a:r>
                <a:rPr lang="es-ES" b="1" dirty="0" smtClean="0">
                  <a:solidFill>
                    <a:srgbClr val="00B050"/>
                  </a:solidFill>
                  <a:latin typeface="+mn-lt"/>
                </a:rPr>
                <a:t>74%</a:t>
              </a:r>
              <a:r>
                <a:rPr lang="ja-JP" altLang="en-US" b="1" smtClean="0">
                  <a:solidFill>
                    <a:srgbClr val="00B050"/>
                  </a:solidFill>
                  <a:latin typeface="+mn-lt"/>
                </a:rPr>
                <a:t>減少</a:t>
              </a:r>
              <a:endParaRPr lang="es-ES" b="1" dirty="0" smtClean="0">
                <a:solidFill>
                  <a:srgbClr val="00B050"/>
                </a:solidFill>
                <a:latin typeface="+mn-lt"/>
              </a:endParaRPr>
            </a:p>
          </p:txBody>
        </p:sp>
        <p:cxnSp>
          <p:nvCxnSpPr>
            <p:cNvPr id="19" name="Straight Arrow Connector 18"/>
            <p:cNvCxnSpPr/>
            <p:nvPr/>
          </p:nvCxnSpPr>
          <p:spPr bwMode="gray">
            <a:xfrm rot="5400000">
              <a:off x="6440303" y="2693438"/>
              <a:ext cx="1512166" cy="1"/>
            </a:xfrm>
            <a:prstGeom prst="straightConnector1">
              <a:avLst/>
            </a:prstGeom>
            <a:ln w="1905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14" name="Content Placeholder 13"/>
          <p:cNvSpPr>
            <a:spLocks noGrp="1"/>
          </p:cNvSpPr>
          <p:nvPr>
            <p:ph sz="quarter" idx="4"/>
          </p:nvPr>
        </p:nvSpPr>
        <p:spPr>
          <a:xfrm>
            <a:off x="4572001" y="902453"/>
            <a:ext cx="4441429" cy="1662452"/>
          </a:xfrm>
        </p:spPr>
        <p:txBody>
          <a:bodyPr/>
          <a:lstStyle/>
          <a:p>
            <a:r>
              <a:rPr lang="en-GB" sz="1800" dirty="0" smtClean="0">
                <a:solidFill>
                  <a:srgbClr val="489657"/>
                </a:solidFill>
              </a:rPr>
              <a:t>95</a:t>
            </a:r>
            <a:r>
              <a:rPr lang="ja-JP" altLang="en-US" sz="1800" smtClean="0">
                <a:solidFill>
                  <a:srgbClr val="489657"/>
                </a:solidFill>
              </a:rPr>
              <a:t>ヶ所</a:t>
            </a:r>
            <a:r>
              <a:rPr lang="ja-JP" altLang="en-US" sz="1800" dirty="0">
                <a:solidFill>
                  <a:srgbClr val="489657"/>
                </a:solidFill>
              </a:rPr>
              <a:t>のうち、</a:t>
            </a:r>
            <a:r>
              <a:rPr lang="en-GB" sz="1800" dirty="0">
                <a:solidFill>
                  <a:srgbClr val="489657"/>
                </a:solidFill>
              </a:rPr>
              <a:t>17</a:t>
            </a:r>
            <a:r>
              <a:rPr lang="ja-JP" altLang="en-US" sz="1800" dirty="0">
                <a:solidFill>
                  <a:srgbClr val="489657"/>
                </a:solidFill>
              </a:rPr>
              <a:t>％がグラム陰性桿菌に汚染</a:t>
            </a:r>
            <a:r>
              <a:rPr lang="ja-JP" altLang="en-US" sz="1800">
                <a:solidFill>
                  <a:srgbClr val="489657"/>
                </a:solidFill>
              </a:rPr>
              <a:t>さ</a:t>
            </a:r>
            <a:r>
              <a:rPr lang="ja-JP" altLang="en-US" sz="1800" smtClean="0">
                <a:solidFill>
                  <a:srgbClr val="489657"/>
                </a:solidFill>
              </a:rPr>
              <a:t>れていた</a:t>
            </a:r>
            <a:r>
              <a:rPr lang="ja-JP" altLang="en-US" sz="1800" dirty="0" smtClean="0">
                <a:solidFill>
                  <a:srgbClr val="489657"/>
                </a:solidFill>
              </a:rPr>
              <a:t>。うち、</a:t>
            </a:r>
            <a:r>
              <a:rPr lang="en-GB" sz="1800" dirty="0" smtClean="0">
                <a:solidFill>
                  <a:srgbClr val="489657"/>
                </a:solidFill>
              </a:rPr>
              <a:t>3</a:t>
            </a:r>
            <a:r>
              <a:rPr lang="ja-JP" altLang="en-US" sz="1800" dirty="0">
                <a:solidFill>
                  <a:srgbClr val="489657"/>
                </a:solidFill>
              </a:rPr>
              <a:t>％はアシネトバクター属菌であった。</a:t>
            </a:r>
            <a:r>
              <a:rPr lang="en-GB" sz="1800" dirty="0">
                <a:solidFill>
                  <a:srgbClr val="489657"/>
                </a:solidFill>
              </a:rPr>
              <a:t>HPV</a:t>
            </a:r>
            <a:r>
              <a:rPr lang="ja-JP" altLang="en-US" sz="1800" dirty="0">
                <a:solidFill>
                  <a:srgbClr val="489657"/>
                </a:solidFill>
              </a:rPr>
              <a:t>後は</a:t>
            </a:r>
            <a:r>
              <a:rPr lang="en-GB" sz="1800" dirty="0" smtClean="0">
                <a:solidFill>
                  <a:srgbClr val="489657"/>
                </a:solidFill>
              </a:rPr>
              <a:t>7</a:t>
            </a:r>
            <a:r>
              <a:rPr lang="en-US" altLang="ja-JP" sz="1800" dirty="0" smtClean="0">
                <a:solidFill>
                  <a:srgbClr val="489657"/>
                </a:solidFill>
              </a:rPr>
              <a:t>0</a:t>
            </a:r>
            <a:r>
              <a:rPr lang="ja-JP" altLang="en-US" sz="1800" smtClean="0">
                <a:solidFill>
                  <a:srgbClr val="489657"/>
                </a:solidFill>
              </a:rPr>
              <a:t>ヶ所全</a:t>
            </a:r>
            <a:r>
              <a:rPr lang="ja-JP" altLang="en-US" sz="1800" dirty="0" smtClean="0">
                <a:solidFill>
                  <a:srgbClr val="489657"/>
                </a:solidFill>
              </a:rPr>
              <a:t>てにおいて</a:t>
            </a:r>
            <a:r>
              <a:rPr lang="ja-JP" altLang="en-US" sz="1800" smtClean="0">
                <a:solidFill>
                  <a:srgbClr val="489657"/>
                </a:solidFill>
              </a:rPr>
              <a:t>汚染がな</a:t>
            </a:r>
            <a:r>
              <a:rPr lang="ja-JP" altLang="en-US" sz="1800" dirty="0">
                <a:solidFill>
                  <a:srgbClr val="489657"/>
                </a:solidFill>
              </a:rPr>
              <a:t>かった。</a:t>
            </a:r>
            <a:endParaRPr lang="es-ES" sz="1800" dirty="0" smtClean="0">
              <a:solidFill>
                <a:srgbClr val="489657"/>
              </a:solidFill>
            </a:endParaRPr>
          </a:p>
        </p:txBody>
      </p:sp>
      <p:sp>
        <p:nvSpPr>
          <p:cNvPr id="20" name="Rectangle 19"/>
          <p:cNvSpPr/>
          <p:nvPr/>
        </p:nvSpPr>
        <p:spPr>
          <a:xfrm>
            <a:off x="35496" y="6525344"/>
            <a:ext cx="7000876" cy="276999"/>
          </a:xfrm>
          <a:prstGeom prst="rect">
            <a:avLst/>
          </a:prstGeom>
        </p:spPr>
        <p:txBody>
          <a:bodyPr>
            <a:spAutoFit/>
          </a:bodyPr>
          <a:lstStyle/>
          <a:p>
            <a:pPr marL="228600" indent="-228600">
              <a:defRPr/>
            </a:pPr>
            <a:r>
              <a:rPr lang="en-GB" sz="1200" dirty="0" err="1" smtClean="0">
                <a:latin typeface="+mj-lt"/>
              </a:rPr>
              <a:t>Donegan</a:t>
            </a:r>
            <a:r>
              <a:rPr lang="en-GB" sz="1200" dirty="0" smtClean="0">
                <a:latin typeface="+mj-lt"/>
              </a:rPr>
              <a:t> </a:t>
            </a:r>
            <a:r>
              <a:rPr lang="en-GB" sz="1200" i="1" dirty="0" smtClean="0">
                <a:latin typeface="+mj-lt"/>
              </a:rPr>
              <a:t>et al. </a:t>
            </a:r>
            <a:r>
              <a:rPr lang="en-GB" sz="1200" dirty="0" smtClean="0">
                <a:latin typeface="+mj-lt"/>
              </a:rPr>
              <a:t>SHEA 2010.</a:t>
            </a:r>
            <a:endParaRPr lang="en-GB" sz="1200" dirty="0">
              <a:latin typeface="+mj-l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xEl>
                                              <p:pRg st="0" end="0"/>
                                            </p:txEl>
                                          </p:spTgt>
                                        </p:tgtEl>
                                        <p:attrNameLst>
                                          <p:attrName>style.visibility</p:attrName>
                                        </p:attrNameLst>
                                      </p:cBhvr>
                                      <p:to>
                                        <p:strVal val="visible"/>
                                      </p:to>
                                    </p:set>
                                    <p:animEffect transition="in" filter="fade">
                                      <p:cBhvr>
                                        <p:cTn id="10" dur="500"/>
                                        <p:tgtEl>
                                          <p:spTgt spid="1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Graphic spid="15" grpId="0">
        <p:bldAsOne/>
      </p:bldGraphic>
      <p:bldP spid="1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p:cNvSpPr>
            <a:spLocks noGrp="1"/>
          </p:cNvSpPr>
          <p:nvPr>
            <p:ph type="body" idx="1"/>
          </p:nvPr>
        </p:nvSpPr>
        <p:spPr/>
        <p:txBody>
          <a:bodyPr/>
          <a:lstStyle/>
          <a:p>
            <a:pPr lvl="0">
              <a:spcBef>
                <a:spcPts val="0"/>
              </a:spcBef>
              <a:buClrTx/>
              <a:tabLst>
                <a:tab pos="4037013" algn="l"/>
              </a:tabLst>
              <a:defRPr/>
            </a:pPr>
            <a:r>
              <a:rPr lang="en-GB" b="1" dirty="0" smtClean="0"/>
              <a:t>Feasibility in busy</a:t>
            </a:r>
          </a:p>
          <a:p>
            <a:pPr lvl="0">
              <a:spcBef>
                <a:spcPts val="0"/>
              </a:spcBef>
              <a:buClrTx/>
              <a:tabLst>
                <a:tab pos="4037013" algn="l"/>
              </a:tabLst>
              <a:defRPr/>
            </a:pPr>
            <a:r>
              <a:rPr lang="en-GB" b="1" dirty="0" smtClean="0"/>
              <a:t>hospitals</a:t>
            </a:r>
            <a:endParaRPr lang="en-US" b="1" dirty="0" smtClean="0"/>
          </a:p>
          <a:p>
            <a:pPr>
              <a:spcBef>
                <a:spcPts val="0"/>
              </a:spcBef>
            </a:pPr>
            <a:endParaRPr lang="en-GB" b="1" dirty="0"/>
          </a:p>
        </p:txBody>
      </p:sp>
      <p:sp>
        <p:nvSpPr>
          <p:cNvPr id="18" name="Content Placeholder 17"/>
          <p:cNvSpPr>
            <a:spLocks noGrp="1"/>
          </p:cNvSpPr>
          <p:nvPr>
            <p:ph sz="half" idx="2"/>
          </p:nvPr>
        </p:nvSpPr>
        <p:spPr>
          <a:xfrm>
            <a:off x="185052" y="2492897"/>
            <a:ext cx="4145334" cy="2592288"/>
          </a:xfrm>
        </p:spPr>
        <p:txBody>
          <a:bodyPr/>
          <a:lstStyle/>
          <a:p>
            <a:pPr marL="269875" lvl="1" indent="-269875"/>
            <a:r>
              <a:rPr lang="en-GB" dirty="0" smtClean="0"/>
              <a:t>The UK government studied the implementation of HPV into 7 UK hospitals, concluding ‘The Bioquell system did not cause undue disruption and was very popular - 99% of staff would recommend it.’</a:t>
            </a:r>
            <a:r>
              <a:rPr lang="en-GB" baseline="30000" dirty="0" smtClean="0"/>
              <a:t>2</a:t>
            </a:r>
          </a:p>
          <a:p>
            <a:endParaRPr lang="en-GB" dirty="0"/>
          </a:p>
        </p:txBody>
      </p:sp>
      <p:sp>
        <p:nvSpPr>
          <p:cNvPr id="19" name="Text Placeholder 18"/>
          <p:cNvSpPr>
            <a:spLocks noGrp="1"/>
          </p:cNvSpPr>
          <p:nvPr>
            <p:ph type="body" sz="quarter" idx="3"/>
          </p:nvPr>
        </p:nvSpPr>
        <p:spPr/>
        <p:txBody>
          <a:bodyPr/>
          <a:lstStyle/>
          <a:p>
            <a:pPr>
              <a:spcBef>
                <a:spcPts val="0"/>
              </a:spcBef>
            </a:pPr>
            <a:r>
              <a:rPr lang="ja-JP" altLang="en-US" b="1" dirty="0"/>
              <a:t>忙しい病</a:t>
            </a:r>
            <a:r>
              <a:rPr lang="ja-JP" altLang="en-US" b="1" dirty="0" smtClean="0"/>
              <a:t>院での実</a:t>
            </a:r>
            <a:r>
              <a:rPr lang="ja-JP" altLang="en-US" b="1" dirty="0"/>
              <a:t>現可能性</a:t>
            </a:r>
            <a:endParaRPr lang="en-GB" b="1" dirty="0"/>
          </a:p>
        </p:txBody>
      </p:sp>
      <p:sp>
        <p:nvSpPr>
          <p:cNvPr id="20" name="Content Placeholder 19"/>
          <p:cNvSpPr>
            <a:spLocks noGrp="1"/>
          </p:cNvSpPr>
          <p:nvPr>
            <p:ph sz="quarter" idx="4"/>
          </p:nvPr>
        </p:nvSpPr>
        <p:spPr>
          <a:xfrm>
            <a:off x="4572001" y="902453"/>
            <a:ext cx="3888431" cy="1878476"/>
          </a:xfrm>
        </p:spPr>
        <p:txBody>
          <a:bodyPr/>
          <a:lstStyle/>
          <a:p>
            <a:pPr marL="269875" lvl="1" indent="-269875"/>
            <a:r>
              <a:rPr lang="en-GB" dirty="0">
                <a:solidFill>
                  <a:srgbClr val="489657"/>
                </a:solidFill>
              </a:rPr>
              <a:t>20</a:t>
            </a:r>
            <a:r>
              <a:rPr lang="ja-JP" altLang="en-US" dirty="0">
                <a:solidFill>
                  <a:srgbClr val="489657"/>
                </a:solidFill>
              </a:rPr>
              <a:t>ヶ月以上にわ</a:t>
            </a:r>
            <a:r>
              <a:rPr lang="ja-JP" altLang="en-US">
                <a:solidFill>
                  <a:srgbClr val="489657"/>
                </a:solidFill>
              </a:rPr>
              <a:t>た</a:t>
            </a:r>
            <a:r>
              <a:rPr lang="ja-JP" altLang="en-US" smtClean="0">
                <a:solidFill>
                  <a:srgbClr val="489657"/>
                </a:solidFill>
              </a:rPr>
              <a:t>る米国のある病</a:t>
            </a:r>
            <a:r>
              <a:rPr lang="ja-JP" altLang="en-US" dirty="0" smtClean="0">
                <a:solidFill>
                  <a:srgbClr val="489657"/>
                </a:solidFill>
              </a:rPr>
              <a:t>院における研究で</a:t>
            </a:r>
            <a:r>
              <a:rPr lang="ja-JP" altLang="en-US" smtClean="0">
                <a:solidFill>
                  <a:srgbClr val="489657"/>
                </a:solidFill>
              </a:rPr>
              <a:t>、</a:t>
            </a:r>
            <a:r>
              <a:rPr lang="en-GB" dirty="0" smtClean="0">
                <a:solidFill>
                  <a:srgbClr val="489657"/>
                </a:solidFill>
              </a:rPr>
              <a:t>1,500</a:t>
            </a:r>
            <a:r>
              <a:rPr lang="ja-JP" altLang="en-US" dirty="0">
                <a:solidFill>
                  <a:srgbClr val="489657"/>
                </a:solidFill>
              </a:rPr>
              <a:t>室以上が消毒され、その</a:t>
            </a:r>
            <a:r>
              <a:rPr lang="ja-JP" altLang="en-US">
                <a:solidFill>
                  <a:srgbClr val="489657"/>
                </a:solidFill>
              </a:rPr>
              <a:t>平</a:t>
            </a:r>
            <a:r>
              <a:rPr lang="ja-JP" altLang="en-US" smtClean="0">
                <a:solidFill>
                  <a:srgbClr val="489657"/>
                </a:solidFill>
              </a:rPr>
              <a:t>均周期は最大</a:t>
            </a:r>
            <a:r>
              <a:rPr lang="en-GB" dirty="0" smtClean="0">
                <a:solidFill>
                  <a:srgbClr val="489657"/>
                </a:solidFill>
              </a:rPr>
              <a:t>2</a:t>
            </a:r>
            <a:r>
              <a:rPr lang="ja-JP" altLang="en-US">
                <a:solidFill>
                  <a:srgbClr val="489657"/>
                </a:solidFill>
              </a:rPr>
              <a:t>時</a:t>
            </a:r>
            <a:r>
              <a:rPr lang="ja-JP" altLang="en-US" smtClean="0">
                <a:solidFill>
                  <a:srgbClr val="489657"/>
                </a:solidFill>
              </a:rPr>
              <a:t>間</a:t>
            </a:r>
            <a:r>
              <a:rPr lang="en-GB" baseline="30000" dirty="0" smtClean="0">
                <a:solidFill>
                  <a:srgbClr val="489657"/>
                </a:solidFill>
              </a:rPr>
              <a:t>1</a:t>
            </a:r>
            <a:r>
              <a:rPr lang="ja-JP" altLang="en-US" smtClean="0">
                <a:solidFill>
                  <a:srgbClr val="489657"/>
                </a:solidFill>
              </a:rPr>
              <a:t>で</a:t>
            </a:r>
            <a:r>
              <a:rPr lang="ja-JP" altLang="en-US" dirty="0">
                <a:solidFill>
                  <a:srgbClr val="489657"/>
                </a:solidFill>
              </a:rPr>
              <a:t>あ</a:t>
            </a:r>
            <a:r>
              <a:rPr lang="ja-JP" altLang="en-US">
                <a:solidFill>
                  <a:srgbClr val="489657"/>
                </a:solidFill>
              </a:rPr>
              <a:t>っ</a:t>
            </a:r>
            <a:r>
              <a:rPr lang="ja-JP" altLang="en-US" smtClean="0">
                <a:solidFill>
                  <a:srgbClr val="489657"/>
                </a:solidFill>
              </a:rPr>
              <a:t>た。</a:t>
            </a:r>
            <a:endParaRPr lang="es-ES" baseline="30000" dirty="0" smtClean="0">
              <a:solidFill>
                <a:srgbClr val="489657"/>
              </a:solidFill>
            </a:endParaRPr>
          </a:p>
        </p:txBody>
      </p:sp>
      <p:sp>
        <p:nvSpPr>
          <p:cNvPr id="8" name="Rectangle 2"/>
          <p:cNvSpPr txBox="1">
            <a:spLocks/>
          </p:cNvSpPr>
          <p:nvPr/>
        </p:nvSpPr>
        <p:spPr bwMode="auto">
          <a:xfrm>
            <a:off x="323528" y="119610"/>
            <a:ext cx="3744416" cy="9255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defTabSz="914400" latinLnBrk="0">
              <a:lnSpc>
                <a:spcPct val="100000"/>
              </a:lnSpc>
              <a:buClrTx/>
              <a:buSzTx/>
              <a:buFontTx/>
              <a:buNone/>
              <a:tabLst>
                <a:tab pos="4037013" algn="l"/>
              </a:tabLst>
              <a:defRPr/>
            </a:pPr>
            <a:endParaRPr lang="en-US" sz="2000" b="1" dirty="0" smtClean="0">
              <a:solidFill>
                <a:srgbClr val="0070C0"/>
              </a:solidFill>
              <a:latin typeface="+mn-lt"/>
              <a:cs typeface="+mn-cs"/>
            </a:endParaRPr>
          </a:p>
        </p:txBody>
      </p:sp>
      <p:grpSp>
        <p:nvGrpSpPr>
          <p:cNvPr id="10" name="Group 37"/>
          <p:cNvGrpSpPr/>
          <p:nvPr/>
        </p:nvGrpSpPr>
        <p:grpSpPr>
          <a:xfrm>
            <a:off x="251520" y="5157192"/>
            <a:ext cx="8892480" cy="504056"/>
            <a:chOff x="392129" y="5939655"/>
            <a:chExt cx="9633520" cy="504056"/>
          </a:xfrm>
        </p:grpSpPr>
        <p:sp>
          <p:nvSpPr>
            <p:cNvPr id="11" name="TextBox 10"/>
            <p:cNvSpPr txBox="1"/>
            <p:nvPr/>
          </p:nvSpPr>
          <p:spPr>
            <a:xfrm>
              <a:off x="723293" y="5958317"/>
              <a:ext cx="9302356" cy="400110"/>
            </a:xfrm>
            <a:prstGeom prst="rect">
              <a:avLst/>
            </a:prstGeom>
            <a:noFill/>
          </p:spPr>
          <p:txBody>
            <a:bodyPr wrap="square" rtlCol="0">
              <a:spAutoFit/>
            </a:bodyPr>
            <a:lstStyle/>
            <a:p>
              <a:r>
                <a:rPr lang="en-GB" sz="2000" b="1" i="1" dirty="0" smtClean="0">
                  <a:latin typeface="+mn-lt"/>
                </a:rPr>
                <a:t>Regular use of HPV is feasible, even in busy hospitals</a:t>
              </a:r>
            </a:p>
          </p:txBody>
        </p:sp>
        <p:sp>
          <p:nvSpPr>
            <p:cNvPr id="12" name="Right Arrow 11"/>
            <p:cNvSpPr/>
            <p:nvPr/>
          </p:nvSpPr>
          <p:spPr>
            <a:xfrm>
              <a:off x="392129" y="5939655"/>
              <a:ext cx="360040" cy="504056"/>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2000"/>
            </a:p>
          </p:txBody>
        </p:sp>
      </p:grpSp>
      <p:sp>
        <p:nvSpPr>
          <p:cNvPr id="14" name="TextBox 13"/>
          <p:cNvSpPr txBox="1"/>
          <p:nvPr/>
        </p:nvSpPr>
        <p:spPr>
          <a:xfrm>
            <a:off x="557210" y="5673442"/>
            <a:ext cx="7975230" cy="400110"/>
          </a:xfrm>
          <a:prstGeom prst="rect">
            <a:avLst/>
          </a:prstGeom>
          <a:noFill/>
        </p:spPr>
        <p:txBody>
          <a:bodyPr wrap="square" rtlCol="0">
            <a:spAutoFit/>
          </a:bodyPr>
          <a:lstStyle/>
          <a:p>
            <a:endParaRPr lang="es-ES" sz="2000" b="1" i="1" dirty="0" smtClean="0">
              <a:solidFill>
                <a:srgbClr val="00B050"/>
              </a:solidFill>
              <a:latin typeface="+mn-lt"/>
            </a:endParaRPr>
          </a:p>
        </p:txBody>
      </p:sp>
      <p:sp>
        <p:nvSpPr>
          <p:cNvPr id="15" name="Right Arrow 14"/>
          <p:cNvSpPr/>
          <p:nvPr/>
        </p:nvSpPr>
        <p:spPr>
          <a:xfrm>
            <a:off x="251520" y="5805264"/>
            <a:ext cx="332345" cy="504056"/>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sz="2000"/>
          </a:p>
        </p:txBody>
      </p:sp>
      <p:sp>
        <p:nvSpPr>
          <p:cNvPr id="25" name="Content Placeholder 17"/>
          <p:cNvSpPr txBox="1">
            <a:spLocks/>
          </p:cNvSpPr>
          <p:nvPr/>
        </p:nvSpPr>
        <p:spPr bwMode="auto">
          <a:xfrm>
            <a:off x="179512" y="908721"/>
            <a:ext cx="4145334" cy="16561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9875" marR="0" lvl="1" indent="-269875" algn="l" defTabSz="914400" rtl="0" eaLnBrk="0" fontAlgn="base" latinLnBrk="0" hangingPunct="0">
              <a:lnSpc>
                <a:spcPct val="100000"/>
              </a:lnSpc>
              <a:spcBef>
                <a:spcPct val="20000"/>
              </a:spcBef>
              <a:spcAft>
                <a:spcPct val="0"/>
              </a:spcAft>
              <a:buClr>
                <a:srgbClr val="00BCFF"/>
              </a:buClr>
              <a:buSzTx/>
              <a:buFont typeface="Arial" charset="0"/>
              <a:buChar char="•"/>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A US study over 20 months in a US hospital found that over 1500 rooms were decontaminated and that the mean cycle time ~2hrs</a:t>
            </a:r>
            <a:r>
              <a:rPr kumimoji="0" lang="en-GB" sz="2000" b="0" i="0" u="none" strike="noStrike" kern="1200" cap="none" spc="0" normalizeH="0" baseline="30000" noProof="0" dirty="0" smtClean="0">
                <a:ln>
                  <a:noFill/>
                </a:ln>
                <a:solidFill>
                  <a:schemeClr val="tx1"/>
                </a:solidFill>
                <a:effectLst/>
                <a:uLnTx/>
                <a:uFillTx/>
                <a:latin typeface="+mn-lt"/>
                <a:ea typeface="+mn-ea"/>
                <a:cs typeface="+mn-cs"/>
              </a:rPr>
              <a:t>1</a:t>
            </a:r>
          </a:p>
          <a:p>
            <a:pPr marL="0" marR="0" lvl="0" indent="0" algn="l" defTabSz="914400" rtl="0" eaLnBrk="0" fontAlgn="base" latinLnBrk="0" hangingPunct="0">
              <a:lnSpc>
                <a:spcPct val="100000"/>
              </a:lnSpc>
              <a:spcBef>
                <a:spcPct val="20000"/>
              </a:spcBef>
              <a:spcAft>
                <a:spcPct val="0"/>
              </a:spcAft>
              <a:buClr>
                <a:srgbClr val="4B63AE"/>
              </a:buClr>
              <a:buSzTx/>
              <a:buFont typeface="Arial" charset="0"/>
              <a:buNone/>
              <a:tabLst/>
              <a:defRPr/>
            </a:pPr>
            <a:endParaRPr kumimoji="0" lang="en-GB"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6" name="Content Placeholder 19"/>
          <p:cNvSpPr txBox="1">
            <a:spLocks/>
          </p:cNvSpPr>
          <p:nvPr/>
        </p:nvSpPr>
        <p:spPr bwMode="auto">
          <a:xfrm>
            <a:off x="4572001" y="2492896"/>
            <a:ext cx="3816424" cy="266429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9875" lvl="1" indent="-269875" eaLnBrk="0" hangingPunct="0">
              <a:spcBef>
                <a:spcPct val="20000"/>
              </a:spcBef>
              <a:buClr>
                <a:srgbClr val="00B050"/>
              </a:buClr>
              <a:buFont typeface="Arial" charset="0"/>
              <a:buChar char="•"/>
            </a:pPr>
            <a:r>
              <a:rPr lang="ja-JP" altLang="en-US" sz="2000" smtClean="0">
                <a:solidFill>
                  <a:srgbClr val="489657"/>
                </a:solidFill>
              </a:rPr>
              <a:t>英国政</a:t>
            </a:r>
            <a:r>
              <a:rPr lang="ja-JP" altLang="en-US" sz="2000" dirty="0">
                <a:solidFill>
                  <a:srgbClr val="489657"/>
                </a:solidFill>
              </a:rPr>
              <a:t>府の研究で、英国内</a:t>
            </a:r>
            <a:r>
              <a:rPr lang="en-GB" sz="2000" dirty="0" smtClean="0">
                <a:solidFill>
                  <a:srgbClr val="489657"/>
                </a:solidFill>
              </a:rPr>
              <a:t>7</a:t>
            </a:r>
            <a:r>
              <a:rPr lang="ja-JP" altLang="en-US" sz="2000" dirty="0" smtClean="0">
                <a:solidFill>
                  <a:srgbClr val="489657"/>
                </a:solidFill>
              </a:rPr>
              <a:t>か所</a:t>
            </a:r>
            <a:r>
              <a:rPr lang="ja-JP" altLang="en-US" sz="2000" dirty="0">
                <a:solidFill>
                  <a:srgbClr val="489657"/>
                </a:solidFill>
              </a:rPr>
              <a:t>の病院に</a:t>
            </a:r>
            <a:r>
              <a:rPr lang="en-GB" sz="2000" dirty="0">
                <a:solidFill>
                  <a:srgbClr val="489657"/>
                </a:solidFill>
              </a:rPr>
              <a:t>HPV</a:t>
            </a:r>
            <a:r>
              <a:rPr lang="ja-JP" altLang="en-US" sz="2000" dirty="0">
                <a:solidFill>
                  <a:srgbClr val="489657"/>
                </a:solidFill>
              </a:rPr>
              <a:t>を導入した。結</a:t>
            </a:r>
            <a:r>
              <a:rPr lang="ja-JP" altLang="en-US" sz="2000">
                <a:solidFill>
                  <a:srgbClr val="489657"/>
                </a:solidFill>
              </a:rPr>
              <a:t>果</a:t>
            </a:r>
            <a:r>
              <a:rPr lang="ja-JP" altLang="en-US" sz="2000" smtClean="0">
                <a:solidFill>
                  <a:srgbClr val="489657"/>
                </a:solidFill>
              </a:rPr>
              <a:t>、</a:t>
            </a:r>
            <a:r>
              <a:rPr lang="en-US" altLang="ja-JP" sz="2000" dirty="0" smtClean="0">
                <a:solidFill>
                  <a:srgbClr val="489657"/>
                </a:solidFill>
              </a:rPr>
              <a:t>『</a:t>
            </a:r>
            <a:r>
              <a:rPr lang="ja-JP" altLang="en-US" sz="2000" smtClean="0">
                <a:solidFill>
                  <a:srgbClr val="489657"/>
                </a:solidFill>
              </a:rPr>
              <a:t>バ</a:t>
            </a:r>
            <a:r>
              <a:rPr lang="ja-JP" altLang="en-US" sz="2000" dirty="0">
                <a:solidFill>
                  <a:srgbClr val="489657"/>
                </a:solidFill>
              </a:rPr>
              <a:t>イオクエルのシステムは必要のない混乱を起こすこ</a:t>
            </a:r>
            <a:r>
              <a:rPr lang="ja-JP" altLang="en-US" sz="2000" dirty="0" smtClean="0">
                <a:solidFill>
                  <a:srgbClr val="489657"/>
                </a:solidFill>
              </a:rPr>
              <a:t>ともなく、非</a:t>
            </a:r>
            <a:r>
              <a:rPr lang="ja-JP" altLang="en-US" sz="2000" dirty="0">
                <a:solidFill>
                  <a:srgbClr val="489657"/>
                </a:solidFill>
              </a:rPr>
              <a:t>常に人気があった。</a:t>
            </a:r>
            <a:r>
              <a:rPr lang="en-GB" sz="2000" dirty="0">
                <a:solidFill>
                  <a:srgbClr val="489657"/>
                </a:solidFill>
              </a:rPr>
              <a:t>99</a:t>
            </a:r>
            <a:r>
              <a:rPr lang="ja-JP" altLang="en-US" sz="2000" dirty="0">
                <a:solidFill>
                  <a:srgbClr val="489657"/>
                </a:solidFill>
              </a:rPr>
              <a:t>％のスタッフが推奨してい</a:t>
            </a:r>
            <a:r>
              <a:rPr lang="ja-JP" altLang="en-US" sz="2000">
                <a:solidFill>
                  <a:srgbClr val="489657"/>
                </a:solidFill>
              </a:rPr>
              <a:t>る</a:t>
            </a:r>
            <a:r>
              <a:rPr lang="ja-JP" altLang="en-US" sz="2000" smtClean="0">
                <a:solidFill>
                  <a:srgbClr val="489657"/>
                </a:solidFill>
              </a:rPr>
              <a:t>。</a:t>
            </a:r>
            <a:r>
              <a:rPr lang="en-US" altLang="ja-JP" sz="2000" dirty="0" smtClean="0">
                <a:solidFill>
                  <a:srgbClr val="489657"/>
                </a:solidFill>
              </a:rPr>
              <a:t>』</a:t>
            </a:r>
            <a:r>
              <a:rPr lang="en-GB" sz="2000" baseline="30000" dirty="0" smtClean="0">
                <a:solidFill>
                  <a:srgbClr val="489657"/>
                </a:solidFill>
              </a:rPr>
              <a:t>2</a:t>
            </a:r>
            <a:endParaRPr kumimoji="0" lang="en-GB" sz="2000" b="0" i="0" u="none" strike="noStrike" kern="1200" cap="none" spc="0" normalizeH="0" baseline="0" noProof="0" dirty="0">
              <a:ln>
                <a:noFill/>
              </a:ln>
              <a:solidFill>
                <a:srgbClr val="489657"/>
              </a:solidFill>
              <a:effectLst/>
              <a:uLnTx/>
              <a:uFillTx/>
              <a:latin typeface="+mn-lt"/>
              <a:ea typeface="+mn-ea"/>
              <a:cs typeface="+mn-cs"/>
            </a:endParaRPr>
          </a:p>
        </p:txBody>
      </p:sp>
      <p:sp>
        <p:nvSpPr>
          <p:cNvPr id="21" name="Rectangle 20"/>
          <p:cNvSpPr/>
          <p:nvPr/>
        </p:nvSpPr>
        <p:spPr>
          <a:xfrm>
            <a:off x="583865" y="5875795"/>
            <a:ext cx="7948575" cy="369332"/>
          </a:xfrm>
          <a:prstGeom prst="rect">
            <a:avLst/>
          </a:prstGeom>
        </p:spPr>
        <p:txBody>
          <a:bodyPr wrap="square">
            <a:spAutoFit/>
          </a:bodyPr>
          <a:lstStyle/>
          <a:p>
            <a:r>
              <a:rPr lang="ja-JP" altLang="en-US" b="1" i="1" dirty="0">
                <a:solidFill>
                  <a:srgbClr val="489657"/>
                </a:solidFill>
              </a:rPr>
              <a:t>忙しい病院でさえも、</a:t>
            </a:r>
            <a:r>
              <a:rPr lang="en-GB" b="1" i="1" dirty="0">
                <a:solidFill>
                  <a:srgbClr val="489657"/>
                </a:solidFill>
              </a:rPr>
              <a:t>HPV</a:t>
            </a:r>
            <a:r>
              <a:rPr lang="ja-JP" altLang="en-US" b="1" i="1" dirty="0">
                <a:solidFill>
                  <a:srgbClr val="489657"/>
                </a:solidFill>
              </a:rPr>
              <a:t>の常用は実現可</a:t>
            </a:r>
            <a:r>
              <a:rPr lang="ja-JP" altLang="en-US" b="1" i="1" dirty="0" smtClean="0">
                <a:solidFill>
                  <a:srgbClr val="489657"/>
                </a:solidFill>
              </a:rPr>
              <a:t>能</a:t>
            </a:r>
            <a:endParaRPr lang="en-GB" b="1" i="1" dirty="0">
              <a:solidFill>
                <a:srgbClr val="489657"/>
              </a:solidFill>
            </a:endParaRPr>
          </a:p>
        </p:txBody>
      </p:sp>
      <p:sp>
        <p:nvSpPr>
          <p:cNvPr id="17" name="TextBox 5"/>
          <p:cNvSpPr txBox="1">
            <a:spLocks noChangeArrowheads="1"/>
          </p:cNvSpPr>
          <p:nvPr/>
        </p:nvSpPr>
        <p:spPr bwMode="auto">
          <a:xfrm>
            <a:off x="35496" y="6423735"/>
            <a:ext cx="9021762" cy="461649"/>
          </a:xfrm>
          <a:prstGeom prst="rect">
            <a:avLst/>
          </a:prstGeom>
          <a:noFill/>
          <a:ln w="9525">
            <a:noFill/>
            <a:miter lim="800000"/>
            <a:headEnd/>
            <a:tailEnd/>
          </a:ln>
        </p:spPr>
        <p:txBody>
          <a:bodyPr lIns="91424" tIns="45712" rIns="91424" bIns="45712">
            <a:spAutoFit/>
          </a:bodyPr>
          <a:lstStyle/>
          <a:p>
            <a:pPr marL="241300" indent="-241300"/>
            <a:r>
              <a:rPr lang="en-GB" sz="1200" dirty="0">
                <a:latin typeface="Verdana" pitchFamily="34" charset="0"/>
              </a:rPr>
              <a:t>1. </a:t>
            </a:r>
            <a:r>
              <a:rPr lang="en-US" sz="1200" dirty="0">
                <a:latin typeface="Verdana" pitchFamily="34" charset="0"/>
              </a:rPr>
              <a:t>Otter </a:t>
            </a:r>
            <a:r>
              <a:rPr lang="en-US" sz="1200" i="1" dirty="0">
                <a:latin typeface="Verdana" pitchFamily="34" charset="0"/>
              </a:rPr>
              <a:t>et al.</a:t>
            </a:r>
            <a:r>
              <a:rPr lang="en-US" sz="1200" dirty="0">
                <a:latin typeface="Verdana" pitchFamily="34" charset="0"/>
              </a:rPr>
              <a:t> </a:t>
            </a:r>
            <a:r>
              <a:rPr lang="en-US" sz="1200" i="1" dirty="0">
                <a:latin typeface="Verdana" pitchFamily="34" charset="0"/>
              </a:rPr>
              <a:t>Infect Control Hosp </a:t>
            </a:r>
            <a:r>
              <a:rPr lang="en-US" sz="1200" i="1" dirty="0" err="1">
                <a:latin typeface="Verdana" pitchFamily="34" charset="0"/>
              </a:rPr>
              <a:t>Epidemiol</a:t>
            </a:r>
            <a:r>
              <a:rPr lang="en-US" sz="1200" i="1" dirty="0">
                <a:latin typeface="Verdana" pitchFamily="34" charset="0"/>
              </a:rPr>
              <a:t> </a:t>
            </a:r>
            <a:r>
              <a:rPr lang="en-US" sz="1200" dirty="0">
                <a:latin typeface="Verdana" pitchFamily="34" charset="0"/>
              </a:rPr>
              <a:t>2009;30:574-577.</a:t>
            </a:r>
            <a:endParaRPr lang="en-GB" sz="1200" dirty="0">
              <a:latin typeface="Verdana" pitchFamily="34" charset="0"/>
            </a:endParaRPr>
          </a:p>
          <a:p>
            <a:pPr marL="241300" indent="-241300"/>
            <a:r>
              <a:rPr lang="en-GB" sz="1200" dirty="0">
                <a:latin typeface="Verdana" pitchFamily="34" charset="0"/>
              </a:rPr>
              <a:t>2. </a:t>
            </a:r>
            <a:r>
              <a:rPr lang="en-GB" sz="1200" dirty="0" err="1">
                <a:latin typeface="Verdana" pitchFamily="34" charset="0"/>
              </a:rPr>
              <a:t>DoH</a:t>
            </a:r>
            <a:r>
              <a:rPr lang="en-GB" sz="1200" dirty="0">
                <a:latin typeface="Verdana" pitchFamily="34" charset="0"/>
              </a:rPr>
              <a:t> / PASA. </a:t>
            </a:r>
            <a:r>
              <a:rPr lang="en-GB" sz="1200" dirty="0" err="1">
                <a:latin typeface="Verdana" pitchFamily="34" charset="0"/>
              </a:rPr>
              <a:t>Bioquell</a:t>
            </a:r>
            <a:r>
              <a:rPr lang="en-GB" sz="1200" dirty="0">
                <a:latin typeface="Verdana" pitchFamily="34" charset="0"/>
              </a:rPr>
              <a:t> SHP report, 2009</a:t>
            </a:r>
            <a:r>
              <a:rPr lang="en-GB" sz="1200" dirty="0" smtClean="0">
                <a:latin typeface="Verdana" pitchFamily="34" charset="0"/>
              </a:rPr>
              <a:t>.</a:t>
            </a:r>
            <a:endParaRPr lang="en-GB" sz="1200" dirty="0">
              <a:latin typeface="Verdana"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fade">
                                      <p:cBhvr>
                                        <p:cTn id="10" dur="500"/>
                                        <p:tgtEl>
                                          <p:spTgt spid="2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fade">
                                      <p:cBhvr>
                                        <p:cTn id="15" dur="500"/>
                                        <p:tgtEl>
                                          <p:spTgt spid="18">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20" grpId="0" build="p"/>
      <p:bldP spid="15" grpId="0" animBg="1"/>
      <p:bldP spid="25" grpId="0"/>
      <p:bldP spid="26" grpId="0"/>
      <p:bldP spid="2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descr="C:\Users\jotter\Documents\ICE-pod\Pics\IMG_2428 cop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212976"/>
            <a:ext cx="3986409" cy="3096344"/>
          </a:xfrm>
          <a:prstGeom prst="rect">
            <a:avLst/>
          </a:prstGeom>
          <a:noFill/>
          <a:extLst>
            <a:ext uri="{909E8E84-426E-40DD-AFC4-6F175D3DCCD1}">
              <a14:hiddenFill xmlns:a14="http://schemas.microsoft.com/office/drawing/2010/main">
                <a:solidFill>
                  <a:srgbClr val="FFFFFF"/>
                </a:solidFill>
              </a14:hiddenFill>
            </a:ext>
          </a:extLst>
        </p:spPr>
      </p:pic>
      <p:sp>
        <p:nvSpPr>
          <p:cNvPr id="22" name="Text Placeholder 23"/>
          <p:cNvSpPr>
            <a:spLocks noGrp="1"/>
          </p:cNvSpPr>
          <p:nvPr>
            <p:ph type="body" idx="1"/>
          </p:nvPr>
        </p:nvSpPr>
        <p:spPr>
          <a:xfrm>
            <a:off x="185052" y="116632"/>
            <a:ext cx="4145334" cy="711200"/>
          </a:xfrm>
        </p:spPr>
        <p:txBody>
          <a:bodyPr/>
          <a:lstStyle/>
          <a:p>
            <a:pPr lvl="0">
              <a:spcBef>
                <a:spcPts val="0"/>
              </a:spcBef>
              <a:buClrTx/>
              <a:tabLst>
                <a:tab pos="4037013" algn="l"/>
              </a:tabLst>
              <a:defRPr/>
            </a:pPr>
            <a:r>
              <a:rPr lang="en-GB" b="1" dirty="0" smtClean="0"/>
              <a:t>Infection Control Enclosure (ICE)-pod</a:t>
            </a:r>
            <a:endParaRPr lang="en-US" b="1" dirty="0" smtClean="0"/>
          </a:p>
          <a:p>
            <a:pPr>
              <a:spcBef>
                <a:spcPts val="0"/>
              </a:spcBef>
            </a:pPr>
            <a:endParaRPr lang="en-GB" b="1" dirty="0"/>
          </a:p>
        </p:txBody>
      </p:sp>
      <p:sp>
        <p:nvSpPr>
          <p:cNvPr id="23" name="Text Placeholder 18"/>
          <p:cNvSpPr>
            <a:spLocks noGrp="1"/>
          </p:cNvSpPr>
          <p:nvPr>
            <p:ph type="body" sz="quarter" idx="3"/>
          </p:nvPr>
        </p:nvSpPr>
        <p:spPr>
          <a:xfrm>
            <a:off x="4572000" y="116632"/>
            <a:ext cx="4441430" cy="711200"/>
          </a:xfrm>
        </p:spPr>
        <p:txBody>
          <a:bodyPr/>
          <a:lstStyle/>
          <a:p>
            <a:pPr>
              <a:spcBef>
                <a:spcPts val="0"/>
              </a:spcBef>
            </a:pPr>
            <a:r>
              <a:rPr lang="ja-JP" altLang="en-US" b="1" dirty="0"/>
              <a:t>感染防御のための包囲（</a:t>
            </a:r>
            <a:r>
              <a:rPr lang="en-GB" b="1" dirty="0"/>
              <a:t>ICE</a:t>
            </a:r>
            <a:r>
              <a:rPr lang="ja-JP" altLang="en-US" b="1" dirty="0"/>
              <a:t>）ポッド</a:t>
            </a:r>
            <a:endParaRPr lang="en-GB" b="1" dirty="0"/>
          </a:p>
        </p:txBody>
      </p:sp>
      <p:sp>
        <p:nvSpPr>
          <p:cNvPr id="6" name="Rectangle 5"/>
          <p:cNvSpPr/>
          <p:nvPr/>
        </p:nvSpPr>
        <p:spPr>
          <a:xfrm>
            <a:off x="-108520" y="1124744"/>
            <a:ext cx="4572000" cy="2012859"/>
          </a:xfrm>
          <a:prstGeom prst="rect">
            <a:avLst/>
          </a:prstGeom>
        </p:spPr>
        <p:txBody>
          <a:bodyPr>
            <a:spAutoFit/>
          </a:bodyPr>
          <a:lstStyle/>
          <a:p>
            <a:pPr marL="719138" lvl="1" indent="-261938">
              <a:spcBef>
                <a:spcPct val="20000"/>
              </a:spcBef>
              <a:buClr>
                <a:srgbClr val="00BCFF"/>
              </a:buClr>
              <a:buFont typeface="Wingdings" pitchFamily="2" charset="2"/>
              <a:buChar char="§"/>
            </a:pPr>
            <a:r>
              <a:rPr lang="en-GB" sz="1600" dirty="0" smtClean="0">
                <a:latin typeface="+mj-lt"/>
                <a:sym typeface="Wingdings"/>
              </a:rPr>
              <a:t>benefits </a:t>
            </a:r>
            <a:r>
              <a:rPr lang="en-GB" sz="1600" dirty="0">
                <a:latin typeface="+mj-lt"/>
                <a:sym typeface="Wingdings"/>
              </a:rPr>
              <a:t>of open units (visibility) with single occupancy</a:t>
            </a:r>
          </a:p>
          <a:p>
            <a:pPr marL="719138" lvl="1" indent="-261938">
              <a:spcBef>
                <a:spcPct val="20000"/>
              </a:spcBef>
              <a:buClr>
                <a:srgbClr val="00BCFF"/>
              </a:buClr>
              <a:buFont typeface="Wingdings" pitchFamily="2" charset="2"/>
              <a:buChar char="§"/>
            </a:pPr>
            <a:r>
              <a:rPr lang="en-GB" sz="1600" dirty="0">
                <a:latin typeface="+mj-lt"/>
              </a:rPr>
              <a:t>p</a:t>
            </a:r>
            <a:r>
              <a:rPr lang="en-GB" sz="1600" dirty="0" smtClean="0">
                <a:latin typeface="+mj-lt"/>
              </a:rPr>
              <a:t>hysical barrier</a:t>
            </a:r>
            <a:endParaRPr lang="en-GB" sz="1600" dirty="0">
              <a:latin typeface="+mj-lt"/>
            </a:endParaRPr>
          </a:p>
          <a:p>
            <a:pPr marL="719138" lvl="1" indent="-261938">
              <a:spcBef>
                <a:spcPct val="20000"/>
              </a:spcBef>
              <a:buClr>
                <a:srgbClr val="00BCFF"/>
              </a:buClr>
              <a:buFont typeface="Wingdings" pitchFamily="2" charset="2"/>
              <a:buChar char="§"/>
            </a:pPr>
            <a:r>
              <a:rPr lang="en-GB" sz="1600" dirty="0" smtClean="0">
                <a:latin typeface="+mj-lt"/>
                <a:sym typeface="Wingdings"/>
              </a:rPr>
              <a:t>placement </a:t>
            </a:r>
            <a:r>
              <a:rPr lang="en-GB" sz="1600" dirty="0">
                <a:latin typeface="+mj-lt"/>
                <a:sym typeface="Wingdings"/>
              </a:rPr>
              <a:t>of alcohol-based hand rub (ABHR) dispensers </a:t>
            </a:r>
            <a:endParaRPr lang="en-GB" sz="1600" dirty="0" smtClean="0">
              <a:latin typeface="+mj-lt"/>
              <a:sym typeface="Wingdings"/>
            </a:endParaRPr>
          </a:p>
          <a:p>
            <a:pPr marL="719138" lvl="1" indent="-261938">
              <a:spcBef>
                <a:spcPct val="20000"/>
              </a:spcBef>
              <a:buClr>
                <a:srgbClr val="00BCFF"/>
              </a:buClr>
              <a:buFont typeface="Wingdings" pitchFamily="2" charset="2"/>
              <a:buChar char="§"/>
            </a:pPr>
            <a:r>
              <a:rPr lang="en-GB" sz="1600" dirty="0">
                <a:latin typeface="+mj-lt"/>
                <a:sym typeface="Wingdings"/>
              </a:rPr>
              <a:t>n</a:t>
            </a:r>
            <a:r>
              <a:rPr lang="en-GB" sz="1600" dirty="0" smtClean="0">
                <a:latin typeface="+mj-lt"/>
                <a:sym typeface="Wingdings"/>
              </a:rPr>
              <a:t>egative air flow</a:t>
            </a:r>
            <a:endParaRPr lang="en-GB" sz="1600" dirty="0">
              <a:latin typeface="+mj-lt"/>
              <a:sym typeface="Wingdings"/>
            </a:endParaRPr>
          </a:p>
          <a:p>
            <a:pPr marL="719138" lvl="1" indent="-261938">
              <a:spcBef>
                <a:spcPct val="20000"/>
              </a:spcBef>
              <a:buClr>
                <a:srgbClr val="00BCFF"/>
              </a:buClr>
              <a:buFont typeface="Wingdings" pitchFamily="2" charset="2"/>
              <a:buChar char="§"/>
            </a:pPr>
            <a:r>
              <a:rPr lang="en-GB" sz="1600" dirty="0" smtClean="0">
                <a:latin typeface="+mj-lt"/>
                <a:sym typeface="Wingdings"/>
              </a:rPr>
              <a:t>HPV disinfection in &lt;1 hour</a:t>
            </a:r>
            <a:endParaRPr lang="en-GB" sz="1600" dirty="0">
              <a:latin typeface="+mj-lt"/>
              <a:sym typeface="Wingdings"/>
            </a:endParaRPr>
          </a:p>
        </p:txBody>
      </p:sp>
      <p:sp>
        <p:nvSpPr>
          <p:cNvPr id="7" name="Rectangle 6"/>
          <p:cNvSpPr/>
          <p:nvPr/>
        </p:nvSpPr>
        <p:spPr>
          <a:xfrm>
            <a:off x="4211960" y="1124744"/>
            <a:ext cx="4572000" cy="1766637"/>
          </a:xfrm>
          <a:prstGeom prst="rect">
            <a:avLst/>
          </a:prstGeom>
        </p:spPr>
        <p:txBody>
          <a:bodyPr>
            <a:spAutoFit/>
          </a:bodyPr>
          <a:lstStyle/>
          <a:p>
            <a:pPr marL="719138" lvl="1" indent="-261938">
              <a:spcBef>
                <a:spcPct val="20000"/>
              </a:spcBef>
              <a:buClr>
                <a:srgbClr val="00B050"/>
              </a:buClr>
              <a:buFont typeface="Wingdings" pitchFamily="2" charset="2"/>
              <a:buChar char="§"/>
            </a:pPr>
            <a:r>
              <a:rPr lang="en-GB" sz="1600" dirty="0">
                <a:solidFill>
                  <a:srgbClr val="489657"/>
                </a:solidFill>
              </a:rPr>
              <a:t>1</a:t>
            </a:r>
            <a:r>
              <a:rPr lang="ja-JP" altLang="en-US" sz="1600" dirty="0">
                <a:solidFill>
                  <a:srgbClr val="489657"/>
                </a:solidFill>
              </a:rPr>
              <a:t>人用開放型ユニッ</a:t>
            </a:r>
            <a:r>
              <a:rPr lang="ja-JP" altLang="en-US" sz="1600">
                <a:solidFill>
                  <a:srgbClr val="489657"/>
                </a:solidFill>
              </a:rPr>
              <a:t>ト</a:t>
            </a:r>
            <a:r>
              <a:rPr lang="ja-JP" altLang="en-US" sz="1600" smtClean="0">
                <a:solidFill>
                  <a:srgbClr val="489657"/>
                </a:solidFill>
              </a:rPr>
              <a:t>（可視性）</a:t>
            </a:r>
            <a:r>
              <a:rPr lang="ja-JP" altLang="en-US" sz="1600" dirty="0">
                <a:solidFill>
                  <a:srgbClr val="489657"/>
                </a:solidFill>
              </a:rPr>
              <a:t>の利点</a:t>
            </a:r>
            <a:endParaRPr lang="en-GB" sz="1600" dirty="0">
              <a:solidFill>
                <a:srgbClr val="489657"/>
              </a:solidFill>
              <a:latin typeface="+mj-lt"/>
              <a:sym typeface="Wingdings"/>
            </a:endParaRPr>
          </a:p>
          <a:p>
            <a:pPr marL="719138" lvl="1" indent="-261938">
              <a:spcBef>
                <a:spcPct val="20000"/>
              </a:spcBef>
              <a:buClr>
                <a:srgbClr val="00B050"/>
              </a:buClr>
              <a:buFont typeface="Wingdings" pitchFamily="2" charset="2"/>
              <a:buChar char="§"/>
            </a:pPr>
            <a:r>
              <a:rPr lang="ja-JP" altLang="en-US" sz="1600" dirty="0">
                <a:solidFill>
                  <a:srgbClr val="489657"/>
                </a:solidFill>
              </a:rPr>
              <a:t>物理的障壁</a:t>
            </a:r>
            <a:endParaRPr lang="en-GB" sz="1600" dirty="0">
              <a:solidFill>
                <a:srgbClr val="489657"/>
              </a:solidFill>
              <a:latin typeface="+mj-lt"/>
            </a:endParaRPr>
          </a:p>
          <a:p>
            <a:pPr marL="719138" lvl="1" indent="-261938">
              <a:spcBef>
                <a:spcPct val="20000"/>
              </a:spcBef>
              <a:buClr>
                <a:srgbClr val="00B050"/>
              </a:buClr>
              <a:buFont typeface="Wingdings" pitchFamily="2" charset="2"/>
              <a:buChar char="§"/>
            </a:pPr>
            <a:r>
              <a:rPr lang="ja-JP" altLang="en-US" sz="1600" dirty="0">
                <a:solidFill>
                  <a:srgbClr val="489657"/>
                </a:solidFill>
              </a:rPr>
              <a:t>アルコ</a:t>
            </a:r>
            <a:r>
              <a:rPr lang="ja-JP" altLang="en-US" sz="1600">
                <a:solidFill>
                  <a:srgbClr val="489657"/>
                </a:solidFill>
              </a:rPr>
              <a:t>ー</a:t>
            </a:r>
            <a:r>
              <a:rPr lang="ja-JP" altLang="en-US" sz="1600" smtClean="0">
                <a:solidFill>
                  <a:srgbClr val="489657"/>
                </a:solidFill>
              </a:rPr>
              <a:t>ル基剤の手指擦式剤（</a:t>
            </a:r>
            <a:r>
              <a:rPr lang="en-GB" sz="1600" dirty="0" smtClean="0">
                <a:solidFill>
                  <a:srgbClr val="489657"/>
                </a:solidFill>
              </a:rPr>
              <a:t>ABHR</a:t>
            </a:r>
            <a:r>
              <a:rPr lang="ja-JP" altLang="en-US" sz="1600" dirty="0" smtClean="0">
                <a:solidFill>
                  <a:srgbClr val="489657"/>
                </a:solidFill>
              </a:rPr>
              <a:t>）の</a:t>
            </a:r>
            <a:r>
              <a:rPr lang="ja-JP" altLang="en-US" sz="1600" dirty="0">
                <a:solidFill>
                  <a:srgbClr val="489657"/>
                </a:solidFill>
              </a:rPr>
              <a:t>ディスペンサーの設置</a:t>
            </a:r>
            <a:endParaRPr lang="en-GB" sz="1600" dirty="0" smtClean="0">
              <a:solidFill>
                <a:srgbClr val="489657"/>
              </a:solidFill>
              <a:latin typeface="+mj-lt"/>
              <a:sym typeface="Wingdings"/>
            </a:endParaRPr>
          </a:p>
          <a:p>
            <a:pPr marL="719138" lvl="1" indent="-261938">
              <a:spcBef>
                <a:spcPct val="20000"/>
              </a:spcBef>
              <a:buClr>
                <a:srgbClr val="00B050"/>
              </a:buClr>
              <a:buFont typeface="Wingdings" pitchFamily="2" charset="2"/>
              <a:buChar char="§"/>
            </a:pPr>
            <a:r>
              <a:rPr lang="ja-JP" altLang="en-US" sz="1600" dirty="0">
                <a:solidFill>
                  <a:srgbClr val="489657"/>
                </a:solidFill>
              </a:rPr>
              <a:t>陰性の空気流</a:t>
            </a:r>
            <a:endParaRPr lang="en-GB" sz="1600" dirty="0">
              <a:solidFill>
                <a:srgbClr val="489657"/>
              </a:solidFill>
              <a:latin typeface="+mj-lt"/>
              <a:sym typeface="Wingdings"/>
            </a:endParaRPr>
          </a:p>
          <a:p>
            <a:pPr marL="719138" lvl="1" indent="-261938">
              <a:spcBef>
                <a:spcPct val="20000"/>
              </a:spcBef>
              <a:buClr>
                <a:srgbClr val="00B050"/>
              </a:buClr>
              <a:buFont typeface="Wingdings" pitchFamily="2" charset="2"/>
              <a:buChar char="§"/>
            </a:pPr>
            <a:r>
              <a:rPr lang="en-GB" sz="1600" dirty="0">
                <a:solidFill>
                  <a:srgbClr val="489657"/>
                </a:solidFill>
              </a:rPr>
              <a:t>HPV</a:t>
            </a:r>
            <a:r>
              <a:rPr lang="ja-JP" altLang="en-US" sz="1600" dirty="0">
                <a:solidFill>
                  <a:srgbClr val="489657"/>
                </a:solidFill>
              </a:rPr>
              <a:t>による消毒が</a:t>
            </a:r>
            <a:r>
              <a:rPr lang="en-GB" sz="1600" dirty="0">
                <a:solidFill>
                  <a:srgbClr val="489657"/>
                </a:solidFill>
              </a:rPr>
              <a:t>1</a:t>
            </a:r>
            <a:r>
              <a:rPr lang="ja-JP" altLang="en-US" sz="1600" dirty="0">
                <a:solidFill>
                  <a:srgbClr val="489657"/>
                </a:solidFill>
              </a:rPr>
              <a:t>時間以内</a:t>
            </a:r>
            <a:endParaRPr lang="en-GB" sz="1600" dirty="0">
              <a:solidFill>
                <a:srgbClr val="489657"/>
              </a:solidFill>
              <a:latin typeface="+mj-lt"/>
              <a:sym typeface="Wingding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4298" y="3356992"/>
            <a:ext cx="4428493" cy="2952328"/>
          </a:xfrm>
          <a:prstGeom prst="rect">
            <a:avLst/>
          </a:prstGeom>
        </p:spPr>
      </p:pic>
    </p:spTree>
    <p:extLst>
      <p:ext uri="{BB962C8B-B14F-4D97-AF65-F5344CB8AC3E}">
        <p14:creationId xmlns:p14="http://schemas.microsoft.com/office/powerpoint/2010/main" val="2511113869"/>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9" descr="Plain white slide"/>
          <p:cNvPicPr>
            <a:picLocks noChangeAspect="1" noChangeArrowheads="1"/>
          </p:cNvPicPr>
          <p:nvPr/>
        </p:nvPicPr>
        <p:blipFill>
          <a:blip r:embed="rId3" cstate="email"/>
          <a:srcRect/>
          <a:stretch>
            <a:fillRect/>
          </a:stretch>
        </p:blipFill>
        <p:spPr bwMode="auto">
          <a:xfrm>
            <a:off x="-4849" y="-1588"/>
            <a:ext cx="9145588" cy="6859588"/>
          </a:xfrm>
          <a:prstGeom prst="rect">
            <a:avLst/>
          </a:prstGeom>
          <a:noFill/>
          <a:ln w="9525">
            <a:noFill/>
            <a:miter lim="800000"/>
            <a:headEnd/>
            <a:tailEnd/>
          </a:ln>
        </p:spPr>
      </p:pic>
      <p:sp>
        <p:nvSpPr>
          <p:cNvPr id="9" name="Content Placeholder 8"/>
          <p:cNvSpPr>
            <a:spLocks noGrp="1"/>
          </p:cNvSpPr>
          <p:nvPr>
            <p:ph sz="half" idx="2"/>
          </p:nvPr>
        </p:nvSpPr>
        <p:spPr>
          <a:xfrm>
            <a:off x="210642" y="902453"/>
            <a:ext cx="4145334" cy="510324"/>
          </a:xfrm>
        </p:spPr>
        <p:txBody>
          <a:bodyPr/>
          <a:lstStyle/>
          <a:p>
            <a:pPr marL="457200" indent="-457200">
              <a:spcBef>
                <a:spcPts val="1000"/>
              </a:spcBef>
              <a:buSzPct val="110000"/>
              <a:buFont typeface="+mj-lt"/>
              <a:buAutoNum type="arabicPeriod"/>
            </a:pPr>
            <a:r>
              <a:rPr lang="en-GB" dirty="0" smtClean="0">
                <a:latin typeface="Verdana" pitchFamily="34" charset="0"/>
              </a:rPr>
              <a:t>Surface contamination contributes to transmission</a:t>
            </a:r>
            <a:endParaRPr lang="en-GB" dirty="0"/>
          </a:p>
        </p:txBody>
      </p:sp>
      <p:sp>
        <p:nvSpPr>
          <p:cNvPr id="11" name="Content Placeholder 10"/>
          <p:cNvSpPr>
            <a:spLocks noGrp="1"/>
          </p:cNvSpPr>
          <p:nvPr>
            <p:ph sz="quarter" idx="4"/>
          </p:nvPr>
        </p:nvSpPr>
        <p:spPr>
          <a:xfrm>
            <a:off x="4572001" y="902453"/>
            <a:ext cx="4441429" cy="1086388"/>
          </a:xfrm>
        </p:spPr>
        <p:txBody>
          <a:bodyPr/>
          <a:lstStyle/>
          <a:p>
            <a:pPr lvl="0"/>
            <a:r>
              <a:rPr lang="en-US" altLang="ja-JP" dirty="0" smtClean="0">
                <a:solidFill>
                  <a:srgbClr val="489657"/>
                </a:solidFill>
              </a:rPr>
              <a:t>1.</a:t>
            </a:r>
            <a:r>
              <a:rPr lang="ja-JP" altLang="en-US" smtClean="0">
                <a:solidFill>
                  <a:srgbClr val="489657"/>
                </a:solidFill>
              </a:rPr>
              <a:t>　表面の</a:t>
            </a:r>
            <a:r>
              <a:rPr lang="ja-JP" altLang="en-US" dirty="0" smtClean="0">
                <a:solidFill>
                  <a:srgbClr val="489657"/>
                </a:solidFill>
              </a:rPr>
              <a:t>汚染は感染の原因になる</a:t>
            </a:r>
            <a:endParaRPr lang="en-GB" dirty="0">
              <a:solidFill>
                <a:srgbClr val="489657"/>
              </a:solidFill>
            </a:endParaRPr>
          </a:p>
        </p:txBody>
      </p:sp>
      <p:sp>
        <p:nvSpPr>
          <p:cNvPr id="10" name="Text Placeholder 9"/>
          <p:cNvSpPr>
            <a:spLocks noGrp="1"/>
          </p:cNvSpPr>
          <p:nvPr>
            <p:ph type="body" sz="quarter" idx="3"/>
          </p:nvPr>
        </p:nvSpPr>
        <p:spPr/>
        <p:txBody>
          <a:bodyPr/>
          <a:lstStyle/>
          <a:p>
            <a:r>
              <a:rPr lang="ja-JP" altLang="en-US" b="1" dirty="0" smtClean="0"/>
              <a:t>要約</a:t>
            </a:r>
            <a:endParaRPr lang="es-ES" b="1" dirty="0" smtClean="0"/>
          </a:p>
        </p:txBody>
      </p:sp>
      <p:sp>
        <p:nvSpPr>
          <p:cNvPr id="8" name="Text Placeholder 7"/>
          <p:cNvSpPr>
            <a:spLocks noGrp="1"/>
          </p:cNvSpPr>
          <p:nvPr>
            <p:ph type="body" idx="1"/>
          </p:nvPr>
        </p:nvSpPr>
        <p:spPr/>
        <p:txBody>
          <a:bodyPr/>
          <a:lstStyle/>
          <a:p>
            <a:r>
              <a:rPr lang="en-GB" b="1" dirty="0" smtClean="0"/>
              <a:t>Summary</a:t>
            </a:r>
            <a:endParaRPr lang="en-GB" dirty="0"/>
          </a:p>
        </p:txBody>
      </p:sp>
      <p:sp>
        <p:nvSpPr>
          <p:cNvPr id="12" name="Content Placeholder 8"/>
          <p:cNvSpPr txBox="1">
            <a:spLocks/>
          </p:cNvSpPr>
          <p:nvPr/>
        </p:nvSpPr>
        <p:spPr bwMode="auto">
          <a:xfrm>
            <a:off x="210642" y="1628800"/>
            <a:ext cx="4145334" cy="78997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457200" marR="0" lvl="0" indent="-457200" algn="l" defTabSz="914400" rtl="0" eaLnBrk="0" fontAlgn="base" latinLnBrk="0" hangingPunct="0">
              <a:lnSpc>
                <a:spcPct val="100000"/>
              </a:lnSpc>
              <a:spcBef>
                <a:spcPts val="1000"/>
              </a:spcBef>
              <a:spcAft>
                <a:spcPct val="0"/>
              </a:spcAft>
              <a:buClr>
                <a:srgbClr val="4B63AE"/>
              </a:buClr>
              <a:buSzPct val="110000"/>
              <a:buFont typeface="+mj-lt"/>
              <a:buAutoNum type="arabicPeriod" startAt="2"/>
              <a:tabLst/>
              <a:defRPr/>
            </a:pPr>
            <a:r>
              <a:rPr kumimoji="0" lang="en-US" sz="2000" b="0" i="0" u="none" strike="noStrike" kern="1200" cap="none" spc="0" normalizeH="0" baseline="0" noProof="0" dirty="0" err="1" smtClean="0">
                <a:ln>
                  <a:noFill/>
                </a:ln>
                <a:solidFill>
                  <a:schemeClr val="tx1"/>
                </a:solidFill>
                <a:effectLst/>
                <a:uLnTx/>
                <a:uFillTx/>
                <a:latin typeface="Verdana" pitchFamily="34" charset="0"/>
                <a:ea typeface="+mn-ea"/>
                <a:cs typeface="+mn-cs"/>
              </a:rPr>
              <a:t>HPV</a:t>
            </a:r>
            <a:r>
              <a:rPr kumimoji="0" lang="en-US" sz="2000" b="0" i="0" u="none" strike="noStrike" kern="1200" cap="none" spc="0" normalizeH="0" baseline="0" noProof="0" dirty="0" smtClean="0">
                <a:ln>
                  <a:noFill/>
                </a:ln>
                <a:solidFill>
                  <a:schemeClr val="tx1"/>
                </a:solidFill>
                <a:effectLst/>
                <a:uLnTx/>
                <a:uFillTx/>
                <a:latin typeface="Verdana" pitchFamily="34" charset="0"/>
                <a:ea typeface="+mn-ea"/>
                <a:cs typeface="+mn-cs"/>
              </a:rPr>
              <a:t> decontamination inactivates </a:t>
            </a:r>
            <a:r>
              <a:rPr kumimoji="0" lang="en-US" sz="2000" b="0" i="0" u="none" strike="noStrike" kern="1200" cap="none" spc="0" normalizeH="0" baseline="0" noProof="0" dirty="0" err="1" smtClean="0">
                <a:ln>
                  <a:noFill/>
                </a:ln>
                <a:solidFill>
                  <a:schemeClr val="tx1"/>
                </a:solidFill>
                <a:effectLst/>
                <a:uLnTx/>
                <a:uFillTx/>
                <a:latin typeface="Verdana" pitchFamily="34" charset="0"/>
                <a:ea typeface="+mn-ea"/>
                <a:cs typeface="+mn-cs"/>
              </a:rPr>
              <a:t>nosocomial</a:t>
            </a:r>
            <a:r>
              <a:rPr kumimoji="0" lang="en-US" sz="2000" b="0" i="0" u="none" strike="noStrike" kern="1200" cap="none" spc="0" normalizeH="0" baseline="0" noProof="0" dirty="0" smtClean="0">
                <a:ln>
                  <a:noFill/>
                </a:ln>
                <a:solidFill>
                  <a:schemeClr val="tx1"/>
                </a:solidFill>
                <a:effectLst/>
                <a:uLnTx/>
                <a:uFillTx/>
                <a:latin typeface="Verdana" pitchFamily="34" charset="0"/>
                <a:ea typeface="+mn-ea"/>
                <a:cs typeface="+mn-cs"/>
              </a:rPr>
              <a:t> pathogens on surfaces</a:t>
            </a:r>
          </a:p>
        </p:txBody>
      </p:sp>
      <p:sp>
        <p:nvSpPr>
          <p:cNvPr id="14" name="Content Placeholder 8"/>
          <p:cNvSpPr txBox="1">
            <a:spLocks/>
          </p:cNvSpPr>
          <p:nvPr/>
        </p:nvSpPr>
        <p:spPr bwMode="auto">
          <a:xfrm>
            <a:off x="210642" y="2636912"/>
            <a:ext cx="4145334" cy="7920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457200" marR="0" lvl="0" indent="-457200" algn="l" defTabSz="914400" rtl="0" eaLnBrk="0" fontAlgn="base" latinLnBrk="0" hangingPunct="0">
              <a:lnSpc>
                <a:spcPct val="100000"/>
              </a:lnSpc>
              <a:spcBef>
                <a:spcPts val="1000"/>
              </a:spcBef>
              <a:spcAft>
                <a:spcPct val="0"/>
              </a:spcAft>
              <a:buClr>
                <a:srgbClr val="4B63AE"/>
              </a:buClr>
              <a:buSzPct val="110000"/>
              <a:buFont typeface="+mj-lt"/>
              <a:buAutoNum type="arabicPeriod" startAt="3"/>
              <a:tabLst/>
              <a:defRPr/>
            </a:pPr>
            <a:r>
              <a:rPr kumimoji="0" lang="en-US" sz="2000" b="0" i="0" u="none" strike="noStrike" kern="1200" cap="none" spc="0" normalizeH="0" baseline="0" noProof="0" dirty="0" err="1" smtClean="0">
                <a:ln>
                  <a:noFill/>
                </a:ln>
                <a:solidFill>
                  <a:schemeClr val="tx1"/>
                </a:solidFill>
                <a:effectLst/>
                <a:uLnTx/>
                <a:uFillTx/>
                <a:latin typeface="Verdana" pitchFamily="34" charset="0"/>
                <a:ea typeface="+mn-ea"/>
                <a:cs typeface="+mn-cs"/>
              </a:rPr>
              <a:t>HPV</a:t>
            </a:r>
            <a:r>
              <a:rPr kumimoji="0" lang="en-US" sz="2000" b="0" i="0" u="none" strike="noStrike" kern="1200" cap="none" spc="0" normalizeH="0" baseline="0" noProof="0" dirty="0" smtClean="0">
                <a:ln>
                  <a:noFill/>
                </a:ln>
                <a:solidFill>
                  <a:schemeClr val="tx1"/>
                </a:solidFill>
                <a:effectLst/>
                <a:uLnTx/>
                <a:uFillTx/>
                <a:latin typeface="Verdana" pitchFamily="34" charset="0"/>
                <a:ea typeface="+mn-ea"/>
                <a:cs typeface="+mn-cs"/>
              </a:rPr>
              <a:t> is useful to control outbreaks and reduces the risk of acquisition</a:t>
            </a:r>
          </a:p>
        </p:txBody>
      </p:sp>
      <p:sp>
        <p:nvSpPr>
          <p:cNvPr id="15" name="Content Placeholder 8"/>
          <p:cNvSpPr txBox="1">
            <a:spLocks/>
          </p:cNvSpPr>
          <p:nvPr/>
        </p:nvSpPr>
        <p:spPr bwMode="auto">
          <a:xfrm>
            <a:off x="210642" y="3645024"/>
            <a:ext cx="4145334" cy="21686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457200" marR="0" lvl="0" indent="-457200" algn="l" defTabSz="914400" rtl="0" eaLnBrk="0" fontAlgn="base" latinLnBrk="0" hangingPunct="0">
              <a:lnSpc>
                <a:spcPct val="100000"/>
              </a:lnSpc>
              <a:spcBef>
                <a:spcPts val="1000"/>
              </a:spcBef>
              <a:spcAft>
                <a:spcPct val="0"/>
              </a:spcAft>
              <a:buClr>
                <a:srgbClr val="4B63AE"/>
              </a:buClr>
              <a:buSzPct val="110000"/>
              <a:buFont typeface="+mj-lt"/>
              <a:buAutoNum type="arabicPeriod" startAt="4"/>
              <a:tabLst/>
              <a:defRPr/>
            </a:pPr>
            <a:r>
              <a:rPr kumimoji="0" lang="en-US" sz="2000" b="0" i="0" u="none" strike="noStrike" kern="1200" cap="none" spc="0" normalizeH="0" baseline="0" noProof="0" dirty="0" err="1" smtClean="0">
                <a:ln>
                  <a:noFill/>
                </a:ln>
                <a:solidFill>
                  <a:schemeClr val="tx1"/>
                </a:solidFill>
                <a:effectLst/>
                <a:uLnTx/>
                <a:uFillTx/>
                <a:latin typeface="Verdana" pitchFamily="34" charset="0"/>
                <a:ea typeface="+mn-ea"/>
                <a:cs typeface="+mn-cs"/>
              </a:rPr>
              <a:t>HPV</a:t>
            </a:r>
            <a:r>
              <a:rPr kumimoji="0" lang="en-US" sz="2000" b="0" i="0" u="none" strike="noStrike" kern="1200" cap="none" spc="0" normalizeH="0" baseline="0" noProof="0" dirty="0" smtClean="0">
                <a:ln>
                  <a:noFill/>
                </a:ln>
                <a:solidFill>
                  <a:schemeClr val="tx1"/>
                </a:solidFill>
                <a:effectLst/>
                <a:uLnTx/>
                <a:uFillTx/>
                <a:latin typeface="Verdana" pitchFamily="34" charset="0"/>
                <a:ea typeface="+mn-ea"/>
                <a:cs typeface="+mn-cs"/>
              </a:rPr>
              <a:t> is feasible even in busy hospitals</a:t>
            </a:r>
          </a:p>
          <a:p>
            <a:pPr marL="0" marR="0" lvl="0" indent="0" algn="l" defTabSz="914400" rtl="0" eaLnBrk="0" fontAlgn="base" latinLnBrk="0" hangingPunct="0">
              <a:lnSpc>
                <a:spcPct val="100000"/>
              </a:lnSpc>
              <a:spcBef>
                <a:spcPct val="20000"/>
              </a:spcBef>
              <a:spcAft>
                <a:spcPct val="0"/>
              </a:spcAft>
              <a:buClr>
                <a:srgbClr val="4B63AE"/>
              </a:buClr>
              <a:buSzTx/>
              <a:buFont typeface="Arial" charset="0"/>
              <a:buNone/>
              <a:tabLst/>
              <a:defRPr/>
            </a:pPr>
            <a:endParaRPr kumimoji="0" lang="en-GB"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Content Placeholder 10"/>
          <p:cNvSpPr txBox="1">
            <a:spLocks/>
          </p:cNvSpPr>
          <p:nvPr/>
        </p:nvSpPr>
        <p:spPr bwMode="auto">
          <a:xfrm>
            <a:off x="4572000" y="1556792"/>
            <a:ext cx="4441429" cy="151216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457200" lvl="0" indent="-457200" eaLnBrk="0" hangingPunct="0">
              <a:spcBef>
                <a:spcPts val="1000"/>
              </a:spcBef>
              <a:buClr>
                <a:srgbClr val="00B050"/>
              </a:buClr>
              <a:buSzPct val="110000"/>
              <a:buFont typeface="+mj-lt"/>
              <a:buAutoNum type="arabicPeriod" startAt="2"/>
              <a:defRPr/>
            </a:pPr>
            <a:r>
              <a:rPr lang="en-GB" sz="2000" dirty="0">
                <a:solidFill>
                  <a:srgbClr val="489657"/>
                </a:solidFill>
              </a:rPr>
              <a:t>HPV</a:t>
            </a:r>
            <a:r>
              <a:rPr lang="ja-JP" altLang="en-US" sz="2000" dirty="0">
                <a:solidFill>
                  <a:srgbClr val="489657"/>
                </a:solidFill>
              </a:rPr>
              <a:t>の除染は、表面の院内病原菌を不活性</a:t>
            </a:r>
            <a:r>
              <a:rPr lang="ja-JP" altLang="en-US" sz="2000" dirty="0" smtClean="0">
                <a:solidFill>
                  <a:srgbClr val="489657"/>
                </a:solidFill>
              </a:rPr>
              <a:t>化させる</a:t>
            </a:r>
            <a:endParaRPr kumimoji="0" lang="en-GB" sz="2000" b="0" i="0" u="none" strike="noStrike" kern="1200" cap="none" spc="0" normalizeH="0" baseline="0" noProof="0" dirty="0" smtClean="0">
              <a:ln>
                <a:noFill/>
              </a:ln>
              <a:solidFill>
                <a:srgbClr val="489657"/>
              </a:solidFill>
              <a:effectLst/>
              <a:uLnTx/>
              <a:uFillTx/>
              <a:latin typeface="Verdana" pitchFamily="34" charset="0"/>
              <a:ea typeface="+mn-ea"/>
              <a:cs typeface="+mn-cs"/>
            </a:endParaRPr>
          </a:p>
        </p:txBody>
      </p:sp>
      <p:sp>
        <p:nvSpPr>
          <p:cNvPr id="17" name="Content Placeholder 10"/>
          <p:cNvSpPr txBox="1">
            <a:spLocks/>
          </p:cNvSpPr>
          <p:nvPr/>
        </p:nvSpPr>
        <p:spPr bwMode="auto">
          <a:xfrm>
            <a:off x="4572000" y="2492897"/>
            <a:ext cx="4441429" cy="158417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457200" lvl="0" indent="-457200">
              <a:buClr>
                <a:srgbClr val="489657"/>
              </a:buClr>
              <a:buFont typeface="+mj-lt"/>
              <a:buAutoNum type="arabicPeriod" startAt="3"/>
            </a:pPr>
            <a:r>
              <a:rPr lang="en-GB" sz="2000" dirty="0" smtClean="0">
                <a:solidFill>
                  <a:srgbClr val="489657"/>
                </a:solidFill>
              </a:rPr>
              <a:t>HPV</a:t>
            </a:r>
            <a:r>
              <a:rPr lang="ja-JP" altLang="en-US" sz="2000" dirty="0">
                <a:solidFill>
                  <a:srgbClr val="489657"/>
                </a:solidFill>
              </a:rPr>
              <a:t>は発生の制御や感染の危険性の減少に</a:t>
            </a:r>
            <a:r>
              <a:rPr lang="ja-JP" altLang="en-US" sz="2000">
                <a:solidFill>
                  <a:srgbClr val="489657"/>
                </a:solidFill>
              </a:rPr>
              <a:t>有</a:t>
            </a:r>
            <a:r>
              <a:rPr lang="ja-JP" altLang="en-US" sz="2000" smtClean="0">
                <a:solidFill>
                  <a:srgbClr val="489657"/>
                </a:solidFill>
              </a:rPr>
              <a:t>用である</a:t>
            </a:r>
            <a:endParaRPr lang="en-GB" sz="2000" dirty="0">
              <a:solidFill>
                <a:srgbClr val="489657"/>
              </a:solidFill>
            </a:endParaRPr>
          </a:p>
        </p:txBody>
      </p:sp>
      <p:sp>
        <p:nvSpPr>
          <p:cNvPr id="18" name="Content Placeholder 10"/>
          <p:cNvSpPr txBox="1">
            <a:spLocks/>
          </p:cNvSpPr>
          <p:nvPr/>
        </p:nvSpPr>
        <p:spPr bwMode="auto">
          <a:xfrm>
            <a:off x="4595067" y="3356992"/>
            <a:ext cx="4441429" cy="151216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457200" lvl="0" indent="-457200" eaLnBrk="0" hangingPunct="0">
              <a:spcBef>
                <a:spcPts val="1000"/>
              </a:spcBef>
              <a:buClr>
                <a:srgbClr val="00B050"/>
              </a:buClr>
              <a:buSzPct val="110000"/>
              <a:buFont typeface="+mj-lt"/>
              <a:buAutoNum type="arabicPeriod" startAt="4"/>
              <a:defRPr/>
            </a:pPr>
            <a:r>
              <a:rPr lang="en-GB" sz="2000" dirty="0">
                <a:solidFill>
                  <a:srgbClr val="489657"/>
                </a:solidFill>
              </a:rPr>
              <a:t>HPV</a:t>
            </a:r>
            <a:r>
              <a:rPr lang="ja-JP" altLang="en-US" sz="2000" dirty="0">
                <a:solidFill>
                  <a:srgbClr val="489657"/>
                </a:solidFill>
              </a:rPr>
              <a:t>は忙しい病</a:t>
            </a:r>
            <a:r>
              <a:rPr lang="ja-JP" altLang="en-US" sz="2000">
                <a:solidFill>
                  <a:srgbClr val="489657"/>
                </a:solidFill>
              </a:rPr>
              <a:t>院</a:t>
            </a:r>
            <a:r>
              <a:rPr lang="ja-JP" altLang="en-US" sz="2000" smtClean="0">
                <a:solidFill>
                  <a:srgbClr val="489657"/>
                </a:solidFill>
              </a:rPr>
              <a:t>でも</a:t>
            </a:r>
            <a:r>
              <a:rPr lang="ja-JP" altLang="en-US" sz="2000" dirty="0">
                <a:solidFill>
                  <a:srgbClr val="489657"/>
                </a:solidFill>
              </a:rPr>
              <a:t>、実現可能である</a:t>
            </a:r>
            <a:endParaRPr kumimoji="0" lang="en-GB" sz="2000" b="0" i="0" u="none" strike="noStrike" kern="1200" cap="none" spc="0" normalizeH="0" baseline="0" noProof="0" dirty="0">
              <a:ln>
                <a:noFill/>
              </a:ln>
              <a:solidFill>
                <a:srgbClr val="489657"/>
              </a:solidFill>
              <a:effectLst/>
              <a:uLnTx/>
              <a:uFillTx/>
              <a:latin typeface="+mn-lt"/>
              <a:ea typeface="+mn-ea"/>
              <a:cs typeface="+mn-cs"/>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fade">
                                      <p:cBhvr>
                                        <p:cTn id="10" dur="500"/>
                                        <p:tgtEl>
                                          <p:spTgt spid="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build="p"/>
      <p:bldP spid="12" grpId="0"/>
      <p:bldP spid="14" grpId="0"/>
      <p:bldP spid="15" grpId="0"/>
      <p:bldP spid="16" grpId="0"/>
      <p:bldP spid="17" grpId="0"/>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Tree>
    <p:extLst>
      <p:ext uri="{BB962C8B-B14F-4D97-AF65-F5344CB8AC3E}">
        <p14:creationId xmlns:p14="http://schemas.microsoft.com/office/powerpoint/2010/main" val="121259368"/>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3"/>
          </p:nvPr>
        </p:nvSpPr>
        <p:spPr/>
        <p:txBody>
          <a:bodyPr/>
          <a:lstStyle/>
          <a:p>
            <a:r>
              <a:rPr lang="en-GB" b="1" dirty="0"/>
              <a:t>NTD</a:t>
            </a:r>
            <a:r>
              <a:rPr lang="ja-JP" altLang="en-US" b="1" dirty="0"/>
              <a:t>システムの要約</a:t>
            </a:r>
            <a:endParaRPr lang="en-GB" b="1" dirty="0" smtClean="0"/>
          </a:p>
        </p:txBody>
      </p:sp>
      <p:graphicFrame>
        <p:nvGraphicFramePr>
          <p:cNvPr id="4" name="Table 3"/>
          <p:cNvGraphicFramePr>
            <a:graphicFrameLocks noGrp="1"/>
          </p:cNvGraphicFramePr>
          <p:nvPr>
            <p:extLst>
              <p:ext uri="{D42A27DB-BD31-4B8C-83A1-F6EECF244321}">
                <p14:modId xmlns:p14="http://schemas.microsoft.com/office/powerpoint/2010/main" val="452994060"/>
              </p:ext>
            </p:extLst>
          </p:nvPr>
        </p:nvGraphicFramePr>
        <p:xfrm>
          <a:off x="395534" y="620689"/>
          <a:ext cx="8424938" cy="6180441"/>
        </p:xfrm>
        <a:graphic>
          <a:graphicData uri="http://schemas.openxmlformats.org/drawingml/2006/table">
            <a:tbl>
              <a:tblPr/>
              <a:tblGrid>
                <a:gridCol w="1382705"/>
                <a:gridCol w="2347411"/>
                <a:gridCol w="2347411"/>
                <a:gridCol w="2347411"/>
              </a:tblGrid>
              <a:tr h="243464">
                <a:tc>
                  <a:txBody>
                    <a:bodyPr/>
                    <a:lstStyle/>
                    <a:p>
                      <a:pPr>
                        <a:lnSpc>
                          <a:spcPct val="115000"/>
                        </a:lnSpc>
                      </a:pPr>
                      <a:endParaRPr lang="en-US" sz="1000" dirty="0">
                        <a:latin typeface="+mn-lt"/>
                        <a:ea typeface="Times New Roman"/>
                      </a:endParaRPr>
                    </a:p>
                  </a:txBody>
                  <a:tcPr marL="66261" marR="66261" marT="33130" marB="33130">
                    <a:lnL>
                      <a:noFill/>
                    </a:lnL>
                    <a:lnR w="38100" cap="flat" cmpd="sng" algn="ctr">
                      <a:solidFill>
                        <a:srgbClr val="000000"/>
                      </a:solidFill>
                      <a:prstDash val="solid"/>
                      <a:round/>
                      <a:headEnd type="none" w="med" len="med"/>
                      <a:tailEnd type="none" w="med" len="med"/>
                    </a:lnR>
                    <a:lnT>
                      <a:noFill/>
                    </a:lnT>
                    <a:lnB w="381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000" b="1" dirty="0" smtClean="0">
                          <a:solidFill>
                            <a:schemeClr val="tx1"/>
                          </a:solidFill>
                          <a:latin typeface="+mn-lt"/>
                          <a:ea typeface="Calibri"/>
                          <a:cs typeface="Times New Roman"/>
                        </a:rPr>
                        <a:t>HPV</a:t>
                      </a:r>
                      <a:endParaRPr lang="en-US" sz="1000" b="1" dirty="0">
                        <a:solidFill>
                          <a:schemeClr val="tx1"/>
                        </a:solidFill>
                        <a:latin typeface="+mn-lt"/>
                        <a:ea typeface="Calibri"/>
                        <a:cs typeface="Times New Roman"/>
                      </a:endParaRPr>
                    </a:p>
                  </a:txBody>
                  <a:tcPr marL="66261" marR="66261" marT="33130" marB="33130">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ja-JP" altLang="en-US" sz="1000" b="1" smtClean="0">
                          <a:solidFill>
                            <a:schemeClr val="tx1"/>
                          </a:solidFill>
                          <a:latin typeface="+mn-lt"/>
                          <a:ea typeface="Calibri"/>
                          <a:cs typeface="Times New Roman"/>
                        </a:rPr>
                        <a:t>噴霧</a:t>
                      </a:r>
                      <a:r>
                        <a:rPr lang="en-GB" sz="1000" b="1" dirty="0" smtClean="0">
                          <a:solidFill>
                            <a:schemeClr val="tx1"/>
                          </a:solidFill>
                          <a:latin typeface="+mn-lt"/>
                          <a:ea typeface="Calibri"/>
                          <a:cs typeface="Times New Roman"/>
                        </a:rPr>
                        <a:t>H</a:t>
                      </a:r>
                      <a:r>
                        <a:rPr lang="en-GB" sz="1000" b="1" baseline="-25000" dirty="0" smtClean="0">
                          <a:solidFill>
                            <a:schemeClr val="tx1"/>
                          </a:solidFill>
                          <a:latin typeface="+mn-lt"/>
                          <a:ea typeface="Calibri"/>
                          <a:cs typeface="Times New Roman"/>
                        </a:rPr>
                        <a:t>2</a:t>
                      </a:r>
                      <a:r>
                        <a:rPr lang="en-GB" sz="1000" b="1" dirty="0" smtClean="0">
                          <a:solidFill>
                            <a:schemeClr val="tx1"/>
                          </a:solidFill>
                          <a:latin typeface="+mn-lt"/>
                          <a:ea typeface="Calibri"/>
                          <a:cs typeface="Times New Roman"/>
                        </a:rPr>
                        <a:t>O</a:t>
                      </a:r>
                      <a:r>
                        <a:rPr lang="en-GB" sz="1000" b="1" baseline="-25000" dirty="0" smtClean="0">
                          <a:solidFill>
                            <a:schemeClr val="tx1"/>
                          </a:solidFill>
                          <a:latin typeface="+mn-lt"/>
                          <a:ea typeface="Calibri"/>
                          <a:cs typeface="Times New Roman"/>
                        </a:rPr>
                        <a:t>2</a:t>
                      </a:r>
                      <a:r>
                        <a:rPr lang="en-GB" sz="1000" b="1" dirty="0" smtClean="0">
                          <a:solidFill>
                            <a:schemeClr val="tx1"/>
                          </a:solidFill>
                          <a:latin typeface="+mn-lt"/>
                          <a:ea typeface="Calibri"/>
                          <a:cs typeface="Times New Roman"/>
                        </a:rPr>
                        <a:t> </a:t>
                      </a:r>
                      <a:endParaRPr lang="en-US" sz="1000" b="1" dirty="0">
                        <a:solidFill>
                          <a:schemeClr val="tx1"/>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en-GB" sz="1000" b="1" kern="1200" dirty="0" smtClean="0">
                          <a:solidFill>
                            <a:schemeClr val="tx1"/>
                          </a:solidFill>
                          <a:effectLst/>
                          <a:latin typeface="+mn-lt"/>
                          <a:ea typeface="+mn-ea"/>
                          <a:cs typeface="+mn-cs"/>
                        </a:rPr>
                        <a:t>UV</a:t>
                      </a:r>
                      <a:r>
                        <a:rPr lang="ja-JP" altLang="en-US" sz="1000" b="1" kern="1200" smtClean="0">
                          <a:solidFill>
                            <a:schemeClr val="tx1"/>
                          </a:solidFill>
                          <a:effectLst/>
                          <a:latin typeface="+mn-lt"/>
                          <a:ea typeface="+mn-ea"/>
                          <a:cs typeface="+mn-cs"/>
                        </a:rPr>
                        <a:t>システム</a:t>
                      </a:r>
                      <a:endParaRPr lang="en-US" sz="1000" b="1" dirty="0">
                        <a:solidFill>
                          <a:schemeClr val="tx1"/>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623969">
                <a:tc>
                  <a:txBody>
                    <a:bodyPr/>
                    <a:lstStyle/>
                    <a:p>
                      <a:pPr>
                        <a:lnSpc>
                          <a:spcPct val="115000"/>
                        </a:lnSpc>
                        <a:spcAft>
                          <a:spcPts val="1000"/>
                        </a:spcAft>
                      </a:pPr>
                      <a:r>
                        <a:rPr lang="en-GB" sz="1000" b="1" dirty="0" smtClean="0">
                          <a:latin typeface="+mn-lt"/>
                          <a:ea typeface="Calibri"/>
                          <a:cs typeface="Times New Roman"/>
                        </a:rPr>
                        <a:t>Active</a:t>
                      </a:r>
                    </a:p>
                    <a:p>
                      <a:pPr marL="0" marR="0" indent="0" algn="l" defTabSz="914400" rtl="0" eaLnBrk="1" fontAlgn="auto" latinLnBrk="0" hangingPunct="1">
                        <a:lnSpc>
                          <a:spcPct val="115000"/>
                        </a:lnSpc>
                        <a:spcBef>
                          <a:spcPts val="0"/>
                        </a:spcBef>
                        <a:spcAft>
                          <a:spcPts val="1000"/>
                        </a:spcAft>
                        <a:buClrTx/>
                        <a:buSzTx/>
                        <a:buFontTx/>
                        <a:buNone/>
                        <a:tabLst/>
                        <a:defRPr/>
                      </a:pPr>
                      <a:r>
                        <a:rPr lang="ja-JP" altLang="en-US" sz="1000" b="1" kern="1200" dirty="0" smtClean="0">
                          <a:solidFill>
                            <a:srgbClr val="660033"/>
                          </a:solidFill>
                          <a:effectLst/>
                          <a:latin typeface="+mn-lt"/>
                          <a:ea typeface="+mn-ea"/>
                          <a:cs typeface="+mn-cs"/>
                        </a:rPr>
                        <a:t>機能率</a:t>
                      </a:r>
                      <a:endParaRPr lang="en-GB" sz="1000" kern="1200" dirty="0" smtClean="0">
                        <a:solidFill>
                          <a:srgbClr val="660033"/>
                        </a:solidFill>
                        <a:effectLst/>
                        <a:latin typeface="+mn-lt"/>
                        <a:ea typeface="+mn-ea"/>
                        <a:cs typeface="+mn-cs"/>
                      </a:endParaRPr>
                    </a:p>
                    <a:p>
                      <a:pPr>
                        <a:lnSpc>
                          <a:spcPct val="115000"/>
                        </a:lnSpc>
                        <a:spcAft>
                          <a:spcPts val="1000"/>
                        </a:spcAft>
                      </a:pPr>
                      <a:endParaRPr lang="en-US" sz="1000" dirty="0">
                        <a:solidFill>
                          <a:srgbClr val="800000"/>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000" b="0" dirty="0" smtClean="0">
                          <a:latin typeface="+mn-lt"/>
                          <a:ea typeface="Calibri"/>
                          <a:cs typeface="Times New Roman"/>
                        </a:rPr>
                        <a:t>30% H</a:t>
                      </a:r>
                      <a:r>
                        <a:rPr lang="en-GB" sz="1000" b="0" baseline="-25000" dirty="0" smtClean="0">
                          <a:latin typeface="+mn-lt"/>
                          <a:ea typeface="Calibri"/>
                          <a:cs typeface="Times New Roman"/>
                        </a:rPr>
                        <a:t>2</a:t>
                      </a:r>
                      <a:r>
                        <a:rPr lang="en-GB" sz="1000" b="0" dirty="0" smtClean="0">
                          <a:latin typeface="+mn-lt"/>
                          <a:ea typeface="Calibri"/>
                          <a:cs typeface="Times New Roman"/>
                        </a:rPr>
                        <a:t>O</a:t>
                      </a:r>
                      <a:r>
                        <a:rPr lang="en-GB" sz="1000" b="0" baseline="-25000" dirty="0" smtClean="0">
                          <a:latin typeface="+mn-lt"/>
                          <a:ea typeface="Calibri"/>
                          <a:cs typeface="Times New Roman"/>
                        </a:rPr>
                        <a:t>2</a:t>
                      </a:r>
                      <a:r>
                        <a:rPr lang="en-GB" sz="1000" b="0" baseline="0" dirty="0" smtClean="0">
                          <a:latin typeface="+mn-lt"/>
                          <a:ea typeface="Calibri"/>
                          <a:cs typeface="Times New Roman"/>
                        </a:rPr>
                        <a:t> </a:t>
                      </a:r>
                      <a:r>
                        <a:rPr lang="en-GB" sz="1000" b="0" i="0" baseline="0" dirty="0" smtClean="0">
                          <a:latin typeface="+mn-lt"/>
                          <a:ea typeface="Calibri"/>
                          <a:cs typeface="Times New Roman"/>
                        </a:rPr>
                        <a:t>vapour</a:t>
                      </a:r>
                    </a:p>
                    <a:p>
                      <a:pPr marL="0" marR="0" indent="0" algn="ctr" defTabSz="914400" rtl="0" eaLnBrk="1" fontAlgn="auto" latinLnBrk="0" hangingPunct="1">
                        <a:lnSpc>
                          <a:spcPct val="115000"/>
                        </a:lnSpc>
                        <a:spcBef>
                          <a:spcPts val="0"/>
                        </a:spcBef>
                        <a:spcAft>
                          <a:spcPts val="1000"/>
                        </a:spcAft>
                        <a:buClrTx/>
                        <a:buSzTx/>
                        <a:buFontTx/>
                        <a:buNone/>
                        <a:tabLst/>
                        <a:defRPr/>
                      </a:pPr>
                      <a:r>
                        <a:rPr lang="en-GB" sz="1000" b="1" kern="1200" dirty="0" smtClean="0">
                          <a:solidFill>
                            <a:srgbClr val="800000"/>
                          </a:solidFill>
                          <a:effectLst/>
                          <a:latin typeface="+mn-lt"/>
                          <a:ea typeface="+mn-ea"/>
                          <a:cs typeface="+mn-cs"/>
                        </a:rPr>
                        <a:t>30%</a:t>
                      </a:r>
                      <a:r>
                        <a:rPr lang="ja-JP" altLang="en-US" sz="1000" b="1" kern="1200" dirty="0" smtClean="0">
                          <a:solidFill>
                            <a:srgbClr val="800000"/>
                          </a:solidFill>
                          <a:effectLst/>
                          <a:latin typeface="+mn-lt"/>
                          <a:ea typeface="+mn-ea"/>
                          <a:cs typeface="+mn-cs"/>
                        </a:rPr>
                        <a:t>の</a:t>
                      </a:r>
                      <a:r>
                        <a:rPr lang="en-GB" sz="1000" b="1" dirty="0" smtClean="0">
                          <a:solidFill>
                            <a:srgbClr val="800000"/>
                          </a:solidFill>
                          <a:latin typeface="+mn-lt"/>
                          <a:ea typeface="Calibri"/>
                          <a:cs typeface="Times New Roman"/>
                        </a:rPr>
                        <a:t>H</a:t>
                      </a:r>
                      <a:r>
                        <a:rPr lang="en-GB" sz="1000" b="1" baseline="-25000" dirty="0" smtClean="0">
                          <a:solidFill>
                            <a:srgbClr val="800000"/>
                          </a:solidFill>
                          <a:latin typeface="+mn-lt"/>
                          <a:ea typeface="Calibri"/>
                          <a:cs typeface="Times New Roman"/>
                        </a:rPr>
                        <a:t>2</a:t>
                      </a:r>
                      <a:r>
                        <a:rPr lang="en-GB" sz="1000" b="1" dirty="0" smtClean="0">
                          <a:solidFill>
                            <a:srgbClr val="800000"/>
                          </a:solidFill>
                          <a:latin typeface="+mn-lt"/>
                          <a:ea typeface="Calibri"/>
                          <a:cs typeface="Times New Roman"/>
                        </a:rPr>
                        <a:t>O</a:t>
                      </a:r>
                      <a:r>
                        <a:rPr lang="en-GB" sz="1000" b="1" baseline="-25000" dirty="0" smtClean="0">
                          <a:solidFill>
                            <a:srgbClr val="800000"/>
                          </a:solidFill>
                          <a:latin typeface="+mn-lt"/>
                          <a:ea typeface="Calibri"/>
                          <a:cs typeface="Times New Roman"/>
                        </a:rPr>
                        <a:t>2</a:t>
                      </a:r>
                      <a:r>
                        <a:rPr lang="en-GB" sz="1000" b="1" kern="1200" dirty="0" smtClean="0">
                          <a:solidFill>
                            <a:srgbClr val="800000"/>
                          </a:solidFill>
                          <a:effectLst/>
                          <a:latin typeface="+mn-lt"/>
                          <a:ea typeface="+mn-ea"/>
                          <a:cs typeface="+mn-cs"/>
                        </a:rPr>
                        <a:t> </a:t>
                      </a:r>
                      <a:r>
                        <a:rPr lang="ja-JP" altLang="en-US" sz="1000" b="1" kern="1200" dirty="0" smtClean="0">
                          <a:solidFill>
                            <a:srgbClr val="800000"/>
                          </a:solidFill>
                          <a:effectLst/>
                          <a:latin typeface="+mn-lt"/>
                          <a:ea typeface="+mn-ea"/>
                          <a:cs typeface="+mn-cs"/>
                        </a:rPr>
                        <a:t>蒸気</a:t>
                      </a:r>
                      <a:endParaRPr lang="en-GB" sz="1000" b="1" kern="1200" dirty="0" smtClean="0">
                        <a:solidFill>
                          <a:srgbClr val="800000"/>
                        </a:solidFill>
                        <a:effectLst/>
                        <a:latin typeface="+mn-lt"/>
                        <a:ea typeface="+mn-ea"/>
                        <a:cs typeface="+mn-cs"/>
                      </a:endParaRPr>
                    </a:p>
                    <a:p>
                      <a:pPr algn="ctr">
                        <a:lnSpc>
                          <a:spcPct val="115000"/>
                        </a:lnSpc>
                        <a:spcAft>
                          <a:spcPts val="1000"/>
                        </a:spcAft>
                      </a:pPr>
                      <a:r>
                        <a:rPr lang="en-GB" sz="1000" b="1" dirty="0" smtClean="0">
                          <a:solidFill>
                            <a:srgbClr val="800000"/>
                          </a:solidFill>
                          <a:latin typeface="+mn-lt"/>
                          <a:ea typeface="Calibri"/>
                          <a:cs typeface="Times New Roman"/>
                        </a:rPr>
                        <a:t> </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GB" sz="1000" b="0" dirty="0" smtClean="0">
                          <a:latin typeface="+mn-lt"/>
                          <a:ea typeface="Calibri"/>
                          <a:cs typeface="Times New Roman"/>
                        </a:rPr>
                        <a:t>5%</a:t>
                      </a:r>
                      <a:r>
                        <a:rPr lang="en-GB" sz="1000" b="0" baseline="0" dirty="0" smtClean="0">
                          <a:latin typeface="+mn-lt"/>
                          <a:ea typeface="Calibri"/>
                          <a:cs typeface="Times New Roman"/>
                        </a:rPr>
                        <a:t> </a:t>
                      </a:r>
                      <a:r>
                        <a:rPr lang="en-GB" sz="1000" b="0" dirty="0" smtClean="0">
                          <a:latin typeface="+mn-lt"/>
                          <a:ea typeface="Calibri"/>
                          <a:cs typeface="Times New Roman"/>
                        </a:rPr>
                        <a:t>H</a:t>
                      </a:r>
                      <a:r>
                        <a:rPr lang="en-GB" sz="1000" b="0" baseline="-25000" dirty="0" smtClean="0">
                          <a:latin typeface="+mn-lt"/>
                          <a:ea typeface="Calibri"/>
                          <a:cs typeface="Times New Roman"/>
                        </a:rPr>
                        <a:t>2</a:t>
                      </a:r>
                      <a:r>
                        <a:rPr lang="en-GB" sz="1000" b="0" dirty="0" smtClean="0">
                          <a:latin typeface="+mn-lt"/>
                          <a:ea typeface="Calibri"/>
                          <a:cs typeface="Times New Roman"/>
                        </a:rPr>
                        <a:t>O</a:t>
                      </a:r>
                      <a:r>
                        <a:rPr lang="en-GB" sz="1000" b="0" baseline="-25000" dirty="0" smtClean="0">
                          <a:latin typeface="+mn-lt"/>
                          <a:ea typeface="Calibri"/>
                          <a:cs typeface="Times New Roman"/>
                        </a:rPr>
                        <a:t>2</a:t>
                      </a:r>
                      <a:r>
                        <a:rPr lang="en-GB" sz="1000" b="0" dirty="0" smtClean="0">
                          <a:latin typeface="+mn-lt"/>
                          <a:ea typeface="Calibri"/>
                          <a:cs typeface="Times New Roman"/>
                        </a:rPr>
                        <a:t>+</a:t>
                      </a:r>
                      <a:r>
                        <a:rPr lang="en-GB" sz="1000" b="0" baseline="0" dirty="0" smtClean="0">
                          <a:latin typeface="+mn-lt"/>
                          <a:ea typeface="Calibri"/>
                          <a:cs typeface="Times New Roman"/>
                        </a:rPr>
                        <a:t> Ag</a:t>
                      </a:r>
                      <a:r>
                        <a:rPr lang="en-GB" sz="1000" b="0" baseline="30000" dirty="0" smtClean="0">
                          <a:latin typeface="+mn-lt"/>
                          <a:ea typeface="Calibri"/>
                          <a:cs typeface="Times New Roman"/>
                        </a:rPr>
                        <a:t>+</a:t>
                      </a:r>
                      <a:r>
                        <a:rPr lang="en-GB" sz="1000" b="0" baseline="0" dirty="0" smtClean="0">
                          <a:latin typeface="+mn-lt"/>
                          <a:ea typeface="Calibri"/>
                          <a:cs typeface="Times New Roman"/>
                        </a:rPr>
                        <a:t> aerosol</a:t>
                      </a:r>
                      <a:r>
                        <a:rPr lang="en-GB" sz="1000" b="1" baseline="0" dirty="0" smtClean="0">
                          <a:solidFill>
                            <a:srgbClr val="800000"/>
                          </a:solidFill>
                          <a:latin typeface="+mn-lt"/>
                          <a:ea typeface="Calibri"/>
                          <a:cs typeface="Times New Roman"/>
                        </a:rPr>
                        <a:t>  </a:t>
                      </a:r>
                    </a:p>
                    <a:p>
                      <a:pPr algn="ctr">
                        <a:lnSpc>
                          <a:spcPct val="115000"/>
                        </a:lnSpc>
                        <a:spcAft>
                          <a:spcPts val="1000"/>
                        </a:spcAft>
                      </a:pPr>
                      <a:r>
                        <a:rPr lang="en-GB" sz="1000" b="1" kern="1200" dirty="0" smtClean="0">
                          <a:solidFill>
                            <a:srgbClr val="800000"/>
                          </a:solidFill>
                          <a:effectLst/>
                          <a:latin typeface="+mn-lt"/>
                          <a:ea typeface="+mn-ea"/>
                          <a:cs typeface="+mn-cs"/>
                        </a:rPr>
                        <a:t>5%</a:t>
                      </a:r>
                      <a:r>
                        <a:rPr lang="ja-JP" altLang="en-US" sz="1000" b="1" kern="1200" dirty="0" smtClean="0">
                          <a:solidFill>
                            <a:srgbClr val="800000"/>
                          </a:solidFill>
                          <a:effectLst/>
                          <a:latin typeface="+mn-lt"/>
                          <a:ea typeface="+mn-ea"/>
                          <a:cs typeface="+mn-cs"/>
                        </a:rPr>
                        <a:t>の</a:t>
                      </a:r>
                      <a:r>
                        <a:rPr lang="en-GB" sz="1000" b="1" kern="1200" dirty="0" smtClean="0">
                          <a:solidFill>
                            <a:srgbClr val="800000"/>
                          </a:solidFill>
                          <a:effectLst/>
                          <a:latin typeface="+mn-lt"/>
                          <a:ea typeface="+mn-ea"/>
                          <a:cs typeface="+mn-cs"/>
                        </a:rPr>
                        <a:t>H2O2+ Ag+ </a:t>
                      </a:r>
                      <a:r>
                        <a:rPr lang="ja-JP" altLang="en-US" sz="1000" b="1" kern="1200" dirty="0" smtClean="0">
                          <a:solidFill>
                            <a:srgbClr val="800000"/>
                          </a:solidFill>
                          <a:effectLst/>
                          <a:latin typeface="+mn-lt"/>
                          <a:ea typeface="+mn-ea"/>
                          <a:cs typeface="+mn-cs"/>
                        </a:rPr>
                        <a:t>噴霧</a:t>
                      </a:r>
                      <a:endParaRPr lang="en-US" sz="1000" b="1" baseline="30000"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en-GB" sz="1000" b="0" dirty="0" smtClean="0">
                          <a:latin typeface="+mn-lt"/>
                          <a:ea typeface="Calibri"/>
                          <a:cs typeface="Times New Roman"/>
                        </a:rPr>
                        <a:t>Ultraviolet radiation</a:t>
                      </a:r>
                    </a:p>
                    <a:p>
                      <a:pPr marL="0" marR="0" indent="0" algn="ctr" defTabSz="914400" rtl="0" eaLnBrk="1" fontAlgn="auto" latinLnBrk="0" hangingPunct="1">
                        <a:lnSpc>
                          <a:spcPct val="115000"/>
                        </a:lnSpc>
                        <a:spcBef>
                          <a:spcPts val="0"/>
                        </a:spcBef>
                        <a:spcAft>
                          <a:spcPts val="1000"/>
                        </a:spcAft>
                        <a:buClrTx/>
                        <a:buSzTx/>
                        <a:buFontTx/>
                        <a:buNone/>
                        <a:tabLst/>
                        <a:defRPr/>
                      </a:pPr>
                      <a:r>
                        <a:rPr lang="ja-JP" altLang="en-US" sz="1000" b="1" kern="1200" dirty="0" smtClean="0">
                          <a:solidFill>
                            <a:srgbClr val="800000"/>
                          </a:solidFill>
                          <a:effectLst/>
                          <a:latin typeface="+mn-lt"/>
                          <a:ea typeface="+mn-ea"/>
                          <a:cs typeface="+mn-cs"/>
                        </a:rPr>
                        <a:t>紫外線放射</a:t>
                      </a:r>
                      <a:endParaRPr lang="en-GB" sz="1000" b="1" kern="1200" dirty="0" smtClean="0">
                        <a:solidFill>
                          <a:srgbClr val="800000"/>
                        </a:solidFill>
                        <a:effectLst/>
                        <a:latin typeface="+mn-lt"/>
                        <a:ea typeface="+mn-ea"/>
                        <a:cs typeface="+mn-cs"/>
                      </a:endParaRPr>
                    </a:p>
                    <a:p>
                      <a:pPr algn="ctr">
                        <a:lnSpc>
                          <a:spcPct val="115000"/>
                        </a:lnSpc>
                        <a:spcAft>
                          <a:spcPts val="1000"/>
                        </a:spcAft>
                      </a:pP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521949">
                <a:tc>
                  <a:txBody>
                    <a:bodyPr/>
                    <a:lstStyle/>
                    <a:p>
                      <a:pPr>
                        <a:lnSpc>
                          <a:spcPct val="115000"/>
                        </a:lnSpc>
                        <a:spcAft>
                          <a:spcPts val="1000"/>
                        </a:spcAft>
                      </a:pPr>
                      <a:r>
                        <a:rPr lang="en-GB" sz="1000" b="1" dirty="0" smtClean="0">
                          <a:latin typeface="+mn-lt"/>
                          <a:ea typeface="Calibri"/>
                          <a:cs typeface="Times New Roman"/>
                        </a:rPr>
                        <a:t>EPA</a:t>
                      </a:r>
                      <a:endParaRPr lang="en-US" sz="1000" dirty="0">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000" b="0" dirty="0" err="1" smtClean="0">
                          <a:latin typeface="+mn-lt"/>
                          <a:ea typeface="Calibri"/>
                          <a:cs typeface="Times New Roman"/>
                        </a:rPr>
                        <a:t>Sterilant</a:t>
                      </a:r>
                      <a:r>
                        <a:rPr lang="en-GB" sz="1000" b="0" dirty="0" smtClean="0">
                          <a:latin typeface="+mn-lt"/>
                          <a:ea typeface="Calibri"/>
                          <a:cs typeface="Times New Roman"/>
                        </a:rPr>
                        <a:t> </a:t>
                      </a:r>
                    </a:p>
                    <a:p>
                      <a:pPr algn="ctr">
                        <a:lnSpc>
                          <a:spcPct val="115000"/>
                        </a:lnSpc>
                        <a:spcAft>
                          <a:spcPts val="1000"/>
                        </a:spcAft>
                      </a:pPr>
                      <a:r>
                        <a:rPr lang="ja-JP" altLang="en-US" sz="1000" b="1" dirty="0" smtClean="0">
                          <a:solidFill>
                            <a:srgbClr val="800000"/>
                          </a:solidFill>
                          <a:latin typeface="+mn-lt"/>
                          <a:ea typeface="Calibri"/>
                          <a:cs typeface="Times New Roman"/>
                        </a:rPr>
                        <a:t>減菌剤</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GB" sz="1000" b="0" dirty="0" smtClean="0">
                          <a:latin typeface="+mn-lt"/>
                          <a:ea typeface="Calibri"/>
                          <a:cs typeface="Times New Roman"/>
                        </a:rPr>
                        <a:t>?</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en-GB" sz="1000" b="0" dirty="0" smtClean="0">
                          <a:latin typeface="+mn-lt"/>
                          <a:ea typeface="Calibri"/>
                          <a:cs typeface="Times New Roman"/>
                        </a:rPr>
                        <a:t>?</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61674">
                <a:tc>
                  <a:txBody>
                    <a:bodyPr/>
                    <a:lstStyle/>
                    <a:p>
                      <a:pPr>
                        <a:lnSpc>
                          <a:spcPct val="115000"/>
                        </a:lnSpc>
                        <a:spcAft>
                          <a:spcPts val="1000"/>
                        </a:spcAft>
                      </a:pPr>
                      <a:r>
                        <a:rPr lang="en-GB" sz="1000" b="1" dirty="0">
                          <a:latin typeface="+mn-lt"/>
                          <a:ea typeface="Calibri"/>
                          <a:cs typeface="Times New Roman"/>
                        </a:rPr>
                        <a:t>Clinical impact</a:t>
                      </a:r>
                      <a:endParaRPr lang="en-US" sz="1000" dirty="0">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spcAft>
                          <a:spcPts val="1000"/>
                        </a:spcAft>
                      </a:pPr>
                      <a:r>
                        <a:rPr lang="en-GB" sz="1000" b="0" dirty="0">
                          <a:latin typeface="+mn-lt"/>
                          <a:ea typeface="Calibri"/>
                          <a:cs typeface="Times New Roman"/>
                        </a:rPr>
                        <a:t>Reduction in </a:t>
                      </a:r>
                      <a:r>
                        <a:rPr lang="en-GB" sz="1000" b="0" i="1" dirty="0" err="1" smtClean="0">
                          <a:latin typeface="+mn-lt"/>
                          <a:ea typeface="Calibri"/>
                          <a:cs typeface="Times New Roman"/>
                        </a:rPr>
                        <a:t>C.difficile</a:t>
                      </a:r>
                      <a:r>
                        <a:rPr lang="en-GB" sz="1000" b="0" i="1" dirty="0" smtClean="0">
                          <a:latin typeface="+mn-lt"/>
                          <a:ea typeface="Calibri"/>
                          <a:cs typeface="Times New Roman"/>
                        </a:rPr>
                        <a:t>, </a:t>
                      </a:r>
                      <a:r>
                        <a:rPr lang="en-GB" sz="1000" b="0" dirty="0">
                          <a:latin typeface="+mn-lt"/>
                          <a:ea typeface="Calibri"/>
                          <a:cs typeface="Times New Roman"/>
                        </a:rPr>
                        <a:t>VRE and MRSA acquisition risk</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GB" sz="1000" b="0" dirty="0">
                          <a:latin typeface="+mn-lt"/>
                          <a:ea typeface="Calibri"/>
                          <a:cs typeface="Times New Roman"/>
                        </a:rPr>
                        <a:t>None published</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en-GB" sz="1000" b="0" dirty="0">
                          <a:latin typeface="+mn-lt"/>
                          <a:ea typeface="Calibri"/>
                          <a:cs typeface="Times New Roman"/>
                        </a:rPr>
                        <a:t>None published</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r>
              <a:tr h="513761">
                <a:tc>
                  <a:txBody>
                    <a:bodyPr/>
                    <a:lstStyle/>
                    <a:p>
                      <a:pPr>
                        <a:lnSpc>
                          <a:spcPct val="115000"/>
                        </a:lnSpc>
                        <a:spcAft>
                          <a:spcPts val="1000"/>
                        </a:spcAft>
                      </a:pPr>
                      <a:r>
                        <a:rPr lang="ja-JP" altLang="en-US" sz="1000" b="1" dirty="0" smtClean="0">
                          <a:solidFill>
                            <a:srgbClr val="800000"/>
                          </a:solidFill>
                          <a:latin typeface="+mn-lt"/>
                          <a:ea typeface="Calibri"/>
                          <a:cs typeface="Times New Roman"/>
                        </a:rPr>
                        <a:t>臨床的影響</a:t>
                      </a:r>
                      <a:endParaRPr lang="en-US" sz="1000" b="1" dirty="0">
                        <a:solidFill>
                          <a:srgbClr val="800000"/>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ja-JP" altLang="en-US" sz="1000" b="1" kern="1200" dirty="0" smtClean="0">
                          <a:solidFill>
                            <a:srgbClr val="800000"/>
                          </a:solidFill>
                          <a:effectLst/>
                          <a:latin typeface="+mn-lt"/>
                          <a:ea typeface="+mn-ea"/>
                          <a:cs typeface="+mn-cs"/>
                        </a:rPr>
                        <a:t>クロストリジウム・ディフィシレ、バイコマイシン耐性腸球菌、メシシリン耐性黄色ブドウ</a:t>
                      </a:r>
                      <a:r>
                        <a:rPr lang="ja-JP" altLang="en-US" sz="1000" b="1" kern="1200" smtClean="0">
                          <a:solidFill>
                            <a:srgbClr val="800000"/>
                          </a:solidFill>
                          <a:effectLst/>
                          <a:latin typeface="+mn-lt"/>
                          <a:ea typeface="+mn-ea"/>
                          <a:cs typeface="+mn-cs"/>
                        </a:rPr>
                        <a:t>球菌感染リ</a:t>
                      </a:r>
                      <a:r>
                        <a:rPr lang="ja-JP" altLang="en-US" sz="1000" b="1" kern="1200" dirty="0" smtClean="0">
                          <a:solidFill>
                            <a:srgbClr val="800000"/>
                          </a:solidFill>
                          <a:effectLst/>
                          <a:latin typeface="+mn-lt"/>
                          <a:ea typeface="+mn-ea"/>
                          <a:cs typeface="+mn-cs"/>
                        </a:rPr>
                        <a:t>スク減少</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ja-JP" altLang="en-US" sz="1000" b="1" dirty="0" smtClean="0">
                          <a:solidFill>
                            <a:srgbClr val="800000"/>
                          </a:solidFill>
                          <a:latin typeface="+mn-lt"/>
                          <a:ea typeface="Calibri"/>
                          <a:cs typeface="Times New Roman"/>
                        </a:rPr>
                        <a:t>刊行なし</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ja-JP" altLang="en-US" sz="1000" b="1" dirty="0" smtClean="0">
                          <a:solidFill>
                            <a:srgbClr val="800000"/>
                          </a:solidFill>
                          <a:latin typeface="+mn-lt"/>
                          <a:ea typeface="Calibri"/>
                          <a:cs typeface="Times New Roman"/>
                        </a:rPr>
                        <a:t>刊行なし</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61674">
                <a:tc>
                  <a:txBody>
                    <a:bodyPr/>
                    <a:lstStyle/>
                    <a:p>
                      <a:pPr>
                        <a:lnSpc>
                          <a:spcPct val="115000"/>
                        </a:lnSpc>
                        <a:spcAft>
                          <a:spcPts val="1000"/>
                        </a:spcAft>
                      </a:pPr>
                      <a:r>
                        <a:rPr lang="en-GB" sz="1000" b="1" dirty="0">
                          <a:latin typeface="+mn-lt"/>
                          <a:ea typeface="Calibri"/>
                          <a:cs typeface="Times New Roman"/>
                        </a:rPr>
                        <a:t>Efficacy</a:t>
                      </a:r>
                      <a:endParaRPr lang="en-US" sz="1000" dirty="0">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spcAft>
                          <a:spcPts val="1000"/>
                        </a:spcAft>
                      </a:pPr>
                      <a:r>
                        <a:rPr lang="en-GB" sz="1000" b="0" dirty="0" smtClean="0">
                          <a:latin typeface="+mn-lt"/>
                          <a:ea typeface="Calibri"/>
                          <a:cs typeface="Times New Roman"/>
                        </a:rPr>
                        <a:t>Eradicates</a:t>
                      </a:r>
                      <a:r>
                        <a:rPr lang="en-GB" sz="1000" b="0" baseline="0" dirty="0" smtClean="0">
                          <a:latin typeface="+mn-lt"/>
                          <a:ea typeface="Calibri"/>
                          <a:cs typeface="Times New Roman"/>
                        </a:rPr>
                        <a:t> pathogens; validated by </a:t>
                      </a:r>
                      <a:r>
                        <a:rPr lang="en-GB" sz="1000" b="0" dirty="0" smtClean="0">
                          <a:latin typeface="+mn-lt"/>
                          <a:ea typeface="Calibri"/>
                          <a:cs typeface="Times New Roman"/>
                        </a:rPr>
                        <a:t>6-log </a:t>
                      </a:r>
                      <a:r>
                        <a:rPr lang="en-GB" sz="1000" b="0" dirty="0">
                          <a:latin typeface="+mn-lt"/>
                          <a:ea typeface="Calibri"/>
                          <a:cs typeface="Times New Roman"/>
                        </a:rPr>
                        <a:t>spore </a:t>
                      </a:r>
                      <a:r>
                        <a:rPr lang="en-GB" sz="1000" b="0" dirty="0" smtClean="0">
                          <a:latin typeface="+mn-lt"/>
                          <a:ea typeface="Calibri"/>
                          <a:cs typeface="Times New Roman"/>
                        </a:rPr>
                        <a:t>reduction</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GB" sz="1000" b="0" dirty="0" smtClean="0">
                          <a:latin typeface="+mn-lt"/>
                          <a:ea typeface="Calibri"/>
                          <a:cs typeface="Times New Roman"/>
                        </a:rPr>
                        <a:t>Does not eradicate pathogens; &lt;4-log spore reduction</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en-GB" sz="1000" b="0" dirty="0" smtClean="0">
                          <a:latin typeface="+mn-lt"/>
                          <a:ea typeface="Calibri"/>
                          <a:cs typeface="Times New Roman"/>
                        </a:rPr>
                        <a:t>Does not eradicate pathogens; 1-3 log spore reduction</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r>
              <a:tr h="513761">
                <a:tc>
                  <a:txBody>
                    <a:bodyPr/>
                    <a:lstStyle/>
                    <a:p>
                      <a:pPr>
                        <a:lnSpc>
                          <a:spcPct val="115000"/>
                        </a:lnSpc>
                        <a:spcAft>
                          <a:spcPts val="1000"/>
                        </a:spcAft>
                      </a:pPr>
                      <a:r>
                        <a:rPr lang="ja-JP" altLang="en-US" sz="1000" b="1" dirty="0" smtClean="0">
                          <a:solidFill>
                            <a:srgbClr val="800000"/>
                          </a:solidFill>
                          <a:latin typeface="+mn-lt"/>
                          <a:ea typeface="Calibri"/>
                          <a:cs typeface="Times New Roman"/>
                        </a:rPr>
                        <a:t>有効性</a:t>
                      </a:r>
                      <a:endParaRPr lang="en-US" sz="1000" b="1" dirty="0">
                        <a:solidFill>
                          <a:srgbClr val="00B050"/>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ja-JP" altLang="en-US" sz="1000" b="1" kern="1200" dirty="0" smtClean="0">
                          <a:solidFill>
                            <a:srgbClr val="800000"/>
                          </a:solidFill>
                          <a:effectLst/>
                          <a:latin typeface="+mn-lt"/>
                          <a:ea typeface="+mn-ea"/>
                          <a:cs typeface="+mn-cs"/>
                        </a:rPr>
                        <a:t>病原菌を全滅；胞子</a:t>
                      </a:r>
                      <a:r>
                        <a:rPr lang="en-GB" sz="1000" b="1" kern="1200" dirty="0" smtClean="0">
                          <a:solidFill>
                            <a:srgbClr val="800000"/>
                          </a:solidFill>
                          <a:effectLst/>
                          <a:latin typeface="+mn-lt"/>
                          <a:ea typeface="+mn-ea"/>
                          <a:cs typeface="+mn-cs"/>
                        </a:rPr>
                        <a:t>6-log</a:t>
                      </a:r>
                      <a:r>
                        <a:rPr lang="ja-JP" altLang="en-US" sz="1000" b="1" kern="1200" dirty="0" smtClean="0">
                          <a:solidFill>
                            <a:srgbClr val="800000"/>
                          </a:solidFill>
                          <a:effectLst/>
                          <a:latin typeface="+mn-lt"/>
                          <a:ea typeface="+mn-ea"/>
                          <a:cs typeface="+mn-cs"/>
                        </a:rPr>
                        <a:t>減少により検証</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ja-JP" altLang="en-US" sz="1000" b="1" kern="1200" dirty="0" smtClean="0">
                          <a:solidFill>
                            <a:srgbClr val="800000"/>
                          </a:solidFill>
                          <a:effectLst/>
                          <a:latin typeface="+mn-lt"/>
                          <a:ea typeface="+mn-ea"/>
                          <a:cs typeface="+mn-cs"/>
                        </a:rPr>
                        <a:t>病原菌は全滅しない；胞子減少</a:t>
                      </a:r>
                      <a:r>
                        <a:rPr lang="en-GB" sz="1000" b="1" kern="1200" dirty="0" smtClean="0">
                          <a:solidFill>
                            <a:srgbClr val="800000"/>
                          </a:solidFill>
                          <a:effectLst/>
                          <a:latin typeface="+mn-lt"/>
                          <a:ea typeface="+mn-ea"/>
                          <a:cs typeface="+mn-cs"/>
                        </a:rPr>
                        <a:t>4-log</a:t>
                      </a:r>
                      <a:r>
                        <a:rPr lang="ja-JP" altLang="en-US" sz="1000" b="1" kern="1200" dirty="0" smtClean="0">
                          <a:solidFill>
                            <a:srgbClr val="800000"/>
                          </a:solidFill>
                          <a:effectLst/>
                          <a:latin typeface="+mn-lt"/>
                          <a:ea typeface="+mn-ea"/>
                          <a:cs typeface="+mn-cs"/>
                        </a:rPr>
                        <a:t>以下</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ja-JP" altLang="en-US" sz="1000" b="1" kern="1200" dirty="0" smtClean="0">
                          <a:solidFill>
                            <a:srgbClr val="800000"/>
                          </a:solidFill>
                          <a:effectLst/>
                          <a:latin typeface="+mn-lt"/>
                          <a:ea typeface="+mn-ea"/>
                          <a:cs typeface="+mn-cs"/>
                        </a:rPr>
                        <a:t>病原菌は全滅しない；胞子減少</a:t>
                      </a:r>
                      <a:r>
                        <a:rPr lang="en-GB" sz="1000" b="1" kern="1200" dirty="0" smtClean="0">
                          <a:solidFill>
                            <a:srgbClr val="800000"/>
                          </a:solidFill>
                          <a:effectLst/>
                          <a:latin typeface="+mn-lt"/>
                          <a:ea typeface="+mn-ea"/>
                          <a:cs typeface="+mn-cs"/>
                        </a:rPr>
                        <a:t>1-log</a:t>
                      </a:r>
                      <a:r>
                        <a:rPr lang="ja-JP" altLang="en-US" sz="1000" b="1" kern="1200" dirty="0" smtClean="0">
                          <a:solidFill>
                            <a:srgbClr val="800000"/>
                          </a:solidFill>
                          <a:effectLst/>
                          <a:latin typeface="+mn-lt"/>
                          <a:ea typeface="+mn-ea"/>
                          <a:cs typeface="+mn-cs"/>
                        </a:rPr>
                        <a:t>～</a:t>
                      </a:r>
                      <a:r>
                        <a:rPr lang="en-GB" sz="1000" b="1" kern="1200" dirty="0" smtClean="0">
                          <a:solidFill>
                            <a:srgbClr val="800000"/>
                          </a:solidFill>
                          <a:effectLst/>
                          <a:latin typeface="+mn-lt"/>
                          <a:ea typeface="+mn-ea"/>
                          <a:cs typeface="+mn-cs"/>
                        </a:rPr>
                        <a:t>3-log</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209586">
                <a:tc>
                  <a:txBody>
                    <a:bodyPr/>
                    <a:lstStyle/>
                    <a:p>
                      <a:pPr>
                        <a:lnSpc>
                          <a:spcPct val="115000"/>
                        </a:lnSpc>
                        <a:spcAft>
                          <a:spcPts val="1000"/>
                        </a:spcAft>
                      </a:pPr>
                      <a:r>
                        <a:rPr lang="en-US" sz="1000" b="1" dirty="0" smtClean="0">
                          <a:solidFill>
                            <a:schemeClr val="tx1"/>
                          </a:solidFill>
                          <a:latin typeface="+mn-lt"/>
                          <a:ea typeface="Calibri"/>
                          <a:cs typeface="Times New Roman"/>
                        </a:rPr>
                        <a:t>Distribution</a:t>
                      </a:r>
                      <a:endParaRPr lang="en-US" sz="1000" b="1" dirty="0">
                        <a:solidFill>
                          <a:schemeClr val="tx1"/>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spcAft>
                          <a:spcPts val="1000"/>
                        </a:spcAft>
                      </a:pPr>
                      <a:r>
                        <a:rPr lang="en-US" sz="1000" b="0" dirty="0" smtClean="0">
                          <a:latin typeface="+mn-lt"/>
                          <a:ea typeface="Calibri"/>
                          <a:cs typeface="Times New Roman"/>
                        </a:rPr>
                        <a:t>Homogeneous; gas-phase</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US" sz="1000" b="0" dirty="0" smtClean="0">
                          <a:latin typeface="+mn-lt"/>
                          <a:ea typeface="Calibri"/>
                          <a:cs typeface="Times New Roman"/>
                        </a:rPr>
                        <a:t>Heterogeneous;</a:t>
                      </a:r>
                      <a:r>
                        <a:rPr lang="en-US" sz="1000" b="0" baseline="0" dirty="0" smtClean="0">
                          <a:latin typeface="+mn-lt"/>
                          <a:ea typeface="Calibri"/>
                          <a:cs typeface="Times New Roman"/>
                        </a:rPr>
                        <a:t> aerosol</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en-GB" sz="1000" b="0" dirty="0" smtClean="0">
                          <a:latin typeface="+mn-lt"/>
                          <a:ea typeface="Calibri"/>
                          <a:cs typeface="Times New Roman"/>
                        </a:rPr>
                        <a:t>Heterogeneous; less effective</a:t>
                      </a:r>
                      <a:r>
                        <a:rPr lang="en-GB" sz="1000" b="0" baseline="0" dirty="0" smtClean="0">
                          <a:latin typeface="+mn-lt"/>
                          <a:ea typeface="Calibri"/>
                          <a:cs typeface="Times New Roman"/>
                        </a:rPr>
                        <a:t> out of direct line of sight</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r>
              <a:tr h="410152">
                <a:tc>
                  <a:txBody>
                    <a:bodyPr/>
                    <a:lstStyle/>
                    <a:p>
                      <a:pPr>
                        <a:lnSpc>
                          <a:spcPct val="115000"/>
                        </a:lnSpc>
                        <a:spcAft>
                          <a:spcPts val="1000"/>
                        </a:spcAft>
                      </a:pPr>
                      <a:r>
                        <a:rPr lang="ja-JP" altLang="en-US" sz="1000" b="1" dirty="0" smtClean="0">
                          <a:solidFill>
                            <a:srgbClr val="800000"/>
                          </a:solidFill>
                          <a:latin typeface="+mn-lt"/>
                          <a:ea typeface="Calibri"/>
                          <a:cs typeface="Times New Roman"/>
                        </a:rPr>
                        <a:t>分布</a:t>
                      </a:r>
                      <a:endParaRPr lang="en-US" sz="1000" b="1" dirty="0">
                        <a:solidFill>
                          <a:srgbClr val="800000"/>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ja-JP" altLang="en-US" sz="1000" b="1" kern="1200" dirty="0" smtClean="0">
                          <a:solidFill>
                            <a:srgbClr val="800000"/>
                          </a:solidFill>
                          <a:effectLst/>
                          <a:latin typeface="+mn-lt"/>
                          <a:ea typeface="+mn-ea"/>
                          <a:cs typeface="+mn-cs"/>
                        </a:rPr>
                        <a:t>均一；気相</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ja-JP" altLang="en-US" sz="1000" b="1" kern="1200" dirty="0" smtClean="0">
                          <a:solidFill>
                            <a:srgbClr val="800000"/>
                          </a:solidFill>
                          <a:effectLst/>
                          <a:latin typeface="+mn-lt"/>
                          <a:ea typeface="+mn-ea"/>
                          <a:cs typeface="+mn-cs"/>
                        </a:rPr>
                        <a:t>不均一；噴霧 </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ja-JP" altLang="en-US" sz="1000" b="1" smtClean="0">
                          <a:solidFill>
                            <a:srgbClr val="800000"/>
                          </a:solidFill>
                          <a:latin typeface="+mn-lt"/>
                          <a:ea typeface="Calibri"/>
                          <a:cs typeface="Times New Roman"/>
                        </a:rPr>
                        <a:t>不均一；直接見通せる範囲外では効果減少</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r>
              <a:tr h="410152">
                <a:tc>
                  <a:txBody>
                    <a:bodyPr/>
                    <a:lstStyle/>
                    <a:p>
                      <a:pPr>
                        <a:lnSpc>
                          <a:spcPct val="115000"/>
                        </a:lnSpc>
                        <a:spcAft>
                          <a:spcPts val="1000"/>
                        </a:spcAft>
                      </a:pPr>
                      <a:r>
                        <a:rPr lang="en-US" sz="1000" b="1" dirty="0" smtClean="0">
                          <a:solidFill>
                            <a:schemeClr val="tx1"/>
                          </a:solidFill>
                          <a:latin typeface="+mn-lt"/>
                          <a:ea typeface="Calibri"/>
                          <a:cs typeface="Times New Roman"/>
                        </a:rPr>
                        <a:t>Capacity</a:t>
                      </a:r>
                      <a:endParaRPr lang="en-US" sz="1000" b="1" dirty="0">
                        <a:solidFill>
                          <a:schemeClr val="tx1"/>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spcAft>
                          <a:spcPts val="1000"/>
                        </a:spcAft>
                      </a:pPr>
                      <a:r>
                        <a:rPr lang="en-US" sz="1000" b="0" dirty="0" smtClean="0">
                          <a:latin typeface="+mn-lt"/>
                          <a:ea typeface="Calibri"/>
                          <a:cs typeface="Times New Roman"/>
                        </a:rPr>
                        <a:t>Single rooms, bays and wards</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000" b="0" dirty="0" smtClean="0">
                          <a:latin typeface="+mn-lt"/>
                          <a:ea typeface="Calibri"/>
                          <a:cs typeface="Times New Roman"/>
                        </a:rPr>
                        <a:t>Single rooms, bays and wards</a:t>
                      </a: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en-US" sz="1000" b="0" dirty="0" smtClean="0">
                          <a:latin typeface="+mn-lt"/>
                          <a:ea typeface="Calibri"/>
                          <a:cs typeface="Times New Roman"/>
                        </a:rPr>
                        <a:t>Single rooms only</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r>
              <a:tr h="410152">
                <a:tc>
                  <a:txBody>
                    <a:bodyPr/>
                    <a:lstStyle/>
                    <a:p>
                      <a:pPr>
                        <a:lnSpc>
                          <a:spcPct val="115000"/>
                        </a:lnSpc>
                        <a:spcAft>
                          <a:spcPts val="1000"/>
                        </a:spcAft>
                      </a:pPr>
                      <a:r>
                        <a:rPr lang="ja-JP" altLang="en-US" sz="1000" b="1" dirty="0" smtClean="0">
                          <a:solidFill>
                            <a:srgbClr val="800000"/>
                          </a:solidFill>
                          <a:latin typeface="+mn-lt"/>
                          <a:ea typeface="Calibri"/>
                          <a:cs typeface="Times New Roman"/>
                        </a:rPr>
                        <a:t>収容</a:t>
                      </a:r>
                      <a:endParaRPr lang="en-US" sz="1000" b="1" dirty="0">
                        <a:solidFill>
                          <a:schemeClr val="tx1"/>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ja-JP" altLang="en-US" sz="1000" b="1" dirty="0" smtClean="0">
                          <a:solidFill>
                            <a:srgbClr val="800000"/>
                          </a:solidFill>
                          <a:latin typeface="+mn-lt"/>
                          <a:ea typeface="Calibri"/>
                          <a:cs typeface="Times New Roman"/>
                        </a:rPr>
                        <a:t>１人部屋、病棟と病室</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ja-JP" altLang="en-US" sz="1000" b="1" dirty="0" smtClean="0">
                          <a:solidFill>
                            <a:srgbClr val="800000"/>
                          </a:solidFill>
                          <a:latin typeface="+mn-lt"/>
                          <a:ea typeface="Calibri"/>
                          <a:cs typeface="Times New Roman"/>
                        </a:rPr>
                        <a:t>１人部屋、病棟と病室</a:t>
                      </a:r>
                      <a:endParaRPr lang="en-US" sz="1000" b="0" dirty="0" smtClean="0">
                        <a:latin typeface="+mn-lt"/>
                        <a:ea typeface="Calibri"/>
                        <a:cs typeface="Times New Roman"/>
                      </a:endParaRPr>
                    </a:p>
                    <a:p>
                      <a:pPr algn="ctr">
                        <a:lnSpc>
                          <a:spcPct val="115000"/>
                        </a:lnSpc>
                        <a:spcAft>
                          <a:spcPts val="1000"/>
                        </a:spcAft>
                      </a:pP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ja-JP" altLang="en-US" sz="1000" b="1" dirty="0" smtClean="0">
                          <a:solidFill>
                            <a:srgbClr val="800000"/>
                          </a:solidFill>
                          <a:latin typeface="+mn-lt"/>
                          <a:ea typeface="Calibri"/>
                          <a:cs typeface="Times New Roman"/>
                        </a:rPr>
                        <a:t>１人部屋のみ</a:t>
                      </a:r>
                      <a:endParaRPr lang="en-US" sz="1000" b="0" dirty="0" smtClean="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r>
              <a:tr h="410152">
                <a:tc>
                  <a:txBody>
                    <a:bodyPr/>
                    <a:lstStyle/>
                    <a:p>
                      <a:pPr>
                        <a:lnSpc>
                          <a:spcPct val="115000"/>
                        </a:lnSpc>
                        <a:spcAft>
                          <a:spcPts val="1000"/>
                        </a:spcAft>
                      </a:pPr>
                      <a:r>
                        <a:rPr lang="en-US" sz="1000" b="1" dirty="0" smtClean="0">
                          <a:solidFill>
                            <a:schemeClr val="tx1"/>
                          </a:solidFill>
                          <a:latin typeface="+mn-lt"/>
                          <a:ea typeface="Calibri"/>
                          <a:cs typeface="Times New Roman"/>
                        </a:rPr>
                        <a:t>Cycle time</a:t>
                      </a:r>
                      <a:endParaRPr lang="en-US" sz="1000" b="1" dirty="0">
                        <a:solidFill>
                          <a:schemeClr val="tx1"/>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spcAft>
                          <a:spcPts val="1000"/>
                        </a:spcAft>
                      </a:pPr>
                      <a:r>
                        <a:rPr lang="en-US" sz="1000" b="0" dirty="0" smtClean="0">
                          <a:latin typeface="+mn-lt"/>
                          <a:ea typeface="Calibri"/>
                          <a:cs typeface="Times New Roman"/>
                        </a:rPr>
                        <a:t>1.5-2</a:t>
                      </a:r>
                      <a:r>
                        <a:rPr lang="en-US" sz="1000" b="0" baseline="0" dirty="0" smtClean="0">
                          <a:latin typeface="+mn-lt"/>
                          <a:ea typeface="Calibri"/>
                          <a:cs typeface="Times New Roman"/>
                        </a:rPr>
                        <a:t> hours for a single room</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en-US" sz="1000" b="0" dirty="0" smtClean="0">
                          <a:latin typeface="+mn-lt"/>
                          <a:ea typeface="Calibri"/>
                          <a:cs typeface="Times New Roman"/>
                        </a:rPr>
                        <a:t>&gt;2 hours for a single</a:t>
                      </a:r>
                      <a:r>
                        <a:rPr lang="en-US" sz="1000" b="0" baseline="0" dirty="0" smtClean="0">
                          <a:latin typeface="+mn-lt"/>
                          <a:ea typeface="Calibri"/>
                          <a:cs typeface="Times New Roman"/>
                        </a:rPr>
                        <a:t> room</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en-GB" sz="1000" b="0" dirty="0" smtClean="0">
                          <a:latin typeface="+mn-lt"/>
                          <a:ea typeface="Calibri"/>
                          <a:cs typeface="Times New Roman"/>
                        </a:rPr>
                        <a:t>&lt;1 hour for a single</a:t>
                      </a:r>
                      <a:r>
                        <a:rPr lang="en-GB" sz="1000" b="0" baseline="0" dirty="0" smtClean="0">
                          <a:latin typeface="+mn-lt"/>
                          <a:ea typeface="Calibri"/>
                          <a:cs typeface="Times New Roman"/>
                        </a:rPr>
                        <a:t> room</a:t>
                      </a:r>
                      <a:endParaRPr lang="en-US" sz="1000" b="0" dirty="0">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6">
                        <a:lumMod val="20000"/>
                        <a:lumOff val="80000"/>
                      </a:schemeClr>
                    </a:solidFill>
                  </a:tcPr>
                </a:tc>
              </a:tr>
              <a:tr h="410152">
                <a:tc>
                  <a:txBody>
                    <a:bodyPr/>
                    <a:lstStyle/>
                    <a:p>
                      <a:pPr>
                        <a:lnSpc>
                          <a:spcPct val="115000"/>
                        </a:lnSpc>
                        <a:spcAft>
                          <a:spcPts val="1000"/>
                        </a:spcAft>
                      </a:pPr>
                      <a:r>
                        <a:rPr lang="ja-JP" altLang="en-US" sz="1000" b="1" smtClean="0">
                          <a:solidFill>
                            <a:srgbClr val="800000"/>
                          </a:solidFill>
                          <a:latin typeface="+mn-lt"/>
                          <a:ea typeface="Calibri"/>
                          <a:cs typeface="Times New Roman"/>
                        </a:rPr>
                        <a:t>周期</a:t>
                      </a:r>
                      <a:endParaRPr lang="en-US" sz="1000" b="1" dirty="0">
                        <a:solidFill>
                          <a:srgbClr val="800000"/>
                        </a:solidFill>
                        <a:latin typeface="+mn-lt"/>
                        <a:ea typeface="Calibri"/>
                        <a:cs typeface="Times New Roman"/>
                      </a:endParaRPr>
                    </a:p>
                  </a:txBody>
                  <a:tcPr marL="66261" marR="66261" marT="33130" marB="3313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ja-JP" altLang="en-US" sz="1000" b="1" baseline="0" dirty="0" smtClean="0">
                          <a:solidFill>
                            <a:srgbClr val="800000"/>
                          </a:solidFill>
                          <a:latin typeface="+mn-lt"/>
                          <a:ea typeface="Calibri"/>
                          <a:cs typeface="Times New Roman"/>
                        </a:rPr>
                        <a:t>１人部屋</a:t>
                      </a:r>
                      <a:r>
                        <a:rPr lang="ja-JP" altLang="en-US" sz="1000" b="1" baseline="0" smtClean="0">
                          <a:solidFill>
                            <a:srgbClr val="800000"/>
                          </a:solidFill>
                          <a:latin typeface="+mn-lt"/>
                          <a:ea typeface="Calibri"/>
                          <a:cs typeface="Times New Roman"/>
                        </a:rPr>
                        <a:t>で</a:t>
                      </a:r>
                      <a:r>
                        <a:rPr lang="en-US" altLang="ja-JP" sz="1000" b="1" baseline="0" dirty="0" smtClean="0">
                          <a:solidFill>
                            <a:srgbClr val="800000"/>
                          </a:solidFill>
                          <a:latin typeface="+mn-lt"/>
                          <a:ea typeface="Calibri"/>
                          <a:cs typeface="Times New Roman"/>
                        </a:rPr>
                        <a:t>1.5</a:t>
                      </a:r>
                      <a:r>
                        <a:rPr lang="ja-JP" altLang="en-US" sz="1000" b="1" baseline="0" smtClean="0">
                          <a:solidFill>
                            <a:srgbClr val="800000"/>
                          </a:solidFill>
                          <a:latin typeface="+mn-lt"/>
                          <a:ea typeface="Calibri"/>
                          <a:cs typeface="Times New Roman"/>
                        </a:rPr>
                        <a:t>～</a:t>
                      </a:r>
                      <a:r>
                        <a:rPr lang="en-US" altLang="ja-JP" sz="1000" b="1" baseline="0" dirty="0" smtClean="0">
                          <a:solidFill>
                            <a:srgbClr val="800000"/>
                          </a:solidFill>
                          <a:latin typeface="+mn-lt"/>
                          <a:ea typeface="Calibri"/>
                          <a:cs typeface="Times New Roman"/>
                        </a:rPr>
                        <a:t>2</a:t>
                      </a:r>
                      <a:r>
                        <a:rPr lang="ja-JP" altLang="en-US" sz="1000" b="1" baseline="0" dirty="0" smtClean="0">
                          <a:solidFill>
                            <a:srgbClr val="800000"/>
                          </a:solidFill>
                          <a:latin typeface="+mn-lt"/>
                          <a:ea typeface="Calibri"/>
                          <a:cs typeface="Times New Roman"/>
                        </a:rPr>
                        <a:t>時間</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1000"/>
                        </a:spcAft>
                      </a:pPr>
                      <a:r>
                        <a:rPr lang="ja-JP" altLang="en-US" sz="1000" b="1" baseline="0" dirty="0" smtClean="0">
                          <a:solidFill>
                            <a:srgbClr val="800000"/>
                          </a:solidFill>
                          <a:latin typeface="+mn-lt"/>
                          <a:ea typeface="Calibri"/>
                          <a:cs typeface="Times New Roman"/>
                        </a:rPr>
                        <a:t>１人部屋で</a:t>
                      </a:r>
                      <a:r>
                        <a:rPr lang="en-US" altLang="ja-JP" sz="1000" b="1" baseline="0" dirty="0" smtClean="0">
                          <a:solidFill>
                            <a:srgbClr val="800000"/>
                          </a:solidFill>
                          <a:latin typeface="+mn-lt"/>
                          <a:ea typeface="Calibri"/>
                          <a:cs typeface="Times New Roman"/>
                        </a:rPr>
                        <a:t>2</a:t>
                      </a:r>
                      <a:r>
                        <a:rPr lang="ja-JP" altLang="en-US" sz="1000" b="1" baseline="0" dirty="0" smtClean="0">
                          <a:solidFill>
                            <a:srgbClr val="800000"/>
                          </a:solidFill>
                          <a:latin typeface="+mn-lt"/>
                          <a:ea typeface="Calibri"/>
                          <a:cs typeface="Times New Roman"/>
                        </a:rPr>
                        <a:t>時間以上</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1000"/>
                        </a:spcAft>
                      </a:pPr>
                      <a:r>
                        <a:rPr lang="ja-JP" altLang="en-US" sz="1000" b="1" baseline="0" dirty="0" smtClean="0">
                          <a:solidFill>
                            <a:srgbClr val="800000"/>
                          </a:solidFill>
                          <a:latin typeface="+mn-lt"/>
                          <a:ea typeface="Calibri"/>
                          <a:cs typeface="Times New Roman"/>
                        </a:rPr>
                        <a:t>１人部屋で１時間以内</a:t>
                      </a:r>
                      <a:endParaRPr lang="en-US" sz="1000" b="1" dirty="0">
                        <a:solidFill>
                          <a:srgbClr val="800000"/>
                        </a:solidFill>
                        <a:latin typeface="+mn-lt"/>
                        <a:ea typeface="Calibri"/>
                        <a:cs typeface="Times New Roman"/>
                      </a:endParaRPr>
                    </a:p>
                  </a:txBody>
                  <a:tcPr marL="66261" marR="66261" marT="33130" marB="331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bl>
          </a:graphicData>
        </a:graphic>
      </p:graphicFrame>
      <p:sp>
        <p:nvSpPr>
          <p:cNvPr id="6" name="Title 5"/>
          <p:cNvSpPr>
            <a:spLocks noGrp="1"/>
          </p:cNvSpPr>
          <p:nvPr>
            <p:ph type="title"/>
          </p:nvPr>
        </p:nvSpPr>
        <p:spPr>
          <a:xfrm>
            <a:off x="179512" y="116632"/>
            <a:ext cx="4320480" cy="925512"/>
          </a:xfrm>
        </p:spPr>
        <p:txBody>
          <a:bodyPr/>
          <a:lstStyle/>
          <a:p>
            <a:pPr lvl="0"/>
            <a:r>
              <a:rPr lang="en-GB" b="1" dirty="0" smtClean="0"/>
              <a:t>NTD system overview</a:t>
            </a:r>
            <a:endParaRPr lang="en-GB" dirty="0"/>
          </a:p>
        </p:txBody>
      </p:sp>
    </p:spTree>
    <p:extLst>
      <p:ext uri="{BB962C8B-B14F-4D97-AF65-F5344CB8AC3E}">
        <p14:creationId xmlns:p14="http://schemas.microsoft.com/office/powerpoint/2010/main" val="1628020496"/>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25178398"/>
              </p:ext>
            </p:extLst>
          </p:nvPr>
        </p:nvGraphicFramePr>
        <p:xfrm>
          <a:off x="395536" y="908720"/>
          <a:ext cx="8352928" cy="3714179"/>
        </p:xfrm>
        <a:graphic>
          <a:graphicData uri="http://schemas.openxmlformats.org/drawingml/2006/table">
            <a:tbl>
              <a:tblPr>
                <a:tableStyleId>{5C22544A-7EE6-4342-B048-85BDC9FD1C3A}</a:tableStyleId>
              </a:tblPr>
              <a:tblGrid>
                <a:gridCol w="1172702"/>
                <a:gridCol w="641350"/>
                <a:gridCol w="1282292"/>
                <a:gridCol w="1152128"/>
                <a:gridCol w="1296144"/>
                <a:gridCol w="1296144"/>
                <a:gridCol w="1512168"/>
              </a:tblGrid>
              <a:tr h="648072">
                <a:tc>
                  <a:txBody>
                    <a:bodyPr/>
                    <a:lstStyle/>
                    <a:p>
                      <a:pPr algn="l" fontAlgn="b"/>
                      <a:endParaRPr lang="en-GB" sz="1600" b="0" i="0" u="none" strike="noStrike" dirty="0">
                        <a:solidFill>
                          <a:schemeClr val="bg1"/>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GB" sz="1400" u="none" strike="noStrike" dirty="0" smtClean="0">
                          <a:solidFill>
                            <a:schemeClr val="bg1"/>
                          </a:solidFill>
                          <a:effectLst/>
                          <a:latin typeface="+mj-lt"/>
                        </a:rPr>
                        <a:t># pts</a:t>
                      </a:r>
                      <a:endParaRPr lang="en-GB" sz="1400" b="0" i="0" u="none" strike="noStrike" dirty="0">
                        <a:solidFill>
                          <a:schemeClr val="bg1"/>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1400" u="none" strike="noStrike" kern="1200" dirty="0" smtClean="0">
                          <a:solidFill>
                            <a:schemeClr val="bg1"/>
                          </a:solidFill>
                          <a:effectLst/>
                          <a:latin typeface="+mn-lt"/>
                          <a:ea typeface="+mn-ea"/>
                          <a:cs typeface="+mn-cs"/>
                        </a:rPr>
                        <a:t>Acquisition rate without HPV</a:t>
                      </a:r>
                      <a:endParaRPr lang="en-GB" sz="1400" b="0" i="0" u="none" strike="noStrike" kern="1200" dirty="0" smtClean="0">
                        <a:solidFill>
                          <a:schemeClr val="bg1"/>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1400" u="none" strike="noStrike" kern="1200" smtClean="0">
                          <a:solidFill>
                            <a:schemeClr val="bg1"/>
                          </a:solidFill>
                          <a:effectLst/>
                          <a:latin typeface="+mn-lt"/>
                          <a:ea typeface="+mn-ea"/>
                          <a:cs typeface="+mn-cs"/>
                        </a:rPr>
                        <a:t>Acquisition </a:t>
                      </a:r>
                      <a:r>
                        <a:rPr lang="en-GB" sz="1400" u="none" strike="noStrike" kern="1200" dirty="0" smtClean="0">
                          <a:solidFill>
                            <a:schemeClr val="bg1"/>
                          </a:solidFill>
                          <a:effectLst/>
                          <a:latin typeface="+mn-lt"/>
                          <a:ea typeface="+mn-ea"/>
                          <a:cs typeface="+mn-cs"/>
                        </a:rPr>
                        <a:t>rate with HPV</a:t>
                      </a:r>
                      <a:endParaRPr lang="en-GB" sz="1400" b="0" i="0" u="none" strike="noStrike" kern="1200" dirty="0" smtClean="0">
                        <a:solidFill>
                          <a:schemeClr val="bg1"/>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GB" sz="1400" u="none" strike="noStrike" dirty="0" smtClean="0">
                          <a:solidFill>
                            <a:schemeClr val="bg1"/>
                          </a:solidFill>
                          <a:effectLst/>
                          <a:latin typeface="+mj-lt"/>
                        </a:rPr>
                        <a:t>Acquisitions without HPV</a:t>
                      </a:r>
                      <a:endParaRPr lang="en-GB" sz="1400" b="0" i="0" u="none" strike="noStrike" dirty="0">
                        <a:solidFill>
                          <a:schemeClr val="bg1"/>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GB" sz="1400" u="none" strike="noStrike" dirty="0" smtClean="0">
                          <a:solidFill>
                            <a:schemeClr val="bg1"/>
                          </a:solidFill>
                          <a:effectLst/>
                          <a:latin typeface="+mj-lt"/>
                        </a:rPr>
                        <a:t>Acquisitions with HPV</a:t>
                      </a:r>
                      <a:endParaRPr lang="en-GB" sz="1400" b="0" i="0" u="none" strike="noStrike" dirty="0">
                        <a:solidFill>
                          <a:schemeClr val="bg1"/>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GB" sz="1400" u="none" strike="noStrike" smtClean="0">
                          <a:solidFill>
                            <a:schemeClr val="bg1"/>
                          </a:solidFill>
                          <a:effectLst/>
                          <a:latin typeface="+mj-lt"/>
                        </a:rPr>
                        <a:t>Transmissions prevented by HPV</a:t>
                      </a:r>
                      <a:endParaRPr lang="en-GB" sz="1400" b="0" i="0" u="none" strike="noStrike" dirty="0">
                        <a:solidFill>
                          <a:schemeClr val="bg1"/>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r>
              <a:tr h="473845">
                <a:tc>
                  <a:txBody>
                    <a:bodyPr/>
                    <a:lstStyle/>
                    <a:p>
                      <a:pPr algn="l" fontAlgn="b"/>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ja-JP" altLang="en-US" sz="1600" b="0" i="0" u="none" strike="noStrike" kern="1200" dirty="0" smtClean="0">
                          <a:solidFill>
                            <a:srgbClr val="489657"/>
                          </a:solidFill>
                          <a:effectLst/>
                          <a:latin typeface="+mn-lt"/>
                          <a:ea typeface="+mn-ea"/>
                          <a:cs typeface="+mn-cs"/>
                        </a:rPr>
                        <a:t>患者数</a:t>
                      </a:r>
                      <a:endParaRPr lang="en-GB" sz="1600" b="0" i="0" u="none" strike="noStrike" kern="1200" dirty="0">
                        <a:solidFill>
                          <a:srgbClr val="489657"/>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GB" sz="1400" b="0" i="0" u="none" strike="noStrike" dirty="0" smtClean="0">
                          <a:solidFill>
                            <a:srgbClr val="489657"/>
                          </a:solidFill>
                          <a:effectLst/>
                          <a:latin typeface="+mj-lt"/>
                        </a:rPr>
                        <a:t>HPV</a:t>
                      </a:r>
                      <a:r>
                        <a:rPr lang="ja-JP" altLang="en-US" sz="1400" b="0" i="0" u="none" strike="noStrike" smtClean="0">
                          <a:solidFill>
                            <a:srgbClr val="489657"/>
                          </a:solidFill>
                          <a:effectLst/>
                          <a:latin typeface="+mj-lt"/>
                        </a:rPr>
                        <a:t>を用いない場合の感染率</a:t>
                      </a:r>
                      <a:endParaRPr lang="en-GB" sz="1400" b="0" i="0" u="none" strike="noStrike" dirty="0">
                        <a:solidFill>
                          <a:srgbClr val="489657"/>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altLang="ja-JP" sz="1400" b="0" i="0" u="none" strike="noStrike" dirty="0" smtClean="0">
                          <a:solidFill>
                            <a:srgbClr val="489657"/>
                          </a:solidFill>
                          <a:effectLst/>
                          <a:latin typeface="+mj-lt"/>
                        </a:rPr>
                        <a:t>HPV</a:t>
                      </a:r>
                      <a:r>
                        <a:rPr lang="ja-JP" altLang="en-US" sz="1400" b="0" i="0" u="none" strike="noStrike" smtClean="0">
                          <a:solidFill>
                            <a:srgbClr val="489657"/>
                          </a:solidFill>
                          <a:effectLst/>
                          <a:latin typeface="+mj-lt"/>
                        </a:rPr>
                        <a:t>を用いた場合の感染率</a:t>
                      </a:r>
                      <a:endParaRPr lang="en-GB" sz="1400" b="0" i="0" u="none" strike="noStrike" dirty="0">
                        <a:solidFill>
                          <a:srgbClr val="489657"/>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altLang="ja-JP" sz="1400" b="0" i="0" u="none" strike="noStrike" dirty="0" smtClean="0">
                          <a:solidFill>
                            <a:srgbClr val="489657"/>
                          </a:solidFill>
                          <a:effectLst/>
                          <a:latin typeface="+mj-lt"/>
                        </a:rPr>
                        <a:t>HPV</a:t>
                      </a:r>
                      <a:r>
                        <a:rPr lang="ja-JP" altLang="en-US" sz="1400" b="0" i="0" u="none" strike="noStrike" smtClean="0">
                          <a:solidFill>
                            <a:srgbClr val="489657"/>
                          </a:solidFill>
                          <a:effectLst/>
                          <a:latin typeface="+mj-lt"/>
                        </a:rPr>
                        <a:t>を用いない場合の感染</a:t>
                      </a:r>
                      <a:endParaRPr lang="en-GB" sz="1400" b="0" i="0" u="none" strike="noStrike" dirty="0">
                        <a:solidFill>
                          <a:srgbClr val="489657"/>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altLang="ja-JP" sz="1400" b="0" i="0" u="none" strike="noStrike" dirty="0" smtClean="0">
                          <a:solidFill>
                            <a:srgbClr val="489657"/>
                          </a:solidFill>
                          <a:effectLst/>
                          <a:latin typeface="+mj-lt"/>
                        </a:rPr>
                        <a:t>HPV</a:t>
                      </a:r>
                      <a:r>
                        <a:rPr lang="ja-JP" altLang="en-US" sz="1400" b="0" i="0" u="none" strike="noStrike" smtClean="0">
                          <a:solidFill>
                            <a:srgbClr val="489657"/>
                          </a:solidFill>
                          <a:effectLst/>
                          <a:latin typeface="+mj-lt"/>
                        </a:rPr>
                        <a:t>を用いた場合の感染</a:t>
                      </a:r>
                      <a:endParaRPr lang="en-GB" sz="1400" b="0" i="0" u="none" strike="noStrike" dirty="0">
                        <a:solidFill>
                          <a:srgbClr val="489657"/>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altLang="ja-JP" sz="1400" b="0" i="0" u="none" strike="noStrike" dirty="0" smtClean="0">
                          <a:solidFill>
                            <a:srgbClr val="489657"/>
                          </a:solidFill>
                          <a:effectLst/>
                          <a:latin typeface="+mj-lt"/>
                        </a:rPr>
                        <a:t>HPV</a:t>
                      </a:r>
                      <a:r>
                        <a:rPr lang="ja-JP" altLang="en-US" sz="1400" b="0" i="0" u="none" strike="noStrike" smtClean="0">
                          <a:solidFill>
                            <a:srgbClr val="489657"/>
                          </a:solidFill>
                          <a:effectLst/>
                          <a:latin typeface="+mj-lt"/>
                        </a:rPr>
                        <a:t>によって妨げられた伝染</a:t>
                      </a:r>
                      <a:endParaRPr lang="en-GB" sz="1400" b="0" i="0" u="none" strike="noStrike" dirty="0">
                        <a:solidFill>
                          <a:srgbClr val="489657"/>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682256">
                <a:tc>
                  <a:txBody>
                    <a:bodyPr/>
                    <a:lstStyle/>
                    <a:p>
                      <a:pPr algn="l" fontAlgn="b"/>
                      <a:r>
                        <a:rPr lang="en-GB" altLang="ja-JP" sz="1600" u="none" strike="noStrike" kern="1200" dirty="0" smtClean="0">
                          <a:solidFill>
                            <a:schemeClr val="dk1"/>
                          </a:solidFill>
                          <a:effectLst/>
                          <a:latin typeface="+mn-lt"/>
                          <a:ea typeface="+mn-ea"/>
                          <a:cs typeface="+mn-cs"/>
                        </a:rPr>
                        <a:t>MDRO-standard</a:t>
                      </a:r>
                      <a:endParaRPr lang="en-GB" sz="16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smtClean="0">
                          <a:effectLst/>
                          <a:latin typeface="+mj-lt"/>
                        </a:rPr>
                        <a:t>927</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smtClean="0">
                          <a:effectLst/>
                          <a:latin typeface="+mj-lt"/>
                        </a:rPr>
                        <a:t>10.6%</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smtClean="0">
                          <a:effectLst/>
                          <a:latin typeface="+mj-lt"/>
                        </a:rPr>
                        <a:t>4.1%</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smtClean="0">
                          <a:effectLst/>
                          <a:latin typeface="+mj-lt"/>
                        </a:rPr>
                        <a:t>98</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smtClean="0">
                          <a:effectLst/>
                          <a:latin typeface="+mj-lt"/>
                        </a:rPr>
                        <a:t>38</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dirty="0" smtClean="0">
                          <a:effectLst/>
                          <a:latin typeface="+mj-lt"/>
                        </a:rPr>
                        <a:t>60</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555025">
                <a:tc>
                  <a:txBody>
                    <a:bodyPr/>
                    <a:lstStyle/>
                    <a:p>
                      <a:pPr algn="l" fontAlgn="b"/>
                      <a:r>
                        <a:rPr lang="en-GB" altLang="ja-JP" sz="1600" u="none" strike="noStrike" kern="1200" dirty="0" smtClean="0">
                          <a:solidFill>
                            <a:schemeClr val="dk1"/>
                          </a:solidFill>
                          <a:effectLst/>
                          <a:latin typeface="+mn-lt"/>
                          <a:ea typeface="+mn-ea"/>
                          <a:cs typeface="+mn-cs"/>
                        </a:rPr>
                        <a:t>MDRO-HPV</a:t>
                      </a:r>
                      <a:endParaRPr lang="en-GB" sz="16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smtClean="0">
                          <a:effectLst/>
                          <a:latin typeface="+mj-lt"/>
                        </a:rPr>
                        <a:t>437</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dirty="0" smtClean="0">
                          <a:effectLst/>
                          <a:latin typeface="+mj-lt"/>
                        </a:rPr>
                        <a:t>10.6%</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smtClean="0">
                          <a:effectLst/>
                          <a:latin typeface="+mj-lt"/>
                        </a:rPr>
                        <a:t>4.1%</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smtClean="0">
                          <a:effectLst/>
                          <a:latin typeface="+mj-lt"/>
                        </a:rPr>
                        <a:t>46</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smtClean="0">
                          <a:effectLst/>
                          <a:latin typeface="+mj-lt"/>
                        </a:rPr>
                        <a:t>18</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smtClean="0">
                          <a:effectLst/>
                          <a:latin typeface="+mj-lt"/>
                        </a:rPr>
                        <a:t>28</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676724">
                <a:tc>
                  <a:txBody>
                    <a:bodyPr/>
                    <a:lstStyle/>
                    <a:p>
                      <a:pPr algn="l" fontAlgn="b"/>
                      <a:r>
                        <a:rPr lang="en-GB" altLang="ja-JP" sz="1600" u="none" strike="noStrike" kern="1200" dirty="0" smtClean="0">
                          <a:solidFill>
                            <a:schemeClr val="dk1"/>
                          </a:solidFill>
                          <a:effectLst/>
                          <a:latin typeface="+mn-lt"/>
                          <a:ea typeface="+mn-ea"/>
                          <a:cs typeface="+mn-cs"/>
                        </a:rPr>
                        <a:t>No MDRO-standard</a:t>
                      </a:r>
                      <a:endParaRPr lang="en-GB" sz="16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smtClean="0">
                          <a:effectLst/>
                          <a:latin typeface="+mj-lt"/>
                        </a:rPr>
                        <a:t>4986</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smtClean="0">
                          <a:effectLst/>
                          <a:latin typeface="+mj-lt"/>
                        </a:rPr>
                        <a:t>7.6%</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smtClean="0">
                          <a:effectLst/>
                          <a:latin typeface="+mj-lt"/>
                        </a:rPr>
                        <a:t>4.1%</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smtClean="0">
                          <a:effectLst/>
                          <a:latin typeface="+mj-lt"/>
                        </a:rPr>
                        <a:t>379</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smtClean="0">
                          <a:effectLst/>
                          <a:latin typeface="+mj-lt"/>
                        </a:rPr>
                        <a:t>204</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smtClean="0">
                          <a:effectLst/>
                          <a:latin typeface="+mj-lt"/>
                        </a:rPr>
                        <a:t>175</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r>
              <a:tr h="676724">
                <a:tc>
                  <a:txBody>
                    <a:bodyPr/>
                    <a:lstStyle/>
                    <a:p>
                      <a:pPr algn="l" fontAlgn="b"/>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1600" b="0" i="0" u="none" strike="noStrike" smtClean="0">
                          <a:solidFill>
                            <a:srgbClr val="000000"/>
                          </a:solidFill>
                          <a:effectLst/>
                          <a:latin typeface="+mj-lt"/>
                        </a:rPr>
                        <a:t>524</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1600" b="0" i="0" u="none" strike="noStrike" smtClean="0">
                          <a:solidFill>
                            <a:srgbClr val="000000"/>
                          </a:solidFill>
                          <a:effectLst/>
                          <a:latin typeface="+mj-lt"/>
                        </a:rPr>
                        <a:t>260</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1600" b="0" i="0" u="none" strike="noStrike" dirty="0" smtClean="0">
                          <a:solidFill>
                            <a:srgbClr val="000000"/>
                          </a:solidFill>
                          <a:effectLst/>
                          <a:latin typeface="+mj-lt"/>
                        </a:rPr>
                        <a:t>263</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
        <p:nvSpPr>
          <p:cNvPr id="8" name="Text Placeholder 9"/>
          <p:cNvSpPr txBox="1">
            <a:spLocks/>
          </p:cNvSpPr>
          <p:nvPr/>
        </p:nvSpPr>
        <p:spPr>
          <a:xfrm>
            <a:off x="4722368" y="0"/>
            <a:ext cx="4042233" cy="827832"/>
          </a:xfrm>
          <a:prstGeom prst="rect">
            <a:avLst/>
          </a:prstGeom>
        </p:spPr>
        <p:txBody>
          <a:bodyPr/>
          <a:lst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000" b="1" dirty="0" smtClean="0">
                <a:solidFill>
                  <a:srgbClr val="489657"/>
                </a:solidFill>
              </a:rPr>
              <a:t>HPV</a:t>
            </a:r>
            <a:r>
              <a:rPr lang="ja-JP" altLang="en-US" sz="2000" b="1" dirty="0">
                <a:solidFill>
                  <a:srgbClr val="489657"/>
                </a:solidFill>
              </a:rPr>
              <a:t>によって予防可</a:t>
            </a:r>
            <a:r>
              <a:rPr lang="ja-JP" altLang="en-US" sz="2000" b="1">
                <a:solidFill>
                  <a:srgbClr val="489657"/>
                </a:solidFill>
              </a:rPr>
              <a:t>能</a:t>
            </a:r>
            <a:r>
              <a:rPr lang="ja-JP" altLang="en-US" sz="2000" b="1" smtClean="0">
                <a:solidFill>
                  <a:srgbClr val="489657"/>
                </a:solidFill>
              </a:rPr>
              <a:t>な</a:t>
            </a:r>
            <a:endParaRPr lang="en-US" altLang="ja-JP" sz="2000" b="1" dirty="0" smtClean="0">
              <a:solidFill>
                <a:srgbClr val="489657"/>
              </a:solidFill>
            </a:endParaRPr>
          </a:p>
          <a:p>
            <a:r>
              <a:rPr lang="ja-JP" altLang="en-US" sz="2000" b="1" smtClean="0">
                <a:solidFill>
                  <a:srgbClr val="489657"/>
                </a:solidFill>
              </a:rPr>
              <a:t>感</a:t>
            </a:r>
            <a:r>
              <a:rPr lang="ja-JP" altLang="en-US" sz="2000" b="1" dirty="0">
                <a:solidFill>
                  <a:srgbClr val="489657"/>
                </a:solidFill>
              </a:rPr>
              <a:t>染</a:t>
            </a:r>
            <a:r>
              <a:rPr lang="ja-JP" altLang="en-US" sz="2000" b="1" dirty="0" smtClean="0">
                <a:solidFill>
                  <a:srgbClr val="489657"/>
                </a:solidFill>
              </a:rPr>
              <a:t>の</a:t>
            </a:r>
            <a:r>
              <a:rPr lang="ja-JP" altLang="en-US" sz="2000" b="1" dirty="0">
                <a:solidFill>
                  <a:srgbClr val="489657"/>
                </a:solidFill>
              </a:rPr>
              <a:t>確率</a:t>
            </a:r>
            <a:r>
              <a:rPr lang="ja-JP" altLang="en-US" sz="2000" b="1" dirty="0" smtClean="0">
                <a:solidFill>
                  <a:srgbClr val="489657"/>
                </a:solidFill>
              </a:rPr>
              <a:t>を</a:t>
            </a:r>
            <a:r>
              <a:rPr lang="ja-JP" altLang="en-US" sz="2000" b="1" dirty="0">
                <a:solidFill>
                  <a:srgbClr val="489657"/>
                </a:solidFill>
              </a:rPr>
              <a:t>計算</a:t>
            </a:r>
            <a:endParaRPr lang="en-GB" sz="2000" b="1" dirty="0">
              <a:solidFill>
                <a:srgbClr val="489657"/>
              </a:solidFill>
            </a:endParaRPr>
          </a:p>
        </p:txBody>
      </p:sp>
      <p:sp>
        <p:nvSpPr>
          <p:cNvPr id="9" name="Title 5"/>
          <p:cNvSpPr>
            <a:spLocks noGrp="1"/>
          </p:cNvSpPr>
          <p:nvPr>
            <p:ph type="title"/>
          </p:nvPr>
        </p:nvSpPr>
        <p:spPr>
          <a:xfrm>
            <a:off x="179512" y="116632"/>
            <a:ext cx="4320480" cy="925512"/>
          </a:xfrm>
        </p:spPr>
        <p:txBody>
          <a:bodyPr/>
          <a:lstStyle/>
          <a:p>
            <a:pPr lvl="0"/>
            <a:r>
              <a:rPr lang="en-GB" b="1" dirty="0" smtClean="0"/>
              <a:t>Calculating the % of infections preventable by HPV</a:t>
            </a:r>
            <a:endParaRPr lang="en-GB" dirty="0"/>
          </a:p>
        </p:txBody>
      </p:sp>
      <p:sp>
        <p:nvSpPr>
          <p:cNvPr id="11" name="Rectangle 10"/>
          <p:cNvSpPr/>
          <p:nvPr/>
        </p:nvSpPr>
        <p:spPr>
          <a:xfrm>
            <a:off x="339665" y="4758243"/>
            <a:ext cx="8424936" cy="830997"/>
          </a:xfrm>
          <a:prstGeom prst="rect">
            <a:avLst/>
          </a:prstGeom>
        </p:spPr>
        <p:txBody>
          <a:bodyPr wrap="square">
            <a:spAutoFit/>
          </a:bodyPr>
          <a:lstStyle/>
          <a:p>
            <a:r>
              <a:rPr lang="en-GB" sz="1600" dirty="0"/>
              <a:t>88 </a:t>
            </a:r>
            <a:r>
              <a:rPr lang="en-GB" sz="1600" dirty="0" smtClean="0"/>
              <a:t>acquisitions would </a:t>
            </a:r>
            <a:r>
              <a:rPr lang="en-GB" sz="1600" dirty="0"/>
              <a:t>have been prevented if HPV had been used on all rooms vacated by an MDRO patient; hence, 16.7% </a:t>
            </a:r>
            <a:r>
              <a:rPr lang="en-GB" sz="1600" dirty="0" smtClean="0"/>
              <a:t>of acquisitions </a:t>
            </a:r>
            <a:r>
              <a:rPr lang="en-GB" sz="1600" dirty="0"/>
              <a:t>are theoretically attributable directly to the prior room occupant</a:t>
            </a:r>
          </a:p>
        </p:txBody>
      </p:sp>
      <p:sp>
        <p:nvSpPr>
          <p:cNvPr id="7" name="Rectangle 6"/>
          <p:cNvSpPr/>
          <p:nvPr/>
        </p:nvSpPr>
        <p:spPr>
          <a:xfrm>
            <a:off x="356968" y="5589240"/>
            <a:ext cx="8424936" cy="830997"/>
          </a:xfrm>
          <a:prstGeom prst="rect">
            <a:avLst/>
          </a:prstGeom>
        </p:spPr>
        <p:txBody>
          <a:bodyPr wrap="square">
            <a:spAutoFit/>
          </a:bodyPr>
          <a:lstStyle/>
          <a:p>
            <a:r>
              <a:rPr lang="ja-JP" altLang="en-US" sz="1600" dirty="0">
                <a:solidFill>
                  <a:srgbClr val="489657"/>
                </a:solidFill>
              </a:rPr>
              <a:t>多剤</a:t>
            </a:r>
            <a:r>
              <a:rPr lang="ja-JP" altLang="en-US" sz="1600">
                <a:solidFill>
                  <a:srgbClr val="489657"/>
                </a:solidFill>
              </a:rPr>
              <a:t>耐</a:t>
            </a:r>
            <a:r>
              <a:rPr lang="ja-JP" altLang="en-US" sz="1600" smtClean="0">
                <a:solidFill>
                  <a:srgbClr val="489657"/>
                </a:solidFill>
              </a:rPr>
              <a:t>性微生物の</a:t>
            </a:r>
            <a:r>
              <a:rPr lang="ja-JP" altLang="en-US" sz="1600" dirty="0">
                <a:solidFill>
                  <a:srgbClr val="489657"/>
                </a:solidFill>
              </a:rPr>
              <a:t>患者によって空室となった全部屋に</a:t>
            </a:r>
            <a:r>
              <a:rPr lang="en-GB" sz="1600" dirty="0">
                <a:solidFill>
                  <a:srgbClr val="489657"/>
                </a:solidFill>
              </a:rPr>
              <a:t>HPV</a:t>
            </a:r>
            <a:r>
              <a:rPr lang="ja-JP" altLang="en-US" sz="1600" dirty="0">
                <a:solidFill>
                  <a:srgbClr val="489657"/>
                </a:solidFill>
              </a:rPr>
              <a:t>が用いられていた場合には</a:t>
            </a:r>
            <a:r>
              <a:rPr lang="en-GB" sz="1600" dirty="0">
                <a:solidFill>
                  <a:srgbClr val="489657"/>
                </a:solidFill>
              </a:rPr>
              <a:t>88</a:t>
            </a:r>
            <a:r>
              <a:rPr lang="ja-JP" altLang="en-US" sz="1600" dirty="0">
                <a:solidFill>
                  <a:srgbClr val="489657"/>
                </a:solidFill>
              </a:rPr>
              <a:t>の感染を防ぐことができた。従って、理論</a:t>
            </a:r>
            <a:r>
              <a:rPr lang="ja-JP" altLang="en-US" sz="1600">
                <a:solidFill>
                  <a:srgbClr val="489657"/>
                </a:solidFill>
              </a:rPr>
              <a:t>的</a:t>
            </a:r>
            <a:r>
              <a:rPr lang="ja-JP" altLang="en-US" sz="1600" smtClean="0">
                <a:solidFill>
                  <a:srgbClr val="489657"/>
                </a:solidFill>
              </a:rPr>
              <a:t>には、</a:t>
            </a:r>
            <a:r>
              <a:rPr lang="en-GB" sz="1600" dirty="0">
                <a:solidFill>
                  <a:srgbClr val="489657"/>
                </a:solidFill>
              </a:rPr>
              <a:t>16.7</a:t>
            </a:r>
            <a:r>
              <a:rPr lang="ja-JP" altLang="en-US" sz="1600" dirty="0">
                <a:solidFill>
                  <a:srgbClr val="489657"/>
                </a:solidFill>
              </a:rPr>
              <a:t>％の感染が前滞在者に直接起因して</a:t>
            </a:r>
            <a:r>
              <a:rPr lang="ja-JP" altLang="en-US" sz="1600">
                <a:solidFill>
                  <a:srgbClr val="489657"/>
                </a:solidFill>
              </a:rPr>
              <a:t>い</a:t>
            </a:r>
            <a:r>
              <a:rPr lang="ja-JP" altLang="en-US" sz="1600" smtClean="0">
                <a:solidFill>
                  <a:srgbClr val="489657"/>
                </a:solidFill>
              </a:rPr>
              <a:t>ることになる。</a:t>
            </a:r>
            <a:endParaRPr lang="en-GB" sz="1600" dirty="0">
              <a:solidFill>
                <a:srgbClr val="489657"/>
              </a:solidFill>
            </a:endParaRPr>
          </a:p>
        </p:txBody>
      </p:sp>
      <p:sp>
        <p:nvSpPr>
          <p:cNvPr id="12" name="Rectangle 11"/>
          <p:cNvSpPr/>
          <p:nvPr/>
        </p:nvSpPr>
        <p:spPr>
          <a:xfrm>
            <a:off x="35496" y="6525344"/>
            <a:ext cx="7000876" cy="276999"/>
          </a:xfrm>
          <a:prstGeom prst="rect">
            <a:avLst/>
          </a:prstGeom>
        </p:spPr>
        <p:txBody>
          <a:bodyPr>
            <a:spAutoFit/>
          </a:bodyPr>
          <a:lstStyle/>
          <a:p>
            <a:pPr marL="228600" indent="-228600">
              <a:defRPr/>
            </a:pPr>
            <a:r>
              <a:rPr lang="en-GB" sz="1200" dirty="0" smtClean="0">
                <a:latin typeface="+mj-lt"/>
              </a:rPr>
              <a:t>Passaretti </a:t>
            </a:r>
            <a:r>
              <a:rPr lang="en-GB" sz="1200" i="1" dirty="0" smtClean="0">
                <a:latin typeface="+mj-lt"/>
              </a:rPr>
              <a:t>et al. </a:t>
            </a:r>
            <a:r>
              <a:rPr lang="en-GB" sz="1200" i="1" dirty="0" err="1" smtClean="0">
                <a:latin typeface="+mj-lt"/>
              </a:rPr>
              <a:t>Clin</a:t>
            </a:r>
            <a:r>
              <a:rPr lang="en-GB" sz="1200" i="1" dirty="0" smtClean="0">
                <a:latin typeface="+mj-lt"/>
              </a:rPr>
              <a:t> Infect Dis </a:t>
            </a:r>
            <a:r>
              <a:rPr lang="en-GB" sz="1200" dirty="0" smtClean="0">
                <a:latin typeface="+mj-lt"/>
              </a:rPr>
              <a:t>2012 in press.</a:t>
            </a:r>
            <a:endParaRPr lang="en-GB" sz="1200" dirty="0">
              <a:latin typeface="+mj-lt"/>
            </a:endParaRPr>
          </a:p>
        </p:txBody>
      </p:sp>
      <p:sp>
        <p:nvSpPr>
          <p:cNvPr id="2" name="Oval 1"/>
          <p:cNvSpPr/>
          <p:nvPr/>
        </p:nvSpPr>
        <p:spPr>
          <a:xfrm>
            <a:off x="7668344" y="2041848"/>
            <a:ext cx="648072" cy="12241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585374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09779209"/>
              </p:ext>
            </p:extLst>
          </p:nvPr>
        </p:nvGraphicFramePr>
        <p:xfrm>
          <a:off x="395536" y="908720"/>
          <a:ext cx="8352928" cy="3814865"/>
        </p:xfrm>
        <a:graphic>
          <a:graphicData uri="http://schemas.openxmlformats.org/drawingml/2006/table">
            <a:tbl>
              <a:tblPr>
                <a:tableStyleId>{5C22544A-7EE6-4342-B048-85BDC9FD1C3A}</a:tableStyleId>
              </a:tblPr>
              <a:tblGrid>
                <a:gridCol w="1172702"/>
                <a:gridCol w="641350"/>
                <a:gridCol w="1282292"/>
                <a:gridCol w="1152128"/>
                <a:gridCol w="1296144"/>
                <a:gridCol w="1296144"/>
                <a:gridCol w="1512168"/>
              </a:tblGrid>
              <a:tr h="720080">
                <a:tc>
                  <a:txBody>
                    <a:bodyPr/>
                    <a:lstStyle/>
                    <a:p>
                      <a:pPr algn="l" fontAlgn="b"/>
                      <a:endParaRPr lang="en-GB" sz="1600" b="0" i="0" u="none" strike="noStrike" dirty="0">
                        <a:solidFill>
                          <a:schemeClr val="bg1"/>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GB" sz="1400" u="none" strike="noStrike" kern="1200" dirty="0">
                          <a:solidFill>
                            <a:schemeClr val="bg1"/>
                          </a:solidFill>
                          <a:effectLst/>
                          <a:latin typeface="+mj-lt"/>
                          <a:ea typeface="+mn-ea"/>
                          <a:cs typeface="+mn-cs"/>
                        </a:rPr>
                        <a:t># </a:t>
                      </a:r>
                      <a:r>
                        <a:rPr lang="en-GB" sz="1400" u="none" strike="noStrike" kern="1200" dirty="0" err="1">
                          <a:solidFill>
                            <a:schemeClr val="bg1"/>
                          </a:solidFill>
                          <a:effectLst/>
                          <a:latin typeface="+mj-lt"/>
                          <a:ea typeface="+mn-ea"/>
                          <a:cs typeface="+mn-cs"/>
                        </a:rPr>
                        <a:t>pts</a:t>
                      </a:r>
                      <a:endParaRPr lang="en-GB" sz="1400" u="none" strike="noStrike" kern="1200" dirty="0">
                        <a:solidFill>
                          <a:schemeClr val="bg1"/>
                        </a:solidFill>
                        <a:effectLst/>
                        <a:latin typeface="+mj-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GB" sz="1400" u="none" strike="noStrike" kern="1200" dirty="0">
                          <a:solidFill>
                            <a:schemeClr val="bg1"/>
                          </a:solidFill>
                          <a:effectLst/>
                          <a:latin typeface="+mj-lt"/>
                          <a:ea typeface="+mn-ea"/>
                          <a:cs typeface="+mn-cs"/>
                        </a:rPr>
                        <a:t>Acquisition rate without HPV</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GB" sz="1400" u="none" strike="noStrike" kern="1200" dirty="0" smtClean="0">
                          <a:solidFill>
                            <a:schemeClr val="bg1"/>
                          </a:solidFill>
                          <a:effectLst/>
                          <a:latin typeface="+mj-lt"/>
                          <a:ea typeface="+mn-ea"/>
                          <a:cs typeface="+mn-cs"/>
                        </a:rPr>
                        <a:t>Acquisition </a:t>
                      </a:r>
                      <a:r>
                        <a:rPr lang="en-GB" sz="1400" u="none" strike="noStrike" kern="1200" dirty="0">
                          <a:solidFill>
                            <a:schemeClr val="bg1"/>
                          </a:solidFill>
                          <a:effectLst/>
                          <a:latin typeface="+mj-lt"/>
                          <a:ea typeface="+mn-ea"/>
                          <a:cs typeface="+mn-cs"/>
                        </a:rPr>
                        <a:t>rate with HPV</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GB" sz="1400" u="none" strike="noStrike" kern="1200" dirty="0" smtClean="0">
                          <a:solidFill>
                            <a:schemeClr val="bg1"/>
                          </a:solidFill>
                          <a:effectLst/>
                          <a:latin typeface="+mj-lt"/>
                          <a:ea typeface="+mn-ea"/>
                          <a:cs typeface="+mn-cs"/>
                        </a:rPr>
                        <a:t>Acquisitions </a:t>
                      </a:r>
                      <a:r>
                        <a:rPr lang="en-GB" sz="1400" u="none" strike="noStrike" kern="1200" dirty="0">
                          <a:solidFill>
                            <a:schemeClr val="bg1"/>
                          </a:solidFill>
                          <a:effectLst/>
                          <a:latin typeface="+mj-lt"/>
                          <a:ea typeface="+mn-ea"/>
                          <a:cs typeface="+mn-cs"/>
                        </a:rPr>
                        <a:t>without HPV</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GB" sz="1400" u="none" strike="noStrike" kern="1200" dirty="0">
                          <a:solidFill>
                            <a:schemeClr val="bg1"/>
                          </a:solidFill>
                          <a:effectLst/>
                          <a:latin typeface="+mj-lt"/>
                          <a:ea typeface="+mn-ea"/>
                          <a:cs typeface="+mn-cs"/>
                        </a:rPr>
                        <a:t>Acquisitions with HPV</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GB" sz="1400" u="none" strike="noStrike" kern="1200" dirty="0">
                          <a:solidFill>
                            <a:schemeClr val="bg1"/>
                          </a:solidFill>
                          <a:effectLst/>
                          <a:latin typeface="+mj-lt"/>
                          <a:ea typeface="+mn-ea"/>
                          <a:cs typeface="+mn-cs"/>
                        </a:rPr>
                        <a:t>Transmissions prevented by HPV</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r>
              <a:tr h="504056">
                <a:tc>
                  <a:txBody>
                    <a:bodyPr/>
                    <a:lstStyle/>
                    <a:p>
                      <a:pPr algn="l" fontAlgn="b"/>
                      <a:endParaRPr lang="en-GB" sz="1600" b="0" i="0" u="none" strike="noStrike" dirty="0">
                        <a:solidFill>
                          <a:srgbClr val="489657"/>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ja-JP" altLang="en-US" sz="1400" b="0" i="0" u="none" strike="noStrike" dirty="0" smtClean="0">
                          <a:solidFill>
                            <a:srgbClr val="489657"/>
                          </a:solidFill>
                          <a:effectLst/>
                          <a:latin typeface="+mj-lt"/>
                        </a:rPr>
                        <a:t>患者数</a:t>
                      </a:r>
                      <a:endParaRPr lang="en-GB" sz="1400" b="0" i="0" u="none" strike="noStrike" dirty="0">
                        <a:solidFill>
                          <a:srgbClr val="489657"/>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altLang="ja-JP" sz="1400" b="0" i="0" u="none" strike="noStrike" dirty="0" smtClean="0">
                          <a:solidFill>
                            <a:srgbClr val="489657"/>
                          </a:solidFill>
                          <a:effectLst/>
                          <a:latin typeface="+mj-lt"/>
                        </a:rPr>
                        <a:t>HPV</a:t>
                      </a:r>
                      <a:r>
                        <a:rPr lang="ja-JP" altLang="en-US" sz="1400" b="0" i="0" u="none" strike="noStrike" smtClean="0">
                          <a:solidFill>
                            <a:srgbClr val="489657"/>
                          </a:solidFill>
                          <a:effectLst/>
                          <a:latin typeface="+mj-lt"/>
                        </a:rPr>
                        <a:t>を用いない場合の感染率</a:t>
                      </a:r>
                      <a:endParaRPr lang="en-GB" sz="1400" b="0" i="0" u="none" strike="noStrike" dirty="0">
                        <a:solidFill>
                          <a:srgbClr val="489657"/>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altLang="ja-JP" sz="1400" b="0" i="0" u="none" strike="noStrike" kern="1200" dirty="0" smtClean="0">
                          <a:solidFill>
                            <a:srgbClr val="489657"/>
                          </a:solidFill>
                          <a:effectLst/>
                          <a:latin typeface="+mn-lt"/>
                          <a:ea typeface="+mn-ea"/>
                          <a:cs typeface="+mn-cs"/>
                        </a:rPr>
                        <a:t>HPV</a:t>
                      </a:r>
                      <a:r>
                        <a:rPr lang="ja-JP" altLang="en-US" sz="1400" b="0" i="0" u="none" strike="noStrike" kern="1200" smtClean="0">
                          <a:solidFill>
                            <a:srgbClr val="489657"/>
                          </a:solidFill>
                          <a:effectLst/>
                          <a:latin typeface="+mn-lt"/>
                          <a:ea typeface="+mn-ea"/>
                          <a:cs typeface="+mn-cs"/>
                        </a:rPr>
                        <a:t>を用いた場合の感染率</a:t>
                      </a:r>
                      <a:endParaRPr lang="en-GB" sz="1400" b="0" i="0" u="none" strike="noStrike" kern="1200" dirty="0">
                        <a:solidFill>
                          <a:srgbClr val="489657"/>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altLang="ja-JP" sz="1400" b="0" i="0" u="none" strike="noStrike" dirty="0" smtClean="0">
                          <a:solidFill>
                            <a:srgbClr val="489657"/>
                          </a:solidFill>
                          <a:effectLst/>
                          <a:latin typeface="+mj-lt"/>
                        </a:rPr>
                        <a:t>HPV</a:t>
                      </a:r>
                      <a:r>
                        <a:rPr lang="ja-JP" altLang="en-US" sz="1400" b="0" i="0" u="none" strike="noStrike" smtClean="0">
                          <a:solidFill>
                            <a:srgbClr val="489657"/>
                          </a:solidFill>
                          <a:effectLst/>
                          <a:latin typeface="+mj-lt"/>
                        </a:rPr>
                        <a:t>を用いない場合の感染</a:t>
                      </a:r>
                      <a:endParaRPr lang="en-GB" sz="1400" b="0" i="0" u="none" strike="noStrike" dirty="0">
                        <a:solidFill>
                          <a:srgbClr val="489657"/>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altLang="ja-JP" sz="1400" b="0" i="0" u="none" strike="noStrike" kern="1200" dirty="0" smtClean="0">
                          <a:solidFill>
                            <a:srgbClr val="489657"/>
                          </a:solidFill>
                          <a:effectLst/>
                          <a:latin typeface="+mn-lt"/>
                          <a:ea typeface="+mn-ea"/>
                          <a:cs typeface="+mn-cs"/>
                        </a:rPr>
                        <a:t>HPV</a:t>
                      </a:r>
                      <a:r>
                        <a:rPr lang="ja-JP" altLang="en-US" sz="1400" b="0" i="0" u="none" strike="noStrike" kern="1200" smtClean="0">
                          <a:solidFill>
                            <a:srgbClr val="489657"/>
                          </a:solidFill>
                          <a:effectLst/>
                          <a:latin typeface="+mn-lt"/>
                          <a:ea typeface="+mn-ea"/>
                          <a:cs typeface="+mn-cs"/>
                        </a:rPr>
                        <a:t>を用いた場合の感染</a:t>
                      </a:r>
                      <a:endParaRPr lang="en-GB" sz="1400" b="0" i="0" u="none" strike="noStrike" kern="1200" dirty="0">
                        <a:solidFill>
                          <a:srgbClr val="489657"/>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altLang="ja-JP" sz="1400" b="0" i="0" u="none" strike="noStrike" kern="1200" dirty="0" smtClean="0">
                          <a:solidFill>
                            <a:srgbClr val="489657"/>
                          </a:solidFill>
                          <a:effectLst/>
                          <a:latin typeface="+mn-lt"/>
                          <a:ea typeface="+mn-ea"/>
                          <a:cs typeface="+mn-cs"/>
                        </a:rPr>
                        <a:t>HPV</a:t>
                      </a:r>
                      <a:r>
                        <a:rPr lang="ja-JP" altLang="en-US" sz="1400" b="0" i="0" u="none" strike="noStrike" kern="1200" smtClean="0">
                          <a:solidFill>
                            <a:srgbClr val="489657"/>
                          </a:solidFill>
                          <a:effectLst/>
                          <a:latin typeface="+mn-lt"/>
                          <a:ea typeface="+mn-ea"/>
                          <a:cs typeface="+mn-cs"/>
                        </a:rPr>
                        <a:t>によって妨げられた伝染</a:t>
                      </a:r>
                      <a:endParaRPr lang="en-GB" sz="1400" b="0" i="0" u="none" strike="noStrike" kern="1200" dirty="0">
                        <a:solidFill>
                          <a:srgbClr val="489657"/>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682256">
                <a:tc>
                  <a:txBody>
                    <a:bodyPr/>
                    <a:lstStyle/>
                    <a:p>
                      <a:pPr algn="l" fontAlgn="b"/>
                      <a:r>
                        <a:rPr lang="en-GB" altLang="ja-JP" sz="1600" u="none" strike="noStrike" kern="1200" dirty="0" smtClean="0">
                          <a:solidFill>
                            <a:schemeClr val="dk1"/>
                          </a:solidFill>
                          <a:effectLst/>
                          <a:latin typeface="+mn-lt"/>
                          <a:ea typeface="+mn-ea"/>
                          <a:cs typeface="+mn-cs"/>
                        </a:rPr>
                        <a:t>MDRO-standard</a:t>
                      </a:r>
                      <a:endParaRPr lang="en-GB" sz="16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a:effectLst/>
                          <a:latin typeface="+mj-lt"/>
                        </a:rPr>
                        <a:t>927</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a:effectLst/>
                          <a:latin typeface="+mj-lt"/>
                        </a:rPr>
                        <a:t>10.6%</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a:effectLst/>
                          <a:latin typeface="+mj-lt"/>
                        </a:rPr>
                        <a:t>4.1%</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a:effectLst/>
                          <a:latin typeface="+mj-lt"/>
                        </a:rPr>
                        <a:t>98</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a:effectLst/>
                          <a:latin typeface="+mj-lt"/>
                        </a:rPr>
                        <a:t>38</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GB" sz="1600" u="none" strike="noStrike" dirty="0">
                          <a:effectLst/>
                          <a:latin typeface="+mj-lt"/>
                        </a:rPr>
                        <a:t>60</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555025">
                <a:tc>
                  <a:txBody>
                    <a:bodyPr/>
                    <a:lstStyle/>
                    <a:p>
                      <a:pPr algn="l" fontAlgn="b"/>
                      <a:r>
                        <a:rPr lang="en-GB" altLang="ja-JP" sz="1600" u="none" strike="noStrike" kern="1200" dirty="0" smtClean="0">
                          <a:solidFill>
                            <a:schemeClr val="dk1"/>
                          </a:solidFill>
                          <a:effectLst/>
                          <a:latin typeface="+mn-lt"/>
                          <a:ea typeface="+mn-ea"/>
                          <a:cs typeface="+mn-cs"/>
                        </a:rPr>
                        <a:t>MDRO-HPV</a:t>
                      </a:r>
                      <a:endParaRPr lang="en-GB" sz="16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a:effectLst/>
                          <a:latin typeface="+mj-lt"/>
                        </a:rPr>
                        <a:t>437</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a:effectLst/>
                          <a:latin typeface="+mj-lt"/>
                        </a:rPr>
                        <a:t>10.6%</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a:effectLst/>
                          <a:latin typeface="+mj-lt"/>
                        </a:rPr>
                        <a:t>4.1%</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a:effectLst/>
                          <a:latin typeface="+mj-lt"/>
                        </a:rPr>
                        <a:t>46</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a:effectLst/>
                          <a:latin typeface="+mj-lt"/>
                        </a:rPr>
                        <a:t>18</a:t>
                      </a:r>
                      <a:endParaRPr lang="en-GB"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GB" sz="1600" u="none" strike="noStrike" dirty="0">
                          <a:effectLst/>
                          <a:latin typeface="+mj-lt"/>
                        </a:rPr>
                        <a:t>28</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676724">
                <a:tc>
                  <a:txBody>
                    <a:bodyPr/>
                    <a:lstStyle/>
                    <a:p>
                      <a:pPr algn="l" fontAlgn="b"/>
                      <a:r>
                        <a:rPr lang="en-GB" altLang="ja-JP" sz="1600" u="none" strike="noStrike" kern="1200" dirty="0" smtClean="0">
                          <a:solidFill>
                            <a:schemeClr val="dk1"/>
                          </a:solidFill>
                          <a:effectLst/>
                          <a:latin typeface="+mn-lt"/>
                          <a:ea typeface="+mn-ea"/>
                          <a:cs typeface="+mn-cs"/>
                        </a:rPr>
                        <a:t>No MDRO-standard</a:t>
                      </a:r>
                      <a:endParaRPr lang="en-GB" sz="16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dirty="0">
                          <a:effectLst/>
                          <a:latin typeface="+mj-lt"/>
                        </a:rPr>
                        <a:t>4986</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dirty="0">
                          <a:effectLst/>
                          <a:latin typeface="+mj-lt"/>
                        </a:rPr>
                        <a:t>7.6%</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dirty="0">
                          <a:effectLst/>
                          <a:latin typeface="+mj-lt"/>
                        </a:rPr>
                        <a:t>4.1%</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dirty="0">
                          <a:effectLst/>
                          <a:latin typeface="+mj-lt"/>
                        </a:rPr>
                        <a:t>379</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dirty="0">
                          <a:effectLst/>
                          <a:latin typeface="+mj-lt"/>
                        </a:rPr>
                        <a:t>204</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GB" sz="1600" u="none" strike="noStrike" dirty="0">
                          <a:effectLst/>
                          <a:latin typeface="+mj-lt"/>
                        </a:rPr>
                        <a:t>175</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r>
              <a:tr h="676724">
                <a:tc>
                  <a:txBody>
                    <a:bodyPr/>
                    <a:lstStyle/>
                    <a:p>
                      <a:pPr algn="l" fontAlgn="b"/>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1600" b="0" i="0" u="none" strike="noStrike" dirty="0" smtClean="0">
                          <a:solidFill>
                            <a:srgbClr val="000000"/>
                          </a:solidFill>
                          <a:effectLst/>
                          <a:latin typeface="+mj-lt"/>
                        </a:rPr>
                        <a:t>524</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1600" b="0" i="0" u="none" strike="noStrike" dirty="0" smtClean="0">
                          <a:solidFill>
                            <a:srgbClr val="000000"/>
                          </a:solidFill>
                          <a:effectLst/>
                          <a:latin typeface="+mj-lt"/>
                        </a:rPr>
                        <a:t>260</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1600" b="0" i="0" u="none" strike="noStrike" dirty="0" smtClean="0">
                          <a:solidFill>
                            <a:srgbClr val="000000"/>
                          </a:solidFill>
                          <a:effectLst/>
                          <a:latin typeface="+mj-lt"/>
                        </a:rPr>
                        <a:t>263</a:t>
                      </a:r>
                      <a:endParaRPr lang="en-GB"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
        <p:nvSpPr>
          <p:cNvPr id="8" name="Text Placeholder 9"/>
          <p:cNvSpPr txBox="1">
            <a:spLocks/>
          </p:cNvSpPr>
          <p:nvPr/>
        </p:nvSpPr>
        <p:spPr>
          <a:xfrm>
            <a:off x="4733001" y="105673"/>
            <a:ext cx="4441430" cy="711200"/>
          </a:xfrm>
          <a:prstGeom prst="rect">
            <a:avLst/>
          </a:prstGeom>
        </p:spPr>
        <p:txBody>
          <a:bodyPr/>
          <a:lst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000" b="1" dirty="0">
                <a:solidFill>
                  <a:srgbClr val="489657"/>
                </a:solidFill>
              </a:rPr>
              <a:t>HPV</a:t>
            </a:r>
            <a:r>
              <a:rPr lang="ja-JP" altLang="en-US" sz="2000" b="1" dirty="0">
                <a:solidFill>
                  <a:srgbClr val="489657"/>
                </a:solidFill>
              </a:rPr>
              <a:t>によって予防可能な感染</a:t>
            </a:r>
            <a:r>
              <a:rPr lang="ja-JP" altLang="en-US" sz="2000" b="1">
                <a:solidFill>
                  <a:srgbClr val="489657"/>
                </a:solidFill>
              </a:rPr>
              <a:t>の</a:t>
            </a:r>
            <a:r>
              <a:rPr lang="ja-JP" altLang="en-US" sz="2000" b="1" smtClean="0">
                <a:solidFill>
                  <a:srgbClr val="489657"/>
                </a:solidFill>
              </a:rPr>
              <a:t>確率を</a:t>
            </a:r>
            <a:r>
              <a:rPr lang="ja-JP" altLang="en-US" sz="2000" b="1" dirty="0">
                <a:solidFill>
                  <a:srgbClr val="489657"/>
                </a:solidFill>
              </a:rPr>
              <a:t>計算</a:t>
            </a:r>
            <a:endParaRPr lang="en-GB" sz="2000" b="1" dirty="0">
              <a:solidFill>
                <a:srgbClr val="489657"/>
              </a:solidFill>
            </a:endParaRPr>
          </a:p>
        </p:txBody>
      </p:sp>
      <p:sp>
        <p:nvSpPr>
          <p:cNvPr id="9" name="Title 5"/>
          <p:cNvSpPr>
            <a:spLocks noGrp="1"/>
          </p:cNvSpPr>
          <p:nvPr>
            <p:ph type="title"/>
          </p:nvPr>
        </p:nvSpPr>
        <p:spPr>
          <a:xfrm>
            <a:off x="179512" y="116632"/>
            <a:ext cx="4320480" cy="925512"/>
          </a:xfrm>
        </p:spPr>
        <p:txBody>
          <a:bodyPr/>
          <a:lstStyle/>
          <a:p>
            <a:pPr lvl="0"/>
            <a:r>
              <a:rPr lang="en-GB" b="1" dirty="0" smtClean="0"/>
              <a:t>Calculating the % of infections preventable by HPV</a:t>
            </a:r>
            <a:endParaRPr lang="en-GB" dirty="0"/>
          </a:p>
        </p:txBody>
      </p:sp>
      <p:sp>
        <p:nvSpPr>
          <p:cNvPr id="12" name="Rectangle 11"/>
          <p:cNvSpPr/>
          <p:nvPr/>
        </p:nvSpPr>
        <p:spPr>
          <a:xfrm>
            <a:off x="323528" y="4725144"/>
            <a:ext cx="8424936" cy="830997"/>
          </a:xfrm>
          <a:prstGeom prst="rect">
            <a:avLst/>
          </a:prstGeom>
        </p:spPr>
        <p:txBody>
          <a:bodyPr wrap="square">
            <a:spAutoFit/>
          </a:bodyPr>
          <a:lstStyle/>
          <a:p>
            <a:r>
              <a:rPr lang="en-GB" sz="1600" dirty="0" smtClean="0"/>
              <a:t>263 acquisitions </a:t>
            </a:r>
            <a:r>
              <a:rPr lang="en-GB" sz="1600" dirty="0"/>
              <a:t>would have been prevented if HPV had been used on all rooms vacated by an MDRO patient; hence, </a:t>
            </a:r>
            <a:r>
              <a:rPr lang="en-GB" sz="1600" dirty="0" smtClean="0"/>
              <a:t>50.3% of acquisitions </a:t>
            </a:r>
            <a:r>
              <a:rPr lang="en-GB" sz="1600" dirty="0"/>
              <a:t>are theoretically attributable directly to the prior room </a:t>
            </a:r>
            <a:r>
              <a:rPr lang="en-GB" sz="1600" dirty="0" smtClean="0"/>
              <a:t>occupant or occupants</a:t>
            </a:r>
            <a:endParaRPr lang="en-GB" sz="1600" dirty="0"/>
          </a:p>
        </p:txBody>
      </p:sp>
      <p:sp>
        <p:nvSpPr>
          <p:cNvPr id="7" name="Rectangle 6"/>
          <p:cNvSpPr/>
          <p:nvPr/>
        </p:nvSpPr>
        <p:spPr>
          <a:xfrm>
            <a:off x="359532" y="5556141"/>
            <a:ext cx="8424936" cy="830997"/>
          </a:xfrm>
          <a:prstGeom prst="rect">
            <a:avLst/>
          </a:prstGeom>
        </p:spPr>
        <p:txBody>
          <a:bodyPr wrap="square">
            <a:spAutoFit/>
          </a:bodyPr>
          <a:lstStyle/>
          <a:p>
            <a:r>
              <a:rPr lang="ja-JP" altLang="en-US" sz="1600" dirty="0">
                <a:solidFill>
                  <a:srgbClr val="489657"/>
                </a:solidFill>
              </a:rPr>
              <a:t>多剤</a:t>
            </a:r>
            <a:r>
              <a:rPr lang="ja-JP" altLang="en-US" sz="1600">
                <a:solidFill>
                  <a:srgbClr val="489657"/>
                </a:solidFill>
              </a:rPr>
              <a:t>耐</a:t>
            </a:r>
            <a:r>
              <a:rPr lang="ja-JP" altLang="en-US" sz="1600" smtClean="0">
                <a:solidFill>
                  <a:srgbClr val="489657"/>
                </a:solidFill>
              </a:rPr>
              <a:t>性微生物の</a:t>
            </a:r>
            <a:r>
              <a:rPr lang="ja-JP" altLang="en-US" sz="1600" dirty="0">
                <a:solidFill>
                  <a:srgbClr val="489657"/>
                </a:solidFill>
              </a:rPr>
              <a:t>患者によって空室となった全部屋に</a:t>
            </a:r>
            <a:r>
              <a:rPr lang="en-GB" sz="1600" dirty="0">
                <a:solidFill>
                  <a:srgbClr val="489657"/>
                </a:solidFill>
              </a:rPr>
              <a:t>HPV</a:t>
            </a:r>
            <a:r>
              <a:rPr lang="ja-JP" altLang="en-US" sz="1600" dirty="0">
                <a:solidFill>
                  <a:srgbClr val="489657"/>
                </a:solidFill>
              </a:rPr>
              <a:t>が用いられていた場合には</a:t>
            </a:r>
            <a:r>
              <a:rPr lang="en-GB" sz="1600" dirty="0">
                <a:solidFill>
                  <a:srgbClr val="489657"/>
                </a:solidFill>
              </a:rPr>
              <a:t>263</a:t>
            </a:r>
            <a:r>
              <a:rPr lang="ja-JP" altLang="en-US" sz="1600" dirty="0">
                <a:solidFill>
                  <a:srgbClr val="489657"/>
                </a:solidFill>
              </a:rPr>
              <a:t>の感染を防ぐことができた。従って、理論</a:t>
            </a:r>
            <a:r>
              <a:rPr lang="ja-JP" altLang="en-US" sz="1600">
                <a:solidFill>
                  <a:srgbClr val="489657"/>
                </a:solidFill>
              </a:rPr>
              <a:t>的</a:t>
            </a:r>
            <a:r>
              <a:rPr lang="ja-JP" altLang="en-US" sz="1600" smtClean="0">
                <a:solidFill>
                  <a:srgbClr val="489657"/>
                </a:solidFill>
              </a:rPr>
              <a:t>には、</a:t>
            </a:r>
            <a:r>
              <a:rPr lang="en-GB" sz="1600" dirty="0">
                <a:solidFill>
                  <a:srgbClr val="489657"/>
                </a:solidFill>
              </a:rPr>
              <a:t>50.3</a:t>
            </a:r>
            <a:r>
              <a:rPr lang="ja-JP" altLang="en-US" sz="1600" dirty="0">
                <a:solidFill>
                  <a:srgbClr val="489657"/>
                </a:solidFill>
              </a:rPr>
              <a:t>％の感染が前滞在者に直接起因して</a:t>
            </a:r>
            <a:r>
              <a:rPr lang="ja-JP" altLang="en-US" sz="1600">
                <a:solidFill>
                  <a:srgbClr val="489657"/>
                </a:solidFill>
              </a:rPr>
              <a:t>い</a:t>
            </a:r>
            <a:r>
              <a:rPr lang="ja-JP" altLang="en-US" sz="1600" smtClean="0">
                <a:solidFill>
                  <a:srgbClr val="489657"/>
                </a:solidFill>
              </a:rPr>
              <a:t>ることになる。</a:t>
            </a:r>
            <a:endParaRPr lang="en-GB" sz="1600" dirty="0">
              <a:solidFill>
                <a:srgbClr val="489657"/>
              </a:solidFill>
            </a:endParaRPr>
          </a:p>
        </p:txBody>
      </p:sp>
      <p:sp>
        <p:nvSpPr>
          <p:cNvPr id="11" name="Rectangle 10"/>
          <p:cNvSpPr/>
          <p:nvPr/>
        </p:nvSpPr>
        <p:spPr>
          <a:xfrm>
            <a:off x="35496" y="6525344"/>
            <a:ext cx="7000876" cy="276999"/>
          </a:xfrm>
          <a:prstGeom prst="rect">
            <a:avLst/>
          </a:prstGeom>
        </p:spPr>
        <p:txBody>
          <a:bodyPr>
            <a:spAutoFit/>
          </a:bodyPr>
          <a:lstStyle/>
          <a:p>
            <a:pPr marL="228600" indent="-228600">
              <a:defRPr/>
            </a:pPr>
            <a:r>
              <a:rPr lang="en-GB" sz="1200" dirty="0" smtClean="0">
                <a:latin typeface="+mj-lt"/>
              </a:rPr>
              <a:t>Passaretti </a:t>
            </a:r>
            <a:r>
              <a:rPr lang="en-GB" sz="1200" i="1" dirty="0" smtClean="0">
                <a:latin typeface="+mj-lt"/>
              </a:rPr>
              <a:t>et al. </a:t>
            </a:r>
            <a:r>
              <a:rPr lang="en-GB" sz="1200" i="1" dirty="0" err="1" smtClean="0">
                <a:latin typeface="+mj-lt"/>
              </a:rPr>
              <a:t>Clin</a:t>
            </a:r>
            <a:r>
              <a:rPr lang="en-GB" sz="1200" i="1" dirty="0" smtClean="0">
                <a:latin typeface="+mj-lt"/>
              </a:rPr>
              <a:t> Infect Dis </a:t>
            </a:r>
            <a:r>
              <a:rPr lang="en-GB" sz="1200" dirty="0" smtClean="0">
                <a:latin typeface="+mj-lt"/>
              </a:rPr>
              <a:t>2012 in press.</a:t>
            </a:r>
            <a:endParaRPr lang="en-GB" sz="1200" dirty="0">
              <a:latin typeface="+mj-lt"/>
            </a:endParaRPr>
          </a:p>
        </p:txBody>
      </p:sp>
      <p:sp>
        <p:nvSpPr>
          <p:cNvPr id="13" name="Oval 12"/>
          <p:cNvSpPr/>
          <p:nvPr/>
        </p:nvSpPr>
        <p:spPr>
          <a:xfrm>
            <a:off x="7668344" y="2132856"/>
            <a:ext cx="648072" cy="19442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82848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theme/theme1.xml><?xml version="1.0" encoding="utf-8"?>
<a:theme xmlns:a="http://schemas.openxmlformats.org/drawingml/2006/main" name="1_Bioquell Corp UK White PowerPoint Template v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ioquell Corp UK White PowerPoint Template v1.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Bioquell Corp UK White PowerPoint Template v1.1</Template>
  <TotalTime>8508</TotalTime>
  <Words>5150</Words>
  <Application>Microsoft Office PowerPoint</Application>
  <PresentationFormat>On-screen Show (4:3)</PresentationFormat>
  <Paragraphs>637</Paragraphs>
  <Slides>36</Slides>
  <Notes>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39" baseType="lpstr">
      <vt:lpstr>1_Bioquell Corp UK White PowerPoint Template v1.1</vt:lpstr>
      <vt:lpstr>Microsoft Office Excel 97-2003 Worksheet</vt:lpstr>
      <vt:lpstr>Worksheet</vt:lpstr>
      <vt:lpstr>PowerPoint Presentation</vt:lpstr>
      <vt:lpstr>Transmission routes</vt:lpstr>
      <vt:lpstr>PowerPoint Presentation</vt:lpstr>
      <vt:lpstr>Surface survival</vt:lpstr>
      <vt:lpstr>Environment to hand…. To patient</vt:lpstr>
      <vt:lpstr>Conventional cleaning and disinfection</vt:lpstr>
      <vt:lpstr>PowerPoint Presentation</vt:lpstr>
      <vt:lpstr>PowerPoint Presentation</vt:lpstr>
      <vt:lpstr>“The Room Lottery”</vt:lpstr>
      <vt:lpstr>PowerPoint Presentation</vt:lpstr>
      <vt:lpstr>Limitations of manual cleaning / disinfection</vt:lpstr>
      <vt:lpstr>What to do?</vt:lpstr>
      <vt:lpstr>Limitations of enhanced disinfection</vt:lpstr>
      <vt:lpstr>PowerPoint Presentation</vt:lpstr>
      <vt:lpstr>Benefits of NTD systems</vt:lpstr>
      <vt:lpstr>No touch automated room disinfection (NTD) systems</vt:lpstr>
      <vt:lpstr>HPV vs. aHP</vt:lpstr>
      <vt:lpstr>PowerPoint Presentation</vt:lpstr>
      <vt:lpstr>In vitro activity</vt:lpstr>
      <vt:lpstr>HPV: in situ efficacy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NTD system overview</vt:lpstr>
      <vt:lpstr>Calculating the % of infections preventable by HPV</vt:lpstr>
      <vt:lpstr>Calculating the % of infections preventable by HPV</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syezli</dc:creator>
  <cp:lastModifiedBy>Jon Otter</cp:lastModifiedBy>
  <cp:revision>1049</cp:revision>
  <dcterms:created xsi:type="dcterms:W3CDTF">2010-07-26T10:02:08Z</dcterms:created>
  <dcterms:modified xsi:type="dcterms:W3CDTF">2012-11-22T16:55:01Z</dcterms:modified>
</cp:coreProperties>
</file>