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gif" ContentType="image/gif"/>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31"/>
  </p:notesMasterIdLst>
  <p:handoutMasterIdLst>
    <p:handoutMasterId r:id="rId32"/>
  </p:handoutMasterIdLst>
  <p:sldIdLst>
    <p:sldId id="610" r:id="rId2"/>
    <p:sldId id="592" r:id="rId3"/>
    <p:sldId id="613" r:id="rId4"/>
    <p:sldId id="617" r:id="rId5"/>
    <p:sldId id="571" r:id="rId6"/>
    <p:sldId id="616" r:id="rId7"/>
    <p:sldId id="578" r:id="rId8"/>
    <p:sldId id="619" r:id="rId9"/>
    <p:sldId id="628" r:id="rId10"/>
    <p:sldId id="618" r:id="rId11"/>
    <p:sldId id="615" r:id="rId12"/>
    <p:sldId id="646" r:id="rId13"/>
    <p:sldId id="640" r:id="rId14"/>
    <p:sldId id="574" r:id="rId15"/>
    <p:sldId id="620" r:id="rId16"/>
    <p:sldId id="626" r:id="rId17"/>
    <p:sldId id="629" r:id="rId18"/>
    <p:sldId id="631" r:id="rId19"/>
    <p:sldId id="623" r:id="rId20"/>
    <p:sldId id="630" r:id="rId21"/>
    <p:sldId id="632" r:id="rId22"/>
    <p:sldId id="644" r:id="rId23"/>
    <p:sldId id="634" r:id="rId24"/>
    <p:sldId id="633" r:id="rId25"/>
    <p:sldId id="635" r:id="rId26"/>
    <p:sldId id="636" r:id="rId27"/>
    <p:sldId id="577" r:id="rId28"/>
    <p:sldId id="637" r:id="rId29"/>
    <p:sldId id="645" r:id="rId30"/>
  </p:sldIdLst>
  <p:sldSz cx="9144000" cy="6858000" type="screen4x3"/>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B63AE"/>
    <a:srgbClr val="3F854C"/>
    <a:srgbClr val="489657"/>
    <a:srgbClr val="DAE6ED"/>
    <a:srgbClr val="D7EFF9"/>
    <a:srgbClr val="D4EFF8"/>
    <a:srgbClr val="CAEAF6"/>
    <a:srgbClr val="CDE6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825" autoAdjust="0"/>
  </p:normalViewPr>
  <p:slideViewPr>
    <p:cSldViewPr>
      <p:cViewPr varScale="1">
        <p:scale>
          <a:sx n="63" d="100"/>
          <a:sy n="63" d="100"/>
        </p:scale>
        <p:origin x="-1524" y="-102"/>
      </p:cViewPr>
      <p:guideLst>
        <p:guide orient="horz" pos="2160"/>
        <p:guide pos="2880"/>
      </p:guideLst>
    </p:cSldViewPr>
  </p:slideViewPr>
  <p:outlineViewPr>
    <p:cViewPr>
      <p:scale>
        <a:sx n="33" d="100"/>
        <a:sy n="33" d="100"/>
      </p:scale>
      <p:origin x="0" y="2210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934C4B-FE80-46A9-BA0A-791FF61E496D}" type="doc">
      <dgm:prSet loTypeId="urn:microsoft.com/office/officeart/2005/8/layout/radial1" loCatId="cycle" qsTypeId="urn:microsoft.com/office/officeart/2005/8/quickstyle/3d1" qsCatId="3D" csTypeId="urn:microsoft.com/office/officeart/2005/8/colors/accent0_3" csCatId="mainScheme" phldr="1"/>
      <dgm:spPr/>
      <dgm:t>
        <a:bodyPr/>
        <a:lstStyle/>
        <a:p>
          <a:endParaRPr lang="en-GB"/>
        </a:p>
      </dgm:t>
    </dgm:pt>
    <dgm:pt modelId="{3559F4DB-2BFE-4F0A-9CF4-2D0C4388DBE7}">
      <dgm:prSet phldrT="[Text]" custT="1"/>
      <dgm:spPr/>
      <dgm:t>
        <a:bodyPr/>
        <a:lstStyle/>
        <a:p>
          <a:r>
            <a:rPr lang="en-GB" sz="2800" dirty="0" smtClean="0"/>
            <a:t>Ebola</a:t>
          </a:r>
          <a:endParaRPr lang="en-GB" sz="2800" dirty="0"/>
        </a:p>
      </dgm:t>
    </dgm:pt>
    <dgm:pt modelId="{4BE22FA5-65D9-4E76-909B-243C4AC5B67F}" type="parTrans" cxnId="{89DB78BB-886F-468F-B68A-84BA05B165EF}">
      <dgm:prSet/>
      <dgm:spPr/>
      <dgm:t>
        <a:bodyPr/>
        <a:lstStyle/>
        <a:p>
          <a:endParaRPr lang="en-GB"/>
        </a:p>
      </dgm:t>
    </dgm:pt>
    <dgm:pt modelId="{7A6FDBA5-7969-4FC2-9F36-5A93A699C414}" type="sibTrans" cxnId="{89DB78BB-886F-468F-B68A-84BA05B165EF}">
      <dgm:prSet/>
      <dgm:spPr/>
      <dgm:t>
        <a:bodyPr/>
        <a:lstStyle/>
        <a:p>
          <a:endParaRPr lang="en-GB"/>
        </a:p>
      </dgm:t>
    </dgm:pt>
    <dgm:pt modelId="{88DD9C43-A133-4874-8D10-1CF49CE787E7}">
      <dgm:prSet phldrT="[Text]" custT="1"/>
      <dgm:spPr>
        <a:solidFill>
          <a:schemeClr val="tx2">
            <a:lumMod val="50000"/>
          </a:schemeClr>
        </a:solidFill>
      </dgm:spPr>
      <dgm:t>
        <a:bodyPr/>
        <a:lstStyle/>
        <a:p>
          <a:r>
            <a:rPr lang="en-GB" sz="1200" dirty="0" smtClean="0"/>
            <a:t>High mortality</a:t>
          </a:r>
          <a:endParaRPr lang="en-GB" sz="1200" dirty="0"/>
        </a:p>
      </dgm:t>
    </dgm:pt>
    <dgm:pt modelId="{ACA358D9-E89C-4DC9-A548-B9577E193C8A}" type="parTrans" cxnId="{64FC1634-B299-4C18-A0F6-F50DD29DA670}">
      <dgm:prSet custT="1"/>
      <dgm:spPr/>
      <dgm:t>
        <a:bodyPr/>
        <a:lstStyle/>
        <a:p>
          <a:endParaRPr lang="en-GB" sz="600"/>
        </a:p>
      </dgm:t>
    </dgm:pt>
    <dgm:pt modelId="{CDF971D6-1274-44A9-8BAB-6EA1AEE4A0D2}" type="sibTrans" cxnId="{64FC1634-B299-4C18-A0F6-F50DD29DA670}">
      <dgm:prSet/>
      <dgm:spPr/>
      <dgm:t>
        <a:bodyPr/>
        <a:lstStyle/>
        <a:p>
          <a:endParaRPr lang="en-GB"/>
        </a:p>
      </dgm:t>
    </dgm:pt>
    <dgm:pt modelId="{001C47CD-A8E5-4E17-B2FC-E7E6F6CAC9AA}">
      <dgm:prSet phldrT="[Text]" custT="1"/>
      <dgm:spPr>
        <a:solidFill>
          <a:schemeClr val="tx2">
            <a:lumMod val="50000"/>
          </a:schemeClr>
        </a:solidFill>
      </dgm:spPr>
      <dgm:t>
        <a:bodyPr/>
        <a:lstStyle/>
        <a:p>
          <a:r>
            <a:rPr lang="en-GB" sz="1200" dirty="0" smtClean="0"/>
            <a:t>Experimental treatment</a:t>
          </a:r>
          <a:endParaRPr lang="en-GB" sz="1200" dirty="0"/>
        </a:p>
      </dgm:t>
    </dgm:pt>
    <dgm:pt modelId="{ED799B2C-BB6B-4DED-8EA6-848E6D8114D7}" type="parTrans" cxnId="{ABA59D41-D875-4296-9D51-D02A3943AB7D}">
      <dgm:prSet custT="1"/>
      <dgm:spPr/>
      <dgm:t>
        <a:bodyPr/>
        <a:lstStyle/>
        <a:p>
          <a:endParaRPr lang="en-GB" sz="600"/>
        </a:p>
      </dgm:t>
    </dgm:pt>
    <dgm:pt modelId="{84D464B8-4E0F-40EE-94A9-867960343746}" type="sibTrans" cxnId="{ABA59D41-D875-4296-9D51-D02A3943AB7D}">
      <dgm:prSet/>
      <dgm:spPr/>
      <dgm:t>
        <a:bodyPr/>
        <a:lstStyle/>
        <a:p>
          <a:endParaRPr lang="en-GB"/>
        </a:p>
      </dgm:t>
    </dgm:pt>
    <dgm:pt modelId="{F5A49FB7-3E05-4B2F-90CF-830BB78D6A7A}">
      <dgm:prSet phldrT="[Text]" custT="1"/>
      <dgm:spPr>
        <a:solidFill>
          <a:schemeClr val="tx2">
            <a:lumMod val="50000"/>
          </a:schemeClr>
        </a:solidFill>
      </dgm:spPr>
      <dgm:t>
        <a:bodyPr/>
        <a:lstStyle/>
        <a:p>
          <a:r>
            <a:rPr lang="en-GB" sz="1200" dirty="0" smtClean="0"/>
            <a:t>Diagnosis</a:t>
          </a:r>
          <a:endParaRPr lang="en-GB" sz="1200" dirty="0"/>
        </a:p>
      </dgm:t>
    </dgm:pt>
    <dgm:pt modelId="{33DE8B2C-1B44-4D3B-821C-4E5421B66189}" type="parTrans" cxnId="{D9D9CDF2-B313-4EA5-929A-A1FE254BD814}">
      <dgm:prSet custT="1"/>
      <dgm:spPr/>
      <dgm:t>
        <a:bodyPr/>
        <a:lstStyle/>
        <a:p>
          <a:endParaRPr lang="en-GB" sz="600"/>
        </a:p>
      </dgm:t>
    </dgm:pt>
    <dgm:pt modelId="{85398536-26D6-42EE-8BAD-83C8AD072898}" type="sibTrans" cxnId="{D9D9CDF2-B313-4EA5-929A-A1FE254BD814}">
      <dgm:prSet/>
      <dgm:spPr/>
      <dgm:t>
        <a:bodyPr/>
        <a:lstStyle/>
        <a:p>
          <a:endParaRPr lang="en-GB"/>
        </a:p>
      </dgm:t>
    </dgm:pt>
    <dgm:pt modelId="{E3ACABB6-58E1-405D-88BC-874957369223}">
      <dgm:prSet custT="1"/>
      <dgm:spPr>
        <a:solidFill>
          <a:schemeClr val="tx2">
            <a:lumMod val="50000"/>
          </a:schemeClr>
        </a:solidFill>
      </dgm:spPr>
      <dgm:t>
        <a:bodyPr/>
        <a:lstStyle/>
        <a:p>
          <a:r>
            <a:rPr lang="en-GB" sz="1200" dirty="0" smtClean="0"/>
            <a:t>Community control</a:t>
          </a:r>
          <a:endParaRPr lang="en-GB" sz="1200" dirty="0"/>
        </a:p>
      </dgm:t>
    </dgm:pt>
    <dgm:pt modelId="{4E723B42-45EA-4033-A1A5-512FD31A0721}" type="parTrans" cxnId="{D6CFFFB4-CB01-4D6A-A438-F57568F7E17A}">
      <dgm:prSet custT="1"/>
      <dgm:spPr/>
      <dgm:t>
        <a:bodyPr/>
        <a:lstStyle/>
        <a:p>
          <a:endParaRPr lang="en-GB" sz="600"/>
        </a:p>
      </dgm:t>
    </dgm:pt>
    <dgm:pt modelId="{1F97E144-8029-4B92-ADF6-EA21EE10BFBB}" type="sibTrans" cxnId="{D6CFFFB4-CB01-4D6A-A438-F57568F7E17A}">
      <dgm:prSet/>
      <dgm:spPr/>
      <dgm:t>
        <a:bodyPr/>
        <a:lstStyle/>
        <a:p>
          <a:endParaRPr lang="en-GB"/>
        </a:p>
      </dgm:t>
    </dgm:pt>
    <dgm:pt modelId="{BF326B9D-157F-4B4B-9EA4-6EB5B5700F9D}">
      <dgm:prSet custT="1"/>
      <dgm:spPr>
        <a:solidFill>
          <a:schemeClr val="tx2">
            <a:lumMod val="50000"/>
          </a:schemeClr>
        </a:solidFill>
      </dgm:spPr>
      <dgm:t>
        <a:bodyPr/>
        <a:lstStyle/>
        <a:p>
          <a:r>
            <a:rPr lang="en-GB" sz="1200" dirty="0" err="1" smtClean="0"/>
            <a:t>Politicalisation</a:t>
          </a:r>
          <a:r>
            <a:rPr lang="en-GB" sz="1200" dirty="0" smtClean="0"/>
            <a:t> (airport screening &amp; quarantine)</a:t>
          </a:r>
          <a:endParaRPr lang="en-GB" sz="1200" dirty="0"/>
        </a:p>
      </dgm:t>
    </dgm:pt>
    <dgm:pt modelId="{D0BA1208-E707-4255-BCE2-51E8AA2EF756}" type="parTrans" cxnId="{0CFC50EA-7D6A-4E73-8774-B604C4912252}">
      <dgm:prSet custT="1"/>
      <dgm:spPr/>
      <dgm:t>
        <a:bodyPr/>
        <a:lstStyle/>
        <a:p>
          <a:endParaRPr lang="en-GB" sz="600"/>
        </a:p>
      </dgm:t>
    </dgm:pt>
    <dgm:pt modelId="{62403C8D-1B87-4F28-A0EA-7391CEB34327}" type="sibTrans" cxnId="{0CFC50EA-7D6A-4E73-8774-B604C4912252}">
      <dgm:prSet/>
      <dgm:spPr/>
      <dgm:t>
        <a:bodyPr/>
        <a:lstStyle/>
        <a:p>
          <a:endParaRPr lang="en-GB"/>
        </a:p>
      </dgm:t>
    </dgm:pt>
    <dgm:pt modelId="{025AA3C8-458E-484A-833A-4D943FBB20CD}">
      <dgm:prSet custT="1"/>
      <dgm:spPr>
        <a:solidFill>
          <a:schemeClr val="tx2">
            <a:lumMod val="50000"/>
          </a:schemeClr>
        </a:solidFill>
      </dgm:spPr>
      <dgm:t>
        <a:bodyPr/>
        <a:lstStyle/>
        <a:p>
          <a:r>
            <a:rPr lang="en-GB" sz="1200" dirty="0" smtClean="0"/>
            <a:t>Repatriation of HCW</a:t>
          </a:r>
          <a:endParaRPr lang="en-GB" sz="1200" dirty="0"/>
        </a:p>
      </dgm:t>
    </dgm:pt>
    <dgm:pt modelId="{90306142-04BA-49EB-B28A-E8BF23FB4159}" type="parTrans" cxnId="{34E35BE5-39E6-4127-B5BA-A197DC2B269C}">
      <dgm:prSet custT="1"/>
      <dgm:spPr/>
      <dgm:t>
        <a:bodyPr/>
        <a:lstStyle/>
        <a:p>
          <a:endParaRPr lang="en-GB" sz="600"/>
        </a:p>
      </dgm:t>
    </dgm:pt>
    <dgm:pt modelId="{E71EEDAC-F09B-49CF-B730-7E7966C4CFBC}" type="sibTrans" cxnId="{34E35BE5-39E6-4127-B5BA-A197DC2B269C}">
      <dgm:prSet/>
      <dgm:spPr/>
      <dgm:t>
        <a:bodyPr/>
        <a:lstStyle/>
        <a:p>
          <a:endParaRPr lang="en-GB"/>
        </a:p>
      </dgm:t>
    </dgm:pt>
    <dgm:pt modelId="{2D2BF9A8-75CE-4487-BE4C-CB67C4AC4364}">
      <dgm:prSet custT="1"/>
      <dgm:spPr>
        <a:solidFill>
          <a:schemeClr val="tx2">
            <a:lumMod val="50000"/>
          </a:schemeClr>
        </a:solidFill>
      </dgm:spPr>
      <dgm:t>
        <a:bodyPr/>
        <a:lstStyle/>
        <a:p>
          <a:r>
            <a:rPr lang="en-GB" sz="1200" dirty="0" smtClean="0"/>
            <a:t>Hospital transmission (inc HCW)</a:t>
          </a:r>
          <a:endParaRPr lang="en-GB" sz="1200" dirty="0"/>
        </a:p>
      </dgm:t>
    </dgm:pt>
    <dgm:pt modelId="{3F731EF1-46EB-4427-A1A9-942038CC85B6}" type="parTrans" cxnId="{3FD4C9B2-5F52-4440-B629-3530E8F5AD7E}">
      <dgm:prSet custT="1"/>
      <dgm:spPr/>
      <dgm:t>
        <a:bodyPr/>
        <a:lstStyle/>
        <a:p>
          <a:endParaRPr lang="en-GB" sz="600"/>
        </a:p>
      </dgm:t>
    </dgm:pt>
    <dgm:pt modelId="{8F9ACDD2-1E9A-49A5-8E4A-82ABAC1F297C}" type="sibTrans" cxnId="{3FD4C9B2-5F52-4440-B629-3530E8F5AD7E}">
      <dgm:prSet/>
      <dgm:spPr/>
      <dgm:t>
        <a:bodyPr/>
        <a:lstStyle/>
        <a:p>
          <a:endParaRPr lang="en-GB"/>
        </a:p>
      </dgm:t>
    </dgm:pt>
    <dgm:pt modelId="{2163D477-E97B-483C-AEB3-51C6F6A9952F}" type="pres">
      <dgm:prSet presAssocID="{0B934C4B-FE80-46A9-BA0A-791FF61E496D}" presName="cycle" presStyleCnt="0">
        <dgm:presLayoutVars>
          <dgm:chMax val="1"/>
          <dgm:dir/>
          <dgm:animLvl val="ctr"/>
          <dgm:resizeHandles val="exact"/>
        </dgm:presLayoutVars>
      </dgm:prSet>
      <dgm:spPr/>
      <dgm:t>
        <a:bodyPr/>
        <a:lstStyle/>
        <a:p>
          <a:endParaRPr lang="en-GB"/>
        </a:p>
      </dgm:t>
    </dgm:pt>
    <dgm:pt modelId="{E9D7A38E-9D8F-49ED-B0B5-981422011376}" type="pres">
      <dgm:prSet presAssocID="{3559F4DB-2BFE-4F0A-9CF4-2D0C4388DBE7}" presName="centerShape" presStyleLbl="node0" presStyleIdx="0" presStyleCnt="1" custScaleX="114207" custScaleY="114207"/>
      <dgm:spPr/>
      <dgm:t>
        <a:bodyPr/>
        <a:lstStyle/>
        <a:p>
          <a:endParaRPr lang="en-GB"/>
        </a:p>
      </dgm:t>
    </dgm:pt>
    <dgm:pt modelId="{C6333072-578B-44FA-919A-1E49FCEBAB1F}" type="pres">
      <dgm:prSet presAssocID="{ACA358D9-E89C-4DC9-A548-B9577E193C8A}" presName="Name9" presStyleLbl="parChTrans1D2" presStyleIdx="0" presStyleCnt="7" custScaleX="2000000" custScaleY="114204"/>
      <dgm:spPr/>
      <dgm:t>
        <a:bodyPr/>
        <a:lstStyle/>
        <a:p>
          <a:endParaRPr lang="en-GB"/>
        </a:p>
      </dgm:t>
    </dgm:pt>
    <dgm:pt modelId="{4AF08252-1B34-456D-913E-D30E3607105D}" type="pres">
      <dgm:prSet presAssocID="{ACA358D9-E89C-4DC9-A548-B9577E193C8A}" presName="connTx" presStyleLbl="parChTrans1D2" presStyleIdx="0" presStyleCnt="7"/>
      <dgm:spPr/>
      <dgm:t>
        <a:bodyPr/>
        <a:lstStyle/>
        <a:p>
          <a:endParaRPr lang="en-GB"/>
        </a:p>
      </dgm:t>
    </dgm:pt>
    <dgm:pt modelId="{22399A93-3D16-4A23-88F5-585AEA89EEFE}" type="pres">
      <dgm:prSet presAssocID="{88DD9C43-A133-4874-8D10-1CF49CE787E7}" presName="node" presStyleLbl="node1" presStyleIdx="0" presStyleCnt="7" custScaleX="114207" custScaleY="114207">
        <dgm:presLayoutVars>
          <dgm:bulletEnabled val="1"/>
        </dgm:presLayoutVars>
      </dgm:prSet>
      <dgm:spPr/>
      <dgm:t>
        <a:bodyPr/>
        <a:lstStyle/>
        <a:p>
          <a:endParaRPr lang="en-GB"/>
        </a:p>
      </dgm:t>
    </dgm:pt>
    <dgm:pt modelId="{1B925EA0-14B7-4D91-A375-3FB4A0CDC63D}" type="pres">
      <dgm:prSet presAssocID="{33DE8B2C-1B44-4D3B-821C-4E5421B66189}" presName="Name9" presStyleLbl="parChTrans1D2" presStyleIdx="1" presStyleCnt="7" custScaleX="2000000" custScaleY="114204"/>
      <dgm:spPr/>
      <dgm:t>
        <a:bodyPr/>
        <a:lstStyle/>
        <a:p>
          <a:endParaRPr lang="en-GB"/>
        </a:p>
      </dgm:t>
    </dgm:pt>
    <dgm:pt modelId="{6BF78613-0F5E-4B72-BA71-C9812E5C347A}" type="pres">
      <dgm:prSet presAssocID="{33DE8B2C-1B44-4D3B-821C-4E5421B66189}" presName="connTx" presStyleLbl="parChTrans1D2" presStyleIdx="1" presStyleCnt="7"/>
      <dgm:spPr/>
      <dgm:t>
        <a:bodyPr/>
        <a:lstStyle/>
        <a:p>
          <a:endParaRPr lang="en-GB"/>
        </a:p>
      </dgm:t>
    </dgm:pt>
    <dgm:pt modelId="{B087FEC9-5426-40DE-A5E6-E680A1F1AFC8}" type="pres">
      <dgm:prSet presAssocID="{F5A49FB7-3E05-4B2F-90CF-830BB78D6A7A}" presName="node" presStyleLbl="node1" presStyleIdx="1" presStyleCnt="7" custScaleX="114207" custScaleY="114207">
        <dgm:presLayoutVars>
          <dgm:bulletEnabled val="1"/>
        </dgm:presLayoutVars>
      </dgm:prSet>
      <dgm:spPr/>
      <dgm:t>
        <a:bodyPr/>
        <a:lstStyle/>
        <a:p>
          <a:endParaRPr lang="en-GB"/>
        </a:p>
      </dgm:t>
    </dgm:pt>
    <dgm:pt modelId="{6137EE1A-BC38-4675-B787-0EC0D1FDF72B}" type="pres">
      <dgm:prSet presAssocID="{D0BA1208-E707-4255-BCE2-51E8AA2EF756}" presName="Name9" presStyleLbl="parChTrans1D2" presStyleIdx="2" presStyleCnt="7" custScaleX="2000000" custScaleY="114204"/>
      <dgm:spPr/>
      <dgm:t>
        <a:bodyPr/>
        <a:lstStyle/>
        <a:p>
          <a:endParaRPr lang="en-GB"/>
        </a:p>
      </dgm:t>
    </dgm:pt>
    <dgm:pt modelId="{70FE8B5B-71B7-4E51-BD73-E8F78E789DA7}" type="pres">
      <dgm:prSet presAssocID="{D0BA1208-E707-4255-BCE2-51E8AA2EF756}" presName="connTx" presStyleLbl="parChTrans1D2" presStyleIdx="2" presStyleCnt="7"/>
      <dgm:spPr/>
      <dgm:t>
        <a:bodyPr/>
        <a:lstStyle/>
        <a:p>
          <a:endParaRPr lang="en-GB"/>
        </a:p>
      </dgm:t>
    </dgm:pt>
    <dgm:pt modelId="{C6B72ACB-06B5-4201-8D98-B9C9D3B9BF42}" type="pres">
      <dgm:prSet presAssocID="{BF326B9D-157F-4B4B-9EA4-6EB5B5700F9D}" presName="node" presStyleLbl="node1" presStyleIdx="2" presStyleCnt="7" custScaleX="114207" custScaleY="114207">
        <dgm:presLayoutVars>
          <dgm:bulletEnabled val="1"/>
        </dgm:presLayoutVars>
      </dgm:prSet>
      <dgm:spPr/>
      <dgm:t>
        <a:bodyPr/>
        <a:lstStyle/>
        <a:p>
          <a:endParaRPr lang="en-GB"/>
        </a:p>
      </dgm:t>
    </dgm:pt>
    <dgm:pt modelId="{0D7E7961-D74F-435F-A6AA-AAFDBDF0BA46}" type="pres">
      <dgm:prSet presAssocID="{3F731EF1-46EB-4427-A1A9-942038CC85B6}" presName="Name9" presStyleLbl="parChTrans1D2" presStyleIdx="3" presStyleCnt="7" custScaleX="2000000" custScaleY="114204"/>
      <dgm:spPr/>
      <dgm:t>
        <a:bodyPr/>
        <a:lstStyle/>
        <a:p>
          <a:endParaRPr lang="en-GB"/>
        </a:p>
      </dgm:t>
    </dgm:pt>
    <dgm:pt modelId="{C6AB6E04-9412-4358-8902-F6796CA1C16B}" type="pres">
      <dgm:prSet presAssocID="{3F731EF1-46EB-4427-A1A9-942038CC85B6}" presName="connTx" presStyleLbl="parChTrans1D2" presStyleIdx="3" presStyleCnt="7"/>
      <dgm:spPr/>
      <dgm:t>
        <a:bodyPr/>
        <a:lstStyle/>
        <a:p>
          <a:endParaRPr lang="en-GB"/>
        </a:p>
      </dgm:t>
    </dgm:pt>
    <dgm:pt modelId="{A430EBED-F01F-4635-B333-8D91175AE39A}" type="pres">
      <dgm:prSet presAssocID="{2D2BF9A8-75CE-4487-BE4C-CB67C4AC4364}" presName="node" presStyleLbl="node1" presStyleIdx="3" presStyleCnt="7" custScaleX="114207" custScaleY="114207">
        <dgm:presLayoutVars>
          <dgm:bulletEnabled val="1"/>
        </dgm:presLayoutVars>
      </dgm:prSet>
      <dgm:spPr/>
      <dgm:t>
        <a:bodyPr/>
        <a:lstStyle/>
        <a:p>
          <a:endParaRPr lang="en-GB"/>
        </a:p>
      </dgm:t>
    </dgm:pt>
    <dgm:pt modelId="{75107A73-29FC-47BB-BF18-1A819349BF11}" type="pres">
      <dgm:prSet presAssocID="{90306142-04BA-49EB-B28A-E8BF23FB4159}" presName="Name9" presStyleLbl="parChTrans1D2" presStyleIdx="4" presStyleCnt="7" custScaleX="2000000" custScaleY="114204"/>
      <dgm:spPr/>
      <dgm:t>
        <a:bodyPr/>
        <a:lstStyle/>
        <a:p>
          <a:endParaRPr lang="en-GB"/>
        </a:p>
      </dgm:t>
    </dgm:pt>
    <dgm:pt modelId="{41EA378F-7FBC-446F-A57C-6F6263DFB1B2}" type="pres">
      <dgm:prSet presAssocID="{90306142-04BA-49EB-B28A-E8BF23FB4159}" presName="connTx" presStyleLbl="parChTrans1D2" presStyleIdx="4" presStyleCnt="7"/>
      <dgm:spPr/>
      <dgm:t>
        <a:bodyPr/>
        <a:lstStyle/>
        <a:p>
          <a:endParaRPr lang="en-GB"/>
        </a:p>
      </dgm:t>
    </dgm:pt>
    <dgm:pt modelId="{D860E7BF-C075-474F-A4A0-CBA505DF83FC}" type="pres">
      <dgm:prSet presAssocID="{025AA3C8-458E-484A-833A-4D943FBB20CD}" presName="node" presStyleLbl="node1" presStyleIdx="4" presStyleCnt="7" custScaleX="114207" custScaleY="114207">
        <dgm:presLayoutVars>
          <dgm:bulletEnabled val="1"/>
        </dgm:presLayoutVars>
      </dgm:prSet>
      <dgm:spPr/>
      <dgm:t>
        <a:bodyPr/>
        <a:lstStyle/>
        <a:p>
          <a:endParaRPr lang="en-GB"/>
        </a:p>
      </dgm:t>
    </dgm:pt>
    <dgm:pt modelId="{B5534461-BD33-44B3-9CF3-920C1E71B88C}" type="pres">
      <dgm:prSet presAssocID="{4E723B42-45EA-4033-A1A5-512FD31A0721}" presName="Name9" presStyleLbl="parChTrans1D2" presStyleIdx="5" presStyleCnt="7" custScaleX="2000000" custScaleY="114204"/>
      <dgm:spPr/>
      <dgm:t>
        <a:bodyPr/>
        <a:lstStyle/>
        <a:p>
          <a:endParaRPr lang="en-GB"/>
        </a:p>
      </dgm:t>
    </dgm:pt>
    <dgm:pt modelId="{6B00F57D-B6E0-49DE-9933-018D84BE2E87}" type="pres">
      <dgm:prSet presAssocID="{4E723B42-45EA-4033-A1A5-512FD31A0721}" presName="connTx" presStyleLbl="parChTrans1D2" presStyleIdx="5" presStyleCnt="7"/>
      <dgm:spPr/>
      <dgm:t>
        <a:bodyPr/>
        <a:lstStyle/>
        <a:p>
          <a:endParaRPr lang="en-GB"/>
        </a:p>
      </dgm:t>
    </dgm:pt>
    <dgm:pt modelId="{3252DCAD-CC00-4A16-B947-E9BE07CDFEEC}" type="pres">
      <dgm:prSet presAssocID="{E3ACABB6-58E1-405D-88BC-874957369223}" presName="node" presStyleLbl="node1" presStyleIdx="5" presStyleCnt="7" custScaleX="114207" custScaleY="114207">
        <dgm:presLayoutVars>
          <dgm:bulletEnabled val="1"/>
        </dgm:presLayoutVars>
      </dgm:prSet>
      <dgm:spPr/>
      <dgm:t>
        <a:bodyPr/>
        <a:lstStyle/>
        <a:p>
          <a:endParaRPr lang="en-GB"/>
        </a:p>
      </dgm:t>
    </dgm:pt>
    <dgm:pt modelId="{BF91432D-BC16-4B42-A45F-29EE9EAB6488}" type="pres">
      <dgm:prSet presAssocID="{ED799B2C-BB6B-4DED-8EA6-848E6D8114D7}" presName="Name9" presStyleLbl="parChTrans1D2" presStyleIdx="6" presStyleCnt="7" custScaleX="2000000" custScaleY="114204"/>
      <dgm:spPr/>
      <dgm:t>
        <a:bodyPr/>
        <a:lstStyle/>
        <a:p>
          <a:endParaRPr lang="en-GB"/>
        </a:p>
      </dgm:t>
    </dgm:pt>
    <dgm:pt modelId="{2F89708E-D3A4-4AC4-AB0B-E8331293BC11}" type="pres">
      <dgm:prSet presAssocID="{ED799B2C-BB6B-4DED-8EA6-848E6D8114D7}" presName="connTx" presStyleLbl="parChTrans1D2" presStyleIdx="6" presStyleCnt="7"/>
      <dgm:spPr/>
      <dgm:t>
        <a:bodyPr/>
        <a:lstStyle/>
        <a:p>
          <a:endParaRPr lang="en-GB"/>
        </a:p>
      </dgm:t>
    </dgm:pt>
    <dgm:pt modelId="{C996B1A2-2485-4E4A-A205-D765AE3B236C}" type="pres">
      <dgm:prSet presAssocID="{001C47CD-A8E5-4E17-B2FC-E7E6F6CAC9AA}" presName="node" presStyleLbl="node1" presStyleIdx="6" presStyleCnt="7" custScaleX="114207" custScaleY="114207">
        <dgm:presLayoutVars>
          <dgm:bulletEnabled val="1"/>
        </dgm:presLayoutVars>
      </dgm:prSet>
      <dgm:spPr/>
      <dgm:t>
        <a:bodyPr/>
        <a:lstStyle/>
        <a:p>
          <a:endParaRPr lang="en-GB"/>
        </a:p>
      </dgm:t>
    </dgm:pt>
  </dgm:ptLst>
  <dgm:cxnLst>
    <dgm:cxn modelId="{151EADD2-F4AE-4F66-B30F-0FFB22A01B04}" type="presOf" srcId="{E3ACABB6-58E1-405D-88BC-874957369223}" destId="{3252DCAD-CC00-4A16-B947-E9BE07CDFEEC}" srcOrd="0" destOrd="0" presId="urn:microsoft.com/office/officeart/2005/8/layout/radial1"/>
    <dgm:cxn modelId="{64FC1634-B299-4C18-A0F6-F50DD29DA670}" srcId="{3559F4DB-2BFE-4F0A-9CF4-2D0C4388DBE7}" destId="{88DD9C43-A133-4874-8D10-1CF49CE787E7}" srcOrd="0" destOrd="0" parTransId="{ACA358D9-E89C-4DC9-A548-B9577E193C8A}" sibTransId="{CDF971D6-1274-44A9-8BAB-6EA1AEE4A0D2}"/>
    <dgm:cxn modelId="{54308B30-EBBD-4E6C-8E0F-2DB902E5D053}" type="presOf" srcId="{3F731EF1-46EB-4427-A1A9-942038CC85B6}" destId="{0D7E7961-D74F-435F-A6AA-AAFDBDF0BA46}" srcOrd="0" destOrd="0" presId="urn:microsoft.com/office/officeart/2005/8/layout/radial1"/>
    <dgm:cxn modelId="{DD500F26-6B7B-44F7-8AEF-CF21CA68976E}" type="presOf" srcId="{3F731EF1-46EB-4427-A1A9-942038CC85B6}" destId="{C6AB6E04-9412-4358-8902-F6796CA1C16B}" srcOrd="1" destOrd="0" presId="urn:microsoft.com/office/officeart/2005/8/layout/radial1"/>
    <dgm:cxn modelId="{6151355E-EB12-42AC-85E0-26DD30D57346}" type="presOf" srcId="{33DE8B2C-1B44-4D3B-821C-4E5421B66189}" destId="{1B925EA0-14B7-4D91-A375-3FB4A0CDC63D}" srcOrd="0" destOrd="0" presId="urn:microsoft.com/office/officeart/2005/8/layout/radial1"/>
    <dgm:cxn modelId="{F1445A69-1274-4225-819A-D1B2A37258F3}" type="presOf" srcId="{D0BA1208-E707-4255-BCE2-51E8AA2EF756}" destId="{70FE8B5B-71B7-4E51-BD73-E8F78E789DA7}" srcOrd="1" destOrd="0" presId="urn:microsoft.com/office/officeart/2005/8/layout/radial1"/>
    <dgm:cxn modelId="{81F4AE20-419D-48E5-AA38-DAD0F84F6AC4}" type="presOf" srcId="{33DE8B2C-1B44-4D3B-821C-4E5421B66189}" destId="{6BF78613-0F5E-4B72-BA71-C9812E5C347A}" srcOrd="1" destOrd="0" presId="urn:microsoft.com/office/officeart/2005/8/layout/radial1"/>
    <dgm:cxn modelId="{D4259334-553C-4D38-A73F-19E5B5F6D657}" type="presOf" srcId="{D0BA1208-E707-4255-BCE2-51E8AA2EF756}" destId="{6137EE1A-BC38-4675-B787-0EC0D1FDF72B}" srcOrd="0" destOrd="0" presId="urn:microsoft.com/office/officeart/2005/8/layout/radial1"/>
    <dgm:cxn modelId="{24F0B135-BA76-44EE-9E28-B14356A5854C}" type="presOf" srcId="{4E723B42-45EA-4033-A1A5-512FD31A0721}" destId="{6B00F57D-B6E0-49DE-9933-018D84BE2E87}" srcOrd="1" destOrd="0" presId="urn:microsoft.com/office/officeart/2005/8/layout/radial1"/>
    <dgm:cxn modelId="{9D7A1577-F3AD-4DC2-8145-85701FBAC163}" type="presOf" srcId="{88DD9C43-A133-4874-8D10-1CF49CE787E7}" destId="{22399A93-3D16-4A23-88F5-585AEA89EEFE}" srcOrd="0" destOrd="0" presId="urn:microsoft.com/office/officeart/2005/8/layout/radial1"/>
    <dgm:cxn modelId="{BBAF65DF-A3E8-4A16-BEBC-AD2980E95E3A}" type="presOf" srcId="{ED799B2C-BB6B-4DED-8EA6-848E6D8114D7}" destId="{BF91432D-BC16-4B42-A45F-29EE9EAB6488}" srcOrd="0" destOrd="0" presId="urn:microsoft.com/office/officeart/2005/8/layout/radial1"/>
    <dgm:cxn modelId="{ABA59D41-D875-4296-9D51-D02A3943AB7D}" srcId="{3559F4DB-2BFE-4F0A-9CF4-2D0C4388DBE7}" destId="{001C47CD-A8E5-4E17-B2FC-E7E6F6CAC9AA}" srcOrd="6" destOrd="0" parTransId="{ED799B2C-BB6B-4DED-8EA6-848E6D8114D7}" sibTransId="{84D464B8-4E0F-40EE-94A9-867960343746}"/>
    <dgm:cxn modelId="{01B7F191-98CB-4D36-9BD6-277D694433A7}" type="presOf" srcId="{025AA3C8-458E-484A-833A-4D943FBB20CD}" destId="{D860E7BF-C075-474F-A4A0-CBA505DF83FC}" srcOrd="0" destOrd="0" presId="urn:microsoft.com/office/officeart/2005/8/layout/radial1"/>
    <dgm:cxn modelId="{1EF1E57C-DAFE-46DF-90CE-A112C0BE6D3F}" type="presOf" srcId="{ACA358D9-E89C-4DC9-A548-B9577E193C8A}" destId="{C6333072-578B-44FA-919A-1E49FCEBAB1F}" srcOrd="0" destOrd="0" presId="urn:microsoft.com/office/officeart/2005/8/layout/radial1"/>
    <dgm:cxn modelId="{D6ECBEF4-D0AC-4B86-B112-CAC9C3DDAB20}" type="presOf" srcId="{001C47CD-A8E5-4E17-B2FC-E7E6F6CAC9AA}" destId="{C996B1A2-2485-4E4A-A205-D765AE3B236C}" srcOrd="0" destOrd="0" presId="urn:microsoft.com/office/officeart/2005/8/layout/radial1"/>
    <dgm:cxn modelId="{D9D9CDF2-B313-4EA5-929A-A1FE254BD814}" srcId="{3559F4DB-2BFE-4F0A-9CF4-2D0C4388DBE7}" destId="{F5A49FB7-3E05-4B2F-90CF-830BB78D6A7A}" srcOrd="1" destOrd="0" parTransId="{33DE8B2C-1B44-4D3B-821C-4E5421B66189}" sibTransId="{85398536-26D6-42EE-8BAD-83C8AD072898}"/>
    <dgm:cxn modelId="{34E35BE5-39E6-4127-B5BA-A197DC2B269C}" srcId="{3559F4DB-2BFE-4F0A-9CF4-2D0C4388DBE7}" destId="{025AA3C8-458E-484A-833A-4D943FBB20CD}" srcOrd="4" destOrd="0" parTransId="{90306142-04BA-49EB-B28A-E8BF23FB4159}" sibTransId="{E71EEDAC-F09B-49CF-B730-7E7966C4CFBC}"/>
    <dgm:cxn modelId="{73F2F565-E8A5-4CD3-9B2D-05933C9ADC66}" type="presOf" srcId="{ACA358D9-E89C-4DC9-A548-B9577E193C8A}" destId="{4AF08252-1B34-456D-913E-D30E3607105D}" srcOrd="1" destOrd="0" presId="urn:microsoft.com/office/officeart/2005/8/layout/radial1"/>
    <dgm:cxn modelId="{9EA229A1-601E-457B-BC68-E5B4DB45E5D0}" type="presOf" srcId="{2D2BF9A8-75CE-4487-BE4C-CB67C4AC4364}" destId="{A430EBED-F01F-4635-B333-8D91175AE39A}" srcOrd="0" destOrd="0" presId="urn:microsoft.com/office/officeart/2005/8/layout/radial1"/>
    <dgm:cxn modelId="{0CFC50EA-7D6A-4E73-8774-B604C4912252}" srcId="{3559F4DB-2BFE-4F0A-9CF4-2D0C4388DBE7}" destId="{BF326B9D-157F-4B4B-9EA4-6EB5B5700F9D}" srcOrd="2" destOrd="0" parTransId="{D0BA1208-E707-4255-BCE2-51E8AA2EF756}" sibTransId="{62403C8D-1B87-4F28-A0EA-7391CEB34327}"/>
    <dgm:cxn modelId="{597537B6-49A8-4D75-BEF7-A3653743D62A}" type="presOf" srcId="{F5A49FB7-3E05-4B2F-90CF-830BB78D6A7A}" destId="{B087FEC9-5426-40DE-A5E6-E680A1F1AFC8}" srcOrd="0" destOrd="0" presId="urn:microsoft.com/office/officeart/2005/8/layout/radial1"/>
    <dgm:cxn modelId="{3FD4C9B2-5F52-4440-B629-3530E8F5AD7E}" srcId="{3559F4DB-2BFE-4F0A-9CF4-2D0C4388DBE7}" destId="{2D2BF9A8-75CE-4487-BE4C-CB67C4AC4364}" srcOrd="3" destOrd="0" parTransId="{3F731EF1-46EB-4427-A1A9-942038CC85B6}" sibTransId="{8F9ACDD2-1E9A-49A5-8E4A-82ABAC1F297C}"/>
    <dgm:cxn modelId="{E3E70CB0-2791-4D5A-9BF8-DA78F8107F24}" type="presOf" srcId="{90306142-04BA-49EB-B28A-E8BF23FB4159}" destId="{41EA378F-7FBC-446F-A57C-6F6263DFB1B2}" srcOrd="1" destOrd="0" presId="urn:microsoft.com/office/officeart/2005/8/layout/radial1"/>
    <dgm:cxn modelId="{2C17F106-D22F-4918-B780-60D7A9A4C287}" type="presOf" srcId="{0B934C4B-FE80-46A9-BA0A-791FF61E496D}" destId="{2163D477-E97B-483C-AEB3-51C6F6A9952F}" srcOrd="0" destOrd="0" presId="urn:microsoft.com/office/officeart/2005/8/layout/radial1"/>
    <dgm:cxn modelId="{D6CFFFB4-CB01-4D6A-A438-F57568F7E17A}" srcId="{3559F4DB-2BFE-4F0A-9CF4-2D0C4388DBE7}" destId="{E3ACABB6-58E1-405D-88BC-874957369223}" srcOrd="5" destOrd="0" parTransId="{4E723B42-45EA-4033-A1A5-512FD31A0721}" sibTransId="{1F97E144-8029-4B92-ADF6-EA21EE10BFBB}"/>
    <dgm:cxn modelId="{BE6DBAB7-CB6F-46D2-AC36-5F3221E4D8A3}" type="presOf" srcId="{4E723B42-45EA-4033-A1A5-512FD31A0721}" destId="{B5534461-BD33-44B3-9CF3-920C1E71B88C}" srcOrd="0" destOrd="0" presId="urn:microsoft.com/office/officeart/2005/8/layout/radial1"/>
    <dgm:cxn modelId="{89DB78BB-886F-468F-B68A-84BA05B165EF}" srcId="{0B934C4B-FE80-46A9-BA0A-791FF61E496D}" destId="{3559F4DB-2BFE-4F0A-9CF4-2D0C4388DBE7}" srcOrd="0" destOrd="0" parTransId="{4BE22FA5-65D9-4E76-909B-243C4AC5B67F}" sibTransId="{7A6FDBA5-7969-4FC2-9F36-5A93A699C414}"/>
    <dgm:cxn modelId="{05360D52-8730-4AA2-B0DF-3852C0AB874E}" type="presOf" srcId="{BF326B9D-157F-4B4B-9EA4-6EB5B5700F9D}" destId="{C6B72ACB-06B5-4201-8D98-B9C9D3B9BF42}" srcOrd="0" destOrd="0" presId="urn:microsoft.com/office/officeart/2005/8/layout/radial1"/>
    <dgm:cxn modelId="{E8E17796-617D-40DB-AF4C-6E5E75D75D7A}" type="presOf" srcId="{ED799B2C-BB6B-4DED-8EA6-848E6D8114D7}" destId="{2F89708E-D3A4-4AC4-AB0B-E8331293BC11}" srcOrd="1" destOrd="0" presId="urn:microsoft.com/office/officeart/2005/8/layout/radial1"/>
    <dgm:cxn modelId="{117ECC93-E313-49A6-9C33-D152AF4F3BD6}" type="presOf" srcId="{90306142-04BA-49EB-B28A-E8BF23FB4159}" destId="{75107A73-29FC-47BB-BF18-1A819349BF11}" srcOrd="0" destOrd="0" presId="urn:microsoft.com/office/officeart/2005/8/layout/radial1"/>
    <dgm:cxn modelId="{F0358BF6-C881-4ED3-AE2A-A6BF3B02AC41}" type="presOf" srcId="{3559F4DB-2BFE-4F0A-9CF4-2D0C4388DBE7}" destId="{E9D7A38E-9D8F-49ED-B0B5-981422011376}" srcOrd="0" destOrd="0" presId="urn:microsoft.com/office/officeart/2005/8/layout/radial1"/>
    <dgm:cxn modelId="{0721E7DA-36FC-43B7-AE03-923DBD5365AF}" type="presParOf" srcId="{2163D477-E97B-483C-AEB3-51C6F6A9952F}" destId="{E9D7A38E-9D8F-49ED-B0B5-981422011376}" srcOrd="0" destOrd="0" presId="urn:microsoft.com/office/officeart/2005/8/layout/radial1"/>
    <dgm:cxn modelId="{25EBCCC9-FBFD-4056-AB6F-BDC60A2D548C}" type="presParOf" srcId="{2163D477-E97B-483C-AEB3-51C6F6A9952F}" destId="{C6333072-578B-44FA-919A-1E49FCEBAB1F}" srcOrd="1" destOrd="0" presId="urn:microsoft.com/office/officeart/2005/8/layout/radial1"/>
    <dgm:cxn modelId="{35E43DE7-C489-4D8F-8901-0B00E1326B71}" type="presParOf" srcId="{C6333072-578B-44FA-919A-1E49FCEBAB1F}" destId="{4AF08252-1B34-456D-913E-D30E3607105D}" srcOrd="0" destOrd="0" presId="urn:microsoft.com/office/officeart/2005/8/layout/radial1"/>
    <dgm:cxn modelId="{8C1EC997-8EE0-4155-930F-F3395C309184}" type="presParOf" srcId="{2163D477-E97B-483C-AEB3-51C6F6A9952F}" destId="{22399A93-3D16-4A23-88F5-585AEA89EEFE}" srcOrd="2" destOrd="0" presId="urn:microsoft.com/office/officeart/2005/8/layout/radial1"/>
    <dgm:cxn modelId="{63FE858F-9E21-4A59-8F22-56EDEC0BEDEE}" type="presParOf" srcId="{2163D477-E97B-483C-AEB3-51C6F6A9952F}" destId="{1B925EA0-14B7-4D91-A375-3FB4A0CDC63D}" srcOrd="3" destOrd="0" presId="urn:microsoft.com/office/officeart/2005/8/layout/radial1"/>
    <dgm:cxn modelId="{AECE04C4-6F59-4C31-B3F2-894206837BE2}" type="presParOf" srcId="{1B925EA0-14B7-4D91-A375-3FB4A0CDC63D}" destId="{6BF78613-0F5E-4B72-BA71-C9812E5C347A}" srcOrd="0" destOrd="0" presId="urn:microsoft.com/office/officeart/2005/8/layout/radial1"/>
    <dgm:cxn modelId="{A21A007F-A6A7-4C47-9A98-4642C9819E77}" type="presParOf" srcId="{2163D477-E97B-483C-AEB3-51C6F6A9952F}" destId="{B087FEC9-5426-40DE-A5E6-E680A1F1AFC8}" srcOrd="4" destOrd="0" presId="urn:microsoft.com/office/officeart/2005/8/layout/radial1"/>
    <dgm:cxn modelId="{B26E4F6C-C242-488D-958F-4B249AC92AA1}" type="presParOf" srcId="{2163D477-E97B-483C-AEB3-51C6F6A9952F}" destId="{6137EE1A-BC38-4675-B787-0EC0D1FDF72B}" srcOrd="5" destOrd="0" presId="urn:microsoft.com/office/officeart/2005/8/layout/radial1"/>
    <dgm:cxn modelId="{9E2E9FD1-A638-4A4C-84DC-C78B99116EA3}" type="presParOf" srcId="{6137EE1A-BC38-4675-B787-0EC0D1FDF72B}" destId="{70FE8B5B-71B7-4E51-BD73-E8F78E789DA7}" srcOrd="0" destOrd="0" presId="urn:microsoft.com/office/officeart/2005/8/layout/radial1"/>
    <dgm:cxn modelId="{533436E2-B260-4E12-9621-8478E9DB1D54}" type="presParOf" srcId="{2163D477-E97B-483C-AEB3-51C6F6A9952F}" destId="{C6B72ACB-06B5-4201-8D98-B9C9D3B9BF42}" srcOrd="6" destOrd="0" presId="urn:microsoft.com/office/officeart/2005/8/layout/radial1"/>
    <dgm:cxn modelId="{25752741-7DD6-4698-8609-175479836C32}" type="presParOf" srcId="{2163D477-E97B-483C-AEB3-51C6F6A9952F}" destId="{0D7E7961-D74F-435F-A6AA-AAFDBDF0BA46}" srcOrd="7" destOrd="0" presId="urn:microsoft.com/office/officeart/2005/8/layout/radial1"/>
    <dgm:cxn modelId="{7C453623-D850-464E-AFED-54BBF2C8526B}" type="presParOf" srcId="{0D7E7961-D74F-435F-A6AA-AAFDBDF0BA46}" destId="{C6AB6E04-9412-4358-8902-F6796CA1C16B}" srcOrd="0" destOrd="0" presId="urn:microsoft.com/office/officeart/2005/8/layout/radial1"/>
    <dgm:cxn modelId="{18C8A52C-FFF2-4224-9993-80F9D639B4F5}" type="presParOf" srcId="{2163D477-E97B-483C-AEB3-51C6F6A9952F}" destId="{A430EBED-F01F-4635-B333-8D91175AE39A}" srcOrd="8" destOrd="0" presId="urn:microsoft.com/office/officeart/2005/8/layout/radial1"/>
    <dgm:cxn modelId="{975271F7-5DBD-4A62-9171-C7121AA3816F}" type="presParOf" srcId="{2163D477-E97B-483C-AEB3-51C6F6A9952F}" destId="{75107A73-29FC-47BB-BF18-1A819349BF11}" srcOrd="9" destOrd="0" presId="urn:microsoft.com/office/officeart/2005/8/layout/radial1"/>
    <dgm:cxn modelId="{0538F2FB-26DB-402D-B424-91ED61FB9578}" type="presParOf" srcId="{75107A73-29FC-47BB-BF18-1A819349BF11}" destId="{41EA378F-7FBC-446F-A57C-6F6263DFB1B2}" srcOrd="0" destOrd="0" presId="urn:microsoft.com/office/officeart/2005/8/layout/radial1"/>
    <dgm:cxn modelId="{B2398806-CFB6-4D1D-92FB-2CEA291C757A}" type="presParOf" srcId="{2163D477-E97B-483C-AEB3-51C6F6A9952F}" destId="{D860E7BF-C075-474F-A4A0-CBA505DF83FC}" srcOrd="10" destOrd="0" presId="urn:microsoft.com/office/officeart/2005/8/layout/radial1"/>
    <dgm:cxn modelId="{4EE4791B-3309-43F2-A33A-171DDBB1115B}" type="presParOf" srcId="{2163D477-E97B-483C-AEB3-51C6F6A9952F}" destId="{B5534461-BD33-44B3-9CF3-920C1E71B88C}" srcOrd="11" destOrd="0" presId="urn:microsoft.com/office/officeart/2005/8/layout/radial1"/>
    <dgm:cxn modelId="{35EFC080-5BD4-4B67-A337-35CB9567A025}" type="presParOf" srcId="{B5534461-BD33-44B3-9CF3-920C1E71B88C}" destId="{6B00F57D-B6E0-49DE-9933-018D84BE2E87}" srcOrd="0" destOrd="0" presId="urn:microsoft.com/office/officeart/2005/8/layout/radial1"/>
    <dgm:cxn modelId="{60B8B84D-8F09-4A01-9B8B-A08113CDCDD0}" type="presParOf" srcId="{2163D477-E97B-483C-AEB3-51C6F6A9952F}" destId="{3252DCAD-CC00-4A16-B947-E9BE07CDFEEC}" srcOrd="12" destOrd="0" presId="urn:microsoft.com/office/officeart/2005/8/layout/radial1"/>
    <dgm:cxn modelId="{8023B3DA-A71F-4D43-B25B-9E185A5A0F87}" type="presParOf" srcId="{2163D477-E97B-483C-AEB3-51C6F6A9952F}" destId="{BF91432D-BC16-4B42-A45F-29EE9EAB6488}" srcOrd="13" destOrd="0" presId="urn:microsoft.com/office/officeart/2005/8/layout/radial1"/>
    <dgm:cxn modelId="{4E7DEAAC-A5AB-48E3-BDE6-C1257E029A4D}" type="presParOf" srcId="{BF91432D-BC16-4B42-A45F-29EE9EAB6488}" destId="{2F89708E-D3A4-4AC4-AB0B-E8331293BC11}" srcOrd="0" destOrd="0" presId="urn:microsoft.com/office/officeart/2005/8/layout/radial1"/>
    <dgm:cxn modelId="{414D1DBE-D022-4008-9EFE-520D292791DE}" type="presParOf" srcId="{2163D477-E97B-483C-AEB3-51C6F6A9952F}" destId="{C996B1A2-2485-4E4A-A205-D765AE3B236C}" srcOrd="14"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D7A38E-9D8F-49ED-B0B5-981422011376}">
      <dsp:nvSpPr>
        <dsp:cNvPr id="0" name=""/>
        <dsp:cNvSpPr/>
      </dsp:nvSpPr>
      <dsp:spPr>
        <a:xfrm>
          <a:off x="2816515" y="1982396"/>
          <a:ext cx="1567768" cy="1567768"/>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GB" sz="2800" kern="1200" dirty="0" smtClean="0"/>
            <a:t>Ebola</a:t>
          </a:r>
          <a:endParaRPr lang="en-GB" sz="2800" kern="1200" dirty="0"/>
        </a:p>
      </dsp:txBody>
      <dsp:txXfrm>
        <a:off x="2816515" y="1982396"/>
        <a:ext cx="1567768" cy="1567768"/>
      </dsp:txXfrm>
    </dsp:sp>
    <dsp:sp modelId="{C6333072-578B-44FA-919A-1E49FCEBAB1F}">
      <dsp:nvSpPr>
        <dsp:cNvPr id="0" name=""/>
        <dsp:cNvSpPr/>
      </dsp:nvSpPr>
      <dsp:spPr>
        <a:xfrm rot="16200000">
          <a:off x="3354454" y="1719293"/>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16200000">
        <a:off x="3354454" y="1722407"/>
        <a:ext cx="491891" cy="28087"/>
      </dsp:txXfrm>
    </dsp:sp>
    <dsp:sp modelId="{22399A93-3D16-4A23-88F5-585AEA89EEFE}">
      <dsp:nvSpPr>
        <dsp:cNvPr id="0" name=""/>
        <dsp:cNvSpPr/>
      </dsp:nvSpPr>
      <dsp:spPr>
        <a:xfrm>
          <a:off x="2816515" y="-77263"/>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High mortality</a:t>
          </a:r>
          <a:endParaRPr lang="en-GB" sz="1200" kern="1200" dirty="0"/>
        </a:p>
      </dsp:txBody>
      <dsp:txXfrm>
        <a:off x="2816515" y="-77263"/>
        <a:ext cx="1567768" cy="1567768"/>
      </dsp:txXfrm>
    </dsp:sp>
    <dsp:sp modelId="{1B925EA0-14B7-4D91-A375-3FB4A0CDC63D}">
      <dsp:nvSpPr>
        <dsp:cNvPr id="0" name=""/>
        <dsp:cNvSpPr/>
      </dsp:nvSpPr>
      <dsp:spPr>
        <a:xfrm rot="19285714">
          <a:off x="4159607" y="2107035"/>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19285714">
        <a:off x="4159607" y="2110148"/>
        <a:ext cx="491891" cy="28087"/>
      </dsp:txXfrm>
    </dsp:sp>
    <dsp:sp modelId="{B087FEC9-5426-40DE-A5E6-E680A1F1AFC8}">
      <dsp:nvSpPr>
        <dsp:cNvPr id="0" name=""/>
        <dsp:cNvSpPr/>
      </dsp:nvSpPr>
      <dsp:spPr>
        <a:xfrm>
          <a:off x="4426822" y="698219"/>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Diagnosis</a:t>
          </a:r>
          <a:endParaRPr lang="en-GB" sz="1200" kern="1200" dirty="0"/>
        </a:p>
      </dsp:txBody>
      <dsp:txXfrm>
        <a:off x="4426822" y="698219"/>
        <a:ext cx="1567768" cy="1567768"/>
      </dsp:txXfrm>
    </dsp:sp>
    <dsp:sp modelId="{6137EE1A-BC38-4675-B787-0EC0D1FDF72B}">
      <dsp:nvSpPr>
        <dsp:cNvPr id="0" name=""/>
        <dsp:cNvSpPr/>
      </dsp:nvSpPr>
      <dsp:spPr>
        <a:xfrm rot="771429">
          <a:off x="4358464" y="2978282"/>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771429">
        <a:off x="4358464" y="2981395"/>
        <a:ext cx="491891" cy="28087"/>
      </dsp:txXfrm>
    </dsp:sp>
    <dsp:sp modelId="{C6B72ACB-06B5-4201-8D98-B9C9D3B9BF42}">
      <dsp:nvSpPr>
        <dsp:cNvPr id="0" name=""/>
        <dsp:cNvSpPr/>
      </dsp:nvSpPr>
      <dsp:spPr>
        <a:xfrm>
          <a:off x="4824535" y="2440714"/>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t>Politicalisation</a:t>
          </a:r>
          <a:r>
            <a:rPr lang="en-GB" sz="1200" kern="1200" dirty="0" smtClean="0"/>
            <a:t> (airport screening &amp; quarantine)</a:t>
          </a:r>
          <a:endParaRPr lang="en-GB" sz="1200" kern="1200" dirty="0"/>
        </a:p>
      </dsp:txBody>
      <dsp:txXfrm>
        <a:off x="4824535" y="2440714"/>
        <a:ext cx="1567768" cy="1567768"/>
      </dsp:txXfrm>
    </dsp:sp>
    <dsp:sp modelId="{0D7E7961-D74F-435F-A6AA-AAFDBDF0BA46}">
      <dsp:nvSpPr>
        <dsp:cNvPr id="0" name=""/>
        <dsp:cNvSpPr/>
      </dsp:nvSpPr>
      <dsp:spPr>
        <a:xfrm rot="3857143">
          <a:off x="3801280" y="3676968"/>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3857143">
        <a:off x="3801280" y="3680081"/>
        <a:ext cx="491891" cy="28087"/>
      </dsp:txXfrm>
    </dsp:sp>
    <dsp:sp modelId="{A430EBED-F01F-4635-B333-8D91175AE39A}">
      <dsp:nvSpPr>
        <dsp:cNvPr id="0" name=""/>
        <dsp:cNvSpPr/>
      </dsp:nvSpPr>
      <dsp:spPr>
        <a:xfrm>
          <a:off x="3710168" y="3838086"/>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Hospital transmission (inc HCW)</a:t>
          </a:r>
          <a:endParaRPr lang="en-GB" sz="1200" kern="1200" dirty="0"/>
        </a:p>
      </dsp:txBody>
      <dsp:txXfrm>
        <a:off x="3710168" y="3838086"/>
        <a:ext cx="1567768" cy="1567768"/>
      </dsp:txXfrm>
    </dsp:sp>
    <dsp:sp modelId="{75107A73-29FC-47BB-BF18-1A819349BF11}">
      <dsp:nvSpPr>
        <dsp:cNvPr id="0" name=""/>
        <dsp:cNvSpPr/>
      </dsp:nvSpPr>
      <dsp:spPr>
        <a:xfrm rot="6942857">
          <a:off x="2907627" y="3676968"/>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6942857">
        <a:off x="2907627" y="3680081"/>
        <a:ext cx="491891" cy="28087"/>
      </dsp:txXfrm>
    </dsp:sp>
    <dsp:sp modelId="{D860E7BF-C075-474F-A4A0-CBA505DF83FC}">
      <dsp:nvSpPr>
        <dsp:cNvPr id="0" name=""/>
        <dsp:cNvSpPr/>
      </dsp:nvSpPr>
      <dsp:spPr>
        <a:xfrm>
          <a:off x="1922862" y="3838086"/>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Repatriation of HCW</a:t>
          </a:r>
          <a:endParaRPr lang="en-GB" sz="1200" kern="1200" dirty="0"/>
        </a:p>
      </dsp:txBody>
      <dsp:txXfrm>
        <a:off x="1922862" y="3838086"/>
        <a:ext cx="1567768" cy="1567768"/>
      </dsp:txXfrm>
    </dsp:sp>
    <dsp:sp modelId="{B5534461-BD33-44B3-9CF3-920C1E71B88C}">
      <dsp:nvSpPr>
        <dsp:cNvPr id="0" name=""/>
        <dsp:cNvSpPr/>
      </dsp:nvSpPr>
      <dsp:spPr>
        <a:xfrm rot="10028571">
          <a:off x="2350444" y="2978282"/>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10028571">
        <a:off x="2350444" y="2981395"/>
        <a:ext cx="491891" cy="28087"/>
      </dsp:txXfrm>
    </dsp:sp>
    <dsp:sp modelId="{3252DCAD-CC00-4A16-B947-E9BE07CDFEEC}">
      <dsp:nvSpPr>
        <dsp:cNvPr id="0" name=""/>
        <dsp:cNvSpPr/>
      </dsp:nvSpPr>
      <dsp:spPr>
        <a:xfrm>
          <a:off x="808495" y="2440714"/>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Community control</a:t>
          </a:r>
          <a:endParaRPr lang="en-GB" sz="1200" kern="1200" dirty="0"/>
        </a:p>
      </dsp:txBody>
      <dsp:txXfrm>
        <a:off x="808495" y="2440714"/>
        <a:ext cx="1567768" cy="1567768"/>
      </dsp:txXfrm>
    </dsp:sp>
    <dsp:sp modelId="{BF91432D-BC16-4B42-A45F-29EE9EAB6488}">
      <dsp:nvSpPr>
        <dsp:cNvPr id="0" name=""/>
        <dsp:cNvSpPr/>
      </dsp:nvSpPr>
      <dsp:spPr>
        <a:xfrm rot="13114286">
          <a:off x="2549300" y="2107035"/>
          <a:ext cx="491891" cy="34314"/>
        </a:xfrm>
        <a:custGeom>
          <a:avLst/>
          <a:gdLst/>
          <a:ahLst/>
          <a:cxnLst/>
          <a:rect l="0" t="0" r="0" b="0"/>
          <a:pathLst>
            <a:path>
              <a:moveTo>
                <a:pt x="0" y="17157"/>
              </a:moveTo>
              <a:lnTo>
                <a:pt x="491891" y="17157"/>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rot="13114286">
        <a:off x="2549300" y="2110148"/>
        <a:ext cx="491891" cy="28087"/>
      </dsp:txXfrm>
    </dsp:sp>
    <dsp:sp modelId="{C996B1A2-2485-4E4A-A205-D765AE3B236C}">
      <dsp:nvSpPr>
        <dsp:cNvPr id="0" name=""/>
        <dsp:cNvSpPr/>
      </dsp:nvSpPr>
      <dsp:spPr>
        <a:xfrm>
          <a:off x="1206208" y="698219"/>
          <a:ext cx="1567768" cy="1567768"/>
        </a:xfrm>
        <a:prstGeom prst="ellipse">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Experimental treatment</a:t>
          </a:r>
          <a:endParaRPr lang="en-GB" sz="1200" kern="1200" dirty="0"/>
        </a:p>
      </dsp:txBody>
      <dsp:txXfrm>
        <a:off x="1206208" y="698219"/>
        <a:ext cx="1567768" cy="156776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06838" y="0"/>
            <a:ext cx="2987675" cy="501650"/>
          </a:xfrm>
          <a:prstGeom prst="rect">
            <a:avLst/>
          </a:prstGeom>
        </p:spPr>
        <p:txBody>
          <a:bodyPr vert="horz" lIns="91440" tIns="45720" rIns="91440" bIns="45720" rtlCol="0"/>
          <a:lstStyle>
            <a:lvl1pPr algn="r">
              <a:defRPr sz="1200"/>
            </a:lvl1pPr>
          </a:lstStyle>
          <a:p>
            <a:fld id="{C2405ADA-3D0D-4F75-A3DB-4AC638906327}" type="datetimeFigureOut">
              <a:rPr lang="en-US" smtClean="0"/>
              <a:pPr/>
              <a:t>2/27/2015</a:t>
            </a:fld>
            <a:endParaRPr lang="en-GB"/>
          </a:p>
        </p:txBody>
      </p:sp>
      <p:sp>
        <p:nvSpPr>
          <p:cNvPr id="4" name="Footer Placeholder 3"/>
          <p:cNvSpPr>
            <a:spLocks noGrp="1"/>
          </p:cNvSpPr>
          <p:nvPr>
            <p:ph type="ftr" sz="quarter" idx="2"/>
          </p:nvPr>
        </p:nvSpPr>
        <p:spPr>
          <a:xfrm>
            <a:off x="0" y="9529763"/>
            <a:ext cx="2987675"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06838" y="9529763"/>
            <a:ext cx="2987675" cy="501650"/>
          </a:xfrm>
          <a:prstGeom prst="rect">
            <a:avLst/>
          </a:prstGeom>
        </p:spPr>
        <p:txBody>
          <a:bodyPr vert="horz" lIns="91440" tIns="45720" rIns="91440" bIns="45720" rtlCol="0" anchor="b"/>
          <a:lstStyle>
            <a:lvl1pPr algn="r">
              <a:defRPr sz="1200"/>
            </a:lvl1pPr>
          </a:lstStyle>
          <a:p>
            <a:fld id="{1F0C9D4F-2E95-4405-893B-E0C515792387}"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2/27/2015</a:t>
            </a:fld>
            <a:endParaRPr lang="en-GB"/>
          </a:p>
        </p:txBody>
      </p:sp>
      <p:sp>
        <p:nvSpPr>
          <p:cNvPr id="4" name="Slide Image Placeholder 3"/>
          <p:cNvSpPr>
            <a:spLocks noGrp="1" noRot="1" noChangeAspect="1"/>
          </p:cNvSpPr>
          <p:nvPr>
            <p:ph type="sldImg" idx="2"/>
          </p:nvPr>
        </p:nvSpPr>
        <p:spPr>
          <a:xfrm>
            <a:off x="939800" y="752475"/>
            <a:ext cx="501650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 xmlns:p14="http://schemas.microsoft.com/office/powerpoint/2010/main" val="34685011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9"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8" name="Rectangle 4"/>
          <p:cNvSpPr/>
          <p:nvPr/>
        </p:nvSpPr>
        <p:spPr>
          <a:xfrm>
            <a:off x="0" y="0"/>
            <a:ext cx="7286625" cy="6858000"/>
          </a:xfrm>
          <a:prstGeom prst="rect">
            <a:avLst/>
          </a:prstGeom>
          <a:gradFill flip="none" rotWithShape="1">
            <a:gsLst>
              <a:gs pos="0">
                <a:srgbClr val="D7EFF9"/>
              </a:gs>
              <a:gs pos="48000">
                <a:srgbClr val="DAE6ED"/>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39" name="Straight Connector 5"/>
          <p:cNvCxnSpPr/>
          <p:nvPr/>
        </p:nvCxnSpPr>
        <p:spPr>
          <a:xfrm>
            <a:off x="357188" y="6143625"/>
            <a:ext cx="65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4"/>
          <p:cNvSpPr>
            <a:spLocks noChangeShapeType="1"/>
          </p:cNvSpPr>
          <p:nvPr/>
        </p:nvSpPr>
        <p:spPr bwMode="auto">
          <a:xfrm rot="10800000" flipH="1">
            <a:off x="428625" y="7572375"/>
            <a:ext cx="6848475" cy="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6" name="Text Box 54"/>
          <p:cNvSpPr txBox="1">
            <a:spLocks noChangeArrowheads="1"/>
          </p:cNvSpPr>
          <p:nvPr/>
        </p:nvSpPr>
        <p:spPr bwMode="auto">
          <a:xfrm>
            <a:off x="2857500" y="7358063"/>
            <a:ext cx="16462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dirty="0">
                <a:solidFill>
                  <a:schemeClr val="bg1"/>
                </a:solidFill>
                <a:latin typeface="Verdana" pitchFamily="34" charset="0"/>
                <a:cs typeface="+mn-cs"/>
              </a:rPr>
              <a:t>Overall content limit</a:t>
            </a:r>
          </a:p>
        </p:txBody>
      </p:sp>
      <p:sp>
        <p:nvSpPr>
          <p:cNvPr id="57" name="TextBox 24"/>
          <p:cNvSpPr txBox="1"/>
          <p:nvPr/>
        </p:nvSpPr>
        <p:spPr>
          <a:xfrm>
            <a:off x="4562475" y="6381750"/>
            <a:ext cx="2428875" cy="123825"/>
          </a:xfrm>
          <a:prstGeom prst="rect">
            <a:avLst/>
          </a:prstGeom>
          <a:noFill/>
        </p:spPr>
        <p:txBody>
          <a:bodyPr lIns="0" tIns="0" rIns="0" bIns="0">
            <a:spAutoFit/>
          </a:bodyPr>
          <a:lstStyle/>
          <a:p>
            <a:pPr>
              <a:defRPr/>
            </a:pPr>
            <a:r>
              <a:rPr lang="en-GB" sz="800" dirty="0">
                <a:solidFill>
                  <a:srgbClr val="00BCFF"/>
                </a:solidFill>
                <a:latin typeface="+mj-lt"/>
              </a:rPr>
              <a:t>© Bioquell UK Ltd (2010). All rights reserved.</a:t>
            </a:r>
          </a:p>
        </p:txBody>
      </p:sp>
      <p:sp>
        <p:nvSpPr>
          <p:cNvPr id="2" name="Title 1"/>
          <p:cNvSpPr>
            <a:spLocks noGrp="1"/>
          </p:cNvSpPr>
          <p:nvPr>
            <p:ph type="ctrTitle"/>
          </p:nvPr>
        </p:nvSpPr>
        <p:spPr>
          <a:xfrm>
            <a:off x="357158" y="2643182"/>
            <a:ext cx="6548812" cy="1470025"/>
          </a:xfrm>
        </p:spPr>
        <p:txBody>
          <a:bodyPr/>
          <a:lstStyle>
            <a:lvl1pPr>
              <a:defRPr baseline="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57158" y="4143379"/>
            <a:ext cx="6548812" cy="928695"/>
          </a:xfrm>
        </p:spPr>
        <p:txBody>
          <a:bodyPr/>
          <a:lstStyle>
            <a:lvl1pPr marL="0" indent="0" algn="l">
              <a:buNone/>
              <a:defRPr>
                <a:solidFill>
                  <a:srgbClr val="4B63A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8" name="Text Placeholder 17"/>
          <p:cNvSpPr>
            <a:spLocks noGrp="1"/>
          </p:cNvSpPr>
          <p:nvPr>
            <p:ph type="body" sz="quarter" idx="13"/>
          </p:nvPr>
        </p:nvSpPr>
        <p:spPr>
          <a:xfrm>
            <a:off x="357188" y="5072074"/>
            <a:ext cx="5500687" cy="758657"/>
          </a:xfrm>
        </p:spPr>
        <p:txBody>
          <a:bodyPr anchor="b">
            <a:noAutofit/>
          </a:bodyPr>
          <a:lstStyle>
            <a:lvl1pPr>
              <a:buNone/>
              <a:defRPr sz="1800" baseline="0"/>
            </a:lvl1pPr>
          </a:lstStyle>
          <a:p>
            <a:pPr lvl="0"/>
            <a:r>
              <a:rPr lang="en-US" smtClean="0"/>
              <a:t>Click to edit Master text styles</a:t>
            </a:r>
          </a:p>
        </p:txBody>
      </p:sp>
      <p:sp>
        <p:nvSpPr>
          <p:cNvPr id="58" name="Date Placeholder 3"/>
          <p:cNvSpPr>
            <a:spLocks noGrp="1"/>
          </p:cNvSpPr>
          <p:nvPr>
            <p:ph type="dt" sz="half" idx="14"/>
          </p:nvPr>
        </p:nvSpPr>
        <p:spPr>
          <a:xfrm>
            <a:off x="1000125" y="6286500"/>
            <a:ext cx="1071563" cy="214313"/>
          </a:xfrm>
        </p:spPr>
        <p:txBody>
          <a:bodyPr/>
          <a:lstStyle>
            <a:lvl1pPr>
              <a:defRPr/>
            </a:lvl1pPr>
          </a:lstStyle>
          <a:p>
            <a:pPr>
              <a:defRPr/>
            </a:pPr>
            <a:fld id="{BD540828-BF6B-466B-A314-5115E7C83516}" type="datetimeFigureOut">
              <a:rPr lang="en-US"/>
              <a:pPr>
                <a:defRPr/>
              </a:pPr>
              <a:t>2/27/2015</a:t>
            </a:fld>
            <a:endParaRPr lang="en-GB" dirty="0"/>
          </a:p>
        </p:txBody>
      </p:sp>
      <p:sp>
        <p:nvSpPr>
          <p:cNvPr id="59" name="Footer Placeholder 4"/>
          <p:cNvSpPr>
            <a:spLocks noGrp="1"/>
          </p:cNvSpPr>
          <p:nvPr>
            <p:ph type="ftr" sz="quarter" idx="15"/>
          </p:nvPr>
        </p:nvSpPr>
        <p:spPr>
          <a:xfrm>
            <a:off x="2071688" y="6286500"/>
            <a:ext cx="2428875" cy="214313"/>
          </a:xfrm>
        </p:spPr>
        <p:txBody>
          <a:bodyPr/>
          <a:lstStyle>
            <a:lvl1pPr>
              <a:defRPr/>
            </a:lvl1pPr>
          </a:lstStyle>
          <a:p>
            <a:pPr>
              <a:defRPr/>
            </a:pPr>
            <a:endParaRPr lang="en-GB"/>
          </a:p>
        </p:txBody>
      </p:sp>
      <p:sp>
        <p:nvSpPr>
          <p:cNvPr id="60" name="Slide Number Placeholder 5"/>
          <p:cNvSpPr>
            <a:spLocks noGrp="1"/>
          </p:cNvSpPr>
          <p:nvPr>
            <p:ph type="sldNum" sz="quarter" idx="16"/>
          </p:nvPr>
        </p:nvSpPr>
        <p:spPr>
          <a:xfrm>
            <a:off x="357188" y="6286500"/>
            <a:ext cx="571500" cy="214313"/>
          </a:xfrm>
        </p:spPr>
        <p:txBody>
          <a:bodyPr/>
          <a:lstStyle>
            <a:lvl1pPr>
              <a:defRPr/>
            </a:lvl1pPr>
          </a:lstStyle>
          <a:p>
            <a:pPr>
              <a:defRPr/>
            </a:pPr>
            <a:fld id="{D8ED16C4-A043-4B94-AE01-C56FCBA356B6}" type="slidenum">
              <a:rPr lang="en-GB"/>
              <a:pPr>
                <a:defRPr/>
              </a:pPr>
              <a:t>‹#›</a:t>
            </a:fld>
            <a:endParaRPr lang="en-GB"/>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360000" y="1357298"/>
            <a:ext cx="4069124" cy="4857784"/>
          </a:xfrm>
        </p:spPr>
        <p:txBody>
          <a:bodyPr/>
          <a:lstStyle>
            <a:lvl1pPr marL="0" indent="-273050">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p:spPr>
        <p:txBody>
          <a:bodyPr/>
          <a:lstStyle>
            <a:lvl1pPr>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p:txBody>
          <a:bodyPr/>
          <a:lstStyle>
            <a:lvl1pPr>
              <a:defRPr/>
            </a:lvl1pPr>
          </a:lstStyle>
          <a:p>
            <a:pPr>
              <a:defRPr/>
            </a:pPr>
            <a:fld id="{21BF2097-B611-4D74-8BA2-76A51F200471}" type="datetimeFigureOut">
              <a:rPr lang="en-US"/>
              <a:pPr>
                <a:defRPr/>
              </a:pPr>
              <a:t>2/27/2015</a:t>
            </a:fld>
            <a:endParaRPr lang="en-GB"/>
          </a:p>
        </p:txBody>
      </p:sp>
      <p:sp>
        <p:nvSpPr>
          <p:cNvPr id="44" name="Footer Placeholder 5"/>
          <p:cNvSpPr>
            <a:spLocks noGrp="1"/>
          </p:cNvSpPr>
          <p:nvPr>
            <p:ph type="ftr" sz="quarter" idx="11"/>
          </p:nvPr>
        </p:nvSpPr>
        <p:spPr/>
        <p:txBody>
          <a:bodyPr/>
          <a:lstStyle>
            <a:lvl1pPr>
              <a:defRPr/>
            </a:lvl1pPr>
          </a:lstStyle>
          <a:p>
            <a:pPr>
              <a:defRPr/>
            </a:pPr>
            <a:endParaRPr lang="en-GB"/>
          </a:p>
        </p:txBody>
      </p:sp>
      <p:sp>
        <p:nvSpPr>
          <p:cNvPr id="45" name="Slide Number Placeholder 6"/>
          <p:cNvSpPr>
            <a:spLocks noGrp="1"/>
          </p:cNvSpPr>
          <p:nvPr>
            <p:ph type="sldNum" sz="quarter" idx="12"/>
          </p:nvPr>
        </p:nvSpPr>
        <p:spPr/>
        <p:txBody>
          <a:bodyPr/>
          <a:lstStyle>
            <a:lvl1pPr>
              <a:defRPr/>
            </a:lvl1pPr>
          </a:lstStyle>
          <a:p>
            <a:pPr>
              <a:defRPr/>
            </a:pPr>
            <a:fld id="{8C1FAB0F-07EE-4D6D-AC6E-11DAAA9C18ED}" type="slidenum">
              <a:rPr lang="en-GB"/>
              <a:pPr>
                <a:defRPr/>
              </a:pPr>
              <a:t>‹#›</a:t>
            </a:fld>
            <a:endParaRPr lang="en-GB"/>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57158" y="1357298"/>
            <a:ext cx="4000528"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p:txBody>
          <a:bodyPr/>
          <a:lstStyle>
            <a:lvl1pPr>
              <a:defRPr/>
            </a:lvl1pPr>
          </a:lstStyle>
          <a:p>
            <a:pPr>
              <a:defRPr/>
            </a:pPr>
            <a:fld id="{4775F424-BEDA-4AB2-940F-B0FEA3156579}" type="datetimeFigureOut">
              <a:rPr lang="en-US"/>
              <a:pPr>
                <a:defRPr/>
              </a:pPr>
              <a:t>2/27/2015</a:t>
            </a:fld>
            <a:endParaRPr lang="en-GB"/>
          </a:p>
        </p:txBody>
      </p:sp>
      <p:sp>
        <p:nvSpPr>
          <p:cNvPr id="46" name="Footer Placeholder 7"/>
          <p:cNvSpPr>
            <a:spLocks noGrp="1"/>
          </p:cNvSpPr>
          <p:nvPr>
            <p:ph type="ftr" sz="quarter" idx="11"/>
          </p:nvPr>
        </p:nvSpPr>
        <p:spPr/>
        <p:txBody>
          <a:bodyPr/>
          <a:lstStyle>
            <a:lvl1pPr>
              <a:defRPr/>
            </a:lvl1pPr>
          </a:lstStyle>
          <a:p>
            <a:pPr>
              <a:defRPr/>
            </a:pPr>
            <a:endParaRPr lang="en-GB"/>
          </a:p>
        </p:txBody>
      </p:sp>
      <p:sp>
        <p:nvSpPr>
          <p:cNvPr id="47" name="Slide Number Placeholder 8"/>
          <p:cNvSpPr>
            <a:spLocks noGrp="1"/>
          </p:cNvSpPr>
          <p:nvPr>
            <p:ph type="sldNum" sz="quarter" idx="12"/>
          </p:nvPr>
        </p:nvSpPr>
        <p:spPr/>
        <p:txBody>
          <a:bodyPr/>
          <a:lstStyle>
            <a:lvl1pPr>
              <a:defRPr/>
            </a:lvl1pPr>
          </a:lstStyle>
          <a:p>
            <a:pPr>
              <a:defRPr/>
            </a:pPr>
            <a:fld id="{A26DC9CA-5CB4-45E6-9506-18025BA60444}" type="slidenum">
              <a:rPr lang="en-GB"/>
              <a:pPr>
                <a:defRPr/>
              </a:pPr>
              <a:t>‹#›</a:t>
            </a:fld>
            <a:endParaRPr lang="en-GB"/>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a:p>
        </p:txBody>
      </p:sp>
      <p:sp>
        <p:nvSpPr>
          <p:cNvPr id="41" name="Date Placeholder 2"/>
          <p:cNvSpPr>
            <a:spLocks noGrp="1"/>
          </p:cNvSpPr>
          <p:nvPr>
            <p:ph type="dt" sz="half" idx="10"/>
          </p:nvPr>
        </p:nvSpPr>
        <p:spPr/>
        <p:txBody>
          <a:bodyPr/>
          <a:lstStyle>
            <a:lvl1pPr>
              <a:defRPr/>
            </a:lvl1pPr>
          </a:lstStyle>
          <a:p>
            <a:pPr>
              <a:defRPr/>
            </a:pPr>
            <a:fld id="{1A1FF515-F4EB-41A7-AF02-A0DAEED5E89E}" type="datetimeFigureOut">
              <a:rPr lang="en-US"/>
              <a:pPr>
                <a:defRPr/>
              </a:pPr>
              <a:t>2/27/2015</a:t>
            </a:fld>
            <a:endParaRPr lang="en-GB"/>
          </a:p>
        </p:txBody>
      </p:sp>
      <p:sp>
        <p:nvSpPr>
          <p:cNvPr id="42" name="Footer Placeholder 3"/>
          <p:cNvSpPr>
            <a:spLocks noGrp="1"/>
          </p:cNvSpPr>
          <p:nvPr>
            <p:ph type="ftr" sz="quarter" idx="11"/>
          </p:nvPr>
        </p:nvSpPr>
        <p:spPr/>
        <p:txBody>
          <a:bodyPr/>
          <a:lstStyle>
            <a:lvl1pPr>
              <a:defRPr/>
            </a:lvl1pPr>
          </a:lstStyle>
          <a:p>
            <a:pPr>
              <a:defRPr/>
            </a:pPr>
            <a:endParaRPr lang="en-GB"/>
          </a:p>
        </p:txBody>
      </p:sp>
      <p:sp>
        <p:nvSpPr>
          <p:cNvPr id="43" name="Slide Number Placeholder 4"/>
          <p:cNvSpPr>
            <a:spLocks noGrp="1"/>
          </p:cNvSpPr>
          <p:nvPr>
            <p:ph type="sldNum" sz="quarter" idx="12"/>
          </p:nvPr>
        </p:nvSpPr>
        <p:spPr/>
        <p:txBody>
          <a:bodyPr/>
          <a:lstStyle>
            <a:lvl1pPr>
              <a:defRPr/>
            </a:lvl1pPr>
          </a:lstStyle>
          <a:p>
            <a:pPr>
              <a:defRPr/>
            </a:pPr>
            <a:fld id="{1FADD21D-624E-4F69-A84C-071A9630CC4A}" type="slidenum">
              <a:rPr lang="en-GB"/>
              <a:pPr>
                <a:defRPr/>
              </a:pPr>
              <a:t>‹#›</a:t>
            </a:fld>
            <a:endParaRPr lang="en-GB"/>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Vertical Text Placeholder 2"/>
          <p:cNvSpPr>
            <a:spLocks noGrp="1"/>
          </p:cNvSpPr>
          <p:nvPr>
            <p:ph type="body" orient="vert" idx="1"/>
          </p:nvPr>
        </p:nvSpPr>
        <p:spPr/>
        <p:txBody>
          <a:bodyPr vert="eaVert"/>
          <a:lstStyle>
            <a:lvl2pPr>
              <a:buClr>
                <a:srgbClr val="00BCFF"/>
              </a:buClr>
              <a:defRPr>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2" name="Date Placeholder 3"/>
          <p:cNvSpPr>
            <a:spLocks noGrp="1"/>
          </p:cNvSpPr>
          <p:nvPr>
            <p:ph type="dt" sz="half" idx="10"/>
          </p:nvPr>
        </p:nvSpPr>
        <p:spPr/>
        <p:txBody>
          <a:bodyPr/>
          <a:lstStyle>
            <a:lvl1pPr>
              <a:defRPr/>
            </a:lvl1pPr>
          </a:lstStyle>
          <a:p>
            <a:pPr>
              <a:defRPr/>
            </a:pPr>
            <a:fld id="{C452C337-4779-45B6-BC3A-B799EEB38E76}" type="datetimeFigureOut">
              <a:rPr lang="en-US"/>
              <a:pPr>
                <a:defRPr/>
              </a:pPr>
              <a:t>2/27/2015</a:t>
            </a:fld>
            <a:endParaRPr lang="en-GB"/>
          </a:p>
        </p:txBody>
      </p:sp>
      <p:sp>
        <p:nvSpPr>
          <p:cNvPr id="43" name="Footer Placeholder 4"/>
          <p:cNvSpPr>
            <a:spLocks noGrp="1"/>
          </p:cNvSpPr>
          <p:nvPr>
            <p:ph type="ftr" sz="quarter" idx="11"/>
          </p:nvPr>
        </p:nvSpPr>
        <p:spPr/>
        <p:txBody>
          <a:bodyPr/>
          <a:lstStyle>
            <a:lvl1pPr>
              <a:defRPr/>
            </a:lvl1pPr>
          </a:lstStyle>
          <a:p>
            <a:pPr>
              <a:defRPr/>
            </a:pPr>
            <a:endParaRPr lang="en-GB"/>
          </a:p>
        </p:txBody>
      </p:sp>
      <p:sp>
        <p:nvSpPr>
          <p:cNvPr id="44" name="Slide Number Placeholder 5"/>
          <p:cNvSpPr>
            <a:spLocks noGrp="1"/>
          </p:cNvSpPr>
          <p:nvPr>
            <p:ph type="sldNum" sz="quarter" idx="12"/>
          </p:nvPr>
        </p:nvSpPr>
        <p:spPr/>
        <p:txBody>
          <a:bodyPr/>
          <a:lstStyle>
            <a:lvl1pPr>
              <a:defRPr/>
            </a:lvl1pPr>
          </a:lstStyle>
          <a:p>
            <a:pPr>
              <a:defRPr/>
            </a:pPr>
            <a:fld id="{99D0059E-257E-4379-AEAA-9443CC3036CC}" type="slidenum">
              <a:rPr lang="en-GB"/>
              <a:pPr>
                <a:defRPr/>
              </a:pPr>
              <a:t>‹#›</a:t>
            </a:fld>
            <a:endParaRPr lang="en-GB"/>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360363" y="360363"/>
            <a:ext cx="8423275"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8195" name="Text Placeholder 2"/>
          <p:cNvSpPr>
            <a:spLocks noGrp="1"/>
          </p:cNvSpPr>
          <p:nvPr>
            <p:ph type="body" idx="1"/>
          </p:nvPr>
        </p:nvSpPr>
        <p:spPr bwMode="auto">
          <a:xfrm>
            <a:off x="360363" y="1357313"/>
            <a:ext cx="8423275" cy="49228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p>
        </p:txBody>
      </p:sp>
      <p:sp>
        <p:nvSpPr>
          <p:cNvPr id="50" name="Date Placeholder 3"/>
          <p:cNvSpPr>
            <a:spLocks noGrp="1"/>
          </p:cNvSpPr>
          <p:nvPr>
            <p:ph type="dt" sz="half" idx="2"/>
          </p:nvPr>
        </p:nvSpPr>
        <p:spPr>
          <a:xfrm>
            <a:off x="1000125" y="6276975"/>
            <a:ext cx="1071563"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fld id="{4F8539BB-13D9-4957-8744-F49B6A430204}" type="datetimeFigureOut">
              <a:rPr lang="en-US"/>
              <a:pPr>
                <a:defRPr/>
              </a:pPr>
              <a:t>2/27/2015</a:t>
            </a:fld>
            <a:endParaRPr lang="en-GB"/>
          </a:p>
        </p:txBody>
      </p:sp>
      <p:sp>
        <p:nvSpPr>
          <p:cNvPr id="51" name="Footer Placeholder 4"/>
          <p:cNvSpPr>
            <a:spLocks noGrp="1"/>
          </p:cNvSpPr>
          <p:nvPr>
            <p:ph type="ftr" sz="quarter" idx="3"/>
          </p:nvPr>
        </p:nvSpPr>
        <p:spPr>
          <a:xfrm>
            <a:off x="2071688" y="6276975"/>
            <a:ext cx="2786062"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endParaRPr lang="en-GB"/>
          </a:p>
        </p:txBody>
      </p:sp>
      <p:sp>
        <p:nvSpPr>
          <p:cNvPr id="52" name="Slide Number Placeholder 5"/>
          <p:cNvSpPr>
            <a:spLocks noGrp="1"/>
          </p:cNvSpPr>
          <p:nvPr>
            <p:ph type="sldNum" sz="quarter" idx="4"/>
          </p:nvPr>
        </p:nvSpPr>
        <p:spPr>
          <a:xfrm>
            <a:off x="357188" y="6278563"/>
            <a:ext cx="571500" cy="222250"/>
          </a:xfrm>
          <a:prstGeom prst="rect">
            <a:avLst/>
          </a:prstGeom>
        </p:spPr>
        <p:txBody>
          <a:bodyPr vert="horz" lIns="0" tIns="0" rIns="0" bIns="0" rtlCol="0" anchor="b" anchorCtr="0"/>
          <a:lstStyle>
            <a:lvl1pPr fontAlgn="auto">
              <a:spcBef>
                <a:spcPts val="0"/>
              </a:spcBef>
              <a:spcAft>
                <a:spcPts val="0"/>
              </a:spcAft>
              <a:defRPr sz="800">
                <a:solidFill>
                  <a:srgbClr val="00BCFF"/>
                </a:solidFill>
                <a:latin typeface="+mn-lt"/>
                <a:cs typeface="+mn-cs"/>
              </a:defRPr>
            </a:lvl1pPr>
          </a:lstStyle>
          <a:p>
            <a:pPr>
              <a:defRPr/>
            </a:pPr>
            <a:fld id="{E4D4BDAD-0A80-4EE4-9058-1150F99B260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icro-blog.info/" TargetMode="External"/><Relationship Id="rId2" Type="http://schemas.openxmlformats.org/officeDocument/2006/relationships/hyperlink" Target="mailto:Jonathan.otter@kcl.ac.uk"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en.wikipedia.org/wiki/Outbreak_(film)"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virologydownunder.blogspot.com.au/2014/07/ebolavirus-disease-evd-cases-clusters.html" TargetMode="External"/><Relationship Id="rId2" Type="http://schemas.openxmlformats.org/officeDocument/2006/relationships/hyperlink" Target="http://apps.who.int/iris/bitstream/10665/135600/1/roadmapsitrep_1Oct2014_eng.pdf?ua=1"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virologydownunder.blogspot.com.au/2014/07/ebolavirus-disease-evd-cases-clusters.html"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virologydownunder.blogspot.com.au/2014/07/ebolavirus-disease-evd-cases-clusters.html"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www.who.int/mediacentre/news/ebola/25-august-2014/en/"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cdc.europa.eu/en/press/news/_layouts/forms/News_DispForm.aspx?List=8db7286c-fe2d-476c-9133-18ff4cb1b568&amp;ID=1088"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flickr.com/photos/sleepydisco/179940856/sizes/o/" TargetMode="External"/><Relationship Id="rId7" Type="http://schemas.openxmlformats.org/officeDocument/2006/relationships/image" Target="../media/image8.jpeg"/><Relationship Id="rId2" Type="http://schemas.openxmlformats.org/officeDocument/2006/relationships/hyperlink" Target="https://www.flickr.com/photos/ninjawil/2473640822/sizes/o/" TargetMode="Externa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hyperlink" Target="https://www.flickr.com/photos/dcgreer/2165897537/in/photolist-4ioMSZ-8FDbmg-5975ry-5TgAQz-fhE95Y-yGfxh-J6YRP-7jQ7aK-7jQ6V6-7jQ5rv-7jTXEb-7jQ5eB-7jTYzL-7jTYmj-5J9Wnw-7NK3C2-cgrVq-7NP29q-7jTZnj-7NP1DN-8MAazW-bLNJrM-5AMa5e-mYCSvB-9iX7vB-9K8eYT-7NK3Fz-7NP25S-7"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www.hpa.org.uk/webc/HPAwebFile/HPAweb_C/1194947382005" TargetMode="External"/><Relationship Id="rId2" Type="http://schemas.openxmlformats.org/officeDocument/2006/relationships/hyperlink" Target="http://www.cdc.gov/vhf/ebola/hcp/infection-prevention-and-control-recommendations.html"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www.usatoday.com/story/news/nation/2014/10/20/cdc-new-protocol/17638161/" TargetMode="External"/><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www.hpa.org.uk/webc/HPAwebFile/HPAweb_C/1194947382005" TargetMode="External"/><Relationship Id="rId2" Type="http://schemas.openxmlformats.org/officeDocument/2006/relationships/hyperlink" Target="http://www.cdc.gov/vhf/ebola/hcp/environmental-infection-control-in-hospitals.html"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3" Type="http://schemas.openxmlformats.org/officeDocument/2006/relationships/hyperlink" Target="http://www.bioquell.com/en-uk/about/media-centre/latest-news/all-categories/vapour-producing-robots-used-against-ebola/" TargetMode="External"/><Relationship Id="rId7" Type="http://schemas.openxmlformats.org/officeDocument/2006/relationships/hyperlink" Target="http://www.bioquell.com/en-uk/markets/infection-control/ebola-remediation/vapour-producing-robots-used-against-ebola-netherlands/" TargetMode="External"/><Relationship Id="rId12" Type="http://schemas.openxmlformats.org/officeDocument/2006/relationships/hyperlink" Target="http://www.bioquellus.com/news/EbolaNews/" TargetMode="External"/><Relationship Id="rId17" Type="http://schemas.openxmlformats.org/officeDocument/2006/relationships/image" Target="../media/image21.png"/><Relationship Id="rId2" Type="http://schemas.openxmlformats.org/officeDocument/2006/relationships/image" Target="../media/image12.png"/><Relationship Id="rId16" Type="http://schemas.openxmlformats.org/officeDocument/2006/relationships/image" Target="../media/image20.gif"/><Relationship Id="rId1" Type="http://schemas.openxmlformats.org/officeDocument/2006/relationships/slideLayout" Target="../slideLayouts/slideLayout4.xml"/><Relationship Id="rId6" Type="http://schemas.openxmlformats.org/officeDocument/2006/relationships/image" Target="../media/image14.jpeg"/><Relationship Id="rId11" Type="http://schemas.openxmlformats.org/officeDocument/2006/relationships/image" Target="../media/image17.png"/><Relationship Id="rId5" Type="http://schemas.openxmlformats.org/officeDocument/2006/relationships/hyperlink" Target="http://www.bioquell.com/en-uk/resources-and-support/product-support/sales-information-downloads/case-studies/case-study-all-categories/integrated-hpv-system-high-containment-infectious-diseases-unit/" TargetMode="External"/><Relationship Id="rId1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hyperlink" Target="http://www.bioquell.com/en-uk/markets/infection-control/ebola-remediation/bioquell-france-ebola-decontamination-interventions/" TargetMode="External"/><Relationship Id="rId14" Type="http://schemas.openxmlformats.org/officeDocument/2006/relationships/hyperlink" Target="http://www.bioquell.com/en-uk/about/media-centre/latest-news/healthcare/hydrogen-peroxide-vapour-recommended-ebola-preparedness-protocol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hyperlink" Target="http://virologydownunder.blogspot.co.uk/" TargetMode="External"/><Relationship Id="rId3" Type="http://schemas.openxmlformats.org/officeDocument/2006/relationships/hyperlink" Target="http://www.cdc.gov/vhf/ebola/index.html" TargetMode="External"/><Relationship Id="rId7" Type="http://schemas.openxmlformats.org/officeDocument/2006/relationships/hyperlink" Target="http://www.bioquell.com/index.php?cID=1745" TargetMode="External"/><Relationship Id="rId2" Type="http://schemas.openxmlformats.org/officeDocument/2006/relationships/hyperlink" Target="http://www.who.int/mediacentre/factsheets/fs103/en/" TargetMode="External"/><Relationship Id="rId1" Type="http://schemas.openxmlformats.org/officeDocument/2006/relationships/slideLayout" Target="../slideLayouts/slideLayout4.xml"/><Relationship Id="rId6" Type="http://schemas.openxmlformats.org/officeDocument/2006/relationships/hyperlink" Target="http://www.hpa.org.uk/Topics/InfectiousDiseases/InfectionsAZ/Ebola/" TargetMode="External"/><Relationship Id="rId5" Type="http://schemas.openxmlformats.org/officeDocument/2006/relationships/hyperlink" Target="http://www.hpa.org.uk/webc/HPAwebFile/HPAweb_C/1194947382005" TargetMode="External"/><Relationship Id="rId4" Type="http://schemas.openxmlformats.org/officeDocument/2006/relationships/hyperlink" Target="http://www.cdc.gov/vhf/ebola/hcp/infection-prevention-and-control-recommendations.html" TargetMode="External"/><Relationship Id="rId9" Type="http://schemas.openxmlformats.org/officeDocument/2006/relationships/hyperlink" Target="http://haicontroversies.blogspot.co.uk/"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micro-blog.info/" TargetMode="External"/><Relationship Id="rId2" Type="http://schemas.openxmlformats.org/officeDocument/2006/relationships/hyperlink" Target="mailto:Jonathan.otter@kcl.ac.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p:cNvSpPr>
          <p:nvPr>
            <p:ph type="subTitle" idx="4294967295"/>
          </p:nvPr>
        </p:nvSpPr>
        <p:spPr>
          <a:xfrm>
            <a:off x="742950" y="4268688"/>
            <a:ext cx="7829550" cy="1752600"/>
          </a:xfrm>
        </p:spPr>
        <p:txBody>
          <a:bodyPr/>
          <a:lstStyle/>
          <a:p>
            <a:pPr eaLnBrk="1" hangingPunct="1"/>
            <a:r>
              <a:rPr lang="en-GB" sz="2100" dirty="0" smtClean="0"/>
              <a:t>Jon Otter, PhD </a:t>
            </a:r>
            <a:r>
              <a:rPr lang="en-GB" sz="2100" dirty="0" err="1" smtClean="0"/>
              <a:t>FRCPath</a:t>
            </a:r>
            <a:endParaRPr lang="en-GB" sz="2100" dirty="0" smtClean="0"/>
          </a:p>
          <a:p>
            <a:pPr eaLnBrk="1" hangingPunct="1"/>
            <a:r>
              <a:rPr lang="en-GB" sz="2100" dirty="0" smtClean="0"/>
              <a:t>Scientific Director, Healthcare, </a:t>
            </a:r>
            <a:r>
              <a:rPr lang="en-GB" sz="2100" dirty="0" err="1" smtClean="0"/>
              <a:t>Bioquell</a:t>
            </a:r>
            <a:endParaRPr lang="en-GB" sz="2100" dirty="0" smtClean="0"/>
          </a:p>
          <a:p>
            <a:pPr eaLnBrk="1" hangingPunct="1"/>
            <a:r>
              <a:rPr lang="en-GB" sz="2100" dirty="0" smtClean="0"/>
              <a:t>Research Fellow, King’s College London</a:t>
            </a:r>
          </a:p>
          <a:p>
            <a:pPr eaLnBrk="1" hangingPunct="1"/>
            <a:r>
              <a:rPr lang="en-GB" sz="2100" dirty="0" smtClean="0">
                <a:hlinkClick r:id="rId2"/>
              </a:rPr>
              <a:t>jonathan.otter@kcl.ac.uk</a:t>
            </a:r>
            <a:r>
              <a:rPr lang="en-GB" sz="2100" dirty="0" smtClean="0"/>
              <a:t> </a:t>
            </a:r>
          </a:p>
          <a:p>
            <a:pPr eaLnBrk="1" hangingPunct="1"/>
            <a:r>
              <a:rPr lang="en-GB" sz="2100" dirty="0" smtClean="0">
                <a:hlinkClick r:id="rId3"/>
              </a:rPr>
              <a:t>www.micro-blog.info</a:t>
            </a:r>
            <a:endParaRPr lang="en-GB" sz="2100" dirty="0" smtClean="0"/>
          </a:p>
          <a:p>
            <a:pPr eaLnBrk="1" hangingPunct="1"/>
            <a:r>
              <a:rPr lang="en-GB" sz="2100" dirty="0" smtClean="0"/>
              <a:t>@</a:t>
            </a:r>
            <a:r>
              <a:rPr lang="en-GB" sz="2100" dirty="0" err="1" smtClean="0"/>
              <a:t>jonotter</a:t>
            </a:r>
            <a:endParaRPr lang="en-GB" sz="2100" dirty="0" smtClean="0"/>
          </a:p>
          <a:p>
            <a:pPr eaLnBrk="1" hangingPunct="1"/>
            <a:endParaRPr lang="en-GB" sz="2100" dirty="0" smtClean="0"/>
          </a:p>
          <a:p>
            <a:pPr eaLnBrk="1" hangingPunct="1"/>
            <a:endParaRPr lang="en-GB" sz="2100" dirty="0" smtClean="0"/>
          </a:p>
          <a:p>
            <a:pPr eaLnBrk="1" hangingPunct="1"/>
            <a:endParaRPr lang="en-US" dirty="0" smtClean="0"/>
          </a:p>
        </p:txBody>
      </p:sp>
      <p:sp>
        <p:nvSpPr>
          <p:cNvPr id="4" name="TextBox 3"/>
          <p:cNvSpPr txBox="1"/>
          <p:nvPr/>
        </p:nvSpPr>
        <p:spPr>
          <a:xfrm>
            <a:off x="611560" y="332656"/>
            <a:ext cx="7488832" cy="2467342"/>
          </a:xfrm>
          <a:prstGeom prst="rect">
            <a:avLst/>
          </a:prstGeom>
          <a:noFill/>
        </p:spPr>
        <p:txBody>
          <a:bodyPr wrap="square" rtlCol="0">
            <a:spAutoFit/>
          </a:bodyPr>
          <a:lstStyle/>
          <a:p>
            <a:pPr>
              <a:spcBef>
                <a:spcPts val="500"/>
              </a:spcBef>
              <a:spcAft>
                <a:spcPts val="500"/>
              </a:spcAft>
            </a:pPr>
            <a:r>
              <a:rPr lang="en-GB" sz="4400" dirty="0" smtClean="0">
                <a:solidFill>
                  <a:srgbClr val="4B63AE"/>
                </a:solidFill>
                <a:latin typeface="+mj-lt"/>
              </a:rPr>
              <a:t>Ebola decontamination</a:t>
            </a:r>
          </a:p>
          <a:p>
            <a:pPr>
              <a:spcBef>
                <a:spcPts val="500"/>
              </a:spcBef>
              <a:spcAft>
                <a:spcPts val="500"/>
              </a:spcAft>
            </a:pPr>
            <a:endParaRPr lang="en-GB" sz="1100" dirty="0" smtClean="0">
              <a:solidFill>
                <a:srgbClr val="4B63AE"/>
              </a:solidFill>
              <a:latin typeface="+mj-lt"/>
            </a:endParaRPr>
          </a:p>
          <a:p>
            <a:pPr>
              <a:spcBef>
                <a:spcPts val="500"/>
              </a:spcBef>
              <a:spcAft>
                <a:spcPts val="500"/>
              </a:spcAft>
            </a:pPr>
            <a:r>
              <a:rPr lang="en-GB" sz="3200" dirty="0" smtClean="0">
                <a:solidFill>
                  <a:srgbClr val="4B63AE"/>
                </a:solidFill>
                <a:latin typeface="+mj-lt"/>
              </a:rPr>
              <a:t>Managing risk and paranoia</a:t>
            </a:r>
          </a:p>
          <a:p>
            <a:pPr>
              <a:spcBef>
                <a:spcPts val="500"/>
              </a:spcBef>
              <a:spcAft>
                <a:spcPts val="500"/>
              </a:spcAft>
            </a:pPr>
            <a:endParaRPr lang="en-GB" sz="1000" dirty="0" smtClean="0">
              <a:solidFill>
                <a:srgbClr val="4B63AE"/>
              </a:solidFill>
              <a:latin typeface="+mj-lt"/>
            </a:endParaRPr>
          </a:p>
          <a:p>
            <a:pPr>
              <a:spcBef>
                <a:spcPts val="500"/>
              </a:spcBef>
              <a:spcAft>
                <a:spcPts val="500"/>
              </a:spcAft>
            </a:pPr>
            <a:r>
              <a:rPr lang="en-GB" sz="2400" dirty="0" smtClean="0">
                <a:solidFill>
                  <a:srgbClr val="4B63AE"/>
                </a:solidFill>
                <a:latin typeface="+mj-lt"/>
              </a:rPr>
              <a:t>27 Feb 2015</a:t>
            </a:r>
            <a:endParaRPr lang="en-GB" sz="4400" dirty="0" smtClean="0">
              <a:solidFill>
                <a:srgbClr val="4B63AE"/>
              </a:solidFill>
              <a:latin typeface="+mj-lt"/>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504" y="6402814"/>
            <a:ext cx="6407523" cy="338554"/>
          </a:xfrm>
          <a:prstGeom prst="rect">
            <a:avLst/>
          </a:prstGeom>
        </p:spPr>
        <p:txBody>
          <a:bodyPr wrap="none">
            <a:spAutoFit/>
          </a:bodyPr>
          <a:lstStyle/>
          <a:p>
            <a:r>
              <a:rPr lang="en-GB" sz="1600" dirty="0" smtClean="0">
                <a:latin typeface="+mj-lt"/>
              </a:rPr>
              <a:t>Image source: </a:t>
            </a:r>
            <a:r>
              <a:rPr lang="en-GB" sz="1600" dirty="0" smtClean="0">
                <a:latin typeface="+mj-lt"/>
                <a:hlinkClick r:id="rId2"/>
              </a:rPr>
              <a:t>http://en.wikipedia.org/wiki/Outbreak_(film)</a:t>
            </a:r>
            <a:endParaRPr lang="en-GB" sz="1600" dirty="0">
              <a:latin typeface="+mj-lt"/>
            </a:endParaRPr>
          </a:p>
        </p:txBody>
      </p:sp>
      <p:pic>
        <p:nvPicPr>
          <p:cNvPr id="1026" name="Picture 2" descr="http://upload.wikimedia.org/wikipedia/en/0/08/Outbreak_movie.JPG"/>
          <p:cNvPicPr>
            <a:picLocks noChangeAspect="1" noChangeArrowheads="1"/>
          </p:cNvPicPr>
          <p:nvPr/>
        </p:nvPicPr>
        <p:blipFill>
          <a:blip r:embed="rId3" cstate="email"/>
          <a:srcRect/>
          <a:stretch>
            <a:fillRect/>
          </a:stretch>
        </p:blipFill>
        <p:spPr bwMode="auto">
          <a:xfrm>
            <a:off x="395536" y="332656"/>
            <a:ext cx="3744416" cy="5319654"/>
          </a:xfrm>
          <a:prstGeom prst="rect">
            <a:avLst/>
          </a:prstGeom>
          <a:noFill/>
        </p:spPr>
      </p:pic>
      <p:sp>
        <p:nvSpPr>
          <p:cNvPr id="5" name="TextBox 4"/>
          <p:cNvSpPr txBox="1"/>
          <p:nvPr/>
        </p:nvSpPr>
        <p:spPr>
          <a:xfrm>
            <a:off x="4211960" y="332656"/>
            <a:ext cx="4932040" cy="1384995"/>
          </a:xfrm>
          <a:prstGeom prst="rect">
            <a:avLst/>
          </a:prstGeom>
          <a:noFill/>
        </p:spPr>
        <p:txBody>
          <a:bodyPr wrap="square" rtlCol="0">
            <a:spAutoFit/>
          </a:bodyPr>
          <a:lstStyle/>
          <a:p>
            <a:r>
              <a:rPr lang="en-GB" sz="2800" i="1" dirty="0" smtClean="0">
                <a:latin typeface="+mn-lt"/>
              </a:rPr>
              <a:t>‘…the greatest medical crisis in the world is about to happen.’</a:t>
            </a:r>
            <a:endParaRPr lang="en-GB" sz="2800" i="1" dirty="0">
              <a:latin typeface="+mn-lt"/>
            </a:endParaRPr>
          </a:p>
        </p:txBody>
      </p:sp>
      <p:sp>
        <p:nvSpPr>
          <p:cNvPr id="6" name="TextBox 5"/>
          <p:cNvSpPr txBox="1"/>
          <p:nvPr/>
        </p:nvSpPr>
        <p:spPr>
          <a:xfrm>
            <a:off x="4211960" y="2191504"/>
            <a:ext cx="4608512" cy="2246769"/>
          </a:xfrm>
          <a:prstGeom prst="rect">
            <a:avLst/>
          </a:prstGeom>
          <a:noFill/>
        </p:spPr>
        <p:txBody>
          <a:bodyPr wrap="square" rtlCol="0">
            <a:spAutoFit/>
          </a:bodyPr>
          <a:lstStyle/>
          <a:p>
            <a:pPr marL="355600" indent="-355600">
              <a:buClr>
                <a:schemeClr val="tx2">
                  <a:lumMod val="20000"/>
                  <a:lumOff val="80000"/>
                </a:schemeClr>
              </a:buClr>
              <a:buFont typeface="Wingdings" pitchFamily="2" charset="2"/>
              <a:buChar char="§"/>
            </a:pPr>
            <a:r>
              <a:rPr lang="en-GB" sz="2800" dirty="0" smtClean="0">
                <a:latin typeface="+mn-lt"/>
              </a:rPr>
              <a:t>Transmission routes (“it’s airborne”)</a:t>
            </a:r>
          </a:p>
          <a:p>
            <a:pPr marL="355600" indent="-355600">
              <a:buClr>
                <a:schemeClr val="tx2">
                  <a:lumMod val="20000"/>
                  <a:lumOff val="80000"/>
                </a:schemeClr>
              </a:buClr>
              <a:buFont typeface="Wingdings" pitchFamily="2" charset="2"/>
              <a:buChar char="§"/>
            </a:pPr>
            <a:r>
              <a:rPr lang="en-GB" sz="2800" dirty="0" smtClean="0">
                <a:latin typeface="+mn-lt"/>
              </a:rPr>
              <a:t>Role of quarantine</a:t>
            </a:r>
          </a:p>
          <a:p>
            <a:pPr marL="355600" indent="-355600">
              <a:buClr>
                <a:schemeClr val="tx2">
                  <a:lumMod val="20000"/>
                  <a:lumOff val="80000"/>
                </a:schemeClr>
              </a:buClr>
              <a:buFont typeface="Wingdings" pitchFamily="2" charset="2"/>
              <a:buChar char="§"/>
            </a:pPr>
            <a:r>
              <a:rPr lang="en-GB" sz="2800" dirty="0" smtClean="0">
                <a:latin typeface="+mn-lt"/>
              </a:rPr>
              <a:t>PPE</a:t>
            </a:r>
          </a:p>
          <a:p>
            <a:pPr marL="355600" indent="-355600">
              <a:buClr>
                <a:schemeClr val="tx2">
                  <a:lumMod val="20000"/>
                  <a:lumOff val="80000"/>
                </a:schemeClr>
              </a:buClr>
              <a:buFont typeface="Wingdings" pitchFamily="2" charset="2"/>
              <a:buChar char="§"/>
            </a:pPr>
            <a:r>
              <a:rPr lang="en-GB" sz="2800" dirty="0" smtClean="0">
                <a:latin typeface="+mn-lt"/>
              </a:rPr>
              <a:t>Lab safety</a:t>
            </a:r>
            <a:endParaRPr lang="en-GB" sz="2800" dirty="0">
              <a:latin typeface="+mn-l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60363" y="360363"/>
            <a:ext cx="8423275" cy="925512"/>
          </a:xfrm>
        </p:spPr>
        <p:txBody>
          <a:bodyPr/>
          <a:lstStyle/>
          <a:p>
            <a:r>
              <a:rPr lang="en-GB" dirty="0" smtClean="0"/>
              <a:t>Ebola: challenges</a:t>
            </a:r>
            <a:endParaRPr lang="en-GB" dirty="0"/>
          </a:p>
        </p:txBody>
      </p:sp>
      <p:graphicFrame>
        <p:nvGraphicFramePr>
          <p:cNvPr id="4" name="Diagram 3"/>
          <p:cNvGraphicFramePr/>
          <p:nvPr/>
        </p:nvGraphicFramePr>
        <p:xfrm>
          <a:off x="827584" y="404664"/>
          <a:ext cx="72008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0342" y="6024190"/>
            <a:ext cx="7113946" cy="1077218"/>
          </a:xfrm>
          <a:prstGeom prst="rect">
            <a:avLst/>
          </a:prstGeom>
        </p:spPr>
        <p:txBody>
          <a:bodyPr wrap="square">
            <a:spAutoFit/>
          </a:bodyPr>
          <a:lstStyle/>
          <a:p>
            <a:pPr marL="342900" indent="-342900"/>
            <a:r>
              <a:rPr lang="en-GB" sz="1600" dirty="0" err="1" smtClean="0">
                <a:latin typeface="+mj-lt"/>
              </a:rPr>
              <a:t>Ftika</a:t>
            </a:r>
            <a:r>
              <a:rPr lang="en-GB" sz="1600" dirty="0" smtClean="0">
                <a:latin typeface="+mj-lt"/>
              </a:rPr>
              <a:t> &amp; </a:t>
            </a:r>
            <a:r>
              <a:rPr lang="en-GB" sz="1600" dirty="0" err="1" smtClean="0">
                <a:latin typeface="+mj-lt"/>
              </a:rPr>
              <a:t>Maltezou</a:t>
            </a:r>
            <a:r>
              <a:rPr lang="en-GB" sz="1600" dirty="0" smtClean="0">
                <a:latin typeface="+mj-lt"/>
              </a:rPr>
              <a:t>. </a:t>
            </a:r>
            <a:r>
              <a:rPr lang="en-GB" sz="1600" i="1" dirty="0" smtClean="0">
                <a:latin typeface="+mj-lt"/>
              </a:rPr>
              <a:t>J Hosp Infect</a:t>
            </a:r>
            <a:r>
              <a:rPr lang="en-GB" sz="1600" dirty="0" smtClean="0">
                <a:latin typeface="+mj-lt"/>
              </a:rPr>
              <a:t> 2013;83:185-192.</a:t>
            </a:r>
          </a:p>
          <a:p>
            <a:pPr marL="342900" indent="-342900"/>
            <a:r>
              <a:rPr lang="en-GB" sz="1600" dirty="0" smtClean="0">
                <a:latin typeface="+mj-lt"/>
              </a:rPr>
              <a:t>Lee &amp; Henderson. </a:t>
            </a:r>
            <a:r>
              <a:rPr lang="en-GB" sz="1600" i="1" dirty="0" err="1" smtClean="0">
                <a:latin typeface="+mj-lt"/>
              </a:rPr>
              <a:t>Curr</a:t>
            </a:r>
            <a:r>
              <a:rPr lang="en-GB" sz="1600" i="1" dirty="0" smtClean="0">
                <a:latin typeface="+mj-lt"/>
              </a:rPr>
              <a:t> </a:t>
            </a:r>
            <a:r>
              <a:rPr lang="en-GB" sz="1600" i="1" dirty="0" err="1" smtClean="0">
                <a:latin typeface="+mj-lt"/>
              </a:rPr>
              <a:t>Opin</a:t>
            </a:r>
            <a:r>
              <a:rPr lang="en-GB" sz="1600" i="1" dirty="0" smtClean="0">
                <a:latin typeface="+mj-lt"/>
              </a:rPr>
              <a:t> Infect </a:t>
            </a:r>
            <a:r>
              <a:rPr lang="en-GB" sz="1600" i="1" dirty="0" err="1" smtClean="0">
                <a:latin typeface="+mj-lt"/>
              </a:rPr>
              <a:t>Dis</a:t>
            </a:r>
            <a:r>
              <a:rPr lang="en-GB" sz="1600" dirty="0" smtClean="0">
                <a:latin typeface="+mj-lt"/>
              </a:rPr>
              <a:t> 2001;14:467-480.</a:t>
            </a:r>
          </a:p>
          <a:p>
            <a:pPr marL="342900" indent="-342900"/>
            <a:r>
              <a:rPr lang="en-GB" sz="1600" dirty="0" smtClean="0">
                <a:latin typeface="+mj-lt"/>
              </a:rPr>
              <a:t>Bausch </a:t>
            </a:r>
            <a:r>
              <a:rPr lang="en-GB" sz="1600" i="1" dirty="0" smtClean="0">
                <a:latin typeface="+mj-lt"/>
              </a:rPr>
              <a:t>et al. J Infect </a:t>
            </a:r>
            <a:r>
              <a:rPr lang="en-GB" sz="1600" i="1" dirty="0" err="1" smtClean="0">
                <a:latin typeface="+mj-lt"/>
              </a:rPr>
              <a:t>Dis</a:t>
            </a:r>
            <a:r>
              <a:rPr lang="en-GB" sz="1600" dirty="0" smtClean="0">
                <a:latin typeface="+mj-lt"/>
              </a:rPr>
              <a:t> 2007;196 </a:t>
            </a:r>
            <a:r>
              <a:rPr lang="en-GB" sz="1600" dirty="0" err="1" smtClean="0">
                <a:latin typeface="+mj-lt"/>
              </a:rPr>
              <a:t>Suppl</a:t>
            </a:r>
            <a:r>
              <a:rPr lang="en-GB" sz="1600" dirty="0" smtClean="0">
                <a:latin typeface="+mj-lt"/>
              </a:rPr>
              <a:t> 2:S142-147.</a:t>
            </a:r>
          </a:p>
          <a:p>
            <a:pPr marL="514350" indent="-514350">
              <a:buClr>
                <a:schemeClr val="accent1">
                  <a:lumMod val="40000"/>
                  <a:lumOff val="60000"/>
                </a:schemeClr>
              </a:buClr>
              <a:buFont typeface="Wingdings" panose="05000000000000000000" pitchFamily="2" charset="2"/>
              <a:buChar char="§"/>
            </a:pPr>
            <a:endParaRPr lang="en-GB" sz="1600" dirty="0">
              <a:latin typeface="+mj-lt"/>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60363" y="360363"/>
            <a:ext cx="8423275" cy="925512"/>
          </a:xfrm>
        </p:spPr>
        <p:txBody>
          <a:bodyPr/>
          <a:lstStyle/>
          <a:p>
            <a:r>
              <a:rPr lang="en-GB" dirty="0" smtClean="0"/>
              <a:t>Ebola: outbreak in West Africa</a:t>
            </a:r>
            <a:endParaRPr lang="en-GB" dirty="0"/>
          </a:p>
        </p:txBody>
      </p:sp>
      <p:sp>
        <p:nvSpPr>
          <p:cNvPr id="10" name="Rounded Rectangle 9"/>
          <p:cNvSpPr/>
          <p:nvPr/>
        </p:nvSpPr>
        <p:spPr>
          <a:xfrm>
            <a:off x="539552" y="1340768"/>
            <a:ext cx="3600400" cy="1872208"/>
          </a:xfrm>
          <a:prstGeom prst="roundRect">
            <a:avLst/>
          </a:prstGeom>
          <a:solidFill>
            <a:schemeClr val="bg1">
              <a:lumMod val="50000"/>
            </a:schemeClr>
          </a:solidFill>
        </p:spPr>
        <p:style>
          <a:lnRef idx="0">
            <a:schemeClr val="dk1"/>
          </a:lnRef>
          <a:fillRef idx="3">
            <a:schemeClr val="dk1"/>
          </a:fillRef>
          <a:effectRef idx="3">
            <a:schemeClr val="dk1"/>
          </a:effectRef>
          <a:fontRef idx="minor">
            <a:schemeClr val="lt1"/>
          </a:fontRef>
        </p:style>
        <p:txBody>
          <a:bodyPr rtlCol="0" anchor="ctr"/>
          <a:lstStyle/>
          <a:p>
            <a:pPr algn="ctr"/>
            <a:r>
              <a:rPr lang="en-GB" sz="2800" dirty="0" smtClean="0"/>
              <a:t>Prior to current outbreak:</a:t>
            </a:r>
          </a:p>
          <a:p>
            <a:pPr algn="ctr"/>
            <a:r>
              <a:rPr lang="en-GB" sz="2800" dirty="0" smtClean="0"/>
              <a:t>2,387 cases </a:t>
            </a:r>
          </a:p>
          <a:p>
            <a:pPr algn="ctr"/>
            <a:r>
              <a:rPr lang="en-GB" sz="2800" dirty="0" smtClean="0"/>
              <a:t>Mortality 67%</a:t>
            </a:r>
            <a:endParaRPr lang="en-GB" sz="2800" dirty="0"/>
          </a:p>
        </p:txBody>
      </p:sp>
      <p:sp>
        <p:nvSpPr>
          <p:cNvPr id="13" name="Rectangle 12"/>
          <p:cNvSpPr/>
          <p:nvPr/>
        </p:nvSpPr>
        <p:spPr>
          <a:xfrm>
            <a:off x="96135" y="6165304"/>
            <a:ext cx="7109062" cy="584775"/>
          </a:xfrm>
          <a:prstGeom prst="rect">
            <a:avLst/>
          </a:prstGeom>
        </p:spPr>
        <p:txBody>
          <a:bodyPr wrap="none">
            <a:spAutoFit/>
          </a:bodyPr>
          <a:lstStyle/>
          <a:p>
            <a:r>
              <a:rPr lang="en-GB" sz="1600" dirty="0" smtClean="0">
                <a:latin typeface="+mj-lt"/>
              </a:rPr>
              <a:t>Source: </a:t>
            </a:r>
            <a:r>
              <a:rPr lang="en-GB" sz="1600" dirty="0" smtClean="0">
                <a:latin typeface="+mj-lt"/>
                <a:hlinkClick r:id="rId2"/>
              </a:rPr>
              <a:t>World Health Organisation</a:t>
            </a:r>
            <a:r>
              <a:rPr lang="en-GB" sz="1600" dirty="0" smtClean="0">
                <a:latin typeface="+mj-lt"/>
              </a:rPr>
              <a:t> &amp; </a:t>
            </a:r>
            <a:r>
              <a:rPr lang="en-GB" sz="1600" dirty="0" smtClean="0">
                <a:latin typeface="+mj-lt"/>
                <a:hlinkClick r:id="rId3"/>
              </a:rPr>
              <a:t>VDU blog</a:t>
            </a:r>
            <a:r>
              <a:rPr lang="en-GB" sz="1600" dirty="0" smtClean="0">
                <a:latin typeface="+mj-lt"/>
              </a:rPr>
              <a:t>, as of 25 Feb 2015.</a:t>
            </a:r>
          </a:p>
          <a:p>
            <a:r>
              <a:rPr lang="en-US" sz="1600" dirty="0" smtClean="0">
                <a:latin typeface="+mj-lt"/>
              </a:rPr>
              <a:t>1. </a:t>
            </a:r>
            <a:r>
              <a:rPr lang="en-US" sz="1600" dirty="0" err="1" smtClean="0">
                <a:latin typeface="+mj-lt"/>
              </a:rPr>
              <a:t>Schieffelin</a:t>
            </a:r>
            <a:r>
              <a:rPr lang="en-US" sz="1600" dirty="0" smtClean="0">
                <a:latin typeface="+mj-lt"/>
              </a:rPr>
              <a:t> </a:t>
            </a:r>
            <a:r>
              <a:rPr lang="en-US" sz="1600" i="1" dirty="0" smtClean="0">
                <a:latin typeface="+mj-lt"/>
              </a:rPr>
              <a:t>et al. N </a:t>
            </a:r>
            <a:r>
              <a:rPr lang="en-US" sz="1600" i="1" dirty="0" err="1" smtClean="0">
                <a:latin typeface="+mj-lt"/>
              </a:rPr>
              <a:t>Engl</a:t>
            </a:r>
            <a:r>
              <a:rPr lang="en-US" sz="1600" i="1" dirty="0" smtClean="0">
                <a:latin typeface="+mj-lt"/>
              </a:rPr>
              <a:t> J Med</a:t>
            </a:r>
            <a:r>
              <a:rPr lang="en-US" sz="1600" dirty="0" smtClean="0">
                <a:latin typeface="+mj-lt"/>
              </a:rPr>
              <a:t> 2014;371:2092-2100</a:t>
            </a:r>
            <a:endParaRPr lang="en-GB" sz="1600" dirty="0">
              <a:latin typeface="+mj-lt"/>
            </a:endParaRPr>
          </a:p>
        </p:txBody>
      </p:sp>
      <p:sp>
        <p:nvSpPr>
          <p:cNvPr id="6" name="Rounded Rectangle 5"/>
          <p:cNvSpPr/>
          <p:nvPr/>
        </p:nvSpPr>
        <p:spPr>
          <a:xfrm>
            <a:off x="4499992" y="1340768"/>
            <a:ext cx="3744416" cy="1872208"/>
          </a:xfrm>
          <a:prstGeom prst="roundRect">
            <a:avLst/>
          </a:prstGeom>
          <a:solidFill>
            <a:schemeClr val="tx1"/>
          </a:solidFill>
        </p:spPr>
        <p:style>
          <a:lnRef idx="0">
            <a:schemeClr val="dk1"/>
          </a:lnRef>
          <a:fillRef idx="3">
            <a:schemeClr val="dk1"/>
          </a:fillRef>
          <a:effectRef idx="3">
            <a:schemeClr val="dk1"/>
          </a:effectRef>
          <a:fontRef idx="minor">
            <a:schemeClr val="lt1"/>
          </a:fontRef>
        </p:style>
        <p:txBody>
          <a:bodyPr rtlCol="0" anchor="ctr"/>
          <a:lstStyle/>
          <a:p>
            <a:pPr algn="ctr"/>
            <a:r>
              <a:rPr lang="en-GB" sz="2800" dirty="0" smtClean="0"/>
              <a:t>Current outbreak:</a:t>
            </a:r>
          </a:p>
          <a:p>
            <a:pPr algn="ctr"/>
            <a:r>
              <a:rPr lang="en-GB" sz="2800" dirty="0" smtClean="0"/>
              <a:t>23,729 cases. Mortality ~75%</a:t>
            </a:r>
            <a:r>
              <a:rPr lang="en-GB" sz="2800" baseline="30000" dirty="0" smtClean="0"/>
              <a:t>1</a:t>
            </a:r>
          </a:p>
        </p:txBody>
      </p:sp>
    </p:spTree>
    <p:extLst>
      <p:ext uri="{BB962C8B-B14F-4D97-AF65-F5344CB8AC3E}">
        <p14:creationId xmlns="" xmlns:p14="http://schemas.microsoft.com/office/powerpoint/2010/main" val="40656976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7504" y="6453336"/>
            <a:ext cx="2098651" cy="338554"/>
          </a:xfrm>
          <a:prstGeom prst="rect">
            <a:avLst/>
          </a:prstGeom>
        </p:spPr>
        <p:txBody>
          <a:bodyPr wrap="none">
            <a:spAutoFit/>
          </a:bodyPr>
          <a:lstStyle/>
          <a:p>
            <a:r>
              <a:rPr lang="en-GB" sz="1600" dirty="0" smtClean="0">
                <a:latin typeface="+mj-lt"/>
              </a:rPr>
              <a:t>Source: </a:t>
            </a:r>
            <a:r>
              <a:rPr lang="en-GB" sz="1600" dirty="0" smtClean="0">
                <a:latin typeface="+mj-lt"/>
                <a:hlinkClick r:id="rId2"/>
              </a:rPr>
              <a:t>VDU blog</a:t>
            </a:r>
            <a:r>
              <a:rPr lang="en-GB" sz="1600" dirty="0" smtClean="0">
                <a:latin typeface="+mj-lt"/>
              </a:rPr>
              <a:t>.</a:t>
            </a:r>
            <a:endParaRPr lang="en-GB" sz="1600" dirty="0">
              <a:latin typeface="+mj-lt"/>
            </a:endParaRPr>
          </a:p>
        </p:txBody>
      </p:sp>
      <p:sp>
        <p:nvSpPr>
          <p:cNvPr id="9" name="Title 1"/>
          <p:cNvSpPr>
            <a:spLocks noGrp="1"/>
          </p:cNvSpPr>
          <p:nvPr>
            <p:ph type="title"/>
          </p:nvPr>
        </p:nvSpPr>
        <p:spPr>
          <a:xfrm>
            <a:off x="360363" y="360363"/>
            <a:ext cx="8423275" cy="925512"/>
          </a:xfrm>
        </p:spPr>
        <p:txBody>
          <a:bodyPr/>
          <a:lstStyle/>
          <a:p>
            <a:r>
              <a:rPr lang="en-GB" dirty="0" smtClean="0"/>
              <a:t>Ebola: outbreak in West Africa (not a happy </a:t>
            </a:r>
            <a:r>
              <a:rPr lang="en-GB" dirty="0" err="1" smtClean="0"/>
              <a:t>epi</a:t>
            </a:r>
            <a:r>
              <a:rPr lang="en-GB" dirty="0" smtClean="0"/>
              <a:t> curve)</a:t>
            </a:r>
            <a:endParaRPr lang="en-GB" dirty="0"/>
          </a:p>
        </p:txBody>
      </p:sp>
      <p:pic>
        <p:nvPicPr>
          <p:cNvPr id="2" name="Picture 1"/>
          <p:cNvPicPr>
            <a:picLocks noChangeAspect="1" noChangeArrowheads="1"/>
          </p:cNvPicPr>
          <p:nvPr/>
        </p:nvPicPr>
        <p:blipFill>
          <a:blip r:embed="rId3" cstate="print"/>
          <a:srcRect l="22410" t="28172" r="37743" b="37375"/>
          <a:stretch>
            <a:fillRect/>
          </a:stretch>
        </p:blipFill>
        <p:spPr bwMode="auto">
          <a:xfrm>
            <a:off x="467544" y="1412776"/>
            <a:ext cx="8295322" cy="4032448"/>
          </a:xfrm>
          <a:prstGeom prst="rect">
            <a:avLst/>
          </a:prstGeom>
          <a:noFill/>
          <a:ln w="9525">
            <a:noFill/>
            <a:miter lim="800000"/>
            <a:headEnd/>
            <a:tailEnd/>
          </a:ln>
        </p:spPr>
      </p:pic>
    </p:spTree>
    <p:extLst>
      <p:ext uri="{BB962C8B-B14F-4D97-AF65-F5344CB8AC3E}">
        <p14:creationId xmlns="" xmlns:p14="http://schemas.microsoft.com/office/powerpoint/2010/main" val="1825332299"/>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60363" y="360363"/>
            <a:ext cx="8423275" cy="925512"/>
          </a:xfrm>
        </p:spPr>
        <p:txBody>
          <a:bodyPr/>
          <a:lstStyle/>
          <a:p>
            <a:r>
              <a:rPr lang="en-GB" dirty="0" smtClean="0"/>
              <a:t>Ebola: outbreak in West Africa, by country</a:t>
            </a:r>
            <a:endParaRPr lang="en-GB" dirty="0"/>
          </a:p>
        </p:txBody>
      </p:sp>
      <p:sp>
        <p:nvSpPr>
          <p:cNvPr id="6" name="Rectangle 5"/>
          <p:cNvSpPr/>
          <p:nvPr/>
        </p:nvSpPr>
        <p:spPr>
          <a:xfrm>
            <a:off x="107504" y="6453336"/>
            <a:ext cx="2098651" cy="338554"/>
          </a:xfrm>
          <a:prstGeom prst="rect">
            <a:avLst/>
          </a:prstGeom>
        </p:spPr>
        <p:txBody>
          <a:bodyPr wrap="none">
            <a:spAutoFit/>
          </a:bodyPr>
          <a:lstStyle/>
          <a:p>
            <a:r>
              <a:rPr lang="en-GB" sz="1600" dirty="0" smtClean="0">
                <a:latin typeface="+mj-lt"/>
              </a:rPr>
              <a:t>Source: </a:t>
            </a:r>
            <a:r>
              <a:rPr lang="en-GB" sz="1600" dirty="0" smtClean="0">
                <a:latin typeface="+mj-lt"/>
                <a:hlinkClick r:id="rId2"/>
              </a:rPr>
              <a:t>VDU blog</a:t>
            </a:r>
            <a:r>
              <a:rPr lang="en-GB" sz="1600" dirty="0" smtClean="0">
                <a:latin typeface="+mj-lt"/>
              </a:rPr>
              <a:t>.</a:t>
            </a:r>
            <a:endParaRPr lang="en-GB" sz="1600" dirty="0">
              <a:latin typeface="+mj-lt"/>
            </a:endParaRPr>
          </a:p>
        </p:txBody>
      </p:sp>
      <p:pic>
        <p:nvPicPr>
          <p:cNvPr id="58369" name="Picture 1"/>
          <p:cNvPicPr>
            <a:picLocks noChangeAspect="1" noChangeArrowheads="1"/>
          </p:cNvPicPr>
          <p:nvPr/>
        </p:nvPicPr>
        <p:blipFill>
          <a:blip r:embed="rId3" cstate="print"/>
          <a:srcRect l="22410" t="24235" r="38850" b="45250"/>
          <a:stretch>
            <a:fillRect/>
          </a:stretch>
        </p:blipFill>
        <p:spPr bwMode="auto">
          <a:xfrm>
            <a:off x="323528" y="1052736"/>
            <a:ext cx="7967336" cy="352839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60363" y="360363"/>
            <a:ext cx="8423275" cy="925512"/>
          </a:xfrm>
        </p:spPr>
        <p:txBody>
          <a:bodyPr/>
          <a:lstStyle/>
          <a:p>
            <a:r>
              <a:rPr lang="en-GB" dirty="0" smtClean="0"/>
              <a:t>Ebola: healthcare worker risk</a:t>
            </a:r>
            <a:endParaRPr lang="en-GB" dirty="0"/>
          </a:p>
        </p:txBody>
      </p:sp>
      <p:sp>
        <p:nvSpPr>
          <p:cNvPr id="5" name="TextBox 4"/>
          <p:cNvSpPr txBox="1"/>
          <p:nvPr/>
        </p:nvSpPr>
        <p:spPr>
          <a:xfrm>
            <a:off x="251520" y="980728"/>
            <a:ext cx="3816424" cy="1569660"/>
          </a:xfrm>
          <a:prstGeom prst="rect">
            <a:avLst/>
          </a:prstGeom>
          <a:noFill/>
        </p:spPr>
        <p:txBody>
          <a:bodyPr wrap="square" rtlCol="0">
            <a:spAutoFit/>
          </a:bodyPr>
          <a:lstStyle/>
          <a:p>
            <a:r>
              <a:rPr lang="en-GB" sz="9600" dirty="0" smtClean="0">
                <a:latin typeface="+mn-lt"/>
              </a:rPr>
              <a:t>10:1</a:t>
            </a:r>
            <a:endParaRPr lang="en-GB" sz="9600" dirty="0">
              <a:latin typeface="+mn-lt"/>
            </a:endParaRPr>
          </a:p>
        </p:txBody>
      </p:sp>
      <p:graphicFrame>
        <p:nvGraphicFramePr>
          <p:cNvPr id="9" name="Table 8"/>
          <p:cNvGraphicFramePr>
            <a:graphicFrameLocks noGrp="1"/>
          </p:cNvGraphicFramePr>
          <p:nvPr/>
        </p:nvGraphicFramePr>
        <p:xfrm>
          <a:off x="395536" y="2780928"/>
          <a:ext cx="8136903" cy="2376264"/>
        </p:xfrm>
        <a:graphic>
          <a:graphicData uri="http://schemas.openxmlformats.org/drawingml/2006/table">
            <a:tbl>
              <a:tblPr firstRow="1" bandRow="1">
                <a:tableStyleId>{00A15C55-8517-42AA-B614-E9B94910E393}</a:tableStyleId>
              </a:tblPr>
              <a:tblGrid>
                <a:gridCol w="2712301"/>
                <a:gridCol w="2712301"/>
                <a:gridCol w="2712301"/>
              </a:tblGrid>
              <a:tr h="792088">
                <a:tc>
                  <a:txBody>
                    <a:bodyPr/>
                    <a:lstStyle/>
                    <a:p>
                      <a:pPr algn="r" fontAlgn="b"/>
                      <a:endParaRPr lang="en-GB" sz="2800" b="0" i="0" u="none" strike="noStrike" dirty="0">
                        <a:solidFill>
                          <a:srgbClr val="000000"/>
                        </a:solidFill>
                        <a:latin typeface="Verdana"/>
                      </a:endParaRPr>
                    </a:p>
                  </a:txBody>
                  <a:tcPr marL="9525" marR="9525" marT="9525" marB="0" anchor="ctr"/>
                </a:tc>
                <a:tc>
                  <a:txBody>
                    <a:bodyPr/>
                    <a:lstStyle/>
                    <a:p>
                      <a:pPr algn="r" fontAlgn="b"/>
                      <a:r>
                        <a:rPr lang="en-GB" sz="2800" u="none" strike="noStrike"/>
                        <a:t>Infected</a:t>
                      </a:r>
                      <a:endParaRPr lang="en-GB" sz="2800" b="0" i="0" u="none" strike="noStrike">
                        <a:solidFill>
                          <a:srgbClr val="000000"/>
                        </a:solidFill>
                        <a:latin typeface="Verdana"/>
                      </a:endParaRPr>
                    </a:p>
                  </a:txBody>
                  <a:tcPr marL="9525" marR="9525" marT="9525" marB="0" anchor="ctr"/>
                </a:tc>
                <a:tc>
                  <a:txBody>
                    <a:bodyPr/>
                    <a:lstStyle/>
                    <a:p>
                      <a:pPr algn="r" fontAlgn="b"/>
                      <a:r>
                        <a:rPr lang="en-GB" sz="2800" u="none" strike="noStrike"/>
                        <a:t>Died</a:t>
                      </a:r>
                      <a:endParaRPr lang="en-GB" sz="2800" b="0" i="0" u="none" strike="noStrike">
                        <a:solidFill>
                          <a:srgbClr val="000000"/>
                        </a:solidFill>
                        <a:latin typeface="Verdana"/>
                      </a:endParaRPr>
                    </a:p>
                  </a:txBody>
                  <a:tcPr marL="9525" marR="9525" marT="9525" marB="0" anchor="ctr"/>
                </a:tc>
              </a:tr>
              <a:tr h="792088">
                <a:tc>
                  <a:txBody>
                    <a:bodyPr/>
                    <a:lstStyle/>
                    <a:p>
                      <a:pPr algn="r" fontAlgn="b"/>
                      <a:r>
                        <a:rPr lang="en-GB" sz="2800" u="none" strike="noStrike"/>
                        <a:t>Non-HCW</a:t>
                      </a:r>
                      <a:endParaRPr lang="en-GB" sz="2800" b="0" i="0" u="none" strike="noStrike">
                        <a:solidFill>
                          <a:srgbClr val="000000"/>
                        </a:solidFill>
                        <a:latin typeface="Verdana"/>
                      </a:endParaRPr>
                    </a:p>
                  </a:txBody>
                  <a:tcPr marL="9525" marR="9525" marT="9525" marB="0" anchor="ctr"/>
                </a:tc>
                <a:tc>
                  <a:txBody>
                    <a:bodyPr/>
                    <a:lstStyle/>
                    <a:p>
                      <a:pPr algn="r" fontAlgn="b"/>
                      <a:r>
                        <a:rPr lang="en-GB" sz="2800" u="none" strike="noStrike"/>
                        <a:t>2375</a:t>
                      </a:r>
                      <a:endParaRPr lang="en-GB" sz="2800" b="0" i="0" u="none" strike="noStrike">
                        <a:solidFill>
                          <a:srgbClr val="000000"/>
                        </a:solidFill>
                        <a:latin typeface="Verdana"/>
                      </a:endParaRPr>
                    </a:p>
                  </a:txBody>
                  <a:tcPr marL="9525" marR="9525" marT="9525" marB="0" anchor="ctr"/>
                </a:tc>
                <a:tc>
                  <a:txBody>
                    <a:bodyPr/>
                    <a:lstStyle/>
                    <a:p>
                      <a:pPr algn="r" fontAlgn="b"/>
                      <a:r>
                        <a:rPr lang="en-GB" sz="2800" u="none" strike="noStrike"/>
                        <a:t>1318</a:t>
                      </a:r>
                      <a:endParaRPr lang="en-GB" sz="2800" b="0" i="0" u="none" strike="noStrike">
                        <a:solidFill>
                          <a:srgbClr val="000000"/>
                        </a:solidFill>
                        <a:latin typeface="Verdana"/>
                      </a:endParaRPr>
                    </a:p>
                  </a:txBody>
                  <a:tcPr marL="9525" marR="9525" marT="9525" marB="0" anchor="ctr"/>
                </a:tc>
              </a:tr>
              <a:tr h="792088">
                <a:tc>
                  <a:txBody>
                    <a:bodyPr/>
                    <a:lstStyle/>
                    <a:p>
                      <a:pPr algn="r" fontAlgn="b"/>
                      <a:r>
                        <a:rPr lang="en-GB" sz="2800" u="none" strike="noStrike"/>
                        <a:t>HCW</a:t>
                      </a:r>
                      <a:endParaRPr lang="en-GB" sz="2800" b="0" i="0" u="none" strike="noStrike">
                        <a:solidFill>
                          <a:srgbClr val="000000"/>
                        </a:solidFill>
                        <a:latin typeface="Verdana"/>
                      </a:endParaRPr>
                    </a:p>
                  </a:txBody>
                  <a:tcPr marL="9525" marR="9525" marT="9525" marB="0" anchor="ctr"/>
                </a:tc>
                <a:tc>
                  <a:txBody>
                    <a:bodyPr/>
                    <a:lstStyle/>
                    <a:p>
                      <a:pPr algn="r" fontAlgn="b"/>
                      <a:r>
                        <a:rPr lang="en-GB" sz="2800" u="none" strike="noStrike" dirty="0"/>
                        <a:t>240</a:t>
                      </a:r>
                      <a:endParaRPr lang="en-GB" sz="2800" b="0" i="0" u="none" strike="noStrike" dirty="0">
                        <a:solidFill>
                          <a:srgbClr val="000000"/>
                        </a:solidFill>
                        <a:latin typeface="Verdana"/>
                      </a:endParaRPr>
                    </a:p>
                  </a:txBody>
                  <a:tcPr marL="9525" marR="9525" marT="9525" marB="0" anchor="ctr"/>
                </a:tc>
                <a:tc>
                  <a:txBody>
                    <a:bodyPr/>
                    <a:lstStyle/>
                    <a:p>
                      <a:pPr algn="r" fontAlgn="b"/>
                      <a:r>
                        <a:rPr lang="en-GB" sz="2800" u="none" strike="noStrike" dirty="0"/>
                        <a:t>120</a:t>
                      </a:r>
                      <a:endParaRPr lang="en-GB" sz="2800" b="0" i="0" u="none" strike="noStrike" dirty="0">
                        <a:solidFill>
                          <a:srgbClr val="000000"/>
                        </a:solidFill>
                        <a:latin typeface="Verdana"/>
                      </a:endParaRPr>
                    </a:p>
                  </a:txBody>
                  <a:tcPr marL="9525" marR="9525" marT="9525" marB="0" anchor="ctr"/>
                </a:tc>
              </a:tr>
            </a:tbl>
          </a:graphicData>
        </a:graphic>
      </p:graphicFrame>
      <p:sp>
        <p:nvSpPr>
          <p:cNvPr id="10" name="Rectangle 9"/>
          <p:cNvSpPr/>
          <p:nvPr/>
        </p:nvSpPr>
        <p:spPr>
          <a:xfrm>
            <a:off x="107504" y="6453336"/>
            <a:ext cx="5559727" cy="338554"/>
          </a:xfrm>
          <a:prstGeom prst="rect">
            <a:avLst/>
          </a:prstGeom>
        </p:spPr>
        <p:txBody>
          <a:bodyPr wrap="none">
            <a:spAutoFit/>
          </a:bodyPr>
          <a:lstStyle/>
          <a:p>
            <a:r>
              <a:rPr lang="en-GB" sz="1600" dirty="0" smtClean="0">
                <a:latin typeface="+mj-lt"/>
              </a:rPr>
              <a:t>Source: </a:t>
            </a:r>
            <a:r>
              <a:rPr lang="en-GB" sz="1600" dirty="0" smtClean="0">
                <a:latin typeface="+mj-lt"/>
                <a:hlinkClick r:id="rId2"/>
              </a:rPr>
              <a:t>World Health Organisation</a:t>
            </a:r>
            <a:r>
              <a:rPr lang="en-GB" sz="1600" dirty="0" smtClean="0">
                <a:latin typeface="+mj-lt"/>
              </a:rPr>
              <a:t>, 25 August 2014</a:t>
            </a:r>
            <a:endParaRPr lang="en-GB" sz="1600" dirty="0">
              <a:latin typeface="+mj-lt"/>
            </a:endParaRPr>
          </a:p>
        </p:txBody>
      </p:sp>
    </p:spTree>
    <p:extLst>
      <p:ext uri="{BB962C8B-B14F-4D97-AF65-F5344CB8AC3E}">
        <p14:creationId xmlns="" xmlns:p14="http://schemas.microsoft.com/office/powerpoint/2010/main" val="2373394290"/>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Repatriation of healthcare workers</a:t>
            </a:r>
            <a:endParaRPr lang="en-GB" dirty="0"/>
          </a:p>
        </p:txBody>
      </p:sp>
      <p:sp>
        <p:nvSpPr>
          <p:cNvPr id="3" name="Rectangle 2"/>
          <p:cNvSpPr/>
          <p:nvPr/>
        </p:nvSpPr>
        <p:spPr>
          <a:xfrm>
            <a:off x="107504" y="6453336"/>
            <a:ext cx="1712328" cy="338554"/>
          </a:xfrm>
          <a:prstGeom prst="rect">
            <a:avLst/>
          </a:prstGeom>
        </p:spPr>
        <p:txBody>
          <a:bodyPr wrap="none">
            <a:spAutoFit/>
          </a:bodyPr>
          <a:lstStyle/>
          <a:p>
            <a:r>
              <a:rPr lang="en-GB" sz="1600" dirty="0" smtClean="0">
                <a:latin typeface="+mj-lt"/>
              </a:rPr>
              <a:t>Source: </a:t>
            </a:r>
            <a:r>
              <a:rPr lang="en-GB" sz="1600" dirty="0" smtClean="0">
                <a:latin typeface="+mj-lt"/>
                <a:hlinkClick r:id="rId2"/>
              </a:rPr>
              <a:t>ECDC</a:t>
            </a:r>
            <a:r>
              <a:rPr lang="en-GB" sz="1600" dirty="0" smtClean="0">
                <a:latin typeface="+mj-lt"/>
              </a:rPr>
              <a:t>.</a:t>
            </a:r>
            <a:endParaRPr lang="en-GB" sz="1600" dirty="0">
              <a:latin typeface="+mj-lt"/>
            </a:endParaRPr>
          </a:p>
        </p:txBody>
      </p:sp>
      <p:pic>
        <p:nvPicPr>
          <p:cNvPr id="56322" name="Picture 2" descr="http://www.ecdc.europa.eu/en/press/news/PublishingImages/Ebola/medical-evacuations-map-10-oct.png"/>
          <p:cNvPicPr>
            <a:picLocks noChangeAspect="1" noChangeArrowheads="1"/>
          </p:cNvPicPr>
          <p:nvPr/>
        </p:nvPicPr>
        <p:blipFill>
          <a:blip r:embed="rId3" cstate="email"/>
          <a:srcRect/>
          <a:stretch>
            <a:fillRect/>
          </a:stretch>
        </p:blipFill>
        <p:spPr bwMode="auto">
          <a:xfrm>
            <a:off x="899592" y="908720"/>
            <a:ext cx="6804942" cy="4806627"/>
          </a:xfrm>
          <a:prstGeom prst="rect">
            <a:avLst/>
          </a:prstGeom>
          <a:noFill/>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srcRect/>
          <a:stretch>
            <a:fillRect/>
          </a:stretch>
        </p:blipFill>
        <p:spPr bwMode="auto">
          <a:xfrm>
            <a:off x="0" y="332656"/>
            <a:ext cx="9144000" cy="3891065"/>
          </a:xfrm>
          <a:prstGeom prst="rect">
            <a:avLst/>
          </a:prstGeom>
          <a:noFill/>
          <a:ln w="9525">
            <a:noFill/>
            <a:miter lim="800000"/>
            <a:headEnd/>
            <a:tailEnd/>
          </a:ln>
        </p:spPr>
      </p:pic>
      <p:sp>
        <p:nvSpPr>
          <p:cNvPr id="6" name="Rectangle 5"/>
          <p:cNvSpPr/>
          <p:nvPr/>
        </p:nvSpPr>
        <p:spPr>
          <a:xfrm>
            <a:off x="792088" y="4521314"/>
            <a:ext cx="7236296" cy="707886"/>
          </a:xfrm>
          <a:prstGeom prst="rect">
            <a:avLst/>
          </a:prstGeom>
        </p:spPr>
        <p:txBody>
          <a:bodyPr wrap="square">
            <a:spAutoFit/>
          </a:bodyPr>
          <a:lstStyle/>
          <a:p>
            <a:r>
              <a:rPr lang="en-GB" sz="2000" i="1" dirty="0" smtClean="0">
                <a:latin typeface="+mj-lt"/>
              </a:rPr>
              <a:t>‘…it seems reasonable to expect a maximum of 3 cases over the next 3 months.’ </a:t>
            </a:r>
            <a:endParaRPr lang="en-GB" sz="2000" i="1" dirty="0">
              <a:latin typeface="+mj-lt"/>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Game changer: Ebola transmission US / Spain</a:t>
            </a:r>
            <a:endParaRPr lang="en-GB" dirty="0"/>
          </a:p>
        </p:txBody>
      </p:sp>
      <p:sp>
        <p:nvSpPr>
          <p:cNvPr id="3" name="TextBox 2"/>
          <p:cNvSpPr txBox="1"/>
          <p:nvPr/>
        </p:nvSpPr>
        <p:spPr>
          <a:xfrm>
            <a:off x="395536" y="1484784"/>
            <a:ext cx="7992888" cy="2246769"/>
          </a:xfrm>
          <a:prstGeom prst="rect">
            <a:avLst/>
          </a:prstGeom>
          <a:noFill/>
        </p:spPr>
        <p:txBody>
          <a:bodyPr wrap="square" rtlCol="0">
            <a:spAutoFit/>
          </a:bodyPr>
          <a:lstStyle/>
          <a:p>
            <a:r>
              <a:rPr lang="en-GB" sz="2800" dirty="0" smtClean="0">
                <a:latin typeface="+mn-lt"/>
              </a:rPr>
              <a:t>6 Oct 2014: Madrid, Spain</a:t>
            </a:r>
          </a:p>
          <a:p>
            <a:endParaRPr lang="en-GB" sz="2800" dirty="0" smtClean="0">
              <a:latin typeface="+mn-lt"/>
            </a:endParaRPr>
          </a:p>
          <a:p>
            <a:r>
              <a:rPr lang="en-GB" sz="2800" dirty="0" smtClean="0">
                <a:latin typeface="+mn-lt"/>
              </a:rPr>
              <a:t>12 &amp; 15 Oct 2014: Dallas, Texas, USA</a:t>
            </a:r>
          </a:p>
          <a:p>
            <a:endParaRPr lang="en-GB" sz="2800" dirty="0" smtClean="0">
              <a:latin typeface="+mn-lt"/>
            </a:endParaRPr>
          </a:p>
          <a:p>
            <a:r>
              <a:rPr lang="en-GB" sz="2800" b="1" dirty="0" smtClean="0">
                <a:latin typeface="+mn-lt"/>
              </a:rPr>
              <a:t>13 cases -&gt; 3 secondary transmissions</a:t>
            </a:r>
            <a:endParaRPr lang="en-GB" sz="2800" b="1" dirty="0">
              <a:latin typeface="+mn-lt"/>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‘Politicisation’</a:t>
            </a:r>
            <a:endParaRPr lang="en-GB" dirty="0"/>
          </a:p>
        </p:txBody>
      </p:sp>
      <p:sp>
        <p:nvSpPr>
          <p:cNvPr id="3" name="TextBox 2"/>
          <p:cNvSpPr txBox="1"/>
          <p:nvPr/>
        </p:nvSpPr>
        <p:spPr>
          <a:xfrm>
            <a:off x="35496" y="6444625"/>
            <a:ext cx="6624736" cy="584775"/>
          </a:xfrm>
          <a:prstGeom prst="rect">
            <a:avLst/>
          </a:prstGeom>
          <a:noFill/>
        </p:spPr>
        <p:txBody>
          <a:bodyPr wrap="square" rtlCol="0">
            <a:spAutoFit/>
          </a:bodyPr>
          <a:lstStyle/>
          <a:p>
            <a:r>
              <a:rPr lang="en-GB" sz="1600" dirty="0" smtClean="0">
                <a:latin typeface="+mj-lt"/>
              </a:rPr>
              <a:t>Images: </a:t>
            </a:r>
            <a:r>
              <a:rPr lang="en-GB" sz="1600" dirty="0" smtClean="0">
                <a:latin typeface="+mj-lt"/>
                <a:hlinkClick r:id="rId2"/>
              </a:rPr>
              <a:t>Temperature mapping</a:t>
            </a:r>
            <a:r>
              <a:rPr lang="en-GB" sz="1600" dirty="0" smtClean="0">
                <a:latin typeface="+mj-lt"/>
              </a:rPr>
              <a:t>, </a:t>
            </a:r>
            <a:r>
              <a:rPr lang="en-GB" sz="1600" dirty="0" smtClean="0">
                <a:latin typeface="+mj-lt"/>
                <a:hlinkClick r:id="rId3"/>
              </a:rPr>
              <a:t>Quarantine</a:t>
            </a:r>
            <a:r>
              <a:rPr lang="en-GB" sz="1600" dirty="0" smtClean="0">
                <a:latin typeface="+mj-lt"/>
              </a:rPr>
              <a:t> and </a:t>
            </a:r>
            <a:r>
              <a:rPr lang="en-GB" sz="1600" dirty="0" smtClean="0">
                <a:latin typeface="+mj-lt"/>
                <a:hlinkClick r:id="rId4"/>
              </a:rPr>
              <a:t>Passport</a:t>
            </a:r>
            <a:r>
              <a:rPr lang="en-GB" sz="1600" dirty="0" smtClean="0">
                <a:latin typeface="+mj-lt"/>
              </a:rPr>
              <a:t>. </a:t>
            </a:r>
          </a:p>
          <a:p>
            <a:endParaRPr lang="en-GB" sz="1600" dirty="0">
              <a:latin typeface="+mj-lt"/>
            </a:endParaRPr>
          </a:p>
        </p:txBody>
      </p:sp>
      <p:pic>
        <p:nvPicPr>
          <p:cNvPr id="4" name="Picture 3" descr="temp monitoring.jpg"/>
          <p:cNvPicPr>
            <a:picLocks noChangeAspect="1"/>
          </p:cNvPicPr>
          <p:nvPr/>
        </p:nvPicPr>
        <p:blipFill>
          <a:blip r:embed="rId5" cstate="email"/>
          <a:stretch>
            <a:fillRect/>
          </a:stretch>
        </p:blipFill>
        <p:spPr>
          <a:xfrm rot="16200000">
            <a:off x="1331639" y="1052736"/>
            <a:ext cx="2664296" cy="2664296"/>
          </a:xfrm>
          <a:prstGeom prst="rect">
            <a:avLst/>
          </a:prstGeom>
        </p:spPr>
      </p:pic>
      <p:pic>
        <p:nvPicPr>
          <p:cNvPr id="5" name="Picture 4" descr="quarantine.jpg"/>
          <p:cNvPicPr>
            <a:picLocks noChangeAspect="1"/>
          </p:cNvPicPr>
          <p:nvPr/>
        </p:nvPicPr>
        <p:blipFill>
          <a:blip r:embed="rId6" cstate="email"/>
          <a:srcRect/>
          <a:stretch>
            <a:fillRect/>
          </a:stretch>
        </p:blipFill>
        <p:spPr>
          <a:xfrm>
            <a:off x="4932040" y="1052736"/>
            <a:ext cx="2664296" cy="2664296"/>
          </a:xfrm>
          <a:prstGeom prst="rect">
            <a:avLst/>
          </a:prstGeom>
        </p:spPr>
      </p:pic>
      <p:pic>
        <p:nvPicPr>
          <p:cNvPr id="6" name="Picture 5" descr="passport.jpg"/>
          <p:cNvPicPr>
            <a:picLocks noChangeAspect="1"/>
          </p:cNvPicPr>
          <p:nvPr/>
        </p:nvPicPr>
        <p:blipFill>
          <a:blip r:embed="rId7" cstate="print"/>
          <a:stretch>
            <a:fillRect/>
          </a:stretch>
        </p:blipFill>
        <p:spPr>
          <a:xfrm>
            <a:off x="2915816" y="4005064"/>
            <a:ext cx="3024336" cy="2138884"/>
          </a:xfrm>
          <a:prstGeom prst="rect">
            <a:avLst/>
          </a:prstGeom>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a:r>
            <a:r>
              <a:rPr lang="en-GB" dirty="0" err="1" smtClean="0"/>
              <a:t>Fearbola</a:t>
            </a:r>
            <a:r>
              <a:rPr lang="en-GB" dirty="0" smtClean="0"/>
              <a:t>’</a:t>
            </a:r>
            <a:endParaRPr lang="en-GB" dirty="0"/>
          </a:p>
        </p:txBody>
      </p:sp>
      <p:sp>
        <p:nvSpPr>
          <p:cNvPr id="3" name="Rectangle 2"/>
          <p:cNvSpPr/>
          <p:nvPr/>
        </p:nvSpPr>
        <p:spPr>
          <a:xfrm>
            <a:off x="3744416" y="1844824"/>
            <a:ext cx="5292080" cy="1754326"/>
          </a:xfrm>
          <a:prstGeom prst="rect">
            <a:avLst/>
          </a:prstGeom>
        </p:spPr>
        <p:txBody>
          <a:bodyPr wrap="square">
            <a:spAutoFit/>
          </a:bodyPr>
          <a:lstStyle/>
          <a:p>
            <a:r>
              <a:rPr lang="en-GB" i="1" dirty="0" smtClean="0">
                <a:latin typeface="+mj-lt"/>
              </a:rPr>
              <a:t>‘After my diagnosis, the media and politicians could have educated the public about Ebola. Instead, they spent hours retracing my steps through New York and debating whether Ebola can be transmitted through a bowling ball.’</a:t>
            </a:r>
            <a:endParaRPr lang="en-GB" i="1" dirty="0">
              <a:latin typeface="+mj-lt"/>
            </a:endParaRPr>
          </a:p>
        </p:txBody>
      </p:sp>
      <p:sp>
        <p:nvSpPr>
          <p:cNvPr id="4" name="Rectangle 3"/>
          <p:cNvSpPr/>
          <p:nvPr/>
        </p:nvSpPr>
        <p:spPr>
          <a:xfrm>
            <a:off x="35496" y="6474822"/>
            <a:ext cx="7113946" cy="338554"/>
          </a:xfrm>
          <a:prstGeom prst="rect">
            <a:avLst/>
          </a:prstGeom>
        </p:spPr>
        <p:txBody>
          <a:bodyPr wrap="square">
            <a:spAutoFit/>
          </a:bodyPr>
          <a:lstStyle/>
          <a:p>
            <a:pPr marL="342900" indent="-342900"/>
            <a:r>
              <a:rPr lang="en-GB" sz="1600" dirty="0" smtClean="0">
                <a:latin typeface="+mj-lt"/>
              </a:rPr>
              <a:t>Spencer C. </a:t>
            </a:r>
            <a:r>
              <a:rPr lang="en-GB" sz="1600" i="1" dirty="0" smtClean="0">
                <a:latin typeface="+mj-lt"/>
              </a:rPr>
              <a:t>New </a:t>
            </a:r>
            <a:r>
              <a:rPr lang="en-GB" sz="1600" i="1" dirty="0" err="1" smtClean="0">
                <a:latin typeface="+mj-lt"/>
              </a:rPr>
              <a:t>Engl</a:t>
            </a:r>
            <a:r>
              <a:rPr lang="en-GB" sz="1600" i="1" dirty="0" smtClean="0">
                <a:latin typeface="+mj-lt"/>
              </a:rPr>
              <a:t> J Med </a:t>
            </a:r>
            <a:r>
              <a:rPr lang="en-GB" sz="1600" dirty="0" smtClean="0">
                <a:latin typeface="+mj-lt"/>
              </a:rPr>
              <a:t>2015 in press.</a:t>
            </a:r>
          </a:p>
        </p:txBody>
      </p:sp>
      <p:pic>
        <p:nvPicPr>
          <p:cNvPr id="75778" name="Picture 2" descr="http://blogs-images.forbes.com/davidkroll/files/2014/10/craig-spencer.jpg"/>
          <p:cNvPicPr>
            <a:picLocks noChangeAspect="1" noChangeArrowheads="1"/>
          </p:cNvPicPr>
          <p:nvPr/>
        </p:nvPicPr>
        <p:blipFill>
          <a:blip r:embed="rId2" cstate="print"/>
          <a:srcRect/>
          <a:stretch>
            <a:fillRect/>
          </a:stretch>
        </p:blipFill>
        <p:spPr bwMode="auto">
          <a:xfrm>
            <a:off x="395536" y="1340768"/>
            <a:ext cx="3240360" cy="3247041"/>
          </a:xfrm>
          <a:prstGeom prst="rect">
            <a:avLst/>
          </a:prstGeom>
          <a:noFill/>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60363" y="360363"/>
            <a:ext cx="8423275" cy="925512"/>
          </a:xfrm>
        </p:spPr>
        <p:txBody>
          <a:bodyPr/>
          <a:lstStyle/>
          <a:p>
            <a:r>
              <a:rPr lang="en-GB" dirty="0" smtClean="0"/>
              <a:t>Ebola: transmission routes</a:t>
            </a:r>
            <a:endParaRPr lang="en-GB" dirty="0"/>
          </a:p>
        </p:txBody>
      </p:sp>
      <p:sp>
        <p:nvSpPr>
          <p:cNvPr id="4" name="Rectangle 3"/>
          <p:cNvSpPr/>
          <p:nvPr/>
        </p:nvSpPr>
        <p:spPr>
          <a:xfrm>
            <a:off x="35496" y="5243716"/>
            <a:ext cx="7113946" cy="1569660"/>
          </a:xfrm>
          <a:prstGeom prst="rect">
            <a:avLst/>
          </a:prstGeom>
        </p:spPr>
        <p:txBody>
          <a:bodyPr wrap="square">
            <a:spAutoFit/>
          </a:bodyPr>
          <a:lstStyle/>
          <a:p>
            <a:pPr marL="342900" indent="-342900">
              <a:buFont typeface="+mj-lt"/>
              <a:buAutoNum type="arabicPeriod"/>
            </a:pPr>
            <a:r>
              <a:rPr lang="en-GB" sz="1600" dirty="0" err="1" smtClean="0">
                <a:latin typeface="+mj-lt"/>
              </a:rPr>
              <a:t>Ftika</a:t>
            </a:r>
            <a:r>
              <a:rPr lang="en-GB" sz="1600" dirty="0" smtClean="0">
                <a:latin typeface="+mj-lt"/>
              </a:rPr>
              <a:t> &amp; </a:t>
            </a:r>
            <a:r>
              <a:rPr lang="en-GB" sz="1600" dirty="0" err="1" smtClean="0">
                <a:latin typeface="+mj-lt"/>
              </a:rPr>
              <a:t>Maltezou</a:t>
            </a:r>
            <a:r>
              <a:rPr lang="en-GB" sz="1600" dirty="0" smtClean="0">
                <a:latin typeface="+mj-lt"/>
              </a:rPr>
              <a:t>. </a:t>
            </a:r>
            <a:r>
              <a:rPr lang="en-GB" sz="1600" i="1" dirty="0" smtClean="0">
                <a:latin typeface="+mj-lt"/>
              </a:rPr>
              <a:t>J Hosp Infect</a:t>
            </a:r>
            <a:r>
              <a:rPr lang="en-GB" sz="1600" dirty="0" smtClean="0">
                <a:latin typeface="+mj-lt"/>
              </a:rPr>
              <a:t> 2013;83:185-192.</a:t>
            </a:r>
          </a:p>
          <a:p>
            <a:pPr marL="342900" indent="-342900">
              <a:buFont typeface="+mj-lt"/>
              <a:buAutoNum type="arabicPeriod"/>
            </a:pPr>
            <a:r>
              <a:rPr lang="en-GB" sz="1600" dirty="0" smtClean="0">
                <a:latin typeface="+mj-lt"/>
              </a:rPr>
              <a:t>Lee &amp; Henderson. </a:t>
            </a:r>
            <a:r>
              <a:rPr lang="en-GB" sz="1600" i="1" dirty="0" err="1" smtClean="0">
                <a:latin typeface="+mj-lt"/>
              </a:rPr>
              <a:t>Curr</a:t>
            </a:r>
            <a:r>
              <a:rPr lang="en-GB" sz="1600" i="1" dirty="0" smtClean="0">
                <a:latin typeface="+mj-lt"/>
              </a:rPr>
              <a:t> </a:t>
            </a:r>
            <a:r>
              <a:rPr lang="en-GB" sz="1600" i="1" dirty="0" err="1" smtClean="0">
                <a:latin typeface="+mj-lt"/>
              </a:rPr>
              <a:t>Opin</a:t>
            </a:r>
            <a:r>
              <a:rPr lang="en-GB" sz="1600" i="1" dirty="0" smtClean="0">
                <a:latin typeface="+mj-lt"/>
              </a:rPr>
              <a:t> Infect </a:t>
            </a:r>
            <a:r>
              <a:rPr lang="en-GB" sz="1600" i="1" dirty="0" err="1" smtClean="0">
                <a:latin typeface="+mj-lt"/>
              </a:rPr>
              <a:t>Dis</a:t>
            </a:r>
            <a:r>
              <a:rPr lang="en-GB" sz="1600" dirty="0" smtClean="0">
                <a:latin typeface="+mj-lt"/>
              </a:rPr>
              <a:t> 2001;14:467-480.</a:t>
            </a:r>
          </a:p>
          <a:p>
            <a:pPr marL="342900" indent="-342900">
              <a:buFont typeface="+mj-lt"/>
              <a:buAutoNum type="arabicPeriod"/>
            </a:pPr>
            <a:r>
              <a:rPr lang="en-GB" sz="1600" dirty="0" smtClean="0">
                <a:latin typeface="+mj-lt"/>
              </a:rPr>
              <a:t>Bausch </a:t>
            </a:r>
            <a:r>
              <a:rPr lang="en-GB" sz="1600" i="1" dirty="0" smtClean="0">
                <a:latin typeface="+mj-lt"/>
              </a:rPr>
              <a:t>et al. J Infect </a:t>
            </a:r>
            <a:r>
              <a:rPr lang="en-GB" sz="1600" i="1" dirty="0" err="1" smtClean="0">
                <a:latin typeface="+mj-lt"/>
              </a:rPr>
              <a:t>Dis</a:t>
            </a:r>
            <a:r>
              <a:rPr lang="en-GB" sz="1600" dirty="0" smtClean="0">
                <a:latin typeface="+mj-lt"/>
              </a:rPr>
              <a:t> 2007;196 </a:t>
            </a:r>
            <a:r>
              <a:rPr lang="en-GB" sz="1600" dirty="0" err="1" smtClean="0">
                <a:latin typeface="+mj-lt"/>
              </a:rPr>
              <a:t>Suppl</a:t>
            </a:r>
            <a:r>
              <a:rPr lang="en-GB" sz="1600" dirty="0" smtClean="0">
                <a:latin typeface="+mj-lt"/>
              </a:rPr>
              <a:t> 2:S142-147.</a:t>
            </a:r>
          </a:p>
          <a:p>
            <a:pPr marL="342900" indent="-342900">
              <a:buFont typeface="+mj-lt"/>
              <a:buAutoNum type="arabicPeriod"/>
            </a:pPr>
            <a:r>
              <a:rPr lang="en-GB" sz="1600" dirty="0" smtClean="0">
                <a:latin typeface="+mj-lt"/>
                <a:ea typeface="Calibri" pitchFamily="34" charset="0"/>
                <a:cs typeface="Times New Roman" pitchFamily="18" charset="0"/>
              </a:rPr>
              <a:t>Forrester </a:t>
            </a:r>
            <a:r>
              <a:rPr lang="en-GB" sz="1600" i="1" dirty="0" smtClean="0">
                <a:latin typeface="+mj-lt"/>
                <a:ea typeface="Calibri" pitchFamily="34" charset="0"/>
                <a:cs typeface="Times New Roman" pitchFamily="18" charset="0"/>
              </a:rPr>
              <a:t>et al. MMWR </a:t>
            </a:r>
            <a:r>
              <a:rPr lang="en-GB" sz="1600" i="1" dirty="0" err="1" smtClean="0">
                <a:latin typeface="+mj-lt"/>
                <a:ea typeface="Calibri" pitchFamily="34" charset="0"/>
                <a:cs typeface="Times New Roman" pitchFamily="18" charset="0"/>
              </a:rPr>
              <a:t>Morb</a:t>
            </a:r>
            <a:r>
              <a:rPr lang="en-GB" sz="1600" i="1" dirty="0" smtClean="0">
                <a:latin typeface="+mj-lt"/>
                <a:ea typeface="Calibri" pitchFamily="34" charset="0"/>
                <a:cs typeface="Times New Roman" pitchFamily="18" charset="0"/>
              </a:rPr>
              <a:t> Mortal Wkly Rep </a:t>
            </a:r>
            <a:r>
              <a:rPr lang="en-GB" sz="1600" dirty="0" smtClean="0">
                <a:latin typeface="+mj-lt"/>
                <a:ea typeface="Calibri" pitchFamily="34" charset="0"/>
                <a:cs typeface="Times New Roman" pitchFamily="18" charset="0"/>
              </a:rPr>
              <a:t>2014;63:925-929.</a:t>
            </a:r>
            <a:endParaRPr lang="en-GB" sz="1600" dirty="0" smtClean="0">
              <a:latin typeface="+mj-lt"/>
            </a:endParaRPr>
          </a:p>
          <a:p>
            <a:pPr marL="342900" indent="-342900">
              <a:buFont typeface="+mj-lt"/>
              <a:buAutoNum type="arabicPeriod"/>
            </a:pPr>
            <a:r>
              <a:rPr lang="en-GB" sz="1600" dirty="0" smtClean="0">
                <a:latin typeface="+mj-lt"/>
              </a:rPr>
              <a:t>Nishiura &amp; </a:t>
            </a:r>
            <a:r>
              <a:rPr lang="en-GB" sz="1600" dirty="0" err="1" smtClean="0">
                <a:latin typeface="+mj-lt"/>
              </a:rPr>
              <a:t>Chowell</a:t>
            </a:r>
            <a:r>
              <a:rPr lang="en-GB" sz="1600" dirty="0" smtClean="0">
                <a:latin typeface="+mj-lt"/>
              </a:rPr>
              <a:t>. </a:t>
            </a:r>
            <a:r>
              <a:rPr lang="en-GB" sz="1600" i="1" dirty="0" smtClean="0">
                <a:latin typeface="+mj-lt"/>
              </a:rPr>
              <a:t>Euro </a:t>
            </a:r>
            <a:r>
              <a:rPr lang="en-GB" sz="1600" i="1" dirty="0" err="1" smtClean="0">
                <a:latin typeface="+mj-lt"/>
              </a:rPr>
              <a:t>Surveill</a:t>
            </a:r>
            <a:r>
              <a:rPr lang="en-GB" sz="1600" dirty="0" smtClean="0">
                <a:latin typeface="+mj-lt"/>
              </a:rPr>
              <a:t> 2014;19.</a:t>
            </a:r>
          </a:p>
          <a:p>
            <a:pPr marL="342900" indent="-342900">
              <a:buFont typeface="+mj-lt"/>
              <a:buAutoNum type="arabicPeriod"/>
            </a:pPr>
            <a:r>
              <a:rPr lang="en-GB" sz="1600" dirty="0" err="1" smtClean="0">
                <a:latin typeface="+mj-lt"/>
              </a:rPr>
              <a:t>Yamin</a:t>
            </a:r>
            <a:r>
              <a:rPr lang="en-GB" sz="1600" dirty="0" smtClean="0">
                <a:latin typeface="+mj-lt"/>
              </a:rPr>
              <a:t> </a:t>
            </a:r>
            <a:r>
              <a:rPr lang="en-GB" sz="1600" i="1" dirty="0" smtClean="0">
                <a:latin typeface="+mj-lt"/>
              </a:rPr>
              <a:t>et al. Ann Intern Med</a:t>
            </a:r>
            <a:r>
              <a:rPr lang="en-GB" sz="1600" dirty="0" smtClean="0">
                <a:latin typeface="+mj-lt"/>
              </a:rPr>
              <a:t> 2014 in press.</a:t>
            </a:r>
          </a:p>
        </p:txBody>
      </p:sp>
      <p:sp>
        <p:nvSpPr>
          <p:cNvPr id="9" name="Rounded Rectangle 8"/>
          <p:cNvSpPr/>
          <p:nvPr/>
        </p:nvSpPr>
        <p:spPr>
          <a:xfrm>
            <a:off x="323528" y="980728"/>
            <a:ext cx="3816424" cy="18002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000" dirty="0" smtClean="0">
                <a:solidFill>
                  <a:schemeClr val="bg1"/>
                </a:solidFill>
              </a:rPr>
              <a:t>Direct contact with blood or body fluids incl. droplet sprays (through broken skin or mucous membranes)</a:t>
            </a:r>
            <a:r>
              <a:rPr lang="en-GB" sz="2000" baseline="30000" dirty="0" smtClean="0">
                <a:solidFill>
                  <a:schemeClr val="bg1"/>
                </a:solidFill>
              </a:rPr>
              <a:t>1,2</a:t>
            </a:r>
            <a:r>
              <a:rPr lang="en-GB" sz="2000" dirty="0" smtClean="0">
                <a:solidFill>
                  <a:schemeClr val="bg1"/>
                </a:solidFill>
              </a:rPr>
              <a:t> </a:t>
            </a:r>
            <a:endParaRPr lang="en-GB" sz="2000" dirty="0">
              <a:solidFill>
                <a:schemeClr val="bg1"/>
              </a:solidFill>
            </a:endParaRPr>
          </a:p>
        </p:txBody>
      </p:sp>
      <p:sp>
        <p:nvSpPr>
          <p:cNvPr id="10" name="Rounded Rectangle 9"/>
          <p:cNvSpPr/>
          <p:nvPr/>
        </p:nvSpPr>
        <p:spPr>
          <a:xfrm>
            <a:off x="4932040" y="980728"/>
            <a:ext cx="3816424" cy="18002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000" dirty="0" smtClean="0">
                <a:solidFill>
                  <a:schemeClr val="bg1"/>
                </a:solidFill>
              </a:rPr>
              <a:t>Indirect contact with contaminated environments</a:t>
            </a:r>
            <a:r>
              <a:rPr lang="en-GB" sz="2000" baseline="30000" dirty="0" smtClean="0">
                <a:solidFill>
                  <a:schemeClr val="bg1"/>
                </a:solidFill>
              </a:rPr>
              <a:t>1-4</a:t>
            </a:r>
            <a:endParaRPr lang="en-GB" sz="2000" dirty="0">
              <a:solidFill>
                <a:schemeClr val="bg1"/>
              </a:solidFill>
            </a:endParaRPr>
          </a:p>
        </p:txBody>
      </p:sp>
      <p:sp>
        <p:nvSpPr>
          <p:cNvPr id="11" name="TextBox 10"/>
          <p:cNvSpPr txBox="1"/>
          <p:nvPr/>
        </p:nvSpPr>
        <p:spPr>
          <a:xfrm>
            <a:off x="4139952" y="1556792"/>
            <a:ext cx="504056" cy="923330"/>
          </a:xfrm>
          <a:prstGeom prst="rect">
            <a:avLst/>
          </a:prstGeom>
          <a:noFill/>
        </p:spPr>
        <p:txBody>
          <a:bodyPr wrap="square" rtlCol="0">
            <a:spAutoFit/>
          </a:bodyPr>
          <a:lstStyle/>
          <a:p>
            <a:r>
              <a:rPr lang="en-GB" sz="5400" b="1" dirty="0" smtClean="0">
                <a:latin typeface="+mn-lt"/>
              </a:rPr>
              <a:t>&gt;</a:t>
            </a:r>
            <a:endParaRPr lang="en-GB" sz="5400" b="1" dirty="0">
              <a:latin typeface="+mn-lt"/>
            </a:endParaRPr>
          </a:p>
        </p:txBody>
      </p:sp>
      <p:sp>
        <p:nvSpPr>
          <p:cNvPr id="8" name="TextBox 7"/>
          <p:cNvSpPr txBox="1"/>
          <p:nvPr/>
        </p:nvSpPr>
        <p:spPr>
          <a:xfrm>
            <a:off x="2267744" y="3212976"/>
            <a:ext cx="4680520" cy="861774"/>
          </a:xfrm>
          <a:prstGeom prst="rect">
            <a:avLst/>
          </a:prstGeom>
          <a:noFill/>
        </p:spPr>
        <p:txBody>
          <a:bodyPr wrap="square" rtlCol="0">
            <a:spAutoFit/>
          </a:bodyPr>
          <a:lstStyle/>
          <a:p>
            <a:pPr algn="ctr"/>
            <a:r>
              <a:rPr lang="en-GB" sz="3200" b="1" dirty="0" smtClean="0">
                <a:latin typeface="+mn-lt"/>
              </a:rPr>
              <a:t>R</a:t>
            </a:r>
            <a:r>
              <a:rPr lang="en-GB" sz="3200" b="1" baseline="-25000" dirty="0" smtClean="0">
                <a:latin typeface="+mn-lt"/>
              </a:rPr>
              <a:t>0</a:t>
            </a:r>
            <a:r>
              <a:rPr lang="en-GB" sz="3200" b="1" dirty="0" smtClean="0">
                <a:latin typeface="+mn-lt"/>
              </a:rPr>
              <a:t> = 2 </a:t>
            </a:r>
          </a:p>
          <a:p>
            <a:pPr algn="ctr"/>
            <a:r>
              <a:rPr lang="en-GB" dirty="0" smtClean="0">
                <a:latin typeface="+mn-lt"/>
              </a:rPr>
              <a:t>(Nishiura &amp; </a:t>
            </a:r>
            <a:r>
              <a:rPr lang="en-GB" dirty="0" err="1" smtClean="0">
                <a:latin typeface="+mn-lt"/>
              </a:rPr>
              <a:t>Chowell</a:t>
            </a:r>
            <a:r>
              <a:rPr lang="en-GB" dirty="0" smtClean="0">
                <a:latin typeface="+mn-lt"/>
              </a:rPr>
              <a:t>)</a:t>
            </a:r>
            <a:r>
              <a:rPr lang="en-GB" baseline="30000" dirty="0" smtClean="0">
                <a:latin typeface="+mn-lt"/>
              </a:rPr>
              <a:t>5</a:t>
            </a:r>
            <a:endParaRPr lang="en-GB" baseline="30000" dirty="0">
              <a:latin typeface="+mn-lt"/>
            </a:endParaRPr>
          </a:p>
        </p:txBody>
      </p:sp>
      <p:sp>
        <p:nvSpPr>
          <p:cNvPr id="12" name="Rounded Rectangle 11"/>
          <p:cNvSpPr/>
          <p:nvPr/>
        </p:nvSpPr>
        <p:spPr>
          <a:xfrm>
            <a:off x="1619672" y="4149080"/>
            <a:ext cx="5976664" cy="64807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000" dirty="0" smtClean="0">
                <a:solidFill>
                  <a:schemeClr val="bg1"/>
                </a:solidFill>
              </a:rPr>
              <a:t>R</a:t>
            </a:r>
            <a:r>
              <a:rPr lang="en-GB" sz="2000" baseline="-25000" dirty="0" smtClean="0">
                <a:solidFill>
                  <a:schemeClr val="bg1"/>
                </a:solidFill>
              </a:rPr>
              <a:t>0</a:t>
            </a:r>
            <a:r>
              <a:rPr lang="en-GB" sz="2000" dirty="0" smtClean="0">
                <a:solidFill>
                  <a:schemeClr val="bg1"/>
                </a:solidFill>
              </a:rPr>
              <a:t> significantly higher in non-survivors (2.36) than in survivors (0.66).</a:t>
            </a:r>
            <a:r>
              <a:rPr lang="en-GB" sz="2000" baseline="30000" dirty="0" smtClean="0">
                <a:solidFill>
                  <a:schemeClr val="bg1"/>
                </a:solidFill>
              </a:rPr>
              <a:t>6</a:t>
            </a:r>
            <a:endParaRPr lang="en-GB" sz="2000" baseline="300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60363" y="360363"/>
            <a:ext cx="8423275" cy="925512"/>
          </a:xfrm>
        </p:spPr>
        <p:txBody>
          <a:bodyPr/>
          <a:lstStyle/>
          <a:p>
            <a:r>
              <a:rPr lang="en-GB" dirty="0" smtClean="0"/>
              <a:t>Ebola: infection prevention and control</a:t>
            </a:r>
            <a:endParaRPr lang="en-GB" dirty="0"/>
          </a:p>
        </p:txBody>
      </p:sp>
      <p:sp>
        <p:nvSpPr>
          <p:cNvPr id="9217" name="Rectangle 1"/>
          <p:cNvSpPr>
            <a:spLocks noChangeArrowheads="1"/>
          </p:cNvSpPr>
          <p:nvPr/>
        </p:nvSpPr>
        <p:spPr bwMode="auto">
          <a:xfrm>
            <a:off x="323528" y="980728"/>
            <a:ext cx="792088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A number of public health agencies including the </a:t>
            </a:r>
            <a:r>
              <a:rPr kumimoji="0" lang="en-GB"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hlinkClick r:id="rId2"/>
              </a:rPr>
              <a:t>US CDC</a:t>
            </a:r>
            <a:r>
              <a:rPr kumimoji="0" lang="en-GB"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and </a:t>
            </a:r>
            <a:r>
              <a:rPr kumimoji="0" lang="en-GB"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hlinkClick r:id="rId3"/>
              </a:rPr>
              <a:t>UK Department of Health</a:t>
            </a:r>
            <a:r>
              <a:rPr kumimoji="0" lang="en-GB"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have issued guidelines for preventing and controlling EVD in hospitalised patients. Although there are some differences in the recommended strategies, the following principles are common:</a:t>
            </a:r>
            <a:endParaRPr kumimoji="0" lang="en-GB"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ounded Rectangle 11"/>
          <p:cNvSpPr/>
          <p:nvPr/>
        </p:nvSpPr>
        <p:spPr>
          <a:xfrm>
            <a:off x="395536" y="2636912"/>
            <a:ext cx="2664296" cy="25202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lvl="0" algn="ctr" eaLnBrk="0" hangingPunct="0"/>
            <a:r>
              <a:rPr lang="en-GB" dirty="0" smtClean="0">
                <a:latin typeface="Verdana" pitchFamily="34" charset="0"/>
                <a:ea typeface="Times New Roman" pitchFamily="18" charset="0"/>
                <a:cs typeface="Times New Roman" pitchFamily="18" charset="0"/>
              </a:rPr>
              <a:t>Place suspected or confirmed EVD patients in single room isolation, ideally in a specialised containment facility.</a:t>
            </a:r>
            <a:endParaRPr lang="en-GB" sz="1400" dirty="0" smtClean="0">
              <a:latin typeface="Arial" pitchFamily="34" charset="0"/>
              <a:cs typeface="Arial" pitchFamily="34" charset="0"/>
            </a:endParaRPr>
          </a:p>
        </p:txBody>
      </p:sp>
      <p:sp>
        <p:nvSpPr>
          <p:cNvPr id="13" name="Rounded Rectangle 12"/>
          <p:cNvSpPr/>
          <p:nvPr/>
        </p:nvSpPr>
        <p:spPr>
          <a:xfrm>
            <a:off x="3275856" y="2636912"/>
            <a:ext cx="2664296" cy="25202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lvl="0" algn="ctr" eaLnBrk="0" hangingPunct="0"/>
            <a:r>
              <a:rPr lang="en-GB" dirty="0" smtClean="0">
                <a:latin typeface="Verdana" pitchFamily="34" charset="0"/>
                <a:ea typeface="Times New Roman" pitchFamily="18" charset="0"/>
                <a:cs typeface="Times New Roman" pitchFamily="18" charset="0"/>
              </a:rPr>
              <a:t>PPE for direct and indirect patient contact: “no skin in the game” plus respiratory protection.</a:t>
            </a:r>
            <a:endParaRPr lang="en-GB" sz="1400" dirty="0" smtClean="0">
              <a:latin typeface="Arial" pitchFamily="34" charset="0"/>
              <a:cs typeface="Arial" pitchFamily="34" charset="0"/>
            </a:endParaRPr>
          </a:p>
        </p:txBody>
      </p:sp>
      <p:sp>
        <p:nvSpPr>
          <p:cNvPr id="14" name="Rounded Rectangle 13"/>
          <p:cNvSpPr/>
          <p:nvPr/>
        </p:nvSpPr>
        <p:spPr>
          <a:xfrm>
            <a:off x="6084168" y="2636912"/>
            <a:ext cx="2736304" cy="25202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lvl="0" algn="ctr" eaLnBrk="0" hangingPunct="0"/>
            <a:r>
              <a:rPr lang="en-GB" dirty="0" smtClean="0">
                <a:latin typeface="Verdana" pitchFamily="34" charset="0"/>
                <a:ea typeface="Times New Roman" pitchFamily="18" charset="0"/>
                <a:cs typeface="Times New Roman" pitchFamily="18" charset="0"/>
              </a:rPr>
              <a:t>Record and monitor all HCW contact with EVD patients, especially those who have</a:t>
            </a:r>
          </a:p>
          <a:p>
            <a:pPr lvl="0" algn="ctr" eaLnBrk="0" hangingPunct="0"/>
            <a:r>
              <a:rPr lang="en-GB" dirty="0" smtClean="0">
                <a:latin typeface="Verdana" pitchFamily="34" charset="0"/>
                <a:ea typeface="Times New Roman" pitchFamily="18" charset="0"/>
                <a:cs typeface="Times New Roman" pitchFamily="18" charset="0"/>
              </a:rPr>
              <a:t> unprotected contact.</a:t>
            </a:r>
            <a:endParaRPr lang="en-GB" dirty="0" smtClean="0">
              <a:latin typeface="Arial" pitchFamily="34" charset="0"/>
              <a:cs typeface="Arial" pitchFamily="34" charset="0"/>
            </a:endParaRPr>
          </a:p>
        </p:txBody>
      </p:sp>
    </p:spTree>
    <p:extLst>
      <p:ext uri="{BB962C8B-B14F-4D97-AF65-F5344CB8AC3E}">
        <p14:creationId xmlns="" xmlns:p14="http://schemas.microsoft.com/office/powerpoint/2010/main" val="25884290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CDC tightens PPE recommendations</a:t>
            </a:r>
            <a:endParaRPr lang="en-GB" dirty="0"/>
          </a:p>
        </p:txBody>
      </p:sp>
      <p:pic>
        <p:nvPicPr>
          <p:cNvPr id="50178" name="Picture 2" descr="New guidelines from the Centers for Disease Control"/>
          <p:cNvPicPr>
            <a:picLocks noChangeAspect="1" noChangeArrowheads="1"/>
          </p:cNvPicPr>
          <p:nvPr/>
        </p:nvPicPr>
        <p:blipFill>
          <a:blip r:embed="rId2" cstate="email"/>
          <a:srcRect/>
          <a:stretch>
            <a:fillRect/>
          </a:stretch>
        </p:blipFill>
        <p:spPr bwMode="auto">
          <a:xfrm>
            <a:off x="827584" y="1071405"/>
            <a:ext cx="6624736" cy="4661851"/>
          </a:xfrm>
          <a:prstGeom prst="rect">
            <a:avLst/>
          </a:prstGeom>
          <a:noFill/>
        </p:spPr>
      </p:pic>
      <p:sp>
        <p:nvSpPr>
          <p:cNvPr id="4" name="Rectangle 3"/>
          <p:cNvSpPr/>
          <p:nvPr/>
        </p:nvSpPr>
        <p:spPr>
          <a:xfrm>
            <a:off x="107504" y="6453336"/>
            <a:ext cx="2223879" cy="338554"/>
          </a:xfrm>
          <a:prstGeom prst="rect">
            <a:avLst/>
          </a:prstGeom>
        </p:spPr>
        <p:txBody>
          <a:bodyPr wrap="none">
            <a:spAutoFit/>
          </a:bodyPr>
          <a:lstStyle/>
          <a:p>
            <a:r>
              <a:rPr lang="en-GB" sz="1600" dirty="0" smtClean="0">
                <a:latin typeface="+mj-lt"/>
              </a:rPr>
              <a:t>Source: </a:t>
            </a:r>
            <a:r>
              <a:rPr lang="en-GB" sz="1600" dirty="0" smtClean="0">
                <a:latin typeface="+mj-lt"/>
                <a:hlinkClick r:id="rId3"/>
              </a:rPr>
              <a:t>USA Today</a:t>
            </a:r>
            <a:r>
              <a:rPr lang="en-GB" sz="1600" dirty="0" smtClean="0">
                <a:latin typeface="+mj-lt"/>
              </a:rPr>
              <a:t>.</a:t>
            </a:r>
            <a:endParaRPr lang="en-GB" sz="1600" dirty="0">
              <a:latin typeface="+mj-lt"/>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patient isolation</a:t>
            </a:r>
            <a:endParaRPr lang="en-GB" dirty="0"/>
          </a:p>
        </p:txBody>
      </p:sp>
      <p:sp>
        <p:nvSpPr>
          <p:cNvPr id="5" name="Rectangle 4"/>
          <p:cNvSpPr/>
          <p:nvPr/>
        </p:nvSpPr>
        <p:spPr>
          <a:xfrm>
            <a:off x="323528" y="965627"/>
            <a:ext cx="8496944" cy="2031325"/>
          </a:xfrm>
          <a:prstGeom prst="rect">
            <a:avLst/>
          </a:prstGeom>
        </p:spPr>
        <p:txBody>
          <a:bodyPr wrap="square">
            <a:spAutoFit/>
          </a:bodyPr>
          <a:lstStyle/>
          <a:p>
            <a:pPr marL="355600" indent="-355600">
              <a:buClr>
                <a:schemeClr val="tx2">
                  <a:lumMod val="20000"/>
                  <a:lumOff val="80000"/>
                </a:schemeClr>
              </a:buClr>
              <a:buFont typeface="Wingdings" pitchFamily="2" charset="2"/>
              <a:buChar char="§"/>
            </a:pPr>
            <a:r>
              <a:rPr lang="en-GB" dirty="0" smtClean="0">
                <a:latin typeface="Verdana" pitchFamily="34" charset="0"/>
                <a:ea typeface="Times New Roman" pitchFamily="18" charset="0"/>
                <a:cs typeface="Times New Roman" pitchFamily="18" charset="0"/>
              </a:rPr>
              <a:t>EVD patients should be transferred to a specialist containment facility where possible. </a:t>
            </a:r>
          </a:p>
          <a:p>
            <a:pPr marL="355600" indent="-355600">
              <a:buClr>
                <a:schemeClr val="tx2">
                  <a:lumMod val="20000"/>
                  <a:lumOff val="80000"/>
                </a:schemeClr>
              </a:buClr>
              <a:buFont typeface="Wingdings" pitchFamily="2" charset="2"/>
              <a:buChar char="§"/>
            </a:pPr>
            <a:r>
              <a:rPr lang="en-GB" dirty="0" smtClean="0">
                <a:latin typeface="Verdana" pitchFamily="34" charset="0"/>
                <a:ea typeface="Times New Roman" pitchFamily="18" charset="0"/>
                <a:cs typeface="Times New Roman" pitchFamily="18" charset="0"/>
              </a:rPr>
              <a:t>Otherwise, suspected and confirmed patients should be placed in single room isolation with an en suite or dedicate commode. </a:t>
            </a:r>
            <a:endParaRPr lang="en-GB" dirty="0" smtClean="0">
              <a:latin typeface="Verdana" pitchFamily="34" charset="0"/>
              <a:cs typeface="Times New Roman" pitchFamily="18" charset="0"/>
            </a:endParaRPr>
          </a:p>
          <a:p>
            <a:pPr marL="355600" indent="-355600">
              <a:buClr>
                <a:schemeClr val="tx2">
                  <a:lumMod val="20000"/>
                  <a:lumOff val="80000"/>
                </a:schemeClr>
              </a:buClr>
              <a:buFont typeface="Wingdings" pitchFamily="2" charset="2"/>
              <a:buChar char="§"/>
            </a:pPr>
            <a:r>
              <a:rPr lang="en-GB" dirty="0" smtClean="0">
                <a:latin typeface="Verdana" pitchFamily="34" charset="0"/>
                <a:cs typeface="Times New Roman" pitchFamily="18" charset="0"/>
              </a:rPr>
              <a:t>Bioquell Pod may be useful for pre-emptive isolation in emergency departments lacking single rooms, or for suspected Ebola patients where side rooms occupied by higher priority patients. </a:t>
            </a:r>
            <a:endParaRPr lang="en-GB" dirty="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surface contamination risk</a:t>
            </a:r>
            <a:endParaRPr lang="en-GB" dirty="0"/>
          </a:p>
        </p:txBody>
      </p:sp>
      <p:sp>
        <p:nvSpPr>
          <p:cNvPr id="35841" name="Rectangle 1"/>
          <p:cNvSpPr>
            <a:spLocks noChangeArrowheads="1"/>
          </p:cNvSpPr>
          <p:nvPr/>
        </p:nvSpPr>
        <p:spPr bwMode="auto">
          <a:xfrm>
            <a:off x="35496" y="5198130"/>
            <a:ext cx="6336704"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73050" indent="-273050">
              <a:buFontTx/>
              <a:buAutoNum type="arabicPeriod"/>
            </a:pPr>
            <a:r>
              <a:rPr lang="en-GB" sz="1400" dirty="0" err="1" smtClean="0" bmk="">
                <a:latin typeface="+mj-lt"/>
                <a:ea typeface="Calibri" pitchFamily="34" charset="0"/>
                <a:cs typeface="Times New Roman" pitchFamily="18" charset="0"/>
              </a:rPr>
              <a:t>Sagripanti</a:t>
            </a:r>
            <a:r>
              <a:rPr lang="en-GB" sz="1400" dirty="0" smtClean="0" bmk="">
                <a:latin typeface="+mj-lt"/>
                <a:ea typeface="Calibri" pitchFamily="34" charset="0"/>
                <a:cs typeface="Times New Roman" pitchFamily="18" charset="0"/>
              </a:rPr>
              <a:t> </a:t>
            </a:r>
            <a:r>
              <a:rPr lang="en-GB" sz="1400" i="1" dirty="0" smtClean="0" bmk="">
                <a:latin typeface="+mj-lt"/>
                <a:ea typeface="Calibri" pitchFamily="34" charset="0"/>
                <a:cs typeface="Times New Roman" pitchFamily="18" charset="0"/>
              </a:rPr>
              <a:t>et al. Arch </a:t>
            </a:r>
            <a:r>
              <a:rPr lang="en-GB" sz="1400" i="1" dirty="0" err="1" smtClean="0" bmk="">
                <a:latin typeface="+mj-lt"/>
                <a:ea typeface="Calibri" pitchFamily="34" charset="0"/>
                <a:cs typeface="Times New Roman" pitchFamily="18" charset="0"/>
              </a:rPr>
              <a:t>Virol</a:t>
            </a:r>
            <a:r>
              <a:rPr lang="en-GB" sz="1400" dirty="0" smtClean="0" bmk="">
                <a:latin typeface="+mj-lt"/>
                <a:ea typeface="Calibri" pitchFamily="34" charset="0"/>
                <a:cs typeface="Times New Roman" pitchFamily="18" charset="0"/>
              </a:rPr>
              <a:t> 2010;155:2035-2039.</a:t>
            </a:r>
          </a:p>
          <a:p>
            <a:pPr marL="273050" indent="-273050">
              <a:buFont typeface="+mj-lt"/>
              <a:buAutoNum type="arabicPeriod"/>
            </a:pPr>
            <a:r>
              <a:rPr lang="it-IT" sz="1400" dirty="0" smtClean="0">
                <a:latin typeface="+mj-lt"/>
              </a:rPr>
              <a:t>Piercy </a:t>
            </a:r>
            <a:r>
              <a:rPr lang="it-IT" sz="1400" i="1" dirty="0" smtClean="0">
                <a:latin typeface="+mj-lt"/>
              </a:rPr>
              <a:t>et al. J Appl Microbiol </a:t>
            </a:r>
            <a:r>
              <a:rPr lang="it-IT" sz="1400" dirty="0" smtClean="0">
                <a:latin typeface="+mj-lt"/>
              </a:rPr>
              <a:t>2010;109:1531-1539. </a:t>
            </a:r>
          </a:p>
          <a:p>
            <a:pPr marL="273050" indent="-273050">
              <a:buFont typeface="+mj-lt"/>
              <a:buAutoNum type="arabicPeriod"/>
            </a:pPr>
            <a:r>
              <a:rPr lang="en-GB" sz="1400" dirty="0" err="1" smtClean="0">
                <a:latin typeface="+mj-lt"/>
              </a:rPr>
              <a:t>Ftika</a:t>
            </a:r>
            <a:r>
              <a:rPr lang="en-GB" sz="1400" dirty="0" smtClean="0">
                <a:latin typeface="+mj-lt"/>
              </a:rPr>
              <a:t> &amp; </a:t>
            </a:r>
            <a:r>
              <a:rPr lang="en-GB" sz="1400" dirty="0" err="1" smtClean="0">
                <a:latin typeface="+mj-lt"/>
              </a:rPr>
              <a:t>Maltezou</a:t>
            </a:r>
            <a:r>
              <a:rPr lang="en-GB" sz="1400" dirty="0" smtClean="0">
                <a:latin typeface="+mj-lt"/>
              </a:rPr>
              <a:t>. </a:t>
            </a:r>
            <a:r>
              <a:rPr lang="en-GB" sz="1400" i="1" dirty="0" smtClean="0">
                <a:latin typeface="+mj-lt"/>
              </a:rPr>
              <a:t>J Hosp Infect</a:t>
            </a:r>
            <a:r>
              <a:rPr lang="en-GB" sz="1400" dirty="0" smtClean="0">
                <a:latin typeface="+mj-lt"/>
              </a:rPr>
              <a:t> 2013; 83: 185-192.</a:t>
            </a:r>
          </a:p>
          <a:p>
            <a:pPr marL="273050" indent="-273050">
              <a:buFont typeface="+mj-lt"/>
              <a:buAutoNum type="arabicPeriod"/>
            </a:pPr>
            <a:r>
              <a:rPr lang="en-GB" sz="1400" dirty="0" smtClean="0">
                <a:latin typeface="+mj-lt"/>
              </a:rPr>
              <a:t>Bausch </a:t>
            </a:r>
            <a:r>
              <a:rPr lang="en-GB" sz="1400" i="1" dirty="0" smtClean="0">
                <a:latin typeface="+mj-lt"/>
              </a:rPr>
              <a:t>et al. J Infect </a:t>
            </a:r>
            <a:r>
              <a:rPr lang="en-GB" sz="1400" i="1" dirty="0" err="1" smtClean="0">
                <a:latin typeface="+mj-lt"/>
              </a:rPr>
              <a:t>Dis</a:t>
            </a:r>
            <a:r>
              <a:rPr lang="en-GB" sz="1400" dirty="0" smtClean="0">
                <a:latin typeface="+mj-lt"/>
              </a:rPr>
              <a:t> 2007; 196 </a:t>
            </a:r>
            <a:r>
              <a:rPr lang="en-GB" sz="1400" dirty="0" err="1" smtClean="0">
                <a:latin typeface="+mj-lt"/>
              </a:rPr>
              <a:t>Suppl</a:t>
            </a:r>
            <a:r>
              <a:rPr lang="en-GB" sz="1400" dirty="0" smtClean="0">
                <a:latin typeface="+mj-lt"/>
              </a:rPr>
              <a:t> 2: S142-147.</a:t>
            </a:r>
          </a:p>
          <a:p>
            <a:pPr marL="273050" indent="-273050">
              <a:buFont typeface="+mj-lt"/>
              <a:buAutoNum type="arabicPeriod"/>
            </a:pPr>
            <a:r>
              <a:rPr lang="en-GB" sz="1400" dirty="0" err="1" smtClean="0">
                <a:latin typeface="+mj-lt"/>
              </a:rPr>
              <a:t>Francesconi</a:t>
            </a:r>
            <a:r>
              <a:rPr lang="en-GB" sz="1400" dirty="0" smtClean="0">
                <a:latin typeface="+mj-lt"/>
              </a:rPr>
              <a:t> </a:t>
            </a:r>
            <a:r>
              <a:rPr lang="en-GB" sz="1400" i="1" dirty="0" smtClean="0">
                <a:latin typeface="+mj-lt"/>
              </a:rPr>
              <a:t>et al.</a:t>
            </a:r>
            <a:r>
              <a:rPr lang="en-GB" sz="1400" dirty="0" smtClean="0">
                <a:latin typeface="+mj-lt"/>
              </a:rPr>
              <a:t> </a:t>
            </a:r>
            <a:r>
              <a:rPr lang="en-GB" sz="1400" i="1" dirty="0" err="1" smtClean="0">
                <a:latin typeface="+mj-lt"/>
              </a:rPr>
              <a:t>Emerg</a:t>
            </a:r>
            <a:r>
              <a:rPr lang="en-GB" sz="1400" i="1" dirty="0" smtClean="0">
                <a:latin typeface="+mj-lt"/>
              </a:rPr>
              <a:t> Infect </a:t>
            </a:r>
            <a:r>
              <a:rPr lang="en-GB" sz="1400" i="1" dirty="0" err="1" smtClean="0">
                <a:latin typeface="+mj-lt"/>
              </a:rPr>
              <a:t>Dis</a:t>
            </a:r>
            <a:r>
              <a:rPr lang="en-GB" sz="1400" dirty="0" smtClean="0">
                <a:latin typeface="+mj-lt"/>
              </a:rPr>
              <a:t> 2003; 9: 1430-1437.</a:t>
            </a:r>
          </a:p>
          <a:p>
            <a:pPr marL="273050" indent="-273050">
              <a:buFont typeface="+mj-lt"/>
              <a:buAutoNum type="arabicPeriod"/>
            </a:pPr>
            <a:r>
              <a:rPr lang="en-GB" sz="1400" dirty="0" err="1" smtClean="0">
                <a:latin typeface="+mj-lt"/>
              </a:rPr>
              <a:t>Roels</a:t>
            </a:r>
            <a:r>
              <a:rPr lang="en-GB" sz="1400" dirty="0" smtClean="0">
                <a:latin typeface="+mj-lt"/>
              </a:rPr>
              <a:t> </a:t>
            </a:r>
            <a:r>
              <a:rPr lang="en-GB" sz="1400" i="1" dirty="0" smtClean="0">
                <a:latin typeface="+mj-lt"/>
              </a:rPr>
              <a:t>et al.</a:t>
            </a:r>
            <a:r>
              <a:rPr lang="en-GB" sz="1400" dirty="0" smtClean="0">
                <a:latin typeface="+mj-lt"/>
              </a:rPr>
              <a:t> </a:t>
            </a:r>
            <a:r>
              <a:rPr lang="en-GB" sz="1400" i="1" dirty="0" smtClean="0">
                <a:latin typeface="+mj-lt"/>
              </a:rPr>
              <a:t>J Infect </a:t>
            </a:r>
            <a:r>
              <a:rPr lang="en-GB" sz="1400" i="1" dirty="0" err="1" smtClean="0">
                <a:latin typeface="+mj-lt"/>
              </a:rPr>
              <a:t>Dis</a:t>
            </a:r>
            <a:r>
              <a:rPr lang="en-GB" sz="1400" dirty="0" smtClean="0">
                <a:latin typeface="+mj-lt"/>
              </a:rPr>
              <a:t> 1999; 179 </a:t>
            </a:r>
            <a:r>
              <a:rPr lang="en-GB" sz="1400" dirty="0" err="1" smtClean="0">
                <a:latin typeface="+mj-lt"/>
              </a:rPr>
              <a:t>Suppl</a:t>
            </a:r>
            <a:r>
              <a:rPr lang="en-GB" sz="1400" dirty="0" smtClean="0">
                <a:latin typeface="+mj-lt"/>
              </a:rPr>
              <a:t> 1: S92-97.</a:t>
            </a:r>
          </a:p>
          <a:p>
            <a:pPr marL="273050" indent="-273050">
              <a:buFont typeface="+mj-lt"/>
              <a:buAutoNum type="arabicPeriod"/>
            </a:pPr>
            <a:r>
              <a:rPr lang="en-GB" sz="1400" dirty="0" smtClean="0">
                <a:latin typeface="+mj-lt"/>
                <a:ea typeface="Calibri" pitchFamily="34" charset="0"/>
                <a:cs typeface="Times New Roman" pitchFamily="18" charset="0"/>
              </a:rPr>
              <a:t>Forrester </a:t>
            </a:r>
            <a:r>
              <a:rPr lang="en-GB" sz="1400" i="1" dirty="0" smtClean="0">
                <a:latin typeface="+mj-lt"/>
                <a:ea typeface="Calibri" pitchFamily="34" charset="0"/>
                <a:cs typeface="Times New Roman" pitchFamily="18" charset="0"/>
              </a:rPr>
              <a:t>et al. MMWR </a:t>
            </a:r>
            <a:r>
              <a:rPr lang="en-GB" sz="1400" i="1" dirty="0" err="1" smtClean="0">
                <a:latin typeface="+mj-lt"/>
                <a:ea typeface="Calibri" pitchFamily="34" charset="0"/>
                <a:cs typeface="Times New Roman" pitchFamily="18" charset="0"/>
              </a:rPr>
              <a:t>Morb</a:t>
            </a:r>
            <a:r>
              <a:rPr lang="en-GB" sz="1400" i="1" dirty="0" smtClean="0">
                <a:latin typeface="+mj-lt"/>
                <a:ea typeface="Calibri" pitchFamily="34" charset="0"/>
                <a:cs typeface="Times New Roman" pitchFamily="18" charset="0"/>
              </a:rPr>
              <a:t> Mortal Wkly Rep </a:t>
            </a:r>
            <a:r>
              <a:rPr lang="en-GB" sz="1400" dirty="0" smtClean="0">
                <a:latin typeface="+mj-lt"/>
                <a:ea typeface="Calibri" pitchFamily="34" charset="0"/>
                <a:cs typeface="Times New Roman" pitchFamily="18" charset="0"/>
              </a:rPr>
              <a:t>2014;63:925-929.</a:t>
            </a:r>
          </a:p>
          <a:p>
            <a:pPr marL="273050" indent="-273050">
              <a:buFont typeface="+mj-lt"/>
              <a:buAutoNum type="arabicPeriod"/>
            </a:pPr>
            <a:endParaRPr kumimoji="0" lang="en-GB" sz="1400" i="0" u="none" strike="noStrike" cap="none" normalizeH="0" baseline="0" dirty="0" smtClean="0">
              <a:ln>
                <a:noFill/>
              </a:ln>
              <a:solidFill>
                <a:schemeClr val="tx1"/>
              </a:solidFill>
              <a:effectLst/>
              <a:latin typeface="+mj-lt"/>
              <a:ea typeface="Calibri" pitchFamily="34" charset="0"/>
              <a:cs typeface="Times New Roman" pitchFamily="18" charset="0"/>
            </a:endParaRPr>
          </a:p>
        </p:txBody>
      </p:sp>
      <p:sp>
        <p:nvSpPr>
          <p:cNvPr id="35843" name="Rectangle 3"/>
          <p:cNvSpPr>
            <a:spLocks noChangeArrowheads="1"/>
          </p:cNvSpPr>
          <p:nvPr/>
        </p:nvSpPr>
        <p:spPr bwMode="auto">
          <a:xfrm>
            <a:off x="3851920" y="908720"/>
            <a:ext cx="518457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77800" marR="0" lvl="0" indent="-177800" algn="l" defTabSz="914400" rtl="0" eaLnBrk="1" fontAlgn="base" latinLnBrk="0" hangingPunct="1">
              <a:lnSpc>
                <a:spcPct val="100000"/>
              </a:lnSpc>
              <a:spcBef>
                <a:spcPct val="0"/>
              </a:spcBef>
              <a:spcAft>
                <a:spcPct val="0"/>
              </a:spcAft>
              <a:buClr>
                <a:schemeClr val="tx2">
                  <a:lumMod val="20000"/>
                  <a:lumOff val="80000"/>
                </a:schemeClr>
              </a:buClr>
              <a:buSzTx/>
              <a:buFont typeface="Wingdings" pitchFamily="2" charset="2"/>
              <a:buChar char="§"/>
              <a:tabLst/>
            </a:pPr>
            <a:r>
              <a:rPr kumimoji="0" lang="en-GB" b="0" i="0" u="none" strike="noStrike" cap="none" normalizeH="0" baseline="0" dirty="0" smtClean="0">
                <a:ln>
                  <a:noFill/>
                </a:ln>
                <a:solidFill>
                  <a:schemeClr val="tx1"/>
                </a:solidFill>
                <a:effectLst/>
                <a:latin typeface="+mj-lt"/>
                <a:ea typeface="Times New Roman" pitchFamily="18" charset="0"/>
                <a:cs typeface="Times New Roman" pitchFamily="18" charset="0"/>
              </a:rPr>
              <a:t>Despite being an enveloped virus, Ebola</a:t>
            </a:r>
            <a:r>
              <a:rPr kumimoji="0" lang="en-GB" b="0" i="0" u="none" strike="noStrike" cap="none" normalizeH="0" dirty="0" smtClean="0">
                <a:ln>
                  <a:noFill/>
                </a:ln>
                <a:solidFill>
                  <a:schemeClr val="tx1"/>
                </a:solidFill>
                <a:effectLst/>
                <a:latin typeface="+mj-lt"/>
                <a:ea typeface="Times New Roman" pitchFamily="18" charset="0"/>
                <a:cs typeface="Times New Roman" pitchFamily="18" charset="0"/>
              </a:rPr>
              <a:t> can survive for days to weeks when dried onto surfaces.</a:t>
            </a:r>
            <a:r>
              <a:rPr kumimoji="0" lang="en-GB" b="0" i="0" u="none" strike="noStrike" cap="none" normalizeH="0" baseline="30000" dirty="0" smtClean="0">
                <a:ln>
                  <a:noFill/>
                </a:ln>
                <a:solidFill>
                  <a:schemeClr val="tx1"/>
                </a:solidFill>
                <a:effectLst/>
                <a:latin typeface="+mj-lt"/>
                <a:ea typeface="Times New Roman" pitchFamily="18" charset="0"/>
                <a:cs typeface="Times New Roman" pitchFamily="18" charset="0"/>
              </a:rPr>
              <a:t>1,2</a:t>
            </a:r>
          </a:p>
          <a:p>
            <a:pPr marL="177800" lvl="0" indent="-177800">
              <a:buClr>
                <a:schemeClr val="tx2">
                  <a:lumMod val="20000"/>
                  <a:lumOff val="80000"/>
                </a:schemeClr>
              </a:buClr>
              <a:buFont typeface="Wingdings" pitchFamily="2" charset="2"/>
              <a:buChar char="§"/>
            </a:pPr>
            <a:r>
              <a:rPr lang="en-GB" dirty="0" smtClean="0">
                <a:latin typeface="+mj-lt"/>
              </a:rPr>
              <a:t>Epidemiological data support the possibility of indirect Ebola acquisition through contact with contaminated environments.</a:t>
            </a:r>
            <a:r>
              <a:rPr lang="en-GB" baseline="30000" dirty="0" smtClean="0">
                <a:latin typeface="+mj-lt"/>
              </a:rPr>
              <a:t>3-7</a:t>
            </a:r>
            <a:endParaRPr kumimoji="0" lang="en-GB" b="0" i="0" u="none" strike="noStrike" cap="none" normalizeH="0" baseline="30000" dirty="0" smtClean="0">
              <a:ln>
                <a:noFill/>
              </a:ln>
              <a:solidFill>
                <a:schemeClr val="tx1"/>
              </a:solidFill>
              <a:effectLst/>
              <a:latin typeface="+mj-lt"/>
              <a:ea typeface="Times New Roman" pitchFamily="18" charset="0"/>
              <a:cs typeface="Times New Roman" pitchFamily="18" charset="0"/>
            </a:endParaRPr>
          </a:p>
          <a:p>
            <a:pPr marL="177800" marR="0" lvl="0" indent="-177800" algn="l" defTabSz="914400" rtl="0" eaLnBrk="1" fontAlgn="base" latinLnBrk="0" hangingPunct="1">
              <a:lnSpc>
                <a:spcPct val="100000"/>
              </a:lnSpc>
              <a:spcBef>
                <a:spcPct val="0"/>
              </a:spcBef>
              <a:spcAft>
                <a:spcPct val="0"/>
              </a:spcAft>
              <a:buClr>
                <a:schemeClr val="tx2">
                  <a:lumMod val="20000"/>
                  <a:lumOff val="80000"/>
                </a:schemeClr>
              </a:buClr>
              <a:buSzTx/>
              <a:buFont typeface="Wingdings" pitchFamily="2" charset="2"/>
              <a:buChar char="§"/>
              <a:tabLst/>
            </a:pPr>
            <a:r>
              <a:rPr kumimoji="0" lang="en-GB" b="0" i="0" u="none" strike="noStrike" cap="none" normalizeH="0" baseline="0" dirty="0" smtClean="0">
                <a:ln>
                  <a:noFill/>
                </a:ln>
                <a:solidFill>
                  <a:schemeClr val="tx1"/>
                </a:solidFill>
                <a:effectLst/>
                <a:latin typeface="+mj-lt"/>
                <a:ea typeface="Times New Roman" pitchFamily="18" charset="0"/>
                <a:cs typeface="Times New Roman" pitchFamily="18" charset="0"/>
              </a:rPr>
              <a:t>Therefore, careful attention should be given to cleaning and disinfection of hospital rooms. </a:t>
            </a:r>
            <a:endParaRPr kumimoji="0" lang="en-GB" b="0" i="0" u="none" strike="noStrike" cap="none" normalizeH="0" baseline="0" dirty="0" smtClean="0">
              <a:ln>
                <a:noFill/>
              </a:ln>
              <a:solidFill>
                <a:schemeClr val="tx1"/>
              </a:solidFill>
              <a:effectLst/>
              <a:latin typeface="+mj-lt"/>
              <a:cs typeface="Arial" pitchFamily="34" charset="0"/>
            </a:endParaRPr>
          </a:p>
        </p:txBody>
      </p:sp>
      <p:pic>
        <p:nvPicPr>
          <p:cNvPr id="47105" name="Picture 1"/>
          <p:cNvPicPr>
            <a:picLocks noChangeAspect="1" noChangeArrowheads="1"/>
          </p:cNvPicPr>
          <p:nvPr/>
        </p:nvPicPr>
        <p:blipFill>
          <a:blip r:embed="rId2" cstate="print"/>
          <a:srcRect/>
          <a:stretch>
            <a:fillRect/>
          </a:stretch>
        </p:blipFill>
        <p:spPr bwMode="auto">
          <a:xfrm>
            <a:off x="323528" y="908720"/>
            <a:ext cx="3168352" cy="3441300"/>
          </a:xfrm>
          <a:prstGeom prst="rect">
            <a:avLst/>
          </a:prstGeom>
          <a:noFill/>
          <a:ln w="9525">
            <a:noFill/>
            <a:miter lim="800000"/>
            <a:headEnd/>
            <a:tailEnd/>
          </a:ln>
        </p:spPr>
      </p:pic>
      <p:sp>
        <p:nvSpPr>
          <p:cNvPr id="7" name="Rectangle 6"/>
          <p:cNvSpPr/>
          <p:nvPr/>
        </p:nvSpPr>
        <p:spPr>
          <a:xfrm>
            <a:off x="323528" y="4365104"/>
            <a:ext cx="8208912" cy="707886"/>
          </a:xfrm>
          <a:prstGeom prst="rect">
            <a:avLst/>
          </a:prstGeom>
        </p:spPr>
        <p:txBody>
          <a:bodyPr wrap="square">
            <a:spAutoFit/>
          </a:bodyPr>
          <a:lstStyle/>
          <a:p>
            <a:r>
              <a:rPr lang="en-GB" sz="800" dirty="0" smtClean="0">
                <a:latin typeface="+mj-lt"/>
              </a:rPr>
              <a:t>Figure: Survival of Zaire </a:t>
            </a:r>
            <a:r>
              <a:rPr lang="en-GB" sz="800" dirty="0" err="1" smtClean="0">
                <a:latin typeface="+mj-lt"/>
              </a:rPr>
              <a:t>ebolavirus</a:t>
            </a:r>
            <a:r>
              <a:rPr lang="en-GB" sz="800" dirty="0" smtClean="0">
                <a:latin typeface="+mj-lt"/>
              </a:rPr>
              <a:t> (ZEBOV) and Lake Victoria </a:t>
            </a:r>
            <a:r>
              <a:rPr lang="en-GB" sz="800" dirty="0" err="1" smtClean="0">
                <a:latin typeface="+mj-lt"/>
              </a:rPr>
              <a:t>marburgvirus</a:t>
            </a:r>
            <a:r>
              <a:rPr lang="en-GB" sz="800" dirty="0" smtClean="0">
                <a:latin typeface="+mj-lt"/>
              </a:rPr>
              <a:t> (MARV) dried onto different solid substrates over a 50-day period. The survival of ZEBOV (solid line) and MARV (dotted line) on different substrates when dried in tissue culture media (closed shapes) or guinea pig sera (open shapes) over 50 days was assessed by the TCID</a:t>
            </a:r>
            <a:r>
              <a:rPr lang="en-GB" sz="800" baseline="-25000" dirty="0" smtClean="0">
                <a:latin typeface="+mj-lt"/>
              </a:rPr>
              <a:t>50</a:t>
            </a:r>
            <a:r>
              <a:rPr lang="en-GB" sz="800" dirty="0" smtClean="0">
                <a:latin typeface="+mj-lt"/>
              </a:rPr>
              <a:t> </a:t>
            </a:r>
            <a:r>
              <a:rPr lang="en-GB" sz="800" dirty="0" err="1" smtClean="0">
                <a:latin typeface="+mj-lt"/>
              </a:rPr>
              <a:t>microtitre</a:t>
            </a:r>
            <a:r>
              <a:rPr lang="en-GB" sz="800" dirty="0" smtClean="0">
                <a:latin typeface="+mj-lt"/>
              </a:rPr>
              <a:t> plate assay. Samples were recovered from the surfaces, in triplicate, at various time points over a longer time period. (a) Survival on glass at 4°C, (b) Survival on plastic at 4°C. Each point shows the mean count (TCID</a:t>
            </a:r>
            <a:r>
              <a:rPr lang="en-GB" sz="800" baseline="-25000" dirty="0" smtClean="0">
                <a:latin typeface="+mj-lt"/>
              </a:rPr>
              <a:t>50</a:t>
            </a:r>
            <a:r>
              <a:rPr lang="en-GB" sz="800" dirty="0" smtClean="0">
                <a:latin typeface="+mj-lt"/>
              </a:rPr>
              <a:t> ml)1) from triplicate samples, plus the standard error.</a:t>
            </a:r>
            <a:endParaRPr lang="en-GB" sz="800" dirty="0">
              <a:latin typeface="+mj-lt"/>
            </a:endParaRPr>
          </a:p>
        </p:txBody>
      </p:sp>
      <p:sp>
        <p:nvSpPr>
          <p:cNvPr id="8" name="TextBox 7"/>
          <p:cNvSpPr txBox="1"/>
          <p:nvPr/>
        </p:nvSpPr>
        <p:spPr>
          <a:xfrm>
            <a:off x="1763688" y="908720"/>
            <a:ext cx="1512168" cy="369332"/>
          </a:xfrm>
          <a:prstGeom prst="rect">
            <a:avLst/>
          </a:prstGeom>
          <a:noFill/>
        </p:spPr>
        <p:txBody>
          <a:bodyPr wrap="square" rtlCol="0">
            <a:spAutoFit/>
          </a:bodyPr>
          <a:lstStyle/>
          <a:p>
            <a:r>
              <a:rPr lang="en-GB" dirty="0" smtClean="0">
                <a:latin typeface="+mn-lt"/>
              </a:rPr>
              <a:t>Glass</a:t>
            </a:r>
            <a:endParaRPr lang="en-GB" dirty="0">
              <a:latin typeface="+mn-lt"/>
            </a:endParaRPr>
          </a:p>
        </p:txBody>
      </p:sp>
      <p:sp>
        <p:nvSpPr>
          <p:cNvPr id="9" name="TextBox 8"/>
          <p:cNvSpPr txBox="1"/>
          <p:nvPr/>
        </p:nvSpPr>
        <p:spPr>
          <a:xfrm>
            <a:off x="1691680" y="2699628"/>
            <a:ext cx="1512168" cy="369332"/>
          </a:xfrm>
          <a:prstGeom prst="rect">
            <a:avLst/>
          </a:prstGeom>
          <a:noFill/>
        </p:spPr>
        <p:txBody>
          <a:bodyPr wrap="square" rtlCol="0">
            <a:spAutoFit/>
          </a:bodyPr>
          <a:lstStyle/>
          <a:p>
            <a:r>
              <a:rPr lang="en-GB" dirty="0" smtClean="0">
                <a:latin typeface="+mn-lt"/>
              </a:rPr>
              <a:t>Plastic</a:t>
            </a:r>
            <a:endParaRPr lang="en-GB" dirty="0">
              <a:latin typeface="+mn-lt"/>
            </a:endParaRPr>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Surface survival: viruses with pandemic potential</a:t>
            </a:r>
            <a:endParaRPr lang="en-GB" dirty="0"/>
          </a:p>
        </p:txBody>
      </p:sp>
      <p:graphicFrame>
        <p:nvGraphicFramePr>
          <p:cNvPr id="3" name="Table 2"/>
          <p:cNvGraphicFramePr>
            <a:graphicFrameLocks noGrp="1"/>
          </p:cNvGraphicFramePr>
          <p:nvPr/>
        </p:nvGraphicFramePr>
        <p:xfrm>
          <a:off x="1331640" y="1772816"/>
          <a:ext cx="6096000" cy="18542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GB" dirty="0" smtClean="0"/>
                        <a:t>Virus</a:t>
                      </a:r>
                      <a:endParaRPr lang="en-GB" dirty="0"/>
                    </a:p>
                  </a:txBody>
                  <a:tcPr/>
                </a:tc>
                <a:tc>
                  <a:txBody>
                    <a:bodyPr/>
                    <a:lstStyle/>
                    <a:p>
                      <a:r>
                        <a:rPr lang="en-GB" dirty="0" smtClean="0"/>
                        <a:t>Survival time</a:t>
                      </a:r>
                      <a:endParaRPr lang="en-GB" dirty="0"/>
                    </a:p>
                  </a:txBody>
                  <a:tcPr/>
                </a:tc>
              </a:tr>
              <a:tr h="370840">
                <a:tc>
                  <a:txBody>
                    <a:bodyPr/>
                    <a:lstStyle/>
                    <a:p>
                      <a:r>
                        <a:rPr lang="en-GB" dirty="0" smtClean="0"/>
                        <a:t>SARS-</a:t>
                      </a:r>
                      <a:r>
                        <a:rPr lang="en-GB" dirty="0" err="1" smtClean="0"/>
                        <a:t>CoV</a:t>
                      </a:r>
                      <a:endParaRPr lang="en-GB" dirty="0"/>
                    </a:p>
                  </a:txBody>
                  <a:tcPr/>
                </a:tc>
                <a:tc>
                  <a:txBody>
                    <a:bodyPr/>
                    <a:lstStyle/>
                    <a:p>
                      <a:r>
                        <a:rPr lang="en-GB" dirty="0" smtClean="0"/>
                        <a:t>Days to weeks</a:t>
                      </a:r>
                      <a:r>
                        <a:rPr lang="en-GB" baseline="30000" dirty="0" smtClean="0"/>
                        <a:t>1,2</a:t>
                      </a:r>
                      <a:endParaRPr lang="en-GB" baseline="30000" dirty="0"/>
                    </a:p>
                  </a:txBody>
                  <a:tcPr/>
                </a:tc>
              </a:tr>
              <a:tr h="370840">
                <a:tc>
                  <a:txBody>
                    <a:bodyPr/>
                    <a:lstStyle/>
                    <a:p>
                      <a:r>
                        <a:rPr lang="en-GB" dirty="0" smtClean="0"/>
                        <a:t>MERS-</a:t>
                      </a:r>
                      <a:r>
                        <a:rPr lang="en-GB" dirty="0" err="1" smtClean="0"/>
                        <a:t>CoV</a:t>
                      </a:r>
                      <a:endParaRPr lang="en-GB" dirty="0"/>
                    </a:p>
                  </a:txBody>
                  <a:tcPr/>
                </a:tc>
                <a:tc>
                  <a:txBody>
                    <a:bodyPr/>
                    <a:lstStyle/>
                    <a:p>
                      <a:r>
                        <a:rPr lang="en-GB" dirty="0" smtClean="0"/>
                        <a:t>More than 2 days</a:t>
                      </a:r>
                      <a:r>
                        <a:rPr lang="en-GB" baseline="30000" dirty="0" smtClean="0"/>
                        <a:t>3</a:t>
                      </a:r>
                      <a:endParaRPr lang="en-GB" baseline="30000" dirty="0"/>
                    </a:p>
                  </a:txBody>
                  <a:tcPr/>
                </a:tc>
              </a:tr>
              <a:tr h="370840">
                <a:tc>
                  <a:txBody>
                    <a:bodyPr/>
                    <a:lstStyle/>
                    <a:p>
                      <a:r>
                        <a:rPr lang="en-GB" dirty="0" smtClean="0"/>
                        <a:t>Influenza</a:t>
                      </a:r>
                      <a:endParaRPr lang="en-GB" dirty="0"/>
                    </a:p>
                  </a:txBody>
                  <a:tcPr/>
                </a:tc>
                <a:tc>
                  <a:txBody>
                    <a:bodyPr/>
                    <a:lstStyle/>
                    <a:p>
                      <a:r>
                        <a:rPr lang="en-GB" dirty="0" smtClean="0"/>
                        <a:t>Hours to days</a:t>
                      </a:r>
                      <a:r>
                        <a:rPr lang="en-GB" baseline="30000" dirty="0" smtClean="0"/>
                        <a:t>1,4</a:t>
                      </a:r>
                      <a:endParaRPr lang="en-GB" baseline="30000" dirty="0"/>
                    </a:p>
                  </a:txBody>
                  <a:tcPr/>
                </a:tc>
              </a:tr>
              <a:tr h="370840">
                <a:tc>
                  <a:txBody>
                    <a:bodyPr/>
                    <a:lstStyle/>
                    <a:p>
                      <a:r>
                        <a:rPr lang="en-GB" dirty="0" smtClean="0"/>
                        <a:t>Ebola</a:t>
                      </a:r>
                      <a:endParaRPr lang="en-GB" dirty="0"/>
                    </a:p>
                  </a:txBody>
                  <a:tcPr/>
                </a:tc>
                <a:tc>
                  <a:txBody>
                    <a:bodyPr/>
                    <a:lstStyle/>
                    <a:p>
                      <a:r>
                        <a:rPr lang="en-GB" dirty="0" smtClean="0"/>
                        <a:t>Days to weeks* </a:t>
                      </a:r>
                      <a:r>
                        <a:rPr lang="en-GB" baseline="30000" dirty="0" smtClean="0"/>
                        <a:t>5-6</a:t>
                      </a:r>
                      <a:endParaRPr lang="en-GB" dirty="0"/>
                    </a:p>
                  </a:txBody>
                  <a:tcPr/>
                </a:tc>
              </a:tr>
            </a:tbl>
          </a:graphicData>
        </a:graphic>
      </p:graphicFrame>
      <p:sp>
        <p:nvSpPr>
          <p:cNvPr id="4" name="TextBox 3"/>
          <p:cNvSpPr txBox="1"/>
          <p:nvPr/>
        </p:nvSpPr>
        <p:spPr>
          <a:xfrm>
            <a:off x="35496" y="5301208"/>
            <a:ext cx="6696744" cy="1600438"/>
          </a:xfrm>
          <a:prstGeom prst="rect">
            <a:avLst/>
          </a:prstGeom>
          <a:noFill/>
        </p:spPr>
        <p:txBody>
          <a:bodyPr wrap="square" rtlCol="0">
            <a:spAutoFit/>
          </a:bodyPr>
          <a:lstStyle/>
          <a:p>
            <a:pPr marL="342900" indent="-342900">
              <a:buAutoNum type="arabicPeriod"/>
            </a:pPr>
            <a:r>
              <a:rPr lang="en-GB" sz="1600" dirty="0" smtClean="0">
                <a:latin typeface="+mj-lt"/>
              </a:rPr>
              <a:t>Chan </a:t>
            </a:r>
            <a:r>
              <a:rPr lang="en-GB" sz="1600" i="1" dirty="0" smtClean="0">
                <a:latin typeface="+mj-lt"/>
              </a:rPr>
              <a:t>et al. Adv </a:t>
            </a:r>
            <a:r>
              <a:rPr lang="en-GB" sz="1600" i="1" dirty="0" err="1" smtClean="0">
                <a:latin typeface="+mj-lt"/>
              </a:rPr>
              <a:t>Virol</a:t>
            </a:r>
            <a:r>
              <a:rPr lang="en-GB" sz="1600" dirty="0" smtClean="0">
                <a:latin typeface="+mj-lt"/>
              </a:rPr>
              <a:t> 2011:734690.</a:t>
            </a:r>
          </a:p>
          <a:p>
            <a:pPr marL="342900" indent="-342900">
              <a:buAutoNum type="arabicPeriod"/>
            </a:pPr>
            <a:r>
              <a:rPr lang="en-GB" sz="1600" dirty="0" smtClean="0">
                <a:latin typeface="+mj-lt"/>
              </a:rPr>
              <a:t>Lai </a:t>
            </a:r>
            <a:r>
              <a:rPr lang="en-GB" sz="1600" i="1" dirty="0" smtClean="0">
                <a:latin typeface="+mj-lt"/>
              </a:rPr>
              <a:t>et al. </a:t>
            </a:r>
            <a:r>
              <a:rPr lang="en-GB" sz="1600" i="1" dirty="0" err="1" smtClean="0">
                <a:latin typeface="+mj-lt"/>
              </a:rPr>
              <a:t>Clin</a:t>
            </a:r>
            <a:r>
              <a:rPr lang="en-GB" sz="1600" i="1" dirty="0" smtClean="0">
                <a:latin typeface="+mj-lt"/>
              </a:rPr>
              <a:t> Infect </a:t>
            </a:r>
            <a:r>
              <a:rPr lang="en-GB" sz="1600" i="1" dirty="0" err="1" smtClean="0">
                <a:latin typeface="+mj-lt"/>
              </a:rPr>
              <a:t>Dis</a:t>
            </a:r>
            <a:r>
              <a:rPr lang="en-GB" sz="1600" dirty="0" smtClean="0">
                <a:latin typeface="+mj-lt"/>
              </a:rPr>
              <a:t> 2005;41:67-71.</a:t>
            </a:r>
          </a:p>
          <a:p>
            <a:pPr marL="342900" indent="-342900">
              <a:buAutoNum type="arabicPeriod"/>
            </a:pPr>
            <a:r>
              <a:rPr lang="en-GB" sz="1600" dirty="0" smtClean="0">
                <a:latin typeface="+mj-lt"/>
              </a:rPr>
              <a:t>van </a:t>
            </a:r>
            <a:r>
              <a:rPr lang="en-GB" sz="1600" dirty="0" err="1" smtClean="0">
                <a:latin typeface="+mj-lt"/>
              </a:rPr>
              <a:t>Doremalen</a:t>
            </a:r>
            <a:r>
              <a:rPr lang="en-GB" sz="1600" dirty="0" smtClean="0">
                <a:latin typeface="+mj-lt"/>
              </a:rPr>
              <a:t> </a:t>
            </a:r>
            <a:r>
              <a:rPr lang="en-GB" sz="1600" i="1" dirty="0" smtClean="0">
                <a:latin typeface="+mj-lt"/>
              </a:rPr>
              <a:t>et al. Euro </a:t>
            </a:r>
            <a:r>
              <a:rPr lang="en-GB" sz="1600" i="1" dirty="0" err="1" smtClean="0">
                <a:latin typeface="+mj-lt"/>
              </a:rPr>
              <a:t>Surveill</a:t>
            </a:r>
            <a:r>
              <a:rPr lang="en-GB" sz="1600" i="1" dirty="0" smtClean="0">
                <a:latin typeface="+mj-lt"/>
              </a:rPr>
              <a:t> </a:t>
            </a:r>
            <a:r>
              <a:rPr lang="en-GB" sz="1600" dirty="0" smtClean="0">
                <a:latin typeface="+mj-lt"/>
              </a:rPr>
              <a:t>2013;18.</a:t>
            </a:r>
          </a:p>
          <a:p>
            <a:pPr marL="342900" indent="-342900">
              <a:buFontTx/>
              <a:buAutoNum type="arabicPeriod"/>
            </a:pPr>
            <a:r>
              <a:rPr lang="en-GB" sz="1600" dirty="0" err="1" smtClean="0">
                <a:latin typeface="+mj-lt"/>
              </a:rPr>
              <a:t>Dublineau</a:t>
            </a:r>
            <a:r>
              <a:rPr lang="en-GB" sz="1600" dirty="0" smtClean="0">
                <a:latin typeface="+mj-lt"/>
              </a:rPr>
              <a:t> </a:t>
            </a:r>
            <a:r>
              <a:rPr lang="en-GB" sz="1600" i="1" dirty="0" smtClean="0">
                <a:latin typeface="+mj-lt"/>
              </a:rPr>
              <a:t>et al. </a:t>
            </a:r>
            <a:r>
              <a:rPr lang="en-GB" sz="1600" i="1" dirty="0" err="1" smtClean="0">
                <a:latin typeface="+mj-lt"/>
              </a:rPr>
              <a:t>PLoS</a:t>
            </a:r>
            <a:r>
              <a:rPr lang="en-GB" sz="1600" i="1" dirty="0" smtClean="0">
                <a:latin typeface="+mj-lt"/>
              </a:rPr>
              <a:t> ONE </a:t>
            </a:r>
            <a:r>
              <a:rPr lang="en-GB" sz="1600" dirty="0" smtClean="0">
                <a:latin typeface="+mj-lt"/>
              </a:rPr>
              <a:t>2011;6:e28043.</a:t>
            </a:r>
          </a:p>
          <a:p>
            <a:pPr marL="342900" indent="-342900">
              <a:buAutoNum type="arabicPeriod"/>
            </a:pPr>
            <a:r>
              <a:rPr lang="it-IT" sz="1600" dirty="0" smtClean="0">
                <a:latin typeface="+mj-lt"/>
              </a:rPr>
              <a:t>Sagripanti </a:t>
            </a:r>
            <a:r>
              <a:rPr lang="it-IT" sz="1600" i="1" dirty="0" smtClean="0">
                <a:latin typeface="+mj-lt"/>
              </a:rPr>
              <a:t>et al. Arch Virol </a:t>
            </a:r>
            <a:r>
              <a:rPr lang="it-IT" sz="1600" dirty="0" smtClean="0">
                <a:latin typeface="+mj-lt"/>
              </a:rPr>
              <a:t>2010;155:2035-2039.</a:t>
            </a:r>
          </a:p>
          <a:p>
            <a:pPr marL="342900" indent="-342900">
              <a:buFontTx/>
              <a:buAutoNum type="arabicPeriod"/>
            </a:pPr>
            <a:r>
              <a:rPr lang="it-IT" sz="1600" dirty="0" smtClean="0">
                <a:latin typeface="+mj-lt"/>
              </a:rPr>
              <a:t>Piercy </a:t>
            </a:r>
            <a:r>
              <a:rPr lang="it-IT" sz="1600" i="1" dirty="0" smtClean="0">
                <a:latin typeface="+mj-lt"/>
              </a:rPr>
              <a:t>et al. J Appl Microbiol </a:t>
            </a:r>
            <a:r>
              <a:rPr lang="it-IT" sz="1600" dirty="0" smtClean="0">
                <a:latin typeface="+mj-lt"/>
              </a:rPr>
              <a:t>2010;109:1531-1539.</a:t>
            </a:r>
            <a:endParaRPr lang="en-GB" sz="1600" dirty="0" smtClean="0">
              <a:latin typeface="+mj-lt"/>
            </a:endParaRPr>
          </a:p>
        </p:txBody>
      </p:sp>
      <p:sp>
        <p:nvSpPr>
          <p:cNvPr id="5" name="TextBox 4"/>
          <p:cNvSpPr txBox="1"/>
          <p:nvPr/>
        </p:nvSpPr>
        <p:spPr>
          <a:xfrm>
            <a:off x="1331640" y="3717032"/>
            <a:ext cx="5976664" cy="253916"/>
          </a:xfrm>
          <a:prstGeom prst="rect">
            <a:avLst/>
          </a:prstGeom>
          <a:noFill/>
        </p:spPr>
        <p:txBody>
          <a:bodyPr wrap="square" rtlCol="0">
            <a:spAutoFit/>
          </a:bodyPr>
          <a:lstStyle/>
          <a:p>
            <a:r>
              <a:rPr lang="en-GB" sz="1050" dirty="0" smtClean="0">
                <a:latin typeface="+mn-lt"/>
              </a:rPr>
              <a:t>* The study that reported survival times measured in weeks was performed at 4°C.</a:t>
            </a:r>
            <a:r>
              <a:rPr lang="en-GB" sz="1050" baseline="30000" dirty="0" smtClean="0">
                <a:latin typeface="+mn-lt"/>
              </a:rPr>
              <a:t>6</a:t>
            </a:r>
            <a:endParaRPr lang="en-GB" sz="1050" baseline="30000" dirty="0">
              <a:latin typeface="+mn-lt"/>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terminal disinfection of hospital rooms</a:t>
            </a:r>
            <a:endParaRPr lang="en-GB" dirty="0"/>
          </a:p>
        </p:txBody>
      </p:sp>
      <p:sp>
        <p:nvSpPr>
          <p:cNvPr id="3" name="TextBox 2"/>
          <p:cNvSpPr txBox="1"/>
          <p:nvPr/>
        </p:nvSpPr>
        <p:spPr>
          <a:xfrm>
            <a:off x="107504" y="6402814"/>
            <a:ext cx="7416824" cy="338554"/>
          </a:xfrm>
          <a:prstGeom prst="rect">
            <a:avLst/>
          </a:prstGeom>
          <a:noFill/>
        </p:spPr>
        <p:txBody>
          <a:bodyPr wrap="square" rtlCol="0">
            <a:spAutoFit/>
          </a:bodyPr>
          <a:lstStyle/>
          <a:p>
            <a:r>
              <a:rPr lang="en-GB" sz="1600" dirty="0" smtClean="0">
                <a:latin typeface="+mj-lt"/>
              </a:rPr>
              <a:t>Source:</a:t>
            </a:r>
            <a:r>
              <a:rPr lang="en-GB" sz="1600" dirty="0" smtClean="0">
                <a:latin typeface="+mj-lt"/>
                <a:cs typeface="Times New Roman" pitchFamily="18" charset="0"/>
              </a:rPr>
              <a:t> </a:t>
            </a:r>
            <a:r>
              <a:rPr lang="en-GB" sz="1600" dirty="0" smtClean="0">
                <a:latin typeface="+mj-lt"/>
                <a:ea typeface="Times New Roman" pitchFamily="18" charset="0"/>
                <a:cs typeface="Times New Roman" pitchFamily="18" charset="0"/>
                <a:hlinkClick r:id="rId2"/>
              </a:rPr>
              <a:t>US CDC</a:t>
            </a:r>
            <a:r>
              <a:rPr lang="en-GB" sz="1600" dirty="0" smtClean="0">
                <a:latin typeface="+mj-lt"/>
                <a:ea typeface="Times New Roman" pitchFamily="18" charset="0"/>
                <a:cs typeface="Times New Roman" pitchFamily="18" charset="0"/>
              </a:rPr>
              <a:t> and </a:t>
            </a:r>
            <a:r>
              <a:rPr lang="en-GB" sz="1600" dirty="0" smtClean="0">
                <a:latin typeface="+mj-lt"/>
                <a:ea typeface="Times New Roman" pitchFamily="18" charset="0"/>
                <a:cs typeface="Times New Roman" pitchFamily="18" charset="0"/>
                <a:hlinkClick r:id="rId3"/>
              </a:rPr>
              <a:t>UK Department of Health</a:t>
            </a:r>
            <a:endParaRPr lang="en-GB" sz="1600" dirty="0">
              <a:latin typeface="+mj-lt"/>
            </a:endParaRPr>
          </a:p>
        </p:txBody>
      </p:sp>
      <p:graphicFrame>
        <p:nvGraphicFramePr>
          <p:cNvPr id="4" name="Table 3"/>
          <p:cNvGraphicFramePr>
            <a:graphicFrameLocks noGrp="1"/>
          </p:cNvGraphicFramePr>
          <p:nvPr/>
        </p:nvGraphicFramePr>
        <p:xfrm>
          <a:off x="395536" y="1268759"/>
          <a:ext cx="8280920" cy="2560320"/>
        </p:xfrm>
        <a:graphic>
          <a:graphicData uri="http://schemas.openxmlformats.org/drawingml/2006/table">
            <a:tbl>
              <a:tblPr firstRow="1" bandRow="1">
                <a:tableStyleId>{5C22544A-7EE6-4342-B048-85BDC9FD1C3A}</a:tableStyleId>
              </a:tblPr>
              <a:tblGrid>
                <a:gridCol w="2048887"/>
                <a:gridCol w="2775649"/>
                <a:gridCol w="3456384"/>
              </a:tblGrid>
              <a:tr h="293752">
                <a:tc>
                  <a:txBody>
                    <a:bodyPr/>
                    <a:lstStyle/>
                    <a:p>
                      <a:pPr algn="r"/>
                      <a:endParaRPr lang="en-GB" sz="1800" dirty="0"/>
                    </a:p>
                  </a:txBody>
                  <a:tcPr/>
                </a:tc>
                <a:tc>
                  <a:txBody>
                    <a:bodyPr/>
                    <a:lstStyle/>
                    <a:p>
                      <a:pPr algn="ctr"/>
                      <a:r>
                        <a:rPr lang="en-GB" sz="1800" dirty="0" smtClean="0"/>
                        <a:t>CDC</a:t>
                      </a:r>
                      <a:endParaRPr lang="en-GB" sz="1800" dirty="0"/>
                    </a:p>
                  </a:txBody>
                  <a:tcPr/>
                </a:tc>
                <a:tc>
                  <a:txBody>
                    <a:bodyPr/>
                    <a:lstStyle/>
                    <a:p>
                      <a:pPr algn="ctr"/>
                      <a:r>
                        <a:rPr lang="en-GB" sz="1800" dirty="0" smtClean="0"/>
                        <a:t>UK DH</a:t>
                      </a:r>
                      <a:endParaRPr lang="en-GB" sz="1800" dirty="0"/>
                    </a:p>
                  </a:txBody>
                  <a:tcPr/>
                </a:tc>
              </a:tr>
              <a:tr h="133453">
                <a:tc>
                  <a:txBody>
                    <a:bodyPr/>
                    <a:lstStyle/>
                    <a:p>
                      <a:pPr algn="r"/>
                      <a:r>
                        <a:rPr lang="en-GB" sz="1800" dirty="0" smtClean="0"/>
                        <a:t>PPE for cleaners</a:t>
                      </a:r>
                      <a:endParaRPr lang="en-GB" sz="1800" dirty="0"/>
                    </a:p>
                  </a:txBody>
                  <a:tcPr/>
                </a:tc>
                <a:tc>
                  <a:txBody>
                    <a:bodyPr/>
                    <a:lstStyle/>
                    <a:p>
                      <a:pPr algn="ctr"/>
                      <a:r>
                        <a:rPr lang="en-GB" sz="1800" dirty="0" smtClean="0">
                          <a:sym typeface="Wingdings"/>
                        </a:rPr>
                        <a:t>As for</a:t>
                      </a:r>
                      <a:r>
                        <a:rPr lang="en-GB" sz="1800" baseline="0" dirty="0" smtClean="0">
                          <a:sym typeface="Wingdings"/>
                        </a:rPr>
                        <a:t> HCW with direct patient contact</a:t>
                      </a:r>
                      <a:endParaRPr lang="en-GB" sz="1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dirty="0" smtClean="0">
                          <a:sym typeface="Wingdings"/>
                        </a:rPr>
                        <a:t>As for</a:t>
                      </a:r>
                      <a:r>
                        <a:rPr lang="en-GB" sz="1800" baseline="0" dirty="0" smtClean="0">
                          <a:sym typeface="Wingdings"/>
                        </a:rPr>
                        <a:t> HCW with direct patient contact</a:t>
                      </a:r>
                      <a:endParaRPr lang="en-GB" sz="1800" dirty="0" smtClean="0"/>
                    </a:p>
                  </a:txBody>
                  <a:tcPr/>
                </a:tc>
              </a:tr>
              <a:tr h="243355">
                <a:tc>
                  <a:txBody>
                    <a:bodyPr/>
                    <a:lstStyle/>
                    <a:p>
                      <a:pPr algn="r"/>
                      <a:r>
                        <a:rPr lang="en-GB" sz="1800" dirty="0" smtClean="0"/>
                        <a:t>Disinfectant</a:t>
                      </a:r>
                      <a:endParaRPr lang="en-GB" sz="1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dirty="0" smtClean="0">
                          <a:sym typeface="Wingdings"/>
                        </a:rPr>
                        <a:t>EPA registered disinfectant effective</a:t>
                      </a:r>
                      <a:r>
                        <a:rPr lang="en-GB" sz="1800" baseline="0" dirty="0" smtClean="0">
                          <a:sym typeface="Wingdings"/>
                        </a:rPr>
                        <a:t> </a:t>
                      </a:r>
                      <a:r>
                        <a:rPr lang="en-GB" sz="1800" dirty="0" smtClean="0">
                          <a:sym typeface="Wingdings"/>
                        </a:rPr>
                        <a:t>against non-enveloped virus</a:t>
                      </a:r>
                      <a:endParaRPr lang="en-GB" sz="18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dirty="0" smtClean="0">
                          <a:sym typeface="Wingdings"/>
                        </a:rPr>
                        <a:t>Standard methods where no blood</a:t>
                      </a:r>
                      <a:r>
                        <a:rPr lang="en-GB" sz="1800" baseline="0" dirty="0" smtClean="0">
                          <a:sym typeface="Wingdings"/>
                        </a:rPr>
                        <a:t> contamination, 10,000ppm b</a:t>
                      </a:r>
                      <a:r>
                        <a:rPr lang="en-GB" sz="1800" dirty="0" smtClean="0">
                          <a:sym typeface="Wingdings"/>
                        </a:rPr>
                        <a:t>leach where blood contamination evident</a:t>
                      </a:r>
                      <a:endParaRPr lang="en-GB" sz="1800" dirty="0" smtClean="0"/>
                    </a:p>
                  </a:txBody>
                  <a:tcPr/>
                </a:tc>
              </a:tr>
              <a:tr h="0">
                <a:tc>
                  <a:txBody>
                    <a:bodyPr/>
                    <a:lstStyle/>
                    <a:p>
                      <a:pPr algn="r"/>
                      <a:r>
                        <a:rPr lang="en-GB" sz="1800" dirty="0" smtClean="0"/>
                        <a:t>Fumigation</a:t>
                      </a:r>
                      <a:endParaRPr lang="en-GB" sz="1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dirty="0" smtClean="0">
                          <a:sym typeface="Wingdings"/>
                        </a:rPr>
                        <a:t>Not</a:t>
                      </a:r>
                      <a:r>
                        <a:rPr lang="en-GB" sz="1800" baseline="0" dirty="0" smtClean="0">
                          <a:sym typeface="Wingdings"/>
                        </a:rPr>
                        <a:t> mentioned</a:t>
                      </a:r>
                      <a:endParaRPr lang="en-GB" sz="1800" dirty="0" smtClean="0"/>
                    </a:p>
                  </a:txBody>
                  <a:tcPr/>
                </a:tc>
                <a:tc>
                  <a:txBody>
                    <a:bodyPr/>
                    <a:lstStyle/>
                    <a:p>
                      <a:pPr algn="ctr"/>
                      <a:r>
                        <a:rPr lang="en-GB" sz="1800" dirty="0" smtClean="0">
                          <a:sym typeface="Wingdings"/>
                        </a:rPr>
                        <a:t>Recommended</a:t>
                      </a:r>
                      <a:endParaRPr lang="en-GB" sz="1800" dirty="0"/>
                    </a:p>
                  </a:txBody>
                  <a:tcPr/>
                </a:tc>
              </a:tr>
            </a:tbl>
          </a:graphicData>
        </a:graphic>
      </p:graphicFrame>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Fumigation via automated room disinfection</a:t>
            </a:r>
            <a:endParaRPr lang="en-GB" dirty="0"/>
          </a:p>
        </p:txBody>
      </p:sp>
      <p:sp>
        <p:nvSpPr>
          <p:cNvPr id="3" name="TextBox 2"/>
          <p:cNvSpPr txBox="1"/>
          <p:nvPr/>
        </p:nvSpPr>
        <p:spPr>
          <a:xfrm>
            <a:off x="323528" y="908720"/>
            <a:ext cx="8358246" cy="3293209"/>
          </a:xfrm>
          <a:prstGeom prst="rect">
            <a:avLst/>
          </a:prstGeom>
          <a:noFill/>
        </p:spPr>
        <p:txBody>
          <a:bodyPr wrap="square" rtlCol="0">
            <a:spAutoFit/>
          </a:bodyPr>
          <a:lstStyle/>
          <a:p>
            <a:pPr marL="177800" indent="-177800">
              <a:buClr>
                <a:schemeClr val="tx2">
                  <a:lumMod val="40000"/>
                  <a:lumOff val="60000"/>
                </a:schemeClr>
              </a:buClr>
              <a:buFont typeface="Wingdings" pitchFamily="2" charset="2"/>
              <a:buChar char="§"/>
            </a:pPr>
            <a:r>
              <a:rPr lang="en-GB" sz="1600" dirty="0" smtClean="0">
                <a:latin typeface="+mj-lt"/>
              </a:rPr>
              <a:t>Ebola is an enveloped virus, so will be susceptible to a range of disinfectants </a:t>
            </a:r>
            <a:r>
              <a:rPr lang="en-GB" sz="1600" i="1" dirty="0" smtClean="0">
                <a:latin typeface="+mj-lt"/>
              </a:rPr>
              <a:t>in vitro</a:t>
            </a:r>
            <a:r>
              <a:rPr lang="en-GB" sz="1600" dirty="0" smtClean="0">
                <a:latin typeface="+mj-lt"/>
              </a:rPr>
              <a:t>, including alcohol, QAC, bleach and other disinfectants.</a:t>
            </a:r>
            <a:r>
              <a:rPr lang="en-GB" sz="1600" baseline="30000" dirty="0" smtClean="0">
                <a:latin typeface="+mj-lt"/>
              </a:rPr>
              <a:t>1</a:t>
            </a:r>
          </a:p>
          <a:p>
            <a:pPr marL="177800" indent="-177800">
              <a:buClr>
                <a:schemeClr val="tx2">
                  <a:lumMod val="40000"/>
                  <a:lumOff val="60000"/>
                </a:schemeClr>
              </a:buClr>
              <a:buFont typeface="Wingdings" pitchFamily="2" charset="2"/>
              <a:buChar char="§"/>
            </a:pPr>
            <a:r>
              <a:rPr lang="en-GB" sz="1600" dirty="0" smtClean="0">
                <a:latin typeface="+mj-lt"/>
              </a:rPr>
              <a:t>However, studies with other organisms have demonstrated that conventional methods consistently fail to eliminate contamination with pathogens that can survive on surfaces such as </a:t>
            </a:r>
            <a:r>
              <a:rPr lang="en-GB" sz="1600" i="1" dirty="0" smtClean="0">
                <a:latin typeface="+mj-lt"/>
              </a:rPr>
              <a:t>C. </a:t>
            </a:r>
            <a:r>
              <a:rPr lang="en-GB" sz="1600" i="1" dirty="0" err="1" smtClean="0">
                <a:latin typeface="+mj-lt"/>
              </a:rPr>
              <a:t>difficile</a:t>
            </a:r>
            <a:r>
              <a:rPr lang="en-GB" sz="1600" dirty="0" smtClean="0">
                <a:latin typeface="+mj-lt"/>
              </a:rPr>
              <a:t>, MRSA and norovirus.</a:t>
            </a:r>
            <a:r>
              <a:rPr lang="en-GB" sz="1600" baseline="30000" dirty="0" smtClean="0">
                <a:latin typeface="+mj-lt"/>
              </a:rPr>
              <a:t>2</a:t>
            </a:r>
          </a:p>
          <a:p>
            <a:pPr marL="177800" indent="-177800">
              <a:buClr>
                <a:schemeClr val="tx2">
                  <a:lumMod val="40000"/>
                  <a:lumOff val="60000"/>
                </a:schemeClr>
              </a:buClr>
              <a:buFont typeface="Wingdings" pitchFamily="2" charset="2"/>
              <a:buChar char="§"/>
            </a:pPr>
            <a:r>
              <a:rPr lang="en-GB" sz="1600" dirty="0" smtClean="0">
                <a:latin typeface="+mj-lt"/>
              </a:rPr>
              <a:t>Hydrogen peroxide </a:t>
            </a:r>
            <a:r>
              <a:rPr lang="en-GB" sz="1600" dirty="0" err="1" smtClean="0">
                <a:latin typeface="+mj-lt"/>
              </a:rPr>
              <a:t>vapor</a:t>
            </a:r>
            <a:r>
              <a:rPr lang="en-GB" sz="1600" dirty="0" smtClean="0">
                <a:latin typeface="+mj-lt"/>
              </a:rPr>
              <a:t> (HPV) is effective </a:t>
            </a:r>
            <a:r>
              <a:rPr lang="en-GB" sz="1600" i="1" dirty="0" smtClean="0">
                <a:latin typeface="+mj-lt"/>
              </a:rPr>
              <a:t>in vitro </a:t>
            </a:r>
            <a:r>
              <a:rPr lang="en-GB" sz="1600" dirty="0" smtClean="0">
                <a:latin typeface="+mj-lt"/>
              </a:rPr>
              <a:t>for the inactivation of enveloped and non-enveloped viruses (see table below) and eliminates pathogens from hospital surfaces.</a:t>
            </a:r>
            <a:r>
              <a:rPr lang="en-GB" sz="1600" baseline="30000" dirty="0" smtClean="0">
                <a:latin typeface="+mj-lt"/>
              </a:rPr>
              <a:t>3,4</a:t>
            </a:r>
          </a:p>
          <a:p>
            <a:pPr marL="177800" indent="-177800">
              <a:buClr>
                <a:schemeClr val="tx2">
                  <a:lumMod val="40000"/>
                  <a:lumOff val="60000"/>
                </a:schemeClr>
              </a:buClr>
              <a:buFont typeface="Wingdings" pitchFamily="2" charset="2"/>
              <a:buChar char="§"/>
            </a:pPr>
            <a:r>
              <a:rPr lang="en-GB" sz="1600" dirty="0" smtClean="0">
                <a:latin typeface="+mj-lt"/>
              </a:rPr>
              <a:t>Formaldehyde and chlorine dioxide would also be effective, but it would be difficult to apply these safely and without material damage in hospitals.</a:t>
            </a:r>
            <a:r>
              <a:rPr lang="en-GB" sz="1600" baseline="30000" dirty="0" smtClean="0">
                <a:latin typeface="+mj-lt"/>
              </a:rPr>
              <a:t>5</a:t>
            </a:r>
            <a:r>
              <a:rPr lang="en-GB" sz="1600" dirty="0" smtClean="0">
                <a:latin typeface="+mj-lt"/>
              </a:rPr>
              <a:t> </a:t>
            </a:r>
          </a:p>
          <a:p>
            <a:pPr marL="177800" indent="-177800">
              <a:buClr>
                <a:schemeClr val="tx2">
                  <a:lumMod val="40000"/>
                  <a:lumOff val="60000"/>
                </a:schemeClr>
              </a:buClr>
              <a:buFont typeface="Wingdings" pitchFamily="2" charset="2"/>
              <a:buChar char="§"/>
            </a:pPr>
            <a:r>
              <a:rPr lang="en-GB" sz="1600" dirty="0" smtClean="0">
                <a:latin typeface="+mj-lt"/>
              </a:rPr>
              <a:t>The lower level of efficacy in general and especially out of direct line of sight makes aerosolised hydrogen peroxide (AHP) and UV systems unsuitable for terminal decontamination following EVD cases.</a:t>
            </a:r>
            <a:r>
              <a:rPr lang="en-GB" sz="1600" baseline="30000" dirty="0" smtClean="0">
                <a:latin typeface="+mj-lt"/>
              </a:rPr>
              <a:t>3,6</a:t>
            </a:r>
            <a:endParaRPr lang="en-GB" sz="1600" baseline="30000" dirty="0">
              <a:latin typeface="+mj-lt"/>
            </a:endParaRPr>
          </a:p>
        </p:txBody>
      </p:sp>
      <p:sp>
        <p:nvSpPr>
          <p:cNvPr id="4" name="Rectangle 3"/>
          <p:cNvSpPr/>
          <p:nvPr/>
        </p:nvSpPr>
        <p:spPr>
          <a:xfrm>
            <a:off x="-32" y="6237312"/>
            <a:ext cx="6429404" cy="1015663"/>
          </a:xfrm>
          <a:prstGeom prst="rect">
            <a:avLst/>
          </a:prstGeom>
        </p:spPr>
        <p:txBody>
          <a:bodyPr wrap="square">
            <a:spAutoFit/>
          </a:bodyPr>
          <a:lstStyle/>
          <a:p>
            <a:pPr marL="228600" indent="-228600">
              <a:buAutoNum type="arabicPeriod"/>
            </a:pPr>
            <a:r>
              <a:rPr lang="en-GB" sz="1000" dirty="0" err="1" smtClean="0">
                <a:latin typeface="+mj-lt"/>
              </a:rPr>
              <a:t>Ftika</a:t>
            </a:r>
            <a:r>
              <a:rPr lang="en-GB" sz="1000" dirty="0" smtClean="0">
                <a:latin typeface="+mj-lt"/>
              </a:rPr>
              <a:t> &amp; </a:t>
            </a:r>
            <a:r>
              <a:rPr lang="en-GB" sz="1000" dirty="0" err="1" smtClean="0">
                <a:latin typeface="+mj-lt"/>
              </a:rPr>
              <a:t>Maltezou</a:t>
            </a:r>
            <a:r>
              <a:rPr lang="en-GB" sz="1000" dirty="0" smtClean="0">
                <a:latin typeface="+mj-lt"/>
              </a:rPr>
              <a:t>. J Hosp Infect 2013;83:185-192.</a:t>
            </a:r>
          </a:p>
          <a:p>
            <a:pPr marL="228600" indent="-228600">
              <a:buAutoNum type="arabicPeriod"/>
            </a:pPr>
            <a:r>
              <a:rPr lang="en-GB" sz="1000" dirty="0" smtClean="0">
                <a:latin typeface="+mj-lt"/>
              </a:rPr>
              <a:t>Otter </a:t>
            </a:r>
            <a:r>
              <a:rPr lang="en-GB" sz="1000" i="1" dirty="0" smtClean="0">
                <a:latin typeface="+mj-lt"/>
              </a:rPr>
              <a:t>et al. ICHE </a:t>
            </a:r>
            <a:r>
              <a:rPr lang="en-GB" sz="1000" dirty="0" smtClean="0">
                <a:latin typeface="+mj-lt"/>
              </a:rPr>
              <a:t>2011;32:687-699.</a:t>
            </a:r>
          </a:p>
          <a:p>
            <a:pPr marL="228600" indent="-228600">
              <a:buAutoNum type="arabicPeriod"/>
            </a:pPr>
            <a:r>
              <a:rPr lang="en-GB" sz="1000" dirty="0" smtClean="0">
                <a:latin typeface="+mj-lt"/>
              </a:rPr>
              <a:t>Otter </a:t>
            </a:r>
            <a:r>
              <a:rPr lang="en-GB" sz="1000" i="1" dirty="0" smtClean="0">
                <a:latin typeface="+mj-lt"/>
              </a:rPr>
              <a:t>et al. J Hosp Infect </a:t>
            </a:r>
            <a:r>
              <a:rPr lang="en-GB" sz="1000" dirty="0" smtClean="0">
                <a:latin typeface="+mj-lt"/>
              </a:rPr>
              <a:t>2013;83:1-13.</a:t>
            </a:r>
          </a:p>
          <a:p>
            <a:pPr marL="228600" indent="-228600">
              <a:buAutoNum type="arabicPeriod"/>
            </a:pPr>
            <a:endParaRPr lang="en-GB" sz="1000" dirty="0" smtClean="0">
              <a:latin typeface="+mj-lt"/>
            </a:endParaRPr>
          </a:p>
          <a:p>
            <a:pPr marL="228600" indent="-228600">
              <a:buFontTx/>
              <a:buAutoNum type="arabicPeriod"/>
            </a:pPr>
            <a:endParaRPr lang="en-GB" sz="1000" dirty="0" smtClean="0">
              <a:latin typeface="+mj-lt"/>
            </a:endParaRPr>
          </a:p>
          <a:p>
            <a:pPr marL="228600" indent="-228600">
              <a:buAutoNum type="arabicPeriod"/>
            </a:pPr>
            <a:endParaRPr lang="en-GB" sz="1000" dirty="0">
              <a:latin typeface="+mj-lt"/>
            </a:endParaRPr>
          </a:p>
        </p:txBody>
      </p:sp>
      <p:graphicFrame>
        <p:nvGraphicFramePr>
          <p:cNvPr id="5" name="Table 4"/>
          <p:cNvGraphicFramePr>
            <a:graphicFrameLocks noGrp="1"/>
          </p:cNvGraphicFramePr>
          <p:nvPr/>
        </p:nvGraphicFramePr>
        <p:xfrm>
          <a:off x="395536" y="4437112"/>
          <a:ext cx="8215370" cy="1125867"/>
        </p:xfrm>
        <a:graphic>
          <a:graphicData uri="http://schemas.openxmlformats.org/drawingml/2006/table">
            <a:tbl>
              <a:tblPr/>
              <a:tblGrid>
                <a:gridCol w="2540368"/>
                <a:gridCol w="1891144"/>
                <a:gridCol w="1891929"/>
                <a:gridCol w="1891929"/>
              </a:tblGrid>
              <a:tr h="243209">
                <a:tc rowSpan="2">
                  <a:txBody>
                    <a:bodyPr/>
                    <a:lstStyle/>
                    <a:p>
                      <a:pPr algn="ctr">
                        <a:lnSpc>
                          <a:spcPct val="100000"/>
                        </a:lnSpc>
                        <a:spcAft>
                          <a:spcPts val="0"/>
                        </a:spcAft>
                      </a:pPr>
                      <a:r>
                        <a:rPr lang="en-GB" sz="1300" b="1" dirty="0">
                          <a:latin typeface="+mj-lt"/>
                          <a:ea typeface="Calibri"/>
                          <a:cs typeface="Times New Roman"/>
                        </a:rPr>
                        <a:t>Virus (strain) </a:t>
                      </a:r>
                      <a:endParaRPr lang="en-GB" sz="1300" dirty="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0000"/>
                        </a:lnSpc>
                        <a:spcAft>
                          <a:spcPts val="0"/>
                        </a:spcAft>
                      </a:pPr>
                      <a:r>
                        <a:rPr lang="en-GB" sz="1300" b="1" dirty="0">
                          <a:latin typeface="+mj-lt"/>
                          <a:ea typeface="Calibri"/>
                          <a:cs typeface="Times New Roman"/>
                        </a:rPr>
                        <a:t>Log</a:t>
                      </a:r>
                      <a:r>
                        <a:rPr lang="en-GB" sz="1300" b="1" baseline="-25000" dirty="0">
                          <a:latin typeface="+mj-lt"/>
                          <a:ea typeface="Calibri"/>
                          <a:cs typeface="Times New Roman"/>
                        </a:rPr>
                        <a:t>10 </a:t>
                      </a:r>
                      <a:r>
                        <a:rPr lang="en-GB" sz="1300" b="1" dirty="0">
                          <a:latin typeface="+mj-lt"/>
                          <a:ea typeface="Calibri"/>
                          <a:cs typeface="Times New Roman"/>
                        </a:rPr>
                        <a:t>reduction in virus </a:t>
                      </a:r>
                      <a:r>
                        <a:rPr lang="en-GB" sz="1300" b="1" dirty="0" err="1">
                          <a:latin typeface="+mj-lt"/>
                          <a:ea typeface="Calibri"/>
                          <a:cs typeface="Times New Roman"/>
                        </a:rPr>
                        <a:t>titer</a:t>
                      </a:r>
                      <a:r>
                        <a:rPr lang="en-GB" sz="1300" b="1" dirty="0">
                          <a:latin typeface="+mj-lt"/>
                          <a:ea typeface="Calibri"/>
                          <a:cs typeface="Times New Roman"/>
                        </a:rPr>
                        <a:t> (TCID</a:t>
                      </a:r>
                      <a:r>
                        <a:rPr lang="en-GB" sz="1300" b="1" baseline="-25000" dirty="0">
                          <a:latin typeface="+mj-lt"/>
                          <a:ea typeface="Calibri"/>
                          <a:cs typeface="Times New Roman"/>
                        </a:rPr>
                        <a:t>50</a:t>
                      </a:r>
                      <a:r>
                        <a:rPr lang="en-GB" sz="1300" b="1" dirty="0">
                          <a:latin typeface="+mj-lt"/>
                          <a:ea typeface="Calibri"/>
                          <a:cs typeface="Times New Roman"/>
                        </a:rPr>
                        <a:t>) ± (SD) </a:t>
                      </a:r>
                      <a:r>
                        <a:rPr lang="en-GB" sz="1300" b="1" dirty="0" smtClean="0">
                          <a:latin typeface="+mj-lt"/>
                          <a:ea typeface="Calibri"/>
                          <a:cs typeface="Times New Roman"/>
                        </a:rPr>
                        <a:t>after HPV Exposure</a:t>
                      </a:r>
                      <a:endParaRPr lang="en-GB" sz="1300" dirty="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243209">
                <a:tc vMerge="1">
                  <a:txBody>
                    <a:bodyPr/>
                    <a:lstStyle/>
                    <a:p>
                      <a:endParaRPr lang="en-GB"/>
                    </a:p>
                  </a:txBody>
                  <a:tcPr/>
                </a:tc>
                <a:tc>
                  <a:txBody>
                    <a:bodyPr/>
                    <a:lstStyle/>
                    <a:p>
                      <a:pPr algn="ctr">
                        <a:lnSpc>
                          <a:spcPct val="100000"/>
                        </a:lnSpc>
                        <a:spcAft>
                          <a:spcPts val="0"/>
                        </a:spcAft>
                      </a:pPr>
                      <a:r>
                        <a:rPr lang="en-GB" sz="1300" b="1">
                          <a:latin typeface="+mj-lt"/>
                          <a:ea typeface="Calibri"/>
                          <a:cs typeface="Times New Roman"/>
                        </a:rPr>
                        <a:t>25 mL*</a:t>
                      </a:r>
                      <a:endParaRPr lang="en-GB" sz="130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300" b="1">
                          <a:latin typeface="+mj-lt"/>
                          <a:ea typeface="Calibri"/>
                          <a:cs typeface="Times New Roman"/>
                        </a:rPr>
                        <a:t>27 mL*</a:t>
                      </a:r>
                      <a:endParaRPr lang="en-GB" sz="130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300" b="1">
                          <a:latin typeface="+mj-lt"/>
                          <a:ea typeface="Calibri"/>
                          <a:cs typeface="Times New Roman"/>
                        </a:rPr>
                        <a:t>33 mL*</a:t>
                      </a:r>
                      <a:endParaRPr lang="en-GB" sz="130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209">
                <a:tc>
                  <a:txBody>
                    <a:bodyPr/>
                    <a:lstStyle/>
                    <a:p>
                      <a:pPr algn="ctr">
                        <a:lnSpc>
                          <a:spcPct val="100000"/>
                        </a:lnSpc>
                        <a:spcAft>
                          <a:spcPts val="0"/>
                        </a:spcAft>
                      </a:pPr>
                      <a:r>
                        <a:rPr lang="en-GB" sz="1300" dirty="0" smtClean="0">
                          <a:latin typeface="+mj-lt"/>
                          <a:ea typeface="Calibri"/>
                          <a:cs typeface="Times New Roman"/>
                        </a:rPr>
                        <a:t>TGEV</a:t>
                      </a:r>
                      <a:endParaRPr lang="en-GB" sz="1300" dirty="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0"/>
                        </a:spcAft>
                      </a:pPr>
                      <a:r>
                        <a:rPr lang="en-GB" sz="1300">
                          <a:solidFill>
                            <a:srgbClr val="000000"/>
                          </a:solidFill>
                          <a:latin typeface="+mj-lt"/>
                          <a:ea typeface="Times New Roman"/>
                          <a:cs typeface="Times New Roman"/>
                        </a:rPr>
                        <a:t>&gt;5.05 </a:t>
                      </a:r>
                      <a:r>
                        <a:rPr lang="en-GB" sz="1300">
                          <a:solidFill>
                            <a:srgbClr val="000000"/>
                          </a:solidFill>
                          <a:latin typeface="+mj-lt"/>
                          <a:ea typeface="Calibri"/>
                          <a:cs typeface="Times New Roman"/>
                        </a:rPr>
                        <a:t>(0.19)</a:t>
                      </a:r>
                      <a:endParaRPr lang="en-GB" sz="130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0"/>
                        </a:spcAft>
                      </a:pPr>
                      <a:r>
                        <a:rPr lang="en-GB" sz="1300">
                          <a:solidFill>
                            <a:srgbClr val="000000"/>
                          </a:solidFill>
                          <a:latin typeface="+mj-lt"/>
                          <a:ea typeface="Times New Roman"/>
                          <a:cs typeface="Times New Roman"/>
                        </a:rPr>
                        <a:t>&gt;4.94 </a:t>
                      </a:r>
                      <a:r>
                        <a:rPr lang="en-GB" sz="1300">
                          <a:solidFill>
                            <a:srgbClr val="000000"/>
                          </a:solidFill>
                          <a:latin typeface="+mj-lt"/>
                          <a:ea typeface="Calibri"/>
                          <a:cs typeface="Times New Roman"/>
                        </a:rPr>
                        <a:t>(0.19)</a:t>
                      </a:r>
                      <a:endParaRPr lang="en-GB" sz="130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0"/>
                        </a:spcAft>
                      </a:pPr>
                      <a:r>
                        <a:rPr lang="en-GB" sz="1300">
                          <a:solidFill>
                            <a:srgbClr val="000000"/>
                          </a:solidFill>
                          <a:latin typeface="+mj-lt"/>
                          <a:ea typeface="Times New Roman"/>
                          <a:cs typeface="Times New Roman"/>
                        </a:rPr>
                        <a:t>&gt;5.28 </a:t>
                      </a:r>
                      <a:r>
                        <a:rPr lang="en-GB" sz="1300">
                          <a:solidFill>
                            <a:srgbClr val="000000"/>
                          </a:solidFill>
                          <a:latin typeface="+mj-lt"/>
                          <a:ea typeface="Calibri"/>
                          <a:cs typeface="Times New Roman"/>
                        </a:rPr>
                        <a:t>(0.69)</a:t>
                      </a:r>
                      <a:endParaRPr lang="en-GB" sz="1300">
                        <a:latin typeface="+mj-lt"/>
                        <a:ea typeface="Calibri"/>
                        <a:cs typeface="Times New Roman"/>
                      </a:endParaRPr>
                    </a:p>
                  </a:txBody>
                  <a:tcPr marL="67483" marR="67483" marT="0" marB="0">
                    <a:lnL>
                      <a:noFill/>
                    </a:lnL>
                    <a:lnR>
                      <a:noFill/>
                    </a:lnR>
                    <a:lnT w="12700" cap="flat" cmpd="sng" algn="ctr">
                      <a:solidFill>
                        <a:srgbClr val="000000"/>
                      </a:solidFill>
                      <a:prstDash val="solid"/>
                      <a:round/>
                      <a:headEnd type="none" w="med" len="med"/>
                      <a:tailEnd type="none" w="med" len="med"/>
                    </a:lnT>
                    <a:lnB>
                      <a:noFill/>
                    </a:lnB>
                  </a:tcPr>
                </a:tc>
              </a:tr>
              <a:tr h="243209">
                <a:tc>
                  <a:txBody>
                    <a:bodyPr/>
                    <a:lstStyle/>
                    <a:p>
                      <a:pPr algn="ctr">
                        <a:lnSpc>
                          <a:spcPct val="100000"/>
                        </a:lnSpc>
                        <a:spcAft>
                          <a:spcPts val="0"/>
                        </a:spcAft>
                      </a:pPr>
                      <a:r>
                        <a:rPr lang="en-GB" sz="1300" dirty="0">
                          <a:latin typeface="+mj-lt"/>
                          <a:ea typeface="Calibri"/>
                          <a:cs typeface="Times New Roman"/>
                        </a:rPr>
                        <a:t>Avian influenza virus (H9N9)</a:t>
                      </a:r>
                    </a:p>
                  </a:txBody>
                  <a:tcPr marL="67483" marR="67483"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GB" sz="1300" dirty="0">
                          <a:solidFill>
                            <a:srgbClr val="000000"/>
                          </a:solidFill>
                          <a:latin typeface="+mj-lt"/>
                          <a:ea typeface="Times New Roman"/>
                          <a:cs typeface="Times New Roman"/>
                        </a:rPr>
                        <a:t>&gt;4.08 </a:t>
                      </a:r>
                      <a:r>
                        <a:rPr lang="en-GB" sz="1300" dirty="0">
                          <a:solidFill>
                            <a:srgbClr val="000000"/>
                          </a:solidFill>
                          <a:latin typeface="+mj-lt"/>
                          <a:ea typeface="Calibri"/>
                          <a:cs typeface="Times New Roman"/>
                        </a:rPr>
                        <a:t>(0.58)</a:t>
                      </a:r>
                      <a:endParaRPr lang="en-GB" sz="1300" dirty="0">
                        <a:latin typeface="+mj-lt"/>
                        <a:ea typeface="Calibri"/>
                        <a:cs typeface="Times New Roman"/>
                      </a:endParaRPr>
                    </a:p>
                  </a:txBody>
                  <a:tcPr marL="67483" marR="67483"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GB" sz="1300" dirty="0">
                          <a:solidFill>
                            <a:srgbClr val="000000"/>
                          </a:solidFill>
                          <a:latin typeface="+mj-lt"/>
                          <a:ea typeface="Times New Roman"/>
                          <a:cs typeface="Times New Roman"/>
                        </a:rPr>
                        <a:t>&gt;4.50 </a:t>
                      </a:r>
                      <a:r>
                        <a:rPr lang="en-GB" sz="1300" dirty="0">
                          <a:solidFill>
                            <a:srgbClr val="000000"/>
                          </a:solidFill>
                          <a:latin typeface="+mj-lt"/>
                          <a:ea typeface="Calibri"/>
                          <a:cs typeface="Times New Roman"/>
                        </a:rPr>
                        <a:t>(0.25)</a:t>
                      </a:r>
                      <a:endParaRPr lang="en-GB" sz="1300" dirty="0">
                        <a:latin typeface="+mj-lt"/>
                        <a:ea typeface="Calibri"/>
                        <a:cs typeface="Times New Roman"/>
                      </a:endParaRPr>
                    </a:p>
                  </a:txBody>
                  <a:tcPr marL="67483" marR="67483"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GB" sz="1300" dirty="0">
                          <a:solidFill>
                            <a:srgbClr val="000000"/>
                          </a:solidFill>
                          <a:latin typeface="+mj-lt"/>
                          <a:ea typeface="Times New Roman"/>
                          <a:cs typeface="Times New Roman"/>
                        </a:rPr>
                        <a:t>&gt;4.83 </a:t>
                      </a:r>
                      <a:r>
                        <a:rPr lang="en-GB" sz="1300" dirty="0">
                          <a:solidFill>
                            <a:srgbClr val="000000"/>
                          </a:solidFill>
                          <a:latin typeface="+mj-lt"/>
                          <a:ea typeface="Calibri"/>
                          <a:cs typeface="Times New Roman"/>
                        </a:rPr>
                        <a:t>(0.29)</a:t>
                      </a:r>
                      <a:endParaRPr lang="en-GB" sz="1300" dirty="0">
                        <a:latin typeface="+mj-lt"/>
                        <a:ea typeface="Calibri"/>
                        <a:cs typeface="Times New Roman"/>
                      </a:endParaRPr>
                    </a:p>
                  </a:txBody>
                  <a:tcPr marL="67483" marR="67483" marT="0" marB="0">
                    <a:lnL>
                      <a:noFill/>
                    </a:lnL>
                    <a:lnR>
                      <a:noFill/>
                    </a:lnR>
                    <a:lnT>
                      <a:noFill/>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357158" y="5572140"/>
            <a:ext cx="3429024" cy="276999"/>
          </a:xfrm>
          <a:prstGeom prst="rect">
            <a:avLst/>
          </a:prstGeom>
          <a:noFill/>
        </p:spPr>
        <p:txBody>
          <a:bodyPr wrap="square" rtlCol="0">
            <a:spAutoFit/>
          </a:bodyPr>
          <a:lstStyle/>
          <a:p>
            <a:r>
              <a:rPr lang="en-GB" sz="1200" dirty="0" smtClean="0">
                <a:latin typeface="+mn-lt"/>
              </a:rPr>
              <a:t>Data from Goyal et al.</a:t>
            </a:r>
            <a:r>
              <a:rPr lang="en-GB" sz="1200" baseline="30000" dirty="0" smtClean="0">
                <a:latin typeface="+mn-lt"/>
              </a:rPr>
              <a:t>4</a:t>
            </a:r>
            <a:endParaRPr lang="en-GB" sz="1200" baseline="30000" dirty="0">
              <a:latin typeface="+mn-lt"/>
            </a:endParaRPr>
          </a:p>
        </p:txBody>
      </p:sp>
      <p:sp>
        <p:nvSpPr>
          <p:cNvPr id="8" name="Rectangle 7"/>
          <p:cNvSpPr/>
          <p:nvPr/>
        </p:nvSpPr>
        <p:spPr>
          <a:xfrm>
            <a:off x="3779912" y="6231994"/>
            <a:ext cx="4572000" cy="553998"/>
          </a:xfrm>
          <a:prstGeom prst="rect">
            <a:avLst/>
          </a:prstGeom>
        </p:spPr>
        <p:txBody>
          <a:bodyPr>
            <a:spAutoFit/>
          </a:bodyPr>
          <a:lstStyle/>
          <a:p>
            <a:pPr marL="228600" indent="-228600">
              <a:buFont typeface="+mj-lt"/>
              <a:buAutoNum type="arabicPeriod" startAt="4"/>
            </a:pPr>
            <a:r>
              <a:rPr lang="en-GB" sz="1000" dirty="0" smtClean="0">
                <a:latin typeface="+mj-lt"/>
              </a:rPr>
              <a:t>Goyal </a:t>
            </a:r>
            <a:r>
              <a:rPr lang="en-GB" sz="1000" i="1" dirty="0" smtClean="0">
                <a:latin typeface="+mj-lt"/>
              </a:rPr>
              <a:t>et al. J Hosp Infect </a:t>
            </a:r>
            <a:r>
              <a:rPr lang="en-GB" sz="1000" dirty="0" smtClean="0">
                <a:latin typeface="+mj-lt"/>
              </a:rPr>
              <a:t>2014;86:255-9.</a:t>
            </a:r>
          </a:p>
          <a:p>
            <a:pPr marL="228600" indent="-228600">
              <a:buFont typeface="+mj-lt"/>
              <a:buAutoNum type="arabicPeriod" startAt="4"/>
            </a:pPr>
            <a:r>
              <a:rPr lang="en-GB" sz="1000" dirty="0" err="1" smtClean="0">
                <a:latin typeface="+mj-lt"/>
              </a:rPr>
              <a:t>Beswick</a:t>
            </a:r>
            <a:r>
              <a:rPr lang="en-GB" sz="1000" dirty="0" smtClean="0">
                <a:latin typeface="+mj-lt"/>
              </a:rPr>
              <a:t> </a:t>
            </a:r>
            <a:r>
              <a:rPr lang="en-GB" sz="1000" i="1" dirty="0" smtClean="0">
                <a:latin typeface="+mj-lt"/>
              </a:rPr>
              <a:t>et al. Applied </a:t>
            </a:r>
            <a:r>
              <a:rPr lang="en-GB" sz="1000" i="1" dirty="0" err="1" smtClean="0">
                <a:latin typeface="+mj-lt"/>
              </a:rPr>
              <a:t>Biosafety</a:t>
            </a:r>
            <a:r>
              <a:rPr lang="en-GB" sz="1000" i="1" dirty="0" smtClean="0">
                <a:latin typeface="+mj-lt"/>
              </a:rPr>
              <a:t> </a:t>
            </a:r>
            <a:r>
              <a:rPr lang="en-GB" sz="1000" dirty="0" smtClean="0">
                <a:latin typeface="+mj-lt"/>
              </a:rPr>
              <a:t>2011;16:139-157.</a:t>
            </a:r>
          </a:p>
          <a:p>
            <a:pPr marL="228600" indent="-228600">
              <a:buFont typeface="+mj-lt"/>
              <a:buAutoNum type="arabicPeriod" startAt="4"/>
            </a:pPr>
            <a:r>
              <a:rPr lang="en-GB" sz="1000" dirty="0" err="1" smtClean="0">
                <a:latin typeface="+mj-lt"/>
              </a:rPr>
              <a:t>Sagripanti</a:t>
            </a:r>
            <a:r>
              <a:rPr lang="en-GB" sz="1000" dirty="0" smtClean="0">
                <a:latin typeface="+mj-lt"/>
              </a:rPr>
              <a:t> &amp; Lytle. </a:t>
            </a:r>
            <a:r>
              <a:rPr lang="en-GB" sz="1000" i="1" dirty="0" smtClean="0">
                <a:latin typeface="+mj-lt"/>
              </a:rPr>
              <a:t>Arch </a:t>
            </a:r>
            <a:r>
              <a:rPr lang="en-GB" sz="1000" i="1" dirty="0" err="1" smtClean="0">
                <a:latin typeface="+mj-lt"/>
              </a:rPr>
              <a:t>Virol</a:t>
            </a:r>
            <a:r>
              <a:rPr lang="en-GB" sz="1000" dirty="0" smtClean="0">
                <a:latin typeface="+mj-lt"/>
              </a:rPr>
              <a:t> 2011;156:489-494.</a:t>
            </a:r>
            <a:endParaRPr lang="en-GB" sz="1000" dirty="0">
              <a:latin typeface="+mj-lt"/>
            </a:endParaRP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Protocol for Ebola </a:t>
            </a:r>
            <a:r>
              <a:rPr lang="en-GB" dirty="0" err="1" smtClean="0"/>
              <a:t>decon</a:t>
            </a:r>
            <a:r>
              <a:rPr lang="en-GB" dirty="0" smtClean="0"/>
              <a:t> using HPV</a:t>
            </a:r>
            <a:endParaRPr lang="en-GB" dirty="0"/>
          </a:p>
        </p:txBody>
      </p:sp>
      <p:sp>
        <p:nvSpPr>
          <p:cNvPr id="3" name="Rectangle 2"/>
          <p:cNvSpPr/>
          <p:nvPr/>
        </p:nvSpPr>
        <p:spPr>
          <a:xfrm>
            <a:off x="323528" y="1988840"/>
            <a:ext cx="8136904" cy="3693319"/>
          </a:xfrm>
          <a:prstGeom prst="rect">
            <a:avLst/>
          </a:prstGeom>
        </p:spPr>
        <p:txBody>
          <a:bodyPr wrap="square">
            <a:spAutoFit/>
          </a:bodyPr>
          <a:lstStyle/>
          <a:p>
            <a:pPr marL="342900" lvl="0" indent="-342900">
              <a:buClr>
                <a:schemeClr val="accent1">
                  <a:lumMod val="40000"/>
                  <a:lumOff val="60000"/>
                </a:schemeClr>
              </a:buClr>
              <a:buFont typeface="Wingdings" pitchFamily="2" charset="2"/>
              <a:buChar char="§"/>
            </a:pPr>
            <a:r>
              <a:rPr lang="en-GB" dirty="0" smtClean="0">
                <a:latin typeface="+mj-lt"/>
              </a:rPr>
              <a:t>Clean and disinfect surfaces to remove blood spots.</a:t>
            </a:r>
          </a:p>
          <a:p>
            <a:pPr marL="342900" lvl="0" indent="-342900">
              <a:buClr>
                <a:schemeClr val="accent1">
                  <a:lumMod val="40000"/>
                  <a:lumOff val="60000"/>
                </a:schemeClr>
              </a:buClr>
              <a:buFont typeface="Wingdings" pitchFamily="2" charset="2"/>
              <a:buChar char="§"/>
            </a:pPr>
            <a:r>
              <a:rPr lang="en-GB" dirty="0" smtClean="0">
                <a:latin typeface="+mj-lt"/>
              </a:rPr>
              <a:t>Ebola is not an airborne pathogen, but may be transmitted via droplets. Thus, viable Ebola is highly unlikely to be in the air but a secondary (to blood spot) and much less likely risk is </a:t>
            </a:r>
            <a:r>
              <a:rPr lang="en-GB" dirty="0" err="1" smtClean="0">
                <a:latin typeface="+mj-lt"/>
              </a:rPr>
              <a:t>aerosolisation</a:t>
            </a:r>
            <a:r>
              <a:rPr lang="en-GB" dirty="0" smtClean="0">
                <a:latin typeface="+mj-lt"/>
              </a:rPr>
              <a:t> of surface contamination as it is disturbed during cleaning and disinfection or decontamination equipment manipulation.  </a:t>
            </a:r>
          </a:p>
          <a:p>
            <a:pPr marL="342900" lvl="0" indent="-342900">
              <a:buClr>
                <a:schemeClr val="accent1">
                  <a:lumMod val="40000"/>
                  <a:lumOff val="60000"/>
                </a:schemeClr>
              </a:buClr>
              <a:buFont typeface="Wingdings" pitchFamily="2" charset="2"/>
              <a:buChar char="§"/>
            </a:pPr>
            <a:r>
              <a:rPr lang="en-GB" dirty="0" smtClean="0">
                <a:latin typeface="+mj-lt"/>
              </a:rPr>
              <a:t>Transmission of Ebola requires contact with mucous membranes (principally eyes and respiratory tract in this context).</a:t>
            </a:r>
          </a:p>
          <a:p>
            <a:pPr marL="342900" lvl="0" indent="-342900">
              <a:buClr>
                <a:schemeClr val="accent1">
                  <a:lumMod val="40000"/>
                  <a:lumOff val="60000"/>
                </a:schemeClr>
              </a:buClr>
              <a:buFont typeface="Wingdings" pitchFamily="2" charset="2"/>
              <a:buChar char="§"/>
            </a:pPr>
            <a:r>
              <a:rPr lang="en-GB" dirty="0" smtClean="0">
                <a:latin typeface="+mj-lt"/>
              </a:rPr>
              <a:t>Thus, PPE requirements for those tasked with cleaning and disinfection should be the same as for direct patient contact. </a:t>
            </a:r>
          </a:p>
          <a:p>
            <a:pPr marL="342900" lvl="0" indent="-342900">
              <a:buClr>
                <a:schemeClr val="accent1">
                  <a:lumMod val="40000"/>
                  <a:lumOff val="60000"/>
                </a:schemeClr>
              </a:buClr>
              <a:buFont typeface="Wingdings" pitchFamily="2" charset="2"/>
              <a:buChar char="§"/>
            </a:pPr>
            <a:r>
              <a:rPr lang="en-GB" dirty="0" smtClean="0">
                <a:latin typeface="+mj-lt"/>
              </a:rPr>
              <a:t>Inadequate PPE for cleaning and disinfection staff has been noted in field settings.</a:t>
            </a:r>
            <a:r>
              <a:rPr lang="en-GB" baseline="30000" dirty="0" smtClean="0">
                <a:latin typeface="+mj-lt"/>
              </a:rPr>
              <a:t>1</a:t>
            </a:r>
          </a:p>
        </p:txBody>
      </p:sp>
      <p:sp>
        <p:nvSpPr>
          <p:cNvPr id="4" name="Rectangle 3"/>
          <p:cNvSpPr/>
          <p:nvPr/>
        </p:nvSpPr>
        <p:spPr>
          <a:xfrm>
            <a:off x="35496" y="6455077"/>
            <a:ext cx="7416824" cy="584775"/>
          </a:xfrm>
          <a:prstGeom prst="rect">
            <a:avLst/>
          </a:prstGeom>
        </p:spPr>
        <p:txBody>
          <a:bodyPr wrap="square">
            <a:spAutoFit/>
          </a:bodyPr>
          <a:lstStyle/>
          <a:p>
            <a:pPr marL="273050" indent="-273050">
              <a:buFont typeface="+mj-lt"/>
              <a:buAutoNum type="arabicPeriod"/>
            </a:pPr>
            <a:r>
              <a:rPr lang="en-GB" sz="1600" dirty="0" smtClean="0">
                <a:latin typeface="+mj-lt"/>
                <a:ea typeface="Calibri" pitchFamily="34" charset="0"/>
                <a:cs typeface="Times New Roman" pitchFamily="18" charset="0"/>
              </a:rPr>
              <a:t>Forrester </a:t>
            </a:r>
            <a:r>
              <a:rPr lang="en-GB" sz="1600" i="1" dirty="0" smtClean="0">
                <a:latin typeface="+mj-lt"/>
                <a:ea typeface="Calibri" pitchFamily="34" charset="0"/>
                <a:cs typeface="Times New Roman" pitchFamily="18" charset="0"/>
              </a:rPr>
              <a:t>et al. MMWR </a:t>
            </a:r>
            <a:r>
              <a:rPr lang="en-GB" sz="1600" i="1" dirty="0" err="1" smtClean="0">
                <a:latin typeface="+mj-lt"/>
                <a:ea typeface="Calibri" pitchFamily="34" charset="0"/>
                <a:cs typeface="Times New Roman" pitchFamily="18" charset="0"/>
              </a:rPr>
              <a:t>Morb</a:t>
            </a:r>
            <a:r>
              <a:rPr lang="en-GB" sz="1600" i="1" dirty="0" smtClean="0">
                <a:latin typeface="+mj-lt"/>
                <a:ea typeface="Calibri" pitchFamily="34" charset="0"/>
                <a:cs typeface="Times New Roman" pitchFamily="18" charset="0"/>
              </a:rPr>
              <a:t> Mortal Wkly Rep </a:t>
            </a:r>
            <a:r>
              <a:rPr lang="en-GB" sz="1600" dirty="0" smtClean="0">
                <a:latin typeface="+mj-lt"/>
                <a:ea typeface="Calibri" pitchFamily="34" charset="0"/>
                <a:cs typeface="Times New Roman" pitchFamily="18" charset="0"/>
              </a:rPr>
              <a:t>2014;63:925-929.</a:t>
            </a:r>
          </a:p>
          <a:p>
            <a:pPr marL="273050" indent="-273050">
              <a:buFont typeface="+mj-lt"/>
              <a:buAutoNum type="arabicPeriod"/>
            </a:pPr>
            <a:endParaRPr lang="en-GB" sz="1600" dirty="0" smtClean="0">
              <a:latin typeface="+mj-lt"/>
              <a:ea typeface="Calibri" pitchFamily="34" charset="0"/>
              <a:cs typeface="Times New Roman" pitchFamily="18" charset="0"/>
            </a:endParaRPr>
          </a:p>
        </p:txBody>
      </p:sp>
      <p:sp>
        <p:nvSpPr>
          <p:cNvPr id="5" name="TextBox 4"/>
          <p:cNvSpPr txBox="1"/>
          <p:nvPr/>
        </p:nvSpPr>
        <p:spPr>
          <a:xfrm>
            <a:off x="323528" y="836712"/>
            <a:ext cx="8820472" cy="1323439"/>
          </a:xfrm>
          <a:prstGeom prst="rect">
            <a:avLst/>
          </a:prstGeom>
          <a:noFill/>
        </p:spPr>
        <p:txBody>
          <a:bodyPr wrap="square" rtlCol="0">
            <a:spAutoFit/>
          </a:bodyPr>
          <a:lstStyle/>
          <a:p>
            <a:r>
              <a:rPr lang="en-GB" sz="2000" dirty="0" smtClean="0">
                <a:latin typeface="+mn-lt"/>
              </a:rPr>
              <a:t>In terms of transmission risk:</a:t>
            </a:r>
          </a:p>
          <a:p>
            <a:endParaRPr lang="en-GB" sz="2000" dirty="0" smtClean="0">
              <a:latin typeface="+mn-lt"/>
            </a:endParaRPr>
          </a:p>
          <a:p>
            <a:r>
              <a:rPr lang="en-GB" sz="2000" dirty="0" smtClean="0">
                <a:latin typeface="+mn-lt"/>
              </a:rPr>
              <a:t>PATIENT &gt; CLINCAL WASTE &gt; SURFACES &gt; AIR</a:t>
            </a:r>
          </a:p>
          <a:p>
            <a:endParaRPr lang="en-GB" sz="2000" dirty="0">
              <a:latin typeface="+mn-lt"/>
            </a:endParaRPr>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decontamination using Bioquell HPV</a:t>
            </a:r>
            <a:endParaRPr lang="en-GB" dirty="0"/>
          </a:p>
        </p:txBody>
      </p:sp>
      <p:pic>
        <p:nvPicPr>
          <p:cNvPr id="3" name="Picture 2" descr="http://www.ecdc.europa.eu/en/press/news/PublishingImages/Ebola/medical-evacuations-map-10-oct.png"/>
          <p:cNvPicPr>
            <a:picLocks noChangeAspect="1" noChangeArrowheads="1"/>
          </p:cNvPicPr>
          <p:nvPr/>
        </p:nvPicPr>
        <p:blipFill>
          <a:blip r:embed="rId2" cstate="email"/>
          <a:srcRect/>
          <a:stretch>
            <a:fillRect/>
          </a:stretch>
        </p:blipFill>
        <p:spPr bwMode="auto">
          <a:xfrm>
            <a:off x="2195736" y="1700808"/>
            <a:ext cx="4791402" cy="3384376"/>
          </a:xfrm>
          <a:prstGeom prst="rect">
            <a:avLst/>
          </a:prstGeom>
          <a:noFill/>
        </p:spPr>
      </p:pic>
      <p:pic>
        <p:nvPicPr>
          <p:cNvPr id="75780" name="Picture 4" descr="Royal Free NHS Foundation Trust logo">
            <a:hlinkClick r:id="rId3"/>
          </p:cNvPr>
          <p:cNvPicPr>
            <a:picLocks noChangeAspect="1" noChangeArrowheads="1"/>
          </p:cNvPicPr>
          <p:nvPr/>
        </p:nvPicPr>
        <p:blipFill>
          <a:blip r:embed="rId4" cstate="email"/>
          <a:srcRect/>
          <a:stretch>
            <a:fillRect/>
          </a:stretch>
        </p:blipFill>
        <p:spPr bwMode="auto">
          <a:xfrm>
            <a:off x="2411760" y="980728"/>
            <a:ext cx="2500890" cy="432048"/>
          </a:xfrm>
          <a:prstGeom prst="rect">
            <a:avLst/>
          </a:prstGeom>
          <a:noFill/>
        </p:spPr>
      </p:pic>
      <p:pic>
        <p:nvPicPr>
          <p:cNvPr id="75782" name="Picture 6" descr="http://upload.wikimedia.org/wikipedia/commons/d/dc/OUS_logo_eng.jpg">
            <a:hlinkClick r:id="rId5"/>
          </p:cNvPr>
          <p:cNvPicPr>
            <a:picLocks noChangeAspect="1" noChangeArrowheads="1"/>
          </p:cNvPicPr>
          <p:nvPr/>
        </p:nvPicPr>
        <p:blipFill>
          <a:blip r:embed="rId6" cstate="email"/>
          <a:srcRect/>
          <a:stretch>
            <a:fillRect/>
          </a:stretch>
        </p:blipFill>
        <p:spPr bwMode="auto">
          <a:xfrm>
            <a:off x="5220072" y="908720"/>
            <a:ext cx="2592288" cy="586155"/>
          </a:xfrm>
          <a:prstGeom prst="rect">
            <a:avLst/>
          </a:prstGeom>
          <a:noFill/>
        </p:spPr>
      </p:pic>
      <p:pic>
        <p:nvPicPr>
          <p:cNvPr id="75784" name="Picture 8" descr="Logo LUMC">
            <a:hlinkClick r:id="rId7"/>
          </p:cNvPr>
          <p:cNvPicPr>
            <a:picLocks noChangeAspect="1" noChangeArrowheads="1"/>
          </p:cNvPicPr>
          <p:nvPr/>
        </p:nvPicPr>
        <p:blipFill>
          <a:blip r:embed="rId8" cstate="email"/>
          <a:srcRect/>
          <a:stretch>
            <a:fillRect/>
          </a:stretch>
        </p:blipFill>
        <p:spPr bwMode="auto">
          <a:xfrm>
            <a:off x="7050752" y="1916832"/>
            <a:ext cx="2016224" cy="579375"/>
          </a:xfrm>
          <a:prstGeom prst="rect">
            <a:avLst/>
          </a:prstGeom>
          <a:noFill/>
        </p:spPr>
      </p:pic>
      <p:pic>
        <p:nvPicPr>
          <p:cNvPr id="75786" name="Picture 10" descr="Logo brigade de sapeurs-pompiers de Paris">
            <a:hlinkClick r:id="rId9"/>
          </p:cNvPr>
          <p:cNvPicPr>
            <a:picLocks noChangeAspect="1" noChangeArrowheads="1"/>
          </p:cNvPicPr>
          <p:nvPr/>
        </p:nvPicPr>
        <p:blipFill>
          <a:blip r:embed="rId10" cstate="email"/>
          <a:srcRect/>
          <a:stretch>
            <a:fillRect/>
          </a:stretch>
        </p:blipFill>
        <p:spPr bwMode="auto">
          <a:xfrm>
            <a:off x="7037065" y="2564904"/>
            <a:ext cx="1927423" cy="1138594"/>
          </a:xfrm>
          <a:prstGeom prst="rect">
            <a:avLst/>
          </a:prstGeom>
          <a:noFill/>
        </p:spPr>
      </p:pic>
      <p:pic>
        <p:nvPicPr>
          <p:cNvPr id="75788" name="Picture 12" descr="France2.fr">
            <a:hlinkClick r:id="rId9"/>
          </p:cNvPr>
          <p:cNvPicPr>
            <a:picLocks noChangeAspect="1" noChangeArrowheads="1"/>
          </p:cNvPicPr>
          <p:nvPr/>
        </p:nvPicPr>
        <p:blipFill>
          <a:blip r:embed="rId11" cstate="email"/>
          <a:srcRect/>
          <a:stretch>
            <a:fillRect/>
          </a:stretch>
        </p:blipFill>
        <p:spPr bwMode="auto">
          <a:xfrm>
            <a:off x="7092280" y="3933056"/>
            <a:ext cx="1714500" cy="571501"/>
          </a:xfrm>
          <a:prstGeom prst="rect">
            <a:avLst/>
          </a:prstGeom>
          <a:noFill/>
        </p:spPr>
      </p:pic>
      <p:pic>
        <p:nvPicPr>
          <p:cNvPr id="75790" name="Picture 14" descr="Clinical Center Logo">
            <a:hlinkClick r:id="rId12"/>
          </p:cNvPr>
          <p:cNvPicPr>
            <a:picLocks noChangeAspect="1" noChangeArrowheads="1"/>
          </p:cNvPicPr>
          <p:nvPr/>
        </p:nvPicPr>
        <p:blipFill>
          <a:blip r:embed="rId13" cstate="email"/>
          <a:srcRect/>
          <a:stretch>
            <a:fillRect/>
          </a:stretch>
        </p:blipFill>
        <p:spPr bwMode="auto">
          <a:xfrm>
            <a:off x="179512" y="3573016"/>
            <a:ext cx="1944216" cy="390263"/>
          </a:xfrm>
          <a:prstGeom prst="rect">
            <a:avLst/>
          </a:prstGeom>
          <a:noFill/>
        </p:spPr>
      </p:pic>
      <p:pic>
        <p:nvPicPr>
          <p:cNvPr id="75792" name="Picture 16" descr="Emory Healthcare">
            <a:hlinkClick r:id="rId14"/>
          </p:cNvPr>
          <p:cNvPicPr>
            <a:picLocks noChangeAspect="1" noChangeArrowheads="1"/>
          </p:cNvPicPr>
          <p:nvPr/>
        </p:nvPicPr>
        <p:blipFill>
          <a:blip r:embed="rId15" cstate="email"/>
          <a:srcRect/>
          <a:stretch>
            <a:fillRect/>
          </a:stretch>
        </p:blipFill>
        <p:spPr bwMode="auto">
          <a:xfrm>
            <a:off x="179512" y="4149080"/>
            <a:ext cx="1800200" cy="617717"/>
          </a:xfrm>
          <a:prstGeom prst="rect">
            <a:avLst/>
          </a:prstGeom>
          <a:noFill/>
        </p:spPr>
      </p:pic>
      <p:pic>
        <p:nvPicPr>
          <p:cNvPr id="75794" name="Picture 18" descr="Texas Health Resources">
            <a:hlinkClick r:id="rId12"/>
          </p:cNvPr>
          <p:cNvPicPr>
            <a:picLocks noChangeAspect="1" noChangeArrowheads="1"/>
          </p:cNvPicPr>
          <p:nvPr/>
        </p:nvPicPr>
        <p:blipFill>
          <a:blip r:embed="rId16" cstate="email"/>
          <a:srcRect/>
          <a:stretch>
            <a:fillRect/>
          </a:stretch>
        </p:blipFill>
        <p:spPr bwMode="auto">
          <a:xfrm>
            <a:off x="107504" y="4941168"/>
            <a:ext cx="1907704" cy="572311"/>
          </a:xfrm>
          <a:prstGeom prst="rect">
            <a:avLst/>
          </a:prstGeom>
          <a:noFill/>
        </p:spPr>
      </p:pic>
      <p:sp>
        <p:nvSpPr>
          <p:cNvPr id="12" name="TextBox 11"/>
          <p:cNvSpPr txBox="1"/>
          <p:nvPr/>
        </p:nvSpPr>
        <p:spPr>
          <a:xfrm>
            <a:off x="0" y="6290156"/>
            <a:ext cx="7668344" cy="523220"/>
          </a:xfrm>
          <a:prstGeom prst="rect">
            <a:avLst/>
          </a:prstGeom>
          <a:noFill/>
        </p:spPr>
        <p:txBody>
          <a:bodyPr wrap="square" rtlCol="0">
            <a:spAutoFit/>
          </a:bodyPr>
          <a:lstStyle/>
          <a:p>
            <a:r>
              <a:rPr lang="en-GB" sz="1400" dirty="0" smtClean="0">
                <a:latin typeface="+mn-lt"/>
              </a:rPr>
              <a:t>Click on each logo for further information.</a:t>
            </a:r>
          </a:p>
          <a:p>
            <a:r>
              <a:rPr lang="en-GB" sz="1400" dirty="0" smtClean="0">
                <a:latin typeface="+mn-lt"/>
              </a:rPr>
              <a:t>Emory have published their </a:t>
            </a:r>
            <a:r>
              <a:rPr lang="en-GB" sz="1400" dirty="0" smtClean="0">
                <a:latin typeface="+mn-lt"/>
                <a:hlinkClick r:id="rId14"/>
              </a:rPr>
              <a:t>protocols</a:t>
            </a:r>
            <a:r>
              <a:rPr lang="en-GB" sz="1400" dirty="0" smtClean="0">
                <a:latin typeface="+mn-lt"/>
              </a:rPr>
              <a:t>, including reference to Bioquell HPV.</a:t>
            </a:r>
            <a:endParaRPr lang="en-GB" sz="1400" dirty="0">
              <a:latin typeface="+mn-lt"/>
            </a:endParaRPr>
          </a:p>
        </p:txBody>
      </p:sp>
      <p:pic>
        <p:nvPicPr>
          <p:cNvPr id="73730" name="Picture 2" descr="NHSGGC logo"/>
          <p:cNvPicPr>
            <a:picLocks noChangeAspect="1" noChangeArrowheads="1"/>
          </p:cNvPicPr>
          <p:nvPr/>
        </p:nvPicPr>
        <p:blipFill>
          <a:blip r:embed="rId17" cstate="print"/>
          <a:srcRect/>
          <a:stretch>
            <a:fillRect/>
          </a:stretch>
        </p:blipFill>
        <p:spPr bwMode="auto">
          <a:xfrm>
            <a:off x="1288579" y="993242"/>
            <a:ext cx="763141" cy="56355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terminal decontamination: Royal Free</a:t>
            </a:r>
            <a:endParaRPr lang="en-GB" dirty="0"/>
          </a:p>
        </p:txBody>
      </p:sp>
      <p:cxnSp>
        <p:nvCxnSpPr>
          <p:cNvPr id="10" name="Straight Arrow Connector 9"/>
          <p:cNvCxnSpPr/>
          <p:nvPr/>
        </p:nvCxnSpPr>
        <p:spPr>
          <a:xfrm>
            <a:off x="21008131" y="5157191"/>
            <a:ext cx="151764" cy="0"/>
          </a:xfrm>
          <a:prstGeom prst="straightConnector1">
            <a:avLst/>
          </a:prstGeom>
          <a:ln w="1905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203848" y="836712"/>
            <a:ext cx="5616624" cy="5262979"/>
          </a:xfrm>
          <a:prstGeom prst="rect">
            <a:avLst/>
          </a:prstGeom>
        </p:spPr>
        <p:txBody>
          <a:bodyPr wrap="square">
            <a:spAutoFit/>
          </a:bodyPr>
          <a:lstStyle/>
          <a:p>
            <a:pPr marL="274638" lvl="0"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A British healthcare worker with EVD was repatriated from Sierra Leone to the High Level Isolation Unit (HLIU) in a transport isolator. </a:t>
            </a:r>
          </a:p>
          <a:p>
            <a:pPr marL="274638" lvl="0"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The patient isolators and the rooms housing them required decontamination. </a:t>
            </a:r>
          </a:p>
          <a:p>
            <a:pPr marL="274638" lvl="0"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Biological and chemical indicators situated throughout the isolators and rooms (n=25) to verify the process were inactivated. </a:t>
            </a:r>
          </a:p>
          <a:p>
            <a:pPr marL="274638" lvl="0"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The plastic half-suits in the patient isolator represented a particular challenge to decontamination, and were donned and doffed mid-cycle to maximise surface exposure. </a:t>
            </a:r>
          </a:p>
          <a:p>
            <a:pPr marL="274638"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The previous protocol involved formaldehyde and disposal of the isolators, which were reused following HPV.</a:t>
            </a:r>
          </a:p>
          <a:p>
            <a:pPr marL="274638" lvl="0"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Decontamination was completed over two days (would be possible to </a:t>
            </a:r>
            <a:r>
              <a:rPr lang="en-GB" sz="1600" dirty="0" err="1" smtClean="0">
                <a:latin typeface="+mj-lt"/>
                <a:ea typeface="Times New Roman" pitchFamily="18" charset="0"/>
                <a:cs typeface="Arial" pitchFamily="34" charset="0"/>
              </a:rPr>
              <a:t>decon</a:t>
            </a:r>
            <a:r>
              <a:rPr lang="en-GB" sz="1600" dirty="0" smtClean="0">
                <a:latin typeface="+mj-lt"/>
                <a:ea typeface="Times New Roman" pitchFamily="18" charset="0"/>
                <a:cs typeface="Arial" pitchFamily="34" charset="0"/>
              </a:rPr>
              <a:t> the patient isolators in a single day in necessary).</a:t>
            </a:r>
          </a:p>
          <a:p>
            <a:pPr marL="274638" indent="-274638" eaLnBrk="0" hangingPunct="0">
              <a:buClr>
                <a:schemeClr val="accent1">
                  <a:lumMod val="40000"/>
                  <a:lumOff val="60000"/>
                </a:schemeClr>
              </a:buClr>
              <a:buFont typeface="Wingdings" pitchFamily="2" charset="2"/>
              <a:buChar char="§"/>
            </a:pPr>
            <a:r>
              <a:rPr lang="en-GB" sz="1600" dirty="0" smtClean="0">
                <a:latin typeface="+mj-lt"/>
                <a:ea typeface="Times New Roman" pitchFamily="18" charset="0"/>
                <a:cs typeface="Arial" pitchFamily="34" charset="0"/>
              </a:rPr>
              <a:t>HPV allowed the isolators to be re-used and returned the HLIU to service more quickly than when using formaldehyde </a:t>
            </a:r>
          </a:p>
        </p:txBody>
      </p:sp>
      <p:pic>
        <p:nvPicPr>
          <p:cNvPr id="13" name="Picture 5"/>
          <p:cNvPicPr>
            <a:picLocks noChangeAspect="1" noChangeArrowheads="1"/>
          </p:cNvPicPr>
          <p:nvPr/>
        </p:nvPicPr>
        <p:blipFill>
          <a:blip r:embed="rId2" cstate="email"/>
          <a:srcRect/>
          <a:stretch>
            <a:fillRect/>
          </a:stretch>
        </p:blipFill>
        <p:spPr bwMode="auto">
          <a:xfrm>
            <a:off x="395536" y="908720"/>
            <a:ext cx="2664296" cy="1776198"/>
          </a:xfrm>
          <a:prstGeom prst="rect">
            <a:avLst/>
          </a:prstGeom>
          <a:noFill/>
          <a:ln w="9525">
            <a:noFill/>
            <a:miter lim="800000"/>
            <a:headEnd/>
            <a:tailEnd/>
          </a:ln>
        </p:spPr>
      </p:pic>
      <p:pic>
        <p:nvPicPr>
          <p:cNvPr id="15" name="Picture 6"/>
          <p:cNvPicPr>
            <a:picLocks noChangeAspect="1" noChangeArrowheads="1"/>
          </p:cNvPicPr>
          <p:nvPr/>
        </p:nvPicPr>
        <p:blipFill>
          <a:blip r:embed="rId3" cstate="email"/>
          <a:srcRect/>
          <a:stretch>
            <a:fillRect/>
          </a:stretch>
        </p:blipFill>
        <p:spPr bwMode="auto">
          <a:xfrm>
            <a:off x="395536" y="2852936"/>
            <a:ext cx="2664296" cy="1776198"/>
          </a:xfrm>
          <a:prstGeom prst="rect">
            <a:avLst/>
          </a:prstGeom>
          <a:noFill/>
          <a:ln w="9525">
            <a:noFill/>
            <a:miter lim="800000"/>
            <a:headEnd/>
            <a:tailEnd/>
          </a:ln>
        </p:spPr>
      </p:pic>
      <p:pic>
        <p:nvPicPr>
          <p:cNvPr id="16" name="Picture 7"/>
          <p:cNvPicPr>
            <a:picLocks noChangeAspect="1" noChangeArrowheads="1"/>
          </p:cNvPicPr>
          <p:nvPr/>
        </p:nvPicPr>
        <p:blipFill>
          <a:blip r:embed="rId4" cstate="email"/>
          <a:srcRect/>
          <a:stretch>
            <a:fillRect/>
          </a:stretch>
        </p:blipFill>
        <p:spPr bwMode="auto">
          <a:xfrm>
            <a:off x="611560" y="4797152"/>
            <a:ext cx="2251483" cy="1777527"/>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terminal decontamination: Royal Free</a:t>
            </a:r>
            <a:endParaRPr lang="en-GB" dirty="0"/>
          </a:p>
        </p:txBody>
      </p:sp>
      <p:cxnSp>
        <p:nvCxnSpPr>
          <p:cNvPr id="10" name="Straight Arrow Connector 9"/>
          <p:cNvCxnSpPr/>
          <p:nvPr/>
        </p:nvCxnSpPr>
        <p:spPr>
          <a:xfrm>
            <a:off x="21008131" y="5157191"/>
            <a:ext cx="151764" cy="0"/>
          </a:xfrm>
          <a:prstGeom prst="straightConnector1">
            <a:avLst/>
          </a:prstGeom>
          <a:ln w="1905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37" name="Object 1"/>
          <p:cNvGraphicFramePr>
            <a:graphicFrameLocks noChangeAspect="1"/>
          </p:cNvGraphicFramePr>
          <p:nvPr/>
        </p:nvGraphicFramePr>
        <p:xfrm>
          <a:off x="3419872" y="1466429"/>
          <a:ext cx="5544616" cy="2826667"/>
        </p:xfrm>
        <a:graphic>
          <a:graphicData uri="http://schemas.openxmlformats.org/presentationml/2006/ole">
            <p:oleObj spid="_x0000_s39937" r:id="rId3" imgW="4855464" imgH="2481072" progId="">
              <p:embed/>
            </p:oleObj>
          </a:graphicData>
        </a:graphic>
      </p:graphicFrame>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9941" name="Object 5"/>
          <p:cNvGraphicFramePr>
            <a:graphicFrameLocks noChangeAspect="1"/>
          </p:cNvGraphicFramePr>
          <p:nvPr/>
        </p:nvGraphicFramePr>
        <p:xfrm>
          <a:off x="133350" y="1468438"/>
          <a:ext cx="3286125" cy="2752725"/>
        </p:xfrm>
        <a:graphic>
          <a:graphicData uri="http://schemas.openxmlformats.org/presentationml/2006/ole">
            <p:oleObj spid="_x0000_s39941" r:id="rId4" imgW="3290316" imgH="2756916" progId="">
              <p:embed/>
            </p:oleObj>
          </a:graphicData>
        </a:graphic>
      </p:graphicFrame>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terminal decontamination: Royal Free</a:t>
            </a:r>
            <a:endParaRPr lang="en-GB" dirty="0"/>
          </a:p>
        </p:txBody>
      </p:sp>
      <p:cxnSp>
        <p:nvCxnSpPr>
          <p:cNvPr id="10" name="Straight Arrow Connector 9"/>
          <p:cNvCxnSpPr/>
          <p:nvPr/>
        </p:nvCxnSpPr>
        <p:spPr>
          <a:xfrm>
            <a:off x="21008131" y="5157191"/>
            <a:ext cx="151764" cy="0"/>
          </a:xfrm>
          <a:prstGeom prst="straightConnector1">
            <a:avLst/>
          </a:prstGeom>
          <a:ln w="1905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p:cNvPicPr/>
          <p:nvPr/>
        </p:nvPicPr>
        <p:blipFill>
          <a:blip r:embed="rId3" cstate="email"/>
          <a:srcRect/>
          <a:stretch>
            <a:fillRect/>
          </a:stretch>
        </p:blipFill>
        <p:spPr bwMode="auto">
          <a:xfrm>
            <a:off x="3491880" y="1268760"/>
            <a:ext cx="5472608" cy="3545121"/>
          </a:xfrm>
          <a:prstGeom prst="rect">
            <a:avLst/>
          </a:prstGeom>
          <a:noFill/>
          <a:ln w="9525">
            <a:noFill/>
            <a:miter lim="800000"/>
            <a:headEnd/>
            <a:tailEnd/>
          </a:ln>
        </p:spPr>
      </p:pic>
      <p:graphicFrame>
        <p:nvGraphicFramePr>
          <p:cNvPr id="41988" name="Object 4"/>
          <p:cNvGraphicFramePr>
            <a:graphicFrameLocks noChangeAspect="1"/>
          </p:cNvGraphicFramePr>
          <p:nvPr/>
        </p:nvGraphicFramePr>
        <p:xfrm>
          <a:off x="133747" y="1468363"/>
          <a:ext cx="3286125" cy="2752725"/>
        </p:xfrm>
        <a:graphic>
          <a:graphicData uri="http://schemas.openxmlformats.org/presentationml/2006/ole">
            <p:oleObj spid="_x0000_s41988" r:id="rId4" imgW="3290316" imgH="2756916" progId="">
              <p:embed/>
            </p:oleObj>
          </a:graphicData>
        </a:graphic>
      </p:graphicFrame>
      <p:sp>
        <p:nvSpPr>
          <p:cNvPr id="41990" name="Rectangle 6"/>
          <p:cNvSpPr>
            <a:spLocks noChangeArrowheads="1"/>
          </p:cNvSpPr>
          <p:nvPr/>
        </p:nvSpPr>
        <p:spPr bwMode="auto">
          <a:xfrm>
            <a:off x="180528" y="5031268"/>
            <a:ext cx="5681427"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#14,15,16,17 were placed on the half-suits, inside the patient isolator.</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Ebola terminal decontamination: Royal Free</a:t>
            </a:r>
            <a:endParaRPr lang="en-GB" dirty="0"/>
          </a:p>
        </p:txBody>
      </p:sp>
      <p:cxnSp>
        <p:nvCxnSpPr>
          <p:cNvPr id="10" name="Straight Arrow Connector 9"/>
          <p:cNvCxnSpPr/>
          <p:nvPr/>
        </p:nvCxnSpPr>
        <p:spPr>
          <a:xfrm>
            <a:off x="21008131" y="5157191"/>
            <a:ext cx="151764" cy="0"/>
          </a:xfrm>
          <a:prstGeom prst="straightConnector1">
            <a:avLst/>
          </a:prstGeom>
          <a:ln w="1905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9" name="Picture 8"/>
          <p:cNvPicPr/>
          <p:nvPr/>
        </p:nvPicPr>
        <p:blipFill>
          <a:blip r:embed="rId3" cstate="email"/>
          <a:srcRect/>
          <a:stretch>
            <a:fillRect/>
          </a:stretch>
        </p:blipFill>
        <p:spPr bwMode="auto">
          <a:xfrm>
            <a:off x="3635896" y="1268760"/>
            <a:ext cx="5070574" cy="3353544"/>
          </a:xfrm>
          <a:prstGeom prst="rect">
            <a:avLst/>
          </a:prstGeom>
          <a:noFill/>
          <a:ln w="9525">
            <a:noFill/>
            <a:miter lim="800000"/>
            <a:headEnd/>
            <a:tailEnd/>
          </a:ln>
        </p:spPr>
      </p:pic>
      <p:graphicFrame>
        <p:nvGraphicFramePr>
          <p:cNvPr id="43011" name="Object 3"/>
          <p:cNvGraphicFramePr>
            <a:graphicFrameLocks noChangeAspect="1"/>
          </p:cNvGraphicFramePr>
          <p:nvPr/>
        </p:nvGraphicFramePr>
        <p:xfrm>
          <a:off x="133350" y="1468438"/>
          <a:ext cx="3286125" cy="2752725"/>
        </p:xfrm>
        <a:graphic>
          <a:graphicData uri="http://schemas.openxmlformats.org/presentationml/2006/ole">
            <p:oleObj spid="_x0000_s43011" r:id="rId4" imgW="3290316" imgH="2756916" progId="">
              <p:embed/>
            </p:oleObj>
          </a:graphicData>
        </a:graphic>
      </p:graphicFrame>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60363" y="360363"/>
            <a:ext cx="8423275" cy="925512"/>
          </a:xfrm>
        </p:spPr>
        <p:txBody>
          <a:bodyPr/>
          <a:lstStyle/>
          <a:p>
            <a:r>
              <a:rPr lang="en-GB" dirty="0" smtClean="0"/>
              <a:t>Ebola: summary</a:t>
            </a:r>
            <a:endParaRPr lang="en-GB" dirty="0"/>
          </a:p>
        </p:txBody>
      </p:sp>
      <p:sp>
        <p:nvSpPr>
          <p:cNvPr id="3" name="Rectangle 2"/>
          <p:cNvSpPr/>
          <p:nvPr/>
        </p:nvSpPr>
        <p:spPr>
          <a:xfrm>
            <a:off x="323528" y="1042858"/>
            <a:ext cx="8280920" cy="3344505"/>
          </a:xfrm>
          <a:prstGeom prst="rect">
            <a:avLst/>
          </a:prstGeom>
        </p:spPr>
        <p:txBody>
          <a:bodyPr wrap="square">
            <a:spAutoFit/>
          </a:bodyPr>
          <a:lstStyle/>
          <a:p>
            <a:pPr marL="342900" indent="-342900">
              <a:spcBef>
                <a:spcPts val="200"/>
              </a:spcBef>
              <a:spcAft>
                <a:spcPts val="200"/>
              </a:spcAft>
              <a:buClr>
                <a:schemeClr val="accent1">
                  <a:lumMod val="60000"/>
                  <a:lumOff val="40000"/>
                </a:schemeClr>
              </a:buClr>
              <a:buFont typeface="+mj-lt"/>
              <a:buAutoNum type="arabicPeriod"/>
            </a:pPr>
            <a:r>
              <a:rPr lang="en-GB" dirty="0" smtClean="0">
                <a:latin typeface="+mj-lt"/>
              </a:rPr>
              <a:t>The current outbreak of EVD centred in West Africa is the largest ever reported. </a:t>
            </a:r>
          </a:p>
          <a:p>
            <a:pPr marL="342900" indent="-342900">
              <a:spcBef>
                <a:spcPts val="200"/>
              </a:spcBef>
              <a:spcAft>
                <a:spcPts val="200"/>
              </a:spcAft>
              <a:buClr>
                <a:schemeClr val="accent1">
                  <a:lumMod val="60000"/>
                  <a:lumOff val="40000"/>
                </a:schemeClr>
              </a:buClr>
              <a:buFont typeface="+mj-lt"/>
              <a:buAutoNum type="arabicPeriod"/>
            </a:pPr>
            <a:r>
              <a:rPr lang="en-GB" dirty="0" smtClean="0">
                <a:solidFill>
                  <a:prstClr val="black"/>
                </a:solidFill>
                <a:latin typeface="+mj-lt"/>
              </a:rPr>
              <a:t>Imported cases are likely to increase.</a:t>
            </a:r>
          </a:p>
          <a:p>
            <a:pPr marL="342900" indent="-342900">
              <a:spcBef>
                <a:spcPts val="200"/>
              </a:spcBef>
              <a:spcAft>
                <a:spcPts val="200"/>
              </a:spcAft>
              <a:buClr>
                <a:schemeClr val="accent1">
                  <a:lumMod val="60000"/>
                  <a:lumOff val="40000"/>
                </a:schemeClr>
              </a:buClr>
              <a:buFont typeface="+mj-lt"/>
              <a:buAutoNum type="arabicPeriod"/>
            </a:pPr>
            <a:r>
              <a:rPr lang="en-GB" dirty="0" smtClean="0">
                <a:solidFill>
                  <a:prstClr val="black"/>
                </a:solidFill>
                <a:latin typeface="+mj-lt"/>
              </a:rPr>
              <a:t>In-hospital transmission in Spain and the USA has pushed Ebola high on the agenda. </a:t>
            </a:r>
          </a:p>
          <a:p>
            <a:pPr marL="342900" indent="-342900">
              <a:spcBef>
                <a:spcPts val="200"/>
              </a:spcBef>
              <a:spcAft>
                <a:spcPts val="200"/>
              </a:spcAft>
              <a:buClr>
                <a:schemeClr val="accent1">
                  <a:lumMod val="60000"/>
                  <a:lumOff val="40000"/>
                </a:schemeClr>
              </a:buClr>
              <a:buFont typeface="+mj-lt"/>
              <a:buAutoNum type="arabicPeriod"/>
            </a:pPr>
            <a:r>
              <a:rPr lang="en-GB" dirty="0" smtClean="0">
                <a:latin typeface="+mj-lt"/>
              </a:rPr>
              <a:t>Guidelines recommend placing patients with suspected or confirmed EVD in single rooms, and the use of PPE including gloves, gowns, eye and respiratory protection. </a:t>
            </a:r>
          </a:p>
          <a:p>
            <a:pPr marL="342900" indent="-342900">
              <a:spcBef>
                <a:spcPts val="200"/>
              </a:spcBef>
              <a:spcAft>
                <a:spcPts val="200"/>
              </a:spcAft>
              <a:buClr>
                <a:schemeClr val="accent1">
                  <a:lumMod val="60000"/>
                  <a:lumOff val="40000"/>
                </a:schemeClr>
              </a:buClr>
              <a:buFont typeface="+mj-lt"/>
              <a:buAutoNum type="arabicPeriod"/>
            </a:pPr>
            <a:r>
              <a:rPr lang="en-GB" dirty="0" smtClean="0">
                <a:latin typeface="+mj-lt"/>
              </a:rPr>
              <a:t>Ebola virus can survive on dry surfaces for days, and HPV has been used worldwide for terminal decontamination following cases of EVD. </a:t>
            </a:r>
          </a:p>
        </p:txBody>
      </p:sp>
    </p:spTree>
    <p:extLst>
      <p:ext uri="{BB962C8B-B14F-4D97-AF65-F5344CB8AC3E}">
        <p14:creationId xmlns="" xmlns:p14="http://schemas.microsoft.com/office/powerpoint/2010/main" val="3473363178"/>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sources for information</a:t>
            </a:r>
            <a:endParaRPr lang="en-GB" dirty="0"/>
          </a:p>
        </p:txBody>
      </p:sp>
      <p:sp>
        <p:nvSpPr>
          <p:cNvPr id="3" name="Rectangle 2"/>
          <p:cNvSpPr/>
          <p:nvPr/>
        </p:nvSpPr>
        <p:spPr>
          <a:xfrm>
            <a:off x="249269" y="1412776"/>
            <a:ext cx="7823193" cy="3539430"/>
          </a:xfrm>
          <a:prstGeom prst="rect">
            <a:avLst/>
          </a:prstGeom>
        </p:spPr>
        <p:txBody>
          <a:bodyPr wrap="square">
            <a:spAutoFit/>
          </a:bodyPr>
          <a:lstStyle/>
          <a:p>
            <a:pPr marL="355600" lvl="0" indent="-355600">
              <a:buClr>
                <a:schemeClr val="tx2">
                  <a:lumMod val="20000"/>
                  <a:lumOff val="80000"/>
                </a:schemeClr>
              </a:buClr>
              <a:buFont typeface="Wingdings" pitchFamily="2" charset="2"/>
              <a:buChar char="§"/>
            </a:pPr>
            <a:r>
              <a:rPr lang="en-GB" sz="2000" u="sng" dirty="0" smtClean="0">
                <a:latin typeface="+mj-lt"/>
                <a:hlinkClick r:id="rId2"/>
              </a:rPr>
              <a:t>WHO fact sheet</a:t>
            </a:r>
            <a:endParaRPr lang="en-GB" sz="2000" dirty="0" smtClean="0">
              <a:latin typeface="+mj-lt"/>
            </a:endParaRPr>
          </a:p>
          <a:p>
            <a:pPr marL="355600" lvl="0" indent="-355600">
              <a:buClr>
                <a:schemeClr val="tx2">
                  <a:lumMod val="20000"/>
                  <a:lumOff val="80000"/>
                </a:schemeClr>
              </a:buClr>
              <a:buFont typeface="Wingdings" pitchFamily="2" charset="2"/>
              <a:buChar char="§"/>
            </a:pPr>
            <a:r>
              <a:rPr lang="en-GB" sz="2000" u="sng" dirty="0" smtClean="0">
                <a:latin typeface="+mj-lt"/>
                <a:hlinkClick r:id="rId3"/>
              </a:rPr>
              <a:t>CDC Ebola pages</a:t>
            </a:r>
            <a:endParaRPr lang="en-GB" sz="2000" dirty="0" smtClean="0">
              <a:latin typeface="+mj-lt"/>
            </a:endParaRPr>
          </a:p>
          <a:p>
            <a:pPr marL="355600" lvl="0" indent="-355600">
              <a:buClr>
                <a:schemeClr val="tx2">
                  <a:lumMod val="20000"/>
                  <a:lumOff val="80000"/>
                </a:schemeClr>
              </a:buClr>
              <a:buFont typeface="Wingdings" pitchFamily="2" charset="2"/>
              <a:buChar char="§"/>
            </a:pPr>
            <a:r>
              <a:rPr lang="en-GB" sz="2000" u="sng" dirty="0" smtClean="0">
                <a:latin typeface="+mj-lt"/>
                <a:hlinkClick r:id="rId4"/>
              </a:rPr>
              <a:t>CDC recommendations for infection prevention and control</a:t>
            </a:r>
            <a:endParaRPr lang="en-GB" sz="2000" dirty="0" smtClean="0">
              <a:latin typeface="+mj-lt"/>
            </a:endParaRPr>
          </a:p>
          <a:p>
            <a:pPr marL="355600" lvl="0" indent="-355600">
              <a:buClr>
                <a:schemeClr val="tx2">
                  <a:lumMod val="20000"/>
                  <a:lumOff val="80000"/>
                </a:schemeClr>
              </a:buClr>
              <a:buFont typeface="Wingdings" pitchFamily="2" charset="2"/>
              <a:buChar char="§"/>
            </a:pPr>
            <a:r>
              <a:rPr lang="en-GB" sz="2000" u="sng" dirty="0" smtClean="0">
                <a:latin typeface="+mj-lt"/>
                <a:hlinkClick r:id="rId5"/>
              </a:rPr>
              <a:t>UK Department of Health / Health Protection Agency guidelines for management of viral haemorrhagic fever</a:t>
            </a:r>
            <a:endParaRPr lang="en-GB" sz="2000" dirty="0" smtClean="0">
              <a:latin typeface="+mj-lt"/>
            </a:endParaRPr>
          </a:p>
          <a:p>
            <a:pPr marL="355600" lvl="0" indent="-355600">
              <a:buClr>
                <a:schemeClr val="tx2">
                  <a:lumMod val="20000"/>
                  <a:lumOff val="80000"/>
                </a:schemeClr>
              </a:buClr>
              <a:buFont typeface="Wingdings" pitchFamily="2" charset="2"/>
              <a:buChar char="§"/>
            </a:pPr>
            <a:r>
              <a:rPr lang="en-GB" sz="2000" u="sng" dirty="0" smtClean="0">
                <a:latin typeface="+mj-lt"/>
                <a:hlinkClick r:id="rId6"/>
              </a:rPr>
              <a:t>Public Health England Ebola pages</a:t>
            </a:r>
            <a:endParaRPr lang="en-GB" sz="2000" u="sng" dirty="0" smtClean="0">
              <a:latin typeface="+mj-lt"/>
            </a:endParaRPr>
          </a:p>
          <a:p>
            <a:pPr marL="355600" indent="-355600">
              <a:buClr>
                <a:schemeClr val="tx2">
                  <a:lumMod val="20000"/>
                  <a:lumOff val="80000"/>
                </a:schemeClr>
              </a:buClr>
              <a:buFont typeface="Wingdings" pitchFamily="2" charset="2"/>
              <a:buChar char="§"/>
            </a:pPr>
            <a:r>
              <a:rPr lang="en-GB" sz="2000" u="sng" dirty="0" smtClean="0">
                <a:latin typeface="+mj-lt"/>
                <a:hlinkClick r:id="rId7"/>
              </a:rPr>
              <a:t>Bioquell Ebola remediation pages</a:t>
            </a:r>
            <a:endParaRPr lang="en-GB" sz="2000" dirty="0" smtClean="0">
              <a:latin typeface="+mj-lt"/>
            </a:endParaRPr>
          </a:p>
          <a:p>
            <a:pPr marL="355600" indent="-355600">
              <a:buClr>
                <a:schemeClr val="tx2">
                  <a:lumMod val="20000"/>
                  <a:lumOff val="80000"/>
                </a:schemeClr>
              </a:buClr>
              <a:buFont typeface="Wingdings" pitchFamily="2" charset="2"/>
              <a:buChar char="§"/>
            </a:pPr>
            <a:r>
              <a:rPr lang="en-GB" sz="2000" dirty="0" smtClean="0">
                <a:latin typeface="+mj-lt"/>
                <a:hlinkClick r:id="rId8"/>
              </a:rPr>
              <a:t>Virology Down Under blog</a:t>
            </a:r>
            <a:r>
              <a:rPr lang="en-GB" sz="2000" dirty="0" smtClean="0">
                <a:latin typeface="+mj-lt"/>
              </a:rPr>
              <a:t> (Dr Ian Mackay)</a:t>
            </a:r>
          </a:p>
          <a:p>
            <a:pPr marL="355600" indent="-355600">
              <a:buClr>
                <a:schemeClr val="tx2">
                  <a:lumMod val="20000"/>
                  <a:lumOff val="80000"/>
                </a:schemeClr>
              </a:buClr>
              <a:buFont typeface="Wingdings" pitchFamily="2" charset="2"/>
              <a:buChar char="§"/>
            </a:pPr>
            <a:r>
              <a:rPr lang="en-GB" sz="2000" dirty="0" smtClean="0">
                <a:latin typeface="+mj-lt"/>
                <a:hlinkClick r:id="rId9"/>
              </a:rPr>
              <a:t>Controversies in HAI blog</a:t>
            </a:r>
            <a:endParaRPr lang="en-GB" sz="2000" dirty="0" smtClean="0">
              <a:latin typeface="+mj-lt"/>
            </a:endParaRPr>
          </a:p>
          <a:p>
            <a:pPr marL="342900" indent="-342900">
              <a:buClr>
                <a:schemeClr val="accent1">
                  <a:lumMod val="40000"/>
                  <a:lumOff val="60000"/>
                </a:schemeClr>
              </a:buClr>
              <a:buFont typeface="Wingdings" pitchFamily="2" charset="2"/>
              <a:buChar char="§"/>
            </a:pPr>
            <a:endParaRPr lang="en-GB" sz="2400" dirty="0">
              <a:latin typeface="+mj-lt"/>
            </a:endParaRPr>
          </a:p>
        </p:txBody>
      </p:sp>
    </p:spTree>
    <p:extLst>
      <p:ext uri="{BB962C8B-B14F-4D97-AF65-F5344CB8AC3E}">
        <p14:creationId xmlns:p14="http://schemas.microsoft.com/office/powerpoint/2010/main" xmlns="" val="3858076637"/>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p:cNvSpPr>
          <p:nvPr>
            <p:ph type="subTitle" idx="4294967295"/>
          </p:nvPr>
        </p:nvSpPr>
        <p:spPr>
          <a:xfrm>
            <a:off x="742950" y="4268688"/>
            <a:ext cx="7829550" cy="1752600"/>
          </a:xfrm>
        </p:spPr>
        <p:txBody>
          <a:bodyPr/>
          <a:lstStyle/>
          <a:p>
            <a:pPr eaLnBrk="1" hangingPunct="1"/>
            <a:r>
              <a:rPr lang="en-GB" sz="2100" dirty="0" smtClean="0"/>
              <a:t>Jon Otter, PhD </a:t>
            </a:r>
            <a:r>
              <a:rPr lang="en-GB" sz="2100" dirty="0" err="1" smtClean="0"/>
              <a:t>FRCPath</a:t>
            </a:r>
            <a:endParaRPr lang="en-GB" sz="2100" dirty="0" smtClean="0"/>
          </a:p>
          <a:p>
            <a:pPr eaLnBrk="1" hangingPunct="1"/>
            <a:r>
              <a:rPr lang="en-GB" sz="2100" dirty="0" smtClean="0"/>
              <a:t>Scientific Director, Healthcare, </a:t>
            </a:r>
            <a:r>
              <a:rPr lang="en-GB" sz="2100" dirty="0" err="1" smtClean="0"/>
              <a:t>Bioquell</a:t>
            </a:r>
            <a:endParaRPr lang="en-GB" sz="2100" dirty="0" smtClean="0"/>
          </a:p>
          <a:p>
            <a:pPr eaLnBrk="1" hangingPunct="1"/>
            <a:r>
              <a:rPr lang="en-GB" sz="2100" dirty="0" smtClean="0"/>
              <a:t>Research Fellow, King’s College London</a:t>
            </a:r>
          </a:p>
          <a:p>
            <a:pPr eaLnBrk="1" hangingPunct="1"/>
            <a:r>
              <a:rPr lang="en-GB" sz="2100" dirty="0" smtClean="0">
                <a:hlinkClick r:id="rId2"/>
              </a:rPr>
              <a:t>jonathan.otter@kcl.ac.uk</a:t>
            </a:r>
            <a:r>
              <a:rPr lang="en-GB" sz="2100" dirty="0" smtClean="0"/>
              <a:t> </a:t>
            </a:r>
          </a:p>
          <a:p>
            <a:pPr eaLnBrk="1" hangingPunct="1"/>
            <a:r>
              <a:rPr lang="en-GB" sz="2100" dirty="0" smtClean="0">
                <a:hlinkClick r:id="rId3"/>
              </a:rPr>
              <a:t>www.micro-blog.info</a:t>
            </a:r>
            <a:endParaRPr lang="en-GB" sz="2100" dirty="0" smtClean="0"/>
          </a:p>
          <a:p>
            <a:pPr eaLnBrk="1" hangingPunct="1"/>
            <a:r>
              <a:rPr lang="en-GB" sz="2100" dirty="0" smtClean="0"/>
              <a:t>@</a:t>
            </a:r>
            <a:r>
              <a:rPr lang="en-GB" sz="2100" dirty="0" err="1" smtClean="0"/>
              <a:t>jonotter</a:t>
            </a:r>
            <a:endParaRPr lang="en-GB" sz="2100" dirty="0" smtClean="0"/>
          </a:p>
          <a:p>
            <a:pPr eaLnBrk="1" hangingPunct="1"/>
            <a:endParaRPr lang="en-GB" sz="2100" dirty="0" smtClean="0"/>
          </a:p>
          <a:p>
            <a:pPr eaLnBrk="1" hangingPunct="1"/>
            <a:endParaRPr lang="en-GB" sz="2100" dirty="0" smtClean="0"/>
          </a:p>
          <a:p>
            <a:pPr eaLnBrk="1" hangingPunct="1"/>
            <a:endParaRPr lang="en-US" dirty="0" smtClean="0"/>
          </a:p>
        </p:txBody>
      </p:sp>
      <p:sp>
        <p:nvSpPr>
          <p:cNvPr id="4" name="TextBox 3"/>
          <p:cNvSpPr txBox="1"/>
          <p:nvPr/>
        </p:nvSpPr>
        <p:spPr>
          <a:xfrm>
            <a:off x="611560" y="332656"/>
            <a:ext cx="7488832" cy="2467342"/>
          </a:xfrm>
          <a:prstGeom prst="rect">
            <a:avLst/>
          </a:prstGeom>
          <a:noFill/>
        </p:spPr>
        <p:txBody>
          <a:bodyPr wrap="square" rtlCol="0">
            <a:spAutoFit/>
          </a:bodyPr>
          <a:lstStyle/>
          <a:p>
            <a:pPr>
              <a:spcBef>
                <a:spcPts val="500"/>
              </a:spcBef>
              <a:spcAft>
                <a:spcPts val="500"/>
              </a:spcAft>
            </a:pPr>
            <a:r>
              <a:rPr lang="en-GB" sz="4400" dirty="0" smtClean="0">
                <a:solidFill>
                  <a:srgbClr val="4B63AE"/>
                </a:solidFill>
                <a:latin typeface="+mj-lt"/>
              </a:rPr>
              <a:t>Ebola decontamination</a:t>
            </a:r>
          </a:p>
          <a:p>
            <a:pPr>
              <a:spcBef>
                <a:spcPts val="500"/>
              </a:spcBef>
              <a:spcAft>
                <a:spcPts val="500"/>
              </a:spcAft>
            </a:pPr>
            <a:endParaRPr lang="en-GB" sz="1100" dirty="0" smtClean="0">
              <a:solidFill>
                <a:srgbClr val="4B63AE"/>
              </a:solidFill>
              <a:latin typeface="+mj-lt"/>
            </a:endParaRPr>
          </a:p>
          <a:p>
            <a:pPr>
              <a:spcBef>
                <a:spcPts val="500"/>
              </a:spcBef>
              <a:spcAft>
                <a:spcPts val="500"/>
              </a:spcAft>
            </a:pPr>
            <a:r>
              <a:rPr lang="en-GB" sz="3200" dirty="0" smtClean="0">
                <a:solidFill>
                  <a:srgbClr val="4B63AE"/>
                </a:solidFill>
                <a:latin typeface="+mj-lt"/>
              </a:rPr>
              <a:t>Managing risk and paranoia</a:t>
            </a:r>
          </a:p>
          <a:p>
            <a:pPr>
              <a:spcBef>
                <a:spcPts val="500"/>
              </a:spcBef>
              <a:spcAft>
                <a:spcPts val="500"/>
              </a:spcAft>
            </a:pPr>
            <a:endParaRPr lang="en-GB" sz="1000" dirty="0" smtClean="0">
              <a:solidFill>
                <a:srgbClr val="4B63AE"/>
              </a:solidFill>
              <a:latin typeface="+mj-lt"/>
            </a:endParaRPr>
          </a:p>
          <a:p>
            <a:pPr>
              <a:spcBef>
                <a:spcPts val="500"/>
              </a:spcBef>
              <a:spcAft>
                <a:spcPts val="500"/>
              </a:spcAft>
            </a:pPr>
            <a:r>
              <a:rPr lang="en-GB" sz="2400" dirty="0" smtClean="0">
                <a:solidFill>
                  <a:srgbClr val="4B63AE"/>
                </a:solidFill>
                <a:latin typeface="+mj-lt"/>
              </a:rPr>
              <a:t>27 Feb 2015</a:t>
            </a:r>
            <a:endParaRPr lang="en-GB" sz="4400" dirty="0" smtClean="0">
              <a:solidFill>
                <a:srgbClr val="4B63AE"/>
              </a:solidFill>
              <a:latin typeface="+mj-lt"/>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5206</TotalTime>
  <Words>1805</Words>
  <Application>Microsoft Office PowerPoint</Application>
  <PresentationFormat>On-screen Show (4:3)</PresentationFormat>
  <Paragraphs>216</Paragraphs>
  <Slides>29</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29</vt:i4>
      </vt:variant>
    </vt:vector>
  </HeadingPairs>
  <TitlesOfParts>
    <vt:vector size="30" baseType="lpstr">
      <vt:lpstr>1_Bioquell Corp UK White PowerPoint Template v1.1</vt:lpstr>
      <vt:lpstr>Slide 1</vt:lpstr>
      <vt:lpstr>Slide 2</vt:lpstr>
      <vt:lpstr>Ebola: challenges</vt:lpstr>
      <vt:lpstr>Ebola: outbreak in West Africa</vt:lpstr>
      <vt:lpstr>Ebola: outbreak in West Africa (not a happy epi curve)</vt:lpstr>
      <vt:lpstr>Ebola: outbreak in West Africa, by country</vt:lpstr>
      <vt:lpstr>Ebola: healthcare worker risk</vt:lpstr>
      <vt:lpstr>Repatriation of healthcare workers</vt:lpstr>
      <vt:lpstr>Slide 9</vt:lpstr>
      <vt:lpstr>Game changer: Ebola transmission US / Spain</vt:lpstr>
      <vt:lpstr>‘Politicisation’</vt:lpstr>
      <vt:lpstr>‘Fearbola’</vt:lpstr>
      <vt:lpstr>Ebola: transmission routes</vt:lpstr>
      <vt:lpstr>Ebola: infection prevention and control</vt:lpstr>
      <vt:lpstr>CDC tightens PPE recommendations</vt:lpstr>
      <vt:lpstr>Ebola: patient isolation</vt:lpstr>
      <vt:lpstr>Ebola: surface contamination risk</vt:lpstr>
      <vt:lpstr>Surface survival: viruses with pandemic potential</vt:lpstr>
      <vt:lpstr>Ebola: terminal disinfection of hospital rooms</vt:lpstr>
      <vt:lpstr>Fumigation via automated room disinfection</vt:lpstr>
      <vt:lpstr>Protocol for Ebola decon using HPV</vt:lpstr>
      <vt:lpstr>Ebola decontamination using Bioquell HPV</vt:lpstr>
      <vt:lpstr>Ebola terminal decontamination: Royal Free</vt:lpstr>
      <vt:lpstr>Ebola terminal decontamination: Royal Free</vt:lpstr>
      <vt:lpstr>Ebola terminal decontamination: Royal Free</vt:lpstr>
      <vt:lpstr>Ebola terminal decontamination: Royal Free</vt:lpstr>
      <vt:lpstr>Ebola: summary</vt:lpstr>
      <vt:lpstr>Other sources for information</vt:lpstr>
      <vt:lpstr>Slide 29</vt:lpstr>
    </vt:vector>
  </TitlesOfParts>
  <Company>Bioquell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Jon Otter</cp:lastModifiedBy>
  <cp:revision>536</cp:revision>
  <dcterms:created xsi:type="dcterms:W3CDTF">2010-07-26T10:02:08Z</dcterms:created>
  <dcterms:modified xsi:type="dcterms:W3CDTF">2015-02-27T12:01:15Z</dcterms:modified>
</cp:coreProperties>
</file>