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5" r:id="rId1"/>
  </p:sldMasterIdLst>
  <p:notesMasterIdLst>
    <p:notesMasterId r:id="rId21"/>
  </p:notesMasterIdLst>
  <p:sldIdLst>
    <p:sldId id="500" r:id="rId2"/>
    <p:sldId id="685" r:id="rId3"/>
    <p:sldId id="686" r:id="rId4"/>
    <p:sldId id="687" r:id="rId5"/>
    <p:sldId id="688" r:id="rId6"/>
    <p:sldId id="689" r:id="rId7"/>
    <p:sldId id="690" r:id="rId8"/>
    <p:sldId id="691" r:id="rId9"/>
    <p:sldId id="692" r:id="rId10"/>
    <p:sldId id="693" r:id="rId11"/>
    <p:sldId id="694" r:id="rId12"/>
    <p:sldId id="695" r:id="rId13"/>
    <p:sldId id="696" r:id="rId14"/>
    <p:sldId id="697" r:id="rId15"/>
    <p:sldId id="698" r:id="rId16"/>
    <p:sldId id="699" r:id="rId17"/>
    <p:sldId id="700" r:id="rId18"/>
    <p:sldId id="701" r:id="rId19"/>
    <p:sldId id="702" r:id="rId20"/>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397"/>
    <a:srgbClr val="2B6BD3"/>
    <a:srgbClr val="F9EEED"/>
    <a:srgbClr val="4B63AE"/>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2" autoAdjust="0"/>
    <p:restoredTop sz="91449" autoAdjust="0"/>
  </p:normalViewPr>
  <p:slideViewPr>
    <p:cSldViewPr>
      <p:cViewPr varScale="1">
        <p:scale>
          <a:sx n="101" d="100"/>
          <a:sy n="101" d="100"/>
        </p:scale>
        <p:origin x="-20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tter\Documents\Presentations\Images\MRSA%20PHE%20dat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tter\Documents\Personal\CV\PHE\Chart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tter\Documents\Personal\CV\PHE\GRE%20Ecoli%20MSSA.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Blog\Images\EARS-Net%202014.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1" Type="http://schemas.openxmlformats.org/officeDocument/2006/relationships/oleObject" Target="file:///C:\Users\jotter\Documents\Blog\Images\EARS-Net%20201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otter\Documents\Presentations\HISIPS2014%20GNR\CRE%20vital%20sig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8.2001557764907612E-2"/>
          <c:y val="2.3180454649398882E-2"/>
          <c:w val="0.88713169941965764"/>
          <c:h val="0.85162812436450075"/>
        </c:manualLayout>
      </c:layout>
      <c:lineChart>
        <c:grouping val="standard"/>
        <c:varyColors val="0"/>
        <c:ser>
          <c:idx val="0"/>
          <c:order val="0"/>
          <c:tx>
            <c:v>All cases</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1'!$F$14:$BA$14</c:f>
              <c:numCache>
                <c:formatCode>#,##0</c:formatCode>
                <c:ptCount val="48"/>
                <c:pt idx="0">
                  <c:v>1807</c:v>
                </c:pt>
                <c:pt idx="1">
                  <c:v>1813</c:v>
                </c:pt>
                <c:pt idx="2">
                  <c:v>1868</c:v>
                </c:pt>
                <c:pt idx="3">
                  <c:v>1803</c:v>
                </c:pt>
                <c:pt idx="4">
                  <c:v>1770</c:v>
                </c:pt>
                <c:pt idx="5">
                  <c:v>1842</c:v>
                </c:pt>
                <c:pt idx="6">
                  <c:v>1859</c:v>
                </c:pt>
                <c:pt idx="7">
                  <c:v>1955</c:v>
                </c:pt>
                <c:pt idx="8">
                  <c:v>1842</c:v>
                </c:pt>
                <c:pt idx="9">
                  <c:v>1903</c:v>
                </c:pt>
                <c:pt idx="10">
                  <c:v>1959</c:v>
                </c:pt>
                <c:pt idx="11">
                  <c:v>1996</c:v>
                </c:pt>
                <c:pt idx="12">
                  <c:v>1845</c:v>
                </c:pt>
                <c:pt idx="13">
                  <c:v>1703</c:v>
                </c:pt>
                <c:pt idx="14">
                  <c:v>1785</c:v>
                </c:pt>
                <c:pt idx="15">
                  <c:v>1900</c:v>
                </c:pt>
                <c:pt idx="16">
                  <c:v>1872</c:v>
                </c:pt>
                <c:pt idx="17">
                  <c:v>1698</c:v>
                </c:pt>
                <c:pt idx="18">
                  <c:v>1691</c:v>
                </c:pt>
                <c:pt idx="19">
                  <c:v>1835</c:v>
                </c:pt>
                <c:pt idx="20">
                  <c:v>1742</c:v>
                </c:pt>
                <c:pt idx="21">
                  <c:v>1651</c:v>
                </c:pt>
                <c:pt idx="22">
                  <c:v>1543</c:v>
                </c:pt>
                <c:pt idx="23">
                  <c:v>1447</c:v>
                </c:pt>
                <c:pt idx="24">
                  <c:v>1306</c:v>
                </c:pt>
                <c:pt idx="25">
                  <c:v>1083</c:v>
                </c:pt>
                <c:pt idx="26">
                  <c:v>1092</c:v>
                </c:pt>
                <c:pt idx="27">
                  <c:v>970</c:v>
                </c:pt>
                <c:pt idx="28">
                  <c:v>839</c:v>
                </c:pt>
                <c:pt idx="29">
                  <c:v>724</c:v>
                </c:pt>
                <c:pt idx="30">
                  <c:v>678</c:v>
                </c:pt>
                <c:pt idx="31">
                  <c:v>694</c:v>
                </c:pt>
                <c:pt idx="32">
                  <c:v>510</c:v>
                </c:pt>
                <c:pt idx="33">
                  <c:v>462</c:v>
                </c:pt>
                <c:pt idx="34">
                  <c:v>443</c:v>
                </c:pt>
                <c:pt idx="35">
                  <c:v>483</c:v>
                </c:pt>
                <c:pt idx="36">
                  <c:v>421</c:v>
                </c:pt>
                <c:pt idx="37">
                  <c:v>396</c:v>
                </c:pt>
                <c:pt idx="38">
                  <c:v>331</c:v>
                </c:pt>
                <c:pt idx="39">
                  <c:v>333</c:v>
                </c:pt>
                <c:pt idx="40">
                  <c:v>319</c:v>
                </c:pt>
                <c:pt idx="41">
                  <c:v>266</c:v>
                </c:pt>
                <c:pt idx="42">
                  <c:v>269</c:v>
                </c:pt>
                <c:pt idx="43">
                  <c:v>262</c:v>
                </c:pt>
                <c:pt idx="44">
                  <c:v>224</c:v>
                </c:pt>
                <c:pt idx="45">
                  <c:v>229</c:v>
                </c:pt>
                <c:pt idx="46">
                  <c:v>219</c:v>
                </c:pt>
                <c:pt idx="47">
                  <c:v>252</c:v>
                </c:pt>
              </c:numCache>
            </c:numRef>
          </c:val>
          <c:smooth val="0"/>
        </c:ser>
        <c:ser>
          <c:idx val="1"/>
          <c:order val="1"/>
          <c:tx>
            <c:v>Trust apportioned</c:v>
          </c:tx>
          <c:cat>
            <c:multiLvlStrRef>
              <c:f>'Archive Table 1'!$F$12:$BA$13</c:f>
              <c:multiLvlStrCache>
                <c:ptCount val="48"/>
                <c:lvl>
                  <c:pt idx="0">
                    <c:v>Q2</c:v>
                  </c:pt>
                  <c:pt idx="1">
                    <c:v>Q3</c:v>
                  </c:pt>
                  <c:pt idx="2">
                    <c:v>Q4</c:v>
                  </c:pt>
                  <c:pt idx="3">
                    <c:v>Q1</c:v>
                  </c:pt>
                  <c:pt idx="4">
                    <c:v>Q2</c:v>
                  </c:pt>
                  <c:pt idx="5">
                    <c:v>Q3</c:v>
                  </c:pt>
                  <c:pt idx="6">
                    <c:v>Q4</c:v>
                  </c:pt>
                  <c:pt idx="7">
                    <c:v>Q1</c:v>
                  </c:pt>
                  <c:pt idx="8">
                    <c:v>Q2</c:v>
                  </c:pt>
                  <c:pt idx="9">
                    <c:v>Q3</c:v>
                  </c:pt>
                  <c:pt idx="10">
                    <c:v>Q4</c:v>
                  </c:pt>
                  <c:pt idx="11">
                    <c:v>Q1</c:v>
                  </c:pt>
                  <c:pt idx="12">
                    <c:v>Q2</c:v>
                  </c:pt>
                  <c:pt idx="13">
                    <c:v>Q3</c:v>
                  </c:pt>
                  <c:pt idx="14">
                    <c:v>Q4</c:v>
                  </c:pt>
                  <c:pt idx="15">
                    <c:v>Q1</c:v>
                  </c:pt>
                  <c:pt idx="16">
                    <c:v>Q2</c:v>
                  </c:pt>
                  <c:pt idx="17">
                    <c:v>Q3</c:v>
                  </c:pt>
                  <c:pt idx="18">
                    <c:v>Q4</c:v>
                  </c:pt>
                  <c:pt idx="19">
                    <c:v>Q1</c:v>
                  </c:pt>
                  <c:pt idx="20">
                    <c:v>Q2</c:v>
                  </c:pt>
                  <c:pt idx="21">
                    <c:v>Q3</c:v>
                  </c:pt>
                  <c:pt idx="22">
                    <c:v>Q4</c:v>
                  </c:pt>
                  <c:pt idx="23">
                    <c:v>Q1</c:v>
                  </c:pt>
                  <c:pt idx="24">
                    <c:v>Q2</c:v>
                  </c:pt>
                  <c:pt idx="25">
                    <c:v>Q3</c:v>
                  </c:pt>
                  <c:pt idx="26">
                    <c:v>Q4</c:v>
                  </c:pt>
                  <c:pt idx="27">
                    <c:v>Q1</c:v>
                  </c:pt>
                  <c:pt idx="28">
                    <c:v>Q2</c:v>
                  </c:pt>
                  <c:pt idx="29">
                    <c:v>Q3</c:v>
                  </c:pt>
                  <c:pt idx="30">
                    <c:v>Q4</c:v>
                  </c:pt>
                  <c:pt idx="31">
                    <c:v>Q1</c:v>
                  </c:pt>
                  <c:pt idx="32">
                    <c:v>Q2</c:v>
                  </c:pt>
                  <c:pt idx="33">
                    <c:v>Q3</c:v>
                  </c:pt>
                  <c:pt idx="34">
                    <c:v>Q4</c:v>
                  </c:pt>
                  <c:pt idx="35">
                    <c:v>Q1</c:v>
                  </c:pt>
                  <c:pt idx="36">
                    <c:v>Q2</c:v>
                  </c:pt>
                  <c:pt idx="37">
                    <c:v>Q3</c:v>
                  </c:pt>
                  <c:pt idx="38">
                    <c:v>Q4</c:v>
                  </c:pt>
                  <c:pt idx="39">
                    <c:v>Q1</c:v>
                  </c:pt>
                  <c:pt idx="40">
                    <c:v>Q2</c:v>
                  </c:pt>
                  <c:pt idx="41">
                    <c:v>Q3</c:v>
                  </c:pt>
                  <c:pt idx="42">
                    <c:v>Q4</c:v>
                  </c:pt>
                  <c:pt idx="43">
                    <c:v>Q1</c:v>
                  </c:pt>
                  <c:pt idx="44">
                    <c:v>Q2</c:v>
                  </c:pt>
                  <c:pt idx="45">
                    <c:v>Q3</c:v>
                  </c:pt>
                  <c:pt idx="46">
                    <c:v>Q4</c:v>
                  </c:pt>
                  <c:pt idx="47">
                    <c:v>Q1</c:v>
                  </c:pt>
                </c:lvl>
                <c:lvl>
                  <c:pt idx="0">
                    <c:v>2001</c:v>
                  </c:pt>
                  <c:pt idx="3">
                    <c:v>2002</c:v>
                  </c:pt>
                  <c:pt idx="7">
                    <c:v>2003</c:v>
                  </c:pt>
                  <c:pt idx="11">
                    <c:v>2004</c:v>
                  </c:pt>
                  <c:pt idx="15">
                    <c:v>2005</c:v>
                  </c:pt>
                  <c:pt idx="19">
                    <c:v>2006</c:v>
                  </c:pt>
                  <c:pt idx="23">
                    <c:v>2007</c:v>
                  </c:pt>
                  <c:pt idx="27">
                    <c:v>2008</c:v>
                  </c:pt>
                  <c:pt idx="31">
                    <c:v>2009</c:v>
                  </c:pt>
                  <c:pt idx="35">
                    <c:v>2010</c:v>
                  </c:pt>
                  <c:pt idx="39">
                    <c:v>2011</c:v>
                  </c:pt>
                  <c:pt idx="43">
                    <c:v>2012</c:v>
                  </c:pt>
                  <c:pt idx="47">
                    <c:v>2013</c:v>
                  </c:pt>
                </c:lvl>
              </c:multiLvlStrCache>
            </c:multiLvlStrRef>
          </c:cat>
          <c:val>
            <c:numRef>
              <c:f>'Archive Table 1'!$F$15:$BA$15</c:f>
              <c:numCache>
                <c:formatCode>General</c:formatCode>
                <c:ptCount val="48"/>
                <c:pt idx="28" formatCode="#,##0">
                  <c:v>459</c:v>
                </c:pt>
                <c:pt idx="29" formatCode="#,##0">
                  <c:v>389</c:v>
                </c:pt>
                <c:pt idx="30" formatCode="#,##0">
                  <c:v>369</c:v>
                </c:pt>
                <c:pt idx="31" formatCode="#,##0">
                  <c:v>389</c:v>
                </c:pt>
                <c:pt idx="32" formatCode="#,##0">
                  <c:v>251</c:v>
                </c:pt>
                <c:pt idx="33" formatCode="#,##0">
                  <c:v>237</c:v>
                </c:pt>
                <c:pt idx="34" formatCode="#,##0">
                  <c:v>237</c:v>
                </c:pt>
                <c:pt idx="35" formatCode="#,##0">
                  <c:v>279</c:v>
                </c:pt>
                <c:pt idx="36" formatCode="#,##0">
                  <c:v>198</c:v>
                </c:pt>
                <c:pt idx="37" formatCode="#,##0">
                  <c:v>186</c:v>
                </c:pt>
                <c:pt idx="38" formatCode="#,##0">
                  <c:v>155</c:v>
                </c:pt>
                <c:pt idx="39" formatCode="#,##0">
                  <c:v>149</c:v>
                </c:pt>
                <c:pt idx="40" formatCode="#,##0">
                  <c:v>148</c:v>
                </c:pt>
                <c:pt idx="41" formatCode="#,##0">
                  <c:v>103</c:v>
                </c:pt>
                <c:pt idx="42" formatCode="#,##0">
                  <c:v>105</c:v>
                </c:pt>
                <c:pt idx="43" formatCode="#,##0">
                  <c:v>117</c:v>
                </c:pt>
                <c:pt idx="44" formatCode="#,##0">
                  <c:v>94</c:v>
                </c:pt>
                <c:pt idx="45" formatCode="#,##0">
                  <c:v>96</c:v>
                </c:pt>
                <c:pt idx="46" formatCode="#,##0">
                  <c:v>92</c:v>
                </c:pt>
                <c:pt idx="47" formatCode="#,##0">
                  <c:v>116</c:v>
                </c:pt>
              </c:numCache>
            </c:numRef>
          </c:val>
          <c:smooth val="0"/>
        </c:ser>
        <c:dLbls>
          <c:showLegendKey val="0"/>
          <c:showVal val="0"/>
          <c:showCatName val="0"/>
          <c:showSerName val="0"/>
          <c:showPercent val="0"/>
          <c:showBubbleSize val="0"/>
        </c:dLbls>
        <c:marker val="1"/>
        <c:smooth val="0"/>
        <c:axId val="75883264"/>
        <c:axId val="75884800"/>
      </c:lineChart>
      <c:catAx>
        <c:axId val="75883264"/>
        <c:scaling>
          <c:orientation val="minMax"/>
        </c:scaling>
        <c:delete val="0"/>
        <c:axPos val="b"/>
        <c:numFmt formatCode="General" sourceLinked="1"/>
        <c:majorTickMark val="out"/>
        <c:minorTickMark val="none"/>
        <c:tickLblPos val="nextTo"/>
        <c:txPr>
          <a:bodyPr rot="0" vert="horz"/>
          <a:lstStyle/>
          <a:p>
            <a:pPr>
              <a:defRPr sz="800"/>
            </a:pPr>
            <a:endParaRPr lang="en-US"/>
          </a:p>
        </c:txPr>
        <c:crossAx val="75884800"/>
        <c:crosses val="autoZero"/>
        <c:auto val="1"/>
        <c:lblAlgn val="ctr"/>
        <c:lblOffset val="100"/>
        <c:noMultiLvlLbl val="0"/>
      </c:catAx>
      <c:valAx>
        <c:axId val="75884800"/>
        <c:scaling>
          <c:orientation val="minMax"/>
        </c:scaling>
        <c:delete val="0"/>
        <c:axPos val="l"/>
        <c:title>
          <c:tx>
            <c:rich>
              <a:bodyPr/>
              <a:lstStyle/>
              <a:p>
                <a:pPr>
                  <a:defRPr b="0"/>
                </a:pPr>
                <a:r>
                  <a:rPr lang="en-GB" b="0" dirty="0" smtClean="0"/>
                  <a:t>Number of MRSA </a:t>
                </a:r>
                <a:r>
                  <a:rPr lang="en-GB" b="0" dirty="0" err="1" smtClean="0"/>
                  <a:t>bacteraemias</a:t>
                </a:r>
                <a:endParaRPr lang="en-GB" b="0" dirty="0" smtClean="0"/>
              </a:p>
            </c:rich>
          </c:tx>
          <c:layout>
            <c:manualLayout>
              <c:xMode val="edge"/>
              <c:yMode val="edge"/>
              <c:x val="0"/>
              <c:y val="0.25011937359650499"/>
            </c:manualLayout>
          </c:layout>
          <c:overlay val="0"/>
        </c:title>
        <c:numFmt formatCode="#,##0" sourceLinked="1"/>
        <c:majorTickMark val="out"/>
        <c:minorTickMark val="none"/>
        <c:tickLblPos val="nextTo"/>
        <c:txPr>
          <a:bodyPr rot="0" vert="horz"/>
          <a:lstStyle/>
          <a:p>
            <a:pPr>
              <a:defRPr/>
            </a:pPr>
            <a:endParaRPr lang="en-US"/>
          </a:p>
        </c:txPr>
        <c:crossAx val="75883264"/>
        <c:crosses val="autoZero"/>
        <c:crossBetween val="between"/>
      </c:valAx>
      <c:spPr>
        <a:noFill/>
      </c:spPr>
    </c:plotArea>
    <c:legend>
      <c:legendPos val="r"/>
      <c:layout>
        <c:manualLayout>
          <c:xMode val="edge"/>
          <c:yMode val="edge"/>
          <c:x val="0.11074671677509514"/>
          <c:y val="0.60774034244197805"/>
          <c:w val="0.21519064466992804"/>
          <c:h val="0.15295533113305917"/>
        </c:manualLayout>
      </c:layout>
      <c:overlay val="0"/>
    </c:legend>
    <c:plotVisOnly val="1"/>
    <c:dispBlanksAs val="gap"/>
    <c:showDLblsOverMax val="0"/>
  </c:chart>
  <c:spPr>
    <a:noFill/>
  </c:spPr>
  <c:txPr>
    <a:bodyPr/>
    <a:lstStyle/>
    <a:p>
      <a:pPr>
        <a:defRPr sz="10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0.13293164916885389"/>
          <c:y val="2.3180454649398802E-2"/>
          <c:w val="0.84335958005249345"/>
          <c:h val="0.8138506467146337"/>
        </c:manualLayout>
      </c:layout>
      <c:lineChart>
        <c:grouping val="standard"/>
        <c:varyColors val="0"/>
        <c:ser>
          <c:idx val="0"/>
          <c:order val="0"/>
          <c:tx>
            <c:v>All cases</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1'!$Q$19:$BA$19</c:f>
              <c:numCache>
                <c:formatCode>#,##0</c:formatCode>
                <c:ptCount val="37"/>
                <c:pt idx="0">
                  <c:v>12068</c:v>
                </c:pt>
                <c:pt idx="1">
                  <c:v>10838</c:v>
                </c:pt>
                <c:pt idx="2">
                  <c:v>10412</c:v>
                </c:pt>
                <c:pt idx="3">
                  <c:v>11245</c:v>
                </c:pt>
                <c:pt idx="4">
                  <c:v>15197</c:v>
                </c:pt>
                <c:pt idx="5">
                  <c:v>13860</c:v>
                </c:pt>
                <c:pt idx="6">
                  <c:v>11431</c:v>
                </c:pt>
                <c:pt idx="7">
                  <c:v>11341</c:v>
                </c:pt>
                <c:pt idx="8">
                  <c:v>15349</c:v>
                </c:pt>
                <c:pt idx="9">
                  <c:v>14689</c:v>
                </c:pt>
                <c:pt idx="10">
                  <c:v>12821</c:v>
                </c:pt>
                <c:pt idx="11">
                  <c:v>12776</c:v>
                </c:pt>
                <c:pt idx="12">
                  <c:v>15644</c:v>
                </c:pt>
                <c:pt idx="13">
                  <c:v>16864</c:v>
                </c:pt>
                <c:pt idx="14">
                  <c:v>13419</c:v>
                </c:pt>
                <c:pt idx="15">
                  <c:v>12248</c:v>
                </c:pt>
                <c:pt idx="16">
                  <c:v>12967</c:v>
                </c:pt>
                <c:pt idx="17">
                  <c:v>10883</c:v>
                </c:pt>
                <c:pt idx="18">
                  <c:v>8948</c:v>
                </c:pt>
                <c:pt idx="19">
                  <c:v>7907</c:v>
                </c:pt>
                <c:pt idx="20">
                  <c:v>8357</c:v>
                </c:pt>
                <c:pt idx="21">
                  <c:v>6854</c:v>
                </c:pt>
                <c:pt idx="22">
                  <c:v>6407</c:v>
                </c:pt>
                <c:pt idx="23">
                  <c:v>6002</c:v>
                </c:pt>
                <c:pt idx="24">
                  <c:v>6341</c:v>
                </c:pt>
                <c:pt idx="25">
                  <c:v>5981</c:v>
                </c:pt>
                <c:pt idx="26">
                  <c:v>5909</c:v>
                </c:pt>
                <c:pt idx="27">
                  <c:v>4984</c:v>
                </c:pt>
                <c:pt idx="28">
                  <c:v>4833</c:v>
                </c:pt>
                <c:pt idx="29">
                  <c:v>4967</c:v>
                </c:pt>
                <c:pt idx="30">
                  <c:v>4994</c:v>
                </c:pt>
                <c:pt idx="31">
                  <c:v>4350</c:v>
                </c:pt>
                <c:pt idx="32">
                  <c:v>3711</c:v>
                </c:pt>
                <c:pt idx="33">
                  <c:v>3655</c:v>
                </c:pt>
                <c:pt idx="34">
                  <c:v>3867</c:v>
                </c:pt>
                <c:pt idx="35">
                  <c:v>3754</c:v>
                </c:pt>
                <c:pt idx="36">
                  <c:v>3411</c:v>
                </c:pt>
              </c:numCache>
            </c:numRef>
          </c:val>
          <c:smooth val="0"/>
        </c:ser>
        <c:ser>
          <c:idx val="1"/>
          <c:order val="1"/>
          <c:tx>
            <c:v>Trust apportioned</c:v>
          </c:tx>
          <c:cat>
            <c:multiLvlStrRef>
              <c:f>'Archive Table 1'!$Q$17:$BA$18</c:f>
              <c:multiLvlStrCache>
                <c:ptCount val="37"/>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pt idx="20">
                    <c:v>Q1</c:v>
                  </c:pt>
                  <c:pt idx="21">
                    <c:v>Q2</c:v>
                  </c:pt>
                  <c:pt idx="22">
                    <c:v>Q3</c:v>
                  </c:pt>
                  <c:pt idx="23">
                    <c:v>Q4</c:v>
                  </c:pt>
                  <c:pt idx="24">
                    <c:v>Q1</c:v>
                  </c:pt>
                  <c:pt idx="25">
                    <c:v>Q2</c:v>
                  </c:pt>
                  <c:pt idx="26">
                    <c:v>Q3</c:v>
                  </c:pt>
                  <c:pt idx="27">
                    <c:v>Q4</c:v>
                  </c:pt>
                  <c:pt idx="28">
                    <c:v>Q1</c:v>
                  </c:pt>
                  <c:pt idx="29">
                    <c:v>Q2</c:v>
                  </c:pt>
                  <c:pt idx="30">
                    <c:v>Q3</c:v>
                  </c:pt>
                  <c:pt idx="31">
                    <c:v>Q4</c:v>
                  </c:pt>
                  <c:pt idx="32">
                    <c:v>Q1</c:v>
                  </c:pt>
                  <c:pt idx="33">
                    <c:v>Q2</c:v>
                  </c:pt>
                  <c:pt idx="34">
                    <c:v>Q3</c:v>
                  </c:pt>
                  <c:pt idx="35">
                    <c:v>Q4</c:v>
                  </c:pt>
                  <c:pt idx="36">
                    <c:v>Q1</c:v>
                  </c:pt>
                </c:lvl>
                <c:lvl>
                  <c:pt idx="0">
                    <c:v>2004</c:v>
                  </c:pt>
                  <c:pt idx="4">
                    <c:v>2005</c:v>
                  </c:pt>
                  <c:pt idx="8">
                    <c:v>2006</c:v>
                  </c:pt>
                  <c:pt idx="12">
                    <c:v>2007</c:v>
                  </c:pt>
                  <c:pt idx="16">
                    <c:v>2008</c:v>
                  </c:pt>
                  <c:pt idx="20">
                    <c:v>2009</c:v>
                  </c:pt>
                  <c:pt idx="24">
                    <c:v>2010</c:v>
                  </c:pt>
                  <c:pt idx="28">
                    <c:v>2011</c:v>
                  </c:pt>
                  <c:pt idx="32">
                    <c:v>2012</c:v>
                  </c:pt>
                  <c:pt idx="36">
                    <c:v>2013</c:v>
                  </c:pt>
                </c:lvl>
              </c:multiLvlStrCache>
            </c:multiLvlStrRef>
          </c:cat>
          <c:val>
            <c:numRef>
              <c:f>'Archive Table 1'!$Q$20:$BA$20</c:f>
              <c:numCache>
                <c:formatCode>General</c:formatCode>
                <c:ptCount val="37"/>
                <c:pt idx="13" formatCode="#,##0">
                  <c:v>10440</c:v>
                </c:pt>
                <c:pt idx="14" formatCode="#,##0">
                  <c:v>7915</c:v>
                </c:pt>
                <c:pt idx="15" formatCode="#,##0">
                  <c:v>7157</c:v>
                </c:pt>
                <c:pt idx="16" formatCode="#,##0">
                  <c:v>7930</c:v>
                </c:pt>
                <c:pt idx="17" formatCode="#,##0">
                  <c:v>6158</c:v>
                </c:pt>
                <c:pt idx="18" formatCode="#,##0">
                  <c:v>4687</c:v>
                </c:pt>
                <c:pt idx="19" formatCode="#,##0">
                  <c:v>4310</c:v>
                </c:pt>
                <c:pt idx="20" formatCode="#,##0">
                  <c:v>4772</c:v>
                </c:pt>
                <c:pt idx="21" formatCode="#,##0">
                  <c:v>3605</c:v>
                </c:pt>
                <c:pt idx="22" formatCode="#,##0">
                  <c:v>3097</c:v>
                </c:pt>
                <c:pt idx="23" formatCode="#,##0">
                  <c:v>3029</c:v>
                </c:pt>
                <c:pt idx="24" formatCode="#,##0">
                  <c:v>3489</c:v>
                </c:pt>
                <c:pt idx="25" formatCode="#,##0">
                  <c:v>2996</c:v>
                </c:pt>
                <c:pt idx="26" formatCode="#,##0">
                  <c:v>2632</c:v>
                </c:pt>
                <c:pt idx="27" formatCode="#,##0">
                  <c:v>2431</c:v>
                </c:pt>
                <c:pt idx="28" formatCode="#,##0">
                  <c:v>2358</c:v>
                </c:pt>
                <c:pt idx="29" formatCode="#,##0">
                  <c:v>2206</c:v>
                </c:pt>
                <c:pt idx="30" formatCode="#,##0">
                  <c:v>2046</c:v>
                </c:pt>
                <c:pt idx="31" formatCode="#,##0">
                  <c:v>1824</c:v>
                </c:pt>
                <c:pt idx="32" formatCode="#,##0">
                  <c:v>1613</c:v>
                </c:pt>
                <c:pt idx="33" formatCode="#,##0">
                  <c:v>1516</c:v>
                </c:pt>
                <c:pt idx="34" formatCode="#,##0">
                  <c:v>1432</c:v>
                </c:pt>
                <c:pt idx="35" formatCode="#,##0">
                  <c:v>1524</c:v>
                </c:pt>
                <c:pt idx="36" formatCode="#,##0">
                  <c:v>1502</c:v>
                </c:pt>
              </c:numCache>
            </c:numRef>
          </c:val>
          <c:smooth val="0"/>
        </c:ser>
        <c:dLbls>
          <c:showLegendKey val="0"/>
          <c:showVal val="0"/>
          <c:showCatName val="0"/>
          <c:showSerName val="0"/>
          <c:showPercent val="0"/>
          <c:showBubbleSize val="0"/>
        </c:dLbls>
        <c:marker val="1"/>
        <c:smooth val="0"/>
        <c:axId val="150462464"/>
        <c:axId val="150464000"/>
      </c:lineChart>
      <c:catAx>
        <c:axId val="150462464"/>
        <c:scaling>
          <c:orientation val="minMax"/>
        </c:scaling>
        <c:delete val="0"/>
        <c:axPos val="b"/>
        <c:numFmt formatCode="General" sourceLinked="1"/>
        <c:majorTickMark val="out"/>
        <c:minorTickMark val="none"/>
        <c:tickLblPos val="nextTo"/>
        <c:crossAx val="150464000"/>
        <c:crosses val="autoZero"/>
        <c:auto val="1"/>
        <c:lblAlgn val="ctr"/>
        <c:lblOffset val="100"/>
        <c:noMultiLvlLbl val="0"/>
      </c:catAx>
      <c:valAx>
        <c:axId val="150464000"/>
        <c:scaling>
          <c:orientation val="minMax"/>
        </c:scaling>
        <c:delete val="0"/>
        <c:axPos val="l"/>
        <c:title>
          <c:tx>
            <c:rich>
              <a:bodyPr rot="-5400000" vert="horz"/>
              <a:lstStyle/>
              <a:p>
                <a:pPr>
                  <a:defRPr b="0"/>
                </a:pPr>
                <a:r>
                  <a:rPr lang="en-GB" b="0"/>
                  <a:t>C. difficile infection (CDI)I cases</a:t>
                </a:r>
              </a:p>
            </c:rich>
          </c:tx>
          <c:layout>
            <c:manualLayout>
              <c:xMode val="edge"/>
              <c:yMode val="edge"/>
              <c:x val="2.0833333333333388E-2"/>
              <c:y val="0.18290423164142397"/>
            </c:manualLayout>
          </c:layout>
          <c:overlay val="0"/>
        </c:title>
        <c:numFmt formatCode="#,##0" sourceLinked="1"/>
        <c:majorTickMark val="out"/>
        <c:minorTickMark val="none"/>
        <c:tickLblPos val="nextTo"/>
        <c:crossAx val="150462464"/>
        <c:crosses val="autoZero"/>
        <c:crossBetween val="between"/>
      </c:valAx>
      <c:spPr>
        <a:noFill/>
      </c:spPr>
    </c:plotArea>
    <c:legend>
      <c:legendPos val="r"/>
      <c:layout>
        <c:manualLayout>
          <c:xMode val="edge"/>
          <c:yMode val="edge"/>
          <c:x val="0.16736909448818899"/>
          <c:y val="0.55125720904840569"/>
          <c:w val="0.23316229221347334"/>
          <c:h val="0.13773079453512196"/>
        </c:manualLayout>
      </c:layout>
      <c:overlay val="0"/>
    </c:legend>
    <c:plotVisOnly val="1"/>
    <c:dispBlanksAs val="gap"/>
    <c:showDLblsOverMax val="0"/>
  </c:chart>
  <c:spPr>
    <a:noFill/>
  </c:spPr>
  <c:txPr>
    <a:bodyPr/>
    <a:lstStyle/>
    <a:p>
      <a:pPr>
        <a:defRPr sz="1200">
          <a:solidFill>
            <a:schemeClr val="tx1"/>
          </a:solidFill>
          <a:latin typeface="+mj-lt"/>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plotArea>
      <c:layout>
        <c:manualLayout>
          <c:layoutTarget val="inner"/>
          <c:xMode val="edge"/>
          <c:yMode val="edge"/>
          <c:x val="0.11396366267887949"/>
          <c:y val="3.0002903538415497E-2"/>
          <c:w val="0.77173648372532466"/>
          <c:h val="0.69345574593783821"/>
        </c:manualLayout>
      </c:layout>
      <c:lineChart>
        <c:grouping val="standard"/>
        <c:varyColors val="0"/>
        <c:ser>
          <c:idx val="0"/>
          <c:order val="0"/>
          <c:tx>
            <c:strRef>
              <c:f>'Table 9 Monthly'!$I$10</c:f>
              <c:strCache>
                <c:ptCount val="1"/>
                <c:pt idx="0">
                  <c:v>Ecoli</c:v>
                </c:pt>
              </c:strCache>
            </c:strRef>
          </c:tx>
          <c:trendline>
            <c:trendlineType val="linear"/>
            <c:dispRSqr val="0"/>
            <c:dispEq val="0"/>
          </c:trendline>
          <c:trendline>
            <c:spPr>
              <a:ln>
                <a:solidFill>
                  <a:schemeClr val="tx2"/>
                </a:solidFill>
              </a:ln>
            </c:spPr>
            <c:trendlineType val="linear"/>
            <c:dispRSqr val="0"/>
            <c:dispEq val="0"/>
          </c:trendline>
          <c:cat>
            <c:numRef>
              <c:f>'Table 9 Monthly'!$J$9:$AH$9</c:f>
              <c:numCache>
                <c:formatCode>mmmm\ yyyy</c:formatCode>
                <c:ptCount val="25"/>
                <c:pt idx="0">
                  <c:v>40664</c:v>
                </c:pt>
                <c:pt idx="1">
                  <c:v>40695</c:v>
                </c:pt>
                <c:pt idx="2">
                  <c:v>40725</c:v>
                </c:pt>
                <c:pt idx="3">
                  <c:v>40756</c:v>
                </c:pt>
                <c:pt idx="4">
                  <c:v>40787</c:v>
                </c:pt>
                <c:pt idx="5">
                  <c:v>40817</c:v>
                </c:pt>
                <c:pt idx="6">
                  <c:v>40848</c:v>
                </c:pt>
                <c:pt idx="7">
                  <c:v>40878</c:v>
                </c:pt>
                <c:pt idx="8">
                  <c:v>40909</c:v>
                </c:pt>
                <c:pt idx="9">
                  <c:v>40940</c:v>
                </c:pt>
                <c:pt idx="10">
                  <c:v>40969</c:v>
                </c:pt>
                <c:pt idx="11">
                  <c:v>41000</c:v>
                </c:pt>
                <c:pt idx="12">
                  <c:v>41030</c:v>
                </c:pt>
                <c:pt idx="13">
                  <c:v>41061</c:v>
                </c:pt>
                <c:pt idx="14">
                  <c:v>41091</c:v>
                </c:pt>
                <c:pt idx="15">
                  <c:v>41122</c:v>
                </c:pt>
                <c:pt idx="16">
                  <c:v>41153</c:v>
                </c:pt>
                <c:pt idx="17">
                  <c:v>41183</c:v>
                </c:pt>
                <c:pt idx="18">
                  <c:v>41214</c:v>
                </c:pt>
                <c:pt idx="19">
                  <c:v>41244</c:v>
                </c:pt>
                <c:pt idx="20">
                  <c:v>41275</c:v>
                </c:pt>
                <c:pt idx="21">
                  <c:v>41307</c:v>
                </c:pt>
                <c:pt idx="22">
                  <c:v>41334</c:v>
                </c:pt>
                <c:pt idx="23">
                  <c:v>41365</c:v>
                </c:pt>
                <c:pt idx="24">
                  <c:v>41395</c:v>
                </c:pt>
              </c:numCache>
            </c:numRef>
          </c:cat>
          <c:val>
            <c:numRef>
              <c:f>'Table 9 Monthly'!$J$10:$AH$10</c:f>
              <c:numCache>
                <c:formatCode>General</c:formatCode>
                <c:ptCount val="25"/>
                <c:pt idx="1">
                  <c:v>2559</c:v>
                </c:pt>
                <c:pt idx="2">
                  <c:v>2771</c:v>
                </c:pt>
                <c:pt idx="3">
                  <c:v>2848</c:v>
                </c:pt>
                <c:pt idx="4">
                  <c:v>2656</c:v>
                </c:pt>
                <c:pt idx="5">
                  <c:v>2768</c:v>
                </c:pt>
                <c:pt idx="6">
                  <c:v>2684</c:v>
                </c:pt>
                <c:pt idx="7">
                  <c:v>2646</c:v>
                </c:pt>
                <c:pt idx="8">
                  <c:v>2628</c:v>
                </c:pt>
                <c:pt idx="9">
                  <c:v>2405</c:v>
                </c:pt>
                <c:pt idx="10">
                  <c:v>2665</c:v>
                </c:pt>
                <c:pt idx="11">
                  <c:v>2593</c:v>
                </c:pt>
                <c:pt idx="12">
                  <c:v>2789</c:v>
                </c:pt>
                <c:pt idx="13">
                  <c:v>2689</c:v>
                </c:pt>
                <c:pt idx="14">
                  <c:v>2913</c:v>
                </c:pt>
                <c:pt idx="15">
                  <c:v>2980</c:v>
                </c:pt>
                <c:pt idx="16">
                  <c:v>2783</c:v>
                </c:pt>
                <c:pt idx="17">
                  <c:v>2764</c:v>
                </c:pt>
                <c:pt idx="18">
                  <c:v>2672</c:v>
                </c:pt>
                <c:pt idx="19">
                  <c:v>2521</c:v>
                </c:pt>
                <c:pt idx="20">
                  <c:v>2533</c:v>
                </c:pt>
                <c:pt idx="21">
                  <c:v>2420</c:v>
                </c:pt>
                <c:pt idx="22">
                  <c:v>2648</c:v>
                </c:pt>
                <c:pt idx="23">
                  <c:v>2644</c:v>
                </c:pt>
                <c:pt idx="24">
                  <c:v>2719</c:v>
                </c:pt>
              </c:numCache>
            </c:numRef>
          </c:val>
          <c:smooth val="0"/>
        </c:ser>
        <c:dLbls>
          <c:showLegendKey val="0"/>
          <c:showVal val="0"/>
          <c:showCatName val="0"/>
          <c:showSerName val="0"/>
          <c:showPercent val="0"/>
          <c:showBubbleSize val="0"/>
        </c:dLbls>
        <c:marker val="1"/>
        <c:smooth val="0"/>
        <c:axId val="133618688"/>
        <c:axId val="133763840"/>
      </c:lineChart>
      <c:lineChart>
        <c:grouping val="standard"/>
        <c:varyColors val="0"/>
        <c:ser>
          <c:idx val="1"/>
          <c:order val="1"/>
          <c:tx>
            <c:strRef>
              <c:f>'Table 9 Monthly'!$I$11</c:f>
              <c:strCache>
                <c:ptCount val="1"/>
                <c:pt idx="0">
                  <c:v>MSSA</c:v>
                </c:pt>
              </c:strCache>
            </c:strRef>
          </c:tx>
          <c:trendline>
            <c:spPr>
              <a:ln>
                <a:solidFill>
                  <a:schemeClr val="accent2"/>
                </a:solidFill>
              </a:ln>
            </c:spPr>
            <c:trendlineType val="linear"/>
            <c:dispRSqr val="0"/>
            <c:dispEq val="0"/>
          </c:trendline>
          <c:cat>
            <c:numRef>
              <c:f>'Table 9 Monthly'!$J$9:$AH$9</c:f>
              <c:numCache>
                <c:formatCode>mmmm\ yyyy</c:formatCode>
                <c:ptCount val="25"/>
                <c:pt idx="0">
                  <c:v>40664</c:v>
                </c:pt>
                <c:pt idx="1">
                  <c:v>40695</c:v>
                </c:pt>
                <c:pt idx="2">
                  <c:v>40725</c:v>
                </c:pt>
                <c:pt idx="3">
                  <c:v>40756</c:v>
                </c:pt>
                <c:pt idx="4">
                  <c:v>40787</c:v>
                </c:pt>
                <c:pt idx="5">
                  <c:v>40817</c:v>
                </c:pt>
                <c:pt idx="6">
                  <c:v>40848</c:v>
                </c:pt>
                <c:pt idx="7">
                  <c:v>40878</c:v>
                </c:pt>
                <c:pt idx="8">
                  <c:v>40909</c:v>
                </c:pt>
                <c:pt idx="9">
                  <c:v>40940</c:v>
                </c:pt>
                <c:pt idx="10">
                  <c:v>40969</c:v>
                </c:pt>
                <c:pt idx="11">
                  <c:v>41000</c:v>
                </c:pt>
                <c:pt idx="12">
                  <c:v>41030</c:v>
                </c:pt>
                <c:pt idx="13">
                  <c:v>41061</c:v>
                </c:pt>
                <c:pt idx="14">
                  <c:v>41091</c:v>
                </c:pt>
                <c:pt idx="15">
                  <c:v>41122</c:v>
                </c:pt>
                <c:pt idx="16">
                  <c:v>41153</c:v>
                </c:pt>
                <c:pt idx="17">
                  <c:v>41183</c:v>
                </c:pt>
                <c:pt idx="18">
                  <c:v>41214</c:v>
                </c:pt>
                <c:pt idx="19">
                  <c:v>41244</c:v>
                </c:pt>
                <c:pt idx="20">
                  <c:v>41275</c:v>
                </c:pt>
                <c:pt idx="21">
                  <c:v>41307</c:v>
                </c:pt>
                <c:pt idx="22">
                  <c:v>41334</c:v>
                </c:pt>
                <c:pt idx="23">
                  <c:v>41365</c:v>
                </c:pt>
                <c:pt idx="24">
                  <c:v>41395</c:v>
                </c:pt>
              </c:numCache>
            </c:numRef>
          </c:cat>
          <c:val>
            <c:numRef>
              <c:f>'Table 9 Monthly'!$J$11:$AH$11</c:f>
              <c:numCache>
                <c:formatCode>General</c:formatCode>
                <c:ptCount val="25"/>
                <c:pt idx="0">
                  <c:v>236</c:v>
                </c:pt>
                <c:pt idx="1">
                  <c:v>222</c:v>
                </c:pt>
                <c:pt idx="2">
                  <c:v>218</c:v>
                </c:pt>
                <c:pt idx="3">
                  <c:v>232</c:v>
                </c:pt>
                <c:pt idx="4">
                  <c:v>270</c:v>
                </c:pt>
                <c:pt idx="5">
                  <c:v>228</c:v>
                </c:pt>
                <c:pt idx="6">
                  <c:v>240</c:v>
                </c:pt>
                <c:pt idx="7">
                  <c:v>232</c:v>
                </c:pt>
                <c:pt idx="8">
                  <c:v>239</c:v>
                </c:pt>
                <c:pt idx="9">
                  <c:v>244</c:v>
                </c:pt>
                <c:pt idx="10">
                  <c:v>237</c:v>
                </c:pt>
                <c:pt idx="11">
                  <c:v>202</c:v>
                </c:pt>
                <c:pt idx="12">
                  <c:v>262</c:v>
                </c:pt>
                <c:pt idx="13">
                  <c:v>248</c:v>
                </c:pt>
                <c:pt idx="14">
                  <c:v>202</c:v>
                </c:pt>
                <c:pt idx="15">
                  <c:v>212</c:v>
                </c:pt>
                <c:pt idx="16">
                  <c:v>234</c:v>
                </c:pt>
                <c:pt idx="17">
                  <c:v>210</c:v>
                </c:pt>
                <c:pt idx="18">
                  <c:v>218</c:v>
                </c:pt>
                <c:pt idx="19">
                  <c:v>235</c:v>
                </c:pt>
                <c:pt idx="20">
                  <c:v>224</c:v>
                </c:pt>
                <c:pt idx="21">
                  <c:v>235</c:v>
                </c:pt>
                <c:pt idx="22">
                  <c:v>218</c:v>
                </c:pt>
                <c:pt idx="23">
                  <c:v>220</c:v>
                </c:pt>
                <c:pt idx="24">
                  <c:v>230</c:v>
                </c:pt>
              </c:numCache>
            </c:numRef>
          </c:val>
          <c:smooth val="0"/>
        </c:ser>
        <c:dLbls>
          <c:showLegendKey val="0"/>
          <c:showVal val="0"/>
          <c:showCatName val="0"/>
          <c:showSerName val="0"/>
          <c:showPercent val="0"/>
          <c:showBubbleSize val="0"/>
        </c:dLbls>
        <c:marker val="1"/>
        <c:smooth val="0"/>
        <c:axId val="133776128"/>
        <c:axId val="133765760"/>
      </c:lineChart>
      <c:dateAx>
        <c:axId val="133618688"/>
        <c:scaling>
          <c:orientation val="minMax"/>
        </c:scaling>
        <c:delete val="0"/>
        <c:axPos val="b"/>
        <c:numFmt formatCode="mmmm\ yyyy" sourceLinked="1"/>
        <c:majorTickMark val="out"/>
        <c:minorTickMark val="none"/>
        <c:tickLblPos val="nextTo"/>
        <c:spPr>
          <a:noFill/>
        </c:spPr>
        <c:crossAx val="133763840"/>
        <c:crosses val="autoZero"/>
        <c:auto val="1"/>
        <c:lblOffset val="100"/>
        <c:baseTimeUnit val="days"/>
      </c:dateAx>
      <c:valAx>
        <c:axId val="133763840"/>
        <c:scaling>
          <c:orientation val="minMax"/>
        </c:scaling>
        <c:delete val="0"/>
        <c:axPos val="l"/>
        <c:title>
          <c:tx>
            <c:rich>
              <a:bodyPr rot="-5400000" vert="horz"/>
              <a:lstStyle/>
              <a:p>
                <a:pPr>
                  <a:defRPr/>
                </a:pPr>
                <a:r>
                  <a:rPr lang="en-GB"/>
                  <a:t>Number of E. coli bacteraemias</a:t>
                </a:r>
              </a:p>
            </c:rich>
          </c:tx>
          <c:layout>
            <c:manualLayout>
              <c:xMode val="edge"/>
              <c:yMode val="edge"/>
              <c:x val="0"/>
              <c:y val="6.1117437290185754E-2"/>
            </c:manualLayout>
          </c:layout>
          <c:overlay val="0"/>
        </c:title>
        <c:numFmt formatCode="General" sourceLinked="1"/>
        <c:majorTickMark val="out"/>
        <c:minorTickMark val="none"/>
        <c:tickLblPos val="nextTo"/>
        <c:crossAx val="133618688"/>
        <c:crosses val="autoZero"/>
        <c:crossBetween val="between"/>
      </c:valAx>
      <c:valAx>
        <c:axId val="133765760"/>
        <c:scaling>
          <c:orientation val="minMax"/>
          <c:max val="500"/>
        </c:scaling>
        <c:delete val="0"/>
        <c:axPos val="r"/>
        <c:title>
          <c:tx>
            <c:rich>
              <a:bodyPr rot="-5400000" vert="horz"/>
              <a:lstStyle/>
              <a:p>
                <a:pPr>
                  <a:defRPr/>
                </a:pPr>
                <a:r>
                  <a:rPr lang="en-GB"/>
                  <a:t>Number of MSSA bacteraemias</a:t>
                </a:r>
              </a:p>
            </c:rich>
          </c:tx>
          <c:layout>
            <c:manualLayout>
              <c:xMode val="edge"/>
              <c:yMode val="edge"/>
              <c:x val="0.96995725975935887"/>
              <c:y val="8.9891951184042945E-2"/>
            </c:manualLayout>
          </c:layout>
          <c:overlay val="0"/>
        </c:title>
        <c:numFmt formatCode="General" sourceLinked="1"/>
        <c:majorTickMark val="out"/>
        <c:minorTickMark val="none"/>
        <c:tickLblPos val="nextTo"/>
        <c:crossAx val="133776128"/>
        <c:crosses val="max"/>
        <c:crossBetween val="between"/>
      </c:valAx>
      <c:dateAx>
        <c:axId val="133776128"/>
        <c:scaling>
          <c:orientation val="minMax"/>
        </c:scaling>
        <c:delete val="1"/>
        <c:axPos val="b"/>
        <c:numFmt formatCode="mmmm\ yyyy" sourceLinked="1"/>
        <c:majorTickMark val="out"/>
        <c:minorTickMark val="none"/>
        <c:tickLblPos val="none"/>
        <c:crossAx val="133765760"/>
        <c:crosses val="autoZero"/>
        <c:auto val="1"/>
        <c:lblOffset val="100"/>
        <c:baseTimeUnit val="days"/>
      </c:dateAx>
      <c:spPr>
        <a:noFill/>
      </c:spPr>
    </c:plotArea>
    <c:legend>
      <c:legendPos val="r"/>
      <c:layout>
        <c:manualLayout>
          <c:xMode val="edge"/>
          <c:yMode val="edge"/>
          <c:x val="0.25650567066323715"/>
          <c:y val="1.3271520787219783E-2"/>
          <c:w val="0.5209001823524001"/>
          <c:h val="5.1430003796908812E-2"/>
        </c:manualLayout>
      </c:layout>
      <c:overlay val="0"/>
    </c:legend>
    <c:plotVisOnly val="1"/>
    <c:dispBlanksAs val="gap"/>
    <c:showDLblsOverMax val="0"/>
  </c:chart>
  <c:spPr>
    <a:noFill/>
  </c:spPr>
  <c:txPr>
    <a:bodyPr/>
    <a:lstStyle/>
    <a:p>
      <a:pPr>
        <a:defRPr sz="1400" b="0">
          <a:solidFill>
            <a:schemeClr val="tx1"/>
          </a:solidFill>
          <a:latin typeface="+mj-lt"/>
          <a:cs typeface="Arial"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lineChart>
        <c:grouping val="standard"/>
        <c:varyColors val="0"/>
        <c:ser>
          <c:idx val="0"/>
          <c:order val="0"/>
          <c:tx>
            <c:strRef>
              <c:f>Sheet1!$O$82</c:f>
              <c:strCache>
                <c:ptCount val="1"/>
                <c:pt idx="0">
                  <c:v>Greece</c:v>
                </c:pt>
              </c:strCache>
            </c:strRef>
          </c:tx>
          <c:cat>
            <c:numRef>
              <c:f>Sheet1!$N$83:$N$97</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Sheet1!$O$83:$O$97</c:f>
              <c:numCache>
                <c:formatCode>0.0%</c:formatCode>
                <c:ptCount val="15"/>
                <c:pt idx="0">
                  <c:v>0.33900000000000063</c:v>
                </c:pt>
                <c:pt idx="1">
                  <c:v>0.4970000000000005</c:v>
                </c:pt>
                <c:pt idx="2">
                  <c:v>0.40400000000000008</c:v>
                </c:pt>
                <c:pt idx="3">
                  <c:v>0.44</c:v>
                </c:pt>
                <c:pt idx="4">
                  <c:v>0.45200000000000001</c:v>
                </c:pt>
                <c:pt idx="5">
                  <c:v>0.443</c:v>
                </c:pt>
                <c:pt idx="6">
                  <c:v>0.42100000000000032</c:v>
                </c:pt>
                <c:pt idx="7">
                  <c:v>0.42900000000000038</c:v>
                </c:pt>
                <c:pt idx="8">
                  <c:v>0.48000000000000032</c:v>
                </c:pt>
                <c:pt idx="9">
                  <c:v>0.41000000000000031</c:v>
                </c:pt>
                <c:pt idx="10">
                  <c:v>0.40400000000000008</c:v>
                </c:pt>
                <c:pt idx="11">
                  <c:v>0.39200000000000063</c:v>
                </c:pt>
                <c:pt idx="12">
                  <c:v>0.39200000000000063</c:v>
                </c:pt>
                <c:pt idx="13">
                  <c:v>0.41000000000000031</c:v>
                </c:pt>
                <c:pt idx="14">
                  <c:v>0.40300000000000002</c:v>
                </c:pt>
              </c:numCache>
            </c:numRef>
          </c:val>
          <c:smooth val="0"/>
        </c:ser>
        <c:ser>
          <c:idx val="1"/>
          <c:order val="1"/>
          <c:tx>
            <c:strRef>
              <c:f>Sheet1!$P$82</c:f>
              <c:strCache>
                <c:ptCount val="1"/>
                <c:pt idx="0">
                  <c:v>Italy</c:v>
                </c:pt>
              </c:strCache>
            </c:strRef>
          </c:tx>
          <c:cat>
            <c:numRef>
              <c:f>Sheet1!$N$83:$N$97</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Sheet1!$P$83:$P$97</c:f>
              <c:numCache>
                <c:formatCode>0.0%</c:formatCode>
                <c:ptCount val="15"/>
                <c:pt idx="0">
                  <c:v>0.41000000000000031</c:v>
                </c:pt>
                <c:pt idx="1">
                  <c:v>0.44500000000000001</c:v>
                </c:pt>
                <c:pt idx="2">
                  <c:v>0.41000000000000031</c:v>
                </c:pt>
                <c:pt idx="3">
                  <c:v>0.38200000000000056</c:v>
                </c:pt>
                <c:pt idx="4">
                  <c:v>0.39400000000000063</c:v>
                </c:pt>
                <c:pt idx="5">
                  <c:v>0.39800000000000063</c:v>
                </c:pt>
                <c:pt idx="6">
                  <c:v>0.3710000000000005</c:v>
                </c:pt>
                <c:pt idx="7">
                  <c:v>0.38500000000000056</c:v>
                </c:pt>
                <c:pt idx="8">
                  <c:v>0.33200000000000063</c:v>
                </c:pt>
                <c:pt idx="9">
                  <c:v>0.33700000000000063</c:v>
                </c:pt>
                <c:pt idx="10">
                  <c:v>0.3740000000000005</c:v>
                </c:pt>
                <c:pt idx="11">
                  <c:v>0.36500000000000032</c:v>
                </c:pt>
                <c:pt idx="12">
                  <c:v>0.38200000000000056</c:v>
                </c:pt>
                <c:pt idx="13">
                  <c:v>0.35200000000000031</c:v>
                </c:pt>
                <c:pt idx="14">
                  <c:v>0.35800000000000032</c:v>
                </c:pt>
              </c:numCache>
            </c:numRef>
          </c:val>
          <c:smooth val="0"/>
        </c:ser>
        <c:ser>
          <c:idx val="2"/>
          <c:order val="2"/>
          <c:tx>
            <c:strRef>
              <c:f>Sheet1!$Q$82</c:f>
              <c:strCache>
                <c:ptCount val="1"/>
                <c:pt idx="0">
                  <c:v>Portugal</c:v>
                </c:pt>
              </c:strCache>
            </c:strRef>
          </c:tx>
          <c:cat>
            <c:numRef>
              <c:f>Sheet1!$N$83:$N$97</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Sheet1!$Q$83:$Q$97</c:f>
              <c:numCache>
                <c:formatCode>0.0%</c:formatCode>
                <c:ptCount val="15"/>
                <c:pt idx="0">
                  <c:v>0.36900000000000038</c:v>
                </c:pt>
                <c:pt idx="1">
                  <c:v>0.252</c:v>
                </c:pt>
                <c:pt idx="2">
                  <c:v>0.31900000000000056</c:v>
                </c:pt>
                <c:pt idx="3">
                  <c:v>0.38100000000000056</c:v>
                </c:pt>
                <c:pt idx="4">
                  <c:v>0.45500000000000002</c:v>
                </c:pt>
                <c:pt idx="5">
                  <c:v>0.46100000000000002</c:v>
                </c:pt>
                <c:pt idx="6">
                  <c:v>0.46600000000000008</c:v>
                </c:pt>
                <c:pt idx="7">
                  <c:v>0.48100000000000032</c:v>
                </c:pt>
                <c:pt idx="8">
                  <c:v>0.48400000000000032</c:v>
                </c:pt>
                <c:pt idx="9">
                  <c:v>0.52900000000000003</c:v>
                </c:pt>
                <c:pt idx="10">
                  <c:v>0.49100000000000038</c:v>
                </c:pt>
                <c:pt idx="11">
                  <c:v>0.53400000000000003</c:v>
                </c:pt>
                <c:pt idx="12">
                  <c:v>0.54600000000000004</c:v>
                </c:pt>
                <c:pt idx="13">
                  <c:v>0.53800000000000003</c:v>
                </c:pt>
                <c:pt idx="14">
                  <c:v>0.46800000000000008</c:v>
                </c:pt>
              </c:numCache>
            </c:numRef>
          </c:val>
          <c:smooth val="0"/>
        </c:ser>
        <c:ser>
          <c:idx val="3"/>
          <c:order val="3"/>
          <c:tx>
            <c:strRef>
              <c:f>Sheet1!$R$82</c:f>
              <c:strCache>
                <c:ptCount val="1"/>
                <c:pt idx="0">
                  <c:v>UK</c:v>
                </c:pt>
              </c:strCache>
            </c:strRef>
          </c:tx>
          <c:cat>
            <c:numRef>
              <c:f>Sheet1!$N$83:$N$97</c:f>
              <c:numCache>
                <c:formatCode>General</c:formatCode>
                <c:ptCount val="15"/>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numCache>
            </c:numRef>
          </c:cat>
          <c:val>
            <c:numRef>
              <c:f>Sheet1!$R$83:$R$97</c:f>
              <c:numCache>
                <c:formatCode>0.0%</c:formatCode>
                <c:ptCount val="15"/>
                <c:pt idx="0">
                  <c:v>0.36000000000000032</c:v>
                </c:pt>
                <c:pt idx="1">
                  <c:v>0.41500000000000031</c:v>
                </c:pt>
                <c:pt idx="2">
                  <c:v>0.47300000000000031</c:v>
                </c:pt>
                <c:pt idx="3">
                  <c:v>0.46800000000000008</c:v>
                </c:pt>
                <c:pt idx="4">
                  <c:v>0.443</c:v>
                </c:pt>
                <c:pt idx="5">
                  <c:v>0.4360000000000005</c:v>
                </c:pt>
                <c:pt idx="6">
                  <c:v>0.4360000000000005</c:v>
                </c:pt>
                <c:pt idx="7">
                  <c:v>0.41900000000000032</c:v>
                </c:pt>
                <c:pt idx="8">
                  <c:v>0.35700000000000032</c:v>
                </c:pt>
                <c:pt idx="9">
                  <c:v>0.30700000000000038</c:v>
                </c:pt>
                <c:pt idx="10">
                  <c:v>0.27800000000000002</c:v>
                </c:pt>
                <c:pt idx="11">
                  <c:v>0.21600000000000025</c:v>
                </c:pt>
                <c:pt idx="12">
                  <c:v>0.13600000000000001</c:v>
                </c:pt>
                <c:pt idx="13">
                  <c:v>0.14000000000000001</c:v>
                </c:pt>
                <c:pt idx="14">
                  <c:v>0.13800000000000001</c:v>
                </c:pt>
              </c:numCache>
            </c:numRef>
          </c:val>
          <c:smooth val="0"/>
        </c:ser>
        <c:dLbls>
          <c:showLegendKey val="0"/>
          <c:showVal val="0"/>
          <c:showCatName val="0"/>
          <c:showSerName val="0"/>
          <c:showPercent val="0"/>
          <c:showBubbleSize val="0"/>
        </c:dLbls>
        <c:marker val="1"/>
        <c:smooth val="0"/>
        <c:axId val="133591040"/>
        <c:axId val="133592576"/>
      </c:lineChart>
      <c:catAx>
        <c:axId val="133591040"/>
        <c:scaling>
          <c:orientation val="minMax"/>
        </c:scaling>
        <c:delete val="0"/>
        <c:axPos val="b"/>
        <c:numFmt formatCode="General" sourceLinked="1"/>
        <c:majorTickMark val="out"/>
        <c:minorTickMark val="none"/>
        <c:tickLblPos val="nextTo"/>
        <c:crossAx val="133592576"/>
        <c:crosses val="autoZero"/>
        <c:auto val="1"/>
        <c:lblAlgn val="ctr"/>
        <c:lblOffset val="100"/>
        <c:noMultiLvlLbl val="0"/>
      </c:catAx>
      <c:valAx>
        <c:axId val="133592576"/>
        <c:scaling>
          <c:orientation val="minMax"/>
        </c:scaling>
        <c:delete val="0"/>
        <c:axPos val="l"/>
        <c:title>
          <c:tx>
            <c:rich>
              <a:bodyPr rot="-5400000" vert="horz"/>
              <a:lstStyle/>
              <a:p>
                <a:pPr>
                  <a:defRPr/>
                </a:pPr>
                <a:r>
                  <a:rPr lang="en-GB"/>
                  <a:t>% resistant</a:t>
                </a:r>
              </a:p>
            </c:rich>
          </c:tx>
          <c:layout>
            <c:manualLayout>
              <c:xMode val="edge"/>
              <c:yMode val="edge"/>
              <c:x val="2.77777777777779E-3"/>
              <c:y val="0.35505963837853599"/>
            </c:manualLayout>
          </c:layout>
          <c:overlay val="0"/>
        </c:title>
        <c:numFmt formatCode="0.0%" sourceLinked="1"/>
        <c:majorTickMark val="out"/>
        <c:minorTickMark val="none"/>
        <c:tickLblPos val="nextTo"/>
        <c:crossAx val="133591040"/>
        <c:crosses val="autoZero"/>
        <c:crossBetween val="between"/>
      </c:valAx>
    </c:plotArea>
    <c:legend>
      <c:legendPos val="r"/>
      <c:layout/>
      <c:overlay val="0"/>
    </c:legend>
    <c:plotVisOnly val="1"/>
    <c:dispBlanksAs val="gap"/>
    <c:showDLblsOverMax val="0"/>
  </c:chart>
  <c:txPr>
    <a:bodyPr/>
    <a:lstStyle/>
    <a:p>
      <a:pPr>
        <a:defRPr sz="1600" b="0">
          <a:latin typeface="Verdana" pitchFamily="34" charset="0"/>
          <a:ea typeface="Verdana" pitchFamily="34" charset="0"/>
          <a:cs typeface="Verdana"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lineChart>
        <c:grouping val="standard"/>
        <c:varyColors val="0"/>
        <c:ser>
          <c:idx val="0"/>
          <c:order val="0"/>
          <c:tx>
            <c:strRef>
              <c:f>Sheet1!$O$2</c:f>
              <c:strCache>
                <c:ptCount val="1"/>
                <c:pt idx="0">
                  <c:v>Greece</c:v>
                </c:pt>
              </c:strCache>
            </c:strRef>
          </c:tx>
          <c:cat>
            <c:numRef>
              <c:f>Sheet1!$N$3:$N$11</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Sheet1!$O$3:$O$11</c:f>
              <c:numCache>
                <c:formatCode>0.0%</c:formatCode>
                <c:ptCount val="9"/>
                <c:pt idx="0">
                  <c:v>0.27800000000000002</c:v>
                </c:pt>
                <c:pt idx="1">
                  <c:v>0.32900000000000085</c:v>
                </c:pt>
                <c:pt idx="2">
                  <c:v>0.42400000000000032</c:v>
                </c:pt>
                <c:pt idx="3">
                  <c:v>0.36500000000000032</c:v>
                </c:pt>
                <c:pt idx="4">
                  <c:v>0.43500000000000061</c:v>
                </c:pt>
                <c:pt idx="5">
                  <c:v>0.49100000000000038</c:v>
                </c:pt>
                <c:pt idx="6">
                  <c:v>0.68200000000000005</c:v>
                </c:pt>
                <c:pt idx="7">
                  <c:v>0.60500000000000065</c:v>
                </c:pt>
                <c:pt idx="8">
                  <c:v>0.59399999999999997</c:v>
                </c:pt>
              </c:numCache>
            </c:numRef>
          </c:val>
          <c:smooth val="0"/>
        </c:ser>
        <c:ser>
          <c:idx val="1"/>
          <c:order val="1"/>
          <c:tx>
            <c:strRef>
              <c:f>Sheet1!$P$2</c:f>
              <c:strCache>
                <c:ptCount val="1"/>
                <c:pt idx="0">
                  <c:v>Italy</c:v>
                </c:pt>
              </c:strCache>
            </c:strRef>
          </c:tx>
          <c:cat>
            <c:numRef>
              <c:f>Sheet1!$N$3:$N$11</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Sheet1!$P$3:$P$11</c:f>
              <c:numCache>
                <c:formatCode>0.0%</c:formatCode>
                <c:ptCount val="9"/>
                <c:pt idx="1">
                  <c:v>1.2999999999999998E-2</c:v>
                </c:pt>
                <c:pt idx="2">
                  <c:v>1.0999999999999998E-2</c:v>
                </c:pt>
                <c:pt idx="3">
                  <c:v>1.9000000000000038E-2</c:v>
                </c:pt>
                <c:pt idx="4">
                  <c:v>1.2999999999999998E-2</c:v>
                </c:pt>
                <c:pt idx="5">
                  <c:v>0.1520000000000003</c:v>
                </c:pt>
                <c:pt idx="6">
                  <c:v>0.26700000000000002</c:v>
                </c:pt>
                <c:pt idx="7">
                  <c:v>0.29100000000000031</c:v>
                </c:pt>
                <c:pt idx="8">
                  <c:v>0.34300000000000008</c:v>
                </c:pt>
              </c:numCache>
            </c:numRef>
          </c:val>
          <c:smooth val="0"/>
        </c:ser>
        <c:ser>
          <c:idx val="2"/>
          <c:order val="2"/>
          <c:tx>
            <c:strRef>
              <c:f>Sheet1!$Q$2</c:f>
              <c:strCache>
                <c:ptCount val="1"/>
                <c:pt idx="0">
                  <c:v>Portugal</c:v>
                </c:pt>
              </c:strCache>
            </c:strRef>
          </c:tx>
          <c:cat>
            <c:numRef>
              <c:f>Sheet1!$N$3:$N$11</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Sheet1!$Q$3:$Q$11</c:f>
              <c:numCache>
                <c:formatCode>General</c:formatCode>
                <c:ptCount val="9"/>
                <c:pt idx="2" formatCode="0.0%">
                  <c:v>0</c:v>
                </c:pt>
                <c:pt idx="3" formatCode="0.0%">
                  <c:v>7.0000000000000106E-3</c:v>
                </c:pt>
                <c:pt idx="4" formatCode="0.0%">
                  <c:v>8.000000000000021E-3</c:v>
                </c:pt>
                <c:pt idx="5" formatCode="0.0%">
                  <c:v>1.4E-2</c:v>
                </c:pt>
                <c:pt idx="6" formatCode="0.0%">
                  <c:v>3.0000000000000053E-3</c:v>
                </c:pt>
                <c:pt idx="7" formatCode="0.0%">
                  <c:v>7.0000000000000106E-3</c:v>
                </c:pt>
                <c:pt idx="8" formatCode="0.0%">
                  <c:v>1.7999999999999999E-2</c:v>
                </c:pt>
              </c:numCache>
            </c:numRef>
          </c:val>
          <c:smooth val="0"/>
        </c:ser>
        <c:ser>
          <c:idx val="3"/>
          <c:order val="3"/>
          <c:tx>
            <c:strRef>
              <c:f>Sheet1!$R$2</c:f>
              <c:strCache>
                <c:ptCount val="1"/>
                <c:pt idx="0">
                  <c:v>UK</c:v>
                </c:pt>
              </c:strCache>
            </c:strRef>
          </c:tx>
          <c:cat>
            <c:numRef>
              <c:f>Sheet1!$N$3:$N$11</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Sheet1!$R$3:$R$11</c:f>
              <c:numCache>
                <c:formatCode>0.0%</c:formatCode>
                <c:ptCount val="9"/>
                <c:pt idx="0">
                  <c:v>0</c:v>
                </c:pt>
                <c:pt idx="1">
                  <c:v>3.0000000000000053E-3</c:v>
                </c:pt>
                <c:pt idx="2">
                  <c:v>3.0000000000000053E-3</c:v>
                </c:pt>
                <c:pt idx="3">
                  <c:v>1.2E-2</c:v>
                </c:pt>
                <c:pt idx="4">
                  <c:v>2.0000000000000048E-3</c:v>
                </c:pt>
                <c:pt idx="5">
                  <c:v>1.0000000000000026E-3</c:v>
                </c:pt>
                <c:pt idx="6">
                  <c:v>4.0000000000000096E-3</c:v>
                </c:pt>
                <c:pt idx="7">
                  <c:v>5.0000000000000096E-3</c:v>
                </c:pt>
                <c:pt idx="8">
                  <c:v>5.0000000000000096E-3</c:v>
                </c:pt>
              </c:numCache>
            </c:numRef>
          </c:val>
          <c:smooth val="0"/>
        </c:ser>
        <c:dLbls>
          <c:showLegendKey val="0"/>
          <c:showVal val="0"/>
          <c:showCatName val="0"/>
          <c:showSerName val="0"/>
          <c:showPercent val="0"/>
          <c:showBubbleSize val="0"/>
        </c:dLbls>
        <c:marker val="1"/>
        <c:smooth val="0"/>
        <c:axId val="152230144"/>
        <c:axId val="133365760"/>
      </c:lineChart>
      <c:catAx>
        <c:axId val="152230144"/>
        <c:scaling>
          <c:orientation val="minMax"/>
        </c:scaling>
        <c:delete val="0"/>
        <c:axPos val="b"/>
        <c:numFmt formatCode="General" sourceLinked="1"/>
        <c:majorTickMark val="out"/>
        <c:minorTickMark val="none"/>
        <c:tickLblPos val="nextTo"/>
        <c:crossAx val="133365760"/>
        <c:crosses val="autoZero"/>
        <c:auto val="1"/>
        <c:lblAlgn val="ctr"/>
        <c:lblOffset val="100"/>
        <c:noMultiLvlLbl val="0"/>
      </c:catAx>
      <c:valAx>
        <c:axId val="133365760"/>
        <c:scaling>
          <c:orientation val="minMax"/>
        </c:scaling>
        <c:delete val="0"/>
        <c:axPos val="l"/>
        <c:title>
          <c:tx>
            <c:rich>
              <a:bodyPr rot="-5400000" vert="horz"/>
              <a:lstStyle/>
              <a:p>
                <a:pPr>
                  <a:defRPr/>
                </a:pPr>
                <a:r>
                  <a:rPr lang="en-GB"/>
                  <a:t>% resistant</a:t>
                </a:r>
              </a:p>
            </c:rich>
          </c:tx>
          <c:layout>
            <c:manualLayout>
              <c:xMode val="edge"/>
              <c:yMode val="edge"/>
              <c:x val="2.7777777777777926E-3"/>
              <c:y val="0.37642053076698812"/>
            </c:manualLayout>
          </c:layout>
          <c:overlay val="0"/>
        </c:title>
        <c:numFmt formatCode="0.0%" sourceLinked="1"/>
        <c:majorTickMark val="out"/>
        <c:minorTickMark val="none"/>
        <c:tickLblPos val="nextTo"/>
        <c:crossAx val="152230144"/>
        <c:crosses val="autoZero"/>
        <c:crossBetween val="between"/>
      </c:valAx>
    </c:plotArea>
    <c:legend>
      <c:legendPos val="r"/>
      <c:layout/>
      <c:overlay val="0"/>
    </c:legend>
    <c:plotVisOnly val="1"/>
    <c:dispBlanksAs val="gap"/>
    <c:showDLblsOverMax val="0"/>
  </c:chart>
  <c:txPr>
    <a:bodyPr/>
    <a:lstStyle/>
    <a:p>
      <a:pPr>
        <a:defRPr sz="1600" b="0">
          <a:latin typeface="Verdana" pitchFamily="34" charset="0"/>
          <a:ea typeface="Verdana" pitchFamily="34" charset="0"/>
          <a:cs typeface="Verdana"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0"/>
    <c:plotArea>
      <c:layout/>
      <c:lineChart>
        <c:grouping val="standard"/>
        <c:varyColors val="0"/>
        <c:ser>
          <c:idx val="0"/>
          <c:order val="0"/>
          <c:tx>
            <c:strRef>
              <c:f>Sheet1!$A$2</c:f>
              <c:strCache>
                <c:ptCount val="1"/>
                <c:pt idx="0">
                  <c:v>K. pneumoniae / oxytoca</c:v>
                </c:pt>
              </c:strCache>
            </c:strRef>
          </c:tx>
          <c:marker>
            <c:symbol val="circle"/>
            <c:size val="10"/>
          </c:marker>
          <c:cat>
            <c:numRef>
              <c:f>Sheet1!$B$1:$C$1</c:f>
              <c:numCache>
                <c:formatCode>General</c:formatCode>
                <c:ptCount val="2"/>
                <c:pt idx="0">
                  <c:v>2001</c:v>
                </c:pt>
                <c:pt idx="1">
                  <c:v>2011</c:v>
                </c:pt>
              </c:numCache>
            </c:numRef>
          </c:cat>
          <c:val>
            <c:numRef>
              <c:f>Sheet1!$B$2:$C$2</c:f>
              <c:numCache>
                <c:formatCode>General</c:formatCode>
                <c:ptCount val="2"/>
                <c:pt idx="0">
                  <c:v>1.6</c:v>
                </c:pt>
                <c:pt idx="1">
                  <c:v>10.4</c:v>
                </c:pt>
              </c:numCache>
            </c:numRef>
          </c:val>
          <c:smooth val="0"/>
        </c:ser>
        <c:ser>
          <c:idx val="1"/>
          <c:order val="1"/>
          <c:tx>
            <c:strRef>
              <c:f>Sheet1!$A$3</c:f>
              <c:strCache>
                <c:ptCount val="1"/>
                <c:pt idx="0">
                  <c:v>All Enterobacteriaceae</c:v>
                </c:pt>
              </c:strCache>
            </c:strRef>
          </c:tx>
          <c:marker>
            <c:symbol val="circle"/>
            <c:size val="10"/>
          </c:marker>
          <c:cat>
            <c:numRef>
              <c:f>Sheet1!$B$1:$C$1</c:f>
              <c:numCache>
                <c:formatCode>General</c:formatCode>
                <c:ptCount val="2"/>
                <c:pt idx="0">
                  <c:v>2001</c:v>
                </c:pt>
                <c:pt idx="1">
                  <c:v>2011</c:v>
                </c:pt>
              </c:numCache>
            </c:numRef>
          </c:cat>
          <c:val>
            <c:numRef>
              <c:f>Sheet1!$B$3:$C$3</c:f>
              <c:numCache>
                <c:formatCode>General</c:formatCode>
                <c:ptCount val="2"/>
                <c:pt idx="0">
                  <c:v>1.2</c:v>
                </c:pt>
                <c:pt idx="1">
                  <c:v>4.2</c:v>
                </c:pt>
              </c:numCache>
            </c:numRef>
          </c:val>
          <c:smooth val="0"/>
        </c:ser>
        <c:dLbls>
          <c:showLegendKey val="0"/>
          <c:showVal val="0"/>
          <c:showCatName val="0"/>
          <c:showSerName val="0"/>
          <c:showPercent val="0"/>
          <c:showBubbleSize val="0"/>
        </c:dLbls>
        <c:marker val="1"/>
        <c:smooth val="0"/>
        <c:axId val="134125056"/>
        <c:axId val="134126592"/>
      </c:lineChart>
      <c:catAx>
        <c:axId val="134125056"/>
        <c:scaling>
          <c:orientation val="minMax"/>
        </c:scaling>
        <c:delete val="0"/>
        <c:axPos val="b"/>
        <c:numFmt formatCode="General" sourceLinked="1"/>
        <c:majorTickMark val="out"/>
        <c:minorTickMark val="none"/>
        <c:tickLblPos val="nextTo"/>
        <c:crossAx val="134126592"/>
        <c:crosses val="autoZero"/>
        <c:auto val="1"/>
        <c:lblAlgn val="ctr"/>
        <c:lblOffset val="100"/>
        <c:noMultiLvlLbl val="0"/>
      </c:catAx>
      <c:valAx>
        <c:axId val="134126592"/>
        <c:scaling>
          <c:orientation val="minMax"/>
        </c:scaling>
        <c:delete val="0"/>
        <c:axPos val="l"/>
        <c:title>
          <c:tx>
            <c:rich>
              <a:bodyPr rot="-5400000" vert="horz"/>
              <a:lstStyle/>
              <a:p>
                <a:pPr>
                  <a:defRPr/>
                </a:pPr>
                <a:r>
                  <a:rPr lang="en-US"/>
                  <a:t>% CRE</a:t>
                </a:r>
              </a:p>
            </c:rich>
          </c:tx>
          <c:layout/>
          <c:overlay val="0"/>
        </c:title>
        <c:numFmt formatCode="General" sourceLinked="1"/>
        <c:majorTickMark val="out"/>
        <c:minorTickMark val="none"/>
        <c:tickLblPos val="nextTo"/>
        <c:crossAx val="134125056"/>
        <c:crosses val="autoZero"/>
        <c:crossBetween val="between"/>
      </c:valAx>
    </c:plotArea>
    <c:legend>
      <c:legendPos val="r"/>
      <c:layout>
        <c:manualLayout>
          <c:xMode val="edge"/>
          <c:yMode val="edge"/>
          <c:x val="0.56271248558826559"/>
          <c:y val="0.19943490536172384"/>
          <c:w val="0.43728751441173375"/>
          <c:h val="0.31912148125427076"/>
        </c:manualLayout>
      </c:layout>
      <c:overlay val="0"/>
      <c:txPr>
        <a:bodyPr/>
        <a:lstStyle/>
        <a:p>
          <a:pPr>
            <a:defRPr i="1"/>
          </a:pPr>
          <a:endParaRPr lang="en-US"/>
        </a:p>
      </c:txPr>
    </c:legend>
    <c:plotVisOnly val="1"/>
    <c:dispBlanksAs val="gap"/>
    <c:showDLblsOverMax val="0"/>
  </c:chart>
  <c:txPr>
    <a:bodyPr/>
    <a:lstStyle/>
    <a:p>
      <a:pPr>
        <a:defRPr sz="1800" b="0">
          <a:solidFill>
            <a:schemeClr val="tx1"/>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smtClean="0">
              <a:latin typeface="Verdana" pitchFamily="34" charset="0"/>
              <a:ea typeface="Verdana" pitchFamily="34" charset="0"/>
              <a:cs typeface="Verdana" pitchFamily="34" charset="0"/>
            </a:rPr>
            <a:t>Rapid spread</a:t>
          </a:r>
          <a:endParaRPr lang="en-GB" dirty="0">
            <a:latin typeface="Verdana" pitchFamily="34" charset="0"/>
            <a:ea typeface="Verdana" pitchFamily="34" charset="0"/>
            <a:cs typeface="Verdana" pitchFamily="34" charset="0"/>
          </a:endParaRPr>
        </a:p>
      </dgm:t>
    </dgm:pt>
    <dgm:pt modelId="{69545F10-3597-4403-8B1C-1BA70DF96522}" type="parTrans" cxnId="{237ED626-6254-4A37-B1E9-AFDFA1924D9C}">
      <dgm:prSet/>
      <dgm:spPr/>
      <dgm:t>
        <a:bodyPr/>
        <a:lstStyle/>
        <a:p>
          <a:endParaRPr lang="en-GB">
            <a:latin typeface="Verdana" pitchFamily="34" charset="0"/>
            <a:ea typeface="Verdana" pitchFamily="34" charset="0"/>
            <a:cs typeface="Verdana" pitchFamily="34" charset="0"/>
          </a:endParaRPr>
        </a:p>
      </dgm:t>
    </dgm:pt>
    <dgm:pt modelId="{FB52F08F-F50E-45F4-A6CA-5020F647A769}" type="sibTrans" cxnId="{237ED626-6254-4A37-B1E9-AFDFA1924D9C}">
      <dgm:prSet/>
      <dgm:spPr/>
      <dgm:t>
        <a:bodyPr/>
        <a:lstStyle/>
        <a:p>
          <a:endParaRPr lang="en-GB">
            <a:latin typeface="Verdana" pitchFamily="34" charset="0"/>
            <a:ea typeface="Verdana" pitchFamily="34" charset="0"/>
            <a:cs typeface="Verdana" pitchFamily="34" charset="0"/>
          </a:endParaRPr>
        </a:p>
      </dgm:t>
    </dgm:pt>
    <dgm:pt modelId="{6C679E0E-1FCE-4A4E-8D4C-68F1E8D50D7D}">
      <dgm:prSet phldrT="[Text]"/>
      <dgm:spPr/>
      <dgm:t>
        <a:bodyPr/>
        <a:lstStyle/>
        <a:p>
          <a:r>
            <a:rPr lang="en-GB" dirty="0" err="1" smtClean="0">
              <a:latin typeface="Verdana" pitchFamily="34" charset="0"/>
              <a:ea typeface="Verdana" pitchFamily="34" charset="0"/>
              <a:cs typeface="Verdana" pitchFamily="34" charset="0"/>
            </a:rPr>
            <a:t>Clonal</a:t>
          </a:r>
          <a:r>
            <a:rPr lang="en-GB" dirty="0" smtClean="0">
              <a:latin typeface="Verdana" pitchFamily="34" charset="0"/>
              <a:ea typeface="Verdana" pitchFamily="34" charset="0"/>
              <a:cs typeface="Verdana" pitchFamily="34" charset="0"/>
            </a:rPr>
            <a:t> expansion</a:t>
          </a:r>
          <a:endParaRPr lang="en-GB" dirty="0">
            <a:latin typeface="Verdana" pitchFamily="34" charset="0"/>
            <a:ea typeface="Verdana" pitchFamily="34" charset="0"/>
            <a:cs typeface="Verdana" pitchFamily="34" charset="0"/>
          </a:endParaRPr>
        </a:p>
      </dgm:t>
    </dgm:pt>
    <dgm:pt modelId="{098BD2AC-3D07-4EF3-895D-D66F7557C0AF}" type="parTrans" cxnId="{E7AE5C0C-F583-4584-902B-B2895BF9D9E3}">
      <dgm:prSet/>
      <dgm:spPr/>
      <dgm:t>
        <a:bodyPr/>
        <a:lstStyle/>
        <a:p>
          <a:endParaRPr lang="en-GB">
            <a:latin typeface="Verdana" pitchFamily="34" charset="0"/>
            <a:ea typeface="Verdana" pitchFamily="34" charset="0"/>
            <a:cs typeface="Verdana" pitchFamily="34" charset="0"/>
          </a:endParaRPr>
        </a:p>
      </dgm:t>
    </dgm:pt>
    <dgm:pt modelId="{6624810E-D71B-4D78-84D2-7AA7F7508DDD}" type="sibTrans" cxnId="{E7AE5C0C-F583-4584-902B-B2895BF9D9E3}">
      <dgm:prSet/>
      <dgm:spPr/>
      <dgm:t>
        <a:bodyPr/>
        <a:lstStyle/>
        <a:p>
          <a:endParaRPr lang="en-GB">
            <a:latin typeface="Verdana" pitchFamily="34" charset="0"/>
            <a:ea typeface="Verdana" pitchFamily="34" charset="0"/>
            <a:cs typeface="Verdana" pitchFamily="34" charset="0"/>
          </a:endParaRPr>
        </a:p>
      </dgm:t>
    </dgm:pt>
    <dgm:pt modelId="{A090F42C-58C0-4561-A0F6-A228FD1AB439}">
      <dgm:prSet phldrT="[Text]"/>
      <dgm:spPr/>
      <dgm:t>
        <a:bodyPr/>
        <a:lstStyle/>
        <a:p>
          <a:r>
            <a:rPr lang="en-GB" dirty="0" smtClean="0">
              <a:latin typeface="Verdana" pitchFamily="34" charset="0"/>
              <a:ea typeface="Verdana" pitchFamily="34" charset="0"/>
              <a:cs typeface="Verdana" pitchFamily="34" charset="0"/>
            </a:rPr>
            <a:t>GI carriage</a:t>
          </a:r>
          <a:endParaRPr lang="en-GB" dirty="0">
            <a:latin typeface="Verdana" pitchFamily="34" charset="0"/>
            <a:ea typeface="Verdana" pitchFamily="34" charset="0"/>
            <a:cs typeface="Verdana" pitchFamily="34" charset="0"/>
          </a:endParaRPr>
        </a:p>
      </dgm:t>
    </dgm:pt>
    <dgm:pt modelId="{C0E1EF24-1421-45E2-AD83-578228B5C810}" type="parTrans" cxnId="{507F0760-4248-48F3-A8A9-CBCC03E59358}">
      <dgm:prSet/>
      <dgm:spPr/>
      <dgm:t>
        <a:bodyPr/>
        <a:lstStyle/>
        <a:p>
          <a:endParaRPr lang="en-GB">
            <a:latin typeface="Verdana" pitchFamily="34" charset="0"/>
            <a:ea typeface="Verdana" pitchFamily="34" charset="0"/>
            <a:cs typeface="Verdana" pitchFamily="34" charset="0"/>
          </a:endParaRPr>
        </a:p>
      </dgm:t>
    </dgm:pt>
    <dgm:pt modelId="{427A9379-C539-4105-96B1-9FED4FE6C482}" type="sibTrans" cxnId="{507F0760-4248-48F3-A8A9-CBCC03E59358}">
      <dgm:prSet/>
      <dgm:spPr/>
      <dgm:t>
        <a:bodyPr/>
        <a:lstStyle/>
        <a:p>
          <a:endParaRPr lang="en-GB">
            <a:latin typeface="Verdana" pitchFamily="34" charset="0"/>
            <a:ea typeface="Verdana" pitchFamily="34" charset="0"/>
            <a:cs typeface="Verdana" pitchFamily="34" charset="0"/>
          </a:endParaRPr>
        </a:p>
      </dgm:t>
    </dgm:pt>
    <dgm:pt modelId="{B2957E52-211C-468C-A60A-20F853336C99}">
      <dgm:prSet phldrT="[Text]"/>
      <dgm:spPr/>
      <dgm:t>
        <a:bodyPr/>
        <a:lstStyle/>
        <a:p>
          <a:r>
            <a:rPr lang="en-GB" dirty="0" smtClean="0">
              <a:latin typeface="Verdana" pitchFamily="34" charset="0"/>
              <a:ea typeface="Verdana" pitchFamily="34" charset="0"/>
              <a:cs typeface="Verdana" pitchFamily="34" charset="0"/>
            </a:rPr>
            <a:t>Horizontal gene transfer</a:t>
          </a:r>
          <a:endParaRPr lang="en-GB" dirty="0">
            <a:latin typeface="Verdana" pitchFamily="34" charset="0"/>
            <a:ea typeface="Verdana" pitchFamily="34" charset="0"/>
            <a:cs typeface="Verdana" pitchFamily="34" charset="0"/>
          </a:endParaRPr>
        </a:p>
      </dgm:t>
    </dgm:pt>
    <dgm:pt modelId="{96ADD433-11AE-4FBF-8418-2199EA883495}" type="parTrans" cxnId="{EAFCF069-7EC2-4AD3-9318-106A2C5F32B9}">
      <dgm:prSet/>
      <dgm:spPr/>
      <dgm:t>
        <a:bodyPr/>
        <a:lstStyle/>
        <a:p>
          <a:endParaRPr lang="en-GB">
            <a:latin typeface="Verdana" pitchFamily="34" charset="0"/>
            <a:ea typeface="Verdana" pitchFamily="34" charset="0"/>
            <a:cs typeface="Verdana" pitchFamily="34" charset="0"/>
          </a:endParaRPr>
        </a:p>
      </dgm:t>
    </dgm:pt>
    <dgm:pt modelId="{F2A43A6B-1E7C-4955-9AD6-A5D8A068A700}" type="sibTrans" cxnId="{EAFCF069-7EC2-4AD3-9318-106A2C5F32B9}">
      <dgm:prSet/>
      <dgm:spPr/>
      <dgm:t>
        <a:bodyPr/>
        <a:lstStyle/>
        <a:p>
          <a:endParaRPr lang="en-GB">
            <a:latin typeface="Verdana" pitchFamily="34" charset="0"/>
            <a:ea typeface="Verdana" pitchFamily="34" charset="0"/>
            <a:cs typeface="Verdana"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06F450B2-E902-4084-B87B-498D4052918A}" type="presOf" srcId="{96ADD433-11AE-4FBF-8418-2199EA883495}" destId="{54795DC6-9E4E-4015-A734-B3B288562276}" srcOrd="1" destOrd="0" presId="urn:microsoft.com/office/officeart/2005/8/layout/radial5"/>
    <dgm:cxn modelId="{7F640AD0-72D5-43F6-8117-269D3A11459D}" type="presOf" srcId="{C0E1EF24-1421-45E2-AD83-578228B5C810}" destId="{A08253EC-9785-475A-88C5-CC0880644B7F}" srcOrd="1" destOrd="0" presId="urn:microsoft.com/office/officeart/2005/8/layout/radial5"/>
    <dgm:cxn modelId="{262A0B20-7B9F-40B1-9BEC-14CAB98A1516}" type="presOf" srcId="{96ADD433-11AE-4FBF-8418-2199EA883495}" destId="{A98F29DD-4A04-487F-9E0B-EB826DCBEC3D}" srcOrd="0" destOrd="0" presId="urn:microsoft.com/office/officeart/2005/8/layout/radial5"/>
    <dgm:cxn modelId="{F87E953F-D1EA-4F8E-9976-443566706C2B}" type="presOf" srcId="{B2957E52-211C-468C-A60A-20F853336C99}" destId="{2C350BD0-8C51-4826-A99A-CDEF12055937}" srcOrd="0"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E10C3A44-73B7-4DC7-A971-4B70FD6932FD}" type="presOf" srcId="{238FCACB-DA03-44AE-ACBB-144816471DE5}" destId="{70EC019E-4BB8-466C-ABB0-4E3661239DFF}" srcOrd="0" destOrd="0" presId="urn:microsoft.com/office/officeart/2005/8/layout/radial5"/>
    <dgm:cxn modelId="{32C6A3F1-4734-4C03-90E8-C26A6A7B03EB}" type="presOf" srcId="{A090F42C-58C0-4561-A0F6-A228FD1AB439}" destId="{E124437D-1D4A-450B-A96C-2DB5B8C07FDC}"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E7AE5C0C-F583-4584-902B-B2895BF9D9E3}" srcId="{349340CD-929D-4D9C-ABB1-DD80B36249FF}" destId="{6C679E0E-1FCE-4A4E-8D4C-68F1E8D50D7D}" srcOrd="0" destOrd="0" parTransId="{098BD2AC-3D07-4EF3-895D-D66F7557C0AF}" sibTransId="{6624810E-D71B-4D78-84D2-7AA7F7508DDD}"/>
    <dgm:cxn modelId="{80D92AD4-DF74-4A60-AEE7-4985BCFE5DF1}" type="presOf" srcId="{098BD2AC-3D07-4EF3-895D-D66F7557C0AF}" destId="{F3B4B682-0D5D-4453-B1F6-EBF819BDD89D}" srcOrd="1" destOrd="0" presId="urn:microsoft.com/office/officeart/2005/8/layout/radial5"/>
    <dgm:cxn modelId="{B3199818-1AAD-4973-AB83-070D4A62EFA5}" type="presOf" srcId="{349340CD-929D-4D9C-ABB1-DD80B36249FF}" destId="{148841F0-0C2C-415A-AB92-65B3F889A5EF}" srcOrd="0" destOrd="0" presId="urn:microsoft.com/office/officeart/2005/8/layout/radial5"/>
    <dgm:cxn modelId="{3687E11A-197D-4C8D-A732-19864EFACE33}" type="presOf" srcId="{098BD2AC-3D07-4EF3-895D-D66F7557C0AF}" destId="{A61E8F51-48C4-48F8-BDFF-02D0C55F264B}" srcOrd="0" destOrd="0" presId="urn:microsoft.com/office/officeart/2005/8/layout/radial5"/>
    <dgm:cxn modelId="{218A9C0A-8B7D-4CB6-9A33-7C2E4D0227FB}" type="presOf" srcId="{6C679E0E-1FCE-4A4E-8D4C-68F1E8D50D7D}" destId="{DE5D8C6D-10C7-4D16-9E78-9CBC436C480A}" srcOrd="0" destOrd="0" presId="urn:microsoft.com/office/officeart/2005/8/layout/radial5"/>
    <dgm:cxn modelId="{609E68F7-9C16-450B-8528-00C1C526BFA9}" type="presOf" srcId="{C0E1EF24-1421-45E2-AD83-578228B5C810}" destId="{3B14EC59-4F7C-4F23-B926-A426B6FDE079}" srcOrd="0"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3A2B69ED-572F-4024-A61E-0027F278913E}" type="presParOf" srcId="{70EC019E-4BB8-466C-ABB0-4E3661239DFF}" destId="{148841F0-0C2C-415A-AB92-65B3F889A5EF}" srcOrd="0" destOrd="0" presId="urn:microsoft.com/office/officeart/2005/8/layout/radial5"/>
    <dgm:cxn modelId="{1907F13A-2614-4287-AB19-B44ACEB5AD91}" type="presParOf" srcId="{70EC019E-4BB8-466C-ABB0-4E3661239DFF}" destId="{A61E8F51-48C4-48F8-BDFF-02D0C55F264B}" srcOrd="1" destOrd="0" presId="urn:microsoft.com/office/officeart/2005/8/layout/radial5"/>
    <dgm:cxn modelId="{67CE1ACA-760B-494B-ACCB-0B850828FEA2}" type="presParOf" srcId="{A61E8F51-48C4-48F8-BDFF-02D0C55F264B}" destId="{F3B4B682-0D5D-4453-B1F6-EBF819BDD89D}" srcOrd="0" destOrd="0" presId="urn:microsoft.com/office/officeart/2005/8/layout/radial5"/>
    <dgm:cxn modelId="{7EA3C4D8-F3FB-4FE8-9375-AED2F832328A}" type="presParOf" srcId="{70EC019E-4BB8-466C-ABB0-4E3661239DFF}" destId="{DE5D8C6D-10C7-4D16-9E78-9CBC436C480A}" srcOrd="2" destOrd="0" presId="urn:microsoft.com/office/officeart/2005/8/layout/radial5"/>
    <dgm:cxn modelId="{15BA3FCD-6AD0-4F06-AFC1-EA01A9E6B79C}" type="presParOf" srcId="{70EC019E-4BB8-466C-ABB0-4E3661239DFF}" destId="{3B14EC59-4F7C-4F23-B926-A426B6FDE079}" srcOrd="3" destOrd="0" presId="urn:microsoft.com/office/officeart/2005/8/layout/radial5"/>
    <dgm:cxn modelId="{C0B079BB-7C98-44E4-A525-ECC30AB784FD}" type="presParOf" srcId="{3B14EC59-4F7C-4F23-B926-A426B6FDE079}" destId="{A08253EC-9785-475A-88C5-CC0880644B7F}" srcOrd="0" destOrd="0" presId="urn:microsoft.com/office/officeart/2005/8/layout/radial5"/>
    <dgm:cxn modelId="{85842104-C20A-46CA-B7CD-4DB6D78FD1B7}" type="presParOf" srcId="{70EC019E-4BB8-466C-ABB0-4E3661239DFF}" destId="{E124437D-1D4A-450B-A96C-2DB5B8C07FDC}" srcOrd="4" destOrd="0" presId="urn:microsoft.com/office/officeart/2005/8/layout/radial5"/>
    <dgm:cxn modelId="{11E13B55-634E-401C-BA43-C1DD8F80028F}" type="presParOf" srcId="{70EC019E-4BB8-466C-ABB0-4E3661239DFF}" destId="{A98F29DD-4A04-487F-9E0B-EB826DCBEC3D}" srcOrd="5" destOrd="0" presId="urn:microsoft.com/office/officeart/2005/8/layout/radial5"/>
    <dgm:cxn modelId="{B5A8B5DA-812F-4442-8A3A-03296016B6F3}" type="presParOf" srcId="{A98F29DD-4A04-487F-9E0B-EB826DCBEC3D}" destId="{54795DC6-9E4E-4015-A734-B3B288562276}" srcOrd="0" destOrd="0" presId="urn:microsoft.com/office/officeart/2005/8/layout/radial5"/>
    <dgm:cxn modelId="{3CFAAE09-B8EB-445E-B0CF-4AC3605EF242}"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600" b="1" dirty="0" smtClean="0">
              <a:latin typeface="Arial" pitchFamily="34" charset="0"/>
              <a:ea typeface="Verdana" pitchFamily="34" charset="0"/>
              <a:cs typeface="Arial" pitchFamily="34" charset="0"/>
            </a:rPr>
            <a:t>MDR-GNR Toolbox</a:t>
          </a:r>
          <a:endParaRPr lang="en-GB" sz="1600" b="1" dirty="0">
            <a:latin typeface="Arial" pitchFamily="34" charset="0"/>
            <a:ea typeface="Verdana" pitchFamily="34" charset="0"/>
            <a:cs typeface="Arial" pitchFamily="34" charset="0"/>
          </a:endParaRPr>
        </a:p>
      </dgm:t>
    </dgm:pt>
    <dgm:pt modelId="{DB7A71A3-DDBD-48EF-996D-BC3BE3DCD33A}" type="par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3CB9D06F-3ADF-4737-B446-9C0401E1CD74}" type="sibTrans" cxnId="{658C310A-B2E9-4BE2-A652-B915C043CCB5}">
      <dgm:prSet/>
      <dgm:spPr/>
      <dgm:t>
        <a:bodyPr/>
        <a:lstStyle/>
        <a:p>
          <a:endParaRPr lang="en-GB" sz="1400">
            <a:latin typeface="Verdana" pitchFamily="34" charset="0"/>
            <a:ea typeface="Verdana" pitchFamily="34" charset="0"/>
            <a:cs typeface="Verdana" pitchFamily="34" charset="0"/>
          </a:endParaRPr>
        </a:p>
      </dgm:t>
    </dgm:pt>
    <dgm:pt modelId="{8272ECC6-BC77-4D6B-8347-8F610F8237FF}">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Hand hygiene</a:t>
          </a:r>
          <a:endParaRPr lang="en-GB" sz="1200" dirty="0">
            <a:latin typeface="Arial" pitchFamily="34" charset="0"/>
            <a:ea typeface="Verdana" pitchFamily="34" charset="0"/>
            <a:cs typeface="Arial" pitchFamily="34" charset="0"/>
          </a:endParaRP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400">
            <a:latin typeface="Verdana" pitchFamily="34" charset="0"/>
            <a:ea typeface="Verdana" pitchFamily="34" charset="0"/>
            <a:cs typeface="Verdana" pitchFamily="34" charset="0"/>
          </a:endParaRPr>
        </a:p>
      </dgm:t>
    </dgm:pt>
    <dgm:pt modelId="{524186CD-B6C7-431D-81A8-A265F171B42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Contact precautions</a:t>
          </a:r>
          <a:endParaRPr lang="en-GB" sz="1200" dirty="0">
            <a:latin typeface="Arial" pitchFamily="34" charset="0"/>
            <a:ea typeface="Verdana" pitchFamily="34" charset="0"/>
            <a:cs typeface="Arial" pitchFamily="34" charset="0"/>
          </a:endParaRP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400">
            <a:latin typeface="Verdana" pitchFamily="34" charset="0"/>
            <a:ea typeface="Verdana" pitchFamily="34" charset="0"/>
            <a:cs typeface="Verdana" pitchFamily="34" charset="0"/>
          </a:endParaRPr>
        </a:p>
      </dgm:t>
    </dgm:pt>
    <dgm:pt modelId="{CCE1C0B0-DE76-4F28-93F7-6524373D5EF4}">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Active screening</a:t>
          </a:r>
          <a:endParaRPr lang="en-GB" sz="1200" dirty="0">
            <a:latin typeface="Arial" pitchFamily="34" charset="0"/>
            <a:ea typeface="Verdana" pitchFamily="34" charset="0"/>
            <a:cs typeface="Arial" pitchFamily="34" charset="0"/>
          </a:endParaRP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400">
            <a:latin typeface="Verdana" pitchFamily="34" charset="0"/>
            <a:ea typeface="Verdana" pitchFamily="34" charset="0"/>
            <a:cs typeface="Verdana" pitchFamily="34" charset="0"/>
          </a:endParaRPr>
        </a:p>
      </dgm:t>
    </dgm:pt>
    <dgm:pt modelId="{EA6DA222-2801-4BDE-96FC-414C08C9BE4B}">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Antibiotic stewardship</a:t>
          </a:r>
          <a:endParaRPr lang="en-GB" sz="1200" dirty="0">
            <a:latin typeface="Arial" pitchFamily="34" charset="0"/>
            <a:ea typeface="Verdana" pitchFamily="34" charset="0"/>
            <a:cs typeface="Arial" pitchFamily="34" charset="0"/>
          </a:endParaRP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400">
            <a:latin typeface="Verdana" pitchFamily="34" charset="0"/>
            <a:ea typeface="Verdana" pitchFamily="34" charset="0"/>
            <a:cs typeface="Verdana" pitchFamily="34" charset="0"/>
          </a:endParaRPr>
        </a:p>
      </dgm:t>
    </dgm:pt>
    <dgm:pt modelId="{5E79D641-A8F3-465A-8585-9B054D204568}">
      <dgm:prSet phldrT="[Text]" custT="1"/>
      <dgm:spPr>
        <a:solidFill>
          <a:schemeClr val="tx1"/>
        </a:solidFill>
      </dgm:spPr>
      <dgm:t>
        <a:bodyPr/>
        <a:lstStyle/>
        <a:p>
          <a:r>
            <a:rPr lang="en-GB" sz="1200" dirty="0" smtClean="0">
              <a:latin typeface="Arial" pitchFamily="34" charset="0"/>
              <a:ea typeface="Verdana" pitchFamily="34" charset="0"/>
              <a:cs typeface="Arial" pitchFamily="34" charset="0"/>
            </a:rPr>
            <a:t>Cleaning / disinfection</a:t>
          </a:r>
          <a:endParaRPr lang="en-GB" sz="1200" dirty="0">
            <a:latin typeface="Arial" pitchFamily="34" charset="0"/>
            <a:ea typeface="Verdana" pitchFamily="34" charset="0"/>
            <a:cs typeface="Arial" pitchFamily="34" charset="0"/>
          </a:endParaRP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400">
            <a:latin typeface="Verdana" pitchFamily="34" charset="0"/>
            <a:ea typeface="Verdana" pitchFamily="34" charset="0"/>
            <a:cs typeface="Verdana" pitchFamily="34" charset="0"/>
          </a:endParaRPr>
        </a:p>
      </dgm:t>
    </dgm:pt>
    <dgm:pt modelId="{1DC898E1-3483-45BF-B469-9390DAD40BF2}">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Cohorting</a:t>
          </a:r>
          <a:r>
            <a:rPr lang="en-GB" sz="1200" dirty="0" smtClean="0">
              <a:latin typeface="Arial" pitchFamily="34" charset="0"/>
              <a:ea typeface="Verdana" pitchFamily="34" charset="0"/>
              <a:cs typeface="Arial" pitchFamily="34" charset="0"/>
            </a:rPr>
            <a:t> staff / patients</a:t>
          </a:r>
          <a:endParaRPr lang="en-GB" sz="1200" dirty="0">
            <a:latin typeface="Arial" pitchFamily="34" charset="0"/>
            <a:ea typeface="Verdana" pitchFamily="34" charset="0"/>
            <a:cs typeface="Arial" pitchFamily="34" charset="0"/>
          </a:endParaRPr>
        </a:p>
      </dgm:t>
    </dgm:pt>
    <dgm:pt modelId="{F7EF704C-7F0C-423B-91C3-C406E2F09E75}" type="parTrans" cxnId="{2DEA5D6D-69AB-4ED6-B535-7693D67DFE6A}">
      <dgm:prSet custT="1"/>
      <dgm:spPr>
        <a:ln>
          <a:solidFill>
            <a:schemeClr val="accent2"/>
          </a:solidFill>
          <a:prstDash val="dash"/>
        </a:ln>
      </dgm:spPr>
      <dgm:t>
        <a:bodyPr/>
        <a:lstStyle/>
        <a:p>
          <a:endParaRPr lang="en-GB" sz="6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400">
            <a:latin typeface="Verdana" pitchFamily="34" charset="0"/>
            <a:ea typeface="Verdana" pitchFamily="34" charset="0"/>
            <a:cs typeface="Verdana" pitchFamily="34" charset="0"/>
          </a:endParaRPr>
        </a:p>
      </dgm:t>
    </dgm:pt>
    <dgm:pt modelId="{4E0FB591-084E-44E4-982F-B3DB632290B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Note flagging</a:t>
          </a:r>
          <a:endParaRPr lang="en-GB" sz="1200" dirty="0">
            <a:latin typeface="Arial" pitchFamily="34" charset="0"/>
            <a:ea typeface="Verdana" pitchFamily="34" charset="0"/>
            <a:cs typeface="Arial" pitchFamily="34" charset="0"/>
          </a:endParaRPr>
        </a:p>
      </dgm:t>
    </dgm:pt>
    <dgm:pt modelId="{DFD433B9-07C6-4B21-B9C4-816FCBFA6608}" type="parTrans" cxnId="{7414494E-B782-49ED-A909-CEF92AE8B474}">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400">
            <a:latin typeface="Verdana" pitchFamily="34" charset="0"/>
            <a:ea typeface="Verdana" pitchFamily="34" charset="0"/>
            <a:cs typeface="Verdana" pitchFamily="34" charset="0"/>
          </a:endParaRPr>
        </a:p>
      </dgm:t>
    </dgm:pt>
    <dgm:pt modelId="{2F3D5F60-995D-493A-AB8E-8211A1E937DB}">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HCW screening</a:t>
          </a:r>
          <a:endParaRPr lang="en-GB" sz="1200" dirty="0">
            <a:latin typeface="Arial" pitchFamily="34" charset="0"/>
            <a:ea typeface="Verdana" pitchFamily="34" charset="0"/>
            <a:cs typeface="Arial" pitchFamily="34" charset="0"/>
          </a:endParaRPr>
        </a:p>
      </dgm:t>
    </dgm:pt>
    <dgm:pt modelId="{729817D1-DDE8-49A6-89D2-945592EDE396}" type="parTrans" cxnId="{3E39BDBB-DBF2-426D-9939-47E54CEBD191}">
      <dgm:prSet custT="1"/>
      <dgm:spPr>
        <a:ln>
          <a:solidFill>
            <a:schemeClr val="accent2"/>
          </a:solidFill>
          <a:prstDash val="dash"/>
        </a:ln>
      </dgm:spPr>
      <dgm:t>
        <a:bodyPr/>
        <a:lstStyle/>
        <a:p>
          <a:endParaRPr lang="en-GB" sz="800"/>
        </a:p>
      </dgm:t>
    </dgm:pt>
    <dgm:pt modelId="{758E6241-CA54-490B-9C78-05E77CDDA755}" type="sibTrans" cxnId="{3E39BDBB-DBF2-426D-9939-47E54CEBD191}">
      <dgm:prSet/>
      <dgm:spPr/>
      <dgm:t>
        <a:bodyPr/>
        <a:lstStyle/>
        <a:p>
          <a:endParaRPr lang="en-GB" sz="1600"/>
        </a:p>
      </dgm:t>
    </dgm:pt>
    <dgm:pt modelId="{30B0427D-F77E-4EBB-9690-E3F339F718ED}">
      <dgm:prSet phldrT="[Text]" custT="1"/>
      <dgm:spPr>
        <a:solidFill>
          <a:schemeClr val="bg1">
            <a:lumMod val="50000"/>
          </a:schemeClr>
        </a:solidFill>
      </dgm:spPr>
      <dgm:t>
        <a:bodyPr/>
        <a:lstStyle/>
        <a:p>
          <a:r>
            <a:rPr lang="en-GB" sz="1200" dirty="0" smtClean="0">
              <a:latin typeface="Arial" pitchFamily="34" charset="0"/>
              <a:ea typeface="Verdana" pitchFamily="34" charset="0"/>
              <a:cs typeface="Arial" pitchFamily="34" charset="0"/>
            </a:rPr>
            <a:t>Education</a:t>
          </a:r>
          <a:endParaRPr lang="en-GB" sz="1200" dirty="0">
            <a:latin typeface="Arial" pitchFamily="34" charset="0"/>
            <a:ea typeface="Verdana" pitchFamily="34" charset="0"/>
            <a:cs typeface="Arial" pitchFamily="34" charset="0"/>
          </a:endParaRP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400"/>
        </a:p>
      </dgm:t>
    </dgm:pt>
    <dgm:pt modelId="{7A85F858-FEE5-482B-BB60-64B1A39EA05D}" type="sibTrans" cxnId="{C20FDDA5-6920-451F-AAC5-BEBA74AEB85B}">
      <dgm:prSet/>
      <dgm:spPr/>
      <dgm:t>
        <a:bodyPr/>
        <a:lstStyle/>
        <a:p>
          <a:endParaRPr lang="en-GB" sz="1600"/>
        </a:p>
      </dgm:t>
    </dgm:pt>
    <dgm:pt modelId="{172E6AE5-0134-4779-8165-EFF5EB52F991}">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Env</a:t>
          </a:r>
          <a:r>
            <a:rPr lang="en-GB" sz="1200" dirty="0" smtClean="0">
              <a:latin typeface="Arial" pitchFamily="34" charset="0"/>
              <a:ea typeface="Verdana" pitchFamily="34" charset="0"/>
              <a:cs typeface="Arial" pitchFamily="34" charset="0"/>
            </a:rPr>
            <a:t>. screening</a:t>
          </a:r>
          <a:endParaRPr lang="en-GB" sz="1200" dirty="0">
            <a:latin typeface="Arial" pitchFamily="34" charset="0"/>
            <a:ea typeface="Verdana" pitchFamily="34" charset="0"/>
            <a:cs typeface="Arial" pitchFamily="34" charset="0"/>
          </a:endParaRPr>
        </a:p>
      </dgm:t>
    </dgm:pt>
    <dgm:pt modelId="{C5E0D87E-1CC1-4A3D-9881-1ED07C493769}" type="parTrans" cxnId="{4ADAC36A-1538-4E79-91A1-63FF6812AE90}">
      <dgm:prSet/>
      <dgm:spPr>
        <a:ln>
          <a:solidFill>
            <a:schemeClr val="accent2"/>
          </a:solidFill>
          <a:prstDash val="dash"/>
        </a:ln>
      </dgm:spPr>
      <dgm:t>
        <a:bodyPr/>
        <a:lstStyle/>
        <a:p>
          <a:endParaRPr lang="en-GB"/>
        </a:p>
      </dgm:t>
    </dgm:pt>
    <dgm:pt modelId="{2E30D3CB-6DD1-4196-9D7D-556003FAD13E}" type="sibTrans" cxnId="{4ADAC36A-1538-4E79-91A1-63FF6812AE90}">
      <dgm:prSet/>
      <dgm:spPr/>
      <dgm:t>
        <a:bodyPr/>
        <a:lstStyle/>
        <a:p>
          <a:endParaRPr lang="en-GB"/>
        </a:p>
      </dgm:t>
    </dgm:pt>
    <dgm:pt modelId="{D03877C3-1884-4EF4-85EB-8BD069228909}">
      <dgm:prSet phldrT="[Text]" custT="1"/>
      <dgm:spPr>
        <a:solidFill>
          <a:schemeClr val="bg1">
            <a:lumMod val="50000"/>
          </a:schemeClr>
        </a:solidFill>
      </dgm:spPr>
      <dgm:t>
        <a:bodyPr/>
        <a:lstStyle/>
        <a:p>
          <a:r>
            <a:rPr lang="en-GB" sz="1200" dirty="0" err="1" smtClean="0">
              <a:latin typeface="Arial" pitchFamily="34" charset="0"/>
              <a:ea typeface="Verdana" pitchFamily="34" charset="0"/>
              <a:cs typeface="Arial" pitchFamily="34" charset="0"/>
            </a:rPr>
            <a:t>Decol</a:t>
          </a:r>
          <a:r>
            <a:rPr lang="en-GB" sz="1200" dirty="0" smtClean="0">
              <a:latin typeface="Arial" pitchFamily="34" charset="0"/>
              <a:ea typeface="Verdana" pitchFamily="34" charset="0"/>
              <a:cs typeface="Arial" pitchFamily="34" charset="0"/>
            </a:rPr>
            <a:t>.</a:t>
          </a:r>
          <a:endParaRPr lang="en-GB" sz="1200" dirty="0">
            <a:latin typeface="Arial" pitchFamily="34" charset="0"/>
            <a:ea typeface="Verdana" pitchFamily="34" charset="0"/>
            <a:cs typeface="Arial" pitchFamily="34" charset="0"/>
          </a:endParaRPr>
        </a:p>
      </dgm:t>
    </dgm:pt>
    <dgm:pt modelId="{75C834B3-37A1-4BD1-BF07-2439FF971427}" type="parTrans" cxnId="{C380DB8D-1B6A-4BFD-A275-DF48520A7820}">
      <dgm:prSet/>
      <dgm:spPr>
        <a:ln>
          <a:solidFill>
            <a:schemeClr val="accent2"/>
          </a:solidFill>
          <a:prstDash val="dash"/>
        </a:ln>
      </dgm:spPr>
      <dgm:t>
        <a:bodyPr/>
        <a:lstStyle/>
        <a:p>
          <a:endParaRPr lang="en-GB"/>
        </a:p>
      </dgm:t>
    </dgm:pt>
    <dgm:pt modelId="{982B13C8-8BB8-4C27-A524-A66EE8D3F6D7}" type="sibTrans" cxnId="{C380DB8D-1B6A-4BFD-A275-DF48520A7820}">
      <dgm:prSet/>
      <dgm:spPr/>
      <dgm:t>
        <a:bodyPr/>
        <a:lstStyle/>
        <a:p>
          <a:endParaRPr lang="en-GB"/>
        </a:p>
      </dgm:t>
    </dgm:pt>
    <dgm:pt modelId="{A49E0152-2DD2-49A2-9CC5-612774D21184}" type="pres">
      <dgm:prSet presAssocID="{4892F491-B09A-45FD-BFEE-CEDFCF7D69CA}" presName="cycle" presStyleCnt="0">
        <dgm:presLayoutVars>
          <dgm:chMax val="1"/>
          <dgm:dir/>
          <dgm:animLvl val="ctr"/>
          <dgm:resizeHandles val="exact"/>
        </dgm:presLayoutVars>
      </dgm:prSet>
      <dgm:spPr/>
      <dgm:t>
        <a:bodyPr/>
        <a:lstStyle/>
        <a:p>
          <a:endParaRPr lang="en-GB"/>
        </a:p>
      </dgm:t>
    </dgm:pt>
    <dgm:pt modelId="{8D5BE3AC-461A-4E9C-BBE1-0A9BF9DDA728}" type="pres">
      <dgm:prSet presAssocID="{8715AFC6-36CD-4620-973E-32392D175DAD}" presName="centerShape" presStyleLbl="node0" presStyleIdx="0" presStyleCnt="1" custScaleX="111398" custScaleY="111780" custLinFactNeighborX="-13632"/>
      <dgm:spPr/>
      <dgm:t>
        <a:bodyPr/>
        <a:lstStyle/>
        <a:p>
          <a:endParaRPr lang="en-GB"/>
        </a:p>
      </dgm:t>
    </dgm:pt>
    <dgm:pt modelId="{DB8F51CD-C538-4588-A588-A84B010586D4}" type="pres">
      <dgm:prSet presAssocID="{5C92E9D5-3F9A-48B7-AFFD-FD5BBAF7D360}" presName="Name9" presStyleLbl="parChTrans1D2" presStyleIdx="0" presStyleCnt="11"/>
      <dgm:spPr/>
      <dgm:t>
        <a:bodyPr/>
        <a:lstStyle/>
        <a:p>
          <a:endParaRPr lang="en-GB"/>
        </a:p>
      </dgm:t>
    </dgm:pt>
    <dgm:pt modelId="{CD16E292-EBF1-4852-8449-B8A883995D41}" type="pres">
      <dgm:prSet presAssocID="{5C92E9D5-3F9A-48B7-AFFD-FD5BBAF7D360}" presName="connTx" presStyleLbl="parChTrans1D2" presStyleIdx="0" presStyleCnt="11"/>
      <dgm:spPr/>
      <dgm:t>
        <a:bodyPr/>
        <a:lstStyle/>
        <a:p>
          <a:endParaRPr lang="en-GB"/>
        </a:p>
      </dgm:t>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t>
        <a:bodyPr/>
        <a:lstStyle/>
        <a:p>
          <a:endParaRPr lang="en-GB"/>
        </a:p>
      </dgm:t>
    </dgm:pt>
    <dgm:pt modelId="{6D54B6E2-7739-424F-AD0F-5C0CCB7D7C11}" type="pres">
      <dgm:prSet presAssocID="{5F7567EC-E434-4278-9430-FFCD43F627BD}" presName="Name9" presStyleLbl="parChTrans1D2" presStyleIdx="1" presStyleCnt="11"/>
      <dgm:spPr/>
      <dgm:t>
        <a:bodyPr/>
        <a:lstStyle/>
        <a:p>
          <a:endParaRPr lang="en-GB"/>
        </a:p>
      </dgm:t>
    </dgm:pt>
    <dgm:pt modelId="{8CC5B607-0528-4753-B71B-C47E55CDE24D}" type="pres">
      <dgm:prSet presAssocID="{5F7567EC-E434-4278-9430-FFCD43F627BD}" presName="connTx" presStyleLbl="parChTrans1D2" presStyleIdx="1" presStyleCnt="11"/>
      <dgm:spPr/>
      <dgm:t>
        <a:bodyPr/>
        <a:lstStyle/>
        <a:p>
          <a:endParaRPr lang="en-GB"/>
        </a:p>
      </dgm:t>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t>
        <a:bodyPr/>
        <a:lstStyle/>
        <a:p>
          <a:endParaRPr lang="en-GB"/>
        </a:p>
      </dgm:t>
    </dgm:pt>
    <dgm:pt modelId="{448BC795-2B71-4D53-89F4-C8C4F00A8740}" type="pres">
      <dgm:prSet presAssocID="{729817D1-DDE8-49A6-89D2-945592EDE396}" presName="Name9" presStyleLbl="parChTrans1D2" presStyleIdx="2" presStyleCnt="11"/>
      <dgm:spPr/>
      <dgm:t>
        <a:bodyPr/>
        <a:lstStyle/>
        <a:p>
          <a:endParaRPr lang="en-GB"/>
        </a:p>
      </dgm:t>
    </dgm:pt>
    <dgm:pt modelId="{D2C82444-4781-471A-B305-6DC405DAD0AB}" type="pres">
      <dgm:prSet presAssocID="{729817D1-DDE8-49A6-89D2-945592EDE396}" presName="connTx" presStyleLbl="parChTrans1D2" presStyleIdx="2" presStyleCnt="11"/>
      <dgm:spPr/>
      <dgm:t>
        <a:bodyPr/>
        <a:lstStyle/>
        <a:p>
          <a:endParaRPr lang="en-GB"/>
        </a:p>
      </dgm:t>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t>
        <a:bodyPr/>
        <a:lstStyle/>
        <a:p>
          <a:endParaRPr lang="en-GB"/>
        </a:p>
      </dgm:t>
    </dgm:pt>
    <dgm:pt modelId="{87EBF4B6-5A60-49E3-BAE3-9569A8941223}" type="pres">
      <dgm:prSet presAssocID="{75C834B3-37A1-4BD1-BF07-2439FF971427}" presName="Name9" presStyleLbl="parChTrans1D2" presStyleIdx="3" presStyleCnt="11"/>
      <dgm:spPr/>
      <dgm:t>
        <a:bodyPr/>
        <a:lstStyle/>
        <a:p>
          <a:endParaRPr lang="en-GB"/>
        </a:p>
      </dgm:t>
    </dgm:pt>
    <dgm:pt modelId="{A9BBBB1D-F357-4DFA-8799-2F40A9DBE6CF}" type="pres">
      <dgm:prSet presAssocID="{75C834B3-37A1-4BD1-BF07-2439FF971427}" presName="connTx" presStyleLbl="parChTrans1D2" presStyleIdx="3" presStyleCnt="11"/>
      <dgm:spPr/>
      <dgm:t>
        <a:bodyPr/>
        <a:lstStyle/>
        <a:p>
          <a:endParaRPr lang="en-GB"/>
        </a:p>
      </dgm:t>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t>
        <a:bodyPr/>
        <a:lstStyle/>
        <a:p>
          <a:endParaRPr lang="en-GB"/>
        </a:p>
      </dgm:t>
    </dgm:pt>
    <dgm:pt modelId="{C7B946FE-59D8-4D12-8C09-BC0537958DAE}" type="pres">
      <dgm:prSet presAssocID="{F7EF704C-7F0C-423B-91C3-C406E2F09E75}" presName="Name9" presStyleLbl="parChTrans1D2" presStyleIdx="4" presStyleCnt="11"/>
      <dgm:spPr/>
      <dgm:t>
        <a:bodyPr/>
        <a:lstStyle/>
        <a:p>
          <a:endParaRPr lang="en-GB"/>
        </a:p>
      </dgm:t>
    </dgm:pt>
    <dgm:pt modelId="{3E6C9985-DBDD-4EED-8D41-8D7A934D85AD}" type="pres">
      <dgm:prSet presAssocID="{F7EF704C-7F0C-423B-91C3-C406E2F09E75}" presName="connTx" presStyleLbl="parChTrans1D2" presStyleIdx="4" presStyleCnt="11"/>
      <dgm:spPr/>
      <dgm:t>
        <a:bodyPr/>
        <a:lstStyle/>
        <a:p>
          <a:endParaRPr lang="en-GB"/>
        </a:p>
      </dgm:t>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t>
        <a:bodyPr/>
        <a:lstStyle/>
        <a:p>
          <a:endParaRPr lang="en-GB"/>
        </a:p>
      </dgm:t>
    </dgm:pt>
    <dgm:pt modelId="{0401F99C-04ED-41B4-8658-7B8E1CC84941}" type="pres">
      <dgm:prSet presAssocID="{DFD433B9-07C6-4B21-B9C4-816FCBFA6608}" presName="Name9" presStyleLbl="parChTrans1D2" presStyleIdx="5" presStyleCnt="11"/>
      <dgm:spPr/>
      <dgm:t>
        <a:bodyPr/>
        <a:lstStyle/>
        <a:p>
          <a:endParaRPr lang="en-GB"/>
        </a:p>
      </dgm:t>
    </dgm:pt>
    <dgm:pt modelId="{12060A79-2244-4244-AA48-F91B8FBCA874}" type="pres">
      <dgm:prSet presAssocID="{DFD433B9-07C6-4B21-B9C4-816FCBFA6608}" presName="connTx" presStyleLbl="parChTrans1D2" presStyleIdx="5" presStyleCnt="11"/>
      <dgm:spPr/>
      <dgm:t>
        <a:bodyPr/>
        <a:lstStyle/>
        <a:p>
          <a:endParaRPr lang="en-GB"/>
        </a:p>
      </dgm:t>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t>
        <a:bodyPr/>
        <a:lstStyle/>
        <a:p>
          <a:endParaRPr lang="en-GB"/>
        </a:p>
      </dgm:t>
    </dgm:pt>
    <dgm:pt modelId="{94D7B32E-51E5-469E-81C3-B09D2C7CCD65}" type="pres">
      <dgm:prSet presAssocID="{B54B3BDF-AD3C-4C1C-9126-E53081C4B6EE}" presName="Name9" presStyleLbl="parChTrans1D2" presStyleIdx="6" presStyleCnt="11"/>
      <dgm:spPr/>
      <dgm:t>
        <a:bodyPr/>
        <a:lstStyle/>
        <a:p>
          <a:endParaRPr lang="en-GB"/>
        </a:p>
      </dgm:t>
    </dgm:pt>
    <dgm:pt modelId="{3E22750F-2164-4CC6-96AD-91A0A3D037DD}" type="pres">
      <dgm:prSet presAssocID="{B54B3BDF-AD3C-4C1C-9126-E53081C4B6EE}" presName="connTx" presStyleLbl="parChTrans1D2" presStyleIdx="6" presStyleCnt="11"/>
      <dgm:spPr/>
      <dgm:t>
        <a:bodyPr/>
        <a:lstStyle/>
        <a:p>
          <a:endParaRPr lang="en-GB"/>
        </a:p>
      </dgm:t>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t>
        <a:bodyPr/>
        <a:lstStyle/>
        <a:p>
          <a:endParaRPr lang="en-GB"/>
        </a:p>
      </dgm:t>
    </dgm:pt>
    <dgm:pt modelId="{3868F5E0-3D5A-4E7C-91D4-012296AD59B3}" type="pres">
      <dgm:prSet presAssocID="{C5E0D87E-1CC1-4A3D-9881-1ED07C493769}" presName="Name9" presStyleLbl="parChTrans1D2" presStyleIdx="7" presStyleCnt="11"/>
      <dgm:spPr/>
      <dgm:t>
        <a:bodyPr/>
        <a:lstStyle/>
        <a:p>
          <a:endParaRPr lang="en-GB"/>
        </a:p>
      </dgm:t>
    </dgm:pt>
    <dgm:pt modelId="{A532EF75-F26C-471F-ADFF-DDB83451C2E4}" type="pres">
      <dgm:prSet presAssocID="{C5E0D87E-1CC1-4A3D-9881-1ED07C493769}" presName="connTx" presStyleLbl="parChTrans1D2" presStyleIdx="7" presStyleCnt="11"/>
      <dgm:spPr/>
      <dgm:t>
        <a:bodyPr/>
        <a:lstStyle/>
        <a:p>
          <a:endParaRPr lang="en-GB"/>
        </a:p>
      </dgm:t>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t>
        <a:bodyPr/>
        <a:lstStyle/>
        <a:p>
          <a:endParaRPr lang="en-GB"/>
        </a:p>
      </dgm:t>
    </dgm:pt>
    <dgm:pt modelId="{421FD191-AC28-4012-8BFC-AAD3D4C0C750}" type="pres">
      <dgm:prSet presAssocID="{B77610A5-4DDC-4EEE-A8DE-B1AC8F25349C}" presName="Name9" presStyleLbl="parChTrans1D2" presStyleIdx="8" presStyleCnt="11"/>
      <dgm:spPr/>
      <dgm:t>
        <a:bodyPr/>
        <a:lstStyle/>
        <a:p>
          <a:endParaRPr lang="en-GB"/>
        </a:p>
      </dgm:t>
    </dgm:pt>
    <dgm:pt modelId="{E8C2D3D2-ED36-4F0D-8D48-2D57758E38D2}" type="pres">
      <dgm:prSet presAssocID="{B77610A5-4DDC-4EEE-A8DE-B1AC8F25349C}" presName="connTx" presStyleLbl="parChTrans1D2" presStyleIdx="8" presStyleCnt="11"/>
      <dgm:spPr/>
      <dgm:t>
        <a:bodyPr/>
        <a:lstStyle/>
        <a:p>
          <a:endParaRPr lang="en-GB"/>
        </a:p>
      </dgm:t>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t>
        <a:bodyPr/>
        <a:lstStyle/>
        <a:p>
          <a:endParaRPr lang="en-GB"/>
        </a:p>
      </dgm:t>
    </dgm:pt>
    <dgm:pt modelId="{720E6570-9767-471F-815E-B4D0543DB38A}" type="pres">
      <dgm:prSet presAssocID="{8324FD19-721A-48E6-9B7F-C10C2826DCB1}" presName="Name9" presStyleLbl="parChTrans1D2" presStyleIdx="9" presStyleCnt="11"/>
      <dgm:spPr/>
      <dgm:t>
        <a:bodyPr/>
        <a:lstStyle/>
        <a:p>
          <a:endParaRPr lang="en-GB"/>
        </a:p>
      </dgm:t>
    </dgm:pt>
    <dgm:pt modelId="{F71B67E4-A572-48AD-8A92-C56BFE8B1B0E}" type="pres">
      <dgm:prSet presAssocID="{8324FD19-721A-48E6-9B7F-C10C2826DCB1}" presName="connTx" presStyleLbl="parChTrans1D2" presStyleIdx="9" presStyleCnt="11"/>
      <dgm:spPr/>
      <dgm:t>
        <a:bodyPr/>
        <a:lstStyle/>
        <a:p>
          <a:endParaRPr lang="en-GB"/>
        </a:p>
      </dgm:t>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t>
        <a:bodyPr/>
        <a:lstStyle/>
        <a:p>
          <a:endParaRPr lang="en-GB"/>
        </a:p>
      </dgm:t>
    </dgm:pt>
    <dgm:pt modelId="{23DBB19A-08A9-404C-9A85-907E2DFCBF40}" type="pres">
      <dgm:prSet presAssocID="{295B469E-CAC4-48A0-ADC6-D65C51EAF43B}" presName="Name9" presStyleLbl="parChTrans1D2" presStyleIdx="10" presStyleCnt="11"/>
      <dgm:spPr/>
      <dgm:t>
        <a:bodyPr/>
        <a:lstStyle/>
        <a:p>
          <a:endParaRPr lang="en-GB"/>
        </a:p>
      </dgm:t>
    </dgm:pt>
    <dgm:pt modelId="{FE2B994C-3F60-4D7A-BA7A-AF7D18DD4163}" type="pres">
      <dgm:prSet presAssocID="{295B469E-CAC4-48A0-ADC6-D65C51EAF43B}" presName="connTx" presStyleLbl="parChTrans1D2" presStyleIdx="10" presStyleCnt="11"/>
      <dgm:spPr/>
      <dgm:t>
        <a:bodyPr/>
        <a:lstStyle/>
        <a:p>
          <a:endParaRPr lang="en-GB"/>
        </a:p>
      </dgm:t>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t>
        <a:bodyPr/>
        <a:lstStyle/>
        <a:p>
          <a:endParaRPr lang="en-GB"/>
        </a:p>
      </dgm:t>
    </dgm:pt>
  </dgm:ptLst>
  <dgm:cxnLst>
    <dgm:cxn modelId="{C45281D0-F8F5-4B26-B3AF-385CF62D60FB}" type="presOf" srcId="{F7EF704C-7F0C-423B-91C3-C406E2F09E75}" destId="{3E6C9985-DBDD-4EED-8D41-8D7A934D85AD}" srcOrd="1" destOrd="0" presId="urn:microsoft.com/office/officeart/2005/8/layout/radial1"/>
    <dgm:cxn modelId="{C495B92F-462C-40E9-B7F0-3A9D40E1A7C2}" type="presOf" srcId="{5C92E9D5-3F9A-48B7-AFFD-FD5BBAF7D360}" destId="{DB8F51CD-C538-4588-A588-A84B010586D4}" srcOrd="0" destOrd="0" presId="urn:microsoft.com/office/officeart/2005/8/layout/radial1"/>
    <dgm:cxn modelId="{50BC7E26-4256-44EA-9C40-F8450CCD4700}" type="presOf" srcId="{4892F491-B09A-45FD-BFEE-CEDFCF7D69CA}" destId="{A49E0152-2DD2-49A2-9CC5-612774D21184}" srcOrd="0"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285A6C3D-70CE-4629-9435-C963B9D567EA}" type="presOf" srcId="{B77610A5-4DDC-4EEE-A8DE-B1AC8F25349C}" destId="{421FD191-AC28-4012-8BFC-AAD3D4C0C750}" srcOrd="0" destOrd="0" presId="urn:microsoft.com/office/officeart/2005/8/layout/radial1"/>
    <dgm:cxn modelId="{70CBC78F-FAE6-4EAC-AE2D-8404B1883CA9}" srcId="{8715AFC6-36CD-4620-973E-32392D175DAD}" destId="{EA6DA222-2801-4BDE-96FC-414C08C9BE4B}" srcOrd="10" destOrd="0" parTransId="{295B469E-CAC4-48A0-ADC6-D65C51EAF43B}" sibTransId="{62D90F40-0E10-4163-ADCA-A0BF8F889187}"/>
    <dgm:cxn modelId="{28020E21-98F3-4202-A0A9-B81D65BF99BE}" type="presOf" srcId="{5E79D641-A8F3-465A-8585-9B054D204568}" destId="{F742DEE1-3A8E-4ACB-8223-B85092990354}" srcOrd="0" destOrd="0" presId="urn:microsoft.com/office/officeart/2005/8/layout/radial1"/>
    <dgm:cxn modelId="{C6AA22C7-860C-463C-8F59-B61B6EB581D7}" type="presOf" srcId="{B54B3BDF-AD3C-4C1C-9126-E53081C4B6EE}" destId="{3E22750F-2164-4CC6-96AD-91A0A3D037DD}" srcOrd="1" destOrd="0" presId="urn:microsoft.com/office/officeart/2005/8/layout/radial1"/>
    <dgm:cxn modelId="{C379030B-0531-4B79-8B80-CDD1162EDDCE}" type="presOf" srcId="{5C92E9D5-3F9A-48B7-AFFD-FD5BBAF7D360}" destId="{CD16E292-EBF1-4852-8449-B8A883995D41}" srcOrd="1" destOrd="0" presId="urn:microsoft.com/office/officeart/2005/8/layout/radial1"/>
    <dgm:cxn modelId="{D430867F-5C8E-4F0A-8E99-33D3B1D011AD}" type="presOf" srcId="{C5E0D87E-1CC1-4A3D-9881-1ED07C493769}" destId="{3868F5E0-3D5A-4E7C-91D4-012296AD59B3}"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663F10A5-E3FF-45C9-BFBD-F89CE9E0B8E9}" type="presOf" srcId="{CCE1C0B0-DE76-4F28-93F7-6524373D5EF4}" destId="{B63D901A-D3CC-4C32-BB43-D8907AFB5273}" srcOrd="0" destOrd="0" presId="urn:microsoft.com/office/officeart/2005/8/layout/radial1"/>
    <dgm:cxn modelId="{924D295A-7F84-4968-956D-BDEAE9867004}" type="presOf" srcId="{172E6AE5-0134-4779-8165-EFF5EB52F991}" destId="{C1BA877E-160B-49D7-ACE8-9733322D575C}"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13FCF2E5-DB50-4C55-AC39-DD016E5C0AD5}" type="presOf" srcId="{295B469E-CAC4-48A0-ADC6-D65C51EAF43B}" destId="{FE2B994C-3F60-4D7A-BA7A-AF7D18DD4163}" srcOrd="1" destOrd="0" presId="urn:microsoft.com/office/officeart/2005/8/layout/radial1"/>
    <dgm:cxn modelId="{ECA98141-D62E-4829-AD83-A92F7533A64F}" type="presOf" srcId="{729817D1-DDE8-49A6-89D2-945592EDE396}" destId="{D2C82444-4781-471A-B305-6DC405DAD0AB}" srcOrd="1" destOrd="0" presId="urn:microsoft.com/office/officeart/2005/8/layout/radial1"/>
    <dgm:cxn modelId="{E55A6133-7C88-4066-B060-D255E5933605}" type="presOf" srcId="{8324FD19-721A-48E6-9B7F-C10C2826DCB1}" destId="{720E6570-9767-471F-815E-B4D0543DB38A}" srcOrd="0" destOrd="0" presId="urn:microsoft.com/office/officeart/2005/8/layout/radial1"/>
    <dgm:cxn modelId="{3684253F-748A-44EE-940B-4B536702CF41}" type="presOf" srcId="{DFD433B9-07C6-4B21-B9C4-816FCBFA6608}" destId="{12060A79-2244-4244-AA48-F91B8FBCA874}" srcOrd="1" destOrd="0" presId="urn:microsoft.com/office/officeart/2005/8/layout/radial1"/>
    <dgm:cxn modelId="{7AFA14D6-D85E-4BF0-B161-5C8CBB0F7796}" type="presOf" srcId="{5F7567EC-E434-4278-9430-FFCD43F627BD}" destId="{6D54B6E2-7739-424F-AD0F-5C0CCB7D7C11}" srcOrd="0" destOrd="0" presId="urn:microsoft.com/office/officeart/2005/8/layout/radial1"/>
    <dgm:cxn modelId="{C88CFCF8-1DDB-404B-9CDE-21C268F950AC}" type="presOf" srcId="{295B469E-CAC4-48A0-ADC6-D65C51EAF43B}" destId="{23DBB19A-08A9-404C-9A85-907E2DFCBF40}" srcOrd="0" destOrd="0" presId="urn:microsoft.com/office/officeart/2005/8/layout/radial1"/>
    <dgm:cxn modelId="{57B8310A-A1B7-401D-A9FE-ABA2A45B1D88}" type="presOf" srcId="{8272ECC6-BC77-4D6B-8347-8F610F8237FF}" destId="{AFABF447-E48A-423B-B49F-6EA32EBB3358}" srcOrd="0" destOrd="0" presId="urn:microsoft.com/office/officeart/2005/8/layout/radial1"/>
    <dgm:cxn modelId="{9009B2DE-0D44-43F1-AB0C-3C777631B593}" type="presOf" srcId="{8715AFC6-36CD-4620-973E-32392D175DAD}" destId="{8D5BE3AC-461A-4E9C-BBE1-0A9BF9DDA728}" srcOrd="0" destOrd="0" presId="urn:microsoft.com/office/officeart/2005/8/layout/radial1"/>
    <dgm:cxn modelId="{0D6F065F-A011-4C81-905D-E0C383D48D1F}" type="presOf" srcId="{EA6DA222-2801-4BDE-96FC-414C08C9BE4B}" destId="{2E3885CB-49A2-41CF-8BE0-0102112EC607}" srcOrd="0" destOrd="0" presId="urn:microsoft.com/office/officeart/2005/8/layout/radial1"/>
    <dgm:cxn modelId="{DB7B2B5A-ACC1-4163-910E-DDE481282855}" type="presOf" srcId="{F7EF704C-7F0C-423B-91C3-C406E2F09E75}" destId="{C7B946FE-59D8-4D12-8C09-BC0537958DAE}" srcOrd="0" destOrd="0" presId="urn:microsoft.com/office/officeart/2005/8/layout/radial1"/>
    <dgm:cxn modelId="{C8AB892F-88CD-4081-AF1D-1AC5C71CAB92}" srcId="{8715AFC6-36CD-4620-973E-32392D175DAD}" destId="{524186CD-B6C7-431D-81A8-A265F171B424}" srcOrd="8" destOrd="0" parTransId="{B77610A5-4DDC-4EEE-A8DE-B1AC8F25349C}" sibTransId="{E366F979-1B1E-475A-8BB8-423F9BB0D2A6}"/>
    <dgm:cxn modelId="{32CCFAB9-FB31-4DA5-887D-B53CDE1B79D6}" type="presOf" srcId="{C5E0D87E-1CC1-4A3D-9881-1ED07C493769}" destId="{A532EF75-F26C-471F-ADFF-DDB83451C2E4}" srcOrd="1" destOrd="0" presId="urn:microsoft.com/office/officeart/2005/8/layout/radial1"/>
    <dgm:cxn modelId="{EEC4E96A-2D34-4BAA-B1E7-A80839583610}" type="presOf" srcId="{B77610A5-4DDC-4EEE-A8DE-B1AC8F25349C}" destId="{E8C2D3D2-ED36-4F0D-8D48-2D57758E38D2}" srcOrd="1" destOrd="0" presId="urn:microsoft.com/office/officeart/2005/8/layout/radial1"/>
    <dgm:cxn modelId="{A6C15010-FAC8-4C88-805F-CBA8C6230987}" srcId="{8715AFC6-36CD-4620-973E-32392D175DAD}" destId="{5E79D641-A8F3-465A-8585-9B054D204568}" srcOrd="1" destOrd="0" parTransId="{5F7567EC-E434-4278-9430-FFCD43F627BD}" sibTransId="{94916EAA-8A3B-4AED-9B45-6599268B9417}"/>
    <dgm:cxn modelId="{3AC693C5-1D84-4A68-B745-30433EC79E47}" type="presOf" srcId="{D03877C3-1884-4EF4-85EB-8BD069228909}" destId="{9C0566EF-5437-4189-A58F-D7ED4475F7E6}" srcOrd="0" destOrd="0" presId="urn:microsoft.com/office/officeart/2005/8/layout/radial1"/>
    <dgm:cxn modelId="{8C4D9F84-DF11-4B91-A560-B50D93326A5E}" type="presOf" srcId="{30B0427D-F77E-4EBB-9690-E3F339F718ED}" destId="{4725C341-6B0C-4ABF-99AD-5931983A12A4}" srcOrd="0" destOrd="0" presId="urn:microsoft.com/office/officeart/2005/8/layout/radial1"/>
    <dgm:cxn modelId="{4C1EF2C2-458C-4364-8ADA-395DD2269D1D}" type="presOf" srcId="{75C834B3-37A1-4BD1-BF07-2439FF971427}" destId="{A9BBBB1D-F357-4DFA-8799-2F40A9DBE6CF}" srcOrd="1" destOrd="0" presId="urn:microsoft.com/office/officeart/2005/8/layout/radial1"/>
    <dgm:cxn modelId="{F1123C1D-8315-41C1-B6F3-103948ACCD62}" type="presOf" srcId="{524186CD-B6C7-431D-81A8-A265F171B424}" destId="{D03D7B20-5052-4A55-A9CD-47AAF7D35EA4}"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45405D4D-BFC9-4342-BDDA-D3D4F7BA1148}" type="presOf" srcId="{2F3D5F60-995D-493A-AB8E-8211A1E937DB}" destId="{09E20101-E01D-44D7-A5E2-CBAFA2BAA369}" srcOrd="0" destOrd="0" presId="urn:microsoft.com/office/officeart/2005/8/layout/radial1"/>
    <dgm:cxn modelId="{72365F21-6B38-4CC9-B281-5E8E8C8C20E3}" type="presOf" srcId="{75C834B3-37A1-4BD1-BF07-2439FF971427}" destId="{87EBF4B6-5A60-49E3-BAE3-9569A8941223}" srcOrd="0" destOrd="0" presId="urn:microsoft.com/office/officeart/2005/8/layout/radial1"/>
    <dgm:cxn modelId="{FE7393B6-D2A4-405C-80FC-DAAD292F1667}" type="presOf" srcId="{8324FD19-721A-48E6-9B7F-C10C2826DCB1}" destId="{F71B67E4-A572-48AD-8A92-C56BFE8B1B0E}" srcOrd="1"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13645429-D71B-46A8-8413-71DA6D42E6F7}" type="presOf" srcId="{B54B3BDF-AD3C-4C1C-9126-E53081C4B6EE}" destId="{94D7B32E-51E5-469E-81C3-B09D2C7CCD65}" srcOrd="0" destOrd="0" presId="urn:microsoft.com/office/officeart/2005/8/layout/radial1"/>
    <dgm:cxn modelId="{3A926F98-CD2C-4A59-84CD-D099773A4276}" type="presOf" srcId="{1DC898E1-3483-45BF-B469-9390DAD40BF2}" destId="{5CAC3CA5-4D4E-4CD5-B029-F343138D5FD6}" srcOrd="0"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1FB7442F-C6A0-4405-B6EA-764092CC9906}" type="presOf" srcId="{5F7567EC-E434-4278-9430-FFCD43F627BD}" destId="{8CC5B607-0528-4753-B71B-C47E55CDE24D}" srcOrd="1"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D5343512-8525-432E-8FD5-7178632FDA23}" type="presOf" srcId="{4E0FB591-084E-44E4-982F-B3DB632290BD}" destId="{D9DC1811-6482-4882-BD97-6C1DF4FB7C5E}"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4ADAC36A-1538-4E79-91A1-63FF6812AE90}" srcId="{8715AFC6-36CD-4620-973E-32392D175DAD}" destId="{172E6AE5-0134-4779-8165-EFF5EB52F991}" srcOrd="7" destOrd="0" parTransId="{C5E0D87E-1CC1-4A3D-9881-1ED07C493769}" sibTransId="{2E30D3CB-6DD1-4196-9D7D-556003FAD13E}"/>
    <dgm:cxn modelId="{0C42AF17-81F5-4595-9D10-72C31755DD4A}" type="presOf" srcId="{DFD433B9-07C6-4B21-B9C4-816FCBFA6608}" destId="{0401F99C-04ED-41B4-8658-7B8E1CC84941}" srcOrd="0" destOrd="0" presId="urn:microsoft.com/office/officeart/2005/8/layout/radial1"/>
    <dgm:cxn modelId="{19585E6D-5FD1-46F4-AAEE-5C9EEF5975C2}" type="presOf" srcId="{729817D1-DDE8-49A6-89D2-945592EDE396}" destId="{448BC795-2B71-4D53-89F4-C8C4F00A8740}" srcOrd="0" destOrd="0" presId="urn:microsoft.com/office/officeart/2005/8/layout/radial1"/>
    <dgm:cxn modelId="{F64C6ACD-DEFA-4DCA-9DD1-33656F445B10}" type="presParOf" srcId="{A49E0152-2DD2-49A2-9CC5-612774D21184}" destId="{8D5BE3AC-461A-4E9C-BBE1-0A9BF9DDA728}" srcOrd="0" destOrd="0" presId="urn:microsoft.com/office/officeart/2005/8/layout/radial1"/>
    <dgm:cxn modelId="{90106223-B7A8-49D4-AA39-64A2A1EC0F8D}" type="presParOf" srcId="{A49E0152-2DD2-49A2-9CC5-612774D21184}" destId="{DB8F51CD-C538-4588-A588-A84B010586D4}" srcOrd="1" destOrd="0" presId="urn:microsoft.com/office/officeart/2005/8/layout/radial1"/>
    <dgm:cxn modelId="{26D38AB7-21EC-4D30-A68F-C245FB9C053F}" type="presParOf" srcId="{DB8F51CD-C538-4588-A588-A84B010586D4}" destId="{CD16E292-EBF1-4852-8449-B8A883995D41}" srcOrd="0" destOrd="0" presId="urn:microsoft.com/office/officeart/2005/8/layout/radial1"/>
    <dgm:cxn modelId="{93BD4B54-DF82-4F22-8489-44ED7E40424C}" type="presParOf" srcId="{A49E0152-2DD2-49A2-9CC5-612774D21184}" destId="{AFABF447-E48A-423B-B49F-6EA32EBB3358}" srcOrd="2" destOrd="0" presId="urn:microsoft.com/office/officeart/2005/8/layout/radial1"/>
    <dgm:cxn modelId="{D13B9AEF-289C-4A6E-8B96-AE5B03D078CB}" type="presParOf" srcId="{A49E0152-2DD2-49A2-9CC5-612774D21184}" destId="{6D54B6E2-7739-424F-AD0F-5C0CCB7D7C11}" srcOrd="3" destOrd="0" presId="urn:microsoft.com/office/officeart/2005/8/layout/radial1"/>
    <dgm:cxn modelId="{D2CF9B71-A237-4749-B45C-4B878367C789}" type="presParOf" srcId="{6D54B6E2-7739-424F-AD0F-5C0CCB7D7C11}" destId="{8CC5B607-0528-4753-B71B-C47E55CDE24D}" srcOrd="0" destOrd="0" presId="urn:microsoft.com/office/officeart/2005/8/layout/radial1"/>
    <dgm:cxn modelId="{937B4F2E-215F-4EEE-BBC2-37AB0FBA4339}" type="presParOf" srcId="{A49E0152-2DD2-49A2-9CC5-612774D21184}" destId="{F742DEE1-3A8E-4ACB-8223-B85092990354}" srcOrd="4" destOrd="0" presId="urn:microsoft.com/office/officeart/2005/8/layout/radial1"/>
    <dgm:cxn modelId="{672185E3-C87B-4F13-A762-E0E148BF5956}" type="presParOf" srcId="{A49E0152-2DD2-49A2-9CC5-612774D21184}" destId="{448BC795-2B71-4D53-89F4-C8C4F00A8740}" srcOrd="5" destOrd="0" presId="urn:microsoft.com/office/officeart/2005/8/layout/radial1"/>
    <dgm:cxn modelId="{7EA6175A-B929-4FC9-BE1C-A21C7D408F7A}" type="presParOf" srcId="{448BC795-2B71-4D53-89F4-C8C4F00A8740}" destId="{D2C82444-4781-471A-B305-6DC405DAD0AB}" srcOrd="0" destOrd="0" presId="urn:microsoft.com/office/officeart/2005/8/layout/radial1"/>
    <dgm:cxn modelId="{14DD3016-7DB5-4BCF-88B4-45F857DF1B21}" type="presParOf" srcId="{A49E0152-2DD2-49A2-9CC5-612774D21184}" destId="{09E20101-E01D-44D7-A5E2-CBAFA2BAA369}" srcOrd="6" destOrd="0" presId="urn:microsoft.com/office/officeart/2005/8/layout/radial1"/>
    <dgm:cxn modelId="{3388F418-DD8E-41C2-B05C-1E0F2A02265B}" type="presParOf" srcId="{A49E0152-2DD2-49A2-9CC5-612774D21184}" destId="{87EBF4B6-5A60-49E3-BAE3-9569A8941223}" srcOrd="7" destOrd="0" presId="urn:microsoft.com/office/officeart/2005/8/layout/radial1"/>
    <dgm:cxn modelId="{555BB028-9AF2-4478-9523-022D489266A3}" type="presParOf" srcId="{87EBF4B6-5A60-49E3-BAE3-9569A8941223}" destId="{A9BBBB1D-F357-4DFA-8799-2F40A9DBE6CF}" srcOrd="0" destOrd="0" presId="urn:microsoft.com/office/officeart/2005/8/layout/radial1"/>
    <dgm:cxn modelId="{1DF9C8F7-4338-4D31-B1CE-4A5C24B43830}" type="presParOf" srcId="{A49E0152-2DD2-49A2-9CC5-612774D21184}" destId="{9C0566EF-5437-4189-A58F-D7ED4475F7E6}" srcOrd="8" destOrd="0" presId="urn:microsoft.com/office/officeart/2005/8/layout/radial1"/>
    <dgm:cxn modelId="{2B0A827C-1605-4D2B-858C-D5332D242087}" type="presParOf" srcId="{A49E0152-2DD2-49A2-9CC5-612774D21184}" destId="{C7B946FE-59D8-4D12-8C09-BC0537958DAE}" srcOrd="9" destOrd="0" presId="urn:microsoft.com/office/officeart/2005/8/layout/radial1"/>
    <dgm:cxn modelId="{571E6505-59A7-4556-BE9B-EBC91170E5F1}" type="presParOf" srcId="{C7B946FE-59D8-4D12-8C09-BC0537958DAE}" destId="{3E6C9985-DBDD-4EED-8D41-8D7A934D85AD}" srcOrd="0" destOrd="0" presId="urn:microsoft.com/office/officeart/2005/8/layout/radial1"/>
    <dgm:cxn modelId="{CAA350F0-CE36-418F-9591-6439D3561D75}" type="presParOf" srcId="{A49E0152-2DD2-49A2-9CC5-612774D21184}" destId="{5CAC3CA5-4D4E-4CD5-B029-F343138D5FD6}" srcOrd="10" destOrd="0" presId="urn:microsoft.com/office/officeart/2005/8/layout/radial1"/>
    <dgm:cxn modelId="{D614F985-0940-48DF-9E34-D39EC1B08385}" type="presParOf" srcId="{A49E0152-2DD2-49A2-9CC5-612774D21184}" destId="{0401F99C-04ED-41B4-8658-7B8E1CC84941}" srcOrd="11" destOrd="0" presId="urn:microsoft.com/office/officeart/2005/8/layout/radial1"/>
    <dgm:cxn modelId="{8111ED84-FF35-4A92-AA0A-8BC3788933EB}" type="presParOf" srcId="{0401F99C-04ED-41B4-8658-7B8E1CC84941}" destId="{12060A79-2244-4244-AA48-F91B8FBCA874}" srcOrd="0" destOrd="0" presId="urn:microsoft.com/office/officeart/2005/8/layout/radial1"/>
    <dgm:cxn modelId="{85DA0AB3-6FA1-4DE6-BD82-C41F6A1C82B3}" type="presParOf" srcId="{A49E0152-2DD2-49A2-9CC5-612774D21184}" destId="{D9DC1811-6482-4882-BD97-6C1DF4FB7C5E}" srcOrd="12" destOrd="0" presId="urn:microsoft.com/office/officeart/2005/8/layout/radial1"/>
    <dgm:cxn modelId="{89905C9F-1790-4324-98D5-693C6422C3CF}" type="presParOf" srcId="{A49E0152-2DD2-49A2-9CC5-612774D21184}" destId="{94D7B32E-51E5-469E-81C3-B09D2C7CCD65}" srcOrd="13" destOrd="0" presId="urn:microsoft.com/office/officeart/2005/8/layout/radial1"/>
    <dgm:cxn modelId="{9192BCD4-449F-4485-82C0-A9B617F117D8}" type="presParOf" srcId="{94D7B32E-51E5-469E-81C3-B09D2C7CCD65}" destId="{3E22750F-2164-4CC6-96AD-91A0A3D037DD}" srcOrd="0" destOrd="0" presId="urn:microsoft.com/office/officeart/2005/8/layout/radial1"/>
    <dgm:cxn modelId="{E0779415-BFC1-424C-B49E-0FCA659B8D75}" type="presParOf" srcId="{A49E0152-2DD2-49A2-9CC5-612774D21184}" destId="{4725C341-6B0C-4ABF-99AD-5931983A12A4}" srcOrd="14" destOrd="0" presId="urn:microsoft.com/office/officeart/2005/8/layout/radial1"/>
    <dgm:cxn modelId="{E220FFA0-9341-4744-B8B8-7026E757655B}" type="presParOf" srcId="{A49E0152-2DD2-49A2-9CC5-612774D21184}" destId="{3868F5E0-3D5A-4E7C-91D4-012296AD59B3}" srcOrd="15" destOrd="0" presId="urn:microsoft.com/office/officeart/2005/8/layout/radial1"/>
    <dgm:cxn modelId="{C555159D-0490-44AF-8954-32DF5F417E23}" type="presParOf" srcId="{3868F5E0-3D5A-4E7C-91D4-012296AD59B3}" destId="{A532EF75-F26C-471F-ADFF-DDB83451C2E4}" srcOrd="0" destOrd="0" presId="urn:microsoft.com/office/officeart/2005/8/layout/radial1"/>
    <dgm:cxn modelId="{D0F126C6-1DD0-4E7D-A9EC-4BAAE786D813}" type="presParOf" srcId="{A49E0152-2DD2-49A2-9CC5-612774D21184}" destId="{C1BA877E-160B-49D7-ACE8-9733322D575C}" srcOrd="16" destOrd="0" presId="urn:microsoft.com/office/officeart/2005/8/layout/radial1"/>
    <dgm:cxn modelId="{6D3AD12C-24C2-4359-B26B-A8862CC0DBA2}" type="presParOf" srcId="{A49E0152-2DD2-49A2-9CC5-612774D21184}" destId="{421FD191-AC28-4012-8BFC-AAD3D4C0C750}" srcOrd="17" destOrd="0" presId="urn:microsoft.com/office/officeart/2005/8/layout/radial1"/>
    <dgm:cxn modelId="{2602EEDF-848D-43A9-A78D-DC9E10B4C096}" type="presParOf" srcId="{421FD191-AC28-4012-8BFC-AAD3D4C0C750}" destId="{E8C2D3D2-ED36-4F0D-8D48-2D57758E38D2}" srcOrd="0" destOrd="0" presId="urn:microsoft.com/office/officeart/2005/8/layout/radial1"/>
    <dgm:cxn modelId="{2BB4B46C-1C9E-4E8C-8DD4-252280413C41}" type="presParOf" srcId="{A49E0152-2DD2-49A2-9CC5-612774D21184}" destId="{D03D7B20-5052-4A55-A9CD-47AAF7D35EA4}" srcOrd="18" destOrd="0" presId="urn:microsoft.com/office/officeart/2005/8/layout/radial1"/>
    <dgm:cxn modelId="{B4CDE21D-6709-4B85-92A9-8DF69C74EAEF}" type="presParOf" srcId="{A49E0152-2DD2-49A2-9CC5-612774D21184}" destId="{720E6570-9767-471F-815E-B4D0543DB38A}" srcOrd="19" destOrd="0" presId="urn:microsoft.com/office/officeart/2005/8/layout/radial1"/>
    <dgm:cxn modelId="{17119277-DB38-43B2-8AC6-33C7CC1B2B1B}" type="presParOf" srcId="{720E6570-9767-471F-815E-B4D0543DB38A}" destId="{F71B67E4-A572-48AD-8A92-C56BFE8B1B0E}" srcOrd="0" destOrd="0" presId="urn:microsoft.com/office/officeart/2005/8/layout/radial1"/>
    <dgm:cxn modelId="{6032470F-A037-4525-B873-B6CF33EA9710}" type="presParOf" srcId="{A49E0152-2DD2-49A2-9CC5-612774D21184}" destId="{B63D901A-D3CC-4C32-BB43-D8907AFB5273}" srcOrd="20" destOrd="0" presId="urn:microsoft.com/office/officeart/2005/8/layout/radial1"/>
    <dgm:cxn modelId="{DF7FADB0-7C3F-478E-A092-F9AA08B7C3EC}" type="presParOf" srcId="{A49E0152-2DD2-49A2-9CC5-612774D21184}" destId="{23DBB19A-08A9-404C-9A85-907E2DFCBF40}" srcOrd="21" destOrd="0" presId="urn:microsoft.com/office/officeart/2005/8/layout/radial1"/>
    <dgm:cxn modelId="{F7249D9C-DDC4-4141-BABC-E352F4684B68}" type="presParOf" srcId="{23DBB19A-08A9-404C-9A85-907E2DFCBF40}" destId="{FE2B994C-3F60-4D7A-BA7A-AF7D18DD4163}" srcOrd="0" destOrd="0" presId="urn:microsoft.com/office/officeart/2005/8/layout/radial1"/>
    <dgm:cxn modelId="{9986B258-793F-4C33-850C-A7A27E389D75}"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515185" y="2433486"/>
          <a:ext cx="1894217" cy="1894217"/>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GB" sz="2900" kern="1200" dirty="0" smtClean="0">
              <a:latin typeface="Verdana" pitchFamily="34" charset="0"/>
              <a:ea typeface="Verdana" pitchFamily="34" charset="0"/>
              <a:cs typeface="Verdana" pitchFamily="34" charset="0"/>
            </a:rPr>
            <a:t>Rapid spread</a:t>
          </a:r>
          <a:endParaRPr lang="en-GB" sz="2900" kern="1200" dirty="0">
            <a:latin typeface="Verdana" pitchFamily="34" charset="0"/>
            <a:ea typeface="Verdana" pitchFamily="34" charset="0"/>
            <a:cs typeface="Verdana" pitchFamily="34" charset="0"/>
          </a:endParaRPr>
        </a:p>
      </dsp:txBody>
      <dsp:txXfrm>
        <a:off x="3792587" y="2710888"/>
        <a:ext cx="1339413" cy="1339413"/>
      </dsp:txXfrm>
    </dsp:sp>
    <dsp:sp modelId="{A61E8F51-48C4-48F8-BDFF-02D0C55F264B}">
      <dsp:nvSpPr>
        <dsp:cNvPr id="0" name=""/>
        <dsp:cNvSpPr/>
      </dsp:nvSpPr>
      <dsp:spPr>
        <a:xfrm rot="5400000">
          <a:off x="4312941" y="1856395"/>
          <a:ext cx="298705" cy="60749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Verdana" pitchFamily="34" charset="0"/>
            <a:ea typeface="Verdana" pitchFamily="34" charset="0"/>
            <a:cs typeface="Verdana" pitchFamily="34" charset="0"/>
          </a:endParaRPr>
        </a:p>
      </dsp:txBody>
      <dsp:txXfrm>
        <a:off x="4357747" y="1933089"/>
        <a:ext cx="209094" cy="364495"/>
      </dsp:txXfrm>
    </dsp:sp>
    <dsp:sp modelId="{DE5D8C6D-10C7-4D16-9E78-9CBC436C480A}">
      <dsp:nvSpPr>
        <dsp:cNvPr id="0" name=""/>
        <dsp:cNvSpPr/>
      </dsp:nvSpPr>
      <dsp:spPr>
        <a:xfrm>
          <a:off x="3472436" y="-109823"/>
          <a:ext cx="1979714" cy="197971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err="1" smtClean="0">
              <a:latin typeface="Verdana" pitchFamily="34" charset="0"/>
              <a:ea typeface="Verdana" pitchFamily="34" charset="0"/>
              <a:cs typeface="Verdana" pitchFamily="34" charset="0"/>
            </a:rPr>
            <a:t>Clonal</a:t>
          </a:r>
          <a:r>
            <a:rPr lang="en-GB" sz="2000" kern="1200" dirty="0" smtClean="0">
              <a:latin typeface="Verdana" pitchFamily="34" charset="0"/>
              <a:ea typeface="Verdana" pitchFamily="34" charset="0"/>
              <a:cs typeface="Verdana" pitchFamily="34" charset="0"/>
            </a:rPr>
            <a:t> expansion</a:t>
          </a:r>
          <a:endParaRPr lang="en-GB" sz="2000" kern="1200" dirty="0">
            <a:latin typeface="Verdana" pitchFamily="34" charset="0"/>
            <a:ea typeface="Verdana" pitchFamily="34" charset="0"/>
            <a:cs typeface="Verdana" pitchFamily="34" charset="0"/>
          </a:endParaRPr>
        </a:p>
      </dsp:txBody>
      <dsp:txXfrm>
        <a:off x="3762358" y="180099"/>
        <a:ext cx="1399870" cy="1399870"/>
      </dsp:txXfrm>
    </dsp:sp>
    <dsp:sp modelId="{3B14EC59-4F7C-4F23-B926-A426B6FDE079}">
      <dsp:nvSpPr>
        <dsp:cNvPr id="0" name=""/>
        <dsp:cNvSpPr/>
      </dsp:nvSpPr>
      <dsp:spPr>
        <a:xfrm rot="13068742">
          <a:off x="5369636" y="3686686"/>
          <a:ext cx="297857" cy="60749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Verdana" pitchFamily="34" charset="0"/>
            <a:ea typeface="Verdana" pitchFamily="34" charset="0"/>
            <a:cs typeface="Verdana" pitchFamily="34" charset="0"/>
          </a:endParaRPr>
        </a:p>
      </dsp:txBody>
      <dsp:txXfrm>
        <a:off x="5449612" y="3835576"/>
        <a:ext cx="208500" cy="364495"/>
      </dsp:txXfrm>
    </dsp:sp>
    <dsp:sp modelId="{E124437D-1D4A-450B-A96C-2DB5B8C07FDC}">
      <dsp:nvSpPr>
        <dsp:cNvPr id="0" name=""/>
        <dsp:cNvSpPr/>
      </dsp:nvSpPr>
      <dsp:spPr>
        <a:xfrm>
          <a:off x="5636387" y="3639419"/>
          <a:ext cx="1982912" cy="1982912"/>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latin typeface="Verdana" pitchFamily="34" charset="0"/>
              <a:ea typeface="Verdana" pitchFamily="34" charset="0"/>
              <a:cs typeface="Verdana" pitchFamily="34" charset="0"/>
            </a:rPr>
            <a:t>GI carriage</a:t>
          </a:r>
          <a:endParaRPr lang="en-GB" sz="2000" kern="1200" dirty="0">
            <a:latin typeface="Verdana" pitchFamily="34" charset="0"/>
            <a:ea typeface="Verdana" pitchFamily="34" charset="0"/>
            <a:cs typeface="Verdana" pitchFamily="34" charset="0"/>
          </a:endParaRPr>
        </a:p>
      </dsp:txBody>
      <dsp:txXfrm>
        <a:off x="5926778" y="3929810"/>
        <a:ext cx="1402130" cy="1402130"/>
      </dsp:txXfrm>
    </dsp:sp>
    <dsp:sp modelId="{A98F29DD-4A04-487F-9E0B-EB826DCBEC3D}">
      <dsp:nvSpPr>
        <dsp:cNvPr id="0" name=""/>
        <dsp:cNvSpPr/>
      </dsp:nvSpPr>
      <dsp:spPr>
        <a:xfrm rot="19847534">
          <a:off x="3279088" y="3678900"/>
          <a:ext cx="280840" cy="60749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Verdana" pitchFamily="34" charset="0"/>
            <a:ea typeface="Verdana" pitchFamily="34" charset="0"/>
            <a:cs typeface="Verdana" pitchFamily="34" charset="0"/>
          </a:endParaRPr>
        </a:p>
      </dsp:txBody>
      <dsp:txXfrm rot="10800000">
        <a:off x="3284444" y="3820956"/>
        <a:ext cx="196588" cy="364495"/>
      </dsp:txXfrm>
    </dsp:sp>
    <dsp:sp modelId="{2C350BD0-8C51-4826-A99A-CDEF12055937}">
      <dsp:nvSpPr>
        <dsp:cNvPr id="0" name=""/>
        <dsp:cNvSpPr/>
      </dsp:nvSpPr>
      <dsp:spPr>
        <a:xfrm>
          <a:off x="1273180" y="3607311"/>
          <a:ext cx="2047128" cy="204712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latin typeface="Verdana" pitchFamily="34" charset="0"/>
              <a:ea typeface="Verdana" pitchFamily="34" charset="0"/>
              <a:cs typeface="Verdana" pitchFamily="34" charset="0"/>
            </a:rPr>
            <a:t>Horizontal gene transfer</a:t>
          </a:r>
          <a:endParaRPr lang="en-GB" sz="2000" kern="1200" dirty="0">
            <a:latin typeface="Verdana" pitchFamily="34" charset="0"/>
            <a:ea typeface="Verdana" pitchFamily="34" charset="0"/>
            <a:cs typeface="Verdana" pitchFamily="34" charset="0"/>
          </a:endParaRPr>
        </a:p>
      </dsp:txBody>
      <dsp:txXfrm>
        <a:off x="1572975" y="3907106"/>
        <a:ext cx="1447538" cy="14475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966515" y="2555953"/>
          <a:ext cx="1253799" cy="1258098"/>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smtClean="0">
              <a:latin typeface="Arial" pitchFamily="34" charset="0"/>
              <a:ea typeface="Verdana" pitchFamily="34" charset="0"/>
              <a:cs typeface="Arial" pitchFamily="34" charset="0"/>
            </a:rPr>
            <a:t>MDR-GNR Toolbox</a:t>
          </a:r>
          <a:endParaRPr lang="en-GB" sz="1600" b="1" kern="1200" dirty="0">
            <a:latin typeface="Arial" pitchFamily="34" charset="0"/>
            <a:ea typeface="Verdana" pitchFamily="34" charset="0"/>
            <a:cs typeface="Arial" pitchFamily="34" charset="0"/>
          </a:endParaRPr>
        </a:p>
      </dsp:txBody>
      <dsp:txXfrm>
        <a:off x="3150130" y="2740197"/>
        <a:ext cx="886569" cy="889610"/>
      </dsp:txXfrm>
    </dsp:sp>
    <dsp:sp modelId="{DB8F51CD-C538-4588-A588-A84B010586D4}">
      <dsp:nvSpPr>
        <dsp:cNvPr id="0" name=""/>
        <dsp:cNvSpPr/>
      </dsp:nvSpPr>
      <dsp:spPr>
        <a:xfrm rot="16716625">
          <a:off x="3128926" y="1901698"/>
          <a:ext cx="1314052" cy="23545"/>
        </a:xfrm>
        <a:custGeom>
          <a:avLst/>
          <a:gdLst/>
          <a:ahLst/>
          <a:cxnLst/>
          <a:rect l="0" t="0" r="0" b="0"/>
          <a:pathLst>
            <a:path>
              <a:moveTo>
                <a:pt x="0" y="11772"/>
              </a:moveTo>
              <a:lnTo>
                <a:pt x="131405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3753101" y="1880619"/>
        <a:ext cx="65702" cy="65702"/>
      </dsp:txXfrm>
    </dsp:sp>
    <dsp:sp modelId="{AFABF447-E48A-423B-B49F-6EA32EBB3358}">
      <dsp:nvSpPr>
        <dsp:cNvPr id="0" name=""/>
        <dsp:cNvSpPr/>
      </dsp:nvSpPr>
      <dsp:spPr>
        <a:xfrm>
          <a:off x="3336696" y="-16984"/>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Hand hygiene</a:t>
          </a:r>
          <a:endParaRPr lang="en-GB" sz="1200" kern="1200" dirty="0">
            <a:latin typeface="Arial" pitchFamily="34" charset="0"/>
            <a:ea typeface="Verdana" pitchFamily="34" charset="0"/>
            <a:cs typeface="Arial" pitchFamily="34" charset="0"/>
          </a:endParaRPr>
        </a:p>
      </dsp:txBody>
      <dsp:txXfrm>
        <a:off x="3525333" y="171653"/>
        <a:ext cx="910819" cy="910819"/>
      </dsp:txXfrm>
    </dsp:sp>
    <dsp:sp modelId="{6D54B6E2-7739-424F-AD0F-5C0CCB7D7C11}">
      <dsp:nvSpPr>
        <dsp:cNvPr id="0" name=""/>
        <dsp:cNvSpPr/>
      </dsp:nvSpPr>
      <dsp:spPr>
        <a:xfrm rot="18918134">
          <a:off x="3879002" y="2340462"/>
          <a:ext cx="1112026" cy="23545"/>
        </a:xfrm>
        <a:custGeom>
          <a:avLst/>
          <a:gdLst/>
          <a:ahLst/>
          <a:cxnLst/>
          <a:rect l="0" t="0" r="0" b="0"/>
          <a:pathLst>
            <a:path>
              <a:moveTo>
                <a:pt x="0" y="11772"/>
              </a:moveTo>
              <a:lnTo>
                <a:pt x="111202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a:off x="4407214" y="2324434"/>
        <a:ext cx="55601" cy="55601"/>
      </dsp:txXfrm>
    </dsp:sp>
    <dsp:sp modelId="{F742DEE1-3A8E-4ACB-8223-B85092990354}">
      <dsp:nvSpPr>
        <dsp:cNvPr id="0" name=""/>
        <dsp:cNvSpPr/>
      </dsp:nvSpPr>
      <dsp:spPr>
        <a:xfrm>
          <a:off x="4644003" y="864105"/>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Cleaning / disinfection</a:t>
          </a:r>
          <a:endParaRPr lang="en-GB" sz="1200" kern="1200" dirty="0">
            <a:latin typeface="Arial" pitchFamily="34" charset="0"/>
            <a:ea typeface="Verdana" pitchFamily="34" charset="0"/>
            <a:cs typeface="Arial" pitchFamily="34" charset="0"/>
          </a:endParaRPr>
        </a:p>
      </dsp:txBody>
      <dsp:txXfrm>
        <a:off x="4832640" y="1052742"/>
        <a:ext cx="910819" cy="910819"/>
      </dsp:txXfrm>
    </dsp:sp>
    <dsp:sp modelId="{448BC795-2B71-4D53-89F4-C8C4F00A8740}">
      <dsp:nvSpPr>
        <dsp:cNvPr id="0" name=""/>
        <dsp:cNvSpPr/>
      </dsp:nvSpPr>
      <dsp:spPr>
        <a:xfrm rot="20107388">
          <a:off x="4020658" y="2266321"/>
          <a:ext cx="3057184" cy="23545"/>
        </a:xfrm>
        <a:custGeom>
          <a:avLst/>
          <a:gdLst/>
          <a:ahLst/>
          <a:cxnLst/>
          <a:rect l="0" t="0" r="0" b="0"/>
          <a:pathLst>
            <a:path>
              <a:moveTo>
                <a:pt x="0" y="11772"/>
              </a:moveTo>
              <a:lnTo>
                <a:pt x="30571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GB" sz="800" kern="1200"/>
        </a:p>
      </dsp:txBody>
      <dsp:txXfrm>
        <a:off x="5472821" y="2201664"/>
        <a:ext cx="152859" cy="152859"/>
      </dsp:txXfrm>
    </dsp:sp>
    <dsp:sp modelId="{09E20101-E01D-44D7-A5E2-CBAFA2BAA369}">
      <dsp:nvSpPr>
        <dsp:cNvPr id="0" name=""/>
        <dsp:cNvSpPr/>
      </dsp:nvSpPr>
      <dsp:spPr>
        <a:xfrm>
          <a:off x="6876252" y="720084"/>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HCW screening</a:t>
          </a:r>
          <a:endParaRPr lang="en-GB" sz="1200" kern="1200" dirty="0">
            <a:latin typeface="Arial" pitchFamily="34" charset="0"/>
            <a:ea typeface="Verdana" pitchFamily="34" charset="0"/>
            <a:cs typeface="Arial" pitchFamily="34" charset="0"/>
          </a:endParaRPr>
        </a:p>
      </dsp:txBody>
      <dsp:txXfrm>
        <a:off x="7064889" y="908721"/>
        <a:ext cx="910819" cy="910819"/>
      </dsp:txXfrm>
    </dsp:sp>
    <dsp:sp modelId="{87EBF4B6-5A60-49E3-BAE3-9569A8941223}">
      <dsp:nvSpPr>
        <dsp:cNvPr id="0" name=""/>
        <dsp:cNvSpPr/>
      </dsp:nvSpPr>
      <dsp:spPr>
        <a:xfrm rot="21348663">
          <a:off x="4214703" y="3019502"/>
          <a:ext cx="2955261" cy="23545"/>
        </a:xfrm>
        <a:custGeom>
          <a:avLst/>
          <a:gdLst/>
          <a:ahLst/>
          <a:cxnLst/>
          <a:rect l="0" t="0" r="0" b="0"/>
          <a:pathLst>
            <a:path>
              <a:moveTo>
                <a:pt x="0" y="11772"/>
              </a:moveTo>
              <a:lnTo>
                <a:pt x="2955261"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GB" sz="1000" kern="1200"/>
        </a:p>
      </dsp:txBody>
      <dsp:txXfrm>
        <a:off x="5618453" y="2957393"/>
        <a:ext cx="147763" cy="147763"/>
      </dsp:txXfrm>
    </dsp:sp>
    <dsp:sp modelId="{9C0566EF-5437-4189-A58F-D7ED4475F7E6}">
      <dsp:nvSpPr>
        <dsp:cNvPr id="0" name=""/>
        <dsp:cNvSpPr/>
      </dsp:nvSpPr>
      <dsp:spPr>
        <a:xfrm>
          <a:off x="7164297" y="223224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Decol</a:t>
          </a:r>
          <a:r>
            <a:rPr lang="en-GB" sz="1200" kern="1200" dirty="0" smtClean="0">
              <a:latin typeface="Arial" pitchFamily="34" charset="0"/>
              <a:ea typeface="Verdana" pitchFamily="34" charset="0"/>
              <a:cs typeface="Arial" pitchFamily="34" charset="0"/>
            </a:rPr>
            <a:t>.</a:t>
          </a:r>
          <a:endParaRPr lang="en-GB" sz="1200" kern="1200" dirty="0">
            <a:latin typeface="Arial" pitchFamily="34" charset="0"/>
            <a:ea typeface="Verdana" pitchFamily="34" charset="0"/>
            <a:cs typeface="Arial" pitchFamily="34" charset="0"/>
          </a:endParaRPr>
        </a:p>
      </dsp:txBody>
      <dsp:txXfrm>
        <a:off x="7352934" y="2420885"/>
        <a:ext cx="910819" cy="910819"/>
      </dsp:txXfrm>
    </dsp:sp>
    <dsp:sp modelId="{C7B946FE-59D8-4D12-8C09-BC0537958DAE}">
      <dsp:nvSpPr>
        <dsp:cNvPr id="0" name=""/>
        <dsp:cNvSpPr/>
      </dsp:nvSpPr>
      <dsp:spPr>
        <a:xfrm rot="999354">
          <a:off x="4127155" y="3810839"/>
          <a:ext cx="3194957" cy="23545"/>
        </a:xfrm>
        <a:custGeom>
          <a:avLst/>
          <a:gdLst/>
          <a:ahLst/>
          <a:cxnLst/>
          <a:rect l="0" t="0" r="0" b="0"/>
          <a:pathLst>
            <a:path>
              <a:moveTo>
                <a:pt x="0" y="11772"/>
              </a:moveTo>
              <a:lnTo>
                <a:pt x="3194957"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latin typeface="Arial" pitchFamily="34" charset="0"/>
            <a:ea typeface="Verdana" pitchFamily="34" charset="0"/>
            <a:cs typeface="Arial" pitchFamily="34" charset="0"/>
          </a:endParaRPr>
        </a:p>
      </dsp:txBody>
      <dsp:txXfrm>
        <a:off x="5644760" y="3742737"/>
        <a:ext cx="159747" cy="159747"/>
      </dsp:txXfrm>
    </dsp:sp>
    <dsp:sp modelId="{5CAC3CA5-4D4E-4CD5-B029-F343138D5FD6}">
      <dsp:nvSpPr>
        <dsp:cNvPr id="0" name=""/>
        <dsp:cNvSpPr/>
      </dsp:nvSpPr>
      <dsp:spPr>
        <a:xfrm>
          <a:off x="7228066" y="3821038"/>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Cohorting</a:t>
          </a:r>
          <a:r>
            <a:rPr lang="en-GB" sz="1200" kern="1200" dirty="0" smtClean="0">
              <a:latin typeface="Arial" pitchFamily="34" charset="0"/>
              <a:ea typeface="Verdana" pitchFamily="34" charset="0"/>
              <a:cs typeface="Arial" pitchFamily="34" charset="0"/>
            </a:rPr>
            <a:t> staff / patients</a:t>
          </a:r>
          <a:endParaRPr lang="en-GB" sz="1200" kern="1200" dirty="0">
            <a:latin typeface="Arial" pitchFamily="34" charset="0"/>
            <a:ea typeface="Verdana" pitchFamily="34" charset="0"/>
            <a:cs typeface="Arial" pitchFamily="34" charset="0"/>
          </a:endParaRPr>
        </a:p>
      </dsp:txBody>
      <dsp:txXfrm>
        <a:off x="7416703" y="4009675"/>
        <a:ext cx="910819" cy="910819"/>
      </dsp:txXfrm>
    </dsp:sp>
    <dsp:sp modelId="{0401F99C-04ED-41B4-8658-7B8E1CC84941}">
      <dsp:nvSpPr>
        <dsp:cNvPr id="0" name=""/>
        <dsp:cNvSpPr/>
      </dsp:nvSpPr>
      <dsp:spPr>
        <a:xfrm rot="2258105">
          <a:off x="3858266" y="4238017"/>
          <a:ext cx="2232105" cy="23545"/>
        </a:xfrm>
        <a:custGeom>
          <a:avLst/>
          <a:gdLst/>
          <a:ahLst/>
          <a:cxnLst/>
          <a:rect l="0" t="0" r="0" b="0"/>
          <a:pathLst>
            <a:path>
              <a:moveTo>
                <a:pt x="0" y="11772"/>
              </a:moveTo>
              <a:lnTo>
                <a:pt x="2232105"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
            <a:lnSpc>
              <a:spcPct val="90000"/>
            </a:lnSpc>
            <a:spcBef>
              <a:spcPct val="0"/>
            </a:spcBef>
            <a:spcAft>
              <a:spcPct val="35000"/>
            </a:spcAft>
          </a:pPr>
          <a:endParaRPr lang="en-GB" sz="200" kern="1200">
            <a:latin typeface="Arial" pitchFamily="34" charset="0"/>
            <a:ea typeface="Verdana" pitchFamily="34" charset="0"/>
            <a:cs typeface="Arial" pitchFamily="34" charset="0"/>
          </a:endParaRPr>
        </a:p>
      </dsp:txBody>
      <dsp:txXfrm>
        <a:off x="4918516" y="4193987"/>
        <a:ext cx="111605" cy="111605"/>
      </dsp:txXfrm>
    </dsp:sp>
    <dsp:sp modelId="{D9DC1811-6482-4882-BD97-6C1DF4FB7C5E}">
      <dsp:nvSpPr>
        <dsp:cNvPr id="0" name=""/>
        <dsp:cNvSpPr/>
      </dsp:nvSpPr>
      <dsp:spPr>
        <a:xfrm>
          <a:off x="5724123" y="4680512"/>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Note flagging</a:t>
          </a:r>
          <a:endParaRPr lang="en-GB" sz="1200" kern="1200" dirty="0">
            <a:latin typeface="Arial" pitchFamily="34" charset="0"/>
            <a:ea typeface="Verdana" pitchFamily="34" charset="0"/>
            <a:cs typeface="Arial" pitchFamily="34" charset="0"/>
          </a:endParaRPr>
        </a:p>
      </dsp:txBody>
      <dsp:txXfrm>
        <a:off x="5912760" y="4869149"/>
        <a:ext cx="910819" cy="910819"/>
      </dsp:txXfrm>
    </dsp:sp>
    <dsp:sp modelId="{94D7B32E-51E5-469E-81C3-B09D2C7CCD65}">
      <dsp:nvSpPr>
        <dsp:cNvPr id="0" name=""/>
        <dsp:cNvSpPr/>
      </dsp:nvSpPr>
      <dsp:spPr>
        <a:xfrm rot="3961819">
          <a:off x="3461877" y="4343205"/>
          <a:ext cx="1303404" cy="23545"/>
        </a:xfrm>
        <a:custGeom>
          <a:avLst/>
          <a:gdLst/>
          <a:ahLst/>
          <a:cxnLst/>
          <a:rect l="0" t="0" r="0" b="0"/>
          <a:pathLst>
            <a:path>
              <a:moveTo>
                <a:pt x="0" y="11772"/>
              </a:moveTo>
              <a:lnTo>
                <a:pt x="1303404"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GB" sz="400" kern="1200"/>
        </a:p>
      </dsp:txBody>
      <dsp:txXfrm>
        <a:off x="4080994" y="4322392"/>
        <a:ext cx="65170" cy="65170"/>
      </dsp:txXfrm>
    </dsp:sp>
    <dsp:sp modelId="{4725C341-6B0C-4ABF-99AD-5931983A12A4}">
      <dsp:nvSpPr>
        <dsp:cNvPr id="0" name=""/>
        <dsp:cNvSpPr/>
      </dsp:nvSpPr>
      <dsp:spPr>
        <a:xfrm>
          <a:off x="3995935" y="4894935"/>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Education</a:t>
          </a:r>
          <a:endParaRPr lang="en-GB" sz="1200" kern="1200" dirty="0">
            <a:latin typeface="Arial" pitchFamily="34" charset="0"/>
            <a:ea typeface="Verdana" pitchFamily="34" charset="0"/>
            <a:cs typeface="Arial" pitchFamily="34" charset="0"/>
          </a:endParaRPr>
        </a:p>
      </dsp:txBody>
      <dsp:txXfrm>
        <a:off x="4184572" y="5083572"/>
        <a:ext cx="910819" cy="910819"/>
      </dsp:txXfrm>
    </dsp:sp>
    <dsp:sp modelId="{3868F5E0-3D5A-4E7C-91D4-012296AD59B3}">
      <dsp:nvSpPr>
        <dsp:cNvPr id="0" name=""/>
        <dsp:cNvSpPr/>
      </dsp:nvSpPr>
      <dsp:spPr>
        <a:xfrm rot="6529051">
          <a:off x="2687259" y="4271813"/>
          <a:ext cx="1063584" cy="23545"/>
        </a:xfrm>
        <a:custGeom>
          <a:avLst/>
          <a:gdLst/>
          <a:ahLst/>
          <a:cxnLst/>
          <a:rect l="0" t="0" r="0" b="0"/>
          <a:pathLst>
            <a:path>
              <a:moveTo>
                <a:pt x="0" y="11772"/>
              </a:moveTo>
              <a:lnTo>
                <a:pt x="1063584"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192462" y="4256996"/>
        <a:ext cx="53179" cy="53179"/>
      </dsp:txXfrm>
    </dsp:sp>
    <dsp:sp modelId="{C1BA877E-160B-49D7-ACE8-9733322D575C}">
      <dsp:nvSpPr>
        <dsp:cNvPr id="0" name=""/>
        <dsp:cNvSpPr/>
      </dsp:nvSpPr>
      <dsp:spPr>
        <a:xfrm>
          <a:off x="2195732" y="4752530"/>
          <a:ext cx="1288093" cy="1288093"/>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err="1" smtClean="0">
              <a:latin typeface="Arial" pitchFamily="34" charset="0"/>
              <a:ea typeface="Verdana" pitchFamily="34" charset="0"/>
              <a:cs typeface="Arial" pitchFamily="34" charset="0"/>
            </a:rPr>
            <a:t>Env</a:t>
          </a:r>
          <a:r>
            <a:rPr lang="en-GB" sz="1200" kern="1200" dirty="0" smtClean="0">
              <a:latin typeface="Arial" pitchFamily="34" charset="0"/>
              <a:ea typeface="Verdana" pitchFamily="34" charset="0"/>
              <a:cs typeface="Arial" pitchFamily="34" charset="0"/>
            </a:rPr>
            <a:t>. screening</a:t>
          </a:r>
          <a:endParaRPr lang="en-GB" sz="1200" kern="1200" dirty="0">
            <a:latin typeface="Arial" pitchFamily="34" charset="0"/>
            <a:ea typeface="Verdana" pitchFamily="34" charset="0"/>
            <a:cs typeface="Arial" pitchFamily="34" charset="0"/>
          </a:endParaRPr>
        </a:p>
      </dsp:txBody>
      <dsp:txXfrm>
        <a:off x="2384369" y="4941167"/>
        <a:ext cx="910819" cy="910819"/>
      </dsp:txXfrm>
    </dsp:sp>
    <dsp:sp modelId="{421FD191-AC28-4012-8BFC-AAD3D4C0C750}">
      <dsp:nvSpPr>
        <dsp:cNvPr id="0" name=""/>
        <dsp:cNvSpPr/>
      </dsp:nvSpPr>
      <dsp:spPr>
        <a:xfrm rot="9946053">
          <a:off x="2301278" y="3412827"/>
          <a:ext cx="695019" cy="23545"/>
        </a:xfrm>
        <a:custGeom>
          <a:avLst/>
          <a:gdLst/>
          <a:ahLst/>
          <a:cxnLst/>
          <a:rect l="0" t="0" r="0" b="0"/>
          <a:pathLst>
            <a:path>
              <a:moveTo>
                <a:pt x="0" y="11772"/>
              </a:moveTo>
              <a:lnTo>
                <a:pt x="69501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631412" y="3407224"/>
        <a:ext cx="34750" cy="34750"/>
      </dsp:txXfrm>
    </dsp:sp>
    <dsp:sp modelId="{D03D7B20-5052-4A55-A9CD-47AAF7D35EA4}">
      <dsp:nvSpPr>
        <dsp:cNvPr id="0" name=""/>
        <dsp:cNvSpPr/>
      </dsp:nvSpPr>
      <dsp:spPr>
        <a:xfrm>
          <a:off x="1043619" y="3024333"/>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Contact precautions</a:t>
          </a:r>
          <a:endParaRPr lang="en-GB" sz="1200" kern="1200" dirty="0">
            <a:latin typeface="Arial" pitchFamily="34" charset="0"/>
            <a:ea typeface="Verdana" pitchFamily="34" charset="0"/>
            <a:cs typeface="Arial" pitchFamily="34" charset="0"/>
          </a:endParaRPr>
        </a:p>
      </dsp:txBody>
      <dsp:txXfrm>
        <a:off x="1232256" y="3212970"/>
        <a:ext cx="910819" cy="910819"/>
      </dsp:txXfrm>
    </dsp:sp>
    <dsp:sp modelId="{720E6570-9767-471F-815E-B4D0543DB38A}">
      <dsp:nvSpPr>
        <dsp:cNvPr id="0" name=""/>
        <dsp:cNvSpPr/>
      </dsp:nvSpPr>
      <dsp:spPr>
        <a:xfrm rot="12545984">
          <a:off x="2115791" y="2626877"/>
          <a:ext cx="992021" cy="23545"/>
        </a:xfrm>
        <a:custGeom>
          <a:avLst/>
          <a:gdLst/>
          <a:ahLst/>
          <a:cxnLst/>
          <a:rect l="0" t="0" r="0" b="0"/>
          <a:pathLst>
            <a:path>
              <a:moveTo>
                <a:pt x="0" y="11772"/>
              </a:moveTo>
              <a:lnTo>
                <a:pt x="992021"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587001" y="2613849"/>
        <a:ext cx="49601" cy="49601"/>
      </dsp:txXfrm>
    </dsp:sp>
    <dsp:sp modelId="{B63D901A-D3CC-4C32-BB43-D8907AFB5273}">
      <dsp:nvSpPr>
        <dsp:cNvPr id="0" name=""/>
        <dsp:cNvSpPr/>
      </dsp:nvSpPr>
      <dsp:spPr>
        <a:xfrm>
          <a:off x="971601" y="1440158"/>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Active screening</a:t>
          </a:r>
          <a:endParaRPr lang="en-GB" sz="1200" kern="1200" dirty="0">
            <a:latin typeface="Arial" pitchFamily="34" charset="0"/>
            <a:ea typeface="Verdana" pitchFamily="34" charset="0"/>
            <a:cs typeface="Arial" pitchFamily="34" charset="0"/>
          </a:endParaRPr>
        </a:p>
      </dsp:txBody>
      <dsp:txXfrm>
        <a:off x="1160238" y="1628795"/>
        <a:ext cx="910819" cy="910819"/>
      </dsp:txXfrm>
    </dsp:sp>
    <dsp:sp modelId="{23DBB19A-08A9-404C-9A85-907E2DFCBF40}">
      <dsp:nvSpPr>
        <dsp:cNvPr id="0" name=""/>
        <dsp:cNvSpPr/>
      </dsp:nvSpPr>
      <dsp:spPr>
        <a:xfrm rot="14580338">
          <a:off x="2218991" y="1945637"/>
          <a:ext cx="1498172" cy="23545"/>
        </a:xfrm>
        <a:custGeom>
          <a:avLst/>
          <a:gdLst/>
          <a:ahLst/>
          <a:cxnLst/>
          <a:rect l="0" t="0" r="0" b="0"/>
          <a:pathLst>
            <a:path>
              <a:moveTo>
                <a:pt x="0" y="11772"/>
              </a:moveTo>
              <a:lnTo>
                <a:pt x="1498172"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
            <a:lnSpc>
              <a:spcPct val="90000"/>
            </a:lnSpc>
            <a:spcBef>
              <a:spcPct val="0"/>
            </a:spcBef>
            <a:spcAft>
              <a:spcPct val="35000"/>
            </a:spcAft>
          </a:pPr>
          <a:endParaRPr lang="en-GB" sz="100" kern="1200">
            <a:latin typeface="Arial" pitchFamily="34" charset="0"/>
            <a:ea typeface="Verdana" pitchFamily="34" charset="0"/>
            <a:cs typeface="Arial" pitchFamily="34" charset="0"/>
          </a:endParaRPr>
        </a:p>
      </dsp:txBody>
      <dsp:txXfrm rot="10800000">
        <a:off x="2930622" y="1919955"/>
        <a:ext cx="74908" cy="74908"/>
      </dsp:txXfrm>
    </dsp:sp>
    <dsp:sp modelId="{2E3885CB-49A2-41CF-8BE0-0102112EC607}">
      <dsp:nvSpPr>
        <dsp:cNvPr id="0" name=""/>
        <dsp:cNvSpPr/>
      </dsp:nvSpPr>
      <dsp:spPr>
        <a:xfrm>
          <a:off x="1691683" y="72010"/>
          <a:ext cx="1288093" cy="1288093"/>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latin typeface="Arial" pitchFamily="34" charset="0"/>
              <a:ea typeface="Verdana" pitchFamily="34" charset="0"/>
              <a:cs typeface="Arial" pitchFamily="34" charset="0"/>
            </a:rPr>
            <a:t>Antibiotic stewardship</a:t>
          </a:r>
          <a:endParaRPr lang="en-GB" sz="1200" kern="1200" dirty="0">
            <a:latin typeface="Arial" pitchFamily="34" charset="0"/>
            <a:ea typeface="Verdana" pitchFamily="34" charset="0"/>
            <a:cs typeface="Arial" pitchFamily="34" charset="0"/>
          </a:endParaRPr>
        </a:p>
      </dsp:txBody>
      <dsp:txXfrm>
        <a:off x="1880320" y="260647"/>
        <a:ext cx="910819" cy="910819"/>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6/26/2015</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168272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Trust apportioned = specimens</a:t>
            </a:r>
            <a:r>
              <a:rPr lang="en-GB" baseline="0" dirty="0" smtClean="0"/>
              <a:t> from patients who have been in hospital for 3 days or more (MRSA) or 4 days or more (CDI)</a:t>
            </a:r>
          </a:p>
          <a:p>
            <a:endParaRPr lang="en-GB" dirty="0"/>
          </a:p>
        </p:txBody>
      </p:sp>
      <p:sp>
        <p:nvSpPr>
          <p:cNvPr id="4" name="Slide Number Placeholder 3"/>
          <p:cNvSpPr>
            <a:spLocks noGrp="1"/>
          </p:cNvSpPr>
          <p:nvPr>
            <p:ph type="sldNum" sz="quarter" idx="10"/>
          </p:nvPr>
        </p:nvSpPr>
        <p:spPr/>
        <p:txBody>
          <a:bodyPr/>
          <a:lstStyle/>
          <a:p>
            <a:fld id="{52816C15-4847-4C4B-964E-AE07A814542C}"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26386" indent="-526386">
              <a:spcBef>
                <a:spcPct val="0"/>
              </a:spcBef>
              <a:buFont typeface="+mj-lt"/>
              <a:buAutoNum type="arabicPeriod"/>
            </a:pPr>
            <a:endParaRPr lang="en-GB" dirty="0"/>
          </a:p>
        </p:txBody>
      </p:sp>
      <p:sp>
        <p:nvSpPr>
          <p:cNvPr id="4" name="Slide Number Placeholder 3"/>
          <p:cNvSpPr>
            <a:spLocks noGrp="1"/>
          </p:cNvSpPr>
          <p:nvPr>
            <p:ph type="sldNum" sz="quarter" idx="10"/>
          </p:nvPr>
        </p:nvSpPr>
        <p:spPr/>
        <p:txBody>
          <a:bodyPr/>
          <a:lstStyle/>
          <a:p>
            <a:fld id="{52816C15-4847-4C4B-964E-AE07A814542C}" type="slidenum">
              <a:rPr lang="en-GB" smtClean="0"/>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7</a:t>
            </a:fld>
            <a:endParaRPr lang="en-GB">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8</a:t>
            </a:fld>
            <a:endParaRPr lang="en-GB">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ln>
            <a:miter lim="800000"/>
            <a:headEnd/>
            <a:tailEnd/>
          </a:ln>
        </p:spPr>
        <p:txBody>
          <a:bodyPr/>
          <a:lstStyle/>
          <a:p>
            <a:fld id="{E4505BBD-1EDF-4B65-A1AF-C3280C177EB6}" type="slidenum">
              <a:rPr lang="en-GB">
                <a:latin typeface="Arial" charset="0"/>
              </a:rPr>
              <a:pPr/>
              <a:t>9</a:t>
            </a:fld>
            <a:endParaRPr lang="en-GB">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184F373E-CC96-4727-B203-8A16460DE72A}" type="slidenum">
              <a:rPr lang="en-GB">
                <a:latin typeface="Arial" charset="0"/>
              </a:rPr>
              <a:pPr/>
              <a:t>10</a:t>
            </a:fld>
            <a:endParaRPr lang="en-GB">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71F79256-B108-4095-BC19-1DC7E5C29477}" type="slidenum">
              <a:rPr lang="en-GB">
                <a:latin typeface="Arial" charset="0"/>
              </a:rPr>
              <a:pPr/>
              <a:t>11</a:t>
            </a:fld>
            <a:endParaRPr lang="en-GB">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85967" indent="-302295" eaLnBrk="0" hangingPunct="0">
              <a:defRPr>
                <a:solidFill>
                  <a:schemeClr val="tx1"/>
                </a:solidFill>
                <a:latin typeface="Arial" charset="0"/>
                <a:ea typeface="ＭＳ Ｐゴシック" pitchFamily="34" charset="-128"/>
              </a:defRPr>
            </a:lvl2pPr>
            <a:lvl3pPr marL="1209180" indent="-241836" eaLnBrk="0" hangingPunct="0">
              <a:defRPr>
                <a:solidFill>
                  <a:schemeClr val="tx1"/>
                </a:solidFill>
                <a:latin typeface="Arial" charset="0"/>
                <a:ea typeface="ＭＳ Ｐゴシック" pitchFamily="34" charset="-128"/>
              </a:defRPr>
            </a:lvl3pPr>
            <a:lvl4pPr marL="1692852" indent="-241836" eaLnBrk="0" hangingPunct="0">
              <a:defRPr>
                <a:solidFill>
                  <a:schemeClr val="tx1"/>
                </a:solidFill>
                <a:latin typeface="Arial" charset="0"/>
                <a:ea typeface="ＭＳ Ｐゴシック" pitchFamily="34" charset="-128"/>
              </a:defRPr>
            </a:lvl4pPr>
            <a:lvl5pPr marL="2176523" indent="-241836" eaLnBrk="0" hangingPunct="0">
              <a:defRPr>
                <a:solidFill>
                  <a:schemeClr val="tx1"/>
                </a:solidFill>
                <a:latin typeface="Arial" charset="0"/>
                <a:ea typeface="ＭＳ Ｐゴシック" pitchFamily="34" charset="-128"/>
              </a:defRPr>
            </a:lvl5pPr>
            <a:lvl6pPr marL="2660195" indent="-241836" eaLnBrk="0" fontAlgn="base" hangingPunct="0">
              <a:spcBef>
                <a:spcPct val="0"/>
              </a:spcBef>
              <a:spcAft>
                <a:spcPct val="0"/>
              </a:spcAft>
              <a:defRPr>
                <a:solidFill>
                  <a:schemeClr val="tx1"/>
                </a:solidFill>
                <a:latin typeface="Arial" charset="0"/>
                <a:ea typeface="ＭＳ Ｐゴシック" pitchFamily="34" charset="-128"/>
              </a:defRPr>
            </a:lvl6pPr>
            <a:lvl7pPr marL="3143867" indent="-241836" eaLnBrk="0" fontAlgn="base" hangingPunct="0">
              <a:spcBef>
                <a:spcPct val="0"/>
              </a:spcBef>
              <a:spcAft>
                <a:spcPct val="0"/>
              </a:spcAft>
              <a:defRPr>
                <a:solidFill>
                  <a:schemeClr val="tx1"/>
                </a:solidFill>
                <a:latin typeface="Arial" charset="0"/>
                <a:ea typeface="ＭＳ Ｐゴシック" pitchFamily="34" charset="-128"/>
              </a:defRPr>
            </a:lvl7pPr>
            <a:lvl8pPr marL="3627539" indent="-241836" eaLnBrk="0" fontAlgn="base" hangingPunct="0">
              <a:spcBef>
                <a:spcPct val="0"/>
              </a:spcBef>
              <a:spcAft>
                <a:spcPct val="0"/>
              </a:spcAft>
              <a:defRPr>
                <a:solidFill>
                  <a:schemeClr val="tx1"/>
                </a:solidFill>
                <a:latin typeface="Arial" charset="0"/>
                <a:ea typeface="ＭＳ Ｐゴシック" pitchFamily="34" charset="-128"/>
              </a:defRPr>
            </a:lvl8pPr>
            <a:lvl9pPr marL="4111211" indent="-24183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A73590C8-7B7B-466C-83DF-4248C7640178}" type="slidenum">
              <a:rPr lang="en-GB" smtClean="0"/>
              <a:pPr eaLnBrk="1" hangingPunct="1"/>
              <a:t>17</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85967" indent="-302295" eaLnBrk="0" hangingPunct="0">
              <a:defRPr>
                <a:solidFill>
                  <a:schemeClr val="tx1"/>
                </a:solidFill>
                <a:latin typeface="Arial" charset="0"/>
                <a:ea typeface="ＭＳ Ｐゴシック" pitchFamily="34" charset="-128"/>
              </a:defRPr>
            </a:lvl2pPr>
            <a:lvl3pPr marL="1209180" indent="-241836" eaLnBrk="0" hangingPunct="0">
              <a:defRPr>
                <a:solidFill>
                  <a:schemeClr val="tx1"/>
                </a:solidFill>
                <a:latin typeface="Arial" charset="0"/>
                <a:ea typeface="ＭＳ Ｐゴシック" pitchFamily="34" charset="-128"/>
              </a:defRPr>
            </a:lvl3pPr>
            <a:lvl4pPr marL="1692852" indent="-241836" eaLnBrk="0" hangingPunct="0">
              <a:defRPr>
                <a:solidFill>
                  <a:schemeClr val="tx1"/>
                </a:solidFill>
                <a:latin typeface="Arial" charset="0"/>
                <a:ea typeface="ＭＳ Ｐゴシック" pitchFamily="34" charset="-128"/>
              </a:defRPr>
            </a:lvl4pPr>
            <a:lvl5pPr marL="2176523" indent="-241836" eaLnBrk="0" hangingPunct="0">
              <a:defRPr>
                <a:solidFill>
                  <a:schemeClr val="tx1"/>
                </a:solidFill>
                <a:latin typeface="Arial" charset="0"/>
                <a:ea typeface="ＭＳ Ｐゴシック" pitchFamily="34" charset="-128"/>
              </a:defRPr>
            </a:lvl5pPr>
            <a:lvl6pPr marL="2660195" indent="-241836" eaLnBrk="0" fontAlgn="base" hangingPunct="0">
              <a:spcBef>
                <a:spcPct val="0"/>
              </a:spcBef>
              <a:spcAft>
                <a:spcPct val="0"/>
              </a:spcAft>
              <a:defRPr>
                <a:solidFill>
                  <a:schemeClr val="tx1"/>
                </a:solidFill>
                <a:latin typeface="Arial" charset="0"/>
                <a:ea typeface="ＭＳ Ｐゴシック" pitchFamily="34" charset="-128"/>
              </a:defRPr>
            </a:lvl6pPr>
            <a:lvl7pPr marL="3143867" indent="-241836" eaLnBrk="0" fontAlgn="base" hangingPunct="0">
              <a:spcBef>
                <a:spcPct val="0"/>
              </a:spcBef>
              <a:spcAft>
                <a:spcPct val="0"/>
              </a:spcAft>
              <a:defRPr>
                <a:solidFill>
                  <a:schemeClr val="tx1"/>
                </a:solidFill>
                <a:latin typeface="Arial" charset="0"/>
                <a:ea typeface="ＭＳ Ｐゴシック" pitchFamily="34" charset="-128"/>
              </a:defRPr>
            </a:lvl7pPr>
            <a:lvl8pPr marL="3627539" indent="-241836" eaLnBrk="0" fontAlgn="base" hangingPunct="0">
              <a:spcBef>
                <a:spcPct val="0"/>
              </a:spcBef>
              <a:spcAft>
                <a:spcPct val="0"/>
              </a:spcAft>
              <a:defRPr>
                <a:solidFill>
                  <a:schemeClr val="tx1"/>
                </a:solidFill>
                <a:latin typeface="Arial" charset="0"/>
                <a:ea typeface="ＭＳ Ｐゴシック" pitchFamily="34" charset="-128"/>
              </a:defRPr>
            </a:lvl8pPr>
            <a:lvl9pPr marL="4111211" indent="-241836"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18</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9"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8" name="Rectangle 4"/>
          <p:cNvSpPr/>
          <p:nvPr/>
        </p:nvSpPr>
        <p:spPr>
          <a:xfrm>
            <a:off x="0" y="0"/>
            <a:ext cx="7286625" cy="6858000"/>
          </a:xfrm>
          <a:prstGeom prst="rect">
            <a:avLst/>
          </a:prstGeom>
          <a:gradFill flip="none" rotWithShape="1">
            <a:gsLst>
              <a:gs pos="0">
                <a:srgbClr val="D7EFF9"/>
              </a:gs>
              <a:gs pos="48000">
                <a:srgbClr val="DAE6ED"/>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9" name="Straight Connector 5"/>
          <p:cNvCxnSpPr/>
          <p:nvPr/>
        </p:nvCxnSpPr>
        <p:spPr>
          <a:xfrm>
            <a:off x="357188" y="6143625"/>
            <a:ext cx="65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4"/>
          <p:cNvSpPr>
            <a:spLocks noChangeShapeType="1"/>
          </p:cNvSpPr>
          <p:nvPr/>
        </p:nvSpPr>
        <p:spPr bwMode="auto">
          <a:xfrm rot="10800000" flipH="1">
            <a:off x="428625" y="7572375"/>
            <a:ext cx="6848475" cy="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6" name="Text Box 54"/>
          <p:cNvSpPr txBox="1">
            <a:spLocks noChangeArrowheads="1"/>
          </p:cNvSpPr>
          <p:nvPr/>
        </p:nvSpPr>
        <p:spPr bwMode="auto">
          <a:xfrm>
            <a:off x="2857500" y="7358063"/>
            <a:ext cx="16462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dirty="0">
                <a:solidFill>
                  <a:schemeClr val="bg1"/>
                </a:solidFill>
                <a:latin typeface="Verdana" pitchFamily="34" charset="0"/>
                <a:cs typeface="+mn-cs"/>
              </a:rPr>
              <a:t>Overall content limit</a:t>
            </a:r>
          </a:p>
        </p:txBody>
      </p:sp>
      <p:sp>
        <p:nvSpPr>
          <p:cNvPr id="57" name="TextBox 24"/>
          <p:cNvSpPr txBox="1"/>
          <p:nvPr/>
        </p:nvSpPr>
        <p:spPr>
          <a:xfrm>
            <a:off x="4562475" y="6381750"/>
            <a:ext cx="2428875" cy="123825"/>
          </a:xfrm>
          <a:prstGeom prst="rect">
            <a:avLst/>
          </a:prstGeom>
          <a:noFill/>
        </p:spPr>
        <p:txBody>
          <a:bodyPr lIns="0" tIns="0" rIns="0" bIns="0">
            <a:spAutoFit/>
          </a:bodyPr>
          <a:lstStyle/>
          <a:p>
            <a:pPr>
              <a:defRPr/>
            </a:pPr>
            <a:r>
              <a:rPr lang="en-GB" sz="800" dirty="0">
                <a:solidFill>
                  <a:srgbClr val="00BCFF"/>
                </a:solidFill>
                <a:latin typeface="+mj-lt"/>
              </a:rPr>
              <a:t>© Bioquell UK Ltd (2010). All rights reserved.</a:t>
            </a:r>
          </a:p>
        </p:txBody>
      </p:sp>
      <p:sp>
        <p:nvSpPr>
          <p:cNvPr id="2" name="Title 1"/>
          <p:cNvSpPr>
            <a:spLocks noGrp="1"/>
          </p:cNvSpPr>
          <p:nvPr>
            <p:ph type="ctrTitle"/>
          </p:nvPr>
        </p:nvSpPr>
        <p:spPr>
          <a:xfrm>
            <a:off x="357158" y="2643182"/>
            <a:ext cx="6548812" cy="1470025"/>
          </a:xfrm>
        </p:spPr>
        <p:txBody>
          <a:bodyPr/>
          <a:lstStyle>
            <a:lvl1pPr>
              <a:defRPr baseline="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57158" y="4143379"/>
            <a:ext cx="6548812" cy="928695"/>
          </a:xfrm>
        </p:spPr>
        <p:txBody>
          <a:bodyPr/>
          <a:lstStyle>
            <a:lvl1pPr marL="0" indent="0" algn="l">
              <a:buNone/>
              <a:defRPr>
                <a:solidFill>
                  <a:srgbClr val="4B63A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8" name="Text Placeholder 17"/>
          <p:cNvSpPr>
            <a:spLocks noGrp="1"/>
          </p:cNvSpPr>
          <p:nvPr>
            <p:ph type="body" sz="quarter" idx="13"/>
          </p:nvPr>
        </p:nvSpPr>
        <p:spPr>
          <a:xfrm>
            <a:off x="357188" y="5072074"/>
            <a:ext cx="5500687" cy="758657"/>
          </a:xfrm>
        </p:spPr>
        <p:txBody>
          <a:bodyPr anchor="b">
            <a:noAutofit/>
          </a:bodyPr>
          <a:lstStyle>
            <a:lvl1pPr>
              <a:buNone/>
              <a:defRPr sz="1800" baseline="0"/>
            </a:lvl1pPr>
          </a:lstStyle>
          <a:p>
            <a:pPr lvl="0"/>
            <a:r>
              <a:rPr lang="en-US" smtClean="0"/>
              <a:t>Click to edit Master text styles</a:t>
            </a:r>
          </a:p>
        </p:txBody>
      </p:sp>
      <p:sp>
        <p:nvSpPr>
          <p:cNvPr id="58" name="Date Placeholder 3"/>
          <p:cNvSpPr>
            <a:spLocks noGrp="1"/>
          </p:cNvSpPr>
          <p:nvPr>
            <p:ph type="dt" sz="half" idx="14"/>
          </p:nvPr>
        </p:nvSpPr>
        <p:spPr>
          <a:xfrm>
            <a:off x="1000125" y="6286500"/>
            <a:ext cx="1071563" cy="214313"/>
          </a:xfrm>
        </p:spPr>
        <p:txBody>
          <a:bodyPr/>
          <a:lstStyle>
            <a:lvl1pPr>
              <a:defRPr/>
            </a:lvl1pPr>
          </a:lstStyle>
          <a:p>
            <a:pPr>
              <a:defRPr/>
            </a:pPr>
            <a:fld id="{BD540828-BF6B-466B-A314-5115E7C83516}" type="datetimeFigureOut">
              <a:rPr lang="en-US"/>
              <a:pPr>
                <a:defRPr/>
              </a:pPr>
              <a:t>6/26/2015</a:t>
            </a:fld>
            <a:endParaRPr lang="en-GB" dirty="0"/>
          </a:p>
        </p:txBody>
      </p:sp>
      <p:sp>
        <p:nvSpPr>
          <p:cNvPr id="59" name="Footer Placeholder 4"/>
          <p:cNvSpPr>
            <a:spLocks noGrp="1"/>
          </p:cNvSpPr>
          <p:nvPr>
            <p:ph type="ftr" sz="quarter" idx="15"/>
          </p:nvPr>
        </p:nvSpPr>
        <p:spPr>
          <a:xfrm>
            <a:off x="2071688" y="6286500"/>
            <a:ext cx="2428875" cy="214313"/>
          </a:xfrm>
        </p:spPr>
        <p:txBody>
          <a:bodyPr/>
          <a:lstStyle>
            <a:lvl1pPr>
              <a:defRPr/>
            </a:lvl1pPr>
          </a:lstStyle>
          <a:p>
            <a:pPr>
              <a:defRPr/>
            </a:pPr>
            <a:endParaRPr lang="en-GB"/>
          </a:p>
        </p:txBody>
      </p:sp>
      <p:sp>
        <p:nvSpPr>
          <p:cNvPr id="60" name="Slide Number Placeholder 5"/>
          <p:cNvSpPr>
            <a:spLocks noGrp="1"/>
          </p:cNvSpPr>
          <p:nvPr>
            <p:ph type="sldNum" sz="quarter" idx="16"/>
          </p:nvPr>
        </p:nvSpPr>
        <p:spPr>
          <a:xfrm>
            <a:off x="357188" y="6286500"/>
            <a:ext cx="571500" cy="214313"/>
          </a:xfrm>
        </p:spPr>
        <p:txBody>
          <a:bodyPr/>
          <a:lstStyle>
            <a:lvl1pPr>
              <a:defRPr/>
            </a:lvl1pPr>
          </a:lstStyle>
          <a:p>
            <a:pPr>
              <a:defRPr/>
            </a:pPr>
            <a:fld id="{D8ED16C4-A043-4B94-AE01-C56FCBA356B6}" type="slidenum">
              <a:rPr lang="en-GB"/>
              <a:pPr>
                <a:defRPr/>
              </a:pPr>
              <a:t>‹#›</a:t>
            </a:fld>
            <a:endParaRPr lang="en-GB"/>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p:spPr>
        <p:txBody>
          <a:bodyPr/>
          <a:lstStyle>
            <a:lvl1pPr marL="0" indent="-273050">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p:spPr>
        <p:txBody>
          <a:bodyPr/>
          <a:lstStyle>
            <a:lvl1pPr>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p:txBody>
          <a:bodyPr/>
          <a:lstStyle>
            <a:lvl1pPr>
              <a:defRPr/>
            </a:lvl1pPr>
          </a:lstStyle>
          <a:p>
            <a:pPr>
              <a:defRPr/>
            </a:pPr>
            <a:fld id="{21BF2097-B611-4D74-8BA2-76A51F200471}" type="datetimeFigureOut">
              <a:rPr lang="en-US"/>
              <a:pPr>
                <a:defRPr/>
              </a:pPr>
              <a:t>6/26/2015</a:t>
            </a:fld>
            <a:endParaRPr lang="en-GB"/>
          </a:p>
        </p:txBody>
      </p:sp>
      <p:sp>
        <p:nvSpPr>
          <p:cNvPr id="44" name="Footer Placeholder 5"/>
          <p:cNvSpPr>
            <a:spLocks noGrp="1"/>
          </p:cNvSpPr>
          <p:nvPr>
            <p:ph type="ftr" sz="quarter" idx="11"/>
          </p:nvPr>
        </p:nvSpPr>
        <p:spPr/>
        <p:txBody>
          <a:bodyPr/>
          <a:lstStyle>
            <a:lvl1pPr>
              <a:defRPr/>
            </a:lvl1pPr>
          </a:lstStyle>
          <a:p>
            <a:pPr>
              <a:defRPr/>
            </a:pPr>
            <a:endParaRPr lang="en-GB"/>
          </a:p>
        </p:txBody>
      </p:sp>
      <p:sp>
        <p:nvSpPr>
          <p:cNvPr id="45" name="Slide Number Placeholder 6"/>
          <p:cNvSpPr>
            <a:spLocks noGrp="1"/>
          </p:cNvSpPr>
          <p:nvPr>
            <p:ph type="sldNum" sz="quarter" idx="12"/>
          </p:nvPr>
        </p:nvSpPr>
        <p:spPr/>
        <p:txBody>
          <a:bodyPr/>
          <a:lstStyle>
            <a:lvl1pPr>
              <a:defRPr/>
            </a:lvl1pPr>
          </a:lstStyle>
          <a:p>
            <a:pPr>
              <a:defRPr/>
            </a:pPr>
            <a:fld id="{8C1FAB0F-07EE-4D6D-AC6E-11DAAA9C18ED}" type="slidenum">
              <a:rPr lang="en-GB"/>
              <a:pPr>
                <a:defRPr/>
              </a:pPr>
              <a:t>‹#›</a:t>
            </a:fld>
            <a:endParaRPr lang="en-GB"/>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p:txBody>
          <a:bodyPr/>
          <a:lstStyle>
            <a:lvl1pPr>
              <a:defRPr/>
            </a:lvl1pPr>
          </a:lstStyle>
          <a:p>
            <a:pPr>
              <a:defRPr/>
            </a:pPr>
            <a:fld id="{4775F424-BEDA-4AB2-940F-B0FEA3156579}" type="datetimeFigureOut">
              <a:rPr lang="en-US"/>
              <a:pPr>
                <a:defRPr/>
              </a:pPr>
              <a:t>6/26/2015</a:t>
            </a:fld>
            <a:endParaRPr lang="en-GB"/>
          </a:p>
        </p:txBody>
      </p:sp>
      <p:sp>
        <p:nvSpPr>
          <p:cNvPr id="46" name="Footer Placeholder 7"/>
          <p:cNvSpPr>
            <a:spLocks noGrp="1"/>
          </p:cNvSpPr>
          <p:nvPr>
            <p:ph type="ftr" sz="quarter" idx="11"/>
          </p:nvPr>
        </p:nvSpPr>
        <p:spPr/>
        <p:txBody>
          <a:bodyPr/>
          <a:lstStyle>
            <a:lvl1pPr>
              <a:defRPr/>
            </a:lvl1pPr>
          </a:lstStyle>
          <a:p>
            <a:pPr>
              <a:defRPr/>
            </a:pPr>
            <a:endParaRPr lang="en-GB"/>
          </a:p>
        </p:txBody>
      </p:sp>
      <p:sp>
        <p:nvSpPr>
          <p:cNvPr id="47" name="Slide Number Placeholder 8"/>
          <p:cNvSpPr>
            <a:spLocks noGrp="1"/>
          </p:cNvSpPr>
          <p:nvPr>
            <p:ph type="sldNum" sz="quarter" idx="12"/>
          </p:nvPr>
        </p:nvSpPr>
        <p:spPr/>
        <p:txBody>
          <a:bodyPr/>
          <a:lstStyle>
            <a:lvl1pPr>
              <a:defRPr/>
            </a:lvl1pPr>
          </a:lstStyle>
          <a:p>
            <a:pPr>
              <a:defRPr/>
            </a:pPr>
            <a:fld id="{A26DC9CA-5CB4-45E6-9506-18025BA60444}" type="slidenum">
              <a:rPr lang="en-GB"/>
              <a:pPr>
                <a:defRPr/>
              </a:pPr>
              <a:t>‹#›</a:t>
            </a:fld>
            <a:endParaRPr lang="en-GB"/>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6/26/2015</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Vertical Text Placeholder 2"/>
          <p:cNvSpPr>
            <a:spLocks noGrp="1"/>
          </p:cNvSpPr>
          <p:nvPr>
            <p:ph type="body" orient="vert" idx="1"/>
          </p:nvPr>
        </p:nvSpPr>
        <p:spPr/>
        <p:txBody>
          <a:bodyPr vert="eaVert"/>
          <a:lstStyle>
            <a:lvl2pPr>
              <a:buClr>
                <a:srgbClr val="00BCFF"/>
              </a:buClr>
              <a:defRPr>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2" name="Date Placeholder 3"/>
          <p:cNvSpPr>
            <a:spLocks noGrp="1"/>
          </p:cNvSpPr>
          <p:nvPr>
            <p:ph type="dt" sz="half" idx="10"/>
          </p:nvPr>
        </p:nvSpPr>
        <p:spPr/>
        <p:txBody>
          <a:bodyPr/>
          <a:lstStyle>
            <a:lvl1pPr>
              <a:defRPr/>
            </a:lvl1pPr>
          </a:lstStyle>
          <a:p>
            <a:pPr>
              <a:defRPr/>
            </a:pPr>
            <a:fld id="{C452C337-4779-45B6-BC3A-B799EEB38E76}" type="datetimeFigureOut">
              <a:rPr lang="en-US"/>
              <a:pPr>
                <a:defRPr/>
              </a:pPr>
              <a:t>6/26/2015</a:t>
            </a:fld>
            <a:endParaRPr lang="en-GB"/>
          </a:p>
        </p:txBody>
      </p:sp>
      <p:sp>
        <p:nvSpPr>
          <p:cNvPr id="43" name="Footer Placeholder 4"/>
          <p:cNvSpPr>
            <a:spLocks noGrp="1"/>
          </p:cNvSpPr>
          <p:nvPr>
            <p:ph type="ftr" sz="quarter" idx="11"/>
          </p:nvPr>
        </p:nvSpPr>
        <p:spPr/>
        <p:txBody>
          <a:bodyPr/>
          <a:lstStyle>
            <a:lvl1pPr>
              <a:defRPr/>
            </a:lvl1pPr>
          </a:lstStyle>
          <a:p>
            <a:pPr>
              <a:defRPr/>
            </a:pPr>
            <a:endParaRPr lang="en-GB"/>
          </a:p>
        </p:txBody>
      </p:sp>
      <p:sp>
        <p:nvSpPr>
          <p:cNvPr id="44" name="Slide Number Placeholder 5"/>
          <p:cNvSpPr>
            <a:spLocks noGrp="1"/>
          </p:cNvSpPr>
          <p:nvPr>
            <p:ph type="sldNum" sz="quarter" idx="12"/>
          </p:nvPr>
        </p:nvSpPr>
        <p:spPr/>
        <p:txBody>
          <a:bodyPr/>
          <a:lstStyle>
            <a:lvl1pPr>
              <a:defRPr/>
            </a:lvl1pPr>
          </a:lstStyle>
          <a:p>
            <a:pPr>
              <a:defRPr/>
            </a:pPr>
            <a:fld id="{99D0059E-257E-4379-AEAA-9443CC3036CC}" type="slidenum">
              <a:rPr lang="en-GB"/>
              <a:pPr>
                <a:defRPr/>
              </a:pPr>
              <a:t>‹#›</a:t>
            </a:fld>
            <a:endParaRPr lang="en-GB"/>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EDITING NOTES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mn-lt"/>
              <a:cs typeface="+mn-cs"/>
            </a:endParaRPr>
          </a:p>
        </p:txBody>
      </p:sp>
      <p:sp>
        <p:nvSpPr>
          <p:cNvPr id="38" name="Text Box 54"/>
          <p:cNvSpPr txBox="1">
            <a:spLocks noChangeArrowheads="1"/>
          </p:cNvSpPr>
          <p:nvPr/>
        </p:nvSpPr>
        <p:spPr bwMode="auto">
          <a:xfrm>
            <a:off x="3748088" y="7010400"/>
            <a:ext cx="16462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Verdana" pitchFamily="34" charset="0"/>
                <a:cs typeface="+mn-cs"/>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2" name="Title 1"/>
          <p:cNvSpPr>
            <a:spLocks noGrp="1"/>
          </p:cNvSpPr>
          <p:nvPr>
            <p:ph type="title"/>
          </p:nvPr>
        </p:nvSpPr>
        <p:spPr>
          <a:xfrm>
            <a:off x="360363" y="360363"/>
            <a:ext cx="8423275" cy="711183"/>
          </a:xfrm>
        </p:spPr>
        <p:txBody>
          <a:bodyPr/>
          <a:lstStyle>
            <a:lvl1pPr>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p:spPr>
        <p:txBody>
          <a:bodyPr/>
          <a:lstStyle>
            <a:lvl1pPr marL="0" indent="-273050">
              <a:buFont typeface="Arial" pitchFamily="34" charset="0"/>
              <a:buNone/>
              <a:defRPr/>
            </a:lvl1pPr>
            <a:lvl2pPr marL="719138" indent="-261938">
              <a:buClr>
                <a:srgbClr val="00BCFF"/>
              </a:buClr>
              <a:buFont typeface="Wingdings" pitchFamily="2" charset="2"/>
              <a:buChar char="§"/>
              <a:defRPr baseline="0">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p:txBody>
          <a:bodyPr/>
          <a:lstStyle>
            <a:lvl1pPr>
              <a:defRPr/>
            </a:lvl1pPr>
          </a:lstStyle>
          <a:p>
            <a:pPr>
              <a:defRPr/>
            </a:pPr>
            <a:fld id="{BC418067-6FC9-4A1E-A82D-64DEB6A222E5}" type="datetime1">
              <a:rPr lang="en-US"/>
              <a:pPr>
                <a:defRPr/>
              </a:pPr>
              <a:t>6/26/2015</a:t>
            </a:fld>
            <a:endParaRPr lang="en-GB"/>
          </a:p>
        </p:txBody>
      </p:sp>
      <p:sp>
        <p:nvSpPr>
          <p:cNvPr id="46" name="Footer Placeholder 4"/>
          <p:cNvSpPr>
            <a:spLocks noGrp="1"/>
          </p:cNvSpPr>
          <p:nvPr>
            <p:ph type="ftr" sz="quarter" idx="11"/>
          </p:nvPr>
        </p:nvSpPr>
        <p:spPr/>
        <p:txBody>
          <a:bodyPr/>
          <a:lstStyle>
            <a:lvl1pPr>
              <a:defRPr/>
            </a:lvl1pPr>
          </a:lstStyle>
          <a:p>
            <a:pPr>
              <a:defRPr/>
            </a:pPr>
            <a:endParaRPr lang="en-GB"/>
          </a:p>
        </p:txBody>
      </p:sp>
      <p:sp>
        <p:nvSpPr>
          <p:cNvPr id="47" name="Slide Number Placeholder 5"/>
          <p:cNvSpPr>
            <a:spLocks noGrp="1"/>
          </p:cNvSpPr>
          <p:nvPr>
            <p:ph type="sldNum" sz="quarter" idx="12"/>
          </p:nvPr>
        </p:nvSpPr>
        <p:spPr/>
        <p:txBody>
          <a:bodyPr/>
          <a:lstStyle>
            <a:lvl1pPr>
              <a:defRPr/>
            </a:lvl1pPr>
          </a:lstStyle>
          <a:p>
            <a:pPr>
              <a:defRPr/>
            </a:pPr>
            <a:fld id="{B3600AE6-4B78-4D6B-B8E8-BF18A7ABE0F8}" type="slidenum">
              <a:rPr lang="en-GB"/>
              <a:pPr>
                <a:defRPr/>
              </a:pPr>
              <a:t>‹#›</a:t>
            </a:fld>
            <a:endParaRPr lang="en-GB"/>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360363" y="360363"/>
            <a:ext cx="8423275"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8195" name="Text Placeholder 2"/>
          <p:cNvSpPr>
            <a:spLocks noGrp="1"/>
          </p:cNvSpPr>
          <p:nvPr>
            <p:ph type="body" idx="1"/>
          </p:nvPr>
        </p:nvSpPr>
        <p:spPr bwMode="auto">
          <a:xfrm>
            <a:off x="360363" y="1357313"/>
            <a:ext cx="8423275" cy="49228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p>
        </p:txBody>
      </p:sp>
      <p:sp>
        <p:nvSpPr>
          <p:cNvPr id="50" name="Date Placeholder 3"/>
          <p:cNvSpPr>
            <a:spLocks noGrp="1"/>
          </p:cNvSpPr>
          <p:nvPr>
            <p:ph type="dt" sz="half" idx="2"/>
          </p:nvPr>
        </p:nvSpPr>
        <p:spPr>
          <a:xfrm>
            <a:off x="1000125" y="6276975"/>
            <a:ext cx="1071563"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fld id="{4F8539BB-13D9-4957-8744-F49B6A430204}" type="datetimeFigureOut">
              <a:rPr lang="en-US"/>
              <a:pPr>
                <a:defRPr/>
              </a:pPr>
              <a:t>6/26/2015</a:t>
            </a:fld>
            <a:endParaRPr lang="en-GB"/>
          </a:p>
        </p:txBody>
      </p:sp>
      <p:sp>
        <p:nvSpPr>
          <p:cNvPr id="51" name="Footer Placeholder 4"/>
          <p:cNvSpPr>
            <a:spLocks noGrp="1"/>
          </p:cNvSpPr>
          <p:nvPr>
            <p:ph type="ftr" sz="quarter" idx="3"/>
          </p:nvPr>
        </p:nvSpPr>
        <p:spPr>
          <a:xfrm>
            <a:off x="2071688" y="6276975"/>
            <a:ext cx="2786062"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endParaRPr lang="en-GB"/>
          </a:p>
        </p:txBody>
      </p:sp>
      <p:sp>
        <p:nvSpPr>
          <p:cNvPr id="52" name="Slide Number Placeholder 5"/>
          <p:cNvSpPr>
            <a:spLocks noGrp="1"/>
          </p:cNvSpPr>
          <p:nvPr>
            <p:ph type="sldNum" sz="quarter" idx="4"/>
          </p:nvPr>
        </p:nvSpPr>
        <p:spPr>
          <a:xfrm>
            <a:off x="357188" y="6278563"/>
            <a:ext cx="571500" cy="222250"/>
          </a:xfrm>
          <a:prstGeom prst="rect">
            <a:avLst/>
          </a:prstGeom>
        </p:spPr>
        <p:txBody>
          <a:bodyPr vert="horz" lIns="0" tIns="0" rIns="0" bIns="0" rtlCol="0" anchor="b" anchorCtr="0"/>
          <a:lstStyle>
            <a:lvl1pPr fontAlgn="auto">
              <a:spcBef>
                <a:spcPts val="0"/>
              </a:spcBef>
              <a:spcAft>
                <a:spcPts val="0"/>
              </a:spcAft>
              <a:defRPr sz="800">
                <a:solidFill>
                  <a:srgbClr val="00BCFF"/>
                </a:solidFill>
                <a:latin typeface="+mn-lt"/>
                <a:cs typeface="+mn-cs"/>
              </a:defRPr>
            </a:lvl1pPr>
          </a:lstStyle>
          <a:p>
            <a:pPr>
              <a:defRPr/>
            </a:pPr>
            <a:fld id="{E4D4BDAD-0A80-4EE4-9058-1150F99B260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hyperlink" Target="http://www.reflectionsipc.com/"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audio" Target="file:///C:\Users\jotter\Documents\Presentations\Audio\The%20QI%20Klaxon.wav"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5.jpe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hyperlink" Target="http://www.reflectionsipc.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ctrTitle" idx="4294967295"/>
          </p:nvPr>
        </p:nvSpPr>
        <p:spPr>
          <a:xfrm>
            <a:off x="685800" y="620688"/>
            <a:ext cx="7772400" cy="1470025"/>
          </a:xfrm>
        </p:spPr>
        <p:txBody>
          <a:bodyPr/>
          <a:lstStyle/>
          <a:p>
            <a:pPr eaLnBrk="1" hangingPunct="1"/>
            <a:r>
              <a:rPr lang="en-GB" sz="3000" dirty="0"/>
              <a:t>Pervasive infection threats in acute healthcare, including Gram-negative bacteria</a:t>
            </a:r>
            <a:r>
              <a:rPr lang="en-GB" sz="3000" dirty="0" smtClean="0"/>
              <a:t/>
            </a:r>
            <a:br>
              <a:rPr lang="en-GB" sz="3000" dirty="0" smtClean="0"/>
            </a:br>
            <a:r>
              <a:rPr lang="en-GB" sz="3000" dirty="0" smtClean="0"/>
              <a:t/>
            </a:r>
            <a:br>
              <a:rPr lang="en-GB" sz="3000" dirty="0" smtClean="0"/>
            </a:br>
            <a:r>
              <a:rPr lang="en-GB" sz="3000" dirty="0" smtClean="0"/>
              <a:t/>
            </a:r>
            <a:br>
              <a:rPr lang="en-GB" sz="3000" dirty="0" smtClean="0"/>
            </a:br>
            <a:r>
              <a:rPr lang="en-GB" sz="2400" dirty="0" smtClean="0"/>
              <a:t>30</a:t>
            </a:r>
            <a:r>
              <a:rPr lang="en-GB" sz="2400" dirty="0" smtClean="0"/>
              <a:t>/06/15</a:t>
            </a:r>
            <a:endParaRPr lang="en-US" sz="3000" dirty="0" smtClean="0"/>
          </a:p>
        </p:txBody>
      </p:sp>
      <p:sp>
        <p:nvSpPr>
          <p:cNvPr id="17411" name="Rectangle 3"/>
          <p:cNvSpPr>
            <a:spLocks noGrp="1"/>
          </p:cNvSpPr>
          <p:nvPr>
            <p:ph type="subTitle" idx="4294967295"/>
          </p:nvPr>
        </p:nvSpPr>
        <p:spPr>
          <a:xfrm>
            <a:off x="714348" y="4628728"/>
            <a:ext cx="7829550" cy="1752600"/>
          </a:xfrm>
        </p:spPr>
        <p:txBody>
          <a:bodyPr/>
          <a:lstStyle/>
          <a:p>
            <a:pPr eaLnBrk="1" hangingPunct="1">
              <a:buFont typeface="Wingdings" pitchFamily="2" charset="2"/>
              <a:buNone/>
            </a:pPr>
            <a:r>
              <a:rPr lang="en-GB" sz="2000" dirty="0">
                <a:latin typeface="+mj-lt"/>
                <a:ea typeface="ＭＳ Ｐゴシック" pitchFamily="34" charset="-128"/>
                <a:cs typeface="Arial" pitchFamily="34" charset="0"/>
              </a:rPr>
              <a:t>Jon Otter, PhD </a:t>
            </a:r>
            <a:r>
              <a:rPr lang="en-GB" sz="2000" dirty="0" err="1">
                <a:latin typeface="+mj-lt"/>
                <a:ea typeface="ＭＳ Ｐゴシック" pitchFamily="34" charset="-128"/>
                <a:cs typeface="Arial" pitchFamily="34" charset="0"/>
              </a:rPr>
              <a:t>FRCPath</a:t>
            </a:r>
            <a:endParaRPr lang="en-GB" sz="2000" dirty="0">
              <a:latin typeface="+mj-lt"/>
              <a:ea typeface="ＭＳ Ｐゴシック" pitchFamily="34" charset="-128"/>
              <a:cs typeface="Arial" pitchFamily="34" charset="0"/>
            </a:endParaRPr>
          </a:p>
          <a:p>
            <a:pPr eaLnBrk="1" hangingPunct="1">
              <a:buFont typeface="Wingdings" pitchFamily="2" charset="2"/>
              <a:buNone/>
            </a:pPr>
            <a:r>
              <a:rPr lang="en-GB" sz="2000" dirty="0">
                <a:latin typeface="+mj-lt"/>
                <a:ea typeface="ＭＳ Ｐゴシック" pitchFamily="34" charset="-128"/>
                <a:cs typeface="Arial" pitchFamily="34" charset="0"/>
              </a:rPr>
              <a:t>Imperial College Healthcare NHS Trust </a:t>
            </a:r>
          </a:p>
          <a:p>
            <a:pPr eaLnBrk="1" hangingPunct="1">
              <a:buFont typeface="Wingdings" pitchFamily="2" charset="2"/>
              <a:buNone/>
            </a:pPr>
            <a:r>
              <a:rPr lang="en-GB" sz="2000" dirty="0">
                <a:latin typeface="+mj-lt"/>
                <a:ea typeface="ＭＳ Ｐゴシック" pitchFamily="34" charset="-128"/>
                <a:cs typeface="Arial" pitchFamily="34" charset="0"/>
              </a:rPr>
              <a:t>Blog: </a:t>
            </a:r>
            <a:r>
              <a:rPr lang="en-GB" sz="2000" dirty="0">
                <a:latin typeface="+mj-lt"/>
                <a:ea typeface="ＭＳ Ｐゴシック" pitchFamily="34" charset="-128"/>
                <a:cs typeface="Arial" pitchFamily="34" charset="0"/>
                <a:hlinkClick r:id="rId2"/>
              </a:rPr>
              <a:t>www.ReflectionsIPC.com</a:t>
            </a:r>
            <a:endParaRPr lang="en-GB" sz="2000" dirty="0">
              <a:latin typeface="+mj-lt"/>
              <a:ea typeface="ＭＳ Ｐゴシック" pitchFamily="34" charset="-128"/>
              <a:cs typeface="Arial" pitchFamily="34" charset="0"/>
            </a:endParaRPr>
          </a:p>
          <a:p>
            <a:pPr eaLnBrk="1" hangingPunct="1">
              <a:buFont typeface="Wingdings" pitchFamily="2" charset="2"/>
              <a:buNone/>
            </a:pPr>
            <a:r>
              <a:rPr lang="en-GB" sz="2000" dirty="0">
                <a:latin typeface="+mj-lt"/>
                <a:ea typeface="ＭＳ Ｐゴシック" pitchFamily="34" charset="-128"/>
                <a:cs typeface="Arial" pitchFamily="34" charset="0"/>
              </a:rPr>
              <a:t>Twitter: @</a:t>
            </a:r>
            <a:r>
              <a:rPr lang="en-GB" sz="2000" dirty="0" err="1">
                <a:latin typeface="+mj-lt"/>
                <a:ea typeface="ＭＳ Ｐゴシック" pitchFamily="34" charset="-128"/>
                <a:cs typeface="Arial" pitchFamily="34" charset="0"/>
              </a:rPr>
              <a:t>jonotter</a:t>
            </a:r>
            <a:r>
              <a:rPr lang="en-GB" sz="2000" dirty="0">
                <a:latin typeface="+mj-lt"/>
                <a:ea typeface="ＭＳ Ｐゴシック" pitchFamily="34" charset="-128"/>
                <a:cs typeface="Arial" pitchFamily="34" charset="0"/>
              </a:rPr>
              <a:t> </a:t>
            </a:r>
          </a:p>
          <a:p>
            <a:pPr eaLnBrk="1" hangingPunct="1">
              <a:buFont typeface="Wingdings" pitchFamily="2" charset="2"/>
              <a:buNone/>
            </a:pPr>
            <a:r>
              <a:rPr lang="en-GB" sz="2000" dirty="0">
                <a:latin typeface="+mj-lt"/>
                <a:ea typeface="ＭＳ Ｐゴシック" pitchFamily="34" charset="-128"/>
                <a:cs typeface="Arial" pitchFamily="34" charset="0"/>
              </a:rPr>
              <a:t>Email: </a:t>
            </a:r>
            <a:r>
              <a:rPr lang="en-GB" sz="2000" dirty="0">
                <a:latin typeface="+mj-lt"/>
                <a:ea typeface="ＭＳ Ｐゴシック" pitchFamily="34" charset="-128"/>
                <a:cs typeface="Arial" pitchFamily="34" charset="0"/>
                <a:hlinkClick r:id="rId3"/>
              </a:rPr>
              <a:t>jon.otter@imperial.nhs.uk</a:t>
            </a:r>
            <a:r>
              <a:rPr lang="en-GB" sz="2000" dirty="0">
                <a:latin typeface="+mj-lt"/>
                <a:ea typeface="ＭＳ Ｐゴシック" pitchFamily="34" charset="-128"/>
                <a:cs typeface="Arial" pitchFamily="34" charset="0"/>
              </a:rPr>
              <a:t> </a:t>
            </a:r>
          </a:p>
          <a:p>
            <a:pPr eaLnBrk="1" hangingPunct="1"/>
            <a:endParaRPr lang="en-GB" sz="2100" dirty="0" smtClean="0">
              <a:latin typeface="+mj-lt"/>
            </a:endParaRPr>
          </a:p>
          <a:p>
            <a:pPr eaLnBrk="1" hangingPunct="1"/>
            <a:endParaRPr lang="en-US" dirty="0" smtClean="0">
              <a:latin typeface="+mj-lt"/>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MRSA bacteraemia, England 2001-2013</a:t>
            </a:r>
            <a:endParaRPr lang="en-GB" dirty="0"/>
          </a:p>
        </p:txBody>
      </p:sp>
      <p:graphicFrame>
        <p:nvGraphicFramePr>
          <p:cNvPr id="5" name="Chart 4"/>
          <p:cNvGraphicFramePr>
            <a:graphicFrameLocks noGrp="1"/>
          </p:cNvGraphicFramePr>
          <p:nvPr/>
        </p:nvGraphicFramePr>
        <p:xfrm>
          <a:off x="179512" y="908720"/>
          <a:ext cx="9045451" cy="5553992"/>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2001</a:t>
            </a:r>
          </a:p>
          <a:p>
            <a:pPr marL="361950" indent="-266700">
              <a:buFont typeface="+mj-lt"/>
              <a:buAutoNum type="arabicPeriod"/>
            </a:pPr>
            <a:r>
              <a:rPr lang="en-GB" sz="1200" dirty="0" smtClean="0"/>
              <a:t>‘</a:t>
            </a:r>
            <a:r>
              <a:rPr lang="en-GB" sz="1200" dirty="0" err="1" smtClean="0"/>
              <a:t>Gettting</a:t>
            </a:r>
            <a:r>
              <a:rPr lang="en-GB" sz="1200" dirty="0" smtClean="0"/>
              <a:t> ahead of the curve’, 2002</a:t>
            </a:r>
          </a:p>
          <a:p>
            <a:pPr marL="361950" indent="-266700">
              <a:buFont typeface="+mj-lt"/>
              <a:buAutoNum type="arabicPeriod"/>
            </a:pPr>
            <a:r>
              <a:rPr lang="en-GB" sz="1200" dirty="0" smtClean="0"/>
              <a:t>‘Winning ways’, 2003</a:t>
            </a:r>
          </a:p>
          <a:p>
            <a:pPr marL="361950" indent="-266700">
              <a:buFont typeface="+mj-lt"/>
              <a:buAutoNum type="arabicPeriod"/>
            </a:pPr>
            <a:r>
              <a:rPr lang="en-GB" sz="1200" dirty="0" smtClean="0"/>
              <a:t>‘Towards cleaner hospitals’, 2004</a:t>
            </a:r>
          </a:p>
          <a:p>
            <a:pPr marL="361950" indent="-266700">
              <a:buFont typeface="+mj-lt"/>
              <a:buAutoNum type="arabicPeriod"/>
            </a:pPr>
            <a:r>
              <a:rPr lang="en-GB" sz="1200" dirty="0" smtClean="0"/>
              <a:t>‘</a:t>
            </a:r>
            <a:r>
              <a:rPr lang="en-GB" sz="1200" dirty="0" err="1" smtClean="0"/>
              <a:t>Cleanyourhands</a:t>
            </a:r>
            <a:r>
              <a:rPr lang="en-GB" sz="1200" dirty="0" smtClean="0"/>
              <a:t>’, 2004</a:t>
            </a:r>
          </a:p>
          <a:p>
            <a:pPr marL="361950" indent="-266700">
              <a:buFont typeface="+mj-lt"/>
              <a:buAutoNum type="arabicPeriod"/>
            </a:pPr>
            <a:r>
              <a:rPr lang="en-GB" sz="1200" dirty="0" smtClean="0"/>
              <a:t>Targets introduced, 2004</a:t>
            </a:r>
          </a:p>
          <a:p>
            <a:pPr marL="361950" indent="-266700">
              <a:buFont typeface="+mj-lt"/>
              <a:buAutoNum type="arabicPeriod"/>
            </a:pPr>
            <a:r>
              <a:rPr lang="en-GB" sz="1200" dirty="0" smtClean="0"/>
              <a:t>Cleanliness improvement, 2005</a:t>
            </a:r>
          </a:p>
          <a:p>
            <a:pPr marL="361950" indent="-266700">
              <a:buFont typeface="+mj-lt"/>
              <a:buAutoNum type="arabicPeriod"/>
            </a:pPr>
            <a:r>
              <a:rPr lang="en-GB" sz="1200" dirty="0" smtClean="0"/>
              <a:t>‘Going further faster’, 2006</a:t>
            </a:r>
          </a:p>
          <a:p>
            <a:pPr marL="361950" indent="-266700">
              <a:buFont typeface="+mj-lt"/>
              <a:buAutoNum type="arabicPeriod"/>
            </a:pPr>
            <a:r>
              <a:rPr lang="en-GB" sz="1200" dirty="0" smtClean="0"/>
              <a:t>Root cause analysis, 2006</a:t>
            </a:r>
          </a:p>
          <a:p>
            <a:pPr marL="361950" indent="-266700">
              <a:buFont typeface="+mj-lt"/>
              <a:buAutoNum type="arabicPeriod"/>
            </a:pPr>
            <a:r>
              <a:rPr lang="en-GB" sz="1200" dirty="0" smtClean="0"/>
              <a:t>Revised national guidelines, 2006</a:t>
            </a:r>
          </a:p>
          <a:p>
            <a:pPr marL="361950" indent="-266700">
              <a:buFont typeface="+mj-lt"/>
              <a:buAutoNum type="arabicPeriod"/>
            </a:pPr>
            <a:r>
              <a:rPr lang="en-GB" sz="1200" dirty="0" smtClean="0"/>
              <a:t>Deep clean, 2007</a:t>
            </a:r>
          </a:p>
          <a:p>
            <a:pPr marL="361950" indent="-266700">
              <a:buFont typeface="+mj-lt"/>
              <a:buAutoNum type="arabicPeriod"/>
            </a:pPr>
            <a:r>
              <a:rPr lang="en-GB" sz="1200" dirty="0" smtClean="0"/>
              <a:t>Screening elective admissions, 2008</a:t>
            </a:r>
          </a:p>
          <a:p>
            <a:pPr marL="361950" indent="-266700">
              <a:buFont typeface="+mj-lt"/>
              <a:buAutoNum type="arabicPeriod"/>
            </a:pPr>
            <a:r>
              <a:rPr lang="en-GB" sz="1200" dirty="0" smtClean="0"/>
              <a:t>Universal screening, 2010</a:t>
            </a:r>
          </a:p>
          <a:p>
            <a:endParaRPr lang="en-GB" sz="1200" dirty="0" smtClean="0"/>
          </a:p>
        </p:txBody>
      </p:sp>
      <p:sp>
        <p:nvSpPr>
          <p:cNvPr id="7" name="TextBox 6"/>
          <p:cNvSpPr txBox="1"/>
          <p:nvPr/>
        </p:nvSpPr>
        <p:spPr>
          <a:xfrm>
            <a:off x="971600" y="177281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8" name="TextBox 7"/>
          <p:cNvSpPr txBox="1"/>
          <p:nvPr/>
        </p:nvSpPr>
        <p:spPr>
          <a:xfrm>
            <a:off x="1547664" y="1772816"/>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9" name="TextBox 8"/>
          <p:cNvSpPr txBox="1"/>
          <p:nvPr/>
        </p:nvSpPr>
        <p:spPr>
          <a:xfrm>
            <a:off x="2195736" y="1628800"/>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
        <p:nvSpPr>
          <p:cNvPr id="10" name="TextBox 9"/>
          <p:cNvSpPr txBox="1"/>
          <p:nvPr/>
        </p:nvSpPr>
        <p:spPr>
          <a:xfrm>
            <a:off x="2843808" y="980728"/>
            <a:ext cx="720080" cy="923330"/>
          </a:xfrm>
          <a:prstGeom prst="rect">
            <a:avLst/>
          </a:prstGeom>
          <a:noFill/>
        </p:spPr>
        <p:txBody>
          <a:bodyPr wrap="square" rtlCol="0">
            <a:spAutoFit/>
          </a:bodyPr>
          <a:lstStyle/>
          <a:p>
            <a:r>
              <a:rPr lang="en-GB" b="1" dirty="0" smtClean="0">
                <a:latin typeface="+mn-lt"/>
              </a:rPr>
              <a:t>4</a:t>
            </a:r>
          </a:p>
          <a:p>
            <a:r>
              <a:rPr lang="en-GB" b="1" dirty="0" smtClean="0">
                <a:latin typeface="+mn-lt"/>
              </a:rPr>
              <a:t>5</a:t>
            </a:r>
          </a:p>
          <a:p>
            <a:r>
              <a:rPr lang="en-GB" b="1" dirty="0" smtClean="0">
                <a:latin typeface="+mn-lt"/>
              </a:rPr>
              <a:t>6</a:t>
            </a:r>
            <a:endParaRPr lang="en-GB" b="1" dirty="0">
              <a:latin typeface="+mn-lt"/>
            </a:endParaRPr>
          </a:p>
        </p:txBody>
      </p:sp>
      <p:sp>
        <p:nvSpPr>
          <p:cNvPr id="12" name="TextBox 11"/>
          <p:cNvSpPr txBox="1"/>
          <p:nvPr/>
        </p:nvSpPr>
        <p:spPr>
          <a:xfrm>
            <a:off x="3419872" y="1700808"/>
            <a:ext cx="720080" cy="369332"/>
          </a:xfrm>
          <a:prstGeom prst="rect">
            <a:avLst/>
          </a:prstGeom>
          <a:noFill/>
        </p:spPr>
        <p:txBody>
          <a:bodyPr wrap="square" rtlCol="0">
            <a:spAutoFit/>
          </a:bodyPr>
          <a:lstStyle/>
          <a:p>
            <a:r>
              <a:rPr lang="en-GB" b="1" dirty="0" smtClean="0">
                <a:latin typeface="+mn-lt"/>
              </a:rPr>
              <a:t>7</a:t>
            </a:r>
            <a:endParaRPr lang="en-GB" b="1" dirty="0">
              <a:latin typeface="+mn-lt"/>
            </a:endParaRPr>
          </a:p>
        </p:txBody>
      </p:sp>
      <p:sp>
        <p:nvSpPr>
          <p:cNvPr id="13" name="TextBox 12"/>
          <p:cNvSpPr txBox="1"/>
          <p:nvPr/>
        </p:nvSpPr>
        <p:spPr>
          <a:xfrm>
            <a:off x="4067944" y="1209526"/>
            <a:ext cx="720080" cy="923330"/>
          </a:xfrm>
          <a:prstGeom prst="rect">
            <a:avLst/>
          </a:prstGeom>
          <a:noFill/>
        </p:spPr>
        <p:txBody>
          <a:bodyPr wrap="square" rtlCol="0">
            <a:spAutoFit/>
          </a:bodyPr>
          <a:lstStyle/>
          <a:p>
            <a:pPr algn="ctr"/>
            <a:r>
              <a:rPr lang="en-GB" b="1" dirty="0" smtClean="0">
                <a:latin typeface="+mn-lt"/>
              </a:rPr>
              <a:t>8</a:t>
            </a:r>
          </a:p>
          <a:p>
            <a:pPr algn="ctr"/>
            <a:r>
              <a:rPr lang="en-GB" b="1" dirty="0" smtClean="0">
                <a:latin typeface="+mn-lt"/>
              </a:rPr>
              <a:t>9</a:t>
            </a:r>
          </a:p>
          <a:p>
            <a:pPr algn="ctr"/>
            <a:r>
              <a:rPr lang="en-GB" b="1" dirty="0" smtClean="0">
                <a:latin typeface="+mn-lt"/>
              </a:rPr>
              <a:t>10</a:t>
            </a:r>
            <a:endParaRPr lang="en-GB" b="1" dirty="0">
              <a:latin typeface="+mn-lt"/>
            </a:endParaRPr>
          </a:p>
        </p:txBody>
      </p:sp>
      <p:sp>
        <p:nvSpPr>
          <p:cNvPr id="14" name="TextBox 13"/>
          <p:cNvSpPr txBox="1"/>
          <p:nvPr/>
        </p:nvSpPr>
        <p:spPr>
          <a:xfrm>
            <a:off x="4860032" y="2483604"/>
            <a:ext cx="720080" cy="369332"/>
          </a:xfrm>
          <a:prstGeom prst="rect">
            <a:avLst/>
          </a:prstGeom>
          <a:noFill/>
        </p:spPr>
        <p:txBody>
          <a:bodyPr wrap="square" rtlCol="0">
            <a:spAutoFit/>
          </a:bodyPr>
          <a:lstStyle/>
          <a:p>
            <a:r>
              <a:rPr lang="en-GB" b="1" dirty="0" smtClean="0">
                <a:latin typeface="+mn-lt"/>
              </a:rPr>
              <a:t>11</a:t>
            </a:r>
            <a:endParaRPr lang="en-GB" b="1" dirty="0">
              <a:latin typeface="+mn-lt"/>
            </a:endParaRPr>
          </a:p>
        </p:txBody>
      </p:sp>
      <p:sp>
        <p:nvSpPr>
          <p:cNvPr id="15" name="TextBox 14"/>
          <p:cNvSpPr txBox="1"/>
          <p:nvPr/>
        </p:nvSpPr>
        <p:spPr>
          <a:xfrm>
            <a:off x="5364088" y="3356992"/>
            <a:ext cx="720080" cy="369332"/>
          </a:xfrm>
          <a:prstGeom prst="rect">
            <a:avLst/>
          </a:prstGeom>
          <a:noFill/>
        </p:spPr>
        <p:txBody>
          <a:bodyPr wrap="square" rtlCol="0">
            <a:spAutoFit/>
          </a:bodyPr>
          <a:lstStyle/>
          <a:p>
            <a:r>
              <a:rPr lang="en-GB" b="1" dirty="0" smtClean="0">
                <a:latin typeface="+mn-lt"/>
              </a:rPr>
              <a:t>12</a:t>
            </a:r>
            <a:endParaRPr lang="en-GB" b="1" dirty="0">
              <a:latin typeface="+mn-lt"/>
            </a:endParaRPr>
          </a:p>
        </p:txBody>
      </p:sp>
      <p:sp>
        <p:nvSpPr>
          <p:cNvPr id="16" name="TextBox 15"/>
          <p:cNvSpPr txBox="1"/>
          <p:nvPr/>
        </p:nvSpPr>
        <p:spPr>
          <a:xfrm>
            <a:off x="6876256" y="4365104"/>
            <a:ext cx="720080" cy="369332"/>
          </a:xfrm>
          <a:prstGeom prst="rect">
            <a:avLst/>
          </a:prstGeom>
          <a:noFill/>
        </p:spPr>
        <p:txBody>
          <a:bodyPr wrap="square" rtlCol="0">
            <a:spAutoFit/>
          </a:bodyPr>
          <a:lstStyle/>
          <a:p>
            <a:r>
              <a:rPr lang="en-GB" b="1" dirty="0" smtClean="0">
                <a:latin typeface="+mn-lt"/>
              </a:rPr>
              <a:t>13</a:t>
            </a:r>
            <a:endParaRPr lang="en-GB" b="1" dirty="0">
              <a:latin typeface="+mn-lt"/>
            </a:endParaRPr>
          </a:p>
        </p:txBody>
      </p:sp>
    </p:spTree>
    <p:extLst>
      <p:ext uri="{BB962C8B-B14F-4D97-AF65-F5344CB8AC3E}">
        <p14:creationId xmlns:p14="http://schemas.microsoft.com/office/powerpoint/2010/main" val="2238326287"/>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524328" y="5661248"/>
            <a:ext cx="144016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Chart 3"/>
          <p:cNvGraphicFramePr>
            <a:graphicFrameLocks noGrp="1"/>
          </p:cNvGraphicFramePr>
          <p:nvPr/>
        </p:nvGraphicFramePr>
        <p:xfrm>
          <a:off x="0" y="928670"/>
          <a:ext cx="9144000" cy="571504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225226" y="214290"/>
            <a:ext cx="4775666" cy="646331"/>
          </a:xfrm>
          <a:prstGeom prst="rect">
            <a:avLst/>
          </a:prstGeom>
        </p:spPr>
        <p:txBody>
          <a:bodyPr wrap="none">
            <a:spAutoFit/>
          </a:bodyPr>
          <a:lstStyle/>
          <a:p>
            <a:pPr marL="457200" lvl="0" indent="-457200" fontAlgn="base">
              <a:spcBef>
                <a:spcPct val="0"/>
              </a:spcBef>
              <a:spcAft>
                <a:spcPct val="0"/>
              </a:spcAft>
            </a:pPr>
            <a:r>
              <a:rPr lang="en-GB" sz="3600" dirty="0" smtClean="0">
                <a:solidFill>
                  <a:schemeClr val="bg1"/>
                </a:solidFill>
                <a:latin typeface="Arial" pitchFamily="34" charset="0"/>
                <a:cs typeface="Arial" pitchFamily="34" charset="0"/>
              </a:rPr>
              <a:t>CDI cases, 2004-2013</a:t>
            </a:r>
          </a:p>
        </p:txBody>
      </p:sp>
      <p:sp>
        <p:nvSpPr>
          <p:cNvPr id="5" name="Up-Down Arrow 4"/>
          <p:cNvSpPr/>
          <p:nvPr/>
        </p:nvSpPr>
        <p:spPr>
          <a:xfrm>
            <a:off x="4286248" y="2571744"/>
            <a:ext cx="285752" cy="1143008"/>
          </a:xfrm>
          <a:prstGeom prst="upDownArrow">
            <a:avLst/>
          </a:prstGeom>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a:spLocks noGrp="1"/>
          </p:cNvSpPr>
          <p:nvPr>
            <p:ph type="title"/>
          </p:nvPr>
        </p:nvSpPr>
        <p:spPr>
          <a:xfrm>
            <a:off x="360363" y="360363"/>
            <a:ext cx="8423275" cy="711183"/>
          </a:xfrm>
        </p:spPr>
        <p:txBody>
          <a:bodyPr/>
          <a:lstStyle/>
          <a:p>
            <a:r>
              <a:rPr lang="en-GB" i="1" dirty="0" smtClean="0"/>
              <a:t>C. </a:t>
            </a:r>
            <a:r>
              <a:rPr lang="en-GB" i="1" dirty="0" err="1" smtClean="0"/>
              <a:t>difficile</a:t>
            </a:r>
            <a:r>
              <a:rPr lang="en-GB" i="1" dirty="0" smtClean="0"/>
              <a:t> </a:t>
            </a:r>
            <a:r>
              <a:rPr lang="en-GB" dirty="0" smtClean="0"/>
              <a:t>infection (CDI), England 2004-2013</a:t>
            </a:r>
            <a:endParaRPr lang="en-GB" dirty="0"/>
          </a:p>
        </p:txBody>
      </p:sp>
      <p:sp>
        <p:nvSpPr>
          <p:cNvPr id="7" name="Content Placeholder 2"/>
          <p:cNvSpPr>
            <a:spLocks noGrp="1"/>
          </p:cNvSpPr>
          <p:nvPr>
            <p:ph idx="1"/>
          </p:nvPr>
        </p:nvSpPr>
        <p:spPr>
          <a:xfrm>
            <a:off x="5796136" y="998969"/>
            <a:ext cx="3779589" cy="3078103"/>
          </a:xfrm>
        </p:spPr>
        <p:txBody>
          <a:bodyPr/>
          <a:lstStyle/>
          <a:p>
            <a:pPr marL="361950" indent="-266700">
              <a:buFont typeface="+mj-lt"/>
              <a:buAutoNum type="arabicPeriod"/>
            </a:pPr>
            <a:r>
              <a:rPr lang="en-GB" sz="1200" dirty="0" smtClean="0"/>
              <a:t>Mandatory reporting, 2004</a:t>
            </a:r>
          </a:p>
          <a:p>
            <a:pPr marL="361950" indent="-266700">
              <a:buFont typeface="+mj-lt"/>
              <a:buAutoNum type="arabicPeriod"/>
            </a:pPr>
            <a:r>
              <a:rPr lang="en-GB" sz="1200" dirty="0" smtClean="0"/>
              <a:t>Targets, 2007</a:t>
            </a:r>
          </a:p>
          <a:p>
            <a:pPr marL="361950" indent="-266700">
              <a:buFont typeface="+mj-lt"/>
              <a:buAutoNum type="arabicPeriod"/>
            </a:pPr>
            <a:r>
              <a:rPr lang="en-GB" sz="1200" dirty="0" smtClean="0"/>
              <a:t>Revised guidelines, 2009</a:t>
            </a:r>
          </a:p>
          <a:p>
            <a:endParaRPr lang="en-GB" sz="1200" dirty="0" smtClean="0"/>
          </a:p>
        </p:txBody>
      </p:sp>
      <p:sp>
        <p:nvSpPr>
          <p:cNvPr id="8" name="TextBox 7"/>
          <p:cNvSpPr txBox="1"/>
          <p:nvPr/>
        </p:nvSpPr>
        <p:spPr>
          <a:xfrm>
            <a:off x="1331640" y="2051556"/>
            <a:ext cx="720080" cy="369332"/>
          </a:xfrm>
          <a:prstGeom prst="rect">
            <a:avLst/>
          </a:prstGeom>
          <a:noFill/>
        </p:spPr>
        <p:txBody>
          <a:bodyPr wrap="square" rtlCol="0">
            <a:spAutoFit/>
          </a:bodyPr>
          <a:lstStyle/>
          <a:p>
            <a:r>
              <a:rPr lang="en-GB" b="1" dirty="0" smtClean="0">
                <a:latin typeface="+mn-lt"/>
              </a:rPr>
              <a:t>1</a:t>
            </a:r>
            <a:endParaRPr lang="en-GB" b="1" dirty="0">
              <a:latin typeface="+mn-lt"/>
            </a:endParaRPr>
          </a:p>
        </p:txBody>
      </p:sp>
      <p:sp>
        <p:nvSpPr>
          <p:cNvPr id="9" name="TextBox 8"/>
          <p:cNvSpPr txBox="1"/>
          <p:nvPr/>
        </p:nvSpPr>
        <p:spPr>
          <a:xfrm>
            <a:off x="3851920" y="836712"/>
            <a:ext cx="720080" cy="369332"/>
          </a:xfrm>
          <a:prstGeom prst="rect">
            <a:avLst/>
          </a:prstGeom>
          <a:noFill/>
        </p:spPr>
        <p:txBody>
          <a:bodyPr wrap="square" rtlCol="0">
            <a:spAutoFit/>
          </a:bodyPr>
          <a:lstStyle/>
          <a:p>
            <a:r>
              <a:rPr lang="en-GB" b="1" dirty="0" smtClean="0">
                <a:latin typeface="+mn-lt"/>
              </a:rPr>
              <a:t>2</a:t>
            </a:r>
            <a:endParaRPr lang="en-GB" b="1" dirty="0">
              <a:latin typeface="+mn-lt"/>
            </a:endParaRPr>
          </a:p>
        </p:txBody>
      </p:sp>
      <p:sp>
        <p:nvSpPr>
          <p:cNvPr id="10" name="TextBox 9"/>
          <p:cNvSpPr txBox="1"/>
          <p:nvPr/>
        </p:nvSpPr>
        <p:spPr>
          <a:xfrm>
            <a:off x="5652120" y="3131676"/>
            <a:ext cx="720080" cy="369332"/>
          </a:xfrm>
          <a:prstGeom prst="rect">
            <a:avLst/>
          </a:prstGeom>
          <a:noFill/>
        </p:spPr>
        <p:txBody>
          <a:bodyPr wrap="square" rtlCol="0">
            <a:spAutoFit/>
          </a:bodyPr>
          <a:lstStyle/>
          <a:p>
            <a:r>
              <a:rPr lang="en-GB" b="1" dirty="0" smtClean="0">
                <a:latin typeface="+mn-lt"/>
              </a:rPr>
              <a:t>3</a:t>
            </a:r>
            <a:endParaRPr lang="en-GB" b="1" dirty="0">
              <a:latin typeface="+mn-lt"/>
            </a:endParaRPr>
          </a:p>
        </p:txBody>
      </p:sp>
    </p:spTree>
    <p:extLst>
      <p:ext uri="{BB962C8B-B14F-4D97-AF65-F5344CB8AC3E}">
        <p14:creationId xmlns:p14="http://schemas.microsoft.com/office/powerpoint/2010/main" val="1661632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357158" y="908720"/>
          <a:ext cx="8501122" cy="5549251"/>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a:spLocks noGrp="1"/>
          </p:cNvSpPr>
          <p:nvPr>
            <p:ph type="title"/>
          </p:nvPr>
        </p:nvSpPr>
        <p:spPr>
          <a:xfrm>
            <a:off x="360363" y="360363"/>
            <a:ext cx="8423275" cy="711183"/>
          </a:xfrm>
        </p:spPr>
        <p:txBody>
          <a:bodyPr/>
          <a:lstStyle/>
          <a:p>
            <a:r>
              <a:rPr lang="en-GB" i="1" dirty="0" smtClean="0"/>
              <a:t>E. coli </a:t>
            </a:r>
            <a:r>
              <a:rPr lang="en-GB" dirty="0" smtClean="0"/>
              <a:t>and MSSA bacteraemia, England</a:t>
            </a:r>
            <a:endParaRPr lang="en-GB" dirty="0"/>
          </a:p>
        </p:txBody>
      </p:sp>
    </p:spTree>
    <p:extLst>
      <p:ext uri="{BB962C8B-B14F-4D97-AF65-F5344CB8AC3E}">
        <p14:creationId xmlns:p14="http://schemas.microsoft.com/office/powerpoint/2010/main" val="3241759456"/>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95536" y="692696"/>
          <a:ext cx="8352928" cy="6165304"/>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bwMode="auto">
          <a:xfrm>
            <a:off x="241423" y="197767"/>
            <a:ext cx="9155113" cy="1143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kumimoji="0" lang="en-GB" sz="2800" b="0" i="0" u="none" strike="noStrike" kern="1200" cap="none" spc="0" normalizeH="0" baseline="0" noProof="0" dirty="0" smtClean="0">
                <a:ln>
                  <a:noFill/>
                </a:ln>
                <a:solidFill>
                  <a:srgbClr val="4B63AE"/>
                </a:solidFill>
                <a:effectLst/>
                <a:uLnTx/>
                <a:uFillTx/>
                <a:latin typeface="+mj-lt"/>
                <a:ea typeface="ＭＳ Ｐゴシック" pitchFamily="34" charset="-128"/>
                <a:cs typeface="+mj-cs"/>
              </a:rPr>
              <a:t>Invasive MRSA </a:t>
            </a:r>
            <a:r>
              <a:rPr lang="en-GB" sz="2800" dirty="0" smtClean="0">
                <a:solidFill>
                  <a:srgbClr val="4B63AE"/>
                </a:solidFill>
                <a:latin typeface="+mj-lt"/>
                <a:ea typeface="ＭＳ Ｐゴシック" pitchFamily="34" charset="-128"/>
                <a:cs typeface="+mj-cs"/>
              </a:rPr>
              <a:t>(</a:t>
            </a:r>
            <a:r>
              <a:rPr kumimoji="0" lang="en-GB" sz="2800" b="0" i="0" u="none" strike="noStrike" kern="1200" cap="none" spc="0" normalizeH="0" baseline="0" noProof="0" dirty="0" smtClean="0">
                <a:ln>
                  <a:noFill/>
                </a:ln>
                <a:solidFill>
                  <a:srgbClr val="4B63AE"/>
                </a:solidFill>
                <a:effectLst/>
                <a:uLnTx/>
                <a:uFillTx/>
                <a:latin typeface="+mj-lt"/>
                <a:ea typeface="ＭＳ Ｐゴシック" pitchFamily="34" charset="-128"/>
                <a:cs typeface="+mj-cs"/>
              </a:rPr>
              <a:t>EARS-Net)</a:t>
            </a:r>
          </a:p>
        </p:txBody>
      </p:sp>
    </p:spTree>
    <p:extLst>
      <p:ext uri="{BB962C8B-B14F-4D97-AF65-F5344CB8AC3E}">
        <p14:creationId xmlns:p14="http://schemas.microsoft.com/office/powerpoint/2010/main" val="3454426446"/>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smtClean="0">
              <a:ea typeface="ＭＳ Ｐゴシック" pitchFamily="34" charset="-128"/>
            </a:endParaRPr>
          </a:p>
        </p:txBody>
      </p:sp>
      <p:sp>
        <p:nvSpPr>
          <p:cNvPr id="3" name="Rectangle 2"/>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5400" dirty="0"/>
          </a:p>
        </p:txBody>
      </p:sp>
      <p:sp>
        <p:nvSpPr>
          <p:cNvPr id="4" name="TextBox 3"/>
          <p:cNvSpPr txBox="1">
            <a:spLocks noChangeArrowheads="1"/>
          </p:cNvSpPr>
          <p:nvPr/>
        </p:nvSpPr>
        <p:spPr bwMode="auto">
          <a:xfrm>
            <a:off x="500063" y="2071688"/>
            <a:ext cx="8072437" cy="2586037"/>
          </a:xfrm>
          <a:prstGeom prst="rect">
            <a:avLst/>
          </a:prstGeom>
          <a:noFill/>
          <a:ln w="9525">
            <a:noFill/>
            <a:miter lim="800000"/>
            <a:headEnd/>
            <a:tailEnd/>
          </a:ln>
        </p:spPr>
        <p:txBody>
          <a:bodyPr>
            <a:spAutoFit/>
          </a:bodyPr>
          <a:lstStyle/>
          <a:p>
            <a:pPr algn="ctr"/>
            <a:r>
              <a:rPr lang="en-GB" sz="5400" dirty="0">
                <a:solidFill>
                  <a:srgbClr val="FFFFFF"/>
                </a:solidFill>
                <a:latin typeface="Verdana" pitchFamily="34" charset="0"/>
              </a:rPr>
              <a:t>THE END OF ANTIBIOTICS IS </a:t>
            </a:r>
            <a:r>
              <a:rPr lang="en-GB" sz="5400" dirty="0" smtClean="0">
                <a:solidFill>
                  <a:srgbClr val="FFFFFF"/>
                </a:solidFill>
                <a:latin typeface="Verdana" pitchFamily="34" charset="0"/>
              </a:rPr>
              <a:t>NIGH</a:t>
            </a:r>
            <a:endParaRPr lang="en-GB" sz="5400" dirty="0">
              <a:solidFill>
                <a:srgbClr val="FFFFFF"/>
              </a:solidFill>
              <a:latin typeface="Verdana" pitchFamily="34" charset="0"/>
            </a:endParaRPr>
          </a:p>
          <a:p>
            <a:pPr algn="ctr"/>
            <a:endParaRPr lang="en-GB" sz="5400" dirty="0">
              <a:solidFill>
                <a:srgbClr val="FFFFFF"/>
              </a:solidFill>
              <a:latin typeface="Verdana" pitchFamily="34" charset="0"/>
            </a:endParaRPr>
          </a:p>
        </p:txBody>
      </p:sp>
      <p:pic>
        <p:nvPicPr>
          <p:cNvPr id="6" name="The%20QI%20Klaxon.wav">
            <a:hlinkClick r:id="" action="ppaction://media"/>
          </p:cNvPr>
          <p:cNvPicPr>
            <a:picLocks noRot="1" noChangeAspect="1"/>
          </p:cNvPicPr>
          <p:nvPr>
            <a:audioFile r:link="rId1"/>
          </p:nvPr>
        </p:nvPicPr>
        <p:blipFill>
          <a:blip r:embed="rId3" cstate="print"/>
          <a:srcRect/>
          <a:stretch>
            <a:fillRect/>
          </a:stretch>
        </p:blipFill>
        <p:spPr bwMode="auto">
          <a:xfrm>
            <a:off x="9612313" y="6003925"/>
            <a:ext cx="304800" cy="304800"/>
          </a:xfrm>
          <a:prstGeom prst="rect">
            <a:avLst/>
          </a:prstGeom>
          <a:noFill/>
          <a:ln w="9525">
            <a:noFill/>
            <a:miter lim="800000"/>
            <a:headEnd/>
            <a:tailEnd/>
          </a:ln>
        </p:spPr>
      </p:pic>
    </p:spTree>
    <p:extLst>
      <p:ext uri="{BB962C8B-B14F-4D97-AF65-F5344CB8AC3E}">
        <p14:creationId xmlns:p14="http://schemas.microsoft.com/office/powerpoint/2010/main" val="18254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5000"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par>
                                <p:cTn id="8" presetID="1" presetClass="mediacall" presetSubtype="0" fill="hold" nodeType="withEffect">
                                  <p:stCondLst>
                                    <p:cond delay="0"/>
                                  </p:stCondLst>
                                  <p:childTnLst>
                                    <p:cmd type="call" cmd="playFrom(0.0)">
                                      <p:cBhvr>
                                        <p:cTn id="9" dur="53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23528" y="197768"/>
            <a:ext cx="8229600" cy="1143000"/>
          </a:xfrm>
        </p:spPr>
        <p:txBody>
          <a:bodyPr/>
          <a:lstStyle/>
          <a:p>
            <a:r>
              <a:rPr lang="en-GB" dirty="0" smtClean="0">
                <a:latin typeface="Verdana" pitchFamily="34" charset="0"/>
                <a:ea typeface="ＭＳ Ｐゴシック" pitchFamily="34" charset="-128"/>
              </a:rPr>
              <a:t>What’</a:t>
            </a:r>
            <a:r>
              <a:rPr lang="en-GB" altLang="ja-JP" dirty="0" smtClean="0">
                <a:latin typeface="Verdana" pitchFamily="34" charset="0"/>
                <a:ea typeface="ＭＳ Ｐゴシック" pitchFamily="34" charset="-128"/>
              </a:rPr>
              <a:t>s the problem?</a:t>
            </a:r>
            <a:br>
              <a:rPr lang="en-GB" altLang="ja-JP" dirty="0" smtClean="0">
                <a:latin typeface="Verdana" pitchFamily="34" charset="0"/>
                <a:ea typeface="ＭＳ Ｐゴシック" pitchFamily="34" charset="-128"/>
              </a:rPr>
            </a:br>
            <a:endParaRPr lang="en-GB" dirty="0" smtClean="0">
              <a:latin typeface="Verdana" pitchFamily="34" charset="0"/>
              <a:ea typeface="ＭＳ Ｐゴシック" pitchFamily="34" charset="-128"/>
            </a:endParaRPr>
          </a:p>
        </p:txBody>
      </p:sp>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a:latin typeface="Verdana" pitchFamily="34" charset="0"/>
              </a:rPr>
              <a:t>“</a:t>
            </a:r>
            <a:r>
              <a:rPr lang="en-GB" altLang="ja-JP" sz="2000" i="1">
                <a:latin typeface="Verdana" pitchFamily="34" charset="0"/>
              </a:rPr>
              <a:t>CRE are nightmare bacteria.</a:t>
            </a:r>
            <a:r>
              <a:rPr lang="ja-JP" altLang="en-GB" sz="2000" i="1">
                <a:latin typeface="Verdana" pitchFamily="34" charset="0"/>
              </a:rPr>
              <a:t>”</a:t>
            </a:r>
            <a:endParaRPr lang="en-GB" sz="2000" i="1">
              <a:latin typeface="Verdana" pitchFamily="34" charset="0"/>
            </a:endParaRPr>
          </a:p>
        </p:txBody>
      </p:sp>
      <p:sp>
        <p:nvSpPr>
          <p:cNvPr id="8" name="Rectangle 7"/>
          <p:cNvSpPr>
            <a:spLocks noChangeArrowheads="1"/>
          </p:cNvSpPr>
          <p:nvPr/>
        </p:nvSpPr>
        <p:spPr bwMode="auto">
          <a:xfrm>
            <a:off x="1233488" y="1341438"/>
            <a:ext cx="3276600" cy="338137"/>
          </a:xfrm>
          <a:prstGeom prst="rect">
            <a:avLst/>
          </a:prstGeom>
          <a:noFill/>
          <a:ln w="9525">
            <a:noFill/>
            <a:miter lim="800000"/>
            <a:headEnd/>
            <a:tailEnd/>
          </a:ln>
        </p:spPr>
        <p:txBody>
          <a:bodyPr wrap="none">
            <a:spAutoFit/>
          </a:bodyPr>
          <a:lstStyle/>
          <a:p>
            <a:r>
              <a:rPr lang="en-GB" sz="1600" i="1">
                <a:latin typeface="Verdana"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Verdana" pitchFamily="34" charset="0"/>
              </a:rPr>
              <a:t>“</a:t>
            </a:r>
            <a:r>
              <a:rPr lang="en-GB" altLang="ja-JP" sz="2000" i="1">
                <a:latin typeface="Verdana" pitchFamily="34" charset="0"/>
              </a:rPr>
              <a:t>If we don't take action, then we may all be back in an almost 19th Century environment where infections kill us as a result of routine operations.</a:t>
            </a:r>
            <a:r>
              <a:rPr lang="ja-JP" altLang="en-GB" sz="2000" i="1">
                <a:latin typeface="Verdana" pitchFamily="34" charset="0"/>
              </a:rPr>
              <a:t>”</a:t>
            </a:r>
            <a:endParaRPr lang="en-GB" altLang="ja-JP" sz="2000" i="1">
              <a:latin typeface="Verdana" pitchFamily="34" charset="0"/>
            </a:endParaRPr>
          </a:p>
          <a:p>
            <a:r>
              <a:rPr lang="en-GB" sz="1600" i="1">
                <a:latin typeface="Verdana"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Verdana" pitchFamily="34" charset="0"/>
              </a:rPr>
              <a:t>“</a:t>
            </a:r>
            <a:r>
              <a:rPr lang="en-GB" altLang="ja-JP" sz="2000" i="1">
                <a:latin typeface="Verdana"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Verdana" pitchFamily="34" charset="0"/>
              </a:rPr>
              <a:t>”</a:t>
            </a:r>
            <a:endParaRPr lang="en-GB" altLang="ja-JP" sz="1600" i="1">
              <a:latin typeface="Verdana" pitchFamily="34" charset="0"/>
            </a:endParaRPr>
          </a:p>
          <a:p>
            <a:r>
              <a:rPr lang="en-GB" sz="1600" i="1">
                <a:latin typeface="Verdana"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Verdana"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Verdana"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1262062"/>
          </a:xfrm>
          <a:prstGeom prst="rect">
            <a:avLst/>
          </a:prstGeom>
          <a:noFill/>
          <a:ln w="9525">
            <a:noFill/>
            <a:miter lim="800000"/>
            <a:headEnd/>
            <a:tailEnd/>
          </a:ln>
        </p:spPr>
        <p:txBody>
          <a:bodyPr>
            <a:spAutoFit/>
          </a:bodyPr>
          <a:lstStyle/>
          <a:p>
            <a:r>
              <a:rPr lang="ja-JP" altLang="en-GB" sz="2000" i="1">
                <a:latin typeface="Verdana" pitchFamily="34" charset="0"/>
              </a:rPr>
              <a:t>“</a:t>
            </a:r>
            <a:r>
              <a:rPr lang="en-GB" altLang="ja-JP" sz="2000" i="1">
                <a:latin typeface="Verdana" pitchFamily="34" charset="0"/>
              </a:rPr>
              <a:t>The rise of antibiotic-resistant bacteria, however, represents a serious threat to public health and the economy.</a:t>
            </a:r>
            <a:r>
              <a:rPr lang="ja-JP" altLang="en-GB" sz="2000" i="1">
                <a:latin typeface="Verdana" pitchFamily="34" charset="0"/>
              </a:rPr>
              <a:t>”</a:t>
            </a:r>
            <a:endParaRPr lang="en-GB" altLang="ja-JP" sz="1600" i="1">
              <a:latin typeface="Verdana" pitchFamily="34" charset="0"/>
            </a:endParaRPr>
          </a:p>
          <a:p>
            <a:r>
              <a:rPr lang="en-GB" sz="1600" i="1">
                <a:latin typeface="Verdana"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5432302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lstStyle/>
          <a:p>
            <a:r>
              <a:rPr lang="en-GB" dirty="0" smtClean="0">
                <a:latin typeface="Verdana" pitchFamily="34" charset="0"/>
                <a:ea typeface="ＭＳ Ｐゴシック" pitchFamily="34" charset="-128"/>
              </a:rPr>
              <a:t>Rising threat from MDR-GNR</a:t>
            </a:r>
            <a:endParaRPr lang="en-GB" i="1" dirty="0" smtClean="0">
              <a:latin typeface="Verdana" pitchFamily="34" charset="0"/>
              <a:ea typeface="ＭＳ Ｐゴシック" pitchFamily="34" charset="-128"/>
            </a:endParaRPr>
          </a:p>
        </p:txBody>
      </p:sp>
      <p:graphicFrame>
        <p:nvGraphicFramePr>
          <p:cNvPr id="5" name="Chart 4"/>
          <p:cNvGraphicFramePr/>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a:latin typeface="Verdana"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Verdana" pitchFamily="34" charset="0"/>
              </a:rPr>
              <a:t>Hidron et al. </a:t>
            </a:r>
            <a:r>
              <a:rPr lang="en-US" sz="1600" i="1">
                <a:latin typeface="Verdana" pitchFamily="34" charset="0"/>
              </a:rPr>
              <a:t>Infect Control Hosp Epidemiol </a:t>
            </a:r>
            <a:r>
              <a:rPr lang="en-US" sz="1600">
                <a:latin typeface="Verdana" pitchFamily="34" charset="0"/>
              </a:rPr>
              <a:t>2008;29:966-1011.</a:t>
            </a:r>
          </a:p>
          <a:p>
            <a:r>
              <a:rPr lang="en-GB" sz="1600">
                <a:latin typeface="Verdana" pitchFamily="34" charset="0"/>
              </a:rPr>
              <a:t>Peleg &amp; Hooper. </a:t>
            </a:r>
            <a:r>
              <a:rPr lang="en-GB" sz="1600" i="1">
                <a:latin typeface="Verdana" pitchFamily="34" charset="0"/>
              </a:rPr>
              <a:t>N Engl J Med </a:t>
            </a:r>
            <a:r>
              <a:rPr lang="en-GB" sz="1600">
                <a:latin typeface="Verdana" pitchFamily="34" charset="0"/>
              </a:rPr>
              <a:t>2010;362:1804-1813.</a:t>
            </a:r>
            <a:endParaRPr lang="en-US" sz="1600">
              <a:latin typeface="Verdana"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a:latin typeface="Verdana" pitchFamily="34" charset="0"/>
              </a:rPr>
              <a:t>% of ICU HAI caused by GNRs.</a:t>
            </a:r>
          </a:p>
        </p:txBody>
      </p:sp>
      <p:graphicFrame>
        <p:nvGraphicFramePr>
          <p:cNvPr id="10" name="Chart 9"/>
          <p:cNvGraphicFramePr/>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t>Non-fermenters</a:t>
                      </a:r>
                      <a:endParaRPr lang="en-GB" sz="1800" dirty="0"/>
                    </a:p>
                  </a:txBody>
                  <a:tcPr marL="91439" marR="91439">
                    <a:solidFill>
                      <a:schemeClr val="bg1">
                        <a:lumMod val="65000"/>
                      </a:schemeClr>
                    </a:solidFill>
                  </a:tcPr>
                </a:tc>
                <a:tc>
                  <a:txBody>
                    <a:bodyPr/>
                    <a:lstStyle/>
                    <a:p>
                      <a:pPr marL="342900" indent="-342900">
                        <a:buNone/>
                      </a:pPr>
                      <a:r>
                        <a:rPr lang="en-GB" sz="1800" i="1" u="none" dirty="0" smtClean="0"/>
                        <a:t>Acinetobacter baumannii</a:t>
                      </a:r>
                    </a:p>
                    <a:p>
                      <a:pPr marL="342900" indent="-342900">
                        <a:buNone/>
                      </a:pPr>
                      <a:r>
                        <a:rPr lang="en-GB" sz="1800" i="1" dirty="0" smtClean="0"/>
                        <a:t>Pseudomonas</a:t>
                      </a:r>
                      <a:r>
                        <a:rPr lang="en-GB" sz="1800" i="1" baseline="0" dirty="0" smtClean="0"/>
                        <a:t> aeruginosa</a:t>
                      </a:r>
                    </a:p>
                    <a:p>
                      <a:pPr marL="342900" indent="-342900">
                        <a:buNone/>
                      </a:pPr>
                      <a:r>
                        <a:rPr lang="en-GB" sz="1800" i="1" dirty="0" smtClean="0"/>
                        <a:t>Stenotrophomonas maltophilia</a:t>
                      </a:r>
                      <a:endParaRPr lang="en-GB" sz="1800" i="1" dirty="0"/>
                    </a:p>
                  </a:txBody>
                  <a:tcPr marL="91439" marR="91439">
                    <a:solidFill>
                      <a:schemeClr val="bg1">
                        <a:lumMod val="65000"/>
                      </a:schemeClr>
                    </a:solidFill>
                  </a:tcPr>
                </a:tc>
              </a:tr>
              <a:tr h="914400">
                <a:tc>
                  <a:txBody>
                    <a:bodyPr/>
                    <a:lstStyle/>
                    <a:p>
                      <a:r>
                        <a:rPr lang="en-GB" sz="1800" dirty="0" smtClean="0"/>
                        <a:t>Enterobacteriaceae</a:t>
                      </a:r>
                      <a:endParaRPr lang="en-GB" sz="1800" dirty="0"/>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t>Klebsiella</a:t>
                      </a:r>
                      <a:r>
                        <a:rPr lang="en-GB" sz="1800" i="1" u="none" baseline="0" dirty="0" smtClean="0"/>
                        <a:t> </a:t>
                      </a:r>
                      <a:r>
                        <a:rPr lang="en-GB" sz="1800" i="1" u="none" baseline="0" dirty="0" err="1" smtClean="0"/>
                        <a:t>pneumoniae</a:t>
                      </a:r>
                      <a:endParaRPr lang="en-GB" sz="1800" i="1" u="none" baseline="0" dirty="0" smtClean="0"/>
                    </a:p>
                    <a:p>
                      <a:r>
                        <a:rPr lang="en-GB" sz="1800" i="1" dirty="0" smtClean="0"/>
                        <a:t>Escherichia coli</a:t>
                      </a:r>
                    </a:p>
                    <a:p>
                      <a:r>
                        <a:rPr lang="en-GB" sz="1800" i="1" baseline="0" dirty="0" err="1" smtClean="0"/>
                        <a:t>Enterobacter</a:t>
                      </a:r>
                      <a:r>
                        <a:rPr lang="en-GB" sz="1800" i="1" baseline="0" dirty="0" smtClean="0"/>
                        <a:t> cloacae</a:t>
                      </a:r>
                      <a:endParaRPr lang="en-GB" sz="1800" i="1" dirty="0"/>
                    </a:p>
                  </a:txBody>
                  <a:tcPr marL="91439" marR="91439"/>
                </a:tc>
              </a:tr>
            </a:tbl>
          </a:graphicData>
        </a:graphic>
      </p:graphicFrame>
    </p:spTree>
    <p:extLst>
      <p:ext uri="{BB962C8B-B14F-4D97-AF65-F5344CB8AC3E}">
        <p14:creationId xmlns:p14="http://schemas.microsoft.com/office/powerpoint/2010/main" val="3903756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05680" y="341784"/>
            <a:ext cx="8686800" cy="1143000"/>
          </a:xfrm>
        </p:spPr>
        <p:txBody>
          <a:bodyPr/>
          <a:lstStyle/>
          <a:p>
            <a:pPr eaLnBrk="1" hangingPunct="1"/>
            <a:r>
              <a:rPr lang="en-GB" dirty="0" smtClean="0">
                <a:ea typeface="ＭＳ Ｐゴシック" pitchFamily="34" charset="-128"/>
              </a:rPr>
              <a:t>What’</a:t>
            </a:r>
            <a:r>
              <a:rPr lang="en-GB" altLang="ja-JP" dirty="0" smtClean="0">
                <a:ea typeface="ＭＳ Ｐゴシック" pitchFamily="34" charset="-128"/>
              </a:rPr>
              <a:t>s the problem? Resistance </a:t>
            </a:r>
            <a:endParaRPr lang="en-GB" dirty="0" smtClean="0">
              <a:ea typeface="ＭＳ Ｐゴシック" pitchFamily="34" charset="-128"/>
            </a:endParaRPr>
          </a:p>
        </p:txBody>
      </p:sp>
      <p:pic>
        <p:nvPicPr>
          <p:cNvPr id="8195"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620567664"/>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28625" y="1285875"/>
          <a:ext cx="8358189" cy="1900239"/>
        </p:xfrm>
        <a:graphic>
          <a:graphicData uri="http://schemas.openxmlformats.org/drawingml/2006/table">
            <a:tbl>
              <a:tblPr firstRow="1" bandRow="1">
                <a:tableStyleId>{5C22544A-7EE6-4342-B048-85BDC9FD1C3A}</a:tableStyleId>
              </a:tblPr>
              <a:tblGrid>
                <a:gridCol w="1714500"/>
                <a:gridCol w="2214563"/>
                <a:gridCol w="2214563"/>
                <a:gridCol w="2214563"/>
              </a:tblGrid>
              <a:tr h="701230">
                <a:tc>
                  <a:txBody>
                    <a:bodyPr/>
                    <a:lstStyle/>
                    <a:p>
                      <a:endParaRPr lang="en-GB" sz="2000" dirty="0">
                        <a:solidFill>
                          <a:schemeClr val="tx1"/>
                        </a:solidFill>
                        <a:latin typeface="Verdana" pitchFamily="34" charset="0"/>
                        <a:ea typeface="Verdana" pitchFamily="34" charset="0"/>
                        <a:cs typeface="Verdana" pitchFamily="34" charset="0"/>
                      </a:endParaRPr>
                    </a:p>
                  </a:txBody>
                  <a:tcPr marL="91439" marR="91439" marT="45713" marB="45713"/>
                </a:tc>
                <a:tc gridSpan="2">
                  <a:txBody>
                    <a:bodyPr/>
                    <a:lstStyle/>
                    <a:p>
                      <a:pPr algn="ctr"/>
                      <a:r>
                        <a:rPr lang="en-GB" sz="2000" i="0" dirty="0" smtClean="0">
                          <a:solidFill>
                            <a:schemeClr val="tx1"/>
                          </a:solidFill>
                          <a:latin typeface="Verdana" pitchFamily="34" charset="0"/>
                          <a:ea typeface="Verdana" pitchFamily="34" charset="0"/>
                          <a:cs typeface="Verdana" pitchFamily="34" charset="0"/>
                        </a:rPr>
                        <a:t>Enterobacteriaceae</a:t>
                      </a:r>
                      <a:endParaRPr lang="en-GB" sz="2000" i="0" dirty="0">
                        <a:solidFill>
                          <a:schemeClr val="tx1"/>
                        </a:solidFill>
                        <a:latin typeface="Verdana" pitchFamily="34" charset="0"/>
                        <a:ea typeface="Verdana" pitchFamily="34" charset="0"/>
                        <a:cs typeface="Verdana" pitchFamily="34" charset="0"/>
                      </a:endParaRPr>
                    </a:p>
                  </a:txBody>
                  <a:tcPr marL="91439" marR="91439" marT="45713" marB="45713"/>
                </a:tc>
                <a:tc hMerge="1">
                  <a:txBody>
                    <a:bodyPr/>
                    <a:lstStyle/>
                    <a:p>
                      <a:endParaRPr lang="en-GB" dirty="0"/>
                    </a:p>
                  </a:txBody>
                  <a:tcPr/>
                </a:tc>
                <a:tc>
                  <a:txBody>
                    <a:bodyPr/>
                    <a:lstStyle/>
                    <a:p>
                      <a:pPr algn="ctr"/>
                      <a:r>
                        <a:rPr lang="en-GB" sz="2000" i="0" dirty="0" smtClean="0">
                          <a:solidFill>
                            <a:schemeClr val="tx1"/>
                          </a:solidFill>
                          <a:latin typeface="Verdana" pitchFamily="34" charset="0"/>
                          <a:ea typeface="Verdana" pitchFamily="34" charset="0"/>
                          <a:cs typeface="Verdana" pitchFamily="34" charset="0"/>
                        </a:rPr>
                        <a:t>Non</a:t>
                      </a:r>
                      <a:r>
                        <a:rPr lang="en-GB" sz="2000" i="0" baseline="0" dirty="0" smtClean="0">
                          <a:solidFill>
                            <a:schemeClr val="tx1"/>
                          </a:solidFill>
                          <a:latin typeface="Verdana" pitchFamily="34" charset="0"/>
                          <a:ea typeface="Verdana" pitchFamily="34" charset="0"/>
                          <a:cs typeface="Verdana" pitchFamily="34" charset="0"/>
                        </a:rPr>
                        <a:t> </a:t>
                      </a:r>
                      <a:r>
                        <a:rPr lang="en-GB" sz="2000" i="0" baseline="0" dirty="0" err="1" smtClean="0">
                          <a:solidFill>
                            <a:schemeClr val="tx1"/>
                          </a:solidFill>
                          <a:latin typeface="Verdana" pitchFamily="34" charset="0"/>
                          <a:ea typeface="Verdana" pitchFamily="34" charset="0"/>
                          <a:cs typeface="Verdana" pitchFamily="34" charset="0"/>
                        </a:rPr>
                        <a:t>fermenters</a:t>
                      </a:r>
                      <a:endParaRPr lang="en-GB" sz="2000" i="0" dirty="0">
                        <a:solidFill>
                          <a:schemeClr val="tx1"/>
                        </a:solidFill>
                        <a:latin typeface="Verdana" pitchFamily="34" charset="0"/>
                        <a:ea typeface="Verdana" pitchFamily="34" charset="0"/>
                        <a:cs typeface="Verdana" pitchFamily="34" charset="0"/>
                      </a:endParaRPr>
                    </a:p>
                  </a:txBody>
                  <a:tcPr marL="91439" marR="91439" marT="45713" marB="45713"/>
                </a:tc>
              </a:tr>
              <a:tr h="439838">
                <a:tc>
                  <a:txBody>
                    <a:bodyPr/>
                    <a:lstStyle/>
                    <a:p>
                      <a:r>
                        <a:rPr lang="en-GB" sz="2000" dirty="0" smtClean="0">
                          <a:solidFill>
                            <a:schemeClr val="tx1"/>
                          </a:solidFill>
                          <a:latin typeface="Verdana" pitchFamily="34" charset="0"/>
                          <a:ea typeface="Verdana" pitchFamily="34" charset="0"/>
                          <a:cs typeface="Verdana" pitchFamily="34" charset="0"/>
                        </a:rPr>
                        <a:t>Organism</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tc>
                <a:tc>
                  <a:txBody>
                    <a:bodyPr/>
                    <a:lstStyle/>
                    <a:p>
                      <a:pPr algn="ctr"/>
                      <a:r>
                        <a:rPr lang="en-GB" sz="2000" dirty="0" err="1" smtClean="0">
                          <a:solidFill>
                            <a:schemeClr val="tx1"/>
                          </a:solidFill>
                          <a:latin typeface="Verdana" pitchFamily="34" charset="0"/>
                          <a:ea typeface="Verdana" pitchFamily="34" charset="0"/>
                          <a:cs typeface="Verdana" pitchFamily="34" charset="0"/>
                        </a:rPr>
                        <a:t>AmpC</a:t>
                      </a:r>
                      <a:r>
                        <a:rPr lang="en-GB" sz="2000" dirty="0" smtClean="0">
                          <a:solidFill>
                            <a:schemeClr val="tx1"/>
                          </a:solidFill>
                          <a:latin typeface="Verdana" pitchFamily="34" charset="0"/>
                          <a:ea typeface="Verdana" pitchFamily="34" charset="0"/>
                          <a:cs typeface="Verdana" pitchFamily="34" charset="0"/>
                        </a:rPr>
                        <a:t> / ESBL</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tc>
                <a:tc>
                  <a:txBody>
                    <a:bodyPr/>
                    <a:lstStyle/>
                    <a:p>
                      <a:pPr algn="ctr"/>
                      <a:r>
                        <a:rPr lang="en-GB" sz="2000" dirty="0" smtClean="0">
                          <a:solidFill>
                            <a:schemeClr val="tx1"/>
                          </a:solidFill>
                          <a:latin typeface="Verdana" pitchFamily="34" charset="0"/>
                          <a:ea typeface="Verdana" pitchFamily="34" charset="0"/>
                          <a:cs typeface="Verdana" pitchFamily="34" charset="0"/>
                        </a:rPr>
                        <a:t>CPE</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tc>
                <a:tc>
                  <a:txBody>
                    <a:bodyPr/>
                    <a:lstStyle/>
                    <a:p>
                      <a:pPr algn="ctr"/>
                      <a:r>
                        <a:rPr lang="en-GB" sz="2000" i="1" dirty="0" smtClean="0">
                          <a:solidFill>
                            <a:schemeClr val="tx1"/>
                          </a:solidFill>
                          <a:latin typeface="Verdana" pitchFamily="34" charset="0"/>
                          <a:ea typeface="Verdana" pitchFamily="34" charset="0"/>
                          <a:cs typeface="Verdana" pitchFamily="34" charset="0"/>
                        </a:rPr>
                        <a:t>A.</a:t>
                      </a:r>
                      <a:r>
                        <a:rPr lang="en-GB" sz="2000" i="1" baseline="0" dirty="0" smtClean="0">
                          <a:solidFill>
                            <a:schemeClr val="tx1"/>
                          </a:solidFill>
                          <a:latin typeface="Verdana" pitchFamily="34" charset="0"/>
                          <a:ea typeface="Verdana" pitchFamily="34" charset="0"/>
                          <a:cs typeface="Verdana" pitchFamily="34" charset="0"/>
                        </a:rPr>
                        <a:t> </a:t>
                      </a:r>
                      <a:r>
                        <a:rPr lang="en-GB" sz="2000" i="1" baseline="0" dirty="0" err="1" smtClean="0">
                          <a:solidFill>
                            <a:schemeClr val="tx1"/>
                          </a:solidFill>
                          <a:latin typeface="Verdana" pitchFamily="34" charset="0"/>
                          <a:ea typeface="Verdana" pitchFamily="34" charset="0"/>
                          <a:cs typeface="Verdana" pitchFamily="34" charset="0"/>
                        </a:rPr>
                        <a:t>baumannii</a:t>
                      </a:r>
                      <a:endParaRPr lang="en-GB" sz="2000" i="1" dirty="0">
                        <a:solidFill>
                          <a:schemeClr val="tx1"/>
                        </a:solidFill>
                        <a:latin typeface="Verdana" pitchFamily="34" charset="0"/>
                        <a:ea typeface="Verdana" pitchFamily="34" charset="0"/>
                        <a:cs typeface="Verdana" pitchFamily="34" charset="0"/>
                      </a:endParaRPr>
                    </a:p>
                  </a:txBody>
                  <a:tcPr marL="91439" marR="91439" marT="45713" marB="45713"/>
                </a:tc>
              </a:tr>
              <a:tr h="759171">
                <a:tc>
                  <a:txBody>
                    <a:bodyPr/>
                    <a:lstStyle/>
                    <a:p>
                      <a:r>
                        <a:rPr lang="en-GB" sz="2000" dirty="0" smtClean="0">
                          <a:solidFill>
                            <a:schemeClr val="tx1"/>
                          </a:solidFill>
                          <a:latin typeface="Verdana" pitchFamily="34" charset="0"/>
                          <a:ea typeface="Verdana" pitchFamily="34" charset="0"/>
                          <a:cs typeface="Verdana" pitchFamily="34" charset="0"/>
                        </a:rPr>
                        <a:t>Attributable mortality</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tc>
                <a:tc>
                  <a:txBody>
                    <a:bodyPr/>
                    <a:lstStyle/>
                    <a:p>
                      <a:pPr algn="ctr"/>
                      <a:r>
                        <a:rPr lang="en-GB" sz="2000" dirty="0" smtClean="0">
                          <a:solidFill>
                            <a:schemeClr val="tx1"/>
                          </a:solidFill>
                          <a:latin typeface="Verdana" pitchFamily="34" charset="0"/>
                          <a:ea typeface="Verdana" pitchFamily="34" charset="0"/>
                          <a:cs typeface="Verdana" pitchFamily="34" charset="0"/>
                        </a:rPr>
                        <a:t>Moderate</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nchor="ctr"/>
                </a:tc>
                <a:tc>
                  <a:txBody>
                    <a:bodyPr/>
                    <a:lstStyle/>
                    <a:p>
                      <a:pPr algn="ctr"/>
                      <a:r>
                        <a:rPr lang="en-GB" sz="2000" dirty="0" smtClean="0">
                          <a:solidFill>
                            <a:schemeClr val="tx1"/>
                          </a:solidFill>
                          <a:latin typeface="Verdana" pitchFamily="34" charset="0"/>
                          <a:ea typeface="Verdana" pitchFamily="34" charset="0"/>
                          <a:cs typeface="Verdana" pitchFamily="34" charset="0"/>
                        </a:rPr>
                        <a:t>Massive (&gt;50%)</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nchor="ctr"/>
                </a:tc>
                <a:tc>
                  <a:txBody>
                    <a:bodyPr/>
                    <a:lstStyle/>
                    <a:p>
                      <a:pPr algn="ctr"/>
                      <a:r>
                        <a:rPr lang="en-GB" sz="2000" dirty="0" smtClean="0">
                          <a:solidFill>
                            <a:schemeClr val="tx1"/>
                          </a:solidFill>
                          <a:latin typeface="Verdana" pitchFamily="34" charset="0"/>
                          <a:ea typeface="Verdana" pitchFamily="34" charset="0"/>
                          <a:cs typeface="Verdana" pitchFamily="34" charset="0"/>
                        </a:rPr>
                        <a:t>Minimal</a:t>
                      </a:r>
                      <a:endParaRPr lang="en-GB" sz="2000" dirty="0">
                        <a:solidFill>
                          <a:schemeClr val="tx1"/>
                        </a:solidFill>
                        <a:latin typeface="Verdana" pitchFamily="34" charset="0"/>
                        <a:ea typeface="Verdana" pitchFamily="34" charset="0"/>
                        <a:cs typeface="Verdana" pitchFamily="34" charset="0"/>
                      </a:endParaRPr>
                    </a:p>
                  </a:txBody>
                  <a:tcPr marL="91439" marR="91439" marT="45713" marB="45713" anchor="ctr"/>
                </a:tc>
              </a:tr>
            </a:tbl>
          </a:graphicData>
        </a:graphic>
      </p:graphicFrame>
      <p:sp>
        <p:nvSpPr>
          <p:cNvPr id="9239" name="Rectangle 5"/>
          <p:cNvSpPr>
            <a:spLocks noChangeArrowheads="1"/>
          </p:cNvSpPr>
          <p:nvPr/>
        </p:nvSpPr>
        <p:spPr bwMode="auto">
          <a:xfrm>
            <a:off x="71438" y="6092825"/>
            <a:ext cx="6229350" cy="739775"/>
          </a:xfrm>
          <a:prstGeom prst="rect">
            <a:avLst/>
          </a:prstGeom>
          <a:noFill/>
          <a:ln w="9525">
            <a:noFill/>
            <a:miter lim="800000"/>
            <a:headEnd/>
            <a:tailEnd/>
          </a:ln>
        </p:spPr>
        <p:txBody>
          <a:bodyPr>
            <a:spAutoFit/>
          </a:bodyPr>
          <a:lstStyle/>
          <a:p>
            <a:pPr marL="342900" indent="-342900"/>
            <a:r>
              <a:rPr lang="en-GB" sz="1400">
                <a:latin typeface="Verdana" pitchFamily="34" charset="0"/>
              </a:rPr>
              <a:t>Shorr </a:t>
            </a:r>
            <a:r>
              <a:rPr lang="en-GB" sz="1400" i="1">
                <a:latin typeface="Verdana" pitchFamily="34" charset="0"/>
              </a:rPr>
              <a:t>et al. Crit Care Med </a:t>
            </a:r>
            <a:r>
              <a:rPr lang="en-GB" sz="1400">
                <a:latin typeface="Verdana" pitchFamily="34" charset="0"/>
              </a:rPr>
              <a:t>2009;37:1463-1469.</a:t>
            </a:r>
          </a:p>
          <a:p>
            <a:pPr marL="342900" indent="-342900"/>
            <a:r>
              <a:rPr lang="en-GB" sz="1400">
                <a:latin typeface="Verdana" pitchFamily="34" charset="0"/>
              </a:rPr>
              <a:t>Patel </a:t>
            </a:r>
            <a:r>
              <a:rPr lang="en-GB" sz="1400" i="1">
                <a:latin typeface="Verdana" pitchFamily="34" charset="0"/>
              </a:rPr>
              <a:t>et al. Iinfect Control Hosp Epidemiol </a:t>
            </a:r>
            <a:r>
              <a:rPr lang="en-GB" sz="1400">
                <a:latin typeface="Verdana" pitchFamily="34" charset="0"/>
              </a:rPr>
              <a:t>2008;29:1099-1106.</a:t>
            </a:r>
          </a:p>
          <a:p>
            <a:pPr marL="342900" indent="-342900"/>
            <a:r>
              <a:rPr lang="en-GB" sz="1400">
                <a:latin typeface="Verdana" pitchFamily="34" charset="0"/>
              </a:rPr>
              <a:t>Falagas </a:t>
            </a:r>
            <a:r>
              <a:rPr lang="en-GB" sz="1400" i="1">
                <a:latin typeface="Verdana" pitchFamily="34" charset="0"/>
              </a:rPr>
              <a:t>et al</a:t>
            </a:r>
            <a:r>
              <a:rPr lang="en-GB" sz="1400">
                <a:latin typeface="Verdana" pitchFamily="34" charset="0"/>
              </a:rPr>
              <a:t>. </a:t>
            </a:r>
            <a:r>
              <a:rPr lang="en-GB" sz="1400" i="1">
                <a:latin typeface="Verdana" pitchFamily="34" charset="0"/>
              </a:rPr>
              <a:t>Emerg Infect Dis</a:t>
            </a:r>
            <a:r>
              <a:rPr lang="en-GB" sz="1400">
                <a:latin typeface="Verdana" pitchFamily="34" charset="0"/>
              </a:rPr>
              <a:t> 2014;20:1170-1175.</a:t>
            </a:r>
          </a:p>
        </p:txBody>
      </p:sp>
      <p:sp>
        <p:nvSpPr>
          <p:cNvPr id="7" name="Rectangle 2"/>
          <p:cNvSpPr>
            <a:spLocks noGrp="1" noChangeArrowheads="1"/>
          </p:cNvSpPr>
          <p:nvPr>
            <p:ph type="title"/>
          </p:nvPr>
        </p:nvSpPr>
        <p:spPr>
          <a:xfrm>
            <a:off x="205680" y="341784"/>
            <a:ext cx="8686800" cy="1143000"/>
          </a:xfrm>
        </p:spPr>
        <p:txBody>
          <a:bodyPr/>
          <a:lstStyle/>
          <a:p>
            <a:pPr eaLnBrk="1" hangingPunct="1"/>
            <a:r>
              <a:rPr lang="en-GB" dirty="0" smtClean="0">
                <a:ea typeface="ＭＳ Ｐゴシック" pitchFamily="34" charset="-128"/>
              </a:rPr>
              <a:t>What’</a:t>
            </a:r>
            <a:r>
              <a:rPr lang="en-GB" altLang="ja-JP" dirty="0" smtClean="0">
                <a:ea typeface="ＭＳ Ｐゴシック" pitchFamily="34" charset="-128"/>
              </a:rPr>
              <a:t>s the problem? Mortality</a:t>
            </a:r>
            <a:endParaRPr lang="en-GB" dirty="0" smtClean="0">
              <a:ea typeface="ＭＳ Ｐゴシック" pitchFamily="34" charset="-128"/>
            </a:endParaRPr>
          </a:p>
        </p:txBody>
      </p:sp>
    </p:spTree>
    <p:extLst>
      <p:ext uri="{BB962C8B-B14F-4D97-AF65-F5344CB8AC3E}">
        <p14:creationId xmlns:p14="http://schemas.microsoft.com/office/powerpoint/2010/main" val="2974094211"/>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252536" y="1052736"/>
          <a:ext cx="8892480"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2"/>
          <p:cNvSpPr>
            <a:spLocks noGrp="1" noChangeArrowheads="1"/>
          </p:cNvSpPr>
          <p:nvPr>
            <p:ph type="title"/>
          </p:nvPr>
        </p:nvSpPr>
        <p:spPr>
          <a:xfrm>
            <a:off x="205680" y="341784"/>
            <a:ext cx="8686800" cy="1143000"/>
          </a:xfrm>
        </p:spPr>
        <p:txBody>
          <a:bodyPr/>
          <a:lstStyle/>
          <a:p>
            <a:pPr eaLnBrk="1" hangingPunct="1"/>
            <a:r>
              <a:rPr lang="en-GB" dirty="0" smtClean="0">
                <a:ea typeface="ＭＳ Ｐゴシック" pitchFamily="34" charset="-128"/>
              </a:rPr>
              <a:t>What’</a:t>
            </a:r>
            <a:r>
              <a:rPr lang="en-GB" altLang="ja-JP" dirty="0" smtClean="0">
                <a:ea typeface="ＭＳ Ｐゴシック" pitchFamily="34" charset="-128"/>
              </a:rPr>
              <a:t>s the problem? Global domination!</a:t>
            </a:r>
            <a:endParaRPr lang="en-GB" dirty="0" smtClean="0">
              <a:ea typeface="ＭＳ Ｐゴシック" pitchFamily="34" charset="-128"/>
            </a:endParaRPr>
          </a:p>
        </p:txBody>
      </p:sp>
    </p:spTree>
    <p:extLst>
      <p:ext uri="{BB962C8B-B14F-4D97-AF65-F5344CB8AC3E}">
        <p14:creationId xmlns:p14="http://schemas.microsoft.com/office/powerpoint/2010/main" val="1947906061"/>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251520" y="1124744"/>
          <a:ext cx="8568952"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bwMode="auto">
          <a:xfrm>
            <a:off x="241423" y="197767"/>
            <a:ext cx="9155113" cy="1143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kumimoji="0" lang="en-GB" sz="2800" b="0" i="0" u="none" strike="noStrike" kern="1200" cap="none" spc="0" normalizeH="0" baseline="0" noProof="0" dirty="0" smtClean="0">
                <a:ln>
                  <a:noFill/>
                </a:ln>
                <a:solidFill>
                  <a:srgbClr val="4B63AE"/>
                </a:solidFill>
                <a:effectLst/>
                <a:uLnTx/>
                <a:uFillTx/>
                <a:latin typeface="+mj-lt"/>
                <a:ea typeface="ＭＳ Ｐゴシック" pitchFamily="34" charset="-128"/>
                <a:cs typeface="+mj-cs"/>
              </a:rPr>
              <a:t>Invasive </a:t>
            </a:r>
            <a:r>
              <a:rPr kumimoji="0" lang="en-GB" sz="2800" b="0" i="0" u="none" strike="noStrike" kern="1200" cap="none" spc="0" normalizeH="0" baseline="0" noProof="0" dirty="0" err="1" smtClean="0">
                <a:ln>
                  <a:noFill/>
                </a:ln>
                <a:solidFill>
                  <a:srgbClr val="4B63AE"/>
                </a:solidFill>
                <a:effectLst/>
                <a:uLnTx/>
                <a:uFillTx/>
                <a:latin typeface="+mj-lt"/>
                <a:ea typeface="ＭＳ Ｐゴシック" pitchFamily="34" charset="-128"/>
                <a:cs typeface="+mj-cs"/>
              </a:rPr>
              <a:t>carbapenem</a:t>
            </a:r>
            <a:r>
              <a:rPr kumimoji="0" lang="en-GB" sz="2800" b="0" i="0" u="none" strike="noStrike" kern="1200" cap="none" spc="0" normalizeH="0" baseline="0" noProof="0" dirty="0" smtClean="0">
                <a:ln>
                  <a:noFill/>
                </a:ln>
                <a:solidFill>
                  <a:srgbClr val="4B63AE"/>
                </a:solidFill>
                <a:effectLst/>
                <a:uLnTx/>
                <a:uFillTx/>
                <a:latin typeface="+mj-lt"/>
                <a:ea typeface="ＭＳ Ｐゴシック" pitchFamily="34" charset="-128"/>
                <a:cs typeface="+mj-cs"/>
              </a:rPr>
              <a:t>-resistant</a:t>
            </a:r>
            <a:r>
              <a:rPr kumimoji="0" lang="en-GB" sz="2800" b="0" i="0" u="none" strike="noStrike" kern="1200" cap="none" spc="0" normalizeH="0" noProof="0" dirty="0" smtClean="0">
                <a:ln>
                  <a:noFill/>
                </a:ln>
                <a:solidFill>
                  <a:srgbClr val="4B63AE"/>
                </a:solidFill>
                <a:effectLst/>
                <a:uLnTx/>
                <a:uFillTx/>
                <a:latin typeface="+mj-lt"/>
                <a:ea typeface="ＭＳ Ｐゴシック" pitchFamily="34" charset="-128"/>
                <a:cs typeface="+mj-cs"/>
              </a:rPr>
              <a:t> </a:t>
            </a:r>
            <a:r>
              <a:rPr kumimoji="0" lang="en-GB" sz="2800" b="0" i="1" u="none" strike="noStrike" kern="1200" cap="none" spc="0" normalizeH="0" noProof="0" dirty="0" smtClean="0">
                <a:ln>
                  <a:noFill/>
                </a:ln>
                <a:solidFill>
                  <a:srgbClr val="4B63AE"/>
                </a:solidFill>
                <a:effectLst/>
                <a:uLnTx/>
                <a:uFillTx/>
                <a:latin typeface="+mj-lt"/>
                <a:ea typeface="ＭＳ Ｐゴシック" pitchFamily="34" charset="-128"/>
                <a:cs typeface="+mj-cs"/>
              </a:rPr>
              <a:t>K. </a:t>
            </a:r>
            <a:r>
              <a:rPr kumimoji="0" lang="en-GB" sz="2800" b="0" i="1" u="none" strike="noStrike" kern="1200" cap="none" spc="0" normalizeH="0" noProof="0" dirty="0" err="1" smtClean="0">
                <a:ln>
                  <a:noFill/>
                </a:ln>
                <a:solidFill>
                  <a:srgbClr val="4B63AE"/>
                </a:solidFill>
                <a:effectLst/>
                <a:uLnTx/>
                <a:uFillTx/>
                <a:latin typeface="+mj-lt"/>
                <a:ea typeface="ＭＳ Ｐゴシック" pitchFamily="34" charset="-128"/>
                <a:cs typeface="+mj-cs"/>
              </a:rPr>
              <a:t>pneumoniae</a:t>
            </a:r>
            <a:r>
              <a:rPr kumimoji="0" lang="en-GB" sz="2800" b="0" i="1" u="none" strike="noStrike" kern="1200" cap="none" spc="0" normalizeH="0" noProof="0" dirty="0" smtClean="0">
                <a:ln>
                  <a:noFill/>
                </a:ln>
                <a:solidFill>
                  <a:srgbClr val="4B63AE"/>
                </a:solidFill>
                <a:effectLst/>
                <a:uLnTx/>
                <a:uFillTx/>
                <a:latin typeface="+mj-lt"/>
                <a:ea typeface="ＭＳ Ｐゴシック" pitchFamily="34" charset="-128"/>
                <a:cs typeface="+mj-cs"/>
              </a:rPr>
              <a:t> </a:t>
            </a:r>
            <a:endParaRPr lang="en-GB" sz="2800" noProof="0" dirty="0" smtClean="0">
              <a:solidFill>
                <a:srgbClr val="4B63AE"/>
              </a:solidFill>
              <a:latin typeface="+mj-lt"/>
              <a:ea typeface="ＭＳ Ｐゴシック" pitchFamily="34" charset="-128"/>
              <a:cs typeface="+mj-cs"/>
            </a:endParaRPr>
          </a:p>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solidFill>
                  <a:srgbClr val="4B63AE"/>
                </a:solidFill>
                <a:latin typeface="+mj-lt"/>
                <a:ea typeface="ＭＳ Ｐゴシック" pitchFamily="34" charset="-128"/>
                <a:cs typeface="+mj-cs"/>
              </a:rPr>
              <a:t>i.e. CRE (</a:t>
            </a:r>
            <a:r>
              <a:rPr kumimoji="0" lang="en-GB" sz="2800" b="0" i="0" u="none" strike="noStrike" kern="1200" cap="none" spc="0" normalizeH="0" baseline="0" noProof="0" dirty="0" smtClean="0">
                <a:ln>
                  <a:noFill/>
                </a:ln>
                <a:solidFill>
                  <a:srgbClr val="4B63AE"/>
                </a:solidFill>
                <a:effectLst/>
                <a:uLnTx/>
                <a:uFillTx/>
                <a:latin typeface="+mj-lt"/>
                <a:ea typeface="ＭＳ Ｐゴシック" pitchFamily="34" charset="-128"/>
                <a:cs typeface="+mj-cs"/>
              </a:rPr>
              <a:t>EARS-Net)</a:t>
            </a:r>
          </a:p>
        </p:txBody>
      </p:sp>
    </p:spTree>
    <p:extLst>
      <p:ext uri="{BB962C8B-B14F-4D97-AF65-F5344CB8AC3E}">
        <p14:creationId xmlns:p14="http://schemas.microsoft.com/office/powerpoint/2010/main" val="91850297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Enterobacteria.bmp"/>
          <p:cNvPicPr>
            <a:picLocks noChangeAspect="1"/>
          </p:cNvPicPr>
          <p:nvPr/>
        </p:nvPicPr>
        <p:blipFill>
          <a:blip r:embed="rId2" cstate="print">
            <a:extLst>
              <a:ext uri="{28A0092B-C50C-407E-A947-70E740481C1C}">
                <a14:useLocalDpi xmlns:a14="http://schemas.microsoft.com/office/drawing/2010/main" val="0"/>
              </a:ext>
            </a:extLst>
          </a:blip>
          <a:srcRect t="9751"/>
          <a:stretch>
            <a:fillRect/>
          </a:stretch>
        </p:blipFill>
        <p:spPr>
          <a:xfrm>
            <a:off x="274045" y="1714488"/>
            <a:ext cx="8727111" cy="3643338"/>
          </a:xfrm>
          <a:prstGeom prst="rect">
            <a:avLst/>
          </a:prstGeom>
        </p:spPr>
      </p:pic>
      <p:sp>
        <p:nvSpPr>
          <p:cNvPr id="2" name="Title 1"/>
          <p:cNvSpPr>
            <a:spLocks noGrp="1"/>
          </p:cNvSpPr>
          <p:nvPr>
            <p:ph type="title"/>
          </p:nvPr>
        </p:nvSpPr>
        <p:spPr/>
        <p:txBody>
          <a:bodyPr/>
          <a:lstStyle/>
          <a:p>
            <a:r>
              <a:rPr lang="en-GB" dirty="0" smtClean="0"/>
              <a:t>Emergence of CPE in the UK</a:t>
            </a:r>
            <a:endParaRPr lang="en-GB" dirty="0"/>
          </a:p>
        </p:txBody>
      </p:sp>
      <p:sp>
        <p:nvSpPr>
          <p:cNvPr id="31" name="Footer Placeholder 1"/>
          <p:cNvSpPr>
            <a:spLocks noGrp="1"/>
          </p:cNvSpPr>
          <p:nvPr>
            <p:ph type="ftr" sz="quarter" idx="11"/>
          </p:nvPr>
        </p:nvSpPr>
        <p:spPr>
          <a:xfrm>
            <a:off x="108223" y="6237311"/>
            <a:ext cx="7704137" cy="549275"/>
          </a:xfrm>
        </p:spPr>
        <p:txBody>
          <a:bodyPr/>
          <a:lstStyle/>
          <a:p>
            <a:pPr algn="l">
              <a:defRPr/>
            </a:pPr>
            <a:r>
              <a:rPr lang="nn-NO" sz="1600" dirty="0" smtClean="0">
                <a:solidFill>
                  <a:schemeClr val="tx1"/>
                </a:solidFill>
                <a:latin typeface="+mj-lt"/>
              </a:rPr>
              <a:t>PHE AMRHAI, 24/01/14</a:t>
            </a:r>
          </a:p>
          <a:p>
            <a:pPr algn="l">
              <a:defRPr/>
            </a:pPr>
            <a:r>
              <a:rPr lang="nn-NO" sz="1600" dirty="0" smtClean="0">
                <a:solidFill>
                  <a:schemeClr val="tx1"/>
                </a:solidFill>
                <a:latin typeface="+mj-lt"/>
              </a:rPr>
              <a:t>Courtosy of Dr Neil Woodford</a:t>
            </a:r>
            <a:endParaRPr lang="en-GB" sz="1600" dirty="0">
              <a:solidFill>
                <a:schemeClr val="tx1"/>
              </a:solidFill>
              <a:latin typeface="+mj-lt"/>
            </a:endParaRPr>
          </a:p>
        </p:txBody>
      </p:sp>
    </p:spTree>
    <p:extLst>
      <p:ext uri="{BB962C8B-B14F-4D97-AF65-F5344CB8AC3E}">
        <p14:creationId xmlns:p14="http://schemas.microsoft.com/office/powerpoint/2010/main" val="1664803578"/>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Colistin</a:t>
            </a:r>
            <a:r>
              <a:rPr lang="en-GB" dirty="0" smtClean="0"/>
              <a:t> resistance in Italy</a:t>
            </a:r>
            <a:endParaRPr lang="en-GB" dirty="0"/>
          </a:p>
        </p:txBody>
      </p:sp>
      <p:pic>
        <p:nvPicPr>
          <p:cNvPr id="2050" name="Picture 2"/>
          <p:cNvPicPr>
            <a:picLocks noChangeAspect="1" noChangeArrowheads="1"/>
          </p:cNvPicPr>
          <p:nvPr/>
        </p:nvPicPr>
        <p:blipFill>
          <a:blip r:embed="rId2" cstate="print"/>
          <a:srcRect/>
          <a:stretch>
            <a:fillRect/>
          </a:stretch>
        </p:blipFill>
        <p:spPr bwMode="auto">
          <a:xfrm>
            <a:off x="395536" y="980728"/>
            <a:ext cx="3528392" cy="4413062"/>
          </a:xfrm>
          <a:prstGeom prst="rect">
            <a:avLst/>
          </a:prstGeom>
          <a:noFill/>
          <a:ln w="9525">
            <a:noFill/>
            <a:miter lim="800000"/>
            <a:headEnd/>
            <a:tailEnd/>
          </a:ln>
        </p:spPr>
      </p:pic>
      <p:sp>
        <p:nvSpPr>
          <p:cNvPr id="4" name="Rectangle 3"/>
          <p:cNvSpPr/>
          <p:nvPr/>
        </p:nvSpPr>
        <p:spPr>
          <a:xfrm>
            <a:off x="71406" y="6402814"/>
            <a:ext cx="6588826" cy="338554"/>
          </a:xfrm>
          <a:prstGeom prst="rect">
            <a:avLst/>
          </a:prstGeom>
        </p:spPr>
        <p:txBody>
          <a:bodyPr wrap="square">
            <a:spAutoFit/>
          </a:bodyPr>
          <a:lstStyle/>
          <a:p>
            <a:r>
              <a:rPr lang="en-GB" sz="1600" dirty="0" smtClean="0">
                <a:latin typeface="+mj-lt"/>
              </a:rPr>
              <a:t>Monaco </a:t>
            </a:r>
            <a:r>
              <a:rPr lang="en-GB" sz="1600" i="1" dirty="0" smtClean="0">
                <a:latin typeface="+mj-lt"/>
              </a:rPr>
              <a:t>et al. </a:t>
            </a:r>
            <a:r>
              <a:rPr lang="en-GB" sz="1600" dirty="0" smtClean="0">
                <a:latin typeface="+mj-lt"/>
              </a:rPr>
              <a:t>2014; </a:t>
            </a:r>
            <a:r>
              <a:rPr lang="en-GB" sz="1600" i="1" dirty="0" smtClean="0">
                <a:latin typeface="+mj-lt"/>
              </a:rPr>
              <a:t>Euro </a:t>
            </a:r>
            <a:r>
              <a:rPr lang="en-GB" sz="1600" i="1" dirty="0" err="1" smtClean="0">
                <a:latin typeface="+mj-lt"/>
              </a:rPr>
              <a:t>Surveill</a:t>
            </a:r>
            <a:r>
              <a:rPr lang="en-GB" sz="1600" i="1" dirty="0" smtClean="0">
                <a:latin typeface="+mj-lt"/>
              </a:rPr>
              <a:t> </a:t>
            </a:r>
            <a:r>
              <a:rPr lang="en-GB" sz="1600" dirty="0" smtClean="0">
                <a:latin typeface="+mj-lt"/>
              </a:rPr>
              <a:t>2014;19:pii=20939.</a:t>
            </a:r>
            <a:endParaRPr lang="en-GB" sz="1600" dirty="0">
              <a:latin typeface="+mj-lt"/>
            </a:endParaRPr>
          </a:p>
        </p:txBody>
      </p:sp>
      <p:sp>
        <p:nvSpPr>
          <p:cNvPr id="5" name="TextBox 4"/>
          <p:cNvSpPr txBox="1"/>
          <p:nvPr/>
        </p:nvSpPr>
        <p:spPr>
          <a:xfrm>
            <a:off x="4139952" y="1074222"/>
            <a:ext cx="5004048" cy="338554"/>
          </a:xfrm>
          <a:prstGeom prst="rect">
            <a:avLst/>
          </a:prstGeom>
          <a:noFill/>
        </p:spPr>
        <p:txBody>
          <a:bodyPr wrap="square" rtlCol="0">
            <a:spAutoFit/>
          </a:bodyPr>
          <a:lstStyle/>
          <a:p>
            <a:r>
              <a:rPr lang="en-GB" sz="1600" dirty="0" smtClean="0">
                <a:latin typeface="+mn-lt"/>
              </a:rPr>
              <a:t>Survey of 191 CRE from 21 labs across Italy. </a:t>
            </a:r>
            <a:endParaRPr lang="en-GB" sz="1600" dirty="0">
              <a:latin typeface="+mn-lt"/>
            </a:endParaRPr>
          </a:p>
        </p:txBody>
      </p:sp>
      <p:sp>
        <p:nvSpPr>
          <p:cNvPr id="6" name="TextBox 5"/>
          <p:cNvSpPr txBox="1"/>
          <p:nvPr/>
        </p:nvSpPr>
        <p:spPr>
          <a:xfrm>
            <a:off x="4139952" y="1772816"/>
            <a:ext cx="5004048" cy="2708434"/>
          </a:xfrm>
          <a:prstGeom prst="rect">
            <a:avLst/>
          </a:prstGeom>
          <a:noFill/>
        </p:spPr>
        <p:txBody>
          <a:bodyPr wrap="square" rtlCol="0">
            <a:spAutoFit/>
          </a:bodyPr>
          <a:lstStyle/>
          <a:p>
            <a:pPr algn="ctr"/>
            <a:r>
              <a:rPr lang="en-GB" sz="13800" dirty="0" smtClean="0">
                <a:solidFill>
                  <a:srgbClr val="FF0000"/>
                </a:solidFill>
                <a:latin typeface="+mn-lt"/>
              </a:rPr>
              <a:t>43%</a:t>
            </a:r>
          </a:p>
          <a:p>
            <a:pPr algn="ctr"/>
            <a:r>
              <a:rPr lang="en-GB" sz="1600" dirty="0" err="1" smtClean="0">
                <a:latin typeface="+mn-lt"/>
              </a:rPr>
              <a:t>Colistin</a:t>
            </a:r>
            <a:r>
              <a:rPr lang="en-GB" sz="1600" dirty="0" smtClean="0">
                <a:latin typeface="+mn-lt"/>
              </a:rPr>
              <a:t> resistant </a:t>
            </a:r>
            <a:r>
              <a:rPr lang="en-GB" sz="1600" i="1" dirty="0" smtClean="0">
                <a:latin typeface="+mn-lt"/>
              </a:rPr>
              <a:t>K. </a:t>
            </a:r>
            <a:r>
              <a:rPr lang="en-GB" sz="1600" i="1" dirty="0" err="1" smtClean="0">
                <a:latin typeface="+mn-lt"/>
              </a:rPr>
              <a:t>pneumoniae</a:t>
            </a:r>
            <a:r>
              <a:rPr lang="en-GB" sz="1600" dirty="0" smtClean="0">
                <a:latin typeface="+mn-lt"/>
              </a:rPr>
              <a:t>.</a:t>
            </a:r>
          </a:p>
          <a:p>
            <a:pPr algn="ctr"/>
            <a:r>
              <a:rPr lang="en-GB" sz="1600" dirty="0" smtClean="0">
                <a:latin typeface="+mn-lt"/>
              </a:rPr>
              <a:t>Range = 10-80% for the 21 labs.</a:t>
            </a:r>
            <a:endParaRPr lang="en-GB" sz="1600" dirty="0">
              <a:latin typeface="+mn-lt"/>
            </a:endParaRPr>
          </a:p>
        </p:txBody>
      </p:sp>
    </p:spTree>
    <p:extLst>
      <p:ext uri="{BB962C8B-B14F-4D97-AF65-F5344CB8AC3E}">
        <p14:creationId xmlns:p14="http://schemas.microsoft.com/office/powerpoint/2010/main" val="443556459"/>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357188" y="360346"/>
            <a:ext cx="8423275" cy="711200"/>
          </a:xfrm>
          <a:prstGeom prst="rect">
            <a:avLst/>
          </a:prstGeom>
          <a:noFill/>
          <a:ln w="9525">
            <a:noFill/>
            <a:miter lim="800000"/>
            <a:headEnd/>
            <a:tailEnd/>
          </a:ln>
        </p:spPr>
        <p:txBody>
          <a:bodyPr lIns="0" tIns="0" rIns="0" bIns="0"/>
          <a:lstStyle/>
          <a:p>
            <a:pPr>
              <a:tabLst>
                <a:tab pos="4037013" algn="l"/>
              </a:tabLst>
              <a:defRPr/>
            </a:pPr>
            <a:r>
              <a:rPr lang="en-GB" sz="2800" dirty="0" smtClean="0">
                <a:solidFill>
                  <a:srgbClr val="4B63AE"/>
                </a:solidFill>
                <a:latin typeface="Verdana" pitchFamily="34" charset="0"/>
                <a:ea typeface="+mj-ea"/>
                <a:cs typeface="+mj-cs"/>
              </a:rPr>
              <a:t>CRE in the USA</a:t>
            </a:r>
            <a:endParaRPr lang="en-GB" sz="2800" dirty="0">
              <a:solidFill>
                <a:srgbClr val="4B63AE"/>
              </a:solidFill>
              <a:latin typeface="Verdana" pitchFamily="34" charset="0"/>
              <a:ea typeface="+mj-ea"/>
              <a:cs typeface="+mj-cs"/>
            </a:endParaRPr>
          </a:p>
        </p:txBody>
      </p:sp>
      <p:graphicFrame>
        <p:nvGraphicFramePr>
          <p:cNvPr id="16" name="Chart 15"/>
          <p:cNvGraphicFramePr/>
          <p:nvPr/>
        </p:nvGraphicFramePr>
        <p:xfrm>
          <a:off x="683568" y="1268760"/>
          <a:ext cx="7858180" cy="4303380"/>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p:cNvSpPr/>
          <p:nvPr/>
        </p:nvSpPr>
        <p:spPr>
          <a:xfrm>
            <a:off x="35496" y="6376594"/>
            <a:ext cx="6743700" cy="338554"/>
          </a:xfrm>
          <a:prstGeom prst="rect">
            <a:avLst/>
          </a:prstGeom>
        </p:spPr>
        <p:txBody>
          <a:bodyPr>
            <a:spAutoFit/>
          </a:bodyPr>
          <a:lstStyle/>
          <a:p>
            <a:pPr>
              <a:defRPr/>
            </a:pPr>
            <a:r>
              <a:rPr lang="en-GB" sz="1600" dirty="0" smtClean="0">
                <a:latin typeface="+mj-lt"/>
              </a:rPr>
              <a:t>CDC NHSN / NNIS data. </a:t>
            </a:r>
            <a:r>
              <a:rPr lang="en-GB" sz="1600" i="1" dirty="0" smtClean="0">
                <a:latin typeface="+mj-lt"/>
              </a:rPr>
              <a:t>MMWR </a:t>
            </a:r>
            <a:r>
              <a:rPr lang="en-GB" sz="1600" dirty="0" smtClean="0">
                <a:latin typeface="+mj-lt"/>
              </a:rPr>
              <a:t>2013;62:165-170.</a:t>
            </a:r>
            <a:endParaRPr lang="en-US" sz="1600" dirty="0">
              <a:latin typeface="+mj-lt"/>
            </a:endParaRPr>
          </a:p>
        </p:txBody>
      </p:sp>
      <p:sp>
        <p:nvSpPr>
          <p:cNvPr id="5" name="TextBox 4"/>
          <p:cNvSpPr txBox="1"/>
          <p:nvPr/>
        </p:nvSpPr>
        <p:spPr>
          <a:xfrm>
            <a:off x="323528" y="899428"/>
            <a:ext cx="8568952" cy="338554"/>
          </a:xfrm>
          <a:prstGeom prst="rect">
            <a:avLst/>
          </a:prstGeom>
          <a:noFill/>
        </p:spPr>
        <p:txBody>
          <a:bodyPr wrap="square" rtlCol="0">
            <a:spAutoFit/>
          </a:bodyPr>
          <a:lstStyle/>
          <a:p>
            <a:r>
              <a:rPr lang="en-GB" sz="1600" dirty="0" smtClean="0">
                <a:latin typeface="+mn-lt"/>
              </a:rPr>
              <a:t>National survey of Enterobacteriaceae in 2001 (n=2,631) and 2011 (n=6,573).  </a:t>
            </a:r>
            <a:endParaRPr lang="en-GB" sz="1600" dirty="0">
              <a:latin typeface="+mn-lt"/>
            </a:endParaRPr>
          </a:p>
        </p:txBody>
      </p:sp>
    </p:spTree>
    <p:extLst>
      <p:ext uri="{BB962C8B-B14F-4D97-AF65-F5344CB8AC3E}">
        <p14:creationId xmlns:p14="http://schemas.microsoft.com/office/powerpoint/2010/main" val="3067547395"/>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69775"/>
            <a:ext cx="8229600" cy="1143001"/>
          </a:xfrm>
        </p:spPr>
        <p:txBody>
          <a:bodyPr/>
          <a:lstStyle/>
          <a:p>
            <a:r>
              <a:rPr lang="en-GB" dirty="0" smtClean="0">
                <a:latin typeface="Verdana" pitchFamily="34" charset="0"/>
                <a:ea typeface="ＭＳ Ｐゴシック" pitchFamily="34" charset="-128"/>
              </a:rPr>
              <a:t>CRE in the UK and US</a:t>
            </a:r>
          </a:p>
        </p:txBody>
      </p:sp>
      <p:pic>
        <p:nvPicPr>
          <p:cNvPr id="21507" name="Picture 2"/>
          <p:cNvPicPr>
            <a:picLocks noChangeAspect="1" noChangeArrowheads="1"/>
          </p:cNvPicPr>
          <p:nvPr/>
        </p:nvPicPr>
        <p:blipFill>
          <a:blip r:embed="rId2" cstate="print"/>
          <a:srcRect/>
          <a:stretch>
            <a:fillRect/>
          </a:stretch>
        </p:blipFill>
        <p:spPr bwMode="auto">
          <a:xfrm>
            <a:off x="357188" y="1073150"/>
            <a:ext cx="2339975" cy="3292475"/>
          </a:xfrm>
          <a:prstGeom prst="rect">
            <a:avLst/>
          </a:prstGeom>
          <a:noFill/>
          <a:ln w="9525">
            <a:noFill/>
            <a:miter lim="800000"/>
            <a:headEnd/>
            <a:tailEnd/>
          </a:ln>
        </p:spPr>
      </p:pic>
      <p:pic>
        <p:nvPicPr>
          <p:cNvPr id="21508" name="Picture 4"/>
          <p:cNvPicPr>
            <a:picLocks noChangeAspect="1" noChangeArrowheads="1"/>
          </p:cNvPicPr>
          <p:nvPr/>
        </p:nvPicPr>
        <p:blipFill>
          <a:blip r:embed="rId3" cstate="print"/>
          <a:srcRect/>
          <a:stretch>
            <a:fillRect/>
          </a:stretch>
        </p:blipFill>
        <p:spPr bwMode="auto">
          <a:xfrm>
            <a:off x="1331913" y="1341438"/>
            <a:ext cx="2598737" cy="3671887"/>
          </a:xfrm>
          <a:prstGeom prst="rect">
            <a:avLst/>
          </a:prstGeom>
          <a:noFill/>
          <a:ln w="9525">
            <a:noFill/>
            <a:miter lim="800000"/>
            <a:headEnd/>
            <a:tailEnd/>
          </a:ln>
        </p:spPr>
      </p:pic>
      <p:pic>
        <p:nvPicPr>
          <p:cNvPr id="21509" name="Picture 3"/>
          <p:cNvPicPr>
            <a:picLocks noChangeAspect="1" noChangeArrowheads="1"/>
          </p:cNvPicPr>
          <p:nvPr/>
        </p:nvPicPr>
        <p:blipFill>
          <a:blip r:embed="rId4" cstate="print"/>
          <a:srcRect/>
          <a:stretch>
            <a:fillRect/>
          </a:stretch>
        </p:blipFill>
        <p:spPr bwMode="auto">
          <a:xfrm>
            <a:off x="2051050" y="1989138"/>
            <a:ext cx="2641600" cy="3743325"/>
          </a:xfrm>
          <a:prstGeom prst="rect">
            <a:avLst/>
          </a:prstGeom>
          <a:noFill/>
          <a:ln w="9525">
            <a:noFill/>
            <a:miter lim="800000"/>
            <a:headEnd/>
            <a:tailEnd/>
          </a:ln>
        </p:spPr>
      </p:pic>
      <p:pic>
        <p:nvPicPr>
          <p:cNvPr id="21510" name="Picture 2"/>
          <p:cNvPicPr>
            <a:picLocks noChangeAspect="1" noChangeArrowheads="1"/>
          </p:cNvPicPr>
          <p:nvPr/>
        </p:nvPicPr>
        <p:blipFill>
          <a:blip r:embed="rId5" cstate="print"/>
          <a:srcRect/>
          <a:stretch>
            <a:fillRect/>
          </a:stretch>
        </p:blipFill>
        <p:spPr bwMode="auto">
          <a:xfrm>
            <a:off x="5435600" y="1412875"/>
            <a:ext cx="3203575" cy="4176713"/>
          </a:xfrm>
          <a:prstGeom prst="rect">
            <a:avLst/>
          </a:prstGeom>
          <a:noFill/>
          <a:ln w="9525">
            <a:noFill/>
            <a:miter lim="800000"/>
            <a:headEnd/>
            <a:tailEnd/>
          </a:ln>
        </p:spPr>
      </p:pic>
    </p:spTree>
    <p:extLst>
      <p:ext uri="{BB962C8B-B14F-4D97-AF65-F5344CB8AC3E}">
        <p14:creationId xmlns:p14="http://schemas.microsoft.com/office/powerpoint/2010/main" val="1624506877"/>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GB" sz="3600" smtClean="0">
                <a:latin typeface="Verdana" pitchFamily="34" charset="0"/>
                <a:ea typeface="ＭＳ Ｐゴシック" pitchFamily="34" charset="-128"/>
              </a:rPr>
              <a:t>Understanding the enemy</a:t>
            </a:r>
          </a:p>
        </p:txBody>
      </p:sp>
      <p:graphicFrame>
        <p:nvGraphicFramePr>
          <p:cNvPr id="3" name="Table 2"/>
          <p:cNvGraphicFramePr>
            <a:graphicFrameLocks noGrp="1"/>
          </p:cNvGraphicFramePr>
          <p:nvPr/>
        </p:nvGraphicFramePr>
        <p:xfrm>
          <a:off x="357188" y="1470025"/>
          <a:ext cx="8385174" cy="3567114"/>
        </p:xfrm>
        <a:graphic>
          <a:graphicData uri="http://schemas.openxmlformats.org/drawingml/2006/table">
            <a:tbl>
              <a:tblPr firstRow="1" bandRow="1">
                <a:tableStyleId>{37CE84F3-28C3-443E-9E96-99CF82512B78}</a:tableStyleId>
              </a:tblPr>
              <a:tblGrid>
                <a:gridCol w="2271966"/>
                <a:gridCol w="1528302"/>
                <a:gridCol w="1528302"/>
                <a:gridCol w="1528302"/>
                <a:gridCol w="1528302"/>
              </a:tblGrid>
              <a:tr h="396346">
                <a:tc>
                  <a:txBody>
                    <a:bodyPr/>
                    <a:lstStyle/>
                    <a:p>
                      <a:r>
                        <a:rPr lang="en-GB" sz="1800" dirty="0" smtClean="0">
                          <a:latin typeface="Verdana" pitchFamily="34" charset="0"/>
                          <a:ea typeface="Verdana" pitchFamily="34" charset="0"/>
                          <a:cs typeface="Verdana" pitchFamily="34" charset="0"/>
                        </a:rPr>
                        <a:t>Pathogen</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CRE</a:t>
                      </a:r>
                      <a:r>
                        <a:rPr lang="en-GB" sz="1800" baseline="30000" dirty="0" smtClean="0">
                          <a:latin typeface="Verdana" pitchFamily="34" charset="0"/>
                          <a:ea typeface="Verdana" pitchFamily="34" charset="0"/>
                          <a:cs typeface="Verdana" pitchFamily="34" charset="0"/>
                        </a:rPr>
                        <a:t>1</a:t>
                      </a:r>
                      <a:endParaRPr lang="en-GB" sz="1800" baseline="300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MRSA</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VRE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i="1" dirty="0" smtClean="0">
                          <a:latin typeface="Verdana" pitchFamily="34" charset="0"/>
                          <a:ea typeface="Verdana" pitchFamily="34" charset="0"/>
                          <a:cs typeface="Verdana" pitchFamily="34" charset="0"/>
                        </a:rPr>
                        <a:t>C. </a:t>
                      </a:r>
                      <a:r>
                        <a:rPr lang="en-GB" sz="1800" i="1" dirty="0" err="1" smtClean="0">
                          <a:latin typeface="Verdana" pitchFamily="34" charset="0"/>
                          <a:ea typeface="Verdana" pitchFamily="34" charset="0"/>
                          <a:cs typeface="Verdana" pitchFamily="34" charset="0"/>
                        </a:rPr>
                        <a:t>difficile</a:t>
                      </a:r>
                      <a:endParaRPr lang="en-GB" sz="1800" i="1"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Resistance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Resistance genes</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Multiple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Single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Single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n/a</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Species</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Multiple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Single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Single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Single</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HA </a:t>
                      </a:r>
                      <a:r>
                        <a:rPr lang="en-GB" sz="1800" dirty="0" err="1" smtClean="0">
                          <a:latin typeface="Verdana" pitchFamily="34" charset="0"/>
                          <a:ea typeface="Verdana" pitchFamily="34" charset="0"/>
                          <a:cs typeface="Verdana" pitchFamily="34" charset="0"/>
                        </a:rPr>
                        <a:t>vs</a:t>
                      </a:r>
                      <a:r>
                        <a:rPr lang="en-GB" sz="1800" dirty="0" smtClean="0">
                          <a:latin typeface="Verdana" pitchFamily="34" charset="0"/>
                          <a:ea typeface="Verdana" pitchFamily="34" charset="0"/>
                          <a:cs typeface="Verdana" pitchFamily="34" charset="0"/>
                        </a:rPr>
                        <a:t> CA</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HA</a:t>
                      </a:r>
                      <a:r>
                        <a:rPr lang="en-GB" sz="1800" baseline="0" dirty="0" smtClean="0">
                          <a:latin typeface="Verdana" pitchFamily="34" charset="0"/>
                          <a:ea typeface="Verdana" pitchFamily="34" charset="0"/>
                          <a:cs typeface="Verdana" pitchFamily="34" charset="0"/>
                        </a:rPr>
                        <a:t> &amp; CA</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HA</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HA</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HA</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At-risk</a:t>
                      </a:r>
                      <a:r>
                        <a:rPr lang="en-GB" sz="1800" baseline="0" dirty="0" smtClean="0">
                          <a:latin typeface="Verdana" pitchFamily="34" charset="0"/>
                          <a:ea typeface="Verdana" pitchFamily="34" charset="0"/>
                          <a:cs typeface="Verdana" pitchFamily="34" charset="0"/>
                        </a:rPr>
                        <a:t> pts</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All</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Unwell</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Unwell</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Old</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Decolonisation</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No</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Yes</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No</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No</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Virulence</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r>
              <a:tr h="396346">
                <a:tc>
                  <a:txBody>
                    <a:bodyPr/>
                    <a:lstStyle/>
                    <a:p>
                      <a:r>
                        <a:rPr lang="en-GB" sz="1800" dirty="0" smtClean="0">
                          <a:latin typeface="Verdana" pitchFamily="34" charset="0"/>
                          <a:ea typeface="Verdana" pitchFamily="34" charset="0"/>
                          <a:cs typeface="Verdana" pitchFamily="34" charset="0"/>
                        </a:rPr>
                        <a:t>Environment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c>
                  <a:txBody>
                    <a:bodyPr/>
                    <a:lstStyle/>
                    <a:p>
                      <a:r>
                        <a:rPr lang="en-GB" sz="1800" dirty="0" smtClean="0">
                          <a:latin typeface="Verdana" pitchFamily="34" charset="0"/>
                          <a:ea typeface="Verdana" pitchFamily="34" charset="0"/>
                          <a:cs typeface="Verdana" pitchFamily="34" charset="0"/>
                        </a:rPr>
                        <a:t>+++</a:t>
                      </a:r>
                      <a:endParaRPr lang="en-GB" sz="1800" dirty="0">
                        <a:latin typeface="Verdana" pitchFamily="34" charset="0"/>
                        <a:ea typeface="Verdana" pitchFamily="34" charset="0"/>
                        <a:cs typeface="Verdana" pitchFamily="34" charset="0"/>
                      </a:endParaRPr>
                    </a:p>
                  </a:txBody>
                  <a:tcPr marL="91437" marR="91437" marT="45732" marB="45732"/>
                </a:tc>
              </a:tr>
            </a:tbl>
          </a:graphicData>
        </a:graphic>
      </p:graphicFrame>
      <p:sp>
        <p:nvSpPr>
          <p:cNvPr id="9266" name="Rectangle 3"/>
          <p:cNvSpPr>
            <a:spLocks noChangeArrowheads="1"/>
          </p:cNvSpPr>
          <p:nvPr/>
        </p:nvSpPr>
        <p:spPr bwMode="auto">
          <a:xfrm>
            <a:off x="285750" y="5229225"/>
            <a:ext cx="614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Tx/>
              <a:buAutoNum type="arabicPeriod"/>
            </a:pPr>
            <a:r>
              <a:rPr lang="en-US">
                <a:latin typeface="Verdana" pitchFamily="34" charset="0"/>
              </a:rPr>
              <a:t>Carbapenem-resistant Enterobacteriaceae.</a:t>
            </a:r>
          </a:p>
        </p:txBody>
      </p:sp>
    </p:spTree>
    <p:extLst>
      <p:ext uri="{BB962C8B-B14F-4D97-AF65-F5344CB8AC3E}">
        <p14:creationId xmlns:p14="http://schemas.microsoft.com/office/powerpoint/2010/main" val="4190098366"/>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715032943"/>
              </p:ext>
            </p:extLst>
          </p:nvPr>
        </p:nvGraphicFramePr>
        <p:xfrm>
          <a:off x="0" y="260648"/>
          <a:ext cx="86044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59" name="Rectangle 4"/>
          <p:cNvSpPr>
            <a:spLocks noChangeArrowheads="1"/>
          </p:cNvSpPr>
          <p:nvPr/>
        </p:nvSpPr>
        <p:spPr bwMode="auto">
          <a:xfrm>
            <a:off x="0" y="6443663"/>
            <a:ext cx="7667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600" dirty="0" err="1">
                <a:latin typeface="Arial" pitchFamily="34" charset="0"/>
                <a:cs typeface="Arial" pitchFamily="34" charset="0"/>
              </a:rPr>
              <a:t>Tacconelli</a:t>
            </a:r>
            <a:r>
              <a:rPr lang="en-GB" sz="1600" dirty="0">
                <a:latin typeface="Arial" pitchFamily="34" charset="0"/>
                <a:cs typeface="Arial" pitchFamily="34" charset="0"/>
              </a:rPr>
              <a:t> </a:t>
            </a:r>
            <a:r>
              <a:rPr lang="en-GB" sz="1600" i="1" dirty="0">
                <a:latin typeface="Arial" pitchFamily="34" charset="0"/>
                <a:cs typeface="Arial" pitchFamily="34" charset="0"/>
              </a:rPr>
              <a:t>et al.</a:t>
            </a:r>
            <a:r>
              <a:rPr lang="en-GB" sz="1600" dirty="0">
                <a:latin typeface="Arial" pitchFamily="34" charset="0"/>
                <a:cs typeface="Arial" pitchFamily="34" charset="0"/>
              </a:rPr>
              <a:t> </a:t>
            </a:r>
            <a:r>
              <a:rPr lang="en-GB" sz="1600" i="1" dirty="0" err="1">
                <a:latin typeface="Arial" pitchFamily="34" charset="0"/>
                <a:cs typeface="Arial" pitchFamily="34" charset="0"/>
              </a:rPr>
              <a:t>Clin</a:t>
            </a:r>
            <a:r>
              <a:rPr lang="en-GB" sz="1600" i="1" dirty="0">
                <a:latin typeface="Arial" pitchFamily="34" charset="0"/>
                <a:cs typeface="Arial" pitchFamily="34" charset="0"/>
              </a:rPr>
              <a:t> </a:t>
            </a:r>
            <a:r>
              <a:rPr lang="en-GB" sz="1600" i="1" dirty="0" err="1">
                <a:latin typeface="Arial" pitchFamily="34" charset="0"/>
                <a:cs typeface="Arial" pitchFamily="34" charset="0"/>
              </a:rPr>
              <a:t>Microbiol</a:t>
            </a:r>
            <a:r>
              <a:rPr lang="en-GB" sz="1600" i="1" dirty="0">
                <a:latin typeface="Arial" pitchFamily="34" charset="0"/>
                <a:cs typeface="Arial" pitchFamily="34" charset="0"/>
              </a:rPr>
              <a:t> Infect</a:t>
            </a:r>
            <a:r>
              <a:rPr lang="en-GB" sz="1600" dirty="0">
                <a:latin typeface="Arial" pitchFamily="34" charset="0"/>
                <a:cs typeface="Arial" pitchFamily="34" charset="0"/>
              </a:rPr>
              <a:t> 2014;20 </a:t>
            </a:r>
            <a:r>
              <a:rPr lang="en-GB" sz="1600" dirty="0" err="1">
                <a:latin typeface="Arial" pitchFamily="34" charset="0"/>
                <a:cs typeface="Arial" pitchFamily="34" charset="0"/>
              </a:rPr>
              <a:t>Suppl</a:t>
            </a:r>
            <a:r>
              <a:rPr lang="en-GB" sz="1600" dirty="0">
                <a:latin typeface="Arial" pitchFamily="34" charset="0"/>
                <a:cs typeface="Arial" pitchFamily="34" charset="0"/>
              </a:rPr>
              <a:t> </a:t>
            </a:r>
            <a:r>
              <a:rPr lang="en-GB" sz="1600" dirty="0" smtClean="0">
                <a:latin typeface="Arial" pitchFamily="34" charset="0"/>
                <a:cs typeface="Arial" pitchFamily="34" charset="0"/>
              </a:rPr>
              <a:t>1:1-55.</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370040059"/>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ctrTitle" idx="4294967295"/>
          </p:nvPr>
        </p:nvSpPr>
        <p:spPr>
          <a:xfrm>
            <a:off x="685800" y="620688"/>
            <a:ext cx="7772400" cy="1470025"/>
          </a:xfrm>
        </p:spPr>
        <p:txBody>
          <a:bodyPr/>
          <a:lstStyle/>
          <a:p>
            <a:pPr eaLnBrk="1" hangingPunct="1"/>
            <a:r>
              <a:rPr lang="en-GB" sz="3000" dirty="0"/>
              <a:t>Pervasive infection threats in acute healthcare, including Gram-negative bacteria</a:t>
            </a:r>
            <a:r>
              <a:rPr lang="en-GB" sz="3000" dirty="0" smtClean="0"/>
              <a:t/>
            </a:r>
            <a:br>
              <a:rPr lang="en-GB" sz="3000" dirty="0" smtClean="0"/>
            </a:br>
            <a:r>
              <a:rPr lang="en-GB" sz="3000" dirty="0" smtClean="0"/>
              <a:t/>
            </a:r>
            <a:br>
              <a:rPr lang="en-GB" sz="3000" dirty="0" smtClean="0"/>
            </a:br>
            <a:r>
              <a:rPr lang="en-GB" sz="3000" dirty="0" smtClean="0"/>
              <a:t/>
            </a:r>
            <a:br>
              <a:rPr lang="en-GB" sz="3000" dirty="0" smtClean="0"/>
            </a:br>
            <a:r>
              <a:rPr lang="en-GB" sz="2400" dirty="0" smtClean="0"/>
              <a:t>30</a:t>
            </a:r>
            <a:r>
              <a:rPr lang="en-GB" sz="2400" dirty="0" smtClean="0"/>
              <a:t>/06/15</a:t>
            </a:r>
            <a:endParaRPr lang="en-US" sz="3000" dirty="0" smtClean="0"/>
          </a:p>
        </p:txBody>
      </p:sp>
      <p:sp>
        <p:nvSpPr>
          <p:cNvPr id="17411" name="Rectangle 3"/>
          <p:cNvSpPr>
            <a:spLocks noGrp="1"/>
          </p:cNvSpPr>
          <p:nvPr>
            <p:ph type="subTitle" idx="4294967295"/>
          </p:nvPr>
        </p:nvSpPr>
        <p:spPr>
          <a:xfrm>
            <a:off x="714348" y="4628728"/>
            <a:ext cx="7829550" cy="1752600"/>
          </a:xfrm>
        </p:spPr>
        <p:txBody>
          <a:bodyPr/>
          <a:lstStyle/>
          <a:p>
            <a:pPr eaLnBrk="1" hangingPunct="1">
              <a:buFont typeface="Wingdings" pitchFamily="2" charset="2"/>
              <a:buNone/>
            </a:pPr>
            <a:r>
              <a:rPr lang="en-GB" sz="2000" dirty="0">
                <a:latin typeface="+mj-lt"/>
                <a:ea typeface="ＭＳ Ｐゴシック" pitchFamily="34" charset="-128"/>
                <a:cs typeface="Arial" pitchFamily="34" charset="0"/>
              </a:rPr>
              <a:t>Jon Otter, PhD </a:t>
            </a:r>
            <a:r>
              <a:rPr lang="en-GB" sz="2000" dirty="0" err="1">
                <a:latin typeface="+mj-lt"/>
                <a:ea typeface="ＭＳ Ｐゴシック" pitchFamily="34" charset="-128"/>
                <a:cs typeface="Arial" pitchFamily="34" charset="0"/>
              </a:rPr>
              <a:t>FRCPath</a:t>
            </a:r>
            <a:endParaRPr lang="en-GB" sz="2000" dirty="0">
              <a:latin typeface="+mj-lt"/>
              <a:ea typeface="ＭＳ Ｐゴシック" pitchFamily="34" charset="-128"/>
              <a:cs typeface="Arial" pitchFamily="34" charset="0"/>
            </a:endParaRPr>
          </a:p>
          <a:p>
            <a:pPr eaLnBrk="1" hangingPunct="1">
              <a:buFont typeface="Wingdings" pitchFamily="2" charset="2"/>
              <a:buNone/>
            </a:pPr>
            <a:r>
              <a:rPr lang="en-GB" sz="2000" dirty="0">
                <a:latin typeface="+mj-lt"/>
                <a:ea typeface="ＭＳ Ｐゴシック" pitchFamily="34" charset="-128"/>
                <a:cs typeface="Arial" pitchFamily="34" charset="0"/>
              </a:rPr>
              <a:t>Imperial College Healthcare NHS Trust </a:t>
            </a:r>
          </a:p>
          <a:p>
            <a:pPr eaLnBrk="1" hangingPunct="1">
              <a:buFont typeface="Wingdings" pitchFamily="2" charset="2"/>
              <a:buNone/>
            </a:pPr>
            <a:r>
              <a:rPr lang="en-GB" sz="2000" dirty="0">
                <a:latin typeface="+mj-lt"/>
                <a:ea typeface="ＭＳ Ｐゴシック" pitchFamily="34" charset="-128"/>
                <a:cs typeface="Arial" pitchFamily="34" charset="0"/>
              </a:rPr>
              <a:t>Blog: </a:t>
            </a:r>
            <a:r>
              <a:rPr lang="en-GB" sz="2000" dirty="0">
                <a:latin typeface="+mj-lt"/>
                <a:ea typeface="ＭＳ Ｐゴシック" pitchFamily="34" charset="-128"/>
                <a:cs typeface="Arial" pitchFamily="34" charset="0"/>
                <a:hlinkClick r:id="rId2"/>
              </a:rPr>
              <a:t>www.ReflectionsIPC.com</a:t>
            </a:r>
            <a:endParaRPr lang="en-GB" sz="2000" dirty="0">
              <a:latin typeface="+mj-lt"/>
              <a:ea typeface="ＭＳ Ｐゴシック" pitchFamily="34" charset="-128"/>
              <a:cs typeface="Arial" pitchFamily="34" charset="0"/>
            </a:endParaRPr>
          </a:p>
          <a:p>
            <a:pPr eaLnBrk="1" hangingPunct="1">
              <a:buFont typeface="Wingdings" pitchFamily="2" charset="2"/>
              <a:buNone/>
            </a:pPr>
            <a:r>
              <a:rPr lang="en-GB" sz="2000" dirty="0">
                <a:latin typeface="+mj-lt"/>
                <a:ea typeface="ＭＳ Ｐゴシック" pitchFamily="34" charset="-128"/>
                <a:cs typeface="Arial" pitchFamily="34" charset="0"/>
              </a:rPr>
              <a:t>Twitter: @</a:t>
            </a:r>
            <a:r>
              <a:rPr lang="en-GB" sz="2000" dirty="0" err="1">
                <a:latin typeface="+mj-lt"/>
                <a:ea typeface="ＭＳ Ｐゴシック" pitchFamily="34" charset="-128"/>
                <a:cs typeface="Arial" pitchFamily="34" charset="0"/>
              </a:rPr>
              <a:t>jonotter</a:t>
            </a:r>
            <a:r>
              <a:rPr lang="en-GB" sz="2000" dirty="0">
                <a:latin typeface="+mj-lt"/>
                <a:ea typeface="ＭＳ Ｐゴシック" pitchFamily="34" charset="-128"/>
                <a:cs typeface="Arial" pitchFamily="34" charset="0"/>
              </a:rPr>
              <a:t> </a:t>
            </a:r>
          </a:p>
          <a:p>
            <a:pPr eaLnBrk="1" hangingPunct="1">
              <a:buFont typeface="Wingdings" pitchFamily="2" charset="2"/>
              <a:buNone/>
            </a:pPr>
            <a:r>
              <a:rPr lang="en-GB" sz="2000" dirty="0">
                <a:latin typeface="+mj-lt"/>
                <a:ea typeface="ＭＳ Ｐゴシック" pitchFamily="34" charset="-128"/>
                <a:cs typeface="Arial" pitchFamily="34" charset="0"/>
              </a:rPr>
              <a:t>Email: </a:t>
            </a:r>
            <a:r>
              <a:rPr lang="en-GB" sz="2000" dirty="0">
                <a:latin typeface="+mj-lt"/>
                <a:ea typeface="ＭＳ Ｐゴシック" pitchFamily="34" charset="-128"/>
                <a:cs typeface="Arial" pitchFamily="34" charset="0"/>
                <a:hlinkClick r:id="rId3"/>
              </a:rPr>
              <a:t>jon.otter@imperial.nhs.uk</a:t>
            </a:r>
            <a:r>
              <a:rPr lang="en-GB" sz="2000" dirty="0">
                <a:latin typeface="+mj-lt"/>
                <a:ea typeface="ＭＳ Ｐゴシック" pitchFamily="34" charset="-128"/>
                <a:cs typeface="Arial" pitchFamily="34" charset="0"/>
              </a:rPr>
              <a:t> </a:t>
            </a:r>
          </a:p>
          <a:p>
            <a:pPr eaLnBrk="1" hangingPunct="1"/>
            <a:endParaRPr lang="en-GB" sz="2100" dirty="0" smtClean="0">
              <a:latin typeface="+mj-lt"/>
            </a:endParaRPr>
          </a:p>
          <a:p>
            <a:pPr eaLnBrk="1" hangingPunct="1"/>
            <a:endParaRPr lang="en-US" dirty="0" smtClean="0">
              <a:latin typeface="+mj-lt"/>
            </a:endParaRPr>
          </a:p>
        </p:txBody>
      </p:sp>
    </p:spTree>
    <p:extLst>
      <p:ext uri="{BB962C8B-B14F-4D97-AF65-F5344CB8AC3E}">
        <p14:creationId xmlns:p14="http://schemas.microsoft.com/office/powerpoint/2010/main" val="4060639198"/>
      </p:ext>
    </p:extLst>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Bioquell Corp UK White PowerPoint Template v1.1</Template>
  <TotalTime>5277</TotalTime>
  <Words>705</Words>
  <Application>Microsoft Office PowerPoint</Application>
  <PresentationFormat>On-screen Show (4:3)</PresentationFormat>
  <Paragraphs>184</Paragraphs>
  <Slides>19</Slides>
  <Notes>9</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1_Bioquell Corp UK White PowerPoint Template v1.1</vt:lpstr>
      <vt:lpstr>Pervasive infection threats in acute healthcare, including Gram-negative bacteria   30/06/15</vt:lpstr>
      <vt:lpstr>MRSA bacteraemia, England 2001-2013</vt:lpstr>
      <vt:lpstr>C. difficile infection (CDI), England 2004-2013</vt:lpstr>
      <vt:lpstr>E. coli and MSSA bacteraemia, England</vt:lpstr>
      <vt:lpstr>PowerPoint Presentation</vt:lpstr>
      <vt:lpstr>PowerPoint Presentation</vt:lpstr>
      <vt:lpstr>What’s the problem? </vt:lpstr>
      <vt:lpstr>Rising threat from MDR-GNR</vt:lpstr>
      <vt:lpstr>What’s the problem? Resistance </vt:lpstr>
      <vt:lpstr>What’s the problem? Mortality</vt:lpstr>
      <vt:lpstr>What’s the problem? Global domination!</vt:lpstr>
      <vt:lpstr>PowerPoint Presentation</vt:lpstr>
      <vt:lpstr>Emergence of CPE in the UK</vt:lpstr>
      <vt:lpstr>Colistin resistance in Italy</vt:lpstr>
      <vt:lpstr>PowerPoint Presentation</vt:lpstr>
      <vt:lpstr>CRE in the UK and US</vt:lpstr>
      <vt:lpstr>Understanding the enemy</vt:lpstr>
      <vt:lpstr>PowerPoint Presentation</vt:lpstr>
      <vt:lpstr>Pervasive infection threats in acute healthcare, including Gram-negative bacteria   30/06/15</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506</cp:revision>
  <dcterms:created xsi:type="dcterms:W3CDTF">2010-07-26T10:02:08Z</dcterms:created>
  <dcterms:modified xsi:type="dcterms:W3CDTF">2015-06-26T11:25:21Z</dcterms:modified>
</cp:coreProperties>
</file>