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5" r:id="rId1"/>
  </p:sldMasterIdLst>
  <p:notesMasterIdLst>
    <p:notesMasterId r:id="rId24"/>
  </p:notesMasterIdLst>
  <p:sldIdLst>
    <p:sldId id="500" r:id="rId2"/>
    <p:sldId id="752" r:id="rId3"/>
    <p:sldId id="690" r:id="rId4"/>
    <p:sldId id="691" r:id="rId5"/>
    <p:sldId id="736" r:id="rId6"/>
    <p:sldId id="737" r:id="rId7"/>
    <p:sldId id="738" r:id="rId8"/>
    <p:sldId id="739" r:id="rId9"/>
    <p:sldId id="735" r:id="rId10"/>
    <p:sldId id="725" r:id="rId11"/>
    <p:sldId id="746" r:id="rId12"/>
    <p:sldId id="750" r:id="rId13"/>
    <p:sldId id="748" r:id="rId14"/>
    <p:sldId id="729" r:id="rId15"/>
    <p:sldId id="730" r:id="rId16"/>
    <p:sldId id="740" r:id="rId17"/>
    <p:sldId id="743" r:id="rId18"/>
    <p:sldId id="744" r:id="rId19"/>
    <p:sldId id="726" r:id="rId20"/>
    <p:sldId id="742" r:id="rId21"/>
    <p:sldId id="749" r:id="rId22"/>
    <p:sldId id="751" r:id="rId23"/>
  </p:sldIdLst>
  <p:sldSz cx="9144000" cy="6858000" type="screen4x3"/>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1D4397"/>
    <a:srgbClr val="2B6BD3"/>
    <a:srgbClr val="F9EEED"/>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2" autoAdjust="0"/>
    <p:restoredTop sz="91449" autoAdjust="0"/>
  </p:normalViewPr>
  <p:slideViewPr>
    <p:cSldViewPr>
      <p:cViewPr varScale="1">
        <p:scale>
          <a:sx n="68" d="100"/>
          <a:sy n="68" d="100"/>
        </p:scale>
        <p:origin x="-15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8" d="100"/>
          <a:sy n="48" d="100"/>
        </p:scale>
        <p:origin x="-2976" y="-108"/>
      </p:cViewPr>
      <p:guideLst>
        <p:guide orient="horz" pos="3160"/>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schemeClr val="tx1"/>
              </a:solidFill>
            </c:spPr>
          </c:dPt>
          <c:val>
            <c:numRef>
              <c:f>Sheet1!$A$2:$A$3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dPt>
          <c:dPt>
            <c:idx val="1"/>
            <c:bubble3D val="0"/>
            <c:spPr>
              <a:solidFill>
                <a:prstClr val="black"/>
              </a:solidFill>
            </c:spPr>
          </c:dPt>
          <c:val>
            <c:numRef>
              <c:f>Sheet1!$A$5:$A$6</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3d1" qsCatId="3D" csTypeId="urn:microsoft.com/office/officeart/2005/8/colors/accent2_2" csCatId="accent2" phldr="1"/>
      <dgm:spPr/>
      <dgm:t>
        <a:bodyPr/>
        <a:lstStyle/>
        <a:p>
          <a:endParaRPr lang="en-GB"/>
        </a:p>
      </dgm:t>
    </dgm:pt>
    <dgm:pt modelId="{349340CD-929D-4D9C-ABB1-DD80B36249FF}">
      <dgm:prSet phldrT="[Text]"/>
      <dgm:spPr/>
      <dgm:t>
        <a:bodyPr/>
        <a:lstStyle/>
        <a:p>
          <a:r>
            <a:rPr lang="en-GB" dirty="0" smtClean="0">
              <a:latin typeface="Arial" pitchFamily="34" charset="0"/>
              <a:ea typeface="Verdana" pitchFamily="34" charset="0"/>
              <a:cs typeface="Arial" pitchFamily="34" charset="0"/>
            </a:rPr>
            <a:t>Rapid spread</a:t>
          </a:r>
          <a:endParaRPr lang="en-GB" dirty="0">
            <a:latin typeface="Arial" pitchFamily="34" charset="0"/>
            <a:ea typeface="Verdana" pitchFamily="34" charset="0"/>
            <a:cs typeface="Arial" pitchFamily="34" charset="0"/>
          </a:endParaRPr>
        </a:p>
      </dgm:t>
    </dgm:pt>
    <dgm:pt modelId="{69545F10-3597-4403-8B1C-1BA70DF96522}" type="parTrans" cxnId="{237ED626-6254-4A37-B1E9-AFDFA1924D9C}">
      <dgm:prSet/>
      <dgm:spPr/>
      <dgm:t>
        <a:bodyPr/>
        <a:lstStyle/>
        <a:p>
          <a:endParaRPr lang="en-GB">
            <a:latin typeface="Arial" pitchFamily="34" charset="0"/>
            <a:ea typeface="Verdana" pitchFamily="34" charset="0"/>
            <a:cs typeface="Arial" pitchFamily="34" charset="0"/>
          </a:endParaRPr>
        </a:p>
      </dgm:t>
    </dgm:pt>
    <dgm:pt modelId="{FB52F08F-F50E-45F4-A6CA-5020F647A769}" type="sibTrans" cxnId="{237ED626-6254-4A37-B1E9-AFDFA1924D9C}">
      <dgm:prSet/>
      <dgm:spPr/>
      <dgm:t>
        <a:bodyPr/>
        <a:lstStyle/>
        <a:p>
          <a:endParaRPr lang="en-GB">
            <a:latin typeface="Arial" pitchFamily="34" charset="0"/>
            <a:ea typeface="Verdana" pitchFamily="34" charset="0"/>
            <a:cs typeface="Arial" pitchFamily="34" charset="0"/>
          </a:endParaRPr>
        </a:p>
      </dgm:t>
    </dgm:pt>
    <dgm:pt modelId="{6C679E0E-1FCE-4A4E-8D4C-68F1E8D50D7D}">
      <dgm:prSet phldrT="[Text]"/>
      <dgm:spPr/>
      <dgm:t>
        <a:bodyPr/>
        <a:lstStyle/>
        <a:p>
          <a:r>
            <a:rPr lang="en-GB" dirty="0" err="1" smtClean="0">
              <a:latin typeface="Arial" pitchFamily="34" charset="0"/>
              <a:ea typeface="Verdana" pitchFamily="34" charset="0"/>
              <a:cs typeface="Arial" pitchFamily="34" charset="0"/>
            </a:rPr>
            <a:t>Clonal</a:t>
          </a:r>
          <a:r>
            <a:rPr lang="en-GB" dirty="0" smtClean="0">
              <a:latin typeface="Arial" pitchFamily="34" charset="0"/>
              <a:ea typeface="Verdana" pitchFamily="34" charset="0"/>
              <a:cs typeface="Arial" pitchFamily="34" charset="0"/>
            </a:rPr>
            <a:t> expansion</a:t>
          </a:r>
          <a:endParaRPr lang="en-GB" dirty="0">
            <a:latin typeface="Arial" pitchFamily="34" charset="0"/>
            <a:ea typeface="Verdana" pitchFamily="34" charset="0"/>
            <a:cs typeface="Arial" pitchFamily="34" charset="0"/>
          </a:endParaRPr>
        </a:p>
      </dgm:t>
    </dgm:pt>
    <dgm:pt modelId="{098BD2AC-3D07-4EF3-895D-D66F7557C0AF}" type="parTrans" cxnId="{E7AE5C0C-F583-4584-902B-B2895BF9D9E3}">
      <dgm:prSet/>
      <dgm:spPr/>
      <dgm:t>
        <a:bodyPr/>
        <a:lstStyle/>
        <a:p>
          <a:endParaRPr lang="en-GB">
            <a:latin typeface="Arial" pitchFamily="34" charset="0"/>
            <a:ea typeface="Verdana" pitchFamily="34" charset="0"/>
            <a:cs typeface="Arial" pitchFamily="34" charset="0"/>
          </a:endParaRPr>
        </a:p>
      </dgm:t>
    </dgm:pt>
    <dgm:pt modelId="{6624810E-D71B-4D78-84D2-7AA7F7508DDD}" type="sibTrans" cxnId="{E7AE5C0C-F583-4584-902B-B2895BF9D9E3}">
      <dgm:prSet/>
      <dgm:spPr/>
      <dgm:t>
        <a:bodyPr/>
        <a:lstStyle/>
        <a:p>
          <a:endParaRPr lang="en-GB">
            <a:latin typeface="Arial" pitchFamily="34" charset="0"/>
            <a:ea typeface="Verdana" pitchFamily="34" charset="0"/>
            <a:cs typeface="Arial" pitchFamily="34" charset="0"/>
          </a:endParaRPr>
        </a:p>
      </dgm:t>
    </dgm:pt>
    <dgm:pt modelId="{A090F42C-58C0-4561-A0F6-A228FD1AB439}">
      <dgm:prSet phldrT="[Text]"/>
      <dgm:spPr/>
      <dgm:t>
        <a:bodyPr/>
        <a:lstStyle/>
        <a:p>
          <a:r>
            <a:rPr lang="en-GB" dirty="0" smtClean="0">
              <a:latin typeface="Arial" pitchFamily="34" charset="0"/>
              <a:ea typeface="Verdana" pitchFamily="34" charset="0"/>
              <a:cs typeface="Arial" pitchFamily="34" charset="0"/>
            </a:rPr>
            <a:t>GI carriage</a:t>
          </a:r>
          <a:endParaRPr lang="en-GB" dirty="0">
            <a:latin typeface="Arial" pitchFamily="34" charset="0"/>
            <a:ea typeface="Verdana" pitchFamily="34" charset="0"/>
            <a:cs typeface="Arial" pitchFamily="34" charset="0"/>
          </a:endParaRPr>
        </a:p>
      </dgm:t>
    </dgm:pt>
    <dgm:pt modelId="{C0E1EF24-1421-45E2-AD83-578228B5C810}" type="parTrans" cxnId="{507F0760-4248-48F3-A8A9-CBCC03E59358}">
      <dgm:prSet/>
      <dgm:spPr/>
      <dgm:t>
        <a:bodyPr/>
        <a:lstStyle/>
        <a:p>
          <a:endParaRPr lang="en-GB">
            <a:latin typeface="Arial" pitchFamily="34" charset="0"/>
            <a:ea typeface="Verdana" pitchFamily="34" charset="0"/>
            <a:cs typeface="Arial" pitchFamily="34" charset="0"/>
          </a:endParaRPr>
        </a:p>
      </dgm:t>
    </dgm:pt>
    <dgm:pt modelId="{427A9379-C539-4105-96B1-9FED4FE6C482}" type="sibTrans" cxnId="{507F0760-4248-48F3-A8A9-CBCC03E59358}">
      <dgm:prSet/>
      <dgm:spPr/>
      <dgm:t>
        <a:bodyPr/>
        <a:lstStyle/>
        <a:p>
          <a:endParaRPr lang="en-GB">
            <a:latin typeface="Arial" pitchFamily="34" charset="0"/>
            <a:ea typeface="Verdana" pitchFamily="34" charset="0"/>
            <a:cs typeface="Arial" pitchFamily="34" charset="0"/>
          </a:endParaRPr>
        </a:p>
      </dgm:t>
    </dgm:pt>
    <dgm:pt modelId="{B2957E52-211C-468C-A60A-20F853336C99}">
      <dgm:prSet phldrT="[Text]"/>
      <dgm:spPr/>
      <dgm:t>
        <a:bodyPr/>
        <a:lstStyle/>
        <a:p>
          <a:r>
            <a:rPr lang="en-GB" dirty="0" smtClean="0">
              <a:latin typeface="Arial" pitchFamily="34" charset="0"/>
              <a:ea typeface="Verdana" pitchFamily="34" charset="0"/>
              <a:cs typeface="Arial" pitchFamily="34" charset="0"/>
            </a:rPr>
            <a:t>Horizontal gene transfer</a:t>
          </a:r>
          <a:endParaRPr lang="en-GB" dirty="0">
            <a:latin typeface="Arial" pitchFamily="34" charset="0"/>
            <a:ea typeface="Verdana" pitchFamily="34" charset="0"/>
            <a:cs typeface="Arial" pitchFamily="34" charset="0"/>
          </a:endParaRPr>
        </a:p>
      </dgm:t>
    </dgm:pt>
    <dgm:pt modelId="{96ADD433-11AE-4FBF-8418-2199EA883495}" type="parTrans" cxnId="{EAFCF069-7EC2-4AD3-9318-106A2C5F32B9}">
      <dgm:prSet/>
      <dgm:spPr/>
      <dgm:t>
        <a:bodyPr/>
        <a:lstStyle/>
        <a:p>
          <a:endParaRPr lang="en-GB">
            <a:latin typeface="Arial" pitchFamily="34" charset="0"/>
            <a:ea typeface="Verdana" pitchFamily="34" charset="0"/>
            <a:cs typeface="Arial" pitchFamily="34" charset="0"/>
          </a:endParaRPr>
        </a:p>
      </dgm:t>
    </dgm:pt>
    <dgm:pt modelId="{F2A43A6B-1E7C-4955-9AD6-A5D8A068A700}" type="sibTrans" cxnId="{EAFCF069-7EC2-4AD3-9318-106A2C5F32B9}">
      <dgm:prSet/>
      <dgm:spPr/>
      <dgm:t>
        <a:bodyPr/>
        <a:lstStyle/>
        <a:p>
          <a:endParaRPr lang="en-GB">
            <a:latin typeface="Arial" pitchFamily="34" charset="0"/>
            <a:ea typeface="Verdana" pitchFamily="34" charset="0"/>
            <a:cs typeface="Arial"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t>
        <a:bodyPr/>
        <a:lstStyle/>
        <a:p>
          <a:endParaRPr lang="en-US"/>
        </a:p>
      </dgm:t>
    </dgm:pt>
    <dgm:pt modelId="{148841F0-0C2C-415A-AB92-65B3F889A5EF}" type="pres">
      <dgm:prSet presAssocID="{349340CD-929D-4D9C-ABB1-DD80B36249FF}" presName="centerShape" presStyleLbl="node0" presStyleIdx="0" presStyleCnt="1" custScaleX="124533" custScaleY="124533"/>
      <dgm:spPr/>
      <dgm:t>
        <a:bodyPr/>
        <a:lstStyle/>
        <a:p>
          <a:endParaRPr lang="en-GB"/>
        </a:p>
      </dgm:t>
    </dgm:pt>
    <dgm:pt modelId="{A61E8F51-48C4-48F8-BDFF-02D0C55F264B}" type="pres">
      <dgm:prSet presAssocID="{098BD2AC-3D07-4EF3-895D-D66F7557C0AF}" presName="parTrans" presStyleLbl="sibTrans2D1" presStyleIdx="0" presStyleCnt="3" custAng="10800000"/>
      <dgm:spPr/>
      <dgm:t>
        <a:bodyPr/>
        <a:lstStyle/>
        <a:p>
          <a:endParaRPr lang="en-US"/>
        </a:p>
      </dgm:t>
    </dgm:pt>
    <dgm:pt modelId="{F3B4B682-0D5D-4453-B1F6-EBF819BDD89D}" type="pres">
      <dgm:prSet presAssocID="{098BD2AC-3D07-4EF3-895D-D66F7557C0AF}" presName="connectorText" presStyleLbl="sibTrans2D1" presStyleIdx="0" presStyleCnt="3"/>
      <dgm:spPr/>
      <dgm:t>
        <a:bodyPr/>
        <a:lstStyle/>
        <a:p>
          <a:endParaRPr lang="en-US"/>
        </a:p>
      </dgm:t>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t>
        <a:bodyPr/>
        <a:lstStyle/>
        <a:p>
          <a:endParaRPr lang="en-GB"/>
        </a:p>
      </dgm:t>
    </dgm:pt>
    <dgm:pt modelId="{3B14EC59-4F7C-4F23-B926-A426B6FDE079}" type="pres">
      <dgm:prSet presAssocID="{C0E1EF24-1421-45E2-AD83-578228B5C810}" presName="parTrans" presStyleLbl="sibTrans2D1" presStyleIdx="1" presStyleCnt="3" custAng="11268742"/>
      <dgm:spPr/>
      <dgm:t>
        <a:bodyPr/>
        <a:lstStyle/>
        <a:p>
          <a:endParaRPr lang="en-US"/>
        </a:p>
      </dgm:t>
    </dgm:pt>
    <dgm:pt modelId="{A08253EC-9785-475A-88C5-CC0880644B7F}" type="pres">
      <dgm:prSet presAssocID="{C0E1EF24-1421-45E2-AD83-578228B5C810}" presName="connectorText" presStyleLbl="sibTrans2D1" presStyleIdx="1" presStyleCnt="3"/>
      <dgm:spPr/>
      <dgm:t>
        <a:bodyPr/>
        <a:lstStyle/>
        <a:p>
          <a:endParaRPr lang="en-US"/>
        </a:p>
      </dgm:t>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t>
        <a:bodyPr/>
        <a:lstStyle/>
        <a:p>
          <a:endParaRPr lang="en-US"/>
        </a:p>
      </dgm:t>
    </dgm:pt>
    <dgm:pt modelId="{A98F29DD-4A04-487F-9E0B-EB826DCBEC3D}" type="pres">
      <dgm:prSet presAssocID="{96ADD433-11AE-4FBF-8418-2199EA883495}" presName="parTrans" presStyleLbl="sibTrans2D1" presStyleIdx="2" presStyleCnt="3" custAng="10847534"/>
      <dgm:spPr/>
      <dgm:t>
        <a:bodyPr/>
        <a:lstStyle/>
        <a:p>
          <a:endParaRPr lang="en-US"/>
        </a:p>
      </dgm:t>
    </dgm:pt>
    <dgm:pt modelId="{54795DC6-9E4E-4015-A734-B3B288562276}" type="pres">
      <dgm:prSet presAssocID="{96ADD433-11AE-4FBF-8418-2199EA883495}" presName="connectorText" presStyleLbl="sibTrans2D1" presStyleIdx="2" presStyleCnt="3"/>
      <dgm:spPr/>
      <dgm:t>
        <a:bodyPr/>
        <a:lstStyle/>
        <a:p>
          <a:endParaRPr lang="en-US"/>
        </a:p>
      </dgm:t>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t>
        <a:bodyPr/>
        <a:lstStyle/>
        <a:p>
          <a:endParaRPr lang="en-US"/>
        </a:p>
      </dgm:t>
    </dgm:pt>
  </dgm:ptLst>
  <dgm:cxnLst>
    <dgm:cxn modelId="{D2D1E6E5-14C9-4AAF-81B9-BC037BA4B4B1}" type="presOf" srcId="{96ADD433-11AE-4FBF-8418-2199EA883495}" destId="{A98F29DD-4A04-487F-9E0B-EB826DCBEC3D}" srcOrd="0" destOrd="0" presId="urn:microsoft.com/office/officeart/2005/8/layout/radial5"/>
    <dgm:cxn modelId="{A496C6FA-8958-4900-923A-4AFB0BC6C636}" type="presOf" srcId="{349340CD-929D-4D9C-ABB1-DD80B36249FF}" destId="{148841F0-0C2C-415A-AB92-65B3F889A5EF}" srcOrd="0"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D7BE5D79-88C0-40E9-9491-CD37FA22294B}" type="presOf" srcId="{B2957E52-211C-468C-A60A-20F853336C99}" destId="{2C350BD0-8C51-4826-A99A-CDEF12055937}" srcOrd="0" destOrd="0" presId="urn:microsoft.com/office/officeart/2005/8/layout/radial5"/>
    <dgm:cxn modelId="{677AF0DE-6D02-44F9-83FC-B670E1DB008E}" type="presOf" srcId="{6C679E0E-1FCE-4A4E-8D4C-68F1E8D50D7D}" destId="{DE5D8C6D-10C7-4D16-9E78-9CBC436C480A}" srcOrd="0" destOrd="0" presId="urn:microsoft.com/office/officeart/2005/8/layout/radial5"/>
    <dgm:cxn modelId="{EAFCF069-7EC2-4AD3-9318-106A2C5F32B9}" srcId="{349340CD-929D-4D9C-ABB1-DD80B36249FF}" destId="{B2957E52-211C-468C-A60A-20F853336C99}" srcOrd="2" destOrd="0" parTransId="{96ADD433-11AE-4FBF-8418-2199EA883495}" sibTransId="{F2A43A6B-1E7C-4955-9AD6-A5D8A068A700}"/>
    <dgm:cxn modelId="{E7AE5C0C-F583-4584-902B-B2895BF9D9E3}" srcId="{349340CD-929D-4D9C-ABB1-DD80B36249FF}" destId="{6C679E0E-1FCE-4A4E-8D4C-68F1E8D50D7D}" srcOrd="0" destOrd="0" parTransId="{098BD2AC-3D07-4EF3-895D-D66F7557C0AF}" sibTransId="{6624810E-D71B-4D78-84D2-7AA7F7508DDD}"/>
    <dgm:cxn modelId="{AF0B1724-E100-423A-AA38-E6ACE386D253}" type="presOf" srcId="{098BD2AC-3D07-4EF3-895D-D66F7557C0AF}" destId="{F3B4B682-0D5D-4453-B1F6-EBF819BDD89D}" srcOrd="1" destOrd="0" presId="urn:microsoft.com/office/officeart/2005/8/layout/radial5"/>
    <dgm:cxn modelId="{326673EC-286F-4828-BF3D-6AF214211820}" type="presOf" srcId="{C0E1EF24-1421-45E2-AD83-578228B5C810}" destId="{3B14EC59-4F7C-4F23-B926-A426B6FDE079}" srcOrd="0" destOrd="0" presId="urn:microsoft.com/office/officeart/2005/8/layout/radial5"/>
    <dgm:cxn modelId="{3DB9AF77-3814-4C8C-8432-B87BF91AAC40}" type="presOf" srcId="{A090F42C-58C0-4561-A0F6-A228FD1AB439}" destId="{E124437D-1D4A-450B-A96C-2DB5B8C07FDC}" srcOrd="0" destOrd="0" presId="urn:microsoft.com/office/officeart/2005/8/layout/radial5"/>
    <dgm:cxn modelId="{A445457E-D1DC-40D6-8970-D127303AE38A}" type="presOf" srcId="{96ADD433-11AE-4FBF-8418-2199EA883495}" destId="{54795DC6-9E4E-4015-A734-B3B288562276}" srcOrd="1" destOrd="0" presId="urn:microsoft.com/office/officeart/2005/8/layout/radial5"/>
    <dgm:cxn modelId="{1873B14A-9244-4FBB-946F-DCE0C58ED9DE}" type="presOf" srcId="{098BD2AC-3D07-4EF3-895D-D66F7557C0AF}" destId="{A61E8F51-48C4-48F8-BDFF-02D0C55F264B}" srcOrd="0" destOrd="0" presId="urn:microsoft.com/office/officeart/2005/8/layout/radial5"/>
    <dgm:cxn modelId="{F42AF169-58C2-4B9C-A146-FE3DEDC473A0}" type="presOf" srcId="{C0E1EF24-1421-45E2-AD83-578228B5C810}" destId="{A08253EC-9785-475A-88C5-CC0880644B7F}" srcOrd="1" destOrd="0" presId="urn:microsoft.com/office/officeart/2005/8/layout/radial5"/>
    <dgm:cxn modelId="{507F0760-4248-48F3-A8A9-CBCC03E59358}" srcId="{349340CD-929D-4D9C-ABB1-DD80B36249FF}" destId="{A090F42C-58C0-4561-A0F6-A228FD1AB439}" srcOrd="1" destOrd="0" parTransId="{C0E1EF24-1421-45E2-AD83-578228B5C810}" sibTransId="{427A9379-C539-4105-96B1-9FED4FE6C482}"/>
    <dgm:cxn modelId="{C4177F30-E056-4F56-9909-35C8FEF85B17}" type="presOf" srcId="{238FCACB-DA03-44AE-ACBB-144816471DE5}" destId="{70EC019E-4BB8-466C-ABB0-4E3661239DFF}" srcOrd="0" destOrd="0" presId="urn:microsoft.com/office/officeart/2005/8/layout/radial5"/>
    <dgm:cxn modelId="{C1D6E0EE-1976-4B40-BC3A-9DB3DCFDBF8E}" type="presParOf" srcId="{70EC019E-4BB8-466C-ABB0-4E3661239DFF}" destId="{148841F0-0C2C-415A-AB92-65B3F889A5EF}" srcOrd="0" destOrd="0" presId="urn:microsoft.com/office/officeart/2005/8/layout/radial5"/>
    <dgm:cxn modelId="{A7686AE2-0525-45DF-85F1-BD6F9292681B}" type="presParOf" srcId="{70EC019E-4BB8-466C-ABB0-4E3661239DFF}" destId="{A61E8F51-48C4-48F8-BDFF-02D0C55F264B}" srcOrd="1" destOrd="0" presId="urn:microsoft.com/office/officeart/2005/8/layout/radial5"/>
    <dgm:cxn modelId="{B014AE33-DB18-4397-94CB-C4288B643028}" type="presParOf" srcId="{A61E8F51-48C4-48F8-BDFF-02D0C55F264B}" destId="{F3B4B682-0D5D-4453-B1F6-EBF819BDD89D}" srcOrd="0" destOrd="0" presId="urn:microsoft.com/office/officeart/2005/8/layout/radial5"/>
    <dgm:cxn modelId="{22D98D22-8C6C-44A2-90AD-A95B954516D9}" type="presParOf" srcId="{70EC019E-4BB8-466C-ABB0-4E3661239DFF}" destId="{DE5D8C6D-10C7-4D16-9E78-9CBC436C480A}" srcOrd="2" destOrd="0" presId="urn:microsoft.com/office/officeart/2005/8/layout/radial5"/>
    <dgm:cxn modelId="{36E45C88-63BB-49B0-9C65-1C479F409FAC}" type="presParOf" srcId="{70EC019E-4BB8-466C-ABB0-4E3661239DFF}" destId="{3B14EC59-4F7C-4F23-B926-A426B6FDE079}" srcOrd="3" destOrd="0" presId="urn:microsoft.com/office/officeart/2005/8/layout/radial5"/>
    <dgm:cxn modelId="{3AFD810C-84E2-4C99-965D-7CC1B41ACBF6}" type="presParOf" srcId="{3B14EC59-4F7C-4F23-B926-A426B6FDE079}" destId="{A08253EC-9785-475A-88C5-CC0880644B7F}" srcOrd="0" destOrd="0" presId="urn:microsoft.com/office/officeart/2005/8/layout/radial5"/>
    <dgm:cxn modelId="{0BA7330B-2228-4996-891E-6D7D04A8508C}" type="presParOf" srcId="{70EC019E-4BB8-466C-ABB0-4E3661239DFF}" destId="{E124437D-1D4A-450B-A96C-2DB5B8C07FDC}" srcOrd="4" destOrd="0" presId="urn:microsoft.com/office/officeart/2005/8/layout/radial5"/>
    <dgm:cxn modelId="{67F9722C-72F3-4B6E-813E-D5CB62B3D696}" type="presParOf" srcId="{70EC019E-4BB8-466C-ABB0-4E3661239DFF}" destId="{A98F29DD-4A04-487F-9E0B-EB826DCBEC3D}" srcOrd="5" destOrd="0" presId="urn:microsoft.com/office/officeart/2005/8/layout/radial5"/>
    <dgm:cxn modelId="{39BA915B-88AF-42E5-A476-A0D8B1C438FE}" type="presParOf" srcId="{A98F29DD-4A04-487F-9E0B-EB826DCBEC3D}" destId="{54795DC6-9E4E-4015-A734-B3B288562276}" srcOrd="0" destOrd="0" presId="urn:microsoft.com/office/officeart/2005/8/layout/radial5"/>
    <dgm:cxn modelId="{DD10DD65-EA0C-497B-9634-2B7AFE0F2203}"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C94AF0-4A6C-4D49-AEBA-2820EFB1531F}"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GB"/>
        </a:p>
      </dgm:t>
    </dgm:pt>
    <dgm:pt modelId="{149B330C-868F-47C1-88DF-7280553AF6D9}">
      <dgm:prSet phldrT="[Text]"/>
      <dgm:spPr/>
      <dgm:t>
        <a:bodyPr/>
        <a:lstStyle/>
        <a:p>
          <a:r>
            <a:rPr lang="en-GB" dirty="0" smtClean="0">
              <a:latin typeface="Arial" pitchFamily="34" charset="0"/>
              <a:cs typeface="Arial" pitchFamily="34" charset="0"/>
            </a:rPr>
            <a:t>All patients within the first 72 </a:t>
          </a:r>
          <a:r>
            <a:rPr lang="en-GB" dirty="0" err="1" smtClean="0">
              <a:latin typeface="Arial" pitchFamily="34" charset="0"/>
              <a:cs typeface="Arial" pitchFamily="34" charset="0"/>
            </a:rPr>
            <a:t>hrs</a:t>
          </a:r>
          <a:r>
            <a:rPr lang="en-GB" dirty="0" smtClean="0">
              <a:latin typeface="Arial" pitchFamily="34" charset="0"/>
              <a:cs typeface="Arial" pitchFamily="34" charset="0"/>
            </a:rPr>
            <a:t> of admission (excluding paediatrics)</a:t>
          </a:r>
          <a:endParaRPr lang="en-GB" dirty="0">
            <a:latin typeface="Arial" pitchFamily="34" charset="0"/>
            <a:cs typeface="Arial" pitchFamily="34" charset="0"/>
          </a:endParaRPr>
        </a:p>
      </dgm:t>
    </dgm:pt>
    <dgm:pt modelId="{3F19251F-1084-4970-88CE-6CF094E1CFCC}" type="parTrans" cxnId="{D7B9B9FA-3DCB-4B65-A4E8-1867793EA2A5}">
      <dgm:prSet/>
      <dgm:spPr/>
      <dgm:t>
        <a:bodyPr/>
        <a:lstStyle/>
        <a:p>
          <a:endParaRPr lang="en-GB">
            <a:latin typeface="Arial" pitchFamily="34" charset="0"/>
            <a:cs typeface="Arial" pitchFamily="34" charset="0"/>
          </a:endParaRPr>
        </a:p>
      </dgm:t>
    </dgm:pt>
    <dgm:pt modelId="{B58F5C63-CD75-436A-B254-BA6A443582B6}" type="sibTrans" cxnId="{D7B9B9FA-3DCB-4B65-A4E8-1867793EA2A5}">
      <dgm:prSet/>
      <dgm:spPr/>
      <dgm:t>
        <a:bodyPr/>
        <a:lstStyle/>
        <a:p>
          <a:endParaRPr lang="en-GB">
            <a:latin typeface="Arial" pitchFamily="34" charset="0"/>
            <a:cs typeface="Arial" pitchFamily="34" charset="0"/>
          </a:endParaRPr>
        </a:p>
      </dgm:t>
    </dgm:pt>
    <dgm:pt modelId="{F5C65772-C5D9-4589-9089-C4638395DCAA}">
      <dgm:prSet phldrT="[Text]"/>
      <dgm:spPr/>
      <dgm:t>
        <a:bodyPr/>
        <a:lstStyle/>
        <a:p>
          <a:r>
            <a:rPr lang="en-GB" dirty="0" smtClean="0">
              <a:latin typeface="Arial" pitchFamily="34" charset="0"/>
              <a:cs typeface="Arial" pitchFamily="34" charset="0"/>
            </a:rPr>
            <a:t>Rectal swab</a:t>
          </a:r>
          <a:endParaRPr lang="en-GB" dirty="0">
            <a:latin typeface="Arial" pitchFamily="34" charset="0"/>
            <a:cs typeface="Arial" pitchFamily="34" charset="0"/>
          </a:endParaRPr>
        </a:p>
      </dgm:t>
    </dgm:pt>
    <dgm:pt modelId="{BE88A86D-D1C8-4BEA-8CB3-68563576E2CF}" type="parTrans" cxnId="{CE8F0C7A-0285-4B60-9A7E-14B120DF7456}">
      <dgm:prSet/>
      <dgm:spPr/>
      <dgm:t>
        <a:bodyPr/>
        <a:lstStyle/>
        <a:p>
          <a:endParaRPr lang="en-GB">
            <a:latin typeface="Arial" pitchFamily="34" charset="0"/>
            <a:cs typeface="Arial" pitchFamily="34" charset="0"/>
          </a:endParaRPr>
        </a:p>
      </dgm:t>
    </dgm:pt>
    <dgm:pt modelId="{7D74A242-E481-41BD-AE03-ABF7AEC0A3F3}" type="sibTrans" cxnId="{CE8F0C7A-0285-4B60-9A7E-14B120DF7456}">
      <dgm:prSet/>
      <dgm:spPr/>
      <dgm:t>
        <a:bodyPr/>
        <a:lstStyle/>
        <a:p>
          <a:endParaRPr lang="en-GB">
            <a:latin typeface="Arial" pitchFamily="34" charset="0"/>
            <a:cs typeface="Arial" pitchFamily="34" charset="0"/>
          </a:endParaRPr>
        </a:p>
      </dgm:t>
    </dgm:pt>
    <dgm:pt modelId="{BFC42843-C728-4956-B7ED-F270675ACE1A}">
      <dgm:prSet phldrT="[Text]"/>
      <dgm:spPr/>
      <dgm:t>
        <a:bodyPr/>
        <a:lstStyle/>
        <a:p>
          <a:r>
            <a:rPr lang="en-GB" dirty="0" err="1" smtClean="0">
              <a:latin typeface="Arial" pitchFamily="34" charset="0"/>
              <a:cs typeface="Arial" pitchFamily="34" charset="0"/>
            </a:rPr>
            <a:t>Perineal</a:t>
          </a:r>
          <a:r>
            <a:rPr lang="en-GB" dirty="0" smtClean="0">
              <a:latin typeface="Arial" pitchFamily="34" charset="0"/>
              <a:cs typeface="Arial" pitchFamily="34" charset="0"/>
            </a:rPr>
            <a:t> swab</a:t>
          </a:r>
          <a:endParaRPr lang="en-GB" dirty="0">
            <a:latin typeface="Arial" pitchFamily="34" charset="0"/>
            <a:cs typeface="Arial" pitchFamily="34" charset="0"/>
          </a:endParaRPr>
        </a:p>
      </dgm:t>
    </dgm:pt>
    <dgm:pt modelId="{BCAFA271-CC38-4E90-973C-7EC48D7A7E30}" type="parTrans" cxnId="{4A9EF8BA-54FD-46E5-B105-F84035404554}">
      <dgm:prSet/>
      <dgm:spPr/>
      <dgm:t>
        <a:bodyPr/>
        <a:lstStyle/>
        <a:p>
          <a:endParaRPr lang="en-GB">
            <a:latin typeface="Arial" pitchFamily="34" charset="0"/>
            <a:cs typeface="Arial" pitchFamily="34" charset="0"/>
          </a:endParaRPr>
        </a:p>
      </dgm:t>
    </dgm:pt>
    <dgm:pt modelId="{56ECE35C-E95E-41DE-8A7B-86351A39775C}" type="sibTrans" cxnId="{4A9EF8BA-54FD-46E5-B105-F84035404554}">
      <dgm:prSet/>
      <dgm:spPr/>
      <dgm:t>
        <a:bodyPr/>
        <a:lstStyle/>
        <a:p>
          <a:endParaRPr lang="en-GB">
            <a:latin typeface="Arial" pitchFamily="34" charset="0"/>
            <a:cs typeface="Arial" pitchFamily="34" charset="0"/>
          </a:endParaRPr>
        </a:p>
      </dgm:t>
    </dgm:pt>
    <dgm:pt modelId="{8371946C-CF26-4433-8413-38EA9604A79C}">
      <dgm:prSet/>
      <dgm:spPr/>
      <dgm:t>
        <a:bodyPr/>
        <a:lstStyle/>
        <a:p>
          <a:r>
            <a:rPr lang="en-GB" dirty="0" smtClean="0">
              <a:latin typeface="Arial" pitchFamily="34" charset="0"/>
              <a:cs typeface="Arial" pitchFamily="34" charset="0"/>
            </a:rPr>
            <a:t>CRO cultured on </a:t>
          </a:r>
          <a:r>
            <a:rPr lang="en-GB" dirty="0" err="1" smtClean="0">
              <a:latin typeface="Arial" pitchFamily="34" charset="0"/>
              <a:cs typeface="Arial" pitchFamily="34" charset="0"/>
            </a:rPr>
            <a:t>MacConkey</a:t>
          </a:r>
          <a:r>
            <a:rPr lang="en-GB" dirty="0" smtClean="0">
              <a:latin typeface="Arial" pitchFamily="34" charset="0"/>
              <a:cs typeface="Arial" pitchFamily="34" charset="0"/>
            </a:rPr>
            <a:t> plus </a:t>
          </a:r>
          <a:r>
            <a:rPr lang="en-GB" dirty="0" err="1" smtClean="0">
              <a:latin typeface="Arial" pitchFamily="34" charset="0"/>
              <a:cs typeface="Arial" pitchFamily="34" charset="0"/>
            </a:rPr>
            <a:t>erta</a:t>
          </a:r>
          <a:r>
            <a:rPr lang="en-GB" dirty="0" smtClean="0">
              <a:latin typeface="Arial" pitchFamily="34" charset="0"/>
              <a:cs typeface="Arial" pitchFamily="34" charset="0"/>
            </a:rPr>
            <a:t> (reference method)</a:t>
          </a:r>
          <a:endParaRPr lang="en-GB" dirty="0">
            <a:latin typeface="Arial" pitchFamily="34" charset="0"/>
            <a:cs typeface="Arial" pitchFamily="34" charset="0"/>
          </a:endParaRPr>
        </a:p>
      </dgm:t>
    </dgm:pt>
    <dgm:pt modelId="{DB29A24A-65CC-46CD-8DF5-C1AF7ABD54D5}" type="parTrans" cxnId="{ACA04688-3083-4223-9202-B688D5915299}">
      <dgm:prSet/>
      <dgm:spPr/>
      <dgm:t>
        <a:bodyPr/>
        <a:lstStyle/>
        <a:p>
          <a:endParaRPr lang="en-GB">
            <a:latin typeface="Arial" pitchFamily="34" charset="0"/>
            <a:cs typeface="Arial" pitchFamily="34" charset="0"/>
          </a:endParaRPr>
        </a:p>
      </dgm:t>
    </dgm:pt>
    <dgm:pt modelId="{6104DA6C-1420-4C2B-BD47-D0BEB2A75C9A}" type="sibTrans" cxnId="{ACA04688-3083-4223-9202-B688D5915299}">
      <dgm:prSet/>
      <dgm:spPr/>
      <dgm:t>
        <a:bodyPr/>
        <a:lstStyle/>
        <a:p>
          <a:endParaRPr lang="en-GB">
            <a:latin typeface="Arial" pitchFamily="34" charset="0"/>
            <a:cs typeface="Arial" pitchFamily="34" charset="0"/>
          </a:endParaRPr>
        </a:p>
      </dgm:t>
    </dgm:pt>
    <dgm:pt modelId="{59D129C0-7EC4-491F-84A6-5464BFA0D06D}">
      <dgm:prSet/>
      <dgm:spPr/>
      <dgm:t>
        <a:bodyPr/>
        <a:lstStyle/>
        <a:p>
          <a:r>
            <a:rPr lang="en-GB" dirty="0" smtClean="0">
              <a:latin typeface="Arial" pitchFamily="34" charset="0"/>
              <a:cs typeface="Arial" pitchFamily="34" charset="0"/>
            </a:rPr>
            <a:t>ESBL cultured on Chrome plate</a:t>
          </a:r>
          <a:endParaRPr lang="en-GB" dirty="0">
            <a:latin typeface="Arial" pitchFamily="34" charset="0"/>
            <a:cs typeface="Arial" pitchFamily="34" charset="0"/>
          </a:endParaRPr>
        </a:p>
      </dgm:t>
    </dgm:pt>
    <dgm:pt modelId="{3E50C267-0E5A-4D63-AE7A-9E68BF9FA31A}" type="parTrans" cxnId="{902C505A-6C0B-4C17-BE77-FF52750D08E9}">
      <dgm:prSet/>
      <dgm:spPr/>
      <dgm:t>
        <a:bodyPr/>
        <a:lstStyle/>
        <a:p>
          <a:endParaRPr lang="en-GB">
            <a:latin typeface="Arial" pitchFamily="34" charset="0"/>
            <a:cs typeface="Arial" pitchFamily="34" charset="0"/>
          </a:endParaRPr>
        </a:p>
      </dgm:t>
    </dgm:pt>
    <dgm:pt modelId="{B14A379E-26A9-422D-8861-C05DA7061306}" type="sibTrans" cxnId="{902C505A-6C0B-4C17-BE77-FF52750D08E9}">
      <dgm:prSet/>
      <dgm:spPr/>
      <dgm:t>
        <a:bodyPr/>
        <a:lstStyle/>
        <a:p>
          <a:endParaRPr lang="en-GB">
            <a:latin typeface="Arial" pitchFamily="34" charset="0"/>
            <a:cs typeface="Arial" pitchFamily="34" charset="0"/>
          </a:endParaRPr>
        </a:p>
      </dgm:t>
    </dgm:pt>
    <dgm:pt modelId="{B1B964B6-2E68-4475-B350-44E9E1883095}">
      <dgm:prSet/>
      <dgm:spPr/>
      <dgm:t>
        <a:bodyPr/>
        <a:lstStyle/>
        <a:p>
          <a:r>
            <a:rPr lang="en-GB" dirty="0" smtClean="0">
              <a:latin typeface="Arial" pitchFamily="34" charset="0"/>
              <a:cs typeface="Arial" pitchFamily="34" charset="0"/>
            </a:rPr>
            <a:t>CRE </a:t>
          </a:r>
          <a:r>
            <a:rPr lang="en-GB" dirty="0" err="1" smtClean="0">
              <a:latin typeface="Arial" pitchFamily="34" charset="0"/>
              <a:cs typeface="Arial" pitchFamily="34" charset="0"/>
            </a:rPr>
            <a:t>culured</a:t>
          </a:r>
          <a:r>
            <a:rPr lang="en-GB" dirty="0" smtClean="0">
              <a:latin typeface="Arial" pitchFamily="34" charset="0"/>
              <a:cs typeface="Arial" pitchFamily="34" charset="0"/>
            </a:rPr>
            <a:t> on Chrome plate</a:t>
          </a:r>
          <a:endParaRPr lang="en-GB" dirty="0">
            <a:latin typeface="Arial" pitchFamily="34" charset="0"/>
            <a:cs typeface="Arial" pitchFamily="34" charset="0"/>
          </a:endParaRPr>
        </a:p>
      </dgm:t>
    </dgm:pt>
    <dgm:pt modelId="{1775857D-2548-49CD-B511-78D9D38A5E96}" type="parTrans" cxnId="{E1D7C798-AD05-4F08-9760-22F77DA8F477}">
      <dgm:prSet/>
      <dgm:spPr/>
      <dgm:t>
        <a:bodyPr/>
        <a:lstStyle/>
        <a:p>
          <a:endParaRPr lang="en-GB">
            <a:latin typeface="Arial" pitchFamily="34" charset="0"/>
            <a:cs typeface="Arial" pitchFamily="34" charset="0"/>
          </a:endParaRPr>
        </a:p>
      </dgm:t>
    </dgm:pt>
    <dgm:pt modelId="{D86E8055-0341-4E6F-AAA8-3E6B8326A871}" type="sibTrans" cxnId="{E1D7C798-AD05-4F08-9760-22F77DA8F477}">
      <dgm:prSet/>
      <dgm:spPr/>
      <dgm:t>
        <a:bodyPr/>
        <a:lstStyle/>
        <a:p>
          <a:endParaRPr lang="en-GB">
            <a:latin typeface="Arial" pitchFamily="34" charset="0"/>
            <a:cs typeface="Arial" pitchFamily="34" charset="0"/>
          </a:endParaRPr>
        </a:p>
      </dgm:t>
    </dgm:pt>
    <dgm:pt modelId="{471C0416-05F0-410A-ABAA-A18150FDDB64}">
      <dgm:prSet/>
      <dgm:spPr/>
      <dgm:t>
        <a:bodyPr/>
        <a:lstStyle/>
        <a:p>
          <a:r>
            <a:rPr lang="en-GB" dirty="0" smtClean="0">
              <a:latin typeface="Arial" pitchFamily="34" charset="0"/>
              <a:cs typeface="Arial" pitchFamily="34" charset="0"/>
            </a:rPr>
            <a:t>CPE detected by PCR (Check Direct CPE*)</a:t>
          </a:r>
          <a:endParaRPr lang="en-GB" dirty="0">
            <a:latin typeface="Arial" pitchFamily="34" charset="0"/>
            <a:cs typeface="Arial" pitchFamily="34" charset="0"/>
          </a:endParaRPr>
        </a:p>
      </dgm:t>
    </dgm:pt>
    <dgm:pt modelId="{47CAAE11-15E4-4DCB-B265-1BF8DF69AD13}" type="parTrans" cxnId="{EAD00829-E0D5-4579-BE36-5FB08577FBCB}">
      <dgm:prSet/>
      <dgm:spPr/>
      <dgm:t>
        <a:bodyPr/>
        <a:lstStyle/>
        <a:p>
          <a:endParaRPr lang="en-GB">
            <a:latin typeface="Arial" pitchFamily="34" charset="0"/>
            <a:cs typeface="Arial" pitchFamily="34" charset="0"/>
          </a:endParaRPr>
        </a:p>
      </dgm:t>
    </dgm:pt>
    <dgm:pt modelId="{0B248460-01B9-4B37-B52A-59C15B3DAEDD}" type="sibTrans" cxnId="{EAD00829-E0D5-4579-BE36-5FB08577FBCB}">
      <dgm:prSet/>
      <dgm:spPr/>
      <dgm:t>
        <a:bodyPr/>
        <a:lstStyle/>
        <a:p>
          <a:endParaRPr lang="en-GB">
            <a:latin typeface="Arial" pitchFamily="34" charset="0"/>
            <a:cs typeface="Arial" pitchFamily="34" charset="0"/>
          </a:endParaRPr>
        </a:p>
      </dgm:t>
    </dgm:pt>
    <dgm:pt modelId="{B299222B-5FD2-4960-850F-E4CB2B7604DE}" type="pres">
      <dgm:prSet presAssocID="{EDC94AF0-4A6C-4D49-AEBA-2820EFB1531F}" presName="hierChild1" presStyleCnt="0">
        <dgm:presLayoutVars>
          <dgm:chPref val="1"/>
          <dgm:dir/>
          <dgm:animOne val="branch"/>
          <dgm:animLvl val="lvl"/>
          <dgm:resizeHandles/>
        </dgm:presLayoutVars>
      </dgm:prSet>
      <dgm:spPr/>
      <dgm:t>
        <a:bodyPr/>
        <a:lstStyle/>
        <a:p>
          <a:endParaRPr lang="en-GB"/>
        </a:p>
      </dgm:t>
    </dgm:pt>
    <dgm:pt modelId="{5D9A5C3D-76BD-4091-994C-81EA8E8D09D3}" type="pres">
      <dgm:prSet presAssocID="{149B330C-868F-47C1-88DF-7280553AF6D9}" presName="hierRoot1" presStyleCnt="0"/>
      <dgm:spPr/>
    </dgm:pt>
    <dgm:pt modelId="{45F6371D-408F-442D-BC82-BBC6B42DC853}" type="pres">
      <dgm:prSet presAssocID="{149B330C-868F-47C1-88DF-7280553AF6D9}" presName="composite" presStyleCnt="0"/>
      <dgm:spPr/>
    </dgm:pt>
    <dgm:pt modelId="{E5DD9152-BDCA-4B96-831E-03E779E86343}" type="pres">
      <dgm:prSet presAssocID="{149B330C-868F-47C1-88DF-7280553AF6D9}" presName="background" presStyleLbl="node0" presStyleIdx="0" presStyleCnt="1"/>
      <dgm:spPr/>
    </dgm:pt>
    <dgm:pt modelId="{E45263D8-7BDD-4B9D-996F-2D2059464962}" type="pres">
      <dgm:prSet presAssocID="{149B330C-868F-47C1-88DF-7280553AF6D9}" presName="text" presStyleLbl="fgAcc0" presStyleIdx="0" presStyleCnt="1">
        <dgm:presLayoutVars>
          <dgm:chPref val="3"/>
        </dgm:presLayoutVars>
      </dgm:prSet>
      <dgm:spPr/>
      <dgm:t>
        <a:bodyPr/>
        <a:lstStyle/>
        <a:p>
          <a:endParaRPr lang="en-GB"/>
        </a:p>
      </dgm:t>
    </dgm:pt>
    <dgm:pt modelId="{55175BF2-1045-4288-ADB7-D855AD0E11A0}" type="pres">
      <dgm:prSet presAssocID="{149B330C-868F-47C1-88DF-7280553AF6D9}" presName="hierChild2" presStyleCnt="0"/>
      <dgm:spPr/>
    </dgm:pt>
    <dgm:pt modelId="{1D9DE85A-0F61-4F9B-AE3D-F6677F83BCAC}" type="pres">
      <dgm:prSet presAssocID="{BE88A86D-D1C8-4BEA-8CB3-68563576E2CF}" presName="Name10" presStyleLbl="parChTrans1D2" presStyleIdx="0" presStyleCnt="2"/>
      <dgm:spPr/>
      <dgm:t>
        <a:bodyPr/>
        <a:lstStyle/>
        <a:p>
          <a:endParaRPr lang="en-GB"/>
        </a:p>
      </dgm:t>
    </dgm:pt>
    <dgm:pt modelId="{59799256-EA1E-4156-9C18-3A772A7F8A4B}" type="pres">
      <dgm:prSet presAssocID="{F5C65772-C5D9-4589-9089-C4638395DCAA}" presName="hierRoot2" presStyleCnt="0"/>
      <dgm:spPr/>
    </dgm:pt>
    <dgm:pt modelId="{39667391-BCD4-40BF-A702-2889D178AD21}" type="pres">
      <dgm:prSet presAssocID="{F5C65772-C5D9-4589-9089-C4638395DCAA}" presName="composite2" presStyleCnt="0"/>
      <dgm:spPr/>
    </dgm:pt>
    <dgm:pt modelId="{10D6215D-DFD0-4381-AE7D-6B179D1549C0}" type="pres">
      <dgm:prSet presAssocID="{F5C65772-C5D9-4589-9089-C4638395DCAA}" presName="background2" presStyleLbl="node2" presStyleIdx="0" presStyleCnt="2"/>
      <dgm:spPr/>
    </dgm:pt>
    <dgm:pt modelId="{B47081CF-2D70-424B-9EB5-18C3FFB909B8}" type="pres">
      <dgm:prSet presAssocID="{F5C65772-C5D9-4589-9089-C4638395DCAA}" presName="text2" presStyleLbl="fgAcc2" presStyleIdx="0" presStyleCnt="2">
        <dgm:presLayoutVars>
          <dgm:chPref val="3"/>
        </dgm:presLayoutVars>
      </dgm:prSet>
      <dgm:spPr/>
      <dgm:t>
        <a:bodyPr/>
        <a:lstStyle/>
        <a:p>
          <a:endParaRPr lang="en-GB"/>
        </a:p>
      </dgm:t>
    </dgm:pt>
    <dgm:pt modelId="{E5BA49BE-7FF3-48B5-ACCE-A2C39649E0A7}" type="pres">
      <dgm:prSet presAssocID="{F5C65772-C5D9-4589-9089-C4638395DCAA}" presName="hierChild3" presStyleCnt="0"/>
      <dgm:spPr/>
    </dgm:pt>
    <dgm:pt modelId="{FB3D2989-9FFC-446B-A2C9-6EE322C3D0F3}" type="pres">
      <dgm:prSet presAssocID="{DB29A24A-65CC-46CD-8DF5-C1AF7ABD54D5}" presName="Name17" presStyleLbl="parChTrans1D3" presStyleIdx="0" presStyleCnt="4"/>
      <dgm:spPr/>
      <dgm:t>
        <a:bodyPr/>
        <a:lstStyle/>
        <a:p>
          <a:endParaRPr lang="en-GB"/>
        </a:p>
      </dgm:t>
    </dgm:pt>
    <dgm:pt modelId="{D86FCA19-5E1D-4A62-8188-2D0804283F73}" type="pres">
      <dgm:prSet presAssocID="{8371946C-CF26-4433-8413-38EA9604A79C}" presName="hierRoot3" presStyleCnt="0"/>
      <dgm:spPr/>
    </dgm:pt>
    <dgm:pt modelId="{26D785EF-962E-489C-87AB-65BE0285E11C}" type="pres">
      <dgm:prSet presAssocID="{8371946C-CF26-4433-8413-38EA9604A79C}" presName="composite3" presStyleCnt="0"/>
      <dgm:spPr/>
    </dgm:pt>
    <dgm:pt modelId="{9123E4F3-328A-49FD-B9EF-2AF8329598E5}" type="pres">
      <dgm:prSet presAssocID="{8371946C-CF26-4433-8413-38EA9604A79C}" presName="background3" presStyleLbl="node3" presStyleIdx="0" presStyleCnt="4"/>
      <dgm:spPr/>
    </dgm:pt>
    <dgm:pt modelId="{D358DF3E-E5C8-455E-9B04-A80ECAE22CDA}" type="pres">
      <dgm:prSet presAssocID="{8371946C-CF26-4433-8413-38EA9604A79C}" presName="text3" presStyleLbl="fgAcc3" presStyleIdx="0" presStyleCnt="4">
        <dgm:presLayoutVars>
          <dgm:chPref val="3"/>
        </dgm:presLayoutVars>
      </dgm:prSet>
      <dgm:spPr/>
      <dgm:t>
        <a:bodyPr/>
        <a:lstStyle/>
        <a:p>
          <a:endParaRPr lang="en-GB"/>
        </a:p>
      </dgm:t>
    </dgm:pt>
    <dgm:pt modelId="{914EDBF2-E006-44BC-B5EB-984A1243DA59}" type="pres">
      <dgm:prSet presAssocID="{8371946C-CF26-4433-8413-38EA9604A79C}" presName="hierChild4" presStyleCnt="0"/>
      <dgm:spPr/>
    </dgm:pt>
    <dgm:pt modelId="{15BEC082-6D46-4A74-B537-29139CA33B5C}" type="pres">
      <dgm:prSet presAssocID="{1775857D-2548-49CD-B511-78D9D38A5E96}" presName="Name17" presStyleLbl="parChTrans1D3" presStyleIdx="1" presStyleCnt="4"/>
      <dgm:spPr/>
      <dgm:t>
        <a:bodyPr/>
        <a:lstStyle/>
        <a:p>
          <a:endParaRPr lang="en-GB"/>
        </a:p>
      </dgm:t>
    </dgm:pt>
    <dgm:pt modelId="{094B595D-6CD9-4F50-B515-6747CCDC86DB}" type="pres">
      <dgm:prSet presAssocID="{B1B964B6-2E68-4475-B350-44E9E1883095}" presName="hierRoot3" presStyleCnt="0"/>
      <dgm:spPr/>
    </dgm:pt>
    <dgm:pt modelId="{50417314-3CEC-4CBE-9A09-4A91A9F6038D}" type="pres">
      <dgm:prSet presAssocID="{B1B964B6-2E68-4475-B350-44E9E1883095}" presName="composite3" presStyleCnt="0"/>
      <dgm:spPr/>
    </dgm:pt>
    <dgm:pt modelId="{3BA101AD-270E-4A7F-A408-C9B565AB528F}" type="pres">
      <dgm:prSet presAssocID="{B1B964B6-2E68-4475-B350-44E9E1883095}" presName="background3" presStyleLbl="node3" presStyleIdx="1" presStyleCnt="4"/>
      <dgm:spPr/>
    </dgm:pt>
    <dgm:pt modelId="{C00682D5-389A-4282-A305-04B6EA9BC5FA}" type="pres">
      <dgm:prSet presAssocID="{B1B964B6-2E68-4475-B350-44E9E1883095}" presName="text3" presStyleLbl="fgAcc3" presStyleIdx="1" presStyleCnt="4">
        <dgm:presLayoutVars>
          <dgm:chPref val="3"/>
        </dgm:presLayoutVars>
      </dgm:prSet>
      <dgm:spPr/>
      <dgm:t>
        <a:bodyPr/>
        <a:lstStyle/>
        <a:p>
          <a:endParaRPr lang="en-GB"/>
        </a:p>
      </dgm:t>
    </dgm:pt>
    <dgm:pt modelId="{FD76541D-F92E-454E-A1F3-EB80EF1862F6}" type="pres">
      <dgm:prSet presAssocID="{B1B964B6-2E68-4475-B350-44E9E1883095}" presName="hierChild4" presStyleCnt="0"/>
      <dgm:spPr/>
    </dgm:pt>
    <dgm:pt modelId="{3D11D802-B73F-4F9D-9C8F-C254A6B788AC}" type="pres">
      <dgm:prSet presAssocID="{47CAAE11-15E4-4DCB-B265-1BF8DF69AD13}" presName="Name17" presStyleLbl="parChTrans1D3" presStyleIdx="2" presStyleCnt="4"/>
      <dgm:spPr/>
      <dgm:t>
        <a:bodyPr/>
        <a:lstStyle/>
        <a:p>
          <a:endParaRPr lang="en-GB"/>
        </a:p>
      </dgm:t>
    </dgm:pt>
    <dgm:pt modelId="{7C661F08-4BC3-4600-9B00-B4CEC560F142}" type="pres">
      <dgm:prSet presAssocID="{471C0416-05F0-410A-ABAA-A18150FDDB64}" presName="hierRoot3" presStyleCnt="0"/>
      <dgm:spPr/>
    </dgm:pt>
    <dgm:pt modelId="{DDFCFB15-518C-4E34-B01E-76F67C61CEA5}" type="pres">
      <dgm:prSet presAssocID="{471C0416-05F0-410A-ABAA-A18150FDDB64}" presName="composite3" presStyleCnt="0"/>
      <dgm:spPr/>
    </dgm:pt>
    <dgm:pt modelId="{6CD3D505-17B7-40AB-B814-E500046335E3}" type="pres">
      <dgm:prSet presAssocID="{471C0416-05F0-410A-ABAA-A18150FDDB64}" presName="background3" presStyleLbl="node3" presStyleIdx="2" presStyleCnt="4"/>
      <dgm:spPr/>
    </dgm:pt>
    <dgm:pt modelId="{B19F8185-F235-43F6-90A2-BC2F3AD45FA1}" type="pres">
      <dgm:prSet presAssocID="{471C0416-05F0-410A-ABAA-A18150FDDB64}" presName="text3" presStyleLbl="fgAcc3" presStyleIdx="2" presStyleCnt="4">
        <dgm:presLayoutVars>
          <dgm:chPref val="3"/>
        </dgm:presLayoutVars>
      </dgm:prSet>
      <dgm:spPr/>
      <dgm:t>
        <a:bodyPr/>
        <a:lstStyle/>
        <a:p>
          <a:endParaRPr lang="en-GB"/>
        </a:p>
      </dgm:t>
    </dgm:pt>
    <dgm:pt modelId="{98D8AB7C-5DA2-4B50-907A-F6FD630580FE}" type="pres">
      <dgm:prSet presAssocID="{471C0416-05F0-410A-ABAA-A18150FDDB64}" presName="hierChild4" presStyleCnt="0"/>
      <dgm:spPr/>
    </dgm:pt>
    <dgm:pt modelId="{F80202F8-A83A-4366-94F6-0C624B79147A}" type="pres">
      <dgm:prSet presAssocID="{BCAFA271-CC38-4E90-973C-7EC48D7A7E30}" presName="Name10" presStyleLbl="parChTrans1D2" presStyleIdx="1" presStyleCnt="2"/>
      <dgm:spPr/>
      <dgm:t>
        <a:bodyPr/>
        <a:lstStyle/>
        <a:p>
          <a:endParaRPr lang="en-GB"/>
        </a:p>
      </dgm:t>
    </dgm:pt>
    <dgm:pt modelId="{9D211C6B-0D75-4932-812C-04CFE0756149}" type="pres">
      <dgm:prSet presAssocID="{BFC42843-C728-4956-B7ED-F270675ACE1A}" presName="hierRoot2" presStyleCnt="0"/>
      <dgm:spPr/>
    </dgm:pt>
    <dgm:pt modelId="{D9993F27-FC97-4127-BEAF-6470289EBDCC}" type="pres">
      <dgm:prSet presAssocID="{BFC42843-C728-4956-B7ED-F270675ACE1A}" presName="composite2" presStyleCnt="0"/>
      <dgm:spPr/>
    </dgm:pt>
    <dgm:pt modelId="{04E25061-7A92-4F2A-A870-BFB8438B0325}" type="pres">
      <dgm:prSet presAssocID="{BFC42843-C728-4956-B7ED-F270675ACE1A}" presName="background2" presStyleLbl="node2" presStyleIdx="1" presStyleCnt="2"/>
      <dgm:spPr/>
    </dgm:pt>
    <dgm:pt modelId="{96699A9E-2724-4377-B737-E9BFDBD2395F}" type="pres">
      <dgm:prSet presAssocID="{BFC42843-C728-4956-B7ED-F270675ACE1A}" presName="text2" presStyleLbl="fgAcc2" presStyleIdx="1" presStyleCnt="2">
        <dgm:presLayoutVars>
          <dgm:chPref val="3"/>
        </dgm:presLayoutVars>
      </dgm:prSet>
      <dgm:spPr/>
      <dgm:t>
        <a:bodyPr/>
        <a:lstStyle/>
        <a:p>
          <a:endParaRPr lang="en-GB"/>
        </a:p>
      </dgm:t>
    </dgm:pt>
    <dgm:pt modelId="{26452D24-ECF8-463B-B461-EDE7C3EA09E0}" type="pres">
      <dgm:prSet presAssocID="{BFC42843-C728-4956-B7ED-F270675ACE1A}" presName="hierChild3" presStyleCnt="0"/>
      <dgm:spPr/>
    </dgm:pt>
    <dgm:pt modelId="{C5C25DD3-E5F9-447C-AFA3-16688CBD0359}" type="pres">
      <dgm:prSet presAssocID="{3E50C267-0E5A-4D63-AE7A-9E68BF9FA31A}" presName="Name17" presStyleLbl="parChTrans1D3" presStyleIdx="3" presStyleCnt="4"/>
      <dgm:spPr/>
      <dgm:t>
        <a:bodyPr/>
        <a:lstStyle/>
        <a:p>
          <a:endParaRPr lang="en-GB"/>
        </a:p>
      </dgm:t>
    </dgm:pt>
    <dgm:pt modelId="{31A2B549-CB26-4482-AEFC-7E4E0E786EEE}" type="pres">
      <dgm:prSet presAssocID="{59D129C0-7EC4-491F-84A6-5464BFA0D06D}" presName="hierRoot3" presStyleCnt="0"/>
      <dgm:spPr/>
    </dgm:pt>
    <dgm:pt modelId="{B76BFC66-B1B1-436A-A1BD-C78D800721C5}" type="pres">
      <dgm:prSet presAssocID="{59D129C0-7EC4-491F-84A6-5464BFA0D06D}" presName="composite3" presStyleCnt="0"/>
      <dgm:spPr/>
    </dgm:pt>
    <dgm:pt modelId="{A2237F4B-B7A9-4F51-BB3C-61430397D5A1}" type="pres">
      <dgm:prSet presAssocID="{59D129C0-7EC4-491F-84A6-5464BFA0D06D}" presName="background3" presStyleLbl="node3" presStyleIdx="3" presStyleCnt="4"/>
      <dgm:spPr/>
    </dgm:pt>
    <dgm:pt modelId="{A245F60C-D5CD-40AA-88C2-3E5A16F3229E}" type="pres">
      <dgm:prSet presAssocID="{59D129C0-7EC4-491F-84A6-5464BFA0D06D}" presName="text3" presStyleLbl="fgAcc3" presStyleIdx="3" presStyleCnt="4">
        <dgm:presLayoutVars>
          <dgm:chPref val="3"/>
        </dgm:presLayoutVars>
      </dgm:prSet>
      <dgm:spPr/>
      <dgm:t>
        <a:bodyPr/>
        <a:lstStyle/>
        <a:p>
          <a:endParaRPr lang="en-GB"/>
        </a:p>
      </dgm:t>
    </dgm:pt>
    <dgm:pt modelId="{144CD353-E745-4082-B151-F4723929BA86}" type="pres">
      <dgm:prSet presAssocID="{59D129C0-7EC4-491F-84A6-5464BFA0D06D}" presName="hierChild4" presStyleCnt="0"/>
      <dgm:spPr/>
    </dgm:pt>
  </dgm:ptLst>
  <dgm:cxnLst>
    <dgm:cxn modelId="{D7B9B9FA-3DCB-4B65-A4E8-1867793EA2A5}" srcId="{EDC94AF0-4A6C-4D49-AEBA-2820EFB1531F}" destId="{149B330C-868F-47C1-88DF-7280553AF6D9}" srcOrd="0" destOrd="0" parTransId="{3F19251F-1084-4970-88CE-6CF094E1CFCC}" sibTransId="{B58F5C63-CD75-436A-B254-BA6A443582B6}"/>
    <dgm:cxn modelId="{BF68C5EA-23B1-4CDF-924E-1BF5EFFC19F4}" type="presOf" srcId="{EDC94AF0-4A6C-4D49-AEBA-2820EFB1531F}" destId="{B299222B-5FD2-4960-850F-E4CB2B7604DE}" srcOrd="0" destOrd="0" presId="urn:microsoft.com/office/officeart/2005/8/layout/hierarchy1"/>
    <dgm:cxn modelId="{A4AF1473-873D-4F7A-9DF5-202FB487B1FD}" type="presOf" srcId="{F5C65772-C5D9-4589-9089-C4638395DCAA}" destId="{B47081CF-2D70-424B-9EB5-18C3FFB909B8}" srcOrd="0" destOrd="0" presId="urn:microsoft.com/office/officeart/2005/8/layout/hierarchy1"/>
    <dgm:cxn modelId="{902C505A-6C0B-4C17-BE77-FF52750D08E9}" srcId="{BFC42843-C728-4956-B7ED-F270675ACE1A}" destId="{59D129C0-7EC4-491F-84A6-5464BFA0D06D}" srcOrd="0" destOrd="0" parTransId="{3E50C267-0E5A-4D63-AE7A-9E68BF9FA31A}" sibTransId="{B14A379E-26A9-422D-8861-C05DA7061306}"/>
    <dgm:cxn modelId="{2BAFF825-1B19-4B60-A37B-9EB869E6F6F9}" type="presOf" srcId="{BFC42843-C728-4956-B7ED-F270675ACE1A}" destId="{96699A9E-2724-4377-B737-E9BFDBD2395F}" srcOrd="0" destOrd="0" presId="urn:microsoft.com/office/officeart/2005/8/layout/hierarchy1"/>
    <dgm:cxn modelId="{417A700F-794E-4EEE-A8F1-C4417E15FDC9}" type="presOf" srcId="{3E50C267-0E5A-4D63-AE7A-9E68BF9FA31A}" destId="{C5C25DD3-E5F9-447C-AFA3-16688CBD0359}" srcOrd="0" destOrd="0" presId="urn:microsoft.com/office/officeart/2005/8/layout/hierarchy1"/>
    <dgm:cxn modelId="{CE8F0C7A-0285-4B60-9A7E-14B120DF7456}" srcId="{149B330C-868F-47C1-88DF-7280553AF6D9}" destId="{F5C65772-C5D9-4589-9089-C4638395DCAA}" srcOrd="0" destOrd="0" parTransId="{BE88A86D-D1C8-4BEA-8CB3-68563576E2CF}" sibTransId="{7D74A242-E481-41BD-AE03-ABF7AEC0A3F3}"/>
    <dgm:cxn modelId="{B1D46F27-8CC1-468E-AFA0-95FC5D7C5F20}" type="presOf" srcId="{47CAAE11-15E4-4DCB-B265-1BF8DF69AD13}" destId="{3D11D802-B73F-4F9D-9C8F-C254A6B788AC}" srcOrd="0" destOrd="0" presId="urn:microsoft.com/office/officeart/2005/8/layout/hierarchy1"/>
    <dgm:cxn modelId="{EAD00829-E0D5-4579-BE36-5FB08577FBCB}" srcId="{F5C65772-C5D9-4589-9089-C4638395DCAA}" destId="{471C0416-05F0-410A-ABAA-A18150FDDB64}" srcOrd="2" destOrd="0" parTransId="{47CAAE11-15E4-4DCB-B265-1BF8DF69AD13}" sibTransId="{0B248460-01B9-4B37-B52A-59C15B3DAEDD}"/>
    <dgm:cxn modelId="{AC15691B-CCB0-4AC3-972B-D7CEB62B9045}" type="presOf" srcId="{8371946C-CF26-4433-8413-38EA9604A79C}" destId="{D358DF3E-E5C8-455E-9B04-A80ECAE22CDA}" srcOrd="0" destOrd="0" presId="urn:microsoft.com/office/officeart/2005/8/layout/hierarchy1"/>
    <dgm:cxn modelId="{E1D7C798-AD05-4F08-9760-22F77DA8F477}" srcId="{F5C65772-C5D9-4589-9089-C4638395DCAA}" destId="{B1B964B6-2E68-4475-B350-44E9E1883095}" srcOrd="1" destOrd="0" parTransId="{1775857D-2548-49CD-B511-78D9D38A5E96}" sibTransId="{D86E8055-0341-4E6F-AAA8-3E6B8326A871}"/>
    <dgm:cxn modelId="{ACA04688-3083-4223-9202-B688D5915299}" srcId="{F5C65772-C5D9-4589-9089-C4638395DCAA}" destId="{8371946C-CF26-4433-8413-38EA9604A79C}" srcOrd="0" destOrd="0" parTransId="{DB29A24A-65CC-46CD-8DF5-C1AF7ABD54D5}" sibTransId="{6104DA6C-1420-4C2B-BD47-D0BEB2A75C9A}"/>
    <dgm:cxn modelId="{C467E2EB-C15F-4BC8-A340-E6661BD1F245}" type="presOf" srcId="{B1B964B6-2E68-4475-B350-44E9E1883095}" destId="{C00682D5-389A-4282-A305-04B6EA9BC5FA}" srcOrd="0" destOrd="0" presId="urn:microsoft.com/office/officeart/2005/8/layout/hierarchy1"/>
    <dgm:cxn modelId="{30D4119F-9B55-45C0-930F-C4BF0004990F}" type="presOf" srcId="{59D129C0-7EC4-491F-84A6-5464BFA0D06D}" destId="{A245F60C-D5CD-40AA-88C2-3E5A16F3229E}" srcOrd="0" destOrd="0" presId="urn:microsoft.com/office/officeart/2005/8/layout/hierarchy1"/>
    <dgm:cxn modelId="{73AAE540-96B7-411E-9259-C5E4F6A96399}" type="presOf" srcId="{BE88A86D-D1C8-4BEA-8CB3-68563576E2CF}" destId="{1D9DE85A-0F61-4F9B-AE3D-F6677F83BCAC}" srcOrd="0" destOrd="0" presId="urn:microsoft.com/office/officeart/2005/8/layout/hierarchy1"/>
    <dgm:cxn modelId="{89CB6FDA-60D7-4999-80DB-C704C21F9E8D}" type="presOf" srcId="{1775857D-2548-49CD-B511-78D9D38A5E96}" destId="{15BEC082-6D46-4A74-B537-29139CA33B5C}" srcOrd="0" destOrd="0" presId="urn:microsoft.com/office/officeart/2005/8/layout/hierarchy1"/>
    <dgm:cxn modelId="{1F50FD3D-862E-4BC3-A0B4-2AF6DBBF29AE}" type="presOf" srcId="{BCAFA271-CC38-4E90-973C-7EC48D7A7E30}" destId="{F80202F8-A83A-4366-94F6-0C624B79147A}" srcOrd="0" destOrd="0" presId="urn:microsoft.com/office/officeart/2005/8/layout/hierarchy1"/>
    <dgm:cxn modelId="{C9A544F9-7F5D-4164-AFE3-67C181BFCD03}" type="presOf" srcId="{DB29A24A-65CC-46CD-8DF5-C1AF7ABD54D5}" destId="{FB3D2989-9FFC-446B-A2C9-6EE322C3D0F3}" srcOrd="0" destOrd="0" presId="urn:microsoft.com/office/officeart/2005/8/layout/hierarchy1"/>
    <dgm:cxn modelId="{28F903CC-EFC5-4134-9021-A3193F44D488}" type="presOf" srcId="{149B330C-868F-47C1-88DF-7280553AF6D9}" destId="{E45263D8-7BDD-4B9D-996F-2D2059464962}" srcOrd="0" destOrd="0" presId="urn:microsoft.com/office/officeart/2005/8/layout/hierarchy1"/>
    <dgm:cxn modelId="{4A9EF8BA-54FD-46E5-B105-F84035404554}" srcId="{149B330C-868F-47C1-88DF-7280553AF6D9}" destId="{BFC42843-C728-4956-B7ED-F270675ACE1A}" srcOrd="1" destOrd="0" parTransId="{BCAFA271-CC38-4E90-973C-7EC48D7A7E30}" sibTransId="{56ECE35C-E95E-41DE-8A7B-86351A39775C}"/>
    <dgm:cxn modelId="{DC5C1C63-82BF-4F61-BF46-D02A815BFC3E}" type="presOf" srcId="{471C0416-05F0-410A-ABAA-A18150FDDB64}" destId="{B19F8185-F235-43F6-90A2-BC2F3AD45FA1}" srcOrd="0" destOrd="0" presId="urn:microsoft.com/office/officeart/2005/8/layout/hierarchy1"/>
    <dgm:cxn modelId="{390AEBB3-6449-48FE-A86F-4E7385F2C740}" type="presParOf" srcId="{B299222B-5FD2-4960-850F-E4CB2B7604DE}" destId="{5D9A5C3D-76BD-4091-994C-81EA8E8D09D3}" srcOrd="0" destOrd="0" presId="urn:microsoft.com/office/officeart/2005/8/layout/hierarchy1"/>
    <dgm:cxn modelId="{7700B13A-7D12-411D-A859-6D0DA9224B91}" type="presParOf" srcId="{5D9A5C3D-76BD-4091-994C-81EA8E8D09D3}" destId="{45F6371D-408F-442D-BC82-BBC6B42DC853}" srcOrd="0" destOrd="0" presId="urn:microsoft.com/office/officeart/2005/8/layout/hierarchy1"/>
    <dgm:cxn modelId="{0913A7E4-6CC4-4E01-AA9C-609385A74C16}" type="presParOf" srcId="{45F6371D-408F-442D-BC82-BBC6B42DC853}" destId="{E5DD9152-BDCA-4B96-831E-03E779E86343}" srcOrd="0" destOrd="0" presId="urn:microsoft.com/office/officeart/2005/8/layout/hierarchy1"/>
    <dgm:cxn modelId="{A03E9855-A81B-4472-8DBC-4B24611BFF49}" type="presParOf" srcId="{45F6371D-408F-442D-BC82-BBC6B42DC853}" destId="{E45263D8-7BDD-4B9D-996F-2D2059464962}" srcOrd="1" destOrd="0" presId="urn:microsoft.com/office/officeart/2005/8/layout/hierarchy1"/>
    <dgm:cxn modelId="{6CEA421E-0B31-4437-917F-A2CC092ED555}" type="presParOf" srcId="{5D9A5C3D-76BD-4091-994C-81EA8E8D09D3}" destId="{55175BF2-1045-4288-ADB7-D855AD0E11A0}" srcOrd="1" destOrd="0" presId="urn:microsoft.com/office/officeart/2005/8/layout/hierarchy1"/>
    <dgm:cxn modelId="{681A50E8-EDAB-47A2-AA08-38CD16FFF087}" type="presParOf" srcId="{55175BF2-1045-4288-ADB7-D855AD0E11A0}" destId="{1D9DE85A-0F61-4F9B-AE3D-F6677F83BCAC}" srcOrd="0" destOrd="0" presId="urn:microsoft.com/office/officeart/2005/8/layout/hierarchy1"/>
    <dgm:cxn modelId="{2EEB0BFF-02FE-4D96-A4FE-42856F2BEDE3}" type="presParOf" srcId="{55175BF2-1045-4288-ADB7-D855AD0E11A0}" destId="{59799256-EA1E-4156-9C18-3A772A7F8A4B}" srcOrd="1" destOrd="0" presId="urn:microsoft.com/office/officeart/2005/8/layout/hierarchy1"/>
    <dgm:cxn modelId="{21356B45-42AB-4E9B-B4EA-A6614692EBE3}" type="presParOf" srcId="{59799256-EA1E-4156-9C18-3A772A7F8A4B}" destId="{39667391-BCD4-40BF-A702-2889D178AD21}" srcOrd="0" destOrd="0" presId="urn:microsoft.com/office/officeart/2005/8/layout/hierarchy1"/>
    <dgm:cxn modelId="{70FD7F73-1906-4FC9-A991-93B5C5E37E56}" type="presParOf" srcId="{39667391-BCD4-40BF-A702-2889D178AD21}" destId="{10D6215D-DFD0-4381-AE7D-6B179D1549C0}" srcOrd="0" destOrd="0" presId="urn:microsoft.com/office/officeart/2005/8/layout/hierarchy1"/>
    <dgm:cxn modelId="{1307BBE4-A4B8-43CD-B876-F85B1CA3B2F1}" type="presParOf" srcId="{39667391-BCD4-40BF-A702-2889D178AD21}" destId="{B47081CF-2D70-424B-9EB5-18C3FFB909B8}" srcOrd="1" destOrd="0" presId="urn:microsoft.com/office/officeart/2005/8/layout/hierarchy1"/>
    <dgm:cxn modelId="{D5DEDFBD-3211-4005-9E9D-05E5218FDE1B}" type="presParOf" srcId="{59799256-EA1E-4156-9C18-3A772A7F8A4B}" destId="{E5BA49BE-7FF3-48B5-ACCE-A2C39649E0A7}" srcOrd="1" destOrd="0" presId="urn:microsoft.com/office/officeart/2005/8/layout/hierarchy1"/>
    <dgm:cxn modelId="{A5D0AE47-ECBF-4881-AD3F-EABE1FCB0FA5}" type="presParOf" srcId="{E5BA49BE-7FF3-48B5-ACCE-A2C39649E0A7}" destId="{FB3D2989-9FFC-446B-A2C9-6EE322C3D0F3}" srcOrd="0" destOrd="0" presId="urn:microsoft.com/office/officeart/2005/8/layout/hierarchy1"/>
    <dgm:cxn modelId="{BBD29A4C-F8EC-44EE-BC66-25B4801773AB}" type="presParOf" srcId="{E5BA49BE-7FF3-48B5-ACCE-A2C39649E0A7}" destId="{D86FCA19-5E1D-4A62-8188-2D0804283F73}" srcOrd="1" destOrd="0" presId="urn:microsoft.com/office/officeart/2005/8/layout/hierarchy1"/>
    <dgm:cxn modelId="{284CC6D1-9BAD-4F5A-9C77-5FB105A4FE35}" type="presParOf" srcId="{D86FCA19-5E1D-4A62-8188-2D0804283F73}" destId="{26D785EF-962E-489C-87AB-65BE0285E11C}" srcOrd="0" destOrd="0" presId="urn:microsoft.com/office/officeart/2005/8/layout/hierarchy1"/>
    <dgm:cxn modelId="{44BACBF1-30A1-4F5F-9A43-EE137081C05C}" type="presParOf" srcId="{26D785EF-962E-489C-87AB-65BE0285E11C}" destId="{9123E4F3-328A-49FD-B9EF-2AF8329598E5}" srcOrd="0" destOrd="0" presId="urn:microsoft.com/office/officeart/2005/8/layout/hierarchy1"/>
    <dgm:cxn modelId="{3A26117B-A8F9-480F-B424-A4F7EE50D231}" type="presParOf" srcId="{26D785EF-962E-489C-87AB-65BE0285E11C}" destId="{D358DF3E-E5C8-455E-9B04-A80ECAE22CDA}" srcOrd="1" destOrd="0" presId="urn:microsoft.com/office/officeart/2005/8/layout/hierarchy1"/>
    <dgm:cxn modelId="{1996DA23-82C4-47AD-8338-17EDFBA77F21}" type="presParOf" srcId="{D86FCA19-5E1D-4A62-8188-2D0804283F73}" destId="{914EDBF2-E006-44BC-B5EB-984A1243DA59}" srcOrd="1" destOrd="0" presId="urn:microsoft.com/office/officeart/2005/8/layout/hierarchy1"/>
    <dgm:cxn modelId="{96DF5B63-DB06-4C57-8F71-39CCACE804A8}" type="presParOf" srcId="{E5BA49BE-7FF3-48B5-ACCE-A2C39649E0A7}" destId="{15BEC082-6D46-4A74-B537-29139CA33B5C}" srcOrd="2" destOrd="0" presId="urn:microsoft.com/office/officeart/2005/8/layout/hierarchy1"/>
    <dgm:cxn modelId="{22D674F3-0C78-4D89-B800-685265F51056}" type="presParOf" srcId="{E5BA49BE-7FF3-48B5-ACCE-A2C39649E0A7}" destId="{094B595D-6CD9-4F50-B515-6747CCDC86DB}" srcOrd="3" destOrd="0" presId="urn:microsoft.com/office/officeart/2005/8/layout/hierarchy1"/>
    <dgm:cxn modelId="{89B05161-FBB9-4F48-A9AA-CBF738878012}" type="presParOf" srcId="{094B595D-6CD9-4F50-B515-6747CCDC86DB}" destId="{50417314-3CEC-4CBE-9A09-4A91A9F6038D}" srcOrd="0" destOrd="0" presId="urn:microsoft.com/office/officeart/2005/8/layout/hierarchy1"/>
    <dgm:cxn modelId="{F496F2EC-362F-4420-B229-8CC6828C4CF1}" type="presParOf" srcId="{50417314-3CEC-4CBE-9A09-4A91A9F6038D}" destId="{3BA101AD-270E-4A7F-A408-C9B565AB528F}" srcOrd="0" destOrd="0" presId="urn:microsoft.com/office/officeart/2005/8/layout/hierarchy1"/>
    <dgm:cxn modelId="{481F4D78-08FB-4848-929A-FEE1665E8434}" type="presParOf" srcId="{50417314-3CEC-4CBE-9A09-4A91A9F6038D}" destId="{C00682D5-389A-4282-A305-04B6EA9BC5FA}" srcOrd="1" destOrd="0" presId="urn:microsoft.com/office/officeart/2005/8/layout/hierarchy1"/>
    <dgm:cxn modelId="{253BC6BB-D8B3-4E34-BA09-D6B6DB9BBDBF}" type="presParOf" srcId="{094B595D-6CD9-4F50-B515-6747CCDC86DB}" destId="{FD76541D-F92E-454E-A1F3-EB80EF1862F6}" srcOrd="1" destOrd="0" presId="urn:microsoft.com/office/officeart/2005/8/layout/hierarchy1"/>
    <dgm:cxn modelId="{920FF928-289E-443E-905C-80E4DFFF6C2D}" type="presParOf" srcId="{E5BA49BE-7FF3-48B5-ACCE-A2C39649E0A7}" destId="{3D11D802-B73F-4F9D-9C8F-C254A6B788AC}" srcOrd="4" destOrd="0" presId="urn:microsoft.com/office/officeart/2005/8/layout/hierarchy1"/>
    <dgm:cxn modelId="{CDCAAF11-7819-42B4-97D2-99B2E4CF4CD0}" type="presParOf" srcId="{E5BA49BE-7FF3-48B5-ACCE-A2C39649E0A7}" destId="{7C661F08-4BC3-4600-9B00-B4CEC560F142}" srcOrd="5" destOrd="0" presId="urn:microsoft.com/office/officeart/2005/8/layout/hierarchy1"/>
    <dgm:cxn modelId="{D58981E3-DC03-4E23-956B-00A402820621}" type="presParOf" srcId="{7C661F08-4BC3-4600-9B00-B4CEC560F142}" destId="{DDFCFB15-518C-4E34-B01E-76F67C61CEA5}" srcOrd="0" destOrd="0" presId="urn:microsoft.com/office/officeart/2005/8/layout/hierarchy1"/>
    <dgm:cxn modelId="{85469F36-6A24-4054-9524-A9687451F10E}" type="presParOf" srcId="{DDFCFB15-518C-4E34-B01E-76F67C61CEA5}" destId="{6CD3D505-17B7-40AB-B814-E500046335E3}" srcOrd="0" destOrd="0" presId="urn:microsoft.com/office/officeart/2005/8/layout/hierarchy1"/>
    <dgm:cxn modelId="{FC3977E1-9877-4939-B278-4DDCBA97CE63}" type="presParOf" srcId="{DDFCFB15-518C-4E34-B01E-76F67C61CEA5}" destId="{B19F8185-F235-43F6-90A2-BC2F3AD45FA1}" srcOrd="1" destOrd="0" presId="urn:microsoft.com/office/officeart/2005/8/layout/hierarchy1"/>
    <dgm:cxn modelId="{2E91AC00-1EC4-4571-A3FF-79852140CA5A}" type="presParOf" srcId="{7C661F08-4BC3-4600-9B00-B4CEC560F142}" destId="{98D8AB7C-5DA2-4B50-907A-F6FD630580FE}" srcOrd="1" destOrd="0" presId="urn:microsoft.com/office/officeart/2005/8/layout/hierarchy1"/>
    <dgm:cxn modelId="{E50CC0BF-65B8-44BF-A463-9A9CA901BF9B}" type="presParOf" srcId="{55175BF2-1045-4288-ADB7-D855AD0E11A0}" destId="{F80202F8-A83A-4366-94F6-0C624B79147A}" srcOrd="2" destOrd="0" presId="urn:microsoft.com/office/officeart/2005/8/layout/hierarchy1"/>
    <dgm:cxn modelId="{82A4330F-66F1-41E3-A5A6-299F2BB44A00}" type="presParOf" srcId="{55175BF2-1045-4288-ADB7-D855AD0E11A0}" destId="{9D211C6B-0D75-4932-812C-04CFE0756149}" srcOrd="3" destOrd="0" presId="urn:microsoft.com/office/officeart/2005/8/layout/hierarchy1"/>
    <dgm:cxn modelId="{E25A3522-66E6-4062-8CBC-CBCAB596800C}" type="presParOf" srcId="{9D211C6B-0D75-4932-812C-04CFE0756149}" destId="{D9993F27-FC97-4127-BEAF-6470289EBDCC}" srcOrd="0" destOrd="0" presId="urn:microsoft.com/office/officeart/2005/8/layout/hierarchy1"/>
    <dgm:cxn modelId="{7599F96C-2E3B-4C53-AA49-8FB6D384E820}" type="presParOf" srcId="{D9993F27-FC97-4127-BEAF-6470289EBDCC}" destId="{04E25061-7A92-4F2A-A870-BFB8438B0325}" srcOrd="0" destOrd="0" presId="urn:microsoft.com/office/officeart/2005/8/layout/hierarchy1"/>
    <dgm:cxn modelId="{4E1AE884-2ADB-4892-ABB8-37C2B801881C}" type="presParOf" srcId="{D9993F27-FC97-4127-BEAF-6470289EBDCC}" destId="{96699A9E-2724-4377-B737-E9BFDBD2395F}" srcOrd="1" destOrd="0" presId="urn:microsoft.com/office/officeart/2005/8/layout/hierarchy1"/>
    <dgm:cxn modelId="{BD544D92-D199-47C1-953E-4DF5C40D4FDF}" type="presParOf" srcId="{9D211C6B-0D75-4932-812C-04CFE0756149}" destId="{26452D24-ECF8-463B-B461-EDE7C3EA09E0}" srcOrd="1" destOrd="0" presId="urn:microsoft.com/office/officeart/2005/8/layout/hierarchy1"/>
    <dgm:cxn modelId="{C9AAAC1F-313B-4DEB-B521-7799DBAFBBE2}" type="presParOf" srcId="{26452D24-ECF8-463B-B461-EDE7C3EA09E0}" destId="{C5C25DD3-E5F9-447C-AFA3-16688CBD0359}" srcOrd="0" destOrd="0" presId="urn:microsoft.com/office/officeart/2005/8/layout/hierarchy1"/>
    <dgm:cxn modelId="{B3CD99EC-723A-4BB8-BEF8-45BECA6415A3}" type="presParOf" srcId="{26452D24-ECF8-463B-B461-EDE7C3EA09E0}" destId="{31A2B549-CB26-4482-AEFC-7E4E0E786EEE}" srcOrd="1" destOrd="0" presId="urn:microsoft.com/office/officeart/2005/8/layout/hierarchy1"/>
    <dgm:cxn modelId="{0CE661DC-F2E8-4B5F-B4A6-C3192D5B7F06}" type="presParOf" srcId="{31A2B549-CB26-4482-AEFC-7E4E0E786EEE}" destId="{B76BFC66-B1B1-436A-A1BD-C78D800721C5}" srcOrd="0" destOrd="0" presId="urn:microsoft.com/office/officeart/2005/8/layout/hierarchy1"/>
    <dgm:cxn modelId="{85199C18-092C-413E-8809-399B859C3D14}" type="presParOf" srcId="{B76BFC66-B1B1-436A-A1BD-C78D800721C5}" destId="{A2237F4B-B7A9-4F51-BB3C-61430397D5A1}" srcOrd="0" destOrd="0" presId="urn:microsoft.com/office/officeart/2005/8/layout/hierarchy1"/>
    <dgm:cxn modelId="{F7A9E2DC-6856-4FB6-AF66-50ED2F287A01}" type="presParOf" srcId="{B76BFC66-B1B1-436A-A1BD-C78D800721C5}" destId="{A245F60C-D5CD-40AA-88C2-3E5A16F3229E}" srcOrd="1" destOrd="0" presId="urn:microsoft.com/office/officeart/2005/8/layout/hierarchy1"/>
    <dgm:cxn modelId="{270C36DA-0D94-44D1-8F45-E983B34598AF}" type="presParOf" srcId="{31A2B549-CB26-4482-AEFC-7E4E0E786EEE}" destId="{144CD353-E745-4082-B151-F4723929BA8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600056" y="2187050"/>
          <a:ext cx="1685625" cy="1685625"/>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kern="1200" dirty="0" smtClean="0">
              <a:latin typeface="Arial" pitchFamily="34" charset="0"/>
              <a:ea typeface="Verdana" pitchFamily="34" charset="0"/>
              <a:cs typeface="Arial" pitchFamily="34" charset="0"/>
            </a:rPr>
            <a:t>Rapid spread</a:t>
          </a:r>
          <a:endParaRPr lang="en-GB" sz="2800" kern="1200" dirty="0">
            <a:latin typeface="Arial" pitchFamily="34" charset="0"/>
            <a:ea typeface="Verdana" pitchFamily="34" charset="0"/>
            <a:cs typeface="Arial" pitchFamily="34" charset="0"/>
          </a:endParaRPr>
        </a:p>
      </dsp:txBody>
      <dsp:txXfrm>
        <a:off x="3846910" y="2433904"/>
        <a:ext cx="1191917" cy="1191917"/>
      </dsp:txXfrm>
    </dsp:sp>
    <dsp:sp modelId="{A61E8F51-48C4-48F8-BDFF-02D0C55F264B}">
      <dsp:nvSpPr>
        <dsp:cNvPr id="0" name=""/>
        <dsp:cNvSpPr/>
      </dsp:nvSpPr>
      <dsp:spPr>
        <a:xfrm rot="5400000">
          <a:off x="4306809" y="1666012"/>
          <a:ext cx="272118" cy="54404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latin typeface="Arial" pitchFamily="34" charset="0"/>
            <a:ea typeface="Verdana" pitchFamily="34" charset="0"/>
            <a:cs typeface="Arial" pitchFamily="34" charset="0"/>
          </a:endParaRPr>
        </a:p>
      </dsp:txBody>
      <dsp:txXfrm>
        <a:off x="4347627" y="1734004"/>
        <a:ext cx="190483" cy="326429"/>
      </dsp:txXfrm>
    </dsp:sp>
    <dsp:sp modelId="{DE5D8C6D-10C7-4D16-9E78-9CBC436C480A}">
      <dsp:nvSpPr>
        <dsp:cNvPr id="0" name=""/>
        <dsp:cNvSpPr/>
      </dsp:nvSpPr>
      <dsp:spPr>
        <a:xfrm>
          <a:off x="3556392" y="-99334"/>
          <a:ext cx="1772953" cy="1772953"/>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err="1" smtClean="0">
              <a:latin typeface="Arial" pitchFamily="34" charset="0"/>
              <a:ea typeface="Verdana" pitchFamily="34" charset="0"/>
              <a:cs typeface="Arial" pitchFamily="34" charset="0"/>
            </a:rPr>
            <a:t>Clonal</a:t>
          </a:r>
          <a:r>
            <a:rPr lang="en-GB" sz="2000" kern="1200" dirty="0" smtClean="0">
              <a:latin typeface="Arial" pitchFamily="34" charset="0"/>
              <a:ea typeface="Verdana" pitchFamily="34" charset="0"/>
              <a:cs typeface="Arial" pitchFamily="34" charset="0"/>
            </a:rPr>
            <a:t> expansion</a:t>
          </a:r>
          <a:endParaRPr lang="en-GB" sz="2000" kern="1200" dirty="0">
            <a:latin typeface="Arial" pitchFamily="34" charset="0"/>
            <a:ea typeface="Verdana" pitchFamily="34" charset="0"/>
            <a:cs typeface="Arial" pitchFamily="34" charset="0"/>
          </a:endParaRPr>
        </a:p>
      </dsp:txBody>
      <dsp:txXfrm>
        <a:off x="3816035" y="160309"/>
        <a:ext cx="1253667" cy="1253667"/>
      </dsp:txXfrm>
    </dsp:sp>
    <dsp:sp modelId="{3B14EC59-4F7C-4F23-B926-A426B6FDE079}">
      <dsp:nvSpPr>
        <dsp:cNvPr id="0" name=""/>
        <dsp:cNvSpPr/>
      </dsp:nvSpPr>
      <dsp:spPr>
        <a:xfrm rot="13068742">
          <a:off x="5252137" y="3303405"/>
          <a:ext cx="271359" cy="54404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latin typeface="Arial" pitchFamily="34" charset="0"/>
            <a:ea typeface="Verdana" pitchFamily="34" charset="0"/>
            <a:cs typeface="Arial" pitchFamily="34" charset="0"/>
          </a:endParaRPr>
        </a:p>
      </dsp:txBody>
      <dsp:txXfrm>
        <a:off x="5324998" y="3437169"/>
        <a:ext cx="189951" cy="326429"/>
      </dsp:txXfrm>
    </dsp:sp>
    <dsp:sp modelId="{E124437D-1D4A-450B-A96C-2DB5B8C07FDC}">
      <dsp:nvSpPr>
        <dsp:cNvPr id="0" name=""/>
        <dsp:cNvSpPr/>
      </dsp:nvSpPr>
      <dsp:spPr>
        <a:xfrm>
          <a:off x="5497213" y="3263314"/>
          <a:ext cx="1775817" cy="1775817"/>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ea typeface="Verdana" pitchFamily="34" charset="0"/>
              <a:cs typeface="Arial" pitchFamily="34" charset="0"/>
            </a:rPr>
            <a:t>GI carriage</a:t>
          </a:r>
          <a:endParaRPr lang="en-GB" sz="2000" kern="1200" dirty="0">
            <a:latin typeface="Arial" pitchFamily="34" charset="0"/>
            <a:ea typeface="Verdana" pitchFamily="34" charset="0"/>
            <a:cs typeface="Arial" pitchFamily="34" charset="0"/>
          </a:endParaRPr>
        </a:p>
      </dsp:txBody>
      <dsp:txXfrm>
        <a:off x="5757275" y="3523376"/>
        <a:ext cx="1255693" cy="1255693"/>
      </dsp:txXfrm>
    </dsp:sp>
    <dsp:sp modelId="{A98F29DD-4A04-487F-9E0B-EB826DCBEC3D}">
      <dsp:nvSpPr>
        <dsp:cNvPr id="0" name=""/>
        <dsp:cNvSpPr/>
      </dsp:nvSpPr>
      <dsp:spPr>
        <a:xfrm rot="19847534">
          <a:off x="3381938" y="3296432"/>
          <a:ext cx="256119" cy="544047"/>
        </a:xfrm>
        <a:prstGeom prst="rightArrow">
          <a:avLst>
            <a:gd name="adj1" fmla="val 60000"/>
            <a:gd name="adj2" fmla="val 500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latin typeface="Arial" pitchFamily="34" charset="0"/>
            <a:ea typeface="Verdana" pitchFamily="34" charset="0"/>
            <a:cs typeface="Arial" pitchFamily="34" charset="0"/>
          </a:endParaRPr>
        </a:p>
      </dsp:txBody>
      <dsp:txXfrm rot="10800000">
        <a:off x="3386823" y="3423988"/>
        <a:ext cx="179283" cy="326429"/>
      </dsp:txXfrm>
    </dsp:sp>
    <dsp:sp modelId="{2C350BD0-8C51-4826-A99A-CDEF12055937}">
      <dsp:nvSpPr>
        <dsp:cNvPr id="0" name=""/>
        <dsp:cNvSpPr/>
      </dsp:nvSpPr>
      <dsp:spPr>
        <a:xfrm>
          <a:off x="1583952" y="3234559"/>
          <a:ext cx="1833326" cy="183332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latin typeface="Arial" pitchFamily="34" charset="0"/>
              <a:ea typeface="Verdana" pitchFamily="34" charset="0"/>
              <a:cs typeface="Arial" pitchFamily="34" charset="0"/>
            </a:rPr>
            <a:t>Horizontal gene transfer</a:t>
          </a:r>
          <a:endParaRPr lang="en-GB" sz="2000" kern="1200" dirty="0">
            <a:latin typeface="Arial" pitchFamily="34" charset="0"/>
            <a:ea typeface="Verdana" pitchFamily="34" charset="0"/>
            <a:cs typeface="Arial" pitchFamily="34" charset="0"/>
          </a:endParaRPr>
        </a:p>
      </dsp:txBody>
      <dsp:txXfrm>
        <a:off x="1852436" y="3503043"/>
        <a:ext cx="1296358" cy="1296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25DD3-E5F9-447C-AFA3-16688CBD0359}">
      <dsp:nvSpPr>
        <dsp:cNvPr id="0" name=""/>
        <dsp:cNvSpPr/>
      </dsp:nvSpPr>
      <dsp:spPr>
        <a:xfrm>
          <a:off x="7174207" y="3025144"/>
          <a:ext cx="91440" cy="503781"/>
        </a:xfrm>
        <a:custGeom>
          <a:avLst/>
          <a:gdLst/>
          <a:ahLst/>
          <a:cxnLst/>
          <a:rect l="0" t="0" r="0" b="0"/>
          <a:pathLst>
            <a:path>
              <a:moveTo>
                <a:pt x="45720" y="0"/>
              </a:moveTo>
              <a:lnTo>
                <a:pt x="45720"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0202F8-A83A-4366-94F6-0C624B79147A}">
      <dsp:nvSpPr>
        <dsp:cNvPr id="0" name=""/>
        <dsp:cNvSpPr/>
      </dsp:nvSpPr>
      <dsp:spPr>
        <a:xfrm>
          <a:off x="5102793" y="1421416"/>
          <a:ext cx="2117133" cy="503781"/>
        </a:xfrm>
        <a:custGeom>
          <a:avLst/>
          <a:gdLst/>
          <a:ahLst/>
          <a:cxnLst/>
          <a:rect l="0" t="0" r="0" b="0"/>
          <a:pathLst>
            <a:path>
              <a:moveTo>
                <a:pt x="0" y="0"/>
              </a:moveTo>
              <a:lnTo>
                <a:pt x="0" y="343312"/>
              </a:lnTo>
              <a:lnTo>
                <a:pt x="2117133" y="343312"/>
              </a:lnTo>
              <a:lnTo>
                <a:pt x="2117133" y="50378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11D802-B73F-4F9D-9C8F-C254A6B788AC}">
      <dsp:nvSpPr>
        <dsp:cNvPr id="0" name=""/>
        <dsp:cNvSpPr/>
      </dsp:nvSpPr>
      <dsp:spPr>
        <a:xfrm>
          <a:off x="2985659" y="3025144"/>
          <a:ext cx="2117133" cy="503781"/>
        </a:xfrm>
        <a:custGeom>
          <a:avLst/>
          <a:gdLst/>
          <a:ahLst/>
          <a:cxnLst/>
          <a:rect l="0" t="0" r="0" b="0"/>
          <a:pathLst>
            <a:path>
              <a:moveTo>
                <a:pt x="0" y="0"/>
              </a:moveTo>
              <a:lnTo>
                <a:pt x="0" y="343312"/>
              </a:lnTo>
              <a:lnTo>
                <a:pt x="2117133" y="343312"/>
              </a:lnTo>
              <a:lnTo>
                <a:pt x="2117133"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BEC082-6D46-4A74-B537-29139CA33B5C}">
      <dsp:nvSpPr>
        <dsp:cNvPr id="0" name=""/>
        <dsp:cNvSpPr/>
      </dsp:nvSpPr>
      <dsp:spPr>
        <a:xfrm>
          <a:off x="2939939" y="3025144"/>
          <a:ext cx="91440" cy="503781"/>
        </a:xfrm>
        <a:custGeom>
          <a:avLst/>
          <a:gdLst/>
          <a:ahLst/>
          <a:cxnLst/>
          <a:rect l="0" t="0" r="0" b="0"/>
          <a:pathLst>
            <a:path>
              <a:moveTo>
                <a:pt x="45720" y="0"/>
              </a:moveTo>
              <a:lnTo>
                <a:pt x="45720"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3D2989-9FFC-446B-A2C9-6EE322C3D0F3}">
      <dsp:nvSpPr>
        <dsp:cNvPr id="0" name=""/>
        <dsp:cNvSpPr/>
      </dsp:nvSpPr>
      <dsp:spPr>
        <a:xfrm>
          <a:off x="868526" y="3025144"/>
          <a:ext cx="2117133" cy="503781"/>
        </a:xfrm>
        <a:custGeom>
          <a:avLst/>
          <a:gdLst/>
          <a:ahLst/>
          <a:cxnLst/>
          <a:rect l="0" t="0" r="0" b="0"/>
          <a:pathLst>
            <a:path>
              <a:moveTo>
                <a:pt x="2117133" y="0"/>
              </a:moveTo>
              <a:lnTo>
                <a:pt x="2117133" y="343312"/>
              </a:lnTo>
              <a:lnTo>
                <a:pt x="0" y="343312"/>
              </a:lnTo>
              <a:lnTo>
                <a:pt x="0" y="503781"/>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9DE85A-0F61-4F9B-AE3D-F6677F83BCAC}">
      <dsp:nvSpPr>
        <dsp:cNvPr id="0" name=""/>
        <dsp:cNvSpPr/>
      </dsp:nvSpPr>
      <dsp:spPr>
        <a:xfrm>
          <a:off x="2985659" y="1421416"/>
          <a:ext cx="2117133" cy="503781"/>
        </a:xfrm>
        <a:custGeom>
          <a:avLst/>
          <a:gdLst/>
          <a:ahLst/>
          <a:cxnLst/>
          <a:rect l="0" t="0" r="0" b="0"/>
          <a:pathLst>
            <a:path>
              <a:moveTo>
                <a:pt x="2117133" y="0"/>
              </a:moveTo>
              <a:lnTo>
                <a:pt x="2117133" y="343312"/>
              </a:lnTo>
              <a:lnTo>
                <a:pt x="0" y="343312"/>
              </a:lnTo>
              <a:lnTo>
                <a:pt x="0" y="50378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DD9152-BDCA-4B96-831E-03E779E86343}">
      <dsp:nvSpPr>
        <dsp:cNvPr id="0" name=""/>
        <dsp:cNvSpPr/>
      </dsp:nvSpPr>
      <dsp:spPr>
        <a:xfrm>
          <a:off x="4236693" y="321468"/>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5263D8-7BDD-4B9D-996F-2D2059464962}">
      <dsp:nvSpPr>
        <dsp:cNvPr id="0" name=""/>
        <dsp:cNvSpPr/>
      </dsp:nvSpPr>
      <dsp:spPr>
        <a:xfrm>
          <a:off x="4429160" y="504312"/>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All patients within the first 72 </a:t>
          </a:r>
          <a:r>
            <a:rPr lang="en-GB" sz="1400" kern="1200" dirty="0" err="1" smtClean="0">
              <a:latin typeface="Arial" pitchFamily="34" charset="0"/>
              <a:cs typeface="Arial" pitchFamily="34" charset="0"/>
            </a:rPr>
            <a:t>hrs</a:t>
          </a:r>
          <a:r>
            <a:rPr lang="en-GB" sz="1400" kern="1200" dirty="0" smtClean="0">
              <a:latin typeface="Arial" pitchFamily="34" charset="0"/>
              <a:cs typeface="Arial" pitchFamily="34" charset="0"/>
            </a:rPr>
            <a:t> of admission (excluding paediatrics)</a:t>
          </a:r>
          <a:endParaRPr lang="en-GB" sz="1400" kern="1200" dirty="0">
            <a:latin typeface="Arial" pitchFamily="34" charset="0"/>
            <a:cs typeface="Arial" pitchFamily="34" charset="0"/>
          </a:endParaRPr>
        </a:p>
      </dsp:txBody>
      <dsp:txXfrm>
        <a:off x="4461376" y="536528"/>
        <a:ext cx="1667768" cy="1035515"/>
      </dsp:txXfrm>
    </dsp:sp>
    <dsp:sp modelId="{10D6215D-DFD0-4381-AE7D-6B179D1549C0}">
      <dsp:nvSpPr>
        <dsp:cNvPr id="0" name=""/>
        <dsp:cNvSpPr/>
      </dsp:nvSpPr>
      <dsp:spPr>
        <a:xfrm>
          <a:off x="2119559" y="1925197"/>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7081CF-2D70-424B-9EB5-18C3FFB909B8}">
      <dsp:nvSpPr>
        <dsp:cNvPr id="0" name=""/>
        <dsp:cNvSpPr/>
      </dsp:nvSpPr>
      <dsp:spPr>
        <a:xfrm>
          <a:off x="2312026" y="2108041"/>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Rectal swab</a:t>
          </a:r>
          <a:endParaRPr lang="en-GB" sz="1400" kern="1200" dirty="0">
            <a:latin typeface="Arial" pitchFamily="34" charset="0"/>
            <a:cs typeface="Arial" pitchFamily="34" charset="0"/>
          </a:endParaRPr>
        </a:p>
      </dsp:txBody>
      <dsp:txXfrm>
        <a:off x="2344242" y="2140257"/>
        <a:ext cx="1667768" cy="1035515"/>
      </dsp:txXfrm>
    </dsp:sp>
    <dsp:sp modelId="{9123E4F3-328A-49FD-B9EF-2AF8329598E5}">
      <dsp:nvSpPr>
        <dsp:cNvPr id="0" name=""/>
        <dsp:cNvSpPr/>
      </dsp:nvSpPr>
      <dsp:spPr>
        <a:xfrm>
          <a:off x="2426"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58DF3E-E5C8-455E-9B04-A80ECAE22CDA}">
      <dsp:nvSpPr>
        <dsp:cNvPr id="0" name=""/>
        <dsp:cNvSpPr/>
      </dsp:nvSpPr>
      <dsp:spPr>
        <a:xfrm>
          <a:off x="194892"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CRO cultured on </a:t>
          </a:r>
          <a:r>
            <a:rPr lang="en-GB" sz="1400" kern="1200" dirty="0" err="1" smtClean="0">
              <a:latin typeface="Arial" pitchFamily="34" charset="0"/>
              <a:cs typeface="Arial" pitchFamily="34" charset="0"/>
            </a:rPr>
            <a:t>MacConkey</a:t>
          </a:r>
          <a:r>
            <a:rPr lang="en-GB" sz="1400" kern="1200" dirty="0" smtClean="0">
              <a:latin typeface="Arial" pitchFamily="34" charset="0"/>
              <a:cs typeface="Arial" pitchFamily="34" charset="0"/>
            </a:rPr>
            <a:t> plus </a:t>
          </a:r>
          <a:r>
            <a:rPr lang="en-GB" sz="1400" kern="1200" dirty="0" err="1" smtClean="0">
              <a:latin typeface="Arial" pitchFamily="34" charset="0"/>
              <a:cs typeface="Arial" pitchFamily="34" charset="0"/>
            </a:rPr>
            <a:t>erta</a:t>
          </a:r>
          <a:r>
            <a:rPr lang="en-GB" sz="1400" kern="1200" dirty="0" smtClean="0">
              <a:latin typeface="Arial" pitchFamily="34" charset="0"/>
              <a:cs typeface="Arial" pitchFamily="34" charset="0"/>
            </a:rPr>
            <a:t> (reference method)</a:t>
          </a:r>
          <a:endParaRPr lang="en-GB" sz="1400" kern="1200" dirty="0">
            <a:latin typeface="Arial" pitchFamily="34" charset="0"/>
            <a:cs typeface="Arial" pitchFamily="34" charset="0"/>
          </a:endParaRPr>
        </a:p>
      </dsp:txBody>
      <dsp:txXfrm>
        <a:off x="227108" y="3743985"/>
        <a:ext cx="1667768" cy="1035515"/>
      </dsp:txXfrm>
    </dsp:sp>
    <dsp:sp modelId="{3BA101AD-270E-4A7F-A408-C9B565AB528F}">
      <dsp:nvSpPr>
        <dsp:cNvPr id="0" name=""/>
        <dsp:cNvSpPr/>
      </dsp:nvSpPr>
      <dsp:spPr>
        <a:xfrm>
          <a:off x="2119559"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0682D5-389A-4282-A305-04B6EA9BC5FA}">
      <dsp:nvSpPr>
        <dsp:cNvPr id="0" name=""/>
        <dsp:cNvSpPr/>
      </dsp:nvSpPr>
      <dsp:spPr>
        <a:xfrm>
          <a:off x="2312026"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CRE </a:t>
          </a:r>
          <a:r>
            <a:rPr lang="en-GB" sz="1400" kern="1200" dirty="0" err="1" smtClean="0">
              <a:latin typeface="Arial" pitchFamily="34" charset="0"/>
              <a:cs typeface="Arial" pitchFamily="34" charset="0"/>
            </a:rPr>
            <a:t>culured</a:t>
          </a:r>
          <a:r>
            <a:rPr lang="en-GB" sz="1400" kern="1200" dirty="0" smtClean="0">
              <a:latin typeface="Arial" pitchFamily="34" charset="0"/>
              <a:cs typeface="Arial" pitchFamily="34" charset="0"/>
            </a:rPr>
            <a:t> on Chrome plate</a:t>
          </a:r>
          <a:endParaRPr lang="en-GB" sz="1400" kern="1200" dirty="0">
            <a:latin typeface="Arial" pitchFamily="34" charset="0"/>
            <a:cs typeface="Arial" pitchFamily="34" charset="0"/>
          </a:endParaRPr>
        </a:p>
      </dsp:txBody>
      <dsp:txXfrm>
        <a:off x="2344242" y="3743985"/>
        <a:ext cx="1667768" cy="1035515"/>
      </dsp:txXfrm>
    </dsp:sp>
    <dsp:sp modelId="{6CD3D505-17B7-40AB-B814-E500046335E3}">
      <dsp:nvSpPr>
        <dsp:cNvPr id="0" name=""/>
        <dsp:cNvSpPr/>
      </dsp:nvSpPr>
      <dsp:spPr>
        <a:xfrm>
          <a:off x="4236693"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9F8185-F235-43F6-90A2-BC2F3AD45FA1}">
      <dsp:nvSpPr>
        <dsp:cNvPr id="0" name=""/>
        <dsp:cNvSpPr/>
      </dsp:nvSpPr>
      <dsp:spPr>
        <a:xfrm>
          <a:off x="4429160"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CPE detected by PCR (Check Direct CPE*)</a:t>
          </a:r>
          <a:endParaRPr lang="en-GB" sz="1400" kern="1200" dirty="0">
            <a:latin typeface="Arial" pitchFamily="34" charset="0"/>
            <a:cs typeface="Arial" pitchFamily="34" charset="0"/>
          </a:endParaRPr>
        </a:p>
      </dsp:txBody>
      <dsp:txXfrm>
        <a:off x="4461376" y="3743985"/>
        <a:ext cx="1667768" cy="1035515"/>
      </dsp:txXfrm>
    </dsp:sp>
    <dsp:sp modelId="{04E25061-7A92-4F2A-A870-BFB8438B0325}">
      <dsp:nvSpPr>
        <dsp:cNvPr id="0" name=""/>
        <dsp:cNvSpPr/>
      </dsp:nvSpPr>
      <dsp:spPr>
        <a:xfrm>
          <a:off x="6353826" y="1925197"/>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699A9E-2724-4377-B737-E9BFDBD2395F}">
      <dsp:nvSpPr>
        <dsp:cNvPr id="0" name=""/>
        <dsp:cNvSpPr/>
      </dsp:nvSpPr>
      <dsp:spPr>
        <a:xfrm>
          <a:off x="6546293" y="2108041"/>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err="1" smtClean="0">
              <a:latin typeface="Arial" pitchFamily="34" charset="0"/>
              <a:cs typeface="Arial" pitchFamily="34" charset="0"/>
            </a:rPr>
            <a:t>Perineal</a:t>
          </a:r>
          <a:r>
            <a:rPr lang="en-GB" sz="1400" kern="1200" dirty="0" smtClean="0">
              <a:latin typeface="Arial" pitchFamily="34" charset="0"/>
              <a:cs typeface="Arial" pitchFamily="34" charset="0"/>
            </a:rPr>
            <a:t> swab</a:t>
          </a:r>
          <a:endParaRPr lang="en-GB" sz="1400" kern="1200" dirty="0">
            <a:latin typeface="Arial" pitchFamily="34" charset="0"/>
            <a:cs typeface="Arial" pitchFamily="34" charset="0"/>
          </a:endParaRPr>
        </a:p>
      </dsp:txBody>
      <dsp:txXfrm>
        <a:off x="6578509" y="2140257"/>
        <a:ext cx="1667768" cy="1035515"/>
      </dsp:txXfrm>
    </dsp:sp>
    <dsp:sp modelId="{A2237F4B-B7A9-4F51-BB3C-61430397D5A1}">
      <dsp:nvSpPr>
        <dsp:cNvPr id="0" name=""/>
        <dsp:cNvSpPr/>
      </dsp:nvSpPr>
      <dsp:spPr>
        <a:xfrm>
          <a:off x="6353826" y="3528926"/>
          <a:ext cx="1732200" cy="109994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45F60C-D5CD-40AA-88C2-3E5A16F3229E}">
      <dsp:nvSpPr>
        <dsp:cNvPr id="0" name=""/>
        <dsp:cNvSpPr/>
      </dsp:nvSpPr>
      <dsp:spPr>
        <a:xfrm>
          <a:off x="6546293" y="3711769"/>
          <a:ext cx="1732200" cy="109994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smtClean="0">
              <a:latin typeface="Arial" pitchFamily="34" charset="0"/>
              <a:cs typeface="Arial" pitchFamily="34" charset="0"/>
            </a:rPr>
            <a:t>ESBL cultured on Chrome plate</a:t>
          </a:r>
          <a:endParaRPr lang="en-GB" sz="1400" kern="1200" dirty="0">
            <a:latin typeface="Arial" pitchFamily="34" charset="0"/>
            <a:cs typeface="Arial" pitchFamily="34" charset="0"/>
          </a:endParaRPr>
        </a:p>
      </dsp:txBody>
      <dsp:txXfrm>
        <a:off x="6578509" y="3743985"/>
        <a:ext cx="1667768" cy="1035515"/>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9/27/2015</a:t>
            </a:fld>
            <a:endParaRPr lang="en-GB"/>
          </a:p>
        </p:txBody>
      </p:sp>
      <p:sp>
        <p:nvSpPr>
          <p:cNvPr id="4" name="Slide Image Placeholder 3"/>
          <p:cNvSpPr>
            <a:spLocks noGrp="1" noRot="1" noChangeAspect="1"/>
          </p:cNvSpPr>
          <p:nvPr>
            <p:ph type="sldImg" idx="2"/>
          </p:nvPr>
        </p:nvSpPr>
        <p:spPr>
          <a:xfrm>
            <a:off x="939800" y="752475"/>
            <a:ext cx="501650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168272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AA373313-C3E1-4C36-83EB-4202CC938BBD}" type="slidenum">
              <a:rPr lang="en-GB">
                <a:latin typeface="Arial" charset="0"/>
              </a:rPr>
              <a:pPr/>
              <a:t>3</a:t>
            </a:fld>
            <a:endParaRPr lang="en-GB">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1001745C-DFFC-4262-A063-06C1AC2FA643}" type="slidenum">
              <a:rPr lang="en-GB">
                <a:latin typeface="Arial" charset="0"/>
              </a:rPr>
              <a:pPr/>
              <a:t>4</a:t>
            </a:fld>
            <a:endParaRPr lang="en-GB">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50180" name="Slide Number Placeholder 3"/>
          <p:cNvSpPr>
            <a:spLocks noGrp="1"/>
          </p:cNvSpPr>
          <p:nvPr>
            <p:ph type="sldNum" sz="quarter" idx="5"/>
          </p:nvPr>
        </p:nvSpPr>
        <p:spPr bwMode="auto">
          <a:noFill/>
          <a:ln>
            <a:miter lim="800000"/>
            <a:headEnd/>
            <a:tailEnd/>
          </a:ln>
        </p:spPr>
        <p:txBody>
          <a:bodyPr/>
          <a:lstStyle/>
          <a:p>
            <a:fld id="{E4505BBD-1EDF-4B65-A1AF-C3280C177EB6}" type="slidenum">
              <a:rPr lang="en-GB">
                <a:latin typeface="Arial" charset="0"/>
              </a:rPr>
              <a:pPr/>
              <a:t>5</a:t>
            </a:fld>
            <a:endParaRPr lang="en-GB">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184F373E-CC96-4727-B203-8A16460DE72A}" type="slidenum">
              <a:rPr lang="en-GB">
                <a:latin typeface="Arial" charset="0"/>
              </a:rPr>
              <a:pPr/>
              <a:t>6</a:t>
            </a:fld>
            <a:endParaRPr lang="en-GB">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ea typeface="ＭＳ Ｐゴシック" pitchFamily="34" charset="-128"/>
            </a:endParaRPr>
          </a:p>
        </p:txBody>
      </p:sp>
      <p:sp>
        <p:nvSpPr>
          <p:cNvPr id="52228" name="Slide Number Placeholder 3"/>
          <p:cNvSpPr>
            <a:spLocks noGrp="1"/>
          </p:cNvSpPr>
          <p:nvPr>
            <p:ph type="sldNum" sz="quarter" idx="5"/>
          </p:nvPr>
        </p:nvSpPr>
        <p:spPr bwMode="auto">
          <a:noFill/>
          <a:ln>
            <a:miter lim="800000"/>
            <a:headEnd/>
            <a:tailEnd/>
          </a:ln>
        </p:spPr>
        <p:txBody>
          <a:bodyPr/>
          <a:lstStyle/>
          <a:p>
            <a:fld id="{71F79256-B108-4095-BC19-1DC7E5C29477}" type="slidenum">
              <a:rPr lang="en-GB">
                <a:latin typeface="Arial" charset="0"/>
              </a:rPr>
              <a:pPr/>
              <a:t>7</a:t>
            </a:fld>
            <a:endParaRPr lang="en-GB">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9"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8" name="Rectangle 4"/>
          <p:cNvSpPr/>
          <p:nvPr/>
        </p:nvSpPr>
        <p:spPr>
          <a:xfrm>
            <a:off x="0" y="0"/>
            <a:ext cx="7286625" cy="6858000"/>
          </a:xfrm>
          <a:prstGeom prst="rect">
            <a:avLst/>
          </a:prstGeom>
          <a:gradFill flip="none" rotWithShape="1">
            <a:gsLst>
              <a:gs pos="0">
                <a:srgbClr val="D7EFF9"/>
              </a:gs>
              <a:gs pos="48000">
                <a:srgbClr val="DAE6ED"/>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39" name="Straight Connector 5"/>
          <p:cNvCxnSpPr/>
          <p:nvPr/>
        </p:nvCxnSpPr>
        <p:spPr>
          <a:xfrm>
            <a:off x="357188" y="6143625"/>
            <a:ext cx="65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4"/>
          <p:cNvSpPr>
            <a:spLocks noChangeShapeType="1"/>
          </p:cNvSpPr>
          <p:nvPr/>
        </p:nvSpPr>
        <p:spPr bwMode="auto">
          <a:xfrm rot="10800000" flipH="1">
            <a:off x="428625" y="7572375"/>
            <a:ext cx="6848475" cy="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6" name="Text Box 54"/>
          <p:cNvSpPr txBox="1">
            <a:spLocks noChangeArrowheads="1"/>
          </p:cNvSpPr>
          <p:nvPr/>
        </p:nvSpPr>
        <p:spPr bwMode="auto">
          <a:xfrm>
            <a:off x="2857500" y="7358063"/>
            <a:ext cx="16462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dirty="0">
                <a:solidFill>
                  <a:schemeClr val="bg1"/>
                </a:solidFill>
                <a:latin typeface="Verdana" pitchFamily="34" charset="0"/>
                <a:cs typeface="+mn-cs"/>
              </a:rPr>
              <a:t>Overall content limit</a:t>
            </a:r>
          </a:p>
        </p:txBody>
      </p:sp>
      <p:sp>
        <p:nvSpPr>
          <p:cNvPr id="57" name="TextBox 24"/>
          <p:cNvSpPr txBox="1"/>
          <p:nvPr/>
        </p:nvSpPr>
        <p:spPr>
          <a:xfrm>
            <a:off x="4562475" y="6381750"/>
            <a:ext cx="2428875" cy="123825"/>
          </a:xfrm>
          <a:prstGeom prst="rect">
            <a:avLst/>
          </a:prstGeom>
          <a:noFill/>
        </p:spPr>
        <p:txBody>
          <a:bodyPr lIns="0" tIns="0" rIns="0" bIns="0">
            <a:spAutoFit/>
          </a:bodyPr>
          <a:lstStyle/>
          <a:p>
            <a:pPr>
              <a:defRPr/>
            </a:pPr>
            <a:r>
              <a:rPr lang="en-GB" sz="800" dirty="0">
                <a:solidFill>
                  <a:srgbClr val="00BCFF"/>
                </a:solidFill>
                <a:latin typeface="+mj-lt"/>
              </a:rPr>
              <a:t>© Bioquell UK Ltd (2010). All rights reserved.</a:t>
            </a:r>
          </a:p>
        </p:txBody>
      </p:sp>
      <p:sp>
        <p:nvSpPr>
          <p:cNvPr id="2" name="Title 1"/>
          <p:cNvSpPr>
            <a:spLocks noGrp="1"/>
          </p:cNvSpPr>
          <p:nvPr>
            <p:ph type="ctrTitle"/>
          </p:nvPr>
        </p:nvSpPr>
        <p:spPr>
          <a:xfrm>
            <a:off x="357158" y="2643182"/>
            <a:ext cx="6548812" cy="1470025"/>
          </a:xfrm>
        </p:spPr>
        <p:txBody>
          <a:bodyPr/>
          <a:lstStyle>
            <a:lvl1pPr>
              <a:defRPr baseline="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57158" y="4143379"/>
            <a:ext cx="6548812" cy="928695"/>
          </a:xfrm>
        </p:spPr>
        <p:txBody>
          <a:bodyPr/>
          <a:lstStyle>
            <a:lvl1pPr marL="0" indent="0" algn="l">
              <a:buNone/>
              <a:defRPr>
                <a:solidFill>
                  <a:srgbClr val="4B63A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8" name="Text Placeholder 17"/>
          <p:cNvSpPr>
            <a:spLocks noGrp="1"/>
          </p:cNvSpPr>
          <p:nvPr>
            <p:ph type="body" sz="quarter" idx="13"/>
          </p:nvPr>
        </p:nvSpPr>
        <p:spPr>
          <a:xfrm>
            <a:off x="357188" y="5072074"/>
            <a:ext cx="5500687" cy="758657"/>
          </a:xfrm>
        </p:spPr>
        <p:txBody>
          <a:bodyPr anchor="b">
            <a:noAutofit/>
          </a:bodyPr>
          <a:lstStyle>
            <a:lvl1pPr>
              <a:buNone/>
              <a:defRPr sz="1800" baseline="0"/>
            </a:lvl1pPr>
          </a:lstStyle>
          <a:p>
            <a:pPr lvl="0"/>
            <a:r>
              <a:rPr lang="en-US" smtClean="0"/>
              <a:t>Click to edit Master text styles</a:t>
            </a:r>
          </a:p>
        </p:txBody>
      </p:sp>
      <p:sp>
        <p:nvSpPr>
          <p:cNvPr id="58" name="Date Placeholder 3"/>
          <p:cNvSpPr>
            <a:spLocks noGrp="1"/>
          </p:cNvSpPr>
          <p:nvPr>
            <p:ph type="dt" sz="half" idx="14"/>
          </p:nvPr>
        </p:nvSpPr>
        <p:spPr>
          <a:xfrm>
            <a:off x="1000125" y="6286500"/>
            <a:ext cx="1071563" cy="214313"/>
          </a:xfrm>
        </p:spPr>
        <p:txBody>
          <a:bodyPr/>
          <a:lstStyle>
            <a:lvl1pPr>
              <a:defRPr/>
            </a:lvl1pPr>
          </a:lstStyle>
          <a:p>
            <a:pPr>
              <a:defRPr/>
            </a:pPr>
            <a:fld id="{BD540828-BF6B-466B-A314-5115E7C83516}" type="datetimeFigureOut">
              <a:rPr lang="en-US"/>
              <a:pPr>
                <a:defRPr/>
              </a:pPr>
              <a:t>9/27/2015</a:t>
            </a:fld>
            <a:endParaRPr lang="en-GB" dirty="0"/>
          </a:p>
        </p:txBody>
      </p:sp>
      <p:sp>
        <p:nvSpPr>
          <p:cNvPr id="59" name="Footer Placeholder 4"/>
          <p:cNvSpPr>
            <a:spLocks noGrp="1"/>
          </p:cNvSpPr>
          <p:nvPr>
            <p:ph type="ftr" sz="quarter" idx="15"/>
          </p:nvPr>
        </p:nvSpPr>
        <p:spPr>
          <a:xfrm>
            <a:off x="2071688" y="6286500"/>
            <a:ext cx="2428875" cy="214313"/>
          </a:xfrm>
        </p:spPr>
        <p:txBody>
          <a:bodyPr/>
          <a:lstStyle>
            <a:lvl1pPr>
              <a:defRPr/>
            </a:lvl1pPr>
          </a:lstStyle>
          <a:p>
            <a:pPr>
              <a:defRPr/>
            </a:pPr>
            <a:endParaRPr lang="en-GB"/>
          </a:p>
        </p:txBody>
      </p:sp>
      <p:sp>
        <p:nvSpPr>
          <p:cNvPr id="60" name="Slide Number Placeholder 5"/>
          <p:cNvSpPr>
            <a:spLocks noGrp="1"/>
          </p:cNvSpPr>
          <p:nvPr>
            <p:ph type="sldNum" sz="quarter" idx="16"/>
          </p:nvPr>
        </p:nvSpPr>
        <p:spPr>
          <a:xfrm>
            <a:off x="357188" y="6286500"/>
            <a:ext cx="571500" cy="214313"/>
          </a:xfrm>
        </p:spPr>
        <p:txBody>
          <a:bodyPr/>
          <a:lstStyle>
            <a:lvl1pPr>
              <a:defRPr/>
            </a:lvl1pPr>
          </a:lstStyle>
          <a:p>
            <a:pPr>
              <a:defRPr/>
            </a:pPr>
            <a:fld id="{D8ED16C4-A043-4B94-AE01-C56FCBA356B6}" type="slidenum">
              <a:rPr lang="en-GB"/>
              <a:pPr>
                <a:defRPr/>
              </a:pPr>
              <a:t>‹#›</a:t>
            </a:fld>
            <a:endParaRPr lang="en-GB"/>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360000" y="1357298"/>
            <a:ext cx="4069124" cy="4857784"/>
          </a:xfrm>
        </p:spPr>
        <p:txBody>
          <a:bodyPr/>
          <a:lstStyle>
            <a:lvl1pPr marL="0" indent="-273050">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p:spPr>
        <p:txBody>
          <a:bodyPr/>
          <a:lstStyle>
            <a:lvl1pPr>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p:txBody>
          <a:bodyPr/>
          <a:lstStyle>
            <a:lvl1pPr>
              <a:defRPr/>
            </a:lvl1pPr>
          </a:lstStyle>
          <a:p>
            <a:pPr>
              <a:defRPr/>
            </a:pPr>
            <a:fld id="{21BF2097-B611-4D74-8BA2-76A51F200471}" type="datetimeFigureOut">
              <a:rPr lang="en-US"/>
              <a:pPr>
                <a:defRPr/>
              </a:pPr>
              <a:t>9/27/2015</a:t>
            </a:fld>
            <a:endParaRPr lang="en-GB"/>
          </a:p>
        </p:txBody>
      </p:sp>
      <p:sp>
        <p:nvSpPr>
          <p:cNvPr id="44" name="Footer Placeholder 5"/>
          <p:cNvSpPr>
            <a:spLocks noGrp="1"/>
          </p:cNvSpPr>
          <p:nvPr>
            <p:ph type="ftr" sz="quarter" idx="11"/>
          </p:nvPr>
        </p:nvSpPr>
        <p:spPr/>
        <p:txBody>
          <a:bodyPr/>
          <a:lstStyle>
            <a:lvl1pPr>
              <a:defRPr/>
            </a:lvl1pPr>
          </a:lstStyle>
          <a:p>
            <a:pPr>
              <a:defRPr/>
            </a:pPr>
            <a:endParaRPr lang="en-GB"/>
          </a:p>
        </p:txBody>
      </p:sp>
      <p:sp>
        <p:nvSpPr>
          <p:cNvPr id="45" name="Slide Number Placeholder 6"/>
          <p:cNvSpPr>
            <a:spLocks noGrp="1"/>
          </p:cNvSpPr>
          <p:nvPr>
            <p:ph type="sldNum" sz="quarter" idx="12"/>
          </p:nvPr>
        </p:nvSpPr>
        <p:spPr/>
        <p:txBody>
          <a:bodyPr/>
          <a:lstStyle>
            <a:lvl1pPr>
              <a:defRPr/>
            </a:lvl1pPr>
          </a:lstStyle>
          <a:p>
            <a:pPr>
              <a:defRPr/>
            </a:pPr>
            <a:fld id="{8C1FAB0F-07EE-4D6D-AC6E-11DAAA9C18ED}" type="slidenum">
              <a:rPr lang="en-GB"/>
              <a:pPr>
                <a:defRPr/>
              </a:pPr>
              <a:t>‹#›</a:t>
            </a:fld>
            <a:endParaRPr lang="en-GB"/>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57158" y="1357298"/>
            <a:ext cx="4000528"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p:txBody>
          <a:bodyPr/>
          <a:lstStyle>
            <a:lvl1pPr>
              <a:defRPr/>
            </a:lvl1pPr>
          </a:lstStyle>
          <a:p>
            <a:pPr>
              <a:defRPr/>
            </a:pPr>
            <a:fld id="{4775F424-BEDA-4AB2-940F-B0FEA3156579}" type="datetimeFigureOut">
              <a:rPr lang="en-US"/>
              <a:pPr>
                <a:defRPr/>
              </a:pPr>
              <a:t>9/27/2015</a:t>
            </a:fld>
            <a:endParaRPr lang="en-GB"/>
          </a:p>
        </p:txBody>
      </p:sp>
      <p:sp>
        <p:nvSpPr>
          <p:cNvPr id="46" name="Footer Placeholder 7"/>
          <p:cNvSpPr>
            <a:spLocks noGrp="1"/>
          </p:cNvSpPr>
          <p:nvPr>
            <p:ph type="ftr" sz="quarter" idx="11"/>
          </p:nvPr>
        </p:nvSpPr>
        <p:spPr/>
        <p:txBody>
          <a:bodyPr/>
          <a:lstStyle>
            <a:lvl1pPr>
              <a:defRPr/>
            </a:lvl1pPr>
          </a:lstStyle>
          <a:p>
            <a:pPr>
              <a:defRPr/>
            </a:pPr>
            <a:endParaRPr lang="en-GB"/>
          </a:p>
        </p:txBody>
      </p:sp>
      <p:sp>
        <p:nvSpPr>
          <p:cNvPr id="47" name="Slide Number Placeholder 8"/>
          <p:cNvSpPr>
            <a:spLocks noGrp="1"/>
          </p:cNvSpPr>
          <p:nvPr>
            <p:ph type="sldNum" sz="quarter" idx="12"/>
          </p:nvPr>
        </p:nvSpPr>
        <p:spPr/>
        <p:txBody>
          <a:bodyPr/>
          <a:lstStyle>
            <a:lvl1pPr>
              <a:defRPr/>
            </a:lvl1pPr>
          </a:lstStyle>
          <a:p>
            <a:pPr>
              <a:defRPr/>
            </a:pPr>
            <a:fld id="{A26DC9CA-5CB4-45E6-9506-18025BA60444}" type="slidenum">
              <a:rPr lang="en-GB"/>
              <a:pPr>
                <a:defRPr/>
              </a:pPr>
              <a:t>‹#›</a:t>
            </a:fld>
            <a:endParaRPr lang="en-GB"/>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lvl1pPr>
              <a:defRPr b="1">
                <a:solidFill>
                  <a:srgbClr val="C00000"/>
                </a:solidFill>
                <a:latin typeface="Arial" pitchFamily="34" charset="0"/>
                <a:cs typeface="Arial" pitchFamily="34" charset="0"/>
              </a:defRPr>
            </a:lvl1pPr>
          </a:lstStyle>
          <a:p>
            <a:r>
              <a:rPr lang="en-US" dirty="0" smtClean="0"/>
              <a:t>Click to edit Master title style</a:t>
            </a:r>
            <a:endParaRPr lang="en-GB" dirty="0"/>
          </a:p>
        </p:txBody>
      </p:sp>
      <p:sp>
        <p:nvSpPr>
          <p:cNvPr id="41" name="Date Placeholder 2"/>
          <p:cNvSpPr>
            <a:spLocks noGrp="1"/>
          </p:cNvSpPr>
          <p:nvPr>
            <p:ph type="dt" sz="half" idx="10"/>
          </p:nvPr>
        </p:nvSpPr>
        <p:spPr/>
        <p:txBody>
          <a:bodyPr/>
          <a:lstStyle>
            <a:lvl1pPr>
              <a:defRPr/>
            </a:lvl1pPr>
          </a:lstStyle>
          <a:p>
            <a:pPr>
              <a:defRPr/>
            </a:pPr>
            <a:fld id="{1A1FF515-F4EB-41A7-AF02-A0DAEED5E89E}" type="datetimeFigureOut">
              <a:rPr lang="en-US"/>
              <a:pPr>
                <a:defRPr/>
              </a:pPr>
              <a:t>9/27/2015</a:t>
            </a:fld>
            <a:endParaRPr lang="en-GB"/>
          </a:p>
        </p:txBody>
      </p:sp>
      <p:sp>
        <p:nvSpPr>
          <p:cNvPr id="42" name="Footer Placeholder 3"/>
          <p:cNvSpPr>
            <a:spLocks noGrp="1"/>
          </p:cNvSpPr>
          <p:nvPr>
            <p:ph type="ftr" sz="quarter" idx="11"/>
          </p:nvPr>
        </p:nvSpPr>
        <p:spPr/>
        <p:txBody>
          <a:bodyPr/>
          <a:lstStyle>
            <a:lvl1pPr>
              <a:defRPr/>
            </a:lvl1pPr>
          </a:lstStyle>
          <a:p>
            <a:pPr>
              <a:defRPr/>
            </a:pPr>
            <a:endParaRPr lang="en-GB"/>
          </a:p>
        </p:txBody>
      </p:sp>
      <p:sp>
        <p:nvSpPr>
          <p:cNvPr id="43" name="Slide Number Placeholder 4"/>
          <p:cNvSpPr>
            <a:spLocks noGrp="1"/>
          </p:cNvSpPr>
          <p:nvPr>
            <p:ph type="sldNum" sz="quarter" idx="12"/>
          </p:nvPr>
        </p:nvSpPr>
        <p:spPr/>
        <p:txBody>
          <a:bodyPr/>
          <a:lstStyle>
            <a:lvl1pPr>
              <a:defRPr/>
            </a:lvl1pPr>
          </a:lstStyle>
          <a:p>
            <a:pPr>
              <a:defRPr/>
            </a:pPr>
            <a:fld id="{1FADD21D-624E-4F69-A84C-071A9630CC4A}" type="slidenum">
              <a:rPr lang="en-GB"/>
              <a:pPr>
                <a:defRPr/>
              </a:pPr>
              <a:t>‹#›</a:t>
            </a:fld>
            <a:endParaRPr lang="en-GB"/>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Vertical Text Placeholder 2"/>
          <p:cNvSpPr>
            <a:spLocks noGrp="1"/>
          </p:cNvSpPr>
          <p:nvPr>
            <p:ph type="body" orient="vert" idx="1"/>
          </p:nvPr>
        </p:nvSpPr>
        <p:spPr/>
        <p:txBody>
          <a:bodyPr vert="eaVert"/>
          <a:lstStyle>
            <a:lvl2pPr>
              <a:buClr>
                <a:srgbClr val="00BCFF"/>
              </a:buClr>
              <a:defRPr>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2" name="Date Placeholder 3"/>
          <p:cNvSpPr>
            <a:spLocks noGrp="1"/>
          </p:cNvSpPr>
          <p:nvPr>
            <p:ph type="dt" sz="half" idx="10"/>
          </p:nvPr>
        </p:nvSpPr>
        <p:spPr/>
        <p:txBody>
          <a:bodyPr/>
          <a:lstStyle>
            <a:lvl1pPr>
              <a:defRPr/>
            </a:lvl1pPr>
          </a:lstStyle>
          <a:p>
            <a:pPr>
              <a:defRPr/>
            </a:pPr>
            <a:fld id="{C452C337-4779-45B6-BC3A-B799EEB38E76}" type="datetimeFigureOut">
              <a:rPr lang="en-US"/>
              <a:pPr>
                <a:defRPr/>
              </a:pPr>
              <a:t>9/27/2015</a:t>
            </a:fld>
            <a:endParaRPr lang="en-GB"/>
          </a:p>
        </p:txBody>
      </p:sp>
      <p:sp>
        <p:nvSpPr>
          <p:cNvPr id="43" name="Footer Placeholder 4"/>
          <p:cNvSpPr>
            <a:spLocks noGrp="1"/>
          </p:cNvSpPr>
          <p:nvPr>
            <p:ph type="ftr" sz="quarter" idx="11"/>
          </p:nvPr>
        </p:nvSpPr>
        <p:spPr/>
        <p:txBody>
          <a:bodyPr/>
          <a:lstStyle>
            <a:lvl1pPr>
              <a:defRPr/>
            </a:lvl1pPr>
          </a:lstStyle>
          <a:p>
            <a:pPr>
              <a:defRPr/>
            </a:pPr>
            <a:endParaRPr lang="en-GB"/>
          </a:p>
        </p:txBody>
      </p:sp>
      <p:sp>
        <p:nvSpPr>
          <p:cNvPr id="44" name="Slide Number Placeholder 5"/>
          <p:cNvSpPr>
            <a:spLocks noGrp="1"/>
          </p:cNvSpPr>
          <p:nvPr>
            <p:ph type="sldNum" sz="quarter" idx="12"/>
          </p:nvPr>
        </p:nvSpPr>
        <p:spPr/>
        <p:txBody>
          <a:bodyPr/>
          <a:lstStyle>
            <a:lvl1pPr>
              <a:defRPr/>
            </a:lvl1pPr>
          </a:lstStyle>
          <a:p>
            <a:pPr>
              <a:defRPr/>
            </a:pPr>
            <a:fld id="{99D0059E-257E-4379-AEAA-9443CC3036CC}" type="slidenum">
              <a:rPr lang="en-GB"/>
              <a:pPr>
                <a:defRPr/>
              </a:pPr>
              <a:t>‹#›</a:t>
            </a:fld>
            <a:endParaRPr lang="en-GB"/>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obj">
  <p:cSld name="Title and Conten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EDITING NOTES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GUIDE FONT SIZES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GENERAL SLIDE TITLE: 20pt</a:t>
            </a:r>
          </a:p>
          <a:p>
            <a:pPr fontAlgn="auto">
              <a:spcBef>
                <a:spcPts val="0"/>
              </a:spcBef>
              <a:spcAft>
                <a:spcPts val="0"/>
              </a:spcAft>
              <a:defRPr/>
            </a:pPr>
            <a:r>
              <a:rPr lang="en-GB" sz="1000">
                <a:solidFill>
                  <a:schemeClr val="bg1"/>
                </a:solidFill>
                <a:latin typeface="Verdana" pitchFamily="34" charset="0"/>
                <a:cs typeface="+mn-cs"/>
              </a:rPr>
              <a:t>(Optional SLIDE SUB-TITLE: 18pt)</a:t>
            </a:r>
          </a:p>
          <a:p>
            <a:pPr fontAlgn="auto">
              <a:spcBef>
                <a:spcPts val="0"/>
              </a:spcBef>
              <a:spcAft>
                <a:spcPts val="0"/>
              </a:spcAft>
              <a:defRPr/>
            </a:pPr>
            <a:r>
              <a:rPr lang="en-GB" sz="1000">
                <a:solidFill>
                  <a:schemeClr val="bg1"/>
                </a:solidFill>
                <a:latin typeface="Verdana" pitchFamily="34" charset="0"/>
                <a:cs typeface="+mn-cs"/>
              </a:rPr>
              <a:t>1ST LEVEL BULLET: 14pt</a:t>
            </a:r>
          </a:p>
          <a:p>
            <a:pPr fontAlgn="auto">
              <a:spcBef>
                <a:spcPts val="0"/>
              </a:spcBef>
              <a:spcAft>
                <a:spcPts val="0"/>
              </a:spcAft>
              <a:defRPr/>
            </a:pPr>
            <a:r>
              <a:rPr lang="en-GB" sz="1000">
                <a:solidFill>
                  <a:schemeClr val="bg1"/>
                </a:solidFill>
                <a:latin typeface="Verdana" pitchFamily="34" charset="0"/>
                <a:cs typeface="+mn-cs"/>
              </a:rPr>
              <a:t>SUB-BULLETS: 12pt</a:t>
            </a:r>
          </a:p>
          <a:p>
            <a:pPr fontAlgn="auto">
              <a:spcBef>
                <a:spcPts val="0"/>
              </a:spcBef>
              <a:spcAft>
                <a:spcPts val="0"/>
              </a:spcAft>
              <a:defRPr/>
            </a:pPr>
            <a:r>
              <a:rPr lang="en-GB" sz="1000">
                <a:solidFill>
                  <a:schemeClr val="bg1"/>
                </a:solidFill>
                <a:latin typeface="Verdana" pitchFamily="34" charset="0"/>
                <a:cs typeface="+mn-cs"/>
              </a:rPr>
              <a:t>BODY COPY/TEXT BOX: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PRESENTATION SLIDE TITLE: 28pt</a:t>
            </a:r>
          </a:p>
          <a:p>
            <a:pPr fontAlgn="auto">
              <a:spcBef>
                <a:spcPts val="0"/>
              </a:spcBef>
              <a:spcAft>
                <a:spcPts val="0"/>
              </a:spcAft>
              <a:defRPr/>
            </a:pPr>
            <a:r>
              <a:rPr lang="en-GB" sz="1000">
                <a:solidFill>
                  <a:schemeClr val="bg1"/>
                </a:solidFill>
                <a:latin typeface="Verdana" pitchFamily="34" charset="0"/>
                <a:cs typeface="+mn-cs"/>
              </a:rPr>
              <a:t>PRESENTATION SLIDE SUB-TITLE: 22pt</a:t>
            </a:r>
          </a:p>
          <a:p>
            <a:pPr fontAlgn="auto">
              <a:spcBef>
                <a:spcPts val="0"/>
              </a:spcBef>
              <a:spcAft>
                <a:spcPts val="0"/>
              </a:spcAft>
              <a:defRPr/>
            </a:pPr>
            <a:r>
              <a:rPr lang="en-GB" sz="1000">
                <a:solidFill>
                  <a:schemeClr val="bg1"/>
                </a:solidFill>
                <a:latin typeface="Verdana" pitchFamily="34" charset="0"/>
                <a:cs typeface="+mn-cs"/>
              </a:rPr>
              <a:t>PRESENTATION SLIDE NAME: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PAGE NUMBER, DATE, FOOTER: 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FONT TYPEFACE TO BE IN VERDANA</a:t>
            </a: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37" name="Line 53"/>
          <p:cNvSpPr>
            <a:spLocks noChangeShapeType="1"/>
          </p:cNvSpPr>
          <p:nvPr/>
        </p:nvSpPr>
        <p:spPr bwMode="auto">
          <a:xfrm flipH="1" flipV="1">
            <a:off x="395288" y="7459663"/>
            <a:ext cx="8367712" cy="7937"/>
          </a:xfrm>
          <a:prstGeom prst="line">
            <a:avLst/>
          </a:prstGeom>
          <a:noFill/>
          <a:ln w="6350">
            <a:solidFill>
              <a:schemeClr val="bg1"/>
            </a:solidFill>
            <a:prstDash val="dash"/>
            <a:round/>
            <a:headEnd/>
            <a:tailEnd/>
          </a:ln>
        </p:spPr>
        <p:txBody>
          <a:bodyPr anchor="ctr">
            <a:spAutoFit/>
          </a:bodyPr>
          <a:lstStyle/>
          <a:p>
            <a:pPr fontAlgn="auto">
              <a:spcBef>
                <a:spcPts val="0"/>
              </a:spcBef>
              <a:spcAft>
                <a:spcPts val="0"/>
              </a:spcAft>
              <a:defRPr/>
            </a:pPr>
            <a:endParaRPr lang="en-GB">
              <a:latin typeface="+mn-lt"/>
              <a:cs typeface="+mn-cs"/>
            </a:endParaRPr>
          </a:p>
        </p:txBody>
      </p:sp>
      <p:sp>
        <p:nvSpPr>
          <p:cNvPr id="38" name="Text Box 54"/>
          <p:cNvSpPr txBox="1">
            <a:spLocks noChangeArrowheads="1"/>
          </p:cNvSpPr>
          <p:nvPr/>
        </p:nvSpPr>
        <p:spPr bwMode="auto">
          <a:xfrm>
            <a:off x="3748088" y="7010400"/>
            <a:ext cx="16462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a:solidFill>
                  <a:schemeClr val="bg1"/>
                </a:solidFill>
                <a:latin typeface="Verdana" pitchFamily="34" charset="0"/>
                <a:cs typeface="+mn-cs"/>
              </a:rPr>
              <a:t>Overall content limit</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title</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Text Box 47"/>
          <p:cNvSpPr txBox="1">
            <a:spLocks noChangeArrowheads="1"/>
          </p:cNvSpPr>
          <p:nvPr/>
        </p:nvSpPr>
        <p:spPr bwMode="auto">
          <a:xfrm rot="16200000">
            <a:off x="-604838" y="604838"/>
            <a:ext cx="598488" cy="2460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20mm</a:t>
            </a:r>
            <a:endParaRPr lang="en-US" sz="1000">
              <a:solidFill>
                <a:schemeClr val="bg1"/>
              </a:solidFill>
              <a:latin typeface="+mn-lt"/>
              <a:cs typeface="+mn-cs"/>
            </a:endParaRPr>
          </a:p>
        </p:txBody>
      </p:sp>
      <p:sp>
        <p:nvSpPr>
          <p:cNvPr id="44" name="Text Box 29"/>
          <p:cNvSpPr txBox="1">
            <a:spLocks noChangeArrowheads="1"/>
          </p:cNvSpPr>
          <p:nvPr/>
        </p:nvSpPr>
        <p:spPr bwMode="auto">
          <a:xfrm>
            <a:off x="-1357313" y="6000750"/>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2" name="Title 1"/>
          <p:cNvSpPr>
            <a:spLocks noGrp="1"/>
          </p:cNvSpPr>
          <p:nvPr>
            <p:ph type="title"/>
          </p:nvPr>
        </p:nvSpPr>
        <p:spPr>
          <a:xfrm>
            <a:off x="360363" y="360363"/>
            <a:ext cx="8423275" cy="711183"/>
          </a:xfrm>
        </p:spPr>
        <p:txBody>
          <a:bodyPr/>
          <a:lstStyle>
            <a:lvl1pPr>
              <a:defRPr/>
            </a:lvl1pPr>
          </a:lstStyle>
          <a:p>
            <a:r>
              <a:rPr lang="en-US" smtClean="0"/>
              <a:t>Click to edit Master title style</a:t>
            </a:r>
            <a:endParaRPr lang="en-GB" dirty="0"/>
          </a:p>
        </p:txBody>
      </p:sp>
      <p:sp>
        <p:nvSpPr>
          <p:cNvPr id="3" name="Content Placeholder 2"/>
          <p:cNvSpPr>
            <a:spLocks noGrp="1"/>
          </p:cNvSpPr>
          <p:nvPr>
            <p:ph idx="1"/>
          </p:nvPr>
        </p:nvSpPr>
        <p:spPr>
          <a:xfrm>
            <a:off x="360363" y="1142985"/>
            <a:ext cx="8423275" cy="5137166"/>
          </a:xfrm>
        </p:spPr>
        <p:txBody>
          <a:bodyPr/>
          <a:lstStyle>
            <a:lvl1pPr marL="0" indent="-273050">
              <a:buFont typeface="Arial" pitchFamily="34" charset="0"/>
              <a:buNone/>
              <a:defRPr/>
            </a:lvl1pPr>
            <a:lvl2pPr marL="719138" indent="-261938">
              <a:buClr>
                <a:srgbClr val="00BCFF"/>
              </a:buClr>
              <a:buFont typeface="Wingdings" pitchFamily="2" charset="2"/>
              <a:buChar char="§"/>
              <a:defRPr baseline="0">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5" name="Date Placeholder 3"/>
          <p:cNvSpPr>
            <a:spLocks noGrp="1"/>
          </p:cNvSpPr>
          <p:nvPr>
            <p:ph type="dt" sz="half" idx="10"/>
          </p:nvPr>
        </p:nvSpPr>
        <p:spPr/>
        <p:txBody>
          <a:bodyPr/>
          <a:lstStyle>
            <a:lvl1pPr>
              <a:defRPr/>
            </a:lvl1pPr>
          </a:lstStyle>
          <a:p>
            <a:pPr>
              <a:defRPr/>
            </a:pPr>
            <a:fld id="{BC418067-6FC9-4A1E-A82D-64DEB6A222E5}" type="datetime1">
              <a:rPr lang="en-US"/>
              <a:pPr>
                <a:defRPr/>
              </a:pPr>
              <a:t>9/27/2015</a:t>
            </a:fld>
            <a:endParaRPr lang="en-GB"/>
          </a:p>
        </p:txBody>
      </p:sp>
      <p:sp>
        <p:nvSpPr>
          <p:cNvPr id="46" name="Footer Placeholder 4"/>
          <p:cNvSpPr>
            <a:spLocks noGrp="1"/>
          </p:cNvSpPr>
          <p:nvPr>
            <p:ph type="ftr" sz="quarter" idx="11"/>
          </p:nvPr>
        </p:nvSpPr>
        <p:spPr/>
        <p:txBody>
          <a:bodyPr/>
          <a:lstStyle>
            <a:lvl1pPr>
              <a:defRPr/>
            </a:lvl1pPr>
          </a:lstStyle>
          <a:p>
            <a:pPr>
              <a:defRPr/>
            </a:pPr>
            <a:endParaRPr lang="en-GB"/>
          </a:p>
        </p:txBody>
      </p:sp>
      <p:sp>
        <p:nvSpPr>
          <p:cNvPr id="47" name="Slide Number Placeholder 5"/>
          <p:cNvSpPr>
            <a:spLocks noGrp="1"/>
          </p:cNvSpPr>
          <p:nvPr>
            <p:ph type="sldNum" sz="quarter" idx="12"/>
          </p:nvPr>
        </p:nvSpPr>
        <p:spPr/>
        <p:txBody>
          <a:bodyPr/>
          <a:lstStyle>
            <a:lvl1pPr>
              <a:defRPr/>
            </a:lvl1pPr>
          </a:lstStyle>
          <a:p>
            <a:pPr>
              <a:defRPr/>
            </a:pPr>
            <a:fld id="{B3600AE6-4B78-4D6B-B8E8-BF18A7ABE0F8}" type="slidenum">
              <a:rPr lang="en-GB"/>
              <a:pPr>
                <a:defRPr/>
              </a:pPr>
              <a:t>‹#›</a:t>
            </a:fld>
            <a:endParaRPr lang="en-GB"/>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346C629-A49B-4289-B948-BE5E1ADEE122}" type="datetimeFigureOut">
              <a:rPr lang="en-GB" smtClean="0"/>
              <a:t>27/09/2015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006A65-6F09-46E7-9653-A1CA929F59B1}" type="slidenum">
              <a:rPr lang="en-GB" smtClean="0"/>
              <a:t>‹#›</a:t>
            </a:fld>
            <a:endParaRPr lang="en-GB"/>
          </a:p>
        </p:txBody>
      </p:sp>
    </p:spTree>
    <p:extLst>
      <p:ext uri="{BB962C8B-B14F-4D97-AF65-F5344CB8AC3E}">
        <p14:creationId xmlns:p14="http://schemas.microsoft.com/office/powerpoint/2010/main" val="3306036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360363" y="360363"/>
            <a:ext cx="8423275"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8195" name="Text Placeholder 2"/>
          <p:cNvSpPr>
            <a:spLocks noGrp="1"/>
          </p:cNvSpPr>
          <p:nvPr>
            <p:ph type="body" idx="1"/>
          </p:nvPr>
        </p:nvSpPr>
        <p:spPr bwMode="auto">
          <a:xfrm>
            <a:off x="360363" y="1357313"/>
            <a:ext cx="8423275" cy="49228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p>
        </p:txBody>
      </p:sp>
      <p:sp>
        <p:nvSpPr>
          <p:cNvPr id="50" name="Date Placeholder 3"/>
          <p:cNvSpPr>
            <a:spLocks noGrp="1"/>
          </p:cNvSpPr>
          <p:nvPr>
            <p:ph type="dt" sz="half" idx="2"/>
          </p:nvPr>
        </p:nvSpPr>
        <p:spPr>
          <a:xfrm>
            <a:off x="1000125" y="6276975"/>
            <a:ext cx="1071563"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fld id="{4F8539BB-13D9-4957-8744-F49B6A430204}" type="datetimeFigureOut">
              <a:rPr lang="en-US"/>
              <a:pPr>
                <a:defRPr/>
              </a:pPr>
              <a:t>9/27/2015</a:t>
            </a:fld>
            <a:endParaRPr lang="en-GB"/>
          </a:p>
        </p:txBody>
      </p:sp>
      <p:sp>
        <p:nvSpPr>
          <p:cNvPr id="51" name="Footer Placeholder 4"/>
          <p:cNvSpPr>
            <a:spLocks noGrp="1"/>
          </p:cNvSpPr>
          <p:nvPr>
            <p:ph type="ftr" sz="quarter" idx="3"/>
          </p:nvPr>
        </p:nvSpPr>
        <p:spPr>
          <a:xfrm>
            <a:off x="2071688" y="6276975"/>
            <a:ext cx="2786062"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endParaRPr lang="en-GB"/>
          </a:p>
        </p:txBody>
      </p:sp>
      <p:sp>
        <p:nvSpPr>
          <p:cNvPr id="52" name="Slide Number Placeholder 5"/>
          <p:cNvSpPr>
            <a:spLocks noGrp="1"/>
          </p:cNvSpPr>
          <p:nvPr>
            <p:ph type="sldNum" sz="quarter" idx="4"/>
          </p:nvPr>
        </p:nvSpPr>
        <p:spPr>
          <a:xfrm>
            <a:off x="357188" y="6278563"/>
            <a:ext cx="571500" cy="222250"/>
          </a:xfrm>
          <a:prstGeom prst="rect">
            <a:avLst/>
          </a:prstGeom>
        </p:spPr>
        <p:txBody>
          <a:bodyPr vert="horz" lIns="0" tIns="0" rIns="0" bIns="0" rtlCol="0" anchor="b" anchorCtr="0"/>
          <a:lstStyle>
            <a:lvl1pPr fontAlgn="auto">
              <a:spcBef>
                <a:spcPts val="0"/>
              </a:spcBef>
              <a:spcAft>
                <a:spcPts val="0"/>
              </a:spcAft>
              <a:defRPr sz="800">
                <a:solidFill>
                  <a:srgbClr val="00BCFF"/>
                </a:solidFill>
                <a:latin typeface="+mn-lt"/>
                <a:cs typeface="+mn-cs"/>
              </a:defRPr>
            </a:lvl1pPr>
          </a:lstStyle>
          <a:p>
            <a:pPr>
              <a:defRPr/>
            </a:pPr>
            <a:fld id="{E4D4BDAD-0A80-4EE4-9058-1150F99B2605}" type="slidenum">
              <a:rPr lang="en-GB"/>
              <a:pPr>
                <a:defRPr/>
              </a:pPr>
              <a:t>‹#›</a:t>
            </a:fld>
            <a:endParaRPr lang="en-GB"/>
          </a:p>
        </p:txBody>
      </p:sp>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652120" y="6119262"/>
            <a:ext cx="3485134" cy="694114"/>
          </a:xfrm>
          <a:prstGeom prst="rect">
            <a:avLst/>
          </a:prstGeom>
        </p:spPr>
      </p:pic>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eflectionsipc.com/" TargetMode="External"/><Relationship Id="rId7"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GIF"/><Relationship Id="rId4" Type="http://schemas.openxmlformats.org/officeDocument/2006/relationships/hyperlink" Target="http://www.jonotter.ne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8.jpeg"/><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reflectionsipc.com/category/cre/page/2/#_ENREF_6" TargetMode="External"/><Relationship Id="rId13" Type="http://schemas.openxmlformats.org/officeDocument/2006/relationships/hyperlink" Target="http://reflectionsipc.com/category/cre/page/2/#_ENREF_11" TargetMode="External"/><Relationship Id="rId3" Type="http://schemas.openxmlformats.org/officeDocument/2006/relationships/hyperlink" Target="http://www.his.org.uk/files/5214/1512/1837/Handbook_Abstracts.pdf" TargetMode="External"/><Relationship Id="rId7" Type="http://schemas.openxmlformats.org/officeDocument/2006/relationships/hyperlink" Target="http://reflectionsipc.com/category/cre/page/2/#_ENREF_5" TargetMode="External"/><Relationship Id="rId12" Type="http://schemas.openxmlformats.org/officeDocument/2006/relationships/hyperlink" Target="http://reflectionsipc.com/category/cre/page/2/#_ENREF_10" TargetMode="External"/><Relationship Id="rId17" Type="http://schemas.openxmlformats.org/officeDocument/2006/relationships/hyperlink" Target="http://reflectionsipc.com/2014/12/22/whos-harbouring-cre/" TargetMode="External"/><Relationship Id="rId2" Type="http://schemas.openxmlformats.org/officeDocument/2006/relationships/hyperlink" Target="http://reflectionsipc.com/category/cre/page/2/#_ENREF_1" TargetMode="External"/><Relationship Id="rId16" Type="http://schemas.openxmlformats.org/officeDocument/2006/relationships/hyperlink" Target="http://reflectionsipc.com/category/cre/page/2/#_ENREF_14" TargetMode="External"/><Relationship Id="rId1" Type="http://schemas.openxmlformats.org/officeDocument/2006/relationships/slideLayout" Target="../slideLayouts/slideLayout6.xml"/><Relationship Id="rId6" Type="http://schemas.openxmlformats.org/officeDocument/2006/relationships/hyperlink" Target="http://reflectionsipc.com/category/cre/page/2/#_ENREF_4" TargetMode="External"/><Relationship Id="rId11" Type="http://schemas.openxmlformats.org/officeDocument/2006/relationships/hyperlink" Target="http://reflectionsipc.com/category/cre/page/2/#_ENREF_9" TargetMode="External"/><Relationship Id="rId5" Type="http://schemas.openxmlformats.org/officeDocument/2006/relationships/hyperlink" Target="http://reflectionsipc.com/category/cre/page/2/#_ENREF_3" TargetMode="External"/><Relationship Id="rId15" Type="http://schemas.openxmlformats.org/officeDocument/2006/relationships/hyperlink" Target="http://reflectionsipc.com/category/cre/page/2/#_ENREF_13" TargetMode="External"/><Relationship Id="rId10" Type="http://schemas.openxmlformats.org/officeDocument/2006/relationships/hyperlink" Target="http://reflectionsipc.com/category/cre/page/2/#_ENREF_8" TargetMode="External"/><Relationship Id="rId4" Type="http://schemas.openxmlformats.org/officeDocument/2006/relationships/hyperlink" Target="http://reflectionsipc.com/category/cre/page/2/#_ENREF_2" TargetMode="External"/><Relationship Id="rId9" Type="http://schemas.openxmlformats.org/officeDocument/2006/relationships/hyperlink" Target="http://reflectionsipc.com/category/cre/page/2/#_ENREF_7" TargetMode="External"/><Relationship Id="rId14" Type="http://schemas.openxmlformats.org/officeDocument/2006/relationships/hyperlink" Target="http://reflectionsipc.com/category/cre/page/2/#_ENREF_12"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reflectionsipc.com/" TargetMode="External"/><Relationship Id="rId7"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GIF"/><Relationship Id="rId4" Type="http://schemas.openxmlformats.org/officeDocument/2006/relationships/hyperlink" Target="http://www.jonotter.ne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1940" y="4376286"/>
            <a:ext cx="468052" cy="468052"/>
          </a:xfrm>
          <a:prstGeom prst="rect">
            <a:avLst/>
          </a:prstGeom>
        </p:spPr>
      </p:pic>
      <p:sp>
        <p:nvSpPr>
          <p:cNvPr id="6" name="Rectangle 5"/>
          <p:cNvSpPr/>
          <p:nvPr/>
        </p:nvSpPr>
        <p:spPr>
          <a:xfrm>
            <a:off x="467544" y="2060848"/>
            <a:ext cx="8280920" cy="3057247"/>
          </a:xfrm>
          <a:prstGeom prst="rect">
            <a:avLst/>
          </a:prstGeom>
        </p:spPr>
        <p:txBody>
          <a:bodyPr wrap="square">
            <a:spAutoFit/>
          </a:bodyPr>
          <a:lstStyle/>
          <a:p>
            <a:pPr algn="ctr">
              <a:spcAft>
                <a:spcPts val="1000"/>
              </a:spcAft>
            </a:pPr>
            <a:r>
              <a:rPr lang="en-GB" sz="2400" dirty="0">
                <a:latin typeface="Arial" pitchFamily="34" charset="0"/>
                <a:cs typeface="Arial" pitchFamily="34" charset="0"/>
              </a:rPr>
              <a:t>Jonathan A. </a:t>
            </a:r>
            <a:r>
              <a:rPr lang="en-GB" sz="2400" dirty="0" smtClean="0">
                <a:latin typeface="Arial" pitchFamily="34" charset="0"/>
                <a:cs typeface="Arial" pitchFamily="34" charset="0"/>
              </a:rPr>
              <a:t>Otter</a:t>
            </a:r>
            <a:r>
              <a:rPr lang="en-GB" sz="2000" dirty="0" smtClean="0">
                <a:latin typeface="Arial" pitchFamily="34" charset="0"/>
                <a:cs typeface="Arial" pitchFamily="34" charset="0"/>
              </a:rPr>
              <a:t>, </a:t>
            </a:r>
            <a:r>
              <a:rPr lang="en-GB" sz="2400" dirty="0" smtClean="0">
                <a:latin typeface="Arial" pitchFamily="34" charset="0"/>
                <a:cs typeface="Arial" pitchFamily="34" charset="0"/>
              </a:rPr>
              <a:t>Eleonora Dyakova, Karen </a:t>
            </a:r>
            <a:r>
              <a:rPr lang="en-GB" sz="2400" dirty="0">
                <a:latin typeface="Arial" pitchFamily="34" charset="0"/>
                <a:cs typeface="Arial" pitchFamily="34" charset="0"/>
              </a:rPr>
              <a:t>N. </a:t>
            </a:r>
            <a:r>
              <a:rPr lang="en-GB" sz="2400" dirty="0" err="1">
                <a:latin typeface="Arial" pitchFamily="34" charset="0"/>
                <a:cs typeface="Arial" pitchFamily="34" charset="0"/>
              </a:rPr>
              <a:t>Bisnauthsing</a:t>
            </a:r>
            <a:r>
              <a:rPr lang="en-GB" sz="2400" dirty="0">
                <a:latin typeface="Arial" pitchFamily="34" charset="0"/>
                <a:cs typeface="Arial" pitchFamily="34" charset="0"/>
              </a:rPr>
              <a:t>, Antonio </a:t>
            </a:r>
            <a:r>
              <a:rPr lang="en-GB" sz="2400" dirty="0" err="1">
                <a:latin typeface="Arial" pitchFamily="34" charset="0"/>
                <a:cs typeface="Arial" pitchFamily="34" charset="0"/>
              </a:rPr>
              <a:t>Querol-Rubiera</a:t>
            </a:r>
            <a:r>
              <a:rPr lang="en-GB" sz="2400" dirty="0">
                <a:latin typeface="Arial" pitchFamily="34" charset="0"/>
                <a:cs typeface="Arial" pitchFamily="34" charset="0"/>
              </a:rPr>
              <a:t>, </a:t>
            </a:r>
            <a:r>
              <a:rPr lang="en-GB" sz="2400" dirty="0" err="1">
                <a:latin typeface="Arial" pitchFamily="34" charset="0"/>
                <a:cs typeface="Arial" pitchFamily="34" charset="0"/>
              </a:rPr>
              <a:t>Amita</a:t>
            </a:r>
            <a:r>
              <a:rPr lang="en-GB" sz="2400" dirty="0">
                <a:latin typeface="Arial" pitchFamily="34" charset="0"/>
                <a:cs typeface="Arial" pitchFamily="34" charset="0"/>
              </a:rPr>
              <a:t> Patel, </a:t>
            </a:r>
            <a:r>
              <a:rPr lang="en-GB" sz="2400" dirty="0" err="1">
                <a:latin typeface="Arial" pitchFamily="34" charset="0"/>
                <a:cs typeface="Arial" pitchFamily="34" charset="0"/>
              </a:rPr>
              <a:t>Chioma</a:t>
            </a:r>
            <a:r>
              <a:rPr lang="en-GB" sz="2400" dirty="0">
                <a:latin typeface="Arial" pitchFamily="34" charset="0"/>
                <a:cs typeface="Arial" pitchFamily="34" charset="0"/>
              </a:rPr>
              <a:t> </a:t>
            </a:r>
            <a:r>
              <a:rPr lang="en-GB" sz="2400" dirty="0" err="1">
                <a:latin typeface="Arial" pitchFamily="34" charset="0"/>
                <a:cs typeface="Arial" pitchFamily="34" charset="0"/>
              </a:rPr>
              <a:t>Ahanonu</a:t>
            </a:r>
            <a:r>
              <a:rPr lang="en-GB" sz="2400" dirty="0">
                <a:latin typeface="Arial" pitchFamily="34" charset="0"/>
                <a:cs typeface="Arial" pitchFamily="34" charset="0"/>
              </a:rPr>
              <a:t>, Olga Tosas </a:t>
            </a:r>
            <a:r>
              <a:rPr lang="en-GB" sz="2400" dirty="0" err="1">
                <a:latin typeface="Arial" pitchFamily="34" charset="0"/>
                <a:cs typeface="Arial" pitchFamily="34" charset="0"/>
              </a:rPr>
              <a:t>Auguet</a:t>
            </a:r>
            <a:r>
              <a:rPr lang="en-GB" sz="2400" dirty="0">
                <a:latin typeface="Arial" pitchFamily="34" charset="0"/>
                <a:cs typeface="Arial" pitchFamily="34" charset="0"/>
              </a:rPr>
              <a:t>, </a:t>
            </a:r>
            <a:r>
              <a:rPr lang="en-GB" sz="2400" dirty="0" smtClean="0">
                <a:latin typeface="Arial" pitchFamily="34" charset="0"/>
                <a:cs typeface="Arial" pitchFamily="34" charset="0"/>
              </a:rPr>
              <a:t>Jonathan </a:t>
            </a:r>
            <a:r>
              <a:rPr lang="en-GB" sz="2400" dirty="0">
                <a:latin typeface="Arial" pitchFamily="34" charset="0"/>
                <a:cs typeface="Arial" pitchFamily="34" charset="0"/>
              </a:rPr>
              <a:t>D. Edgeworth, </a:t>
            </a:r>
            <a:r>
              <a:rPr lang="en-GB" sz="2400" dirty="0" smtClean="0">
                <a:latin typeface="Arial" pitchFamily="34" charset="0"/>
                <a:cs typeface="Arial" pitchFamily="34" charset="0"/>
              </a:rPr>
              <a:t>Simon </a:t>
            </a:r>
            <a:r>
              <a:rPr lang="en-GB" sz="2400" dirty="0">
                <a:latin typeface="Arial" pitchFamily="34" charset="0"/>
                <a:cs typeface="Arial" pitchFamily="34" charset="0"/>
              </a:rPr>
              <a:t>D. </a:t>
            </a:r>
            <a:r>
              <a:rPr lang="en-GB" sz="2400" dirty="0" smtClean="0">
                <a:latin typeface="Arial" pitchFamily="34" charset="0"/>
                <a:cs typeface="Arial" pitchFamily="34" charset="0"/>
              </a:rPr>
              <a:t>Goldenberg </a:t>
            </a:r>
          </a:p>
          <a:p>
            <a:pPr algn="ctr">
              <a:spcAft>
                <a:spcPts val="1000"/>
              </a:spcAft>
            </a:pPr>
            <a:r>
              <a:rPr lang="en-GB" sz="2000" i="1" dirty="0" smtClean="0">
                <a:latin typeface="Arial" pitchFamily="34" charset="0"/>
                <a:cs typeface="Arial" pitchFamily="34" charset="0"/>
              </a:rPr>
              <a:t>Centre </a:t>
            </a:r>
            <a:r>
              <a:rPr lang="en-GB" sz="2000" i="1" dirty="0">
                <a:latin typeface="Arial" pitchFamily="34" charset="0"/>
                <a:cs typeface="Arial" pitchFamily="34" charset="0"/>
              </a:rPr>
              <a:t>for Clinical Infection and Diagnostics Research (CIDR), Guy’s and St. Thomas’ NHS Foundation Trust &amp; King’s College London</a:t>
            </a:r>
          </a:p>
          <a:p>
            <a:pPr marL="342900" indent="-342900" algn="ctr">
              <a:buFont typeface="Wingdings"/>
              <a:buChar char="*"/>
            </a:pPr>
            <a:r>
              <a:rPr lang="en-GB" sz="2000" dirty="0" smtClean="0">
                <a:latin typeface="Arial" pitchFamily="34" charset="0"/>
                <a:cs typeface="Arial" pitchFamily="34" charset="0"/>
                <a:sym typeface="Wingdings"/>
              </a:rPr>
              <a:t>jon.otter@imperial.nhs.uk        </a:t>
            </a:r>
            <a:r>
              <a:rPr lang="en-GB" sz="2000" dirty="0">
                <a:latin typeface="Arial" pitchFamily="34" charset="0"/>
                <a:cs typeface="Arial" pitchFamily="34" charset="0"/>
                <a:sym typeface="Wingdings"/>
              </a:rPr>
              <a:t>@</a:t>
            </a:r>
            <a:r>
              <a:rPr lang="en-GB" sz="2000" dirty="0" err="1" smtClean="0">
                <a:latin typeface="Arial" pitchFamily="34" charset="0"/>
                <a:cs typeface="Arial" pitchFamily="34" charset="0"/>
                <a:sym typeface="Wingdings"/>
              </a:rPr>
              <a:t>jonotter</a:t>
            </a:r>
            <a:r>
              <a:rPr lang="en-GB" sz="2000" dirty="0">
                <a:latin typeface="Arial" pitchFamily="34" charset="0"/>
                <a:cs typeface="Arial" pitchFamily="34" charset="0"/>
                <a:sym typeface="Wingdings"/>
              </a:rPr>
              <a:t> </a:t>
            </a: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www.ReflectionsIPC.com</a:t>
            </a:r>
            <a:endParaRPr lang="en-GB" sz="2000" dirty="0" smtClean="0">
              <a:latin typeface="Arial" pitchFamily="34" charset="0"/>
              <a:cs typeface="Arial" pitchFamily="34" charset="0"/>
              <a:sym typeface="Wingdings"/>
            </a:endParaRPr>
          </a:p>
          <a:p>
            <a:pPr algn="ctr"/>
            <a:r>
              <a:rPr lang="en-GB" sz="2000" dirty="0" smtClean="0">
                <a:latin typeface="Arial" pitchFamily="34" charset="0"/>
                <a:cs typeface="Arial" pitchFamily="34" charset="0"/>
                <a:sym typeface="Wingdings"/>
              </a:rPr>
              <a:t>You can download these slides from </a:t>
            </a:r>
            <a:r>
              <a:rPr lang="en-GB" sz="2000" dirty="0" smtClean="0">
                <a:latin typeface="Arial" pitchFamily="34" charset="0"/>
                <a:cs typeface="Arial" pitchFamily="34" charset="0"/>
                <a:sym typeface="Wingdings"/>
                <a:hlinkClick r:id="rId4"/>
              </a:rPr>
              <a:t>www.jonotter.net</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endParaRPr>
          </a:p>
        </p:txBody>
      </p:sp>
      <p:sp>
        <p:nvSpPr>
          <p:cNvPr id="17410" name="Rectangle 2"/>
          <p:cNvSpPr>
            <a:spLocks noGrp="1"/>
          </p:cNvSpPr>
          <p:nvPr>
            <p:ph type="ctrTitle" idx="4294967295"/>
          </p:nvPr>
        </p:nvSpPr>
        <p:spPr>
          <a:xfrm>
            <a:off x="685800" y="620688"/>
            <a:ext cx="7772400" cy="1470025"/>
          </a:xfrm>
        </p:spPr>
        <p:txBody>
          <a:bodyPr/>
          <a:lstStyle/>
          <a:p>
            <a:pPr algn="ctr"/>
            <a:r>
              <a:rPr lang="en-GB" sz="3600" b="1" dirty="0">
                <a:solidFill>
                  <a:srgbClr val="C00000"/>
                </a:solidFill>
                <a:latin typeface="Arial" pitchFamily="34" charset="0"/>
                <a:cs typeface="Arial" pitchFamily="34" charset="0"/>
              </a:rPr>
              <a:t>Who’s carrying </a:t>
            </a:r>
            <a:r>
              <a:rPr lang="en-GB" sz="3600" b="1" dirty="0" smtClean="0">
                <a:solidFill>
                  <a:srgbClr val="C00000"/>
                </a:solidFill>
                <a:latin typeface="Arial" pitchFamily="34" charset="0"/>
                <a:cs typeface="Arial" pitchFamily="34" charset="0"/>
              </a:rPr>
              <a:t>CPE</a:t>
            </a:r>
            <a:r>
              <a:rPr lang="en-GB" sz="3600" b="1" dirty="0">
                <a:solidFill>
                  <a:srgbClr val="C00000"/>
                </a:solidFill>
                <a:latin typeface="Arial" pitchFamily="34" charset="0"/>
                <a:cs typeface="Arial" pitchFamily="34" charset="0"/>
              </a:rPr>
              <a:t>? Universal admission screening in London</a:t>
            </a:r>
            <a:endParaRPr lang="en-GB" sz="3600" dirty="0">
              <a:solidFill>
                <a:srgbClr val="C00000"/>
              </a:solidFill>
              <a:latin typeface="Arial" pitchFamily="34" charset="0"/>
              <a:cs typeface="Arial" pitchFamily="34"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120" y="5583557"/>
            <a:ext cx="3485134" cy="694114"/>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6" y="5655565"/>
            <a:ext cx="3340696" cy="50820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6530" y="5511549"/>
            <a:ext cx="1327558" cy="869779"/>
          </a:xfrm>
          <a:prstGeom prst="rect">
            <a:avLst/>
          </a:prstGeom>
        </p:spPr>
      </p:pic>
      <p:sp>
        <p:nvSpPr>
          <p:cNvPr id="7" name="Rectangle 6"/>
          <p:cNvSpPr/>
          <p:nvPr/>
        </p:nvSpPr>
        <p:spPr>
          <a:xfrm>
            <a:off x="5545156" y="6163768"/>
            <a:ext cx="3592098" cy="694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b="1" dirty="0" smtClean="0">
                <a:solidFill>
                  <a:srgbClr val="C00000"/>
                </a:solidFill>
                <a:latin typeface="Arial" pitchFamily="34" charset="0"/>
                <a:ea typeface="ＭＳ Ｐゴシック" pitchFamily="34" charset="-128"/>
                <a:cs typeface="Arial" pitchFamily="34" charset="0"/>
              </a:rPr>
              <a:t>Disclosures</a:t>
            </a:r>
          </a:p>
        </p:txBody>
      </p:sp>
      <p:sp>
        <p:nvSpPr>
          <p:cNvPr id="4099" name="Content Placeholder 2"/>
          <p:cNvSpPr>
            <a:spLocks noGrp="1"/>
          </p:cNvSpPr>
          <p:nvPr>
            <p:ph idx="1"/>
          </p:nvPr>
        </p:nvSpPr>
        <p:spPr/>
        <p:txBody>
          <a:bodyPr/>
          <a:lstStyle/>
          <a:p>
            <a:r>
              <a:rPr lang="en-GB" sz="2400" dirty="0" smtClean="0">
                <a:latin typeface="Arial" pitchFamily="34" charset="0"/>
                <a:ea typeface="ＭＳ Ｐゴシック" pitchFamily="34" charset="-128"/>
                <a:cs typeface="Arial" pitchFamily="34" charset="0"/>
              </a:rPr>
              <a:t>I am </a:t>
            </a:r>
            <a:r>
              <a:rPr lang="en-GB" sz="2400" dirty="0" smtClean="0">
                <a:latin typeface="Arial" pitchFamily="34" charset="0"/>
                <a:ea typeface="ＭＳ Ｐゴシック" pitchFamily="34" charset="-128"/>
                <a:cs typeface="Arial" pitchFamily="34" charset="0"/>
              </a:rPr>
              <a:t>a consultant to Gama.</a:t>
            </a:r>
            <a:endParaRPr lang="en-GB" sz="2400" dirty="0" smtClean="0">
              <a:latin typeface="Arial" pitchFamily="34" charset="0"/>
              <a:ea typeface="ＭＳ Ｐゴシック" pitchFamily="34" charset="-128"/>
              <a:cs typeface="Arial" pitchFamily="34" charset="0"/>
            </a:endParaRPr>
          </a:p>
          <a:p>
            <a:r>
              <a:rPr lang="en-GB" sz="2400" dirty="0" smtClean="0">
                <a:latin typeface="Arial" pitchFamily="34" charset="0"/>
                <a:ea typeface="ＭＳ Ｐゴシック" pitchFamily="34" charset="-128"/>
                <a:cs typeface="Arial" pitchFamily="34" charset="0"/>
              </a:rPr>
              <a:t>I have received payment for producing educational material for 3M.</a:t>
            </a:r>
          </a:p>
          <a:p>
            <a:r>
              <a:rPr lang="en-GB" sz="2400" dirty="0" smtClean="0">
                <a:latin typeface="Arial" pitchFamily="34" charset="0"/>
                <a:ea typeface="ＭＳ Ｐゴシック" pitchFamily="34" charset="-128"/>
                <a:cs typeface="Arial" pitchFamily="34" charset="0"/>
              </a:rPr>
              <a:t>Research funding from Pfizer and the Guy’s &amp; St Thomas’ Charity.</a:t>
            </a:r>
          </a:p>
        </p:txBody>
      </p:sp>
    </p:spTree>
    <p:extLst>
      <p:ext uri="{BB962C8B-B14F-4D97-AF65-F5344CB8AC3E}">
        <p14:creationId xmlns:p14="http://schemas.microsoft.com/office/powerpoint/2010/main" val="278560454"/>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23528" y="197768"/>
            <a:ext cx="8229600" cy="1143000"/>
          </a:xfrm>
        </p:spPr>
        <p:txBody>
          <a:bodyPr/>
          <a:lstStyle/>
          <a:p>
            <a:r>
              <a:rPr lang="en-GB" b="1" dirty="0" smtClean="0">
                <a:solidFill>
                  <a:srgbClr val="C00000"/>
                </a:solidFill>
                <a:latin typeface="Arial" pitchFamily="34" charset="0"/>
                <a:ea typeface="ＭＳ Ｐゴシック" pitchFamily="34" charset="-128"/>
                <a:cs typeface="Arial" pitchFamily="34" charset="0"/>
              </a:rPr>
              <a:t>What’</a:t>
            </a:r>
            <a:r>
              <a:rPr lang="en-GB" altLang="ja-JP" b="1" dirty="0" smtClean="0">
                <a:solidFill>
                  <a:srgbClr val="C00000"/>
                </a:solidFill>
                <a:latin typeface="Arial" pitchFamily="34" charset="0"/>
                <a:ea typeface="ＭＳ Ｐゴシック" pitchFamily="34" charset="-128"/>
                <a:cs typeface="Arial" pitchFamily="34" charset="0"/>
              </a:rPr>
              <a:t>s the problem?</a:t>
            </a:r>
            <a:br>
              <a:rPr lang="en-GB" altLang="ja-JP" b="1" dirty="0" smtClean="0">
                <a:solidFill>
                  <a:srgbClr val="C00000"/>
                </a:solidFill>
                <a:latin typeface="Arial" pitchFamily="34" charset="0"/>
                <a:ea typeface="ＭＳ Ｐゴシック" pitchFamily="34" charset="-128"/>
                <a:cs typeface="Arial" pitchFamily="34" charset="0"/>
              </a:rPr>
            </a:br>
            <a:endParaRPr lang="en-GB" b="1" dirty="0" smtClean="0">
              <a:solidFill>
                <a:srgbClr val="C00000"/>
              </a:solidFill>
              <a:latin typeface="Arial" pitchFamily="34" charset="0"/>
              <a:ea typeface="ＭＳ Ｐゴシック" pitchFamily="34" charset="-128"/>
              <a:cs typeface="Arial" pitchFamily="34" charset="0"/>
            </a:endParaRPr>
          </a:p>
        </p:txBody>
      </p:sp>
      <p:sp>
        <p:nvSpPr>
          <p:cNvPr id="7" name="TextBox 6"/>
          <p:cNvSpPr txBox="1">
            <a:spLocks noChangeArrowheads="1"/>
          </p:cNvSpPr>
          <p:nvPr/>
        </p:nvSpPr>
        <p:spPr bwMode="auto">
          <a:xfrm>
            <a:off x="1111250" y="998538"/>
            <a:ext cx="8358188" cy="400050"/>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CRE are nightmare bacteria.</a:t>
            </a:r>
            <a:r>
              <a:rPr lang="ja-JP" altLang="en-GB" sz="2000" i="1">
                <a:latin typeface="Arial" pitchFamily="34" charset="0"/>
                <a:cs typeface="Arial" pitchFamily="34" charset="0"/>
              </a:rPr>
              <a:t>”</a:t>
            </a:r>
            <a:endParaRPr lang="en-GB" sz="2000" i="1">
              <a:latin typeface="Arial" pitchFamily="34" charset="0"/>
              <a:cs typeface="Arial" pitchFamily="34" charset="0"/>
            </a:endParaRPr>
          </a:p>
        </p:txBody>
      </p:sp>
      <p:sp>
        <p:nvSpPr>
          <p:cNvPr id="8" name="Rectangle 7"/>
          <p:cNvSpPr>
            <a:spLocks noChangeArrowheads="1"/>
          </p:cNvSpPr>
          <p:nvPr/>
        </p:nvSpPr>
        <p:spPr bwMode="auto">
          <a:xfrm>
            <a:off x="1233488" y="1341438"/>
            <a:ext cx="2935804" cy="338554"/>
          </a:xfrm>
          <a:prstGeom prst="rect">
            <a:avLst/>
          </a:prstGeom>
          <a:noFill/>
          <a:ln w="9525">
            <a:noFill/>
            <a:miter lim="800000"/>
            <a:headEnd/>
            <a:tailEnd/>
          </a:ln>
        </p:spPr>
        <p:txBody>
          <a:bodyPr wrap="none">
            <a:spAutoFit/>
          </a:bodyPr>
          <a:lstStyle/>
          <a:p>
            <a:r>
              <a:rPr lang="en-GB" sz="1600" i="1">
                <a:latin typeface="Arial" pitchFamily="34" charset="0"/>
                <a:cs typeface="Arial" pitchFamily="34" charset="0"/>
              </a:rPr>
              <a:t>Dr Tom Frieden, CDC Director</a:t>
            </a:r>
          </a:p>
        </p:txBody>
      </p:sp>
      <p:sp>
        <p:nvSpPr>
          <p:cNvPr id="9" name="Rectangle 8"/>
          <p:cNvSpPr>
            <a:spLocks noChangeArrowheads="1"/>
          </p:cNvSpPr>
          <p:nvPr/>
        </p:nvSpPr>
        <p:spPr bwMode="auto">
          <a:xfrm>
            <a:off x="1182688" y="1989138"/>
            <a:ext cx="7138987" cy="1292225"/>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don't take action, then we may all be back in an almost 19th Century environment where infections kill us as a result of routine operations.</a:t>
            </a:r>
            <a:r>
              <a:rPr lang="ja-JP" altLang="en-GB" sz="2000" i="1">
                <a:latin typeface="Arial" pitchFamily="34" charset="0"/>
                <a:cs typeface="Arial" pitchFamily="34" charset="0"/>
              </a:rPr>
              <a:t>”</a:t>
            </a:r>
            <a:endParaRPr lang="en-GB" altLang="ja-JP" sz="2000" i="1">
              <a:latin typeface="Arial" pitchFamily="34" charset="0"/>
              <a:cs typeface="Arial" pitchFamily="34" charset="0"/>
            </a:endParaRPr>
          </a:p>
          <a:p>
            <a:r>
              <a:rPr lang="en-GB" sz="1600" i="1">
                <a:latin typeface="Arial" pitchFamily="34" charset="0"/>
                <a:cs typeface="Arial" pitchFamily="34" charset="0"/>
              </a:rPr>
              <a:t>Dame Sally Davies, Chief Medical Officer</a:t>
            </a:r>
          </a:p>
        </p:txBody>
      </p:sp>
      <p:sp>
        <p:nvSpPr>
          <p:cNvPr id="5126" name="Rectangle 10"/>
          <p:cNvSpPr>
            <a:spLocks noChangeArrowheads="1"/>
          </p:cNvSpPr>
          <p:nvPr/>
        </p:nvSpPr>
        <p:spPr bwMode="auto">
          <a:xfrm>
            <a:off x="1220788" y="3357563"/>
            <a:ext cx="7639050" cy="1600200"/>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If we fail to act, we are looking at an almost unthinkable scenario where antibiotics no longer work and we are cast back into the dark ages of medicine where treatable infections and injuries will kill once again.</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David Cameron, Prime Minister, UK</a:t>
            </a:r>
          </a:p>
        </p:txBody>
      </p:sp>
      <p:sp>
        <p:nvSpPr>
          <p:cNvPr id="6151" name="AutoShape 2" descr="data:image/jpeg;base64,/9j/4AAQSkZJRgABAQAAAQABAAD/2wCEAAkGBxQSEhQUEhQUFBQVFBQVFBQVFBQUFxQUFBUWGBUUFBQYHCggGBolHBQUITEhJSksLi4uFx8zODMsNygtLisBCgoKDg0OGBAQGiwkHCQsLCwsLSwsLCwsLCwsLC0sLCwsLCwsLCwsLC0sLCwsLCwsLCwsLC0sLCwsLCwsLCwsLP/AABEIAPsAyQMBIgACEQEDEQH/xAAbAAABBQEBAAAAAAAAAAAAAAACAQMEBQYAB//EAEEQAAEDAQUGAwYCCAQHAAAAAAEAAhEDBAUSITEGQVFhcYEikfATMqGxwdFC4QcUQ1JicpLxIzOCshUXU3OiwtL/xAAaAQEAAwEBAQAAAAAAAAAAAAAAAQMEAgUG/8QAKREAAgMAAQMCBQUBAAAAAAAAAAECAxEhBBIxIkETUWFxgQUjMjOxUv/aAAwDAQACEQMRAD8A8rARALgEQCHRwCMBcEQCEHBqINSgIgEAgCIBEAiDUAgCMBIAmq1sY3UyeAElASIShqrKl6ndT/qcB8Ez/wAWq7mN+J+RUaicZeBqLAs+NoH/ALjfMp6ltH+9T8nfSFJBdhiMNUaxXnSqaOg/uugH81ODUAAaiR4V2FAK0Iw1I0J1oQA4UmFPAJcKAYwog1OYUQagGw1LgTmFLhUgxgCIBKETQoBwCMBcAjAQHAIwEgCIBAKAmrRa20/eOZ0AzJ6Bda7QKbZOu4cSqOn4nFxknUu+gChvCUtJtotb3aeEcNCep+yY9rAOYa46wDPmc0yXSTqSd39tEL2AES4btMo6iMwuPPk78B0rTB8cuHAyJUgUWOBLHsGvhLsBHAQ6J803Z2ySWz1aJ7ynH1mAxUh/Mk4+xGL4qAR6bcbcgQd5B17KPaLO4ZnNvEZhSqNpax4cwkic5bBjeMQR2qsPeYZa7VpEdeh6JuMZpVKddl6vonIy3ewnLtwUaqwatmOeoTJCsTOGjfXdeVOsPCYO9pyI+6m4V5tTeWkEGCDIPRbG4L7NY4HgBwGRH4u25SQXICcaF2FGAgFCWEoCIBABhSgI4SwgBhLCIBdCAxQanAFwCIBCTgEYC4BEAhAoCJxAEnQLgFGvSrhbrEqG8JRU2rFUdnv05DcOqQvgQBMcdJ39UY8Oe8896Yq1nzDYG7LTsq/JZ4OyfEAtPKMyeSm0W+z94tnhAB770FlokZ4vEdcIzA67lcXRs2+q6YIHE6lVzsS8s7jW34KSrVc/Juh3NgDvA+ak2HZytUIhpHZesXPshRY0Etk7ytBQu9jPdACyy6r/AJNMel+Z5ENjHQCWkE/FQbZso9okA+tF7XVYI0VZbqAO5VrqZFj6aJ4VaruqMmQeqguC9gvGxNIzErE3xcQzLMlrq6lPyZrOna8GTIR0qhaQQSDxBgpy0WctOYTC1p6ZGsPR7qt4qsadHQJHNWLQvOLovV9Fwg+A6jXuF6JYaoe0OBkEKSB4BFCUBGAgGwEoancK7AgG8KXCnMK6EBhmpwBAE4FBIoCcAQBOBAKAqK9q01M9Gj48FfhUt6WQB0jfmokSiuNTXn36p6lZZI1M+SH2MdTl91dWGzyW8vXkqZyxFsVppdlrgDxiwg9spXodgsDaYAjPoFTbJwKUD1zWjavKsk3I9WqCUR4NSFO02InMUYWFfWUGuJVlaGqBXyXLOiit7Fmre3Vay1MkLNXkyFbBlFiMrbbMCNFnrTZ4n160WrqBUd45SOY8s1vpk9w8+2KwqIW32JrzSc2Zwu04A6R8fJYhxWz2BpZVDnqB+S1mU1gCMJQ1LCkCtCOELU4EAOFdhRwuhAYEBEAlCIBQDmhONSAIwEATQmbdTlqkNQW0f4bukqH4JXkqGUBOU5zmrahR0gan0E1YwIEchPfP6+StKY7cPr66LHORpgjV7J1PD3haqmVl9maDmtlwjPILU0wvOm/UepV/Ek0HJ6o4RuTDGwgrPUpnTQzaX5qrtz1OtDlXWvMwoZ1hAqPyWfvR2q0lSz5KgvSnquoPkqsXBmnNVFe7dVo6iz97jet1T5PPtXBSOC9A2FZFCcsydNdd6wTwvRNiXE2YciR5LcjGzQAJcK4I2qSAMKUBOQuAQAgIoRQlhAefBOBAEYUAIJwIGpxoQBBaS57G0sYx7A4Vw/E4x4QJAyOoylZ1oXoGz1IOwaQ2k0Dq4Z/VZOsk1FJfM3dBBSm2/ZGFqXY6g4sIyDjE+Q+a0eylma57nOE4Rlw6qy2ss7TZ3PEB1J4k8WyAPgR5Kv2SPv8AYrHKbcNNCrUbMNI33uSlfrTR91W1GuJyyHFV9ufSpf5tWCd3HsM1RGOmjuw0Tb2pDV4CcqWpjhLXAjiF5bbrzsmKWVHTOkkjyKm3VeWRwZic4kR23KxwaRyrdZt679w4qKXDHHAKLd1oc8jJQLfb/Z1jMxCrzS3uzks7XaABmQOqy1522nPvDsqi/L/xyAclS2am15l9TCFprq41mS27XiLp72nQ6qrtNIGQVY1bEwM/w6k9wVWtcdCrY/Qol9TP2hsGOq3GwbyKbqZ3eMcp1WUZSDq0HiStZsgIr1B/BPxatSnykZ+z0tmrDUQajARQrygbwpQEaWEAICWEULoQHngCMBIAjaoATQjASBG1AG0LYXPVLbIDvlzRxyJ+6yAW12cYKlma3gXZ8DiJz7FqydZ/X+Td+n/2P7Ddvu59Ky1cRLnPaXOGsHIgJvZWlFMk7z8lorfVmk6dZz+Sr7ucDkvNb4w9Bx9ek20WdxbDYnjMfQqlGy9LMv8AHUI8TnS6TyadBw4LU0Am7dTyUJtcnTgmeW27Y/DVDjULg0BrQW6NboNVYXPdMVcjAJEAZZdN61j7BjUyx3U2nnqV3K2UlycQojF8IfuyyBscfWazP6RKQa0ubv3rW0jms1twAaTlEDuyPB5JZ7G+tVDRpOav7XsfJDvaANEnCGAnPMy6QT3UOwAB2sHiFqbLYXVMi7Jap3Sj44MUKoy8rTJ2y7m0o9m908Nx6hCabtXNjyW/bclGmJPidxOfwWYv4ifDkuY29x1OntWmVqy2oXAZRqtnsZTDsdTfDW/Ek/ILOtAOR4ZrQ7DZe0bwDD8XLVW9kjJNZBmpAXQnA1LhWsyjUIgEeFKAgBAS4UcLkB5uEYQBG1QBwJxqbCcagDC0WydvwONNxgPOR4O9fJZ5oTrFxZBTi4ssqsdclJHotupuLHHUEeRCqLBUh3VVtn2hqtGEw4aGdT3Uyx1JwkLybaZVrk9aF0LH6TWWV0o7a4AKFYqmSG8rSA0kmFVvBoRFdaiDkpNG0F2+SqWyMdXMtyZPvHfyHFWjKjaYhxDeE5SVwy1FhQfms5tm0lrgFpbE9pBWd2gILSeCsjxhXJ6meXOdhd3W62dqS0ZrC3i4S4jjlzVxs7ehYQ0nLctNkdiY6pJSNneDslh73fJK0l43iMJWMtNfESVxVHDrqJIGiNVrdkLPDHvj3iAOjR9z8FV3fs5WcG4gGNOZJMmDwaPrC2dmoNYxrG6NAA/Nb6oPdZ51s124hxiOEgCMBaTOdhXYUYXIAQ1dhRwuQHmICNoQhONUAJqdaEDQnGoBxoTjQganWoA2hW90OyjgfXzVO+oGtLnZAAknkFH2Mvh1arWDsgMJaOAzB6/hWbq1tbNPSSy1G/oPhVNdptFZwcSKNOMQGr3HPDO4Rr1U4mIKgXnW9ixxG8l3XIfZeQvJ7HhFzZ67QAGgADQDKAgtYa8eMArM3LbKz2Go+m5rJyIzJHHDrCtRbqZ1cR2IXfbhKm2hbVbfYtODSNPssdf991yyCyA4TIzyPFai2Npv/FHZVd8V7O1kF0kCIhWQ4fgrsTafJ5+0ZydVMs5Q2q0M3fJNWKqXVA0A9SIWxrVp5+4y7FYupmdRkVDu+njqsadHPaD0LgCprmYKVQneQBzMZ/NBstSxWmnydi/pBP0C4rWs6tfB6IWrgnSgIXonnhNKMJtqcCAVEEiIIDoXQjAXYUB5eE41NBOtUAcanAm2pxqANoTrUDUxeVtFFmLVxyaOJ+yArdpLf+yaeb/mG/XyUz9HV1mH1zq+abOg8RPPxMaFlS4uJJzJkk8yvQ7gqhjLC0DJzRJ3ElgJ7yZXE1sJfY7reWR+5oqFXE1N2qiKgAKO00/ZvxfgcfJ28fVPMG9eG1h7aekyyUxhDeCF1mbOem8HQrmglR7U4jVQpYXJ8EO32SiHeFoA4Tos1fLaIkhrZ55qVetqcJABJKz1azPf709NFph82yiy15mFfVAccgPJWV12ZoMlDRsRGcZKParQRIGStb7uEZPHLCvu2BzsDfdb896vNgrKCalSRLQGATmJzJI7Aeax1WoGiT/c8FWstL2uL2uc1x3tcWmOEjctNMMMt09PdQuheMWbaK1U/dr1OjnYx5PlXFm/SDaWxjbSeN8tLSe4MfBajMenwlCw1m/SOw/5lB4/kc13zhWdDbuxu1c9n81Nx/2ygNSEYKprNtLZH+7aKX+p2D/dCtqbw4S0gjiDI8whJIaihNMKcQHljU41NNTrVAHWpxoUG129lL3jnuaNfyVVaL5e73fAOWv9R+yaDQ2m1NptlxjgN55ALK2+1uquxO7DcBwTJMmSSTxJJK6Fy2Sct/stVFSyNnN1B88/AZAHVjoWAWl2Gt2CsaZ0qCR/Ozd3bP8ASF1Xjfa/fg4k2vUvY9Qa0PaQcwfQKqH4qTsDjI/C7jwB5qbYjgLWbjOA/wDp1HyT94WbG2CvFtrdc3GR7VdisipROslUEJ57RqqKi91E+KSNxUmveQw6qvtLo2D9qA+/VU1pAlN2i8QQfF8eKpbVewzgruMGxO1YPXha2hpA3SFlKrsTieKetFrxmAmjlkNTp91rrhnBgss3krb1/D1P0UNTL3ywDr9FBW/M4MG7yKUBRJCpAi5IuQgVO2e0PpmWPcw8WuLT5hMoggNDYdtLZS/a+0HCo0O+OR+Ks/8AmTaf+nQ8n/8A0sZC5AbKpVawS4wFVWq+HHKmMI/eOvYblX1apeZcST60G5IFGkiE79Sd5zSpEUqAEihASlahIpCKz1nNc1zTDmuDm9Wmdy6EA1QHrt1W9toosqN0cAebHDUdQZVvStMjC4eL4O5j7LzPYW9fZ1TRcYZVMs5VOHcDzHNejhgcPL4cOasuoj1ENfk4pvlRLPYGu0HIhUF43Y07y3hhJAPQaBXVWo5hh0ub+9vHXiOaCvTBEgyF5E6p1PJHqxsjYtiYG23U4EjG8jqPsqivZC0wST3W6vIsaOB81krR4nE5q2ttlU1hFpw0ToAm6AxEuO/TkElRpqGB7o1PE/YKTgwhbaq89TMds94RTXyfE3oVBCkXm6X9AoysZWgki4JVB0CQuSrkAhRBCiCEBLlwSwoJJCWVxQlQAiUp0QomlAcB6zRBNg+skY9aIA2ri1IEQUEnOHDIjMHeCMwV6tsre/6zQY8++PDUHB417HXuvKoVxshev6vaA1xinVhruAd+F307q2qWPCqyOo9YdTxD164KptdMszb3bu7cFbUnoLZSkeuf3V84RkskiqE3F6jF3nXD/qDAIUK77pNodhBw0x77hqf4Aean7U2NobJHjJwsgwS46CeGs9EdxbR0aY9i9opAEw/HjYc/xOOYPP5bskaYVyxs3d1tlfdGP5EvG7mUmgNAAWZthWuvt8zHr1ksZbXZlaZGOJnLW6XuPNNBKTMnmkaFSy0IJUsLlBIKElE8JGhAcEbQuaE8xiACPXZLjXVMk0oJJhSBcuBzUAE5JQUTgm9FICn1miDvWaax8R8kQPrJQB3EiBhNA+skoKAeQVhI9ea4FEVAPTdir5/WKAxGalOGP5xo7uIWmFVoaXOMNAJcToABJJPCPkvG9lb0/VrS0n3H+B/KfdPY/MrR/pHv7DTFmpnN4xVSD+Dc3uR5DmtSnsdM7hksGbfeYtRfUBhmJzaYzBDGmATzcRiPYblR2ykCRAgCDBESDoYO4pvZp8tcOAOXHkrC8LMAzLUkCYOW8DF0BXlzk/iPT6zp4KXTQxcYRrrvRzSKDzLTlTMzhO5s8DuTFtfk48iqu2vLXNIyIggji2IOW/KVZXo4FpcNHtDh/qGnYkjst9b2J851EUrHhRRkiYErm5Bc1cnIpXNCQBPNaoJELUBpcE+0JYQDdJvrunnCAlpjPt/b5FN2h6Aj13ZplK85pF0QTgUjly719FwSG0riEDSjBQDUQuA4ZJwoVIOKUFCUkqAOAowUyCjB9fVADXbISV3OqgPc4l5cGmdcgAPgAjcVGLsJ7g+S6QNLYbv9h7Nx915LXGJziR9Qp952ingMuBOoAzjgTByPZN2e1mqGCRhaDUIIa6S2APCeTiitNs8HuxBgcCQ4iQdNVj6hL4nB9H+nNrpcbXuY+0NkqUHTZ2N/jI7Ez85803aHzJ8klP8AZ/yn5lbIv0nz96/cY3adU0na+qbAUHA7QanHtOvwXUgnQoA2wgowEmDOUrjAJ4BAc05E88u3oqHVdmnqpgAcv7qISpQFpsxGFP8A1VnFRbIYKfhSyEAulBTOXril9fBQSFKQOSEpPXzQDhchcUDj9PkuPrzQBSllDH1Sj7IAksoPzSlAGmqoR/n8k3KAtbmr/wCG5odhcHTIEnDhOUDdiDfNSqwBIG5wxO65/wB+6r9nv853/bq/+LCR8QEb3kvInKdO5WeyPqPa6W79lJ/b/SLeLMJgcOybs3yanreNepTVj909vorofxPN6pL4mobqlIwJaqKiujOPUwnELQi9fBQDk3XOg4kfdOqPaNR0KAZruUdO1fuml0iGP2U5qZiCg0NU7iUM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Verdana" pitchFamily="34" charset="0"/>
            </a:endParaRPr>
          </a:p>
        </p:txBody>
      </p:sp>
      <p:pic>
        <p:nvPicPr>
          <p:cNvPr id="47108" name="Picture 4" descr="http://upload.wikimedia.org/wikipedia/commons/7/7a/Thomas_Frieden_official_CDC_portrait.jpg"/>
          <p:cNvPicPr>
            <a:picLocks noChangeAspect="1" noChangeArrowheads="1"/>
          </p:cNvPicPr>
          <p:nvPr/>
        </p:nvPicPr>
        <p:blipFill>
          <a:blip r:embed="rId4" cstate="print"/>
          <a:srcRect/>
          <a:stretch>
            <a:fillRect/>
          </a:stretch>
        </p:blipFill>
        <p:spPr bwMode="auto">
          <a:xfrm>
            <a:off x="323850" y="908050"/>
            <a:ext cx="787400" cy="984250"/>
          </a:xfrm>
          <a:prstGeom prst="rect">
            <a:avLst/>
          </a:prstGeom>
          <a:noFill/>
          <a:ln w="9525">
            <a:noFill/>
            <a:miter lim="800000"/>
            <a:headEnd/>
            <a:tailEnd/>
          </a:ln>
        </p:spPr>
      </p:pic>
      <p:sp>
        <p:nvSpPr>
          <p:cNvPr id="6153" name="AutoShape 6" descr="data:image/jpeg;base64,/9j/4AAQSkZJRgABAQAAAQABAAD/2wCEAAkGBxQQEhQUEhQVFBUXFBgXFhgXFxUUFRUXFxUXFxcVFhoYHCggGBolGxQUITEhJSkrLi4uFx8zODMsNygtLisBCgoKDg0OGhAQGSwkHyQsLCwsLCwsLCwsLCwsLCwsLCwsLCwvLCwsLCwsLCwsLCwsLCwsLCwsLCwsLCwsLCwsLP/AABEIAMgArgMBIgACEQEDEQH/xAAcAAACAwEBAQEAAAAAAAAAAAADBQIEBgABBwj/xAA5EAABAwIEAwYFAwIGAwAAAAABAAIRAyEEBRIxQVFhBiIycYGRE6Gx0fBSweEjQgcUFWJy8TNTkv/EABkBAAIDAQAAAAAAAAAAAAAAAAEDAAIEBf/EACURAAICAgIBBAMBAQAAAAAAAAABAhEDIRIxQQQiMlFxgdFhE//aAAwDAQACEQMRAD8A3YCkAvQFIBWKngCkAvQFIBQh4AvQFIBegKEIwvQFMNQsbXbSEuIHIcUG0uwpN9BA1DqVWt8TgFh897X7tY7gdhIHnH5dYHNc8qvk6jA5am/9JX/RvpD1iS+TPtzszoDeoB5iytU3BwlpDhzFwvzjQ7QVgY1FwJ2N/dfSOxlSsAHVKnw27xz9OKPJrsDxxfR9H0ryFWwebUapDWOJPOCAfIkRKvFqYnYlqgMLwhFheEIgBEKJCKQokKEBEKJCKQokKEBEKJCKQokKECAKQC4BTAUIcApAL0BTAUIRAUgFIBTcNInidunXqUG6ClZXxNbQO6Jd9PuVl85w76kyYnee88jpyHotVWp6RPE8Tv6Dh5peaHNszzO/U8Sssm29mqFRWj51iuzlWrZshk3g6WjkXOJufX0VRnY3DA/1sS1x4MZtI6j6rb5rhalQ3B0Dn3Wt67pQ/B8jbidm/nSfdRSaLNJmfr5dgsP4GFzt5BJM+biltXOBqbopAgbgmdvL6ppm9ZgkNE2u7lHBvVI6NINIdsT1mOXqrp32Cq6NtknbOrYNoscNu7ULT5XESthgu0JqDvM0nqQ75j7L5DXw+lvxJgwJjfxFavsxnn9r2h3CQYJ6HrHRB66JV9m6dmPEt+hRKGOY/jH58koe1lZs03aXRN/34OHlCU1a76B/qs1CbGnf32UWRoq8cWbWFEhJcqzAESx2tvFpPeH/ABT0QRI2T4yTESg4sEQoEIxCgQrFARCiQikKBChAoCmAvAEQBQhwCmAuAUwEAkqTNydgqeJx7Wuue9wAuR5Dh5leZ1jfgU+RKyjHl0hrSNR8RsSd+Kz5Z7pGjFDVs04xRMgeLiTcDp1KhWOgd+poHsT+6X4OabYsLXceP/EfuoYqo1ned36h8DRv0J5BJ5DeIXHYmkG3kjk4Ez6fdZ3M31Kje4A1sbTED2smVPKqlQ66x3MtYL+4+6BjaR8I+/04IN2FJIyP+nuJJeW7ENA4c3HlCp/ALiSRpYLyd9I4nqeC1OPLKQs0En5x0HCf3Sck1uPG8CAPLmpzLqJTxdMPpncAkCInaw9VcyXCgHVu2YItd0w13SCg4qiTbYcPzmneW4QUqQMHYH24fRRT0SUCdLEOpid2/NpFvUfREGM1iWOjmDdl9iORQcaNLXTNjct3bbxAcRfZIKz3N/qNNp3bdrgb3H9p3RsFGipMOoO8LpkFvhP2W1yaualIOMbkW+fzXznBZm2QDsRO8EdVsux2K1tf1M9PMeadiexWZe00BCgQjEKBC0mMCQoEIxCGQoQM0KYC8aFMBAJ6AvK9YU2l52byuSZgAepRAEtz1xim0bF4J8x4R7mfRVk6RaKt0ZrNadTE1iCe40kE+uw5nr1R8MGsOoGSBA4x5H7IuZhtGKYPdaNT+vVx49AlNGs6obSG8tp9eAWKT2bY9FyowvdLnG58yeQEbBMcpwLKUuIBcbz09Urr474dqY1ONp39AOiv5XTcWS83J7zuJ8hw4+SEQuxk6oXEgeo+5S3NHsZMCT+XJRMXmLGdyk0OPKYA+5WezNz6phw6xsLfVRskYWUsQDXqEnZvAbAcJPLdRw9PVIptkc+d90RuGdUIpiWtHiJ4zutJgMI2kLXdaBy81Tsf8Shh8ksNfqdr72+ko1elLmMbAb9d4TQ98yfC3gOJ5fRCaWt1PO4sOhNkaKbM32gZvp5htupusUzEOpOdcgyLjYieIW6zASCTuSCspmWBF4tv80Yy8DHj0WMFi2EjUzfiI32TzA5j/lnNczwzw2jyWMJLQDsQb+n4E1w2Ka+nEcbjkenQpiddCZR+z7HhcQ2qxr2mQ4SFIhIOwzj8Eg7TI34+a0TgtkXas58406AuCgQikKBCsVCAIgCi1TCBCQCXZw7SWPJ8M6Bze6BqPQD6pm0LKdp62urpaT3AJ8z4W+c3S8rqIzErkKsZiG1Kx/QDfjqO3yQn17d0W6C/kF2CwehsOO13H8/LJfjMaA7U10fpA8R6Dz5rE9m1IaZZi4PgBPCbQPP7Jl/mCR3yAP0tF/4WExWKql3iPLpPEDyWi7O4R7m3v+SULoYsd7GuIqCDoAA5ffmkxoVHmBIE8Cn7cri7jPGEdmIp0+EKdl41HrYuwOXOaLknje6uuGhv1KM3MmEnh5oeIeCOajVBu+yLsR3YFv36KrWdMN2G580Z7RKoYrENZJJFgqllFIhiQCd9glGPwuoEBDxOeNBht1ewdXWJNkaC3RhsxaaZvsP+vaFTwmME9yfzgei1favChzCYuOPArCZY6HxsZsfutEFaMuV00fXP8Os7DnfCcYkQBNpX0FwXxTKwWuDx3XAj3B4r7RhqutjXfqaD7hOxPVGTPGnZxCGUUqBThARqIFBqm1AhNqw+YO/rPFw1pLnO5kkwB81uQsHmWIYKjg+NIMm9i7iSBvFknM9DsK2KcZhy8tDnxxDevMx+6r1sn+G25k7AAmT6cEbMM2mRQEzbUJAJ8+SQYrHV2DSxxc7+9w4dAsxthCUukPssyiCC+C7cNHAcvLb5reZZhhSYLXWW7HUGhgNR7QTc6nAH5lafHZhSHhc1zuDWuBJjgIVV9jJRktUw9WpM7ARueA5pFmNTDkE6y/qwFwHqBCUZpjMTiNbKVLwyCSJYHATpv4is1WyPHVXAPZFty+524TAAg+6coWKcuPhmgbTa8nQ877OBbJ9U0yym55Idz9Eqp9nHMjS5okCWuBInjBWgyfJdDtevvBpBDSSAeckT6KjghznSuy5jsrIZqna4XzPOsbLyAdVpIHAbX5BbbAnMcR8QCqxlNrnNDnNDib8AFmaWFdRxL219NUEXbAaHcZA90tJWtGh4uMXc02vCv+UZqjihT1OcR3RMAtaByGogknyCuYXtDWe1xaBA4GHQD5ALRty/BVJ1tYXdRf3XNwGGZOktA42F/utFwoxVkctvQlweajEtc1zWAjcXv1F0hx2QEtdVptLYIkz3Jna+xhafFYJmsmi2LQSbSOghUswrPpUXtDoadxNidhuFVS3obxTS5/v8f0nklWGsLiCfC+OmzvYhfXsmbFCmP9vykr4NltZzKwkktI24X3X3bIHThqRBnufuU7GqZj9U4vcVSvRcchlFchlOMYRqI1DaiNUIEasPnfZ5heSZdJNuEzPD2W3CDj6I0z+WS8kbQzHKmfLs3pfAYAP/ACO8IF9IH9yx2EoVGuhriZN+MydvNbXOcOX1i8ngR/HzVDC4cAh3AGB6rJa6OnCUo04un/g3wfZilVY0lz2OIvEEexCa5b2TZScKgrPc5s6RpaBcRcC590xwDA6m3yVo0yzZKpJ3Rpl6zPKPFzdHUgafiG5kuBFz5E2+apZhjH/2t9TEqx8RxNt+aMGEi5KaptmXil2JMPQr1Tc6Z4pwQKFMiSevFx4AKdOq1u6A3EjEVWtbdrLnlKham/wMMrw/w6bW8Yv5m5WX7X5ff4gsWrYsfpI1c0g7T4luk8vqrNKgY2+RkcKW1I1NlNaWBpNHdZH1STBVWh5ZPVp5tOwTZhcNzZKdj+IOvhmjn77+qynaemXPY0bTEDn++61FWpBE3SfE09eIww/VXb7SJVsfZTKtbFOEwcwCO80x819i7MCMLTB3AIP/ANE/usfUy4Ox7+DXv/eJ+i+hU6QY0NaIAsteNbZzc0rSR4VAqbkMppmJtRGobVMKECtUnt1NI6KDVMIMK7MXnOXeK20+s7JFiMLAA5brfY6lqbfn9Fl8XSjYyDaOO6xZVTOlglyQ0yhs0WpjTCq5UP6YVp5hLZa9hWtAVXGXUXVkqzXM9AKnLReMG2L80xGmQD0V7IAcIxz6lgbzySrJKLsRVDiJa0zfmtqGSNLgCDz2Uj9jMs0vaZDGdrTUfDKdQN21EAA+QmYWf7QZq50gn+StpmuRNc3TTaGzuYWTxvZ74U7nqrBjKPgSYRxME2IT3DY+0HdLxQARSxrhDdx7KrZey5iKsiyNkuEbVq0NXCs37/UBBxGF0NBPKU07J4d7qlJzBIbWBeeDW6HA+u0K2FXKhHqJVGzZty1oq/EgbEe5BlW3KZUCt5x27IOQypuQyiAm1TCE1EBUIFaVNpQgURglQhVzUw385L57j+1bKdRpIZGvQ8B39QERLtMeGTzWy7Q4gwR5/JfJc979VxmZuBygcFlnTezbitLR9bovA223RahlYb/DguFN4JLgXyJJMEAc1s/iJEh67I1mwDHJZvOMsLnSTaJ+f57rTuuoYqkC30S6GxlRmB2pw2AIp1HgOIEBovJ4Qr7O1peC6lRe4RMm1k5/0ejUZD6bHTe4BMoVHJ6dMw3uiIi8Qeico67K3FvoT187xRkfCA7oO/A+m9kjzCviq7SXFtNvHoJgklbPHYQ/+4juxAIEDntukVfI6LhD3VKn+1znEe0x8lGq7GwuvC/R84zttVsClU1kuglpBAje60PZjAOayXuL3nnwTXE5ZTZ4GAfnJEpM0AKspapBpfdks/qwA0coWk7BUS3DuP6qhj0ACxOPqa3xyHzX0/KsL8GjTZyaJ8zc/Mpnpl7rMnrHUEi0ShlSJUCVtOaRJQypFQKhD1pRAUFpRAUSBQUWiboAKJSfBQYUJ87ZqafOPuvn+NycmpJEaiWjgACLfVfSXM1WP6/sgZvlfxXNDRFt+X8lZXG9mqM+OhH2HwXwxVp8Q+fdo+ydYhkJhhMAKIEbzc8So4mjuPVKkhsZWVAV6L2VfVpMFFDpuEqh1l2gVJ7FCi4HorLCITELYvq0uYlBqUdOw3TZwEJdi6kcUWqLR2JMTgy53qqOatDAE2r14WWzXFGo8tF+HrKWPSo8yDCmviWNi2rU7o1t/sF9RcUm7M5MMLTveo67z9GjoE3JW7FDjE5nqMvOWukeEqBK9JUCU0zkXFQJXpKgSiA9BUwUEFTBUIGBUwUEFEptJMBAJI0tVlPC0y0kcVboYfTc3P0XhdBSZJWNi3RzxIhVn3E8ldeFTqd09D+QlzXkbjfgXYzDyPok1au6mbrRVB7JbjsNqF/RZmjTFlGlmgCtMzcRY3WdxmHLTZKq9c8ULGpI2lXNhxKT4nORO6y767v1FVahPFHsYqQ5zLNzUOll0TKMOA5l9T3VGieUmDHokQdwTTLKrm1KOkifiNInbfirwpMXkbaPqpKgSqFHMDtUAB6GQfdWg8HZb00zkNNEiVAlcSoEqwDiVAlcSokqAOBUgUIFW8JhHVNrDn9uaATqFMvMBNqVEMEe5UqNEMED34lePKpKRZI9LlSrugo9R1uoVKpUBKW2MSGNN0hBr09QI9uhXmFqRZGeFOydMSufFjuoVHSrmZ0v7h6/dKKlSLH3WWa4ujbB81ZWx2HB391msxwq0tat6hIsyeJS2OihNTw97oGLbCsGtdVcXURDRXpG6u0JJtu0T7Jewq3l9WKjepv5RH7q8ewZPizX4PFfHpgOu5vWD/2vWZg6mbXHA3SfCuNJ/r8kxxF+8Lg7haLMDQ7wub6hcK8yuHbFZKk6DbYq/RqkXCusjKPGh+SokqlQxRVplQHomKaFODGeAy2Yc+w4DifPkm2wgbLlyDZEiJQKz+X8fyuXKrLop1XkX3+iq1zBBGxuPJcuS2XRaonYq+DIXLlZFWDqNWUzSn8N2ngbtP1avVyXlXtHYG1IVvq2PFJMyrTuuXLKdFCv4sFVq772XLkSA2qvlGL+JiqjeDGgeu5XLkzGuxOd1SNm9mpod6H0RsHU4Ferk0yHFmkwdj8kekVy5EBZYVZZVXi5E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sz="1600">
              <a:latin typeface="Verdana" pitchFamily="34" charset="0"/>
            </a:endParaRPr>
          </a:p>
        </p:txBody>
      </p:sp>
      <p:pic>
        <p:nvPicPr>
          <p:cNvPr id="10" name="Picture 9" descr="sally_davies.jpg"/>
          <p:cNvPicPr>
            <a:picLocks noChangeAspect="1"/>
          </p:cNvPicPr>
          <p:nvPr/>
        </p:nvPicPr>
        <p:blipFill>
          <a:blip r:embed="rId5" cstate="print"/>
          <a:srcRect/>
          <a:stretch>
            <a:fillRect/>
          </a:stretch>
        </p:blipFill>
        <p:spPr bwMode="auto">
          <a:xfrm>
            <a:off x="323850" y="2133600"/>
            <a:ext cx="782638" cy="898525"/>
          </a:xfrm>
          <a:prstGeom prst="rect">
            <a:avLst/>
          </a:prstGeom>
          <a:noFill/>
          <a:ln w="9525">
            <a:noFill/>
            <a:miter lim="800000"/>
            <a:headEnd/>
            <a:tailEnd/>
          </a:ln>
        </p:spPr>
      </p:pic>
      <p:pic>
        <p:nvPicPr>
          <p:cNvPr id="47112" name="Picture 8" descr="http://upload.wikimedia.org/wikipedia/commons/2/21/David_Cameron_official.jpg"/>
          <p:cNvPicPr>
            <a:picLocks noChangeAspect="1" noChangeArrowheads="1"/>
          </p:cNvPicPr>
          <p:nvPr/>
        </p:nvPicPr>
        <p:blipFill>
          <a:blip r:embed="rId6" cstate="print"/>
          <a:srcRect b="18422"/>
          <a:stretch>
            <a:fillRect/>
          </a:stretch>
        </p:blipFill>
        <p:spPr bwMode="auto">
          <a:xfrm>
            <a:off x="323850" y="3656013"/>
            <a:ext cx="782638" cy="852487"/>
          </a:xfrm>
          <a:prstGeom prst="rect">
            <a:avLst/>
          </a:prstGeom>
          <a:noFill/>
          <a:ln w="9525">
            <a:noFill/>
            <a:miter lim="800000"/>
            <a:headEnd/>
            <a:tailEnd/>
          </a:ln>
        </p:spPr>
      </p:pic>
      <p:sp>
        <p:nvSpPr>
          <p:cNvPr id="12" name="Rectangle 10"/>
          <p:cNvSpPr>
            <a:spLocks noChangeArrowheads="1"/>
          </p:cNvSpPr>
          <p:nvPr/>
        </p:nvSpPr>
        <p:spPr bwMode="auto">
          <a:xfrm>
            <a:off x="1220788" y="5157788"/>
            <a:ext cx="7923212" cy="954107"/>
          </a:xfrm>
          <a:prstGeom prst="rect">
            <a:avLst/>
          </a:prstGeom>
          <a:noFill/>
          <a:ln w="9525">
            <a:noFill/>
            <a:miter lim="800000"/>
            <a:headEnd/>
            <a:tailEnd/>
          </a:ln>
        </p:spPr>
        <p:txBody>
          <a:bodyPr>
            <a:spAutoFit/>
          </a:bodyPr>
          <a:lstStyle/>
          <a:p>
            <a:r>
              <a:rPr lang="ja-JP" altLang="en-GB" sz="2000" i="1">
                <a:latin typeface="Arial" pitchFamily="34" charset="0"/>
                <a:cs typeface="Arial" pitchFamily="34" charset="0"/>
              </a:rPr>
              <a:t>“</a:t>
            </a:r>
            <a:r>
              <a:rPr lang="en-GB" altLang="ja-JP" sz="2000" i="1">
                <a:latin typeface="Arial" pitchFamily="34" charset="0"/>
                <a:cs typeface="Arial" pitchFamily="34" charset="0"/>
              </a:rPr>
              <a:t>The rise of antibiotic-resistant bacteria, however, represents a serious threat to public health and the economy.</a:t>
            </a:r>
            <a:r>
              <a:rPr lang="ja-JP" altLang="en-GB" sz="2000" i="1">
                <a:latin typeface="Arial" pitchFamily="34" charset="0"/>
                <a:cs typeface="Arial" pitchFamily="34" charset="0"/>
              </a:rPr>
              <a:t>”</a:t>
            </a:r>
            <a:endParaRPr lang="en-GB" altLang="ja-JP" sz="1600" i="1">
              <a:latin typeface="Arial" pitchFamily="34" charset="0"/>
              <a:cs typeface="Arial" pitchFamily="34" charset="0"/>
            </a:endParaRPr>
          </a:p>
          <a:p>
            <a:r>
              <a:rPr lang="en-GB" sz="1600" i="1">
                <a:latin typeface="Arial" pitchFamily="34" charset="0"/>
                <a:cs typeface="Arial" pitchFamily="34" charset="0"/>
              </a:rPr>
              <a:t>Barack Obama, President USA</a:t>
            </a:r>
          </a:p>
        </p:txBody>
      </p:sp>
      <p:pic>
        <p:nvPicPr>
          <p:cNvPr id="6157" name="Picture 13" descr="MTE4MDAzNDEwNzg5ODI4MTEw.jpg"/>
          <p:cNvPicPr>
            <a:picLocks noChangeAspect="1"/>
          </p:cNvPicPr>
          <p:nvPr/>
        </p:nvPicPr>
        <p:blipFill>
          <a:blip r:embed="rId7" cstate="print"/>
          <a:srcRect/>
          <a:stretch>
            <a:fillRect/>
          </a:stretch>
        </p:blipFill>
        <p:spPr bwMode="auto">
          <a:xfrm>
            <a:off x="323850" y="5335588"/>
            <a:ext cx="792163" cy="79216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5432302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fade">
                                      <p:cBhvr>
                                        <p:cTn id="15" dur="500"/>
                                        <p:tgtEl>
                                          <p:spTgt spid="4710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fade">
                                      <p:cBhvr>
                                        <p:cTn id="28" dur="500"/>
                                        <p:tgtEl>
                                          <p:spTgt spid="5126"/>
                                        </p:tgtEl>
                                      </p:cBhvr>
                                    </p:animEffect>
                                  </p:childTnLst>
                                </p:cTn>
                              </p:par>
                              <p:par>
                                <p:cTn id="29" presetID="10" presetClass="entr" presetSubtype="0" fill="hold" nodeType="withEffect">
                                  <p:stCondLst>
                                    <p:cond delay="0"/>
                                  </p:stCondLst>
                                  <p:childTnLst>
                                    <p:set>
                                      <p:cBhvr>
                                        <p:cTn id="30" dur="1" fill="hold">
                                          <p:stCondLst>
                                            <p:cond delay="0"/>
                                          </p:stCondLst>
                                        </p:cTn>
                                        <p:tgtEl>
                                          <p:spTgt spid="47112"/>
                                        </p:tgtEl>
                                        <p:attrNameLst>
                                          <p:attrName>style.visibility</p:attrName>
                                        </p:attrNameLst>
                                      </p:cBhvr>
                                      <p:to>
                                        <p:strVal val="visible"/>
                                      </p:to>
                                    </p:set>
                                    <p:animEffect transition="in" filter="fade">
                                      <p:cBhvr>
                                        <p:cTn id="31" dur="500"/>
                                        <p:tgtEl>
                                          <p:spTgt spid="471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6157"/>
                                        </p:tgtEl>
                                        <p:attrNameLst>
                                          <p:attrName>style.visibility</p:attrName>
                                        </p:attrNameLst>
                                      </p:cBhvr>
                                      <p:to>
                                        <p:strVal val="visible"/>
                                      </p:to>
                                    </p:set>
                                    <p:animEffect transition="in" filter="fade">
                                      <p:cBhvr>
                                        <p:cTn id="39"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126"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15577" y="285750"/>
            <a:ext cx="9324975" cy="711200"/>
          </a:xfrm>
        </p:spPr>
        <p:txBody>
          <a:bodyPr/>
          <a:lstStyle/>
          <a:p>
            <a:r>
              <a:rPr lang="en-GB" dirty="0" smtClean="0">
                <a:ea typeface="ＭＳ Ｐゴシック" pitchFamily="34" charset="-128"/>
              </a:rPr>
              <a:t>Rising threat from MDR-GNR</a:t>
            </a:r>
            <a:endParaRPr lang="en-GB" i="1" dirty="0" smtClean="0">
              <a:ea typeface="ＭＳ Ｐゴシック" pitchFamily="34" charset="-128"/>
            </a:endParaRPr>
          </a:p>
        </p:txBody>
      </p:sp>
      <p:graphicFrame>
        <p:nvGraphicFramePr>
          <p:cNvPr id="5" name="Chart 4"/>
          <p:cNvGraphicFramePr/>
          <p:nvPr/>
        </p:nvGraphicFramePr>
        <p:xfrm>
          <a:off x="71438" y="906343"/>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a:spLocks noChangeArrowheads="1"/>
          </p:cNvSpPr>
          <p:nvPr/>
        </p:nvSpPr>
        <p:spPr bwMode="auto">
          <a:xfrm>
            <a:off x="500063" y="3549650"/>
            <a:ext cx="3357562"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all HAI caused by GNRs.</a:t>
            </a:r>
          </a:p>
        </p:txBody>
      </p:sp>
      <p:sp>
        <p:nvSpPr>
          <p:cNvPr id="7" name="Rectangle 6"/>
          <p:cNvSpPr>
            <a:spLocks noChangeArrowheads="1"/>
          </p:cNvSpPr>
          <p:nvPr/>
        </p:nvSpPr>
        <p:spPr bwMode="auto">
          <a:xfrm>
            <a:off x="34925" y="6237288"/>
            <a:ext cx="6743700" cy="584200"/>
          </a:xfrm>
          <a:prstGeom prst="rect">
            <a:avLst/>
          </a:prstGeom>
          <a:noFill/>
          <a:ln w="9525">
            <a:noFill/>
            <a:miter lim="800000"/>
            <a:headEnd/>
            <a:tailEnd/>
          </a:ln>
        </p:spPr>
        <p:txBody>
          <a:bodyPr>
            <a:spAutoFit/>
          </a:bodyPr>
          <a:lstStyle/>
          <a:p>
            <a:r>
              <a:rPr lang="en-US" sz="1600">
                <a:latin typeface="Arial" pitchFamily="34" charset="0"/>
                <a:cs typeface="Arial" pitchFamily="34" charset="0"/>
              </a:rPr>
              <a:t>Hidron et al. </a:t>
            </a:r>
            <a:r>
              <a:rPr lang="en-US" sz="1600" i="1">
                <a:latin typeface="Arial" pitchFamily="34" charset="0"/>
                <a:cs typeface="Arial" pitchFamily="34" charset="0"/>
              </a:rPr>
              <a:t>Infect Control Hosp Epidemiol </a:t>
            </a:r>
            <a:r>
              <a:rPr lang="en-US" sz="1600">
                <a:latin typeface="Arial" pitchFamily="34" charset="0"/>
                <a:cs typeface="Arial" pitchFamily="34" charset="0"/>
              </a:rPr>
              <a:t>2008;29:966-1011.</a:t>
            </a:r>
          </a:p>
          <a:p>
            <a:r>
              <a:rPr lang="en-GB" sz="1600">
                <a:latin typeface="Arial" pitchFamily="34" charset="0"/>
                <a:cs typeface="Arial" pitchFamily="34" charset="0"/>
              </a:rPr>
              <a:t>Peleg &amp; Hooper. </a:t>
            </a:r>
            <a:r>
              <a:rPr lang="en-GB" sz="1600" i="1">
                <a:latin typeface="Arial" pitchFamily="34" charset="0"/>
                <a:cs typeface="Arial" pitchFamily="34" charset="0"/>
              </a:rPr>
              <a:t>N Engl J Med </a:t>
            </a:r>
            <a:r>
              <a:rPr lang="en-GB" sz="1600">
                <a:latin typeface="Arial" pitchFamily="34" charset="0"/>
                <a:cs typeface="Arial" pitchFamily="34" charset="0"/>
              </a:rPr>
              <a:t>2010;362:1804-1813.</a:t>
            </a:r>
            <a:endParaRPr lang="en-US" sz="1600">
              <a:latin typeface="Arial" pitchFamily="34" charset="0"/>
              <a:cs typeface="Arial" pitchFamily="34" charset="0"/>
            </a:endParaRPr>
          </a:p>
        </p:txBody>
      </p:sp>
      <p:sp>
        <p:nvSpPr>
          <p:cNvPr id="9" name="Rectangle 8"/>
          <p:cNvSpPr>
            <a:spLocks noChangeArrowheads="1"/>
          </p:cNvSpPr>
          <p:nvPr/>
        </p:nvSpPr>
        <p:spPr bwMode="auto">
          <a:xfrm>
            <a:off x="4572000" y="3549650"/>
            <a:ext cx="3643313" cy="338138"/>
          </a:xfrm>
          <a:prstGeom prst="rect">
            <a:avLst/>
          </a:prstGeom>
          <a:noFill/>
          <a:ln w="9525">
            <a:noFill/>
            <a:miter lim="800000"/>
            <a:headEnd/>
            <a:tailEnd/>
          </a:ln>
        </p:spPr>
        <p:txBody>
          <a:bodyPr>
            <a:spAutoFit/>
          </a:bodyPr>
          <a:lstStyle/>
          <a:p>
            <a:r>
              <a:rPr lang="en-US" sz="1600" dirty="0">
                <a:latin typeface="Arial" pitchFamily="34" charset="0"/>
                <a:cs typeface="Arial" pitchFamily="34" charset="0"/>
              </a:rPr>
              <a:t>% of ICU HAI caused by GNRs.</a:t>
            </a:r>
          </a:p>
        </p:txBody>
      </p:sp>
      <p:graphicFrame>
        <p:nvGraphicFramePr>
          <p:cNvPr id="10" name="Chart 9"/>
          <p:cNvGraphicFramePr/>
          <p:nvPr/>
        </p:nvGraphicFramePr>
        <p:xfrm>
          <a:off x="4000496" y="90634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836771672"/>
              </p:ext>
            </p:extLst>
          </p:nvPr>
        </p:nvGraphicFramePr>
        <p:xfrm>
          <a:off x="500063" y="4076700"/>
          <a:ext cx="7358062" cy="1828800"/>
        </p:xfrm>
        <a:graphic>
          <a:graphicData uri="http://schemas.openxmlformats.org/drawingml/2006/table">
            <a:tbl>
              <a:tblPr firstRow="1" bandRow="1">
                <a:tableStyleId>{69012ECD-51FC-41F1-AA8D-1B2483CD663E}</a:tableStyleId>
              </a:tblPr>
              <a:tblGrid>
                <a:gridCol w="2643187"/>
                <a:gridCol w="4714875"/>
              </a:tblGrid>
              <a:tr h="914400">
                <a:tc>
                  <a:txBody>
                    <a:bodyPr/>
                    <a:lstStyle/>
                    <a:p>
                      <a:r>
                        <a:rPr lang="en-GB" sz="1800" dirty="0" smtClean="0">
                          <a:latin typeface="Arial" pitchFamily="34" charset="0"/>
                          <a:cs typeface="Arial" pitchFamily="34" charset="0"/>
                        </a:rPr>
                        <a:t>Non-fermenters</a:t>
                      </a:r>
                      <a:endParaRPr lang="en-GB" sz="1800" dirty="0">
                        <a:latin typeface="Arial" pitchFamily="34" charset="0"/>
                        <a:cs typeface="Arial" pitchFamily="34" charset="0"/>
                      </a:endParaRPr>
                    </a:p>
                  </a:txBody>
                  <a:tcPr marL="91439" marR="91439">
                    <a:solidFill>
                      <a:schemeClr val="bg1">
                        <a:lumMod val="65000"/>
                      </a:schemeClr>
                    </a:solidFill>
                  </a:tcPr>
                </a:tc>
                <a:tc>
                  <a:txBody>
                    <a:bodyPr/>
                    <a:lstStyle/>
                    <a:p>
                      <a:pPr marL="342900" indent="-342900">
                        <a:buNone/>
                      </a:pPr>
                      <a:r>
                        <a:rPr lang="en-GB" sz="1800" i="1" u="none" dirty="0" smtClean="0">
                          <a:latin typeface="Arial" pitchFamily="34" charset="0"/>
                          <a:cs typeface="Arial" pitchFamily="34" charset="0"/>
                        </a:rPr>
                        <a:t>Acinetobacter baumannii</a:t>
                      </a:r>
                    </a:p>
                    <a:p>
                      <a:pPr marL="342900" indent="-342900">
                        <a:buNone/>
                      </a:pPr>
                      <a:r>
                        <a:rPr lang="en-GB" sz="1800" i="1" dirty="0" smtClean="0">
                          <a:latin typeface="Arial" pitchFamily="34" charset="0"/>
                          <a:cs typeface="Arial" pitchFamily="34" charset="0"/>
                        </a:rPr>
                        <a:t>Pseudomonas</a:t>
                      </a:r>
                      <a:r>
                        <a:rPr lang="en-GB" sz="1800" i="1" baseline="0" dirty="0" smtClean="0">
                          <a:latin typeface="Arial" pitchFamily="34" charset="0"/>
                          <a:cs typeface="Arial" pitchFamily="34" charset="0"/>
                        </a:rPr>
                        <a:t> aeruginosa</a:t>
                      </a:r>
                    </a:p>
                    <a:p>
                      <a:pPr marL="342900" indent="-342900">
                        <a:buNone/>
                      </a:pPr>
                      <a:r>
                        <a:rPr lang="en-GB" sz="1800" i="1" dirty="0" smtClean="0">
                          <a:latin typeface="Arial" pitchFamily="34" charset="0"/>
                          <a:cs typeface="Arial" pitchFamily="34" charset="0"/>
                        </a:rPr>
                        <a:t>Stenotrophomonas maltophilia</a:t>
                      </a:r>
                      <a:endParaRPr lang="en-GB" sz="1800" i="1" dirty="0">
                        <a:latin typeface="Arial" pitchFamily="34" charset="0"/>
                        <a:cs typeface="Arial" pitchFamily="34" charset="0"/>
                      </a:endParaRPr>
                    </a:p>
                  </a:txBody>
                  <a:tcPr marL="91439" marR="91439">
                    <a:solidFill>
                      <a:schemeClr val="bg1">
                        <a:lumMod val="65000"/>
                      </a:schemeClr>
                    </a:solidFill>
                  </a:tcPr>
                </a:tc>
              </a:tr>
              <a:tr h="914400">
                <a:tc>
                  <a:txBody>
                    <a:bodyPr/>
                    <a:lstStyle/>
                    <a:p>
                      <a:r>
                        <a:rPr lang="en-GB" sz="1800" dirty="0" smtClean="0">
                          <a:latin typeface="Arial" pitchFamily="34" charset="0"/>
                          <a:cs typeface="Arial" pitchFamily="34" charset="0"/>
                        </a:rPr>
                        <a:t>Enterobacteriaceae</a:t>
                      </a:r>
                      <a:endParaRPr lang="en-GB" sz="1800" dirty="0">
                        <a:latin typeface="Arial" pitchFamily="34" charset="0"/>
                        <a:cs typeface="Arial" pitchFamily="34" charset="0"/>
                      </a:endParaRPr>
                    </a:p>
                  </a:txBody>
                  <a:tcPr marL="91439" marR="9143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i="1" u="none" dirty="0" err="1" smtClean="0">
                          <a:latin typeface="Arial" pitchFamily="34" charset="0"/>
                          <a:cs typeface="Arial" pitchFamily="34" charset="0"/>
                        </a:rPr>
                        <a:t>Klebsiella</a:t>
                      </a:r>
                      <a:r>
                        <a:rPr lang="en-GB" sz="1800" i="1" u="none" baseline="0" dirty="0" smtClean="0">
                          <a:latin typeface="Arial" pitchFamily="34" charset="0"/>
                          <a:cs typeface="Arial" pitchFamily="34" charset="0"/>
                        </a:rPr>
                        <a:t> </a:t>
                      </a:r>
                      <a:r>
                        <a:rPr lang="en-GB" sz="1800" i="1" u="none" baseline="0" dirty="0" err="1" smtClean="0">
                          <a:latin typeface="Arial" pitchFamily="34" charset="0"/>
                          <a:cs typeface="Arial" pitchFamily="34" charset="0"/>
                        </a:rPr>
                        <a:t>pneumoniae</a:t>
                      </a:r>
                      <a:endParaRPr lang="en-GB" sz="1800" i="1" u="none" baseline="0" dirty="0" smtClean="0">
                        <a:latin typeface="Arial" pitchFamily="34" charset="0"/>
                        <a:cs typeface="Arial" pitchFamily="34" charset="0"/>
                      </a:endParaRPr>
                    </a:p>
                    <a:p>
                      <a:r>
                        <a:rPr lang="en-GB" sz="1800" i="1" dirty="0" smtClean="0">
                          <a:latin typeface="Arial" pitchFamily="34" charset="0"/>
                          <a:cs typeface="Arial" pitchFamily="34" charset="0"/>
                        </a:rPr>
                        <a:t>Escherichia coli</a:t>
                      </a:r>
                    </a:p>
                    <a:p>
                      <a:r>
                        <a:rPr lang="en-GB" sz="1800" i="1" baseline="0" dirty="0" err="1" smtClean="0">
                          <a:latin typeface="Arial" pitchFamily="34" charset="0"/>
                          <a:cs typeface="Arial" pitchFamily="34" charset="0"/>
                        </a:rPr>
                        <a:t>Enterobacter</a:t>
                      </a:r>
                      <a:r>
                        <a:rPr lang="en-GB" sz="1800" i="1" baseline="0" dirty="0" smtClean="0">
                          <a:latin typeface="Arial" pitchFamily="34" charset="0"/>
                          <a:cs typeface="Arial" pitchFamily="34" charset="0"/>
                        </a:rPr>
                        <a:t> cloacae</a:t>
                      </a:r>
                      <a:endParaRPr lang="en-GB" sz="1800" i="1" dirty="0">
                        <a:latin typeface="Arial" pitchFamily="34" charset="0"/>
                        <a:cs typeface="Arial" pitchFamily="34" charset="0"/>
                      </a:endParaRPr>
                    </a:p>
                  </a:txBody>
                  <a:tcPr marL="91439" marR="91439"/>
                </a:tc>
              </a:tr>
            </a:tbl>
          </a:graphicData>
        </a:graphic>
      </p:graphicFrame>
      <p:sp>
        <p:nvSpPr>
          <p:cNvPr id="2" name="Rectangle 1"/>
          <p:cNvSpPr/>
          <p:nvPr/>
        </p:nvSpPr>
        <p:spPr>
          <a:xfrm>
            <a:off x="517315" y="5013176"/>
            <a:ext cx="7312297" cy="864096"/>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467545" y="4059820"/>
            <a:ext cx="7416824" cy="1872208"/>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a:spLocks noChangeArrowheads="1"/>
          </p:cNvSpPr>
          <p:nvPr/>
        </p:nvSpPr>
        <p:spPr bwMode="auto">
          <a:xfrm>
            <a:off x="6612012" y="5157192"/>
            <a:ext cx="1272356" cy="584775"/>
          </a:xfrm>
          <a:prstGeom prst="rect">
            <a:avLst/>
          </a:prstGeom>
          <a:noFill/>
          <a:ln w="9525">
            <a:noFill/>
            <a:miter lim="800000"/>
            <a:headEnd/>
            <a:tailEnd/>
          </a:ln>
        </p:spPr>
        <p:txBody>
          <a:bodyPr wrap="square">
            <a:spAutoFit/>
          </a:bodyPr>
          <a:lstStyle/>
          <a:p>
            <a:r>
              <a:rPr lang="en-US" sz="3200" b="1" dirty="0" smtClean="0">
                <a:solidFill>
                  <a:schemeClr val="accent2">
                    <a:lumMod val="75000"/>
                  </a:schemeClr>
                </a:solidFill>
                <a:latin typeface="Arial" pitchFamily="34" charset="0"/>
                <a:cs typeface="Arial" pitchFamily="34" charset="0"/>
              </a:rPr>
              <a:t>CPE</a:t>
            </a:r>
            <a:endParaRPr lang="en-US" sz="3200" b="1" dirty="0">
              <a:solidFill>
                <a:schemeClr val="accent2">
                  <a:lumMod val="75000"/>
                </a:schemeClr>
              </a:solidFill>
              <a:latin typeface="Arial" pitchFamily="34" charset="0"/>
              <a:cs typeface="Arial" pitchFamily="34" charset="0"/>
            </a:endParaRPr>
          </a:p>
        </p:txBody>
      </p:sp>
      <p:sp>
        <p:nvSpPr>
          <p:cNvPr id="13" name="Rectangle 12"/>
          <p:cNvSpPr>
            <a:spLocks noChangeArrowheads="1"/>
          </p:cNvSpPr>
          <p:nvPr/>
        </p:nvSpPr>
        <p:spPr bwMode="auto">
          <a:xfrm>
            <a:off x="7884368" y="4716433"/>
            <a:ext cx="1272356" cy="584775"/>
          </a:xfrm>
          <a:prstGeom prst="rect">
            <a:avLst/>
          </a:prstGeom>
          <a:noFill/>
          <a:ln w="9525">
            <a:noFill/>
            <a:miter lim="800000"/>
            <a:headEnd/>
            <a:tailEnd/>
          </a:ln>
        </p:spPr>
        <p:txBody>
          <a:bodyPr wrap="square">
            <a:spAutoFit/>
          </a:bodyPr>
          <a:lstStyle/>
          <a:p>
            <a:r>
              <a:rPr lang="en-US" sz="3200" b="1" dirty="0" smtClean="0">
                <a:solidFill>
                  <a:schemeClr val="accent3">
                    <a:lumMod val="75000"/>
                  </a:schemeClr>
                </a:solidFill>
                <a:latin typeface="Arial" pitchFamily="34" charset="0"/>
                <a:cs typeface="Arial" pitchFamily="34" charset="0"/>
              </a:rPr>
              <a:t>CPO</a:t>
            </a:r>
            <a:endParaRPr lang="en-US" sz="3200" b="1" dirty="0">
              <a:solidFill>
                <a:schemeClr val="accent3">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03756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05680" y="341784"/>
            <a:ext cx="8686800" cy="1143000"/>
          </a:xfrm>
        </p:spPr>
        <p:txBody>
          <a:bodyPr/>
          <a:lstStyle/>
          <a:p>
            <a:pPr eaLnBrk="1" hangingPunct="1"/>
            <a:r>
              <a:rPr lang="en-GB" b="1" dirty="0" smtClean="0">
                <a:solidFill>
                  <a:srgbClr val="C00000"/>
                </a:solidFill>
                <a:latin typeface="Arial" pitchFamily="34" charset="0"/>
                <a:ea typeface="ＭＳ Ｐゴシック" pitchFamily="34" charset="-128"/>
                <a:cs typeface="Arial" pitchFamily="34" charset="0"/>
              </a:rPr>
              <a:t>What’</a:t>
            </a:r>
            <a:r>
              <a:rPr lang="en-GB" altLang="ja-JP" b="1" dirty="0" smtClean="0">
                <a:solidFill>
                  <a:srgbClr val="C00000"/>
                </a:solidFill>
                <a:latin typeface="Arial" pitchFamily="34" charset="0"/>
                <a:ea typeface="ＭＳ Ｐゴシック" pitchFamily="34" charset="-128"/>
                <a:cs typeface="Arial" pitchFamily="34" charset="0"/>
              </a:rPr>
              <a:t>s the problem? Resistance </a:t>
            </a:r>
            <a:endParaRPr lang="en-GB" b="1" dirty="0" smtClean="0">
              <a:solidFill>
                <a:srgbClr val="C00000"/>
              </a:solidFill>
              <a:latin typeface="Arial" pitchFamily="34" charset="0"/>
              <a:ea typeface="ＭＳ Ｐゴシック" pitchFamily="34" charset="-128"/>
              <a:cs typeface="Arial" pitchFamily="34" charset="0"/>
            </a:endParaRPr>
          </a:p>
        </p:txBody>
      </p:sp>
      <p:pic>
        <p:nvPicPr>
          <p:cNvPr id="8195" name="Picture 5"/>
          <p:cNvPicPr>
            <a:picLocks noChangeAspect="1" noChangeArrowheads="1"/>
          </p:cNvPicPr>
          <p:nvPr/>
        </p:nvPicPr>
        <p:blipFill>
          <a:blip r:embed="rId3" cstate="print"/>
          <a:srcRect l="1106" t="45273" r="67064" b="25462"/>
          <a:stretch>
            <a:fillRect/>
          </a:stretch>
        </p:blipFill>
        <p:spPr bwMode="auto">
          <a:xfrm>
            <a:off x="827088" y="1484313"/>
            <a:ext cx="6624637" cy="3384550"/>
          </a:xfrm>
          <a:prstGeom prst="rect">
            <a:avLst/>
          </a:prstGeom>
          <a:noFill/>
          <a:ln w="9525">
            <a:noFill/>
            <a:miter lim="800000"/>
            <a:headEnd/>
            <a:tailEnd/>
          </a:ln>
        </p:spPr>
      </p:pic>
      <p:sp>
        <p:nvSpPr>
          <p:cNvPr id="5" name="Rectangle 4"/>
          <p:cNvSpPr/>
          <p:nvPr/>
        </p:nvSpPr>
        <p:spPr>
          <a:xfrm>
            <a:off x="827088" y="2636838"/>
            <a:ext cx="2305050" cy="2160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827088" y="1700213"/>
            <a:ext cx="10080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4514850" y="1830388"/>
            <a:ext cx="2889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4530725" y="2390775"/>
            <a:ext cx="287338"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122030758"/>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440524274"/>
              </p:ext>
            </p:extLst>
          </p:nvPr>
        </p:nvGraphicFramePr>
        <p:xfrm>
          <a:off x="428625" y="1285875"/>
          <a:ext cx="8358189" cy="1900239"/>
        </p:xfrm>
        <a:graphic>
          <a:graphicData uri="http://schemas.openxmlformats.org/drawingml/2006/table">
            <a:tbl>
              <a:tblPr firstRow="1" bandRow="1">
                <a:tableStyleId>{5C22544A-7EE6-4342-B048-85BDC9FD1C3A}</a:tableStyleId>
              </a:tblPr>
              <a:tblGrid>
                <a:gridCol w="1714500"/>
                <a:gridCol w="2214563"/>
                <a:gridCol w="2214563"/>
                <a:gridCol w="2214563"/>
              </a:tblGrid>
              <a:tr h="701230">
                <a:tc>
                  <a:txBody>
                    <a:bodyPr/>
                    <a:lstStyle/>
                    <a:p>
                      <a:endParaRPr lang="en-GB" sz="2000" dirty="0">
                        <a:solidFill>
                          <a:schemeClr val="tx1"/>
                        </a:solidFill>
                        <a:latin typeface="Arial" pitchFamily="34" charset="0"/>
                        <a:ea typeface="Verdana" pitchFamily="34" charset="0"/>
                        <a:cs typeface="Arial" pitchFamily="34" charset="0"/>
                      </a:endParaRPr>
                    </a:p>
                  </a:txBody>
                  <a:tcPr marL="91439" marR="91439" marT="45713" marB="45713"/>
                </a:tc>
                <a:tc gridSpan="2">
                  <a:txBody>
                    <a:bodyPr/>
                    <a:lstStyle/>
                    <a:p>
                      <a:pPr algn="ctr"/>
                      <a:r>
                        <a:rPr lang="en-GB" sz="2000" i="0" dirty="0" smtClean="0">
                          <a:solidFill>
                            <a:schemeClr val="tx1"/>
                          </a:solidFill>
                          <a:latin typeface="Arial" pitchFamily="34" charset="0"/>
                          <a:ea typeface="Verdana" pitchFamily="34" charset="0"/>
                          <a:cs typeface="Arial" pitchFamily="34" charset="0"/>
                        </a:rPr>
                        <a:t>Enterobacteriaceae</a:t>
                      </a:r>
                      <a:endParaRPr lang="en-GB" sz="2000" i="0" dirty="0">
                        <a:solidFill>
                          <a:schemeClr val="tx1"/>
                        </a:solidFill>
                        <a:latin typeface="Arial" pitchFamily="34" charset="0"/>
                        <a:ea typeface="Verdana" pitchFamily="34" charset="0"/>
                        <a:cs typeface="Arial" pitchFamily="34" charset="0"/>
                      </a:endParaRPr>
                    </a:p>
                  </a:txBody>
                  <a:tcPr marL="91439" marR="91439" marT="45713" marB="45713"/>
                </a:tc>
                <a:tc hMerge="1">
                  <a:txBody>
                    <a:bodyPr/>
                    <a:lstStyle/>
                    <a:p>
                      <a:endParaRPr lang="en-GB" dirty="0"/>
                    </a:p>
                  </a:txBody>
                  <a:tcPr/>
                </a:tc>
                <a:tc>
                  <a:txBody>
                    <a:bodyPr/>
                    <a:lstStyle/>
                    <a:p>
                      <a:pPr algn="ctr"/>
                      <a:r>
                        <a:rPr lang="en-GB" sz="2000" i="0" dirty="0" smtClean="0">
                          <a:solidFill>
                            <a:schemeClr val="tx1"/>
                          </a:solidFill>
                          <a:latin typeface="Arial" pitchFamily="34" charset="0"/>
                          <a:ea typeface="Verdana" pitchFamily="34" charset="0"/>
                          <a:cs typeface="Arial" pitchFamily="34" charset="0"/>
                        </a:rPr>
                        <a:t>Non</a:t>
                      </a:r>
                      <a:r>
                        <a:rPr lang="en-GB" sz="2000" i="0" baseline="0" dirty="0" smtClean="0">
                          <a:solidFill>
                            <a:schemeClr val="tx1"/>
                          </a:solidFill>
                          <a:latin typeface="Arial" pitchFamily="34" charset="0"/>
                          <a:ea typeface="Verdana" pitchFamily="34" charset="0"/>
                          <a:cs typeface="Arial" pitchFamily="34" charset="0"/>
                        </a:rPr>
                        <a:t> </a:t>
                      </a:r>
                      <a:r>
                        <a:rPr lang="en-GB" sz="2000" i="0" baseline="0" dirty="0" err="1" smtClean="0">
                          <a:solidFill>
                            <a:schemeClr val="tx1"/>
                          </a:solidFill>
                          <a:latin typeface="Arial" pitchFamily="34" charset="0"/>
                          <a:ea typeface="Verdana" pitchFamily="34" charset="0"/>
                          <a:cs typeface="Arial" pitchFamily="34" charset="0"/>
                        </a:rPr>
                        <a:t>fermenters</a:t>
                      </a:r>
                      <a:endParaRPr lang="en-GB" sz="2000" i="0" dirty="0">
                        <a:solidFill>
                          <a:schemeClr val="tx1"/>
                        </a:solidFill>
                        <a:latin typeface="Arial" pitchFamily="34" charset="0"/>
                        <a:ea typeface="Verdana" pitchFamily="34" charset="0"/>
                        <a:cs typeface="Arial" pitchFamily="34" charset="0"/>
                      </a:endParaRPr>
                    </a:p>
                  </a:txBody>
                  <a:tcPr marL="91439" marR="91439" marT="45713" marB="45713"/>
                </a:tc>
              </a:tr>
              <a:tr h="439838">
                <a:tc>
                  <a:txBody>
                    <a:bodyPr/>
                    <a:lstStyle/>
                    <a:p>
                      <a:r>
                        <a:rPr lang="en-GB" sz="2000" dirty="0" smtClean="0">
                          <a:solidFill>
                            <a:schemeClr val="tx1"/>
                          </a:solidFill>
                          <a:latin typeface="Arial" pitchFamily="34" charset="0"/>
                          <a:ea typeface="Verdana" pitchFamily="34" charset="0"/>
                          <a:cs typeface="Arial" pitchFamily="34" charset="0"/>
                        </a:rPr>
                        <a:t>Organism</a:t>
                      </a:r>
                      <a:endParaRPr lang="en-GB" sz="2000" dirty="0">
                        <a:solidFill>
                          <a:schemeClr val="tx1"/>
                        </a:solidFill>
                        <a:latin typeface="Arial" pitchFamily="34" charset="0"/>
                        <a:ea typeface="Verdana" pitchFamily="34" charset="0"/>
                        <a:cs typeface="Arial" pitchFamily="34" charset="0"/>
                      </a:endParaRPr>
                    </a:p>
                  </a:txBody>
                  <a:tcPr marL="91439" marR="91439" marT="45713" marB="45713"/>
                </a:tc>
                <a:tc>
                  <a:txBody>
                    <a:bodyPr/>
                    <a:lstStyle/>
                    <a:p>
                      <a:pPr algn="ctr"/>
                      <a:r>
                        <a:rPr lang="en-GB" sz="2000" dirty="0" err="1" smtClean="0">
                          <a:solidFill>
                            <a:schemeClr val="tx1"/>
                          </a:solidFill>
                          <a:latin typeface="Arial" pitchFamily="34" charset="0"/>
                          <a:ea typeface="Verdana" pitchFamily="34" charset="0"/>
                          <a:cs typeface="Arial" pitchFamily="34" charset="0"/>
                        </a:rPr>
                        <a:t>AmpC</a:t>
                      </a:r>
                      <a:r>
                        <a:rPr lang="en-GB" sz="2000" dirty="0" smtClean="0">
                          <a:solidFill>
                            <a:schemeClr val="tx1"/>
                          </a:solidFill>
                          <a:latin typeface="Arial" pitchFamily="34" charset="0"/>
                          <a:ea typeface="Verdana" pitchFamily="34" charset="0"/>
                          <a:cs typeface="Arial" pitchFamily="34" charset="0"/>
                        </a:rPr>
                        <a:t> / ESBL</a:t>
                      </a:r>
                      <a:endParaRPr lang="en-GB" sz="2000" dirty="0">
                        <a:solidFill>
                          <a:schemeClr val="tx1"/>
                        </a:solidFill>
                        <a:latin typeface="Arial" pitchFamily="34" charset="0"/>
                        <a:ea typeface="Verdana" pitchFamily="34" charset="0"/>
                        <a:cs typeface="Arial" pitchFamily="34" charset="0"/>
                      </a:endParaRPr>
                    </a:p>
                  </a:txBody>
                  <a:tcPr marL="91439" marR="91439" marT="45713" marB="45713"/>
                </a:tc>
                <a:tc>
                  <a:txBody>
                    <a:bodyPr/>
                    <a:lstStyle/>
                    <a:p>
                      <a:pPr algn="ctr"/>
                      <a:r>
                        <a:rPr lang="en-GB" sz="2000" dirty="0" smtClean="0">
                          <a:solidFill>
                            <a:schemeClr val="tx1"/>
                          </a:solidFill>
                          <a:latin typeface="Arial" pitchFamily="34" charset="0"/>
                          <a:ea typeface="Verdana" pitchFamily="34" charset="0"/>
                          <a:cs typeface="Arial" pitchFamily="34" charset="0"/>
                        </a:rPr>
                        <a:t>CPE</a:t>
                      </a:r>
                      <a:endParaRPr lang="en-GB" sz="2000" dirty="0">
                        <a:solidFill>
                          <a:schemeClr val="tx1"/>
                        </a:solidFill>
                        <a:latin typeface="Arial" pitchFamily="34" charset="0"/>
                        <a:ea typeface="Verdana" pitchFamily="34" charset="0"/>
                        <a:cs typeface="Arial" pitchFamily="34" charset="0"/>
                      </a:endParaRPr>
                    </a:p>
                  </a:txBody>
                  <a:tcPr marL="91439" marR="91439" marT="45713" marB="45713"/>
                </a:tc>
                <a:tc>
                  <a:txBody>
                    <a:bodyPr/>
                    <a:lstStyle/>
                    <a:p>
                      <a:pPr algn="ctr"/>
                      <a:r>
                        <a:rPr lang="en-GB" sz="2000" i="1" dirty="0" smtClean="0">
                          <a:solidFill>
                            <a:schemeClr val="tx1"/>
                          </a:solidFill>
                          <a:latin typeface="Arial" pitchFamily="34" charset="0"/>
                          <a:ea typeface="Verdana" pitchFamily="34" charset="0"/>
                          <a:cs typeface="Arial" pitchFamily="34" charset="0"/>
                        </a:rPr>
                        <a:t>A.</a:t>
                      </a:r>
                      <a:r>
                        <a:rPr lang="en-GB" sz="2000" i="1" baseline="0" dirty="0" smtClean="0">
                          <a:solidFill>
                            <a:schemeClr val="tx1"/>
                          </a:solidFill>
                          <a:latin typeface="Arial" pitchFamily="34" charset="0"/>
                          <a:ea typeface="Verdana" pitchFamily="34" charset="0"/>
                          <a:cs typeface="Arial" pitchFamily="34" charset="0"/>
                        </a:rPr>
                        <a:t> </a:t>
                      </a:r>
                      <a:r>
                        <a:rPr lang="en-GB" sz="2000" i="1" baseline="0" dirty="0" err="1" smtClean="0">
                          <a:solidFill>
                            <a:schemeClr val="tx1"/>
                          </a:solidFill>
                          <a:latin typeface="Arial" pitchFamily="34" charset="0"/>
                          <a:ea typeface="Verdana" pitchFamily="34" charset="0"/>
                          <a:cs typeface="Arial" pitchFamily="34" charset="0"/>
                        </a:rPr>
                        <a:t>baumannii</a:t>
                      </a:r>
                      <a:endParaRPr lang="en-GB" sz="2000" i="1" dirty="0">
                        <a:solidFill>
                          <a:schemeClr val="tx1"/>
                        </a:solidFill>
                        <a:latin typeface="Arial" pitchFamily="34" charset="0"/>
                        <a:ea typeface="Verdana" pitchFamily="34" charset="0"/>
                        <a:cs typeface="Arial" pitchFamily="34" charset="0"/>
                      </a:endParaRPr>
                    </a:p>
                  </a:txBody>
                  <a:tcPr marL="91439" marR="91439" marT="45713" marB="45713"/>
                </a:tc>
              </a:tr>
              <a:tr h="759171">
                <a:tc>
                  <a:txBody>
                    <a:bodyPr/>
                    <a:lstStyle/>
                    <a:p>
                      <a:r>
                        <a:rPr lang="en-GB" sz="2000" dirty="0" smtClean="0">
                          <a:solidFill>
                            <a:schemeClr val="tx1"/>
                          </a:solidFill>
                          <a:latin typeface="Arial" pitchFamily="34" charset="0"/>
                          <a:ea typeface="Verdana" pitchFamily="34" charset="0"/>
                          <a:cs typeface="Arial" pitchFamily="34" charset="0"/>
                        </a:rPr>
                        <a:t>Attributable mortality</a:t>
                      </a:r>
                      <a:endParaRPr lang="en-GB" sz="2000" dirty="0">
                        <a:solidFill>
                          <a:schemeClr val="tx1"/>
                        </a:solidFill>
                        <a:latin typeface="Arial" pitchFamily="34" charset="0"/>
                        <a:ea typeface="Verdana" pitchFamily="34" charset="0"/>
                        <a:cs typeface="Arial" pitchFamily="34" charset="0"/>
                      </a:endParaRPr>
                    </a:p>
                  </a:txBody>
                  <a:tcPr marL="91439" marR="91439" marT="45713" marB="45713"/>
                </a:tc>
                <a:tc>
                  <a:txBody>
                    <a:bodyPr/>
                    <a:lstStyle/>
                    <a:p>
                      <a:pPr algn="ctr"/>
                      <a:r>
                        <a:rPr lang="en-GB" sz="2000" dirty="0" smtClean="0">
                          <a:solidFill>
                            <a:schemeClr val="tx1"/>
                          </a:solidFill>
                          <a:latin typeface="Arial" pitchFamily="34" charset="0"/>
                          <a:ea typeface="Verdana" pitchFamily="34" charset="0"/>
                          <a:cs typeface="Arial" pitchFamily="34" charset="0"/>
                        </a:rPr>
                        <a:t>Moderate</a:t>
                      </a:r>
                      <a:endParaRPr lang="en-GB" sz="2000" dirty="0">
                        <a:solidFill>
                          <a:schemeClr val="tx1"/>
                        </a:solidFill>
                        <a:latin typeface="Arial" pitchFamily="34" charset="0"/>
                        <a:ea typeface="Verdana" pitchFamily="34" charset="0"/>
                        <a:cs typeface="Arial" pitchFamily="34" charset="0"/>
                      </a:endParaRPr>
                    </a:p>
                  </a:txBody>
                  <a:tcPr marL="91439" marR="91439" marT="45713" marB="45713" anchor="ctr"/>
                </a:tc>
                <a:tc>
                  <a:txBody>
                    <a:bodyPr/>
                    <a:lstStyle/>
                    <a:p>
                      <a:pPr algn="ctr"/>
                      <a:r>
                        <a:rPr lang="en-GB" sz="2000" dirty="0" smtClean="0">
                          <a:solidFill>
                            <a:schemeClr val="tx1"/>
                          </a:solidFill>
                          <a:latin typeface="Arial" pitchFamily="34" charset="0"/>
                          <a:ea typeface="Verdana" pitchFamily="34" charset="0"/>
                          <a:cs typeface="Arial" pitchFamily="34" charset="0"/>
                        </a:rPr>
                        <a:t>Massive (&gt;50%)</a:t>
                      </a:r>
                      <a:endParaRPr lang="en-GB" sz="2000" dirty="0">
                        <a:solidFill>
                          <a:schemeClr val="tx1"/>
                        </a:solidFill>
                        <a:latin typeface="Arial" pitchFamily="34" charset="0"/>
                        <a:ea typeface="Verdana" pitchFamily="34" charset="0"/>
                        <a:cs typeface="Arial" pitchFamily="34" charset="0"/>
                      </a:endParaRPr>
                    </a:p>
                  </a:txBody>
                  <a:tcPr marL="91439" marR="91439" marT="45713" marB="45713" anchor="ctr"/>
                </a:tc>
                <a:tc>
                  <a:txBody>
                    <a:bodyPr/>
                    <a:lstStyle/>
                    <a:p>
                      <a:pPr algn="ctr"/>
                      <a:r>
                        <a:rPr lang="en-GB" sz="2000" dirty="0" smtClean="0">
                          <a:solidFill>
                            <a:schemeClr val="tx1"/>
                          </a:solidFill>
                          <a:latin typeface="Arial" pitchFamily="34" charset="0"/>
                          <a:ea typeface="Verdana" pitchFamily="34" charset="0"/>
                          <a:cs typeface="Arial" pitchFamily="34" charset="0"/>
                        </a:rPr>
                        <a:t>Minimal</a:t>
                      </a:r>
                      <a:endParaRPr lang="en-GB" sz="2000" dirty="0">
                        <a:solidFill>
                          <a:schemeClr val="tx1"/>
                        </a:solidFill>
                        <a:latin typeface="Arial" pitchFamily="34" charset="0"/>
                        <a:ea typeface="Verdana" pitchFamily="34" charset="0"/>
                        <a:cs typeface="Arial" pitchFamily="34" charset="0"/>
                      </a:endParaRPr>
                    </a:p>
                  </a:txBody>
                  <a:tcPr marL="91439" marR="91439" marT="45713" marB="45713" anchor="ctr"/>
                </a:tc>
              </a:tr>
            </a:tbl>
          </a:graphicData>
        </a:graphic>
      </p:graphicFrame>
      <p:sp>
        <p:nvSpPr>
          <p:cNvPr id="9239" name="Rectangle 5"/>
          <p:cNvSpPr>
            <a:spLocks noChangeArrowheads="1"/>
          </p:cNvSpPr>
          <p:nvPr/>
        </p:nvSpPr>
        <p:spPr bwMode="auto">
          <a:xfrm>
            <a:off x="71438" y="6021288"/>
            <a:ext cx="6229350" cy="739775"/>
          </a:xfrm>
          <a:prstGeom prst="rect">
            <a:avLst/>
          </a:prstGeom>
          <a:noFill/>
          <a:ln w="9525">
            <a:noFill/>
            <a:miter lim="800000"/>
            <a:headEnd/>
            <a:tailEnd/>
          </a:ln>
        </p:spPr>
        <p:txBody>
          <a:bodyPr>
            <a:spAutoFit/>
          </a:bodyPr>
          <a:lstStyle/>
          <a:p>
            <a:pPr marL="342900" indent="-342900"/>
            <a:r>
              <a:rPr lang="en-GB" sz="1400" dirty="0" err="1">
                <a:latin typeface="Arial" pitchFamily="34" charset="0"/>
                <a:cs typeface="Arial" pitchFamily="34" charset="0"/>
              </a:rPr>
              <a:t>Shorr</a:t>
            </a:r>
            <a:r>
              <a:rPr lang="en-GB" sz="1400" dirty="0">
                <a:latin typeface="Arial" pitchFamily="34" charset="0"/>
                <a:cs typeface="Arial" pitchFamily="34" charset="0"/>
              </a:rPr>
              <a:t> </a:t>
            </a:r>
            <a:r>
              <a:rPr lang="en-GB" sz="1400" i="1" dirty="0">
                <a:latin typeface="Arial" pitchFamily="34" charset="0"/>
                <a:cs typeface="Arial" pitchFamily="34" charset="0"/>
              </a:rPr>
              <a:t>et al. </a:t>
            </a:r>
            <a:r>
              <a:rPr lang="en-GB" sz="1400" i="1" dirty="0" err="1">
                <a:latin typeface="Arial" pitchFamily="34" charset="0"/>
                <a:cs typeface="Arial" pitchFamily="34" charset="0"/>
              </a:rPr>
              <a:t>Crit</a:t>
            </a:r>
            <a:r>
              <a:rPr lang="en-GB" sz="1400" i="1" dirty="0">
                <a:latin typeface="Arial" pitchFamily="34" charset="0"/>
                <a:cs typeface="Arial" pitchFamily="34" charset="0"/>
              </a:rPr>
              <a:t> Care Med </a:t>
            </a:r>
            <a:r>
              <a:rPr lang="en-GB" sz="1400" dirty="0">
                <a:latin typeface="Arial" pitchFamily="34" charset="0"/>
                <a:cs typeface="Arial" pitchFamily="34" charset="0"/>
              </a:rPr>
              <a:t>2009;37:1463-1469.</a:t>
            </a:r>
          </a:p>
          <a:p>
            <a:pPr marL="342900" indent="-342900"/>
            <a:r>
              <a:rPr lang="en-GB" sz="1400" dirty="0">
                <a:latin typeface="Arial" pitchFamily="34" charset="0"/>
                <a:cs typeface="Arial" pitchFamily="34" charset="0"/>
              </a:rPr>
              <a:t>Patel </a:t>
            </a:r>
            <a:r>
              <a:rPr lang="en-GB" sz="1400" i="1" dirty="0">
                <a:latin typeface="Arial" pitchFamily="34" charset="0"/>
                <a:cs typeface="Arial" pitchFamily="34" charset="0"/>
              </a:rPr>
              <a:t>et al. </a:t>
            </a:r>
            <a:r>
              <a:rPr lang="en-GB" sz="1400" i="1" dirty="0" err="1">
                <a:latin typeface="Arial" pitchFamily="34" charset="0"/>
                <a:cs typeface="Arial" pitchFamily="34" charset="0"/>
              </a:rPr>
              <a:t>Iinfect</a:t>
            </a:r>
            <a:r>
              <a:rPr lang="en-GB" sz="1400" i="1" dirty="0">
                <a:latin typeface="Arial" pitchFamily="34" charset="0"/>
                <a:cs typeface="Arial" pitchFamily="34" charset="0"/>
              </a:rPr>
              <a:t> Control </a:t>
            </a:r>
            <a:r>
              <a:rPr lang="en-GB" sz="1400" i="1" dirty="0" err="1">
                <a:latin typeface="Arial" pitchFamily="34" charset="0"/>
                <a:cs typeface="Arial" pitchFamily="34" charset="0"/>
              </a:rPr>
              <a:t>Hosp</a:t>
            </a:r>
            <a:r>
              <a:rPr lang="en-GB" sz="1400" i="1" dirty="0">
                <a:latin typeface="Arial" pitchFamily="34" charset="0"/>
                <a:cs typeface="Arial" pitchFamily="34" charset="0"/>
              </a:rPr>
              <a:t> </a:t>
            </a:r>
            <a:r>
              <a:rPr lang="en-GB" sz="1400" i="1" dirty="0" err="1">
                <a:latin typeface="Arial" pitchFamily="34" charset="0"/>
                <a:cs typeface="Arial" pitchFamily="34" charset="0"/>
              </a:rPr>
              <a:t>Epidemiol</a:t>
            </a:r>
            <a:r>
              <a:rPr lang="en-GB" sz="1400" i="1" dirty="0">
                <a:latin typeface="Arial" pitchFamily="34" charset="0"/>
                <a:cs typeface="Arial" pitchFamily="34" charset="0"/>
              </a:rPr>
              <a:t> </a:t>
            </a:r>
            <a:r>
              <a:rPr lang="en-GB" sz="1400" dirty="0">
                <a:latin typeface="Arial" pitchFamily="34" charset="0"/>
                <a:cs typeface="Arial" pitchFamily="34" charset="0"/>
              </a:rPr>
              <a:t>2008;29:1099-1106.</a:t>
            </a:r>
          </a:p>
          <a:p>
            <a:pPr marL="342900" indent="-342900"/>
            <a:r>
              <a:rPr lang="en-GB" sz="1400" dirty="0" err="1">
                <a:latin typeface="Arial" pitchFamily="34" charset="0"/>
                <a:cs typeface="Arial" pitchFamily="34" charset="0"/>
              </a:rPr>
              <a:t>Falagas</a:t>
            </a:r>
            <a:r>
              <a:rPr lang="en-GB" sz="1400" dirty="0">
                <a:latin typeface="Arial" pitchFamily="34" charset="0"/>
                <a:cs typeface="Arial" pitchFamily="34" charset="0"/>
              </a:rPr>
              <a:t> </a:t>
            </a:r>
            <a:r>
              <a:rPr lang="en-GB" sz="1400" i="1" dirty="0">
                <a:latin typeface="Arial" pitchFamily="34" charset="0"/>
                <a:cs typeface="Arial" pitchFamily="34" charset="0"/>
              </a:rPr>
              <a:t>et al</a:t>
            </a:r>
            <a:r>
              <a:rPr lang="en-GB" sz="1400" dirty="0">
                <a:latin typeface="Arial" pitchFamily="34" charset="0"/>
                <a:cs typeface="Arial" pitchFamily="34" charset="0"/>
              </a:rPr>
              <a:t>. </a:t>
            </a:r>
            <a:r>
              <a:rPr lang="en-GB" sz="1400" i="1" dirty="0" err="1">
                <a:latin typeface="Arial" pitchFamily="34" charset="0"/>
                <a:cs typeface="Arial" pitchFamily="34" charset="0"/>
              </a:rPr>
              <a:t>Emerg</a:t>
            </a:r>
            <a:r>
              <a:rPr lang="en-GB" sz="1400" i="1" dirty="0">
                <a:latin typeface="Arial" pitchFamily="34" charset="0"/>
                <a:cs typeface="Arial" pitchFamily="34" charset="0"/>
              </a:rPr>
              <a:t> Infect Dis</a:t>
            </a:r>
            <a:r>
              <a:rPr lang="en-GB" sz="1400" dirty="0">
                <a:latin typeface="Arial" pitchFamily="34" charset="0"/>
                <a:cs typeface="Arial" pitchFamily="34" charset="0"/>
              </a:rPr>
              <a:t> 2014;20:1170-1175.</a:t>
            </a:r>
          </a:p>
        </p:txBody>
      </p:sp>
      <p:sp>
        <p:nvSpPr>
          <p:cNvPr id="7" name="Rectangle 2"/>
          <p:cNvSpPr>
            <a:spLocks noGrp="1" noChangeArrowheads="1"/>
          </p:cNvSpPr>
          <p:nvPr>
            <p:ph type="title"/>
          </p:nvPr>
        </p:nvSpPr>
        <p:spPr>
          <a:xfrm>
            <a:off x="205680" y="341784"/>
            <a:ext cx="8686800" cy="1143000"/>
          </a:xfrm>
        </p:spPr>
        <p:txBody>
          <a:bodyPr/>
          <a:lstStyle/>
          <a:p>
            <a:pPr eaLnBrk="1" hangingPunct="1"/>
            <a:r>
              <a:rPr lang="en-GB" b="1" dirty="0" smtClean="0">
                <a:solidFill>
                  <a:srgbClr val="C00000"/>
                </a:solidFill>
                <a:latin typeface="Arial" pitchFamily="34" charset="0"/>
                <a:ea typeface="ＭＳ Ｐゴシック" pitchFamily="34" charset="-128"/>
                <a:cs typeface="Arial" pitchFamily="34" charset="0"/>
              </a:rPr>
              <a:t>What’</a:t>
            </a:r>
            <a:r>
              <a:rPr lang="en-GB" altLang="ja-JP" b="1" dirty="0" smtClean="0">
                <a:solidFill>
                  <a:srgbClr val="C00000"/>
                </a:solidFill>
                <a:latin typeface="Arial" pitchFamily="34" charset="0"/>
                <a:ea typeface="ＭＳ Ｐゴシック" pitchFamily="34" charset="-128"/>
                <a:cs typeface="Arial" pitchFamily="34" charset="0"/>
              </a:rPr>
              <a:t>s the problem? Mortality</a:t>
            </a:r>
            <a:endParaRPr lang="en-GB" b="1" dirty="0" smtClean="0">
              <a:solidFill>
                <a:srgbClr val="C00000"/>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445204452"/>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056218690"/>
              </p:ext>
            </p:extLst>
          </p:nvPr>
        </p:nvGraphicFramePr>
        <p:xfrm>
          <a:off x="-252536" y="1052736"/>
          <a:ext cx="8856984"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2"/>
          <p:cNvSpPr>
            <a:spLocks noGrp="1" noChangeArrowheads="1"/>
          </p:cNvSpPr>
          <p:nvPr>
            <p:ph type="title"/>
          </p:nvPr>
        </p:nvSpPr>
        <p:spPr>
          <a:xfrm>
            <a:off x="205680" y="341784"/>
            <a:ext cx="8686800" cy="1143000"/>
          </a:xfrm>
        </p:spPr>
        <p:txBody>
          <a:bodyPr/>
          <a:lstStyle/>
          <a:p>
            <a:pPr eaLnBrk="1" hangingPunct="1"/>
            <a:r>
              <a:rPr lang="en-GB" b="1" dirty="0" smtClean="0">
                <a:solidFill>
                  <a:srgbClr val="C00000"/>
                </a:solidFill>
                <a:latin typeface="Arial" pitchFamily="34" charset="0"/>
                <a:ea typeface="ＭＳ Ｐゴシック" pitchFamily="34" charset="-128"/>
                <a:cs typeface="Arial" pitchFamily="34" charset="0"/>
              </a:rPr>
              <a:t>What’</a:t>
            </a:r>
            <a:r>
              <a:rPr lang="en-GB" altLang="ja-JP" b="1" dirty="0" smtClean="0">
                <a:solidFill>
                  <a:srgbClr val="C00000"/>
                </a:solidFill>
                <a:latin typeface="Arial" pitchFamily="34" charset="0"/>
                <a:ea typeface="ＭＳ Ｐゴシック" pitchFamily="34" charset="-128"/>
                <a:cs typeface="Arial" pitchFamily="34" charset="0"/>
              </a:rPr>
              <a:t>s the problem? Global domination!</a:t>
            </a:r>
            <a:endParaRPr lang="en-GB" b="1" dirty="0" smtClean="0">
              <a:solidFill>
                <a:srgbClr val="C00000"/>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38930421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Emergence of CPE in the UK</a:t>
            </a:r>
            <a:endParaRPr lang="en-GB" dirty="0"/>
          </a:p>
        </p:txBody>
      </p:sp>
      <p:pic>
        <p:nvPicPr>
          <p:cNvPr id="5" name="Picture 5"/>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3000"/>
                    </a14:imgEffect>
                  </a14:imgLayer>
                </a14:imgProps>
              </a:ext>
              <a:ext uri="{28A0092B-C50C-407E-A947-70E740481C1C}">
                <a14:useLocalDpi xmlns:a14="http://schemas.microsoft.com/office/drawing/2010/main" val="0"/>
              </a:ext>
            </a:extLst>
          </a:blip>
          <a:srcRect t="4153"/>
          <a:stretch/>
        </p:blipFill>
        <p:spPr bwMode="auto">
          <a:xfrm>
            <a:off x="300038" y="1164548"/>
            <a:ext cx="8543925" cy="4208668"/>
          </a:xfrm>
          <a:prstGeom prst="rect">
            <a:avLst/>
          </a:prstGeom>
          <a:noFill/>
          <a:ln>
            <a:noFill/>
          </a:ln>
          <a:effectLst>
            <a:glow rad="127000">
              <a:schemeClr val="bg1"/>
            </a:glow>
            <a:outerShdw dist="35921" dir="2700000" algn="ctr" rotWithShape="0">
              <a:schemeClr val="bg2"/>
            </a:outerShdw>
          </a:effectLst>
        </p:spPr>
      </p:pic>
      <p:sp>
        <p:nvSpPr>
          <p:cNvPr id="6" name="Rectangle 5"/>
          <p:cNvSpPr>
            <a:spLocks noChangeArrowheads="1"/>
          </p:cNvSpPr>
          <p:nvPr/>
        </p:nvSpPr>
        <p:spPr bwMode="auto">
          <a:xfrm>
            <a:off x="71438" y="6453336"/>
            <a:ext cx="6229350" cy="307777"/>
          </a:xfrm>
          <a:prstGeom prst="rect">
            <a:avLst/>
          </a:prstGeom>
          <a:noFill/>
          <a:ln w="9525">
            <a:noFill/>
            <a:miter lim="800000"/>
            <a:headEnd/>
            <a:tailEnd/>
          </a:ln>
        </p:spPr>
        <p:txBody>
          <a:bodyPr>
            <a:spAutoFit/>
          </a:bodyPr>
          <a:lstStyle/>
          <a:p>
            <a:pPr marL="342900" indent="-342900"/>
            <a:r>
              <a:rPr lang="en-GB" sz="1400" dirty="0" smtClean="0">
                <a:latin typeface="Arial" pitchFamily="34" charset="0"/>
                <a:cs typeface="Arial" pitchFamily="34" charset="0"/>
              </a:rPr>
              <a:t>PHE.</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3859713188"/>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4" name="TextBox 3"/>
          <p:cNvSpPr txBox="1"/>
          <p:nvPr/>
        </p:nvSpPr>
        <p:spPr>
          <a:xfrm>
            <a:off x="323528" y="1196752"/>
            <a:ext cx="7920880" cy="1938992"/>
          </a:xfrm>
          <a:prstGeom prst="rect">
            <a:avLst/>
          </a:prstGeom>
          <a:noFill/>
        </p:spPr>
        <p:txBody>
          <a:bodyPr wrap="square" rtlCol="0">
            <a:spAutoFit/>
          </a:bodyPr>
          <a:lstStyle/>
          <a:p>
            <a:pPr marL="342900" indent="-342900">
              <a:buClr>
                <a:schemeClr val="accent2"/>
              </a:buClr>
              <a:buFont typeface="Wingdings" pitchFamily="2" charset="2"/>
              <a:buChar char="§"/>
            </a:pPr>
            <a:r>
              <a:rPr lang="en-GB" sz="2400" dirty="0" smtClean="0">
                <a:latin typeface="Arial" pitchFamily="34" charset="0"/>
                <a:cs typeface="Arial" pitchFamily="34" charset="0"/>
              </a:rPr>
              <a:t>Few cases of CPE locally</a:t>
            </a:r>
          </a:p>
          <a:p>
            <a:pPr marL="342900" indent="-342900">
              <a:buClr>
                <a:schemeClr val="accent2"/>
              </a:buClr>
              <a:buFont typeface="Wingdings" pitchFamily="2" charset="2"/>
              <a:buChar char="§"/>
            </a:pPr>
            <a:r>
              <a:rPr lang="en-GB" sz="2400" dirty="0" smtClean="0">
                <a:latin typeface="Arial" pitchFamily="34" charset="0"/>
                <a:cs typeface="Arial" pitchFamily="34" charset="0"/>
              </a:rPr>
              <a:t>Carriage rate unknown</a:t>
            </a:r>
          </a:p>
          <a:p>
            <a:pPr marL="342900" indent="-342900">
              <a:buClr>
                <a:schemeClr val="accent2"/>
              </a:buClr>
              <a:buFont typeface="Wingdings" pitchFamily="2" charset="2"/>
              <a:buChar char="§"/>
            </a:pPr>
            <a:r>
              <a:rPr lang="en-GB" sz="2400" dirty="0" smtClean="0">
                <a:latin typeface="Arial" pitchFamily="34" charset="0"/>
                <a:cs typeface="Arial" pitchFamily="34" charset="0"/>
              </a:rPr>
              <a:t>PHE risk factors * not evidence based</a:t>
            </a:r>
          </a:p>
          <a:p>
            <a:pPr marL="342900" indent="-342900">
              <a:buClr>
                <a:schemeClr val="accent2"/>
              </a:buClr>
              <a:buFont typeface="Wingdings" pitchFamily="2" charset="2"/>
              <a:buChar char="§"/>
            </a:pPr>
            <a:r>
              <a:rPr lang="en-GB" sz="2400" dirty="0" smtClean="0">
                <a:latin typeface="Arial" pitchFamily="34" charset="0"/>
                <a:cs typeface="Arial" pitchFamily="34" charset="0"/>
              </a:rPr>
              <a:t>Questions over the best anatomic site to screen</a:t>
            </a:r>
          </a:p>
          <a:p>
            <a:pPr marL="342900" indent="-342900">
              <a:buClr>
                <a:schemeClr val="accent2"/>
              </a:buClr>
              <a:buFont typeface="Wingdings" pitchFamily="2" charset="2"/>
              <a:buChar char="§"/>
            </a:pPr>
            <a:r>
              <a:rPr lang="en-GB" sz="2400" dirty="0" smtClean="0">
                <a:latin typeface="Arial" pitchFamily="34" charset="0"/>
                <a:cs typeface="Arial" pitchFamily="34" charset="0"/>
              </a:rPr>
              <a:t>Importance of PCR vs. culture unknown</a:t>
            </a:r>
          </a:p>
        </p:txBody>
      </p:sp>
      <p:sp>
        <p:nvSpPr>
          <p:cNvPr id="5" name="TextBox 4"/>
          <p:cNvSpPr txBox="1"/>
          <p:nvPr/>
        </p:nvSpPr>
        <p:spPr>
          <a:xfrm>
            <a:off x="107504" y="5949280"/>
            <a:ext cx="5184576" cy="830997"/>
          </a:xfrm>
          <a:prstGeom prst="rect">
            <a:avLst/>
          </a:prstGeom>
          <a:noFill/>
        </p:spPr>
        <p:txBody>
          <a:bodyPr wrap="square" rtlCol="0">
            <a:spAutoFit/>
          </a:bodyPr>
          <a:lstStyle/>
          <a:p>
            <a:r>
              <a:rPr lang="en-GB" sz="1600" dirty="0" smtClean="0">
                <a:latin typeface="Arial" pitchFamily="34" charset="0"/>
                <a:cs typeface="Arial" pitchFamily="34" charset="0"/>
              </a:rPr>
              <a:t>* </a:t>
            </a:r>
            <a:r>
              <a:rPr lang="en-GB" sz="1600" dirty="0">
                <a:latin typeface="Arial" pitchFamily="34" charset="0"/>
                <a:ea typeface="ＭＳ Ｐゴシック" pitchFamily="34" charset="-128"/>
                <a:cs typeface="Arial" pitchFamily="34" charset="0"/>
              </a:rPr>
              <a:t> an inpatient in a hospital abroad, </a:t>
            </a:r>
            <a:r>
              <a:rPr lang="en-GB" sz="1600" dirty="0" smtClean="0">
                <a:latin typeface="Arial" pitchFamily="34" charset="0"/>
                <a:ea typeface="ＭＳ Ｐゴシック" pitchFamily="34" charset="-128"/>
                <a:cs typeface="Arial" pitchFamily="34" charset="0"/>
              </a:rPr>
              <a:t>or </a:t>
            </a:r>
            <a:r>
              <a:rPr lang="en-GB" sz="1600" dirty="0">
                <a:latin typeface="Arial" pitchFamily="34" charset="0"/>
                <a:ea typeface="ＭＳ Ｐゴシック" pitchFamily="34" charset="-128"/>
                <a:cs typeface="Arial" pitchFamily="34" charset="0"/>
              </a:rPr>
              <a:t>an inpatient in a UK hospital which has problems with spread of CPE (if known), or </a:t>
            </a:r>
            <a:r>
              <a:rPr lang="en-GB" sz="1600" dirty="0" smtClean="0">
                <a:latin typeface="Arial" pitchFamily="34" charset="0"/>
                <a:ea typeface="ＭＳ Ｐゴシック" pitchFamily="34" charset="-128"/>
                <a:cs typeface="Arial" pitchFamily="34" charset="0"/>
              </a:rPr>
              <a:t>a </a:t>
            </a:r>
            <a:r>
              <a:rPr lang="ja-JP" altLang="en-GB" sz="1600" dirty="0">
                <a:latin typeface="Arial" pitchFamily="34" charset="0"/>
                <a:ea typeface="ＭＳ Ｐゴシック" pitchFamily="34" charset="-128"/>
                <a:cs typeface="Arial" pitchFamily="34" charset="0"/>
              </a:rPr>
              <a:t>‘</a:t>
            </a:r>
            <a:r>
              <a:rPr lang="en-GB" altLang="ja-JP" sz="1600" dirty="0">
                <a:latin typeface="Arial" pitchFamily="34" charset="0"/>
                <a:ea typeface="ＭＳ Ｐゴシック" pitchFamily="34" charset="-128"/>
                <a:cs typeface="Arial" pitchFamily="34" charset="0"/>
              </a:rPr>
              <a:t>previously</a:t>
            </a:r>
            <a:r>
              <a:rPr lang="ja-JP" altLang="en-GB" sz="1600" dirty="0">
                <a:latin typeface="Arial" pitchFamily="34" charset="0"/>
                <a:ea typeface="ＭＳ Ｐゴシック" pitchFamily="34" charset="-128"/>
                <a:cs typeface="Arial" pitchFamily="34" charset="0"/>
              </a:rPr>
              <a:t>’</a:t>
            </a:r>
            <a:r>
              <a:rPr lang="en-GB" altLang="ja-JP" sz="1600" dirty="0">
                <a:latin typeface="Arial" pitchFamily="34" charset="0"/>
                <a:ea typeface="ＭＳ Ｐゴシック" pitchFamily="34" charset="-128"/>
                <a:cs typeface="Arial" pitchFamily="34" charset="0"/>
              </a:rPr>
              <a:t> positive case.</a:t>
            </a:r>
            <a:endParaRPr lang="en-GB" sz="1600"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908605861"/>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Methods</a:t>
            </a:r>
            <a:endParaRPr lang="en-GB" b="1" dirty="0">
              <a:solidFill>
                <a:srgbClr val="C00000"/>
              </a:solidFill>
              <a:latin typeface="Arial" pitchFamily="34" charset="0"/>
              <a:cs typeface="Arial" pitchFamily="34" charset="0"/>
            </a:endParaRPr>
          </a:p>
        </p:txBody>
      </p:sp>
      <p:graphicFrame>
        <p:nvGraphicFramePr>
          <p:cNvPr id="3" name="Diagram 2"/>
          <p:cNvGraphicFramePr/>
          <p:nvPr>
            <p:extLst>
              <p:ext uri="{D42A27DB-BD31-4B8C-83A1-F6EECF244321}">
                <p14:modId xmlns:p14="http://schemas.microsoft.com/office/powerpoint/2010/main" val="4221836758"/>
              </p:ext>
            </p:extLst>
          </p:nvPr>
        </p:nvGraphicFramePr>
        <p:xfrm>
          <a:off x="359532" y="548680"/>
          <a:ext cx="8280920" cy="5133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7504" y="6021288"/>
            <a:ext cx="5184576" cy="830997"/>
          </a:xfrm>
          <a:prstGeom prst="rect">
            <a:avLst/>
          </a:prstGeom>
          <a:noFill/>
        </p:spPr>
        <p:txBody>
          <a:bodyPr wrap="square" rtlCol="0">
            <a:spAutoFit/>
          </a:bodyPr>
          <a:lstStyle/>
          <a:p>
            <a:r>
              <a:rPr lang="en-GB" sz="1600" dirty="0" smtClean="0">
                <a:latin typeface="Arial" pitchFamily="34" charset="0"/>
                <a:cs typeface="Arial" pitchFamily="34" charset="0"/>
              </a:rPr>
              <a:t>* PCR+ samples repeated on Cepheid PCR.</a:t>
            </a:r>
          </a:p>
          <a:p>
            <a:r>
              <a:rPr lang="en-GB" sz="1600" dirty="0" smtClean="0">
                <a:latin typeface="Arial" pitchFamily="34" charset="0"/>
                <a:cs typeface="Arial" pitchFamily="34" charset="0"/>
              </a:rPr>
              <a:t>The study was approved by the NHS Research Ethics Committee.</a:t>
            </a:r>
            <a:endParaRPr lang="en-GB" sz="1600" dirty="0">
              <a:latin typeface="Arial" pitchFamily="34" charset="0"/>
              <a:cs typeface="Arial" pitchFamily="34" charset="0"/>
            </a:endParaRPr>
          </a:p>
        </p:txBody>
      </p:sp>
      <p:sp>
        <p:nvSpPr>
          <p:cNvPr id="6" name="TextBox 5"/>
          <p:cNvSpPr txBox="1"/>
          <p:nvPr/>
        </p:nvSpPr>
        <p:spPr>
          <a:xfrm>
            <a:off x="1043608" y="1052736"/>
            <a:ext cx="3456384" cy="1169551"/>
          </a:xfrm>
          <a:prstGeom prst="rect">
            <a:avLst/>
          </a:prstGeom>
          <a:noFill/>
        </p:spPr>
        <p:txBody>
          <a:bodyPr wrap="square" rtlCol="0">
            <a:spAutoFit/>
          </a:bodyPr>
          <a:lstStyle/>
          <a:p>
            <a:pPr lvl="0" algn="r"/>
            <a:r>
              <a:rPr lang="en-GB" sz="1400" dirty="0"/>
              <a:t>Each </a:t>
            </a:r>
            <a:r>
              <a:rPr lang="en-GB" sz="1400" dirty="0" smtClean="0"/>
              <a:t>patient </a:t>
            </a:r>
            <a:r>
              <a:rPr lang="en-GB" sz="1400" dirty="0"/>
              <a:t>approached and verbal consent obtained; risk factor questionnaire </a:t>
            </a:r>
            <a:r>
              <a:rPr lang="en-GB" sz="1400" dirty="0" smtClean="0"/>
              <a:t>completed. Target sample size: 4500.</a:t>
            </a:r>
            <a:endParaRPr lang="en-GB" sz="1400" dirty="0"/>
          </a:p>
          <a:p>
            <a:pPr algn="r"/>
            <a:endParaRPr lang="en-GB" sz="1400" dirty="0">
              <a:latin typeface="+mn-lt"/>
            </a:endParaRPr>
          </a:p>
        </p:txBody>
      </p:sp>
      <p:cxnSp>
        <p:nvCxnSpPr>
          <p:cNvPr id="8" name="Straight Connector 7"/>
          <p:cNvCxnSpPr/>
          <p:nvPr/>
        </p:nvCxnSpPr>
        <p:spPr>
          <a:xfrm>
            <a:off x="5436096" y="3913452"/>
            <a:ext cx="18002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226770" y="3913452"/>
            <a:ext cx="0" cy="1524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56539"/>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Results</a:t>
            </a:r>
            <a:endParaRPr lang="en-GB" b="1" dirty="0">
              <a:solidFill>
                <a:srgbClr val="C00000"/>
              </a:solidFill>
              <a:latin typeface="Arial" pitchFamily="34" charset="0"/>
              <a:cs typeface="Arial" pitchFamily="34" charset="0"/>
            </a:endParaRPr>
          </a:p>
        </p:txBody>
      </p:sp>
      <p:sp>
        <p:nvSpPr>
          <p:cNvPr id="3" name="Content Placeholder 2"/>
          <p:cNvSpPr>
            <a:spLocks noGrp="1"/>
          </p:cNvSpPr>
          <p:nvPr>
            <p:ph idx="1"/>
          </p:nvPr>
        </p:nvSpPr>
        <p:spPr>
          <a:xfrm>
            <a:off x="360363" y="956130"/>
            <a:ext cx="8423275" cy="5137166"/>
          </a:xfrm>
        </p:spPr>
        <p:txBody>
          <a:bodyPr/>
          <a:lstStyle/>
          <a:p>
            <a:pPr marL="184150" indent="-457200">
              <a:buClr>
                <a:srgbClr val="C00000"/>
              </a:buClr>
              <a:buFont typeface="Wingdings" pitchFamily="2" charset="2"/>
              <a:buChar char="§"/>
            </a:pPr>
            <a:r>
              <a:rPr lang="en-GB" dirty="0" smtClean="0">
                <a:latin typeface="Arial" pitchFamily="34" charset="0"/>
                <a:cs typeface="Arial" pitchFamily="34" charset="0"/>
              </a:rPr>
              <a:t>4843 patients enrolled.</a:t>
            </a:r>
          </a:p>
          <a:p>
            <a:pPr marL="184150" indent="-457200">
              <a:buClr>
                <a:srgbClr val="C00000"/>
              </a:buClr>
              <a:buFont typeface="Wingdings" pitchFamily="2" charset="2"/>
              <a:buChar char="§"/>
            </a:pPr>
            <a:r>
              <a:rPr lang="en-GB" dirty="0" smtClean="0">
                <a:latin typeface="Arial" pitchFamily="34" charset="0"/>
                <a:cs typeface="Arial" pitchFamily="34" charset="0"/>
              </a:rPr>
              <a:t>Rectal swabs collected from 4207 patients.</a:t>
            </a:r>
          </a:p>
          <a:p>
            <a:pPr marL="184150" indent="-457200">
              <a:buClr>
                <a:srgbClr val="C00000"/>
              </a:buClr>
              <a:buFont typeface="Wingdings" pitchFamily="2" charset="2"/>
              <a:buChar char="§"/>
            </a:pPr>
            <a:r>
              <a:rPr lang="en-GB" b="1" dirty="0" smtClean="0">
                <a:solidFill>
                  <a:srgbClr val="C00000"/>
                </a:solidFill>
                <a:latin typeface="Arial" pitchFamily="34" charset="0"/>
                <a:cs typeface="Arial" pitchFamily="34" charset="0"/>
              </a:rPr>
              <a:t>CPE cultured from 5 (0.1%) patients.</a:t>
            </a:r>
          </a:p>
          <a:p>
            <a:pPr marL="903288" lvl="1" indent="-457200">
              <a:buClr>
                <a:srgbClr val="C00000"/>
              </a:buClr>
            </a:pPr>
            <a:r>
              <a:rPr lang="en-GB" dirty="0" smtClean="0">
                <a:latin typeface="Arial" pitchFamily="34" charset="0"/>
                <a:cs typeface="Arial" pitchFamily="34" charset="0"/>
              </a:rPr>
              <a:t>All were positive by Cepheid, 4/5 positive by </a:t>
            </a:r>
            <a:r>
              <a:rPr lang="en-GB" dirty="0" err="1" smtClean="0">
                <a:latin typeface="Arial" pitchFamily="34" charset="0"/>
                <a:cs typeface="Arial" pitchFamily="34" charset="0"/>
              </a:rPr>
              <a:t>CheckDirect</a:t>
            </a:r>
            <a:r>
              <a:rPr lang="en-GB" dirty="0" smtClean="0">
                <a:latin typeface="Arial" pitchFamily="34" charset="0"/>
                <a:cs typeface="Arial" pitchFamily="34" charset="0"/>
              </a:rPr>
              <a:t>.</a:t>
            </a:r>
          </a:p>
          <a:p>
            <a:pPr marL="450850" indent="-450850">
              <a:buClr>
                <a:srgbClr val="C00000"/>
              </a:buClr>
              <a:buFont typeface="Wingdings" pitchFamily="2" charset="2"/>
              <a:buChar char="§"/>
            </a:pPr>
            <a:r>
              <a:rPr lang="en-GB" dirty="0" smtClean="0">
                <a:latin typeface="Arial" pitchFamily="34" charset="0"/>
                <a:cs typeface="Arial" pitchFamily="34" charset="0"/>
              </a:rPr>
              <a:t>Samples from 2 patients were PCR+/culture negative by both PCR systems (Cepheid and </a:t>
            </a:r>
            <a:r>
              <a:rPr lang="en-GB" dirty="0" err="1" smtClean="0">
                <a:latin typeface="Arial" pitchFamily="34" charset="0"/>
                <a:cs typeface="Arial" pitchFamily="34" charset="0"/>
              </a:rPr>
              <a:t>CheckDirect</a:t>
            </a:r>
            <a:r>
              <a:rPr lang="en-GB" dirty="0" smtClean="0">
                <a:latin typeface="Arial" pitchFamily="34" charset="0"/>
                <a:cs typeface="Arial" pitchFamily="34" charset="0"/>
              </a:rPr>
              <a:t>). </a:t>
            </a:r>
          </a:p>
          <a:p>
            <a:pPr marL="903288" lvl="1" indent="-457200">
              <a:buClr>
                <a:srgbClr val="C00000"/>
              </a:buClr>
            </a:pPr>
            <a:r>
              <a:rPr lang="en-GB" b="1" dirty="0" smtClean="0">
                <a:solidFill>
                  <a:schemeClr val="accent3">
                    <a:lumMod val="50000"/>
                  </a:schemeClr>
                </a:solidFill>
                <a:latin typeface="Arial" pitchFamily="34" charset="0"/>
                <a:cs typeface="Arial" pitchFamily="34" charset="0"/>
              </a:rPr>
              <a:t>CPO identified in 7 (0.2%) patients.</a:t>
            </a:r>
          </a:p>
          <a:p>
            <a:pPr marL="455613" indent="-455613">
              <a:buClr>
                <a:srgbClr val="C00000"/>
              </a:buClr>
              <a:buFont typeface="Wingdings" pitchFamily="2" charset="2"/>
              <a:buChar char="§"/>
            </a:pPr>
            <a:r>
              <a:rPr lang="en-GB" dirty="0" smtClean="0">
                <a:latin typeface="Arial" pitchFamily="34" charset="0"/>
                <a:cs typeface="Arial" pitchFamily="34" charset="0"/>
              </a:rPr>
              <a:t>Samples from a further 75 patients were culture negative, and PCR+ by </a:t>
            </a:r>
            <a:r>
              <a:rPr lang="en-GB" dirty="0" err="1" smtClean="0">
                <a:latin typeface="Arial" pitchFamily="34" charset="0"/>
                <a:cs typeface="Arial" pitchFamily="34" charset="0"/>
              </a:rPr>
              <a:t>CheckDirect</a:t>
            </a:r>
            <a:r>
              <a:rPr lang="en-GB" dirty="0" smtClean="0">
                <a:latin typeface="Arial" pitchFamily="34" charset="0"/>
                <a:cs typeface="Arial" pitchFamily="34" charset="0"/>
              </a:rPr>
              <a:t> but negative by Cepheid.  </a:t>
            </a:r>
          </a:p>
          <a:p>
            <a:pPr marL="903288" lvl="1" indent="-457200">
              <a:buClr>
                <a:srgbClr val="C00000"/>
              </a:buClr>
            </a:pPr>
            <a:r>
              <a:rPr lang="en-GB" dirty="0" smtClean="0">
                <a:latin typeface="Arial" pitchFamily="34" charset="0"/>
                <a:cs typeface="Arial" pitchFamily="34" charset="0"/>
              </a:rPr>
              <a:t>Working hypothesis: false positives. </a:t>
            </a:r>
          </a:p>
          <a:p>
            <a:pPr marL="184150" indent="-457200">
              <a:buFont typeface="Wingdings" pitchFamily="2" charset="2"/>
              <a:buChar char="§"/>
            </a:pPr>
            <a:endParaRPr lang="en-GB" dirty="0" smtClean="0">
              <a:latin typeface="Arial" pitchFamily="34" charset="0"/>
              <a:cs typeface="Arial" pitchFamily="34" charset="0"/>
            </a:endParaRPr>
          </a:p>
          <a:p>
            <a:pPr marL="184150" indent="-457200">
              <a:buFont typeface="Wingdings" pitchFamily="2" charset="2"/>
              <a:buChar char="§"/>
            </a:pPr>
            <a:endParaRPr lang="en-GB" dirty="0" smtClean="0">
              <a:latin typeface="Arial" pitchFamily="34" charset="0"/>
              <a:cs typeface="Arial" pitchFamily="34" charset="0"/>
            </a:endParaRPr>
          </a:p>
          <a:p>
            <a:pPr marL="184150" indent="-457200">
              <a:buFont typeface="Wingdings" pitchFamily="2" charset="2"/>
              <a:buChar char="§"/>
            </a:pPr>
            <a:endParaRPr lang="en-GB" dirty="0">
              <a:latin typeface="Arial" pitchFamily="34" charset="0"/>
              <a:cs typeface="Arial" pitchFamily="34" charset="0"/>
            </a:endParaRPr>
          </a:p>
        </p:txBody>
      </p:sp>
    </p:spTree>
    <p:extLst>
      <p:ext uri="{BB962C8B-B14F-4D97-AF65-F5344CB8AC3E}">
        <p14:creationId xmlns:p14="http://schemas.microsoft.com/office/powerpoint/2010/main" val="1794627081"/>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Results</a:t>
            </a:r>
            <a:endParaRPr lang="en-GB" b="1" dirty="0">
              <a:solidFill>
                <a:srgbClr val="C00000"/>
              </a:solidFill>
              <a:latin typeface="Arial" pitchFamily="34" charset="0"/>
              <a:cs typeface="Arial" pitchFamily="34" charset="0"/>
            </a:endParaRPr>
          </a:p>
        </p:txBody>
      </p:sp>
      <p:sp>
        <p:nvSpPr>
          <p:cNvPr id="3" name="Content Placeholder 2"/>
          <p:cNvSpPr>
            <a:spLocks noGrp="1"/>
          </p:cNvSpPr>
          <p:nvPr>
            <p:ph idx="1"/>
          </p:nvPr>
        </p:nvSpPr>
        <p:spPr>
          <a:xfrm>
            <a:off x="360363" y="956130"/>
            <a:ext cx="8423275" cy="5137166"/>
          </a:xfrm>
        </p:spPr>
        <p:txBody>
          <a:bodyPr/>
          <a:lstStyle/>
          <a:p>
            <a:pPr marL="365125" indent="-365125">
              <a:buClr>
                <a:srgbClr val="C00000"/>
              </a:buClr>
              <a:buFont typeface="Wingdings" pitchFamily="2" charset="2"/>
              <a:buChar char="§"/>
            </a:pPr>
            <a:r>
              <a:rPr lang="en-GB" dirty="0" smtClean="0">
                <a:latin typeface="Arial" pitchFamily="34" charset="0"/>
                <a:cs typeface="Arial" pitchFamily="34" charset="0"/>
              </a:rPr>
              <a:t>ESBL were </a:t>
            </a:r>
            <a:r>
              <a:rPr lang="en-GB" dirty="0">
                <a:latin typeface="Arial" pitchFamily="34" charset="0"/>
                <a:cs typeface="Arial" pitchFamily="34" charset="0"/>
              </a:rPr>
              <a:t>cultured from 354 (8.1% of patients overall</a:t>
            </a:r>
            <a:r>
              <a:rPr lang="en-GB" dirty="0" smtClean="0">
                <a:latin typeface="Arial" pitchFamily="34" charset="0"/>
                <a:cs typeface="Arial" pitchFamily="34" charset="0"/>
              </a:rPr>
              <a:t>).</a:t>
            </a:r>
            <a:endParaRPr lang="en-GB" dirty="0">
              <a:latin typeface="Arial" pitchFamily="34" charset="0"/>
              <a:cs typeface="Arial" pitchFamily="34" charset="0"/>
            </a:endParaRPr>
          </a:p>
          <a:p>
            <a:pPr marL="1084263" lvl="1" indent="-365125">
              <a:buClr>
                <a:srgbClr val="C00000"/>
              </a:buClr>
            </a:pPr>
            <a:r>
              <a:rPr lang="en-GB" dirty="0">
                <a:latin typeface="Arial" pitchFamily="34" charset="0"/>
                <a:cs typeface="Arial" pitchFamily="34" charset="0"/>
              </a:rPr>
              <a:t>Rectal swabs were significantly more sensitive for detecting </a:t>
            </a:r>
            <a:r>
              <a:rPr lang="en-GB" dirty="0" smtClean="0">
                <a:latin typeface="Arial" pitchFamily="34" charset="0"/>
                <a:cs typeface="Arial" pitchFamily="34" charset="0"/>
              </a:rPr>
              <a:t>ESBL </a:t>
            </a:r>
            <a:r>
              <a:rPr lang="en-GB" dirty="0">
                <a:latin typeface="Arial" pitchFamily="34" charset="0"/>
                <a:cs typeface="Arial" pitchFamily="34" charset="0"/>
              </a:rPr>
              <a:t>than </a:t>
            </a:r>
            <a:r>
              <a:rPr lang="en-GB" dirty="0" err="1">
                <a:latin typeface="Arial" pitchFamily="34" charset="0"/>
                <a:cs typeface="Arial" pitchFamily="34" charset="0"/>
              </a:rPr>
              <a:t>perineal</a:t>
            </a:r>
            <a:r>
              <a:rPr lang="en-GB" dirty="0">
                <a:latin typeface="Arial" pitchFamily="34" charset="0"/>
                <a:cs typeface="Arial" pitchFamily="34" charset="0"/>
              </a:rPr>
              <a:t> swabs: 331 (7.5%) vs. 165 (3.8%), p&lt;0.001 (Fisher’s exact </a:t>
            </a:r>
            <a:r>
              <a:rPr lang="en-GB" dirty="0" smtClean="0">
                <a:latin typeface="Arial" pitchFamily="34" charset="0"/>
                <a:cs typeface="Arial" pitchFamily="34" charset="0"/>
              </a:rPr>
              <a:t>test).</a:t>
            </a:r>
            <a:endParaRPr lang="en-GB" dirty="0">
              <a:latin typeface="Arial" pitchFamily="34" charset="0"/>
              <a:cs typeface="Arial" pitchFamily="34" charset="0"/>
            </a:endParaRPr>
          </a:p>
          <a:p>
            <a:pPr marL="365125" indent="-365125">
              <a:buClr>
                <a:srgbClr val="C00000"/>
              </a:buClr>
              <a:buFont typeface="Wingdings" pitchFamily="2" charset="2"/>
              <a:buChar char="§"/>
            </a:pPr>
            <a:r>
              <a:rPr lang="en-GB" dirty="0" smtClean="0">
                <a:latin typeface="Arial" pitchFamily="34" charset="0"/>
                <a:cs typeface="Arial" pitchFamily="34" charset="0"/>
              </a:rPr>
              <a:t>None of the CPE positives swabs had visible faecal matter; those with visible faecal matter were more likely to fail PCR.</a:t>
            </a:r>
          </a:p>
          <a:p>
            <a:pPr marL="365125" indent="-365125">
              <a:buClr>
                <a:srgbClr val="C00000"/>
              </a:buClr>
              <a:buFont typeface="Wingdings" pitchFamily="2" charset="2"/>
              <a:buChar char="§"/>
            </a:pPr>
            <a:r>
              <a:rPr lang="en-GB" dirty="0" smtClean="0">
                <a:latin typeface="Arial" pitchFamily="34" charset="0"/>
                <a:cs typeface="Arial" pitchFamily="34" charset="0"/>
              </a:rPr>
              <a:t>The reference lab method (</a:t>
            </a:r>
            <a:r>
              <a:rPr lang="en-GB" dirty="0" err="1" smtClean="0">
                <a:latin typeface="Arial" pitchFamily="34" charset="0"/>
                <a:cs typeface="Arial" pitchFamily="34" charset="0"/>
              </a:rPr>
              <a:t>MacConkey</a:t>
            </a:r>
            <a:r>
              <a:rPr lang="en-GB" dirty="0" smtClean="0">
                <a:latin typeface="Arial" pitchFamily="34" charset="0"/>
                <a:cs typeface="Arial" pitchFamily="34" charset="0"/>
              </a:rPr>
              <a:t> plus an </a:t>
            </a:r>
            <a:r>
              <a:rPr lang="en-GB" dirty="0" err="1" smtClean="0">
                <a:latin typeface="Arial" pitchFamily="34" charset="0"/>
                <a:cs typeface="Arial" pitchFamily="34" charset="0"/>
              </a:rPr>
              <a:t>erta</a:t>
            </a:r>
            <a:r>
              <a:rPr lang="en-GB" dirty="0" smtClean="0">
                <a:latin typeface="Arial" pitchFamily="34" charset="0"/>
                <a:cs typeface="Arial" pitchFamily="34" charset="0"/>
              </a:rPr>
              <a:t> disc) failed to identify </a:t>
            </a:r>
            <a:r>
              <a:rPr lang="en-GB" u="sng" dirty="0" smtClean="0">
                <a:latin typeface="Arial" pitchFamily="34" charset="0"/>
                <a:cs typeface="Arial" pitchFamily="34" charset="0"/>
              </a:rPr>
              <a:t>any</a:t>
            </a:r>
            <a:r>
              <a:rPr lang="en-GB" dirty="0" smtClean="0">
                <a:latin typeface="Arial" pitchFamily="34" charset="0"/>
                <a:cs typeface="Arial" pitchFamily="34" charset="0"/>
              </a:rPr>
              <a:t> of the CPEs.</a:t>
            </a:r>
          </a:p>
          <a:p>
            <a:pPr indent="0"/>
            <a:endParaRPr lang="en-GB" dirty="0" smtClean="0">
              <a:latin typeface="Arial" pitchFamily="34" charset="0"/>
              <a:cs typeface="Arial" pitchFamily="34" charset="0"/>
            </a:endParaRPr>
          </a:p>
        </p:txBody>
      </p:sp>
    </p:spTree>
    <p:extLst>
      <p:ext uri="{BB962C8B-B14F-4D97-AF65-F5344CB8AC3E}">
        <p14:creationId xmlns:p14="http://schemas.microsoft.com/office/powerpoint/2010/main" val="649506163"/>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Results</a:t>
            </a:r>
            <a:endParaRPr lang="en-GB" b="1" dirty="0">
              <a:solidFill>
                <a:srgbClr val="C00000"/>
              </a:solidFill>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014136403"/>
              </p:ext>
            </p:extLst>
          </p:nvPr>
        </p:nvGraphicFramePr>
        <p:xfrm>
          <a:off x="323528" y="1052736"/>
          <a:ext cx="8261265" cy="2852928"/>
        </p:xfrm>
        <a:graphic>
          <a:graphicData uri="http://schemas.openxmlformats.org/drawingml/2006/table">
            <a:tbl>
              <a:tblPr firstRow="1" firstCol="1" bandRow="1">
                <a:tableStyleId>{21E4AEA4-8DFA-4A89-87EB-49C32662AFE0}</a:tableStyleId>
              </a:tblPr>
              <a:tblGrid>
                <a:gridCol w="1356360"/>
                <a:gridCol w="1379944"/>
                <a:gridCol w="1296144"/>
                <a:gridCol w="2088232"/>
                <a:gridCol w="2140585"/>
              </a:tblGrid>
              <a:tr h="0">
                <a:tc>
                  <a:txBody>
                    <a:bodyPr/>
                    <a:lstStyle/>
                    <a:p>
                      <a:pPr algn="just">
                        <a:lnSpc>
                          <a:spcPct val="115000"/>
                        </a:lnSpc>
                        <a:spcAft>
                          <a:spcPts val="0"/>
                        </a:spcAft>
                      </a:pPr>
                      <a:r>
                        <a:rPr lang="en-GB" sz="1600" dirty="0" smtClean="0">
                          <a:effectLst/>
                          <a:latin typeface="Arial" pitchFamily="34" charset="0"/>
                          <a:cs typeface="Arial" pitchFamily="34" charset="0"/>
                        </a:rPr>
                        <a:t>Designation</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err="1" smtClean="0">
                          <a:effectLst/>
                          <a:latin typeface="Arial" pitchFamily="34" charset="0"/>
                          <a:cs typeface="Arial" pitchFamily="34" charset="0"/>
                        </a:rPr>
                        <a:t>CheckDirect</a:t>
                      </a:r>
                      <a:r>
                        <a:rPr lang="en-GB" sz="1600" dirty="0" smtClean="0">
                          <a:effectLst/>
                          <a:latin typeface="Arial" pitchFamily="34" charset="0"/>
                          <a:cs typeface="Arial" pitchFamily="34" charset="0"/>
                        </a:rPr>
                        <a:t> (Ct)</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a:effectLst/>
                          <a:latin typeface="Arial" pitchFamily="34" charset="0"/>
                          <a:cs typeface="Arial" pitchFamily="34" charset="0"/>
                        </a:rPr>
                        <a:t>Cepheid (Ct)</a:t>
                      </a:r>
                      <a:endParaRPr lang="en-GB" sz="160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Direct </a:t>
                      </a:r>
                      <a:r>
                        <a:rPr lang="en-GB" sz="1600" dirty="0" smtClean="0">
                          <a:effectLst/>
                          <a:latin typeface="Arial" pitchFamily="34" charset="0"/>
                          <a:cs typeface="Arial" pitchFamily="34" charset="0"/>
                        </a:rPr>
                        <a:t>culture/PCR</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Ref lab</a:t>
                      </a:r>
                      <a:endParaRPr lang="en-GB" sz="1600" dirty="0">
                        <a:effectLst/>
                        <a:latin typeface="Arial" pitchFamily="34" charset="0"/>
                        <a:ea typeface="Times New Roman"/>
                        <a:cs typeface="Arial" pitchFamily="34" charset="0"/>
                      </a:endParaRPr>
                    </a:p>
                  </a:txBody>
                  <a:tcPr marL="68580" marR="68580" marT="0" marB="0"/>
                </a:tc>
              </a:tr>
              <a:tr h="0">
                <a:tc>
                  <a:txBody>
                    <a:bodyPr/>
                    <a:lstStyle/>
                    <a:p>
                      <a:pPr algn="just">
                        <a:lnSpc>
                          <a:spcPct val="115000"/>
                        </a:lnSpc>
                        <a:spcAft>
                          <a:spcPts val="0"/>
                        </a:spcAft>
                      </a:pPr>
                      <a:r>
                        <a:rPr lang="en-GB" sz="1600" dirty="0" smtClean="0">
                          <a:effectLst/>
                          <a:latin typeface="Arial" pitchFamily="34" charset="0"/>
                          <a:cs typeface="Arial" pitchFamily="34" charset="0"/>
                        </a:rPr>
                        <a:t>CPE</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smtClean="0">
                          <a:effectLst/>
                          <a:latin typeface="Arial" pitchFamily="34" charset="0"/>
                          <a:cs typeface="Arial" pitchFamily="34" charset="0"/>
                        </a:rPr>
                        <a:t>OXA (31.8)</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OXA </a:t>
                      </a:r>
                      <a:r>
                        <a:rPr lang="en-GB" sz="1600" dirty="0" smtClean="0">
                          <a:effectLst/>
                          <a:latin typeface="Arial" pitchFamily="34" charset="0"/>
                          <a:cs typeface="Arial" pitchFamily="34" charset="0"/>
                        </a:rPr>
                        <a:t>(30.2)</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OXA+</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OXA+</a:t>
                      </a:r>
                      <a:endParaRPr lang="en-GB" sz="1600" dirty="0">
                        <a:effectLst/>
                        <a:latin typeface="Arial" pitchFamily="34" charset="0"/>
                        <a:ea typeface="Times New Roman"/>
                        <a:cs typeface="Arial" pitchFamily="34" charset="0"/>
                      </a:endParaRPr>
                    </a:p>
                  </a:txBody>
                  <a:tcPr marL="68580" marR="68580" marT="0" marB="0"/>
                </a:tc>
              </a:tr>
              <a:tr h="0">
                <a:tc>
                  <a:txBody>
                    <a:bodyPr/>
                    <a:lstStyle/>
                    <a:p>
                      <a:pPr algn="just">
                        <a:lnSpc>
                          <a:spcPct val="115000"/>
                        </a:lnSpc>
                        <a:spcAft>
                          <a:spcPts val="0"/>
                        </a:spcAft>
                      </a:pPr>
                      <a:r>
                        <a:rPr lang="en-GB" sz="1600" dirty="0" smtClean="0">
                          <a:effectLst/>
                          <a:latin typeface="Arial" pitchFamily="34" charset="0"/>
                          <a:cs typeface="Arial" pitchFamily="34" charset="0"/>
                        </a:rPr>
                        <a:t>CPE</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OXA </a:t>
                      </a:r>
                      <a:r>
                        <a:rPr lang="en-GB" sz="1600" dirty="0" smtClean="0">
                          <a:effectLst/>
                          <a:latin typeface="Arial" pitchFamily="34" charset="0"/>
                          <a:cs typeface="Arial" pitchFamily="34" charset="0"/>
                        </a:rPr>
                        <a:t>(29.0)</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OXA </a:t>
                      </a:r>
                      <a:r>
                        <a:rPr lang="en-GB" sz="1600" dirty="0" smtClean="0">
                          <a:effectLst/>
                          <a:latin typeface="Arial" pitchFamily="34" charset="0"/>
                          <a:cs typeface="Arial" pitchFamily="34" charset="0"/>
                        </a:rPr>
                        <a:t>(27.8)</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OXA+</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OXA+</a:t>
                      </a:r>
                      <a:endParaRPr lang="en-GB" sz="1600" dirty="0">
                        <a:effectLst/>
                        <a:latin typeface="Arial" pitchFamily="34" charset="0"/>
                        <a:ea typeface="Times New Roman"/>
                        <a:cs typeface="Arial" pitchFamily="34" charset="0"/>
                      </a:endParaRPr>
                    </a:p>
                  </a:txBody>
                  <a:tcPr marL="68580" marR="68580" marT="0" marB="0"/>
                </a:tc>
              </a:tr>
              <a:tr h="0">
                <a:tc>
                  <a:txBody>
                    <a:bodyPr/>
                    <a:lstStyle/>
                    <a:p>
                      <a:pPr algn="just">
                        <a:lnSpc>
                          <a:spcPct val="115000"/>
                        </a:lnSpc>
                        <a:spcAft>
                          <a:spcPts val="0"/>
                        </a:spcAft>
                      </a:pPr>
                      <a:r>
                        <a:rPr lang="en-GB" sz="1600" dirty="0" smtClean="0">
                          <a:effectLst/>
                          <a:latin typeface="Arial" pitchFamily="34" charset="0"/>
                          <a:cs typeface="Arial" pitchFamily="34" charset="0"/>
                        </a:rPr>
                        <a:t>CPE</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NDM </a:t>
                      </a:r>
                      <a:r>
                        <a:rPr lang="en-GB" sz="1600" dirty="0" smtClean="0">
                          <a:effectLst/>
                          <a:latin typeface="Arial" pitchFamily="34" charset="0"/>
                          <a:cs typeface="Arial" pitchFamily="34" charset="0"/>
                        </a:rPr>
                        <a:t>(23.1)</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NDM </a:t>
                      </a:r>
                      <a:r>
                        <a:rPr lang="en-GB" sz="1600" dirty="0" smtClean="0">
                          <a:effectLst/>
                          <a:latin typeface="Arial" pitchFamily="34" charset="0"/>
                          <a:cs typeface="Arial" pitchFamily="34" charset="0"/>
                        </a:rPr>
                        <a:t>(25.6)</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NDM+</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NDM+</a:t>
                      </a:r>
                      <a:endParaRPr lang="en-GB" sz="1600" dirty="0">
                        <a:effectLst/>
                        <a:latin typeface="Arial" pitchFamily="34" charset="0"/>
                        <a:ea typeface="Times New Roman"/>
                        <a:cs typeface="Arial" pitchFamily="34" charset="0"/>
                      </a:endParaRPr>
                    </a:p>
                  </a:txBody>
                  <a:tcPr marL="68580" marR="68580" marT="0" marB="0"/>
                </a:tc>
              </a:tr>
              <a:tr h="0">
                <a:tc>
                  <a:txBody>
                    <a:bodyPr/>
                    <a:lstStyle/>
                    <a:p>
                      <a:pPr algn="just">
                        <a:lnSpc>
                          <a:spcPct val="115000"/>
                        </a:lnSpc>
                        <a:spcAft>
                          <a:spcPts val="0"/>
                        </a:spcAft>
                      </a:pPr>
                      <a:r>
                        <a:rPr lang="en-GB" sz="1600" dirty="0" smtClean="0">
                          <a:effectLst/>
                          <a:latin typeface="Arial" pitchFamily="34" charset="0"/>
                          <a:cs typeface="Arial" pitchFamily="34" charset="0"/>
                        </a:rPr>
                        <a:t>CPE</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Negative</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OXA </a:t>
                      </a:r>
                      <a:r>
                        <a:rPr lang="en-GB" sz="1600" dirty="0" smtClean="0">
                          <a:effectLst/>
                          <a:latin typeface="Arial" pitchFamily="34" charset="0"/>
                          <a:cs typeface="Arial" pitchFamily="34" charset="0"/>
                        </a:rPr>
                        <a:t>(34.1)</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C.freundii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OXA+</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smtClean="0">
                          <a:effectLst/>
                          <a:latin typeface="Arial" pitchFamily="34" charset="0"/>
                          <a:cs typeface="Arial" pitchFamily="34" charset="0"/>
                        </a:rPr>
                        <a:t>C.freundii</a:t>
                      </a:r>
                      <a:r>
                        <a:rPr lang="en-GB" sz="1600" i="1" dirty="0" smtClean="0">
                          <a:effectLst/>
                          <a:latin typeface="Arial" pitchFamily="34" charset="0"/>
                          <a:cs typeface="Arial" pitchFamily="34" charset="0"/>
                        </a:rPr>
                        <a:t> </a:t>
                      </a:r>
                      <a:r>
                        <a:rPr lang="en-GB" sz="1600" dirty="0" smtClean="0">
                          <a:effectLst/>
                          <a:latin typeface="Arial" pitchFamily="34" charset="0"/>
                          <a:cs typeface="Arial" pitchFamily="34" charset="0"/>
                        </a:rPr>
                        <a:t>OXA</a:t>
                      </a:r>
                      <a:r>
                        <a:rPr lang="en-GB" sz="1600" dirty="0">
                          <a:effectLst/>
                          <a:latin typeface="Arial" pitchFamily="34" charset="0"/>
                          <a:cs typeface="Arial" pitchFamily="34" charset="0"/>
                        </a:rPr>
                        <a:t>+</a:t>
                      </a:r>
                      <a:endParaRPr lang="en-GB" sz="1600" dirty="0">
                        <a:effectLst/>
                        <a:latin typeface="Arial" pitchFamily="34" charset="0"/>
                        <a:ea typeface="Times New Roman"/>
                        <a:cs typeface="Arial" pitchFamily="34" charset="0"/>
                      </a:endParaRPr>
                    </a:p>
                  </a:txBody>
                  <a:tcPr marL="68580" marR="68580" marT="0" marB="0"/>
                </a:tc>
              </a:tr>
              <a:tr h="609600">
                <a:tc>
                  <a:txBody>
                    <a:bodyPr/>
                    <a:lstStyle/>
                    <a:p>
                      <a:pPr algn="just">
                        <a:lnSpc>
                          <a:spcPct val="115000"/>
                        </a:lnSpc>
                        <a:spcAft>
                          <a:spcPts val="0"/>
                        </a:spcAft>
                      </a:pPr>
                      <a:r>
                        <a:rPr lang="en-GB" sz="1600" dirty="0" smtClean="0">
                          <a:effectLst/>
                          <a:latin typeface="Arial" pitchFamily="34" charset="0"/>
                          <a:cs typeface="Arial" pitchFamily="34" charset="0"/>
                        </a:rPr>
                        <a:t>CPE</a:t>
                      </a:r>
                      <a:endParaRPr lang="en-GB" sz="1600" dirty="0">
                        <a:effectLst/>
                        <a:latin typeface="Arial" pitchFamily="34" charset="0"/>
                        <a:cs typeface="Arial" pitchFamily="34" charset="0"/>
                      </a:endParaRPr>
                    </a:p>
                    <a:p>
                      <a:pPr algn="just">
                        <a:lnSpc>
                          <a:spcPct val="115000"/>
                        </a:lnSpc>
                        <a:spcAft>
                          <a:spcPts val="0"/>
                        </a:spcAft>
                      </a:pPr>
                      <a:r>
                        <a:rPr lang="en-GB" sz="1600" dirty="0">
                          <a:effectLst/>
                          <a:latin typeface="Arial" pitchFamily="34" charset="0"/>
                          <a:cs typeface="Arial" pitchFamily="34" charset="0"/>
                        </a:rPr>
                        <a:t> </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NDM </a:t>
                      </a:r>
                      <a:r>
                        <a:rPr lang="en-GB" sz="1600" dirty="0" smtClean="0">
                          <a:effectLst/>
                          <a:latin typeface="Arial" pitchFamily="34" charset="0"/>
                          <a:cs typeface="Arial" pitchFamily="34" charset="0"/>
                        </a:rPr>
                        <a:t>2(8.2)</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NDM </a:t>
                      </a:r>
                      <a:r>
                        <a:rPr lang="en-GB" sz="1600" dirty="0" smtClean="0">
                          <a:effectLst/>
                          <a:latin typeface="Arial" pitchFamily="34" charset="0"/>
                          <a:cs typeface="Arial" pitchFamily="34" charset="0"/>
                        </a:rPr>
                        <a:t>(28.2)</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dirty="0">
                          <a:effectLst/>
                          <a:latin typeface="Arial" pitchFamily="34" charset="0"/>
                          <a:cs typeface="Arial" pitchFamily="34" charset="0"/>
                        </a:rPr>
                        <a:t> NDM+</a:t>
                      </a:r>
                    </a:p>
                    <a:p>
                      <a:pPr algn="just">
                        <a:lnSpc>
                          <a:spcPct val="115000"/>
                        </a:lnSpc>
                        <a:spcAft>
                          <a:spcPts val="0"/>
                        </a:spcAft>
                      </a:pPr>
                      <a:r>
                        <a:rPr lang="en-GB" sz="1600" i="1" dirty="0" err="1">
                          <a:effectLst/>
                          <a:latin typeface="Arial" pitchFamily="34" charset="0"/>
                          <a:cs typeface="Arial" pitchFamily="34" charset="0"/>
                        </a:rPr>
                        <a:t>K.pneumoniae</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NDM+</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i="1" dirty="0" err="1">
                          <a:effectLst/>
                          <a:latin typeface="Arial" pitchFamily="34" charset="0"/>
                          <a:cs typeface="Arial" pitchFamily="34" charset="0"/>
                        </a:rPr>
                        <a:t>E.coli</a:t>
                      </a:r>
                      <a:r>
                        <a:rPr lang="en-GB" sz="1600" i="1" dirty="0">
                          <a:effectLst/>
                          <a:latin typeface="Arial" pitchFamily="34" charset="0"/>
                          <a:cs typeface="Arial" pitchFamily="34" charset="0"/>
                        </a:rPr>
                        <a:t> </a:t>
                      </a:r>
                      <a:r>
                        <a:rPr lang="en-GB" sz="1600" dirty="0">
                          <a:effectLst/>
                          <a:latin typeface="Arial" pitchFamily="34" charset="0"/>
                          <a:cs typeface="Arial" pitchFamily="34" charset="0"/>
                        </a:rPr>
                        <a:t>NDM+</a:t>
                      </a:r>
                    </a:p>
                    <a:p>
                      <a:pPr algn="just">
                        <a:lnSpc>
                          <a:spcPct val="115000"/>
                        </a:lnSpc>
                        <a:spcAft>
                          <a:spcPts val="0"/>
                        </a:spcAft>
                      </a:pPr>
                      <a:r>
                        <a:rPr lang="en-GB" sz="1600" i="1" dirty="0" err="1" smtClean="0">
                          <a:effectLst/>
                          <a:latin typeface="Arial" pitchFamily="34" charset="0"/>
                          <a:cs typeface="Arial" pitchFamily="34" charset="0"/>
                        </a:rPr>
                        <a:t>K.pneumoniae</a:t>
                      </a:r>
                      <a:r>
                        <a:rPr lang="en-GB" sz="1600" i="1" dirty="0" smtClean="0">
                          <a:effectLst/>
                          <a:latin typeface="Arial" pitchFamily="34" charset="0"/>
                          <a:cs typeface="Arial" pitchFamily="34" charset="0"/>
                        </a:rPr>
                        <a:t> </a:t>
                      </a:r>
                      <a:r>
                        <a:rPr lang="en-GB" sz="1600" i="0" dirty="0" smtClean="0">
                          <a:effectLst/>
                          <a:latin typeface="Arial" pitchFamily="34" charset="0"/>
                          <a:cs typeface="Arial" pitchFamily="34" charset="0"/>
                        </a:rPr>
                        <a:t>NDM+</a:t>
                      </a:r>
                      <a:endParaRPr lang="en-GB" sz="1600" i="0" dirty="0">
                        <a:effectLst/>
                        <a:latin typeface="Arial" pitchFamily="34" charset="0"/>
                        <a:ea typeface="Times New Roman"/>
                        <a:cs typeface="Arial" pitchFamily="34" charset="0"/>
                      </a:endParaRPr>
                    </a:p>
                  </a:txBody>
                  <a:tcPr marL="68580" marR="68580" marT="0" marB="0"/>
                </a:tc>
              </a:tr>
              <a:tr h="0">
                <a:tc>
                  <a:txBody>
                    <a:bodyPr/>
                    <a:lstStyle/>
                    <a:p>
                      <a:pPr algn="just">
                        <a:lnSpc>
                          <a:spcPct val="115000"/>
                        </a:lnSpc>
                        <a:spcAft>
                          <a:spcPts val="0"/>
                        </a:spcAft>
                      </a:pPr>
                      <a:r>
                        <a:rPr lang="en-GB" sz="1600" dirty="0" smtClean="0">
                          <a:effectLst/>
                          <a:latin typeface="Arial" pitchFamily="34" charset="0"/>
                          <a:cs typeface="Arial" pitchFamily="34" charset="0"/>
                        </a:rPr>
                        <a:t>CPO</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OXA </a:t>
                      </a:r>
                      <a:r>
                        <a:rPr lang="en-GB" sz="1600" dirty="0" smtClean="0">
                          <a:effectLst/>
                          <a:latin typeface="Arial" pitchFamily="34" charset="0"/>
                          <a:cs typeface="Arial" pitchFamily="34" charset="0"/>
                        </a:rPr>
                        <a:t>(31.1)</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OXA </a:t>
                      </a:r>
                      <a:r>
                        <a:rPr lang="en-GB" sz="1600" dirty="0" smtClean="0">
                          <a:effectLst/>
                          <a:latin typeface="Arial" pitchFamily="34" charset="0"/>
                          <a:cs typeface="Arial" pitchFamily="34" charset="0"/>
                        </a:rPr>
                        <a:t>(24.8)</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smtClean="0">
                          <a:effectLst/>
                          <a:latin typeface="Arial" pitchFamily="34" charset="0"/>
                          <a:cs typeface="Arial" pitchFamily="34" charset="0"/>
                        </a:rPr>
                        <a:t>-</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smtClean="0">
                          <a:effectLst/>
                          <a:latin typeface="Arial" pitchFamily="34" charset="0"/>
                          <a:cs typeface="Arial" pitchFamily="34" charset="0"/>
                        </a:rPr>
                        <a:t>-</a:t>
                      </a:r>
                      <a:endParaRPr lang="en-GB" sz="1600" dirty="0">
                        <a:effectLst/>
                        <a:latin typeface="Arial" pitchFamily="34" charset="0"/>
                        <a:ea typeface="Times New Roman"/>
                        <a:cs typeface="Arial" pitchFamily="34" charset="0"/>
                      </a:endParaRPr>
                    </a:p>
                  </a:txBody>
                  <a:tcPr marL="68580" marR="68580" marT="0" marB="0"/>
                </a:tc>
              </a:tr>
              <a:tr h="0">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en-GB" sz="1600" dirty="0" smtClean="0">
                          <a:effectLst/>
                          <a:latin typeface="Arial" pitchFamily="34" charset="0"/>
                          <a:cs typeface="Arial" pitchFamily="34" charset="0"/>
                        </a:rPr>
                        <a:t>CPO</a:t>
                      </a:r>
                      <a:endParaRPr lang="en-GB" sz="1600" dirty="0" smtClean="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VIM </a:t>
                      </a:r>
                      <a:r>
                        <a:rPr lang="en-GB" sz="1600" dirty="0" smtClean="0">
                          <a:effectLst/>
                          <a:latin typeface="Arial" pitchFamily="34" charset="0"/>
                          <a:cs typeface="Arial" pitchFamily="34" charset="0"/>
                        </a:rPr>
                        <a:t>(30.5)</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a:effectLst/>
                          <a:latin typeface="Arial" pitchFamily="34" charset="0"/>
                          <a:cs typeface="Arial" pitchFamily="34" charset="0"/>
                        </a:rPr>
                        <a:t>VIM </a:t>
                      </a:r>
                      <a:r>
                        <a:rPr lang="en-GB" sz="1600" dirty="0" smtClean="0">
                          <a:effectLst/>
                          <a:latin typeface="Arial" pitchFamily="34" charset="0"/>
                          <a:cs typeface="Arial" pitchFamily="34" charset="0"/>
                        </a:rPr>
                        <a:t>(31.7)</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smtClean="0">
                          <a:effectLst/>
                          <a:latin typeface="Arial" pitchFamily="34" charset="0"/>
                          <a:ea typeface="Times New Roman"/>
                          <a:cs typeface="Arial" pitchFamily="34" charset="0"/>
                        </a:rPr>
                        <a:t>-</a:t>
                      </a:r>
                      <a:endParaRPr lang="en-GB" sz="1600" dirty="0">
                        <a:effectLst/>
                        <a:latin typeface="Arial" pitchFamily="34" charset="0"/>
                        <a:ea typeface="Times New Roman"/>
                        <a:cs typeface="Arial" pitchFamily="34" charset="0"/>
                      </a:endParaRPr>
                    </a:p>
                  </a:txBody>
                  <a:tcPr marL="68580" marR="68580" marT="0" marB="0"/>
                </a:tc>
                <a:tc>
                  <a:txBody>
                    <a:bodyPr/>
                    <a:lstStyle/>
                    <a:p>
                      <a:pPr algn="just">
                        <a:lnSpc>
                          <a:spcPct val="115000"/>
                        </a:lnSpc>
                        <a:spcAft>
                          <a:spcPts val="0"/>
                        </a:spcAft>
                      </a:pPr>
                      <a:r>
                        <a:rPr lang="en-GB" sz="1600" dirty="0" smtClean="0">
                          <a:effectLst/>
                          <a:latin typeface="Arial" pitchFamily="34" charset="0"/>
                          <a:ea typeface="Times New Roman"/>
                          <a:cs typeface="Arial" pitchFamily="34" charset="0"/>
                        </a:rPr>
                        <a:t>-</a:t>
                      </a:r>
                      <a:endParaRPr lang="en-GB" sz="1600" dirty="0">
                        <a:effectLst/>
                        <a:latin typeface="Arial" pitchFamily="34" charset="0"/>
                        <a:ea typeface="Times New Roman"/>
                        <a:cs typeface="Arial" pitchFamily="34" charset="0"/>
                      </a:endParaRPr>
                    </a:p>
                  </a:txBody>
                  <a:tcPr marL="68580" marR="68580" marT="0" marB="0"/>
                </a:tc>
              </a:tr>
            </a:tbl>
          </a:graphicData>
        </a:graphic>
      </p:graphicFrame>
    </p:spTree>
    <p:extLst>
      <p:ext uri="{BB962C8B-B14F-4D97-AF65-F5344CB8AC3E}">
        <p14:creationId xmlns:p14="http://schemas.microsoft.com/office/powerpoint/2010/main" val="3385498774"/>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Prevalence of risk factors</a:t>
            </a:r>
            <a:endParaRPr lang="en-GB" b="1" dirty="0">
              <a:solidFill>
                <a:srgbClr val="C00000"/>
              </a:solidFill>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57966090"/>
              </p:ext>
            </p:extLst>
          </p:nvPr>
        </p:nvGraphicFramePr>
        <p:xfrm>
          <a:off x="395536" y="980728"/>
          <a:ext cx="8064896" cy="4680514"/>
        </p:xfrm>
        <a:graphic>
          <a:graphicData uri="http://schemas.openxmlformats.org/drawingml/2006/table">
            <a:tbl>
              <a:tblPr>
                <a:tableStyleId>{5C22544A-7EE6-4342-B048-85BDC9FD1C3A}</a:tableStyleId>
              </a:tblPr>
              <a:tblGrid>
                <a:gridCol w="5760640"/>
                <a:gridCol w="936104"/>
                <a:gridCol w="1368152"/>
              </a:tblGrid>
              <a:tr h="284876">
                <a:tc>
                  <a:txBody>
                    <a:bodyPr/>
                    <a:lstStyle/>
                    <a:p>
                      <a:pPr algn="l" fontAlgn="b"/>
                      <a:r>
                        <a:rPr lang="en-GB" sz="1400" b="1" i="0" u="none" strike="noStrike" dirty="0" smtClean="0">
                          <a:solidFill>
                            <a:srgbClr val="000000"/>
                          </a:solidFill>
                          <a:effectLst/>
                          <a:latin typeface="Arial" pitchFamily="34" charset="0"/>
                          <a:cs typeface="Arial" pitchFamily="34" charset="0"/>
                        </a:rPr>
                        <a:t>Risk factor</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b="1" u="none" strike="noStrike" dirty="0" smtClean="0">
                          <a:effectLst/>
                          <a:latin typeface="Arial" pitchFamily="34" charset="0"/>
                          <a:cs typeface="Arial" pitchFamily="34" charset="0"/>
                        </a:rPr>
                        <a:t>n </a:t>
                      </a:r>
                      <a:r>
                        <a:rPr lang="en-GB" sz="1400" b="1" u="none" strike="noStrike" dirty="0" err="1" smtClean="0">
                          <a:effectLst/>
                          <a:latin typeface="Arial" pitchFamily="34" charset="0"/>
                          <a:cs typeface="Arial" pitchFamily="34" charset="0"/>
                        </a:rPr>
                        <a:t>pts</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b="1" u="none" strike="noStrike" dirty="0" smtClean="0">
                          <a:effectLst/>
                          <a:latin typeface="Arial" pitchFamily="34" charset="0"/>
                          <a:cs typeface="Arial" pitchFamily="34" charset="0"/>
                        </a:rPr>
                        <a:t>% </a:t>
                      </a:r>
                      <a:r>
                        <a:rPr lang="en-GB" sz="1400" b="1" u="none" strike="noStrike" dirty="0" err="1" smtClean="0">
                          <a:effectLst/>
                          <a:latin typeface="Arial" pitchFamily="34" charset="0"/>
                          <a:cs typeface="Arial" pitchFamily="34" charset="0"/>
                        </a:rPr>
                        <a:t>pts</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dirty="0">
                          <a:effectLst/>
                          <a:latin typeface="Arial" pitchFamily="34" charset="0"/>
                          <a:cs typeface="Arial" pitchFamily="34" charset="0"/>
                        </a:rPr>
                        <a:t>Non-UK residents</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smtClean="0">
                          <a:effectLst/>
                          <a:latin typeface="Arial" pitchFamily="34" charset="0"/>
                          <a:cs typeface="Arial" pitchFamily="34" charset="0"/>
                        </a:rPr>
                        <a:t>55</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1.2%</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dirty="0" smtClean="0">
                          <a:effectLst/>
                          <a:latin typeface="Arial" pitchFamily="34" charset="0"/>
                          <a:cs typeface="Arial" pitchFamily="34" charset="0"/>
                        </a:rPr>
                        <a:t>Overseas travel in the past 12 months</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1524</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32.4%</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dirty="0">
                          <a:effectLst/>
                          <a:latin typeface="Arial" pitchFamily="34" charset="0"/>
                          <a:cs typeface="Arial" pitchFamily="34" charset="0"/>
                        </a:rPr>
                        <a:t>Overnight hospital stay in the past 12 months - GSTT</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1658</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35.3%</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dirty="0">
                          <a:effectLst/>
                          <a:latin typeface="Arial" pitchFamily="34" charset="0"/>
                          <a:cs typeface="Arial" pitchFamily="34" charset="0"/>
                        </a:rPr>
                        <a:t>Overnight hospital stay in the past 12 months - within M25</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1964</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41.8%</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a:effectLst/>
                          <a:latin typeface="Arial" pitchFamily="34" charset="0"/>
                          <a:cs typeface="Arial" pitchFamily="34" charset="0"/>
                        </a:rPr>
                        <a:t>Overnight hospital stay in the past 12 months - North West</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8</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0.2%</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515626">
                <a:tc>
                  <a:txBody>
                    <a:bodyPr/>
                    <a:lstStyle/>
                    <a:p>
                      <a:pPr algn="l" fontAlgn="b"/>
                      <a:r>
                        <a:rPr lang="en-GB" sz="1400" u="none" strike="noStrike" dirty="0">
                          <a:effectLst/>
                          <a:latin typeface="Arial" pitchFamily="34" charset="0"/>
                          <a:cs typeface="Arial" pitchFamily="34" charset="0"/>
                        </a:rPr>
                        <a:t>Overnight hospital stay in the past 12 months - any UK hospital (including London)</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2187</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46.5%</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515626">
                <a:tc>
                  <a:txBody>
                    <a:bodyPr/>
                    <a:lstStyle/>
                    <a:p>
                      <a:pPr algn="l" fontAlgn="b"/>
                      <a:r>
                        <a:rPr lang="en-GB" sz="1400" u="none" strike="noStrike" dirty="0" smtClean="0">
                          <a:effectLst/>
                          <a:latin typeface="Arial" pitchFamily="34" charset="0"/>
                          <a:cs typeface="Arial" pitchFamily="34" charset="0"/>
                        </a:rPr>
                        <a:t>Overnight hospital stay in the past 12 months - overseas hospital (CRE risk countries)</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20</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0.4%</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515626">
                <a:tc>
                  <a:txBody>
                    <a:bodyPr/>
                    <a:lstStyle/>
                    <a:p>
                      <a:pPr algn="l" fontAlgn="b"/>
                      <a:r>
                        <a:rPr lang="en-GB" sz="1400" u="none" strike="noStrike">
                          <a:effectLst/>
                          <a:latin typeface="Arial" pitchFamily="34" charset="0"/>
                          <a:cs typeface="Arial" pitchFamily="34" charset="0"/>
                        </a:rPr>
                        <a:t>Overnight hospital stay in the past 12 months - overseas hospital (any country)</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49</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1.0%</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a:effectLst/>
                          <a:latin typeface="Arial" pitchFamily="34" charset="0"/>
                          <a:cs typeface="Arial" pitchFamily="34" charset="0"/>
                        </a:rPr>
                        <a:t>Antibiotics in the past 6 months - any</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2628</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55.9%</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a:effectLst/>
                          <a:latin typeface="Arial" pitchFamily="34" charset="0"/>
                          <a:cs typeface="Arial" pitchFamily="34" charset="0"/>
                        </a:rPr>
                        <a:t>Antibiotics in the past 6 months - one course</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1399</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29.8%</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a:effectLst/>
                          <a:latin typeface="Arial" pitchFamily="34" charset="0"/>
                          <a:cs typeface="Arial" pitchFamily="34" charset="0"/>
                        </a:rPr>
                        <a:t>Antibiotics in the past 6 months - more than one course</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1229</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26.1%</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a:effectLst/>
                          <a:latin typeface="Arial" pitchFamily="34" charset="0"/>
                          <a:cs typeface="Arial" pitchFamily="34" charset="0"/>
                        </a:rPr>
                        <a:t>At least one risk factor</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3618</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a:effectLst/>
                          <a:latin typeface="Arial" pitchFamily="34" charset="0"/>
                          <a:cs typeface="Arial" pitchFamily="34" charset="0"/>
                        </a:rPr>
                        <a:t>77.0%</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284876">
                <a:tc>
                  <a:txBody>
                    <a:bodyPr/>
                    <a:lstStyle/>
                    <a:p>
                      <a:pPr algn="l" fontAlgn="b"/>
                      <a:r>
                        <a:rPr lang="en-GB" sz="1400" u="none" strike="noStrike">
                          <a:effectLst/>
                          <a:latin typeface="Arial" pitchFamily="34" charset="0"/>
                          <a:cs typeface="Arial" pitchFamily="34" charset="0"/>
                        </a:rPr>
                        <a:t>At least one risk factor (excluding antibiotics)</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a:effectLst/>
                          <a:latin typeface="Arial" pitchFamily="34" charset="0"/>
                          <a:cs typeface="Arial" pitchFamily="34" charset="0"/>
                        </a:rPr>
                        <a:t>2961</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fontAlgn="b"/>
                      <a:r>
                        <a:rPr lang="en-GB" sz="1400" u="none" strike="noStrike" dirty="0" smtClean="0">
                          <a:effectLst/>
                          <a:latin typeface="Arial" pitchFamily="34" charset="0"/>
                          <a:cs typeface="Arial" pitchFamily="34" charset="0"/>
                        </a:rPr>
                        <a:t>63.0%</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bl>
          </a:graphicData>
        </a:graphic>
      </p:graphicFrame>
      <p:sp>
        <p:nvSpPr>
          <p:cNvPr id="6" name="Rectangle 1"/>
          <p:cNvSpPr>
            <a:spLocks noChangeArrowheads="1"/>
          </p:cNvSpPr>
          <p:nvPr/>
        </p:nvSpPr>
        <p:spPr bwMode="auto">
          <a:xfrm>
            <a:off x="107504" y="6402814"/>
            <a:ext cx="626469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GB" sz="1600" dirty="0" smtClean="0">
                <a:latin typeface="Arial" pitchFamily="34" charset="0"/>
                <a:cs typeface="Arial" pitchFamily="34" charset="0"/>
              </a:rPr>
              <a:t>n=4701. </a:t>
            </a:r>
          </a:p>
        </p:txBody>
      </p:sp>
    </p:spTree>
    <p:extLst>
      <p:ext uri="{BB962C8B-B14F-4D97-AF65-F5344CB8AC3E}">
        <p14:creationId xmlns:p14="http://schemas.microsoft.com/office/powerpoint/2010/main" val="2092312945"/>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Risk factors for CPO</a:t>
            </a:r>
            <a:endParaRPr lang="en-GB" b="1" dirty="0">
              <a:solidFill>
                <a:srgbClr val="C00000"/>
              </a:solidFill>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07493734"/>
              </p:ext>
            </p:extLst>
          </p:nvPr>
        </p:nvGraphicFramePr>
        <p:xfrm>
          <a:off x="323528" y="836708"/>
          <a:ext cx="8496944" cy="5040564"/>
        </p:xfrm>
        <a:graphic>
          <a:graphicData uri="http://schemas.openxmlformats.org/drawingml/2006/table">
            <a:tbl>
              <a:tblPr>
                <a:tableStyleId>{5C22544A-7EE6-4342-B048-85BDC9FD1C3A}</a:tableStyleId>
              </a:tblPr>
              <a:tblGrid>
                <a:gridCol w="5394231"/>
                <a:gridCol w="1080409"/>
                <a:gridCol w="1121963"/>
                <a:gridCol w="900341"/>
              </a:tblGrid>
              <a:tr h="749528">
                <a:tc>
                  <a:txBody>
                    <a:bodyPr/>
                    <a:lstStyle/>
                    <a:p>
                      <a:pPr algn="ctr" fontAlgn="b"/>
                      <a:r>
                        <a:rPr lang="en-GB" sz="1400" b="1" u="none" strike="noStrike" dirty="0" smtClean="0">
                          <a:effectLst/>
                          <a:latin typeface="Arial" pitchFamily="34" charset="0"/>
                          <a:cs typeface="Arial" pitchFamily="34" charset="0"/>
                        </a:rPr>
                        <a:t>Risk factors</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dirty="0">
                          <a:effectLst/>
                          <a:latin typeface="Arial" pitchFamily="34" charset="0"/>
                          <a:cs typeface="Arial" pitchFamily="34" charset="0"/>
                        </a:rPr>
                        <a:t>% CPO+ </a:t>
                      </a:r>
                      <a:r>
                        <a:rPr lang="en-GB" sz="1400" b="1" u="none" strike="noStrike" dirty="0" smtClean="0">
                          <a:effectLst/>
                          <a:latin typeface="Arial" pitchFamily="34" charset="0"/>
                          <a:cs typeface="Arial" pitchFamily="34" charset="0"/>
                        </a:rPr>
                        <a:t>with </a:t>
                      </a:r>
                      <a:r>
                        <a:rPr lang="en-GB" sz="1400" b="1" u="none" strike="noStrike" dirty="0">
                          <a:effectLst/>
                          <a:latin typeface="Arial" pitchFamily="34" charset="0"/>
                          <a:cs typeface="Arial" pitchFamily="34" charset="0"/>
                        </a:rPr>
                        <a:t>risk factor</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dirty="0">
                          <a:effectLst/>
                          <a:latin typeface="Arial" pitchFamily="34" charset="0"/>
                          <a:cs typeface="Arial" pitchFamily="34" charset="0"/>
                        </a:rPr>
                        <a:t>%</a:t>
                      </a:r>
                      <a:r>
                        <a:rPr lang="en-GB" sz="1400" b="1" u="none" strike="noStrike" dirty="0" smtClean="0">
                          <a:effectLst/>
                          <a:latin typeface="Arial" pitchFamily="34" charset="0"/>
                          <a:cs typeface="Arial" pitchFamily="34" charset="0"/>
                        </a:rPr>
                        <a:t>CPO+</a:t>
                      </a:r>
                      <a:r>
                        <a:rPr lang="en-GB" sz="1400" b="1" u="none" strike="noStrike" baseline="0" dirty="0" smtClean="0">
                          <a:effectLst/>
                          <a:latin typeface="Arial" pitchFamily="34" charset="0"/>
                          <a:cs typeface="Arial" pitchFamily="34" charset="0"/>
                        </a:rPr>
                        <a:t> </a:t>
                      </a:r>
                      <a:r>
                        <a:rPr lang="en-GB" sz="1400" b="1" u="none" strike="noStrike" dirty="0" smtClean="0">
                          <a:effectLst/>
                          <a:latin typeface="Arial" pitchFamily="34" charset="0"/>
                          <a:cs typeface="Arial" pitchFamily="34" charset="0"/>
                        </a:rPr>
                        <a:t>without </a:t>
                      </a:r>
                      <a:r>
                        <a:rPr lang="en-GB" sz="1400" b="1" u="none" strike="noStrike" dirty="0">
                          <a:effectLst/>
                          <a:latin typeface="Arial" pitchFamily="34" charset="0"/>
                          <a:cs typeface="Arial" pitchFamily="34" charset="0"/>
                        </a:rPr>
                        <a:t>risk factor</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dirty="0" smtClean="0">
                          <a:effectLst/>
                          <a:latin typeface="Arial" pitchFamily="34" charset="0"/>
                          <a:cs typeface="Arial" pitchFamily="34" charset="0"/>
                        </a:rPr>
                        <a:t>p value</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r>
              <a:tr h="526426">
                <a:tc>
                  <a:txBody>
                    <a:bodyPr/>
                    <a:lstStyle/>
                    <a:p>
                      <a:pPr algn="l" fontAlgn="b"/>
                      <a:r>
                        <a:rPr lang="en-GB" sz="1400" b="1" u="none" strike="noStrike" dirty="0" smtClean="0">
                          <a:effectLst/>
                          <a:latin typeface="Arial" pitchFamily="34" charset="0"/>
                          <a:cs typeface="Arial" pitchFamily="34" charset="0"/>
                        </a:rPr>
                        <a:t>Overnight hospital stay in the past 12 months - overseas hospital (any country)</a:t>
                      </a:r>
                      <a:endParaRPr lang="en-GB" sz="1400" b="1" i="0" u="none" strike="noStrike" dirty="0">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b="1" u="none" strike="noStrike">
                          <a:effectLst/>
                          <a:latin typeface="Arial" pitchFamily="34" charset="0"/>
                          <a:cs typeface="Arial" pitchFamily="34" charset="0"/>
                        </a:rPr>
                        <a:t>6.4%</a:t>
                      </a:r>
                      <a:endParaRPr lang="en-GB" sz="1400" b="1"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dirty="0">
                          <a:effectLst/>
                          <a:latin typeface="Arial" pitchFamily="34" charset="0"/>
                          <a:cs typeface="Arial" pitchFamily="34" charset="0"/>
                        </a:rPr>
                        <a:t>0.1%</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a:effectLst/>
                          <a:latin typeface="Arial" pitchFamily="34" charset="0"/>
                          <a:cs typeface="Arial" pitchFamily="34" charset="0"/>
                        </a:rPr>
                        <a:t>&lt;0.01</a:t>
                      </a:r>
                      <a:endParaRPr lang="en-GB" sz="1400" b="1" i="0" u="none" strike="noStrike">
                        <a:solidFill>
                          <a:srgbClr val="000000"/>
                        </a:solidFill>
                        <a:effectLst/>
                        <a:latin typeface="Arial" pitchFamily="34" charset="0"/>
                        <a:cs typeface="Arial" pitchFamily="34" charset="0"/>
                      </a:endParaRPr>
                    </a:p>
                  </a:txBody>
                  <a:tcPr marL="8323" marR="8323" marT="8323" marB="0" anchor="ctr"/>
                </a:tc>
              </a:tr>
              <a:tr h="526426">
                <a:tc>
                  <a:txBody>
                    <a:bodyPr/>
                    <a:lstStyle/>
                    <a:p>
                      <a:pPr algn="l" fontAlgn="b"/>
                      <a:r>
                        <a:rPr lang="en-GB" sz="1400" b="1" u="none" strike="noStrike" dirty="0">
                          <a:effectLst/>
                          <a:latin typeface="Arial" pitchFamily="34" charset="0"/>
                          <a:cs typeface="Arial" pitchFamily="34" charset="0"/>
                        </a:rPr>
                        <a:t>Overnight hospital stay in the past 12 months - overseas hospital (</a:t>
                      </a:r>
                      <a:r>
                        <a:rPr lang="en-GB" sz="1400" b="1" u="none" strike="noStrike" dirty="0" smtClean="0">
                          <a:effectLst/>
                          <a:latin typeface="Arial" pitchFamily="34" charset="0"/>
                          <a:cs typeface="Arial" pitchFamily="34" charset="0"/>
                        </a:rPr>
                        <a:t>CPE </a:t>
                      </a:r>
                      <a:r>
                        <a:rPr lang="en-GB" sz="1400" b="1" u="none" strike="noStrike" dirty="0">
                          <a:effectLst/>
                          <a:latin typeface="Arial" pitchFamily="34" charset="0"/>
                          <a:cs typeface="Arial" pitchFamily="34" charset="0"/>
                        </a:rPr>
                        <a:t>risk </a:t>
                      </a:r>
                      <a:r>
                        <a:rPr lang="en-GB" sz="1400" b="1" u="none" strike="noStrike" dirty="0" smtClean="0">
                          <a:effectLst/>
                          <a:latin typeface="Arial" pitchFamily="34" charset="0"/>
                          <a:cs typeface="Arial" pitchFamily="34" charset="0"/>
                        </a:rPr>
                        <a:t>countries as defined by PHE)</a:t>
                      </a:r>
                      <a:endParaRPr lang="en-GB" sz="1400" b="1" i="0" u="none" strike="noStrike" dirty="0">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b="1" u="none" strike="noStrike" dirty="0">
                          <a:effectLst/>
                          <a:latin typeface="Arial" pitchFamily="34" charset="0"/>
                          <a:cs typeface="Arial" pitchFamily="34" charset="0"/>
                        </a:rPr>
                        <a:t>5.0%</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dirty="0">
                          <a:effectLst/>
                          <a:latin typeface="Arial" pitchFamily="34" charset="0"/>
                          <a:cs typeface="Arial" pitchFamily="34" charset="0"/>
                        </a:rPr>
                        <a:t>0.1%</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b="1" u="none" strike="noStrike" dirty="0" smtClean="0">
                          <a:effectLst/>
                          <a:latin typeface="Arial" pitchFamily="34" charset="0"/>
                          <a:cs typeface="Arial" pitchFamily="34" charset="0"/>
                        </a:rPr>
                        <a:t>&lt;0.01</a:t>
                      </a:r>
                      <a:endParaRPr lang="en-GB" sz="1400" b="1" i="0" u="none" strike="noStrike" dirty="0">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Risk factors excluding antibiotics</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0.0%</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0.07</a:t>
                      </a:r>
                      <a:endParaRPr lang="en-GB" sz="1400" b="0" i="0" u="none" strike="noStrike">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Antibiotics in the past 6 months - any</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0.12</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Overnight hospital stay in the past 12 months - within M25</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0.13</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Overseas travel in the past 12 months</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0.3%</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0.16</a:t>
                      </a:r>
                      <a:endParaRPr lang="en-GB" sz="1400" b="0" i="0" u="none" strike="noStrike">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Antibiotics in the past 6 months - more than one course</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0.3%</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0.19</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dirty="0">
                          <a:effectLst/>
                          <a:latin typeface="Arial" pitchFamily="34" charset="0"/>
                          <a:cs typeface="Arial" pitchFamily="34" charset="0"/>
                        </a:rPr>
                        <a:t>Overnight hospital stay in the past 12 months </a:t>
                      </a:r>
                      <a:r>
                        <a:rPr lang="en-GB" sz="1400" u="none" strike="noStrike" dirty="0" smtClean="0">
                          <a:effectLst/>
                          <a:latin typeface="Arial" pitchFamily="34" charset="0"/>
                          <a:cs typeface="Arial" pitchFamily="34" charset="0"/>
                        </a:rPr>
                        <a:t>- GSTT</a:t>
                      </a:r>
                      <a:endParaRPr lang="en-GB" sz="1400" b="0" i="0" u="none" strike="noStrike" dirty="0">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0.23</a:t>
                      </a:r>
                      <a:endParaRPr lang="en-GB" sz="1400" b="0" i="0" u="none" strike="noStrike">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All risk factors</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0.0%</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0.23</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Antibiotics in the past 6 months - one course</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0.28</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526426">
                <a:tc>
                  <a:txBody>
                    <a:bodyPr/>
                    <a:lstStyle/>
                    <a:p>
                      <a:pPr algn="l" fontAlgn="b"/>
                      <a:r>
                        <a:rPr lang="en-GB" sz="1400" u="none" strike="noStrike">
                          <a:effectLst/>
                          <a:latin typeface="Arial" pitchFamily="34" charset="0"/>
                          <a:cs typeface="Arial" pitchFamily="34" charset="0"/>
                        </a:rPr>
                        <a:t>Overnight hospital stay in the past 12 months - any UK hospital (including London)</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0.1%</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0.60</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270210">
                <a:tc>
                  <a:txBody>
                    <a:bodyPr/>
                    <a:lstStyle/>
                    <a:p>
                      <a:pPr algn="l" fontAlgn="b"/>
                      <a:r>
                        <a:rPr lang="en-GB" sz="1400" u="none" strike="noStrike">
                          <a:effectLst/>
                          <a:latin typeface="Arial" pitchFamily="34" charset="0"/>
                          <a:cs typeface="Arial" pitchFamily="34" charset="0"/>
                        </a:rPr>
                        <a:t>Non-UK residents</a:t>
                      </a:r>
                      <a:endParaRPr lang="en-GB" sz="1400" b="0" i="0" u="none" strike="noStrike">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0.0%</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0.78</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r h="279868">
                <a:tc>
                  <a:txBody>
                    <a:bodyPr/>
                    <a:lstStyle/>
                    <a:p>
                      <a:pPr algn="l" fontAlgn="b"/>
                      <a:r>
                        <a:rPr lang="en-GB" sz="1400" u="none" strike="noStrike" dirty="0">
                          <a:effectLst/>
                          <a:latin typeface="Arial" pitchFamily="34" charset="0"/>
                          <a:cs typeface="Arial" pitchFamily="34" charset="0"/>
                        </a:rPr>
                        <a:t>Overnight hospital stay in the past 12 months - North West</a:t>
                      </a:r>
                      <a:endParaRPr lang="en-GB" sz="1400" b="0" i="0" u="none" strike="noStrike" dirty="0">
                        <a:solidFill>
                          <a:srgbClr val="000000"/>
                        </a:solidFill>
                        <a:effectLst/>
                        <a:latin typeface="Arial" pitchFamily="34" charset="0"/>
                        <a:cs typeface="Arial" pitchFamily="34" charset="0"/>
                      </a:endParaRPr>
                    </a:p>
                  </a:txBody>
                  <a:tcPr marL="8323" marR="8323" marT="8323" marB="0" anchor="b"/>
                </a:tc>
                <a:tc>
                  <a:txBody>
                    <a:bodyPr/>
                    <a:lstStyle/>
                    <a:p>
                      <a:pPr algn="ctr" fontAlgn="b"/>
                      <a:r>
                        <a:rPr lang="en-GB" sz="1400" u="none" strike="noStrike">
                          <a:effectLst/>
                          <a:latin typeface="Arial" pitchFamily="34" charset="0"/>
                          <a:cs typeface="Arial" pitchFamily="34" charset="0"/>
                        </a:rPr>
                        <a:t>0.0%</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a:effectLst/>
                          <a:latin typeface="Arial" pitchFamily="34" charset="0"/>
                          <a:cs typeface="Arial" pitchFamily="34" charset="0"/>
                        </a:rPr>
                        <a:t>0.2%</a:t>
                      </a:r>
                      <a:endParaRPr lang="en-GB" sz="1400" b="0" i="0" u="none" strike="noStrike">
                        <a:solidFill>
                          <a:srgbClr val="000000"/>
                        </a:solidFill>
                        <a:effectLst/>
                        <a:latin typeface="Arial" pitchFamily="34" charset="0"/>
                        <a:cs typeface="Arial" pitchFamily="34" charset="0"/>
                      </a:endParaRPr>
                    </a:p>
                  </a:txBody>
                  <a:tcPr marL="8323" marR="8323" marT="8323" marB="0" anchor="ctr"/>
                </a:tc>
                <a:tc>
                  <a:txBody>
                    <a:bodyPr/>
                    <a:lstStyle/>
                    <a:p>
                      <a:pPr algn="ctr" fontAlgn="b"/>
                      <a:r>
                        <a:rPr lang="en-GB" sz="1400" u="none" strike="noStrike" dirty="0">
                          <a:effectLst/>
                          <a:latin typeface="Arial" pitchFamily="34" charset="0"/>
                          <a:cs typeface="Arial" pitchFamily="34" charset="0"/>
                        </a:rPr>
                        <a:t>0.91</a:t>
                      </a:r>
                      <a:endParaRPr lang="en-GB" sz="1400" b="0" i="0" u="none" strike="noStrike" dirty="0">
                        <a:solidFill>
                          <a:srgbClr val="000000"/>
                        </a:solidFill>
                        <a:effectLst/>
                        <a:latin typeface="Arial" pitchFamily="34" charset="0"/>
                        <a:cs typeface="Arial" pitchFamily="34" charset="0"/>
                      </a:endParaRPr>
                    </a:p>
                  </a:txBody>
                  <a:tcPr marL="8323" marR="8323" marT="8323" marB="0" anchor="ctr"/>
                </a:tc>
              </a:tr>
            </a:tbl>
          </a:graphicData>
        </a:graphic>
      </p:graphicFrame>
    </p:spTree>
    <p:extLst>
      <p:ext uri="{BB962C8B-B14F-4D97-AF65-F5344CB8AC3E}">
        <p14:creationId xmlns:p14="http://schemas.microsoft.com/office/powerpoint/2010/main" val="3878628712"/>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Standard of care screens, and isolation</a:t>
            </a:r>
            <a:endParaRPr lang="en-GB" b="1" dirty="0">
              <a:solidFill>
                <a:srgbClr val="C00000"/>
              </a:solidFill>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91467894"/>
              </p:ext>
            </p:extLst>
          </p:nvPr>
        </p:nvGraphicFramePr>
        <p:xfrm>
          <a:off x="323528" y="1052736"/>
          <a:ext cx="8352928" cy="4608514"/>
        </p:xfrm>
        <a:graphic>
          <a:graphicData uri="http://schemas.openxmlformats.org/drawingml/2006/table">
            <a:tbl>
              <a:tblPr>
                <a:tableStyleId>{5C22544A-7EE6-4342-B048-85BDC9FD1C3A}</a:tableStyleId>
              </a:tblPr>
              <a:tblGrid>
                <a:gridCol w="3596368"/>
                <a:gridCol w="1373812"/>
                <a:gridCol w="882228"/>
                <a:gridCol w="612919"/>
                <a:gridCol w="1274682"/>
                <a:gridCol w="612919"/>
              </a:tblGrid>
              <a:tr h="723747">
                <a:tc>
                  <a:txBody>
                    <a:bodyPr/>
                    <a:lstStyle/>
                    <a:p>
                      <a:pPr algn="ctr" fontAlgn="b"/>
                      <a:r>
                        <a:rPr lang="en-GB" sz="1400" b="1" u="none" strike="noStrike" dirty="0">
                          <a:effectLst/>
                          <a:latin typeface="Arial" pitchFamily="34" charset="0"/>
                          <a:cs typeface="Arial" pitchFamily="34" charset="0"/>
                        </a:rPr>
                        <a:t>Risk factors</a:t>
                      </a:r>
                      <a:endParaRPr lang="en-GB" sz="1400" b="1"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b="1" u="none" strike="noStrike" dirty="0">
                          <a:effectLst/>
                          <a:latin typeface="Arial" pitchFamily="34" charset="0"/>
                          <a:cs typeface="Arial" pitchFamily="34" charset="0"/>
                        </a:rPr>
                        <a:t>Number of approached patients</a:t>
                      </a:r>
                      <a:endParaRPr lang="en-GB" sz="1400" b="1"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b="1" u="none" strike="noStrike" dirty="0">
                          <a:effectLst/>
                          <a:latin typeface="Arial" pitchFamily="34" charset="0"/>
                          <a:cs typeface="Arial" pitchFamily="34" charset="0"/>
                        </a:rPr>
                        <a:t>Patients in isolation</a:t>
                      </a:r>
                      <a:endParaRPr lang="en-GB" sz="1400" b="1"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b="1" u="none" strike="noStrike" dirty="0">
                          <a:effectLst/>
                          <a:latin typeface="Arial" pitchFamily="34" charset="0"/>
                          <a:cs typeface="Arial" pitchFamily="34" charset="0"/>
                        </a:rPr>
                        <a:t>%</a:t>
                      </a:r>
                      <a:endParaRPr lang="en-GB" sz="1400" b="1"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b="1" u="none" strike="noStrike" dirty="0">
                          <a:effectLst/>
                          <a:latin typeface="Arial" pitchFamily="34" charset="0"/>
                          <a:cs typeface="Arial" pitchFamily="34" charset="0"/>
                        </a:rPr>
                        <a:t>Standard of care </a:t>
                      </a:r>
                      <a:r>
                        <a:rPr lang="en-GB" sz="1400" b="1" u="none" strike="noStrike" dirty="0" smtClean="0">
                          <a:effectLst/>
                          <a:latin typeface="Arial" pitchFamily="34" charset="0"/>
                          <a:cs typeface="Arial" pitchFamily="34" charset="0"/>
                        </a:rPr>
                        <a:t>screening*</a:t>
                      </a:r>
                      <a:endParaRPr lang="en-GB" sz="1400" b="1"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b="1" u="none" strike="noStrike" dirty="0">
                          <a:effectLst/>
                          <a:latin typeface="Arial" pitchFamily="34" charset="0"/>
                          <a:cs typeface="Arial" pitchFamily="34" charset="0"/>
                        </a:rPr>
                        <a:t>%</a:t>
                      </a:r>
                      <a:endParaRPr lang="en-GB" sz="1400" b="1"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dirty="0">
                          <a:effectLst/>
                          <a:latin typeface="Arial" pitchFamily="34" charset="0"/>
                          <a:cs typeface="Arial" pitchFamily="34" charset="0"/>
                        </a:rPr>
                        <a:t>Number of patient with at least one risk factor (out of all approached patients)</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3874</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253</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6.5%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250</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6.5%</a:t>
                      </a:r>
                      <a:endParaRPr lang="en-GB" sz="1400" b="0" i="0" u="none" strike="noStrike">
                        <a:solidFill>
                          <a:srgbClr val="000000"/>
                        </a:solidFill>
                        <a:effectLst/>
                        <a:latin typeface="Arial" pitchFamily="34" charset="0"/>
                        <a:cs typeface="Arial" pitchFamily="34" charset="0"/>
                      </a:endParaRPr>
                    </a:p>
                  </a:txBody>
                  <a:tcPr marL="6034" marR="6034" marT="6034" marB="0" anchor="ctr"/>
                </a:tc>
              </a:tr>
              <a:tr h="245755">
                <a:tc>
                  <a:txBody>
                    <a:bodyPr/>
                    <a:lstStyle/>
                    <a:p>
                      <a:pPr algn="l" fontAlgn="b"/>
                      <a:r>
                        <a:rPr lang="en-GB" sz="1400" u="none" strike="noStrike" dirty="0">
                          <a:effectLst/>
                          <a:latin typeface="Arial" pitchFamily="34" charset="0"/>
                          <a:cs typeface="Arial" pitchFamily="34" charset="0"/>
                        </a:rPr>
                        <a:t>Non-UK residents</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55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0</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0.0%</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4</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7.3%</a:t>
                      </a:r>
                      <a:endParaRPr lang="en-GB" sz="1400" b="0" i="0" u="none" strike="noStrike">
                        <a:solidFill>
                          <a:srgbClr val="000000"/>
                        </a:solidFill>
                        <a:effectLst/>
                        <a:latin typeface="Arial" pitchFamily="34" charset="0"/>
                        <a:cs typeface="Arial" pitchFamily="34" charset="0"/>
                      </a:endParaRPr>
                    </a:p>
                  </a:txBody>
                  <a:tcPr marL="6034" marR="6034" marT="6034" marB="0" anchor="ctr"/>
                </a:tc>
              </a:tr>
              <a:tr h="245755">
                <a:tc>
                  <a:txBody>
                    <a:bodyPr/>
                    <a:lstStyle/>
                    <a:p>
                      <a:pPr algn="l" fontAlgn="b"/>
                      <a:r>
                        <a:rPr lang="en-GB" sz="1400" u="none" strike="noStrike" dirty="0">
                          <a:effectLst/>
                          <a:latin typeface="Arial" pitchFamily="34" charset="0"/>
                          <a:cs typeface="Arial" pitchFamily="34" charset="0"/>
                        </a:rPr>
                        <a:t>Overseas travel in the past 12 months</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1524</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77</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5.1%</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78</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5.1%</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a:effectLst/>
                          <a:latin typeface="Arial" pitchFamily="34" charset="0"/>
                          <a:cs typeface="Arial" pitchFamily="34" charset="0"/>
                        </a:rPr>
                        <a:t>Overnight hospital stay in the past 12 months - GSTT</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1658</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135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8.1%</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88</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5.3%</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a:effectLst/>
                          <a:latin typeface="Arial" pitchFamily="34" charset="0"/>
                          <a:cs typeface="Arial" pitchFamily="34" charset="0"/>
                        </a:rPr>
                        <a:t>Overnight hospital stay in the past 12 months - within M25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1964</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153</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7.8%</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112</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5.7%</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a:effectLst/>
                          <a:latin typeface="Arial" pitchFamily="34" charset="0"/>
                          <a:cs typeface="Arial" pitchFamily="34" charset="0"/>
                        </a:rPr>
                        <a:t>Overnight hospital stay in the past 12 months - North West</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8</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12.5%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0</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0.0%</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a:effectLst/>
                          <a:latin typeface="Arial" pitchFamily="34" charset="0"/>
                          <a:cs typeface="Arial" pitchFamily="34" charset="0"/>
                        </a:rPr>
                        <a:t>Overnight hospital stay in the past 12 months - any UK hospital (including London)</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2187</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167</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7.6%</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165</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7.5%</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a:effectLst/>
                          <a:latin typeface="Arial" pitchFamily="34" charset="0"/>
                          <a:cs typeface="Arial" pitchFamily="34" charset="0"/>
                        </a:rPr>
                        <a:t>Overnight hospital stay in the past 12 months - overseas hospital (CRE risk countries)</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20</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2</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10.0%</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5</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25.0%</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r h="484751">
                <a:tc>
                  <a:txBody>
                    <a:bodyPr/>
                    <a:lstStyle/>
                    <a:p>
                      <a:pPr algn="l" fontAlgn="b"/>
                      <a:r>
                        <a:rPr lang="en-GB" sz="1400" u="none" strike="noStrike">
                          <a:effectLst/>
                          <a:latin typeface="Arial" pitchFamily="34" charset="0"/>
                          <a:cs typeface="Arial" pitchFamily="34" charset="0"/>
                        </a:rPr>
                        <a:t>Overnight hospital stay in the past 12 months - overseas hospital (any country)</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49</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10.2%</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a:effectLst/>
                          <a:latin typeface="Arial" pitchFamily="34" charset="0"/>
                          <a:cs typeface="Arial" pitchFamily="34" charset="0"/>
                        </a:rPr>
                        <a:t>5</a:t>
                      </a:r>
                      <a:endParaRPr lang="en-GB" sz="1400" b="0" i="0" u="none" strike="noStrike">
                        <a:solidFill>
                          <a:srgbClr val="000000"/>
                        </a:solidFill>
                        <a:effectLst/>
                        <a:latin typeface="Arial" pitchFamily="34" charset="0"/>
                        <a:cs typeface="Arial" pitchFamily="34" charset="0"/>
                      </a:endParaRPr>
                    </a:p>
                  </a:txBody>
                  <a:tcPr marL="6034" marR="6034" marT="6034" marB="0" anchor="ctr"/>
                </a:tc>
                <a:tc>
                  <a:txBody>
                    <a:bodyPr/>
                    <a:lstStyle/>
                    <a:p>
                      <a:pPr algn="ctr" fontAlgn="b"/>
                      <a:r>
                        <a:rPr lang="en-GB" sz="1400" u="none" strike="noStrike" dirty="0">
                          <a:effectLst/>
                          <a:latin typeface="Arial" pitchFamily="34" charset="0"/>
                          <a:cs typeface="Arial" pitchFamily="34" charset="0"/>
                        </a:rPr>
                        <a:t>10.2%</a:t>
                      </a:r>
                      <a:endParaRPr lang="en-GB" sz="1400" b="0" i="0" u="none" strike="noStrike" dirty="0">
                        <a:solidFill>
                          <a:srgbClr val="000000"/>
                        </a:solidFill>
                        <a:effectLst/>
                        <a:latin typeface="Arial" pitchFamily="34" charset="0"/>
                        <a:cs typeface="Arial" pitchFamily="34" charset="0"/>
                      </a:endParaRPr>
                    </a:p>
                  </a:txBody>
                  <a:tcPr marL="6034" marR="6034" marT="6034" marB="0" anchor="ctr"/>
                </a:tc>
              </a:tr>
            </a:tbl>
          </a:graphicData>
        </a:graphic>
      </p:graphicFrame>
      <p:sp>
        <p:nvSpPr>
          <p:cNvPr id="6" name="TextBox 5"/>
          <p:cNvSpPr txBox="1"/>
          <p:nvPr/>
        </p:nvSpPr>
        <p:spPr>
          <a:xfrm>
            <a:off x="107504" y="6474822"/>
            <a:ext cx="5184576" cy="338554"/>
          </a:xfrm>
          <a:prstGeom prst="rect">
            <a:avLst/>
          </a:prstGeom>
          <a:noFill/>
        </p:spPr>
        <p:txBody>
          <a:bodyPr wrap="square" rtlCol="0">
            <a:spAutoFit/>
          </a:bodyPr>
          <a:lstStyle/>
          <a:p>
            <a:r>
              <a:rPr lang="en-GB" sz="1600" dirty="0" smtClean="0">
                <a:latin typeface="Arial" pitchFamily="34" charset="0"/>
                <a:cs typeface="Arial" pitchFamily="34" charset="0"/>
              </a:rPr>
              <a:t>* Within the first 48 hours of admission.</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651779824"/>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Discussion</a:t>
            </a:r>
            <a:endParaRPr lang="en-GB" b="1" dirty="0">
              <a:solidFill>
                <a:srgbClr val="C00000"/>
              </a:solidFill>
              <a:latin typeface="Arial" pitchFamily="34" charset="0"/>
              <a:cs typeface="Arial" pitchFamily="34" charset="0"/>
            </a:endParaRPr>
          </a:p>
        </p:txBody>
      </p:sp>
      <p:sp>
        <p:nvSpPr>
          <p:cNvPr id="3" name="Content Placeholder 2"/>
          <p:cNvSpPr>
            <a:spLocks noGrp="1"/>
          </p:cNvSpPr>
          <p:nvPr>
            <p:ph idx="1"/>
          </p:nvPr>
        </p:nvSpPr>
        <p:spPr/>
        <p:txBody>
          <a:bodyPr/>
          <a:lstStyle/>
          <a:p>
            <a:pPr marL="285750" indent="-285750">
              <a:buClr>
                <a:schemeClr val="accent2"/>
              </a:buClr>
              <a:buFont typeface="Wingdings" pitchFamily="2" charset="2"/>
              <a:buChar char="§"/>
            </a:pPr>
            <a:r>
              <a:rPr lang="en-GB" sz="2400" dirty="0">
                <a:latin typeface="Arial" pitchFamily="34" charset="0"/>
                <a:cs typeface="Arial" pitchFamily="34" charset="0"/>
              </a:rPr>
              <a:t>How do we interpret a PCR+ culture-?</a:t>
            </a:r>
          </a:p>
          <a:p>
            <a:pPr marL="285750" indent="-285750">
              <a:buClr>
                <a:schemeClr val="accent2"/>
              </a:buClr>
              <a:buFont typeface="Wingdings" pitchFamily="2" charset="2"/>
              <a:buChar char="§"/>
            </a:pPr>
            <a:r>
              <a:rPr lang="en-GB" sz="2400" dirty="0">
                <a:latin typeface="Arial" pitchFamily="34" charset="0"/>
                <a:cs typeface="Arial" pitchFamily="34" charset="0"/>
              </a:rPr>
              <a:t>Questions over the quality of risk factor data collection</a:t>
            </a:r>
            <a:r>
              <a:rPr lang="en-GB" sz="2400" dirty="0" smtClean="0">
                <a:latin typeface="Arial" pitchFamily="34" charset="0"/>
                <a:cs typeface="Arial" pitchFamily="34" charset="0"/>
              </a:rPr>
              <a:t>.</a:t>
            </a:r>
          </a:p>
          <a:p>
            <a:pPr marL="285750" indent="-285750">
              <a:buClr>
                <a:schemeClr val="accent2"/>
              </a:buClr>
              <a:buFont typeface="Wingdings" pitchFamily="2" charset="2"/>
              <a:buChar char="§"/>
            </a:pPr>
            <a:r>
              <a:rPr lang="en-GB" sz="2400" dirty="0" smtClean="0">
                <a:latin typeface="Arial" pitchFamily="34" charset="0"/>
                <a:cs typeface="Arial" pitchFamily="34" charset="0"/>
              </a:rPr>
              <a:t>Is all the extra screening worth it? Economic analysis to follow!</a:t>
            </a:r>
          </a:p>
          <a:p>
            <a:pPr marL="285750" indent="-285750">
              <a:buClr>
                <a:schemeClr val="accent2"/>
              </a:buClr>
              <a:buFont typeface="Wingdings" pitchFamily="2" charset="2"/>
              <a:buChar char="§"/>
            </a:pPr>
            <a:r>
              <a:rPr lang="en-GB" sz="2400" dirty="0" smtClean="0">
                <a:latin typeface="Arial" pitchFamily="34" charset="0"/>
                <a:cs typeface="Arial" pitchFamily="34" charset="0"/>
              </a:rPr>
              <a:t>Implementation of the PHE Toolkit is challenging: only </a:t>
            </a:r>
            <a:r>
              <a:rPr lang="en-GB" sz="2400" dirty="0">
                <a:latin typeface="Arial" pitchFamily="34" charset="0"/>
                <a:cs typeface="Arial" pitchFamily="34" charset="0"/>
              </a:rPr>
              <a:t>8% of the admissions that met the PHE screening trigger were in pre-emptive isolation, and only 6% were </a:t>
            </a:r>
            <a:r>
              <a:rPr lang="en-GB" sz="2400" dirty="0" smtClean="0">
                <a:latin typeface="Arial" pitchFamily="34" charset="0"/>
                <a:cs typeface="Arial" pitchFamily="34" charset="0"/>
              </a:rPr>
              <a:t>screened.. </a:t>
            </a:r>
            <a:endParaRPr lang="en-GB" sz="2400" dirty="0">
              <a:latin typeface="Arial" pitchFamily="34" charset="0"/>
              <a:cs typeface="Arial" pitchFamily="34" charset="0"/>
            </a:endParaRPr>
          </a:p>
          <a:p>
            <a:pPr marL="285750" indent="-285750">
              <a:buClr>
                <a:schemeClr val="accent2"/>
              </a:buClr>
              <a:buFont typeface="Wingdings" pitchFamily="2" charset="2"/>
              <a:buChar char="§"/>
            </a:pPr>
            <a:endParaRPr lang="en-GB" sz="2400" dirty="0" smtClean="0">
              <a:latin typeface="Arial" pitchFamily="34" charset="0"/>
              <a:cs typeface="Arial" pitchFamily="34" charset="0"/>
            </a:endParaRPr>
          </a:p>
          <a:p>
            <a:endParaRPr lang="en-GB" dirty="0"/>
          </a:p>
        </p:txBody>
      </p:sp>
    </p:spTree>
    <p:extLst>
      <p:ext uri="{BB962C8B-B14F-4D97-AF65-F5344CB8AC3E}">
        <p14:creationId xmlns:p14="http://schemas.microsoft.com/office/powerpoint/2010/main" val="1854894189"/>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50855058"/>
              </p:ext>
            </p:extLst>
          </p:nvPr>
        </p:nvGraphicFramePr>
        <p:xfrm>
          <a:off x="384297" y="836712"/>
          <a:ext cx="8086604" cy="4876488"/>
        </p:xfrm>
        <a:graphic>
          <a:graphicData uri="http://schemas.openxmlformats.org/drawingml/2006/table">
            <a:tbl>
              <a:tblPr/>
              <a:tblGrid>
                <a:gridCol w="1091359"/>
                <a:gridCol w="441822"/>
                <a:gridCol w="1141584"/>
                <a:gridCol w="3024336"/>
                <a:gridCol w="791072"/>
                <a:gridCol w="762497"/>
                <a:gridCol w="833934"/>
              </a:tblGrid>
              <a:tr h="0">
                <a:tc>
                  <a:txBody>
                    <a:bodyPr/>
                    <a:lstStyle/>
                    <a:p>
                      <a:r>
                        <a:rPr lang="en-GB" sz="1200" b="1" dirty="0">
                          <a:effectLst/>
                          <a:latin typeface="Arial" pitchFamily="34" charset="0"/>
                          <a:cs typeface="Arial" pitchFamily="34" charset="0"/>
                        </a:rPr>
                        <a:t>Author</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a:effectLst/>
                          <a:latin typeface="Arial" pitchFamily="34" charset="0"/>
                          <a:cs typeface="Arial" pitchFamily="34" charset="0"/>
                        </a:rPr>
                        <a:t>Year</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a:effectLst/>
                          <a:latin typeface="Arial" pitchFamily="34" charset="0"/>
                          <a:cs typeface="Arial" pitchFamily="34" charset="0"/>
                        </a:rPr>
                        <a:t>Location</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dirty="0">
                          <a:effectLst/>
                          <a:latin typeface="Arial" pitchFamily="34" charset="0"/>
                          <a:cs typeface="Arial" pitchFamily="34" charset="0"/>
                        </a:rPr>
                        <a:t>Setting</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a:effectLst/>
                          <a:latin typeface="Arial" pitchFamily="34" charset="0"/>
                          <a:cs typeface="Arial" pitchFamily="34" charset="0"/>
                        </a:rPr>
                        <a:t>n patients</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dirty="0">
                          <a:effectLst/>
                          <a:latin typeface="Arial" pitchFamily="34" charset="0"/>
                          <a:cs typeface="Arial" pitchFamily="34" charset="0"/>
                        </a:rPr>
                        <a:t>n carriers</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b="1" dirty="0">
                          <a:effectLst/>
                          <a:latin typeface="Arial" pitchFamily="34" charset="0"/>
                          <a:cs typeface="Arial" pitchFamily="34" charset="0"/>
                        </a:rPr>
                        <a:t>% carriers</a:t>
                      </a:r>
                      <a:endParaRPr lang="en-GB" sz="1200" dirty="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Adler</a:t>
                      </a:r>
                      <a:r>
                        <a:rPr lang="en-GB" sz="1200" u="none" strike="noStrike" baseline="30000">
                          <a:solidFill>
                            <a:srgbClr val="1185D7"/>
                          </a:solidFill>
                          <a:effectLst/>
                          <a:latin typeface="Arial" pitchFamily="34" charset="0"/>
                          <a:cs typeface="Arial" pitchFamily="34" charset="0"/>
                          <a:hlinkClick r:id="rId2"/>
                        </a:rPr>
                        <a:t>1</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Israel</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CRE carriage in post-acute hospitals, 2008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1147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184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16.0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CRE carriage in post-acute hospitals, 2013</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1287</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127</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9.9</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u="none" strike="noStrike">
                          <a:solidFill>
                            <a:srgbClr val="1185D7"/>
                          </a:solidFill>
                          <a:effectLst/>
                          <a:latin typeface="Arial" pitchFamily="34" charset="0"/>
                          <a:cs typeface="Arial" pitchFamily="34" charset="0"/>
                          <a:hlinkClick r:id="rId3"/>
                        </a:rPr>
                        <a:t>Mack</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London</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‘High-risk’ inpatients and admissions.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2077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0.3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Rai</a:t>
                      </a:r>
                      <a:r>
                        <a:rPr lang="en-GB" sz="1200" u="none" strike="noStrike" baseline="30000">
                          <a:solidFill>
                            <a:srgbClr val="1185D7"/>
                          </a:solidFill>
                          <a:effectLst/>
                          <a:latin typeface="Arial" pitchFamily="34" charset="0"/>
                          <a:cs typeface="Arial" pitchFamily="34" charset="0"/>
                          <a:hlinkClick r:id="rId4"/>
                        </a:rPr>
                        <a:t>2</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East Delhi, India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Outpatients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242</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9.9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Zhao</a:t>
                      </a:r>
                      <a:r>
                        <a:rPr lang="en-GB" sz="1200" u="none" strike="noStrike" baseline="30000">
                          <a:solidFill>
                            <a:srgbClr val="1185D7"/>
                          </a:solidFill>
                          <a:effectLst/>
                          <a:latin typeface="Arial" pitchFamily="34" charset="0"/>
                          <a:cs typeface="Arial" pitchFamily="34" charset="0"/>
                          <a:hlinkClick r:id="rId5"/>
                        </a:rPr>
                        <a:t>3</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Fujian, China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Stool samples from hospitalized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303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6.6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Birgand</a:t>
                      </a:r>
                      <a:r>
                        <a:rPr lang="en-GB" sz="1200" u="none" strike="noStrike" baseline="30000">
                          <a:solidFill>
                            <a:srgbClr val="1185D7"/>
                          </a:solidFill>
                          <a:effectLst/>
                          <a:latin typeface="Arial" pitchFamily="34" charset="0"/>
                          <a:cs typeface="Arial" pitchFamily="34" charset="0"/>
                          <a:hlinkClick r:id="rId6"/>
                        </a:rPr>
                        <a:t>4</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Paris, France</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Patients repatriated or recently hospitalized in a foreign country</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132</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6.8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Kim</a:t>
                      </a:r>
                      <a:r>
                        <a:rPr lang="en-GB" sz="1200" u="none" strike="noStrike" baseline="30000">
                          <a:solidFill>
                            <a:srgbClr val="1185D7"/>
                          </a:solidFill>
                          <a:effectLst/>
                          <a:latin typeface="Arial" pitchFamily="34" charset="0"/>
                          <a:cs typeface="Arial" pitchFamily="34" charset="0"/>
                          <a:hlinkClick r:id="rId7"/>
                        </a:rPr>
                        <a:t>5</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Seoul, Korea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ICU admissions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347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0.3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Girlich</a:t>
                      </a:r>
                      <a:r>
                        <a:rPr lang="en-GB" sz="1200" u="none" strike="noStrike" baseline="30000">
                          <a:solidFill>
                            <a:srgbClr val="1185D7"/>
                          </a:solidFill>
                          <a:effectLst/>
                          <a:latin typeface="Arial" pitchFamily="34" charset="0"/>
                          <a:cs typeface="Arial" pitchFamily="34" charset="0"/>
                          <a:hlinkClick r:id="rId8"/>
                        </a:rPr>
                        <a:t>6</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Morocco</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Hospitalized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77</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13.0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Lin</a:t>
                      </a:r>
                      <a:r>
                        <a:rPr lang="en-GB" sz="1200" u="none" strike="noStrike" baseline="30000">
                          <a:solidFill>
                            <a:srgbClr val="1185D7"/>
                          </a:solidFill>
                          <a:effectLst/>
                          <a:latin typeface="Arial" pitchFamily="34" charset="0"/>
                          <a:cs typeface="Arial" pitchFamily="34" charset="0"/>
                          <a:hlinkClick r:id="rId9"/>
                        </a:rPr>
                        <a:t>7</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Chicago, USA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Long term acute care hospitals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391</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119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30.4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9525" cap="flat" cmpd="sng" algn="ctr">
                      <a:solidFill>
                        <a:srgbClr val="D9DDE0"/>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Short stay hospital ICU</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910</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30</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3.3</a:t>
                      </a:r>
                    </a:p>
                  </a:txBody>
                  <a:tcPr marL="16917" marR="16917" marT="8458" marB="8458" anchor="ctr">
                    <a:lnL>
                      <a:noFill/>
                    </a:lnL>
                    <a:lnR>
                      <a:noFill/>
                    </a:lnR>
                    <a:lnT w="9525" cap="flat" cmpd="sng" algn="ctr">
                      <a:solidFill>
                        <a:srgbClr val="D9DDE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Villar</a:t>
                      </a:r>
                      <a:r>
                        <a:rPr lang="en-GB" sz="1200" u="none" strike="noStrike" baseline="30000">
                          <a:solidFill>
                            <a:srgbClr val="1185D7"/>
                          </a:solidFill>
                          <a:effectLst/>
                          <a:latin typeface="Arial" pitchFamily="34" charset="0"/>
                          <a:cs typeface="Arial" pitchFamily="34" charset="0"/>
                          <a:hlinkClick r:id="rId10"/>
                        </a:rPr>
                        <a:t>8</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Buenos Aires, Argentina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Non-hospitalized individuals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164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4.9</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Kothari</a:t>
                      </a:r>
                      <a:r>
                        <a:rPr lang="en-GB" sz="1200" u="none" strike="noStrike" baseline="30000">
                          <a:solidFill>
                            <a:srgbClr val="1185D7"/>
                          </a:solidFill>
                          <a:effectLst/>
                          <a:latin typeface="Arial" pitchFamily="34" charset="0"/>
                          <a:cs typeface="Arial" pitchFamily="34" charset="0"/>
                          <a:hlinkClick r:id="rId11"/>
                        </a:rPr>
                        <a:t>9</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New Delhi, India.</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Healthy neonates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75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Day</a:t>
                      </a:r>
                      <a:r>
                        <a:rPr lang="en-GB" sz="1200" u="none" strike="noStrike" baseline="30000">
                          <a:solidFill>
                            <a:srgbClr val="1185D7"/>
                          </a:solidFill>
                          <a:effectLst/>
                          <a:latin typeface="Arial" pitchFamily="34" charset="0"/>
                          <a:cs typeface="Arial" pitchFamily="34" charset="0"/>
                          <a:hlinkClick r:id="rId12"/>
                        </a:rPr>
                        <a:t>10</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Pakistan</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Patients attending a military hospital</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175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32</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18.3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Swaminathan</a:t>
                      </a:r>
                      <a:r>
                        <a:rPr lang="en-GB" sz="1200" u="none" strike="noStrike" baseline="30000">
                          <a:solidFill>
                            <a:srgbClr val="1185D7"/>
                          </a:solidFill>
                          <a:effectLst/>
                          <a:latin typeface="Arial" pitchFamily="34" charset="0"/>
                          <a:cs typeface="Arial" pitchFamily="34" charset="0"/>
                          <a:hlinkClick r:id="rId13"/>
                        </a:rPr>
                        <a:t>11</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New York</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All admissions to 7 units, including ICU, of 2 hospitals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5676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306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5.4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Nüesch-Inderbinen</a:t>
                      </a:r>
                      <a:r>
                        <a:rPr lang="en-GB" sz="1200" u="none" strike="noStrike" baseline="30000">
                          <a:solidFill>
                            <a:srgbClr val="1185D7"/>
                          </a:solidFill>
                          <a:effectLst/>
                          <a:latin typeface="Arial" pitchFamily="34" charset="0"/>
                          <a:cs typeface="Arial" pitchFamily="34" charset="0"/>
                          <a:hlinkClick r:id="rId14"/>
                        </a:rPr>
                        <a:t>12</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Zurich, Switzerland</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Healthy community residents and outpatients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605</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0.0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Armand-Lefèvre</a:t>
                      </a:r>
                      <a:r>
                        <a:rPr lang="en-GB" sz="1200" u="none" strike="noStrike" baseline="30000">
                          <a:solidFill>
                            <a:srgbClr val="1185D7"/>
                          </a:solidFill>
                          <a:effectLst/>
                          <a:latin typeface="Arial" pitchFamily="34" charset="0"/>
                          <a:cs typeface="Arial" pitchFamily="34" charset="0"/>
                          <a:hlinkClick r:id="rId15"/>
                        </a:rPr>
                        <a:t>13</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2013</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Paris, France</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ICU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50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12.0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0">
                <a:tc>
                  <a:txBody>
                    <a:bodyPr/>
                    <a:lstStyle/>
                    <a:p>
                      <a:r>
                        <a:rPr lang="en-GB" sz="1200">
                          <a:effectLst/>
                          <a:latin typeface="Arial" pitchFamily="34" charset="0"/>
                          <a:cs typeface="Arial" pitchFamily="34" charset="0"/>
                        </a:rPr>
                        <a:t>Wiener-Well</a:t>
                      </a:r>
                      <a:r>
                        <a:rPr lang="en-GB" sz="1200" u="none" strike="noStrike" baseline="30000">
                          <a:solidFill>
                            <a:srgbClr val="1185D7"/>
                          </a:solidFill>
                          <a:effectLst/>
                          <a:latin typeface="Arial" pitchFamily="34" charset="0"/>
                          <a:cs typeface="Arial" pitchFamily="34" charset="0"/>
                          <a:hlinkClick r:id="rId16"/>
                        </a:rPr>
                        <a:t>14</a:t>
                      </a:r>
                      <a:endParaRPr lang="en-GB" sz="1200">
                        <a:effectLst/>
                        <a:latin typeface="Arial" pitchFamily="34" charset="0"/>
                        <a:cs typeface="Arial" pitchFamily="34" charset="0"/>
                      </a:endParaRP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2010</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Jerusalem, Israel</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Hospitalized patients</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298</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a:effectLst/>
                          <a:latin typeface="Arial" pitchFamily="34" charset="0"/>
                          <a:cs typeface="Arial" pitchFamily="34" charset="0"/>
                        </a:rPr>
                        <a:t>16</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GB" sz="1200" dirty="0">
                          <a:effectLst/>
                          <a:latin typeface="Arial" pitchFamily="34" charset="0"/>
                          <a:cs typeface="Arial" pitchFamily="34" charset="0"/>
                        </a:rPr>
                        <a:t>5.4</a:t>
                      </a:r>
                    </a:p>
                  </a:txBody>
                  <a:tcPr marL="16917" marR="16917" marT="8458" marB="845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Title 1"/>
          <p:cNvSpPr>
            <a:spLocks noGrp="1"/>
          </p:cNvSpPr>
          <p:nvPr>
            <p:ph type="title"/>
          </p:nvPr>
        </p:nvSpPr>
        <p:spPr>
          <a:xfrm>
            <a:off x="360363" y="188640"/>
            <a:ext cx="8423275" cy="711183"/>
          </a:xfrm>
        </p:spPr>
        <p:txBody>
          <a:bodyPr>
            <a:noAutofit/>
          </a:bodyPr>
          <a:lstStyle/>
          <a:p>
            <a:r>
              <a:rPr lang="en-US" b="1" dirty="0" smtClean="0">
                <a:solidFill>
                  <a:srgbClr val="C00000"/>
                </a:solidFill>
                <a:latin typeface="Arial" pitchFamily="34" charset="0"/>
                <a:cs typeface="Arial" pitchFamily="34" charset="0"/>
              </a:rPr>
              <a:t>Discussion: who’s carrying CPE?</a:t>
            </a:r>
            <a:endParaRPr lang="en-US" b="1" dirty="0">
              <a:solidFill>
                <a:srgbClr val="C00000"/>
              </a:solidFill>
              <a:latin typeface="Arial" pitchFamily="34" charset="0"/>
              <a:cs typeface="Arial" pitchFamily="34" charset="0"/>
            </a:endParaRPr>
          </a:p>
        </p:txBody>
      </p:sp>
      <p:sp>
        <p:nvSpPr>
          <p:cNvPr id="6" name="Rectangle 5"/>
          <p:cNvSpPr/>
          <p:nvPr/>
        </p:nvSpPr>
        <p:spPr>
          <a:xfrm>
            <a:off x="107504" y="6464369"/>
            <a:ext cx="8712968" cy="276999"/>
          </a:xfrm>
          <a:prstGeom prst="rect">
            <a:avLst/>
          </a:prstGeom>
        </p:spPr>
        <p:txBody>
          <a:bodyPr wrap="square">
            <a:spAutoFit/>
          </a:bodyPr>
          <a:lstStyle/>
          <a:p>
            <a:r>
              <a:rPr lang="en-GB" sz="1200" dirty="0" smtClean="0">
                <a:latin typeface="Arial" pitchFamily="34" charset="0"/>
                <a:cs typeface="Arial" pitchFamily="34" charset="0"/>
              </a:rPr>
              <a:t>For refs see: </a:t>
            </a:r>
            <a:r>
              <a:rPr lang="en-GB" sz="1200" dirty="0">
                <a:latin typeface="Arial" pitchFamily="34" charset="0"/>
                <a:cs typeface="Arial" pitchFamily="34" charset="0"/>
                <a:hlinkClick r:id="rId17"/>
              </a:rPr>
              <a:t>http://reflectionsipc.com/2014/12/22/whos-harbouring-cre</a:t>
            </a:r>
            <a:r>
              <a:rPr lang="en-GB" sz="1200" dirty="0" smtClean="0">
                <a:latin typeface="Arial" pitchFamily="34" charset="0"/>
                <a:cs typeface="Arial" pitchFamily="34" charset="0"/>
                <a:hlinkClick r:id="rId17"/>
              </a:rPr>
              <a:t>/</a:t>
            </a:r>
            <a:r>
              <a:rPr lang="en-GB" sz="1200" dirty="0" smtClean="0">
                <a:latin typeface="Arial" pitchFamily="34" charset="0"/>
                <a:cs typeface="Arial" pitchFamily="34" charset="0"/>
              </a:rPr>
              <a:t> </a:t>
            </a:r>
            <a:endParaRPr lang="en-GB" sz="1200" dirty="0">
              <a:latin typeface="Arial" pitchFamily="34" charset="0"/>
              <a:cs typeface="Arial" pitchFamily="34" charset="0"/>
            </a:endParaRPr>
          </a:p>
        </p:txBody>
      </p:sp>
    </p:spTree>
    <p:extLst>
      <p:ext uri="{BB962C8B-B14F-4D97-AF65-F5344CB8AC3E}">
        <p14:creationId xmlns:p14="http://schemas.microsoft.com/office/powerpoint/2010/main" val="2601789993"/>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Arial" pitchFamily="34" charset="0"/>
                <a:cs typeface="Arial" pitchFamily="34" charset="0"/>
              </a:rPr>
              <a:t>Summary</a:t>
            </a:r>
            <a:endParaRPr lang="en-GB" b="1" dirty="0">
              <a:solidFill>
                <a:srgbClr val="C00000"/>
              </a:solidFill>
              <a:latin typeface="Arial" pitchFamily="34" charset="0"/>
              <a:cs typeface="Arial" pitchFamily="34" charset="0"/>
            </a:endParaRPr>
          </a:p>
        </p:txBody>
      </p:sp>
      <p:sp>
        <p:nvSpPr>
          <p:cNvPr id="4" name="TextBox 3"/>
          <p:cNvSpPr txBox="1"/>
          <p:nvPr/>
        </p:nvSpPr>
        <p:spPr>
          <a:xfrm>
            <a:off x="323528" y="1196752"/>
            <a:ext cx="8424936" cy="3477875"/>
          </a:xfrm>
          <a:prstGeom prst="rect">
            <a:avLst/>
          </a:prstGeom>
          <a:noFill/>
        </p:spPr>
        <p:txBody>
          <a:bodyPr wrap="square" rtlCol="0">
            <a:spAutoFit/>
          </a:bodyPr>
          <a:lstStyle/>
          <a:p>
            <a:pPr marL="285750" indent="-285750">
              <a:buClr>
                <a:schemeClr val="accent2"/>
              </a:buClr>
              <a:buFont typeface="Wingdings" pitchFamily="2" charset="2"/>
              <a:buChar char="§"/>
            </a:pPr>
            <a:r>
              <a:rPr lang="en-GB" sz="2000" dirty="0" smtClean="0">
                <a:latin typeface="Arial" pitchFamily="34" charset="0"/>
                <a:cs typeface="Arial" pitchFamily="34" charset="0"/>
              </a:rPr>
              <a:t>The first study to evaluate the rate of CPE carriage in a non-selected acute hospital cohort. </a:t>
            </a:r>
          </a:p>
          <a:p>
            <a:pPr marL="285750" indent="-285750">
              <a:buClr>
                <a:schemeClr val="accent2"/>
              </a:buClr>
              <a:buFont typeface="Wingdings" pitchFamily="2" charset="2"/>
              <a:buChar char="§"/>
            </a:pPr>
            <a:r>
              <a:rPr lang="en-GB" sz="2000" dirty="0" smtClean="0">
                <a:latin typeface="Arial" pitchFamily="34" charset="0"/>
                <a:cs typeface="Arial" pitchFamily="34" charset="0"/>
              </a:rPr>
              <a:t>Carriage rate of CPE is extremely low at GSTT</a:t>
            </a:r>
            <a:r>
              <a:rPr lang="en-GB" sz="2000" dirty="0">
                <a:latin typeface="Arial" pitchFamily="34" charset="0"/>
                <a:cs typeface="Arial" pitchFamily="34" charset="0"/>
              </a:rPr>
              <a:t> </a:t>
            </a:r>
            <a:r>
              <a:rPr lang="en-GB" sz="2000" dirty="0" smtClean="0">
                <a:latin typeface="Arial" pitchFamily="34" charset="0"/>
                <a:cs typeface="Arial" pitchFamily="34" charset="0"/>
              </a:rPr>
              <a:t>(around 0.1%). </a:t>
            </a:r>
          </a:p>
          <a:p>
            <a:pPr marL="285750" indent="-285750">
              <a:buClr>
                <a:schemeClr val="accent2"/>
              </a:buClr>
              <a:buFont typeface="Wingdings" pitchFamily="2" charset="2"/>
              <a:buChar char="§"/>
            </a:pPr>
            <a:r>
              <a:rPr lang="en-GB" sz="2000" dirty="0" smtClean="0">
                <a:latin typeface="Arial" pitchFamily="34" charset="0"/>
                <a:cs typeface="Arial" pitchFamily="34" charset="0"/>
              </a:rPr>
              <a:t>PCR may be useful, but no </a:t>
            </a:r>
            <a:r>
              <a:rPr lang="en-GB" sz="2000" dirty="0">
                <a:latin typeface="Arial" pitchFamily="34" charset="0"/>
                <a:cs typeface="Arial" pitchFamily="34" charset="0"/>
              </a:rPr>
              <a:t>way of differentiating </a:t>
            </a:r>
            <a:r>
              <a:rPr lang="en-GB" sz="2000" dirty="0" smtClean="0">
                <a:latin typeface="Arial" pitchFamily="34" charset="0"/>
                <a:cs typeface="Arial" pitchFamily="34" charset="0"/>
              </a:rPr>
              <a:t>CPE from non-fermenters</a:t>
            </a:r>
            <a:r>
              <a:rPr lang="en-GB" sz="2000" dirty="0">
                <a:latin typeface="Arial" pitchFamily="34" charset="0"/>
                <a:cs typeface="Arial" pitchFamily="34" charset="0"/>
              </a:rPr>
              <a:t> </a:t>
            </a:r>
            <a:r>
              <a:rPr lang="en-GB" sz="2000" dirty="0" smtClean="0">
                <a:latin typeface="Arial" pitchFamily="34" charset="0"/>
                <a:cs typeface="Arial" pitchFamily="34" charset="0"/>
              </a:rPr>
              <a:t>if an organism cannot be grown. </a:t>
            </a:r>
          </a:p>
          <a:p>
            <a:pPr marL="285750" indent="-285750">
              <a:buClr>
                <a:schemeClr val="accent2"/>
              </a:buClr>
              <a:buFont typeface="Wingdings" pitchFamily="2" charset="2"/>
              <a:buChar char="§"/>
            </a:pPr>
            <a:r>
              <a:rPr lang="en-GB" sz="2000" dirty="0">
                <a:latin typeface="Arial" pitchFamily="34" charset="0"/>
                <a:cs typeface="Arial" pitchFamily="34" charset="0"/>
              </a:rPr>
              <a:t>If you’re interested in resistant </a:t>
            </a:r>
            <a:r>
              <a:rPr lang="en-GB" sz="2000" dirty="0" err="1">
                <a:latin typeface="Arial" pitchFamily="34" charset="0"/>
                <a:cs typeface="Arial" pitchFamily="34" charset="0"/>
              </a:rPr>
              <a:t>Enterobacteriaceae</a:t>
            </a:r>
            <a:r>
              <a:rPr lang="en-GB" sz="2000" dirty="0">
                <a:latin typeface="Arial" pitchFamily="34" charset="0"/>
                <a:cs typeface="Arial" pitchFamily="34" charset="0"/>
              </a:rPr>
              <a:t>, only rectal swabs will do</a:t>
            </a:r>
            <a:r>
              <a:rPr lang="en-GB" sz="2000" dirty="0" smtClean="0">
                <a:latin typeface="Arial" pitchFamily="34" charset="0"/>
                <a:cs typeface="Arial" pitchFamily="34" charset="0"/>
              </a:rPr>
              <a:t>.</a:t>
            </a:r>
          </a:p>
          <a:p>
            <a:pPr marL="285750" indent="-285750">
              <a:buClr>
                <a:schemeClr val="accent2"/>
              </a:buClr>
              <a:buFont typeface="Wingdings" pitchFamily="2" charset="2"/>
              <a:buChar char="§"/>
            </a:pPr>
            <a:r>
              <a:rPr lang="en-GB" sz="2000" dirty="0" smtClean="0">
                <a:latin typeface="Arial" pitchFamily="34" charset="0"/>
                <a:cs typeface="Arial" pitchFamily="34" charset="0"/>
              </a:rPr>
              <a:t>Be careful when using “the brown test”; properly collected rectal swabs may not have </a:t>
            </a:r>
            <a:r>
              <a:rPr lang="en-GB" sz="2000" smtClean="0">
                <a:latin typeface="Arial" pitchFamily="34" charset="0"/>
                <a:cs typeface="Arial" pitchFamily="34" charset="0"/>
              </a:rPr>
              <a:t>any faecal </a:t>
            </a:r>
            <a:r>
              <a:rPr lang="en-GB" sz="2000" dirty="0" smtClean="0">
                <a:latin typeface="Arial" pitchFamily="34" charset="0"/>
                <a:cs typeface="Arial" pitchFamily="34" charset="0"/>
              </a:rPr>
              <a:t>matter.</a:t>
            </a:r>
          </a:p>
          <a:p>
            <a:pPr marL="285750" indent="-285750">
              <a:buClr>
                <a:schemeClr val="accent2"/>
              </a:buClr>
              <a:buFont typeface="Wingdings" pitchFamily="2" charset="2"/>
              <a:buChar char="§"/>
            </a:pPr>
            <a:r>
              <a:rPr lang="en-GB" sz="2000" dirty="0" smtClean="0">
                <a:latin typeface="Arial" pitchFamily="34" charset="0"/>
                <a:cs typeface="Arial" pitchFamily="34" charset="0"/>
              </a:rPr>
              <a:t>Overseas hospitalisation seemed to be the most important risk factor for CPO (but difficult to be certain with so few cases).</a:t>
            </a:r>
          </a:p>
        </p:txBody>
      </p:sp>
    </p:spTree>
    <p:extLst>
      <p:ext uri="{BB962C8B-B14F-4D97-AF65-F5344CB8AC3E}">
        <p14:creationId xmlns:p14="http://schemas.microsoft.com/office/powerpoint/2010/main" val="2750657751"/>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45156" y="6163768"/>
            <a:ext cx="3592098" cy="694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107504" y="687636"/>
            <a:ext cx="8964488" cy="6086282"/>
          </a:xfrm>
          <a:prstGeom prst="rect">
            <a:avLst/>
          </a:prstGeom>
          <a:noFill/>
        </p:spPr>
        <p:txBody>
          <a:bodyPr wrap="square" rtlCol="0">
            <a:spAutoFit/>
          </a:bodyPr>
          <a:lstStyle/>
          <a:p>
            <a:r>
              <a:rPr lang="en-GB" sz="950" b="1" dirty="0" smtClean="0">
                <a:latin typeface="Arial" pitchFamily="34" charset="0"/>
                <a:cs typeface="Arial" pitchFamily="34" charset="0"/>
              </a:rPr>
              <a:t>Oral presentations</a:t>
            </a:r>
          </a:p>
          <a:p>
            <a:endParaRPr lang="en-GB" sz="950" b="1" dirty="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3865 - </a:t>
            </a:r>
            <a:r>
              <a:rPr lang="en-GB" sz="950" dirty="0" smtClean="0">
                <a:latin typeface="Arial" pitchFamily="34" charset="0"/>
                <a:cs typeface="Arial" pitchFamily="34" charset="0"/>
              </a:rPr>
              <a:t>Otter </a:t>
            </a:r>
            <a:r>
              <a:rPr lang="en-GB" sz="950" dirty="0">
                <a:latin typeface="Arial" pitchFamily="34" charset="0"/>
                <a:cs typeface="Arial" pitchFamily="34" charset="0"/>
              </a:rPr>
              <a:t>J, Dyakova E, Bisnauthsing K, </a:t>
            </a:r>
            <a:r>
              <a:rPr lang="en-GB" sz="950" dirty="0" err="1">
                <a:latin typeface="Arial" pitchFamily="34" charset="0"/>
                <a:cs typeface="Arial" pitchFamily="34" charset="0"/>
              </a:rPr>
              <a:t>Querol-Rubiera</a:t>
            </a:r>
            <a:r>
              <a:rPr lang="en-GB" sz="950" dirty="0">
                <a:latin typeface="Arial" pitchFamily="34" charset="0"/>
                <a:cs typeface="Arial" pitchFamily="34" charset="0"/>
              </a:rPr>
              <a:t> A, Girdham S, Patel A, </a:t>
            </a:r>
            <a:r>
              <a:rPr lang="en-GB" sz="950" dirty="0" err="1">
                <a:latin typeface="Arial" pitchFamily="34" charset="0"/>
                <a:cs typeface="Arial" pitchFamily="34" charset="0"/>
              </a:rPr>
              <a:t>Ahanonu</a:t>
            </a:r>
            <a:r>
              <a:rPr lang="en-GB" sz="950" dirty="0">
                <a:latin typeface="Arial" pitchFamily="34" charset="0"/>
                <a:cs typeface="Arial" pitchFamily="34" charset="0"/>
              </a:rPr>
              <a:t> C, Tosas </a:t>
            </a:r>
            <a:r>
              <a:rPr lang="en-GB" sz="950" dirty="0" err="1">
                <a:latin typeface="Arial" pitchFamily="34" charset="0"/>
                <a:cs typeface="Arial" pitchFamily="34" charset="0"/>
              </a:rPr>
              <a:t>Auguet</a:t>
            </a:r>
            <a:r>
              <a:rPr lang="en-GB" sz="950" dirty="0">
                <a:latin typeface="Arial" pitchFamily="34" charset="0"/>
                <a:cs typeface="Arial" pitchFamily="34" charset="0"/>
              </a:rPr>
              <a:t> O, Edgeworth J, Goldenberg S. </a:t>
            </a:r>
            <a:r>
              <a:rPr lang="en-GB" sz="950" b="1" dirty="0">
                <a:solidFill>
                  <a:srgbClr val="0070C0"/>
                </a:solidFill>
                <a:latin typeface="Arial" pitchFamily="34" charset="0"/>
                <a:cs typeface="Arial" pitchFamily="34" charset="0"/>
              </a:rPr>
              <a:t>Who’s carrying CRE? Universal admission screening in London</a:t>
            </a:r>
          </a:p>
          <a:p>
            <a:endParaRPr lang="en-GB" sz="950" b="1" dirty="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3866 - </a:t>
            </a:r>
            <a:r>
              <a:rPr lang="en-GB" sz="950" dirty="0" smtClean="0">
                <a:latin typeface="Arial" pitchFamily="34" charset="0"/>
                <a:cs typeface="Arial" pitchFamily="34" charset="0"/>
              </a:rPr>
              <a:t>Dyakova </a:t>
            </a:r>
            <a:r>
              <a:rPr lang="en-GB" sz="950" dirty="0">
                <a:latin typeface="Arial" pitchFamily="34" charset="0"/>
                <a:cs typeface="Arial" pitchFamily="34" charset="0"/>
              </a:rPr>
              <a:t>E, Bisnauthsing K, </a:t>
            </a:r>
            <a:r>
              <a:rPr lang="en-GB" sz="950" dirty="0" err="1">
                <a:latin typeface="Arial" pitchFamily="34" charset="0"/>
                <a:cs typeface="Arial" pitchFamily="34" charset="0"/>
              </a:rPr>
              <a:t>Querol-Rubiera</a:t>
            </a:r>
            <a:r>
              <a:rPr lang="en-GB" sz="950" dirty="0">
                <a:latin typeface="Arial" pitchFamily="34" charset="0"/>
                <a:cs typeface="Arial" pitchFamily="34" charset="0"/>
              </a:rPr>
              <a:t> A, Girdham S, Patel A, </a:t>
            </a:r>
            <a:r>
              <a:rPr lang="en-GB" sz="950" dirty="0" err="1">
                <a:latin typeface="Arial" pitchFamily="34" charset="0"/>
                <a:cs typeface="Arial" pitchFamily="34" charset="0"/>
              </a:rPr>
              <a:t>Ahanonu</a:t>
            </a:r>
            <a:r>
              <a:rPr lang="en-GB" sz="950" dirty="0">
                <a:latin typeface="Arial" pitchFamily="34" charset="0"/>
                <a:cs typeface="Arial" pitchFamily="34" charset="0"/>
              </a:rPr>
              <a:t> C, Tosas </a:t>
            </a:r>
            <a:r>
              <a:rPr lang="en-GB" sz="950" dirty="0" err="1">
                <a:latin typeface="Arial" pitchFamily="34" charset="0"/>
                <a:cs typeface="Arial" pitchFamily="34" charset="0"/>
              </a:rPr>
              <a:t>Auguet</a:t>
            </a:r>
            <a:r>
              <a:rPr lang="en-GB" sz="950" dirty="0">
                <a:latin typeface="Arial" pitchFamily="34" charset="0"/>
                <a:cs typeface="Arial" pitchFamily="34" charset="0"/>
              </a:rPr>
              <a:t> O, Edgeworth J, Goldenberg S, Otter J. </a:t>
            </a:r>
            <a:r>
              <a:rPr lang="en-GB" sz="950" b="1" dirty="0">
                <a:solidFill>
                  <a:srgbClr val="0070C0"/>
                </a:solidFill>
                <a:latin typeface="Arial" pitchFamily="34" charset="0"/>
                <a:cs typeface="Arial" pitchFamily="34" charset="0"/>
              </a:rPr>
              <a:t>“Can I swab your rectum, please?”: Improving compliance with rectal screening for CRE</a:t>
            </a:r>
          </a:p>
          <a:p>
            <a:endParaRPr lang="en-GB" sz="950" b="1" dirty="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3860 - </a:t>
            </a:r>
            <a:r>
              <a:rPr lang="en-GB" sz="950" dirty="0" smtClean="0">
                <a:latin typeface="Arial" pitchFamily="34" charset="0"/>
                <a:cs typeface="Arial" pitchFamily="34" charset="0"/>
              </a:rPr>
              <a:t>Mookerjee </a:t>
            </a:r>
            <a:r>
              <a:rPr lang="en-GB" sz="950" dirty="0">
                <a:latin typeface="Arial" pitchFamily="34" charset="0"/>
                <a:cs typeface="Arial" pitchFamily="34" charset="0"/>
              </a:rPr>
              <a:t>S, Sullivan J, Davies F, Donaldson H, Brannigan E, Holmes A, Otter J. </a:t>
            </a:r>
            <a:r>
              <a:rPr lang="en-GB" sz="950" b="1" dirty="0">
                <a:solidFill>
                  <a:srgbClr val="0070C0"/>
                </a:solidFill>
                <a:latin typeface="Arial" pitchFamily="34" charset="0"/>
                <a:cs typeface="Arial" pitchFamily="34" charset="0"/>
              </a:rPr>
              <a:t>Risk factors for patients with </a:t>
            </a:r>
            <a:r>
              <a:rPr lang="en-GB" sz="950" b="1" dirty="0" err="1">
                <a:solidFill>
                  <a:srgbClr val="0070C0"/>
                </a:solidFill>
                <a:latin typeface="Arial" pitchFamily="34" charset="0"/>
                <a:cs typeface="Arial" pitchFamily="34" charset="0"/>
              </a:rPr>
              <a:t>carbapenemase</a:t>
            </a:r>
            <a:r>
              <a:rPr lang="en-GB" sz="950" b="1" dirty="0">
                <a:solidFill>
                  <a:srgbClr val="0070C0"/>
                </a:solidFill>
                <a:latin typeface="Arial" pitchFamily="34" charset="0"/>
                <a:cs typeface="Arial" pitchFamily="34" charset="0"/>
              </a:rPr>
              <a:t>-producing </a:t>
            </a:r>
            <a:r>
              <a:rPr lang="en-GB" sz="950" b="1" dirty="0" err="1">
                <a:solidFill>
                  <a:srgbClr val="0070C0"/>
                </a:solidFill>
                <a:latin typeface="Arial" pitchFamily="34" charset="0"/>
                <a:cs typeface="Arial" pitchFamily="34" charset="0"/>
              </a:rPr>
              <a:t>Enterobacteriaceae</a:t>
            </a:r>
            <a:r>
              <a:rPr lang="en-GB" sz="950" b="1" dirty="0">
                <a:solidFill>
                  <a:srgbClr val="0070C0"/>
                </a:solidFill>
                <a:latin typeface="Arial" pitchFamily="34" charset="0"/>
                <a:cs typeface="Arial" pitchFamily="34" charset="0"/>
              </a:rPr>
              <a:t> (CPE) in a Northwest London hospital Trust, 2014 – 2015</a:t>
            </a:r>
          </a:p>
          <a:p>
            <a:endParaRPr lang="en-GB" sz="950" b="1" dirty="0" smtClean="0">
              <a:solidFill>
                <a:srgbClr val="0070C0"/>
              </a:solidFill>
              <a:latin typeface="Arial" pitchFamily="34" charset="0"/>
              <a:cs typeface="Arial" pitchFamily="34" charset="0"/>
            </a:endParaRPr>
          </a:p>
          <a:p>
            <a:r>
              <a:rPr lang="en-GB" sz="950" b="1" dirty="0" smtClean="0">
                <a:latin typeface="Arial" pitchFamily="34" charset="0"/>
                <a:cs typeface="Arial" pitchFamily="34" charset="0"/>
              </a:rPr>
              <a:t>Posters</a:t>
            </a:r>
            <a:endParaRPr lang="en-GB" sz="950" b="1" dirty="0" smtClean="0">
              <a:solidFill>
                <a:srgbClr val="0070C0"/>
              </a:solidFill>
              <a:latin typeface="Arial" pitchFamily="34" charset="0"/>
              <a:cs typeface="Arial" pitchFamily="34" charset="0"/>
            </a:endParaRPr>
          </a:p>
          <a:p>
            <a:endParaRPr lang="en-GB" sz="950" dirty="0">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3785 - </a:t>
            </a:r>
            <a:r>
              <a:rPr lang="en-GB" sz="950" dirty="0" smtClean="0">
                <a:latin typeface="Arial" pitchFamily="34" charset="0"/>
                <a:cs typeface="Arial" pitchFamily="34" charset="0"/>
              </a:rPr>
              <a:t>Ahmad </a:t>
            </a:r>
            <a:r>
              <a:rPr lang="en-GB" sz="950" dirty="0">
                <a:latin typeface="Arial" pitchFamily="34" charset="0"/>
                <a:cs typeface="Arial" pitchFamily="34" charset="0"/>
              </a:rPr>
              <a:t>R, Castro-Sanchez E, </a:t>
            </a:r>
            <a:r>
              <a:rPr lang="en-GB" sz="950" dirty="0" err="1">
                <a:latin typeface="Arial" pitchFamily="34" charset="0"/>
                <a:cs typeface="Arial" pitchFamily="34" charset="0"/>
              </a:rPr>
              <a:t>Iwami</a:t>
            </a:r>
            <a:r>
              <a:rPr lang="en-GB" sz="950" dirty="0">
                <a:latin typeface="Arial" pitchFamily="34" charset="0"/>
                <a:cs typeface="Arial" pitchFamily="34" charset="0"/>
              </a:rPr>
              <a:t> M, </a:t>
            </a:r>
            <a:r>
              <a:rPr lang="en-GB" sz="950" dirty="0" err="1">
                <a:latin typeface="Arial" pitchFamily="34" charset="0"/>
                <a:cs typeface="Arial" pitchFamily="34" charset="0"/>
              </a:rPr>
              <a:t>Husson</a:t>
            </a:r>
            <a:r>
              <a:rPr lang="en-GB" sz="950" dirty="0">
                <a:latin typeface="Arial" pitchFamily="34" charset="0"/>
                <a:cs typeface="Arial" pitchFamily="34" charset="0"/>
              </a:rPr>
              <a:t> F, Holmes A. </a:t>
            </a:r>
            <a:r>
              <a:rPr lang="en-GB" sz="950" b="1" dirty="0">
                <a:solidFill>
                  <a:srgbClr val="0070C0"/>
                </a:solidFill>
                <a:latin typeface="Arial" pitchFamily="34" charset="0"/>
                <a:cs typeface="Arial" pitchFamily="34" charset="0"/>
              </a:rPr>
              <a:t>Knowledge, perceptions and decision making: What matters to patients?</a:t>
            </a:r>
          </a:p>
          <a:p>
            <a:endParaRPr lang="en-GB" sz="950" b="1" dirty="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3798 - </a:t>
            </a:r>
            <a:r>
              <a:rPr lang="en-GB" sz="950" dirty="0" smtClean="0">
                <a:latin typeface="Arial" pitchFamily="34" charset="0"/>
                <a:cs typeface="Arial" pitchFamily="34" charset="0"/>
              </a:rPr>
              <a:t>Record </a:t>
            </a:r>
            <a:r>
              <a:rPr lang="en-GB" sz="950" dirty="0">
                <a:latin typeface="Arial" pitchFamily="34" charset="0"/>
                <a:cs typeface="Arial" pitchFamily="34" charset="0"/>
              </a:rPr>
              <a:t>C, Gilchrist M, Patel D, Jiao L. </a:t>
            </a:r>
            <a:r>
              <a:rPr lang="en-GB" sz="950" b="1" dirty="0">
                <a:solidFill>
                  <a:srgbClr val="0070C0"/>
                </a:solidFill>
                <a:latin typeface="Arial" pitchFamily="34" charset="0"/>
                <a:cs typeface="Arial" pitchFamily="34" charset="0"/>
              </a:rPr>
              <a:t>Infection prevention in </a:t>
            </a:r>
            <a:r>
              <a:rPr lang="en-GB" sz="950" b="1" dirty="0" err="1">
                <a:solidFill>
                  <a:srgbClr val="0070C0"/>
                </a:solidFill>
                <a:latin typeface="Arial" pitchFamily="34" charset="0"/>
                <a:cs typeface="Arial" pitchFamily="34" charset="0"/>
              </a:rPr>
              <a:t>splenectomy</a:t>
            </a:r>
            <a:r>
              <a:rPr lang="en-GB" sz="950" b="1" dirty="0">
                <a:solidFill>
                  <a:srgbClr val="0070C0"/>
                </a:solidFill>
                <a:latin typeface="Arial" pitchFamily="34" charset="0"/>
                <a:cs typeface="Arial" pitchFamily="34" charset="0"/>
              </a:rPr>
              <a:t> patients: An audit of practice in a regional </a:t>
            </a:r>
            <a:r>
              <a:rPr lang="en-GB" sz="950" b="1" dirty="0" err="1">
                <a:solidFill>
                  <a:srgbClr val="0070C0"/>
                </a:solidFill>
                <a:latin typeface="Arial" pitchFamily="34" charset="0"/>
                <a:cs typeface="Arial" pitchFamily="34" charset="0"/>
              </a:rPr>
              <a:t>hepatobiliary</a:t>
            </a:r>
            <a:r>
              <a:rPr lang="en-GB" sz="950" b="1" dirty="0">
                <a:solidFill>
                  <a:srgbClr val="0070C0"/>
                </a:solidFill>
                <a:latin typeface="Arial" pitchFamily="34" charset="0"/>
                <a:cs typeface="Arial" pitchFamily="34" charset="0"/>
              </a:rPr>
              <a:t> centre</a:t>
            </a:r>
          </a:p>
          <a:p>
            <a:endParaRPr lang="en-GB" sz="950" b="1" dirty="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3799 - </a:t>
            </a:r>
            <a:r>
              <a:rPr lang="en-GB" sz="950" dirty="0" smtClean="0">
                <a:latin typeface="Arial" pitchFamily="34" charset="0"/>
                <a:cs typeface="Arial" pitchFamily="34" charset="0"/>
              </a:rPr>
              <a:t>Turnbull </a:t>
            </a:r>
            <a:r>
              <a:rPr lang="en-GB" sz="950" dirty="0">
                <a:latin typeface="Arial" pitchFamily="34" charset="0"/>
                <a:cs typeface="Arial" pitchFamily="34" charset="0"/>
              </a:rPr>
              <a:t>A,  Moore L, </a:t>
            </a:r>
            <a:r>
              <a:rPr lang="en-GB" sz="950" dirty="0" err="1">
                <a:latin typeface="Arial" pitchFamily="34" charset="0"/>
                <a:cs typeface="Arial" pitchFamily="34" charset="0"/>
              </a:rPr>
              <a:t>Azadian</a:t>
            </a:r>
            <a:r>
              <a:rPr lang="en-GB" sz="950" dirty="0">
                <a:latin typeface="Arial" pitchFamily="34" charset="0"/>
                <a:cs typeface="Arial" pitchFamily="34" charset="0"/>
              </a:rPr>
              <a:t> B. </a:t>
            </a:r>
            <a:r>
              <a:rPr lang="en-GB" sz="950" b="1" dirty="0">
                <a:solidFill>
                  <a:srgbClr val="0070C0"/>
                </a:solidFill>
                <a:latin typeface="Arial" pitchFamily="34" charset="0"/>
                <a:cs typeface="Arial" pitchFamily="34" charset="0"/>
              </a:rPr>
              <a:t>To PPE or not to PPE</a:t>
            </a:r>
          </a:p>
          <a:p>
            <a:endParaRPr lang="en-GB" sz="950" b="1" dirty="0" smtClean="0">
              <a:solidFill>
                <a:srgbClr val="0070C0"/>
              </a:solidFill>
              <a:latin typeface="Arial" pitchFamily="34" charset="0"/>
              <a:cs typeface="Arial" pitchFamily="34" charset="0"/>
            </a:endParaRPr>
          </a:p>
          <a:p>
            <a:r>
              <a:rPr lang="en-GB" sz="950" b="1" dirty="0" smtClean="0">
                <a:solidFill>
                  <a:srgbClr val="0070C0"/>
                </a:solidFill>
                <a:latin typeface="Arial" pitchFamily="34" charset="0"/>
                <a:cs typeface="Arial" pitchFamily="34" charset="0"/>
              </a:rPr>
              <a:t>Abstract </a:t>
            </a:r>
            <a:r>
              <a:rPr lang="en-GB" sz="950" b="1" dirty="0">
                <a:solidFill>
                  <a:srgbClr val="0070C0"/>
                </a:solidFill>
                <a:latin typeface="Arial" pitchFamily="34" charset="0"/>
                <a:cs typeface="Arial" pitchFamily="34" charset="0"/>
              </a:rPr>
              <a:t>ID: </a:t>
            </a:r>
            <a:r>
              <a:rPr lang="en-GB" sz="950" b="1" dirty="0" smtClean="0">
                <a:solidFill>
                  <a:srgbClr val="0070C0"/>
                </a:solidFill>
                <a:latin typeface="Arial" pitchFamily="34" charset="0"/>
                <a:cs typeface="Arial" pitchFamily="34" charset="0"/>
              </a:rPr>
              <a:t>3858 - </a:t>
            </a:r>
            <a:r>
              <a:rPr lang="en-GB" sz="950" dirty="0" smtClean="0">
                <a:latin typeface="Arial" pitchFamily="34" charset="0"/>
                <a:cs typeface="Arial" pitchFamily="34" charset="0"/>
              </a:rPr>
              <a:t>Batten </a:t>
            </a:r>
            <a:r>
              <a:rPr lang="en-GB" sz="950" dirty="0">
                <a:latin typeface="Arial" pitchFamily="34" charset="0"/>
                <a:cs typeface="Arial" pitchFamily="34" charset="0"/>
              </a:rPr>
              <a:t>L, Holmes A, Otter J, Castro-Sanchez E. </a:t>
            </a:r>
            <a:r>
              <a:rPr lang="en-GB" sz="950" b="1" dirty="0">
                <a:solidFill>
                  <a:srgbClr val="0070C0"/>
                </a:solidFill>
                <a:latin typeface="Arial" pitchFamily="34" charset="0"/>
                <a:cs typeface="Arial" pitchFamily="34" charset="0"/>
              </a:rPr>
              <a:t>Estimating the isolation burden if overseas residents are pre-emptively isolated during CRE admission screening</a:t>
            </a:r>
          </a:p>
          <a:p>
            <a:endParaRPr lang="en-GB" sz="950" b="1" dirty="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3859 - </a:t>
            </a:r>
            <a:r>
              <a:rPr lang="en-GB" sz="950" dirty="0" smtClean="0">
                <a:latin typeface="Arial" pitchFamily="34" charset="0"/>
                <a:cs typeface="Arial" pitchFamily="34" charset="0"/>
              </a:rPr>
              <a:t>Mookerjee </a:t>
            </a:r>
            <a:r>
              <a:rPr lang="en-GB" sz="950" dirty="0">
                <a:latin typeface="Arial" pitchFamily="34" charset="0"/>
                <a:cs typeface="Arial" pitchFamily="34" charset="0"/>
              </a:rPr>
              <a:t>S, Sullivan J, Davies F, Donaldson H, Brannigan E, Holmes A, Otter J. </a:t>
            </a:r>
            <a:r>
              <a:rPr lang="en-GB" sz="950" b="1" dirty="0">
                <a:solidFill>
                  <a:srgbClr val="0070C0"/>
                </a:solidFill>
                <a:latin typeface="Arial" pitchFamily="34" charset="0"/>
                <a:cs typeface="Arial" pitchFamily="34" charset="0"/>
              </a:rPr>
              <a:t>Real-time surveillance of </a:t>
            </a:r>
            <a:r>
              <a:rPr lang="en-GB" sz="950" b="1" dirty="0" err="1">
                <a:solidFill>
                  <a:srgbClr val="0070C0"/>
                </a:solidFill>
                <a:latin typeface="Arial" pitchFamily="34" charset="0"/>
                <a:cs typeface="Arial" pitchFamily="34" charset="0"/>
              </a:rPr>
              <a:t>carbapenem</a:t>
            </a:r>
            <a:r>
              <a:rPr lang="en-GB" sz="950" b="1" dirty="0">
                <a:solidFill>
                  <a:srgbClr val="0070C0"/>
                </a:solidFill>
                <a:latin typeface="Arial" pitchFamily="34" charset="0"/>
                <a:cs typeface="Arial" pitchFamily="34" charset="0"/>
              </a:rPr>
              <a:t>-resistant </a:t>
            </a:r>
            <a:r>
              <a:rPr lang="en-GB" sz="950" b="1" dirty="0" err="1">
                <a:solidFill>
                  <a:srgbClr val="0070C0"/>
                </a:solidFill>
                <a:latin typeface="Arial" pitchFamily="34" charset="0"/>
                <a:cs typeface="Arial" pitchFamily="34" charset="0"/>
              </a:rPr>
              <a:t>Enterobacteriaceae</a:t>
            </a:r>
            <a:r>
              <a:rPr lang="en-GB" sz="950" b="1" dirty="0">
                <a:solidFill>
                  <a:srgbClr val="0070C0"/>
                </a:solidFill>
                <a:latin typeface="Arial" pitchFamily="34" charset="0"/>
                <a:cs typeface="Arial" pitchFamily="34" charset="0"/>
              </a:rPr>
              <a:t> (CRE) using live microbiology culture data in a North-West London Hospital Trust, 2014–2015</a:t>
            </a:r>
          </a:p>
          <a:p>
            <a:endParaRPr lang="en-GB" sz="950" b="1" dirty="0" smtClean="0">
              <a:solidFill>
                <a:srgbClr val="0070C0"/>
              </a:solidFill>
              <a:latin typeface="Arial" pitchFamily="34" charset="0"/>
              <a:cs typeface="Arial" pitchFamily="34" charset="0"/>
            </a:endParaRPr>
          </a:p>
          <a:p>
            <a:r>
              <a:rPr lang="en-GB" sz="950" b="1" dirty="0" smtClean="0">
                <a:solidFill>
                  <a:srgbClr val="0070C0"/>
                </a:solidFill>
                <a:latin typeface="Arial" pitchFamily="34" charset="0"/>
                <a:cs typeface="Arial" pitchFamily="34" charset="0"/>
              </a:rPr>
              <a:t>Abstract </a:t>
            </a:r>
            <a:r>
              <a:rPr lang="en-GB" sz="950" b="1" dirty="0">
                <a:solidFill>
                  <a:srgbClr val="0070C0"/>
                </a:solidFill>
                <a:latin typeface="Arial" pitchFamily="34" charset="0"/>
                <a:cs typeface="Arial" pitchFamily="34" charset="0"/>
              </a:rPr>
              <a:t>ID: </a:t>
            </a:r>
            <a:r>
              <a:rPr lang="en-GB" sz="950" b="1" dirty="0" smtClean="0">
                <a:solidFill>
                  <a:srgbClr val="0070C0"/>
                </a:solidFill>
                <a:latin typeface="Arial" pitchFamily="34" charset="0"/>
                <a:cs typeface="Arial" pitchFamily="34" charset="0"/>
              </a:rPr>
              <a:t>3861 - </a:t>
            </a:r>
            <a:r>
              <a:rPr lang="en-GB" sz="950" dirty="0" smtClean="0">
                <a:latin typeface="Arial" pitchFamily="34" charset="0"/>
                <a:cs typeface="Arial" pitchFamily="34" charset="0"/>
              </a:rPr>
              <a:t>Alexander </a:t>
            </a:r>
            <a:r>
              <a:rPr lang="en-GB" sz="950" dirty="0">
                <a:latin typeface="Arial" pitchFamily="34" charset="0"/>
                <a:cs typeface="Arial" pitchFamily="34" charset="0"/>
              </a:rPr>
              <a:t>M, Mookerjee S, Nelson D, Holmes A, Otter J.  </a:t>
            </a:r>
            <a:r>
              <a:rPr lang="en-GB" sz="950" b="1" dirty="0">
                <a:solidFill>
                  <a:srgbClr val="0070C0"/>
                </a:solidFill>
                <a:latin typeface="Arial" pitchFamily="34" charset="0"/>
                <a:cs typeface="Arial" pitchFamily="34" charset="0"/>
              </a:rPr>
              <a:t>An audit of single room capacity for isolation at a London hospital Trust  </a:t>
            </a:r>
          </a:p>
          <a:p>
            <a:endParaRPr lang="en-GB" sz="950" b="1" dirty="0" smtClean="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3862 - </a:t>
            </a:r>
            <a:r>
              <a:rPr lang="en-GB" sz="950" dirty="0" smtClean="0">
                <a:latin typeface="Arial" pitchFamily="34" charset="0"/>
                <a:cs typeface="Arial" pitchFamily="34" charset="0"/>
              </a:rPr>
              <a:t>Galletly </a:t>
            </a:r>
            <a:r>
              <a:rPr lang="en-GB" sz="950" dirty="0">
                <a:latin typeface="Arial" pitchFamily="34" charset="0"/>
                <a:cs typeface="Arial" pitchFamily="34" charset="0"/>
              </a:rPr>
              <a:t>T, Bateman A, Brannigan E, Holmes A, Otter J. </a:t>
            </a:r>
            <a:r>
              <a:rPr lang="en-GB" sz="950" b="1" dirty="0">
                <a:solidFill>
                  <a:srgbClr val="0070C0"/>
                </a:solidFill>
                <a:latin typeface="Arial" pitchFamily="34" charset="0"/>
                <a:cs typeface="Arial" pitchFamily="34" charset="0"/>
              </a:rPr>
              <a:t>Thematic analysis of post 48-hour bloodstream infections: What did we learn? </a:t>
            </a:r>
          </a:p>
          <a:p>
            <a:endParaRPr lang="en-GB" sz="950" dirty="0">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3863 - </a:t>
            </a:r>
            <a:r>
              <a:rPr lang="en-GB" sz="950" dirty="0" smtClean="0">
                <a:latin typeface="Arial" pitchFamily="34" charset="0"/>
                <a:cs typeface="Arial" pitchFamily="34" charset="0"/>
              </a:rPr>
              <a:t>Acharya </a:t>
            </a:r>
            <a:r>
              <a:rPr lang="en-GB" sz="950" dirty="0">
                <a:latin typeface="Arial" pitchFamily="34" charset="0"/>
                <a:cs typeface="Arial" pitchFamily="34" charset="0"/>
              </a:rPr>
              <a:t>A , Samarasinghe D , Singleton J, Brannigan E, Galletly T, Donaldson H, Holmes A, Otter J. </a:t>
            </a:r>
            <a:r>
              <a:rPr lang="en-GB" sz="950" b="1" dirty="0">
                <a:solidFill>
                  <a:srgbClr val="0070C0"/>
                </a:solidFill>
                <a:latin typeface="Arial" pitchFamily="34" charset="0"/>
                <a:cs typeface="Arial" pitchFamily="34" charset="0"/>
              </a:rPr>
              <a:t>Pilot evaluation of environmental hygiene using fluorescent markers and microbiological cultures </a:t>
            </a:r>
          </a:p>
          <a:p>
            <a:endParaRPr lang="en-GB" sz="950" dirty="0">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3864 - </a:t>
            </a:r>
            <a:r>
              <a:rPr lang="en-GB" sz="950" dirty="0" smtClean="0">
                <a:latin typeface="Arial" pitchFamily="34" charset="0"/>
                <a:cs typeface="Arial" pitchFamily="34" charset="0"/>
              </a:rPr>
              <a:t>Gilchrist </a:t>
            </a:r>
            <a:r>
              <a:rPr lang="en-GB" sz="950" dirty="0">
                <a:latin typeface="Arial" pitchFamily="34" charset="0"/>
                <a:cs typeface="Arial" pitchFamily="34" charset="0"/>
              </a:rPr>
              <a:t>M , Galletly T, Brannigan E, Holmes A, Otter J. </a:t>
            </a:r>
            <a:r>
              <a:rPr lang="en-GB" sz="950" b="1" dirty="0">
                <a:solidFill>
                  <a:srgbClr val="0070C0"/>
                </a:solidFill>
                <a:latin typeface="Arial" pitchFamily="34" charset="0"/>
                <a:cs typeface="Arial" pitchFamily="34" charset="0"/>
              </a:rPr>
              <a:t>How much Clostridium </a:t>
            </a:r>
            <a:r>
              <a:rPr lang="en-GB" sz="950" b="1" dirty="0" err="1">
                <a:solidFill>
                  <a:srgbClr val="0070C0"/>
                </a:solidFill>
                <a:latin typeface="Arial" pitchFamily="34" charset="0"/>
                <a:cs typeface="Arial" pitchFamily="34" charset="0"/>
              </a:rPr>
              <a:t>difficile</a:t>
            </a:r>
            <a:r>
              <a:rPr lang="en-GB" sz="950" b="1" dirty="0">
                <a:solidFill>
                  <a:srgbClr val="0070C0"/>
                </a:solidFill>
                <a:latin typeface="Arial" pitchFamily="34" charset="0"/>
                <a:cs typeface="Arial" pitchFamily="34" charset="0"/>
              </a:rPr>
              <a:t> is preventable?</a:t>
            </a:r>
          </a:p>
          <a:p>
            <a:endParaRPr lang="en-GB" sz="950" b="1" dirty="0" smtClean="0">
              <a:solidFill>
                <a:srgbClr val="0070C0"/>
              </a:solidFill>
              <a:latin typeface="Arial" pitchFamily="34" charset="0"/>
              <a:cs typeface="Arial" pitchFamily="34" charset="0"/>
            </a:endParaRPr>
          </a:p>
          <a:p>
            <a:r>
              <a:rPr lang="en-GB" sz="950" b="1" dirty="0">
                <a:solidFill>
                  <a:srgbClr val="0070C0"/>
                </a:solidFill>
                <a:latin typeface="Arial" pitchFamily="34" charset="0"/>
                <a:cs typeface="Arial" pitchFamily="34" charset="0"/>
              </a:rPr>
              <a:t>Abstract ID: </a:t>
            </a:r>
            <a:r>
              <a:rPr lang="en-GB" sz="950" b="1" dirty="0" smtClean="0">
                <a:solidFill>
                  <a:srgbClr val="0070C0"/>
                </a:solidFill>
                <a:latin typeface="Arial" pitchFamily="34" charset="0"/>
                <a:cs typeface="Arial" pitchFamily="34" charset="0"/>
              </a:rPr>
              <a:t>3867 - </a:t>
            </a:r>
            <a:r>
              <a:rPr lang="en-GB" sz="950" dirty="0" smtClean="0">
                <a:latin typeface="Arial" pitchFamily="34" charset="0"/>
                <a:cs typeface="Arial" pitchFamily="34" charset="0"/>
              </a:rPr>
              <a:t>Goldberg S, Dyakova E, Bisnauthsing K, </a:t>
            </a:r>
            <a:r>
              <a:rPr lang="en-GB" sz="950" dirty="0" err="1" smtClean="0">
                <a:latin typeface="Arial" pitchFamily="34" charset="0"/>
                <a:cs typeface="Arial" pitchFamily="34" charset="0"/>
              </a:rPr>
              <a:t>Querol-Rubiera</a:t>
            </a:r>
            <a:r>
              <a:rPr lang="en-GB" sz="950" dirty="0" smtClean="0">
                <a:latin typeface="Arial" pitchFamily="34" charset="0"/>
                <a:cs typeface="Arial" pitchFamily="34" charset="0"/>
              </a:rPr>
              <a:t> A, Girdham S, Patel A, </a:t>
            </a:r>
            <a:r>
              <a:rPr lang="en-GB" sz="950" dirty="0" err="1" smtClean="0">
                <a:latin typeface="Arial" pitchFamily="34" charset="0"/>
                <a:cs typeface="Arial" pitchFamily="34" charset="0"/>
              </a:rPr>
              <a:t>Ahanonu</a:t>
            </a:r>
            <a:r>
              <a:rPr lang="en-GB" sz="950" dirty="0" smtClean="0">
                <a:latin typeface="Arial" pitchFamily="34" charset="0"/>
                <a:cs typeface="Arial" pitchFamily="34" charset="0"/>
              </a:rPr>
              <a:t> C, Tosas </a:t>
            </a:r>
            <a:r>
              <a:rPr lang="en-GB" sz="950" dirty="0" err="1" smtClean="0">
                <a:latin typeface="Arial" pitchFamily="34" charset="0"/>
                <a:cs typeface="Arial" pitchFamily="34" charset="0"/>
              </a:rPr>
              <a:t>Auguet</a:t>
            </a:r>
            <a:r>
              <a:rPr lang="en-GB" sz="950" dirty="0" smtClean="0">
                <a:latin typeface="Arial" pitchFamily="34" charset="0"/>
                <a:cs typeface="Arial" pitchFamily="34" charset="0"/>
              </a:rPr>
              <a:t> O, Edgeworth J, Otter J. </a:t>
            </a:r>
            <a:r>
              <a:rPr lang="en-GB" sz="950" b="1" dirty="0" smtClean="0">
                <a:solidFill>
                  <a:srgbClr val="0070C0"/>
                </a:solidFill>
                <a:latin typeface="Arial" pitchFamily="34" charset="0"/>
                <a:cs typeface="Arial" pitchFamily="34" charset="0"/>
              </a:rPr>
              <a:t>Poor </a:t>
            </a:r>
            <a:r>
              <a:rPr lang="en-GB" sz="950" b="1" dirty="0">
                <a:solidFill>
                  <a:srgbClr val="0070C0"/>
                </a:solidFill>
                <a:latin typeface="Arial" pitchFamily="34" charset="0"/>
                <a:cs typeface="Arial" pitchFamily="34" charset="0"/>
              </a:rPr>
              <a:t>sensitivity of </a:t>
            </a:r>
            <a:r>
              <a:rPr lang="en-GB" sz="950" b="1" dirty="0" err="1">
                <a:solidFill>
                  <a:srgbClr val="0070C0"/>
                </a:solidFill>
                <a:latin typeface="Arial" pitchFamily="34" charset="0"/>
                <a:cs typeface="Arial" pitchFamily="34" charset="0"/>
              </a:rPr>
              <a:t>perineal</a:t>
            </a:r>
            <a:r>
              <a:rPr lang="en-GB" sz="950" b="1" dirty="0">
                <a:solidFill>
                  <a:srgbClr val="0070C0"/>
                </a:solidFill>
                <a:latin typeface="Arial" pitchFamily="34" charset="0"/>
                <a:cs typeface="Arial" pitchFamily="34" charset="0"/>
              </a:rPr>
              <a:t> compared with </a:t>
            </a:r>
            <a:r>
              <a:rPr lang="en-GB" sz="950" b="1" dirty="0" smtClean="0">
                <a:solidFill>
                  <a:srgbClr val="0070C0"/>
                </a:solidFill>
                <a:latin typeface="Arial" pitchFamily="34" charset="0"/>
                <a:cs typeface="Arial" pitchFamily="34" charset="0"/>
              </a:rPr>
              <a:t>rectal swabs </a:t>
            </a:r>
            <a:r>
              <a:rPr lang="en-GB" sz="950" b="1" dirty="0">
                <a:solidFill>
                  <a:srgbClr val="0070C0"/>
                </a:solidFill>
                <a:latin typeface="Arial" pitchFamily="34" charset="0"/>
                <a:cs typeface="Arial" pitchFamily="34" charset="0"/>
              </a:rPr>
              <a:t>for detecting ESBL </a:t>
            </a:r>
            <a:r>
              <a:rPr lang="en-GB" sz="950" b="1" dirty="0" err="1">
                <a:solidFill>
                  <a:srgbClr val="0070C0"/>
                </a:solidFill>
                <a:latin typeface="Arial" pitchFamily="34" charset="0"/>
                <a:cs typeface="Arial" pitchFamily="34" charset="0"/>
              </a:rPr>
              <a:t>Enterobacteriaceae</a:t>
            </a:r>
            <a:endParaRPr lang="en-GB" sz="950" b="1" dirty="0">
              <a:solidFill>
                <a:srgbClr val="0070C0"/>
              </a:solidFill>
              <a:latin typeface="Arial" pitchFamily="34" charset="0"/>
              <a:cs typeface="Arial" pitchFamily="34" charset="0"/>
            </a:endParaRPr>
          </a:p>
          <a:p>
            <a:endParaRPr lang="en-GB" sz="950" b="1" dirty="0">
              <a:solidFill>
                <a:srgbClr val="0070C0"/>
              </a:solidFill>
              <a:latin typeface="Arial" pitchFamily="34" charset="0"/>
              <a:cs typeface="Arial" pitchFamily="34" charset="0"/>
            </a:endParaRPr>
          </a:p>
          <a:p>
            <a:endParaRPr lang="en-GB" sz="950" b="1" dirty="0">
              <a:solidFill>
                <a:srgbClr val="0070C0"/>
              </a:solidFill>
              <a:latin typeface="Arial" pitchFamily="34" charset="0"/>
              <a:cs typeface="Arial" pitchFamily="34" charset="0"/>
            </a:endParaRPr>
          </a:p>
          <a:p>
            <a:endParaRPr lang="en-GB" sz="950" dirty="0">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016"/>
            <a:ext cx="9144000" cy="836712"/>
          </a:xfrm>
          <a:prstGeom prst="rect">
            <a:avLst/>
          </a:prstGeom>
        </p:spPr>
      </p:pic>
      <p:sp>
        <p:nvSpPr>
          <p:cNvPr id="2" name="TextBox 1"/>
          <p:cNvSpPr txBox="1"/>
          <p:nvPr/>
        </p:nvSpPr>
        <p:spPr>
          <a:xfrm>
            <a:off x="107504" y="0"/>
            <a:ext cx="4176464" cy="461665"/>
          </a:xfrm>
          <a:prstGeom prst="rect">
            <a:avLst/>
          </a:prstGeom>
          <a:noFill/>
        </p:spPr>
        <p:txBody>
          <a:bodyPr wrap="square" rtlCol="0">
            <a:spAutoFit/>
          </a:bodyPr>
          <a:lstStyle/>
          <a:p>
            <a:r>
              <a:rPr lang="en-GB" sz="2400" dirty="0" smtClean="0">
                <a:latin typeface="Arial" pitchFamily="34" charset="0"/>
                <a:cs typeface="Arial" pitchFamily="34" charset="0"/>
              </a:rPr>
              <a:t>Imperial researchers at IPS</a:t>
            </a:r>
            <a:endParaRPr lang="en-GB" sz="2400" dirty="0">
              <a:latin typeface="Arial" pitchFamily="34" charset="0"/>
              <a:cs typeface="Arial" pitchFamily="34" charset="0"/>
            </a:endParaRPr>
          </a:p>
        </p:txBody>
      </p:sp>
      <p:sp>
        <p:nvSpPr>
          <p:cNvPr id="7" name="Rectangle 6"/>
          <p:cNvSpPr/>
          <p:nvPr/>
        </p:nvSpPr>
        <p:spPr>
          <a:xfrm>
            <a:off x="4427984" y="-116284"/>
            <a:ext cx="4709270" cy="694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6950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1940" y="4376286"/>
            <a:ext cx="468052" cy="468052"/>
          </a:xfrm>
          <a:prstGeom prst="rect">
            <a:avLst/>
          </a:prstGeom>
        </p:spPr>
      </p:pic>
      <p:sp>
        <p:nvSpPr>
          <p:cNvPr id="6" name="Rectangle 5"/>
          <p:cNvSpPr/>
          <p:nvPr/>
        </p:nvSpPr>
        <p:spPr>
          <a:xfrm>
            <a:off x="467544" y="2060848"/>
            <a:ext cx="8280920" cy="3057247"/>
          </a:xfrm>
          <a:prstGeom prst="rect">
            <a:avLst/>
          </a:prstGeom>
        </p:spPr>
        <p:txBody>
          <a:bodyPr wrap="square">
            <a:spAutoFit/>
          </a:bodyPr>
          <a:lstStyle/>
          <a:p>
            <a:pPr algn="ctr">
              <a:spcAft>
                <a:spcPts val="1000"/>
              </a:spcAft>
            </a:pPr>
            <a:r>
              <a:rPr lang="en-GB" sz="2400" dirty="0">
                <a:latin typeface="Arial" pitchFamily="34" charset="0"/>
                <a:cs typeface="Arial" pitchFamily="34" charset="0"/>
              </a:rPr>
              <a:t>Jonathan A. </a:t>
            </a:r>
            <a:r>
              <a:rPr lang="en-GB" sz="2400" dirty="0" smtClean="0">
                <a:latin typeface="Arial" pitchFamily="34" charset="0"/>
                <a:cs typeface="Arial" pitchFamily="34" charset="0"/>
              </a:rPr>
              <a:t>Otter</a:t>
            </a:r>
            <a:r>
              <a:rPr lang="en-GB" sz="2000" dirty="0" smtClean="0">
                <a:latin typeface="Arial" pitchFamily="34" charset="0"/>
                <a:cs typeface="Arial" pitchFamily="34" charset="0"/>
              </a:rPr>
              <a:t>, </a:t>
            </a:r>
            <a:r>
              <a:rPr lang="en-GB" sz="2400" dirty="0" smtClean="0">
                <a:latin typeface="Arial" pitchFamily="34" charset="0"/>
                <a:cs typeface="Arial" pitchFamily="34" charset="0"/>
              </a:rPr>
              <a:t>Eleonora Dyakova, Karen </a:t>
            </a:r>
            <a:r>
              <a:rPr lang="en-GB" sz="2400" dirty="0">
                <a:latin typeface="Arial" pitchFamily="34" charset="0"/>
                <a:cs typeface="Arial" pitchFamily="34" charset="0"/>
              </a:rPr>
              <a:t>N. </a:t>
            </a:r>
            <a:r>
              <a:rPr lang="en-GB" sz="2400" dirty="0" err="1">
                <a:latin typeface="Arial" pitchFamily="34" charset="0"/>
                <a:cs typeface="Arial" pitchFamily="34" charset="0"/>
              </a:rPr>
              <a:t>Bisnauthsing</a:t>
            </a:r>
            <a:r>
              <a:rPr lang="en-GB" sz="2400" dirty="0">
                <a:latin typeface="Arial" pitchFamily="34" charset="0"/>
                <a:cs typeface="Arial" pitchFamily="34" charset="0"/>
              </a:rPr>
              <a:t>, Antonio </a:t>
            </a:r>
            <a:r>
              <a:rPr lang="en-GB" sz="2400" dirty="0" err="1">
                <a:latin typeface="Arial" pitchFamily="34" charset="0"/>
                <a:cs typeface="Arial" pitchFamily="34" charset="0"/>
              </a:rPr>
              <a:t>Querol-Rubiera</a:t>
            </a:r>
            <a:r>
              <a:rPr lang="en-GB" sz="2400" dirty="0">
                <a:latin typeface="Arial" pitchFamily="34" charset="0"/>
                <a:cs typeface="Arial" pitchFamily="34" charset="0"/>
              </a:rPr>
              <a:t>, </a:t>
            </a:r>
            <a:r>
              <a:rPr lang="en-GB" sz="2400" dirty="0" err="1">
                <a:latin typeface="Arial" pitchFamily="34" charset="0"/>
                <a:cs typeface="Arial" pitchFamily="34" charset="0"/>
              </a:rPr>
              <a:t>Amita</a:t>
            </a:r>
            <a:r>
              <a:rPr lang="en-GB" sz="2400" dirty="0">
                <a:latin typeface="Arial" pitchFamily="34" charset="0"/>
                <a:cs typeface="Arial" pitchFamily="34" charset="0"/>
              </a:rPr>
              <a:t> Patel, </a:t>
            </a:r>
            <a:r>
              <a:rPr lang="en-GB" sz="2400" dirty="0" err="1">
                <a:latin typeface="Arial" pitchFamily="34" charset="0"/>
                <a:cs typeface="Arial" pitchFamily="34" charset="0"/>
              </a:rPr>
              <a:t>Chioma</a:t>
            </a:r>
            <a:r>
              <a:rPr lang="en-GB" sz="2400" dirty="0">
                <a:latin typeface="Arial" pitchFamily="34" charset="0"/>
                <a:cs typeface="Arial" pitchFamily="34" charset="0"/>
              </a:rPr>
              <a:t> </a:t>
            </a:r>
            <a:r>
              <a:rPr lang="en-GB" sz="2400" dirty="0" err="1">
                <a:latin typeface="Arial" pitchFamily="34" charset="0"/>
                <a:cs typeface="Arial" pitchFamily="34" charset="0"/>
              </a:rPr>
              <a:t>Ahanonu</a:t>
            </a:r>
            <a:r>
              <a:rPr lang="en-GB" sz="2400" dirty="0">
                <a:latin typeface="Arial" pitchFamily="34" charset="0"/>
                <a:cs typeface="Arial" pitchFamily="34" charset="0"/>
              </a:rPr>
              <a:t>, Olga Tosas </a:t>
            </a:r>
            <a:r>
              <a:rPr lang="en-GB" sz="2400" dirty="0" err="1">
                <a:latin typeface="Arial" pitchFamily="34" charset="0"/>
                <a:cs typeface="Arial" pitchFamily="34" charset="0"/>
              </a:rPr>
              <a:t>Auguet</a:t>
            </a:r>
            <a:r>
              <a:rPr lang="en-GB" sz="2400" dirty="0">
                <a:latin typeface="Arial" pitchFamily="34" charset="0"/>
                <a:cs typeface="Arial" pitchFamily="34" charset="0"/>
              </a:rPr>
              <a:t>, </a:t>
            </a:r>
            <a:r>
              <a:rPr lang="en-GB" sz="2400" dirty="0" smtClean="0">
                <a:latin typeface="Arial" pitchFamily="34" charset="0"/>
                <a:cs typeface="Arial" pitchFamily="34" charset="0"/>
              </a:rPr>
              <a:t>Jonathan </a:t>
            </a:r>
            <a:r>
              <a:rPr lang="en-GB" sz="2400" dirty="0">
                <a:latin typeface="Arial" pitchFamily="34" charset="0"/>
                <a:cs typeface="Arial" pitchFamily="34" charset="0"/>
              </a:rPr>
              <a:t>D. Edgeworth, </a:t>
            </a:r>
            <a:r>
              <a:rPr lang="en-GB" sz="2400" dirty="0" smtClean="0">
                <a:latin typeface="Arial" pitchFamily="34" charset="0"/>
                <a:cs typeface="Arial" pitchFamily="34" charset="0"/>
              </a:rPr>
              <a:t>Simon </a:t>
            </a:r>
            <a:r>
              <a:rPr lang="en-GB" sz="2400" dirty="0">
                <a:latin typeface="Arial" pitchFamily="34" charset="0"/>
                <a:cs typeface="Arial" pitchFamily="34" charset="0"/>
              </a:rPr>
              <a:t>D. </a:t>
            </a:r>
            <a:r>
              <a:rPr lang="en-GB" sz="2400" dirty="0" smtClean="0">
                <a:latin typeface="Arial" pitchFamily="34" charset="0"/>
                <a:cs typeface="Arial" pitchFamily="34" charset="0"/>
              </a:rPr>
              <a:t>Goldenberg </a:t>
            </a:r>
          </a:p>
          <a:p>
            <a:pPr algn="ctr">
              <a:spcAft>
                <a:spcPts val="1000"/>
              </a:spcAft>
            </a:pPr>
            <a:r>
              <a:rPr lang="en-GB" sz="2000" i="1" dirty="0" smtClean="0">
                <a:latin typeface="Arial" pitchFamily="34" charset="0"/>
                <a:cs typeface="Arial" pitchFamily="34" charset="0"/>
              </a:rPr>
              <a:t>Centre </a:t>
            </a:r>
            <a:r>
              <a:rPr lang="en-GB" sz="2000" i="1" dirty="0">
                <a:latin typeface="Arial" pitchFamily="34" charset="0"/>
                <a:cs typeface="Arial" pitchFamily="34" charset="0"/>
              </a:rPr>
              <a:t>for Clinical Infection and Diagnostics Research (CIDR), Guy’s and St. Thomas’ NHS Foundation Trust &amp; King’s College London</a:t>
            </a:r>
          </a:p>
          <a:p>
            <a:pPr marL="342900" indent="-342900" algn="ctr">
              <a:buFont typeface="Wingdings"/>
              <a:buChar char="*"/>
            </a:pPr>
            <a:r>
              <a:rPr lang="en-GB" sz="2000" dirty="0" smtClean="0">
                <a:latin typeface="Arial" pitchFamily="34" charset="0"/>
                <a:cs typeface="Arial" pitchFamily="34" charset="0"/>
                <a:sym typeface="Wingdings"/>
              </a:rPr>
              <a:t>jon.otter@imperial.nhs.uk        </a:t>
            </a:r>
            <a:r>
              <a:rPr lang="en-GB" sz="2000" dirty="0">
                <a:latin typeface="Arial" pitchFamily="34" charset="0"/>
                <a:cs typeface="Arial" pitchFamily="34" charset="0"/>
                <a:sym typeface="Wingdings"/>
              </a:rPr>
              <a:t>@</a:t>
            </a:r>
            <a:r>
              <a:rPr lang="en-GB" sz="2000" dirty="0" err="1" smtClean="0">
                <a:latin typeface="Arial" pitchFamily="34" charset="0"/>
                <a:cs typeface="Arial" pitchFamily="34" charset="0"/>
                <a:sym typeface="Wingdings"/>
              </a:rPr>
              <a:t>jonotter</a:t>
            </a:r>
            <a:r>
              <a:rPr lang="en-GB" sz="2000" dirty="0">
                <a:latin typeface="Arial" pitchFamily="34" charset="0"/>
                <a:cs typeface="Arial" pitchFamily="34" charset="0"/>
                <a:sym typeface="Wingdings"/>
              </a:rPr>
              <a:t> </a:t>
            </a: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www.ReflectionsIPC.com</a:t>
            </a:r>
            <a:endParaRPr lang="en-GB" sz="2000" dirty="0" smtClean="0">
              <a:latin typeface="Arial" pitchFamily="34" charset="0"/>
              <a:cs typeface="Arial" pitchFamily="34" charset="0"/>
              <a:sym typeface="Wingdings"/>
            </a:endParaRPr>
          </a:p>
          <a:p>
            <a:pPr algn="ctr"/>
            <a:r>
              <a:rPr lang="en-GB" sz="2000" dirty="0" smtClean="0">
                <a:latin typeface="Arial" pitchFamily="34" charset="0"/>
                <a:cs typeface="Arial" pitchFamily="34" charset="0"/>
                <a:sym typeface="Wingdings"/>
              </a:rPr>
              <a:t>You can download these slides from </a:t>
            </a:r>
            <a:r>
              <a:rPr lang="en-GB" sz="2000" dirty="0" smtClean="0">
                <a:latin typeface="Arial" pitchFamily="34" charset="0"/>
                <a:cs typeface="Arial" pitchFamily="34" charset="0"/>
                <a:sym typeface="Wingdings"/>
                <a:hlinkClick r:id="rId4"/>
              </a:rPr>
              <a:t>www.jonotter.net</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endParaRPr>
          </a:p>
        </p:txBody>
      </p:sp>
      <p:sp>
        <p:nvSpPr>
          <p:cNvPr id="17410" name="Rectangle 2"/>
          <p:cNvSpPr>
            <a:spLocks noGrp="1"/>
          </p:cNvSpPr>
          <p:nvPr>
            <p:ph type="ctrTitle" idx="4294967295"/>
          </p:nvPr>
        </p:nvSpPr>
        <p:spPr>
          <a:xfrm>
            <a:off x="685800" y="620688"/>
            <a:ext cx="7772400" cy="1470025"/>
          </a:xfrm>
        </p:spPr>
        <p:txBody>
          <a:bodyPr/>
          <a:lstStyle/>
          <a:p>
            <a:pPr algn="ctr"/>
            <a:r>
              <a:rPr lang="en-GB" sz="3600" b="1" dirty="0">
                <a:solidFill>
                  <a:srgbClr val="C00000"/>
                </a:solidFill>
                <a:latin typeface="Arial" pitchFamily="34" charset="0"/>
                <a:cs typeface="Arial" pitchFamily="34" charset="0"/>
              </a:rPr>
              <a:t>Who’s carrying </a:t>
            </a:r>
            <a:r>
              <a:rPr lang="en-GB" sz="3600" b="1" dirty="0" smtClean="0">
                <a:solidFill>
                  <a:srgbClr val="C00000"/>
                </a:solidFill>
                <a:latin typeface="Arial" pitchFamily="34" charset="0"/>
                <a:cs typeface="Arial" pitchFamily="34" charset="0"/>
              </a:rPr>
              <a:t>CPE</a:t>
            </a:r>
            <a:r>
              <a:rPr lang="en-GB" sz="3600" b="1" dirty="0">
                <a:solidFill>
                  <a:srgbClr val="C00000"/>
                </a:solidFill>
                <a:latin typeface="Arial" pitchFamily="34" charset="0"/>
                <a:cs typeface="Arial" pitchFamily="34" charset="0"/>
              </a:rPr>
              <a:t>? Universal admission screening in London</a:t>
            </a:r>
            <a:endParaRPr lang="en-GB" sz="3600" dirty="0">
              <a:solidFill>
                <a:srgbClr val="C00000"/>
              </a:solidFill>
              <a:latin typeface="Arial" pitchFamily="34" charset="0"/>
              <a:cs typeface="Arial" pitchFamily="34"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120" y="5583557"/>
            <a:ext cx="3485134" cy="694114"/>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6" y="5655565"/>
            <a:ext cx="3340696" cy="50820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6530" y="5511549"/>
            <a:ext cx="1327558" cy="869779"/>
          </a:xfrm>
          <a:prstGeom prst="rect">
            <a:avLst/>
          </a:prstGeom>
        </p:spPr>
      </p:pic>
      <p:sp>
        <p:nvSpPr>
          <p:cNvPr id="7" name="Rectangle 6"/>
          <p:cNvSpPr/>
          <p:nvPr/>
        </p:nvSpPr>
        <p:spPr>
          <a:xfrm>
            <a:off x="5545156" y="6163768"/>
            <a:ext cx="3592098" cy="694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6634532"/>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ESBL risk factor data</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2086327312"/>
              </p:ext>
            </p:extLst>
          </p:nvPr>
        </p:nvGraphicFramePr>
        <p:xfrm>
          <a:off x="323528" y="980728"/>
          <a:ext cx="8352928" cy="4896541"/>
        </p:xfrm>
        <a:graphic>
          <a:graphicData uri="http://schemas.openxmlformats.org/drawingml/2006/table">
            <a:tbl>
              <a:tblPr firstRow="1" bandRow="1">
                <a:tableStyleId>{21E4AEA4-8DFA-4A89-87EB-49C32662AFE0}</a:tableStyleId>
              </a:tblPr>
              <a:tblGrid>
                <a:gridCol w="3328171"/>
                <a:gridCol w="1256190"/>
                <a:gridCol w="1256190"/>
                <a:gridCol w="1335408"/>
                <a:gridCol w="1176969"/>
              </a:tblGrid>
              <a:tr h="813460">
                <a:tc>
                  <a:txBody>
                    <a:bodyPr/>
                    <a:lstStyle/>
                    <a:p>
                      <a:pPr algn="ctr" rtl="0" fontAlgn="ctr"/>
                      <a:r>
                        <a:rPr lang="en-GB" sz="1400" u="none" strike="noStrike" dirty="0">
                          <a:effectLst/>
                          <a:latin typeface="Arial" pitchFamily="34" charset="0"/>
                          <a:cs typeface="Arial" pitchFamily="34" charset="0"/>
                        </a:rPr>
                        <a:t>Risk factor</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a:effectLst/>
                          <a:latin typeface="Arial" pitchFamily="34" charset="0"/>
                          <a:cs typeface="Arial" pitchFamily="34" charset="0"/>
                        </a:rPr>
                        <a:t>N </a:t>
                      </a:r>
                      <a:r>
                        <a:rPr lang="en-GB" sz="1400" u="none" strike="noStrike" dirty="0" err="1">
                          <a:effectLst/>
                          <a:latin typeface="Arial" pitchFamily="34" charset="0"/>
                          <a:cs typeface="Arial" pitchFamily="34" charset="0"/>
                        </a:rPr>
                        <a:t>pts</a:t>
                      </a:r>
                      <a:r>
                        <a:rPr lang="en-GB" sz="1400" u="none" strike="noStrike" dirty="0">
                          <a:effectLst/>
                          <a:latin typeface="Arial" pitchFamily="34" charset="0"/>
                          <a:cs typeface="Arial" pitchFamily="34" charset="0"/>
                        </a:rPr>
                        <a:t> with risk factor</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a:effectLst/>
                          <a:latin typeface="Arial" pitchFamily="34" charset="0"/>
                          <a:cs typeface="Arial" pitchFamily="34" charset="0"/>
                        </a:rPr>
                        <a:t>% </a:t>
                      </a:r>
                      <a:r>
                        <a:rPr lang="en-GB" sz="1400" u="none" strike="noStrike" dirty="0" smtClean="0">
                          <a:effectLst/>
                          <a:latin typeface="Arial" pitchFamily="34" charset="0"/>
                          <a:cs typeface="Arial" pitchFamily="34" charset="0"/>
                        </a:rPr>
                        <a:t>ESBL </a:t>
                      </a:r>
                      <a:r>
                        <a:rPr lang="en-GB" sz="1400" u="none" strike="noStrike" dirty="0">
                          <a:effectLst/>
                          <a:latin typeface="Arial" pitchFamily="34" charset="0"/>
                          <a:cs typeface="Arial" pitchFamily="34" charset="0"/>
                        </a:rPr>
                        <a:t>(risk factor)</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 ESBL (without risk factor)</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p value</a:t>
                      </a:r>
                      <a:endParaRPr lang="en-GB" sz="1400" b="1" i="0" u="none" strike="noStrike">
                        <a:solidFill>
                          <a:srgbClr val="000000"/>
                        </a:solidFill>
                        <a:effectLst/>
                        <a:latin typeface="Arial" pitchFamily="34" charset="0"/>
                        <a:cs typeface="Arial" pitchFamily="34" charset="0"/>
                      </a:endParaRPr>
                    </a:p>
                  </a:txBody>
                  <a:tcPr marL="9525" marR="9525" marT="9525" marB="0" anchor="ctr"/>
                </a:tc>
              </a:tr>
              <a:tr h="274661">
                <a:tc>
                  <a:txBody>
                    <a:bodyPr/>
                    <a:lstStyle/>
                    <a:p>
                      <a:pPr algn="l" rtl="0" fontAlgn="ctr"/>
                      <a:r>
                        <a:rPr lang="en-GB" sz="1400" u="none" strike="noStrike">
                          <a:effectLst/>
                          <a:latin typeface="Arial" pitchFamily="34" charset="0"/>
                          <a:cs typeface="Arial" pitchFamily="34" charset="0"/>
                        </a:rPr>
                        <a:t>Non-UK residents</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47</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10.6%</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8.4%</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0.6171</a:t>
                      </a:r>
                      <a:endParaRPr lang="en-GB" sz="1400" b="0" i="0" u="none" strike="noStrike">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a:effectLst/>
                          <a:latin typeface="Arial" pitchFamily="34" charset="0"/>
                          <a:cs typeface="Arial" pitchFamily="34" charset="0"/>
                        </a:rPr>
                        <a:t>Overseas travel in the past 12 months</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1358</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9.1%</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8.1%</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0.3489</a:t>
                      </a:r>
                      <a:endParaRPr lang="en-GB" sz="1400" b="0" i="0" u="none" strike="noStrike">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a:effectLst/>
                          <a:latin typeface="Arial" pitchFamily="34" charset="0"/>
                          <a:cs typeface="Arial" pitchFamily="34" charset="0"/>
                        </a:rPr>
                        <a:t>Overnight hospital stay in the past 12 months - GSTT</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1459</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9.9%</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7.7%</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b="1" u="none" strike="noStrike" dirty="0">
                          <a:effectLst/>
                          <a:latin typeface="Arial" pitchFamily="34" charset="0"/>
                          <a:cs typeface="Arial" pitchFamily="34" charset="0"/>
                        </a:rPr>
                        <a:t>0.0242</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a:effectLst/>
                          <a:latin typeface="Arial" pitchFamily="34" charset="0"/>
                          <a:cs typeface="Arial" pitchFamily="34" charset="0"/>
                        </a:rPr>
                        <a:t>Overnight hospital stay in the past 12 months - within M25</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1703</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10.0%</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7.4%</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b="1" u="none" strike="noStrike" dirty="0">
                          <a:effectLst/>
                          <a:latin typeface="Arial" pitchFamily="34" charset="0"/>
                          <a:cs typeface="Arial" pitchFamily="34" charset="0"/>
                        </a:rPr>
                        <a:t>0.0059</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dirty="0">
                          <a:effectLst/>
                          <a:latin typeface="Arial" pitchFamily="34" charset="0"/>
                          <a:cs typeface="Arial" pitchFamily="34" charset="0"/>
                        </a:rPr>
                        <a:t>Overnight hospital stay in the past 12 months - any </a:t>
                      </a:r>
                      <a:r>
                        <a:rPr lang="en-GB" sz="1400" u="none" strike="noStrike" dirty="0" smtClean="0">
                          <a:effectLst/>
                          <a:latin typeface="Arial" pitchFamily="34" charset="0"/>
                          <a:cs typeface="Arial" pitchFamily="34" charset="0"/>
                        </a:rPr>
                        <a:t>UK</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1895</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9.3%</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7.7%</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0.0936</a:t>
                      </a:r>
                      <a:endParaRPr lang="en-GB" sz="1400" b="0" i="0" u="none" strike="noStrike">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dirty="0">
                          <a:effectLst/>
                          <a:latin typeface="Arial" pitchFamily="34" charset="0"/>
                          <a:cs typeface="Arial" pitchFamily="34" charset="0"/>
                        </a:rPr>
                        <a:t>Overnight hospital stay in the past 12 months </a:t>
                      </a:r>
                      <a:r>
                        <a:rPr lang="en-GB" sz="1400" u="none" strike="noStrike" dirty="0" smtClean="0">
                          <a:effectLst/>
                          <a:latin typeface="Arial" pitchFamily="34" charset="0"/>
                          <a:cs typeface="Arial" pitchFamily="34" charset="0"/>
                        </a:rPr>
                        <a:t>– overseas</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42</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23.8%</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8.3%</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b="1" u="none" strike="noStrike" dirty="0">
                          <a:effectLst/>
                          <a:latin typeface="Arial" pitchFamily="34" charset="0"/>
                          <a:cs typeface="Arial" pitchFamily="34" charset="0"/>
                        </a:rPr>
                        <a:t>0.0019</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dirty="0">
                          <a:effectLst/>
                          <a:latin typeface="Arial" pitchFamily="34" charset="0"/>
                          <a:cs typeface="Arial" pitchFamily="34" charset="0"/>
                        </a:rPr>
                        <a:t>Antibiotics in the past 6 months - one course</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1269</a:t>
                      </a:r>
                      <a:endParaRPr lang="en-GB" sz="1400" b="0"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7.6%</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8.8%</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a:effectLst/>
                          <a:latin typeface="Arial" pitchFamily="34" charset="0"/>
                          <a:cs typeface="Arial" pitchFamily="34" charset="0"/>
                        </a:rPr>
                        <a:t>0.2697</a:t>
                      </a:r>
                      <a:endParaRPr lang="en-GB" sz="1400" b="0" i="0" u="none" strike="noStrike" dirty="0">
                        <a:solidFill>
                          <a:srgbClr val="000000"/>
                        </a:solidFill>
                        <a:effectLst/>
                        <a:latin typeface="Arial" pitchFamily="34" charset="0"/>
                        <a:cs typeface="Arial" pitchFamily="34" charset="0"/>
                      </a:endParaRPr>
                    </a:p>
                  </a:txBody>
                  <a:tcPr marL="9525" marR="9525" marT="9525" marB="0" anchor="ctr"/>
                </a:tc>
              </a:tr>
              <a:tr h="544060">
                <a:tc>
                  <a:txBody>
                    <a:bodyPr/>
                    <a:lstStyle/>
                    <a:p>
                      <a:pPr algn="l" rtl="0" fontAlgn="ctr"/>
                      <a:r>
                        <a:rPr lang="en-GB" sz="1400" u="none" strike="noStrike" dirty="0">
                          <a:effectLst/>
                          <a:latin typeface="Arial" pitchFamily="34" charset="0"/>
                          <a:cs typeface="Arial" pitchFamily="34" charset="0"/>
                        </a:rPr>
                        <a:t>Antibiotics in the past 6 months - </a:t>
                      </a:r>
                      <a:r>
                        <a:rPr lang="en-GB" sz="1400" u="none" strike="noStrike" dirty="0" smtClean="0">
                          <a:effectLst/>
                          <a:latin typeface="Arial" pitchFamily="34" charset="0"/>
                          <a:cs typeface="Arial" pitchFamily="34" charset="0"/>
                        </a:rPr>
                        <a:t>&gt;1 </a:t>
                      </a:r>
                      <a:r>
                        <a:rPr lang="en-GB" sz="1400" u="none" strike="noStrike" dirty="0">
                          <a:effectLst/>
                          <a:latin typeface="Arial" pitchFamily="34" charset="0"/>
                          <a:cs typeface="Arial" pitchFamily="34" charset="0"/>
                        </a:rPr>
                        <a:t>course</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a:effectLst/>
                          <a:latin typeface="Arial" pitchFamily="34" charset="0"/>
                          <a:cs typeface="Arial" pitchFamily="34" charset="0"/>
                        </a:rPr>
                        <a:t>1103</a:t>
                      </a:r>
                      <a:endParaRPr lang="en-GB" sz="1400" b="1" i="0" u="none" strike="noStrike">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11.8%</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u="none" strike="noStrike" dirty="0" smtClean="0">
                          <a:effectLst/>
                          <a:latin typeface="Arial" pitchFamily="34" charset="0"/>
                          <a:cs typeface="Arial" pitchFamily="34" charset="0"/>
                        </a:rPr>
                        <a:t>7.2%</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c>
                  <a:txBody>
                    <a:bodyPr/>
                    <a:lstStyle/>
                    <a:p>
                      <a:pPr algn="ctr" rtl="0" fontAlgn="ctr"/>
                      <a:r>
                        <a:rPr lang="en-GB" sz="1400" b="1" u="none" strike="noStrike" dirty="0">
                          <a:effectLst/>
                          <a:latin typeface="Arial" pitchFamily="34" charset="0"/>
                          <a:cs typeface="Arial" pitchFamily="34" charset="0"/>
                        </a:rPr>
                        <a:t>0.00002</a:t>
                      </a:r>
                      <a:endParaRPr lang="en-GB" sz="1400" b="1" i="0" u="none" strike="noStrike" dirty="0">
                        <a:solidFill>
                          <a:srgbClr val="000000"/>
                        </a:solidFill>
                        <a:effectLst/>
                        <a:latin typeface="Arial" pitchFamily="34" charset="0"/>
                        <a:cs typeface="Arial" pitchFamily="34" charset="0"/>
                      </a:endParaRPr>
                    </a:p>
                  </a:txBody>
                  <a:tcPr marL="9525" marR="9525" marT="9525" marB="0" anchor="ctr"/>
                </a:tc>
              </a:tr>
            </a:tbl>
          </a:graphicData>
        </a:graphic>
      </p:graphicFrame>
    </p:spTree>
    <p:extLst>
      <p:ext uri="{BB962C8B-B14F-4D97-AF65-F5344CB8AC3E}">
        <p14:creationId xmlns:p14="http://schemas.microsoft.com/office/powerpoint/2010/main" val="2086031473"/>
      </p:ext>
    </p:extLst>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Bioquell Corp UK White PowerPoint Template v1.1</Template>
  <TotalTime>6184</TotalTime>
  <Words>2378</Words>
  <Application>Microsoft Office PowerPoint</Application>
  <PresentationFormat>On-screen Show (4:3)</PresentationFormat>
  <Paragraphs>522</Paragraphs>
  <Slides>22</Slides>
  <Notes>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1_Bioquell Corp UK White PowerPoint Template v1.1</vt:lpstr>
      <vt:lpstr>Who’s carrying CPE? Universal admission screening in London</vt:lpstr>
      <vt:lpstr>Disclosures</vt:lpstr>
      <vt:lpstr>What’s the problem? </vt:lpstr>
      <vt:lpstr>Rising threat from MDR-GNR</vt:lpstr>
      <vt:lpstr>What’s the problem? Resistance </vt:lpstr>
      <vt:lpstr>What’s the problem? Mortality</vt:lpstr>
      <vt:lpstr>What’s the problem? Global domination!</vt:lpstr>
      <vt:lpstr>Emergence of CPE in the UK</vt:lpstr>
      <vt:lpstr>Introduction</vt:lpstr>
      <vt:lpstr>Methods</vt:lpstr>
      <vt:lpstr>Results</vt:lpstr>
      <vt:lpstr>Results</vt:lpstr>
      <vt:lpstr>Results</vt:lpstr>
      <vt:lpstr>Prevalence of risk factors</vt:lpstr>
      <vt:lpstr>Risk factors for CPO</vt:lpstr>
      <vt:lpstr>Standard of care screens, and isolation</vt:lpstr>
      <vt:lpstr>Discussion</vt:lpstr>
      <vt:lpstr>Discussion: who’s carrying CPE?</vt:lpstr>
      <vt:lpstr>Summary</vt:lpstr>
      <vt:lpstr>PowerPoint Presentation</vt:lpstr>
      <vt:lpstr>Who’s carrying CPE? Universal admission screening in London</vt:lpstr>
      <vt:lpstr>ESBL risk factor data</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Jon Otter</cp:lastModifiedBy>
  <cp:revision>561</cp:revision>
  <dcterms:created xsi:type="dcterms:W3CDTF">2010-07-26T10:02:08Z</dcterms:created>
  <dcterms:modified xsi:type="dcterms:W3CDTF">2015-09-27T12:04:10Z</dcterms:modified>
</cp:coreProperties>
</file>