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3.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charts/chart3.xml" ContentType="application/vnd.openxmlformats-officedocument.drawingml.chart+xml"/>
  <Override PartName="/ppt/theme/themeOverride3.xml" ContentType="application/vnd.openxmlformats-officedocument.themeOverride+xml"/>
  <Override PartName="/ppt/tags/tag14.xml" ContentType="application/vnd.openxmlformats-officedocument.presentationml.tags+xml"/>
  <Override PartName="/ppt/charts/chart4.xml" ContentType="application/vnd.openxmlformats-officedocument.drawingml.chart+xml"/>
  <Override PartName="/ppt/tags/tag15.xml" ContentType="application/vnd.openxmlformats-officedocument.presentationml.tags+xml"/>
  <Override PartName="/ppt/charts/chart5.xml" ContentType="application/vnd.openxmlformats-officedocument.drawingml.chart+xml"/>
  <Override PartName="/ppt/theme/themeOverride4.xml" ContentType="application/vnd.openxmlformats-officedocument.themeOverride+xml"/>
  <Override PartName="/ppt/charts/chart6.xml" ContentType="application/vnd.openxmlformats-officedocument.drawingml.chart+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6.xml" ContentType="application/vnd.openxmlformats-officedocument.presentationml.tags+xml"/>
  <Override PartName="/ppt/tags/tag17.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22.xml" ContentType="application/vnd.openxmlformats-officedocument.presentationml.tags+xml"/>
  <Override PartName="/ppt/tags/tag23.xml" ContentType="application/vnd.openxmlformats-officedocument.presentationml.tags+xml"/>
  <Override PartName="/ppt/charts/chart7.xml" ContentType="application/vnd.openxmlformats-officedocument.drawingml.chart+xml"/>
  <Override PartName="/ppt/charts/chart8.xml" ContentType="application/vnd.openxmlformats-officedocument.drawingml.chart+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24.xml" ContentType="application/vnd.openxmlformats-officedocument.presentationml.tags+xml"/>
  <Override PartName="/ppt/notesSlides/notesSlide5.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6" r:id="rId2"/>
    <p:sldId id="257" r:id="rId3"/>
    <p:sldId id="294" r:id="rId4"/>
    <p:sldId id="314" r:id="rId5"/>
    <p:sldId id="306"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331" r:id="rId20"/>
    <p:sldId id="295" r:id="rId21"/>
    <p:sldId id="308" r:id="rId22"/>
    <p:sldId id="307" r:id="rId23"/>
    <p:sldId id="296" r:id="rId24"/>
    <p:sldId id="309" r:id="rId25"/>
    <p:sldId id="310" r:id="rId26"/>
    <p:sldId id="297" r:id="rId27"/>
    <p:sldId id="312" r:id="rId28"/>
    <p:sldId id="313" r:id="rId29"/>
    <p:sldId id="282" r:id="rId30"/>
    <p:sldId id="298" r:id="rId31"/>
    <p:sldId id="283" r:id="rId32"/>
    <p:sldId id="284" r:id="rId33"/>
    <p:sldId id="285" r:id="rId34"/>
    <p:sldId id="286" r:id="rId35"/>
    <p:sldId id="299" r:id="rId36"/>
    <p:sldId id="288" r:id="rId37"/>
    <p:sldId id="290" r:id="rId38"/>
    <p:sldId id="315" r:id="rId39"/>
    <p:sldId id="316" r:id="rId40"/>
    <p:sldId id="317" r:id="rId41"/>
    <p:sldId id="318" r:id="rId42"/>
    <p:sldId id="321" r:id="rId43"/>
    <p:sldId id="322" r:id="rId44"/>
    <p:sldId id="323" r:id="rId45"/>
    <p:sldId id="304" r:id="rId46"/>
    <p:sldId id="301" r:id="rId47"/>
    <p:sldId id="291" r:id="rId48"/>
    <p:sldId id="292" r:id="rId49"/>
    <p:sldId id="330"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C:\Users\jotter\Documents\Presentations\HISIPS2014%20GNR\CRE%20vital%20signs.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1" Type="http://schemas.openxmlformats.org/officeDocument/2006/relationships/oleObject" Target="file:///C:\Users\jotter\Documents\Presentations\3M%20webinar\CRE\thaden%20cre%20study.xlsx" TargetMode="External"/></Relationships>
</file>

<file path=ppt/charts/_rels/chart5.xml.rels><?xml version="1.0" encoding="UTF-8" standalone="yes"?>
<Relationships xmlns="http://schemas.openxmlformats.org/package/2006/relationships"><Relationship Id="rId2" Type="http://schemas.openxmlformats.org/officeDocument/2006/relationships/oleObject" Target="file:///C:\Users\jotter\Documents\Presentations\HISIPS2014%20GNR\Lin%20ltac.xlsx" TargetMode="External"/><Relationship Id="rId1" Type="http://schemas.openxmlformats.org/officeDocument/2006/relationships/themeOverride" Target="../theme/themeOverride4.xml"/></Relationships>
</file>

<file path=ppt/charts/_rels/chart6.xml.rels><?xml version="1.0" encoding="UTF-8" standalone="yes"?>
<Relationships xmlns="http://schemas.openxmlformats.org/package/2006/relationships"><Relationship Id="rId1" Type="http://schemas.openxmlformats.org/officeDocument/2006/relationships/oleObject" Target="file:///C:\Users\jotter\Documents\Blog\Images\EARS-Net%202014.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DIRONE\Shared%20Data\IPC%20main\02_CRO%20SURVEILLANCE%20(COPY%20of%20master%20on%20IPC%20Reports)\CPO_ReferenceLabConfirmed%20_WORKING.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oj070\AppData\Local\Microsoft\Windows\Temporary%20Internet%20Files\Content.Outlook\EAIOSMDQ\GES%20and%20KP%20OB%20epi%20curves_%2004%2011%20201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explosion val="25"/>
          <c:dPt>
            <c:idx val="0"/>
            <c:bubble3D val="0"/>
            <c:spPr>
              <a:solidFill>
                <a:srgbClr val="D5377B"/>
              </a:solidFill>
            </c:spPr>
          </c:dPt>
          <c:dPt>
            <c:idx val="1"/>
            <c:bubble3D val="0"/>
            <c:spPr>
              <a:solidFill>
                <a:schemeClr val="tx1"/>
              </a:solidFill>
            </c:spPr>
          </c:dPt>
          <c:val>
            <c:numRef>
              <c:f>Sheet1!$A$2:$A$3</c:f>
              <c:numCache>
                <c:formatCode>General</c:formatCode>
                <c:ptCount val="2"/>
                <c:pt idx="0">
                  <c:v>30</c:v>
                </c:pt>
                <c:pt idx="1">
                  <c:v>70</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explosion val="25"/>
          <c:dPt>
            <c:idx val="0"/>
            <c:bubble3D val="0"/>
            <c:spPr>
              <a:solidFill>
                <a:srgbClr val="D5377B"/>
              </a:solidFill>
            </c:spPr>
          </c:dPt>
          <c:dPt>
            <c:idx val="1"/>
            <c:bubble3D val="0"/>
            <c:spPr>
              <a:solidFill>
                <a:prstClr val="black"/>
              </a:solidFill>
            </c:spPr>
          </c:dPt>
          <c:val>
            <c:numRef>
              <c:f>Sheet1!$A$5:$A$6</c:f>
              <c:numCache>
                <c:formatCode>General</c:formatCode>
                <c:ptCount val="2"/>
                <c:pt idx="0">
                  <c:v>70</c:v>
                </c:pt>
                <c:pt idx="1">
                  <c:v>30</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1"/>
    </mc:Choice>
    <mc:Fallback>
      <c:style val="11"/>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4616743317154868"/>
          <c:y val="5.1411552136656415E-2"/>
          <c:w val="0.42747595499212282"/>
          <c:h val="0.8157255242308018"/>
        </c:manualLayout>
      </c:layout>
      <c:lineChart>
        <c:grouping val="standard"/>
        <c:varyColors val="0"/>
        <c:ser>
          <c:idx val="0"/>
          <c:order val="0"/>
          <c:tx>
            <c:strRef>
              <c:f>Sheet1!$A$2</c:f>
              <c:strCache>
                <c:ptCount val="1"/>
                <c:pt idx="0">
                  <c:v>K. pneumoniae / oxytoca</c:v>
                </c:pt>
              </c:strCache>
            </c:strRef>
          </c:tx>
          <c:spPr>
            <a:ln>
              <a:solidFill>
                <a:srgbClr val="C00000"/>
              </a:solidFill>
            </a:ln>
          </c:spPr>
          <c:marker>
            <c:symbol val="circle"/>
            <c:size val="10"/>
            <c:spPr>
              <a:solidFill>
                <a:srgbClr val="C00000"/>
              </a:solidFill>
              <a:ln>
                <a:solidFill>
                  <a:srgbClr val="C00000"/>
                </a:solidFill>
              </a:ln>
            </c:spPr>
          </c:marker>
          <c:cat>
            <c:numRef>
              <c:f>Sheet1!$B$1:$C$1</c:f>
              <c:numCache>
                <c:formatCode>General</c:formatCode>
                <c:ptCount val="2"/>
                <c:pt idx="0">
                  <c:v>2001</c:v>
                </c:pt>
                <c:pt idx="1">
                  <c:v>2011</c:v>
                </c:pt>
              </c:numCache>
            </c:numRef>
          </c:cat>
          <c:val>
            <c:numRef>
              <c:f>Sheet1!$B$2:$C$2</c:f>
              <c:numCache>
                <c:formatCode>General</c:formatCode>
                <c:ptCount val="2"/>
                <c:pt idx="0">
                  <c:v>1.6</c:v>
                </c:pt>
                <c:pt idx="1">
                  <c:v>10.4</c:v>
                </c:pt>
              </c:numCache>
            </c:numRef>
          </c:val>
          <c:smooth val="0"/>
        </c:ser>
        <c:ser>
          <c:idx val="1"/>
          <c:order val="1"/>
          <c:tx>
            <c:strRef>
              <c:f>Sheet1!$A$3</c:f>
              <c:strCache>
                <c:ptCount val="1"/>
                <c:pt idx="0">
                  <c:v>All Enterobacteriaceae</c:v>
                </c:pt>
              </c:strCache>
            </c:strRef>
          </c:tx>
          <c:spPr>
            <a:ln>
              <a:solidFill>
                <a:srgbClr val="333399"/>
              </a:solidFill>
            </a:ln>
          </c:spPr>
          <c:marker>
            <c:symbol val="circle"/>
            <c:size val="10"/>
            <c:spPr>
              <a:solidFill>
                <a:srgbClr val="333399"/>
              </a:solidFill>
              <a:ln>
                <a:solidFill>
                  <a:schemeClr val="accent2"/>
                </a:solidFill>
              </a:ln>
            </c:spPr>
          </c:marker>
          <c:cat>
            <c:numRef>
              <c:f>Sheet1!$B$1:$C$1</c:f>
              <c:numCache>
                <c:formatCode>General</c:formatCode>
                <c:ptCount val="2"/>
                <c:pt idx="0">
                  <c:v>2001</c:v>
                </c:pt>
                <c:pt idx="1">
                  <c:v>2011</c:v>
                </c:pt>
              </c:numCache>
            </c:numRef>
          </c:cat>
          <c:val>
            <c:numRef>
              <c:f>Sheet1!$B$3:$C$3</c:f>
              <c:numCache>
                <c:formatCode>General</c:formatCode>
                <c:ptCount val="2"/>
                <c:pt idx="0">
                  <c:v>1.2</c:v>
                </c:pt>
                <c:pt idx="1">
                  <c:v>4.2</c:v>
                </c:pt>
              </c:numCache>
            </c:numRef>
          </c:val>
          <c:smooth val="0"/>
        </c:ser>
        <c:dLbls>
          <c:showLegendKey val="0"/>
          <c:showVal val="0"/>
          <c:showCatName val="0"/>
          <c:showSerName val="0"/>
          <c:showPercent val="0"/>
          <c:showBubbleSize val="0"/>
        </c:dLbls>
        <c:marker val="1"/>
        <c:smooth val="0"/>
        <c:axId val="105321216"/>
        <c:axId val="105323136"/>
      </c:lineChart>
      <c:catAx>
        <c:axId val="105321216"/>
        <c:scaling>
          <c:orientation val="minMax"/>
        </c:scaling>
        <c:delete val="0"/>
        <c:axPos val="b"/>
        <c:numFmt formatCode="General" sourceLinked="1"/>
        <c:majorTickMark val="out"/>
        <c:minorTickMark val="none"/>
        <c:tickLblPos val="nextTo"/>
        <c:crossAx val="105323136"/>
        <c:crosses val="autoZero"/>
        <c:auto val="1"/>
        <c:lblAlgn val="ctr"/>
        <c:lblOffset val="100"/>
        <c:noMultiLvlLbl val="0"/>
      </c:catAx>
      <c:valAx>
        <c:axId val="105323136"/>
        <c:scaling>
          <c:orientation val="minMax"/>
        </c:scaling>
        <c:delete val="0"/>
        <c:axPos val="l"/>
        <c:title>
          <c:tx>
            <c:rich>
              <a:bodyPr rot="-5400000" vert="horz"/>
              <a:lstStyle/>
              <a:p>
                <a:pPr>
                  <a:defRPr/>
                </a:pPr>
                <a:r>
                  <a:rPr lang="en-US" dirty="0"/>
                  <a:t>% </a:t>
                </a:r>
                <a:r>
                  <a:rPr lang="en-US" dirty="0" smtClean="0"/>
                  <a:t>CPE</a:t>
                </a:r>
                <a:endParaRPr lang="en-US" dirty="0"/>
              </a:p>
            </c:rich>
          </c:tx>
          <c:layout/>
          <c:overlay val="0"/>
        </c:title>
        <c:numFmt formatCode="General" sourceLinked="1"/>
        <c:majorTickMark val="out"/>
        <c:minorTickMark val="none"/>
        <c:tickLblPos val="nextTo"/>
        <c:crossAx val="105321216"/>
        <c:crosses val="autoZero"/>
        <c:crossBetween val="between"/>
      </c:valAx>
    </c:plotArea>
    <c:legend>
      <c:legendPos val="r"/>
      <c:layout>
        <c:manualLayout>
          <c:xMode val="edge"/>
          <c:yMode val="edge"/>
          <c:x val="0.51746027706160957"/>
          <c:y val="0.26507547157621347"/>
          <c:w val="0.48253972293839026"/>
          <c:h val="0.24239114283068541"/>
        </c:manualLayout>
      </c:layout>
      <c:overlay val="0"/>
      <c:txPr>
        <a:bodyPr/>
        <a:lstStyle/>
        <a:p>
          <a:pPr>
            <a:defRPr i="1"/>
          </a:pPr>
          <a:endParaRPr lang="en-US"/>
        </a:p>
      </c:txPr>
    </c:legend>
    <c:plotVisOnly val="1"/>
    <c:dispBlanksAs val="gap"/>
    <c:showDLblsOverMax val="0"/>
  </c:chart>
  <c:txPr>
    <a:bodyPr/>
    <a:lstStyle/>
    <a:p>
      <a:pPr>
        <a:defRPr sz="2400" b="0">
          <a:solidFill>
            <a:schemeClr val="tx1"/>
          </a:solidFill>
          <a:latin typeface="Arial" pitchFamily="34" charset="0"/>
          <a:cs typeface="Arial" pitchFamily="34" charset="0"/>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spPr>
            <a:ln w="63500">
              <a:solidFill>
                <a:srgbClr val="C00000"/>
              </a:solidFill>
            </a:ln>
          </c:spPr>
          <c:marker>
            <c:symbol val="circle"/>
            <c:size val="10"/>
            <c:spPr>
              <a:solidFill>
                <a:srgbClr val="C00000"/>
              </a:solidFill>
              <a:ln>
                <a:noFill/>
              </a:ln>
            </c:spPr>
          </c:marker>
          <c:cat>
            <c:numRef>
              <c:f>Sheet1!$B$1:$B$2</c:f>
              <c:numCache>
                <c:formatCode>General</c:formatCode>
                <c:ptCount val="2"/>
                <c:pt idx="0">
                  <c:v>2008</c:v>
                </c:pt>
                <c:pt idx="1">
                  <c:v>2012</c:v>
                </c:pt>
              </c:numCache>
            </c:numRef>
          </c:cat>
          <c:val>
            <c:numRef>
              <c:f>Sheet1!$A$1:$A$2</c:f>
              <c:numCache>
                <c:formatCode>General</c:formatCode>
                <c:ptCount val="2"/>
                <c:pt idx="0">
                  <c:v>0.30000000000000032</c:v>
                </c:pt>
                <c:pt idx="1">
                  <c:v>1.4</c:v>
                </c:pt>
              </c:numCache>
            </c:numRef>
          </c:val>
          <c:smooth val="0"/>
        </c:ser>
        <c:dLbls>
          <c:showLegendKey val="0"/>
          <c:showVal val="0"/>
          <c:showCatName val="0"/>
          <c:showSerName val="0"/>
          <c:showPercent val="0"/>
          <c:showBubbleSize val="0"/>
        </c:dLbls>
        <c:marker val="1"/>
        <c:smooth val="0"/>
        <c:axId val="105332096"/>
        <c:axId val="105350656"/>
      </c:lineChart>
      <c:catAx>
        <c:axId val="105332096"/>
        <c:scaling>
          <c:orientation val="minMax"/>
        </c:scaling>
        <c:delete val="0"/>
        <c:axPos val="b"/>
        <c:numFmt formatCode="General" sourceLinked="1"/>
        <c:majorTickMark val="out"/>
        <c:minorTickMark val="none"/>
        <c:tickLblPos val="nextTo"/>
        <c:crossAx val="105350656"/>
        <c:crosses val="autoZero"/>
        <c:auto val="1"/>
        <c:lblAlgn val="ctr"/>
        <c:lblOffset val="100"/>
        <c:noMultiLvlLbl val="0"/>
      </c:catAx>
      <c:valAx>
        <c:axId val="105350656"/>
        <c:scaling>
          <c:orientation val="minMax"/>
          <c:max val="1.6"/>
          <c:min val="0"/>
        </c:scaling>
        <c:delete val="0"/>
        <c:axPos val="l"/>
        <c:title>
          <c:tx>
            <c:rich>
              <a:bodyPr rot="-5400000" vert="horz"/>
              <a:lstStyle/>
              <a:p>
                <a:pPr>
                  <a:defRPr b="0"/>
                </a:pPr>
                <a:r>
                  <a:rPr lang="en-GB" b="0" dirty="0" smtClean="0"/>
                  <a:t>CPE </a:t>
                </a:r>
                <a:r>
                  <a:rPr lang="en-GB" b="0" dirty="0"/>
                  <a:t>rate per 100,000 patient days</a:t>
                </a:r>
              </a:p>
            </c:rich>
          </c:tx>
          <c:layout>
            <c:manualLayout>
              <c:xMode val="edge"/>
              <c:yMode val="edge"/>
              <c:x val="3.2043280126770428E-3"/>
              <c:y val="0.12850849628313471"/>
            </c:manualLayout>
          </c:layout>
          <c:overlay val="0"/>
        </c:title>
        <c:numFmt formatCode="General" sourceLinked="1"/>
        <c:majorTickMark val="out"/>
        <c:minorTickMark val="none"/>
        <c:tickLblPos val="nextTo"/>
        <c:crossAx val="105332096"/>
        <c:crosses val="autoZero"/>
        <c:crossBetween val="between"/>
        <c:majorUnit val="0.5"/>
      </c:valAx>
    </c:plotArea>
    <c:plotVisOnly val="1"/>
    <c:dispBlanksAs val="gap"/>
    <c:showDLblsOverMax val="0"/>
  </c:chart>
  <c:txPr>
    <a:bodyPr/>
    <a:lstStyle/>
    <a:p>
      <a:pPr>
        <a:defRPr sz="2000">
          <a:latin typeface="Arial" pitchFamily="34" charset="0"/>
          <a:cs typeface="Arial" pitchFamily="34"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8633745655308187"/>
          <c:y val="3.6366793786118803E-2"/>
          <c:w val="0.79635686319494159"/>
          <c:h val="0.85188757982496732"/>
        </c:manualLayout>
      </c:layout>
      <c:barChart>
        <c:barDir val="col"/>
        <c:grouping val="clustered"/>
        <c:varyColors val="0"/>
        <c:ser>
          <c:idx val="0"/>
          <c:order val="0"/>
          <c:spPr>
            <a:solidFill>
              <a:schemeClr val="accent2">
                <a:lumMod val="60000"/>
                <a:lumOff val="40000"/>
              </a:schemeClr>
            </a:solidFill>
          </c:spPr>
          <c:invertIfNegative val="0"/>
          <c:dPt>
            <c:idx val="1"/>
            <c:invertIfNegative val="0"/>
            <c:bubble3D val="0"/>
            <c:spPr>
              <a:solidFill>
                <a:schemeClr val="accent2">
                  <a:lumMod val="75000"/>
                </a:schemeClr>
              </a:solidFill>
            </c:spPr>
          </c:dPt>
          <c:errBars>
            <c:errBarType val="both"/>
            <c:errValType val="cust"/>
            <c:noEndCap val="0"/>
            <c:plus>
              <c:numRef>
                <c:f>Sheet1!$A$3:$B$3</c:f>
                <c:numCache>
                  <c:formatCode>General</c:formatCode>
                  <c:ptCount val="2"/>
                  <c:pt idx="0">
                    <c:v>6.7</c:v>
                  </c:pt>
                  <c:pt idx="1">
                    <c:v>24.6</c:v>
                  </c:pt>
                </c:numCache>
              </c:numRef>
            </c:plus>
            <c:minus>
              <c:numRef>
                <c:f>Sheet1!$A$4:$B$4</c:f>
                <c:numCache>
                  <c:formatCode>General</c:formatCode>
                  <c:ptCount val="2"/>
                  <c:pt idx="0">
                    <c:v>3.3</c:v>
                  </c:pt>
                  <c:pt idx="1">
                    <c:v>20.399999999999999</c:v>
                  </c:pt>
                </c:numCache>
              </c:numRef>
            </c:minus>
            <c:spPr>
              <a:ln w="63500">
                <a:solidFill>
                  <a:schemeClr val="accent2">
                    <a:lumMod val="50000"/>
                  </a:schemeClr>
                </a:solidFill>
              </a:ln>
            </c:spPr>
          </c:errBars>
          <c:cat>
            <c:strRef>
              <c:f>Sheet1!$A$1:$B$1</c:f>
              <c:strCache>
                <c:ptCount val="2"/>
                <c:pt idx="0">
                  <c:v>ICU</c:v>
                </c:pt>
                <c:pt idx="1">
                  <c:v>LTAC</c:v>
                </c:pt>
              </c:strCache>
            </c:strRef>
          </c:cat>
          <c:val>
            <c:numRef>
              <c:f>Sheet1!$A$2:$B$2</c:f>
              <c:numCache>
                <c:formatCode>General</c:formatCode>
                <c:ptCount val="2"/>
                <c:pt idx="0">
                  <c:v>3.3</c:v>
                </c:pt>
                <c:pt idx="1">
                  <c:v>30.4</c:v>
                </c:pt>
              </c:numCache>
            </c:numRef>
          </c:val>
        </c:ser>
        <c:dLbls>
          <c:showLegendKey val="0"/>
          <c:showVal val="0"/>
          <c:showCatName val="0"/>
          <c:showSerName val="0"/>
          <c:showPercent val="0"/>
          <c:showBubbleSize val="0"/>
        </c:dLbls>
        <c:gapWidth val="150"/>
        <c:axId val="105372672"/>
        <c:axId val="105054976"/>
      </c:barChart>
      <c:catAx>
        <c:axId val="105372672"/>
        <c:scaling>
          <c:orientation val="minMax"/>
        </c:scaling>
        <c:delete val="0"/>
        <c:axPos val="b"/>
        <c:majorTickMark val="out"/>
        <c:minorTickMark val="none"/>
        <c:tickLblPos val="nextTo"/>
        <c:crossAx val="105054976"/>
        <c:crosses val="autoZero"/>
        <c:auto val="1"/>
        <c:lblAlgn val="ctr"/>
        <c:lblOffset val="100"/>
        <c:noMultiLvlLbl val="0"/>
      </c:catAx>
      <c:valAx>
        <c:axId val="105054976"/>
        <c:scaling>
          <c:orientation val="minMax"/>
          <c:max val="60"/>
        </c:scaling>
        <c:delete val="0"/>
        <c:axPos val="l"/>
        <c:title>
          <c:tx>
            <c:rich>
              <a:bodyPr rot="-5400000" vert="horz"/>
              <a:lstStyle/>
              <a:p>
                <a:pPr>
                  <a:defRPr/>
                </a:pPr>
                <a:r>
                  <a:rPr lang="en-US" dirty="0"/>
                  <a:t>% </a:t>
                </a:r>
                <a:r>
                  <a:rPr lang="en-US" dirty="0" smtClean="0"/>
                  <a:t>CPE </a:t>
                </a:r>
                <a:r>
                  <a:rPr lang="en-US" dirty="0"/>
                  <a:t>carriers</a:t>
                </a:r>
              </a:p>
            </c:rich>
          </c:tx>
          <c:layout>
            <c:manualLayout>
              <c:xMode val="edge"/>
              <c:yMode val="edge"/>
              <c:x val="2.6939134299759169E-2"/>
              <c:y val="0.26609067313259582"/>
            </c:manualLayout>
          </c:layout>
          <c:overlay val="0"/>
        </c:title>
        <c:numFmt formatCode="General" sourceLinked="1"/>
        <c:majorTickMark val="out"/>
        <c:minorTickMark val="none"/>
        <c:tickLblPos val="nextTo"/>
        <c:crossAx val="105372672"/>
        <c:crosses val="autoZero"/>
        <c:crossBetween val="between"/>
      </c:valAx>
    </c:plotArea>
    <c:plotVisOnly val="1"/>
    <c:dispBlanksAs val="gap"/>
    <c:showDLblsOverMax val="0"/>
  </c:chart>
  <c:txPr>
    <a:bodyPr/>
    <a:lstStyle/>
    <a:p>
      <a:pPr>
        <a:defRPr sz="2400" b="0">
          <a:solidFill>
            <a:schemeClr val="tx1"/>
          </a:solidFill>
          <a:latin typeface="Arial" pitchFamily="34" charset="0"/>
          <a:ea typeface="Verdana" pitchFamily="34" charset="0"/>
          <a:cs typeface="Arial" pitchFamily="34" charset="0"/>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0"/>
    <c:plotArea>
      <c:layout/>
      <c:lineChart>
        <c:grouping val="standard"/>
        <c:varyColors val="0"/>
        <c:ser>
          <c:idx val="0"/>
          <c:order val="0"/>
          <c:tx>
            <c:strRef>
              <c:f>Sheet1!$O$147</c:f>
              <c:strCache>
                <c:ptCount val="1"/>
                <c:pt idx="0">
                  <c:v>Greece</c:v>
                </c:pt>
              </c:strCache>
            </c:strRef>
          </c:tx>
          <c:cat>
            <c:numRef>
              <c:f>Sheet1!$N$148:$N$156</c:f>
              <c:numCache>
                <c:formatCode>General</c:formatCode>
                <c:ptCount val="9"/>
                <c:pt idx="0">
                  <c:v>2005</c:v>
                </c:pt>
                <c:pt idx="1">
                  <c:v>2006</c:v>
                </c:pt>
                <c:pt idx="2">
                  <c:v>2007</c:v>
                </c:pt>
                <c:pt idx="3">
                  <c:v>2008</c:v>
                </c:pt>
                <c:pt idx="4">
                  <c:v>2009</c:v>
                </c:pt>
                <c:pt idx="5">
                  <c:v>2010</c:v>
                </c:pt>
                <c:pt idx="6">
                  <c:v>2011</c:v>
                </c:pt>
                <c:pt idx="7">
                  <c:v>2012</c:v>
                </c:pt>
                <c:pt idx="8">
                  <c:v>2013</c:v>
                </c:pt>
              </c:numCache>
            </c:numRef>
          </c:cat>
          <c:val>
            <c:numRef>
              <c:f>Sheet1!$O$148:$O$156</c:f>
              <c:numCache>
                <c:formatCode>0.0%</c:formatCode>
                <c:ptCount val="9"/>
                <c:pt idx="0">
                  <c:v>0.45900000000000002</c:v>
                </c:pt>
                <c:pt idx="1">
                  <c:v>0.38100000000000067</c:v>
                </c:pt>
                <c:pt idx="2">
                  <c:v>0.43300000000000038</c:v>
                </c:pt>
                <c:pt idx="3">
                  <c:v>0.50700000000000001</c:v>
                </c:pt>
                <c:pt idx="4">
                  <c:v>0.54</c:v>
                </c:pt>
                <c:pt idx="5">
                  <c:v>0.57399999999999995</c:v>
                </c:pt>
                <c:pt idx="6">
                  <c:v>0.64100000000000135</c:v>
                </c:pt>
                <c:pt idx="7">
                  <c:v>0.59899999999999998</c:v>
                </c:pt>
                <c:pt idx="8">
                  <c:v>0.55400000000000005</c:v>
                </c:pt>
              </c:numCache>
            </c:numRef>
          </c:val>
          <c:smooth val="0"/>
        </c:ser>
        <c:ser>
          <c:idx val="1"/>
          <c:order val="1"/>
          <c:tx>
            <c:strRef>
              <c:f>Sheet1!$P$147</c:f>
              <c:strCache>
                <c:ptCount val="1"/>
                <c:pt idx="0">
                  <c:v>Italy</c:v>
                </c:pt>
              </c:strCache>
            </c:strRef>
          </c:tx>
          <c:cat>
            <c:numRef>
              <c:f>Sheet1!$N$148:$N$156</c:f>
              <c:numCache>
                <c:formatCode>General</c:formatCode>
                <c:ptCount val="9"/>
                <c:pt idx="0">
                  <c:v>2005</c:v>
                </c:pt>
                <c:pt idx="1">
                  <c:v>2006</c:v>
                </c:pt>
                <c:pt idx="2">
                  <c:v>2007</c:v>
                </c:pt>
                <c:pt idx="3">
                  <c:v>2008</c:v>
                </c:pt>
                <c:pt idx="4">
                  <c:v>2009</c:v>
                </c:pt>
                <c:pt idx="5">
                  <c:v>2010</c:v>
                </c:pt>
                <c:pt idx="6">
                  <c:v>2011</c:v>
                </c:pt>
                <c:pt idx="7">
                  <c:v>2012</c:v>
                </c:pt>
                <c:pt idx="8">
                  <c:v>2013</c:v>
                </c:pt>
              </c:numCache>
            </c:numRef>
          </c:cat>
          <c:val>
            <c:numRef>
              <c:f>Sheet1!$P$148:$P$156</c:f>
              <c:numCache>
                <c:formatCode>0.0%</c:formatCode>
                <c:ptCount val="9"/>
                <c:pt idx="0">
                  <c:v>2.8000000000000001E-2</c:v>
                </c:pt>
                <c:pt idx="1">
                  <c:v>0.16900000000000001</c:v>
                </c:pt>
                <c:pt idx="2">
                  <c:v>0.17900000000000021</c:v>
                </c:pt>
                <c:pt idx="3">
                  <c:v>0.223</c:v>
                </c:pt>
                <c:pt idx="4">
                  <c:v>0.126</c:v>
                </c:pt>
                <c:pt idx="5">
                  <c:v>0.26300000000000001</c:v>
                </c:pt>
                <c:pt idx="6">
                  <c:v>0.32900000000000085</c:v>
                </c:pt>
                <c:pt idx="7">
                  <c:v>0.40200000000000002</c:v>
                </c:pt>
                <c:pt idx="8">
                  <c:v>0.41900000000000032</c:v>
                </c:pt>
              </c:numCache>
            </c:numRef>
          </c:val>
          <c:smooth val="0"/>
        </c:ser>
        <c:ser>
          <c:idx val="2"/>
          <c:order val="2"/>
          <c:tx>
            <c:strRef>
              <c:f>Sheet1!$Q$147</c:f>
              <c:strCache>
                <c:ptCount val="1"/>
                <c:pt idx="0">
                  <c:v>Portugal</c:v>
                </c:pt>
              </c:strCache>
            </c:strRef>
          </c:tx>
          <c:cat>
            <c:numRef>
              <c:f>Sheet1!$N$148:$N$156</c:f>
              <c:numCache>
                <c:formatCode>General</c:formatCode>
                <c:ptCount val="9"/>
                <c:pt idx="0">
                  <c:v>2005</c:v>
                </c:pt>
                <c:pt idx="1">
                  <c:v>2006</c:v>
                </c:pt>
                <c:pt idx="2">
                  <c:v>2007</c:v>
                </c:pt>
                <c:pt idx="3">
                  <c:v>2008</c:v>
                </c:pt>
                <c:pt idx="4">
                  <c:v>2009</c:v>
                </c:pt>
                <c:pt idx="5">
                  <c:v>2010</c:v>
                </c:pt>
                <c:pt idx="6">
                  <c:v>2011</c:v>
                </c:pt>
                <c:pt idx="7">
                  <c:v>2012</c:v>
                </c:pt>
                <c:pt idx="8">
                  <c:v>2013</c:v>
                </c:pt>
              </c:numCache>
            </c:numRef>
          </c:cat>
          <c:val>
            <c:numRef>
              <c:f>Sheet1!$Q$148:$Q$156</c:f>
              <c:numCache>
                <c:formatCode>0.0%</c:formatCode>
                <c:ptCount val="9"/>
                <c:pt idx="1">
                  <c:v>8.4000000000000047E-2</c:v>
                </c:pt>
                <c:pt idx="2">
                  <c:v>7.0000000000000021E-2</c:v>
                </c:pt>
                <c:pt idx="3">
                  <c:v>8.9000000000000065E-2</c:v>
                </c:pt>
                <c:pt idx="4">
                  <c:v>0.14500000000000021</c:v>
                </c:pt>
                <c:pt idx="5">
                  <c:v>0.19400000000000001</c:v>
                </c:pt>
                <c:pt idx="6">
                  <c:v>0.20800000000000021</c:v>
                </c:pt>
                <c:pt idx="7">
                  <c:v>0.251</c:v>
                </c:pt>
                <c:pt idx="8">
                  <c:v>0.21900000000000033</c:v>
                </c:pt>
              </c:numCache>
            </c:numRef>
          </c:val>
          <c:smooth val="0"/>
        </c:ser>
        <c:ser>
          <c:idx val="3"/>
          <c:order val="3"/>
          <c:tx>
            <c:strRef>
              <c:f>Sheet1!$R$147</c:f>
              <c:strCache>
                <c:ptCount val="1"/>
                <c:pt idx="0">
                  <c:v>UK</c:v>
                </c:pt>
              </c:strCache>
            </c:strRef>
          </c:tx>
          <c:cat>
            <c:numRef>
              <c:f>Sheet1!$N$148:$N$156</c:f>
              <c:numCache>
                <c:formatCode>General</c:formatCode>
                <c:ptCount val="9"/>
                <c:pt idx="0">
                  <c:v>2005</c:v>
                </c:pt>
                <c:pt idx="1">
                  <c:v>2006</c:v>
                </c:pt>
                <c:pt idx="2">
                  <c:v>2007</c:v>
                </c:pt>
                <c:pt idx="3">
                  <c:v>2008</c:v>
                </c:pt>
                <c:pt idx="4">
                  <c:v>2009</c:v>
                </c:pt>
                <c:pt idx="5">
                  <c:v>2010</c:v>
                </c:pt>
                <c:pt idx="6">
                  <c:v>2011</c:v>
                </c:pt>
                <c:pt idx="7">
                  <c:v>2012</c:v>
                </c:pt>
                <c:pt idx="8">
                  <c:v>2013</c:v>
                </c:pt>
              </c:numCache>
            </c:numRef>
          </c:cat>
          <c:val>
            <c:numRef>
              <c:f>Sheet1!$R$148:$R$156</c:f>
              <c:numCache>
                <c:formatCode>0.0%</c:formatCode>
                <c:ptCount val="9"/>
                <c:pt idx="0">
                  <c:v>5.7000000000000023E-2</c:v>
                </c:pt>
                <c:pt idx="1">
                  <c:v>7.8000000000000014E-2</c:v>
                </c:pt>
                <c:pt idx="2">
                  <c:v>7.0000000000000021E-2</c:v>
                </c:pt>
                <c:pt idx="3">
                  <c:v>4.5999999999999999E-2</c:v>
                </c:pt>
                <c:pt idx="4">
                  <c:v>3.1000000000000052E-2</c:v>
                </c:pt>
                <c:pt idx="5">
                  <c:v>3.5999999999999997E-2</c:v>
                </c:pt>
                <c:pt idx="6">
                  <c:v>2.1000000000000012E-2</c:v>
                </c:pt>
                <c:pt idx="7">
                  <c:v>2.3E-2</c:v>
                </c:pt>
                <c:pt idx="8">
                  <c:v>4.9000000000000099E-2</c:v>
                </c:pt>
              </c:numCache>
            </c:numRef>
          </c:val>
          <c:smooth val="0"/>
        </c:ser>
        <c:dLbls>
          <c:showLegendKey val="0"/>
          <c:showVal val="0"/>
          <c:showCatName val="0"/>
          <c:showSerName val="0"/>
          <c:showPercent val="0"/>
          <c:showBubbleSize val="0"/>
        </c:dLbls>
        <c:marker val="1"/>
        <c:smooth val="0"/>
        <c:axId val="105111552"/>
        <c:axId val="105113088"/>
      </c:lineChart>
      <c:catAx>
        <c:axId val="105111552"/>
        <c:scaling>
          <c:orientation val="minMax"/>
        </c:scaling>
        <c:delete val="0"/>
        <c:axPos val="b"/>
        <c:numFmt formatCode="General" sourceLinked="1"/>
        <c:majorTickMark val="out"/>
        <c:minorTickMark val="none"/>
        <c:tickLblPos val="nextTo"/>
        <c:crossAx val="105113088"/>
        <c:crosses val="autoZero"/>
        <c:auto val="1"/>
        <c:lblAlgn val="ctr"/>
        <c:lblOffset val="100"/>
        <c:noMultiLvlLbl val="0"/>
      </c:catAx>
      <c:valAx>
        <c:axId val="105113088"/>
        <c:scaling>
          <c:orientation val="minMax"/>
        </c:scaling>
        <c:delete val="0"/>
        <c:axPos val="l"/>
        <c:title>
          <c:tx>
            <c:rich>
              <a:bodyPr rot="-5400000" vert="horz"/>
              <a:lstStyle/>
              <a:p>
                <a:pPr>
                  <a:defRPr/>
                </a:pPr>
                <a:r>
                  <a:rPr lang="en-GB"/>
                  <a:t>% resistant</a:t>
                </a:r>
              </a:p>
            </c:rich>
          </c:tx>
          <c:layout>
            <c:manualLayout>
              <c:xMode val="edge"/>
              <c:yMode val="edge"/>
              <c:x val="1.1111111111111125E-2"/>
              <c:y val="0.37642053076698812"/>
            </c:manualLayout>
          </c:layout>
          <c:overlay val="0"/>
        </c:title>
        <c:numFmt formatCode="0.0%" sourceLinked="1"/>
        <c:majorTickMark val="out"/>
        <c:minorTickMark val="none"/>
        <c:tickLblPos val="nextTo"/>
        <c:crossAx val="105111552"/>
        <c:crosses val="autoZero"/>
        <c:crossBetween val="between"/>
      </c:valAx>
    </c:plotArea>
    <c:legend>
      <c:legendPos val="r"/>
      <c:layout/>
      <c:overlay val="0"/>
    </c:legend>
    <c:plotVisOnly val="1"/>
    <c:dispBlanksAs val="gap"/>
    <c:showDLblsOverMax val="0"/>
  </c:chart>
  <c:txPr>
    <a:bodyPr/>
    <a:lstStyle/>
    <a:p>
      <a:pPr>
        <a:defRPr sz="1600" b="0">
          <a:latin typeface="Verdana" pitchFamily="34" charset="0"/>
          <a:ea typeface="Verdana" pitchFamily="34" charset="0"/>
          <a:cs typeface="Verdana" pitchFamily="34"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0"/>
    <c:plotArea>
      <c:layout>
        <c:manualLayout>
          <c:layoutTarget val="inner"/>
          <c:xMode val="edge"/>
          <c:yMode val="edge"/>
          <c:x val="0.13783904985831863"/>
          <c:y val="9.8686514894267954E-2"/>
          <c:w val="0.82881133175896871"/>
          <c:h val="0.71198259968301703"/>
        </c:manualLayout>
      </c:layout>
      <c:barChart>
        <c:barDir val="col"/>
        <c:grouping val="stacked"/>
        <c:varyColors val="0"/>
        <c:ser>
          <c:idx val="0"/>
          <c:order val="0"/>
          <c:tx>
            <c:strRef>
              <c:f>'IPS abstract'!$H$43</c:f>
              <c:strCache>
                <c:ptCount val="1"/>
                <c:pt idx="0">
                  <c:v>Other</c:v>
                </c:pt>
              </c:strCache>
            </c:strRef>
          </c:tx>
          <c:invertIfNegative val="0"/>
          <c:cat>
            <c:numRef>
              <c:f>'IPS abstract'!$G$44:$G$55</c:f>
              <c:numCache>
                <c:formatCode>mmm\-yy</c:formatCode>
                <c:ptCount val="12"/>
                <c:pt idx="0">
                  <c:v>41760</c:v>
                </c:pt>
                <c:pt idx="1">
                  <c:v>41791</c:v>
                </c:pt>
                <c:pt idx="2">
                  <c:v>41821</c:v>
                </c:pt>
                <c:pt idx="3">
                  <c:v>41852</c:v>
                </c:pt>
                <c:pt idx="4">
                  <c:v>41883</c:v>
                </c:pt>
                <c:pt idx="5">
                  <c:v>41913</c:v>
                </c:pt>
                <c:pt idx="6">
                  <c:v>41944</c:v>
                </c:pt>
                <c:pt idx="7">
                  <c:v>41974</c:v>
                </c:pt>
                <c:pt idx="8">
                  <c:v>42005</c:v>
                </c:pt>
                <c:pt idx="9">
                  <c:v>42036</c:v>
                </c:pt>
                <c:pt idx="10">
                  <c:v>42064</c:v>
                </c:pt>
                <c:pt idx="11">
                  <c:v>42095</c:v>
                </c:pt>
              </c:numCache>
            </c:numRef>
          </c:cat>
          <c:val>
            <c:numRef>
              <c:f>'IPS abstract'!$H$44:$H$55</c:f>
              <c:numCache>
                <c:formatCode>General</c:formatCode>
                <c:ptCount val="12"/>
                <c:pt idx="0" formatCode="0">
                  <c:v>1</c:v>
                </c:pt>
                <c:pt idx="7" formatCode="0">
                  <c:v>1</c:v>
                </c:pt>
                <c:pt idx="8" formatCode="0">
                  <c:v>4</c:v>
                </c:pt>
                <c:pt idx="9" formatCode="0">
                  <c:v>2</c:v>
                </c:pt>
                <c:pt idx="11" formatCode="0">
                  <c:v>1</c:v>
                </c:pt>
              </c:numCache>
            </c:numRef>
          </c:val>
        </c:ser>
        <c:ser>
          <c:idx val="4"/>
          <c:order val="1"/>
          <c:tx>
            <c:strRef>
              <c:f>'IPS abstract'!$K$43</c:f>
              <c:strCache>
                <c:ptCount val="1"/>
                <c:pt idx="0">
                  <c:v>Klebsiella pneumoniae NDM</c:v>
                </c:pt>
              </c:strCache>
            </c:strRef>
          </c:tx>
          <c:invertIfNegative val="0"/>
          <c:cat>
            <c:numRef>
              <c:f>'IPS abstract'!$G$44:$G$55</c:f>
              <c:numCache>
                <c:formatCode>mmm\-yy</c:formatCode>
                <c:ptCount val="12"/>
                <c:pt idx="0">
                  <c:v>41760</c:v>
                </c:pt>
                <c:pt idx="1">
                  <c:v>41791</c:v>
                </c:pt>
                <c:pt idx="2">
                  <c:v>41821</c:v>
                </c:pt>
                <c:pt idx="3">
                  <c:v>41852</c:v>
                </c:pt>
                <c:pt idx="4">
                  <c:v>41883</c:v>
                </c:pt>
                <c:pt idx="5">
                  <c:v>41913</c:v>
                </c:pt>
                <c:pt idx="6">
                  <c:v>41944</c:v>
                </c:pt>
                <c:pt idx="7">
                  <c:v>41974</c:v>
                </c:pt>
                <c:pt idx="8">
                  <c:v>42005</c:v>
                </c:pt>
                <c:pt idx="9">
                  <c:v>42036</c:v>
                </c:pt>
                <c:pt idx="10">
                  <c:v>42064</c:v>
                </c:pt>
                <c:pt idx="11">
                  <c:v>42095</c:v>
                </c:pt>
              </c:numCache>
            </c:numRef>
          </c:cat>
          <c:val>
            <c:numRef>
              <c:f>'IPS abstract'!$K$44:$K$55</c:f>
              <c:numCache>
                <c:formatCode>General</c:formatCode>
                <c:ptCount val="12"/>
                <c:pt idx="2" formatCode="0">
                  <c:v>1</c:v>
                </c:pt>
                <c:pt idx="5" formatCode="0">
                  <c:v>1</c:v>
                </c:pt>
                <c:pt idx="7" formatCode="0">
                  <c:v>1</c:v>
                </c:pt>
                <c:pt idx="8" formatCode="0">
                  <c:v>2</c:v>
                </c:pt>
                <c:pt idx="9" formatCode="0">
                  <c:v>1</c:v>
                </c:pt>
                <c:pt idx="10" formatCode="0">
                  <c:v>3</c:v>
                </c:pt>
                <c:pt idx="11" formatCode="0">
                  <c:v>15</c:v>
                </c:pt>
              </c:numCache>
            </c:numRef>
          </c:val>
        </c:ser>
        <c:ser>
          <c:idx val="2"/>
          <c:order val="2"/>
          <c:tx>
            <c:strRef>
              <c:f>'IPS abstract'!$I$43</c:f>
              <c:strCache>
                <c:ptCount val="1"/>
                <c:pt idx="0">
                  <c:v>Klebsiella pneumoniae OXA-48</c:v>
                </c:pt>
              </c:strCache>
            </c:strRef>
          </c:tx>
          <c:invertIfNegative val="0"/>
          <c:cat>
            <c:numRef>
              <c:f>'IPS abstract'!$G$44:$G$55</c:f>
              <c:numCache>
                <c:formatCode>mmm\-yy</c:formatCode>
                <c:ptCount val="12"/>
                <c:pt idx="0">
                  <c:v>41760</c:v>
                </c:pt>
                <c:pt idx="1">
                  <c:v>41791</c:v>
                </c:pt>
                <c:pt idx="2">
                  <c:v>41821</c:v>
                </c:pt>
                <c:pt idx="3">
                  <c:v>41852</c:v>
                </c:pt>
                <c:pt idx="4">
                  <c:v>41883</c:v>
                </c:pt>
                <c:pt idx="5">
                  <c:v>41913</c:v>
                </c:pt>
                <c:pt idx="6">
                  <c:v>41944</c:v>
                </c:pt>
                <c:pt idx="7">
                  <c:v>41974</c:v>
                </c:pt>
                <c:pt idx="8">
                  <c:v>42005</c:v>
                </c:pt>
                <c:pt idx="9">
                  <c:v>42036</c:v>
                </c:pt>
                <c:pt idx="10">
                  <c:v>42064</c:v>
                </c:pt>
                <c:pt idx="11">
                  <c:v>42095</c:v>
                </c:pt>
              </c:numCache>
            </c:numRef>
          </c:cat>
          <c:val>
            <c:numRef>
              <c:f>'IPS abstract'!$I$44:$I$55</c:f>
              <c:numCache>
                <c:formatCode>0</c:formatCode>
                <c:ptCount val="12"/>
                <c:pt idx="0">
                  <c:v>1</c:v>
                </c:pt>
                <c:pt idx="1">
                  <c:v>1</c:v>
                </c:pt>
                <c:pt idx="2">
                  <c:v>3</c:v>
                </c:pt>
                <c:pt idx="3">
                  <c:v>1</c:v>
                </c:pt>
                <c:pt idx="6">
                  <c:v>3</c:v>
                </c:pt>
                <c:pt idx="7">
                  <c:v>1</c:v>
                </c:pt>
                <c:pt idx="8">
                  <c:v>1</c:v>
                </c:pt>
                <c:pt idx="9">
                  <c:v>1</c:v>
                </c:pt>
                <c:pt idx="10">
                  <c:v>1</c:v>
                </c:pt>
                <c:pt idx="11">
                  <c:v>1</c:v>
                </c:pt>
              </c:numCache>
            </c:numRef>
          </c:val>
        </c:ser>
        <c:ser>
          <c:idx val="5"/>
          <c:order val="3"/>
          <c:tx>
            <c:strRef>
              <c:f>'IPS abstract'!$J$43</c:f>
              <c:strCache>
                <c:ptCount val="1"/>
                <c:pt idx="0">
                  <c:v>Escherichia coli NDM</c:v>
                </c:pt>
              </c:strCache>
            </c:strRef>
          </c:tx>
          <c:invertIfNegative val="0"/>
          <c:cat>
            <c:numRef>
              <c:f>'IPS abstract'!$G$44:$G$55</c:f>
              <c:numCache>
                <c:formatCode>mmm\-yy</c:formatCode>
                <c:ptCount val="12"/>
                <c:pt idx="0">
                  <c:v>41760</c:v>
                </c:pt>
                <c:pt idx="1">
                  <c:v>41791</c:v>
                </c:pt>
                <c:pt idx="2">
                  <c:v>41821</c:v>
                </c:pt>
                <c:pt idx="3">
                  <c:v>41852</c:v>
                </c:pt>
                <c:pt idx="4">
                  <c:v>41883</c:v>
                </c:pt>
                <c:pt idx="5">
                  <c:v>41913</c:v>
                </c:pt>
                <c:pt idx="6">
                  <c:v>41944</c:v>
                </c:pt>
                <c:pt idx="7">
                  <c:v>41974</c:v>
                </c:pt>
                <c:pt idx="8">
                  <c:v>42005</c:v>
                </c:pt>
                <c:pt idx="9">
                  <c:v>42036</c:v>
                </c:pt>
                <c:pt idx="10">
                  <c:v>42064</c:v>
                </c:pt>
                <c:pt idx="11">
                  <c:v>42095</c:v>
                </c:pt>
              </c:numCache>
            </c:numRef>
          </c:cat>
          <c:val>
            <c:numRef>
              <c:f>'IPS abstract'!$J$44:$J$55</c:f>
              <c:numCache>
                <c:formatCode>0</c:formatCode>
                <c:ptCount val="12"/>
                <c:pt idx="1">
                  <c:v>1</c:v>
                </c:pt>
                <c:pt idx="9">
                  <c:v>1</c:v>
                </c:pt>
                <c:pt idx="10">
                  <c:v>1</c:v>
                </c:pt>
                <c:pt idx="11">
                  <c:v>1</c:v>
                </c:pt>
              </c:numCache>
            </c:numRef>
          </c:val>
        </c:ser>
        <c:ser>
          <c:idx val="1"/>
          <c:order val="4"/>
          <c:tx>
            <c:strRef>
              <c:f>'IPS abstract'!$L$43</c:f>
              <c:strCache>
                <c:ptCount val="1"/>
                <c:pt idx="0">
                  <c:v>Escherichia coli OXA-48</c:v>
                </c:pt>
              </c:strCache>
            </c:strRef>
          </c:tx>
          <c:invertIfNegative val="0"/>
          <c:cat>
            <c:numRef>
              <c:f>'IPS abstract'!$G$44:$G$55</c:f>
              <c:numCache>
                <c:formatCode>mmm\-yy</c:formatCode>
                <c:ptCount val="12"/>
                <c:pt idx="0">
                  <c:v>41760</c:v>
                </c:pt>
                <c:pt idx="1">
                  <c:v>41791</c:v>
                </c:pt>
                <c:pt idx="2">
                  <c:v>41821</c:v>
                </c:pt>
                <c:pt idx="3">
                  <c:v>41852</c:v>
                </c:pt>
                <c:pt idx="4">
                  <c:v>41883</c:v>
                </c:pt>
                <c:pt idx="5">
                  <c:v>41913</c:v>
                </c:pt>
                <c:pt idx="6">
                  <c:v>41944</c:v>
                </c:pt>
                <c:pt idx="7">
                  <c:v>41974</c:v>
                </c:pt>
                <c:pt idx="8">
                  <c:v>42005</c:v>
                </c:pt>
                <c:pt idx="9">
                  <c:v>42036</c:v>
                </c:pt>
                <c:pt idx="10">
                  <c:v>42064</c:v>
                </c:pt>
                <c:pt idx="11">
                  <c:v>42095</c:v>
                </c:pt>
              </c:numCache>
            </c:numRef>
          </c:cat>
          <c:val>
            <c:numRef>
              <c:f>'IPS abstract'!$L$44:$L$55</c:f>
              <c:numCache>
                <c:formatCode>0</c:formatCode>
                <c:ptCount val="12"/>
                <c:pt idx="1">
                  <c:v>1</c:v>
                </c:pt>
                <c:pt idx="2">
                  <c:v>1</c:v>
                </c:pt>
                <c:pt idx="5">
                  <c:v>1</c:v>
                </c:pt>
                <c:pt idx="7">
                  <c:v>1</c:v>
                </c:pt>
              </c:numCache>
            </c:numRef>
          </c:val>
        </c:ser>
        <c:dLbls>
          <c:showLegendKey val="0"/>
          <c:showVal val="0"/>
          <c:showCatName val="0"/>
          <c:showSerName val="0"/>
          <c:showPercent val="0"/>
          <c:showBubbleSize val="0"/>
        </c:dLbls>
        <c:gapWidth val="150"/>
        <c:overlap val="100"/>
        <c:axId val="105154432"/>
        <c:axId val="105155968"/>
      </c:barChart>
      <c:dateAx>
        <c:axId val="105154432"/>
        <c:scaling>
          <c:orientation val="minMax"/>
        </c:scaling>
        <c:delete val="0"/>
        <c:axPos val="b"/>
        <c:numFmt formatCode="mmm\-yy" sourceLinked="1"/>
        <c:majorTickMark val="out"/>
        <c:minorTickMark val="none"/>
        <c:tickLblPos val="nextTo"/>
        <c:txPr>
          <a:bodyPr rot="-5400000" vert="horz"/>
          <a:lstStyle/>
          <a:p>
            <a:pPr>
              <a:defRPr/>
            </a:pPr>
            <a:endParaRPr lang="en-US"/>
          </a:p>
        </c:txPr>
        <c:crossAx val="105155968"/>
        <c:crosses val="autoZero"/>
        <c:auto val="1"/>
        <c:lblOffset val="100"/>
        <c:baseTimeUnit val="months"/>
      </c:dateAx>
      <c:valAx>
        <c:axId val="105155968"/>
        <c:scaling>
          <c:orientation val="minMax"/>
        </c:scaling>
        <c:delete val="0"/>
        <c:axPos val="l"/>
        <c:title>
          <c:tx>
            <c:rich>
              <a:bodyPr rot="-5400000" vert="horz"/>
              <a:lstStyle/>
              <a:p>
                <a:pPr>
                  <a:defRPr/>
                </a:pPr>
                <a:r>
                  <a:rPr lang="en-GB"/>
                  <a:t>Number of cases</a:t>
                </a:r>
              </a:p>
            </c:rich>
          </c:tx>
          <c:layout>
            <c:manualLayout>
              <c:xMode val="edge"/>
              <c:yMode val="edge"/>
              <c:x val="4.2926509186351706E-2"/>
              <c:y val="0.2852532547853549"/>
            </c:manualLayout>
          </c:layout>
          <c:overlay val="0"/>
        </c:title>
        <c:numFmt formatCode="0" sourceLinked="1"/>
        <c:majorTickMark val="out"/>
        <c:minorTickMark val="none"/>
        <c:tickLblPos val="nextTo"/>
        <c:crossAx val="105154432"/>
        <c:crosses val="autoZero"/>
        <c:crossBetween val="between"/>
      </c:valAx>
    </c:plotArea>
    <c:legend>
      <c:legendPos val="r"/>
      <c:layout>
        <c:manualLayout>
          <c:xMode val="edge"/>
          <c:yMode val="edge"/>
          <c:x val="0.20710550935967817"/>
          <c:y val="9.7514125538108579E-2"/>
          <c:w val="0.44685595422655039"/>
          <c:h val="0.33209923240081041"/>
        </c:manualLayout>
      </c:layout>
      <c:overlay val="0"/>
      <c:txPr>
        <a:bodyPr/>
        <a:lstStyle/>
        <a:p>
          <a:pPr>
            <a:defRPr i="1"/>
          </a:pPr>
          <a:endParaRPr lang="en-US"/>
        </a:p>
      </c:txPr>
    </c:legend>
    <c:plotVisOnly val="1"/>
    <c:dispBlanksAs val="gap"/>
    <c:showDLblsOverMax val="0"/>
  </c:chart>
  <c:txPr>
    <a:bodyPr/>
    <a:lstStyle/>
    <a:p>
      <a:pPr>
        <a:defRPr sz="1800">
          <a:latin typeface="Arial" pitchFamily="34" charset="0"/>
          <a:cs typeface="Arial" pitchFamily="34"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0"/>
    <c:plotArea>
      <c:layout>
        <c:manualLayout>
          <c:layoutTarget val="inner"/>
          <c:xMode val="edge"/>
          <c:yMode val="edge"/>
          <c:x val="7.7061546219543545E-2"/>
          <c:y val="4.1133890665335619E-2"/>
          <c:w val="0.83096380981011442"/>
          <c:h val="0.82341038683389534"/>
        </c:manualLayout>
      </c:layout>
      <c:barChart>
        <c:barDir val="col"/>
        <c:grouping val="clustered"/>
        <c:varyColors val="0"/>
        <c:ser>
          <c:idx val="0"/>
          <c:order val="0"/>
          <c:tx>
            <c:strRef>
              <c:f>'KP OB epi curve'!$D$21</c:f>
              <c:strCache>
                <c:ptCount val="1"/>
                <c:pt idx="0">
                  <c:v>Count of Kleb NDM cases</c:v>
                </c:pt>
              </c:strCache>
            </c:strRef>
          </c:tx>
          <c:spPr>
            <a:solidFill>
              <a:srgbClr val="0070C0"/>
            </a:solidFill>
          </c:spPr>
          <c:invertIfNegative val="0"/>
          <c:dLbls>
            <c:showLegendKey val="0"/>
            <c:showVal val="1"/>
            <c:showCatName val="0"/>
            <c:showSerName val="0"/>
            <c:showPercent val="0"/>
            <c:showBubbleSize val="0"/>
            <c:showLeaderLines val="0"/>
          </c:dLbls>
          <c:cat>
            <c:strRef>
              <c:f>'KP OB epi curve'!$A$22:$A$37</c:f>
              <c:strCache>
                <c:ptCount val="16"/>
                <c:pt idx="0">
                  <c:v>Jul-14</c:v>
                </c:pt>
                <c:pt idx="1">
                  <c:v>Aug-14</c:v>
                </c:pt>
                <c:pt idx="2">
                  <c:v>Sep-14</c:v>
                </c:pt>
                <c:pt idx="3">
                  <c:v>Oct-14</c:v>
                </c:pt>
                <c:pt idx="4">
                  <c:v>Nov-14</c:v>
                </c:pt>
                <c:pt idx="5">
                  <c:v>Dec-14</c:v>
                </c:pt>
                <c:pt idx="6">
                  <c:v>Jan-15</c:v>
                </c:pt>
                <c:pt idx="7">
                  <c:v>Feb-15</c:v>
                </c:pt>
                <c:pt idx="8">
                  <c:v>Mar-15</c:v>
                </c:pt>
                <c:pt idx="9">
                  <c:v>Apr-15</c:v>
                </c:pt>
                <c:pt idx="10">
                  <c:v>May-15</c:v>
                </c:pt>
                <c:pt idx="11">
                  <c:v>Jun-15</c:v>
                </c:pt>
                <c:pt idx="12">
                  <c:v>Jul-15</c:v>
                </c:pt>
                <c:pt idx="13">
                  <c:v>Aug-15</c:v>
                </c:pt>
                <c:pt idx="14">
                  <c:v>Sep-15</c:v>
                </c:pt>
                <c:pt idx="15">
                  <c:v>Oct-15</c:v>
                </c:pt>
              </c:strCache>
            </c:strRef>
          </c:cat>
          <c:val>
            <c:numRef>
              <c:f>'KP OB epi curve'!$D$22:$D$37</c:f>
              <c:numCache>
                <c:formatCode>General</c:formatCode>
                <c:ptCount val="16"/>
                <c:pt idx="0">
                  <c:v>1</c:v>
                </c:pt>
                <c:pt idx="1">
                  <c:v>0</c:v>
                </c:pt>
                <c:pt idx="2">
                  <c:v>0</c:v>
                </c:pt>
                <c:pt idx="3">
                  <c:v>0</c:v>
                </c:pt>
                <c:pt idx="4">
                  <c:v>0</c:v>
                </c:pt>
                <c:pt idx="5">
                  <c:v>1</c:v>
                </c:pt>
                <c:pt idx="6">
                  <c:v>0</c:v>
                </c:pt>
                <c:pt idx="7">
                  <c:v>0</c:v>
                </c:pt>
                <c:pt idx="8">
                  <c:v>2</c:v>
                </c:pt>
                <c:pt idx="9">
                  <c:v>11</c:v>
                </c:pt>
                <c:pt idx="10">
                  <c:v>8</c:v>
                </c:pt>
                <c:pt idx="11">
                  <c:v>7</c:v>
                </c:pt>
                <c:pt idx="12">
                  <c:v>5</c:v>
                </c:pt>
                <c:pt idx="13">
                  <c:v>3</c:v>
                </c:pt>
                <c:pt idx="14">
                  <c:v>1</c:v>
                </c:pt>
                <c:pt idx="15">
                  <c:v>1</c:v>
                </c:pt>
              </c:numCache>
            </c:numRef>
          </c:val>
        </c:ser>
        <c:dLbls>
          <c:showLegendKey val="0"/>
          <c:showVal val="0"/>
          <c:showCatName val="0"/>
          <c:showSerName val="0"/>
          <c:showPercent val="0"/>
          <c:showBubbleSize val="0"/>
        </c:dLbls>
        <c:gapWidth val="150"/>
        <c:axId val="105197568"/>
        <c:axId val="105199104"/>
      </c:barChart>
      <c:lineChart>
        <c:grouping val="standard"/>
        <c:varyColors val="0"/>
        <c:ser>
          <c:idx val="1"/>
          <c:order val="1"/>
          <c:tx>
            <c:strRef>
              <c:f>'KP OB epi curve'!$E$21</c:f>
              <c:strCache>
                <c:ptCount val="1"/>
                <c:pt idx="0">
                  <c:v>Cumulative</c:v>
                </c:pt>
              </c:strCache>
            </c:strRef>
          </c:tx>
          <c:marker>
            <c:symbol val="none"/>
          </c:marker>
          <c:cat>
            <c:strRef>
              <c:f>'KP OB epi curve'!$A$22:$A$37</c:f>
              <c:strCache>
                <c:ptCount val="16"/>
                <c:pt idx="0">
                  <c:v>Jul-14</c:v>
                </c:pt>
                <c:pt idx="1">
                  <c:v>Aug-14</c:v>
                </c:pt>
                <c:pt idx="2">
                  <c:v>Sep-14</c:v>
                </c:pt>
                <c:pt idx="3">
                  <c:v>Oct-14</c:v>
                </c:pt>
                <c:pt idx="4">
                  <c:v>Nov-14</c:v>
                </c:pt>
                <c:pt idx="5">
                  <c:v>Dec-14</c:v>
                </c:pt>
                <c:pt idx="6">
                  <c:v>Jan-15</c:v>
                </c:pt>
                <c:pt idx="7">
                  <c:v>Feb-15</c:v>
                </c:pt>
                <c:pt idx="8">
                  <c:v>Mar-15</c:v>
                </c:pt>
                <c:pt idx="9">
                  <c:v>Apr-15</c:v>
                </c:pt>
                <c:pt idx="10">
                  <c:v>May-15</c:v>
                </c:pt>
                <c:pt idx="11">
                  <c:v>Jun-15</c:v>
                </c:pt>
                <c:pt idx="12">
                  <c:v>Jul-15</c:v>
                </c:pt>
                <c:pt idx="13">
                  <c:v>Aug-15</c:v>
                </c:pt>
                <c:pt idx="14">
                  <c:v>Sep-15</c:v>
                </c:pt>
                <c:pt idx="15">
                  <c:v>Oct-15</c:v>
                </c:pt>
              </c:strCache>
            </c:strRef>
          </c:cat>
          <c:val>
            <c:numRef>
              <c:f>'KP OB epi curve'!$E$22:$E$37</c:f>
              <c:numCache>
                <c:formatCode>General</c:formatCode>
                <c:ptCount val="16"/>
                <c:pt idx="0">
                  <c:v>1</c:v>
                </c:pt>
                <c:pt idx="1">
                  <c:v>0</c:v>
                </c:pt>
                <c:pt idx="2">
                  <c:v>0</c:v>
                </c:pt>
                <c:pt idx="3">
                  <c:v>0</c:v>
                </c:pt>
                <c:pt idx="4">
                  <c:v>0</c:v>
                </c:pt>
                <c:pt idx="5">
                  <c:v>2</c:v>
                </c:pt>
                <c:pt idx="6">
                  <c:v>0</c:v>
                </c:pt>
                <c:pt idx="7">
                  <c:v>0</c:v>
                </c:pt>
                <c:pt idx="8">
                  <c:v>4</c:v>
                </c:pt>
                <c:pt idx="9">
                  <c:v>15</c:v>
                </c:pt>
                <c:pt idx="10">
                  <c:v>23</c:v>
                </c:pt>
                <c:pt idx="11">
                  <c:v>30</c:v>
                </c:pt>
                <c:pt idx="12">
                  <c:v>35</c:v>
                </c:pt>
                <c:pt idx="13">
                  <c:v>38</c:v>
                </c:pt>
                <c:pt idx="14">
                  <c:v>39</c:v>
                </c:pt>
                <c:pt idx="15">
                  <c:v>40</c:v>
                </c:pt>
              </c:numCache>
            </c:numRef>
          </c:val>
          <c:smooth val="0"/>
        </c:ser>
        <c:dLbls>
          <c:showLegendKey val="0"/>
          <c:showVal val="0"/>
          <c:showCatName val="0"/>
          <c:showSerName val="0"/>
          <c:showPercent val="0"/>
          <c:showBubbleSize val="0"/>
        </c:dLbls>
        <c:marker val="1"/>
        <c:smooth val="0"/>
        <c:axId val="105211392"/>
        <c:axId val="105201024"/>
      </c:lineChart>
      <c:catAx>
        <c:axId val="105197568"/>
        <c:scaling>
          <c:orientation val="minMax"/>
        </c:scaling>
        <c:delete val="0"/>
        <c:axPos val="b"/>
        <c:majorTickMark val="out"/>
        <c:minorTickMark val="none"/>
        <c:tickLblPos val="nextTo"/>
        <c:txPr>
          <a:bodyPr rot="-5400000" vert="horz"/>
          <a:lstStyle/>
          <a:p>
            <a:pPr>
              <a:defRPr/>
            </a:pPr>
            <a:endParaRPr lang="en-US"/>
          </a:p>
        </c:txPr>
        <c:crossAx val="105199104"/>
        <c:crosses val="autoZero"/>
        <c:auto val="1"/>
        <c:lblAlgn val="ctr"/>
        <c:lblOffset val="100"/>
        <c:noMultiLvlLbl val="0"/>
      </c:catAx>
      <c:valAx>
        <c:axId val="105199104"/>
        <c:scaling>
          <c:orientation val="minMax"/>
        </c:scaling>
        <c:delete val="0"/>
        <c:axPos val="l"/>
        <c:title>
          <c:tx>
            <c:rich>
              <a:bodyPr rot="-5400000" vert="horz"/>
              <a:lstStyle/>
              <a:p>
                <a:pPr>
                  <a:defRPr/>
                </a:pPr>
                <a:r>
                  <a:rPr lang="en-US"/>
                  <a:t>Count of cases</a:t>
                </a:r>
              </a:p>
            </c:rich>
          </c:tx>
          <c:layout>
            <c:manualLayout>
              <c:xMode val="edge"/>
              <c:yMode val="edge"/>
              <c:x val="0"/>
              <c:y val="0.32612142194410831"/>
            </c:manualLayout>
          </c:layout>
          <c:overlay val="0"/>
        </c:title>
        <c:numFmt formatCode="General" sourceLinked="1"/>
        <c:majorTickMark val="out"/>
        <c:minorTickMark val="none"/>
        <c:tickLblPos val="nextTo"/>
        <c:crossAx val="105197568"/>
        <c:crosses val="autoZero"/>
        <c:crossBetween val="between"/>
      </c:valAx>
      <c:valAx>
        <c:axId val="105201024"/>
        <c:scaling>
          <c:orientation val="minMax"/>
        </c:scaling>
        <c:delete val="0"/>
        <c:axPos val="r"/>
        <c:title>
          <c:tx>
            <c:rich>
              <a:bodyPr rot="-5400000" vert="horz"/>
              <a:lstStyle/>
              <a:p>
                <a:pPr>
                  <a:defRPr/>
                </a:pPr>
                <a:r>
                  <a:rPr lang="en-US"/>
                  <a:t>Cumulative count of cases</a:t>
                </a:r>
              </a:p>
            </c:rich>
          </c:tx>
          <c:layout>
            <c:manualLayout>
              <c:xMode val="edge"/>
              <c:yMode val="edge"/>
              <c:x val="0.96497033870586413"/>
              <c:y val="0.26215540280155747"/>
            </c:manualLayout>
          </c:layout>
          <c:overlay val="0"/>
          <c:spPr>
            <a:ln>
              <a:noFill/>
            </a:ln>
          </c:spPr>
        </c:title>
        <c:numFmt formatCode="General" sourceLinked="1"/>
        <c:majorTickMark val="out"/>
        <c:minorTickMark val="none"/>
        <c:tickLblPos val="nextTo"/>
        <c:crossAx val="105211392"/>
        <c:crosses val="max"/>
        <c:crossBetween val="between"/>
      </c:valAx>
      <c:catAx>
        <c:axId val="105211392"/>
        <c:scaling>
          <c:orientation val="minMax"/>
        </c:scaling>
        <c:delete val="1"/>
        <c:axPos val="b"/>
        <c:majorTickMark val="out"/>
        <c:minorTickMark val="none"/>
        <c:tickLblPos val="nextTo"/>
        <c:crossAx val="105201024"/>
        <c:crosses val="autoZero"/>
        <c:auto val="1"/>
        <c:lblAlgn val="ctr"/>
        <c:lblOffset val="100"/>
        <c:noMultiLvlLbl val="0"/>
      </c:catAx>
    </c:plotArea>
    <c:legend>
      <c:legendPos val="r"/>
      <c:layout>
        <c:manualLayout>
          <c:xMode val="edge"/>
          <c:yMode val="edge"/>
          <c:x val="0.1164179166608128"/>
          <c:y val="0.10697182589207292"/>
          <c:w val="0.30268917365857573"/>
          <c:h val="0.22407480335301622"/>
        </c:manualLayout>
      </c:layout>
      <c:overlay val="0"/>
    </c:legend>
    <c:plotVisOnly val="1"/>
    <c:dispBlanksAs val="gap"/>
    <c:showDLblsOverMax val="0"/>
  </c:chart>
  <c:spPr>
    <a:ln>
      <a:noFill/>
    </a:ln>
  </c:spPr>
  <c:txPr>
    <a:bodyPr/>
    <a:lstStyle/>
    <a:p>
      <a:pPr>
        <a:defRPr sz="1400">
          <a:latin typeface="Arial" pitchFamily="34" charset="0"/>
          <a:cs typeface="Arial" pitchFamily="34" charset="0"/>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8FCACB-DA03-44AE-ACBB-144816471DE5}" type="doc">
      <dgm:prSet loTypeId="urn:microsoft.com/office/officeart/2005/8/layout/radial5" loCatId="cycle" qsTypeId="urn:microsoft.com/office/officeart/2005/8/quickstyle/simple1" qsCatId="simple" csTypeId="urn:microsoft.com/office/officeart/2005/8/colors/accent0_3" csCatId="mainScheme" phldr="1"/>
      <dgm:spPr/>
      <dgm:t>
        <a:bodyPr/>
        <a:lstStyle/>
        <a:p>
          <a:endParaRPr lang="en-GB"/>
        </a:p>
      </dgm:t>
    </dgm:pt>
    <dgm:pt modelId="{349340CD-929D-4D9C-ABB1-DD80B36249FF}">
      <dgm:prSet phldrT="[Text]"/>
      <dgm:spPr/>
      <dgm:t>
        <a:bodyPr/>
        <a:lstStyle/>
        <a:p>
          <a:r>
            <a:rPr lang="en-GB" dirty="0" smtClean="0">
              <a:latin typeface="Arial Narrow" pitchFamily="34" charset="0"/>
            </a:rPr>
            <a:t>Rapid spread</a:t>
          </a:r>
          <a:endParaRPr lang="en-GB" dirty="0">
            <a:latin typeface="Arial Narrow" pitchFamily="34" charset="0"/>
          </a:endParaRPr>
        </a:p>
      </dgm:t>
    </dgm:pt>
    <dgm:pt modelId="{69545F10-3597-4403-8B1C-1BA70DF96522}" type="parTrans" cxnId="{237ED626-6254-4A37-B1E9-AFDFA1924D9C}">
      <dgm:prSet/>
      <dgm:spPr/>
      <dgm:t>
        <a:bodyPr/>
        <a:lstStyle/>
        <a:p>
          <a:endParaRPr lang="en-GB">
            <a:latin typeface="Arial Narrow" pitchFamily="34" charset="0"/>
          </a:endParaRPr>
        </a:p>
      </dgm:t>
    </dgm:pt>
    <dgm:pt modelId="{FB52F08F-F50E-45F4-A6CA-5020F647A769}" type="sibTrans" cxnId="{237ED626-6254-4A37-B1E9-AFDFA1924D9C}">
      <dgm:prSet/>
      <dgm:spPr/>
      <dgm:t>
        <a:bodyPr/>
        <a:lstStyle/>
        <a:p>
          <a:endParaRPr lang="en-GB">
            <a:latin typeface="Arial Narrow" pitchFamily="34" charset="0"/>
          </a:endParaRPr>
        </a:p>
      </dgm:t>
    </dgm:pt>
    <dgm:pt modelId="{6C679E0E-1FCE-4A4E-8D4C-68F1E8D50D7D}">
      <dgm:prSet phldrT="[Text]"/>
      <dgm:spPr/>
      <dgm:t>
        <a:bodyPr/>
        <a:lstStyle/>
        <a:p>
          <a:r>
            <a:rPr lang="en-GB" dirty="0" err="1" smtClean="0">
              <a:latin typeface="Arial Narrow" pitchFamily="34" charset="0"/>
            </a:rPr>
            <a:t>Clonal</a:t>
          </a:r>
          <a:r>
            <a:rPr lang="en-GB" dirty="0" smtClean="0">
              <a:latin typeface="Arial Narrow" pitchFamily="34" charset="0"/>
            </a:rPr>
            <a:t> expansion</a:t>
          </a:r>
          <a:endParaRPr lang="en-GB" dirty="0">
            <a:latin typeface="Arial Narrow" pitchFamily="34" charset="0"/>
          </a:endParaRPr>
        </a:p>
      </dgm:t>
    </dgm:pt>
    <dgm:pt modelId="{098BD2AC-3D07-4EF3-895D-D66F7557C0AF}" type="parTrans" cxnId="{E7AE5C0C-F583-4584-902B-B2895BF9D9E3}">
      <dgm:prSet/>
      <dgm:spPr/>
      <dgm:t>
        <a:bodyPr/>
        <a:lstStyle/>
        <a:p>
          <a:endParaRPr lang="en-GB">
            <a:latin typeface="Arial Narrow" pitchFamily="34" charset="0"/>
          </a:endParaRPr>
        </a:p>
      </dgm:t>
    </dgm:pt>
    <dgm:pt modelId="{6624810E-D71B-4D78-84D2-7AA7F7508DDD}" type="sibTrans" cxnId="{E7AE5C0C-F583-4584-902B-B2895BF9D9E3}">
      <dgm:prSet/>
      <dgm:spPr/>
      <dgm:t>
        <a:bodyPr/>
        <a:lstStyle/>
        <a:p>
          <a:endParaRPr lang="en-GB">
            <a:latin typeface="Arial Narrow" pitchFamily="34" charset="0"/>
          </a:endParaRPr>
        </a:p>
      </dgm:t>
    </dgm:pt>
    <dgm:pt modelId="{A090F42C-58C0-4561-A0F6-A228FD1AB439}">
      <dgm:prSet phldrT="[Text]"/>
      <dgm:spPr/>
      <dgm:t>
        <a:bodyPr/>
        <a:lstStyle/>
        <a:p>
          <a:r>
            <a:rPr lang="en-GB" dirty="0" smtClean="0">
              <a:latin typeface="Arial Narrow" pitchFamily="34" charset="0"/>
            </a:rPr>
            <a:t>GI carriage</a:t>
          </a:r>
          <a:endParaRPr lang="en-GB" dirty="0">
            <a:latin typeface="Arial Narrow" pitchFamily="34" charset="0"/>
          </a:endParaRPr>
        </a:p>
      </dgm:t>
    </dgm:pt>
    <dgm:pt modelId="{C0E1EF24-1421-45E2-AD83-578228B5C810}" type="parTrans" cxnId="{507F0760-4248-48F3-A8A9-CBCC03E59358}">
      <dgm:prSet/>
      <dgm:spPr/>
      <dgm:t>
        <a:bodyPr/>
        <a:lstStyle/>
        <a:p>
          <a:endParaRPr lang="en-GB">
            <a:latin typeface="Arial Narrow" pitchFamily="34" charset="0"/>
          </a:endParaRPr>
        </a:p>
      </dgm:t>
    </dgm:pt>
    <dgm:pt modelId="{427A9379-C539-4105-96B1-9FED4FE6C482}" type="sibTrans" cxnId="{507F0760-4248-48F3-A8A9-CBCC03E59358}">
      <dgm:prSet/>
      <dgm:spPr/>
      <dgm:t>
        <a:bodyPr/>
        <a:lstStyle/>
        <a:p>
          <a:endParaRPr lang="en-GB">
            <a:latin typeface="Arial Narrow" pitchFamily="34" charset="0"/>
          </a:endParaRPr>
        </a:p>
      </dgm:t>
    </dgm:pt>
    <dgm:pt modelId="{B2957E52-211C-468C-A60A-20F853336C99}">
      <dgm:prSet phldrT="[Text]"/>
      <dgm:spPr/>
      <dgm:t>
        <a:bodyPr/>
        <a:lstStyle/>
        <a:p>
          <a:r>
            <a:rPr lang="en-GB" dirty="0" smtClean="0">
              <a:latin typeface="Arial Narrow" pitchFamily="34" charset="0"/>
            </a:rPr>
            <a:t>Horizontal gene transfer</a:t>
          </a:r>
          <a:endParaRPr lang="en-GB" dirty="0">
            <a:latin typeface="Arial Narrow" pitchFamily="34" charset="0"/>
          </a:endParaRPr>
        </a:p>
      </dgm:t>
    </dgm:pt>
    <dgm:pt modelId="{96ADD433-11AE-4FBF-8418-2199EA883495}" type="parTrans" cxnId="{EAFCF069-7EC2-4AD3-9318-106A2C5F32B9}">
      <dgm:prSet/>
      <dgm:spPr/>
      <dgm:t>
        <a:bodyPr/>
        <a:lstStyle/>
        <a:p>
          <a:endParaRPr lang="en-GB">
            <a:latin typeface="Arial Narrow" pitchFamily="34" charset="0"/>
          </a:endParaRPr>
        </a:p>
      </dgm:t>
    </dgm:pt>
    <dgm:pt modelId="{F2A43A6B-1E7C-4955-9AD6-A5D8A068A700}" type="sibTrans" cxnId="{EAFCF069-7EC2-4AD3-9318-106A2C5F32B9}">
      <dgm:prSet/>
      <dgm:spPr/>
      <dgm:t>
        <a:bodyPr/>
        <a:lstStyle/>
        <a:p>
          <a:endParaRPr lang="en-GB">
            <a:latin typeface="Arial Narrow" pitchFamily="34" charset="0"/>
          </a:endParaRPr>
        </a:p>
      </dgm:t>
    </dgm:pt>
    <dgm:pt modelId="{70EC019E-4BB8-466C-ABB0-4E3661239DFF}" type="pres">
      <dgm:prSet presAssocID="{238FCACB-DA03-44AE-ACBB-144816471DE5}" presName="Name0" presStyleCnt="0">
        <dgm:presLayoutVars>
          <dgm:chMax val="1"/>
          <dgm:dir/>
          <dgm:animLvl val="ctr"/>
          <dgm:resizeHandles val="exact"/>
        </dgm:presLayoutVars>
      </dgm:prSet>
      <dgm:spPr/>
      <dgm:t>
        <a:bodyPr/>
        <a:lstStyle/>
        <a:p>
          <a:endParaRPr lang="en-US"/>
        </a:p>
      </dgm:t>
    </dgm:pt>
    <dgm:pt modelId="{148841F0-0C2C-415A-AB92-65B3F889A5EF}" type="pres">
      <dgm:prSet presAssocID="{349340CD-929D-4D9C-ABB1-DD80B36249FF}" presName="centerShape" presStyleLbl="node0" presStyleIdx="0" presStyleCnt="1" custScaleX="124533" custScaleY="124533"/>
      <dgm:spPr/>
      <dgm:t>
        <a:bodyPr/>
        <a:lstStyle/>
        <a:p>
          <a:endParaRPr lang="en-GB"/>
        </a:p>
      </dgm:t>
    </dgm:pt>
    <dgm:pt modelId="{A61E8F51-48C4-48F8-BDFF-02D0C55F264B}" type="pres">
      <dgm:prSet presAssocID="{098BD2AC-3D07-4EF3-895D-D66F7557C0AF}" presName="parTrans" presStyleLbl="sibTrans2D1" presStyleIdx="0" presStyleCnt="3" custAng="10800000"/>
      <dgm:spPr/>
      <dgm:t>
        <a:bodyPr/>
        <a:lstStyle/>
        <a:p>
          <a:endParaRPr lang="en-US"/>
        </a:p>
      </dgm:t>
    </dgm:pt>
    <dgm:pt modelId="{F3B4B682-0D5D-4453-B1F6-EBF819BDD89D}" type="pres">
      <dgm:prSet presAssocID="{098BD2AC-3D07-4EF3-895D-D66F7557C0AF}" presName="connectorText" presStyleLbl="sibTrans2D1" presStyleIdx="0" presStyleCnt="3"/>
      <dgm:spPr/>
      <dgm:t>
        <a:bodyPr/>
        <a:lstStyle/>
        <a:p>
          <a:endParaRPr lang="en-US"/>
        </a:p>
      </dgm:t>
    </dgm:pt>
    <dgm:pt modelId="{DE5D8C6D-10C7-4D16-9E78-9CBC436C480A}" type="pres">
      <dgm:prSet presAssocID="{6C679E0E-1FCE-4A4E-8D4C-68F1E8D50D7D}" presName="node" presStyleLbl="node1" presStyleIdx="0" presStyleCnt="3" custScaleX="110800" custScaleY="110800">
        <dgm:presLayoutVars>
          <dgm:bulletEnabled val="1"/>
        </dgm:presLayoutVars>
      </dgm:prSet>
      <dgm:spPr/>
      <dgm:t>
        <a:bodyPr/>
        <a:lstStyle/>
        <a:p>
          <a:endParaRPr lang="en-GB"/>
        </a:p>
      </dgm:t>
    </dgm:pt>
    <dgm:pt modelId="{3B14EC59-4F7C-4F23-B926-A426B6FDE079}" type="pres">
      <dgm:prSet presAssocID="{C0E1EF24-1421-45E2-AD83-578228B5C810}" presName="parTrans" presStyleLbl="sibTrans2D1" presStyleIdx="1" presStyleCnt="3" custAng="11268742"/>
      <dgm:spPr/>
      <dgm:t>
        <a:bodyPr/>
        <a:lstStyle/>
        <a:p>
          <a:endParaRPr lang="en-US"/>
        </a:p>
      </dgm:t>
    </dgm:pt>
    <dgm:pt modelId="{A08253EC-9785-475A-88C5-CC0880644B7F}" type="pres">
      <dgm:prSet presAssocID="{C0E1EF24-1421-45E2-AD83-578228B5C810}" presName="connectorText" presStyleLbl="sibTrans2D1" presStyleIdx="1" presStyleCnt="3"/>
      <dgm:spPr/>
      <dgm:t>
        <a:bodyPr/>
        <a:lstStyle/>
        <a:p>
          <a:endParaRPr lang="en-US"/>
        </a:p>
      </dgm:t>
    </dgm:pt>
    <dgm:pt modelId="{E124437D-1D4A-450B-A96C-2DB5B8C07FDC}" type="pres">
      <dgm:prSet presAssocID="{A090F42C-58C0-4561-A0F6-A228FD1AB439}" presName="node" presStyleLbl="node1" presStyleIdx="1" presStyleCnt="3" custScaleX="110979" custScaleY="110979">
        <dgm:presLayoutVars>
          <dgm:bulletEnabled val="1"/>
        </dgm:presLayoutVars>
      </dgm:prSet>
      <dgm:spPr/>
      <dgm:t>
        <a:bodyPr/>
        <a:lstStyle/>
        <a:p>
          <a:endParaRPr lang="en-US"/>
        </a:p>
      </dgm:t>
    </dgm:pt>
    <dgm:pt modelId="{A98F29DD-4A04-487F-9E0B-EB826DCBEC3D}" type="pres">
      <dgm:prSet presAssocID="{96ADD433-11AE-4FBF-8418-2199EA883495}" presName="parTrans" presStyleLbl="sibTrans2D1" presStyleIdx="2" presStyleCnt="3" custAng="10847534"/>
      <dgm:spPr/>
      <dgm:t>
        <a:bodyPr/>
        <a:lstStyle/>
        <a:p>
          <a:endParaRPr lang="en-US"/>
        </a:p>
      </dgm:t>
    </dgm:pt>
    <dgm:pt modelId="{54795DC6-9E4E-4015-A734-B3B288562276}" type="pres">
      <dgm:prSet presAssocID="{96ADD433-11AE-4FBF-8418-2199EA883495}" presName="connectorText" presStyleLbl="sibTrans2D1" presStyleIdx="2" presStyleCnt="3"/>
      <dgm:spPr/>
      <dgm:t>
        <a:bodyPr/>
        <a:lstStyle/>
        <a:p>
          <a:endParaRPr lang="en-US"/>
        </a:p>
      </dgm:t>
    </dgm:pt>
    <dgm:pt modelId="{2C350BD0-8C51-4826-A99A-CDEF12055937}" type="pres">
      <dgm:prSet presAssocID="{B2957E52-211C-468C-A60A-20F853336C99}" presName="node" presStyleLbl="node1" presStyleIdx="2" presStyleCnt="3" custScaleX="114573" custScaleY="114573">
        <dgm:presLayoutVars>
          <dgm:bulletEnabled val="1"/>
        </dgm:presLayoutVars>
      </dgm:prSet>
      <dgm:spPr/>
      <dgm:t>
        <a:bodyPr/>
        <a:lstStyle/>
        <a:p>
          <a:endParaRPr lang="en-US"/>
        </a:p>
      </dgm:t>
    </dgm:pt>
  </dgm:ptLst>
  <dgm:cxnLst>
    <dgm:cxn modelId="{A4D9431B-FA3E-4994-9B17-BA414F29F831}" type="presOf" srcId="{6C679E0E-1FCE-4A4E-8D4C-68F1E8D50D7D}" destId="{DE5D8C6D-10C7-4D16-9E78-9CBC436C480A}" srcOrd="0" destOrd="0" presId="urn:microsoft.com/office/officeart/2005/8/layout/radial5"/>
    <dgm:cxn modelId="{0F92C3E6-15FD-4D82-9D1A-E74C48A9BF37}" type="presOf" srcId="{96ADD433-11AE-4FBF-8418-2199EA883495}" destId="{54795DC6-9E4E-4015-A734-B3B288562276}" srcOrd="1" destOrd="0" presId="urn:microsoft.com/office/officeart/2005/8/layout/radial5"/>
    <dgm:cxn modelId="{3E968A71-9DE1-49D7-A21D-142440331CD6}" type="presOf" srcId="{A090F42C-58C0-4561-A0F6-A228FD1AB439}" destId="{E124437D-1D4A-450B-A96C-2DB5B8C07FDC}" srcOrd="0" destOrd="0" presId="urn:microsoft.com/office/officeart/2005/8/layout/radial5"/>
    <dgm:cxn modelId="{9EBF41F0-0AB0-411A-82B3-76EC34F2806C}" type="presOf" srcId="{098BD2AC-3D07-4EF3-895D-D66F7557C0AF}" destId="{F3B4B682-0D5D-4453-B1F6-EBF819BDD89D}" srcOrd="1" destOrd="0" presId="urn:microsoft.com/office/officeart/2005/8/layout/radial5"/>
    <dgm:cxn modelId="{E7AE5C0C-F583-4584-902B-B2895BF9D9E3}" srcId="{349340CD-929D-4D9C-ABB1-DD80B36249FF}" destId="{6C679E0E-1FCE-4A4E-8D4C-68F1E8D50D7D}" srcOrd="0" destOrd="0" parTransId="{098BD2AC-3D07-4EF3-895D-D66F7557C0AF}" sibTransId="{6624810E-D71B-4D78-84D2-7AA7F7508DDD}"/>
    <dgm:cxn modelId="{31D49236-B6BC-45EE-85D2-5ECDA1B21CAD}" type="presOf" srcId="{238FCACB-DA03-44AE-ACBB-144816471DE5}" destId="{70EC019E-4BB8-466C-ABB0-4E3661239DFF}" srcOrd="0" destOrd="0" presId="urn:microsoft.com/office/officeart/2005/8/layout/radial5"/>
    <dgm:cxn modelId="{507F0760-4248-48F3-A8A9-CBCC03E59358}" srcId="{349340CD-929D-4D9C-ABB1-DD80B36249FF}" destId="{A090F42C-58C0-4561-A0F6-A228FD1AB439}" srcOrd="1" destOrd="0" parTransId="{C0E1EF24-1421-45E2-AD83-578228B5C810}" sibTransId="{427A9379-C539-4105-96B1-9FED4FE6C482}"/>
    <dgm:cxn modelId="{D47A3320-361B-49A3-B26A-4CCBB925014C}" type="presOf" srcId="{C0E1EF24-1421-45E2-AD83-578228B5C810}" destId="{A08253EC-9785-475A-88C5-CC0880644B7F}" srcOrd="1" destOrd="0" presId="urn:microsoft.com/office/officeart/2005/8/layout/radial5"/>
    <dgm:cxn modelId="{237ED626-6254-4A37-B1E9-AFDFA1924D9C}" srcId="{238FCACB-DA03-44AE-ACBB-144816471DE5}" destId="{349340CD-929D-4D9C-ABB1-DD80B36249FF}" srcOrd="0" destOrd="0" parTransId="{69545F10-3597-4403-8B1C-1BA70DF96522}" sibTransId="{FB52F08F-F50E-45F4-A6CA-5020F647A769}"/>
    <dgm:cxn modelId="{B104961E-8034-42FB-8F4A-6C5E056AE34B}" type="presOf" srcId="{B2957E52-211C-468C-A60A-20F853336C99}" destId="{2C350BD0-8C51-4826-A99A-CDEF12055937}" srcOrd="0" destOrd="0" presId="urn:microsoft.com/office/officeart/2005/8/layout/radial5"/>
    <dgm:cxn modelId="{289E2D00-641D-4CFD-9F41-DC3DC1A356AE}" type="presOf" srcId="{349340CD-929D-4D9C-ABB1-DD80B36249FF}" destId="{148841F0-0C2C-415A-AB92-65B3F889A5EF}" srcOrd="0" destOrd="0" presId="urn:microsoft.com/office/officeart/2005/8/layout/radial5"/>
    <dgm:cxn modelId="{A9BA54AF-7CE2-4453-BA6B-15786BB2F51F}" type="presOf" srcId="{098BD2AC-3D07-4EF3-895D-D66F7557C0AF}" destId="{A61E8F51-48C4-48F8-BDFF-02D0C55F264B}" srcOrd="0" destOrd="0" presId="urn:microsoft.com/office/officeart/2005/8/layout/radial5"/>
    <dgm:cxn modelId="{EAFCF069-7EC2-4AD3-9318-106A2C5F32B9}" srcId="{349340CD-929D-4D9C-ABB1-DD80B36249FF}" destId="{B2957E52-211C-468C-A60A-20F853336C99}" srcOrd="2" destOrd="0" parTransId="{96ADD433-11AE-4FBF-8418-2199EA883495}" sibTransId="{F2A43A6B-1E7C-4955-9AD6-A5D8A068A700}"/>
    <dgm:cxn modelId="{68BEEDA9-35DC-477E-8017-838A30C02221}" type="presOf" srcId="{C0E1EF24-1421-45E2-AD83-578228B5C810}" destId="{3B14EC59-4F7C-4F23-B926-A426B6FDE079}" srcOrd="0" destOrd="0" presId="urn:microsoft.com/office/officeart/2005/8/layout/radial5"/>
    <dgm:cxn modelId="{5D62B781-23F8-4640-BB3A-BA1761DEC325}" type="presOf" srcId="{96ADD433-11AE-4FBF-8418-2199EA883495}" destId="{A98F29DD-4A04-487F-9E0B-EB826DCBEC3D}" srcOrd="0" destOrd="0" presId="urn:microsoft.com/office/officeart/2005/8/layout/radial5"/>
    <dgm:cxn modelId="{BA0C88A3-E4AC-4D6C-B4E9-A1E533909DDF}" type="presParOf" srcId="{70EC019E-4BB8-466C-ABB0-4E3661239DFF}" destId="{148841F0-0C2C-415A-AB92-65B3F889A5EF}" srcOrd="0" destOrd="0" presId="urn:microsoft.com/office/officeart/2005/8/layout/radial5"/>
    <dgm:cxn modelId="{71825B04-5131-41CF-943F-94D0F63AB352}" type="presParOf" srcId="{70EC019E-4BB8-466C-ABB0-4E3661239DFF}" destId="{A61E8F51-48C4-48F8-BDFF-02D0C55F264B}" srcOrd="1" destOrd="0" presId="urn:microsoft.com/office/officeart/2005/8/layout/radial5"/>
    <dgm:cxn modelId="{1F83D5DE-DEC1-4652-A75A-1F81DBE1A846}" type="presParOf" srcId="{A61E8F51-48C4-48F8-BDFF-02D0C55F264B}" destId="{F3B4B682-0D5D-4453-B1F6-EBF819BDD89D}" srcOrd="0" destOrd="0" presId="urn:microsoft.com/office/officeart/2005/8/layout/radial5"/>
    <dgm:cxn modelId="{E413CBEE-2274-468B-A16A-915BD09B12A8}" type="presParOf" srcId="{70EC019E-4BB8-466C-ABB0-4E3661239DFF}" destId="{DE5D8C6D-10C7-4D16-9E78-9CBC436C480A}" srcOrd="2" destOrd="0" presId="urn:microsoft.com/office/officeart/2005/8/layout/radial5"/>
    <dgm:cxn modelId="{6864A9FF-5B0C-4A9E-A6BD-E6F4CA521E54}" type="presParOf" srcId="{70EC019E-4BB8-466C-ABB0-4E3661239DFF}" destId="{3B14EC59-4F7C-4F23-B926-A426B6FDE079}" srcOrd="3" destOrd="0" presId="urn:microsoft.com/office/officeart/2005/8/layout/radial5"/>
    <dgm:cxn modelId="{4C6A4124-0B5E-4292-9063-10CFB8DC0E9B}" type="presParOf" srcId="{3B14EC59-4F7C-4F23-B926-A426B6FDE079}" destId="{A08253EC-9785-475A-88C5-CC0880644B7F}" srcOrd="0" destOrd="0" presId="urn:microsoft.com/office/officeart/2005/8/layout/radial5"/>
    <dgm:cxn modelId="{FECEED9D-1556-42DC-932E-9EBDCAEAF2B4}" type="presParOf" srcId="{70EC019E-4BB8-466C-ABB0-4E3661239DFF}" destId="{E124437D-1D4A-450B-A96C-2DB5B8C07FDC}" srcOrd="4" destOrd="0" presId="urn:microsoft.com/office/officeart/2005/8/layout/radial5"/>
    <dgm:cxn modelId="{BFF907D7-6442-4124-876B-2A2EFFDE83AA}" type="presParOf" srcId="{70EC019E-4BB8-466C-ABB0-4E3661239DFF}" destId="{A98F29DD-4A04-487F-9E0B-EB826DCBEC3D}" srcOrd="5" destOrd="0" presId="urn:microsoft.com/office/officeart/2005/8/layout/radial5"/>
    <dgm:cxn modelId="{C9BA8E91-535C-4228-A6A3-10F18CA52B72}" type="presParOf" srcId="{A98F29DD-4A04-487F-9E0B-EB826DCBEC3D}" destId="{54795DC6-9E4E-4015-A734-B3B288562276}" srcOrd="0" destOrd="0" presId="urn:microsoft.com/office/officeart/2005/8/layout/radial5"/>
    <dgm:cxn modelId="{CB97C3BF-679C-4226-8BC6-7B63B2C16327}" type="presParOf" srcId="{70EC019E-4BB8-466C-ABB0-4E3661239DFF}" destId="{2C350BD0-8C51-4826-A99A-CDEF12055937}" srcOrd="6"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92F491-B09A-45FD-BFEE-CEDFCF7D69CA}" type="doc">
      <dgm:prSet loTypeId="urn:microsoft.com/office/officeart/2005/8/layout/radial1" loCatId="cycle" qsTypeId="urn:microsoft.com/office/officeart/2005/8/quickstyle/3d3" qsCatId="3D" csTypeId="urn:microsoft.com/office/officeart/2005/8/colors/colorful1#1" csCatId="colorful" phldr="1"/>
      <dgm:spPr/>
      <dgm:t>
        <a:bodyPr/>
        <a:lstStyle/>
        <a:p>
          <a:endParaRPr lang="en-GB"/>
        </a:p>
      </dgm:t>
    </dgm:pt>
    <dgm:pt modelId="{8715AFC6-36CD-4620-973E-32392D175DAD}">
      <dgm:prSet phldrT="[Text]" custT="1"/>
      <dgm:spPr>
        <a:solidFill>
          <a:schemeClr val="accent3">
            <a:lumMod val="50000"/>
          </a:schemeClr>
        </a:solidFill>
      </dgm:spPr>
      <dgm:t>
        <a:bodyPr/>
        <a:lstStyle/>
        <a:p>
          <a:r>
            <a:rPr lang="en-GB" sz="1400" b="1" dirty="0" smtClean="0">
              <a:latin typeface="Arial" pitchFamily="34" charset="0"/>
              <a:ea typeface="Verdana" pitchFamily="34" charset="0"/>
              <a:cs typeface="Arial" pitchFamily="34" charset="0"/>
            </a:rPr>
            <a:t>CPE prevention &amp; control</a:t>
          </a:r>
          <a:endParaRPr lang="en-GB" sz="1400" b="1" dirty="0">
            <a:latin typeface="Arial" pitchFamily="34" charset="0"/>
            <a:ea typeface="Verdana" pitchFamily="34" charset="0"/>
            <a:cs typeface="Arial" pitchFamily="34" charset="0"/>
          </a:endParaRPr>
        </a:p>
      </dgm:t>
    </dgm:pt>
    <dgm:pt modelId="{DB7A71A3-DDBD-48EF-996D-BC3BE3DCD33A}" type="parTrans" cxnId="{658C310A-B2E9-4BE2-A652-B915C043CCB5}">
      <dgm:prSet/>
      <dgm:spPr/>
      <dgm:t>
        <a:bodyPr/>
        <a:lstStyle/>
        <a:p>
          <a:endParaRPr lang="en-GB" sz="1600">
            <a:latin typeface="Arial" pitchFamily="34" charset="0"/>
            <a:ea typeface="Verdana" pitchFamily="34" charset="0"/>
            <a:cs typeface="Arial" pitchFamily="34" charset="0"/>
          </a:endParaRPr>
        </a:p>
      </dgm:t>
    </dgm:pt>
    <dgm:pt modelId="{3CB9D06F-3ADF-4737-B446-9C0401E1CD74}" type="sibTrans" cxnId="{658C310A-B2E9-4BE2-A652-B915C043CCB5}">
      <dgm:prSet/>
      <dgm:spPr/>
      <dgm:t>
        <a:bodyPr/>
        <a:lstStyle/>
        <a:p>
          <a:endParaRPr lang="en-GB" sz="1600">
            <a:latin typeface="Arial" pitchFamily="34" charset="0"/>
            <a:ea typeface="Verdana" pitchFamily="34" charset="0"/>
            <a:cs typeface="Arial" pitchFamily="34" charset="0"/>
          </a:endParaRPr>
        </a:p>
      </dgm:t>
    </dgm:pt>
    <dgm:pt modelId="{8272ECC6-BC77-4D6B-8347-8F610F8237FF}">
      <dgm:prSet phldrT="[Text]" custT="1"/>
      <dgm:spPr>
        <a:solidFill>
          <a:schemeClr val="tx1"/>
        </a:solidFill>
      </dgm:spPr>
      <dgm:t>
        <a:bodyPr/>
        <a:lstStyle/>
        <a:p>
          <a:r>
            <a:rPr lang="en-GB" sz="1400" dirty="0" smtClean="0">
              <a:latin typeface="Arial" pitchFamily="34" charset="0"/>
              <a:ea typeface="Verdana" pitchFamily="34" charset="0"/>
              <a:cs typeface="Arial" pitchFamily="34" charset="0"/>
            </a:rPr>
            <a:t>Hand hygiene</a:t>
          </a:r>
          <a:endParaRPr lang="en-GB" sz="1400" dirty="0">
            <a:latin typeface="Arial" pitchFamily="34" charset="0"/>
            <a:ea typeface="Verdana" pitchFamily="34" charset="0"/>
            <a:cs typeface="Arial" pitchFamily="34" charset="0"/>
          </a:endParaRPr>
        </a:p>
      </dgm:t>
    </dgm:pt>
    <dgm:pt modelId="{5C92E9D5-3F9A-48B7-AFFD-FD5BBAF7D360}" type="parTrans" cxnId="{EF86872F-CCCE-4D23-9EE6-68501BF6D0F3}">
      <dgm:prSet custT="1"/>
      <dgm:spPr/>
      <dgm:t>
        <a:bodyPr/>
        <a:lstStyle/>
        <a:p>
          <a:endParaRPr lang="en-GB" sz="200">
            <a:latin typeface="Arial" pitchFamily="34" charset="0"/>
            <a:ea typeface="Verdana" pitchFamily="34" charset="0"/>
            <a:cs typeface="Arial" pitchFamily="34" charset="0"/>
          </a:endParaRPr>
        </a:p>
      </dgm:t>
    </dgm:pt>
    <dgm:pt modelId="{A6864BEE-75DD-42C4-A3AB-ECD657D3DED4}" type="sibTrans" cxnId="{EF86872F-CCCE-4D23-9EE6-68501BF6D0F3}">
      <dgm:prSet/>
      <dgm:spPr/>
      <dgm:t>
        <a:bodyPr/>
        <a:lstStyle/>
        <a:p>
          <a:endParaRPr lang="en-GB" sz="1600">
            <a:latin typeface="Arial" pitchFamily="34" charset="0"/>
            <a:ea typeface="Verdana" pitchFamily="34" charset="0"/>
            <a:cs typeface="Arial" pitchFamily="34" charset="0"/>
          </a:endParaRPr>
        </a:p>
      </dgm:t>
    </dgm:pt>
    <dgm:pt modelId="{524186CD-B6C7-431D-81A8-A265F171B424}">
      <dgm:prSet phldrT="[Text]" custT="1"/>
      <dgm:spPr>
        <a:solidFill>
          <a:schemeClr val="tx1"/>
        </a:solidFill>
      </dgm:spPr>
      <dgm:t>
        <a:bodyPr/>
        <a:lstStyle/>
        <a:p>
          <a:r>
            <a:rPr lang="en-GB" sz="1400" dirty="0" smtClean="0">
              <a:latin typeface="Arial" pitchFamily="34" charset="0"/>
              <a:ea typeface="Verdana" pitchFamily="34" charset="0"/>
              <a:cs typeface="Arial" pitchFamily="34" charset="0"/>
            </a:rPr>
            <a:t>Contact precautions</a:t>
          </a:r>
          <a:endParaRPr lang="en-GB" sz="1400" dirty="0">
            <a:latin typeface="Arial" pitchFamily="34" charset="0"/>
            <a:ea typeface="Verdana" pitchFamily="34" charset="0"/>
            <a:cs typeface="Arial" pitchFamily="34" charset="0"/>
          </a:endParaRPr>
        </a:p>
      </dgm:t>
    </dgm:pt>
    <dgm:pt modelId="{B77610A5-4DDC-4EEE-A8DE-B1AC8F25349C}" type="parTrans" cxnId="{C8AB892F-88CD-4081-AF1D-1AC5C71CAB92}">
      <dgm:prSet custT="1"/>
      <dgm:spPr/>
      <dgm:t>
        <a:bodyPr/>
        <a:lstStyle/>
        <a:p>
          <a:endParaRPr lang="en-GB" sz="200">
            <a:latin typeface="Arial" pitchFamily="34" charset="0"/>
            <a:ea typeface="Verdana" pitchFamily="34" charset="0"/>
            <a:cs typeface="Arial" pitchFamily="34" charset="0"/>
          </a:endParaRPr>
        </a:p>
      </dgm:t>
    </dgm:pt>
    <dgm:pt modelId="{E366F979-1B1E-475A-8BB8-423F9BB0D2A6}" type="sibTrans" cxnId="{C8AB892F-88CD-4081-AF1D-1AC5C71CAB92}">
      <dgm:prSet/>
      <dgm:spPr/>
      <dgm:t>
        <a:bodyPr/>
        <a:lstStyle/>
        <a:p>
          <a:endParaRPr lang="en-GB" sz="1600">
            <a:latin typeface="Arial" pitchFamily="34" charset="0"/>
            <a:ea typeface="Verdana" pitchFamily="34" charset="0"/>
            <a:cs typeface="Arial" pitchFamily="34" charset="0"/>
          </a:endParaRPr>
        </a:p>
      </dgm:t>
    </dgm:pt>
    <dgm:pt modelId="{CCE1C0B0-DE76-4F28-93F7-6524373D5EF4}">
      <dgm:prSet phldrT="[Text]" custT="1"/>
      <dgm:spPr>
        <a:solidFill>
          <a:schemeClr val="tx1"/>
        </a:solidFill>
      </dgm:spPr>
      <dgm:t>
        <a:bodyPr/>
        <a:lstStyle/>
        <a:p>
          <a:r>
            <a:rPr lang="en-GB" sz="1400" dirty="0" smtClean="0">
              <a:latin typeface="Arial" pitchFamily="34" charset="0"/>
              <a:ea typeface="Verdana" pitchFamily="34" charset="0"/>
              <a:cs typeface="Arial" pitchFamily="34" charset="0"/>
            </a:rPr>
            <a:t>Active screening</a:t>
          </a:r>
          <a:endParaRPr lang="en-GB" sz="1400" dirty="0">
            <a:latin typeface="Arial" pitchFamily="34" charset="0"/>
            <a:ea typeface="Verdana" pitchFamily="34" charset="0"/>
            <a:cs typeface="Arial" pitchFamily="34" charset="0"/>
          </a:endParaRPr>
        </a:p>
      </dgm:t>
    </dgm:pt>
    <dgm:pt modelId="{8324FD19-721A-48E6-9B7F-C10C2826DCB1}" type="parTrans" cxnId="{866C8899-A799-445D-AA91-65A9285DE251}">
      <dgm:prSet custT="1"/>
      <dgm:spPr/>
      <dgm:t>
        <a:bodyPr/>
        <a:lstStyle/>
        <a:p>
          <a:endParaRPr lang="en-GB" sz="200">
            <a:latin typeface="Arial" pitchFamily="34" charset="0"/>
            <a:ea typeface="Verdana" pitchFamily="34" charset="0"/>
            <a:cs typeface="Arial" pitchFamily="34" charset="0"/>
          </a:endParaRPr>
        </a:p>
      </dgm:t>
    </dgm:pt>
    <dgm:pt modelId="{CDA08381-9A02-453E-B988-6B8DDFBB64CD}" type="sibTrans" cxnId="{866C8899-A799-445D-AA91-65A9285DE251}">
      <dgm:prSet/>
      <dgm:spPr/>
      <dgm:t>
        <a:bodyPr/>
        <a:lstStyle/>
        <a:p>
          <a:endParaRPr lang="en-GB" sz="1600">
            <a:latin typeface="Arial" pitchFamily="34" charset="0"/>
            <a:ea typeface="Verdana" pitchFamily="34" charset="0"/>
            <a:cs typeface="Arial" pitchFamily="34" charset="0"/>
          </a:endParaRPr>
        </a:p>
      </dgm:t>
    </dgm:pt>
    <dgm:pt modelId="{EA6DA222-2801-4BDE-96FC-414C08C9BE4B}">
      <dgm:prSet phldrT="[Text]" custT="1"/>
      <dgm:spPr>
        <a:solidFill>
          <a:schemeClr val="tx1"/>
        </a:solidFill>
      </dgm:spPr>
      <dgm:t>
        <a:bodyPr/>
        <a:lstStyle/>
        <a:p>
          <a:r>
            <a:rPr lang="en-GB" sz="1400" dirty="0" smtClean="0">
              <a:latin typeface="Arial" pitchFamily="34" charset="0"/>
              <a:ea typeface="Verdana" pitchFamily="34" charset="0"/>
              <a:cs typeface="Arial" pitchFamily="34" charset="0"/>
            </a:rPr>
            <a:t>Antibiotic stewardship</a:t>
          </a:r>
          <a:endParaRPr lang="en-GB" sz="1400" dirty="0">
            <a:latin typeface="Arial" pitchFamily="34" charset="0"/>
            <a:ea typeface="Verdana" pitchFamily="34" charset="0"/>
            <a:cs typeface="Arial" pitchFamily="34" charset="0"/>
          </a:endParaRPr>
        </a:p>
      </dgm:t>
    </dgm:pt>
    <dgm:pt modelId="{295B469E-CAC4-48A0-ADC6-D65C51EAF43B}" type="parTrans" cxnId="{70CBC78F-FAE6-4EAC-AE2D-8404B1883CA9}">
      <dgm:prSet custT="1"/>
      <dgm:spPr/>
      <dgm:t>
        <a:bodyPr/>
        <a:lstStyle/>
        <a:p>
          <a:endParaRPr lang="en-GB" sz="200">
            <a:latin typeface="Arial" pitchFamily="34" charset="0"/>
            <a:ea typeface="Verdana" pitchFamily="34" charset="0"/>
            <a:cs typeface="Arial" pitchFamily="34" charset="0"/>
          </a:endParaRPr>
        </a:p>
      </dgm:t>
    </dgm:pt>
    <dgm:pt modelId="{62D90F40-0E10-4163-ADCA-A0BF8F889187}" type="sibTrans" cxnId="{70CBC78F-FAE6-4EAC-AE2D-8404B1883CA9}">
      <dgm:prSet/>
      <dgm:spPr/>
      <dgm:t>
        <a:bodyPr/>
        <a:lstStyle/>
        <a:p>
          <a:endParaRPr lang="en-GB" sz="1600">
            <a:latin typeface="Arial" pitchFamily="34" charset="0"/>
            <a:ea typeface="Verdana" pitchFamily="34" charset="0"/>
            <a:cs typeface="Arial" pitchFamily="34" charset="0"/>
          </a:endParaRPr>
        </a:p>
      </dgm:t>
    </dgm:pt>
    <dgm:pt modelId="{5E79D641-A8F3-465A-8585-9B054D204568}">
      <dgm:prSet phldrT="[Text]" custT="1"/>
      <dgm:spPr>
        <a:solidFill>
          <a:schemeClr val="tx1"/>
        </a:solidFill>
      </dgm:spPr>
      <dgm:t>
        <a:bodyPr/>
        <a:lstStyle/>
        <a:p>
          <a:r>
            <a:rPr lang="en-GB" sz="1400" dirty="0" smtClean="0">
              <a:latin typeface="Arial" pitchFamily="34" charset="0"/>
              <a:ea typeface="Verdana" pitchFamily="34" charset="0"/>
              <a:cs typeface="Arial" pitchFamily="34" charset="0"/>
            </a:rPr>
            <a:t>Cleaning / disinfection</a:t>
          </a:r>
          <a:endParaRPr lang="en-GB" sz="1400" dirty="0">
            <a:latin typeface="Arial" pitchFamily="34" charset="0"/>
            <a:ea typeface="Verdana" pitchFamily="34" charset="0"/>
            <a:cs typeface="Arial" pitchFamily="34" charset="0"/>
          </a:endParaRPr>
        </a:p>
      </dgm:t>
    </dgm:pt>
    <dgm:pt modelId="{5F7567EC-E434-4278-9430-FFCD43F627BD}" type="parTrans" cxnId="{A6C15010-FAC8-4C88-805F-CBA8C6230987}">
      <dgm:prSet custT="1"/>
      <dgm:spPr/>
      <dgm:t>
        <a:bodyPr/>
        <a:lstStyle/>
        <a:p>
          <a:endParaRPr lang="en-GB" sz="200">
            <a:latin typeface="Arial" pitchFamily="34" charset="0"/>
            <a:ea typeface="Verdana" pitchFamily="34" charset="0"/>
            <a:cs typeface="Arial" pitchFamily="34" charset="0"/>
          </a:endParaRPr>
        </a:p>
      </dgm:t>
    </dgm:pt>
    <dgm:pt modelId="{94916EAA-8A3B-4AED-9B45-6599268B9417}" type="sibTrans" cxnId="{A6C15010-FAC8-4C88-805F-CBA8C6230987}">
      <dgm:prSet/>
      <dgm:spPr/>
      <dgm:t>
        <a:bodyPr/>
        <a:lstStyle/>
        <a:p>
          <a:endParaRPr lang="en-GB" sz="1600">
            <a:latin typeface="Arial" pitchFamily="34" charset="0"/>
            <a:ea typeface="Verdana" pitchFamily="34" charset="0"/>
            <a:cs typeface="Arial" pitchFamily="34" charset="0"/>
          </a:endParaRPr>
        </a:p>
      </dgm:t>
    </dgm:pt>
    <dgm:pt modelId="{2854A46F-B629-4ED9-BC53-6B9DEDBC01CC}">
      <dgm:prSet phldrT="[Text]" custT="1"/>
      <dgm:spPr>
        <a:solidFill>
          <a:schemeClr val="bg1">
            <a:lumMod val="50000"/>
          </a:schemeClr>
        </a:solidFill>
      </dgm:spPr>
      <dgm:t>
        <a:bodyPr/>
        <a:lstStyle/>
        <a:p>
          <a:r>
            <a:rPr lang="en-GB" sz="1400" dirty="0" smtClean="0">
              <a:latin typeface="Arial" pitchFamily="34" charset="0"/>
              <a:ea typeface="Verdana" pitchFamily="34" charset="0"/>
              <a:cs typeface="Arial" pitchFamily="34" charset="0"/>
            </a:rPr>
            <a:t>SDD?</a:t>
          </a:r>
          <a:endParaRPr lang="en-GB" sz="1400" dirty="0">
            <a:latin typeface="Arial" pitchFamily="34" charset="0"/>
            <a:ea typeface="Verdana" pitchFamily="34" charset="0"/>
            <a:cs typeface="Arial" pitchFamily="34" charset="0"/>
          </a:endParaRPr>
        </a:p>
      </dgm:t>
    </dgm:pt>
    <dgm:pt modelId="{142A471B-DFA1-45E6-A448-DDA4A6208B78}" type="parTrans" cxnId="{21381896-6332-4C18-8571-BD87DD9BC4A8}">
      <dgm:prSet custT="1"/>
      <dgm:spPr>
        <a:ln>
          <a:solidFill>
            <a:schemeClr val="accent2"/>
          </a:solidFill>
          <a:prstDash val="dash"/>
        </a:ln>
      </dgm:spPr>
      <dgm:t>
        <a:bodyPr/>
        <a:lstStyle/>
        <a:p>
          <a:endParaRPr lang="en-GB" sz="500">
            <a:latin typeface="Arial" pitchFamily="34" charset="0"/>
            <a:ea typeface="Verdana" pitchFamily="34" charset="0"/>
            <a:cs typeface="Arial" pitchFamily="34" charset="0"/>
          </a:endParaRPr>
        </a:p>
      </dgm:t>
    </dgm:pt>
    <dgm:pt modelId="{AADB6493-6771-470D-8B6F-1AAC2EA25BD7}" type="sibTrans" cxnId="{21381896-6332-4C18-8571-BD87DD9BC4A8}">
      <dgm:prSet/>
      <dgm:spPr/>
      <dgm:t>
        <a:bodyPr/>
        <a:lstStyle/>
        <a:p>
          <a:endParaRPr lang="en-GB" sz="1600">
            <a:latin typeface="Arial" pitchFamily="34" charset="0"/>
            <a:ea typeface="Verdana" pitchFamily="34" charset="0"/>
            <a:cs typeface="Arial" pitchFamily="34" charset="0"/>
          </a:endParaRPr>
        </a:p>
      </dgm:t>
    </dgm:pt>
    <dgm:pt modelId="{1DC898E1-3483-45BF-B469-9390DAD40BF2}">
      <dgm:prSet phldrT="[Text]" custT="1"/>
      <dgm:spPr>
        <a:solidFill>
          <a:schemeClr val="bg1">
            <a:lumMod val="50000"/>
          </a:schemeClr>
        </a:solidFill>
      </dgm:spPr>
      <dgm:t>
        <a:bodyPr/>
        <a:lstStyle/>
        <a:p>
          <a:r>
            <a:rPr lang="en-GB" sz="1400" dirty="0" smtClean="0">
              <a:latin typeface="Arial" pitchFamily="34" charset="0"/>
              <a:ea typeface="Verdana" pitchFamily="34" charset="0"/>
              <a:cs typeface="Arial" pitchFamily="34" charset="0"/>
            </a:rPr>
            <a:t>Topical CHX?</a:t>
          </a:r>
          <a:endParaRPr lang="en-GB" sz="1400" dirty="0">
            <a:latin typeface="Arial" pitchFamily="34" charset="0"/>
            <a:ea typeface="Verdana" pitchFamily="34" charset="0"/>
            <a:cs typeface="Arial" pitchFamily="34" charset="0"/>
          </a:endParaRPr>
        </a:p>
      </dgm:t>
    </dgm:pt>
    <dgm:pt modelId="{F7EF704C-7F0C-423B-91C3-C406E2F09E75}" type="parTrans" cxnId="{2DEA5D6D-69AB-4ED6-B535-7693D67DFE6A}">
      <dgm:prSet custT="1"/>
      <dgm:spPr>
        <a:ln>
          <a:solidFill>
            <a:schemeClr val="accent2"/>
          </a:solidFill>
          <a:prstDash val="dash"/>
        </a:ln>
      </dgm:spPr>
      <dgm:t>
        <a:bodyPr/>
        <a:lstStyle/>
        <a:p>
          <a:endParaRPr lang="en-GB" sz="700">
            <a:latin typeface="Arial" pitchFamily="34" charset="0"/>
            <a:ea typeface="Verdana" pitchFamily="34" charset="0"/>
            <a:cs typeface="Arial" pitchFamily="34" charset="0"/>
          </a:endParaRPr>
        </a:p>
      </dgm:t>
    </dgm:pt>
    <dgm:pt modelId="{1BA15873-F536-450F-B037-319CE9AD15EE}" type="sibTrans" cxnId="{2DEA5D6D-69AB-4ED6-B535-7693D67DFE6A}">
      <dgm:prSet/>
      <dgm:spPr/>
      <dgm:t>
        <a:bodyPr/>
        <a:lstStyle/>
        <a:p>
          <a:endParaRPr lang="en-GB" sz="1600">
            <a:latin typeface="Arial" pitchFamily="34" charset="0"/>
            <a:ea typeface="Verdana" pitchFamily="34" charset="0"/>
            <a:cs typeface="Arial" pitchFamily="34" charset="0"/>
          </a:endParaRPr>
        </a:p>
      </dgm:t>
    </dgm:pt>
    <dgm:pt modelId="{4E0FB591-084E-44E4-982F-B3DB632290BD}">
      <dgm:prSet phldrT="[Text]" custT="1"/>
      <dgm:spPr>
        <a:solidFill>
          <a:schemeClr val="bg1">
            <a:lumMod val="50000"/>
          </a:schemeClr>
        </a:solidFill>
      </dgm:spPr>
      <dgm:t>
        <a:bodyPr/>
        <a:lstStyle/>
        <a:p>
          <a:r>
            <a:rPr lang="en-GB" sz="1400" dirty="0" smtClean="0">
              <a:latin typeface="Arial" pitchFamily="34" charset="0"/>
              <a:ea typeface="Verdana" pitchFamily="34" charset="0"/>
              <a:cs typeface="Arial" pitchFamily="34" charset="0"/>
            </a:rPr>
            <a:t>Education?</a:t>
          </a:r>
          <a:endParaRPr lang="en-GB" sz="1400" dirty="0">
            <a:latin typeface="Arial" pitchFamily="34" charset="0"/>
            <a:ea typeface="Verdana" pitchFamily="34" charset="0"/>
            <a:cs typeface="Arial" pitchFamily="34" charset="0"/>
          </a:endParaRPr>
        </a:p>
      </dgm:t>
    </dgm:pt>
    <dgm:pt modelId="{DFD433B9-07C6-4B21-B9C4-816FCBFA6608}" type="parTrans" cxnId="{7414494E-B782-49ED-A909-CEF92AE8B474}">
      <dgm:prSet custT="1"/>
      <dgm:spPr>
        <a:ln>
          <a:solidFill>
            <a:schemeClr val="accent2"/>
          </a:solidFill>
          <a:prstDash val="dash"/>
        </a:ln>
      </dgm:spPr>
      <dgm:t>
        <a:bodyPr/>
        <a:lstStyle/>
        <a:p>
          <a:endParaRPr lang="en-GB" sz="300">
            <a:latin typeface="Arial" pitchFamily="34" charset="0"/>
            <a:ea typeface="Verdana" pitchFamily="34" charset="0"/>
            <a:cs typeface="Arial" pitchFamily="34" charset="0"/>
          </a:endParaRPr>
        </a:p>
      </dgm:t>
    </dgm:pt>
    <dgm:pt modelId="{381D4F15-E8C6-441C-9727-40562D2BF115}" type="sibTrans" cxnId="{7414494E-B782-49ED-A909-CEF92AE8B474}">
      <dgm:prSet/>
      <dgm:spPr/>
      <dgm:t>
        <a:bodyPr/>
        <a:lstStyle/>
        <a:p>
          <a:endParaRPr lang="en-GB" sz="1600">
            <a:latin typeface="Arial" pitchFamily="34" charset="0"/>
            <a:ea typeface="Verdana" pitchFamily="34" charset="0"/>
            <a:cs typeface="Arial" pitchFamily="34" charset="0"/>
          </a:endParaRPr>
        </a:p>
      </dgm:t>
    </dgm:pt>
    <dgm:pt modelId="{A49E0152-2DD2-49A2-9CC5-612774D21184}" type="pres">
      <dgm:prSet presAssocID="{4892F491-B09A-45FD-BFEE-CEDFCF7D69CA}" presName="cycle" presStyleCnt="0">
        <dgm:presLayoutVars>
          <dgm:chMax val="1"/>
          <dgm:dir/>
          <dgm:animLvl val="ctr"/>
          <dgm:resizeHandles val="exact"/>
        </dgm:presLayoutVars>
      </dgm:prSet>
      <dgm:spPr/>
      <dgm:t>
        <a:bodyPr/>
        <a:lstStyle/>
        <a:p>
          <a:endParaRPr lang="en-GB"/>
        </a:p>
      </dgm:t>
    </dgm:pt>
    <dgm:pt modelId="{8D5BE3AC-461A-4E9C-BBE1-0A9BF9DDA728}" type="pres">
      <dgm:prSet presAssocID="{8715AFC6-36CD-4620-973E-32392D175DAD}" presName="centerShape" presStyleLbl="node0" presStyleIdx="0" presStyleCnt="1" custScaleX="111398" custScaleY="111780" custLinFactNeighborX="-13632"/>
      <dgm:spPr/>
      <dgm:t>
        <a:bodyPr/>
        <a:lstStyle/>
        <a:p>
          <a:endParaRPr lang="en-GB"/>
        </a:p>
      </dgm:t>
    </dgm:pt>
    <dgm:pt modelId="{DB8F51CD-C538-4588-A588-A84B010586D4}" type="pres">
      <dgm:prSet presAssocID="{5C92E9D5-3F9A-48B7-AFFD-FD5BBAF7D360}" presName="Name9" presStyleLbl="parChTrans1D2" presStyleIdx="0" presStyleCnt="8"/>
      <dgm:spPr/>
      <dgm:t>
        <a:bodyPr/>
        <a:lstStyle/>
        <a:p>
          <a:endParaRPr lang="en-GB"/>
        </a:p>
      </dgm:t>
    </dgm:pt>
    <dgm:pt modelId="{CD16E292-EBF1-4852-8449-B8A883995D41}" type="pres">
      <dgm:prSet presAssocID="{5C92E9D5-3F9A-48B7-AFFD-FD5BBAF7D360}" presName="connTx" presStyleLbl="parChTrans1D2" presStyleIdx="0" presStyleCnt="8"/>
      <dgm:spPr/>
      <dgm:t>
        <a:bodyPr/>
        <a:lstStyle/>
        <a:p>
          <a:endParaRPr lang="en-GB"/>
        </a:p>
      </dgm:t>
    </dgm:pt>
    <dgm:pt modelId="{AFABF447-E48A-423B-B49F-6EA32EBB3358}" type="pres">
      <dgm:prSet presAssocID="{8272ECC6-BC77-4D6B-8347-8F610F8237FF}" presName="node" presStyleLbl="node1" presStyleIdx="0" presStyleCnt="8" custScaleX="114445" custScaleY="114445" custRadScaleRad="99164" custRadScaleInc="-43776">
        <dgm:presLayoutVars>
          <dgm:bulletEnabled val="1"/>
        </dgm:presLayoutVars>
      </dgm:prSet>
      <dgm:spPr/>
      <dgm:t>
        <a:bodyPr/>
        <a:lstStyle/>
        <a:p>
          <a:endParaRPr lang="en-GB"/>
        </a:p>
      </dgm:t>
    </dgm:pt>
    <dgm:pt modelId="{6D54B6E2-7739-424F-AD0F-5C0CCB7D7C11}" type="pres">
      <dgm:prSet presAssocID="{5F7567EC-E434-4278-9430-FFCD43F627BD}" presName="Name9" presStyleLbl="parChTrans1D2" presStyleIdx="1" presStyleCnt="8"/>
      <dgm:spPr/>
      <dgm:t>
        <a:bodyPr/>
        <a:lstStyle/>
        <a:p>
          <a:endParaRPr lang="en-GB"/>
        </a:p>
      </dgm:t>
    </dgm:pt>
    <dgm:pt modelId="{8CC5B607-0528-4753-B71B-C47E55CDE24D}" type="pres">
      <dgm:prSet presAssocID="{5F7567EC-E434-4278-9430-FFCD43F627BD}" presName="connTx" presStyleLbl="parChTrans1D2" presStyleIdx="1" presStyleCnt="8"/>
      <dgm:spPr/>
      <dgm:t>
        <a:bodyPr/>
        <a:lstStyle/>
        <a:p>
          <a:endParaRPr lang="en-GB"/>
        </a:p>
      </dgm:t>
    </dgm:pt>
    <dgm:pt modelId="{F742DEE1-3A8E-4ACB-8223-B85092990354}" type="pres">
      <dgm:prSet presAssocID="{5E79D641-A8F3-465A-8585-9B054D204568}" presName="node" presStyleLbl="node1" presStyleIdx="1" presStyleCnt="8" custScaleX="114445" custScaleY="114445" custRadScaleRad="69826" custRadScaleInc="-14817">
        <dgm:presLayoutVars>
          <dgm:bulletEnabled val="1"/>
        </dgm:presLayoutVars>
      </dgm:prSet>
      <dgm:spPr/>
      <dgm:t>
        <a:bodyPr/>
        <a:lstStyle/>
        <a:p>
          <a:endParaRPr lang="en-GB"/>
        </a:p>
      </dgm:t>
    </dgm:pt>
    <dgm:pt modelId="{C9EEDD18-C248-46EA-8A2D-2876F91DDDB2}" type="pres">
      <dgm:prSet presAssocID="{142A471B-DFA1-45E6-A448-DDA4A6208B78}" presName="Name9" presStyleLbl="parChTrans1D2" presStyleIdx="2" presStyleCnt="8"/>
      <dgm:spPr/>
      <dgm:t>
        <a:bodyPr/>
        <a:lstStyle/>
        <a:p>
          <a:endParaRPr lang="en-GB"/>
        </a:p>
      </dgm:t>
    </dgm:pt>
    <dgm:pt modelId="{6A203CC7-051D-4088-ADC4-A71824C322F9}" type="pres">
      <dgm:prSet presAssocID="{142A471B-DFA1-45E6-A448-DDA4A6208B78}" presName="connTx" presStyleLbl="parChTrans1D2" presStyleIdx="2" presStyleCnt="8"/>
      <dgm:spPr/>
      <dgm:t>
        <a:bodyPr/>
        <a:lstStyle/>
        <a:p>
          <a:endParaRPr lang="en-GB"/>
        </a:p>
      </dgm:t>
    </dgm:pt>
    <dgm:pt modelId="{3F863242-03A8-442A-A9D2-5FD88EE00EAC}" type="pres">
      <dgm:prSet presAssocID="{2854A46F-B629-4ED9-BC53-6B9DEDBC01CC}" presName="node" presStyleLbl="node1" presStyleIdx="2" presStyleCnt="8" custScaleX="114445" custScaleY="114445" custRadScaleRad="123368" custRadScaleInc="-47365">
        <dgm:presLayoutVars>
          <dgm:bulletEnabled val="1"/>
        </dgm:presLayoutVars>
      </dgm:prSet>
      <dgm:spPr/>
      <dgm:t>
        <a:bodyPr/>
        <a:lstStyle/>
        <a:p>
          <a:endParaRPr lang="en-GB"/>
        </a:p>
      </dgm:t>
    </dgm:pt>
    <dgm:pt modelId="{C7B946FE-59D8-4D12-8C09-BC0537958DAE}" type="pres">
      <dgm:prSet presAssocID="{F7EF704C-7F0C-423B-91C3-C406E2F09E75}" presName="Name9" presStyleLbl="parChTrans1D2" presStyleIdx="3" presStyleCnt="8"/>
      <dgm:spPr/>
      <dgm:t>
        <a:bodyPr/>
        <a:lstStyle/>
        <a:p>
          <a:endParaRPr lang="en-GB"/>
        </a:p>
      </dgm:t>
    </dgm:pt>
    <dgm:pt modelId="{3E6C9985-DBDD-4EED-8D41-8D7A934D85AD}" type="pres">
      <dgm:prSet presAssocID="{F7EF704C-7F0C-423B-91C3-C406E2F09E75}" presName="connTx" presStyleLbl="parChTrans1D2" presStyleIdx="3" presStyleCnt="8"/>
      <dgm:spPr/>
      <dgm:t>
        <a:bodyPr/>
        <a:lstStyle/>
        <a:p>
          <a:endParaRPr lang="en-GB"/>
        </a:p>
      </dgm:t>
    </dgm:pt>
    <dgm:pt modelId="{5CAC3CA5-4D4E-4CD5-B029-F343138D5FD6}" type="pres">
      <dgm:prSet presAssocID="{1DC898E1-3483-45BF-B469-9390DAD40BF2}" presName="node" presStyleLbl="node1" presStyleIdx="3" presStyleCnt="8" custScaleX="114445" custScaleY="114445" custRadScaleRad="129051" custRadScaleInc="-96323">
        <dgm:presLayoutVars>
          <dgm:bulletEnabled val="1"/>
        </dgm:presLayoutVars>
      </dgm:prSet>
      <dgm:spPr/>
      <dgm:t>
        <a:bodyPr/>
        <a:lstStyle/>
        <a:p>
          <a:endParaRPr lang="en-GB"/>
        </a:p>
      </dgm:t>
    </dgm:pt>
    <dgm:pt modelId="{0401F99C-04ED-41B4-8658-7B8E1CC84941}" type="pres">
      <dgm:prSet presAssocID="{DFD433B9-07C6-4B21-B9C4-816FCBFA6608}" presName="Name9" presStyleLbl="parChTrans1D2" presStyleIdx="4" presStyleCnt="8"/>
      <dgm:spPr/>
      <dgm:t>
        <a:bodyPr/>
        <a:lstStyle/>
        <a:p>
          <a:endParaRPr lang="en-GB"/>
        </a:p>
      </dgm:t>
    </dgm:pt>
    <dgm:pt modelId="{12060A79-2244-4244-AA48-F91B8FBCA874}" type="pres">
      <dgm:prSet presAssocID="{DFD433B9-07C6-4B21-B9C4-816FCBFA6608}" presName="connTx" presStyleLbl="parChTrans1D2" presStyleIdx="4" presStyleCnt="8"/>
      <dgm:spPr/>
      <dgm:t>
        <a:bodyPr/>
        <a:lstStyle/>
        <a:p>
          <a:endParaRPr lang="en-GB"/>
        </a:p>
      </dgm:t>
    </dgm:pt>
    <dgm:pt modelId="{D9DC1811-6482-4882-BD97-6C1DF4FB7C5E}" type="pres">
      <dgm:prSet presAssocID="{4E0FB591-084E-44E4-982F-B3DB632290BD}" presName="node" presStyleLbl="node1" presStyleIdx="4" presStyleCnt="8" custScaleX="114445" custScaleY="114445" custRadScaleRad="93997" custRadScaleInc="-134349">
        <dgm:presLayoutVars>
          <dgm:bulletEnabled val="1"/>
        </dgm:presLayoutVars>
      </dgm:prSet>
      <dgm:spPr/>
      <dgm:t>
        <a:bodyPr/>
        <a:lstStyle/>
        <a:p>
          <a:endParaRPr lang="en-GB"/>
        </a:p>
      </dgm:t>
    </dgm:pt>
    <dgm:pt modelId="{421FD191-AC28-4012-8BFC-AAD3D4C0C750}" type="pres">
      <dgm:prSet presAssocID="{B77610A5-4DDC-4EEE-A8DE-B1AC8F25349C}" presName="Name9" presStyleLbl="parChTrans1D2" presStyleIdx="5" presStyleCnt="8"/>
      <dgm:spPr/>
      <dgm:t>
        <a:bodyPr/>
        <a:lstStyle/>
        <a:p>
          <a:endParaRPr lang="en-GB"/>
        </a:p>
      </dgm:t>
    </dgm:pt>
    <dgm:pt modelId="{E8C2D3D2-ED36-4F0D-8D48-2D57758E38D2}" type="pres">
      <dgm:prSet presAssocID="{B77610A5-4DDC-4EEE-A8DE-B1AC8F25349C}" presName="connTx" presStyleLbl="parChTrans1D2" presStyleIdx="5" presStyleCnt="8"/>
      <dgm:spPr/>
      <dgm:t>
        <a:bodyPr/>
        <a:lstStyle/>
        <a:p>
          <a:endParaRPr lang="en-GB"/>
        </a:p>
      </dgm:t>
    </dgm:pt>
    <dgm:pt modelId="{D03D7B20-5052-4A55-A9CD-47AAF7D35EA4}" type="pres">
      <dgm:prSet presAssocID="{524186CD-B6C7-431D-81A8-A265F171B424}" presName="node" presStyleLbl="node1" presStyleIdx="5" presStyleCnt="8" custScaleX="114445" custScaleY="114445" custRadScaleRad="100881" custRadScaleInc="16763">
        <dgm:presLayoutVars>
          <dgm:bulletEnabled val="1"/>
        </dgm:presLayoutVars>
      </dgm:prSet>
      <dgm:spPr/>
      <dgm:t>
        <a:bodyPr/>
        <a:lstStyle/>
        <a:p>
          <a:endParaRPr lang="en-GB"/>
        </a:p>
      </dgm:t>
    </dgm:pt>
    <dgm:pt modelId="{720E6570-9767-471F-815E-B4D0543DB38A}" type="pres">
      <dgm:prSet presAssocID="{8324FD19-721A-48E6-9B7F-C10C2826DCB1}" presName="Name9" presStyleLbl="parChTrans1D2" presStyleIdx="6" presStyleCnt="8"/>
      <dgm:spPr/>
      <dgm:t>
        <a:bodyPr/>
        <a:lstStyle/>
        <a:p>
          <a:endParaRPr lang="en-GB"/>
        </a:p>
      </dgm:t>
    </dgm:pt>
    <dgm:pt modelId="{F71B67E4-A572-48AD-8A92-C56BFE8B1B0E}" type="pres">
      <dgm:prSet presAssocID="{8324FD19-721A-48E6-9B7F-C10C2826DCB1}" presName="connTx" presStyleLbl="parChTrans1D2" presStyleIdx="6" presStyleCnt="8"/>
      <dgm:spPr/>
      <dgm:t>
        <a:bodyPr/>
        <a:lstStyle/>
        <a:p>
          <a:endParaRPr lang="en-GB"/>
        </a:p>
      </dgm:t>
    </dgm:pt>
    <dgm:pt modelId="{B63D901A-D3CC-4C32-BB43-D8907AFB5273}" type="pres">
      <dgm:prSet presAssocID="{CCE1C0B0-DE76-4F28-93F7-6524373D5EF4}" presName="node" presStyleLbl="node1" presStyleIdx="6" presStyleCnt="8" custScaleX="114445" custScaleY="114445" custRadScaleRad="111647" custRadScaleInc="30173">
        <dgm:presLayoutVars>
          <dgm:bulletEnabled val="1"/>
        </dgm:presLayoutVars>
      </dgm:prSet>
      <dgm:spPr/>
      <dgm:t>
        <a:bodyPr/>
        <a:lstStyle/>
        <a:p>
          <a:endParaRPr lang="en-GB"/>
        </a:p>
      </dgm:t>
    </dgm:pt>
    <dgm:pt modelId="{23DBB19A-08A9-404C-9A85-907E2DFCBF40}" type="pres">
      <dgm:prSet presAssocID="{295B469E-CAC4-48A0-ADC6-D65C51EAF43B}" presName="Name9" presStyleLbl="parChTrans1D2" presStyleIdx="7" presStyleCnt="8"/>
      <dgm:spPr/>
      <dgm:t>
        <a:bodyPr/>
        <a:lstStyle/>
        <a:p>
          <a:endParaRPr lang="en-GB"/>
        </a:p>
      </dgm:t>
    </dgm:pt>
    <dgm:pt modelId="{FE2B994C-3F60-4D7A-BA7A-AF7D18DD4163}" type="pres">
      <dgm:prSet presAssocID="{295B469E-CAC4-48A0-ADC6-D65C51EAF43B}" presName="connTx" presStyleLbl="parChTrans1D2" presStyleIdx="7" presStyleCnt="8"/>
      <dgm:spPr/>
      <dgm:t>
        <a:bodyPr/>
        <a:lstStyle/>
        <a:p>
          <a:endParaRPr lang="en-GB"/>
        </a:p>
      </dgm:t>
    </dgm:pt>
    <dgm:pt modelId="{2E3885CB-49A2-41CF-8BE0-0102112EC607}" type="pres">
      <dgm:prSet presAssocID="{EA6DA222-2801-4BDE-96FC-414C08C9BE4B}" presName="node" presStyleLbl="node1" presStyleIdx="7" presStyleCnt="8" custScaleX="114445" custScaleY="114445" custRadScaleRad="120297" custRadScaleInc="-12202">
        <dgm:presLayoutVars>
          <dgm:bulletEnabled val="1"/>
        </dgm:presLayoutVars>
      </dgm:prSet>
      <dgm:spPr/>
      <dgm:t>
        <a:bodyPr/>
        <a:lstStyle/>
        <a:p>
          <a:endParaRPr lang="en-GB"/>
        </a:p>
      </dgm:t>
    </dgm:pt>
  </dgm:ptLst>
  <dgm:cxnLst>
    <dgm:cxn modelId="{0F87D1F6-222C-438D-A717-ADB3F1720DF8}" type="presOf" srcId="{5C92E9D5-3F9A-48B7-AFFD-FD5BBAF7D360}" destId="{DB8F51CD-C538-4588-A588-A84B010586D4}" srcOrd="0" destOrd="0" presId="urn:microsoft.com/office/officeart/2005/8/layout/radial1"/>
    <dgm:cxn modelId="{DFFA0177-7165-496E-9819-AA77CD8858ED}" type="presOf" srcId="{4E0FB591-084E-44E4-982F-B3DB632290BD}" destId="{D9DC1811-6482-4882-BD97-6C1DF4FB7C5E}" srcOrd="0" destOrd="0" presId="urn:microsoft.com/office/officeart/2005/8/layout/radial1"/>
    <dgm:cxn modelId="{C81F1ABB-6597-43C5-9F40-672532F5126F}" type="presOf" srcId="{5E79D641-A8F3-465A-8585-9B054D204568}" destId="{F742DEE1-3A8E-4ACB-8223-B85092990354}" srcOrd="0" destOrd="0" presId="urn:microsoft.com/office/officeart/2005/8/layout/radial1"/>
    <dgm:cxn modelId="{DD989A84-CAE2-4F64-880C-CA0CFA3F71B8}" type="presOf" srcId="{5F7567EC-E434-4278-9430-FFCD43F627BD}" destId="{8CC5B607-0528-4753-B71B-C47E55CDE24D}" srcOrd="1" destOrd="0" presId="urn:microsoft.com/office/officeart/2005/8/layout/radial1"/>
    <dgm:cxn modelId="{2B2ABE54-A942-42B6-8266-80EF86FD27CF}" type="presOf" srcId="{8324FD19-721A-48E6-9B7F-C10C2826DCB1}" destId="{720E6570-9767-471F-815E-B4D0543DB38A}" srcOrd="0" destOrd="0" presId="urn:microsoft.com/office/officeart/2005/8/layout/radial1"/>
    <dgm:cxn modelId="{CFE3A87B-62B2-4A9C-9C5F-81B8B1B8EB92}" type="presOf" srcId="{8272ECC6-BC77-4D6B-8347-8F610F8237FF}" destId="{AFABF447-E48A-423B-B49F-6EA32EBB3358}" srcOrd="0" destOrd="0" presId="urn:microsoft.com/office/officeart/2005/8/layout/radial1"/>
    <dgm:cxn modelId="{4F8F4084-6468-457C-9987-E675BA53426F}" type="presOf" srcId="{295B469E-CAC4-48A0-ADC6-D65C51EAF43B}" destId="{23DBB19A-08A9-404C-9A85-907E2DFCBF40}" srcOrd="0" destOrd="0" presId="urn:microsoft.com/office/officeart/2005/8/layout/radial1"/>
    <dgm:cxn modelId="{658C310A-B2E9-4BE2-A652-B915C043CCB5}" srcId="{4892F491-B09A-45FD-BFEE-CEDFCF7D69CA}" destId="{8715AFC6-36CD-4620-973E-32392D175DAD}" srcOrd="0" destOrd="0" parTransId="{DB7A71A3-DDBD-48EF-996D-BC3BE3DCD33A}" sibTransId="{3CB9D06F-3ADF-4737-B446-9C0401E1CD74}"/>
    <dgm:cxn modelId="{D6CD4C7B-3BA0-45C5-AADB-CF00FF3CD5F0}" type="presOf" srcId="{F7EF704C-7F0C-423B-91C3-C406E2F09E75}" destId="{3E6C9985-DBDD-4EED-8D41-8D7A934D85AD}" srcOrd="1" destOrd="0" presId="urn:microsoft.com/office/officeart/2005/8/layout/radial1"/>
    <dgm:cxn modelId="{C8AB892F-88CD-4081-AF1D-1AC5C71CAB92}" srcId="{8715AFC6-36CD-4620-973E-32392D175DAD}" destId="{524186CD-B6C7-431D-81A8-A265F171B424}" srcOrd="5" destOrd="0" parTransId="{B77610A5-4DDC-4EEE-A8DE-B1AC8F25349C}" sibTransId="{E366F979-1B1E-475A-8BB8-423F9BB0D2A6}"/>
    <dgm:cxn modelId="{FACFF8DC-73E9-4564-9124-972C675770CC}" type="presOf" srcId="{CCE1C0B0-DE76-4F28-93F7-6524373D5EF4}" destId="{B63D901A-D3CC-4C32-BB43-D8907AFB5273}" srcOrd="0" destOrd="0" presId="urn:microsoft.com/office/officeart/2005/8/layout/radial1"/>
    <dgm:cxn modelId="{0394936E-DDB4-4329-ACDE-AF22B118983D}" type="presOf" srcId="{4892F491-B09A-45FD-BFEE-CEDFCF7D69CA}" destId="{A49E0152-2DD2-49A2-9CC5-612774D21184}" srcOrd="0" destOrd="0" presId="urn:microsoft.com/office/officeart/2005/8/layout/radial1"/>
    <dgm:cxn modelId="{BF7D6CB7-014C-472A-BC82-7891A21B5775}" type="presOf" srcId="{B77610A5-4DDC-4EEE-A8DE-B1AC8F25349C}" destId="{E8C2D3D2-ED36-4F0D-8D48-2D57758E38D2}" srcOrd="1" destOrd="0" presId="urn:microsoft.com/office/officeart/2005/8/layout/radial1"/>
    <dgm:cxn modelId="{EF86872F-CCCE-4D23-9EE6-68501BF6D0F3}" srcId="{8715AFC6-36CD-4620-973E-32392D175DAD}" destId="{8272ECC6-BC77-4D6B-8347-8F610F8237FF}" srcOrd="0" destOrd="0" parTransId="{5C92E9D5-3F9A-48B7-AFFD-FD5BBAF7D360}" sibTransId="{A6864BEE-75DD-42C4-A3AB-ECD657D3DED4}"/>
    <dgm:cxn modelId="{FAC97FC5-2F0A-4978-A84E-149F3924E217}" type="presOf" srcId="{8715AFC6-36CD-4620-973E-32392D175DAD}" destId="{8D5BE3AC-461A-4E9C-BBE1-0A9BF9DDA728}" srcOrd="0" destOrd="0" presId="urn:microsoft.com/office/officeart/2005/8/layout/radial1"/>
    <dgm:cxn modelId="{A6C15010-FAC8-4C88-805F-CBA8C6230987}" srcId="{8715AFC6-36CD-4620-973E-32392D175DAD}" destId="{5E79D641-A8F3-465A-8585-9B054D204568}" srcOrd="1" destOrd="0" parTransId="{5F7567EC-E434-4278-9430-FFCD43F627BD}" sibTransId="{94916EAA-8A3B-4AED-9B45-6599268B9417}"/>
    <dgm:cxn modelId="{2DEA5D6D-69AB-4ED6-B535-7693D67DFE6A}" srcId="{8715AFC6-36CD-4620-973E-32392D175DAD}" destId="{1DC898E1-3483-45BF-B469-9390DAD40BF2}" srcOrd="3" destOrd="0" parTransId="{F7EF704C-7F0C-423B-91C3-C406E2F09E75}" sibTransId="{1BA15873-F536-450F-B037-319CE9AD15EE}"/>
    <dgm:cxn modelId="{A48AED9A-A73B-46A1-85C4-F55643E4A3DD}" type="presOf" srcId="{2854A46F-B629-4ED9-BC53-6B9DEDBC01CC}" destId="{3F863242-03A8-442A-A9D2-5FD88EE00EAC}" srcOrd="0" destOrd="0" presId="urn:microsoft.com/office/officeart/2005/8/layout/radial1"/>
    <dgm:cxn modelId="{724DFA35-8108-4D8A-8758-6ABFDB3AD2E4}" type="presOf" srcId="{142A471B-DFA1-45E6-A448-DDA4A6208B78}" destId="{C9EEDD18-C248-46EA-8A2D-2876F91DDDB2}" srcOrd="0" destOrd="0" presId="urn:microsoft.com/office/officeart/2005/8/layout/radial1"/>
    <dgm:cxn modelId="{866C8899-A799-445D-AA91-65A9285DE251}" srcId="{8715AFC6-36CD-4620-973E-32392D175DAD}" destId="{CCE1C0B0-DE76-4F28-93F7-6524373D5EF4}" srcOrd="6" destOrd="0" parTransId="{8324FD19-721A-48E6-9B7F-C10C2826DCB1}" sibTransId="{CDA08381-9A02-453E-B988-6B8DDFBB64CD}"/>
    <dgm:cxn modelId="{70CBC78F-FAE6-4EAC-AE2D-8404B1883CA9}" srcId="{8715AFC6-36CD-4620-973E-32392D175DAD}" destId="{EA6DA222-2801-4BDE-96FC-414C08C9BE4B}" srcOrd="7" destOrd="0" parTransId="{295B469E-CAC4-48A0-ADC6-D65C51EAF43B}" sibTransId="{62D90F40-0E10-4163-ADCA-A0BF8F889187}"/>
    <dgm:cxn modelId="{32FEE560-E4E4-4DD7-9123-8A1375B3280B}" type="presOf" srcId="{DFD433B9-07C6-4B21-B9C4-816FCBFA6608}" destId="{0401F99C-04ED-41B4-8658-7B8E1CC84941}" srcOrd="0" destOrd="0" presId="urn:microsoft.com/office/officeart/2005/8/layout/radial1"/>
    <dgm:cxn modelId="{2F327D1D-9834-4930-8005-5CAD624831AE}" type="presOf" srcId="{DFD433B9-07C6-4B21-B9C4-816FCBFA6608}" destId="{12060A79-2244-4244-AA48-F91B8FBCA874}" srcOrd="1" destOrd="0" presId="urn:microsoft.com/office/officeart/2005/8/layout/radial1"/>
    <dgm:cxn modelId="{9F7685E4-02E9-4120-A095-B20C47746023}" type="presOf" srcId="{142A471B-DFA1-45E6-A448-DDA4A6208B78}" destId="{6A203CC7-051D-4088-ADC4-A71824C322F9}" srcOrd="1" destOrd="0" presId="urn:microsoft.com/office/officeart/2005/8/layout/radial1"/>
    <dgm:cxn modelId="{F7EFBB6D-EECE-4C77-BD49-617CD6CB79D2}" type="presOf" srcId="{EA6DA222-2801-4BDE-96FC-414C08C9BE4B}" destId="{2E3885CB-49A2-41CF-8BE0-0102112EC607}" srcOrd="0" destOrd="0" presId="urn:microsoft.com/office/officeart/2005/8/layout/radial1"/>
    <dgm:cxn modelId="{D826DE0B-F419-4138-AE57-1FEBC6C833C8}" type="presOf" srcId="{F7EF704C-7F0C-423B-91C3-C406E2F09E75}" destId="{C7B946FE-59D8-4D12-8C09-BC0537958DAE}" srcOrd="0" destOrd="0" presId="urn:microsoft.com/office/officeart/2005/8/layout/radial1"/>
    <dgm:cxn modelId="{15B725A9-084F-4030-9DBC-63323026914D}" type="presOf" srcId="{1DC898E1-3483-45BF-B469-9390DAD40BF2}" destId="{5CAC3CA5-4D4E-4CD5-B029-F343138D5FD6}" srcOrd="0" destOrd="0" presId="urn:microsoft.com/office/officeart/2005/8/layout/radial1"/>
    <dgm:cxn modelId="{44EF07C8-19C0-4DFC-9E00-3E96C0D2FE9D}" type="presOf" srcId="{5F7567EC-E434-4278-9430-FFCD43F627BD}" destId="{6D54B6E2-7739-424F-AD0F-5C0CCB7D7C11}" srcOrd="0" destOrd="0" presId="urn:microsoft.com/office/officeart/2005/8/layout/radial1"/>
    <dgm:cxn modelId="{3CEE0B8F-CC06-4579-8788-20D9A9DC959B}" type="presOf" srcId="{8324FD19-721A-48E6-9B7F-C10C2826DCB1}" destId="{F71B67E4-A572-48AD-8A92-C56BFE8B1B0E}" srcOrd="1" destOrd="0" presId="urn:microsoft.com/office/officeart/2005/8/layout/radial1"/>
    <dgm:cxn modelId="{B30B61ED-9C37-4D39-9BDE-A0C5CE3BBB7F}" type="presOf" srcId="{5C92E9D5-3F9A-48B7-AFFD-FD5BBAF7D360}" destId="{CD16E292-EBF1-4852-8449-B8A883995D41}" srcOrd="1" destOrd="0" presId="urn:microsoft.com/office/officeart/2005/8/layout/radial1"/>
    <dgm:cxn modelId="{038BF6B1-07CE-4B17-8929-4877346F3B05}" type="presOf" srcId="{524186CD-B6C7-431D-81A8-A265F171B424}" destId="{D03D7B20-5052-4A55-A9CD-47AAF7D35EA4}" srcOrd="0" destOrd="0" presId="urn:microsoft.com/office/officeart/2005/8/layout/radial1"/>
    <dgm:cxn modelId="{7414494E-B782-49ED-A909-CEF92AE8B474}" srcId="{8715AFC6-36CD-4620-973E-32392D175DAD}" destId="{4E0FB591-084E-44E4-982F-B3DB632290BD}" srcOrd="4" destOrd="0" parTransId="{DFD433B9-07C6-4B21-B9C4-816FCBFA6608}" sibTransId="{381D4F15-E8C6-441C-9727-40562D2BF115}"/>
    <dgm:cxn modelId="{83B5904E-9790-47A9-9258-ACC8D7637249}" type="presOf" srcId="{295B469E-CAC4-48A0-ADC6-D65C51EAF43B}" destId="{FE2B994C-3F60-4D7A-BA7A-AF7D18DD4163}" srcOrd="1" destOrd="0" presId="urn:microsoft.com/office/officeart/2005/8/layout/radial1"/>
    <dgm:cxn modelId="{21381896-6332-4C18-8571-BD87DD9BC4A8}" srcId="{8715AFC6-36CD-4620-973E-32392D175DAD}" destId="{2854A46F-B629-4ED9-BC53-6B9DEDBC01CC}" srcOrd="2" destOrd="0" parTransId="{142A471B-DFA1-45E6-A448-DDA4A6208B78}" sibTransId="{AADB6493-6771-470D-8B6F-1AAC2EA25BD7}"/>
    <dgm:cxn modelId="{0293B3C2-DD94-435B-A074-90328A9D4DDB}" type="presOf" srcId="{B77610A5-4DDC-4EEE-A8DE-B1AC8F25349C}" destId="{421FD191-AC28-4012-8BFC-AAD3D4C0C750}" srcOrd="0" destOrd="0" presId="urn:microsoft.com/office/officeart/2005/8/layout/radial1"/>
    <dgm:cxn modelId="{FCC488E6-D202-48E4-A8FF-452B4F608EFA}" type="presParOf" srcId="{A49E0152-2DD2-49A2-9CC5-612774D21184}" destId="{8D5BE3AC-461A-4E9C-BBE1-0A9BF9DDA728}" srcOrd="0" destOrd="0" presId="urn:microsoft.com/office/officeart/2005/8/layout/radial1"/>
    <dgm:cxn modelId="{E0426D79-DCB7-4566-8D1E-4D18DBD5FDC7}" type="presParOf" srcId="{A49E0152-2DD2-49A2-9CC5-612774D21184}" destId="{DB8F51CD-C538-4588-A588-A84B010586D4}" srcOrd="1" destOrd="0" presId="urn:microsoft.com/office/officeart/2005/8/layout/radial1"/>
    <dgm:cxn modelId="{43C63235-A9D9-4C28-9056-EF0E29C5F4DA}" type="presParOf" srcId="{DB8F51CD-C538-4588-A588-A84B010586D4}" destId="{CD16E292-EBF1-4852-8449-B8A883995D41}" srcOrd="0" destOrd="0" presId="urn:microsoft.com/office/officeart/2005/8/layout/radial1"/>
    <dgm:cxn modelId="{2ECA6563-6C96-4FA9-AE33-45883B701F9E}" type="presParOf" srcId="{A49E0152-2DD2-49A2-9CC5-612774D21184}" destId="{AFABF447-E48A-423B-B49F-6EA32EBB3358}" srcOrd="2" destOrd="0" presId="urn:microsoft.com/office/officeart/2005/8/layout/radial1"/>
    <dgm:cxn modelId="{28BAA408-A283-4761-9788-FDC2D455D40C}" type="presParOf" srcId="{A49E0152-2DD2-49A2-9CC5-612774D21184}" destId="{6D54B6E2-7739-424F-AD0F-5C0CCB7D7C11}" srcOrd="3" destOrd="0" presId="urn:microsoft.com/office/officeart/2005/8/layout/radial1"/>
    <dgm:cxn modelId="{4F0C4823-0B26-4F11-9291-4D7CBD974786}" type="presParOf" srcId="{6D54B6E2-7739-424F-AD0F-5C0CCB7D7C11}" destId="{8CC5B607-0528-4753-B71B-C47E55CDE24D}" srcOrd="0" destOrd="0" presId="urn:microsoft.com/office/officeart/2005/8/layout/radial1"/>
    <dgm:cxn modelId="{2FF0226A-19D9-4F01-9593-037624F805FC}" type="presParOf" srcId="{A49E0152-2DD2-49A2-9CC5-612774D21184}" destId="{F742DEE1-3A8E-4ACB-8223-B85092990354}" srcOrd="4" destOrd="0" presId="urn:microsoft.com/office/officeart/2005/8/layout/radial1"/>
    <dgm:cxn modelId="{8F38D1AE-3A40-4631-BE25-0B33B866F97A}" type="presParOf" srcId="{A49E0152-2DD2-49A2-9CC5-612774D21184}" destId="{C9EEDD18-C248-46EA-8A2D-2876F91DDDB2}" srcOrd="5" destOrd="0" presId="urn:microsoft.com/office/officeart/2005/8/layout/radial1"/>
    <dgm:cxn modelId="{96B797BB-5FFA-4EE5-ACCB-95428019B7CB}" type="presParOf" srcId="{C9EEDD18-C248-46EA-8A2D-2876F91DDDB2}" destId="{6A203CC7-051D-4088-ADC4-A71824C322F9}" srcOrd="0" destOrd="0" presId="urn:microsoft.com/office/officeart/2005/8/layout/radial1"/>
    <dgm:cxn modelId="{D475D031-E90F-46B3-A31A-1A7B8E359BB8}" type="presParOf" srcId="{A49E0152-2DD2-49A2-9CC5-612774D21184}" destId="{3F863242-03A8-442A-A9D2-5FD88EE00EAC}" srcOrd="6" destOrd="0" presId="urn:microsoft.com/office/officeart/2005/8/layout/radial1"/>
    <dgm:cxn modelId="{224CFB3F-375E-4420-AE88-4438437C6F92}" type="presParOf" srcId="{A49E0152-2DD2-49A2-9CC5-612774D21184}" destId="{C7B946FE-59D8-4D12-8C09-BC0537958DAE}" srcOrd="7" destOrd="0" presId="urn:microsoft.com/office/officeart/2005/8/layout/radial1"/>
    <dgm:cxn modelId="{BE251698-3111-418F-BFFC-9D23CD4AC91B}" type="presParOf" srcId="{C7B946FE-59D8-4D12-8C09-BC0537958DAE}" destId="{3E6C9985-DBDD-4EED-8D41-8D7A934D85AD}" srcOrd="0" destOrd="0" presId="urn:microsoft.com/office/officeart/2005/8/layout/radial1"/>
    <dgm:cxn modelId="{9DC77032-6282-41C5-8586-BB2CDD0E0DAF}" type="presParOf" srcId="{A49E0152-2DD2-49A2-9CC5-612774D21184}" destId="{5CAC3CA5-4D4E-4CD5-B029-F343138D5FD6}" srcOrd="8" destOrd="0" presId="urn:microsoft.com/office/officeart/2005/8/layout/radial1"/>
    <dgm:cxn modelId="{DE31F0AF-F9B4-4769-A03E-168B2B5B203D}" type="presParOf" srcId="{A49E0152-2DD2-49A2-9CC5-612774D21184}" destId="{0401F99C-04ED-41B4-8658-7B8E1CC84941}" srcOrd="9" destOrd="0" presId="urn:microsoft.com/office/officeart/2005/8/layout/radial1"/>
    <dgm:cxn modelId="{9FF29DE8-134B-4612-8675-D141112498CC}" type="presParOf" srcId="{0401F99C-04ED-41B4-8658-7B8E1CC84941}" destId="{12060A79-2244-4244-AA48-F91B8FBCA874}" srcOrd="0" destOrd="0" presId="urn:microsoft.com/office/officeart/2005/8/layout/radial1"/>
    <dgm:cxn modelId="{ADC601B4-1CC3-4C78-B336-E59210D40E95}" type="presParOf" srcId="{A49E0152-2DD2-49A2-9CC5-612774D21184}" destId="{D9DC1811-6482-4882-BD97-6C1DF4FB7C5E}" srcOrd="10" destOrd="0" presId="urn:microsoft.com/office/officeart/2005/8/layout/radial1"/>
    <dgm:cxn modelId="{914379EE-DECC-47AA-B44D-8CACC39103FC}" type="presParOf" srcId="{A49E0152-2DD2-49A2-9CC5-612774D21184}" destId="{421FD191-AC28-4012-8BFC-AAD3D4C0C750}" srcOrd="11" destOrd="0" presId="urn:microsoft.com/office/officeart/2005/8/layout/radial1"/>
    <dgm:cxn modelId="{99CA302C-346C-4B31-B2F3-B7E943EB7B1C}" type="presParOf" srcId="{421FD191-AC28-4012-8BFC-AAD3D4C0C750}" destId="{E8C2D3D2-ED36-4F0D-8D48-2D57758E38D2}" srcOrd="0" destOrd="0" presId="urn:microsoft.com/office/officeart/2005/8/layout/radial1"/>
    <dgm:cxn modelId="{EE637120-1198-4290-9359-6944EF070975}" type="presParOf" srcId="{A49E0152-2DD2-49A2-9CC5-612774D21184}" destId="{D03D7B20-5052-4A55-A9CD-47AAF7D35EA4}" srcOrd="12" destOrd="0" presId="urn:microsoft.com/office/officeart/2005/8/layout/radial1"/>
    <dgm:cxn modelId="{38992DBC-F811-4537-B10A-84E85BE8B65F}" type="presParOf" srcId="{A49E0152-2DD2-49A2-9CC5-612774D21184}" destId="{720E6570-9767-471F-815E-B4D0543DB38A}" srcOrd="13" destOrd="0" presId="urn:microsoft.com/office/officeart/2005/8/layout/radial1"/>
    <dgm:cxn modelId="{881F9B90-1C20-4805-BBA5-60667C6F7FB0}" type="presParOf" srcId="{720E6570-9767-471F-815E-B4D0543DB38A}" destId="{F71B67E4-A572-48AD-8A92-C56BFE8B1B0E}" srcOrd="0" destOrd="0" presId="urn:microsoft.com/office/officeart/2005/8/layout/radial1"/>
    <dgm:cxn modelId="{D36D735F-AA62-4FDA-A956-474632EC4A2E}" type="presParOf" srcId="{A49E0152-2DD2-49A2-9CC5-612774D21184}" destId="{B63D901A-D3CC-4C32-BB43-D8907AFB5273}" srcOrd="14" destOrd="0" presId="urn:microsoft.com/office/officeart/2005/8/layout/radial1"/>
    <dgm:cxn modelId="{C1C4DED3-03D0-4998-BA79-C657AF374015}" type="presParOf" srcId="{A49E0152-2DD2-49A2-9CC5-612774D21184}" destId="{23DBB19A-08A9-404C-9A85-907E2DFCBF40}" srcOrd="15" destOrd="0" presId="urn:microsoft.com/office/officeart/2005/8/layout/radial1"/>
    <dgm:cxn modelId="{8A6E88F4-D667-4468-B54E-4EF334220382}" type="presParOf" srcId="{23DBB19A-08A9-404C-9A85-907E2DFCBF40}" destId="{FE2B994C-3F60-4D7A-BA7A-AF7D18DD4163}" srcOrd="0" destOrd="0" presId="urn:microsoft.com/office/officeart/2005/8/layout/radial1"/>
    <dgm:cxn modelId="{C8E4255E-FC30-444A-8A15-D61B7F30E051}" type="presParOf" srcId="{A49E0152-2DD2-49A2-9CC5-612774D21184}" destId="{2E3885CB-49A2-41CF-8BE0-0102112EC607}" srcOrd="16"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04F16DF-A704-4FE8-8035-D4484B5EACB1}"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GB"/>
        </a:p>
      </dgm:t>
    </dgm:pt>
    <dgm:pt modelId="{7B09EF90-14C5-4316-9E38-1540CED63A17}">
      <dgm:prSet phldrT="[Text]" custT="1"/>
      <dgm:spPr>
        <a:solidFill>
          <a:schemeClr val="bg1">
            <a:lumMod val="75000"/>
            <a:alpha val="90000"/>
          </a:schemeClr>
        </a:solidFill>
      </dgm:spPr>
      <dgm:t>
        <a:bodyPr/>
        <a:lstStyle/>
        <a:p>
          <a:r>
            <a:rPr lang="en-GB" sz="2000" dirty="0" smtClean="0">
              <a:latin typeface="Arial" pitchFamily="34" charset="0"/>
              <a:cs typeface="Arial" pitchFamily="34" charset="0"/>
            </a:rPr>
            <a:t>Rectal swab</a:t>
          </a:r>
          <a:endParaRPr lang="en-GB" sz="2000" dirty="0">
            <a:latin typeface="Arial" pitchFamily="34" charset="0"/>
            <a:cs typeface="Arial" pitchFamily="34" charset="0"/>
          </a:endParaRPr>
        </a:p>
      </dgm:t>
    </dgm:pt>
    <dgm:pt modelId="{E222ED0C-3F4B-4A7F-84C6-F74FD18F1937}" type="parTrans" cxnId="{3FFD0073-F40C-4C99-9713-F2E83C00C374}">
      <dgm:prSet/>
      <dgm:spPr/>
      <dgm:t>
        <a:bodyPr/>
        <a:lstStyle/>
        <a:p>
          <a:endParaRPr lang="en-GB" sz="1400">
            <a:latin typeface="Arial" pitchFamily="34" charset="0"/>
            <a:cs typeface="Arial" pitchFamily="34" charset="0"/>
          </a:endParaRPr>
        </a:p>
      </dgm:t>
    </dgm:pt>
    <dgm:pt modelId="{4E7C2311-4203-4B40-88AE-8C74350E63F4}" type="sibTrans" cxnId="{3FFD0073-F40C-4C99-9713-F2E83C00C374}">
      <dgm:prSet/>
      <dgm:spPr/>
      <dgm:t>
        <a:bodyPr/>
        <a:lstStyle/>
        <a:p>
          <a:endParaRPr lang="en-GB" sz="1400">
            <a:latin typeface="Arial" pitchFamily="34" charset="0"/>
            <a:cs typeface="Arial" pitchFamily="34" charset="0"/>
          </a:endParaRPr>
        </a:p>
      </dgm:t>
    </dgm:pt>
    <dgm:pt modelId="{41E9C8FA-7CBC-4C63-A62B-7E6986B8F2F1}">
      <dgm:prSet phldrT="[Text]" custT="1"/>
      <dgm:spPr>
        <a:solidFill>
          <a:srgbClr val="92D050">
            <a:alpha val="90000"/>
          </a:srgbClr>
        </a:solidFill>
      </dgm:spPr>
      <dgm:t>
        <a:bodyPr/>
        <a:lstStyle/>
        <a:p>
          <a:r>
            <a:rPr lang="en-GB" sz="2000" dirty="0" smtClean="0">
              <a:latin typeface="Arial" pitchFamily="34" charset="0"/>
              <a:cs typeface="Arial" pitchFamily="34" charset="0"/>
            </a:rPr>
            <a:t>Agar plate</a:t>
          </a:r>
          <a:endParaRPr lang="en-GB" sz="2000" dirty="0">
            <a:latin typeface="Arial" pitchFamily="34" charset="0"/>
            <a:cs typeface="Arial" pitchFamily="34" charset="0"/>
          </a:endParaRPr>
        </a:p>
      </dgm:t>
    </dgm:pt>
    <dgm:pt modelId="{128EA9A7-2617-47E6-A0DF-83B3BEA9058B}" type="parTrans" cxnId="{DAD85997-B223-40C2-BC15-9D0A4909CE79}">
      <dgm:prSet/>
      <dgm:spPr/>
      <dgm:t>
        <a:bodyPr/>
        <a:lstStyle/>
        <a:p>
          <a:endParaRPr lang="en-GB" sz="1400">
            <a:latin typeface="Arial" pitchFamily="34" charset="0"/>
            <a:cs typeface="Arial" pitchFamily="34" charset="0"/>
          </a:endParaRPr>
        </a:p>
      </dgm:t>
    </dgm:pt>
    <dgm:pt modelId="{E9484564-832F-475A-B50F-7696BAF87B57}" type="sibTrans" cxnId="{DAD85997-B223-40C2-BC15-9D0A4909CE79}">
      <dgm:prSet/>
      <dgm:spPr/>
      <dgm:t>
        <a:bodyPr/>
        <a:lstStyle/>
        <a:p>
          <a:endParaRPr lang="en-GB" sz="1400">
            <a:latin typeface="Arial" pitchFamily="34" charset="0"/>
            <a:cs typeface="Arial" pitchFamily="34" charset="0"/>
          </a:endParaRPr>
        </a:p>
      </dgm:t>
    </dgm:pt>
    <dgm:pt modelId="{D05B8037-4025-4172-B524-FB006B8E5D06}">
      <dgm:prSet phldrT="[Text]" custT="1"/>
      <dgm:spPr>
        <a:solidFill>
          <a:schemeClr val="accent1">
            <a:lumMod val="75000"/>
            <a:alpha val="90000"/>
          </a:schemeClr>
        </a:solidFill>
      </dgm:spPr>
      <dgm:t>
        <a:bodyPr/>
        <a:lstStyle/>
        <a:p>
          <a:r>
            <a:rPr lang="en-GB" sz="2000" dirty="0" smtClean="0">
              <a:latin typeface="Arial" pitchFamily="34" charset="0"/>
              <a:cs typeface="Arial" pitchFamily="34" charset="0"/>
            </a:rPr>
            <a:t>NAAT</a:t>
          </a:r>
        </a:p>
        <a:p>
          <a:r>
            <a:rPr lang="en-GB" sz="2000" dirty="0" smtClean="0">
              <a:latin typeface="Arial" pitchFamily="34" charset="0"/>
              <a:cs typeface="Arial" pitchFamily="34" charset="0"/>
            </a:rPr>
            <a:t>(PCR)</a:t>
          </a:r>
          <a:endParaRPr lang="en-GB" sz="2000" dirty="0">
            <a:latin typeface="Arial" pitchFamily="34" charset="0"/>
            <a:cs typeface="Arial" pitchFamily="34" charset="0"/>
          </a:endParaRPr>
        </a:p>
      </dgm:t>
    </dgm:pt>
    <dgm:pt modelId="{5D85FF92-ECAA-426A-AB26-90F4C4F842DF}" type="parTrans" cxnId="{1816795F-C831-4EEA-9726-98EAA3349C87}">
      <dgm:prSet/>
      <dgm:spPr/>
      <dgm:t>
        <a:bodyPr/>
        <a:lstStyle/>
        <a:p>
          <a:endParaRPr lang="en-GB" sz="1400">
            <a:latin typeface="Arial" pitchFamily="34" charset="0"/>
            <a:cs typeface="Arial" pitchFamily="34" charset="0"/>
          </a:endParaRPr>
        </a:p>
      </dgm:t>
    </dgm:pt>
    <dgm:pt modelId="{54F7DDE0-48AE-4E91-8453-2046DB022548}" type="sibTrans" cxnId="{1816795F-C831-4EEA-9726-98EAA3349C87}">
      <dgm:prSet/>
      <dgm:spPr/>
      <dgm:t>
        <a:bodyPr/>
        <a:lstStyle/>
        <a:p>
          <a:endParaRPr lang="en-GB" sz="1400">
            <a:latin typeface="Arial" pitchFamily="34" charset="0"/>
            <a:cs typeface="Arial" pitchFamily="34" charset="0"/>
          </a:endParaRPr>
        </a:p>
      </dgm:t>
    </dgm:pt>
    <dgm:pt modelId="{966844CE-D17D-4A49-B34D-0ADE2DC5F21F}">
      <dgm:prSet custT="1"/>
      <dgm:spPr>
        <a:solidFill>
          <a:srgbClr val="92D050">
            <a:alpha val="90000"/>
          </a:srgbClr>
        </a:solidFill>
      </dgm:spPr>
      <dgm:t>
        <a:bodyPr/>
        <a:lstStyle/>
        <a:p>
          <a:r>
            <a:rPr lang="en-GB" sz="2000" dirty="0" smtClean="0">
              <a:latin typeface="Arial" pitchFamily="34" charset="0"/>
              <a:cs typeface="Arial" pitchFamily="34" charset="0"/>
            </a:rPr>
            <a:t>AST</a:t>
          </a:r>
          <a:endParaRPr lang="en-GB" sz="2000" dirty="0">
            <a:latin typeface="Arial" pitchFamily="34" charset="0"/>
            <a:cs typeface="Arial" pitchFamily="34" charset="0"/>
          </a:endParaRPr>
        </a:p>
      </dgm:t>
    </dgm:pt>
    <dgm:pt modelId="{4F5E21A9-8D8E-4C5C-A94F-C19ABC95FEDC}" type="parTrans" cxnId="{6BABD1E2-8D04-4DE7-B5C8-E69938EAAD13}">
      <dgm:prSet/>
      <dgm:spPr/>
      <dgm:t>
        <a:bodyPr/>
        <a:lstStyle/>
        <a:p>
          <a:endParaRPr lang="en-GB" sz="1400">
            <a:latin typeface="Arial" pitchFamily="34" charset="0"/>
            <a:cs typeface="Arial" pitchFamily="34" charset="0"/>
          </a:endParaRPr>
        </a:p>
      </dgm:t>
    </dgm:pt>
    <dgm:pt modelId="{C9115242-4D72-48B7-9BC3-A26012D96917}" type="sibTrans" cxnId="{6BABD1E2-8D04-4DE7-B5C8-E69938EAAD13}">
      <dgm:prSet/>
      <dgm:spPr/>
      <dgm:t>
        <a:bodyPr/>
        <a:lstStyle/>
        <a:p>
          <a:endParaRPr lang="en-GB" sz="1400">
            <a:latin typeface="Arial" pitchFamily="34" charset="0"/>
            <a:cs typeface="Arial" pitchFamily="34" charset="0"/>
          </a:endParaRPr>
        </a:p>
      </dgm:t>
    </dgm:pt>
    <dgm:pt modelId="{ADA7BE9A-38FB-47D2-A919-7837BCE30F50}">
      <dgm:prSet custT="1"/>
      <dgm:spPr>
        <a:solidFill>
          <a:srgbClr val="92D050">
            <a:alpha val="90000"/>
          </a:srgbClr>
        </a:solidFill>
      </dgm:spPr>
      <dgm:t>
        <a:bodyPr/>
        <a:lstStyle/>
        <a:p>
          <a:r>
            <a:rPr lang="en-GB" sz="2000" dirty="0" smtClean="0">
              <a:latin typeface="Arial" pitchFamily="34" charset="0"/>
              <a:cs typeface="Arial" pitchFamily="34" charset="0"/>
            </a:rPr>
            <a:t>MADLDI-TOF MS</a:t>
          </a:r>
          <a:endParaRPr lang="en-GB" sz="2000" dirty="0">
            <a:latin typeface="Arial" pitchFamily="34" charset="0"/>
            <a:cs typeface="Arial" pitchFamily="34" charset="0"/>
          </a:endParaRPr>
        </a:p>
      </dgm:t>
    </dgm:pt>
    <dgm:pt modelId="{BB66D308-3929-433C-A37B-27B993FF64FD}" type="parTrans" cxnId="{62D48E58-DDDE-4C97-9AB5-E71371D815B3}">
      <dgm:prSet/>
      <dgm:spPr/>
      <dgm:t>
        <a:bodyPr/>
        <a:lstStyle/>
        <a:p>
          <a:endParaRPr lang="en-GB" sz="1400">
            <a:latin typeface="Arial" pitchFamily="34" charset="0"/>
            <a:cs typeface="Arial" pitchFamily="34" charset="0"/>
          </a:endParaRPr>
        </a:p>
      </dgm:t>
    </dgm:pt>
    <dgm:pt modelId="{9A9292AF-1994-4ECE-B38F-14AB9F773F9C}" type="sibTrans" cxnId="{62D48E58-DDDE-4C97-9AB5-E71371D815B3}">
      <dgm:prSet/>
      <dgm:spPr/>
      <dgm:t>
        <a:bodyPr/>
        <a:lstStyle/>
        <a:p>
          <a:endParaRPr lang="en-GB" sz="1400">
            <a:latin typeface="Arial" pitchFamily="34" charset="0"/>
            <a:cs typeface="Arial" pitchFamily="34" charset="0"/>
          </a:endParaRPr>
        </a:p>
      </dgm:t>
    </dgm:pt>
    <dgm:pt modelId="{C885B8E0-63B4-469E-9FD6-415E91FE77CD}">
      <dgm:prSet custT="1"/>
      <dgm:spPr>
        <a:solidFill>
          <a:srgbClr val="92D050">
            <a:alpha val="90000"/>
          </a:srgbClr>
        </a:solidFill>
      </dgm:spPr>
      <dgm:t>
        <a:bodyPr/>
        <a:lstStyle/>
        <a:p>
          <a:r>
            <a:rPr lang="en-GB" sz="2000" dirty="0" smtClean="0">
              <a:latin typeface="Arial" pitchFamily="34" charset="0"/>
              <a:cs typeface="Arial" pitchFamily="34" charset="0"/>
            </a:rPr>
            <a:t>WGS</a:t>
          </a:r>
          <a:endParaRPr lang="en-GB" sz="2000" dirty="0">
            <a:latin typeface="Arial" pitchFamily="34" charset="0"/>
            <a:cs typeface="Arial" pitchFamily="34" charset="0"/>
          </a:endParaRPr>
        </a:p>
      </dgm:t>
    </dgm:pt>
    <dgm:pt modelId="{0056AA9B-E04E-4BC9-AC51-6527BA99DA5B}" type="parTrans" cxnId="{0D01FF00-A220-41DB-A4BD-819A22EE3CAF}">
      <dgm:prSet/>
      <dgm:spPr/>
      <dgm:t>
        <a:bodyPr/>
        <a:lstStyle/>
        <a:p>
          <a:endParaRPr lang="en-GB" sz="1400">
            <a:latin typeface="Arial" pitchFamily="34" charset="0"/>
            <a:cs typeface="Arial" pitchFamily="34" charset="0"/>
          </a:endParaRPr>
        </a:p>
      </dgm:t>
    </dgm:pt>
    <dgm:pt modelId="{677BE969-DF21-4A4D-BBDB-D5544AD9D6E6}" type="sibTrans" cxnId="{0D01FF00-A220-41DB-A4BD-819A22EE3CAF}">
      <dgm:prSet/>
      <dgm:spPr/>
      <dgm:t>
        <a:bodyPr/>
        <a:lstStyle/>
        <a:p>
          <a:endParaRPr lang="en-GB" sz="1400">
            <a:latin typeface="Arial" pitchFamily="34" charset="0"/>
            <a:cs typeface="Arial" pitchFamily="34" charset="0"/>
          </a:endParaRPr>
        </a:p>
      </dgm:t>
    </dgm:pt>
    <dgm:pt modelId="{8DFEC35B-3BEC-420E-A320-9EE2F39890B3}">
      <dgm:prSet custT="1"/>
      <dgm:spPr>
        <a:solidFill>
          <a:srgbClr val="92D050">
            <a:alpha val="90000"/>
          </a:srgbClr>
        </a:solidFill>
      </dgm:spPr>
      <dgm:t>
        <a:bodyPr/>
        <a:lstStyle/>
        <a:p>
          <a:r>
            <a:rPr lang="en-GB" sz="2000" dirty="0" smtClean="0">
              <a:latin typeface="Arial" pitchFamily="34" charset="0"/>
              <a:cs typeface="Arial" pitchFamily="34" charset="0"/>
            </a:rPr>
            <a:t>NAAT</a:t>
          </a:r>
        </a:p>
        <a:p>
          <a:r>
            <a:rPr lang="en-GB" sz="2000" dirty="0" smtClean="0">
              <a:latin typeface="Arial" pitchFamily="34" charset="0"/>
              <a:cs typeface="Arial" pitchFamily="34" charset="0"/>
            </a:rPr>
            <a:t>(PCR)</a:t>
          </a:r>
          <a:endParaRPr lang="en-GB" sz="2000" dirty="0">
            <a:latin typeface="Arial" pitchFamily="34" charset="0"/>
            <a:cs typeface="Arial" pitchFamily="34" charset="0"/>
          </a:endParaRPr>
        </a:p>
      </dgm:t>
    </dgm:pt>
    <dgm:pt modelId="{5C91092A-2790-43CE-8FDC-AD76DD9D03ED}" type="parTrans" cxnId="{720E8813-088D-4037-9D0E-44273A3229DA}">
      <dgm:prSet/>
      <dgm:spPr/>
      <dgm:t>
        <a:bodyPr/>
        <a:lstStyle/>
        <a:p>
          <a:endParaRPr lang="en-GB" sz="1400">
            <a:latin typeface="Arial" pitchFamily="34" charset="0"/>
            <a:cs typeface="Arial" pitchFamily="34" charset="0"/>
          </a:endParaRPr>
        </a:p>
      </dgm:t>
    </dgm:pt>
    <dgm:pt modelId="{3144187A-BDE3-403E-B3D6-A92F1719A662}" type="sibTrans" cxnId="{720E8813-088D-4037-9D0E-44273A3229DA}">
      <dgm:prSet/>
      <dgm:spPr/>
      <dgm:t>
        <a:bodyPr/>
        <a:lstStyle/>
        <a:p>
          <a:endParaRPr lang="en-GB" sz="1400">
            <a:latin typeface="Arial" pitchFamily="34" charset="0"/>
            <a:cs typeface="Arial" pitchFamily="34" charset="0"/>
          </a:endParaRPr>
        </a:p>
      </dgm:t>
    </dgm:pt>
    <dgm:pt modelId="{3759286C-E15D-4C12-B73B-A819C3C7CBEA}" type="pres">
      <dgm:prSet presAssocID="{C04F16DF-A704-4FE8-8035-D4484B5EACB1}" presName="hierChild1" presStyleCnt="0">
        <dgm:presLayoutVars>
          <dgm:chPref val="1"/>
          <dgm:dir/>
          <dgm:animOne val="branch"/>
          <dgm:animLvl val="lvl"/>
          <dgm:resizeHandles/>
        </dgm:presLayoutVars>
      </dgm:prSet>
      <dgm:spPr/>
      <dgm:t>
        <a:bodyPr/>
        <a:lstStyle/>
        <a:p>
          <a:endParaRPr lang="en-GB"/>
        </a:p>
      </dgm:t>
    </dgm:pt>
    <dgm:pt modelId="{7378522C-7067-48AA-BDC2-212B110B9FDD}" type="pres">
      <dgm:prSet presAssocID="{7B09EF90-14C5-4316-9E38-1540CED63A17}" presName="hierRoot1" presStyleCnt="0"/>
      <dgm:spPr/>
    </dgm:pt>
    <dgm:pt modelId="{974C8002-672D-4786-90F5-F94F1B5316AF}" type="pres">
      <dgm:prSet presAssocID="{7B09EF90-14C5-4316-9E38-1540CED63A17}" presName="composite" presStyleCnt="0"/>
      <dgm:spPr/>
    </dgm:pt>
    <dgm:pt modelId="{F806D899-A44C-4F7D-B10F-CE09750737FC}" type="pres">
      <dgm:prSet presAssocID="{7B09EF90-14C5-4316-9E38-1540CED63A17}" presName="background" presStyleLbl="node0" presStyleIdx="0" presStyleCnt="1"/>
      <dgm:spPr/>
    </dgm:pt>
    <dgm:pt modelId="{979B5133-EDC5-4ACE-84F0-863D07329E7B}" type="pres">
      <dgm:prSet presAssocID="{7B09EF90-14C5-4316-9E38-1540CED63A17}" presName="text" presStyleLbl="fgAcc0" presStyleIdx="0" presStyleCnt="1" custScaleX="44544" custScaleY="54869">
        <dgm:presLayoutVars>
          <dgm:chPref val="3"/>
        </dgm:presLayoutVars>
      </dgm:prSet>
      <dgm:spPr/>
      <dgm:t>
        <a:bodyPr/>
        <a:lstStyle/>
        <a:p>
          <a:endParaRPr lang="en-GB"/>
        </a:p>
      </dgm:t>
    </dgm:pt>
    <dgm:pt modelId="{A5E4B4D7-0EE2-4799-BE75-732594CB45ED}" type="pres">
      <dgm:prSet presAssocID="{7B09EF90-14C5-4316-9E38-1540CED63A17}" presName="hierChild2" presStyleCnt="0"/>
      <dgm:spPr/>
    </dgm:pt>
    <dgm:pt modelId="{3298F8A9-6038-412D-B490-053939A38F0E}" type="pres">
      <dgm:prSet presAssocID="{128EA9A7-2617-47E6-A0DF-83B3BEA9058B}" presName="Name10" presStyleLbl="parChTrans1D2" presStyleIdx="0" presStyleCnt="2" custSzX="657196" custSzY="477955"/>
      <dgm:spPr/>
      <dgm:t>
        <a:bodyPr/>
        <a:lstStyle/>
        <a:p>
          <a:endParaRPr lang="en-GB"/>
        </a:p>
      </dgm:t>
    </dgm:pt>
    <dgm:pt modelId="{F76FB838-ECB9-47EA-832F-DEB30D0C89A8}" type="pres">
      <dgm:prSet presAssocID="{41E9C8FA-7CBC-4C63-A62B-7E6986B8F2F1}" presName="hierRoot2" presStyleCnt="0"/>
      <dgm:spPr/>
    </dgm:pt>
    <dgm:pt modelId="{5AB806E9-7126-4C54-972C-7EB6BDF2DE60}" type="pres">
      <dgm:prSet presAssocID="{41E9C8FA-7CBC-4C63-A62B-7E6986B8F2F1}" presName="composite2" presStyleCnt="0"/>
      <dgm:spPr/>
    </dgm:pt>
    <dgm:pt modelId="{771BCE44-F585-4ACA-8782-D45236E830F6}" type="pres">
      <dgm:prSet presAssocID="{41E9C8FA-7CBC-4C63-A62B-7E6986B8F2F1}" presName="background2" presStyleLbl="node2" presStyleIdx="0" presStyleCnt="2"/>
      <dgm:spPr/>
    </dgm:pt>
    <dgm:pt modelId="{D47CD6A0-5373-4A24-9255-6F0611033E66}" type="pres">
      <dgm:prSet presAssocID="{41E9C8FA-7CBC-4C63-A62B-7E6986B8F2F1}" presName="text2" presStyleLbl="fgAcc2" presStyleIdx="0" presStyleCnt="2" custScaleX="44544" custScaleY="54869" custLinFactNeighborX="-30767">
        <dgm:presLayoutVars>
          <dgm:chPref val="3"/>
        </dgm:presLayoutVars>
      </dgm:prSet>
      <dgm:spPr/>
      <dgm:t>
        <a:bodyPr/>
        <a:lstStyle/>
        <a:p>
          <a:endParaRPr lang="en-GB"/>
        </a:p>
      </dgm:t>
    </dgm:pt>
    <dgm:pt modelId="{6915F297-1159-40D6-988A-3985290E99DD}" type="pres">
      <dgm:prSet presAssocID="{41E9C8FA-7CBC-4C63-A62B-7E6986B8F2F1}" presName="hierChild3" presStyleCnt="0"/>
      <dgm:spPr/>
    </dgm:pt>
    <dgm:pt modelId="{8F553FE3-ED83-461C-ABE1-387F244E7972}" type="pres">
      <dgm:prSet presAssocID="{4F5E21A9-8D8E-4C5C-A94F-C19ABC95FEDC}" presName="Name17" presStyleLbl="parChTrans1D3" presStyleIdx="0" presStyleCnt="4" custSzX="1971588" custSzY="477955"/>
      <dgm:spPr/>
      <dgm:t>
        <a:bodyPr/>
        <a:lstStyle/>
        <a:p>
          <a:endParaRPr lang="en-GB"/>
        </a:p>
      </dgm:t>
    </dgm:pt>
    <dgm:pt modelId="{85130DC4-0E69-41C0-99EC-745A80B8CBBA}" type="pres">
      <dgm:prSet presAssocID="{966844CE-D17D-4A49-B34D-0ADE2DC5F21F}" presName="hierRoot3" presStyleCnt="0"/>
      <dgm:spPr/>
    </dgm:pt>
    <dgm:pt modelId="{2CAA41F7-558A-4183-B4B3-7094241FCE85}" type="pres">
      <dgm:prSet presAssocID="{966844CE-D17D-4A49-B34D-0ADE2DC5F21F}" presName="composite3" presStyleCnt="0"/>
      <dgm:spPr/>
    </dgm:pt>
    <dgm:pt modelId="{A4D251F5-29C7-4A4A-AECE-6628786988CD}" type="pres">
      <dgm:prSet presAssocID="{966844CE-D17D-4A49-B34D-0ADE2DC5F21F}" presName="background3" presStyleLbl="node3" presStyleIdx="0" presStyleCnt="4"/>
      <dgm:spPr/>
    </dgm:pt>
    <dgm:pt modelId="{78929315-BB7C-490C-BACD-D2042483E6C9}" type="pres">
      <dgm:prSet presAssocID="{966844CE-D17D-4A49-B34D-0ADE2DC5F21F}" presName="text3" presStyleLbl="fgAcc3" presStyleIdx="0" presStyleCnt="4" custScaleX="44544" custScaleY="54869" custLinFactNeighborX="-30767">
        <dgm:presLayoutVars>
          <dgm:chPref val="3"/>
        </dgm:presLayoutVars>
      </dgm:prSet>
      <dgm:spPr/>
      <dgm:t>
        <a:bodyPr/>
        <a:lstStyle/>
        <a:p>
          <a:endParaRPr lang="en-GB"/>
        </a:p>
      </dgm:t>
    </dgm:pt>
    <dgm:pt modelId="{A06A1027-B249-49E4-A41E-DE7FF016AF60}" type="pres">
      <dgm:prSet presAssocID="{966844CE-D17D-4A49-B34D-0ADE2DC5F21F}" presName="hierChild4" presStyleCnt="0"/>
      <dgm:spPr/>
    </dgm:pt>
    <dgm:pt modelId="{D1BD2F01-ABAD-470F-8EA2-52DE16F3F41A}" type="pres">
      <dgm:prSet presAssocID="{BB66D308-3929-433C-A37B-27B993FF64FD}" presName="Name17" presStyleLbl="parChTrans1D3" presStyleIdx="1" presStyleCnt="4" custSzX="657196" custSzY="477955"/>
      <dgm:spPr/>
      <dgm:t>
        <a:bodyPr/>
        <a:lstStyle/>
        <a:p>
          <a:endParaRPr lang="en-GB"/>
        </a:p>
      </dgm:t>
    </dgm:pt>
    <dgm:pt modelId="{1161EBB7-7223-4FCF-BA8A-FED49EB87EE2}" type="pres">
      <dgm:prSet presAssocID="{ADA7BE9A-38FB-47D2-A919-7837BCE30F50}" presName="hierRoot3" presStyleCnt="0"/>
      <dgm:spPr/>
    </dgm:pt>
    <dgm:pt modelId="{A261223B-A5E4-4473-9D59-A271178CCA99}" type="pres">
      <dgm:prSet presAssocID="{ADA7BE9A-38FB-47D2-A919-7837BCE30F50}" presName="composite3" presStyleCnt="0"/>
      <dgm:spPr/>
    </dgm:pt>
    <dgm:pt modelId="{EEB75297-DAB9-4D26-B391-0AB26B54EEF9}" type="pres">
      <dgm:prSet presAssocID="{ADA7BE9A-38FB-47D2-A919-7837BCE30F50}" presName="background3" presStyleLbl="node3" presStyleIdx="1" presStyleCnt="4"/>
      <dgm:spPr/>
    </dgm:pt>
    <dgm:pt modelId="{034A4E82-704E-4218-A46F-340DE0A18729}" type="pres">
      <dgm:prSet presAssocID="{ADA7BE9A-38FB-47D2-A919-7837BCE30F50}" presName="text3" presStyleLbl="fgAcc3" presStyleIdx="1" presStyleCnt="4" custScaleX="50958" custScaleY="54869" custLinFactNeighborX="-30767">
        <dgm:presLayoutVars>
          <dgm:chPref val="3"/>
        </dgm:presLayoutVars>
      </dgm:prSet>
      <dgm:spPr/>
      <dgm:t>
        <a:bodyPr/>
        <a:lstStyle/>
        <a:p>
          <a:endParaRPr lang="en-GB"/>
        </a:p>
      </dgm:t>
    </dgm:pt>
    <dgm:pt modelId="{8300DF6F-ABEF-4626-9D6E-FDC0B18E7A30}" type="pres">
      <dgm:prSet presAssocID="{ADA7BE9A-38FB-47D2-A919-7837BCE30F50}" presName="hierChild4" presStyleCnt="0"/>
      <dgm:spPr/>
    </dgm:pt>
    <dgm:pt modelId="{9DCBAF23-06B2-4285-AFFD-CE3F1820476D}" type="pres">
      <dgm:prSet presAssocID="{0056AA9B-E04E-4BC9-AC51-6527BA99DA5B}" presName="Name17" presStyleLbl="parChTrans1D3" presStyleIdx="2" presStyleCnt="4" custSzX="657196" custSzY="477955"/>
      <dgm:spPr/>
      <dgm:t>
        <a:bodyPr/>
        <a:lstStyle/>
        <a:p>
          <a:endParaRPr lang="en-GB"/>
        </a:p>
      </dgm:t>
    </dgm:pt>
    <dgm:pt modelId="{AB5DF890-A700-474A-BAD1-B45E032E62C8}" type="pres">
      <dgm:prSet presAssocID="{C885B8E0-63B4-469E-9FD6-415E91FE77CD}" presName="hierRoot3" presStyleCnt="0"/>
      <dgm:spPr/>
    </dgm:pt>
    <dgm:pt modelId="{9CA59EB8-1E7D-4022-A4F0-B144C8A8F2D9}" type="pres">
      <dgm:prSet presAssocID="{C885B8E0-63B4-469E-9FD6-415E91FE77CD}" presName="composite3" presStyleCnt="0"/>
      <dgm:spPr/>
    </dgm:pt>
    <dgm:pt modelId="{442B6187-A76E-4C95-9858-F8516401C63E}" type="pres">
      <dgm:prSet presAssocID="{C885B8E0-63B4-469E-9FD6-415E91FE77CD}" presName="background3" presStyleLbl="node3" presStyleIdx="2" presStyleCnt="4"/>
      <dgm:spPr/>
    </dgm:pt>
    <dgm:pt modelId="{5FFB1F9C-99E6-4E6A-91C8-A30F2B048689}" type="pres">
      <dgm:prSet presAssocID="{C885B8E0-63B4-469E-9FD6-415E91FE77CD}" presName="text3" presStyleLbl="fgAcc3" presStyleIdx="2" presStyleCnt="4" custScaleX="44544" custScaleY="54869" custLinFactNeighborX="-30767">
        <dgm:presLayoutVars>
          <dgm:chPref val="3"/>
        </dgm:presLayoutVars>
      </dgm:prSet>
      <dgm:spPr/>
      <dgm:t>
        <a:bodyPr/>
        <a:lstStyle/>
        <a:p>
          <a:endParaRPr lang="en-GB"/>
        </a:p>
      </dgm:t>
    </dgm:pt>
    <dgm:pt modelId="{D616BB4B-096D-4CB9-A5A6-DE4B435BB552}" type="pres">
      <dgm:prSet presAssocID="{C885B8E0-63B4-469E-9FD6-415E91FE77CD}" presName="hierChild4" presStyleCnt="0"/>
      <dgm:spPr/>
    </dgm:pt>
    <dgm:pt modelId="{FEAC3BB6-59FC-4058-B1C3-56E44BB8F174}" type="pres">
      <dgm:prSet presAssocID="{5C91092A-2790-43CE-8FDC-AD76DD9D03ED}" presName="Name17" presStyleLbl="parChTrans1D3" presStyleIdx="3" presStyleCnt="4" custSzX="1971588" custSzY="477955"/>
      <dgm:spPr/>
      <dgm:t>
        <a:bodyPr/>
        <a:lstStyle/>
        <a:p>
          <a:endParaRPr lang="en-GB"/>
        </a:p>
      </dgm:t>
    </dgm:pt>
    <dgm:pt modelId="{684B2F86-611B-4591-9423-83200CDCE084}" type="pres">
      <dgm:prSet presAssocID="{8DFEC35B-3BEC-420E-A320-9EE2F39890B3}" presName="hierRoot3" presStyleCnt="0"/>
      <dgm:spPr/>
    </dgm:pt>
    <dgm:pt modelId="{30F7F5A0-1ADD-42A7-A3EB-1DE5A3F9FBBD}" type="pres">
      <dgm:prSet presAssocID="{8DFEC35B-3BEC-420E-A320-9EE2F39890B3}" presName="composite3" presStyleCnt="0"/>
      <dgm:spPr/>
    </dgm:pt>
    <dgm:pt modelId="{B9197BF5-2D92-48EF-9894-3943F366204F}" type="pres">
      <dgm:prSet presAssocID="{8DFEC35B-3BEC-420E-A320-9EE2F39890B3}" presName="background3" presStyleLbl="node3" presStyleIdx="3" presStyleCnt="4"/>
      <dgm:spPr/>
    </dgm:pt>
    <dgm:pt modelId="{8F36CFAD-91B4-4E60-AE7B-4A861B6175B8}" type="pres">
      <dgm:prSet presAssocID="{8DFEC35B-3BEC-420E-A320-9EE2F39890B3}" presName="text3" presStyleLbl="fgAcc3" presStyleIdx="3" presStyleCnt="4" custScaleX="44544" custScaleY="54869" custLinFactNeighborX="-30767">
        <dgm:presLayoutVars>
          <dgm:chPref val="3"/>
        </dgm:presLayoutVars>
      </dgm:prSet>
      <dgm:spPr/>
      <dgm:t>
        <a:bodyPr/>
        <a:lstStyle/>
        <a:p>
          <a:endParaRPr lang="en-GB"/>
        </a:p>
      </dgm:t>
    </dgm:pt>
    <dgm:pt modelId="{3EF9182E-911E-4586-B400-F28CEABAE14F}" type="pres">
      <dgm:prSet presAssocID="{8DFEC35B-3BEC-420E-A320-9EE2F39890B3}" presName="hierChild4" presStyleCnt="0"/>
      <dgm:spPr/>
    </dgm:pt>
    <dgm:pt modelId="{38003663-5B8E-4310-AC26-A01458270A0D}" type="pres">
      <dgm:prSet presAssocID="{5D85FF92-ECAA-426A-AB26-90F4C4F842DF}" presName="Name10" presStyleLbl="parChTrans1D2" presStyleIdx="1" presStyleCnt="2" custSzX="657196" custSzY="477955"/>
      <dgm:spPr/>
      <dgm:t>
        <a:bodyPr/>
        <a:lstStyle/>
        <a:p>
          <a:endParaRPr lang="en-GB"/>
        </a:p>
      </dgm:t>
    </dgm:pt>
    <dgm:pt modelId="{43EBD096-7ABE-484C-9DB7-83628BECEF97}" type="pres">
      <dgm:prSet presAssocID="{D05B8037-4025-4172-B524-FB006B8E5D06}" presName="hierRoot2" presStyleCnt="0"/>
      <dgm:spPr/>
    </dgm:pt>
    <dgm:pt modelId="{74A41AFF-166F-45C2-9206-602BA34AD88C}" type="pres">
      <dgm:prSet presAssocID="{D05B8037-4025-4172-B524-FB006B8E5D06}" presName="composite2" presStyleCnt="0"/>
      <dgm:spPr/>
    </dgm:pt>
    <dgm:pt modelId="{0AA3B0E0-96A1-44DD-B403-B2F4DC6558E1}" type="pres">
      <dgm:prSet presAssocID="{D05B8037-4025-4172-B524-FB006B8E5D06}" presName="background2" presStyleLbl="node2" presStyleIdx="1" presStyleCnt="2"/>
      <dgm:spPr/>
      <dgm:t>
        <a:bodyPr/>
        <a:lstStyle/>
        <a:p>
          <a:endParaRPr lang="en-GB"/>
        </a:p>
      </dgm:t>
    </dgm:pt>
    <dgm:pt modelId="{2BB1040C-F889-4826-A003-64FA1518ED3E}" type="pres">
      <dgm:prSet presAssocID="{D05B8037-4025-4172-B524-FB006B8E5D06}" presName="text2" presStyleLbl="fgAcc2" presStyleIdx="1" presStyleCnt="2" custScaleX="44544" custScaleY="54869" custLinFactNeighborX="47280">
        <dgm:presLayoutVars>
          <dgm:chPref val="3"/>
        </dgm:presLayoutVars>
      </dgm:prSet>
      <dgm:spPr/>
      <dgm:t>
        <a:bodyPr/>
        <a:lstStyle/>
        <a:p>
          <a:endParaRPr lang="en-GB"/>
        </a:p>
      </dgm:t>
    </dgm:pt>
    <dgm:pt modelId="{EA2F2C6A-4300-4B76-9A1C-1D97071B95BD}" type="pres">
      <dgm:prSet presAssocID="{D05B8037-4025-4172-B524-FB006B8E5D06}" presName="hierChild3" presStyleCnt="0"/>
      <dgm:spPr/>
    </dgm:pt>
  </dgm:ptLst>
  <dgm:cxnLst>
    <dgm:cxn modelId="{924D0116-5910-445D-8DCD-9D7B35554EFF}" type="presOf" srcId="{C885B8E0-63B4-469E-9FD6-415E91FE77CD}" destId="{5FFB1F9C-99E6-4E6A-91C8-A30F2B048689}" srcOrd="0" destOrd="0" presId="urn:microsoft.com/office/officeart/2005/8/layout/hierarchy1"/>
    <dgm:cxn modelId="{30802D30-0678-448A-8692-375B600ADFEE}" type="presOf" srcId="{C04F16DF-A704-4FE8-8035-D4484B5EACB1}" destId="{3759286C-E15D-4C12-B73B-A819C3C7CBEA}" srcOrd="0" destOrd="0" presId="urn:microsoft.com/office/officeart/2005/8/layout/hierarchy1"/>
    <dgm:cxn modelId="{D426263D-AF7E-4426-9509-65AA90B21D62}" type="presOf" srcId="{0056AA9B-E04E-4BC9-AC51-6527BA99DA5B}" destId="{9DCBAF23-06B2-4285-AFFD-CE3F1820476D}" srcOrd="0" destOrd="0" presId="urn:microsoft.com/office/officeart/2005/8/layout/hierarchy1"/>
    <dgm:cxn modelId="{720E8813-088D-4037-9D0E-44273A3229DA}" srcId="{41E9C8FA-7CBC-4C63-A62B-7E6986B8F2F1}" destId="{8DFEC35B-3BEC-420E-A320-9EE2F39890B3}" srcOrd="3" destOrd="0" parTransId="{5C91092A-2790-43CE-8FDC-AD76DD9D03ED}" sibTransId="{3144187A-BDE3-403E-B3D6-A92F1719A662}"/>
    <dgm:cxn modelId="{6BABD1E2-8D04-4DE7-B5C8-E69938EAAD13}" srcId="{41E9C8FA-7CBC-4C63-A62B-7E6986B8F2F1}" destId="{966844CE-D17D-4A49-B34D-0ADE2DC5F21F}" srcOrd="0" destOrd="0" parTransId="{4F5E21A9-8D8E-4C5C-A94F-C19ABC95FEDC}" sibTransId="{C9115242-4D72-48B7-9BC3-A26012D96917}"/>
    <dgm:cxn modelId="{33EF2EDE-CE48-43FF-BB34-6FC64CA0A3D3}" type="presOf" srcId="{5C91092A-2790-43CE-8FDC-AD76DD9D03ED}" destId="{FEAC3BB6-59FC-4058-B1C3-56E44BB8F174}" srcOrd="0" destOrd="0" presId="urn:microsoft.com/office/officeart/2005/8/layout/hierarchy1"/>
    <dgm:cxn modelId="{B7AA8796-3D98-4E87-BB03-DD4780D044D0}" type="presOf" srcId="{966844CE-D17D-4A49-B34D-0ADE2DC5F21F}" destId="{78929315-BB7C-490C-BACD-D2042483E6C9}" srcOrd="0" destOrd="0" presId="urn:microsoft.com/office/officeart/2005/8/layout/hierarchy1"/>
    <dgm:cxn modelId="{6D37B47D-3853-4B7B-84DA-9C28F1D7D3BF}" type="presOf" srcId="{ADA7BE9A-38FB-47D2-A919-7837BCE30F50}" destId="{034A4E82-704E-4218-A46F-340DE0A18729}" srcOrd="0" destOrd="0" presId="urn:microsoft.com/office/officeart/2005/8/layout/hierarchy1"/>
    <dgm:cxn modelId="{0F24BB33-C5E1-4996-9344-00A0E9E5C6D2}" type="presOf" srcId="{BB66D308-3929-433C-A37B-27B993FF64FD}" destId="{D1BD2F01-ABAD-470F-8EA2-52DE16F3F41A}" srcOrd="0" destOrd="0" presId="urn:microsoft.com/office/officeart/2005/8/layout/hierarchy1"/>
    <dgm:cxn modelId="{25B1934C-3069-4BA6-B961-E6C3854C64E7}" type="presOf" srcId="{128EA9A7-2617-47E6-A0DF-83B3BEA9058B}" destId="{3298F8A9-6038-412D-B490-053939A38F0E}" srcOrd="0" destOrd="0" presId="urn:microsoft.com/office/officeart/2005/8/layout/hierarchy1"/>
    <dgm:cxn modelId="{B250B03D-2F1A-4415-A07D-0FB0061564C6}" type="presOf" srcId="{41E9C8FA-7CBC-4C63-A62B-7E6986B8F2F1}" destId="{D47CD6A0-5373-4A24-9255-6F0611033E66}" srcOrd="0" destOrd="0" presId="urn:microsoft.com/office/officeart/2005/8/layout/hierarchy1"/>
    <dgm:cxn modelId="{AF6043CF-E55E-4A20-804E-49B1824622E4}" type="presOf" srcId="{8DFEC35B-3BEC-420E-A320-9EE2F39890B3}" destId="{8F36CFAD-91B4-4E60-AE7B-4A861B6175B8}" srcOrd="0" destOrd="0" presId="urn:microsoft.com/office/officeart/2005/8/layout/hierarchy1"/>
    <dgm:cxn modelId="{13E00659-E146-404B-9BF3-6396AACFB0C0}" type="presOf" srcId="{D05B8037-4025-4172-B524-FB006B8E5D06}" destId="{2BB1040C-F889-4826-A003-64FA1518ED3E}" srcOrd="0" destOrd="0" presId="urn:microsoft.com/office/officeart/2005/8/layout/hierarchy1"/>
    <dgm:cxn modelId="{205DDA65-A055-45BB-A324-C0AA242A3627}" type="presOf" srcId="{4F5E21A9-8D8E-4C5C-A94F-C19ABC95FEDC}" destId="{8F553FE3-ED83-461C-ABE1-387F244E7972}" srcOrd="0" destOrd="0" presId="urn:microsoft.com/office/officeart/2005/8/layout/hierarchy1"/>
    <dgm:cxn modelId="{EF54A8C4-89DB-465A-9FDF-F0DBAC0EEB57}" type="presOf" srcId="{5D85FF92-ECAA-426A-AB26-90F4C4F842DF}" destId="{38003663-5B8E-4310-AC26-A01458270A0D}" srcOrd="0" destOrd="0" presId="urn:microsoft.com/office/officeart/2005/8/layout/hierarchy1"/>
    <dgm:cxn modelId="{62D48E58-DDDE-4C97-9AB5-E71371D815B3}" srcId="{41E9C8FA-7CBC-4C63-A62B-7E6986B8F2F1}" destId="{ADA7BE9A-38FB-47D2-A919-7837BCE30F50}" srcOrd="1" destOrd="0" parTransId="{BB66D308-3929-433C-A37B-27B993FF64FD}" sibTransId="{9A9292AF-1994-4ECE-B38F-14AB9F773F9C}"/>
    <dgm:cxn modelId="{0D01FF00-A220-41DB-A4BD-819A22EE3CAF}" srcId="{41E9C8FA-7CBC-4C63-A62B-7E6986B8F2F1}" destId="{C885B8E0-63B4-469E-9FD6-415E91FE77CD}" srcOrd="2" destOrd="0" parTransId="{0056AA9B-E04E-4BC9-AC51-6527BA99DA5B}" sibTransId="{677BE969-DF21-4A4D-BBDB-D5544AD9D6E6}"/>
    <dgm:cxn modelId="{3FFD0073-F40C-4C99-9713-F2E83C00C374}" srcId="{C04F16DF-A704-4FE8-8035-D4484B5EACB1}" destId="{7B09EF90-14C5-4316-9E38-1540CED63A17}" srcOrd="0" destOrd="0" parTransId="{E222ED0C-3F4B-4A7F-84C6-F74FD18F1937}" sibTransId="{4E7C2311-4203-4B40-88AE-8C74350E63F4}"/>
    <dgm:cxn modelId="{1816795F-C831-4EEA-9726-98EAA3349C87}" srcId="{7B09EF90-14C5-4316-9E38-1540CED63A17}" destId="{D05B8037-4025-4172-B524-FB006B8E5D06}" srcOrd="1" destOrd="0" parTransId="{5D85FF92-ECAA-426A-AB26-90F4C4F842DF}" sibTransId="{54F7DDE0-48AE-4E91-8453-2046DB022548}"/>
    <dgm:cxn modelId="{DAD85997-B223-40C2-BC15-9D0A4909CE79}" srcId="{7B09EF90-14C5-4316-9E38-1540CED63A17}" destId="{41E9C8FA-7CBC-4C63-A62B-7E6986B8F2F1}" srcOrd="0" destOrd="0" parTransId="{128EA9A7-2617-47E6-A0DF-83B3BEA9058B}" sibTransId="{E9484564-832F-475A-B50F-7696BAF87B57}"/>
    <dgm:cxn modelId="{5A8389A5-8A6D-478A-85C3-117714CA31D0}" type="presOf" srcId="{7B09EF90-14C5-4316-9E38-1540CED63A17}" destId="{979B5133-EDC5-4ACE-84F0-863D07329E7B}" srcOrd="0" destOrd="0" presId="urn:microsoft.com/office/officeart/2005/8/layout/hierarchy1"/>
    <dgm:cxn modelId="{F755A809-5E59-49F9-ACB7-A64EA5C7B017}" type="presParOf" srcId="{3759286C-E15D-4C12-B73B-A819C3C7CBEA}" destId="{7378522C-7067-48AA-BDC2-212B110B9FDD}" srcOrd="0" destOrd="0" presId="urn:microsoft.com/office/officeart/2005/8/layout/hierarchy1"/>
    <dgm:cxn modelId="{73C7C5AA-3772-4819-AC82-7F4C984E4A62}" type="presParOf" srcId="{7378522C-7067-48AA-BDC2-212B110B9FDD}" destId="{974C8002-672D-4786-90F5-F94F1B5316AF}" srcOrd="0" destOrd="0" presId="urn:microsoft.com/office/officeart/2005/8/layout/hierarchy1"/>
    <dgm:cxn modelId="{47197E7A-CD32-477F-8711-D6B89282394E}" type="presParOf" srcId="{974C8002-672D-4786-90F5-F94F1B5316AF}" destId="{F806D899-A44C-4F7D-B10F-CE09750737FC}" srcOrd="0" destOrd="0" presId="urn:microsoft.com/office/officeart/2005/8/layout/hierarchy1"/>
    <dgm:cxn modelId="{D7E3315C-7CCE-417A-BB3A-F660D8C6F45F}" type="presParOf" srcId="{974C8002-672D-4786-90F5-F94F1B5316AF}" destId="{979B5133-EDC5-4ACE-84F0-863D07329E7B}" srcOrd="1" destOrd="0" presId="urn:microsoft.com/office/officeart/2005/8/layout/hierarchy1"/>
    <dgm:cxn modelId="{5B06C53D-7A6C-4955-9C84-105C682B7F19}" type="presParOf" srcId="{7378522C-7067-48AA-BDC2-212B110B9FDD}" destId="{A5E4B4D7-0EE2-4799-BE75-732594CB45ED}" srcOrd="1" destOrd="0" presId="urn:microsoft.com/office/officeart/2005/8/layout/hierarchy1"/>
    <dgm:cxn modelId="{7D14AEE2-1BD6-4473-B84F-122C8BA2C278}" type="presParOf" srcId="{A5E4B4D7-0EE2-4799-BE75-732594CB45ED}" destId="{3298F8A9-6038-412D-B490-053939A38F0E}" srcOrd="0" destOrd="0" presId="urn:microsoft.com/office/officeart/2005/8/layout/hierarchy1"/>
    <dgm:cxn modelId="{AFBEF775-A937-4335-B752-280B017599C1}" type="presParOf" srcId="{A5E4B4D7-0EE2-4799-BE75-732594CB45ED}" destId="{F76FB838-ECB9-47EA-832F-DEB30D0C89A8}" srcOrd="1" destOrd="0" presId="urn:microsoft.com/office/officeart/2005/8/layout/hierarchy1"/>
    <dgm:cxn modelId="{841F34C1-BEC1-42DD-8B9A-CFFD506F8AD9}" type="presParOf" srcId="{F76FB838-ECB9-47EA-832F-DEB30D0C89A8}" destId="{5AB806E9-7126-4C54-972C-7EB6BDF2DE60}" srcOrd="0" destOrd="0" presId="urn:microsoft.com/office/officeart/2005/8/layout/hierarchy1"/>
    <dgm:cxn modelId="{1896219E-8176-4561-AACF-B229CC6F7557}" type="presParOf" srcId="{5AB806E9-7126-4C54-972C-7EB6BDF2DE60}" destId="{771BCE44-F585-4ACA-8782-D45236E830F6}" srcOrd="0" destOrd="0" presId="urn:microsoft.com/office/officeart/2005/8/layout/hierarchy1"/>
    <dgm:cxn modelId="{F1D9D7C4-1B91-4A40-9F1F-E892A64E896F}" type="presParOf" srcId="{5AB806E9-7126-4C54-972C-7EB6BDF2DE60}" destId="{D47CD6A0-5373-4A24-9255-6F0611033E66}" srcOrd="1" destOrd="0" presId="urn:microsoft.com/office/officeart/2005/8/layout/hierarchy1"/>
    <dgm:cxn modelId="{92F4DA22-751D-490F-94EB-C2C71F4EB2F0}" type="presParOf" srcId="{F76FB838-ECB9-47EA-832F-DEB30D0C89A8}" destId="{6915F297-1159-40D6-988A-3985290E99DD}" srcOrd="1" destOrd="0" presId="urn:microsoft.com/office/officeart/2005/8/layout/hierarchy1"/>
    <dgm:cxn modelId="{CD71A312-BBC8-4561-B228-968FF2E7F0C5}" type="presParOf" srcId="{6915F297-1159-40D6-988A-3985290E99DD}" destId="{8F553FE3-ED83-461C-ABE1-387F244E7972}" srcOrd="0" destOrd="0" presId="urn:microsoft.com/office/officeart/2005/8/layout/hierarchy1"/>
    <dgm:cxn modelId="{8027AB79-E91F-4701-A456-4E13D2ADE275}" type="presParOf" srcId="{6915F297-1159-40D6-988A-3985290E99DD}" destId="{85130DC4-0E69-41C0-99EC-745A80B8CBBA}" srcOrd="1" destOrd="0" presId="urn:microsoft.com/office/officeart/2005/8/layout/hierarchy1"/>
    <dgm:cxn modelId="{3366A243-EE47-4128-9A3E-936E153EBEE5}" type="presParOf" srcId="{85130DC4-0E69-41C0-99EC-745A80B8CBBA}" destId="{2CAA41F7-558A-4183-B4B3-7094241FCE85}" srcOrd="0" destOrd="0" presId="urn:microsoft.com/office/officeart/2005/8/layout/hierarchy1"/>
    <dgm:cxn modelId="{28DBA642-D27B-48DE-BBCC-F8EEB92D44B6}" type="presParOf" srcId="{2CAA41F7-558A-4183-B4B3-7094241FCE85}" destId="{A4D251F5-29C7-4A4A-AECE-6628786988CD}" srcOrd="0" destOrd="0" presId="urn:microsoft.com/office/officeart/2005/8/layout/hierarchy1"/>
    <dgm:cxn modelId="{DABF5563-2B00-400D-ADBA-E65153279BCB}" type="presParOf" srcId="{2CAA41F7-558A-4183-B4B3-7094241FCE85}" destId="{78929315-BB7C-490C-BACD-D2042483E6C9}" srcOrd="1" destOrd="0" presId="urn:microsoft.com/office/officeart/2005/8/layout/hierarchy1"/>
    <dgm:cxn modelId="{9BE2B299-7738-4B03-9944-7CA625082A0A}" type="presParOf" srcId="{85130DC4-0E69-41C0-99EC-745A80B8CBBA}" destId="{A06A1027-B249-49E4-A41E-DE7FF016AF60}" srcOrd="1" destOrd="0" presId="urn:microsoft.com/office/officeart/2005/8/layout/hierarchy1"/>
    <dgm:cxn modelId="{C7E9156B-E6D5-4137-867F-D2F033EDA284}" type="presParOf" srcId="{6915F297-1159-40D6-988A-3985290E99DD}" destId="{D1BD2F01-ABAD-470F-8EA2-52DE16F3F41A}" srcOrd="2" destOrd="0" presId="urn:microsoft.com/office/officeart/2005/8/layout/hierarchy1"/>
    <dgm:cxn modelId="{476DA1E9-372A-4072-8D8F-1671A24F572A}" type="presParOf" srcId="{6915F297-1159-40D6-988A-3985290E99DD}" destId="{1161EBB7-7223-4FCF-BA8A-FED49EB87EE2}" srcOrd="3" destOrd="0" presId="urn:microsoft.com/office/officeart/2005/8/layout/hierarchy1"/>
    <dgm:cxn modelId="{769EF493-6AE1-4DA7-AB61-5100AC77675B}" type="presParOf" srcId="{1161EBB7-7223-4FCF-BA8A-FED49EB87EE2}" destId="{A261223B-A5E4-4473-9D59-A271178CCA99}" srcOrd="0" destOrd="0" presId="urn:microsoft.com/office/officeart/2005/8/layout/hierarchy1"/>
    <dgm:cxn modelId="{E1AFF758-9CFB-40C6-BE25-6CDDA04687EE}" type="presParOf" srcId="{A261223B-A5E4-4473-9D59-A271178CCA99}" destId="{EEB75297-DAB9-4D26-B391-0AB26B54EEF9}" srcOrd="0" destOrd="0" presId="urn:microsoft.com/office/officeart/2005/8/layout/hierarchy1"/>
    <dgm:cxn modelId="{EE7D1436-C586-4F72-ADFD-40F91B3608BA}" type="presParOf" srcId="{A261223B-A5E4-4473-9D59-A271178CCA99}" destId="{034A4E82-704E-4218-A46F-340DE0A18729}" srcOrd="1" destOrd="0" presId="urn:microsoft.com/office/officeart/2005/8/layout/hierarchy1"/>
    <dgm:cxn modelId="{A75292DE-445D-4C38-8A93-DE0FC9C30901}" type="presParOf" srcId="{1161EBB7-7223-4FCF-BA8A-FED49EB87EE2}" destId="{8300DF6F-ABEF-4626-9D6E-FDC0B18E7A30}" srcOrd="1" destOrd="0" presId="urn:microsoft.com/office/officeart/2005/8/layout/hierarchy1"/>
    <dgm:cxn modelId="{2EF5786C-EFC0-4893-85E0-547B132BBF17}" type="presParOf" srcId="{6915F297-1159-40D6-988A-3985290E99DD}" destId="{9DCBAF23-06B2-4285-AFFD-CE3F1820476D}" srcOrd="4" destOrd="0" presId="urn:microsoft.com/office/officeart/2005/8/layout/hierarchy1"/>
    <dgm:cxn modelId="{06DE274C-79FC-45D3-919D-361B457154B7}" type="presParOf" srcId="{6915F297-1159-40D6-988A-3985290E99DD}" destId="{AB5DF890-A700-474A-BAD1-B45E032E62C8}" srcOrd="5" destOrd="0" presId="urn:microsoft.com/office/officeart/2005/8/layout/hierarchy1"/>
    <dgm:cxn modelId="{276A2557-50C5-4DE7-B742-63180D8D897F}" type="presParOf" srcId="{AB5DF890-A700-474A-BAD1-B45E032E62C8}" destId="{9CA59EB8-1E7D-4022-A4F0-B144C8A8F2D9}" srcOrd="0" destOrd="0" presId="urn:microsoft.com/office/officeart/2005/8/layout/hierarchy1"/>
    <dgm:cxn modelId="{7DE149FB-8704-4DE3-A38A-F28496F8A468}" type="presParOf" srcId="{9CA59EB8-1E7D-4022-A4F0-B144C8A8F2D9}" destId="{442B6187-A76E-4C95-9858-F8516401C63E}" srcOrd="0" destOrd="0" presId="urn:microsoft.com/office/officeart/2005/8/layout/hierarchy1"/>
    <dgm:cxn modelId="{443460AB-0FEE-478A-8A14-E4F7D3B28355}" type="presParOf" srcId="{9CA59EB8-1E7D-4022-A4F0-B144C8A8F2D9}" destId="{5FFB1F9C-99E6-4E6A-91C8-A30F2B048689}" srcOrd="1" destOrd="0" presId="urn:microsoft.com/office/officeart/2005/8/layout/hierarchy1"/>
    <dgm:cxn modelId="{8CF8D07F-1FD2-4C36-8049-62D95447BA4B}" type="presParOf" srcId="{AB5DF890-A700-474A-BAD1-B45E032E62C8}" destId="{D616BB4B-096D-4CB9-A5A6-DE4B435BB552}" srcOrd="1" destOrd="0" presId="urn:microsoft.com/office/officeart/2005/8/layout/hierarchy1"/>
    <dgm:cxn modelId="{235F31BF-7D18-45F0-9532-685BC4D54F44}" type="presParOf" srcId="{6915F297-1159-40D6-988A-3985290E99DD}" destId="{FEAC3BB6-59FC-4058-B1C3-56E44BB8F174}" srcOrd="6" destOrd="0" presId="urn:microsoft.com/office/officeart/2005/8/layout/hierarchy1"/>
    <dgm:cxn modelId="{61535D71-77F4-49EB-B32F-675764EFF031}" type="presParOf" srcId="{6915F297-1159-40D6-988A-3985290E99DD}" destId="{684B2F86-611B-4591-9423-83200CDCE084}" srcOrd="7" destOrd="0" presId="urn:microsoft.com/office/officeart/2005/8/layout/hierarchy1"/>
    <dgm:cxn modelId="{41EDE47C-2E21-4AFC-A09F-75BB20542FFA}" type="presParOf" srcId="{684B2F86-611B-4591-9423-83200CDCE084}" destId="{30F7F5A0-1ADD-42A7-A3EB-1DE5A3F9FBBD}" srcOrd="0" destOrd="0" presId="urn:microsoft.com/office/officeart/2005/8/layout/hierarchy1"/>
    <dgm:cxn modelId="{ADC084DE-2667-4D92-ADDA-5FDDC23A0BBC}" type="presParOf" srcId="{30F7F5A0-1ADD-42A7-A3EB-1DE5A3F9FBBD}" destId="{B9197BF5-2D92-48EF-9894-3943F366204F}" srcOrd="0" destOrd="0" presId="urn:microsoft.com/office/officeart/2005/8/layout/hierarchy1"/>
    <dgm:cxn modelId="{81C5815E-F52E-47AE-8102-A2475BAF40B9}" type="presParOf" srcId="{30F7F5A0-1ADD-42A7-A3EB-1DE5A3F9FBBD}" destId="{8F36CFAD-91B4-4E60-AE7B-4A861B6175B8}" srcOrd="1" destOrd="0" presId="urn:microsoft.com/office/officeart/2005/8/layout/hierarchy1"/>
    <dgm:cxn modelId="{357638D8-EF43-4472-AF64-C5082B0F471F}" type="presParOf" srcId="{684B2F86-611B-4591-9423-83200CDCE084}" destId="{3EF9182E-911E-4586-B400-F28CEABAE14F}" srcOrd="1" destOrd="0" presId="urn:microsoft.com/office/officeart/2005/8/layout/hierarchy1"/>
    <dgm:cxn modelId="{D6AEAC04-6DF8-43BE-B11D-086D84B98A89}" type="presParOf" srcId="{A5E4B4D7-0EE2-4799-BE75-732594CB45ED}" destId="{38003663-5B8E-4310-AC26-A01458270A0D}" srcOrd="2" destOrd="0" presId="urn:microsoft.com/office/officeart/2005/8/layout/hierarchy1"/>
    <dgm:cxn modelId="{80E732BE-80F8-4476-ACD0-8E0303ED709D}" type="presParOf" srcId="{A5E4B4D7-0EE2-4799-BE75-732594CB45ED}" destId="{43EBD096-7ABE-484C-9DB7-83628BECEF97}" srcOrd="3" destOrd="0" presId="urn:microsoft.com/office/officeart/2005/8/layout/hierarchy1"/>
    <dgm:cxn modelId="{CEDC72D3-B719-4A74-B57B-4953790F8CA6}" type="presParOf" srcId="{43EBD096-7ABE-484C-9DB7-83628BECEF97}" destId="{74A41AFF-166F-45C2-9206-602BA34AD88C}" srcOrd="0" destOrd="0" presId="urn:microsoft.com/office/officeart/2005/8/layout/hierarchy1"/>
    <dgm:cxn modelId="{37237F23-1ACB-43D0-AB2F-1C853715DFE2}" type="presParOf" srcId="{74A41AFF-166F-45C2-9206-602BA34AD88C}" destId="{0AA3B0E0-96A1-44DD-B403-B2F4DC6558E1}" srcOrd="0" destOrd="0" presId="urn:microsoft.com/office/officeart/2005/8/layout/hierarchy1"/>
    <dgm:cxn modelId="{73D5A39A-6E9F-42BC-BB87-B88A2D72B89B}" type="presParOf" srcId="{74A41AFF-166F-45C2-9206-602BA34AD88C}" destId="{2BB1040C-F889-4826-A003-64FA1518ED3E}" srcOrd="1" destOrd="0" presId="urn:microsoft.com/office/officeart/2005/8/layout/hierarchy1"/>
    <dgm:cxn modelId="{5072CF3C-AECF-4262-92BC-3556091A4395}" type="presParOf" srcId="{43EBD096-7ABE-484C-9DB7-83628BECEF97}" destId="{EA2F2C6A-4300-4B76-9A1C-1D97071B95BD}"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04F16DF-A704-4FE8-8035-D4484B5EACB1}"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GB"/>
        </a:p>
      </dgm:t>
    </dgm:pt>
    <dgm:pt modelId="{7B09EF90-14C5-4316-9E38-1540CED63A17}">
      <dgm:prSet phldrT="[Text]" custT="1"/>
      <dgm:spPr>
        <a:solidFill>
          <a:schemeClr val="bg1">
            <a:lumMod val="75000"/>
            <a:alpha val="90000"/>
          </a:schemeClr>
        </a:solidFill>
      </dgm:spPr>
      <dgm:t>
        <a:bodyPr/>
        <a:lstStyle/>
        <a:p>
          <a:r>
            <a:rPr lang="en-GB" sz="2000" dirty="0" smtClean="0">
              <a:latin typeface="Arial" pitchFamily="34" charset="0"/>
              <a:cs typeface="Arial" pitchFamily="34" charset="0"/>
            </a:rPr>
            <a:t>Rectal swab</a:t>
          </a:r>
          <a:endParaRPr lang="en-GB" sz="2000" dirty="0">
            <a:latin typeface="Arial" pitchFamily="34" charset="0"/>
            <a:cs typeface="Arial" pitchFamily="34" charset="0"/>
          </a:endParaRPr>
        </a:p>
      </dgm:t>
    </dgm:pt>
    <dgm:pt modelId="{E222ED0C-3F4B-4A7F-84C6-F74FD18F1937}" type="parTrans" cxnId="{3FFD0073-F40C-4C99-9713-F2E83C00C374}">
      <dgm:prSet/>
      <dgm:spPr/>
      <dgm:t>
        <a:bodyPr/>
        <a:lstStyle/>
        <a:p>
          <a:endParaRPr lang="en-GB" sz="1400">
            <a:latin typeface="Arial" pitchFamily="34" charset="0"/>
            <a:cs typeface="Arial" pitchFamily="34" charset="0"/>
          </a:endParaRPr>
        </a:p>
      </dgm:t>
    </dgm:pt>
    <dgm:pt modelId="{4E7C2311-4203-4B40-88AE-8C74350E63F4}" type="sibTrans" cxnId="{3FFD0073-F40C-4C99-9713-F2E83C00C374}">
      <dgm:prSet/>
      <dgm:spPr/>
      <dgm:t>
        <a:bodyPr/>
        <a:lstStyle/>
        <a:p>
          <a:endParaRPr lang="en-GB" sz="1400">
            <a:latin typeface="Arial" pitchFamily="34" charset="0"/>
            <a:cs typeface="Arial" pitchFamily="34" charset="0"/>
          </a:endParaRPr>
        </a:p>
      </dgm:t>
    </dgm:pt>
    <dgm:pt modelId="{41E9C8FA-7CBC-4C63-A62B-7E6986B8F2F1}">
      <dgm:prSet phldrT="[Text]" custT="1"/>
      <dgm:spPr>
        <a:solidFill>
          <a:srgbClr val="92D050">
            <a:alpha val="90000"/>
          </a:srgbClr>
        </a:solidFill>
      </dgm:spPr>
      <dgm:t>
        <a:bodyPr/>
        <a:lstStyle/>
        <a:p>
          <a:r>
            <a:rPr lang="en-GB" sz="2000" dirty="0" smtClean="0">
              <a:latin typeface="Arial" pitchFamily="34" charset="0"/>
              <a:cs typeface="Arial" pitchFamily="34" charset="0"/>
            </a:rPr>
            <a:t>Agar plate</a:t>
          </a:r>
          <a:endParaRPr lang="en-GB" sz="2000" dirty="0">
            <a:latin typeface="Arial" pitchFamily="34" charset="0"/>
            <a:cs typeface="Arial" pitchFamily="34" charset="0"/>
          </a:endParaRPr>
        </a:p>
      </dgm:t>
    </dgm:pt>
    <dgm:pt modelId="{128EA9A7-2617-47E6-A0DF-83B3BEA9058B}" type="parTrans" cxnId="{DAD85997-B223-40C2-BC15-9D0A4909CE79}">
      <dgm:prSet/>
      <dgm:spPr/>
      <dgm:t>
        <a:bodyPr/>
        <a:lstStyle/>
        <a:p>
          <a:endParaRPr lang="en-GB" sz="1400">
            <a:latin typeface="Arial" pitchFamily="34" charset="0"/>
            <a:cs typeface="Arial" pitchFamily="34" charset="0"/>
          </a:endParaRPr>
        </a:p>
      </dgm:t>
    </dgm:pt>
    <dgm:pt modelId="{E9484564-832F-475A-B50F-7696BAF87B57}" type="sibTrans" cxnId="{DAD85997-B223-40C2-BC15-9D0A4909CE79}">
      <dgm:prSet/>
      <dgm:spPr/>
      <dgm:t>
        <a:bodyPr/>
        <a:lstStyle/>
        <a:p>
          <a:endParaRPr lang="en-GB" sz="1400">
            <a:latin typeface="Arial" pitchFamily="34" charset="0"/>
            <a:cs typeface="Arial" pitchFamily="34" charset="0"/>
          </a:endParaRPr>
        </a:p>
      </dgm:t>
    </dgm:pt>
    <dgm:pt modelId="{D05B8037-4025-4172-B524-FB006B8E5D06}">
      <dgm:prSet phldrT="[Text]" custT="1"/>
      <dgm:spPr>
        <a:solidFill>
          <a:schemeClr val="accent1">
            <a:lumMod val="75000"/>
            <a:alpha val="90000"/>
          </a:schemeClr>
        </a:solidFill>
      </dgm:spPr>
      <dgm:t>
        <a:bodyPr/>
        <a:lstStyle/>
        <a:p>
          <a:r>
            <a:rPr lang="en-GB" sz="2000" dirty="0" smtClean="0">
              <a:latin typeface="Arial" pitchFamily="34" charset="0"/>
              <a:cs typeface="Arial" pitchFamily="34" charset="0"/>
            </a:rPr>
            <a:t>NAAT</a:t>
          </a:r>
        </a:p>
        <a:p>
          <a:r>
            <a:rPr lang="en-GB" sz="2000" dirty="0" smtClean="0">
              <a:latin typeface="Arial" pitchFamily="34" charset="0"/>
              <a:cs typeface="Arial" pitchFamily="34" charset="0"/>
            </a:rPr>
            <a:t>(PCR)</a:t>
          </a:r>
          <a:endParaRPr lang="en-GB" sz="2000" dirty="0">
            <a:latin typeface="Arial" pitchFamily="34" charset="0"/>
            <a:cs typeface="Arial" pitchFamily="34" charset="0"/>
          </a:endParaRPr>
        </a:p>
      </dgm:t>
    </dgm:pt>
    <dgm:pt modelId="{5D85FF92-ECAA-426A-AB26-90F4C4F842DF}" type="parTrans" cxnId="{1816795F-C831-4EEA-9726-98EAA3349C87}">
      <dgm:prSet/>
      <dgm:spPr/>
      <dgm:t>
        <a:bodyPr/>
        <a:lstStyle/>
        <a:p>
          <a:endParaRPr lang="en-GB" sz="1400">
            <a:latin typeface="Arial" pitchFamily="34" charset="0"/>
            <a:cs typeface="Arial" pitchFamily="34" charset="0"/>
          </a:endParaRPr>
        </a:p>
      </dgm:t>
    </dgm:pt>
    <dgm:pt modelId="{54F7DDE0-48AE-4E91-8453-2046DB022548}" type="sibTrans" cxnId="{1816795F-C831-4EEA-9726-98EAA3349C87}">
      <dgm:prSet/>
      <dgm:spPr/>
      <dgm:t>
        <a:bodyPr/>
        <a:lstStyle/>
        <a:p>
          <a:endParaRPr lang="en-GB" sz="1400">
            <a:latin typeface="Arial" pitchFamily="34" charset="0"/>
            <a:cs typeface="Arial" pitchFamily="34" charset="0"/>
          </a:endParaRPr>
        </a:p>
      </dgm:t>
    </dgm:pt>
    <dgm:pt modelId="{966844CE-D17D-4A49-B34D-0ADE2DC5F21F}">
      <dgm:prSet custT="1"/>
      <dgm:spPr>
        <a:solidFill>
          <a:srgbClr val="92D050">
            <a:alpha val="90000"/>
          </a:srgbClr>
        </a:solidFill>
      </dgm:spPr>
      <dgm:t>
        <a:bodyPr/>
        <a:lstStyle/>
        <a:p>
          <a:r>
            <a:rPr lang="en-GB" sz="2000" dirty="0" smtClean="0">
              <a:latin typeface="Arial" pitchFamily="34" charset="0"/>
              <a:cs typeface="Arial" pitchFamily="34" charset="0"/>
            </a:rPr>
            <a:t>AST</a:t>
          </a:r>
          <a:endParaRPr lang="en-GB" sz="2000" dirty="0">
            <a:latin typeface="Arial" pitchFamily="34" charset="0"/>
            <a:cs typeface="Arial" pitchFamily="34" charset="0"/>
          </a:endParaRPr>
        </a:p>
      </dgm:t>
    </dgm:pt>
    <dgm:pt modelId="{4F5E21A9-8D8E-4C5C-A94F-C19ABC95FEDC}" type="parTrans" cxnId="{6BABD1E2-8D04-4DE7-B5C8-E69938EAAD13}">
      <dgm:prSet/>
      <dgm:spPr/>
      <dgm:t>
        <a:bodyPr/>
        <a:lstStyle/>
        <a:p>
          <a:endParaRPr lang="en-GB" sz="1400">
            <a:latin typeface="Arial" pitchFamily="34" charset="0"/>
            <a:cs typeface="Arial" pitchFamily="34" charset="0"/>
          </a:endParaRPr>
        </a:p>
      </dgm:t>
    </dgm:pt>
    <dgm:pt modelId="{C9115242-4D72-48B7-9BC3-A26012D96917}" type="sibTrans" cxnId="{6BABD1E2-8D04-4DE7-B5C8-E69938EAAD13}">
      <dgm:prSet/>
      <dgm:spPr/>
      <dgm:t>
        <a:bodyPr/>
        <a:lstStyle/>
        <a:p>
          <a:endParaRPr lang="en-GB" sz="1400">
            <a:latin typeface="Arial" pitchFamily="34" charset="0"/>
            <a:cs typeface="Arial" pitchFamily="34" charset="0"/>
          </a:endParaRPr>
        </a:p>
      </dgm:t>
    </dgm:pt>
    <dgm:pt modelId="{ADA7BE9A-38FB-47D2-A919-7837BCE30F50}">
      <dgm:prSet custT="1"/>
      <dgm:spPr>
        <a:solidFill>
          <a:srgbClr val="92D050">
            <a:alpha val="90000"/>
          </a:srgbClr>
        </a:solidFill>
      </dgm:spPr>
      <dgm:t>
        <a:bodyPr/>
        <a:lstStyle/>
        <a:p>
          <a:r>
            <a:rPr lang="en-GB" sz="2000" dirty="0" smtClean="0">
              <a:latin typeface="Arial" pitchFamily="34" charset="0"/>
              <a:cs typeface="Arial" pitchFamily="34" charset="0"/>
            </a:rPr>
            <a:t>MADLDI-TOF MS</a:t>
          </a:r>
          <a:endParaRPr lang="en-GB" sz="2000" dirty="0">
            <a:latin typeface="Arial" pitchFamily="34" charset="0"/>
            <a:cs typeface="Arial" pitchFamily="34" charset="0"/>
          </a:endParaRPr>
        </a:p>
      </dgm:t>
    </dgm:pt>
    <dgm:pt modelId="{BB66D308-3929-433C-A37B-27B993FF64FD}" type="parTrans" cxnId="{62D48E58-DDDE-4C97-9AB5-E71371D815B3}">
      <dgm:prSet/>
      <dgm:spPr/>
      <dgm:t>
        <a:bodyPr/>
        <a:lstStyle/>
        <a:p>
          <a:endParaRPr lang="en-GB" sz="1400">
            <a:latin typeface="Arial" pitchFamily="34" charset="0"/>
            <a:cs typeface="Arial" pitchFamily="34" charset="0"/>
          </a:endParaRPr>
        </a:p>
      </dgm:t>
    </dgm:pt>
    <dgm:pt modelId="{9A9292AF-1994-4ECE-B38F-14AB9F773F9C}" type="sibTrans" cxnId="{62D48E58-DDDE-4C97-9AB5-E71371D815B3}">
      <dgm:prSet/>
      <dgm:spPr/>
      <dgm:t>
        <a:bodyPr/>
        <a:lstStyle/>
        <a:p>
          <a:endParaRPr lang="en-GB" sz="1400">
            <a:latin typeface="Arial" pitchFamily="34" charset="0"/>
            <a:cs typeface="Arial" pitchFamily="34" charset="0"/>
          </a:endParaRPr>
        </a:p>
      </dgm:t>
    </dgm:pt>
    <dgm:pt modelId="{C885B8E0-63B4-469E-9FD6-415E91FE77CD}">
      <dgm:prSet custT="1"/>
      <dgm:spPr>
        <a:solidFill>
          <a:srgbClr val="92D050">
            <a:alpha val="90000"/>
          </a:srgbClr>
        </a:solidFill>
      </dgm:spPr>
      <dgm:t>
        <a:bodyPr/>
        <a:lstStyle/>
        <a:p>
          <a:r>
            <a:rPr lang="en-GB" sz="2000" dirty="0" smtClean="0">
              <a:latin typeface="Arial" pitchFamily="34" charset="0"/>
              <a:cs typeface="Arial" pitchFamily="34" charset="0"/>
            </a:rPr>
            <a:t>WGS</a:t>
          </a:r>
          <a:endParaRPr lang="en-GB" sz="2000" dirty="0">
            <a:latin typeface="Arial" pitchFamily="34" charset="0"/>
            <a:cs typeface="Arial" pitchFamily="34" charset="0"/>
          </a:endParaRPr>
        </a:p>
      </dgm:t>
    </dgm:pt>
    <dgm:pt modelId="{0056AA9B-E04E-4BC9-AC51-6527BA99DA5B}" type="parTrans" cxnId="{0D01FF00-A220-41DB-A4BD-819A22EE3CAF}">
      <dgm:prSet/>
      <dgm:spPr/>
      <dgm:t>
        <a:bodyPr/>
        <a:lstStyle/>
        <a:p>
          <a:endParaRPr lang="en-GB" sz="1400">
            <a:latin typeface="Arial" pitchFamily="34" charset="0"/>
            <a:cs typeface="Arial" pitchFamily="34" charset="0"/>
          </a:endParaRPr>
        </a:p>
      </dgm:t>
    </dgm:pt>
    <dgm:pt modelId="{677BE969-DF21-4A4D-BBDB-D5544AD9D6E6}" type="sibTrans" cxnId="{0D01FF00-A220-41DB-A4BD-819A22EE3CAF}">
      <dgm:prSet/>
      <dgm:spPr/>
      <dgm:t>
        <a:bodyPr/>
        <a:lstStyle/>
        <a:p>
          <a:endParaRPr lang="en-GB" sz="1400">
            <a:latin typeface="Arial" pitchFamily="34" charset="0"/>
            <a:cs typeface="Arial" pitchFamily="34" charset="0"/>
          </a:endParaRPr>
        </a:p>
      </dgm:t>
    </dgm:pt>
    <dgm:pt modelId="{8DFEC35B-3BEC-420E-A320-9EE2F39890B3}">
      <dgm:prSet custT="1"/>
      <dgm:spPr>
        <a:solidFill>
          <a:srgbClr val="92D050">
            <a:alpha val="90000"/>
          </a:srgbClr>
        </a:solidFill>
      </dgm:spPr>
      <dgm:t>
        <a:bodyPr/>
        <a:lstStyle/>
        <a:p>
          <a:r>
            <a:rPr lang="en-GB" sz="2000" dirty="0" smtClean="0">
              <a:latin typeface="Arial" pitchFamily="34" charset="0"/>
              <a:cs typeface="Arial" pitchFamily="34" charset="0"/>
            </a:rPr>
            <a:t>NAAT</a:t>
          </a:r>
        </a:p>
        <a:p>
          <a:r>
            <a:rPr lang="en-GB" sz="2000" dirty="0" smtClean="0">
              <a:latin typeface="Arial" pitchFamily="34" charset="0"/>
              <a:cs typeface="Arial" pitchFamily="34" charset="0"/>
            </a:rPr>
            <a:t>(PCR)</a:t>
          </a:r>
          <a:endParaRPr lang="en-GB" sz="2000" dirty="0">
            <a:latin typeface="Arial" pitchFamily="34" charset="0"/>
            <a:cs typeface="Arial" pitchFamily="34" charset="0"/>
          </a:endParaRPr>
        </a:p>
      </dgm:t>
    </dgm:pt>
    <dgm:pt modelId="{5C91092A-2790-43CE-8FDC-AD76DD9D03ED}" type="parTrans" cxnId="{720E8813-088D-4037-9D0E-44273A3229DA}">
      <dgm:prSet/>
      <dgm:spPr/>
      <dgm:t>
        <a:bodyPr/>
        <a:lstStyle/>
        <a:p>
          <a:endParaRPr lang="en-GB" sz="1400">
            <a:latin typeface="Arial" pitchFamily="34" charset="0"/>
            <a:cs typeface="Arial" pitchFamily="34" charset="0"/>
          </a:endParaRPr>
        </a:p>
      </dgm:t>
    </dgm:pt>
    <dgm:pt modelId="{3144187A-BDE3-403E-B3D6-A92F1719A662}" type="sibTrans" cxnId="{720E8813-088D-4037-9D0E-44273A3229DA}">
      <dgm:prSet/>
      <dgm:spPr/>
      <dgm:t>
        <a:bodyPr/>
        <a:lstStyle/>
        <a:p>
          <a:endParaRPr lang="en-GB" sz="1400">
            <a:latin typeface="Arial" pitchFamily="34" charset="0"/>
            <a:cs typeface="Arial" pitchFamily="34" charset="0"/>
          </a:endParaRPr>
        </a:p>
      </dgm:t>
    </dgm:pt>
    <dgm:pt modelId="{3759286C-E15D-4C12-B73B-A819C3C7CBEA}" type="pres">
      <dgm:prSet presAssocID="{C04F16DF-A704-4FE8-8035-D4484B5EACB1}" presName="hierChild1" presStyleCnt="0">
        <dgm:presLayoutVars>
          <dgm:chPref val="1"/>
          <dgm:dir/>
          <dgm:animOne val="branch"/>
          <dgm:animLvl val="lvl"/>
          <dgm:resizeHandles/>
        </dgm:presLayoutVars>
      </dgm:prSet>
      <dgm:spPr/>
      <dgm:t>
        <a:bodyPr/>
        <a:lstStyle/>
        <a:p>
          <a:endParaRPr lang="en-GB"/>
        </a:p>
      </dgm:t>
    </dgm:pt>
    <dgm:pt modelId="{7378522C-7067-48AA-BDC2-212B110B9FDD}" type="pres">
      <dgm:prSet presAssocID="{7B09EF90-14C5-4316-9E38-1540CED63A17}" presName="hierRoot1" presStyleCnt="0"/>
      <dgm:spPr/>
    </dgm:pt>
    <dgm:pt modelId="{974C8002-672D-4786-90F5-F94F1B5316AF}" type="pres">
      <dgm:prSet presAssocID="{7B09EF90-14C5-4316-9E38-1540CED63A17}" presName="composite" presStyleCnt="0"/>
      <dgm:spPr/>
    </dgm:pt>
    <dgm:pt modelId="{F806D899-A44C-4F7D-B10F-CE09750737FC}" type="pres">
      <dgm:prSet presAssocID="{7B09EF90-14C5-4316-9E38-1540CED63A17}" presName="background" presStyleLbl="node0" presStyleIdx="0" presStyleCnt="1"/>
      <dgm:spPr/>
    </dgm:pt>
    <dgm:pt modelId="{979B5133-EDC5-4ACE-84F0-863D07329E7B}" type="pres">
      <dgm:prSet presAssocID="{7B09EF90-14C5-4316-9E38-1540CED63A17}" presName="text" presStyleLbl="fgAcc0" presStyleIdx="0" presStyleCnt="1" custScaleX="44544" custScaleY="54869">
        <dgm:presLayoutVars>
          <dgm:chPref val="3"/>
        </dgm:presLayoutVars>
      </dgm:prSet>
      <dgm:spPr/>
      <dgm:t>
        <a:bodyPr/>
        <a:lstStyle/>
        <a:p>
          <a:endParaRPr lang="en-GB"/>
        </a:p>
      </dgm:t>
    </dgm:pt>
    <dgm:pt modelId="{A5E4B4D7-0EE2-4799-BE75-732594CB45ED}" type="pres">
      <dgm:prSet presAssocID="{7B09EF90-14C5-4316-9E38-1540CED63A17}" presName="hierChild2" presStyleCnt="0"/>
      <dgm:spPr/>
    </dgm:pt>
    <dgm:pt modelId="{3298F8A9-6038-412D-B490-053939A38F0E}" type="pres">
      <dgm:prSet presAssocID="{128EA9A7-2617-47E6-A0DF-83B3BEA9058B}" presName="Name10" presStyleLbl="parChTrans1D2" presStyleIdx="0" presStyleCnt="2" custSzX="657196" custSzY="477955"/>
      <dgm:spPr/>
      <dgm:t>
        <a:bodyPr/>
        <a:lstStyle/>
        <a:p>
          <a:endParaRPr lang="en-GB"/>
        </a:p>
      </dgm:t>
    </dgm:pt>
    <dgm:pt modelId="{F76FB838-ECB9-47EA-832F-DEB30D0C89A8}" type="pres">
      <dgm:prSet presAssocID="{41E9C8FA-7CBC-4C63-A62B-7E6986B8F2F1}" presName="hierRoot2" presStyleCnt="0"/>
      <dgm:spPr/>
    </dgm:pt>
    <dgm:pt modelId="{5AB806E9-7126-4C54-972C-7EB6BDF2DE60}" type="pres">
      <dgm:prSet presAssocID="{41E9C8FA-7CBC-4C63-A62B-7E6986B8F2F1}" presName="composite2" presStyleCnt="0"/>
      <dgm:spPr/>
    </dgm:pt>
    <dgm:pt modelId="{771BCE44-F585-4ACA-8782-D45236E830F6}" type="pres">
      <dgm:prSet presAssocID="{41E9C8FA-7CBC-4C63-A62B-7E6986B8F2F1}" presName="background2" presStyleLbl="node2" presStyleIdx="0" presStyleCnt="2"/>
      <dgm:spPr/>
    </dgm:pt>
    <dgm:pt modelId="{D47CD6A0-5373-4A24-9255-6F0611033E66}" type="pres">
      <dgm:prSet presAssocID="{41E9C8FA-7CBC-4C63-A62B-7E6986B8F2F1}" presName="text2" presStyleLbl="fgAcc2" presStyleIdx="0" presStyleCnt="2" custScaleX="44544" custScaleY="54869" custLinFactNeighborX="-30767">
        <dgm:presLayoutVars>
          <dgm:chPref val="3"/>
        </dgm:presLayoutVars>
      </dgm:prSet>
      <dgm:spPr/>
      <dgm:t>
        <a:bodyPr/>
        <a:lstStyle/>
        <a:p>
          <a:endParaRPr lang="en-GB"/>
        </a:p>
      </dgm:t>
    </dgm:pt>
    <dgm:pt modelId="{6915F297-1159-40D6-988A-3985290E99DD}" type="pres">
      <dgm:prSet presAssocID="{41E9C8FA-7CBC-4C63-A62B-7E6986B8F2F1}" presName="hierChild3" presStyleCnt="0"/>
      <dgm:spPr/>
    </dgm:pt>
    <dgm:pt modelId="{8F553FE3-ED83-461C-ABE1-387F244E7972}" type="pres">
      <dgm:prSet presAssocID="{4F5E21A9-8D8E-4C5C-A94F-C19ABC95FEDC}" presName="Name17" presStyleLbl="parChTrans1D3" presStyleIdx="0" presStyleCnt="4" custSzX="1971588" custSzY="477955"/>
      <dgm:spPr/>
      <dgm:t>
        <a:bodyPr/>
        <a:lstStyle/>
        <a:p>
          <a:endParaRPr lang="en-GB"/>
        </a:p>
      </dgm:t>
    </dgm:pt>
    <dgm:pt modelId="{85130DC4-0E69-41C0-99EC-745A80B8CBBA}" type="pres">
      <dgm:prSet presAssocID="{966844CE-D17D-4A49-B34D-0ADE2DC5F21F}" presName="hierRoot3" presStyleCnt="0"/>
      <dgm:spPr/>
    </dgm:pt>
    <dgm:pt modelId="{2CAA41F7-558A-4183-B4B3-7094241FCE85}" type="pres">
      <dgm:prSet presAssocID="{966844CE-D17D-4A49-B34D-0ADE2DC5F21F}" presName="composite3" presStyleCnt="0"/>
      <dgm:spPr/>
    </dgm:pt>
    <dgm:pt modelId="{A4D251F5-29C7-4A4A-AECE-6628786988CD}" type="pres">
      <dgm:prSet presAssocID="{966844CE-D17D-4A49-B34D-0ADE2DC5F21F}" presName="background3" presStyleLbl="node3" presStyleIdx="0" presStyleCnt="4"/>
      <dgm:spPr/>
    </dgm:pt>
    <dgm:pt modelId="{78929315-BB7C-490C-BACD-D2042483E6C9}" type="pres">
      <dgm:prSet presAssocID="{966844CE-D17D-4A49-B34D-0ADE2DC5F21F}" presName="text3" presStyleLbl="fgAcc3" presStyleIdx="0" presStyleCnt="4" custScaleX="44544" custScaleY="54869" custLinFactNeighborX="-30767">
        <dgm:presLayoutVars>
          <dgm:chPref val="3"/>
        </dgm:presLayoutVars>
      </dgm:prSet>
      <dgm:spPr/>
      <dgm:t>
        <a:bodyPr/>
        <a:lstStyle/>
        <a:p>
          <a:endParaRPr lang="en-GB"/>
        </a:p>
      </dgm:t>
    </dgm:pt>
    <dgm:pt modelId="{A06A1027-B249-49E4-A41E-DE7FF016AF60}" type="pres">
      <dgm:prSet presAssocID="{966844CE-D17D-4A49-B34D-0ADE2DC5F21F}" presName="hierChild4" presStyleCnt="0"/>
      <dgm:spPr/>
    </dgm:pt>
    <dgm:pt modelId="{D1BD2F01-ABAD-470F-8EA2-52DE16F3F41A}" type="pres">
      <dgm:prSet presAssocID="{BB66D308-3929-433C-A37B-27B993FF64FD}" presName="Name17" presStyleLbl="parChTrans1D3" presStyleIdx="1" presStyleCnt="4" custSzX="657196" custSzY="477955"/>
      <dgm:spPr/>
      <dgm:t>
        <a:bodyPr/>
        <a:lstStyle/>
        <a:p>
          <a:endParaRPr lang="en-GB"/>
        </a:p>
      </dgm:t>
    </dgm:pt>
    <dgm:pt modelId="{1161EBB7-7223-4FCF-BA8A-FED49EB87EE2}" type="pres">
      <dgm:prSet presAssocID="{ADA7BE9A-38FB-47D2-A919-7837BCE30F50}" presName="hierRoot3" presStyleCnt="0"/>
      <dgm:spPr/>
    </dgm:pt>
    <dgm:pt modelId="{A261223B-A5E4-4473-9D59-A271178CCA99}" type="pres">
      <dgm:prSet presAssocID="{ADA7BE9A-38FB-47D2-A919-7837BCE30F50}" presName="composite3" presStyleCnt="0"/>
      <dgm:spPr/>
    </dgm:pt>
    <dgm:pt modelId="{EEB75297-DAB9-4D26-B391-0AB26B54EEF9}" type="pres">
      <dgm:prSet presAssocID="{ADA7BE9A-38FB-47D2-A919-7837BCE30F50}" presName="background3" presStyleLbl="node3" presStyleIdx="1" presStyleCnt="4"/>
      <dgm:spPr/>
    </dgm:pt>
    <dgm:pt modelId="{034A4E82-704E-4218-A46F-340DE0A18729}" type="pres">
      <dgm:prSet presAssocID="{ADA7BE9A-38FB-47D2-A919-7837BCE30F50}" presName="text3" presStyleLbl="fgAcc3" presStyleIdx="1" presStyleCnt="4" custScaleX="50958" custScaleY="54869" custLinFactNeighborX="-30767">
        <dgm:presLayoutVars>
          <dgm:chPref val="3"/>
        </dgm:presLayoutVars>
      </dgm:prSet>
      <dgm:spPr/>
      <dgm:t>
        <a:bodyPr/>
        <a:lstStyle/>
        <a:p>
          <a:endParaRPr lang="en-GB"/>
        </a:p>
      </dgm:t>
    </dgm:pt>
    <dgm:pt modelId="{8300DF6F-ABEF-4626-9D6E-FDC0B18E7A30}" type="pres">
      <dgm:prSet presAssocID="{ADA7BE9A-38FB-47D2-A919-7837BCE30F50}" presName="hierChild4" presStyleCnt="0"/>
      <dgm:spPr/>
    </dgm:pt>
    <dgm:pt modelId="{9DCBAF23-06B2-4285-AFFD-CE3F1820476D}" type="pres">
      <dgm:prSet presAssocID="{0056AA9B-E04E-4BC9-AC51-6527BA99DA5B}" presName="Name17" presStyleLbl="parChTrans1D3" presStyleIdx="2" presStyleCnt="4" custSzX="657196" custSzY="477955"/>
      <dgm:spPr/>
      <dgm:t>
        <a:bodyPr/>
        <a:lstStyle/>
        <a:p>
          <a:endParaRPr lang="en-GB"/>
        </a:p>
      </dgm:t>
    </dgm:pt>
    <dgm:pt modelId="{AB5DF890-A700-474A-BAD1-B45E032E62C8}" type="pres">
      <dgm:prSet presAssocID="{C885B8E0-63B4-469E-9FD6-415E91FE77CD}" presName="hierRoot3" presStyleCnt="0"/>
      <dgm:spPr/>
    </dgm:pt>
    <dgm:pt modelId="{9CA59EB8-1E7D-4022-A4F0-B144C8A8F2D9}" type="pres">
      <dgm:prSet presAssocID="{C885B8E0-63B4-469E-9FD6-415E91FE77CD}" presName="composite3" presStyleCnt="0"/>
      <dgm:spPr/>
    </dgm:pt>
    <dgm:pt modelId="{442B6187-A76E-4C95-9858-F8516401C63E}" type="pres">
      <dgm:prSet presAssocID="{C885B8E0-63B4-469E-9FD6-415E91FE77CD}" presName="background3" presStyleLbl="node3" presStyleIdx="2" presStyleCnt="4"/>
      <dgm:spPr/>
    </dgm:pt>
    <dgm:pt modelId="{5FFB1F9C-99E6-4E6A-91C8-A30F2B048689}" type="pres">
      <dgm:prSet presAssocID="{C885B8E0-63B4-469E-9FD6-415E91FE77CD}" presName="text3" presStyleLbl="fgAcc3" presStyleIdx="2" presStyleCnt="4" custScaleX="44544" custScaleY="54869" custLinFactNeighborX="-30767">
        <dgm:presLayoutVars>
          <dgm:chPref val="3"/>
        </dgm:presLayoutVars>
      </dgm:prSet>
      <dgm:spPr/>
      <dgm:t>
        <a:bodyPr/>
        <a:lstStyle/>
        <a:p>
          <a:endParaRPr lang="en-GB"/>
        </a:p>
      </dgm:t>
    </dgm:pt>
    <dgm:pt modelId="{D616BB4B-096D-4CB9-A5A6-DE4B435BB552}" type="pres">
      <dgm:prSet presAssocID="{C885B8E0-63B4-469E-9FD6-415E91FE77CD}" presName="hierChild4" presStyleCnt="0"/>
      <dgm:spPr/>
    </dgm:pt>
    <dgm:pt modelId="{FEAC3BB6-59FC-4058-B1C3-56E44BB8F174}" type="pres">
      <dgm:prSet presAssocID="{5C91092A-2790-43CE-8FDC-AD76DD9D03ED}" presName="Name17" presStyleLbl="parChTrans1D3" presStyleIdx="3" presStyleCnt="4" custSzX="1971588" custSzY="477955"/>
      <dgm:spPr/>
      <dgm:t>
        <a:bodyPr/>
        <a:lstStyle/>
        <a:p>
          <a:endParaRPr lang="en-GB"/>
        </a:p>
      </dgm:t>
    </dgm:pt>
    <dgm:pt modelId="{684B2F86-611B-4591-9423-83200CDCE084}" type="pres">
      <dgm:prSet presAssocID="{8DFEC35B-3BEC-420E-A320-9EE2F39890B3}" presName="hierRoot3" presStyleCnt="0"/>
      <dgm:spPr/>
    </dgm:pt>
    <dgm:pt modelId="{30F7F5A0-1ADD-42A7-A3EB-1DE5A3F9FBBD}" type="pres">
      <dgm:prSet presAssocID="{8DFEC35B-3BEC-420E-A320-9EE2F39890B3}" presName="composite3" presStyleCnt="0"/>
      <dgm:spPr/>
    </dgm:pt>
    <dgm:pt modelId="{B9197BF5-2D92-48EF-9894-3943F366204F}" type="pres">
      <dgm:prSet presAssocID="{8DFEC35B-3BEC-420E-A320-9EE2F39890B3}" presName="background3" presStyleLbl="node3" presStyleIdx="3" presStyleCnt="4"/>
      <dgm:spPr/>
    </dgm:pt>
    <dgm:pt modelId="{8F36CFAD-91B4-4E60-AE7B-4A861B6175B8}" type="pres">
      <dgm:prSet presAssocID="{8DFEC35B-3BEC-420E-A320-9EE2F39890B3}" presName="text3" presStyleLbl="fgAcc3" presStyleIdx="3" presStyleCnt="4" custScaleX="44544" custScaleY="54869" custLinFactNeighborX="-30767">
        <dgm:presLayoutVars>
          <dgm:chPref val="3"/>
        </dgm:presLayoutVars>
      </dgm:prSet>
      <dgm:spPr/>
      <dgm:t>
        <a:bodyPr/>
        <a:lstStyle/>
        <a:p>
          <a:endParaRPr lang="en-GB"/>
        </a:p>
      </dgm:t>
    </dgm:pt>
    <dgm:pt modelId="{3EF9182E-911E-4586-B400-F28CEABAE14F}" type="pres">
      <dgm:prSet presAssocID="{8DFEC35B-3BEC-420E-A320-9EE2F39890B3}" presName="hierChild4" presStyleCnt="0"/>
      <dgm:spPr/>
    </dgm:pt>
    <dgm:pt modelId="{38003663-5B8E-4310-AC26-A01458270A0D}" type="pres">
      <dgm:prSet presAssocID="{5D85FF92-ECAA-426A-AB26-90F4C4F842DF}" presName="Name10" presStyleLbl="parChTrans1D2" presStyleIdx="1" presStyleCnt="2" custSzX="657196" custSzY="477955"/>
      <dgm:spPr/>
      <dgm:t>
        <a:bodyPr/>
        <a:lstStyle/>
        <a:p>
          <a:endParaRPr lang="en-GB"/>
        </a:p>
      </dgm:t>
    </dgm:pt>
    <dgm:pt modelId="{43EBD096-7ABE-484C-9DB7-83628BECEF97}" type="pres">
      <dgm:prSet presAssocID="{D05B8037-4025-4172-B524-FB006B8E5D06}" presName="hierRoot2" presStyleCnt="0"/>
      <dgm:spPr/>
    </dgm:pt>
    <dgm:pt modelId="{74A41AFF-166F-45C2-9206-602BA34AD88C}" type="pres">
      <dgm:prSet presAssocID="{D05B8037-4025-4172-B524-FB006B8E5D06}" presName="composite2" presStyleCnt="0"/>
      <dgm:spPr/>
    </dgm:pt>
    <dgm:pt modelId="{0AA3B0E0-96A1-44DD-B403-B2F4DC6558E1}" type="pres">
      <dgm:prSet presAssocID="{D05B8037-4025-4172-B524-FB006B8E5D06}" presName="background2" presStyleLbl="node2" presStyleIdx="1" presStyleCnt="2"/>
      <dgm:spPr/>
      <dgm:t>
        <a:bodyPr/>
        <a:lstStyle/>
        <a:p>
          <a:endParaRPr lang="en-GB"/>
        </a:p>
      </dgm:t>
    </dgm:pt>
    <dgm:pt modelId="{2BB1040C-F889-4826-A003-64FA1518ED3E}" type="pres">
      <dgm:prSet presAssocID="{D05B8037-4025-4172-B524-FB006B8E5D06}" presName="text2" presStyleLbl="fgAcc2" presStyleIdx="1" presStyleCnt="2" custScaleX="44544" custScaleY="54869" custLinFactNeighborX="47280">
        <dgm:presLayoutVars>
          <dgm:chPref val="3"/>
        </dgm:presLayoutVars>
      </dgm:prSet>
      <dgm:spPr/>
      <dgm:t>
        <a:bodyPr/>
        <a:lstStyle/>
        <a:p>
          <a:endParaRPr lang="en-GB"/>
        </a:p>
      </dgm:t>
    </dgm:pt>
    <dgm:pt modelId="{EA2F2C6A-4300-4B76-9A1C-1D97071B95BD}" type="pres">
      <dgm:prSet presAssocID="{D05B8037-4025-4172-B524-FB006B8E5D06}" presName="hierChild3" presStyleCnt="0"/>
      <dgm:spPr/>
    </dgm:pt>
  </dgm:ptLst>
  <dgm:cxnLst>
    <dgm:cxn modelId="{D42433FC-E5A9-42A8-A32A-DE28C01104ED}" type="presOf" srcId="{ADA7BE9A-38FB-47D2-A919-7837BCE30F50}" destId="{034A4E82-704E-4218-A46F-340DE0A18729}" srcOrd="0" destOrd="0" presId="urn:microsoft.com/office/officeart/2005/8/layout/hierarchy1"/>
    <dgm:cxn modelId="{C7C3CAF6-0080-414B-BBA2-8F473CE10F3D}" type="presOf" srcId="{5D85FF92-ECAA-426A-AB26-90F4C4F842DF}" destId="{38003663-5B8E-4310-AC26-A01458270A0D}" srcOrd="0" destOrd="0" presId="urn:microsoft.com/office/officeart/2005/8/layout/hierarchy1"/>
    <dgm:cxn modelId="{9EBC6C34-B348-4F22-B5D7-99ED6C100B4E}" type="presOf" srcId="{8DFEC35B-3BEC-420E-A320-9EE2F39890B3}" destId="{8F36CFAD-91B4-4E60-AE7B-4A861B6175B8}" srcOrd="0" destOrd="0" presId="urn:microsoft.com/office/officeart/2005/8/layout/hierarchy1"/>
    <dgm:cxn modelId="{720E8813-088D-4037-9D0E-44273A3229DA}" srcId="{41E9C8FA-7CBC-4C63-A62B-7E6986B8F2F1}" destId="{8DFEC35B-3BEC-420E-A320-9EE2F39890B3}" srcOrd="3" destOrd="0" parTransId="{5C91092A-2790-43CE-8FDC-AD76DD9D03ED}" sibTransId="{3144187A-BDE3-403E-B3D6-A92F1719A662}"/>
    <dgm:cxn modelId="{6BABD1E2-8D04-4DE7-B5C8-E69938EAAD13}" srcId="{41E9C8FA-7CBC-4C63-A62B-7E6986B8F2F1}" destId="{966844CE-D17D-4A49-B34D-0ADE2DC5F21F}" srcOrd="0" destOrd="0" parTransId="{4F5E21A9-8D8E-4C5C-A94F-C19ABC95FEDC}" sibTransId="{C9115242-4D72-48B7-9BC3-A26012D96917}"/>
    <dgm:cxn modelId="{C5429340-A3DC-4E45-8830-CD22C767476C}" type="presOf" srcId="{BB66D308-3929-433C-A37B-27B993FF64FD}" destId="{D1BD2F01-ABAD-470F-8EA2-52DE16F3F41A}" srcOrd="0" destOrd="0" presId="urn:microsoft.com/office/officeart/2005/8/layout/hierarchy1"/>
    <dgm:cxn modelId="{35964A4A-5C5A-4E97-98A4-D43214DFA9DA}" type="presOf" srcId="{128EA9A7-2617-47E6-A0DF-83B3BEA9058B}" destId="{3298F8A9-6038-412D-B490-053939A38F0E}" srcOrd="0" destOrd="0" presId="urn:microsoft.com/office/officeart/2005/8/layout/hierarchy1"/>
    <dgm:cxn modelId="{21B8DE26-ADA0-406F-AC6B-CCA38F3564A6}" type="presOf" srcId="{5C91092A-2790-43CE-8FDC-AD76DD9D03ED}" destId="{FEAC3BB6-59FC-4058-B1C3-56E44BB8F174}" srcOrd="0" destOrd="0" presId="urn:microsoft.com/office/officeart/2005/8/layout/hierarchy1"/>
    <dgm:cxn modelId="{E0982217-02EE-4D5C-BA63-63600A277BB0}" type="presOf" srcId="{966844CE-D17D-4A49-B34D-0ADE2DC5F21F}" destId="{78929315-BB7C-490C-BACD-D2042483E6C9}" srcOrd="0" destOrd="0" presId="urn:microsoft.com/office/officeart/2005/8/layout/hierarchy1"/>
    <dgm:cxn modelId="{2DAD7C8B-A1E6-4AC9-B874-E333E2AB6E5B}" type="presOf" srcId="{7B09EF90-14C5-4316-9E38-1540CED63A17}" destId="{979B5133-EDC5-4ACE-84F0-863D07329E7B}" srcOrd="0" destOrd="0" presId="urn:microsoft.com/office/officeart/2005/8/layout/hierarchy1"/>
    <dgm:cxn modelId="{E5815AFD-F120-45CE-859D-F1BC468C1274}" type="presOf" srcId="{0056AA9B-E04E-4BC9-AC51-6527BA99DA5B}" destId="{9DCBAF23-06B2-4285-AFFD-CE3F1820476D}" srcOrd="0" destOrd="0" presId="urn:microsoft.com/office/officeart/2005/8/layout/hierarchy1"/>
    <dgm:cxn modelId="{C8692A56-03D2-4ECD-969E-A9994030148E}" type="presOf" srcId="{4F5E21A9-8D8E-4C5C-A94F-C19ABC95FEDC}" destId="{8F553FE3-ED83-461C-ABE1-387F244E7972}" srcOrd="0" destOrd="0" presId="urn:microsoft.com/office/officeart/2005/8/layout/hierarchy1"/>
    <dgm:cxn modelId="{DCC6EC8C-E874-423E-8A51-122BBB7CAD3E}" type="presOf" srcId="{C04F16DF-A704-4FE8-8035-D4484B5EACB1}" destId="{3759286C-E15D-4C12-B73B-A819C3C7CBEA}" srcOrd="0" destOrd="0" presId="urn:microsoft.com/office/officeart/2005/8/layout/hierarchy1"/>
    <dgm:cxn modelId="{7FE43BA2-9838-4EFB-8B7A-DA8015E29716}" type="presOf" srcId="{C885B8E0-63B4-469E-9FD6-415E91FE77CD}" destId="{5FFB1F9C-99E6-4E6A-91C8-A30F2B048689}" srcOrd="0" destOrd="0" presId="urn:microsoft.com/office/officeart/2005/8/layout/hierarchy1"/>
    <dgm:cxn modelId="{E2BA4593-9B4B-4593-AD78-44BCECC58912}" type="presOf" srcId="{41E9C8FA-7CBC-4C63-A62B-7E6986B8F2F1}" destId="{D47CD6A0-5373-4A24-9255-6F0611033E66}" srcOrd="0" destOrd="0" presId="urn:microsoft.com/office/officeart/2005/8/layout/hierarchy1"/>
    <dgm:cxn modelId="{62D48E58-DDDE-4C97-9AB5-E71371D815B3}" srcId="{41E9C8FA-7CBC-4C63-A62B-7E6986B8F2F1}" destId="{ADA7BE9A-38FB-47D2-A919-7837BCE30F50}" srcOrd="1" destOrd="0" parTransId="{BB66D308-3929-433C-A37B-27B993FF64FD}" sibTransId="{9A9292AF-1994-4ECE-B38F-14AB9F773F9C}"/>
    <dgm:cxn modelId="{0D01FF00-A220-41DB-A4BD-819A22EE3CAF}" srcId="{41E9C8FA-7CBC-4C63-A62B-7E6986B8F2F1}" destId="{C885B8E0-63B4-469E-9FD6-415E91FE77CD}" srcOrd="2" destOrd="0" parTransId="{0056AA9B-E04E-4BC9-AC51-6527BA99DA5B}" sibTransId="{677BE969-DF21-4A4D-BBDB-D5544AD9D6E6}"/>
    <dgm:cxn modelId="{3FFD0073-F40C-4C99-9713-F2E83C00C374}" srcId="{C04F16DF-A704-4FE8-8035-D4484B5EACB1}" destId="{7B09EF90-14C5-4316-9E38-1540CED63A17}" srcOrd="0" destOrd="0" parTransId="{E222ED0C-3F4B-4A7F-84C6-F74FD18F1937}" sibTransId="{4E7C2311-4203-4B40-88AE-8C74350E63F4}"/>
    <dgm:cxn modelId="{1816795F-C831-4EEA-9726-98EAA3349C87}" srcId="{7B09EF90-14C5-4316-9E38-1540CED63A17}" destId="{D05B8037-4025-4172-B524-FB006B8E5D06}" srcOrd="1" destOrd="0" parTransId="{5D85FF92-ECAA-426A-AB26-90F4C4F842DF}" sibTransId="{54F7DDE0-48AE-4E91-8453-2046DB022548}"/>
    <dgm:cxn modelId="{DAD85997-B223-40C2-BC15-9D0A4909CE79}" srcId="{7B09EF90-14C5-4316-9E38-1540CED63A17}" destId="{41E9C8FA-7CBC-4C63-A62B-7E6986B8F2F1}" srcOrd="0" destOrd="0" parTransId="{128EA9A7-2617-47E6-A0DF-83B3BEA9058B}" sibTransId="{E9484564-832F-475A-B50F-7696BAF87B57}"/>
    <dgm:cxn modelId="{4232A695-6D78-40B2-BC4C-FED332AF73DB}" type="presOf" srcId="{D05B8037-4025-4172-B524-FB006B8E5D06}" destId="{2BB1040C-F889-4826-A003-64FA1518ED3E}" srcOrd="0" destOrd="0" presId="urn:microsoft.com/office/officeart/2005/8/layout/hierarchy1"/>
    <dgm:cxn modelId="{A5421BD9-2511-417B-B24B-E2E344F41433}" type="presParOf" srcId="{3759286C-E15D-4C12-B73B-A819C3C7CBEA}" destId="{7378522C-7067-48AA-BDC2-212B110B9FDD}" srcOrd="0" destOrd="0" presId="urn:microsoft.com/office/officeart/2005/8/layout/hierarchy1"/>
    <dgm:cxn modelId="{D18F52C0-3EB6-4735-97DE-3C1FD78DD262}" type="presParOf" srcId="{7378522C-7067-48AA-BDC2-212B110B9FDD}" destId="{974C8002-672D-4786-90F5-F94F1B5316AF}" srcOrd="0" destOrd="0" presId="urn:microsoft.com/office/officeart/2005/8/layout/hierarchy1"/>
    <dgm:cxn modelId="{27DBD5FC-19DE-455D-B9CB-E2DBFE3E0D6E}" type="presParOf" srcId="{974C8002-672D-4786-90F5-F94F1B5316AF}" destId="{F806D899-A44C-4F7D-B10F-CE09750737FC}" srcOrd="0" destOrd="0" presId="urn:microsoft.com/office/officeart/2005/8/layout/hierarchy1"/>
    <dgm:cxn modelId="{5F762CBF-0846-4B0B-B979-B5F16646A200}" type="presParOf" srcId="{974C8002-672D-4786-90F5-F94F1B5316AF}" destId="{979B5133-EDC5-4ACE-84F0-863D07329E7B}" srcOrd="1" destOrd="0" presId="urn:microsoft.com/office/officeart/2005/8/layout/hierarchy1"/>
    <dgm:cxn modelId="{A1BBF14B-A82E-4B37-8720-880CD1A12CCD}" type="presParOf" srcId="{7378522C-7067-48AA-BDC2-212B110B9FDD}" destId="{A5E4B4D7-0EE2-4799-BE75-732594CB45ED}" srcOrd="1" destOrd="0" presId="urn:microsoft.com/office/officeart/2005/8/layout/hierarchy1"/>
    <dgm:cxn modelId="{302ADC95-47B8-4574-A267-46DE0DCDBAD5}" type="presParOf" srcId="{A5E4B4D7-0EE2-4799-BE75-732594CB45ED}" destId="{3298F8A9-6038-412D-B490-053939A38F0E}" srcOrd="0" destOrd="0" presId="urn:microsoft.com/office/officeart/2005/8/layout/hierarchy1"/>
    <dgm:cxn modelId="{2DA0B573-E251-488E-9814-689AA45CE6CF}" type="presParOf" srcId="{A5E4B4D7-0EE2-4799-BE75-732594CB45ED}" destId="{F76FB838-ECB9-47EA-832F-DEB30D0C89A8}" srcOrd="1" destOrd="0" presId="urn:microsoft.com/office/officeart/2005/8/layout/hierarchy1"/>
    <dgm:cxn modelId="{BCB4992F-8266-4238-9E92-332EDE402458}" type="presParOf" srcId="{F76FB838-ECB9-47EA-832F-DEB30D0C89A8}" destId="{5AB806E9-7126-4C54-972C-7EB6BDF2DE60}" srcOrd="0" destOrd="0" presId="urn:microsoft.com/office/officeart/2005/8/layout/hierarchy1"/>
    <dgm:cxn modelId="{69A58008-A19D-40FA-8928-661D0B110064}" type="presParOf" srcId="{5AB806E9-7126-4C54-972C-7EB6BDF2DE60}" destId="{771BCE44-F585-4ACA-8782-D45236E830F6}" srcOrd="0" destOrd="0" presId="urn:microsoft.com/office/officeart/2005/8/layout/hierarchy1"/>
    <dgm:cxn modelId="{E74F5D29-CDB4-4CE5-AF7B-241745A59A12}" type="presParOf" srcId="{5AB806E9-7126-4C54-972C-7EB6BDF2DE60}" destId="{D47CD6A0-5373-4A24-9255-6F0611033E66}" srcOrd="1" destOrd="0" presId="urn:microsoft.com/office/officeart/2005/8/layout/hierarchy1"/>
    <dgm:cxn modelId="{BC5A7418-C6A9-41AD-8454-89D9B7FF8905}" type="presParOf" srcId="{F76FB838-ECB9-47EA-832F-DEB30D0C89A8}" destId="{6915F297-1159-40D6-988A-3985290E99DD}" srcOrd="1" destOrd="0" presId="urn:microsoft.com/office/officeart/2005/8/layout/hierarchy1"/>
    <dgm:cxn modelId="{D5CFFBE5-7F41-4778-992B-EB2FF8C3018C}" type="presParOf" srcId="{6915F297-1159-40D6-988A-3985290E99DD}" destId="{8F553FE3-ED83-461C-ABE1-387F244E7972}" srcOrd="0" destOrd="0" presId="urn:microsoft.com/office/officeart/2005/8/layout/hierarchy1"/>
    <dgm:cxn modelId="{DB7097D5-C64A-40F7-B674-DEF8B4DD0D3E}" type="presParOf" srcId="{6915F297-1159-40D6-988A-3985290E99DD}" destId="{85130DC4-0E69-41C0-99EC-745A80B8CBBA}" srcOrd="1" destOrd="0" presId="urn:microsoft.com/office/officeart/2005/8/layout/hierarchy1"/>
    <dgm:cxn modelId="{2F70702A-B23A-4EBF-860D-CFDB651CC86E}" type="presParOf" srcId="{85130DC4-0E69-41C0-99EC-745A80B8CBBA}" destId="{2CAA41F7-558A-4183-B4B3-7094241FCE85}" srcOrd="0" destOrd="0" presId="urn:microsoft.com/office/officeart/2005/8/layout/hierarchy1"/>
    <dgm:cxn modelId="{BD0C2DC6-269A-422A-9A6F-3A85B6B12442}" type="presParOf" srcId="{2CAA41F7-558A-4183-B4B3-7094241FCE85}" destId="{A4D251F5-29C7-4A4A-AECE-6628786988CD}" srcOrd="0" destOrd="0" presId="urn:microsoft.com/office/officeart/2005/8/layout/hierarchy1"/>
    <dgm:cxn modelId="{D655939D-8F63-4CED-B174-5D5EB008F914}" type="presParOf" srcId="{2CAA41F7-558A-4183-B4B3-7094241FCE85}" destId="{78929315-BB7C-490C-BACD-D2042483E6C9}" srcOrd="1" destOrd="0" presId="urn:microsoft.com/office/officeart/2005/8/layout/hierarchy1"/>
    <dgm:cxn modelId="{59A711C9-C1D8-4744-A512-0BC630A11E70}" type="presParOf" srcId="{85130DC4-0E69-41C0-99EC-745A80B8CBBA}" destId="{A06A1027-B249-49E4-A41E-DE7FF016AF60}" srcOrd="1" destOrd="0" presId="urn:microsoft.com/office/officeart/2005/8/layout/hierarchy1"/>
    <dgm:cxn modelId="{EBE1C141-A989-4AFC-A81F-3B0E6996084C}" type="presParOf" srcId="{6915F297-1159-40D6-988A-3985290E99DD}" destId="{D1BD2F01-ABAD-470F-8EA2-52DE16F3F41A}" srcOrd="2" destOrd="0" presId="urn:microsoft.com/office/officeart/2005/8/layout/hierarchy1"/>
    <dgm:cxn modelId="{975E8A12-95EA-41F4-A239-908A7982778A}" type="presParOf" srcId="{6915F297-1159-40D6-988A-3985290E99DD}" destId="{1161EBB7-7223-4FCF-BA8A-FED49EB87EE2}" srcOrd="3" destOrd="0" presId="urn:microsoft.com/office/officeart/2005/8/layout/hierarchy1"/>
    <dgm:cxn modelId="{31EA6FEE-8B74-4710-84EF-506E57383FB1}" type="presParOf" srcId="{1161EBB7-7223-4FCF-BA8A-FED49EB87EE2}" destId="{A261223B-A5E4-4473-9D59-A271178CCA99}" srcOrd="0" destOrd="0" presId="urn:microsoft.com/office/officeart/2005/8/layout/hierarchy1"/>
    <dgm:cxn modelId="{46982973-807E-4D22-A09A-73573CD79346}" type="presParOf" srcId="{A261223B-A5E4-4473-9D59-A271178CCA99}" destId="{EEB75297-DAB9-4D26-B391-0AB26B54EEF9}" srcOrd="0" destOrd="0" presId="urn:microsoft.com/office/officeart/2005/8/layout/hierarchy1"/>
    <dgm:cxn modelId="{730E746A-27D3-41A1-A04B-53953ABA52D4}" type="presParOf" srcId="{A261223B-A5E4-4473-9D59-A271178CCA99}" destId="{034A4E82-704E-4218-A46F-340DE0A18729}" srcOrd="1" destOrd="0" presId="urn:microsoft.com/office/officeart/2005/8/layout/hierarchy1"/>
    <dgm:cxn modelId="{0EB663C5-72ED-4A32-91E4-C7FE9A923C46}" type="presParOf" srcId="{1161EBB7-7223-4FCF-BA8A-FED49EB87EE2}" destId="{8300DF6F-ABEF-4626-9D6E-FDC0B18E7A30}" srcOrd="1" destOrd="0" presId="urn:microsoft.com/office/officeart/2005/8/layout/hierarchy1"/>
    <dgm:cxn modelId="{D10280B3-4924-4535-96F2-E0739DCDA897}" type="presParOf" srcId="{6915F297-1159-40D6-988A-3985290E99DD}" destId="{9DCBAF23-06B2-4285-AFFD-CE3F1820476D}" srcOrd="4" destOrd="0" presId="urn:microsoft.com/office/officeart/2005/8/layout/hierarchy1"/>
    <dgm:cxn modelId="{9D7E5ABE-4A85-4F59-98A5-C97E21F560B9}" type="presParOf" srcId="{6915F297-1159-40D6-988A-3985290E99DD}" destId="{AB5DF890-A700-474A-BAD1-B45E032E62C8}" srcOrd="5" destOrd="0" presId="urn:microsoft.com/office/officeart/2005/8/layout/hierarchy1"/>
    <dgm:cxn modelId="{1762DF8D-265D-4573-A532-0006258715F2}" type="presParOf" srcId="{AB5DF890-A700-474A-BAD1-B45E032E62C8}" destId="{9CA59EB8-1E7D-4022-A4F0-B144C8A8F2D9}" srcOrd="0" destOrd="0" presId="urn:microsoft.com/office/officeart/2005/8/layout/hierarchy1"/>
    <dgm:cxn modelId="{DBA21AC5-8F8A-424E-95B2-D8DA85315CED}" type="presParOf" srcId="{9CA59EB8-1E7D-4022-A4F0-B144C8A8F2D9}" destId="{442B6187-A76E-4C95-9858-F8516401C63E}" srcOrd="0" destOrd="0" presId="urn:microsoft.com/office/officeart/2005/8/layout/hierarchy1"/>
    <dgm:cxn modelId="{A7133B6E-2F64-4D02-A2CE-C9F2F0E5C230}" type="presParOf" srcId="{9CA59EB8-1E7D-4022-A4F0-B144C8A8F2D9}" destId="{5FFB1F9C-99E6-4E6A-91C8-A30F2B048689}" srcOrd="1" destOrd="0" presId="urn:microsoft.com/office/officeart/2005/8/layout/hierarchy1"/>
    <dgm:cxn modelId="{80797F1E-709B-4F0B-9D92-A4C11D69C9B0}" type="presParOf" srcId="{AB5DF890-A700-474A-BAD1-B45E032E62C8}" destId="{D616BB4B-096D-4CB9-A5A6-DE4B435BB552}" srcOrd="1" destOrd="0" presId="urn:microsoft.com/office/officeart/2005/8/layout/hierarchy1"/>
    <dgm:cxn modelId="{B8D5E28C-8A92-4BAF-9064-4D572A84940B}" type="presParOf" srcId="{6915F297-1159-40D6-988A-3985290E99DD}" destId="{FEAC3BB6-59FC-4058-B1C3-56E44BB8F174}" srcOrd="6" destOrd="0" presId="urn:microsoft.com/office/officeart/2005/8/layout/hierarchy1"/>
    <dgm:cxn modelId="{4551CCE1-A66A-4A14-AC35-B7F9BD00969F}" type="presParOf" srcId="{6915F297-1159-40D6-988A-3985290E99DD}" destId="{684B2F86-611B-4591-9423-83200CDCE084}" srcOrd="7" destOrd="0" presId="urn:microsoft.com/office/officeart/2005/8/layout/hierarchy1"/>
    <dgm:cxn modelId="{C77C1C15-B6CB-404B-8DE5-B51A036FC65F}" type="presParOf" srcId="{684B2F86-611B-4591-9423-83200CDCE084}" destId="{30F7F5A0-1ADD-42A7-A3EB-1DE5A3F9FBBD}" srcOrd="0" destOrd="0" presId="urn:microsoft.com/office/officeart/2005/8/layout/hierarchy1"/>
    <dgm:cxn modelId="{D06B68F8-3EBE-48F3-82B4-D67A68881E02}" type="presParOf" srcId="{30F7F5A0-1ADD-42A7-A3EB-1DE5A3F9FBBD}" destId="{B9197BF5-2D92-48EF-9894-3943F366204F}" srcOrd="0" destOrd="0" presId="urn:microsoft.com/office/officeart/2005/8/layout/hierarchy1"/>
    <dgm:cxn modelId="{A7C1830B-EB60-4421-AC4A-525D3C523FB0}" type="presParOf" srcId="{30F7F5A0-1ADD-42A7-A3EB-1DE5A3F9FBBD}" destId="{8F36CFAD-91B4-4E60-AE7B-4A861B6175B8}" srcOrd="1" destOrd="0" presId="urn:microsoft.com/office/officeart/2005/8/layout/hierarchy1"/>
    <dgm:cxn modelId="{1B6276AB-2980-4B06-9C7E-77C23F6B45EB}" type="presParOf" srcId="{684B2F86-611B-4591-9423-83200CDCE084}" destId="{3EF9182E-911E-4586-B400-F28CEABAE14F}" srcOrd="1" destOrd="0" presId="urn:microsoft.com/office/officeart/2005/8/layout/hierarchy1"/>
    <dgm:cxn modelId="{9E147FBB-99DE-48F8-9980-D233ACCC6BDF}" type="presParOf" srcId="{A5E4B4D7-0EE2-4799-BE75-732594CB45ED}" destId="{38003663-5B8E-4310-AC26-A01458270A0D}" srcOrd="2" destOrd="0" presId="urn:microsoft.com/office/officeart/2005/8/layout/hierarchy1"/>
    <dgm:cxn modelId="{33809295-992F-4D76-839F-A22C2AE1EBB8}" type="presParOf" srcId="{A5E4B4D7-0EE2-4799-BE75-732594CB45ED}" destId="{43EBD096-7ABE-484C-9DB7-83628BECEF97}" srcOrd="3" destOrd="0" presId="urn:microsoft.com/office/officeart/2005/8/layout/hierarchy1"/>
    <dgm:cxn modelId="{4631B14B-F345-40CF-AAEF-594FF74CA6C6}" type="presParOf" srcId="{43EBD096-7ABE-484C-9DB7-83628BECEF97}" destId="{74A41AFF-166F-45C2-9206-602BA34AD88C}" srcOrd="0" destOrd="0" presId="urn:microsoft.com/office/officeart/2005/8/layout/hierarchy1"/>
    <dgm:cxn modelId="{8497940C-2127-49B7-A820-8FD855383B26}" type="presParOf" srcId="{74A41AFF-166F-45C2-9206-602BA34AD88C}" destId="{0AA3B0E0-96A1-44DD-B403-B2F4DC6558E1}" srcOrd="0" destOrd="0" presId="urn:microsoft.com/office/officeart/2005/8/layout/hierarchy1"/>
    <dgm:cxn modelId="{DE119173-5DE5-463D-9142-A463DD6091A2}" type="presParOf" srcId="{74A41AFF-166F-45C2-9206-602BA34AD88C}" destId="{2BB1040C-F889-4826-A003-64FA1518ED3E}" srcOrd="1" destOrd="0" presId="urn:microsoft.com/office/officeart/2005/8/layout/hierarchy1"/>
    <dgm:cxn modelId="{36025482-0BA8-4E7A-930C-49F6F737C18B}" type="presParOf" srcId="{43EBD096-7ABE-484C-9DB7-83628BECEF97}" destId="{EA2F2C6A-4300-4B76-9A1C-1D97071B95BD}"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DC94AF0-4A6C-4D49-AEBA-2820EFB1531F}" type="doc">
      <dgm:prSet loTypeId="urn:microsoft.com/office/officeart/2005/8/layout/hierarchy1" loCatId="hierarchy" qsTypeId="urn:microsoft.com/office/officeart/2005/8/quickstyle/simple1" qsCatId="simple" csTypeId="urn:microsoft.com/office/officeart/2005/8/colors/accent2_2" csCatId="accent2" phldr="1"/>
      <dgm:spPr/>
      <dgm:t>
        <a:bodyPr/>
        <a:lstStyle/>
        <a:p>
          <a:endParaRPr lang="en-GB"/>
        </a:p>
      </dgm:t>
    </dgm:pt>
    <dgm:pt modelId="{149B330C-868F-47C1-88DF-7280553AF6D9}">
      <dgm:prSet phldrT="[Text]"/>
      <dgm:spPr/>
      <dgm:t>
        <a:bodyPr/>
        <a:lstStyle/>
        <a:p>
          <a:r>
            <a:rPr lang="en-GB" dirty="0" smtClean="0">
              <a:latin typeface="Arial" pitchFamily="34" charset="0"/>
              <a:cs typeface="Arial" pitchFamily="34" charset="0"/>
            </a:rPr>
            <a:t>All patients within the first 72 </a:t>
          </a:r>
          <a:r>
            <a:rPr lang="en-GB" dirty="0" err="1" smtClean="0">
              <a:latin typeface="Arial" pitchFamily="34" charset="0"/>
              <a:cs typeface="Arial" pitchFamily="34" charset="0"/>
            </a:rPr>
            <a:t>hrs</a:t>
          </a:r>
          <a:r>
            <a:rPr lang="en-GB" dirty="0" smtClean="0">
              <a:latin typeface="Arial" pitchFamily="34" charset="0"/>
              <a:cs typeface="Arial" pitchFamily="34" charset="0"/>
            </a:rPr>
            <a:t> of admission (excluding paediatrics)</a:t>
          </a:r>
          <a:endParaRPr lang="en-GB" dirty="0">
            <a:latin typeface="Arial" pitchFamily="34" charset="0"/>
            <a:cs typeface="Arial" pitchFamily="34" charset="0"/>
          </a:endParaRPr>
        </a:p>
      </dgm:t>
    </dgm:pt>
    <dgm:pt modelId="{3F19251F-1084-4970-88CE-6CF094E1CFCC}" type="parTrans" cxnId="{D7B9B9FA-3DCB-4B65-A4E8-1867793EA2A5}">
      <dgm:prSet/>
      <dgm:spPr/>
      <dgm:t>
        <a:bodyPr/>
        <a:lstStyle/>
        <a:p>
          <a:endParaRPr lang="en-GB">
            <a:latin typeface="Arial" pitchFamily="34" charset="0"/>
            <a:cs typeface="Arial" pitchFamily="34" charset="0"/>
          </a:endParaRPr>
        </a:p>
      </dgm:t>
    </dgm:pt>
    <dgm:pt modelId="{B58F5C63-CD75-436A-B254-BA6A443582B6}" type="sibTrans" cxnId="{D7B9B9FA-3DCB-4B65-A4E8-1867793EA2A5}">
      <dgm:prSet/>
      <dgm:spPr/>
      <dgm:t>
        <a:bodyPr/>
        <a:lstStyle/>
        <a:p>
          <a:endParaRPr lang="en-GB">
            <a:latin typeface="Arial" pitchFamily="34" charset="0"/>
            <a:cs typeface="Arial" pitchFamily="34" charset="0"/>
          </a:endParaRPr>
        </a:p>
      </dgm:t>
    </dgm:pt>
    <dgm:pt modelId="{F5C65772-C5D9-4589-9089-C4638395DCAA}">
      <dgm:prSet phldrT="[Text]"/>
      <dgm:spPr/>
      <dgm:t>
        <a:bodyPr/>
        <a:lstStyle/>
        <a:p>
          <a:r>
            <a:rPr lang="en-GB" dirty="0" smtClean="0">
              <a:latin typeface="Arial" pitchFamily="34" charset="0"/>
              <a:cs typeface="Arial" pitchFamily="34" charset="0"/>
            </a:rPr>
            <a:t>Rectal swab</a:t>
          </a:r>
          <a:endParaRPr lang="en-GB" dirty="0">
            <a:latin typeface="Arial" pitchFamily="34" charset="0"/>
            <a:cs typeface="Arial" pitchFamily="34" charset="0"/>
          </a:endParaRPr>
        </a:p>
      </dgm:t>
    </dgm:pt>
    <dgm:pt modelId="{BE88A86D-D1C8-4BEA-8CB3-68563576E2CF}" type="parTrans" cxnId="{CE8F0C7A-0285-4B60-9A7E-14B120DF7456}">
      <dgm:prSet/>
      <dgm:spPr/>
      <dgm:t>
        <a:bodyPr/>
        <a:lstStyle/>
        <a:p>
          <a:endParaRPr lang="en-GB">
            <a:latin typeface="Arial" pitchFamily="34" charset="0"/>
            <a:cs typeface="Arial" pitchFamily="34" charset="0"/>
          </a:endParaRPr>
        </a:p>
      </dgm:t>
    </dgm:pt>
    <dgm:pt modelId="{7D74A242-E481-41BD-AE03-ABF7AEC0A3F3}" type="sibTrans" cxnId="{CE8F0C7A-0285-4B60-9A7E-14B120DF7456}">
      <dgm:prSet/>
      <dgm:spPr/>
      <dgm:t>
        <a:bodyPr/>
        <a:lstStyle/>
        <a:p>
          <a:endParaRPr lang="en-GB">
            <a:latin typeface="Arial" pitchFamily="34" charset="0"/>
            <a:cs typeface="Arial" pitchFamily="34" charset="0"/>
          </a:endParaRPr>
        </a:p>
      </dgm:t>
    </dgm:pt>
    <dgm:pt modelId="{BFC42843-C728-4956-B7ED-F270675ACE1A}">
      <dgm:prSet phldrT="[Text]"/>
      <dgm:spPr/>
      <dgm:t>
        <a:bodyPr/>
        <a:lstStyle/>
        <a:p>
          <a:r>
            <a:rPr lang="en-GB" dirty="0" err="1" smtClean="0">
              <a:latin typeface="Arial" pitchFamily="34" charset="0"/>
              <a:cs typeface="Arial" pitchFamily="34" charset="0"/>
            </a:rPr>
            <a:t>Perineal</a:t>
          </a:r>
          <a:r>
            <a:rPr lang="en-GB" dirty="0" smtClean="0">
              <a:latin typeface="Arial" pitchFamily="34" charset="0"/>
              <a:cs typeface="Arial" pitchFamily="34" charset="0"/>
            </a:rPr>
            <a:t> swab</a:t>
          </a:r>
          <a:endParaRPr lang="en-GB" dirty="0">
            <a:latin typeface="Arial" pitchFamily="34" charset="0"/>
            <a:cs typeface="Arial" pitchFamily="34" charset="0"/>
          </a:endParaRPr>
        </a:p>
      </dgm:t>
    </dgm:pt>
    <dgm:pt modelId="{BCAFA271-CC38-4E90-973C-7EC48D7A7E30}" type="parTrans" cxnId="{4A9EF8BA-54FD-46E5-B105-F84035404554}">
      <dgm:prSet/>
      <dgm:spPr/>
      <dgm:t>
        <a:bodyPr/>
        <a:lstStyle/>
        <a:p>
          <a:endParaRPr lang="en-GB">
            <a:latin typeface="Arial" pitchFamily="34" charset="0"/>
            <a:cs typeface="Arial" pitchFamily="34" charset="0"/>
          </a:endParaRPr>
        </a:p>
      </dgm:t>
    </dgm:pt>
    <dgm:pt modelId="{56ECE35C-E95E-41DE-8A7B-86351A39775C}" type="sibTrans" cxnId="{4A9EF8BA-54FD-46E5-B105-F84035404554}">
      <dgm:prSet/>
      <dgm:spPr/>
      <dgm:t>
        <a:bodyPr/>
        <a:lstStyle/>
        <a:p>
          <a:endParaRPr lang="en-GB">
            <a:latin typeface="Arial" pitchFamily="34" charset="0"/>
            <a:cs typeface="Arial" pitchFamily="34" charset="0"/>
          </a:endParaRPr>
        </a:p>
      </dgm:t>
    </dgm:pt>
    <dgm:pt modelId="{8371946C-CF26-4433-8413-38EA9604A79C}">
      <dgm:prSet/>
      <dgm:spPr/>
      <dgm:t>
        <a:bodyPr/>
        <a:lstStyle/>
        <a:p>
          <a:r>
            <a:rPr lang="en-GB" dirty="0" smtClean="0">
              <a:latin typeface="Arial" pitchFamily="34" charset="0"/>
              <a:cs typeface="Arial" pitchFamily="34" charset="0"/>
            </a:rPr>
            <a:t>CRO cultured on </a:t>
          </a:r>
          <a:r>
            <a:rPr lang="en-GB" dirty="0" err="1" smtClean="0">
              <a:latin typeface="Arial" pitchFamily="34" charset="0"/>
              <a:cs typeface="Arial" pitchFamily="34" charset="0"/>
            </a:rPr>
            <a:t>MacConkey</a:t>
          </a:r>
          <a:r>
            <a:rPr lang="en-GB" dirty="0" smtClean="0">
              <a:latin typeface="Arial" pitchFamily="34" charset="0"/>
              <a:cs typeface="Arial" pitchFamily="34" charset="0"/>
            </a:rPr>
            <a:t> plus </a:t>
          </a:r>
          <a:r>
            <a:rPr lang="en-GB" dirty="0" err="1" smtClean="0">
              <a:latin typeface="Arial" pitchFamily="34" charset="0"/>
              <a:cs typeface="Arial" pitchFamily="34" charset="0"/>
            </a:rPr>
            <a:t>erta</a:t>
          </a:r>
          <a:r>
            <a:rPr lang="en-GB" dirty="0" smtClean="0">
              <a:latin typeface="Arial" pitchFamily="34" charset="0"/>
              <a:cs typeface="Arial" pitchFamily="34" charset="0"/>
            </a:rPr>
            <a:t> (reference method)</a:t>
          </a:r>
          <a:endParaRPr lang="en-GB" dirty="0">
            <a:latin typeface="Arial" pitchFamily="34" charset="0"/>
            <a:cs typeface="Arial" pitchFamily="34" charset="0"/>
          </a:endParaRPr>
        </a:p>
      </dgm:t>
    </dgm:pt>
    <dgm:pt modelId="{DB29A24A-65CC-46CD-8DF5-C1AF7ABD54D5}" type="parTrans" cxnId="{ACA04688-3083-4223-9202-B688D5915299}">
      <dgm:prSet/>
      <dgm:spPr/>
      <dgm:t>
        <a:bodyPr/>
        <a:lstStyle/>
        <a:p>
          <a:endParaRPr lang="en-GB">
            <a:latin typeface="Arial" pitchFamily="34" charset="0"/>
            <a:cs typeface="Arial" pitchFamily="34" charset="0"/>
          </a:endParaRPr>
        </a:p>
      </dgm:t>
    </dgm:pt>
    <dgm:pt modelId="{6104DA6C-1420-4C2B-BD47-D0BEB2A75C9A}" type="sibTrans" cxnId="{ACA04688-3083-4223-9202-B688D5915299}">
      <dgm:prSet/>
      <dgm:spPr/>
      <dgm:t>
        <a:bodyPr/>
        <a:lstStyle/>
        <a:p>
          <a:endParaRPr lang="en-GB">
            <a:latin typeface="Arial" pitchFamily="34" charset="0"/>
            <a:cs typeface="Arial" pitchFamily="34" charset="0"/>
          </a:endParaRPr>
        </a:p>
      </dgm:t>
    </dgm:pt>
    <dgm:pt modelId="{59D129C0-7EC4-491F-84A6-5464BFA0D06D}">
      <dgm:prSet/>
      <dgm:spPr/>
      <dgm:t>
        <a:bodyPr/>
        <a:lstStyle/>
        <a:p>
          <a:r>
            <a:rPr lang="en-GB" dirty="0" smtClean="0">
              <a:latin typeface="Arial" pitchFamily="34" charset="0"/>
              <a:cs typeface="Arial" pitchFamily="34" charset="0"/>
            </a:rPr>
            <a:t>ESBL cultured on Chrome plate</a:t>
          </a:r>
          <a:endParaRPr lang="en-GB" dirty="0">
            <a:latin typeface="Arial" pitchFamily="34" charset="0"/>
            <a:cs typeface="Arial" pitchFamily="34" charset="0"/>
          </a:endParaRPr>
        </a:p>
      </dgm:t>
    </dgm:pt>
    <dgm:pt modelId="{3E50C267-0E5A-4D63-AE7A-9E68BF9FA31A}" type="parTrans" cxnId="{902C505A-6C0B-4C17-BE77-FF52750D08E9}">
      <dgm:prSet/>
      <dgm:spPr/>
      <dgm:t>
        <a:bodyPr/>
        <a:lstStyle/>
        <a:p>
          <a:endParaRPr lang="en-GB">
            <a:latin typeface="Arial" pitchFamily="34" charset="0"/>
            <a:cs typeface="Arial" pitchFamily="34" charset="0"/>
          </a:endParaRPr>
        </a:p>
      </dgm:t>
    </dgm:pt>
    <dgm:pt modelId="{B14A379E-26A9-422D-8861-C05DA7061306}" type="sibTrans" cxnId="{902C505A-6C0B-4C17-BE77-FF52750D08E9}">
      <dgm:prSet/>
      <dgm:spPr/>
      <dgm:t>
        <a:bodyPr/>
        <a:lstStyle/>
        <a:p>
          <a:endParaRPr lang="en-GB">
            <a:latin typeface="Arial" pitchFamily="34" charset="0"/>
            <a:cs typeface="Arial" pitchFamily="34" charset="0"/>
          </a:endParaRPr>
        </a:p>
      </dgm:t>
    </dgm:pt>
    <dgm:pt modelId="{B1B964B6-2E68-4475-B350-44E9E1883095}">
      <dgm:prSet/>
      <dgm:spPr/>
      <dgm:t>
        <a:bodyPr/>
        <a:lstStyle/>
        <a:p>
          <a:r>
            <a:rPr lang="en-GB" dirty="0" smtClean="0">
              <a:latin typeface="Arial" pitchFamily="34" charset="0"/>
              <a:cs typeface="Arial" pitchFamily="34" charset="0"/>
            </a:rPr>
            <a:t>CRE cultured on Chrome plate</a:t>
          </a:r>
          <a:endParaRPr lang="en-GB" dirty="0">
            <a:latin typeface="Arial" pitchFamily="34" charset="0"/>
            <a:cs typeface="Arial" pitchFamily="34" charset="0"/>
          </a:endParaRPr>
        </a:p>
      </dgm:t>
    </dgm:pt>
    <dgm:pt modelId="{1775857D-2548-49CD-B511-78D9D38A5E96}" type="parTrans" cxnId="{E1D7C798-AD05-4F08-9760-22F77DA8F477}">
      <dgm:prSet/>
      <dgm:spPr/>
      <dgm:t>
        <a:bodyPr/>
        <a:lstStyle/>
        <a:p>
          <a:endParaRPr lang="en-GB">
            <a:latin typeface="Arial" pitchFamily="34" charset="0"/>
            <a:cs typeface="Arial" pitchFamily="34" charset="0"/>
          </a:endParaRPr>
        </a:p>
      </dgm:t>
    </dgm:pt>
    <dgm:pt modelId="{D86E8055-0341-4E6F-AAA8-3E6B8326A871}" type="sibTrans" cxnId="{E1D7C798-AD05-4F08-9760-22F77DA8F477}">
      <dgm:prSet/>
      <dgm:spPr/>
      <dgm:t>
        <a:bodyPr/>
        <a:lstStyle/>
        <a:p>
          <a:endParaRPr lang="en-GB">
            <a:latin typeface="Arial" pitchFamily="34" charset="0"/>
            <a:cs typeface="Arial" pitchFamily="34" charset="0"/>
          </a:endParaRPr>
        </a:p>
      </dgm:t>
    </dgm:pt>
    <dgm:pt modelId="{471C0416-05F0-410A-ABAA-A18150FDDB64}">
      <dgm:prSet/>
      <dgm:spPr/>
      <dgm:t>
        <a:bodyPr/>
        <a:lstStyle/>
        <a:p>
          <a:r>
            <a:rPr lang="en-GB" dirty="0" smtClean="0">
              <a:latin typeface="Arial" pitchFamily="34" charset="0"/>
              <a:cs typeface="Arial" pitchFamily="34" charset="0"/>
            </a:rPr>
            <a:t>CPO detected by PCR (Check Direct CPE*)</a:t>
          </a:r>
          <a:endParaRPr lang="en-GB" dirty="0">
            <a:latin typeface="Arial" pitchFamily="34" charset="0"/>
            <a:cs typeface="Arial" pitchFamily="34" charset="0"/>
          </a:endParaRPr>
        </a:p>
      </dgm:t>
    </dgm:pt>
    <dgm:pt modelId="{47CAAE11-15E4-4DCB-B265-1BF8DF69AD13}" type="parTrans" cxnId="{EAD00829-E0D5-4579-BE36-5FB08577FBCB}">
      <dgm:prSet/>
      <dgm:spPr/>
      <dgm:t>
        <a:bodyPr/>
        <a:lstStyle/>
        <a:p>
          <a:endParaRPr lang="en-GB">
            <a:latin typeface="Arial" pitchFamily="34" charset="0"/>
            <a:cs typeface="Arial" pitchFamily="34" charset="0"/>
          </a:endParaRPr>
        </a:p>
      </dgm:t>
    </dgm:pt>
    <dgm:pt modelId="{0B248460-01B9-4B37-B52A-59C15B3DAEDD}" type="sibTrans" cxnId="{EAD00829-E0D5-4579-BE36-5FB08577FBCB}">
      <dgm:prSet/>
      <dgm:spPr/>
      <dgm:t>
        <a:bodyPr/>
        <a:lstStyle/>
        <a:p>
          <a:endParaRPr lang="en-GB">
            <a:latin typeface="Arial" pitchFamily="34" charset="0"/>
            <a:cs typeface="Arial" pitchFamily="34" charset="0"/>
          </a:endParaRPr>
        </a:p>
      </dgm:t>
    </dgm:pt>
    <dgm:pt modelId="{B299222B-5FD2-4960-850F-E4CB2B7604DE}" type="pres">
      <dgm:prSet presAssocID="{EDC94AF0-4A6C-4D49-AEBA-2820EFB1531F}" presName="hierChild1" presStyleCnt="0">
        <dgm:presLayoutVars>
          <dgm:chPref val="1"/>
          <dgm:dir/>
          <dgm:animOne val="branch"/>
          <dgm:animLvl val="lvl"/>
          <dgm:resizeHandles/>
        </dgm:presLayoutVars>
      </dgm:prSet>
      <dgm:spPr/>
      <dgm:t>
        <a:bodyPr/>
        <a:lstStyle/>
        <a:p>
          <a:endParaRPr lang="en-GB"/>
        </a:p>
      </dgm:t>
    </dgm:pt>
    <dgm:pt modelId="{5D9A5C3D-76BD-4091-994C-81EA8E8D09D3}" type="pres">
      <dgm:prSet presAssocID="{149B330C-868F-47C1-88DF-7280553AF6D9}" presName="hierRoot1" presStyleCnt="0"/>
      <dgm:spPr/>
    </dgm:pt>
    <dgm:pt modelId="{45F6371D-408F-442D-BC82-BBC6B42DC853}" type="pres">
      <dgm:prSet presAssocID="{149B330C-868F-47C1-88DF-7280553AF6D9}" presName="composite" presStyleCnt="0"/>
      <dgm:spPr/>
    </dgm:pt>
    <dgm:pt modelId="{E5DD9152-BDCA-4B96-831E-03E779E86343}" type="pres">
      <dgm:prSet presAssocID="{149B330C-868F-47C1-88DF-7280553AF6D9}" presName="background" presStyleLbl="node0" presStyleIdx="0" presStyleCnt="1"/>
      <dgm:spPr/>
    </dgm:pt>
    <dgm:pt modelId="{E45263D8-7BDD-4B9D-996F-2D2059464962}" type="pres">
      <dgm:prSet presAssocID="{149B330C-868F-47C1-88DF-7280553AF6D9}" presName="text" presStyleLbl="fgAcc0" presStyleIdx="0" presStyleCnt="1">
        <dgm:presLayoutVars>
          <dgm:chPref val="3"/>
        </dgm:presLayoutVars>
      </dgm:prSet>
      <dgm:spPr/>
      <dgm:t>
        <a:bodyPr/>
        <a:lstStyle/>
        <a:p>
          <a:endParaRPr lang="en-GB"/>
        </a:p>
      </dgm:t>
    </dgm:pt>
    <dgm:pt modelId="{55175BF2-1045-4288-ADB7-D855AD0E11A0}" type="pres">
      <dgm:prSet presAssocID="{149B330C-868F-47C1-88DF-7280553AF6D9}" presName="hierChild2" presStyleCnt="0"/>
      <dgm:spPr/>
    </dgm:pt>
    <dgm:pt modelId="{1D9DE85A-0F61-4F9B-AE3D-F6677F83BCAC}" type="pres">
      <dgm:prSet presAssocID="{BE88A86D-D1C8-4BEA-8CB3-68563576E2CF}" presName="Name10" presStyleLbl="parChTrans1D2" presStyleIdx="0" presStyleCnt="2"/>
      <dgm:spPr/>
      <dgm:t>
        <a:bodyPr/>
        <a:lstStyle/>
        <a:p>
          <a:endParaRPr lang="en-GB"/>
        </a:p>
      </dgm:t>
    </dgm:pt>
    <dgm:pt modelId="{59799256-EA1E-4156-9C18-3A772A7F8A4B}" type="pres">
      <dgm:prSet presAssocID="{F5C65772-C5D9-4589-9089-C4638395DCAA}" presName="hierRoot2" presStyleCnt="0"/>
      <dgm:spPr/>
    </dgm:pt>
    <dgm:pt modelId="{39667391-BCD4-40BF-A702-2889D178AD21}" type="pres">
      <dgm:prSet presAssocID="{F5C65772-C5D9-4589-9089-C4638395DCAA}" presName="composite2" presStyleCnt="0"/>
      <dgm:spPr/>
    </dgm:pt>
    <dgm:pt modelId="{10D6215D-DFD0-4381-AE7D-6B179D1549C0}" type="pres">
      <dgm:prSet presAssocID="{F5C65772-C5D9-4589-9089-C4638395DCAA}" presName="background2" presStyleLbl="node2" presStyleIdx="0" presStyleCnt="2"/>
      <dgm:spPr/>
    </dgm:pt>
    <dgm:pt modelId="{B47081CF-2D70-424B-9EB5-18C3FFB909B8}" type="pres">
      <dgm:prSet presAssocID="{F5C65772-C5D9-4589-9089-C4638395DCAA}" presName="text2" presStyleLbl="fgAcc2" presStyleIdx="0" presStyleCnt="2">
        <dgm:presLayoutVars>
          <dgm:chPref val="3"/>
        </dgm:presLayoutVars>
      </dgm:prSet>
      <dgm:spPr/>
      <dgm:t>
        <a:bodyPr/>
        <a:lstStyle/>
        <a:p>
          <a:endParaRPr lang="en-GB"/>
        </a:p>
      </dgm:t>
    </dgm:pt>
    <dgm:pt modelId="{E5BA49BE-7FF3-48B5-ACCE-A2C39649E0A7}" type="pres">
      <dgm:prSet presAssocID="{F5C65772-C5D9-4589-9089-C4638395DCAA}" presName="hierChild3" presStyleCnt="0"/>
      <dgm:spPr/>
    </dgm:pt>
    <dgm:pt modelId="{FB3D2989-9FFC-446B-A2C9-6EE322C3D0F3}" type="pres">
      <dgm:prSet presAssocID="{DB29A24A-65CC-46CD-8DF5-C1AF7ABD54D5}" presName="Name17" presStyleLbl="parChTrans1D3" presStyleIdx="0" presStyleCnt="4"/>
      <dgm:spPr/>
      <dgm:t>
        <a:bodyPr/>
        <a:lstStyle/>
        <a:p>
          <a:endParaRPr lang="en-GB"/>
        </a:p>
      </dgm:t>
    </dgm:pt>
    <dgm:pt modelId="{D86FCA19-5E1D-4A62-8188-2D0804283F73}" type="pres">
      <dgm:prSet presAssocID="{8371946C-CF26-4433-8413-38EA9604A79C}" presName="hierRoot3" presStyleCnt="0"/>
      <dgm:spPr/>
    </dgm:pt>
    <dgm:pt modelId="{26D785EF-962E-489C-87AB-65BE0285E11C}" type="pres">
      <dgm:prSet presAssocID="{8371946C-CF26-4433-8413-38EA9604A79C}" presName="composite3" presStyleCnt="0"/>
      <dgm:spPr/>
    </dgm:pt>
    <dgm:pt modelId="{9123E4F3-328A-49FD-B9EF-2AF8329598E5}" type="pres">
      <dgm:prSet presAssocID="{8371946C-CF26-4433-8413-38EA9604A79C}" presName="background3" presStyleLbl="node3" presStyleIdx="0" presStyleCnt="4"/>
      <dgm:spPr/>
    </dgm:pt>
    <dgm:pt modelId="{D358DF3E-E5C8-455E-9B04-A80ECAE22CDA}" type="pres">
      <dgm:prSet presAssocID="{8371946C-CF26-4433-8413-38EA9604A79C}" presName="text3" presStyleLbl="fgAcc3" presStyleIdx="0" presStyleCnt="4">
        <dgm:presLayoutVars>
          <dgm:chPref val="3"/>
        </dgm:presLayoutVars>
      </dgm:prSet>
      <dgm:spPr/>
      <dgm:t>
        <a:bodyPr/>
        <a:lstStyle/>
        <a:p>
          <a:endParaRPr lang="en-GB"/>
        </a:p>
      </dgm:t>
    </dgm:pt>
    <dgm:pt modelId="{914EDBF2-E006-44BC-B5EB-984A1243DA59}" type="pres">
      <dgm:prSet presAssocID="{8371946C-CF26-4433-8413-38EA9604A79C}" presName="hierChild4" presStyleCnt="0"/>
      <dgm:spPr/>
    </dgm:pt>
    <dgm:pt modelId="{15BEC082-6D46-4A74-B537-29139CA33B5C}" type="pres">
      <dgm:prSet presAssocID="{1775857D-2548-49CD-B511-78D9D38A5E96}" presName="Name17" presStyleLbl="parChTrans1D3" presStyleIdx="1" presStyleCnt="4"/>
      <dgm:spPr/>
      <dgm:t>
        <a:bodyPr/>
        <a:lstStyle/>
        <a:p>
          <a:endParaRPr lang="en-GB"/>
        </a:p>
      </dgm:t>
    </dgm:pt>
    <dgm:pt modelId="{094B595D-6CD9-4F50-B515-6747CCDC86DB}" type="pres">
      <dgm:prSet presAssocID="{B1B964B6-2E68-4475-B350-44E9E1883095}" presName="hierRoot3" presStyleCnt="0"/>
      <dgm:spPr/>
    </dgm:pt>
    <dgm:pt modelId="{50417314-3CEC-4CBE-9A09-4A91A9F6038D}" type="pres">
      <dgm:prSet presAssocID="{B1B964B6-2E68-4475-B350-44E9E1883095}" presName="composite3" presStyleCnt="0"/>
      <dgm:spPr/>
    </dgm:pt>
    <dgm:pt modelId="{3BA101AD-270E-4A7F-A408-C9B565AB528F}" type="pres">
      <dgm:prSet presAssocID="{B1B964B6-2E68-4475-B350-44E9E1883095}" presName="background3" presStyleLbl="node3" presStyleIdx="1" presStyleCnt="4"/>
      <dgm:spPr/>
    </dgm:pt>
    <dgm:pt modelId="{C00682D5-389A-4282-A305-04B6EA9BC5FA}" type="pres">
      <dgm:prSet presAssocID="{B1B964B6-2E68-4475-B350-44E9E1883095}" presName="text3" presStyleLbl="fgAcc3" presStyleIdx="1" presStyleCnt="4">
        <dgm:presLayoutVars>
          <dgm:chPref val="3"/>
        </dgm:presLayoutVars>
      </dgm:prSet>
      <dgm:spPr/>
      <dgm:t>
        <a:bodyPr/>
        <a:lstStyle/>
        <a:p>
          <a:endParaRPr lang="en-GB"/>
        </a:p>
      </dgm:t>
    </dgm:pt>
    <dgm:pt modelId="{FD76541D-F92E-454E-A1F3-EB80EF1862F6}" type="pres">
      <dgm:prSet presAssocID="{B1B964B6-2E68-4475-B350-44E9E1883095}" presName="hierChild4" presStyleCnt="0"/>
      <dgm:spPr/>
    </dgm:pt>
    <dgm:pt modelId="{3D11D802-B73F-4F9D-9C8F-C254A6B788AC}" type="pres">
      <dgm:prSet presAssocID="{47CAAE11-15E4-4DCB-B265-1BF8DF69AD13}" presName="Name17" presStyleLbl="parChTrans1D3" presStyleIdx="2" presStyleCnt="4"/>
      <dgm:spPr/>
      <dgm:t>
        <a:bodyPr/>
        <a:lstStyle/>
        <a:p>
          <a:endParaRPr lang="en-GB"/>
        </a:p>
      </dgm:t>
    </dgm:pt>
    <dgm:pt modelId="{7C661F08-4BC3-4600-9B00-B4CEC560F142}" type="pres">
      <dgm:prSet presAssocID="{471C0416-05F0-410A-ABAA-A18150FDDB64}" presName="hierRoot3" presStyleCnt="0"/>
      <dgm:spPr/>
    </dgm:pt>
    <dgm:pt modelId="{DDFCFB15-518C-4E34-B01E-76F67C61CEA5}" type="pres">
      <dgm:prSet presAssocID="{471C0416-05F0-410A-ABAA-A18150FDDB64}" presName="composite3" presStyleCnt="0"/>
      <dgm:spPr/>
    </dgm:pt>
    <dgm:pt modelId="{6CD3D505-17B7-40AB-B814-E500046335E3}" type="pres">
      <dgm:prSet presAssocID="{471C0416-05F0-410A-ABAA-A18150FDDB64}" presName="background3" presStyleLbl="node3" presStyleIdx="2" presStyleCnt="4"/>
      <dgm:spPr/>
    </dgm:pt>
    <dgm:pt modelId="{B19F8185-F235-43F6-90A2-BC2F3AD45FA1}" type="pres">
      <dgm:prSet presAssocID="{471C0416-05F0-410A-ABAA-A18150FDDB64}" presName="text3" presStyleLbl="fgAcc3" presStyleIdx="2" presStyleCnt="4">
        <dgm:presLayoutVars>
          <dgm:chPref val="3"/>
        </dgm:presLayoutVars>
      </dgm:prSet>
      <dgm:spPr/>
      <dgm:t>
        <a:bodyPr/>
        <a:lstStyle/>
        <a:p>
          <a:endParaRPr lang="en-GB"/>
        </a:p>
      </dgm:t>
    </dgm:pt>
    <dgm:pt modelId="{98D8AB7C-5DA2-4B50-907A-F6FD630580FE}" type="pres">
      <dgm:prSet presAssocID="{471C0416-05F0-410A-ABAA-A18150FDDB64}" presName="hierChild4" presStyleCnt="0"/>
      <dgm:spPr/>
    </dgm:pt>
    <dgm:pt modelId="{F80202F8-A83A-4366-94F6-0C624B79147A}" type="pres">
      <dgm:prSet presAssocID="{BCAFA271-CC38-4E90-973C-7EC48D7A7E30}" presName="Name10" presStyleLbl="parChTrans1D2" presStyleIdx="1" presStyleCnt="2"/>
      <dgm:spPr/>
      <dgm:t>
        <a:bodyPr/>
        <a:lstStyle/>
        <a:p>
          <a:endParaRPr lang="en-GB"/>
        </a:p>
      </dgm:t>
    </dgm:pt>
    <dgm:pt modelId="{9D211C6B-0D75-4932-812C-04CFE0756149}" type="pres">
      <dgm:prSet presAssocID="{BFC42843-C728-4956-B7ED-F270675ACE1A}" presName="hierRoot2" presStyleCnt="0"/>
      <dgm:spPr/>
    </dgm:pt>
    <dgm:pt modelId="{D9993F27-FC97-4127-BEAF-6470289EBDCC}" type="pres">
      <dgm:prSet presAssocID="{BFC42843-C728-4956-B7ED-F270675ACE1A}" presName="composite2" presStyleCnt="0"/>
      <dgm:spPr/>
    </dgm:pt>
    <dgm:pt modelId="{04E25061-7A92-4F2A-A870-BFB8438B0325}" type="pres">
      <dgm:prSet presAssocID="{BFC42843-C728-4956-B7ED-F270675ACE1A}" presName="background2" presStyleLbl="node2" presStyleIdx="1" presStyleCnt="2"/>
      <dgm:spPr/>
    </dgm:pt>
    <dgm:pt modelId="{96699A9E-2724-4377-B737-E9BFDBD2395F}" type="pres">
      <dgm:prSet presAssocID="{BFC42843-C728-4956-B7ED-F270675ACE1A}" presName="text2" presStyleLbl="fgAcc2" presStyleIdx="1" presStyleCnt="2">
        <dgm:presLayoutVars>
          <dgm:chPref val="3"/>
        </dgm:presLayoutVars>
      </dgm:prSet>
      <dgm:spPr/>
      <dgm:t>
        <a:bodyPr/>
        <a:lstStyle/>
        <a:p>
          <a:endParaRPr lang="en-GB"/>
        </a:p>
      </dgm:t>
    </dgm:pt>
    <dgm:pt modelId="{26452D24-ECF8-463B-B461-EDE7C3EA09E0}" type="pres">
      <dgm:prSet presAssocID="{BFC42843-C728-4956-B7ED-F270675ACE1A}" presName="hierChild3" presStyleCnt="0"/>
      <dgm:spPr/>
    </dgm:pt>
    <dgm:pt modelId="{C5C25DD3-E5F9-447C-AFA3-16688CBD0359}" type="pres">
      <dgm:prSet presAssocID="{3E50C267-0E5A-4D63-AE7A-9E68BF9FA31A}" presName="Name17" presStyleLbl="parChTrans1D3" presStyleIdx="3" presStyleCnt="4"/>
      <dgm:spPr/>
      <dgm:t>
        <a:bodyPr/>
        <a:lstStyle/>
        <a:p>
          <a:endParaRPr lang="en-GB"/>
        </a:p>
      </dgm:t>
    </dgm:pt>
    <dgm:pt modelId="{31A2B549-CB26-4482-AEFC-7E4E0E786EEE}" type="pres">
      <dgm:prSet presAssocID="{59D129C0-7EC4-491F-84A6-5464BFA0D06D}" presName="hierRoot3" presStyleCnt="0"/>
      <dgm:spPr/>
    </dgm:pt>
    <dgm:pt modelId="{B76BFC66-B1B1-436A-A1BD-C78D800721C5}" type="pres">
      <dgm:prSet presAssocID="{59D129C0-7EC4-491F-84A6-5464BFA0D06D}" presName="composite3" presStyleCnt="0"/>
      <dgm:spPr/>
    </dgm:pt>
    <dgm:pt modelId="{A2237F4B-B7A9-4F51-BB3C-61430397D5A1}" type="pres">
      <dgm:prSet presAssocID="{59D129C0-7EC4-491F-84A6-5464BFA0D06D}" presName="background3" presStyleLbl="node3" presStyleIdx="3" presStyleCnt="4"/>
      <dgm:spPr/>
    </dgm:pt>
    <dgm:pt modelId="{A245F60C-D5CD-40AA-88C2-3E5A16F3229E}" type="pres">
      <dgm:prSet presAssocID="{59D129C0-7EC4-491F-84A6-5464BFA0D06D}" presName="text3" presStyleLbl="fgAcc3" presStyleIdx="3" presStyleCnt="4">
        <dgm:presLayoutVars>
          <dgm:chPref val="3"/>
        </dgm:presLayoutVars>
      </dgm:prSet>
      <dgm:spPr/>
      <dgm:t>
        <a:bodyPr/>
        <a:lstStyle/>
        <a:p>
          <a:endParaRPr lang="en-GB"/>
        </a:p>
      </dgm:t>
    </dgm:pt>
    <dgm:pt modelId="{144CD353-E745-4082-B151-F4723929BA86}" type="pres">
      <dgm:prSet presAssocID="{59D129C0-7EC4-491F-84A6-5464BFA0D06D}" presName="hierChild4" presStyleCnt="0"/>
      <dgm:spPr/>
    </dgm:pt>
  </dgm:ptLst>
  <dgm:cxnLst>
    <dgm:cxn modelId="{D7B9B9FA-3DCB-4B65-A4E8-1867793EA2A5}" srcId="{EDC94AF0-4A6C-4D49-AEBA-2820EFB1531F}" destId="{149B330C-868F-47C1-88DF-7280553AF6D9}" srcOrd="0" destOrd="0" parTransId="{3F19251F-1084-4970-88CE-6CF094E1CFCC}" sibTransId="{B58F5C63-CD75-436A-B254-BA6A443582B6}"/>
    <dgm:cxn modelId="{42FA620F-B1B0-480E-B965-99E111623ECA}" type="presOf" srcId="{BCAFA271-CC38-4E90-973C-7EC48D7A7E30}" destId="{F80202F8-A83A-4366-94F6-0C624B79147A}" srcOrd="0" destOrd="0" presId="urn:microsoft.com/office/officeart/2005/8/layout/hierarchy1"/>
    <dgm:cxn modelId="{4540A9BF-083A-4DC4-86FC-83DDD88C9D1F}" type="presOf" srcId="{BE88A86D-D1C8-4BEA-8CB3-68563576E2CF}" destId="{1D9DE85A-0F61-4F9B-AE3D-F6677F83BCAC}" srcOrd="0" destOrd="0" presId="urn:microsoft.com/office/officeart/2005/8/layout/hierarchy1"/>
    <dgm:cxn modelId="{C0BB9671-E991-4A64-A4FE-F5253687455A}" type="presOf" srcId="{F5C65772-C5D9-4589-9089-C4638395DCAA}" destId="{B47081CF-2D70-424B-9EB5-18C3FFB909B8}" srcOrd="0" destOrd="0" presId="urn:microsoft.com/office/officeart/2005/8/layout/hierarchy1"/>
    <dgm:cxn modelId="{902C505A-6C0B-4C17-BE77-FF52750D08E9}" srcId="{BFC42843-C728-4956-B7ED-F270675ACE1A}" destId="{59D129C0-7EC4-491F-84A6-5464BFA0D06D}" srcOrd="0" destOrd="0" parTransId="{3E50C267-0E5A-4D63-AE7A-9E68BF9FA31A}" sibTransId="{B14A379E-26A9-422D-8861-C05DA7061306}"/>
    <dgm:cxn modelId="{D77EF9B3-5451-4C04-B66A-BB83D88C7465}" type="presOf" srcId="{8371946C-CF26-4433-8413-38EA9604A79C}" destId="{D358DF3E-E5C8-455E-9B04-A80ECAE22CDA}" srcOrd="0" destOrd="0" presId="urn:microsoft.com/office/officeart/2005/8/layout/hierarchy1"/>
    <dgm:cxn modelId="{CE8F0C7A-0285-4B60-9A7E-14B120DF7456}" srcId="{149B330C-868F-47C1-88DF-7280553AF6D9}" destId="{F5C65772-C5D9-4589-9089-C4638395DCAA}" srcOrd="0" destOrd="0" parTransId="{BE88A86D-D1C8-4BEA-8CB3-68563576E2CF}" sibTransId="{7D74A242-E481-41BD-AE03-ABF7AEC0A3F3}"/>
    <dgm:cxn modelId="{8C0A3185-EFC1-453F-BAFD-5AE115F4B06B}" type="presOf" srcId="{DB29A24A-65CC-46CD-8DF5-C1AF7ABD54D5}" destId="{FB3D2989-9FFC-446B-A2C9-6EE322C3D0F3}" srcOrd="0" destOrd="0" presId="urn:microsoft.com/office/officeart/2005/8/layout/hierarchy1"/>
    <dgm:cxn modelId="{3A0ABFCB-E2E2-404A-B978-D22300DC0543}" type="presOf" srcId="{B1B964B6-2E68-4475-B350-44E9E1883095}" destId="{C00682D5-389A-4282-A305-04B6EA9BC5FA}" srcOrd="0" destOrd="0" presId="urn:microsoft.com/office/officeart/2005/8/layout/hierarchy1"/>
    <dgm:cxn modelId="{EAD00829-E0D5-4579-BE36-5FB08577FBCB}" srcId="{F5C65772-C5D9-4589-9089-C4638395DCAA}" destId="{471C0416-05F0-410A-ABAA-A18150FDDB64}" srcOrd="2" destOrd="0" parTransId="{47CAAE11-15E4-4DCB-B265-1BF8DF69AD13}" sibTransId="{0B248460-01B9-4B37-B52A-59C15B3DAEDD}"/>
    <dgm:cxn modelId="{CDA8E78B-0340-4000-9918-6AF727AC8143}" type="presOf" srcId="{149B330C-868F-47C1-88DF-7280553AF6D9}" destId="{E45263D8-7BDD-4B9D-996F-2D2059464962}" srcOrd="0" destOrd="0" presId="urn:microsoft.com/office/officeart/2005/8/layout/hierarchy1"/>
    <dgm:cxn modelId="{DF43C0E4-D798-48D6-BE39-C953385443B2}" type="presOf" srcId="{59D129C0-7EC4-491F-84A6-5464BFA0D06D}" destId="{A245F60C-D5CD-40AA-88C2-3E5A16F3229E}" srcOrd="0" destOrd="0" presId="urn:microsoft.com/office/officeart/2005/8/layout/hierarchy1"/>
    <dgm:cxn modelId="{F5723B3A-0084-4312-8B38-A890A11E3823}" type="presOf" srcId="{BFC42843-C728-4956-B7ED-F270675ACE1A}" destId="{96699A9E-2724-4377-B737-E9BFDBD2395F}" srcOrd="0" destOrd="0" presId="urn:microsoft.com/office/officeart/2005/8/layout/hierarchy1"/>
    <dgm:cxn modelId="{E1D7C798-AD05-4F08-9760-22F77DA8F477}" srcId="{F5C65772-C5D9-4589-9089-C4638395DCAA}" destId="{B1B964B6-2E68-4475-B350-44E9E1883095}" srcOrd="1" destOrd="0" parTransId="{1775857D-2548-49CD-B511-78D9D38A5E96}" sibTransId="{D86E8055-0341-4E6F-AAA8-3E6B8326A871}"/>
    <dgm:cxn modelId="{ACA04688-3083-4223-9202-B688D5915299}" srcId="{F5C65772-C5D9-4589-9089-C4638395DCAA}" destId="{8371946C-CF26-4433-8413-38EA9604A79C}" srcOrd="0" destOrd="0" parTransId="{DB29A24A-65CC-46CD-8DF5-C1AF7ABD54D5}" sibTransId="{6104DA6C-1420-4C2B-BD47-D0BEB2A75C9A}"/>
    <dgm:cxn modelId="{558B14E9-DBAC-46CA-87FB-135E01055B1E}" type="presOf" srcId="{EDC94AF0-4A6C-4D49-AEBA-2820EFB1531F}" destId="{B299222B-5FD2-4960-850F-E4CB2B7604DE}" srcOrd="0" destOrd="0" presId="urn:microsoft.com/office/officeart/2005/8/layout/hierarchy1"/>
    <dgm:cxn modelId="{6F570519-DA0A-46BC-95AE-07286192ED68}" type="presOf" srcId="{1775857D-2548-49CD-B511-78D9D38A5E96}" destId="{15BEC082-6D46-4A74-B537-29139CA33B5C}" srcOrd="0" destOrd="0" presId="urn:microsoft.com/office/officeart/2005/8/layout/hierarchy1"/>
    <dgm:cxn modelId="{7C946BF6-4038-4E0B-A84D-F0D7F734043A}" type="presOf" srcId="{47CAAE11-15E4-4DCB-B265-1BF8DF69AD13}" destId="{3D11D802-B73F-4F9D-9C8F-C254A6B788AC}" srcOrd="0" destOrd="0" presId="urn:microsoft.com/office/officeart/2005/8/layout/hierarchy1"/>
    <dgm:cxn modelId="{E251796A-E119-4974-99F8-EFEE5A0B9C2C}" type="presOf" srcId="{3E50C267-0E5A-4D63-AE7A-9E68BF9FA31A}" destId="{C5C25DD3-E5F9-447C-AFA3-16688CBD0359}" srcOrd="0" destOrd="0" presId="urn:microsoft.com/office/officeart/2005/8/layout/hierarchy1"/>
    <dgm:cxn modelId="{4AD61574-1CBB-4DE6-94C7-71AB2D3EEC0A}" type="presOf" srcId="{471C0416-05F0-410A-ABAA-A18150FDDB64}" destId="{B19F8185-F235-43F6-90A2-BC2F3AD45FA1}" srcOrd="0" destOrd="0" presId="urn:microsoft.com/office/officeart/2005/8/layout/hierarchy1"/>
    <dgm:cxn modelId="{4A9EF8BA-54FD-46E5-B105-F84035404554}" srcId="{149B330C-868F-47C1-88DF-7280553AF6D9}" destId="{BFC42843-C728-4956-B7ED-F270675ACE1A}" srcOrd="1" destOrd="0" parTransId="{BCAFA271-CC38-4E90-973C-7EC48D7A7E30}" sibTransId="{56ECE35C-E95E-41DE-8A7B-86351A39775C}"/>
    <dgm:cxn modelId="{D3566746-81AF-406A-9E07-B3BC0DCCF70B}" type="presParOf" srcId="{B299222B-5FD2-4960-850F-E4CB2B7604DE}" destId="{5D9A5C3D-76BD-4091-994C-81EA8E8D09D3}" srcOrd="0" destOrd="0" presId="urn:microsoft.com/office/officeart/2005/8/layout/hierarchy1"/>
    <dgm:cxn modelId="{1DF4E5CC-8CF6-40FA-B245-6BCBC0F7E587}" type="presParOf" srcId="{5D9A5C3D-76BD-4091-994C-81EA8E8D09D3}" destId="{45F6371D-408F-442D-BC82-BBC6B42DC853}" srcOrd="0" destOrd="0" presId="urn:microsoft.com/office/officeart/2005/8/layout/hierarchy1"/>
    <dgm:cxn modelId="{AE727E1C-8E46-4C19-843F-9B2B00AA0800}" type="presParOf" srcId="{45F6371D-408F-442D-BC82-BBC6B42DC853}" destId="{E5DD9152-BDCA-4B96-831E-03E779E86343}" srcOrd="0" destOrd="0" presId="urn:microsoft.com/office/officeart/2005/8/layout/hierarchy1"/>
    <dgm:cxn modelId="{BD613299-7DC0-4594-ADD8-813954B06CB9}" type="presParOf" srcId="{45F6371D-408F-442D-BC82-BBC6B42DC853}" destId="{E45263D8-7BDD-4B9D-996F-2D2059464962}" srcOrd="1" destOrd="0" presId="urn:microsoft.com/office/officeart/2005/8/layout/hierarchy1"/>
    <dgm:cxn modelId="{112D2A2A-B0C0-4552-B6A5-85F2801E2D0E}" type="presParOf" srcId="{5D9A5C3D-76BD-4091-994C-81EA8E8D09D3}" destId="{55175BF2-1045-4288-ADB7-D855AD0E11A0}" srcOrd="1" destOrd="0" presId="urn:microsoft.com/office/officeart/2005/8/layout/hierarchy1"/>
    <dgm:cxn modelId="{F73550AD-2AF8-456C-BE0F-A092F02399A8}" type="presParOf" srcId="{55175BF2-1045-4288-ADB7-D855AD0E11A0}" destId="{1D9DE85A-0F61-4F9B-AE3D-F6677F83BCAC}" srcOrd="0" destOrd="0" presId="urn:microsoft.com/office/officeart/2005/8/layout/hierarchy1"/>
    <dgm:cxn modelId="{242ABA15-71FB-4CEB-BDC5-E1E68036B3F4}" type="presParOf" srcId="{55175BF2-1045-4288-ADB7-D855AD0E11A0}" destId="{59799256-EA1E-4156-9C18-3A772A7F8A4B}" srcOrd="1" destOrd="0" presId="urn:microsoft.com/office/officeart/2005/8/layout/hierarchy1"/>
    <dgm:cxn modelId="{FCC9044E-D969-4FDF-AE5F-17145E68C15F}" type="presParOf" srcId="{59799256-EA1E-4156-9C18-3A772A7F8A4B}" destId="{39667391-BCD4-40BF-A702-2889D178AD21}" srcOrd="0" destOrd="0" presId="urn:microsoft.com/office/officeart/2005/8/layout/hierarchy1"/>
    <dgm:cxn modelId="{1C6ABAFD-A8EB-462C-8315-1D36ECE4BF18}" type="presParOf" srcId="{39667391-BCD4-40BF-A702-2889D178AD21}" destId="{10D6215D-DFD0-4381-AE7D-6B179D1549C0}" srcOrd="0" destOrd="0" presId="urn:microsoft.com/office/officeart/2005/8/layout/hierarchy1"/>
    <dgm:cxn modelId="{9B92BE7D-0E51-4CFB-9579-AF0E977ADFFE}" type="presParOf" srcId="{39667391-BCD4-40BF-A702-2889D178AD21}" destId="{B47081CF-2D70-424B-9EB5-18C3FFB909B8}" srcOrd="1" destOrd="0" presId="urn:microsoft.com/office/officeart/2005/8/layout/hierarchy1"/>
    <dgm:cxn modelId="{FD42EF1B-9864-4480-AFA0-582959877A0B}" type="presParOf" srcId="{59799256-EA1E-4156-9C18-3A772A7F8A4B}" destId="{E5BA49BE-7FF3-48B5-ACCE-A2C39649E0A7}" srcOrd="1" destOrd="0" presId="urn:microsoft.com/office/officeart/2005/8/layout/hierarchy1"/>
    <dgm:cxn modelId="{B4B4CA72-DE32-42AA-A222-B01C78A93B1E}" type="presParOf" srcId="{E5BA49BE-7FF3-48B5-ACCE-A2C39649E0A7}" destId="{FB3D2989-9FFC-446B-A2C9-6EE322C3D0F3}" srcOrd="0" destOrd="0" presId="urn:microsoft.com/office/officeart/2005/8/layout/hierarchy1"/>
    <dgm:cxn modelId="{CD696B54-053B-4C62-A49F-D450F624B4DE}" type="presParOf" srcId="{E5BA49BE-7FF3-48B5-ACCE-A2C39649E0A7}" destId="{D86FCA19-5E1D-4A62-8188-2D0804283F73}" srcOrd="1" destOrd="0" presId="urn:microsoft.com/office/officeart/2005/8/layout/hierarchy1"/>
    <dgm:cxn modelId="{AE86F66D-2BD2-4DD8-A3CA-E35E99F0E93E}" type="presParOf" srcId="{D86FCA19-5E1D-4A62-8188-2D0804283F73}" destId="{26D785EF-962E-489C-87AB-65BE0285E11C}" srcOrd="0" destOrd="0" presId="urn:microsoft.com/office/officeart/2005/8/layout/hierarchy1"/>
    <dgm:cxn modelId="{2F2980C6-D67C-42FD-9745-6AB61DADB609}" type="presParOf" srcId="{26D785EF-962E-489C-87AB-65BE0285E11C}" destId="{9123E4F3-328A-49FD-B9EF-2AF8329598E5}" srcOrd="0" destOrd="0" presId="urn:microsoft.com/office/officeart/2005/8/layout/hierarchy1"/>
    <dgm:cxn modelId="{2BE93F11-A0A8-4EA9-8832-60EFA6DBE4BC}" type="presParOf" srcId="{26D785EF-962E-489C-87AB-65BE0285E11C}" destId="{D358DF3E-E5C8-455E-9B04-A80ECAE22CDA}" srcOrd="1" destOrd="0" presId="urn:microsoft.com/office/officeart/2005/8/layout/hierarchy1"/>
    <dgm:cxn modelId="{A7C18B6F-C2C6-44D9-A1C3-0E9239F7FD09}" type="presParOf" srcId="{D86FCA19-5E1D-4A62-8188-2D0804283F73}" destId="{914EDBF2-E006-44BC-B5EB-984A1243DA59}" srcOrd="1" destOrd="0" presId="urn:microsoft.com/office/officeart/2005/8/layout/hierarchy1"/>
    <dgm:cxn modelId="{1179D3EB-6B2C-48A8-8878-EC705CDD36D6}" type="presParOf" srcId="{E5BA49BE-7FF3-48B5-ACCE-A2C39649E0A7}" destId="{15BEC082-6D46-4A74-B537-29139CA33B5C}" srcOrd="2" destOrd="0" presId="urn:microsoft.com/office/officeart/2005/8/layout/hierarchy1"/>
    <dgm:cxn modelId="{A4F76265-50BA-493C-B100-CC846CF45420}" type="presParOf" srcId="{E5BA49BE-7FF3-48B5-ACCE-A2C39649E0A7}" destId="{094B595D-6CD9-4F50-B515-6747CCDC86DB}" srcOrd="3" destOrd="0" presId="urn:microsoft.com/office/officeart/2005/8/layout/hierarchy1"/>
    <dgm:cxn modelId="{7318E130-FE60-42AF-A956-5678AB603842}" type="presParOf" srcId="{094B595D-6CD9-4F50-B515-6747CCDC86DB}" destId="{50417314-3CEC-4CBE-9A09-4A91A9F6038D}" srcOrd="0" destOrd="0" presId="urn:microsoft.com/office/officeart/2005/8/layout/hierarchy1"/>
    <dgm:cxn modelId="{3382DEAB-7C3A-46DC-95E0-165E9D94C995}" type="presParOf" srcId="{50417314-3CEC-4CBE-9A09-4A91A9F6038D}" destId="{3BA101AD-270E-4A7F-A408-C9B565AB528F}" srcOrd="0" destOrd="0" presId="urn:microsoft.com/office/officeart/2005/8/layout/hierarchy1"/>
    <dgm:cxn modelId="{3C23C2D0-9964-4B9C-885D-9299F19FF190}" type="presParOf" srcId="{50417314-3CEC-4CBE-9A09-4A91A9F6038D}" destId="{C00682D5-389A-4282-A305-04B6EA9BC5FA}" srcOrd="1" destOrd="0" presId="urn:microsoft.com/office/officeart/2005/8/layout/hierarchy1"/>
    <dgm:cxn modelId="{618267FB-4C03-4BD1-8FFF-D0C6648AD849}" type="presParOf" srcId="{094B595D-6CD9-4F50-B515-6747CCDC86DB}" destId="{FD76541D-F92E-454E-A1F3-EB80EF1862F6}" srcOrd="1" destOrd="0" presId="urn:microsoft.com/office/officeart/2005/8/layout/hierarchy1"/>
    <dgm:cxn modelId="{73194D0C-302A-474B-87B7-51CE571002BD}" type="presParOf" srcId="{E5BA49BE-7FF3-48B5-ACCE-A2C39649E0A7}" destId="{3D11D802-B73F-4F9D-9C8F-C254A6B788AC}" srcOrd="4" destOrd="0" presId="urn:microsoft.com/office/officeart/2005/8/layout/hierarchy1"/>
    <dgm:cxn modelId="{9A49F4F7-D709-427B-97E2-BA75AA20C8C6}" type="presParOf" srcId="{E5BA49BE-7FF3-48B5-ACCE-A2C39649E0A7}" destId="{7C661F08-4BC3-4600-9B00-B4CEC560F142}" srcOrd="5" destOrd="0" presId="urn:microsoft.com/office/officeart/2005/8/layout/hierarchy1"/>
    <dgm:cxn modelId="{DFA00B30-0BD2-42DB-9618-9C0F1403A5CF}" type="presParOf" srcId="{7C661F08-4BC3-4600-9B00-B4CEC560F142}" destId="{DDFCFB15-518C-4E34-B01E-76F67C61CEA5}" srcOrd="0" destOrd="0" presId="urn:microsoft.com/office/officeart/2005/8/layout/hierarchy1"/>
    <dgm:cxn modelId="{BC92FB14-9680-4C50-AFF2-00470370C59B}" type="presParOf" srcId="{DDFCFB15-518C-4E34-B01E-76F67C61CEA5}" destId="{6CD3D505-17B7-40AB-B814-E500046335E3}" srcOrd="0" destOrd="0" presId="urn:microsoft.com/office/officeart/2005/8/layout/hierarchy1"/>
    <dgm:cxn modelId="{C9397898-053E-484D-BF53-31F58766718A}" type="presParOf" srcId="{DDFCFB15-518C-4E34-B01E-76F67C61CEA5}" destId="{B19F8185-F235-43F6-90A2-BC2F3AD45FA1}" srcOrd="1" destOrd="0" presId="urn:microsoft.com/office/officeart/2005/8/layout/hierarchy1"/>
    <dgm:cxn modelId="{3EBDF29D-8DDF-45E9-B8DE-B4C58AB926AF}" type="presParOf" srcId="{7C661F08-4BC3-4600-9B00-B4CEC560F142}" destId="{98D8AB7C-5DA2-4B50-907A-F6FD630580FE}" srcOrd="1" destOrd="0" presId="urn:microsoft.com/office/officeart/2005/8/layout/hierarchy1"/>
    <dgm:cxn modelId="{8D8942A0-9575-4AF9-BFB8-0E9AE3C3C96E}" type="presParOf" srcId="{55175BF2-1045-4288-ADB7-D855AD0E11A0}" destId="{F80202F8-A83A-4366-94F6-0C624B79147A}" srcOrd="2" destOrd="0" presId="urn:microsoft.com/office/officeart/2005/8/layout/hierarchy1"/>
    <dgm:cxn modelId="{8824D243-F561-4F07-B390-887F4B092DEE}" type="presParOf" srcId="{55175BF2-1045-4288-ADB7-D855AD0E11A0}" destId="{9D211C6B-0D75-4932-812C-04CFE0756149}" srcOrd="3" destOrd="0" presId="urn:microsoft.com/office/officeart/2005/8/layout/hierarchy1"/>
    <dgm:cxn modelId="{75C5866A-D37C-4C72-A4CB-D436EA0A4834}" type="presParOf" srcId="{9D211C6B-0D75-4932-812C-04CFE0756149}" destId="{D9993F27-FC97-4127-BEAF-6470289EBDCC}" srcOrd="0" destOrd="0" presId="urn:microsoft.com/office/officeart/2005/8/layout/hierarchy1"/>
    <dgm:cxn modelId="{DE222BE1-6D8D-4912-87A3-EA755680C36F}" type="presParOf" srcId="{D9993F27-FC97-4127-BEAF-6470289EBDCC}" destId="{04E25061-7A92-4F2A-A870-BFB8438B0325}" srcOrd="0" destOrd="0" presId="urn:microsoft.com/office/officeart/2005/8/layout/hierarchy1"/>
    <dgm:cxn modelId="{B692D48F-D514-4845-8BCE-16C853F9AA0D}" type="presParOf" srcId="{D9993F27-FC97-4127-BEAF-6470289EBDCC}" destId="{96699A9E-2724-4377-B737-E9BFDBD2395F}" srcOrd="1" destOrd="0" presId="urn:microsoft.com/office/officeart/2005/8/layout/hierarchy1"/>
    <dgm:cxn modelId="{51004D2D-7DAA-4DF8-B8EB-42006D53E8E9}" type="presParOf" srcId="{9D211C6B-0D75-4932-812C-04CFE0756149}" destId="{26452D24-ECF8-463B-B461-EDE7C3EA09E0}" srcOrd="1" destOrd="0" presId="urn:microsoft.com/office/officeart/2005/8/layout/hierarchy1"/>
    <dgm:cxn modelId="{BC91CFFA-B3CB-407A-ADF9-44321A4F2665}" type="presParOf" srcId="{26452D24-ECF8-463B-B461-EDE7C3EA09E0}" destId="{C5C25DD3-E5F9-447C-AFA3-16688CBD0359}" srcOrd="0" destOrd="0" presId="urn:microsoft.com/office/officeart/2005/8/layout/hierarchy1"/>
    <dgm:cxn modelId="{543A3C1E-AA1B-4066-B772-C512E59E0BF5}" type="presParOf" srcId="{26452D24-ECF8-463B-B461-EDE7C3EA09E0}" destId="{31A2B549-CB26-4482-AEFC-7E4E0E786EEE}" srcOrd="1" destOrd="0" presId="urn:microsoft.com/office/officeart/2005/8/layout/hierarchy1"/>
    <dgm:cxn modelId="{510D177F-D55E-464B-B37E-AC1141ACD0DE}" type="presParOf" srcId="{31A2B549-CB26-4482-AEFC-7E4E0E786EEE}" destId="{B76BFC66-B1B1-436A-A1BD-C78D800721C5}" srcOrd="0" destOrd="0" presId="urn:microsoft.com/office/officeart/2005/8/layout/hierarchy1"/>
    <dgm:cxn modelId="{D05E6DA9-8E87-4F77-A1CF-6F6AE1295808}" type="presParOf" srcId="{B76BFC66-B1B1-436A-A1BD-C78D800721C5}" destId="{A2237F4B-B7A9-4F51-BB3C-61430397D5A1}" srcOrd="0" destOrd="0" presId="urn:microsoft.com/office/officeart/2005/8/layout/hierarchy1"/>
    <dgm:cxn modelId="{D33346CB-FE7B-482B-8D7A-7F681A91514F}" type="presParOf" srcId="{B76BFC66-B1B1-436A-A1BD-C78D800721C5}" destId="{A245F60C-D5CD-40AA-88C2-3E5A16F3229E}" srcOrd="1" destOrd="0" presId="urn:microsoft.com/office/officeart/2005/8/layout/hierarchy1"/>
    <dgm:cxn modelId="{5465DCF6-020C-4116-AFC6-35920101E01A}" type="presParOf" srcId="{31A2B549-CB26-4482-AEFC-7E4E0E786EEE}" destId="{144CD353-E745-4082-B151-F4723929BA8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8841F0-0C2C-415A-AB92-65B3F889A5EF}">
      <dsp:nvSpPr>
        <dsp:cNvPr id="0" name=""/>
        <dsp:cNvSpPr/>
      </dsp:nvSpPr>
      <dsp:spPr>
        <a:xfrm>
          <a:off x="3459972" y="2260617"/>
          <a:ext cx="1814760" cy="1814760"/>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lvl="0" algn="ctr" defTabSz="1644650">
            <a:lnSpc>
              <a:spcPct val="90000"/>
            </a:lnSpc>
            <a:spcBef>
              <a:spcPct val="0"/>
            </a:spcBef>
            <a:spcAft>
              <a:spcPct val="35000"/>
            </a:spcAft>
          </a:pPr>
          <a:r>
            <a:rPr lang="en-GB" sz="3700" kern="1200" dirty="0" smtClean="0">
              <a:latin typeface="Arial Narrow" pitchFamily="34" charset="0"/>
            </a:rPr>
            <a:t>Rapid spread</a:t>
          </a:r>
          <a:endParaRPr lang="en-GB" sz="3700" kern="1200" dirty="0">
            <a:latin typeface="Arial Narrow" pitchFamily="34" charset="0"/>
          </a:endParaRPr>
        </a:p>
      </dsp:txBody>
      <dsp:txXfrm>
        <a:off x="3725737" y="2526382"/>
        <a:ext cx="1283230" cy="1283230"/>
      </dsp:txXfrm>
    </dsp:sp>
    <dsp:sp modelId="{A61E8F51-48C4-48F8-BDFF-02D0C55F264B}">
      <dsp:nvSpPr>
        <dsp:cNvPr id="0" name=""/>
        <dsp:cNvSpPr/>
      </dsp:nvSpPr>
      <dsp:spPr>
        <a:xfrm rot="5400000">
          <a:off x="4232351" y="1728853"/>
          <a:ext cx="270003" cy="56937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en-GB" sz="2600" kern="1200">
            <a:latin typeface="Arial Narrow" pitchFamily="34" charset="0"/>
          </a:endParaRPr>
        </a:p>
      </dsp:txBody>
      <dsp:txXfrm>
        <a:off x="4272852" y="1802227"/>
        <a:ext cx="189002" cy="341622"/>
      </dsp:txXfrm>
    </dsp:sp>
    <dsp:sp modelId="{DE5D8C6D-10C7-4D16-9E78-9CBC436C480A}">
      <dsp:nvSpPr>
        <dsp:cNvPr id="0" name=""/>
        <dsp:cNvSpPr/>
      </dsp:nvSpPr>
      <dsp:spPr>
        <a:xfrm>
          <a:off x="3439614" y="-104299"/>
          <a:ext cx="1855476" cy="1855476"/>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n-GB" sz="2600" kern="1200" dirty="0" err="1" smtClean="0">
              <a:latin typeface="Arial Narrow" pitchFamily="34" charset="0"/>
            </a:rPr>
            <a:t>Clonal</a:t>
          </a:r>
          <a:r>
            <a:rPr lang="en-GB" sz="2600" kern="1200" dirty="0" smtClean="0">
              <a:latin typeface="Arial Narrow" pitchFamily="34" charset="0"/>
            </a:rPr>
            <a:t> expansion</a:t>
          </a:r>
          <a:endParaRPr lang="en-GB" sz="2600" kern="1200" dirty="0">
            <a:latin typeface="Arial Narrow" pitchFamily="34" charset="0"/>
          </a:endParaRPr>
        </a:p>
      </dsp:txBody>
      <dsp:txXfrm>
        <a:off x="3711342" y="167429"/>
        <a:ext cx="1312020" cy="1312020"/>
      </dsp:txXfrm>
    </dsp:sp>
    <dsp:sp modelId="{3B14EC59-4F7C-4F23-B926-A426B6FDE079}">
      <dsp:nvSpPr>
        <dsp:cNvPr id="0" name=""/>
        <dsp:cNvSpPr/>
      </dsp:nvSpPr>
      <dsp:spPr>
        <a:xfrm rot="13068742">
          <a:off x="5231909" y="3460178"/>
          <a:ext cx="269209" cy="56937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en-GB" sz="2600" kern="1200">
            <a:latin typeface="Arial Narrow" pitchFamily="34" charset="0"/>
          </a:endParaRPr>
        </a:p>
      </dsp:txBody>
      <dsp:txXfrm>
        <a:off x="5304193" y="3598809"/>
        <a:ext cx="188446" cy="341622"/>
      </dsp:txXfrm>
    </dsp:sp>
    <dsp:sp modelId="{E124437D-1D4A-450B-A96C-2DB5B8C07FDC}">
      <dsp:nvSpPr>
        <dsp:cNvPr id="0" name=""/>
        <dsp:cNvSpPr/>
      </dsp:nvSpPr>
      <dsp:spPr>
        <a:xfrm>
          <a:off x="5468563" y="3411040"/>
          <a:ext cx="1858474" cy="1858474"/>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n-GB" sz="2600" kern="1200" dirty="0" smtClean="0">
              <a:latin typeface="Arial Narrow" pitchFamily="34" charset="0"/>
            </a:rPr>
            <a:t>GI carriage</a:t>
          </a:r>
          <a:endParaRPr lang="en-GB" sz="2600" kern="1200" dirty="0">
            <a:latin typeface="Arial Narrow" pitchFamily="34" charset="0"/>
          </a:endParaRPr>
        </a:p>
      </dsp:txBody>
      <dsp:txXfrm>
        <a:off x="5740730" y="3683207"/>
        <a:ext cx="1314140" cy="1314140"/>
      </dsp:txXfrm>
    </dsp:sp>
    <dsp:sp modelId="{A98F29DD-4A04-487F-9E0B-EB826DCBEC3D}">
      <dsp:nvSpPr>
        <dsp:cNvPr id="0" name=""/>
        <dsp:cNvSpPr/>
      </dsp:nvSpPr>
      <dsp:spPr>
        <a:xfrm rot="19847534">
          <a:off x="3254201" y="3452881"/>
          <a:ext cx="253260" cy="56937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en-GB" sz="2600" kern="1200">
            <a:latin typeface="Arial Narrow" pitchFamily="34" charset="0"/>
          </a:endParaRPr>
        </a:p>
      </dsp:txBody>
      <dsp:txXfrm rot="10800000">
        <a:off x="3259031" y="3585293"/>
        <a:ext cx="177282" cy="341622"/>
      </dsp:txXfrm>
    </dsp:sp>
    <dsp:sp modelId="{2C350BD0-8C51-4826-A99A-CDEF12055937}">
      <dsp:nvSpPr>
        <dsp:cNvPr id="0" name=""/>
        <dsp:cNvSpPr/>
      </dsp:nvSpPr>
      <dsp:spPr>
        <a:xfrm>
          <a:off x="1377574" y="3380947"/>
          <a:ext cx="1918660" cy="1918660"/>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n-GB" sz="2600" kern="1200" dirty="0" smtClean="0">
              <a:latin typeface="Arial Narrow" pitchFamily="34" charset="0"/>
            </a:rPr>
            <a:t>Horizontal gene transfer</a:t>
          </a:r>
          <a:endParaRPr lang="en-GB" sz="2600" kern="1200" dirty="0">
            <a:latin typeface="Arial Narrow" pitchFamily="34" charset="0"/>
          </a:endParaRPr>
        </a:p>
      </dsp:txBody>
      <dsp:txXfrm>
        <a:off x="1658555" y="3661928"/>
        <a:ext cx="1356698" cy="13566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5BE3AC-461A-4E9C-BBE1-0A9BF9DDA728}">
      <dsp:nvSpPr>
        <dsp:cNvPr id="0" name=""/>
        <dsp:cNvSpPr/>
      </dsp:nvSpPr>
      <dsp:spPr>
        <a:xfrm>
          <a:off x="2851221" y="2337496"/>
          <a:ext cx="1584269" cy="1589702"/>
        </a:xfrm>
        <a:prstGeom prst="ellipse">
          <a:avLst/>
        </a:prstGeom>
        <a:solidFill>
          <a:schemeClr val="accent3">
            <a:lumMod val="5000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b="1" kern="1200" dirty="0" smtClean="0">
              <a:latin typeface="Arial" pitchFamily="34" charset="0"/>
              <a:ea typeface="Verdana" pitchFamily="34" charset="0"/>
              <a:cs typeface="Arial" pitchFamily="34" charset="0"/>
            </a:rPr>
            <a:t>CPE prevention &amp; control</a:t>
          </a:r>
          <a:endParaRPr lang="en-GB" sz="1400" b="1" kern="1200" dirty="0">
            <a:latin typeface="Arial" pitchFamily="34" charset="0"/>
            <a:ea typeface="Verdana" pitchFamily="34" charset="0"/>
            <a:cs typeface="Arial" pitchFamily="34" charset="0"/>
          </a:endParaRPr>
        </a:p>
      </dsp:txBody>
      <dsp:txXfrm>
        <a:off x="3083232" y="2570302"/>
        <a:ext cx="1120247" cy="1124090"/>
      </dsp:txXfrm>
    </dsp:sp>
    <dsp:sp modelId="{DB8F51CD-C538-4588-A588-A84B010586D4}">
      <dsp:nvSpPr>
        <dsp:cNvPr id="0" name=""/>
        <dsp:cNvSpPr/>
      </dsp:nvSpPr>
      <dsp:spPr>
        <a:xfrm rot="16561108">
          <a:off x="3384045" y="1946361"/>
          <a:ext cx="765560" cy="29750"/>
        </a:xfrm>
        <a:custGeom>
          <a:avLst/>
          <a:gdLst/>
          <a:ahLst/>
          <a:cxnLst/>
          <a:rect l="0" t="0" r="0" b="0"/>
          <a:pathLst>
            <a:path>
              <a:moveTo>
                <a:pt x="0" y="14875"/>
              </a:moveTo>
              <a:lnTo>
                <a:pt x="765560" y="14875"/>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
            <a:lnSpc>
              <a:spcPct val="90000"/>
            </a:lnSpc>
            <a:spcBef>
              <a:spcPct val="0"/>
            </a:spcBef>
            <a:spcAft>
              <a:spcPct val="35000"/>
            </a:spcAft>
          </a:pPr>
          <a:endParaRPr lang="en-GB" sz="200" kern="1200">
            <a:latin typeface="Arial" pitchFamily="34" charset="0"/>
            <a:ea typeface="Verdana" pitchFamily="34" charset="0"/>
            <a:cs typeface="Arial" pitchFamily="34" charset="0"/>
          </a:endParaRPr>
        </a:p>
      </dsp:txBody>
      <dsp:txXfrm>
        <a:off x="3747687" y="1942098"/>
        <a:ext cx="38278" cy="38278"/>
      </dsp:txXfrm>
    </dsp:sp>
    <dsp:sp modelId="{AFABF447-E48A-423B-B49F-6EA32EBB3358}">
      <dsp:nvSpPr>
        <dsp:cNvPr id="0" name=""/>
        <dsp:cNvSpPr/>
      </dsp:nvSpPr>
      <dsp:spPr>
        <a:xfrm>
          <a:off x="3078484" y="-42550"/>
          <a:ext cx="1627603" cy="1627603"/>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smtClean="0">
              <a:latin typeface="Arial" pitchFamily="34" charset="0"/>
              <a:ea typeface="Verdana" pitchFamily="34" charset="0"/>
              <a:cs typeface="Arial" pitchFamily="34" charset="0"/>
            </a:rPr>
            <a:t>Hand hygiene</a:t>
          </a:r>
          <a:endParaRPr lang="en-GB" sz="1400" kern="1200" dirty="0">
            <a:latin typeface="Arial" pitchFamily="34" charset="0"/>
            <a:ea typeface="Verdana" pitchFamily="34" charset="0"/>
            <a:cs typeface="Arial" pitchFamily="34" charset="0"/>
          </a:endParaRPr>
        </a:p>
      </dsp:txBody>
      <dsp:txXfrm>
        <a:off x="3316841" y="195807"/>
        <a:ext cx="1150889" cy="1150889"/>
      </dsp:txXfrm>
    </dsp:sp>
    <dsp:sp modelId="{6D54B6E2-7739-424F-AD0F-5C0CCB7D7C11}">
      <dsp:nvSpPr>
        <dsp:cNvPr id="0" name=""/>
        <dsp:cNvSpPr/>
      </dsp:nvSpPr>
      <dsp:spPr>
        <a:xfrm rot="19482271">
          <a:off x="4237787" y="2493189"/>
          <a:ext cx="574844" cy="29750"/>
        </a:xfrm>
        <a:custGeom>
          <a:avLst/>
          <a:gdLst/>
          <a:ahLst/>
          <a:cxnLst/>
          <a:rect l="0" t="0" r="0" b="0"/>
          <a:pathLst>
            <a:path>
              <a:moveTo>
                <a:pt x="0" y="14875"/>
              </a:moveTo>
              <a:lnTo>
                <a:pt x="574844" y="14875"/>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
            <a:lnSpc>
              <a:spcPct val="90000"/>
            </a:lnSpc>
            <a:spcBef>
              <a:spcPct val="0"/>
            </a:spcBef>
            <a:spcAft>
              <a:spcPct val="35000"/>
            </a:spcAft>
          </a:pPr>
          <a:endParaRPr lang="en-GB" sz="200" kern="1200">
            <a:latin typeface="Arial" pitchFamily="34" charset="0"/>
            <a:ea typeface="Verdana" pitchFamily="34" charset="0"/>
            <a:cs typeface="Arial" pitchFamily="34" charset="0"/>
          </a:endParaRPr>
        </a:p>
      </dsp:txBody>
      <dsp:txXfrm>
        <a:off x="4510838" y="2493693"/>
        <a:ext cx="28742" cy="28742"/>
      </dsp:txXfrm>
    </dsp:sp>
    <dsp:sp modelId="{F742DEE1-3A8E-4ACB-8223-B85092990354}">
      <dsp:nvSpPr>
        <dsp:cNvPr id="0" name=""/>
        <dsp:cNvSpPr/>
      </dsp:nvSpPr>
      <dsp:spPr>
        <a:xfrm>
          <a:off x="4610208" y="1057983"/>
          <a:ext cx="1627603" cy="1627603"/>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smtClean="0">
              <a:latin typeface="Arial" pitchFamily="34" charset="0"/>
              <a:ea typeface="Verdana" pitchFamily="34" charset="0"/>
              <a:cs typeface="Arial" pitchFamily="34" charset="0"/>
            </a:rPr>
            <a:t>Cleaning / disinfection</a:t>
          </a:r>
          <a:endParaRPr lang="en-GB" sz="1400" kern="1200" dirty="0">
            <a:latin typeface="Arial" pitchFamily="34" charset="0"/>
            <a:ea typeface="Verdana" pitchFamily="34" charset="0"/>
            <a:cs typeface="Arial" pitchFamily="34" charset="0"/>
          </a:endParaRPr>
        </a:p>
      </dsp:txBody>
      <dsp:txXfrm>
        <a:off x="4848565" y="1296340"/>
        <a:ext cx="1150889" cy="1150889"/>
      </dsp:txXfrm>
    </dsp:sp>
    <dsp:sp modelId="{C9EEDD18-C248-46EA-8A2D-2876F91DDDB2}">
      <dsp:nvSpPr>
        <dsp:cNvPr id="0" name=""/>
        <dsp:cNvSpPr/>
      </dsp:nvSpPr>
      <dsp:spPr>
        <a:xfrm rot="21075958">
          <a:off x="4414626" y="2843441"/>
          <a:ext cx="2024889" cy="29750"/>
        </a:xfrm>
        <a:custGeom>
          <a:avLst/>
          <a:gdLst/>
          <a:ahLst/>
          <a:cxnLst/>
          <a:rect l="0" t="0" r="0" b="0"/>
          <a:pathLst>
            <a:path>
              <a:moveTo>
                <a:pt x="0" y="14875"/>
              </a:moveTo>
              <a:lnTo>
                <a:pt x="2024889" y="14875"/>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latin typeface="Arial" pitchFamily="34" charset="0"/>
            <a:ea typeface="Verdana" pitchFamily="34" charset="0"/>
            <a:cs typeface="Arial" pitchFamily="34" charset="0"/>
          </a:endParaRPr>
        </a:p>
      </dsp:txBody>
      <dsp:txXfrm>
        <a:off x="5376448" y="2807694"/>
        <a:ext cx="101244" cy="101244"/>
      </dsp:txXfrm>
    </dsp:sp>
    <dsp:sp modelId="{3F863242-03A8-442A-A9D2-5FD88EE00EAC}">
      <dsp:nvSpPr>
        <dsp:cNvPr id="0" name=""/>
        <dsp:cNvSpPr/>
      </dsp:nvSpPr>
      <dsp:spPr>
        <a:xfrm>
          <a:off x="6418337" y="1767203"/>
          <a:ext cx="1627603" cy="1627603"/>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smtClean="0">
              <a:latin typeface="Arial" pitchFamily="34" charset="0"/>
              <a:ea typeface="Verdana" pitchFamily="34" charset="0"/>
              <a:cs typeface="Arial" pitchFamily="34" charset="0"/>
            </a:rPr>
            <a:t>SDD?</a:t>
          </a:r>
          <a:endParaRPr lang="en-GB" sz="1400" kern="1200" dirty="0">
            <a:latin typeface="Arial" pitchFamily="34" charset="0"/>
            <a:ea typeface="Verdana" pitchFamily="34" charset="0"/>
            <a:cs typeface="Arial" pitchFamily="34" charset="0"/>
          </a:endParaRPr>
        </a:p>
      </dsp:txBody>
      <dsp:txXfrm>
        <a:off x="6656694" y="2005560"/>
        <a:ext cx="1150889" cy="1150889"/>
      </dsp:txXfrm>
    </dsp:sp>
    <dsp:sp modelId="{C7B946FE-59D8-4D12-8C09-BC0537958DAE}">
      <dsp:nvSpPr>
        <dsp:cNvPr id="0" name=""/>
        <dsp:cNvSpPr/>
      </dsp:nvSpPr>
      <dsp:spPr>
        <a:xfrm rot="1159166">
          <a:off x="4331288" y="3731409"/>
          <a:ext cx="2126583" cy="29750"/>
        </a:xfrm>
        <a:custGeom>
          <a:avLst/>
          <a:gdLst/>
          <a:ahLst/>
          <a:cxnLst/>
          <a:rect l="0" t="0" r="0" b="0"/>
          <a:pathLst>
            <a:path>
              <a:moveTo>
                <a:pt x="0" y="14875"/>
              </a:moveTo>
              <a:lnTo>
                <a:pt x="2126583" y="14875"/>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GB" sz="700" kern="1200">
            <a:latin typeface="Arial" pitchFamily="34" charset="0"/>
            <a:ea typeface="Verdana" pitchFamily="34" charset="0"/>
            <a:cs typeface="Arial" pitchFamily="34" charset="0"/>
          </a:endParaRPr>
        </a:p>
      </dsp:txBody>
      <dsp:txXfrm>
        <a:off x="5341415" y="3693120"/>
        <a:ext cx="106329" cy="106329"/>
      </dsp:txXfrm>
    </dsp:sp>
    <dsp:sp modelId="{5CAC3CA5-4D4E-4CD5-B029-F343138D5FD6}">
      <dsp:nvSpPr>
        <dsp:cNvPr id="0" name=""/>
        <dsp:cNvSpPr/>
      </dsp:nvSpPr>
      <dsp:spPr>
        <a:xfrm>
          <a:off x="6352170" y="3553490"/>
          <a:ext cx="1627603" cy="1627603"/>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smtClean="0">
              <a:latin typeface="Arial" pitchFamily="34" charset="0"/>
              <a:ea typeface="Verdana" pitchFamily="34" charset="0"/>
              <a:cs typeface="Arial" pitchFamily="34" charset="0"/>
            </a:rPr>
            <a:t>Topical CHX?</a:t>
          </a:r>
          <a:endParaRPr lang="en-GB" sz="1400" kern="1200" dirty="0">
            <a:latin typeface="Arial" pitchFamily="34" charset="0"/>
            <a:ea typeface="Verdana" pitchFamily="34" charset="0"/>
            <a:cs typeface="Arial" pitchFamily="34" charset="0"/>
          </a:endParaRPr>
        </a:p>
      </dsp:txBody>
      <dsp:txXfrm>
        <a:off x="6590527" y="3791847"/>
        <a:ext cx="1150889" cy="1150889"/>
      </dsp:txXfrm>
    </dsp:sp>
    <dsp:sp modelId="{0401F99C-04ED-41B4-8658-7B8E1CC84941}">
      <dsp:nvSpPr>
        <dsp:cNvPr id="0" name=""/>
        <dsp:cNvSpPr/>
      </dsp:nvSpPr>
      <dsp:spPr>
        <a:xfrm rot="2846177">
          <a:off x="4009080" y="4091373"/>
          <a:ext cx="1057371" cy="29750"/>
        </a:xfrm>
        <a:custGeom>
          <a:avLst/>
          <a:gdLst/>
          <a:ahLst/>
          <a:cxnLst/>
          <a:rect l="0" t="0" r="0" b="0"/>
          <a:pathLst>
            <a:path>
              <a:moveTo>
                <a:pt x="0" y="14875"/>
              </a:moveTo>
              <a:lnTo>
                <a:pt x="1057371" y="14875"/>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33350">
            <a:lnSpc>
              <a:spcPct val="90000"/>
            </a:lnSpc>
            <a:spcBef>
              <a:spcPct val="0"/>
            </a:spcBef>
            <a:spcAft>
              <a:spcPct val="35000"/>
            </a:spcAft>
          </a:pPr>
          <a:endParaRPr lang="en-GB" sz="300" kern="1200">
            <a:latin typeface="Arial" pitchFamily="34" charset="0"/>
            <a:ea typeface="Verdana" pitchFamily="34" charset="0"/>
            <a:cs typeface="Arial" pitchFamily="34" charset="0"/>
          </a:endParaRPr>
        </a:p>
      </dsp:txBody>
      <dsp:txXfrm>
        <a:off x="4511331" y="4079814"/>
        <a:ext cx="52868" cy="52868"/>
      </dsp:txXfrm>
    </dsp:sp>
    <dsp:sp modelId="{D9DC1811-6482-4882-BD97-6C1DF4FB7C5E}">
      <dsp:nvSpPr>
        <dsp:cNvPr id="0" name=""/>
        <dsp:cNvSpPr/>
      </dsp:nvSpPr>
      <dsp:spPr>
        <a:xfrm>
          <a:off x="4632036" y="4281223"/>
          <a:ext cx="1627603" cy="1627603"/>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smtClean="0">
              <a:latin typeface="Arial" pitchFamily="34" charset="0"/>
              <a:ea typeface="Verdana" pitchFamily="34" charset="0"/>
              <a:cs typeface="Arial" pitchFamily="34" charset="0"/>
            </a:rPr>
            <a:t>Education?</a:t>
          </a:r>
          <a:endParaRPr lang="en-GB" sz="1400" kern="1200" dirty="0">
            <a:latin typeface="Arial" pitchFamily="34" charset="0"/>
            <a:ea typeface="Verdana" pitchFamily="34" charset="0"/>
            <a:cs typeface="Arial" pitchFamily="34" charset="0"/>
          </a:endParaRPr>
        </a:p>
      </dsp:txBody>
      <dsp:txXfrm>
        <a:off x="4870393" y="4519580"/>
        <a:ext cx="1150889" cy="1150889"/>
      </dsp:txXfrm>
    </dsp:sp>
    <dsp:sp modelId="{421FD191-AC28-4012-8BFC-AAD3D4C0C750}">
      <dsp:nvSpPr>
        <dsp:cNvPr id="0" name=""/>
        <dsp:cNvSpPr/>
      </dsp:nvSpPr>
      <dsp:spPr>
        <a:xfrm rot="7570200">
          <a:off x="2870583" y="3912807"/>
          <a:ext cx="382628" cy="29750"/>
        </a:xfrm>
        <a:custGeom>
          <a:avLst/>
          <a:gdLst/>
          <a:ahLst/>
          <a:cxnLst/>
          <a:rect l="0" t="0" r="0" b="0"/>
          <a:pathLst>
            <a:path>
              <a:moveTo>
                <a:pt x="0" y="14875"/>
              </a:moveTo>
              <a:lnTo>
                <a:pt x="382628" y="14875"/>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
            <a:lnSpc>
              <a:spcPct val="90000"/>
            </a:lnSpc>
            <a:spcBef>
              <a:spcPct val="0"/>
            </a:spcBef>
            <a:spcAft>
              <a:spcPct val="35000"/>
            </a:spcAft>
          </a:pPr>
          <a:endParaRPr lang="en-GB" sz="200" kern="1200">
            <a:latin typeface="Arial" pitchFamily="34" charset="0"/>
            <a:ea typeface="Verdana" pitchFamily="34" charset="0"/>
            <a:cs typeface="Arial" pitchFamily="34" charset="0"/>
          </a:endParaRPr>
        </a:p>
      </dsp:txBody>
      <dsp:txXfrm rot="10800000">
        <a:off x="3052332" y="3918117"/>
        <a:ext cx="19131" cy="19131"/>
      </dsp:txXfrm>
    </dsp:sp>
    <dsp:sp modelId="{D03D7B20-5052-4A55-A9CD-47AAF7D35EA4}">
      <dsp:nvSpPr>
        <dsp:cNvPr id="0" name=""/>
        <dsp:cNvSpPr/>
      </dsp:nvSpPr>
      <dsp:spPr>
        <a:xfrm>
          <a:off x="1654894" y="3925280"/>
          <a:ext cx="1627603" cy="1627603"/>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smtClean="0">
              <a:latin typeface="Arial" pitchFamily="34" charset="0"/>
              <a:ea typeface="Verdana" pitchFamily="34" charset="0"/>
              <a:cs typeface="Arial" pitchFamily="34" charset="0"/>
            </a:rPr>
            <a:t>Contact precautions</a:t>
          </a:r>
          <a:endParaRPr lang="en-GB" sz="1400" kern="1200" dirty="0">
            <a:latin typeface="Arial" pitchFamily="34" charset="0"/>
            <a:ea typeface="Verdana" pitchFamily="34" charset="0"/>
            <a:cs typeface="Arial" pitchFamily="34" charset="0"/>
          </a:endParaRPr>
        </a:p>
      </dsp:txBody>
      <dsp:txXfrm>
        <a:off x="1893251" y="4163637"/>
        <a:ext cx="1150889" cy="1150889"/>
      </dsp:txXfrm>
    </dsp:sp>
    <dsp:sp modelId="{720E6570-9767-471F-815E-B4D0543DB38A}">
      <dsp:nvSpPr>
        <dsp:cNvPr id="0" name=""/>
        <dsp:cNvSpPr/>
      </dsp:nvSpPr>
      <dsp:spPr>
        <a:xfrm rot="11338277">
          <a:off x="2424213" y="2959683"/>
          <a:ext cx="439319" cy="29750"/>
        </a:xfrm>
        <a:custGeom>
          <a:avLst/>
          <a:gdLst/>
          <a:ahLst/>
          <a:cxnLst/>
          <a:rect l="0" t="0" r="0" b="0"/>
          <a:pathLst>
            <a:path>
              <a:moveTo>
                <a:pt x="0" y="14875"/>
              </a:moveTo>
              <a:lnTo>
                <a:pt x="439319" y="14875"/>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
            <a:lnSpc>
              <a:spcPct val="90000"/>
            </a:lnSpc>
            <a:spcBef>
              <a:spcPct val="0"/>
            </a:spcBef>
            <a:spcAft>
              <a:spcPct val="35000"/>
            </a:spcAft>
          </a:pPr>
          <a:endParaRPr lang="en-GB" sz="200" kern="1200">
            <a:latin typeface="Arial" pitchFamily="34" charset="0"/>
            <a:ea typeface="Verdana" pitchFamily="34" charset="0"/>
            <a:cs typeface="Arial" pitchFamily="34" charset="0"/>
          </a:endParaRPr>
        </a:p>
      </dsp:txBody>
      <dsp:txXfrm rot="10800000">
        <a:off x="2632890" y="2963576"/>
        <a:ext cx="21965" cy="21965"/>
      </dsp:txXfrm>
    </dsp:sp>
    <dsp:sp modelId="{B63D901A-D3CC-4C32-BB43-D8907AFB5273}">
      <dsp:nvSpPr>
        <dsp:cNvPr id="0" name=""/>
        <dsp:cNvSpPr/>
      </dsp:nvSpPr>
      <dsp:spPr>
        <a:xfrm>
          <a:off x="809253" y="1999600"/>
          <a:ext cx="1627603" cy="1627603"/>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smtClean="0">
              <a:latin typeface="Arial" pitchFamily="34" charset="0"/>
              <a:ea typeface="Verdana" pitchFamily="34" charset="0"/>
              <a:cs typeface="Arial" pitchFamily="34" charset="0"/>
            </a:rPr>
            <a:t>Active screening</a:t>
          </a:r>
          <a:endParaRPr lang="en-GB" sz="1400" kern="1200" dirty="0">
            <a:latin typeface="Arial" pitchFamily="34" charset="0"/>
            <a:ea typeface="Verdana" pitchFamily="34" charset="0"/>
            <a:cs typeface="Arial" pitchFamily="34" charset="0"/>
          </a:endParaRPr>
        </a:p>
      </dsp:txBody>
      <dsp:txXfrm>
        <a:off x="1047610" y="2237957"/>
        <a:ext cx="1150889" cy="1150889"/>
      </dsp:txXfrm>
    </dsp:sp>
    <dsp:sp modelId="{23DBB19A-08A9-404C-9A85-907E2DFCBF40}">
      <dsp:nvSpPr>
        <dsp:cNvPr id="0" name=""/>
        <dsp:cNvSpPr/>
      </dsp:nvSpPr>
      <dsp:spPr>
        <a:xfrm rot="13957880">
          <a:off x="2476952" y="2147989"/>
          <a:ext cx="852034" cy="29750"/>
        </a:xfrm>
        <a:custGeom>
          <a:avLst/>
          <a:gdLst/>
          <a:ahLst/>
          <a:cxnLst/>
          <a:rect l="0" t="0" r="0" b="0"/>
          <a:pathLst>
            <a:path>
              <a:moveTo>
                <a:pt x="0" y="14875"/>
              </a:moveTo>
              <a:lnTo>
                <a:pt x="852034" y="14875"/>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
            <a:lnSpc>
              <a:spcPct val="90000"/>
            </a:lnSpc>
            <a:spcBef>
              <a:spcPct val="0"/>
            </a:spcBef>
            <a:spcAft>
              <a:spcPct val="35000"/>
            </a:spcAft>
          </a:pPr>
          <a:endParaRPr lang="en-GB" sz="200" kern="1200">
            <a:latin typeface="Arial" pitchFamily="34" charset="0"/>
            <a:ea typeface="Verdana" pitchFamily="34" charset="0"/>
            <a:cs typeface="Arial" pitchFamily="34" charset="0"/>
          </a:endParaRPr>
        </a:p>
      </dsp:txBody>
      <dsp:txXfrm rot="10800000">
        <a:off x="2881669" y="2141563"/>
        <a:ext cx="42601" cy="42601"/>
      </dsp:txXfrm>
    </dsp:sp>
    <dsp:sp modelId="{2E3885CB-49A2-41CF-8BE0-0102112EC607}">
      <dsp:nvSpPr>
        <dsp:cNvPr id="0" name=""/>
        <dsp:cNvSpPr/>
      </dsp:nvSpPr>
      <dsp:spPr>
        <a:xfrm>
          <a:off x="1336671" y="363721"/>
          <a:ext cx="1627603" cy="1627603"/>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smtClean="0">
              <a:latin typeface="Arial" pitchFamily="34" charset="0"/>
              <a:ea typeface="Verdana" pitchFamily="34" charset="0"/>
              <a:cs typeface="Arial" pitchFamily="34" charset="0"/>
            </a:rPr>
            <a:t>Antibiotic stewardship</a:t>
          </a:r>
          <a:endParaRPr lang="en-GB" sz="1400" kern="1200" dirty="0">
            <a:latin typeface="Arial" pitchFamily="34" charset="0"/>
            <a:ea typeface="Verdana" pitchFamily="34" charset="0"/>
            <a:cs typeface="Arial" pitchFamily="34" charset="0"/>
          </a:endParaRPr>
        </a:p>
      </dsp:txBody>
      <dsp:txXfrm>
        <a:off x="1575028" y="602078"/>
        <a:ext cx="1150889" cy="115088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003663-5B8E-4310-AC26-A01458270A0D}">
      <dsp:nvSpPr>
        <dsp:cNvPr id="0" name=""/>
        <dsp:cNvSpPr/>
      </dsp:nvSpPr>
      <dsp:spPr>
        <a:xfrm>
          <a:off x="4971491" y="949466"/>
          <a:ext cx="2193284" cy="790795"/>
        </a:xfrm>
        <a:custGeom>
          <a:avLst/>
          <a:gdLst/>
          <a:ahLst/>
          <a:cxnLst/>
          <a:rect l="0" t="0" r="0" b="0"/>
          <a:pathLst>
            <a:path>
              <a:moveTo>
                <a:pt x="0" y="0"/>
              </a:moveTo>
              <a:lnTo>
                <a:pt x="0" y="538903"/>
              </a:lnTo>
              <a:lnTo>
                <a:pt x="2193284" y="538903"/>
              </a:lnTo>
              <a:lnTo>
                <a:pt x="2193284" y="79079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EAC3BB6-59FC-4058-B1C3-56E44BB8F174}">
      <dsp:nvSpPr>
        <dsp:cNvPr id="0" name=""/>
        <dsp:cNvSpPr/>
      </dsp:nvSpPr>
      <dsp:spPr>
        <a:xfrm>
          <a:off x="3227207" y="2687633"/>
          <a:ext cx="2810327" cy="790795"/>
        </a:xfrm>
        <a:custGeom>
          <a:avLst/>
          <a:gdLst/>
          <a:ahLst/>
          <a:cxnLst/>
          <a:rect l="0" t="0" r="0" b="0"/>
          <a:pathLst>
            <a:path>
              <a:moveTo>
                <a:pt x="0" y="0"/>
              </a:moveTo>
              <a:lnTo>
                <a:pt x="0" y="538903"/>
              </a:lnTo>
              <a:lnTo>
                <a:pt x="2810327" y="538903"/>
              </a:lnTo>
              <a:lnTo>
                <a:pt x="2810327" y="79079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DCBAF23-06B2-4285-AFFD-CE3F1820476D}">
      <dsp:nvSpPr>
        <dsp:cNvPr id="0" name=""/>
        <dsp:cNvSpPr/>
      </dsp:nvSpPr>
      <dsp:spPr>
        <a:xfrm>
          <a:off x="3227207" y="2687633"/>
          <a:ext cx="994909" cy="790795"/>
        </a:xfrm>
        <a:custGeom>
          <a:avLst/>
          <a:gdLst/>
          <a:ahLst/>
          <a:cxnLst/>
          <a:rect l="0" t="0" r="0" b="0"/>
          <a:pathLst>
            <a:path>
              <a:moveTo>
                <a:pt x="0" y="0"/>
              </a:moveTo>
              <a:lnTo>
                <a:pt x="0" y="538903"/>
              </a:lnTo>
              <a:lnTo>
                <a:pt x="994909" y="538903"/>
              </a:lnTo>
              <a:lnTo>
                <a:pt x="994909" y="79079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1BD2F01-ABAD-470F-8EA2-52DE16F3F41A}">
      <dsp:nvSpPr>
        <dsp:cNvPr id="0" name=""/>
        <dsp:cNvSpPr/>
      </dsp:nvSpPr>
      <dsp:spPr>
        <a:xfrm>
          <a:off x="2319498" y="2687633"/>
          <a:ext cx="907709" cy="790795"/>
        </a:xfrm>
        <a:custGeom>
          <a:avLst/>
          <a:gdLst/>
          <a:ahLst/>
          <a:cxnLst/>
          <a:rect l="0" t="0" r="0" b="0"/>
          <a:pathLst>
            <a:path>
              <a:moveTo>
                <a:pt x="907709" y="0"/>
              </a:moveTo>
              <a:lnTo>
                <a:pt x="907709" y="538903"/>
              </a:lnTo>
              <a:lnTo>
                <a:pt x="0" y="538903"/>
              </a:lnTo>
              <a:lnTo>
                <a:pt x="0" y="79079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553FE3-ED83-461C-ABE1-387F244E7972}">
      <dsp:nvSpPr>
        <dsp:cNvPr id="0" name=""/>
        <dsp:cNvSpPr/>
      </dsp:nvSpPr>
      <dsp:spPr>
        <a:xfrm>
          <a:off x="416879" y="2687633"/>
          <a:ext cx="2810327" cy="790795"/>
        </a:xfrm>
        <a:custGeom>
          <a:avLst/>
          <a:gdLst/>
          <a:ahLst/>
          <a:cxnLst/>
          <a:rect l="0" t="0" r="0" b="0"/>
          <a:pathLst>
            <a:path>
              <a:moveTo>
                <a:pt x="2810327" y="0"/>
              </a:moveTo>
              <a:lnTo>
                <a:pt x="2810327" y="538903"/>
              </a:lnTo>
              <a:lnTo>
                <a:pt x="0" y="538903"/>
              </a:lnTo>
              <a:lnTo>
                <a:pt x="0" y="79079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298F8A9-6038-412D-B490-053939A38F0E}">
      <dsp:nvSpPr>
        <dsp:cNvPr id="0" name=""/>
        <dsp:cNvSpPr/>
      </dsp:nvSpPr>
      <dsp:spPr>
        <a:xfrm>
          <a:off x="3227207" y="949466"/>
          <a:ext cx="1744284" cy="790795"/>
        </a:xfrm>
        <a:custGeom>
          <a:avLst/>
          <a:gdLst/>
          <a:ahLst/>
          <a:cxnLst/>
          <a:rect l="0" t="0" r="0" b="0"/>
          <a:pathLst>
            <a:path>
              <a:moveTo>
                <a:pt x="1744284" y="0"/>
              </a:moveTo>
              <a:lnTo>
                <a:pt x="1744284" y="538903"/>
              </a:lnTo>
              <a:lnTo>
                <a:pt x="0" y="538903"/>
              </a:lnTo>
              <a:lnTo>
                <a:pt x="0" y="79079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06D899-A44C-4F7D-B10F-CE09750737FC}">
      <dsp:nvSpPr>
        <dsp:cNvPr id="0" name=""/>
        <dsp:cNvSpPr/>
      </dsp:nvSpPr>
      <dsp:spPr>
        <a:xfrm>
          <a:off x="4365901" y="2093"/>
          <a:ext cx="1211181" cy="9473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9B5133-EDC5-4ACE-84F0-863D07329E7B}">
      <dsp:nvSpPr>
        <dsp:cNvPr id="0" name=""/>
        <dsp:cNvSpPr/>
      </dsp:nvSpPr>
      <dsp:spPr>
        <a:xfrm>
          <a:off x="4668019" y="289106"/>
          <a:ext cx="1211181" cy="947372"/>
        </a:xfrm>
        <a:prstGeom prst="roundRect">
          <a:avLst>
            <a:gd name="adj" fmla="val 10000"/>
          </a:avLst>
        </a:prstGeom>
        <a:solidFill>
          <a:schemeClr val="bg1">
            <a:lumMod val="75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latin typeface="Arial" pitchFamily="34" charset="0"/>
              <a:cs typeface="Arial" pitchFamily="34" charset="0"/>
            </a:rPr>
            <a:t>Rectal swab</a:t>
          </a:r>
          <a:endParaRPr lang="en-GB" sz="2000" kern="1200" dirty="0">
            <a:latin typeface="Arial" pitchFamily="34" charset="0"/>
            <a:cs typeface="Arial" pitchFamily="34" charset="0"/>
          </a:endParaRPr>
        </a:p>
      </dsp:txBody>
      <dsp:txXfrm>
        <a:off x="4695767" y="316854"/>
        <a:ext cx="1155685" cy="891876"/>
      </dsp:txXfrm>
    </dsp:sp>
    <dsp:sp modelId="{771BCE44-F585-4ACA-8782-D45236E830F6}">
      <dsp:nvSpPr>
        <dsp:cNvPr id="0" name=""/>
        <dsp:cNvSpPr/>
      </dsp:nvSpPr>
      <dsp:spPr>
        <a:xfrm>
          <a:off x="2621616" y="1740261"/>
          <a:ext cx="1211181" cy="9473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7CD6A0-5373-4A24-9255-6F0611033E66}">
      <dsp:nvSpPr>
        <dsp:cNvPr id="0" name=""/>
        <dsp:cNvSpPr/>
      </dsp:nvSpPr>
      <dsp:spPr>
        <a:xfrm>
          <a:off x="2923735" y="2027274"/>
          <a:ext cx="1211181" cy="947372"/>
        </a:xfrm>
        <a:prstGeom prst="roundRect">
          <a:avLst>
            <a:gd name="adj" fmla="val 10000"/>
          </a:avLst>
        </a:prstGeom>
        <a:solidFill>
          <a:srgbClr val="92D050">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latin typeface="Arial" pitchFamily="34" charset="0"/>
              <a:cs typeface="Arial" pitchFamily="34" charset="0"/>
            </a:rPr>
            <a:t>Agar plate</a:t>
          </a:r>
          <a:endParaRPr lang="en-GB" sz="2000" kern="1200" dirty="0">
            <a:latin typeface="Arial" pitchFamily="34" charset="0"/>
            <a:cs typeface="Arial" pitchFamily="34" charset="0"/>
          </a:endParaRPr>
        </a:p>
      </dsp:txBody>
      <dsp:txXfrm>
        <a:off x="2951483" y="2055022"/>
        <a:ext cx="1155685" cy="891876"/>
      </dsp:txXfrm>
    </dsp:sp>
    <dsp:sp modelId="{A4D251F5-29C7-4A4A-AECE-6628786988CD}">
      <dsp:nvSpPr>
        <dsp:cNvPr id="0" name=""/>
        <dsp:cNvSpPr/>
      </dsp:nvSpPr>
      <dsp:spPr>
        <a:xfrm>
          <a:off x="-188711" y="3478429"/>
          <a:ext cx="1211181" cy="9473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929315-BB7C-490C-BACD-D2042483E6C9}">
      <dsp:nvSpPr>
        <dsp:cNvPr id="0" name=""/>
        <dsp:cNvSpPr/>
      </dsp:nvSpPr>
      <dsp:spPr>
        <a:xfrm>
          <a:off x="113407" y="3765441"/>
          <a:ext cx="1211181" cy="947372"/>
        </a:xfrm>
        <a:prstGeom prst="roundRect">
          <a:avLst>
            <a:gd name="adj" fmla="val 10000"/>
          </a:avLst>
        </a:prstGeom>
        <a:solidFill>
          <a:srgbClr val="92D050">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latin typeface="Arial" pitchFamily="34" charset="0"/>
              <a:cs typeface="Arial" pitchFamily="34" charset="0"/>
            </a:rPr>
            <a:t>AST</a:t>
          </a:r>
          <a:endParaRPr lang="en-GB" sz="2000" kern="1200" dirty="0">
            <a:latin typeface="Arial" pitchFamily="34" charset="0"/>
            <a:cs typeface="Arial" pitchFamily="34" charset="0"/>
          </a:endParaRPr>
        </a:p>
      </dsp:txBody>
      <dsp:txXfrm>
        <a:off x="141155" y="3793189"/>
        <a:ext cx="1155685" cy="891876"/>
      </dsp:txXfrm>
    </dsp:sp>
    <dsp:sp modelId="{EEB75297-DAB9-4D26-B391-0AB26B54EEF9}">
      <dsp:nvSpPr>
        <dsp:cNvPr id="0" name=""/>
        <dsp:cNvSpPr/>
      </dsp:nvSpPr>
      <dsp:spPr>
        <a:xfrm>
          <a:off x="1626707" y="3478429"/>
          <a:ext cx="1385582" cy="9473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4A4E82-704E-4218-A46F-340DE0A18729}">
      <dsp:nvSpPr>
        <dsp:cNvPr id="0" name=""/>
        <dsp:cNvSpPr/>
      </dsp:nvSpPr>
      <dsp:spPr>
        <a:xfrm>
          <a:off x="1928825" y="3765441"/>
          <a:ext cx="1385582" cy="947372"/>
        </a:xfrm>
        <a:prstGeom prst="roundRect">
          <a:avLst>
            <a:gd name="adj" fmla="val 10000"/>
          </a:avLst>
        </a:prstGeom>
        <a:solidFill>
          <a:srgbClr val="92D050">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latin typeface="Arial" pitchFamily="34" charset="0"/>
              <a:cs typeface="Arial" pitchFamily="34" charset="0"/>
            </a:rPr>
            <a:t>MADLDI-TOF MS</a:t>
          </a:r>
          <a:endParaRPr lang="en-GB" sz="2000" kern="1200" dirty="0">
            <a:latin typeface="Arial" pitchFamily="34" charset="0"/>
            <a:cs typeface="Arial" pitchFamily="34" charset="0"/>
          </a:endParaRPr>
        </a:p>
      </dsp:txBody>
      <dsp:txXfrm>
        <a:off x="1956573" y="3793189"/>
        <a:ext cx="1330086" cy="891876"/>
      </dsp:txXfrm>
    </dsp:sp>
    <dsp:sp modelId="{442B6187-A76E-4C95-9858-F8516401C63E}">
      <dsp:nvSpPr>
        <dsp:cNvPr id="0" name=""/>
        <dsp:cNvSpPr/>
      </dsp:nvSpPr>
      <dsp:spPr>
        <a:xfrm>
          <a:off x="3616526" y="3478429"/>
          <a:ext cx="1211181" cy="9473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FB1F9C-99E6-4E6A-91C8-A30F2B048689}">
      <dsp:nvSpPr>
        <dsp:cNvPr id="0" name=""/>
        <dsp:cNvSpPr/>
      </dsp:nvSpPr>
      <dsp:spPr>
        <a:xfrm>
          <a:off x="3918644" y="3765441"/>
          <a:ext cx="1211181" cy="947372"/>
        </a:xfrm>
        <a:prstGeom prst="roundRect">
          <a:avLst>
            <a:gd name="adj" fmla="val 10000"/>
          </a:avLst>
        </a:prstGeom>
        <a:solidFill>
          <a:srgbClr val="92D050">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latin typeface="Arial" pitchFamily="34" charset="0"/>
              <a:cs typeface="Arial" pitchFamily="34" charset="0"/>
            </a:rPr>
            <a:t>WGS</a:t>
          </a:r>
          <a:endParaRPr lang="en-GB" sz="2000" kern="1200" dirty="0">
            <a:latin typeface="Arial" pitchFamily="34" charset="0"/>
            <a:cs typeface="Arial" pitchFamily="34" charset="0"/>
          </a:endParaRPr>
        </a:p>
      </dsp:txBody>
      <dsp:txXfrm>
        <a:off x="3946392" y="3793189"/>
        <a:ext cx="1155685" cy="891876"/>
      </dsp:txXfrm>
    </dsp:sp>
    <dsp:sp modelId="{B9197BF5-2D92-48EF-9894-3943F366204F}">
      <dsp:nvSpPr>
        <dsp:cNvPr id="0" name=""/>
        <dsp:cNvSpPr/>
      </dsp:nvSpPr>
      <dsp:spPr>
        <a:xfrm>
          <a:off x="5431944" y="3478429"/>
          <a:ext cx="1211181" cy="9473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36CFAD-91B4-4E60-AE7B-4A861B6175B8}">
      <dsp:nvSpPr>
        <dsp:cNvPr id="0" name=""/>
        <dsp:cNvSpPr/>
      </dsp:nvSpPr>
      <dsp:spPr>
        <a:xfrm>
          <a:off x="5734063" y="3765441"/>
          <a:ext cx="1211181" cy="947372"/>
        </a:xfrm>
        <a:prstGeom prst="roundRect">
          <a:avLst>
            <a:gd name="adj" fmla="val 10000"/>
          </a:avLst>
        </a:prstGeom>
        <a:solidFill>
          <a:srgbClr val="92D050">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latin typeface="Arial" pitchFamily="34" charset="0"/>
              <a:cs typeface="Arial" pitchFamily="34" charset="0"/>
            </a:rPr>
            <a:t>NAAT</a:t>
          </a:r>
        </a:p>
        <a:p>
          <a:pPr lvl="0" algn="ctr" defTabSz="889000">
            <a:lnSpc>
              <a:spcPct val="90000"/>
            </a:lnSpc>
            <a:spcBef>
              <a:spcPct val="0"/>
            </a:spcBef>
            <a:spcAft>
              <a:spcPct val="35000"/>
            </a:spcAft>
          </a:pPr>
          <a:r>
            <a:rPr lang="en-GB" sz="2000" kern="1200" dirty="0" smtClean="0">
              <a:latin typeface="Arial" pitchFamily="34" charset="0"/>
              <a:cs typeface="Arial" pitchFamily="34" charset="0"/>
            </a:rPr>
            <a:t>(PCR)</a:t>
          </a:r>
          <a:endParaRPr lang="en-GB" sz="2000" kern="1200" dirty="0">
            <a:latin typeface="Arial" pitchFamily="34" charset="0"/>
            <a:cs typeface="Arial" pitchFamily="34" charset="0"/>
          </a:endParaRPr>
        </a:p>
      </dsp:txBody>
      <dsp:txXfrm>
        <a:off x="5761811" y="3793189"/>
        <a:ext cx="1155685" cy="891876"/>
      </dsp:txXfrm>
    </dsp:sp>
    <dsp:sp modelId="{0AA3B0E0-96A1-44DD-B403-B2F4DC6558E1}">
      <dsp:nvSpPr>
        <dsp:cNvPr id="0" name=""/>
        <dsp:cNvSpPr/>
      </dsp:nvSpPr>
      <dsp:spPr>
        <a:xfrm>
          <a:off x="6559185" y="1740261"/>
          <a:ext cx="1211181" cy="9473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B1040C-F889-4826-A003-64FA1518ED3E}">
      <dsp:nvSpPr>
        <dsp:cNvPr id="0" name=""/>
        <dsp:cNvSpPr/>
      </dsp:nvSpPr>
      <dsp:spPr>
        <a:xfrm>
          <a:off x="6861303" y="2027274"/>
          <a:ext cx="1211181" cy="947372"/>
        </a:xfrm>
        <a:prstGeom prst="roundRect">
          <a:avLst>
            <a:gd name="adj" fmla="val 10000"/>
          </a:avLst>
        </a:prstGeom>
        <a:solidFill>
          <a:schemeClr val="accent1">
            <a:lumMod val="75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latin typeface="Arial" pitchFamily="34" charset="0"/>
              <a:cs typeface="Arial" pitchFamily="34" charset="0"/>
            </a:rPr>
            <a:t>NAAT</a:t>
          </a:r>
        </a:p>
        <a:p>
          <a:pPr lvl="0" algn="ctr" defTabSz="889000">
            <a:lnSpc>
              <a:spcPct val="90000"/>
            </a:lnSpc>
            <a:spcBef>
              <a:spcPct val="0"/>
            </a:spcBef>
            <a:spcAft>
              <a:spcPct val="35000"/>
            </a:spcAft>
          </a:pPr>
          <a:r>
            <a:rPr lang="en-GB" sz="2000" kern="1200" dirty="0" smtClean="0">
              <a:latin typeface="Arial" pitchFamily="34" charset="0"/>
              <a:cs typeface="Arial" pitchFamily="34" charset="0"/>
            </a:rPr>
            <a:t>(PCR)</a:t>
          </a:r>
          <a:endParaRPr lang="en-GB" sz="2000" kern="1200" dirty="0">
            <a:latin typeface="Arial" pitchFamily="34" charset="0"/>
            <a:cs typeface="Arial" pitchFamily="34" charset="0"/>
          </a:endParaRPr>
        </a:p>
      </dsp:txBody>
      <dsp:txXfrm>
        <a:off x="6889051" y="2055022"/>
        <a:ext cx="1155685" cy="89187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003663-5B8E-4310-AC26-A01458270A0D}">
      <dsp:nvSpPr>
        <dsp:cNvPr id="0" name=""/>
        <dsp:cNvSpPr/>
      </dsp:nvSpPr>
      <dsp:spPr>
        <a:xfrm>
          <a:off x="4971491" y="949466"/>
          <a:ext cx="2193284" cy="790795"/>
        </a:xfrm>
        <a:custGeom>
          <a:avLst/>
          <a:gdLst/>
          <a:ahLst/>
          <a:cxnLst/>
          <a:rect l="0" t="0" r="0" b="0"/>
          <a:pathLst>
            <a:path>
              <a:moveTo>
                <a:pt x="0" y="0"/>
              </a:moveTo>
              <a:lnTo>
                <a:pt x="0" y="538903"/>
              </a:lnTo>
              <a:lnTo>
                <a:pt x="2193284" y="538903"/>
              </a:lnTo>
              <a:lnTo>
                <a:pt x="2193284" y="79079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EAC3BB6-59FC-4058-B1C3-56E44BB8F174}">
      <dsp:nvSpPr>
        <dsp:cNvPr id="0" name=""/>
        <dsp:cNvSpPr/>
      </dsp:nvSpPr>
      <dsp:spPr>
        <a:xfrm>
          <a:off x="3227207" y="2687633"/>
          <a:ext cx="2810327" cy="790795"/>
        </a:xfrm>
        <a:custGeom>
          <a:avLst/>
          <a:gdLst/>
          <a:ahLst/>
          <a:cxnLst/>
          <a:rect l="0" t="0" r="0" b="0"/>
          <a:pathLst>
            <a:path>
              <a:moveTo>
                <a:pt x="0" y="0"/>
              </a:moveTo>
              <a:lnTo>
                <a:pt x="0" y="538903"/>
              </a:lnTo>
              <a:lnTo>
                <a:pt x="2810327" y="538903"/>
              </a:lnTo>
              <a:lnTo>
                <a:pt x="2810327" y="79079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DCBAF23-06B2-4285-AFFD-CE3F1820476D}">
      <dsp:nvSpPr>
        <dsp:cNvPr id="0" name=""/>
        <dsp:cNvSpPr/>
      </dsp:nvSpPr>
      <dsp:spPr>
        <a:xfrm>
          <a:off x="3227207" y="2687633"/>
          <a:ext cx="994909" cy="790795"/>
        </a:xfrm>
        <a:custGeom>
          <a:avLst/>
          <a:gdLst/>
          <a:ahLst/>
          <a:cxnLst/>
          <a:rect l="0" t="0" r="0" b="0"/>
          <a:pathLst>
            <a:path>
              <a:moveTo>
                <a:pt x="0" y="0"/>
              </a:moveTo>
              <a:lnTo>
                <a:pt x="0" y="538903"/>
              </a:lnTo>
              <a:lnTo>
                <a:pt x="994909" y="538903"/>
              </a:lnTo>
              <a:lnTo>
                <a:pt x="994909" y="79079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1BD2F01-ABAD-470F-8EA2-52DE16F3F41A}">
      <dsp:nvSpPr>
        <dsp:cNvPr id="0" name=""/>
        <dsp:cNvSpPr/>
      </dsp:nvSpPr>
      <dsp:spPr>
        <a:xfrm>
          <a:off x="2319498" y="2687633"/>
          <a:ext cx="907709" cy="790795"/>
        </a:xfrm>
        <a:custGeom>
          <a:avLst/>
          <a:gdLst/>
          <a:ahLst/>
          <a:cxnLst/>
          <a:rect l="0" t="0" r="0" b="0"/>
          <a:pathLst>
            <a:path>
              <a:moveTo>
                <a:pt x="907709" y="0"/>
              </a:moveTo>
              <a:lnTo>
                <a:pt x="907709" y="538903"/>
              </a:lnTo>
              <a:lnTo>
                <a:pt x="0" y="538903"/>
              </a:lnTo>
              <a:lnTo>
                <a:pt x="0" y="79079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553FE3-ED83-461C-ABE1-387F244E7972}">
      <dsp:nvSpPr>
        <dsp:cNvPr id="0" name=""/>
        <dsp:cNvSpPr/>
      </dsp:nvSpPr>
      <dsp:spPr>
        <a:xfrm>
          <a:off x="416879" y="2687633"/>
          <a:ext cx="2810327" cy="790795"/>
        </a:xfrm>
        <a:custGeom>
          <a:avLst/>
          <a:gdLst/>
          <a:ahLst/>
          <a:cxnLst/>
          <a:rect l="0" t="0" r="0" b="0"/>
          <a:pathLst>
            <a:path>
              <a:moveTo>
                <a:pt x="2810327" y="0"/>
              </a:moveTo>
              <a:lnTo>
                <a:pt x="2810327" y="538903"/>
              </a:lnTo>
              <a:lnTo>
                <a:pt x="0" y="538903"/>
              </a:lnTo>
              <a:lnTo>
                <a:pt x="0" y="79079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298F8A9-6038-412D-B490-053939A38F0E}">
      <dsp:nvSpPr>
        <dsp:cNvPr id="0" name=""/>
        <dsp:cNvSpPr/>
      </dsp:nvSpPr>
      <dsp:spPr>
        <a:xfrm>
          <a:off x="3227207" y="949466"/>
          <a:ext cx="1744284" cy="790795"/>
        </a:xfrm>
        <a:custGeom>
          <a:avLst/>
          <a:gdLst/>
          <a:ahLst/>
          <a:cxnLst/>
          <a:rect l="0" t="0" r="0" b="0"/>
          <a:pathLst>
            <a:path>
              <a:moveTo>
                <a:pt x="1744284" y="0"/>
              </a:moveTo>
              <a:lnTo>
                <a:pt x="1744284" y="538903"/>
              </a:lnTo>
              <a:lnTo>
                <a:pt x="0" y="538903"/>
              </a:lnTo>
              <a:lnTo>
                <a:pt x="0" y="79079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06D899-A44C-4F7D-B10F-CE09750737FC}">
      <dsp:nvSpPr>
        <dsp:cNvPr id="0" name=""/>
        <dsp:cNvSpPr/>
      </dsp:nvSpPr>
      <dsp:spPr>
        <a:xfrm>
          <a:off x="4365901" y="2093"/>
          <a:ext cx="1211181" cy="9473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9B5133-EDC5-4ACE-84F0-863D07329E7B}">
      <dsp:nvSpPr>
        <dsp:cNvPr id="0" name=""/>
        <dsp:cNvSpPr/>
      </dsp:nvSpPr>
      <dsp:spPr>
        <a:xfrm>
          <a:off x="4668019" y="289106"/>
          <a:ext cx="1211181" cy="947372"/>
        </a:xfrm>
        <a:prstGeom prst="roundRect">
          <a:avLst>
            <a:gd name="adj" fmla="val 10000"/>
          </a:avLst>
        </a:prstGeom>
        <a:solidFill>
          <a:schemeClr val="bg1">
            <a:lumMod val="75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latin typeface="Arial" pitchFamily="34" charset="0"/>
              <a:cs typeface="Arial" pitchFamily="34" charset="0"/>
            </a:rPr>
            <a:t>Rectal swab</a:t>
          </a:r>
          <a:endParaRPr lang="en-GB" sz="2000" kern="1200" dirty="0">
            <a:latin typeface="Arial" pitchFamily="34" charset="0"/>
            <a:cs typeface="Arial" pitchFamily="34" charset="0"/>
          </a:endParaRPr>
        </a:p>
      </dsp:txBody>
      <dsp:txXfrm>
        <a:off x="4695767" y="316854"/>
        <a:ext cx="1155685" cy="891876"/>
      </dsp:txXfrm>
    </dsp:sp>
    <dsp:sp modelId="{771BCE44-F585-4ACA-8782-D45236E830F6}">
      <dsp:nvSpPr>
        <dsp:cNvPr id="0" name=""/>
        <dsp:cNvSpPr/>
      </dsp:nvSpPr>
      <dsp:spPr>
        <a:xfrm>
          <a:off x="2621616" y="1740261"/>
          <a:ext cx="1211181" cy="9473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7CD6A0-5373-4A24-9255-6F0611033E66}">
      <dsp:nvSpPr>
        <dsp:cNvPr id="0" name=""/>
        <dsp:cNvSpPr/>
      </dsp:nvSpPr>
      <dsp:spPr>
        <a:xfrm>
          <a:off x="2923735" y="2027274"/>
          <a:ext cx="1211181" cy="947372"/>
        </a:xfrm>
        <a:prstGeom prst="roundRect">
          <a:avLst>
            <a:gd name="adj" fmla="val 10000"/>
          </a:avLst>
        </a:prstGeom>
        <a:solidFill>
          <a:srgbClr val="92D050">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latin typeface="Arial" pitchFamily="34" charset="0"/>
              <a:cs typeface="Arial" pitchFamily="34" charset="0"/>
            </a:rPr>
            <a:t>Agar plate</a:t>
          </a:r>
          <a:endParaRPr lang="en-GB" sz="2000" kern="1200" dirty="0">
            <a:latin typeface="Arial" pitchFamily="34" charset="0"/>
            <a:cs typeface="Arial" pitchFamily="34" charset="0"/>
          </a:endParaRPr>
        </a:p>
      </dsp:txBody>
      <dsp:txXfrm>
        <a:off x="2951483" y="2055022"/>
        <a:ext cx="1155685" cy="891876"/>
      </dsp:txXfrm>
    </dsp:sp>
    <dsp:sp modelId="{A4D251F5-29C7-4A4A-AECE-6628786988CD}">
      <dsp:nvSpPr>
        <dsp:cNvPr id="0" name=""/>
        <dsp:cNvSpPr/>
      </dsp:nvSpPr>
      <dsp:spPr>
        <a:xfrm>
          <a:off x="-188711" y="3478429"/>
          <a:ext cx="1211181" cy="9473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929315-BB7C-490C-BACD-D2042483E6C9}">
      <dsp:nvSpPr>
        <dsp:cNvPr id="0" name=""/>
        <dsp:cNvSpPr/>
      </dsp:nvSpPr>
      <dsp:spPr>
        <a:xfrm>
          <a:off x="113407" y="3765441"/>
          <a:ext cx="1211181" cy="947372"/>
        </a:xfrm>
        <a:prstGeom prst="roundRect">
          <a:avLst>
            <a:gd name="adj" fmla="val 10000"/>
          </a:avLst>
        </a:prstGeom>
        <a:solidFill>
          <a:srgbClr val="92D050">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latin typeface="Arial" pitchFamily="34" charset="0"/>
              <a:cs typeface="Arial" pitchFamily="34" charset="0"/>
            </a:rPr>
            <a:t>AST</a:t>
          </a:r>
          <a:endParaRPr lang="en-GB" sz="2000" kern="1200" dirty="0">
            <a:latin typeface="Arial" pitchFamily="34" charset="0"/>
            <a:cs typeface="Arial" pitchFamily="34" charset="0"/>
          </a:endParaRPr>
        </a:p>
      </dsp:txBody>
      <dsp:txXfrm>
        <a:off x="141155" y="3793189"/>
        <a:ext cx="1155685" cy="891876"/>
      </dsp:txXfrm>
    </dsp:sp>
    <dsp:sp modelId="{EEB75297-DAB9-4D26-B391-0AB26B54EEF9}">
      <dsp:nvSpPr>
        <dsp:cNvPr id="0" name=""/>
        <dsp:cNvSpPr/>
      </dsp:nvSpPr>
      <dsp:spPr>
        <a:xfrm>
          <a:off x="1626707" y="3478429"/>
          <a:ext cx="1385582" cy="9473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4A4E82-704E-4218-A46F-340DE0A18729}">
      <dsp:nvSpPr>
        <dsp:cNvPr id="0" name=""/>
        <dsp:cNvSpPr/>
      </dsp:nvSpPr>
      <dsp:spPr>
        <a:xfrm>
          <a:off x="1928825" y="3765441"/>
          <a:ext cx="1385582" cy="947372"/>
        </a:xfrm>
        <a:prstGeom prst="roundRect">
          <a:avLst>
            <a:gd name="adj" fmla="val 10000"/>
          </a:avLst>
        </a:prstGeom>
        <a:solidFill>
          <a:srgbClr val="92D050">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latin typeface="Arial" pitchFamily="34" charset="0"/>
              <a:cs typeface="Arial" pitchFamily="34" charset="0"/>
            </a:rPr>
            <a:t>MADLDI-TOF MS</a:t>
          </a:r>
          <a:endParaRPr lang="en-GB" sz="2000" kern="1200" dirty="0">
            <a:latin typeface="Arial" pitchFamily="34" charset="0"/>
            <a:cs typeface="Arial" pitchFamily="34" charset="0"/>
          </a:endParaRPr>
        </a:p>
      </dsp:txBody>
      <dsp:txXfrm>
        <a:off x="1956573" y="3793189"/>
        <a:ext cx="1330086" cy="891876"/>
      </dsp:txXfrm>
    </dsp:sp>
    <dsp:sp modelId="{442B6187-A76E-4C95-9858-F8516401C63E}">
      <dsp:nvSpPr>
        <dsp:cNvPr id="0" name=""/>
        <dsp:cNvSpPr/>
      </dsp:nvSpPr>
      <dsp:spPr>
        <a:xfrm>
          <a:off x="3616526" y="3478429"/>
          <a:ext cx="1211181" cy="9473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FB1F9C-99E6-4E6A-91C8-A30F2B048689}">
      <dsp:nvSpPr>
        <dsp:cNvPr id="0" name=""/>
        <dsp:cNvSpPr/>
      </dsp:nvSpPr>
      <dsp:spPr>
        <a:xfrm>
          <a:off x="3918644" y="3765441"/>
          <a:ext cx="1211181" cy="947372"/>
        </a:xfrm>
        <a:prstGeom prst="roundRect">
          <a:avLst>
            <a:gd name="adj" fmla="val 10000"/>
          </a:avLst>
        </a:prstGeom>
        <a:solidFill>
          <a:srgbClr val="92D050">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latin typeface="Arial" pitchFamily="34" charset="0"/>
              <a:cs typeface="Arial" pitchFamily="34" charset="0"/>
            </a:rPr>
            <a:t>WGS</a:t>
          </a:r>
          <a:endParaRPr lang="en-GB" sz="2000" kern="1200" dirty="0">
            <a:latin typeface="Arial" pitchFamily="34" charset="0"/>
            <a:cs typeface="Arial" pitchFamily="34" charset="0"/>
          </a:endParaRPr>
        </a:p>
      </dsp:txBody>
      <dsp:txXfrm>
        <a:off x="3946392" y="3793189"/>
        <a:ext cx="1155685" cy="891876"/>
      </dsp:txXfrm>
    </dsp:sp>
    <dsp:sp modelId="{B9197BF5-2D92-48EF-9894-3943F366204F}">
      <dsp:nvSpPr>
        <dsp:cNvPr id="0" name=""/>
        <dsp:cNvSpPr/>
      </dsp:nvSpPr>
      <dsp:spPr>
        <a:xfrm>
          <a:off x="5431944" y="3478429"/>
          <a:ext cx="1211181" cy="9473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36CFAD-91B4-4E60-AE7B-4A861B6175B8}">
      <dsp:nvSpPr>
        <dsp:cNvPr id="0" name=""/>
        <dsp:cNvSpPr/>
      </dsp:nvSpPr>
      <dsp:spPr>
        <a:xfrm>
          <a:off x="5734063" y="3765441"/>
          <a:ext cx="1211181" cy="947372"/>
        </a:xfrm>
        <a:prstGeom prst="roundRect">
          <a:avLst>
            <a:gd name="adj" fmla="val 10000"/>
          </a:avLst>
        </a:prstGeom>
        <a:solidFill>
          <a:srgbClr val="92D050">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latin typeface="Arial" pitchFamily="34" charset="0"/>
              <a:cs typeface="Arial" pitchFamily="34" charset="0"/>
            </a:rPr>
            <a:t>NAAT</a:t>
          </a:r>
        </a:p>
        <a:p>
          <a:pPr lvl="0" algn="ctr" defTabSz="889000">
            <a:lnSpc>
              <a:spcPct val="90000"/>
            </a:lnSpc>
            <a:spcBef>
              <a:spcPct val="0"/>
            </a:spcBef>
            <a:spcAft>
              <a:spcPct val="35000"/>
            </a:spcAft>
          </a:pPr>
          <a:r>
            <a:rPr lang="en-GB" sz="2000" kern="1200" dirty="0" smtClean="0">
              <a:latin typeface="Arial" pitchFamily="34" charset="0"/>
              <a:cs typeface="Arial" pitchFamily="34" charset="0"/>
            </a:rPr>
            <a:t>(PCR)</a:t>
          </a:r>
          <a:endParaRPr lang="en-GB" sz="2000" kern="1200" dirty="0">
            <a:latin typeface="Arial" pitchFamily="34" charset="0"/>
            <a:cs typeface="Arial" pitchFamily="34" charset="0"/>
          </a:endParaRPr>
        </a:p>
      </dsp:txBody>
      <dsp:txXfrm>
        <a:off x="5761811" y="3793189"/>
        <a:ext cx="1155685" cy="891876"/>
      </dsp:txXfrm>
    </dsp:sp>
    <dsp:sp modelId="{0AA3B0E0-96A1-44DD-B403-B2F4DC6558E1}">
      <dsp:nvSpPr>
        <dsp:cNvPr id="0" name=""/>
        <dsp:cNvSpPr/>
      </dsp:nvSpPr>
      <dsp:spPr>
        <a:xfrm>
          <a:off x="6559185" y="1740261"/>
          <a:ext cx="1211181" cy="9473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B1040C-F889-4826-A003-64FA1518ED3E}">
      <dsp:nvSpPr>
        <dsp:cNvPr id="0" name=""/>
        <dsp:cNvSpPr/>
      </dsp:nvSpPr>
      <dsp:spPr>
        <a:xfrm>
          <a:off x="6861303" y="2027274"/>
          <a:ext cx="1211181" cy="947372"/>
        </a:xfrm>
        <a:prstGeom prst="roundRect">
          <a:avLst>
            <a:gd name="adj" fmla="val 10000"/>
          </a:avLst>
        </a:prstGeom>
        <a:solidFill>
          <a:schemeClr val="accent1">
            <a:lumMod val="75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latin typeface="Arial" pitchFamily="34" charset="0"/>
              <a:cs typeface="Arial" pitchFamily="34" charset="0"/>
            </a:rPr>
            <a:t>NAAT</a:t>
          </a:r>
        </a:p>
        <a:p>
          <a:pPr lvl="0" algn="ctr" defTabSz="889000">
            <a:lnSpc>
              <a:spcPct val="90000"/>
            </a:lnSpc>
            <a:spcBef>
              <a:spcPct val="0"/>
            </a:spcBef>
            <a:spcAft>
              <a:spcPct val="35000"/>
            </a:spcAft>
          </a:pPr>
          <a:r>
            <a:rPr lang="en-GB" sz="2000" kern="1200" dirty="0" smtClean="0">
              <a:latin typeface="Arial" pitchFamily="34" charset="0"/>
              <a:cs typeface="Arial" pitchFamily="34" charset="0"/>
            </a:rPr>
            <a:t>(PCR)</a:t>
          </a:r>
          <a:endParaRPr lang="en-GB" sz="2000" kern="1200" dirty="0">
            <a:latin typeface="Arial" pitchFamily="34" charset="0"/>
            <a:cs typeface="Arial" pitchFamily="34" charset="0"/>
          </a:endParaRPr>
        </a:p>
      </dsp:txBody>
      <dsp:txXfrm>
        <a:off x="6889051" y="2055022"/>
        <a:ext cx="1155685" cy="89187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C25DD3-E5F9-447C-AFA3-16688CBD0359}">
      <dsp:nvSpPr>
        <dsp:cNvPr id="0" name=""/>
        <dsp:cNvSpPr/>
      </dsp:nvSpPr>
      <dsp:spPr>
        <a:xfrm>
          <a:off x="7174207" y="3025144"/>
          <a:ext cx="91440" cy="503781"/>
        </a:xfrm>
        <a:custGeom>
          <a:avLst/>
          <a:gdLst/>
          <a:ahLst/>
          <a:cxnLst/>
          <a:rect l="0" t="0" r="0" b="0"/>
          <a:pathLst>
            <a:path>
              <a:moveTo>
                <a:pt x="45720" y="0"/>
              </a:moveTo>
              <a:lnTo>
                <a:pt x="45720" y="503781"/>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0202F8-A83A-4366-94F6-0C624B79147A}">
      <dsp:nvSpPr>
        <dsp:cNvPr id="0" name=""/>
        <dsp:cNvSpPr/>
      </dsp:nvSpPr>
      <dsp:spPr>
        <a:xfrm>
          <a:off x="5102793" y="1421416"/>
          <a:ext cx="2117133" cy="503781"/>
        </a:xfrm>
        <a:custGeom>
          <a:avLst/>
          <a:gdLst/>
          <a:ahLst/>
          <a:cxnLst/>
          <a:rect l="0" t="0" r="0" b="0"/>
          <a:pathLst>
            <a:path>
              <a:moveTo>
                <a:pt x="0" y="0"/>
              </a:moveTo>
              <a:lnTo>
                <a:pt x="0" y="343312"/>
              </a:lnTo>
              <a:lnTo>
                <a:pt x="2117133" y="343312"/>
              </a:lnTo>
              <a:lnTo>
                <a:pt x="2117133" y="503781"/>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D11D802-B73F-4F9D-9C8F-C254A6B788AC}">
      <dsp:nvSpPr>
        <dsp:cNvPr id="0" name=""/>
        <dsp:cNvSpPr/>
      </dsp:nvSpPr>
      <dsp:spPr>
        <a:xfrm>
          <a:off x="2985659" y="3025144"/>
          <a:ext cx="2117133" cy="503781"/>
        </a:xfrm>
        <a:custGeom>
          <a:avLst/>
          <a:gdLst/>
          <a:ahLst/>
          <a:cxnLst/>
          <a:rect l="0" t="0" r="0" b="0"/>
          <a:pathLst>
            <a:path>
              <a:moveTo>
                <a:pt x="0" y="0"/>
              </a:moveTo>
              <a:lnTo>
                <a:pt x="0" y="343312"/>
              </a:lnTo>
              <a:lnTo>
                <a:pt x="2117133" y="343312"/>
              </a:lnTo>
              <a:lnTo>
                <a:pt x="2117133" y="503781"/>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5BEC082-6D46-4A74-B537-29139CA33B5C}">
      <dsp:nvSpPr>
        <dsp:cNvPr id="0" name=""/>
        <dsp:cNvSpPr/>
      </dsp:nvSpPr>
      <dsp:spPr>
        <a:xfrm>
          <a:off x="2939939" y="3025144"/>
          <a:ext cx="91440" cy="503781"/>
        </a:xfrm>
        <a:custGeom>
          <a:avLst/>
          <a:gdLst/>
          <a:ahLst/>
          <a:cxnLst/>
          <a:rect l="0" t="0" r="0" b="0"/>
          <a:pathLst>
            <a:path>
              <a:moveTo>
                <a:pt x="45720" y="0"/>
              </a:moveTo>
              <a:lnTo>
                <a:pt x="45720" y="503781"/>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B3D2989-9FFC-446B-A2C9-6EE322C3D0F3}">
      <dsp:nvSpPr>
        <dsp:cNvPr id="0" name=""/>
        <dsp:cNvSpPr/>
      </dsp:nvSpPr>
      <dsp:spPr>
        <a:xfrm>
          <a:off x="868526" y="3025144"/>
          <a:ext cx="2117133" cy="503781"/>
        </a:xfrm>
        <a:custGeom>
          <a:avLst/>
          <a:gdLst/>
          <a:ahLst/>
          <a:cxnLst/>
          <a:rect l="0" t="0" r="0" b="0"/>
          <a:pathLst>
            <a:path>
              <a:moveTo>
                <a:pt x="2117133" y="0"/>
              </a:moveTo>
              <a:lnTo>
                <a:pt x="2117133" y="343312"/>
              </a:lnTo>
              <a:lnTo>
                <a:pt x="0" y="343312"/>
              </a:lnTo>
              <a:lnTo>
                <a:pt x="0" y="503781"/>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9DE85A-0F61-4F9B-AE3D-F6677F83BCAC}">
      <dsp:nvSpPr>
        <dsp:cNvPr id="0" name=""/>
        <dsp:cNvSpPr/>
      </dsp:nvSpPr>
      <dsp:spPr>
        <a:xfrm>
          <a:off x="2985659" y="1421416"/>
          <a:ext cx="2117133" cy="503781"/>
        </a:xfrm>
        <a:custGeom>
          <a:avLst/>
          <a:gdLst/>
          <a:ahLst/>
          <a:cxnLst/>
          <a:rect l="0" t="0" r="0" b="0"/>
          <a:pathLst>
            <a:path>
              <a:moveTo>
                <a:pt x="2117133" y="0"/>
              </a:moveTo>
              <a:lnTo>
                <a:pt x="2117133" y="343312"/>
              </a:lnTo>
              <a:lnTo>
                <a:pt x="0" y="343312"/>
              </a:lnTo>
              <a:lnTo>
                <a:pt x="0" y="503781"/>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5DD9152-BDCA-4B96-831E-03E779E86343}">
      <dsp:nvSpPr>
        <dsp:cNvPr id="0" name=""/>
        <dsp:cNvSpPr/>
      </dsp:nvSpPr>
      <dsp:spPr>
        <a:xfrm>
          <a:off x="4236693" y="321468"/>
          <a:ext cx="1732200" cy="1099947"/>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45263D8-7BDD-4B9D-996F-2D2059464962}">
      <dsp:nvSpPr>
        <dsp:cNvPr id="0" name=""/>
        <dsp:cNvSpPr/>
      </dsp:nvSpPr>
      <dsp:spPr>
        <a:xfrm>
          <a:off x="4429160" y="504312"/>
          <a:ext cx="1732200" cy="1099947"/>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kern="1200" dirty="0" smtClean="0">
              <a:latin typeface="Arial" pitchFamily="34" charset="0"/>
              <a:cs typeface="Arial" pitchFamily="34" charset="0"/>
            </a:rPr>
            <a:t>All patients within the first 72 </a:t>
          </a:r>
          <a:r>
            <a:rPr lang="en-GB" sz="1400" kern="1200" dirty="0" err="1" smtClean="0">
              <a:latin typeface="Arial" pitchFamily="34" charset="0"/>
              <a:cs typeface="Arial" pitchFamily="34" charset="0"/>
            </a:rPr>
            <a:t>hrs</a:t>
          </a:r>
          <a:r>
            <a:rPr lang="en-GB" sz="1400" kern="1200" dirty="0" smtClean="0">
              <a:latin typeface="Arial" pitchFamily="34" charset="0"/>
              <a:cs typeface="Arial" pitchFamily="34" charset="0"/>
            </a:rPr>
            <a:t> of admission (excluding paediatrics)</a:t>
          </a:r>
          <a:endParaRPr lang="en-GB" sz="1400" kern="1200" dirty="0">
            <a:latin typeface="Arial" pitchFamily="34" charset="0"/>
            <a:cs typeface="Arial" pitchFamily="34" charset="0"/>
          </a:endParaRPr>
        </a:p>
      </dsp:txBody>
      <dsp:txXfrm>
        <a:off x="4461376" y="536528"/>
        <a:ext cx="1667768" cy="1035515"/>
      </dsp:txXfrm>
    </dsp:sp>
    <dsp:sp modelId="{10D6215D-DFD0-4381-AE7D-6B179D1549C0}">
      <dsp:nvSpPr>
        <dsp:cNvPr id="0" name=""/>
        <dsp:cNvSpPr/>
      </dsp:nvSpPr>
      <dsp:spPr>
        <a:xfrm>
          <a:off x="2119559" y="1925197"/>
          <a:ext cx="1732200" cy="1099947"/>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7081CF-2D70-424B-9EB5-18C3FFB909B8}">
      <dsp:nvSpPr>
        <dsp:cNvPr id="0" name=""/>
        <dsp:cNvSpPr/>
      </dsp:nvSpPr>
      <dsp:spPr>
        <a:xfrm>
          <a:off x="2312026" y="2108041"/>
          <a:ext cx="1732200" cy="1099947"/>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kern="1200" dirty="0" smtClean="0">
              <a:latin typeface="Arial" pitchFamily="34" charset="0"/>
              <a:cs typeface="Arial" pitchFamily="34" charset="0"/>
            </a:rPr>
            <a:t>Rectal swab</a:t>
          </a:r>
          <a:endParaRPr lang="en-GB" sz="1400" kern="1200" dirty="0">
            <a:latin typeface="Arial" pitchFamily="34" charset="0"/>
            <a:cs typeface="Arial" pitchFamily="34" charset="0"/>
          </a:endParaRPr>
        </a:p>
      </dsp:txBody>
      <dsp:txXfrm>
        <a:off x="2344242" y="2140257"/>
        <a:ext cx="1667768" cy="1035515"/>
      </dsp:txXfrm>
    </dsp:sp>
    <dsp:sp modelId="{9123E4F3-328A-49FD-B9EF-2AF8329598E5}">
      <dsp:nvSpPr>
        <dsp:cNvPr id="0" name=""/>
        <dsp:cNvSpPr/>
      </dsp:nvSpPr>
      <dsp:spPr>
        <a:xfrm>
          <a:off x="2426" y="3528926"/>
          <a:ext cx="1732200" cy="1099947"/>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358DF3E-E5C8-455E-9B04-A80ECAE22CDA}">
      <dsp:nvSpPr>
        <dsp:cNvPr id="0" name=""/>
        <dsp:cNvSpPr/>
      </dsp:nvSpPr>
      <dsp:spPr>
        <a:xfrm>
          <a:off x="194892" y="3711769"/>
          <a:ext cx="1732200" cy="1099947"/>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kern="1200" dirty="0" smtClean="0">
              <a:latin typeface="Arial" pitchFamily="34" charset="0"/>
              <a:cs typeface="Arial" pitchFamily="34" charset="0"/>
            </a:rPr>
            <a:t>CRO cultured on </a:t>
          </a:r>
          <a:r>
            <a:rPr lang="en-GB" sz="1400" kern="1200" dirty="0" err="1" smtClean="0">
              <a:latin typeface="Arial" pitchFamily="34" charset="0"/>
              <a:cs typeface="Arial" pitchFamily="34" charset="0"/>
            </a:rPr>
            <a:t>MacConkey</a:t>
          </a:r>
          <a:r>
            <a:rPr lang="en-GB" sz="1400" kern="1200" dirty="0" smtClean="0">
              <a:latin typeface="Arial" pitchFamily="34" charset="0"/>
              <a:cs typeface="Arial" pitchFamily="34" charset="0"/>
            </a:rPr>
            <a:t> plus </a:t>
          </a:r>
          <a:r>
            <a:rPr lang="en-GB" sz="1400" kern="1200" dirty="0" err="1" smtClean="0">
              <a:latin typeface="Arial" pitchFamily="34" charset="0"/>
              <a:cs typeface="Arial" pitchFamily="34" charset="0"/>
            </a:rPr>
            <a:t>erta</a:t>
          </a:r>
          <a:r>
            <a:rPr lang="en-GB" sz="1400" kern="1200" dirty="0" smtClean="0">
              <a:latin typeface="Arial" pitchFamily="34" charset="0"/>
              <a:cs typeface="Arial" pitchFamily="34" charset="0"/>
            </a:rPr>
            <a:t> (reference method)</a:t>
          </a:r>
          <a:endParaRPr lang="en-GB" sz="1400" kern="1200" dirty="0">
            <a:latin typeface="Arial" pitchFamily="34" charset="0"/>
            <a:cs typeface="Arial" pitchFamily="34" charset="0"/>
          </a:endParaRPr>
        </a:p>
      </dsp:txBody>
      <dsp:txXfrm>
        <a:off x="227108" y="3743985"/>
        <a:ext cx="1667768" cy="1035515"/>
      </dsp:txXfrm>
    </dsp:sp>
    <dsp:sp modelId="{3BA101AD-270E-4A7F-A408-C9B565AB528F}">
      <dsp:nvSpPr>
        <dsp:cNvPr id="0" name=""/>
        <dsp:cNvSpPr/>
      </dsp:nvSpPr>
      <dsp:spPr>
        <a:xfrm>
          <a:off x="2119559" y="3528926"/>
          <a:ext cx="1732200" cy="1099947"/>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0682D5-389A-4282-A305-04B6EA9BC5FA}">
      <dsp:nvSpPr>
        <dsp:cNvPr id="0" name=""/>
        <dsp:cNvSpPr/>
      </dsp:nvSpPr>
      <dsp:spPr>
        <a:xfrm>
          <a:off x="2312026" y="3711769"/>
          <a:ext cx="1732200" cy="1099947"/>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kern="1200" dirty="0" smtClean="0">
              <a:latin typeface="Arial" pitchFamily="34" charset="0"/>
              <a:cs typeface="Arial" pitchFamily="34" charset="0"/>
            </a:rPr>
            <a:t>CRE cultured on Chrome plate</a:t>
          </a:r>
          <a:endParaRPr lang="en-GB" sz="1400" kern="1200" dirty="0">
            <a:latin typeface="Arial" pitchFamily="34" charset="0"/>
            <a:cs typeface="Arial" pitchFamily="34" charset="0"/>
          </a:endParaRPr>
        </a:p>
      </dsp:txBody>
      <dsp:txXfrm>
        <a:off x="2344242" y="3743985"/>
        <a:ext cx="1667768" cy="1035515"/>
      </dsp:txXfrm>
    </dsp:sp>
    <dsp:sp modelId="{6CD3D505-17B7-40AB-B814-E500046335E3}">
      <dsp:nvSpPr>
        <dsp:cNvPr id="0" name=""/>
        <dsp:cNvSpPr/>
      </dsp:nvSpPr>
      <dsp:spPr>
        <a:xfrm>
          <a:off x="4236693" y="3528926"/>
          <a:ext cx="1732200" cy="1099947"/>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9F8185-F235-43F6-90A2-BC2F3AD45FA1}">
      <dsp:nvSpPr>
        <dsp:cNvPr id="0" name=""/>
        <dsp:cNvSpPr/>
      </dsp:nvSpPr>
      <dsp:spPr>
        <a:xfrm>
          <a:off x="4429160" y="3711769"/>
          <a:ext cx="1732200" cy="1099947"/>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kern="1200" dirty="0" smtClean="0">
              <a:latin typeface="Arial" pitchFamily="34" charset="0"/>
              <a:cs typeface="Arial" pitchFamily="34" charset="0"/>
            </a:rPr>
            <a:t>CPO detected by PCR (Check Direct CPE*)</a:t>
          </a:r>
          <a:endParaRPr lang="en-GB" sz="1400" kern="1200" dirty="0">
            <a:latin typeface="Arial" pitchFamily="34" charset="0"/>
            <a:cs typeface="Arial" pitchFamily="34" charset="0"/>
          </a:endParaRPr>
        </a:p>
      </dsp:txBody>
      <dsp:txXfrm>
        <a:off x="4461376" y="3743985"/>
        <a:ext cx="1667768" cy="1035515"/>
      </dsp:txXfrm>
    </dsp:sp>
    <dsp:sp modelId="{04E25061-7A92-4F2A-A870-BFB8438B0325}">
      <dsp:nvSpPr>
        <dsp:cNvPr id="0" name=""/>
        <dsp:cNvSpPr/>
      </dsp:nvSpPr>
      <dsp:spPr>
        <a:xfrm>
          <a:off x="6353826" y="1925197"/>
          <a:ext cx="1732200" cy="1099947"/>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699A9E-2724-4377-B737-E9BFDBD2395F}">
      <dsp:nvSpPr>
        <dsp:cNvPr id="0" name=""/>
        <dsp:cNvSpPr/>
      </dsp:nvSpPr>
      <dsp:spPr>
        <a:xfrm>
          <a:off x="6546293" y="2108041"/>
          <a:ext cx="1732200" cy="1099947"/>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kern="1200" dirty="0" err="1" smtClean="0">
              <a:latin typeface="Arial" pitchFamily="34" charset="0"/>
              <a:cs typeface="Arial" pitchFamily="34" charset="0"/>
            </a:rPr>
            <a:t>Perineal</a:t>
          </a:r>
          <a:r>
            <a:rPr lang="en-GB" sz="1400" kern="1200" dirty="0" smtClean="0">
              <a:latin typeface="Arial" pitchFamily="34" charset="0"/>
              <a:cs typeface="Arial" pitchFamily="34" charset="0"/>
            </a:rPr>
            <a:t> swab</a:t>
          </a:r>
          <a:endParaRPr lang="en-GB" sz="1400" kern="1200" dirty="0">
            <a:latin typeface="Arial" pitchFamily="34" charset="0"/>
            <a:cs typeface="Arial" pitchFamily="34" charset="0"/>
          </a:endParaRPr>
        </a:p>
      </dsp:txBody>
      <dsp:txXfrm>
        <a:off x="6578509" y="2140257"/>
        <a:ext cx="1667768" cy="1035515"/>
      </dsp:txXfrm>
    </dsp:sp>
    <dsp:sp modelId="{A2237F4B-B7A9-4F51-BB3C-61430397D5A1}">
      <dsp:nvSpPr>
        <dsp:cNvPr id="0" name=""/>
        <dsp:cNvSpPr/>
      </dsp:nvSpPr>
      <dsp:spPr>
        <a:xfrm>
          <a:off x="6353826" y="3528926"/>
          <a:ext cx="1732200" cy="1099947"/>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45F60C-D5CD-40AA-88C2-3E5A16F3229E}">
      <dsp:nvSpPr>
        <dsp:cNvPr id="0" name=""/>
        <dsp:cNvSpPr/>
      </dsp:nvSpPr>
      <dsp:spPr>
        <a:xfrm>
          <a:off x="6546293" y="3711769"/>
          <a:ext cx="1732200" cy="1099947"/>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kern="1200" dirty="0" smtClean="0">
              <a:latin typeface="Arial" pitchFamily="34" charset="0"/>
              <a:cs typeface="Arial" pitchFamily="34" charset="0"/>
            </a:rPr>
            <a:t>ESBL cultured on Chrome plate</a:t>
          </a:r>
          <a:endParaRPr lang="en-GB" sz="1400" kern="1200" dirty="0">
            <a:latin typeface="Arial" pitchFamily="34" charset="0"/>
            <a:cs typeface="Arial" pitchFamily="34" charset="0"/>
          </a:endParaRPr>
        </a:p>
      </dsp:txBody>
      <dsp:txXfrm>
        <a:off x="6578509" y="3743985"/>
        <a:ext cx="1667768" cy="1035515"/>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E5C13A-8A4C-47FA-8E26-3B537C734062}" type="datetimeFigureOut">
              <a:rPr lang="en-GB" smtClean="0"/>
              <a:pPr/>
              <a:t>05/11/2015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492831-4168-4BD2-AED9-1CAA8533983F}" type="slidenum">
              <a:rPr lang="en-GB" smtClean="0"/>
              <a:pPr/>
              <a:t>‹#›</a:t>
            </a:fld>
            <a:endParaRPr lang="en-GB"/>
          </a:p>
        </p:txBody>
      </p:sp>
    </p:spTree>
    <p:extLst>
      <p:ext uri="{BB962C8B-B14F-4D97-AF65-F5344CB8AC3E}">
        <p14:creationId xmlns:p14="http://schemas.microsoft.com/office/powerpoint/2010/main" val="21463120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ea typeface="ＭＳ Ｐゴシック" pitchFamily="34" charset="-128"/>
            </a:endParaRPr>
          </a:p>
        </p:txBody>
      </p:sp>
      <p:sp>
        <p:nvSpPr>
          <p:cNvPr id="48132" name="Slide Number Placeholder 3"/>
          <p:cNvSpPr>
            <a:spLocks noGrp="1"/>
          </p:cNvSpPr>
          <p:nvPr>
            <p:ph type="sldNum" sz="quarter" idx="5"/>
          </p:nvPr>
        </p:nvSpPr>
        <p:spPr bwMode="auto">
          <a:noFill/>
          <a:ln>
            <a:miter lim="800000"/>
            <a:headEnd/>
            <a:tailEnd/>
          </a:ln>
        </p:spPr>
        <p:txBody>
          <a:bodyPr/>
          <a:lstStyle/>
          <a:p>
            <a:fld id="{AA373313-C3E1-4C36-83EB-4202CC938BBD}" type="slidenum">
              <a:rPr lang="en-GB">
                <a:latin typeface="Arial" charset="0"/>
              </a:rPr>
              <a:pPr/>
              <a:t>3</a:t>
            </a:fld>
            <a:endParaRPr lang="en-GB">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ea typeface="ＭＳ Ｐゴシック" pitchFamily="34" charset="-128"/>
            </a:endParaRPr>
          </a:p>
        </p:txBody>
      </p:sp>
      <p:sp>
        <p:nvSpPr>
          <p:cNvPr id="49156" name="Slide Number Placeholder 3"/>
          <p:cNvSpPr>
            <a:spLocks noGrp="1"/>
          </p:cNvSpPr>
          <p:nvPr>
            <p:ph type="sldNum" sz="quarter" idx="5"/>
          </p:nvPr>
        </p:nvSpPr>
        <p:spPr bwMode="auto">
          <a:noFill/>
          <a:ln>
            <a:miter lim="800000"/>
            <a:headEnd/>
            <a:tailEnd/>
          </a:ln>
        </p:spPr>
        <p:txBody>
          <a:bodyPr/>
          <a:lstStyle/>
          <a:p>
            <a:fld id="{1001745C-DFFC-4262-A063-06C1AC2FA643}" type="slidenum">
              <a:rPr lang="en-GB">
                <a:latin typeface="Arial" charset="0"/>
              </a:rPr>
              <a:pPr/>
              <a:t>4</a:t>
            </a:fld>
            <a:endParaRPr lang="en-GB">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47749" indent="-247749">
              <a:buClr>
                <a:schemeClr val="accent2"/>
              </a:buClr>
              <a:buFont typeface="Arial" pitchFamily="34" charset="0"/>
              <a:buChar char="•"/>
            </a:pPr>
            <a:r>
              <a:rPr lang="en-GB" sz="2300" dirty="0">
                <a:solidFill>
                  <a:schemeClr val="bg1"/>
                </a:solidFill>
              </a:rPr>
              <a:t>You could (and probably should) dissect the epidemiology of:</a:t>
            </a:r>
          </a:p>
          <a:p>
            <a:pPr marL="680183" lvl="1" indent="-247749">
              <a:buClr>
                <a:schemeClr val="accent2"/>
              </a:buClr>
              <a:buFont typeface="Arial" pitchFamily="34" charset="0"/>
              <a:buChar char="•"/>
            </a:pPr>
            <a:r>
              <a:rPr lang="en-GB" sz="2300" i="1" dirty="0">
                <a:solidFill>
                  <a:schemeClr val="bg1"/>
                </a:solidFill>
              </a:rPr>
              <a:t>K. </a:t>
            </a:r>
            <a:r>
              <a:rPr lang="en-GB" sz="2300" i="1" dirty="0" err="1">
                <a:solidFill>
                  <a:schemeClr val="bg1"/>
                </a:solidFill>
              </a:rPr>
              <a:t>pneumoniae</a:t>
            </a:r>
            <a:r>
              <a:rPr lang="en-GB" sz="2300" i="1" dirty="0">
                <a:solidFill>
                  <a:schemeClr val="bg1"/>
                </a:solidFill>
              </a:rPr>
              <a:t> </a:t>
            </a:r>
            <a:r>
              <a:rPr lang="en-GB" sz="2300" dirty="0">
                <a:solidFill>
                  <a:schemeClr val="bg1"/>
                </a:solidFill>
              </a:rPr>
              <a:t>vs. </a:t>
            </a:r>
            <a:r>
              <a:rPr lang="en-GB" sz="2300" i="1" dirty="0">
                <a:solidFill>
                  <a:schemeClr val="bg1"/>
                </a:solidFill>
              </a:rPr>
              <a:t>E. coli </a:t>
            </a:r>
          </a:p>
          <a:p>
            <a:pPr marL="680183" lvl="1" indent="-247749">
              <a:buClr>
                <a:schemeClr val="accent2"/>
              </a:buClr>
              <a:buFont typeface="Arial" pitchFamily="34" charset="0"/>
              <a:buChar char="•"/>
            </a:pPr>
            <a:r>
              <a:rPr lang="en-GB" sz="2300" i="1" dirty="0">
                <a:solidFill>
                  <a:schemeClr val="bg1"/>
                </a:solidFill>
              </a:rPr>
              <a:t>A. </a:t>
            </a:r>
            <a:r>
              <a:rPr lang="en-GB" sz="2300" i="1" dirty="0" err="1">
                <a:solidFill>
                  <a:schemeClr val="bg1"/>
                </a:solidFill>
              </a:rPr>
              <a:t>baumannii</a:t>
            </a:r>
            <a:r>
              <a:rPr lang="en-GB" sz="2300" i="1" dirty="0">
                <a:solidFill>
                  <a:schemeClr val="bg1"/>
                </a:solidFill>
              </a:rPr>
              <a:t> </a:t>
            </a:r>
            <a:r>
              <a:rPr lang="en-GB" sz="2300" dirty="0">
                <a:solidFill>
                  <a:schemeClr val="bg1"/>
                </a:solidFill>
              </a:rPr>
              <a:t>vs. </a:t>
            </a:r>
            <a:r>
              <a:rPr lang="en-GB" sz="2300" i="1" dirty="0">
                <a:solidFill>
                  <a:schemeClr val="bg1"/>
                </a:solidFill>
              </a:rPr>
              <a:t>P. </a:t>
            </a:r>
            <a:r>
              <a:rPr lang="en-GB" sz="2300" i="1" dirty="0" err="1">
                <a:solidFill>
                  <a:schemeClr val="bg1"/>
                </a:solidFill>
              </a:rPr>
              <a:t>aeruginosa</a:t>
            </a:r>
            <a:endParaRPr lang="en-GB" sz="2300" i="1" dirty="0">
              <a:solidFill>
                <a:schemeClr val="bg1"/>
              </a:solidFill>
            </a:endParaRPr>
          </a:p>
          <a:p>
            <a:pPr marL="680183" lvl="1" indent="-247749">
              <a:buClr>
                <a:schemeClr val="accent2"/>
              </a:buClr>
              <a:buFont typeface="Arial" pitchFamily="34" charset="0"/>
              <a:buChar char="•"/>
            </a:pPr>
            <a:r>
              <a:rPr lang="en-GB" sz="2300" dirty="0">
                <a:solidFill>
                  <a:schemeClr val="bg1"/>
                </a:solidFill>
              </a:rPr>
              <a:t>ESBL vs. KPC producing </a:t>
            </a:r>
            <a:r>
              <a:rPr lang="en-GB" sz="2300" i="1" dirty="0">
                <a:solidFill>
                  <a:schemeClr val="bg1"/>
                </a:solidFill>
              </a:rPr>
              <a:t>K. </a:t>
            </a:r>
            <a:r>
              <a:rPr lang="en-GB" sz="2300" i="1" dirty="0" err="1">
                <a:solidFill>
                  <a:schemeClr val="bg1"/>
                </a:solidFill>
              </a:rPr>
              <a:t>pneumoniae</a:t>
            </a:r>
            <a:endParaRPr lang="en-GB" sz="2300" dirty="0">
              <a:solidFill>
                <a:schemeClr val="bg1"/>
              </a:solidFill>
            </a:endParaRPr>
          </a:p>
          <a:p>
            <a:endParaRPr lang="en-GB" dirty="0"/>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5</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ea typeface="ＭＳ Ｐゴシック" pitchFamily="34" charset="-128"/>
            </a:endParaRPr>
          </a:p>
        </p:txBody>
      </p:sp>
      <p:sp>
        <p:nvSpPr>
          <p:cNvPr id="62468" name="Slide Number Placeholder 3"/>
          <p:cNvSpPr>
            <a:spLocks noGrp="1"/>
          </p:cNvSpPr>
          <p:nvPr>
            <p:ph type="sldNum" sz="quarter" idx="5"/>
          </p:nvPr>
        </p:nvSpPr>
        <p:spPr bwMode="auto">
          <a:noFill/>
          <a:ln>
            <a:miter lim="800000"/>
            <a:headEnd/>
            <a:tailEnd/>
          </a:ln>
        </p:spPr>
        <p:txBody>
          <a:bodyPr/>
          <a:lstStyle/>
          <a:p>
            <a:fld id="{A362D102-3219-4859-ACA8-D2CA723B961F}" type="slidenum">
              <a:rPr lang="en-GB" smtClean="0">
                <a:latin typeface="Arial" charset="0"/>
              </a:rPr>
              <a:pPr/>
              <a:t>26</a:t>
            </a:fld>
            <a:endParaRPr lang="en-GB" smtClean="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58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932EEE5-F084-4AED-9952-BDA88E9CA545}" type="slidenum">
              <a:rPr lang="en-GB"/>
              <a:pPr/>
              <a:t>45</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5192009-84AB-4A99-8A8E-906BC75F2480}" type="datetimeFigureOut">
              <a:rPr lang="en-GB" smtClean="0"/>
              <a:pPr/>
              <a:t>05/11/2015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pic>
        <p:nvPicPr>
          <p:cNvPr id="8" name="Picture 7" descr="National Health Service"/>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92080" y="6274887"/>
            <a:ext cx="3744416" cy="466481"/>
          </a:xfrm>
          <a:prstGeom prst="rect">
            <a:avLst/>
          </a:prstGeom>
          <a:noFill/>
          <a:ln>
            <a:noFill/>
          </a:ln>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5192009-84AB-4A99-8A8E-906BC75F2480}" type="datetimeFigureOut">
              <a:rPr lang="en-GB" smtClean="0"/>
              <a:pPr/>
              <a:t>05/11/2015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192009-84AB-4A99-8A8E-906BC75F2480}" type="datetimeFigureOut">
              <a:rPr lang="en-GB" smtClean="0"/>
              <a:pPr/>
              <a:t>05/11/2015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5192009-84AB-4A99-8A8E-906BC75F2480}" type="datetimeFigureOut">
              <a:rPr lang="en-GB" smtClean="0"/>
              <a:pPr/>
              <a:t>05/11/2015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5192009-84AB-4A99-8A8E-906BC75F2480}" type="datetimeFigureOut">
              <a:rPr lang="en-GB" smtClean="0"/>
              <a:pPr/>
              <a:t>05/11/2015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5192009-84AB-4A99-8A8E-906BC75F2480}" type="datetimeFigureOut">
              <a:rPr lang="en-GB" smtClean="0"/>
              <a:pPr/>
              <a:t>05/11/2015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192009-84AB-4A99-8A8E-906BC75F2480}" type="datetimeFigureOut">
              <a:rPr lang="en-GB" smtClean="0"/>
              <a:pPr/>
              <a:t>05/11/2015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192009-84AB-4A99-8A8E-906BC75F2480}" type="datetimeFigureOut">
              <a:rPr lang="en-GB" smtClean="0"/>
              <a:pPr/>
              <a:t>05/11/2015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192009-84AB-4A99-8A8E-906BC75F2480}" type="datetimeFigureOut">
              <a:rPr lang="en-GB" smtClean="0"/>
              <a:pPr/>
              <a:t>05/11/2015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5192009-84AB-4A99-8A8E-906BC75F2480}" type="datetimeFigureOut">
              <a:rPr lang="en-GB" smtClean="0"/>
              <a:pPr/>
              <a:t>05/11/2015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5192009-84AB-4A99-8A8E-906BC75F2480}" type="datetimeFigureOut">
              <a:rPr lang="en-GB" smtClean="0"/>
              <a:pPr/>
              <a:t>05/11/2015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9" name="Content Placeholder 8"/>
          <p:cNvSpPr>
            <a:spLocks noGrp="1"/>
          </p:cNvSpPr>
          <p:nvPr>
            <p:ph sz="quarter" idx="13" hasCustomPrompt="1"/>
          </p:nvPr>
        </p:nvSpPr>
        <p:spPr>
          <a:xfrm>
            <a:off x="571500" y="1182688"/>
            <a:ext cx="8223250" cy="4525962"/>
          </a:xfrm>
        </p:spPr>
        <p:txBody>
          <a:bodyPr/>
          <a:lstStyle/>
          <a:p>
            <a:pPr lvl="0"/>
            <a:r>
              <a:rPr lang="en-US" dirty="0" smtClean="0"/>
              <a:t>Text Slide Title</a:t>
            </a:r>
          </a:p>
          <a:p>
            <a:pPr lvl="1"/>
            <a:r>
              <a:rPr lang="en-US" dirty="0" smtClean="0"/>
              <a:t>Text Slide Subhead</a:t>
            </a:r>
          </a:p>
          <a:p>
            <a:pPr lvl="2"/>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sed</a:t>
            </a:r>
            <a:r>
              <a:rPr lang="en-US" dirty="0" smtClean="0"/>
              <a:t> </a:t>
            </a:r>
            <a:r>
              <a:rPr lang="en-US" dirty="0" err="1" smtClean="0"/>
              <a:t>diam</a:t>
            </a:r>
            <a:r>
              <a:rPr lang="en-US" dirty="0" smtClean="0"/>
              <a:t> </a:t>
            </a:r>
            <a:r>
              <a:rPr lang="en-US" dirty="0" err="1" smtClean="0"/>
              <a:t>nonummy</a:t>
            </a:r>
            <a:endParaRPr lang="en-US" dirty="0" smtClean="0"/>
          </a:p>
          <a:p>
            <a:pPr lvl="2"/>
            <a:r>
              <a:rPr lang="pt-BR" dirty="0" smtClean="0"/>
              <a:t>Ut </a:t>
            </a:r>
            <a:r>
              <a:rPr lang="pt-BR" dirty="0" err="1" smtClean="0"/>
              <a:t>wisi</a:t>
            </a:r>
            <a:r>
              <a:rPr lang="pt-BR" dirty="0" smtClean="0"/>
              <a:t> </a:t>
            </a:r>
            <a:r>
              <a:rPr lang="pt-BR" dirty="0" err="1" smtClean="0"/>
              <a:t>enim</a:t>
            </a:r>
            <a:r>
              <a:rPr lang="pt-BR" dirty="0" smtClean="0"/>
              <a:t> ad </a:t>
            </a:r>
            <a:r>
              <a:rPr lang="pt-BR" dirty="0" err="1" smtClean="0"/>
              <a:t>minim</a:t>
            </a:r>
            <a:r>
              <a:rPr lang="pt-BR" dirty="0" smtClean="0"/>
              <a:t> </a:t>
            </a:r>
            <a:r>
              <a:rPr lang="pt-BR" dirty="0" err="1" smtClean="0"/>
              <a:t>veniam</a:t>
            </a:r>
            <a:r>
              <a:rPr lang="pt-BR" dirty="0" smtClean="0"/>
              <a:t> quis </a:t>
            </a:r>
            <a:r>
              <a:rPr lang="pt-BR" dirty="0" err="1" smtClean="0"/>
              <a:t>nostrud</a:t>
            </a:r>
            <a:r>
              <a:rPr lang="pt-BR" dirty="0" smtClean="0"/>
              <a:t> exerci </a:t>
            </a:r>
            <a:r>
              <a:rPr lang="pt-BR" dirty="0" err="1" smtClean="0"/>
              <a:t>tation</a:t>
            </a:r>
            <a:r>
              <a:rPr lang="pt-BR" dirty="0" smtClean="0"/>
              <a:t> </a:t>
            </a:r>
            <a:r>
              <a:rPr lang="pt-BR" dirty="0" err="1" smtClean="0"/>
              <a:t>ullamcorper</a:t>
            </a:r>
            <a:endParaRPr lang="pt-BR" dirty="0" smtClean="0"/>
          </a:p>
          <a:p>
            <a:pPr lvl="2"/>
            <a:r>
              <a:rPr lang="fi-FI" dirty="0" err="1" smtClean="0"/>
              <a:t>Duis</a:t>
            </a:r>
            <a:r>
              <a:rPr lang="fi-FI" dirty="0" smtClean="0"/>
              <a:t> </a:t>
            </a:r>
            <a:r>
              <a:rPr lang="fi-FI" dirty="0" err="1" smtClean="0"/>
              <a:t>autem</a:t>
            </a:r>
            <a:r>
              <a:rPr lang="fi-FI" dirty="0" smtClean="0"/>
              <a:t> </a:t>
            </a:r>
            <a:r>
              <a:rPr lang="fi-FI" dirty="0" err="1" smtClean="0"/>
              <a:t>vel</a:t>
            </a:r>
            <a:r>
              <a:rPr lang="fi-FI" dirty="0" smtClean="0"/>
              <a:t> </a:t>
            </a:r>
            <a:r>
              <a:rPr lang="fi-FI" dirty="0" err="1" smtClean="0"/>
              <a:t>eum</a:t>
            </a:r>
            <a:r>
              <a:rPr lang="fi-FI" dirty="0" smtClean="0"/>
              <a:t> </a:t>
            </a:r>
            <a:r>
              <a:rPr lang="fi-FI" dirty="0" err="1" smtClean="0"/>
              <a:t>iriure</a:t>
            </a:r>
            <a:r>
              <a:rPr lang="fi-FI" dirty="0" smtClean="0"/>
              <a:t> </a:t>
            </a:r>
            <a:r>
              <a:rPr lang="fi-FI" dirty="0" err="1" smtClean="0"/>
              <a:t>dolor</a:t>
            </a:r>
            <a:r>
              <a:rPr lang="fi-FI" dirty="0" smtClean="0"/>
              <a:t> in </a:t>
            </a:r>
            <a:r>
              <a:rPr lang="fi-FI" dirty="0" err="1" smtClean="0"/>
              <a:t>hendrerit</a:t>
            </a:r>
            <a:r>
              <a:rPr lang="fi-FI" dirty="0" smtClean="0"/>
              <a:t> in </a:t>
            </a:r>
            <a:r>
              <a:rPr lang="fi-FI" dirty="0" err="1" smtClean="0"/>
              <a:t>vulputate</a:t>
            </a:r>
            <a:r>
              <a:rPr lang="fi-FI" dirty="0" smtClean="0"/>
              <a:t> </a:t>
            </a:r>
            <a:r>
              <a:rPr lang="fi-FI" dirty="0" err="1" smtClean="0"/>
              <a:t>velit</a:t>
            </a:r>
            <a:r>
              <a:rPr lang="fi-FI" dirty="0" smtClean="0"/>
              <a:t> </a:t>
            </a:r>
            <a:r>
              <a:rPr lang="fi-FI" dirty="0" err="1" smtClean="0"/>
              <a:t>esse</a:t>
            </a:r>
            <a:endParaRPr lang="fi-FI" dirty="0" smtClean="0"/>
          </a:p>
          <a:p>
            <a:pPr lvl="2"/>
            <a:r>
              <a:rPr lang="it-IT" dirty="0" err="1" smtClean="0"/>
              <a:t>Vel</a:t>
            </a:r>
            <a:r>
              <a:rPr lang="it-IT" dirty="0" smtClean="0"/>
              <a:t> </a:t>
            </a:r>
            <a:r>
              <a:rPr lang="it-IT" dirty="0" err="1" smtClean="0"/>
              <a:t>illum</a:t>
            </a:r>
            <a:r>
              <a:rPr lang="it-IT" dirty="0" smtClean="0"/>
              <a:t> dolore </a:t>
            </a:r>
            <a:r>
              <a:rPr lang="it-IT" dirty="0" err="1" smtClean="0"/>
              <a:t>eu</a:t>
            </a:r>
            <a:r>
              <a:rPr lang="it-IT" dirty="0" smtClean="0"/>
              <a:t> </a:t>
            </a:r>
            <a:r>
              <a:rPr lang="it-IT" dirty="0" err="1" smtClean="0"/>
              <a:t>feugiat</a:t>
            </a:r>
            <a:r>
              <a:rPr lang="it-IT" dirty="0" smtClean="0"/>
              <a:t> nulla </a:t>
            </a:r>
            <a:r>
              <a:rPr lang="it-IT" dirty="0" err="1" smtClean="0"/>
              <a:t>facilisis</a:t>
            </a:r>
            <a:r>
              <a:rPr lang="it-IT" dirty="0" smtClean="0"/>
              <a:t> </a:t>
            </a:r>
            <a:r>
              <a:rPr lang="it-IT" dirty="0" err="1" smtClean="0"/>
              <a:t>atation</a:t>
            </a:r>
            <a:endParaRPr lang="it-IT" dirty="0" smtClean="0"/>
          </a:p>
          <a:p>
            <a:pPr lvl="2"/>
            <a:r>
              <a:rPr lang="fr-FR" dirty="0" err="1" smtClean="0"/>
              <a:t>Suscipit</a:t>
            </a:r>
            <a:r>
              <a:rPr lang="fr-FR" dirty="0" smtClean="0"/>
              <a:t> </a:t>
            </a:r>
            <a:r>
              <a:rPr lang="fr-FR" dirty="0" err="1" smtClean="0"/>
              <a:t>lobortis</a:t>
            </a:r>
            <a:r>
              <a:rPr lang="fr-FR" dirty="0" smtClean="0"/>
              <a:t> </a:t>
            </a:r>
            <a:r>
              <a:rPr lang="fr-FR" dirty="0" err="1" smtClean="0"/>
              <a:t>nisl</a:t>
            </a:r>
            <a:r>
              <a:rPr lang="fr-FR" dirty="0" smtClean="0"/>
              <a:t> ut </a:t>
            </a:r>
            <a:r>
              <a:rPr lang="fr-FR" dirty="0" err="1" smtClean="0"/>
              <a:t>aliquip</a:t>
            </a:r>
            <a:r>
              <a:rPr lang="fr-FR" dirty="0" smtClean="0"/>
              <a:t> ex </a:t>
            </a:r>
            <a:r>
              <a:rPr lang="fr-FR" dirty="0" err="1" smtClean="0"/>
              <a:t>ea</a:t>
            </a:r>
            <a:r>
              <a:rPr lang="fr-FR" dirty="0" smtClean="0"/>
              <a:t> </a:t>
            </a:r>
            <a:r>
              <a:rPr lang="fr-FR" dirty="0" err="1" smtClean="0"/>
              <a:t>commodo</a:t>
            </a:r>
            <a:r>
              <a:rPr lang="fr-FR" dirty="0" smtClean="0"/>
              <a:t> </a:t>
            </a:r>
            <a:r>
              <a:rPr lang="fr-FR" dirty="0" err="1" smtClean="0"/>
              <a:t>consequat</a:t>
            </a:r>
            <a:endParaRPr lang="en-US" dirty="0" smtClean="0"/>
          </a:p>
        </p:txBody>
      </p:sp>
      <p:sp>
        <p:nvSpPr>
          <p:cNvPr id="5" name="Footer Placeholder 4"/>
          <p:cNvSpPr>
            <a:spLocks noGrp="1"/>
          </p:cNvSpPr>
          <p:nvPr>
            <p:ph type="ftr" sz="quarter" idx="11"/>
          </p:nvPr>
        </p:nvSpPr>
        <p:spPr>
          <a:xfrm>
            <a:off x="567844" y="6274561"/>
            <a:ext cx="2895600" cy="215444"/>
          </a:xfrm>
          <a:prstGeom prst="rect">
            <a:avLst/>
          </a:prstGeom>
        </p:spPr>
        <p:txBody>
          <a:bodyPr/>
          <a:lstStyle/>
          <a:p>
            <a:r>
              <a:rPr lang="en-US" dirty="0" smtClean="0"/>
              <a:t>© 2012. All Rights Reserved.</a:t>
            </a:r>
            <a:endParaRPr lang="en-US" dirty="0"/>
          </a:p>
        </p:txBody>
      </p:sp>
    </p:spTree>
    <p:extLst>
      <p:ext uri="{BB962C8B-B14F-4D97-AF65-F5344CB8AC3E}">
        <p14:creationId xmlns:p14="http://schemas.microsoft.com/office/powerpoint/2010/main" val="1684162385"/>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192009-84AB-4A99-8A8E-906BC75F2480}" type="datetimeFigureOut">
              <a:rPr lang="en-GB" smtClean="0"/>
              <a:pPr/>
              <a:t>05/11/2015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7FB667-9B7E-468E-BB87-65730E40CFD8}"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on.otter@imperial.nhs.uk" TargetMode="External"/><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hyperlink" Target="http://www.jonotter.net/" TargetMode="External"/><Relationship Id="rId4" Type="http://schemas.openxmlformats.org/officeDocument/2006/relationships/hyperlink" Target="http://www.reflectionsipc.com/" TargetMode="Externa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file:///C:\Users\jotter\Documents\Presentations\Audio\The%20QI%20Klaxon.wav" TargetMode="External"/><Relationship Id="rId1" Type="http://schemas.openxmlformats.org/officeDocument/2006/relationships/tags" Target="../tags/tag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7.jpeg"/><Relationship Id="rId2" Type="http://schemas.openxmlformats.org/officeDocument/2006/relationships/slideLayout" Target="../slideLayouts/slideLayout5.xml"/><Relationship Id="rId1" Type="http://schemas.openxmlformats.org/officeDocument/2006/relationships/tags" Target="../tags/tag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7.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9.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0.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1.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2.xml"/></Relationships>
</file>

<file path=ppt/slides/_rels/slide1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9.xml.rels><?xml version="1.0" encoding="UTF-8" standalone="yes"?>
<Relationships xmlns="http://schemas.openxmlformats.org/package/2006/relationships"><Relationship Id="rId8" Type="http://schemas.openxmlformats.org/officeDocument/2006/relationships/hyperlink" Target="http://reflectionsipc.com/category/cre/page/2/#_ENREF_6" TargetMode="External"/><Relationship Id="rId13" Type="http://schemas.openxmlformats.org/officeDocument/2006/relationships/hyperlink" Target="http://reflectionsipc.com/category/cre/page/2/#_ENREF_11" TargetMode="External"/><Relationship Id="rId3" Type="http://schemas.openxmlformats.org/officeDocument/2006/relationships/hyperlink" Target="http://www.his.org.uk/files/5214/1512/1837/Handbook_Abstracts.pdf" TargetMode="External"/><Relationship Id="rId7" Type="http://schemas.openxmlformats.org/officeDocument/2006/relationships/hyperlink" Target="http://reflectionsipc.com/category/cre/page/2/#_ENREF_5" TargetMode="External"/><Relationship Id="rId12" Type="http://schemas.openxmlformats.org/officeDocument/2006/relationships/hyperlink" Target="http://reflectionsipc.com/category/cre/page/2/#_ENREF_10" TargetMode="External"/><Relationship Id="rId17" Type="http://schemas.openxmlformats.org/officeDocument/2006/relationships/hyperlink" Target="http://reflectionsipc.com/2014/12/22/whos-harbouring-cre/" TargetMode="External"/><Relationship Id="rId2" Type="http://schemas.openxmlformats.org/officeDocument/2006/relationships/hyperlink" Target="http://reflectionsipc.com/category/cre/page/2/#_ENREF_1" TargetMode="External"/><Relationship Id="rId16" Type="http://schemas.openxmlformats.org/officeDocument/2006/relationships/hyperlink" Target="http://reflectionsipc.com/category/cre/page/2/#_ENREF_14" TargetMode="External"/><Relationship Id="rId1" Type="http://schemas.openxmlformats.org/officeDocument/2006/relationships/slideLayout" Target="../slideLayouts/slideLayout2.xml"/><Relationship Id="rId6" Type="http://schemas.openxmlformats.org/officeDocument/2006/relationships/hyperlink" Target="http://reflectionsipc.com/category/cre/page/2/#_ENREF_4" TargetMode="External"/><Relationship Id="rId11" Type="http://schemas.openxmlformats.org/officeDocument/2006/relationships/hyperlink" Target="http://reflectionsipc.com/category/cre/page/2/#_ENREF_9" TargetMode="External"/><Relationship Id="rId5" Type="http://schemas.openxmlformats.org/officeDocument/2006/relationships/hyperlink" Target="http://reflectionsipc.com/category/cre/page/2/#_ENREF_3" TargetMode="External"/><Relationship Id="rId15" Type="http://schemas.openxmlformats.org/officeDocument/2006/relationships/hyperlink" Target="http://reflectionsipc.com/category/cre/page/2/#_ENREF_13" TargetMode="External"/><Relationship Id="rId10" Type="http://schemas.openxmlformats.org/officeDocument/2006/relationships/hyperlink" Target="http://reflectionsipc.com/category/cre/page/2/#_ENREF_8" TargetMode="External"/><Relationship Id="rId4" Type="http://schemas.openxmlformats.org/officeDocument/2006/relationships/hyperlink" Target="http://reflectionsipc.com/category/cre/page/2/#_ENREF_2" TargetMode="External"/><Relationship Id="rId9" Type="http://schemas.openxmlformats.org/officeDocument/2006/relationships/hyperlink" Target="http://reflectionsipc.com/category/cre/page/2/#_ENREF_7" TargetMode="External"/><Relationship Id="rId14" Type="http://schemas.openxmlformats.org/officeDocument/2006/relationships/hyperlink" Target="http://reflectionsipc.com/category/cre/page/2/#_ENREF_12" TargetMode="External"/></Relationships>
</file>

<file path=ppt/slides/_rels/slide2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6.xml"/><Relationship Id="rId1" Type="http://schemas.openxmlformats.org/officeDocument/2006/relationships/tags" Target="../tags/tag1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8.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9.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0.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slideLayout" Target="../slideLayouts/slideLayout6.xml"/><Relationship Id="rId1" Type="http://schemas.openxmlformats.org/officeDocument/2006/relationships/tags" Target="../tags/tag2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2.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3.xml"/></Relationships>
</file>

<file path=ppt/slides/_rels/slide3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ags" Target="../tags/tag24.xml"/><Relationship Id="rId4" Type="http://schemas.openxmlformats.org/officeDocument/2006/relationships/hyperlink" Target="http://www.micro-blog.info/2014/04/shea-2014-spring-conference-out-with-contact-precautions-in-with-faecal-transplantation/" TargetMode="Externa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5.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6.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7.xml"/></Relationships>
</file>

<file path=ppt/slides/_rels/slide49.xml.rels><?xml version="1.0" encoding="UTF-8" standalone="yes"?>
<Relationships xmlns="http://schemas.openxmlformats.org/package/2006/relationships"><Relationship Id="rId3" Type="http://schemas.openxmlformats.org/officeDocument/2006/relationships/hyperlink" Target="mailto:jon.otter@imperial.nhs.uk" TargetMode="External"/><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hyperlink" Target="http://www.jonotter.net/" TargetMode="External"/><Relationship Id="rId4" Type="http://schemas.openxmlformats.org/officeDocument/2006/relationships/hyperlink" Target="http://www.reflectionsipc.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5556" y="4473116"/>
            <a:ext cx="468052" cy="468052"/>
          </a:xfrm>
          <a:prstGeom prst="rect">
            <a:avLst/>
          </a:prstGeom>
        </p:spPr>
      </p:pic>
      <p:sp>
        <p:nvSpPr>
          <p:cNvPr id="4" name="TextBox 3"/>
          <p:cNvSpPr txBox="1"/>
          <p:nvPr/>
        </p:nvSpPr>
        <p:spPr>
          <a:xfrm>
            <a:off x="539552" y="909295"/>
            <a:ext cx="8064896" cy="4755148"/>
          </a:xfrm>
          <a:prstGeom prst="rect">
            <a:avLst/>
          </a:prstGeom>
          <a:noFill/>
        </p:spPr>
        <p:txBody>
          <a:bodyPr wrap="square" rtlCol="0">
            <a:spAutoFit/>
          </a:bodyPr>
          <a:lstStyle/>
          <a:p>
            <a:r>
              <a:rPr lang="en-GB" sz="4400" b="1" dirty="0" smtClean="0">
                <a:latin typeface="Arial" pitchFamily="34" charset="0"/>
                <a:cs typeface="Arial" pitchFamily="34" charset="0"/>
              </a:rPr>
              <a:t>Detecting CPE: time to throw away those agar plates?</a:t>
            </a:r>
          </a:p>
          <a:p>
            <a:endParaRPr lang="en-GB" sz="4000" dirty="0" smtClean="0">
              <a:latin typeface="Arial" pitchFamily="34" charset="0"/>
              <a:cs typeface="Arial" pitchFamily="34" charset="0"/>
            </a:endParaRPr>
          </a:p>
          <a:p>
            <a:r>
              <a:rPr lang="en-GB" sz="3200" dirty="0" smtClean="0">
                <a:latin typeface="Arial" pitchFamily="34" charset="0"/>
                <a:cs typeface="Arial" pitchFamily="34" charset="0"/>
              </a:rPr>
              <a:t>Jon Otter, PhD </a:t>
            </a:r>
            <a:r>
              <a:rPr lang="en-GB" sz="3200" dirty="0" err="1" smtClean="0">
                <a:latin typeface="Arial" pitchFamily="34" charset="0"/>
                <a:cs typeface="Arial" pitchFamily="34" charset="0"/>
              </a:rPr>
              <a:t>FRCPath</a:t>
            </a:r>
            <a:endParaRPr lang="en-GB" sz="3200" dirty="0" smtClean="0">
              <a:latin typeface="Arial" pitchFamily="34" charset="0"/>
              <a:cs typeface="Arial" pitchFamily="34" charset="0"/>
            </a:endParaRPr>
          </a:p>
          <a:p>
            <a:r>
              <a:rPr lang="en-GB" sz="3200" dirty="0" smtClean="0">
                <a:latin typeface="Arial" pitchFamily="34" charset="0"/>
                <a:cs typeface="Arial" pitchFamily="34" charset="0"/>
              </a:rPr>
              <a:t>Imperial College Hospitals NHS Trust</a:t>
            </a:r>
          </a:p>
          <a:p>
            <a:endParaRPr lang="en-GB" sz="1000" dirty="0" smtClean="0">
              <a:latin typeface="Arial" pitchFamily="34" charset="0"/>
              <a:cs typeface="Arial" pitchFamily="34" charset="0"/>
            </a:endParaRPr>
          </a:p>
          <a:p>
            <a:endParaRPr lang="en-GB" sz="500" dirty="0" smtClean="0">
              <a:latin typeface="Arial" pitchFamily="34" charset="0"/>
              <a:cs typeface="Arial" pitchFamily="34" charset="0"/>
            </a:endParaRPr>
          </a:p>
          <a:p>
            <a:pPr marL="342900" indent="-342900">
              <a:buFont typeface="Wingdings"/>
              <a:buChar char="*"/>
            </a:pPr>
            <a:r>
              <a:rPr lang="en-GB" sz="2400" dirty="0" smtClean="0">
                <a:latin typeface="Arial" pitchFamily="34" charset="0"/>
                <a:cs typeface="Arial" pitchFamily="34" charset="0"/>
                <a:sym typeface="Wingdings"/>
              </a:rPr>
              <a:t> </a:t>
            </a:r>
            <a:r>
              <a:rPr lang="en-GB" sz="2400" dirty="0" smtClean="0">
                <a:latin typeface="Arial" pitchFamily="34" charset="0"/>
                <a:cs typeface="Arial" pitchFamily="34" charset="0"/>
                <a:sym typeface="Wingdings"/>
                <a:hlinkClick r:id="rId3"/>
              </a:rPr>
              <a:t>jon.otter@imperial.nhs.uk</a:t>
            </a:r>
            <a:r>
              <a:rPr lang="en-GB" sz="2400" dirty="0" smtClean="0">
                <a:latin typeface="Arial" pitchFamily="34" charset="0"/>
                <a:cs typeface="Arial" pitchFamily="34" charset="0"/>
                <a:sym typeface="Wingdings"/>
              </a:rPr>
              <a:t>          </a:t>
            </a:r>
            <a:endParaRPr lang="en-GB" sz="2400" dirty="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     @</a:t>
            </a:r>
            <a:r>
              <a:rPr lang="en-GB" sz="2400" dirty="0" err="1" smtClean="0">
                <a:latin typeface="Arial" pitchFamily="34" charset="0"/>
                <a:cs typeface="Arial" pitchFamily="34" charset="0"/>
                <a:sym typeface="Wingdings"/>
              </a:rPr>
              <a:t>jonotter</a:t>
            </a:r>
            <a:endParaRPr lang="en-GB" sz="2400" dirty="0" smtClean="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Blog: </a:t>
            </a:r>
            <a:r>
              <a:rPr lang="en-GB" sz="2400" dirty="0" smtClean="0">
                <a:latin typeface="Arial" pitchFamily="34" charset="0"/>
                <a:cs typeface="Arial" pitchFamily="34" charset="0"/>
                <a:sym typeface="Wingdings"/>
                <a:hlinkClick r:id="rId4"/>
              </a:rPr>
              <a:t>www.ReflectionsIPC.com</a:t>
            </a:r>
            <a:endParaRPr lang="en-GB" sz="2400" dirty="0">
              <a:latin typeface="Arial" pitchFamily="34" charset="0"/>
              <a:cs typeface="Arial" pitchFamily="34" charset="0"/>
              <a:sym typeface="Wingdings"/>
            </a:endParaRPr>
          </a:p>
          <a:p>
            <a:r>
              <a:rPr lang="en-GB" sz="2400" dirty="0">
                <a:latin typeface="Arial" pitchFamily="34" charset="0"/>
                <a:cs typeface="Arial" pitchFamily="34" charset="0"/>
                <a:sym typeface="Wingdings"/>
              </a:rPr>
              <a:t>You can download these slides from </a:t>
            </a:r>
            <a:r>
              <a:rPr lang="en-GB" sz="2400" dirty="0">
                <a:latin typeface="Arial" pitchFamily="34" charset="0"/>
                <a:cs typeface="Arial" pitchFamily="34" charset="0"/>
                <a:sym typeface="Wingdings"/>
                <a:hlinkClick r:id="rId5"/>
              </a:rPr>
              <a:t>www.jonotter.net</a:t>
            </a:r>
            <a:r>
              <a:rPr lang="en-GB" sz="2400" dirty="0">
                <a:latin typeface="Arial" pitchFamily="34" charset="0"/>
                <a:cs typeface="Arial" pitchFamily="34" charset="0"/>
                <a:sym typeface="Wingdings"/>
              </a:rPr>
              <a:t>   </a:t>
            </a:r>
            <a:endParaRPr lang="en-GB" sz="2400" dirty="0">
              <a:latin typeface="Arial"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endParaRPr lang="en-US" smtClean="0">
              <a:ea typeface="ＭＳ Ｐゴシック" pitchFamily="34" charset="-128"/>
            </a:endParaRPr>
          </a:p>
        </p:txBody>
      </p:sp>
      <p:sp>
        <p:nvSpPr>
          <p:cNvPr id="3" name="Rectangle 2"/>
          <p:cNvSpPr/>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5400" dirty="0"/>
          </a:p>
        </p:txBody>
      </p:sp>
      <p:sp>
        <p:nvSpPr>
          <p:cNvPr id="4" name="TextBox 3"/>
          <p:cNvSpPr txBox="1"/>
          <p:nvPr/>
        </p:nvSpPr>
        <p:spPr>
          <a:xfrm>
            <a:off x="500063" y="2071688"/>
            <a:ext cx="8072437" cy="2586037"/>
          </a:xfrm>
          <a:prstGeom prst="rect">
            <a:avLst/>
          </a:prstGeom>
          <a:noFill/>
        </p:spPr>
        <p:txBody>
          <a:bodyPr>
            <a:spAutoFit/>
          </a:bodyPr>
          <a:lstStyle/>
          <a:p>
            <a:pPr algn="ctr">
              <a:defRPr/>
            </a:pPr>
            <a:r>
              <a:rPr lang="en-GB" sz="5400" dirty="0">
                <a:solidFill>
                  <a:srgbClr val="FFFFFF"/>
                </a:solidFill>
                <a:latin typeface="Arial" pitchFamily="34" charset="0"/>
                <a:cs typeface="Arial" pitchFamily="34" charset="0"/>
              </a:rPr>
              <a:t>THE END OF ANTIBIOTICS IS NIGH</a:t>
            </a:r>
          </a:p>
          <a:p>
            <a:pPr algn="ctr">
              <a:defRPr/>
            </a:pPr>
            <a:endParaRPr lang="en-GB" sz="5400" dirty="0">
              <a:solidFill>
                <a:srgbClr val="FFFFFF"/>
              </a:solidFill>
              <a:latin typeface="Arial" pitchFamily="34" charset="0"/>
              <a:cs typeface="Arial" pitchFamily="34" charset="0"/>
            </a:endParaRPr>
          </a:p>
        </p:txBody>
      </p:sp>
      <p:pic>
        <p:nvPicPr>
          <p:cNvPr id="6" name="The QI Klaxon.wav">
            <a:hlinkClick r:id="" action="ppaction://media"/>
          </p:cNvPr>
          <p:cNvPicPr>
            <a:picLocks noRot="1" noChangeAspect="1"/>
          </p:cNvPicPr>
          <p:nvPr>
            <a:audioFile r:link="rId2"/>
          </p:nvPr>
        </p:nvPicPr>
        <p:blipFill>
          <a:blip r:embed="rId4" cstate="print"/>
          <a:srcRect/>
          <a:stretch>
            <a:fillRect/>
          </a:stretch>
        </p:blipFill>
        <p:spPr bwMode="auto">
          <a:xfrm>
            <a:off x="9612313" y="6003925"/>
            <a:ext cx="304800" cy="304800"/>
          </a:xfrm>
          <a:prstGeom prst="rect">
            <a:avLst/>
          </a:prstGeom>
          <a:noFill/>
          <a:ln w="9525">
            <a:noFill/>
            <a:miter lim="800000"/>
            <a:headEnd/>
            <a:tailEnd/>
          </a:ln>
        </p:spPr>
      </p:pic>
    </p:spTree>
    <p:custDataLst>
      <p:tags r:id="rId1"/>
    </p:custData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repeatCount="5000" fill="hold" grpId="0" nodeType="withEffect">
                                  <p:stCondLst>
                                    <p:cond delay="0"/>
                                  </p:stCondLst>
                                  <p:childTnLst>
                                    <p:animEffect transition="out" filter="fade">
                                      <p:cBhvr>
                                        <p:cTn id="6" dur="1000" tmFilter="0, 0; .2, .5; .8, .5; 1, 0"/>
                                        <p:tgtEl>
                                          <p:spTgt spid="4"/>
                                        </p:tgtEl>
                                      </p:cBhvr>
                                    </p:animEffect>
                                    <p:animScale>
                                      <p:cBhvr>
                                        <p:cTn id="7" dur="500" autoRev="1" fill="hold"/>
                                        <p:tgtEl>
                                          <p:spTgt spid="4"/>
                                        </p:tgtEl>
                                      </p:cBhvr>
                                      <p:by x="105000" y="105000"/>
                                    </p:animScale>
                                  </p:childTnLst>
                                </p:cTn>
                              </p:par>
                              <p:par>
                                <p:cTn id="8" presetID="1" presetClass="mediacall" presetSubtype="0" fill="hold" nodeType="withEffect">
                                  <p:stCondLst>
                                    <p:cond delay="0"/>
                                  </p:stCondLst>
                                  <p:childTnLst>
                                    <p:cmd type="call" cmd="playFrom(0.0)">
                                      <p:cBhvr>
                                        <p:cTn id="9" dur="535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0"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a:spLocks noChangeArrowheads="1"/>
          </p:cNvSpPr>
          <p:nvPr/>
        </p:nvSpPr>
        <p:spPr bwMode="auto">
          <a:xfrm>
            <a:off x="1111250" y="998538"/>
            <a:ext cx="8358188" cy="400050"/>
          </a:xfrm>
          <a:prstGeom prst="rect">
            <a:avLst/>
          </a:prstGeom>
          <a:noFill/>
          <a:ln w="9525">
            <a:noFill/>
            <a:miter lim="800000"/>
            <a:headEnd/>
            <a:tailEnd/>
          </a:ln>
        </p:spPr>
        <p:txBody>
          <a:bodyPr>
            <a:spAutoFit/>
          </a:bodyPr>
          <a:lstStyle/>
          <a:p>
            <a:r>
              <a:rPr lang="ja-JP" altLang="en-GB" sz="2000" i="1" dirty="0" smtClean="0">
                <a:latin typeface="Arial" pitchFamily="34" charset="0"/>
                <a:cs typeface="Arial" pitchFamily="34" charset="0"/>
              </a:rPr>
              <a:t>“</a:t>
            </a:r>
            <a:r>
              <a:rPr lang="en-GB" altLang="ja-JP" sz="2000" i="1" dirty="0" smtClean="0">
                <a:latin typeface="Arial" pitchFamily="34" charset="0"/>
                <a:cs typeface="Arial" pitchFamily="34" charset="0"/>
              </a:rPr>
              <a:t>CPE </a:t>
            </a:r>
            <a:r>
              <a:rPr lang="en-GB" altLang="ja-JP" sz="2000" i="1" dirty="0">
                <a:latin typeface="Arial" pitchFamily="34" charset="0"/>
                <a:cs typeface="Arial" pitchFamily="34" charset="0"/>
              </a:rPr>
              <a:t>are nightmare bacteria.</a:t>
            </a:r>
            <a:r>
              <a:rPr lang="ja-JP" altLang="en-GB" sz="2000" i="1" dirty="0">
                <a:latin typeface="Arial" pitchFamily="34" charset="0"/>
                <a:cs typeface="Arial" pitchFamily="34" charset="0"/>
              </a:rPr>
              <a:t>”</a:t>
            </a:r>
            <a:endParaRPr lang="en-GB" sz="2000" i="1" dirty="0">
              <a:latin typeface="Arial" pitchFamily="34" charset="0"/>
              <a:cs typeface="Arial" pitchFamily="34" charset="0"/>
            </a:endParaRPr>
          </a:p>
        </p:txBody>
      </p:sp>
      <p:sp>
        <p:nvSpPr>
          <p:cNvPr id="8" name="Rectangle 7"/>
          <p:cNvSpPr>
            <a:spLocks noChangeArrowheads="1"/>
          </p:cNvSpPr>
          <p:nvPr/>
        </p:nvSpPr>
        <p:spPr bwMode="auto">
          <a:xfrm>
            <a:off x="1233488" y="1341438"/>
            <a:ext cx="2935804" cy="338554"/>
          </a:xfrm>
          <a:prstGeom prst="rect">
            <a:avLst/>
          </a:prstGeom>
          <a:noFill/>
          <a:ln w="9525">
            <a:noFill/>
            <a:miter lim="800000"/>
            <a:headEnd/>
            <a:tailEnd/>
          </a:ln>
        </p:spPr>
        <p:txBody>
          <a:bodyPr wrap="none">
            <a:spAutoFit/>
          </a:bodyPr>
          <a:lstStyle/>
          <a:p>
            <a:r>
              <a:rPr lang="en-GB" sz="1600" i="1">
                <a:latin typeface="Arial" pitchFamily="34" charset="0"/>
                <a:cs typeface="Arial" pitchFamily="34" charset="0"/>
              </a:rPr>
              <a:t>Dr Tom Frieden, CDC Director</a:t>
            </a:r>
          </a:p>
        </p:txBody>
      </p:sp>
      <p:sp>
        <p:nvSpPr>
          <p:cNvPr id="9" name="Rectangle 8"/>
          <p:cNvSpPr>
            <a:spLocks noChangeArrowheads="1"/>
          </p:cNvSpPr>
          <p:nvPr/>
        </p:nvSpPr>
        <p:spPr bwMode="auto">
          <a:xfrm>
            <a:off x="1182688" y="1989138"/>
            <a:ext cx="7138987" cy="1292225"/>
          </a:xfrm>
          <a:prstGeom prst="rect">
            <a:avLst/>
          </a:prstGeom>
          <a:noFill/>
          <a:ln w="9525">
            <a:noFill/>
            <a:miter lim="800000"/>
            <a:headEnd/>
            <a:tailEnd/>
          </a:ln>
        </p:spPr>
        <p:txBody>
          <a:bodyPr>
            <a:spAutoFit/>
          </a:bodyPr>
          <a:lstStyle/>
          <a:p>
            <a:r>
              <a:rPr lang="ja-JP" altLang="en-GB" sz="2000" i="1">
                <a:latin typeface="Arial" pitchFamily="34" charset="0"/>
                <a:cs typeface="Arial" pitchFamily="34" charset="0"/>
              </a:rPr>
              <a:t>“</a:t>
            </a:r>
            <a:r>
              <a:rPr lang="en-GB" altLang="ja-JP" sz="2000" i="1">
                <a:latin typeface="Arial" pitchFamily="34" charset="0"/>
                <a:cs typeface="Arial" pitchFamily="34" charset="0"/>
              </a:rPr>
              <a:t>If we don't take action, then we may all be back in an almost 19th Century environment where infections kill us as a result of routine operations.</a:t>
            </a:r>
            <a:r>
              <a:rPr lang="ja-JP" altLang="en-GB" sz="2000" i="1">
                <a:latin typeface="Arial" pitchFamily="34" charset="0"/>
                <a:cs typeface="Arial" pitchFamily="34" charset="0"/>
              </a:rPr>
              <a:t>”</a:t>
            </a:r>
            <a:endParaRPr lang="en-GB" altLang="ja-JP" sz="2000" i="1">
              <a:latin typeface="Arial" pitchFamily="34" charset="0"/>
              <a:cs typeface="Arial" pitchFamily="34" charset="0"/>
            </a:endParaRPr>
          </a:p>
          <a:p>
            <a:r>
              <a:rPr lang="en-GB" sz="1600" i="1">
                <a:latin typeface="Arial" pitchFamily="34" charset="0"/>
                <a:cs typeface="Arial" pitchFamily="34" charset="0"/>
              </a:rPr>
              <a:t>Dame Sally Davies, Chief Medical Officer</a:t>
            </a:r>
          </a:p>
        </p:txBody>
      </p:sp>
      <p:sp>
        <p:nvSpPr>
          <p:cNvPr id="5126" name="Rectangle 10"/>
          <p:cNvSpPr>
            <a:spLocks noChangeArrowheads="1"/>
          </p:cNvSpPr>
          <p:nvPr/>
        </p:nvSpPr>
        <p:spPr bwMode="auto">
          <a:xfrm>
            <a:off x="1220788" y="3357563"/>
            <a:ext cx="7639050" cy="1600200"/>
          </a:xfrm>
          <a:prstGeom prst="rect">
            <a:avLst/>
          </a:prstGeom>
          <a:noFill/>
          <a:ln w="9525">
            <a:noFill/>
            <a:miter lim="800000"/>
            <a:headEnd/>
            <a:tailEnd/>
          </a:ln>
        </p:spPr>
        <p:txBody>
          <a:bodyPr>
            <a:spAutoFit/>
          </a:bodyPr>
          <a:lstStyle/>
          <a:p>
            <a:r>
              <a:rPr lang="ja-JP" altLang="en-GB" sz="2000" i="1">
                <a:latin typeface="Arial" pitchFamily="34" charset="0"/>
                <a:cs typeface="Arial" pitchFamily="34" charset="0"/>
              </a:rPr>
              <a:t>“</a:t>
            </a:r>
            <a:r>
              <a:rPr lang="en-GB" altLang="ja-JP" sz="2000" i="1">
                <a:latin typeface="Arial" pitchFamily="34" charset="0"/>
                <a:cs typeface="Arial" pitchFamily="34" charset="0"/>
              </a:rPr>
              <a:t>If we fail to act, we are looking at an almost unthinkable scenario where antibiotics no longer work and we are cast back into the dark ages of medicine where treatable infections and injuries will kill once again.</a:t>
            </a:r>
            <a:r>
              <a:rPr lang="ja-JP" altLang="en-GB" sz="2000" i="1">
                <a:latin typeface="Arial" pitchFamily="34" charset="0"/>
                <a:cs typeface="Arial" pitchFamily="34" charset="0"/>
              </a:rPr>
              <a:t>”</a:t>
            </a:r>
            <a:endParaRPr lang="en-GB" altLang="ja-JP" sz="1600" i="1">
              <a:latin typeface="Arial" pitchFamily="34" charset="0"/>
              <a:cs typeface="Arial" pitchFamily="34" charset="0"/>
            </a:endParaRPr>
          </a:p>
          <a:p>
            <a:r>
              <a:rPr lang="en-GB" sz="1600" i="1">
                <a:latin typeface="Arial" pitchFamily="34" charset="0"/>
                <a:cs typeface="Arial" pitchFamily="34" charset="0"/>
              </a:rPr>
              <a:t>David Cameron, Prime Minister, UK</a:t>
            </a:r>
          </a:p>
        </p:txBody>
      </p:sp>
      <p:sp>
        <p:nvSpPr>
          <p:cNvPr id="6151" name="AutoShape 2" descr="data:image/jpeg;base64,/9j/4AAQSkZJRgABAQAAAQABAAD/2wCEAAkGBxQSEhQUEhQUFBQVFBQVFBQVFBQUFxQUFBUWGBUUFBQYHCggGBolHBQUITEhJSksLi4uFx8zODMsNygtLisBCgoKDg0OGBAQGiwkHCQsLCwsLSwsLCwsLCwsLC0sLCwsLCwsLCwsLC0sLCwsLCwsLCwsLC0sLCwsLCwsLCwsLP/AABEIAPsAyQMBIgACEQEDEQH/xAAbAAABBQEBAAAAAAAAAAAAAAACAQMEBQYAB//EAEEQAAEDAQUGAwYCCAQHAAAAAAEAAhEDBAUSITEGQVFhcYEikfATMqGxwdFC4QcUQ1JicpLxIzOCshUXU3OiwtL/xAAaAQEAAwEBAQAAAAAAAAAAAAAAAQMEAgUG/8QAKREAAgMAAQMCBQUBAAAAAAAAAAECAxEhBBIxIkETUWFxgQUjMjOxUv/aAAwDAQACEQMRAD8A8rARALgEQCHRwCMBcEQCEHBqINSgIgEAgCIBEAiDUAgCMBIAmq1sY3UyeAElASIShqrKl6ndT/qcB8Ez/wAWq7mN+J+RUaicZeBqLAs+NoH/ALjfMp6ltH+9T8nfSFJBdhiMNUaxXnSqaOg/uugH81ODUAAaiR4V2FAK0Iw1I0J1oQA4UmFPAJcKAYwog1OYUQagGw1LgTmFLhUgxgCIBKETQoBwCMBcAjAQHAIwEgCIBAKAmrRa20/eOZ0AzJ6Bda7QKbZOu4cSqOn4nFxknUu+gChvCUtJtotb3aeEcNCep+yY9rAOYa46wDPmc0yXSTqSd39tEL2AES4btMo6iMwuPPk78B0rTB8cuHAyJUgUWOBLHsGvhLsBHAQ6J803Z2ySWz1aJ7ynH1mAxUh/Mk4+xGL4qAR6bcbcgQd5B17KPaLO4ZnNvEZhSqNpax4cwkic5bBjeMQR2qsPeYZa7VpEdeh6JuMZpVKddl6vonIy3ewnLtwUaqwatmOeoTJCsTOGjfXdeVOsPCYO9pyI+6m4V5tTeWkEGCDIPRbG4L7NY4HgBwGRH4u25SQXICcaF2FGAgFCWEoCIBABhSgI4SwgBhLCIBdCAxQanAFwCIBCTgEYC4BEAhAoCJxAEnQLgFGvSrhbrEqG8JRU2rFUdnv05DcOqQvgQBMcdJ39UY8Oe8896Yq1nzDYG7LTsq/JZ4OyfEAtPKMyeSm0W+z94tnhAB770FlokZ4vEdcIzA67lcXRs2+q6YIHE6lVzsS8s7jW34KSrVc/Juh3NgDvA+ak2HZytUIhpHZesXPshRY0Etk7ytBQu9jPdACyy6r/AJNMel+Z5ENjHQCWkE/FQbZso9okA+tF7XVYI0VZbqAO5VrqZFj6aJ4VaruqMmQeqguC9gvGxNIzErE3xcQzLMlrq6lPyZrOna8GTIR0qhaQQSDxBgpy0WctOYTC1p6ZGsPR7qt4qsadHQJHNWLQvOLovV9Fwg+A6jXuF6JYaoe0OBkEKSB4BFCUBGAgGwEoancK7AgG8KXCnMK6EBhmpwBAE4FBIoCcAQBOBAKAqK9q01M9Gj48FfhUt6WQB0jfmokSiuNTXn36p6lZZI1M+SH2MdTl91dWGzyW8vXkqZyxFsVppdlrgDxiwg9spXodgsDaYAjPoFTbJwKUD1zWjavKsk3I9WqCUR4NSFO02InMUYWFfWUGuJVlaGqBXyXLOiit7Fmre3Vay1MkLNXkyFbBlFiMrbbMCNFnrTZ4n160WrqBUd45SOY8s1vpk9w8+2KwqIW32JrzSc2Zwu04A6R8fJYhxWz2BpZVDnqB+S1mU1gCMJQ1LCkCtCOELU4EAOFdhRwuhAYEBEAlCIBQDmhONSAIwEATQmbdTlqkNQW0f4bukqH4JXkqGUBOU5zmrahR0gan0E1YwIEchPfP6+StKY7cPr66LHORpgjV7J1PD3haqmVl9maDmtlwjPILU0wvOm/UepV/Ek0HJ6o4RuTDGwgrPUpnTQzaX5qrtz1OtDlXWvMwoZ1hAqPyWfvR2q0lSz5KgvSnquoPkqsXBmnNVFe7dVo6iz97jet1T5PPtXBSOC9A2FZFCcsydNdd6wTwvRNiXE2YciR5LcjGzQAJcK4I2qSAMKUBOQuAQAgIoRQlhAefBOBAEYUAIJwIGpxoQBBaS57G0sYx7A4Vw/E4x4QJAyOoylZ1oXoGz1IOwaQ2k0Dq4Z/VZOsk1FJfM3dBBSm2/ZGFqXY6g4sIyDjE+Q+a0eylma57nOE4Rlw6qy2ss7TZ3PEB1J4k8WyAPgR5Kv2SPv8AYrHKbcNNCrUbMNI33uSlfrTR91W1GuJyyHFV9ufSpf5tWCd3HsM1RGOmjuw0Tb2pDV4CcqWpjhLXAjiF5bbrzsmKWVHTOkkjyKm3VeWRwZic4kR23KxwaRyrdZt679w4qKXDHHAKLd1oc8jJQLfb/Z1jMxCrzS3uzks7XaABmQOqy1522nPvDsqi/L/xyAclS2am15l9TCFprq41mS27XiLp72nQ6qrtNIGQVY1bEwM/w6k9wVWtcdCrY/Qol9TP2hsGOq3GwbyKbqZ3eMcp1WUZSDq0HiStZsgIr1B/BPxatSnykZ+z0tmrDUQajARQrygbwpQEaWEAICWEULoQHngCMBIAjaoATQjASBG1AG0LYXPVLbIDvlzRxyJ+6yAW12cYKlma3gXZ8DiJz7FqydZ/X+Td+n/2P7Ddvu59Ky1cRLnPaXOGsHIgJvZWlFMk7z8lorfVmk6dZz+Sr7ucDkvNb4w9Bx9ek20WdxbDYnjMfQqlGy9LMv8AHUI8TnS6TyadBw4LU0Am7dTyUJtcnTgmeW27Y/DVDjULg0BrQW6NboNVYXPdMVcjAJEAZZdN61j7BjUyx3U2nnqV3K2UlycQojF8IfuyyBscfWazP6RKQa0ubv3rW0jms1twAaTlEDuyPB5JZ7G+tVDRpOav7XsfJDvaANEnCGAnPMy6QT3UOwAB2sHiFqbLYXVMi7Jap3Sj44MUKoy8rTJ2y7m0o9m908Nx6hCabtXNjyW/bclGmJPidxOfwWYv4ifDkuY29x1OntWmVqy2oXAZRqtnsZTDsdTfDW/Ek/ILOtAOR4ZrQ7DZe0bwDD8XLVW9kjJNZBmpAXQnA1LhWsyjUIgEeFKAgBAS4UcLkB5uEYQBG1QBwJxqbCcagDC0WydvwONNxgPOR4O9fJZ5oTrFxZBTi4ssqsdclJHotupuLHHUEeRCqLBUh3VVtn2hqtGEw4aGdT3Uyx1JwkLybaZVrk9aF0LH6TWWV0o7a4AKFYqmSG8rSA0kmFVvBoRFdaiDkpNG0F2+SqWyMdXMtyZPvHfyHFWjKjaYhxDeE5SVwy1FhQfms5tm0lrgFpbE9pBWd2gILSeCsjxhXJ6meXOdhd3W62dqS0ZrC3i4S4jjlzVxs7ehYQ0nLctNkdiY6pJSNneDslh73fJK0l43iMJWMtNfESVxVHDrqJIGiNVrdkLPDHvj3iAOjR9z8FV3fs5WcG4gGNOZJMmDwaPrC2dmoNYxrG6NAA/Nb6oPdZ51s124hxiOEgCMBaTOdhXYUYXIAQ1dhRwuQHmICNoQhONUAJqdaEDQnGoBxoTjQganWoA2hW90OyjgfXzVO+oGtLnZAAknkFH2Mvh1arWDsgMJaOAzB6/hWbq1tbNPSSy1G/oPhVNdptFZwcSKNOMQGr3HPDO4Rr1U4mIKgXnW9ixxG8l3XIfZeQvJ7HhFzZ67QAGgADQDKAgtYa8eMArM3LbKz2Go+m5rJyIzJHHDrCtRbqZ1cR2IXfbhKm2hbVbfYtODSNPssdf991yyCyA4TIzyPFai2Npv/FHZVd8V7O1kF0kCIhWQ4fgrsTafJ5+0ZydVMs5Q2q0M3fJNWKqXVA0A9SIWxrVp5+4y7FYupmdRkVDu+njqsadHPaD0LgCprmYKVQneQBzMZ/NBstSxWmnydi/pBP0C4rWs6tfB6IWrgnSgIXonnhNKMJtqcCAVEEiIIDoXQjAXYUB5eE41NBOtUAcanAm2pxqANoTrUDUxeVtFFmLVxyaOJ+yArdpLf+yaeb/mG/XyUz9HV1mH1zq+abOg8RPPxMaFlS4uJJzJkk8yvQ7gqhjLC0DJzRJ3ElgJ7yZXE1sJfY7reWR+5oqFXE1N2qiKgAKO00/ZvxfgcfJ28fVPMG9eG1h7aekyyUxhDeCF1mbOem8HQrmglR7U4jVQpYXJ8EO32SiHeFoA4Tos1fLaIkhrZ55qVetqcJABJKz1azPf709NFph82yiy15mFfVAccgPJWV12ZoMlDRsRGcZKParQRIGStb7uEZPHLCvu2BzsDfdb896vNgrKCalSRLQGATmJzJI7Aeax1WoGiT/c8FWstL2uL2uc1x3tcWmOEjctNMMMt09PdQuheMWbaK1U/dr1OjnYx5PlXFm/SDaWxjbSeN8tLSe4MfBajMenwlCw1m/SOw/5lB4/kc13zhWdDbuxu1c9n81Nx/2ygNSEYKprNtLZH+7aKX+p2D/dCtqbw4S0gjiDI8whJIaihNMKcQHljU41NNTrVAHWpxoUG129lL3jnuaNfyVVaL5e73fAOWv9R+yaDQ2m1NptlxjgN55ALK2+1uquxO7DcBwTJMmSSTxJJK6Fy2Sct/stVFSyNnN1B88/AZAHVjoWAWl2Gt2CsaZ0qCR/Ozd3bP8ASF1Xjfa/fg4k2vUvY9Qa0PaQcwfQKqH4qTsDjI/C7jwB5qbYjgLWbjOA/wDp1HyT94WbG2CvFtrdc3GR7VdisipROslUEJ57RqqKi91E+KSNxUmveQw6qvtLo2D9qA+/VU1pAlN2i8QQfF8eKpbVewzgruMGxO1YPXha2hpA3SFlKrsTieKetFrxmAmjlkNTp91rrhnBgss3krb1/D1P0UNTL3ywDr9FBW/M4MG7yKUBRJCpAi5IuQgVO2e0PpmWPcw8WuLT5hMoggNDYdtLZS/a+0HCo0O+OR+Ks/8AmTaf+nQ8n/8A0sZC5AbKpVawS4wFVWq+HHKmMI/eOvYblX1apeZcST60G5IFGkiE79Sd5zSpEUqAEihASlahIpCKz1nNc1zTDmuDm9Wmdy6EA1QHrt1W9toosqN0cAebHDUdQZVvStMjC4eL4O5j7LzPYW9fZ1TRcYZVMs5VOHcDzHNejhgcPL4cOasuoj1ENfk4pvlRLPYGu0HIhUF43Y07y3hhJAPQaBXVWo5hh0ub+9vHXiOaCvTBEgyF5E6p1PJHqxsjYtiYG23U4EjG8jqPsqivZC0wST3W6vIsaOB81krR4nE5q2ttlU1hFpw0ToAm6AxEuO/TkElRpqGB7o1PE/YKTgwhbaq89TMds94RTXyfE3oVBCkXm6X9AoysZWgki4JVB0CQuSrkAhRBCiCEBLlwSwoJJCWVxQlQAiUp0QomlAcB6zRBNg+skY9aIA2ri1IEQUEnOHDIjMHeCMwV6tsre/6zQY8++PDUHB417HXuvKoVxshev6vaA1xinVhruAd+F307q2qWPCqyOo9YdTxD164KptdMszb3bu7cFbUnoLZSkeuf3V84RkskiqE3F6jF3nXD/qDAIUK77pNodhBw0x77hqf4Aean7U2NobJHjJwsgwS46CeGs9EdxbR0aY9i9opAEw/HjYc/xOOYPP5bskaYVyxs3d1tlfdGP5EvG7mUmgNAAWZthWuvt8zHr1ksZbXZlaZGOJnLW6XuPNNBKTMnmkaFSy0IJUsLlBIKElE8JGhAcEbQuaE8xiACPXZLjXVMk0oJJhSBcuBzUAE5JQUTgm9FICn1miDvWaax8R8kQPrJQB3EiBhNA+skoKAeQVhI9ea4FEVAPTdir5/WKAxGalOGP5xo7uIWmFVoaXOMNAJcToABJJPCPkvG9lb0/VrS0n3H+B/KfdPY/MrR/pHv7DTFmpnN4xVSD+Dc3uR5DmtSnsdM7hksGbfeYtRfUBhmJzaYzBDGmATzcRiPYblR2ykCRAgCDBESDoYO4pvZp8tcOAOXHkrC8LMAzLUkCYOW8DF0BXlzk/iPT6zp4KXTQxcYRrrvRzSKDzLTlTMzhO5s8DuTFtfk48iqu2vLXNIyIggji2IOW/KVZXo4FpcNHtDh/qGnYkjst9b2J851EUrHhRRkiYErm5Bc1cnIpXNCQBPNaoJELUBpcE+0JYQDdJvrunnCAlpjPt/b5FN2h6Aj13ZplK85pF0QTgUjly719FwSG0riEDSjBQDUQuA4ZJwoVIOKUFCUkqAOAowUyCjB9fVADXbISV3OqgPc4l5cGmdcgAPgAjcVGLsJ7g+S6QNLYbv9h7Nx915LXGJziR9Qp952ingMuBOoAzjgTByPZN2e1mqGCRhaDUIIa6S2APCeTiitNs8HuxBgcCQ4iQdNVj6hL4nB9H+nNrpcbXuY+0NkqUHTZ2N/jI7Ez85803aHzJ8klP8AZ/yn5lbIv0nz96/cY3adU0na+qbAUHA7QanHtOvwXUgnQoA2wgowEmDOUrjAJ4BAc05E88u3oqHVdmnqpgAcv7qISpQFpsxGFP8A1VnFRbIYKfhSyEAulBTOXril9fBQSFKQOSEpPXzQDhchcUDj9PkuPrzQBSllDH1Sj7IAksoPzSlAGmqoR/n8k3KAtbmr/wCG5odhcHTIEnDhOUDdiDfNSqwBIG5wxO65/wB+6r9nv853/bq/+LCR8QEb3kvInKdO5WeyPqPa6W79lJ/b/SLeLMJgcOybs3yanreNepTVj909vorofxPN6pL4mobqlIwJaqKiujOPUwnELQi9fBQDk3XOg4kfdOqPaNR0KAZruUdO1fuml0iGP2U5qZiCg0NU7iUMI//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US" sz="1600">
              <a:latin typeface="Arial" pitchFamily="34" charset="0"/>
              <a:cs typeface="Arial" pitchFamily="34" charset="0"/>
            </a:endParaRPr>
          </a:p>
        </p:txBody>
      </p:sp>
      <p:pic>
        <p:nvPicPr>
          <p:cNvPr id="47108" name="Picture 4" descr="http://upload.wikimedia.org/wikipedia/commons/7/7a/Thomas_Frieden_official_CDC_portrait.jpg"/>
          <p:cNvPicPr>
            <a:picLocks noChangeAspect="1" noChangeArrowheads="1"/>
          </p:cNvPicPr>
          <p:nvPr/>
        </p:nvPicPr>
        <p:blipFill>
          <a:blip r:embed="rId4" cstate="print"/>
          <a:srcRect/>
          <a:stretch>
            <a:fillRect/>
          </a:stretch>
        </p:blipFill>
        <p:spPr bwMode="auto">
          <a:xfrm>
            <a:off x="323850" y="908050"/>
            <a:ext cx="787400" cy="984250"/>
          </a:xfrm>
          <a:prstGeom prst="rect">
            <a:avLst/>
          </a:prstGeom>
          <a:noFill/>
          <a:ln w="9525">
            <a:noFill/>
            <a:miter lim="800000"/>
            <a:headEnd/>
            <a:tailEnd/>
          </a:ln>
        </p:spPr>
      </p:pic>
      <p:sp>
        <p:nvSpPr>
          <p:cNvPr id="6153" name="AutoShape 6" descr="data:image/jpeg;base64,/9j/4AAQSkZJRgABAQAAAQABAAD/2wCEAAkGBxQQEhQUEhQVFBUXFBgXFhgXFxUUFRUXFxUXFxcVFhoYHCggGBolGxQUITEhJSkrLi4uFx8zODMsNygtLisBCgoKDg0OGhAQGSwkHyQsLCwsLCwsLCwsLCwsLCwsLCwsLCwvLCwsLCwsLCwsLCwsLCwsLCwsLCwsLCwsLCwsLP/AABEIAMgArgMBIgACEQEDEQH/xAAcAAACAwEBAQEAAAAAAAAAAAADBQIEBgABBwj/xAA5EAABAwIEAwYFAwIGAwAAAAABAAIRAyEEBRIxQVFhBiIycYGRE6Gx0fBSweEjQgcUFWJy8TNTkv/EABkBAAIDAQAAAAAAAAAAAAAAAAEDAAIEBf/EACURAAICAgIBBAMBAQAAAAAAAAABAhEDIRIxQQQiMlFxgdFhE//aAAwDAQACEQMRAD8A3YCkAvQFIBWKngCkAvQFIBQh4AvQFIBegKEIwvQFMNQsbXbSEuIHIcUG0uwpN9BA1DqVWt8TgFh897X7tY7gdhIHnH5dYHNc8qvk6jA5am/9JX/RvpD1iS+TPtzszoDeoB5iytU3BwlpDhzFwvzjQ7QVgY1FwJ2N/dfSOxlSsAHVKnw27xz9OKPJrsDxxfR9H0ryFWwebUapDWOJPOCAfIkRKvFqYnYlqgMLwhFheEIgBEKJCKQokKEBEKJCKQokKEBEKJCKQokKECAKQC4BTAUIcApAL0BTAUIRAUgFIBTcNInidunXqUG6ClZXxNbQO6Jd9PuVl85w76kyYnee88jpyHotVWp6RPE8Tv6Dh5peaHNszzO/U8Sssm29mqFRWj51iuzlWrZshk3g6WjkXOJufX0VRnY3DA/1sS1x4MZtI6j6rb5rhalQ3B0Dn3Wt67pQ/B8jbidm/nSfdRSaLNJmfr5dgsP4GFzt5BJM+biltXOBqbopAgbgmdvL6ppm9ZgkNE2u7lHBvVI6NINIdsT1mOXqrp32Cq6NtknbOrYNoscNu7ULT5XESthgu0JqDvM0nqQ75j7L5DXw+lvxJgwJjfxFavsxnn9r2h3CQYJ6HrHRB66JV9m6dmPEt+hRKGOY/jH58koe1lZs03aXRN/34OHlCU1a76B/qs1CbGnf32UWRoq8cWbWFEhJcqzAESx2tvFpPeH/ABT0QRI2T4yTESg4sEQoEIxCgQrFARCiQikKBChAoCmAvAEQBQhwCmAuAUwEAkqTNydgqeJx7Wuue9wAuR5Dh5leZ1jfgU+RKyjHl0hrSNR8RsSd+Kz5Z7pGjFDVs04xRMgeLiTcDp1KhWOgd+poHsT+6X4OabYsLXceP/EfuoYqo1ned36h8DRv0J5BJ5DeIXHYmkG3kjk4Ez6fdZ3M31Kje4A1sbTED2smVPKqlQ66x3MtYL+4+6BjaR8I+/04IN2FJIyP+nuJJeW7ENA4c3HlCp/ALiSRpYLyd9I4nqeC1OPLKQs0En5x0HCf3Sck1uPG8CAPLmpzLqJTxdMPpncAkCInaw9VcyXCgHVu2YItd0w13SCg4qiTbYcPzmneW4QUqQMHYH24fRRT0SUCdLEOpid2/NpFvUfREGM1iWOjmDdl9iORQcaNLXTNjct3bbxAcRfZIKz3N/qNNp3bdrgb3H9p3RsFGipMOoO8LpkFvhP2W1yaualIOMbkW+fzXznBZm2QDsRO8EdVsux2K1tf1M9PMeadiexWZe00BCgQjEKBC0mMCQoEIxCGQoQM0KYC8aFMBAJ6AvK9YU2l52byuSZgAepRAEtz1xim0bF4J8x4R7mfRVk6RaKt0ZrNadTE1iCe40kE+uw5nr1R8MGsOoGSBA4x5H7IuZhtGKYPdaNT+vVx49AlNGs6obSG8tp9eAWKT2bY9FyowvdLnG58yeQEbBMcpwLKUuIBcbz09Urr474dqY1ONp39AOiv5XTcWS83J7zuJ8hw4+SEQuxk6oXEgeo+5S3NHsZMCT+XJRMXmLGdyk0OPKYA+5WezNz6phw6xsLfVRskYWUsQDXqEnZvAbAcJPLdRw9PVIptkc+d90RuGdUIpiWtHiJ4zutJgMI2kLXdaBy81Tsf8Shh8ksNfqdr72+ko1elLmMbAb9d4TQ98yfC3gOJ5fRCaWt1PO4sOhNkaKbM32gZvp5htupusUzEOpOdcgyLjYieIW6zASCTuSCspmWBF4tv80Yy8DHj0WMFi2EjUzfiI32TzA5j/lnNczwzw2jyWMJLQDsQb+n4E1w2Ka+nEcbjkenQpiddCZR+z7HhcQ2qxr2mQ4SFIhIOwzj8Eg7TI34+a0TgtkXas58406AuCgQikKBCsVCAIgCi1TCBCQCXZw7SWPJ8M6Bze6BqPQD6pm0LKdp62urpaT3AJ8z4W+c3S8rqIzErkKsZiG1Kx/QDfjqO3yQn17d0W6C/kF2CwehsOO13H8/LJfjMaA7U10fpA8R6Dz5rE9m1IaZZi4PgBPCbQPP7Jl/mCR3yAP0tF/4WExWKql3iPLpPEDyWi7O4R7m3v+SULoYsd7GuIqCDoAA5ffmkxoVHmBIE8Cn7cri7jPGEdmIp0+EKdl41HrYuwOXOaLknje6uuGhv1KM3MmEnh5oeIeCOajVBu+yLsR3YFv36KrWdMN2G580Z7RKoYrENZJJFgqllFIhiQCd9glGPwuoEBDxOeNBht1ewdXWJNkaC3RhsxaaZvsP+vaFTwmME9yfzgei1favChzCYuOPArCZY6HxsZsfutEFaMuV00fXP8Os7DnfCcYkQBNpX0FwXxTKwWuDx3XAj3B4r7RhqutjXfqaD7hOxPVGTPGnZxCGUUqBThARqIFBqm1AhNqw+YO/rPFw1pLnO5kkwB81uQsHmWIYKjg+NIMm9i7iSBvFknM9DsK2KcZhy8tDnxxDevMx+6r1sn+G25k7AAmT6cEbMM2mRQEzbUJAJ8+SQYrHV2DSxxc7+9w4dAsxthCUukPssyiCC+C7cNHAcvLb5reZZhhSYLXWW7HUGhgNR7QTc6nAH5lafHZhSHhc1zuDWuBJjgIVV9jJRktUw9WpM7ARueA5pFmNTDkE6y/qwFwHqBCUZpjMTiNbKVLwyCSJYHATpv4is1WyPHVXAPZFty+524TAAg+6coWKcuPhmgbTa8nQ877OBbJ9U0yym55Idz9Eqp9nHMjS5okCWuBInjBWgyfJdDtevvBpBDSSAeckT6KjghznSuy5jsrIZqna4XzPOsbLyAdVpIHAbX5BbbAnMcR8QCqxlNrnNDnNDib8AFmaWFdRxL219NUEXbAaHcZA90tJWtGh4uMXc02vCv+UZqjihT1OcR3RMAtaByGogknyCuYXtDWe1xaBA4GHQD5ALRty/BVJ1tYXdRf3XNwGGZOktA42F/utFwoxVkctvQlweajEtc1zWAjcXv1F0hx2QEtdVptLYIkz3Jna+xhafFYJmsmi2LQSbSOghUswrPpUXtDoadxNidhuFVS3obxTS5/v8f0nklWGsLiCfC+OmzvYhfXsmbFCmP9vykr4NltZzKwkktI24X3X3bIHThqRBnufuU7GqZj9U4vcVSvRcchlFchlOMYRqI1DaiNUIEasPnfZ5heSZdJNuEzPD2W3CDj6I0z+WS8kbQzHKmfLs3pfAYAP/ACO8IF9IH9yx2EoVGuhriZN+MydvNbXOcOX1i8ngR/HzVDC4cAh3AGB6rJa6OnCUo04un/g3wfZilVY0lz2OIvEEexCa5b2TZScKgrPc5s6RpaBcRcC590xwDA6m3yVo0yzZKpJ3Rpl6zPKPFzdHUgafiG5kuBFz5E2+apZhjH/2t9TEqx8RxNt+aMGEi5KaptmXil2JMPQr1Tc6Z4pwQKFMiSevFx4AKdOq1u6A3EjEVWtbdrLnlKham/wMMrw/w6bW8Yv5m5WX7X5ff4gsWrYsfpI1c0g7T4luk8vqrNKgY2+RkcKW1I1NlNaWBpNHdZH1STBVWh5ZPVp5tOwTZhcNzZKdj+IOvhmjn77+qynaemXPY0bTEDn++61FWpBE3SfE09eIww/VXb7SJVsfZTKtbFOEwcwCO80x819i7MCMLTB3AIP/ANE/usfUy4Ox7+DXv/eJ+i+hU6QY0NaIAsteNbZzc0rSR4VAqbkMppmJtRGobVMKECtUnt1NI6KDVMIMK7MXnOXeK20+s7JFiMLAA5brfY6lqbfn9Fl8XSjYyDaOO6xZVTOlglyQ0yhs0WpjTCq5UP6YVp5hLZa9hWtAVXGXUXVkqzXM9AKnLReMG2L80xGmQD0V7IAcIxz6lgbzySrJKLsRVDiJa0zfmtqGSNLgCDz2Uj9jMs0vaZDGdrTUfDKdQN21EAA+QmYWf7QZq50gn+StpmuRNc3TTaGzuYWTxvZ74U7nqrBjKPgSYRxME2IT3DY+0HdLxQARSxrhDdx7KrZey5iKsiyNkuEbVq0NXCs37/UBBxGF0NBPKU07J4d7qlJzBIbWBeeDW6HA+u0K2FXKhHqJVGzZty1oq/EgbEe5BlW3KZUCt5x27IOQypuQyiAm1TCE1EBUIFaVNpQgURglQhVzUw385L57j+1bKdRpIZGvQ8B39QERLtMeGTzWy7Q4gwR5/JfJc979VxmZuBygcFlnTezbitLR9bovA223RahlYb/DguFN4JLgXyJJMEAc1s/iJEh67I1mwDHJZvOMsLnSTaJ+f57rTuuoYqkC30S6GxlRmB2pw2AIp1HgOIEBovJ4Qr7O1peC6lRe4RMm1k5/0ejUZD6bHTe4BMoVHJ6dMw3uiIi8Qeico67K3FvoT187xRkfCA7oO/A+m9kjzCviq7SXFtNvHoJgklbPHYQ/+4juxAIEDntukVfI6LhD3VKn+1znEe0x8lGq7GwuvC/R84zttVsClU1kuglpBAje60PZjAOayXuL3nnwTXE5ZTZ4GAfnJEpM0AKspapBpfdks/qwA0coWk7BUS3DuP6qhj0ACxOPqa3xyHzX0/KsL8GjTZyaJ8zc/Mpnpl7rMnrHUEi0ShlSJUCVtOaRJQypFQKhD1pRAUFpRAUSBQUWiboAKJSfBQYUJ87ZqafOPuvn+NycmpJEaiWjgACLfVfSXM1WP6/sgZvlfxXNDRFt+X8lZXG9mqM+OhH2HwXwxVp8Q+fdo+ydYhkJhhMAKIEbzc8So4mjuPVKkhsZWVAV6L2VfVpMFFDpuEqh1l2gVJ7FCi4HorLCITELYvq0uYlBqUdOw3TZwEJdi6kcUWqLR2JMTgy53qqOatDAE2r14WWzXFGo8tF+HrKWPSo8yDCmviWNi2rU7o1t/sF9RcUm7M5MMLTveo67z9GjoE3JW7FDjE5nqMvOWukeEqBK9JUCU0zkXFQJXpKgSiA9BUwUEFTBUIGBUwUEFEptJMBAJI0tVlPC0y0kcVboYfTc3P0XhdBSZJWNi3RzxIhVn3E8ldeFTqd09D+QlzXkbjfgXYzDyPok1au6mbrRVB7JbjsNqF/RZmjTFlGlmgCtMzcRY3WdxmHLTZKq9c8ULGpI2lXNhxKT4nORO6y767v1FVahPFHsYqQ5zLNzUOll0TKMOA5l9T3VGieUmDHokQdwTTLKrm1KOkifiNInbfirwpMXkbaPqpKgSqFHMDtUAB6GQfdWg8HZb00zkNNEiVAlcSoEqwDiVAlcSokqAOBUgUIFW8JhHVNrDn9uaATqFMvMBNqVEMEe5UqNEMED34lePKpKRZI9LlSrugo9R1uoVKpUBKW2MSGNN0hBr09QI9uhXmFqRZGeFOydMSufFjuoVHSrmZ0v7h6/dKKlSLH3WWa4ujbB81ZWx2HB391msxwq0tat6hIsyeJS2OihNTw97oGLbCsGtdVcXURDRXpG6u0JJtu0T7Jewq3l9WKjepv5RH7q8ewZPizX4PFfHpgOu5vWD/2vWZg6mbXHA3SfCuNJ/r8kxxF+8Lg7haLMDQ7wub6hcK8yuHbFZKk6DbYq/RqkXCusjKPGh+SokqlQxRVplQHomKaFODGeAy2Yc+w4DifPkm2wgbLlyDZEiJQKz+X8fyuXKrLop1XkX3+iq1zBBGxuPJcuS2XRaonYq+DIXLlZFWDqNWUzSn8N2ngbtP1avVyXlXtHYG1IVvq2PFJMyrTuuXLKdFCv4sFVq772XLkSA2qvlGL+JiqjeDGgeu5XLkzGuxOd1SNm9mpod6H0RsHU4Ferk0yHFmkwdj8kekVy5EBZYVZZVXi5E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US" sz="1600">
              <a:latin typeface="Arial" pitchFamily="34" charset="0"/>
              <a:cs typeface="Arial" pitchFamily="34" charset="0"/>
            </a:endParaRPr>
          </a:p>
        </p:txBody>
      </p:sp>
      <p:pic>
        <p:nvPicPr>
          <p:cNvPr id="10" name="Picture 9" descr="sally_davies.jpg"/>
          <p:cNvPicPr>
            <a:picLocks noChangeAspect="1"/>
          </p:cNvPicPr>
          <p:nvPr/>
        </p:nvPicPr>
        <p:blipFill>
          <a:blip r:embed="rId5" cstate="print"/>
          <a:srcRect/>
          <a:stretch>
            <a:fillRect/>
          </a:stretch>
        </p:blipFill>
        <p:spPr bwMode="auto">
          <a:xfrm>
            <a:off x="323850" y="2133600"/>
            <a:ext cx="782638" cy="898525"/>
          </a:xfrm>
          <a:prstGeom prst="rect">
            <a:avLst/>
          </a:prstGeom>
          <a:noFill/>
          <a:ln w="9525">
            <a:noFill/>
            <a:miter lim="800000"/>
            <a:headEnd/>
            <a:tailEnd/>
          </a:ln>
        </p:spPr>
      </p:pic>
      <p:pic>
        <p:nvPicPr>
          <p:cNvPr id="47112" name="Picture 8" descr="http://upload.wikimedia.org/wikipedia/commons/2/21/David_Cameron_official.jpg"/>
          <p:cNvPicPr>
            <a:picLocks noChangeAspect="1" noChangeArrowheads="1"/>
          </p:cNvPicPr>
          <p:nvPr/>
        </p:nvPicPr>
        <p:blipFill>
          <a:blip r:embed="rId6" cstate="print"/>
          <a:srcRect b="18422"/>
          <a:stretch>
            <a:fillRect/>
          </a:stretch>
        </p:blipFill>
        <p:spPr bwMode="auto">
          <a:xfrm>
            <a:off x="323850" y="3656013"/>
            <a:ext cx="782638" cy="852487"/>
          </a:xfrm>
          <a:prstGeom prst="rect">
            <a:avLst/>
          </a:prstGeom>
          <a:noFill/>
          <a:ln w="9525">
            <a:noFill/>
            <a:miter lim="800000"/>
            <a:headEnd/>
            <a:tailEnd/>
          </a:ln>
        </p:spPr>
      </p:pic>
      <p:sp>
        <p:nvSpPr>
          <p:cNvPr id="12" name="Rectangle 10"/>
          <p:cNvSpPr>
            <a:spLocks noChangeArrowheads="1"/>
          </p:cNvSpPr>
          <p:nvPr/>
        </p:nvSpPr>
        <p:spPr bwMode="auto">
          <a:xfrm>
            <a:off x="1220788" y="5157788"/>
            <a:ext cx="7923212" cy="954107"/>
          </a:xfrm>
          <a:prstGeom prst="rect">
            <a:avLst/>
          </a:prstGeom>
          <a:noFill/>
          <a:ln w="9525">
            <a:noFill/>
            <a:miter lim="800000"/>
            <a:headEnd/>
            <a:tailEnd/>
          </a:ln>
        </p:spPr>
        <p:txBody>
          <a:bodyPr>
            <a:spAutoFit/>
          </a:bodyPr>
          <a:lstStyle/>
          <a:p>
            <a:r>
              <a:rPr lang="ja-JP" altLang="en-GB" sz="2000" i="1">
                <a:latin typeface="Arial" pitchFamily="34" charset="0"/>
                <a:cs typeface="Arial" pitchFamily="34" charset="0"/>
              </a:rPr>
              <a:t>“</a:t>
            </a:r>
            <a:r>
              <a:rPr lang="en-GB" altLang="ja-JP" sz="2000" i="1">
                <a:latin typeface="Arial" pitchFamily="34" charset="0"/>
                <a:cs typeface="Arial" pitchFamily="34" charset="0"/>
              </a:rPr>
              <a:t>The rise of antibiotic-resistant bacteria, however, represents a serious threat to public health and the economy.</a:t>
            </a:r>
            <a:r>
              <a:rPr lang="ja-JP" altLang="en-GB" sz="2000" i="1">
                <a:latin typeface="Arial" pitchFamily="34" charset="0"/>
                <a:cs typeface="Arial" pitchFamily="34" charset="0"/>
              </a:rPr>
              <a:t>”</a:t>
            </a:r>
            <a:endParaRPr lang="en-GB" altLang="ja-JP" sz="1600" i="1">
              <a:latin typeface="Arial" pitchFamily="34" charset="0"/>
              <a:cs typeface="Arial" pitchFamily="34" charset="0"/>
            </a:endParaRPr>
          </a:p>
          <a:p>
            <a:r>
              <a:rPr lang="en-GB" sz="1600" i="1">
                <a:latin typeface="Arial" pitchFamily="34" charset="0"/>
                <a:cs typeface="Arial" pitchFamily="34" charset="0"/>
              </a:rPr>
              <a:t>Barack Obama, President USA</a:t>
            </a:r>
          </a:p>
        </p:txBody>
      </p:sp>
      <p:pic>
        <p:nvPicPr>
          <p:cNvPr id="6157" name="Picture 13" descr="MTE4MDAzNDEwNzg5ODI4MTEw.jpg"/>
          <p:cNvPicPr>
            <a:picLocks noChangeAspect="1"/>
          </p:cNvPicPr>
          <p:nvPr/>
        </p:nvPicPr>
        <p:blipFill>
          <a:blip r:embed="rId7" cstate="print"/>
          <a:srcRect/>
          <a:stretch>
            <a:fillRect/>
          </a:stretch>
        </p:blipFill>
        <p:spPr bwMode="auto">
          <a:xfrm>
            <a:off x="323850" y="5335588"/>
            <a:ext cx="792163" cy="792162"/>
          </a:xfrm>
          <a:prstGeom prst="rect">
            <a:avLst/>
          </a:prstGeom>
          <a:noFill/>
          <a:ln w="9525">
            <a:noFill/>
            <a:miter lim="800000"/>
            <a:headEnd/>
            <a:tailEnd/>
          </a:ln>
        </p:spPr>
      </p:pic>
      <p:sp>
        <p:nvSpPr>
          <p:cNvPr id="15" name="Title 1"/>
          <p:cNvSpPr>
            <a:spLocks noGrp="1"/>
          </p:cNvSpPr>
          <p:nvPr>
            <p:ph type="title"/>
          </p:nvPr>
        </p:nvSpPr>
        <p:spPr>
          <a:xfrm>
            <a:off x="457200" y="-27384"/>
            <a:ext cx="8229600" cy="1143000"/>
          </a:xfrm>
        </p:spPr>
        <p:txBody>
          <a:bodyPr>
            <a:normAutofit/>
          </a:bodyPr>
          <a:lstStyle/>
          <a:p>
            <a:r>
              <a:rPr lang="en-GB" sz="3600" dirty="0" smtClean="0">
                <a:latin typeface="Arial" pitchFamily="34" charset="0"/>
                <a:cs typeface="Arial" pitchFamily="34" charset="0"/>
              </a:rPr>
              <a:t>What’s the problem?</a:t>
            </a:r>
            <a:endParaRPr lang="en-GB" sz="3600" dirty="0">
              <a:latin typeface="Arial" pitchFamily="34" charset="0"/>
              <a:cs typeface="Arial" pitchFamily="34" charset="0"/>
            </a:endParaRPr>
          </a:p>
        </p:txBody>
      </p:sp>
    </p:spTree>
    <p:custDataLst>
      <p:tags r:id="rId1"/>
    </p:custData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47108"/>
                                        </p:tgtEl>
                                        <p:attrNameLst>
                                          <p:attrName>style.visibility</p:attrName>
                                        </p:attrNameLst>
                                      </p:cBhvr>
                                      <p:to>
                                        <p:strVal val="visible"/>
                                      </p:to>
                                    </p:set>
                                    <p:animEffect transition="in" filter="fade">
                                      <p:cBhvr>
                                        <p:cTn id="15" dur="500"/>
                                        <p:tgtEl>
                                          <p:spTgt spid="47108"/>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126"/>
                                        </p:tgtEl>
                                        <p:attrNameLst>
                                          <p:attrName>style.visibility</p:attrName>
                                        </p:attrNameLst>
                                      </p:cBhvr>
                                      <p:to>
                                        <p:strVal val="visible"/>
                                      </p:to>
                                    </p:set>
                                    <p:animEffect transition="in" filter="fade">
                                      <p:cBhvr>
                                        <p:cTn id="28" dur="500"/>
                                        <p:tgtEl>
                                          <p:spTgt spid="5126"/>
                                        </p:tgtEl>
                                      </p:cBhvr>
                                    </p:animEffect>
                                  </p:childTnLst>
                                </p:cTn>
                              </p:par>
                              <p:par>
                                <p:cTn id="29" presetID="10" presetClass="entr" presetSubtype="0" fill="hold" nodeType="withEffect">
                                  <p:stCondLst>
                                    <p:cond delay="0"/>
                                  </p:stCondLst>
                                  <p:childTnLst>
                                    <p:set>
                                      <p:cBhvr>
                                        <p:cTn id="30" dur="1" fill="hold">
                                          <p:stCondLst>
                                            <p:cond delay="0"/>
                                          </p:stCondLst>
                                        </p:cTn>
                                        <p:tgtEl>
                                          <p:spTgt spid="47112"/>
                                        </p:tgtEl>
                                        <p:attrNameLst>
                                          <p:attrName>style.visibility</p:attrName>
                                        </p:attrNameLst>
                                      </p:cBhvr>
                                      <p:to>
                                        <p:strVal val="visible"/>
                                      </p:to>
                                    </p:set>
                                    <p:animEffect transition="in" filter="fade">
                                      <p:cBhvr>
                                        <p:cTn id="31" dur="500"/>
                                        <p:tgtEl>
                                          <p:spTgt spid="47112"/>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par>
                                <p:cTn id="37" presetID="10" presetClass="entr" presetSubtype="0" fill="hold" nodeType="withEffect">
                                  <p:stCondLst>
                                    <p:cond delay="0"/>
                                  </p:stCondLst>
                                  <p:childTnLst>
                                    <p:set>
                                      <p:cBhvr>
                                        <p:cTn id="38" dur="1" fill="hold">
                                          <p:stCondLst>
                                            <p:cond delay="0"/>
                                          </p:stCondLst>
                                        </p:cTn>
                                        <p:tgtEl>
                                          <p:spTgt spid="6157"/>
                                        </p:tgtEl>
                                        <p:attrNameLst>
                                          <p:attrName>style.visibility</p:attrName>
                                        </p:attrNameLst>
                                      </p:cBhvr>
                                      <p:to>
                                        <p:strVal val="visible"/>
                                      </p:to>
                                    </p:set>
                                    <p:animEffect transition="in" filter="fade">
                                      <p:cBhvr>
                                        <p:cTn id="39" dur="500"/>
                                        <p:tgtEl>
                                          <p:spTgt spid="6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5126"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215577" y="285750"/>
            <a:ext cx="9324975" cy="711200"/>
          </a:xfrm>
        </p:spPr>
        <p:txBody>
          <a:bodyPr>
            <a:normAutofit/>
          </a:bodyPr>
          <a:lstStyle/>
          <a:p>
            <a:r>
              <a:rPr lang="en-GB" sz="3600" dirty="0" smtClean="0">
                <a:latin typeface="Arial" pitchFamily="34" charset="0"/>
                <a:ea typeface="ＭＳ Ｐゴシック" pitchFamily="34" charset="-128"/>
                <a:cs typeface="Arial" pitchFamily="34" charset="0"/>
              </a:rPr>
              <a:t>Rising threat from MDR-GNR</a:t>
            </a:r>
            <a:endParaRPr lang="en-GB" sz="3600" i="1" dirty="0" smtClean="0">
              <a:latin typeface="Arial" pitchFamily="34" charset="0"/>
              <a:ea typeface="ＭＳ Ｐゴシック" pitchFamily="34" charset="-128"/>
              <a:cs typeface="Arial" pitchFamily="34" charset="0"/>
            </a:endParaRPr>
          </a:p>
        </p:txBody>
      </p:sp>
      <p:graphicFrame>
        <p:nvGraphicFramePr>
          <p:cNvPr id="5" name="Chart 4"/>
          <p:cNvGraphicFramePr/>
          <p:nvPr/>
        </p:nvGraphicFramePr>
        <p:xfrm>
          <a:off x="71438" y="906343"/>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a:spLocks noChangeArrowheads="1"/>
          </p:cNvSpPr>
          <p:nvPr/>
        </p:nvSpPr>
        <p:spPr bwMode="auto">
          <a:xfrm>
            <a:off x="500063" y="3549650"/>
            <a:ext cx="3357562" cy="338138"/>
          </a:xfrm>
          <a:prstGeom prst="rect">
            <a:avLst/>
          </a:prstGeom>
          <a:noFill/>
          <a:ln w="9525">
            <a:noFill/>
            <a:miter lim="800000"/>
            <a:headEnd/>
            <a:tailEnd/>
          </a:ln>
        </p:spPr>
        <p:txBody>
          <a:bodyPr>
            <a:spAutoFit/>
          </a:bodyPr>
          <a:lstStyle/>
          <a:p>
            <a:r>
              <a:rPr lang="en-US" sz="1600" dirty="0">
                <a:latin typeface="Arial" pitchFamily="34" charset="0"/>
                <a:cs typeface="Arial" pitchFamily="34" charset="0"/>
              </a:rPr>
              <a:t>% of all HAI caused by GNRs.</a:t>
            </a:r>
          </a:p>
        </p:txBody>
      </p:sp>
      <p:sp>
        <p:nvSpPr>
          <p:cNvPr id="7" name="Rectangle 6"/>
          <p:cNvSpPr>
            <a:spLocks noChangeArrowheads="1"/>
          </p:cNvSpPr>
          <p:nvPr/>
        </p:nvSpPr>
        <p:spPr bwMode="auto">
          <a:xfrm>
            <a:off x="34925" y="6237288"/>
            <a:ext cx="6743700" cy="584200"/>
          </a:xfrm>
          <a:prstGeom prst="rect">
            <a:avLst/>
          </a:prstGeom>
          <a:noFill/>
          <a:ln w="9525">
            <a:noFill/>
            <a:miter lim="800000"/>
            <a:headEnd/>
            <a:tailEnd/>
          </a:ln>
        </p:spPr>
        <p:txBody>
          <a:bodyPr>
            <a:spAutoFit/>
          </a:bodyPr>
          <a:lstStyle/>
          <a:p>
            <a:r>
              <a:rPr lang="en-US" sz="1600">
                <a:latin typeface="Arial" pitchFamily="34" charset="0"/>
                <a:cs typeface="Arial" pitchFamily="34" charset="0"/>
              </a:rPr>
              <a:t>Hidron et al. </a:t>
            </a:r>
            <a:r>
              <a:rPr lang="en-US" sz="1600" i="1">
                <a:latin typeface="Arial" pitchFamily="34" charset="0"/>
                <a:cs typeface="Arial" pitchFamily="34" charset="0"/>
              </a:rPr>
              <a:t>Infect Control Hosp Epidemiol </a:t>
            </a:r>
            <a:r>
              <a:rPr lang="en-US" sz="1600">
                <a:latin typeface="Arial" pitchFamily="34" charset="0"/>
                <a:cs typeface="Arial" pitchFamily="34" charset="0"/>
              </a:rPr>
              <a:t>2008;29:966-1011.</a:t>
            </a:r>
          </a:p>
          <a:p>
            <a:r>
              <a:rPr lang="en-GB" sz="1600">
                <a:latin typeface="Arial" pitchFamily="34" charset="0"/>
                <a:cs typeface="Arial" pitchFamily="34" charset="0"/>
              </a:rPr>
              <a:t>Peleg &amp; Hooper. </a:t>
            </a:r>
            <a:r>
              <a:rPr lang="en-GB" sz="1600" i="1">
                <a:latin typeface="Arial" pitchFamily="34" charset="0"/>
                <a:cs typeface="Arial" pitchFamily="34" charset="0"/>
              </a:rPr>
              <a:t>N Engl J Med </a:t>
            </a:r>
            <a:r>
              <a:rPr lang="en-GB" sz="1600">
                <a:latin typeface="Arial" pitchFamily="34" charset="0"/>
                <a:cs typeface="Arial" pitchFamily="34" charset="0"/>
              </a:rPr>
              <a:t>2010;362:1804-1813.</a:t>
            </a:r>
            <a:endParaRPr lang="en-US" sz="1600">
              <a:latin typeface="Arial" pitchFamily="34" charset="0"/>
              <a:cs typeface="Arial" pitchFamily="34" charset="0"/>
            </a:endParaRPr>
          </a:p>
        </p:txBody>
      </p:sp>
      <p:sp>
        <p:nvSpPr>
          <p:cNvPr id="9" name="Rectangle 8"/>
          <p:cNvSpPr>
            <a:spLocks noChangeArrowheads="1"/>
          </p:cNvSpPr>
          <p:nvPr/>
        </p:nvSpPr>
        <p:spPr bwMode="auto">
          <a:xfrm>
            <a:off x="4572000" y="3549650"/>
            <a:ext cx="3643313" cy="338138"/>
          </a:xfrm>
          <a:prstGeom prst="rect">
            <a:avLst/>
          </a:prstGeom>
          <a:noFill/>
          <a:ln w="9525">
            <a:noFill/>
            <a:miter lim="800000"/>
            <a:headEnd/>
            <a:tailEnd/>
          </a:ln>
        </p:spPr>
        <p:txBody>
          <a:bodyPr>
            <a:spAutoFit/>
          </a:bodyPr>
          <a:lstStyle/>
          <a:p>
            <a:r>
              <a:rPr lang="en-US" sz="1600" dirty="0">
                <a:latin typeface="Arial" pitchFamily="34" charset="0"/>
                <a:cs typeface="Arial" pitchFamily="34" charset="0"/>
              </a:rPr>
              <a:t>% of ICU HAI caused by GNRs.</a:t>
            </a:r>
          </a:p>
        </p:txBody>
      </p:sp>
      <p:graphicFrame>
        <p:nvGraphicFramePr>
          <p:cNvPr id="10" name="Chart 9"/>
          <p:cNvGraphicFramePr/>
          <p:nvPr/>
        </p:nvGraphicFramePr>
        <p:xfrm>
          <a:off x="4000496" y="906343"/>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4239651274"/>
              </p:ext>
            </p:extLst>
          </p:nvPr>
        </p:nvGraphicFramePr>
        <p:xfrm>
          <a:off x="500063" y="4076700"/>
          <a:ext cx="7358062" cy="1828800"/>
        </p:xfrm>
        <a:graphic>
          <a:graphicData uri="http://schemas.openxmlformats.org/drawingml/2006/table">
            <a:tbl>
              <a:tblPr firstRow="1" bandRow="1">
                <a:tableStyleId>{69012ECD-51FC-41F1-AA8D-1B2483CD663E}</a:tableStyleId>
              </a:tblPr>
              <a:tblGrid>
                <a:gridCol w="2643187"/>
                <a:gridCol w="4714875"/>
              </a:tblGrid>
              <a:tr h="914400">
                <a:tc>
                  <a:txBody>
                    <a:bodyPr/>
                    <a:lstStyle/>
                    <a:p>
                      <a:r>
                        <a:rPr lang="en-GB" sz="1800" dirty="0" smtClean="0">
                          <a:latin typeface="Arial" pitchFamily="34" charset="0"/>
                          <a:cs typeface="Arial" pitchFamily="34" charset="0"/>
                        </a:rPr>
                        <a:t>Non-fermenters</a:t>
                      </a:r>
                      <a:endParaRPr lang="en-GB" sz="1800" dirty="0">
                        <a:latin typeface="Arial" pitchFamily="34" charset="0"/>
                        <a:cs typeface="Arial" pitchFamily="34" charset="0"/>
                      </a:endParaRPr>
                    </a:p>
                  </a:txBody>
                  <a:tcPr marL="91439" marR="91439">
                    <a:solidFill>
                      <a:schemeClr val="bg1">
                        <a:lumMod val="65000"/>
                      </a:schemeClr>
                    </a:solidFill>
                  </a:tcPr>
                </a:tc>
                <a:tc>
                  <a:txBody>
                    <a:bodyPr/>
                    <a:lstStyle/>
                    <a:p>
                      <a:pPr marL="342900" indent="-342900">
                        <a:buNone/>
                      </a:pPr>
                      <a:r>
                        <a:rPr lang="en-GB" sz="1800" i="1" u="none" dirty="0" smtClean="0">
                          <a:latin typeface="Arial" pitchFamily="34" charset="0"/>
                          <a:cs typeface="Arial" pitchFamily="34" charset="0"/>
                        </a:rPr>
                        <a:t>Acinetobacter baumannii</a:t>
                      </a:r>
                    </a:p>
                    <a:p>
                      <a:pPr marL="342900" indent="-342900">
                        <a:buNone/>
                      </a:pPr>
                      <a:r>
                        <a:rPr lang="en-GB" sz="1800" i="1" dirty="0" smtClean="0">
                          <a:latin typeface="Arial" pitchFamily="34" charset="0"/>
                          <a:cs typeface="Arial" pitchFamily="34" charset="0"/>
                        </a:rPr>
                        <a:t>Pseudomonas</a:t>
                      </a:r>
                      <a:r>
                        <a:rPr lang="en-GB" sz="1800" i="1" baseline="0" dirty="0" smtClean="0">
                          <a:latin typeface="Arial" pitchFamily="34" charset="0"/>
                          <a:cs typeface="Arial" pitchFamily="34" charset="0"/>
                        </a:rPr>
                        <a:t> aeruginosa</a:t>
                      </a:r>
                    </a:p>
                    <a:p>
                      <a:pPr marL="342900" indent="-342900">
                        <a:buNone/>
                      </a:pPr>
                      <a:r>
                        <a:rPr lang="en-GB" sz="1800" i="1" dirty="0" smtClean="0">
                          <a:latin typeface="Arial" pitchFamily="34" charset="0"/>
                          <a:cs typeface="Arial" pitchFamily="34" charset="0"/>
                        </a:rPr>
                        <a:t>Stenotrophomonas maltophilia</a:t>
                      </a:r>
                      <a:endParaRPr lang="en-GB" sz="1800" i="1" dirty="0">
                        <a:latin typeface="Arial" pitchFamily="34" charset="0"/>
                        <a:cs typeface="Arial" pitchFamily="34" charset="0"/>
                      </a:endParaRPr>
                    </a:p>
                  </a:txBody>
                  <a:tcPr marL="91439" marR="91439">
                    <a:solidFill>
                      <a:schemeClr val="bg1">
                        <a:lumMod val="65000"/>
                      </a:schemeClr>
                    </a:solidFill>
                  </a:tcPr>
                </a:tc>
              </a:tr>
              <a:tr h="914400">
                <a:tc>
                  <a:txBody>
                    <a:bodyPr/>
                    <a:lstStyle/>
                    <a:p>
                      <a:r>
                        <a:rPr lang="en-GB" sz="1800" dirty="0" smtClean="0">
                          <a:latin typeface="Arial" pitchFamily="34" charset="0"/>
                          <a:cs typeface="Arial" pitchFamily="34" charset="0"/>
                        </a:rPr>
                        <a:t>Enterobacteriaceae</a:t>
                      </a:r>
                      <a:endParaRPr lang="en-GB" sz="1800" dirty="0">
                        <a:latin typeface="Arial" pitchFamily="34" charset="0"/>
                        <a:cs typeface="Arial" pitchFamily="34" charset="0"/>
                      </a:endParaRPr>
                    </a:p>
                  </a:txBody>
                  <a:tcPr marL="91439" marR="91439"/>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i="1" u="none" dirty="0" err="1" smtClean="0">
                          <a:latin typeface="Arial" pitchFamily="34" charset="0"/>
                          <a:cs typeface="Arial" pitchFamily="34" charset="0"/>
                        </a:rPr>
                        <a:t>Klebsiella</a:t>
                      </a:r>
                      <a:r>
                        <a:rPr lang="en-GB" sz="1800" i="1" u="none" baseline="0" dirty="0" smtClean="0">
                          <a:latin typeface="Arial" pitchFamily="34" charset="0"/>
                          <a:cs typeface="Arial" pitchFamily="34" charset="0"/>
                        </a:rPr>
                        <a:t> </a:t>
                      </a:r>
                      <a:r>
                        <a:rPr lang="en-GB" sz="1800" i="1" u="none" baseline="0" dirty="0" err="1" smtClean="0">
                          <a:latin typeface="Arial" pitchFamily="34" charset="0"/>
                          <a:cs typeface="Arial" pitchFamily="34" charset="0"/>
                        </a:rPr>
                        <a:t>pneumoniae</a:t>
                      </a:r>
                      <a:endParaRPr lang="en-GB" sz="1800" i="1" u="none" baseline="0" dirty="0" smtClean="0">
                        <a:latin typeface="Arial" pitchFamily="34" charset="0"/>
                        <a:cs typeface="Arial" pitchFamily="34" charset="0"/>
                      </a:endParaRPr>
                    </a:p>
                    <a:p>
                      <a:r>
                        <a:rPr lang="en-GB" sz="1800" i="1" dirty="0" smtClean="0">
                          <a:latin typeface="Arial" pitchFamily="34" charset="0"/>
                          <a:cs typeface="Arial" pitchFamily="34" charset="0"/>
                        </a:rPr>
                        <a:t>Escherichia coli</a:t>
                      </a:r>
                    </a:p>
                    <a:p>
                      <a:r>
                        <a:rPr lang="en-GB" sz="1800" i="1" baseline="0" dirty="0" err="1" smtClean="0">
                          <a:latin typeface="Arial" pitchFamily="34" charset="0"/>
                          <a:cs typeface="Arial" pitchFamily="34" charset="0"/>
                        </a:rPr>
                        <a:t>Enterobacter</a:t>
                      </a:r>
                      <a:r>
                        <a:rPr lang="en-GB" sz="1800" i="1" baseline="0" dirty="0" smtClean="0">
                          <a:latin typeface="Arial" pitchFamily="34" charset="0"/>
                          <a:cs typeface="Arial" pitchFamily="34" charset="0"/>
                        </a:rPr>
                        <a:t> cloacae</a:t>
                      </a:r>
                      <a:endParaRPr lang="en-GB" sz="1800" i="1" dirty="0">
                        <a:latin typeface="Arial" pitchFamily="34" charset="0"/>
                        <a:cs typeface="Arial" pitchFamily="34" charset="0"/>
                      </a:endParaRPr>
                    </a:p>
                  </a:txBody>
                  <a:tcPr marL="91439" marR="91439"/>
                </a:tc>
              </a:tr>
            </a:tbl>
          </a:graphicData>
        </a:graphic>
      </p:graphicFrame>
      <p:sp>
        <p:nvSpPr>
          <p:cNvPr id="2" name="Rectangle 1"/>
          <p:cNvSpPr/>
          <p:nvPr/>
        </p:nvSpPr>
        <p:spPr>
          <a:xfrm>
            <a:off x="517315" y="5013176"/>
            <a:ext cx="7312297" cy="864096"/>
          </a:xfrm>
          <a:prstGeom prst="rect">
            <a:avLst/>
          </a:prstGeom>
          <a:noFill/>
          <a:ln w="635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p:cNvSpPr/>
          <p:nvPr/>
        </p:nvSpPr>
        <p:spPr>
          <a:xfrm>
            <a:off x="467545" y="4059820"/>
            <a:ext cx="7416824" cy="1872208"/>
          </a:xfrm>
          <a:prstGeom prst="rect">
            <a:avLst/>
          </a:prstGeom>
          <a:noFill/>
          <a:ln w="635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a:spLocks noChangeArrowheads="1"/>
          </p:cNvSpPr>
          <p:nvPr/>
        </p:nvSpPr>
        <p:spPr bwMode="auto">
          <a:xfrm>
            <a:off x="6612012" y="5157192"/>
            <a:ext cx="1272356" cy="584775"/>
          </a:xfrm>
          <a:prstGeom prst="rect">
            <a:avLst/>
          </a:prstGeom>
          <a:noFill/>
          <a:ln w="9525">
            <a:noFill/>
            <a:miter lim="800000"/>
            <a:headEnd/>
            <a:tailEnd/>
          </a:ln>
        </p:spPr>
        <p:txBody>
          <a:bodyPr wrap="square">
            <a:spAutoFit/>
          </a:bodyPr>
          <a:lstStyle/>
          <a:p>
            <a:r>
              <a:rPr lang="en-US" sz="3200" b="1" dirty="0" smtClean="0">
                <a:solidFill>
                  <a:schemeClr val="accent2">
                    <a:lumMod val="75000"/>
                  </a:schemeClr>
                </a:solidFill>
                <a:latin typeface="Arial" pitchFamily="34" charset="0"/>
                <a:cs typeface="Arial" pitchFamily="34" charset="0"/>
              </a:rPr>
              <a:t>CPE</a:t>
            </a:r>
            <a:endParaRPr lang="en-US" sz="3200" b="1" dirty="0">
              <a:solidFill>
                <a:schemeClr val="accent2">
                  <a:lumMod val="75000"/>
                </a:schemeClr>
              </a:solidFill>
              <a:latin typeface="Arial" pitchFamily="34" charset="0"/>
              <a:cs typeface="Arial" pitchFamily="34" charset="0"/>
            </a:endParaRPr>
          </a:p>
        </p:txBody>
      </p:sp>
      <p:sp>
        <p:nvSpPr>
          <p:cNvPr id="13" name="Rectangle 12"/>
          <p:cNvSpPr>
            <a:spLocks noChangeArrowheads="1"/>
          </p:cNvSpPr>
          <p:nvPr/>
        </p:nvSpPr>
        <p:spPr bwMode="auto">
          <a:xfrm>
            <a:off x="7884368" y="4716433"/>
            <a:ext cx="1272356" cy="584775"/>
          </a:xfrm>
          <a:prstGeom prst="rect">
            <a:avLst/>
          </a:prstGeom>
          <a:noFill/>
          <a:ln w="9525">
            <a:noFill/>
            <a:miter lim="800000"/>
            <a:headEnd/>
            <a:tailEnd/>
          </a:ln>
        </p:spPr>
        <p:txBody>
          <a:bodyPr wrap="square">
            <a:spAutoFit/>
          </a:bodyPr>
          <a:lstStyle/>
          <a:p>
            <a:r>
              <a:rPr lang="en-US" sz="3200" b="1" dirty="0" smtClean="0">
                <a:solidFill>
                  <a:schemeClr val="accent3">
                    <a:lumMod val="75000"/>
                  </a:schemeClr>
                </a:solidFill>
                <a:latin typeface="Arial" pitchFamily="34" charset="0"/>
                <a:cs typeface="Arial" pitchFamily="34" charset="0"/>
              </a:rPr>
              <a:t>CPO</a:t>
            </a:r>
            <a:endParaRPr lang="en-US" sz="3200" b="1" dirty="0">
              <a:solidFill>
                <a:schemeClr val="accent3">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9215594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pples and oranges.jpg"/>
          <p:cNvPicPr>
            <a:picLocks noChangeAspect="1"/>
          </p:cNvPicPr>
          <p:nvPr/>
        </p:nvPicPr>
        <p:blipFill>
          <a:blip r:embed="rId3" cstate="print"/>
          <a:stretch>
            <a:fillRect/>
          </a:stretch>
        </p:blipFill>
        <p:spPr>
          <a:xfrm>
            <a:off x="0" y="0"/>
            <a:ext cx="9144000" cy="6858000"/>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3574437111"/>
              </p:ext>
            </p:extLst>
          </p:nvPr>
        </p:nvGraphicFramePr>
        <p:xfrm>
          <a:off x="609600" y="1295400"/>
          <a:ext cx="7696200" cy="4023360"/>
        </p:xfrm>
        <a:graphic>
          <a:graphicData uri="http://schemas.openxmlformats.org/drawingml/2006/table">
            <a:tbl>
              <a:tblPr firstRow="1" bandRow="1">
                <a:tableStyleId>{93296810-A885-4BE3-A3E7-6D5BEEA58F35}</a:tableStyleId>
              </a:tblPr>
              <a:tblGrid>
                <a:gridCol w="3094348"/>
                <a:gridCol w="4601852"/>
              </a:tblGrid>
              <a:tr h="428625">
                <a:tc>
                  <a:txBody>
                    <a:bodyPr/>
                    <a:lstStyle/>
                    <a:p>
                      <a:r>
                        <a:rPr lang="en-GB" sz="2400" dirty="0" smtClean="0">
                          <a:latin typeface="Arial" pitchFamily="34" charset="0"/>
                          <a:cs typeface="Arial" pitchFamily="34" charset="0"/>
                        </a:rPr>
                        <a:t>Share</a:t>
                      </a:r>
                      <a:endParaRPr lang="en-GB" sz="2400" dirty="0">
                        <a:latin typeface="Arial" pitchFamily="34" charset="0"/>
                        <a:cs typeface="Arial" pitchFamily="34" charset="0"/>
                      </a:endParaRPr>
                    </a:p>
                  </a:txBody>
                  <a:tcPr/>
                </a:tc>
                <a:tc>
                  <a:txBody>
                    <a:bodyPr/>
                    <a:lstStyle/>
                    <a:p>
                      <a:r>
                        <a:rPr lang="en-GB" sz="2400" dirty="0" smtClean="0">
                          <a:latin typeface="Arial" pitchFamily="34" charset="0"/>
                          <a:cs typeface="Arial" pitchFamily="34" charset="0"/>
                        </a:rPr>
                        <a:t>Differ</a:t>
                      </a:r>
                      <a:endParaRPr lang="en-GB" sz="2400" dirty="0">
                        <a:latin typeface="Arial" pitchFamily="34" charset="0"/>
                        <a:cs typeface="Arial" pitchFamily="34" charset="0"/>
                      </a:endParaRPr>
                    </a:p>
                  </a:txBody>
                  <a:tcPr/>
                </a:tc>
              </a:tr>
              <a:tr h="428625">
                <a:tc>
                  <a:txBody>
                    <a:bodyPr/>
                    <a:lstStyle/>
                    <a:p>
                      <a:r>
                        <a:rPr lang="en-GB" sz="2400" dirty="0" smtClean="0">
                          <a:latin typeface="Arial" pitchFamily="34" charset="0"/>
                          <a:cs typeface="Arial" pitchFamily="34" charset="0"/>
                        </a:rPr>
                        <a:t>Gram</a:t>
                      </a:r>
                      <a:r>
                        <a:rPr lang="en-GB" sz="2400" baseline="0" dirty="0" smtClean="0">
                          <a:latin typeface="Arial" pitchFamily="34" charset="0"/>
                          <a:cs typeface="Arial" pitchFamily="34" charset="0"/>
                        </a:rPr>
                        <a:t> </a:t>
                      </a:r>
                      <a:r>
                        <a:rPr lang="en-GB" sz="2400" dirty="0" smtClean="0">
                          <a:latin typeface="Arial" pitchFamily="34" charset="0"/>
                          <a:cs typeface="Arial" pitchFamily="34" charset="0"/>
                        </a:rPr>
                        <a:t>stain reaction</a:t>
                      </a:r>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Risk factors &amp; at-risk population</a:t>
                      </a:r>
                    </a:p>
                  </a:txBody>
                  <a:tcPr/>
                </a:tc>
              </a:tr>
              <a:tr h="428625">
                <a:tc>
                  <a:txBody>
                    <a:bodyPr/>
                    <a:lstStyle/>
                    <a:p>
                      <a:r>
                        <a:rPr lang="en-GB" sz="2400" dirty="0" smtClean="0">
                          <a:latin typeface="Arial" pitchFamily="34" charset="0"/>
                          <a:cs typeface="Arial" pitchFamily="34" charset="0"/>
                        </a:rPr>
                        <a:t>Concerning</a:t>
                      </a:r>
                      <a:r>
                        <a:rPr lang="en-GB" sz="2400" baseline="0" dirty="0" smtClean="0">
                          <a:latin typeface="Arial" pitchFamily="34" charset="0"/>
                          <a:cs typeface="Arial" pitchFamily="34" charset="0"/>
                        </a:rPr>
                        <a:t> AMR</a:t>
                      </a:r>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Potential for epidemic</a:t>
                      </a:r>
                      <a:r>
                        <a:rPr lang="en-GB" sz="2400" baseline="0" dirty="0" smtClean="0">
                          <a:latin typeface="Arial" pitchFamily="34" charset="0"/>
                          <a:cs typeface="Arial" pitchFamily="34" charset="0"/>
                        </a:rPr>
                        <a:t> spread</a:t>
                      </a:r>
                      <a:endParaRPr lang="en-GB" sz="2400" dirty="0" smtClean="0">
                        <a:latin typeface="Arial" pitchFamily="34" charset="0"/>
                        <a:cs typeface="Arial" pitchFamily="34" charset="0"/>
                      </a:endParaRPr>
                    </a:p>
                  </a:txBody>
                  <a:tcPr/>
                </a:tc>
              </a:tr>
              <a:tr h="428625">
                <a:tc>
                  <a:txBody>
                    <a:bodyPr/>
                    <a:lstStyle/>
                    <a:p>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Infection profile &amp; mortality</a:t>
                      </a:r>
                    </a:p>
                  </a:txBody>
                  <a:tcPr/>
                </a:tc>
              </a:tr>
              <a:tr h="428625">
                <a:tc>
                  <a:txBody>
                    <a:bodyPr/>
                    <a:lstStyle/>
                    <a:p>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Prevalence</a:t>
                      </a:r>
                    </a:p>
                  </a:txBody>
                  <a:tcPr/>
                </a:tc>
              </a:tr>
              <a:tr h="428625">
                <a:tc>
                  <a:txBody>
                    <a:bodyPr/>
                    <a:lstStyle/>
                    <a:p>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Colonisation site &amp; duration</a:t>
                      </a:r>
                    </a:p>
                  </a:txBody>
                  <a:tcPr/>
                </a:tc>
              </a:tr>
              <a:tr h="428625">
                <a:tc>
                  <a:txBody>
                    <a:bodyPr/>
                    <a:lstStyle/>
                    <a:p>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Transmission routes</a:t>
                      </a:r>
                    </a:p>
                  </a:txBody>
                  <a:tcPr/>
                </a:tc>
              </a:tr>
              <a:tr h="428625">
                <a:tc>
                  <a:txBody>
                    <a:bodyPr/>
                    <a:lstStyle/>
                    <a:p>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Resistance profile &amp; mechanisms</a:t>
                      </a:r>
                    </a:p>
                  </a:txBody>
                  <a:tcPr/>
                </a:tc>
              </a:tr>
            </a:tbl>
          </a:graphicData>
        </a:graphic>
      </p:graphicFrame>
      <p:sp>
        <p:nvSpPr>
          <p:cNvPr id="4" name="Title 1"/>
          <p:cNvSpPr>
            <a:spLocks noGrp="1"/>
          </p:cNvSpPr>
          <p:nvPr>
            <p:ph type="title"/>
          </p:nvPr>
        </p:nvSpPr>
        <p:spPr>
          <a:xfrm>
            <a:off x="215577" y="285750"/>
            <a:ext cx="9324975" cy="711200"/>
          </a:xfrm>
        </p:spPr>
        <p:txBody>
          <a:bodyPr/>
          <a:lstStyle/>
          <a:p>
            <a:r>
              <a:rPr lang="en-GB" sz="3200" b="1" dirty="0" err="1" smtClean="0">
                <a:solidFill>
                  <a:schemeClr val="bg1"/>
                </a:solidFill>
                <a:latin typeface="Arial" pitchFamily="34" charset="0"/>
                <a:ea typeface="ＭＳ Ｐゴシック" pitchFamily="34" charset="-128"/>
                <a:cs typeface="Arial" pitchFamily="34" charset="0"/>
              </a:rPr>
              <a:t>Enterobacteriaceae</a:t>
            </a:r>
            <a:r>
              <a:rPr lang="en-GB" sz="3200" b="1" dirty="0" smtClean="0">
                <a:solidFill>
                  <a:schemeClr val="bg1"/>
                </a:solidFill>
                <a:latin typeface="Arial" pitchFamily="34" charset="0"/>
                <a:ea typeface="ＭＳ Ｐゴシック" pitchFamily="34" charset="-128"/>
                <a:cs typeface="Arial" pitchFamily="34" charset="0"/>
              </a:rPr>
              <a:t> vs. non-fermenters</a:t>
            </a:r>
            <a:endParaRPr lang="en-GB" sz="3200" b="1" i="1" dirty="0" smtClean="0">
              <a:solidFill>
                <a:schemeClr val="bg1"/>
              </a:solidFill>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31763576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60363" y="514738"/>
            <a:ext cx="8423275" cy="711183"/>
          </a:xfrm>
        </p:spPr>
        <p:txBody>
          <a:bodyPr>
            <a:normAutofit/>
          </a:bodyPr>
          <a:lstStyle/>
          <a:p>
            <a:pPr eaLnBrk="1" hangingPunct="1"/>
            <a:r>
              <a:rPr lang="en-GB" sz="3600" dirty="0" smtClean="0">
                <a:latin typeface="Arial" pitchFamily="34" charset="0"/>
                <a:ea typeface="ＭＳ Ｐゴシック" pitchFamily="34" charset="-128"/>
                <a:cs typeface="Arial" pitchFamily="34" charset="0"/>
              </a:rPr>
              <a:t>What’</a:t>
            </a:r>
            <a:r>
              <a:rPr lang="en-GB" altLang="ja-JP" sz="3600" dirty="0" smtClean="0">
                <a:latin typeface="Arial" pitchFamily="34" charset="0"/>
                <a:ea typeface="ＭＳ Ｐゴシック" pitchFamily="34" charset="-128"/>
                <a:cs typeface="Arial" pitchFamily="34" charset="0"/>
              </a:rPr>
              <a:t>s the problem? Resistance </a:t>
            </a:r>
            <a:endParaRPr lang="en-GB" sz="3600" dirty="0" smtClean="0">
              <a:latin typeface="Arial" pitchFamily="34" charset="0"/>
              <a:ea typeface="ＭＳ Ｐゴシック" pitchFamily="34" charset="-128"/>
              <a:cs typeface="Arial" pitchFamily="34" charset="0"/>
            </a:endParaRPr>
          </a:p>
        </p:txBody>
      </p:sp>
      <p:pic>
        <p:nvPicPr>
          <p:cNvPr id="7172" name="Picture 5"/>
          <p:cNvPicPr>
            <a:picLocks noChangeAspect="1" noChangeArrowheads="1"/>
          </p:cNvPicPr>
          <p:nvPr/>
        </p:nvPicPr>
        <p:blipFill>
          <a:blip r:embed="rId3" cstate="print"/>
          <a:srcRect l="1106" t="45273" r="67064" b="25462"/>
          <a:stretch>
            <a:fillRect/>
          </a:stretch>
        </p:blipFill>
        <p:spPr bwMode="auto">
          <a:xfrm>
            <a:off x="827088" y="1484313"/>
            <a:ext cx="6624637" cy="3384550"/>
          </a:xfrm>
          <a:prstGeom prst="rect">
            <a:avLst/>
          </a:prstGeom>
          <a:noFill/>
          <a:ln w="9525">
            <a:noFill/>
            <a:miter lim="800000"/>
            <a:headEnd/>
            <a:tailEnd/>
          </a:ln>
        </p:spPr>
      </p:pic>
      <p:sp>
        <p:nvSpPr>
          <p:cNvPr id="5" name="Rectangle 4"/>
          <p:cNvSpPr/>
          <p:nvPr/>
        </p:nvSpPr>
        <p:spPr>
          <a:xfrm>
            <a:off x="827088" y="2636838"/>
            <a:ext cx="2305050" cy="21605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 name="Rectangle 5"/>
          <p:cNvSpPr/>
          <p:nvPr/>
        </p:nvSpPr>
        <p:spPr>
          <a:xfrm>
            <a:off x="827088" y="1700213"/>
            <a:ext cx="1008062" cy="9366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7" name="Rectangle 6"/>
          <p:cNvSpPr/>
          <p:nvPr/>
        </p:nvSpPr>
        <p:spPr>
          <a:xfrm>
            <a:off x="4514850" y="1830388"/>
            <a:ext cx="288925" cy="1428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8" name="Rectangle 7"/>
          <p:cNvSpPr/>
          <p:nvPr/>
        </p:nvSpPr>
        <p:spPr>
          <a:xfrm>
            <a:off x="4530725" y="2390775"/>
            <a:ext cx="287338" cy="1444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9" name="TextBox 8"/>
          <p:cNvSpPr txBox="1"/>
          <p:nvPr/>
        </p:nvSpPr>
        <p:spPr>
          <a:xfrm>
            <a:off x="103559" y="6412673"/>
            <a:ext cx="4714504" cy="369332"/>
          </a:xfrm>
          <a:prstGeom prst="rect">
            <a:avLst/>
          </a:prstGeom>
          <a:noFill/>
        </p:spPr>
        <p:txBody>
          <a:bodyPr wrap="square" rtlCol="0">
            <a:spAutoFit/>
          </a:bodyPr>
          <a:lstStyle/>
          <a:p>
            <a:r>
              <a:rPr lang="en-GB" dirty="0" smtClean="0">
                <a:latin typeface="Arial" pitchFamily="34" charset="0"/>
                <a:cs typeface="Arial" pitchFamily="34" charset="0"/>
              </a:rPr>
              <a:t>Courtesy of Pat Cattini</a:t>
            </a:r>
            <a:endParaRPr lang="en-GB" dirty="0">
              <a:latin typeface="Arial" pitchFamily="34" charset="0"/>
              <a:cs typeface="Arial" pitchFamily="34" charset="0"/>
            </a:endParaRPr>
          </a:p>
        </p:txBody>
      </p:sp>
    </p:spTree>
    <p:custDataLst>
      <p:tags r:id="rId1"/>
    </p:custData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428625" y="1594625"/>
          <a:ext cx="8358189" cy="1638300"/>
        </p:xfrm>
        <a:graphic>
          <a:graphicData uri="http://schemas.openxmlformats.org/drawingml/2006/table">
            <a:tbl>
              <a:tblPr firstRow="1" bandRow="1">
                <a:tableStyleId>{5C22544A-7EE6-4342-B048-85BDC9FD1C3A}</a:tableStyleId>
              </a:tblPr>
              <a:tblGrid>
                <a:gridCol w="1714500"/>
                <a:gridCol w="2214563"/>
                <a:gridCol w="2214563"/>
                <a:gridCol w="2214563"/>
              </a:tblGrid>
              <a:tr h="439691">
                <a:tc>
                  <a:txBody>
                    <a:bodyPr/>
                    <a:lstStyle/>
                    <a:p>
                      <a:endParaRPr lang="en-GB" sz="2000" dirty="0">
                        <a:solidFill>
                          <a:schemeClr val="tx1"/>
                        </a:solidFill>
                        <a:latin typeface="Arial" pitchFamily="34" charset="0"/>
                        <a:cs typeface="Arial" pitchFamily="34" charset="0"/>
                      </a:endParaRPr>
                    </a:p>
                  </a:txBody>
                  <a:tcPr marL="91439" marR="91439" marT="45698" marB="45698"/>
                </a:tc>
                <a:tc gridSpan="2">
                  <a:txBody>
                    <a:bodyPr/>
                    <a:lstStyle/>
                    <a:p>
                      <a:pPr algn="ctr"/>
                      <a:r>
                        <a:rPr lang="en-GB" sz="2000" i="0" dirty="0" smtClean="0">
                          <a:solidFill>
                            <a:schemeClr val="tx1"/>
                          </a:solidFill>
                          <a:latin typeface="Arial" pitchFamily="34" charset="0"/>
                          <a:cs typeface="Arial" pitchFamily="34" charset="0"/>
                        </a:rPr>
                        <a:t>Enterobacteriaceae</a:t>
                      </a:r>
                      <a:endParaRPr lang="en-GB" sz="2000" i="0" dirty="0">
                        <a:solidFill>
                          <a:schemeClr val="tx1"/>
                        </a:solidFill>
                        <a:latin typeface="Arial" pitchFamily="34" charset="0"/>
                        <a:cs typeface="Arial" pitchFamily="34" charset="0"/>
                      </a:endParaRPr>
                    </a:p>
                  </a:txBody>
                  <a:tcPr marL="91439" marR="91439" marT="45698" marB="45698"/>
                </a:tc>
                <a:tc hMerge="1">
                  <a:txBody>
                    <a:bodyPr/>
                    <a:lstStyle/>
                    <a:p>
                      <a:endParaRPr lang="en-GB" dirty="0"/>
                    </a:p>
                  </a:txBody>
                  <a:tcPr/>
                </a:tc>
                <a:tc>
                  <a:txBody>
                    <a:bodyPr/>
                    <a:lstStyle/>
                    <a:p>
                      <a:pPr algn="ctr"/>
                      <a:r>
                        <a:rPr lang="en-GB" sz="2000" i="0" dirty="0" smtClean="0">
                          <a:solidFill>
                            <a:schemeClr val="tx1"/>
                          </a:solidFill>
                          <a:latin typeface="Arial" pitchFamily="34" charset="0"/>
                          <a:cs typeface="Arial" pitchFamily="34" charset="0"/>
                        </a:rPr>
                        <a:t>Non</a:t>
                      </a:r>
                      <a:r>
                        <a:rPr lang="en-GB" sz="2000" i="0" baseline="0" dirty="0" smtClean="0">
                          <a:solidFill>
                            <a:schemeClr val="tx1"/>
                          </a:solidFill>
                          <a:latin typeface="Arial" pitchFamily="34" charset="0"/>
                          <a:cs typeface="Arial" pitchFamily="34" charset="0"/>
                        </a:rPr>
                        <a:t> </a:t>
                      </a:r>
                      <a:r>
                        <a:rPr lang="en-GB" sz="2000" i="0" baseline="0" dirty="0" err="1" smtClean="0">
                          <a:solidFill>
                            <a:schemeClr val="tx1"/>
                          </a:solidFill>
                          <a:latin typeface="Arial" pitchFamily="34" charset="0"/>
                          <a:cs typeface="Arial" pitchFamily="34" charset="0"/>
                        </a:rPr>
                        <a:t>fermenters</a:t>
                      </a:r>
                      <a:endParaRPr lang="en-GB" sz="2000" i="0" dirty="0">
                        <a:solidFill>
                          <a:schemeClr val="tx1"/>
                        </a:solidFill>
                        <a:latin typeface="Arial" pitchFamily="34" charset="0"/>
                        <a:cs typeface="Arial" pitchFamily="34" charset="0"/>
                      </a:endParaRPr>
                    </a:p>
                  </a:txBody>
                  <a:tcPr marL="91439" marR="91439" marT="45698" marB="45698"/>
                </a:tc>
              </a:tr>
              <a:tr h="439691">
                <a:tc>
                  <a:txBody>
                    <a:bodyPr/>
                    <a:lstStyle/>
                    <a:p>
                      <a:r>
                        <a:rPr lang="en-GB" sz="2000" dirty="0" smtClean="0">
                          <a:solidFill>
                            <a:schemeClr val="tx1"/>
                          </a:solidFill>
                          <a:latin typeface="Arial" pitchFamily="34" charset="0"/>
                          <a:cs typeface="Arial" pitchFamily="34" charset="0"/>
                        </a:rPr>
                        <a:t>Organism</a:t>
                      </a:r>
                      <a:endParaRPr lang="en-GB" sz="2000" dirty="0">
                        <a:solidFill>
                          <a:schemeClr val="tx1"/>
                        </a:solidFill>
                        <a:latin typeface="Arial" pitchFamily="34" charset="0"/>
                        <a:cs typeface="Arial" pitchFamily="34" charset="0"/>
                      </a:endParaRPr>
                    </a:p>
                  </a:txBody>
                  <a:tcPr marL="91439" marR="91439" marT="45698" marB="45698"/>
                </a:tc>
                <a:tc>
                  <a:txBody>
                    <a:bodyPr/>
                    <a:lstStyle/>
                    <a:p>
                      <a:pPr algn="ctr"/>
                      <a:r>
                        <a:rPr lang="en-GB" sz="2000" dirty="0" err="1" smtClean="0">
                          <a:solidFill>
                            <a:schemeClr val="tx1"/>
                          </a:solidFill>
                          <a:latin typeface="Arial" pitchFamily="34" charset="0"/>
                          <a:cs typeface="Arial" pitchFamily="34" charset="0"/>
                        </a:rPr>
                        <a:t>AmpC</a:t>
                      </a:r>
                      <a:r>
                        <a:rPr lang="en-GB" sz="2000" dirty="0" smtClean="0">
                          <a:solidFill>
                            <a:schemeClr val="tx1"/>
                          </a:solidFill>
                          <a:latin typeface="Arial" pitchFamily="34" charset="0"/>
                          <a:cs typeface="Arial" pitchFamily="34" charset="0"/>
                        </a:rPr>
                        <a:t> / ESBL</a:t>
                      </a:r>
                      <a:endParaRPr lang="en-GB" sz="2000" dirty="0">
                        <a:solidFill>
                          <a:schemeClr val="tx1"/>
                        </a:solidFill>
                        <a:latin typeface="Arial" pitchFamily="34" charset="0"/>
                        <a:cs typeface="Arial" pitchFamily="34" charset="0"/>
                      </a:endParaRPr>
                    </a:p>
                  </a:txBody>
                  <a:tcPr marL="91439" marR="91439" marT="45698" marB="45698"/>
                </a:tc>
                <a:tc>
                  <a:txBody>
                    <a:bodyPr/>
                    <a:lstStyle/>
                    <a:p>
                      <a:pPr algn="ctr"/>
                      <a:r>
                        <a:rPr lang="en-GB" sz="2000" dirty="0" smtClean="0">
                          <a:solidFill>
                            <a:schemeClr val="tx1"/>
                          </a:solidFill>
                          <a:latin typeface="Arial" pitchFamily="34" charset="0"/>
                          <a:cs typeface="Arial" pitchFamily="34" charset="0"/>
                        </a:rPr>
                        <a:t>CPE</a:t>
                      </a:r>
                      <a:endParaRPr lang="en-GB" sz="2000" dirty="0">
                        <a:solidFill>
                          <a:schemeClr val="tx1"/>
                        </a:solidFill>
                        <a:latin typeface="Arial" pitchFamily="34" charset="0"/>
                        <a:cs typeface="Arial" pitchFamily="34" charset="0"/>
                      </a:endParaRPr>
                    </a:p>
                  </a:txBody>
                  <a:tcPr marL="91439" marR="91439" marT="45698" marB="45698"/>
                </a:tc>
                <a:tc>
                  <a:txBody>
                    <a:bodyPr/>
                    <a:lstStyle/>
                    <a:p>
                      <a:pPr algn="ctr"/>
                      <a:r>
                        <a:rPr lang="en-GB" sz="2000" i="1" dirty="0" smtClean="0">
                          <a:solidFill>
                            <a:schemeClr val="tx1"/>
                          </a:solidFill>
                          <a:latin typeface="Arial" pitchFamily="34" charset="0"/>
                          <a:cs typeface="Arial" pitchFamily="34" charset="0"/>
                        </a:rPr>
                        <a:t>A.</a:t>
                      </a:r>
                      <a:r>
                        <a:rPr lang="en-GB" sz="2000" i="1" baseline="0" dirty="0" smtClean="0">
                          <a:solidFill>
                            <a:schemeClr val="tx1"/>
                          </a:solidFill>
                          <a:latin typeface="Arial" pitchFamily="34" charset="0"/>
                          <a:cs typeface="Arial" pitchFamily="34" charset="0"/>
                        </a:rPr>
                        <a:t> </a:t>
                      </a:r>
                      <a:r>
                        <a:rPr lang="en-GB" sz="2000" i="1" baseline="0" dirty="0" err="1" smtClean="0">
                          <a:solidFill>
                            <a:schemeClr val="tx1"/>
                          </a:solidFill>
                          <a:latin typeface="Arial" pitchFamily="34" charset="0"/>
                          <a:cs typeface="Arial" pitchFamily="34" charset="0"/>
                        </a:rPr>
                        <a:t>baumannii</a:t>
                      </a:r>
                      <a:endParaRPr lang="en-GB" sz="2000" i="1" dirty="0">
                        <a:solidFill>
                          <a:schemeClr val="tx1"/>
                        </a:solidFill>
                        <a:latin typeface="Arial" pitchFamily="34" charset="0"/>
                        <a:cs typeface="Arial" pitchFamily="34" charset="0"/>
                      </a:endParaRPr>
                    </a:p>
                  </a:txBody>
                  <a:tcPr marL="91439" marR="91439" marT="45698" marB="45698"/>
                </a:tc>
              </a:tr>
              <a:tr h="758918">
                <a:tc>
                  <a:txBody>
                    <a:bodyPr/>
                    <a:lstStyle/>
                    <a:p>
                      <a:r>
                        <a:rPr lang="en-GB" sz="2000" dirty="0" smtClean="0">
                          <a:solidFill>
                            <a:schemeClr val="tx1"/>
                          </a:solidFill>
                          <a:latin typeface="Arial" pitchFamily="34" charset="0"/>
                          <a:cs typeface="Arial" pitchFamily="34" charset="0"/>
                        </a:rPr>
                        <a:t>Attributable mortality</a:t>
                      </a:r>
                      <a:endParaRPr lang="en-GB" sz="2000" dirty="0">
                        <a:solidFill>
                          <a:schemeClr val="tx1"/>
                        </a:solidFill>
                        <a:latin typeface="Arial" pitchFamily="34" charset="0"/>
                        <a:cs typeface="Arial" pitchFamily="34" charset="0"/>
                      </a:endParaRPr>
                    </a:p>
                  </a:txBody>
                  <a:tcPr marL="91439" marR="91439" marT="45698" marB="45698"/>
                </a:tc>
                <a:tc>
                  <a:txBody>
                    <a:bodyPr/>
                    <a:lstStyle/>
                    <a:p>
                      <a:pPr algn="ctr"/>
                      <a:r>
                        <a:rPr lang="en-GB" sz="2000" dirty="0" smtClean="0">
                          <a:solidFill>
                            <a:schemeClr val="tx1"/>
                          </a:solidFill>
                          <a:latin typeface="Arial" pitchFamily="34" charset="0"/>
                          <a:cs typeface="Arial" pitchFamily="34" charset="0"/>
                        </a:rPr>
                        <a:t>Moderate</a:t>
                      </a:r>
                      <a:endParaRPr lang="en-GB" sz="2000" dirty="0">
                        <a:solidFill>
                          <a:schemeClr val="tx1"/>
                        </a:solidFill>
                        <a:latin typeface="Arial" pitchFamily="34" charset="0"/>
                        <a:cs typeface="Arial" pitchFamily="34" charset="0"/>
                      </a:endParaRPr>
                    </a:p>
                  </a:txBody>
                  <a:tcPr marL="91439" marR="91439" marT="45698" marB="45698" anchor="ctr"/>
                </a:tc>
                <a:tc>
                  <a:txBody>
                    <a:bodyPr/>
                    <a:lstStyle/>
                    <a:p>
                      <a:pPr algn="ctr"/>
                      <a:r>
                        <a:rPr lang="en-GB" sz="2000" dirty="0" smtClean="0">
                          <a:solidFill>
                            <a:schemeClr val="tx1"/>
                          </a:solidFill>
                          <a:latin typeface="Arial" pitchFamily="34" charset="0"/>
                          <a:cs typeface="Arial" pitchFamily="34" charset="0"/>
                        </a:rPr>
                        <a:t>Massive (&gt;50%)</a:t>
                      </a:r>
                      <a:endParaRPr lang="en-GB" sz="2000" dirty="0">
                        <a:solidFill>
                          <a:schemeClr val="tx1"/>
                        </a:solidFill>
                        <a:latin typeface="Arial" pitchFamily="34" charset="0"/>
                        <a:cs typeface="Arial" pitchFamily="34" charset="0"/>
                      </a:endParaRPr>
                    </a:p>
                  </a:txBody>
                  <a:tcPr marL="91439" marR="91439" marT="45698" marB="45698" anchor="ctr"/>
                </a:tc>
                <a:tc>
                  <a:txBody>
                    <a:bodyPr/>
                    <a:lstStyle/>
                    <a:p>
                      <a:pPr algn="ctr"/>
                      <a:r>
                        <a:rPr lang="en-GB" sz="2000" dirty="0" smtClean="0">
                          <a:solidFill>
                            <a:schemeClr val="tx1"/>
                          </a:solidFill>
                          <a:latin typeface="Arial" pitchFamily="34" charset="0"/>
                          <a:cs typeface="Arial" pitchFamily="34" charset="0"/>
                        </a:rPr>
                        <a:t>Minimal</a:t>
                      </a:r>
                      <a:endParaRPr lang="en-GB" sz="2000" dirty="0">
                        <a:solidFill>
                          <a:schemeClr val="tx1"/>
                        </a:solidFill>
                        <a:latin typeface="Arial" pitchFamily="34" charset="0"/>
                        <a:cs typeface="Arial" pitchFamily="34" charset="0"/>
                      </a:endParaRPr>
                    </a:p>
                  </a:txBody>
                  <a:tcPr marL="91439" marR="91439" marT="45698" marB="45698" anchor="ctr"/>
                </a:tc>
              </a:tr>
            </a:tbl>
          </a:graphicData>
        </a:graphic>
      </p:graphicFrame>
      <p:sp>
        <p:nvSpPr>
          <p:cNvPr id="6" name="Rectangle 5"/>
          <p:cNvSpPr/>
          <p:nvPr/>
        </p:nvSpPr>
        <p:spPr>
          <a:xfrm>
            <a:off x="71438" y="6289675"/>
            <a:ext cx="5508625" cy="523875"/>
          </a:xfrm>
          <a:prstGeom prst="rect">
            <a:avLst/>
          </a:prstGeom>
        </p:spPr>
        <p:txBody>
          <a:bodyPr>
            <a:spAutoFit/>
          </a:bodyPr>
          <a:lstStyle/>
          <a:p>
            <a:pPr marL="342900" indent="-342900">
              <a:defRPr/>
            </a:pPr>
            <a:r>
              <a:rPr lang="en-GB" sz="1400" dirty="0" err="1">
                <a:latin typeface="Arial" pitchFamily="34" charset="0"/>
                <a:cs typeface="Arial" pitchFamily="34" charset="0"/>
              </a:rPr>
              <a:t>Shorr</a:t>
            </a:r>
            <a:r>
              <a:rPr lang="en-GB" sz="1400" dirty="0">
                <a:latin typeface="Arial" pitchFamily="34" charset="0"/>
                <a:cs typeface="Arial" pitchFamily="34" charset="0"/>
              </a:rPr>
              <a:t> </a:t>
            </a:r>
            <a:r>
              <a:rPr lang="en-GB" sz="1400" i="1" dirty="0">
                <a:latin typeface="Arial" pitchFamily="34" charset="0"/>
                <a:cs typeface="Arial" pitchFamily="34" charset="0"/>
              </a:rPr>
              <a:t>et al. </a:t>
            </a:r>
            <a:r>
              <a:rPr lang="en-GB" sz="1400" i="1" dirty="0" err="1">
                <a:latin typeface="Arial" pitchFamily="34" charset="0"/>
                <a:cs typeface="Arial" pitchFamily="34" charset="0"/>
              </a:rPr>
              <a:t>Crit</a:t>
            </a:r>
            <a:r>
              <a:rPr lang="en-GB" sz="1400" i="1" dirty="0">
                <a:latin typeface="Arial" pitchFamily="34" charset="0"/>
                <a:cs typeface="Arial" pitchFamily="34" charset="0"/>
              </a:rPr>
              <a:t> Care Med </a:t>
            </a:r>
            <a:r>
              <a:rPr lang="en-GB" sz="1400" dirty="0">
                <a:latin typeface="Arial" pitchFamily="34" charset="0"/>
                <a:cs typeface="Arial" pitchFamily="34" charset="0"/>
              </a:rPr>
              <a:t>2009;37:1463-1469.</a:t>
            </a:r>
          </a:p>
          <a:p>
            <a:pPr marL="342900" indent="-342900">
              <a:defRPr/>
            </a:pPr>
            <a:r>
              <a:rPr lang="en-GB" sz="1400" dirty="0">
                <a:latin typeface="Arial" pitchFamily="34" charset="0"/>
                <a:cs typeface="Arial" pitchFamily="34" charset="0"/>
              </a:rPr>
              <a:t>Patel </a:t>
            </a:r>
            <a:r>
              <a:rPr lang="en-GB" sz="1400" i="1" dirty="0">
                <a:latin typeface="Arial" pitchFamily="34" charset="0"/>
                <a:cs typeface="Arial" pitchFamily="34" charset="0"/>
              </a:rPr>
              <a:t>et al. </a:t>
            </a:r>
            <a:r>
              <a:rPr lang="en-GB" sz="1400" i="1" dirty="0" err="1">
                <a:latin typeface="Arial" pitchFamily="34" charset="0"/>
                <a:cs typeface="Arial" pitchFamily="34" charset="0"/>
              </a:rPr>
              <a:t>Iinfect</a:t>
            </a:r>
            <a:r>
              <a:rPr lang="en-GB" sz="1400" i="1" dirty="0">
                <a:latin typeface="Arial" pitchFamily="34" charset="0"/>
                <a:cs typeface="Arial" pitchFamily="34" charset="0"/>
              </a:rPr>
              <a:t> Control Hosp </a:t>
            </a:r>
            <a:r>
              <a:rPr lang="en-GB" sz="1400" i="1" dirty="0" err="1">
                <a:latin typeface="Arial" pitchFamily="34" charset="0"/>
                <a:cs typeface="Arial" pitchFamily="34" charset="0"/>
              </a:rPr>
              <a:t>Epidemiol</a:t>
            </a:r>
            <a:r>
              <a:rPr lang="en-GB" sz="1400" i="1" dirty="0">
                <a:latin typeface="Arial" pitchFamily="34" charset="0"/>
                <a:cs typeface="Arial" pitchFamily="34" charset="0"/>
              </a:rPr>
              <a:t> </a:t>
            </a:r>
            <a:r>
              <a:rPr lang="en-GB" sz="1400" dirty="0">
                <a:latin typeface="Arial" pitchFamily="34" charset="0"/>
                <a:cs typeface="Arial" pitchFamily="34" charset="0"/>
              </a:rPr>
              <a:t>2008;29:1099-1106.</a:t>
            </a:r>
          </a:p>
        </p:txBody>
      </p:sp>
      <p:sp>
        <p:nvSpPr>
          <p:cNvPr id="8216" name="Title 1"/>
          <p:cNvSpPr>
            <a:spLocks noGrp="1"/>
          </p:cNvSpPr>
          <p:nvPr>
            <p:ph type="title"/>
          </p:nvPr>
        </p:nvSpPr>
        <p:spPr>
          <a:xfrm>
            <a:off x="155450" y="188640"/>
            <a:ext cx="9155113" cy="1143000"/>
          </a:xfrm>
        </p:spPr>
        <p:txBody>
          <a:bodyPr>
            <a:normAutofit/>
          </a:bodyPr>
          <a:lstStyle/>
          <a:p>
            <a:r>
              <a:rPr lang="en-GB" sz="3600" dirty="0" smtClean="0">
                <a:latin typeface="Arial" pitchFamily="34" charset="0"/>
                <a:ea typeface="ＭＳ Ｐゴシック" pitchFamily="34" charset="-128"/>
                <a:cs typeface="Arial" pitchFamily="34" charset="0"/>
              </a:rPr>
              <a:t>What’s the problem? Mortality</a:t>
            </a:r>
          </a:p>
        </p:txBody>
      </p:sp>
    </p:spTree>
    <p:custDataLst>
      <p:tags r:id="rId1"/>
    </p:custData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107950" y="-171400"/>
            <a:ext cx="9155113" cy="1409913"/>
          </a:xfrm>
        </p:spPr>
        <p:txBody>
          <a:bodyPr>
            <a:normAutofit/>
          </a:bodyPr>
          <a:lstStyle/>
          <a:p>
            <a:r>
              <a:rPr lang="en-GB" sz="3600" dirty="0" smtClean="0">
                <a:latin typeface="Arial" pitchFamily="34" charset="0"/>
                <a:ea typeface="ＭＳ Ｐゴシック" pitchFamily="34" charset="-128"/>
                <a:cs typeface="Arial" pitchFamily="34" charset="0"/>
              </a:rPr>
              <a:t>What’s the problem? Rapid spread</a:t>
            </a:r>
          </a:p>
        </p:txBody>
      </p:sp>
      <p:graphicFrame>
        <p:nvGraphicFramePr>
          <p:cNvPr id="8" name="Diagram 7"/>
          <p:cNvGraphicFramePr/>
          <p:nvPr/>
        </p:nvGraphicFramePr>
        <p:xfrm>
          <a:off x="0" y="980728"/>
          <a:ext cx="8704613" cy="51953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072063" y="5500688"/>
            <a:ext cx="4071937" cy="13573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pic>
        <p:nvPicPr>
          <p:cNvPr id="10243" name="Picture 2" descr="danger mines.jpg"/>
          <p:cNvPicPr>
            <a:picLocks noChangeAspect="1"/>
          </p:cNvPicPr>
          <p:nvPr/>
        </p:nvPicPr>
        <p:blipFill>
          <a:blip r:embed="rId3" cstate="print"/>
          <a:srcRect/>
          <a:stretch>
            <a:fillRect/>
          </a:stretch>
        </p:blipFill>
        <p:spPr bwMode="auto">
          <a:xfrm>
            <a:off x="87313" y="926813"/>
            <a:ext cx="8948737" cy="5357812"/>
          </a:xfrm>
          <a:prstGeom prst="rect">
            <a:avLst/>
          </a:prstGeom>
          <a:noFill/>
          <a:ln w="9525">
            <a:noFill/>
            <a:miter lim="800000"/>
            <a:headEnd/>
            <a:tailEnd/>
          </a:ln>
        </p:spPr>
      </p:pic>
    </p:spTree>
    <p:custDataLst>
      <p:tags r:id="rId1"/>
    </p:custData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5072063" y="5500688"/>
            <a:ext cx="4071937" cy="13573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Arial" pitchFamily="34" charset="0"/>
              <a:cs typeface="Arial" pitchFamily="34" charset="0"/>
            </a:endParaRPr>
          </a:p>
        </p:txBody>
      </p:sp>
      <p:sp>
        <p:nvSpPr>
          <p:cNvPr id="11267" name="Title 1"/>
          <p:cNvSpPr>
            <a:spLocks noGrp="1"/>
          </p:cNvSpPr>
          <p:nvPr>
            <p:ph type="title"/>
          </p:nvPr>
        </p:nvSpPr>
        <p:spPr>
          <a:xfrm>
            <a:off x="271462" y="-27384"/>
            <a:ext cx="8229601" cy="1143001"/>
          </a:xfrm>
        </p:spPr>
        <p:txBody>
          <a:bodyPr/>
          <a:lstStyle/>
          <a:p>
            <a:r>
              <a:rPr lang="en-GB" sz="3600" dirty="0" smtClean="0">
                <a:latin typeface="Arial" pitchFamily="34" charset="0"/>
                <a:ea typeface="ＭＳ Ｐゴシック" pitchFamily="34" charset="-128"/>
                <a:cs typeface="Arial" pitchFamily="34" charset="0"/>
              </a:rPr>
              <a:t>Acronym minefield</a:t>
            </a:r>
          </a:p>
        </p:txBody>
      </p:sp>
      <p:sp>
        <p:nvSpPr>
          <p:cNvPr id="4" name="Explosion 1 3"/>
          <p:cNvSpPr/>
          <p:nvPr/>
        </p:nvSpPr>
        <p:spPr>
          <a:xfrm>
            <a:off x="3571875" y="1000125"/>
            <a:ext cx="2500313"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MDR-GNR</a:t>
            </a:r>
          </a:p>
        </p:txBody>
      </p:sp>
      <p:sp>
        <p:nvSpPr>
          <p:cNvPr id="5" name="Explosion 1 4"/>
          <p:cNvSpPr/>
          <p:nvPr/>
        </p:nvSpPr>
        <p:spPr>
          <a:xfrm>
            <a:off x="2857500" y="2500313"/>
            <a:ext cx="2500313"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MDR-GNB</a:t>
            </a:r>
          </a:p>
        </p:txBody>
      </p:sp>
      <p:sp>
        <p:nvSpPr>
          <p:cNvPr id="6" name="Explosion 1 5"/>
          <p:cNvSpPr/>
          <p:nvPr/>
        </p:nvSpPr>
        <p:spPr>
          <a:xfrm>
            <a:off x="6000750" y="2357438"/>
            <a:ext cx="2500313"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CRO</a:t>
            </a:r>
          </a:p>
        </p:txBody>
      </p:sp>
      <p:sp>
        <p:nvSpPr>
          <p:cNvPr id="7" name="Explosion 1 6"/>
          <p:cNvSpPr/>
          <p:nvPr/>
        </p:nvSpPr>
        <p:spPr>
          <a:xfrm>
            <a:off x="3786188" y="4000500"/>
            <a:ext cx="2500312"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smtClean="0">
                <a:solidFill>
                  <a:srgbClr val="C00000"/>
                </a:solidFill>
                <a:latin typeface="Arial" pitchFamily="34" charset="0"/>
                <a:cs typeface="Arial" pitchFamily="34" charset="0"/>
              </a:rPr>
              <a:t>CPE</a:t>
            </a:r>
            <a:endParaRPr lang="en-GB" dirty="0">
              <a:solidFill>
                <a:srgbClr val="C00000"/>
              </a:solidFill>
              <a:latin typeface="Arial" pitchFamily="34" charset="0"/>
              <a:cs typeface="Arial" pitchFamily="34" charset="0"/>
            </a:endParaRPr>
          </a:p>
        </p:txBody>
      </p:sp>
      <p:sp>
        <p:nvSpPr>
          <p:cNvPr id="8" name="Explosion 1 7"/>
          <p:cNvSpPr/>
          <p:nvPr/>
        </p:nvSpPr>
        <p:spPr>
          <a:xfrm>
            <a:off x="642938" y="1071563"/>
            <a:ext cx="2500312"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CPE</a:t>
            </a:r>
          </a:p>
        </p:txBody>
      </p:sp>
      <p:sp>
        <p:nvSpPr>
          <p:cNvPr id="9" name="Explosion 1 8"/>
          <p:cNvSpPr/>
          <p:nvPr/>
        </p:nvSpPr>
        <p:spPr>
          <a:xfrm>
            <a:off x="928688" y="4286250"/>
            <a:ext cx="2500312"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CPE</a:t>
            </a:r>
          </a:p>
        </p:txBody>
      </p:sp>
      <p:sp>
        <p:nvSpPr>
          <p:cNvPr id="10" name="Explosion 1 9"/>
          <p:cNvSpPr/>
          <p:nvPr/>
        </p:nvSpPr>
        <p:spPr>
          <a:xfrm>
            <a:off x="6143625" y="500063"/>
            <a:ext cx="2500313"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CPC</a:t>
            </a:r>
          </a:p>
        </p:txBody>
      </p:sp>
      <p:sp>
        <p:nvSpPr>
          <p:cNvPr id="11" name="Explosion 1 10"/>
          <p:cNvSpPr/>
          <p:nvPr/>
        </p:nvSpPr>
        <p:spPr>
          <a:xfrm>
            <a:off x="6500813" y="3929063"/>
            <a:ext cx="2500312"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CRC</a:t>
            </a:r>
          </a:p>
        </p:txBody>
      </p:sp>
      <p:sp>
        <p:nvSpPr>
          <p:cNvPr id="13" name="Explosion 1 12"/>
          <p:cNvSpPr/>
          <p:nvPr/>
        </p:nvSpPr>
        <p:spPr>
          <a:xfrm>
            <a:off x="6215063" y="5357813"/>
            <a:ext cx="2500312"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CRAB</a:t>
            </a:r>
          </a:p>
        </p:txBody>
      </p:sp>
      <p:sp>
        <p:nvSpPr>
          <p:cNvPr id="14" name="Explosion 1 13"/>
          <p:cNvSpPr/>
          <p:nvPr/>
        </p:nvSpPr>
        <p:spPr>
          <a:xfrm>
            <a:off x="285750" y="2643188"/>
            <a:ext cx="2500313"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ESBL</a:t>
            </a:r>
          </a:p>
        </p:txBody>
      </p:sp>
      <p:sp>
        <p:nvSpPr>
          <p:cNvPr id="15" name="Explosion 1 14"/>
          <p:cNvSpPr/>
          <p:nvPr/>
        </p:nvSpPr>
        <p:spPr>
          <a:xfrm>
            <a:off x="2928938" y="5429250"/>
            <a:ext cx="2500312"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KPC</a:t>
            </a:r>
          </a:p>
        </p:txBody>
      </p:sp>
    </p:spTree>
    <p:custDataLst>
      <p:tags r:id="rId1"/>
    </p:custData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childTnLst>
                                </p:cTn>
                              </p:par>
                            </p:childTnLst>
                          </p:cTn>
                        </p:par>
                        <p:par>
                          <p:cTn id="15" fill="hold" nodeType="afterGroup">
                            <p:stCondLst>
                              <p:cond delay="500"/>
                            </p:stCondLst>
                            <p:childTnLst>
                              <p:par>
                                <p:cTn id="16" presetID="2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childTnLst>
                                </p:cTn>
                              </p:par>
                            </p:childTnLst>
                          </p:cTn>
                        </p:par>
                        <p:par>
                          <p:cTn id="20" fill="hold" nodeType="afterGroup">
                            <p:stCondLst>
                              <p:cond delay="1000"/>
                            </p:stCondLst>
                            <p:childTnLst>
                              <p:par>
                                <p:cTn id="21" presetID="23" presetClass="entr" presetSubtype="16"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childTnLst>
                                </p:cTn>
                              </p:par>
                            </p:childTnLst>
                          </p:cTn>
                        </p:par>
                        <p:par>
                          <p:cTn id="25" fill="hold" nodeType="afterGroup">
                            <p:stCondLst>
                              <p:cond delay="1500"/>
                            </p:stCondLst>
                            <p:childTnLst>
                              <p:par>
                                <p:cTn id="26" presetID="23" presetClass="entr" presetSubtype="16"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childTnLst>
                                </p:cTn>
                              </p:par>
                            </p:childTnLst>
                          </p:cTn>
                        </p:par>
                        <p:par>
                          <p:cTn id="30" fill="hold" nodeType="afterGroup">
                            <p:stCondLst>
                              <p:cond delay="2000"/>
                            </p:stCondLst>
                            <p:childTnLst>
                              <p:par>
                                <p:cTn id="31" presetID="23" presetClass="entr" presetSubtype="16"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childTnLst>
                                </p:cTn>
                              </p:par>
                            </p:childTnLst>
                          </p:cTn>
                        </p:par>
                        <p:par>
                          <p:cTn id="35" fill="hold" nodeType="afterGroup">
                            <p:stCondLst>
                              <p:cond delay="2500"/>
                            </p:stCondLst>
                            <p:childTnLst>
                              <p:par>
                                <p:cTn id="36" presetID="23" presetClass="entr" presetSubtype="16"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fill="hold"/>
                                        <p:tgtEl>
                                          <p:spTgt spid="7"/>
                                        </p:tgtEl>
                                        <p:attrNameLst>
                                          <p:attrName>ppt_w</p:attrName>
                                        </p:attrNameLst>
                                      </p:cBhvr>
                                      <p:tavLst>
                                        <p:tav tm="0">
                                          <p:val>
                                            <p:fltVal val="0"/>
                                          </p:val>
                                        </p:tav>
                                        <p:tav tm="100000">
                                          <p:val>
                                            <p:strVal val="#ppt_w"/>
                                          </p:val>
                                        </p:tav>
                                      </p:tavLst>
                                    </p:anim>
                                    <p:anim calcmode="lin" valueType="num">
                                      <p:cBhvr>
                                        <p:cTn id="39" dur="500" fill="hold"/>
                                        <p:tgtEl>
                                          <p:spTgt spid="7"/>
                                        </p:tgtEl>
                                        <p:attrNameLst>
                                          <p:attrName>ppt_h</p:attrName>
                                        </p:attrNameLst>
                                      </p:cBhvr>
                                      <p:tavLst>
                                        <p:tav tm="0">
                                          <p:val>
                                            <p:fltVal val="0"/>
                                          </p:val>
                                        </p:tav>
                                        <p:tav tm="100000">
                                          <p:val>
                                            <p:strVal val="#ppt_h"/>
                                          </p:val>
                                        </p:tav>
                                      </p:tavLst>
                                    </p:anim>
                                  </p:childTnLst>
                                </p:cTn>
                              </p:par>
                            </p:childTnLst>
                          </p:cTn>
                        </p:par>
                        <p:par>
                          <p:cTn id="40" fill="hold" nodeType="afterGroup">
                            <p:stCondLst>
                              <p:cond delay="3000"/>
                            </p:stCondLst>
                            <p:childTnLst>
                              <p:par>
                                <p:cTn id="41" presetID="23" presetClass="entr" presetSubtype="16"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childTnLst>
                                </p:cTn>
                              </p:par>
                            </p:childTnLst>
                          </p:cTn>
                        </p:par>
                        <p:par>
                          <p:cTn id="45" fill="hold" nodeType="afterGroup">
                            <p:stCondLst>
                              <p:cond delay="3500"/>
                            </p:stCondLst>
                            <p:childTnLst>
                              <p:par>
                                <p:cTn id="46" presetID="23" presetClass="entr" presetSubtype="16"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childTnLst>
                                </p:cTn>
                              </p:par>
                            </p:childTnLst>
                          </p:cTn>
                        </p:par>
                        <p:par>
                          <p:cTn id="50" fill="hold" nodeType="afterGroup">
                            <p:stCondLst>
                              <p:cond delay="4000"/>
                            </p:stCondLst>
                            <p:childTnLst>
                              <p:par>
                                <p:cTn id="51" presetID="23" presetClass="entr" presetSubtype="16"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p:cTn id="53" dur="500" fill="hold"/>
                                        <p:tgtEl>
                                          <p:spTgt spid="14"/>
                                        </p:tgtEl>
                                        <p:attrNameLst>
                                          <p:attrName>ppt_w</p:attrName>
                                        </p:attrNameLst>
                                      </p:cBhvr>
                                      <p:tavLst>
                                        <p:tav tm="0">
                                          <p:val>
                                            <p:fltVal val="0"/>
                                          </p:val>
                                        </p:tav>
                                        <p:tav tm="100000">
                                          <p:val>
                                            <p:strVal val="#ppt_w"/>
                                          </p:val>
                                        </p:tav>
                                      </p:tavLst>
                                    </p:anim>
                                    <p:anim calcmode="lin" valueType="num">
                                      <p:cBhvr>
                                        <p:cTn id="54" dur="500" fill="hold"/>
                                        <p:tgtEl>
                                          <p:spTgt spid="14"/>
                                        </p:tgtEl>
                                        <p:attrNameLst>
                                          <p:attrName>ppt_h</p:attrName>
                                        </p:attrNameLst>
                                      </p:cBhvr>
                                      <p:tavLst>
                                        <p:tav tm="0">
                                          <p:val>
                                            <p:fltVal val="0"/>
                                          </p:val>
                                        </p:tav>
                                        <p:tav tm="100000">
                                          <p:val>
                                            <p:strVal val="#ppt_h"/>
                                          </p:val>
                                        </p:tav>
                                      </p:tavLst>
                                    </p:anim>
                                  </p:childTnLst>
                                </p:cTn>
                              </p:par>
                            </p:childTnLst>
                          </p:cTn>
                        </p:par>
                        <p:par>
                          <p:cTn id="55" fill="hold" nodeType="afterGroup">
                            <p:stCondLst>
                              <p:cond delay="4500"/>
                            </p:stCondLst>
                            <p:childTnLst>
                              <p:par>
                                <p:cTn id="56" presetID="23" presetClass="entr" presetSubtype="16"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p:cTn id="58" dur="500" fill="hold"/>
                                        <p:tgtEl>
                                          <p:spTgt spid="15"/>
                                        </p:tgtEl>
                                        <p:attrNameLst>
                                          <p:attrName>ppt_w</p:attrName>
                                        </p:attrNameLst>
                                      </p:cBhvr>
                                      <p:tavLst>
                                        <p:tav tm="0">
                                          <p:val>
                                            <p:fltVal val="0"/>
                                          </p:val>
                                        </p:tav>
                                        <p:tav tm="100000">
                                          <p:val>
                                            <p:strVal val="#ppt_w"/>
                                          </p:val>
                                        </p:tav>
                                      </p:tavLst>
                                    </p:anim>
                                    <p:anim calcmode="lin" valueType="num">
                                      <p:cBhvr>
                                        <p:cTn id="59" dur="500" fill="hold"/>
                                        <p:tgtEl>
                                          <p:spTgt spid="1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3" grpId="0" animBg="1"/>
      <p:bldP spid="14" grpId="0" animBg="1"/>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363" y="1285875"/>
            <a:ext cx="8423275" cy="925512"/>
          </a:xfrm>
        </p:spPr>
        <p:txBody>
          <a:bodyPr>
            <a:normAutofit fontScale="90000"/>
          </a:bodyPr>
          <a:lstStyle/>
          <a:p>
            <a:r>
              <a:rPr lang="en-GB" sz="3600" dirty="0" smtClean="0">
                <a:latin typeface="Arial" pitchFamily="34" charset="0"/>
                <a:cs typeface="Arial" pitchFamily="34" charset="0"/>
              </a:rPr>
              <a:t/>
            </a:r>
            <a:br>
              <a:rPr lang="en-GB" sz="3600" dirty="0" smtClean="0">
                <a:latin typeface="Arial" pitchFamily="34" charset="0"/>
                <a:cs typeface="Arial" pitchFamily="34" charset="0"/>
              </a:rPr>
            </a:br>
            <a:r>
              <a:rPr lang="en-GB" sz="3600" dirty="0" smtClean="0">
                <a:latin typeface="Arial" pitchFamily="34" charset="0"/>
                <a:cs typeface="Arial" pitchFamily="34" charset="0"/>
              </a:rPr>
              <a:t/>
            </a:r>
            <a:br>
              <a:rPr lang="en-GB" sz="3600" dirty="0" smtClean="0">
                <a:latin typeface="Arial" pitchFamily="34" charset="0"/>
                <a:cs typeface="Arial" pitchFamily="34" charset="0"/>
              </a:rPr>
            </a:br>
            <a:r>
              <a:rPr lang="en-GB" sz="3600" dirty="0" smtClean="0">
                <a:latin typeface="Arial" pitchFamily="34" charset="0"/>
                <a:cs typeface="Arial" pitchFamily="34" charset="0"/>
              </a:rPr>
              <a:t/>
            </a:r>
            <a:br>
              <a:rPr lang="en-GB" sz="3600" dirty="0" smtClean="0">
                <a:latin typeface="Arial" pitchFamily="34" charset="0"/>
                <a:cs typeface="Arial" pitchFamily="34" charset="0"/>
              </a:rPr>
            </a:br>
            <a:r>
              <a:rPr lang="en-GB" sz="3600" dirty="0" smtClean="0">
                <a:latin typeface="Arial" pitchFamily="34" charset="0"/>
                <a:cs typeface="Arial" pitchFamily="34" charset="0"/>
              </a:rPr>
              <a:t/>
            </a:r>
            <a:br>
              <a:rPr lang="en-GB" sz="3600" dirty="0" smtClean="0">
                <a:latin typeface="Arial" pitchFamily="34" charset="0"/>
                <a:cs typeface="Arial" pitchFamily="34" charset="0"/>
              </a:rPr>
            </a:br>
            <a:r>
              <a:rPr lang="en-GB" sz="3600" dirty="0" smtClean="0">
                <a:latin typeface="Arial" pitchFamily="34" charset="0"/>
                <a:cs typeface="Arial" pitchFamily="34" charset="0"/>
              </a:rPr>
              <a:t>Poll: would you be comfortable explaining the difference between ‘</a:t>
            </a:r>
            <a:r>
              <a:rPr lang="en-GB" sz="3600" dirty="0" err="1" smtClean="0">
                <a:latin typeface="Arial" pitchFamily="34" charset="0"/>
                <a:cs typeface="Arial" pitchFamily="34" charset="0"/>
              </a:rPr>
              <a:t>carbapenem</a:t>
            </a:r>
            <a:r>
              <a:rPr lang="en-GB" sz="3600" dirty="0" smtClean="0">
                <a:latin typeface="Arial" pitchFamily="34" charset="0"/>
                <a:cs typeface="Arial" pitchFamily="34" charset="0"/>
              </a:rPr>
              <a:t>-resistant </a:t>
            </a:r>
            <a:r>
              <a:rPr lang="en-GB" sz="3600" dirty="0" err="1" smtClean="0">
                <a:latin typeface="Arial" pitchFamily="34" charset="0"/>
                <a:cs typeface="Arial" pitchFamily="34" charset="0"/>
              </a:rPr>
              <a:t>Enterobacteriaceae</a:t>
            </a:r>
            <a:r>
              <a:rPr lang="en-GB" sz="3600" dirty="0" smtClean="0">
                <a:latin typeface="Arial" pitchFamily="34" charset="0"/>
                <a:cs typeface="Arial" pitchFamily="34" charset="0"/>
              </a:rPr>
              <a:t> (CPE)’ and ‘</a:t>
            </a:r>
            <a:r>
              <a:rPr lang="en-GB" sz="3600" dirty="0" err="1" smtClean="0">
                <a:latin typeface="Arial" pitchFamily="34" charset="0"/>
                <a:cs typeface="Arial" pitchFamily="34" charset="0"/>
              </a:rPr>
              <a:t>carbapenemase</a:t>
            </a:r>
            <a:r>
              <a:rPr lang="en-GB" sz="3600" dirty="0" smtClean="0">
                <a:latin typeface="Arial" pitchFamily="34" charset="0"/>
                <a:cs typeface="Arial" pitchFamily="34" charset="0"/>
              </a:rPr>
              <a:t> producing Enterobacteriaceae (CPE)’ to a colleague?</a:t>
            </a:r>
            <a:br>
              <a:rPr lang="en-GB" sz="3600" dirty="0" smtClean="0">
                <a:latin typeface="Arial" pitchFamily="34" charset="0"/>
                <a:cs typeface="Arial" pitchFamily="34" charset="0"/>
              </a:rPr>
            </a:br>
            <a:r>
              <a:rPr lang="en-GB" sz="3600" dirty="0" smtClean="0">
                <a:latin typeface="Arial" pitchFamily="34" charset="0"/>
                <a:cs typeface="Arial" pitchFamily="34" charset="0"/>
              </a:rPr>
              <a:t/>
            </a:r>
            <a:br>
              <a:rPr lang="en-GB" sz="3600" dirty="0" smtClean="0">
                <a:latin typeface="Arial" pitchFamily="34" charset="0"/>
                <a:cs typeface="Arial" pitchFamily="34" charset="0"/>
              </a:rPr>
            </a:br>
            <a:r>
              <a:rPr lang="en-GB" sz="3600" dirty="0" smtClean="0">
                <a:latin typeface="Arial" pitchFamily="34" charset="0"/>
                <a:cs typeface="Arial" pitchFamily="34" charset="0"/>
              </a:rPr>
              <a:t>A) Yes</a:t>
            </a:r>
            <a:br>
              <a:rPr lang="en-GB" sz="3600" dirty="0" smtClean="0">
                <a:latin typeface="Arial" pitchFamily="34" charset="0"/>
                <a:cs typeface="Arial" pitchFamily="34" charset="0"/>
              </a:rPr>
            </a:br>
            <a:r>
              <a:rPr lang="en-GB" sz="3600" dirty="0" smtClean="0">
                <a:latin typeface="Arial" pitchFamily="34" charset="0"/>
                <a:cs typeface="Arial" pitchFamily="34" charset="0"/>
              </a:rPr>
              <a:t>B) No</a:t>
            </a:r>
            <a:endParaRPr lang="en-GB" sz="3600" dirty="0">
              <a:latin typeface="Arial" pitchFamily="34" charset="0"/>
              <a:cs typeface="Arial" pitchFamily="34" charset="0"/>
            </a:endParaRPr>
          </a:p>
        </p:txBody>
      </p:sp>
    </p:spTree>
    <p:custDataLst>
      <p:tags r:id="rId1"/>
    </p:custData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360363" y="285750"/>
            <a:ext cx="8783637" cy="711200"/>
          </a:xfrm>
        </p:spPr>
        <p:txBody>
          <a:bodyPr/>
          <a:lstStyle/>
          <a:p>
            <a:r>
              <a:rPr lang="en-GB" sz="3600" dirty="0" smtClean="0">
                <a:latin typeface="Arial" pitchFamily="34" charset="0"/>
                <a:ea typeface="ＭＳ Ｐゴシック" pitchFamily="34" charset="-128"/>
                <a:cs typeface="Arial" pitchFamily="34" charset="0"/>
              </a:rPr>
              <a:t>What are CPE?</a:t>
            </a:r>
            <a:endParaRPr lang="en-GB" sz="3600" i="1" dirty="0" smtClean="0">
              <a:latin typeface="Arial" pitchFamily="34" charset="0"/>
              <a:ea typeface="ＭＳ Ｐゴシック" pitchFamily="34" charset="-128"/>
              <a:cs typeface="Arial" pitchFamily="34" charset="0"/>
            </a:endParaRPr>
          </a:p>
        </p:txBody>
      </p:sp>
      <p:sp>
        <p:nvSpPr>
          <p:cNvPr id="12291" name="Rectangle 18"/>
          <p:cNvSpPr>
            <a:spLocks noChangeArrowheads="1"/>
          </p:cNvSpPr>
          <p:nvPr/>
        </p:nvSpPr>
        <p:spPr bwMode="auto">
          <a:xfrm>
            <a:off x="345125" y="1182688"/>
            <a:ext cx="8215313" cy="1938992"/>
          </a:xfrm>
          <a:prstGeom prst="rect">
            <a:avLst/>
          </a:prstGeom>
          <a:noFill/>
          <a:ln w="9525">
            <a:noFill/>
            <a:miter lim="800000"/>
            <a:headEnd/>
            <a:tailEnd/>
          </a:ln>
        </p:spPr>
        <p:txBody>
          <a:bodyPr>
            <a:spAutoFit/>
          </a:bodyPr>
          <a:lstStyle/>
          <a:p>
            <a:r>
              <a:rPr lang="en-GB" sz="2000" i="1" dirty="0" err="1">
                <a:latin typeface="Arial" pitchFamily="34" charset="0"/>
                <a:cs typeface="Arial" pitchFamily="34" charset="0"/>
              </a:rPr>
              <a:t>Carbapenem</a:t>
            </a:r>
            <a:r>
              <a:rPr lang="en-GB" sz="2000" i="1" dirty="0">
                <a:latin typeface="Arial" pitchFamily="34" charset="0"/>
                <a:cs typeface="Arial" pitchFamily="34" charset="0"/>
              </a:rPr>
              <a:t>-resistant </a:t>
            </a:r>
            <a:r>
              <a:rPr lang="en-GB" sz="2000" i="1" dirty="0" err="1">
                <a:latin typeface="Arial" pitchFamily="34" charset="0"/>
                <a:cs typeface="Arial" pitchFamily="34" charset="0"/>
              </a:rPr>
              <a:t>Enterobacteriaceae</a:t>
            </a:r>
            <a:r>
              <a:rPr lang="en-GB" sz="2000" i="1" dirty="0">
                <a:latin typeface="Arial" pitchFamily="34" charset="0"/>
                <a:cs typeface="Arial" pitchFamily="34" charset="0"/>
              </a:rPr>
              <a:t> </a:t>
            </a:r>
            <a:r>
              <a:rPr lang="en-GB" sz="2000" i="1" dirty="0" smtClean="0">
                <a:latin typeface="Arial" pitchFamily="34" charset="0"/>
                <a:cs typeface="Arial" pitchFamily="34" charset="0"/>
              </a:rPr>
              <a:t>(CPE)</a:t>
            </a:r>
            <a:r>
              <a:rPr lang="en-GB" sz="2000" dirty="0">
                <a:latin typeface="Arial" pitchFamily="34" charset="0"/>
                <a:cs typeface="Arial" pitchFamily="34" charset="0"/>
              </a:rPr>
              <a:t> – </a:t>
            </a:r>
            <a:r>
              <a:rPr lang="en-GB" sz="2000" dirty="0" err="1">
                <a:latin typeface="Arial" pitchFamily="34" charset="0"/>
                <a:cs typeface="Arial" pitchFamily="34" charset="0"/>
              </a:rPr>
              <a:t>Enterobacteriaceae</a:t>
            </a:r>
            <a:r>
              <a:rPr lang="en-GB" sz="2000" dirty="0">
                <a:latin typeface="Arial" pitchFamily="34" charset="0"/>
                <a:cs typeface="Arial" pitchFamily="34" charset="0"/>
              </a:rPr>
              <a:t> that are resistant to </a:t>
            </a:r>
            <a:r>
              <a:rPr lang="en-GB" sz="2000" dirty="0" err="1">
                <a:latin typeface="Arial" pitchFamily="34" charset="0"/>
                <a:cs typeface="Arial" pitchFamily="34" charset="0"/>
              </a:rPr>
              <a:t>carbapenems</a:t>
            </a:r>
            <a:r>
              <a:rPr lang="en-GB" sz="2000" dirty="0">
                <a:latin typeface="Arial" pitchFamily="34" charset="0"/>
                <a:cs typeface="Arial" pitchFamily="34" charset="0"/>
              </a:rPr>
              <a:t> by any mechanism.</a:t>
            </a:r>
          </a:p>
          <a:p>
            <a:endParaRPr lang="en-GB" sz="2000" dirty="0">
              <a:latin typeface="Arial" pitchFamily="34" charset="0"/>
              <a:cs typeface="Arial" pitchFamily="34" charset="0"/>
            </a:endParaRPr>
          </a:p>
          <a:p>
            <a:r>
              <a:rPr lang="en-GB" sz="2000" i="1" dirty="0" err="1">
                <a:latin typeface="Arial" pitchFamily="34" charset="0"/>
                <a:cs typeface="Arial" pitchFamily="34" charset="0"/>
              </a:rPr>
              <a:t>Carbapenemase</a:t>
            </a:r>
            <a:r>
              <a:rPr lang="en-GB" sz="2000" i="1" dirty="0">
                <a:latin typeface="Arial" pitchFamily="34" charset="0"/>
                <a:cs typeface="Arial" pitchFamily="34" charset="0"/>
              </a:rPr>
              <a:t>-producing </a:t>
            </a:r>
            <a:r>
              <a:rPr lang="en-GB" sz="2000" i="1" dirty="0" err="1">
                <a:latin typeface="Arial" pitchFamily="34" charset="0"/>
                <a:cs typeface="Arial" pitchFamily="34" charset="0"/>
              </a:rPr>
              <a:t>Enterobacteriaceae</a:t>
            </a:r>
            <a:r>
              <a:rPr lang="en-GB" sz="2000" i="1" dirty="0">
                <a:latin typeface="Arial" pitchFamily="34" charset="0"/>
                <a:cs typeface="Arial" pitchFamily="34" charset="0"/>
              </a:rPr>
              <a:t> (CPE)</a:t>
            </a:r>
            <a:r>
              <a:rPr lang="en-GB" sz="2000" dirty="0">
                <a:latin typeface="Arial" pitchFamily="34" charset="0"/>
                <a:cs typeface="Arial" pitchFamily="34" charset="0"/>
              </a:rPr>
              <a:t> – </a:t>
            </a:r>
            <a:r>
              <a:rPr lang="en-GB" sz="2000" dirty="0" err="1">
                <a:latin typeface="Arial" pitchFamily="34" charset="0"/>
                <a:cs typeface="Arial" pitchFamily="34" charset="0"/>
              </a:rPr>
              <a:t>Enterobacteriaceae</a:t>
            </a:r>
            <a:r>
              <a:rPr lang="en-GB" sz="2000" dirty="0">
                <a:latin typeface="Arial" pitchFamily="34" charset="0"/>
                <a:cs typeface="Arial" pitchFamily="34" charset="0"/>
              </a:rPr>
              <a:t> that are resistant to </a:t>
            </a:r>
            <a:r>
              <a:rPr lang="en-GB" sz="2000" dirty="0" err="1">
                <a:latin typeface="Arial" pitchFamily="34" charset="0"/>
                <a:cs typeface="Arial" pitchFamily="34" charset="0"/>
              </a:rPr>
              <a:t>carbapenems</a:t>
            </a:r>
            <a:r>
              <a:rPr lang="en-GB" sz="2000" dirty="0">
                <a:latin typeface="Arial" pitchFamily="34" charset="0"/>
                <a:cs typeface="Arial" pitchFamily="34" charset="0"/>
              </a:rPr>
              <a:t> by means of an acquired </a:t>
            </a:r>
            <a:r>
              <a:rPr lang="en-GB" sz="2000" dirty="0" err="1">
                <a:latin typeface="Arial" pitchFamily="34" charset="0"/>
                <a:cs typeface="Arial" pitchFamily="34" charset="0"/>
              </a:rPr>
              <a:t>carbapenemase</a:t>
            </a:r>
            <a:r>
              <a:rPr lang="en-GB" sz="2000" dirty="0">
                <a:latin typeface="Arial" pitchFamily="34" charset="0"/>
                <a:cs typeface="Arial" pitchFamily="34" charset="0"/>
              </a:rPr>
              <a:t>.</a:t>
            </a:r>
          </a:p>
        </p:txBody>
      </p:sp>
      <p:sp>
        <p:nvSpPr>
          <p:cNvPr id="4" name="Oval 3"/>
          <p:cNvSpPr/>
          <p:nvPr/>
        </p:nvSpPr>
        <p:spPr>
          <a:xfrm>
            <a:off x="2857500" y="3571875"/>
            <a:ext cx="2571750" cy="2214563"/>
          </a:xfrm>
          <a:prstGeom prst="ellipse">
            <a:avLst/>
          </a:prstGeom>
          <a:solidFill>
            <a:schemeClr val="accent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5" name="Oval 4"/>
          <p:cNvSpPr/>
          <p:nvPr/>
        </p:nvSpPr>
        <p:spPr>
          <a:xfrm>
            <a:off x="3500438" y="4071938"/>
            <a:ext cx="2000250" cy="1714500"/>
          </a:xfrm>
          <a:prstGeom prst="ellipse">
            <a:avLst/>
          </a:prstGeom>
          <a:solidFill>
            <a:schemeClr val="accent2">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 name="TextBox 5"/>
          <p:cNvSpPr txBox="1"/>
          <p:nvPr/>
        </p:nvSpPr>
        <p:spPr>
          <a:xfrm>
            <a:off x="3143250" y="3929063"/>
            <a:ext cx="1785938" cy="369887"/>
          </a:xfrm>
          <a:prstGeom prst="rect">
            <a:avLst/>
          </a:prstGeom>
          <a:noFill/>
        </p:spPr>
        <p:txBody>
          <a:bodyPr>
            <a:spAutoFit/>
          </a:bodyPr>
          <a:lstStyle/>
          <a:p>
            <a:pPr>
              <a:defRPr/>
            </a:pPr>
            <a:r>
              <a:rPr lang="en-GB" dirty="0" smtClean="0">
                <a:latin typeface="Arial Narrow" pitchFamily="34" charset="0"/>
              </a:rPr>
              <a:t>CPE</a:t>
            </a:r>
            <a:endParaRPr lang="en-GB" dirty="0">
              <a:latin typeface="Arial Narrow" pitchFamily="34" charset="0"/>
            </a:endParaRPr>
          </a:p>
        </p:txBody>
      </p:sp>
      <p:sp>
        <p:nvSpPr>
          <p:cNvPr id="7" name="TextBox 6"/>
          <p:cNvSpPr txBox="1"/>
          <p:nvPr/>
        </p:nvSpPr>
        <p:spPr>
          <a:xfrm>
            <a:off x="4071938" y="4702175"/>
            <a:ext cx="1785937" cy="369888"/>
          </a:xfrm>
          <a:prstGeom prst="rect">
            <a:avLst/>
          </a:prstGeom>
          <a:noFill/>
        </p:spPr>
        <p:txBody>
          <a:bodyPr>
            <a:spAutoFit/>
          </a:bodyPr>
          <a:lstStyle/>
          <a:p>
            <a:pPr>
              <a:defRPr/>
            </a:pPr>
            <a:r>
              <a:rPr lang="en-GB" dirty="0">
                <a:latin typeface="Arial Narrow" pitchFamily="34" charset="0"/>
              </a:rPr>
              <a:t>CPE</a:t>
            </a:r>
          </a:p>
        </p:txBody>
      </p:sp>
    </p:spTree>
    <p:custDataLst>
      <p:tags r:id="rId1"/>
    </p:custData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GB" sz="3600" dirty="0" smtClean="0">
                <a:latin typeface="Arial" pitchFamily="34" charset="0"/>
                <a:ea typeface="ＭＳ Ｐゴシック" pitchFamily="34" charset="-128"/>
                <a:cs typeface="Arial" pitchFamily="34" charset="0"/>
              </a:rPr>
              <a:t>When CPE is not CPE</a:t>
            </a:r>
          </a:p>
        </p:txBody>
      </p:sp>
      <p:sp>
        <p:nvSpPr>
          <p:cNvPr id="4" name="Rectangle 3"/>
          <p:cNvSpPr/>
          <p:nvPr/>
        </p:nvSpPr>
        <p:spPr>
          <a:xfrm>
            <a:off x="71438" y="6376988"/>
            <a:ext cx="5429250" cy="338137"/>
          </a:xfrm>
          <a:prstGeom prst="rect">
            <a:avLst/>
          </a:prstGeom>
        </p:spPr>
        <p:txBody>
          <a:bodyPr>
            <a:spAutoFit/>
          </a:bodyPr>
          <a:lstStyle/>
          <a:p>
            <a:pPr>
              <a:defRPr/>
            </a:pPr>
            <a:r>
              <a:rPr lang="en-GB" sz="1600" dirty="0">
                <a:latin typeface="Arial" pitchFamily="34" charset="0"/>
                <a:cs typeface="Arial" pitchFamily="34" charset="0"/>
              </a:rPr>
              <a:t>Courtesy of Dr Katie Hopkins, PHE.</a:t>
            </a:r>
          </a:p>
        </p:txBody>
      </p:sp>
      <p:grpSp>
        <p:nvGrpSpPr>
          <p:cNvPr id="2" name="Group 13"/>
          <p:cNvGrpSpPr>
            <a:grpSpLocks/>
          </p:cNvGrpSpPr>
          <p:nvPr/>
        </p:nvGrpSpPr>
        <p:grpSpPr bwMode="auto">
          <a:xfrm>
            <a:off x="660400" y="2133600"/>
            <a:ext cx="7799388" cy="3177571"/>
            <a:chOff x="251520" y="1991548"/>
            <a:chExt cx="7800566" cy="3177654"/>
          </a:xfrm>
        </p:grpSpPr>
        <p:grpSp>
          <p:nvGrpSpPr>
            <p:cNvPr id="3" name="Group 12"/>
            <p:cNvGrpSpPr>
              <a:grpSpLocks/>
            </p:cNvGrpSpPr>
            <p:nvPr/>
          </p:nvGrpSpPr>
          <p:grpSpPr bwMode="auto">
            <a:xfrm>
              <a:off x="683568" y="1991548"/>
              <a:ext cx="7368518" cy="3177654"/>
              <a:chOff x="683568" y="2103626"/>
              <a:chExt cx="7368518" cy="3177654"/>
            </a:xfrm>
          </p:grpSpPr>
          <p:sp>
            <p:nvSpPr>
              <p:cNvPr id="13326" name="Freeform 3"/>
              <p:cNvSpPr>
                <a:spLocks/>
              </p:cNvSpPr>
              <p:nvPr/>
            </p:nvSpPr>
            <p:spPr bwMode="auto">
              <a:xfrm>
                <a:off x="696686" y="2118904"/>
                <a:ext cx="4470400" cy="2794000"/>
              </a:xfrm>
              <a:custGeom>
                <a:avLst/>
                <a:gdLst>
                  <a:gd name="T0" fmla="*/ 0 w 4470400"/>
                  <a:gd name="T1" fmla="*/ 2735942 h 2794000"/>
                  <a:gd name="T2" fmla="*/ 899885 w 4470400"/>
                  <a:gd name="T3" fmla="*/ 123371 h 2794000"/>
                  <a:gd name="T4" fmla="*/ 2220684 w 4470400"/>
                  <a:gd name="T5" fmla="*/ 1995714 h 2794000"/>
                  <a:gd name="T6" fmla="*/ 4470400 w 4470400"/>
                  <a:gd name="T7" fmla="*/ 2794000 h 2794000"/>
                  <a:gd name="T8" fmla="*/ 0 60000 65536"/>
                  <a:gd name="T9" fmla="*/ 0 60000 65536"/>
                  <a:gd name="T10" fmla="*/ 0 60000 65536"/>
                  <a:gd name="T11" fmla="*/ 0 60000 65536"/>
                  <a:gd name="T12" fmla="*/ 0 w 4470400"/>
                  <a:gd name="T13" fmla="*/ 0 h 2794000"/>
                  <a:gd name="T14" fmla="*/ 4470400 w 4470400"/>
                  <a:gd name="T15" fmla="*/ 2794000 h 2794000"/>
                </a:gdLst>
                <a:ahLst/>
                <a:cxnLst>
                  <a:cxn ang="T8">
                    <a:pos x="T0" y="T1"/>
                  </a:cxn>
                  <a:cxn ang="T9">
                    <a:pos x="T2" y="T3"/>
                  </a:cxn>
                  <a:cxn ang="T10">
                    <a:pos x="T4" y="T5"/>
                  </a:cxn>
                  <a:cxn ang="T11">
                    <a:pos x="T6" y="T7"/>
                  </a:cxn>
                </a:cxnLst>
                <a:rect l="T12" t="T13" r="T14" b="T15"/>
                <a:pathLst>
                  <a:path w="4470400" h="2794000">
                    <a:moveTo>
                      <a:pt x="0" y="2735943"/>
                    </a:moveTo>
                    <a:cubicBezTo>
                      <a:pt x="264885" y="1491343"/>
                      <a:pt x="529771" y="246743"/>
                      <a:pt x="899885" y="123371"/>
                    </a:cubicBezTo>
                    <a:cubicBezTo>
                      <a:pt x="1269999" y="0"/>
                      <a:pt x="1625599" y="1550609"/>
                      <a:pt x="2220685" y="1995714"/>
                    </a:cubicBezTo>
                    <a:cubicBezTo>
                      <a:pt x="2815771" y="2440819"/>
                      <a:pt x="4061581" y="2665791"/>
                      <a:pt x="4470400" y="2794000"/>
                    </a:cubicBezTo>
                  </a:path>
                </a:pathLst>
              </a:custGeom>
              <a:solidFill>
                <a:schemeClr val="accent1"/>
              </a:solidFill>
              <a:ln w="9525">
                <a:solidFill>
                  <a:schemeClr val="tx1"/>
                </a:solidFill>
                <a:round/>
                <a:headEnd/>
                <a:tailEnd/>
              </a:ln>
            </p:spPr>
            <p:txBody>
              <a:bodyPr/>
              <a:lstStyle/>
              <a:p>
                <a:endParaRPr lang="en-GB">
                  <a:latin typeface="Arial" pitchFamily="34" charset="0"/>
                  <a:cs typeface="Arial" pitchFamily="34" charset="0"/>
                </a:endParaRPr>
              </a:p>
            </p:txBody>
          </p:sp>
          <p:sp>
            <p:nvSpPr>
              <p:cNvPr id="13327" name="Freeform 4"/>
              <p:cNvSpPr>
                <a:spLocks/>
              </p:cNvSpPr>
              <p:nvPr/>
            </p:nvSpPr>
            <p:spPr bwMode="auto">
              <a:xfrm flipH="1">
                <a:off x="2897368" y="2103626"/>
                <a:ext cx="4242568" cy="2794000"/>
              </a:xfrm>
              <a:custGeom>
                <a:avLst/>
                <a:gdLst>
                  <a:gd name="T0" fmla="*/ 0 w 4470400"/>
                  <a:gd name="T1" fmla="*/ 2735942 h 2794000"/>
                  <a:gd name="T2" fmla="*/ 256427 w 4470400"/>
                  <a:gd name="T3" fmla="*/ 123371 h 2794000"/>
                  <a:gd name="T4" fmla="*/ 632796 w 4470400"/>
                  <a:gd name="T5" fmla="*/ 1995714 h 2794000"/>
                  <a:gd name="T6" fmla="*/ 1273863 w 4470400"/>
                  <a:gd name="T7" fmla="*/ 2794000 h 2794000"/>
                  <a:gd name="T8" fmla="*/ 0 60000 65536"/>
                  <a:gd name="T9" fmla="*/ 0 60000 65536"/>
                  <a:gd name="T10" fmla="*/ 0 60000 65536"/>
                  <a:gd name="T11" fmla="*/ 0 60000 65536"/>
                  <a:gd name="T12" fmla="*/ 0 w 4470400"/>
                  <a:gd name="T13" fmla="*/ 0 h 2794000"/>
                  <a:gd name="T14" fmla="*/ 4470400 w 4470400"/>
                  <a:gd name="T15" fmla="*/ 2794000 h 2794000"/>
                </a:gdLst>
                <a:ahLst/>
                <a:cxnLst>
                  <a:cxn ang="T8">
                    <a:pos x="T0" y="T1"/>
                  </a:cxn>
                  <a:cxn ang="T9">
                    <a:pos x="T2" y="T3"/>
                  </a:cxn>
                  <a:cxn ang="T10">
                    <a:pos x="T4" y="T5"/>
                  </a:cxn>
                  <a:cxn ang="T11">
                    <a:pos x="T6" y="T7"/>
                  </a:cxn>
                </a:cxnLst>
                <a:rect l="T12" t="T13" r="T14" b="T15"/>
                <a:pathLst>
                  <a:path w="4470400" h="2794000">
                    <a:moveTo>
                      <a:pt x="0" y="2735943"/>
                    </a:moveTo>
                    <a:cubicBezTo>
                      <a:pt x="264885" y="1491343"/>
                      <a:pt x="529771" y="246743"/>
                      <a:pt x="899885" y="123371"/>
                    </a:cubicBezTo>
                    <a:cubicBezTo>
                      <a:pt x="1269999" y="0"/>
                      <a:pt x="1625599" y="1550609"/>
                      <a:pt x="2220685" y="1995714"/>
                    </a:cubicBezTo>
                    <a:cubicBezTo>
                      <a:pt x="2815771" y="2440819"/>
                      <a:pt x="4061581" y="2665791"/>
                      <a:pt x="4470400" y="2794000"/>
                    </a:cubicBezTo>
                  </a:path>
                </a:pathLst>
              </a:custGeom>
              <a:solidFill>
                <a:srgbClr val="FF0000">
                  <a:alpha val="45882"/>
                </a:srgbClr>
              </a:solidFill>
              <a:ln w="9525">
                <a:solidFill>
                  <a:schemeClr val="tx1"/>
                </a:solidFill>
                <a:round/>
                <a:headEnd/>
                <a:tailEnd/>
              </a:ln>
            </p:spPr>
            <p:txBody>
              <a:bodyPr/>
              <a:lstStyle/>
              <a:p>
                <a:endParaRPr lang="en-GB">
                  <a:latin typeface="Arial" pitchFamily="34" charset="0"/>
                  <a:cs typeface="Arial" pitchFamily="34" charset="0"/>
                </a:endParaRPr>
              </a:p>
            </p:txBody>
          </p:sp>
          <p:cxnSp>
            <p:nvCxnSpPr>
              <p:cNvPr id="13328" name="Straight Connector 6"/>
              <p:cNvCxnSpPr>
                <a:cxnSpLocks noChangeShapeType="1"/>
              </p:cNvCxnSpPr>
              <p:nvPr/>
            </p:nvCxnSpPr>
            <p:spPr bwMode="auto">
              <a:xfrm>
                <a:off x="683568" y="4912702"/>
                <a:ext cx="7344816" cy="0"/>
              </a:xfrm>
              <a:prstGeom prst="line">
                <a:avLst/>
              </a:prstGeom>
              <a:noFill/>
              <a:ln w="88900">
                <a:solidFill>
                  <a:schemeClr val="tx1"/>
                </a:solidFill>
                <a:round/>
                <a:headEnd/>
                <a:tailEnd/>
              </a:ln>
            </p:spPr>
          </p:cxnSp>
          <p:cxnSp>
            <p:nvCxnSpPr>
              <p:cNvPr id="13329" name="Straight Connector 8"/>
              <p:cNvCxnSpPr>
                <a:cxnSpLocks noChangeShapeType="1"/>
              </p:cNvCxnSpPr>
              <p:nvPr/>
            </p:nvCxnSpPr>
            <p:spPr bwMode="auto">
              <a:xfrm flipH="1" flipV="1">
                <a:off x="722618" y="2147370"/>
                <a:ext cx="13118" cy="2736504"/>
              </a:xfrm>
              <a:prstGeom prst="line">
                <a:avLst/>
              </a:prstGeom>
              <a:noFill/>
              <a:ln w="88900">
                <a:solidFill>
                  <a:schemeClr val="tx1"/>
                </a:solidFill>
                <a:round/>
                <a:headEnd/>
                <a:tailEnd/>
              </a:ln>
            </p:spPr>
          </p:cxnSp>
          <p:sp>
            <p:nvSpPr>
              <p:cNvPr id="13330" name="TextBox 9"/>
              <p:cNvSpPr txBox="1">
                <a:spLocks noChangeArrowheads="1"/>
              </p:cNvSpPr>
              <p:nvPr/>
            </p:nvSpPr>
            <p:spPr bwMode="auto">
              <a:xfrm>
                <a:off x="5819838" y="4911938"/>
                <a:ext cx="2232248" cy="369342"/>
              </a:xfrm>
              <a:prstGeom prst="rect">
                <a:avLst/>
              </a:prstGeom>
              <a:noFill/>
              <a:ln w="9525">
                <a:noFill/>
                <a:miter lim="800000"/>
                <a:headEnd/>
                <a:tailEnd/>
              </a:ln>
            </p:spPr>
            <p:txBody>
              <a:bodyPr>
                <a:spAutoFit/>
              </a:bodyPr>
              <a:lstStyle/>
              <a:p>
                <a:r>
                  <a:rPr lang="en-GB">
                    <a:latin typeface="Arial" pitchFamily="34" charset="0"/>
                    <a:cs typeface="Arial" pitchFamily="34" charset="0"/>
                  </a:rPr>
                  <a:t>Carbapenem MIC</a:t>
                </a:r>
              </a:p>
            </p:txBody>
          </p:sp>
        </p:grpSp>
        <p:sp>
          <p:nvSpPr>
            <p:cNvPr id="13325" name="TextBox 10"/>
            <p:cNvSpPr txBox="1">
              <a:spLocks noChangeArrowheads="1"/>
            </p:cNvSpPr>
            <p:nvPr/>
          </p:nvSpPr>
          <p:spPr bwMode="auto">
            <a:xfrm>
              <a:off x="251520" y="2924944"/>
              <a:ext cx="351431" cy="369342"/>
            </a:xfrm>
            <a:prstGeom prst="rect">
              <a:avLst/>
            </a:prstGeom>
            <a:noFill/>
            <a:ln w="9525">
              <a:noFill/>
              <a:miter lim="800000"/>
              <a:headEnd/>
              <a:tailEnd/>
            </a:ln>
          </p:spPr>
          <p:txBody>
            <a:bodyPr wrap="none">
              <a:spAutoFit/>
            </a:bodyPr>
            <a:lstStyle/>
            <a:p>
              <a:r>
                <a:rPr lang="en-GB">
                  <a:latin typeface="Arial" pitchFamily="34" charset="0"/>
                  <a:cs typeface="Arial" pitchFamily="34" charset="0"/>
                </a:rPr>
                <a:t>N</a:t>
              </a:r>
            </a:p>
          </p:txBody>
        </p:sp>
      </p:grpSp>
      <p:cxnSp>
        <p:nvCxnSpPr>
          <p:cNvPr id="13317" name="Straight Arrow Connector 15"/>
          <p:cNvCxnSpPr>
            <a:cxnSpLocks noChangeShapeType="1"/>
          </p:cNvCxnSpPr>
          <p:nvPr/>
        </p:nvCxnSpPr>
        <p:spPr bwMode="auto">
          <a:xfrm>
            <a:off x="3348038" y="3357563"/>
            <a:ext cx="2232025" cy="0"/>
          </a:xfrm>
          <a:prstGeom prst="straightConnector1">
            <a:avLst/>
          </a:prstGeom>
          <a:noFill/>
          <a:ln w="9525">
            <a:solidFill>
              <a:schemeClr val="tx1"/>
            </a:solidFill>
            <a:round/>
            <a:headEnd type="arrow" w="med" len="med"/>
            <a:tailEnd type="arrow" w="med" len="med"/>
          </a:ln>
        </p:spPr>
      </p:cxnSp>
      <p:sp>
        <p:nvSpPr>
          <p:cNvPr id="13318" name="TextBox 16"/>
          <p:cNvSpPr txBox="1">
            <a:spLocks noChangeArrowheads="1"/>
          </p:cNvSpPr>
          <p:nvPr/>
        </p:nvSpPr>
        <p:spPr bwMode="auto">
          <a:xfrm>
            <a:off x="3276600" y="4941888"/>
            <a:ext cx="2474913" cy="338137"/>
          </a:xfrm>
          <a:prstGeom prst="rect">
            <a:avLst/>
          </a:prstGeom>
          <a:noFill/>
          <a:ln w="9525">
            <a:noFill/>
            <a:miter lim="800000"/>
            <a:headEnd/>
            <a:tailEnd/>
          </a:ln>
        </p:spPr>
        <p:txBody>
          <a:bodyPr>
            <a:spAutoFit/>
          </a:bodyPr>
          <a:lstStyle/>
          <a:p>
            <a:r>
              <a:rPr lang="en-GB" sz="1600">
                <a:latin typeface="Arial" pitchFamily="34" charset="0"/>
                <a:cs typeface="Arial" pitchFamily="34" charset="0"/>
              </a:rPr>
              <a:t>0.5                              16</a:t>
            </a:r>
          </a:p>
        </p:txBody>
      </p:sp>
      <p:cxnSp>
        <p:nvCxnSpPr>
          <p:cNvPr id="13319" name="Straight Arrow Connector 17"/>
          <p:cNvCxnSpPr>
            <a:cxnSpLocks noChangeShapeType="1"/>
          </p:cNvCxnSpPr>
          <p:nvPr/>
        </p:nvCxnSpPr>
        <p:spPr bwMode="auto">
          <a:xfrm>
            <a:off x="1042988" y="1844675"/>
            <a:ext cx="2233612" cy="0"/>
          </a:xfrm>
          <a:prstGeom prst="straightConnector1">
            <a:avLst/>
          </a:prstGeom>
          <a:noFill/>
          <a:ln w="9525">
            <a:solidFill>
              <a:schemeClr val="tx1"/>
            </a:solidFill>
            <a:round/>
            <a:headEnd type="arrow" w="med" len="med"/>
            <a:tailEnd type="arrow" w="med" len="med"/>
          </a:ln>
        </p:spPr>
      </p:cxnSp>
      <p:cxnSp>
        <p:nvCxnSpPr>
          <p:cNvPr id="13320" name="Straight Arrow Connector 18"/>
          <p:cNvCxnSpPr>
            <a:cxnSpLocks noChangeShapeType="1"/>
          </p:cNvCxnSpPr>
          <p:nvPr/>
        </p:nvCxnSpPr>
        <p:spPr bwMode="auto">
          <a:xfrm>
            <a:off x="5580063" y="1844675"/>
            <a:ext cx="2232025" cy="0"/>
          </a:xfrm>
          <a:prstGeom prst="straightConnector1">
            <a:avLst/>
          </a:prstGeom>
          <a:noFill/>
          <a:ln w="9525">
            <a:solidFill>
              <a:schemeClr val="tx1"/>
            </a:solidFill>
            <a:round/>
            <a:headEnd type="arrow" w="med" len="med"/>
            <a:tailEnd type="arrow" w="med" len="med"/>
          </a:ln>
        </p:spPr>
      </p:cxnSp>
      <p:sp>
        <p:nvSpPr>
          <p:cNvPr id="13321" name="TextBox 19"/>
          <p:cNvSpPr txBox="1">
            <a:spLocks noChangeArrowheads="1"/>
          </p:cNvSpPr>
          <p:nvPr/>
        </p:nvSpPr>
        <p:spPr bwMode="auto">
          <a:xfrm>
            <a:off x="1589088" y="1506538"/>
            <a:ext cx="1039067" cy="338554"/>
          </a:xfrm>
          <a:prstGeom prst="rect">
            <a:avLst/>
          </a:prstGeom>
          <a:noFill/>
          <a:ln w="9525">
            <a:noFill/>
            <a:miter lim="800000"/>
            <a:headEnd/>
            <a:tailEnd/>
          </a:ln>
        </p:spPr>
        <p:txBody>
          <a:bodyPr wrap="none">
            <a:spAutoFit/>
          </a:bodyPr>
          <a:lstStyle/>
          <a:p>
            <a:r>
              <a:rPr lang="en-GB" sz="1600">
                <a:latin typeface="Arial" pitchFamily="34" charset="0"/>
                <a:cs typeface="Arial" pitchFamily="34" charset="0"/>
              </a:rPr>
              <a:t>Wild-type</a:t>
            </a:r>
          </a:p>
        </p:txBody>
      </p:sp>
      <p:sp>
        <p:nvSpPr>
          <p:cNvPr id="13322" name="TextBox 20"/>
          <p:cNvSpPr txBox="1">
            <a:spLocks noChangeArrowheads="1"/>
          </p:cNvSpPr>
          <p:nvPr/>
        </p:nvSpPr>
        <p:spPr bwMode="auto">
          <a:xfrm>
            <a:off x="5897563" y="1484313"/>
            <a:ext cx="1699504" cy="338554"/>
          </a:xfrm>
          <a:prstGeom prst="rect">
            <a:avLst/>
          </a:prstGeom>
          <a:noFill/>
          <a:ln w="9525">
            <a:noFill/>
            <a:miter lim="800000"/>
            <a:headEnd/>
            <a:tailEnd/>
          </a:ln>
        </p:spPr>
        <p:txBody>
          <a:bodyPr wrap="none">
            <a:spAutoFit/>
          </a:bodyPr>
          <a:lstStyle/>
          <a:p>
            <a:r>
              <a:rPr lang="en-GB" sz="1600">
                <a:latin typeface="Arial" pitchFamily="34" charset="0"/>
                <a:cs typeface="Arial" pitchFamily="34" charset="0"/>
              </a:rPr>
              <a:t>Carbapenemase</a:t>
            </a:r>
          </a:p>
        </p:txBody>
      </p:sp>
      <p:sp>
        <p:nvSpPr>
          <p:cNvPr id="13323" name="TextBox 21"/>
          <p:cNvSpPr txBox="1">
            <a:spLocks noChangeArrowheads="1"/>
          </p:cNvSpPr>
          <p:nvPr/>
        </p:nvSpPr>
        <p:spPr bwMode="auto">
          <a:xfrm>
            <a:off x="3246555" y="2708275"/>
            <a:ext cx="2542940" cy="584775"/>
          </a:xfrm>
          <a:prstGeom prst="rect">
            <a:avLst/>
          </a:prstGeom>
          <a:noFill/>
          <a:ln w="9525">
            <a:noFill/>
            <a:miter lim="800000"/>
            <a:headEnd/>
            <a:tailEnd/>
          </a:ln>
        </p:spPr>
        <p:txBody>
          <a:bodyPr wrap="none">
            <a:spAutoFit/>
          </a:bodyPr>
          <a:lstStyle/>
          <a:p>
            <a:pPr algn="ctr"/>
            <a:r>
              <a:rPr lang="en-GB" sz="1600">
                <a:latin typeface="Arial" pitchFamily="34" charset="0"/>
                <a:cs typeface="Arial" pitchFamily="34" charset="0"/>
              </a:rPr>
              <a:t>ESBL / AmpC + porin loss</a:t>
            </a:r>
          </a:p>
          <a:p>
            <a:pPr algn="ctr"/>
            <a:r>
              <a:rPr lang="en-GB" sz="1600">
                <a:latin typeface="Arial" pitchFamily="34" charset="0"/>
                <a:cs typeface="Arial" pitchFamily="34" charset="0"/>
              </a:rPr>
              <a:t>or true carbapenemase ?</a:t>
            </a:r>
          </a:p>
        </p:txBody>
      </p:sp>
    </p:spTree>
    <p:custDataLst>
      <p:tags r:id="rId1"/>
    </p:custData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
            <a:ext cx="8229600" cy="1143000"/>
          </a:xfrm>
        </p:spPr>
        <p:txBody>
          <a:bodyPr/>
          <a:lstStyle/>
          <a:p>
            <a:r>
              <a:rPr lang="en-GB" sz="3600" dirty="0" smtClean="0">
                <a:latin typeface="Arial" pitchFamily="34" charset="0"/>
                <a:cs typeface="Arial" pitchFamily="34" charset="0"/>
              </a:rPr>
              <a:t>Understanding the enemy</a:t>
            </a:r>
            <a:endParaRPr lang="en-GB" sz="3600" dirty="0">
              <a:latin typeface="Arial" pitchFamily="34" charset="0"/>
              <a:cs typeface="Arial"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2779476695"/>
              </p:ext>
            </p:extLst>
          </p:nvPr>
        </p:nvGraphicFramePr>
        <p:xfrm>
          <a:off x="357158" y="1142984"/>
          <a:ext cx="8629844" cy="3474720"/>
        </p:xfrm>
        <a:graphic>
          <a:graphicData uri="http://schemas.openxmlformats.org/drawingml/2006/table">
            <a:tbl>
              <a:tblPr firstRow="1" bandRow="1">
                <a:tableStyleId>{E929F9F4-4A8F-4326-A1B4-22849713DDAB}</a:tableStyleId>
              </a:tblPr>
              <a:tblGrid>
                <a:gridCol w="1855691"/>
                <a:gridCol w="1329080"/>
                <a:gridCol w="1329080"/>
                <a:gridCol w="1329080"/>
                <a:gridCol w="1329080"/>
                <a:gridCol w="1457833"/>
              </a:tblGrid>
              <a:tr h="370840">
                <a:tc>
                  <a:txBody>
                    <a:bodyPr/>
                    <a:lstStyle/>
                    <a:p>
                      <a:r>
                        <a:rPr lang="en-GB" sz="2000" dirty="0" smtClean="0">
                          <a:latin typeface="Arial" pitchFamily="34" charset="0"/>
                          <a:cs typeface="Arial" pitchFamily="34" charset="0"/>
                        </a:rPr>
                        <a:t>Pathogen</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CPE</a:t>
                      </a:r>
                      <a:r>
                        <a:rPr lang="en-GB" sz="2000" baseline="30000" dirty="0" smtClean="0">
                          <a:latin typeface="Arial" pitchFamily="34" charset="0"/>
                          <a:cs typeface="Arial" pitchFamily="34" charset="0"/>
                        </a:rPr>
                        <a:t>1</a:t>
                      </a:r>
                      <a:endParaRPr lang="en-GB" sz="2000" baseline="30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CPAB</a:t>
                      </a:r>
                      <a:r>
                        <a:rPr lang="en-GB" sz="2000" baseline="30000" dirty="0" smtClean="0">
                          <a:latin typeface="Arial" pitchFamily="34" charset="0"/>
                          <a:cs typeface="Arial" pitchFamily="34" charset="0"/>
                        </a:rPr>
                        <a:t>2</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MRSA</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VRE</a:t>
                      </a:r>
                      <a:endParaRPr lang="en-GB" sz="2000" dirty="0">
                        <a:latin typeface="Arial" pitchFamily="34" charset="0"/>
                        <a:cs typeface="Arial" pitchFamily="34" charset="0"/>
                      </a:endParaRPr>
                    </a:p>
                  </a:txBody>
                  <a:tcPr/>
                </a:tc>
                <a:tc>
                  <a:txBody>
                    <a:bodyPr/>
                    <a:lstStyle/>
                    <a:p>
                      <a:r>
                        <a:rPr lang="en-GB" sz="2000" i="1" dirty="0" smtClean="0">
                          <a:latin typeface="Arial" pitchFamily="34" charset="0"/>
                          <a:cs typeface="Arial" pitchFamily="34" charset="0"/>
                        </a:rPr>
                        <a:t>C. </a:t>
                      </a:r>
                      <a:r>
                        <a:rPr lang="en-GB" sz="2000" i="1" dirty="0" err="1" smtClean="0">
                          <a:latin typeface="Arial" pitchFamily="34" charset="0"/>
                          <a:cs typeface="Arial" pitchFamily="34" charset="0"/>
                        </a:rPr>
                        <a:t>difficile</a:t>
                      </a:r>
                      <a:endParaRPr lang="en-GB" sz="2000" i="1"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Resistance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Resistance genes</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Multiple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Multiple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Single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Single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n/a</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Species</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Multiple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Single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Single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Single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Single</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HA </a:t>
                      </a:r>
                      <a:r>
                        <a:rPr lang="en-GB" sz="2000" dirty="0" err="1" smtClean="0">
                          <a:latin typeface="Arial" pitchFamily="34" charset="0"/>
                          <a:cs typeface="Arial" pitchFamily="34" charset="0"/>
                        </a:rPr>
                        <a:t>vs</a:t>
                      </a:r>
                      <a:r>
                        <a:rPr lang="en-GB" sz="2000" dirty="0" smtClean="0">
                          <a:latin typeface="Arial" pitchFamily="34" charset="0"/>
                          <a:cs typeface="Arial" pitchFamily="34" charset="0"/>
                        </a:rPr>
                        <a:t> CA</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HA</a:t>
                      </a:r>
                      <a:r>
                        <a:rPr lang="en-GB" sz="2000" baseline="0" dirty="0" smtClean="0">
                          <a:latin typeface="Arial" pitchFamily="34" charset="0"/>
                          <a:cs typeface="Arial" pitchFamily="34" charset="0"/>
                        </a:rPr>
                        <a:t> &amp; CA</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HA (ICU)</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HA</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HA</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HA</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At-risk</a:t>
                      </a:r>
                      <a:r>
                        <a:rPr lang="en-GB" sz="2000" baseline="0" dirty="0" smtClean="0">
                          <a:latin typeface="Arial" pitchFamily="34" charset="0"/>
                          <a:cs typeface="Arial" pitchFamily="34" charset="0"/>
                        </a:rPr>
                        <a:t> pts</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All</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ICU</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Unwell</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Unwell</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Old</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Virulence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Environment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r>
            </a:tbl>
          </a:graphicData>
        </a:graphic>
      </p:graphicFrame>
      <p:sp>
        <p:nvSpPr>
          <p:cNvPr id="4" name="Rectangle 3"/>
          <p:cNvSpPr/>
          <p:nvPr/>
        </p:nvSpPr>
        <p:spPr>
          <a:xfrm>
            <a:off x="285720" y="4654877"/>
            <a:ext cx="6143625" cy="646331"/>
          </a:xfrm>
          <a:prstGeom prst="rect">
            <a:avLst/>
          </a:prstGeom>
        </p:spPr>
        <p:txBody>
          <a:bodyPr>
            <a:spAutoFit/>
          </a:bodyPr>
          <a:lstStyle/>
          <a:p>
            <a:pPr marL="342900" indent="-342900">
              <a:buAutoNum type="arabicPeriod"/>
              <a:defRPr/>
            </a:pPr>
            <a:r>
              <a:rPr lang="en-US" dirty="0" err="1" smtClean="0">
                <a:latin typeface="Arial" pitchFamily="34" charset="0"/>
                <a:cs typeface="Arial" pitchFamily="34" charset="0"/>
              </a:rPr>
              <a:t>Carbapenemase</a:t>
            </a:r>
            <a:r>
              <a:rPr lang="en-US" dirty="0" smtClean="0">
                <a:latin typeface="Arial" pitchFamily="34" charset="0"/>
                <a:cs typeface="Arial" pitchFamily="34" charset="0"/>
              </a:rPr>
              <a:t>-producing Enterobacteriaceae.</a:t>
            </a:r>
          </a:p>
          <a:p>
            <a:pPr marL="342900" indent="-342900">
              <a:buAutoNum type="arabicPeriod"/>
              <a:defRPr/>
            </a:pPr>
            <a:r>
              <a:rPr lang="en-US" dirty="0" err="1" smtClean="0">
                <a:latin typeface="Arial" pitchFamily="34" charset="0"/>
                <a:cs typeface="Arial" pitchFamily="34" charset="0"/>
              </a:rPr>
              <a:t>Carbapenemase</a:t>
            </a:r>
            <a:r>
              <a:rPr lang="en-US" dirty="0" smtClean="0">
                <a:latin typeface="Arial" pitchFamily="34" charset="0"/>
                <a:cs typeface="Arial" pitchFamily="34" charset="0"/>
              </a:rPr>
              <a:t>-producing </a:t>
            </a:r>
            <a:r>
              <a:rPr lang="en-US" i="1" dirty="0" err="1" smtClean="0">
                <a:latin typeface="Arial" pitchFamily="34" charset="0"/>
                <a:cs typeface="Arial" pitchFamily="34" charset="0"/>
              </a:rPr>
              <a:t>Acinetobacter</a:t>
            </a:r>
            <a:r>
              <a:rPr lang="en-US" i="1" dirty="0" smtClean="0">
                <a:latin typeface="Arial" pitchFamily="34" charset="0"/>
                <a:cs typeface="Arial" pitchFamily="34" charset="0"/>
              </a:rPr>
              <a:t> </a:t>
            </a:r>
            <a:r>
              <a:rPr lang="en-US" i="1" dirty="0" err="1" smtClean="0">
                <a:latin typeface="Arial" pitchFamily="34" charset="0"/>
                <a:cs typeface="Arial" pitchFamily="34" charset="0"/>
              </a:rPr>
              <a:t>baumannii</a:t>
            </a:r>
            <a:r>
              <a:rPr lang="en-US" dirty="0" smtClean="0">
                <a:latin typeface="Arial" pitchFamily="34" charset="0"/>
                <a:cs typeface="Arial" pitchFamily="34" charset="0"/>
              </a:rPr>
              <a:t>.</a:t>
            </a:r>
          </a:p>
        </p:txBody>
      </p:sp>
    </p:spTree>
    <p:custDataLst>
      <p:tags r:id="rId1"/>
    </p:custData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363" y="1285875"/>
            <a:ext cx="8423275" cy="925512"/>
          </a:xfrm>
        </p:spPr>
        <p:txBody>
          <a:bodyPr>
            <a:normAutofit fontScale="90000"/>
          </a:bodyPr>
          <a:lstStyle/>
          <a:p>
            <a:r>
              <a:rPr lang="en-GB" sz="3600" dirty="0" smtClean="0">
                <a:latin typeface="Arial" pitchFamily="34" charset="0"/>
                <a:cs typeface="Arial" pitchFamily="34" charset="0"/>
              </a:rPr>
              <a:t/>
            </a:r>
            <a:br>
              <a:rPr lang="en-GB" sz="3600" dirty="0" smtClean="0">
                <a:latin typeface="Arial" pitchFamily="34" charset="0"/>
                <a:cs typeface="Arial" pitchFamily="34" charset="0"/>
              </a:rPr>
            </a:br>
            <a:r>
              <a:rPr lang="en-GB" sz="3600" dirty="0" smtClean="0">
                <a:latin typeface="Arial" pitchFamily="34" charset="0"/>
                <a:cs typeface="Arial" pitchFamily="34" charset="0"/>
              </a:rPr>
              <a:t/>
            </a:r>
            <a:br>
              <a:rPr lang="en-GB" sz="3600" dirty="0" smtClean="0">
                <a:latin typeface="Arial" pitchFamily="34" charset="0"/>
                <a:cs typeface="Arial" pitchFamily="34" charset="0"/>
              </a:rPr>
            </a:br>
            <a:r>
              <a:rPr lang="en-GB" sz="3600" dirty="0" smtClean="0">
                <a:latin typeface="Arial" pitchFamily="34" charset="0"/>
                <a:cs typeface="Arial" pitchFamily="34" charset="0"/>
              </a:rPr>
              <a:t/>
            </a:r>
            <a:br>
              <a:rPr lang="en-GB" sz="3600" dirty="0" smtClean="0">
                <a:latin typeface="Arial" pitchFamily="34" charset="0"/>
                <a:cs typeface="Arial" pitchFamily="34" charset="0"/>
              </a:rPr>
            </a:br>
            <a:r>
              <a:rPr lang="en-GB" sz="3600" dirty="0" smtClean="0">
                <a:latin typeface="Arial" pitchFamily="34" charset="0"/>
                <a:cs typeface="Arial" pitchFamily="34" charset="0"/>
              </a:rPr>
              <a:t>Poll: How much CPE have you seen in your hospital?</a:t>
            </a:r>
            <a:br>
              <a:rPr lang="en-GB" sz="3600" dirty="0" smtClean="0">
                <a:latin typeface="Arial" pitchFamily="34" charset="0"/>
                <a:cs typeface="Arial" pitchFamily="34" charset="0"/>
              </a:rPr>
            </a:br>
            <a:r>
              <a:rPr lang="en-GB" sz="3600" dirty="0" smtClean="0">
                <a:latin typeface="Arial" pitchFamily="34" charset="0"/>
                <a:cs typeface="Arial" pitchFamily="34" charset="0"/>
              </a:rPr>
              <a:t/>
            </a:r>
            <a:br>
              <a:rPr lang="en-GB" sz="3600" dirty="0" smtClean="0">
                <a:latin typeface="Arial" pitchFamily="34" charset="0"/>
                <a:cs typeface="Arial" pitchFamily="34" charset="0"/>
              </a:rPr>
            </a:br>
            <a:r>
              <a:rPr lang="en-GB" sz="3600" dirty="0" smtClean="0">
                <a:latin typeface="Arial" pitchFamily="34" charset="0"/>
                <a:cs typeface="Arial" pitchFamily="34" charset="0"/>
              </a:rPr>
              <a:t>A) None</a:t>
            </a:r>
            <a:br>
              <a:rPr lang="en-GB" sz="3600" dirty="0" smtClean="0">
                <a:latin typeface="Arial" pitchFamily="34" charset="0"/>
                <a:cs typeface="Arial" pitchFamily="34" charset="0"/>
              </a:rPr>
            </a:br>
            <a:r>
              <a:rPr lang="en-GB" sz="3600" dirty="0" smtClean="0">
                <a:latin typeface="Arial" pitchFamily="34" charset="0"/>
                <a:cs typeface="Arial" pitchFamily="34" charset="0"/>
              </a:rPr>
              <a:t>B) One or two cases</a:t>
            </a:r>
            <a:br>
              <a:rPr lang="en-GB" sz="3600" dirty="0" smtClean="0">
                <a:latin typeface="Arial" pitchFamily="34" charset="0"/>
                <a:cs typeface="Arial" pitchFamily="34" charset="0"/>
              </a:rPr>
            </a:br>
            <a:r>
              <a:rPr lang="en-GB" sz="3600" dirty="0" smtClean="0">
                <a:latin typeface="Arial" pitchFamily="34" charset="0"/>
                <a:cs typeface="Arial" pitchFamily="34" charset="0"/>
              </a:rPr>
              <a:t>C) One or two outbreaks</a:t>
            </a:r>
            <a:br>
              <a:rPr lang="en-GB" sz="3600" dirty="0" smtClean="0">
                <a:latin typeface="Arial" pitchFamily="34" charset="0"/>
                <a:cs typeface="Arial" pitchFamily="34" charset="0"/>
              </a:rPr>
            </a:br>
            <a:r>
              <a:rPr lang="en-GB" sz="3600" dirty="0" smtClean="0">
                <a:latin typeface="Arial" pitchFamily="34" charset="0"/>
                <a:cs typeface="Arial" pitchFamily="34" charset="0"/>
              </a:rPr>
              <a:t>D) Regularly (not related to known outbreaks)</a:t>
            </a:r>
            <a:endParaRPr lang="en-GB" sz="3600" dirty="0">
              <a:latin typeface="Arial" pitchFamily="34" charset="0"/>
              <a:cs typeface="Arial" pitchFamily="34" charset="0"/>
            </a:endParaRPr>
          </a:p>
        </p:txBody>
      </p:sp>
    </p:spTree>
    <p:custDataLst>
      <p:tags r:id="rId1"/>
    </p:custData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15"/>
          <p:cNvGraphicFramePr/>
          <p:nvPr/>
        </p:nvGraphicFramePr>
        <p:xfrm>
          <a:off x="642910" y="1116062"/>
          <a:ext cx="7858180" cy="4643470"/>
        </p:xfrm>
        <a:graphic>
          <a:graphicData uri="http://schemas.openxmlformats.org/drawingml/2006/chart">
            <c:chart xmlns:c="http://schemas.openxmlformats.org/drawingml/2006/chart" xmlns:r="http://schemas.openxmlformats.org/officeDocument/2006/relationships" r:id="rId3"/>
          </a:graphicData>
        </a:graphic>
      </p:graphicFrame>
      <p:sp>
        <p:nvSpPr>
          <p:cNvPr id="17" name="Rectangle 16"/>
          <p:cNvSpPr/>
          <p:nvPr/>
        </p:nvSpPr>
        <p:spPr>
          <a:xfrm>
            <a:off x="34925" y="6376988"/>
            <a:ext cx="6743700" cy="338137"/>
          </a:xfrm>
          <a:prstGeom prst="rect">
            <a:avLst/>
          </a:prstGeom>
        </p:spPr>
        <p:txBody>
          <a:bodyPr>
            <a:spAutoFit/>
          </a:bodyPr>
          <a:lstStyle/>
          <a:p>
            <a:pPr>
              <a:defRPr/>
            </a:pPr>
            <a:r>
              <a:rPr lang="en-GB" sz="1600" dirty="0">
                <a:latin typeface="Arial" pitchFamily="34" charset="0"/>
                <a:cs typeface="Arial" pitchFamily="34" charset="0"/>
              </a:rPr>
              <a:t>NHSN / NNIS data; </a:t>
            </a:r>
            <a:r>
              <a:rPr lang="en-GB" sz="1600" i="1" dirty="0">
                <a:latin typeface="Arial" pitchFamily="34" charset="0"/>
                <a:cs typeface="Arial" pitchFamily="34" charset="0"/>
              </a:rPr>
              <a:t>MMWR </a:t>
            </a:r>
            <a:r>
              <a:rPr lang="en-GB" sz="1600" dirty="0">
                <a:latin typeface="Arial" pitchFamily="34" charset="0"/>
                <a:cs typeface="Arial" pitchFamily="34" charset="0"/>
              </a:rPr>
              <a:t>2013;62:165-170.</a:t>
            </a:r>
            <a:endParaRPr lang="en-US" sz="1600" dirty="0">
              <a:latin typeface="Arial" pitchFamily="34" charset="0"/>
              <a:cs typeface="Arial" pitchFamily="34" charset="0"/>
            </a:endParaRPr>
          </a:p>
        </p:txBody>
      </p:sp>
      <p:sp>
        <p:nvSpPr>
          <p:cNvPr id="16388" name="Title 1"/>
          <p:cNvSpPr>
            <a:spLocks noGrp="1"/>
          </p:cNvSpPr>
          <p:nvPr>
            <p:ph type="title"/>
          </p:nvPr>
        </p:nvSpPr>
        <p:spPr>
          <a:xfrm>
            <a:off x="457200" y="222575"/>
            <a:ext cx="8229600" cy="1143000"/>
          </a:xfrm>
        </p:spPr>
        <p:txBody>
          <a:bodyPr/>
          <a:lstStyle/>
          <a:p>
            <a:r>
              <a:rPr lang="en-GB" sz="3600" dirty="0" smtClean="0">
                <a:latin typeface="Arial" pitchFamily="34" charset="0"/>
                <a:ea typeface="ＭＳ Ｐゴシック" pitchFamily="34" charset="-128"/>
                <a:cs typeface="Arial" pitchFamily="34" charset="0"/>
              </a:rPr>
              <a:t>CPE in the USA</a:t>
            </a:r>
          </a:p>
        </p:txBody>
      </p:sp>
    </p:spTree>
    <p:custDataLst>
      <p:tags r:id="rId1"/>
    </p:custData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p:nvPr/>
        </p:nvGraphicFramePr>
        <p:xfrm>
          <a:off x="457199" y="1365574"/>
          <a:ext cx="7926779" cy="4714591"/>
        </p:xfrm>
        <a:graphic>
          <a:graphicData uri="http://schemas.openxmlformats.org/drawingml/2006/chart">
            <c:chart xmlns:c="http://schemas.openxmlformats.org/drawingml/2006/chart" xmlns:r="http://schemas.openxmlformats.org/officeDocument/2006/relationships" r:id="rId3"/>
          </a:graphicData>
        </a:graphic>
      </p:graphicFrame>
      <p:sp>
        <p:nvSpPr>
          <p:cNvPr id="7" name="Title 1"/>
          <p:cNvSpPr>
            <a:spLocks noGrp="1"/>
          </p:cNvSpPr>
          <p:nvPr>
            <p:ph type="title"/>
          </p:nvPr>
        </p:nvSpPr>
        <p:spPr>
          <a:xfrm>
            <a:off x="457200" y="222575"/>
            <a:ext cx="8229600" cy="1143000"/>
          </a:xfrm>
        </p:spPr>
        <p:txBody>
          <a:bodyPr/>
          <a:lstStyle/>
          <a:p>
            <a:r>
              <a:rPr lang="en-GB" sz="3600" dirty="0" smtClean="0">
                <a:latin typeface="Arial" pitchFamily="34" charset="0"/>
                <a:ea typeface="ＭＳ Ｐゴシック" pitchFamily="34" charset="-128"/>
                <a:cs typeface="Arial" pitchFamily="34" charset="0"/>
              </a:rPr>
              <a:t>CPE in the USA</a:t>
            </a:r>
            <a:br>
              <a:rPr lang="en-GB" sz="3600" dirty="0" smtClean="0">
                <a:latin typeface="Arial" pitchFamily="34" charset="0"/>
                <a:ea typeface="ＭＳ Ｐゴシック" pitchFamily="34" charset="-128"/>
                <a:cs typeface="Arial" pitchFamily="34" charset="0"/>
              </a:rPr>
            </a:br>
            <a:r>
              <a:rPr lang="en-GB" sz="2500" dirty="0" smtClean="0">
                <a:latin typeface="Arial" pitchFamily="34" charset="0"/>
                <a:ea typeface="ＭＳ Ｐゴシック" pitchFamily="34" charset="-128"/>
                <a:cs typeface="Arial" pitchFamily="34" charset="0"/>
              </a:rPr>
              <a:t>25 community hospitals in </a:t>
            </a:r>
            <a:r>
              <a:rPr lang="en-GB" sz="2500" dirty="0" err="1" smtClean="0">
                <a:latin typeface="Arial" pitchFamily="34" charset="0"/>
                <a:ea typeface="ＭＳ Ｐゴシック" pitchFamily="34" charset="-128"/>
                <a:cs typeface="Arial" pitchFamily="34" charset="0"/>
              </a:rPr>
              <a:t>Southwestern</a:t>
            </a:r>
            <a:r>
              <a:rPr lang="en-GB" sz="2500" dirty="0" smtClean="0">
                <a:latin typeface="Arial" pitchFamily="34" charset="0"/>
                <a:ea typeface="ＭＳ Ｐゴシック" pitchFamily="34" charset="-128"/>
                <a:cs typeface="Arial" pitchFamily="34" charset="0"/>
              </a:rPr>
              <a:t> USA</a:t>
            </a:r>
          </a:p>
        </p:txBody>
      </p:sp>
      <p:sp>
        <p:nvSpPr>
          <p:cNvPr id="8" name="Rectangle 7"/>
          <p:cNvSpPr/>
          <p:nvPr/>
        </p:nvSpPr>
        <p:spPr>
          <a:xfrm>
            <a:off x="23750" y="6408210"/>
            <a:ext cx="6335486" cy="338554"/>
          </a:xfrm>
          <a:prstGeom prst="rect">
            <a:avLst/>
          </a:prstGeom>
        </p:spPr>
        <p:txBody>
          <a:bodyPr wrap="square">
            <a:spAutoFit/>
          </a:bodyPr>
          <a:lstStyle/>
          <a:p>
            <a:r>
              <a:rPr lang="en-GB" sz="1600" dirty="0" err="1" smtClean="0">
                <a:latin typeface="Arial" pitchFamily="34" charset="0"/>
                <a:cs typeface="Arial" pitchFamily="34" charset="0"/>
              </a:rPr>
              <a:t>Thaden</a:t>
            </a:r>
            <a:r>
              <a:rPr lang="en-GB" sz="1600" dirty="0" smtClean="0">
                <a:latin typeface="Arial" pitchFamily="34" charset="0"/>
                <a:cs typeface="Arial" pitchFamily="34" charset="0"/>
              </a:rPr>
              <a:t> </a:t>
            </a:r>
            <a:r>
              <a:rPr lang="en-GB" sz="1600" i="1" dirty="0" smtClean="0">
                <a:latin typeface="Arial" pitchFamily="34" charset="0"/>
                <a:cs typeface="Arial" pitchFamily="34" charset="0"/>
              </a:rPr>
              <a:t>et al. Infect Control Hosp </a:t>
            </a:r>
            <a:r>
              <a:rPr lang="en-GB" sz="1600" i="1" dirty="0" err="1" smtClean="0">
                <a:latin typeface="Arial" pitchFamily="34" charset="0"/>
                <a:cs typeface="Arial" pitchFamily="34" charset="0"/>
              </a:rPr>
              <a:t>Epidemiol</a:t>
            </a:r>
            <a:r>
              <a:rPr lang="en-GB" sz="1600" i="1" dirty="0" smtClean="0">
                <a:latin typeface="Arial" pitchFamily="34" charset="0"/>
                <a:cs typeface="Arial" pitchFamily="34" charset="0"/>
              </a:rPr>
              <a:t> </a:t>
            </a:r>
            <a:r>
              <a:rPr lang="en-GB" sz="1600" dirty="0" smtClean="0">
                <a:latin typeface="Arial" pitchFamily="34" charset="0"/>
                <a:cs typeface="Arial" pitchFamily="34" charset="0"/>
              </a:rPr>
              <a:t>2014;35:978-983.</a:t>
            </a:r>
            <a:endParaRPr lang="en-GB" sz="1600" dirty="0">
              <a:latin typeface="Arial" pitchFamily="34" charset="0"/>
              <a:cs typeface="Arial" pitchFamily="34" charset="0"/>
            </a:endParaRPr>
          </a:p>
        </p:txBody>
      </p:sp>
    </p:spTree>
    <p:custDataLst>
      <p:tags r:id="rId1"/>
    </p:custData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4925" y="6460113"/>
            <a:ext cx="6743700" cy="338137"/>
          </a:xfrm>
          <a:prstGeom prst="rect">
            <a:avLst/>
          </a:prstGeom>
        </p:spPr>
        <p:txBody>
          <a:bodyPr>
            <a:spAutoFit/>
          </a:bodyPr>
          <a:lstStyle/>
          <a:p>
            <a:pPr>
              <a:defRPr/>
            </a:pPr>
            <a:r>
              <a:rPr lang="en-GB" sz="1600" dirty="0">
                <a:latin typeface="Arial" pitchFamily="34" charset="0"/>
                <a:cs typeface="Arial" pitchFamily="34" charset="0"/>
              </a:rPr>
              <a:t>Lin </a:t>
            </a:r>
            <a:r>
              <a:rPr lang="en-GB" sz="1600" i="1" dirty="0">
                <a:latin typeface="Arial" pitchFamily="34" charset="0"/>
                <a:cs typeface="Arial" pitchFamily="34" charset="0"/>
              </a:rPr>
              <a:t>et al. </a:t>
            </a:r>
            <a:r>
              <a:rPr lang="fr-FR" sz="1600" i="1" dirty="0">
                <a:latin typeface="Arial" pitchFamily="34" charset="0"/>
                <a:cs typeface="Arial" pitchFamily="34" charset="0"/>
              </a:rPr>
              <a:t>Clin Infect Dis </a:t>
            </a:r>
            <a:r>
              <a:rPr lang="fr-FR" sz="1600" dirty="0">
                <a:latin typeface="Arial" pitchFamily="34" charset="0"/>
                <a:cs typeface="Arial" pitchFamily="34" charset="0"/>
              </a:rPr>
              <a:t>2013;57:1246-1252.</a:t>
            </a:r>
            <a:endParaRPr lang="en-US" sz="1600" dirty="0">
              <a:latin typeface="Arial" pitchFamily="34" charset="0"/>
              <a:cs typeface="Arial" pitchFamily="34" charset="0"/>
            </a:endParaRPr>
          </a:p>
        </p:txBody>
      </p:sp>
      <p:graphicFrame>
        <p:nvGraphicFramePr>
          <p:cNvPr id="4" name="Chart 3"/>
          <p:cNvGraphicFramePr/>
          <p:nvPr/>
        </p:nvGraphicFramePr>
        <p:xfrm>
          <a:off x="285720" y="1163782"/>
          <a:ext cx="8072494" cy="4929222"/>
        </p:xfrm>
        <a:graphic>
          <a:graphicData uri="http://schemas.openxmlformats.org/drawingml/2006/chart">
            <c:chart xmlns:c="http://schemas.openxmlformats.org/drawingml/2006/chart" xmlns:r="http://schemas.openxmlformats.org/officeDocument/2006/relationships" r:id="rId3"/>
          </a:graphicData>
        </a:graphic>
      </p:graphicFrame>
      <p:sp>
        <p:nvSpPr>
          <p:cNvPr id="17412" name="Title 1"/>
          <p:cNvSpPr>
            <a:spLocks noGrp="1"/>
          </p:cNvSpPr>
          <p:nvPr>
            <p:ph type="title"/>
          </p:nvPr>
        </p:nvSpPr>
        <p:spPr>
          <a:xfrm>
            <a:off x="457200" y="222575"/>
            <a:ext cx="8229600" cy="1143000"/>
          </a:xfrm>
        </p:spPr>
        <p:txBody>
          <a:bodyPr/>
          <a:lstStyle/>
          <a:p>
            <a:r>
              <a:rPr lang="en-GB" sz="3600" dirty="0" smtClean="0">
                <a:latin typeface="Arial" pitchFamily="34" charset="0"/>
                <a:ea typeface="ＭＳ Ｐゴシック" pitchFamily="34" charset="-128"/>
                <a:cs typeface="Arial" pitchFamily="34" charset="0"/>
              </a:rPr>
              <a:t>CPE in LTACs, USA</a:t>
            </a:r>
          </a:p>
        </p:txBody>
      </p:sp>
    </p:spTree>
    <p:custDataLst>
      <p:tags r:id="rId1"/>
    </p:custData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077595791"/>
              </p:ext>
            </p:extLst>
          </p:nvPr>
        </p:nvGraphicFramePr>
        <p:xfrm>
          <a:off x="384297" y="836712"/>
          <a:ext cx="8086604" cy="4876488"/>
        </p:xfrm>
        <a:graphic>
          <a:graphicData uri="http://schemas.openxmlformats.org/drawingml/2006/table">
            <a:tbl>
              <a:tblPr/>
              <a:tblGrid>
                <a:gridCol w="1091359"/>
                <a:gridCol w="441822"/>
                <a:gridCol w="1141584"/>
                <a:gridCol w="3024336"/>
                <a:gridCol w="791072"/>
                <a:gridCol w="762497"/>
                <a:gridCol w="833934"/>
              </a:tblGrid>
              <a:tr h="0">
                <a:tc>
                  <a:txBody>
                    <a:bodyPr/>
                    <a:lstStyle/>
                    <a:p>
                      <a:r>
                        <a:rPr lang="en-GB" sz="1200" b="1" dirty="0">
                          <a:effectLst/>
                          <a:latin typeface="Arial" pitchFamily="34" charset="0"/>
                          <a:cs typeface="Arial" pitchFamily="34" charset="0"/>
                        </a:rPr>
                        <a:t>Author</a:t>
                      </a:r>
                      <a:endParaRPr lang="en-GB" sz="1200" dirty="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b="1">
                          <a:effectLst/>
                          <a:latin typeface="Arial" pitchFamily="34" charset="0"/>
                          <a:cs typeface="Arial" pitchFamily="34" charset="0"/>
                        </a:rPr>
                        <a:t>Year</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b="1">
                          <a:effectLst/>
                          <a:latin typeface="Arial" pitchFamily="34" charset="0"/>
                          <a:cs typeface="Arial" pitchFamily="34" charset="0"/>
                        </a:rPr>
                        <a:t>Location</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b="1" dirty="0">
                          <a:effectLst/>
                          <a:latin typeface="Arial" pitchFamily="34" charset="0"/>
                          <a:cs typeface="Arial" pitchFamily="34" charset="0"/>
                        </a:rPr>
                        <a:t>Setting</a:t>
                      </a:r>
                      <a:endParaRPr lang="en-GB" sz="1200" dirty="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b="1">
                          <a:effectLst/>
                          <a:latin typeface="Arial" pitchFamily="34" charset="0"/>
                          <a:cs typeface="Arial" pitchFamily="34" charset="0"/>
                        </a:rPr>
                        <a:t>n patients</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b="1" dirty="0">
                          <a:effectLst/>
                          <a:latin typeface="Arial" pitchFamily="34" charset="0"/>
                          <a:cs typeface="Arial" pitchFamily="34" charset="0"/>
                        </a:rPr>
                        <a:t>n carriers</a:t>
                      </a:r>
                      <a:endParaRPr lang="en-GB" sz="1200" dirty="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b="1" dirty="0">
                          <a:effectLst/>
                          <a:latin typeface="Arial" pitchFamily="34" charset="0"/>
                          <a:cs typeface="Arial" pitchFamily="34" charset="0"/>
                        </a:rPr>
                        <a:t>% carriers</a:t>
                      </a:r>
                      <a:endParaRPr lang="en-GB" sz="1200" dirty="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r>
                        <a:rPr lang="en-GB" sz="1200">
                          <a:effectLst/>
                          <a:latin typeface="Arial" pitchFamily="34" charset="0"/>
                          <a:cs typeface="Arial" pitchFamily="34" charset="0"/>
                        </a:rPr>
                        <a:t>Adler</a:t>
                      </a:r>
                      <a:r>
                        <a:rPr lang="en-GB" sz="1200" u="none" strike="noStrike" baseline="30000">
                          <a:solidFill>
                            <a:srgbClr val="1185D7"/>
                          </a:solidFill>
                          <a:effectLst/>
                          <a:latin typeface="Arial" pitchFamily="34" charset="0"/>
                          <a:cs typeface="Arial" pitchFamily="34" charset="0"/>
                          <a:hlinkClick r:id="rId2"/>
                        </a:rPr>
                        <a:t>1</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9525" cap="flat" cmpd="sng" algn="ctr">
                      <a:solidFill>
                        <a:srgbClr val="D9DDE0"/>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2015</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9525" cap="flat" cmpd="sng" algn="ctr">
                      <a:solidFill>
                        <a:srgbClr val="D9DDE0"/>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Israel</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9525" cap="flat" cmpd="sng" algn="ctr">
                      <a:solidFill>
                        <a:srgbClr val="D9DDE0"/>
                      </a:solidFill>
                      <a:prstDash val="solid"/>
                      <a:round/>
                      <a:headEnd type="none" w="med" len="med"/>
                      <a:tailEnd type="none" w="med" len="med"/>
                    </a:lnB>
                    <a:solidFill>
                      <a:srgbClr val="FFFFFF"/>
                    </a:solidFill>
                  </a:tcPr>
                </a:tc>
                <a:tc>
                  <a:txBody>
                    <a:bodyPr/>
                    <a:lstStyle/>
                    <a:p>
                      <a:r>
                        <a:rPr lang="en-GB" sz="1200" dirty="0" smtClean="0">
                          <a:effectLst/>
                          <a:latin typeface="Arial" pitchFamily="34" charset="0"/>
                          <a:cs typeface="Arial" pitchFamily="34" charset="0"/>
                        </a:rPr>
                        <a:t>CPE </a:t>
                      </a:r>
                      <a:r>
                        <a:rPr lang="en-GB" sz="1200" dirty="0">
                          <a:effectLst/>
                          <a:latin typeface="Arial" pitchFamily="34" charset="0"/>
                          <a:cs typeface="Arial" pitchFamily="34" charset="0"/>
                        </a:rPr>
                        <a:t>carriage in post-acute hospitals, 2008</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9525" cap="flat" cmpd="sng" algn="ctr">
                      <a:solidFill>
                        <a:srgbClr val="D9DDE0"/>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1147</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9525" cap="flat" cmpd="sng" algn="ctr">
                      <a:solidFill>
                        <a:srgbClr val="D9DDE0"/>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184</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9525" cap="flat" cmpd="sng" algn="ctr">
                      <a:solidFill>
                        <a:srgbClr val="D9DDE0"/>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16.0</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9525" cap="flat" cmpd="sng" algn="ctr">
                      <a:solidFill>
                        <a:srgbClr val="D9DDE0"/>
                      </a:solidFill>
                      <a:prstDash val="solid"/>
                      <a:round/>
                      <a:headEnd type="none" w="med" len="med"/>
                      <a:tailEnd type="none" w="med" len="med"/>
                    </a:lnB>
                    <a:solidFill>
                      <a:srgbClr val="FFFFFF"/>
                    </a:solidFill>
                  </a:tcPr>
                </a:tc>
              </a:tr>
              <a:tr h="0">
                <a:tc>
                  <a:txBody>
                    <a:bodyPr/>
                    <a:lstStyle/>
                    <a:p>
                      <a:r>
                        <a:rPr lang="en-GB" sz="1200">
                          <a:effectLst/>
                          <a:latin typeface="Arial" pitchFamily="34" charset="0"/>
                          <a:cs typeface="Arial" pitchFamily="34" charset="0"/>
                        </a:rPr>
                        <a:t>–</a:t>
                      </a:r>
                    </a:p>
                  </a:txBody>
                  <a:tcPr marL="16917" marR="16917" marT="8458" marB="8458" anchor="ctr">
                    <a:lnL>
                      <a:noFill/>
                    </a:lnL>
                    <a:lnR>
                      <a:noFill/>
                    </a:lnR>
                    <a:lnT w="9525" cap="flat" cmpd="sng" algn="ctr">
                      <a:solidFill>
                        <a:srgbClr val="D9DDE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a:t>
                      </a:r>
                    </a:p>
                  </a:txBody>
                  <a:tcPr marL="16917" marR="16917" marT="8458" marB="8458" anchor="ctr">
                    <a:lnL>
                      <a:noFill/>
                    </a:lnL>
                    <a:lnR>
                      <a:noFill/>
                    </a:lnR>
                    <a:lnT w="9525" cap="flat" cmpd="sng" algn="ctr">
                      <a:solidFill>
                        <a:srgbClr val="D9DDE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a:t>
                      </a:r>
                    </a:p>
                  </a:txBody>
                  <a:tcPr marL="16917" marR="16917" marT="8458" marB="8458" anchor="ctr">
                    <a:lnL>
                      <a:noFill/>
                    </a:lnL>
                    <a:lnR>
                      <a:noFill/>
                    </a:lnR>
                    <a:lnT w="9525" cap="flat" cmpd="sng" algn="ctr">
                      <a:solidFill>
                        <a:srgbClr val="D9DDE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smtClean="0">
                          <a:effectLst/>
                          <a:latin typeface="Arial" pitchFamily="34" charset="0"/>
                          <a:cs typeface="Arial" pitchFamily="34" charset="0"/>
                        </a:rPr>
                        <a:t>CPE </a:t>
                      </a:r>
                      <a:r>
                        <a:rPr lang="en-GB" sz="1200" dirty="0">
                          <a:effectLst/>
                          <a:latin typeface="Arial" pitchFamily="34" charset="0"/>
                          <a:cs typeface="Arial" pitchFamily="34" charset="0"/>
                        </a:rPr>
                        <a:t>carriage in post-acute hospitals, 2013</a:t>
                      </a:r>
                    </a:p>
                  </a:txBody>
                  <a:tcPr marL="16917" marR="16917" marT="8458" marB="8458" anchor="ctr">
                    <a:lnL>
                      <a:noFill/>
                    </a:lnL>
                    <a:lnR>
                      <a:noFill/>
                    </a:lnR>
                    <a:lnT w="9525" cap="flat" cmpd="sng" algn="ctr">
                      <a:solidFill>
                        <a:srgbClr val="D9DDE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1287</a:t>
                      </a:r>
                    </a:p>
                  </a:txBody>
                  <a:tcPr marL="16917" marR="16917" marT="8458" marB="8458" anchor="ctr">
                    <a:lnL>
                      <a:noFill/>
                    </a:lnL>
                    <a:lnR>
                      <a:noFill/>
                    </a:lnR>
                    <a:lnT w="9525" cap="flat" cmpd="sng" algn="ctr">
                      <a:solidFill>
                        <a:srgbClr val="D9DDE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127</a:t>
                      </a:r>
                    </a:p>
                  </a:txBody>
                  <a:tcPr marL="16917" marR="16917" marT="8458" marB="8458" anchor="ctr">
                    <a:lnL>
                      <a:noFill/>
                    </a:lnL>
                    <a:lnR>
                      <a:noFill/>
                    </a:lnR>
                    <a:lnT w="9525" cap="flat" cmpd="sng" algn="ctr">
                      <a:solidFill>
                        <a:srgbClr val="D9DDE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9.9</a:t>
                      </a:r>
                    </a:p>
                  </a:txBody>
                  <a:tcPr marL="16917" marR="16917" marT="8458" marB="8458" anchor="ctr">
                    <a:lnL>
                      <a:noFill/>
                    </a:lnL>
                    <a:lnR>
                      <a:noFill/>
                    </a:lnR>
                    <a:lnT w="9525" cap="flat" cmpd="sng" algn="ctr">
                      <a:solidFill>
                        <a:srgbClr val="D9DDE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r>
                        <a:rPr lang="en-GB" sz="1200" u="none" strike="noStrike">
                          <a:solidFill>
                            <a:srgbClr val="1185D7"/>
                          </a:solidFill>
                          <a:effectLst/>
                          <a:latin typeface="Arial" pitchFamily="34" charset="0"/>
                          <a:cs typeface="Arial" pitchFamily="34" charset="0"/>
                          <a:hlinkClick r:id="rId3"/>
                        </a:rPr>
                        <a:t>Mack</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2014</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London</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‘High-risk’ inpatients and admissions.</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2077</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7</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0.3</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r>
                        <a:rPr lang="en-GB" sz="1200">
                          <a:effectLst/>
                          <a:latin typeface="Arial" pitchFamily="34" charset="0"/>
                          <a:cs typeface="Arial" pitchFamily="34" charset="0"/>
                        </a:rPr>
                        <a:t>Rai</a:t>
                      </a:r>
                      <a:r>
                        <a:rPr lang="en-GB" sz="1200" u="none" strike="noStrike" baseline="30000">
                          <a:solidFill>
                            <a:srgbClr val="1185D7"/>
                          </a:solidFill>
                          <a:effectLst/>
                          <a:latin typeface="Arial" pitchFamily="34" charset="0"/>
                          <a:cs typeface="Arial" pitchFamily="34" charset="0"/>
                          <a:hlinkClick r:id="rId4"/>
                        </a:rPr>
                        <a:t>2</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2014</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East Delhi, India</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Outpatients</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242</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24</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9.9</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r>
                        <a:rPr lang="en-GB" sz="1200">
                          <a:effectLst/>
                          <a:latin typeface="Arial" pitchFamily="34" charset="0"/>
                          <a:cs typeface="Arial" pitchFamily="34" charset="0"/>
                        </a:rPr>
                        <a:t>Zhao</a:t>
                      </a:r>
                      <a:r>
                        <a:rPr lang="en-GB" sz="1200" u="none" strike="noStrike" baseline="30000">
                          <a:solidFill>
                            <a:srgbClr val="1185D7"/>
                          </a:solidFill>
                          <a:effectLst/>
                          <a:latin typeface="Arial" pitchFamily="34" charset="0"/>
                          <a:cs typeface="Arial" pitchFamily="34" charset="0"/>
                          <a:hlinkClick r:id="rId5"/>
                        </a:rPr>
                        <a:t>3</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2014</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Fujian, China</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Stool samples from hospitalized patients</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303</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20</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6.6</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r>
                        <a:rPr lang="en-GB" sz="1200">
                          <a:effectLst/>
                          <a:latin typeface="Arial" pitchFamily="34" charset="0"/>
                          <a:cs typeface="Arial" pitchFamily="34" charset="0"/>
                        </a:rPr>
                        <a:t>Birgand</a:t>
                      </a:r>
                      <a:r>
                        <a:rPr lang="en-GB" sz="1200" u="none" strike="noStrike" baseline="30000">
                          <a:solidFill>
                            <a:srgbClr val="1185D7"/>
                          </a:solidFill>
                          <a:effectLst/>
                          <a:latin typeface="Arial" pitchFamily="34" charset="0"/>
                          <a:cs typeface="Arial" pitchFamily="34" charset="0"/>
                          <a:hlinkClick r:id="rId6"/>
                        </a:rPr>
                        <a:t>4</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2014</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Paris, France</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Patients repatriated or recently hospitalized in a foreign country</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132</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9</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6.8</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r>
                        <a:rPr lang="en-GB" sz="1200">
                          <a:effectLst/>
                          <a:latin typeface="Arial" pitchFamily="34" charset="0"/>
                          <a:cs typeface="Arial" pitchFamily="34" charset="0"/>
                        </a:rPr>
                        <a:t>Kim</a:t>
                      </a:r>
                      <a:r>
                        <a:rPr lang="en-GB" sz="1200" u="none" strike="noStrike" baseline="30000">
                          <a:solidFill>
                            <a:srgbClr val="1185D7"/>
                          </a:solidFill>
                          <a:effectLst/>
                          <a:latin typeface="Arial" pitchFamily="34" charset="0"/>
                          <a:cs typeface="Arial" pitchFamily="34" charset="0"/>
                          <a:hlinkClick r:id="rId7"/>
                        </a:rPr>
                        <a:t>5</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2014</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Seoul, Korea</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ICU admissions</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347</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1</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0.3</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r>
                        <a:rPr lang="en-GB" sz="1200">
                          <a:effectLst/>
                          <a:latin typeface="Arial" pitchFamily="34" charset="0"/>
                          <a:cs typeface="Arial" pitchFamily="34" charset="0"/>
                        </a:rPr>
                        <a:t>Girlich</a:t>
                      </a:r>
                      <a:r>
                        <a:rPr lang="en-GB" sz="1200" u="none" strike="noStrike" baseline="30000">
                          <a:solidFill>
                            <a:srgbClr val="1185D7"/>
                          </a:solidFill>
                          <a:effectLst/>
                          <a:latin typeface="Arial" pitchFamily="34" charset="0"/>
                          <a:cs typeface="Arial" pitchFamily="34" charset="0"/>
                          <a:hlinkClick r:id="rId8"/>
                        </a:rPr>
                        <a:t>6</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2014</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Morocco</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Hospitalized patients</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77</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10</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13.0</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r>
                        <a:rPr lang="en-GB" sz="1200">
                          <a:effectLst/>
                          <a:latin typeface="Arial" pitchFamily="34" charset="0"/>
                          <a:cs typeface="Arial" pitchFamily="34" charset="0"/>
                        </a:rPr>
                        <a:t>Lin</a:t>
                      </a:r>
                      <a:r>
                        <a:rPr lang="en-GB" sz="1200" u="none" strike="noStrike" baseline="30000">
                          <a:solidFill>
                            <a:srgbClr val="1185D7"/>
                          </a:solidFill>
                          <a:effectLst/>
                          <a:latin typeface="Arial" pitchFamily="34" charset="0"/>
                          <a:cs typeface="Arial" pitchFamily="34" charset="0"/>
                          <a:hlinkClick r:id="rId9"/>
                        </a:rPr>
                        <a:t>7</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9525" cap="flat" cmpd="sng" algn="ctr">
                      <a:solidFill>
                        <a:srgbClr val="D9DDE0"/>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2013</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9525" cap="flat" cmpd="sng" algn="ctr">
                      <a:solidFill>
                        <a:srgbClr val="D9DDE0"/>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Chicago, USA</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9525" cap="flat" cmpd="sng" algn="ctr">
                      <a:solidFill>
                        <a:srgbClr val="D9DDE0"/>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Long term acute care hospitals</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9525" cap="flat" cmpd="sng" algn="ctr">
                      <a:solidFill>
                        <a:srgbClr val="D9DDE0"/>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391</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9525" cap="flat" cmpd="sng" algn="ctr">
                      <a:solidFill>
                        <a:srgbClr val="D9DDE0"/>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119</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9525" cap="flat" cmpd="sng" algn="ctr">
                      <a:solidFill>
                        <a:srgbClr val="D9DDE0"/>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30.4</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9525" cap="flat" cmpd="sng" algn="ctr">
                      <a:solidFill>
                        <a:srgbClr val="D9DDE0"/>
                      </a:solidFill>
                      <a:prstDash val="solid"/>
                      <a:round/>
                      <a:headEnd type="none" w="med" len="med"/>
                      <a:tailEnd type="none" w="med" len="med"/>
                    </a:lnB>
                    <a:solidFill>
                      <a:srgbClr val="FFFFFF"/>
                    </a:solidFill>
                  </a:tcPr>
                </a:tc>
              </a:tr>
              <a:tr h="0">
                <a:tc>
                  <a:txBody>
                    <a:bodyPr/>
                    <a:lstStyle/>
                    <a:p>
                      <a:r>
                        <a:rPr lang="en-GB" sz="1200">
                          <a:effectLst/>
                          <a:latin typeface="Arial" pitchFamily="34" charset="0"/>
                          <a:cs typeface="Arial" pitchFamily="34" charset="0"/>
                        </a:rPr>
                        <a:t>–</a:t>
                      </a:r>
                    </a:p>
                  </a:txBody>
                  <a:tcPr marL="16917" marR="16917" marT="8458" marB="8458" anchor="ctr">
                    <a:lnL>
                      <a:noFill/>
                    </a:lnL>
                    <a:lnR>
                      <a:noFill/>
                    </a:lnR>
                    <a:lnT w="9525" cap="flat" cmpd="sng" algn="ctr">
                      <a:solidFill>
                        <a:srgbClr val="D9DDE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a:t>
                      </a:r>
                    </a:p>
                  </a:txBody>
                  <a:tcPr marL="16917" marR="16917" marT="8458" marB="8458" anchor="ctr">
                    <a:lnL>
                      <a:noFill/>
                    </a:lnL>
                    <a:lnR>
                      <a:noFill/>
                    </a:lnR>
                    <a:lnT w="9525" cap="flat" cmpd="sng" algn="ctr">
                      <a:solidFill>
                        <a:srgbClr val="D9DDE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a:t>
                      </a:r>
                    </a:p>
                  </a:txBody>
                  <a:tcPr marL="16917" marR="16917" marT="8458" marB="8458" anchor="ctr">
                    <a:lnL>
                      <a:noFill/>
                    </a:lnL>
                    <a:lnR>
                      <a:noFill/>
                    </a:lnR>
                    <a:lnT w="9525" cap="flat" cmpd="sng" algn="ctr">
                      <a:solidFill>
                        <a:srgbClr val="D9DDE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Short stay hospital ICU</a:t>
                      </a:r>
                    </a:p>
                  </a:txBody>
                  <a:tcPr marL="16917" marR="16917" marT="8458" marB="8458" anchor="ctr">
                    <a:lnL>
                      <a:noFill/>
                    </a:lnL>
                    <a:lnR>
                      <a:noFill/>
                    </a:lnR>
                    <a:lnT w="9525" cap="flat" cmpd="sng" algn="ctr">
                      <a:solidFill>
                        <a:srgbClr val="D9DDE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910</a:t>
                      </a:r>
                    </a:p>
                  </a:txBody>
                  <a:tcPr marL="16917" marR="16917" marT="8458" marB="8458" anchor="ctr">
                    <a:lnL>
                      <a:noFill/>
                    </a:lnL>
                    <a:lnR>
                      <a:noFill/>
                    </a:lnR>
                    <a:lnT w="9525" cap="flat" cmpd="sng" algn="ctr">
                      <a:solidFill>
                        <a:srgbClr val="D9DDE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30</a:t>
                      </a:r>
                    </a:p>
                  </a:txBody>
                  <a:tcPr marL="16917" marR="16917" marT="8458" marB="8458" anchor="ctr">
                    <a:lnL>
                      <a:noFill/>
                    </a:lnL>
                    <a:lnR>
                      <a:noFill/>
                    </a:lnR>
                    <a:lnT w="9525" cap="flat" cmpd="sng" algn="ctr">
                      <a:solidFill>
                        <a:srgbClr val="D9DDE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3.3</a:t>
                      </a:r>
                    </a:p>
                  </a:txBody>
                  <a:tcPr marL="16917" marR="16917" marT="8458" marB="8458" anchor="ctr">
                    <a:lnL>
                      <a:noFill/>
                    </a:lnL>
                    <a:lnR>
                      <a:noFill/>
                    </a:lnR>
                    <a:lnT w="9525" cap="flat" cmpd="sng" algn="ctr">
                      <a:solidFill>
                        <a:srgbClr val="D9DDE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r>
                        <a:rPr lang="en-GB" sz="1200">
                          <a:effectLst/>
                          <a:latin typeface="Arial" pitchFamily="34" charset="0"/>
                          <a:cs typeface="Arial" pitchFamily="34" charset="0"/>
                        </a:rPr>
                        <a:t>Villar</a:t>
                      </a:r>
                      <a:r>
                        <a:rPr lang="en-GB" sz="1200" u="none" strike="noStrike" baseline="30000">
                          <a:solidFill>
                            <a:srgbClr val="1185D7"/>
                          </a:solidFill>
                          <a:effectLst/>
                          <a:latin typeface="Arial" pitchFamily="34" charset="0"/>
                          <a:cs typeface="Arial" pitchFamily="34" charset="0"/>
                          <a:hlinkClick r:id="rId10"/>
                        </a:rPr>
                        <a:t>8</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2013</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Buenos Aires, Argentina</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Non-hospitalized individuals</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164</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8</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4.9</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r>
                        <a:rPr lang="en-GB" sz="1200">
                          <a:effectLst/>
                          <a:latin typeface="Arial" pitchFamily="34" charset="0"/>
                          <a:cs typeface="Arial" pitchFamily="34" charset="0"/>
                        </a:rPr>
                        <a:t>Kothari</a:t>
                      </a:r>
                      <a:r>
                        <a:rPr lang="en-GB" sz="1200" u="none" strike="noStrike" baseline="30000">
                          <a:solidFill>
                            <a:srgbClr val="1185D7"/>
                          </a:solidFill>
                          <a:effectLst/>
                          <a:latin typeface="Arial" pitchFamily="34" charset="0"/>
                          <a:cs typeface="Arial" pitchFamily="34" charset="0"/>
                          <a:hlinkClick r:id="rId11"/>
                        </a:rPr>
                        <a:t>9</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2013</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New Delhi, India.</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Healthy neonates</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75</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1</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1.3</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r>
                        <a:rPr lang="en-GB" sz="1200">
                          <a:effectLst/>
                          <a:latin typeface="Arial" pitchFamily="34" charset="0"/>
                          <a:cs typeface="Arial" pitchFamily="34" charset="0"/>
                        </a:rPr>
                        <a:t>Day</a:t>
                      </a:r>
                      <a:r>
                        <a:rPr lang="en-GB" sz="1200" u="none" strike="noStrike" baseline="30000">
                          <a:solidFill>
                            <a:srgbClr val="1185D7"/>
                          </a:solidFill>
                          <a:effectLst/>
                          <a:latin typeface="Arial" pitchFamily="34" charset="0"/>
                          <a:cs typeface="Arial" pitchFamily="34" charset="0"/>
                          <a:hlinkClick r:id="rId12"/>
                        </a:rPr>
                        <a:t>10</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2013</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Pakistan</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Patients attending a military hospital</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175</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32</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18.3</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r>
                        <a:rPr lang="en-GB" sz="1200">
                          <a:effectLst/>
                          <a:latin typeface="Arial" pitchFamily="34" charset="0"/>
                          <a:cs typeface="Arial" pitchFamily="34" charset="0"/>
                        </a:rPr>
                        <a:t>Swaminathan</a:t>
                      </a:r>
                      <a:r>
                        <a:rPr lang="en-GB" sz="1200" u="none" strike="noStrike" baseline="30000">
                          <a:solidFill>
                            <a:srgbClr val="1185D7"/>
                          </a:solidFill>
                          <a:effectLst/>
                          <a:latin typeface="Arial" pitchFamily="34" charset="0"/>
                          <a:cs typeface="Arial" pitchFamily="34" charset="0"/>
                          <a:hlinkClick r:id="rId13"/>
                        </a:rPr>
                        <a:t>11</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2013</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New York</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All admissions to 7 units, including ICU, of 2 hospitals</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5676</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306</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5.4</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r>
                        <a:rPr lang="en-GB" sz="1200">
                          <a:effectLst/>
                          <a:latin typeface="Arial" pitchFamily="34" charset="0"/>
                          <a:cs typeface="Arial" pitchFamily="34" charset="0"/>
                        </a:rPr>
                        <a:t>Nüesch-Inderbinen</a:t>
                      </a:r>
                      <a:r>
                        <a:rPr lang="en-GB" sz="1200" u="none" strike="noStrike" baseline="30000">
                          <a:solidFill>
                            <a:srgbClr val="1185D7"/>
                          </a:solidFill>
                          <a:effectLst/>
                          <a:latin typeface="Arial" pitchFamily="34" charset="0"/>
                          <a:cs typeface="Arial" pitchFamily="34" charset="0"/>
                          <a:hlinkClick r:id="rId14"/>
                        </a:rPr>
                        <a:t>12</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2013</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Zurich, Switzerland</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Healthy community residents and outpatients</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605</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0</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0.0</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r>
                        <a:rPr lang="en-GB" sz="1200">
                          <a:effectLst/>
                          <a:latin typeface="Arial" pitchFamily="34" charset="0"/>
                          <a:cs typeface="Arial" pitchFamily="34" charset="0"/>
                        </a:rPr>
                        <a:t>Armand-Lefèvre</a:t>
                      </a:r>
                      <a:r>
                        <a:rPr lang="en-GB" sz="1200" u="none" strike="noStrike" baseline="30000">
                          <a:solidFill>
                            <a:srgbClr val="1185D7"/>
                          </a:solidFill>
                          <a:effectLst/>
                          <a:latin typeface="Arial" pitchFamily="34" charset="0"/>
                          <a:cs typeface="Arial" pitchFamily="34" charset="0"/>
                          <a:hlinkClick r:id="rId15"/>
                        </a:rPr>
                        <a:t>13</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2013</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Paris, France</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ICU patients</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50</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6</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12.0</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r>
                        <a:rPr lang="en-GB" sz="1200">
                          <a:effectLst/>
                          <a:latin typeface="Arial" pitchFamily="34" charset="0"/>
                          <a:cs typeface="Arial" pitchFamily="34" charset="0"/>
                        </a:rPr>
                        <a:t>Wiener-Well</a:t>
                      </a:r>
                      <a:r>
                        <a:rPr lang="en-GB" sz="1200" u="none" strike="noStrike" baseline="30000">
                          <a:solidFill>
                            <a:srgbClr val="1185D7"/>
                          </a:solidFill>
                          <a:effectLst/>
                          <a:latin typeface="Arial" pitchFamily="34" charset="0"/>
                          <a:cs typeface="Arial" pitchFamily="34" charset="0"/>
                          <a:hlinkClick r:id="rId16"/>
                        </a:rPr>
                        <a:t>14</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2010</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Jerusalem, Israel</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Hospitalized patients</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298</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16</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5.4</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
        <p:nvSpPr>
          <p:cNvPr id="5" name="Title 1"/>
          <p:cNvSpPr>
            <a:spLocks noGrp="1"/>
          </p:cNvSpPr>
          <p:nvPr>
            <p:ph type="title"/>
          </p:nvPr>
        </p:nvSpPr>
        <p:spPr>
          <a:xfrm>
            <a:off x="360363" y="44624"/>
            <a:ext cx="8423275" cy="711183"/>
          </a:xfrm>
        </p:spPr>
        <p:txBody>
          <a:bodyPr>
            <a:noAutofit/>
          </a:bodyPr>
          <a:lstStyle/>
          <a:p>
            <a:r>
              <a:rPr lang="en-US" sz="3600" dirty="0" smtClean="0">
                <a:latin typeface="Arial" pitchFamily="34" charset="0"/>
                <a:cs typeface="Arial" pitchFamily="34" charset="0"/>
              </a:rPr>
              <a:t>Who’s carrying CPE?</a:t>
            </a:r>
            <a:endParaRPr lang="en-US" sz="3600" dirty="0">
              <a:latin typeface="Arial" pitchFamily="34" charset="0"/>
              <a:cs typeface="Arial" pitchFamily="34" charset="0"/>
            </a:endParaRPr>
          </a:p>
        </p:txBody>
      </p:sp>
      <p:sp>
        <p:nvSpPr>
          <p:cNvPr id="6" name="Rectangle 5"/>
          <p:cNvSpPr/>
          <p:nvPr/>
        </p:nvSpPr>
        <p:spPr>
          <a:xfrm>
            <a:off x="107504" y="6464369"/>
            <a:ext cx="8712968" cy="276999"/>
          </a:xfrm>
          <a:prstGeom prst="rect">
            <a:avLst/>
          </a:prstGeom>
        </p:spPr>
        <p:txBody>
          <a:bodyPr wrap="square">
            <a:spAutoFit/>
          </a:bodyPr>
          <a:lstStyle/>
          <a:p>
            <a:r>
              <a:rPr lang="en-GB" sz="1200" dirty="0" smtClean="0">
                <a:latin typeface="Arial" pitchFamily="34" charset="0"/>
                <a:cs typeface="Arial" pitchFamily="34" charset="0"/>
              </a:rPr>
              <a:t>For refs see: </a:t>
            </a:r>
            <a:r>
              <a:rPr lang="en-GB" sz="1200" dirty="0">
                <a:latin typeface="Arial" pitchFamily="34" charset="0"/>
                <a:cs typeface="Arial" pitchFamily="34" charset="0"/>
                <a:hlinkClick r:id="rId17"/>
              </a:rPr>
              <a:t>http://reflectionsipc.com/2014/12/22/whos-harbouring-cre</a:t>
            </a:r>
            <a:r>
              <a:rPr lang="en-GB" sz="1200" dirty="0" smtClean="0">
                <a:latin typeface="Arial" pitchFamily="34" charset="0"/>
                <a:cs typeface="Arial" pitchFamily="34" charset="0"/>
                <a:hlinkClick r:id="rId17"/>
              </a:rPr>
              <a:t>/</a:t>
            </a:r>
            <a:r>
              <a:rPr lang="en-GB" sz="1200" dirty="0" smtClean="0">
                <a:latin typeface="Arial" pitchFamily="34" charset="0"/>
                <a:cs typeface="Arial" pitchFamily="34" charset="0"/>
              </a:rPr>
              <a:t> </a:t>
            </a:r>
            <a:endParaRPr lang="en-GB" sz="1200" dirty="0">
              <a:latin typeface="Arial" pitchFamily="34" charset="0"/>
              <a:cs typeface="Arial" pitchFamily="34" charset="0"/>
            </a:endParaRPr>
          </a:p>
        </p:txBody>
      </p:sp>
    </p:spTree>
    <p:extLst>
      <p:ext uri="{BB962C8B-B14F-4D97-AF65-F5344CB8AC3E}">
        <p14:creationId xmlns:p14="http://schemas.microsoft.com/office/powerpoint/2010/main" val="3115624143"/>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395536" y="764704"/>
          <a:ext cx="8280920" cy="5472608"/>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1"/>
          <p:cNvSpPr txBox="1">
            <a:spLocks/>
          </p:cNvSpPr>
          <p:nvPr/>
        </p:nvSpPr>
        <p:spPr bwMode="auto">
          <a:xfrm>
            <a:off x="-262633" y="197767"/>
            <a:ext cx="9731177" cy="1143001"/>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kumimoji="0" lang="en-GB" sz="3200" b="0" i="0" u="none" strike="noStrike" kern="1200" cap="none" spc="0" normalizeH="0" baseline="0" noProof="0" dirty="0" smtClean="0">
                <a:ln>
                  <a:noFill/>
                </a:ln>
                <a:effectLst/>
                <a:uLnTx/>
                <a:uFillTx/>
                <a:latin typeface="Arial" pitchFamily="34" charset="0"/>
                <a:ea typeface="ＭＳ Ｐゴシック" pitchFamily="34" charset="-128"/>
                <a:cs typeface="Arial" pitchFamily="34" charset="0"/>
              </a:rPr>
              <a:t>Invasive multidrug-resistant</a:t>
            </a:r>
            <a:r>
              <a:rPr kumimoji="0" lang="en-GB" sz="3200" b="0" i="0" u="none" strike="noStrike" kern="1200" cap="none" spc="0" normalizeH="0" noProof="0" dirty="0" smtClean="0">
                <a:ln>
                  <a:noFill/>
                </a:ln>
                <a:effectLst/>
                <a:uLnTx/>
                <a:uFillTx/>
                <a:latin typeface="Arial" pitchFamily="34" charset="0"/>
                <a:ea typeface="ＭＳ Ｐゴシック" pitchFamily="34" charset="-128"/>
                <a:cs typeface="Arial" pitchFamily="34" charset="0"/>
              </a:rPr>
              <a:t> </a:t>
            </a:r>
            <a:r>
              <a:rPr kumimoji="0" lang="en-GB" sz="3200" b="0" i="1" u="none" strike="noStrike" kern="1200" cap="none" spc="0" normalizeH="0" noProof="0" dirty="0" smtClean="0">
                <a:ln>
                  <a:noFill/>
                </a:ln>
                <a:effectLst/>
                <a:uLnTx/>
                <a:uFillTx/>
                <a:latin typeface="Arial" pitchFamily="34" charset="0"/>
                <a:ea typeface="ＭＳ Ｐゴシック" pitchFamily="34" charset="-128"/>
                <a:cs typeface="Arial" pitchFamily="34" charset="0"/>
              </a:rPr>
              <a:t>K. </a:t>
            </a:r>
            <a:r>
              <a:rPr kumimoji="0" lang="en-GB" sz="3200" b="0" i="1" u="none" strike="noStrike" kern="1200" cap="none" spc="0" normalizeH="0" noProof="0" dirty="0" err="1" smtClean="0">
                <a:ln>
                  <a:noFill/>
                </a:ln>
                <a:effectLst/>
                <a:uLnTx/>
                <a:uFillTx/>
                <a:latin typeface="Arial" pitchFamily="34" charset="0"/>
                <a:ea typeface="ＭＳ Ｐゴシック" pitchFamily="34" charset="-128"/>
                <a:cs typeface="Arial" pitchFamily="34" charset="0"/>
              </a:rPr>
              <a:t>pneumoniae</a:t>
            </a:r>
            <a:r>
              <a:rPr kumimoji="0" lang="en-GB" sz="3200" b="0" i="1" u="none" strike="noStrike" kern="1200" cap="none" spc="0" normalizeH="0" noProof="0" dirty="0" smtClean="0">
                <a:ln>
                  <a:noFill/>
                </a:ln>
                <a:effectLst/>
                <a:uLnTx/>
                <a:uFillTx/>
                <a:latin typeface="Arial" pitchFamily="34" charset="0"/>
                <a:ea typeface="ＭＳ Ｐゴシック" pitchFamily="34" charset="-128"/>
                <a:cs typeface="Arial" pitchFamily="34" charset="0"/>
              </a:rPr>
              <a:t> </a:t>
            </a:r>
            <a:endParaRPr lang="en-GB" sz="3200" noProof="0" dirty="0" smtClean="0">
              <a:latin typeface="Arial" pitchFamily="34" charset="0"/>
              <a:ea typeface="ＭＳ Ｐゴシック" pitchFamily="34" charset="-128"/>
              <a:cs typeface="Arial" pitchFamily="34" charset="0"/>
            </a:endParaRPr>
          </a:p>
        </p:txBody>
      </p:sp>
      <p:sp>
        <p:nvSpPr>
          <p:cNvPr id="5" name="Rectangle 4"/>
          <p:cNvSpPr/>
          <p:nvPr/>
        </p:nvSpPr>
        <p:spPr>
          <a:xfrm>
            <a:off x="0" y="6488668"/>
            <a:ext cx="1249060" cy="369332"/>
          </a:xfrm>
          <a:prstGeom prst="rect">
            <a:avLst/>
          </a:prstGeom>
        </p:spPr>
        <p:txBody>
          <a:bodyPr wrap="none">
            <a:spAutoFit/>
          </a:bodyPr>
          <a:lstStyle/>
          <a:p>
            <a:pPr lvl="0" eaLnBrk="0" fontAlgn="base" hangingPunct="0">
              <a:spcBef>
                <a:spcPct val="0"/>
              </a:spcBef>
              <a:spcAft>
                <a:spcPct val="0"/>
              </a:spcAft>
              <a:tabLst>
                <a:tab pos="4037013" algn="l"/>
              </a:tabLst>
              <a:defRPr/>
            </a:pPr>
            <a:r>
              <a:rPr lang="en-GB" dirty="0" smtClean="0">
                <a:latin typeface="Arial" pitchFamily="34" charset="0"/>
                <a:ea typeface="ＭＳ Ｐゴシック" pitchFamily="34" charset="-128"/>
                <a:cs typeface="Arial" pitchFamily="34" charset="0"/>
              </a:rPr>
              <a:t>EARS-Net</a:t>
            </a:r>
            <a:endParaRPr lang="en-GB" dirty="0">
              <a:latin typeface="Arial" pitchFamily="34" charset="0"/>
              <a:ea typeface="ＭＳ Ｐゴシック" pitchFamily="34" charset="-128"/>
              <a:cs typeface="Arial" pitchFamily="34" charset="0"/>
            </a:endParaRPr>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5760"/>
            <a:ext cx="8229600" cy="1143000"/>
          </a:xfrm>
        </p:spPr>
        <p:txBody>
          <a:bodyPr>
            <a:normAutofit/>
          </a:bodyPr>
          <a:lstStyle/>
          <a:p>
            <a:r>
              <a:rPr lang="en-GB" sz="3600" dirty="0" err="1" smtClean="0">
                <a:latin typeface="Arial" pitchFamily="34" charset="0"/>
                <a:cs typeface="Arial" pitchFamily="34" charset="0"/>
              </a:rPr>
              <a:t>Colistin</a:t>
            </a:r>
            <a:r>
              <a:rPr lang="en-GB" sz="3600" dirty="0" smtClean="0">
                <a:latin typeface="Arial" pitchFamily="34" charset="0"/>
                <a:cs typeface="Arial" pitchFamily="34" charset="0"/>
              </a:rPr>
              <a:t> resistance in Italy</a:t>
            </a:r>
            <a:endParaRPr lang="en-GB" sz="3600" dirty="0">
              <a:latin typeface="Arial" pitchFamily="34" charset="0"/>
              <a:cs typeface="Arial" pitchFamily="34" charset="0"/>
            </a:endParaRPr>
          </a:p>
        </p:txBody>
      </p:sp>
      <p:pic>
        <p:nvPicPr>
          <p:cNvPr id="2050" name="Picture 2"/>
          <p:cNvPicPr>
            <a:picLocks noChangeAspect="1" noChangeArrowheads="1"/>
          </p:cNvPicPr>
          <p:nvPr/>
        </p:nvPicPr>
        <p:blipFill>
          <a:blip r:embed="rId2" cstate="print"/>
          <a:srcRect/>
          <a:stretch>
            <a:fillRect/>
          </a:stretch>
        </p:blipFill>
        <p:spPr bwMode="auto">
          <a:xfrm>
            <a:off x="395536" y="980728"/>
            <a:ext cx="3528392" cy="4413062"/>
          </a:xfrm>
          <a:prstGeom prst="rect">
            <a:avLst/>
          </a:prstGeom>
          <a:noFill/>
          <a:ln w="9525">
            <a:noFill/>
            <a:miter lim="800000"/>
            <a:headEnd/>
            <a:tailEnd/>
          </a:ln>
        </p:spPr>
      </p:pic>
      <p:sp>
        <p:nvSpPr>
          <p:cNvPr id="4" name="Rectangle 3"/>
          <p:cNvSpPr/>
          <p:nvPr/>
        </p:nvSpPr>
        <p:spPr>
          <a:xfrm>
            <a:off x="71406" y="6402814"/>
            <a:ext cx="6588826" cy="338554"/>
          </a:xfrm>
          <a:prstGeom prst="rect">
            <a:avLst/>
          </a:prstGeom>
        </p:spPr>
        <p:txBody>
          <a:bodyPr wrap="square">
            <a:spAutoFit/>
          </a:bodyPr>
          <a:lstStyle/>
          <a:p>
            <a:r>
              <a:rPr lang="en-GB" sz="1600" dirty="0" smtClean="0">
                <a:latin typeface="Arial" pitchFamily="34" charset="0"/>
                <a:cs typeface="Arial" pitchFamily="34" charset="0"/>
              </a:rPr>
              <a:t>Monaco </a:t>
            </a:r>
            <a:r>
              <a:rPr lang="en-GB" sz="1600" i="1" dirty="0" smtClean="0">
                <a:latin typeface="Arial" pitchFamily="34" charset="0"/>
                <a:cs typeface="Arial" pitchFamily="34" charset="0"/>
              </a:rPr>
              <a:t>et al. </a:t>
            </a:r>
            <a:r>
              <a:rPr lang="en-GB" sz="1600" dirty="0" smtClean="0">
                <a:latin typeface="Arial" pitchFamily="34" charset="0"/>
                <a:cs typeface="Arial" pitchFamily="34" charset="0"/>
              </a:rPr>
              <a:t>2014; </a:t>
            </a:r>
            <a:r>
              <a:rPr lang="en-GB" sz="1600" i="1" dirty="0" smtClean="0">
                <a:latin typeface="Arial" pitchFamily="34" charset="0"/>
                <a:cs typeface="Arial" pitchFamily="34" charset="0"/>
              </a:rPr>
              <a:t>Euro </a:t>
            </a:r>
            <a:r>
              <a:rPr lang="en-GB" sz="1600" i="1" dirty="0" err="1" smtClean="0">
                <a:latin typeface="Arial" pitchFamily="34" charset="0"/>
                <a:cs typeface="Arial" pitchFamily="34" charset="0"/>
              </a:rPr>
              <a:t>Surveill</a:t>
            </a:r>
            <a:r>
              <a:rPr lang="en-GB" sz="1600" i="1" dirty="0" smtClean="0">
                <a:latin typeface="Arial" pitchFamily="34" charset="0"/>
                <a:cs typeface="Arial" pitchFamily="34" charset="0"/>
              </a:rPr>
              <a:t> </a:t>
            </a:r>
            <a:r>
              <a:rPr lang="en-GB" sz="1600" dirty="0" smtClean="0">
                <a:latin typeface="Arial" pitchFamily="34" charset="0"/>
                <a:cs typeface="Arial" pitchFamily="34" charset="0"/>
              </a:rPr>
              <a:t>2014;19:pii=20939.</a:t>
            </a:r>
            <a:endParaRPr lang="en-GB" sz="1600" dirty="0">
              <a:latin typeface="Arial" pitchFamily="34" charset="0"/>
              <a:cs typeface="Arial" pitchFamily="34" charset="0"/>
            </a:endParaRPr>
          </a:p>
        </p:txBody>
      </p:sp>
      <p:sp>
        <p:nvSpPr>
          <p:cNvPr id="5" name="TextBox 4"/>
          <p:cNvSpPr txBox="1"/>
          <p:nvPr/>
        </p:nvSpPr>
        <p:spPr>
          <a:xfrm>
            <a:off x="4139952" y="1506270"/>
            <a:ext cx="5004048" cy="338554"/>
          </a:xfrm>
          <a:prstGeom prst="rect">
            <a:avLst/>
          </a:prstGeom>
          <a:noFill/>
        </p:spPr>
        <p:txBody>
          <a:bodyPr wrap="square" rtlCol="0">
            <a:spAutoFit/>
          </a:bodyPr>
          <a:lstStyle/>
          <a:p>
            <a:pPr algn="ctr"/>
            <a:r>
              <a:rPr lang="en-GB" sz="1600" dirty="0" smtClean="0">
                <a:latin typeface="Arial" pitchFamily="34" charset="0"/>
                <a:cs typeface="Arial" pitchFamily="34" charset="0"/>
              </a:rPr>
              <a:t>Survey of 191 CPE from 21 labs across Italy. </a:t>
            </a:r>
            <a:endParaRPr lang="en-GB" sz="1600" dirty="0">
              <a:latin typeface="Arial" pitchFamily="34" charset="0"/>
              <a:cs typeface="Arial" pitchFamily="34" charset="0"/>
            </a:endParaRPr>
          </a:p>
        </p:txBody>
      </p:sp>
      <p:sp>
        <p:nvSpPr>
          <p:cNvPr id="6" name="TextBox 5"/>
          <p:cNvSpPr txBox="1"/>
          <p:nvPr/>
        </p:nvSpPr>
        <p:spPr>
          <a:xfrm>
            <a:off x="4139952" y="1772816"/>
            <a:ext cx="5004048" cy="2708434"/>
          </a:xfrm>
          <a:prstGeom prst="rect">
            <a:avLst/>
          </a:prstGeom>
          <a:noFill/>
        </p:spPr>
        <p:txBody>
          <a:bodyPr wrap="square" rtlCol="0">
            <a:spAutoFit/>
          </a:bodyPr>
          <a:lstStyle/>
          <a:p>
            <a:pPr algn="ctr"/>
            <a:r>
              <a:rPr lang="en-GB" sz="13800" dirty="0" smtClean="0">
                <a:solidFill>
                  <a:srgbClr val="FF0000"/>
                </a:solidFill>
                <a:latin typeface="Arial" pitchFamily="34" charset="0"/>
                <a:cs typeface="Arial" pitchFamily="34" charset="0"/>
              </a:rPr>
              <a:t>43%</a:t>
            </a:r>
          </a:p>
          <a:p>
            <a:pPr algn="ctr"/>
            <a:r>
              <a:rPr lang="en-GB" sz="1600" dirty="0" err="1" smtClean="0">
                <a:latin typeface="Arial" pitchFamily="34" charset="0"/>
                <a:cs typeface="Arial" pitchFamily="34" charset="0"/>
              </a:rPr>
              <a:t>Colistin</a:t>
            </a:r>
            <a:r>
              <a:rPr lang="en-GB" sz="1600" dirty="0" smtClean="0">
                <a:latin typeface="Arial" pitchFamily="34" charset="0"/>
                <a:cs typeface="Arial" pitchFamily="34" charset="0"/>
              </a:rPr>
              <a:t> resistant </a:t>
            </a:r>
            <a:r>
              <a:rPr lang="en-GB" sz="1600" i="1" dirty="0" smtClean="0">
                <a:latin typeface="Arial" pitchFamily="34" charset="0"/>
                <a:cs typeface="Arial" pitchFamily="34" charset="0"/>
              </a:rPr>
              <a:t>K. </a:t>
            </a:r>
            <a:r>
              <a:rPr lang="en-GB" sz="1600" i="1" dirty="0" err="1" smtClean="0">
                <a:latin typeface="Arial" pitchFamily="34" charset="0"/>
                <a:cs typeface="Arial" pitchFamily="34" charset="0"/>
              </a:rPr>
              <a:t>pneumoniae</a:t>
            </a:r>
            <a:r>
              <a:rPr lang="en-GB" sz="1600" dirty="0" smtClean="0">
                <a:latin typeface="Arial" pitchFamily="34" charset="0"/>
                <a:cs typeface="Arial" pitchFamily="34" charset="0"/>
              </a:rPr>
              <a:t>.</a:t>
            </a:r>
          </a:p>
          <a:p>
            <a:pPr algn="ctr"/>
            <a:r>
              <a:rPr lang="en-GB" sz="1600" dirty="0" smtClean="0">
                <a:latin typeface="Arial" pitchFamily="34" charset="0"/>
                <a:cs typeface="Arial" pitchFamily="34" charset="0"/>
              </a:rPr>
              <a:t>Range = 10-80% for the 21 labs.</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1987163669"/>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latin typeface="Arial" pitchFamily="34" charset="0"/>
                <a:cs typeface="Arial" pitchFamily="34" charset="0"/>
              </a:rPr>
              <a:t>Emergence of CPE in the UK </a:t>
            </a:r>
            <a:endParaRPr lang="en-GB" sz="3600" dirty="0">
              <a:latin typeface="Arial" pitchFamily="34" charset="0"/>
              <a:cs typeface="Arial" pitchFamily="34" charset="0"/>
            </a:endParaRPr>
          </a:p>
        </p:txBody>
      </p:sp>
      <p:pic>
        <p:nvPicPr>
          <p:cNvPr id="5" name="Picture 5"/>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3000"/>
                    </a14:imgEffect>
                  </a14:imgLayer>
                </a14:imgProps>
              </a:ext>
              <a:ext uri="{28A0092B-C50C-407E-A947-70E740481C1C}">
                <a14:useLocalDpi xmlns:a14="http://schemas.microsoft.com/office/drawing/2010/main" val="0"/>
              </a:ext>
            </a:extLst>
          </a:blip>
          <a:srcRect t="4153"/>
          <a:stretch/>
        </p:blipFill>
        <p:spPr bwMode="auto">
          <a:xfrm>
            <a:off x="300038" y="1164548"/>
            <a:ext cx="8543925" cy="4208668"/>
          </a:xfrm>
          <a:prstGeom prst="rect">
            <a:avLst/>
          </a:prstGeom>
          <a:noFill/>
          <a:ln>
            <a:noFill/>
          </a:ln>
          <a:effectLst>
            <a:glow rad="127000">
              <a:schemeClr val="bg1"/>
            </a:glow>
            <a:outerShdw dist="35921" dir="2700000" algn="ctr" rotWithShape="0">
              <a:schemeClr val="bg2"/>
            </a:outerShdw>
          </a:effectLst>
        </p:spPr>
      </p:pic>
      <p:sp>
        <p:nvSpPr>
          <p:cNvPr id="6" name="Rectangle 5"/>
          <p:cNvSpPr>
            <a:spLocks noChangeArrowheads="1"/>
          </p:cNvSpPr>
          <p:nvPr/>
        </p:nvSpPr>
        <p:spPr bwMode="auto">
          <a:xfrm>
            <a:off x="71438" y="6453336"/>
            <a:ext cx="6229350" cy="307777"/>
          </a:xfrm>
          <a:prstGeom prst="rect">
            <a:avLst/>
          </a:prstGeom>
          <a:noFill/>
          <a:ln w="9525">
            <a:noFill/>
            <a:miter lim="800000"/>
            <a:headEnd/>
            <a:tailEnd/>
          </a:ln>
        </p:spPr>
        <p:txBody>
          <a:bodyPr>
            <a:spAutoFit/>
          </a:bodyPr>
          <a:lstStyle/>
          <a:p>
            <a:pPr marL="342900" indent="-342900"/>
            <a:r>
              <a:rPr lang="en-GB" sz="1400" dirty="0" smtClean="0">
                <a:latin typeface="Arial" pitchFamily="34" charset="0"/>
                <a:cs typeface="Arial" pitchFamily="34" charset="0"/>
              </a:rPr>
              <a:t>PHE.</a:t>
            </a:r>
            <a:endParaRPr lang="en-GB" sz="1400" dirty="0">
              <a:latin typeface="Arial" pitchFamily="34" charset="0"/>
              <a:cs typeface="Arial" pitchFamily="34" charset="0"/>
            </a:endParaRPr>
          </a:p>
        </p:txBody>
      </p:sp>
    </p:spTree>
    <p:extLst>
      <p:ext uri="{BB962C8B-B14F-4D97-AF65-F5344CB8AC3E}">
        <p14:creationId xmlns:p14="http://schemas.microsoft.com/office/powerpoint/2010/main" val="4274565882"/>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116632"/>
            <a:ext cx="8229600" cy="1143001"/>
          </a:xfrm>
        </p:spPr>
        <p:txBody>
          <a:bodyPr>
            <a:normAutofit/>
          </a:bodyPr>
          <a:lstStyle/>
          <a:p>
            <a:r>
              <a:rPr lang="en-GB" sz="3600" dirty="0" smtClean="0">
                <a:latin typeface="Arial" pitchFamily="34" charset="0"/>
                <a:ea typeface="ＭＳ Ｐゴシック" pitchFamily="34" charset="-128"/>
                <a:cs typeface="Arial" pitchFamily="34" charset="0"/>
              </a:rPr>
              <a:t>CPE in the UK and US</a:t>
            </a:r>
          </a:p>
        </p:txBody>
      </p:sp>
      <p:pic>
        <p:nvPicPr>
          <p:cNvPr id="21507" name="Picture 2"/>
          <p:cNvPicPr>
            <a:picLocks noChangeAspect="1" noChangeArrowheads="1"/>
          </p:cNvPicPr>
          <p:nvPr/>
        </p:nvPicPr>
        <p:blipFill>
          <a:blip r:embed="rId2" cstate="print"/>
          <a:srcRect/>
          <a:stretch>
            <a:fillRect/>
          </a:stretch>
        </p:blipFill>
        <p:spPr bwMode="auto">
          <a:xfrm>
            <a:off x="357188" y="1073150"/>
            <a:ext cx="2339975" cy="3292475"/>
          </a:xfrm>
          <a:prstGeom prst="rect">
            <a:avLst/>
          </a:prstGeom>
          <a:noFill/>
          <a:ln w="9525">
            <a:noFill/>
            <a:miter lim="800000"/>
            <a:headEnd/>
            <a:tailEnd/>
          </a:ln>
        </p:spPr>
      </p:pic>
      <p:pic>
        <p:nvPicPr>
          <p:cNvPr id="21508" name="Picture 4"/>
          <p:cNvPicPr>
            <a:picLocks noChangeAspect="1" noChangeArrowheads="1"/>
          </p:cNvPicPr>
          <p:nvPr/>
        </p:nvPicPr>
        <p:blipFill>
          <a:blip r:embed="rId3" cstate="print"/>
          <a:srcRect/>
          <a:stretch>
            <a:fillRect/>
          </a:stretch>
        </p:blipFill>
        <p:spPr bwMode="auto">
          <a:xfrm>
            <a:off x="1331913" y="1341438"/>
            <a:ext cx="2598737" cy="3671887"/>
          </a:xfrm>
          <a:prstGeom prst="rect">
            <a:avLst/>
          </a:prstGeom>
          <a:noFill/>
          <a:ln w="9525">
            <a:noFill/>
            <a:miter lim="800000"/>
            <a:headEnd/>
            <a:tailEnd/>
          </a:ln>
        </p:spPr>
      </p:pic>
      <p:pic>
        <p:nvPicPr>
          <p:cNvPr id="21509" name="Picture 3"/>
          <p:cNvPicPr>
            <a:picLocks noChangeAspect="1" noChangeArrowheads="1"/>
          </p:cNvPicPr>
          <p:nvPr/>
        </p:nvPicPr>
        <p:blipFill>
          <a:blip r:embed="rId4" cstate="print"/>
          <a:srcRect/>
          <a:stretch>
            <a:fillRect/>
          </a:stretch>
        </p:blipFill>
        <p:spPr bwMode="auto">
          <a:xfrm>
            <a:off x="2051050" y="1989138"/>
            <a:ext cx="2641600" cy="3743325"/>
          </a:xfrm>
          <a:prstGeom prst="rect">
            <a:avLst/>
          </a:prstGeom>
          <a:noFill/>
          <a:ln w="9525">
            <a:noFill/>
            <a:miter lim="800000"/>
            <a:headEnd/>
            <a:tailEnd/>
          </a:ln>
        </p:spPr>
      </p:pic>
      <p:pic>
        <p:nvPicPr>
          <p:cNvPr id="21510" name="Picture 2"/>
          <p:cNvPicPr>
            <a:picLocks noChangeAspect="1" noChangeArrowheads="1"/>
          </p:cNvPicPr>
          <p:nvPr/>
        </p:nvPicPr>
        <p:blipFill>
          <a:blip r:embed="rId5" cstate="print"/>
          <a:srcRect/>
          <a:stretch>
            <a:fillRect/>
          </a:stretch>
        </p:blipFill>
        <p:spPr bwMode="auto">
          <a:xfrm>
            <a:off x="5435600" y="1412875"/>
            <a:ext cx="3203575" cy="417671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502024"/>
            <a:ext cx="8229600" cy="1143000"/>
          </a:xfrm>
        </p:spPr>
        <p:txBody>
          <a:bodyPr>
            <a:noAutofit/>
          </a:bodyPr>
          <a:lstStyle/>
          <a:p>
            <a:pPr algn="ctr"/>
            <a:r>
              <a:rPr lang="en-GB" sz="7200" dirty="0" smtClean="0">
                <a:solidFill>
                  <a:schemeClr val="tx1"/>
                </a:solidFill>
                <a:latin typeface="Arial" pitchFamily="34" charset="0"/>
                <a:cs typeface="Arial" pitchFamily="34" charset="0"/>
              </a:rPr>
              <a:t>Evidence-free zone</a:t>
            </a:r>
            <a:endParaRPr lang="en-GB" sz="72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53818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45832" y="2514600"/>
            <a:ext cx="8058616" cy="1200329"/>
          </a:xfrm>
          <a:prstGeom prst="rect">
            <a:avLst/>
          </a:prstGeom>
        </p:spPr>
        <p:txBody>
          <a:bodyPr wrap="none">
            <a:spAutoFit/>
          </a:bodyPr>
          <a:lstStyle/>
          <a:p>
            <a:pPr marL="914400" indent="-914400"/>
            <a:r>
              <a:rPr lang="en-GB" sz="7200" dirty="0" smtClean="0">
                <a:latin typeface="Arial" pitchFamily="34" charset="0"/>
                <a:cs typeface="Arial" pitchFamily="34" charset="0"/>
              </a:rPr>
              <a:t>Guidelines = Policy</a:t>
            </a:r>
          </a:p>
        </p:txBody>
      </p:sp>
      <p:cxnSp>
        <p:nvCxnSpPr>
          <p:cNvPr id="5" name="Straight Connector 4"/>
          <p:cNvCxnSpPr/>
          <p:nvPr/>
        </p:nvCxnSpPr>
        <p:spPr>
          <a:xfrm flipV="1">
            <a:off x="5319320" y="2819400"/>
            <a:ext cx="228600" cy="685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86886733"/>
      </p:ext>
    </p:extLst>
  </p:cSld>
  <p:clrMapOvr>
    <a:masterClrMapping/>
  </p:clrMapOvr>
  <p:transition spd="slow">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0" y="260648"/>
          <a:ext cx="86044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579" name="Rectangle 4"/>
          <p:cNvSpPr>
            <a:spLocks noChangeArrowheads="1"/>
          </p:cNvSpPr>
          <p:nvPr/>
        </p:nvSpPr>
        <p:spPr bwMode="auto">
          <a:xfrm>
            <a:off x="0" y="6443663"/>
            <a:ext cx="7667625" cy="338554"/>
          </a:xfrm>
          <a:prstGeom prst="rect">
            <a:avLst/>
          </a:prstGeom>
          <a:noFill/>
          <a:ln w="9525">
            <a:noFill/>
            <a:miter lim="800000"/>
            <a:headEnd/>
            <a:tailEnd/>
          </a:ln>
        </p:spPr>
        <p:txBody>
          <a:bodyPr>
            <a:spAutoFit/>
          </a:bodyPr>
          <a:lstStyle/>
          <a:p>
            <a:r>
              <a:rPr lang="en-GB" sz="1600" dirty="0" smtClean="0">
                <a:latin typeface="Arial" pitchFamily="34" charset="0"/>
                <a:cs typeface="Arial" pitchFamily="34" charset="0"/>
              </a:rPr>
              <a:t>Otter </a:t>
            </a:r>
            <a:r>
              <a:rPr lang="en-GB" sz="1600" i="1" dirty="0" smtClean="0">
                <a:latin typeface="Arial" pitchFamily="34" charset="0"/>
                <a:cs typeface="Arial" pitchFamily="34" charset="0"/>
              </a:rPr>
              <a:t>et al. </a:t>
            </a:r>
            <a:r>
              <a:rPr lang="en-GB" sz="1600" i="1" dirty="0" err="1" smtClean="0">
                <a:latin typeface="Arial" pitchFamily="34" charset="0"/>
                <a:cs typeface="Arial" pitchFamily="34" charset="0"/>
              </a:rPr>
              <a:t>Clin</a:t>
            </a:r>
            <a:r>
              <a:rPr lang="en-GB" sz="1600" i="1" dirty="0" smtClean="0">
                <a:latin typeface="Arial" pitchFamily="34" charset="0"/>
                <a:cs typeface="Arial" pitchFamily="34" charset="0"/>
              </a:rPr>
              <a:t> </a:t>
            </a:r>
            <a:r>
              <a:rPr lang="en-GB" sz="1600" i="1" dirty="0" err="1" smtClean="0">
                <a:latin typeface="Arial" pitchFamily="34" charset="0"/>
                <a:cs typeface="Arial" pitchFamily="34" charset="0"/>
              </a:rPr>
              <a:t>Microbiol</a:t>
            </a:r>
            <a:r>
              <a:rPr lang="en-GB" sz="1600" i="1" dirty="0" smtClean="0">
                <a:latin typeface="Arial" pitchFamily="34" charset="0"/>
                <a:cs typeface="Arial" pitchFamily="34" charset="0"/>
              </a:rPr>
              <a:t> Infect </a:t>
            </a:r>
            <a:r>
              <a:rPr lang="en-GB" sz="1600" dirty="0" smtClean="0">
                <a:latin typeface="Arial" pitchFamily="34" charset="0"/>
                <a:cs typeface="Arial" pitchFamily="34" charset="0"/>
              </a:rPr>
              <a:t>2015 in press.</a:t>
            </a:r>
            <a:endParaRPr lang="en-GB" sz="1600" dirty="0">
              <a:latin typeface="Arial"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latin typeface="Arial" pitchFamily="34" charset="0"/>
                <a:cs typeface="Arial" pitchFamily="34" charset="0"/>
              </a:rPr>
              <a:t>Can we forecast a CPE storm?</a:t>
            </a:r>
            <a:endParaRPr lang="en-GB" sz="3600" dirty="0">
              <a:latin typeface="Arial" pitchFamily="34" charset="0"/>
              <a:cs typeface="Arial" pitchFamily="34" charset="0"/>
            </a:endParaRPr>
          </a:p>
        </p:txBody>
      </p:sp>
      <p:sp>
        <p:nvSpPr>
          <p:cNvPr id="4" name="TextBox 3"/>
          <p:cNvSpPr txBox="1"/>
          <p:nvPr/>
        </p:nvSpPr>
        <p:spPr>
          <a:xfrm>
            <a:off x="323528" y="3833753"/>
            <a:ext cx="3888432" cy="1077218"/>
          </a:xfrm>
          <a:prstGeom prst="rect">
            <a:avLst/>
          </a:prstGeom>
          <a:noFill/>
        </p:spPr>
        <p:txBody>
          <a:bodyPr wrap="square" rtlCol="0">
            <a:spAutoFit/>
          </a:bodyPr>
          <a:lstStyle/>
          <a:p>
            <a:r>
              <a:rPr lang="en-GB" sz="1600" i="1" dirty="0" smtClean="0">
                <a:latin typeface="Arial" pitchFamily="34" charset="0"/>
                <a:cs typeface="Arial" pitchFamily="34" charset="0"/>
              </a:rPr>
              <a:t>What drives </a:t>
            </a:r>
            <a:r>
              <a:rPr lang="en-GB" sz="1600" i="1" dirty="0" err="1" smtClean="0">
                <a:latin typeface="Arial" pitchFamily="34" charset="0"/>
                <a:cs typeface="Arial" pitchFamily="34" charset="0"/>
              </a:rPr>
              <a:t>carbapenem</a:t>
            </a:r>
            <a:r>
              <a:rPr lang="en-GB" sz="1600" i="1" dirty="0" smtClean="0">
                <a:latin typeface="Arial" pitchFamily="34" charset="0"/>
                <a:cs typeface="Arial" pitchFamily="34" charset="0"/>
              </a:rPr>
              <a:t> resistance? The use of </a:t>
            </a:r>
            <a:r>
              <a:rPr lang="en-GB" sz="1600" i="1" dirty="0" err="1" smtClean="0">
                <a:latin typeface="Arial" pitchFamily="34" charset="0"/>
                <a:cs typeface="Arial" pitchFamily="34" charset="0"/>
              </a:rPr>
              <a:t>meropenem</a:t>
            </a:r>
            <a:r>
              <a:rPr lang="en-GB" sz="1600" i="1" dirty="0" smtClean="0">
                <a:latin typeface="Arial" pitchFamily="34" charset="0"/>
                <a:cs typeface="Arial" pitchFamily="34" charset="0"/>
              </a:rPr>
              <a:t> in the  previous year plotted against the incidence rate of OXA-48-producing </a:t>
            </a:r>
            <a:r>
              <a:rPr lang="en-GB" sz="1600" dirty="0" smtClean="0">
                <a:latin typeface="Arial" pitchFamily="34" charset="0"/>
                <a:cs typeface="Arial" pitchFamily="34" charset="0"/>
              </a:rPr>
              <a:t>K. </a:t>
            </a:r>
            <a:r>
              <a:rPr lang="en-GB" sz="1600" dirty="0" err="1" smtClean="0">
                <a:latin typeface="Arial" pitchFamily="34" charset="0"/>
                <a:cs typeface="Arial" pitchFamily="34" charset="0"/>
              </a:rPr>
              <a:t>pneumoniae</a:t>
            </a:r>
            <a:r>
              <a:rPr lang="en-GB" sz="1600" dirty="0" smtClean="0">
                <a:latin typeface="Arial" pitchFamily="34" charset="0"/>
                <a:cs typeface="Arial" pitchFamily="34" charset="0"/>
              </a:rPr>
              <a:t> </a:t>
            </a:r>
            <a:endParaRPr lang="en-GB" sz="1600" dirty="0">
              <a:latin typeface="Arial" pitchFamily="34" charset="0"/>
              <a:cs typeface="Arial" pitchFamily="34" charset="0"/>
            </a:endParaRPr>
          </a:p>
        </p:txBody>
      </p:sp>
      <p:sp>
        <p:nvSpPr>
          <p:cNvPr id="5" name="TextBox 4"/>
          <p:cNvSpPr txBox="1"/>
          <p:nvPr/>
        </p:nvSpPr>
        <p:spPr>
          <a:xfrm>
            <a:off x="4139952" y="1196752"/>
            <a:ext cx="4680520" cy="3416320"/>
          </a:xfrm>
          <a:prstGeom prst="rect">
            <a:avLst/>
          </a:prstGeom>
          <a:noFill/>
        </p:spPr>
        <p:txBody>
          <a:bodyPr wrap="square" rtlCol="0">
            <a:spAutoFit/>
          </a:bodyPr>
          <a:lstStyle/>
          <a:p>
            <a:pPr marL="342900" indent="-342900">
              <a:buClr>
                <a:schemeClr val="accent1"/>
              </a:buClr>
              <a:buFont typeface="Wingdings" pitchFamily="2" charset="2"/>
              <a:buChar char="§"/>
            </a:pPr>
            <a:r>
              <a:rPr lang="en-GB" dirty="0" smtClean="0">
                <a:latin typeface="Arial" pitchFamily="34" charset="0"/>
                <a:cs typeface="Arial" pitchFamily="34" charset="0"/>
              </a:rPr>
              <a:t>Could we find and implement an “alert” level of </a:t>
            </a:r>
            <a:r>
              <a:rPr lang="en-GB" dirty="0" err="1" smtClean="0">
                <a:latin typeface="Arial" pitchFamily="34" charset="0"/>
                <a:cs typeface="Arial" pitchFamily="34" charset="0"/>
              </a:rPr>
              <a:t>carbapenem</a:t>
            </a:r>
            <a:r>
              <a:rPr lang="en-GB" dirty="0" smtClean="0">
                <a:latin typeface="Arial" pitchFamily="34" charset="0"/>
                <a:cs typeface="Arial" pitchFamily="34" charset="0"/>
              </a:rPr>
              <a:t> use?</a:t>
            </a:r>
          </a:p>
          <a:p>
            <a:pPr marL="342900" indent="-342900">
              <a:buClr>
                <a:schemeClr val="accent1"/>
              </a:buClr>
              <a:buFont typeface="Wingdings" pitchFamily="2" charset="2"/>
              <a:buChar char="§"/>
            </a:pPr>
            <a:r>
              <a:rPr lang="en-GB" dirty="0" smtClean="0">
                <a:latin typeface="Arial" pitchFamily="34" charset="0"/>
                <a:cs typeface="Arial" pitchFamily="34" charset="0"/>
              </a:rPr>
              <a:t>The authors claim a stewardship intervention brought the CPE outbreak under control – but also implemented ‘case isolation, screening of contacts, barrier nursing and other infection control interventions’.</a:t>
            </a:r>
          </a:p>
          <a:p>
            <a:pPr marL="342900" indent="-342900">
              <a:buClr>
                <a:schemeClr val="accent1"/>
              </a:buClr>
              <a:buFont typeface="Wingdings" pitchFamily="2" charset="2"/>
              <a:buChar char="§"/>
            </a:pPr>
            <a:r>
              <a:rPr lang="en-GB" dirty="0" smtClean="0">
                <a:latin typeface="Arial" pitchFamily="34" charset="0"/>
                <a:cs typeface="Arial" pitchFamily="34" charset="0"/>
              </a:rPr>
              <a:t>Study focussed only on OXA-48 </a:t>
            </a:r>
            <a:r>
              <a:rPr lang="en-GB" i="1" dirty="0" smtClean="0">
                <a:latin typeface="Arial" pitchFamily="34" charset="0"/>
                <a:cs typeface="Arial" pitchFamily="34" charset="0"/>
              </a:rPr>
              <a:t>K. </a:t>
            </a:r>
            <a:r>
              <a:rPr lang="en-GB" i="1" dirty="0" err="1" smtClean="0">
                <a:latin typeface="Arial" pitchFamily="34" charset="0"/>
                <a:cs typeface="Arial" pitchFamily="34" charset="0"/>
              </a:rPr>
              <a:t>pneumoniae</a:t>
            </a:r>
            <a:r>
              <a:rPr lang="en-GB" dirty="0" smtClean="0">
                <a:latin typeface="Arial" pitchFamily="34" charset="0"/>
                <a:cs typeface="Arial" pitchFamily="34" charset="0"/>
              </a:rPr>
              <a:t>; what about other </a:t>
            </a:r>
            <a:r>
              <a:rPr lang="en-GB" dirty="0" err="1" smtClean="0">
                <a:latin typeface="Arial" pitchFamily="34" charset="0"/>
                <a:cs typeface="Arial" pitchFamily="34" charset="0"/>
              </a:rPr>
              <a:t>Enterobacteriaceae</a:t>
            </a:r>
            <a:r>
              <a:rPr lang="en-GB" dirty="0" smtClean="0">
                <a:latin typeface="Arial" pitchFamily="34" charset="0"/>
                <a:cs typeface="Arial" pitchFamily="34" charset="0"/>
              </a:rPr>
              <a:t> and non-fermenters.</a:t>
            </a:r>
          </a:p>
          <a:p>
            <a:pPr marL="342900" indent="-342900">
              <a:buClr>
                <a:schemeClr val="accent1"/>
              </a:buClr>
              <a:buFont typeface="Wingdings" pitchFamily="2" charset="2"/>
              <a:buChar char="§"/>
            </a:pPr>
            <a:endParaRPr lang="en-GB" dirty="0">
              <a:latin typeface="Arial" pitchFamily="34" charset="0"/>
              <a:cs typeface="Arial" pitchFamily="34" charset="0"/>
            </a:endParaRPr>
          </a:p>
        </p:txBody>
      </p:sp>
      <p:sp>
        <p:nvSpPr>
          <p:cNvPr id="6" name="Rectangle 1"/>
          <p:cNvSpPr>
            <a:spLocks noChangeArrowheads="1"/>
          </p:cNvSpPr>
          <p:nvPr/>
        </p:nvSpPr>
        <p:spPr bwMode="auto">
          <a:xfrm>
            <a:off x="107504" y="6474822"/>
            <a:ext cx="6264696"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GB" sz="1600" dirty="0" err="1" smtClean="0">
                <a:latin typeface="Arial" pitchFamily="34" charset="0"/>
                <a:cs typeface="Arial" pitchFamily="34" charset="0"/>
              </a:rPr>
              <a:t>Gharbi</a:t>
            </a:r>
            <a:r>
              <a:rPr lang="en-GB" sz="1600" dirty="0" smtClean="0">
                <a:latin typeface="Arial" pitchFamily="34" charset="0"/>
                <a:cs typeface="Arial" pitchFamily="34" charset="0"/>
              </a:rPr>
              <a:t> </a:t>
            </a:r>
            <a:r>
              <a:rPr lang="en-GB" sz="1600" i="1" dirty="0" smtClean="0">
                <a:latin typeface="Arial" pitchFamily="34" charset="0"/>
                <a:cs typeface="Arial" pitchFamily="34" charset="0"/>
              </a:rPr>
              <a:t>et al</a:t>
            </a:r>
            <a:r>
              <a:rPr lang="en-GB" sz="1600" dirty="0" smtClean="0">
                <a:latin typeface="Arial" pitchFamily="34" charset="0"/>
                <a:cs typeface="Arial" pitchFamily="34" charset="0"/>
              </a:rPr>
              <a:t>. </a:t>
            </a:r>
            <a:r>
              <a:rPr lang="en-GB" sz="1600" i="1" dirty="0" err="1" smtClean="0">
                <a:latin typeface="Arial" pitchFamily="34" charset="0"/>
                <a:cs typeface="Arial" pitchFamily="34" charset="0"/>
              </a:rPr>
              <a:t>Int</a:t>
            </a:r>
            <a:r>
              <a:rPr lang="en-GB" sz="1600" i="1" dirty="0" smtClean="0">
                <a:latin typeface="Arial" pitchFamily="34" charset="0"/>
                <a:cs typeface="Arial" pitchFamily="34" charset="0"/>
              </a:rPr>
              <a:t> J </a:t>
            </a:r>
            <a:r>
              <a:rPr lang="en-GB" sz="1600" i="1" dirty="0" err="1" smtClean="0">
                <a:latin typeface="Arial" pitchFamily="34" charset="0"/>
                <a:cs typeface="Arial" pitchFamily="34" charset="0"/>
              </a:rPr>
              <a:t>Antimicrob</a:t>
            </a:r>
            <a:r>
              <a:rPr lang="en-GB" sz="1600" i="1" dirty="0" smtClean="0">
                <a:latin typeface="Arial" pitchFamily="34" charset="0"/>
                <a:cs typeface="Arial" pitchFamily="34" charset="0"/>
              </a:rPr>
              <a:t> Agents </a:t>
            </a:r>
            <a:r>
              <a:rPr lang="en-GB" sz="1600" dirty="0" smtClean="0">
                <a:latin typeface="Arial" pitchFamily="34" charset="0"/>
                <a:cs typeface="Arial" pitchFamily="34" charset="0"/>
              </a:rPr>
              <a:t>2015 in press.</a:t>
            </a:r>
          </a:p>
        </p:txBody>
      </p:sp>
      <p:pic>
        <p:nvPicPr>
          <p:cNvPr id="1026" name="Picture 2" descr="https://reflectionsipc.files.wordpress.com/2015/06/mero-usage-correlatio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5" y="1104053"/>
            <a:ext cx="3744415" cy="2808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9017024"/>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err="1" smtClean="0">
                <a:latin typeface="Arial" pitchFamily="34" charset="0"/>
                <a:cs typeface="Arial" pitchFamily="34" charset="0"/>
              </a:rPr>
              <a:t>Decolonisation</a:t>
            </a:r>
            <a:r>
              <a:rPr lang="en-US" sz="3600" dirty="0" smtClean="0">
                <a:latin typeface="Arial" pitchFamily="34" charset="0"/>
                <a:cs typeface="Arial" pitchFamily="34" charset="0"/>
              </a:rPr>
              <a:t> using </a:t>
            </a:r>
            <a:r>
              <a:rPr lang="en-US" sz="3600" dirty="0" err="1" smtClean="0">
                <a:latin typeface="Arial" pitchFamily="34" charset="0"/>
                <a:cs typeface="Arial" pitchFamily="34" charset="0"/>
              </a:rPr>
              <a:t>faecal</a:t>
            </a:r>
            <a:r>
              <a:rPr lang="en-US" sz="3600" dirty="0" smtClean="0">
                <a:latin typeface="Arial" pitchFamily="34" charset="0"/>
                <a:cs typeface="Arial" pitchFamily="34" charset="0"/>
              </a:rPr>
              <a:t> </a:t>
            </a:r>
            <a:r>
              <a:rPr lang="en-US" sz="3600" dirty="0" err="1" smtClean="0">
                <a:latin typeface="Arial" pitchFamily="34" charset="0"/>
                <a:cs typeface="Arial" pitchFamily="34" charset="0"/>
              </a:rPr>
              <a:t>microbiota</a:t>
            </a:r>
            <a:r>
              <a:rPr lang="en-US" sz="3600" dirty="0" smtClean="0">
                <a:latin typeface="Arial" pitchFamily="34" charset="0"/>
                <a:cs typeface="Arial" pitchFamily="34" charset="0"/>
              </a:rPr>
              <a:t> transplantation (FMT)</a:t>
            </a:r>
            <a:endParaRPr lang="en-US" sz="3600" dirty="0">
              <a:latin typeface="Arial" pitchFamily="34" charset="0"/>
              <a:cs typeface="Arial" pitchFamily="34" charset="0"/>
            </a:endParaRPr>
          </a:p>
        </p:txBody>
      </p:sp>
      <p:sp>
        <p:nvSpPr>
          <p:cNvPr id="3" name="Content Placeholder 2"/>
          <p:cNvSpPr>
            <a:spLocks noGrp="1"/>
          </p:cNvSpPr>
          <p:nvPr>
            <p:ph idx="1"/>
          </p:nvPr>
        </p:nvSpPr>
        <p:spPr>
          <a:xfrm>
            <a:off x="360363" y="1556792"/>
            <a:ext cx="8423275" cy="5137166"/>
          </a:xfrm>
        </p:spPr>
        <p:txBody>
          <a:bodyPr>
            <a:normAutofit/>
          </a:bodyPr>
          <a:lstStyle/>
          <a:p>
            <a:pPr>
              <a:buClr>
                <a:schemeClr val="accent1"/>
              </a:buClr>
              <a:buFont typeface="Wingdings" pitchFamily="2" charset="2"/>
              <a:buChar char="§"/>
            </a:pPr>
            <a:r>
              <a:rPr lang="en-US" sz="2800" dirty="0" smtClean="0">
                <a:latin typeface="Arial" pitchFamily="34" charset="0"/>
                <a:cs typeface="Arial" pitchFamily="34" charset="0"/>
              </a:rPr>
              <a:t>82 year old </a:t>
            </a:r>
            <a:r>
              <a:rPr lang="en-US" sz="2800" dirty="0" err="1" smtClean="0">
                <a:latin typeface="Arial" pitchFamily="34" charset="0"/>
                <a:cs typeface="Arial" pitchFamily="34" charset="0"/>
              </a:rPr>
              <a:t>colonised</a:t>
            </a:r>
            <a:r>
              <a:rPr lang="en-US" sz="2800" dirty="0" smtClean="0">
                <a:latin typeface="Arial" pitchFamily="34" charset="0"/>
                <a:cs typeface="Arial" pitchFamily="34" charset="0"/>
              </a:rPr>
              <a:t> with CPE.</a:t>
            </a:r>
          </a:p>
          <a:p>
            <a:pPr>
              <a:buClr>
                <a:schemeClr val="accent1"/>
              </a:buClr>
              <a:buFont typeface="Wingdings" pitchFamily="2" charset="2"/>
              <a:buChar char="§"/>
            </a:pPr>
            <a:r>
              <a:rPr lang="en-US" sz="2800" dirty="0" smtClean="0">
                <a:latin typeface="Arial" pitchFamily="34" charset="0"/>
                <a:cs typeface="Arial" pitchFamily="34" charset="0"/>
              </a:rPr>
              <a:t>Carriage was delaying her admission to a nursing home.</a:t>
            </a:r>
          </a:p>
          <a:p>
            <a:pPr>
              <a:buClr>
                <a:schemeClr val="accent1"/>
              </a:buClr>
              <a:buFont typeface="Wingdings" pitchFamily="2" charset="2"/>
              <a:buChar char="§"/>
            </a:pPr>
            <a:r>
              <a:rPr lang="en-US" sz="2800" dirty="0" smtClean="0">
                <a:latin typeface="Arial" pitchFamily="34" charset="0"/>
                <a:cs typeface="Arial" pitchFamily="34" charset="0"/>
              </a:rPr>
              <a:t>Single dose of FMT </a:t>
            </a:r>
            <a:r>
              <a:rPr lang="en-US" sz="2800" dirty="0" err="1" smtClean="0">
                <a:latin typeface="Arial" pitchFamily="34" charset="0"/>
                <a:cs typeface="Arial" pitchFamily="34" charset="0"/>
              </a:rPr>
              <a:t>decolonised</a:t>
            </a:r>
            <a:r>
              <a:rPr lang="en-US" sz="2800" dirty="0" smtClean="0">
                <a:latin typeface="Arial" pitchFamily="34" charset="0"/>
                <a:cs typeface="Arial" pitchFamily="34" charset="0"/>
              </a:rPr>
              <a:t> her at 7 and 14 days.</a:t>
            </a:r>
            <a:endParaRPr lang="en-US" sz="2800" dirty="0">
              <a:latin typeface="Arial" pitchFamily="34" charset="0"/>
              <a:cs typeface="Arial" pitchFamily="34" charset="0"/>
            </a:endParaRPr>
          </a:p>
          <a:p>
            <a:pPr marL="0" indent="0">
              <a:buNone/>
            </a:pPr>
            <a:endParaRPr lang="en-US" sz="2800" dirty="0">
              <a:latin typeface="Arial" pitchFamily="34" charset="0"/>
              <a:cs typeface="Arial" pitchFamily="34" charset="0"/>
            </a:endParaRPr>
          </a:p>
        </p:txBody>
      </p:sp>
      <p:sp>
        <p:nvSpPr>
          <p:cNvPr id="4" name="Rectangle 1"/>
          <p:cNvSpPr>
            <a:spLocks noChangeArrowheads="1"/>
          </p:cNvSpPr>
          <p:nvPr/>
        </p:nvSpPr>
        <p:spPr bwMode="auto">
          <a:xfrm>
            <a:off x="107504" y="6156593"/>
            <a:ext cx="6264696"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GB" sz="1600" dirty="0" err="1" smtClean="0">
                <a:latin typeface="Arial" pitchFamily="34" charset="0"/>
                <a:cs typeface="Arial" pitchFamily="34" charset="0"/>
              </a:rPr>
              <a:t>Laiger</a:t>
            </a:r>
            <a:r>
              <a:rPr lang="en-GB" sz="1600" dirty="0" smtClean="0">
                <a:latin typeface="Arial" pitchFamily="34" charset="0"/>
                <a:cs typeface="Arial" pitchFamily="34" charset="0"/>
              </a:rPr>
              <a:t> </a:t>
            </a:r>
            <a:r>
              <a:rPr lang="en-GB" sz="1600" i="1" dirty="0" smtClean="0">
                <a:latin typeface="Arial" pitchFamily="34" charset="0"/>
                <a:cs typeface="Arial" pitchFamily="34" charset="0"/>
              </a:rPr>
              <a:t>et al. J </a:t>
            </a:r>
            <a:r>
              <a:rPr lang="en-GB" sz="1600" i="1" dirty="0" err="1" smtClean="0">
                <a:latin typeface="Arial" pitchFamily="34" charset="0"/>
                <a:cs typeface="Arial" pitchFamily="34" charset="0"/>
              </a:rPr>
              <a:t>Hosp</a:t>
            </a:r>
            <a:r>
              <a:rPr lang="en-GB" sz="1600" i="1" dirty="0" smtClean="0">
                <a:latin typeface="Arial" pitchFamily="34" charset="0"/>
                <a:cs typeface="Arial" pitchFamily="34" charset="0"/>
              </a:rPr>
              <a:t> Infect </a:t>
            </a:r>
            <a:r>
              <a:rPr lang="en-GB" sz="1600" dirty="0" smtClean="0">
                <a:latin typeface="Arial" pitchFamily="34" charset="0"/>
                <a:cs typeface="Arial" pitchFamily="34" charset="0"/>
              </a:rPr>
              <a:t>2015 in press.</a:t>
            </a:r>
          </a:p>
          <a:p>
            <a:pPr lvl="0"/>
            <a:r>
              <a:rPr lang="en-GB" sz="1600" dirty="0" err="1" smtClean="0">
                <a:latin typeface="Arial" pitchFamily="34" charset="0"/>
                <a:cs typeface="Arial" pitchFamily="34" charset="0"/>
              </a:rPr>
              <a:t>Buffie</a:t>
            </a:r>
            <a:r>
              <a:rPr lang="en-GB" sz="1600" dirty="0" smtClean="0">
                <a:latin typeface="Arial" pitchFamily="34" charset="0"/>
                <a:cs typeface="Arial" pitchFamily="34" charset="0"/>
              </a:rPr>
              <a:t> &amp; </a:t>
            </a:r>
            <a:r>
              <a:rPr lang="en-GB" sz="1600" dirty="0" err="1" smtClean="0">
                <a:latin typeface="Arial" pitchFamily="34" charset="0"/>
                <a:cs typeface="Arial" pitchFamily="34" charset="0"/>
              </a:rPr>
              <a:t>Pamer</a:t>
            </a:r>
            <a:r>
              <a:rPr lang="en-GB" sz="1600" dirty="0" smtClean="0">
                <a:latin typeface="Arial" pitchFamily="34" charset="0"/>
                <a:cs typeface="Arial" pitchFamily="34" charset="0"/>
              </a:rPr>
              <a:t>. </a:t>
            </a:r>
            <a:r>
              <a:rPr lang="en-GB" sz="1600" i="1" dirty="0" smtClean="0">
                <a:latin typeface="Arial" pitchFamily="34" charset="0"/>
                <a:cs typeface="Arial" pitchFamily="34" charset="0"/>
              </a:rPr>
              <a:t>Nat Rev </a:t>
            </a:r>
            <a:r>
              <a:rPr lang="en-GB" sz="1600" i="1" dirty="0" err="1" smtClean="0">
                <a:latin typeface="Arial" pitchFamily="34" charset="0"/>
                <a:cs typeface="Arial" pitchFamily="34" charset="0"/>
              </a:rPr>
              <a:t>Microbiol</a:t>
            </a:r>
            <a:r>
              <a:rPr lang="en-GB" sz="1600" i="1" dirty="0" smtClean="0">
                <a:latin typeface="Arial" pitchFamily="34" charset="0"/>
                <a:cs typeface="Arial" pitchFamily="34" charset="0"/>
              </a:rPr>
              <a:t> </a:t>
            </a:r>
            <a:r>
              <a:rPr lang="en-GB" sz="1600" dirty="0" smtClean="0">
                <a:latin typeface="Arial" pitchFamily="34" charset="0"/>
                <a:cs typeface="Arial" pitchFamily="34" charset="0"/>
              </a:rPr>
              <a:t>2013;13:790-801. </a:t>
            </a:r>
          </a:p>
        </p:txBody>
      </p:sp>
    </p:spTree>
    <p:extLst>
      <p:ext uri="{BB962C8B-B14F-4D97-AF65-F5344CB8AC3E}">
        <p14:creationId xmlns:p14="http://schemas.microsoft.com/office/powerpoint/2010/main" val="3494562071"/>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normAutofit/>
          </a:bodyPr>
          <a:lstStyle/>
          <a:p>
            <a:r>
              <a:rPr lang="en-GB" sz="3600" dirty="0" smtClean="0">
                <a:latin typeface="Arial" pitchFamily="34" charset="0"/>
                <a:ea typeface="ＭＳ Ｐゴシック" pitchFamily="34" charset="-128"/>
                <a:cs typeface="Arial" pitchFamily="34" charset="0"/>
              </a:rPr>
              <a:t>Who do I screen?</a:t>
            </a:r>
          </a:p>
        </p:txBody>
      </p:sp>
      <p:sp>
        <p:nvSpPr>
          <p:cNvPr id="24579" name="Content Placeholder 2"/>
          <p:cNvSpPr>
            <a:spLocks noGrp="1"/>
          </p:cNvSpPr>
          <p:nvPr>
            <p:ph idx="1"/>
          </p:nvPr>
        </p:nvSpPr>
        <p:spPr>
          <a:xfrm>
            <a:off x="457200" y="1412875"/>
            <a:ext cx="8229600" cy="3484563"/>
          </a:xfrm>
        </p:spPr>
        <p:txBody>
          <a:bodyPr/>
          <a:lstStyle/>
          <a:p>
            <a:pPr>
              <a:buFontTx/>
              <a:buNone/>
            </a:pPr>
            <a:r>
              <a:rPr lang="en-GB" sz="2800" dirty="0" smtClean="0">
                <a:latin typeface="Arial" pitchFamily="34" charset="0"/>
                <a:ea typeface="ＭＳ Ｐゴシック" pitchFamily="34" charset="-128"/>
                <a:cs typeface="Arial" pitchFamily="34" charset="0"/>
              </a:rPr>
              <a:t>PHE CPE Toolkit screening triggers: </a:t>
            </a:r>
          </a:p>
          <a:p>
            <a:pPr marL="355600" indent="-355600">
              <a:buFontTx/>
              <a:buAutoNum type="alphaLcParenR"/>
            </a:pPr>
            <a:r>
              <a:rPr lang="en-GB" sz="2800" dirty="0" smtClean="0">
                <a:latin typeface="Arial" pitchFamily="34" charset="0"/>
                <a:ea typeface="ＭＳ Ｐゴシック" pitchFamily="34" charset="-128"/>
                <a:cs typeface="Arial" pitchFamily="34" charset="0"/>
              </a:rPr>
              <a:t>an inpatient in a hospital abroad, or</a:t>
            </a:r>
          </a:p>
          <a:p>
            <a:pPr marL="355600" indent="-355600">
              <a:buFontTx/>
              <a:buAutoNum type="alphaLcParenR"/>
            </a:pPr>
            <a:r>
              <a:rPr lang="en-GB" sz="2800" dirty="0" smtClean="0">
                <a:latin typeface="Arial" pitchFamily="34" charset="0"/>
                <a:ea typeface="ＭＳ Ｐゴシック" pitchFamily="34" charset="-128"/>
                <a:cs typeface="Arial" pitchFamily="34" charset="0"/>
              </a:rPr>
              <a:t>an inpatient in a UK hospital which has problems with spread of CPE (if known), or </a:t>
            </a:r>
          </a:p>
          <a:p>
            <a:pPr marL="355600" indent="-355600">
              <a:buFontTx/>
              <a:buAutoNum type="alphaLcParenR"/>
            </a:pPr>
            <a:r>
              <a:rPr lang="en-GB" sz="2800" dirty="0" smtClean="0">
                <a:latin typeface="Arial" pitchFamily="34" charset="0"/>
                <a:ea typeface="ＭＳ Ｐゴシック" pitchFamily="34" charset="-128"/>
                <a:cs typeface="Arial" pitchFamily="34" charset="0"/>
              </a:rPr>
              <a:t>a </a:t>
            </a:r>
            <a:r>
              <a:rPr lang="ja-JP" altLang="en-GB" sz="2800" smtClean="0">
                <a:latin typeface="Arial" pitchFamily="34" charset="0"/>
                <a:ea typeface="ＭＳ Ｐゴシック" pitchFamily="34" charset="-128"/>
                <a:cs typeface="Arial" pitchFamily="34" charset="0"/>
              </a:rPr>
              <a:t>‘</a:t>
            </a:r>
            <a:r>
              <a:rPr lang="en-GB" altLang="ja-JP" sz="2800" dirty="0" smtClean="0">
                <a:latin typeface="Arial" pitchFamily="34" charset="0"/>
                <a:ea typeface="ＭＳ Ｐゴシック" pitchFamily="34" charset="-128"/>
                <a:cs typeface="Arial" pitchFamily="34" charset="0"/>
              </a:rPr>
              <a:t>previously</a:t>
            </a:r>
            <a:r>
              <a:rPr lang="ja-JP" altLang="en-GB" sz="2800" smtClean="0">
                <a:latin typeface="Arial" pitchFamily="34" charset="0"/>
                <a:ea typeface="ＭＳ Ｐゴシック" pitchFamily="34" charset="-128"/>
                <a:cs typeface="Arial" pitchFamily="34" charset="0"/>
              </a:rPr>
              <a:t>’</a:t>
            </a:r>
            <a:r>
              <a:rPr lang="en-GB" altLang="ja-JP" sz="2800" dirty="0" smtClean="0">
                <a:latin typeface="Arial" pitchFamily="34" charset="0"/>
                <a:ea typeface="ＭＳ Ｐゴシック" pitchFamily="34" charset="-128"/>
                <a:cs typeface="Arial" pitchFamily="34" charset="0"/>
              </a:rPr>
              <a:t> positive case.</a:t>
            </a:r>
            <a:endParaRPr lang="en-GB" sz="2800" dirty="0" smtClean="0">
              <a:latin typeface="Arial" pitchFamily="34" charset="0"/>
              <a:ea typeface="ＭＳ Ｐゴシック" pitchFamily="34" charset="-128"/>
              <a:cs typeface="Arial" pitchFamily="34" charset="0"/>
            </a:endParaRPr>
          </a:p>
        </p:txBody>
      </p:sp>
      <p:sp>
        <p:nvSpPr>
          <p:cNvPr id="7" name="Rounded Rectangle 6"/>
          <p:cNvSpPr/>
          <p:nvPr/>
        </p:nvSpPr>
        <p:spPr>
          <a:xfrm>
            <a:off x="468313" y="4437112"/>
            <a:ext cx="7704137" cy="1441450"/>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2800" dirty="0">
                <a:solidFill>
                  <a:schemeClr val="tx1"/>
                </a:solidFill>
                <a:latin typeface="Arial" pitchFamily="34" charset="0"/>
                <a:ea typeface="ＭＳ Ｐゴシック" pitchFamily="34" charset="-128"/>
                <a:cs typeface="Arial" pitchFamily="34" charset="0"/>
              </a:rPr>
              <a:t>Also consider screening admissions to high-risk units such as ICU, and patients who live overseas.  </a:t>
            </a:r>
            <a:endParaRPr lang="en-GB" sz="2800" i="1" dirty="0">
              <a:solidFill>
                <a:srgbClr val="FF0000"/>
              </a:solidFill>
              <a:latin typeface="Arial" pitchFamily="34" charset="0"/>
              <a:ea typeface="ＭＳ Ｐゴシック" pitchFamily="34" charset="-128"/>
              <a:cs typeface="Arial" pitchFamily="34" charset="0"/>
            </a:endParaRPr>
          </a:p>
        </p:txBody>
      </p:sp>
    </p:spTree>
    <p:custDataLst>
      <p:tags r:id="rId1"/>
    </p:custData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457200" y="-100013"/>
            <a:ext cx="8229600" cy="1143001"/>
          </a:xfrm>
        </p:spPr>
        <p:txBody>
          <a:bodyPr>
            <a:normAutofit/>
          </a:bodyPr>
          <a:lstStyle/>
          <a:p>
            <a:r>
              <a:rPr lang="en-GB" sz="3600" dirty="0" smtClean="0">
                <a:latin typeface="Arial" pitchFamily="34" charset="0"/>
                <a:ea typeface="ＭＳ Ｐゴシック" pitchFamily="34" charset="-128"/>
                <a:cs typeface="Arial" pitchFamily="34" charset="0"/>
              </a:rPr>
              <a:t>You have positive case: now what?</a:t>
            </a:r>
          </a:p>
        </p:txBody>
      </p:sp>
      <p:sp>
        <p:nvSpPr>
          <p:cNvPr id="4" name="Rounded Rectangle 3"/>
          <p:cNvSpPr/>
          <p:nvPr/>
        </p:nvSpPr>
        <p:spPr>
          <a:xfrm>
            <a:off x="555625" y="836613"/>
            <a:ext cx="3635375" cy="16764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marL="177800" indent="-177800" algn="ctr">
              <a:lnSpc>
                <a:spcPct val="80000"/>
              </a:lnSpc>
              <a:defRPr/>
            </a:pPr>
            <a:r>
              <a:rPr lang="en-GB" sz="2000" b="1" dirty="0">
                <a:solidFill>
                  <a:srgbClr val="FFFFFF"/>
                </a:solidFill>
                <a:latin typeface="Arial" pitchFamily="34" charset="0"/>
                <a:ea typeface="Verdana" pitchFamily="34" charset="0"/>
                <a:cs typeface="Arial" pitchFamily="34" charset="0"/>
              </a:rPr>
              <a:t>‘Contact precautions’</a:t>
            </a:r>
          </a:p>
          <a:p>
            <a:pPr marL="177800" indent="-177800" algn="ctr">
              <a:lnSpc>
                <a:spcPct val="80000"/>
              </a:lnSpc>
              <a:defRPr/>
            </a:pPr>
            <a:endParaRPr lang="en-GB" sz="2000" b="1" dirty="0">
              <a:solidFill>
                <a:srgbClr val="FFFFFF"/>
              </a:solidFill>
              <a:latin typeface="Arial" pitchFamily="34" charset="0"/>
              <a:ea typeface="Verdana" pitchFamily="34" charset="0"/>
              <a:cs typeface="Arial" pitchFamily="34" charset="0"/>
            </a:endParaRPr>
          </a:p>
          <a:p>
            <a:pPr marL="177800" indent="-177800" algn="ctr">
              <a:lnSpc>
                <a:spcPct val="80000"/>
              </a:lnSpc>
              <a:defRPr/>
            </a:pPr>
            <a:r>
              <a:rPr lang="en-GB" sz="2000" dirty="0">
                <a:solidFill>
                  <a:srgbClr val="FFFFFF"/>
                </a:solidFill>
                <a:latin typeface="Arial" pitchFamily="34" charset="0"/>
                <a:ea typeface="Verdana" pitchFamily="34" charset="0"/>
                <a:cs typeface="Arial" pitchFamily="34" charset="0"/>
              </a:rPr>
              <a:t>Single </a:t>
            </a:r>
            <a:r>
              <a:rPr lang="en-GB" sz="2000" dirty="0" err="1">
                <a:solidFill>
                  <a:srgbClr val="FFFFFF"/>
                </a:solidFill>
                <a:latin typeface="Arial" pitchFamily="34" charset="0"/>
                <a:ea typeface="Verdana" pitchFamily="34" charset="0"/>
                <a:cs typeface="Arial" pitchFamily="34" charset="0"/>
              </a:rPr>
              <a:t>room+glove</a:t>
            </a:r>
            <a:r>
              <a:rPr lang="en-GB" sz="2000" dirty="0">
                <a:solidFill>
                  <a:srgbClr val="FFFFFF"/>
                </a:solidFill>
                <a:latin typeface="Arial" pitchFamily="34" charset="0"/>
                <a:ea typeface="Verdana" pitchFamily="34" charset="0"/>
                <a:cs typeface="Arial" pitchFamily="34" charset="0"/>
              </a:rPr>
              <a:t>/gown</a:t>
            </a:r>
          </a:p>
          <a:p>
            <a:pPr marL="177800" indent="-177800" algn="ctr">
              <a:lnSpc>
                <a:spcPct val="80000"/>
              </a:lnSpc>
              <a:defRPr/>
            </a:pPr>
            <a:r>
              <a:rPr lang="en-GB" sz="2000" dirty="0">
                <a:solidFill>
                  <a:srgbClr val="FFFFFF"/>
                </a:solidFill>
                <a:latin typeface="Arial" pitchFamily="34" charset="0"/>
                <a:ea typeface="Verdana" pitchFamily="34" charset="0"/>
                <a:cs typeface="Arial" pitchFamily="34" charset="0"/>
              </a:rPr>
              <a:t>Consider staff cohort</a:t>
            </a:r>
          </a:p>
        </p:txBody>
      </p:sp>
      <p:sp>
        <p:nvSpPr>
          <p:cNvPr id="5" name="Rounded Rectangle 4"/>
          <p:cNvSpPr/>
          <p:nvPr/>
        </p:nvSpPr>
        <p:spPr>
          <a:xfrm>
            <a:off x="4572000" y="836613"/>
            <a:ext cx="3733800" cy="16764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marL="177800" indent="-177800" algn="ctr">
              <a:lnSpc>
                <a:spcPct val="80000"/>
              </a:lnSpc>
              <a:defRPr/>
            </a:pPr>
            <a:r>
              <a:rPr lang="en-GB" sz="2000" b="1" dirty="0">
                <a:latin typeface="Arial" pitchFamily="34" charset="0"/>
                <a:ea typeface="Verdana" pitchFamily="34" charset="0"/>
                <a:cs typeface="Arial" pitchFamily="34" charset="0"/>
              </a:rPr>
              <a:t>Contact tracing</a:t>
            </a:r>
          </a:p>
          <a:p>
            <a:pPr marL="177800" indent="-177800">
              <a:lnSpc>
                <a:spcPct val="80000"/>
              </a:lnSpc>
              <a:defRPr/>
            </a:pPr>
            <a:endParaRPr lang="en-GB" sz="2000" dirty="0">
              <a:latin typeface="Arial" pitchFamily="34" charset="0"/>
              <a:ea typeface="Verdana" pitchFamily="34" charset="0"/>
              <a:cs typeface="Arial" pitchFamily="34" charset="0"/>
            </a:endParaRPr>
          </a:p>
          <a:p>
            <a:pPr marL="177800" indent="-177800" algn="ctr">
              <a:lnSpc>
                <a:spcPct val="80000"/>
              </a:lnSpc>
              <a:defRPr/>
            </a:pPr>
            <a:r>
              <a:rPr lang="en-GB" sz="2000" dirty="0">
                <a:latin typeface="Arial" pitchFamily="34" charset="0"/>
                <a:ea typeface="Verdana" pitchFamily="34" charset="0"/>
                <a:cs typeface="Arial" pitchFamily="34" charset="0"/>
              </a:rPr>
              <a:t>Trigger for screening contacts or whole unit?</a:t>
            </a:r>
          </a:p>
        </p:txBody>
      </p:sp>
      <p:sp>
        <p:nvSpPr>
          <p:cNvPr id="6" name="Rounded Rectangle 5"/>
          <p:cNvSpPr/>
          <p:nvPr/>
        </p:nvSpPr>
        <p:spPr>
          <a:xfrm>
            <a:off x="533400" y="2636912"/>
            <a:ext cx="3657600" cy="16764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marL="177800" indent="-177800" algn="ctr">
              <a:lnSpc>
                <a:spcPct val="80000"/>
              </a:lnSpc>
              <a:defRPr/>
            </a:pPr>
            <a:r>
              <a:rPr lang="en-GB" sz="2000" b="1" dirty="0">
                <a:latin typeface="Arial" pitchFamily="34" charset="0"/>
                <a:ea typeface="Verdana" pitchFamily="34" charset="0"/>
                <a:cs typeface="Arial" pitchFamily="34" charset="0"/>
              </a:rPr>
              <a:t>Flagging</a:t>
            </a:r>
          </a:p>
          <a:p>
            <a:pPr marL="177800" indent="-177800">
              <a:lnSpc>
                <a:spcPct val="80000"/>
              </a:lnSpc>
              <a:defRPr/>
            </a:pPr>
            <a:endParaRPr lang="en-GB" sz="2000" dirty="0">
              <a:latin typeface="Arial" pitchFamily="34" charset="0"/>
              <a:ea typeface="Verdana" pitchFamily="34" charset="0"/>
              <a:cs typeface="Arial" pitchFamily="34" charset="0"/>
            </a:endParaRPr>
          </a:p>
          <a:p>
            <a:pPr marL="177800" indent="-177800" algn="ctr">
              <a:lnSpc>
                <a:spcPct val="80000"/>
              </a:lnSpc>
              <a:defRPr/>
            </a:pPr>
            <a:r>
              <a:rPr lang="en-GB" sz="2000" dirty="0">
                <a:latin typeface="Arial" pitchFamily="34" charset="0"/>
                <a:ea typeface="Verdana" pitchFamily="34" charset="0"/>
                <a:cs typeface="Arial" pitchFamily="34" charset="0"/>
              </a:rPr>
              <a:t>Patient notes flagged</a:t>
            </a:r>
          </a:p>
          <a:p>
            <a:pPr marL="177800" indent="-177800" algn="ctr">
              <a:lnSpc>
                <a:spcPct val="80000"/>
              </a:lnSpc>
              <a:defRPr/>
            </a:pPr>
            <a:r>
              <a:rPr lang="en-GB" sz="2000" dirty="0">
                <a:latin typeface="Arial" pitchFamily="34" charset="0"/>
                <a:ea typeface="Verdana" pitchFamily="34" charset="0"/>
                <a:cs typeface="Arial" pitchFamily="34" charset="0"/>
              </a:rPr>
              <a:t>Receiving unit informed</a:t>
            </a:r>
          </a:p>
        </p:txBody>
      </p:sp>
      <p:sp>
        <p:nvSpPr>
          <p:cNvPr id="7" name="Rounded Rectangle 6"/>
          <p:cNvSpPr/>
          <p:nvPr/>
        </p:nvSpPr>
        <p:spPr>
          <a:xfrm>
            <a:off x="4572000" y="2636912"/>
            <a:ext cx="3657600" cy="16764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marL="177800" indent="-177800" algn="ctr">
              <a:lnSpc>
                <a:spcPct val="80000"/>
              </a:lnSpc>
              <a:defRPr/>
            </a:pPr>
            <a:r>
              <a:rPr lang="en-GB" sz="2000" b="1" dirty="0">
                <a:latin typeface="Arial" pitchFamily="34" charset="0"/>
                <a:ea typeface="Verdana" pitchFamily="34" charset="0"/>
                <a:cs typeface="Arial" pitchFamily="34" charset="0"/>
              </a:rPr>
              <a:t>Education</a:t>
            </a:r>
          </a:p>
          <a:p>
            <a:pPr marL="177800" indent="-177800">
              <a:lnSpc>
                <a:spcPct val="80000"/>
              </a:lnSpc>
              <a:defRPr/>
            </a:pPr>
            <a:endParaRPr lang="en-GB" sz="2000" dirty="0">
              <a:latin typeface="Arial" pitchFamily="34" charset="0"/>
              <a:ea typeface="Verdana" pitchFamily="34" charset="0"/>
              <a:cs typeface="Arial" pitchFamily="34" charset="0"/>
            </a:endParaRPr>
          </a:p>
          <a:p>
            <a:pPr marL="177800" indent="-177800" algn="ctr">
              <a:lnSpc>
                <a:spcPct val="80000"/>
              </a:lnSpc>
              <a:defRPr/>
            </a:pPr>
            <a:r>
              <a:rPr lang="en-GB" sz="2000" dirty="0">
                <a:latin typeface="Arial" pitchFamily="34" charset="0"/>
                <a:ea typeface="Verdana" pitchFamily="34" charset="0"/>
                <a:cs typeface="Arial" pitchFamily="34" charset="0"/>
              </a:rPr>
              <a:t>Staff</a:t>
            </a:r>
          </a:p>
          <a:p>
            <a:pPr marL="177800" indent="-177800" algn="ctr">
              <a:lnSpc>
                <a:spcPct val="80000"/>
              </a:lnSpc>
              <a:defRPr/>
            </a:pPr>
            <a:r>
              <a:rPr lang="en-GB" sz="2000" dirty="0">
                <a:latin typeface="Arial" pitchFamily="34" charset="0"/>
                <a:ea typeface="Verdana" pitchFamily="34" charset="0"/>
                <a:cs typeface="Arial" pitchFamily="34" charset="0"/>
              </a:rPr>
              <a:t>Patient / visitor</a:t>
            </a:r>
          </a:p>
        </p:txBody>
      </p:sp>
      <p:sp>
        <p:nvSpPr>
          <p:cNvPr id="8" name="Rounded Rectangle 7"/>
          <p:cNvSpPr/>
          <p:nvPr/>
        </p:nvSpPr>
        <p:spPr>
          <a:xfrm>
            <a:off x="539750" y="4489549"/>
            <a:ext cx="3657600" cy="16764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marL="177800" indent="-177800" algn="ctr">
              <a:lnSpc>
                <a:spcPct val="80000"/>
              </a:lnSpc>
              <a:defRPr/>
            </a:pPr>
            <a:r>
              <a:rPr lang="en-GB" sz="2000" b="1" dirty="0">
                <a:latin typeface="Arial" pitchFamily="34" charset="0"/>
                <a:ea typeface="Verdana" pitchFamily="34" charset="0"/>
                <a:cs typeface="Arial" pitchFamily="34" charset="0"/>
              </a:rPr>
              <a:t>Cleaning / disinfection</a:t>
            </a:r>
          </a:p>
          <a:p>
            <a:pPr marL="177800" indent="-177800">
              <a:lnSpc>
                <a:spcPct val="80000"/>
              </a:lnSpc>
              <a:defRPr/>
            </a:pPr>
            <a:endParaRPr lang="en-GB" sz="2000" dirty="0">
              <a:latin typeface="Arial" pitchFamily="34" charset="0"/>
              <a:ea typeface="Verdana" pitchFamily="34" charset="0"/>
              <a:cs typeface="Arial" pitchFamily="34" charset="0"/>
            </a:endParaRPr>
          </a:p>
          <a:p>
            <a:pPr marL="177800" indent="-177800" algn="ctr">
              <a:lnSpc>
                <a:spcPct val="80000"/>
              </a:lnSpc>
              <a:defRPr/>
            </a:pPr>
            <a:r>
              <a:rPr lang="en-GB" sz="2000" dirty="0">
                <a:latin typeface="Arial" pitchFamily="34" charset="0"/>
                <a:ea typeface="Verdana" pitchFamily="34" charset="0"/>
                <a:cs typeface="Arial" pitchFamily="34" charset="0"/>
              </a:rPr>
              <a:t>Use bleach or H</a:t>
            </a:r>
            <a:r>
              <a:rPr lang="en-GB" sz="2000" baseline="-25000" dirty="0">
                <a:latin typeface="Arial" pitchFamily="34" charset="0"/>
                <a:ea typeface="Verdana" pitchFamily="34" charset="0"/>
                <a:cs typeface="Arial" pitchFamily="34" charset="0"/>
              </a:rPr>
              <a:t>2</a:t>
            </a:r>
            <a:r>
              <a:rPr lang="en-GB" sz="2000" dirty="0">
                <a:latin typeface="Arial" pitchFamily="34" charset="0"/>
                <a:ea typeface="Verdana" pitchFamily="34" charset="0"/>
                <a:cs typeface="Arial" pitchFamily="34" charset="0"/>
              </a:rPr>
              <a:t>O</a:t>
            </a:r>
            <a:r>
              <a:rPr lang="en-GB" sz="2000" baseline="-25000" dirty="0">
                <a:latin typeface="Arial" pitchFamily="34" charset="0"/>
                <a:ea typeface="Verdana" pitchFamily="34" charset="0"/>
                <a:cs typeface="Arial" pitchFamily="34" charset="0"/>
              </a:rPr>
              <a:t>2</a:t>
            </a:r>
            <a:r>
              <a:rPr lang="en-GB" sz="2000" dirty="0">
                <a:latin typeface="Arial" pitchFamily="34" charset="0"/>
                <a:ea typeface="Verdana" pitchFamily="34" charset="0"/>
                <a:cs typeface="Arial" pitchFamily="34" charset="0"/>
              </a:rPr>
              <a:t> </a:t>
            </a:r>
            <a:r>
              <a:rPr lang="en-GB" sz="2000" dirty="0" smtClean="0">
                <a:latin typeface="Arial" pitchFamily="34" charset="0"/>
                <a:ea typeface="Verdana" pitchFamily="34" charset="0"/>
                <a:cs typeface="Arial" pitchFamily="34" charset="0"/>
              </a:rPr>
              <a:t>vapour </a:t>
            </a:r>
            <a:r>
              <a:rPr lang="en-GB" sz="2000" dirty="0">
                <a:latin typeface="Arial" pitchFamily="34" charset="0"/>
                <a:ea typeface="Verdana" pitchFamily="34" charset="0"/>
                <a:cs typeface="Arial" pitchFamily="34" charset="0"/>
              </a:rPr>
              <a:t>at discharge</a:t>
            </a:r>
          </a:p>
        </p:txBody>
      </p:sp>
      <p:sp>
        <p:nvSpPr>
          <p:cNvPr id="9" name="Rounded Rectangle 8"/>
          <p:cNvSpPr/>
          <p:nvPr/>
        </p:nvSpPr>
        <p:spPr>
          <a:xfrm>
            <a:off x="4578350" y="4489549"/>
            <a:ext cx="3657600" cy="16764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marL="177800" indent="-177800" algn="ctr">
              <a:lnSpc>
                <a:spcPct val="80000"/>
              </a:lnSpc>
              <a:defRPr/>
            </a:pPr>
            <a:r>
              <a:rPr lang="en-GB" sz="2000" b="1" dirty="0">
                <a:latin typeface="Arial" pitchFamily="34" charset="0"/>
                <a:ea typeface="Verdana" pitchFamily="34" charset="0"/>
                <a:cs typeface="Arial" pitchFamily="34" charset="0"/>
              </a:rPr>
              <a:t>Decolonization?</a:t>
            </a:r>
          </a:p>
          <a:p>
            <a:pPr marL="177800" indent="-177800">
              <a:lnSpc>
                <a:spcPct val="80000"/>
              </a:lnSpc>
              <a:defRPr/>
            </a:pPr>
            <a:endParaRPr lang="en-GB" sz="2000" dirty="0">
              <a:latin typeface="Arial" pitchFamily="34" charset="0"/>
              <a:ea typeface="Verdana" pitchFamily="34" charset="0"/>
              <a:cs typeface="Arial" pitchFamily="34" charset="0"/>
            </a:endParaRPr>
          </a:p>
          <a:p>
            <a:pPr marL="177800" indent="-177800" algn="ctr">
              <a:lnSpc>
                <a:spcPct val="80000"/>
              </a:lnSpc>
              <a:defRPr/>
            </a:pPr>
            <a:r>
              <a:rPr lang="en-GB" sz="2000" dirty="0">
                <a:latin typeface="Arial" pitchFamily="34" charset="0"/>
                <a:ea typeface="Verdana" pitchFamily="34" charset="0"/>
                <a:cs typeface="Arial" pitchFamily="34" charset="0"/>
              </a:rPr>
              <a:t>‘Selective decontamination’ / </a:t>
            </a:r>
            <a:r>
              <a:rPr lang="en-GB" sz="2000" dirty="0" err="1">
                <a:latin typeface="Arial" pitchFamily="34" charset="0"/>
                <a:ea typeface="Verdana" pitchFamily="34" charset="0"/>
                <a:cs typeface="Arial" pitchFamily="34" charset="0"/>
              </a:rPr>
              <a:t>chlorhexidine</a:t>
            </a:r>
            <a:r>
              <a:rPr lang="en-GB" sz="2000" dirty="0">
                <a:latin typeface="Arial" pitchFamily="34" charset="0"/>
                <a:ea typeface="Verdana" pitchFamily="34" charset="0"/>
                <a:cs typeface="Arial" pitchFamily="34" charset="0"/>
              </a:rPr>
              <a:t> bathing?</a:t>
            </a:r>
          </a:p>
        </p:txBody>
      </p:sp>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822782479"/>
              </p:ext>
            </p:extLst>
          </p:nvPr>
        </p:nvGraphicFramePr>
        <p:xfrm>
          <a:off x="500034" y="640863"/>
          <a:ext cx="8429684" cy="47149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7651" name="Title 1"/>
          <p:cNvSpPr>
            <a:spLocks noGrp="1"/>
          </p:cNvSpPr>
          <p:nvPr>
            <p:ph type="title"/>
          </p:nvPr>
        </p:nvSpPr>
        <p:spPr>
          <a:xfrm>
            <a:off x="212675" y="274638"/>
            <a:ext cx="5256213" cy="1143000"/>
          </a:xfrm>
        </p:spPr>
        <p:txBody>
          <a:bodyPr/>
          <a:lstStyle/>
          <a:p>
            <a:r>
              <a:rPr lang="en-GB" sz="3600" dirty="0" smtClean="0">
                <a:latin typeface="Arial" pitchFamily="34" charset="0"/>
                <a:cs typeface="Arial" pitchFamily="34" charset="0"/>
              </a:rPr>
              <a:t>How do I screen?</a:t>
            </a:r>
          </a:p>
        </p:txBody>
      </p:sp>
      <p:sp>
        <p:nvSpPr>
          <p:cNvPr id="4" name="Rectangle 3"/>
          <p:cNvSpPr/>
          <p:nvPr/>
        </p:nvSpPr>
        <p:spPr>
          <a:xfrm>
            <a:off x="71439" y="5489937"/>
            <a:ext cx="5868714" cy="1323439"/>
          </a:xfrm>
          <a:prstGeom prst="rect">
            <a:avLst/>
          </a:prstGeom>
        </p:spPr>
        <p:txBody>
          <a:bodyPr wrap="square">
            <a:spAutoFit/>
          </a:bodyPr>
          <a:lstStyle/>
          <a:p>
            <a:pPr>
              <a:defRPr/>
            </a:pPr>
            <a:r>
              <a:rPr lang="en-GB" sz="1600" dirty="0">
                <a:latin typeface="Arial" pitchFamily="34" charset="0"/>
                <a:cs typeface="Arial" pitchFamily="34" charset="0"/>
              </a:rPr>
              <a:t>NAAT = nucleic acid amplification techniques</a:t>
            </a:r>
          </a:p>
          <a:p>
            <a:pPr>
              <a:defRPr/>
            </a:pPr>
            <a:r>
              <a:rPr lang="en-GB" sz="1600" dirty="0">
                <a:latin typeface="Arial" pitchFamily="34" charset="0"/>
                <a:cs typeface="Arial" pitchFamily="34" charset="0"/>
              </a:rPr>
              <a:t>AST = antimicrobial susceptibility testing</a:t>
            </a:r>
          </a:p>
          <a:p>
            <a:pPr>
              <a:defRPr/>
            </a:pPr>
            <a:r>
              <a:rPr lang="en-GB" sz="1600" dirty="0">
                <a:latin typeface="Arial" pitchFamily="34" charset="0"/>
                <a:cs typeface="Arial" pitchFamily="34" charset="0"/>
              </a:rPr>
              <a:t>MALDI-TOF = Matrix-assisted laser desorption /ionization – time of flight mass spectrometry</a:t>
            </a:r>
          </a:p>
          <a:p>
            <a:pPr>
              <a:defRPr/>
            </a:pPr>
            <a:r>
              <a:rPr lang="en-GB" sz="1600" dirty="0">
                <a:latin typeface="Arial" pitchFamily="34" charset="0"/>
                <a:cs typeface="Arial" pitchFamily="34" charset="0"/>
              </a:rPr>
              <a:t>WGS = whole genome sequencing</a:t>
            </a:r>
          </a:p>
        </p:txBody>
      </p:sp>
    </p:spTree>
    <p:custDataLst>
      <p:tags r:id="rId1"/>
    </p:custData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GB" sz="3600" dirty="0" smtClean="0">
                <a:latin typeface="Arial" pitchFamily="34" charset="0"/>
                <a:cs typeface="Arial" pitchFamily="34" charset="0"/>
              </a:rPr>
              <a:t>Agar plates</a:t>
            </a:r>
          </a:p>
        </p:txBody>
      </p:sp>
      <p:sp>
        <p:nvSpPr>
          <p:cNvPr id="4" name="TextBox 3"/>
          <p:cNvSpPr txBox="1"/>
          <p:nvPr/>
        </p:nvSpPr>
        <p:spPr>
          <a:xfrm>
            <a:off x="428625" y="1543050"/>
            <a:ext cx="3714750" cy="3371136"/>
          </a:xfrm>
          <a:prstGeom prst="roundRect">
            <a:avLst/>
          </a:prstGeom>
          <a:solidFill>
            <a:srgbClr val="92D050"/>
          </a:solidFill>
        </p:spPr>
        <p:txBody>
          <a:bodyPr>
            <a:spAutoFit/>
          </a:bodyPr>
          <a:lstStyle/>
          <a:p>
            <a:pPr algn="ctr">
              <a:defRPr/>
            </a:pPr>
            <a:r>
              <a:rPr lang="en-GB" sz="2400" b="1" dirty="0" err="1">
                <a:solidFill>
                  <a:schemeClr val="tx2"/>
                </a:solidFill>
                <a:latin typeface="Arial" pitchFamily="34" charset="0"/>
                <a:cs typeface="Arial" pitchFamily="34" charset="0"/>
              </a:rPr>
              <a:t>MacConkey</a:t>
            </a:r>
            <a:endParaRPr lang="en-GB" sz="2400" b="1" dirty="0">
              <a:solidFill>
                <a:schemeClr val="tx2"/>
              </a:solidFill>
              <a:latin typeface="Arial" pitchFamily="34" charset="0"/>
              <a:cs typeface="Arial" pitchFamily="34" charset="0"/>
            </a:endParaRPr>
          </a:p>
          <a:p>
            <a:pPr>
              <a:defRPr/>
            </a:pPr>
            <a:endParaRPr lang="en-GB" sz="2400" dirty="0">
              <a:solidFill>
                <a:schemeClr val="tx2"/>
              </a:solidFill>
              <a:latin typeface="Arial" pitchFamily="34" charset="0"/>
              <a:cs typeface="Arial" pitchFamily="34" charset="0"/>
            </a:endParaRPr>
          </a:p>
          <a:p>
            <a:pPr>
              <a:defRPr/>
            </a:pPr>
            <a:r>
              <a:rPr lang="en-GB" sz="2400" dirty="0">
                <a:solidFill>
                  <a:schemeClr val="tx2"/>
                </a:solidFill>
                <a:latin typeface="Arial" pitchFamily="34" charset="0"/>
                <a:cs typeface="Arial" pitchFamily="34" charset="0"/>
              </a:rPr>
              <a:t>Selective for all Gram-negative bacteria (including Enterobacteriaceae and non-</a:t>
            </a:r>
            <a:r>
              <a:rPr lang="en-GB" sz="2400" dirty="0" err="1">
                <a:solidFill>
                  <a:schemeClr val="tx2"/>
                </a:solidFill>
                <a:latin typeface="Arial" pitchFamily="34" charset="0"/>
                <a:cs typeface="Arial" pitchFamily="34" charset="0"/>
              </a:rPr>
              <a:t>fermenters</a:t>
            </a:r>
            <a:r>
              <a:rPr lang="en-GB" sz="2400" dirty="0" smtClean="0">
                <a:solidFill>
                  <a:schemeClr val="tx2"/>
                </a:solidFill>
                <a:latin typeface="Arial" pitchFamily="34" charset="0"/>
                <a:cs typeface="Arial" pitchFamily="34" charset="0"/>
              </a:rPr>
              <a:t>)</a:t>
            </a:r>
          </a:p>
          <a:p>
            <a:pPr>
              <a:defRPr/>
            </a:pPr>
            <a:endParaRPr lang="en-GB" sz="2400" dirty="0">
              <a:solidFill>
                <a:schemeClr val="tx2"/>
              </a:solidFill>
              <a:latin typeface="Arial" pitchFamily="34" charset="0"/>
              <a:cs typeface="Arial" pitchFamily="34" charset="0"/>
            </a:endParaRPr>
          </a:p>
        </p:txBody>
      </p:sp>
      <p:sp>
        <p:nvSpPr>
          <p:cNvPr id="5" name="TextBox 4"/>
          <p:cNvSpPr txBox="1"/>
          <p:nvPr/>
        </p:nvSpPr>
        <p:spPr>
          <a:xfrm>
            <a:off x="4786313" y="1543050"/>
            <a:ext cx="3714750" cy="3371136"/>
          </a:xfrm>
          <a:prstGeom prst="roundRect">
            <a:avLst/>
          </a:prstGeom>
          <a:solidFill>
            <a:srgbClr val="92D050"/>
          </a:solidFill>
        </p:spPr>
        <p:txBody>
          <a:bodyPr>
            <a:spAutoFit/>
          </a:bodyPr>
          <a:lstStyle/>
          <a:p>
            <a:pPr algn="ctr">
              <a:defRPr/>
            </a:pPr>
            <a:r>
              <a:rPr lang="en-GB" sz="2400" b="1" dirty="0" err="1">
                <a:solidFill>
                  <a:schemeClr val="tx2"/>
                </a:solidFill>
                <a:latin typeface="Arial" pitchFamily="34" charset="0"/>
                <a:cs typeface="Arial" pitchFamily="34" charset="0"/>
              </a:rPr>
              <a:t>Chromogenic</a:t>
            </a:r>
            <a:r>
              <a:rPr lang="en-GB" sz="2400" b="1" dirty="0">
                <a:solidFill>
                  <a:schemeClr val="tx2"/>
                </a:solidFill>
                <a:latin typeface="Arial" pitchFamily="34" charset="0"/>
                <a:cs typeface="Arial" pitchFamily="34" charset="0"/>
              </a:rPr>
              <a:t> Media </a:t>
            </a:r>
          </a:p>
          <a:p>
            <a:pPr>
              <a:defRPr/>
            </a:pPr>
            <a:endParaRPr lang="en-GB" sz="2400" dirty="0">
              <a:solidFill>
                <a:schemeClr val="tx2"/>
              </a:solidFill>
              <a:latin typeface="Arial" pitchFamily="34" charset="0"/>
              <a:cs typeface="Arial" pitchFamily="34" charset="0"/>
            </a:endParaRPr>
          </a:p>
          <a:p>
            <a:pPr>
              <a:defRPr/>
            </a:pPr>
            <a:r>
              <a:rPr lang="en-GB" sz="2400" dirty="0">
                <a:solidFill>
                  <a:schemeClr val="tx2"/>
                </a:solidFill>
                <a:latin typeface="Arial" pitchFamily="34" charset="0"/>
                <a:cs typeface="Arial" pitchFamily="34" charset="0"/>
              </a:rPr>
              <a:t>Selective for resistant Enterobacteriaceae only (ESBL or </a:t>
            </a:r>
            <a:r>
              <a:rPr lang="en-GB" sz="2400" dirty="0" smtClean="0">
                <a:solidFill>
                  <a:schemeClr val="tx2"/>
                </a:solidFill>
                <a:latin typeface="Arial" pitchFamily="34" charset="0"/>
                <a:cs typeface="Arial" pitchFamily="34" charset="0"/>
              </a:rPr>
              <a:t>CPE </a:t>
            </a:r>
            <a:r>
              <a:rPr lang="en-GB" sz="2400" dirty="0">
                <a:solidFill>
                  <a:schemeClr val="tx2"/>
                </a:solidFill>
                <a:latin typeface="Arial" pitchFamily="34" charset="0"/>
                <a:cs typeface="Arial" pitchFamily="34" charset="0"/>
              </a:rPr>
              <a:t>options available); several </a:t>
            </a:r>
            <a:r>
              <a:rPr lang="en-GB" sz="2400" dirty="0" smtClean="0">
                <a:solidFill>
                  <a:schemeClr val="tx2"/>
                </a:solidFill>
                <a:latin typeface="Arial" pitchFamily="34" charset="0"/>
                <a:cs typeface="Arial" pitchFamily="34" charset="0"/>
              </a:rPr>
              <a:t>options</a:t>
            </a:r>
          </a:p>
          <a:p>
            <a:pPr>
              <a:defRPr/>
            </a:pPr>
            <a:endParaRPr lang="en-GB" sz="2400" dirty="0">
              <a:solidFill>
                <a:schemeClr val="tx2"/>
              </a:solidFill>
              <a:latin typeface="Arial" pitchFamily="34" charset="0"/>
              <a:cs typeface="Arial" pitchFamily="34" charset="0"/>
            </a:endParaRPr>
          </a:p>
        </p:txBody>
      </p:sp>
    </p:spTree>
    <p:custDataLst>
      <p:tags r:id="rId1"/>
    </p:custData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360363" y="621613"/>
            <a:ext cx="8423275" cy="925512"/>
          </a:xfrm>
        </p:spPr>
        <p:txBody>
          <a:bodyPr/>
          <a:lstStyle/>
          <a:p>
            <a:r>
              <a:rPr lang="en-GB" sz="3600" smtClean="0">
                <a:latin typeface="Arial" pitchFamily="34" charset="0"/>
                <a:cs typeface="Arial" pitchFamily="34" charset="0"/>
              </a:rPr>
              <a:t>Antimicrobial susceptibility testing (AST)</a:t>
            </a:r>
          </a:p>
        </p:txBody>
      </p:sp>
      <p:sp>
        <p:nvSpPr>
          <p:cNvPr id="3" name="TextBox 2"/>
          <p:cNvSpPr txBox="1"/>
          <p:nvPr/>
        </p:nvSpPr>
        <p:spPr>
          <a:xfrm>
            <a:off x="428625" y="2119313"/>
            <a:ext cx="3714750" cy="2962275"/>
          </a:xfrm>
          <a:prstGeom prst="roundRect">
            <a:avLst/>
          </a:prstGeom>
          <a:solidFill>
            <a:srgbClr val="92D050"/>
          </a:solidFill>
        </p:spPr>
        <p:txBody>
          <a:bodyPr>
            <a:spAutoFit/>
          </a:bodyPr>
          <a:lstStyle/>
          <a:p>
            <a:pPr algn="ctr">
              <a:defRPr/>
            </a:pPr>
            <a:r>
              <a:rPr lang="en-GB" sz="2400" b="1" dirty="0">
                <a:solidFill>
                  <a:schemeClr val="tx2"/>
                </a:solidFill>
                <a:latin typeface="Arial" pitchFamily="34" charset="0"/>
                <a:cs typeface="Arial" pitchFamily="34" charset="0"/>
              </a:rPr>
              <a:t>Quantitative</a:t>
            </a:r>
          </a:p>
          <a:p>
            <a:pPr algn="ctr">
              <a:defRPr/>
            </a:pPr>
            <a:r>
              <a:rPr lang="en-GB" sz="2400" b="1" dirty="0">
                <a:solidFill>
                  <a:schemeClr val="tx2"/>
                </a:solidFill>
                <a:latin typeface="Arial" pitchFamily="34" charset="0"/>
                <a:cs typeface="Arial" pitchFamily="34" charset="0"/>
              </a:rPr>
              <a:t>(MIC or breakpoint)</a:t>
            </a:r>
          </a:p>
          <a:p>
            <a:pPr>
              <a:defRPr/>
            </a:pPr>
            <a:endParaRPr lang="en-GB" sz="2400" dirty="0">
              <a:solidFill>
                <a:schemeClr val="tx2"/>
              </a:solidFill>
              <a:latin typeface="Arial" pitchFamily="34" charset="0"/>
              <a:cs typeface="Arial" pitchFamily="34" charset="0"/>
            </a:endParaRPr>
          </a:p>
          <a:p>
            <a:pPr>
              <a:defRPr/>
            </a:pPr>
            <a:r>
              <a:rPr lang="en-GB" sz="2400" dirty="0">
                <a:solidFill>
                  <a:schemeClr val="tx2"/>
                </a:solidFill>
                <a:latin typeface="Arial" pitchFamily="34" charset="0"/>
                <a:cs typeface="Arial" pitchFamily="34" charset="0"/>
              </a:rPr>
              <a:t>Agar or broth dilution (manual or </a:t>
            </a:r>
            <a:r>
              <a:rPr lang="en-GB" sz="2400" dirty="0" err="1">
                <a:solidFill>
                  <a:schemeClr val="tx2"/>
                </a:solidFill>
                <a:latin typeface="Arial" pitchFamily="34" charset="0"/>
                <a:cs typeface="Arial" pitchFamily="34" charset="0"/>
              </a:rPr>
              <a:t>autmoated</a:t>
            </a:r>
            <a:r>
              <a:rPr lang="en-GB" sz="2400" dirty="0">
                <a:solidFill>
                  <a:schemeClr val="tx2"/>
                </a:solidFill>
                <a:latin typeface="Arial" pitchFamily="34" charset="0"/>
                <a:cs typeface="Arial" pitchFamily="34" charset="0"/>
              </a:rPr>
              <a:t>), E-tests </a:t>
            </a:r>
          </a:p>
          <a:p>
            <a:pPr>
              <a:defRPr/>
            </a:pPr>
            <a:endParaRPr lang="en-GB" sz="2400" dirty="0">
              <a:solidFill>
                <a:schemeClr val="tx2"/>
              </a:solidFill>
              <a:latin typeface="Arial" pitchFamily="34" charset="0"/>
              <a:cs typeface="Arial" pitchFamily="34" charset="0"/>
            </a:endParaRPr>
          </a:p>
        </p:txBody>
      </p:sp>
      <p:sp>
        <p:nvSpPr>
          <p:cNvPr id="4" name="TextBox 3"/>
          <p:cNvSpPr txBox="1"/>
          <p:nvPr/>
        </p:nvSpPr>
        <p:spPr>
          <a:xfrm>
            <a:off x="4857750" y="2084388"/>
            <a:ext cx="3714750" cy="2962513"/>
          </a:xfrm>
          <a:prstGeom prst="roundRect">
            <a:avLst/>
          </a:prstGeom>
          <a:solidFill>
            <a:srgbClr val="92D050"/>
          </a:solidFill>
        </p:spPr>
        <p:txBody>
          <a:bodyPr>
            <a:spAutoFit/>
          </a:bodyPr>
          <a:lstStyle/>
          <a:p>
            <a:pPr algn="ctr">
              <a:defRPr/>
            </a:pPr>
            <a:r>
              <a:rPr lang="en-GB" sz="2400" b="1" dirty="0">
                <a:solidFill>
                  <a:schemeClr val="tx2"/>
                </a:solidFill>
                <a:latin typeface="Arial" pitchFamily="34" charset="0"/>
                <a:cs typeface="Arial" pitchFamily="34" charset="0"/>
              </a:rPr>
              <a:t>Qualitative</a:t>
            </a:r>
          </a:p>
          <a:p>
            <a:pPr algn="ctr">
              <a:defRPr/>
            </a:pPr>
            <a:r>
              <a:rPr lang="en-GB" sz="2400" b="1" dirty="0">
                <a:solidFill>
                  <a:schemeClr val="tx2"/>
                </a:solidFill>
                <a:latin typeface="Arial" pitchFamily="34" charset="0"/>
                <a:cs typeface="Arial" pitchFamily="34" charset="0"/>
              </a:rPr>
              <a:t>(R/I/S)</a:t>
            </a:r>
          </a:p>
          <a:p>
            <a:pPr>
              <a:defRPr/>
            </a:pPr>
            <a:endParaRPr lang="en-GB" sz="2400" dirty="0">
              <a:solidFill>
                <a:schemeClr val="tx2"/>
              </a:solidFill>
              <a:latin typeface="Arial" pitchFamily="34" charset="0"/>
              <a:cs typeface="Arial" pitchFamily="34" charset="0"/>
            </a:endParaRPr>
          </a:p>
          <a:p>
            <a:pPr>
              <a:defRPr/>
            </a:pPr>
            <a:r>
              <a:rPr lang="en-GB" sz="2400" dirty="0">
                <a:solidFill>
                  <a:schemeClr val="tx2"/>
                </a:solidFill>
                <a:latin typeface="Arial" pitchFamily="34" charset="0"/>
                <a:cs typeface="Arial" pitchFamily="34" charset="0"/>
              </a:rPr>
              <a:t>Disc diffusion; supplemental tests for mechanisms (e.g. ESBL, </a:t>
            </a:r>
            <a:r>
              <a:rPr lang="en-GB" sz="2400" dirty="0" smtClean="0">
                <a:solidFill>
                  <a:schemeClr val="tx2"/>
                </a:solidFill>
                <a:latin typeface="Arial" pitchFamily="34" charset="0"/>
                <a:cs typeface="Arial" pitchFamily="34" charset="0"/>
              </a:rPr>
              <a:t>CPE)</a:t>
            </a:r>
            <a:endParaRPr lang="en-GB" sz="2400" dirty="0">
              <a:solidFill>
                <a:schemeClr val="tx2"/>
              </a:solidFill>
              <a:latin typeface="Arial" pitchFamily="34" charset="0"/>
              <a:cs typeface="Arial" pitchFamily="34" charset="0"/>
            </a:endParaRPr>
          </a:p>
        </p:txBody>
      </p:sp>
    </p:spTree>
    <p:custDataLst>
      <p:tags r:id="rId1"/>
    </p:custDataLst>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360363" y="260648"/>
            <a:ext cx="8423275" cy="925512"/>
          </a:xfrm>
        </p:spPr>
        <p:txBody>
          <a:bodyPr>
            <a:normAutofit fontScale="90000"/>
          </a:bodyPr>
          <a:lstStyle/>
          <a:p>
            <a:r>
              <a:rPr lang="en-GB" sz="3600" dirty="0" smtClean="0">
                <a:latin typeface="Arial" pitchFamily="34" charset="0"/>
                <a:cs typeface="Arial" pitchFamily="34" charset="0"/>
              </a:rPr>
              <a:t>MALDI-TOF, WGS, NAAT (PCR &amp; Arrays)</a:t>
            </a:r>
          </a:p>
        </p:txBody>
      </p:sp>
      <p:sp>
        <p:nvSpPr>
          <p:cNvPr id="26627" name="TextBox 2"/>
          <p:cNvSpPr>
            <a:spLocks noChangeArrowheads="1"/>
          </p:cNvSpPr>
          <p:nvPr/>
        </p:nvSpPr>
        <p:spPr bwMode="auto">
          <a:xfrm>
            <a:off x="428625" y="1266230"/>
            <a:ext cx="3714750" cy="2145268"/>
          </a:xfrm>
          <a:prstGeom prst="roundRect">
            <a:avLst>
              <a:gd name="adj" fmla="val 16667"/>
            </a:avLst>
          </a:prstGeom>
          <a:solidFill>
            <a:srgbClr val="92D050"/>
          </a:solidFill>
          <a:ln w="9525">
            <a:noFill/>
            <a:round/>
            <a:headEnd/>
            <a:tailEnd/>
          </a:ln>
        </p:spPr>
        <p:txBody>
          <a:bodyPr>
            <a:spAutoFit/>
          </a:bodyPr>
          <a:lstStyle/>
          <a:p>
            <a:pPr algn="ctr"/>
            <a:r>
              <a:rPr lang="en-GB" sz="2000" b="1" dirty="0">
                <a:solidFill>
                  <a:schemeClr val="tx2"/>
                </a:solidFill>
                <a:latin typeface="Arial" pitchFamily="34" charset="0"/>
                <a:cs typeface="Arial" pitchFamily="34" charset="0"/>
              </a:rPr>
              <a:t>MALDI-TOF</a:t>
            </a:r>
          </a:p>
          <a:p>
            <a:endParaRPr lang="en-GB" sz="2000" dirty="0">
              <a:solidFill>
                <a:schemeClr val="tx2"/>
              </a:solidFill>
              <a:latin typeface="Arial" pitchFamily="34" charset="0"/>
              <a:cs typeface="Arial" pitchFamily="34" charset="0"/>
            </a:endParaRPr>
          </a:p>
          <a:p>
            <a:r>
              <a:rPr lang="en-GB" sz="2000" dirty="0">
                <a:solidFill>
                  <a:schemeClr val="tx2"/>
                </a:solidFill>
                <a:latin typeface="Arial" pitchFamily="34" charset="0"/>
                <a:cs typeface="Arial" pitchFamily="34" charset="0"/>
              </a:rPr>
              <a:t>Rapid and accurate speciation of bacteria from a colony; potential </a:t>
            </a:r>
            <a:r>
              <a:rPr lang="en-GB" sz="2000" dirty="0" smtClean="0">
                <a:solidFill>
                  <a:schemeClr val="tx2"/>
                </a:solidFill>
                <a:latin typeface="Arial" pitchFamily="34" charset="0"/>
                <a:cs typeface="Arial" pitchFamily="34" charset="0"/>
              </a:rPr>
              <a:t>to detect </a:t>
            </a:r>
            <a:r>
              <a:rPr lang="en-GB" sz="2000" dirty="0">
                <a:solidFill>
                  <a:schemeClr val="tx2"/>
                </a:solidFill>
                <a:latin typeface="Arial" pitchFamily="34" charset="0"/>
                <a:cs typeface="Arial" pitchFamily="34" charset="0"/>
              </a:rPr>
              <a:t>resistance </a:t>
            </a:r>
            <a:r>
              <a:rPr lang="en-GB" sz="2000" dirty="0" smtClean="0">
                <a:solidFill>
                  <a:schemeClr val="tx2"/>
                </a:solidFill>
                <a:latin typeface="Arial" pitchFamily="34" charset="0"/>
                <a:cs typeface="Arial" pitchFamily="34" charset="0"/>
              </a:rPr>
              <a:t>genes</a:t>
            </a:r>
            <a:endParaRPr lang="en-GB" sz="2000" dirty="0">
              <a:solidFill>
                <a:schemeClr val="tx2"/>
              </a:solidFill>
              <a:latin typeface="Arial" pitchFamily="34" charset="0"/>
              <a:cs typeface="Arial" pitchFamily="34" charset="0"/>
            </a:endParaRPr>
          </a:p>
        </p:txBody>
      </p:sp>
      <p:sp>
        <p:nvSpPr>
          <p:cNvPr id="26628" name="TextBox 3"/>
          <p:cNvSpPr>
            <a:spLocks noChangeArrowheads="1"/>
          </p:cNvSpPr>
          <p:nvPr/>
        </p:nvSpPr>
        <p:spPr bwMode="auto">
          <a:xfrm>
            <a:off x="4857750" y="1231305"/>
            <a:ext cx="3714750" cy="2146300"/>
          </a:xfrm>
          <a:prstGeom prst="roundRect">
            <a:avLst>
              <a:gd name="adj" fmla="val 16667"/>
            </a:avLst>
          </a:prstGeom>
          <a:solidFill>
            <a:srgbClr val="92D050"/>
          </a:solidFill>
          <a:ln w="9525">
            <a:noFill/>
            <a:round/>
            <a:headEnd/>
            <a:tailEnd/>
          </a:ln>
        </p:spPr>
        <p:txBody>
          <a:bodyPr>
            <a:spAutoFit/>
          </a:bodyPr>
          <a:lstStyle/>
          <a:p>
            <a:pPr algn="ctr"/>
            <a:r>
              <a:rPr lang="en-GB" sz="2000" b="1" dirty="0">
                <a:solidFill>
                  <a:schemeClr val="tx2"/>
                </a:solidFill>
                <a:latin typeface="Arial" pitchFamily="34" charset="0"/>
                <a:cs typeface="Arial" pitchFamily="34" charset="0"/>
              </a:rPr>
              <a:t>WGS</a:t>
            </a:r>
          </a:p>
          <a:p>
            <a:endParaRPr lang="en-GB" sz="2000" dirty="0">
              <a:solidFill>
                <a:schemeClr val="tx2"/>
              </a:solidFill>
              <a:latin typeface="Arial" pitchFamily="34" charset="0"/>
              <a:cs typeface="Arial" pitchFamily="34" charset="0"/>
            </a:endParaRPr>
          </a:p>
          <a:p>
            <a:r>
              <a:rPr lang="en-GB" sz="2000" dirty="0">
                <a:solidFill>
                  <a:schemeClr val="tx2"/>
                </a:solidFill>
                <a:latin typeface="Arial" pitchFamily="34" charset="0"/>
                <a:cs typeface="Arial" pitchFamily="34" charset="0"/>
              </a:rPr>
              <a:t>Whole genome sequence; gold standard typing method; costs coming down; can detect </a:t>
            </a:r>
            <a:r>
              <a:rPr lang="en-GB" sz="2000" dirty="0" err="1">
                <a:solidFill>
                  <a:schemeClr val="tx2"/>
                </a:solidFill>
                <a:latin typeface="Arial" pitchFamily="34" charset="0"/>
                <a:cs typeface="Arial" pitchFamily="34" charset="0"/>
              </a:rPr>
              <a:t>abx</a:t>
            </a:r>
            <a:r>
              <a:rPr lang="en-GB" sz="2000" dirty="0">
                <a:solidFill>
                  <a:schemeClr val="tx2"/>
                </a:solidFill>
                <a:latin typeface="Arial" pitchFamily="34" charset="0"/>
                <a:cs typeface="Arial" pitchFamily="34" charset="0"/>
              </a:rPr>
              <a:t> resistance genes</a:t>
            </a:r>
          </a:p>
        </p:txBody>
      </p:sp>
      <p:sp>
        <p:nvSpPr>
          <p:cNvPr id="26629" name="TextBox 4"/>
          <p:cNvSpPr>
            <a:spLocks noChangeArrowheads="1"/>
          </p:cNvSpPr>
          <p:nvPr/>
        </p:nvSpPr>
        <p:spPr bwMode="auto">
          <a:xfrm>
            <a:off x="4857750" y="3494311"/>
            <a:ext cx="3714750" cy="2145268"/>
          </a:xfrm>
          <a:prstGeom prst="roundRect">
            <a:avLst>
              <a:gd name="adj" fmla="val 16667"/>
            </a:avLst>
          </a:prstGeom>
          <a:solidFill>
            <a:srgbClr val="92D050"/>
          </a:solidFill>
          <a:ln w="9525">
            <a:noFill/>
            <a:round/>
            <a:headEnd/>
            <a:tailEnd/>
          </a:ln>
        </p:spPr>
        <p:txBody>
          <a:bodyPr>
            <a:spAutoFit/>
          </a:bodyPr>
          <a:lstStyle/>
          <a:p>
            <a:pPr algn="ctr"/>
            <a:r>
              <a:rPr lang="en-GB" sz="2000" b="1" dirty="0">
                <a:solidFill>
                  <a:schemeClr val="tx2"/>
                </a:solidFill>
                <a:latin typeface="Arial" pitchFamily="34" charset="0"/>
                <a:cs typeface="Arial" pitchFamily="34" charset="0"/>
              </a:rPr>
              <a:t>Array Chips</a:t>
            </a:r>
          </a:p>
          <a:p>
            <a:endParaRPr lang="en-GB" sz="2000" dirty="0">
              <a:solidFill>
                <a:schemeClr val="tx2"/>
              </a:solidFill>
              <a:latin typeface="Arial" pitchFamily="34" charset="0"/>
              <a:cs typeface="Arial" pitchFamily="34" charset="0"/>
            </a:endParaRPr>
          </a:p>
          <a:p>
            <a:r>
              <a:rPr lang="en-GB" sz="2000" dirty="0">
                <a:solidFill>
                  <a:schemeClr val="tx2"/>
                </a:solidFill>
                <a:latin typeface="Arial" pitchFamily="34" charset="0"/>
                <a:cs typeface="Arial" pitchFamily="34" charset="0"/>
              </a:rPr>
              <a:t>&gt;100 PCRs on a single chip for simultaneous detection of a range of genes and </a:t>
            </a:r>
            <a:r>
              <a:rPr lang="en-GB" sz="2000" dirty="0" smtClean="0">
                <a:solidFill>
                  <a:schemeClr val="tx2"/>
                </a:solidFill>
                <a:latin typeface="Arial" pitchFamily="34" charset="0"/>
                <a:cs typeface="Arial" pitchFamily="34" charset="0"/>
              </a:rPr>
              <a:t>markers</a:t>
            </a:r>
            <a:endParaRPr lang="en-GB" sz="2000" dirty="0">
              <a:solidFill>
                <a:schemeClr val="tx2"/>
              </a:solidFill>
              <a:latin typeface="Arial" pitchFamily="34" charset="0"/>
              <a:cs typeface="Arial" pitchFamily="34" charset="0"/>
            </a:endParaRPr>
          </a:p>
        </p:txBody>
      </p:sp>
      <p:sp>
        <p:nvSpPr>
          <p:cNvPr id="26630" name="TextBox 5"/>
          <p:cNvSpPr>
            <a:spLocks noChangeArrowheads="1"/>
          </p:cNvSpPr>
          <p:nvPr/>
        </p:nvSpPr>
        <p:spPr bwMode="auto">
          <a:xfrm>
            <a:off x="428625" y="3516536"/>
            <a:ext cx="3714750" cy="2144712"/>
          </a:xfrm>
          <a:prstGeom prst="roundRect">
            <a:avLst>
              <a:gd name="adj" fmla="val 16667"/>
            </a:avLst>
          </a:prstGeom>
          <a:solidFill>
            <a:srgbClr val="92D050"/>
          </a:solidFill>
          <a:ln w="9525">
            <a:noFill/>
            <a:round/>
            <a:headEnd/>
            <a:tailEnd/>
          </a:ln>
        </p:spPr>
        <p:txBody>
          <a:bodyPr>
            <a:spAutoFit/>
          </a:bodyPr>
          <a:lstStyle/>
          <a:p>
            <a:pPr algn="ctr"/>
            <a:r>
              <a:rPr lang="en-GB" sz="2000" b="1" dirty="0">
                <a:solidFill>
                  <a:schemeClr val="tx2"/>
                </a:solidFill>
                <a:latin typeface="Arial" pitchFamily="34" charset="0"/>
                <a:cs typeface="Arial" pitchFamily="34" charset="0"/>
              </a:rPr>
              <a:t>PCR</a:t>
            </a:r>
          </a:p>
          <a:p>
            <a:endParaRPr lang="en-GB" sz="2000" dirty="0">
              <a:solidFill>
                <a:schemeClr val="tx2"/>
              </a:solidFill>
              <a:latin typeface="Arial" pitchFamily="34" charset="0"/>
              <a:cs typeface="Arial" pitchFamily="34" charset="0"/>
            </a:endParaRPr>
          </a:p>
          <a:p>
            <a:r>
              <a:rPr lang="en-GB" sz="2000" dirty="0">
                <a:solidFill>
                  <a:schemeClr val="tx2"/>
                </a:solidFill>
                <a:latin typeface="Arial" pitchFamily="34" charset="0"/>
                <a:cs typeface="Arial" pitchFamily="34" charset="0"/>
              </a:rPr>
              <a:t>PCR can be used to detect a single or multiple genes of interest from a pure colony</a:t>
            </a:r>
          </a:p>
          <a:p>
            <a:endParaRPr lang="en-GB" sz="2000" dirty="0">
              <a:solidFill>
                <a:schemeClr val="tx2"/>
              </a:solidFill>
              <a:latin typeface="Arial" pitchFamily="34" charset="0"/>
              <a:cs typeface="Arial" pitchFamily="34" charset="0"/>
            </a:endParaRPr>
          </a:p>
        </p:txBody>
      </p:sp>
    </p:spTree>
    <p:custDataLst>
      <p:tags r:id="rId1"/>
    </p:custDataLst>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1265229586"/>
              </p:ext>
            </p:extLst>
          </p:nvPr>
        </p:nvGraphicFramePr>
        <p:xfrm>
          <a:off x="500034" y="640863"/>
          <a:ext cx="8429684" cy="47149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7651" name="Title 1"/>
          <p:cNvSpPr>
            <a:spLocks noGrp="1"/>
          </p:cNvSpPr>
          <p:nvPr>
            <p:ph type="title"/>
          </p:nvPr>
        </p:nvSpPr>
        <p:spPr>
          <a:xfrm>
            <a:off x="212675" y="274638"/>
            <a:ext cx="5256213" cy="1143000"/>
          </a:xfrm>
        </p:spPr>
        <p:txBody>
          <a:bodyPr/>
          <a:lstStyle/>
          <a:p>
            <a:r>
              <a:rPr lang="en-GB" sz="3600" dirty="0" smtClean="0">
                <a:latin typeface="Arial" pitchFamily="34" charset="0"/>
                <a:cs typeface="Arial" pitchFamily="34" charset="0"/>
              </a:rPr>
              <a:t>How do I screen?</a:t>
            </a:r>
          </a:p>
        </p:txBody>
      </p:sp>
      <p:sp>
        <p:nvSpPr>
          <p:cNvPr id="4" name="Rectangle 3"/>
          <p:cNvSpPr/>
          <p:nvPr/>
        </p:nvSpPr>
        <p:spPr>
          <a:xfrm>
            <a:off x="71439" y="5489937"/>
            <a:ext cx="5868714" cy="1323439"/>
          </a:xfrm>
          <a:prstGeom prst="rect">
            <a:avLst/>
          </a:prstGeom>
        </p:spPr>
        <p:txBody>
          <a:bodyPr wrap="square">
            <a:spAutoFit/>
          </a:bodyPr>
          <a:lstStyle/>
          <a:p>
            <a:pPr>
              <a:defRPr/>
            </a:pPr>
            <a:r>
              <a:rPr lang="en-GB" sz="1600" dirty="0">
                <a:latin typeface="Arial" pitchFamily="34" charset="0"/>
                <a:cs typeface="Arial" pitchFamily="34" charset="0"/>
              </a:rPr>
              <a:t>NAAT = nucleic acid amplification techniques</a:t>
            </a:r>
          </a:p>
          <a:p>
            <a:pPr>
              <a:defRPr/>
            </a:pPr>
            <a:r>
              <a:rPr lang="en-GB" sz="1600" dirty="0">
                <a:latin typeface="Arial" pitchFamily="34" charset="0"/>
                <a:cs typeface="Arial" pitchFamily="34" charset="0"/>
              </a:rPr>
              <a:t>AST = antimicrobial susceptibility testing</a:t>
            </a:r>
          </a:p>
          <a:p>
            <a:pPr>
              <a:defRPr/>
            </a:pPr>
            <a:r>
              <a:rPr lang="en-GB" sz="1600" dirty="0">
                <a:latin typeface="Arial" pitchFamily="34" charset="0"/>
                <a:cs typeface="Arial" pitchFamily="34" charset="0"/>
              </a:rPr>
              <a:t>MALDI-TOF = Matrix-assisted laser desorption /ionization – time of flight mass spectrometry</a:t>
            </a:r>
          </a:p>
          <a:p>
            <a:pPr>
              <a:defRPr/>
            </a:pPr>
            <a:r>
              <a:rPr lang="en-GB" sz="1600" dirty="0">
                <a:latin typeface="Arial" pitchFamily="34" charset="0"/>
                <a:cs typeface="Arial" pitchFamily="34" charset="0"/>
              </a:rPr>
              <a:t>WGS = whole genome sequencing</a:t>
            </a:r>
          </a:p>
        </p:txBody>
      </p:sp>
    </p:spTree>
    <p:custDataLst>
      <p:tags r:id="rId1"/>
    </p:custDataLst>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360363" y="538488"/>
            <a:ext cx="8423275" cy="925512"/>
          </a:xfrm>
        </p:spPr>
        <p:txBody>
          <a:bodyPr/>
          <a:lstStyle/>
          <a:p>
            <a:r>
              <a:rPr lang="en-GB" sz="3600" dirty="0" smtClean="0">
                <a:latin typeface="Arial" pitchFamily="34" charset="0"/>
                <a:cs typeface="Arial" pitchFamily="34" charset="0"/>
              </a:rPr>
              <a:t>NAAT direct from clinical specimens</a:t>
            </a:r>
          </a:p>
        </p:txBody>
      </p:sp>
      <p:sp>
        <p:nvSpPr>
          <p:cNvPr id="3" name="TextBox 2"/>
          <p:cNvSpPr txBox="1"/>
          <p:nvPr/>
        </p:nvSpPr>
        <p:spPr>
          <a:xfrm>
            <a:off x="428625" y="1758950"/>
            <a:ext cx="3714750" cy="2826306"/>
          </a:xfrm>
          <a:prstGeom prst="roundRect">
            <a:avLst/>
          </a:prstGeom>
          <a:solidFill>
            <a:schemeClr val="accent1">
              <a:lumMod val="75000"/>
            </a:schemeClr>
          </a:solidFill>
        </p:spPr>
        <p:txBody>
          <a:bodyPr>
            <a:spAutoFit/>
          </a:bodyPr>
          <a:lstStyle/>
          <a:p>
            <a:pPr algn="ctr">
              <a:defRPr/>
            </a:pPr>
            <a:r>
              <a:rPr lang="en-GB" sz="2000" b="1" dirty="0">
                <a:solidFill>
                  <a:schemeClr val="bg1"/>
                </a:solidFill>
                <a:latin typeface="Arial" pitchFamily="34" charset="0"/>
                <a:cs typeface="Arial" pitchFamily="34" charset="0"/>
              </a:rPr>
              <a:t>PCR</a:t>
            </a:r>
          </a:p>
          <a:p>
            <a:pPr>
              <a:defRPr/>
            </a:pPr>
            <a:endParaRPr lang="en-GB" sz="2000" dirty="0">
              <a:solidFill>
                <a:schemeClr val="bg1"/>
              </a:solidFill>
              <a:latin typeface="Arial" pitchFamily="34" charset="0"/>
              <a:cs typeface="Arial" pitchFamily="34" charset="0"/>
            </a:endParaRPr>
          </a:p>
          <a:p>
            <a:pPr>
              <a:defRPr/>
            </a:pPr>
            <a:r>
              <a:rPr lang="en-GB" sz="2000" dirty="0">
                <a:solidFill>
                  <a:schemeClr val="bg1"/>
                </a:solidFill>
                <a:latin typeface="Arial" pitchFamily="34" charset="0"/>
                <a:cs typeface="Arial" pitchFamily="34" charset="0"/>
              </a:rPr>
              <a:t>Rapid real-time PCR kits available to detect resistance genes direct from clinical specimens; point of care tests </a:t>
            </a:r>
            <a:r>
              <a:rPr lang="en-GB" sz="2000" dirty="0" smtClean="0">
                <a:solidFill>
                  <a:schemeClr val="bg1"/>
                </a:solidFill>
                <a:latin typeface="Arial" pitchFamily="34" charset="0"/>
                <a:cs typeface="Arial" pitchFamily="34" charset="0"/>
              </a:rPr>
              <a:t>coming</a:t>
            </a:r>
          </a:p>
          <a:p>
            <a:pPr>
              <a:defRPr/>
            </a:pPr>
            <a:endParaRPr lang="en-GB" sz="2000" dirty="0">
              <a:solidFill>
                <a:schemeClr val="bg1"/>
              </a:solidFill>
              <a:latin typeface="Arial" pitchFamily="34" charset="0"/>
              <a:cs typeface="Arial" pitchFamily="34" charset="0"/>
            </a:endParaRPr>
          </a:p>
        </p:txBody>
      </p:sp>
      <p:sp>
        <p:nvSpPr>
          <p:cNvPr id="6" name="TextBox 5"/>
          <p:cNvSpPr txBox="1"/>
          <p:nvPr/>
        </p:nvSpPr>
        <p:spPr>
          <a:xfrm>
            <a:off x="4714875" y="1758950"/>
            <a:ext cx="4000500" cy="2826306"/>
          </a:xfrm>
          <a:prstGeom prst="roundRect">
            <a:avLst/>
          </a:prstGeom>
          <a:solidFill>
            <a:schemeClr val="accent1">
              <a:lumMod val="75000"/>
            </a:schemeClr>
          </a:solidFill>
        </p:spPr>
        <p:txBody>
          <a:bodyPr>
            <a:spAutoFit/>
          </a:bodyPr>
          <a:lstStyle/>
          <a:p>
            <a:pPr algn="ctr">
              <a:defRPr/>
            </a:pPr>
            <a:r>
              <a:rPr lang="en-GB" sz="2000" b="1" dirty="0">
                <a:solidFill>
                  <a:schemeClr val="bg1"/>
                </a:solidFill>
                <a:latin typeface="Arial" pitchFamily="34" charset="0"/>
                <a:cs typeface="Arial" pitchFamily="34" charset="0"/>
              </a:rPr>
              <a:t>Rapid sequencing kits</a:t>
            </a:r>
          </a:p>
          <a:p>
            <a:pPr>
              <a:defRPr/>
            </a:pPr>
            <a:endParaRPr lang="en-GB" sz="2000" dirty="0">
              <a:solidFill>
                <a:schemeClr val="bg1"/>
              </a:solidFill>
              <a:latin typeface="Arial" pitchFamily="34" charset="0"/>
              <a:cs typeface="Arial" pitchFamily="34" charset="0"/>
            </a:endParaRPr>
          </a:p>
          <a:p>
            <a:pPr>
              <a:defRPr/>
            </a:pPr>
            <a:r>
              <a:rPr lang="en-GB" sz="2000" dirty="0">
                <a:solidFill>
                  <a:schemeClr val="bg1"/>
                </a:solidFill>
                <a:latin typeface="Arial" pitchFamily="34" charset="0"/>
                <a:cs typeface="Arial" pitchFamily="34" charset="0"/>
              </a:rPr>
              <a:t>Kits available for rapid sequence-based simultaneous detection of common organisms and resistance </a:t>
            </a:r>
            <a:r>
              <a:rPr lang="en-GB" sz="2000" dirty="0" smtClean="0">
                <a:solidFill>
                  <a:schemeClr val="bg1"/>
                </a:solidFill>
                <a:latin typeface="Arial" pitchFamily="34" charset="0"/>
                <a:cs typeface="Arial" pitchFamily="34" charset="0"/>
              </a:rPr>
              <a:t>genes</a:t>
            </a:r>
            <a:endParaRPr lang="en-GB" sz="2000" dirty="0">
              <a:solidFill>
                <a:schemeClr val="bg1"/>
              </a:solidFill>
              <a:latin typeface="Arial" pitchFamily="34" charset="0"/>
              <a:cs typeface="Arial" pitchFamily="34" charset="0"/>
            </a:endParaRPr>
          </a:p>
          <a:p>
            <a:pPr>
              <a:defRPr/>
            </a:pPr>
            <a:endParaRPr lang="en-GB" sz="2000" dirty="0">
              <a:solidFill>
                <a:schemeClr val="bg1"/>
              </a:solidFill>
              <a:latin typeface="Arial" pitchFamily="34" charset="0"/>
              <a:cs typeface="Arial" pitchFamily="34" charset="0"/>
            </a:endParaRPr>
          </a:p>
        </p:txBody>
      </p:sp>
    </p:spTree>
    <p:custDataLst>
      <p:tags r:id="rId1"/>
    </p:custDataLst>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363" y="1285875"/>
            <a:ext cx="8423275" cy="925512"/>
          </a:xfrm>
        </p:spPr>
        <p:txBody>
          <a:bodyPr>
            <a:normAutofit fontScale="90000"/>
          </a:bodyPr>
          <a:lstStyle/>
          <a:p>
            <a:r>
              <a:rPr lang="en-GB" sz="3600" dirty="0" smtClean="0">
                <a:latin typeface="Arial" pitchFamily="34" charset="0"/>
                <a:cs typeface="Arial" pitchFamily="34" charset="0"/>
              </a:rPr>
              <a:t/>
            </a:r>
            <a:br>
              <a:rPr lang="en-GB" sz="3600" dirty="0" smtClean="0">
                <a:latin typeface="Arial" pitchFamily="34" charset="0"/>
                <a:cs typeface="Arial" pitchFamily="34" charset="0"/>
              </a:rPr>
            </a:br>
            <a:r>
              <a:rPr lang="en-GB" sz="3600" dirty="0" smtClean="0">
                <a:latin typeface="Arial" pitchFamily="34" charset="0"/>
                <a:cs typeface="Arial" pitchFamily="34" charset="0"/>
              </a:rPr>
              <a:t/>
            </a:r>
            <a:br>
              <a:rPr lang="en-GB" sz="3600" dirty="0" smtClean="0">
                <a:latin typeface="Arial" pitchFamily="34" charset="0"/>
                <a:cs typeface="Arial" pitchFamily="34" charset="0"/>
              </a:rPr>
            </a:br>
            <a:r>
              <a:rPr lang="en-GB" sz="3600" dirty="0" smtClean="0">
                <a:latin typeface="Arial" pitchFamily="34" charset="0"/>
                <a:cs typeface="Arial" pitchFamily="34" charset="0"/>
              </a:rPr>
              <a:t/>
            </a:r>
            <a:br>
              <a:rPr lang="en-GB" sz="3600" dirty="0" smtClean="0">
                <a:latin typeface="Arial" pitchFamily="34" charset="0"/>
                <a:cs typeface="Arial" pitchFamily="34" charset="0"/>
              </a:rPr>
            </a:br>
            <a:r>
              <a:rPr lang="en-GB" sz="3600" dirty="0" smtClean="0">
                <a:latin typeface="Arial" pitchFamily="34" charset="0"/>
                <a:cs typeface="Arial" pitchFamily="34" charset="0"/>
              </a:rPr>
              <a:t>Poll: which method is used by your clinical laboratory to detect CPE?</a:t>
            </a:r>
            <a:br>
              <a:rPr lang="en-GB" sz="3600" dirty="0" smtClean="0">
                <a:latin typeface="Arial" pitchFamily="34" charset="0"/>
                <a:cs typeface="Arial" pitchFamily="34" charset="0"/>
              </a:rPr>
            </a:br>
            <a:r>
              <a:rPr lang="en-GB" sz="3600" dirty="0" smtClean="0">
                <a:latin typeface="Arial" pitchFamily="34" charset="0"/>
                <a:cs typeface="Arial" pitchFamily="34" charset="0"/>
              </a:rPr>
              <a:t/>
            </a:r>
            <a:br>
              <a:rPr lang="en-GB" sz="3600" dirty="0" smtClean="0">
                <a:latin typeface="Arial" pitchFamily="34" charset="0"/>
                <a:cs typeface="Arial" pitchFamily="34" charset="0"/>
              </a:rPr>
            </a:br>
            <a:r>
              <a:rPr lang="en-GB" sz="3600" dirty="0" smtClean="0">
                <a:latin typeface="Arial" pitchFamily="34" charset="0"/>
                <a:cs typeface="Arial" pitchFamily="34" charset="0"/>
              </a:rPr>
              <a:t>A) </a:t>
            </a:r>
            <a:r>
              <a:rPr lang="en-GB" sz="3600" dirty="0" err="1" smtClean="0">
                <a:latin typeface="Arial" pitchFamily="34" charset="0"/>
                <a:cs typeface="Arial" pitchFamily="34" charset="0"/>
              </a:rPr>
              <a:t>Chromogenic</a:t>
            </a:r>
            <a:r>
              <a:rPr lang="en-GB" sz="3600" dirty="0" smtClean="0">
                <a:latin typeface="Arial" pitchFamily="34" charset="0"/>
                <a:cs typeface="Arial" pitchFamily="34" charset="0"/>
              </a:rPr>
              <a:t> agar plate</a:t>
            </a:r>
            <a:br>
              <a:rPr lang="en-GB" sz="3600" dirty="0" smtClean="0">
                <a:latin typeface="Arial" pitchFamily="34" charset="0"/>
                <a:cs typeface="Arial" pitchFamily="34" charset="0"/>
              </a:rPr>
            </a:br>
            <a:r>
              <a:rPr lang="en-GB" sz="3600" dirty="0" smtClean="0">
                <a:latin typeface="Arial" pitchFamily="34" charset="0"/>
                <a:cs typeface="Arial" pitchFamily="34" charset="0"/>
              </a:rPr>
              <a:t>B) Non-</a:t>
            </a:r>
            <a:r>
              <a:rPr lang="en-GB" sz="3600" dirty="0" err="1" smtClean="0">
                <a:latin typeface="Arial" pitchFamily="34" charset="0"/>
                <a:cs typeface="Arial" pitchFamily="34" charset="0"/>
              </a:rPr>
              <a:t>chromogenic</a:t>
            </a:r>
            <a:r>
              <a:rPr lang="en-GB" sz="3600" dirty="0" smtClean="0">
                <a:latin typeface="Arial" pitchFamily="34" charset="0"/>
                <a:cs typeface="Arial" pitchFamily="34" charset="0"/>
              </a:rPr>
              <a:t> agar plate</a:t>
            </a:r>
            <a:br>
              <a:rPr lang="en-GB" sz="3600" dirty="0" smtClean="0">
                <a:latin typeface="Arial" pitchFamily="34" charset="0"/>
                <a:cs typeface="Arial" pitchFamily="34" charset="0"/>
              </a:rPr>
            </a:br>
            <a:r>
              <a:rPr lang="en-GB" sz="3600" dirty="0" smtClean="0">
                <a:latin typeface="Arial" pitchFamily="34" charset="0"/>
                <a:cs typeface="Arial" pitchFamily="34" charset="0"/>
              </a:rPr>
              <a:t>C) Molecular method (e.g. PCR)</a:t>
            </a:r>
            <a:br>
              <a:rPr lang="en-GB" sz="3600" dirty="0" smtClean="0">
                <a:latin typeface="Arial" pitchFamily="34" charset="0"/>
                <a:cs typeface="Arial" pitchFamily="34" charset="0"/>
              </a:rPr>
            </a:br>
            <a:r>
              <a:rPr lang="en-GB" sz="3600" dirty="0" smtClean="0">
                <a:latin typeface="Arial" pitchFamily="34" charset="0"/>
                <a:cs typeface="Arial" pitchFamily="34" charset="0"/>
              </a:rPr>
              <a:t>D) Other</a:t>
            </a:r>
            <a:br>
              <a:rPr lang="en-GB" sz="3600" dirty="0" smtClean="0">
                <a:latin typeface="Arial" pitchFamily="34" charset="0"/>
                <a:cs typeface="Arial" pitchFamily="34" charset="0"/>
              </a:rPr>
            </a:br>
            <a:r>
              <a:rPr lang="en-GB" sz="3600" dirty="0" smtClean="0">
                <a:latin typeface="Arial" pitchFamily="34" charset="0"/>
                <a:cs typeface="Arial" pitchFamily="34" charset="0"/>
              </a:rPr>
              <a:t>E) Don’t know</a:t>
            </a:r>
            <a:endParaRPr lang="en-GB" sz="3600" dirty="0">
              <a:latin typeface="Arial" pitchFamily="34" charset="0"/>
              <a:cs typeface="Arial" pitchFamily="34" charset="0"/>
            </a:endParaRPr>
          </a:p>
        </p:txBody>
      </p:sp>
    </p:spTree>
    <p:custDataLst>
      <p:tags r:id="rId1"/>
    </p:custDataLst>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p:spPr>
        <p:txBody>
          <a:bodyPr>
            <a:normAutofit/>
          </a:bodyPr>
          <a:lstStyle/>
          <a:p>
            <a:r>
              <a:rPr lang="en-GB" sz="3600" dirty="0" smtClean="0">
                <a:latin typeface="Arial" pitchFamily="34" charset="0"/>
                <a:cs typeface="Arial" pitchFamily="34" charset="0"/>
              </a:rPr>
              <a:t>CPE picture at ICHT</a:t>
            </a:r>
            <a:endParaRPr lang="en-GB" sz="3600" dirty="0">
              <a:latin typeface="Arial" pitchFamily="34" charset="0"/>
              <a:cs typeface="Arial" pitchFamily="34" charset="0"/>
            </a:endParaRPr>
          </a:p>
        </p:txBody>
      </p:sp>
      <p:graphicFrame>
        <p:nvGraphicFramePr>
          <p:cNvPr id="4" name="Chart 3"/>
          <p:cNvGraphicFramePr>
            <a:graphicFrameLocks/>
          </p:cNvGraphicFramePr>
          <p:nvPr>
            <p:extLst>
              <p:ext uri="{D42A27DB-BD31-4B8C-83A1-F6EECF244321}">
                <p14:modId xmlns:p14="http://schemas.microsoft.com/office/powerpoint/2010/main" val="3972125390"/>
              </p:ext>
            </p:extLst>
          </p:nvPr>
        </p:nvGraphicFramePr>
        <p:xfrm>
          <a:off x="0" y="620688"/>
          <a:ext cx="9144000" cy="5688632"/>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8244408" y="1412776"/>
            <a:ext cx="720080" cy="52565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1"/>
          <p:cNvSpPr>
            <a:spLocks noChangeArrowheads="1"/>
          </p:cNvSpPr>
          <p:nvPr/>
        </p:nvSpPr>
        <p:spPr bwMode="auto">
          <a:xfrm>
            <a:off x="107504" y="6474822"/>
            <a:ext cx="6264696"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GB" sz="1600" dirty="0" smtClean="0">
                <a:latin typeface="Arial" pitchFamily="34" charset="0"/>
                <a:cs typeface="Arial" pitchFamily="34" charset="0"/>
              </a:rPr>
              <a:t>Mookerjee </a:t>
            </a:r>
            <a:r>
              <a:rPr lang="en-GB" sz="1600" i="1" dirty="0" smtClean="0">
                <a:latin typeface="Arial" pitchFamily="34" charset="0"/>
                <a:cs typeface="Arial" pitchFamily="34" charset="0"/>
              </a:rPr>
              <a:t>et al</a:t>
            </a:r>
            <a:r>
              <a:rPr lang="en-GB" sz="1600" dirty="0" smtClean="0">
                <a:latin typeface="Arial" pitchFamily="34" charset="0"/>
                <a:cs typeface="Arial" pitchFamily="34" charset="0"/>
              </a:rPr>
              <a:t>. IPS 2015.</a:t>
            </a:r>
          </a:p>
        </p:txBody>
      </p:sp>
    </p:spTree>
    <p:extLst>
      <p:ext uri="{BB962C8B-B14F-4D97-AF65-F5344CB8AC3E}">
        <p14:creationId xmlns:p14="http://schemas.microsoft.com/office/powerpoint/2010/main" val="3814722518"/>
      </p:ext>
    </p:extLst>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27384"/>
            <a:ext cx="9155360" cy="1143000"/>
          </a:xfrm>
        </p:spPr>
        <p:txBody>
          <a:bodyPr>
            <a:normAutofit/>
          </a:bodyPr>
          <a:lstStyle/>
          <a:p>
            <a:r>
              <a:rPr lang="en-GB" sz="2800" dirty="0">
                <a:latin typeface="Arial" pitchFamily="34" charset="0"/>
                <a:cs typeface="Arial" pitchFamily="34" charset="0"/>
              </a:rPr>
              <a:t>Epidemic curve of the outbreak; total number of cases</a:t>
            </a:r>
          </a:p>
        </p:txBody>
      </p:sp>
      <p:graphicFrame>
        <p:nvGraphicFramePr>
          <p:cNvPr id="4" name="Chart 3"/>
          <p:cNvGraphicFramePr>
            <a:graphicFrameLocks/>
          </p:cNvGraphicFramePr>
          <p:nvPr>
            <p:extLst>
              <p:ext uri="{D42A27DB-BD31-4B8C-83A1-F6EECF244321}">
                <p14:modId xmlns:p14="http://schemas.microsoft.com/office/powerpoint/2010/main" val="1933285555"/>
              </p:ext>
            </p:extLst>
          </p:nvPr>
        </p:nvGraphicFramePr>
        <p:xfrm>
          <a:off x="323528" y="1052736"/>
          <a:ext cx="8568952" cy="5328592"/>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1"/>
          <p:cNvSpPr>
            <a:spLocks noChangeArrowheads="1"/>
          </p:cNvSpPr>
          <p:nvPr/>
        </p:nvSpPr>
        <p:spPr bwMode="auto">
          <a:xfrm>
            <a:off x="107504" y="6474822"/>
            <a:ext cx="6264696"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GB" sz="1600" dirty="0" smtClean="0">
                <a:latin typeface="Arial" pitchFamily="34" charset="0"/>
                <a:cs typeface="Arial" pitchFamily="34" charset="0"/>
              </a:rPr>
              <a:t>Brannigan </a:t>
            </a:r>
            <a:r>
              <a:rPr lang="en-GB" sz="1600" i="1" dirty="0" smtClean="0">
                <a:latin typeface="Arial" pitchFamily="34" charset="0"/>
                <a:cs typeface="Arial" pitchFamily="34" charset="0"/>
              </a:rPr>
              <a:t>et al</a:t>
            </a:r>
            <a:r>
              <a:rPr lang="en-GB" sz="1600" dirty="0" smtClean="0">
                <a:latin typeface="Arial" pitchFamily="34" charset="0"/>
                <a:cs typeface="Arial" pitchFamily="34" charset="0"/>
              </a:rPr>
              <a:t>. FIS 2015.</a:t>
            </a:r>
          </a:p>
        </p:txBody>
      </p:sp>
    </p:spTree>
    <p:extLst>
      <p:ext uri="{BB962C8B-B14F-4D97-AF65-F5344CB8AC3E}">
        <p14:creationId xmlns:p14="http://schemas.microsoft.com/office/powerpoint/2010/main" val="4195033446"/>
      </p:ext>
    </p:extLst>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
            <a:ext cx="8229600" cy="1143000"/>
          </a:xfrm>
        </p:spPr>
        <p:txBody>
          <a:bodyPr>
            <a:normAutofit/>
          </a:bodyPr>
          <a:lstStyle/>
          <a:p>
            <a:r>
              <a:rPr lang="en-GB" sz="3600" dirty="0" smtClean="0">
                <a:latin typeface="Arial" pitchFamily="34" charset="0"/>
                <a:cs typeface="Arial" pitchFamily="34" charset="0"/>
              </a:rPr>
              <a:t>Outbreak control measures</a:t>
            </a:r>
            <a:endParaRPr lang="en-GB" sz="3600" dirty="0">
              <a:latin typeface="Arial" pitchFamily="34" charset="0"/>
              <a:cs typeface="Arial" pitchFamily="34" charset="0"/>
            </a:endParaRPr>
          </a:p>
        </p:txBody>
      </p:sp>
      <p:sp>
        <p:nvSpPr>
          <p:cNvPr id="3" name="Content Placeholder 2"/>
          <p:cNvSpPr>
            <a:spLocks noGrp="1"/>
          </p:cNvSpPr>
          <p:nvPr>
            <p:ph idx="1"/>
          </p:nvPr>
        </p:nvSpPr>
        <p:spPr>
          <a:xfrm>
            <a:off x="381696" y="908720"/>
            <a:ext cx="8275637" cy="4730750"/>
          </a:xfrm>
        </p:spPr>
        <p:txBody>
          <a:bodyPr>
            <a:normAutofit/>
          </a:bodyPr>
          <a:lstStyle/>
          <a:p>
            <a:pPr marL="266700" indent="-266700">
              <a:buClr>
                <a:schemeClr val="accent1"/>
              </a:buClr>
              <a:buFont typeface="Wingdings" pitchFamily="2" charset="2"/>
              <a:buChar char="§"/>
            </a:pPr>
            <a:r>
              <a:rPr lang="en-GB" sz="2400" dirty="0" smtClean="0">
                <a:latin typeface="Arial" pitchFamily="34" charset="0"/>
                <a:cs typeface="Arial" pitchFamily="34" charset="0"/>
              </a:rPr>
              <a:t>Improved </a:t>
            </a:r>
            <a:r>
              <a:rPr lang="en-GB" sz="2400" dirty="0">
                <a:latin typeface="Arial" pitchFamily="34" charset="0"/>
                <a:cs typeface="Arial" pitchFamily="34" charset="0"/>
              </a:rPr>
              <a:t>screening and </a:t>
            </a:r>
            <a:r>
              <a:rPr lang="en-GB" sz="2400" dirty="0" smtClean="0">
                <a:latin typeface="Arial" pitchFamily="34" charset="0"/>
                <a:cs typeface="Arial" pitchFamily="34" charset="0"/>
              </a:rPr>
              <a:t>isolation</a:t>
            </a:r>
          </a:p>
          <a:p>
            <a:pPr marL="266700" indent="-266700">
              <a:buClr>
                <a:schemeClr val="accent1"/>
              </a:buClr>
              <a:buFont typeface="Wingdings" pitchFamily="2" charset="2"/>
              <a:buChar char="§"/>
            </a:pPr>
            <a:r>
              <a:rPr lang="en-GB" sz="2400" dirty="0" smtClean="0">
                <a:latin typeface="Arial" pitchFamily="34" charset="0"/>
                <a:cs typeface="Arial" pitchFamily="34" charset="0"/>
              </a:rPr>
              <a:t>Laboratory </a:t>
            </a:r>
            <a:r>
              <a:rPr lang="en-GB" sz="2400" dirty="0">
                <a:latin typeface="Arial" pitchFamily="34" charset="0"/>
                <a:cs typeface="Arial" pitchFamily="34" charset="0"/>
              </a:rPr>
              <a:t>and epidemiological </a:t>
            </a:r>
            <a:r>
              <a:rPr lang="en-GB" sz="2400" dirty="0" smtClean="0">
                <a:latin typeface="Arial" pitchFamily="34" charset="0"/>
                <a:cs typeface="Arial" pitchFamily="34" charset="0"/>
              </a:rPr>
              <a:t>investigations </a:t>
            </a:r>
          </a:p>
          <a:p>
            <a:pPr marL="266700" indent="-266700">
              <a:buClr>
                <a:schemeClr val="accent1"/>
              </a:buClr>
              <a:buFont typeface="Wingdings" pitchFamily="2" charset="2"/>
              <a:buChar char="§"/>
            </a:pPr>
            <a:r>
              <a:rPr lang="en-GB" sz="2400" dirty="0">
                <a:latin typeface="Arial" pitchFamily="34" charset="0"/>
                <a:cs typeface="Arial" pitchFamily="34" charset="0"/>
              </a:rPr>
              <a:t>I</a:t>
            </a:r>
            <a:r>
              <a:rPr lang="en-GB" sz="2400" dirty="0" smtClean="0">
                <a:latin typeface="Arial" pitchFamily="34" charset="0"/>
                <a:cs typeface="Arial" pitchFamily="34" charset="0"/>
              </a:rPr>
              <a:t>nternal </a:t>
            </a:r>
            <a:r>
              <a:rPr lang="en-GB" sz="2400" dirty="0">
                <a:latin typeface="Arial" pitchFamily="34" charset="0"/>
                <a:cs typeface="Arial" pitchFamily="34" charset="0"/>
              </a:rPr>
              <a:t>and external </a:t>
            </a:r>
            <a:r>
              <a:rPr lang="en-GB" sz="2400" dirty="0" smtClean="0">
                <a:latin typeface="Arial" pitchFamily="34" charset="0"/>
                <a:cs typeface="Arial" pitchFamily="34" charset="0"/>
              </a:rPr>
              <a:t>communications. Coordinating briefing and discussions with external stakeholders.</a:t>
            </a:r>
          </a:p>
          <a:p>
            <a:pPr marL="266700" indent="-266700">
              <a:buClr>
                <a:schemeClr val="accent1"/>
              </a:buClr>
              <a:buFont typeface="Wingdings" pitchFamily="2" charset="2"/>
              <a:buChar char="§"/>
            </a:pPr>
            <a:r>
              <a:rPr lang="en-GB" sz="2400" dirty="0" smtClean="0">
                <a:latin typeface="Arial" pitchFamily="34" charset="0"/>
                <a:cs typeface="Arial" pitchFamily="34" charset="0"/>
              </a:rPr>
              <a:t>Input from other Trust’s addressing CRE</a:t>
            </a:r>
          </a:p>
          <a:p>
            <a:pPr marL="266700" indent="-266700">
              <a:buClr>
                <a:schemeClr val="accent1"/>
              </a:buClr>
              <a:buFont typeface="Wingdings" pitchFamily="2" charset="2"/>
              <a:buChar char="§"/>
            </a:pPr>
            <a:r>
              <a:rPr lang="en-GB" sz="2400" dirty="0" smtClean="0">
                <a:latin typeface="Arial" pitchFamily="34" charset="0"/>
                <a:cs typeface="Arial" pitchFamily="34" charset="0"/>
              </a:rPr>
              <a:t>Hand hygiene and equipment focus, ward based monitors</a:t>
            </a:r>
          </a:p>
          <a:p>
            <a:pPr marL="266700" indent="-266700">
              <a:buClr>
                <a:schemeClr val="accent1"/>
              </a:buClr>
              <a:buFont typeface="Wingdings" pitchFamily="2" charset="2"/>
              <a:buChar char="§"/>
            </a:pPr>
            <a:r>
              <a:rPr lang="en-GB" sz="2400" dirty="0" smtClean="0">
                <a:latin typeface="Arial" pitchFamily="34" charset="0"/>
                <a:cs typeface="Arial" pitchFamily="34" charset="0"/>
              </a:rPr>
              <a:t>Environmental </a:t>
            </a:r>
            <a:r>
              <a:rPr lang="en-GB" sz="2400" dirty="0">
                <a:latin typeface="Arial" pitchFamily="34" charset="0"/>
                <a:cs typeface="Arial" pitchFamily="34" charset="0"/>
              </a:rPr>
              <a:t>cleaning and </a:t>
            </a:r>
            <a:r>
              <a:rPr lang="en-GB" sz="2400" dirty="0" smtClean="0">
                <a:latin typeface="Arial" pitchFamily="34" charset="0"/>
                <a:cs typeface="Arial" pitchFamily="34" charset="0"/>
              </a:rPr>
              <a:t>disinfection, attention to pillows and mattresses, </a:t>
            </a:r>
            <a:r>
              <a:rPr lang="en-GB" sz="2400" dirty="0">
                <a:latin typeface="Arial" pitchFamily="34" charset="0"/>
                <a:cs typeface="Arial" pitchFamily="34" charset="0"/>
              </a:rPr>
              <a:t>HPV usage </a:t>
            </a:r>
            <a:endParaRPr lang="en-GB" sz="2400" dirty="0" smtClean="0">
              <a:latin typeface="Arial" pitchFamily="34" charset="0"/>
              <a:cs typeface="Arial" pitchFamily="34" charset="0"/>
            </a:endParaRPr>
          </a:p>
          <a:p>
            <a:pPr marL="266700" indent="-266700">
              <a:buClr>
                <a:schemeClr val="accent1"/>
              </a:buClr>
              <a:buFont typeface="Wingdings" pitchFamily="2" charset="2"/>
              <a:buChar char="§"/>
            </a:pPr>
            <a:r>
              <a:rPr lang="en-GB" sz="2400" dirty="0" smtClean="0">
                <a:latin typeface="Arial" pitchFamily="34" charset="0"/>
                <a:cs typeface="Arial" pitchFamily="34" charset="0"/>
              </a:rPr>
              <a:t>External reviews and visits of clinical areas</a:t>
            </a:r>
          </a:p>
          <a:p>
            <a:pPr marL="266700" indent="-266700">
              <a:buClr>
                <a:schemeClr val="accent1"/>
              </a:buClr>
              <a:buFont typeface="Wingdings" pitchFamily="2" charset="2"/>
              <a:buChar char="§"/>
            </a:pPr>
            <a:r>
              <a:rPr lang="en-GB" sz="2400" dirty="0" smtClean="0">
                <a:latin typeface="Arial" pitchFamily="34" charset="0"/>
                <a:cs typeface="Arial" pitchFamily="34" charset="0"/>
              </a:rPr>
              <a:t>Antimicrobial </a:t>
            </a:r>
            <a:r>
              <a:rPr lang="en-GB" sz="2400" dirty="0">
                <a:latin typeface="Arial" pitchFamily="34" charset="0"/>
                <a:cs typeface="Arial" pitchFamily="34" charset="0"/>
              </a:rPr>
              <a:t>usage and </a:t>
            </a:r>
            <a:r>
              <a:rPr lang="en-GB" sz="2400" dirty="0" smtClean="0">
                <a:latin typeface="Arial" pitchFamily="34" charset="0"/>
                <a:cs typeface="Arial" pitchFamily="34" charset="0"/>
              </a:rPr>
              <a:t>stewardship</a:t>
            </a:r>
          </a:p>
          <a:p>
            <a:pPr marL="266700" indent="-266700">
              <a:buClr>
                <a:schemeClr val="accent1"/>
              </a:buClr>
              <a:buFont typeface="Wingdings" pitchFamily="2" charset="2"/>
              <a:buChar char="§"/>
            </a:pPr>
            <a:r>
              <a:rPr lang="en-GB" sz="2400" dirty="0" smtClean="0">
                <a:latin typeface="Arial" pitchFamily="34" charset="0"/>
                <a:cs typeface="Arial" pitchFamily="34" charset="0"/>
              </a:rPr>
              <a:t>Expediting  discharges</a:t>
            </a:r>
          </a:p>
          <a:p>
            <a:pPr marL="266700" indent="-266700">
              <a:buClr>
                <a:schemeClr val="accent1"/>
              </a:buClr>
              <a:buFont typeface="Wingdings" pitchFamily="2" charset="2"/>
              <a:buChar char="§"/>
            </a:pPr>
            <a:endParaRPr lang="en-GB" sz="2400" dirty="0" smtClean="0">
              <a:latin typeface="Arial" pitchFamily="34" charset="0"/>
              <a:cs typeface="Arial" pitchFamily="34" charset="0"/>
            </a:endParaRPr>
          </a:p>
          <a:p>
            <a:pPr marL="266700" indent="-266700">
              <a:buClr>
                <a:schemeClr val="accent1"/>
              </a:buClr>
              <a:buFont typeface="Wingdings" pitchFamily="2" charset="2"/>
              <a:buChar char="§"/>
            </a:pPr>
            <a:endParaRPr lang="en-GB" sz="2400" dirty="0">
              <a:latin typeface="Arial" pitchFamily="34" charset="0"/>
              <a:cs typeface="Arial" pitchFamily="34" charset="0"/>
            </a:endParaRPr>
          </a:p>
        </p:txBody>
      </p:sp>
    </p:spTree>
    <p:extLst>
      <p:ext uri="{BB962C8B-B14F-4D97-AF65-F5344CB8AC3E}">
        <p14:creationId xmlns:p14="http://schemas.microsoft.com/office/powerpoint/2010/main" val="42057445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 y="-27384"/>
            <a:ext cx="8867328" cy="1143000"/>
          </a:xfrm>
        </p:spPr>
        <p:txBody>
          <a:bodyPr>
            <a:noAutofit/>
          </a:bodyPr>
          <a:lstStyle/>
          <a:p>
            <a:r>
              <a:rPr lang="en-GB" sz="3600" dirty="0" smtClean="0">
                <a:latin typeface="Arial" pitchFamily="34" charset="0"/>
                <a:cs typeface="Arial" pitchFamily="34" charset="0"/>
              </a:rPr>
              <a:t>Outbreak control measures: </a:t>
            </a:r>
            <a:r>
              <a:rPr lang="en-GB" sz="3600" dirty="0" smtClean="0">
                <a:solidFill>
                  <a:srgbClr val="7030A0"/>
                </a:solidFill>
                <a:latin typeface="Arial" pitchFamily="34" charset="0"/>
                <a:cs typeface="Arial" pitchFamily="34" charset="0"/>
              </a:rPr>
              <a:t>Challenges</a:t>
            </a:r>
            <a:endParaRPr lang="en-GB" sz="3600" dirty="0">
              <a:solidFill>
                <a:srgbClr val="7030A0"/>
              </a:solidFill>
              <a:latin typeface="Arial" pitchFamily="34" charset="0"/>
              <a:cs typeface="Arial" pitchFamily="34" charset="0"/>
            </a:endParaRPr>
          </a:p>
        </p:txBody>
      </p:sp>
      <p:sp>
        <p:nvSpPr>
          <p:cNvPr id="3" name="Content Placeholder 2"/>
          <p:cNvSpPr>
            <a:spLocks noGrp="1"/>
          </p:cNvSpPr>
          <p:nvPr>
            <p:ph idx="1"/>
          </p:nvPr>
        </p:nvSpPr>
        <p:spPr>
          <a:xfrm>
            <a:off x="381696" y="908720"/>
            <a:ext cx="8275637" cy="4730750"/>
          </a:xfrm>
        </p:spPr>
        <p:txBody>
          <a:bodyPr>
            <a:normAutofit/>
          </a:bodyPr>
          <a:lstStyle/>
          <a:p>
            <a:pPr marL="266700" indent="-266700">
              <a:buClr>
                <a:schemeClr val="accent1"/>
              </a:buClr>
              <a:buFont typeface="Wingdings" pitchFamily="2" charset="2"/>
              <a:buChar char="§"/>
            </a:pPr>
            <a:r>
              <a:rPr lang="en-GB" sz="2400" dirty="0" smtClean="0">
                <a:latin typeface="Arial" pitchFamily="34" charset="0"/>
                <a:cs typeface="Arial" pitchFamily="34" charset="0"/>
              </a:rPr>
              <a:t>Improved </a:t>
            </a:r>
            <a:r>
              <a:rPr lang="en-GB" sz="2400" dirty="0">
                <a:latin typeface="Arial" pitchFamily="34" charset="0"/>
                <a:cs typeface="Arial" pitchFamily="34" charset="0"/>
              </a:rPr>
              <a:t>screening and</a:t>
            </a:r>
            <a:r>
              <a:rPr lang="en-GB" sz="2400" dirty="0">
                <a:solidFill>
                  <a:srgbClr val="7030A0"/>
                </a:solidFill>
                <a:latin typeface="Arial" pitchFamily="34" charset="0"/>
                <a:cs typeface="Arial" pitchFamily="34" charset="0"/>
              </a:rPr>
              <a:t> </a:t>
            </a:r>
            <a:r>
              <a:rPr lang="en-GB" sz="2400" dirty="0" smtClean="0">
                <a:solidFill>
                  <a:srgbClr val="7030A0"/>
                </a:solidFill>
                <a:latin typeface="Arial" pitchFamily="34" charset="0"/>
                <a:cs typeface="Arial" pitchFamily="34" charset="0"/>
              </a:rPr>
              <a:t>isolation</a:t>
            </a:r>
            <a:r>
              <a:rPr lang="en-GB" sz="2400" dirty="0" smtClean="0">
                <a:latin typeface="Arial" pitchFamily="34" charset="0"/>
                <a:cs typeface="Arial" pitchFamily="34" charset="0"/>
              </a:rPr>
              <a:t>, </a:t>
            </a:r>
            <a:r>
              <a:rPr lang="en-GB" sz="2400" dirty="0" smtClean="0">
                <a:solidFill>
                  <a:srgbClr val="7030A0"/>
                </a:solidFill>
                <a:latin typeface="Arial" pitchFamily="34" charset="0"/>
                <a:cs typeface="Arial" pitchFamily="34" charset="0"/>
              </a:rPr>
              <a:t>impact of typing delays</a:t>
            </a:r>
          </a:p>
          <a:p>
            <a:pPr marL="266700" indent="-266700">
              <a:buClr>
                <a:schemeClr val="accent1"/>
              </a:buClr>
              <a:buFont typeface="Wingdings" pitchFamily="2" charset="2"/>
              <a:buChar char="§"/>
            </a:pPr>
            <a:r>
              <a:rPr lang="en-GB" sz="2400" dirty="0" smtClean="0">
                <a:latin typeface="Arial" pitchFamily="34" charset="0"/>
                <a:cs typeface="Arial" pitchFamily="34" charset="0"/>
              </a:rPr>
              <a:t>Laboratory </a:t>
            </a:r>
            <a:r>
              <a:rPr lang="en-GB" sz="2400" dirty="0">
                <a:latin typeface="Arial" pitchFamily="34" charset="0"/>
                <a:cs typeface="Arial" pitchFamily="34" charset="0"/>
              </a:rPr>
              <a:t>and epidemiological </a:t>
            </a:r>
            <a:r>
              <a:rPr lang="en-GB" sz="2400" dirty="0" smtClean="0">
                <a:latin typeface="Arial" pitchFamily="34" charset="0"/>
                <a:cs typeface="Arial" pitchFamily="34" charset="0"/>
              </a:rPr>
              <a:t>investigations </a:t>
            </a:r>
          </a:p>
          <a:p>
            <a:pPr marL="266700" indent="-266700">
              <a:buClr>
                <a:schemeClr val="accent1"/>
              </a:buClr>
              <a:buFont typeface="Wingdings" pitchFamily="2" charset="2"/>
              <a:buChar char="§"/>
            </a:pPr>
            <a:r>
              <a:rPr lang="en-GB" sz="2400" dirty="0">
                <a:latin typeface="Arial" pitchFamily="34" charset="0"/>
                <a:cs typeface="Arial" pitchFamily="34" charset="0"/>
              </a:rPr>
              <a:t>I</a:t>
            </a:r>
            <a:r>
              <a:rPr lang="en-GB" sz="2400" dirty="0" smtClean="0">
                <a:latin typeface="Arial" pitchFamily="34" charset="0"/>
                <a:cs typeface="Arial" pitchFamily="34" charset="0"/>
              </a:rPr>
              <a:t>nternal </a:t>
            </a:r>
            <a:r>
              <a:rPr lang="en-GB" sz="2400" dirty="0">
                <a:latin typeface="Arial" pitchFamily="34" charset="0"/>
                <a:cs typeface="Arial" pitchFamily="34" charset="0"/>
              </a:rPr>
              <a:t>and external </a:t>
            </a:r>
            <a:r>
              <a:rPr lang="en-GB" sz="2400" dirty="0" smtClean="0">
                <a:solidFill>
                  <a:srgbClr val="7030A0"/>
                </a:solidFill>
                <a:latin typeface="Arial" pitchFamily="34" charset="0"/>
                <a:cs typeface="Arial" pitchFamily="34" charset="0"/>
              </a:rPr>
              <a:t>communications</a:t>
            </a:r>
            <a:r>
              <a:rPr lang="en-GB" sz="2400" dirty="0" smtClean="0">
                <a:latin typeface="Arial" pitchFamily="34" charset="0"/>
                <a:cs typeface="Arial" pitchFamily="34" charset="0"/>
              </a:rPr>
              <a:t>. Coordinating briefing and discussions with </a:t>
            </a:r>
            <a:r>
              <a:rPr lang="en-GB" sz="2400" dirty="0" smtClean="0">
                <a:solidFill>
                  <a:srgbClr val="7030A0"/>
                </a:solidFill>
                <a:latin typeface="Arial" pitchFamily="34" charset="0"/>
                <a:cs typeface="Arial" pitchFamily="34" charset="0"/>
              </a:rPr>
              <a:t>external stakeholders</a:t>
            </a:r>
            <a:r>
              <a:rPr lang="en-GB" sz="2400" dirty="0" smtClean="0">
                <a:latin typeface="Arial" pitchFamily="34" charset="0"/>
                <a:cs typeface="Arial" pitchFamily="34" charset="0"/>
              </a:rPr>
              <a:t>.</a:t>
            </a:r>
          </a:p>
          <a:p>
            <a:pPr marL="266700" indent="-266700">
              <a:buClr>
                <a:schemeClr val="accent1"/>
              </a:buClr>
              <a:buFont typeface="Wingdings" pitchFamily="2" charset="2"/>
              <a:buChar char="§"/>
            </a:pPr>
            <a:r>
              <a:rPr lang="en-GB" sz="2400" dirty="0" smtClean="0">
                <a:latin typeface="Arial" pitchFamily="34" charset="0"/>
                <a:cs typeface="Arial" pitchFamily="34" charset="0"/>
              </a:rPr>
              <a:t>Input from other Trust’s addressing CRE</a:t>
            </a:r>
          </a:p>
          <a:p>
            <a:pPr marL="266700" indent="-266700">
              <a:buClr>
                <a:schemeClr val="accent1"/>
              </a:buClr>
              <a:buFont typeface="Wingdings" pitchFamily="2" charset="2"/>
              <a:buChar char="§"/>
            </a:pPr>
            <a:r>
              <a:rPr lang="en-GB" sz="2400" dirty="0" smtClean="0">
                <a:latin typeface="Arial" pitchFamily="34" charset="0"/>
                <a:cs typeface="Arial" pitchFamily="34" charset="0"/>
              </a:rPr>
              <a:t>Hand hygiene and equipment focus, </a:t>
            </a:r>
            <a:r>
              <a:rPr lang="en-GB" sz="2400" dirty="0" smtClean="0">
                <a:solidFill>
                  <a:srgbClr val="7030A0"/>
                </a:solidFill>
                <a:latin typeface="Arial" pitchFamily="34" charset="0"/>
                <a:cs typeface="Arial" pitchFamily="34" charset="0"/>
              </a:rPr>
              <a:t>ward based monitors</a:t>
            </a:r>
          </a:p>
          <a:p>
            <a:pPr marL="266700" indent="-266700">
              <a:buClr>
                <a:schemeClr val="accent1"/>
              </a:buClr>
              <a:buFont typeface="Wingdings" pitchFamily="2" charset="2"/>
              <a:buChar char="§"/>
            </a:pPr>
            <a:r>
              <a:rPr lang="en-GB" sz="2400" dirty="0" smtClean="0">
                <a:latin typeface="Arial" pitchFamily="34" charset="0"/>
                <a:cs typeface="Arial" pitchFamily="34" charset="0"/>
              </a:rPr>
              <a:t>Environmental </a:t>
            </a:r>
            <a:r>
              <a:rPr lang="en-GB" sz="2400" dirty="0">
                <a:latin typeface="Arial" pitchFamily="34" charset="0"/>
                <a:cs typeface="Arial" pitchFamily="34" charset="0"/>
              </a:rPr>
              <a:t>cleaning and </a:t>
            </a:r>
            <a:r>
              <a:rPr lang="en-GB" sz="2400" dirty="0" smtClean="0">
                <a:latin typeface="Arial" pitchFamily="34" charset="0"/>
                <a:cs typeface="Arial" pitchFamily="34" charset="0"/>
              </a:rPr>
              <a:t>disinfection, attention to pillows and mattresses, </a:t>
            </a:r>
            <a:r>
              <a:rPr lang="en-GB" sz="2400" dirty="0">
                <a:solidFill>
                  <a:srgbClr val="7030A0"/>
                </a:solidFill>
                <a:latin typeface="Arial" pitchFamily="34" charset="0"/>
                <a:cs typeface="Arial" pitchFamily="34" charset="0"/>
              </a:rPr>
              <a:t>HPV </a:t>
            </a:r>
            <a:r>
              <a:rPr lang="en-GB" sz="2400" dirty="0">
                <a:latin typeface="Arial" pitchFamily="34" charset="0"/>
                <a:cs typeface="Arial" pitchFamily="34" charset="0"/>
              </a:rPr>
              <a:t>usage </a:t>
            </a:r>
            <a:endParaRPr lang="en-GB" sz="2400" dirty="0" smtClean="0">
              <a:latin typeface="Arial" pitchFamily="34" charset="0"/>
              <a:cs typeface="Arial" pitchFamily="34" charset="0"/>
            </a:endParaRPr>
          </a:p>
          <a:p>
            <a:pPr marL="266700" indent="-266700">
              <a:buClr>
                <a:schemeClr val="accent1"/>
              </a:buClr>
              <a:buFont typeface="Wingdings" pitchFamily="2" charset="2"/>
              <a:buChar char="§"/>
            </a:pPr>
            <a:r>
              <a:rPr lang="en-GB" sz="2400" dirty="0" smtClean="0">
                <a:latin typeface="Arial" pitchFamily="34" charset="0"/>
                <a:cs typeface="Arial" pitchFamily="34" charset="0"/>
              </a:rPr>
              <a:t>External reviews and visits of clinical areas</a:t>
            </a:r>
          </a:p>
          <a:p>
            <a:pPr marL="266700" indent="-266700">
              <a:buClr>
                <a:schemeClr val="accent1"/>
              </a:buClr>
              <a:buFont typeface="Wingdings" pitchFamily="2" charset="2"/>
              <a:buChar char="§"/>
            </a:pPr>
            <a:r>
              <a:rPr lang="en-GB" sz="2400" dirty="0" smtClean="0">
                <a:latin typeface="Arial" pitchFamily="34" charset="0"/>
                <a:cs typeface="Arial" pitchFamily="34" charset="0"/>
              </a:rPr>
              <a:t>Antimicrobial </a:t>
            </a:r>
            <a:r>
              <a:rPr lang="en-GB" sz="2400" dirty="0">
                <a:latin typeface="Arial" pitchFamily="34" charset="0"/>
                <a:cs typeface="Arial" pitchFamily="34" charset="0"/>
              </a:rPr>
              <a:t>usage and </a:t>
            </a:r>
            <a:r>
              <a:rPr lang="en-GB" sz="2400" dirty="0" smtClean="0">
                <a:latin typeface="Arial" pitchFamily="34" charset="0"/>
                <a:cs typeface="Arial" pitchFamily="34" charset="0"/>
              </a:rPr>
              <a:t>stewardship</a:t>
            </a:r>
          </a:p>
          <a:p>
            <a:pPr marL="266700" indent="-266700">
              <a:buClr>
                <a:schemeClr val="accent1"/>
              </a:buClr>
              <a:buFont typeface="Wingdings" pitchFamily="2" charset="2"/>
              <a:buChar char="§"/>
            </a:pPr>
            <a:r>
              <a:rPr lang="en-GB" sz="2400" dirty="0" smtClean="0">
                <a:solidFill>
                  <a:srgbClr val="7030A0"/>
                </a:solidFill>
                <a:latin typeface="Arial" pitchFamily="34" charset="0"/>
                <a:cs typeface="Arial" pitchFamily="34" charset="0"/>
              </a:rPr>
              <a:t>Expediting  discharges</a:t>
            </a:r>
          </a:p>
          <a:p>
            <a:pPr marL="266700" indent="-266700">
              <a:buClr>
                <a:schemeClr val="accent1"/>
              </a:buClr>
              <a:buFont typeface="Wingdings" pitchFamily="2" charset="2"/>
              <a:buChar char="§"/>
            </a:pPr>
            <a:endParaRPr lang="en-GB" sz="2400" dirty="0" smtClean="0">
              <a:latin typeface="Arial" pitchFamily="34" charset="0"/>
              <a:cs typeface="Arial" pitchFamily="34" charset="0"/>
            </a:endParaRPr>
          </a:p>
          <a:p>
            <a:pPr marL="266700" indent="-266700">
              <a:buClr>
                <a:schemeClr val="accent1"/>
              </a:buClr>
              <a:buFont typeface="Wingdings" pitchFamily="2" charset="2"/>
              <a:buChar char="§"/>
            </a:pPr>
            <a:endParaRPr lang="en-GB" sz="2400" dirty="0">
              <a:latin typeface="Arial" pitchFamily="34" charset="0"/>
              <a:cs typeface="Arial" pitchFamily="34" charset="0"/>
            </a:endParaRPr>
          </a:p>
        </p:txBody>
      </p:sp>
    </p:spTree>
    <p:extLst>
      <p:ext uri="{BB962C8B-B14F-4D97-AF65-F5344CB8AC3E}">
        <p14:creationId xmlns:p14="http://schemas.microsoft.com/office/powerpoint/2010/main" val="38297333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99392"/>
            <a:ext cx="8686800" cy="1143000"/>
          </a:xfrm>
        </p:spPr>
        <p:txBody>
          <a:bodyPr>
            <a:normAutofit/>
          </a:bodyPr>
          <a:lstStyle/>
          <a:p>
            <a:r>
              <a:rPr lang="en-GB" sz="3200" dirty="0" smtClean="0">
                <a:latin typeface="Arial" pitchFamily="34" charset="0"/>
                <a:cs typeface="Arial" pitchFamily="34" charset="0"/>
              </a:rPr>
              <a:t>Universal admission screening in London</a:t>
            </a:r>
            <a:endParaRPr lang="en-GB" sz="3200" dirty="0">
              <a:latin typeface="Arial" pitchFamily="34" charset="0"/>
              <a:cs typeface="Arial" pitchFamily="34" charset="0"/>
            </a:endParaRPr>
          </a:p>
        </p:txBody>
      </p:sp>
      <p:graphicFrame>
        <p:nvGraphicFramePr>
          <p:cNvPr id="3" name="Diagram 2"/>
          <p:cNvGraphicFramePr/>
          <p:nvPr>
            <p:extLst>
              <p:ext uri="{D42A27DB-BD31-4B8C-83A1-F6EECF244321}">
                <p14:modId xmlns:p14="http://schemas.microsoft.com/office/powerpoint/2010/main" val="547642471"/>
              </p:ext>
            </p:extLst>
          </p:nvPr>
        </p:nvGraphicFramePr>
        <p:xfrm>
          <a:off x="359532" y="548680"/>
          <a:ext cx="8280920" cy="51331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107504" y="6021288"/>
            <a:ext cx="5184576" cy="830997"/>
          </a:xfrm>
          <a:prstGeom prst="rect">
            <a:avLst/>
          </a:prstGeom>
          <a:noFill/>
        </p:spPr>
        <p:txBody>
          <a:bodyPr wrap="square" rtlCol="0">
            <a:spAutoFit/>
          </a:bodyPr>
          <a:lstStyle/>
          <a:p>
            <a:r>
              <a:rPr lang="en-GB" sz="1600" dirty="0" smtClean="0">
                <a:latin typeface="Arial" pitchFamily="34" charset="0"/>
                <a:cs typeface="Arial" pitchFamily="34" charset="0"/>
              </a:rPr>
              <a:t>* PCR+ samples repeated on Cepheid PCR.</a:t>
            </a:r>
          </a:p>
          <a:p>
            <a:r>
              <a:rPr lang="en-GB" sz="1600" dirty="0" smtClean="0">
                <a:latin typeface="Arial" pitchFamily="34" charset="0"/>
                <a:cs typeface="Arial" pitchFamily="34" charset="0"/>
              </a:rPr>
              <a:t>The study was approved by the NHS Research Ethics Committee.</a:t>
            </a:r>
            <a:endParaRPr lang="en-GB" sz="1600" dirty="0">
              <a:latin typeface="Arial" pitchFamily="34" charset="0"/>
              <a:cs typeface="Arial" pitchFamily="34" charset="0"/>
            </a:endParaRPr>
          </a:p>
        </p:txBody>
      </p:sp>
      <p:sp>
        <p:nvSpPr>
          <p:cNvPr id="6" name="TextBox 5"/>
          <p:cNvSpPr txBox="1"/>
          <p:nvPr/>
        </p:nvSpPr>
        <p:spPr>
          <a:xfrm>
            <a:off x="1043608" y="1052736"/>
            <a:ext cx="3456384" cy="1169551"/>
          </a:xfrm>
          <a:prstGeom prst="rect">
            <a:avLst/>
          </a:prstGeom>
          <a:noFill/>
        </p:spPr>
        <p:txBody>
          <a:bodyPr wrap="square" rtlCol="0">
            <a:spAutoFit/>
          </a:bodyPr>
          <a:lstStyle/>
          <a:p>
            <a:pPr lvl="0" algn="r"/>
            <a:r>
              <a:rPr lang="en-GB" sz="1400" dirty="0">
                <a:latin typeface="Arial" pitchFamily="34" charset="0"/>
                <a:cs typeface="Arial" pitchFamily="34" charset="0"/>
              </a:rPr>
              <a:t>Each </a:t>
            </a:r>
            <a:r>
              <a:rPr lang="en-GB" sz="1400" dirty="0" smtClean="0">
                <a:latin typeface="Arial" pitchFamily="34" charset="0"/>
                <a:cs typeface="Arial" pitchFamily="34" charset="0"/>
              </a:rPr>
              <a:t>patient </a:t>
            </a:r>
            <a:r>
              <a:rPr lang="en-GB" sz="1400" dirty="0">
                <a:latin typeface="Arial" pitchFamily="34" charset="0"/>
                <a:cs typeface="Arial" pitchFamily="34" charset="0"/>
              </a:rPr>
              <a:t>approached and verbal consent obtained; risk factor questionnaire </a:t>
            </a:r>
            <a:r>
              <a:rPr lang="en-GB" sz="1400" dirty="0" smtClean="0">
                <a:latin typeface="Arial" pitchFamily="34" charset="0"/>
                <a:cs typeface="Arial" pitchFamily="34" charset="0"/>
              </a:rPr>
              <a:t>completed. Target sample size: 4500.</a:t>
            </a:r>
            <a:endParaRPr lang="en-GB" sz="1400" dirty="0">
              <a:latin typeface="Arial" pitchFamily="34" charset="0"/>
              <a:cs typeface="Arial" pitchFamily="34" charset="0"/>
            </a:endParaRPr>
          </a:p>
          <a:p>
            <a:pPr algn="r"/>
            <a:endParaRPr lang="en-GB" sz="1400" dirty="0">
              <a:latin typeface="Arial" pitchFamily="34" charset="0"/>
              <a:cs typeface="Arial" pitchFamily="34" charset="0"/>
            </a:endParaRPr>
          </a:p>
        </p:txBody>
      </p:sp>
      <p:cxnSp>
        <p:nvCxnSpPr>
          <p:cNvPr id="8" name="Straight Connector 7"/>
          <p:cNvCxnSpPr/>
          <p:nvPr/>
        </p:nvCxnSpPr>
        <p:spPr>
          <a:xfrm>
            <a:off x="5436096" y="3913452"/>
            <a:ext cx="180020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7226770" y="3913452"/>
            <a:ext cx="0" cy="15240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3669914"/>
      </p:ext>
    </p:extLst>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392"/>
            <a:ext cx="8229600" cy="1143000"/>
          </a:xfrm>
        </p:spPr>
        <p:txBody>
          <a:bodyPr>
            <a:normAutofit/>
          </a:bodyPr>
          <a:lstStyle/>
          <a:p>
            <a:r>
              <a:rPr lang="en-GB" sz="3600" dirty="0" smtClean="0">
                <a:latin typeface="Arial" pitchFamily="34" charset="0"/>
                <a:cs typeface="Arial" pitchFamily="34" charset="0"/>
              </a:rPr>
              <a:t>Results</a:t>
            </a:r>
            <a:endParaRPr lang="en-GB" sz="3600" dirty="0">
              <a:latin typeface="Arial" pitchFamily="34" charset="0"/>
              <a:cs typeface="Arial" pitchFamily="34" charset="0"/>
            </a:endParaRPr>
          </a:p>
        </p:txBody>
      </p:sp>
      <p:sp>
        <p:nvSpPr>
          <p:cNvPr id="3" name="Content Placeholder 2"/>
          <p:cNvSpPr>
            <a:spLocks noGrp="1"/>
          </p:cNvSpPr>
          <p:nvPr>
            <p:ph idx="1"/>
          </p:nvPr>
        </p:nvSpPr>
        <p:spPr>
          <a:xfrm>
            <a:off x="360363" y="956130"/>
            <a:ext cx="8423275" cy="5137166"/>
          </a:xfrm>
        </p:spPr>
        <p:txBody>
          <a:bodyPr>
            <a:normAutofit fontScale="85000" lnSpcReduction="20000"/>
          </a:bodyPr>
          <a:lstStyle/>
          <a:p>
            <a:pPr marL="184150" indent="-457200">
              <a:buClr>
                <a:schemeClr val="accent1"/>
              </a:buClr>
              <a:buFont typeface="Wingdings" pitchFamily="2" charset="2"/>
              <a:buChar char="§"/>
            </a:pPr>
            <a:r>
              <a:rPr lang="en-GB" dirty="0" smtClean="0">
                <a:latin typeface="Arial" pitchFamily="34" charset="0"/>
                <a:cs typeface="Arial" pitchFamily="34" charset="0"/>
              </a:rPr>
              <a:t>4843 patients enrolled.</a:t>
            </a:r>
          </a:p>
          <a:p>
            <a:pPr marL="184150" indent="-457200">
              <a:buClr>
                <a:schemeClr val="accent1"/>
              </a:buClr>
              <a:buFont typeface="Wingdings" pitchFamily="2" charset="2"/>
              <a:buChar char="§"/>
            </a:pPr>
            <a:r>
              <a:rPr lang="en-GB" dirty="0" smtClean="0">
                <a:latin typeface="Arial" pitchFamily="34" charset="0"/>
                <a:cs typeface="Arial" pitchFamily="34" charset="0"/>
              </a:rPr>
              <a:t>Rectal swabs collected from 4207 patients.</a:t>
            </a:r>
          </a:p>
          <a:p>
            <a:pPr marL="184150" indent="-457200">
              <a:buClr>
                <a:schemeClr val="accent1"/>
              </a:buClr>
              <a:buFont typeface="Wingdings" pitchFamily="2" charset="2"/>
              <a:buChar char="§"/>
            </a:pPr>
            <a:r>
              <a:rPr lang="en-GB" b="1" dirty="0" smtClean="0">
                <a:solidFill>
                  <a:srgbClr val="C00000"/>
                </a:solidFill>
                <a:latin typeface="Arial" pitchFamily="34" charset="0"/>
                <a:cs typeface="Arial" pitchFamily="34" charset="0"/>
              </a:rPr>
              <a:t>CPE cultured from 5 (0.1%) patients.</a:t>
            </a:r>
          </a:p>
          <a:p>
            <a:pPr marL="903288" lvl="1" indent="-457200">
              <a:buClr>
                <a:schemeClr val="accent1"/>
              </a:buClr>
            </a:pPr>
            <a:r>
              <a:rPr lang="en-GB" dirty="0" smtClean="0">
                <a:latin typeface="Arial" pitchFamily="34" charset="0"/>
                <a:cs typeface="Arial" pitchFamily="34" charset="0"/>
              </a:rPr>
              <a:t>All were positive by Cepheid, 4/5 positive by </a:t>
            </a:r>
            <a:r>
              <a:rPr lang="en-GB" dirty="0" err="1" smtClean="0">
                <a:latin typeface="Arial" pitchFamily="34" charset="0"/>
                <a:cs typeface="Arial" pitchFamily="34" charset="0"/>
              </a:rPr>
              <a:t>CheckDirect</a:t>
            </a:r>
            <a:r>
              <a:rPr lang="en-GB" dirty="0" smtClean="0">
                <a:latin typeface="Arial" pitchFamily="34" charset="0"/>
                <a:cs typeface="Arial" pitchFamily="34" charset="0"/>
              </a:rPr>
              <a:t>.</a:t>
            </a:r>
          </a:p>
          <a:p>
            <a:pPr marL="450850" indent="-450850">
              <a:buClr>
                <a:schemeClr val="accent1"/>
              </a:buClr>
              <a:buFont typeface="Wingdings" pitchFamily="2" charset="2"/>
              <a:buChar char="§"/>
            </a:pPr>
            <a:r>
              <a:rPr lang="en-GB" dirty="0" smtClean="0">
                <a:latin typeface="Arial" pitchFamily="34" charset="0"/>
                <a:cs typeface="Arial" pitchFamily="34" charset="0"/>
              </a:rPr>
              <a:t>Samples from 2 patients were PCR+/culture negative by both PCR systems (Cepheid and </a:t>
            </a:r>
            <a:r>
              <a:rPr lang="en-GB" dirty="0" err="1" smtClean="0">
                <a:latin typeface="Arial" pitchFamily="34" charset="0"/>
                <a:cs typeface="Arial" pitchFamily="34" charset="0"/>
              </a:rPr>
              <a:t>CheckDirect</a:t>
            </a:r>
            <a:r>
              <a:rPr lang="en-GB" dirty="0" smtClean="0">
                <a:latin typeface="Arial" pitchFamily="34" charset="0"/>
                <a:cs typeface="Arial" pitchFamily="34" charset="0"/>
              </a:rPr>
              <a:t>). </a:t>
            </a:r>
          </a:p>
          <a:p>
            <a:pPr marL="903288" lvl="1" indent="-457200">
              <a:buClr>
                <a:schemeClr val="accent1"/>
              </a:buClr>
            </a:pPr>
            <a:r>
              <a:rPr lang="en-GB" b="1" dirty="0" smtClean="0">
                <a:solidFill>
                  <a:schemeClr val="accent3">
                    <a:lumMod val="50000"/>
                  </a:schemeClr>
                </a:solidFill>
                <a:latin typeface="Arial" pitchFamily="34" charset="0"/>
                <a:cs typeface="Arial" pitchFamily="34" charset="0"/>
              </a:rPr>
              <a:t>CPO identified in 7 (0.2%) patients.</a:t>
            </a:r>
          </a:p>
          <a:p>
            <a:pPr marL="455613" indent="-455613">
              <a:buClr>
                <a:schemeClr val="accent1"/>
              </a:buClr>
              <a:buFont typeface="Wingdings" pitchFamily="2" charset="2"/>
              <a:buChar char="§"/>
            </a:pPr>
            <a:r>
              <a:rPr lang="en-GB" dirty="0" smtClean="0">
                <a:latin typeface="Arial" pitchFamily="34" charset="0"/>
                <a:cs typeface="Arial" pitchFamily="34" charset="0"/>
              </a:rPr>
              <a:t>Samples from a further 75 patients were culture negative, and PCR+ by </a:t>
            </a:r>
            <a:r>
              <a:rPr lang="en-GB" dirty="0" err="1" smtClean="0">
                <a:latin typeface="Arial" pitchFamily="34" charset="0"/>
                <a:cs typeface="Arial" pitchFamily="34" charset="0"/>
              </a:rPr>
              <a:t>CheckDirect</a:t>
            </a:r>
            <a:r>
              <a:rPr lang="en-GB" dirty="0" smtClean="0">
                <a:latin typeface="Arial" pitchFamily="34" charset="0"/>
                <a:cs typeface="Arial" pitchFamily="34" charset="0"/>
              </a:rPr>
              <a:t> but negative by Cepheid.  </a:t>
            </a:r>
          </a:p>
          <a:p>
            <a:pPr marL="903288" lvl="1" indent="-457200">
              <a:buClr>
                <a:schemeClr val="accent1"/>
              </a:buClr>
            </a:pPr>
            <a:r>
              <a:rPr lang="en-GB" dirty="0" smtClean="0">
                <a:latin typeface="Arial" pitchFamily="34" charset="0"/>
                <a:cs typeface="Arial" pitchFamily="34" charset="0"/>
              </a:rPr>
              <a:t>Working hypothesis: false positives. </a:t>
            </a:r>
          </a:p>
          <a:p>
            <a:pPr marL="184150" indent="-457200">
              <a:buFont typeface="Wingdings" pitchFamily="2" charset="2"/>
              <a:buChar char="§"/>
            </a:pPr>
            <a:endParaRPr lang="en-GB" dirty="0" smtClean="0">
              <a:latin typeface="Arial" pitchFamily="34" charset="0"/>
              <a:cs typeface="Arial" pitchFamily="34" charset="0"/>
            </a:endParaRPr>
          </a:p>
          <a:p>
            <a:pPr marL="184150" indent="-457200">
              <a:buFont typeface="Wingdings" pitchFamily="2" charset="2"/>
              <a:buChar char="§"/>
            </a:pPr>
            <a:endParaRPr lang="en-GB" dirty="0" smtClean="0">
              <a:latin typeface="Arial" pitchFamily="34" charset="0"/>
              <a:cs typeface="Arial" pitchFamily="34" charset="0"/>
            </a:endParaRPr>
          </a:p>
          <a:p>
            <a:pPr marL="184150" indent="-457200">
              <a:buFont typeface="Wingdings" pitchFamily="2" charset="2"/>
              <a:buChar char="§"/>
            </a:pPr>
            <a:endParaRPr lang="en-GB" dirty="0">
              <a:latin typeface="Arial" pitchFamily="34" charset="0"/>
              <a:cs typeface="Arial" pitchFamily="34" charset="0"/>
            </a:endParaRPr>
          </a:p>
        </p:txBody>
      </p:sp>
      <p:sp>
        <p:nvSpPr>
          <p:cNvPr id="4" name="Rectangle 1"/>
          <p:cNvSpPr>
            <a:spLocks noChangeArrowheads="1"/>
          </p:cNvSpPr>
          <p:nvPr/>
        </p:nvSpPr>
        <p:spPr bwMode="auto">
          <a:xfrm>
            <a:off x="107504" y="6474822"/>
            <a:ext cx="6264696"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GB" sz="1600" dirty="0" smtClean="0">
                <a:latin typeface="Arial" pitchFamily="34" charset="0"/>
                <a:cs typeface="Arial" pitchFamily="34" charset="0"/>
              </a:rPr>
              <a:t>Otter </a:t>
            </a:r>
            <a:r>
              <a:rPr lang="en-GB" sz="1600" i="1" dirty="0" smtClean="0">
                <a:latin typeface="Arial" pitchFamily="34" charset="0"/>
                <a:cs typeface="Arial" pitchFamily="34" charset="0"/>
              </a:rPr>
              <a:t>et al</a:t>
            </a:r>
            <a:r>
              <a:rPr lang="en-GB" sz="1600" dirty="0" smtClean="0">
                <a:latin typeface="Arial" pitchFamily="34" charset="0"/>
                <a:cs typeface="Arial" pitchFamily="34" charset="0"/>
              </a:rPr>
              <a:t>. IPS 2015.</a:t>
            </a:r>
          </a:p>
        </p:txBody>
      </p:sp>
    </p:spTree>
    <p:extLst>
      <p:ext uri="{BB962C8B-B14F-4D97-AF65-F5344CB8AC3E}">
        <p14:creationId xmlns:p14="http://schemas.microsoft.com/office/powerpoint/2010/main" val="3703043588"/>
      </p:ext>
    </p:extLst>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392"/>
            <a:ext cx="8229600" cy="1143000"/>
          </a:xfrm>
        </p:spPr>
        <p:txBody>
          <a:bodyPr>
            <a:normAutofit/>
          </a:bodyPr>
          <a:lstStyle/>
          <a:p>
            <a:r>
              <a:rPr lang="en-GB" sz="3600" dirty="0" smtClean="0">
                <a:latin typeface="Arial" pitchFamily="34" charset="0"/>
                <a:cs typeface="Arial" pitchFamily="34" charset="0"/>
              </a:rPr>
              <a:t>Results</a:t>
            </a:r>
            <a:endParaRPr lang="en-GB" sz="3600" dirty="0">
              <a:latin typeface="Arial" pitchFamily="34" charset="0"/>
              <a:cs typeface="Arial" pitchFamily="34" charset="0"/>
            </a:endParaRPr>
          </a:p>
        </p:txBody>
      </p:sp>
      <p:sp>
        <p:nvSpPr>
          <p:cNvPr id="3" name="Content Placeholder 2"/>
          <p:cNvSpPr>
            <a:spLocks noGrp="1"/>
          </p:cNvSpPr>
          <p:nvPr>
            <p:ph idx="1"/>
          </p:nvPr>
        </p:nvSpPr>
        <p:spPr>
          <a:xfrm>
            <a:off x="360363" y="956130"/>
            <a:ext cx="8423275" cy="5137166"/>
          </a:xfrm>
        </p:spPr>
        <p:txBody>
          <a:bodyPr>
            <a:normAutofit fontScale="92500" lnSpcReduction="10000"/>
          </a:bodyPr>
          <a:lstStyle/>
          <a:p>
            <a:pPr marL="365125" indent="-365125">
              <a:buClr>
                <a:schemeClr val="accent1"/>
              </a:buClr>
              <a:buFont typeface="Wingdings" pitchFamily="2" charset="2"/>
              <a:buChar char="§"/>
            </a:pPr>
            <a:r>
              <a:rPr lang="en-GB" dirty="0" smtClean="0">
                <a:latin typeface="Arial" pitchFamily="34" charset="0"/>
                <a:cs typeface="Arial" pitchFamily="34" charset="0"/>
              </a:rPr>
              <a:t>ESBL were </a:t>
            </a:r>
            <a:r>
              <a:rPr lang="en-GB" dirty="0">
                <a:latin typeface="Arial" pitchFamily="34" charset="0"/>
                <a:cs typeface="Arial" pitchFamily="34" charset="0"/>
              </a:rPr>
              <a:t>cultured from 354 (8.1% of patients overall</a:t>
            </a:r>
            <a:r>
              <a:rPr lang="en-GB" dirty="0" smtClean="0">
                <a:latin typeface="Arial" pitchFamily="34" charset="0"/>
                <a:cs typeface="Arial" pitchFamily="34" charset="0"/>
              </a:rPr>
              <a:t>).</a:t>
            </a:r>
            <a:endParaRPr lang="en-GB" dirty="0">
              <a:latin typeface="Arial" pitchFamily="34" charset="0"/>
              <a:cs typeface="Arial" pitchFamily="34" charset="0"/>
            </a:endParaRPr>
          </a:p>
          <a:p>
            <a:pPr marL="1084263" lvl="1" indent="-365125">
              <a:buClr>
                <a:schemeClr val="accent1"/>
              </a:buClr>
            </a:pPr>
            <a:r>
              <a:rPr lang="en-GB" dirty="0">
                <a:latin typeface="Arial" pitchFamily="34" charset="0"/>
                <a:cs typeface="Arial" pitchFamily="34" charset="0"/>
              </a:rPr>
              <a:t>Rectal swabs were significantly more sensitive for detecting </a:t>
            </a:r>
            <a:r>
              <a:rPr lang="en-GB" dirty="0" smtClean="0">
                <a:latin typeface="Arial" pitchFamily="34" charset="0"/>
                <a:cs typeface="Arial" pitchFamily="34" charset="0"/>
              </a:rPr>
              <a:t>ESBL </a:t>
            </a:r>
            <a:r>
              <a:rPr lang="en-GB" dirty="0">
                <a:latin typeface="Arial" pitchFamily="34" charset="0"/>
                <a:cs typeface="Arial" pitchFamily="34" charset="0"/>
              </a:rPr>
              <a:t>than </a:t>
            </a:r>
            <a:r>
              <a:rPr lang="en-GB" dirty="0" err="1">
                <a:latin typeface="Arial" pitchFamily="34" charset="0"/>
                <a:cs typeface="Arial" pitchFamily="34" charset="0"/>
              </a:rPr>
              <a:t>perineal</a:t>
            </a:r>
            <a:r>
              <a:rPr lang="en-GB" dirty="0">
                <a:latin typeface="Arial" pitchFamily="34" charset="0"/>
                <a:cs typeface="Arial" pitchFamily="34" charset="0"/>
              </a:rPr>
              <a:t> swabs: 331 (7.5%) vs. 165 (3.8%), p&lt;0.001 (Fisher’s exact </a:t>
            </a:r>
            <a:r>
              <a:rPr lang="en-GB" dirty="0" smtClean="0">
                <a:latin typeface="Arial" pitchFamily="34" charset="0"/>
                <a:cs typeface="Arial" pitchFamily="34" charset="0"/>
              </a:rPr>
              <a:t>test).</a:t>
            </a:r>
            <a:endParaRPr lang="en-GB" dirty="0">
              <a:latin typeface="Arial" pitchFamily="34" charset="0"/>
              <a:cs typeface="Arial" pitchFamily="34" charset="0"/>
            </a:endParaRPr>
          </a:p>
          <a:p>
            <a:pPr marL="365125" indent="-365125">
              <a:buClr>
                <a:schemeClr val="accent1"/>
              </a:buClr>
              <a:buFont typeface="Wingdings" pitchFamily="2" charset="2"/>
              <a:buChar char="§"/>
            </a:pPr>
            <a:r>
              <a:rPr lang="en-GB" dirty="0" smtClean="0">
                <a:latin typeface="Arial" pitchFamily="34" charset="0"/>
                <a:cs typeface="Arial" pitchFamily="34" charset="0"/>
              </a:rPr>
              <a:t>None of the CPE positives swabs had visible faecal matter; those with visible faecal matter were more likely to fail PCR.</a:t>
            </a:r>
          </a:p>
          <a:p>
            <a:pPr marL="365125" indent="-365125">
              <a:buClr>
                <a:schemeClr val="accent1"/>
              </a:buClr>
              <a:buFont typeface="Wingdings" pitchFamily="2" charset="2"/>
              <a:buChar char="§"/>
            </a:pPr>
            <a:r>
              <a:rPr lang="en-GB" dirty="0" smtClean="0">
                <a:latin typeface="Arial" pitchFamily="34" charset="0"/>
                <a:cs typeface="Arial" pitchFamily="34" charset="0"/>
              </a:rPr>
              <a:t>The reference lab method (</a:t>
            </a:r>
            <a:r>
              <a:rPr lang="en-GB" dirty="0" err="1" smtClean="0">
                <a:latin typeface="Arial" pitchFamily="34" charset="0"/>
                <a:cs typeface="Arial" pitchFamily="34" charset="0"/>
              </a:rPr>
              <a:t>MacConkey</a:t>
            </a:r>
            <a:r>
              <a:rPr lang="en-GB" dirty="0" smtClean="0">
                <a:latin typeface="Arial" pitchFamily="34" charset="0"/>
                <a:cs typeface="Arial" pitchFamily="34" charset="0"/>
              </a:rPr>
              <a:t> plus an </a:t>
            </a:r>
            <a:r>
              <a:rPr lang="en-GB" dirty="0" err="1" smtClean="0">
                <a:latin typeface="Arial" pitchFamily="34" charset="0"/>
                <a:cs typeface="Arial" pitchFamily="34" charset="0"/>
              </a:rPr>
              <a:t>erta</a:t>
            </a:r>
            <a:r>
              <a:rPr lang="en-GB" dirty="0" smtClean="0">
                <a:latin typeface="Arial" pitchFamily="34" charset="0"/>
                <a:cs typeface="Arial" pitchFamily="34" charset="0"/>
              </a:rPr>
              <a:t> disc) failed to identify </a:t>
            </a:r>
            <a:r>
              <a:rPr lang="en-GB" u="sng" dirty="0" smtClean="0">
                <a:latin typeface="Arial" pitchFamily="34" charset="0"/>
                <a:cs typeface="Arial" pitchFamily="34" charset="0"/>
              </a:rPr>
              <a:t>any</a:t>
            </a:r>
            <a:r>
              <a:rPr lang="en-GB" dirty="0" smtClean="0">
                <a:latin typeface="Arial" pitchFamily="34" charset="0"/>
                <a:cs typeface="Arial" pitchFamily="34" charset="0"/>
              </a:rPr>
              <a:t> of the CPEs.</a:t>
            </a:r>
          </a:p>
          <a:p>
            <a:pPr indent="0"/>
            <a:endParaRPr lang="en-GB" dirty="0" smtClean="0">
              <a:latin typeface="Arial" pitchFamily="34" charset="0"/>
              <a:cs typeface="Arial" pitchFamily="34" charset="0"/>
            </a:endParaRPr>
          </a:p>
        </p:txBody>
      </p:sp>
      <p:sp>
        <p:nvSpPr>
          <p:cNvPr id="4" name="Rectangle 1"/>
          <p:cNvSpPr>
            <a:spLocks noChangeArrowheads="1"/>
          </p:cNvSpPr>
          <p:nvPr/>
        </p:nvSpPr>
        <p:spPr bwMode="auto">
          <a:xfrm>
            <a:off x="107504" y="6474822"/>
            <a:ext cx="6264696"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GB" sz="1600" dirty="0" smtClean="0">
                <a:latin typeface="Arial" pitchFamily="34" charset="0"/>
                <a:cs typeface="Arial" pitchFamily="34" charset="0"/>
              </a:rPr>
              <a:t>Otter </a:t>
            </a:r>
            <a:r>
              <a:rPr lang="en-GB" sz="1600" i="1" dirty="0" smtClean="0">
                <a:latin typeface="Arial" pitchFamily="34" charset="0"/>
                <a:cs typeface="Arial" pitchFamily="34" charset="0"/>
              </a:rPr>
              <a:t>et al</a:t>
            </a:r>
            <a:r>
              <a:rPr lang="en-GB" sz="1600" dirty="0" smtClean="0">
                <a:latin typeface="Arial" pitchFamily="34" charset="0"/>
                <a:cs typeface="Arial" pitchFamily="34" charset="0"/>
              </a:rPr>
              <a:t>. IPS 2015.</a:t>
            </a:r>
          </a:p>
        </p:txBody>
      </p:sp>
    </p:spTree>
    <p:extLst>
      <p:ext uri="{BB962C8B-B14F-4D97-AF65-F5344CB8AC3E}">
        <p14:creationId xmlns:p14="http://schemas.microsoft.com/office/powerpoint/2010/main" val="2997364351"/>
      </p:ext>
    </p:extLst>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241300" y="53752"/>
            <a:ext cx="8507413" cy="1143000"/>
          </a:xfrm>
        </p:spPr>
        <p:txBody>
          <a:bodyPr/>
          <a:lstStyle/>
          <a:p>
            <a:r>
              <a:rPr lang="en-GB" sz="3600" dirty="0" smtClean="0">
                <a:latin typeface="Arial" pitchFamily="34" charset="0"/>
                <a:cs typeface="Arial" pitchFamily="34" charset="0"/>
              </a:rPr>
              <a:t>Before you throw away the agar plates…</a:t>
            </a:r>
          </a:p>
        </p:txBody>
      </p:sp>
      <p:sp>
        <p:nvSpPr>
          <p:cNvPr id="3073" name="Rectangle 1"/>
          <p:cNvSpPr>
            <a:spLocks noChangeArrowheads="1"/>
          </p:cNvSpPr>
          <p:nvPr/>
        </p:nvSpPr>
        <p:spPr bwMode="auto">
          <a:xfrm>
            <a:off x="285750" y="940078"/>
            <a:ext cx="8358188" cy="4739759"/>
          </a:xfrm>
          <a:prstGeom prst="rect">
            <a:avLst/>
          </a:prstGeom>
          <a:noFill/>
          <a:ln w="9525">
            <a:noFill/>
            <a:miter lim="800000"/>
            <a:headEnd/>
            <a:tailEnd/>
          </a:ln>
          <a:effectLst/>
        </p:spPr>
        <p:txBody>
          <a:bodyPr anchor="ctr">
            <a:spAutoFit/>
          </a:bodyPr>
          <a:lstStyle/>
          <a:p>
            <a:pPr marL="179388" indent="-179388" eaLnBrk="0" hangingPunct="0">
              <a:buClr>
                <a:srgbClr val="C00000"/>
              </a:buClr>
              <a:defRPr/>
            </a:pPr>
            <a:r>
              <a:rPr lang="en-GB" sz="2400" dirty="0">
                <a:latin typeface="Arial" pitchFamily="34" charset="0"/>
                <a:ea typeface="Times New Roman" pitchFamily="18" charset="0"/>
                <a:cs typeface="Arial" pitchFamily="34" charset="0"/>
              </a:rPr>
              <a:t>Molecular </a:t>
            </a:r>
            <a:r>
              <a:rPr lang="en-GB" sz="2400" dirty="0" smtClean="0">
                <a:latin typeface="Arial" pitchFamily="34" charset="0"/>
                <a:ea typeface="Times New Roman" pitchFamily="18" charset="0"/>
                <a:cs typeface="Arial" pitchFamily="34" charset="0"/>
              </a:rPr>
              <a:t>diagnostics offer more sensitivity and shorter TAT:</a:t>
            </a:r>
            <a:endParaRPr lang="en-GB" sz="2400" dirty="0">
              <a:latin typeface="Arial" pitchFamily="34" charset="0"/>
              <a:ea typeface="Times New Roman" pitchFamily="18" charset="0"/>
              <a:cs typeface="Arial" pitchFamily="34" charset="0"/>
            </a:endParaRPr>
          </a:p>
          <a:p>
            <a:pPr marL="360363" indent="-360363" eaLnBrk="0" hangingPunct="0">
              <a:buClr>
                <a:srgbClr val="484A99"/>
              </a:buClr>
              <a:defRPr/>
            </a:pPr>
            <a:endParaRPr lang="en-GB" sz="1400" dirty="0" smtClean="0">
              <a:latin typeface="Arial" pitchFamily="34" charset="0"/>
              <a:ea typeface="Times New Roman" pitchFamily="18" charset="0"/>
              <a:cs typeface="Arial" pitchFamily="34" charset="0"/>
            </a:endParaRPr>
          </a:p>
          <a:p>
            <a:pPr marL="360363" indent="-360363" eaLnBrk="0" hangingPunct="0">
              <a:buClr>
                <a:schemeClr val="accent1"/>
              </a:buClr>
              <a:buFont typeface="Wingdings" pitchFamily="2" charset="2"/>
              <a:buChar char="§"/>
              <a:defRPr/>
            </a:pPr>
            <a:r>
              <a:rPr lang="en-GB" sz="2400" dirty="0" smtClean="0">
                <a:latin typeface="Arial" pitchFamily="34" charset="0"/>
                <a:ea typeface="Times New Roman" pitchFamily="18" charset="0"/>
                <a:cs typeface="Arial" pitchFamily="34" charset="0"/>
              </a:rPr>
              <a:t>but TAT may be longer in the real world than on paper;</a:t>
            </a:r>
          </a:p>
          <a:p>
            <a:pPr marL="360363" indent="-360363" eaLnBrk="0" hangingPunct="0">
              <a:buClr>
                <a:schemeClr val="accent1"/>
              </a:buClr>
              <a:buFont typeface="Wingdings" pitchFamily="2" charset="2"/>
              <a:buChar char="§"/>
              <a:defRPr/>
            </a:pPr>
            <a:r>
              <a:rPr lang="en-GB" sz="2400" dirty="0" smtClean="0">
                <a:latin typeface="Arial" pitchFamily="34" charset="0"/>
                <a:ea typeface="Times New Roman" pitchFamily="18" charset="0"/>
                <a:cs typeface="Arial" pitchFamily="34" charset="0"/>
              </a:rPr>
              <a:t>are </a:t>
            </a:r>
            <a:r>
              <a:rPr lang="en-GB" sz="2400" dirty="0">
                <a:latin typeface="Arial" pitchFamily="34" charset="0"/>
                <a:ea typeface="Times New Roman" pitchFamily="18" charset="0"/>
                <a:cs typeface="Arial" pitchFamily="34" charset="0"/>
              </a:rPr>
              <a:t>expensive; </a:t>
            </a:r>
          </a:p>
          <a:p>
            <a:pPr marL="360363" indent="-360363" eaLnBrk="0" hangingPunct="0">
              <a:buClr>
                <a:schemeClr val="accent1"/>
              </a:buClr>
              <a:buFont typeface="Wingdings" pitchFamily="2" charset="2"/>
              <a:buChar char="§"/>
              <a:defRPr/>
            </a:pPr>
            <a:r>
              <a:rPr lang="en-GB" sz="2400" dirty="0">
                <a:latin typeface="Arial" pitchFamily="34" charset="0"/>
                <a:ea typeface="Times New Roman" pitchFamily="18" charset="0"/>
                <a:cs typeface="Arial" pitchFamily="34" charset="0"/>
              </a:rPr>
              <a:t>rely on validation of carriage sites; </a:t>
            </a:r>
          </a:p>
          <a:p>
            <a:pPr marL="360363" indent="-360363" eaLnBrk="0" hangingPunct="0">
              <a:buClr>
                <a:schemeClr val="accent1"/>
              </a:buClr>
              <a:buFont typeface="Wingdings" pitchFamily="2" charset="2"/>
              <a:buChar char="§"/>
              <a:defRPr/>
            </a:pPr>
            <a:r>
              <a:rPr lang="en-GB" sz="2400" dirty="0">
                <a:latin typeface="Arial" pitchFamily="34" charset="0"/>
                <a:ea typeface="Times New Roman" pitchFamily="18" charset="0"/>
                <a:cs typeface="Arial" pitchFamily="34" charset="0"/>
              </a:rPr>
              <a:t>do not tell you about phenotypic susceptibility;</a:t>
            </a:r>
          </a:p>
          <a:p>
            <a:pPr marL="360363" indent="-360363" eaLnBrk="0" hangingPunct="0">
              <a:buClr>
                <a:schemeClr val="accent1"/>
              </a:buClr>
              <a:buFont typeface="Wingdings" pitchFamily="2" charset="2"/>
              <a:buChar char="§"/>
              <a:defRPr/>
            </a:pPr>
            <a:r>
              <a:rPr lang="en-GB" sz="2400" dirty="0">
                <a:latin typeface="Arial" pitchFamily="34" charset="0"/>
                <a:ea typeface="Times New Roman" pitchFamily="18" charset="0"/>
                <a:cs typeface="Arial" pitchFamily="34" charset="0"/>
              </a:rPr>
              <a:t>have a limit of detection often around a couple of </a:t>
            </a:r>
            <a:r>
              <a:rPr lang="en-GB" sz="2400" dirty="0" smtClean="0">
                <a:latin typeface="Arial" pitchFamily="34" charset="0"/>
                <a:ea typeface="Times New Roman" pitchFamily="18" charset="0"/>
                <a:cs typeface="Arial" pitchFamily="34" charset="0"/>
              </a:rPr>
              <a:t>logs – and sensitivity may be comparable to culture; </a:t>
            </a:r>
            <a:endParaRPr lang="en-GB" sz="2400" dirty="0">
              <a:latin typeface="Arial" pitchFamily="34" charset="0"/>
              <a:ea typeface="Times New Roman" pitchFamily="18" charset="0"/>
              <a:cs typeface="Arial" pitchFamily="34" charset="0"/>
            </a:endParaRPr>
          </a:p>
          <a:p>
            <a:pPr marL="360363" indent="-360363" eaLnBrk="0" hangingPunct="0">
              <a:buClr>
                <a:schemeClr val="accent1"/>
              </a:buClr>
              <a:buFont typeface="Wingdings" pitchFamily="2" charset="2"/>
              <a:buChar char="§"/>
              <a:defRPr/>
            </a:pPr>
            <a:r>
              <a:rPr lang="en-GB" sz="2400" dirty="0" smtClean="0">
                <a:latin typeface="Arial" pitchFamily="34" charset="0"/>
                <a:ea typeface="Times New Roman" pitchFamily="18" charset="0"/>
                <a:cs typeface="Arial" pitchFamily="34" charset="0"/>
              </a:rPr>
              <a:t>do not deal with changing epidemiology; struggle with target variability; </a:t>
            </a:r>
          </a:p>
          <a:p>
            <a:pPr marL="360363" indent="-360363" eaLnBrk="0" hangingPunct="0">
              <a:buClr>
                <a:schemeClr val="accent1"/>
              </a:buClr>
              <a:buFont typeface="Wingdings" pitchFamily="2" charset="2"/>
              <a:buChar char="§"/>
              <a:defRPr/>
            </a:pPr>
            <a:r>
              <a:rPr lang="en-GB" sz="2400" dirty="0" smtClean="0">
                <a:latin typeface="Arial" pitchFamily="34" charset="0"/>
                <a:ea typeface="Times New Roman" pitchFamily="18" charset="0"/>
                <a:cs typeface="Arial" pitchFamily="34" charset="0"/>
              </a:rPr>
              <a:t>need </a:t>
            </a:r>
            <a:r>
              <a:rPr lang="en-GB" sz="2400" dirty="0">
                <a:latin typeface="Arial" pitchFamily="34" charset="0"/>
                <a:ea typeface="Times New Roman" pitchFamily="18" charset="0"/>
                <a:cs typeface="Arial" pitchFamily="34" charset="0"/>
              </a:rPr>
              <a:t>to manage shared resistance genes between species, especially for </a:t>
            </a:r>
            <a:r>
              <a:rPr lang="en-GB" sz="2400" dirty="0" smtClean="0">
                <a:latin typeface="Arial" pitchFamily="34" charset="0"/>
                <a:ea typeface="Times New Roman" pitchFamily="18" charset="0"/>
                <a:cs typeface="Arial" pitchFamily="34" charset="0"/>
              </a:rPr>
              <a:t>MDR-GNR;</a:t>
            </a:r>
          </a:p>
          <a:p>
            <a:pPr marL="360363" indent="-360363" eaLnBrk="0" hangingPunct="0">
              <a:buClr>
                <a:schemeClr val="accent1"/>
              </a:buClr>
              <a:buFont typeface="Wingdings" pitchFamily="2" charset="2"/>
              <a:buChar char="§"/>
              <a:defRPr/>
            </a:pPr>
            <a:r>
              <a:rPr lang="en-GB" sz="2400" dirty="0">
                <a:latin typeface="Arial" pitchFamily="34" charset="0"/>
                <a:ea typeface="Times New Roman" pitchFamily="18" charset="0"/>
                <a:cs typeface="Arial" pitchFamily="34" charset="0"/>
              </a:rPr>
              <a:t>a</a:t>
            </a:r>
            <a:r>
              <a:rPr lang="en-GB" sz="2400" dirty="0" smtClean="0">
                <a:latin typeface="Arial" pitchFamily="34" charset="0"/>
                <a:ea typeface="Times New Roman" pitchFamily="18" charset="0"/>
                <a:cs typeface="Arial" pitchFamily="34" charset="0"/>
              </a:rPr>
              <a:t>nd is </a:t>
            </a:r>
            <a:r>
              <a:rPr lang="en-GB" sz="2400" dirty="0">
                <a:latin typeface="Arial" pitchFamily="34" charset="0"/>
                <a:ea typeface="Times New Roman" pitchFamily="18" charset="0"/>
                <a:cs typeface="Arial" pitchFamily="34" charset="0"/>
              </a:rPr>
              <a:t>PCR+ culture- (as) clinically significant?</a:t>
            </a:r>
            <a:endParaRPr lang="en-US" sz="2400" dirty="0">
              <a:latin typeface="Arial" pitchFamily="34" charset="0"/>
              <a:ea typeface="Times New Roman" pitchFamily="18" charset="0"/>
              <a:cs typeface="Arial" pitchFamily="34" charset="0"/>
            </a:endParaRPr>
          </a:p>
        </p:txBody>
      </p:sp>
      <p:sp>
        <p:nvSpPr>
          <p:cNvPr id="4" name="Rectangle 3"/>
          <p:cNvSpPr/>
          <p:nvPr/>
        </p:nvSpPr>
        <p:spPr>
          <a:xfrm>
            <a:off x="71438" y="6372225"/>
            <a:ext cx="5857875" cy="369888"/>
          </a:xfrm>
          <a:prstGeom prst="rect">
            <a:avLst/>
          </a:prstGeom>
        </p:spPr>
        <p:txBody>
          <a:bodyPr>
            <a:spAutoFit/>
          </a:bodyPr>
          <a:lstStyle/>
          <a:p>
            <a:pPr>
              <a:defRPr/>
            </a:pPr>
            <a:r>
              <a:rPr lang="en-GB" dirty="0">
                <a:latin typeface="Arial" pitchFamily="34" charset="0"/>
                <a:cs typeface="Arial" pitchFamily="34" charset="0"/>
                <a:hlinkClick r:id="rId4"/>
              </a:rPr>
              <a:t>See further details in talk by Dr Dan </a:t>
            </a:r>
            <a:r>
              <a:rPr lang="en-GB" dirty="0" err="1">
                <a:latin typeface="Arial" pitchFamily="34" charset="0"/>
                <a:cs typeface="Arial" pitchFamily="34" charset="0"/>
                <a:hlinkClick r:id="rId4"/>
              </a:rPr>
              <a:t>Diekema</a:t>
            </a:r>
            <a:endParaRPr lang="en-GB" dirty="0">
              <a:latin typeface="Arial" pitchFamily="34" charset="0"/>
              <a:cs typeface="Arial" pitchFamily="34" charset="0"/>
            </a:endParaRPr>
          </a:p>
        </p:txBody>
      </p:sp>
    </p:spTree>
    <p:custDataLst>
      <p:tags r:id="rId1"/>
    </p:custDataLst>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363" y="1285875"/>
            <a:ext cx="8423275" cy="925512"/>
          </a:xfrm>
        </p:spPr>
        <p:txBody>
          <a:bodyPr>
            <a:normAutofit fontScale="90000"/>
          </a:bodyPr>
          <a:lstStyle/>
          <a:p>
            <a:r>
              <a:rPr lang="en-GB" sz="3600" dirty="0" smtClean="0">
                <a:latin typeface="Arial" pitchFamily="34" charset="0"/>
                <a:cs typeface="Arial" pitchFamily="34" charset="0"/>
              </a:rPr>
              <a:t/>
            </a:r>
            <a:br>
              <a:rPr lang="en-GB" sz="3600" dirty="0" smtClean="0">
                <a:latin typeface="Arial" pitchFamily="34" charset="0"/>
                <a:cs typeface="Arial" pitchFamily="34" charset="0"/>
              </a:rPr>
            </a:br>
            <a:r>
              <a:rPr lang="en-GB" sz="3600" dirty="0" smtClean="0">
                <a:latin typeface="Arial" pitchFamily="34" charset="0"/>
                <a:cs typeface="Arial" pitchFamily="34" charset="0"/>
              </a:rPr>
              <a:t/>
            </a:r>
            <a:br>
              <a:rPr lang="en-GB" sz="3600" dirty="0" smtClean="0">
                <a:latin typeface="Arial" pitchFamily="34" charset="0"/>
                <a:cs typeface="Arial" pitchFamily="34" charset="0"/>
              </a:rPr>
            </a:br>
            <a:r>
              <a:rPr lang="en-GB" sz="3600" dirty="0" smtClean="0">
                <a:latin typeface="Arial" pitchFamily="34" charset="0"/>
                <a:cs typeface="Arial" pitchFamily="34" charset="0"/>
              </a:rPr>
              <a:t/>
            </a:r>
            <a:br>
              <a:rPr lang="en-GB" sz="3600" dirty="0" smtClean="0">
                <a:latin typeface="Arial" pitchFamily="34" charset="0"/>
                <a:cs typeface="Arial" pitchFamily="34" charset="0"/>
              </a:rPr>
            </a:br>
            <a:r>
              <a:rPr lang="en-GB" sz="3600" dirty="0" smtClean="0">
                <a:latin typeface="Arial" pitchFamily="34" charset="0"/>
                <a:cs typeface="Arial" pitchFamily="34" charset="0"/>
              </a:rPr>
              <a:t>Poll: should we be performing PCR diagnosis for CPE?</a:t>
            </a:r>
            <a:br>
              <a:rPr lang="en-GB" sz="3600" dirty="0" smtClean="0">
                <a:latin typeface="Arial" pitchFamily="34" charset="0"/>
                <a:cs typeface="Arial" pitchFamily="34" charset="0"/>
              </a:rPr>
            </a:br>
            <a:r>
              <a:rPr lang="en-GB" sz="3600" dirty="0" smtClean="0">
                <a:latin typeface="Arial" pitchFamily="34" charset="0"/>
                <a:cs typeface="Arial" pitchFamily="34" charset="0"/>
              </a:rPr>
              <a:t/>
            </a:r>
            <a:br>
              <a:rPr lang="en-GB" sz="3600" dirty="0" smtClean="0">
                <a:latin typeface="Arial" pitchFamily="34" charset="0"/>
                <a:cs typeface="Arial" pitchFamily="34" charset="0"/>
              </a:rPr>
            </a:br>
            <a:r>
              <a:rPr lang="en-GB" sz="3600" dirty="0" smtClean="0">
                <a:latin typeface="Arial" pitchFamily="34" charset="0"/>
                <a:cs typeface="Arial" pitchFamily="34" charset="0"/>
              </a:rPr>
              <a:t>A) Yes</a:t>
            </a:r>
            <a:br>
              <a:rPr lang="en-GB" sz="3600" dirty="0" smtClean="0">
                <a:latin typeface="Arial" pitchFamily="34" charset="0"/>
                <a:cs typeface="Arial" pitchFamily="34" charset="0"/>
              </a:rPr>
            </a:br>
            <a:r>
              <a:rPr lang="en-GB" sz="3600" dirty="0" smtClean="0">
                <a:latin typeface="Arial" pitchFamily="34" charset="0"/>
                <a:cs typeface="Arial" pitchFamily="34" charset="0"/>
              </a:rPr>
              <a:t>B) No</a:t>
            </a:r>
            <a:endParaRPr lang="en-GB" sz="3600" dirty="0">
              <a:latin typeface="Arial" pitchFamily="34" charset="0"/>
              <a:cs typeface="Arial" pitchFamily="34" charset="0"/>
            </a:endParaRPr>
          </a:p>
        </p:txBody>
      </p:sp>
    </p:spTree>
    <p:custDataLst>
      <p:tags r:id="rId1"/>
    </p:custDataLst>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GB" sz="3600" dirty="0" smtClean="0">
                <a:latin typeface="Arial" pitchFamily="34" charset="0"/>
                <a:ea typeface="ＭＳ Ｐゴシック" pitchFamily="34" charset="-128"/>
                <a:cs typeface="Arial" pitchFamily="34" charset="0"/>
              </a:rPr>
              <a:t>Key questions</a:t>
            </a:r>
          </a:p>
        </p:txBody>
      </p:sp>
      <p:sp>
        <p:nvSpPr>
          <p:cNvPr id="39939" name="TextBox 3"/>
          <p:cNvSpPr txBox="1">
            <a:spLocks noChangeArrowheads="1"/>
          </p:cNvSpPr>
          <p:nvPr/>
        </p:nvSpPr>
        <p:spPr bwMode="auto">
          <a:xfrm>
            <a:off x="214313" y="1516063"/>
            <a:ext cx="8929687" cy="3785652"/>
          </a:xfrm>
          <a:prstGeom prst="rect">
            <a:avLst/>
          </a:prstGeom>
          <a:noFill/>
          <a:ln w="9525">
            <a:noFill/>
            <a:miter lim="800000"/>
            <a:headEnd/>
            <a:tailEnd/>
          </a:ln>
        </p:spPr>
        <p:txBody>
          <a:bodyPr>
            <a:spAutoFit/>
          </a:bodyPr>
          <a:lstStyle/>
          <a:p>
            <a:pPr marL="261938" indent="-261938">
              <a:buClr>
                <a:schemeClr val="accent1"/>
              </a:buClr>
              <a:buFont typeface="Wingdings" pitchFamily="2" charset="2"/>
              <a:buChar char="§"/>
            </a:pPr>
            <a:r>
              <a:rPr lang="en-GB" sz="2400" dirty="0">
                <a:latin typeface="Arial" pitchFamily="34" charset="0"/>
                <a:cs typeface="Arial" pitchFamily="34" charset="0"/>
              </a:rPr>
              <a:t>Which interventions work?</a:t>
            </a:r>
          </a:p>
          <a:p>
            <a:pPr marL="261938" indent="-261938">
              <a:buClr>
                <a:schemeClr val="accent1"/>
              </a:buClr>
              <a:buFont typeface="Wingdings" pitchFamily="2" charset="2"/>
              <a:buChar char="§"/>
            </a:pPr>
            <a:r>
              <a:rPr lang="en-GB" sz="2400" dirty="0">
                <a:latin typeface="Arial" pitchFamily="34" charset="0"/>
                <a:cs typeface="Arial" pitchFamily="34" charset="0"/>
              </a:rPr>
              <a:t>Are they different for Enterobacteriaceae and non-</a:t>
            </a:r>
            <a:r>
              <a:rPr lang="en-GB" sz="2400" dirty="0" err="1">
                <a:latin typeface="Arial" pitchFamily="34" charset="0"/>
                <a:cs typeface="Arial" pitchFamily="34" charset="0"/>
              </a:rPr>
              <a:t>fermenters</a:t>
            </a:r>
            <a:r>
              <a:rPr lang="en-GB" sz="2400" dirty="0">
                <a:latin typeface="Arial" pitchFamily="34" charset="0"/>
                <a:cs typeface="Arial" pitchFamily="34" charset="0"/>
              </a:rPr>
              <a:t>? (Probably, given their epidemiology.)</a:t>
            </a:r>
          </a:p>
          <a:p>
            <a:pPr marL="261938" indent="-261938">
              <a:buClr>
                <a:schemeClr val="accent1"/>
              </a:buClr>
              <a:buFont typeface="Wingdings" pitchFamily="2" charset="2"/>
              <a:buChar char="§"/>
            </a:pPr>
            <a:r>
              <a:rPr lang="en-GB" sz="2400" dirty="0">
                <a:latin typeface="Arial" pitchFamily="34" charset="0"/>
                <a:cs typeface="Arial" pitchFamily="34" charset="0"/>
              </a:rPr>
              <a:t>What is the prevalence of </a:t>
            </a:r>
            <a:r>
              <a:rPr lang="en-GB" sz="2400" dirty="0" smtClean="0">
                <a:latin typeface="Arial" pitchFamily="34" charset="0"/>
                <a:cs typeface="Arial" pitchFamily="34" charset="0"/>
              </a:rPr>
              <a:t>CPE?</a:t>
            </a:r>
            <a:endParaRPr lang="en-GB" sz="2400" dirty="0">
              <a:latin typeface="Arial" pitchFamily="34" charset="0"/>
              <a:cs typeface="Arial" pitchFamily="34" charset="0"/>
            </a:endParaRPr>
          </a:p>
          <a:p>
            <a:pPr marL="261938" indent="-261938">
              <a:buClr>
                <a:schemeClr val="accent1"/>
              </a:buClr>
              <a:buFont typeface="Wingdings" pitchFamily="2" charset="2"/>
              <a:buChar char="§"/>
            </a:pPr>
            <a:r>
              <a:rPr lang="en-GB" sz="2400" dirty="0">
                <a:latin typeface="Arial" pitchFamily="34" charset="0"/>
                <a:cs typeface="Arial" pitchFamily="34" charset="0"/>
              </a:rPr>
              <a:t>How much do we believe a single negative screen</a:t>
            </a:r>
            <a:r>
              <a:rPr lang="en-GB" sz="2400" dirty="0" smtClean="0">
                <a:latin typeface="Arial" pitchFamily="34" charset="0"/>
                <a:cs typeface="Arial" pitchFamily="34" charset="0"/>
              </a:rPr>
              <a:t>? What is the duration of colonisation?</a:t>
            </a:r>
            <a:endParaRPr lang="en-GB" sz="2400" dirty="0">
              <a:latin typeface="Arial" pitchFamily="34" charset="0"/>
              <a:cs typeface="Arial" pitchFamily="34" charset="0"/>
            </a:endParaRPr>
          </a:p>
          <a:p>
            <a:pPr marL="261938" indent="-261938">
              <a:buClr>
                <a:schemeClr val="accent1"/>
              </a:buClr>
              <a:buFont typeface="Wingdings" pitchFamily="2" charset="2"/>
              <a:buChar char="§"/>
            </a:pPr>
            <a:r>
              <a:rPr lang="en-GB" sz="2400" dirty="0">
                <a:latin typeface="Arial" pitchFamily="34" charset="0"/>
                <a:cs typeface="Arial" pitchFamily="34" charset="0"/>
              </a:rPr>
              <a:t>Do we need rapid molecular diagnostics?</a:t>
            </a:r>
          </a:p>
          <a:p>
            <a:pPr marL="261938" indent="-261938">
              <a:buClr>
                <a:schemeClr val="accent1"/>
              </a:buClr>
              <a:buFont typeface="Wingdings" pitchFamily="2" charset="2"/>
              <a:buChar char="§"/>
            </a:pPr>
            <a:r>
              <a:rPr lang="en-GB" sz="2400" dirty="0" smtClean="0">
                <a:latin typeface="Arial" pitchFamily="34" charset="0"/>
                <a:cs typeface="Arial" pitchFamily="34" charset="0"/>
              </a:rPr>
              <a:t>Are </a:t>
            </a:r>
            <a:r>
              <a:rPr lang="en-GB" sz="2400" dirty="0">
                <a:latin typeface="Arial" pitchFamily="34" charset="0"/>
                <a:cs typeface="Arial" pitchFamily="34" charset="0"/>
              </a:rPr>
              <a:t>there decolonisation strategies other than (virtually non) </a:t>
            </a:r>
            <a:r>
              <a:rPr lang="ja-JP" altLang="en-GB" sz="2400" dirty="0">
                <a:latin typeface="Arial" pitchFamily="34" charset="0"/>
                <a:cs typeface="Arial" pitchFamily="34" charset="0"/>
              </a:rPr>
              <a:t>‘</a:t>
            </a:r>
            <a:r>
              <a:rPr lang="en-GB" altLang="ja-JP" sz="2400" dirty="0">
                <a:latin typeface="Arial" pitchFamily="34" charset="0"/>
                <a:cs typeface="Arial" pitchFamily="34" charset="0"/>
              </a:rPr>
              <a:t>selective decontamination</a:t>
            </a:r>
            <a:r>
              <a:rPr lang="ja-JP" altLang="en-GB" sz="2400" dirty="0">
                <a:latin typeface="Arial" pitchFamily="34" charset="0"/>
                <a:cs typeface="Arial" pitchFamily="34" charset="0"/>
              </a:rPr>
              <a:t>’</a:t>
            </a:r>
            <a:r>
              <a:rPr lang="en-GB" altLang="ja-JP" sz="2400" dirty="0">
                <a:latin typeface="Arial" pitchFamily="34" charset="0"/>
                <a:cs typeface="Arial" pitchFamily="34" charset="0"/>
              </a:rPr>
              <a:t> using </a:t>
            </a:r>
            <a:r>
              <a:rPr lang="en-GB" altLang="ja-JP" sz="2400" dirty="0" err="1">
                <a:latin typeface="Arial" pitchFamily="34" charset="0"/>
                <a:cs typeface="Arial" pitchFamily="34" charset="0"/>
              </a:rPr>
              <a:t>abx</a:t>
            </a:r>
            <a:r>
              <a:rPr lang="en-GB" altLang="ja-JP" sz="2400" dirty="0">
                <a:latin typeface="Arial" pitchFamily="34" charset="0"/>
                <a:cs typeface="Arial" pitchFamily="34" charset="0"/>
              </a:rPr>
              <a:t>?</a:t>
            </a:r>
          </a:p>
          <a:p>
            <a:pPr marL="261938" indent="-261938">
              <a:buClr>
                <a:schemeClr val="accent4">
                  <a:lumMod val="75000"/>
                </a:schemeClr>
              </a:buClr>
              <a:buFont typeface="Wingdings" pitchFamily="2" charset="2"/>
              <a:buChar char="§"/>
            </a:pPr>
            <a:endParaRPr lang="en-GB" sz="2400" dirty="0">
              <a:latin typeface="Arial" pitchFamily="34" charset="0"/>
              <a:cs typeface="Arial" pitchFamily="34" charset="0"/>
            </a:endParaRPr>
          </a:p>
        </p:txBody>
      </p:sp>
    </p:spTree>
    <p:custDataLst>
      <p:tags r:id="rId1"/>
    </p:custDataLst>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GB" sz="3600" dirty="0" smtClean="0">
                <a:latin typeface="Arial" pitchFamily="34" charset="0"/>
                <a:ea typeface="ＭＳ Ｐゴシック" pitchFamily="34" charset="-128"/>
                <a:cs typeface="Arial" pitchFamily="34" charset="0"/>
              </a:rPr>
              <a:t>Summary</a:t>
            </a:r>
          </a:p>
        </p:txBody>
      </p:sp>
      <p:sp>
        <p:nvSpPr>
          <p:cNvPr id="39939" name="TextBox 3"/>
          <p:cNvSpPr txBox="1">
            <a:spLocks noChangeArrowheads="1"/>
          </p:cNvSpPr>
          <p:nvPr/>
        </p:nvSpPr>
        <p:spPr bwMode="auto">
          <a:xfrm>
            <a:off x="321188" y="1516063"/>
            <a:ext cx="8359671" cy="4893647"/>
          </a:xfrm>
          <a:prstGeom prst="rect">
            <a:avLst/>
          </a:prstGeom>
          <a:noFill/>
          <a:ln w="9525">
            <a:noFill/>
            <a:miter lim="800000"/>
            <a:headEnd/>
            <a:tailEnd/>
          </a:ln>
        </p:spPr>
        <p:txBody>
          <a:bodyPr wrap="square">
            <a:spAutoFit/>
          </a:bodyPr>
          <a:lstStyle/>
          <a:p>
            <a:pPr marL="457200" indent="-457200">
              <a:buClr>
                <a:schemeClr val="accent1"/>
              </a:buClr>
              <a:buFont typeface="+mj-lt"/>
              <a:buAutoNum type="arabicPeriod"/>
            </a:pPr>
            <a:r>
              <a:rPr lang="en-GB" sz="2400" dirty="0" smtClean="0">
                <a:latin typeface="Arial" pitchFamily="34" charset="0"/>
                <a:cs typeface="Arial" pitchFamily="34" charset="0"/>
              </a:rPr>
              <a:t>MDR-GNR are emerging worldwide and represent a unique threat.</a:t>
            </a:r>
            <a:endParaRPr lang="en-GB" sz="2400" dirty="0">
              <a:latin typeface="Arial" pitchFamily="34" charset="0"/>
              <a:cs typeface="Arial" pitchFamily="34" charset="0"/>
            </a:endParaRPr>
          </a:p>
          <a:p>
            <a:pPr marL="457200" indent="-457200">
              <a:buClr>
                <a:schemeClr val="accent1"/>
              </a:buClr>
              <a:buFont typeface="+mj-lt"/>
              <a:buAutoNum type="arabicPeriod"/>
            </a:pPr>
            <a:r>
              <a:rPr lang="en-GB" sz="2400" dirty="0" smtClean="0">
                <a:latin typeface="Arial" pitchFamily="34" charset="0"/>
                <a:cs typeface="Arial" pitchFamily="34" charset="0"/>
              </a:rPr>
              <a:t>CPE in particular combine resistance, virulence and the potential for rapid spread.</a:t>
            </a:r>
          </a:p>
          <a:p>
            <a:pPr marL="457200" indent="-457200">
              <a:buClr>
                <a:schemeClr val="accent1"/>
              </a:buClr>
              <a:buFont typeface="+mj-lt"/>
              <a:buAutoNum type="arabicPeriod"/>
            </a:pPr>
            <a:r>
              <a:rPr lang="en-GB" sz="2400" dirty="0" smtClean="0">
                <a:latin typeface="Arial" pitchFamily="34" charset="0"/>
                <a:cs typeface="Arial" pitchFamily="34" charset="0"/>
              </a:rPr>
              <a:t>Prevalence in the US appears to be patchy, but increasing.</a:t>
            </a:r>
          </a:p>
          <a:p>
            <a:pPr marL="457200" indent="-457200">
              <a:buClr>
                <a:schemeClr val="accent1"/>
              </a:buClr>
              <a:buFont typeface="+mj-lt"/>
              <a:buAutoNum type="arabicPeriod"/>
            </a:pPr>
            <a:r>
              <a:rPr lang="en-GB" sz="2400" dirty="0" smtClean="0">
                <a:latin typeface="Arial" pitchFamily="34" charset="0"/>
                <a:cs typeface="Arial" pitchFamily="34" charset="0"/>
              </a:rPr>
              <a:t>We do not yet know what is effective in terms of prevention and control, but screening and isolation of carriers seems prudent.</a:t>
            </a:r>
          </a:p>
          <a:p>
            <a:pPr marL="457200" indent="-457200">
              <a:buClr>
                <a:schemeClr val="accent1"/>
              </a:buClr>
              <a:buFont typeface="+mj-lt"/>
              <a:buAutoNum type="arabicPeriod"/>
            </a:pPr>
            <a:r>
              <a:rPr lang="en-GB" sz="2400" dirty="0" smtClean="0">
                <a:latin typeface="Arial" pitchFamily="34" charset="0"/>
                <a:cs typeface="Arial" pitchFamily="34" charset="0"/>
              </a:rPr>
              <a:t>Diagnosis can be challenging, and relies on close liaison with the microbiology laboratory. </a:t>
            </a:r>
          </a:p>
          <a:p>
            <a:pPr marL="457200" indent="-457200">
              <a:buClr>
                <a:schemeClr val="accent4">
                  <a:lumMod val="75000"/>
                </a:schemeClr>
              </a:buClr>
              <a:buFont typeface="+mj-lt"/>
              <a:buAutoNum type="arabicPeriod"/>
            </a:pPr>
            <a:endParaRPr lang="en-GB" sz="2400" dirty="0" smtClean="0">
              <a:latin typeface="Arial" pitchFamily="34" charset="0"/>
              <a:cs typeface="Arial" pitchFamily="34" charset="0"/>
            </a:endParaRPr>
          </a:p>
          <a:p>
            <a:pPr marL="261938" indent="-261938">
              <a:buClr>
                <a:schemeClr val="accent4">
                  <a:lumMod val="75000"/>
                </a:schemeClr>
              </a:buClr>
              <a:buFont typeface="Wingdings" pitchFamily="2" charset="2"/>
              <a:buChar char="§"/>
            </a:pPr>
            <a:endParaRPr lang="en-GB" sz="2400" dirty="0">
              <a:latin typeface="Arial" pitchFamily="34" charset="0"/>
              <a:cs typeface="Arial" pitchFamily="34" charset="0"/>
            </a:endParaRPr>
          </a:p>
        </p:txBody>
      </p:sp>
    </p:spTree>
    <p:custDataLst>
      <p:tags r:id="rId1"/>
    </p:custDataLst>
  </p:cSld>
  <p:clrMapOvr>
    <a:masterClrMapping/>
  </p:clrMapOvr>
  <p:transition>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5556" y="4473116"/>
            <a:ext cx="468052" cy="468052"/>
          </a:xfrm>
          <a:prstGeom prst="rect">
            <a:avLst/>
          </a:prstGeom>
        </p:spPr>
      </p:pic>
      <p:sp>
        <p:nvSpPr>
          <p:cNvPr id="4" name="TextBox 3"/>
          <p:cNvSpPr txBox="1"/>
          <p:nvPr/>
        </p:nvSpPr>
        <p:spPr>
          <a:xfrm>
            <a:off x="539552" y="909295"/>
            <a:ext cx="8064896" cy="4755148"/>
          </a:xfrm>
          <a:prstGeom prst="rect">
            <a:avLst/>
          </a:prstGeom>
          <a:noFill/>
        </p:spPr>
        <p:txBody>
          <a:bodyPr wrap="square" rtlCol="0">
            <a:spAutoFit/>
          </a:bodyPr>
          <a:lstStyle/>
          <a:p>
            <a:r>
              <a:rPr lang="en-GB" sz="4400" b="1" dirty="0" smtClean="0">
                <a:latin typeface="Arial" pitchFamily="34" charset="0"/>
                <a:cs typeface="Arial" pitchFamily="34" charset="0"/>
              </a:rPr>
              <a:t>Detecting CPE: time to throw away those agar plates?</a:t>
            </a:r>
          </a:p>
          <a:p>
            <a:endParaRPr lang="en-GB" sz="4000" dirty="0" smtClean="0">
              <a:latin typeface="Arial" pitchFamily="34" charset="0"/>
              <a:cs typeface="Arial" pitchFamily="34" charset="0"/>
            </a:endParaRPr>
          </a:p>
          <a:p>
            <a:r>
              <a:rPr lang="en-GB" sz="3200" dirty="0" smtClean="0">
                <a:latin typeface="Arial" pitchFamily="34" charset="0"/>
                <a:cs typeface="Arial" pitchFamily="34" charset="0"/>
              </a:rPr>
              <a:t>Jon Otter, PhD </a:t>
            </a:r>
            <a:r>
              <a:rPr lang="en-GB" sz="3200" dirty="0" err="1" smtClean="0">
                <a:latin typeface="Arial" pitchFamily="34" charset="0"/>
                <a:cs typeface="Arial" pitchFamily="34" charset="0"/>
              </a:rPr>
              <a:t>FRCPath</a:t>
            </a:r>
            <a:endParaRPr lang="en-GB" sz="3200" dirty="0" smtClean="0">
              <a:latin typeface="Arial" pitchFamily="34" charset="0"/>
              <a:cs typeface="Arial" pitchFamily="34" charset="0"/>
            </a:endParaRPr>
          </a:p>
          <a:p>
            <a:r>
              <a:rPr lang="en-GB" sz="3200" dirty="0" smtClean="0">
                <a:latin typeface="Arial" pitchFamily="34" charset="0"/>
                <a:cs typeface="Arial" pitchFamily="34" charset="0"/>
              </a:rPr>
              <a:t>Imperial College Hospitals NHS Trust</a:t>
            </a:r>
          </a:p>
          <a:p>
            <a:endParaRPr lang="en-GB" sz="1000" dirty="0" smtClean="0">
              <a:latin typeface="Arial" pitchFamily="34" charset="0"/>
              <a:cs typeface="Arial" pitchFamily="34" charset="0"/>
            </a:endParaRPr>
          </a:p>
          <a:p>
            <a:endParaRPr lang="en-GB" sz="500" dirty="0" smtClean="0">
              <a:latin typeface="Arial" pitchFamily="34" charset="0"/>
              <a:cs typeface="Arial" pitchFamily="34" charset="0"/>
            </a:endParaRPr>
          </a:p>
          <a:p>
            <a:pPr marL="342900" indent="-342900">
              <a:buFont typeface="Wingdings"/>
              <a:buChar char="*"/>
            </a:pPr>
            <a:r>
              <a:rPr lang="en-GB" sz="2400" dirty="0" smtClean="0">
                <a:latin typeface="Arial" pitchFamily="34" charset="0"/>
                <a:cs typeface="Arial" pitchFamily="34" charset="0"/>
                <a:sym typeface="Wingdings"/>
              </a:rPr>
              <a:t> </a:t>
            </a:r>
            <a:r>
              <a:rPr lang="en-GB" sz="2400" dirty="0" smtClean="0">
                <a:latin typeface="Arial" pitchFamily="34" charset="0"/>
                <a:cs typeface="Arial" pitchFamily="34" charset="0"/>
                <a:sym typeface="Wingdings"/>
                <a:hlinkClick r:id="rId3"/>
              </a:rPr>
              <a:t>jon.otter@imperial.nhs.uk</a:t>
            </a:r>
            <a:r>
              <a:rPr lang="en-GB" sz="2400" dirty="0" smtClean="0">
                <a:latin typeface="Arial" pitchFamily="34" charset="0"/>
                <a:cs typeface="Arial" pitchFamily="34" charset="0"/>
                <a:sym typeface="Wingdings"/>
              </a:rPr>
              <a:t>         </a:t>
            </a:r>
            <a:endParaRPr lang="en-GB" sz="2400" dirty="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     @</a:t>
            </a:r>
            <a:r>
              <a:rPr lang="en-GB" sz="2400" dirty="0" err="1" smtClean="0">
                <a:latin typeface="Arial" pitchFamily="34" charset="0"/>
                <a:cs typeface="Arial" pitchFamily="34" charset="0"/>
                <a:sym typeface="Wingdings"/>
              </a:rPr>
              <a:t>jonotter</a:t>
            </a:r>
            <a:endParaRPr lang="en-GB" sz="2400" dirty="0" smtClean="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Blog: </a:t>
            </a:r>
            <a:r>
              <a:rPr lang="en-GB" sz="2400" dirty="0" smtClean="0">
                <a:latin typeface="Arial" pitchFamily="34" charset="0"/>
                <a:cs typeface="Arial" pitchFamily="34" charset="0"/>
                <a:sym typeface="Wingdings"/>
                <a:hlinkClick r:id="rId4"/>
              </a:rPr>
              <a:t>www.ReflectionsIPC.com</a:t>
            </a:r>
            <a:endParaRPr lang="en-GB" sz="2400" dirty="0">
              <a:latin typeface="Arial" pitchFamily="34" charset="0"/>
              <a:cs typeface="Arial" pitchFamily="34" charset="0"/>
              <a:sym typeface="Wingdings"/>
            </a:endParaRPr>
          </a:p>
          <a:p>
            <a:r>
              <a:rPr lang="en-GB" sz="2400" dirty="0">
                <a:latin typeface="Arial" pitchFamily="34" charset="0"/>
                <a:cs typeface="Arial" pitchFamily="34" charset="0"/>
                <a:sym typeface="Wingdings"/>
              </a:rPr>
              <a:t>You can download these slides from </a:t>
            </a:r>
            <a:r>
              <a:rPr lang="en-GB" sz="2400" dirty="0">
                <a:latin typeface="Arial" pitchFamily="34" charset="0"/>
                <a:cs typeface="Arial" pitchFamily="34" charset="0"/>
                <a:sym typeface="Wingdings"/>
                <a:hlinkClick r:id="rId5"/>
              </a:rPr>
              <a:t>www.jonotter.net</a:t>
            </a:r>
            <a:r>
              <a:rPr lang="en-GB" sz="2400" dirty="0">
                <a:latin typeface="Arial" pitchFamily="34" charset="0"/>
                <a:cs typeface="Arial" pitchFamily="34" charset="0"/>
                <a:sym typeface="Wingdings"/>
              </a:rPr>
              <a:t>   </a:t>
            </a:r>
            <a:endParaRPr lang="en-GB" sz="2400" dirty="0">
              <a:latin typeface="Arial" pitchFamily="34" charset="0"/>
              <a:cs typeface="Arial" pitchFamily="34" charset="0"/>
            </a:endParaRPr>
          </a:p>
        </p:txBody>
      </p:sp>
    </p:spTree>
    <p:extLst>
      <p:ext uri="{BB962C8B-B14F-4D97-AF65-F5344CB8AC3E}">
        <p14:creationId xmlns:p14="http://schemas.microsoft.com/office/powerpoint/2010/main" val="4235490056"/>
      </p:ext>
    </p:extLst>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450</TotalTime>
  <Words>2190</Words>
  <Application>Microsoft Office PowerPoint</Application>
  <PresentationFormat>On-screen Show (4:3)</PresentationFormat>
  <Paragraphs>513</Paragraphs>
  <Slides>49</Slides>
  <Notes>5</Notes>
  <HiddenSlides>0</HiddenSlides>
  <MMClips>1</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PowerPoint Presentation</vt:lpstr>
      <vt:lpstr>PowerPoint Presentation</vt:lpstr>
      <vt:lpstr>What’s the problem?</vt:lpstr>
      <vt:lpstr>Rising threat from MDR-GNR</vt:lpstr>
      <vt:lpstr>Enterobacteriaceae vs. non-fermenters</vt:lpstr>
      <vt:lpstr>What’s the problem? Resistance </vt:lpstr>
      <vt:lpstr>What’s the problem? Mortality</vt:lpstr>
      <vt:lpstr>What’s the problem? Rapid spread</vt:lpstr>
      <vt:lpstr>PowerPoint Presentation</vt:lpstr>
      <vt:lpstr>Acronym minefield</vt:lpstr>
      <vt:lpstr>    Poll: would you be comfortable explaining the difference between ‘carbapenem-resistant Enterobacteriaceae (CPE)’ and ‘carbapenemase producing Enterobacteriaceae (CPE)’ to a colleague?  A) Yes B) No</vt:lpstr>
      <vt:lpstr>What are CPE?</vt:lpstr>
      <vt:lpstr>When CPE is not CPE</vt:lpstr>
      <vt:lpstr>Understanding the enemy</vt:lpstr>
      <vt:lpstr>   Poll: How much CPE have you seen in your hospital?  A) None B) One or two cases C) One or two outbreaks D) Regularly (not related to known outbreaks)</vt:lpstr>
      <vt:lpstr>CPE in the USA</vt:lpstr>
      <vt:lpstr>CPE in the USA 25 community hospitals in Southwestern USA</vt:lpstr>
      <vt:lpstr>CPE in LTACs, USA</vt:lpstr>
      <vt:lpstr>Who’s carrying CPE?</vt:lpstr>
      <vt:lpstr>PowerPoint Presentation</vt:lpstr>
      <vt:lpstr>Colistin resistance in Italy</vt:lpstr>
      <vt:lpstr>Emergence of CPE in the UK </vt:lpstr>
      <vt:lpstr>CPE in the UK and US</vt:lpstr>
      <vt:lpstr>Evidence-free zone</vt:lpstr>
      <vt:lpstr>PowerPoint Presentation</vt:lpstr>
      <vt:lpstr>PowerPoint Presentation</vt:lpstr>
      <vt:lpstr>Can we forecast a CPE storm?</vt:lpstr>
      <vt:lpstr>Decolonisation using faecal microbiota transplantation (FMT)</vt:lpstr>
      <vt:lpstr>Who do I screen?</vt:lpstr>
      <vt:lpstr>You have positive case: now what?</vt:lpstr>
      <vt:lpstr>How do I screen?</vt:lpstr>
      <vt:lpstr>Agar plates</vt:lpstr>
      <vt:lpstr>Antimicrobial susceptibility testing (AST)</vt:lpstr>
      <vt:lpstr>MALDI-TOF, WGS, NAAT (PCR &amp; Arrays)</vt:lpstr>
      <vt:lpstr>How do I screen?</vt:lpstr>
      <vt:lpstr>NAAT direct from clinical specimens</vt:lpstr>
      <vt:lpstr>   Poll: which method is used by your clinical laboratory to detect CPE?  A) Chromogenic agar plate B) Non-chromogenic agar plate C) Molecular method (e.g. PCR) D) Other E) Don’t know</vt:lpstr>
      <vt:lpstr>CPE picture at ICHT</vt:lpstr>
      <vt:lpstr>Epidemic curve of the outbreak; total number of cases</vt:lpstr>
      <vt:lpstr>Outbreak control measures</vt:lpstr>
      <vt:lpstr>Outbreak control measures: Challenges</vt:lpstr>
      <vt:lpstr>Universal admission screening in London</vt:lpstr>
      <vt:lpstr>Results</vt:lpstr>
      <vt:lpstr>Results</vt:lpstr>
      <vt:lpstr>Before you throw away the agar plates…</vt:lpstr>
      <vt:lpstr>   Poll: should we be performing PCR diagnosis for CPE?  A) Yes B) No</vt:lpstr>
      <vt:lpstr>Key questions</vt:lpstr>
      <vt:lpstr>Summary</vt:lpstr>
      <vt:lpstr>PowerPoint Presentation</vt:lpstr>
    </vt:vector>
  </TitlesOfParts>
  <Company>Bioquell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 Otter</dc:creator>
  <cp:lastModifiedBy>Jon Otter</cp:lastModifiedBy>
  <cp:revision>23</cp:revision>
  <dcterms:created xsi:type="dcterms:W3CDTF">2015-03-09T16:50:51Z</dcterms:created>
  <dcterms:modified xsi:type="dcterms:W3CDTF">2015-11-05T11:58:33Z</dcterms:modified>
</cp:coreProperties>
</file>