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3.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charts/chart3.xml" ContentType="application/vnd.openxmlformats-officedocument.drawingml.chart+xml"/>
  <Override PartName="/ppt/theme/themeOverride3.xml" ContentType="application/vnd.openxmlformats-officedocument.themeOverride+xml"/>
  <Override PartName="/ppt/tags/tag12.xml" ContentType="application/vnd.openxmlformats-officedocument.presentationml.tags+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3.xml" ContentType="application/vnd.openxmlformats-officedocument.presentationml.tags+xml"/>
  <Override PartName="/ppt/notesSlides/notesSlide5.xml" ContentType="application/vnd.openxmlformats-officedocument.presentationml.notesSlide+xml"/>
  <Override PartName="/ppt/tags/tag1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94" r:id="rId4"/>
    <p:sldId id="314" r:id="rId5"/>
    <p:sldId id="306" r:id="rId6"/>
    <p:sldId id="261" r:id="rId7"/>
    <p:sldId id="262" r:id="rId8"/>
    <p:sldId id="263" r:id="rId9"/>
    <p:sldId id="264" r:id="rId10"/>
    <p:sldId id="265" r:id="rId11"/>
    <p:sldId id="267" r:id="rId12"/>
    <p:sldId id="268" r:id="rId13"/>
    <p:sldId id="270" r:id="rId14"/>
    <p:sldId id="272" r:id="rId15"/>
    <p:sldId id="274" r:id="rId16"/>
    <p:sldId id="295" r:id="rId17"/>
    <p:sldId id="308" r:id="rId18"/>
    <p:sldId id="307" r:id="rId19"/>
    <p:sldId id="296" r:id="rId20"/>
    <p:sldId id="309" r:id="rId21"/>
    <p:sldId id="310" r:id="rId22"/>
    <p:sldId id="333" r:id="rId23"/>
    <p:sldId id="358" r:id="rId24"/>
    <p:sldId id="361" r:id="rId25"/>
    <p:sldId id="292" r:id="rId26"/>
    <p:sldId id="364"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C:\Users\jotter\Documents\Presentations\HISIPS2014%20GNR\CRE%20vital%20signs.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C:\Users\jotter\Documents\Presentations\HISIPS2014%20GNR\Lin%20ltac.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1" Type="http://schemas.openxmlformats.org/officeDocument/2006/relationships/oleObject" Target="file:///\\dirone\root\Home02\oj070\Document\Images\151118%20ECDC%20char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explosion val="25"/>
          <c:dPt>
            <c:idx val="0"/>
            <c:bubble3D val="0"/>
            <c:spPr>
              <a:solidFill>
                <a:srgbClr val="D5377B"/>
              </a:solidFill>
            </c:spPr>
          </c:dPt>
          <c:dPt>
            <c:idx val="1"/>
            <c:bubble3D val="0"/>
            <c:spPr>
              <a:solidFill>
                <a:schemeClr val="tx1"/>
              </a:solidFill>
            </c:spPr>
          </c:dPt>
          <c:val>
            <c:numRef>
              <c:f>Sheet1!$A$2:$A$3</c:f>
              <c:numCache>
                <c:formatCode>General</c:formatCode>
                <c:ptCount val="2"/>
                <c:pt idx="0">
                  <c:v>30</c:v>
                </c:pt>
                <c:pt idx="1">
                  <c:v>70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explosion val="25"/>
          <c:dPt>
            <c:idx val="0"/>
            <c:bubble3D val="0"/>
            <c:spPr>
              <a:solidFill>
                <a:srgbClr val="D5377B"/>
              </a:solidFill>
            </c:spPr>
          </c:dPt>
          <c:dPt>
            <c:idx val="1"/>
            <c:bubble3D val="0"/>
            <c:spPr>
              <a:solidFill>
                <a:prstClr val="black"/>
              </a:solidFill>
            </c:spPr>
          </c:dPt>
          <c:val>
            <c:numRef>
              <c:f>Sheet1!$A$5:$A$6</c:f>
              <c:numCache>
                <c:formatCode>General</c:formatCode>
                <c:ptCount val="2"/>
                <c:pt idx="0">
                  <c:v>70</c:v>
                </c:pt>
                <c:pt idx="1">
                  <c:v>30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1"/>
    </mc:Choice>
    <mc:Fallback>
      <c:style val="11"/>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616743317154868"/>
          <c:y val="5.1411552136656415E-2"/>
          <c:w val="0.42747595499212282"/>
          <c:h val="0.8157255242308018"/>
        </c:manualLayout>
      </c:layout>
      <c:lineChart>
        <c:grouping val="standard"/>
        <c:varyColors val="0"/>
        <c:ser>
          <c:idx val="0"/>
          <c:order val="0"/>
          <c:tx>
            <c:strRef>
              <c:f>Sheet1!$A$2</c:f>
              <c:strCache>
                <c:ptCount val="1"/>
                <c:pt idx="0">
                  <c:v>K. pneumoniae / oxytoca</c:v>
                </c:pt>
              </c:strCache>
            </c:strRef>
          </c:tx>
          <c:spPr>
            <a:ln>
              <a:solidFill>
                <a:srgbClr val="C00000"/>
              </a:solidFill>
            </a:ln>
          </c:spPr>
          <c:marker>
            <c:symbol val="circle"/>
            <c:size val="10"/>
            <c:spPr>
              <a:solidFill>
                <a:srgbClr val="C00000"/>
              </a:solidFill>
              <a:ln>
                <a:solidFill>
                  <a:srgbClr val="C00000"/>
                </a:solidFill>
              </a:ln>
            </c:spPr>
          </c:marker>
          <c:cat>
            <c:numRef>
              <c:f>Sheet1!$B$1:$C$1</c:f>
              <c:numCache>
                <c:formatCode>General</c:formatCode>
                <c:ptCount val="2"/>
                <c:pt idx="0">
                  <c:v>2001</c:v>
                </c:pt>
                <c:pt idx="1">
                  <c:v>2011</c:v>
                </c:pt>
              </c:numCache>
            </c:numRef>
          </c:cat>
          <c:val>
            <c:numRef>
              <c:f>Sheet1!$B$2:$C$2</c:f>
              <c:numCache>
                <c:formatCode>General</c:formatCode>
                <c:ptCount val="2"/>
                <c:pt idx="0">
                  <c:v>1.6</c:v>
                </c:pt>
                <c:pt idx="1">
                  <c:v>10.4</c:v>
                </c:pt>
              </c:numCache>
            </c:numRef>
          </c:val>
          <c:smooth val="0"/>
        </c:ser>
        <c:ser>
          <c:idx val="1"/>
          <c:order val="1"/>
          <c:tx>
            <c:strRef>
              <c:f>Sheet1!$A$3</c:f>
              <c:strCache>
                <c:ptCount val="1"/>
                <c:pt idx="0">
                  <c:v>All Enterobacteriaceae</c:v>
                </c:pt>
              </c:strCache>
            </c:strRef>
          </c:tx>
          <c:spPr>
            <a:ln>
              <a:solidFill>
                <a:srgbClr val="333399"/>
              </a:solidFill>
            </a:ln>
          </c:spPr>
          <c:marker>
            <c:symbol val="circle"/>
            <c:size val="10"/>
            <c:spPr>
              <a:solidFill>
                <a:srgbClr val="333399"/>
              </a:solidFill>
              <a:ln>
                <a:solidFill>
                  <a:schemeClr val="accent2"/>
                </a:solidFill>
              </a:ln>
            </c:spPr>
          </c:marker>
          <c:cat>
            <c:numRef>
              <c:f>Sheet1!$B$1:$C$1</c:f>
              <c:numCache>
                <c:formatCode>General</c:formatCode>
                <c:ptCount val="2"/>
                <c:pt idx="0">
                  <c:v>2001</c:v>
                </c:pt>
                <c:pt idx="1">
                  <c:v>2011</c:v>
                </c:pt>
              </c:numCache>
            </c:numRef>
          </c:cat>
          <c:val>
            <c:numRef>
              <c:f>Sheet1!$B$3:$C$3</c:f>
              <c:numCache>
                <c:formatCode>General</c:formatCode>
                <c:ptCount val="2"/>
                <c:pt idx="0">
                  <c:v>1.2</c:v>
                </c:pt>
                <c:pt idx="1">
                  <c:v>4.2</c:v>
                </c:pt>
              </c:numCache>
            </c:numRef>
          </c:val>
          <c:smooth val="0"/>
        </c:ser>
        <c:dLbls>
          <c:showLegendKey val="0"/>
          <c:showVal val="0"/>
          <c:showCatName val="0"/>
          <c:showSerName val="0"/>
          <c:showPercent val="0"/>
          <c:showBubbleSize val="0"/>
        </c:dLbls>
        <c:marker val="1"/>
        <c:smooth val="0"/>
        <c:axId val="127883136"/>
        <c:axId val="127893504"/>
      </c:lineChart>
      <c:catAx>
        <c:axId val="127883136"/>
        <c:scaling>
          <c:orientation val="minMax"/>
        </c:scaling>
        <c:delete val="0"/>
        <c:axPos val="b"/>
        <c:numFmt formatCode="General" sourceLinked="1"/>
        <c:majorTickMark val="out"/>
        <c:minorTickMark val="none"/>
        <c:tickLblPos val="nextTo"/>
        <c:crossAx val="127893504"/>
        <c:crosses val="autoZero"/>
        <c:auto val="1"/>
        <c:lblAlgn val="ctr"/>
        <c:lblOffset val="100"/>
        <c:noMultiLvlLbl val="0"/>
      </c:catAx>
      <c:valAx>
        <c:axId val="127893504"/>
        <c:scaling>
          <c:orientation val="minMax"/>
        </c:scaling>
        <c:delete val="0"/>
        <c:axPos val="l"/>
        <c:title>
          <c:tx>
            <c:rich>
              <a:bodyPr rot="-5400000" vert="horz"/>
              <a:lstStyle/>
              <a:p>
                <a:pPr>
                  <a:defRPr/>
                </a:pPr>
                <a:r>
                  <a:rPr lang="en-US" dirty="0"/>
                  <a:t>% </a:t>
                </a:r>
                <a:r>
                  <a:rPr lang="en-US" dirty="0" smtClean="0"/>
                  <a:t>CPE</a:t>
                </a:r>
                <a:endParaRPr lang="en-US" dirty="0"/>
              </a:p>
            </c:rich>
          </c:tx>
          <c:layout/>
          <c:overlay val="0"/>
        </c:title>
        <c:numFmt formatCode="General" sourceLinked="1"/>
        <c:majorTickMark val="out"/>
        <c:minorTickMark val="none"/>
        <c:tickLblPos val="nextTo"/>
        <c:crossAx val="127883136"/>
        <c:crosses val="autoZero"/>
        <c:crossBetween val="between"/>
      </c:valAx>
    </c:plotArea>
    <c:legend>
      <c:legendPos val="r"/>
      <c:layout>
        <c:manualLayout>
          <c:xMode val="edge"/>
          <c:yMode val="edge"/>
          <c:x val="0.51746027706160957"/>
          <c:y val="0.26507547157621347"/>
          <c:w val="0.48253972293839026"/>
          <c:h val="0.24239114283068541"/>
        </c:manualLayout>
      </c:layout>
      <c:overlay val="0"/>
      <c:txPr>
        <a:bodyPr/>
        <a:lstStyle/>
        <a:p>
          <a:pPr>
            <a:defRPr i="1"/>
          </a:pPr>
          <a:endParaRPr lang="en-US"/>
        </a:p>
      </c:txPr>
    </c:legend>
    <c:plotVisOnly val="1"/>
    <c:dispBlanksAs val="gap"/>
    <c:showDLblsOverMax val="0"/>
  </c:chart>
  <c:txPr>
    <a:bodyPr/>
    <a:lstStyle/>
    <a:p>
      <a:pPr>
        <a:defRPr sz="2400" b="0">
          <a:solidFill>
            <a:schemeClr val="tx1"/>
          </a:solidFill>
          <a:latin typeface="Arial" pitchFamily="34" charset="0"/>
          <a:cs typeface="Arial" pitchFamily="34" charset="0"/>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8633745655308187"/>
          <c:y val="3.6366793786118803E-2"/>
          <c:w val="0.79635686319494159"/>
          <c:h val="0.85188757982496732"/>
        </c:manualLayout>
      </c:layout>
      <c:barChart>
        <c:barDir val="col"/>
        <c:grouping val="clustered"/>
        <c:varyColors val="0"/>
        <c:ser>
          <c:idx val="0"/>
          <c:order val="0"/>
          <c:spPr>
            <a:solidFill>
              <a:schemeClr val="accent2">
                <a:lumMod val="60000"/>
                <a:lumOff val="40000"/>
              </a:schemeClr>
            </a:solidFill>
          </c:spPr>
          <c:invertIfNegative val="0"/>
          <c:dPt>
            <c:idx val="1"/>
            <c:invertIfNegative val="0"/>
            <c:bubble3D val="0"/>
            <c:spPr>
              <a:solidFill>
                <a:schemeClr val="accent2">
                  <a:lumMod val="75000"/>
                </a:schemeClr>
              </a:solidFill>
            </c:spPr>
          </c:dPt>
          <c:errBars>
            <c:errBarType val="both"/>
            <c:errValType val="cust"/>
            <c:noEndCap val="0"/>
            <c:plus>
              <c:numRef>
                <c:f>Sheet1!$A$3:$B$3</c:f>
                <c:numCache>
                  <c:formatCode>General</c:formatCode>
                  <c:ptCount val="2"/>
                  <c:pt idx="0">
                    <c:v>6.7</c:v>
                  </c:pt>
                  <c:pt idx="1">
                    <c:v>24.6</c:v>
                  </c:pt>
                </c:numCache>
              </c:numRef>
            </c:plus>
            <c:minus>
              <c:numRef>
                <c:f>Sheet1!$A$4:$B$4</c:f>
                <c:numCache>
                  <c:formatCode>General</c:formatCode>
                  <c:ptCount val="2"/>
                  <c:pt idx="0">
                    <c:v>3.3</c:v>
                  </c:pt>
                  <c:pt idx="1">
                    <c:v>20.399999999999999</c:v>
                  </c:pt>
                </c:numCache>
              </c:numRef>
            </c:minus>
            <c:spPr>
              <a:ln w="63500">
                <a:solidFill>
                  <a:schemeClr val="accent2">
                    <a:lumMod val="50000"/>
                  </a:schemeClr>
                </a:solidFill>
              </a:ln>
            </c:spPr>
          </c:errBars>
          <c:cat>
            <c:strRef>
              <c:f>Sheet1!$A$1:$B$1</c:f>
              <c:strCache>
                <c:ptCount val="2"/>
                <c:pt idx="0">
                  <c:v>ICU</c:v>
                </c:pt>
                <c:pt idx="1">
                  <c:v>LTAC</c:v>
                </c:pt>
              </c:strCache>
            </c:strRef>
          </c:cat>
          <c:val>
            <c:numRef>
              <c:f>Sheet1!$A$2:$B$2</c:f>
              <c:numCache>
                <c:formatCode>General</c:formatCode>
                <c:ptCount val="2"/>
                <c:pt idx="0">
                  <c:v>3.3</c:v>
                </c:pt>
                <c:pt idx="1">
                  <c:v>30.4</c:v>
                </c:pt>
              </c:numCache>
            </c:numRef>
          </c:val>
        </c:ser>
        <c:dLbls>
          <c:showLegendKey val="0"/>
          <c:showVal val="0"/>
          <c:showCatName val="0"/>
          <c:showSerName val="0"/>
          <c:showPercent val="0"/>
          <c:showBubbleSize val="0"/>
        </c:dLbls>
        <c:gapWidth val="150"/>
        <c:axId val="127920000"/>
        <c:axId val="127921536"/>
      </c:barChart>
      <c:catAx>
        <c:axId val="127920000"/>
        <c:scaling>
          <c:orientation val="minMax"/>
        </c:scaling>
        <c:delete val="0"/>
        <c:axPos val="b"/>
        <c:majorTickMark val="out"/>
        <c:minorTickMark val="none"/>
        <c:tickLblPos val="nextTo"/>
        <c:crossAx val="127921536"/>
        <c:crosses val="autoZero"/>
        <c:auto val="1"/>
        <c:lblAlgn val="ctr"/>
        <c:lblOffset val="100"/>
        <c:noMultiLvlLbl val="0"/>
      </c:catAx>
      <c:valAx>
        <c:axId val="127921536"/>
        <c:scaling>
          <c:orientation val="minMax"/>
          <c:max val="60"/>
        </c:scaling>
        <c:delete val="0"/>
        <c:axPos val="l"/>
        <c:title>
          <c:tx>
            <c:rich>
              <a:bodyPr rot="-5400000" vert="horz"/>
              <a:lstStyle/>
              <a:p>
                <a:pPr>
                  <a:defRPr/>
                </a:pPr>
                <a:r>
                  <a:rPr lang="en-US" dirty="0"/>
                  <a:t>% </a:t>
                </a:r>
                <a:r>
                  <a:rPr lang="en-US" dirty="0" smtClean="0"/>
                  <a:t>CPE </a:t>
                </a:r>
                <a:r>
                  <a:rPr lang="en-US" dirty="0"/>
                  <a:t>carriers</a:t>
                </a:r>
              </a:p>
            </c:rich>
          </c:tx>
          <c:layout>
            <c:manualLayout>
              <c:xMode val="edge"/>
              <c:yMode val="edge"/>
              <c:x val="2.6939134299759169E-2"/>
              <c:y val="0.26609067313259582"/>
            </c:manualLayout>
          </c:layout>
          <c:overlay val="0"/>
        </c:title>
        <c:numFmt formatCode="General" sourceLinked="1"/>
        <c:majorTickMark val="out"/>
        <c:minorTickMark val="none"/>
        <c:tickLblPos val="nextTo"/>
        <c:crossAx val="127920000"/>
        <c:crosses val="autoZero"/>
        <c:crossBetween val="between"/>
      </c:valAx>
    </c:plotArea>
    <c:plotVisOnly val="1"/>
    <c:dispBlanksAs val="gap"/>
    <c:showDLblsOverMax val="0"/>
  </c:chart>
  <c:txPr>
    <a:bodyPr/>
    <a:lstStyle/>
    <a:p>
      <a:pPr>
        <a:defRPr sz="2400" b="0">
          <a:solidFill>
            <a:schemeClr val="tx1"/>
          </a:solidFill>
          <a:latin typeface="Arial" pitchFamily="34" charset="0"/>
          <a:ea typeface="Verdana" pitchFamily="34" charset="0"/>
          <a:cs typeface="Arial" pitchFamily="34" charset="0"/>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manualLayout>
          <c:layoutTarget val="inner"/>
          <c:xMode val="edge"/>
          <c:yMode val="edge"/>
          <c:x val="0.10467609221278247"/>
          <c:y val="7.2197800350844471E-2"/>
          <c:w val="0.84345015574564164"/>
          <c:h val="0.87425063266360026"/>
        </c:manualLayout>
      </c:layout>
      <c:lineChart>
        <c:grouping val="standard"/>
        <c:varyColors val="0"/>
        <c:ser>
          <c:idx val="0"/>
          <c:order val="0"/>
          <c:tx>
            <c:v>Carbapenem-resistant P. aeruginosa</c:v>
          </c:tx>
          <c:cat>
            <c:numRef>
              <c:f>CRPA!$M$26:$M$35</c:f>
              <c:numCache>
                <c:formatCode>General</c:formatCode>
                <c:ptCount val="10"/>
                <c:pt idx="0">
                  <c:v>2005</c:v>
                </c:pt>
                <c:pt idx="1">
                  <c:v>2006</c:v>
                </c:pt>
                <c:pt idx="2">
                  <c:v>2007</c:v>
                </c:pt>
                <c:pt idx="3">
                  <c:v>2008</c:v>
                </c:pt>
                <c:pt idx="4">
                  <c:v>2009</c:v>
                </c:pt>
                <c:pt idx="5">
                  <c:v>2010</c:v>
                </c:pt>
                <c:pt idx="6">
                  <c:v>2011</c:v>
                </c:pt>
                <c:pt idx="7">
                  <c:v>2012</c:v>
                </c:pt>
                <c:pt idx="8">
                  <c:v>2013</c:v>
                </c:pt>
                <c:pt idx="9">
                  <c:v>2014</c:v>
                </c:pt>
              </c:numCache>
            </c:numRef>
          </c:cat>
          <c:val>
            <c:numRef>
              <c:f>CRPA!$AS$26:$AS$35</c:f>
              <c:numCache>
                <c:formatCode>0.0</c:formatCode>
                <c:ptCount val="10"/>
                <c:pt idx="0">
                  <c:v>19.306838939460306</c:v>
                </c:pt>
                <c:pt idx="1">
                  <c:v>15.127481335925392</c:v>
                </c:pt>
                <c:pt idx="2">
                  <c:v>15.27760446931998</c:v>
                </c:pt>
                <c:pt idx="3">
                  <c:v>17.576464774384849</c:v>
                </c:pt>
                <c:pt idx="4">
                  <c:v>15.501894886902992</c:v>
                </c:pt>
                <c:pt idx="5">
                  <c:v>18.063519631283306</c:v>
                </c:pt>
                <c:pt idx="6">
                  <c:v>18.818311327889429</c:v>
                </c:pt>
                <c:pt idx="7">
                  <c:v>17.805349542646503</c:v>
                </c:pt>
                <c:pt idx="8">
                  <c:v>19.479751166953424</c:v>
                </c:pt>
                <c:pt idx="9">
                  <c:v>20.271284968350653</c:v>
                </c:pt>
              </c:numCache>
            </c:numRef>
          </c:val>
          <c:smooth val="0"/>
        </c:ser>
        <c:ser>
          <c:idx val="1"/>
          <c:order val="1"/>
          <c:tx>
            <c:v>Carbapenem-resistant K. pneumoniae</c:v>
          </c:tx>
          <c:cat>
            <c:numRef>
              <c:f>CRPA!$M$26:$M$35</c:f>
              <c:numCache>
                <c:formatCode>General</c:formatCode>
                <c:ptCount val="10"/>
                <c:pt idx="0">
                  <c:v>2005</c:v>
                </c:pt>
                <c:pt idx="1">
                  <c:v>2006</c:v>
                </c:pt>
                <c:pt idx="2">
                  <c:v>2007</c:v>
                </c:pt>
                <c:pt idx="3">
                  <c:v>2008</c:v>
                </c:pt>
                <c:pt idx="4">
                  <c:v>2009</c:v>
                </c:pt>
                <c:pt idx="5">
                  <c:v>2010</c:v>
                </c:pt>
                <c:pt idx="6">
                  <c:v>2011</c:v>
                </c:pt>
                <c:pt idx="7">
                  <c:v>2012</c:v>
                </c:pt>
                <c:pt idx="8">
                  <c:v>2013</c:v>
                </c:pt>
                <c:pt idx="9">
                  <c:v>2014</c:v>
                </c:pt>
              </c:numCache>
            </c:numRef>
          </c:cat>
          <c:val>
            <c:numRef>
              <c:f>CRKP!$AS$26:$AS$35</c:f>
              <c:numCache>
                <c:formatCode>0.0</c:formatCode>
                <c:ptCount val="10"/>
                <c:pt idx="0">
                  <c:v>1.4696071710266514</c:v>
                </c:pt>
                <c:pt idx="1">
                  <c:v>1.3566539190881886</c:v>
                </c:pt>
                <c:pt idx="2">
                  <c:v>1.788078337438564</c:v>
                </c:pt>
                <c:pt idx="3">
                  <c:v>1.9883423493337351</c:v>
                </c:pt>
                <c:pt idx="4">
                  <c:v>2.3813964428089953</c:v>
                </c:pt>
                <c:pt idx="5">
                  <c:v>3.161831772417345</c:v>
                </c:pt>
                <c:pt idx="6">
                  <c:v>4.1280452816168172</c:v>
                </c:pt>
                <c:pt idx="7">
                  <c:v>4.6526593786569972</c:v>
                </c:pt>
                <c:pt idx="8">
                  <c:v>4.9139610221536838</c:v>
                </c:pt>
                <c:pt idx="9">
                  <c:v>5.9695947108775993</c:v>
                </c:pt>
              </c:numCache>
            </c:numRef>
          </c:val>
          <c:smooth val="0"/>
        </c:ser>
        <c:ser>
          <c:idx val="2"/>
          <c:order val="2"/>
          <c:tx>
            <c:v>Multidrug-resistant K. pneumoniae</c:v>
          </c:tx>
          <c:val>
            <c:numRef>
              <c:f>MDRKP!$AO$26:$AO$35</c:f>
              <c:numCache>
                <c:formatCode>0.0</c:formatCode>
                <c:ptCount val="10"/>
                <c:pt idx="0">
                  <c:v>9.425037328714799</c:v>
                </c:pt>
                <c:pt idx="1">
                  <c:v>8.79212027169911</c:v>
                </c:pt>
                <c:pt idx="2">
                  <c:v>10.300245647053497</c:v>
                </c:pt>
                <c:pt idx="3">
                  <c:v>12.129613943099477</c:v>
                </c:pt>
                <c:pt idx="4">
                  <c:v>13.836828635110617</c:v>
                </c:pt>
                <c:pt idx="5">
                  <c:v>16.747662305618686</c:v>
                </c:pt>
                <c:pt idx="6">
                  <c:v>20.809866866165425</c:v>
                </c:pt>
                <c:pt idx="7">
                  <c:v>21.338666692119887</c:v>
                </c:pt>
                <c:pt idx="8">
                  <c:v>20.764804208078505</c:v>
                </c:pt>
                <c:pt idx="9">
                  <c:v>22.495909695940902</c:v>
                </c:pt>
              </c:numCache>
            </c:numRef>
          </c:val>
          <c:smooth val="0"/>
        </c:ser>
        <c:dLbls>
          <c:showLegendKey val="0"/>
          <c:showVal val="0"/>
          <c:showCatName val="0"/>
          <c:showSerName val="0"/>
          <c:showPercent val="0"/>
          <c:showBubbleSize val="0"/>
        </c:dLbls>
        <c:marker val="1"/>
        <c:smooth val="0"/>
        <c:axId val="112318336"/>
        <c:axId val="112319872"/>
      </c:lineChart>
      <c:catAx>
        <c:axId val="112318336"/>
        <c:scaling>
          <c:orientation val="minMax"/>
        </c:scaling>
        <c:delete val="0"/>
        <c:axPos val="b"/>
        <c:numFmt formatCode="General" sourceLinked="1"/>
        <c:majorTickMark val="out"/>
        <c:minorTickMark val="none"/>
        <c:tickLblPos val="nextTo"/>
        <c:crossAx val="112319872"/>
        <c:crosses val="autoZero"/>
        <c:auto val="1"/>
        <c:lblAlgn val="ctr"/>
        <c:lblOffset val="100"/>
        <c:noMultiLvlLbl val="0"/>
      </c:catAx>
      <c:valAx>
        <c:axId val="112319872"/>
        <c:scaling>
          <c:orientation val="minMax"/>
        </c:scaling>
        <c:delete val="0"/>
        <c:axPos val="l"/>
        <c:majorGridlines>
          <c:spPr>
            <a:ln>
              <a:solidFill>
                <a:schemeClr val="bg1">
                  <a:lumMod val="85000"/>
                </a:schemeClr>
              </a:solidFill>
            </a:ln>
          </c:spPr>
        </c:majorGridlines>
        <c:title>
          <c:tx>
            <c:rich>
              <a:bodyPr rot="-5400000" vert="horz"/>
              <a:lstStyle/>
              <a:p>
                <a:pPr>
                  <a:defRPr/>
                </a:pPr>
                <a:r>
                  <a:rPr lang="en-US" dirty="0"/>
                  <a:t>% </a:t>
                </a:r>
                <a:r>
                  <a:rPr lang="en-US" dirty="0" smtClean="0"/>
                  <a:t>Resistant</a:t>
                </a:r>
                <a:endParaRPr lang="en-US" dirty="0"/>
              </a:p>
            </c:rich>
          </c:tx>
          <c:layout/>
          <c:overlay val="0"/>
        </c:title>
        <c:numFmt formatCode="0.0" sourceLinked="1"/>
        <c:majorTickMark val="out"/>
        <c:minorTickMark val="none"/>
        <c:tickLblPos val="nextTo"/>
        <c:crossAx val="112318336"/>
        <c:crosses val="autoZero"/>
        <c:crossBetween val="between"/>
        <c:majorUnit val="2"/>
      </c:valAx>
    </c:plotArea>
    <c:legend>
      <c:legendPos val="r"/>
      <c:layout>
        <c:manualLayout>
          <c:xMode val="edge"/>
          <c:yMode val="edge"/>
          <c:x val="2.3100517632792583E-2"/>
          <c:y val="7.1737884830591112E-2"/>
          <c:w val="0.68843242810516692"/>
          <c:h val="0.1834698925263552"/>
        </c:manualLayout>
      </c:layout>
      <c:overlay val="0"/>
      <c:txPr>
        <a:bodyPr/>
        <a:lstStyle/>
        <a:p>
          <a:pPr>
            <a:defRPr i="1"/>
          </a:pPr>
          <a:endParaRPr lang="en-US"/>
        </a:p>
      </c:txPr>
    </c:legend>
    <c:plotVisOnly val="1"/>
    <c:dispBlanksAs val="gap"/>
    <c:showDLblsOverMax val="0"/>
  </c:chart>
  <c:txPr>
    <a:bodyPr/>
    <a:lstStyle/>
    <a:p>
      <a:pPr>
        <a:defRPr sz="1400">
          <a:latin typeface="Arial" pitchFamily="34" charset="0"/>
          <a:cs typeface="Arial" pitchFamily="34" charset="0"/>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8FCACB-DA03-44AE-ACBB-144816471DE5}" type="doc">
      <dgm:prSet loTypeId="urn:microsoft.com/office/officeart/2005/8/layout/radial5" loCatId="cycle" qsTypeId="urn:microsoft.com/office/officeart/2005/8/quickstyle/simple1" qsCatId="simple" csTypeId="urn:microsoft.com/office/officeart/2005/8/colors/accent0_3" csCatId="mainScheme" phldr="1"/>
      <dgm:spPr/>
      <dgm:t>
        <a:bodyPr/>
        <a:lstStyle/>
        <a:p>
          <a:endParaRPr lang="en-GB"/>
        </a:p>
      </dgm:t>
    </dgm:pt>
    <dgm:pt modelId="{349340CD-929D-4D9C-ABB1-DD80B36249FF}">
      <dgm:prSet phldrT="[Text]"/>
      <dgm:spPr/>
      <dgm:t>
        <a:bodyPr/>
        <a:lstStyle/>
        <a:p>
          <a:r>
            <a:rPr lang="en-GB" dirty="0" smtClean="0">
              <a:latin typeface="Arial Narrow" pitchFamily="34" charset="0"/>
            </a:rPr>
            <a:t>Rapid spread</a:t>
          </a:r>
          <a:endParaRPr lang="en-GB" dirty="0">
            <a:latin typeface="Arial Narrow" pitchFamily="34" charset="0"/>
          </a:endParaRPr>
        </a:p>
      </dgm:t>
    </dgm:pt>
    <dgm:pt modelId="{69545F10-3597-4403-8B1C-1BA70DF96522}" type="parTrans" cxnId="{237ED626-6254-4A37-B1E9-AFDFA1924D9C}">
      <dgm:prSet/>
      <dgm:spPr/>
      <dgm:t>
        <a:bodyPr/>
        <a:lstStyle/>
        <a:p>
          <a:endParaRPr lang="en-GB">
            <a:latin typeface="Arial Narrow" pitchFamily="34" charset="0"/>
          </a:endParaRPr>
        </a:p>
      </dgm:t>
    </dgm:pt>
    <dgm:pt modelId="{FB52F08F-F50E-45F4-A6CA-5020F647A769}" type="sibTrans" cxnId="{237ED626-6254-4A37-B1E9-AFDFA1924D9C}">
      <dgm:prSet/>
      <dgm:spPr/>
      <dgm:t>
        <a:bodyPr/>
        <a:lstStyle/>
        <a:p>
          <a:endParaRPr lang="en-GB">
            <a:latin typeface="Arial Narrow" pitchFamily="34" charset="0"/>
          </a:endParaRPr>
        </a:p>
      </dgm:t>
    </dgm:pt>
    <dgm:pt modelId="{6C679E0E-1FCE-4A4E-8D4C-68F1E8D50D7D}">
      <dgm:prSet phldrT="[Text]"/>
      <dgm:spPr/>
      <dgm:t>
        <a:bodyPr/>
        <a:lstStyle/>
        <a:p>
          <a:r>
            <a:rPr lang="en-GB" dirty="0" err="1" smtClean="0">
              <a:latin typeface="Arial Narrow" pitchFamily="34" charset="0"/>
            </a:rPr>
            <a:t>Clonal</a:t>
          </a:r>
          <a:r>
            <a:rPr lang="en-GB" dirty="0" smtClean="0">
              <a:latin typeface="Arial Narrow" pitchFamily="34" charset="0"/>
            </a:rPr>
            <a:t> expansion</a:t>
          </a:r>
          <a:endParaRPr lang="en-GB" dirty="0">
            <a:latin typeface="Arial Narrow" pitchFamily="34" charset="0"/>
          </a:endParaRPr>
        </a:p>
      </dgm:t>
    </dgm:pt>
    <dgm:pt modelId="{098BD2AC-3D07-4EF3-895D-D66F7557C0AF}" type="parTrans" cxnId="{E7AE5C0C-F583-4584-902B-B2895BF9D9E3}">
      <dgm:prSet/>
      <dgm:spPr/>
      <dgm:t>
        <a:bodyPr/>
        <a:lstStyle/>
        <a:p>
          <a:endParaRPr lang="en-GB">
            <a:latin typeface="Arial Narrow" pitchFamily="34" charset="0"/>
          </a:endParaRPr>
        </a:p>
      </dgm:t>
    </dgm:pt>
    <dgm:pt modelId="{6624810E-D71B-4D78-84D2-7AA7F7508DDD}" type="sibTrans" cxnId="{E7AE5C0C-F583-4584-902B-B2895BF9D9E3}">
      <dgm:prSet/>
      <dgm:spPr/>
      <dgm:t>
        <a:bodyPr/>
        <a:lstStyle/>
        <a:p>
          <a:endParaRPr lang="en-GB">
            <a:latin typeface="Arial Narrow" pitchFamily="34" charset="0"/>
          </a:endParaRPr>
        </a:p>
      </dgm:t>
    </dgm:pt>
    <dgm:pt modelId="{A090F42C-58C0-4561-A0F6-A228FD1AB439}">
      <dgm:prSet phldrT="[Text]"/>
      <dgm:spPr/>
      <dgm:t>
        <a:bodyPr/>
        <a:lstStyle/>
        <a:p>
          <a:r>
            <a:rPr lang="en-GB" dirty="0" smtClean="0">
              <a:latin typeface="Arial Narrow" pitchFamily="34" charset="0"/>
            </a:rPr>
            <a:t>GI carriage</a:t>
          </a:r>
          <a:endParaRPr lang="en-GB" dirty="0">
            <a:latin typeface="Arial Narrow" pitchFamily="34" charset="0"/>
          </a:endParaRPr>
        </a:p>
      </dgm:t>
    </dgm:pt>
    <dgm:pt modelId="{C0E1EF24-1421-45E2-AD83-578228B5C810}" type="parTrans" cxnId="{507F0760-4248-48F3-A8A9-CBCC03E59358}">
      <dgm:prSet/>
      <dgm:spPr/>
      <dgm:t>
        <a:bodyPr/>
        <a:lstStyle/>
        <a:p>
          <a:endParaRPr lang="en-GB">
            <a:latin typeface="Arial Narrow" pitchFamily="34" charset="0"/>
          </a:endParaRPr>
        </a:p>
      </dgm:t>
    </dgm:pt>
    <dgm:pt modelId="{427A9379-C539-4105-96B1-9FED4FE6C482}" type="sibTrans" cxnId="{507F0760-4248-48F3-A8A9-CBCC03E59358}">
      <dgm:prSet/>
      <dgm:spPr/>
      <dgm:t>
        <a:bodyPr/>
        <a:lstStyle/>
        <a:p>
          <a:endParaRPr lang="en-GB">
            <a:latin typeface="Arial Narrow" pitchFamily="34" charset="0"/>
          </a:endParaRPr>
        </a:p>
      </dgm:t>
    </dgm:pt>
    <dgm:pt modelId="{B2957E52-211C-468C-A60A-20F853336C99}">
      <dgm:prSet phldrT="[Text]"/>
      <dgm:spPr/>
      <dgm:t>
        <a:bodyPr/>
        <a:lstStyle/>
        <a:p>
          <a:r>
            <a:rPr lang="en-GB" dirty="0" smtClean="0">
              <a:latin typeface="Arial Narrow" pitchFamily="34" charset="0"/>
            </a:rPr>
            <a:t>Horizontal gene transfer</a:t>
          </a:r>
          <a:endParaRPr lang="en-GB" dirty="0">
            <a:latin typeface="Arial Narrow" pitchFamily="34" charset="0"/>
          </a:endParaRPr>
        </a:p>
      </dgm:t>
    </dgm:pt>
    <dgm:pt modelId="{96ADD433-11AE-4FBF-8418-2199EA883495}" type="parTrans" cxnId="{EAFCF069-7EC2-4AD3-9318-106A2C5F32B9}">
      <dgm:prSet/>
      <dgm:spPr/>
      <dgm:t>
        <a:bodyPr/>
        <a:lstStyle/>
        <a:p>
          <a:endParaRPr lang="en-GB">
            <a:latin typeface="Arial Narrow" pitchFamily="34" charset="0"/>
          </a:endParaRPr>
        </a:p>
      </dgm:t>
    </dgm:pt>
    <dgm:pt modelId="{F2A43A6B-1E7C-4955-9AD6-A5D8A068A700}" type="sibTrans" cxnId="{EAFCF069-7EC2-4AD3-9318-106A2C5F32B9}">
      <dgm:prSet/>
      <dgm:spPr/>
      <dgm:t>
        <a:bodyPr/>
        <a:lstStyle/>
        <a:p>
          <a:endParaRPr lang="en-GB">
            <a:latin typeface="Arial Narrow" pitchFamily="34" charset="0"/>
          </a:endParaRPr>
        </a:p>
      </dgm:t>
    </dgm:pt>
    <dgm:pt modelId="{70EC019E-4BB8-466C-ABB0-4E3661239DFF}" type="pres">
      <dgm:prSet presAssocID="{238FCACB-DA03-44AE-ACBB-144816471DE5}" presName="Name0" presStyleCnt="0">
        <dgm:presLayoutVars>
          <dgm:chMax val="1"/>
          <dgm:dir/>
          <dgm:animLvl val="ctr"/>
          <dgm:resizeHandles val="exact"/>
        </dgm:presLayoutVars>
      </dgm:prSet>
      <dgm:spPr/>
      <dgm:t>
        <a:bodyPr/>
        <a:lstStyle/>
        <a:p>
          <a:endParaRPr lang="en-US"/>
        </a:p>
      </dgm:t>
    </dgm:pt>
    <dgm:pt modelId="{148841F0-0C2C-415A-AB92-65B3F889A5EF}" type="pres">
      <dgm:prSet presAssocID="{349340CD-929D-4D9C-ABB1-DD80B36249FF}" presName="centerShape" presStyleLbl="node0" presStyleIdx="0" presStyleCnt="1" custScaleX="124533" custScaleY="124533"/>
      <dgm:spPr/>
      <dgm:t>
        <a:bodyPr/>
        <a:lstStyle/>
        <a:p>
          <a:endParaRPr lang="en-GB"/>
        </a:p>
      </dgm:t>
    </dgm:pt>
    <dgm:pt modelId="{A61E8F51-48C4-48F8-BDFF-02D0C55F264B}" type="pres">
      <dgm:prSet presAssocID="{098BD2AC-3D07-4EF3-895D-D66F7557C0AF}" presName="parTrans" presStyleLbl="sibTrans2D1" presStyleIdx="0" presStyleCnt="3" custAng="10800000"/>
      <dgm:spPr/>
      <dgm:t>
        <a:bodyPr/>
        <a:lstStyle/>
        <a:p>
          <a:endParaRPr lang="en-US"/>
        </a:p>
      </dgm:t>
    </dgm:pt>
    <dgm:pt modelId="{F3B4B682-0D5D-4453-B1F6-EBF819BDD89D}" type="pres">
      <dgm:prSet presAssocID="{098BD2AC-3D07-4EF3-895D-D66F7557C0AF}" presName="connectorText" presStyleLbl="sibTrans2D1" presStyleIdx="0" presStyleCnt="3"/>
      <dgm:spPr/>
      <dgm:t>
        <a:bodyPr/>
        <a:lstStyle/>
        <a:p>
          <a:endParaRPr lang="en-US"/>
        </a:p>
      </dgm:t>
    </dgm:pt>
    <dgm:pt modelId="{DE5D8C6D-10C7-4D16-9E78-9CBC436C480A}" type="pres">
      <dgm:prSet presAssocID="{6C679E0E-1FCE-4A4E-8D4C-68F1E8D50D7D}" presName="node" presStyleLbl="node1" presStyleIdx="0" presStyleCnt="3" custScaleX="110800" custScaleY="110800">
        <dgm:presLayoutVars>
          <dgm:bulletEnabled val="1"/>
        </dgm:presLayoutVars>
      </dgm:prSet>
      <dgm:spPr/>
      <dgm:t>
        <a:bodyPr/>
        <a:lstStyle/>
        <a:p>
          <a:endParaRPr lang="en-GB"/>
        </a:p>
      </dgm:t>
    </dgm:pt>
    <dgm:pt modelId="{3B14EC59-4F7C-4F23-B926-A426B6FDE079}" type="pres">
      <dgm:prSet presAssocID="{C0E1EF24-1421-45E2-AD83-578228B5C810}" presName="parTrans" presStyleLbl="sibTrans2D1" presStyleIdx="1" presStyleCnt="3" custAng="11268742"/>
      <dgm:spPr/>
      <dgm:t>
        <a:bodyPr/>
        <a:lstStyle/>
        <a:p>
          <a:endParaRPr lang="en-US"/>
        </a:p>
      </dgm:t>
    </dgm:pt>
    <dgm:pt modelId="{A08253EC-9785-475A-88C5-CC0880644B7F}" type="pres">
      <dgm:prSet presAssocID="{C0E1EF24-1421-45E2-AD83-578228B5C810}" presName="connectorText" presStyleLbl="sibTrans2D1" presStyleIdx="1" presStyleCnt="3"/>
      <dgm:spPr/>
      <dgm:t>
        <a:bodyPr/>
        <a:lstStyle/>
        <a:p>
          <a:endParaRPr lang="en-US"/>
        </a:p>
      </dgm:t>
    </dgm:pt>
    <dgm:pt modelId="{E124437D-1D4A-450B-A96C-2DB5B8C07FDC}" type="pres">
      <dgm:prSet presAssocID="{A090F42C-58C0-4561-A0F6-A228FD1AB439}" presName="node" presStyleLbl="node1" presStyleIdx="1" presStyleCnt="3" custScaleX="110979" custScaleY="110979">
        <dgm:presLayoutVars>
          <dgm:bulletEnabled val="1"/>
        </dgm:presLayoutVars>
      </dgm:prSet>
      <dgm:spPr/>
      <dgm:t>
        <a:bodyPr/>
        <a:lstStyle/>
        <a:p>
          <a:endParaRPr lang="en-US"/>
        </a:p>
      </dgm:t>
    </dgm:pt>
    <dgm:pt modelId="{A98F29DD-4A04-487F-9E0B-EB826DCBEC3D}" type="pres">
      <dgm:prSet presAssocID="{96ADD433-11AE-4FBF-8418-2199EA883495}" presName="parTrans" presStyleLbl="sibTrans2D1" presStyleIdx="2" presStyleCnt="3" custAng="10847534"/>
      <dgm:spPr/>
      <dgm:t>
        <a:bodyPr/>
        <a:lstStyle/>
        <a:p>
          <a:endParaRPr lang="en-US"/>
        </a:p>
      </dgm:t>
    </dgm:pt>
    <dgm:pt modelId="{54795DC6-9E4E-4015-A734-B3B288562276}" type="pres">
      <dgm:prSet presAssocID="{96ADD433-11AE-4FBF-8418-2199EA883495}" presName="connectorText" presStyleLbl="sibTrans2D1" presStyleIdx="2" presStyleCnt="3"/>
      <dgm:spPr/>
      <dgm:t>
        <a:bodyPr/>
        <a:lstStyle/>
        <a:p>
          <a:endParaRPr lang="en-US"/>
        </a:p>
      </dgm:t>
    </dgm:pt>
    <dgm:pt modelId="{2C350BD0-8C51-4826-A99A-CDEF12055937}" type="pres">
      <dgm:prSet presAssocID="{B2957E52-211C-468C-A60A-20F853336C99}" presName="node" presStyleLbl="node1" presStyleIdx="2" presStyleCnt="3" custScaleX="114573" custScaleY="114573">
        <dgm:presLayoutVars>
          <dgm:bulletEnabled val="1"/>
        </dgm:presLayoutVars>
      </dgm:prSet>
      <dgm:spPr/>
      <dgm:t>
        <a:bodyPr/>
        <a:lstStyle/>
        <a:p>
          <a:endParaRPr lang="en-US"/>
        </a:p>
      </dgm:t>
    </dgm:pt>
  </dgm:ptLst>
  <dgm:cxnLst>
    <dgm:cxn modelId="{A4D9431B-FA3E-4994-9B17-BA414F29F831}" type="presOf" srcId="{6C679E0E-1FCE-4A4E-8D4C-68F1E8D50D7D}" destId="{DE5D8C6D-10C7-4D16-9E78-9CBC436C480A}" srcOrd="0" destOrd="0" presId="urn:microsoft.com/office/officeart/2005/8/layout/radial5"/>
    <dgm:cxn modelId="{0F92C3E6-15FD-4D82-9D1A-E74C48A9BF37}" type="presOf" srcId="{96ADD433-11AE-4FBF-8418-2199EA883495}" destId="{54795DC6-9E4E-4015-A734-B3B288562276}" srcOrd="1" destOrd="0" presId="urn:microsoft.com/office/officeart/2005/8/layout/radial5"/>
    <dgm:cxn modelId="{3E968A71-9DE1-49D7-A21D-142440331CD6}" type="presOf" srcId="{A090F42C-58C0-4561-A0F6-A228FD1AB439}" destId="{E124437D-1D4A-450B-A96C-2DB5B8C07FDC}" srcOrd="0" destOrd="0" presId="urn:microsoft.com/office/officeart/2005/8/layout/radial5"/>
    <dgm:cxn modelId="{9EBF41F0-0AB0-411A-82B3-76EC34F2806C}" type="presOf" srcId="{098BD2AC-3D07-4EF3-895D-D66F7557C0AF}" destId="{F3B4B682-0D5D-4453-B1F6-EBF819BDD89D}" srcOrd="1" destOrd="0" presId="urn:microsoft.com/office/officeart/2005/8/layout/radial5"/>
    <dgm:cxn modelId="{E7AE5C0C-F583-4584-902B-B2895BF9D9E3}" srcId="{349340CD-929D-4D9C-ABB1-DD80B36249FF}" destId="{6C679E0E-1FCE-4A4E-8D4C-68F1E8D50D7D}" srcOrd="0" destOrd="0" parTransId="{098BD2AC-3D07-4EF3-895D-D66F7557C0AF}" sibTransId="{6624810E-D71B-4D78-84D2-7AA7F7508DDD}"/>
    <dgm:cxn modelId="{31D49236-B6BC-45EE-85D2-5ECDA1B21CAD}" type="presOf" srcId="{238FCACB-DA03-44AE-ACBB-144816471DE5}" destId="{70EC019E-4BB8-466C-ABB0-4E3661239DFF}" srcOrd="0" destOrd="0" presId="urn:microsoft.com/office/officeart/2005/8/layout/radial5"/>
    <dgm:cxn modelId="{507F0760-4248-48F3-A8A9-CBCC03E59358}" srcId="{349340CD-929D-4D9C-ABB1-DD80B36249FF}" destId="{A090F42C-58C0-4561-A0F6-A228FD1AB439}" srcOrd="1" destOrd="0" parTransId="{C0E1EF24-1421-45E2-AD83-578228B5C810}" sibTransId="{427A9379-C539-4105-96B1-9FED4FE6C482}"/>
    <dgm:cxn modelId="{D47A3320-361B-49A3-B26A-4CCBB925014C}" type="presOf" srcId="{C0E1EF24-1421-45E2-AD83-578228B5C810}" destId="{A08253EC-9785-475A-88C5-CC0880644B7F}" srcOrd="1" destOrd="0" presId="urn:microsoft.com/office/officeart/2005/8/layout/radial5"/>
    <dgm:cxn modelId="{237ED626-6254-4A37-B1E9-AFDFA1924D9C}" srcId="{238FCACB-DA03-44AE-ACBB-144816471DE5}" destId="{349340CD-929D-4D9C-ABB1-DD80B36249FF}" srcOrd="0" destOrd="0" parTransId="{69545F10-3597-4403-8B1C-1BA70DF96522}" sibTransId="{FB52F08F-F50E-45F4-A6CA-5020F647A769}"/>
    <dgm:cxn modelId="{B104961E-8034-42FB-8F4A-6C5E056AE34B}" type="presOf" srcId="{B2957E52-211C-468C-A60A-20F853336C99}" destId="{2C350BD0-8C51-4826-A99A-CDEF12055937}" srcOrd="0" destOrd="0" presId="urn:microsoft.com/office/officeart/2005/8/layout/radial5"/>
    <dgm:cxn modelId="{289E2D00-641D-4CFD-9F41-DC3DC1A356AE}" type="presOf" srcId="{349340CD-929D-4D9C-ABB1-DD80B36249FF}" destId="{148841F0-0C2C-415A-AB92-65B3F889A5EF}" srcOrd="0" destOrd="0" presId="urn:microsoft.com/office/officeart/2005/8/layout/radial5"/>
    <dgm:cxn modelId="{A9BA54AF-7CE2-4453-BA6B-15786BB2F51F}" type="presOf" srcId="{098BD2AC-3D07-4EF3-895D-D66F7557C0AF}" destId="{A61E8F51-48C4-48F8-BDFF-02D0C55F264B}" srcOrd="0" destOrd="0" presId="urn:microsoft.com/office/officeart/2005/8/layout/radial5"/>
    <dgm:cxn modelId="{EAFCF069-7EC2-4AD3-9318-106A2C5F32B9}" srcId="{349340CD-929D-4D9C-ABB1-DD80B36249FF}" destId="{B2957E52-211C-468C-A60A-20F853336C99}" srcOrd="2" destOrd="0" parTransId="{96ADD433-11AE-4FBF-8418-2199EA883495}" sibTransId="{F2A43A6B-1E7C-4955-9AD6-A5D8A068A700}"/>
    <dgm:cxn modelId="{68BEEDA9-35DC-477E-8017-838A30C02221}" type="presOf" srcId="{C0E1EF24-1421-45E2-AD83-578228B5C810}" destId="{3B14EC59-4F7C-4F23-B926-A426B6FDE079}" srcOrd="0" destOrd="0" presId="urn:microsoft.com/office/officeart/2005/8/layout/radial5"/>
    <dgm:cxn modelId="{5D62B781-23F8-4640-BB3A-BA1761DEC325}" type="presOf" srcId="{96ADD433-11AE-4FBF-8418-2199EA883495}" destId="{A98F29DD-4A04-487F-9E0B-EB826DCBEC3D}" srcOrd="0" destOrd="0" presId="urn:microsoft.com/office/officeart/2005/8/layout/radial5"/>
    <dgm:cxn modelId="{BA0C88A3-E4AC-4D6C-B4E9-A1E533909DDF}" type="presParOf" srcId="{70EC019E-4BB8-466C-ABB0-4E3661239DFF}" destId="{148841F0-0C2C-415A-AB92-65B3F889A5EF}" srcOrd="0" destOrd="0" presId="urn:microsoft.com/office/officeart/2005/8/layout/radial5"/>
    <dgm:cxn modelId="{71825B04-5131-41CF-943F-94D0F63AB352}" type="presParOf" srcId="{70EC019E-4BB8-466C-ABB0-4E3661239DFF}" destId="{A61E8F51-48C4-48F8-BDFF-02D0C55F264B}" srcOrd="1" destOrd="0" presId="urn:microsoft.com/office/officeart/2005/8/layout/radial5"/>
    <dgm:cxn modelId="{1F83D5DE-DEC1-4652-A75A-1F81DBE1A846}" type="presParOf" srcId="{A61E8F51-48C4-48F8-BDFF-02D0C55F264B}" destId="{F3B4B682-0D5D-4453-B1F6-EBF819BDD89D}" srcOrd="0" destOrd="0" presId="urn:microsoft.com/office/officeart/2005/8/layout/radial5"/>
    <dgm:cxn modelId="{E413CBEE-2274-468B-A16A-915BD09B12A8}" type="presParOf" srcId="{70EC019E-4BB8-466C-ABB0-4E3661239DFF}" destId="{DE5D8C6D-10C7-4D16-9E78-9CBC436C480A}" srcOrd="2" destOrd="0" presId="urn:microsoft.com/office/officeart/2005/8/layout/radial5"/>
    <dgm:cxn modelId="{6864A9FF-5B0C-4A9E-A6BD-E6F4CA521E54}" type="presParOf" srcId="{70EC019E-4BB8-466C-ABB0-4E3661239DFF}" destId="{3B14EC59-4F7C-4F23-B926-A426B6FDE079}" srcOrd="3" destOrd="0" presId="urn:microsoft.com/office/officeart/2005/8/layout/radial5"/>
    <dgm:cxn modelId="{4C6A4124-0B5E-4292-9063-10CFB8DC0E9B}" type="presParOf" srcId="{3B14EC59-4F7C-4F23-B926-A426B6FDE079}" destId="{A08253EC-9785-475A-88C5-CC0880644B7F}" srcOrd="0" destOrd="0" presId="urn:microsoft.com/office/officeart/2005/8/layout/radial5"/>
    <dgm:cxn modelId="{FECEED9D-1556-42DC-932E-9EBDCAEAF2B4}" type="presParOf" srcId="{70EC019E-4BB8-466C-ABB0-4E3661239DFF}" destId="{E124437D-1D4A-450B-A96C-2DB5B8C07FDC}" srcOrd="4" destOrd="0" presId="urn:microsoft.com/office/officeart/2005/8/layout/radial5"/>
    <dgm:cxn modelId="{BFF907D7-6442-4124-876B-2A2EFFDE83AA}" type="presParOf" srcId="{70EC019E-4BB8-466C-ABB0-4E3661239DFF}" destId="{A98F29DD-4A04-487F-9E0B-EB826DCBEC3D}" srcOrd="5" destOrd="0" presId="urn:microsoft.com/office/officeart/2005/8/layout/radial5"/>
    <dgm:cxn modelId="{C9BA8E91-535C-4228-A6A3-10F18CA52B72}" type="presParOf" srcId="{A98F29DD-4A04-487F-9E0B-EB826DCBEC3D}" destId="{54795DC6-9E4E-4015-A734-B3B288562276}" srcOrd="0" destOrd="0" presId="urn:microsoft.com/office/officeart/2005/8/layout/radial5"/>
    <dgm:cxn modelId="{CB97C3BF-679C-4226-8BC6-7B63B2C16327}" type="presParOf" srcId="{70EC019E-4BB8-466C-ABB0-4E3661239DFF}" destId="{2C350BD0-8C51-4826-A99A-CDEF12055937}" srcOrd="6"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92F491-B09A-45FD-BFEE-CEDFCF7D69CA}" type="doc">
      <dgm:prSet loTypeId="urn:microsoft.com/office/officeart/2005/8/layout/radial1" loCatId="cycle" qsTypeId="urn:microsoft.com/office/officeart/2005/8/quickstyle/3d3" qsCatId="3D" csTypeId="urn:microsoft.com/office/officeart/2005/8/colors/colorful1#1" csCatId="colorful" phldr="1"/>
      <dgm:spPr/>
      <dgm:t>
        <a:bodyPr/>
        <a:lstStyle/>
        <a:p>
          <a:endParaRPr lang="en-GB"/>
        </a:p>
      </dgm:t>
    </dgm:pt>
    <dgm:pt modelId="{8715AFC6-36CD-4620-973E-32392D175DAD}">
      <dgm:prSet phldrT="[Text]" custT="1"/>
      <dgm:spPr>
        <a:solidFill>
          <a:schemeClr val="accent3">
            <a:lumMod val="50000"/>
          </a:schemeClr>
        </a:solidFill>
      </dgm:spPr>
      <dgm:t>
        <a:bodyPr/>
        <a:lstStyle/>
        <a:p>
          <a:r>
            <a:rPr lang="en-GB" sz="1600" b="1" dirty="0" smtClean="0">
              <a:latin typeface="Arial" pitchFamily="34" charset="0"/>
              <a:ea typeface="Verdana" pitchFamily="34" charset="0"/>
              <a:cs typeface="Arial" pitchFamily="34" charset="0"/>
            </a:rPr>
            <a:t>MDR-GNR </a:t>
          </a:r>
          <a:r>
            <a:rPr lang="en-GB" sz="1600" b="1" dirty="0" smtClean="0">
              <a:latin typeface="Arial" pitchFamily="34" charset="0"/>
              <a:ea typeface="Verdana" pitchFamily="34" charset="0"/>
              <a:cs typeface="Arial" pitchFamily="34" charset="0"/>
            </a:rPr>
            <a:t>Toolbox</a:t>
          </a:r>
          <a:endParaRPr lang="en-GB" sz="1600" b="1" dirty="0">
            <a:latin typeface="Arial" pitchFamily="34" charset="0"/>
            <a:ea typeface="Verdana" pitchFamily="34" charset="0"/>
            <a:cs typeface="Arial" pitchFamily="34" charset="0"/>
          </a:endParaRPr>
        </a:p>
      </dgm:t>
    </dgm:pt>
    <dgm:pt modelId="{DB7A71A3-DDBD-48EF-996D-BC3BE3DCD33A}" type="parTrans" cxnId="{658C310A-B2E9-4BE2-A652-B915C043CCB5}">
      <dgm:prSet/>
      <dgm:spPr/>
      <dgm:t>
        <a:bodyPr/>
        <a:lstStyle/>
        <a:p>
          <a:endParaRPr lang="en-GB" sz="1400">
            <a:latin typeface="Verdana" pitchFamily="34" charset="0"/>
            <a:ea typeface="Verdana" pitchFamily="34" charset="0"/>
            <a:cs typeface="Verdana" pitchFamily="34" charset="0"/>
          </a:endParaRPr>
        </a:p>
      </dgm:t>
    </dgm:pt>
    <dgm:pt modelId="{3CB9D06F-3ADF-4737-B446-9C0401E1CD74}" type="sibTrans" cxnId="{658C310A-B2E9-4BE2-A652-B915C043CCB5}">
      <dgm:prSet/>
      <dgm:spPr/>
      <dgm:t>
        <a:bodyPr/>
        <a:lstStyle/>
        <a:p>
          <a:endParaRPr lang="en-GB" sz="1400">
            <a:latin typeface="Verdana" pitchFamily="34" charset="0"/>
            <a:ea typeface="Verdana" pitchFamily="34" charset="0"/>
            <a:cs typeface="Verdana" pitchFamily="34" charset="0"/>
          </a:endParaRPr>
        </a:p>
      </dgm:t>
    </dgm:pt>
    <dgm:pt modelId="{8272ECC6-BC77-4D6B-8347-8F610F8237FF}">
      <dgm:prSet phldrT="[Text]" custT="1"/>
      <dgm:spPr>
        <a:solidFill>
          <a:schemeClr val="tx1"/>
        </a:solidFill>
      </dgm:spPr>
      <dgm:t>
        <a:bodyPr/>
        <a:lstStyle/>
        <a:p>
          <a:r>
            <a:rPr lang="en-GB" sz="1200" dirty="0" smtClean="0">
              <a:latin typeface="Arial" pitchFamily="34" charset="0"/>
              <a:ea typeface="Verdana" pitchFamily="34" charset="0"/>
              <a:cs typeface="Arial" pitchFamily="34" charset="0"/>
            </a:rPr>
            <a:t>Hand hygiene</a:t>
          </a:r>
          <a:endParaRPr lang="en-GB" sz="1200" dirty="0">
            <a:latin typeface="Arial" pitchFamily="34" charset="0"/>
            <a:ea typeface="Verdana" pitchFamily="34" charset="0"/>
            <a:cs typeface="Arial" pitchFamily="34" charset="0"/>
          </a:endParaRPr>
        </a:p>
      </dgm:t>
    </dgm:pt>
    <dgm:pt modelId="{5C92E9D5-3F9A-48B7-AFFD-FD5BBAF7D360}" type="parTrans" cxnId="{EF86872F-CCCE-4D23-9EE6-68501BF6D0F3}">
      <dgm:prSet custT="1"/>
      <dgm:spPr/>
      <dgm:t>
        <a:bodyPr/>
        <a:lstStyle/>
        <a:p>
          <a:endParaRPr lang="en-GB" sz="100">
            <a:latin typeface="Arial" pitchFamily="34" charset="0"/>
            <a:ea typeface="Verdana" pitchFamily="34" charset="0"/>
            <a:cs typeface="Arial" pitchFamily="34" charset="0"/>
          </a:endParaRPr>
        </a:p>
      </dgm:t>
    </dgm:pt>
    <dgm:pt modelId="{A6864BEE-75DD-42C4-A3AB-ECD657D3DED4}" type="sibTrans" cxnId="{EF86872F-CCCE-4D23-9EE6-68501BF6D0F3}">
      <dgm:prSet/>
      <dgm:spPr/>
      <dgm:t>
        <a:bodyPr/>
        <a:lstStyle/>
        <a:p>
          <a:endParaRPr lang="en-GB" sz="1400">
            <a:latin typeface="Verdana" pitchFamily="34" charset="0"/>
            <a:ea typeface="Verdana" pitchFamily="34" charset="0"/>
            <a:cs typeface="Verdana" pitchFamily="34" charset="0"/>
          </a:endParaRPr>
        </a:p>
      </dgm:t>
    </dgm:pt>
    <dgm:pt modelId="{524186CD-B6C7-431D-81A8-A265F171B424}">
      <dgm:prSet phldrT="[Text]" custT="1"/>
      <dgm:spPr>
        <a:solidFill>
          <a:schemeClr val="tx1"/>
        </a:solidFill>
      </dgm:spPr>
      <dgm:t>
        <a:bodyPr/>
        <a:lstStyle/>
        <a:p>
          <a:r>
            <a:rPr lang="en-GB" sz="1200" dirty="0" smtClean="0">
              <a:latin typeface="Arial" pitchFamily="34" charset="0"/>
              <a:ea typeface="Verdana" pitchFamily="34" charset="0"/>
              <a:cs typeface="Arial" pitchFamily="34" charset="0"/>
            </a:rPr>
            <a:t>Contact precautions</a:t>
          </a:r>
          <a:endParaRPr lang="en-GB" sz="1200" dirty="0">
            <a:latin typeface="Arial" pitchFamily="34" charset="0"/>
            <a:ea typeface="Verdana" pitchFamily="34" charset="0"/>
            <a:cs typeface="Arial" pitchFamily="34" charset="0"/>
          </a:endParaRPr>
        </a:p>
      </dgm:t>
    </dgm:pt>
    <dgm:pt modelId="{B77610A5-4DDC-4EEE-A8DE-B1AC8F25349C}" type="parTrans" cxnId="{C8AB892F-88CD-4081-AF1D-1AC5C71CAB92}">
      <dgm:prSet custT="1"/>
      <dgm:spPr/>
      <dgm:t>
        <a:bodyPr/>
        <a:lstStyle/>
        <a:p>
          <a:endParaRPr lang="en-GB" sz="100">
            <a:latin typeface="Arial" pitchFamily="34" charset="0"/>
            <a:ea typeface="Verdana" pitchFamily="34" charset="0"/>
            <a:cs typeface="Arial" pitchFamily="34" charset="0"/>
          </a:endParaRPr>
        </a:p>
      </dgm:t>
    </dgm:pt>
    <dgm:pt modelId="{E366F979-1B1E-475A-8BB8-423F9BB0D2A6}" type="sibTrans" cxnId="{C8AB892F-88CD-4081-AF1D-1AC5C71CAB92}">
      <dgm:prSet/>
      <dgm:spPr/>
      <dgm:t>
        <a:bodyPr/>
        <a:lstStyle/>
        <a:p>
          <a:endParaRPr lang="en-GB" sz="1400">
            <a:latin typeface="Verdana" pitchFamily="34" charset="0"/>
            <a:ea typeface="Verdana" pitchFamily="34" charset="0"/>
            <a:cs typeface="Verdana" pitchFamily="34" charset="0"/>
          </a:endParaRPr>
        </a:p>
      </dgm:t>
    </dgm:pt>
    <dgm:pt modelId="{CCE1C0B0-DE76-4F28-93F7-6524373D5EF4}">
      <dgm:prSet phldrT="[Text]" custT="1"/>
      <dgm:spPr>
        <a:solidFill>
          <a:schemeClr val="tx1"/>
        </a:solidFill>
      </dgm:spPr>
      <dgm:t>
        <a:bodyPr/>
        <a:lstStyle/>
        <a:p>
          <a:r>
            <a:rPr lang="en-GB" sz="1200" dirty="0" smtClean="0">
              <a:latin typeface="Arial" pitchFamily="34" charset="0"/>
              <a:ea typeface="Verdana" pitchFamily="34" charset="0"/>
              <a:cs typeface="Arial" pitchFamily="34" charset="0"/>
            </a:rPr>
            <a:t>Active screening</a:t>
          </a:r>
          <a:endParaRPr lang="en-GB" sz="1200" dirty="0">
            <a:latin typeface="Arial" pitchFamily="34" charset="0"/>
            <a:ea typeface="Verdana" pitchFamily="34" charset="0"/>
            <a:cs typeface="Arial" pitchFamily="34" charset="0"/>
          </a:endParaRPr>
        </a:p>
      </dgm:t>
    </dgm:pt>
    <dgm:pt modelId="{8324FD19-721A-48E6-9B7F-C10C2826DCB1}" type="parTrans" cxnId="{866C8899-A799-445D-AA91-65A9285DE251}">
      <dgm:prSet custT="1"/>
      <dgm:spPr/>
      <dgm:t>
        <a:bodyPr/>
        <a:lstStyle/>
        <a:p>
          <a:endParaRPr lang="en-GB" sz="100">
            <a:latin typeface="Arial" pitchFamily="34" charset="0"/>
            <a:ea typeface="Verdana" pitchFamily="34" charset="0"/>
            <a:cs typeface="Arial" pitchFamily="34" charset="0"/>
          </a:endParaRPr>
        </a:p>
      </dgm:t>
    </dgm:pt>
    <dgm:pt modelId="{CDA08381-9A02-453E-B988-6B8DDFBB64CD}" type="sibTrans" cxnId="{866C8899-A799-445D-AA91-65A9285DE251}">
      <dgm:prSet/>
      <dgm:spPr/>
      <dgm:t>
        <a:bodyPr/>
        <a:lstStyle/>
        <a:p>
          <a:endParaRPr lang="en-GB" sz="1400">
            <a:latin typeface="Verdana" pitchFamily="34" charset="0"/>
            <a:ea typeface="Verdana" pitchFamily="34" charset="0"/>
            <a:cs typeface="Verdana" pitchFamily="34" charset="0"/>
          </a:endParaRPr>
        </a:p>
      </dgm:t>
    </dgm:pt>
    <dgm:pt modelId="{EA6DA222-2801-4BDE-96FC-414C08C9BE4B}">
      <dgm:prSet phldrT="[Text]" custT="1"/>
      <dgm:spPr>
        <a:solidFill>
          <a:schemeClr val="tx1"/>
        </a:solidFill>
      </dgm:spPr>
      <dgm:t>
        <a:bodyPr/>
        <a:lstStyle/>
        <a:p>
          <a:r>
            <a:rPr lang="en-GB" sz="1200" dirty="0" smtClean="0">
              <a:latin typeface="Arial" pitchFamily="34" charset="0"/>
              <a:ea typeface="Verdana" pitchFamily="34" charset="0"/>
              <a:cs typeface="Arial" pitchFamily="34" charset="0"/>
            </a:rPr>
            <a:t>Antibiotic stewardship</a:t>
          </a:r>
          <a:endParaRPr lang="en-GB" sz="1200" dirty="0">
            <a:latin typeface="Arial" pitchFamily="34" charset="0"/>
            <a:ea typeface="Verdana" pitchFamily="34" charset="0"/>
            <a:cs typeface="Arial" pitchFamily="34" charset="0"/>
          </a:endParaRPr>
        </a:p>
      </dgm:t>
    </dgm:pt>
    <dgm:pt modelId="{295B469E-CAC4-48A0-ADC6-D65C51EAF43B}" type="parTrans" cxnId="{70CBC78F-FAE6-4EAC-AE2D-8404B1883CA9}">
      <dgm:prSet custT="1"/>
      <dgm:spPr/>
      <dgm:t>
        <a:bodyPr/>
        <a:lstStyle/>
        <a:p>
          <a:endParaRPr lang="en-GB" sz="100">
            <a:latin typeface="Arial" pitchFamily="34" charset="0"/>
            <a:ea typeface="Verdana" pitchFamily="34" charset="0"/>
            <a:cs typeface="Arial" pitchFamily="34" charset="0"/>
          </a:endParaRPr>
        </a:p>
      </dgm:t>
    </dgm:pt>
    <dgm:pt modelId="{62D90F40-0E10-4163-ADCA-A0BF8F889187}" type="sibTrans" cxnId="{70CBC78F-FAE6-4EAC-AE2D-8404B1883CA9}">
      <dgm:prSet/>
      <dgm:spPr/>
      <dgm:t>
        <a:bodyPr/>
        <a:lstStyle/>
        <a:p>
          <a:endParaRPr lang="en-GB" sz="1400">
            <a:latin typeface="Verdana" pitchFamily="34" charset="0"/>
            <a:ea typeface="Verdana" pitchFamily="34" charset="0"/>
            <a:cs typeface="Verdana" pitchFamily="34" charset="0"/>
          </a:endParaRPr>
        </a:p>
      </dgm:t>
    </dgm:pt>
    <dgm:pt modelId="{5E79D641-A8F3-465A-8585-9B054D204568}">
      <dgm:prSet phldrT="[Text]" custT="1"/>
      <dgm:spPr>
        <a:solidFill>
          <a:schemeClr val="tx1"/>
        </a:solidFill>
      </dgm:spPr>
      <dgm:t>
        <a:bodyPr/>
        <a:lstStyle/>
        <a:p>
          <a:r>
            <a:rPr lang="en-GB" sz="1200" dirty="0" smtClean="0">
              <a:latin typeface="Arial" pitchFamily="34" charset="0"/>
              <a:ea typeface="Verdana" pitchFamily="34" charset="0"/>
              <a:cs typeface="Arial" pitchFamily="34" charset="0"/>
            </a:rPr>
            <a:t>Cleaning / disinfection</a:t>
          </a:r>
          <a:endParaRPr lang="en-GB" sz="1200" dirty="0">
            <a:latin typeface="Arial" pitchFamily="34" charset="0"/>
            <a:ea typeface="Verdana" pitchFamily="34" charset="0"/>
            <a:cs typeface="Arial" pitchFamily="34" charset="0"/>
          </a:endParaRPr>
        </a:p>
      </dgm:t>
    </dgm:pt>
    <dgm:pt modelId="{5F7567EC-E434-4278-9430-FFCD43F627BD}" type="parTrans" cxnId="{A6C15010-FAC8-4C88-805F-CBA8C6230987}">
      <dgm:prSet custT="1"/>
      <dgm:spPr/>
      <dgm:t>
        <a:bodyPr/>
        <a:lstStyle/>
        <a:p>
          <a:endParaRPr lang="en-GB" sz="100">
            <a:latin typeface="Arial" pitchFamily="34" charset="0"/>
            <a:ea typeface="Verdana" pitchFamily="34" charset="0"/>
            <a:cs typeface="Arial" pitchFamily="34" charset="0"/>
          </a:endParaRPr>
        </a:p>
      </dgm:t>
    </dgm:pt>
    <dgm:pt modelId="{94916EAA-8A3B-4AED-9B45-6599268B9417}" type="sibTrans" cxnId="{A6C15010-FAC8-4C88-805F-CBA8C6230987}">
      <dgm:prSet/>
      <dgm:spPr/>
      <dgm:t>
        <a:bodyPr/>
        <a:lstStyle/>
        <a:p>
          <a:endParaRPr lang="en-GB" sz="1400">
            <a:latin typeface="Verdana" pitchFamily="34" charset="0"/>
            <a:ea typeface="Verdana" pitchFamily="34" charset="0"/>
            <a:cs typeface="Verdana" pitchFamily="34" charset="0"/>
          </a:endParaRPr>
        </a:p>
      </dgm:t>
    </dgm:pt>
    <dgm:pt modelId="{1DC898E1-3483-45BF-B469-9390DAD40BF2}">
      <dgm:prSet phldrT="[Text]" custT="1"/>
      <dgm:spPr>
        <a:solidFill>
          <a:schemeClr val="bg1">
            <a:lumMod val="50000"/>
          </a:schemeClr>
        </a:solidFill>
      </dgm:spPr>
      <dgm:t>
        <a:bodyPr/>
        <a:lstStyle/>
        <a:p>
          <a:r>
            <a:rPr lang="en-GB" sz="1200" dirty="0" err="1" smtClean="0">
              <a:latin typeface="Arial" pitchFamily="34" charset="0"/>
              <a:ea typeface="Verdana" pitchFamily="34" charset="0"/>
              <a:cs typeface="Arial" pitchFamily="34" charset="0"/>
            </a:rPr>
            <a:t>Cohorting</a:t>
          </a:r>
          <a:r>
            <a:rPr lang="en-GB" sz="1200" dirty="0" smtClean="0">
              <a:latin typeface="Arial" pitchFamily="34" charset="0"/>
              <a:ea typeface="Verdana" pitchFamily="34" charset="0"/>
              <a:cs typeface="Arial" pitchFamily="34" charset="0"/>
            </a:rPr>
            <a:t> staff / patients</a:t>
          </a:r>
          <a:endParaRPr lang="en-GB" sz="1200" dirty="0">
            <a:latin typeface="Arial" pitchFamily="34" charset="0"/>
            <a:ea typeface="Verdana" pitchFamily="34" charset="0"/>
            <a:cs typeface="Arial" pitchFamily="34" charset="0"/>
          </a:endParaRPr>
        </a:p>
      </dgm:t>
    </dgm:pt>
    <dgm:pt modelId="{F7EF704C-7F0C-423B-91C3-C406E2F09E75}" type="parTrans" cxnId="{2DEA5D6D-69AB-4ED6-B535-7693D67DFE6A}">
      <dgm:prSet custT="1"/>
      <dgm:spPr>
        <a:ln>
          <a:solidFill>
            <a:schemeClr val="accent2"/>
          </a:solidFill>
          <a:prstDash val="dash"/>
        </a:ln>
      </dgm:spPr>
      <dgm:t>
        <a:bodyPr/>
        <a:lstStyle/>
        <a:p>
          <a:endParaRPr lang="en-GB" sz="600">
            <a:latin typeface="Arial" pitchFamily="34" charset="0"/>
            <a:ea typeface="Verdana" pitchFamily="34" charset="0"/>
            <a:cs typeface="Arial" pitchFamily="34" charset="0"/>
          </a:endParaRPr>
        </a:p>
      </dgm:t>
    </dgm:pt>
    <dgm:pt modelId="{1BA15873-F536-450F-B037-319CE9AD15EE}" type="sibTrans" cxnId="{2DEA5D6D-69AB-4ED6-B535-7693D67DFE6A}">
      <dgm:prSet/>
      <dgm:spPr/>
      <dgm:t>
        <a:bodyPr/>
        <a:lstStyle/>
        <a:p>
          <a:endParaRPr lang="en-GB" sz="1400">
            <a:latin typeface="Verdana" pitchFamily="34" charset="0"/>
            <a:ea typeface="Verdana" pitchFamily="34" charset="0"/>
            <a:cs typeface="Verdana" pitchFamily="34" charset="0"/>
          </a:endParaRPr>
        </a:p>
      </dgm:t>
    </dgm:pt>
    <dgm:pt modelId="{4E0FB591-084E-44E4-982F-B3DB632290BD}">
      <dgm:prSet phldrT="[Text]" custT="1"/>
      <dgm:spPr>
        <a:solidFill>
          <a:schemeClr val="bg1">
            <a:lumMod val="50000"/>
          </a:schemeClr>
        </a:solidFill>
      </dgm:spPr>
      <dgm:t>
        <a:bodyPr/>
        <a:lstStyle/>
        <a:p>
          <a:r>
            <a:rPr lang="en-GB" sz="1200" dirty="0" smtClean="0">
              <a:latin typeface="Arial" pitchFamily="34" charset="0"/>
              <a:ea typeface="Verdana" pitchFamily="34" charset="0"/>
              <a:cs typeface="Arial" pitchFamily="34" charset="0"/>
            </a:rPr>
            <a:t>Note flagging</a:t>
          </a:r>
          <a:endParaRPr lang="en-GB" sz="1200" dirty="0">
            <a:latin typeface="Arial" pitchFamily="34" charset="0"/>
            <a:ea typeface="Verdana" pitchFamily="34" charset="0"/>
            <a:cs typeface="Arial" pitchFamily="34" charset="0"/>
          </a:endParaRPr>
        </a:p>
      </dgm:t>
    </dgm:pt>
    <dgm:pt modelId="{DFD433B9-07C6-4B21-B9C4-816FCBFA6608}" type="parTrans" cxnId="{7414494E-B782-49ED-A909-CEF92AE8B474}">
      <dgm:prSet custT="1"/>
      <dgm:spPr>
        <a:ln>
          <a:solidFill>
            <a:schemeClr val="accent2"/>
          </a:solidFill>
          <a:prstDash val="dash"/>
        </a:ln>
      </dgm:spPr>
      <dgm:t>
        <a:bodyPr/>
        <a:lstStyle/>
        <a:p>
          <a:endParaRPr lang="en-GB" sz="200">
            <a:latin typeface="Arial" pitchFamily="34" charset="0"/>
            <a:ea typeface="Verdana" pitchFamily="34" charset="0"/>
            <a:cs typeface="Arial" pitchFamily="34" charset="0"/>
          </a:endParaRPr>
        </a:p>
      </dgm:t>
    </dgm:pt>
    <dgm:pt modelId="{381D4F15-E8C6-441C-9727-40562D2BF115}" type="sibTrans" cxnId="{7414494E-B782-49ED-A909-CEF92AE8B474}">
      <dgm:prSet/>
      <dgm:spPr/>
      <dgm:t>
        <a:bodyPr/>
        <a:lstStyle/>
        <a:p>
          <a:endParaRPr lang="en-GB" sz="1400">
            <a:latin typeface="Verdana" pitchFamily="34" charset="0"/>
            <a:ea typeface="Verdana" pitchFamily="34" charset="0"/>
            <a:cs typeface="Verdana" pitchFamily="34" charset="0"/>
          </a:endParaRPr>
        </a:p>
      </dgm:t>
    </dgm:pt>
    <dgm:pt modelId="{2F3D5F60-995D-493A-AB8E-8211A1E937DB}">
      <dgm:prSet phldrT="[Text]" custT="1"/>
      <dgm:spPr>
        <a:solidFill>
          <a:schemeClr val="bg1">
            <a:lumMod val="50000"/>
          </a:schemeClr>
        </a:solidFill>
      </dgm:spPr>
      <dgm:t>
        <a:bodyPr/>
        <a:lstStyle/>
        <a:p>
          <a:r>
            <a:rPr lang="en-GB" sz="1200" dirty="0" smtClean="0">
              <a:latin typeface="Arial" pitchFamily="34" charset="0"/>
              <a:ea typeface="Verdana" pitchFamily="34" charset="0"/>
              <a:cs typeface="Arial" pitchFamily="34" charset="0"/>
            </a:rPr>
            <a:t>HCW screening</a:t>
          </a:r>
          <a:endParaRPr lang="en-GB" sz="1200" dirty="0">
            <a:latin typeface="Arial" pitchFamily="34" charset="0"/>
            <a:ea typeface="Verdana" pitchFamily="34" charset="0"/>
            <a:cs typeface="Arial" pitchFamily="34" charset="0"/>
          </a:endParaRPr>
        </a:p>
      </dgm:t>
    </dgm:pt>
    <dgm:pt modelId="{729817D1-DDE8-49A6-89D2-945592EDE396}" type="parTrans" cxnId="{3E39BDBB-DBF2-426D-9939-47E54CEBD191}">
      <dgm:prSet custT="1"/>
      <dgm:spPr>
        <a:ln>
          <a:solidFill>
            <a:schemeClr val="accent2"/>
          </a:solidFill>
          <a:prstDash val="dash"/>
        </a:ln>
      </dgm:spPr>
      <dgm:t>
        <a:bodyPr/>
        <a:lstStyle/>
        <a:p>
          <a:endParaRPr lang="en-GB" sz="800"/>
        </a:p>
      </dgm:t>
    </dgm:pt>
    <dgm:pt modelId="{758E6241-CA54-490B-9C78-05E77CDDA755}" type="sibTrans" cxnId="{3E39BDBB-DBF2-426D-9939-47E54CEBD191}">
      <dgm:prSet/>
      <dgm:spPr/>
      <dgm:t>
        <a:bodyPr/>
        <a:lstStyle/>
        <a:p>
          <a:endParaRPr lang="en-GB" sz="1600"/>
        </a:p>
      </dgm:t>
    </dgm:pt>
    <dgm:pt modelId="{30B0427D-F77E-4EBB-9690-E3F339F718ED}">
      <dgm:prSet phldrT="[Text]" custT="1"/>
      <dgm:spPr>
        <a:solidFill>
          <a:schemeClr val="bg1">
            <a:lumMod val="50000"/>
          </a:schemeClr>
        </a:solidFill>
      </dgm:spPr>
      <dgm:t>
        <a:bodyPr/>
        <a:lstStyle/>
        <a:p>
          <a:r>
            <a:rPr lang="en-GB" sz="1200" dirty="0" smtClean="0">
              <a:latin typeface="Arial" pitchFamily="34" charset="0"/>
              <a:ea typeface="Verdana" pitchFamily="34" charset="0"/>
              <a:cs typeface="Arial" pitchFamily="34" charset="0"/>
            </a:rPr>
            <a:t>Education</a:t>
          </a:r>
          <a:endParaRPr lang="en-GB" sz="1200" dirty="0">
            <a:latin typeface="Arial" pitchFamily="34" charset="0"/>
            <a:ea typeface="Verdana" pitchFamily="34" charset="0"/>
            <a:cs typeface="Arial" pitchFamily="34" charset="0"/>
          </a:endParaRPr>
        </a:p>
      </dgm:t>
    </dgm:pt>
    <dgm:pt modelId="{B54B3BDF-AD3C-4C1C-9126-E53081C4B6EE}" type="parTrans" cxnId="{C20FDDA5-6920-451F-AAC5-BEBA74AEB85B}">
      <dgm:prSet custT="1"/>
      <dgm:spPr>
        <a:ln>
          <a:solidFill>
            <a:schemeClr val="accent2">
              <a:hueOff val="0"/>
              <a:satOff val="0"/>
              <a:lumOff val="0"/>
            </a:schemeClr>
          </a:solidFill>
          <a:prstDash val="dash"/>
        </a:ln>
      </dgm:spPr>
      <dgm:t>
        <a:bodyPr/>
        <a:lstStyle/>
        <a:p>
          <a:endParaRPr lang="en-GB" sz="400"/>
        </a:p>
      </dgm:t>
    </dgm:pt>
    <dgm:pt modelId="{7A85F858-FEE5-482B-BB60-64B1A39EA05D}" type="sibTrans" cxnId="{C20FDDA5-6920-451F-AAC5-BEBA74AEB85B}">
      <dgm:prSet/>
      <dgm:spPr/>
      <dgm:t>
        <a:bodyPr/>
        <a:lstStyle/>
        <a:p>
          <a:endParaRPr lang="en-GB" sz="1600"/>
        </a:p>
      </dgm:t>
    </dgm:pt>
    <dgm:pt modelId="{172E6AE5-0134-4779-8165-EFF5EB52F991}">
      <dgm:prSet phldrT="[Text]" custT="1"/>
      <dgm:spPr>
        <a:solidFill>
          <a:schemeClr val="bg1">
            <a:lumMod val="50000"/>
          </a:schemeClr>
        </a:solidFill>
      </dgm:spPr>
      <dgm:t>
        <a:bodyPr/>
        <a:lstStyle/>
        <a:p>
          <a:r>
            <a:rPr lang="en-GB" sz="1200" dirty="0" err="1" smtClean="0">
              <a:latin typeface="Arial" pitchFamily="34" charset="0"/>
              <a:ea typeface="Verdana" pitchFamily="34" charset="0"/>
              <a:cs typeface="Arial" pitchFamily="34" charset="0"/>
            </a:rPr>
            <a:t>Env</a:t>
          </a:r>
          <a:r>
            <a:rPr lang="en-GB" sz="1200" dirty="0" smtClean="0">
              <a:latin typeface="Arial" pitchFamily="34" charset="0"/>
              <a:ea typeface="Verdana" pitchFamily="34" charset="0"/>
              <a:cs typeface="Arial" pitchFamily="34" charset="0"/>
            </a:rPr>
            <a:t>. screening</a:t>
          </a:r>
          <a:endParaRPr lang="en-GB" sz="1200" dirty="0">
            <a:latin typeface="Arial" pitchFamily="34" charset="0"/>
            <a:ea typeface="Verdana" pitchFamily="34" charset="0"/>
            <a:cs typeface="Arial" pitchFamily="34" charset="0"/>
          </a:endParaRPr>
        </a:p>
      </dgm:t>
    </dgm:pt>
    <dgm:pt modelId="{C5E0D87E-1CC1-4A3D-9881-1ED07C493769}" type="parTrans" cxnId="{4ADAC36A-1538-4E79-91A1-63FF6812AE90}">
      <dgm:prSet/>
      <dgm:spPr>
        <a:ln>
          <a:solidFill>
            <a:schemeClr val="accent2"/>
          </a:solidFill>
          <a:prstDash val="dash"/>
        </a:ln>
      </dgm:spPr>
      <dgm:t>
        <a:bodyPr/>
        <a:lstStyle/>
        <a:p>
          <a:endParaRPr lang="en-GB"/>
        </a:p>
      </dgm:t>
    </dgm:pt>
    <dgm:pt modelId="{2E30D3CB-6DD1-4196-9D7D-556003FAD13E}" type="sibTrans" cxnId="{4ADAC36A-1538-4E79-91A1-63FF6812AE90}">
      <dgm:prSet/>
      <dgm:spPr/>
      <dgm:t>
        <a:bodyPr/>
        <a:lstStyle/>
        <a:p>
          <a:endParaRPr lang="en-GB"/>
        </a:p>
      </dgm:t>
    </dgm:pt>
    <dgm:pt modelId="{D03877C3-1884-4EF4-85EB-8BD069228909}">
      <dgm:prSet phldrT="[Text]" custT="1"/>
      <dgm:spPr>
        <a:solidFill>
          <a:schemeClr val="bg1">
            <a:lumMod val="50000"/>
          </a:schemeClr>
        </a:solidFill>
      </dgm:spPr>
      <dgm:t>
        <a:bodyPr/>
        <a:lstStyle/>
        <a:p>
          <a:r>
            <a:rPr lang="en-GB" sz="1200" dirty="0" err="1" smtClean="0">
              <a:latin typeface="Arial" pitchFamily="34" charset="0"/>
              <a:ea typeface="Verdana" pitchFamily="34" charset="0"/>
              <a:cs typeface="Arial" pitchFamily="34" charset="0"/>
            </a:rPr>
            <a:t>Decol</a:t>
          </a:r>
          <a:r>
            <a:rPr lang="en-GB" sz="1200" dirty="0" smtClean="0">
              <a:latin typeface="Arial" pitchFamily="34" charset="0"/>
              <a:ea typeface="Verdana" pitchFamily="34" charset="0"/>
              <a:cs typeface="Arial" pitchFamily="34" charset="0"/>
            </a:rPr>
            <a:t>.</a:t>
          </a:r>
          <a:endParaRPr lang="en-GB" sz="1200" dirty="0">
            <a:latin typeface="Arial" pitchFamily="34" charset="0"/>
            <a:ea typeface="Verdana" pitchFamily="34" charset="0"/>
            <a:cs typeface="Arial" pitchFamily="34" charset="0"/>
          </a:endParaRPr>
        </a:p>
      </dgm:t>
    </dgm:pt>
    <dgm:pt modelId="{75C834B3-37A1-4BD1-BF07-2439FF971427}" type="parTrans" cxnId="{C380DB8D-1B6A-4BFD-A275-DF48520A7820}">
      <dgm:prSet/>
      <dgm:spPr>
        <a:ln>
          <a:solidFill>
            <a:schemeClr val="accent2"/>
          </a:solidFill>
          <a:prstDash val="dash"/>
        </a:ln>
      </dgm:spPr>
      <dgm:t>
        <a:bodyPr/>
        <a:lstStyle/>
        <a:p>
          <a:endParaRPr lang="en-GB"/>
        </a:p>
      </dgm:t>
    </dgm:pt>
    <dgm:pt modelId="{982B13C8-8BB8-4C27-A524-A66EE8D3F6D7}" type="sibTrans" cxnId="{C380DB8D-1B6A-4BFD-A275-DF48520A7820}">
      <dgm:prSet/>
      <dgm:spPr/>
      <dgm:t>
        <a:bodyPr/>
        <a:lstStyle/>
        <a:p>
          <a:endParaRPr lang="en-GB"/>
        </a:p>
      </dgm:t>
    </dgm:pt>
    <dgm:pt modelId="{A49E0152-2DD2-49A2-9CC5-612774D21184}" type="pres">
      <dgm:prSet presAssocID="{4892F491-B09A-45FD-BFEE-CEDFCF7D69CA}" presName="cycle" presStyleCnt="0">
        <dgm:presLayoutVars>
          <dgm:chMax val="1"/>
          <dgm:dir/>
          <dgm:animLvl val="ctr"/>
          <dgm:resizeHandles val="exact"/>
        </dgm:presLayoutVars>
      </dgm:prSet>
      <dgm:spPr/>
      <dgm:t>
        <a:bodyPr/>
        <a:lstStyle/>
        <a:p>
          <a:endParaRPr lang="en-GB"/>
        </a:p>
      </dgm:t>
    </dgm:pt>
    <dgm:pt modelId="{8D5BE3AC-461A-4E9C-BBE1-0A9BF9DDA728}" type="pres">
      <dgm:prSet presAssocID="{8715AFC6-36CD-4620-973E-32392D175DAD}" presName="centerShape" presStyleLbl="node0" presStyleIdx="0" presStyleCnt="1" custScaleX="111398" custScaleY="111780" custLinFactNeighborX="-13632"/>
      <dgm:spPr/>
      <dgm:t>
        <a:bodyPr/>
        <a:lstStyle/>
        <a:p>
          <a:endParaRPr lang="en-GB"/>
        </a:p>
      </dgm:t>
    </dgm:pt>
    <dgm:pt modelId="{DB8F51CD-C538-4588-A588-A84B010586D4}" type="pres">
      <dgm:prSet presAssocID="{5C92E9D5-3F9A-48B7-AFFD-FD5BBAF7D360}" presName="Name9" presStyleLbl="parChTrans1D2" presStyleIdx="0" presStyleCnt="11"/>
      <dgm:spPr/>
      <dgm:t>
        <a:bodyPr/>
        <a:lstStyle/>
        <a:p>
          <a:endParaRPr lang="en-GB"/>
        </a:p>
      </dgm:t>
    </dgm:pt>
    <dgm:pt modelId="{CD16E292-EBF1-4852-8449-B8A883995D41}" type="pres">
      <dgm:prSet presAssocID="{5C92E9D5-3F9A-48B7-AFFD-FD5BBAF7D360}" presName="connTx" presStyleLbl="parChTrans1D2" presStyleIdx="0" presStyleCnt="11"/>
      <dgm:spPr/>
      <dgm:t>
        <a:bodyPr/>
        <a:lstStyle/>
        <a:p>
          <a:endParaRPr lang="en-GB"/>
        </a:p>
      </dgm:t>
    </dgm:pt>
    <dgm:pt modelId="{AFABF447-E48A-423B-B49F-6EA32EBB3358}" type="pres">
      <dgm:prSet presAssocID="{8272ECC6-BC77-4D6B-8347-8F610F8237FF}" presName="node" presStyleLbl="node1" presStyleIdx="0" presStyleCnt="11" custScaleX="114445" custScaleY="114445" custRadScaleRad="99164" custRadScaleInc="-43776">
        <dgm:presLayoutVars>
          <dgm:bulletEnabled val="1"/>
        </dgm:presLayoutVars>
      </dgm:prSet>
      <dgm:spPr/>
      <dgm:t>
        <a:bodyPr/>
        <a:lstStyle/>
        <a:p>
          <a:endParaRPr lang="en-GB"/>
        </a:p>
      </dgm:t>
    </dgm:pt>
    <dgm:pt modelId="{6D54B6E2-7739-424F-AD0F-5C0CCB7D7C11}" type="pres">
      <dgm:prSet presAssocID="{5F7567EC-E434-4278-9430-FFCD43F627BD}" presName="Name9" presStyleLbl="parChTrans1D2" presStyleIdx="1" presStyleCnt="11"/>
      <dgm:spPr/>
      <dgm:t>
        <a:bodyPr/>
        <a:lstStyle/>
        <a:p>
          <a:endParaRPr lang="en-GB"/>
        </a:p>
      </dgm:t>
    </dgm:pt>
    <dgm:pt modelId="{8CC5B607-0528-4753-B71B-C47E55CDE24D}" type="pres">
      <dgm:prSet presAssocID="{5F7567EC-E434-4278-9430-FFCD43F627BD}" presName="connTx" presStyleLbl="parChTrans1D2" presStyleIdx="1" presStyleCnt="11"/>
      <dgm:spPr/>
      <dgm:t>
        <a:bodyPr/>
        <a:lstStyle/>
        <a:p>
          <a:endParaRPr lang="en-GB"/>
        </a:p>
      </dgm:t>
    </dgm:pt>
    <dgm:pt modelId="{F742DEE1-3A8E-4ACB-8223-B85092990354}" type="pres">
      <dgm:prSet presAssocID="{5E79D641-A8F3-465A-8585-9B054D204568}" presName="node" presStyleLbl="node1" presStyleIdx="1" presStyleCnt="11" custScaleX="114445" custScaleY="114445" custRadScaleRad="74820" custRadScaleInc="-13908">
        <dgm:presLayoutVars>
          <dgm:bulletEnabled val="1"/>
        </dgm:presLayoutVars>
      </dgm:prSet>
      <dgm:spPr/>
      <dgm:t>
        <a:bodyPr/>
        <a:lstStyle/>
        <a:p>
          <a:endParaRPr lang="en-GB"/>
        </a:p>
      </dgm:t>
    </dgm:pt>
    <dgm:pt modelId="{448BC795-2B71-4D53-89F4-C8C4F00A8740}" type="pres">
      <dgm:prSet presAssocID="{729817D1-DDE8-49A6-89D2-945592EDE396}" presName="Name9" presStyleLbl="parChTrans1D2" presStyleIdx="2" presStyleCnt="11"/>
      <dgm:spPr/>
      <dgm:t>
        <a:bodyPr/>
        <a:lstStyle/>
        <a:p>
          <a:endParaRPr lang="en-GB"/>
        </a:p>
      </dgm:t>
    </dgm:pt>
    <dgm:pt modelId="{D2C82444-4781-471A-B305-6DC405DAD0AB}" type="pres">
      <dgm:prSet presAssocID="{729817D1-DDE8-49A6-89D2-945592EDE396}" presName="connTx" presStyleLbl="parChTrans1D2" presStyleIdx="2" presStyleCnt="11"/>
      <dgm:spPr/>
      <dgm:t>
        <a:bodyPr/>
        <a:lstStyle/>
        <a:p>
          <a:endParaRPr lang="en-GB"/>
        </a:p>
      </dgm:t>
    </dgm:pt>
    <dgm:pt modelId="{09E20101-E01D-44D7-A5E2-CBAFA2BAA369}" type="pres">
      <dgm:prSet presAssocID="{2F3D5F60-995D-493A-AB8E-8211A1E937DB}" presName="node" presStyleLbl="node1" presStyleIdx="2" presStyleCnt="11" custScaleX="114445" custScaleY="114445" custRadScaleRad="142223" custRadScaleInc="-30292">
        <dgm:presLayoutVars>
          <dgm:bulletEnabled val="1"/>
        </dgm:presLayoutVars>
      </dgm:prSet>
      <dgm:spPr/>
      <dgm:t>
        <a:bodyPr/>
        <a:lstStyle/>
        <a:p>
          <a:endParaRPr lang="en-GB"/>
        </a:p>
      </dgm:t>
    </dgm:pt>
    <dgm:pt modelId="{87EBF4B6-5A60-49E3-BAE3-9569A8941223}" type="pres">
      <dgm:prSet presAssocID="{75C834B3-37A1-4BD1-BF07-2439FF971427}" presName="Name9" presStyleLbl="parChTrans1D2" presStyleIdx="3" presStyleCnt="11"/>
      <dgm:spPr/>
      <dgm:t>
        <a:bodyPr/>
        <a:lstStyle/>
        <a:p>
          <a:endParaRPr lang="en-GB"/>
        </a:p>
      </dgm:t>
    </dgm:pt>
    <dgm:pt modelId="{A9BBBB1D-F357-4DFA-8799-2F40A9DBE6CF}" type="pres">
      <dgm:prSet presAssocID="{75C834B3-37A1-4BD1-BF07-2439FF971427}" presName="connTx" presStyleLbl="parChTrans1D2" presStyleIdx="3" presStyleCnt="11"/>
      <dgm:spPr/>
      <dgm:t>
        <a:bodyPr/>
        <a:lstStyle/>
        <a:p>
          <a:endParaRPr lang="en-GB"/>
        </a:p>
      </dgm:t>
    </dgm:pt>
    <dgm:pt modelId="{9C0566EF-5437-4189-A58F-D7ED4475F7E6}" type="pres">
      <dgm:prSet presAssocID="{D03877C3-1884-4EF4-85EB-8BD069228909}" presName="node" presStyleLbl="node1" presStyleIdx="3" presStyleCnt="11" custScaleX="114445" custScaleY="114445" custRadScaleRad="135383" custRadScaleInc="-80750">
        <dgm:presLayoutVars>
          <dgm:bulletEnabled val="1"/>
        </dgm:presLayoutVars>
      </dgm:prSet>
      <dgm:spPr/>
      <dgm:t>
        <a:bodyPr/>
        <a:lstStyle/>
        <a:p>
          <a:endParaRPr lang="en-GB"/>
        </a:p>
      </dgm:t>
    </dgm:pt>
    <dgm:pt modelId="{C7B946FE-59D8-4D12-8C09-BC0537958DAE}" type="pres">
      <dgm:prSet presAssocID="{F7EF704C-7F0C-423B-91C3-C406E2F09E75}" presName="Name9" presStyleLbl="parChTrans1D2" presStyleIdx="4" presStyleCnt="11"/>
      <dgm:spPr/>
      <dgm:t>
        <a:bodyPr/>
        <a:lstStyle/>
        <a:p>
          <a:endParaRPr lang="en-GB"/>
        </a:p>
      </dgm:t>
    </dgm:pt>
    <dgm:pt modelId="{3E6C9985-DBDD-4EED-8D41-8D7A934D85AD}" type="pres">
      <dgm:prSet presAssocID="{F7EF704C-7F0C-423B-91C3-C406E2F09E75}" presName="connTx" presStyleLbl="parChTrans1D2" presStyleIdx="4" presStyleCnt="11"/>
      <dgm:spPr/>
      <dgm:t>
        <a:bodyPr/>
        <a:lstStyle/>
        <a:p>
          <a:endParaRPr lang="en-GB"/>
        </a:p>
      </dgm:t>
    </dgm:pt>
    <dgm:pt modelId="{5CAC3CA5-4D4E-4CD5-B029-F343138D5FD6}" type="pres">
      <dgm:prSet presAssocID="{1DC898E1-3483-45BF-B469-9390DAD40BF2}" presName="node" presStyleLbl="node1" presStyleIdx="4" presStyleCnt="11" custScaleX="114445" custScaleY="114445" custRadScaleRad="145875" custRadScaleInc="-129448">
        <dgm:presLayoutVars>
          <dgm:bulletEnabled val="1"/>
        </dgm:presLayoutVars>
      </dgm:prSet>
      <dgm:spPr/>
      <dgm:t>
        <a:bodyPr/>
        <a:lstStyle/>
        <a:p>
          <a:endParaRPr lang="en-GB"/>
        </a:p>
      </dgm:t>
    </dgm:pt>
    <dgm:pt modelId="{0401F99C-04ED-41B4-8658-7B8E1CC84941}" type="pres">
      <dgm:prSet presAssocID="{DFD433B9-07C6-4B21-B9C4-816FCBFA6608}" presName="Name9" presStyleLbl="parChTrans1D2" presStyleIdx="5" presStyleCnt="11"/>
      <dgm:spPr/>
      <dgm:t>
        <a:bodyPr/>
        <a:lstStyle/>
        <a:p>
          <a:endParaRPr lang="en-GB"/>
        </a:p>
      </dgm:t>
    </dgm:pt>
    <dgm:pt modelId="{12060A79-2244-4244-AA48-F91B8FBCA874}" type="pres">
      <dgm:prSet presAssocID="{DFD433B9-07C6-4B21-B9C4-816FCBFA6608}" presName="connTx" presStyleLbl="parChTrans1D2" presStyleIdx="5" presStyleCnt="11"/>
      <dgm:spPr/>
      <dgm:t>
        <a:bodyPr/>
        <a:lstStyle/>
        <a:p>
          <a:endParaRPr lang="en-GB"/>
        </a:p>
      </dgm:t>
    </dgm:pt>
    <dgm:pt modelId="{D9DC1811-6482-4882-BD97-6C1DF4FB7C5E}" type="pres">
      <dgm:prSet presAssocID="{4E0FB591-084E-44E4-982F-B3DB632290BD}" presName="node" presStyleLbl="node1" presStyleIdx="5" presStyleCnt="11" custScaleX="114445" custScaleY="114445" custRadScaleRad="114401" custRadScaleInc="-168872">
        <dgm:presLayoutVars>
          <dgm:bulletEnabled val="1"/>
        </dgm:presLayoutVars>
      </dgm:prSet>
      <dgm:spPr/>
      <dgm:t>
        <a:bodyPr/>
        <a:lstStyle/>
        <a:p>
          <a:endParaRPr lang="en-GB"/>
        </a:p>
      </dgm:t>
    </dgm:pt>
    <dgm:pt modelId="{94D7B32E-51E5-469E-81C3-B09D2C7CCD65}" type="pres">
      <dgm:prSet presAssocID="{B54B3BDF-AD3C-4C1C-9126-E53081C4B6EE}" presName="Name9" presStyleLbl="parChTrans1D2" presStyleIdx="6" presStyleCnt="11"/>
      <dgm:spPr/>
      <dgm:t>
        <a:bodyPr/>
        <a:lstStyle/>
        <a:p>
          <a:endParaRPr lang="en-GB"/>
        </a:p>
      </dgm:t>
    </dgm:pt>
    <dgm:pt modelId="{3E22750F-2164-4CC6-96AD-91A0A3D037DD}" type="pres">
      <dgm:prSet presAssocID="{B54B3BDF-AD3C-4C1C-9126-E53081C4B6EE}" presName="connTx" presStyleLbl="parChTrans1D2" presStyleIdx="6" presStyleCnt="11"/>
      <dgm:spPr/>
      <dgm:t>
        <a:bodyPr/>
        <a:lstStyle/>
        <a:p>
          <a:endParaRPr lang="en-GB"/>
        </a:p>
      </dgm:t>
    </dgm:pt>
    <dgm:pt modelId="{4725C341-6B0C-4ABF-99AD-5931983A12A4}" type="pres">
      <dgm:prSet presAssocID="{30B0427D-F77E-4EBB-9690-E3F339F718ED}" presName="node" presStyleLbl="node1" presStyleIdx="6" presStyleCnt="11" custScaleX="114445" custScaleY="114445" custRadScaleRad="91472" custRadScaleInc="-149899">
        <dgm:presLayoutVars>
          <dgm:bulletEnabled val="1"/>
        </dgm:presLayoutVars>
      </dgm:prSet>
      <dgm:spPr/>
      <dgm:t>
        <a:bodyPr/>
        <a:lstStyle/>
        <a:p>
          <a:endParaRPr lang="en-GB"/>
        </a:p>
      </dgm:t>
    </dgm:pt>
    <dgm:pt modelId="{3868F5E0-3D5A-4E7C-91D4-012296AD59B3}" type="pres">
      <dgm:prSet presAssocID="{C5E0D87E-1CC1-4A3D-9881-1ED07C493769}" presName="Name9" presStyleLbl="parChTrans1D2" presStyleIdx="7" presStyleCnt="11"/>
      <dgm:spPr/>
      <dgm:t>
        <a:bodyPr/>
        <a:lstStyle/>
        <a:p>
          <a:endParaRPr lang="en-GB"/>
        </a:p>
      </dgm:t>
    </dgm:pt>
    <dgm:pt modelId="{A532EF75-F26C-471F-ADFF-DDB83451C2E4}" type="pres">
      <dgm:prSet presAssocID="{C5E0D87E-1CC1-4A3D-9881-1ED07C493769}" presName="connTx" presStyleLbl="parChTrans1D2" presStyleIdx="7" presStyleCnt="11"/>
      <dgm:spPr/>
      <dgm:t>
        <a:bodyPr/>
        <a:lstStyle/>
        <a:p>
          <a:endParaRPr lang="en-GB"/>
        </a:p>
      </dgm:t>
    </dgm:pt>
    <dgm:pt modelId="{C1BA877E-160B-49D7-ACE8-9733322D575C}" type="pres">
      <dgm:prSet presAssocID="{172E6AE5-0134-4779-8165-EFF5EB52F991}" presName="node" presStyleLbl="node1" presStyleIdx="7" presStyleCnt="11" custScaleX="114445" custScaleY="114445" custRadScaleRad="101984" custRadScaleInc="-95428">
        <dgm:presLayoutVars>
          <dgm:bulletEnabled val="1"/>
        </dgm:presLayoutVars>
      </dgm:prSet>
      <dgm:spPr/>
      <dgm:t>
        <a:bodyPr/>
        <a:lstStyle/>
        <a:p>
          <a:endParaRPr lang="en-GB"/>
        </a:p>
      </dgm:t>
    </dgm:pt>
    <dgm:pt modelId="{421FD191-AC28-4012-8BFC-AAD3D4C0C750}" type="pres">
      <dgm:prSet presAssocID="{B77610A5-4DDC-4EEE-A8DE-B1AC8F25349C}" presName="Name9" presStyleLbl="parChTrans1D2" presStyleIdx="8" presStyleCnt="11"/>
      <dgm:spPr/>
      <dgm:t>
        <a:bodyPr/>
        <a:lstStyle/>
        <a:p>
          <a:endParaRPr lang="en-GB"/>
        </a:p>
      </dgm:t>
    </dgm:pt>
    <dgm:pt modelId="{E8C2D3D2-ED36-4F0D-8D48-2D57758E38D2}" type="pres">
      <dgm:prSet presAssocID="{B77610A5-4DDC-4EEE-A8DE-B1AC8F25349C}" presName="connTx" presStyleLbl="parChTrans1D2" presStyleIdx="8" presStyleCnt="11"/>
      <dgm:spPr/>
      <dgm:t>
        <a:bodyPr/>
        <a:lstStyle/>
        <a:p>
          <a:endParaRPr lang="en-GB"/>
        </a:p>
      </dgm:t>
    </dgm:pt>
    <dgm:pt modelId="{D03D7B20-5052-4A55-A9CD-47AAF7D35EA4}" type="pres">
      <dgm:prSet presAssocID="{524186CD-B6C7-431D-81A8-A265F171B424}" presName="node" presStyleLbl="node1" presStyleIdx="8" presStyleCnt="11" custScaleX="114445" custScaleY="114445" custRadScaleRad="102272" custRadScaleInc="-14011">
        <dgm:presLayoutVars>
          <dgm:bulletEnabled val="1"/>
        </dgm:presLayoutVars>
      </dgm:prSet>
      <dgm:spPr/>
      <dgm:t>
        <a:bodyPr/>
        <a:lstStyle/>
        <a:p>
          <a:endParaRPr lang="en-GB"/>
        </a:p>
      </dgm:t>
    </dgm:pt>
    <dgm:pt modelId="{720E6570-9767-471F-815E-B4D0543DB38A}" type="pres">
      <dgm:prSet presAssocID="{8324FD19-721A-48E6-9B7F-C10C2826DCB1}" presName="Name9" presStyleLbl="parChTrans1D2" presStyleIdx="9" presStyleCnt="11"/>
      <dgm:spPr/>
      <dgm:t>
        <a:bodyPr/>
        <a:lstStyle/>
        <a:p>
          <a:endParaRPr lang="en-GB"/>
        </a:p>
      </dgm:t>
    </dgm:pt>
    <dgm:pt modelId="{F71B67E4-A572-48AD-8A92-C56BFE8B1B0E}" type="pres">
      <dgm:prSet presAssocID="{8324FD19-721A-48E6-9B7F-C10C2826DCB1}" presName="connTx" presStyleLbl="parChTrans1D2" presStyleIdx="9" presStyleCnt="11"/>
      <dgm:spPr/>
      <dgm:t>
        <a:bodyPr/>
        <a:lstStyle/>
        <a:p>
          <a:endParaRPr lang="en-GB"/>
        </a:p>
      </dgm:t>
    </dgm:pt>
    <dgm:pt modelId="{B63D901A-D3CC-4C32-BB43-D8907AFB5273}" type="pres">
      <dgm:prSet presAssocID="{CCE1C0B0-DE76-4F28-93F7-6524373D5EF4}" presName="node" presStyleLbl="node1" presStyleIdx="9" presStyleCnt="11" custScaleX="114445" custScaleY="114445" custRadScaleRad="111676" custRadScaleInc="-13839">
        <dgm:presLayoutVars>
          <dgm:bulletEnabled val="1"/>
        </dgm:presLayoutVars>
      </dgm:prSet>
      <dgm:spPr/>
      <dgm:t>
        <a:bodyPr/>
        <a:lstStyle/>
        <a:p>
          <a:endParaRPr lang="en-GB"/>
        </a:p>
      </dgm:t>
    </dgm:pt>
    <dgm:pt modelId="{23DBB19A-08A9-404C-9A85-907E2DFCBF40}" type="pres">
      <dgm:prSet presAssocID="{295B469E-CAC4-48A0-ADC6-D65C51EAF43B}" presName="Name9" presStyleLbl="parChTrans1D2" presStyleIdx="10" presStyleCnt="11"/>
      <dgm:spPr/>
      <dgm:t>
        <a:bodyPr/>
        <a:lstStyle/>
        <a:p>
          <a:endParaRPr lang="en-GB"/>
        </a:p>
      </dgm:t>
    </dgm:pt>
    <dgm:pt modelId="{FE2B994C-3F60-4D7A-BA7A-AF7D18DD4163}" type="pres">
      <dgm:prSet presAssocID="{295B469E-CAC4-48A0-ADC6-D65C51EAF43B}" presName="connTx" presStyleLbl="parChTrans1D2" presStyleIdx="10" presStyleCnt="11"/>
      <dgm:spPr/>
      <dgm:t>
        <a:bodyPr/>
        <a:lstStyle/>
        <a:p>
          <a:endParaRPr lang="en-GB"/>
        </a:p>
      </dgm:t>
    </dgm:pt>
    <dgm:pt modelId="{2E3885CB-49A2-41CF-8BE0-0102112EC607}" type="pres">
      <dgm:prSet presAssocID="{EA6DA222-2801-4BDE-96FC-414C08C9BE4B}" presName="node" presStyleLbl="node1" presStyleIdx="10" presStyleCnt="11" custScaleX="114445" custScaleY="114445" custRadScaleRad="121409" custRadScaleInc="-35504">
        <dgm:presLayoutVars>
          <dgm:bulletEnabled val="1"/>
        </dgm:presLayoutVars>
      </dgm:prSet>
      <dgm:spPr/>
      <dgm:t>
        <a:bodyPr/>
        <a:lstStyle/>
        <a:p>
          <a:endParaRPr lang="en-GB"/>
        </a:p>
      </dgm:t>
    </dgm:pt>
  </dgm:ptLst>
  <dgm:cxnLst>
    <dgm:cxn modelId="{E149B068-0F32-4858-AF7B-A33A27356E46}" type="presOf" srcId="{729817D1-DDE8-49A6-89D2-945592EDE396}" destId="{448BC795-2B71-4D53-89F4-C8C4F00A8740}" srcOrd="0" destOrd="0" presId="urn:microsoft.com/office/officeart/2005/8/layout/radial1"/>
    <dgm:cxn modelId="{D90AD37B-92AC-445A-A255-0979959CC132}" type="presOf" srcId="{B54B3BDF-AD3C-4C1C-9126-E53081C4B6EE}" destId="{3E22750F-2164-4CC6-96AD-91A0A3D037DD}" srcOrd="1" destOrd="0" presId="urn:microsoft.com/office/officeart/2005/8/layout/radial1"/>
    <dgm:cxn modelId="{E16EC3A6-048B-44F3-9982-2AEC1E243849}" type="presOf" srcId="{F7EF704C-7F0C-423B-91C3-C406E2F09E75}" destId="{C7B946FE-59D8-4D12-8C09-BC0537958DAE}" srcOrd="0" destOrd="0" presId="urn:microsoft.com/office/officeart/2005/8/layout/radial1"/>
    <dgm:cxn modelId="{B911F903-4600-4E46-91F2-1A48E8AF606F}" type="presOf" srcId="{B77610A5-4DDC-4EEE-A8DE-B1AC8F25349C}" destId="{E8C2D3D2-ED36-4F0D-8D48-2D57758E38D2}" srcOrd="1" destOrd="0" presId="urn:microsoft.com/office/officeart/2005/8/layout/radial1"/>
    <dgm:cxn modelId="{3E39BDBB-DBF2-426D-9939-47E54CEBD191}" srcId="{8715AFC6-36CD-4620-973E-32392D175DAD}" destId="{2F3D5F60-995D-493A-AB8E-8211A1E937DB}" srcOrd="2" destOrd="0" parTransId="{729817D1-DDE8-49A6-89D2-945592EDE396}" sibTransId="{758E6241-CA54-490B-9C78-05E77CDDA755}"/>
    <dgm:cxn modelId="{2611617D-1DFE-40F4-8745-25CF6D47C01F}" type="presOf" srcId="{EA6DA222-2801-4BDE-96FC-414C08C9BE4B}" destId="{2E3885CB-49A2-41CF-8BE0-0102112EC607}" srcOrd="0" destOrd="0" presId="urn:microsoft.com/office/officeart/2005/8/layout/radial1"/>
    <dgm:cxn modelId="{70D45D3B-A789-40AB-8DC1-AF4F08CE9A81}" type="presOf" srcId="{30B0427D-F77E-4EBB-9690-E3F339F718ED}" destId="{4725C341-6B0C-4ABF-99AD-5931983A12A4}" srcOrd="0" destOrd="0" presId="urn:microsoft.com/office/officeart/2005/8/layout/radial1"/>
    <dgm:cxn modelId="{9C1EB452-3BAE-4640-96AC-9E4F7494041F}" type="presOf" srcId="{172E6AE5-0134-4779-8165-EFF5EB52F991}" destId="{C1BA877E-160B-49D7-ACE8-9733322D575C}" srcOrd="0" destOrd="0" presId="urn:microsoft.com/office/officeart/2005/8/layout/radial1"/>
    <dgm:cxn modelId="{70CBC78F-FAE6-4EAC-AE2D-8404B1883CA9}" srcId="{8715AFC6-36CD-4620-973E-32392D175DAD}" destId="{EA6DA222-2801-4BDE-96FC-414C08C9BE4B}" srcOrd="10" destOrd="0" parTransId="{295B469E-CAC4-48A0-ADC6-D65C51EAF43B}" sibTransId="{62D90F40-0E10-4163-ADCA-A0BF8F889187}"/>
    <dgm:cxn modelId="{78D8BB30-8E5B-43D1-8FC7-96D2C837578E}" type="presOf" srcId="{B77610A5-4DDC-4EEE-A8DE-B1AC8F25349C}" destId="{421FD191-AC28-4012-8BFC-AAD3D4C0C750}" srcOrd="0" destOrd="0" presId="urn:microsoft.com/office/officeart/2005/8/layout/radial1"/>
    <dgm:cxn modelId="{A5CDDF11-514B-488B-BF87-7F292C53E360}" type="presOf" srcId="{8715AFC6-36CD-4620-973E-32392D175DAD}" destId="{8D5BE3AC-461A-4E9C-BBE1-0A9BF9DDA728}" srcOrd="0" destOrd="0" presId="urn:microsoft.com/office/officeart/2005/8/layout/radial1"/>
    <dgm:cxn modelId="{9C0FF903-1021-48EC-8668-8403C9427C64}" type="presOf" srcId="{295B469E-CAC4-48A0-ADC6-D65C51EAF43B}" destId="{FE2B994C-3F60-4D7A-BA7A-AF7D18DD4163}" srcOrd="1" destOrd="0" presId="urn:microsoft.com/office/officeart/2005/8/layout/radial1"/>
    <dgm:cxn modelId="{25D0DCA8-085B-4C64-8B33-6DFC78934A5E}" type="presOf" srcId="{1DC898E1-3483-45BF-B469-9390DAD40BF2}" destId="{5CAC3CA5-4D4E-4CD5-B029-F343138D5FD6}" srcOrd="0" destOrd="0" presId="urn:microsoft.com/office/officeart/2005/8/layout/radial1"/>
    <dgm:cxn modelId="{31079808-D721-4B7D-8B08-A169784D3B74}" type="presOf" srcId="{B54B3BDF-AD3C-4C1C-9126-E53081C4B6EE}" destId="{94D7B32E-51E5-469E-81C3-B09D2C7CCD65}" srcOrd="0" destOrd="0" presId="urn:microsoft.com/office/officeart/2005/8/layout/radial1"/>
    <dgm:cxn modelId="{DBC830EC-AAF4-4594-8D5C-6C87BB72AED9}" type="presOf" srcId="{D03877C3-1884-4EF4-85EB-8BD069228909}" destId="{9C0566EF-5437-4189-A58F-D7ED4475F7E6}" srcOrd="0" destOrd="0" presId="urn:microsoft.com/office/officeart/2005/8/layout/radial1"/>
    <dgm:cxn modelId="{C20FDDA5-6920-451F-AAC5-BEBA74AEB85B}" srcId="{8715AFC6-36CD-4620-973E-32392D175DAD}" destId="{30B0427D-F77E-4EBB-9690-E3F339F718ED}" srcOrd="6" destOrd="0" parTransId="{B54B3BDF-AD3C-4C1C-9126-E53081C4B6EE}" sibTransId="{7A85F858-FEE5-482B-BB60-64B1A39EA05D}"/>
    <dgm:cxn modelId="{A44E021C-83DE-4434-8AB4-3FABAF8C3EA8}" type="presOf" srcId="{2F3D5F60-995D-493A-AB8E-8211A1E937DB}" destId="{09E20101-E01D-44D7-A5E2-CBAFA2BAA369}" srcOrd="0" destOrd="0" presId="urn:microsoft.com/office/officeart/2005/8/layout/radial1"/>
    <dgm:cxn modelId="{866C8899-A799-445D-AA91-65A9285DE251}" srcId="{8715AFC6-36CD-4620-973E-32392D175DAD}" destId="{CCE1C0B0-DE76-4F28-93F7-6524373D5EF4}" srcOrd="9" destOrd="0" parTransId="{8324FD19-721A-48E6-9B7F-C10C2826DCB1}" sibTransId="{CDA08381-9A02-453E-B988-6B8DDFBB64CD}"/>
    <dgm:cxn modelId="{19608C39-C830-484B-A962-1FFDA326185B}" type="presOf" srcId="{DFD433B9-07C6-4B21-B9C4-816FCBFA6608}" destId="{12060A79-2244-4244-AA48-F91B8FBCA874}" srcOrd="1" destOrd="0" presId="urn:microsoft.com/office/officeart/2005/8/layout/radial1"/>
    <dgm:cxn modelId="{73C01C5A-A70B-48CC-B702-05FC10FE8EC5}" type="presOf" srcId="{CCE1C0B0-DE76-4F28-93F7-6524373D5EF4}" destId="{B63D901A-D3CC-4C32-BB43-D8907AFB5273}" srcOrd="0" destOrd="0" presId="urn:microsoft.com/office/officeart/2005/8/layout/radial1"/>
    <dgm:cxn modelId="{80B92668-34E4-4AC5-95DF-3D4300089301}" type="presOf" srcId="{75C834B3-37A1-4BD1-BF07-2439FF971427}" destId="{A9BBBB1D-F357-4DFA-8799-2F40A9DBE6CF}" srcOrd="1" destOrd="0" presId="urn:microsoft.com/office/officeart/2005/8/layout/radial1"/>
    <dgm:cxn modelId="{9AD94615-83C6-4619-AB09-E736AEC0A46F}" type="presOf" srcId="{75C834B3-37A1-4BD1-BF07-2439FF971427}" destId="{87EBF4B6-5A60-49E3-BAE3-9569A8941223}" srcOrd="0" destOrd="0" presId="urn:microsoft.com/office/officeart/2005/8/layout/radial1"/>
    <dgm:cxn modelId="{9F22333E-1413-461F-9DC3-90F6E5F3C9B0}" type="presOf" srcId="{F7EF704C-7F0C-423B-91C3-C406E2F09E75}" destId="{3E6C9985-DBDD-4EED-8D41-8D7A934D85AD}" srcOrd="1" destOrd="0" presId="urn:microsoft.com/office/officeart/2005/8/layout/radial1"/>
    <dgm:cxn modelId="{6CAFF84C-A578-4452-AB97-C48050E26C1E}" type="presOf" srcId="{C5E0D87E-1CC1-4A3D-9881-1ED07C493769}" destId="{A532EF75-F26C-471F-ADFF-DDB83451C2E4}" srcOrd="1" destOrd="0" presId="urn:microsoft.com/office/officeart/2005/8/layout/radial1"/>
    <dgm:cxn modelId="{6D725E98-C19B-4760-B530-195B0A517CE3}" type="presOf" srcId="{C5E0D87E-1CC1-4A3D-9881-1ED07C493769}" destId="{3868F5E0-3D5A-4E7C-91D4-012296AD59B3}" srcOrd="0" destOrd="0" presId="urn:microsoft.com/office/officeart/2005/8/layout/radial1"/>
    <dgm:cxn modelId="{C8AB892F-88CD-4081-AF1D-1AC5C71CAB92}" srcId="{8715AFC6-36CD-4620-973E-32392D175DAD}" destId="{524186CD-B6C7-431D-81A8-A265F171B424}" srcOrd="8" destOrd="0" parTransId="{B77610A5-4DDC-4EEE-A8DE-B1AC8F25349C}" sibTransId="{E366F979-1B1E-475A-8BB8-423F9BB0D2A6}"/>
    <dgm:cxn modelId="{5A9CACEE-1289-401A-888F-DEEB5E27C9AC}" type="presOf" srcId="{295B469E-CAC4-48A0-ADC6-D65C51EAF43B}" destId="{23DBB19A-08A9-404C-9A85-907E2DFCBF40}" srcOrd="0" destOrd="0" presId="urn:microsoft.com/office/officeart/2005/8/layout/radial1"/>
    <dgm:cxn modelId="{80288736-16D6-4D0C-B0A9-93A4B228BAEA}" type="presOf" srcId="{5C92E9D5-3F9A-48B7-AFFD-FD5BBAF7D360}" destId="{DB8F51CD-C538-4588-A588-A84B010586D4}" srcOrd="0" destOrd="0" presId="urn:microsoft.com/office/officeart/2005/8/layout/radial1"/>
    <dgm:cxn modelId="{2F265BDE-9771-49DF-814A-42342CF64F58}" type="presOf" srcId="{5F7567EC-E434-4278-9430-FFCD43F627BD}" destId="{6D54B6E2-7739-424F-AD0F-5C0CCB7D7C11}" srcOrd="0" destOrd="0" presId="urn:microsoft.com/office/officeart/2005/8/layout/radial1"/>
    <dgm:cxn modelId="{A6C15010-FAC8-4C88-805F-CBA8C6230987}" srcId="{8715AFC6-36CD-4620-973E-32392D175DAD}" destId="{5E79D641-A8F3-465A-8585-9B054D204568}" srcOrd="1" destOrd="0" parTransId="{5F7567EC-E434-4278-9430-FFCD43F627BD}" sibTransId="{94916EAA-8A3B-4AED-9B45-6599268B9417}"/>
    <dgm:cxn modelId="{85798276-5460-40C8-BB3D-D34268D78FC2}" type="presOf" srcId="{5E79D641-A8F3-465A-8585-9B054D204568}" destId="{F742DEE1-3A8E-4ACB-8223-B85092990354}" srcOrd="0" destOrd="0" presId="urn:microsoft.com/office/officeart/2005/8/layout/radial1"/>
    <dgm:cxn modelId="{2C9A46EE-9BD6-4ACB-8788-C23EEDE0BD83}" type="presOf" srcId="{4E0FB591-084E-44E4-982F-B3DB632290BD}" destId="{D9DC1811-6482-4882-BD97-6C1DF4FB7C5E}" srcOrd="0" destOrd="0" presId="urn:microsoft.com/office/officeart/2005/8/layout/radial1"/>
    <dgm:cxn modelId="{23280633-1CA8-45A4-B766-2EA6CBF4CDC6}" type="presOf" srcId="{5F7567EC-E434-4278-9430-FFCD43F627BD}" destId="{8CC5B607-0528-4753-B71B-C47E55CDE24D}" srcOrd="1" destOrd="0" presId="urn:microsoft.com/office/officeart/2005/8/layout/radial1"/>
    <dgm:cxn modelId="{BB939772-0E49-4166-9C6F-2F36A907B8BC}" type="presOf" srcId="{4892F491-B09A-45FD-BFEE-CEDFCF7D69CA}" destId="{A49E0152-2DD2-49A2-9CC5-612774D21184}" srcOrd="0" destOrd="0" presId="urn:microsoft.com/office/officeart/2005/8/layout/radial1"/>
    <dgm:cxn modelId="{C380DB8D-1B6A-4BFD-A275-DF48520A7820}" srcId="{8715AFC6-36CD-4620-973E-32392D175DAD}" destId="{D03877C3-1884-4EF4-85EB-8BD069228909}" srcOrd="3" destOrd="0" parTransId="{75C834B3-37A1-4BD1-BF07-2439FF971427}" sibTransId="{982B13C8-8BB8-4C27-A524-A66EE8D3F6D7}"/>
    <dgm:cxn modelId="{73C7FB7F-62F5-4F63-8DE5-6D6CE9F56384}" type="presOf" srcId="{8324FD19-721A-48E6-9B7F-C10C2826DCB1}" destId="{F71B67E4-A572-48AD-8A92-C56BFE8B1B0E}" srcOrd="1" destOrd="0" presId="urn:microsoft.com/office/officeart/2005/8/layout/radial1"/>
    <dgm:cxn modelId="{2DEA5D6D-69AB-4ED6-B535-7693D67DFE6A}" srcId="{8715AFC6-36CD-4620-973E-32392D175DAD}" destId="{1DC898E1-3483-45BF-B469-9390DAD40BF2}" srcOrd="4" destOrd="0" parTransId="{F7EF704C-7F0C-423B-91C3-C406E2F09E75}" sibTransId="{1BA15873-F536-450F-B037-319CE9AD15EE}"/>
    <dgm:cxn modelId="{E7E43793-1B29-45A8-8B7E-FCC6C6EB2AAE}" type="presOf" srcId="{5C92E9D5-3F9A-48B7-AFFD-FD5BBAF7D360}" destId="{CD16E292-EBF1-4852-8449-B8A883995D41}" srcOrd="1" destOrd="0" presId="urn:microsoft.com/office/officeart/2005/8/layout/radial1"/>
    <dgm:cxn modelId="{3C93D8CB-D5C6-4542-B6CC-10B8030E5926}" type="presOf" srcId="{8272ECC6-BC77-4D6B-8347-8F610F8237FF}" destId="{AFABF447-E48A-423B-B49F-6EA32EBB3358}" srcOrd="0" destOrd="0" presId="urn:microsoft.com/office/officeart/2005/8/layout/radial1"/>
    <dgm:cxn modelId="{7414494E-B782-49ED-A909-CEF92AE8B474}" srcId="{8715AFC6-36CD-4620-973E-32392D175DAD}" destId="{4E0FB591-084E-44E4-982F-B3DB632290BD}" srcOrd="5" destOrd="0" parTransId="{DFD433B9-07C6-4B21-B9C4-816FCBFA6608}" sibTransId="{381D4F15-E8C6-441C-9727-40562D2BF115}"/>
    <dgm:cxn modelId="{9104ED17-79ED-400C-BDAB-F90C52CD02E9}" type="presOf" srcId="{DFD433B9-07C6-4B21-B9C4-816FCBFA6608}" destId="{0401F99C-04ED-41B4-8658-7B8E1CC84941}" srcOrd="0" destOrd="0" presId="urn:microsoft.com/office/officeart/2005/8/layout/radial1"/>
    <dgm:cxn modelId="{116CC42B-6148-4BC1-892E-06AAE4F4FA34}" type="presOf" srcId="{729817D1-DDE8-49A6-89D2-945592EDE396}" destId="{D2C82444-4781-471A-B305-6DC405DAD0AB}" srcOrd="1" destOrd="0" presId="urn:microsoft.com/office/officeart/2005/8/layout/radial1"/>
    <dgm:cxn modelId="{619769F9-BF75-47F1-BD63-EE1AE0EF5D76}" type="presOf" srcId="{524186CD-B6C7-431D-81A8-A265F171B424}" destId="{D03D7B20-5052-4A55-A9CD-47AAF7D35EA4}" srcOrd="0" destOrd="0" presId="urn:microsoft.com/office/officeart/2005/8/layout/radial1"/>
    <dgm:cxn modelId="{EF86872F-CCCE-4D23-9EE6-68501BF6D0F3}" srcId="{8715AFC6-36CD-4620-973E-32392D175DAD}" destId="{8272ECC6-BC77-4D6B-8347-8F610F8237FF}" srcOrd="0" destOrd="0" parTransId="{5C92E9D5-3F9A-48B7-AFFD-FD5BBAF7D360}" sibTransId="{A6864BEE-75DD-42C4-A3AB-ECD657D3DED4}"/>
    <dgm:cxn modelId="{658C310A-B2E9-4BE2-A652-B915C043CCB5}" srcId="{4892F491-B09A-45FD-BFEE-CEDFCF7D69CA}" destId="{8715AFC6-36CD-4620-973E-32392D175DAD}" srcOrd="0" destOrd="0" parTransId="{DB7A71A3-DDBD-48EF-996D-BC3BE3DCD33A}" sibTransId="{3CB9D06F-3ADF-4737-B446-9C0401E1CD74}"/>
    <dgm:cxn modelId="{4ADAC36A-1538-4E79-91A1-63FF6812AE90}" srcId="{8715AFC6-36CD-4620-973E-32392D175DAD}" destId="{172E6AE5-0134-4779-8165-EFF5EB52F991}" srcOrd="7" destOrd="0" parTransId="{C5E0D87E-1CC1-4A3D-9881-1ED07C493769}" sibTransId="{2E30D3CB-6DD1-4196-9D7D-556003FAD13E}"/>
    <dgm:cxn modelId="{A4343E5F-0DF9-4326-AC8B-CA876B96CC82}" type="presOf" srcId="{8324FD19-721A-48E6-9B7F-C10C2826DCB1}" destId="{720E6570-9767-471F-815E-B4D0543DB38A}" srcOrd="0" destOrd="0" presId="urn:microsoft.com/office/officeart/2005/8/layout/radial1"/>
    <dgm:cxn modelId="{0D3B51DB-605E-4ABC-98D5-7489DFEC35F4}" type="presParOf" srcId="{A49E0152-2DD2-49A2-9CC5-612774D21184}" destId="{8D5BE3AC-461A-4E9C-BBE1-0A9BF9DDA728}" srcOrd="0" destOrd="0" presId="urn:microsoft.com/office/officeart/2005/8/layout/radial1"/>
    <dgm:cxn modelId="{BB280DC5-D33A-4119-962B-9976F8430546}" type="presParOf" srcId="{A49E0152-2DD2-49A2-9CC5-612774D21184}" destId="{DB8F51CD-C538-4588-A588-A84B010586D4}" srcOrd="1" destOrd="0" presId="urn:microsoft.com/office/officeart/2005/8/layout/radial1"/>
    <dgm:cxn modelId="{1DAD4639-2E2D-4058-9E8F-0603EFFBCC69}" type="presParOf" srcId="{DB8F51CD-C538-4588-A588-A84B010586D4}" destId="{CD16E292-EBF1-4852-8449-B8A883995D41}" srcOrd="0" destOrd="0" presId="urn:microsoft.com/office/officeart/2005/8/layout/radial1"/>
    <dgm:cxn modelId="{D2F55946-7427-46C3-B842-E30D7F8682B8}" type="presParOf" srcId="{A49E0152-2DD2-49A2-9CC5-612774D21184}" destId="{AFABF447-E48A-423B-B49F-6EA32EBB3358}" srcOrd="2" destOrd="0" presId="urn:microsoft.com/office/officeart/2005/8/layout/radial1"/>
    <dgm:cxn modelId="{E1B5BDE7-A6DF-4B21-BCA0-45711BC6F68E}" type="presParOf" srcId="{A49E0152-2DD2-49A2-9CC5-612774D21184}" destId="{6D54B6E2-7739-424F-AD0F-5C0CCB7D7C11}" srcOrd="3" destOrd="0" presId="urn:microsoft.com/office/officeart/2005/8/layout/radial1"/>
    <dgm:cxn modelId="{334A715D-F2F7-4015-8720-71DD0A60EB5E}" type="presParOf" srcId="{6D54B6E2-7739-424F-AD0F-5C0CCB7D7C11}" destId="{8CC5B607-0528-4753-B71B-C47E55CDE24D}" srcOrd="0" destOrd="0" presId="urn:microsoft.com/office/officeart/2005/8/layout/radial1"/>
    <dgm:cxn modelId="{45EAF54D-E8A6-40BD-A94A-44AC83C67A44}" type="presParOf" srcId="{A49E0152-2DD2-49A2-9CC5-612774D21184}" destId="{F742DEE1-3A8E-4ACB-8223-B85092990354}" srcOrd="4" destOrd="0" presId="urn:microsoft.com/office/officeart/2005/8/layout/radial1"/>
    <dgm:cxn modelId="{942104AC-7C0D-4416-A5E8-595B4F2FB6DC}" type="presParOf" srcId="{A49E0152-2DD2-49A2-9CC5-612774D21184}" destId="{448BC795-2B71-4D53-89F4-C8C4F00A8740}" srcOrd="5" destOrd="0" presId="urn:microsoft.com/office/officeart/2005/8/layout/radial1"/>
    <dgm:cxn modelId="{C7336E53-1411-4CFF-A77A-92119C55C449}" type="presParOf" srcId="{448BC795-2B71-4D53-89F4-C8C4F00A8740}" destId="{D2C82444-4781-471A-B305-6DC405DAD0AB}" srcOrd="0" destOrd="0" presId="urn:microsoft.com/office/officeart/2005/8/layout/radial1"/>
    <dgm:cxn modelId="{6BA09E26-ABCB-4A5A-824C-11EB32B08B8D}" type="presParOf" srcId="{A49E0152-2DD2-49A2-9CC5-612774D21184}" destId="{09E20101-E01D-44D7-A5E2-CBAFA2BAA369}" srcOrd="6" destOrd="0" presId="urn:microsoft.com/office/officeart/2005/8/layout/radial1"/>
    <dgm:cxn modelId="{D5888BBD-57DD-4F67-989F-6C7DCC4CCE41}" type="presParOf" srcId="{A49E0152-2DD2-49A2-9CC5-612774D21184}" destId="{87EBF4B6-5A60-49E3-BAE3-9569A8941223}" srcOrd="7" destOrd="0" presId="urn:microsoft.com/office/officeart/2005/8/layout/radial1"/>
    <dgm:cxn modelId="{442AD674-4328-4F33-A50C-4D999D0C8231}" type="presParOf" srcId="{87EBF4B6-5A60-49E3-BAE3-9569A8941223}" destId="{A9BBBB1D-F357-4DFA-8799-2F40A9DBE6CF}" srcOrd="0" destOrd="0" presId="urn:microsoft.com/office/officeart/2005/8/layout/radial1"/>
    <dgm:cxn modelId="{1D3EE192-A04D-4E9E-8CDC-75B2B45D6CD2}" type="presParOf" srcId="{A49E0152-2DD2-49A2-9CC5-612774D21184}" destId="{9C0566EF-5437-4189-A58F-D7ED4475F7E6}" srcOrd="8" destOrd="0" presId="urn:microsoft.com/office/officeart/2005/8/layout/radial1"/>
    <dgm:cxn modelId="{01C9063F-7B6B-44AC-9AAD-E5F154B32C3F}" type="presParOf" srcId="{A49E0152-2DD2-49A2-9CC5-612774D21184}" destId="{C7B946FE-59D8-4D12-8C09-BC0537958DAE}" srcOrd="9" destOrd="0" presId="urn:microsoft.com/office/officeart/2005/8/layout/radial1"/>
    <dgm:cxn modelId="{7ACCAC3B-585F-49F4-8FAC-5B9208B3126B}" type="presParOf" srcId="{C7B946FE-59D8-4D12-8C09-BC0537958DAE}" destId="{3E6C9985-DBDD-4EED-8D41-8D7A934D85AD}" srcOrd="0" destOrd="0" presId="urn:microsoft.com/office/officeart/2005/8/layout/radial1"/>
    <dgm:cxn modelId="{CDD65491-8188-45EB-A138-B92F17B086B2}" type="presParOf" srcId="{A49E0152-2DD2-49A2-9CC5-612774D21184}" destId="{5CAC3CA5-4D4E-4CD5-B029-F343138D5FD6}" srcOrd="10" destOrd="0" presId="urn:microsoft.com/office/officeart/2005/8/layout/radial1"/>
    <dgm:cxn modelId="{C8E74ACE-08BA-4BDF-BC31-1A8015706F69}" type="presParOf" srcId="{A49E0152-2DD2-49A2-9CC5-612774D21184}" destId="{0401F99C-04ED-41B4-8658-7B8E1CC84941}" srcOrd="11" destOrd="0" presId="urn:microsoft.com/office/officeart/2005/8/layout/radial1"/>
    <dgm:cxn modelId="{C5E2E33A-5235-48B7-B580-FD319175AC35}" type="presParOf" srcId="{0401F99C-04ED-41B4-8658-7B8E1CC84941}" destId="{12060A79-2244-4244-AA48-F91B8FBCA874}" srcOrd="0" destOrd="0" presId="urn:microsoft.com/office/officeart/2005/8/layout/radial1"/>
    <dgm:cxn modelId="{988922A1-D1C3-48B5-ABFF-AA477FB7AF3C}" type="presParOf" srcId="{A49E0152-2DD2-49A2-9CC5-612774D21184}" destId="{D9DC1811-6482-4882-BD97-6C1DF4FB7C5E}" srcOrd="12" destOrd="0" presId="urn:microsoft.com/office/officeart/2005/8/layout/radial1"/>
    <dgm:cxn modelId="{61E4B396-0396-40DC-AC85-6A924080CBBA}" type="presParOf" srcId="{A49E0152-2DD2-49A2-9CC5-612774D21184}" destId="{94D7B32E-51E5-469E-81C3-B09D2C7CCD65}" srcOrd="13" destOrd="0" presId="urn:microsoft.com/office/officeart/2005/8/layout/radial1"/>
    <dgm:cxn modelId="{517197B8-26BA-4DBA-97D1-2194295E09AC}" type="presParOf" srcId="{94D7B32E-51E5-469E-81C3-B09D2C7CCD65}" destId="{3E22750F-2164-4CC6-96AD-91A0A3D037DD}" srcOrd="0" destOrd="0" presId="urn:microsoft.com/office/officeart/2005/8/layout/radial1"/>
    <dgm:cxn modelId="{500C719F-93C4-491E-B0E9-3E1018C110F4}" type="presParOf" srcId="{A49E0152-2DD2-49A2-9CC5-612774D21184}" destId="{4725C341-6B0C-4ABF-99AD-5931983A12A4}" srcOrd="14" destOrd="0" presId="urn:microsoft.com/office/officeart/2005/8/layout/radial1"/>
    <dgm:cxn modelId="{CCE4178E-464D-44AC-894D-5354F631339F}" type="presParOf" srcId="{A49E0152-2DD2-49A2-9CC5-612774D21184}" destId="{3868F5E0-3D5A-4E7C-91D4-012296AD59B3}" srcOrd="15" destOrd="0" presId="urn:microsoft.com/office/officeart/2005/8/layout/radial1"/>
    <dgm:cxn modelId="{C0BCCE96-E04A-441A-8373-DFB4773D1D87}" type="presParOf" srcId="{3868F5E0-3D5A-4E7C-91D4-012296AD59B3}" destId="{A532EF75-F26C-471F-ADFF-DDB83451C2E4}" srcOrd="0" destOrd="0" presId="urn:microsoft.com/office/officeart/2005/8/layout/radial1"/>
    <dgm:cxn modelId="{05FCE7FE-CC0D-4B1E-8C74-E97D3CA6EEC5}" type="presParOf" srcId="{A49E0152-2DD2-49A2-9CC5-612774D21184}" destId="{C1BA877E-160B-49D7-ACE8-9733322D575C}" srcOrd="16" destOrd="0" presId="urn:microsoft.com/office/officeart/2005/8/layout/radial1"/>
    <dgm:cxn modelId="{2494E022-D81E-4508-9A64-59F4ECA9E23A}" type="presParOf" srcId="{A49E0152-2DD2-49A2-9CC5-612774D21184}" destId="{421FD191-AC28-4012-8BFC-AAD3D4C0C750}" srcOrd="17" destOrd="0" presId="urn:microsoft.com/office/officeart/2005/8/layout/radial1"/>
    <dgm:cxn modelId="{118E66D1-C323-48FC-963B-16560B2A1251}" type="presParOf" srcId="{421FD191-AC28-4012-8BFC-AAD3D4C0C750}" destId="{E8C2D3D2-ED36-4F0D-8D48-2D57758E38D2}" srcOrd="0" destOrd="0" presId="urn:microsoft.com/office/officeart/2005/8/layout/radial1"/>
    <dgm:cxn modelId="{E12B721C-91D6-4B00-9B04-AB148D7E9230}" type="presParOf" srcId="{A49E0152-2DD2-49A2-9CC5-612774D21184}" destId="{D03D7B20-5052-4A55-A9CD-47AAF7D35EA4}" srcOrd="18" destOrd="0" presId="urn:microsoft.com/office/officeart/2005/8/layout/radial1"/>
    <dgm:cxn modelId="{6C62628A-7192-4291-87F3-2CC0BD67B8CC}" type="presParOf" srcId="{A49E0152-2DD2-49A2-9CC5-612774D21184}" destId="{720E6570-9767-471F-815E-B4D0543DB38A}" srcOrd="19" destOrd="0" presId="urn:microsoft.com/office/officeart/2005/8/layout/radial1"/>
    <dgm:cxn modelId="{4ECADC5C-7F01-4CE7-8AC9-3A1C0F6CA164}" type="presParOf" srcId="{720E6570-9767-471F-815E-B4D0543DB38A}" destId="{F71B67E4-A572-48AD-8A92-C56BFE8B1B0E}" srcOrd="0" destOrd="0" presId="urn:microsoft.com/office/officeart/2005/8/layout/radial1"/>
    <dgm:cxn modelId="{4C73567C-C2AB-4EBC-9DDD-6BCB6BAFC4C9}" type="presParOf" srcId="{A49E0152-2DD2-49A2-9CC5-612774D21184}" destId="{B63D901A-D3CC-4C32-BB43-D8907AFB5273}" srcOrd="20" destOrd="0" presId="urn:microsoft.com/office/officeart/2005/8/layout/radial1"/>
    <dgm:cxn modelId="{3E6DF3C3-B6B5-4F04-B8FA-DFE881F31BC4}" type="presParOf" srcId="{A49E0152-2DD2-49A2-9CC5-612774D21184}" destId="{23DBB19A-08A9-404C-9A85-907E2DFCBF40}" srcOrd="21" destOrd="0" presId="urn:microsoft.com/office/officeart/2005/8/layout/radial1"/>
    <dgm:cxn modelId="{685C0C0E-F14D-40CC-BA54-DFBCB6C491D4}" type="presParOf" srcId="{23DBB19A-08A9-404C-9A85-907E2DFCBF40}" destId="{FE2B994C-3F60-4D7A-BA7A-AF7D18DD4163}" srcOrd="0" destOrd="0" presId="urn:microsoft.com/office/officeart/2005/8/layout/radial1"/>
    <dgm:cxn modelId="{36D3E68E-5197-4D5D-9343-CC95E13DC629}" type="presParOf" srcId="{A49E0152-2DD2-49A2-9CC5-612774D21184}" destId="{2E3885CB-49A2-41CF-8BE0-0102112EC607}" srcOrd="22" destOrd="0" presId="urn:microsoft.com/office/officeart/2005/8/layout/radial1"/>
  </dgm:cxnLst>
  <dgm:bg/>
  <dgm:whole>
    <a:ln w="9525" cap="flat" cmpd="sng" algn="ctr">
      <a:noFill/>
      <a:prstDash val="dash"/>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8841F0-0C2C-415A-AB92-65B3F889A5EF}">
      <dsp:nvSpPr>
        <dsp:cNvPr id="0" name=""/>
        <dsp:cNvSpPr/>
      </dsp:nvSpPr>
      <dsp:spPr>
        <a:xfrm>
          <a:off x="3459972" y="2260617"/>
          <a:ext cx="1814760" cy="1814760"/>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GB" sz="3700" kern="1200" dirty="0" smtClean="0">
              <a:latin typeface="Arial Narrow" pitchFamily="34" charset="0"/>
            </a:rPr>
            <a:t>Rapid spread</a:t>
          </a:r>
          <a:endParaRPr lang="en-GB" sz="3700" kern="1200" dirty="0">
            <a:latin typeface="Arial Narrow" pitchFamily="34" charset="0"/>
          </a:endParaRPr>
        </a:p>
      </dsp:txBody>
      <dsp:txXfrm>
        <a:off x="3725737" y="2526382"/>
        <a:ext cx="1283230" cy="1283230"/>
      </dsp:txXfrm>
    </dsp:sp>
    <dsp:sp modelId="{A61E8F51-48C4-48F8-BDFF-02D0C55F264B}">
      <dsp:nvSpPr>
        <dsp:cNvPr id="0" name=""/>
        <dsp:cNvSpPr/>
      </dsp:nvSpPr>
      <dsp:spPr>
        <a:xfrm rot="5400000">
          <a:off x="4232351" y="1728853"/>
          <a:ext cx="270003" cy="56937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GB" sz="2600" kern="1200">
            <a:latin typeface="Arial Narrow" pitchFamily="34" charset="0"/>
          </a:endParaRPr>
        </a:p>
      </dsp:txBody>
      <dsp:txXfrm>
        <a:off x="4272852" y="1802227"/>
        <a:ext cx="189002" cy="341622"/>
      </dsp:txXfrm>
    </dsp:sp>
    <dsp:sp modelId="{DE5D8C6D-10C7-4D16-9E78-9CBC436C480A}">
      <dsp:nvSpPr>
        <dsp:cNvPr id="0" name=""/>
        <dsp:cNvSpPr/>
      </dsp:nvSpPr>
      <dsp:spPr>
        <a:xfrm>
          <a:off x="3439614" y="-104299"/>
          <a:ext cx="1855476" cy="1855476"/>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GB" sz="2600" kern="1200" dirty="0" err="1" smtClean="0">
              <a:latin typeface="Arial Narrow" pitchFamily="34" charset="0"/>
            </a:rPr>
            <a:t>Clonal</a:t>
          </a:r>
          <a:r>
            <a:rPr lang="en-GB" sz="2600" kern="1200" dirty="0" smtClean="0">
              <a:latin typeface="Arial Narrow" pitchFamily="34" charset="0"/>
            </a:rPr>
            <a:t> expansion</a:t>
          </a:r>
          <a:endParaRPr lang="en-GB" sz="2600" kern="1200" dirty="0">
            <a:latin typeface="Arial Narrow" pitchFamily="34" charset="0"/>
          </a:endParaRPr>
        </a:p>
      </dsp:txBody>
      <dsp:txXfrm>
        <a:off x="3711342" y="167429"/>
        <a:ext cx="1312020" cy="1312020"/>
      </dsp:txXfrm>
    </dsp:sp>
    <dsp:sp modelId="{3B14EC59-4F7C-4F23-B926-A426B6FDE079}">
      <dsp:nvSpPr>
        <dsp:cNvPr id="0" name=""/>
        <dsp:cNvSpPr/>
      </dsp:nvSpPr>
      <dsp:spPr>
        <a:xfrm rot="13068742">
          <a:off x="5231909" y="3460178"/>
          <a:ext cx="269209" cy="56937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GB" sz="2600" kern="1200">
            <a:latin typeface="Arial Narrow" pitchFamily="34" charset="0"/>
          </a:endParaRPr>
        </a:p>
      </dsp:txBody>
      <dsp:txXfrm>
        <a:off x="5304193" y="3598809"/>
        <a:ext cx="188446" cy="341622"/>
      </dsp:txXfrm>
    </dsp:sp>
    <dsp:sp modelId="{E124437D-1D4A-450B-A96C-2DB5B8C07FDC}">
      <dsp:nvSpPr>
        <dsp:cNvPr id="0" name=""/>
        <dsp:cNvSpPr/>
      </dsp:nvSpPr>
      <dsp:spPr>
        <a:xfrm>
          <a:off x="5468563" y="3411040"/>
          <a:ext cx="1858474" cy="1858474"/>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GB" sz="2600" kern="1200" dirty="0" smtClean="0">
              <a:latin typeface="Arial Narrow" pitchFamily="34" charset="0"/>
            </a:rPr>
            <a:t>GI carriage</a:t>
          </a:r>
          <a:endParaRPr lang="en-GB" sz="2600" kern="1200" dirty="0">
            <a:latin typeface="Arial Narrow" pitchFamily="34" charset="0"/>
          </a:endParaRPr>
        </a:p>
      </dsp:txBody>
      <dsp:txXfrm>
        <a:off x="5740730" y="3683207"/>
        <a:ext cx="1314140" cy="1314140"/>
      </dsp:txXfrm>
    </dsp:sp>
    <dsp:sp modelId="{A98F29DD-4A04-487F-9E0B-EB826DCBEC3D}">
      <dsp:nvSpPr>
        <dsp:cNvPr id="0" name=""/>
        <dsp:cNvSpPr/>
      </dsp:nvSpPr>
      <dsp:spPr>
        <a:xfrm rot="19847534">
          <a:off x="3254201" y="3452881"/>
          <a:ext cx="253260" cy="56937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GB" sz="2600" kern="1200">
            <a:latin typeface="Arial Narrow" pitchFamily="34" charset="0"/>
          </a:endParaRPr>
        </a:p>
      </dsp:txBody>
      <dsp:txXfrm rot="10800000">
        <a:off x="3259031" y="3585293"/>
        <a:ext cx="177282" cy="341622"/>
      </dsp:txXfrm>
    </dsp:sp>
    <dsp:sp modelId="{2C350BD0-8C51-4826-A99A-CDEF12055937}">
      <dsp:nvSpPr>
        <dsp:cNvPr id="0" name=""/>
        <dsp:cNvSpPr/>
      </dsp:nvSpPr>
      <dsp:spPr>
        <a:xfrm>
          <a:off x="1377574" y="3380947"/>
          <a:ext cx="1918660" cy="1918660"/>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GB" sz="2600" kern="1200" dirty="0" smtClean="0">
              <a:latin typeface="Arial Narrow" pitchFamily="34" charset="0"/>
            </a:rPr>
            <a:t>Horizontal gene transfer</a:t>
          </a:r>
          <a:endParaRPr lang="en-GB" sz="2600" kern="1200" dirty="0">
            <a:latin typeface="Arial Narrow" pitchFamily="34" charset="0"/>
          </a:endParaRPr>
        </a:p>
      </dsp:txBody>
      <dsp:txXfrm>
        <a:off x="1658555" y="3661928"/>
        <a:ext cx="1356698" cy="13566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5BE3AC-461A-4E9C-BBE1-0A9BF9DDA728}">
      <dsp:nvSpPr>
        <dsp:cNvPr id="0" name=""/>
        <dsp:cNvSpPr/>
      </dsp:nvSpPr>
      <dsp:spPr>
        <a:xfrm>
          <a:off x="2966515" y="2555953"/>
          <a:ext cx="1253799" cy="1258098"/>
        </a:xfrm>
        <a:prstGeom prst="ellipse">
          <a:avLst/>
        </a:prstGeom>
        <a:solidFill>
          <a:schemeClr val="accent3">
            <a:lumMod val="5000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GB" sz="1600" b="1" kern="1200" dirty="0" smtClean="0">
              <a:latin typeface="Arial" pitchFamily="34" charset="0"/>
              <a:ea typeface="Verdana" pitchFamily="34" charset="0"/>
              <a:cs typeface="Arial" pitchFamily="34" charset="0"/>
            </a:rPr>
            <a:t>MDR-GNR </a:t>
          </a:r>
          <a:r>
            <a:rPr lang="en-GB" sz="1600" b="1" kern="1200" dirty="0" smtClean="0">
              <a:latin typeface="Arial" pitchFamily="34" charset="0"/>
              <a:ea typeface="Verdana" pitchFamily="34" charset="0"/>
              <a:cs typeface="Arial" pitchFamily="34" charset="0"/>
            </a:rPr>
            <a:t>Toolbox</a:t>
          </a:r>
          <a:endParaRPr lang="en-GB" sz="1600" b="1" kern="1200" dirty="0">
            <a:latin typeface="Arial" pitchFamily="34" charset="0"/>
            <a:ea typeface="Verdana" pitchFamily="34" charset="0"/>
            <a:cs typeface="Arial" pitchFamily="34" charset="0"/>
          </a:endParaRPr>
        </a:p>
      </dsp:txBody>
      <dsp:txXfrm>
        <a:off x="3150130" y="2740197"/>
        <a:ext cx="886569" cy="889610"/>
      </dsp:txXfrm>
    </dsp:sp>
    <dsp:sp modelId="{DB8F51CD-C538-4588-A588-A84B010586D4}">
      <dsp:nvSpPr>
        <dsp:cNvPr id="0" name=""/>
        <dsp:cNvSpPr/>
      </dsp:nvSpPr>
      <dsp:spPr>
        <a:xfrm rot="16716625">
          <a:off x="3128926" y="1901698"/>
          <a:ext cx="1314052" cy="23545"/>
        </a:xfrm>
        <a:custGeom>
          <a:avLst/>
          <a:gdLst/>
          <a:ahLst/>
          <a:cxnLst/>
          <a:rect l="0" t="0" r="0" b="0"/>
          <a:pathLst>
            <a:path>
              <a:moveTo>
                <a:pt x="0" y="11772"/>
              </a:moveTo>
              <a:lnTo>
                <a:pt x="1314052"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
            <a:lnSpc>
              <a:spcPct val="90000"/>
            </a:lnSpc>
            <a:spcBef>
              <a:spcPct val="0"/>
            </a:spcBef>
            <a:spcAft>
              <a:spcPct val="35000"/>
            </a:spcAft>
          </a:pPr>
          <a:endParaRPr lang="en-GB" sz="100" kern="1200">
            <a:latin typeface="Arial" pitchFamily="34" charset="0"/>
            <a:ea typeface="Verdana" pitchFamily="34" charset="0"/>
            <a:cs typeface="Arial" pitchFamily="34" charset="0"/>
          </a:endParaRPr>
        </a:p>
      </dsp:txBody>
      <dsp:txXfrm>
        <a:off x="3753101" y="1880619"/>
        <a:ext cx="65702" cy="65702"/>
      </dsp:txXfrm>
    </dsp:sp>
    <dsp:sp modelId="{AFABF447-E48A-423B-B49F-6EA32EBB3358}">
      <dsp:nvSpPr>
        <dsp:cNvPr id="0" name=""/>
        <dsp:cNvSpPr/>
      </dsp:nvSpPr>
      <dsp:spPr>
        <a:xfrm>
          <a:off x="3336696" y="-16984"/>
          <a:ext cx="1288093" cy="128809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Hand hygiene</a:t>
          </a:r>
          <a:endParaRPr lang="en-GB" sz="1200" kern="1200" dirty="0">
            <a:latin typeface="Arial" pitchFamily="34" charset="0"/>
            <a:ea typeface="Verdana" pitchFamily="34" charset="0"/>
            <a:cs typeface="Arial" pitchFamily="34" charset="0"/>
          </a:endParaRPr>
        </a:p>
      </dsp:txBody>
      <dsp:txXfrm>
        <a:off x="3525333" y="171653"/>
        <a:ext cx="910819" cy="910819"/>
      </dsp:txXfrm>
    </dsp:sp>
    <dsp:sp modelId="{6D54B6E2-7739-424F-AD0F-5C0CCB7D7C11}">
      <dsp:nvSpPr>
        <dsp:cNvPr id="0" name=""/>
        <dsp:cNvSpPr/>
      </dsp:nvSpPr>
      <dsp:spPr>
        <a:xfrm rot="18918134">
          <a:off x="3879002" y="2340462"/>
          <a:ext cx="1112026" cy="23545"/>
        </a:xfrm>
        <a:custGeom>
          <a:avLst/>
          <a:gdLst/>
          <a:ahLst/>
          <a:cxnLst/>
          <a:rect l="0" t="0" r="0" b="0"/>
          <a:pathLst>
            <a:path>
              <a:moveTo>
                <a:pt x="0" y="11772"/>
              </a:moveTo>
              <a:lnTo>
                <a:pt x="1112026"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
            <a:lnSpc>
              <a:spcPct val="90000"/>
            </a:lnSpc>
            <a:spcBef>
              <a:spcPct val="0"/>
            </a:spcBef>
            <a:spcAft>
              <a:spcPct val="35000"/>
            </a:spcAft>
          </a:pPr>
          <a:endParaRPr lang="en-GB" sz="100" kern="1200">
            <a:latin typeface="Arial" pitchFamily="34" charset="0"/>
            <a:ea typeface="Verdana" pitchFamily="34" charset="0"/>
            <a:cs typeface="Arial" pitchFamily="34" charset="0"/>
          </a:endParaRPr>
        </a:p>
      </dsp:txBody>
      <dsp:txXfrm>
        <a:off x="4407214" y="2324434"/>
        <a:ext cx="55601" cy="55601"/>
      </dsp:txXfrm>
    </dsp:sp>
    <dsp:sp modelId="{F742DEE1-3A8E-4ACB-8223-B85092990354}">
      <dsp:nvSpPr>
        <dsp:cNvPr id="0" name=""/>
        <dsp:cNvSpPr/>
      </dsp:nvSpPr>
      <dsp:spPr>
        <a:xfrm>
          <a:off x="4644003" y="864105"/>
          <a:ext cx="1288093" cy="128809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Cleaning / disinfection</a:t>
          </a:r>
          <a:endParaRPr lang="en-GB" sz="1200" kern="1200" dirty="0">
            <a:latin typeface="Arial" pitchFamily="34" charset="0"/>
            <a:ea typeface="Verdana" pitchFamily="34" charset="0"/>
            <a:cs typeface="Arial" pitchFamily="34" charset="0"/>
          </a:endParaRPr>
        </a:p>
      </dsp:txBody>
      <dsp:txXfrm>
        <a:off x="4832640" y="1052742"/>
        <a:ext cx="910819" cy="910819"/>
      </dsp:txXfrm>
    </dsp:sp>
    <dsp:sp modelId="{448BC795-2B71-4D53-89F4-C8C4F00A8740}">
      <dsp:nvSpPr>
        <dsp:cNvPr id="0" name=""/>
        <dsp:cNvSpPr/>
      </dsp:nvSpPr>
      <dsp:spPr>
        <a:xfrm rot="20107388">
          <a:off x="4020658" y="2266321"/>
          <a:ext cx="3057184" cy="23545"/>
        </a:xfrm>
        <a:custGeom>
          <a:avLst/>
          <a:gdLst/>
          <a:ahLst/>
          <a:cxnLst/>
          <a:rect l="0" t="0" r="0" b="0"/>
          <a:pathLst>
            <a:path>
              <a:moveTo>
                <a:pt x="0" y="11772"/>
              </a:moveTo>
              <a:lnTo>
                <a:pt x="3057184"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GB" sz="800" kern="1200"/>
        </a:p>
      </dsp:txBody>
      <dsp:txXfrm>
        <a:off x="5472821" y="2201664"/>
        <a:ext cx="152859" cy="152859"/>
      </dsp:txXfrm>
    </dsp:sp>
    <dsp:sp modelId="{09E20101-E01D-44D7-A5E2-CBAFA2BAA369}">
      <dsp:nvSpPr>
        <dsp:cNvPr id="0" name=""/>
        <dsp:cNvSpPr/>
      </dsp:nvSpPr>
      <dsp:spPr>
        <a:xfrm>
          <a:off x="6876252" y="720084"/>
          <a:ext cx="1288093" cy="128809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HCW screening</a:t>
          </a:r>
          <a:endParaRPr lang="en-GB" sz="1200" kern="1200" dirty="0">
            <a:latin typeface="Arial" pitchFamily="34" charset="0"/>
            <a:ea typeface="Verdana" pitchFamily="34" charset="0"/>
            <a:cs typeface="Arial" pitchFamily="34" charset="0"/>
          </a:endParaRPr>
        </a:p>
      </dsp:txBody>
      <dsp:txXfrm>
        <a:off x="7064889" y="908721"/>
        <a:ext cx="910819" cy="910819"/>
      </dsp:txXfrm>
    </dsp:sp>
    <dsp:sp modelId="{87EBF4B6-5A60-49E3-BAE3-9569A8941223}">
      <dsp:nvSpPr>
        <dsp:cNvPr id="0" name=""/>
        <dsp:cNvSpPr/>
      </dsp:nvSpPr>
      <dsp:spPr>
        <a:xfrm rot="21348663">
          <a:off x="4214703" y="3019502"/>
          <a:ext cx="2955261" cy="23545"/>
        </a:xfrm>
        <a:custGeom>
          <a:avLst/>
          <a:gdLst/>
          <a:ahLst/>
          <a:cxnLst/>
          <a:rect l="0" t="0" r="0" b="0"/>
          <a:pathLst>
            <a:path>
              <a:moveTo>
                <a:pt x="0" y="11772"/>
              </a:moveTo>
              <a:lnTo>
                <a:pt x="2955261"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n-GB" sz="1000" kern="1200"/>
        </a:p>
      </dsp:txBody>
      <dsp:txXfrm>
        <a:off x="5618453" y="2957393"/>
        <a:ext cx="147763" cy="147763"/>
      </dsp:txXfrm>
    </dsp:sp>
    <dsp:sp modelId="{9C0566EF-5437-4189-A58F-D7ED4475F7E6}">
      <dsp:nvSpPr>
        <dsp:cNvPr id="0" name=""/>
        <dsp:cNvSpPr/>
      </dsp:nvSpPr>
      <dsp:spPr>
        <a:xfrm>
          <a:off x="7164297" y="2232248"/>
          <a:ext cx="1288093" cy="128809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err="1" smtClean="0">
              <a:latin typeface="Arial" pitchFamily="34" charset="0"/>
              <a:ea typeface="Verdana" pitchFamily="34" charset="0"/>
              <a:cs typeface="Arial" pitchFamily="34" charset="0"/>
            </a:rPr>
            <a:t>Decol</a:t>
          </a:r>
          <a:r>
            <a:rPr lang="en-GB" sz="1200" kern="1200" dirty="0" smtClean="0">
              <a:latin typeface="Arial" pitchFamily="34" charset="0"/>
              <a:ea typeface="Verdana" pitchFamily="34" charset="0"/>
              <a:cs typeface="Arial" pitchFamily="34" charset="0"/>
            </a:rPr>
            <a:t>.</a:t>
          </a:r>
          <a:endParaRPr lang="en-GB" sz="1200" kern="1200" dirty="0">
            <a:latin typeface="Arial" pitchFamily="34" charset="0"/>
            <a:ea typeface="Verdana" pitchFamily="34" charset="0"/>
            <a:cs typeface="Arial" pitchFamily="34" charset="0"/>
          </a:endParaRPr>
        </a:p>
      </dsp:txBody>
      <dsp:txXfrm>
        <a:off x="7352934" y="2420885"/>
        <a:ext cx="910819" cy="910819"/>
      </dsp:txXfrm>
    </dsp:sp>
    <dsp:sp modelId="{C7B946FE-59D8-4D12-8C09-BC0537958DAE}">
      <dsp:nvSpPr>
        <dsp:cNvPr id="0" name=""/>
        <dsp:cNvSpPr/>
      </dsp:nvSpPr>
      <dsp:spPr>
        <a:xfrm rot="999354">
          <a:off x="4127155" y="3810839"/>
          <a:ext cx="3194957" cy="23545"/>
        </a:xfrm>
        <a:custGeom>
          <a:avLst/>
          <a:gdLst/>
          <a:ahLst/>
          <a:cxnLst/>
          <a:rect l="0" t="0" r="0" b="0"/>
          <a:pathLst>
            <a:path>
              <a:moveTo>
                <a:pt x="0" y="11772"/>
              </a:moveTo>
              <a:lnTo>
                <a:pt x="3194957"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GB" sz="600" kern="1200">
            <a:latin typeface="Arial" pitchFamily="34" charset="0"/>
            <a:ea typeface="Verdana" pitchFamily="34" charset="0"/>
            <a:cs typeface="Arial" pitchFamily="34" charset="0"/>
          </a:endParaRPr>
        </a:p>
      </dsp:txBody>
      <dsp:txXfrm>
        <a:off x="5644760" y="3742737"/>
        <a:ext cx="159747" cy="159747"/>
      </dsp:txXfrm>
    </dsp:sp>
    <dsp:sp modelId="{5CAC3CA5-4D4E-4CD5-B029-F343138D5FD6}">
      <dsp:nvSpPr>
        <dsp:cNvPr id="0" name=""/>
        <dsp:cNvSpPr/>
      </dsp:nvSpPr>
      <dsp:spPr>
        <a:xfrm>
          <a:off x="7228066" y="3821038"/>
          <a:ext cx="1288093" cy="128809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err="1" smtClean="0">
              <a:latin typeface="Arial" pitchFamily="34" charset="0"/>
              <a:ea typeface="Verdana" pitchFamily="34" charset="0"/>
              <a:cs typeface="Arial" pitchFamily="34" charset="0"/>
            </a:rPr>
            <a:t>Cohorting</a:t>
          </a:r>
          <a:r>
            <a:rPr lang="en-GB" sz="1200" kern="1200" dirty="0" smtClean="0">
              <a:latin typeface="Arial" pitchFamily="34" charset="0"/>
              <a:ea typeface="Verdana" pitchFamily="34" charset="0"/>
              <a:cs typeface="Arial" pitchFamily="34" charset="0"/>
            </a:rPr>
            <a:t> staff / patients</a:t>
          </a:r>
          <a:endParaRPr lang="en-GB" sz="1200" kern="1200" dirty="0">
            <a:latin typeface="Arial" pitchFamily="34" charset="0"/>
            <a:ea typeface="Verdana" pitchFamily="34" charset="0"/>
            <a:cs typeface="Arial" pitchFamily="34" charset="0"/>
          </a:endParaRPr>
        </a:p>
      </dsp:txBody>
      <dsp:txXfrm>
        <a:off x="7416703" y="4009675"/>
        <a:ext cx="910819" cy="910819"/>
      </dsp:txXfrm>
    </dsp:sp>
    <dsp:sp modelId="{0401F99C-04ED-41B4-8658-7B8E1CC84941}">
      <dsp:nvSpPr>
        <dsp:cNvPr id="0" name=""/>
        <dsp:cNvSpPr/>
      </dsp:nvSpPr>
      <dsp:spPr>
        <a:xfrm rot="2258105">
          <a:off x="3858266" y="4238017"/>
          <a:ext cx="2232105" cy="23545"/>
        </a:xfrm>
        <a:custGeom>
          <a:avLst/>
          <a:gdLst/>
          <a:ahLst/>
          <a:cxnLst/>
          <a:rect l="0" t="0" r="0" b="0"/>
          <a:pathLst>
            <a:path>
              <a:moveTo>
                <a:pt x="0" y="11772"/>
              </a:moveTo>
              <a:lnTo>
                <a:pt x="2232105"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
            <a:lnSpc>
              <a:spcPct val="90000"/>
            </a:lnSpc>
            <a:spcBef>
              <a:spcPct val="0"/>
            </a:spcBef>
            <a:spcAft>
              <a:spcPct val="35000"/>
            </a:spcAft>
          </a:pPr>
          <a:endParaRPr lang="en-GB" sz="200" kern="1200">
            <a:latin typeface="Arial" pitchFamily="34" charset="0"/>
            <a:ea typeface="Verdana" pitchFamily="34" charset="0"/>
            <a:cs typeface="Arial" pitchFamily="34" charset="0"/>
          </a:endParaRPr>
        </a:p>
      </dsp:txBody>
      <dsp:txXfrm>
        <a:off x="4918516" y="4193987"/>
        <a:ext cx="111605" cy="111605"/>
      </dsp:txXfrm>
    </dsp:sp>
    <dsp:sp modelId="{D9DC1811-6482-4882-BD97-6C1DF4FB7C5E}">
      <dsp:nvSpPr>
        <dsp:cNvPr id="0" name=""/>
        <dsp:cNvSpPr/>
      </dsp:nvSpPr>
      <dsp:spPr>
        <a:xfrm>
          <a:off x="5724123" y="4680512"/>
          <a:ext cx="1288093" cy="128809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Note flagging</a:t>
          </a:r>
          <a:endParaRPr lang="en-GB" sz="1200" kern="1200" dirty="0">
            <a:latin typeface="Arial" pitchFamily="34" charset="0"/>
            <a:ea typeface="Verdana" pitchFamily="34" charset="0"/>
            <a:cs typeface="Arial" pitchFamily="34" charset="0"/>
          </a:endParaRPr>
        </a:p>
      </dsp:txBody>
      <dsp:txXfrm>
        <a:off x="5912760" y="4869149"/>
        <a:ext cx="910819" cy="910819"/>
      </dsp:txXfrm>
    </dsp:sp>
    <dsp:sp modelId="{94D7B32E-51E5-469E-81C3-B09D2C7CCD65}">
      <dsp:nvSpPr>
        <dsp:cNvPr id="0" name=""/>
        <dsp:cNvSpPr/>
      </dsp:nvSpPr>
      <dsp:spPr>
        <a:xfrm rot="3961819">
          <a:off x="3461877" y="4343205"/>
          <a:ext cx="1303404" cy="23545"/>
        </a:xfrm>
        <a:custGeom>
          <a:avLst/>
          <a:gdLst/>
          <a:ahLst/>
          <a:cxnLst/>
          <a:rect l="0" t="0" r="0" b="0"/>
          <a:pathLst>
            <a:path>
              <a:moveTo>
                <a:pt x="0" y="11772"/>
              </a:moveTo>
              <a:lnTo>
                <a:pt x="1303404" y="11772"/>
              </a:lnTo>
            </a:path>
          </a:pathLst>
        </a:custGeom>
        <a:noFill/>
        <a:ln w="25400" cap="flat" cmpd="sng" algn="ctr">
          <a:solidFill>
            <a:schemeClr val="accent2">
              <a:hueOff val="0"/>
              <a:satOff val="0"/>
              <a:lumOff val="0"/>
            </a:schemeClr>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en-GB" sz="400" kern="1200"/>
        </a:p>
      </dsp:txBody>
      <dsp:txXfrm>
        <a:off x="4080994" y="4322392"/>
        <a:ext cx="65170" cy="65170"/>
      </dsp:txXfrm>
    </dsp:sp>
    <dsp:sp modelId="{4725C341-6B0C-4ABF-99AD-5931983A12A4}">
      <dsp:nvSpPr>
        <dsp:cNvPr id="0" name=""/>
        <dsp:cNvSpPr/>
      </dsp:nvSpPr>
      <dsp:spPr>
        <a:xfrm>
          <a:off x="3995935" y="4894935"/>
          <a:ext cx="1288093" cy="128809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Education</a:t>
          </a:r>
          <a:endParaRPr lang="en-GB" sz="1200" kern="1200" dirty="0">
            <a:latin typeface="Arial" pitchFamily="34" charset="0"/>
            <a:ea typeface="Verdana" pitchFamily="34" charset="0"/>
            <a:cs typeface="Arial" pitchFamily="34" charset="0"/>
          </a:endParaRPr>
        </a:p>
      </dsp:txBody>
      <dsp:txXfrm>
        <a:off x="4184572" y="5083572"/>
        <a:ext cx="910819" cy="910819"/>
      </dsp:txXfrm>
    </dsp:sp>
    <dsp:sp modelId="{3868F5E0-3D5A-4E7C-91D4-012296AD59B3}">
      <dsp:nvSpPr>
        <dsp:cNvPr id="0" name=""/>
        <dsp:cNvSpPr/>
      </dsp:nvSpPr>
      <dsp:spPr>
        <a:xfrm rot="6529051">
          <a:off x="2687259" y="4271813"/>
          <a:ext cx="1063584" cy="23545"/>
        </a:xfrm>
        <a:custGeom>
          <a:avLst/>
          <a:gdLst/>
          <a:ahLst/>
          <a:cxnLst/>
          <a:rect l="0" t="0" r="0" b="0"/>
          <a:pathLst>
            <a:path>
              <a:moveTo>
                <a:pt x="0" y="11772"/>
              </a:moveTo>
              <a:lnTo>
                <a:pt x="1063584"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rot="10800000">
        <a:off x="3192462" y="4256996"/>
        <a:ext cx="53179" cy="53179"/>
      </dsp:txXfrm>
    </dsp:sp>
    <dsp:sp modelId="{C1BA877E-160B-49D7-ACE8-9733322D575C}">
      <dsp:nvSpPr>
        <dsp:cNvPr id="0" name=""/>
        <dsp:cNvSpPr/>
      </dsp:nvSpPr>
      <dsp:spPr>
        <a:xfrm>
          <a:off x="2195732" y="4752530"/>
          <a:ext cx="1288093" cy="128809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err="1" smtClean="0">
              <a:latin typeface="Arial" pitchFamily="34" charset="0"/>
              <a:ea typeface="Verdana" pitchFamily="34" charset="0"/>
              <a:cs typeface="Arial" pitchFamily="34" charset="0"/>
            </a:rPr>
            <a:t>Env</a:t>
          </a:r>
          <a:r>
            <a:rPr lang="en-GB" sz="1200" kern="1200" dirty="0" smtClean="0">
              <a:latin typeface="Arial" pitchFamily="34" charset="0"/>
              <a:ea typeface="Verdana" pitchFamily="34" charset="0"/>
              <a:cs typeface="Arial" pitchFamily="34" charset="0"/>
            </a:rPr>
            <a:t>. screening</a:t>
          </a:r>
          <a:endParaRPr lang="en-GB" sz="1200" kern="1200" dirty="0">
            <a:latin typeface="Arial" pitchFamily="34" charset="0"/>
            <a:ea typeface="Verdana" pitchFamily="34" charset="0"/>
            <a:cs typeface="Arial" pitchFamily="34" charset="0"/>
          </a:endParaRPr>
        </a:p>
      </dsp:txBody>
      <dsp:txXfrm>
        <a:off x="2384369" y="4941167"/>
        <a:ext cx="910819" cy="910819"/>
      </dsp:txXfrm>
    </dsp:sp>
    <dsp:sp modelId="{421FD191-AC28-4012-8BFC-AAD3D4C0C750}">
      <dsp:nvSpPr>
        <dsp:cNvPr id="0" name=""/>
        <dsp:cNvSpPr/>
      </dsp:nvSpPr>
      <dsp:spPr>
        <a:xfrm rot="9946053">
          <a:off x="2301278" y="3412827"/>
          <a:ext cx="695019" cy="23545"/>
        </a:xfrm>
        <a:custGeom>
          <a:avLst/>
          <a:gdLst/>
          <a:ahLst/>
          <a:cxnLst/>
          <a:rect l="0" t="0" r="0" b="0"/>
          <a:pathLst>
            <a:path>
              <a:moveTo>
                <a:pt x="0" y="11772"/>
              </a:moveTo>
              <a:lnTo>
                <a:pt x="695019"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
            <a:lnSpc>
              <a:spcPct val="90000"/>
            </a:lnSpc>
            <a:spcBef>
              <a:spcPct val="0"/>
            </a:spcBef>
            <a:spcAft>
              <a:spcPct val="35000"/>
            </a:spcAft>
          </a:pPr>
          <a:endParaRPr lang="en-GB" sz="100" kern="1200">
            <a:latin typeface="Arial" pitchFamily="34" charset="0"/>
            <a:ea typeface="Verdana" pitchFamily="34" charset="0"/>
            <a:cs typeface="Arial" pitchFamily="34" charset="0"/>
          </a:endParaRPr>
        </a:p>
      </dsp:txBody>
      <dsp:txXfrm rot="10800000">
        <a:off x="2631412" y="3407224"/>
        <a:ext cx="34750" cy="34750"/>
      </dsp:txXfrm>
    </dsp:sp>
    <dsp:sp modelId="{D03D7B20-5052-4A55-A9CD-47AAF7D35EA4}">
      <dsp:nvSpPr>
        <dsp:cNvPr id="0" name=""/>
        <dsp:cNvSpPr/>
      </dsp:nvSpPr>
      <dsp:spPr>
        <a:xfrm>
          <a:off x="1043619" y="3024333"/>
          <a:ext cx="1288093" cy="128809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Contact precautions</a:t>
          </a:r>
          <a:endParaRPr lang="en-GB" sz="1200" kern="1200" dirty="0">
            <a:latin typeface="Arial" pitchFamily="34" charset="0"/>
            <a:ea typeface="Verdana" pitchFamily="34" charset="0"/>
            <a:cs typeface="Arial" pitchFamily="34" charset="0"/>
          </a:endParaRPr>
        </a:p>
      </dsp:txBody>
      <dsp:txXfrm>
        <a:off x="1232256" y="3212970"/>
        <a:ext cx="910819" cy="910819"/>
      </dsp:txXfrm>
    </dsp:sp>
    <dsp:sp modelId="{720E6570-9767-471F-815E-B4D0543DB38A}">
      <dsp:nvSpPr>
        <dsp:cNvPr id="0" name=""/>
        <dsp:cNvSpPr/>
      </dsp:nvSpPr>
      <dsp:spPr>
        <a:xfrm rot="12545984">
          <a:off x="2115791" y="2626877"/>
          <a:ext cx="992021" cy="23545"/>
        </a:xfrm>
        <a:custGeom>
          <a:avLst/>
          <a:gdLst/>
          <a:ahLst/>
          <a:cxnLst/>
          <a:rect l="0" t="0" r="0" b="0"/>
          <a:pathLst>
            <a:path>
              <a:moveTo>
                <a:pt x="0" y="11772"/>
              </a:moveTo>
              <a:lnTo>
                <a:pt x="992021"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
            <a:lnSpc>
              <a:spcPct val="90000"/>
            </a:lnSpc>
            <a:spcBef>
              <a:spcPct val="0"/>
            </a:spcBef>
            <a:spcAft>
              <a:spcPct val="35000"/>
            </a:spcAft>
          </a:pPr>
          <a:endParaRPr lang="en-GB" sz="100" kern="1200">
            <a:latin typeface="Arial" pitchFamily="34" charset="0"/>
            <a:ea typeface="Verdana" pitchFamily="34" charset="0"/>
            <a:cs typeface="Arial" pitchFamily="34" charset="0"/>
          </a:endParaRPr>
        </a:p>
      </dsp:txBody>
      <dsp:txXfrm rot="10800000">
        <a:off x="2587001" y="2613849"/>
        <a:ext cx="49601" cy="49601"/>
      </dsp:txXfrm>
    </dsp:sp>
    <dsp:sp modelId="{B63D901A-D3CC-4C32-BB43-D8907AFB5273}">
      <dsp:nvSpPr>
        <dsp:cNvPr id="0" name=""/>
        <dsp:cNvSpPr/>
      </dsp:nvSpPr>
      <dsp:spPr>
        <a:xfrm>
          <a:off x="971601" y="1440158"/>
          <a:ext cx="1288093" cy="128809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Active screening</a:t>
          </a:r>
          <a:endParaRPr lang="en-GB" sz="1200" kern="1200" dirty="0">
            <a:latin typeface="Arial" pitchFamily="34" charset="0"/>
            <a:ea typeface="Verdana" pitchFamily="34" charset="0"/>
            <a:cs typeface="Arial" pitchFamily="34" charset="0"/>
          </a:endParaRPr>
        </a:p>
      </dsp:txBody>
      <dsp:txXfrm>
        <a:off x="1160238" y="1628795"/>
        <a:ext cx="910819" cy="910819"/>
      </dsp:txXfrm>
    </dsp:sp>
    <dsp:sp modelId="{23DBB19A-08A9-404C-9A85-907E2DFCBF40}">
      <dsp:nvSpPr>
        <dsp:cNvPr id="0" name=""/>
        <dsp:cNvSpPr/>
      </dsp:nvSpPr>
      <dsp:spPr>
        <a:xfrm rot="14580338">
          <a:off x="2218991" y="1945637"/>
          <a:ext cx="1498172" cy="23545"/>
        </a:xfrm>
        <a:custGeom>
          <a:avLst/>
          <a:gdLst/>
          <a:ahLst/>
          <a:cxnLst/>
          <a:rect l="0" t="0" r="0" b="0"/>
          <a:pathLst>
            <a:path>
              <a:moveTo>
                <a:pt x="0" y="11772"/>
              </a:moveTo>
              <a:lnTo>
                <a:pt x="1498172"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
            <a:lnSpc>
              <a:spcPct val="90000"/>
            </a:lnSpc>
            <a:spcBef>
              <a:spcPct val="0"/>
            </a:spcBef>
            <a:spcAft>
              <a:spcPct val="35000"/>
            </a:spcAft>
          </a:pPr>
          <a:endParaRPr lang="en-GB" sz="100" kern="1200">
            <a:latin typeface="Arial" pitchFamily="34" charset="0"/>
            <a:ea typeface="Verdana" pitchFamily="34" charset="0"/>
            <a:cs typeface="Arial" pitchFamily="34" charset="0"/>
          </a:endParaRPr>
        </a:p>
      </dsp:txBody>
      <dsp:txXfrm rot="10800000">
        <a:off x="2930622" y="1919955"/>
        <a:ext cx="74908" cy="74908"/>
      </dsp:txXfrm>
    </dsp:sp>
    <dsp:sp modelId="{2E3885CB-49A2-41CF-8BE0-0102112EC607}">
      <dsp:nvSpPr>
        <dsp:cNvPr id="0" name=""/>
        <dsp:cNvSpPr/>
      </dsp:nvSpPr>
      <dsp:spPr>
        <a:xfrm>
          <a:off x="1691683" y="72010"/>
          <a:ext cx="1288093" cy="128809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Antibiotic stewardship</a:t>
          </a:r>
          <a:endParaRPr lang="en-GB" sz="1200" kern="1200" dirty="0">
            <a:latin typeface="Arial" pitchFamily="34" charset="0"/>
            <a:ea typeface="Verdana" pitchFamily="34" charset="0"/>
            <a:cs typeface="Arial" pitchFamily="34" charset="0"/>
          </a:endParaRPr>
        </a:p>
      </dsp:txBody>
      <dsp:txXfrm>
        <a:off x="1880320" y="260647"/>
        <a:ext cx="910819" cy="910819"/>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E5C13A-8A4C-47FA-8E26-3B537C734062}" type="datetimeFigureOut">
              <a:rPr lang="en-GB" smtClean="0"/>
              <a:pPr/>
              <a:t>07/12/2015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492831-4168-4BD2-AED9-1CAA8533983F}" type="slidenum">
              <a:rPr lang="en-GB" smtClean="0"/>
              <a:pPr/>
              <a:t>‹#›</a:t>
            </a:fld>
            <a:endParaRPr lang="en-GB"/>
          </a:p>
        </p:txBody>
      </p:sp>
    </p:spTree>
    <p:extLst>
      <p:ext uri="{BB962C8B-B14F-4D97-AF65-F5344CB8AC3E}">
        <p14:creationId xmlns:p14="http://schemas.microsoft.com/office/powerpoint/2010/main" val="2146312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48132" name="Slide Number Placeholder 3"/>
          <p:cNvSpPr>
            <a:spLocks noGrp="1"/>
          </p:cNvSpPr>
          <p:nvPr>
            <p:ph type="sldNum" sz="quarter" idx="5"/>
          </p:nvPr>
        </p:nvSpPr>
        <p:spPr bwMode="auto">
          <a:noFill/>
          <a:ln>
            <a:miter lim="800000"/>
            <a:headEnd/>
            <a:tailEnd/>
          </a:ln>
        </p:spPr>
        <p:txBody>
          <a:bodyPr/>
          <a:lstStyle/>
          <a:p>
            <a:fld id="{AA373313-C3E1-4C36-83EB-4202CC938BBD}" type="slidenum">
              <a:rPr lang="en-GB">
                <a:latin typeface="Arial" charset="0"/>
              </a:rPr>
              <a:pPr/>
              <a:t>3</a:t>
            </a:fld>
            <a:endParaRPr lang="en-GB">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49156" name="Slide Number Placeholder 3"/>
          <p:cNvSpPr>
            <a:spLocks noGrp="1"/>
          </p:cNvSpPr>
          <p:nvPr>
            <p:ph type="sldNum" sz="quarter" idx="5"/>
          </p:nvPr>
        </p:nvSpPr>
        <p:spPr bwMode="auto">
          <a:noFill/>
          <a:ln>
            <a:miter lim="800000"/>
            <a:headEnd/>
            <a:tailEnd/>
          </a:ln>
        </p:spPr>
        <p:txBody>
          <a:bodyPr/>
          <a:lstStyle/>
          <a:p>
            <a:fld id="{1001745C-DFFC-4262-A063-06C1AC2FA643}" type="slidenum">
              <a:rPr lang="en-GB">
                <a:latin typeface="Arial" charset="0"/>
              </a:rPr>
              <a:pPr/>
              <a:t>4</a:t>
            </a:fld>
            <a:endParaRPr lang="en-GB">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47749" indent="-247749">
              <a:buClr>
                <a:schemeClr val="accent2"/>
              </a:buClr>
              <a:buFont typeface="Arial" pitchFamily="34" charset="0"/>
              <a:buChar char="•"/>
            </a:pPr>
            <a:r>
              <a:rPr lang="en-GB" sz="2300" dirty="0">
                <a:solidFill>
                  <a:schemeClr val="bg1"/>
                </a:solidFill>
              </a:rPr>
              <a:t>You could (and probably should) dissect the epidemiology of:</a:t>
            </a:r>
          </a:p>
          <a:p>
            <a:pPr marL="680183" lvl="1" indent="-247749">
              <a:buClr>
                <a:schemeClr val="accent2"/>
              </a:buClr>
              <a:buFont typeface="Arial" pitchFamily="34" charset="0"/>
              <a:buChar char="•"/>
            </a:pPr>
            <a:r>
              <a:rPr lang="en-GB" sz="2300" i="1" dirty="0">
                <a:solidFill>
                  <a:schemeClr val="bg1"/>
                </a:solidFill>
              </a:rPr>
              <a:t>K. </a:t>
            </a:r>
            <a:r>
              <a:rPr lang="en-GB" sz="2300" i="1" dirty="0" err="1">
                <a:solidFill>
                  <a:schemeClr val="bg1"/>
                </a:solidFill>
              </a:rPr>
              <a:t>pneumoniae</a:t>
            </a:r>
            <a:r>
              <a:rPr lang="en-GB" sz="2300" i="1" dirty="0">
                <a:solidFill>
                  <a:schemeClr val="bg1"/>
                </a:solidFill>
              </a:rPr>
              <a:t> </a:t>
            </a:r>
            <a:r>
              <a:rPr lang="en-GB" sz="2300" dirty="0">
                <a:solidFill>
                  <a:schemeClr val="bg1"/>
                </a:solidFill>
              </a:rPr>
              <a:t>vs. </a:t>
            </a:r>
            <a:r>
              <a:rPr lang="en-GB" sz="2300" i="1" dirty="0">
                <a:solidFill>
                  <a:schemeClr val="bg1"/>
                </a:solidFill>
              </a:rPr>
              <a:t>E. coli </a:t>
            </a:r>
          </a:p>
          <a:p>
            <a:pPr marL="680183" lvl="1" indent="-247749">
              <a:buClr>
                <a:schemeClr val="accent2"/>
              </a:buClr>
              <a:buFont typeface="Arial" pitchFamily="34" charset="0"/>
              <a:buChar char="•"/>
            </a:pPr>
            <a:r>
              <a:rPr lang="en-GB" sz="2300" i="1" dirty="0">
                <a:solidFill>
                  <a:schemeClr val="bg1"/>
                </a:solidFill>
              </a:rPr>
              <a:t>A. </a:t>
            </a:r>
            <a:r>
              <a:rPr lang="en-GB" sz="2300" i="1" dirty="0" err="1">
                <a:solidFill>
                  <a:schemeClr val="bg1"/>
                </a:solidFill>
              </a:rPr>
              <a:t>baumannii</a:t>
            </a:r>
            <a:r>
              <a:rPr lang="en-GB" sz="2300" i="1" dirty="0">
                <a:solidFill>
                  <a:schemeClr val="bg1"/>
                </a:solidFill>
              </a:rPr>
              <a:t> </a:t>
            </a:r>
            <a:r>
              <a:rPr lang="en-GB" sz="2300" dirty="0">
                <a:solidFill>
                  <a:schemeClr val="bg1"/>
                </a:solidFill>
              </a:rPr>
              <a:t>vs. </a:t>
            </a:r>
            <a:r>
              <a:rPr lang="en-GB" sz="2300" i="1" dirty="0">
                <a:solidFill>
                  <a:schemeClr val="bg1"/>
                </a:solidFill>
              </a:rPr>
              <a:t>P. </a:t>
            </a:r>
            <a:r>
              <a:rPr lang="en-GB" sz="2300" i="1" dirty="0" err="1">
                <a:solidFill>
                  <a:schemeClr val="bg1"/>
                </a:solidFill>
              </a:rPr>
              <a:t>aeruginosa</a:t>
            </a:r>
            <a:endParaRPr lang="en-GB" sz="2300" i="1" dirty="0">
              <a:solidFill>
                <a:schemeClr val="bg1"/>
              </a:solidFill>
            </a:endParaRPr>
          </a:p>
          <a:p>
            <a:pPr marL="680183" lvl="1" indent="-247749">
              <a:buClr>
                <a:schemeClr val="accent2"/>
              </a:buClr>
              <a:buFont typeface="Arial" pitchFamily="34" charset="0"/>
              <a:buChar char="•"/>
            </a:pPr>
            <a:r>
              <a:rPr lang="en-GB" sz="2300" dirty="0">
                <a:solidFill>
                  <a:schemeClr val="bg1"/>
                </a:solidFill>
              </a:rPr>
              <a:t>ESBL vs. KPC producing </a:t>
            </a:r>
            <a:r>
              <a:rPr lang="en-GB" sz="2300" i="1" dirty="0">
                <a:solidFill>
                  <a:schemeClr val="bg1"/>
                </a:solidFill>
              </a:rPr>
              <a:t>K. </a:t>
            </a:r>
            <a:r>
              <a:rPr lang="en-GB" sz="2300" i="1" dirty="0" err="1">
                <a:solidFill>
                  <a:schemeClr val="bg1"/>
                </a:solidFill>
              </a:rPr>
              <a:t>pneumoniae</a:t>
            </a:r>
            <a:endParaRPr lang="en-GB" sz="2300" dirty="0">
              <a:solidFill>
                <a:schemeClr val="bg1"/>
              </a:solidFill>
            </a:endParaRPr>
          </a:p>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5</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C4139E69-5FA5-40E7-85BB-CD95A4227A99}" type="slidenum">
              <a:rPr lang="en-GB" smtClean="0"/>
              <a:pPr eaLnBrk="1" hangingPunct="1"/>
              <a:t>22</a:t>
            </a:fld>
            <a:endParaRPr lang="en-GB"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Physical segregation of CRE carriers; </a:t>
            </a:r>
            <a:r>
              <a:rPr lang="en-GB" dirty="0" err="1" smtClean="0"/>
              <a:t>cohorted</a:t>
            </a:r>
            <a:r>
              <a:rPr lang="en-GB" dirty="0" smtClean="0"/>
              <a:t> staff; appointed taskforce.</a:t>
            </a:r>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24</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07/12/2015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pic>
        <p:nvPicPr>
          <p:cNvPr id="8" name="Picture 7" descr="National Health Service"/>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92080" y="6274887"/>
            <a:ext cx="3744416" cy="466481"/>
          </a:xfrm>
          <a:prstGeom prst="rect">
            <a:avLst/>
          </a:prstGeom>
          <a:noFill/>
          <a:ln>
            <a:noFill/>
          </a:ln>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07/12/2015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192009-84AB-4A99-8A8E-906BC75F2480}" type="datetimeFigureOut">
              <a:rPr lang="en-GB" smtClean="0"/>
              <a:pPr/>
              <a:t>07/12/2015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5192009-84AB-4A99-8A8E-906BC75F2480}" type="datetimeFigureOut">
              <a:rPr lang="en-GB" smtClean="0"/>
              <a:pPr/>
              <a:t>07/12/2015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5192009-84AB-4A99-8A8E-906BC75F2480}" type="datetimeFigureOut">
              <a:rPr lang="en-GB" smtClean="0"/>
              <a:pPr/>
              <a:t>07/12/2015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5192009-84AB-4A99-8A8E-906BC75F2480}" type="datetimeFigureOut">
              <a:rPr lang="en-GB" smtClean="0"/>
              <a:pPr/>
              <a:t>07/12/2015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192009-84AB-4A99-8A8E-906BC75F2480}" type="datetimeFigureOut">
              <a:rPr lang="en-GB" smtClean="0"/>
              <a:pPr/>
              <a:t>07/12/2015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192009-84AB-4A99-8A8E-906BC75F2480}" type="datetimeFigureOut">
              <a:rPr lang="en-GB" smtClean="0"/>
              <a:pPr/>
              <a:t>07/12/2015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192009-84AB-4A99-8A8E-906BC75F2480}" type="datetimeFigureOut">
              <a:rPr lang="en-GB" smtClean="0"/>
              <a:pPr/>
              <a:t>07/12/2015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07/12/2015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07/12/2015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9" name="Content Placeholder 8"/>
          <p:cNvSpPr>
            <a:spLocks noGrp="1"/>
          </p:cNvSpPr>
          <p:nvPr>
            <p:ph sz="quarter" idx="13" hasCustomPrompt="1"/>
          </p:nvPr>
        </p:nvSpPr>
        <p:spPr>
          <a:xfrm>
            <a:off x="571500" y="1182688"/>
            <a:ext cx="8223250" cy="4525962"/>
          </a:xfrm>
        </p:spPr>
        <p:txBody>
          <a:bodyPr/>
          <a:lstStyle/>
          <a:p>
            <a:pPr lvl="0"/>
            <a:r>
              <a:rPr lang="en-US" dirty="0" smtClean="0"/>
              <a:t>Text Slide Title</a:t>
            </a:r>
          </a:p>
          <a:p>
            <a:pPr lvl="1"/>
            <a:r>
              <a:rPr lang="en-US" dirty="0" smtClean="0"/>
              <a:t>Text Slide Subhead</a:t>
            </a:r>
          </a:p>
          <a:p>
            <a:pPr lvl="2"/>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nonummy</a:t>
            </a:r>
            <a:endParaRPr lang="en-US" dirty="0" smtClean="0"/>
          </a:p>
          <a:p>
            <a:pPr lvl="2"/>
            <a:r>
              <a:rPr lang="pt-BR" dirty="0" smtClean="0"/>
              <a:t>Ut </a:t>
            </a:r>
            <a:r>
              <a:rPr lang="pt-BR" dirty="0" err="1" smtClean="0"/>
              <a:t>wisi</a:t>
            </a:r>
            <a:r>
              <a:rPr lang="pt-BR" dirty="0" smtClean="0"/>
              <a:t> </a:t>
            </a:r>
            <a:r>
              <a:rPr lang="pt-BR" dirty="0" err="1" smtClean="0"/>
              <a:t>enim</a:t>
            </a:r>
            <a:r>
              <a:rPr lang="pt-BR" dirty="0" smtClean="0"/>
              <a:t> ad </a:t>
            </a:r>
            <a:r>
              <a:rPr lang="pt-BR" dirty="0" err="1" smtClean="0"/>
              <a:t>minim</a:t>
            </a:r>
            <a:r>
              <a:rPr lang="pt-BR" dirty="0" smtClean="0"/>
              <a:t> </a:t>
            </a:r>
            <a:r>
              <a:rPr lang="pt-BR" dirty="0" err="1" smtClean="0"/>
              <a:t>veniam</a:t>
            </a:r>
            <a:r>
              <a:rPr lang="pt-BR" dirty="0" smtClean="0"/>
              <a:t> quis </a:t>
            </a:r>
            <a:r>
              <a:rPr lang="pt-BR" dirty="0" err="1" smtClean="0"/>
              <a:t>nostrud</a:t>
            </a:r>
            <a:r>
              <a:rPr lang="pt-BR" dirty="0" smtClean="0"/>
              <a:t> exerci </a:t>
            </a:r>
            <a:r>
              <a:rPr lang="pt-BR" dirty="0" err="1" smtClean="0"/>
              <a:t>tation</a:t>
            </a:r>
            <a:r>
              <a:rPr lang="pt-BR" dirty="0" smtClean="0"/>
              <a:t> </a:t>
            </a:r>
            <a:r>
              <a:rPr lang="pt-BR" dirty="0" err="1" smtClean="0"/>
              <a:t>ullamcorper</a:t>
            </a:r>
            <a:endParaRPr lang="pt-BR" dirty="0" smtClean="0"/>
          </a:p>
          <a:p>
            <a:pPr lvl="2"/>
            <a:r>
              <a:rPr lang="fi-FI" dirty="0" err="1" smtClean="0"/>
              <a:t>Duis</a:t>
            </a:r>
            <a:r>
              <a:rPr lang="fi-FI" dirty="0" smtClean="0"/>
              <a:t> </a:t>
            </a:r>
            <a:r>
              <a:rPr lang="fi-FI" dirty="0" err="1" smtClean="0"/>
              <a:t>autem</a:t>
            </a:r>
            <a:r>
              <a:rPr lang="fi-FI" dirty="0" smtClean="0"/>
              <a:t> </a:t>
            </a:r>
            <a:r>
              <a:rPr lang="fi-FI" dirty="0" err="1" smtClean="0"/>
              <a:t>vel</a:t>
            </a:r>
            <a:r>
              <a:rPr lang="fi-FI" dirty="0" smtClean="0"/>
              <a:t> </a:t>
            </a:r>
            <a:r>
              <a:rPr lang="fi-FI" dirty="0" err="1" smtClean="0"/>
              <a:t>eum</a:t>
            </a:r>
            <a:r>
              <a:rPr lang="fi-FI" dirty="0" smtClean="0"/>
              <a:t> </a:t>
            </a:r>
            <a:r>
              <a:rPr lang="fi-FI" dirty="0" err="1" smtClean="0"/>
              <a:t>iriure</a:t>
            </a:r>
            <a:r>
              <a:rPr lang="fi-FI" dirty="0" smtClean="0"/>
              <a:t> </a:t>
            </a:r>
            <a:r>
              <a:rPr lang="fi-FI" dirty="0" err="1" smtClean="0"/>
              <a:t>dolor</a:t>
            </a:r>
            <a:r>
              <a:rPr lang="fi-FI" dirty="0" smtClean="0"/>
              <a:t> in </a:t>
            </a:r>
            <a:r>
              <a:rPr lang="fi-FI" dirty="0" err="1" smtClean="0"/>
              <a:t>hendrerit</a:t>
            </a:r>
            <a:r>
              <a:rPr lang="fi-FI" dirty="0" smtClean="0"/>
              <a:t> in </a:t>
            </a:r>
            <a:r>
              <a:rPr lang="fi-FI" dirty="0" err="1" smtClean="0"/>
              <a:t>vulputate</a:t>
            </a:r>
            <a:r>
              <a:rPr lang="fi-FI" dirty="0" smtClean="0"/>
              <a:t> </a:t>
            </a:r>
            <a:r>
              <a:rPr lang="fi-FI" dirty="0" err="1" smtClean="0"/>
              <a:t>velit</a:t>
            </a:r>
            <a:r>
              <a:rPr lang="fi-FI" dirty="0" smtClean="0"/>
              <a:t> </a:t>
            </a:r>
            <a:r>
              <a:rPr lang="fi-FI" dirty="0" err="1" smtClean="0"/>
              <a:t>esse</a:t>
            </a:r>
            <a:endParaRPr lang="fi-FI" dirty="0" smtClean="0"/>
          </a:p>
          <a:p>
            <a:pPr lvl="2"/>
            <a:r>
              <a:rPr lang="it-IT" dirty="0" err="1" smtClean="0"/>
              <a:t>Vel</a:t>
            </a:r>
            <a:r>
              <a:rPr lang="it-IT" dirty="0" smtClean="0"/>
              <a:t> </a:t>
            </a:r>
            <a:r>
              <a:rPr lang="it-IT" dirty="0" err="1" smtClean="0"/>
              <a:t>illum</a:t>
            </a:r>
            <a:r>
              <a:rPr lang="it-IT" dirty="0" smtClean="0"/>
              <a:t> dolore </a:t>
            </a:r>
            <a:r>
              <a:rPr lang="it-IT" dirty="0" err="1" smtClean="0"/>
              <a:t>eu</a:t>
            </a:r>
            <a:r>
              <a:rPr lang="it-IT" dirty="0" smtClean="0"/>
              <a:t> </a:t>
            </a:r>
            <a:r>
              <a:rPr lang="it-IT" dirty="0" err="1" smtClean="0"/>
              <a:t>feugiat</a:t>
            </a:r>
            <a:r>
              <a:rPr lang="it-IT" dirty="0" smtClean="0"/>
              <a:t> nulla </a:t>
            </a:r>
            <a:r>
              <a:rPr lang="it-IT" dirty="0" err="1" smtClean="0"/>
              <a:t>facilisis</a:t>
            </a:r>
            <a:r>
              <a:rPr lang="it-IT" dirty="0" smtClean="0"/>
              <a:t> </a:t>
            </a:r>
            <a:r>
              <a:rPr lang="it-IT" dirty="0" err="1" smtClean="0"/>
              <a:t>atation</a:t>
            </a:r>
            <a:endParaRPr lang="it-IT" dirty="0" smtClean="0"/>
          </a:p>
          <a:p>
            <a:pPr lvl="2"/>
            <a:r>
              <a:rPr lang="fr-FR" dirty="0" err="1" smtClean="0"/>
              <a:t>Suscipit</a:t>
            </a:r>
            <a:r>
              <a:rPr lang="fr-FR" dirty="0" smtClean="0"/>
              <a:t> </a:t>
            </a:r>
            <a:r>
              <a:rPr lang="fr-FR" dirty="0" err="1" smtClean="0"/>
              <a:t>lobortis</a:t>
            </a:r>
            <a:r>
              <a:rPr lang="fr-FR" dirty="0" smtClean="0"/>
              <a:t> </a:t>
            </a:r>
            <a:r>
              <a:rPr lang="fr-FR" dirty="0" err="1" smtClean="0"/>
              <a:t>nisl</a:t>
            </a:r>
            <a:r>
              <a:rPr lang="fr-FR" dirty="0" smtClean="0"/>
              <a:t> ut </a:t>
            </a:r>
            <a:r>
              <a:rPr lang="fr-FR" dirty="0" err="1" smtClean="0"/>
              <a:t>aliquip</a:t>
            </a:r>
            <a:r>
              <a:rPr lang="fr-FR" dirty="0" smtClean="0"/>
              <a:t> ex </a:t>
            </a:r>
            <a:r>
              <a:rPr lang="fr-FR" dirty="0" err="1" smtClean="0"/>
              <a:t>ea</a:t>
            </a:r>
            <a:r>
              <a:rPr lang="fr-FR" dirty="0" smtClean="0"/>
              <a:t> </a:t>
            </a:r>
            <a:r>
              <a:rPr lang="fr-FR" dirty="0" err="1" smtClean="0"/>
              <a:t>commodo</a:t>
            </a:r>
            <a:r>
              <a:rPr lang="fr-FR" dirty="0" smtClean="0"/>
              <a:t> </a:t>
            </a:r>
            <a:r>
              <a:rPr lang="fr-FR" dirty="0" err="1" smtClean="0"/>
              <a:t>consequat</a:t>
            </a:r>
            <a:endParaRPr lang="en-US" dirty="0" smtClean="0"/>
          </a:p>
        </p:txBody>
      </p:sp>
      <p:sp>
        <p:nvSpPr>
          <p:cNvPr id="5" name="Footer Placeholder 4"/>
          <p:cNvSpPr>
            <a:spLocks noGrp="1"/>
          </p:cNvSpPr>
          <p:nvPr>
            <p:ph type="ftr" sz="quarter" idx="11"/>
          </p:nvPr>
        </p:nvSpPr>
        <p:spPr>
          <a:xfrm>
            <a:off x="567844" y="6274561"/>
            <a:ext cx="2895600" cy="215444"/>
          </a:xfrm>
          <a:prstGeom prst="rect">
            <a:avLst/>
          </a:prstGeom>
        </p:spPr>
        <p:txBody>
          <a:bodyPr/>
          <a:lstStyle/>
          <a:p>
            <a:r>
              <a:rPr lang="en-US" dirty="0" smtClean="0"/>
              <a:t>© 2012. All Rights Reserved.</a:t>
            </a:r>
            <a:endParaRPr lang="en-US" dirty="0"/>
          </a:p>
        </p:txBody>
      </p:sp>
    </p:spTree>
    <p:extLst>
      <p:ext uri="{BB962C8B-B14F-4D97-AF65-F5344CB8AC3E}">
        <p14:creationId xmlns:p14="http://schemas.microsoft.com/office/powerpoint/2010/main" val="1684162385"/>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192009-84AB-4A99-8A8E-906BC75F2480}" type="datetimeFigureOut">
              <a:rPr lang="en-GB" smtClean="0"/>
              <a:pPr/>
              <a:t>07/12/2015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FB667-9B7E-468E-BB87-65730E40CFD8}"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on.otter@imperial.nhs.uk" TargetMode="Externa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http://www.jonotter.net/" TargetMode="External"/><Relationship Id="rId4" Type="http://schemas.openxmlformats.org/officeDocument/2006/relationships/hyperlink" Target="http://www.reflectionsipc.com/" TargetMode="Externa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file:///C:\Users\jotter\Documents\Presentations\Audio\The%20QI%20Klaxon.wav" TargetMode="External"/><Relationship Id="rId1" Type="http://schemas.openxmlformats.org/officeDocument/2006/relationships/tags" Target="../tags/tag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13.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26.xml.rels><?xml version="1.0" encoding="UTF-8" standalone="yes"?>
<Relationships xmlns="http://schemas.openxmlformats.org/package/2006/relationships"><Relationship Id="rId3" Type="http://schemas.openxmlformats.org/officeDocument/2006/relationships/hyperlink" Target="mailto:jon.otter@imperial.nhs.uk" TargetMode="Externa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http://www.jonotter.net/" TargetMode="External"/><Relationship Id="rId4" Type="http://schemas.openxmlformats.org/officeDocument/2006/relationships/hyperlink" Target="http://www.reflectionsip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556" y="4625518"/>
            <a:ext cx="468052" cy="468052"/>
          </a:xfrm>
          <a:prstGeom prst="rect">
            <a:avLst/>
          </a:prstGeom>
        </p:spPr>
      </p:pic>
      <p:sp>
        <p:nvSpPr>
          <p:cNvPr id="4" name="TextBox 3"/>
          <p:cNvSpPr txBox="1"/>
          <p:nvPr/>
        </p:nvSpPr>
        <p:spPr>
          <a:xfrm>
            <a:off x="539552" y="260648"/>
            <a:ext cx="8064896" cy="5616922"/>
          </a:xfrm>
          <a:prstGeom prst="rect">
            <a:avLst/>
          </a:prstGeom>
          <a:noFill/>
        </p:spPr>
        <p:txBody>
          <a:bodyPr wrap="square" rtlCol="0">
            <a:spAutoFit/>
          </a:bodyPr>
          <a:lstStyle/>
          <a:p>
            <a:endParaRPr lang="en-GB" sz="4400" b="1" dirty="0" smtClean="0">
              <a:latin typeface="Arial" pitchFamily="34" charset="0"/>
              <a:cs typeface="Arial" pitchFamily="34" charset="0"/>
            </a:endParaRPr>
          </a:p>
          <a:p>
            <a:r>
              <a:rPr lang="en-GB" sz="4400" b="1" dirty="0" smtClean="0">
                <a:latin typeface="Arial" pitchFamily="34" charset="0"/>
                <a:cs typeface="Arial" pitchFamily="34" charset="0"/>
              </a:rPr>
              <a:t>CPE, CRE, CPO and CRABs!</a:t>
            </a:r>
          </a:p>
          <a:p>
            <a:endParaRPr lang="en-GB" sz="3200" dirty="0" smtClean="0">
              <a:latin typeface="Arial" pitchFamily="34" charset="0"/>
              <a:cs typeface="Arial" pitchFamily="34" charset="0"/>
            </a:endParaRPr>
          </a:p>
          <a:p>
            <a:endParaRPr lang="en-GB" sz="3200" dirty="0">
              <a:latin typeface="Arial" pitchFamily="34" charset="0"/>
              <a:cs typeface="Arial" pitchFamily="34" charset="0"/>
            </a:endParaRPr>
          </a:p>
          <a:p>
            <a:endParaRPr lang="en-GB" sz="3200" dirty="0" smtClean="0">
              <a:latin typeface="Arial" pitchFamily="34" charset="0"/>
              <a:cs typeface="Arial" pitchFamily="34" charset="0"/>
            </a:endParaRPr>
          </a:p>
          <a:p>
            <a:r>
              <a:rPr lang="en-GB" sz="3200" dirty="0" smtClean="0">
                <a:latin typeface="Arial" pitchFamily="34" charset="0"/>
                <a:cs typeface="Arial" pitchFamily="34" charset="0"/>
              </a:rPr>
              <a:t>Jon Otter, PhD </a:t>
            </a:r>
            <a:r>
              <a:rPr lang="en-GB" sz="3200" dirty="0" err="1" smtClean="0">
                <a:latin typeface="Arial" pitchFamily="34" charset="0"/>
                <a:cs typeface="Arial" pitchFamily="34" charset="0"/>
              </a:rPr>
              <a:t>FRCPath</a:t>
            </a:r>
            <a:endParaRPr lang="en-GB" sz="3200" dirty="0" smtClean="0">
              <a:latin typeface="Arial" pitchFamily="34" charset="0"/>
              <a:cs typeface="Arial" pitchFamily="34" charset="0"/>
            </a:endParaRPr>
          </a:p>
          <a:p>
            <a:r>
              <a:rPr lang="en-GB" sz="3200" dirty="0" smtClean="0">
                <a:latin typeface="Arial" pitchFamily="34" charset="0"/>
                <a:cs typeface="Arial" pitchFamily="34" charset="0"/>
              </a:rPr>
              <a:t>Imperial College Hospitals NHS Trust</a:t>
            </a:r>
          </a:p>
          <a:p>
            <a:endParaRPr lang="en-GB" sz="1000" dirty="0" smtClean="0">
              <a:latin typeface="Arial" pitchFamily="34" charset="0"/>
              <a:cs typeface="Arial" pitchFamily="34" charset="0"/>
            </a:endParaRPr>
          </a:p>
          <a:p>
            <a:endParaRPr lang="en-GB" sz="500" dirty="0" smtClean="0">
              <a:latin typeface="Arial" pitchFamily="34" charset="0"/>
              <a:cs typeface="Arial" pitchFamily="34" charset="0"/>
            </a:endParaRPr>
          </a:p>
          <a:p>
            <a:pPr marL="342900" indent="-342900">
              <a:buFont typeface="Wingdings"/>
              <a:buChar char="*"/>
            </a:pPr>
            <a:r>
              <a:rPr lang="en-GB" sz="2400" dirty="0" smtClean="0">
                <a:latin typeface="Arial" pitchFamily="34" charset="0"/>
                <a:cs typeface="Arial" pitchFamily="34" charset="0"/>
                <a:sym typeface="Wingdings"/>
              </a:rPr>
              <a:t> </a:t>
            </a:r>
            <a:r>
              <a:rPr lang="en-GB" sz="2400" dirty="0" smtClean="0">
                <a:latin typeface="Arial" pitchFamily="34" charset="0"/>
                <a:cs typeface="Arial" pitchFamily="34" charset="0"/>
                <a:sym typeface="Wingdings"/>
                <a:hlinkClick r:id="rId3"/>
              </a:rPr>
              <a:t>jon.otter@imperial.nhs.uk</a:t>
            </a:r>
            <a:r>
              <a:rPr lang="en-GB" sz="2400" dirty="0" smtClean="0">
                <a:latin typeface="Arial" pitchFamily="34" charset="0"/>
                <a:cs typeface="Arial" pitchFamily="34" charset="0"/>
                <a:sym typeface="Wingdings"/>
              </a:rPr>
              <a:t>          </a:t>
            </a:r>
            <a:endParaRPr lang="en-GB" sz="2400" dirty="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     @</a:t>
            </a:r>
            <a:r>
              <a:rPr lang="en-GB" sz="2400" dirty="0" err="1" smtClean="0">
                <a:latin typeface="Arial" pitchFamily="34" charset="0"/>
                <a:cs typeface="Arial" pitchFamily="34" charset="0"/>
                <a:sym typeface="Wingdings"/>
              </a:rPr>
              <a:t>jonotter</a:t>
            </a:r>
            <a:endParaRPr lang="en-GB" sz="2400" dirty="0" smtClean="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Blog: </a:t>
            </a:r>
            <a:r>
              <a:rPr lang="en-GB" sz="2400" dirty="0" smtClean="0">
                <a:latin typeface="Arial" pitchFamily="34" charset="0"/>
                <a:cs typeface="Arial" pitchFamily="34" charset="0"/>
                <a:sym typeface="Wingdings"/>
                <a:hlinkClick r:id="rId4"/>
              </a:rPr>
              <a:t>www.ReflectionsIPC.com</a:t>
            </a:r>
            <a:endParaRPr lang="en-GB" sz="2400" dirty="0">
              <a:latin typeface="Arial" pitchFamily="34" charset="0"/>
              <a:cs typeface="Arial" pitchFamily="34" charset="0"/>
              <a:sym typeface="Wingdings"/>
            </a:endParaRPr>
          </a:p>
          <a:p>
            <a:r>
              <a:rPr lang="en-GB" sz="2400" dirty="0">
                <a:latin typeface="Arial" pitchFamily="34" charset="0"/>
                <a:cs typeface="Arial" pitchFamily="34" charset="0"/>
                <a:sym typeface="Wingdings"/>
              </a:rPr>
              <a:t>You can download these slides from </a:t>
            </a:r>
            <a:r>
              <a:rPr lang="en-GB" sz="2400" dirty="0">
                <a:latin typeface="Arial" pitchFamily="34" charset="0"/>
                <a:cs typeface="Arial" pitchFamily="34" charset="0"/>
                <a:sym typeface="Wingdings"/>
                <a:hlinkClick r:id="rId5"/>
              </a:rPr>
              <a:t>www.jonotter.net</a:t>
            </a:r>
            <a:r>
              <a:rPr lang="en-GB" sz="2400" dirty="0">
                <a:latin typeface="Arial" pitchFamily="34" charset="0"/>
                <a:cs typeface="Arial" pitchFamily="34" charset="0"/>
                <a:sym typeface="Wingdings"/>
              </a:rPr>
              <a:t>   </a:t>
            </a:r>
            <a:endParaRPr lang="en-GB" sz="2400" dirty="0">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endParaRPr lang="en-US" smtClean="0">
              <a:ea typeface="ＭＳ Ｐゴシック" pitchFamily="34" charset="-128"/>
            </a:endParaRPr>
          </a:p>
        </p:txBody>
      </p:sp>
      <p:sp>
        <p:nvSpPr>
          <p:cNvPr id="3" name="Rectangle 2"/>
          <p:cNvSpPr/>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5400" dirty="0"/>
          </a:p>
        </p:txBody>
      </p:sp>
      <p:sp>
        <p:nvSpPr>
          <p:cNvPr id="4" name="TextBox 3"/>
          <p:cNvSpPr txBox="1"/>
          <p:nvPr/>
        </p:nvSpPr>
        <p:spPr>
          <a:xfrm>
            <a:off x="500063" y="2071688"/>
            <a:ext cx="8072437" cy="2586037"/>
          </a:xfrm>
          <a:prstGeom prst="rect">
            <a:avLst/>
          </a:prstGeom>
          <a:noFill/>
        </p:spPr>
        <p:txBody>
          <a:bodyPr>
            <a:spAutoFit/>
          </a:bodyPr>
          <a:lstStyle/>
          <a:p>
            <a:pPr algn="ctr">
              <a:defRPr/>
            </a:pPr>
            <a:r>
              <a:rPr lang="en-GB" sz="5400" dirty="0">
                <a:solidFill>
                  <a:srgbClr val="FFFFFF"/>
                </a:solidFill>
                <a:latin typeface="Arial" pitchFamily="34" charset="0"/>
                <a:cs typeface="Arial" pitchFamily="34" charset="0"/>
              </a:rPr>
              <a:t>THE END OF ANTIBIOTICS IS NIGH</a:t>
            </a:r>
          </a:p>
          <a:p>
            <a:pPr algn="ctr">
              <a:defRPr/>
            </a:pPr>
            <a:endParaRPr lang="en-GB" sz="5400" dirty="0">
              <a:solidFill>
                <a:srgbClr val="FFFFFF"/>
              </a:solidFill>
              <a:latin typeface="Arial" pitchFamily="34" charset="0"/>
              <a:cs typeface="Arial" pitchFamily="34" charset="0"/>
            </a:endParaRPr>
          </a:p>
        </p:txBody>
      </p:sp>
      <p:pic>
        <p:nvPicPr>
          <p:cNvPr id="6" name="The QI Klaxon.wav">
            <a:hlinkClick r:id="" action="ppaction://media"/>
          </p:cNvPr>
          <p:cNvPicPr>
            <a:picLocks noRot="1" noChangeAspect="1"/>
          </p:cNvPicPr>
          <p:nvPr>
            <a:audioFile r:link="rId2"/>
          </p:nvPr>
        </p:nvPicPr>
        <p:blipFill>
          <a:blip r:embed="rId4" cstate="print"/>
          <a:srcRect/>
          <a:stretch>
            <a:fillRect/>
          </a:stretch>
        </p:blipFill>
        <p:spPr bwMode="auto">
          <a:xfrm>
            <a:off x="9612313" y="6003925"/>
            <a:ext cx="304800" cy="304800"/>
          </a:xfrm>
          <a:prstGeom prst="rect">
            <a:avLst/>
          </a:prstGeom>
          <a:noFill/>
          <a:ln w="9525">
            <a:noFill/>
            <a:miter lim="800000"/>
            <a:headEnd/>
            <a:tailEnd/>
          </a:ln>
        </p:spPr>
      </p:pic>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repeatCount="5000" fill="hold" grpId="0" nodeType="withEffect">
                                  <p:stCondLst>
                                    <p:cond delay="0"/>
                                  </p:stCondLst>
                                  <p:childTnLst>
                                    <p:animEffect transition="out" filter="fade">
                                      <p:cBhvr>
                                        <p:cTn id="6" dur="1000" tmFilter="0, 0; .2, .5; .8, .5; 1, 0"/>
                                        <p:tgtEl>
                                          <p:spTgt spid="4"/>
                                        </p:tgtEl>
                                      </p:cBhvr>
                                    </p:animEffect>
                                    <p:animScale>
                                      <p:cBhvr>
                                        <p:cTn id="7" dur="500" autoRev="1" fill="hold"/>
                                        <p:tgtEl>
                                          <p:spTgt spid="4"/>
                                        </p:tgtEl>
                                      </p:cBhvr>
                                      <p:by x="105000" y="105000"/>
                                    </p:animScale>
                                  </p:childTnLst>
                                </p:cTn>
                              </p:par>
                              <p:par>
                                <p:cTn id="8" presetID="1" presetClass="mediacall" presetSubtype="0" fill="hold" nodeType="withEffect">
                                  <p:stCondLst>
                                    <p:cond delay="0"/>
                                  </p:stCondLst>
                                  <p:childTnLst>
                                    <p:cmd type="call" cmd="playFrom(0.0)">
                                      <p:cBhvr>
                                        <p:cTn id="9" dur="535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a:spLocks noChangeArrowheads="1"/>
          </p:cNvSpPr>
          <p:nvPr/>
        </p:nvSpPr>
        <p:spPr bwMode="auto">
          <a:xfrm>
            <a:off x="1111250" y="998538"/>
            <a:ext cx="8358188" cy="400050"/>
          </a:xfrm>
          <a:prstGeom prst="rect">
            <a:avLst/>
          </a:prstGeom>
          <a:noFill/>
          <a:ln w="9525">
            <a:noFill/>
            <a:miter lim="800000"/>
            <a:headEnd/>
            <a:tailEnd/>
          </a:ln>
        </p:spPr>
        <p:txBody>
          <a:bodyPr>
            <a:spAutoFit/>
          </a:bodyPr>
          <a:lstStyle/>
          <a:p>
            <a:r>
              <a:rPr lang="ja-JP" altLang="en-GB" sz="2000" i="1" dirty="0" smtClean="0">
                <a:latin typeface="Arial" pitchFamily="34" charset="0"/>
                <a:cs typeface="Arial" pitchFamily="34" charset="0"/>
              </a:rPr>
              <a:t>“</a:t>
            </a:r>
            <a:r>
              <a:rPr lang="en-GB" altLang="ja-JP" sz="2000" i="1" dirty="0" smtClean="0">
                <a:latin typeface="Arial" pitchFamily="34" charset="0"/>
                <a:cs typeface="Arial" pitchFamily="34" charset="0"/>
              </a:rPr>
              <a:t>CRE </a:t>
            </a:r>
            <a:r>
              <a:rPr lang="en-GB" altLang="ja-JP" sz="2000" i="1" dirty="0">
                <a:latin typeface="Arial" pitchFamily="34" charset="0"/>
                <a:cs typeface="Arial" pitchFamily="34" charset="0"/>
              </a:rPr>
              <a:t>are nightmare bacteria.</a:t>
            </a:r>
            <a:r>
              <a:rPr lang="ja-JP" altLang="en-GB" sz="2000" i="1" dirty="0">
                <a:latin typeface="Arial" pitchFamily="34" charset="0"/>
                <a:cs typeface="Arial" pitchFamily="34" charset="0"/>
              </a:rPr>
              <a:t>”</a:t>
            </a:r>
            <a:endParaRPr lang="en-GB" sz="2000" i="1" dirty="0">
              <a:latin typeface="Arial" pitchFamily="34" charset="0"/>
              <a:cs typeface="Arial" pitchFamily="34" charset="0"/>
            </a:endParaRPr>
          </a:p>
        </p:txBody>
      </p:sp>
      <p:sp>
        <p:nvSpPr>
          <p:cNvPr id="8" name="Rectangle 7"/>
          <p:cNvSpPr>
            <a:spLocks noChangeArrowheads="1"/>
          </p:cNvSpPr>
          <p:nvPr/>
        </p:nvSpPr>
        <p:spPr bwMode="auto">
          <a:xfrm>
            <a:off x="1233488" y="1341438"/>
            <a:ext cx="2935804" cy="338554"/>
          </a:xfrm>
          <a:prstGeom prst="rect">
            <a:avLst/>
          </a:prstGeom>
          <a:noFill/>
          <a:ln w="9525">
            <a:noFill/>
            <a:miter lim="800000"/>
            <a:headEnd/>
            <a:tailEnd/>
          </a:ln>
        </p:spPr>
        <p:txBody>
          <a:bodyPr wrap="none">
            <a:spAutoFit/>
          </a:bodyPr>
          <a:lstStyle/>
          <a:p>
            <a:r>
              <a:rPr lang="en-GB" sz="1600" i="1">
                <a:latin typeface="Arial" pitchFamily="34" charset="0"/>
                <a:cs typeface="Arial" pitchFamily="34" charset="0"/>
              </a:rPr>
              <a:t>Dr Tom Frieden, CDC Director</a:t>
            </a:r>
          </a:p>
        </p:txBody>
      </p:sp>
      <p:sp>
        <p:nvSpPr>
          <p:cNvPr id="9" name="Rectangle 8"/>
          <p:cNvSpPr>
            <a:spLocks noChangeArrowheads="1"/>
          </p:cNvSpPr>
          <p:nvPr/>
        </p:nvSpPr>
        <p:spPr bwMode="auto">
          <a:xfrm>
            <a:off x="1182688" y="1989138"/>
            <a:ext cx="7138987" cy="1292225"/>
          </a:xfrm>
          <a:prstGeom prst="rect">
            <a:avLst/>
          </a:prstGeom>
          <a:noFill/>
          <a:ln w="9525">
            <a:noFill/>
            <a:miter lim="800000"/>
            <a:headEnd/>
            <a:tailEnd/>
          </a:ln>
        </p:spPr>
        <p:txBody>
          <a:bodyPr>
            <a:spAutoFit/>
          </a:bodyPr>
          <a:lstStyle/>
          <a:p>
            <a:r>
              <a:rPr lang="ja-JP" altLang="en-GB" sz="2000" i="1">
                <a:latin typeface="Arial" pitchFamily="34" charset="0"/>
                <a:cs typeface="Arial" pitchFamily="34" charset="0"/>
              </a:rPr>
              <a:t>“</a:t>
            </a:r>
            <a:r>
              <a:rPr lang="en-GB" altLang="ja-JP" sz="2000" i="1">
                <a:latin typeface="Arial" pitchFamily="34" charset="0"/>
                <a:cs typeface="Arial" pitchFamily="34" charset="0"/>
              </a:rPr>
              <a:t>If we don't take action, then we may all be back in an almost 19th Century environment where infections kill us as a result of routine operations.</a:t>
            </a:r>
            <a:r>
              <a:rPr lang="ja-JP" altLang="en-GB" sz="2000" i="1">
                <a:latin typeface="Arial" pitchFamily="34" charset="0"/>
                <a:cs typeface="Arial" pitchFamily="34" charset="0"/>
              </a:rPr>
              <a:t>”</a:t>
            </a:r>
            <a:endParaRPr lang="en-GB" altLang="ja-JP" sz="2000" i="1">
              <a:latin typeface="Arial" pitchFamily="34" charset="0"/>
              <a:cs typeface="Arial" pitchFamily="34" charset="0"/>
            </a:endParaRPr>
          </a:p>
          <a:p>
            <a:r>
              <a:rPr lang="en-GB" sz="1600" i="1">
                <a:latin typeface="Arial" pitchFamily="34" charset="0"/>
                <a:cs typeface="Arial" pitchFamily="34" charset="0"/>
              </a:rPr>
              <a:t>Dame Sally Davies, Chief Medical Officer</a:t>
            </a:r>
          </a:p>
        </p:txBody>
      </p:sp>
      <p:sp>
        <p:nvSpPr>
          <p:cNvPr id="5126" name="Rectangle 10"/>
          <p:cNvSpPr>
            <a:spLocks noChangeArrowheads="1"/>
          </p:cNvSpPr>
          <p:nvPr/>
        </p:nvSpPr>
        <p:spPr bwMode="auto">
          <a:xfrm>
            <a:off x="1220788" y="3357563"/>
            <a:ext cx="7639050" cy="1600200"/>
          </a:xfrm>
          <a:prstGeom prst="rect">
            <a:avLst/>
          </a:prstGeom>
          <a:noFill/>
          <a:ln w="9525">
            <a:noFill/>
            <a:miter lim="800000"/>
            <a:headEnd/>
            <a:tailEnd/>
          </a:ln>
        </p:spPr>
        <p:txBody>
          <a:bodyPr>
            <a:spAutoFit/>
          </a:bodyPr>
          <a:lstStyle/>
          <a:p>
            <a:r>
              <a:rPr lang="ja-JP" altLang="en-GB" sz="2000" i="1">
                <a:latin typeface="Arial" pitchFamily="34" charset="0"/>
                <a:cs typeface="Arial" pitchFamily="34" charset="0"/>
              </a:rPr>
              <a:t>“</a:t>
            </a:r>
            <a:r>
              <a:rPr lang="en-GB" altLang="ja-JP" sz="2000" i="1">
                <a:latin typeface="Arial" pitchFamily="34" charset="0"/>
                <a:cs typeface="Arial" pitchFamily="34" charset="0"/>
              </a:rPr>
              <a:t>If we fail to act, we are looking at an almost unthinkable scenario where antibiotics no longer work and we are cast back into the dark ages of medicine where treatable infections and injuries will kill once again.</a:t>
            </a:r>
            <a:r>
              <a:rPr lang="ja-JP" altLang="en-GB" sz="2000" i="1">
                <a:latin typeface="Arial" pitchFamily="34" charset="0"/>
                <a:cs typeface="Arial" pitchFamily="34" charset="0"/>
              </a:rPr>
              <a:t>”</a:t>
            </a:r>
            <a:endParaRPr lang="en-GB" altLang="ja-JP" sz="1600" i="1">
              <a:latin typeface="Arial" pitchFamily="34" charset="0"/>
              <a:cs typeface="Arial" pitchFamily="34" charset="0"/>
            </a:endParaRPr>
          </a:p>
          <a:p>
            <a:r>
              <a:rPr lang="en-GB" sz="1600" i="1">
                <a:latin typeface="Arial" pitchFamily="34" charset="0"/>
                <a:cs typeface="Arial" pitchFamily="34" charset="0"/>
              </a:rPr>
              <a:t>David Cameron, Prime Minister, UK</a:t>
            </a:r>
          </a:p>
        </p:txBody>
      </p:sp>
      <p:sp>
        <p:nvSpPr>
          <p:cNvPr id="6151" name="AutoShape 2" descr="data:image/jpeg;base64,/9j/4AAQSkZJRgABAQAAAQABAAD/2wCEAAkGBxQSEhQUEhQUFBQVFBQVFBQVFBQUFxQUFBUWGBUUFBQYHCggGBolHBQUITEhJSksLi4uFx8zODMsNygtLisBCgoKDg0OGBAQGiwkHCQsLCwsLSwsLCwsLCwsLC0sLCwsLCwsLCwsLC0sLCwsLCwsLCwsLC0sLCwsLCwsLCwsLP/AABEIAPsAyQMBIgACEQEDEQH/xAAbAAABBQEBAAAAAAAAAAAAAAACAQMEBQYAB//EAEEQAAEDAQUGAwYCCAQHAAAAAAEAAhEDBAUSITEGQVFhcYEikfATMqGxwdFC4QcUQ1JicpLxIzOCshUXU3OiwtL/xAAaAQEAAwEBAQAAAAAAAAAAAAAAAQMEAgUG/8QAKREAAgMAAQMCBQUBAAAAAAAAAAECAxEhBBIxIkETUWFxgQUjMjOxUv/aAAwDAQACEQMRAD8A8rARALgEQCHRwCMBcEQCEHBqINSgIgEAgCIBEAiDUAgCMBIAmq1sY3UyeAElASIShqrKl6ndT/qcB8Ez/wAWq7mN+J+RUaicZeBqLAs+NoH/ALjfMp6ltH+9T8nfSFJBdhiMNUaxXnSqaOg/uugH81ODUAAaiR4V2FAK0Iw1I0J1oQA4UmFPAJcKAYwog1OYUQagGw1LgTmFLhUgxgCIBKETQoBwCMBcAjAQHAIwEgCIBAKAmrRa20/eOZ0AzJ6Bda7QKbZOu4cSqOn4nFxknUu+gChvCUtJtotb3aeEcNCep+yY9rAOYa46wDPmc0yXSTqSd39tEL2AES4btMo6iMwuPPk78B0rTB8cuHAyJUgUWOBLHsGvhLsBHAQ6J803Z2ySWz1aJ7ynH1mAxUh/Mk4+xGL4qAR6bcbcgQd5B17KPaLO4ZnNvEZhSqNpax4cwkic5bBjeMQR2qsPeYZa7VpEdeh6JuMZpVKddl6vonIy3ewnLtwUaqwatmOeoTJCsTOGjfXdeVOsPCYO9pyI+6m4V5tTeWkEGCDIPRbG4L7NY4HgBwGRH4u25SQXICcaF2FGAgFCWEoCIBABhSgI4SwgBhLCIBdCAxQanAFwCIBCTgEYC4BEAhAoCJxAEnQLgFGvSrhbrEqG8JRU2rFUdnv05DcOqQvgQBMcdJ39UY8Oe8896Yq1nzDYG7LTsq/JZ4OyfEAtPKMyeSm0W+z94tnhAB770FlokZ4vEdcIzA67lcXRs2+q6YIHE6lVzsS8s7jW34KSrVc/Juh3NgDvA+ak2HZytUIhpHZesXPshRY0Etk7ytBQu9jPdACyy6r/AJNMel+Z5ENjHQCWkE/FQbZso9okA+tF7XVYI0VZbqAO5VrqZFj6aJ4VaruqMmQeqguC9gvGxNIzErE3xcQzLMlrq6lPyZrOna8GTIR0qhaQQSDxBgpy0WctOYTC1p6ZGsPR7qt4qsadHQJHNWLQvOLovV9Fwg+A6jXuF6JYaoe0OBkEKSB4BFCUBGAgGwEoancK7AgG8KXCnMK6EBhmpwBAE4FBIoCcAQBOBAKAqK9q01M9Gj48FfhUt6WQB0jfmokSiuNTXn36p6lZZI1M+SH2MdTl91dWGzyW8vXkqZyxFsVppdlrgDxiwg9spXodgsDaYAjPoFTbJwKUD1zWjavKsk3I9WqCUR4NSFO02InMUYWFfWUGuJVlaGqBXyXLOiit7Fmre3Vay1MkLNXkyFbBlFiMrbbMCNFnrTZ4n160WrqBUd45SOY8s1vpk9w8+2KwqIW32JrzSc2Zwu04A6R8fJYhxWz2BpZVDnqB+S1mU1gCMJQ1LCkCtCOELU4EAOFdhRwuhAYEBEAlCIBQDmhONSAIwEATQmbdTlqkNQW0f4bukqH4JXkqGUBOU5zmrahR0gan0E1YwIEchPfP6+StKY7cPr66LHORpgjV7J1PD3haqmVl9maDmtlwjPILU0wvOm/UepV/Ek0HJ6o4RuTDGwgrPUpnTQzaX5qrtz1OtDlXWvMwoZ1hAqPyWfvR2q0lSz5KgvSnquoPkqsXBmnNVFe7dVo6iz97jet1T5PPtXBSOC9A2FZFCcsydNdd6wTwvRNiXE2YciR5LcjGzQAJcK4I2qSAMKUBOQuAQAgIoRQlhAefBOBAEYUAIJwIGpxoQBBaS57G0sYx7A4Vw/E4x4QJAyOoylZ1oXoGz1IOwaQ2k0Dq4Z/VZOsk1FJfM3dBBSm2/ZGFqXY6g4sIyDjE+Q+a0eylma57nOE4Rlw6qy2ss7TZ3PEB1J4k8WyAPgR5Kv2SPv8AYrHKbcNNCrUbMNI33uSlfrTR91W1GuJyyHFV9ufSpf5tWCd3HsM1RGOmjuw0Tb2pDV4CcqWpjhLXAjiF5bbrzsmKWVHTOkkjyKm3VeWRwZic4kR23KxwaRyrdZt679w4qKXDHHAKLd1oc8jJQLfb/Z1jMxCrzS3uzks7XaABmQOqy1522nPvDsqi/L/xyAclS2am15l9TCFprq41mS27XiLp72nQ6qrtNIGQVY1bEwM/w6k9wVWtcdCrY/Qol9TP2hsGOq3GwbyKbqZ3eMcp1WUZSDq0HiStZsgIr1B/BPxatSnykZ+z0tmrDUQajARQrygbwpQEaWEAICWEULoQHngCMBIAjaoATQjASBG1AG0LYXPVLbIDvlzRxyJ+6yAW12cYKlma3gXZ8DiJz7FqydZ/X+Td+n/2P7Ddvu59Ky1cRLnPaXOGsHIgJvZWlFMk7z8lorfVmk6dZz+Sr7ucDkvNb4w9Bx9ek20WdxbDYnjMfQqlGy9LMv8AHUI8TnS6TyadBw4LU0Am7dTyUJtcnTgmeW27Y/DVDjULg0BrQW6NboNVYXPdMVcjAJEAZZdN61j7BjUyx3U2nnqV3K2UlycQojF8IfuyyBscfWazP6RKQa0ubv3rW0jms1twAaTlEDuyPB5JZ7G+tVDRpOav7XsfJDvaANEnCGAnPMy6QT3UOwAB2sHiFqbLYXVMi7Jap3Sj44MUKoy8rTJ2y7m0o9m908Nx6hCabtXNjyW/bclGmJPidxOfwWYv4ifDkuY29x1OntWmVqy2oXAZRqtnsZTDsdTfDW/Ek/ILOtAOR4ZrQ7DZe0bwDD8XLVW9kjJNZBmpAXQnA1LhWsyjUIgEeFKAgBAS4UcLkB5uEYQBG1QBwJxqbCcagDC0WydvwONNxgPOR4O9fJZ5oTrFxZBTi4ssqsdclJHotupuLHHUEeRCqLBUh3VVtn2hqtGEw4aGdT3Uyx1JwkLybaZVrk9aF0LH6TWWV0o7a4AKFYqmSG8rSA0kmFVvBoRFdaiDkpNG0F2+SqWyMdXMtyZPvHfyHFWjKjaYhxDeE5SVwy1FhQfms5tm0lrgFpbE9pBWd2gILSeCsjxhXJ6meXOdhd3W62dqS0ZrC3i4S4jjlzVxs7ehYQ0nLctNkdiY6pJSNneDslh73fJK0l43iMJWMtNfESVxVHDrqJIGiNVrdkLPDHvj3iAOjR9z8FV3fs5WcG4gGNOZJMmDwaPrC2dmoNYxrG6NAA/Nb6oPdZ51s124hxiOEgCMBaTOdhXYUYXIAQ1dhRwuQHmICNoQhONUAJqdaEDQnGoBxoTjQganWoA2hW90OyjgfXzVO+oGtLnZAAknkFH2Mvh1arWDsgMJaOAzB6/hWbq1tbNPSSy1G/oPhVNdptFZwcSKNOMQGr3HPDO4Rr1U4mIKgXnW9ixxG8l3XIfZeQvJ7HhFzZ67QAGgADQDKAgtYa8eMArM3LbKz2Go+m5rJyIzJHHDrCtRbqZ1cR2IXfbhKm2hbVbfYtODSNPssdf991yyCyA4TIzyPFai2Npv/FHZVd8V7O1kF0kCIhWQ4fgrsTafJ5+0ZydVMs5Q2q0M3fJNWKqXVA0A9SIWxrVp5+4y7FYupmdRkVDu+njqsadHPaD0LgCprmYKVQneQBzMZ/NBstSxWmnydi/pBP0C4rWs6tfB6IWrgnSgIXonnhNKMJtqcCAVEEiIIDoXQjAXYUB5eE41NBOtUAcanAm2pxqANoTrUDUxeVtFFmLVxyaOJ+yArdpLf+yaeb/mG/XyUz9HV1mH1zq+abOg8RPPxMaFlS4uJJzJkk8yvQ7gqhjLC0DJzRJ3ElgJ7yZXE1sJfY7reWR+5oqFXE1N2qiKgAKO00/ZvxfgcfJ28fVPMG9eG1h7aekyyUxhDeCF1mbOem8HQrmglR7U4jVQpYXJ8EO32SiHeFoA4Tos1fLaIkhrZ55qVetqcJABJKz1azPf709NFph82yiy15mFfVAccgPJWV12ZoMlDRsRGcZKParQRIGStb7uEZPHLCvu2BzsDfdb896vNgrKCalSRLQGATmJzJI7Aeax1WoGiT/c8FWstL2uL2uc1x3tcWmOEjctNMMMt09PdQuheMWbaK1U/dr1OjnYx5PlXFm/SDaWxjbSeN8tLSe4MfBajMenwlCw1m/SOw/5lB4/kc13zhWdDbuxu1c9n81Nx/2ygNSEYKprNtLZH+7aKX+p2D/dCtqbw4S0gjiDI8whJIaihNMKcQHljU41NNTrVAHWpxoUG129lL3jnuaNfyVVaL5e73fAOWv9R+yaDQ2m1NptlxjgN55ALK2+1uquxO7DcBwTJMmSSTxJJK6Fy2Sct/stVFSyNnN1B88/AZAHVjoWAWl2Gt2CsaZ0qCR/Ozd3bP8ASF1Xjfa/fg4k2vUvY9Qa0PaQcwfQKqH4qTsDjI/C7jwB5qbYjgLWbjOA/wDp1HyT94WbG2CvFtrdc3GR7VdisipROslUEJ57RqqKi91E+KSNxUmveQw6qvtLo2D9qA+/VU1pAlN2i8QQfF8eKpbVewzgruMGxO1YPXha2hpA3SFlKrsTieKetFrxmAmjlkNTp91rrhnBgss3krb1/D1P0UNTL3ywDr9FBW/M4MG7yKUBRJCpAi5IuQgVO2e0PpmWPcw8WuLT5hMoggNDYdtLZS/a+0HCo0O+OR+Ks/8AmTaf+nQ8n/8A0sZC5AbKpVawS4wFVWq+HHKmMI/eOvYblX1apeZcST60G5IFGkiE79Sd5zSpEUqAEihASlahIpCKz1nNc1zTDmuDm9Wmdy6EA1QHrt1W9toosqN0cAebHDUdQZVvStMjC4eL4O5j7LzPYW9fZ1TRcYZVMs5VOHcDzHNejhgcPL4cOasuoj1ENfk4pvlRLPYGu0HIhUF43Y07y3hhJAPQaBXVWo5hh0ub+9vHXiOaCvTBEgyF5E6p1PJHqxsjYtiYG23U4EjG8jqPsqivZC0wST3W6vIsaOB81krR4nE5q2ttlU1hFpw0ToAm6AxEuO/TkElRpqGB7o1PE/YKTgwhbaq89TMds94RTXyfE3oVBCkXm6X9AoysZWgki4JVB0CQuSrkAhRBCiCEBLlwSwoJJCWVxQlQAiUp0QomlAcB6zRBNg+skY9aIA2ri1IEQUEnOHDIjMHeCMwV6tsre/6zQY8++PDUHB417HXuvKoVxshev6vaA1xinVhruAd+F307q2qWPCqyOo9YdTxD164KptdMszb3bu7cFbUnoLZSkeuf3V84RkskiqE3F6jF3nXD/qDAIUK77pNodhBw0x77hqf4Aean7U2NobJHjJwsgwS46CeGs9EdxbR0aY9i9opAEw/HjYc/xOOYPP5bskaYVyxs3d1tlfdGP5EvG7mUmgNAAWZthWuvt8zHr1ksZbXZlaZGOJnLW6XuPNNBKTMnmkaFSy0IJUsLlBIKElE8JGhAcEbQuaE8xiACPXZLjXVMk0oJJhSBcuBzUAE5JQUTgm9FICn1miDvWaax8R8kQPrJQB3EiBhNA+skoKAeQVhI9ea4FEVAPTdir5/WKAxGalOGP5xo7uIWmFVoaXOMNAJcToABJJPCPkvG9lb0/VrS0n3H+B/KfdPY/MrR/pHv7DTFmpnN4xVSD+Dc3uR5DmtSnsdM7hksGbfeYtRfUBhmJzaYzBDGmATzcRiPYblR2ykCRAgCDBESDoYO4pvZp8tcOAOXHkrC8LMAzLUkCYOW8DF0BXlzk/iPT6zp4KXTQxcYRrrvRzSKDzLTlTMzhO5s8DuTFtfk48iqu2vLXNIyIggji2IOW/KVZXo4FpcNHtDh/qGnYkjst9b2J851EUrHhRRkiYErm5Bc1cnIpXNCQBPNaoJELUBpcE+0JYQDdJvrunnCAlpjPt/b5FN2h6Aj13ZplK85pF0QTgUjly719FwSG0riEDSjBQDUQuA4ZJwoVIOKUFCUkqAOAowUyCjB9fVADXbISV3OqgPc4l5cGmdcgAPgAjcVGLsJ7g+S6QNLYbv9h7Nx915LXGJziR9Qp952ingMuBOoAzjgTByPZN2e1mqGCRhaDUIIa6S2APCeTiitNs8HuxBgcCQ4iQdNVj6hL4nB9H+nNrpcbXuY+0NkqUHTZ2N/jI7Ez85803aHzJ8klP8AZ/yn5lbIv0nz96/cY3adU0na+qbAUHA7QanHtOvwXUgnQoA2wgowEmDOUrjAJ4BAc05E88u3oqHVdmnqpgAcv7qISpQFpsxGFP8A1VnFRbIYKfhSyEAulBTOXril9fBQSFKQOSEpPXzQDhchcUDj9PkuPrzQBSllDH1Sj7IAksoPzSlAGmqoR/n8k3KAtbmr/wCG5odhcHTIEnDhOUDdiDfNSqwBIG5wxO65/wB+6r9nv853/bq/+LCR8QEb3kvInKdO5WeyPqPa6W79lJ/b/SLeLMJgcOybs3yanreNepTVj909vorofxPN6pL4mobqlIwJaqKiujOPUwnELQi9fBQDk3XOg4kfdOqPaNR0KAZruUdO1fuml0iGP2U5qZiCg0NU7iUMI//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sz="1600">
              <a:latin typeface="Arial" pitchFamily="34" charset="0"/>
              <a:cs typeface="Arial" pitchFamily="34" charset="0"/>
            </a:endParaRPr>
          </a:p>
        </p:txBody>
      </p:sp>
      <p:pic>
        <p:nvPicPr>
          <p:cNvPr id="47108" name="Picture 4" descr="http://upload.wikimedia.org/wikipedia/commons/7/7a/Thomas_Frieden_official_CDC_portrait.jpg"/>
          <p:cNvPicPr>
            <a:picLocks noChangeAspect="1" noChangeArrowheads="1"/>
          </p:cNvPicPr>
          <p:nvPr/>
        </p:nvPicPr>
        <p:blipFill>
          <a:blip r:embed="rId4" cstate="print"/>
          <a:srcRect/>
          <a:stretch>
            <a:fillRect/>
          </a:stretch>
        </p:blipFill>
        <p:spPr bwMode="auto">
          <a:xfrm>
            <a:off x="323850" y="908050"/>
            <a:ext cx="787400" cy="984250"/>
          </a:xfrm>
          <a:prstGeom prst="rect">
            <a:avLst/>
          </a:prstGeom>
          <a:noFill/>
          <a:ln w="9525">
            <a:noFill/>
            <a:miter lim="800000"/>
            <a:headEnd/>
            <a:tailEnd/>
          </a:ln>
        </p:spPr>
      </p:pic>
      <p:sp>
        <p:nvSpPr>
          <p:cNvPr id="6153" name="AutoShape 6" descr="data:image/jpeg;base64,/9j/4AAQSkZJRgABAQAAAQABAAD/2wCEAAkGBxQQEhQUEhQVFBUXFBgXFhgXFxUUFRUXFxUXFxcVFhoYHCggGBolGxQUITEhJSkrLi4uFx8zODMsNygtLisBCgoKDg0OGhAQGSwkHyQsLCwsLCwsLCwsLCwsLCwsLCwsLCwvLCwsLCwsLCwsLCwsLCwsLCwsLCwsLCwsLCwsLP/AABEIAMgArgMBIgACEQEDEQH/xAAcAAACAwEBAQEAAAAAAAAAAAADBQIEBgABBwj/xAA5EAABAwIEAwYFAwIGAwAAAAABAAIRAyEEBRIxQVFhBiIycYGRE6Gx0fBSweEjQgcUFWJy8TNTkv/EABkBAAIDAQAAAAAAAAAAAAAAAAEDAAIEBf/EACURAAICAgIBBAMBAQAAAAAAAAABAhEDIRIxQQQiMlFxgdFhE//aAAwDAQACEQMRAD8A3YCkAvQFIBWKngCkAvQFIBQh4AvQFIBegKEIwvQFMNQsbXbSEuIHIcUG0uwpN9BA1DqVWt8TgFh897X7tY7gdhIHnH5dYHNc8qvk6jA5am/9JX/RvpD1iS+TPtzszoDeoB5iytU3BwlpDhzFwvzjQ7QVgY1FwJ2N/dfSOxlSsAHVKnw27xz9OKPJrsDxxfR9H0ryFWwebUapDWOJPOCAfIkRKvFqYnYlqgMLwhFheEIgBEKJCKQokKEBEKJCKQokKEBEKJCKQokKECAKQC4BTAUIcApAL0BTAUIRAUgFIBTcNInidunXqUG6ClZXxNbQO6Jd9PuVl85w76kyYnee88jpyHotVWp6RPE8Tv6Dh5peaHNszzO/U8Sssm29mqFRWj51iuzlWrZshk3g6WjkXOJufX0VRnY3DA/1sS1x4MZtI6j6rb5rhalQ3B0Dn3Wt67pQ/B8jbidm/nSfdRSaLNJmfr5dgsP4GFzt5BJM+biltXOBqbopAgbgmdvL6ppm9ZgkNE2u7lHBvVI6NINIdsT1mOXqrp32Cq6NtknbOrYNoscNu7ULT5XESthgu0JqDvM0nqQ75j7L5DXw+lvxJgwJjfxFavsxnn9r2h3CQYJ6HrHRB66JV9m6dmPEt+hRKGOY/jH58koe1lZs03aXRN/34OHlCU1a76B/qs1CbGnf32UWRoq8cWbWFEhJcqzAESx2tvFpPeH/ABT0QRI2T4yTESg4sEQoEIxCgQrFARCiQikKBChAoCmAvAEQBQhwCmAuAUwEAkqTNydgqeJx7Wuue9wAuR5Dh5leZ1jfgU+RKyjHl0hrSNR8RsSd+Kz5Z7pGjFDVs04xRMgeLiTcDp1KhWOgd+poHsT+6X4OabYsLXceP/EfuoYqo1ned36h8DRv0J5BJ5DeIXHYmkG3kjk4Ez6fdZ3M31Kje4A1sbTED2smVPKqlQ66x3MtYL+4+6BjaR8I+/04IN2FJIyP+nuJJeW7ENA4c3HlCp/ALiSRpYLyd9I4nqeC1OPLKQs0En5x0HCf3Sck1uPG8CAPLmpzLqJTxdMPpncAkCInaw9VcyXCgHVu2YItd0w13SCg4qiTbYcPzmneW4QUqQMHYH24fRRT0SUCdLEOpid2/NpFvUfREGM1iWOjmDdl9iORQcaNLXTNjct3bbxAcRfZIKz3N/qNNp3bdrgb3H9p3RsFGipMOoO8LpkFvhP2W1yaualIOMbkW+fzXznBZm2QDsRO8EdVsux2K1tf1M9PMeadiexWZe00BCgQjEKBC0mMCQoEIxCGQoQM0KYC8aFMBAJ6AvK9YU2l52byuSZgAepRAEtz1xim0bF4J8x4R7mfRVk6RaKt0ZrNadTE1iCe40kE+uw5nr1R8MGsOoGSBA4x5H7IuZhtGKYPdaNT+vVx49AlNGs6obSG8tp9eAWKT2bY9FyowvdLnG58yeQEbBMcpwLKUuIBcbz09Urr474dqY1ONp39AOiv5XTcWS83J7zuJ8hw4+SEQuxk6oXEgeo+5S3NHsZMCT+XJRMXmLGdyk0OPKYA+5WezNz6phw6xsLfVRskYWUsQDXqEnZvAbAcJPLdRw9PVIptkc+d90RuGdUIpiWtHiJ4zutJgMI2kLXdaBy81Tsf8Shh8ksNfqdr72+ko1elLmMbAb9d4TQ98yfC3gOJ5fRCaWt1PO4sOhNkaKbM32gZvp5htupusUzEOpOdcgyLjYieIW6zASCTuSCspmWBF4tv80Yy8DHj0WMFi2EjUzfiI32TzA5j/lnNczwzw2jyWMJLQDsQb+n4E1w2Ka+nEcbjkenQpiddCZR+z7HhcQ2qxr2mQ4SFIhIOwzj8Eg7TI34+a0TgtkXas58406AuCgQikKBCsVCAIgCi1TCBCQCXZw7SWPJ8M6Bze6BqPQD6pm0LKdp62urpaT3AJ8z4W+c3S8rqIzErkKsZiG1Kx/QDfjqO3yQn17d0W6C/kF2CwehsOO13H8/LJfjMaA7U10fpA8R6Dz5rE9m1IaZZi4PgBPCbQPP7Jl/mCR3yAP0tF/4WExWKql3iPLpPEDyWi7O4R7m3v+SULoYsd7GuIqCDoAA5ffmkxoVHmBIE8Cn7cri7jPGEdmIp0+EKdl41HrYuwOXOaLknje6uuGhv1KM3MmEnh5oeIeCOajVBu+yLsR3YFv36KrWdMN2G580Z7RKoYrENZJJFgqllFIhiQCd9glGPwuoEBDxOeNBht1ewdXWJNkaC3RhsxaaZvsP+vaFTwmME9yfzgei1favChzCYuOPArCZY6HxsZsfutEFaMuV00fXP8Os7DnfCcYkQBNpX0FwXxTKwWuDx3XAj3B4r7RhqutjXfqaD7hOxPVGTPGnZxCGUUqBThARqIFBqm1AhNqw+YO/rPFw1pLnO5kkwB81uQsHmWIYKjg+NIMm9i7iSBvFknM9DsK2KcZhy8tDnxxDevMx+6r1sn+G25k7AAmT6cEbMM2mRQEzbUJAJ8+SQYrHV2DSxxc7+9w4dAsxthCUukPssyiCC+C7cNHAcvLb5reZZhhSYLXWW7HUGhgNR7QTc6nAH5lafHZhSHhc1zuDWuBJjgIVV9jJRktUw9WpM7ARueA5pFmNTDkE6y/qwFwHqBCUZpjMTiNbKVLwyCSJYHATpv4is1WyPHVXAPZFty+524TAAg+6coWKcuPhmgbTa8nQ877OBbJ9U0yym55Idz9Eqp9nHMjS5okCWuBInjBWgyfJdDtevvBpBDSSAeckT6KjghznSuy5jsrIZqna4XzPOsbLyAdVpIHAbX5BbbAnMcR8QCqxlNrnNDnNDib8AFmaWFdRxL219NUEXbAaHcZA90tJWtGh4uMXc02vCv+UZqjihT1OcR3RMAtaByGogknyCuYXtDWe1xaBA4GHQD5ALRty/BVJ1tYXdRf3XNwGGZOktA42F/utFwoxVkctvQlweajEtc1zWAjcXv1F0hx2QEtdVptLYIkz3Jna+xhafFYJmsmi2LQSbSOghUswrPpUXtDoadxNidhuFVS3obxTS5/v8f0nklWGsLiCfC+OmzvYhfXsmbFCmP9vykr4NltZzKwkktI24X3X3bIHThqRBnufuU7GqZj9U4vcVSvRcchlFchlOMYRqI1DaiNUIEasPnfZ5heSZdJNuEzPD2W3CDj6I0z+WS8kbQzHKmfLs3pfAYAP/ACO8IF9IH9yx2EoVGuhriZN+MydvNbXOcOX1i8ngR/HzVDC4cAh3AGB6rJa6OnCUo04un/g3wfZilVY0lz2OIvEEexCa5b2TZScKgrPc5s6RpaBcRcC590xwDA6m3yVo0yzZKpJ3Rpl6zPKPFzdHUgafiG5kuBFz5E2+apZhjH/2t9TEqx8RxNt+aMGEi5KaptmXil2JMPQr1Tc6Z4pwQKFMiSevFx4AKdOq1u6A3EjEVWtbdrLnlKham/wMMrw/w6bW8Yv5m5WX7X5ff4gsWrYsfpI1c0g7T4luk8vqrNKgY2+RkcKW1I1NlNaWBpNHdZH1STBVWh5ZPVp5tOwTZhcNzZKdj+IOvhmjn77+qynaemXPY0bTEDn++61FWpBE3SfE09eIww/VXb7SJVsfZTKtbFOEwcwCO80x819i7MCMLTB3AIP/ANE/usfUy4Ox7+DXv/eJ+i+hU6QY0NaIAsteNbZzc0rSR4VAqbkMppmJtRGobVMKECtUnt1NI6KDVMIMK7MXnOXeK20+s7JFiMLAA5brfY6lqbfn9Fl8XSjYyDaOO6xZVTOlglyQ0yhs0WpjTCq5UP6YVp5hLZa9hWtAVXGXUXVkqzXM9AKnLReMG2L80xGmQD0V7IAcIxz6lgbzySrJKLsRVDiJa0zfmtqGSNLgCDz2Uj9jMs0vaZDGdrTUfDKdQN21EAA+QmYWf7QZq50gn+StpmuRNc3TTaGzuYWTxvZ74U7nqrBjKPgSYRxME2IT3DY+0HdLxQARSxrhDdx7KrZey5iKsiyNkuEbVq0NXCs37/UBBxGF0NBPKU07J4d7qlJzBIbWBeeDW6HA+u0K2FXKhHqJVGzZty1oq/EgbEe5BlW3KZUCt5x27IOQypuQyiAm1TCE1EBUIFaVNpQgURglQhVzUw385L57j+1bKdRpIZGvQ8B39QERLtMeGTzWy7Q4gwR5/JfJc979VxmZuBygcFlnTezbitLR9bovA223RahlYb/DguFN4JLgXyJJMEAc1s/iJEh67I1mwDHJZvOMsLnSTaJ+f57rTuuoYqkC30S6GxlRmB2pw2AIp1HgOIEBovJ4Qr7O1peC6lRe4RMm1k5/0ejUZD6bHTe4BMoVHJ6dMw3uiIi8Qeico67K3FvoT187xRkfCA7oO/A+m9kjzCviq7SXFtNvHoJgklbPHYQ/+4juxAIEDntukVfI6LhD3VKn+1znEe0x8lGq7GwuvC/R84zttVsClU1kuglpBAje60PZjAOayXuL3nnwTXE5ZTZ4GAfnJEpM0AKspapBpfdks/qwA0coWk7BUS3DuP6qhj0ACxOPqa3xyHzX0/KsL8GjTZyaJ8zc/Mpnpl7rMnrHUEi0ShlSJUCVtOaRJQypFQKhD1pRAUFpRAUSBQUWiboAKJSfBQYUJ87ZqafOPuvn+NycmpJEaiWjgACLfVfSXM1WP6/sgZvlfxXNDRFt+X8lZXG9mqM+OhH2HwXwxVp8Q+fdo+ydYhkJhhMAKIEbzc8So4mjuPVKkhsZWVAV6L2VfVpMFFDpuEqh1l2gVJ7FCi4HorLCITELYvq0uYlBqUdOw3TZwEJdi6kcUWqLR2JMTgy53qqOatDAE2r14WWzXFGo8tF+HrKWPSo8yDCmviWNi2rU7o1t/sF9RcUm7M5MMLTveo67z9GjoE3JW7FDjE5nqMvOWukeEqBK9JUCU0zkXFQJXpKgSiA9BUwUEFTBUIGBUwUEFEptJMBAJI0tVlPC0y0kcVboYfTc3P0XhdBSZJWNi3RzxIhVn3E8ldeFTqd09D+QlzXkbjfgXYzDyPok1au6mbrRVB7JbjsNqF/RZmjTFlGlmgCtMzcRY3WdxmHLTZKq9c8ULGpI2lXNhxKT4nORO6y767v1FVahPFHsYqQ5zLNzUOll0TKMOA5l9T3VGieUmDHokQdwTTLKrm1KOkifiNInbfirwpMXkbaPqpKgSqFHMDtUAB6GQfdWg8HZb00zkNNEiVAlcSoEqwDiVAlcSokqAOBUgUIFW8JhHVNrDn9uaATqFMvMBNqVEMEe5UqNEMED34lePKpKRZI9LlSrugo9R1uoVKpUBKW2MSGNN0hBr09QI9uhXmFqRZGeFOydMSufFjuoVHSrmZ0v7h6/dKKlSLH3WWa4ujbB81ZWx2HB391msxwq0tat6hIsyeJS2OihNTw97oGLbCsGtdVcXURDRXpG6u0JJtu0T7Jewq3l9WKjepv5RH7q8ewZPizX4PFfHpgOu5vWD/2vWZg6mbXHA3SfCuNJ/r8kxxF+8Lg7haLMDQ7wub6hcK8yuHbFZKk6DbYq/RqkXCusjKPGh+SokqlQxRVplQHomKaFODGeAy2Yc+w4DifPkm2wgbLlyDZEiJQKz+X8fyuXKrLop1XkX3+iq1zBBGxuPJcuS2XRaonYq+DIXLlZFWDqNWUzSn8N2ngbtP1avVyXlXtHYG1IVvq2PFJMyrTuuXLKdFCv4sFVq772XLkSA2qvlGL+JiqjeDGgeu5XLkzGuxOd1SNm9mpod6H0RsHU4Ferk0yHFmkwdj8kekVy5EBZYVZZVXi5E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sz="1600">
              <a:latin typeface="Arial" pitchFamily="34" charset="0"/>
              <a:cs typeface="Arial" pitchFamily="34" charset="0"/>
            </a:endParaRPr>
          </a:p>
        </p:txBody>
      </p:sp>
      <p:pic>
        <p:nvPicPr>
          <p:cNvPr id="10" name="Picture 9" descr="sally_davies.jpg"/>
          <p:cNvPicPr>
            <a:picLocks noChangeAspect="1"/>
          </p:cNvPicPr>
          <p:nvPr/>
        </p:nvPicPr>
        <p:blipFill>
          <a:blip r:embed="rId5" cstate="print"/>
          <a:srcRect/>
          <a:stretch>
            <a:fillRect/>
          </a:stretch>
        </p:blipFill>
        <p:spPr bwMode="auto">
          <a:xfrm>
            <a:off x="323850" y="2133600"/>
            <a:ext cx="782638" cy="898525"/>
          </a:xfrm>
          <a:prstGeom prst="rect">
            <a:avLst/>
          </a:prstGeom>
          <a:noFill/>
          <a:ln w="9525">
            <a:noFill/>
            <a:miter lim="800000"/>
            <a:headEnd/>
            <a:tailEnd/>
          </a:ln>
        </p:spPr>
      </p:pic>
      <p:pic>
        <p:nvPicPr>
          <p:cNvPr id="47112" name="Picture 8" descr="http://upload.wikimedia.org/wikipedia/commons/2/21/David_Cameron_official.jpg"/>
          <p:cNvPicPr>
            <a:picLocks noChangeAspect="1" noChangeArrowheads="1"/>
          </p:cNvPicPr>
          <p:nvPr/>
        </p:nvPicPr>
        <p:blipFill>
          <a:blip r:embed="rId6" cstate="print"/>
          <a:srcRect b="18422"/>
          <a:stretch>
            <a:fillRect/>
          </a:stretch>
        </p:blipFill>
        <p:spPr bwMode="auto">
          <a:xfrm>
            <a:off x="323850" y="3656013"/>
            <a:ext cx="782638" cy="852487"/>
          </a:xfrm>
          <a:prstGeom prst="rect">
            <a:avLst/>
          </a:prstGeom>
          <a:noFill/>
          <a:ln w="9525">
            <a:noFill/>
            <a:miter lim="800000"/>
            <a:headEnd/>
            <a:tailEnd/>
          </a:ln>
        </p:spPr>
      </p:pic>
      <p:sp>
        <p:nvSpPr>
          <p:cNvPr id="12" name="Rectangle 10"/>
          <p:cNvSpPr>
            <a:spLocks noChangeArrowheads="1"/>
          </p:cNvSpPr>
          <p:nvPr/>
        </p:nvSpPr>
        <p:spPr bwMode="auto">
          <a:xfrm>
            <a:off x="1220788" y="5157788"/>
            <a:ext cx="7923212" cy="954107"/>
          </a:xfrm>
          <a:prstGeom prst="rect">
            <a:avLst/>
          </a:prstGeom>
          <a:noFill/>
          <a:ln w="9525">
            <a:noFill/>
            <a:miter lim="800000"/>
            <a:headEnd/>
            <a:tailEnd/>
          </a:ln>
        </p:spPr>
        <p:txBody>
          <a:bodyPr>
            <a:spAutoFit/>
          </a:bodyPr>
          <a:lstStyle/>
          <a:p>
            <a:r>
              <a:rPr lang="ja-JP" altLang="en-GB" sz="2000" i="1">
                <a:latin typeface="Arial" pitchFamily="34" charset="0"/>
                <a:cs typeface="Arial" pitchFamily="34" charset="0"/>
              </a:rPr>
              <a:t>“</a:t>
            </a:r>
            <a:r>
              <a:rPr lang="en-GB" altLang="ja-JP" sz="2000" i="1">
                <a:latin typeface="Arial" pitchFamily="34" charset="0"/>
                <a:cs typeface="Arial" pitchFamily="34" charset="0"/>
              </a:rPr>
              <a:t>The rise of antibiotic-resistant bacteria, however, represents a serious threat to public health and the economy.</a:t>
            </a:r>
            <a:r>
              <a:rPr lang="ja-JP" altLang="en-GB" sz="2000" i="1">
                <a:latin typeface="Arial" pitchFamily="34" charset="0"/>
                <a:cs typeface="Arial" pitchFamily="34" charset="0"/>
              </a:rPr>
              <a:t>”</a:t>
            </a:r>
            <a:endParaRPr lang="en-GB" altLang="ja-JP" sz="1600" i="1">
              <a:latin typeface="Arial" pitchFamily="34" charset="0"/>
              <a:cs typeface="Arial" pitchFamily="34" charset="0"/>
            </a:endParaRPr>
          </a:p>
          <a:p>
            <a:r>
              <a:rPr lang="en-GB" sz="1600" i="1">
                <a:latin typeface="Arial" pitchFamily="34" charset="0"/>
                <a:cs typeface="Arial" pitchFamily="34" charset="0"/>
              </a:rPr>
              <a:t>Barack Obama, President USA</a:t>
            </a:r>
          </a:p>
        </p:txBody>
      </p:sp>
      <p:pic>
        <p:nvPicPr>
          <p:cNvPr id="6157" name="Picture 13" descr="MTE4MDAzNDEwNzg5ODI4MTEw.jpg"/>
          <p:cNvPicPr>
            <a:picLocks noChangeAspect="1"/>
          </p:cNvPicPr>
          <p:nvPr/>
        </p:nvPicPr>
        <p:blipFill>
          <a:blip r:embed="rId7" cstate="print"/>
          <a:srcRect/>
          <a:stretch>
            <a:fillRect/>
          </a:stretch>
        </p:blipFill>
        <p:spPr bwMode="auto">
          <a:xfrm>
            <a:off x="323850" y="5335588"/>
            <a:ext cx="792163" cy="792162"/>
          </a:xfrm>
          <a:prstGeom prst="rect">
            <a:avLst/>
          </a:prstGeom>
          <a:noFill/>
          <a:ln w="9525">
            <a:noFill/>
            <a:miter lim="800000"/>
            <a:headEnd/>
            <a:tailEnd/>
          </a:ln>
        </p:spPr>
      </p:pic>
      <p:sp>
        <p:nvSpPr>
          <p:cNvPr id="15" name="Title 1"/>
          <p:cNvSpPr>
            <a:spLocks noGrp="1"/>
          </p:cNvSpPr>
          <p:nvPr>
            <p:ph type="title"/>
          </p:nvPr>
        </p:nvSpPr>
        <p:spPr>
          <a:xfrm>
            <a:off x="457200" y="-27384"/>
            <a:ext cx="8229600" cy="1143000"/>
          </a:xfrm>
        </p:spPr>
        <p:txBody>
          <a:bodyPr>
            <a:normAutofit/>
          </a:bodyPr>
          <a:lstStyle/>
          <a:p>
            <a:r>
              <a:rPr lang="en-GB" sz="3600" dirty="0" smtClean="0">
                <a:latin typeface="Arial" pitchFamily="34" charset="0"/>
                <a:cs typeface="Arial" pitchFamily="34" charset="0"/>
              </a:rPr>
              <a:t>What’s the problem?</a:t>
            </a:r>
            <a:endParaRPr lang="en-GB" sz="3600" dirty="0">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47108"/>
                                        </p:tgtEl>
                                        <p:attrNameLst>
                                          <p:attrName>style.visibility</p:attrName>
                                        </p:attrNameLst>
                                      </p:cBhvr>
                                      <p:to>
                                        <p:strVal val="visible"/>
                                      </p:to>
                                    </p:set>
                                    <p:animEffect transition="in" filter="fade">
                                      <p:cBhvr>
                                        <p:cTn id="15" dur="500"/>
                                        <p:tgtEl>
                                          <p:spTgt spid="4710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126"/>
                                        </p:tgtEl>
                                        <p:attrNameLst>
                                          <p:attrName>style.visibility</p:attrName>
                                        </p:attrNameLst>
                                      </p:cBhvr>
                                      <p:to>
                                        <p:strVal val="visible"/>
                                      </p:to>
                                    </p:set>
                                    <p:animEffect transition="in" filter="fade">
                                      <p:cBhvr>
                                        <p:cTn id="28" dur="500"/>
                                        <p:tgtEl>
                                          <p:spTgt spid="5126"/>
                                        </p:tgtEl>
                                      </p:cBhvr>
                                    </p:animEffect>
                                  </p:childTnLst>
                                </p:cTn>
                              </p:par>
                              <p:par>
                                <p:cTn id="29" presetID="10" presetClass="entr" presetSubtype="0" fill="hold" nodeType="withEffect">
                                  <p:stCondLst>
                                    <p:cond delay="0"/>
                                  </p:stCondLst>
                                  <p:childTnLst>
                                    <p:set>
                                      <p:cBhvr>
                                        <p:cTn id="30" dur="1" fill="hold">
                                          <p:stCondLst>
                                            <p:cond delay="0"/>
                                          </p:stCondLst>
                                        </p:cTn>
                                        <p:tgtEl>
                                          <p:spTgt spid="47112"/>
                                        </p:tgtEl>
                                        <p:attrNameLst>
                                          <p:attrName>style.visibility</p:attrName>
                                        </p:attrNameLst>
                                      </p:cBhvr>
                                      <p:to>
                                        <p:strVal val="visible"/>
                                      </p:to>
                                    </p:set>
                                    <p:animEffect transition="in" filter="fade">
                                      <p:cBhvr>
                                        <p:cTn id="31" dur="500"/>
                                        <p:tgtEl>
                                          <p:spTgt spid="4711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nodeType="withEffect">
                                  <p:stCondLst>
                                    <p:cond delay="0"/>
                                  </p:stCondLst>
                                  <p:childTnLst>
                                    <p:set>
                                      <p:cBhvr>
                                        <p:cTn id="38" dur="1" fill="hold">
                                          <p:stCondLst>
                                            <p:cond delay="0"/>
                                          </p:stCondLst>
                                        </p:cTn>
                                        <p:tgtEl>
                                          <p:spTgt spid="6157"/>
                                        </p:tgtEl>
                                        <p:attrNameLst>
                                          <p:attrName>style.visibility</p:attrName>
                                        </p:attrNameLst>
                                      </p:cBhvr>
                                      <p:to>
                                        <p:strVal val="visible"/>
                                      </p:to>
                                    </p:set>
                                    <p:animEffect transition="in" filter="fade">
                                      <p:cBhvr>
                                        <p:cTn id="39" dur="500"/>
                                        <p:tgtEl>
                                          <p:spTgt spid="6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5126"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215577" y="285750"/>
            <a:ext cx="9324975" cy="711200"/>
          </a:xfrm>
        </p:spPr>
        <p:txBody>
          <a:bodyPr>
            <a:normAutofit/>
          </a:bodyPr>
          <a:lstStyle/>
          <a:p>
            <a:r>
              <a:rPr lang="en-GB" sz="3600" dirty="0" smtClean="0">
                <a:latin typeface="Arial" pitchFamily="34" charset="0"/>
                <a:ea typeface="ＭＳ Ｐゴシック" pitchFamily="34" charset="-128"/>
                <a:cs typeface="Arial" pitchFamily="34" charset="0"/>
              </a:rPr>
              <a:t>Rising threat from </a:t>
            </a:r>
            <a:r>
              <a:rPr lang="en-GB" sz="3600" dirty="0" smtClean="0">
                <a:latin typeface="Arial" pitchFamily="34" charset="0"/>
                <a:ea typeface="ＭＳ Ｐゴシック" pitchFamily="34" charset="-128"/>
                <a:cs typeface="Arial" pitchFamily="34" charset="0"/>
              </a:rPr>
              <a:t>MDR-GNR</a:t>
            </a:r>
            <a:endParaRPr lang="en-GB" sz="3600" i="1" dirty="0" smtClean="0">
              <a:latin typeface="Arial" pitchFamily="34" charset="0"/>
              <a:ea typeface="ＭＳ Ｐゴシック" pitchFamily="34" charset="-128"/>
              <a:cs typeface="Arial" pitchFamily="34" charset="0"/>
            </a:endParaRPr>
          </a:p>
        </p:txBody>
      </p:sp>
      <p:graphicFrame>
        <p:nvGraphicFramePr>
          <p:cNvPr id="5" name="Chart 4"/>
          <p:cNvGraphicFramePr/>
          <p:nvPr>
            <p:extLst>
              <p:ext uri="{D42A27DB-BD31-4B8C-83A1-F6EECF244321}">
                <p14:modId xmlns:p14="http://schemas.microsoft.com/office/powerpoint/2010/main" val="733620921"/>
              </p:ext>
            </p:extLst>
          </p:nvPr>
        </p:nvGraphicFramePr>
        <p:xfrm>
          <a:off x="71438" y="906343"/>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a:spLocks noChangeArrowheads="1"/>
          </p:cNvSpPr>
          <p:nvPr/>
        </p:nvSpPr>
        <p:spPr bwMode="auto">
          <a:xfrm>
            <a:off x="500063" y="3549650"/>
            <a:ext cx="3357562" cy="338138"/>
          </a:xfrm>
          <a:prstGeom prst="rect">
            <a:avLst/>
          </a:prstGeom>
          <a:noFill/>
          <a:ln w="9525">
            <a:noFill/>
            <a:miter lim="800000"/>
            <a:headEnd/>
            <a:tailEnd/>
          </a:ln>
        </p:spPr>
        <p:txBody>
          <a:bodyPr>
            <a:spAutoFit/>
          </a:bodyPr>
          <a:lstStyle/>
          <a:p>
            <a:r>
              <a:rPr lang="en-US" sz="1600" dirty="0">
                <a:latin typeface="Arial" pitchFamily="34" charset="0"/>
                <a:cs typeface="Arial" pitchFamily="34" charset="0"/>
              </a:rPr>
              <a:t>% of all HAI caused by GNRs.</a:t>
            </a:r>
          </a:p>
        </p:txBody>
      </p:sp>
      <p:sp>
        <p:nvSpPr>
          <p:cNvPr id="7" name="Rectangle 6"/>
          <p:cNvSpPr>
            <a:spLocks noChangeArrowheads="1"/>
          </p:cNvSpPr>
          <p:nvPr/>
        </p:nvSpPr>
        <p:spPr bwMode="auto">
          <a:xfrm>
            <a:off x="34925" y="6237288"/>
            <a:ext cx="6743700" cy="584200"/>
          </a:xfrm>
          <a:prstGeom prst="rect">
            <a:avLst/>
          </a:prstGeom>
          <a:noFill/>
          <a:ln w="9525">
            <a:noFill/>
            <a:miter lim="800000"/>
            <a:headEnd/>
            <a:tailEnd/>
          </a:ln>
        </p:spPr>
        <p:txBody>
          <a:bodyPr>
            <a:spAutoFit/>
          </a:bodyPr>
          <a:lstStyle/>
          <a:p>
            <a:r>
              <a:rPr lang="en-US" sz="1600">
                <a:latin typeface="Arial" pitchFamily="34" charset="0"/>
                <a:cs typeface="Arial" pitchFamily="34" charset="0"/>
              </a:rPr>
              <a:t>Hidron et al. </a:t>
            </a:r>
            <a:r>
              <a:rPr lang="en-US" sz="1600" i="1">
                <a:latin typeface="Arial" pitchFamily="34" charset="0"/>
                <a:cs typeface="Arial" pitchFamily="34" charset="0"/>
              </a:rPr>
              <a:t>Infect Control Hosp Epidemiol </a:t>
            </a:r>
            <a:r>
              <a:rPr lang="en-US" sz="1600">
                <a:latin typeface="Arial" pitchFamily="34" charset="0"/>
                <a:cs typeface="Arial" pitchFamily="34" charset="0"/>
              </a:rPr>
              <a:t>2008;29:966-1011.</a:t>
            </a:r>
          </a:p>
          <a:p>
            <a:r>
              <a:rPr lang="en-GB" sz="1600">
                <a:latin typeface="Arial" pitchFamily="34" charset="0"/>
                <a:cs typeface="Arial" pitchFamily="34" charset="0"/>
              </a:rPr>
              <a:t>Peleg &amp; Hooper. </a:t>
            </a:r>
            <a:r>
              <a:rPr lang="en-GB" sz="1600" i="1">
                <a:latin typeface="Arial" pitchFamily="34" charset="0"/>
                <a:cs typeface="Arial" pitchFamily="34" charset="0"/>
              </a:rPr>
              <a:t>N Engl J Med </a:t>
            </a:r>
            <a:r>
              <a:rPr lang="en-GB" sz="1600">
                <a:latin typeface="Arial" pitchFamily="34" charset="0"/>
                <a:cs typeface="Arial" pitchFamily="34" charset="0"/>
              </a:rPr>
              <a:t>2010;362:1804-1813.</a:t>
            </a:r>
            <a:endParaRPr lang="en-US" sz="1600">
              <a:latin typeface="Arial" pitchFamily="34" charset="0"/>
              <a:cs typeface="Arial" pitchFamily="34" charset="0"/>
            </a:endParaRPr>
          </a:p>
        </p:txBody>
      </p:sp>
      <p:sp>
        <p:nvSpPr>
          <p:cNvPr id="9" name="Rectangle 8"/>
          <p:cNvSpPr>
            <a:spLocks noChangeArrowheads="1"/>
          </p:cNvSpPr>
          <p:nvPr/>
        </p:nvSpPr>
        <p:spPr bwMode="auto">
          <a:xfrm>
            <a:off x="4572000" y="3549650"/>
            <a:ext cx="3643313" cy="338138"/>
          </a:xfrm>
          <a:prstGeom prst="rect">
            <a:avLst/>
          </a:prstGeom>
          <a:noFill/>
          <a:ln w="9525">
            <a:noFill/>
            <a:miter lim="800000"/>
            <a:headEnd/>
            <a:tailEnd/>
          </a:ln>
        </p:spPr>
        <p:txBody>
          <a:bodyPr>
            <a:spAutoFit/>
          </a:bodyPr>
          <a:lstStyle/>
          <a:p>
            <a:r>
              <a:rPr lang="en-US" sz="1600" dirty="0">
                <a:latin typeface="Arial" pitchFamily="34" charset="0"/>
                <a:cs typeface="Arial" pitchFamily="34" charset="0"/>
              </a:rPr>
              <a:t>% of ICU HAI caused by GNRs.</a:t>
            </a:r>
          </a:p>
        </p:txBody>
      </p:sp>
      <p:graphicFrame>
        <p:nvGraphicFramePr>
          <p:cNvPr id="10" name="Chart 9"/>
          <p:cNvGraphicFramePr/>
          <p:nvPr>
            <p:extLst>
              <p:ext uri="{D42A27DB-BD31-4B8C-83A1-F6EECF244321}">
                <p14:modId xmlns:p14="http://schemas.microsoft.com/office/powerpoint/2010/main" val="564935832"/>
              </p:ext>
            </p:extLst>
          </p:nvPr>
        </p:nvGraphicFramePr>
        <p:xfrm>
          <a:off x="4000496" y="906343"/>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475187703"/>
              </p:ext>
            </p:extLst>
          </p:nvPr>
        </p:nvGraphicFramePr>
        <p:xfrm>
          <a:off x="500063" y="4076700"/>
          <a:ext cx="7358062" cy="1828800"/>
        </p:xfrm>
        <a:graphic>
          <a:graphicData uri="http://schemas.openxmlformats.org/drawingml/2006/table">
            <a:tbl>
              <a:tblPr firstRow="1" bandRow="1">
                <a:tableStyleId>{69012ECD-51FC-41F1-AA8D-1B2483CD663E}</a:tableStyleId>
              </a:tblPr>
              <a:tblGrid>
                <a:gridCol w="2643187"/>
                <a:gridCol w="4714875"/>
              </a:tblGrid>
              <a:tr h="914400">
                <a:tc>
                  <a:txBody>
                    <a:bodyPr/>
                    <a:lstStyle/>
                    <a:p>
                      <a:r>
                        <a:rPr lang="en-GB" sz="1800" dirty="0" smtClean="0">
                          <a:latin typeface="Arial" pitchFamily="34" charset="0"/>
                          <a:cs typeface="Arial" pitchFamily="34" charset="0"/>
                        </a:rPr>
                        <a:t>Non-fermenters</a:t>
                      </a:r>
                      <a:endParaRPr lang="en-GB" sz="1800" dirty="0">
                        <a:latin typeface="Arial" pitchFamily="34" charset="0"/>
                        <a:cs typeface="Arial" pitchFamily="34" charset="0"/>
                      </a:endParaRPr>
                    </a:p>
                  </a:txBody>
                  <a:tcPr marL="91439" marR="91439">
                    <a:solidFill>
                      <a:schemeClr val="bg1">
                        <a:lumMod val="65000"/>
                      </a:schemeClr>
                    </a:solidFill>
                  </a:tcPr>
                </a:tc>
                <a:tc>
                  <a:txBody>
                    <a:bodyPr/>
                    <a:lstStyle/>
                    <a:p>
                      <a:pPr marL="342900" indent="-342900">
                        <a:buNone/>
                      </a:pPr>
                      <a:r>
                        <a:rPr lang="en-GB" sz="1800" i="1" u="none" dirty="0" smtClean="0">
                          <a:latin typeface="Arial" pitchFamily="34" charset="0"/>
                          <a:cs typeface="Arial" pitchFamily="34" charset="0"/>
                        </a:rPr>
                        <a:t>Acinetobacter baumannii</a:t>
                      </a:r>
                    </a:p>
                    <a:p>
                      <a:pPr marL="342900" indent="-342900">
                        <a:buNone/>
                      </a:pPr>
                      <a:r>
                        <a:rPr lang="en-GB" sz="1800" i="1" dirty="0" smtClean="0">
                          <a:latin typeface="Arial" pitchFamily="34" charset="0"/>
                          <a:cs typeface="Arial" pitchFamily="34" charset="0"/>
                        </a:rPr>
                        <a:t>Pseudomonas</a:t>
                      </a:r>
                      <a:r>
                        <a:rPr lang="en-GB" sz="1800" i="1" baseline="0" dirty="0" smtClean="0">
                          <a:latin typeface="Arial" pitchFamily="34" charset="0"/>
                          <a:cs typeface="Arial" pitchFamily="34" charset="0"/>
                        </a:rPr>
                        <a:t> aeruginosa</a:t>
                      </a:r>
                    </a:p>
                    <a:p>
                      <a:pPr marL="342900" indent="-342900">
                        <a:buNone/>
                      </a:pPr>
                      <a:r>
                        <a:rPr lang="en-GB" sz="1800" i="1" dirty="0" smtClean="0">
                          <a:latin typeface="Arial" pitchFamily="34" charset="0"/>
                          <a:cs typeface="Arial" pitchFamily="34" charset="0"/>
                        </a:rPr>
                        <a:t>Stenotrophomonas maltophilia</a:t>
                      </a:r>
                      <a:endParaRPr lang="en-GB" sz="1800" i="1" dirty="0">
                        <a:latin typeface="Arial" pitchFamily="34" charset="0"/>
                        <a:cs typeface="Arial" pitchFamily="34" charset="0"/>
                      </a:endParaRPr>
                    </a:p>
                  </a:txBody>
                  <a:tcPr marL="91439" marR="91439">
                    <a:solidFill>
                      <a:schemeClr val="bg1">
                        <a:lumMod val="65000"/>
                      </a:schemeClr>
                    </a:solidFill>
                  </a:tcPr>
                </a:tc>
              </a:tr>
              <a:tr h="914400">
                <a:tc>
                  <a:txBody>
                    <a:bodyPr/>
                    <a:lstStyle/>
                    <a:p>
                      <a:r>
                        <a:rPr lang="en-GB" sz="1800" dirty="0" smtClean="0">
                          <a:latin typeface="Arial" pitchFamily="34" charset="0"/>
                          <a:cs typeface="Arial" pitchFamily="34" charset="0"/>
                        </a:rPr>
                        <a:t>Enterobacteriaceae</a:t>
                      </a:r>
                      <a:endParaRPr lang="en-GB" sz="1800" dirty="0">
                        <a:latin typeface="Arial" pitchFamily="34" charset="0"/>
                        <a:cs typeface="Arial" pitchFamily="34" charset="0"/>
                      </a:endParaRPr>
                    </a:p>
                  </a:txBody>
                  <a:tcPr marL="91439" marR="91439"/>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i="1" u="none" dirty="0" err="1" smtClean="0">
                          <a:latin typeface="Arial" pitchFamily="34" charset="0"/>
                          <a:cs typeface="Arial" pitchFamily="34" charset="0"/>
                        </a:rPr>
                        <a:t>Klebsiella</a:t>
                      </a:r>
                      <a:r>
                        <a:rPr lang="en-GB" sz="1800" i="1" u="none" baseline="0" dirty="0" smtClean="0">
                          <a:latin typeface="Arial" pitchFamily="34" charset="0"/>
                          <a:cs typeface="Arial" pitchFamily="34" charset="0"/>
                        </a:rPr>
                        <a:t> </a:t>
                      </a:r>
                      <a:r>
                        <a:rPr lang="en-GB" sz="1800" i="1" u="none" baseline="0" dirty="0" err="1" smtClean="0">
                          <a:latin typeface="Arial" pitchFamily="34" charset="0"/>
                          <a:cs typeface="Arial" pitchFamily="34" charset="0"/>
                        </a:rPr>
                        <a:t>pneumoniae</a:t>
                      </a:r>
                      <a:endParaRPr lang="en-GB" sz="1800" i="1" u="none" baseline="0" dirty="0" smtClean="0">
                        <a:latin typeface="Arial" pitchFamily="34" charset="0"/>
                        <a:cs typeface="Arial" pitchFamily="34" charset="0"/>
                      </a:endParaRPr>
                    </a:p>
                    <a:p>
                      <a:r>
                        <a:rPr lang="en-GB" sz="1800" i="1" dirty="0" smtClean="0">
                          <a:latin typeface="Arial" pitchFamily="34" charset="0"/>
                          <a:cs typeface="Arial" pitchFamily="34" charset="0"/>
                        </a:rPr>
                        <a:t>Escherichia coli</a:t>
                      </a:r>
                    </a:p>
                    <a:p>
                      <a:r>
                        <a:rPr lang="en-GB" sz="1800" i="1" baseline="0" dirty="0" err="1" smtClean="0">
                          <a:latin typeface="Arial" pitchFamily="34" charset="0"/>
                          <a:cs typeface="Arial" pitchFamily="34" charset="0"/>
                        </a:rPr>
                        <a:t>Enterobacter</a:t>
                      </a:r>
                      <a:r>
                        <a:rPr lang="en-GB" sz="1800" i="1" baseline="0" dirty="0" smtClean="0">
                          <a:latin typeface="Arial" pitchFamily="34" charset="0"/>
                          <a:cs typeface="Arial" pitchFamily="34" charset="0"/>
                        </a:rPr>
                        <a:t> cloacae</a:t>
                      </a:r>
                      <a:endParaRPr lang="en-GB" sz="1800" i="1" dirty="0">
                        <a:latin typeface="Arial" pitchFamily="34" charset="0"/>
                        <a:cs typeface="Arial" pitchFamily="34" charset="0"/>
                      </a:endParaRPr>
                    </a:p>
                  </a:txBody>
                  <a:tcPr marL="91439" marR="91439"/>
                </a:tc>
              </a:tr>
            </a:tbl>
          </a:graphicData>
        </a:graphic>
      </p:graphicFrame>
      <p:sp>
        <p:nvSpPr>
          <p:cNvPr id="2" name="Rectangle 1"/>
          <p:cNvSpPr/>
          <p:nvPr/>
        </p:nvSpPr>
        <p:spPr>
          <a:xfrm>
            <a:off x="517315" y="5013176"/>
            <a:ext cx="7312297" cy="864096"/>
          </a:xfrm>
          <a:prstGeom prst="rect">
            <a:avLst/>
          </a:prstGeom>
          <a:noFill/>
          <a:ln w="635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sp>
        <p:nvSpPr>
          <p:cNvPr id="3" name="Rectangle 2"/>
          <p:cNvSpPr/>
          <p:nvPr/>
        </p:nvSpPr>
        <p:spPr>
          <a:xfrm>
            <a:off x="467545" y="4059820"/>
            <a:ext cx="7416824" cy="1872208"/>
          </a:xfrm>
          <a:prstGeom prst="rect">
            <a:avLst/>
          </a:prstGeom>
          <a:noFill/>
          <a:ln w="635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sp>
        <p:nvSpPr>
          <p:cNvPr id="12" name="Rectangle 11"/>
          <p:cNvSpPr>
            <a:spLocks noChangeArrowheads="1"/>
          </p:cNvSpPr>
          <p:nvPr/>
        </p:nvSpPr>
        <p:spPr bwMode="auto">
          <a:xfrm>
            <a:off x="6612012" y="5157192"/>
            <a:ext cx="1272356" cy="584775"/>
          </a:xfrm>
          <a:prstGeom prst="rect">
            <a:avLst/>
          </a:prstGeom>
          <a:noFill/>
          <a:ln w="9525">
            <a:noFill/>
            <a:miter lim="800000"/>
            <a:headEnd/>
            <a:tailEnd/>
          </a:ln>
        </p:spPr>
        <p:txBody>
          <a:bodyPr wrap="square">
            <a:spAutoFit/>
          </a:bodyPr>
          <a:lstStyle/>
          <a:p>
            <a:r>
              <a:rPr lang="en-US" sz="3200" b="1" dirty="0" smtClean="0">
                <a:solidFill>
                  <a:schemeClr val="accent2">
                    <a:lumMod val="75000"/>
                  </a:schemeClr>
                </a:solidFill>
                <a:latin typeface="Arial" pitchFamily="34" charset="0"/>
                <a:cs typeface="Arial" pitchFamily="34" charset="0"/>
              </a:rPr>
              <a:t>CPE</a:t>
            </a:r>
            <a:endParaRPr lang="en-US" sz="3200" b="1" dirty="0">
              <a:solidFill>
                <a:schemeClr val="accent2">
                  <a:lumMod val="75000"/>
                </a:schemeClr>
              </a:solidFill>
              <a:latin typeface="Arial" pitchFamily="34" charset="0"/>
              <a:cs typeface="Arial" pitchFamily="34" charset="0"/>
            </a:endParaRPr>
          </a:p>
        </p:txBody>
      </p:sp>
      <p:sp>
        <p:nvSpPr>
          <p:cNvPr id="13" name="Rectangle 12"/>
          <p:cNvSpPr>
            <a:spLocks noChangeArrowheads="1"/>
          </p:cNvSpPr>
          <p:nvPr/>
        </p:nvSpPr>
        <p:spPr bwMode="auto">
          <a:xfrm>
            <a:off x="7884368" y="4716433"/>
            <a:ext cx="1272356" cy="584775"/>
          </a:xfrm>
          <a:prstGeom prst="rect">
            <a:avLst/>
          </a:prstGeom>
          <a:noFill/>
          <a:ln w="9525">
            <a:noFill/>
            <a:miter lim="800000"/>
            <a:headEnd/>
            <a:tailEnd/>
          </a:ln>
        </p:spPr>
        <p:txBody>
          <a:bodyPr wrap="square">
            <a:spAutoFit/>
          </a:bodyPr>
          <a:lstStyle/>
          <a:p>
            <a:r>
              <a:rPr lang="en-US" sz="3200" b="1" dirty="0" smtClean="0">
                <a:solidFill>
                  <a:schemeClr val="accent3">
                    <a:lumMod val="75000"/>
                  </a:schemeClr>
                </a:solidFill>
                <a:latin typeface="Arial" pitchFamily="34" charset="0"/>
                <a:cs typeface="Arial" pitchFamily="34" charset="0"/>
              </a:rPr>
              <a:t>CPO</a:t>
            </a:r>
            <a:endParaRPr lang="en-US" sz="3200" b="1" dirty="0">
              <a:solidFill>
                <a:schemeClr val="accent3">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9215594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pples and oranges.jpg"/>
          <p:cNvPicPr>
            <a:picLocks noChangeAspect="1"/>
          </p:cNvPicPr>
          <p:nvPr/>
        </p:nvPicPr>
        <p:blipFill>
          <a:blip r:embed="rId3" cstate="print"/>
          <a:stretch>
            <a:fillRect/>
          </a:stretch>
        </p:blipFill>
        <p:spPr>
          <a:xfrm>
            <a:off x="0" y="0"/>
            <a:ext cx="9144000" cy="6858000"/>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3574437111"/>
              </p:ext>
            </p:extLst>
          </p:nvPr>
        </p:nvGraphicFramePr>
        <p:xfrm>
          <a:off x="609600" y="1295400"/>
          <a:ext cx="7696200" cy="4023360"/>
        </p:xfrm>
        <a:graphic>
          <a:graphicData uri="http://schemas.openxmlformats.org/drawingml/2006/table">
            <a:tbl>
              <a:tblPr firstRow="1" bandRow="1">
                <a:tableStyleId>{93296810-A885-4BE3-A3E7-6D5BEEA58F35}</a:tableStyleId>
              </a:tblPr>
              <a:tblGrid>
                <a:gridCol w="3094348"/>
                <a:gridCol w="4601852"/>
              </a:tblGrid>
              <a:tr h="428625">
                <a:tc>
                  <a:txBody>
                    <a:bodyPr/>
                    <a:lstStyle/>
                    <a:p>
                      <a:r>
                        <a:rPr lang="en-GB" sz="2400" dirty="0" smtClean="0">
                          <a:latin typeface="Arial" pitchFamily="34" charset="0"/>
                          <a:cs typeface="Arial" pitchFamily="34" charset="0"/>
                        </a:rPr>
                        <a:t>Share</a:t>
                      </a:r>
                      <a:endParaRPr lang="en-GB" sz="2400" dirty="0">
                        <a:latin typeface="Arial" pitchFamily="34" charset="0"/>
                        <a:cs typeface="Arial" pitchFamily="34" charset="0"/>
                      </a:endParaRPr>
                    </a:p>
                  </a:txBody>
                  <a:tcPr/>
                </a:tc>
                <a:tc>
                  <a:txBody>
                    <a:bodyPr/>
                    <a:lstStyle/>
                    <a:p>
                      <a:r>
                        <a:rPr lang="en-GB" sz="2400" dirty="0" smtClean="0">
                          <a:latin typeface="Arial" pitchFamily="34" charset="0"/>
                          <a:cs typeface="Arial" pitchFamily="34" charset="0"/>
                        </a:rPr>
                        <a:t>Differ</a:t>
                      </a:r>
                      <a:endParaRPr lang="en-GB" sz="2400" dirty="0">
                        <a:latin typeface="Arial" pitchFamily="34" charset="0"/>
                        <a:cs typeface="Arial" pitchFamily="34" charset="0"/>
                      </a:endParaRPr>
                    </a:p>
                  </a:txBody>
                  <a:tcPr/>
                </a:tc>
              </a:tr>
              <a:tr h="428625">
                <a:tc>
                  <a:txBody>
                    <a:bodyPr/>
                    <a:lstStyle/>
                    <a:p>
                      <a:r>
                        <a:rPr lang="en-GB" sz="2400" dirty="0" smtClean="0">
                          <a:latin typeface="Arial" pitchFamily="34" charset="0"/>
                          <a:cs typeface="Arial" pitchFamily="34" charset="0"/>
                        </a:rPr>
                        <a:t>Gram</a:t>
                      </a:r>
                      <a:r>
                        <a:rPr lang="en-GB" sz="2400" baseline="0" dirty="0" smtClean="0">
                          <a:latin typeface="Arial" pitchFamily="34" charset="0"/>
                          <a:cs typeface="Arial" pitchFamily="34" charset="0"/>
                        </a:rPr>
                        <a:t> </a:t>
                      </a:r>
                      <a:r>
                        <a:rPr lang="en-GB" sz="2400" dirty="0" smtClean="0">
                          <a:latin typeface="Arial" pitchFamily="34" charset="0"/>
                          <a:cs typeface="Arial" pitchFamily="34" charset="0"/>
                        </a:rPr>
                        <a:t>stain reaction</a:t>
                      </a:r>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Risk factors &amp; at-risk population</a:t>
                      </a:r>
                    </a:p>
                  </a:txBody>
                  <a:tcPr/>
                </a:tc>
              </a:tr>
              <a:tr h="428625">
                <a:tc>
                  <a:txBody>
                    <a:bodyPr/>
                    <a:lstStyle/>
                    <a:p>
                      <a:r>
                        <a:rPr lang="en-GB" sz="2400" dirty="0" smtClean="0">
                          <a:latin typeface="Arial" pitchFamily="34" charset="0"/>
                          <a:cs typeface="Arial" pitchFamily="34" charset="0"/>
                        </a:rPr>
                        <a:t>Concerning</a:t>
                      </a:r>
                      <a:r>
                        <a:rPr lang="en-GB" sz="2400" baseline="0" dirty="0" smtClean="0">
                          <a:latin typeface="Arial" pitchFamily="34" charset="0"/>
                          <a:cs typeface="Arial" pitchFamily="34" charset="0"/>
                        </a:rPr>
                        <a:t> AMR</a:t>
                      </a:r>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Potential for epidemic</a:t>
                      </a:r>
                      <a:r>
                        <a:rPr lang="en-GB" sz="2400" baseline="0" dirty="0" smtClean="0">
                          <a:latin typeface="Arial" pitchFamily="34" charset="0"/>
                          <a:cs typeface="Arial" pitchFamily="34" charset="0"/>
                        </a:rPr>
                        <a:t> spread</a:t>
                      </a:r>
                      <a:endParaRPr lang="en-GB" sz="2400" dirty="0" smtClean="0">
                        <a:latin typeface="Arial" pitchFamily="34" charset="0"/>
                        <a:cs typeface="Arial" pitchFamily="34" charset="0"/>
                      </a:endParaRPr>
                    </a:p>
                  </a:txBody>
                  <a:tcPr/>
                </a:tc>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Infection profile &amp; mortality</a:t>
                      </a:r>
                    </a:p>
                  </a:txBody>
                  <a:tcPr/>
                </a:tc>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Prevalence</a:t>
                      </a:r>
                    </a:p>
                  </a:txBody>
                  <a:tcPr/>
                </a:tc>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Colonisation site &amp; duration</a:t>
                      </a:r>
                    </a:p>
                  </a:txBody>
                  <a:tcPr/>
                </a:tc>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Transmission routes</a:t>
                      </a:r>
                    </a:p>
                  </a:txBody>
                  <a:tcPr/>
                </a:tc>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Resistance profile &amp; mechanisms</a:t>
                      </a:r>
                    </a:p>
                  </a:txBody>
                  <a:tcPr/>
                </a:tc>
              </a:tr>
            </a:tbl>
          </a:graphicData>
        </a:graphic>
      </p:graphicFrame>
      <p:sp>
        <p:nvSpPr>
          <p:cNvPr id="4" name="Title 1"/>
          <p:cNvSpPr>
            <a:spLocks noGrp="1"/>
          </p:cNvSpPr>
          <p:nvPr>
            <p:ph type="title"/>
          </p:nvPr>
        </p:nvSpPr>
        <p:spPr>
          <a:xfrm>
            <a:off x="215577" y="285750"/>
            <a:ext cx="9324975" cy="711200"/>
          </a:xfrm>
        </p:spPr>
        <p:txBody>
          <a:bodyPr/>
          <a:lstStyle/>
          <a:p>
            <a:r>
              <a:rPr lang="en-GB" sz="3200" b="1" dirty="0" err="1" smtClean="0">
                <a:solidFill>
                  <a:schemeClr val="bg1"/>
                </a:solidFill>
                <a:latin typeface="Arial" pitchFamily="34" charset="0"/>
                <a:ea typeface="ＭＳ Ｐゴシック" pitchFamily="34" charset="-128"/>
                <a:cs typeface="Arial" pitchFamily="34" charset="0"/>
              </a:rPr>
              <a:t>Enterobacteriaceae</a:t>
            </a:r>
            <a:r>
              <a:rPr lang="en-GB" sz="3200" b="1" dirty="0" smtClean="0">
                <a:solidFill>
                  <a:schemeClr val="bg1"/>
                </a:solidFill>
                <a:latin typeface="Arial" pitchFamily="34" charset="0"/>
                <a:ea typeface="ＭＳ Ｐゴシック" pitchFamily="34" charset="-128"/>
                <a:cs typeface="Arial" pitchFamily="34" charset="0"/>
              </a:rPr>
              <a:t> vs. non-fermenters</a:t>
            </a:r>
            <a:endParaRPr lang="en-GB" sz="3200" b="1" i="1" dirty="0" smtClean="0">
              <a:solidFill>
                <a:schemeClr val="bg1"/>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31763576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60363" y="514738"/>
            <a:ext cx="8423275" cy="711183"/>
          </a:xfrm>
        </p:spPr>
        <p:txBody>
          <a:bodyPr>
            <a:normAutofit/>
          </a:bodyPr>
          <a:lstStyle/>
          <a:p>
            <a:pPr eaLnBrk="1" hangingPunct="1"/>
            <a:r>
              <a:rPr lang="en-GB" sz="3600" dirty="0" smtClean="0">
                <a:latin typeface="Arial" pitchFamily="34" charset="0"/>
                <a:ea typeface="ＭＳ Ｐゴシック" pitchFamily="34" charset="-128"/>
                <a:cs typeface="Arial" pitchFamily="34" charset="0"/>
              </a:rPr>
              <a:t>What’</a:t>
            </a:r>
            <a:r>
              <a:rPr lang="en-GB" altLang="ja-JP" sz="3600" dirty="0" smtClean="0">
                <a:latin typeface="Arial" pitchFamily="34" charset="0"/>
                <a:ea typeface="ＭＳ Ｐゴシック" pitchFamily="34" charset="-128"/>
                <a:cs typeface="Arial" pitchFamily="34" charset="0"/>
              </a:rPr>
              <a:t>s the problem? Resistance </a:t>
            </a:r>
            <a:endParaRPr lang="en-GB" sz="3600" dirty="0" smtClean="0">
              <a:latin typeface="Arial" pitchFamily="34" charset="0"/>
              <a:ea typeface="ＭＳ Ｐゴシック" pitchFamily="34" charset="-128"/>
              <a:cs typeface="Arial" pitchFamily="34" charset="0"/>
            </a:endParaRPr>
          </a:p>
        </p:txBody>
      </p:sp>
      <p:pic>
        <p:nvPicPr>
          <p:cNvPr id="7172" name="Picture 5"/>
          <p:cNvPicPr>
            <a:picLocks noChangeAspect="1" noChangeArrowheads="1"/>
          </p:cNvPicPr>
          <p:nvPr/>
        </p:nvPicPr>
        <p:blipFill>
          <a:blip r:embed="rId3" cstate="print"/>
          <a:srcRect l="1106" t="45273" r="67064" b="25462"/>
          <a:stretch>
            <a:fillRect/>
          </a:stretch>
        </p:blipFill>
        <p:spPr bwMode="auto">
          <a:xfrm>
            <a:off x="827088" y="1484313"/>
            <a:ext cx="6624637" cy="3384550"/>
          </a:xfrm>
          <a:prstGeom prst="rect">
            <a:avLst/>
          </a:prstGeom>
          <a:noFill/>
          <a:ln w="9525">
            <a:noFill/>
            <a:miter lim="800000"/>
            <a:headEnd/>
            <a:tailEnd/>
          </a:ln>
        </p:spPr>
      </p:pic>
      <p:sp>
        <p:nvSpPr>
          <p:cNvPr id="5" name="Rectangle 4"/>
          <p:cNvSpPr/>
          <p:nvPr/>
        </p:nvSpPr>
        <p:spPr>
          <a:xfrm>
            <a:off x="827088" y="2636838"/>
            <a:ext cx="2305050" cy="2160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Rectangle 5"/>
          <p:cNvSpPr/>
          <p:nvPr/>
        </p:nvSpPr>
        <p:spPr>
          <a:xfrm>
            <a:off x="827088" y="1700213"/>
            <a:ext cx="1008062" cy="936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 name="Rectangle 6"/>
          <p:cNvSpPr/>
          <p:nvPr/>
        </p:nvSpPr>
        <p:spPr>
          <a:xfrm>
            <a:off x="4514850" y="1830388"/>
            <a:ext cx="288925" cy="142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 name="Rectangle 7"/>
          <p:cNvSpPr/>
          <p:nvPr/>
        </p:nvSpPr>
        <p:spPr>
          <a:xfrm>
            <a:off x="4530725" y="2390775"/>
            <a:ext cx="287338" cy="1444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 name="TextBox 8"/>
          <p:cNvSpPr txBox="1"/>
          <p:nvPr/>
        </p:nvSpPr>
        <p:spPr>
          <a:xfrm>
            <a:off x="103559" y="6412673"/>
            <a:ext cx="4714504" cy="369332"/>
          </a:xfrm>
          <a:prstGeom prst="rect">
            <a:avLst/>
          </a:prstGeom>
          <a:noFill/>
        </p:spPr>
        <p:txBody>
          <a:bodyPr wrap="square" rtlCol="0">
            <a:spAutoFit/>
          </a:bodyPr>
          <a:lstStyle/>
          <a:p>
            <a:r>
              <a:rPr lang="en-GB" dirty="0" smtClean="0">
                <a:latin typeface="Arial" pitchFamily="34" charset="0"/>
                <a:cs typeface="Arial" pitchFamily="34" charset="0"/>
              </a:rPr>
              <a:t>Courtesy of Pat Cattini</a:t>
            </a:r>
            <a:endParaRPr lang="en-GB" dirty="0">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12398073"/>
              </p:ext>
            </p:extLst>
          </p:nvPr>
        </p:nvGraphicFramePr>
        <p:xfrm>
          <a:off x="428625" y="1594625"/>
          <a:ext cx="8358189" cy="1638300"/>
        </p:xfrm>
        <a:graphic>
          <a:graphicData uri="http://schemas.openxmlformats.org/drawingml/2006/table">
            <a:tbl>
              <a:tblPr firstRow="1" bandRow="1">
                <a:tableStyleId>{5C22544A-7EE6-4342-B048-85BDC9FD1C3A}</a:tableStyleId>
              </a:tblPr>
              <a:tblGrid>
                <a:gridCol w="1714500"/>
                <a:gridCol w="2214563"/>
                <a:gridCol w="2214563"/>
                <a:gridCol w="2214563"/>
              </a:tblGrid>
              <a:tr h="439691">
                <a:tc>
                  <a:txBody>
                    <a:bodyPr/>
                    <a:lstStyle/>
                    <a:p>
                      <a:endParaRPr lang="en-GB" sz="2000" dirty="0">
                        <a:solidFill>
                          <a:schemeClr val="tx1"/>
                        </a:solidFill>
                        <a:latin typeface="Arial" pitchFamily="34" charset="0"/>
                        <a:cs typeface="Arial" pitchFamily="34" charset="0"/>
                      </a:endParaRPr>
                    </a:p>
                  </a:txBody>
                  <a:tcPr marL="91439" marR="91439" marT="45698" marB="45698"/>
                </a:tc>
                <a:tc gridSpan="2">
                  <a:txBody>
                    <a:bodyPr/>
                    <a:lstStyle/>
                    <a:p>
                      <a:pPr algn="ctr"/>
                      <a:r>
                        <a:rPr lang="en-GB" sz="2000" i="0" dirty="0" smtClean="0">
                          <a:solidFill>
                            <a:schemeClr val="tx1"/>
                          </a:solidFill>
                          <a:latin typeface="Arial" pitchFamily="34" charset="0"/>
                          <a:cs typeface="Arial" pitchFamily="34" charset="0"/>
                        </a:rPr>
                        <a:t>Enterobacteriaceae</a:t>
                      </a:r>
                      <a:endParaRPr lang="en-GB" sz="2000" i="0" dirty="0">
                        <a:solidFill>
                          <a:schemeClr val="tx1"/>
                        </a:solidFill>
                        <a:latin typeface="Arial" pitchFamily="34" charset="0"/>
                        <a:cs typeface="Arial" pitchFamily="34" charset="0"/>
                      </a:endParaRPr>
                    </a:p>
                  </a:txBody>
                  <a:tcPr marL="91439" marR="91439" marT="45698" marB="45698"/>
                </a:tc>
                <a:tc hMerge="1">
                  <a:txBody>
                    <a:bodyPr/>
                    <a:lstStyle/>
                    <a:p>
                      <a:endParaRPr lang="en-GB" dirty="0"/>
                    </a:p>
                  </a:txBody>
                  <a:tcPr/>
                </a:tc>
                <a:tc>
                  <a:txBody>
                    <a:bodyPr/>
                    <a:lstStyle/>
                    <a:p>
                      <a:pPr algn="ctr"/>
                      <a:r>
                        <a:rPr lang="en-GB" sz="2000" i="0" dirty="0" smtClean="0">
                          <a:solidFill>
                            <a:schemeClr val="tx1"/>
                          </a:solidFill>
                          <a:latin typeface="Arial" pitchFamily="34" charset="0"/>
                          <a:cs typeface="Arial" pitchFamily="34" charset="0"/>
                        </a:rPr>
                        <a:t>Non</a:t>
                      </a:r>
                      <a:r>
                        <a:rPr lang="en-GB" sz="2000" i="0" baseline="0" dirty="0" smtClean="0">
                          <a:solidFill>
                            <a:schemeClr val="tx1"/>
                          </a:solidFill>
                          <a:latin typeface="Arial" pitchFamily="34" charset="0"/>
                          <a:cs typeface="Arial" pitchFamily="34" charset="0"/>
                        </a:rPr>
                        <a:t> </a:t>
                      </a:r>
                      <a:r>
                        <a:rPr lang="en-GB" sz="2000" i="0" baseline="0" dirty="0" err="1" smtClean="0">
                          <a:solidFill>
                            <a:schemeClr val="tx1"/>
                          </a:solidFill>
                          <a:latin typeface="Arial" pitchFamily="34" charset="0"/>
                          <a:cs typeface="Arial" pitchFamily="34" charset="0"/>
                        </a:rPr>
                        <a:t>fermenters</a:t>
                      </a:r>
                      <a:endParaRPr lang="en-GB" sz="2000" i="0" dirty="0">
                        <a:solidFill>
                          <a:schemeClr val="tx1"/>
                        </a:solidFill>
                        <a:latin typeface="Arial" pitchFamily="34" charset="0"/>
                        <a:cs typeface="Arial" pitchFamily="34" charset="0"/>
                      </a:endParaRPr>
                    </a:p>
                  </a:txBody>
                  <a:tcPr marL="91439" marR="91439" marT="45698" marB="45698"/>
                </a:tc>
              </a:tr>
              <a:tr h="439691">
                <a:tc>
                  <a:txBody>
                    <a:bodyPr/>
                    <a:lstStyle/>
                    <a:p>
                      <a:r>
                        <a:rPr lang="en-GB" sz="2000" dirty="0" smtClean="0">
                          <a:solidFill>
                            <a:schemeClr val="tx1"/>
                          </a:solidFill>
                          <a:latin typeface="Arial" pitchFamily="34" charset="0"/>
                          <a:cs typeface="Arial" pitchFamily="34" charset="0"/>
                        </a:rPr>
                        <a:t>Organism</a:t>
                      </a:r>
                      <a:endParaRPr lang="en-GB" sz="2000" dirty="0">
                        <a:solidFill>
                          <a:schemeClr val="tx1"/>
                        </a:solidFill>
                        <a:latin typeface="Arial" pitchFamily="34" charset="0"/>
                        <a:cs typeface="Arial" pitchFamily="34" charset="0"/>
                      </a:endParaRPr>
                    </a:p>
                  </a:txBody>
                  <a:tcPr marL="91439" marR="91439" marT="45698" marB="45698"/>
                </a:tc>
                <a:tc>
                  <a:txBody>
                    <a:bodyPr/>
                    <a:lstStyle/>
                    <a:p>
                      <a:pPr algn="ctr"/>
                      <a:r>
                        <a:rPr lang="en-GB" sz="2000" dirty="0" err="1" smtClean="0">
                          <a:solidFill>
                            <a:schemeClr val="tx1"/>
                          </a:solidFill>
                          <a:latin typeface="Arial" pitchFamily="34" charset="0"/>
                          <a:cs typeface="Arial" pitchFamily="34" charset="0"/>
                        </a:rPr>
                        <a:t>AmpC</a:t>
                      </a:r>
                      <a:r>
                        <a:rPr lang="en-GB" sz="2000" dirty="0" smtClean="0">
                          <a:solidFill>
                            <a:schemeClr val="tx1"/>
                          </a:solidFill>
                          <a:latin typeface="Arial" pitchFamily="34" charset="0"/>
                          <a:cs typeface="Arial" pitchFamily="34" charset="0"/>
                        </a:rPr>
                        <a:t> / ESBL</a:t>
                      </a:r>
                      <a:endParaRPr lang="en-GB" sz="2000" dirty="0">
                        <a:solidFill>
                          <a:schemeClr val="tx1"/>
                        </a:solidFill>
                        <a:latin typeface="Arial" pitchFamily="34" charset="0"/>
                        <a:cs typeface="Arial" pitchFamily="34" charset="0"/>
                      </a:endParaRPr>
                    </a:p>
                  </a:txBody>
                  <a:tcPr marL="91439" marR="91439" marT="45698" marB="45698"/>
                </a:tc>
                <a:tc>
                  <a:txBody>
                    <a:bodyPr/>
                    <a:lstStyle/>
                    <a:p>
                      <a:pPr algn="ctr"/>
                      <a:r>
                        <a:rPr lang="en-GB" sz="2000" dirty="0" smtClean="0">
                          <a:solidFill>
                            <a:schemeClr val="tx1"/>
                          </a:solidFill>
                          <a:latin typeface="Arial" pitchFamily="34" charset="0"/>
                          <a:cs typeface="Arial" pitchFamily="34" charset="0"/>
                        </a:rPr>
                        <a:t>CRE</a:t>
                      </a:r>
                      <a:endParaRPr lang="en-GB" sz="2000" dirty="0">
                        <a:solidFill>
                          <a:schemeClr val="tx1"/>
                        </a:solidFill>
                        <a:latin typeface="Arial" pitchFamily="34" charset="0"/>
                        <a:cs typeface="Arial" pitchFamily="34" charset="0"/>
                      </a:endParaRPr>
                    </a:p>
                  </a:txBody>
                  <a:tcPr marL="91439" marR="91439" marT="45698" marB="45698"/>
                </a:tc>
                <a:tc>
                  <a:txBody>
                    <a:bodyPr/>
                    <a:lstStyle/>
                    <a:p>
                      <a:pPr algn="ctr"/>
                      <a:r>
                        <a:rPr lang="en-GB" sz="2000" i="1" dirty="0" smtClean="0">
                          <a:solidFill>
                            <a:schemeClr val="tx1"/>
                          </a:solidFill>
                          <a:latin typeface="Arial" pitchFamily="34" charset="0"/>
                          <a:cs typeface="Arial" pitchFamily="34" charset="0"/>
                        </a:rPr>
                        <a:t>A.</a:t>
                      </a:r>
                      <a:r>
                        <a:rPr lang="en-GB" sz="2000" i="1" baseline="0" dirty="0" smtClean="0">
                          <a:solidFill>
                            <a:schemeClr val="tx1"/>
                          </a:solidFill>
                          <a:latin typeface="Arial" pitchFamily="34" charset="0"/>
                          <a:cs typeface="Arial" pitchFamily="34" charset="0"/>
                        </a:rPr>
                        <a:t> </a:t>
                      </a:r>
                      <a:r>
                        <a:rPr lang="en-GB" sz="2000" i="1" baseline="0" dirty="0" err="1" smtClean="0">
                          <a:solidFill>
                            <a:schemeClr val="tx1"/>
                          </a:solidFill>
                          <a:latin typeface="Arial" pitchFamily="34" charset="0"/>
                          <a:cs typeface="Arial" pitchFamily="34" charset="0"/>
                        </a:rPr>
                        <a:t>baumannii</a:t>
                      </a:r>
                      <a:endParaRPr lang="en-GB" sz="2000" i="1" dirty="0">
                        <a:solidFill>
                          <a:schemeClr val="tx1"/>
                        </a:solidFill>
                        <a:latin typeface="Arial" pitchFamily="34" charset="0"/>
                        <a:cs typeface="Arial" pitchFamily="34" charset="0"/>
                      </a:endParaRPr>
                    </a:p>
                  </a:txBody>
                  <a:tcPr marL="91439" marR="91439" marT="45698" marB="45698"/>
                </a:tc>
              </a:tr>
              <a:tr h="758918">
                <a:tc>
                  <a:txBody>
                    <a:bodyPr/>
                    <a:lstStyle/>
                    <a:p>
                      <a:r>
                        <a:rPr lang="en-GB" sz="2000" dirty="0" smtClean="0">
                          <a:solidFill>
                            <a:schemeClr val="tx1"/>
                          </a:solidFill>
                          <a:latin typeface="Arial" pitchFamily="34" charset="0"/>
                          <a:cs typeface="Arial" pitchFamily="34" charset="0"/>
                        </a:rPr>
                        <a:t>Attributable mortality</a:t>
                      </a:r>
                      <a:endParaRPr lang="en-GB" sz="2000" dirty="0">
                        <a:solidFill>
                          <a:schemeClr val="tx1"/>
                        </a:solidFill>
                        <a:latin typeface="Arial" pitchFamily="34" charset="0"/>
                        <a:cs typeface="Arial" pitchFamily="34" charset="0"/>
                      </a:endParaRPr>
                    </a:p>
                  </a:txBody>
                  <a:tcPr marL="91439" marR="91439" marT="45698" marB="45698"/>
                </a:tc>
                <a:tc>
                  <a:txBody>
                    <a:bodyPr/>
                    <a:lstStyle/>
                    <a:p>
                      <a:pPr algn="ctr"/>
                      <a:r>
                        <a:rPr lang="en-GB" sz="2000" dirty="0" smtClean="0">
                          <a:solidFill>
                            <a:schemeClr val="tx1"/>
                          </a:solidFill>
                          <a:latin typeface="Arial" pitchFamily="34" charset="0"/>
                          <a:cs typeface="Arial" pitchFamily="34" charset="0"/>
                        </a:rPr>
                        <a:t>Moderate</a:t>
                      </a:r>
                      <a:endParaRPr lang="en-GB" sz="2000" dirty="0">
                        <a:solidFill>
                          <a:schemeClr val="tx1"/>
                        </a:solidFill>
                        <a:latin typeface="Arial" pitchFamily="34" charset="0"/>
                        <a:cs typeface="Arial" pitchFamily="34" charset="0"/>
                      </a:endParaRPr>
                    </a:p>
                  </a:txBody>
                  <a:tcPr marL="91439" marR="91439" marT="45698" marB="45698" anchor="ctr"/>
                </a:tc>
                <a:tc>
                  <a:txBody>
                    <a:bodyPr/>
                    <a:lstStyle/>
                    <a:p>
                      <a:pPr algn="ctr"/>
                      <a:r>
                        <a:rPr lang="en-GB" sz="2000" dirty="0" smtClean="0">
                          <a:solidFill>
                            <a:schemeClr val="tx1"/>
                          </a:solidFill>
                          <a:latin typeface="Arial" pitchFamily="34" charset="0"/>
                          <a:cs typeface="Arial" pitchFamily="34" charset="0"/>
                        </a:rPr>
                        <a:t>Massive (&gt;50%)</a:t>
                      </a:r>
                      <a:endParaRPr lang="en-GB" sz="2000" dirty="0">
                        <a:solidFill>
                          <a:schemeClr val="tx1"/>
                        </a:solidFill>
                        <a:latin typeface="Arial" pitchFamily="34" charset="0"/>
                        <a:cs typeface="Arial" pitchFamily="34" charset="0"/>
                      </a:endParaRPr>
                    </a:p>
                  </a:txBody>
                  <a:tcPr marL="91439" marR="91439" marT="45698" marB="45698" anchor="ctr"/>
                </a:tc>
                <a:tc>
                  <a:txBody>
                    <a:bodyPr/>
                    <a:lstStyle/>
                    <a:p>
                      <a:pPr algn="ctr"/>
                      <a:r>
                        <a:rPr lang="en-GB" sz="2000" dirty="0" smtClean="0">
                          <a:solidFill>
                            <a:schemeClr val="tx1"/>
                          </a:solidFill>
                          <a:latin typeface="Arial" pitchFamily="34" charset="0"/>
                          <a:cs typeface="Arial" pitchFamily="34" charset="0"/>
                        </a:rPr>
                        <a:t>Minimal</a:t>
                      </a:r>
                      <a:endParaRPr lang="en-GB" sz="2000" dirty="0">
                        <a:solidFill>
                          <a:schemeClr val="tx1"/>
                        </a:solidFill>
                        <a:latin typeface="Arial" pitchFamily="34" charset="0"/>
                        <a:cs typeface="Arial" pitchFamily="34" charset="0"/>
                      </a:endParaRPr>
                    </a:p>
                  </a:txBody>
                  <a:tcPr marL="91439" marR="91439" marT="45698" marB="45698" anchor="ctr"/>
                </a:tc>
              </a:tr>
            </a:tbl>
          </a:graphicData>
        </a:graphic>
      </p:graphicFrame>
      <p:sp>
        <p:nvSpPr>
          <p:cNvPr id="6" name="Rectangle 5"/>
          <p:cNvSpPr/>
          <p:nvPr/>
        </p:nvSpPr>
        <p:spPr>
          <a:xfrm>
            <a:off x="71438" y="6289675"/>
            <a:ext cx="5508625" cy="523875"/>
          </a:xfrm>
          <a:prstGeom prst="rect">
            <a:avLst/>
          </a:prstGeom>
        </p:spPr>
        <p:txBody>
          <a:bodyPr>
            <a:spAutoFit/>
          </a:bodyPr>
          <a:lstStyle/>
          <a:p>
            <a:pPr marL="342900" indent="-342900">
              <a:defRPr/>
            </a:pPr>
            <a:r>
              <a:rPr lang="en-GB" sz="1400" dirty="0" err="1">
                <a:latin typeface="Arial" pitchFamily="34" charset="0"/>
                <a:cs typeface="Arial" pitchFamily="34" charset="0"/>
              </a:rPr>
              <a:t>Shorr</a:t>
            </a:r>
            <a:r>
              <a:rPr lang="en-GB" sz="1400" dirty="0">
                <a:latin typeface="Arial" pitchFamily="34" charset="0"/>
                <a:cs typeface="Arial" pitchFamily="34" charset="0"/>
              </a:rPr>
              <a:t> </a:t>
            </a:r>
            <a:r>
              <a:rPr lang="en-GB" sz="1400" i="1" dirty="0">
                <a:latin typeface="Arial" pitchFamily="34" charset="0"/>
                <a:cs typeface="Arial" pitchFamily="34" charset="0"/>
              </a:rPr>
              <a:t>et al. </a:t>
            </a:r>
            <a:r>
              <a:rPr lang="en-GB" sz="1400" i="1" dirty="0" err="1">
                <a:latin typeface="Arial" pitchFamily="34" charset="0"/>
                <a:cs typeface="Arial" pitchFamily="34" charset="0"/>
              </a:rPr>
              <a:t>Crit</a:t>
            </a:r>
            <a:r>
              <a:rPr lang="en-GB" sz="1400" i="1" dirty="0">
                <a:latin typeface="Arial" pitchFamily="34" charset="0"/>
                <a:cs typeface="Arial" pitchFamily="34" charset="0"/>
              </a:rPr>
              <a:t> Care Med </a:t>
            </a:r>
            <a:r>
              <a:rPr lang="en-GB" sz="1400" dirty="0">
                <a:latin typeface="Arial" pitchFamily="34" charset="0"/>
                <a:cs typeface="Arial" pitchFamily="34" charset="0"/>
              </a:rPr>
              <a:t>2009;37:1463-1469.</a:t>
            </a:r>
          </a:p>
          <a:p>
            <a:pPr marL="342900" indent="-342900">
              <a:defRPr/>
            </a:pPr>
            <a:r>
              <a:rPr lang="en-GB" sz="1400" dirty="0">
                <a:latin typeface="Arial" pitchFamily="34" charset="0"/>
                <a:cs typeface="Arial" pitchFamily="34" charset="0"/>
              </a:rPr>
              <a:t>Patel </a:t>
            </a:r>
            <a:r>
              <a:rPr lang="en-GB" sz="1400" i="1" dirty="0">
                <a:latin typeface="Arial" pitchFamily="34" charset="0"/>
                <a:cs typeface="Arial" pitchFamily="34" charset="0"/>
              </a:rPr>
              <a:t>et al. </a:t>
            </a:r>
            <a:r>
              <a:rPr lang="en-GB" sz="1400" i="1" dirty="0" err="1">
                <a:latin typeface="Arial" pitchFamily="34" charset="0"/>
                <a:cs typeface="Arial" pitchFamily="34" charset="0"/>
              </a:rPr>
              <a:t>Iinfect</a:t>
            </a:r>
            <a:r>
              <a:rPr lang="en-GB" sz="1400" i="1" dirty="0">
                <a:latin typeface="Arial" pitchFamily="34" charset="0"/>
                <a:cs typeface="Arial" pitchFamily="34" charset="0"/>
              </a:rPr>
              <a:t> Control Hosp </a:t>
            </a:r>
            <a:r>
              <a:rPr lang="en-GB" sz="1400" i="1" dirty="0" err="1">
                <a:latin typeface="Arial" pitchFamily="34" charset="0"/>
                <a:cs typeface="Arial" pitchFamily="34" charset="0"/>
              </a:rPr>
              <a:t>Epidemiol</a:t>
            </a:r>
            <a:r>
              <a:rPr lang="en-GB" sz="1400" i="1" dirty="0">
                <a:latin typeface="Arial" pitchFamily="34" charset="0"/>
                <a:cs typeface="Arial" pitchFamily="34" charset="0"/>
              </a:rPr>
              <a:t> </a:t>
            </a:r>
            <a:r>
              <a:rPr lang="en-GB" sz="1400" dirty="0">
                <a:latin typeface="Arial" pitchFamily="34" charset="0"/>
                <a:cs typeface="Arial" pitchFamily="34" charset="0"/>
              </a:rPr>
              <a:t>2008;29:1099-1106.</a:t>
            </a:r>
          </a:p>
        </p:txBody>
      </p:sp>
      <p:sp>
        <p:nvSpPr>
          <p:cNvPr id="8216" name="Title 1"/>
          <p:cNvSpPr>
            <a:spLocks noGrp="1"/>
          </p:cNvSpPr>
          <p:nvPr>
            <p:ph type="title"/>
          </p:nvPr>
        </p:nvSpPr>
        <p:spPr>
          <a:xfrm>
            <a:off x="155450" y="188640"/>
            <a:ext cx="9155113" cy="1143000"/>
          </a:xfrm>
        </p:spPr>
        <p:txBody>
          <a:bodyPr>
            <a:normAutofit/>
          </a:bodyPr>
          <a:lstStyle/>
          <a:p>
            <a:r>
              <a:rPr lang="en-GB" sz="3600" dirty="0" smtClean="0">
                <a:latin typeface="Arial" pitchFamily="34" charset="0"/>
                <a:ea typeface="ＭＳ Ｐゴシック" pitchFamily="34" charset="-128"/>
                <a:cs typeface="Arial" pitchFamily="34" charset="0"/>
              </a:rPr>
              <a:t>What’s the problem? Mortality</a:t>
            </a:r>
          </a:p>
        </p:txBody>
      </p:sp>
    </p:spTree>
    <p:custDataLst>
      <p:tags r:id="rId1"/>
    </p:custData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07950" y="-171400"/>
            <a:ext cx="9155113" cy="1409913"/>
          </a:xfrm>
        </p:spPr>
        <p:txBody>
          <a:bodyPr>
            <a:normAutofit/>
          </a:bodyPr>
          <a:lstStyle/>
          <a:p>
            <a:r>
              <a:rPr lang="en-GB" sz="3600" dirty="0" smtClean="0">
                <a:latin typeface="Arial" pitchFamily="34" charset="0"/>
                <a:ea typeface="ＭＳ Ｐゴシック" pitchFamily="34" charset="-128"/>
                <a:cs typeface="Arial" pitchFamily="34" charset="0"/>
              </a:rPr>
              <a:t>What’s the problem? Rapid spread</a:t>
            </a:r>
          </a:p>
        </p:txBody>
      </p:sp>
      <p:graphicFrame>
        <p:nvGraphicFramePr>
          <p:cNvPr id="8" name="Diagram 7"/>
          <p:cNvGraphicFramePr/>
          <p:nvPr/>
        </p:nvGraphicFramePr>
        <p:xfrm>
          <a:off x="0" y="980728"/>
          <a:ext cx="8704613" cy="51953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72063" y="5500688"/>
            <a:ext cx="4071937" cy="1357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pic>
        <p:nvPicPr>
          <p:cNvPr id="10243" name="Picture 2" descr="danger mines.jpg"/>
          <p:cNvPicPr>
            <a:picLocks noChangeAspect="1"/>
          </p:cNvPicPr>
          <p:nvPr/>
        </p:nvPicPr>
        <p:blipFill>
          <a:blip r:embed="rId3" cstate="print"/>
          <a:srcRect/>
          <a:stretch>
            <a:fillRect/>
          </a:stretch>
        </p:blipFill>
        <p:spPr bwMode="auto">
          <a:xfrm>
            <a:off x="87313" y="926813"/>
            <a:ext cx="8948737" cy="5357812"/>
          </a:xfrm>
          <a:prstGeom prst="rect">
            <a:avLst/>
          </a:prstGeom>
          <a:noFill/>
          <a:ln w="9525">
            <a:noFill/>
            <a:miter lim="800000"/>
            <a:headEnd/>
            <a:tailEnd/>
          </a:ln>
        </p:spPr>
      </p:pic>
    </p:spTree>
    <p:custDataLst>
      <p:tags r:id="rId1"/>
    </p:custData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5072063" y="5500688"/>
            <a:ext cx="4071937" cy="1357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Arial" pitchFamily="34" charset="0"/>
              <a:cs typeface="Arial" pitchFamily="34" charset="0"/>
            </a:endParaRPr>
          </a:p>
        </p:txBody>
      </p:sp>
      <p:sp>
        <p:nvSpPr>
          <p:cNvPr id="11267" name="Title 1"/>
          <p:cNvSpPr>
            <a:spLocks noGrp="1"/>
          </p:cNvSpPr>
          <p:nvPr>
            <p:ph type="title"/>
          </p:nvPr>
        </p:nvSpPr>
        <p:spPr>
          <a:xfrm>
            <a:off x="271462" y="-27384"/>
            <a:ext cx="8229601" cy="1143001"/>
          </a:xfrm>
        </p:spPr>
        <p:txBody>
          <a:bodyPr/>
          <a:lstStyle/>
          <a:p>
            <a:r>
              <a:rPr lang="en-GB" sz="3600" dirty="0" smtClean="0">
                <a:latin typeface="Arial" pitchFamily="34" charset="0"/>
                <a:ea typeface="ＭＳ Ｐゴシック" pitchFamily="34" charset="-128"/>
                <a:cs typeface="Arial" pitchFamily="34" charset="0"/>
              </a:rPr>
              <a:t>Acronym minefield</a:t>
            </a:r>
          </a:p>
        </p:txBody>
      </p:sp>
      <p:sp>
        <p:nvSpPr>
          <p:cNvPr id="4" name="Explosion 1 3"/>
          <p:cNvSpPr/>
          <p:nvPr/>
        </p:nvSpPr>
        <p:spPr>
          <a:xfrm>
            <a:off x="3571875" y="1000125"/>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smtClean="0">
                <a:solidFill>
                  <a:srgbClr val="C00000"/>
                </a:solidFill>
                <a:latin typeface="Arial" pitchFamily="34" charset="0"/>
                <a:cs typeface="Arial" pitchFamily="34" charset="0"/>
              </a:rPr>
              <a:t>MDR-GNR</a:t>
            </a:r>
            <a:endParaRPr lang="en-GB" dirty="0">
              <a:solidFill>
                <a:srgbClr val="C00000"/>
              </a:solidFill>
              <a:latin typeface="Arial" pitchFamily="34" charset="0"/>
              <a:cs typeface="Arial" pitchFamily="34" charset="0"/>
            </a:endParaRPr>
          </a:p>
        </p:txBody>
      </p:sp>
      <p:sp>
        <p:nvSpPr>
          <p:cNvPr id="5" name="Explosion 1 4"/>
          <p:cNvSpPr/>
          <p:nvPr/>
        </p:nvSpPr>
        <p:spPr>
          <a:xfrm>
            <a:off x="2857500" y="2500313"/>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smtClean="0">
                <a:solidFill>
                  <a:srgbClr val="C00000"/>
                </a:solidFill>
                <a:latin typeface="Arial" pitchFamily="34" charset="0"/>
                <a:cs typeface="Arial" pitchFamily="34" charset="0"/>
              </a:rPr>
              <a:t>MDR-GNB</a:t>
            </a:r>
            <a:endParaRPr lang="en-GB" dirty="0">
              <a:solidFill>
                <a:srgbClr val="C00000"/>
              </a:solidFill>
              <a:latin typeface="Arial" pitchFamily="34" charset="0"/>
              <a:cs typeface="Arial" pitchFamily="34" charset="0"/>
            </a:endParaRPr>
          </a:p>
        </p:txBody>
      </p:sp>
      <p:sp>
        <p:nvSpPr>
          <p:cNvPr id="6" name="Explosion 1 5"/>
          <p:cNvSpPr/>
          <p:nvPr/>
        </p:nvSpPr>
        <p:spPr>
          <a:xfrm>
            <a:off x="6000750" y="2357438"/>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CRO</a:t>
            </a:r>
          </a:p>
        </p:txBody>
      </p:sp>
      <p:sp>
        <p:nvSpPr>
          <p:cNvPr id="7" name="Explosion 1 6"/>
          <p:cNvSpPr/>
          <p:nvPr/>
        </p:nvSpPr>
        <p:spPr>
          <a:xfrm>
            <a:off x="3786188" y="4000500"/>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smtClean="0">
                <a:solidFill>
                  <a:srgbClr val="C00000"/>
                </a:solidFill>
                <a:latin typeface="Arial" pitchFamily="34" charset="0"/>
                <a:cs typeface="Arial" pitchFamily="34" charset="0"/>
              </a:rPr>
              <a:t>CPE</a:t>
            </a:r>
            <a:endParaRPr lang="en-GB" dirty="0">
              <a:solidFill>
                <a:srgbClr val="C00000"/>
              </a:solidFill>
              <a:latin typeface="Arial" pitchFamily="34" charset="0"/>
              <a:cs typeface="Arial" pitchFamily="34" charset="0"/>
            </a:endParaRPr>
          </a:p>
        </p:txBody>
      </p:sp>
      <p:sp>
        <p:nvSpPr>
          <p:cNvPr id="8" name="Explosion 1 7"/>
          <p:cNvSpPr/>
          <p:nvPr/>
        </p:nvSpPr>
        <p:spPr>
          <a:xfrm>
            <a:off x="642938" y="1071563"/>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CPE</a:t>
            </a:r>
          </a:p>
        </p:txBody>
      </p:sp>
      <p:sp>
        <p:nvSpPr>
          <p:cNvPr id="9" name="Explosion 1 8"/>
          <p:cNvSpPr/>
          <p:nvPr/>
        </p:nvSpPr>
        <p:spPr>
          <a:xfrm>
            <a:off x="928688" y="4286250"/>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CPE</a:t>
            </a:r>
          </a:p>
        </p:txBody>
      </p:sp>
      <p:sp>
        <p:nvSpPr>
          <p:cNvPr id="10" name="Explosion 1 9"/>
          <p:cNvSpPr/>
          <p:nvPr/>
        </p:nvSpPr>
        <p:spPr>
          <a:xfrm>
            <a:off x="6143625" y="500063"/>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CPC</a:t>
            </a:r>
          </a:p>
        </p:txBody>
      </p:sp>
      <p:sp>
        <p:nvSpPr>
          <p:cNvPr id="11" name="Explosion 1 10"/>
          <p:cNvSpPr/>
          <p:nvPr/>
        </p:nvSpPr>
        <p:spPr>
          <a:xfrm>
            <a:off x="6500813" y="3929063"/>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CRC</a:t>
            </a:r>
          </a:p>
        </p:txBody>
      </p:sp>
      <p:sp>
        <p:nvSpPr>
          <p:cNvPr id="13" name="Explosion 1 12"/>
          <p:cNvSpPr/>
          <p:nvPr/>
        </p:nvSpPr>
        <p:spPr>
          <a:xfrm>
            <a:off x="6215063" y="5357813"/>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CRAB</a:t>
            </a:r>
          </a:p>
        </p:txBody>
      </p:sp>
      <p:sp>
        <p:nvSpPr>
          <p:cNvPr id="14" name="Explosion 1 13"/>
          <p:cNvSpPr/>
          <p:nvPr/>
        </p:nvSpPr>
        <p:spPr>
          <a:xfrm>
            <a:off x="285750" y="2643188"/>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ESBL</a:t>
            </a:r>
          </a:p>
        </p:txBody>
      </p:sp>
      <p:sp>
        <p:nvSpPr>
          <p:cNvPr id="15" name="Explosion 1 14"/>
          <p:cNvSpPr/>
          <p:nvPr/>
        </p:nvSpPr>
        <p:spPr>
          <a:xfrm>
            <a:off x="2928938" y="5429250"/>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KPC</a:t>
            </a:r>
          </a:p>
        </p:txBody>
      </p:sp>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childTnLst>
                          </p:cTn>
                        </p:par>
                        <p:par>
                          <p:cTn id="15" fill="hold" nodeType="afterGroup">
                            <p:stCondLst>
                              <p:cond delay="500"/>
                            </p:stCondLst>
                            <p:childTnLst>
                              <p:par>
                                <p:cTn id="16" presetID="2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childTnLst>
                                </p:cTn>
                              </p:par>
                            </p:childTnLst>
                          </p:cTn>
                        </p:par>
                        <p:par>
                          <p:cTn id="20" fill="hold" nodeType="afterGroup">
                            <p:stCondLst>
                              <p:cond delay="1000"/>
                            </p:stCondLst>
                            <p:childTnLst>
                              <p:par>
                                <p:cTn id="21" presetID="2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childTnLst>
                                </p:cTn>
                              </p:par>
                            </p:childTnLst>
                          </p:cTn>
                        </p:par>
                        <p:par>
                          <p:cTn id="25" fill="hold" nodeType="afterGroup">
                            <p:stCondLst>
                              <p:cond delay="1500"/>
                            </p:stCondLst>
                            <p:childTnLst>
                              <p:par>
                                <p:cTn id="26" presetID="23" presetClass="entr" presetSubtype="16"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childTnLst>
                                </p:cTn>
                              </p:par>
                            </p:childTnLst>
                          </p:cTn>
                        </p:par>
                        <p:par>
                          <p:cTn id="30" fill="hold" nodeType="afterGroup">
                            <p:stCondLst>
                              <p:cond delay="2000"/>
                            </p:stCondLst>
                            <p:childTnLst>
                              <p:par>
                                <p:cTn id="31" presetID="23" presetClass="entr" presetSubtype="16"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childTnLst>
                                </p:cTn>
                              </p:par>
                            </p:childTnLst>
                          </p:cTn>
                        </p:par>
                        <p:par>
                          <p:cTn id="35" fill="hold" nodeType="afterGroup">
                            <p:stCondLst>
                              <p:cond delay="2500"/>
                            </p:stCondLst>
                            <p:childTnLst>
                              <p:par>
                                <p:cTn id="36" presetID="23" presetClass="entr" presetSubtype="16"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childTnLst>
                                </p:cTn>
                              </p:par>
                            </p:childTnLst>
                          </p:cTn>
                        </p:par>
                        <p:par>
                          <p:cTn id="40" fill="hold" nodeType="afterGroup">
                            <p:stCondLst>
                              <p:cond delay="3000"/>
                            </p:stCondLst>
                            <p:childTnLst>
                              <p:par>
                                <p:cTn id="41" presetID="23" presetClass="entr" presetSubtype="16"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childTnLst>
                                </p:cTn>
                              </p:par>
                            </p:childTnLst>
                          </p:cTn>
                        </p:par>
                        <p:par>
                          <p:cTn id="45" fill="hold" nodeType="afterGroup">
                            <p:stCondLst>
                              <p:cond delay="3500"/>
                            </p:stCondLst>
                            <p:childTnLst>
                              <p:par>
                                <p:cTn id="46" presetID="23" presetClass="entr" presetSubtype="16"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childTnLst>
                                </p:cTn>
                              </p:par>
                            </p:childTnLst>
                          </p:cTn>
                        </p:par>
                        <p:par>
                          <p:cTn id="50" fill="hold" nodeType="afterGroup">
                            <p:stCondLst>
                              <p:cond delay="4000"/>
                            </p:stCondLst>
                            <p:childTnLst>
                              <p:par>
                                <p:cTn id="51" presetID="23" presetClass="entr" presetSubtype="16"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500" fill="hold"/>
                                        <p:tgtEl>
                                          <p:spTgt spid="14"/>
                                        </p:tgtEl>
                                        <p:attrNameLst>
                                          <p:attrName>ppt_w</p:attrName>
                                        </p:attrNameLst>
                                      </p:cBhvr>
                                      <p:tavLst>
                                        <p:tav tm="0">
                                          <p:val>
                                            <p:fltVal val="0"/>
                                          </p:val>
                                        </p:tav>
                                        <p:tav tm="100000">
                                          <p:val>
                                            <p:strVal val="#ppt_w"/>
                                          </p:val>
                                        </p:tav>
                                      </p:tavLst>
                                    </p:anim>
                                    <p:anim calcmode="lin" valueType="num">
                                      <p:cBhvr>
                                        <p:cTn id="54" dur="500" fill="hold"/>
                                        <p:tgtEl>
                                          <p:spTgt spid="14"/>
                                        </p:tgtEl>
                                        <p:attrNameLst>
                                          <p:attrName>ppt_h</p:attrName>
                                        </p:attrNameLst>
                                      </p:cBhvr>
                                      <p:tavLst>
                                        <p:tav tm="0">
                                          <p:val>
                                            <p:fltVal val="0"/>
                                          </p:val>
                                        </p:tav>
                                        <p:tav tm="100000">
                                          <p:val>
                                            <p:strVal val="#ppt_h"/>
                                          </p:val>
                                        </p:tav>
                                      </p:tavLst>
                                    </p:anim>
                                  </p:childTnLst>
                                </p:cTn>
                              </p:par>
                            </p:childTnLst>
                          </p:cTn>
                        </p:par>
                        <p:par>
                          <p:cTn id="55" fill="hold" nodeType="afterGroup">
                            <p:stCondLst>
                              <p:cond delay="4500"/>
                            </p:stCondLst>
                            <p:childTnLst>
                              <p:par>
                                <p:cTn id="56" presetID="23" presetClass="entr" presetSubtype="16"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p:cTn id="58" dur="500" fill="hold"/>
                                        <p:tgtEl>
                                          <p:spTgt spid="15"/>
                                        </p:tgtEl>
                                        <p:attrNameLst>
                                          <p:attrName>ppt_w</p:attrName>
                                        </p:attrNameLst>
                                      </p:cBhvr>
                                      <p:tavLst>
                                        <p:tav tm="0">
                                          <p:val>
                                            <p:fltVal val="0"/>
                                          </p:val>
                                        </p:tav>
                                        <p:tav tm="100000">
                                          <p:val>
                                            <p:strVal val="#ppt_w"/>
                                          </p:val>
                                        </p:tav>
                                      </p:tavLst>
                                    </p:anim>
                                    <p:anim calcmode="lin" valueType="num">
                                      <p:cBhvr>
                                        <p:cTn id="59" dur="500" fill="hold"/>
                                        <p:tgtEl>
                                          <p:spTgt spid="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3" grpId="0" animBg="1"/>
      <p:bldP spid="14"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360363" y="285750"/>
            <a:ext cx="8783637" cy="711200"/>
          </a:xfrm>
        </p:spPr>
        <p:txBody>
          <a:bodyPr/>
          <a:lstStyle/>
          <a:p>
            <a:r>
              <a:rPr lang="en-GB" sz="3600" dirty="0" smtClean="0">
                <a:latin typeface="Arial" pitchFamily="34" charset="0"/>
                <a:ea typeface="ＭＳ Ｐゴシック" pitchFamily="34" charset="-128"/>
                <a:cs typeface="Arial" pitchFamily="34" charset="0"/>
              </a:rPr>
              <a:t>What are </a:t>
            </a:r>
            <a:r>
              <a:rPr lang="en-GB" sz="3600" dirty="0" smtClean="0">
                <a:latin typeface="Arial" pitchFamily="34" charset="0"/>
                <a:ea typeface="ＭＳ Ｐゴシック" pitchFamily="34" charset="-128"/>
                <a:cs typeface="Arial" pitchFamily="34" charset="0"/>
              </a:rPr>
              <a:t>CPE</a:t>
            </a:r>
            <a:r>
              <a:rPr lang="en-GB" sz="3600" dirty="0" smtClean="0">
                <a:latin typeface="Arial" pitchFamily="34" charset="0"/>
                <a:ea typeface="ＭＳ Ｐゴシック" pitchFamily="34" charset="-128"/>
                <a:cs typeface="Arial" pitchFamily="34" charset="0"/>
              </a:rPr>
              <a:t>?</a:t>
            </a:r>
            <a:endParaRPr lang="en-GB" sz="3600" i="1" dirty="0" smtClean="0">
              <a:latin typeface="Arial" pitchFamily="34" charset="0"/>
              <a:ea typeface="ＭＳ Ｐゴシック" pitchFamily="34" charset="-128"/>
              <a:cs typeface="Arial" pitchFamily="34" charset="0"/>
            </a:endParaRPr>
          </a:p>
        </p:txBody>
      </p:sp>
      <p:sp>
        <p:nvSpPr>
          <p:cNvPr id="12291" name="Rectangle 18"/>
          <p:cNvSpPr>
            <a:spLocks noChangeArrowheads="1"/>
          </p:cNvSpPr>
          <p:nvPr/>
        </p:nvSpPr>
        <p:spPr bwMode="auto">
          <a:xfrm>
            <a:off x="345125" y="1182688"/>
            <a:ext cx="8215313" cy="2246769"/>
          </a:xfrm>
          <a:prstGeom prst="rect">
            <a:avLst/>
          </a:prstGeom>
          <a:noFill/>
          <a:ln w="9525">
            <a:noFill/>
            <a:miter lim="800000"/>
            <a:headEnd/>
            <a:tailEnd/>
          </a:ln>
        </p:spPr>
        <p:txBody>
          <a:bodyPr>
            <a:spAutoFit/>
          </a:bodyPr>
          <a:lstStyle/>
          <a:p>
            <a:r>
              <a:rPr lang="en-GB" sz="2000" i="1" dirty="0" err="1">
                <a:latin typeface="Arial" pitchFamily="34" charset="0"/>
                <a:cs typeface="Arial" pitchFamily="34" charset="0"/>
              </a:rPr>
              <a:t>Carbapenem</a:t>
            </a:r>
            <a:r>
              <a:rPr lang="en-GB" sz="2000" i="1" dirty="0">
                <a:latin typeface="Arial" pitchFamily="34" charset="0"/>
                <a:cs typeface="Arial" pitchFamily="34" charset="0"/>
              </a:rPr>
              <a:t>-resistant </a:t>
            </a:r>
            <a:r>
              <a:rPr lang="en-GB" sz="2000" i="1" dirty="0" err="1">
                <a:latin typeface="Arial" pitchFamily="34" charset="0"/>
                <a:cs typeface="Arial" pitchFamily="34" charset="0"/>
              </a:rPr>
              <a:t>Enterobacteriaceae</a:t>
            </a:r>
            <a:r>
              <a:rPr lang="en-GB" sz="2000" i="1" dirty="0">
                <a:latin typeface="Arial" pitchFamily="34" charset="0"/>
                <a:cs typeface="Arial" pitchFamily="34" charset="0"/>
              </a:rPr>
              <a:t> </a:t>
            </a:r>
            <a:r>
              <a:rPr lang="en-GB" sz="2000" i="1" dirty="0" smtClean="0">
                <a:latin typeface="Arial" pitchFamily="34" charset="0"/>
                <a:cs typeface="Arial" pitchFamily="34" charset="0"/>
              </a:rPr>
              <a:t>(</a:t>
            </a:r>
            <a:r>
              <a:rPr lang="en-GB" sz="2000" i="1" dirty="0" smtClean="0">
                <a:latin typeface="Arial" pitchFamily="34" charset="0"/>
                <a:cs typeface="Arial" pitchFamily="34" charset="0"/>
              </a:rPr>
              <a:t>CRE</a:t>
            </a:r>
            <a:r>
              <a:rPr lang="en-GB" sz="2000" i="1" dirty="0" smtClean="0">
                <a:latin typeface="Arial" pitchFamily="34" charset="0"/>
                <a:cs typeface="Arial" pitchFamily="34" charset="0"/>
              </a:rPr>
              <a:t>)</a:t>
            </a:r>
            <a:r>
              <a:rPr lang="en-GB" sz="2000" dirty="0">
                <a:latin typeface="Arial" pitchFamily="34" charset="0"/>
                <a:cs typeface="Arial" pitchFamily="34" charset="0"/>
              </a:rPr>
              <a:t> – </a:t>
            </a:r>
            <a:r>
              <a:rPr lang="en-GB" sz="2000" dirty="0" err="1">
                <a:latin typeface="Arial" pitchFamily="34" charset="0"/>
                <a:cs typeface="Arial" pitchFamily="34" charset="0"/>
              </a:rPr>
              <a:t>Enterobacteriaceae</a:t>
            </a:r>
            <a:r>
              <a:rPr lang="en-GB" sz="2000" dirty="0">
                <a:latin typeface="Arial" pitchFamily="34" charset="0"/>
                <a:cs typeface="Arial" pitchFamily="34" charset="0"/>
              </a:rPr>
              <a:t> that are resistant to </a:t>
            </a:r>
            <a:r>
              <a:rPr lang="en-GB" sz="2000" dirty="0" err="1">
                <a:latin typeface="Arial" pitchFamily="34" charset="0"/>
                <a:cs typeface="Arial" pitchFamily="34" charset="0"/>
              </a:rPr>
              <a:t>carbapenems</a:t>
            </a:r>
            <a:r>
              <a:rPr lang="en-GB" sz="2000" dirty="0">
                <a:latin typeface="Arial" pitchFamily="34" charset="0"/>
                <a:cs typeface="Arial" pitchFamily="34" charset="0"/>
              </a:rPr>
              <a:t> by any mechanism.</a:t>
            </a:r>
          </a:p>
          <a:p>
            <a:endParaRPr lang="en-GB" sz="2000" dirty="0">
              <a:latin typeface="Arial" pitchFamily="34" charset="0"/>
              <a:cs typeface="Arial" pitchFamily="34" charset="0"/>
            </a:endParaRPr>
          </a:p>
          <a:p>
            <a:r>
              <a:rPr lang="en-GB" sz="2000" i="1" dirty="0" err="1">
                <a:latin typeface="Arial" pitchFamily="34" charset="0"/>
                <a:cs typeface="Arial" pitchFamily="34" charset="0"/>
              </a:rPr>
              <a:t>Carbapenemase</a:t>
            </a:r>
            <a:r>
              <a:rPr lang="en-GB" sz="2000" i="1" dirty="0">
                <a:latin typeface="Arial" pitchFamily="34" charset="0"/>
                <a:cs typeface="Arial" pitchFamily="34" charset="0"/>
              </a:rPr>
              <a:t>-producing </a:t>
            </a:r>
            <a:r>
              <a:rPr lang="en-GB" sz="2000" i="1" dirty="0" err="1">
                <a:latin typeface="Arial" pitchFamily="34" charset="0"/>
                <a:cs typeface="Arial" pitchFamily="34" charset="0"/>
              </a:rPr>
              <a:t>Enterobacteriaceae</a:t>
            </a:r>
            <a:r>
              <a:rPr lang="en-GB" sz="2000" i="1" dirty="0">
                <a:latin typeface="Arial" pitchFamily="34" charset="0"/>
                <a:cs typeface="Arial" pitchFamily="34" charset="0"/>
              </a:rPr>
              <a:t> (CPE)</a:t>
            </a:r>
            <a:r>
              <a:rPr lang="en-GB" sz="2000" dirty="0">
                <a:latin typeface="Arial" pitchFamily="34" charset="0"/>
                <a:cs typeface="Arial" pitchFamily="34" charset="0"/>
              </a:rPr>
              <a:t> – </a:t>
            </a:r>
            <a:r>
              <a:rPr lang="en-GB" sz="2000" dirty="0" err="1">
                <a:latin typeface="Arial" pitchFamily="34" charset="0"/>
                <a:cs typeface="Arial" pitchFamily="34" charset="0"/>
              </a:rPr>
              <a:t>Enterobacteriaceae</a:t>
            </a:r>
            <a:r>
              <a:rPr lang="en-GB" sz="2000" dirty="0">
                <a:latin typeface="Arial" pitchFamily="34" charset="0"/>
                <a:cs typeface="Arial" pitchFamily="34" charset="0"/>
              </a:rPr>
              <a:t> that are resistant to </a:t>
            </a:r>
            <a:r>
              <a:rPr lang="en-GB" sz="2000" dirty="0" err="1">
                <a:latin typeface="Arial" pitchFamily="34" charset="0"/>
                <a:cs typeface="Arial" pitchFamily="34" charset="0"/>
              </a:rPr>
              <a:t>carbapenems</a:t>
            </a:r>
            <a:r>
              <a:rPr lang="en-GB" sz="2000" dirty="0">
                <a:latin typeface="Arial" pitchFamily="34" charset="0"/>
                <a:cs typeface="Arial" pitchFamily="34" charset="0"/>
              </a:rPr>
              <a:t> by means of an acquired </a:t>
            </a:r>
            <a:r>
              <a:rPr lang="en-GB" sz="2000" dirty="0" err="1">
                <a:latin typeface="Arial" pitchFamily="34" charset="0"/>
                <a:cs typeface="Arial" pitchFamily="34" charset="0"/>
              </a:rPr>
              <a:t>carbapenemase</a:t>
            </a:r>
            <a:r>
              <a:rPr lang="en-GB" sz="2000" dirty="0">
                <a:latin typeface="Arial" pitchFamily="34" charset="0"/>
                <a:cs typeface="Arial" pitchFamily="34" charset="0"/>
              </a:rPr>
              <a:t>.</a:t>
            </a:r>
          </a:p>
        </p:txBody>
      </p:sp>
      <p:sp>
        <p:nvSpPr>
          <p:cNvPr id="4" name="Oval 3"/>
          <p:cNvSpPr/>
          <p:nvPr/>
        </p:nvSpPr>
        <p:spPr>
          <a:xfrm>
            <a:off x="2857500" y="3571875"/>
            <a:ext cx="2571750" cy="2214563"/>
          </a:xfrm>
          <a:prstGeom prst="ellipse">
            <a:avLst/>
          </a:pr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 name="Oval 4"/>
          <p:cNvSpPr/>
          <p:nvPr/>
        </p:nvSpPr>
        <p:spPr>
          <a:xfrm>
            <a:off x="3500438" y="4071938"/>
            <a:ext cx="2000250" cy="1714500"/>
          </a:xfrm>
          <a:prstGeom prst="ellipse">
            <a:avLst/>
          </a:prstGeom>
          <a:solidFill>
            <a:schemeClr val="accent2">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TextBox 5"/>
          <p:cNvSpPr txBox="1"/>
          <p:nvPr/>
        </p:nvSpPr>
        <p:spPr>
          <a:xfrm>
            <a:off x="3143250" y="3929063"/>
            <a:ext cx="1785938" cy="369887"/>
          </a:xfrm>
          <a:prstGeom prst="rect">
            <a:avLst/>
          </a:prstGeom>
          <a:noFill/>
        </p:spPr>
        <p:txBody>
          <a:bodyPr>
            <a:spAutoFit/>
          </a:bodyPr>
          <a:lstStyle/>
          <a:p>
            <a:pPr>
              <a:defRPr/>
            </a:pPr>
            <a:r>
              <a:rPr lang="en-GB" dirty="0" smtClean="0">
                <a:latin typeface="Arial Narrow" pitchFamily="34" charset="0"/>
              </a:rPr>
              <a:t>CRE</a:t>
            </a:r>
            <a:endParaRPr lang="en-GB" dirty="0">
              <a:latin typeface="Arial Narrow" pitchFamily="34" charset="0"/>
            </a:endParaRPr>
          </a:p>
        </p:txBody>
      </p:sp>
      <p:sp>
        <p:nvSpPr>
          <p:cNvPr id="7" name="TextBox 6"/>
          <p:cNvSpPr txBox="1"/>
          <p:nvPr/>
        </p:nvSpPr>
        <p:spPr>
          <a:xfrm>
            <a:off x="4071938" y="4702175"/>
            <a:ext cx="1785937" cy="369888"/>
          </a:xfrm>
          <a:prstGeom prst="rect">
            <a:avLst/>
          </a:prstGeom>
          <a:noFill/>
        </p:spPr>
        <p:txBody>
          <a:bodyPr>
            <a:spAutoFit/>
          </a:bodyPr>
          <a:lstStyle/>
          <a:p>
            <a:pPr>
              <a:defRPr/>
            </a:pPr>
            <a:r>
              <a:rPr lang="en-GB" dirty="0">
                <a:latin typeface="Arial Narrow" pitchFamily="34" charset="0"/>
              </a:rPr>
              <a:t>CPE</a:t>
            </a:r>
          </a:p>
        </p:txBody>
      </p:sp>
    </p:spTree>
    <p:custDataLst>
      <p:tags r:id="rId1"/>
    </p:custData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GB" sz="3600" dirty="0" smtClean="0">
                <a:latin typeface="Arial" pitchFamily="34" charset="0"/>
                <a:ea typeface="ＭＳ Ｐゴシック" pitchFamily="34" charset="-128"/>
                <a:cs typeface="Arial" pitchFamily="34" charset="0"/>
              </a:rPr>
              <a:t>When CPE is not </a:t>
            </a:r>
            <a:r>
              <a:rPr lang="en-GB" sz="3600" dirty="0" smtClean="0">
                <a:latin typeface="Arial" pitchFamily="34" charset="0"/>
                <a:ea typeface="ＭＳ Ｐゴシック" pitchFamily="34" charset="-128"/>
                <a:cs typeface="Arial" pitchFamily="34" charset="0"/>
              </a:rPr>
              <a:t>CRE</a:t>
            </a:r>
            <a:endParaRPr lang="en-GB" sz="3600" dirty="0" smtClean="0">
              <a:latin typeface="Arial" pitchFamily="34" charset="0"/>
              <a:ea typeface="ＭＳ Ｐゴシック" pitchFamily="34" charset="-128"/>
              <a:cs typeface="Arial" pitchFamily="34" charset="0"/>
            </a:endParaRPr>
          </a:p>
        </p:txBody>
      </p:sp>
      <p:sp>
        <p:nvSpPr>
          <p:cNvPr id="4" name="Rectangle 3"/>
          <p:cNvSpPr/>
          <p:nvPr/>
        </p:nvSpPr>
        <p:spPr>
          <a:xfrm>
            <a:off x="71438" y="6376988"/>
            <a:ext cx="5429250" cy="338137"/>
          </a:xfrm>
          <a:prstGeom prst="rect">
            <a:avLst/>
          </a:prstGeom>
        </p:spPr>
        <p:txBody>
          <a:bodyPr>
            <a:spAutoFit/>
          </a:bodyPr>
          <a:lstStyle/>
          <a:p>
            <a:pPr>
              <a:defRPr/>
            </a:pPr>
            <a:r>
              <a:rPr lang="en-GB" sz="1600" dirty="0">
                <a:latin typeface="Arial" pitchFamily="34" charset="0"/>
                <a:cs typeface="Arial" pitchFamily="34" charset="0"/>
              </a:rPr>
              <a:t>Courtesy of Dr Katie Hopkins, PHE.</a:t>
            </a:r>
          </a:p>
        </p:txBody>
      </p:sp>
      <p:grpSp>
        <p:nvGrpSpPr>
          <p:cNvPr id="2" name="Group 13"/>
          <p:cNvGrpSpPr>
            <a:grpSpLocks/>
          </p:cNvGrpSpPr>
          <p:nvPr/>
        </p:nvGrpSpPr>
        <p:grpSpPr bwMode="auto">
          <a:xfrm>
            <a:off x="660400" y="2133600"/>
            <a:ext cx="7799388" cy="3177571"/>
            <a:chOff x="251520" y="1991548"/>
            <a:chExt cx="7800566" cy="3177654"/>
          </a:xfrm>
        </p:grpSpPr>
        <p:grpSp>
          <p:nvGrpSpPr>
            <p:cNvPr id="3" name="Group 12"/>
            <p:cNvGrpSpPr>
              <a:grpSpLocks/>
            </p:cNvGrpSpPr>
            <p:nvPr/>
          </p:nvGrpSpPr>
          <p:grpSpPr bwMode="auto">
            <a:xfrm>
              <a:off x="683568" y="1991548"/>
              <a:ext cx="7368518" cy="3177654"/>
              <a:chOff x="683568" y="2103626"/>
              <a:chExt cx="7368518" cy="3177654"/>
            </a:xfrm>
          </p:grpSpPr>
          <p:sp>
            <p:nvSpPr>
              <p:cNvPr id="13326" name="Freeform 3"/>
              <p:cNvSpPr>
                <a:spLocks/>
              </p:cNvSpPr>
              <p:nvPr/>
            </p:nvSpPr>
            <p:spPr bwMode="auto">
              <a:xfrm>
                <a:off x="696686" y="2118904"/>
                <a:ext cx="4470400" cy="2794000"/>
              </a:xfrm>
              <a:custGeom>
                <a:avLst/>
                <a:gdLst>
                  <a:gd name="T0" fmla="*/ 0 w 4470400"/>
                  <a:gd name="T1" fmla="*/ 2735942 h 2794000"/>
                  <a:gd name="T2" fmla="*/ 899885 w 4470400"/>
                  <a:gd name="T3" fmla="*/ 123371 h 2794000"/>
                  <a:gd name="T4" fmla="*/ 2220684 w 4470400"/>
                  <a:gd name="T5" fmla="*/ 1995714 h 2794000"/>
                  <a:gd name="T6" fmla="*/ 4470400 w 4470400"/>
                  <a:gd name="T7" fmla="*/ 2794000 h 2794000"/>
                  <a:gd name="T8" fmla="*/ 0 60000 65536"/>
                  <a:gd name="T9" fmla="*/ 0 60000 65536"/>
                  <a:gd name="T10" fmla="*/ 0 60000 65536"/>
                  <a:gd name="T11" fmla="*/ 0 60000 65536"/>
                  <a:gd name="T12" fmla="*/ 0 w 4470400"/>
                  <a:gd name="T13" fmla="*/ 0 h 2794000"/>
                  <a:gd name="T14" fmla="*/ 4470400 w 4470400"/>
                  <a:gd name="T15" fmla="*/ 2794000 h 2794000"/>
                </a:gdLst>
                <a:ahLst/>
                <a:cxnLst>
                  <a:cxn ang="T8">
                    <a:pos x="T0" y="T1"/>
                  </a:cxn>
                  <a:cxn ang="T9">
                    <a:pos x="T2" y="T3"/>
                  </a:cxn>
                  <a:cxn ang="T10">
                    <a:pos x="T4" y="T5"/>
                  </a:cxn>
                  <a:cxn ang="T11">
                    <a:pos x="T6" y="T7"/>
                  </a:cxn>
                </a:cxnLst>
                <a:rect l="T12" t="T13" r="T14" b="T15"/>
                <a:pathLst>
                  <a:path w="4470400" h="2794000">
                    <a:moveTo>
                      <a:pt x="0" y="2735943"/>
                    </a:moveTo>
                    <a:cubicBezTo>
                      <a:pt x="264885" y="1491343"/>
                      <a:pt x="529771" y="246743"/>
                      <a:pt x="899885" y="123371"/>
                    </a:cubicBezTo>
                    <a:cubicBezTo>
                      <a:pt x="1269999" y="0"/>
                      <a:pt x="1625599" y="1550609"/>
                      <a:pt x="2220685" y="1995714"/>
                    </a:cubicBezTo>
                    <a:cubicBezTo>
                      <a:pt x="2815771" y="2440819"/>
                      <a:pt x="4061581" y="2665791"/>
                      <a:pt x="4470400" y="2794000"/>
                    </a:cubicBezTo>
                  </a:path>
                </a:pathLst>
              </a:custGeom>
              <a:solidFill>
                <a:schemeClr val="accent1"/>
              </a:solidFill>
              <a:ln w="9525">
                <a:solidFill>
                  <a:schemeClr val="tx1"/>
                </a:solidFill>
                <a:round/>
                <a:headEnd/>
                <a:tailEnd/>
              </a:ln>
            </p:spPr>
            <p:txBody>
              <a:bodyPr/>
              <a:lstStyle/>
              <a:p>
                <a:endParaRPr lang="en-GB">
                  <a:latin typeface="Arial" pitchFamily="34" charset="0"/>
                  <a:cs typeface="Arial" pitchFamily="34" charset="0"/>
                </a:endParaRPr>
              </a:p>
            </p:txBody>
          </p:sp>
          <p:sp>
            <p:nvSpPr>
              <p:cNvPr id="13327" name="Freeform 4"/>
              <p:cNvSpPr>
                <a:spLocks/>
              </p:cNvSpPr>
              <p:nvPr/>
            </p:nvSpPr>
            <p:spPr bwMode="auto">
              <a:xfrm flipH="1">
                <a:off x="2897368" y="2103626"/>
                <a:ext cx="4242568" cy="2794000"/>
              </a:xfrm>
              <a:custGeom>
                <a:avLst/>
                <a:gdLst>
                  <a:gd name="T0" fmla="*/ 0 w 4470400"/>
                  <a:gd name="T1" fmla="*/ 2735942 h 2794000"/>
                  <a:gd name="T2" fmla="*/ 256427 w 4470400"/>
                  <a:gd name="T3" fmla="*/ 123371 h 2794000"/>
                  <a:gd name="T4" fmla="*/ 632796 w 4470400"/>
                  <a:gd name="T5" fmla="*/ 1995714 h 2794000"/>
                  <a:gd name="T6" fmla="*/ 1273863 w 4470400"/>
                  <a:gd name="T7" fmla="*/ 2794000 h 2794000"/>
                  <a:gd name="T8" fmla="*/ 0 60000 65536"/>
                  <a:gd name="T9" fmla="*/ 0 60000 65536"/>
                  <a:gd name="T10" fmla="*/ 0 60000 65536"/>
                  <a:gd name="T11" fmla="*/ 0 60000 65536"/>
                  <a:gd name="T12" fmla="*/ 0 w 4470400"/>
                  <a:gd name="T13" fmla="*/ 0 h 2794000"/>
                  <a:gd name="T14" fmla="*/ 4470400 w 4470400"/>
                  <a:gd name="T15" fmla="*/ 2794000 h 2794000"/>
                </a:gdLst>
                <a:ahLst/>
                <a:cxnLst>
                  <a:cxn ang="T8">
                    <a:pos x="T0" y="T1"/>
                  </a:cxn>
                  <a:cxn ang="T9">
                    <a:pos x="T2" y="T3"/>
                  </a:cxn>
                  <a:cxn ang="T10">
                    <a:pos x="T4" y="T5"/>
                  </a:cxn>
                  <a:cxn ang="T11">
                    <a:pos x="T6" y="T7"/>
                  </a:cxn>
                </a:cxnLst>
                <a:rect l="T12" t="T13" r="T14" b="T15"/>
                <a:pathLst>
                  <a:path w="4470400" h="2794000">
                    <a:moveTo>
                      <a:pt x="0" y="2735943"/>
                    </a:moveTo>
                    <a:cubicBezTo>
                      <a:pt x="264885" y="1491343"/>
                      <a:pt x="529771" y="246743"/>
                      <a:pt x="899885" y="123371"/>
                    </a:cubicBezTo>
                    <a:cubicBezTo>
                      <a:pt x="1269999" y="0"/>
                      <a:pt x="1625599" y="1550609"/>
                      <a:pt x="2220685" y="1995714"/>
                    </a:cubicBezTo>
                    <a:cubicBezTo>
                      <a:pt x="2815771" y="2440819"/>
                      <a:pt x="4061581" y="2665791"/>
                      <a:pt x="4470400" y="2794000"/>
                    </a:cubicBezTo>
                  </a:path>
                </a:pathLst>
              </a:custGeom>
              <a:solidFill>
                <a:srgbClr val="FF0000">
                  <a:alpha val="45882"/>
                </a:srgbClr>
              </a:solidFill>
              <a:ln w="9525">
                <a:solidFill>
                  <a:schemeClr val="tx1"/>
                </a:solidFill>
                <a:round/>
                <a:headEnd/>
                <a:tailEnd/>
              </a:ln>
            </p:spPr>
            <p:txBody>
              <a:bodyPr/>
              <a:lstStyle/>
              <a:p>
                <a:endParaRPr lang="en-GB">
                  <a:latin typeface="Arial" pitchFamily="34" charset="0"/>
                  <a:cs typeface="Arial" pitchFamily="34" charset="0"/>
                </a:endParaRPr>
              </a:p>
            </p:txBody>
          </p:sp>
          <p:cxnSp>
            <p:nvCxnSpPr>
              <p:cNvPr id="13328" name="Straight Connector 6"/>
              <p:cNvCxnSpPr>
                <a:cxnSpLocks noChangeShapeType="1"/>
              </p:cNvCxnSpPr>
              <p:nvPr/>
            </p:nvCxnSpPr>
            <p:spPr bwMode="auto">
              <a:xfrm>
                <a:off x="683568" y="4912702"/>
                <a:ext cx="7344816" cy="0"/>
              </a:xfrm>
              <a:prstGeom prst="line">
                <a:avLst/>
              </a:prstGeom>
              <a:noFill/>
              <a:ln w="88900">
                <a:solidFill>
                  <a:schemeClr val="tx1"/>
                </a:solidFill>
                <a:round/>
                <a:headEnd/>
                <a:tailEnd/>
              </a:ln>
            </p:spPr>
          </p:cxnSp>
          <p:cxnSp>
            <p:nvCxnSpPr>
              <p:cNvPr id="13329" name="Straight Connector 8"/>
              <p:cNvCxnSpPr>
                <a:cxnSpLocks noChangeShapeType="1"/>
              </p:cNvCxnSpPr>
              <p:nvPr/>
            </p:nvCxnSpPr>
            <p:spPr bwMode="auto">
              <a:xfrm flipH="1" flipV="1">
                <a:off x="722618" y="2147370"/>
                <a:ext cx="13118" cy="2736504"/>
              </a:xfrm>
              <a:prstGeom prst="line">
                <a:avLst/>
              </a:prstGeom>
              <a:noFill/>
              <a:ln w="88900">
                <a:solidFill>
                  <a:schemeClr val="tx1"/>
                </a:solidFill>
                <a:round/>
                <a:headEnd/>
                <a:tailEnd/>
              </a:ln>
            </p:spPr>
          </p:cxnSp>
          <p:sp>
            <p:nvSpPr>
              <p:cNvPr id="13330" name="TextBox 9"/>
              <p:cNvSpPr txBox="1">
                <a:spLocks noChangeArrowheads="1"/>
              </p:cNvSpPr>
              <p:nvPr/>
            </p:nvSpPr>
            <p:spPr bwMode="auto">
              <a:xfrm>
                <a:off x="5819838" y="4911938"/>
                <a:ext cx="2232248" cy="369342"/>
              </a:xfrm>
              <a:prstGeom prst="rect">
                <a:avLst/>
              </a:prstGeom>
              <a:noFill/>
              <a:ln w="9525">
                <a:noFill/>
                <a:miter lim="800000"/>
                <a:headEnd/>
                <a:tailEnd/>
              </a:ln>
            </p:spPr>
            <p:txBody>
              <a:bodyPr>
                <a:spAutoFit/>
              </a:bodyPr>
              <a:lstStyle/>
              <a:p>
                <a:r>
                  <a:rPr lang="en-GB">
                    <a:latin typeface="Arial" pitchFamily="34" charset="0"/>
                    <a:cs typeface="Arial" pitchFamily="34" charset="0"/>
                  </a:rPr>
                  <a:t>Carbapenem MIC</a:t>
                </a:r>
              </a:p>
            </p:txBody>
          </p:sp>
        </p:grpSp>
        <p:sp>
          <p:nvSpPr>
            <p:cNvPr id="13325" name="TextBox 10"/>
            <p:cNvSpPr txBox="1">
              <a:spLocks noChangeArrowheads="1"/>
            </p:cNvSpPr>
            <p:nvPr/>
          </p:nvSpPr>
          <p:spPr bwMode="auto">
            <a:xfrm>
              <a:off x="251520" y="2924944"/>
              <a:ext cx="351431" cy="369342"/>
            </a:xfrm>
            <a:prstGeom prst="rect">
              <a:avLst/>
            </a:prstGeom>
            <a:noFill/>
            <a:ln w="9525">
              <a:noFill/>
              <a:miter lim="800000"/>
              <a:headEnd/>
              <a:tailEnd/>
            </a:ln>
          </p:spPr>
          <p:txBody>
            <a:bodyPr wrap="none">
              <a:spAutoFit/>
            </a:bodyPr>
            <a:lstStyle/>
            <a:p>
              <a:r>
                <a:rPr lang="en-GB">
                  <a:latin typeface="Arial" pitchFamily="34" charset="0"/>
                  <a:cs typeface="Arial" pitchFamily="34" charset="0"/>
                </a:rPr>
                <a:t>N</a:t>
              </a:r>
            </a:p>
          </p:txBody>
        </p:sp>
      </p:grpSp>
      <p:cxnSp>
        <p:nvCxnSpPr>
          <p:cNvPr id="13317" name="Straight Arrow Connector 15"/>
          <p:cNvCxnSpPr>
            <a:cxnSpLocks noChangeShapeType="1"/>
          </p:cNvCxnSpPr>
          <p:nvPr/>
        </p:nvCxnSpPr>
        <p:spPr bwMode="auto">
          <a:xfrm>
            <a:off x="3348038" y="3357563"/>
            <a:ext cx="2232025" cy="0"/>
          </a:xfrm>
          <a:prstGeom prst="straightConnector1">
            <a:avLst/>
          </a:prstGeom>
          <a:noFill/>
          <a:ln w="9525">
            <a:solidFill>
              <a:schemeClr val="tx1"/>
            </a:solidFill>
            <a:round/>
            <a:headEnd type="arrow" w="med" len="med"/>
            <a:tailEnd type="arrow" w="med" len="med"/>
          </a:ln>
        </p:spPr>
      </p:cxnSp>
      <p:sp>
        <p:nvSpPr>
          <p:cNvPr id="13318" name="TextBox 16"/>
          <p:cNvSpPr txBox="1">
            <a:spLocks noChangeArrowheads="1"/>
          </p:cNvSpPr>
          <p:nvPr/>
        </p:nvSpPr>
        <p:spPr bwMode="auto">
          <a:xfrm>
            <a:off x="3276600" y="4941888"/>
            <a:ext cx="2474913" cy="338137"/>
          </a:xfrm>
          <a:prstGeom prst="rect">
            <a:avLst/>
          </a:prstGeom>
          <a:noFill/>
          <a:ln w="9525">
            <a:noFill/>
            <a:miter lim="800000"/>
            <a:headEnd/>
            <a:tailEnd/>
          </a:ln>
        </p:spPr>
        <p:txBody>
          <a:bodyPr>
            <a:spAutoFit/>
          </a:bodyPr>
          <a:lstStyle/>
          <a:p>
            <a:r>
              <a:rPr lang="en-GB" sz="1600">
                <a:latin typeface="Arial" pitchFamily="34" charset="0"/>
                <a:cs typeface="Arial" pitchFamily="34" charset="0"/>
              </a:rPr>
              <a:t>0.5                              16</a:t>
            </a:r>
          </a:p>
        </p:txBody>
      </p:sp>
      <p:cxnSp>
        <p:nvCxnSpPr>
          <p:cNvPr id="13319" name="Straight Arrow Connector 17"/>
          <p:cNvCxnSpPr>
            <a:cxnSpLocks noChangeShapeType="1"/>
          </p:cNvCxnSpPr>
          <p:nvPr/>
        </p:nvCxnSpPr>
        <p:spPr bwMode="auto">
          <a:xfrm>
            <a:off x="1042988" y="1844675"/>
            <a:ext cx="2233612" cy="0"/>
          </a:xfrm>
          <a:prstGeom prst="straightConnector1">
            <a:avLst/>
          </a:prstGeom>
          <a:noFill/>
          <a:ln w="9525">
            <a:solidFill>
              <a:schemeClr val="tx1"/>
            </a:solidFill>
            <a:round/>
            <a:headEnd type="arrow" w="med" len="med"/>
            <a:tailEnd type="arrow" w="med" len="med"/>
          </a:ln>
        </p:spPr>
      </p:cxnSp>
      <p:cxnSp>
        <p:nvCxnSpPr>
          <p:cNvPr id="13320" name="Straight Arrow Connector 18"/>
          <p:cNvCxnSpPr>
            <a:cxnSpLocks noChangeShapeType="1"/>
          </p:cNvCxnSpPr>
          <p:nvPr/>
        </p:nvCxnSpPr>
        <p:spPr bwMode="auto">
          <a:xfrm>
            <a:off x="5580063" y="1844675"/>
            <a:ext cx="2232025" cy="0"/>
          </a:xfrm>
          <a:prstGeom prst="straightConnector1">
            <a:avLst/>
          </a:prstGeom>
          <a:noFill/>
          <a:ln w="9525">
            <a:solidFill>
              <a:schemeClr val="tx1"/>
            </a:solidFill>
            <a:round/>
            <a:headEnd type="arrow" w="med" len="med"/>
            <a:tailEnd type="arrow" w="med" len="med"/>
          </a:ln>
        </p:spPr>
      </p:cxnSp>
      <p:sp>
        <p:nvSpPr>
          <p:cNvPr id="13321" name="TextBox 19"/>
          <p:cNvSpPr txBox="1">
            <a:spLocks noChangeArrowheads="1"/>
          </p:cNvSpPr>
          <p:nvPr/>
        </p:nvSpPr>
        <p:spPr bwMode="auto">
          <a:xfrm>
            <a:off x="1589088" y="1506538"/>
            <a:ext cx="1039067" cy="338554"/>
          </a:xfrm>
          <a:prstGeom prst="rect">
            <a:avLst/>
          </a:prstGeom>
          <a:noFill/>
          <a:ln w="9525">
            <a:noFill/>
            <a:miter lim="800000"/>
            <a:headEnd/>
            <a:tailEnd/>
          </a:ln>
        </p:spPr>
        <p:txBody>
          <a:bodyPr wrap="none">
            <a:spAutoFit/>
          </a:bodyPr>
          <a:lstStyle/>
          <a:p>
            <a:r>
              <a:rPr lang="en-GB" sz="1600">
                <a:latin typeface="Arial" pitchFamily="34" charset="0"/>
                <a:cs typeface="Arial" pitchFamily="34" charset="0"/>
              </a:rPr>
              <a:t>Wild-type</a:t>
            </a:r>
          </a:p>
        </p:txBody>
      </p:sp>
      <p:sp>
        <p:nvSpPr>
          <p:cNvPr id="13322" name="TextBox 20"/>
          <p:cNvSpPr txBox="1">
            <a:spLocks noChangeArrowheads="1"/>
          </p:cNvSpPr>
          <p:nvPr/>
        </p:nvSpPr>
        <p:spPr bwMode="auto">
          <a:xfrm>
            <a:off x="5897563" y="1484313"/>
            <a:ext cx="1699504" cy="338554"/>
          </a:xfrm>
          <a:prstGeom prst="rect">
            <a:avLst/>
          </a:prstGeom>
          <a:noFill/>
          <a:ln w="9525">
            <a:noFill/>
            <a:miter lim="800000"/>
            <a:headEnd/>
            <a:tailEnd/>
          </a:ln>
        </p:spPr>
        <p:txBody>
          <a:bodyPr wrap="none">
            <a:spAutoFit/>
          </a:bodyPr>
          <a:lstStyle/>
          <a:p>
            <a:r>
              <a:rPr lang="en-GB" sz="1600">
                <a:latin typeface="Arial" pitchFamily="34" charset="0"/>
                <a:cs typeface="Arial" pitchFamily="34" charset="0"/>
              </a:rPr>
              <a:t>Carbapenemase</a:t>
            </a:r>
          </a:p>
        </p:txBody>
      </p:sp>
      <p:sp>
        <p:nvSpPr>
          <p:cNvPr id="13323" name="TextBox 21"/>
          <p:cNvSpPr txBox="1">
            <a:spLocks noChangeArrowheads="1"/>
          </p:cNvSpPr>
          <p:nvPr/>
        </p:nvSpPr>
        <p:spPr bwMode="auto">
          <a:xfrm>
            <a:off x="3246555" y="2708275"/>
            <a:ext cx="2542940" cy="584775"/>
          </a:xfrm>
          <a:prstGeom prst="rect">
            <a:avLst/>
          </a:prstGeom>
          <a:noFill/>
          <a:ln w="9525">
            <a:noFill/>
            <a:miter lim="800000"/>
            <a:headEnd/>
            <a:tailEnd/>
          </a:ln>
        </p:spPr>
        <p:txBody>
          <a:bodyPr wrap="none">
            <a:spAutoFit/>
          </a:bodyPr>
          <a:lstStyle/>
          <a:p>
            <a:pPr algn="ctr"/>
            <a:r>
              <a:rPr lang="en-GB" sz="1600">
                <a:latin typeface="Arial" pitchFamily="34" charset="0"/>
                <a:cs typeface="Arial" pitchFamily="34" charset="0"/>
              </a:rPr>
              <a:t>ESBL / AmpC + porin loss</a:t>
            </a:r>
          </a:p>
          <a:p>
            <a:pPr algn="ctr"/>
            <a:r>
              <a:rPr lang="en-GB" sz="1600">
                <a:latin typeface="Arial" pitchFamily="34" charset="0"/>
                <a:cs typeface="Arial" pitchFamily="34" charset="0"/>
              </a:rPr>
              <a:t>or true carbapenemase ?</a:t>
            </a:r>
          </a:p>
        </p:txBody>
      </p:sp>
    </p:spTree>
    <p:custDataLst>
      <p:tags r:id="rId1"/>
    </p:custData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lstStyle/>
          <a:p>
            <a:r>
              <a:rPr lang="en-GB" sz="3600" dirty="0" smtClean="0">
                <a:latin typeface="Arial" pitchFamily="34" charset="0"/>
                <a:cs typeface="Arial" pitchFamily="34" charset="0"/>
              </a:rPr>
              <a:t>Understanding the enemy</a:t>
            </a:r>
            <a:endParaRPr lang="en-GB" sz="3600" dirty="0">
              <a:latin typeface="Arial" pitchFamily="34" charset="0"/>
              <a:cs typeface="Arial"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779476695"/>
              </p:ext>
            </p:extLst>
          </p:nvPr>
        </p:nvGraphicFramePr>
        <p:xfrm>
          <a:off x="357158" y="1142984"/>
          <a:ext cx="8629844" cy="3474720"/>
        </p:xfrm>
        <a:graphic>
          <a:graphicData uri="http://schemas.openxmlformats.org/drawingml/2006/table">
            <a:tbl>
              <a:tblPr firstRow="1" bandRow="1">
                <a:tableStyleId>{E929F9F4-4A8F-4326-A1B4-22849713DDAB}</a:tableStyleId>
              </a:tblPr>
              <a:tblGrid>
                <a:gridCol w="1855691"/>
                <a:gridCol w="1329080"/>
                <a:gridCol w="1329080"/>
                <a:gridCol w="1329080"/>
                <a:gridCol w="1329080"/>
                <a:gridCol w="1457833"/>
              </a:tblGrid>
              <a:tr h="370840">
                <a:tc>
                  <a:txBody>
                    <a:bodyPr/>
                    <a:lstStyle/>
                    <a:p>
                      <a:r>
                        <a:rPr lang="en-GB" sz="2000" dirty="0" smtClean="0">
                          <a:latin typeface="Arial" pitchFamily="34" charset="0"/>
                          <a:cs typeface="Arial" pitchFamily="34" charset="0"/>
                        </a:rPr>
                        <a:t>Pathogen</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CPE</a:t>
                      </a:r>
                      <a:r>
                        <a:rPr lang="en-GB" sz="2000" baseline="30000" dirty="0" smtClean="0">
                          <a:latin typeface="Arial" pitchFamily="34" charset="0"/>
                          <a:cs typeface="Arial" pitchFamily="34" charset="0"/>
                        </a:rPr>
                        <a:t>1</a:t>
                      </a:r>
                      <a:endParaRPr lang="en-GB" sz="2000" baseline="30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CPAB</a:t>
                      </a:r>
                      <a:r>
                        <a:rPr lang="en-GB" sz="2000" baseline="30000" dirty="0" smtClean="0">
                          <a:latin typeface="Arial" pitchFamily="34" charset="0"/>
                          <a:cs typeface="Arial" pitchFamily="34" charset="0"/>
                        </a:rPr>
                        <a:t>2</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MRSA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VRE</a:t>
                      </a:r>
                      <a:endParaRPr lang="en-GB" sz="2000" dirty="0">
                        <a:latin typeface="Arial" pitchFamily="34" charset="0"/>
                        <a:cs typeface="Arial" pitchFamily="34" charset="0"/>
                      </a:endParaRPr>
                    </a:p>
                  </a:txBody>
                  <a:tcPr/>
                </a:tc>
                <a:tc>
                  <a:txBody>
                    <a:bodyPr/>
                    <a:lstStyle/>
                    <a:p>
                      <a:r>
                        <a:rPr lang="en-GB" sz="2000" i="1" dirty="0" smtClean="0">
                          <a:latin typeface="Arial" pitchFamily="34" charset="0"/>
                          <a:cs typeface="Arial" pitchFamily="34" charset="0"/>
                        </a:rPr>
                        <a:t>C. </a:t>
                      </a:r>
                      <a:r>
                        <a:rPr lang="en-GB" sz="2000" i="1" dirty="0" err="1" smtClean="0">
                          <a:latin typeface="Arial" pitchFamily="34" charset="0"/>
                          <a:cs typeface="Arial" pitchFamily="34" charset="0"/>
                        </a:rPr>
                        <a:t>difficile</a:t>
                      </a:r>
                      <a:endParaRPr lang="en-GB" sz="2000" i="1"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Resistance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Resistance genes</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Multiple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Multiple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n/a</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Species</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Multiple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HA </a:t>
                      </a:r>
                      <a:r>
                        <a:rPr lang="en-GB" sz="2000" dirty="0" err="1" smtClean="0">
                          <a:latin typeface="Arial" pitchFamily="34" charset="0"/>
                          <a:cs typeface="Arial" pitchFamily="34" charset="0"/>
                        </a:rPr>
                        <a:t>vs</a:t>
                      </a:r>
                      <a:r>
                        <a:rPr lang="en-GB" sz="2000" dirty="0" smtClean="0">
                          <a:latin typeface="Arial" pitchFamily="34" charset="0"/>
                          <a:cs typeface="Arial" pitchFamily="34" charset="0"/>
                        </a:rPr>
                        <a:t> CA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HA</a:t>
                      </a:r>
                      <a:r>
                        <a:rPr lang="en-GB" sz="2000" baseline="0" dirty="0" smtClean="0">
                          <a:latin typeface="Arial" pitchFamily="34" charset="0"/>
                          <a:cs typeface="Arial" pitchFamily="34" charset="0"/>
                        </a:rPr>
                        <a:t> &amp; CA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HA (ICU)</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HA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HA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HA</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At-risk</a:t>
                      </a:r>
                      <a:r>
                        <a:rPr lang="en-GB" sz="2000" baseline="0" dirty="0" smtClean="0">
                          <a:latin typeface="Arial" pitchFamily="34" charset="0"/>
                          <a:cs typeface="Arial" pitchFamily="34" charset="0"/>
                        </a:rPr>
                        <a:t> pts</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All</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ICU</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Unwell</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Unwell</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Old</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Virulence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Environment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r>
            </a:tbl>
          </a:graphicData>
        </a:graphic>
      </p:graphicFrame>
      <p:sp>
        <p:nvSpPr>
          <p:cNvPr id="4" name="Rectangle 3"/>
          <p:cNvSpPr/>
          <p:nvPr/>
        </p:nvSpPr>
        <p:spPr>
          <a:xfrm>
            <a:off x="285720" y="4654877"/>
            <a:ext cx="6143625" cy="646331"/>
          </a:xfrm>
          <a:prstGeom prst="rect">
            <a:avLst/>
          </a:prstGeom>
        </p:spPr>
        <p:txBody>
          <a:bodyPr>
            <a:spAutoFit/>
          </a:bodyPr>
          <a:lstStyle/>
          <a:p>
            <a:pPr marL="342900" indent="-342900">
              <a:buAutoNum type="arabicPeriod"/>
              <a:defRPr/>
            </a:pPr>
            <a:r>
              <a:rPr lang="en-US" dirty="0" err="1" smtClean="0">
                <a:latin typeface="Arial" pitchFamily="34" charset="0"/>
                <a:cs typeface="Arial" pitchFamily="34" charset="0"/>
              </a:rPr>
              <a:t>Carbapenemase</a:t>
            </a:r>
            <a:r>
              <a:rPr lang="en-US" dirty="0" smtClean="0">
                <a:latin typeface="Arial" pitchFamily="34" charset="0"/>
                <a:cs typeface="Arial" pitchFamily="34" charset="0"/>
              </a:rPr>
              <a:t>-producing Enterobacteriaceae.</a:t>
            </a:r>
          </a:p>
          <a:p>
            <a:pPr marL="342900" indent="-342900">
              <a:buAutoNum type="arabicPeriod"/>
              <a:defRPr/>
            </a:pPr>
            <a:r>
              <a:rPr lang="en-US" dirty="0" err="1" smtClean="0">
                <a:latin typeface="Arial" pitchFamily="34" charset="0"/>
                <a:cs typeface="Arial" pitchFamily="34" charset="0"/>
              </a:rPr>
              <a:t>Carbapenemase</a:t>
            </a:r>
            <a:r>
              <a:rPr lang="en-US" dirty="0" smtClean="0">
                <a:latin typeface="Arial" pitchFamily="34" charset="0"/>
                <a:cs typeface="Arial" pitchFamily="34" charset="0"/>
              </a:rPr>
              <a:t>-producing </a:t>
            </a:r>
            <a:r>
              <a:rPr lang="en-US" i="1" dirty="0" err="1" smtClean="0">
                <a:latin typeface="Arial" pitchFamily="34" charset="0"/>
                <a:cs typeface="Arial" pitchFamily="34" charset="0"/>
              </a:rPr>
              <a:t>Acinetobacter</a:t>
            </a:r>
            <a:r>
              <a:rPr lang="en-US" i="1" dirty="0" smtClean="0">
                <a:latin typeface="Arial" pitchFamily="34" charset="0"/>
                <a:cs typeface="Arial" pitchFamily="34" charset="0"/>
              </a:rPr>
              <a:t> </a:t>
            </a:r>
            <a:r>
              <a:rPr lang="en-US" i="1" dirty="0" err="1" smtClean="0">
                <a:latin typeface="Arial" pitchFamily="34" charset="0"/>
                <a:cs typeface="Arial" pitchFamily="34" charset="0"/>
              </a:rPr>
              <a:t>baumannii</a:t>
            </a:r>
            <a:r>
              <a:rPr lang="en-US" dirty="0" smtClean="0">
                <a:latin typeface="Arial" pitchFamily="34" charset="0"/>
                <a:cs typeface="Arial" pitchFamily="34" charset="0"/>
              </a:rPr>
              <a:t>.</a:t>
            </a:r>
          </a:p>
        </p:txBody>
      </p:sp>
    </p:spTree>
    <p:custDataLst>
      <p:tags r:id="rId1"/>
    </p:custData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p:nvPr/>
        </p:nvGraphicFramePr>
        <p:xfrm>
          <a:off x="642910" y="1116062"/>
          <a:ext cx="7858180" cy="4643470"/>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angle 16"/>
          <p:cNvSpPr/>
          <p:nvPr/>
        </p:nvSpPr>
        <p:spPr>
          <a:xfrm>
            <a:off x="34925" y="6376988"/>
            <a:ext cx="6743700" cy="338137"/>
          </a:xfrm>
          <a:prstGeom prst="rect">
            <a:avLst/>
          </a:prstGeom>
        </p:spPr>
        <p:txBody>
          <a:bodyPr>
            <a:spAutoFit/>
          </a:bodyPr>
          <a:lstStyle/>
          <a:p>
            <a:pPr>
              <a:defRPr/>
            </a:pPr>
            <a:r>
              <a:rPr lang="en-GB" sz="1600" dirty="0">
                <a:latin typeface="Arial" pitchFamily="34" charset="0"/>
                <a:cs typeface="Arial" pitchFamily="34" charset="0"/>
              </a:rPr>
              <a:t>NHSN / NNIS data; </a:t>
            </a:r>
            <a:r>
              <a:rPr lang="en-GB" sz="1600" i="1" dirty="0">
                <a:latin typeface="Arial" pitchFamily="34" charset="0"/>
                <a:cs typeface="Arial" pitchFamily="34" charset="0"/>
              </a:rPr>
              <a:t>MMWR </a:t>
            </a:r>
            <a:r>
              <a:rPr lang="en-GB" sz="1600" dirty="0">
                <a:latin typeface="Arial" pitchFamily="34" charset="0"/>
                <a:cs typeface="Arial" pitchFamily="34" charset="0"/>
              </a:rPr>
              <a:t>2013;62:165-170.</a:t>
            </a:r>
            <a:endParaRPr lang="en-US" sz="1600" dirty="0">
              <a:latin typeface="Arial" pitchFamily="34" charset="0"/>
              <a:cs typeface="Arial" pitchFamily="34" charset="0"/>
            </a:endParaRPr>
          </a:p>
        </p:txBody>
      </p:sp>
      <p:sp>
        <p:nvSpPr>
          <p:cNvPr id="16388" name="Title 1"/>
          <p:cNvSpPr>
            <a:spLocks noGrp="1"/>
          </p:cNvSpPr>
          <p:nvPr>
            <p:ph type="title"/>
          </p:nvPr>
        </p:nvSpPr>
        <p:spPr>
          <a:xfrm>
            <a:off x="457200" y="222575"/>
            <a:ext cx="8229600" cy="1143000"/>
          </a:xfrm>
        </p:spPr>
        <p:txBody>
          <a:bodyPr/>
          <a:lstStyle/>
          <a:p>
            <a:r>
              <a:rPr lang="en-GB" sz="3600" dirty="0" smtClean="0">
                <a:latin typeface="Arial" pitchFamily="34" charset="0"/>
                <a:ea typeface="ＭＳ Ｐゴシック" pitchFamily="34" charset="-128"/>
                <a:cs typeface="Arial" pitchFamily="34" charset="0"/>
              </a:rPr>
              <a:t>CRE </a:t>
            </a:r>
            <a:r>
              <a:rPr lang="en-GB" sz="3600" dirty="0" smtClean="0">
                <a:latin typeface="Arial" pitchFamily="34" charset="0"/>
                <a:ea typeface="ＭＳ Ｐゴシック" pitchFamily="34" charset="-128"/>
                <a:cs typeface="Arial" pitchFamily="34" charset="0"/>
              </a:rPr>
              <a:t>in the USA</a:t>
            </a:r>
          </a:p>
        </p:txBody>
      </p:sp>
    </p:spTree>
    <p:custDataLst>
      <p:tags r:id="rId1"/>
    </p:custData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4925" y="6460113"/>
            <a:ext cx="6743700" cy="338137"/>
          </a:xfrm>
          <a:prstGeom prst="rect">
            <a:avLst/>
          </a:prstGeom>
        </p:spPr>
        <p:txBody>
          <a:bodyPr>
            <a:spAutoFit/>
          </a:bodyPr>
          <a:lstStyle/>
          <a:p>
            <a:pPr>
              <a:defRPr/>
            </a:pPr>
            <a:r>
              <a:rPr lang="en-GB" sz="1600" dirty="0">
                <a:latin typeface="Arial" pitchFamily="34" charset="0"/>
                <a:cs typeface="Arial" pitchFamily="34" charset="0"/>
              </a:rPr>
              <a:t>Lin </a:t>
            </a:r>
            <a:r>
              <a:rPr lang="en-GB" sz="1600" i="1" dirty="0">
                <a:latin typeface="Arial" pitchFamily="34" charset="0"/>
                <a:cs typeface="Arial" pitchFamily="34" charset="0"/>
              </a:rPr>
              <a:t>et al. </a:t>
            </a:r>
            <a:r>
              <a:rPr lang="fr-FR" sz="1600" i="1" dirty="0">
                <a:latin typeface="Arial" pitchFamily="34" charset="0"/>
                <a:cs typeface="Arial" pitchFamily="34" charset="0"/>
              </a:rPr>
              <a:t>Clin Infect Dis </a:t>
            </a:r>
            <a:r>
              <a:rPr lang="fr-FR" sz="1600" dirty="0">
                <a:latin typeface="Arial" pitchFamily="34" charset="0"/>
                <a:cs typeface="Arial" pitchFamily="34" charset="0"/>
              </a:rPr>
              <a:t>2013;57:1246-1252.</a:t>
            </a:r>
            <a:endParaRPr lang="en-US" sz="1600" dirty="0">
              <a:latin typeface="Arial" pitchFamily="34" charset="0"/>
              <a:cs typeface="Arial" pitchFamily="34" charset="0"/>
            </a:endParaRPr>
          </a:p>
        </p:txBody>
      </p:sp>
      <p:graphicFrame>
        <p:nvGraphicFramePr>
          <p:cNvPr id="4" name="Chart 3"/>
          <p:cNvGraphicFramePr/>
          <p:nvPr/>
        </p:nvGraphicFramePr>
        <p:xfrm>
          <a:off x="285720" y="1163782"/>
          <a:ext cx="8072494" cy="4929222"/>
        </p:xfrm>
        <a:graphic>
          <a:graphicData uri="http://schemas.openxmlformats.org/drawingml/2006/chart">
            <c:chart xmlns:c="http://schemas.openxmlformats.org/drawingml/2006/chart" xmlns:r="http://schemas.openxmlformats.org/officeDocument/2006/relationships" r:id="rId3"/>
          </a:graphicData>
        </a:graphic>
      </p:graphicFrame>
      <p:sp>
        <p:nvSpPr>
          <p:cNvPr id="17412" name="Title 1"/>
          <p:cNvSpPr>
            <a:spLocks noGrp="1"/>
          </p:cNvSpPr>
          <p:nvPr>
            <p:ph type="title"/>
          </p:nvPr>
        </p:nvSpPr>
        <p:spPr>
          <a:xfrm>
            <a:off x="457200" y="222575"/>
            <a:ext cx="8229600" cy="1143000"/>
          </a:xfrm>
        </p:spPr>
        <p:txBody>
          <a:bodyPr/>
          <a:lstStyle/>
          <a:p>
            <a:r>
              <a:rPr lang="en-GB" sz="3600" dirty="0" smtClean="0">
                <a:latin typeface="Arial" pitchFamily="34" charset="0"/>
                <a:ea typeface="ＭＳ Ｐゴシック" pitchFamily="34" charset="-128"/>
                <a:cs typeface="Arial" pitchFamily="34" charset="0"/>
              </a:rPr>
              <a:t>CRE </a:t>
            </a:r>
            <a:r>
              <a:rPr lang="en-GB" sz="3600" dirty="0" smtClean="0">
                <a:latin typeface="Arial" pitchFamily="34" charset="0"/>
                <a:ea typeface="ＭＳ Ｐゴシック" pitchFamily="34" charset="-128"/>
                <a:cs typeface="Arial" pitchFamily="34" charset="0"/>
              </a:rPr>
              <a:t>in LTACs, USA</a:t>
            </a:r>
          </a:p>
        </p:txBody>
      </p:sp>
    </p:spTree>
    <p:custDataLst>
      <p:tags r:id="rId1"/>
    </p:custData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262633" y="197767"/>
            <a:ext cx="9731177" cy="1143001"/>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kumimoji="0" lang="en-GB" sz="3200" b="0" i="0" u="none" strike="noStrike" kern="1200" cap="none" spc="0" normalizeH="0" baseline="0" noProof="0" dirty="0" err="1" smtClean="0">
                <a:ln>
                  <a:noFill/>
                </a:ln>
                <a:effectLst/>
                <a:uLnTx/>
                <a:uFillTx/>
                <a:latin typeface="Arial" pitchFamily="34" charset="0"/>
                <a:ea typeface="ＭＳ Ｐゴシック" pitchFamily="34" charset="-128"/>
                <a:cs typeface="Arial" pitchFamily="34" charset="0"/>
              </a:rPr>
              <a:t>Carbapenem</a:t>
            </a:r>
            <a:r>
              <a:rPr kumimoji="0" lang="en-GB" sz="3200" b="0" i="0" u="none" strike="noStrike" kern="1200" cap="none" spc="0" normalizeH="0" baseline="0" noProof="0" dirty="0" smtClean="0">
                <a:ln>
                  <a:noFill/>
                </a:ln>
                <a:effectLst/>
                <a:uLnTx/>
                <a:uFillTx/>
                <a:latin typeface="Arial" pitchFamily="34" charset="0"/>
                <a:ea typeface="ＭＳ Ｐゴシック" pitchFamily="34" charset="-128"/>
                <a:cs typeface="Arial" pitchFamily="34" charset="0"/>
              </a:rPr>
              <a:t>-resistant</a:t>
            </a:r>
            <a:r>
              <a:rPr kumimoji="0" lang="en-GB" sz="3200" b="0" i="0" u="none" strike="noStrike" kern="1200" cap="none" spc="0" normalizeH="0" noProof="0" dirty="0" smtClean="0">
                <a:ln>
                  <a:noFill/>
                </a:ln>
                <a:effectLst/>
                <a:uLnTx/>
                <a:uFillTx/>
                <a:latin typeface="Arial" pitchFamily="34" charset="0"/>
                <a:ea typeface="ＭＳ Ｐゴシック" pitchFamily="34" charset="-128"/>
                <a:cs typeface="Arial" pitchFamily="34" charset="0"/>
              </a:rPr>
              <a:t> organisms, Europe</a:t>
            </a:r>
            <a:endParaRPr lang="en-GB" sz="3200" noProof="0" dirty="0" smtClean="0">
              <a:latin typeface="Arial" pitchFamily="34" charset="0"/>
              <a:ea typeface="ＭＳ Ｐゴシック" pitchFamily="34" charset="-128"/>
              <a:cs typeface="Arial" pitchFamily="34" charset="0"/>
            </a:endParaRPr>
          </a:p>
        </p:txBody>
      </p:sp>
      <p:sp>
        <p:nvSpPr>
          <p:cNvPr id="5" name="Rectangle 4"/>
          <p:cNvSpPr/>
          <p:nvPr/>
        </p:nvSpPr>
        <p:spPr>
          <a:xfrm>
            <a:off x="0" y="6488668"/>
            <a:ext cx="1249060" cy="369332"/>
          </a:xfrm>
          <a:prstGeom prst="rect">
            <a:avLst/>
          </a:prstGeom>
        </p:spPr>
        <p:txBody>
          <a:bodyPr wrap="none">
            <a:spAutoFit/>
          </a:bodyPr>
          <a:lstStyle/>
          <a:p>
            <a:pPr lvl="0" eaLnBrk="0" fontAlgn="base" hangingPunct="0">
              <a:spcBef>
                <a:spcPct val="0"/>
              </a:spcBef>
              <a:spcAft>
                <a:spcPct val="0"/>
              </a:spcAft>
              <a:tabLst>
                <a:tab pos="4037013" algn="l"/>
              </a:tabLst>
              <a:defRPr/>
            </a:pPr>
            <a:r>
              <a:rPr lang="en-GB" dirty="0" smtClean="0">
                <a:latin typeface="Arial" pitchFamily="34" charset="0"/>
                <a:ea typeface="ＭＳ Ｐゴシック" pitchFamily="34" charset="-128"/>
                <a:cs typeface="Arial" pitchFamily="34" charset="0"/>
              </a:rPr>
              <a:t>EARS-Net</a:t>
            </a:r>
            <a:endParaRPr lang="en-GB" dirty="0">
              <a:latin typeface="Arial" pitchFamily="34" charset="0"/>
              <a:ea typeface="ＭＳ Ｐゴシック" pitchFamily="34" charset="-128"/>
              <a:cs typeface="Arial" pitchFamily="34" charset="0"/>
            </a:endParaRPr>
          </a:p>
        </p:txBody>
      </p:sp>
      <p:graphicFrame>
        <p:nvGraphicFramePr>
          <p:cNvPr id="6" name="Chart 5"/>
          <p:cNvGraphicFramePr>
            <a:graphicFrameLocks noGrp="1"/>
          </p:cNvGraphicFramePr>
          <p:nvPr>
            <p:extLst>
              <p:ext uri="{D42A27DB-BD31-4B8C-83A1-F6EECF244321}">
                <p14:modId xmlns:p14="http://schemas.microsoft.com/office/powerpoint/2010/main" val="585921769"/>
              </p:ext>
            </p:extLst>
          </p:nvPr>
        </p:nvGraphicFramePr>
        <p:xfrm>
          <a:off x="35496" y="548679"/>
          <a:ext cx="9183344" cy="59147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5760"/>
            <a:ext cx="8229600" cy="1143000"/>
          </a:xfrm>
        </p:spPr>
        <p:txBody>
          <a:bodyPr>
            <a:normAutofit/>
          </a:bodyPr>
          <a:lstStyle/>
          <a:p>
            <a:r>
              <a:rPr lang="en-GB" sz="3600" dirty="0" err="1" smtClean="0">
                <a:latin typeface="Arial" pitchFamily="34" charset="0"/>
                <a:cs typeface="Arial" pitchFamily="34" charset="0"/>
              </a:rPr>
              <a:t>Colistin</a:t>
            </a:r>
            <a:r>
              <a:rPr lang="en-GB" sz="3600" dirty="0" smtClean="0">
                <a:latin typeface="Arial" pitchFamily="34" charset="0"/>
                <a:cs typeface="Arial" pitchFamily="34" charset="0"/>
              </a:rPr>
              <a:t> resistance in Italy</a:t>
            </a:r>
            <a:endParaRPr lang="en-GB" sz="3600" dirty="0">
              <a:latin typeface="Arial" pitchFamily="34" charset="0"/>
              <a:cs typeface="Arial" pitchFamily="34" charset="0"/>
            </a:endParaRPr>
          </a:p>
        </p:txBody>
      </p:sp>
      <p:pic>
        <p:nvPicPr>
          <p:cNvPr id="2050" name="Picture 2"/>
          <p:cNvPicPr>
            <a:picLocks noChangeAspect="1" noChangeArrowheads="1"/>
          </p:cNvPicPr>
          <p:nvPr/>
        </p:nvPicPr>
        <p:blipFill>
          <a:blip r:embed="rId2" cstate="print"/>
          <a:srcRect/>
          <a:stretch>
            <a:fillRect/>
          </a:stretch>
        </p:blipFill>
        <p:spPr bwMode="auto">
          <a:xfrm>
            <a:off x="395536" y="980728"/>
            <a:ext cx="3528392" cy="4413062"/>
          </a:xfrm>
          <a:prstGeom prst="rect">
            <a:avLst/>
          </a:prstGeom>
          <a:noFill/>
          <a:ln w="9525">
            <a:noFill/>
            <a:miter lim="800000"/>
            <a:headEnd/>
            <a:tailEnd/>
          </a:ln>
        </p:spPr>
      </p:pic>
      <p:sp>
        <p:nvSpPr>
          <p:cNvPr id="4" name="Rectangle 3"/>
          <p:cNvSpPr/>
          <p:nvPr/>
        </p:nvSpPr>
        <p:spPr>
          <a:xfrm>
            <a:off x="71406" y="6402814"/>
            <a:ext cx="6588826" cy="338554"/>
          </a:xfrm>
          <a:prstGeom prst="rect">
            <a:avLst/>
          </a:prstGeom>
        </p:spPr>
        <p:txBody>
          <a:bodyPr wrap="square">
            <a:spAutoFit/>
          </a:bodyPr>
          <a:lstStyle/>
          <a:p>
            <a:r>
              <a:rPr lang="en-GB" sz="1600" dirty="0" smtClean="0">
                <a:latin typeface="Arial" pitchFamily="34" charset="0"/>
                <a:cs typeface="Arial" pitchFamily="34" charset="0"/>
              </a:rPr>
              <a:t>Monaco </a:t>
            </a:r>
            <a:r>
              <a:rPr lang="en-GB" sz="1600" i="1" dirty="0" smtClean="0">
                <a:latin typeface="Arial" pitchFamily="34" charset="0"/>
                <a:cs typeface="Arial" pitchFamily="34" charset="0"/>
              </a:rPr>
              <a:t>et al. </a:t>
            </a:r>
            <a:r>
              <a:rPr lang="en-GB" sz="1600" dirty="0" smtClean="0">
                <a:latin typeface="Arial" pitchFamily="34" charset="0"/>
                <a:cs typeface="Arial" pitchFamily="34" charset="0"/>
              </a:rPr>
              <a:t>2014; </a:t>
            </a:r>
            <a:r>
              <a:rPr lang="en-GB" sz="1600" i="1" dirty="0" smtClean="0">
                <a:latin typeface="Arial" pitchFamily="34" charset="0"/>
                <a:cs typeface="Arial" pitchFamily="34" charset="0"/>
              </a:rPr>
              <a:t>Euro </a:t>
            </a:r>
            <a:r>
              <a:rPr lang="en-GB" sz="1600" i="1" dirty="0" err="1" smtClean="0">
                <a:latin typeface="Arial" pitchFamily="34" charset="0"/>
                <a:cs typeface="Arial" pitchFamily="34" charset="0"/>
              </a:rPr>
              <a:t>Surveill</a:t>
            </a:r>
            <a:r>
              <a:rPr lang="en-GB" sz="1600" i="1" dirty="0" smtClean="0">
                <a:latin typeface="Arial" pitchFamily="34" charset="0"/>
                <a:cs typeface="Arial" pitchFamily="34" charset="0"/>
              </a:rPr>
              <a:t> </a:t>
            </a:r>
            <a:r>
              <a:rPr lang="en-GB" sz="1600" dirty="0" smtClean="0">
                <a:latin typeface="Arial" pitchFamily="34" charset="0"/>
                <a:cs typeface="Arial" pitchFamily="34" charset="0"/>
              </a:rPr>
              <a:t>2014;19:pii=20939.</a:t>
            </a:r>
            <a:endParaRPr lang="en-GB" sz="1600" dirty="0">
              <a:latin typeface="Arial" pitchFamily="34" charset="0"/>
              <a:cs typeface="Arial" pitchFamily="34" charset="0"/>
            </a:endParaRPr>
          </a:p>
        </p:txBody>
      </p:sp>
      <p:sp>
        <p:nvSpPr>
          <p:cNvPr id="5" name="TextBox 4"/>
          <p:cNvSpPr txBox="1"/>
          <p:nvPr/>
        </p:nvSpPr>
        <p:spPr>
          <a:xfrm>
            <a:off x="4139952" y="1506270"/>
            <a:ext cx="5004048" cy="338554"/>
          </a:xfrm>
          <a:prstGeom prst="rect">
            <a:avLst/>
          </a:prstGeom>
          <a:noFill/>
        </p:spPr>
        <p:txBody>
          <a:bodyPr wrap="square" rtlCol="0">
            <a:spAutoFit/>
          </a:bodyPr>
          <a:lstStyle/>
          <a:p>
            <a:pPr algn="ctr"/>
            <a:r>
              <a:rPr lang="en-GB" sz="1600" dirty="0" smtClean="0">
                <a:latin typeface="Arial" pitchFamily="34" charset="0"/>
                <a:cs typeface="Arial" pitchFamily="34" charset="0"/>
              </a:rPr>
              <a:t>Survey of 191 CPE from 21 labs across Italy. </a:t>
            </a:r>
            <a:endParaRPr lang="en-GB" sz="1600" dirty="0">
              <a:latin typeface="Arial" pitchFamily="34" charset="0"/>
              <a:cs typeface="Arial" pitchFamily="34" charset="0"/>
            </a:endParaRPr>
          </a:p>
        </p:txBody>
      </p:sp>
      <p:sp>
        <p:nvSpPr>
          <p:cNvPr id="6" name="TextBox 5"/>
          <p:cNvSpPr txBox="1"/>
          <p:nvPr/>
        </p:nvSpPr>
        <p:spPr>
          <a:xfrm>
            <a:off x="4139952" y="1772816"/>
            <a:ext cx="5004048" cy="2708434"/>
          </a:xfrm>
          <a:prstGeom prst="rect">
            <a:avLst/>
          </a:prstGeom>
          <a:noFill/>
        </p:spPr>
        <p:txBody>
          <a:bodyPr wrap="square" rtlCol="0">
            <a:spAutoFit/>
          </a:bodyPr>
          <a:lstStyle/>
          <a:p>
            <a:pPr algn="ctr"/>
            <a:r>
              <a:rPr lang="en-GB" sz="13800" dirty="0" smtClean="0">
                <a:solidFill>
                  <a:srgbClr val="FF0000"/>
                </a:solidFill>
                <a:latin typeface="Arial" pitchFamily="34" charset="0"/>
                <a:cs typeface="Arial" pitchFamily="34" charset="0"/>
              </a:rPr>
              <a:t>43%</a:t>
            </a:r>
          </a:p>
          <a:p>
            <a:pPr algn="ctr"/>
            <a:r>
              <a:rPr lang="en-GB" sz="1600" dirty="0" err="1" smtClean="0">
                <a:latin typeface="Arial" pitchFamily="34" charset="0"/>
                <a:cs typeface="Arial" pitchFamily="34" charset="0"/>
              </a:rPr>
              <a:t>Colistin</a:t>
            </a:r>
            <a:r>
              <a:rPr lang="en-GB" sz="1600" dirty="0" smtClean="0">
                <a:latin typeface="Arial" pitchFamily="34" charset="0"/>
                <a:cs typeface="Arial" pitchFamily="34" charset="0"/>
              </a:rPr>
              <a:t> resistant </a:t>
            </a:r>
            <a:r>
              <a:rPr lang="en-GB" sz="1600" i="1" dirty="0" smtClean="0">
                <a:latin typeface="Arial" pitchFamily="34" charset="0"/>
                <a:cs typeface="Arial" pitchFamily="34" charset="0"/>
              </a:rPr>
              <a:t>K. </a:t>
            </a:r>
            <a:r>
              <a:rPr lang="en-GB" sz="1600" i="1" dirty="0" err="1" smtClean="0">
                <a:latin typeface="Arial" pitchFamily="34" charset="0"/>
                <a:cs typeface="Arial" pitchFamily="34" charset="0"/>
              </a:rPr>
              <a:t>pneumoniae</a:t>
            </a:r>
            <a:r>
              <a:rPr lang="en-GB" sz="1600" dirty="0" smtClean="0">
                <a:latin typeface="Arial" pitchFamily="34" charset="0"/>
                <a:cs typeface="Arial" pitchFamily="34" charset="0"/>
              </a:rPr>
              <a:t>.</a:t>
            </a:r>
          </a:p>
          <a:p>
            <a:pPr algn="ctr"/>
            <a:r>
              <a:rPr lang="en-GB" sz="1600" dirty="0" smtClean="0">
                <a:latin typeface="Arial" pitchFamily="34" charset="0"/>
                <a:cs typeface="Arial" pitchFamily="34" charset="0"/>
              </a:rPr>
              <a:t>Range = 10-80% for the 21 labs.</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1987163669"/>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latin typeface="Arial" pitchFamily="34" charset="0"/>
                <a:cs typeface="Arial" pitchFamily="34" charset="0"/>
              </a:rPr>
              <a:t>Emergence of CPE in the UK </a:t>
            </a:r>
            <a:endParaRPr lang="en-GB" sz="3600" dirty="0">
              <a:latin typeface="Arial" pitchFamily="34" charset="0"/>
              <a:cs typeface="Arial" pitchFamily="34" charset="0"/>
            </a:endParaRPr>
          </a:p>
        </p:txBody>
      </p:sp>
      <p:pic>
        <p:nvPicPr>
          <p:cNvPr id="5" name="Picture 5"/>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3000"/>
                    </a14:imgEffect>
                  </a14:imgLayer>
                </a14:imgProps>
              </a:ext>
              <a:ext uri="{28A0092B-C50C-407E-A947-70E740481C1C}">
                <a14:useLocalDpi xmlns:a14="http://schemas.microsoft.com/office/drawing/2010/main" val="0"/>
              </a:ext>
            </a:extLst>
          </a:blip>
          <a:srcRect t="4153"/>
          <a:stretch/>
        </p:blipFill>
        <p:spPr bwMode="auto">
          <a:xfrm>
            <a:off x="300038" y="1164548"/>
            <a:ext cx="8543925" cy="4208668"/>
          </a:xfrm>
          <a:prstGeom prst="rect">
            <a:avLst/>
          </a:prstGeom>
          <a:noFill/>
          <a:ln>
            <a:noFill/>
          </a:ln>
          <a:effectLst>
            <a:glow rad="127000">
              <a:schemeClr val="bg1"/>
            </a:glow>
            <a:outerShdw dist="35921" dir="2700000" algn="ctr" rotWithShape="0">
              <a:schemeClr val="bg2"/>
            </a:outerShdw>
          </a:effectLst>
        </p:spPr>
      </p:pic>
      <p:sp>
        <p:nvSpPr>
          <p:cNvPr id="6" name="Rectangle 5"/>
          <p:cNvSpPr>
            <a:spLocks noChangeArrowheads="1"/>
          </p:cNvSpPr>
          <p:nvPr/>
        </p:nvSpPr>
        <p:spPr bwMode="auto">
          <a:xfrm>
            <a:off x="71438" y="6453336"/>
            <a:ext cx="6229350" cy="307777"/>
          </a:xfrm>
          <a:prstGeom prst="rect">
            <a:avLst/>
          </a:prstGeom>
          <a:noFill/>
          <a:ln w="9525">
            <a:noFill/>
            <a:miter lim="800000"/>
            <a:headEnd/>
            <a:tailEnd/>
          </a:ln>
        </p:spPr>
        <p:txBody>
          <a:bodyPr>
            <a:spAutoFit/>
          </a:bodyPr>
          <a:lstStyle/>
          <a:p>
            <a:pPr marL="342900" indent="-342900"/>
            <a:r>
              <a:rPr lang="en-GB" sz="1400" dirty="0" smtClean="0">
                <a:latin typeface="Arial" pitchFamily="34" charset="0"/>
                <a:cs typeface="Arial" pitchFamily="34" charset="0"/>
              </a:rPr>
              <a:t>PHE.</a:t>
            </a:r>
            <a:endParaRPr lang="en-GB" sz="1400" dirty="0">
              <a:latin typeface="Arial" pitchFamily="34" charset="0"/>
              <a:cs typeface="Arial" pitchFamily="34" charset="0"/>
            </a:endParaRPr>
          </a:p>
        </p:txBody>
      </p:sp>
    </p:spTree>
    <p:extLst>
      <p:ext uri="{BB962C8B-B14F-4D97-AF65-F5344CB8AC3E}">
        <p14:creationId xmlns:p14="http://schemas.microsoft.com/office/powerpoint/2010/main" val="4274565882"/>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116632"/>
            <a:ext cx="8229600" cy="1143001"/>
          </a:xfrm>
        </p:spPr>
        <p:txBody>
          <a:bodyPr>
            <a:normAutofit/>
          </a:bodyPr>
          <a:lstStyle/>
          <a:p>
            <a:r>
              <a:rPr lang="en-GB" sz="3600" dirty="0" smtClean="0">
                <a:latin typeface="Arial" pitchFamily="34" charset="0"/>
                <a:ea typeface="ＭＳ Ｐゴシック" pitchFamily="34" charset="-128"/>
                <a:cs typeface="Arial" pitchFamily="34" charset="0"/>
              </a:rPr>
              <a:t>CPE in the UK and US</a:t>
            </a:r>
          </a:p>
        </p:txBody>
      </p:sp>
      <p:pic>
        <p:nvPicPr>
          <p:cNvPr id="21507" name="Picture 2"/>
          <p:cNvPicPr>
            <a:picLocks noChangeAspect="1" noChangeArrowheads="1"/>
          </p:cNvPicPr>
          <p:nvPr/>
        </p:nvPicPr>
        <p:blipFill>
          <a:blip r:embed="rId2" cstate="print"/>
          <a:srcRect/>
          <a:stretch>
            <a:fillRect/>
          </a:stretch>
        </p:blipFill>
        <p:spPr bwMode="auto">
          <a:xfrm>
            <a:off x="357188" y="1073150"/>
            <a:ext cx="2339975" cy="3292475"/>
          </a:xfrm>
          <a:prstGeom prst="rect">
            <a:avLst/>
          </a:prstGeom>
          <a:noFill/>
          <a:ln w="9525">
            <a:noFill/>
            <a:miter lim="800000"/>
            <a:headEnd/>
            <a:tailEnd/>
          </a:ln>
        </p:spPr>
      </p:pic>
      <p:pic>
        <p:nvPicPr>
          <p:cNvPr id="21508" name="Picture 4"/>
          <p:cNvPicPr>
            <a:picLocks noChangeAspect="1" noChangeArrowheads="1"/>
          </p:cNvPicPr>
          <p:nvPr/>
        </p:nvPicPr>
        <p:blipFill>
          <a:blip r:embed="rId3" cstate="print"/>
          <a:srcRect/>
          <a:stretch>
            <a:fillRect/>
          </a:stretch>
        </p:blipFill>
        <p:spPr bwMode="auto">
          <a:xfrm>
            <a:off x="1331913" y="1341438"/>
            <a:ext cx="2598737" cy="3671887"/>
          </a:xfrm>
          <a:prstGeom prst="rect">
            <a:avLst/>
          </a:prstGeom>
          <a:noFill/>
          <a:ln w="9525">
            <a:noFill/>
            <a:miter lim="800000"/>
            <a:headEnd/>
            <a:tailEnd/>
          </a:ln>
        </p:spPr>
      </p:pic>
      <p:pic>
        <p:nvPicPr>
          <p:cNvPr id="21509" name="Picture 3"/>
          <p:cNvPicPr>
            <a:picLocks noChangeAspect="1" noChangeArrowheads="1"/>
          </p:cNvPicPr>
          <p:nvPr/>
        </p:nvPicPr>
        <p:blipFill>
          <a:blip r:embed="rId4" cstate="print"/>
          <a:srcRect/>
          <a:stretch>
            <a:fillRect/>
          </a:stretch>
        </p:blipFill>
        <p:spPr bwMode="auto">
          <a:xfrm>
            <a:off x="2051050" y="1989138"/>
            <a:ext cx="2641600" cy="3743325"/>
          </a:xfrm>
          <a:prstGeom prst="rect">
            <a:avLst/>
          </a:prstGeom>
          <a:noFill/>
          <a:ln w="9525">
            <a:noFill/>
            <a:miter lim="800000"/>
            <a:headEnd/>
            <a:tailEnd/>
          </a:ln>
        </p:spPr>
      </p:pic>
      <p:pic>
        <p:nvPicPr>
          <p:cNvPr id="21510" name="Picture 2"/>
          <p:cNvPicPr>
            <a:picLocks noChangeAspect="1" noChangeArrowheads="1"/>
          </p:cNvPicPr>
          <p:nvPr/>
        </p:nvPicPr>
        <p:blipFill>
          <a:blip r:embed="rId5" cstate="print"/>
          <a:srcRect/>
          <a:stretch>
            <a:fillRect/>
          </a:stretch>
        </p:blipFill>
        <p:spPr bwMode="auto">
          <a:xfrm>
            <a:off x="5435600" y="1412875"/>
            <a:ext cx="3203575" cy="417671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502024"/>
            <a:ext cx="8229600" cy="1143000"/>
          </a:xfrm>
        </p:spPr>
        <p:txBody>
          <a:bodyPr>
            <a:noAutofit/>
          </a:bodyPr>
          <a:lstStyle/>
          <a:p>
            <a:pPr algn="ctr"/>
            <a:r>
              <a:rPr lang="en-GB" sz="7200" dirty="0" smtClean="0">
                <a:solidFill>
                  <a:schemeClr val="tx1"/>
                </a:solidFill>
                <a:latin typeface="Arial" pitchFamily="34" charset="0"/>
                <a:cs typeface="Arial" pitchFamily="34" charset="0"/>
              </a:rPr>
              <a:t>Evidence-free zone</a:t>
            </a:r>
            <a:endParaRPr lang="en-GB" sz="72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53818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45832" y="2514600"/>
            <a:ext cx="8058616" cy="1200329"/>
          </a:xfrm>
          <a:prstGeom prst="rect">
            <a:avLst/>
          </a:prstGeom>
        </p:spPr>
        <p:txBody>
          <a:bodyPr wrap="none">
            <a:spAutoFit/>
          </a:bodyPr>
          <a:lstStyle/>
          <a:p>
            <a:pPr marL="914400" indent="-914400"/>
            <a:r>
              <a:rPr lang="en-GB" sz="7200" dirty="0" smtClean="0">
                <a:latin typeface="Arial" pitchFamily="34" charset="0"/>
                <a:cs typeface="Arial" pitchFamily="34" charset="0"/>
              </a:rPr>
              <a:t>Guidelines = Policy</a:t>
            </a:r>
          </a:p>
        </p:txBody>
      </p:sp>
      <p:cxnSp>
        <p:nvCxnSpPr>
          <p:cNvPr id="5" name="Straight Connector 4"/>
          <p:cNvCxnSpPr/>
          <p:nvPr/>
        </p:nvCxnSpPr>
        <p:spPr>
          <a:xfrm flipV="1">
            <a:off x="5319320" y="2819400"/>
            <a:ext cx="228600" cy="685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6886733"/>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551753706"/>
              </p:ext>
            </p:extLst>
          </p:nvPr>
        </p:nvGraphicFramePr>
        <p:xfrm>
          <a:off x="0" y="260648"/>
          <a:ext cx="86044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a:spLocks noChangeArrowheads="1"/>
          </p:cNvSpPr>
          <p:nvPr/>
        </p:nvSpPr>
        <p:spPr bwMode="auto">
          <a:xfrm>
            <a:off x="0" y="6443663"/>
            <a:ext cx="7667625" cy="338554"/>
          </a:xfrm>
          <a:prstGeom prst="rect">
            <a:avLst/>
          </a:prstGeom>
          <a:noFill/>
          <a:ln w="9525">
            <a:noFill/>
            <a:miter lim="800000"/>
            <a:headEnd/>
            <a:tailEnd/>
          </a:ln>
        </p:spPr>
        <p:txBody>
          <a:bodyPr>
            <a:spAutoFit/>
          </a:bodyPr>
          <a:lstStyle/>
          <a:p>
            <a:r>
              <a:rPr lang="en-GB" sz="1600" dirty="0" smtClean="0">
                <a:latin typeface="Arial" pitchFamily="34" charset="0"/>
                <a:cs typeface="Arial" pitchFamily="34" charset="0"/>
              </a:rPr>
              <a:t>Otter </a:t>
            </a:r>
            <a:r>
              <a:rPr lang="en-GB" sz="1600" i="1" dirty="0" smtClean="0">
                <a:latin typeface="Arial" pitchFamily="34" charset="0"/>
                <a:cs typeface="Arial" pitchFamily="34" charset="0"/>
              </a:rPr>
              <a:t>et al. </a:t>
            </a:r>
            <a:r>
              <a:rPr lang="en-GB" sz="1600" i="1" dirty="0" err="1" smtClean="0">
                <a:latin typeface="Arial" pitchFamily="34" charset="0"/>
                <a:cs typeface="Arial" pitchFamily="34" charset="0"/>
              </a:rPr>
              <a:t>Clin</a:t>
            </a:r>
            <a:r>
              <a:rPr lang="en-GB" sz="1600" i="1" dirty="0" smtClean="0">
                <a:latin typeface="Arial" pitchFamily="34" charset="0"/>
                <a:cs typeface="Arial" pitchFamily="34" charset="0"/>
              </a:rPr>
              <a:t> </a:t>
            </a:r>
            <a:r>
              <a:rPr lang="en-GB" sz="1600" i="1" dirty="0" err="1" smtClean="0">
                <a:latin typeface="Arial" pitchFamily="34" charset="0"/>
                <a:cs typeface="Arial" pitchFamily="34" charset="0"/>
              </a:rPr>
              <a:t>Microbiol</a:t>
            </a:r>
            <a:r>
              <a:rPr lang="en-GB" sz="1600" i="1" dirty="0" smtClean="0">
                <a:latin typeface="Arial" pitchFamily="34" charset="0"/>
                <a:cs typeface="Arial" pitchFamily="34" charset="0"/>
              </a:rPr>
              <a:t> Infect </a:t>
            </a:r>
            <a:r>
              <a:rPr lang="en-GB" sz="1600" dirty="0" smtClean="0">
                <a:latin typeface="Arial" pitchFamily="34" charset="0"/>
                <a:cs typeface="Arial" pitchFamily="34" charset="0"/>
              </a:rPr>
              <a:t>2015 in press.</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2028980921"/>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itchen sink 2.jpg"/>
          <p:cNvPicPr>
            <a:picLocks noChangeAspect="1"/>
          </p:cNvPicPr>
          <p:nvPr/>
        </p:nvPicPr>
        <p:blipFill>
          <a:blip r:embed="rId2" cstate="print"/>
          <a:stretch>
            <a:fillRect/>
          </a:stretch>
        </p:blipFill>
        <p:spPr>
          <a:xfrm>
            <a:off x="0" y="-27384"/>
            <a:ext cx="9180512" cy="6885384"/>
          </a:xfrm>
          <a:prstGeom prst="rect">
            <a:avLst/>
          </a:prstGeom>
        </p:spPr>
      </p:pic>
      <p:sp>
        <p:nvSpPr>
          <p:cNvPr id="3" name="Rectangle 2"/>
          <p:cNvSpPr/>
          <p:nvPr/>
        </p:nvSpPr>
        <p:spPr>
          <a:xfrm>
            <a:off x="152400" y="6336268"/>
            <a:ext cx="4572000" cy="338554"/>
          </a:xfrm>
          <a:prstGeom prst="rect">
            <a:avLst/>
          </a:prstGeom>
        </p:spPr>
        <p:txBody>
          <a:bodyPr>
            <a:spAutoFit/>
          </a:bodyPr>
          <a:lstStyle/>
          <a:p>
            <a:r>
              <a:rPr lang="en-GB" sz="1600" dirty="0" err="1" smtClean="0">
                <a:solidFill>
                  <a:schemeClr val="bg1"/>
                </a:solidFill>
                <a:latin typeface="Arial" pitchFamily="34" charset="0"/>
                <a:cs typeface="Arial" pitchFamily="34" charset="0"/>
              </a:rPr>
              <a:t>Cataldo</a:t>
            </a:r>
            <a:r>
              <a:rPr lang="en-GB" sz="1600" dirty="0" smtClean="0">
                <a:solidFill>
                  <a:schemeClr val="bg1"/>
                </a:solidFill>
                <a:latin typeface="Arial" pitchFamily="34" charset="0"/>
                <a:cs typeface="Arial" pitchFamily="34" charset="0"/>
              </a:rPr>
              <a:t> </a:t>
            </a:r>
            <a:r>
              <a:rPr lang="en-GB" sz="1600" i="1" dirty="0" smtClean="0">
                <a:solidFill>
                  <a:schemeClr val="bg1"/>
                </a:solidFill>
                <a:latin typeface="Arial" pitchFamily="34" charset="0"/>
                <a:cs typeface="Arial" pitchFamily="34" charset="0"/>
              </a:rPr>
              <a:t>et al. </a:t>
            </a:r>
            <a:r>
              <a:rPr lang="en-GB" sz="1600" dirty="0" smtClean="0">
                <a:solidFill>
                  <a:schemeClr val="bg1"/>
                </a:solidFill>
                <a:latin typeface="Arial" pitchFamily="34" charset="0"/>
                <a:cs typeface="Arial" pitchFamily="34" charset="0"/>
              </a:rPr>
              <a:t>ECCMID 2014. 0125. </a:t>
            </a:r>
            <a:endParaRPr lang="en-GB" sz="1600" dirty="0">
              <a:solidFill>
                <a:schemeClr val="bg1"/>
              </a:solidFill>
              <a:latin typeface="Arial" pitchFamily="34" charset="0"/>
              <a:cs typeface="Arial"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952192045"/>
              </p:ext>
            </p:extLst>
          </p:nvPr>
        </p:nvGraphicFramePr>
        <p:xfrm>
          <a:off x="381001" y="3764280"/>
          <a:ext cx="8305798" cy="1188720"/>
        </p:xfrm>
        <a:graphic>
          <a:graphicData uri="http://schemas.openxmlformats.org/drawingml/2006/table">
            <a:tbl>
              <a:tblPr firstRow="1" bandRow="1">
                <a:tableStyleId>{5C22544A-7EE6-4342-B048-85BDC9FD1C3A}</a:tableStyleId>
              </a:tblPr>
              <a:tblGrid>
                <a:gridCol w="2531554"/>
                <a:gridCol w="1924748"/>
                <a:gridCol w="1924748"/>
                <a:gridCol w="1924748"/>
              </a:tblGrid>
              <a:tr h="370840">
                <a:tc>
                  <a:txBody>
                    <a:bodyPr/>
                    <a:lstStyle/>
                    <a:p>
                      <a:pPr algn="ctr"/>
                      <a:r>
                        <a:rPr lang="en-GB" sz="2000" dirty="0" smtClean="0">
                          <a:latin typeface="Arial" pitchFamily="34" charset="0"/>
                          <a:cs typeface="Arial" pitchFamily="34" charset="0"/>
                        </a:rPr>
                        <a:t>Type</a:t>
                      </a:r>
                      <a:endParaRPr lang="en-GB" sz="2000" dirty="0">
                        <a:latin typeface="Arial" pitchFamily="34" charset="0"/>
                        <a:cs typeface="Arial" pitchFamily="34" charset="0"/>
                      </a:endParaRPr>
                    </a:p>
                  </a:txBody>
                  <a:tcPr anchor="ctr"/>
                </a:tc>
                <a:tc>
                  <a:txBody>
                    <a:bodyPr/>
                    <a:lstStyle/>
                    <a:p>
                      <a:pPr algn="ctr"/>
                      <a:r>
                        <a:rPr lang="en-GB" sz="2000" dirty="0" smtClean="0">
                          <a:latin typeface="Arial" pitchFamily="34" charset="0"/>
                          <a:cs typeface="Arial" pitchFamily="34" charset="0"/>
                        </a:rPr>
                        <a:t>n studies</a:t>
                      </a:r>
                      <a:endParaRPr lang="en-GB" sz="2000" dirty="0">
                        <a:latin typeface="Arial" pitchFamily="34" charset="0"/>
                        <a:cs typeface="Arial" pitchFamily="34" charset="0"/>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2000" dirty="0" smtClean="0">
                          <a:latin typeface="Arial" pitchFamily="34" charset="0"/>
                          <a:cs typeface="Arial" pitchFamily="34" charset="0"/>
                        </a:rPr>
                        <a:t>Failure rate</a:t>
                      </a:r>
                    </a:p>
                  </a:txBody>
                  <a:tcPr anchor="ctr"/>
                </a:tc>
                <a:tc>
                  <a:txBody>
                    <a:bodyPr/>
                    <a:lstStyle/>
                    <a:p>
                      <a:pPr algn="ctr"/>
                      <a:r>
                        <a:rPr lang="en-GB" sz="2000" dirty="0" smtClean="0">
                          <a:latin typeface="Arial" pitchFamily="34" charset="0"/>
                          <a:cs typeface="Arial" pitchFamily="34" charset="0"/>
                        </a:rPr>
                        <a:t>Odds</a:t>
                      </a:r>
                      <a:r>
                        <a:rPr lang="en-GB" sz="2000" baseline="0" dirty="0" smtClean="0">
                          <a:latin typeface="Arial" pitchFamily="34" charset="0"/>
                          <a:cs typeface="Arial" pitchFamily="34" charset="0"/>
                        </a:rPr>
                        <a:t> ratio</a:t>
                      </a:r>
                      <a:endParaRPr lang="en-GB" sz="2000" dirty="0">
                        <a:latin typeface="Arial" pitchFamily="34" charset="0"/>
                        <a:cs typeface="Arial" pitchFamily="34" charset="0"/>
                      </a:endParaRPr>
                    </a:p>
                  </a:txBody>
                  <a:tcPr anchor="ctr"/>
                </a:tc>
              </a:tr>
              <a:tr h="370840">
                <a:tc>
                  <a:txBody>
                    <a:bodyPr/>
                    <a:lstStyle/>
                    <a:p>
                      <a:pPr algn="ctr"/>
                      <a:r>
                        <a:rPr lang="en-GB" sz="2000" dirty="0" smtClean="0">
                          <a:latin typeface="Arial" pitchFamily="34" charset="0"/>
                          <a:cs typeface="Arial" pitchFamily="34" charset="0"/>
                        </a:rPr>
                        <a:t>Bundled intervention</a:t>
                      </a:r>
                      <a:endParaRPr lang="en-GB" sz="2000" dirty="0">
                        <a:latin typeface="Arial" pitchFamily="34" charset="0"/>
                        <a:cs typeface="Arial" pitchFamily="34" charset="0"/>
                      </a:endParaRPr>
                    </a:p>
                  </a:txBody>
                  <a:tcPr anchor="ctr">
                    <a:solidFill>
                      <a:schemeClr val="tx2">
                        <a:lumMod val="20000"/>
                        <a:lumOff val="80000"/>
                      </a:schemeClr>
                    </a:solidFill>
                  </a:tcPr>
                </a:tc>
                <a:tc>
                  <a:txBody>
                    <a:bodyPr/>
                    <a:lstStyle/>
                    <a:p>
                      <a:pPr algn="ctr"/>
                      <a:r>
                        <a:rPr lang="en-GB" sz="2000" dirty="0" smtClean="0">
                          <a:latin typeface="Arial" pitchFamily="34" charset="0"/>
                          <a:cs typeface="Arial" pitchFamily="34" charset="0"/>
                        </a:rPr>
                        <a:t>75</a:t>
                      </a:r>
                      <a:endParaRPr lang="en-GB" sz="2000" dirty="0">
                        <a:latin typeface="Arial" pitchFamily="34" charset="0"/>
                        <a:cs typeface="Arial" pitchFamily="34" charset="0"/>
                      </a:endParaRPr>
                    </a:p>
                  </a:txBody>
                  <a:tcPr anchor="ctr">
                    <a:solidFill>
                      <a:schemeClr val="tx2">
                        <a:lumMod val="20000"/>
                        <a:lumOff val="80000"/>
                      </a:schemeClr>
                    </a:solidFill>
                  </a:tcPr>
                </a:tc>
                <a:tc>
                  <a:txBody>
                    <a:bodyPr/>
                    <a:lstStyle/>
                    <a:p>
                      <a:pPr algn="ctr"/>
                      <a:r>
                        <a:rPr lang="en-GB" sz="2000" dirty="0" smtClean="0">
                          <a:latin typeface="Arial" pitchFamily="34" charset="0"/>
                          <a:cs typeface="Arial" pitchFamily="34" charset="0"/>
                        </a:rPr>
                        <a:t>28%</a:t>
                      </a:r>
                      <a:endParaRPr lang="en-GB" sz="2000" dirty="0">
                        <a:latin typeface="Arial" pitchFamily="34" charset="0"/>
                        <a:cs typeface="Arial" pitchFamily="34" charset="0"/>
                      </a:endParaRPr>
                    </a:p>
                  </a:txBody>
                  <a:tcPr anchor="ctr">
                    <a:solidFill>
                      <a:schemeClr val="tx2">
                        <a:lumMod val="20000"/>
                        <a:lumOff val="80000"/>
                      </a:schemeClr>
                    </a:solidFill>
                  </a:tcPr>
                </a:tc>
                <a:tc rowSpan="2">
                  <a:txBody>
                    <a:bodyPr/>
                    <a:lstStyle/>
                    <a:p>
                      <a:pPr algn="ctr"/>
                      <a:r>
                        <a:rPr lang="en-GB" sz="2000" dirty="0" smtClean="0">
                          <a:latin typeface="Arial" pitchFamily="34" charset="0"/>
                          <a:cs typeface="Arial" pitchFamily="34" charset="0"/>
                        </a:rPr>
                        <a:t>1.9</a:t>
                      </a:r>
                      <a:endParaRPr lang="en-GB" sz="2000" dirty="0">
                        <a:latin typeface="Arial" pitchFamily="34" charset="0"/>
                        <a:cs typeface="Arial" pitchFamily="34" charset="0"/>
                      </a:endParaRPr>
                    </a:p>
                  </a:txBody>
                  <a:tcPr anchor="ctr">
                    <a:solidFill>
                      <a:schemeClr val="tx2">
                        <a:lumMod val="20000"/>
                        <a:lumOff val="80000"/>
                      </a:schemeClr>
                    </a:solidFill>
                  </a:tcPr>
                </a:tc>
              </a:tr>
              <a:tr h="370840">
                <a:tc>
                  <a:txBody>
                    <a:bodyPr/>
                    <a:lstStyle/>
                    <a:p>
                      <a:pPr algn="ctr"/>
                      <a:r>
                        <a:rPr lang="en-GB" sz="2000" dirty="0" smtClean="0">
                          <a:latin typeface="Arial" pitchFamily="34" charset="0"/>
                          <a:cs typeface="Arial" pitchFamily="34" charset="0"/>
                        </a:rPr>
                        <a:t>Single intervention</a:t>
                      </a:r>
                      <a:endParaRPr lang="en-GB" sz="2000" dirty="0">
                        <a:latin typeface="Arial" pitchFamily="34" charset="0"/>
                        <a:cs typeface="Arial" pitchFamily="34" charset="0"/>
                      </a:endParaRPr>
                    </a:p>
                  </a:txBody>
                  <a:tcPr anchor="ctr">
                    <a:solidFill>
                      <a:schemeClr val="tx2">
                        <a:lumMod val="20000"/>
                        <a:lumOff val="80000"/>
                      </a:schemeClr>
                    </a:solidFill>
                  </a:tcPr>
                </a:tc>
                <a:tc>
                  <a:txBody>
                    <a:bodyPr/>
                    <a:lstStyle/>
                    <a:p>
                      <a:pPr algn="ctr"/>
                      <a:r>
                        <a:rPr lang="en-GB" sz="2000" dirty="0" smtClean="0">
                          <a:latin typeface="Arial" pitchFamily="34" charset="0"/>
                          <a:cs typeface="Arial" pitchFamily="34" charset="0"/>
                        </a:rPr>
                        <a:t>11</a:t>
                      </a:r>
                      <a:endParaRPr lang="en-GB" sz="2000" dirty="0">
                        <a:latin typeface="Arial" pitchFamily="34" charset="0"/>
                        <a:cs typeface="Arial" pitchFamily="34" charset="0"/>
                      </a:endParaRPr>
                    </a:p>
                  </a:txBody>
                  <a:tcPr anchor="ctr">
                    <a:solidFill>
                      <a:schemeClr val="tx2">
                        <a:lumMod val="20000"/>
                        <a:lumOff val="80000"/>
                      </a:schemeClr>
                    </a:solidFill>
                  </a:tcPr>
                </a:tc>
                <a:tc>
                  <a:txBody>
                    <a:bodyPr/>
                    <a:lstStyle/>
                    <a:p>
                      <a:pPr algn="ctr"/>
                      <a:r>
                        <a:rPr lang="en-GB" sz="2000" dirty="0" smtClean="0">
                          <a:latin typeface="Arial" pitchFamily="34" charset="0"/>
                          <a:cs typeface="Arial" pitchFamily="34" charset="0"/>
                        </a:rPr>
                        <a:t>45%</a:t>
                      </a:r>
                      <a:endParaRPr lang="en-GB" sz="2000" dirty="0">
                        <a:latin typeface="Arial" pitchFamily="34" charset="0"/>
                        <a:cs typeface="Arial" pitchFamily="34" charset="0"/>
                      </a:endParaRPr>
                    </a:p>
                  </a:txBody>
                  <a:tcPr anchor="ctr">
                    <a:solidFill>
                      <a:schemeClr val="tx2">
                        <a:lumMod val="20000"/>
                        <a:lumOff val="80000"/>
                      </a:schemeClr>
                    </a:solidFill>
                  </a:tcPr>
                </a:tc>
                <a:tc vMerge="1">
                  <a:txBody>
                    <a:bodyPr/>
                    <a:lstStyle/>
                    <a:p>
                      <a:endParaRPr lang="en-GB" dirty="0"/>
                    </a:p>
                  </a:txBody>
                  <a:tcPr/>
                </a:tc>
              </a:tr>
            </a:tbl>
          </a:graphicData>
        </a:graphic>
      </p:graphicFrame>
    </p:spTree>
    <p:extLst>
      <p:ext uri="{BB962C8B-B14F-4D97-AF65-F5344CB8AC3E}">
        <p14:creationId xmlns:p14="http://schemas.microsoft.com/office/powerpoint/2010/main" val="39282225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63" y="152400"/>
            <a:ext cx="8423275" cy="1133475"/>
          </a:xfrm>
        </p:spPr>
        <p:txBody>
          <a:bodyPr/>
          <a:lstStyle/>
          <a:p>
            <a:r>
              <a:rPr lang="en-GB" sz="3600" dirty="0" smtClean="0">
                <a:latin typeface="Arial" pitchFamily="34" charset="0"/>
                <a:cs typeface="Arial" pitchFamily="34" charset="0"/>
              </a:rPr>
              <a:t>What works? Israel</a:t>
            </a:r>
            <a:endParaRPr lang="en-GB" sz="3600" dirty="0">
              <a:latin typeface="Arial" pitchFamily="34" charset="0"/>
              <a:cs typeface="Arial" pitchFamily="34" charset="0"/>
            </a:endParaRPr>
          </a:p>
        </p:txBody>
      </p:sp>
      <p:pic>
        <p:nvPicPr>
          <p:cNvPr id="1026" name="Picture 2"/>
          <p:cNvPicPr>
            <a:picLocks noChangeAspect="1" noChangeArrowheads="1"/>
          </p:cNvPicPr>
          <p:nvPr/>
        </p:nvPicPr>
        <p:blipFill>
          <a:blip r:embed="rId4" cstate="print"/>
          <a:srcRect l="6028" r="3539" b="1657"/>
          <a:stretch>
            <a:fillRect/>
          </a:stretch>
        </p:blipFill>
        <p:spPr bwMode="auto">
          <a:xfrm>
            <a:off x="642910" y="914401"/>
            <a:ext cx="7786742" cy="5086367"/>
          </a:xfrm>
          <a:prstGeom prst="rect">
            <a:avLst/>
          </a:prstGeom>
          <a:noFill/>
          <a:ln w="9525">
            <a:noFill/>
            <a:miter lim="800000"/>
            <a:headEnd/>
            <a:tailEnd/>
          </a:ln>
          <a:effectLst/>
        </p:spPr>
      </p:pic>
      <p:sp>
        <p:nvSpPr>
          <p:cNvPr id="4" name="Rectangle 3"/>
          <p:cNvSpPr/>
          <p:nvPr/>
        </p:nvSpPr>
        <p:spPr>
          <a:xfrm>
            <a:off x="35496" y="6435969"/>
            <a:ext cx="6743700" cy="338554"/>
          </a:xfrm>
          <a:prstGeom prst="rect">
            <a:avLst/>
          </a:prstGeom>
        </p:spPr>
        <p:txBody>
          <a:bodyPr>
            <a:spAutoFit/>
          </a:bodyPr>
          <a:lstStyle/>
          <a:p>
            <a:pPr>
              <a:defRPr/>
            </a:pPr>
            <a:r>
              <a:rPr lang="en-GB" sz="1600" dirty="0" err="1" smtClean="0">
                <a:latin typeface="Arial" pitchFamily="34" charset="0"/>
                <a:cs typeface="Arial" pitchFamily="34" charset="0"/>
              </a:rPr>
              <a:t>Schwaber</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et al. </a:t>
            </a:r>
            <a:r>
              <a:rPr lang="en-GB" sz="1600" i="1" dirty="0" err="1" smtClean="0">
                <a:latin typeface="Arial" pitchFamily="34" charset="0"/>
                <a:cs typeface="Arial" pitchFamily="34" charset="0"/>
              </a:rPr>
              <a:t>Clin</a:t>
            </a:r>
            <a:r>
              <a:rPr lang="en-GB" sz="1600" i="1" dirty="0" smtClean="0">
                <a:latin typeface="Arial" pitchFamily="34" charset="0"/>
                <a:cs typeface="Arial" pitchFamily="34" charset="0"/>
              </a:rPr>
              <a:t> Infect </a:t>
            </a:r>
            <a:r>
              <a:rPr lang="en-GB" sz="1600" i="1" dirty="0" err="1" smtClean="0">
                <a:latin typeface="Arial" pitchFamily="34" charset="0"/>
                <a:cs typeface="Arial" pitchFamily="34" charset="0"/>
              </a:rPr>
              <a:t>Dis</a:t>
            </a:r>
            <a:r>
              <a:rPr lang="en-GB" sz="1600" i="1" dirty="0" smtClean="0">
                <a:latin typeface="Arial" pitchFamily="34" charset="0"/>
                <a:cs typeface="Arial" pitchFamily="34" charset="0"/>
              </a:rPr>
              <a:t> </a:t>
            </a:r>
            <a:r>
              <a:rPr lang="en-GB" sz="1600" dirty="0" smtClean="0">
                <a:latin typeface="Arial" pitchFamily="34" charset="0"/>
                <a:cs typeface="Arial" pitchFamily="34" charset="0"/>
              </a:rPr>
              <a:t>2011;52:848-855.</a:t>
            </a:r>
            <a:endParaRPr lang="en-US" sz="1600" dirty="0">
              <a:latin typeface="Arial" pitchFamily="34" charset="0"/>
              <a:cs typeface="Arial" pitchFamily="34" charset="0"/>
            </a:endParaRPr>
          </a:p>
        </p:txBody>
      </p:sp>
      <p:sp>
        <p:nvSpPr>
          <p:cNvPr id="5" name="Rectangle 4"/>
          <p:cNvSpPr/>
          <p:nvPr/>
        </p:nvSpPr>
        <p:spPr>
          <a:xfrm>
            <a:off x="1262854" y="1568223"/>
            <a:ext cx="4572000" cy="584775"/>
          </a:xfrm>
          <a:prstGeom prst="rect">
            <a:avLst/>
          </a:prstGeom>
        </p:spPr>
        <p:txBody>
          <a:bodyPr>
            <a:spAutoFit/>
          </a:bodyPr>
          <a:lstStyle/>
          <a:p>
            <a:pPr algn="r"/>
            <a:r>
              <a:rPr lang="en-GB" sz="1600" dirty="0" smtClean="0">
                <a:latin typeface="Arial Narrow" pitchFamily="34" charset="0"/>
              </a:rPr>
              <a:t>* Physical segregation of CRE carriers; </a:t>
            </a:r>
            <a:r>
              <a:rPr lang="en-GB" sz="1600" dirty="0" err="1" smtClean="0">
                <a:latin typeface="Arial Narrow" pitchFamily="34" charset="0"/>
              </a:rPr>
              <a:t>cohorted</a:t>
            </a:r>
            <a:r>
              <a:rPr lang="en-GB" sz="1600" dirty="0" smtClean="0">
                <a:latin typeface="Arial Narrow" pitchFamily="34" charset="0"/>
              </a:rPr>
              <a:t> staff; appointed taskforce.</a:t>
            </a:r>
          </a:p>
        </p:txBody>
      </p:sp>
      <p:sp>
        <p:nvSpPr>
          <p:cNvPr id="6" name="TextBox 5"/>
          <p:cNvSpPr txBox="1"/>
          <p:nvPr/>
        </p:nvSpPr>
        <p:spPr>
          <a:xfrm>
            <a:off x="6929454" y="1142984"/>
            <a:ext cx="500066" cy="253916"/>
          </a:xfrm>
          <a:prstGeom prst="rect">
            <a:avLst/>
          </a:prstGeom>
          <a:noFill/>
        </p:spPr>
        <p:txBody>
          <a:bodyPr wrap="square" rtlCol="0">
            <a:spAutoFit/>
          </a:bodyPr>
          <a:lstStyle/>
          <a:p>
            <a:r>
              <a:rPr lang="en-GB" sz="1050" dirty="0" smtClean="0">
                <a:latin typeface="+mn-lt"/>
              </a:rPr>
              <a:t>*</a:t>
            </a:r>
            <a:endParaRPr lang="en-GB" sz="1050" dirty="0">
              <a:latin typeface="+mn-lt"/>
            </a:endParaRPr>
          </a:p>
        </p:txBody>
      </p:sp>
    </p:spTree>
    <p:custDataLst>
      <p:tags r:id="rId1"/>
    </p:custDataLst>
    <p:extLst>
      <p:ext uri="{BB962C8B-B14F-4D97-AF65-F5344CB8AC3E}">
        <p14:creationId xmlns:p14="http://schemas.microsoft.com/office/powerpoint/2010/main" val="14220835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GB" sz="3600" dirty="0" smtClean="0">
                <a:latin typeface="Arial" pitchFamily="34" charset="0"/>
                <a:ea typeface="ＭＳ Ｐゴシック" pitchFamily="34" charset="-128"/>
                <a:cs typeface="Arial" pitchFamily="34" charset="0"/>
              </a:rPr>
              <a:t>Summary</a:t>
            </a:r>
          </a:p>
        </p:txBody>
      </p:sp>
      <p:sp>
        <p:nvSpPr>
          <p:cNvPr id="39939" name="TextBox 3"/>
          <p:cNvSpPr txBox="1">
            <a:spLocks noChangeArrowheads="1"/>
          </p:cNvSpPr>
          <p:nvPr/>
        </p:nvSpPr>
        <p:spPr bwMode="auto">
          <a:xfrm>
            <a:off x="321188" y="1516063"/>
            <a:ext cx="8359671" cy="4893647"/>
          </a:xfrm>
          <a:prstGeom prst="rect">
            <a:avLst/>
          </a:prstGeom>
          <a:noFill/>
          <a:ln w="9525">
            <a:noFill/>
            <a:miter lim="800000"/>
            <a:headEnd/>
            <a:tailEnd/>
          </a:ln>
        </p:spPr>
        <p:txBody>
          <a:bodyPr wrap="square">
            <a:spAutoFit/>
          </a:bodyPr>
          <a:lstStyle/>
          <a:p>
            <a:pPr marL="457200" indent="-457200">
              <a:buClr>
                <a:schemeClr val="accent1"/>
              </a:buClr>
              <a:buFont typeface="+mj-lt"/>
              <a:buAutoNum type="arabicPeriod"/>
            </a:pPr>
            <a:r>
              <a:rPr lang="en-GB" sz="2400" dirty="0" smtClean="0">
                <a:latin typeface="Arial" pitchFamily="34" charset="0"/>
                <a:cs typeface="Arial" pitchFamily="34" charset="0"/>
              </a:rPr>
              <a:t>MDR-GNR are emerging worldwide and represent a unique threat.</a:t>
            </a:r>
            <a:endParaRPr lang="en-GB" sz="2400" dirty="0">
              <a:latin typeface="Arial" pitchFamily="34" charset="0"/>
              <a:cs typeface="Arial" pitchFamily="34" charset="0"/>
            </a:endParaRPr>
          </a:p>
          <a:p>
            <a:pPr marL="457200" indent="-457200">
              <a:buClr>
                <a:schemeClr val="accent1"/>
              </a:buClr>
              <a:buFont typeface="+mj-lt"/>
              <a:buAutoNum type="arabicPeriod"/>
            </a:pPr>
            <a:r>
              <a:rPr lang="en-GB" sz="2400" dirty="0" smtClean="0">
                <a:latin typeface="Arial" pitchFamily="34" charset="0"/>
                <a:cs typeface="Arial" pitchFamily="34" charset="0"/>
              </a:rPr>
              <a:t>CPE in particular combine resistance, virulence and the potential for rapid spread.</a:t>
            </a:r>
          </a:p>
          <a:p>
            <a:pPr marL="457200" indent="-457200">
              <a:buClr>
                <a:schemeClr val="accent1"/>
              </a:buClr>
              <a:buFont typeface="+mj-lt"/>
              <a:buAutoNum type="arabicPeriod"/>
            </a:pPr>
            <a:r>
              <a:rPr lang="en-GB" sz="2400" dirty="0" smtClean="0">
                <a:latin typeface="Arial" pitchFamily="34" charset="0"/>
                <a:cs typeface="Arial" pitchFamily="34" charset="0"/>
              </a:rPr>
              <a:t>Prevalence in the US appears to be patchy, but increasing.</a:t>
            </a:r>
          </a:p>
          <a:p>
            <a:pPr marL="457200" indent="-457200">
              <a:buClr>
                <a:schemeClr val="accent1"/>
              </a:buClr>
              <a:buFont typeface="+mj-lt"/>
              <a:buAutoNum type="arabicPeriod"/>
            </a:pPr>
            <a:r>
              <a:rPr lang="en-GB" sz="2400" dirty="0" smtClean="0">
                <a:latin typeface="Arial" pitchFamily="34" charset="0"/>
                <a:cs typeface="Arial" pitchFamily="34" charset="0"/>
              </a:rPr>
              <a:t>We do not yet know what is effective in terms of prevention and control, but screening and isolation of carriers seems prudent.</a:t>
            </a:r>
          </a:p>
          <a:p>
            <a:pPr marL="457200" indent="-457200">
              <a:buClr>
                <a:schemeClr val="accent1"/>
              </a:buClr>
              <a:buFont typeface="+mj-lt"/>
              <a:buAutoNum type="arabicPeriod"/>
            </a:pPr>
            <a:r>
              <a:rPr lang="en-GB" sz="2400" dirty="0" smtClean="0">
                <a:latin typeface="Arial" pitchFamily="34" charset="0"/>
                <a:cs typeface="Arial" pitchFamily="34" charset="0"/>
              </a:rPr>
              <a:t>We need to be singing from the same acronym </a:t>
            </a:r>
            <a:r>
              <a:rPr lang="en-GB" sz="2400" dirty="0" err="1" smtClean="0">
                <a:latin typeface="Arial" pitchFamily="34" charset="0"/>
                <a:cs typeface="Arial" pitchFamily="34" charset="0"/>
              </a:rPr>
              <a:t>hymnsheet</a:t>
            </a:r>
            <a:r>
              <a:rPr lang="en-GB" sz="2400" dirty="0" smtClean="0">
                <a:latin typeface="Arial" pitchFamily="34" charset="0"/>
                <a:cs typeface="Arial" pitchFamily="34" charset="0"/>
              </a:rPr>
              <a:t>!</a:t>
            </a:r>
          </a:p>
          <a:p>
            <a:pPr marL="457200" indent="-457200">
              <a:buClr>
                <a:schemeClr val="accent4">
                  <a:lumMod val="75000"/>
                </a:schemeClr>
              </a:buClr>
              <a:buFont typeface="+mj-lt"/>
              <a:buAutoNum type="arabicPeriod"/>
            </a:pPr>
            <a:endParaRPr lang="en-GB" sz="2400" dirty="0" smtClean="0">
              <a:latin typeface="Arial" pitchFamily="34" charset="0"/>
              <a:cs typeface="Arial" pitchFamily="34" charset="0"/>
            </a:endParaRPr>
          </a:p>
          <a:p>
            <a:pPr marL="261938" indent="-261938">
              <a:buClr>
                <a:schemeClr val="accent4">
                  <a:lumMod val="75000"/>
                </a:schemeClr>
              </a:buClr>
              <a:buFont typeface="Wingdings" pitchFamily="2" charset="2"/>
              <a:buChar char="§"/>
            </a:pPr>
            <a:endParaRPr lang="en-GB" sz="2400" dirty="0">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556" y="4625518"/>
            <a:ext cx="468052" cy="468052"/>
          </a:xfrm>
          <a:prstGeom prst="rect">
            <a:avLst/>
          </a:prstGeom>
        </p:spPr>
      </p:pic>
      <p:sp>
        <p:nvSpPr>
          <p:cNvPr id="4" name="TextBox 3"/>
          <p:cNvSpPr txBox="1"/>
          <p:nvPr/>
        </p:nvSpPr>
        <p:spPr>
          <a:xfrm>
            <a:off x="539552" y="260648"/>
            <a:ext cx="8064896" cy="5616922"/>
          </a:xfrm>
          <a:prstGeom prst="rect">
            <a:avLst/>
          </a:prstGeom>
          <a:noFill/>
        </p:spPr>
        <p:txBody>
          <a:bodyPr wrap="square" rtlCol="0">
            <a:spAutoFit/>
          </a:bodyPr>
          <a:lstStyle/>
          <a:p>
            <a:endParaRPr lang="en-GB" sz="4400" b="1" dirty="0" smtClean="0">
              <a:latin typeface="Arial" pitchFamily="34" charset="0"/>
              <a:cs typeface="Arial" pitchFamily="34" charset="0"/>
            </a:endParaRPr>
          </a:p>
          <a:p>
            <a:r>
              <a:rPr lang="en-GB" sz="4400" b="1" dirty="0" smtClean="0">
                <a:latin typeface="Arial" pitchFamily="34" charset="0"/>
                <a:cs typeface="Arial" pitchFamily="34" charset="0"/>
              </a:rPr>
              <a:t>CPE, CRE, CPO and CRABs!</a:t>
            </a:r>
          </a:p>
          <a:p>
            <a:endParaRPr lang="en-GB" sz="3200" dirty="0" smtClean="0">
              <a:latin typeface="Arial" pitchFamily="34" charset="0"/>
              <a:cs typeface="Arial" pitchFamily="34" charset="0"/>
            </a:endParaRPr>
          </a:p>
          <a:p>
            <a:endParaRPr lang="en-GB" sz="3200" dirty="0">
              <a:latin typeface="Arial" pitchFamily="34" charset="0"/>
              <a:cs typeface="Arial" pitchFamily="34" charset="0"/>
            </a:endParaRPr>
          </a:p>
          <a:p>
            <a:endParaRPr lang="en-GB" sz="3200" dirty="0" smtClean="0">
              <a:latin typeface="Arial" pitchFamily="34" charset="0"/>
              <a:cs typeface="Arial" pitchFamily="34" charset="0"/>
            </a:endParaRPr>
          </a:p>
          <a:p>
            <a:r>
              <a:rPr lang="en-GB" sz="3200" dirty="0" smtClean="0">
                <a:latin typeface="Arial" pitchFamily="34" charset="0"/>
                <a:cs typeface="Arial" pitchFamily="34" charset="0"/>
              </a:rPr>
              <a:t>Jon Otter, PhD </a:t>
            </a:r>
            <a:r>
              <a:rPr lang="en-GB" sz="3200" dirty="0" err="1" smtClean="0">
                <a:latin typeface="Arial" pitchFamily="34" charset="0"/>
                <a:cs typeface="Arial" pitchFamily="34" charset="0"/>
              </a:rPr>
              <a:t>FRCPath</a:t>
            </a:r>
            <a:endParaRPr lang="en-GB" sz="3200" dirty="0" smtClean="0">
              <a:latin typeface="Arial" pitchFamily="34" charset="0"/>
              <a:cs typeface="Arial" pitchFamily="34" charset="0"/>
            </a:endParaRPr>
          </a:p>
          <a:p>
            <a:r>
              <a:rPr lang="en-GB" sz="3200" dirty="0" smtClean="0">
                <a:latin typeface="Arial" pitchFamily="34" charset="0"/>
                <a:cs typeface="Arial" pitchFamily="34" charset="0"/>
              </a:rPr>
              <a:t>Imperial College Hospitals NHS Trust</a:t>
            </a:r>
          </a:p>
          <a:p>
            <a:endParaRPr lang="en-GB" sz="1000" dirty="0" smtClean="0">
              <a:latin typeface="Arial" pitchFamily="34" charset="0"/>
              <a:cs typeface="Arial" pitchFamily="34" charset="0"/>
            </a:endParaRPr>
          </a:p>
          <a:p>
            <a:endParaRPr lang="en-GB" sz="500" dirty="0" smtClean="0">
              <a:latin typeface="Arial" pitchFamily="34" charset="0"/>
              <a:cs typeface="Arial" pitchFamily="34" charset="0"/>
            </a:endParaRPr>
          </a:p>
          <a:p>
            <a:pPr marL="342900" indent="-342900">
              <a:buFont typeface="Wingdings"/>
              <a:buChar char="*"/>
            </a:pPr>
            <a:r>
              <a:rPr lang="en-GB" sz="2400" dirty="0" smtClean="0">
                <a:latin typeface="Arial" pitchFamily="34" charset="0"/>
                <a:cs typeface="Arial" pitchFamily="34" charset="0"/>
                <a:sym typeface="Wingdings"/>
              </a:rPr>
              <a:t> </a:t>
            </a:r>
            <a:r>
              <a:rPr lang="en-GB" sz="2400" dirty="0" smtClean="0">
                <a:latin typeface="Arial" pitchFamily="34" charset="0"/>
                <a:cs typeface="Arial" pitchFamily="34" charset="0"/>
                <a:sym typeface="Wingdings"/>
                <a:hlinkClick r:id="rId3"/>
              </a:rPr>
              <a:t>jon.otter@imperial.nhs.uk</a:t>
            </a:r>
            <a:r>
              <a:rPr lang="en-GB" sz="2400" dirty="0" smtClean="0">
                <a:latin typeface="Arial" pitchFamily="34" charset="0"/>
                <a:cs typeface="Arial" pitchFamily="34" charset="0"/>
                <a:sym typeface="Wingdings"/>
              </a:rPr>
              <a:t>          </a:t>
            </a:r>
            <a:endParaRPr lang="en-GB" sz="2400" dirty="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     @</a:t>
            </a:r>
            <a:r>
              <a:rPr lang="en-GB" sz="2400" dirty="0" err="1" smtClean="0">
                <a:latin typeface="Arial" pitchFamily="34" charset="0"/>
                <a:cs typeface="Arial" pitchFamily="34" charset="0"/>
                <a:sym typeface="Wingdings"/>
              </a:rPr>
              <a:t>jonotter</a:t>
            </a:r>
            <a:endParaRPr lang="en-GB" sz="2400" dirty="0" smtClean="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Blog: </a:t>
            </a:r>
            <a:r>
              <a:rPr lang="en-GB" sz="2400" dirty="0" smtClean="0">
                <a:latin typeface="Arial" pitchFamily="34" charset="0"/>
                <a:cs typeface="Arial" pitchFamily="34" charset="0"/>
                <a:sym typeface="Wingdings"/>
                <a:hlinkClick r:id="rId4"/>
              </a:rPr>
              <a:t>www.ReflectionsIPC.com</a:t>
            </a:r>
            <a:endParaRPr lang="en-GB" sz="2400" dirty="0">
              <a:latin typeface="Arial" pitchFamily="34" charset="0"/>
              <a:cs typeface="Arial" pitchFamily="34" charset="0"/>
              <a:sym typeface="Wingdings"/>
            </a:endParaRPr>
          </a:p>
          <a:p>
            <a:r>
              <a:rPr lang="en-GB" sz="2400" dirty="0">
                <a:latin typeface="Arial" pitchFamily="34" charset="0"/>
                <a:cs typeface="Arial" pitchFamily="34" charset="0"/>
                <a:sym typeface="Wingdings"/>
              </a:rPr>
              <a:t>You can download these slides from </a:t>
            </a:r>
            <a:r>
              <a:rPr lang="en-GB" sz="2400" dirty="0">
                <a:latin typeface="Arial" pitchFamily="34" charset="0"/>
                <a:cs typeface="Arial" pitchFamily="34" charset="0"/>
                <a:sym typeface="Wingdings"/>
                <a:hlinkClick r:id="rId5"/>
              </a:rPr>
              <a:t>www.jonotter.net</a:t>
            </a:r>
            <a:r>
              <a:rPr lang="en-GB" sz="2400" dirty="0">
                <a:latin typeface="Arial" pitchFamily="34" charset="0"/>
                <a:cs typeface="Arial" pitchFamily="34" charset="0"/>
                <a:sym typeface="Wingdings"/>
              </a:rPr>
              <a:t>   </a:t>
            </a:r>
            <a:endParaRPr lang="en-GB" sz="2400" dirty="0">
              <a:latin typeface="Arial" pitchFamily="34" charset="0"/>
              <a:cs typeface="Arial" pitchFamily="34" charset="0"/>
            </a:endParaRPr>
          </a:p>
        </p:txBody>
      </p:sp>
    </p:spTree>
    <p:extLst>
      <p:ext uri="{BB962C8B-B14F-4D97-AF65-F5344CB8AC3E}">
        <p14:creationId xmlns:p14="http://schemas.microsoft.com/office/powerpoint/2010/main" val="1750841465"/>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496</TotalTime>
  <Words>798</Words>
  <Application>Microsoft Office PowerPoint</Application>
  <PresentationFormat>On-screen Show (4:3)</PresentationFormat>
  <Paragraphs>226</Paragraphs>
  <Slides>26</Slides>
  <Notes>5</Notes>
  <HiddenSlides>0</HiddenSlides>
  <MMClips>1</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PowerPoint Presentation</vt:lpstr>
      <vt:lpstr>What’s the problem?</vt:lpstr>
      <vt:lpstr>Rising threat from MDR-GNR</vt:lpstr>
      <vt:lpstr>Enterobacteriaceae vs. non-fermenters</vt:lpstr>
      <vt:lpstr>What’s the problem? Resistance </vt:lpstr>
      <vt:lpstr>What’s the problem? Mortality</vt:lpstr>
      <vt:lpstr>What’s the problem? Rapid spread</vt:lpstr>
      <vt:lpstr>PowerPoint Presentation</vt:lpstr>
      <vt:lpstr>Acronym minefield</vt:lpstr>
      <vt:lpstr>What are CPE?</vt:lpstr>
      <vt:lpstr>When CPE is not CRE</vt:lpstr>
      <vt:lpstr>Understanding the enemy</vt:lpstr>
      <vt:lpstr>CRE in the USA</vt:lpstr>
      <vt:lpstr>CRE in LTACs, USA</vt:lpstr>
      <vt:lpstr>PowerPoint Presentation</vt:lpstr>
      <vt:lpstr>Colistin resistance in Italy</vt:lpstr>
      <vt:lpstr>Emergence of CPE in the UK </vt:lpstr>
      <vt:lpstr>CPE in the UK and US</vt:lpstr>
      <vt:lpstr>Evidence-free zone</vt:lpstr>
      <vt:lpstr>PowerPoint Presentation</vt:lpstr>
      <vt:lpstr>PowerPoint Presentation</vt:lpstr>
      <vt:lpstr>PowerPoint Presentation</vt:lpstr>
      <vt:lpstr>What works? Israel</vt:lpstr>
      <vt:lpstr>Summary</vt:lpstr>
      <vt:lpstr>PowerPoint Presentation</vt:lpstr>
    </vt:vector>
  </TitlesOfParts>
  <Company>Bioquell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 Otter</dc:creator>
  <cp:lastModifiedBy>Jon Otter</cp:lastModifiedBy>
  <cp:revision>30</cp:revision>
  <dcterms:created xsi:type="dcterms:W3CDTF">2015-03-09T16:50:51Z</dcterms:created>
  <dcterms:modified xsi:type="dcterms:W3CDTF">2015-12-07T11:34:04Z</dcterms:modified>
</cp:coreProperties>
</file>