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rts/chart5.xml" ContentType="application/vnd.openxmlformats-officedocument.drawingml.chart+xml"/>
  <Override PartName="/ppt/tags/tag10.xml" ContentType="application/vnd.openxmlformats-officedocument.presentationml.tags+xml"/>
  <Override PartName="/ppt/charts/chart6.xml" ContentType="application/vnd.openxmlformats-officedocument.drawingml.chart+xml"/>
  <Override PartName="/ppt/theme/themeOverride3.xml" ContentType="application/vnd.openxmlformats-officedocument.themeOverride+xml"/>
  <Override PartName="/ppt/tags/tag11.xml" ContentType="application/vnd.openxmlformats-officedocument.presentationml.tags+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70" r:id="rId2"/>
    <p:sldId id="385" r:id="rId3"/>
    <p:sldId id="386" r:id="rId4"/>
    <p:sldId id="257" r:id="rId5"/>
    <p:sldId id="294" r:id="rId6"/>
    <p:sldId id="314" r:id="rId7"/>
    <p:sldId id="306" r:id="rId8"/>
    <p:sldId id="261" r:id="rId9"/>
    <p:sldId id="262" r:id="rId10"/>
    <p:sldId id="263" r:id="rId11"/>
    <p:sldId id="264" r:id="rId12"/>
    <p:sldId id="265" r:id="rId13"/>
    <p:sldId id="267" r:id="rId14"/>
    <p:sldId id="270" r:id="rId15"/>
    <p:sldId id="387" r:id="rId16"/>
    <p:sldId id="272" r:id="rId17"/>
    <p:sldId id="274" r:id="rId18"/>
    <p:sldId id="295" r:id="rId19"/>
    <p:sldId id="308" r:id="rId20"/>
    <p:sldId id="307" r:id="rId21"/>
    <p:sldId id="296" r:id="rId22"/>
    <p:sldId id="309" r:id="rId23"/>
    <p:sldId id="310" r:id="rId24"/>
    <p:sldId id="333" r:id="rId25"/>
    <p:sldId id="368" r:id="rId26"/>
    <p:sldId id="369" r:id="rId27"/>
    <p:sldId id="388" r:id="rId28"/>
    <p:sldId id="389" r:id="rId29"/>
    <p:sldId id="358" r:id="rId30"/>
    <p:sldId id="361" r:id="rId31"/>
    <p:sldId id="371" r:id="rId32"/>
    <p:sldId id="372" r:id="rId33"/>
    <p:sldId id="292" r:id="rId34"/>
    <p:sldId id="36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tter\Documents\Presentations\Images\MRSA%20PHE%20dat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tter\Documents\Personal\CV\PHE\Charts.xls"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dirone\root\Home02\oj070\Document\Images\151218%20Zarb%20European%20PPS.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C:\Users\jotter\Documents\Presentations\HISIPS2014%20GNR\CRE%20vital%20signs.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file:///C:\Users\jotter\Documents\Presentations\HISIPS2014%20GNR\Lin%20ltac.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file:///\\dirone\root\Home02\oj070\Document\Images\151118%20ECDC%20chart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IRONE\Shared%20Data\IPC%20main\02_CRO%20SURVEILLANCE%20(COPY%20of%20master%20on%20IPC%20Reports)\CPO_ReferenceLabConfirmed%20_WORKING.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oj070\AppData\Local\Microsoft\Windows\Temporary%20Internet%20Files\Content.Outlook\EAIOSMDQ\GES%20and%20KP%20OB%20epi%20curves_%2004%2011%20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8.2001557764907612E-2"/>
          <c:y val="2.3180454649398882E-2"/>
          <c:w val="0.88713169941965764"/>
          <c:h val="0.85162812436450075"/>
        </c:manualLayout>
      </c:layout>
      <c:lineChart>
        <c:grouping val="standard"/>
        <c:varyColors val="0"/>
        <c:ser>
          <c:idx val="0"/>
          <c:order val="0"/>
          <c:tx>
            <c:v>All cases</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1'!$F$14:$BA$14</c:f>
              <c:numCache>
                <c:formatCode>#,##0</c:formatCode>
                <c:ptCount val="48"/>
                <c:pt idx="0">
                  <c:v>1807</c:v>
                </c:pt>
                <c:pt idx="1">
                  <c:v>1813</c:v>
                </c:pt>
                <c:pt idx="2">
                  <c:v>1868</c:v>
                </c:pt>
                <c:pt idx="3">
                  <c:v>1803</c:v>
                </c:pt>
                <c:pt idx="4">
                  <c:v>1770</c:v>
                </c:pt>
                <c:pt idx="5">
                  <c:v>1842</c:v>
                </c:pt>
                <c:pt idx="6">
                  <c:v>1859</c:v>
                </c:pt>
                <c:pt idx="7">
                  <c:v>1955</c:v>
                </c:pt>
                <c:pt idx="8">
                  <c:v>1842</c:v>
                </c:pt>
                <c:pt idx="9">
                  <c:v>1903</c:v>
                </c:pt>
                <c:pt idx="10">
                  <c:v>1959</c:v>
                </c:pt>
                <c:pt idx="11">
                  <c:v>1996</c:v>
                </c:pt>
                <c:pt idx="12">
                  <c:v>1845</c:v>
                </c:pt>
                <c:pt idx="13">
                  <c:v>1703</c:v>
                </c:pt>
                <c:pt idx="14">
                  <c:v>1785</c:v>
                </c:pt>
                <c:pt idx="15">
                  <c:v>1900</c:v>
                </c:pt>
                <c:pt idx="16">
                  <c:v>1872</c:v>
                </c:pt>
                <c:pt idx="17">
                  <c:v>1698</c:v>
                </c:pt>
                <c:pt idx="18">
                  <c:v>1691</c:v>
                </c:pt>
                <c:pt idx="19">
                  <c:v>1835</c:v>
                </c:pt>
                <c:pt idx="20">
                  <c:v>1742</c:v>
                </c:pt>
                <c:pt idx="21">
                  <c:v>1651</c:v>
                </c:pt>
                <c:pt idx="22">
                  <c:v>1543</c:v>
                </c:pt>
                <c:pt idx="23">
                  <c:v>1447</c:v>
                </c:pt>
                <c:pt idx="24">
                  <c:v>1306</c:v>
                </c:pt>
                <c:pt idx="25">
                  <c:v>1083</c:v>
                </c:pt>
                <c:pt idx="26">
                  <c:v>1092</c:v>
                </c:pt>
                <c:pt idx="27">
                  <c:v>970</c:v>
                </c:pt>
                <c:pt idx="28">
                  <c:v>839</c:v>
                </c:pt>
                <c:pt idx="29">
                  <c:v>724</c:v>
                </c:pt>
                <c:pt idx="30">
                  <c:v>678</c:v>
                </c:pt>
                <c:pt idx="31">
                  <c:v>694</c:v>
                </c:pt>
                <c:pt idx="32">
                  <c:v>510</c:v>
                </c:pt>
                <c:pt idx="33">
                  <c:v>462</c:v>
                </c:pt>
                <c:pt idx="34">
                  <c:v>443</c:v>
                </c:pt>
                <c:pt idx="35">
                  <c:v>483</c:v>
                </c:pt>
                <c:pt idx="36">
                  <c:v>421</c:v>
                </c:pt>
                <c:pt idx="37">
                  <c:v>396</c:v>
                </c:pt>
                <c:pt idx="38">
                  <c:v>331</c:v>
                </c:pt>
                <c:pt idx="39">
                  <c:v>333</c:v>
                </c:pt>
                <c:pt idx="40">
                  <c:v>319</c:v>
                </c:pt>
                <c:pt idx="41">
                  <c:v>266</c:v>
                </c:pt>
                <c:pt idx="42">
                  <c:v>269</c:v>
                </c:pt>
                <c:pt idx="43">
                  <c:v>262</c:v>
                </c:pt>
                <c:pt idx="44">
                  <c:v>224</c:v>
                </c:pt>
                <c:pt idx="45">
                  <c:v>229</c:v>
                </c:pt>
                <c:pt idx="46">
                  <c:v>219</c:v>
                </c:pt>
                <c:pt idx="47">
                  <c:v>252</c:v>
                </c:pt>
              </c:numCache>
            </c:numRef>
          </c:val>
          <c:smooth val="0"/>
        </c:ser>
        <c:ser>
          <c:idx val="1"/>
          <c:order val="1"/>
          <c:tx>
            <c:v>Trust apportioned</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1'!$F$15:$BA$15</c:f>
              <c:numCache>
                <c:formatCode>General</c:formatCode>
                <c:ptCount val="48"/>
                <c:pt idx="28" formatCode="#,##0">
                  <c:v>459</c:v>
                </c:pt>
                <c:pt idx="29" formatCode="#,##0">
                  <c:v>389</c:v>
                </c:pt>
                <c:pt idx="30" formatCode="#,##0">
                  <c:v>369</c:v>
                </c:pt>
                <c:pt idx="31" formatCode="#,##0">
                  <c:v>389</c:v>
                </c:pt>
                <c:pt idx="32" formatCode="#,##0">
                  <c:v>251</c:v>
                </c:pt>
                <c:pt idx="33" formatCode="#,##0">
                  <c:v>237</c:v>
                </c:pt>
                <c:pt idx="34" formatCode="#,##0">
                  <c:v>237</c:v>
                </c:pt>
                <c:pt idx="35" formatCode="#,##0">
                  <c:v>279</c:v>
                </c:pt>
                <c:pt idx="36" formatCode="#,##0">
                  <c:v>198</c:v>
                </c:pt>
                <c:pt idx="37" formatCode="#,##0">
                  <c:v>186</c:v>
                </c:pt>
                <c:pt idx="38" formatCode="#,##0">
                  <c:v>155</c:v>
                </c:pt>
                <c:pt idx="39" formatCode="#,##0">
                  <c:v>149</c:v>
                </c:pt>
                <c:pt idx="40" formatCode="#,##0">
                  <c:v>148</c:v>
                </c:pt>
                <c:pt idx="41" formatCode="#,##0">
                  <c:v>103</c:v>
                </c:pt>
                <c:pt idx="42" formatCode="#,##0">
                  <c:v>105</c:v>
                </c:pt>
                <c:pt idx="43" formatCode="#,##0">
                  <c:v>117</c:v>
                </c:pt>
                <c:pt idx="44" formatCode="#,##0">
                  <c:v>94</c:v>
                </c:pt>
                <c:pt idx="45" formatCode="#,##0">
                  <c:v>96</c:v>
                </c:pt>
                <c:pt idx="46" formatCode="#,##0">
                  <c:v>92</c:v>
                </c:pt>
                <c:pt idx="47" formatCode="#,##0">
                  <c:v>116</c:v>
                </c:pt>
              </c:numCache>
            </c:numRef>
          </c:val>
          <c:smooth val="0"/>
        </c:ser>
        <c:dLbls>
          <c:showLegendKey val="0"/>
          <c:showVal val="0"/>
          <c:showCatName val="0"/>
          <c:showSerName val="0"/>
          <c:showPercent val="0"/>
          <c:showBubbleSize val="0"/>
        </c:dLbls>
        <c:marker val="1"/>
        <c:smooth val="0"/>
        <c:axId val="115871104"/>
        <c:axId val="118051968"/>
      </c:lineChart>
      <c:catAx>
        <c:axId val="115871104"/>
        <c:scaling>
          <c:orientation val="minMax"/>
        </c:scaling>
        <c:delete val="0"/>
        <c:axPos val="b"/>
        <c:numFmt formatCode="General" sourceLinked="1"/>
        <c:majorTickMark val="out"/>
        <c:minorTickMark val="none"/>
        <c:tickLblPos val="nextTo"/>
        <c:txPr>
          <a:bodyPr rot="0" vert="horz"/>
          <a:lstStyle/>
          <a:p>
            <a:pPr>
              <a:defRPr sz="800"/>
            </a:pPr>
            <a:endParaRPr lang="en-US"/>
          </a:p>
        </c:txPr>
        <c:crossAx val="118051968"/>
        <c:crosses val="autoZero"/>
        <c:auto val="1"/>
        <c:lblAlgn val="ctr"/>
        <c:lblOffset val="100"/>
        <c:noMultiLvlLbl val="0"/>
      </c:catAx>
      <c:valAx>
        <c:axId val="118051968"/>
        <c:scaling>
          <c:orientation val="minMax"/>
        </c:scaling>
        <c:delete val="0"/>
        <c:axPos val="l"/>
        <c:title>
          <c:tx>
            <c:rich>
              <a:bodyPr/>
              <a:lstStyle/>
              <a:p>
                <a:pPr>
                  <a:defRPr b="0"/>
                </a:pPr>
                <a:r>
                  <a:rPr lang="en-GB" b="0" dirty="0" smtClean="0"/>
                  <a:t>Number of MRSA </a:t>
                </a:r>
                <a:r>
                  <a:rPr lang="en-GB" b="0" dirty="0" err="1" smtClean="0"/>
                  <a:t>bacteraemias</a:t>
                </a:r>
                <a:endParaRPr lang="en-GB" b="0" dirty="0" smtClean="0"/>
              </a:p>
            </c:rich>
          </c:tx>
          <c:layout>
            <c:manualLayout>
              <c:xMode val="edge"/>
              <c:yMode val="edge"/>
              <c:x val="0"/>
              <c:y val="0.25011937359650499"/>
            </c:manualLayout>
          </c:layout>
          <c:overlay val="0"/>
        </c:title>
        <c:numFmt formatCode="#,##0" sourceLinked="1"/>
        <c:majorTickMark val="out"/>
        <c:minorTickMark val="none"/>
        <c:tickLblPos val="nextTo"/>
        <c:txPr>
          <a:bodyPr rot="0" vert="horz"/>
          <a:lstStyle/>
          <a:p>
            <a:pPr>
              <a:defRPr/>
            </a:pPr>
            <a:endParaRPr lang="en-US"/>
          </a:p>
        </c:txPr>
        <c:crossAx val="115871104"/>
        <c:crosses val="autoZero"/>
        <c:crossBetween val="between"/>
      </c:valAx>
      <c:spPr>
        <a:noFill/>
      </c:spPr>
    </c:plotArea>
    <c:legend>
      <c:legendPos val="r"/>
      <c:layout>
        <c:manualLayout>
          <c:xMode val="edge"/>
          <c:yMode val="edge"/>
          <c:x val="0.11074671677509514"/>
          <c:y val="0.60774034244197805"/>
          <c:w val="0.21519064466992804"/>
          <c:h val="0.15295533113305917"/>
        </c:manualLayout>
      </c:layout>
      <c:overlay val="0"/>
    </c:legend>
    <c:plotVisOnly val="1"/>
    <c:dispBlanksAs val="gap"/>
    <c:showDLblsOverMax val="0"/>
  </c:chart>
  <c:spPr>
    <a:noFill/>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0.13293164916885389"/>
          <c:y val="2.3180454649398802E-2"/>
          <c:w val="0.84335958005249345"/>
          <c:h val="0.8138506467146337"/>
        </c:manualLayout>
      </c:layout>
      <c:lineChart>
        <c:grouping val="standard"/>
        <c:varyColors val="0"/>
        <c:ser>
          <c:idx val="0"/>
          <c:order val="0"/>
          <c:tx>
            <c:v>All cases</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1'!$Q$19:$BA$19</c:f>
              <c:numCache>
                <c:formatCode>#,##0</c:formatCode>
                <c:ptCount val="37"/>
                <c:pt idx="0">
                  <c:v>12068</c:v>
                </c:pt>
                <c:pt idx="1">
                  <c:v>10838</c:v>
                </c:pt>
                <c:pt idx="2">
                  <c:v>10412</c:v>
                </c:pt>
                <c:pt idx="3">
                  <c:v>11245</c:v>
                </c:pt>
                <c:pt idx="4">
                  <c:v>15197</c:v>
                </c:pt>
                <c:pt idx="5">
                  <c:v>13860</c:v>
                </c:pt>
                <c:pt idx="6">
                  <c:v>11431</c:v>
                </c:pt>
                <c:pt idx="7">
                  <c:v>11341</c:v>
                </c:pt>
                <c:pt idx="8">
                  <c:v>15349</c:v>
                </c:pt>
                <c:pt idx="9">
                  <c:v>14689</c:v>
                </c:pt>
                <c:pt idx="10">
                  <c:v>12821</c:v>
                </c:pt>
                <c:pt idx="11">
                  <c:v>12776</c:v>
                </c:pt>
                <c:pt idx="12">
                  <c:v>15644</c:v>
                </c:pt>
                <c:pt idx="13">
                  <c:v>16864</c:v>
                </c:pt>
                <c:pt idx="14">
                  <c:v>13419</c:v>
                </c:pt>
                <c:pt idx="15">
                  <c:v>12248</c:v>
                </c:pt>
                <c:pt idx="16">
                  <c:v>12967</c:v>
                </c:pt>
                <c:pt idx="17">
                  <c:v>10883</c:v>
                </c:pt>
                <c:pt idx="18">
                  <c:v>8948</c:v>
                </c:pt>
                <c:pt idx="19">
                  <c:v>7907</c:v>
                </c:pt>
                <c:pt idx="20">
                  <c:v>8357</c:v>
                </c:pt>
                <c:pt idx="21">
                  <c:v>6854</c:v>
                </c:pt>
                <c:pt idx="22">
                  <c:v>6407</c:v>
                </c:pt>
                <c:pt idx="23">
                  <c:v>6002</c:v>
                </c:pt>
                <c:pt idx="24">
                  <c:v>6341</c:v>
                </c:pt>
                <c:pt idx="25">
                  <c:v>5981</c:v>
                </c:pt>
                <c:pt idx="26">
                  <c:v>5909</c:v>
                </c:pt>
                <c:pt idx="27">
                  <c:v>4984</c:v>
                </c:pt>
                <c:pt idx="28">
                  <c:v>4833</c:v>
                </c:pt>
                <c:pt idx="29">
                  <c:v>4967</c:v>
                </c:pt>
                <c:pt idx="30">
                  <c:v>4994</c:v>
                </c:pt>
                <c:pt idx="31">
                  <c:v>4350</c:v>
                </c:pt>
                <c:pt idx="32">
                  <c:v>3711</c:v>
                </c:pt>
                <c:pt idx="33">
                  <c:v>3655</c:v>
                </c:pt>
                <c:pt idx="34">
                  <c:v>3867</c:v>
                </c:pt>
                <c:pt idx="35">
                  <c:v>3754</c:v>
                </c:pt>
                <c:pt idx="36">
                  <c:v>3411</c:v>
                </c:pt>
              </c:numCache>
            </c:numRef>
          </c:val>
          <c:smooth val="0"/>
        </c:ser>
        <c:ser>
          <c:idx val="1"/>
          <c:order val="1"/>
          <c:tx>
            <c:v>Trust apportioned</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1'!$Q$20:$BA$20</c:f>
              <c:numCache>
                <c:formatCode>General</c:formatCode>
                <c:ptCount val="37"/>
                <c:pt idx="13" formatCode="#,##0">
                  <c:v>10440</c:v>
                </c:pt>
                <c:pt idx="14" formatCode="#,##0">
                  <c:v>7915</c:v>
                </c:pt>
                <c:pt idx="15" formatCode="#,##0">
                  <c:v>7157</c:v>
                </c:pt>
                <c:pt idx="16" formatCode="#,##0">
                  <c:v>7930</c:v>
                </c:pt>
                <c:pt idx="17" formatCode="#,##0">
                  <c:v>6158</c:v>
                </c:pt>
                <c:pt idx="18" formatCode="#,##0">
                  <c:v>4687</c:v>
                </c:pt>
                <c:pt idx="19" formatCode="#,##0">
                  <c:v>4310</c:v>
                </c:pt>
                <c:pt idx="20" formatCode="#,##0">
                  <c:v>4772</c:v>
                </c:pt>
                <c:pt idx="21" formatCode="#,##0">
                  <c:v>3605</c:v>
                </c:pt>
                <c:pt idx="22" formatCode="#,##0">
                  <c:v>3097</c:v>
                </c:pt>
                <c:pt idx="23" formatCode="#,##0">
                  <c:v>3029</c:v>
                </c:pt>
                <c:pt idx="24" formatCode="#,##0">
                  <c:v>3489</c:v>
                </c:pt>
                <c:pt idx="25" formatCode="#,##0">
                  <c:v>2996</c:v>
                </c:pt>
                <c:pt idx="26" formatCode="#,##0">
                  <c:v>2632</c:v>
                </c:pt>
                <c:pt idx="27" formatCode="#,##0">
                  <c:v>2431</c:v>
                </c:pt>
                <c:pt idx="28" formatCode="#,##0">
                  <c:v>2358</c:v>
                </c:pt>
                <c:pt idx="29" formatCode="#,##0">
                  <c:v>2206</c:v>
                </c:pt>
                <c:pt idx="30" formatCode="#,##0">
                  <c:v>2046</c:v>
                </c:pt>
                <c:pt idx="31" formatCode="#,##0">
                  <c:v>1824</c:v>
                </c:pt>
                <c:pt idx="32" formatCode="#,##0">
                  <c:v>1613</c:v>
                </c:pt>
                <c:pt idx="33" formatCode="#,##0">
                  <c:v>1516</c:v>
                </c:pt>
                <c:pt idx="34" formatCode="#,##0">
                  <c:v>1432</c:v>
                </c:pt>
                <c:pt idx="35" formatCode="#,##0">
                  <c:v>1524</c:v>
                </c:pt>
                <c:pt idx="36" formatCode="#,##0">
                  <c:v>1502</c:v>
                </c:pt>
              </c:numCache>
            </c:numRef>
          </c:val>
          <c:smooth val="0"/>
        </c:ser>
        <c:dLbls>
          <c:showLegendKey val="0"/>
          <c:showVal val="0"/>
          <c:showCatName val="0"/>
          <c:showSerName val="0"/>
          <c:showPercent val="0"/>
          <c:showBubbleSize val="0"/>
        </c:dLbls>
        <c:marker val="1"/>
        <c:smooth val="0"/>
        <c:axId val="118091136"/>
        <c:axId val="120132736"/>
      </c:lineChart>
      <c:catAx>
        <c:axId val="118091136"/>
        <c:scaling>
          <c:orientation val="minMax"/>
        </c:scaling>
        <c:delete val="0"/>
        <c:axPos val="b"/>
        <c:numFmt formatCode="General" sourceLinked="1"/>
        <c:majorTickMark val="out"/>
        <c:minorTickMark val="none"/>
        <c:tickLblPos val="nextTo"/>
        <c:crossAx val="120132736"/>
        <c:crosses val="autoZero"/>
        <c:auto val="1"/>
        <c:lblAlgn val="ctr"/>
        <c:lblOffset val="100"/>
        <c:noMultiLvlLbl val="0"/>
      </c:catAx>
      <c:valAx>
        <c:axId val="120132736"/>
        <c:scaling>
          <c:orientation val="minMax"/>
        </c:scaling>
        <c:delete val="0"/>
        <c:axPos val="l"/>
        <c:title>
          <c:tx>
            <c:rich>
              <a:bodyPr rot="-5400000" vert="horz"/>
              <a:lstStyle/>
              <a:p>
                <a:pPr>
                  <a:defRPr b="0" i="1"/>
                </a:pPr>
                <a:r>
                  <a:rPr lang="en-GB" b="0" i="1"/>
                  <a:t>C. difficile infection (CDI)I cases</a:t>
                </a:r>
              </a:p>
            </c:rich>
          </c:tx>
          <c:layout>
            <c:manualLayout>
              <c:xMode val="edge"/>
              <c:yMode val="edge"/>
              <c:x val="2.0833333333333388E-2"/>
              <c:y val="0.18290423164142397"/>
            </c:manualLayout>
          </c:layout>
          <c:overlay val="0"/>
        </c:title>
        <c:numFmt formatCode="#,##0" sourceLinked="1"/>
        <c:majorTickMark val="out"/>
        <c:minorTickMark val="none"/>
        <c:tickLblPos val="nextTo"/>
        <c:crossAx val="118091136"/>
        <c:crosses val="autoZero"/>
        <c:crossBetween val="between"/>
      </c:valAx>
      <c:spPr>
        <a:noFill/>
      </c:spPr>
    </c:plotArea>
    <c:legend>
      <c:legendPos val="r"/>
      <c:layout>
        <c:manualLayout>
          <c:xMode val="edge"/>
          <c:yMode val="edge"/>
          <c:x val="0.16736909448818899"/>
          <c:y val="0.55125720904840569"/>
          <c:w val="0.23316229221347334"/>
          <c:h val="0.13773079453512196"/>
        </c:manualLayout>
      </c:layout>
      <c:overlay val="0"/>
    </c:legend>
    <c:plotVisOnly val="1"/>
    <c:dispBlanksAs val="gap"/>
    <c:showDLblsOverMax val="0"/>
  </c:chart>
  <c:spPr>
    <a:noFill/>
  </c:spPr>
  <c:txPr>
    <a:bodyPr/>
    <a:lstStyle/>
    <a:p>
      <a:pPr>
        <a:defRPr sz="1200">
          <a:solidFill>
            <a:schemeClr val="tx1"/>
          </a:solidFill>
          <a:latin typeface="+mj-lt"/>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9.8123216416129797E-2"/>
          <c:y val="3.8800705467372132E-2"/>
          <c:w val="0.82810288713910762"/>
          <c:h val="0.84304358339269492"/>
        </c:manualLayout>
      </c:layout>
      <c:barChart>
        <c:barDir val="col"/>
        <c:grouping val="clustered"/>
        <c:varyColors val="0"/>
        <c:ser>
          <c:idx val="0"/>
          <c:order val="0"/>
          <c:tx>
            <c:strRef>
              <c:f>Sheet1!$A$2</c:f>
              <c:strCache>
                <c:ptCount val="1"/>
                <c:pt idx="0">
                  <c:v>Enterobacteriaceae</c:v>
                </c:pt>
              </c:strCache>
            </c:strRef>
          </c:tx>
          <c:invertIfNegative val="0"/>
          <c:cat>
            <c:strRef>
              <c:f>Sheet1!$B$1:$G$1</c:f>
              <c:strCache>
                <c:ptCount val="6"/>
                <c:pt idx="0">
                  <c:v>All HAI</c:v>
                </c:pt>
                <c:pt idx="1">
                  <c:v>Pneumonia</c:v>
                </c:pt>
                <c:pt idx="2">
                  <c:v>SSI</c:v>
                </c:pt>
                <c:pt idx="3">
                  <c:v>UTI</c:v>
                </c:pt>
                <c:pt idx="4">
                  <c:v>BSI</c:v>
                </c:pt>
                <c:pt idx="5">
                  <c:v>GI</c:v>
                </c:pt>
              </c:strCache>
            </c:strRef>
          </c:cat>
          <c:val>
            <c:numRef>
              <c:f>Sheet1!$B$2:$G$2</c:f>
              <c:numCache>
                <c:formatCode>General</c:formatCode>
                <c:ptCount val="6"/>
                <c:pt idx="0">
                  <c:v>34.700000000000003</c:v>
                </c:pt>
                <c:pt idx="1">
                  <c:v>32.1</c:v>
                </c:pt>
                <c:pt idx="2">
                  <c:v>23.5</c:v>
                </c:pt>
                <c:pt idx="3">
                  <c:v>63.8</c:v>
                </c:pt>
                <c:pt idx="4">
                  <c:v>34.700000000000003</c:v>
                </c:pt>
                <c:pt idx="5">
                  <c:v>27.7</c:v>
                </c:pt>
              </c:numCache>
            </c:numRef>
          </c:val>
        </c:ser>
        <c:ser>
          <c:idx val="1"/>
          <c:order val="1"/>
          <c:tx>
            <c:strRef>
              <c:f>Sheet1!$A$3</c:f>
              <c:strCache>
                <c:ptCount val="1"/>
                <c:pt idx="0">
                  <c:v>Non-fermenters</c:v>
                </c:pt>
              </c:strCache>
            </c:strRef>
          </c:tx>
          <c:invertIfNegative val="0"/>
          <c:cat>
            <c:strRef>
              <c:f>Sheet1!$B$1:$G$1</c:f>
              <c:strCache>
                <c:ptCount val="6"/>
                <c:pt idx="0">
                  <c:v>All HAI</c:v>
                </c:pt>
                <c:pt idx="1">
                  <c:v>Pneumonia</c:v>
                </c:pt>
                <c:pt idx="2">
                  <c:v>SSI</c:v>
                </c:pt>
                <c:pt idx="3">
                  <c:v>UTI</c:v>
                </c:pt>
                <c:pt idx="4">
                  <c:v>BSI</c:v>
                </c:pt>
                <c:pt idx="5">
                  <c:v>GI</c:v>
                </c:pt>
              </c:strCache>
            </c:strRef>
          </c:cat>
          <c:val>
            <c:numRef>
              <c:f>Sheet1!$B$3:$G$3</c:f>
              <c:numCache>
                <c:formatCode>General</c:formatCode>
                <c:ptCount val="6"/>
                <c:pt idx="0">
                  <c:v>19.399999999999999</c:v>
                </c:pt>
                <c:pt idx="1">
                  <c:v>36.5</c:v>
                </c:pt>
                <c:pt idx="2">
                  <c:v>14.6</c:v>
                </c:pt>
                <c:pt idx="3">
                  <c:v>13.8</c:v>
                </c:pt>
                <c:pt idx="4">
                  <c:v>13.2</c:v>
                </c:pt>
                <c:pt idx="5">
                  <c:v>10.8</c:v>
                </c:pt>
              </c:numCache>
            </c:numRef>
          </c:val>
        </c:ser>
        <c:dLbls>
          <c:showLegendKey val="0"/>
          <c:showVal val="0"/>
          <c:showCatName val="0"/>
          <c:showSerName val="0"/>
          <c:showPercent val="0"/>
          <c:showBubbleSize val="0"/>
        </c:dLbls>
        <c:gapWidth val="150"/>
        <c:axId val="116327168"/>
        <c:axId val="116328704"/>
      </c:barChart>
      <c:catAx>
        <c:axId val="116327168"/>
        <c:scaling>
          <c:orientation val="minMax"/>
        </c:scaling>
        <c:delete val="0"/>
        <c:axPos val="b"/>
        <c:majorTickMark val="out"/>
        <c:minorTickMark val="none"/>
        <c:tickLblPos val="nextTo"/>
        <c:txPr>
          <a:bodyPr/>
          <a:lstStyle/>
          <a:p>
            <a:pPr>
              <a:defRPr sz="1600"/>
            </a:pPr>
            <a:endParaRPr lang="en-US"/>
          </a:p>
        </c:txPr>
        <c:crossAx val="116328704"/>
        <c:crosses val="autoZero"/>
        <c:auto val="1"/>
        <c:lblAlgn val="ctr"/>
        <c:lblOffset val="100"/>
        <c:noMultiLvlLbl val="0"/>
      </c:catAx>
      <c:valAx>
        <c:axId val="116328704"/>
        <c:scaling>
          <c:orientation val="minMax"/>
        </c:scaling>
        <c:delete val="0"/>
        <c:axPos val="l"/>
        <c:title>
          <c:tx>
            <c:rich>
              <a:bodyPr rot="-5400000" vert="horz"/>
              <a:lstStyle/>
              <a:p>
                <a:pPr>
                  <a:defRPr/>
                </a:pPr>
                <a:r>
                  <a:rPr lang="en-US"/>
                  <a:t>% HAI</a:t>
                </a:r>
              </a:p>
            </c:rich>
          </c:tx>
          <c:layout>
            <c:manualLayout>
              <c:xMode val="edge"/>
              <c:yMode val="edge"/>
              <c:x val="0"/>
              <c:y val="0.42526684164479439"/>
            </c:manualLayout>
          </c:layout>
          <c:overlay val="0"/>
        </c:title>
        <c:numFmt formatCode="General" sourceLinked="1"/>
        <c:majorTickMark val="out"/>
        <c:minorTickMark val="none"/>
        <c:tickLblPos val="nextTo"/>
        <c:crossAx val="116327168"/>
        <c:crosses val="autoZero"/>
        <c:crossBetween val="between"/>
      </c:valAx>
    </c:plotArea>
    <c:legend>
      <c:legendPos val="r"/>
      <c:layout>
        <c:manualLayout>
          <c:xMode val="edge"/>
          <c:yMode val="edge"/>
          <c:x val="0.21440227815358043"/>
          <c:y val="9.7864943110896217E-4"/>
          <c:w val="0.6168041994750656"/>
          <c:h val="0.11474852599946746"/>
        </c:manualLayout>
      </c:layout>
      <c:overlay val="0"/>
    </c:legend>
    <c:plotVisOnly val="1"/>
    <c:dispBlanksAs val="gap"/>
    <c:showDLblsOverMax val="0"/>
  </c:chart>
  <c:txPr>
    <a:bodyPr/>
    <a:lstStyle/>
    <a:p>
      <a:pPr>
        <a:defRPr sz="1800">
          <a:latin typeface="Arial" pitchFamily="34" charset="0"/>
          <a:cs typeface="Arial"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16743317154868"/>
          <c:y val="5.1411552136656415E-2"/>
          <c:w val="0.42747595499212282"/>
          <c:h val="0.8157255242308018"/>
        </c:manualLayout>
      </c:layout>
      <c:lineChart>
        <c:grouping val="standard"/>
        <c:varyColors val="0"/>
        <c:ser>
          <c:idx val="0"/>
          <c:order val="0"/>
          <c:tx>
            <c:strRef>
              <c:f>Sheet1!$A$2</c:f>
              <c:strCache>
                <c:ptCount val="1"/>
                <c:pt idx="0">
                  <c:v>K. pneumoniae / oxytoca</c:v>
                </c:pt>
              </c:strCache>
            </c:strRef>
          </c:tx>
          <c:spPr>
            <a:ln>
              <a:solidFill>
                <a:srgbClr val="C00000"/>
              </a:solidFill>
            </a:ln>
          </c:spPr>
          <c:marker>
            <c:symbol val="circle"/>
            <c:size val="10"/>
            <c:spPr>
              <a:solidFill>
                <a:srgbClr val="C00000"/>
              </a:solidFill>
              <a:ln>
                <a:solidFill>
                  <a:srgbClr val="C00000"/>
                </a:solidFill>
              </a:ln>
            </c:spPr>
          </c:marker>
          <c:cat>
            <c:numRef>
              <c:f>Sheet1!$B$1:$C$1</c:f>
              <c:numCache>
                <c:formatCode>General</c:formatCode>
                <c:ptCount val="2"/>
                <c:pt idx="0">
                  <c:v>2001</c:v>
                </c:pt>
                <c:pt idx="1">
                  <c:v>2011</c:v>
                </c:pt>
              </c:numCache>
            </c:numRef>
          </c:cat>
          <c:val>
            <c:numRef>
              <c:f>Sheet1!$B$2:$C$2</c:f>
              <c:numCache>
                <c:formatCode>General</c:formatCode>
                <c:ptCount val="2"/>
                <c:pt idx="0">
                  <c:v>1.6</c:v>
                </c:pt>
                <c:pt idx="1">
                  <c:v>10.4</c:v>
                </c:pt>
              </c:numCache>
            </c:numRef>
          </c:val>
          <c:smooth val="0"/>
        </c:ser>
        <c:ser>
          <c:idx val="1"/>
          <c:order val="1"/>
          <c:tx>
            <c:strRef>
              <c:f>Sheet1!$A$3</c:f>
              <c:strCache>
                <c:ptCount val="1"/>
                <c:pt idx="0">
                  <c:v>All Enterobacteriaceae</c:v>
                </c:pt>
              </c:strCache>
            </c:strRef>
          </c:tx>
          <c:spPr>
            <a:ln>
              <a:solidFill>
                <a:srgbClr val="333399"/>
              </a:solidFill>
            </a:ln>
          </c:spPr>
          <c:marker>
            <c:symbol val="circle"/>
            <c:size val="10"/>
            <c:spPr>
              <a:solidFill>
                <a:srgbClr val="333399"/>
              </a:solidFill>
              <a:ln>
                <a:solidFill>
                  <a:schemeClr val="accent2"/>
                </a:solidFill>
              </a:ln>
            </c:spPr>
          </c:marker>
          <c:cat>
            <c:numRef>
              <c:f>Sheet1!$B$1:$C$1</c:f>
              <c:numCache>
                <c:formatCode>General</c:formatCode>
                <c:ptCount val="2"/>
                <c:pt idx="0">
                  <c:v>2001</c:v>
                </c:pt>
                <c:pt idx="1">
                  <c:v>2011</c:v>
                </c:pt>
              </c:numCache>
            </c:numRef>
          </c:cat>
          <c:val>
            <c:numRef>
              <c:f>Sheet1!$B$3:$C$3</c:f>
              <c:numCache>
                <c:formatCode>General</c:formatCode>
                <c:ptCount val="2"/>
                <c:pt idx="0">
                  <c:v>1.2</c:v>
                </c:pt>
                <c:pt idx="1">
                  <c:v>4.2</c:v>
                </c:pt>
              </c:numCache>
            </c:numRef>
          </c:val>
          <c:smooth val="0"/>
        </c:ser>
        <c:dLbls>
          <c:showLegendKey val="0"/>
          <c:showVal val="0"/>
          <c:showCatName val="0"/>
          <c:showSerName val="0"/>
          <c:showPercent val="0"/>
          <c:showBubbleSize val="0"/>
        </c:dLbls>
        <c:marker val="1"/>
        <c:smooth val="0"/>
        <c:axId val="116367360"/>
        <c:axId val="116369280"/>
      </c:lineChart>
      <c:catAx>
        <c:axId val="116367360"/>
        <c:scaling>
          <c:orientation val="minMax"/>
        </c:scaling>
        <c:delete val="0"/>
        <c:axPos val="b"/>
        <c:numFmt formatCode="General" sourceLinked="1"/>
        <c:majorTickMark val="out"/>
        <c:minorTickMark val="none"/>
        <c:tickLblPos val="nextTo"/>
        <c:crossAx val="116369280"/>
        <c:crosses val="autoZero"/>
        <c:auto val="1"/>
        <c:lblAlgn val="ctr"/>
        <c:lblOffset val="100"/>
        <c:noMultiLvlLbl val="0"/>
      </c:catAx>
      <c:valAx>
        <c:axId val="116369280"/>
        <c:scaling>
          <c:orientation val="minMax"/>
        </c:scaling>
        <c:delete val="0"/>
        <c:axPos val="l"/>
        <c:title>
          <c:tx>
            <c:rich>
              <a:bodyPr rot="-5400000" vert="horz"/>
              <a:lstStyle/>
              <a:p>
                <a:pPr>
                  <a:defRPr/>
                </a:pPr>
                <a:r>
                  <a:rPr lang="en-US" dirty="0"/>
                  <a:t>% </a:t>
                </a:r>
                <a:r>
                  <a:rPr lang="en-US" dirty="0" smtClean="0"/>
                  <a:t>CPE</a:t>
                </a:r>
                <a:endParaRPr lang="en-US" dirty="0"/>
              </a:p>
            </c:rich>
          </c:tx>
          <c:layout/>
          <c:overlay val="0"/>
        </c:title>
        <c:numFmt formatCode="General" sourceLinked="1"/>
        <c:majorTickMark val="out"/>
        <c:minorTickMark val="none"/>
        <c:tickLblPos val="nextTo"/>
        <c:crossAx val="116367360"/>
        <c:crosses val="autoZero"/>
        <c:crossBetween val="between"/>
      </c:valAx>
    </c:plotArea>
    <c:legend>
      <c:legendPos val="r"/>
      <c:layout>
        <c:manualLayout>
          <c:xMode val="edge"/>
          <c:yMode val="edge"/>
          <c:x val="0.51746027706160957"/>
          <c:y val="0.26507547157621347"/>
          <c:w val="0.48253972293839026"/>
          <c:h val="0.24239114283068541"/>
        </c:manualLayout>
      </c:layout>
      <c:overlay val="0"/>
      <c:txPr>
        <a:bodyPr/>
        <a:lstStyle/>
        <a:p>
          <a:pPr>
            <a:defRPr i="1"/>
          </a:pPr>
          <a:endParaRPr lang="en-US"/>
        </a:p>
      </c:txPr>
    </c:legend>
    <c:plotVisOnly val="1"/>
    <c:dispBlanksAs val="gap"/>
    <c:showDLblsOverMax val="0"/>
  </c:chart>
  <c:txPr>
    <a:bodyPr/>
    <a:lstStyle/>
    <a:p>
      <a:pPr>
        <a:defRPr sz="2400" b="0">
          <a:solidFill>
            <a:schemeClr val="tx1"/>
          </a:solidFill>
          <a:latin typeface="Arial" pitchFamily="34" charset="0"/>
          <a:cs typeface="Arial"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8633745655308187"/>
          <c:y val="3.6366793786118803E-2"/>
          <c:w val="0.79635686319494159"/>
          <c:h val="0.85188757982496732"/>
        </c:manualLayout>
      </c:layout>
      <c:barChart>
        <c:barDir val="col"/>
        <c:grouping val="clustered"/>
        <c:varyColors val="0"/>
        <c:ser>
          <c:idx val="0"/>
          <c:order val="0"/>
          <c:spPr>
            <a:solidFill>
              <a:schemeClr val="accent2">
                <a:lumMod val="60000"/>
                <a:lumOff val="40000"/>
              </a:schemeClr>
            </a:solidFill>
          </c:spPr>
          <c:invertIfNegative val="0"/>
          <c:dPt>
            <c:idx val="1"/>
            <c:invertIfNegative val="0"/>
            <c:bubble3D val="0"/>
            <c:spPr>
              <a:solidFill>
                <a:schemeClr val="accent2">
                  <a:lumMod val="75000"/>
                </a:schemeClr>
              </a:solidFill>
            </c:spPr>
          </c:dPt>
          <c:errBars>
            <c:errBarType val="both"/>
            <c:errValType val="cust"/>
            <c:noEndCap val="0"/>
            <c:plus>
              <c:numRef>
                <c:f>Sheet1!$A$3:$B$3</c:f>
                <c:numCache>
                  <c:formatCode>General</c:formatCode>
                  <c:ptCount val="2"/>
                  <c:pt idx="0">
                    <c:v>6.7</c:v>
                  </c:pt>
                  <c:pt idx="1">
                    <c:v>24.6</c:v>
                  </c:pt>
                </c:numCache>
              </c:numRef>
            </c:plus>
            <c:minus>
              <c:numRef>
                <c:f>Sheet1!$A$4:$B$4</c:f>
                <c:numCache>
                  <c:formatCode>General</c:formatCode>
                  <c:ptCount val="2"/>
                  <c:pt idx="0">
                    <c:v>3.3</c:v>
                  </c:pt>
                  <c:pt idx="1">
                    <c:v>20.399999999999999</c:v>
                  </c:pt>
                </c:numCache>
              </c:numRef>
            </c:minus>
            <c:spPr>
              <a:ln w="63500">
                <a:solidFill>
                  <a:schemeClr val="accent2">
                    <a:lumMod val="50000"/>
                  </a:schemeClr>
                </a:solidFill>
              </a:ln>
            </c:spPr>
          </c:errBars>
          <c:cat>
            <c:strRef>
              <c:f>Sheet1!$A$1:$B$1</c:f>
              <c:strCache>
                <c:ptCount val="2"/>
                <c:pt idx="0">
                  <c:v>ICU</c:v>
                </c:pt>
                <c:pt idx="1">
                  <c:v>LTAC</c:v>
                </c:pt>
              </c:strCache>
            </c:strRef>
          </c:cat>
          <c:val>
            <c:numRef>
              <c:f>Sheet1!$A$2:$B$2</c:f>
              <c:numCache>
                <c:formatCode>General</c:formatCode>
                <c:ptCount val="2"/>
                <c:pt idx="0">
                  <c:v>3.3</c:v>
                </c:pt>
                <c:pt idx="1">
                  <c:v>30.4</c:v>
                </c:pt>
              </c:numCache>
            </c:numRef>
          </c:val>
        </c:ser>
        <c:dLbls>
          <c:showLegendKey val="0"/>
          <c:showVal val="0"/>
          <c:showCatName val="0"/>
          <c:showSerName val="0"/>
          <c:showPercent val="0"/>
          <c:showBubbleSize val="0"/>
        </c:dLbls>
        <c:gapWidth val="150"/>
        <c:axId val="116420608"/>
        <c:axId val="116422144"/>
      </c:barChart>
      <c:catAx>
        <c:axId val="116420608"/>
        <c:scaling>
          <c:orientation val="minMax"/>
        </c:scaling>
        <c:delete val="0"/>
        <c:axPos val="b"/>
        <c:majorTickMark val="out"/>
        <c:minorTickMark val="none"/>
        <c:tickLblPos val="nextTo"/>
        <c:crossAx val="116422144"/>
        <c:crosses val="autoZero"/>
        <c:auto val="1"/>
        <c:lblAlgn val="ctr"/>
        <c:lblOffset val="100"/>
        <c:noMultiLvlLbl val="0"/>
      </c:catAx>
      <c:valAx>
        <c:axId val="116422144"/>
        <c:scaling>
          <c:orientation val="minMax"/>
          <c:max val="60"/>
        </c:scaling>
        <c:delete val="0"/>
        <c:axPos val="l"/>
        <c:title>
          <c:tx>
            <c:rich>
              <a:bodyPr rot="-5400000" vert="horz"/>
              <a:lstStyle/>
              <a:p>
                <a:pPr>
                  <a:defRPr/>
                </a:pPr>
                <a:r>
                  <a:rPr lang="en-US" dirty="0"/>
                  <a:t>% </a:t>
                </a:r>
                <a:r>
                  <a:rPr lang="en-US" dirty="0" smtClean="0"/>
                  <a:t>CPE </a:t>
                </a:r>
                <a:r>
                  <a:rPr lang="en-US" dirty="0"/>
                  <a:t>carriers</a:t>
                </a:r>
              </a:p>
            </c:rich>
          </c:tx>
          <c:layout>
            <c:manualLayout>
              <c:xMode val="edge"/>
              <c:yMode val="edge"/>
              <c:x val="2.6939134299759169E-2"/>
              <c:y val="0.26609067313259582"/>
            </c:manualLayout>
          </c:layout>
          <c:overlay val="0"/>
        </c:title>
        <c:numFmt formatCode="General" sourceLinked="1"/>
        <c:majorTickMark val="out"/>
        <c:minorTickMark val="none"/>
        <c:tickLblPos val="nextTo"/>
        <c:crossAx val="116420608"/>
        <c:crosses val="autoZero"/>
        <c:crossBetween val="between"/>
      </c:valAx>
    </c:plotArea>
    <c:plotVisOnly val="1"/>
    <c:dispBlanksAs val="gap"/>
    <c:showDLblsOverMax val="0"/>
  </c:chart>
  <c:txPr>
    <a:bodyPr/>
    <a:lstStyle/>
    <a:p>
      <a:pPr>
        <a:defRPr sz="2400" b="0">
          <a:solidFill>
            <a:schemeClr val="tx1"/>
          </a:solidFill>
          <a:latin typeface="Arial" pitchFamily="34" charset="0"/>
          <a:ea typeface="Verdana" pitchFamily="34" charset="0"/>
          <a:cs typeface="Arial"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0467609221278247"/>
          <c:y val="7.2197800350844471E-2"/>
          <c:w val="0.84345015574564164"/>
          <c:h val="0.87425063266360026"/>
        </c:manualLayout>
      </c:layout>
      <c:lineChart>
        <c:grouping val="standard"/>
        <c:varyColors val="0"/>
        <c:ser>
          <c:idx val="0"/>
          <c:order val="0"/>
          <c:tx>
            <c:v>Carbapenem-resistant P. aeruginosa</c:v>
          </c:tx>
          <c:cat>
            <c:numRef>
              <c:f>CRPA!$M$26:$M$35</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CRPA!$AS$26:$AS$35</c:f>
              <c:numCache>
                <c:formatCode>0.0</c:formatCode>
                <c:ptCount val="10"/>
                <c:pt idx="0">
                  <c:v>19.306838939460306</c:v>
                </c:pt>
                <c:pt idx="1">
                  <c:v>15.127481335925392</c:v>
                </c:pt>
                <c:pt idx="2">
                  <c:v>15.27760446931998</c:v>
                </c:pt>
                <c:pt idx="3">
                  <c:v>17.576464774384849</c:v>
                </c:pt>
                <c:pt idx="4">
                  <c:v>15.501894886902992</c:v>
                </c:pt>
                <c:pt idx="5">
                  <c:v>18.063519631283306</c:v>
                </c:pt>
                <c:pt idx="6">
                  <c:v>18.818311327889429</c:v>
                </c:pt>
                <c:pt idx="7">
                  <c:v>17.805349542646503</c:v>
                </c:pt>
                <c:pt idx="8">
                  <c:v>19.479751166953424</c:v>
                </c:pt>
                <c:pt idx="9">
                  <c:v>20.271284968350653</c:v>
                </c:pt>
              </c:numCache>
            </c:numRef>
          </c:val>
          <c:smooth val="0"/>
        </c:ser>
        <c:ser>
          <c:idx val="1"/>
          <c:order val="1"/>
          <c:tx>
            <c:v>Carbapenem-resistant K. pneumoniae</c:v>
          </c:tx>
          <c:cat>
            <c:numRef>
              <c:f>CRPA!$M$26:$M$35</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CRKP!$AS$26:$AS$35</c:f>
              <c:numCache>
                <c:formatCode>0.0</c:formatCode>
                <c:ptCount val="10"/>
                <c:pt idx="0">
                  <c:v>1.4696071710266514</c:v>
                </c:pt>
                <c:pt idx="1">
                  <c:v>1.3566539190881886</c:v>
                </c:pt>
                <c:pt idx="2">
                  <c:v>1.788078337438564</c:v>
                </c:pt>
                <c:pt idx="3">
                  <c:v>1.9883423493337351</c:v>
                </c:pt>
                <c:pt idx="4">
                  <c:v>2.3813964428089953</c:v>
                </c:pt>
                <c:pt idx="5">
                  <c:v>3.161831772417345</c:v>
                </c:pt>
                <c:pt idx="6">
                  <c:v>4.1280452816168172</c:v>
                </c:pt>
                <c:pt idx="7">
                  <c:v>4.6526593786569972</c:v>
                </c:pt>
                <c:pt idx="8">
                  <c:v>4.9139610221536838</c:v>
                </c:pt>
                <c:pt idx="9">
                  <c:v>5.9695947108775993</c:v>
                </c:pt>
              </c:numCache>
            </c:numRef>
          </c:val>
          <c:smooth val="0"/>
        </c:ser>
        <c:ser>
          <c:idx val="2"/>
          <c:order val="2"/>
          <c:tx>
            <c:v>Multidrug-resistant K. pneumoniae</c:v>
          </c:tx>
          <c:val>
            <c:numRef>
              <c:f>MDRKP!$AO$26:$AO$35</c:f>
              <c:numCache>
                <c:formatCode>0.0</c:formatCode>
                <c:ptCount val="10"/>
                <c:pt idx="0">
                  <c:v>9.425037328714799</c:v>
                </c:pt>
                <c:pt idx="1">
                  <c:v>8.79212027169911</c:v>
                </c:pt>
                <c:pt idx="2">
                  <c:v>10.300245647053497</c:v>
                </c:pt>
                <c:pt idx="3">
                  <c:v>12.129613943099477</c:v>
                </c:pt>
                <c:pt idx="4">
                  <c:v>13.836828635110617</c:v>
                </c:pt>
                <c:pt idx="5">
                  <c:v>16.747662305618686</c:v>
                </c:pt>
                <c:pt idx="6">
                  <c:v>20.809866866165425</c:v>
                </c:pt>
                <c:pt idx="7">
                  <c:v>21.338666692119887</c:v>
                </c:pt>
                <c:pt idx="8">
                  <c:v>20.764804208078505</c:v>
                </c:pt>
                <c:pt idx="9">
                  <c:v>22.495909695940902</c:v>
                </c:pt>
              </c:numCache>
            </c:numRef>
          </c:val>
          <c:smooth val="0"/>
        </c:ser>
        <c:dLbls>
          <c:showLegendKey val="0"/>
          <c:showVal val="0"/>
          <c:showCatName val="0"/>
          <c:showSerName val="0"/>
          <c:showPercent val="0"/>
          <c:showBubbleSize val="0"/>
        </c:dLbls>
        <c:marker val="1"/>
        <c:smooth val="0"/>
        <c:axId val="116477952"/>
        <c:axId val="116479488"/>
      </c:lineChart>
      <c:catAx>
        <c:axId val="116477952"/>
        <c:scaling>
          <c:orientation val="minMax"/>
        </c:scaling>
        <c:delete val="0"/>
        <c:axPos val="b"/>
        <c:numFmt formatCode="General" sourceLinked="1"/>
        <c:majorTickMark val="out"/>
        <c:minorTickMark val="none"/>
        <c:tickLblPos val="nextTo"/>
        <c:crossAx val="116479488"/>
        <c:crosses val="autoZero"/>
        <c:auto val="1"/>
        <c:lblAlgn val="ctr"/>
        <c:lblOffset val="100"/>
        <c:noMultiLvlLbl val="0"/>
      </c:catAx>
      <c:valAx>
        <c:axId val="116479488"/>
        <c:scaling>
          <c:orientation val="minMax"/>
        </c:scaling>
        <c:delete val="0"/>
        <c:axPos val="l"/>
        <c:majorGridlines>
          <c:spPr>
            <a:ln>
              <a:solidFill>
                <a:schemeClr val="bg1">
                  <a:lumMod val="85000"/>
                </a:schemeClr>
              </a:solidFill>
            </a:ln>
          </c:spPr>
        </c:majorGridlines>
        <c:title>
          <c:tx>
            <c:rich>
              <a:bodyPr rot="-5400000" vert="horz"/>
              <a:lstStyle/>
              <a:p>
                <a:pPr>
                  <a:defRPr/>
                </a:pPr>
                <a:r>
                  <a:rPr lang="en-US" dirty="0"/>
                  <a:t>% </a:t>
                </a:r>
                <a:r>
                  <a:rPr lang="en-US" dirty="0" smtClean="0"/>
                  <a:t>Resistant</a:t>
                </a:r>
                <a:endParaRPr lang="en-US" dirty="0"/>
              </a:p>
            </c:rich>
          </c:tx>
          <c:layout/>
          <c:overlay val="0"/>
        </c:title>
        <c:numFmt formatCode="0.0" sourceLinked="1"/>
        <c:majorTickMark val="out"/>
        <c:minorTickMark val="none"/>
        <c:tickLblPos val="nextTo"/>
        <c:crossAx val="116477952"/>
        <c:crosses val="autoZero"/>
        <c:crossBetween val="between"/>
        <c:majorUnit val="2"/>
      </c:valAx>
    </c:plotArea>
    <c:legend>
      <c:legendPos val="r"/>
      <c:layout>
        <c:manualLayout>
          <c:xMode val="edge"/>
          <c:yMode val="edge"/>
          <c:x val="2.3100517632792583E-2"/>
          <c:y val="7.1737884830591112E-2"/>
          <c:w val="0.68843242810516692"/>
          <c:h val="0.1834698925263552"/>
        </c:manualLayout>
      </c:layout>
      <c:overlay val="0"/>
      <c:txPr>
        <a:bodyPr/>
        <a:lstStyle/>
        <a:p>
          <a:pPr>
            <a:defRPr i="1"/>
          </a:pPr>
          <a:endParaRPr lang="en-US"/>
        </a:p>
      </c:txPr>
    </c:legend>
    <c:plotVisOnly val="1"/>
    <c:dispBlanksAs val="gap"/>
    <c:showDLblsOverMax val="0"/>
  </c:chart>
  <c:txPr>
    <a:bodyPr/>
    <a:lstStyle/>
    <a:p>
      <a:pPr>
        <a:defRPr sz="1400">
          <a:latin typeface="Arial" pitchFamily="34" charset="0"/>
          <a:cs typeface="Arial"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3783904985831863"/>
          <c:y val="9.8686514894267954E-2"/>
          <c:w val="0.82881133175896871"/>
          <c:h val="0.71198259968301703"/>
        </c:manualLayout>
      </c:layout>
      <c:barChart>
        <c:barDir val="col"/>
        <c:grouping val="stacked"/>
        <c:varyColors val="0"/>
        <c:ser>
          <c:idx val="0"/>
          <c:order val="0"/>
          <c:tx>
            <c:strRef>
              <c:f>'IPS abstract'!$H$43</c:f>
              <c:strCache>
                <c:ptCount val="1"/>
                <c:pt idx="0">
                  <c:v>Other</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abstract'!$H$44:$H$55</c:f>
              <c:numCache>
                <c:formatCode>General</c:formatCode>
                <c:ptCount val="12"/>
                <c:pt idx="0" formatCode="0">
                  <c:v>1</c:v>
                </c:pt>
                <c:pt idx="7" formatCode="0">
                  <c:v>1</c:v>
                </c:pt>
                <c:pt idx="8" formatCode="0">
                  <c:v>4</c:v>
                </c:pt>
                <c:pt idx="9" formatCode="0">
                  <c:v>2</c:v>
                </c:pt>
                <c:pt idx="11" formatCode="0">
                  <c:v>1</c:v>
                </c:pt>
              </c:numCache>
            </c:numRef>
          </c:val>
        </c:ser>
        <c:ser>
          <c:idx val="4"/>
          <c:order val="1"/>
          <c:tx>
            <c:strRef>
              <c:f>'IPS abstract'!$K$43</c:f>
              <c:strCache>
                <c:ptCount val="1"/>
                <c:pt idx="0">
                  <c:v>Klebsiella pneumoniae NDM</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abstract'!$K$44:$K$55</c:f>
              <c:numCache>
                <c:formatCode>General</c:formatCode>
                <c:ptCount val="12"/>
                <c:pt idx="2" formatCode="0">
                  <c:v>1</c:v>
                </c:pt>
                <c:pt idx="5" formatCode="0">
                  <c:v>1</c:v>
                </c:pt>
                <c:pt idx="7" formatCode="0">
                  <c:v>1</c:v>
                </c:pt>
                <c:pt idx="8" formatCode="0">
                  <c:v>2</c:v>
                </c:pt>
                <c:pt idx="9" formatCode="0">
                  <c:v>1</c:v>
                </c:pt>
                <c:pt idx="10" formatCode="0">
                  <c:v>3</c:v>
                </c:pt>
                <c:pt idx="11" formatCode="0">
                  <c:v>15</c:v>
                </c:pt>
              </c:numCache>
            </c:numRef>
          </c:val>
        </c:ser>
        <c:ser>
          <c:idx val="2"/>
          <c:order val="2"/>
          <c:tx>
            <c:strRef>
              <c:f>'IPS abstract'!$I$43</c:f>
              <c:strCache>
                <c:ptCount val="1"/>
                <c:pt idx="0">
                  <c:v>Klebsiella pneumoniae OXA-48</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abstract'!$I$44:$I$55</c:f>
              <c:numCache>
                <c:formatCode>0</c:formatCode>
                <c:ptCount val="12"/>
                <c:pt idx="0">
                  <c:v>1</c:v>
                </c:pt>
                <c:pt idx="1">
                  <c:v>1</c:v>
                </c:pt>
                <c:pt idx="2">
                  <c:v>3</c:v>
                </c:pt>
                <c:pt idx="3">
                  <c:v>1</c:v>
                </c:pt>
                <c:pt idx="6">
                  <c:v>3</c:v>
                </c:pt>
                <c:pt idx="7">
                  <c:v>1</c:v>
                </c:pt>
                <c:pt idx="8">
                  <c:v>1</c:v>
                </c:pt>
                <c:pt idx="9">
                  <c:v>1</c:v>
                </c:pt>
                <c:pt idx="10">
                  <c:v>1</c:v>
                </c:pt>
                <c:pt idx="11">
                  <c:v>1</c:v>
                </c:pt>
              </c:numCache>
            </c:numRef>
          </c:val>
        </c:ser>
        <c:ser>
          <c:idx val="5"/>
          <c:order val="3"/>
          <c:tx>
            <c:strRef>
              <c:f>'IPS abstract'!$J$43</c:f>
              <c:strCache>
                <c:ptCount val="1"/>
                <c:pt idx="0">
                  <c:v>Escherichia coli NDM</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abstract'!$J$44:$J$55</c:f>
              <c:numCache>
                <c:formatCode>0</c:formatCode>
                <c:ptCount val="12"/>
                <c:pt idx="1">
                  <c:v>1</c:v>
                </c:pt>
                <c:pt idx="9">
                  <c:v>1</c:v>
                </c:pt>
                <c:pt idx="10">
                  <c:v>1</c:v>
                </c:pt>
                <c:pt idx="11">
                  <c:v>1</c:v>
                </c:pt>
              </c:numCache>
            </c:numRef>
          </c:val>
        </c:ser>
        <c:ser>
          <c:idx val="1"/>
          <c:order val="4"/>
          <c:tx>
            <c:strRef>
              <c:f>'IPS abstract'!$L$43</c:f>
              <c:strCache>
                <c:ptCount val="1"/>
                <c:pt idx="0">
                  <c:v>Escherichia coli OXA-48</c:v>
                </c:pt>
              </c:strCache>
            </c:strRef>
          </c:tx>
          <c:invertIfNegative val="0"/>
          <c:cat>
            <c:numRef>
              <c:f>'IPS abstract'!$G$44:$G$55</c:f>
              <c:numCache>
                <c:formatCode>mmm\-yy</c:formatCode>
                <c:ptCount val="12"/>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numCache>
            </c:numRef>
          </c:cat>
          <c:val>
            <c:numRef>
              <c:f>'IPS abstract'!$L$44:$L$55</c:f>
              <c:numCache>
                <c:formatCode>0</c:formatCode>
                <c:ptCount val="12"/>
                <c:pt idx="1">
                  <c:v>1</c:v>
                </c:pt>
                <c:pt idx="2">
                  <c:v>1</c:v>
                </c:pt>
                <c:pt idx="5">
                  <c:v>1</c:v>
                </c:pt>
                <c:pt idx="7">
                  <c:v>1</c:v>
                </c:pt>
              </c:numCache>
            </c:numRef>
          </c:val>
        </c:ser>
        <c:dLbls>
          <c:showLegendKey val="0"/>
          <c:showVal val="0"/>
          <c:showCatName val="0"/>
          <c:showSerName val="0"/>
          <c:showPercent val="0"/>
          <c:showBubbleSize val="0"/>
        </c:dLbls>
        <c:gapWidth val="150"/>
        <c:overlap val="100"/>
        <c:axId val="116520832"/>
        <c:axId val="116522368"/>
      </c:barChart>
      <c:dateAx>
        <c:axId val="116520832"/>
        <c:scaling>
          <c:orientation val="minMax"/>
        </c:scaling>
        <c:delete val="0"/>
        <c:axPos val="b"/>
        <c:numFmt formatCode="mmm\-yy" sourceLinked="1"/>
        <c:majorTickMark val="out"/>
        <c:minorTickMark val="none"/>
        <c:tickLblPos val="nextTo"/>
        <c:txPr>
          <a:bodyPr rot="-5400000" vert="horz"/>
          <a:lstStyle/>
          <a:p>
            <a:pPr>
              <a:defRPr/>
            </a:pPr>
            <a:endParaRPr lang="en-US"/>
          </a:p>
        </c:txPr>
        <c:crossAx val="116522368"/>
        <c:crosses val="autoZero"/>
        <c:auto val="1"/>
        <c:lblOffset val="100"/>
        <c:baseTimeUnit val="months"/>
      </c:dateAx>
      <c:valAx>
        <c:axId val="116522368"/>
        <c:scaling>
          <c:orientation val="minMax"/>
        </c:scaling>
        <c:delete val="0"/>
        <c:axPos val="l"/>
        <c:title>
          <c:tx>
            <c:rich>
              <a:bodyPr rot="-5400000" vert="horz"/>
              <a:lstStyle/>
              <a:p>
                <a:pPr>
                  <a:defRPr/>
                </a:pPr>
                <a:r>
                  <a:rPr lang="en-GB"/>
                  <a:t>Number of cases</a:t>
                </a:r>
              </a:p>
            </c:rich>
          </c:tx>
          <c:layout>
            <c:manualLayout>
              <c:xMode val="edge"/>
              <c:yMode val="edge"/>
              <c:x val="4.2926509186351706E-2"/>
              <c:y val="0.2852532547853549"/>
            </c:manualLayout>
          </c:layout>
          <c:overlay val="0"/>
        </c:title>
        <c:numFmt formatCode="0" sourceLinked="1"/>
        <c:majorTickMark val="out"/>
        <c:minorTickMark val="none"/>
        <c:tickLblPos val="nextTo"/>
        <c:crossAx val="116520832"/>
        <c:crosses val="autoZero"/>
        <c:crossBetween val="between"/>
      </c:valAx>
    </c:plotArea>
    <c:legend>
      <c:legendPos val="r"/>
      <c:layout>
        <c:manualLayout>
          <c:xMode val="edge"/>
          <c:yMode val="edge"/>
          <c:x val="0.20710550935967817"/>
          <c:y val="9.7514125538108579E-2"/>
          <c:w val="0.44685595422655039"/>
          <c:h val="0.33209923240081041"/>
        </c:manualLayout>
      </c:layout>
      <c:overlay val="0"/>
      <c:txPr>
        <a:bodyPr/>
        <a:lstStyle/>
        <a:p>
          <a:pPr>
            <a:defRPr i="1"/>
          </a:pPr>
          <a:endParaRPr lang="en-US"/>
        </a:p>
      </c:txPr>
    </c:legend>
    <c:plotVisOnly val="1"/>
    <c:dispBlanksAs val="gap"/>
    <c:showDLblsOverMax val="0"/>
  </c:chart>
  <c:txPr>
    <a:bodyPr/>
    <a:lstStyle/>
    <a:p>
      <a:pPr>
        <a:defRPr sz="1800">
          <a:latin typeface="Arial" pitchFamily="34" charset="0"/>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7.7061546219543545E-2"/>
          <c:y val="4.1133890665335619E-2"/>
          <c:w val="0.83096380981011442"/>
          <c:h val="0.82341038683389534"/>
        </c:manualLayout>
      </c:layout>
      <c:barChart>
        <c:barDir val="col"/>
        <c:grouping val="clustered"/>
        <c:varyColors val="0"/>
        <c:ser>
          <c:idx val="0"/>
          <c:order val="0"/>
          <c:tx>
            <c:strRef>
              <c:f>'KP OB epi curve'!$D$21</c:f>
              <c:strCache>
                <c:ptCount val="1"/>
                <c:pt idx="0">
                  <c:v>Count of Kleb NDM cases</c:v>
                </c:pt>
              </c:strCache>
            </c:strRef>
          </c:tx>
          <c:spPr>
            <a:solidFill>
              <a:srgbClr val="0070C0"/>
            </a:solidFill>
          </c:spPr>
          <c:invertIfNegative val="0"/>
          <c:dLbls>
            <c:showLegendKey val="0"/>
            <c:showVal val="1"/>
            <c:showCatName val="0"/>
            <c:showSerName val="0"/>
            <c:showPercent val="0"/>
            <c:showBubbleSize val="0"/>
            <c:showLeaderLines val="0"/>
          </c:dLbls>
          <c:cat>
            <c:strRef>
              <c:f>'KP OB epi curve'!$A$22:$A$37</c:f>
              <c:strCache>
                <c:ptCount val="16"/>
                <c:pt idx="0">
                  <c:v>Jul-14</c:v>
                </c:pt>
                <c:pt idx="1">
                  <c:v>Aug-14</c:v>
                </c:pt>
                <c:pt idx="2">
                  <c:v>Sep-14</c:v>
                </c:pt>
                <c:pt idx="3">
                  <c:v>Oct-14</c:v>
                </c:pt>
                <c:pt idx="4">
                  <c:v>Nov-14</c:v>
                </c:pt>
                <c:pt idx="5">
                  <c:v>Dec-14</c:v>
                </c:pt>
                <c:pt idx="6">
                  <c:v>Jan-15</c:v>
                </c:pt>
                <c:pt idx="7">
                  <c:v>Feb-15</c:v>
                </c:pt>
                <c:pt idx="8">
                  <c:v>Mar-15</c:v>
                </c:pt>
                <c:pt idx="9">
                  <c:v>Apr-15</c:v>
                </c:pt>
                <c:pt idx="10">
                  <c:v>May-15</c:v>
                </c:pt>
                <c:pt idx="11">
                  <c:v>Jun-15</c:v>
                </c:pt>
                <c:pt idx="12">
                  <c:v>Jul-15</c:v>
                </c:pt>
                <c:pt idx="13">
                  <c:v>Aug-15</c:v>
                </c:pt>
                <c:pt idx="14">
                  <c:v>Sep-15</c:v>
                </c:pt>
                <c:pt idx="15">
                  <c:v>Oct-15</c:v>
                </c:pt>
              </c:strCache>
            </c:strRef>
          </c:cat>
          <c:val>
            <c:numRef>
              <c:f>'KP OB epi curve'!$D$22:$D$37</c:f>
              <c:numCache>
                <c:formatCode>General</c:formatCode>
                <c:ptCount val="16"/>
                <c:pt idx="0">
                  <c:v>1</c:v>
                </c:pt>
                <c:pt idx="1">
                  <c:v>0</c:v>
                </c:pt>
                <c:pt idx="2">
                  <c:v>0</c:v>
                </c:pt>
                <c:pt idx="3">
                  <c:v>0</c:v>
                </c:pt>
                <c:pt idx="4">
                  <c:v>0</c:v>
                </c:pt>
                <c:pt idx="5">
                  <c:v>1</c:v>
                </c:pt>
                <c:pt idx="6">
                  <c:v>0</c:v>
                </c:pt>
                <c:pt idx="7">
                  <c:v>0</c:v>
                </c:pt>
                <c:pt idx="8">
                  <c:v>2</c:v>
                </c:pt>
                <c:pt idx="9">
                  <c:v>11</c:v>
                </c:pt>
                <c:pt idx="10">
                  <c:v>8</c:v>
                </c:pt>
                <c:pt idx="11">
                  <c:v>7</c:v>
                </c:pt>
                <c:pt idx="12">
                  <c:v>5</c:v>
                </c:pt>
                <c:pt idx="13">
                  <c:v>3</c:v>
                </c:pt>
                <c:pt idx="14">
                  <c:v>1</c:v>
                </c:pt>
                <c:pt idx="15">
                  <c:v>1</c:v>
                </c:pt>
              </c:numCache>
            </c:numRef>
          </c:val>
        </c:ser>
        <c:dLbls>
          <c:showLegendKey val="0"/>
          <c:showVal val="0"/>
          <c:showCatName val="0"/>
          <c:showSerName val="0"/>
          <c:showPercent val="0"/>
          <c:showBubbleSize val="0"/>
        </c:dLbls>
        <c:gapWidth val="150"/>
        <c:axId val="120242176"/>
        <c:axId val="120243712"/>
      </c:barChart>
      <c:lineChart>
        <c:grouping val="standard"/>
        <c:varyColors val="0"/>
        <c:ser>
          <c:idx val="1"/>
          <c:order val="1"/>
          <c:tx>
            <c:strRef>
              <c:f>'KP OB epi curve'!$E$21</c:f>
              <c:strCache>
                <c:ptCount val="1"/>
                <c:pt idx="0">
                  <c:v>Cumulative</c:v>
                </c:pt>
              </c:strCache>
            </c:strRef>
          </c:tx>
          <c:marker>
            <c:symbol val="none"/>
          </c:marker>
          <c:cat>
            <c:strRef>
              <c:f>'KP OB epi curve'!$A$22:$A$37</c:f>
              <c:strCache>
                <c:ptCount val="16"/>
                <c:pt idx="0">
                  <c:v>Jul-14</c:v>
                </c:pt>
                <c:pt idx="1">
                  <c:v>Aug-14</c:v>
                </c:pt>
                <c:pt idx="2">
                  <c:v>Sep-14</c:v>
                </c:pt>
                <c:pt idx="3">
                  <c:v>Oct-14</c:v>
                </c:pt>
                <c:pt idx="4">
                  <c:v>Nov-14</c:v>
                </c:pt>
                <c:pt idx="5">
                  <c:v>Dec-14</c:v>
                </c:pt>
                <c:pt idx="6">
                  <c:v>Jan-15</c:v>
                </c:pt>
                <c:pt idx="7">
                  <c:v>Feb-15</c:v>
                </c:pt>
                <c:pt idx="8">
                  <c:v>Mar-15</c:v>
                </c:pt>
                <c:pt idx="9">
                  <c:v>Apr-15</c:v>
                </c:pt>
                <c:pt idx="10">
                  <c:v>May-15</c:v>
                </c:pt>
                <c:pt idx="11">
                  <c:v>Jun-15</c:v>
                </c:pt>
                <c:pt idx="12">
                  <c:v>Jul-15</c:v>
                </c:pt>
                <c:pt idx="13">
                  <c:v>Aug-15</c:v>
                </c:pt>
                <c:pt idx="14">
                  <c:v>Sep-15</c:v>
                </c:pt>
                <c:pt idx="15">
                  <c:v>Oct-15</c:v>
                </c:pt>
              </c:strCache>
            </c:strRef>
          </c:cat>
          <c:val>
            <c:numRef>
              <c:f>'KP OB epi curve'!$E$22:$E$37</c:f>
              <c:numCache>
                <c:formatCode>General</c:formatCode>
                <c:ptCount val="16"/>
                <c:pt idx="0">
                  <c:v>1</c:v>
                </c:pt>
                <c:pt idx="1">
                  <c:v>0</c:v>
                </c:pt>
                <c:pt idx="2">
                  <c:v>0</c:v>
                </c:pt>
                <c:pt idx="3">
                  <c:v>0</c:v>
                </c:pt>
                <c:pt idx="4">
                  <c:v>0</c:v>
                </c:pt>
                <c:pt idx="5">
                  <c:v>2</c:v>
                </c:pt>
                <c:pt idx="6">
                  <c:v>0</c:v>
                </c:pt>
                <c:pt idx="7">
                  <c:v>0</c:v>
                </c:pt>
                <c:pt idx="8">
                  <c:v>4</c:v>
                </c:pt>
                <c:pt idx="9">
                  <c:v>15</c:v>
                </c:pt>
                <c:pt idx="10">
                  <c:v>23</c:v>
                </c:pt>
                <c:pt idx="11">
                  <c:v>30</c:v>
                </c:pt>
                <c:pt idx="12">
                  <c:v>35</c:v>
                </c:pt>
                <c:pt idx="13">
                  <c:v>38</c:v>
                </c:pt>
                <c:pt idx="14">
                  <c:v>39</c:v>
                </c:pt>
                <c:pt idx="15">
                  <c:v>40</c:v>
                </c:pt>
              </c:numCache>
            </c:numRef>
          </c:val>
          <c:smooth val="0"/>
        </c:ser>
        <c:dLbls>
          <c:showLegendKey val="0"/>
          <c:showVal val="0"/>
          <c:showCatName val="0"/>
          <c:showSerName val="0"/>
          <c:showPercent val="0"/>
          <c:showBubbleSize val="0"/>
        </c:dLbls>
        <c:marker val="1"/>
        <c:smooth val="0"/>
        <c:axId val="120247808"/>
        <c:axId val="120245632"/>
      </c:lineChart>
      <c:catAx>
        <c:axId val="120242176"/>
        <c:scaling>
          <c:orientation val="minMax"/>
        </c:scaling>
        <c:delete val="0"/>
        <c:axPos val="b"/>
        <c:majorTickMark val="out"/>
        <c:minorTickMark val="none"/>
        <c:tickLblPos val="nextTo"/>
        <c:txPr>
          <a:bodyPr rot="-5400000" vert="horz"/>
          <a:lstStyle/>
          <a:p>
            <a:pPr>
              <a:defRPr/>
            </a:pPr>
            <a:endParaRPr lang="en-US"/>
          </a:p>
        </c:txPr>
        <c:crossAx val="120243712"/>
        <c:crosses val="autoZero"/>
        <c:auto val="1"/>
        <c:lblAlgn val="ctr"/>
        <c:lblOffset val="100"/>
        <c:noMultiLvlLbl val="0"/>
      </c:catAx>
      <c:valAx>
        <c:axId val="120243712"/>
        <c:scaling>
          <c:orientation val="minMax"/>
        </c:scaling>
        <c:delete val="0"/>
        <c:axPos val="l"/>
        <c:title>
          <c:tx>
            <c:rich>
              <a:bodyPr rot="-5400000" vert="horz"/>
              <a:lstStyle/>
              <a:p>
                <a:pPr>
                  <a:defRPr/>
                </a:pPr>
                <a:r>
                  <a:rPr lang="en-US"/>
                  <a:t>Count of cases</a:t>
                </a:r>
              </a:p>
            </c:rich>
          </c:tx>
          <c:layout>
            <c:manualLayout>
              <c:xMode val="edge"/>
              <c:yMode val="edge"/>
              <c:x val="0"/>
              <c:y val="0.32612142194410831"/>
            </c:manualLayout>
          </c:layout>
          <c:overlay val="0"/>
        </c:title>
        <c:numFmt formatCode="General" sourceLinked="1"/>
        <c:majorTickMark val="out"/>
        <c:minorTickMark val="none"/>
        <c:tickLblPos val="nextTo"/>
        <c:crossAx val="120242176"/>
        <c:crosses val="autoZero"/>
        <c:crossBetween val="between"/>
      </c:valAx>
      <c:valAx>
        <c:axId val="120245632"/>
        <c:scaling>
          <c:orientation val="minMax"/>
        </c:scaling>
        <c:delete val="0"/>
        <c:axPos val="r"/>
        <c:title>
          <c:tx>
            <c:rich>
              <a:bodyPr rot="-5400000" vert="horz"/>
              <a:lstStyle/>
              <a:p>
                <a:pPr>
                  <a:defRPr/>
                </a:pPr>
                <a:r>
                  <a:rPr lang="en-US"/>
                  <a:t>Cumulative count of cases</a:t>
                </a:r>
              </a:p>
            </c:rich>
          </c:tx>
          <c:layout>
            <c:manualLayout>
              <c:xMode val="edge"/>
              <c:yMode val="edge"/>
              <c:x val="0.96497033870586413"/>
              <c:y val="0.26215540280155747"/>
            </c:manualLayout>
          </c:layout>
          <c:overlay val="0"/>
          <c:spPr>
            <a:ln>
              <a:noFill/>
            </a:ln>
          </c:spPr>
        </c:title>
        <c:numFmt formatCode="General" sourceLinked="1"/>
        <c:majorTickMark val="out"/>
        <c:minorTickMark val="none"/>
        <c:tickLblPos val="nextTo"/>
        <c:crossAx val="120247808"/>
        <c:crosses val="max"/>
        <c:crossBetween val="between"/>
      </c:valAx>
      <c:catAx>
        <c:axId val="120247808"/>
        <c:scaling>
          <c:orientation val="minMax"/>
        </c:scaling>
        <c:delete val="1"/>
        <c:axPos val="b"/>
        <c:majorTickMark val="out"/>
        <c:minorTickMark val="none"/>
        <c:tickLblPos val="nextTo"/>
        <c:crossAx val="120245632"/>
        <c:crosses val="autoZero"/>
        <c:auto val="1"/>
        <c:lblAlgn val="ctr"/>
        <c:lblOffset val="100"/>
        <c:noMultiLvlLbl val="0"/>
      </c:catAx>
    </c:plotArea>
    <c:legend>
      <c:legendPos val="r"/>
      <c:layout>
        <c:manualLayout>
          <c:xMode val="edge"/>
          <c:yMode val="edge"/>
          <c:x val="0.1164179166608128"/>
          <c:y val="0.10697182589207292"/>
          <c:w val="0.30268917365857573"/>
          <c:h val="0.22407480335301622"/>
        </c:manualLayout>
      </c:layout>
      <c:overlay val="0"/>
    </c:legend>
    <c:plotVisOnly val="1"/>
    <c:dispBlanksAs val="gap"/>
    <c:showDLblsOverMax val="0"/>
  </c:chart>
  <c:spPr>
    <a:ln>
      <a:noFill/>
    </a:ln>
  </c:spPr>
  <c:txPr>
    <a:bodyPr/>
    <a:lstStyle/>
    <a:p>
      <a:pPr>
        <a:defRPr sz="1400">
          <a:latin typeface="Arial" pitchFamily="34" charset="0"/>
          <a:cs typeface="Arial"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smtClean="0">
              <a:latin typeface="Arial Narrow" pitchFamily="34" charset="0"/>
            </a:rPr>
            <a:t>Rapid spread</a:t>
          </a:r>
          <a:endParaRPr lang="en-GB" dirty="0">
            <a:latin typeface="Arial Narrow" pitchFamily="34" charset="0"/>
          </a:endParaRP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err="1" smtClean="0">
              <a:latin typeface="Arial Narrow" pitchFamily="34" charset="0"/>
            </a:rPr>
            <a:t>Clonal</a:t>
          </a:r>
          <a:r>
            <a:rPr lang="en-GB" dirty="0" smtClean="0">
              <a:latin typeface="Arial Narrow" pitchFamily="34" charset="0"/>
            </a:rPr>
            <a:t> expansion</a:t>
          </a:r>
          <a:endParaRPr lang="en-GB" dirty="0">
            <a:latin typeface="Arial Narrow" pitchFamily="34" charset="0"/>
          </a:endParaRP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A090F42C-58C0-4561-A0F6-A228FD1AB439}">
      <dgm:prSet phldrT="[Text]"/>
      <dgm:spPr/>
      <dgm:t>
        <a:bodyPr/>
        <a:lstStyle/>
        <a:p>
          <a:r>
            <a:rPr lang="en-GB" dirty="0" smtClean="0">
              <a:latin typeface="Arial Narrow" pitchFamily="34" charset="0"/>
            </a:rPr>
            <a:t>GI carriage</a:t>
          </a:r>
          <a:endParaRPr lang="en-GB" dirty="0">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B2957E52-211C-468C-A60A-20F853336C99}">
      <dgm:prSet phldrT="[Text]"/>
      <dgm:spPr/>
      <dgm:t>
        <a:bodyPr/>
        <a:lstStyle/>
        <a:p>
          <a:r>
            <a:rPr lang="en-GB" dirty="0" smtClean="0">
              <a:latin typeface="Arial Narrow" pitchFamily="34" charset="0"/>
            </a:rPr>
            <a:t>Horizontal gene transfer</a:t>
          </a:r>
          <a:endParaRPr lang="en-GB" dirty="0">
            <a:latin typeface="Arial Narrow" pitchFamily="34" charset="0"/>
          </a:endParaRP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A4D9431B-FA3E-4994-9B17-BA414F29F831}" type="presOf" srcId="{6C679E0E-1FCE-4A4E-8D4C-68F1E8D50D7D}" destId="{DE5D8C6D-10C7-4D16-9E78-9CBC436C480A}" srcOrd="0" destOrd="0" presId="urn:microsoft.com/office/officeart/2005/8/layout/radial5"/>
    <dgm:cxn modelId="{0F92C3E6-15FD-4D82-9D1A-E74C48A9BF37}" type="presOf" srcId="{96ADD433-11AE-4FBF-8418-2199EA883495}" destId="{54795DC6-9E4E-4015-A734-B3B288562276}" srcOrd="1" destOrd="0" presId="urn:microsoft.com/office/officeart/2005/8/layout/radial5"/>
    <dgm:cxn modelId="{3E968A71-9DE1-49D7-A21D-142440331CD6}" type="presOf" srcId="{A090F42C-58C0-4561-A0F6-A228FD1AB439}" destId="{E124437D-1D4A-450B-A96C-2DB5B8C07FDC}" srcOrd="0" destOrd="0" presId="urn:microsoft.com/office/officeart/2005/8/layout/radial5"/>
    <dgm:cxn modelId="{9EBF41F0-0AB0-411A-82B3-76EC34F2806C}" type="presOf" srcId="{098BD2AC-3D07-4EF3-895D-D66F7557C0AF}" destId="{F3B4B682-0D5D-4453-B1F6-EBF819BDD89D}" srcOrd="1" destOrd="0" presId="urn:microsoft.com/office/officeart/2005/8/layout/radial5"/>
    <dgm:cxn modelId="{E7AE5C0C-F583-4584-902B-B2895BF9D9E3}" srcId="{349340CD-929D-4D9C-ABB1-DD80B36249FF}" destId="{6C679E0E-1FCE-4A4E-8D4C-68F1E8D50D7D}" srcOrd="0" destOrd="0" parTransId="{098BD2AC-3D07-4EF3-895D-D66F7557C0AF}" sibTransId="{6624810E-D71B-4D78-84D2-7AA7F7508DDD}"/>
    <dgm:cxn modelId="{31D49236-B6BC-45EE-85D2-5ECDA1B21CAD}" type="presOf" srcId="{238FCACB-DA03-44AE-ACBB-144816471DE5}" destId="{70EC019E-4BB8-466C-ABB0-4E3661239DFF}" srcOrd="0"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D47A3320-361B-49A3-B26A-4CCBB925014C}" type="presOf" srcId="{C0E1EF24-1421-45E2-AD83-578228B5C810}" destId="{A08253EC-9785-475A-88C5-CC0880644B7F}"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B104961E-8034-42FB-8F4A-6C5E056AE34B}" type="presOf" srcId="{B2957E52-211C-468C-A60A-20F853336C99}" destId="{2C350BD0-8C51-4826-A99A-CDEF12055937}" srcOrd="0" destOrd="0" presId="urn:microsoft.com/office/officeart/2005/8/layout/radial5"/>
    <dgm:cxn modelId="{289E2D00-641D-4CFD-9F41-DC3DC1A356AE}" type="presOf" srcId="{349340CD-929D-4D9C-ABB1-DD80B36249FF}" destId="{148841F0-0C2C-415A-AB92-65B3F889A5EF}" srcOrd="0" destOrd="0" presId="urn:microsoft.com/office/officeart/2005/8/layout/radial5"/>
    <dgm:cxn modelId="{A9BA54AF-7CE2-4453-BA6B-15786BB2F51F}" type="presOf" srcId="{098BD2AC-3D07-4EF3-895D-D66F7557C0AF}" destId="{A61E8F51-48C4-48F8-BDFF-02D0C55F264B}"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68BEEDA9-35DC-477E-8017-838A30C02221}" type="presOf" srcId="{C0E1EF24-1421-45E2-AD83-578228B5C810}" destId="{3B14EC59-4F7C-4F23-B926-A426B6FDE079}" srcOrd="0" destOrd="0" presId="urn:microsoft.com/office/officeart/2005/8/layout/radial5"/>
    <dgm:cxn modelId="{5D62B781-23F8-4640-BB3A-BA1761DEC325}" type="presOf" srcId="{96ADD433-11AE-4FBF-8418-2199EA883495}" destId="{A98F29DD-4A04-487F-9E0B-EB826DCBEC3D}" srcOrd="0" destOrd="0" presId="urn:microsoft.com/office/officeart/2005/8/layout/radial5"/>
    <dgm:cxn modelId="{BA0C88A3-E4AC-4D6C-B4E9-A1E533909DDF}" type="presParOf" srcId="{70EC019E-4BB8-466C-ABB0-4E3661239DFF}" destId="{148841F0-0C2C-415A-AB92-65B3F889A5EF}" srcOrd="0" destOrd="0" presId="urn:microsoft.com/office/officeart/2005/8/layout/radial5"/>
    <dgm:cxn modelId="{71825B04-5131-41CF-943F-94D0F63AB352}" type="presParOf" srcId="{70EC019E-4BB8-466C-ABB0-4E3661239DFF}" destId="{A61E8F51-48C4-48F8-BDFF-02D0C55F264B}" srcOrd="1" destOrd="0" presId="urn:microsoft.com/office/officeart/2005/8/layout/radial5"/>
    <dgm:cxn modelId="{1F83D5DE-DEC1-4652-A75A-1F81DBE1A846}" type="presParOf" srcId="{A61E8F51-48C4-48F8-BDFF-02D0C55F264B}" destId="{F3B4B682-0D5D-4453-B1F6-EBF819BDD89D}" srcOrd="0" destOrd="0" presId="urn:microsoft.com/office/officeart/2005/8/layout/radial5"/>
    <dgm:cxn modelId="{E413CBEE-2274-468B-A16A-915BD09B12A8}" type="presParOf" srcId="{70EC019E-4BB8-466C-ABB0-4E3661239DFF}" destId="{DE5D8C6D-10C7-4D16-9E78-9CBC436C480A}" srcOrd="2" destOrd="0" presId="urn:microsoft.com/office/officeart/2005/8/layout/radial5"/>
    <dgm:cxn modelId="{6864A9FF-5B0C-4A9E-A6BD-E6F4CA521E54}" type="presParOf" srcId="{70EC019E-4BB8-466C-ABB0-4E3661239DFF}" destId="{3B14EC59-4F7C-4F23-B926-A426B6FDE079}" srcOrd="3" destOrd="0" presId="urn:microsoft.com/office/officeart/2005/8/layout/radial5"/>
    <dgm:cxn modelId="{4C6A4124-0B5E-4292-9063-10CFB8DC0E9B}" type="presParOf" srcId="{3B14EC59-4F7C-4F23-B926-A426B6FDE079}" destId="{A08253EC-9785-475A-88C5-CC0880644B7F}" srcOrd="0" destOrd="0" presId="urn:microsoft.com/office/officeart/2005/8/layout/radial5"/>
    <dgm:cxn modelId="{FECEED9D-1556-42DC-932E-9EBDCAEAF2B4}" type="presParOf" srcId="{70EC019E-4BB8-466C-ABB0-4E3661239DFF}" destId="{E124437D-1D4A-450B-A96C-2DB5B8C07FDC}" srcOrd="4" destOrd="0" presId="urn:microsoft.com/office/officeart/2005/8/layout/radial5"/>
    <dgm:cxn modelId="{BFF907D7-6442-4124-876B-2A2EFFDE83AA}" type="presParOf" srcId="{70EC019E-4BB8-466C-ABB0-4E3661239DFF}" destId="{A98F29DD-4A04-487F-9E0B-EB826DCBEC3D}" srcOrd="5" destOrd="0" presId="urn:microsoft.com/office/officeart/2005/8/layout/radial5"/>
    <dgm:cxn modelId="{C9BA8E91-535C-4228-A6A3-10F18CA52B72}" type="presParOf" srcId="{A98F29DD-4A04-487F-9E0B-EB826DCBEC3D}" destId="{54795DC6-9E4E-4015-A734-B3B288562276}" srcOrd="0" destOrd="0" presId="urn:microsoft.com/office/officeart/2005/8/layout/radial5"/>
    <dgm:cxn modelId="{CB97C3BF-679C-4226-8BC6-7B63B2C16327}"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600" b="1" dirty="0" smtClean="0">
              <a:latin typeface="Arial" pitchFamily="34" charset="0"/>
              <a:ea typeface="Verdana" pitchFamily="34" charset="0"/>
              <a:cs typeface="Arial" pitchFamily="34" charset="0"/>
            </a:rPr>
            <a:t>MDR-GNR Toolbox</a:t>
          </a:r>
          <a:endParaRPr lang="en-GB" sz="1600" b="1" dirty="0">
            <a:latin typeface="Arial" pitchFamily="34" charset="0"/>
            <a:ea typeface="Verdana" pitchFamily="34" charset="0"/>
            <a:cs typeface="Arial" pitchFamily="34" charset="0"/>
          </a:endParaRPr>
        </a:p>
      </dgm:t>
    </dgm:pt>
    <dgm:pt modelId="{DB7A71A3-DDBD-48EF-996D-BC3BE3DCD33A}" type="par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3CB9D06F-3ADF-4737-B446-9C0401E1CD74}" type="sib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8272ECC6-BC77-4D6B-8347-8F610F8237FF}">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Hand hygiene</a:t>
          </a:r>
          <a:endParaRPr lang="en-GB" sz="1200" dirty="0">
            <a:latin typeface="Arial" pitchFamily="34" charset="0"/>
            <a:ea typeface="Verdana" pitchFamily="34" charset="0"/>
            <a:cs typeface="Arial" pitchFamily="34" charset="0"/>
          </a:endParaRP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400">
            <a:latin typeface="Verdana" pitchFamily="34" charset="0"/>
            <a:ea typeface="Verdana" pitchFamily="34" charset="0"/>
            <a:cs typeface="Verdana" pitchFamily="34" charset="0"/>
          </a:endParaRPr>
        </a:p>
      </dgm:t>
    </dgm:pt>
    <dgm:pt modelId="{524186CD-B6C7-431D-81A8-A265F171B42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Contact precautions</a:t>
          </a:r>
          <a:endParaRPr lang="en-GB" sz="1200" dirty="0">
            <a:latin typeface="Arial" pitchFamily="34" charset="0"/>
            <a:ea typeface="Verdana" pitchFamily="34" charset="0"/>
            <a:cs typeface="Arial" pitchFamily="34" charset="0"/>
          </a:endParaRP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400">
            <a:latin typeface="Verdana" pitchFamily="34" charset="0"/>
            <a:ea typeface="Verdana" pitchFamily="34" charset="0"/>
            <a:cs typeface="Verdana" pitchFamily="34" charset="0"/>
          </a:endParaRPr>
        </a:p>
      </dgm:t>
    </dgm:pt>
    <dgm:pt modelId="{CCE1C0B0-DE76-4F28-93F7-6524373D5EF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Active screening</a:t>
          </a:r>
          <a:endParaRPr lang="en-GB" sz="1200" dirty="0">
            <a:latin typeface="Arial" pitchFamily="34" charset="0"/>
            <a:ea typeface="Verdana" pitchFamily="34" charset="0"/>
            <a:cs typeface="Arial" pitchFamily="34" charset="0"/>
          </a:endParaRP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400">
            <a:latin typeface="Verdana" pitchFamily="34" charset="0"/>
            <a:ea typeface="Verdana" pitchFamily="34" charset="0"/>
            <a:cs typeface="Verdana" pitchFamily="34" charset="0"/>
          </a:endParaRPr>
        </a:p>
      </dgm:t>
    </dgm:pt>
    <dgm:pt modelId="{EA6DA222-2801-4BDE-96FC-414C08C9BE4B}">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Antibiotic stewardship</a:t>
          </a:r>
          <a:endParaRPr lang="en-GB" sz="1200" dirty="0">
            <a:latin typeface="Arial" pitchFamily="34" charset="0"/>
            <a:ea typeface="Verdana" pitchFamily="34" charset="0"/>
            <a:cs typeface="Arial" pitchFamily="34" charset="0"/>
          </a:endParaRP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400">
            <a:latin typeface="Verdana" pitchFamily="34" charset="0"/>
            <a:ea typeface="Verdana" pitchFamily="34" charset="0"/>
            <a:cs typeface="Verdana" pitchFamily="34" charset="0"/>
          </a:endParaRPr>
        </a:p>
      </dgm:t>
    </dgm:pt>
    <dgm:pt modelId="{5E79D641-A8F3-465A-8585-9B054D204568}">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Cleaning / disinfection</a:t>
          </a:r>
          <a:endParaRPr lang="en-GB" sz="1200" dirty="0">
            <a:latin typeface="Arial" pitchFamily="34" charset="0"/>
            <a:ea typeface="Verdana" pitchFamily="34" charset="0"/>
            <a:cs typeface="Arial" pitchFamily="34" charset="0"/>
          </a:endParaRP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400">
            <a:latin typeface="Verdana" pitchFamily="34" charset="0"/>
            <a:ea typeface="Verdana" pitchFamily="34" charset="0"/>
            <a:cs typeface="Verdana" pitchFamily="34" charset="0"/>
          </a:endParaRPr>
        </a:p>
      </dgm:t>
    </dgm:pt>
    <dgm:pt modelId="{1DC898E1-3483-45BF-B469-9390DAD40BF2}">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Cohorting</a:t>
          </a:r>
          <a:r>
            <a:rPr lang="en-GB" sz="1200" dirty="0" smtClean="0">
              <a:latin typeface="Arial" pitchFamily="34" charset="0"/>
              <a:ea typeface="Verdana" pitchFamily="34" charset="0"/>
              <a:cs typeface="Arial" pitchFamily="34" charset="0"/>
            </a:rPr>
            <a:t> staff / patients</a:t>
          </a:r>
          <a:endParaRPr lang="en-GB" sz="1200" dirty="0">
            <a:latin typeface="Arial" pitchFamily="34" charset="0"/>
            <a:ea typeface="Verdana" pitchFamily="34" charset="0"/>
            <a:cs typeface="Arial" pitchFamily="34" charset="0"/>
          </a:endParaRPr>
        </a:p>
      </dgm:t>
    </dgm:pt>
    <dgm:pt modelId="{F7EF704C-7F0C-423B-91C3-C406E2F09E75}" type="parTrans" cxnId="{2DEA5D6D-69AB-4ED6-B535-7693D67DFE6A}">
      <dgm:prSet custT="1"/>
      <dgm:spPr>
        <a:ln>
          <a:solidFill>
            <a:schemeClr val="accent2"/>
          </a:solidFill>
          <a:prstDash val="dash"/>
        </a:ln>
      </dgm:spPr>
      <dgm:t>
        <a:bodyPr/>
        <a:lstStyle/>
        <a:p>
          <a:endParaRPr lang="en-GB" sz="6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400">
            <a:latin typeface="Verdana" pitchFamily="34" charset="0"/>
            <a:ea typeface="Verdana" pitchFamily="34" charset="0"/>
            <a:cs typeface="Verdana" pitchFamily="34" charset="0"/>
          </a:endParaRPr>
        </a:p>
      </dgm:t>
    </dgm:pt>
    <dgm:pt modelId="{4E0FB591-084E-44E4-982F-B3DB632290B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Note flagging</a:t>
          </a:r>
          <a:endParaRPr lang="en-GB" sz="1200" dirty="0">
            <a:latin typeface="Arial" pitchFamily="34" charset="0"/>
            <a:ea typeface="Verdana" pitchFamily="34" charset="0"/>
            <a:cs typeface="Arial" pitchFamily="34" charset="0"/>
          </a:endParaRPr>
        </a:p>
      </dgm:t>
    </dgm:pt>
    <dgm:pt modelId="{DFD433B9-07C6-4B21-B9C4-816FCBFA6608}" type="parTrans" cxnId="{7414494E-B782-49ED-A909-CEF92AE8B474}">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400">
            <a:latin typeface="Verdana" pitchFamily="34" charset="0"/>
            <a:ea typeface="Verdana" pitchFamily="34" charset="0"/>
            <a:cs typeface="Verdana" pitchFamily="34" charset="0"/>
          </a:endParaRPr>
        </a:p>
      </dgm:t>
    </dgm:pt>
    <dgm:pt modelId="{2F3D5F60-995D-493A-AB8E-8211A1E937DB}">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HCW screening</a:t>
          </a:r>
          <a:endParaRPr lang="en-GB" sz="1200" dirty="0">
            <a:latin typeface="Arial" pitchFamily="34" charset="0"/>
            <a:ea typeface="Verdana" pitchFamily="34" charset="0"/>
            <a:cs typeface="Arial" pitchFamily="34" charset="0"/>
          </a:endParaRPr>
        </a:p>
      </dgm:t>
    </dgm:pt>
    <dgm:pt modelId="{729817D1-DDE8-49A6-89D2-945592EDE396}" type="parTrans" cxnId="{3E39BDBB-DBF2-426D-9939-47E54CEBD191}">
      <dgm:prSet custT="1"/>
      <dgm:spPr>
        <a:ln>
          <a:solidFill>
            <a:schemeClr val="accent2"/>
          </a:solidFill>
          <a:prstDash val="dash"/>
        </a:ln>
      </dgm:spPr>
      <dgm:t>
        <a:bodyPr/>
        <a:lstStyle/>
        <a:p>
          <a:endParaRPr lang="en-GB" sz="800"/>
        </a:p>
      </dgm:t>
    </dgm:pt>
    <dgm:pt modelId="{758E6241-CA54-490B-9C78-05E77CDDA755}" type="sibTrans" cxnId="{3E39BDBB-DBF2-426D-9939-47E54CEBD191}">
      <dgm:prSet/>
      <dgm:spPr/>
      <dgm:t>
        <a:bodyPr/>
        <a:lstStyle/>
        <a:p>
          <a:endParaRPr lang="en-GB" sz="1600"/>
        </a:p>
      </dgm:t>
    </dgm:pt>
    <dgm:pt modelId="{30B0427D-F77E-4EBB-9690-E3F339F718E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Education</a:t>
          </a:r>
          <a:endParaRPr lang="en-GB" sz="1200" dirty="0">
            <a:latin typeface="Arial" pitchFamily="34" charset="0"/>
            <a:ea typeface="Verdana" pitchFamily="34" charset="0"/>
            <a:cs typeface="Arial" pitchFamily="34" charset="0"/>
          </a:endParaRP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400"/>
        </a:p>
      </dgm:t>
    </dgm:pt>
    <dgm:pt modelId="{7A85F858-FEE5-482B-BB60-64B1A39EA05D}" type="sibTrans" cxnId="{C20FDDA5-6920-451F-AAC5-BEBA74AEB85B}">
      <dgm:prSet/>
      <dgm:spPr/>
      <dgm:t>
        <a:bodyPr/>
        <a:lstStyle/>
        <a:p>
          <a:endParaRPr lang="en-GB" sz="1600"/>
        </a:p>
      </dgm:t>
    </dgm:pt>
    <dgm:pt modelId="{172E6AE5-0134-4779-8165-EFF5EB52F991}">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Env</a:t>
          </a:r>
          <a:r>
            <a:rPr lang="en-GB" sz="1200" dirty="0" smtClean="0">
              <a:latin typeface="Arial" pitchFamily="34" charset="0"/>
              <a:ea typeface="Verdana" pitchFamily="34" charset="0"/>
              <a:cs typeface="Arial" pitchFamily="34" charset="0"/>
            </a:rPr>
            <a:t>. screening</a:t>
          </a:r>
          <a:endParaRPr lang="en-GB" sz="1200" dirty="0">
            <a:latin typeface="Arial" pitchFamily="34" charset="0"/>
            <a:ea typeface="Verdana" pitchFamily="34" charset="0"/>
            <a:cs typeface="Arial" pitchFamily="34" charset="0"/>
          </a:endParaRPr>
        </a:p>
      </dgm:t>
    </dgm:pt>
    <dgm:pt modelId="{C5E0D87E-1CC1-4A3D-9881-1ED07C493769}" type="parTrans" cxnId="{4ADAC36A-1538-4E79-91A1-63FF6812AE90}">
      <dgm:prSet/>
      <dgm:spPr>
        <a:ln>
          <a:solidFill>
            <a:schemeClr val="accent2"/>
          </a:solidFill>
          <a:prstDash val="dash"/>
        </a:ln>
      </dgm:spPr>
      <dgm:t>
        <a:bodyPr/>
        <a:lstStyle/>
        <a:p>
          <a:endParaRPr lang="en-GB"/>
        </a:p>
      </dgm:t>
    </dgm:pt>
    <dgm:pt modelId="{2E30D3CB-6DD1-4196-9D7D-556003FAD13E}" type="sibTrans" cxnId="{4ADAC36A-1538-4E79-91A1-63FF6812AE90}">
      <dgm:prSet/>
      <dgm:spPr/>
      <dgm:t>
        <a:bodyPr/>
        <a:lstStyle/>
        <a:p>
          <a:endParaRPr lang="en-GB"/>
        </a:p>
      </dgm:t>
    </dgm:pt>
    <dgm:pt modelId="{D03877C3-1884-4EF4-85EB-8BD069228909}">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Decol</a:t>
          </a:r>
          <a:r>
            <a:rPr lang="en-GB" sz="1200" dirty="0" smtClean="0">
              <a:latin typeface="Arial" pitchFamily="34" charset="0"/>
              <a:ea typeface="Verdana" pitchFamily="34" charset="0"/>
              <a:cs typeface="Arial" pitchFamily="34" charset="0"/>
            </a:rPr>
            <a:t>.</a:t>
          </a:r>
          <a:endParaRPr lang="en-GB" sz="1200" dirty="0">
            <a:latin typeface="Arial" pitchFamily="34" charset="0"/>
            <a:ea typeface="Verdana" pitchFamily="34" charset="0"/>
            <a:cs typeface="Arial" pitchFamily="34" charset="0"/>
          </a:endParaRPr>
        </a:p>
      </dgm:t>
    </dgm:pt>
    <dgm:pt modelId="{75C834B3-37A1-4BD1-BF07-2439FF971427}" type="parTrans" cxnId="{C380DB8D-1B6A-4BFD-A275-DF48520A7820}">
      <dgm:prSet/>
      <dgm:spPr>
        <a:ln>
          <a:solidFill>
            <a:schemeClr val="accent2"/>
          </a:solidFill>
          <a:prstDash val="dash"/>
        </a:ln>
      </dgm:spPr>
      <dgm:t>
        <a:bodyPr/>
        <a:lstStyle/>
        <a:p>
          <a:endParaRPr lang="en-GB"/>
        </a:p>
      </dgm:t>
    </dgm:pt>
    <dgm:pt modelId="{982B13C8-8BB8-4C27-A524-A66EE8D3F6D7}" type="sibTrans" cxnId="{C380DB8D-1B6A-4BFD-A275-DF48520A7820}">
      <dgm:prSet/>
      <dgm:spPr/>
      <dgm:t>
        <a:bodyPr/>
        <a:lstStyle/>
        <a:p>
          <a:endParaRPr lang="en-GB"/>
        </a:p>
      </dgm:t>
    </dgm:pt>
    <dgm:pt modelId="{A49E0152-2DD2-49A2-9CC5-612774D21184}" type="pres">
      <dgm:prSet presAssocID="{4892F491-B09A-45FD-BFEE-CEDFCF7D69CA}" presName="cycle" presStyleCnt="0">
        <dgm:presLayoutVars>
          <dgm:chMax val="1"/>
          <dgm:dir/>
          <dgm:animLvl val="ctr"/>
          <dgm:resizeHandles val="exact"/>
        </dgm:presLayoutVars>
      </dgm:prSet>
      <dgm:spPr/>
      <dgm:t>
        <a:bodyPr/>
        <a:lstStyle/>
        <a:p>
          <a:endParaRPr lang="en-GB"/>
        </a:p>
      </dgm:t>
    </dgm:pt>
    <dgm:pt modelId="{8D5BE3AC-461A-4E9C-BBE1-0A9BF9DDA728}" type="pres">
      <dgm:prSet presAssocID="{8715AFC6-36CD-4620-973E-32392D175DAD}" presName="centerShape" presStyleLbl="node0" presStyleIdx="0" presStyleCnt="1" custScaleX="111398" custScaleY="111780" custLinFactNeighborX="-13632"/>
      <dgm:spPr/>
      <dgm:t>
        <a:bodyPr/>
        <a:lstStyle/>
        <a:p>
          <a:endParaRPr lang="en-GB"/>
        </a:p>
      </dgm:t>
    </dgm:pt>
    <dgm:pt modelId="{DB8F51CD-C538-4588-A588-A84B010586D4}" type="pres">
      <dgm:prSet presAssocID="{5C92E9D5-3F9A-48B7-AFFD-FD5BBAF7D360}" presName="Name9" presStyleLbl="parChTrans1D2" presStyleIdx="0" presStyleCnt="11"/>
      <dgm:spPr/>
      <dgm:t>
        <a:bodyPr/>
        <a:lstStyle/>
        <a:p>
          <a:endParaRPr lang="en-GB"/>
        </a:p>
      </dgm:t>
    </dgm:pt>
    <dgm:pt modelId="{CD16E292-EBF1-4852-8449-B8A883995D41}" type="pres">
      <dgm:prSet presAssocID="{5C92E9D5-3F9A-48B7-AFFD-FD5BBAF7D360}" presName="connTx" presStyleLbl="parChTrans1D2" presStyleIdx="0" presStyleCnt="11"/>
      <dgm:spPr/>
      <dgm:t>
        <a:bodyPr/>
        <a:lstStyle/>
        <a:p>
          <a:endParaRPr lang="en-GB"/>
        </a:p>
      </dgm:t>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t>
        <a:bodyPr/>
        <a:lstStyle/>
        <a:p>
          <a:endParaRPr lang="en-GB"/>
        </a:p>
      </dgm:t>
    </dgm:pt>
    <dgm:pt modelId="{6D54B6E2-7739-424F-AD0F-5C0CCB7D7C11}" type="pres">
      <dgm:prSet presAssocID="{5F7567EC-E434-4278-9430-FFCD43F627BD}" presName="Name9" presStyleLbl="parChTrans1D2" presStyleIdx="1" presStyleCnt="11"/>
      <dgm:spPr/>
      <dgm:t>
        <a:bodyPr/>
        <a:lstStyle/>
        <a:p>
          <a:endParaRPr lang="en-GB"/>
        </a:p>
      </dgm:t>
    </dgm:pt>
    <dgm:pt modelId="{8CC5B607-0528-4753-B71B-C47E55CDE24D}" type="pres">
      <dgm:prSet presAssocID="{5F7567EC-E434-4278-9430-FFCD43F627BD}" presName="connTx" presStyleLbl="parChTrans1D2" presStyleIdx="1" presStyleCnt="11"/>
      <dgm:spPr/>
      <dgm:t>
        <a:bodyPr/>
        <a:lstStyle/>
        <a:p>
          <a:endParaRPr lang="en-GB"/>
        </a:p>
      </dgm:t>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t>
        <a:bodyPr/>
        <a:lstStyle/>
        <a:p>
          <a:endParaRPr lang="en-GB"/>
        </a:p>
      </dgm:t>
    </dgm:pt>
    <dgm:pt modelId="{448BC795-2B71-4D53-89F4-C8C4F00A8740}" type="pres">
      <dgm:prSet presAssocID="{729817D1-DDE8-49A6-89D2-945592EDE396}" presName="Name9" presStyleLbl="parChTrans1D2" presStyleIdx="2" presStyleCnt="11"/>
      <dgm:spPr/>
      <dgm:t>
        <a:bodyPr/>
        <a:lstStyle/>
        <a:p>
          <a:endParaRPr lang="en-GB"/>
        </a:p>
      </dgm:t>
    </dgm:pt>
    <dgm:pt modelId="{D2C82444-4781-471A-B305-6DC405DAD0AB}" type="pres">
      <dgm:prSet presAssocID="{729817D1-DDE8-49A6-89D2-945592EDE396}" presName="connTx" presStyleLbl="parChTrans1D2" presStyleIdx="2" presStyleCnt="11"/>
      <dgm:spPr/>
      <dgm:t>
        <a:bodyPr/>
        <a:lstStyle/>
        <a:p>
          <a:endParaRPr lang="en-GB"/>
        </a:p>
      </dgm:t>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t>
        <a:bodyPr/>
        <a:lstStyle/>
        <a:p>
          <a:endParaRPr lang="en-GB"/>
        </a:p>
      </dgm:t>
    </dgm:pt>
    <dgm:pt modelId="{87EBF4B6-5A60-49E3-BAE3-9569A8941223}" type="pres">
      <dgm:prSet presAssocID="{75C834B3-37A1-4BD1-BF07-2439FF971427}" presName="Name9" presStyleLbl="parChTrans1D2" presStyleIdx="3" presStyleCnt="11"/>
      <dgm:spPr/>
      <dgm:t>
        <a:bodyPr/>
        <a:lstStyle/>
        <a:p>
          <a:endParaRPr lang="en-GB"/>
        </a:p>
      </dgm:t>
    </dgm:pt>
    <dgm:pt modelId="{A9BBBB1D-F357-4DFA-8799-2F40A9DBE6CF}" type="pres">
      <dgm:prSet presAssocID="{75C834B3-37A1-4BD1-BF07-2439FF971427}" presName="connTx" presStyleLbl="parChTrans1D2" presStyleIdx="3" presStyleCnt="11"/>
      <dgm:spPr/>
      <dgm:t>
        <a:bodyPr/>
        <a:lstStyle/>
        <a:p>
          <a:endParaRPr lang="en-GB"/>
        </a:p>
      </dgm:t>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t>
        <a:bodyPr/>
        <a:lstStyle/>
        <a:p>
          <a:endParaRPr lang="en-GB"/>
        </a:p>
      </dgm:t>
    </dgm:pt>
    <dgm:pt modelId="{C7B946FE-59D8-4D12-8C09-BC0537958DAE}" type="pres">
      <dgm:prSet presAssocID="{F7EF704C-7F0C-423B-91C3-C406E2F09E75}" presName="Name9" presStyleLbl="parChTrans1D2" presStyleIdx="4" presStyleCnt="11"/>
      <dgm:spPr/>
      <dgm:t>
        <a:bodyPr/>
        <a:lstStyle/>
        <a:p>
          <a:endParaRPr lang="en-GB"/>
        </a:p>
      </dgm:t>
    </dgm:pt>
    <dgm:pt modelId="{3E6C9985-DBDD-4EED-8D41-8D7A934D85AD}" type="pres">
      <dgm:prSet presAssocID="{F7EF704C-7F0C-423B-91C3-C406E2F09E75}" presName="connTx" presStyleLbl="parChTrans1D2" presStyleIdx="4" presStyleCnt="11"/>
      <dgm:spPr/>
      <dgm:t>
        <a:bodyPr/>
        <a:lstStyle/>
        <a:p>
          <a:endParaRPr lang="en-GB"/>
        </a:p>
      </dgm:t>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t>
        <a:bodyPr/>
        <a:lstStyle/>
        <a:p>
          <a:endParaRPr lang="en-GB"/>
        </a:p>
      </dgm:t>
    </dgm:pt>
    <dgm:pt modelId="{0401F99C-04ED-41B4-8658-7B8E1CC84941}" type="pres">
      <dgm:prSet presAssocID="{DFD433B9-07C6-4B21-B9C4-816FCBFA6608}" presName="Name9" presStyleLbl="parChTrans1D2" presStyleIdx="5" presStyleCnt="11"/>
      <dgm:spPr/>
      <dgm:t>
        <a:bodyPr/>
        <a:lstStyle/>
        <a:p>
          <a:endParaRPr lang="en-GB"/>
        </a:p>
      </dgm:t>
    </dgm:pt>
    <dgm:pt modelId="{12060A79-2244-4244-AA48-F91B8FBCA874}" type="pres">
      <dgm:prSet presAssocID="{DFD433B9-07C6-4B21-B9C4-816FCBFA6608}" presName="connTx" presStyleLbl="parChTrans1D2" presStyleIdx="5" presStyleCnt="11"/>
      <dgm:spPr/>
      <dgm:t>
        <a:bodyPr/>
        <a:lstStyle/>
        <a:p>
          <a:endParaRPr lang="en-GB"/>
        </a:p>
      </dgm:t>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t>
        <a:bodyPr/>
        <a:lstStyle/>
        <a:p>
          <a:endParaRPr lang="en-GB"/>
        </a:p>
      </dgm:t>
    </dgm:pt>
    <dgm:pt modelId="{94D7B32E-51E5-469E-81C3-B09D2C7CCD65}" type="pres">
      <dgm:prSet presAssocID="{B54B3BDF-AD3C-4C1C-9126-E53081C4B6EE}" presName="Name9" presStyleLbl="parChTrans1D2" presStyleIdx="6" presStyleCnt="11"/>
      <dgm:spPr/>
      <dgm:t>
        <a:bodyPr/>
        <a:lstStyle/>
        <a:p>
          <a:endParaRPr lang="en-GB"/>
        </a:p>
      </dgm:t>
    </dgm:pt>
    <dgm:pt modelId="{3E22750F-2164-4CC6-96AD-91A0A3D037DD}" type="pres">
      <dgm:prSet presAssocID="{B54B3BDF-AD3C-4C1C-9126-E53081C4B6EE}" presName="connTx" presStyleLbl="parChTrans1D2" presStyleIdx="6" presStyleCnt="11"/>
      <dgm:spPr/>
      <dgm:t>
        <a:bodyPr/>
        <a:lstStyle/>
        <a:p>
          <a:endParaRPr lang="en-GB"/>
        </a:p>
      </dgm:t>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t>
        <a:bodyPr/>
        <a:lstStyle/>
        <a:p>
          <a:endParaRPr lang="en-GB"/>
        </a:p>
      </dgm:t>
    </dgm:pt>
    <dgm:pt modelId="{3868F5E0-3D5A-4E7C-91D4-012296AD59B3}" type="pres">
      <dgm:prSet presAssocID="{C5E0D87E-1CC1-4A3D-9881-1ED07C493769}" presName="Name9" presStyleLbl="parChTrans1D2" presStyleIdx="7" presStyleCnt="11"/>
      <dgm:spPr/>
      <dgm:t>
        <a:bodyPr/>
        <a:lstStyle/>
        <a:p>
          <a:endParaRPr lang="en-GB"/>
        </a:p>
      </dgm:t>
    </dgm:pt>
    <dgm:pt modelId="{A532EF75-F26C-471F-ADFF-DDB83451C2E4}" type="pres">
      <dgm:prSet presAssocID="{C5E0D87E-1CC1-4A3D-9881-1ED07C493769}" presName="connTx" presStyleLbl="parChTrans1D2" presStyleIdx="7" presStyleCnt="11"/>
      <dgm:spPr/>
      <dgm:t>
        <a:bodyPr/>
        <a:lstStyle/>
        <a:p>
          <a:endParaRPr lang="en-GB"/>
        </a:p>
      </dgm:t>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t>
        <a:bodyPr/>
        <a:lstStyle/>
        <a:p>
          <a:endParaRPr lang="en-GB"/>
        </a:p>
      </dgm:t>
    </dgm:pt>
    <dgm:pt modelId="{421FD191-AC28-4012-8BFC-AAD3D4C0C750}" type="pres">
      <dgm:prSet presAssocID="{B77610A5-4DDC-4EEE-A8DE-B1AC8F25349C}" presName="Name9" presStyleLbl="parChTrans1D2" presStyleIdx="8" presStyleCnt="11"/>
      <dgm:spPr/>
      <dgm:t>
        <a:bodyPr/>
        <a:lstStyle/>
        <a:p>
          <a:endParaRPr lang="en-GB"/>
        </a:p>
      </dgm:t>
    </dgm:pt>
    <dgm:pt modelId="{E8C2D3D2-ED36-4F0D-8D48-2D57758E38D2}" type="pres">
      <dgm:prSet presAssocID="{B77610A5-4DDC-4EEE-A8DE-B1AC8F25349C}" presName="connTx" presStyleLbl="parChTrans1D2" presStyleIdx="8" presStyleCnt="11"/>
      <dgm:spPr/>
      <dgm:t>
        <a:bodyPr/>
        <a:lstStyle/>
        <a:p>
          <a:endParaRPr lang="en-GB"/>
        </a:p>
      </dgm:t>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t>
        <a:bodyPr/>
        <a:lstStyle/>
        <a:p>
          <a:endParaRPr lang="en-GB"/>
        </a:p>
      </dgm:t>
    </dgm:pt>
    <dgm:pt modelId="{720E6570-9767-471F-815E-B4D0543DB38A}" type="pres">
      <dgm:prSet presAssocID="{8324FD19-721A-48E6-9B7F-C10C2826DCB1}" presName="Name9" presStyleLbl="parChTrans1D2" presStyleIdx="9" presStyleCnt="11"/>
      <dgm:spPr/>
      <dgm:t>
        <a:bodyPr/>
        <a:lstStyle/>
        <a:p>
          <a:endParaRPr lang="en-GB"/>
        </a:p>
      </dgm:t>
    </dgm:pt>
    <dgm:pt modelId="{F71B67E4-A572-48AD-8A92-C56BFE8B1B0E}" type="pres">
      <dgm:prSet presAssocID="{8324FD19-721A-48E6-9B7F-C10C2826DCB1}" presName="connTx" presStyleLbl="parChTrans1D2" presStyleIdx="9" presStyleCnt="11"/>
      <dgm:spPr/>
      <dgm:t>
        <a:bodyPr/>
        <a:lstStyle/>
        <a:p>
          <a:endParaRPr lang="en-GB"/>
        </a:p>
      </dgm:t>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t>
        <a:bodyPr/>
        <a:lstStyle/>
        <a:p>
          <a:endParaRPr lang="en-GB"/>
        </a:p>
      </dgm:t>
    </dgm:pt>
    <dgm:pt modelId="{23DBB19A-08A9-404C-9A85-907E2DFCBF40}" type="pres">
      <dgm:prSet presAssocID="{295B469E-CAC4-48A0-ADC6-D65C51EAF43B}" presName="Name9" presStyleLbl="parChTrans1D2" presStyleIdx="10" presStyleCnt="11"/>
      <dgm:spPr/>
      <dgm:t>
        <a:bodyPr/>
        <a:lstStyle/>
        <a:p>
          <a:endParaRPr lang="en-GB"/>
        </a:p>
      </dgm:t>
    </dgm:pt>
    <dgm:pt modelId="{FE2B994C-3F60-4D7A-BA7A-AF7D18DD4163}" type="pres">
      <dgm:prSet presAssocID="{295B469E-CAC4-48A0-ADC6-D65C51EAF43B}" presName="connTx" presStyleLbl="parChTrans1D2" presStyleIdx="10" presStyleCnt="11"/>
      <dgm:spPr/>
      <dgm:t>
        <a:bodyPr/>
        <a:lstStyle/>
        <a:p>
          <a:endParaRPr lang="en-GB"/>
        </a:p>
      </dgm:t>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t>
        <a:bodyPr/>
        <a:lstStyle/>
        <a:p>
          <a:endParaRPr lang="en-GB"/>
        </a:p>
      </dgm:t>
    </dgm:pt>
  </dgm:ptLst>
  <dgm:cxnLst>
    <dgm:cxn modelId="{E149B068-0F32-4858-AF7B-A33A27356E46}" type="presOf" srcId="{729817D1-DDE8-49A6-89D2-945592EDE396}" destId="{448BC795-2B71-4D53-89F4-C8C4F00A8740}" srcOrd="0" destOrd="0" presId="urn:microsoft.com/office/officeart/2005/8/layout/radial1"/>
    <dgm:cxn modelId="{D90AD37B-92AC-445A-A255-0979959CC132}" type="presOf" srcId="{B54B3BDF-AD3C-4C1C-9126-E53081C4B6EE}" destId="{3E22750F-2164-4CC6-96AD-91A0A3D037DD}" srcOrd="1" destOrd="0" presId="urn:microsoft.com/office/officeart/2005/8/layout/radial1"/>
    <dgm:cxn modelId="{E16EC3A6-048B-44F3-9982-2AEC1E243849}" type="presOf" srcId="{F7EF704C-7F0C-423B-91C3-C406E2F09E75}" destId="{C7B946FE-59D8-4D12-8C09-BC0537958DAE}" srcOrd="0" destOrd="0" presId="urn:microsoft.com/office/officeart/2005/8/layout/radial1"/>
    <dgm:cxn modelId="{B911F903-4600-4E46-91F2-1A48E8AF606F}" type="presOf" srcId="{B77610A5-4DDC-4EEE-A8DE-B1AC8F25349C}" destId="{E8C2D3D2-ED36-4F0D-8D48-2D57758E38D2}" srcOrd="1"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2611617D-1DFE-40F4-8745-25CF6D47C01F}" type="presOf" srcId="{EA6DA222-2801-4BDE-96FC-414C08C9BE4B}" destId="{2E3885CB-49A2-41CF-8BE0-0102112EC607}" srcOrd="0" destOrd="0" presId="urn:microsoft.com/office/officeart/2005/8/layout/radial1"/>
    <dgm:cxn modelId="{70D45D3B-A789-40AB-8DC1-AF4F08CE9A81}" type="presOf" srcId="{30B0427D-F77E-4EBB-9690-E3F339F718ED}" destId="{4725C341-6B0C-4ABF-99AD-5931983A12A4}" srcOrd="0" destOrd="0" presId="urn:microsoft.com/office/officeart/2005/8/layout/radial1"/>
    <dgm:cxn modelId="{9C1EB452-3BAE-4640-96AC-9E4F7494041F}" type="presOf" srcId="{172E6AE5-0134-4779-8165-EFF5EB52F991}" destId="{C1BA877E-160B-49D7-ACE8-9733322D575C}" srcOrd="0" destOrd="0" presId="urn:microsoft.com/office/officeart/2005/8/layout/radial1"/>
    <dgm:cxn modelId="{70CBC78F-FAE6-4EAC-AE2D-8404B1883CA9}" srcId="{8715AFC6-36CD-4620-973E-32392D175DAD}" destId="{EA6DA222-2801-4BDE-96FC-414C08C9BE4B}" srcOrd="10" destOrd="0" parTransId="{295B469E-CAC4-48A0-ADC6-D65C51EAF43B}" sibTransId="{62D90F40-0E10-4163-ADCA-A0BF8F889187}"/>
    <dgm:cxn modelId="{78D8BB30-8E5B-43D1-8FC7-96D2C837578E}" type="presOf" srcId="{B77610A5-4DDC-4EEE-A8DE-B1AC8F25349C}" destId="{421FD191-AC28-4012-8BFC-AAD3D4C0C750}" srcOrd="0" destOrd="0" presId="urn:microsoft.com/office/officeart/2005/8/layout/radial1"/>
    <dgm:cxn modelId="{A5CDDF11-514B-488B-BF87-7F292C53E360}" type="presOf" srcId="{8715AFC6-36CD-4620-973E-32392D175DAD}" destId="{8D5BE3AC-461A-4E9C-BBE1-0A9BF9DDA728}" srcOrd="0" destOrd="0" presId="urn:microsoft.com/office/officeart/2005/8/layout/radial1"/>
    <dgm:cxn modelId="{9C0FF903-1021-48EC-8668-8403C9427C64}" type="presOf" srcId="{295B469E-CAC4-48A0-ADC6-D65C51EAF43B}" destId="{FE2B994C-3F60-4D7A-BA7A-AF7D18DD4163}" srcOrd="1" destOrd="0" presId="urn:microsoft.com/office/officeart/2005/8/layout/radial1"/>
    <dgm:cxn modelId="{25D0DCA8-085B-4C64-8B33-6DFC78934A5E}" type="presOf" srcId="{1DC898E1-3483-45BF-B469-9390DAD40BF2}" destId="{5CAC3CA5-4D4E-4CD5-B029-F343138D5FD6}" srcOrd="0" destOrd="0" presId="urn:microsoft.com/office/officeart/2005/8/layout/radial1"/>
    <dgm:cxn modelId="{31079808-D721-4B7D-8B08-A169784D3B74}" type="presOf" srcId="{B54B3BDF-AD3C-4C1C-9126-E53081C4B6EE}" destId="{94D7B32E-51E5-469E-81C3-B09D2C7CCD65}" srcOrd="0" destOrd="0" presId="urn:microsoft.com/office/officeart/2005/8/layout/radial1"/>
    <dgm:cxn modelId="{DBC830EC-AAF4-4594-8D5C-6C87BB72AED9}" type="presOf" srcId="{D03877C3-1884-4EF4-85EB-8BD069228909}" destId="{9C0566EF-5437-4189-A58F-D7ED4475F7E6}"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A44E021C-83DE-4434-8AB4-3FABAF8C3EA8}" type="presOf" srcId="{2F3D5F60-995D-493A-AB8E-8211A1E937DB}" destId="{09E20101-E01D-44D7-A5E2-CBAFA2BAA369}"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19608C39-C830-484B-A962-1FFDA326185B}" type="presOf" srcId="{DFD433B9-07C6-4B21-B9C4-816FCBFA6608}" destId="{12060A79-2244-4244-AA48-F91B8FBCA874}" srcOrd="1" destOrd="0" presId="urn:microsoft.com/office/officeart/2005/8/layout/radial1"/>
    <dgm:cxn modelId="{73C01C5A-A70B-48CC-B702-05FC10FE8EC5}" type="presOf" srcId="{CCE1C0B0-DE76-4F28-93F7-6524373D5EF4}" destId="{B63D901A-D3CC-4C32-BB43-D8907AFB5273}" srcOrd="0" destOrd="0" presId="urn:microsoft.com/office/officeart/2005/8/layout/radial1"/>
    <dgm:cxn modelId="{80B92668-34E4-4AC5-95DF-3D4300089301}" type="presOf" srcId="{75C834B3-37A1-4BD1-BF07-2439FF971427}" destId="{A9BBBB1D-F357-4DFA-8799-2F40A9DBE6CF}" srcOrd="1" destOrd="0" presId="urn:microsoft.com/office/officeart/2005/8/layout/radial1"/>
    <dgm:cxn modelId="{9AD94615-83C6-4619-AB09-E736AEC0A46F}" type="presOf" srcId="{75C834B3-37A1-4BD1-BF07-2439FF971427}" destId="{87EBF4B6-5A60-49E3-BAE3-9569A8941223}" srcOrd="0" destOrd="0" presId="urn:microsoft.com/office/officeart/2005/8/layout/radial1"/>
    <dgm:cxn modelId="{9F22333E-1413-461F-9DC3-90F6E5F3C9B0}" type="presOf" srcId="{F7EF704C-7F0C-423B-91C3-C406E2F09E75}" destId="{3E6C9985-DBDD-4EED-8D41-8D7A934D85AD}" srcOrd="1" destOrd="0" presId="urn:microsoft.com/office/officeart/2005/8/layout/radial1"/>
    <dgm:cxn modelId="{6CAFF84C-A578-4452-AB97-C48050E26C1E}" type="presOf" srcId="{C5E0D87E-1CC1-4A3D-9881-1ED07C493769}" destId="{A532EF75-F26C-471F-ADFF-DDB83451C2E4}" srcOrd="1" destOrd="0" presId="urn:microsoft.com/office/officeart/2005/8/layout/radial1"/>
    <dgm:cxn modelId="{6D725E98-C19B-4760-B530-195B0A517CE3}" type="presOf" srcId="{C5E0D87E-1CC1-4A3D-9881-1ED07C493769}" destId="{3868F5E0-3D5A-4E7C-91D4-012296AD59B3}" srcOrd="0" destOrd="0" presId="urn:microsoft.com/office/officeart/2005/8/layout/radial1"/>
    <dgm:cxn modelId="{C8AB892F-88CD-4081-AF1D-1AC5C71CAB92}" srcId="{8715AFC6-36CD-4620-973E-32392D175DAD}" destId="{524186CD-B6C7-431D-81A8-A265F171B424}" srcOrd="8" destOrd="0" parTransId="{B77610A5-4DDC-4EEE-A8DE-B1AC8F25349C}" sibTransId="{E366F979-1B1E-475A-8BB8-423F9BB0D2A6}"/>
    <dgm:cxn modelId="{5A9CACEE-1289-401A-888F-DEEB5E27C9AC}" type="presOf" srcId="{295B469E-CAC4-48A0-ADC6-D65C51EAF43B}" destId="{23DBB19A-08A9-404C-9A85-907E2DFCBF40}" srcOrd="0" destOrd="0" presId="urn:microsoft.com/office/officeart/2005/8/layout/radial1"/>
    <dgm:cxn modelId="{80288736-16D6-4D0C-B0A9-93A4B228BAEA}" type="presOf" srcId="{5C92E9D5-3F9A-48B7-AFFD-FD5BBAF7D360}" destId="{DB8F51CD-C538-4588-A588-A84B010586D4}" srcOrd="0" destOrd="0" presId="urn:microsoft.com/office/officeart/2005/8/layout/radial1"/>
    <dgm:cxn modelId="{2F265BDE-9771-49DF-814A-42342CF64F58}" type="presOf" srcId="{5F7567EC-E434-4278-9430-FFCD43F627BD}" destId="{6D54B6E2-7739-424F-AD0F-5C0CCB7D7C11}" srcOrd="0" destOrd="0" presId="urn:microsoft.com/office/officeart/2005/8/layout/radial1"/>
    <dgm:cxn modelId="{A6C15010-FAC8-4C88-805F-CBA8C6230987}" srcId="{8715AFC6-36CD-4620-973E-32392D175DAD}" destId="{5E79D641-A8F3-465A-8585-9B054D204568}" srcOrd="1" destOrd="0" parTransId="{5F7567EC-E434-4278-9430-FFCD43F627BD}" sibTransId="{94916EAA-8A3B-4AED-9B45-6599268B9417}"/>
    <dgm:cxn modelId="{85798276-5460-40C8-BB3D-D34268D78FC2}" type="presOf" srcId="{5E79D641-A8F3-465A-8585-9B054D204568}" destId="{F742DEE1-3A8E-4ACB-8223-B85092990354}" srcOrd="0" destOrd="0" presId="urn:microsoft.com/office/officeart/2005/8/layout/radial1"/>
    <dgm:cxn modelId="{2C9A46EE-9BD6-4ACB-8788-C23EEDE0BD83}" type="presOf" srcId="{4E0FB591-084E-44E4-982F-B3DB632290BD}" destId="{D9DC1811-6482-4882-BD97-6C1DF4FB7C5E}" srcOrd="0" destOrd="0" presId="urn:microsoft.com/office/officeart/2005/8/layout/radial1"/>
    <dgm:cxn modelId="{23280633-1CA8-45A4-B766-2EA6CBF4CDC6}" type="presOf" srcId="{5F7567EC-E434-4278-9430-FFCD43F627BD}" destId="{8CC5B607-0528-4753-B71B-C47E55CDE24D}" srcOrd="1" destOrd="0" presId="urn:microsoft.com/office/officeart/2005/8/layout/radial1"/>
    <dgm:cxn modelId="{BB939772-0E49-4166-9C6F-2F36A907B8BC}" type="presOf" srcId="{4892F491-B09A-45FD-BFEE-CEDFCF7D69CA}" destId="{A49E0152-2DD2-49A2-9CC5-612774D21184}"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3C7FB7F-62F5-4F63-8DE5-6D6CE9F56384}" type="presOf" srcId="{8324FD19-721A-48E6-9B7F-C10C2826DCB1}" destId="{F71B67E4-A572-48AD-8A92-C56BFE8B1B0E}" srcOrd="1"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E7E43793-1B29-45A8-8B7E-FCC6C6EB2AAE}" type="presOf" srcId="{5C92E9D5-3F9A-48B7-AFFD-FD5BBAF7D360}" destId="{CD16E292-EBF1-4852-8449-B8A883995D41}" srcOrd="1" destOrd="0" presId="urn:microsoft.com/office/officeart/2005/8/layout/radial1"/>
    <dgm:cxn modelId="{3C93D8CB-D5C6-4542-B6CC-10B8030E5926}" type="presOf" srcId="{8272ECC6-BC77-4D6B-8347-8F610F8237FF}" destId="{AFABF447-E48A-423B-B49F-6EA32EBB3358}" srcOrd="0"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9104ED17-79ED-400C-BDAB-F90C52CD02E9}" type="presOf" srcId="{DFD433B9-07C6-4B21-B9C4-816FCBFA6608}" destId="{0401F99C-04ED-41B4-8658-7B8E1CC84941}" srcOrd="0" destOrd="0" presId="urn:microsoft.com/office/officeart/2005/8/layout/radial1"/>
    <dgm:cxn modelId="{116CC42B-6148-4BC1-892E-06AAE4F4FA34}" type="presOf" srcId="{729817D1-DDE8-49A6-89D2-945592EDE396}" destId="{D2C82444-4781-471A-B305-6DC405DAD0AB}" srcOrd="1" destOrd="0" presId="urn:microsoft.com/office/officeart/2005/8/layout/radial1"/>
    <dgm:cxn modelId="{619769F9-BF75-47F1-BD63-EE1AE0EF5D76}" type="presOf" srcId="{524186CD-B6C7-431D-81A8-A265F171B424}" destId="{D03D7B20-5052-4A55-A9CD-47AAF7D35EA4}"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658C310A-B2E9-4BE2-A652-B915C043CCB5}" srcId="{4892F491-B09A-45FD-BFEE-CEDFCF7D69CA}" destId="{8715AFC6-36CD-4620-973E-32392D175DAD}" srcOrd="0" destOrd="0" parTransId="{DB7A71A3-DDBD-48EF-996D-BC3BE3DCD33A}" sibTransId="{3CB9D06F-3ADF-4737-B446-9C0401E1CD74}"/>
    <dgm:cxn modelId="{4ADAC36A-1538-4E79-91A1-63FF6812AE90}" srcId="{8715AFC6-36CD-4620-973E-32392D175DAD}" destId="{172E6AE5-0134-4779-8165-EFF5EB52F991}" srcOrd="7" destOrd="0" parTransId="{C5E0D87E-1CC1-4A3D-9881-1ED07C493769}" sibTransId="{2E30D3CB-6DD1-4196-9D7D-556003FAD13E}"/>
    <dgm:cxn modelId="{A4343E5F-0DF9-4326-AC8B-CA876B96CC82}" type="presOf" srcId="{8324FD19-721A-48E6-9B7F-C10C2826DCB1}" destId="{720E6570-9767-471F-815E-B4D0543DB38A}" srcOrd="0" destOrd="0" presId="urn:microsoft.com/office/officeart/2005/8/layout/radial1"/>
    <dgm:cxn modelId="{0D3B51DB-605E-4ABC-98D5-7489DFEC35F4}" type="presParOf" srcId="{A49E0152-2DD2-49A2-9CC5-612774D21184}" destId="{8D5BE3AC-461A-4E9C-BBE1-0A9BF9DDA728}" srcOrd="0" destOrd="0" presId="urn:microsoft.com/office/officeart/2005/8/layout/radial1"/>
    <dgm:cxn modelId="{BB280DC5-D33A-4119-962B-9976F8430546}" type="presParOf" srcId="{A49E0152-2DD2-49A2-9CC5-612774D21184}" destId="{DB8F51CD-C538-4588-A588-A84B010586D4}" srcOrd="1" destOrd="0" presId="urn:microsoft.com/office/officeart/2005/8/layout/radial1"/>
    <dgm:cxn modelId="{1DAD4639-2E2D-4058-9E8F-0603EFFBCC69}" type="presParOf" srcId="{DB8F51CD-C538-4588-A588-A84B010586D4}" destId="{CD16E292-EBF1-4852-8449-B8A883995D41}" srcOrd="0" destOrd="0" presId="urn:microsoft.com/office/officeart/2005/8/layout/radial1"/>
    <dgm:cxn modelId="{D2F55946-7427-46C3-B842-E30D7F8682B8}" type="presParOf" srcId="{A49E0152-2DD2-49A2-9CC5-612774D21184}" destId="{AFABF447-E48A-423B-B49F-6EA32EBB3358}" srcOrd="2" destOrd="0" presId="urn:microsoft.com/office/officeart/2005/8/layout/radial1"/>
    <dgm:cxn modelId="{E1B5BDE7-A6DF-4B21-BCA0-45711BC6F68E}" type="presParOf" srcId="{A49E0152-2DD2-49A2-9CC5-612774D21184}" destId="{6D54B6E2-7739-424F-AD0F-5C0CCB7D7C11}" srcOrd="3" destOrd="0" presId="urn:microsoft.com/office/officeart/2005/8/layout/radial1"/>
    <dgm:cxn modelId="{334A715D-F2F7-4015-8720-71DD0A60EB5E}" type="presParOf" srcId="{6D54B6E2-7739-424F-AD0F-5C0CCB7D7C11}" destId="{8CC5B607-0528-4753-B71B-C47E55CDE24D}" srcOrd="0" destOrd="0" presId="urn:microsoft.com/office/officeart/2005/8/layout/radial1"/>
    <dgm:cxn modelId="{45EAF54D-E8A6-40BD-A94A-44AC83C67A44}" type="presParOf" srcId="{A49E0152-2DD2-49A2-9CC5-612774D21184}" destId="{F742DEE1-3A8E-4ACB-8223-B85092990354}" srcOrd="4" destOrd="0" presId="urn:microsoft.com/office/officeart/2005/8/layout/radial1"/>
    <dgm:cxn modelId="{942104AC-7C0D-4416-A5E8-595B4F2FB6DC}" type="presParOf" srcId="{A49E0152-2DD2-49A2-9CC5-612774D21184}" destId="{448BC795-2B71-4D53-89F4-C8C4F00A8740}" srcOrd="5" destOrd="0" presId="urn:microsoft.com/office/officeart/2005/8/layout/radial1"/>
    <dgm:cxn modelId="{C7336E53-1411-4CFF-A77A-92119C55C449}" type="presParOf" srcId="{448BC795-2B71-4D53-89F4-C8C4F00A8740}" destId="{D2C82444-4781-471A-B305-6DC405DAD0AB}" srcOrd="0" destOrd="0" presId="urn:microsoft.com/office/officeart/2005/8/layout/radial1"/>
    <dgm:cxn modelId="{6BA09E26-ABCB-4A5A-824C-11EB32B08B8D}" type="presParOf" srcId="{A49E0152-2DD2-49A2-9CC5-612774D21184}" destId="{09E20101-E01D-44D7-A5E2-CBAFA2BAA369}" srcOrd="6" destOrd="0" presId="urn:microsoft.com/office/officeart/2005/8/layout/radial1"/>
    <dgm:cxn modelId="{D5888BBD-57DD-4F67-989F-6C7DCC4CCE41}" type="presParOf" srcId="{A49E0152-2DD2-49A2-9CC5-612774D21184}" destId="{87EBF4B6-5A60-49E3-BAE3-9569A8941223}" srcOrd="7" destOrd="0" presId="urn:microsoft.com/office/officeart/2005/8/layout/radial1"/>
    <dgm:cxn modelId="{442AD674-4328-4F33-A50C-4D999D0C8231}" type="presParOf" srcId="{87EBF4B6-5A60-49E3-BAE3-9569A8941223}" destId="{A9BBBB1D-F357-4DFA-8799-2F40A9DBE6CF}" srcOrd="0" destOrd="0" presId="urn:microsoft.com/office/officeart/2005/8/layout/radial1"/>
    <dgm:cxn modelId="{1D3EE192-A04D-4E9E-8CDC-75B2B45D6CD2}" type="presParOf" srcId="{A49E0152-2DD2-49A2-9CC5-612774D21184}" destId="{9C0566EF-5437-4189-A58F-D7ED4475F7E6}" srcOrd="8" destOrd="0" presId="urn:microsoft.com/office/officeart/2005/8/layout/radial1"/>
    <dgm:cxn modelId="{01C9063F-7B6B-44AC-9AAD-E5F154B32C3F}" type="presParOf" srcId="{A49E0152-2DD2-49A2-9CC5-612774D21184}" destId="{C7B946FE-59D8-4D12-8C09-BC0537958DAE}" srcOrd="9" destOrd="0" presId="urn:microsoft.com/office/officeart/2005/8/layout/radial1"/>
    <dgm:cxn modelId="{7ACCAC3B-585F-49F4-8FAC-5B9208B3126B}" type="presParOf" srcId="{C7B946FE-59D8-4D12-8C09-BC0537958DAE}" destId="{3E6C9985-DBDD-4EED-8D41-8D7A934D85AD}" srcOrd="0" destOrd="0" presId="urn:microsoft.com/office/officeart/2005/8/layout/radial1"/>
    <dgm:cxn modelId="{CDD65491-8188-45EB-A138-B92F17B086B2}" type="presParOf" srcId="{A49E0152-2DD2-49A2-9CC5-612774D21184}" destId="{5CAC3CA5-4D4E-4CD5-B029-F343138D5FD6}" srcOrd="10" destOrd="0" presId="urn:microsoft.com/office/officeart/2005/8/layout/radial1"/>
    <dgm:cxn modelId="{C8E74ACE-08BA-4BDF-BC31-1A8015706F69}" type="presParOf" srcId="{A49E0152-2DD2-49A2-9CC5-612774D21184}" destId="{0401F99C-04ED-41B4-8658-7B8E1CC84941}" srcOrd="11" destOrd="0" presId="urn:microsoft.com/office/officeart/2005/8/layout/radial1"/>
    <dgm:cxn modelId="{C5E2E33A-5235-48B7-B580-FD319175AC35}" type="presParOf" srcId="{0401F99C-04ED-41B4-8658-7B8E1CC84941}" destId="{12060A79-2244-4244-AA48-F91B8FBCA874}" srcOrd="0" destOrd="0" presId="urn:microsoft.com/office/officeart/2005/8/layout/radial1"/>
    <dgm:cxn modelId="{988922A1-D1C3-48B5-ABFF-AA477FB7AF3C}" type="presParOf" srcId="{A49E0152-2DD2-49A2-9CC5-612774D21184}" destId="{D9DC1811-6482-4882-BD97-6C1DF4FB7C5E}" srcOrd="12" destOrd="0" presId="urn:microsoft.com/office/officeart/2005/8/layout/radial1"/>
    <dgm:cxn modelId="{61E4B396-0396-40DC-AC85-6A924080CBBA}" type="presParOf" srcId="{A49E0152-2DD2-49A2-9CC5-612774D21184}" destId="{94D7B32E-51E5-469E-81C3-B09D2C7CCD65}" srcOrd="13" destOrd="0" presId="urn:microsoft.com/office/officeart/2005/8/layout/radial1"/>
    <dgm:cxn modelId="{517197B8-26BA-4DBA-97D1-2194295E09AC}" type="presParOf" srcId="{94D7B32E-51E5-469E-81C3-B09D2C7CCD65}" destId="{3E22750F-2164-4CC6-96AD-91A0A3D037DD}" srcOrd="0" destOrd="0" presId="urn:microsoft.com/office/officeart/2005/8/layout/radial1"/>
    <dgm:cxn modelId="{500C719F-93C4-491E-B0E9-3E1018C110F4}" type="presParOf" srcId="{A49E0152-2DD2-49A2-9CC5-612774D21184}" destId="{4725C341-6B0C-4ABF-99AD-5931983A12A4}" srcOrd="14" destOrd="0" presId="urn:microsoft.com/office/officeart/2005/8/layout/radial1"/>
    <dgm:cxn modelId="{CCE4178E-464D-44AC-894D-5354F631339F}" type="presParOf" srcId="{A49E0152-2DD2-49A2-9CC5-612774D21184}" destId="{3868F5E0-3D5A-4E7C-91D4-012296AD59B3}" srcOrd="15" destOrd="0" presId="urn:microsoft.com/office/officeart/2005/8/layout/radial1"/>
    <dgm:cxn modelId="{C0BCCE96-E04A-441A-8373-DFB4773D1D87}" type="presParOf" srcId="{3868F5E0-3D5A-4E7C-91D4-012296AD59B3}" destId="{A532EF75-F26C-471F-ADFF-DDB83451C2E4}" srcOrd="0" destOrd="0" presId="urn:microsoft.com/office/officeart/2005/8/layout/radial1"/>
    <dgm:cxn modelId="{05FCE7FE-CC0D-4B1E-8C74-E97D3CA6EEC5}" type="presParOf" srcId="{A49E0152-2DD2-49A2-9CC5-612774D21184}" destId="{C1BA877E-160B-49D7-ACE8-9733322D575C}" srcOrd="16" destOrd="0" presId="urn:microsoft.com/office/officeart/2005/8/layout/radial1"/>
    <dgm:cxn modelId="{2494E022-D81E-4508-9A64-59F4ECA9E23A}" type="presParOf" srcId="{A49E0152-2DD2-49A2-9CC5-612774D21184}" destId="{421FD191-AC28-4012-8BFC-AAD3D4C0C750}" srcOrd="17" destOrd="0" presId="urn:microsoft.com/office/officeart/2005/8/layout/radial1"/>
    <dgm:cxn modelId="{118E66D1-C323-48FC-963B-16560B2A1251}" type="presParOf" srcId="{421FD191-AC28-4012-8BFC-AAD3D4C0C750}" destId="{E8C2D3D2-ED36-4F0D-8D48-2D57758E38D2}" srcOrd="0" destOrd="0" presId="urn:microsoft.com/office/officeart/2005/8/layout/radial1"/>
    <dgm:cxn modelId="{E12B721C-91D6-4B00-9B04-AB148D7E9230}" type="presParOf" srcId="{A49E0152-2DD2-49A2-9CC5-612774D21184}" destId="{D03D7B20-5052-4A55-A9CD-47AAF7D35EA4}" srcOrd="18" destOrd="0" presId="urn:microsoft.com/office/officeart/2005/8/layout/radial1"/>
    <dgm:cxn modelId="{6C62628A-7192-4291-87F3-2CC0BD67B8CC}" type="presParOf" srcId="{A49E0152-2DD2-49A2-9CC5-612774D21184}" destId="{720E6570-9767-471F-815E-B4D0543DB38A}" srcOrd="19" destOrd="0" presId="urn:microsoft.com/office/officeart/2005/8/layout/radial1"/>
    <dgm:cxn modelId="{4ECADC5C-7F01-4CE7-8AC9-3A1C0F6CA164}" type="presParOf" srcId="{720E6570-9767-471F-815E-B4D0543DB38A}" destId="{F71B67E4-A572-48AD-8A92-C56BFE8B1B0E}" srcOrd="0" destOrd="0" presId="urn:microsoft.com/office/officeart/2005/8/layout/radial1"/>
    <dgm:cxn modelId="{4C73567C-C2AB-4EBC-9DDD-6BCB6BAFC4C9}" type="presParOf" srcId="{A49E0152-2DD2-49A2-9CC5-612774D21184}" destId="{B63D901A-D3CC-4C32-BB43-D8907AFB5273}" srcOrd="20" destOrd="0" presId="urn:microsoft.com/office/officeart/2005/8/layout/radial1"/>
    <dgm:cxn modelId="{3E6DF3C3-B6B5-4F04-B8FA-DFE881F31BC4}" type="presParOf" srcId="{A49E0152-2DD2-49A2-9CC5-612774D21184}" destId="{23DBB19A-08A9-404C-9A85-907E2DFCBF40}" srcOrd="21" destOrd="0" presId="urn:microsoft.com/office/officeart/2005/8/layout/radial1"/>
    <dgm:cxn modelId="{685C0C0E-F14D-40CC-BA54-DFBCB6C491D4}" type="presParOf" srcId="{23DBB19A-08A9-404C-9A85-907E2DFCBF40}" destId="{FE2B994C-3F60-4D7A-BA7A-AF7D18DD4163}" srcOrd="0" destOrd="0" presId="urn:microsoft.com/office/officeart/2005/8/layout/radial1"/>
    <dgm:cxn modelId="{36D3E68E-5197-4D5D-9343-CC95E13DC629}"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459972" y="2260617"/>
          <a:ext cx="1814760" cy="18147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GB" sz="3700" kern="1200" dirty="0" smtClean="0">
              <a:latin typeface="Arial Narrow" pitchFamily="34" charset="0"/>
            </a:rPr>
            <a:t>Rapid spread</a:t>
          </a:r>
          <a:endParaRPr lang="en-GB" sz="3700" kern="1200" dirty="0">
            <a:latin typeface="Arial Narrow" pitchFamily="34" charset="0"/>
          </a:endParaRPr>
        </a:p>
      </dsp:txBody>
      <dsp:txXfrm>
        <a:off x="3725737" y="2526382"/>
        <a:ext cx="1283230" cy="1283230"/>
      </dsp:txXfrm>
    </dsp:sp>
    <dsp:sp modelId="{A61E8F51-48C4-48F8-BDFF-02D0C55F264B}">
      <dsp:nvSpPr>
        <dsp:cNvPr id="0" name=""/>
        <dsp:cNvSpPr/>
      </dsp:nvSpPr>
      <dsp:spPr>
        <a:xfrm rot="5400000">
          <a:off x="4232351" y="1728853"/>
          <a:ext cx="270003"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4272852" y="1802227"/>
        <a:ext cx="189002" cy="341622"/>
      </dsp:txXfrm>
    </dsp:sp>
    <dsp:sp modelId="{DE5D8C6D-10C7-4D16-9E78-9CBC436C480A}">
      <dsp:nvSpPr>
        <dsp:cNvPr id="0" name=""/>
        <dsp:cNvSpPr/>
      </dsp:nvSpPr>
      <dsp:spPr>
        <a:xfrm>
          <a:off x="3439614" y="-104299"/>
          <a:ext cx="1855476" cy="1855476"/>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err="1" smtClean="0">
              <a:latin typeface="Arial Narrow" pitchFamily="34" charset="0"/>
            </a:rPr>
            <a:t>Clonal</a:t>
          </a:r>
          <a:r>
            <a:rPr lang="en-GB" sz="2600" kern="1200" dirty="0" smtClean="0">
              <a:latin typeface="Arial Narrow" pitchFamily="34" charset="0"/>
            </a:rPr>
            <a:t> expansion</a:t>
          </a:r>
          <a:endParaRPr lang="en-GB" sz="2600" kern="1200" dirty="0">
            <a:latin typeface="Arial Narrow" pitchFamily="34" charset="0"/>
          </a:endParaRPr>
        </a:p>
      </dsp:txBody>
      <dsp:txXfrm>
        <a:off x="3711342" y="167429"/>
        <a:ext cx="1312020" cy="1312020"/>
      </dsp:txXfrm>
    </dsp:sp>
    <dsp:sp modelId="{3B14EC59-4F7C-4F23-B926-A426B6FDE079}">
      <dsp:nvSpPr>
        <dsp:cNvPr id="0" name=""/>
        <dsp:cNvSpPr/>
      </dsp:nvSpPr>
      <dsp:spPr>
        <a:xfrm rot="13068742">
          <a:off x="5231909" y="3460178"/>
          <a:ext cx="269209"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5304193" y="3598809"/>
        <a:ext cx="188446" cy="341622"/>
      </dsp:txXfrm>
    </dsp:sp>
    <dsp:sp modelId="{E124437D-1D4A-450B-A96C-2DB5B8C07FDC}">
      <dsp:nvSpPr>
        <dsp:cNvPr id="0" name=""/>
        <dsp:cNvSpPr/>
      </dsp:nvSpPr>
      <dsp:spPr>
        <a:xfrm>
          <a:off x="5468563" y="3411040"/>
          <a:ext cx="1858474" cy="185847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GI carriage</a:t>
          </a:r>
          <a:endParaRPr lang="en-GB" sz="2600" kern="1200" dirty="0">
            <a:latin typeface="Arial Narrow" pitchFamily="34" charset="0"/>
          </a:endParaRPr>
        </a:p>
      </dsp:txBody>
      <dsp:txXfrm>
        <a:off x="5740730" y="3683207"/>
        <a:ext cx="1314140" cy="1314140"/>
      </dsp:txXfrm>
    </dsp:sp>
    <dsp:sp modelId="{A98F29DD-4A04-487F-9E0B-EB826DCBEC3D}">
      <dsp:nvSpPr>
        <dsp:cNvPr id="0" name=""/>
        <dsp:cNvSpPr/>
      </dsp:nvSpPr>
      <dsp:spPr>
        <a:xfrm rot="19847534">
          <a:off x="3254201" y="3452881"/>
          <a:ext cx="253260"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rot="10800000">
        <a:off x="3259031" y="3585293"/>
        <a:ext cx="177282" cy="341622"/>
      </dsp:txXfrm>
    </dsp:sp>
    <dsp:sp modelId="{2C350BD0-8C51-4826-A99A-CDEF12055937}">
      <dsp:nvSpPr>
        <dsp:cNvPr id="0" name=""/>
        <dsp:cNvSpPr/>
      </dsp:nvSpPr>
      <dsp:spPr>
        <a:xfrm>
          <a:off x="1377574" y="3380947"/>
          <a:ext cx="1918660" cy="19186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Horizontal gene transfer</a:t>
          </a:r>
          <a:endParaRPr lang="en-GB" sz="2600" kern="1200" dirty="0">
            <a:latin typeface="Arial Narrow" pitchFamily="34" charset="0"/>
          </a:endParaRPr>
        </a:p>
      </dsp:txBody>
      <dsp:txXfrm>
        <a:off x="1658555" y="3661928"/>
        <a:ext cx="1356698" cy="1356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966515" y="2555953"/>
          <a:ext cx="1253799" cy="1258098"/>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smtClean="0">
              <a:latin typeface="Arial" pitchFamily="34" charset="0"/>
              <a:ea typeface="Verdana" pitchFamily="34" charset="0"/>
              <a:cs typeface="Arial" pitchFamily="34" charset="0"/>
            </a:rPr>
            <a:t>MDR-GNR Toolbox</a:t>
          </a:r>
          <a:endParaRPr lang="en-GB" sz="1600" b="1" kern="1200" dirty="0">
            <a:latin typeface="Arial" pitchFamily="34" charset="0"/>
            <a:ea typeface="Verdana" pitchFamily="34" charset="0"/>
            <a:cs typeface="Arial" pitchFamily="34" charset="0"/>
          </a:endParaRPr>
        </a:p>
      </dsp:txBody>
      <dsp:txXfrm>
        <a:off x="3150130" y="2740197"/>
        <a:ext cx="886569" cy="889610"/>
      </dsp:txXfrm>
    </dsp:sp>
    <dsp:sp modelId="{DB8F51CD-C538-4588-A588-A84B010586D4}">
      <dsp:nvSpPr>
        <dsp:cNvPr id="0" name=""/>
        <dsp:cNvSpPr/>
      </dsp:nvSpPr>
      <dsp:spPr>
        <a:xfrm rot="16716625">
          <a:off x="3128926" y="1901698"/>
          <a:ext cx="1314052" cy="23545"/>
        </a:xfrm>
        <a:custGeom>
          <a:avLst/>
          <a:gdLst/>
          <a:ahLst/>
          <a:cxnLst/>
          <a:rect l="0" t="0" r="0" b="0"/>
          <a:pathLst>
            <a:path>
              <a:moveTo>
                <a:pt x="0" y="11772"/>
              </a:moveTo>
              <a:lnTo>
                <a:pt x="131405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3753101" y="1880619"/>
        <a:ext cx="65702" cy="65702"/>
      </dsp:txXfrm>
    </dsp:sp>
    <dsp:sp modelId="{AFABF447-E48A-423B-B49F-6EA32EBB3358}">
      <dsp:nvSpPr>
        <dsp:cNvPr id="0" name=""/>
        <dsp:cNvSpPr/>
      </dsp:nvSpPr>
      <dsp:spPr>
        <a:xfrm>
          <a:off x="3336696" y="-16984"/>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Hand hygiene</a:t>
          </a:r>
          <a:endParaRPr lang="en-GB" sz="1200" kern="1200" dirty="0">
            <a:latin typeface="Arial" pitchFamily="34" charset="0"/>
            <a:ea typeface="Verdana" pitchFamily="34" charset="0"/>
            <a:cs typeface="Arial" pitchFamily="34" charset="0"/>
          </a:endParaRPr>
        </a:p>
      </dsp:txBody>
      <dsp:txXfrm>
        <a:off x="3525333" y="171653"/>
        <a:ext cx="910819" cy="910819"/>
      </dsp:txXfrm>
    </dsp:sp>
    <dsp:sp modelId="{6D54B6E2-7739-424F-AD0F-5C0CCB7D7C11}">
      <dsp:nvSpPr>
        <dsp:cNvPr id="0" name=""/>
        <dsp:cNvSpPr/>
      </dsp:nvSpPr>
      <dsp:spPr>
        <a:xfrm rot="18918134">
          <a:off x="3879002" y="2340462"/>
          <a:ext cx="1112026" cy="23545"/>
        </a:xfrm>
        <a:custGeom>
          <a:avLst/>
          <a:gdLst/>
          <a:ahLst/>
          <a:cxnLst/>
          <a:rect l="0" t="0" r="0" b="0"/>
          <a:pathLst>
            <a:path>
              <a:moveTo>
                <a:pt x="0" y="11772"/>
              </a:moveTo>
              <a:lnTo>
                <a:pt x="111202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4407214" y="2324434"/>
        <a:ext cx="55601" cy="55601"/>
      </dsp:txXfrm>
    </dsp:sp>
    <dsp:sp modelId="{F742DEE1-3A8E-4ACB-8223-B85092990354}">
      <dsp:nvSpPr>
        <dsp:cNvPr id="0" name=""/>
        <dsp:cNvSpPr/>
      </dsp:nvSpPr>
      <dsp:spPr>
        <a:xfrm>
          <a:off x="4644003" y="864105"/>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Cleaning / disinfection</a:t>
          </a:r>
          <a:endParaRPr lang="en-GB" sz="1200" kern="1200" dirty="0">
            <a:latin typeface="Arial" pitchFamily="34" charset="0"/>
            <a:ea typeface="Verdana" pitchFamily="34" charset="0"/>
            <a:cs typeface="Arial" pitchFamily="34" charset="0"/>
          </a:endParaRPr>
        </a:p>
      </dsp:txBody>
      <dsp:txXfrm>
        <a:off x="4832640" y="1052742"/>
        <a:ext cx="910819" cy="910819"/>
      </dsp:txXfrm>
    </dsp:sp>
    <dsp:sp modelId="{448BC795-2B71-4D53-89F4-C8C4F00A8740}">
      <dsp:nvSpPr>
        <dsp:cNvPr id="0" name=""/>
        <dsp:cNvSpPr/>
      </dsp:nvSpPr>
      <dsp:spPr>
        <a:xfrm rot="20107388">
          <a:off x="4020658" y="2266321"/>
          <a:ext cx="3057184" cy="23545"/>
        </a:xfrm>
        <a:custGeom>
          <a:avLst/>
          <a:gdLst/>
          <a:ahLst/>
          <a:cxnLst/>
          <a:rect l="0" t="0" r="0" b="0"/>
          <a:pathLst>
            <a:path>
              <a:moveTo>
                <a:pt x="0" y="11772"/>
              </a:moveTo>
              <a:lnTo>
                <a:pt x="30571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GB" sz="800" kern="1200"/>
        </a:p>
      </dsp:txBody>
      <dsp:txXfrm>
        <a:off x="5472821" y="2201664"/>
        <a:ext cx="152859" cy="152859"/>
      </dsp:txXfrm>
    </dsp:sp>
    <dsp:sp modelId="{09E20101-E01D-44D7-A5E2-CBAFA2BAA369}">
      <dsp:nvSpPr>
        <dsp:cNvPr id="0" name=""/>
        <dsp:cNvSpPr/>
      </dsp:nvSpPr>
      <dsp:spPr>
        <a:xfrm>
          <a:off x="6876252" y="720084"/>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HCW screening</a:t>
          </a:r>
          <a:endParaRPr lang="en-GB" sz="1200" kern="1200" dirty="0">
            <a:latin typeface="Arial" pitchFamily="34" charset="0"/>
            <a:ea typeface="Verdana" pitchFamily="34" charset="0"/>
            <a:cs typeface="Arial" pitchFamily="34" charset="0"/>
          </a:endParaRPr>
        </a:p>
      </dsp:txBody>
      <dsp:txXfrm>
        <a:off x="7064889" y="908721"/>
        <a:ext cx="910819" cy="910819"/>
      </dsp:txXfrm>
    </dsp:sp>
    <dsp:sp modelId="{87EBF4B6-5A60-49E3-BAE3-9569A8941223}">
      <dsp:nvSpPr>
        <dsp:cNvPr id="0" name=""/>
        <dsp:cNvSpPr/>
      </dsp:nvSpPr>
      <dsp:spPr>
        <a:xfrm rot="21348663">
          <a:off x="4214703" y="3019502"/>
          <a:ext cx="2955261" cy="23545"/>
        </a:xfrm>
        <a:custGeom>
          <a:avLst/>
          <a:gdLst/>
          <a:ahLst/>
          <a:cxnLst/>
          <a:rect l="0" t="0" r="0" b="0"/>
          <a:pathLst>
            <a:path>
              <a:moveTo>
                <a:pt x="0" y="11772"/>
              </a:moveTo>
              <a:lnTo>
                <a:pt x="2955261"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GB" sz="1000" kern="1200"/>
        </a:p>
      </dsp:txBody>
      <dsp:txXfrm>
        <a:off x="5618453" y="2957393"/>
        <a:ext cx="147763" cy="147763"/>
      </dsp:txXfrm>
    </dsp:sp>
    <dsp:sp modelId="{9C0566EF-5437-4189-A58F-D7ED4475F7E6}">
      <dsp:nvSpPr>
        <dsp:cNvPr id="0" name=""/>
        <dsp:cNvSpPr/>
      </dsp:nvSpPr>
      <dsp:spPr>
        <a:xfrm>
          <a:off x="7164297" y="223224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Decol</a:t>
          </a:r>
          <a:r>
            <a:rPr lang="en-GB" sz="1200" kern="1200" dirty="0" smtClean="0">
              <a:latin typeface="Arial" pitchFamily="34" charset="0"/>
              <a:ea typeface="Verdana" pitchFamily="34" charset="0"/>
              <a:cs typeface="Arial" pitchFamily="34" charset="0"/>
            </a:rPr>
            <a:t>.</a:t>
          </a:r>
          <a:endParaRPr lang="en-GB" sz="1200" kern="1200" dirty="0">
            <a:latin typeface="Arial" pitchFamily="34" charset="0"/>
            <a:ea typeface="Verdana" pitchFamily="34" charset="0"/>
            <a:cs typeface="Arial" pitchFamily="34" charset="0"/>
          </a:endParaRPr>
        </a:p>
      </dsp:txBody>
      <dsp:txXfrm>
        <a:off x="7352934" y="2420885"/>
        <a:ext cx="910819" cy="910819"/>
      </dsp:txXfrm>
    </dsp:sp>
    <dsp:sp modelId="{C7B946FE-59D8-4D12-8C09-BC0537958DAE}">
      <dsp:nvSpPr>
        <dsp:cNvPr id="0" name=""/>
        <dsp:cNvSpPr/>
      </dsp:nvSpPr>
      <dsp:spPr>
        <a:xfrm rot="999354">
          <a:off x="4127155" y="3810839"/>
          <a:ext cx="3194957" cy="23545"/>
        </a:xfrm>
        <a:custGeom>
          <a:avLst/>
          <a:gdLst/>
          <a:ahLst/>
          <a:cxnLst/>
          <a:rect l="0" t="0" r="0" b="0"/>
          <a:pathLst>
            <a:path>
              <a:moveTo>
                <a:pt x="0" y="11772"/>
              </a:moveTo>
              <a:lnTo>
                <a:pt x="3194957"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latin typeface="Arial" pitchFamily="34" charset="0"/>
            <a:ea typeface="Verdana" pitchFamily="34" charset="0"/>
            <a:cs typeface="Arial" pitchFamily="34" charset="0"/>
          </a:endParaRPr>
        </a:p>
      </dsp:txBody>
      <dsp:txXfrm>
        <a:off x="5644760" y="3742737"/>
        <a:ext cx="159747" cy="159747"/>
      </dsp:txXfrm>
    </dsp:sp>
    <dsp:sp modelId="{5CAC3CA5-4D4E-4CD5-B029-F343138D5FD6}">
      <dsp:nvSpPr>
        <dsp:cNvPr id="0" name=""/>
        <dsp:cNvSpPr/>
      </dsp:nvSpPr>
      <dsp:spPr>
        <a:xfrm>
          <a:off x="7228066" y="382103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Cohorting</a:t>
          </a:r>
          <a:r>
            <a:rPr lang="en-GB" sz="1200" kern="1200" dirty="0" smtClean="0">
              <a:latin typeface="Arial" pitchFamily="34" charset="0"/>
              <a:ea typeface="Verdana" pitchFamily="34" charset="0"/>
              <a:cs typeface="Arial" pitchFamily="34" charset="0"/>
            </a:rPr>
            <a:t> staff / patients</a:t>
          </a:r>
          <a:endParaRPr lang="en-GB" sz="1200" kern="1200" dirty="0">
            <a:latin typeface="Arial" pitchFamily="34" charset="0"/>
            <a:ea typeface="Verdana" pitchFamily="34" charset="0"/>
            <a:cs typeface="Arial" pitchFamily="34" charset="0"/>
          </a:endParaRPr>
        </a:p>
      </dsp:txBody>
      <dsp:txXfrm>
        <a:off x="7416703" y="4009675"/>
        <a:ext cx="910819" cy="910819"/>
      </dsp:txXfrm>
    </dsp:sp>
    <dsp:sp modelId="{0401F99C-04ED-41B4-8658-7B8E1CC84941}">
      <dsp:nvSpPr>
        <dsp:cNvPr id="0" name=""/>
        <dsp:cNvSpPr/>
      </dsp:nvSpPr>
      <dsp:spPr>
        <a:xfrm rot="2258105">
          <a:off x="3858266" y="4238017"/>
          <a:ext cx="2232105" cy="23545"/>
        </a:xfrm>
        <a:custGeom>
          <a:avLst/>
          <a:gdLst/>
          <a:ahLst/>
          <a:cxnLst/>
          <a:rect l="0" t="0" r="0" b="0"/>
          <a:pathLst>
            <a:path>
              <a:moveTo>
                <a:pt x="0" y="11772"/>
              </a:moveTo>
              <a:lnTo>
                <a:pt x="2232105"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4918516" y="4193987"/>
        <a:ext cx="111605" cy="111605"/>
      </dsp:txXfrm>
    </dsp:sp>
    <dsp:sp modelId="{D9DC1811-6482-4882-BD97-6C1DF4FB7C5E}">
      <dsp:nvSpPr>
        <dsp:cNvPr id="0" name=""/>
        <dsp:cNvSpPr/>
      </dsp:nvSpPr>
      <dsp:spPr>
        <a:xfrm>
          <a:off x="5724123" y="4680512"/>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Note flagging</a:t>
          </a:r>
          <a:endParaRPr lang="en-GB" sz="1200" kern="1200" dirty="0">
            <a:latin typeface="Arial" pitchFamily="34" charset="0"/>
            <a:ea typeface="Verdana" pitchFamily="34" charset="0"/>
            <a:cs typeface="Arial" pitchFamily="34" charset="0"/>
          </a:endParaRPr>
        </a:p>
      </dsp:txBody>
      <dsp:txXfrm>
        <a:off x="5912760" y="4869149"/>
        <a:ext cx="910819" cy="910819"/>
      </dsp:txXfrm>
    </dsp:sp>
    <dsp:sp modelId="{94D7B32E-51E5-469E-81C3-B09D2C7CCD65}">
      <dsp:nvSpPr>
        <dsp:cNvPr id="0" name=""/>
        <dsp:cNvSpPr/>
      </dsp:nvSpPr>
      <dsp:spPr>
        <a:xfrm rot="3961819">
          <a:off x="3461877" y="4343205"/>
          <a:ext cx="1303404" cy="23545"/>
        </a:xfrm>
        <a:custGeom>
          <a:avLst/>
          <a:gdLst/>
          <a:ahLst/>
          <a:cxnLst/>
          <a:rect l="0" t="0" r="0" b="0"/>
          <a:pathLst>
            <a:path>
              <a:moveTo>
                <a:pt x="0" y="11772"/>
              </a:moveTo>
              <a:lnTo>
                <a:pt x="1303404"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GB" sz="400" kern="1200"/>
        </a:p>
      </dsp:txBody>
      <dsp:txXfrm>
        <a:off x="4080994" y="4322392"/>
        <a:ext cx="65170" cy="65170"/>
      </dsp:txXfrm>
    </dsp:sp>
    <dsp:sp modelId="{4725C341-6B0C-4ABF-99AD-5931983A12A4}">
      <dsp:nvSpPr>
        <dsp:cNvPr id="0" name=""/>
        <dsp:cNvSpPr/>
      </dsp:nvSpPr>
      <dsp:spPr>
        <a:xfrm>
          <a:off x="3995935" y="4894935"/>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Education</a:t>
          </a:r>
          <a:endParaRPr lang="en-GB" sz="1200" kern="1200" dirty="0">
            <a:latin typeface="Arial" pitchFamily="34" charset="0"/>
            <a:ea typeface="Verdana" pitchFamily="34" charset="0"/>
            <a:cs typeface="Arial" pitchFamily="34" charset="0"/>
          </a:endParaRPr>
        </a:p>
      </dsp:txBody>
      <dsp:txXfrm>
        <a:off x="4184572" y="5083572"/>
        <a:ext cx="910819" cy="910819"/>
      </dsp:txXfrm>
    </dsp:sp>
    <dsp:sp modelId="{3868F5E0-3D5A-4E7C-91D4-012296AD59B3}">
      <dsp:nvSpPr>
        <dsp:cNvPr id="0" name=""/>
        <dsp:cNvSpPr/>
      </dsp:nvSpPr>
      <dsp:spPr>
        <a:xfrm rot="6529051">
          <a:off x="2687259" y="4271813"/>
          <a:ext cx="1063584" cy="23545"/>
        </a:xfrm>
        <a:custGeom>
          <a:avLst/>
          <a:gdLst/>
          <a:ahLst/>
          <a:cxnLst/>
          <a:rect l="0" t="0" r="0" b="0"/>
          <a:pathLst>
            <a:path>
              <a:moveTo>
                <a:pt x="0" y="11772"/>
              </a:moveTo>
              <a:lnTo>
                <a:pt x="10635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192462" y="4256996"/>
        <a:ext cx="53179" cy="53179"/>
      </dsp:txXfrm>
    </dsp:sp>
    <dsp:sp modelId="{C1BA877E-160B-49D7-ACE8-9733322D575C}">
      <dsp:nvSpPr>
        <dsp:cNvPr id="0" name=""/>
        <dsp:cNvSpPr/>
      </dsp:nvSpPr>
      <dsp:spPr>
        <a:xfrm>
          <a:off x="2195732" y="4752530"/>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Env</a:t>
          </a:r>
          <a:r>
            <a:rPr lang="en-GB" sz="1200" kern="1200" dirty="0" smtClean="0">
              <a:latin typeface="Arial" pitchFamily="34" charset="0"/>
              <a:ea typeface="Verdana" pitchFamily="34" charset="0"/>
              <a:cs typeface="Arial" pitchFamily="34" charset="0"/>
            </a:rPr>
            <a:t>. screening</a:t>
          </a:r>
          <a:endParaRPr lang="en-GB" sz="1200" kern="1200" dirty="0">
            <a:latin typeface="Arial" pitchFamily="34" charset="0"/>
            <a:ea typeface="Verdana" pitchFamily="34" charset="0"/>
            <a:cs typeface="Arial" pitchFamily="34" charset="0"/>
          </a:endParaRPr>
        </a:p>
      </dsp:txBody>
      <dsp:txXfrm>
        <a:off x="2384369" y="4941167"/>
        <a:ext cx="910819" cy="910819"/>
      </dsp:txXfrm>
    </dsp:sp>
    <dsp:sp modelId="{421FD191-AC28-4012-8BFC-AAD3D4C0C750}">
      <dsp:nvSpPr>
        <dsp:cNvPr id="0" name=""/>
        <dsp:cNvSpPr/>
      </dsp:nvSpPr>
      <dsp:spPr>
        <a:xfrm rot="9946053">
          <a:off x="2301278" y="3412827"/>
          <a:ext cx="695019" cy="23545"/>
        </a:xfrm>
        <a:custGeom>
          <a:avLst/>
          <a:gdLst/>
          <a:ahLst/>
          <a:cxnLst/>
          <a:rect l="0" t="0" r="0" b="0"/>
          <a:pathLst>
            <a:path>
              <a:moveTo>
                <a:pt x="0" y="11772"/>
              </a:moveTo>
              <a:lnTo>
                <a:pt x="69501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631412" y="3407224"/>
        <a:ext cx="34750" cy="34750"/>
      </dsp:txXfrm>
    </dsp:sp>
    <dsp:sp modelId="{D03D7B20-5052-4A55-A9CD-47AAF7D35EA4}">
      <dsp:nvSpPr>
        <dsp:cNvPr id="0" name=""/>
        <dsp:cNvSpPr/>
      </dsp:nvSpPr>
      <dsp:spPr>
        <a:xfrm>
          <a:off x="1043619" y="3024333"/>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Contact precautions</a:t>
          </a:r>
          <a:endParaRPr lang="en-GB" sz="1200" kern="1200" dirty="0">
            <a:latin typeface="Arial" pitchFamily="34" charset="0"/>
            <a:ea typeface="Verdana" pitchFamily="34" charset="0"/>
            <a:cs typeface="Arial" pitchFamily="34" charset="0"/>
          </a:endParaRPr>
        </a:p>
      </dsp:txBody>
      <dsp:txXfrm>
        <a:off x="1232256" y="3212970"/>
        <a:ext cx="910819" cy="910819"/>
      </dsp:txXfrm>
    </dsp:sp>
    <dsp:sp modelId="{720E6570-9767-471F-815E-B4D0543DB38A}">
      <dsp:nvSpPr>
        <dsp:cNvPr id="0" name=""/>
        <dsp:cNvSpPr/>
      </dsp:nvSpPr>
      <dsp:spPr>
        <a:xfrm rot="12545984">
          <a:off x="2115791" y="2626877"/>
          <a:ext cx="992021" cy="23545"/>
        </a:xfrm>
        <a:custGeom>
          <a:avLst/>
          <a:gdLst/>
          <a:ahLst/>
          <a:cxnLst/>
          <a:rect l="0" t="0" r="0" b="0"/>
          <a:pathLst>
            <a:path>
              <a:moveTo>
                <a:pt x="0" y="11772"/>
              </a:moveTo>
              <a:lnTo>
                <a:pt x="992021"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587001" y="2613849"/>
        <a:ext cx="49601" cy="49601"/>
      </dsp:txXfrm>
    </dsp:sp>
    <dsp:sp modelId="{B63D901A-D3CC-4C32-BB43-D8907AFB5273}">
      <dsp:nvSpPr>
        <dsp:cNvPr id="0" name=""/>
        <dsp:cNvSpPr/>
      </dsp:nvSpPr>
      <dsp:spPr>
        <a:xfrm>
          <a:off x="971601" y="1440158"/>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Active screening</a:t>
          </a:r>
          <a:endParaRPr lang="en-GB" sz="1200" kern="1200" dirty="0">
            <a:latin typeface="Arial" pitchFamily="34" charset="0"/>
            <a:ea typeface="Verdana" pitchFamily="34" charset="0"/>
            <a:cs typeface="Arial" pitchFamily="34" charset="0"/>
          </a:endParaRPr>
        </a:p>
      </dsp:txBody>
      <dsp:txXfrm>
        <a:off x="1160238" y="1628795"/>
        <a:ext cx="910819" cy="910819"/>
      </dsp:txXfrm>
    </dsp:sp>
    <dsp:sp modelId="{23DBB19A-08A9-404C-9A85-907E2DFCBF40}">
      <dsp:nvSpPr>
        <dsp:cNvPr id="0" name=""/>
        <dsp:cNvSpPr/>
      </dsp:nvSpPr>
      <dsp:spPr>
        <a:xfrm rot="14580338">
          <a:off x="2218991" y="1945637"/>
          <a:ext cx="1498172" cy="23545"/>
        </a:xfrm>
        <a:custGeom>
          <a:avLst/>
          <a:gdLst/>
          <a:ahLst/>
          <a:cxnLst/>
          <a:rect l="0" t="0" r="0" b="0"/>
          <a:pathLst>
            <a:path>
              <a:moveTo>
                <a:pt x="0" y="11772"/>
              </a:moveTo>
              <a:lnTo>
                <a:pt x="149817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930622" y="1919955"/>
        <a:ext cx="74908" cy="74908"/>
      </dsp:txXfrm>
    </dsp:sp>
    <dsp:sp modelId="{2E3885CB-49A2-41CF-8BE0-0102112EC607}">
      <dsp:nvSpPr>
        <dsp:cNvPr id="0" name=""/>
        <dsp:cNvSpPr/>
      </dsp:nvSpPr>
      <dsp:spPr>
        <a:xfrm>
          <a:off x="1691683" y="72010"/>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Antibiotic stewardship</a:t>
          </a:r>
          <a:endParaRPr lang="en-GB" sz="1200" kern="1200" dirty="0">
            <a:latin typeface="Arial" pitchFamily="34" charset="0"/>
            <a:ea typeface="Verdana" pitchFamily="34" charset="0"/>
            <a:cs typeface="Arial" pitchFamily="34" charset="0"/>
          </a:endParaRPr>
        </a:p>
      </dsp:txBody>
      <dsp:txXfrm>
        <a:off x="1880320" y="260647"/>
        <a:ext cx="910819" cy="91081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28/01/2016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Trust apportioned = specimens</a:t>
            </a:r>
            <a:r>
              <a:rPr lang="en-GB" baseline="0" dirty="0" smtClean="0"/>
              <a:t> from patients who have been in hospital for 3 days or more (MRSA) or 4 days or more (CDI)</a:t>
            </a:r>
          </a:p>
          <a:p>
            <a:endParaRPr lang="en-GB" dirty="0"/>
          </a:p>
        </p:txBody>
      </p:sp>
      <p:sp>
        <p:nvSpPr>
          <p:cNvPr id="4" name="Slide Number Placeholder 3"/>
          <p:cNvSpPr>
            <a:spLocks noGrp="1"/>
          </p:cNvSpPr>
          <p:nvPr>
            <p:ph type="sldNum" sz="quarter" idx="10"/>
          </p:nvPr>
        </p:nvSpPr>
        <p:spPr/>
        <p:txBody>
          <a:bodyPr/>
          <a:lstStyle/>
          <a:p>
            <a:fld id="{52816C15-4847-4C4B-964E-AE07A814542C}"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5</a:t>
            </a:fld>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6</a:t>
            </a:fld>
            <a:endParaRPr lang="en-GB">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749" indent="-247749">
              <a:buClr>
                <a:schemeClr val="accent2"/>
              </a:buClr>
              <a:buFont typeface="Arial" pitchFamily="34" charset="0"/>
              <a:buChar char="•"/>
            </a:pPr>
            <a:r>
              <a:rPr lang="en-GB" sz="2300" dirty="0">
                <a:solidFill>
                  <a:schemeClr val="bg1"/>
                </a:solidFill>
              </a:rPr>
              <a:t>You could (and probably should) dissect the epidemiology of:</a:t>
            </a:r>
          </a:p>
          <a:p>
            <a:pPr marL="680183" lvl="1" indent="-247749">
              <a:buClr>
                <a:schemeClr val="accent2"/>
              </a:buClr>
              <a:buFont typeface="Arial" pitchFamily="34" charset="0"/>
              <a:buChar char="•"/>
            </a:pPr>
            <a:r>
              <a:rPr lang="en-GB" sz="2300" i="1" dirty="0">
                <a:solidFill>
                  <a:schemeClr val="bg1"/>
                </a:solidFill>
              </a:rPr>
              <a:t>K. </a:t>
            </a:r>
            <a:r>
              <a:rPr lang="en-GB" sz="2300" i="1" dirty="0" err="1">
                <a:solidFill>
                  <a:schemeClr val="bg1"/>
                </a:solidFill>
              </a:rPr>
              <a:t>pneumoniae</a:t>
            </a:r>
            <a:r>
              <a:rPr lang="en-GB" sz="2300" i="1" dirty="0">
                <a:solidFill>
                  <a:schemeClr val="bg1"/>
                </a:solidFill>
              </a:rPr>
              <a:t> </a:t>
            </a:r>
            <a:r>
              <a:rPr lang="en-GB" sz="2300" dirty="0">
                <a:solidFill>
                  <a:schemeClr val="bg1"/>
                </a:solidFill>
              </a:rPr>
              <a:t>vs. </a:t>
            </a:r>
            <a:r>
              <a:rPr lang="en-GB" sz="2300" i="1" dirty="0">
                <a:solidFill>
                  <a:schemeClr val="bg1"/>
                </a:solidFill>
              </a:rPr>
              <a:t>E. coli </a:t>
            </a:r>
          </a:p>
          <a:p>
            <a:pPr marL="680183" lvl="1" indent="-247749">
              <a:buClr>
                <a:schemeClr val="accent2"/>
              </a:buClr>
              <a:buFont typeface="Arial" pitchFamily="34" charset="0"/>
              <a:buChar char="•"/>
            </a:pPr>
            <a:r>
              <a:rPr lang="en-GB" sz="2300" i="1" dirty="0">
                <a:solidFill>
                  <a:schemeClr val="bg1"/>
                </a:solidFill>
              </a:rPr>
              <a:t>A. </a:t>
            </a:r>
            <a:r>
              <a:rPr lang="en-GB" sz="2300" i="1" dirty="0" err="1">
                <a:solidFill>
                  <a:schemeClr val="bg1"/>
                </a:solidFill>
              </a:rPr>
              <a:t>baumannii</a:t>
            </a:r>
            <a:r>
              <a:rPr lang="en-GB" sz="2300" i="1" dirty="0">
                <a:solidFill>
                  <a:schemeClr val="bg1"/>
                </a:solidFill>
              </a:rPr>
              <a:t> </a:t>
            </a:r>
            <a:r>
              <a:rPr lang="en-GB" sz="2300" dirty="0">
                <a:solidFill>
                  <a:schemeClr val="bg1"/>
                </a:solidFill>
              </a:rPr>
              <a:t>vs. </a:t>
            </a:r>
            <a:r>
              <a:rPr lang="en-GB" sz="2300" i="1" dirty="0">
                <a:solidFill>
                  <a:schemeClr val="bg1"/>
                </a:solidFill>
              </a:rPr>
              <a:t>P. </a:t>
            </a:r>
            <a:r>
              <a:rPr lang="en-GB" sz="2300" i="1" dirty="0" err="1">
                <a:solidFill>
                  <a:schemeClr val="bg1"/>
                </a:solidFill>
              </a:rPr>
              <a:t>aeruginosa</a:t>
            </a:r>
            <a:endParaRPr lang="en-GB" sz="2300" i="1" dirty="0">
              <a:solidFill>
                <a:schemeClr val="bg1"/>
              </a:solidFill>
            </a:endParaRPr>
          </a:p>
          <a:p>
            <a:pPr marL="680183" lvl="1" indent="-247749">
              <a:buClr>
                <a:schemeClr val="accent2"/>
              </a:buClr>
              <a:buFont typeface="Arial" pitchFamily="34" charset="0"/>
              <a:buChar char="•"/>
            </a:pPr>
            <a:r>
              <a:rPr lang="en-GB" sz="2300" dirty="0">
                <a:solidFill>
                  <a:schemeClr val="bg1"/>
                </a:solidFill>
              </a:rPr>
              <a:t>ESBL vs. KPC producing </a:t>
            </a:r>
            <a:r>
              <a:rPr lang="en-GB" sz="2300" i="1" dirty="0">
                <a:solidFill>
                  <a:schemeClr val="bg1"/>
                </a:solidFill>
              </a:rPr>
              <a:t>K. </a:t>
            </a:r>
            <a:r>
              <a:rPr lang="en-GB" sz="2300" i="1" dirty="0" err="1">
                <a:solidFill>
                  <a:schemeClr val="bg1"/>
                </a:solidFill>
              </a:rPr>
              <a:t>pneumoniae</a:t>
            </a:r>
            <a:endParaRPr lang="en-GB" sz="2300"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24</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Physical segregation of CRE carriers; </a:t>
            </a:r>
            <a:r>
              <a:rPr lang="en-GB" dirty="0" err="1" smtClean="0"/>
              <a:t>cohorted</a:t>
            </a:r>
            <a:r>
              <a:rPr lang="en-GB" dirty="0" smtClean="0"/>
              <a:t> staff; appointed taskforce.</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Content Placeholder 8"/>
          <p:cNvSpPr>
            <a:spLocks noGrp="1"/>
          </p:cNvSpPr>
          <p:nvPr>
            <p:ph sz="quarter" idx="13" hasCustomPrompt="1"/>
          </p:nvPr>
        </p:nvSpPr>
        <p:spPr>
          <a:xfrm>
            <a:off x="571500" y="1182688"/>
            <a:ext cx="8223250" cy="4525962"/>
          </a:xfrm>
        </p:spPr>
        <p:txBody>
          <a:bodyPr/>
          <a:lstStyle/>
          <a:p>
            <a:pPr lvl="0"/>
            <a:r>
              <a:rPr lang="en-US" dirty="0" smtClean="0"/>
              <a:t>Text Slide Title</a:t>
            </a:r>
          </a:p>
          <a:p>
            <a:pPr lvl="1"/>
            <a:r>
              <a:rPr lang="en-US" dirty="0" smtClean="0"/>
              <a:t>Text Slide Subhead</a:t>
            </a:r>
          </a:p>
          <a:p>
            <a:pPr lvl="2"/>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nonummy</a:t>
            </a:r>
            <a:endParaRPr lang="en-US" dirty="0" smtClean="0"/>
          </a:p>
          <a:p>
            <a:pPr lvl="2"/>
            <a:r>
              <a:rPr lang="pt-BR" dirty="0" smtClean="0"/>
              <a:t>Ut </a:t>
            </a:r>
            <a:r>
              <a:rPr lang="pt-BR" dirty="0" err="1" smtClean="0"/>
              <a:t>wisi</a:t>
            </a:r>
            <a:r>
              <a:rPr lang="pt-BR" dirty="0" smtClean="0"/>
              <a:t> </a:t>
            </a:r>
            <a:r>
              <a:rPr lang="pt-BR" dirty="0" err="1" smtClean="0"/>
              <a:t>enim</a:t>
            </a:r>
            <a:r>
              <a:rPr lang="pt-BR" dirty="0" smtClean="0"/>
              <a:t> ad </a:t>
            </a:r>
            <a:r>
              <a:rPr lang="pt-BR" dirty="0" err="1" smtClean="0"/>
              <a:t>minim</a:t>
            </a:r>
            <a:r>
              <a:rPr lang="pt-BR" dirty="0" smtClean="0"/>
              <a:t> </a:t>
            </a:r>
            <a:r>
              <a:rPr lang="pt-BR" dirty="0" err="1" smtClean="0"/>
              <a:t>veniam</a:t>
            </a:r>
            <a:r>
              <a:rPr lang="pt-BR" dirty="0" smtClean="0"/>
              <a:t> quis </a:t>
            </a:r>
            <a:r>
              <a:rPr lang="pt-BR" dirty="0" err="1" smtClean="0"/>
              <a:t>nostrud</a:t>
            </a:r>
            <a:r>
              <a:rPr lang="pt-BR" dirty="0" smtClean="0"/>
              <a:t> exerci </a:t>
            </a:r>
            <a:r>
              <a:rPr lang="pt-BR" dirty="0" err="1" smtClean="0"/>
              <a:t>tation</a:t>
            </a:r>
            <a:r>
              <a:rPr lang="pt-BR" dirty="0" smtClean="0"/>
              <a:t> </a:t>
            </a:r>
            <a:r>
              <a:rPr lang="pt-BR" dirty="0" err="1" smtClean="0"/>
              <a:t>ullamcorper</a:t>
            </a:r>
            <a:endParaRPr lang="pt-BR" dirty="0" smtClean="0"/>
          </a:p>
          <a:p>
            <a:pPr lvl="2"/>
            <a:r>
              <a:rPr lang="fi-FI" dirty="0" err="1" smtClean="0"/>
              <a:t>Duis</a:t>
            </a:r>
            <a:r>
              <a:rPr lang="fi-FI" dirty="0" smtClean="0"/>
              <a:t> </a:t>
            </a:r>
            <a:r>
              <a:rPr lang="fi-FI" dirty="0" err="1" smtClean="0"/>
              <a:t>autem</a:t>
            </a:r>
            <a:r>
              <a:rPr lang="fi-FI" dirty="0" smtClean="0"/>
              <a:t> </a:t>
            </a:r>
            <a:r>
              <a:rPr lang="fi-FI" dirty="0" err="1" smtClean="0"/>
              <a:t>vel</a:t>
            </a:r>
            <a:r>
              <a:rPr lang="fi-FI" dirty="0" smtClean="0"/>
              <a:t> </a:t>
            </a:r>
            <a:r>
              <a:rPr lang="fi-FI" dirty="0" err="1" smtClean="0"/>
              <a:t>eum</a:t>
            </a:r>
            <a:r>
              <a:rPr lang="fi-FI" dirty="0" smtClean="0"/>
              <a:t> </a:t>
            </a:r>
            <a:r>
              <a:rPr lang="fi-FI" dirty="0" err="1" smtClean="0"/>
              <a:t>iriure</a:t>
            </a:r>
            <a:r>
              <a:rPr lang="fi-FI" dirty="0" smtClean="0"/>
              <a:t> </a:t>
            </a:r>
            <a:r>
              <a:rPr lang="fi-FI" dirty="0" err="1" smtClean="0"/>
              <a:t>dolor</a:t>
            </a:r>
            <a:r>
              <a:rPr lang="fi-FI" dirty="0" smtClean="0"/>
              <a:t> in </a:t>
            </a:r>
            <a:r>
              <a:rPr lang="fi-FI" dirty="0" err="1" smtClean="0"/>
              <a:t>hendrerit</a:t>
            </a:r>
            <a:r>
              <a:rPr lang="fi-FI" dirty="0" smtClean="0"/>
              <a:t> in </a:t>
            </a:r>
            <a:r>
              <a:rPr lang="fi-FI" dirty="0" err="1" smtClean="0"/>
              <a:t>vulputate</a:t>
            </a:r>
            <a:r>
              <a:rPr lang="fi-FI" dirty="0" smtClean="0"/>
              <a:t> </a:t>
            </a:r>
            <a:r>
              <a:rPr lang="fi-FI" dirty="0" err="1" smtClean="0"/>
              <a:t>velit</a:t>
            </a:r>
            <a:r>
              <a:rPr lang="fi-FI" dirty="0" smtClean="0"/>
              <a:t> </a:t>
            </a:r>
            <a:r>
              <a:rPr lang="fi-FI" dirty="0" err="1" smtClean="0"/>
              <a:t>esse</a:t>
            </a:r>
            <a:endParaRPr lang="fi-FI" dirty="0" smtClean="0"/>
          </a:p>
          <a:p>
            <a:pPr lvl="2"/>
            <a:r>
              <a:rPr lang="it-IT" dirty="0" err="1" smtClean="0"/>
              <a:t>Vel</a:t>
            </a:r>
            <a:r>
              <a:rPr lang="it-IT" dirty="0" smtClean="0"/>
              <a:t> </a:t>
            </a:r>
            <a:r>
              <a:rPr lang="it-IT" dirty="0" err="1" smtClean="0"/>
              <a:t>illum</a:t>
            </a:r>
            <a:r>
              <a:rPr lang="it-IT" dirty="0" smtClean="0"/>
              <a:t> dolore </a:t>
            </a:r>
            <a:r>
              <a:rPr lang="it-IT" dirty="0" err="1" smtClean="0"/>
              <a:t>eu</a:t>
            </a:r>
            <a:r>
              <a:rPr lang="it-IT" dirty="0" smtClean="0"/>
              <a:t> </a:t>
            </a:r>
            <a:r>
              <a:rPr lang="it-IT" dirty="0" err="1" smtClean="0"/>
              <a:t>feugiat</a:t>
            </a:r>
            <a:r>
              <a:rPr lang="it-IT" dirty="0" smtClean="0"/>
              <a:t> nulla </a:t>
            </a:r>
            <a:r>
              <a:rPr lang="it-IT" dirty="0" err="1" smtClean="0"/>
              <a:t>facilisis</a:t>
            </a:r>
            <a:r>
              <a:rPr lang="it-IT" dirty="0" smtClean="0"/>
              <a:t> </a:t>
            </a:r>
            <a:r>
              <a:rPr lang="it-IT" dirty="0" err="1" smtClean="0"/>
              <a:t>atation</a:t>
            </a:r>
            <a:endParaRPr lang="it-IT" dirty="0" smtClean="0"/>
          </a:p>
          <a:p>
            <a:pPr lvl="2"/>
            <a:r>
              <a:rPr lang="fr-FR" dirty="0" err="1" smtClean="0"/>
              <a:t>Suscipit</a:t>
            </a:r>
            <a:r>
              <a:rPr lang="fr-FR" dirty="0" smtClean="0"/>
              <a:t> </a:t>
            </a:r>
            <a:r>
              <a:rPr lang="fr-FR" dirty="0" err="1" smtClean="0"/>
              <a:t>lobortis</a:t>
            </a:r>
            <a:r>
              <a:rPr lang="fr-FR" dirty="0" smtClean="0"/>
              <a:t> </a:t>
            </a:r>
            <a:r>
              <a:rPr lang="fr-FR" dirty="0" err="1" smtClean="0"/>
              <a:t>nisl</a:t>
            </a:r>
            <a:r>
              <a:rPr lang="fr-FR" dirty="0" smtClean="0"/>
              <a:t> ut </a:t>
            </a:r>
            <a:r>
              <a:rPr lang="fr-FR" dirty="0" err="1" smtClean="0"/>
              <a:t>aliquip</a:t>
            </a:r>
            <a:r>
              <a:rPr lang="fr-FR" dirty="0" smtClean="0"/>
              <a:t> ex </a:t>
            </a:r>
            <a:r>
              <a:rPr lang="fr-FR" dirty="0" err="1" smtClean="0"/>
              <a:t>ea</a:t>
            </a:r>
            <a:r>
              <a:rPr lang="fr-FR" dirty="0" smtClean="0"/>
              <a:t> </a:t>
            </a:r>
            <a:r>
              <a:rPr lang="fr-FR" dirty="0" err="1" smtClean="0"/>
              <a:t>commodo</a:t>
            </a:r>
            <a:r>
              <a:rPr lang="fr-FR" dirty="0" smtClean="0"/>
              <a:t> </a:t>
            </a:r>
            <a:r>
              <a:rPr lang="fr-FR" dirty="0" err="1" smtClean="0"/>
              <a:t>consequat</a:t>
            </a:r>
            <a:endParaRPr lang="en-US" dirty="0" smtClean="0"/>
          </a:p>
        </p:txBody>
      </p:sp>
      <p:sp>
        <p:nvSpPr>
          <p:cNvPr id="5" name="Footer Placeholder 4"/>
          <p:cNvSpPr>
            <a:spLocks noGrp="1"/>
          </p:cNvSpPr>
          <p:nvPr>
            <p:ph type="ftr" sz="quarter" idx="11"/>
          </p:nvPr>
        </p:nvSpPr>
        <p:spPr>
          <a:xfrm>
            <a:off x="567844" y="6274561"/>
            <a:ext cx="2895600" cy="215444"/>
          </a:xfrm>
          <a:prstGeom prst="rect">
            <a:avLst/>
          </a:prstGeom>
        </p:spPr>
        <p:txBody>
          <a:bodyPr/>
          <a:lstStyle/>
          <a:p>
            <a:r>
              <a:rPr lang="en-US" dirty="0" smtClean="0"/>
              <a:t>© 2012. All Rights Reserved.</a:t>
            </a:r>
            <a:endParaRPr lang="en-US" dirty="0"/>
          </a:p>
        </p:txBody>
      </p:sp>
    </p:spTree>
    <p:extLst>
      <p:ext uri="{BB962C8B-B14F-4D97-AF65-F5344CB8AC3E}">
        <p14:creationId xmlns:p14="http://schemas.microsoft.com/office/powerpoint/2010/main" val="168416238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28/01/2016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Users\jotter\Documents\Presentations\Audio\The%20QI%20Klaxon.wav" TargetMode="External"/><Relationship Id="rId1" Type="http://schemas.openxmlformats.org/officeDocument/2006/relationships/tags" Target="../tags/tag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34.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48" y="4854412"/>
            <a:ext cx="468052" cy="468052"/>
          </a:xfrm>
          <a:prstGeom prst="rect">
            <a:avLst/>
          </a:prstGeom>
        </p:spPr>
      </p:pic>
      <p:sp>
        <p:nvSpPr>
          <p:cNvPr id="4" name="TextBox 3"/>
          <p:cNvSpPr txBox="1"/>
          <p:nvPr/>
        </p:nvSpPr>
        <p:spPr>
          <a:xfrm>
            <a:off x="539552" y="260648"/>
            <a:ext cx="8064896" cy="5801588"/>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err="1" smtClean="0">
                <a:latin typeface="Arial" pitchFamily="34" charset="0"/>
                <a:cs typeface="Arial" pitchFamily="34" charset="0"/>
              </a:rPr>
              <a:t>Carbapenem</a:t>
            </a:r>
            <a:r>
              <a:rPr lang="en-GB" sz="4400" b="1" dirty="0" smtClean="0">
                <a:latin typeface="Arial" pitchFamily="34" charset="0"/>
                <a:cs typeface="Arial" pitchFamily="34" charset="0"/>
              </a:rPr>
              <a:t>-resistant Gram-negative bacteria</a:t>
            </a:r>
            <a:endParaRPr lang="en-GB" sz="3200" dirty="0" smtClean="0">
              <a:latin typeface="Arial" pitchFamily="34" charset="0"/>
              <a:cs typeface="Arial" pitchFamily="34" charset="0"/>
            </a:endParaRP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196056443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27384"/>
            <a:ext cx="8229600" cy="1143000"/>
          </a:xfrm>
        </p:spPr>
        <p:txBody>
          <a:bodyPr>
            <a:noAutofit/>
          </a:bodyPr>
          <a:lstStyle/>
          <a:p>
            <a:r>
              <a:rPr lang="en-GB" sz="3200" dirty="0" smtClean="0">
                <a:latin typeface="Arial" pitchFamily="34" charset="0"/>
                <a:cs typeface="Arial" pitchFamily="34" charset="0"/>
              </a:rPr>
              <a:t>MRSA bacteraemia, England 2001-2013</a:t>
            </a:r>
            <a:endParaRPr lang="en-GB" sz="3200" dirty="0">
              <a:latin typeface="Arial" pitchFamily="34" charset="0"/>
              <a:cs typeface="Arial" pitchFamily="34" charset="0"/>
            </a:endParaRPr>
          </a:p>
        </p:txBody>
      </p:sp>
      <p:graphicFrame>
        <p:nvGraphicFramePr>
          <p:cNvPr id="5" name="Chart 4"/>
          <p:cNvGraphicFramePr>
            <a:graphicFrameLocks noGrp="1"/>
          </p:cNvGraphicFramePr>
          <p:nvPr/>
        </p:nvGraphicFramePr>
        <p:xfrm>
          <a:off x="179512" y="908720"/>
          <a:ext cx="9045451" cy="5553992"/>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2001</a:t>
            </a:r>
          </a:p>
          <a:p>
            <a:pPr marL="361950" indent="-266700">
              <a:buFont typeface="+mj-lt"/>
              <a:buAutoNum type="arabicPeriod"/>
            </a:pPr>
            <a:r>
              <a:rPr lang="en-GB" sz="1200" dirty="0" smtClean="0"/>
              <a:t>‘</a:t>
            </a:r>
            <a:r>
              <a:rPr lang="en-GB" sz="1200" dirty="0" err="1" smtClean="0"/>
              <a:t>Gettting</a:t>
            </a:r>
            <a:r>
              <a:rPr lang="en-GB" sz="1200" dirty="0" smtClean="0"/>
              <a:t> ahead of the curve’, 2002</a:t>
            </a:r>
          </a:p>
          <a:p>
            <a:pPr marL="361950" indent="-266700">
              <a:buFont typeface="+mj-lt"/>
              <a:buAutoNum type="arabicPeriod"/>
            </a:pPr>
            <a:r>
              <a:rPr lang="en-GB" sz="1200" dirty="0" smtClean="0"/>
              <a:t>‘Winning ways’, 2003</a:t>
            </a:r>
          </a:p>
          <a:p>
            <a:pPr marL="361950" indent="-266700">
              <a:buFont typeface="+mj-lt"/>
              <a:buAutoNum type="arabicPeriod"/>
            </a:pPr>
            <a:r>
              <a:rPr lang="en-GB" sz="1200" dirty="0" smtClean="0"/>
              <a:t>‘Towards cleaner hospitals’, 2004</a:t>
            </a:r>
          </a:p>
          <a:p>
            <a:pPr marL="361950" indent="-266700">
              <a:buFont typeface="+mj-lt"/>
              <a:buAutoNum type="arabicPeriod"/>
            </a:pPr>
            <a:r>
              <a:rPr lang="en-GB" sz="1200" dirty="0" smtClean="0"/>
              <a:t>‘</a:t>
            </a:r>
            <a:r>
              <a:rPr lang="en-GB" sz="1200" dirty="0" err="1" smtClean="0"/>
              <a:t>Cleanyourhands</a:t>
            </a:r>
            <a:r>
              <a:rPr lang="en-GB" sz="1200" dirty="0" smtClean="0"/>
              <a:t>’, 2004</a:t>
            </a:r>
          </a:p>
          <a:p>
            <a:pPr marL="361950" indent="-266700">
              <a:buFont typeface="+mj-lt"/>
              <a:buAutoNum type="arabicPeriod"/>
            </a:pPr>
            <a:r>
              <a:rPr lang="en-GB" sz="1200" dirty="0" smtClean="0"/>
              <a:t>Targets introduced, 2004</a:t>
            </a:r>
          </a:p>
          <a:p>
            <a:pPr marL="361950" indent="-266700">
              <a:buFont typeface="+mj-lt"/>
              <a:buAutoNum type="arabicPeriod"/>
            </a:pPr>
            <a:r>
              <a:rPr lang="en-GB" sz="1200" dirty="0" smtClean="0"/>
              <a:t>Cleanliness improvement, 2005</a:t>
            </a:r>
          </a:p>
          <a:p>
            <a:pPr marL="361950" indent="-266700">
              <a:buFont typeface="+mj-lt"/>
              <a:buAutoNum type="arabicPeriod"/>
            </a:pPr>
            <a:r>
              <a:rPr lang="en-GB" sz="1200" dirty="0" smtClean="0"/>
              <a:t>‘Going further faster’, 2006</a:t>
            </a:r>
          </a:p>
          <a:p>
            <a:pPr marL="361950" indent="-266700">
              <a:buFont typeface="+mj-lt"/>
              <a:buAutoNum type="arabicPeriod"/>
            </a:pPr>
            <a:r>
              <a:rPr lang="en-GB" sz="1200" dirty="0" smtClean="0"/>
              <a:t>Root cause analysis, 2006</a:t>
            </a:r>
          </a:p>
          <a:p>
            <a:pPr marL="361950" indent="-266700">
              <a:buFont typeface="+mj-lt"/>
              <a:buAutoNum type="arabicPeriod"/>
            </a:pPr>
            <a:r>
              <a:rPr lang="en-GB" sz="1200" dirty="0" smtClean="0"/>
              <a:t>Revised national guidelines, 2006</a:t>
            </a:r>
          </a:p>
          <a:p>
            <a:pPr marL="361950" indent="-266700">
              <a:buFont typeface="+mj-lt"/>
              <a:buAutoNum type="arabicPeriod"/>
            </a:pPr>
            <a:r>
              <a:rPr lang="en-GB" sz="1200" dirty="0" smtClean="0"/>
              <a:t>Deep clean, 2007</a:t>
            </a:r>
          </a:p>
          <a:p>
            <a:pPr marL="361950" indent="-266700">
              <a:buFont typeface="+mj-lt"/>
              <a:buAutoNum type="arabicPeriod"/>
            </a:pPr>
            <a:r>
              <a:rPr lang="en-GB" sz="1200" dirty="0" smtClean="0"/>
              <a:t>Screening elective admissions, 2008</a:t>
            </a:r>
          </a:p>
          <a:p>
            <a:pPr marL="361950" indent="-266700">
              <a:buFont typeface="+mj-lt"/>
              <a:buAutoNum type="arabicPeriod"/>
            </a:pPr>
            <a:r>
              <a:rPr lang="en-GB" sz="1200" dirty="0" smtClean="0"/>
              <a:t>Universal screening, 2010</a:t>
            </a:r>
          </a:p>
          <a:p>
            <a:endParaRPr lang="en-GB" sz="1200" dirty="0" smtClean="0"/>
          </a:p>
        </p:txBody>
      </p:sp>
      <p:sp>
        <p:nvSpPr>
          <p:cNvPr id="7" name="TextBox 6"/>
          <p:cNvSpPr txBox="1"/>
          <p:nvPr/>
        </p:nvSpPr>
        <p:spPr>
          <a:xfrm>
            <a:off x="971600" y="177281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8" name="TextBox 7"/>
          <p:cNvSpPr txBox="1"/>
          <p:nvPr/>
        </p:nvSpPr>
        <p:spPr>
          <a:xfrm>
            <a:off x="1547664" y="1772816"/>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9" name="TextBox 8"/>
          <p:cNvSpPr txBox="1"/>
          <p:nvPr/>
        </p:nvSpPr>
        <p:spPr>
          <a:xfrm>
            <a:off x="2195736" y="1628800"/>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
        <p:nvSpPr>
          <p:cNvPr id="10" name="TextBox 9"/>
          <p:cNvSpPr txBox="1"/>
          <p:nvPr/>
        </p:nvSpPr>
        <p:spPr>
          <a:xfrm>
            <a:off x="2843808" y="980728"/>
            <a:ext cx="720080" cy="923330"/>
          </a:xfrm>
          <a:prstGeom prst="rect">
            <a:avLst/>
          </a:prstGeom>
          <a:noFill/>
        </p:spPr>
        <p:txBody>
          <a:bodyPr wrap="square" rtlCol="0">
            <a:spAutoFit/>
          </a:bodyPr>
          <a:lstStyle/>
          <a:p>
            <a:r>
              <a:rPr lang="en-GB" b="1" dirty="0" smtClean="0">
                <a:latin typeface="+mn-lt"/>
              </a:rPr>
              <a:t>4</a:t>
            </a:r>
          </a:p>
          <a:p>
            <a:r>
              <a:rPr lang="en-GB" b="1" dirty="0" smtClean="0">
                <a:latin typeface="+mn-lt"/>
              </a:rPr>
              <a:t>5</a:t>
            </a:r>
          </a:p>
          <a:p>
            <a:r>
              <a:rPr lang="en-GB" b="1" dirty="0" smtClean="0">
                <a:latin typeface="+mn-lt"/>
              </a:rPr>
              <a:t>6</a:t>
            </a:r>
            <a:endParaRPr lang="en-GB" b="1" dirty="0">
              <a:latin typeface="+mn-lt"/>
            </a:endParaRPr>
          </a:p>
        </p:txBody>
      </p:sp>
      <p:sp>
        <p:nvSpPr>
          <p:cNvPr id="12" name="TextBox 11"/>
          <p:cNvSpPr txBox="1"/>
          <p:nvPr/>
        </p:nvSpPr>
        <p:spPr>
          <a:xfrm>
            <a:off x="3419872" y="1700808"/>
            <a:ext cx="720080" cy="369332"/>
          </a:xfrm>
          <a:prstGeom prst="rect">
            <a:avLst/>
          </a:prstGeom>
          <a:noFill/>
        </p:spPr>
        <p:txBody>
          <a:bodyPr wrap="square" rtlCol="0">
            <a:spAutoFit/>
          </a:bodyPr>
          <a:lstStyle/>
          <a:p>
            <a:r>
              <a:rPr lang="en-GB" b="1" dirty="0" smtClean="0">
                <a:latin typeface="+mn-lt"/>
              </a:rPr>
              <a:t>7</a:t>
            </a:r>
            <a:endParaRPr lang="en-GB" b="1" dirty="0">
              <a:latin typeface="+mn-lt"/>
            </a:endParaRPr>
          </a:p>
        </p:txBody>
      </p:sp>
      <p:sp>
        <p:nvSpPr>
          <p:cNvPr id="13" name="TextBox 12"/>
          <p:cNvSpPr txBox="1"/>
          <p:nvPr/>
        </p:nvSpPr>
        <p:spPr>
          <a:xfrm>
            <a:off x="4067944" y="1209526"/>
            <a:ext cx="720080" cy="923330"/>
          </a:xfrm>
          <a:prstGeom prst="rect">
            <a:avLst/>
          </a:prstGeom>
          <a:noFill/>
        </p:spPr>
        <p:txBody>
          <a:bodyPr wrap="square" rtlCol="0">
            <a:spAutoFit/>
          </a:bodyPr>
          <a:lstStyle/>
          <a:p>
            <a:pPr algn="ctr"/>
            <a:r>
              <a:rPr lang="en-GB" b="1" dirty="0" smtClean="0">
                <a:latin typeface="+mn-lt"/>
              </a:rPr>
              <a:t>8</a:t>
            </a:r>
          </a:p>
          <a:p>
            <a:pPr algn="ctr"/>
            <a:r>
              <a:rPr lang="en-GB" b="1" dirty="0" smtClean="0">
                <a:latin typeface="+mn-lt"/>
              </a:rPr>
              <a:t>9</a:t>
            </a:r>
          </a:p>
          <a:p>
            <a:pPr algn="ctr"/>
            <a:r>
              <a:rPr lang="en-GB" b="1" dirty="0" smtClean="0">
                <a:latin typeface="+mn-lt"/>
              </a:rPr>
              <a:t>10</a:t>
            </a:r>
            <a:endParaRPr lang="en-GB" b="1" dirty="0">
              <a:latin typeface="+mn-lt"/>
            </a:endParaRPr>
          </a:p>
        </p:txBody>
      </p:sp>
      <p:sp>
        <p:nvSpPr>
          <p:cNvPr id="14" name="TextBox 13"/>
          <p:cNvSpPr txBox="1"/>
          <p:nvPr/>
        </p:nvSpPr>
        <p:spPr>
          <a:xfrm>
            <a:off x="4860032" y="2483604"/>
            <a:ext cx="720080" cy="369332"/>
          </a:xfrm>
          <a:prstGeom prst="rect">
            <a:avLst/>
          </a:prstGeom>
          <a:noFill/>
        </p:spPr>
        <p:txBody>
          <a:bodyPr wrap="square" rtlCol="0">
            <a:spAutoFit/>
          </a:bodyPr>
          <a:lstStyle/>
          <a:p>
            <a:r>
              <a:rPr lang="en-GB" b="1" dirty="0" smtClean="0">
                <a:latin typeface="+mn-lt"/>
              </a:rPr>
              <a:t>11</a:t>
            </a:r>
            <a:endParaRPr lang="en-GB" b="1" dirty="0">
              <a:latin typeface="+mn-lt"/>
            </a:endParaRPr>
          </a:p>
        </p:txBody>
      </p:sp>
      <p:sp>
        <p:nvSpPr>
          <p:cNvPr id="15" name="TextBox 14"/>
          <p:cNvSpPr txBox="1"/>
          <p:nvPr/>
        </p:nvSpPr>
        <p:spPr>
          <a:xfrm>
            <a:off x="5364088" y="3356992"/>
            <a:ext cx="720080" cy="369332"/>
          </a:xfrm>
          <a:prstGeom prst="rect">
            <a:avLst/>
          </a:prstGeom>
          <a:noFill/>
        </p:spPr>
        <p:txBody>
          <a:bodyPr wrap="square" rtlCol="0">
            <a:spAutoFit/>
          </a:bodyPr>
          <a:lstStyle/>
          <a:p>
            <a:r>
              <a:rPr lang="en-GB" b="1" dirty="0" smtClean="0">
                <a:latin typeface="+mn-lt"/>
              </a:rPr>
              <a:t>12</a:t>
            </a:r>
            <a:endParaRPr lang="en-GB" b="1" dirty="0">
              <a:latin typeface="+mn-lt"/>
            </a:endParaRPr>
          </a:p>
        </p:txBody>
      </p:sp>
      <p:sp>
        <p:nvSpPr>
          <p:cNvPr id="16" name="TextBox 15"/>
          <p:cNvSpPr txBox="1"/>
          <p:nvPr/>
        </p:nvSpPr>
        <p:spPr>
          <a:xfrm>
            <a:off x="6876256" y="4365104"/>
            <a:ext cx="720080" cy="369332"/>
          </a:xfrm>
          <a:prstGeom prst="rect">
            <a:avLst/>
          </a:prstGeom>
          <a:noFill/>
        </p:spPr>
        <p:txBody>
          <a:bodyPr wrap="square" rtlCol="0">
            <a:spAutoFit/>
          </a:bodyPr>
          <a:lstStyle/>
          <a:p>
            <a:r>
              <a:rPr lang="en-GB" b="1" dirty="0" smtClean="0">
                <a:latin typeface="+mn-lt"/>
              </a:rPr>
              <a:t>13</a:t>
            </a:r>
            <a:endParaRPr lang="en-GB" b="1" dirty="0">
              <a:latin typeface="+mn-lt"/>
            </a:endParaRPr>
          </a:p>
        </p:txBody>
      </p:sp>
    </p:spTree>
    <p:extLst>
      <p:ext uri="{BB962C8B-B14F-4D97-AF65-F5344CB8AC3E}">
        <p14:creationId xmlns:p14="http://schemas.microsoft.com/office/powerpoint/2010/main" val="410447553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Chart 3"/>
          <p:cNvGraphicFramePr>
            <a:graphicFrameLocks noGrp="1"/>
          </p:cNvGraphicFramePr>
          <p:nvPr>
            <p:extLst>
              <p:ext uri="{D42A27DB-BD31-4B8C-83A1-F6EECF244321}">
                <p14:modId xmlns:p14="http://schemas.microsoft.com/office/powerpoint/2010/main" val="175090802"/>
              </p:ext>
            </p:extLst>
          </p:nvPr>
        </p:nvGraphicFramePr>
        <p:xfrm>
          <a:off x="0" y="928670"/>
          <a:ext cx="9144000" cy="571504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225226" y="214290"/>
            <a:ext cx="4775666" cy="646331"/>
          </a:xfrm>
          <a:prstGeom prst="rect">
            <a:avLst/>
          </a:prstGeom>
        </p:spPr>
        <p:txBody>
          <a:bodyPr wrap="none">
            <a:spAutoFit/>
          </a:bodyPr>
          <a:lstStyle/>
          <a:p>
            <a:pPr marL="457200" lvl="0" indent="-457200" fontAlgn="base">
              <a:spcBef>
                <a:spcPct val="0"/>
              </a:spcBef>
              <a:spcAft>
                <a:spcPct val="0"/>
              </a:spcAft>
            </a:pPr>
            <a:r>
              <a:rPr lang="en-GB" sz="3600" dirty="0" smtClean="0">
                <a:solidFill>
                  <a:schemeClr val="bg1"/>
                </a:solidFill>
                <a:latin typeface="Arial" pitchFamily="34" charset="0"/>
                <a:cs typeface="Arial" pitchFamily="34" charset="0"/>
              </a:rPr>
              <a:t>CDI cases, 2004-2013</a:t>
            </a:r>
          </a:p>
        </p:txBody>
      </p:sp>
      <p:sp>
        <p:nvSpPr>
          <p:cNvPr id="5" name="Up-Down Arrow 4"/>
          <p:cNvSpPr/>
          <p:nvPr/>
        </p:nvSpPr>
        <p:spPr>
          <a:xfrm>
            <a:off x="4286248" y="2571744"/>
            <a:ext cx="285752" cy="1143008"/>
          </a:xfrm>
          <a:prstGeom prst="upDownArrow">
            <a:avLst/>
          </a:prstGeom>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a:spLocks noGrp="1"/>
          </p:cNvSpPr>
          <p:nvPr>
            <p:ph type="title"/>
          </p:nvPr>
        </p:nvSpPr>
        <p:spPr>
          <a:xfrm>
            <a:off x="360363" y="116632"/>
            <a:ext cx="8423275" cy="711183"/>
          </a:xfrm>
        </p:spPr>
        <p:txBody>
          <a:bodyPr>
            <a:noAutofit/>
          </a:bodyPr>
          <a:lstStyle/>
          <a:p>
            <a:r>
              <a:rPr lang="en-GB" sz="3200" i="1" dirty="0" smtClean="0">
                <a:latin typeface="Arial" pitchFamily="34" charset="0"/>
                <a:cs typeface="Arial" pitchFamily="34" charset="0"/>
              </a:rPr>
              <a:t>C. </a:t>
            </a:r>
            <a:r>
              <a:rPr lang="en-GB" sz="3200" i="1" dirty="0" err="1" smtClean="0">
                <a:latin typeface="Arial" pitchFamily="34" charset="0"/>
                <a:cs typeface="Arial" pitchFamily="34" charset="0"/>
              </a:rPr>
              <a:t>difficile</a:t>
            </a:r>
            <a:r>
              <a:rPr lang="en-GB" sz="3200" i="1" dirty="0" smtClean="0">
                <a:latin typeface="Arial" pitchFamily="34" charset="0"/>
                <a:cs typeface="Arial" pitchFamily="34" charset="0"/>
              </a:rPr>
              <a:t> </a:t>
            </a:r>
            <a:r>
              <a:rPr lang="en-GB" sz="3200" dirty="0" smtClean="0">
                <a:latin typeface="Arial" pitchFamily="34" charset="0"/>
                <a:cs typeface="Arial" pitchFamily="34" charset="0"/>
              </a:rPr>
              <a:t>infection (CDI), England 2004-2013</a:t>
            </a:r>
            <a:endParaRPr lang="en-GB" sz="3200" dirty="0">
              <a:latin typeface="Arial" pitchFamily="34" charset="0"/>
              <a:cs typeface="Arial" pitchFamily="34" charset="0"/>
            </a:endParaRPr>
          </a:p>
        </p:txBody>
      </p:sp>
      <p:sp>
        <p:nvSpPr>
          <p:cNvPr id="7"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2004</a:t>
            </a:r>
          </a:p>
          <a:p>
            <a:pPr marL="361950" indent="-266700">
              <a:buFont typeface="+mj-lt"/>
              <a:buAutoNum type="arabicPeriod"/>
            </a:pPr>
            <a:r>
              <a:rPr lang="en-GB" sz="1200" dirty="0" smtClean="0"/>
              <a:t>Targets, 2007</a:t>
            </a:r>
          </a:p>
          <a:p>
            <a:pPr marL="361950" indent="-266700">
              <a:buFont typeface="+mj-lt"/>
              <a:buAutoNum type="arabicPeriod"/>
            </a:pPr>
            <a:r>
              <a:rPr lang="en-GB" sz="1200" dirty="0" smtClean="0"/>
              <a:t>Revised guidelines, 2009</a:t>
            </a:r>
          </a:p>
          <a:p>
            <a:endParaRPr lang="en-GB" sz="1200" dirty="0" smtClean="0"/>
          </a:p>
        </p:txBody>
      </p:sp>
      <p:sp>
        <p:nvSpPr>
          <p:cNvPr id="8" name="TextBox 7"/>
          <p:cNvSpPr txBox="1"/>
          <p:nvPr/>
        </p:nvSpPr>
        <p:spPr>
          <a:xfrm>
            <a:off x="1331640" y="205155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9" name="TextBox 8"/>
          <p:cNvSpPr txBox="1"/>
          <p:nvPr/>
        </p:nvSpPr>
        <p:spPr>
          <a:xfrm>
            <a:off x="3851920" y="836712"/>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10" name="TextBox 9"/>
          <p:cNvSpPr txBox="1"/>
          <p:nvPr/>
        </p:nvSpPr>
        <p:spPr>
          <a:xfrm>
            <a:off x="5652120" y="3131676"/>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Tree>
    <p:extLst>
      <p:ext uri="{BB962C8B-B14F-4D97-AF65-F5344CB8AC3E}">
        <p14:creationId xmlns:p14="http://schemas.microsoft.com/office/powerpoint/2010/main" val="2276077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ea typeface="ＭＳ Ｐゴシック" pitchFamily="34" charset="-128"/>
            </a:endParaRPr>
          </a:p>
        </p:txBody>
      </p:sp>
      <p:sp>
        <p:nvSpPr>
          <p:cNvPr id="3" name="Rectangle 2"/>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5400" dirty="0"/>
          </a:p>
        </p:txBody>
      </p:sp>
      <p:sp>
        <p:nvSpPr>
          <p:cNvPr id="4" name="TextBox 3"/>
          <p:cNvSpPr txBox="1"/>
          <p:nvPr/>
        </p:nvSpPr>
        <p:spPr>
          <a:xfrm>
            <a:off x="500063" y="2071688"/>
            <a:ext cx="8072437" cy="2586037"/>
          </a:xfrm>
          <a:prstGeom prst="rect">
            <a:avLst/>
          </a:prstGeom>
          <a:noFill/>
        </p:spPr>
        <p:txBody>
          <a:bodyPr>
            <a:spAutoFit/>
          </a:bodyPr>
          <a:lstStyle/>
          <a:p>
            <a:pPr algn="ctr">
              <a:defRPr/>
            </a:pPr>
            <a:r>
              <a:rPr lang="en-GB" sz="5400" dirty="0">
                <a:solidFill>
                  <a:srgbClr val="FFFFFF"/>
                </a:solidFill>
                <a:latin typeface="Arial" pitchFamily="34" charset="0"/>
                <a:cs typeface="Arial" pitchFamily="34" charset="0"/>
              </a:rPr>
              <a:t>THE END OF ANTIBIOTICS IS NIGH</a:t>
            </a:r>
          </a:p>
          <a:p>
            <a:pPr algn="ctr">
              <a:defRPr/>
            </a:pPr>
            <a:endParaRPr lang="en-GB" sz="5400" dirty="0">
              <a:solidFill>
                <a:srgbClr val="FFFFFF"/>
              </a:solidFill>
              <a:latin typeface="Arial" pitchFamily="34" charset="0"/>
              <a:cs typeface="Arial" pitchFamily="34" charset="0"/>
            </a:endParaRPr>
          </a:p>
        </p:txBody>
      </p:sp>
      <p:pic>
        <p:nvPicPr>
          <p:cNvPr id="6" name="The QI Klaxon.wav">
            <a:hlinkClick r:id="" action="ppaction://media"/>
          </p:cNvPr>
          <p:cNvPicPr>
            <a:picLocks noRot="1" noChangeAspect="1"/>
          </p:cNvPicPr>
          <p:nvPr>
            <a:audioFile r:link="rId2"/>
          </p:nvPr>
        </p:nvPicPr>
        <p:blipFill>
          <a:blip r:embed="rId4" cstate="print"/>
          <a:srcRect/>
          <a:stretch>
            <a:fillRect/>
          </a:stretch>
        </p:blipFill>
        <p:spPr bwMode="auto">
          <a:xfrm>
            <a:off x="9612313" y="6003925"/>
            <a:ext cx="304800" cy="304800"/>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5000"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par>
                                <p:cTn id="8" presetID="1" presetClass="mediacall" presetSubtype="0" fill="hold" nodeType="withEffect">
                                  <p:stCondLst>
                                    <p:cond delay="0"/>
                                  </p:stCondLst>
                                  <p:childTnLst>
                                    <p:cmd type="call" cmd="playFrom(0.0)">
                                      <p:cBhvr>
                                        <p:cTn id="9" dur="53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dirty="0" smtClean="0">
                <a:latin typeface="Arial" pitchFamily="34" charset="0"/>
                <a:cs typeface="Arial" pitchFamily="34" charset="0"/>
              </a:rPr>
              <a:t>“</a:t>
            </a:r>
            <a:r>
              <a:rPr lang="en-GB" altLang="ja-JP" sz="2000" i="1" dirty="0" smtClean="0">
                <a:latin typeface="Arial" pitchFamily="34" charset="0"/>
                <a:cs typeface="Arial" pitchFamily="34" charset="0"/>
              </a:rPr>
              <a:t>CRE </a:t>
            </a:r>
            <a:r>
              <a:rPr lang="en-GB" altLang="ja-JP" sz="2000" i="1" dirty="0">
                <a:latin typeface="Arial" pitchFamily="34" charset="0"/>
                <a:cs typeface="Arial" pitchFamily="34" charset="0"/>
              </a:rPr>
              <a:t>are nightmare bacteria.</a:t>
            </a:r>
            <a:r>
              <a:rPr lang="ja-JP" altLang="en-GB" sz="2000" i="1" dirty="0">
                <a:latin typeface="Arial" pitchFamily="34" charset="0"/>
                <a:cs typeface="Arial" pitchFamily="34" charset="0"/>
              </a:rPr>
              <a:t>”</a:t>
            </a:r>
            <a:endParaRPr lang="en-GB" sz="2000" i="1" dirty="0">
              <a:latin typeface="Arial" pitchFamily="34" charset="0"/>
              <a:cs typeface="Arial" pitchFamily="34" charset="0"/>
            </a:endParaRPr>
          </a:p>
        </p:txBody>
      </p:sp>
      <p:sp>
        <p:nvSpPr>
          <p:cNvPr id="8" name="Rectangle 7"/>
          <p:cNvSpPr>
            <a:spLocks noChangeArrowheads="1"/>
          </p:cNvSpPr>
          <p:nvPr/>
        </p:nvSpPr>
        <p:spPr bwMode="auto">
          <a:xfrm>
            <a:off x="1233488" y="1341438"/>
            <a:ext cx="2935804" cy="338554"/>
          </a:xfrm>
          <a:prstGeom prst="rect">
            <a:avLst/>
          </a:prstGeom>
          <a:noFill/>
          <a:ln w="9525">
            <a:noFill/>
            <a:miter lim="800000"/>
            <a:headEnd/>
            <a:tailEnd/>
          </a:ln>
        </p:spPr>
        <p:txBody>
          <a:bodyPr wrap="none">
            <a:spAutoFit/>
          </a:bodyPr>
          <a:lstStyle/>
          <a:p>
            <a:r>
              <a:rPr lang="en-GB" sz="1600" i="1">
                <a:latin typeface="Arial" pitchFamily="34" charset="0"/>
                <a:cs typeface="Arial"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don't take action, then we may all be back in an almost 19th Century environment where infections kill us as a result of routine operations.</a:t>
            </a:r>
            <a:r>
              <a:rPr lang="ja-JP" altLang="en-GB" sz="2000" i="1">
                <a:latin typeface="Arial" pitchFamily="34" charset="0"/>
                <a:cs typeface="Arial" pitchFamily="34" charset="0"/>
              </a:rPr>
              <a:t>”</a:t>
            </a:r>
            <a:endParaRPr lang="en-GB" altLang="ja-JP" sz="2000" i="1">
              <a:latin typeface="Arial" pitchFamily="34" charset="0"/>
              <a:cs typeface="Arial" pitchFamily="34" charset="0"/>
            </a:endParaRPr>
          </a:p>
          <a:p>
            <a:r>
              <a:rPr lang="en-GB" sz="1600" i="1">
                <a:latin typeface="Arial" pitchFamily="34" charset="0"/>
                <a:cs typeface="Arial"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954107"/>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The rise of antibiotic-resistant bacteria, however, represents a serious threat to public health and the economy.</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
        <p:nvSpPr>
          <p:cNvPr id="15"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What’s the problem?</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normAutofit/>
          </a:bodyPr>
          <a:lstStyle/>
          <a:p>
            <a:r>
              <a:rPr lang="en-GB" sz="3600" dirty="0" smtClean="0">
                <a:latin typeface="Arial" pitchFamily="34" charset="0"/>
                <a:ea typeface="ＭＳ Ｐゴシック" pitchFamily="34" charset="-128"/>
                <a:cs typeface="Arial" pitchFamily="34" charset="0"/>
              </a:rPr>
              <a:t>Rising threat from MDR-GNR</a:t>
            </a:r>
            <a:endParaRPr lang="en-GB" sz="3600" i="1" dirty="0" smtClean="0">
              <a:latin typeface="Arial" pitchFamily="34" charset="0"/>
              <a:ea typeface="ＭＳ Ｐゴシック" pitchFamily="34" charset="-128"/>
              <a:cs typeface="Arial" pitchFamily="34" charset="0"/>
            </a:endParaRPr>
          </a:p>
        </p:txBody>
      </p:sp>
      <p:graphicFrame>
        <p:nvGraphicFramePr>
          <p:cNvPr id="5" name="Chart 4"/>
          <p:cNvGraphicFramePr/>
          <p:nvPr>
            <p:extLst>
              <p:ext uri="{D42A27DB-BD31-4B8C-83A1-F6EECF244321}">
                <p14:modId xmlns:p14="http://schemas.microsoft.com/office/powerpoint/2010/main" val="733620921"/>
              </p:ext>
            </p:extLst>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Arial" pitchFamily="34" charset="0"/>
                <a:cs typeface="Arial" pitchFamily="34" charset="0"/>
              </a:rPr>
              <a:t>Hidron et al. </a:t>
            </a:r>
            <a:r>
              <a:rPr lang="en-US" sz="1600" i="1">
                <a:latin typeface="Arial" pitchFamily="34" charset="0"/>
                <a:cs typeface="Arial" pitchFamily="34" charset="0"/>
              </a:rPr>
              <a:t>Infect Control Hosp Epidemiol </a:t>
            </a:r>
            <a:r>
              <a:rPr lang="en-US" sz="1600">
                <a:latin typeface="Arial" pitchFamily="34" charset="0"/>
                <a:cs typeface="Arial" pitchFamily="34" charset="0"/>
              </a:rPr>
              <a:t>2008;29:966-1011.</a:t>
            </a:r>
          </a:p>
          <a:p>
            <a:r>
              <a:rPr lang="en-GB" sz="1600">
                <a:latin typeface="Arial" pitchFamily="34" charset="0"/>
                <a:cs typeface="Arial" pitchFamily="34" charset="0"/>
              </a:rPr>
              <a:t>Peleg &amp; Hooper. </a:t>
            </a:r>
            <a:r>
              <a:rPr lang="en-GB" sz="1600" i="1">
                <a:latin typeface="Arial" pitchFamily="34" charset="0"/>
                <a:cs typeface="Arial" pitchFamily="34" charset="0"/>
              </a:rPr>
              <a:t>N Engl J Med </a:t>
            </a:r>
            <a:r>
              <a:rPr lang="en-GB" sz="1600">
                <a:latin typeface="Arial" pitchFamily="34" charset="0"/>
                <a:cs typeface="Arial" pitchFamily="34" charset="0"/>
              </a:rPr>
              <a:t>2010;362:1804-1813.</a:t>
            </a:r>
            <a:endParaRPr lang="en-US" sz="1600">
              <a:latin typeface="Arial" pitchFamily="34" charset="0"/>
              <a:cs typeface="Arial"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extLst>
              <p:ext uri="{D42A27DB-BD31-4B8C-83A1-F6EECF244321}">
                <p14:modId xmlns:p14="http://schemas.microsoft.com/office/powerpoint/2010/main" val="564935832"/>
              </p:ext>
            </p:extLst>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475187703"/>
              </p:ext>
            </p:extLst>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latin typeface="Arial" pitchFamily="34" charset="0"/>
                          <a:cs typeface="Arial" pitchFamily="34" charset="0"/>
                        </a:rPr>
                        <a:t>Non-fermenters</a:t>
                      </a:r>
                      <a:endParaRPr lang="en-GB" sz="1800" dirty="0">
                        <a:latin typeface="Arial" pitchFamily="34" charset="0"/>
                        <a:cs typeface="Arial" pitchFamily="34" charset="0"/>
                      </a:endParaRPr>
                    </a:p>
                  </a:txBody>
                  <a:tcPr marL="91439" marR="91439">
                    <a:solidFill>
                      <a:schemeClr val="bg1">
                        <a:lumMod val="65000"/>
                      </a:schemeClr>
                    </a:solidFill>
                  </a:tcPr>
                </a:tc>
                <a:tc>
                  <a:txBody>
                    <a:bodyPr/>
                    <a:lstStyle/>
                    <a:p>
                      <a:pPr marL="342900" indent="-342900">
                        <a:buNone/>
                      </a:pPr>
                      <a:r>
                        <a:rPr lang="en-GB" sz="1800" i="1" u="none" dirty="0" smtClean="0">
                          <a:latin typeface="Arial" pitchFamily="34" charset="0"/>
                          <a:cs typeface="Arial" pitchFamily="34" charset="0"/>
                        </a:rPr>
                        <a:t>Acinetobacter baumannii</a:t>
                      </a:r>
                    </a:p>
                    <a:p>
                      <a:pPr marL="342900" indent="-342900">
                        <a:buNone/>
                      </a:pPr>
                      <a:r>
                        <a:rPr lang="en-GB" sz="1800" i="1" dirty="0" smtClean="0">
                          <a:latin typeface="Arial" pitchFamily="34" charset="0"/>
                          <a:cs typeface="Arial" pitchFamily="34" charset="0"/>
                        </a:rPr>
                        <a:t>Pseudomonas</a:t>
                      </a:r>
                      <a:r>
                        <a:rPr lang="en-GB" sz="1800" i="1" baseline="0" dirty="0" smtClean="0">
                          <a:latin typeface="Arial" pitchFamily="34" charset="0"/>
                          <a:cs typeface="Arial" pitchFamily="34" charset="0"/>
                        </a:rPr>
                        <a:t> aeruginosa</a:t>
                      </a:r>
                    </a:p>
                    <a:p>
                      <a:pPr marL="342900" indent="-342900">
                        <a:buNone/>
                      </a:pPr>
                      <a:r>
                        <a:rPr lang="en-GB" sz="1800" i="1" dirty="0" smtClean="0">
                          <a:latin typeface="Arial" pitchFamily="34" charset="0"/>
                          <a:cs typeface="Arial" pitchFamily="34" charset="0"/>
                        </a:rPr>
                        <a:t>Stenotrophomonas maltophilia</a:t>
                      </a:r>
                      <a:endParaRPr lang="en-GB" sz="1800" i="1" dirty="0">
                        <a:latin typeface="Arial" pitchFamily="34" charset="0"/>
                        <a:cs typeface="Arial" pitchFamily="34" charset="0"/>
                      </a:endParaRPr>
                    </a:p>
                  </a:txBody>
                  <a:tcPr marL="91439" marR="91439">
                    <a:solidFill>
                      <a:schemeClr val="bg1">
                        <a:lumMod val="65000"/>
                      </a:schemeClr>
                    </a:solidFill>
                  </a:tcPr>
                </a:tc>
              </a:tr>
              <a:tr h="914400">
                <a:tc>
                  <a:txBody>
                    <a:bodyPr/>
                    <a:lstStyle/>
                    <a:p>
                      <a:r>
                        <a:rPr lang="en-GB" sz="1800" dirty="0" smtClean="0">
                          <a:latin typeface="Arial" pitchFamily="34" charset="0"/>
                          <a:cs typeface="Arial" pitchFamily="34" charset="0"/>
                        </a:rPr>
                        <a:t>Enterobacteriaceae</a:t>
                      </a:r>
                      <a:endParaRPr lang="en-GB" sz="1800" dirty="0">
                        <a:latin typeface="Arial" pitchFamily="34" charset="0"/>
                        <a:cs typeface="Arial" pitchFamily="34" charset="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latin typeface="Arial" pitchFamily="34" charset="0"/>
                          <a:cs typeface="Arial" pitchFamily="34" charset="0"/>
                        </a:rPr>
                        <a:t>Klebsiella</a:t>
                      </a:r>
                      <a:r>
                        <a:rPr lang="en-GB" sz="1800" i="1" u="none" baseline="0" dirty="0" smtClean="0">
                          <a:latin typeface="Arial" pitchFamily="34" charset="0"/>
                          <a:cs typeface="Arial" pitchFamily="34" charset="0"/>
                        </a:rPr>
                        <a:t> </a:t>
                      </a:r>
                      <a:r>
                        <a:rPr lang="en-GB" sz="1800" i="1" u="none" baseline="0" dirty="0" err="1" smtClean="0">
                          <a:latin typeface="Arial" pitchFamily="34" charset="0"/>
                          <a:cs typeface="Arial" pitchFamily="34" charset="0"/>
                        </a:rPr>
                        <a:t>pneumoniae</a:t>
                      </a:r>
                      <a:endParaRPr lang="en-GB" sz="1800" i="1" u="none" baseline="0" dirty="0" smtClean="0">
                        <a:latin typeface="Arial" pitchFamily="34" charset="0"/>
                        <a:cs typeface="Arial" pitchFamily="34" charset="0"/>
                      </a:endParaRPr>
                    </a:p>
                    <a:p>
                      <a:r>
                        <a:rPr lang="en-GB" sz="1800" i="1" dirty="0" smtClean="0">
                          <a:latin typeface="Arial" pitchFamily="34" charset="0"/>
                          <a:cs typeface="Arial" pitchFamily="34" charset="0"/>
                        </a:rPr>
                        <a:t>Escherichia coli</a:t>
                      </a:r>
                    </a:p>
                    <a:p>
                      <a:r>
                        <a:rPr lang="en-GB" sz="1800" i="1" baseline="0" dirty="0" err="1" smtClean="0">
                          <a:latin typeface="Arial" pitchFamily="34" charset="0"/>
                          <a:cs typeface="Arial" pitchFamily="34" charset="0"/>
                        </a:rPr>
                        <a:t>Enterobacter</a:t>
                      </a:r>
                      <a:r>
                        <a:rPr lang="en-GB" sz="1800" i="1" baseline="0" dirty="0" smtClean="0">
                          <a:latin typeface="Arial" pitchFamily="34" charset="0"/>
                          <a:cs typeface="Arial" pitchFamily="34" charset="0"/>
                        </a:rPr>
                        <a:t> cloacae</a:t>
                      </a:r>
                      <a:endParaRPr lang="en-GB" sz="1800" i="1" dirty="0">
                        <a:latin typeface="Arial" pitchFamily="34" charset="0"/>
                        <a:cs typeface="Arial" pitchFamily="34" charset="0"/>
                      </a:endParaRPr>
                    </a:p>
                  </a:txBody>
                  <a:tcPr marL="91439" marR="91439"/>
                </a:tc>
              </a:tr>
            </a:tbl>
          </a:graphicData>
        </a:graphic>
      </p:graphicFrame>
      <p:sp>
        <p:nvSpPr>
          <p:cNvPr id="2" name="Rectangle 1"/>
          <p:cNvSpPr/>
          <p:nvPr/>
        </p:nvSpPr>
        <p:spPr>
          <a:xfrm>
            <a:off x="517315" y="5013176"/>
            <a:ext cx="7312297" cy="864096"/>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3" name="Rectangle 2"/>
          <p:cNvSpPr/>
          <p:nvPr/>
        </p:nvSpPr>
        <p:spPr>
          <a:xfrm>
            <a:off x="467545" y="4059820"/>
            <a:ext cx="7416824" cy="187220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itchFamily="34" charset="0"/>
              <a:cs typeface="Arial" pitchFamily="34" charset="0"/>
            </a:endParaRPr>
          </a:p>
        </p:txBody>
      </p:sp>
      <p:sp>
        <p:nvSpPr>
          <p:cNvPr id="12" name="Rectangle 11"/>
          <p:cNvSpPr>
            <a:spLocks noChangeArrowheads="1"/>
          </p:cNvSpPr>
          <p:nvPr/>
        </p:nvSpPr>
        <p:spPr bwMode="auto">
          <a:xfrm>
            <a:off x="6612012" y="5157192"/>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471643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921559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ples and oranges.jpg"/>
          <p:cNvPicPr>
            <a:picLocks noChangeAspect="1"/>
          </p:cNvPicPr>
          <p:nvPr/>
        </p:nvPicPr>
        <p:blipFill>
          <a:blip r:embed="rId3" cstate="print"/>
          <a:stretch>
            <a:fillRect/>
          </a:stretch>
        </p:blipFill>
        <p:spPr>
          <a:xfrm>
            <a:off x="0" y="0"/>
            <a:ext cx="9144000"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574437111"/>
              </p:ext>
            </p:extLst>
          </p:nvPr>
        </p:nvGraphicFramePr>
        <p:xfrm>
          <a:off x="609600" y="1295400"/>
          <a:ext cx="7696200" cy="4023360"/>
        </p:xfrm>
        <a:graphic>
          <a:graphicData uri="http://schemas.openxmlformats.org/drawingml/2006/table">
            <a:tbl>
              <a:tblPr firstRow="1" bandRow="1">
                <a:tableStyleId>{93296810-A885-4BE3-A3E7-6D5BEEA58F35}</a:tableStyleId>
              </a:tblPr>
              <a:tblGrid>
                <a:gridCol w="3094348"/>
                <a:gridCol w="4601852"/>
              </a:tblGrid>
              <a:tr h="428625">
                <a:tc>
                  <a:txBody>
                    <a:bodyPr/>
                    <a:lstStyle/>
                    <a:p>
                      <a:r>
                        <a:rPr lang="en-GB" sz="2400" dirty="0" smtClean="0">
                          <a:latin typeface="Arial" pitchFamily="34" charset="0"/>
                          <a:cs typeface="Arial" pitchFamily="34" charset="0"/>
                        </a:rPr>
                        <a:t>Share</a:t>
                      </a:r>
                      <a:endParaRPr lang="en-GB" sz="2400" dirty="0">
                        <a:latin typeface="Arial" pitchFamily="34" charset="0"/>
                        <a:cs typeface="Arial" pitchFamily="34" charset="0"/>
                      </a:endParaRPr>
                    </a:p>
                  </a:txBody>
                  <a:tcPr/>
                </a:tc>
                <a:tc>
                  <a:txBody>
                    <a:bodyPr/>
                    <a:lstStyle/>
                    <a:p>
                      <a:r>
                        <a:rPr lang="en-GB" sz="2400" dirty="0" smtClean="0">
                          <a:latin typeface="Arial" pitchFamily="34" charset="0"/>
                          <a:cs typeface="Arial" pitchFamily="34" charset="0"/>
                        </a:rPr>
                        <a:t>Differ</a:t>
                      </a:r>
                      <a:endParaRPr lang="en-GB" sz="2400" dirty="0">
                        <a:latin typeface="Arial" pitchFamily="34" charset="0"/>
                        <a:cs typeface="Arial" pitchFamily="34" charset="0"/>
                      </a:endParaRPr>
                    </a:p>
                  </a:txBody>
                  <a:tcPr/>
                </a:tc>
              </a:tr>
              <a:tr h="428625">
                <a:tc>
                  <a:txBody>
                    <a:bodyPr/>
                    <a:lstStyle/>
                    <a:p>
                      <a:r>
                        <a:rPr lang="en-GB" sz="2400" dirty="0" smtClean="0">
                          <a:latin typeface="Arial" pitchFamily="34" charset="0"/>
                          <a:cs typeface="Arial" pitchFamily="34" charset="0"/>
                        </a:rPr>
                        <a:t>Gram</a:t>
                      </a:r>
                      <a:r>
                        <a:rPr lang="en-GB" sz="2400" baseline="0" dirty="0" smtClean="0">
                          <a:latin typeface="Arial" pitchFamily="34" charset="0"/>
                          <a:cs typeface="Arial" pitchFamily="34" charset="0"/>
                        </a:rPr>
                        <a:t> </a:t>
                      </a:r>
                      <a:r>
                        <a:rPr lang="en-GB" sz="2400" dirty="0" smtClean="0">
                          <a:latin typeface="Arial" pitchFamily="34" charset="0"/>
                          <a:cs typeface="Arial" pitchFamily="34" charset="0"/>
                        </a:rPr>
                        <a:t>stain reaction</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Risk factors &amp; at-risk population</a:t>
                      </a:r>
                    </a:p>
                  </a:txBody>
                  <a:tcPr/>
                </a:tc>
              </a:tr>
              <a:tr h="428625">
                <a:tc>
                  <a:txBody>
                    <a:bodyPr/>
                    <a:lstStyle/>
                    <a:p>
                      <a:r>
                        <a:rPr lang="en-GB" sz="2400" dirty="0" smtClean="0">
                          <a:latin typeface="Arial" pitchFamily="34" charset="0"/>
                          <a:cs typeface="Arial" pitchFamily="34" charset="0"/>
                        </a:rPr>
                        <a:t>Concerning</a:t>
                      </a:r>
                      <a:r>
                        <a:rPr lang="en-GB" sz="2400" baseline="0" dirty="0" smtClean="0">
                          <a:latin typeface="Arial" pitchFamily="34" charset="0"/>
                          <a:cs typeface="Arial" pitchFamily="34" charset="0"/>
                        </a:rPr>
                        <a:t> AMR</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Potential for epidemic</a:t>
                      </a:r>
                      <a:r>
                        <a:rPr lang="en-GB" sz="2400" baseline="0" dirty="0" smtClean="0">
                          <a:latin typeface="Arial" pitchFamily="34" charset="0"/>
                          <a:cs typeface="Arial" pitchFamily="34" charset="0"/>
                        </a:rPr>
                        <a:t> spread</a:t>
                      </a:r>
                      <a:endParaRPr lang="en-GB" sz="2400" dirty="0" smtClean="0">
                        <a:latin typeface="Arial" pitchFamily="34" charset="0"/>
                        <a:cs typeface="Arial" pitchFamily="34" charset="0"/>
                      </a:endParaRP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Infection profile &amp; mortality</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Prevalence</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Colonisation site &amp; duration</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Transmission routes</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Resistance profile &amp; mechanisms</a:t>
                      </a:r>
                    </a:p>
                  </a:txBody>
                  <a:tcPr/>
                </a:tc>
              </a:tr>
            </a:tbl>
          </a:graphicData>
        </a:graphic>
      </p:graphicFrame>
      <p:sp>
        <p:nvSpPr>
          <p:cNvPr id="4" name="Title 1"/>
          <p:cNvSpPr>
            <a:spLocks noGrp="1"/>
          </p:cNvSpPr>
          <p:nvPr>
            <p:ph type="title"/>
          </p:nvPr>
        </p:nvSpPr>
        <p:spPr>
          <a:xfrm>
            <a:off x="215577" y="285750"/>
            <a:ext cx="9324975" cy="711200"/>
          </a:xfrm>
        </p:spPr>
        <p:txBody>
          <a:bodyPr/>
          <a:lstStyle/>
          <a:p>
            <a:r>
              <a:rPr lang="en-GB" sz="3200" b="1" dirty="0" err="1" smtClean="0">
                <a:solidFill>
                  <a:schemeClr val="bg1"/>
                </a:solidFill>
                <a:latin typeface="Arial" pitchFamily="34" charset="0"/>
                <a:ea typeface="ＭＳ Ｐゴシック" pitchFamily="34" charset="-128"/>
                <a:cs typeface="Arial" pitchFamily="34" charset="0"/>
              </a:rPr>
              <a:t>Enterobacteriaceae</a:t>
            </a:r>
            <a:r>
              <a:rPr lang="en-GB" sz="3200" b="1" dirty="0" smtClean="0">
                <a:solidFill>
                  <a:schemeClr val="bg1"/>
                </a:solidFill>
                <a:latin typeface="Arial" pitchFamily="34" charset="0"/>
                <a:ea typeface="ＭＳ Ｐゴシック" pitchFamily="34" charset="-128"/>
                <a:cs typeface="Arial" pitchFamily="34" charset="0"/>
              </a:rPr>
              <a:t> vs. non-fermenters</a:t>
            </a:r>
            <a:endParaRPr lang="en-GB" sz="3200" b="1" i="1" dirty="0" smtClean="0">
              <a:solidFill>
                <a:schemeClr val="bg1"/>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176357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60363" y="514738"/>
            <a:ext cx="8423275" cy="711183"/>
          </a:xfrm>
        </p:spPr>
        <p:txBody>
          <a:bodyPr>
            <a:normAutofit/>
          </a:bodyPr>
          <a:lstStyle/>
          <a:p>
            <a:pPr eaLnBrk="1" hangingPunct="1"/>
            <a:r>
              <a:rPr lang="en-GB" sz="3600" dirty="0" smtClean="0">
                <a:latin typeface="Arial" pitchFamily="34" charset="0"/>
                <a:ea typeface="ＭＳ Ｐゴシック" pitchFamily="34" charset="-128"/>
                <a:cs typeface="Arial" pitchFamily="34" charset="0"/>
              </a:rPr>
              <a:t>What’</a:t>
            </a:r>
            <a:r>
              <a:rPr lang="en-GB" altLang="ja-JP" sz="3600" dirty="0" smtClean="0">
                <a:latin typeface="Arial" pitchFamily="34" charset="0"/>
                <a:ea typeface="ＭＳ Ｐゴシック" pitchFamily="34" charset="-128"/>
                <a:cs typeface="Arial" pitchFamily="34" charset="0"/>
              </a:rPr>
              <a:t>s the problem? Resistance </a:t>
            </a:r>
            <a:endParaRPr lang="en-GB" sz="3600" dirty="0" smtClean="0">
              <a:latin typeface="Arial" pitchFamily="34" charset="0"/>
              <a:ea typeface="ＭＳ Ｐゴシック" pitchFamily="34" charset="-128"/>
              <a:cs typeface="Arial" pitchFamily="34" charset="0"/>
            </a:endParaRPr>
          </a:p>
        </p:txBody>
      </p:sp>
      <p:pic>
        <p:nvPicPr>
          <p:cNvPr id="7172"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TextBox 8"/>
          <p:cNvSpPr txBox="1"/>
          <p:nvPr/>
        </p:nvSpPr>
        <p:spPr>
          <a:xfrm>
            <a:off x="103559" y="6412673"/>
            <a:ext cx="4714504" cy="369332"/>
          </a:xfrm>
          <a:prstGeom prst="rect">
            <a:avLst/>
          </a:prstGeom>
          <a:noFill/>
        </p:spPr>
        <p:txBody>
          <a:bodyPr wrap="square" rtlCol="0">
            <a:spAutoFit/>
          </a:bodyPr>
          <a:lstStyle/>
          <a:p>
            <a:r>
              <a:rPr lang="en-GB" dirty="0" smtClean="0">
                <a:latin typeface="Arial" pitchFamily="34" charset="0"/>
                <a:cs typeface="Arial" pitchFamily="34" charset="0"/>
              </a:rPr>
              <a:t>Courtesy of Pat Cattini</a:t>
            </a:r>
            <a:endParaRPr lang="en-GB"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2398073"/>
              </p:ext>
            </p:extLst>
          </p:nvPr>
        </p:nvGraphicFramePr>
        <p:xfrm>
          <a:off x="428625" y="1594625"/>
          <a:ext cx="8358189" cy="1638300"/>
        </p:xfrm>
        <a:graphic>
          <a:graphicData uri="http://schemas.openxmlformats.org/drawingml/2006/table">
            <a:tbl>
              <a:tblPr firstRow="1" bandRow="1">
                <a:tableStyleId>{5C22544A-7EE6-4342-B048-85BDC9FD1C3A}</a:tableStyleId>
              </a:tblPr>
              <a:tblGrid>
                <a:gridCol w="1714500"/>
                <a:gridCol w="2214563"/>
                <a:gridCol w="2214563"/>
                <a:gridCol w="2214563"/>
              </a:tblGrid>
              <a:tr h="439691">
                <a:tc>
                  <a:txBody>
                    <a:bodyPr/>
                    <a:lstStyle/>
                    <a:p>
                      <a:endParaRPr lang="en-GB" sz="2000" dirty="0">
                        <a:solidFill>
                          <a:schemeClr val="tx1"/>
                        </a:solidFill>
                        <a:latin typeface="Arial" pitchFamily="34" charset="0"/>
                        <a:cs typeface="Arial" pitchFamily="34" charset="0"/>
                      </a:endParaRPr>
                    </a:p>
                  </a:txBody>
                  <a:tcPr marL="91439" marR="91439" marT="45698" marB="45698"/>
                </a:tc>
                <a:tc gridSpan="2">
                  <a:txBody>
                    <a:bodyPr/>
                    <a:lstStyle/>
                    <a:p>
                      <a:pPr algn="ctr"/>
                      <a:r>
                        <a:rPr lang="en-GB" sz="2000" i="0" dirty="0" smtClean="0">
                          <a:solidFill>
                            <a:schemeClr val="tx1"/>
                          </a:solidFill>
                          <a:latin typeface="Arial" pitchFamily="34" charset="0"/>
                          <a:cs typeface="Arial" pitchFamily="34" charset="0"/>
                        </a:rPr>
                        <a:t>Enterobacteriaceae</a:t>
                      </a:r>
                      <a:endParaRPr lang="en-GB" sz="2000" i="0" dirty="0">
                        <a:solidFill>
                          <a:schemeClr val="tx1"/>
                        </a:solidFill>
                        <a:latin typeface="Arial" pitchFamily="34" charset="0"/>
                        <a:cs typeface="Arial" pitchFamily="34" charset="0"/>
                      </a:endParaRPr>
                    </a:p>
                  </a:txBody>
                  <a:tcPr marL="91439" marR="91439" marT="45698" marB="45698"/>
                </a:tc>
                <a:tc hMerge="1">
                  <a:txBody>
                    <a:bodyPr/>
                    <a:lstStyle/>
                    <a:p>
                      <a:endParaRPr lang="en-GB" dirty="0"/>
                    </a:p>
                  </a:txBody>
                  <a:tcPr/>
                </a:tc>
                <a:tc>
                  <a:txBody>
                    <a:bodyPr/>
                    <a:lstStyle/>
                    <a:p>
                      <a:pPr algn="ctr"/>
                      <a:r>
                        <a:rPr lang="en-GB" sz="2000" i="0" dirty="0" smtClean="0">
                          <a:solidFill>
                            <a:schemeClr val="tx1"/>
                          </a:solidFill>
                          <a:latin typeface="Arial" pitchFamily="34" charset="0"/>
                          <a:cs typeface="Arial" pitchFamily="34" charset="0"/>
                        </a:rPr>
                        <a:t>Non</a:t>
                      </a:r>
                      <a:r>
                        <a:rPr lang="en-GB" sz="2000" i="0" baseline="0" dirty="0" smtClean="0">
                          <a:solidFill>
                            <a:schemeClr val="tx1"/>
                          </a:solidFill>
                          <a:latin typeface="Arial" pitchFamily="34" charset="0"/>
                          <a:cs typeface="Arial" pitchFamily="34" charset="0"/>
                        </a:rPr>
                        <a:t> </a:t>
                      </a:r>
                      <a:r>
                        <a:rPr lang="en-GB" sz="2000" i="0" baseline="0" dirty="0" err="1" smtClean="0">
                          <a:solidFill>
                            <a:schemeClr val="tx1"/>
                          </a:solidFill>
                          <a:latin typeface="Arial" pitchFamily="34" charset="0"/>
                          <a:cs typeface="Arial" pitchFamily="34" charset="0"/>
                        </a:rPr>
                        <a:t>fermenters</a:t>
                      </a:r>
                      <a:endParaRPr lang="en-GB" sz="2000" i="0" dirty="0">
                        <a:solidFill>
                          <a:schemeClr val="tx1"/>
                        </a:solidFill>
                        <a:latin typeface="Arial" pitchFamily="34" charset="0"/>
                        <a:cs typeface="Arial" pitchFamily="34" charset="0"/>
                      </a:endParaRPr>
                    </a:p>
                  </a:txBody>
                  <a:tcPr marL="91439" marR="91439" marT="45698" marB="45698"/>
                </a:tc>
              </a:tr>
              <a:tr h="439691">
                <a:tc>
                  <a:txBody>
                    <a:bodyPr/>
                    <a:lstStyle/>
                    <a:p>
                      <a:r>
                        <a:rPr lang="en-GB" sz="2000" dirty="0" smtClean="0">
                          <a:solidFill>
                            <a:schemeClr val="tx1"/>
                          </a:solidFill>
                          <a:latin typeface="Arial" pitchFamily="34" charset="0"/>
                          <a:cs typeface="Arial" pitchFamily="34" charset="0"/>
                        </a:rPr>
                        <a:t>Organism</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err="1" smtClean="0">
                          <a:solidFill>
                            <a:schemeClr val="tx1"/>
                          </a:solidFill>
                          <a:latin typeface="Arial" pitchFamily="34" charset="0"/>
                          <a:cs typeface="Arial" pitchFamily="34" charset="0"/>
                        </a:rPr>
                        <a:t>AmpC</a:t>
                      </a:r>
                      <a:r>
                        <a:rPr lang="en-GB" sz="2000" dirty="0" smtClean="0">
                          <a:solidFill>
                            <a:schemeClr val="tx1"/>
                          </a:solidFill>
                          <a:latin typeface="Arial" pitchFamily="34" charset="0"/>
                          <a:cs typeface="Arial" pitchFamily="34" charset="0"/>
                        </a:rPr>
                        <a:t> / ESBL</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CRE</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i="1" dirty="0" smtClean="0">
                          <a:solidFill>
                            <a:schemeClr val="tx1"/>
                          </a:solidFill>
                          <a:latin typeface="Arial" pitchFamily="34" charset="0"/>
                          <a:cs typeface="Arial" pitchFamily="34" charset="0"/>
                        </a:rPr>
                        <a:t>A.</a:t>
                      </a:r>
                      <a:r>
                        <a:rPr lang="en-GB" sz="2000" i="1" baseline="0" dirty="0" smtClean="0">
                          <a:solidFill>
                            <a:schemeClr val="tx1"/>
                          </a:solidFill>
                          <a:latin typeface="Arial" pitchFamily="34" charset="0"/>
                          <a:cs typeface="Arial" pitchFamily="34" charset="0"/>
                        </a:rPr>
                        <a:t> </a:t>
                      </a:r>
                      <a:r>
                        <a:rPr lang="en-GB" sz="2000" i="1" baseline="0" dirty="0" err="1" smtClean="0">
                          <a:solidFill>
                            <a:schemeClr val="tx1"/>
                          </a:solidFill>
                          <a:latin typeface="Arial" pitchFamily="34" charset="0"/>
                          <a:cs typeface="Arial" pitchFamily="34" charset="0"/>
                        </a:rPr>
                        <a:t>baumannii</a:t>
                      </a:r>
                      <a:endParaRPr lang="en-GB" sz="2000" i="1" dirty="0">
                        <a:solidFill>
                          <a:schemeClr val="tx1"/>
                        </a:solidFill>
                        <a:latin typeface="Arial" pitchFamily="34" charset="0"/>
                        <a:cs typeface="Arial" pitchFamily="34" charset="0"/>
                      </a:endParaRPr>
                    </a:p>
                  </a:txBody>
                  <a:tcPr marL="91439" marR="91439" marT="45698" marB="45698"/>
                </a:tc>
              </a:tr>
              <a:tr h="758918">
                <a:tc>
                  <a:txBody>
                    <a:bodyPr/>
                    <a:lstStyle/>
                    <a:p>
                      <a:r>
                        <a:rPr lang="en-GB" sz="2000" dirty="0" smtClean="0">
                          <a:solidFill>
                            <a:schemeClr val="tx1"/>
                          </a:solidFill>
                          <a:latin typeface="Arial" pitchFamily="34" charset="0"/>
                          <a:cs typeface="Arial" pitchFamily="34" charset="0"/>
                        </a:rPr>
                        <a:t>Attributable mortality</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Moderate</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Massive (&gt;50%)</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Minimal</a:t>
                      </a:r>
                      <a:endParaRPr lang="en-GB" sz="2000" dirty="0">
                        <a:solidFill>
                          <a:schemeClr val="tx1"/>
                        </a:solidFill>
                        <a:latin typeface="Arial" pitchFamily="34" charset="0"/>
                        <a:cs typeface="Arial" pitchFamily="34" charset="0"/>
                      </a:endParaRPr>
                    </a:p>
                  </a:txBody>
                  <a:tcPr marL="91439" marR="91439" marT="45698" marB="45698" anchor="ctr"/>
                </a:tc>
              </a:tr>
            </a:tbl>
          </a:graphicData>
        </a:graphic>
      </p:graphicFrame>
      <p:sp>
        <p:nvSpPr>
          <p:cNvPr id="6" name="Rectangle 5"/>
          <p:cNvSpPr/>
          <p:nvPr/>
        </p:nvSpPr>
        <p:spPr>
          <a:xfrm>
            <a:off x="71438" y="6289675"/>
            <a:ext cx="5508625" cy="523875"/>
          </a:xfrm>
          <a:prstGeom prst="rect">
            <a:avLst/>
          </a:prstGeom>
        </p:spPr>
        <p:txBody>
          <a:bodyPr>
            <a:spAutoFit/>
          </a:bodyPr>
          <a:lstStyle/>
          <a:p>
            <a:pPr marL="342900" indent="-342900">
              <a:defRPr/>
            </a:pPr>
            <a:r>
              <a:rPr lang="en-GB" sz="1400" dirty="0" err="1">
                <a:latin typeface="Arial" pitchFamily="34" charset="0"/>
                <a:cs typeface="Arial" pitchFamily="34" charset="0"/>
              </a:rPr>
              <a:t>Shorr</a:t>
            </a:r>
            <a:r>
              <a:rPr lang="en-GB" sz="1400" dirty="0">
                <a:latin typeface="Arial" pitchFamily="34" charset="0"/>
                <a:cs typeface="Arial" pitchFamily="34" charset="0"/>
              </a:rPr>
              <a:t> </a:t>
            </a:r>
            <a:r>
              <a:rPr lang="en-GB" sz="1400" i="1" dirty="0">
                <a:latin typeface="Arial" pitchFamily="34" charset="0"/>
                <a:cs typeface="Arial" pitchFamily="34" charset="0"/>
              </a:rPr>
              <a:t>et al. </a:t>
            </a:r>
            <a:r>
              <a:rPr lang="en-GB" sz="1400" i="1" dirty="0" err="1">
                <a:latin typeface="Arial" pitchFamily="34" charset="0"/>
                <a:cs typeface="Arial" pitchFamily="34" charset="0"/>
              </a:rPr>
              <a:t>Crit</a:t>
            </a:r>
            <a:r>
              <a:rPr lang="en-GB" sz="1400" i="1" dirty="0">
                <a:latin typeface="Arial" pitchFamily="34" charset="0"/>
                <a:cs typeface="Arial" pitchFamily="34" charset="0"/>
              </a:rPr>
              <a:t> Care Med </a:t>
            </a:r>
            <a:r>
              <a:rPr lang="en-GB" sz="1400" dirty="0">
                <a:latin typeface="Arial" pitchFamily="34" charset="0"/>
                <a:cs typeface="Arial" pitchFamily="34" charset="0"/>
              </a:rPr>
              <a:t>2009;37:1463-1469.</a:t>
            </a:r>
          </a:p>
          <a:p>
            <a:pPr marL="342900" indent="-342900">
              <a:defRPr/>
            </a:pPr>
            <a:r>
              <a:rPr lang="en-GB" sz="1400" dirty="0">
                <a:latin typeface="Arial" pitchFamily="34" charset="0"/>
                <a:cs typeface="Arial" pitchFamily="34" charset="0"/>
              </a:rPr>
              <a:t>Patel </a:t>
            </a:r>
            <a:r>
              <a:rPr lang="en-GB" sz="1400" i="1" dirty="0">
                <a:latin typeface="Arial" pitchFamily="34" charset="0"/>
                <a:cs typeface="Arial" pitchFamily="34" charset="0"/>
              </a:rPr>
              <a:t>et al. </a:t>
            </a:r>
            <a:r>
              <a:rPr lang="en-GB" sz="1400" i="1" dirty="0" err="1">
                <a:latin typeface="Arial" pitchFamily="34" charset="0"/>
                <a:cs typeface="Arial" pitchFamily="34" charset="0"/>
              </a:rPr>
              <a:t>Iinfect</a:t>
            </a:r>
            <a:r>
              <a:rPr lang="en-GB" sz="1400" i="1" dirty="0">
                <a:latin typeface="Arial" pitchFamily="34" charset="0"/>
                <a:cs typeface="Arial" pitchFamily="34" charset="0"/>
              </a:rPr>
              <a:t> Control Hosp </a:t>
            </a:r>
            <a:r>
              <a:rPr lang="en-GB" sz="1400" i="1" dirty="0" err="1">
                <a:latin typeface="Arial" pitchFamily="34" charset="0"/>
                <a:cs typeface="Arial" pitchFamily="34" charset="0"/>
              </a:rPr>
              <a:t>Epidemiol</a:t>
            </a:r>
            <a:r>
              <a:rPr lang="en-GB" sz="1400" i="1" dirty="0">
                <a:latin typeface="Arial" pitchFamily="34" charset="0"/>
                <a:cs typeface="Arial" pitchFamily="34" charset="0"/>
              </a:rPr>
              <a:t> </a:t>
            </a:r>
            <a:r>
              <a:rPr lang="en-GB" sz="1400" dirty="0">
                <a:latin typeface="Arial" pitchFamily="34" charset="0"/>
                <a:cs typeface="Arial" pitchFamily="34" charset="0"/>
              </a:rPr>
              <a:t>2008;29:1099-1106.</a:t>
            </a:r>
          </a:p>
        </p:txBody>
      </p:sp>
      <p:sp>
        <p:nvSpPr>
          <p:cNvPr id="8216" name="Title 1"/>
          <p:cNvSpPr>
            <a:spLocks noGrp="1"/>
          </p:cNvSpPr>
          <p:nvPr>
            <p:ph type="title"/>
          </p:nvPr>
        </p:nvSpPr>
        <p:spPr>
          <a:xfrm>
            <a:off x="155450" y="188640"/>
            <a:ext cx="9155113" cy="1143000"/>
          </a:xfrm>
        </p:spPr>
        <p:txBody>
          <a:bodyPr>
            <a:normAutofit/>
          </a:bodyPr>
          <a:lstStyle/>
          <a:p>
            <a:r>
              <a:rPr lang="en-GB" sz="3600" dirty="0" smtClean="0">
                <a:latin typeface="Arial" pitchFamily="34" charset="0"/>
                <a:ea typeface="ＭＳ Ｐゴシック" pitchFamily="34" charset="-128"/>
                <a:cs typeface="Arial" pitchFamily="34" charset="0"/>
              </a:rPr>
              <a:t>What’s the problem? Mortality</a:t>
            </a:r>
          </a:p>
        </p:txBody>
      </p:sp>
    </p:spTree>
    <p:custDataLst>
      <p:tags r:id="rId1"/>
    </p:custData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07950" y="-171400"/>
            <a:ext cx="9155113" cy="1409913"/>
          </a:xfrm>
        </p:spPr>
        <p:txBody>
          <a:bodyPr>
            <a:normAutofit/>
          </a:bodyPr>
          <a:lstStyle/>
          <a:p>
            <a:r>
              <a:rPr lang="en-GB" sz="3600" dirty="0" smtClean="0">
                <a:latin typeface="Arial" pitchFamily="34" charset="0"/>
                <a:ea typeface="ＭＳ Ｐゴシック" pitchFamily="34" charset="-128"/>
                <a:cs typeface="Arial" pitchFamily="34" charset="0"/>
              </a:rPr>
              <a:t>What’s the problem? Rapid spread</a:t>
            </a:r>
          </a:p>
        </p:txBody>
      </p:sp>
      <p:graphicFrame>
        <p:nvGraphicFramePr>
          <p:cNvPr id="8" name="Diagram 7"/>
          <p:cNvGraphicFramePr/>
          <p:nvPr/>
        </p:nvGraphicFramePr>
        <p:xfrm>
          <a:off x="0" y="980728"/>
          <a:ext cx="8704613" cy="5195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3" name="Picture 2" descr="danger mines.jpg"/>
          <p:cNvPicPr>
            <a:picLocks noChangeAspect="1"/>
          </p:cNvPicPr>
          <p:nvPr/>
        </p:nvPicPr>
        <p:blipFill>
          <a:blip r:embed="rId3" cstate="print"/>
          <a:srcRect/>
          <a:stretch>
            <a:fillRect/>
          </a:stretch>
        </p:blipFill>
        <p:spPr bwMode="auto">
          <a:xfrm>
            <a:off x="87313" y="926813"/>
            <a:ext cx="8948737" cy="5357812"/>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itchFamily="34" charset="0"/>
              <a:cs typeface="Arial" pitchFamily="34" charset="0"/>
            </a:endParaRPr>
          </a:p>
        </p:txBody>
      </p:sp>
      <p:sp>
        <p:nvSpPr>
          <p:cNvPr id="11267" name="Title 1"/>
          <p:cNvSpPr>
            <a:spLocks noGrp="1"/>
          </p:cNvSpPr>
          <p:nvPr>
            <p:ph type="title"/>
          </p:nvPr>
        </p:nvSpPr>
        <p:spPr>
          <a:xfrm>
            <a:off x="271462" y="-27384"/>
            <a:ext cx="8229601" cy="1143001"/>
          </a:xfrm>
        </p:spPr>
        <p:txBody>
          <a:bodyPr/>
          <a:lstStyle/>
          <a:p>
            <a:r>
              <a:rPr lang="en-GB" sz="3600" dirty="0" smtClean="0">
                <a:latin typeface="Arial" pitchFamily="34" charset="0"/>
                <a:ea typeface="ＭＳ Ｐゴシック" pitchFamily="34" charset="-128"/>
                <a:cs typeface="Arial" pitchFamily="34" charset="0"/>
              </a:rPr>
              <a:t>Acronym minefield</a:t>
            </a:r>
          </a:p>
        </p:txBody>
      </p:sp>
      <p:sp>
        <p:nvSpPr>
          <p:cNvPr id="4" name="Explosion 1 3"/>
          <p:cNvSpPr/>
          <p:nvPr/>
        </p:nvSpPr>
        <p:spPr>
          <a:xfrm>
            <a:off x="3571875" y="1000125"/>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MDR-GNR</a:t>
            </a:r>
            <a:endParaRPr lang="en-GB" dirty="0">
              <a:solidFill>
                <a:srgbClr val="C00000"/>
              </a:solidFill>
              <a:latin typeface="Arial" pitchFamily="34" charset="0"/>
              <a:cs typeface="Arial" pitchFamily="34" charset="0"/>
            </a:endParaRPr>
          </a:p>
        </p:txBody>
      </p:sp>
      <p:sp>
        <p:nvSpPr>
          <p:cNvPr id="5" name="Explosion 1 4"/>
          <p:cNvSpPr/>
          <p:nvPr/>
        </p:nvSpPr>
        <p:spPr>
          <a:xfrm>
            <a:off x="2857500" y="250031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MDR-GNB</a:t>
            </a:r>
            <a:endParaRPr lang="en-GB" dirty="0">
              <a:solidFill>
                <a:srgbClr val="C00000"/>
              </a:solidFill>
              <a:latin typeface="Arial" pitchFamily="34" charset="0"/>
              <a:cs typeface="Arial" pitchFamily="34" charset="0"/>
            </a:endParaRPr>
          </a:p>
        </p:txBody>
      </p:sp>
      <p:sp>
        <p:nvSpPr>
          <p:cNvPr id="6" name="Explosion 1 5"/>
          <p:cNvSpPr/>
          <p:nvPr/>
        </p:nvSpPr>
        <p:spPr>
          <a:xfrm>
            <a:off x="6000750" y="235743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CRO</a:t>
            </a:r>
          </a:p>
        </p:txBody>
      </p:sp>
      <p:sp>
        <p:nvSpPr>
          <p:cNvPr id="7" name="Explosion 1 6"/>
          <p:cNvSpPr/>
          <p:nvPr/>
        </p:nvSpPr>
        <p:spPr>
          <a:xfrm>
            <a:off x="3786188" y="400050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CPE</a:t>
            </a:r>
            <a:endParaRPr lang="en-GB" dirty="0">
              <a:solidFill>
                <a:srgbClr val="C00000"/>
              </a:solidFill>
              <a:latin typeface="Arial" pitchFamily="34" charset="0"/>
              <a:cs typeface="Arial" pitchFamily="34" charset="0"/>
            </a:endParaRPr>
          </a:p>
        </p:txBody>
      </p:sp>
      <p:sp>
        <p:nvSpPr>
          <p:cNvPr id="8" name="Explosion 1 7"/>
          <p:cNvSpPr/>
          <p:nvPr/>
        </p:nvSpPr>
        <p:spPr>
          <a:xfrm>
            <a:off x="642938" y="10715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9" name="Explosion 1 8"/>
          <p:cNvSpPr/>
          <p:nvPr/>
        </p:nvSpPr>
        <p:spPr>
          <a:xfrm>
            <a:off x="928688" y="4286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CPE</a:t>
            </a:r>
          </a:p>
        </p:txBody>
      </p:sp>
      <p:sp>
        <p:nvSpPr>
          <p:cNvPr id="10" name="Explosion 1 9"/>
          <p:cNvSpPr/>
          <p:nvPr/>
        </p:nvSpPr>
        <p:spPr>
          <a:xfrm>
            <a:off x="6143625" y="50006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CPC</a:t>
            </a:r>
          </a:p>
        </p:txBody>
      </p:sp>
      <p:sp>
        <p:nvSpPr>
          <p:cNvPr id="11" name="Explosion 1 10"/>
          <p:cNvSpPr/>
          <p:nvPr/>
        </p:nvSpPr>
        <p:spPr>
          <a:xfrm>
            <a:off x="6500813" y="39290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CRC</a:t>
            </a:r>
          </a:p>
        </p:txBody>
      </p:sp>
      <p:sp>
        <p:nvSpPr>
          <p:cNvPr id="13" name="Explosion 1 12"/>
          <p:cNvSpPr/>
          <p:nvPr/>
        </p:nvSpPr>
        <p:spPr>
          <a:xfrm>
            <a:off x="6215063" y="535781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CRAB</a:t>
            </a:r>
          </a:p>
        </p:txBody>
      </p:sp>
      <p:sp>
        <p:nvSpPr>
          <p:cNvPr id="14" name="Explosion 1 13"/>
          <p:cNvSpPr/>
          <p:nvPr/>
        </p:nvSpPr>
        <p:spPr>
          <a:xfrm>
            <a:off x="285750" y="264318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ESBL</a:t>
            </a:r>
          </a:p>
        </p:txBody>
      </p:sp>
      <p:sp>
        <p:nvSpPr>
          <p:cNvPr id="15" name="Explosion 1 14"/>
          <p:cNvSpPr/>
          <p:nvPr/>
        </p:nvSpPr>
        <p:spPr>
          <a:xfrm>
            <a:off x="2928938" y="5429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KPC</a:t>
            </a: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60363" y="285750"/>
            <a:ext cx="8783637" cy="711200"/>
          </a:xfrm>
        </p:spPr>
        <p:txBody>
          <a:bodyPr/>
          <a:lstStyle/>
          <a:p>
            <a:r>
              <a:rPr lang="en-GB" sz="3600" dirty="0" smtClean="0">
                <a:latin typeface="Arial" pitchFamily="34" charset="0"/>
                <a:ea typeface="ＭＳ Ｐゴシック" pitchFamily="34" charset="-128"/>
                <a:cs typeface="Arial" pitchFamily="34" charset="0"/>
              </a:rPr>
              <a:t>What are CPE?</a:t>
            </a:r>
            <a:endParaRPr lang="en-GB" sz="3600" i="1" dirty="0" smtClean="0">
              <a:latin typeface="Arial" pitchFamily="34" charset="0"/>
              <a:ea typeface="ＭＳ Ｐゴシック" pitchFamily="34" charset="-128"/>
              <a:cs typeface="Arial" pitchFamily="34" charset="0"/>
            </a:endParaRPr>
          </a:p>
        </p:txBody>
      </p:sp>
      <p:sp>
        <p:nvSpPr>
          <p:cNvPr id="12291" name="Rectangle 18"/>
          <p:cNvSpPr>
            <a:spLocks noChangeArrowheads="1"/>
          </p:cNvSpPr>
          <p:nvPr/>
        </p:nvSpPr>
        <p:spPr bwMode="auto">
          <a:xfrm>
            <a:off x="345125" y="1182688"/>
            <a:ext cx="8215313" cy="2246769"/>
          </a:xfrm>
          <a:prstGeom prst="rect">
            <a:avLst/>
          </a:prstGeom>
          <a:noFill/>
          <a:ln w="9525">
            <a:noFill/>
            <a:miter lim="800000"/>
            <a:headEnd/>
            <a:tailEnd/>
          </a:ln>
        </p:spPr>
        <p:txBody>
          <a:bodyPr>
            <a:spAutoFit/>
          </a:bodyPr>
          <a:lstStyle/>
          <a:p>
            <a:r>
              <a:rPr lang="en-GB" sz="2000" i="1" dirty="0" err="1">
                <a:latin typeface="Arial" pitchFamily="34" charset="0"/>
                <a:cs typeface="Arial" pitchFamily="34" charset="0"/>
              </a:rPr>
              <a:t>Carbapenem</a:t>
            </a:r>
            <a:r>
              <a:rPr lang="en-GB" sz="2000" i="1" dirty="0">
                <a:latin typeface="Arial" pitchFamily="34" charset="0"/>
                <a:cs typeface="Arial" pitchFamily="34" charset="0"/>
              </a:rPr>
              <a:t>-resistant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a:t>
            </a:r>
            <a:r>
              <a:rPr lang="en-GB" sz="2000" i="1" dirty="0" smtClean="0">
                <a:latin typeface="Arial" pitchFamily="34" charset="0"/>
                <a:cs typeface="Arial" pitchFamily="34" charset="0"/>
              </a:rPr>
              <a:t>(CRE)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any mechanism.</a:t>
            </a:r>
          </a:p>
          <a:p>
            <a:endParaRPr lang="en-GB" sz="2000" dirty="0">
              <a:latin typeface="Arial" pitchFamily="34" charset="0"/>
              <a:cs typeface="Arial" pitchFamily="34" charset="0"/>
            </a:endParaRPr>
          </a:p>
          <a:p>
            <a:r>
              <a:rPr lang="en-GB" sz="2000" i="1" dirty="0" err="1">
                <a:latin typeface="Arial" pitchFamily="34" charset="0"/>
                <a:cs typeface="Arial" pitchFamily="34" charset="0"/>
              </a:rPr>
              <a:t>Carbapenemase</a:t>
            </a:r>
            <a:r>
              <a:rPr lang="en-GB" sz="2000" i="1" dirty="0">
                <a:latin typeface="Arial" pitchFamily="34" charset="0"/>
                <a:cs typeface="Arial" pitchFamily="34" charset="0"/>
              </a:rPr>
              <a:t>-producing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(CPE)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means of an acquired </a:t>
            </a:r>
            <a:r>
              <a:rPr lang="en-GB" sz="2000" dirty="0" err="1">
                <a:latin typeface="Arial" pitchFamily="34" charset="0"/>
                <a:cs typeface="Arial" pitchFamily="34" charset="0"/>
              </a:rPr>
              <a:t>carbapenemase</a:t>
            </a:r>
            <a:r>
              <a:rPr lang="en-GB" sz="2000" dirty="0">
                <a:latin typeface="Arial" pitchFamily="34" charset="0"/>
                <a:cs typeface="Arial" pitchFamily="34" charset="0"/>
              </a:rPr>
              <a:t>.</a:t>
            </a:r>
          </a:p>
        </p:txBody>
      </p:sp>
      <p:sp>
        <p:nvSpPr>
          <p:cNvPr id="4" name="Oval 3"/>
          <p:cNvSpPr/>
          <p:nvPr/>
        </p:nvSpPr>
        <p:spPr>
          <a:xfrm>
            <a:off x="2857500" y="3571875"/>
            <a:ext cx="2571750" cy="2214563"/>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Oval 4"/>
          <p:cNvSpPr/>
          <p:nvPr/>
        </p:nvSpPr>
        <p:spPr>
          <a:xfrm>
            <a:off x="3500438" y="4071938"/>
            <a:ext cx="2000250" cy="1714500"/>
          </a:xfrm>
          <a:prstGeom prst="ellipse">
            <a:avLst/>
          </a:prstGeom>
          <a:solidFill>
            <a:schemeClr val="accent2">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extBox 5"/>
          <p:cNvSpPr txBox="1"/>
          <p:nvPr/>
        </p:nvSpPr>
        <p:spPr>
          <a:xfrm>
            <a:off x="3143250" y="3929063"/>
            <a:ext cx="1785938" cy="369887"/>
          </a:xfrm>
          <a:prstGeom prst="rect">
            <a:avLst/>
          </a:prstGeom>
          <a:noFill/>
        </p:spPr>
        <p:txBody>
          <a:bodyPr>
            <a:spAutoFit/>
          </a:bodyPr>
          <a:lstStyle/>
          <a:p>
            <a:pPr>
              <a:defRPr/>
            </a:pPr>
            <a:r>
              <a:rPr lang="en-GB" dirty="0" smtClean="0">
                <a:latin typeface="Arial Narrow" pitchFamily="34" charset="0"/>
              </a:rPr>
              <a:t>CRE</a:t>
            </a:r>
            <a:endParaRPr lang="en-GB" dirty="0">
              <a:latin typeface="Arial Narrow" pitchFamily="34" charset="0"/>
            </a:endParaRPr>
          </a:p>
        </p:txBody>
      </p:sp>
      <p:sp>
        <p:nvSpPr>
          <p:cNvPr id="7" name="TextBox 6"/>
          <p:cNvSpPr txBox="1"/>
          <p:nvPr/>
        </p:nvSpPr>
        <p:spPr>
          <a:xfrm>
            <a:off x="4071938" y="4702175"/>
            <a:ext cx="1785937" cy="369888"/>
          </a:xfrm>
          <a:prstGeom prst="rect">
            <a:avLst/>
          </a:prstGeom>
          <a:noFill/>
        </p:spPr>
        <p:txBody>
          <a:bodyPr>
            <a:spAutoFit/>
          </a:bodyPr>
          <a:lstStyle/>
          <a:p>
            <a:pPr>
              <a:defRPr/>
            </a:pPr>
            <a:r>
              <a:rPr lang="en-GB" dirty="0">
                <a:latin typeface="Arial Narrow" pitchFamily="34" charset="0"/>
              </a:rPr>
              <a:t>CPE</a:t>
            </a:r>
          </a:p>
        </p:txBody>
      </p:sp>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sz="3600" dirty="0" smtClean="0">
                <a:latin typeface="Arial" pitchFamily="34" charset="0"/>
                <a:cs typeface="Arial" pitchFamily="34" charset="0"/>
              </a:rPr>
              <a:t>Understanding the enemy</a:t>
            </a:r>
            <a:endParaRPr lang="en-GB" sz="3600" dirty="0">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79476695"/>
              </p:ext>
            </p:extLst>
          </p:nvPr>
        </p:nvGraphicFramePr>
        <p:xfrm>
          <a:off x="357158" y="1142984"/>
          <a:ext cx="8629844" cy="3474720"/>
        </p:xfrm>
        <a:graphic>
          <a:graphicData uri="http://schemas.openxmlformats.org/drawingml/2006/table">
            <a:tbl>
              <a:tblPr firstRow="1" bandRow="1">
                <a:tableStyleId>{E929F9F4-4A8F-4326-A1B4-22849713DDAB}</a:tableStyleId>
              </a:tblPr>
              <a:tblGrid>
                <a:gridCol w="1855691"/>
                <a:gridCol w="1329080"/>
                <a:gridCol w="1329080"/>
                <a:gridCol w="1329080"/>
                <a:gridCol w="1329080"/>
                <a:gridCol w="1457833"/>
              </a:tblGrid>
              <a:tr h="370840">
                <a:tc>
                  <a:txBody>
                    <a:bodyPr/>
                    <a:lstStyle/>
                    <a:p>
                      <a:r>
                        <a:rPr lang="en-GB" sz="2000" dirty="0" smtClean="0">
                          <a:latin typeface="Arial" pitchFamily="34" charset="0"/>
                          <a:cs typeface="Arial" pitchFamily="34" charset="0"/>
                        </a:rPr>
                        <a:t>Pathogen</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CPE</a:t>
                      </a:r>
                      <a:r>
                        <a:rPr lang="en-GB" sz="2000" baseline="30000" dirty="0" smtClean="0">
                          <a:latin typeface="Arial" pitchFamily="34" charset="0"/>
                          <a:cs typeface="Arial" pitchFamily="34" charset="0"/>
                        </a:rPr>
                        <a:t>1</a:t>
                      </a:r>
                      <a:endParaRPr lang="en-GB" sz="2000" baseline="30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CPAB</a:t>
                      </a:r>
                      <a:r>
                        <a:rPr lang="en-GB" sz="2000" baseline="30000" dirty="0" smtClean="0">
                          <a:latin typeface="Arial" pitchFamily="34" charset="0"/>
                          <a:cs typeface="Arial" pitchFamily="34" charset="0"/>
                        </a:rPr>
                        <a:t>2</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MRSA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VRE</a:t>
                      </a:r>
                      <a:endParaRPr lang="en-GB" sz="2000" dirty="0">
                        <a:latin typeface="Arial" pitchFamily="34" charset="0"/>
                        <a:cs typeface="Arial" pitchFamily="34" charset="0"/>
                      </a:endParaRPr>
                    </a:p>
                  </a:txBody>
                  <a:tcPr/>
                </a:tc>
                <a:tc>
                  <a:txBody>
                    <a:bodyPr/>
                    <a:lstStyle/>
                    <a:p>
                      <a:r>
                        <a:rPr lang="en-GB" sz="2000" i="1" dirty="0" smtClean="0">
                          <a:latin typeface="Arial" pitchFamily="34" charset="0"/>
                          <a:cs typeface="Arial" pitchFamily="34" charset="0"/>
                        </a:rPr>
                        <a:t>C. </a:t>
                      </a:r>
                      <a:r>
                        <a:rPr lang="en-GB" sz="2000" i="1" dirty="0" err="1" smtClean="0">
                          <a:latin typeface="Arial" pitchFamily="34" charset="0"/>
                          <a:cs typeface="Arial" pitchFamily="34" charset="0"/>
                        </a:rPr>
                        <a:t>difficile</a:t>
                      </a:r>
                      <a:endParaRPr lang="en-GB" sz="2000" i="1"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 genes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Species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HA </a:t>
                      </a:r>
                      <a:r>
                        <a:rPr lang="en-GB" sz="2000" dirty="0" err="1" smtClean="0">
                          <a:latin typeface="Arial" pitchFamily="34" charset="0"/>
                          <a:cs typeface="Arial" pitchFamily="34" charset="0"/>
                        </a:rPr>
                        <a:t>vs</a:t>
                      </a:r>
                      <a:r>
                        <a:rPr lang="en-GB" sz="2000" dirty="0" smtClean="0">
                          <a:latin typeface="Arial" pitchFamily="34" charset="0"/>
                          <a:cs typeface="Arial" pitchFamily="34" charset="0"/>
                        </a:rPr>
                        <a:t>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r>
                        <a:rPr lang="en-GB" sz="2000" baseline="0" dirty="0" smtClean="0">
                          <a:latin typeface="Arial" pitchFamily="34" charset="0"/>
                          <a:cs typeface="Arial" pitchFamily="34" charset="0"/>
                        </a:rPr>
                        <a:t> &amp;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 (ICU)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At-risk</a:t>
                      </a:r>
                      <a:r>
                        <a:rPr lang="en-GB" sz="2000" baseline="0" dirty="0" smtClean="0">
                          <a:latin typeface="Arial" pitchFamily="34" charset="0"/>
                          <a:cs typeface="Arial" pitchFamily="34" charset="0"/>
                        </a:rPr>
                        <a:t> pts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Old</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Virulence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Environment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bl>
          </a:graphicData>
        </a:graphic>
      </p:graphicFrame>
      <p:sp>
        <p:nvSpPr>
          <p:cNvPr id="4" name="Rectangle 3"/>
          <p:cNvSpPr/>
          <p:nvPr/>
        </p:nvSpPr>
        <p:spPr>
          <a:xfrm>
            <a:off x="285720" y="4654877"/>
            <a:ext cx="6143625" cy="646331"/>
          </a:xfrm>
          <a:prstGeom prst="rect">
            <a:avLst/>
          </a:prstGeom>
        </p:spPr>
        <p:txBody>
          <a:bodyPr>
            <a:spAutoFit/>
          </a:bodyPr>
          <a:lstStyle/>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Enterobacteriaceae.</a:t>
            </a:r>
          </a:p>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a:t>
            </a:r>
            <a:r>
              <a:rPr lang="en-US" i="1" dirty="0" err="1" smtClean="0">
                <a:latin typeface="Arial" pitchFamily="34" charset="0"/>
                <a:cs typeface="Arial" pitchFamily="34" charset="0"/>
              </a:rPr>
              <a:t>Acinetobacter</a:t>
            </a:r>
            <a:r>
              <a:rPr lang="en-US" i="1" dirty="0" smtClean="0">
                <a:latin typeface="Arial" pitchFamily="34" charset="0"/>
                <a:cs typeface="Arial" pitchFamily="34" charset="0"/>
              </a:rPr>
              <a:t> </a:t>
            </a:r>
            <a:r>
              <a:rPr lang="en-US" i="1" dirty="0" err="1" smtClean="0">
                <a:latin typeface="Arial" pitchFamily="34" charset="0"/>
                <a:cs typeface="Arial" pitchFamily="34" charset="0"/>
              </a:rPr>
              <a:t>baumannii</a:t>
            </a:r>
            <a:r>
              <a:rPr lang="en-US" dirty="0" smtClean="0">
                <a:latin typeface="Arial" pitchFamily="34" charset="0"/>
                <a:cs typeface="Arial" pitchFamily="34" charset="0"/>
              </a:rPr>
              <a:t>.</a:t>
            </a:r>
          </a:p>
        </p:txBody>
      </p:sp>
    </p:spTree>
    <p:custDataLst>
      <p:tags r:id="rId1"/>
    </p:custData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latin typeface="Arial" pitchFamily="34" charset="0"/>
                <a:cs typeface="Arial" pitchFamily="34" charset="0"/>
              </a:rPr>
              <a:t>Clinical picture for </a:t>
            </a:r>
            <a:r>
              <a:rPr lang="en-GB" sz="3600" dirty="0" err="1" smtClean="0">
                <a:latin typeface="Arial" pitchFamily="34" charset="0"/>
                <a:cs typeface="Arial" pitchFamily="34" charset="0"/>
              </a:rPr>
              <a:t>Enterobacteriaceae</a:t>
            </a:r>
            <a:r>
              <a:rPr lang="en-GB" sz="3600" dirty="0" smtClean="0">
                <a:latin typeface="Arial" pitchFamily="34" charset="0"/>
                <a:cs typeface="Arial" pitchFamily="34" charset="0"/>
              </a:rPr>
              <a:t> vs. non-fermenters</a:t>
            </a:r>
            <a:endParaRPr lang="en-GB" sz="3600" dirty="0">
              <a:latin typeface="Arial" pitchFamily="34" charset="0"/>
              <a:cs typeface="Arial" pitchFamily="34" charset="0"/>
            </a:endParaRPr>
          </a:p>
        </p:txBody>
      </p:sp>
      <p:graphicFrame>
        <p:nvGraphicFramePr>
          <p:cNvPr id="3" name="Chart 2"/>
          <p:cNvGraphicFramePr/>
          <p:nvPr>
            <p:extLst>
              <p:ext uri="{D42A27DB-BD31-4B8C-83A1-F6EECF244321}">
                <p14:modId xmlns:p14="http://schemas.microsoft.com/office/powerpoint/2010/main" val="3901292782"/>
              </p:ext>
            </p:extLst>
          </p:nvPr>
        </p:nvGraphicFramePr>
        <p:xfrm>
          <a:off x="611560" y="1484784"/>
          <a:ext cx="7632848"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0" y="6519446"/>
            <a:ext cx="4572000" cy="338554"/>
          </a:xfrm>
          <a:prstGeom prst="rect">
            <a:avLst/>
          </a:prstGeom>
        </p:spPr>
        <p:txBody>
          <a:bodyPr>
            <a:spAutoFit/>
          </a:bodyPr>
          <a:lstStyle/>
          <a:p>
            <a:r>
              <a:rPr lang="en-GB" sz="1600" dirty="0" err="1" smtClean="0">
                <a:latin typeface="Arial" pitchFamily="34" charset="0"/>
                <a:cs typeface="Arial" pitchFamily="34" charset="0"/>
              </a:rPr>
              <a:t>Zarb</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Euro </a:t>
            </a:r>
            <a:r>
              <a:rPr lang="en-GB" sz="1600" i="1" dirty="0" err="1">
                <a:latin typeface="Arial" pitchFamily="34" charset="0"/>
                <a:cs typeface="Arial" pitchFamily="34" charset="0"/>
              </a:rPr>
              <a:t>Surveill</a:t>
            </a:r>
            <a:r>
              <a:rPr lang="en-GB" sz="1600" dirty="0">
                <a:latin typeface="Arial" pitchFamily="34" charset="0"/>
                <a:cs typeface="Arial" pitchFamily="34" charset="0"/>
              </a:rPr>
              <a:t> 2012; 17(46).</a:t>
            </a:r>
          </a:p>
        </p:txBody>
      </p:sp>
    </p:spTree>
    <p:extLst>
      <p:ext uri="{BB962C8B-B14F-4D97-AF65-F5344CB8AC3E}">
        <p14:creationId xmlns:p14="http://schemas.microsoft.com/office/powerpoint/2010/main" val="256692501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642910" y="1116062"/>
          <a:ext cx="7858180"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34925" y="6376988"/>
            <a:ext cx="6743700" cy="338137"/>
          </a:xfrm>
          <a:prstGeom prst="rect">
            <a:avLst/>
          </a:prstGeom>
        </p:spPr>
        <p:txBody>
          <a:bodyPr>
            <a:spAutoFit/>
          </a:bodyPr>
          <a:lstStyle/>
          <a:p>
            <a:pPr>
              <a:defRPr/>
            </a:pPr>
            <a:r>
              <a:rPr lang="en-GB" sz="1600" dirty="0">
                <a:latin typeface="Arial" pitchFamily="34" charset="0"/>
                <a:cs typeface="Arial" pitchFamily="34" charset="0"/>
              </a:rPr>
              <a:t>NHSN / NNIS data; </a:t>
            </a:r>
            <a:r>
              <a:rPr lang="en-GB" sz="1600" i="1" dirty="0">
                <a:latin typeface="Arial" pitchFamily="34" charset="0"/>
                <a:cs typeface="Arial" pitchFamily="34" charset="0"/>
              </a:rPr>
              <a:t>MMWR </a:t>
            </a:r>
            <a:r>
              <a:rPr lang="en-GB" sz="1600" dirty="0">
                <a:latin typeface="Arial" pitchFamily="34" charset="0"/>
                <a:cs typeface="Arial" pitchFamily="34" charset="0"/>
              </a:rPr>
              <a:t>2013;62:165-170.</a:t>
            </a:r>
            <a:endParaRPr lang="en-US" sz="1600" dirty="0">
              <a:latin typeface="Arial" pitchFamily="34" charset="0"/>
              <a:cs typeface="Arial" pitchFamily="34" charset="0"/>
            </a:endParaRPr>
          </a:p>
        </p:txBody>
      </p:sp>
      <p:sp>
        <p:nvSpPr>
          <p:cNvPr id="16388"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CRE in the USA</a:t>
            </a:r>
          </a:p>
        </p:txBody>
      </p:sp>
    </p:spTree>
    <p:custDataLst>
      <p:tags r:id="rId1"/>
    </p:custData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925" y="6460113"/>
            <a:ext cx="6743700" cy="338137"/>
          </a:xfrm>
          <a:prstGeom prst="rect">
            <a:avLst/>
          </a:prstGeom>
        </p:spPr>
        <p:txBody>
          <a:bodyPr>
            <a:spAutoFit/>
          </a:bodyPr>
          <a:lstStyle/>
          <a:p>
            <a:pPr>
              <a:defRPr/>
            </a:pPr>
            <a:r>
              <a:rPr lang="en-GB" sz="1600" dirty="0">
                <a:latin typeface="Arial" pitchFamily="34" charset="0"/>
                <a:cs typeface="Arial" pitchFamily="34" charset="0"/>
              </a:rPr>
              <a:t>Lin </a:t>
            </a:r>
            <a:r>
              <a:rPr lang="en-GB" sz="1600" i="1" dirty="0">
                <a:latin typeface="Arial" pitchFamily="34" charset="0"/>
                <a:cs typeface="Arial" pitchFamily="34" charset="0"/>
              </a:rPr>
              <a:t>et al. </a:t>
            </a:r>
            <a:r>
              <a:rPr lang="fr-FR" sz="1600" i="1" dirty="0">
                <a:latin typeface="Arial" pitchFamily="34" charset="0"/>
                <a:cs typeface="Arial" pitchFamily="34" charset="0"/>
              </a:rPr>
              <a:t>Clin Infect Dis </a:t>
            </a:r>
            <a:r>
              <a:rPr lang="fr-FR" sz="1600" dirty="0">
                <a:latin typeface="Arial" pitchFamily="34" charset="0"/>
                <a:cs typeface="Arial" pitchFamily="34" charset="0"/>
              </a:rPr>
              <a:t>2013;57:1246-1252.</a:t>
            </a:r>
            <a:endParaRPr lang="en-US" sz="1600" dirty="0">
              <a:latin typeface="Arial" pitchFamily="34" charset="0"/>
              <a:cs typeface="Arial" pitchFamily="34" charset="0"/>
            </a:endParaRPr>
          </a:p>
        </p:txBody>
      </p:sp>
      <p:graphicFrame>
        <p:nvGraphicFramePr>
          <p:cNvPr id="4" name="Chart 3"/>
          <p:cNvGraphicFramePr/>
          <p:nvPr/>
        </p:nvGraphicFramePr>
        <p:xfrm>
          <a:off x="285720" y="1163782"/>
          <a:ext cx="8072494" cy="4929222"/>
        </p:xfrm>
        <a:graphic>
          <a:graphicData uri="http://schemas.openxmlformats.org/drawingml/2006/chart">
            <c:chart xmlns:c="http://schemas.openxmlformats.org/drawingml/2006/chart" xmlns:r="http://schemas.openxmlformats.org/officeDocument/2006/relationships" r:id="rId3"/>
          </a:graphicData>
        </a:graphic>
      </p:graphicFrame>
      <p:sp>
        <p:nvSpPr>
          <p:cNvPr id="17412"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CRE in LTACs, USA</a:t>
            </a:r>
          </a:p>
        </p:txBody>
      </p:sp>
    </p:spTree>
    <p:custDataLst>
      <p:tags r:id="rId1"/>
    </p:custData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262633" y="197767"/>
            <a:ext cx="9731177" cy="1143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sz="3200" b="0" i="0" u="none" strike="noStrike" kern="1200" cap="none" spc="0" normalizeH="0" baseline="0" noProof="0" dirty="0" err="1" smtClean="0">
                <a:ln>
                  <a:noFill/>
                </a:ln>
                <a:effectLst/>
                <a:uLnTx/>
                <a:uFillTx/>
                <a:latin typeface="Arial" pitchFamily="34" charset="0"/>
                <a:ea typeface="ＭＳ Ｐゴシック" pitchFamily="34" charset="-128"/>
                <a:cs typeface="Arial" pitchFamily="34" charset="0"/>
              </a:rPr>
              <a:t>Carbapenem</a:t>
            </a:r>
            <a:r>
              <a:rPr kumimoji="0" lang="en-GB" sz="3200" b="0" i="0" u="none" strike="noStrike" kern="1200" cap="none" spc="0" normalizeH="0" baseline="0" noProof="0" dirty="0" smtClean="0">
                <a:ln>
                  <a:noFill/>
                </a:ln>
                <a:effectLst/>
                <a:uLnTx/>
                <a:uFillTx/>
                <a:latin typeface="Arial" pitchFamily="34" charset="0"/>
                <a:ea typeface="ＭＳ Ｐゴシック" pitchFamily="34" charset="-128"/>
                <a:cs typeface="Arial" pitchFamily="34" charset="0"/>
              </a:rPr>
              <a:t>-resistant</a:t>
            </a:r>
            <a:r>
              <a:rPr kumimoji="0" lang="en-GB" sz="3200" b="0" i="0" u="none" strike="noStrike" kern="1200" cap="none" spc="0" normalizeH="0" noProof="0" dirty="0" smtClean="0">
                <a:ln>
                  <a:noFill/>
                </a:ln>
                <a:effectLst/>
                <a:uLnTx/>
                <a:uFillTx/>
                <a:latin typeface="Arial" pitchFamily="34" charset="0"/>
                <a:ea typeface="ＭＳ Ｐゴシック" pitchFamily="34" charset="-128"/>
                <a:cs typeface="Arial" pitchFamily="34" charset="0"/>
              </a:rPr>
              <a:t> organisms, Europe</a:t>
            </a:r>
            <a:endParaRPr lang="en-GB" sz="3200" noProof="0" dirty="0" smtClean="0">
              <a:latin typeface="Arial" pitchFamily="34" charset="0"/>
              <a:ea typeface="ＭＳ Ｐゴシック" pitchFamily="34" charset="-128"/>
              <a:cs typeface="Arial" pitchFamily="34" charset="0"/>
            </a:endParaRPr>
          </a:p>
        </p:txBody>
      </p:sp>
      <p:sp>
        <p:nvSpPr>
          <p:cNvPr id="5" name="Rectangle 4"/>
          <p:cNvSpPr/>
          <p:nvPr/>
        </p:nvSpPr>
        <p:spPr>
          <a:xfrm>
            <a:off x="0" y="6488668"/>
            <a:ext cx="1249060" cy="369332"/>
          </a:xfrm>
          <a:prstGeom prst="rect">
            <a:avLst/>
          </a:prstGeom>
        </p:spPr>
        <p:txBody>
          <a:bodyPr wrap="none">
            <a:spAutoFit/>
          </a:bodyPr>
          <a:lstStyle/>
          <a:p>
            <a:pPr lvl="0" eaLnBrk="0" fontAlgn="base" hangingPunct="0">
              <a:spcBef>
                <a:spcPct val="0"/>
              </a:spcBef>
              <a:spcAft>
                <a:spcPct val="0"/>
              </a:spcAft>
              <a:tabLst>
                <a:tab pos="4037013" algn="l"/>
              </a:tabLst>
              <a:defRPr/>
            </a:pPr>
            <a:r>
              <a:rPr lang="en-GB" dirty="0" smtClean="0">
                <a:latin typeface="Arial" pitchFamily="34" charset="0"/>
                <a:ea typeface="ＭＳ Ｐゴシック" pitchFamily="34" charset="-128"/>
                <a:cs typeface="Arial" pitchFamily="34" charset="0"/>
              </a:rPr>
              <a:t>EARS-Net</a:t>
            </a:r>
            <a:endParaRPr lang="en-GB" dirty="0">
              <a:latin typeface="Arial" pitchFamily="34" charset="0"/>
              <a:ea typeface="ＭＳ Ｐゴシック" pitchFamily="34" charset="-128"/>
              <a:cs typeface="Arial" pitchFamily="34" charset="0"/>
            </a:endParaRPr>
          </a:p>
        </p:txBody>
      </p:sp>
      <p:graphicFrame>
        <p:nvGraphicFramePr>
          <p:cNvPr id="6" name="Chart 5"/>
          <p:cNvGraphicFramePr>
            <a:graphicFrameLocks noGrp="1"/>
          </p:cNvGraphicFramePr>
          <p:nvPr>
            <p:extLst>
              <p:ext uri="{D42A27DB-BD31-4B8C-83A1-F6EECF244321}">
                <p14:modId xmlns:p14="http://schemas.microsoft.com/office/powerpoint/2010/main" val="585921769"/>
              </p:ext>
            </p:extLst>
          </p:nvPr>
        </p:nvGraphicFramePr>
        <p:xfrm>
          <a:off x="35496" y="548679"/>
          <a:ext cx="9183344" cy="59147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GB" sz="3600" dirty="0" err="1" smtClean="0">
                <a:latin typeface="Arial" pitchFamily="34" charset="0"/>
                <a:cs typeface="Arial" pitchFamily="34" charset="0"/>
              </a:rPr>
              <a:t>Colistin</a:t>
            </a:r>
            <a:r>
              <a:rPr lang="en-GB" sz="3600" dirty="0" smtClean="0">
                <a:latin typeface="Arial" pitchFamily="34" charset="0"/>
                <a:cs typeface="Arial" pitchFamily="34" charset="0"/>
              </a:rPr>
              <a:t> resistance in Italy</a:t>
            </a:r>
            <a:endParaRPr lang="en-GB" sz="36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395536" y="980728"/>
            <a:ext cx="3528392" cy="4413062"/>
          </a:xfrm>
          <a:prstGeom prst="rect">
            <a:avLst/>
          </a:prstGeom>
          <a:noFill/>
          <a:ln w="9525">
            <a:noFill/>
            <a:miter lim="800000"/>
            <a:headEnd/>
            <a:tailEnd/>
          </a:ln>
        </p:spPr>
      </p:pic>
      <p:sp>
        <p:nvSpPr>
          <p:cNvPr id="4" name="Rectangle 3"/>
          <p:cNvSpPr/>
          <p:nvPr/>
        </p:nvSpPr>
        <p:spPr>
          <a:xfrm>
            <a:off x="71406" y="6402814"/>
            <a:ext cx="6588826" cy="338554"/>
          </a:xfrm>
          <a:prstGeom prst="rect">
            <a:avLst/>
          </a:prstGeom>
        </p:spPr>
        <p:txBody>
          <a:bodyPr wrap="square">
            <a:spAutoFit/>
          </a:bodyPr>
          <a:lstStyle/>
          <a:p>
            <a:r>
              <a:rPr lang="en-GB" sz="1600" dirty="0" smtClean="0">
                <a:latin typeface="Arial" pitchFamily="34" charset="0"/>
                <a:cs typeface="Arial" pitchFamily="34" charset="0"/>
              </a:rPr>
              <a:t>Monaco </a:t>
            </a:r>
            <a:r>
              <a:rPr lang="en-GB" sz="1600" i="1" dirty="0" smtClean="0">
                <a:latin typeface="Arial" pitchFamily="34" charset="0"/>
                <a:cs typeface="Arial" pitchFamily="34" charset="0"/>
              </a:rPr>
              <a:t>et al. </a:t>
            </a:r>
            <a:r>
              <a:rPr lang="en-GB" sz="1600" dirty="0" smtClean="0">
                <a:latin typeface="Arial" pitchFamily="34" charset="0"/>
                <a:cs typeface="Arial" pitchFamily="34" charset="0"/>
              </a:rPr>
              <a:t>2014; </a:t>
            </a:r>
            <a:r>
              <a:rPr lang="en-GB" sz="1600" i="1" dirty="0" smtClean="0">
                <a:latin typeface="Arial" pitchFamily="34" charset="0"/>
                <a:cs typeface="Arial" pitchFamily="34" charset="0"/>
              </a:rPr>
              <a:t>Euro </a:t>
            </a:r>
            <a:r>
              <a:rPr lang="en-GB" sz="1600" i="1" dirty="0" err="1" smtClean="0">
                <a:latin typeface="Arial" pitchFamily="34" charset="0"/>
                <a:cs typeface="Arial" pitchFamily="34" charset="0"/>
              </a:rPr>
              <a:t>Surveill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2014;19:pii=20939.</a:t>
            </a:r>
            <a:endParaRPr lang="en-GB" sz="1600" dirty="0">
              <a:latin typeface="Arial" pitchFamily="34" charset="0"/>
              <a:cs typeface="Arial" pitchFamily="34" charset="0"/>
            </a:endParaRPr>
          </a:p>
        </p:txBody>
      </p:sp>
      <p:sp>
        <p:nvSpPr>
          <p:cNvPr id="5" name="TextBox 4"/>
          <p:cNvSpPr txBox="1"/>
          <p:nvPr/>
        </p:nvSpPr>
        <p:spPr>
          <a:xfrm>
            <a:off x="4139952" y="1506270"/>
            <a:ext cx="500404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Survey of 191 CPE from 21 labs across Italy. </a:t>
            </a:r>
            <a:endParaRPr lang="en-GB" sz="1600" dirty="0">
              <a:latin typeface="Arial" pitchFamily="34" charset="0"/>
              <a:cs typeface="Arial" pitchFamily="34" charset="0"/>
            </a:endParaRPr>
          </a:p>
        </p:txBody>
      </p:sp>
      <p:sp>
        <p:nvSpPr>
          <p:cNvPr id="6" name="TextBox 5"/>
          <p:cNvSpPr txBox="1"/>
          <p:nvPr/>
        </p:nvSpPr>
        <p:spPr>
          <a:xfrm>
            <a:off x="4139952" y="1772816"/>
            <a:ext cx="5004048" cy="2708434"/>
          </a:xfrm>
          <a:prstGeom prst="rect">
            <a:avLst/>
          </a:prstGeom>
          <a:noFill/>
        </p:spPr>
        <p:txBody>
          <a:bodyPr wrap="square" rtlCol="0">
            <a:spAutoFit/>
          </a:bodyPr>
          <a:lstStyle/>
          <a:p>
            <a:pPr algn="ctr"/>
            <a:r>
              <a:rPr lang="en-GB" sz="13800" dirty="0" smtClean="0">
                <a:solidFill>
                  <a:srgbClr val="FF0000"/>
                </a:solidFill>
                <a:latin typeface="Arial" pitchFamily="34" charset="0"/>
                <a:cs typeface="Arial" pitchFamily="34" charset="0"/>
              </a:rPr>
              <a:t>43%</a:t>
            </a:r>
          </a:p>
          <a:p>
            <a:pPr algn="ctr"/>
            <a:r>
              <a:rPr lang="en-GB" sz="1600" dirty="0" err="1" smtClean="0">
                <a:latin typeface="Arial" pitchFamily="34" charset="0"/>
                <a:cs typeface="Arial" pitchFamily="34" charset="0"/>
              </a:rPr>
              <a:t>Colistin</a:t>
            </a:r>
            <a:r>
              <a:rPr lang="en-GB" sz="1600" dirty="0" smtClean="0">
                <a:latin typeface="Arial" pitchFamily="34" charset="0"/>
                <a:cs typeface="Arial" pitchFamily="34" charset="0"/>
              </a:rPr>
              <a:t> resistant </a:t>
            </a:r>
            <a:r>
              <a:rPr lang="en-GB" sz="1600" i="1" dirty="0" smtClean="0">
                <a:latin typeface="Arial" pitchFamily="34" charset="0"/>
                <a:cs typeface="Arial" pitchFamily="34" charset="0"/>
              </a:rPr>
              <a:t>K. </a:t>
            </a:r>
            <a:r>
              <a:rPr lang="en-GB" sz="1600" i="1" dirty="0" err="1" smtClean="0">
                <a:latin typeface="Arial" pitchFamily="34" charset="0"/>
                <a:cs typeface="Arial" pitchFamily="34" charset="0"/>
              </a:rPr>
              <a:t>pneumoniae</a:t>
            </a:r>
            <a:r>
              <a:rPr lang="en-GB" sz="1600" dirty="0" smtClean="0">
                <a:latin typeface="Arial" pitchFamily="34" charset="0"/>
                <a:cs typeface="Arial" pitchFamily="34" charset="0"/>
              </a:rPr>
              <a:t>.</a:t>
            </a:r>
          </a:p>
          <a:p>
            <a:pPr algn="ctr"/>
            <a:r>
              <a:rPr lang="en-GB" sz="1600" dirty="0" smtClean="0">
                <a:latin typeface="Arial" pitchFamily="34" charset="0"/>
                <a:cs typeface="Arial" pitchFamily="34" charset="0"/>
              </a:rPr>
              <a:t>Range = 10-80% for the 21 labs.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8716366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Emergence of CPE in the UK </a:t>
            </a:r>
            <a:endParaRPr lang="en-GB" sz="3600" dirty="0">
              <a:latin typeface="Arial" pitchFamily="34" charset="0"/>
              <a:cs typeface="Arial" pitchFamily="34" charset="0"/>
            </a:endParaRPr>
          </a:p>
        </p:txBody>
      </p:sp>
      <p:pic>
        <p:nvPicPr>
          <p:cNvPr id="5" name="Picture 5"/>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3000"/>
                    </a14:imgEffect>
                  </a14:imgLayer>
                </a14:imgProps>
              </a:ext>
              <a:ext uri="{28A0092B-C50C-407E-A947-70E740481C1C}">
                <a14:useLocalDpi xmlns:a14="http://schemas.microsoft.com/office/drawing/2010/main" val="0"/>
              </a:ext>
            </a:extLst>
          </a:blip>
          <a:srcRect t="4153"/>
          <a:stretch/>
        </p:blipFill>
        <p:spPr bwMode="auto">
          <a:xfrm>
            <a:off x="300038" y="1164548"/>
            <a:ext cx="8543925" cy="4208668"/>
          </a:xfrm>
          <a:prstGeom prst="rect">
            <a:avLst/>
          </a:prstGeom>
          <a:noFill/>
          <a:ln>
            <a:noFill/>
          </a:ln>
          <a:effectLst>
            <a:glow rad="127000">
              <a:schemeClr val="bg1"/>
            </a:glow>
            <a:outerShdw dist="35921" dir="2700000" algn="ctr" rotWithShape="0">
              <a:schemeClr val="bg2"/>
            </a:outerShdw>
          </a:effectLst>
        </p:spPr>
      </p:pic>
      <p:sp>
        <p:nvSpPr>
          <p:cNvPr id="6" name="Rectangle 5"/>
          <p:cNvSpPr>
            <a:spLocks noChangeArrowheads="1"/>
          </p:cNvSpPr>
          <p:nvPr/>
        </p:nvSpPr>
        <p:spPr bwMode="auto">
          <a:xfrm>
            <a:off x="71438" y="6453336"/>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PHE.</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427456588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16632"/>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CPE in the UK and US</a:t>
            </a:r>
          </a:p>
        </p:txBody>
      </p:sp>
      <p:pic>
        <p:nvPicPr>
          <p:cNvPr id="21507" name="Picture 2"/>
          <p:cNvPicPr>
            <a:picLocks noChangeAspect="1" noChangeArrowheads="1"/>
          </p:cNvPicPr>
          <p:nvPr/>
        </p:nvPicPr>
        <p:blipFill>
          <a:blip r:embed="rId2" cstate="print"/>
          <a:srcRect/>
          <a:stretch>
            <a:fillRect/>
          </a:stretch>
        </p:blipFill>
        <p:spPr bwMode="auto">
          <a:xfrm>
            <a:off x="357188" y="1073150"/>
            <a:ext cx="2339975" cy="3292475"/>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331913" y="1341438"/>
            <a:ext cx="2598737" cy="3671887"/>
          </a:xfrm>
          <a:prstGeom prst="rect">
            <a:avLst/>
          </a:prstGeom>
          <a:noFill/>
          <a:ln w="9525">
            <a:noFill/>
            <a:miter lim="800000"/>
            <a:headEnd/>
            <a:tailEnd/>
          </a:ln>
        </p:spPr>
      </p:pic>
      <p:pic>
        <p:nvPicPr>
          <p:cNvPr id="21509" name="Picture 3"/>
          <p:cNvPicPr>
            <a:picLocks noChangeAspect="1" noChangeArrowheads="1"/>
          </p:cNvPicPr>
          <p:nvPr/>
        </p:nvPicPr>
        <p:blipFill>
          <a:blip r:embed="rId4" cstate="print"/>
          <a:srcRect/>
          <a:stretch>
            <a:fillRect/>
          </a:stretch>
        </p:blipFill>
        <p:spPr bwMode="auto">
          <a:xfrm>
            <a:off x="2051050" y="1989138"/>
            <a:ext cx="2641600" cy="3743325"/>
          </a:xfrm>
          <a:prstGeom prst="rect">
            <a:avLst/>
          </a:prstGeom>
          <a:noFill/>
          <a:ln w="9525">
            <a:noFill/>
            <a:miter lim="800000"/>
            <a:headEnd/>
            <a:tailEnd/>
          </a:ln>
        </p:spPr>
      </p:pic>
      <p:pic>
        <p:nvPicPr>
          <p:cNvPr id="21510" name="Picture 2"/>
          <p:cNvPicPr>
            <a:picLocks noChangeAspect="1" noChangeArrowheads="1"/>
          </p:cNvPicPr>
          <p:nvPr/>
        </p:nvPicPr>
        <p:blipFill>
          <a:blip r:embed="rId5" cstate="print"/>
          <a:srcRect/>
          <a:stretch>
            <a:fillRect/>
          </a:stretch>
        </p:blipFill>
        <p:spPr bwMode="auto">
          <a:xfrm>
            <a:off x="5435600" y="1412875"/>
            <a:ext cx="3203575" cy="41767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02024"/>
            <a:ext cx="8229600" cy="1143000"/>
          </a:xfrm>
        </p:spPr>
        <p:txBody>
          <a:bodyPr>
            <a:noAutofit/>
          </a:bodyPr>
          <a:lstStyle/>
          <a:p>
            <a:pPr algn="ctr"/>
            <a:r>
              <a:rPr lang="en-GB" sz="7200" dirty="0" smtClean="0">
                <a:solidFill>
                  <a:schemeClr val="tx1"/>
                </a:solidFill>
                <a:latin typeface="Arial" pitchFamily="34" charset="0"/>
                <a:cs typeface="Arial" pitchFamily="34" charset="0"/>
              </a:rPr>
              <a:t>Evidence-free zone</a:t>
            </a:r>
            <a:endParaRPr lang="en-GB" sz="7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5381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5832" y="2514600"/>
            <a:ext cx="8058616" cy="1200329"/>
          </a:xfrm>
          <a:prstGeom prst="rect">
            <a:avLst/>
          </a:prstGeom>
        </p:spPr>
        <p:txBody>
          <a:bodyPr wrap="none">
            <a:spAutoFit/>
          </a:bodyPr>
          <a:lstStyle/>
          <a:p>
            <a:pPr marL="914400" indent="-914400"/>
            <a:r>
              <a:rPr lang="en-GB" sz="7200" dirty="0" smtClean="0">
                <a:latin typeface="Arial" pitchFamily="34" charset="0"/>
                <a:cs typeface="Arial" pitchFamily="34" charset="0"/>
              </a:rPr>
              <a:t>Guidelines = Policy</a:t>
            </a:r>
          </a:p>
        </p:txBody>
      </p:sp>
      <p:cxnSp>
        <p:nvCxnSpPr>
          <p:cNvPr id="5" name="Straight Connector 4"/>
          <p:cNvCxnSpPr/>
          <p:nvPr/>
        </p:nvCxnSpPr>
        <p:spPr>
          <a:xfrm flipV="1">
            <a:off x="5319320" y="2819400"/>
            <a:ext cx="228600" cy="685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886733"/>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51753706"/>
              </p:ext>
            </p:extLst>
          </p:nvPr>
        </p:nvGraphicFramePr>
        <p:xfrm>
          <a:off x="0" y="260648"/>
          <a:ext cx="86044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6443663"/>
            <a:ext cx="7667625" cy="338554"/>
          </a:xfrm>
          <a:prstGeom prst="rect">
            <a:avLst/>
          </a:prstGeom>
          <a:noFill/>
          <a:ln w="9525">
            <a:noFill/>
            <a:miter lim="800000"/>
            <a:headEnd/>
            <a:tailEnd/>
          </a:ln>
        </p:spPr>
        <p:txBody>
          <a:bodyPr>
            <a:spAutoFit/>
          </a:bodyPr>
          <a:lstStyle/>
          <a:p>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 in press.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02898092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n-GB" sz="3600" dirty="0" smtClean="0">
                <a:latin typeface="Arial" pitchFamily="34" charset="0"/>
                <a:ea typeface="ＭＳ Ｐゴシック" pitchFamily="34" charset="-128"/>
                <a:cs typeface="Arial" pitchFamily="34" charset="0"/>
              </a:rPr>
              <a:t>Who do I screen?</a:t>
            </a:r>
          </a:p>
        </p:txBody>
      </p:sp>
      <p:sp>
        <p:nvSpPr>
          <p:cNvPr id="24579" name="Content Placeholder 2"/>
          <p:cNvSpPr>
            <a:spLocks noGrp="1"/>
          </p:cNvSpPr>
          <p:nvPr>
            <p:ph idx="1"/>
          </p:nvPr>
        </p:nvSpPr>
        <p:spPr>
          <a:xfrm>
            <a:off x="457200" y="1412875"/>
            <a:ext cx="8229600" cy="3484563"/>
          </a:xfrm>
        </p:spPr>
        <p:txBody>
          <a:bodyPr/>
          <a:lstStyle/>
          <a:p>
            <a:pPr>
              <a:buFontTx/>
              <a:buNone/>
            </a:pPr>
            <a:r>
              <a:rPr lang="en-GB" sz="2800" dirty="0" smtClean="0">
                <a:latin typeface="Arial" pitchFamily="34" charset="0"/>
                <a:ea typeface="ＭＳ Ｐゴシック" pitchFamily="34" charset="-128"/>
                <a:cs typeface="Arial" pitchFamily="34" charset="0"/>
              </a:rPr>
              <a:t>PHE CPE Toolkit screening triggers: </a:t>
            </a:r>
          </a:p>
          <a:p>
            <a:pPr marL="355600" indent="-355600">
              <a:buFontTx/>
              <a:buAutoNum type="alphaLcParenR"/>
            </a:pPr>
            <a:r>
              <a:rPr lang="en-GB" sz="2800" dirty="0" smtClean="0">
                <a:latin typeface="Arial" pitchFamily="34" charset="0"/>
                <a:ea typeface="ＭＳ Ｐゴシック" pitchFamily="34" charset="-128"/>
                <a:cs typeface="Arial" pitchFamily="34" charset="0"/>
              </a:rPr>
              <a:t>an inpatient in a hospital abroad, or</a:t>
            </a:r>
          </a:p>
          <a:p>
            <a:pPr marL="355600" indent="-355600">
              <a:buFontTx/>
              <a:buAutoNum type="alphaLcParenR"/>
            </a:pPr>
            <a:r>
              <a:rPr lang="en-GB" sz="2800" dirty="0" smtClean="0">
                <a:latin typeface="Arial" pitchFamily="34" charset="0"/>
                <a:ea typeface="ＭＳ Ｐゴシック" pitchFamily="34" charset="-128"/>
                <a:cs typeface="Arial" pitchFamily="34" charset="0"/>
              </a:rPr>
              <a:t>an inpatient in a UK hospital which has problems with spread of CPE (if known), or </a:t>
            </a:r>
          </a:p>
          <a:p>
            <a:pPr marL="355600" indent="-355600">
              <a:buFontTx/>
              <a:buAutoNum type="alphaLcParenR"/>
            </a:pPr>
            <a:r>
              <a:rPr lang="en-GB" sz="2800" dirty="0" smtClean="0">
                <a:latin typeface="Arial" pitchFamily="34" charset="0"/>
                <a:ea typeface="ＭＳ Ｐゴシック" pitchFamily="34" charset="-128"/>
                <a:cs typeface="Arial" pitchFamily="34" charset="0"/>
              </a:rPr>
              <a:t>a </a:t>
            </a:r>
            <a:r>
              <a:rPr lang="ja-JP" altLang="en-GB" sz="280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previously</a:t>
            </a:r>
            <a:r>
              <a:rPr lang="ja-JP" altLang="en-GB" sz="2800" smtClean="0">
                <a:latin typeface="Arial" pitchFamily="34" charset="0"/>
                <a:ea typeface="ＭＳ Ｐゴシック" pitchFamily="34" charset="-128"/>
                <a:cs typeface="Arial" pitchFamily="34" charset="0"/>
              </a:rPr>
              <a:t>’</a:t>
            </a:r>
            <a:r>
              <a:rPr lang="en-GB" altLang="ja-JP" sz="2800" dirty="0" smtClean="0">
                <a:latin typeface="Arial" pitchFamily="34" charset="0"/>
                <a:ea typeface="ＭＳ Ｐゴシック" pitchFamily="34" charset="-128"/>
                <a:cs typeface="Arial" pitchFamily="34" charset="0"/>
              </a:rPr>
              <a:t> positive case.</a:t>
            </a:r>
            <a:endParaRPr lang="en-GB" sz="2800" dirty="0" smtClean="0">
              <a:latin typeface="Arial" pitchFamily="34" charset="0"/>
              <a:ea typeface="ＭＳ Ｐゴシック" pitchFamily="34" charset="-128"/>
              <a:cs typeface="Arial" pitchFamily="34" charset="0"/>
            </a:endParaRPr>
          </a:p>
        </p:txBody>
      </p:sp>
      <p:sp>
        <p:nvSpPr>
          <p:cNvPr id="7" name="Rounded Rectangle 6"/>
          <p:cNvSpPr/>
          <p:nvPr/>
        </p:nvSpPr>
        <p:spPr>
          <a:xfrm>
            <a:off x="468313" y="4437112"/>
            <a:ext cx="7704137" cy="144145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dirty="0">
                <a:solidFill>
                  <a:schemeClr val="tx1"/>
                </a:solidFill>
                <a:latin typeface="Arial" pitchFamily="34" charset="0"/>
                <a:ea typeface="ＭＳ Ｐゴシック" pitchFamily="34" charset="-128"/>
                <a:cs typeface="Arial" pitchFamily="34" charset="0"/>
              </a:rPr>
              <a:t>Also consider screening admissions to high-risk units such as ICU, and patients who live overseas.  </a:t>
            </a:r>
            <a:endParaRPr lang="en-GB" sz="2800" i="1" dirty="0">
              <a:solidFill>
                <a:srgbClr val="FF0000"/>
              </a:solidFill>
              <a:latin typeface="Arial" pitchFamily="34" charset="0"/>
              <a:ea typeface="ＭＳ Ｐゴシック" pitchFamily="34" charset="-128"/>
              <a:cs typeface="Arial" pitchFamily="34" charset="0"/>
            </a:endParaRPr>
          </a:p>
        </p:txBody>
      </p:sp>
    </p:spTree>
    <p:custDataLst>
      <p:tags r:id="rId1"/>
    </p:custDataLst>
    <p:extLst>
      <p:ext uri="{BB962C8B-B14F-4D97-AF65-F5344CB8AC3E}">
        <p14:creationId xmlns:p14="http://schemas.microsoft.com/office/powerpoint/2010/main" val="226648257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00013"/>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You have positive case: now what?</a:t>
            </a:r>
          </a:p>
        </p:txBody>
      </p:sp>
      <p:sp>
        <p:nvSpPr>
          <p:cNvPr id="4" name="Rounded Rectangle 3"/>
          <p:cNvSpPr/>
          <p:nvPr/>
        </p:nvSpPr>
        <p:spPr>
          <a:xfrm>
            <a:off x="555625" y="836613"/>
            <a:ext cx="3635375"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solidFill>
                  <a:srgbClr val="FFFFFF"/>
                </a:solidFill>
                <a:latin typeface="Arial" pitchFamily="34" charset="0"/>
                <a:ea typeface="Verdana" pitchFamily="34" charset="0"/>
                <a:cs typeface="Arial" pitchFamily="34" charset="0"/>
              </a:rPr>
              <a:t>‘Contact precautions’</a:t>
            </a:r>
          </a:p>
          <a:p>
            <a:pPr marL="177800" indent="-177800" algn="ctr">
              <a:lnSpc>
                <a:spcPct val="80000"/>
              </a:lnSpc>
              <a:defRPr/>
            </a:pPr>
            <a:endParaRPr lang="en-GB" sz="2000" b="1" dirty="0">
              <a:solidFill>
                <a:srgbClr val="FFFFFF"/>
              </a:solidFill>
              <a:latin typeface="Arial" pitchFamily="34" charset="0"/>
              <a:ea typeface="Verdana" pitchFamily="34" charset="0"/>
              <a:cs typeface="Arial" pitchFamily="34" charset="0"/>
            </a:endParaRPr>
          </a:p>
          <a:p>
            <a:pPr marL="177800" indent="-177800" algn="ctr">
              <a:lnSpc>
                <a:spcPct val="80000"/>
              </a:lnSpc>
              <a:defRPr/>
            </a:pPr>
            <a:r>
              <a:rPr lang="en-GB" sz="2000" dirty="0">
                <a:solidFill>
                  <a:srgbClr val="FFFFFF"/>
                </a:solidFill>
                <a:latin typeface="Arial" pitchFamily="34" charset="0"/>
                <a:ea typeface="Verdana" pitchFamily="34" charset="0"/>
                <a:cs typeface="Arial" pitchFamily="34" charset="0"/>
              </a:rPr>
              <a:t>Single </a:t>
            </a:r>
            <a:r>
              <a:rPr lang="en-GB" sz="2000" dirty="0" err="1">
                <a:solidFill>
                  <a:srgbClr val="FFFFFF"/>
                </a:solidFill>
                <a:latin typeface="Arial" pitchFamily="34" charset="0"/>
                <a:ea typeface="Verdana" pitchFamily="34" charset="0"/>
                <a:cs typeface="Arial" pitchFamily="34" charset="0"/>
              </a:rPr>
              <a:t>room+glove</a:t>
            </a:r>
            <a:r>
              <a:rPr lang="en-GB" sz="2000" dirty="0">
                <a:solidFill>
                  <a:srgbClr val="FFFFFF"/>
                </a:solidFill>
                <a:latin typeface="Arial" pitchFamily="34" charset="0"/>
                <a:ea typeface="Verdana" pitchFamily="34" charset="0"/>
                <a:cs typeface="Arial" pitchFamily="34" charset="0"/>
              </a:rPr>
              <a:t>/gown</a:t>
            </a:r>
          </a:p>
          <a:p>
            <a:pPr marL="177800" indent="-177800" algn="ctr">
              <a:lnSpc>
                <a:spcPct val="80000"/>
              </a:lnSpc>
              <a:defRPr/>
            </a:pPr>
            <a:r>
              <a:rPr lang="en-GB" sz="2000" dirty="0">
                <a:solidFill>
                  <a:srgbClr val="FFFFFF"/>
                </a:solidFill>
                <a:latin typeface="Arial" pitchFamily="34" charset="0"/>
                <a:ea typeface="Verdana" pitchFamily="34" charset="0"/>
                <a:cs typeface="Arial" pitchFamily="34" charset="0"/>
              </a:rPr>
              <a:t>Consider staff cohort</a:t>
            </a:r>
          </a:p>
        </p:txBody>
      </p:sp>
      <p:sp>
        <p:nvSpPr>
          <p:cNvPr id="5" name="Rounded Rectangle 4"/>
          <p:cNvSpPr/>
          <p:nvPr/>
        </p:nvSpPr>
        <p:spPr>
          <a:xfrm>
            <a:off x="4572000" y="836613"/>
            <a:ext cx="37338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Contact tracing</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Trigger for screening contacts or whole unit?</a:t>
            </a:r>
          </a:p>
        </p:txBody>
      </p:sp>
      <p:sp>
        <p:nvSpPr>
          <p:cNvPr id="6" name="Rounded Rectangle 5"/>
          <p:cNvSpPr/>
          <p:nvPr/>
        </p:nvSpPr>
        <p:spPr>
          <a:xfrm>
            <a:off x="533400" y="2636912"/>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Flagging</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Patient notes flagged</a:t>
            </a:r>
          </a:p>
          <a:p>
            <a:pPr marL="177800" indent="-177800" algn="ctr">
              <a:lnSpc>
                <a:spcPct val="80000"/>
              </a:lnSpc>
              <a:defRPr/>
            </a:pPr>
            <a:r>
              <a:rPr lang="en-GB" sz="2000" dirty="0">
                <a:latin typeface="Arial" pitchFamily="34" charset="0"/>
                <a:ea typeface="Verdana" pitchFamily="34" charset="0"/>
                <a:cs typeface="Arial" pitchFamily="34" charset="0"/>
              </a:rPr>
              <a:t>Receiving unit informed</a:t>
            </a:r>
          </a:p>
        </p:txBody>
      </p:sp>
      <p:sp>
        <p:nvSpPr>
          <p:cNvPr id="7" name="Rounded Rectangle 6"/>
          <p:cNvSpPr/>
          <p:nvPr/>
        </p:nvSpPr>
        <p:spPr>
          <a:xfrm>
            <a:off x="4572000" y="2636912"/>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Education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Staff</a:t>
            </a:r>
          </a:p>
          <a:p>
            <a:pPr marL="177800" indent="-177800" algn="ctr">
              <a:lnSpc>
                <a:spcPct val="80000"/>
              </a:lnSpc>
              <a:defRPr/>
            </a:pPr>
            <a:r>
              <a:rPr lang="en-GB" sz="2000" dirty="0">
                <a:latin typeface="Arial" pitchFamily="34" charset="0"/>
                <a:ea typeface="Verdana" pitchFamily="34" charset="0"/>
                <a:cs typeface="Arial" pitchFamily="34" charset="0"/>
              </a:rPr>
              <a:t>Patient / visitor</a:t>
            </a:r>
          </a:p>
        </p:txBody>
      </p:sp>
      <p:sp>
        <p:nvSpPr>
          <p:cNvPr id="8" name="Rounded Rectangle 7"/>
          <p:cNvSpPr/>
          <p:nvPr/>
        </p:nvSpPr>
        <p:spPr>
          <a:xfrm>
            <a:off x="539750" y="4489549"/>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Cleaning / disinfection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Use bleach or H</a:t>
            </a:r>
            <a:r>
              <a:rPr lang="en-GB" sz="2000" baseline="-25000" dirty="0">
                <a:latin typeface="Arial" pitchFamily="34" charset="0"/>
                <a:ea typeface="Verdana" pitchFamily="34" charset="0"/>
                <a:cs typeface="Arial" pitchFamily="34" charset="0"/>
              </a:rPr>
              <a:t>2</a:t>
            </a:r>
            <a:r>
              <a:rPr lang="en-GB" sz="2000" dirty="0">
                <a:latin typeface="Arial" pitchFamily="34" charset="0"/>
                <a:ea typeface="Verdana" pitchFamily="34" charset="0"/>
                <a:cs typeface="Arial" pitchFamily="34" charset="0"/>
              </a:rPr>
              <a:t>O</a:t>
            </a:r>
            <a:r>
              <a:rPr lang="en-GB" sz="2000" baseline="-25000" dirty="0">
                <a:latin typeface="Arial" pitchFamily="34" charset="0"/>
                <a:ea typeface="Verdana" pitchFamily="34" charset="0"/>
                <a:cs typeface="Arial" pitchFamily="34" charset="0"/>
              </a:rPr>
              <a:t>2</a:t>
            </a:r>
            <a:r>
              <a:rPr lang="en-GB" sz="2000" dirty="0">
                <a:latin typeface="Arial" pitchFamily="34" charset="0"/>
                <a:ea typeface="Verdana" pitchFamily="34" charset="0"/>
                <a:cs typeface="Arial" pitchFamily="34" charset="0"/>
              </a:rPr>
              <a:t> </a:t>
            </a:r>
            <a:r>
              <a:rPr lang="en-GB" sz="2000" dirty="0" smtClean="0">
                <a:latin typeface="Arial" pitchFamily="34" charset="0"/>
                <a:ea typeface="Verdana" pitchFamily="34" charset="0"/>
                <a:cs typeface="Arial" pitchFamily="34" charset="0"/>
              </a:rPr>
              <a:t>vapour </a:t>
            </a:r>
            <a:r>
              <a:rPr lang="en-GB" sz="2000" dirty="0">
                <a:latin typeface="Arial" pitchFamily="34" charset="0"/>
                <a:ea typeface="Verdana" pitchFamily="34" charset="0"/>
                <a:cs typeface="Arial" pitchFamily="34" charset="0"/>
              </a:rPr>
              <a:t>at discharge</a:t>
            </a:r>
          </a:p>
        </p:txBody>
      </p:sp>
      <p:sp>
        <p:nvSpPr>
          <p:cNvPr id="9" name="Rounded Rectangle 8"/>
          <p:cNvSpPr/>
          <p:nvPr/>
        </p:nvSpPr>
        <p:spPr>
          <a:xfrm>
            <a:off x="4578350" y="4489549"/>
            <a:ext cx="3657600" cy="1676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177800" indent="-177800" algn="ctr">
              <a:lnSpc>
                <a:spcPct val="80000"/>
              </a:lnSpc>
              <a:defRPr/>
            </a:pPr>
            <a:r>
              <a:rPr lang="en-GB" sz="2000" b="1" dirty="0">
                <a:latin typeface="Arial" pitchFamily="34" charset="0"/>
                <a:ea typeface="Verdana" pitchFamily="34" charset="0"/>
                <a:cs typeface="Arial" pitchFamily="34" charset="0"/>
              </a:rPr>
              <a:t>Decolonization?</a:t>
            </a:r>
          </a:p>
          <a:p>
            <a:pPr marL="177800" indent="-177800">
              <a:lnSpc>
                <a:spcPct val="80000"/>
              </a:lnSpc>
              <a:defRPr/>
            </a:pPr>
            <a:endParaRPr lang="en-GB" sz="2000" dirty="0">
              <a:latin typeface="Arial" pitchFamily="34" charset="0"/>
              <a:ea typeface="Verdana" pitchFamily="34" charset="0"/>
              <a:cs typeface="Arial" pitchFamily="34" charset="0"/>
            </a:endParaRPr>
          </a:p>
          <a:p>
            <a:pPr marL="177800" indent="-177800" algn="ctr">
              <a:lnSpc>
                <a:spcPct val="80000"/>
              </a:lnSpc>
              <a:defRPr/>
            </a:pPr>
            <a:r>
              <a:rPr lang="en-GB" sz="2000" dirty="0">
                <a:latin typeface="Arial" pitchFamily="34" charset="0"/>
                <a:ea typeface="Verdana" pitchFamily="34" charset="0"/>
                <a:cs typeface="Arial" pitchFamily="34" charset="0"/>
              </a:rPr>
              <a:t>‘Selective decontamination’ / </a:t>
            </a:r>
            <a:r>
              <a:rPr lang="en-GB" sz="2000" dirty="0" err="1">
                <a:latin typeface="Arial" pitchFamily="34" charset="0"/>
                <a:ea typeface="Verdana" pitchFamily="34" charset="0"/>
                <a:cs typeface="Arial" pitchFamily="34" charset="0"/>
              </a:rPr>
              <a:t>chlorhexidine</a:t>
            </a:r>
            <a:r>
              <a:rPr lang="en-GB" sz="2000" dirty="0">
                <a:latin typeface="Arial" pitchFamily="34" charset="0"/>
                <a:ea typeface="Verdana" pitchFamily="34" charset="0"/>
                <a:cs typeface="Arial" pitchFamily="34" charset="0"/>
              </a:rPr>
              <a:t> bathing?</a:t>
            </a:r>
          </a:p>
        </p:txBody>
      </p:sp>
    </p:spTree>
    <p:extLst>
      <p:ext uri="{BB962C8B-B14F-4D97-AF65-F5344CB8AC3E}">
        <p14:creationId xmlns:p14="http://schemas.microsoft.com/office/powerpoint/2010/main" val="2970518078"/>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Can we forecast a CPE storm?</a:t>
            </a:r>
            <a:endParaRPr lang="en-GB" sz="3600" dirty="0">
              <a:latin typeface="Arial" pitchFamily="34" charset="0"/>
              <a:cs typeface="Arial" pitchFamily="34" charset="0"/>
            </a:endParaRPr>
          </a:p>
        </p:txBody>
      </p:sp>
      <p:sp>
        <p:nvSpPr>
          <p:cNvPr id="4" name="TextBox 3"/>
          <p:cNvSpPr txBox="1"/>
          <p:nvPr/>
        </p:nvSpPr>
        <p:spPr>
          <a:xfrm>
            <a:off x="323528" y="3833753"/>
            <a:ext cx="3888432" cy="1077218"/>
          </a:xfrm>
          <a:prstGeom prst="rect">
            <a:avLst/>
          </a:prstGeom>
          <a:noFill/>
        </p:spPr>
        <p:txBody>
          <a:bodyPr wrap="square" rtlCol="0">
            <a:spAutoFit/>
          </a:bodyPr>
          <a:lstStyle/>
          <a:p>
            <a:r>
              <a:rPr lang="en-GB" sz="1600" i="1" dirty="0" smtClean="0">
                <a:latin typeface="Arial" pitchFamily="34" charset="0"/>
                <a:cs typeface="Arial" pitchFamily="34" charset="0"/>
              </a:rPr>
              <a:t>What drives </a:t>
            </a:r>
            <a:r>
              <a:rPr lang="en-GB" sz="1600" i="1" dirty="0" err="1" smtClean="0">
                <a:latin typeface="Arial" pitchFamily="34" charset="0"/>
                <a:cs typeface="Arial" pitchFamily="34" charset="0"/>
              </a:rPr>
              <a:t>carbapenem</a:t>
            </a:r>
            <a:r>
              <a:rPr lang="en-GB" sz="1600" i="1" dirty="0" smtClean="0">
                <a:latin typeface="Arial" pitchFamily="34" charset="0"/>
                <a:cs typeface="Arial" pitchFamily="34" charset="0"/>
              </a:rPr>
              <a:t> resistance? The use of </a:t>
            </a:r>
            <a:r>
              <a:rPr lang="en-GB" sz="1600" i="1" dirty="0" err="1" smtClean="0">
                <a:latin typeface="Arial" pitchFamily="34" charset="0"/>
                <a:cs typeface="Arial" pitchFamily="34" charset="0"/>
              </a:rPr>
              <a:t>meropenem</a:t>
            </a:r>
            <a:r>
              <a:rPr lang="en-GB" sz="1600" i="1" dirty="0" smtClean="0">
                <a:latin typeface="Arial" pitchFamily="34" charset="0"/>
                <a:cs typeface="Arial" pitchFamily="34" charset="0"/>
              </a:rPr>
              <a:t> in the  previous year plotted against the incidence rate of OXA-48-producing </a:t>
            </a:r>
            <a:r>
              <a:rPr lang="en-GB" sz="1600" dirty="0" smtClean="0">
                <a:latin typeface="Arial" pitchFamily="34" charset="0"/>
                <a:cs typeface="Arial" pitchFamily="34" charset="0"/>
              </a:rPr>
              <a:t>K. </a:t>
            </a:r>
            <a:r>
              <a:rPr lang="en-GB" sz="1600" dirty="0" err="1" smtClean="0">
                <a:latin typeface="Arial" pitchFamily="34" charset="0"/>
                <a:cs typeface="Arial" pitchFamily="34" charset="0"/>
              </a:rPr>
              <a:t>pneumoniae</a:t>
            </a:r>
            <a:r>
              <a:rPr lang="en-GB" sz="1600" dirty="0" smtClean="0">
                <a:latin typeface="Arial" pitchFamily="34" charset="0"/>
                <a:cs typeface="Arial" pitchFamily="34" charset="0"/>
              </a:rPr>
              <a:t> </a:t>
            </a:r>
            <a:endParaRPr lang="en-GB" sz="1600" dirty="0">
              <a:latin typeface="Arial" pitchFamily="34" charset="0"/>
              <a:cs typeface="Arial" pitchFamily="34" charset="0"/>
            </a:endParaRPr>
          </a:p>
        </p:txBody>
      </p:sp>
      <p:sp>
        <p:nvSpPr>
          <p:cNvPr id="5" name="TextBox 4"/>
          <p:cNvSpPr txBox="1"/>
          <p:nvPr/>
        </p:nvSpPr>
        <p:spPr>
          <a:xfrm>
            <a:off x="4139952" y="1196752"/>
            <a:ext cx="4680520" cy="3416320"/>
          </a:xfrm>
          <a:prstGeom prst="rect">
            <a:avLst/>
          </a:prstGeom>
          <a:noFill/>
        </p:spPr>
        <p:txBody>
          <a:bodyPr wrap="square" rtlCol="0">
            <a:spAutoFit/>
          </a:bodyPr>
          <a:lstStyle/>
          <a:p>
            <a:pPr marL="342900" indent="-342900">
              <a:buClr>
                <a:schemeClr val="accent1"/>
              </a:buClr>
              <a:buFont typeface="Wingdings" pitchFamily="2" charset="2"/>
              <a:buChar char="§"/>
            </a:pPr>
            <a:r>
              <a:rPr lang="en-GB" dirty="0" smtClean="0">
                <a:latin typeface="Arial" pitchFamily="34" charset="0"/>
                <a:cs typeface="Arial" pitchFamily="34" charset="0"/>
              </a:rPr>
              <a:t>Could we find and implement an “alert” level of </a:t>
            </a:r>
            <a:r>
              <a:rPr lang="en-GB" dirty="0" err="1" smtClean="0">
                <a:latin typeface="Arial" pitchFamily="34" charset="0"/>
                <a:cs typeface="Arial" pitchFamily="34" charset="0"/>
              </a:rPr>
              <a:t>carbapenem</a:t>
            </a:r>
            <a:r>
              <a:rPr lang="en-GB" dirty="0" smtClean="0">
                <a:latin typeface="Arial" pitchFamily="34" charset="0"/>
                <a:cs typeface="Arial" pitchFamily="34" charset="0"/>
              </a:rPr>
              <a:t> use?</a:t>
            </a:r>
          </a:p>
          <a:p>
            <a:pPr marL="342900" indent="-342900">
              <a:buClr>
                <a:schemeClr val="accent1"/>
              </a:buClr>
              <a:buFont typeface="Wingdings" pitchFamily="2" charset="2"/>
              <a:buChar char="§"/>
            </a:pPr>
            <a:r>
              <a:rPr lang="en-GB" dirty="0" smtClean="0">
                <a:latin typeface="Arial" pitchFamily="34" charset="0"/>
                <a:cs typeface="Arial" pitchFamily="34" charset="0"/>
              </a:rPr>
              <a:t>The authors claim a stewardship intervention brought the CPE outbreak under control – but also implemented ‘case isolation, screening of contacts, barrier nursing and other infection control interventions’.</a:t>
            </a:r>
          </a:p>
          <a:p>
            <a:pPr marL="342900" indent="-342900">
              <a:buClr>
                <a:schemeClr val="accent1"/>
              </a:buClr>
              <a:buFont typeface="Wingdings" pitchFamily="2" charset="2"/>
              <a:buChar char="§"/>
            </a:pPr>
            <a:r>
              <a:rPr lang="en-GB" dirty="0" smtClean="0">
                <a:latin typeface="Arial" pitchFamily="34" charset="0"/>
                <a:cs typeface="Arial" pitchFamily="34" charset="0"/>
              </a:rPr>
              <a:t>Study focussed only on OXA-48 </a:t>
            </a:r>
            <a:r>
              <a:rPr lang="en-GB" i="1" dirty="0" smtClean="0">
                <a:latin typeface="Arial" pitchFamily="34" charset="0"/>
                <a:cs typeface="Arial" pitchFamily="34" charset="0"/>
              </a:rPr>
              <a:t>K. </a:t>
            </a:r>
            <a:r>
              <a:rPr lang="en-GB" i="1" dirty="0" err="1" smtClean="0">
                <a:latin typeface="Arial" pitchFamily="34" charset="0"/>
                <a:cs typeface="Arial" pitchFamily="34" charset="0"/>
              </a:rPr>
              <a:t>pneumoniae</a:t>
            </a:r>
            <a:r>
              <a:rPr lang="en-GB" dirty="0" smtClean="0">
                <a:latin typeface="Arial" pitchFamily="34" charset="0"/>
                <a:cs typeface="Arial" pitchFamily="34" charset="0"/>
              </a:rPr>
              <a:t>; what about other </a:t>
            </a:r>
            <a:r>
              <a:rPr lang="en-GB" dirty="0" err="1" smtClean="0">
                <a:latin typeface="Arial" pitchFamily="34" charset="0"/>
                <a:cs typeface="Arial" pitchFamily="34" charset="0"/>
              </a:rPr>
              <a:t>Enterobacteriaceae</a:t>
            </a:r>
            <a:r>
              <a:rPr lang="en-GB" dirty="0" smtClean="0">
                <a:latin typeface="Arial" pitchFamily="34" charset="0"/>
                <a:cs typeface="Arial" pitchFamily="34" charset="0"/>
              </a:rPr>
              <a:t> and non-fermenters.</a:t>
            </a:r>
          </a:p>
          <a:p>
            <a:pPr marL="342900" indent="-342900">
              <a:buClr>
                <a:schemeClr val="accent1"/>
              </a:buClr>
              <a:buFont typeface="Wingdings" pitchFamily="2" charset="2"/>
              <a:buChar char="§"/>
            </a:pPr>
            <a:endParaRPr lang="en-GB" dirty="0">
              <a:latin typeface="Arial" pitchFamily="34" charset="0"/>
              <a:cs typeface="Arial" pitchFamily="34" charset="0"/>
            </a:endParaRPr>
          </a:p>
        </p:txBody>
      </p:sp>
      <p:sp>
        <p:nvSpPr>
          <p:cNvPr id="6"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Gharbi</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err="1" smtClean="0">
                <a:latin typeface="Arial" pitchFamily="34" charset="0"/>
                <a:cs typeface="Arial" pitchFamily="34" charset="0"/>
              </a:rPr>
              <a:t>Int</a:t>
            </a:r>
            <a:r>
              <a:rPr lang="en-GB" sz="1600" i="1" dirty="0" smtClean="0">
                <a:latin typeface="Arial" pitchFamily="34" charset="0"/>
                <a:cs typeface="Arial" pitchFamily="34" charset="0"/>
              </a:rPr>
              <a:t> J </a:t>
            </a:r>
            <a:r>
              <a:rPr lang="en-GB" sz="1600" i="1" dirty="0" err="1" smtClean="0">
                <a:latin typeface="Arial" pitchFamily="34" charset="0"/>
                <a:cs typeface="Arial" pitchFamily="34" charset="0"/>
              </a:rPr>
              <a:t>Antimicrob</a:t>
            </a:r>
            <a:r>
              <a:rPr lang="en-GB" sz="1600" i="1" dirty="0" smtClean="0">
                <a:latin typeface="Arial" pitchFamily="34" charset="0"/>
                <a:cs typeface="Arial" pitchFamily="34" charset="0"/>
              </a:rPr>
              <a:t> Agents </a:t>
            </a:r>
            <a:r>
              <a:rPr lang="en-GB" sz="1600" dirty="0" smtClean="0">
                <a:latin typeface="Arial" pitchFamily="34" charset="0"/>
                <a:cs typeface="Arial" pitchFamily="34" charset="0"/>
              </a:rPr>
              <a:t>2015 in press.</a:t>
            </a:r>
          </a:p>
        </p:txBody>
      </p:sp>
      <p:pic>
        <p:nvPicPr>
          <p:cNvPr id="1026" name="Picture 2" descr="https://reflectionsipc.files.wordpress.com/2015/06/mero-usage-correl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5" y="1104053"/>
            <a:ext cx="3744415"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3103"/>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latin typeface="Arial" pitchFamily="34" charset="0"/>
                <a:cs typeface="Arial" pitchFamily="34" charset="0"/>
              </a:rPr>
              <a:t>Decolonisation</a:t>
            </a:r>
            <a:r>
              <a:rPr lang="en-US" sz="3600" dirty="0" smtClean="0">
                <a:latin typeface="Arial" pitchFamily="34" charset="0"/>
                <a:cs typeface="Arial" pitchFamily="34" charset="0"/>
              </a:rPr>
              <a:t> using </a:t>
            </a:r>
            <a:r>
              <a:rPr lang="en-US" sz="3600" dirty="0" err="1" smtClean="0">
                <a:latin typeface="Arial" pitchFamily="34" charset="0"/>
                <a:cs typeface="Arial" pitchFamily="34" charset="0"/>
              </a:rPr>
              <a:t>faecal</a:t>
            </a:r>
            <a:r>
              <a:rPr lang="en-US" sz="3600" dirty="0" smtClean="0">
                <a:latin typeface="Arial" pitchFamily="34" charset="0"/>
                <a:cs typeface="Arial" pitchFamily="34" charset="0"/>
              </a:rPr>
              <a:t> </a:t>
            </a:r>
            <a:r>
              <a:rPr lang="en-US" sz="3600" dirty="0" err="1" smtClean="0">
                <a:latin typeface="Arial" pitchFamily="34" charset="0"/>
                <a:cs typeface="Arial" pitchFamily="34" charset="0"/>
              </a:rPr>
              <a:t>microbiota</a:t>
            </a:r>
            <a:r>
              <a:rPr lang="en-US" sz="3600" dirty="0" smtClean="0">
                <a:latin typeface="Arial" pitchFamily="34" charset="0"/>
                <a:cs typeface="Arial" pitchFamily="34" charset="0"/>
              </a:rPr>
              <a:t> transplantation (FMT)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360363" y="1556792"/>
            <a:ext cx="8423275" cy="5137166"/>
          </a:xfrm>
        </p:spPr>
        <p:txBody>
          <a:bodyPr>
            <a:normAutofit/>
          </a:bodyPr>
          <a:lstStyle/>
          <a:p>
            <a:pPr>
              <a:buClr>
                <a:schemeClr val="accent1"/>
              </a:buClr>
              <a:buFont typeface="Wingdings" pitchFamily="2" charset="2"/>
              <a:buChar char="§"/>
            </a:pPr>
            <a:r>
              <a:rPr lang="en-US" sz="2800" dirty="0" smtClean="0">
                <a:latin typeface="Arial" pitchFamily="34" charset="0"/>
                <a:cs typeface="Arial" pitchFamily="34" charset="0"/>
              </a:rPr>
              <a:t>82 year old </a:t>
            </a:r>
            <a:r>
              <a:rPr lang="en-US" sz="2800" dirty="0" err="1" smtClean="0">
                <a:latin typeface="Arial" pitchFamily="34" charset="0"/>
                <a:cs typeface="Arial" pitchFamily="34" charset="0"/>
              </a:rPr>
              <a:t>colonised</a:t>
            </a:r>
            <a:r>
              <a:rPr lang="en-US" sz="2800" dirty="0" smtClean="0">
                <a:latin typeface="Arial" pitchFamily="34" charset="0"/>
                <a:cs typeface="Arial" pitchFamily="34" charset="0"/>
              </a:rPr>
              <a:t> with CPE.</a:t>
            </a:r>
          </a:p>
          <a:p>
            <a:pPr>
              <a:buClr>
                <a:schemeClr val="accent1"/>
              </a:buClr>
              <a:buFont typeface="Wingdings" pitchFamily="2" charset="2"/>
              <a:buChar char="§"/>
            </a:pPr>
            <a:r>
              <a:rPr lang="en-US" sz="2800" dirty="0" smtClean="0">
                <a:latin typeface="Arial" pitchFamily="34" charset="0"/>
                <a:cs typeface="Arial" pitchFamily="34" charset="0"/>
              </a:rPr>
              <a:t>Carriage was delaying her admission to a nursing home.</a:t>
            </a:r>
          </a:p>
          <a:p>
            <a:pPr>
              <a:buClr>
                <a:schemeClr val="accent1"/>
              </a:buClr>
              <a:buFont typeface="Wingdings" pitchFamily="2" charset="2"/>
              <a:buChar char="§"/>
            </a:pPr>
            <a:r>
              <a:rPr lang="en-US" sz="2800" dirty="0" smtClean="0">
                <a:latin typeface="Arial" pitchFamily="34" charset="0"/>
                <a:cs typeface="Arial" pitchFamily="34" charset="0"/>
              </a:rPr>
              <a:t>Single dose of FMT </a:t>
            </a:r>
            <a:r>
              <a:rPr lang="en-US" sz="2800" dirty="0" err="1" smtClean="0">
                <a:latin typeface="Arial" pitchFamily="34" charset="0"/>
                <a:cs typeface="Arial" pitchFamily="34" charset="0"/>
              </a:rPr>
              <a:t>decolonised</a:t>
            </a:r>
            <a:r>
              <a:rPr lang="en-US" sz="2800" dirty="0" smtClean="0">
                <a:latin typeface="Arial" pitchFamily="34" charset="0"/>
                <a:cs typeface="Arial" pitchFamily="34" charset="0"/>
              </a:rPr>
              <a:t> her at 7 and 14 days.</a:t>
            </a:r>
            <a:endParaRPr lang="en-US" sz="2800" dirty="0">
              <a:latin typeface="Arial" pitchFamily="34" charset="0"/>
              <a:cs typeface="Arial" pitchFamily="34" charset="0"/>
            </a:endParaRPr>
          </a:p>
          <a:p>
            <a:pPr marL="0" indent="0">
              <a:buNone/>
            </a:pPr>
            <a:endParaRPr lang="en-US" sz="2800" dirty="0">
              <a:latin typeface="Arial" pitchFamily="34" charset="0"/>
              <a:cs typeface="Arial" pitchFamily="34" charset="0"/>
            </a:endParaRPr>
          </a:p>
        </p:txBody>
      </p:sp>
      <p:sp>
        <p:nvSpPr>
          <p:cNvPr id="4" name="Rectangle 1"/>
          <p:cNvSpPr>
            <a:spLocks noChangeArrowheads="1"/>
          </p:cNvSpPr>
          <p:nvPr/>
        </p:nvSpPr>
        <p:spPr bwMode="auto">
          <a:xfrm>
            <a:off x="107504" y="6156593"/>
            <a:ext cx="62646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err="1" smtClean="0">
                <a:latin typeface="Arial" pitchFamily="34" charset="0"/>
                <a:cs typeface="Arial" pitchFamily="34" charset="0"/>
              </a:rPr>
              <a:t>Laiger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 in press.</a:t>
            </a:r>
          </a:p>
          <a:p>
            <a:pPr lvl="0"/>
            <a:r>
              <a:rPr lang="en-GB" sz="1600" dirty="0" err="1" smtClean="0">
                <a:latin typeface="Arial" pitchFamily="34" charset="0"/>
                <a:cs typeface="Arial" pitchFamily="34" charset="0"/>
              </a:rPr>
              <a:t>Buffie</a:t>
            </a:r>
            <a:r>
              <a:rPr lang="en-GB" sz="1600" dirty="0" smtClean="0">
                <a:latin typeface="Arial" pitchFamily="34" charset="0"/>
                <a:cs typeface="Arial" pitchFamily="34" charset="0"/>
              </a:rPr>
              <a:t> &amp; </a:t>
            </a:r>
            <a:r>
              <a:rPr lang="en-GB" sz="1600" dirty="0" err="1" smtClean="0">
                <a:latin typeface="Arial" pitchFamily="34" charset="0"/>
                <a:cs typeface="Arial" pitchFamily="34" charset="0"/>
              </a:rPr>
              <a:t>Pamer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Nat Rev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2013;13:790-801. </a:t>
            </a:r>
          </a:p>
        </p:txBody>
      </p:sp>
    </p:spTree>
    <p:extLst>
      <p:ext uri="{BB962C8B-B14F-4D97-AF65-F5344CB8AC3E}">
        <p14:creationId xmlns:p14="http://schemas.microsoft.com/office/powerpoint/2010/main" val="268556395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tchen sink 2.jpg"/>
          <p:cNvPicPr>
            <a:picLocks noChangeAspect="1"/>
          </p:cNvPicPr>
          <p:nvPr/>
        </p:nvPicPr>
        <p:blipFill>
          <a:blip r:embed="rId2" cstate="print"/>
          <a:stretch>
            <a:fillRect/>
          </a:stretch>
        </p:blipFill>
        <p:spPr>
          <a:xfrm>
            <a:off x="0" y="-27384"/>
            <a:ext cx="9180512" cy="6885384"/>
          </a:xfrm>
          <a:prstGeom prst="rect">
            <a:avLst/>
          </a:prstGeom>
        </p:spPr>
      </p:pic>
      <p:sp>
        <p:nvSpPr>
          <p:cNvPr id="3" name="Rectangle 2"/>
          <p:cNvSpPr/>
          <p:nvPr/>
        </p:nvSpPr>
        <p:spPr>
          <a:xfrm>
            <a:off x="152400" y="6336268"/>
            <a:ext cx="4572000" cy="338554"/>
          </a:xfrm>
          <a:prstGeom prst="rect">
            <a:avLst/>
          </a:prstGeom>
        </p:spPr>
        <p:txBody>
          <a:bodyPr>
            <a:spAutoFit/>
          </a:bodyPr>
          <a:lstStyle/>
          <a:p>
            <a:r>
              <a:rPr lang="en-GB" sz="1600" dirty="0" err="1" smtClean="0">
                <a:solidFill>
                  <a:schemeClr val="bg1"/>
                </a:solidFill>
                <a:latin typeface="Arial" pitchFamily="34" charset="0"/>
                <a:cs typeface="Arial" pitchFamily="34" charset="0"/>
              </a:rPr>
              <a:t>Cataldo</a:t>
            </a:r>
            <a:r>
              <a:rPr lang="en-GB" sz="1600" dirty="0" smtClean="0">
                <a:solidFill>
                  <a:schemeClr val="bg1"/>
                </a:solidFill>
                <a:latin typeface="Arial" pitchFamily="34" charset="0"/>
                <a:cs typeface="Arial" pitchFamily="34" charset="0"/>
              </a:rPr>
              <a:t> </a:t>
            </a:r>
            <a:r>
              <a:rPr lang="en-GB" sz="1600" i="1" dirty="0" smtClean="0">
                <a:solidFill>
                  <a:schemeClr val="bg1"/>
                </a:solidFill>
                <a:latin typeface="Arial" pitchFamily="34" charset="0"/>
                <a:cs typeface="Arial" pitchFamily="34" charset="0"/>
              </a:rPr>
              <a:t>et al. </a:t>
            </a:r>
            <a:r>
              <a:rPr lang="en-GB" sz="1600" dirty="0" smtClean="0">
                <a:solidFill>
                  <a:schemeClr val="bg1"/>
                </a:solidFill>
                <a:latin typeface="Arial" pitchFamily="34" charset="0"/>
                <a:cs typeface="Arial" pitchFamily="34" charset="0"/>
              </a:rPr>
              <a:t>ECCMID 2014. 0125. </a:t>
            </a:r>
            <a:endParaRPr lang="en-GB" sz="1600" dirty="0">
              <a:solidFill>
                <a:schemeClr val="bg1"/>
              </a:solidFill>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52192045"/>
              </p:ext>
            </p:extLst>
          </p:nvPr>
        </p:nvGraphicFramePr>
        <p:xfrm>
          <a:off x="381001" y="3764280"/>
          <a:ext cx="8305798" cy="1188720"/>
        </p:xfrm>
        <a:graphic>
          <a:graphicData uri="http://schemas.openxmlformats.org/drawingml/2006/table">
            <a:tbl>
              <a:tblPr firstRow="1" bandRow="1">
                <a:tableStyleId>{5C22544A-7EE6-4342-B048-85BDC9FD1C3A}</a:tableStyleId>
              </a:tblPr>
              <a:tblGrid>
                <a:gridCol w="2531554"/>
                <a:gridCol w="1924748"/>
                <a:gridCol w="1924748"/>
                <a:gridCol w="1924748"/>
              </a:tblGrid>
              <a:tr h="370840">
                <a:tc>
                  <a:txBody>
                    <a:bodyPr/>
                    <a:lstStyle/>
                    <a:p>
                      <a:pPr algn="ctr"/>
                      <a:r>
                        <a:rPr lang="en-GB" sz="2000" dirty="0" smtClean="0">
                          <a:latin typeface="Arial" pitchFamily="34" charset="0"/>
                          <a:cs typeface="Arial" pitchFamily="34" charset="0"/>
                        </a:rPr>
                        <a:t>Type</a:t>
                      </a:r>
                      <a:endParaRPr lang="en-GB" sz="2000" dirty="0">
                        <a:latin typeface="Arial" pitchFamily="34" charset="0"/>
                        <a:cs typeface="Arial" pitchFamily="34" charset="0"/>
                      </a:endParaRPr>
                    </a:p>
                  </a:txBody>
                  <a:tcPr anchor="ctr"/>
                </a:tc>
                <a:tc>
                  <a:txBody>
                    <a:bodyPr/>
                    <a:lstStyle/>
                    <a:p>
                      <a:pPr algn="ctr"/>
                      <a:r>
                        <a:rPr lang="en-GB" sz="2000" dirty="0" smtClean="0">
                          <a:latin typeface="Arial" pitchFamily="34" charset="0"/>
                          <a:cs typeface="Arial" pitchFamily="34" charset="0"/>
                        </a:rPr>
                        <a:t>n studies</a:t>
                      </a:r>
                      <a:endParaRPr lang="en-GB" sz="2000" dirty="0">
                        <a:latin typeface="Arial" pitchFamily="34" charset="0"/>
                        <a:cs typeface="Arial"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2000" dirty="0" smtClean="0">
                          <a:latin typeface="Arial" pitchFamily="34" charset="0"/>
                          <a:cs typeface="Arial" pitchFamily="34" charset="0"/>
                        </a:rPr>
                        <a:t>Failure rate</a:t>
                      </a:r>
                    </a:p>
                  </a:txBody>
                  <a:tcPr anchor="ctr"/>
                </a:tc>
                <a:tc>
                  <a:txBody>
                    <a:bodyPr/>
                    <a:lstStyle/>
                    <a:p>
                      <a:pPr algn="ctr"/>
                      <a:r>
                        <a:rPr lang="en-GB" sz="2000" dirty="0" smtClean="0">
                          <a:latin typeface="Arial" pitchFamily="34" charset="0"/>
                          <a:cs typeface="Arial" pitchFamily="34" charset="0"/>
                        </a:rPr>
                        <a:t>Odds</a:t>
                      </a:r>
                      <a:r>
                        <a:rPr lang="en-GB" sz="2000" baseline="0" dirty="0" smtClean="0">
                          <a:latin typeface="Arial" pitchFamily="34" charset="0"/>
                          <a:cs typeface="Arial" pitchFamily="34" charset="0"/>
                        </a:rPr>
                        <a:t> ratio</a:t>
                      </a:r>
                      <a:endParaRPr lang="en-GB" sz="2000" dirty="0">
                        <a:latin typeface="Arial" pitchFamily="34" charset="0"/>
                        <a:cs typeface="Arial" pitchFamily="34" charset="0"/>
                      </a:endParaRPr>
                    </a:p>
                  </a:txBody>
                  <a:tcPr anchor="ctr"/>
                </a:tc>
              </a:tr>
              <a:tr h="370840">
                <a:tc>
                  <a:txBody>
                    <a:bodyPr/>
                    <a:lstStyle/>
                    <a:p>
                      <a:pPr algn="ctr"/>
                      <a:r>
                        <a:rPr lang="en-GB" sz="2000" dirty="0" smtClean="0">
                          <a:latin typeface="Arial" pitchFamily="34" charset="0"/>
                          <a:cs typeface="Arial" pitchFamily="34" charset="0"/>
                        </a:rPr>
                        <a:t>Bundled intervention</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75</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28%</a:t>
                      </a:r>
                      <a:endParaRPr lang="en-GB" sz="2000" dirty="0">
                        <a:latin typeface="Arial" pitchFamily="34" charset="0"/>
                        <a:cs typeface="Arial" pitchFamily="34" charset="0"/>
                      </a:endParaRPr>
                    </a:p>
                  </a:txBody>
                  <a:tcPr anchor="ctr">
                    <a:solidFill>
                      <a:schemeClr val="tx2">
                        <a:lumMod val="20000"/>
                        <a:lumOff val="80000"/>
                      </a:schemeClr>
                    </a:solidFill>
                  </a:tcPr>
                </a:tc>
                <a:tc rowSpan="2">
                  <a:txBody>
                    <a:bodyPr/>
                    <a:lstStyle/>
                    <a:p>
                      <a:pPr algn="ctr"/>
                      <a:r>
                        <a:rPr lang="en-GB" sz="2000" dirty="0" smtClean="0">
                          <a:latin typeface="Arial" pitchFamily="34" charset="0"/>
                          <a:cs typeface="Arial" pitchFamily="34" charset="0"/>
                        </a:rPr>
                        <a:t>1.9</a:t>
                      </a:r>
                      <a:endParaRPr lang="en-GB" sz="2000" dirty="0">
                        <a:latin typeface="Arial" pitchFamily="34" charset="0"/>
                        <a:cs typeface="Arial" pitchFamily="34" charset="0"/>
                      </a:endParaRPr>
                    </a:p>
                  </a:txBody>
                  <a:tcPr anchor="ctr">
                    <a:solidFill>
                      <a:schemeClr val="tx2">
                        <a:lumMod val="20000"/>
                        <a:lumOff val="80000"/>
                      </a:schemeClr>
                    </a:solidFill>
                  </a:tcPr>
                </a:tc>
              </a:tr>
              <a:tr h="370840">
                <a:tc>
                  <a:txBody>
                    <a:bodyPr/>
                    <a:lstStyle/>
                    <a:p>
                      <a:pPr algn="ctr"/>
                      <a:r>
                        <a:rPr lang="en-GB" sz="2000" dirty="0" smtClean="0">
                          <a:latin typeface="Arial" pitchFamily="34" charset="0"/>
                          <a:cs typeface="Arial" pitchFamily="34" charset="0"/>
                        </a:rPr>
                        <a:t>Single intervention</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11</a:t>
                      </a:r>
                      <a:endParaRPr lang="en-GB" sz="2000" dirty="0">
                        <a:latin typeface="Arial" pitchFamily="34" charset="0"/>
                        <a:cs typeface="Arial" pitchFamily="34" charset="0"/>
                      </a:endParaRPr>
                    </a:p>
                  </a:txBody>
                  <a:tcPr anchor="ctr">
                    <a:solidFill>
                      <a:schemeClr val="tx2">
                        <a:lumMod val="20000"/>
                        <a:lumOff val="80000"/>
                      </a:schemeClr>
                    </a:solidFill>
                  </a:tcPr>
                </a:tc>
                <a:tc>
                  <a:txBody>
                    <a:bodyPr/>
                    <a:lstStyle/>
                    <a:p>
                      <a:pPr algn="ctr"/>
                      <a:r>
                        <a:rPr lang="en-GB" sz="2000" dirty="0" smtClean="0">
                          <a:latin typeface="Arial" pitchFamily="34" charset="0"/>
                          <a:cs typeface="Arial" pitchFamily="34" charset="0"/>
                        </a:rPr>
                        <a:t>45%</a:t>
                      </a:r>
                      <a:endParaRPr lang="en-GB" sz="2000" dirty="0">
                        <a:latin typeface="Arial" pitchFamily="34" charset="0"/>
                        <a:cs typeface="Arial" pitchFamily="34" charset="0"/>
                      </a:endParaRPr>
                    </a:p>
                  </a:txBody>
                  <a:tcPr anchor="ctr">
                    <a:solidFill>
                      <a:schemeClr val="tx2">
                        <a:lumMod val="20000"/>
                        <a:lumOff val="80000"/>
                      </a:schemeClr>
                    </a:solidFill>
                  </a:tcPr>
                </a:tc>
                <a:tc vMerge="1">
                  <a:txBody>
                    <a:bodyPr/>
                    <a:lstStyle/>
                    <a:p>
                      <a:endParaRPr lang="en-GB" dirty="0"/>
                    </a:p>
                  </a:txBody>
                  <a:tcPr/>
                </a:tc>
              </a:tr>
            </a:tbl>
          </a:graphicData>
        </a:graphic>
      </p:graphicFrame>
    </p:spTree>
    <p:extLst>
      <p:ext uri="{BB962C8B-B14F-4D97-AF65-F5344CB8AC3E}">
        <p14:creationId xmlns:p14="http://schemas.microsoft.com/office/powerpoint/2010/main" val="3928222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63" y="152400"/>
            <a:ext cx="8423275" cy="1133475"/>
          </a:xfrm>
        </p:spPr>
        <p:txBody>
          <a:bodyPr/>
          <a:lstStyle/>
          <a:p>
            <a:r>
              <a:rPr lang="en-GB" sz="3600" dirty="0" smtClean="0">
                <a:latin typeface="Arial" pitchFamily="34" charset="0"/>
                <a:cs typeface="Arial" pitchFamily="34" charset="0"/>
              </a:rPr>
              <a:t>What works? Israel</a:t>
            </a:r>
            <a:endParaRPr lang="en-GB" sz="3600" dirty="0">
              <a:latin typeface="Arial" pitchFamily="34" charset="0"/>
              <a:cs typeface="Arial" pitchFamily="34" charset="0"/>
            </a:endParaRPr>
          </a:p>
        </p:txBody>
      </p:sp>
      <p:pic>
        <p:nvPicPr>
          <p:cNvPr id="1026" name="Picture 2"/>
          <p:cNvPicPr>
            <a:picLocks noChangeAspect="1" noChangeArrowheads="1"/>
          </p:cNvPicPr>
          <p:nvPr/>
        </p:nvPicPr>
        <p:blipFill>
          <a:blip r:embed="rId4" cstate="print"/>
          <a:srcRect l="6028" r="3539" b="1657"/>
          <a:stretch>
            <a:fillRect/>
          </a:stretch>
        </p:blipFill>
        <p:spPr bwMode="auto">
          <a:xfrm>
            <a:off x="642910" y="914401"/>
            <a:ext cx="7786742" cy="5086367"/>
          </a:xfrm>
          <a:prstGeom prst="rect">
            <a:avLst/>
          </a:prstGeom>
          <a:noFill/>
          <a:ln w="9525">
            <a:noFill/>
            <a:miter lim="800000"/>
            <a:headEnd/>
            <a:tailEnd/>
          </a:ln>
          <a:effectLst/>
        </p:spPr>
      </p:pic>
      <p:sp>
        <p:nvSpPr>
          <p:cNvPr id="4" name="Rectangle 3"/>
          <p:cNvSpPr/>
          <p:nvPr/>
        </p:nvSpPr>
        <p:spPr>
          <a:xfrm>
            <a:off x="35496" y="6435969"/>
            <a:ext cx="6743700" cy="338554"/>
          </a:xfrm>
          <a:prstGeom prst="rect">
            <a:avLst/>
          </a:prstGeom>
        </p:spPr>
        <p:txBody>
          <a:bodyPr>
            <a:spAutoFit/>
          </a:bodyPr>
          <a:lstStyle/>
          <a:p>
            <a:pPr>
              <a:defRPr/>
            </a:pPr>
            <a:r>
              <a:rPr lang="en-GB" sz="1600" dirty="0" err="1" smtClean="0">
                <a:latin typeface="Arial" pitchFamily="34" charset="0"/>
                <a:cs typeface="Arial" pitchFamily="34" charset="0"/>
              </a:rPr>
              <a:t>Schwaber</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Infect </a:t>
            </a:r>
            <a:r>
              <a:rPr lang="en-GB" sz="1600" i="1" dirty="0" err="1" smtClean="0">
                <a:latin typeface="Arial" pitchFamily="34" charset="0"/>
                <a:cs typeface="Arial" pitchFamily="34" charset="0"/>
              </a:rPr>
              <a:t>Dis</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2011;52:848-855.</a:t>
            </a:r>
            <a:endParaRPr lang="en-US" sz="1600" dirty="0">
              <a:latin typeface="Arial" pitchFamily="34" charset="0"/>
              <a:cs typeface="Arial" pitchFamily="34" charset="0"/>
            </a:endParaRPr>
          </a:p>
        </p:txBody>
      </p:sp>
      <p:sp>
        <p:nvSpPr>
          <p:cNvPr id="5" name="Rectangle 4"/>
          <p:cNvSpPr/>
          <p:nvPr/>
        </p:nvSpPr>
        <p:spPr>
          <a:xfrm>
            <a:off x="1262854" y="1568223"/>
            <a:ext cx="4572000" cy="584775"/>
          </a:xfrm>
          <a:prstGeom prst="rect">
            <a:avLst/>
          </a:prstGeom>
        </p:spPr>
        <p:txBody>
          <a:bodyPr>
            <a:spAutoFit/>
          </a:bodyPr>
          <a:lstStyle/>
          <a:p>
            <a:pPr algn="r"/>
            <a:r>
              <a:rPr lang="en-GB" sz="1600" dirty="0" smtClean="0">
                <a:latin typeface="Arial Narrow" pitchFamily="34" charset="0"/>
              </a:rPr>
              <a:t>* Physical segregation of CRE carriers; </a:t>
            </a:r>
            <a:r>
              <a:rPr lang="en-GB" sz="1600" dirty="0" err="1" smtClean="0">
                <a:latin typeface="Arial Narrow" pitchFamily="34" charset="0"/>
              </a:rPr>
              <a:t>cohorted</a:t>
            </a:r>
            <a:r>
              <a:rPr lang="en-GB" sz="1600" dirty="0" smtClean="0">
                <a:latin typeface="Arial Narrow" pitchFamily="34" charset="0"/>
              </a:rPr>
              <a:t> staff; appointed taskforce.</a:t>
            </a:r>
          </a:p>
        </p:txBody>
      </p:sp>
      <p:sp>
        <p:nvSpPr>
          <p:cNvPr id="6" name="TextBox 5"/>
          <p:cNvSpPr txBox="1"/>
          <p:nvPr/>
        </p:nvSpPr>
        <p:spPr>
          <a:xfrm>
            <a:off x="6929454" y="1142984"/>
            <a:ext cx="500066" cy="253916"/>
          </a:xfrm>
          <a:prstGeom prst="rect">
            <a:avLst/>
          </a:prstGeom>
          <a:noFill/>
        </p:spPr>
        <p:txBody>
          <a:bodyPr wrap="square" rtlCol="0">
            <a:spAutoFit/>
          </a:bodyPr>
          <a:lstStyle/>
          <a:p>
            <a:r>
              <a:rPr lang="en-GB" sz="1050" dirty="0" smtClean="0">
                <a:latin typeface="+mn-lt"/>
              </a:rPr>
              <a:t>*</a:t>
            </a:r>
            <a:endParaRPr lang="en-GB" sz="1050" dirty="0">
              <a:latin typeface="+mn-lt"/>
            </a:endParaRPr>
          </a:p>
        </p:txBody>
      </p:sp>
    </p:spTree>
    <p:custDataLst>
      <p:tags r:id="rId1"/>
    </p:custDataLst>
    <p:extLst>
      <p:ext uri="{BB962C8B-B14F-4D97-AF65-F5344CB8AC3E}">
        <p14:creationId xmlns:p14="http://schemas.microsoft.com/office/powerpoint/2010/main" val="1422083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GB" sz="3600" dirty="0" smtClean="0">
                <a:latin typeface="Arial" pitchFamily="34" charset="0"/>
                <a:cs typeface="Arial" pitchFamily="34" charset="0"/>
              </a:rPr>
              <a:t>CPE picture at ICHT</a:t>
            </a:r>
            <a:endParaRPr lang="en-GB" sz="3600" dirty="0">
              <a:latin typeface="Arial" pitchFamily="34" charset="0"/>
              <a:cs typeface="Arial" pitchFamily="34" charset="0"/>
            </a:endParaRPr>
          </a:p>
        </p:txBody>
      </p:sp>
      <p:graphicFrame>
        <p:nvGraphicFramePr>
          <p:cNvPr id="4" name="Chart 3"/>
          <p:cNvGraphicFramePr>
            <a:graphicFrameLocks/>
          </p:cNvGraphicFramePr>
          <p:nvPr>
            <p:extLst>
              <p:ext uri="{D42A27DB-BD31-4B8C-83A1-F6EECF244321}">
                <p14:modId xmlns:p14="http://schemas.microsoft.com/office/powerpoint/2010/main" val="3379244507"/>
              </p:ext>
            </p:extLst>
          </p:nvPr>
        </p:nvGraphicFramePr>
        <p:xfrm>
          <a:off x="0" y="620688"/>
          <a:ext cx="9144000"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8244408" y="1412776"/>
            <a:ext cx="720080" cy="5256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Mookerjee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IPS 2015.</a:t>
            </a:r>
          </a:p>
        </p:txBody>
      </p:sp>
    </p:spTree>
    <p:extLst>
      <p:ext uri="{BB962C8B-B14F-4D97-AF65-F5344CB8AC3E}">
        <p14:creationId xmlns:p14="http://schemas.microsoft.com/office/powerpoint/2010/main" val="493786387"/>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27384"/>
            <a:ext cx="9155360" cy="1143000"/>
          </a:xfrm>
        </p:spPr>
        <p:txBody>
          <a:bodyPr>
            <a:normAutofit/>
          </a:bodyPr>
          <a:lstStyle/>
          <a:p>
            <a:r>
              <a:rPr lang="en-GB" sz="2800" dirty="0" smtClean="0">
                <a:latin typeface="Arial" pitchFamily="34" charset="0"/>
                <a:cs typeface="Arial" pitchFamily="34" charset="0"/>
              </a:rPr>
              <a:t>KP NDM outbreak</a:t>
            </a:r>
            <a:r>
              <a:rPr lang="en-GB" sz="2800" dirty="0">
                <a:latin typeface="Arial" pitchFamily="34" charset="0"/>
                <a:cs typeface="Arial" pitchFamily="34" charset="0"/>
              </a:rPr>
              <a:t>; total number of cases</a:t>
            </a:r>
          </a:p>
        </p:txBody>
      </p:sp>
      <p:graphicFrame>
        <p:nvGraphicFramePr>
          <p:cNvPr id="4" name="Chart 3"/>
          <p:cNvGraphicFramePr>
            <a:graphicFrameLocks/>
          </p:cNvGraphicFramePr>
          <p:nvPr>
            <p:extLst>
              <p:ext uri="{D42A27DB-BD31-4B8C-83A1-F6EECF244321}">
                <p14:modId xmlns:p14="http://schemas.microsoft.com/office/powerpoint/2010/main" val="1729491878"/>
              </p:ext>
            </p:extLst>
          </p:nvPr>
        </p:nvGraphicFramePr>
        <p:xfrm>
          <a:off x="323528" y="1052736"/>
          <a:ext cx="8568952"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
          <p:cNvSpPr>
            <a:spLocks noChangeArrowheads="1"/>
          </p:cNvSpPr>
          <p:nvPr/>
        </p:nvSpPr>
        <p:spPr bwMode="auto">
          <a:xfrm>
            <a:off x="107504" y="6474822"/>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Brannigan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FIS 2015.</a:t>
            </a:r>
          </a:p>
        </p:txBody>
      </p:sp>
    </p:spTree>
    <p:extLst>
      <p:ext uri="{BB962C8B-B14F-4D97-AF65-F5344CB8AC3E}">
        <p14:creationId xmlns:p14="http://schemas.microsoft.com/office/powerpoint/2010/main" val="161402671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Summary</a:t>
            </a:r>
          </a:p>
        </p:txBody>
      </p:sp>
      <p:sp>
        <p:nvSpPr>
          <p:cNvPr id="39939" name="TextBox 3"/>
          <p:cNvSpPr txBox="1">
            <a:spLocks noChangeArrowheads="1"/>
          </p:cNvSpPr>
          <p:nvPr/>
        </p:nvSpPr>
        <p:spPr bwMode="auto">
          <a:xfrm>
            <a:off x="321188" y="1516063"/>
            <a:ext cx="8359671" cy="4524315"/>
          </a:xfrm>
          <a:prstGeom prst="rect">
            <a:avLst/>
          </a:prstGeom>
          <a:noFill/>
          <a:ln w="9525">
            <a:noFill/>
            <a:miter lim="800000"/>
            <a:headEnd/>
            <a:tailEnd/>
          </a:ln>
        </p:spPr>
        <p:txBody>
          <a:bodyPr wrap="square">
            <a:spAutoFit/>
          </a:bodyPr>
          <a:lstStyle/>
          <a:p>
            <a:pPr marL="457200" indent="-457200">
              <a:buClr>
                <a:schemeClr val="accent1"/>
              </a:buClr>
              <a:buFont typeface="+mj-lt"/>
              <a:buAutoNum type="arabicPeriod"/>
            </a:pPr>
            <a:r>
              <a:rPr lang="en-GB" sz="2400" dirty="0" smtClean="0">
                <a:latin typeface="Arial" pitchFamily="34" charset="0"/>
                <a:cs typeface="Arial" pitchFamily="34" charset="0"/>
              </a:rPr>
              <a:t>MDR-GNR are emerging worldwide and represent a unique threat.</a:t>
            </a:r>
            <a:endParaRPr lang="en-GB" sz="2400" dirty="0">
              <a:latin typeface="Arial" pitchFamily="34" charset="0"/>
              <a:cs typeface="Arial" pitchFamily="34" charset="0"/>
            </a:endParaRPr>
          </a:p>
          <a:p>
            <a:pPr marL="457200" indent="-457200">
              <a:buClr>
                <a:schemeClr val="accent1"/>
              </a:buClr>
              <a:buFont typeface="+mj-lt"/>
              <a:buAutoNum type="arabicPeriod"/>
            </a:pPr>
            <a:r>
              <a:rPr lang="en-GB" sz="2400" dirty="0" smtClean="0">
                <a:latin typeface="Arial" pitchFamily="34" charset="0"/>
                <a:cs typeface="Arial" pitchFamily="34" charset="0"/>
              </a:rPr>
              <a:t>CPE in particular combine resistance, virulence and the potential for rapid spread.</a:t>
            </a:r>
          </a:p>
          <a:p>
            <a:pPr marL="457200" indent="-457200">
              <a:buClr>
                <a:schemeClr val="accent1"/>
              </a:buClr>
              <a:buFont typeface="+mj-lt"/>
              <a:buAutoNum type="arabicPeriod"/>
            </a:pPr>
            <a:r>
              <a:rPr lang="en-GB" sz="2400" dirty="0" smtClean="0">
                <a:latin typeface="Arial" pitchFamily="34" charset="0"/>
                <a:cs typeface="Arial" pitchFamily="34" charset="0"/>
              </a:rPr>
              <a:t>Prevalence appears to be patchy, but increasing.</a:t>
            </a:r>
          </a:p>
          <a:p>
            <a:pPr marL="457200" indent="-457200">
              <a:buClr>
                <a:schemeClr val="accent1"/>
              </a:buClr>
              <a:buFont typeface="+mj-lt"/>
              <a:buAutoNum type="arabicPeriod"/>
            </a:pPr>
            <a:r>
              <a:rPr lang="en-GB" sz="2400" dirty="0" smtClean="0">
                <a:latin typeface="Arial" pitchFamily="34" charset="0"/>
                <a:cs typeface="Arial" pitchFamily="34" charset="0"/>
              </a:rPr>
              <a:t>We do not yet know what is effective in terms of prevention and control, but screening and isolation of carriers seems prudent.</a:t>
            </a:r>
          </a:p>
          <a:p>
            <a:pPr marL="457200" indent="-457200">
              <a:buClr>
                <a:schemeClr val="accent1"/>
              </a:buClr>
              <a:buFont typeface="+mj-lt"/>
              <a:buAutoNum type="arabicPeriod"/>
            </a:pPr>
            <a:r>
              <a:rPr lang="en-GB" sz="2400" dirty="0" smtClean="0">
                <a:latin typeface="Arial" pitchFamily="34" charset="0"/>
                <a:cs typeface="Arial" pitchFamily="34" charset="0"/>
              </a:rPr>
              <a:t>We need to be singing from the same acronym </a:t>
            </a:r>
            <a:r>
              <a:rPr lang="en-GB" sz="2400" dirty="0" err="1" smtClean="0">
                <a:latin typeface="Arial" pitchFamily="34" charset="0"/>
                <a:cs typeface="Arial" pitchFamily="34" charset="0"/>
              </a:rPr>
              <a:t>hymnsheet</a:t>
            </a:r>
            <a:r>
              <a:rPr lang="en-GB" sz="2400" dirty="0" smtClean="0">
                <a:latin typeface="Arial" pitchFamily="34" charset="0"/>
                <a:cs typeface="Arial" pitchFamily="34" charset="0"/>
              </a:rPr>
              <a:t>!</a:t>
            </a:r>
          </a:p>
          <a:p>
            <a:pPr marL="457200" indent="-457200">
              <a:buClr>
                <a:schemeClr val="accent4">
                  <a:lumMod val="75000"/>
                </a:schemeClr>
              </a:buClr>
              <a:buFont typeface="+mj-lt"/>
              <a:buAutoNum type="arabicPeriod"/>
            </a:pPr>
            <a:endParaRPr lang="en-GB" sz="2400" dirty="0" smtClean="0">
              <a:latin typeface="Arial" pitchFamily="34" charset="0"/>
              <a:cs typeface="Arial" pitchFamily="34" charset="0"/>
            </a:endParaRP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48" y="4854412"/>
            <a:ext cx="468052" cy="468052"/>
          </a:xfrm>
          <a:prstGeom prst="rect">
            <a:avLst/>
          </a:prstGeom>
        </p:spPr>
      </p:pic>
      <p:sp>
        <p:nvSpPr>
          <p:cNvPr id="4" name="TextBox 3"/>
          <p:cNvSpPr txBox="1"/>
          <p:nvPr/>
        </p:nvSpPr>
        <p:spPr>
          <a:xfrm>
            <a:off x="539552" y="260648"/>
            <a:ext cx="8064896" cy="5801588"/>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err="1" smtClean="0">
                <a:latin typeface="Arial" pitchFamily="34" charset="0"/>
                <a:cs typeface="Arial" pitchFamily="34" charset="0"/>
              </a:rPr>
              <a:t>Carbapenem</a:t>
            </a:r>
            <a:r>
              <a:rPr lang="en-GB" sz="4400" b="1" dirty="0" smtClean="0">
                <a:latin typeface="Arial" pitchFamily="34" charset="0"/>
                <a:cs typeface="Arial" pitchFamily="34" charset="0"/>
              </a:rPr>
              <a:t>-resistant Gram-negative bacteria</a:t>
            </a:r>
            <a:endParaRPr lang="en-GB" sz="3200" dirty="0" smtClean="0">
              <a:latin typeface="Arial" pitchFamily="34" charset="0"/>
              <a:cs typeface="Arial" pitchFamily="34" charset="0"/>
            </a:endParaRP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2225817912"/>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612</TotalTime>
  <Words>1239</Words>
  <Application>Microsoft Office PowerPoint</Application>
  <PresentationFormat>On-screen Show (4:3)</PresentationFormat>
  <Paragraphs>304</Paragraphs>
  <Slides>34</Slides>
  <Notes>6</Notes>
  <HiddenSlides>0</HiddenSlides>
  <MMClips>1</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MRSA bacteraemia, England 2001-2013</vt:lpstr>
      <vt:lpstr>C. difficile infection (CDI), England 2004-2013</vt:lpstr>
      <vt:lpstr>PowerPoint Presentation</vt:lpstr>
      <vt:lpstr>What’s the problem?</vt:lpstr>
      <vt:lpstr>Rising threat from MDR-GNR</vt:lpstr>
      <vt:lpstr>Enterobacteriaceae vs. non-fermenters</vt:lpstr>
      <vt:lpstr>What’s the problem? Resistance </vt:lpstr>
      <vt:lpstr>What’s the problem? Mortality</vt:lpstr>
      <vt:lpstr>What’s the problem? Rapid spread</vt:lpstr>
      <vt:lpstr>PowerPoint Presentation</vt:lpstr>
      <vt:lpstr>Acronym minefield</vt:lpstr>
      <vt:lpstr>What are CPE?</vt:lpstr>
      <vt:lpstr>Understanding the enemy</vt:lpstr>
      <vt:lpstr>Clinical picture for Enterobacteriaceae vs. non-fermenters</vt:lpstr>
      <vt:lpstr>CRE in the USA</vt:lpstr>
      <vt:lpstr>CRE in LTACs, USA</vt:lpstr>
      <vt:lpstr>PowerPoint Presentation</vt:lpstr>
      <vt:lpstr>Colistin resistance in Italy</vt:lpstr>
      <vt:lpstr>Emergence of CPE in the UK </vt:lpstr>
      <vt:lpstr>CPE in the UK and US</vt:lpstr>
      <vt:lpstr>Evidence-free zone</vt:lpstr>
      <vt:lpstr>PowerPoint Presentation</vt:lpstr>
      <vt:lpstr>PowerPoint Presentation</vt:lpstr>
      <vt:lpstr>Who do I screen?</vt:lpstr>
      <vt:lpstr>You have positive case: now what?</vt:lpstr>
      <vt:lpstr>Can we forecast a CPE storm?</vt:lpstr>
      <vt:lpstr>Decolonisation using faecal microbiota transplantation (FMT)</vt:lpstr>
      <vt:lpstr>PowerPoint Presentation</vt:lpstr>
      <vt:lpstr>What works? Israel</vt:lpstr>
      <vt:lpstr>CPE picture at ICHT</vt:lpstr>
      <vt:lpstr>KP NDM outbreak; total number of cases</vt:lpstr>
      <vt:lpstr>Summary</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40</cp:revision>
  <dcterms:created xsi:type="dcterms:W3CDTF">2015-03-09T16:50:51Z</dcterms:created>
  <dcterms:modified xsi:type="dcterms:W3CDTF">2016-01-28T15:17:50Z</dcterms:modified>
</cp:coreProperties>
</file>