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2.xml" ContentType="application/vnd.openxmlformats-officedocument.presentationml.notesSlide+xml"/>
  <Override PartName="/ppt/charts/chart9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55" r:id="rId1"/>
  </p:sldMasterIdLst>
  <p:notesMasterIdLst>
    <p:notesMasterId r:id="rId51"/>
  </p:notesMasterIdLst>
  <p:sldIdLst>
    <p:sldId id="500" r:id="rId2"/>
    <p:sldId id="568" r:id="rId3"/>
    <p:sldId id="569" r:id="rId4"/>
    <p:sldId id="681" r:id="rId5"/>
    <p:sldId id="589" r:id="rId6"/>
    <p:sldId id="572" r:id="rId7"/>
    <p:sldId id="577" r:id="rId8"/>
    <p:sldId id="682" r:id="rId9"/>
    <p:sldId id="684" r:id="rId10"/>
    <p:sldId id="590" r:id="rId11"/>
    <p:sldId id="649" r:id="rId12"/>
    <p:sldId id="612" r:id="rId13"/>
    <p:sldId id="657" r:id="rId14"/>
    <p:sldId id="656" r:id="rId15"/>
    <p:sldId id="658" r:id="rId16"/>
    <p:sldId id="626" r:id="rId17"/>
    <p:sldId id="650" r:id="rId18"/>
    <p:sldId id="624" r:id="rId19"/>
    <p:sldId id="625" r:id="rId20"/>
    <p:sldId id="617" r:id="rId21"/>
    <p:sldId id="616" r:id="rId22"/>
    <p:sldId id="627" r:id="rId23"/>
    <p:sldId id="653" r:id="rId24"/>
    <p:sldId id="654" r:id="rId25"/>
    <p:sldId id="621" r:id="rId26"/>
    <p:sldId id="659" r:id="rId27"/>
    <p:sldId id="651" r:id="rId28"/>
    <p:sldId id="664" r:id="rId29"/>
    <p:sldId id="665" r:id="rId30"/>
    <p:sldId id="666" r:id="rId31"/>
    <p:sldId id="667" r:id="rId32"/>
    <p:sldId id="661" r:id="rId33"/>
    <p:sldId id="605" r:id="rId34"/>
    <p:sldId id="687" r:id="rId35"/>
    <p:sldId id="688" r:id="rId36"/>
    <p:sldId id="673" r:id="rId37"/>
    <p:sldId id="674" r:id="rId38"/>
    <p:sldId id="689" r:id="rId39"/>
    <p:sldId id="690" r:id="rId40"/>
    <p:sldId id="676" r:id="rId41"/>
    <p:sldId id="686" r:id="rId42"/>
    <p:sldId id="685" r:id="rId43"/>
    <p:sldId id="692" r:id="rId44"/>
    <p:sldId id="691" r:id="rId45"/>
    <p:sldId id="662" r:id="rId46"/>
    <p:sldId id="607" r:id="rId47"/>
    <p:sldId id="677" r:id="rId48"/>
    <p:sldId id="679" r:id="rId49"/>
    <p:sldId id="678" r:id="rId50"/>
  </p:sldIdLst>
  <p:sldSz cx="9144000" cy="6858000" type="screen4x3"/>
  <p:notesSz cx="6896100" cy="10033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397"/>
    <a:srgbClr val="2B6BD3"/>
    <a:srgbClr val="F9EEED"/>
    <a:srgbClr val="4B63AE"/>
    <a:srgbClr val="3F854C"/>
    <a:srgbClr val="489657"/>
    <a:srgbClr val="DAE6ED"/>
    <a:srgbClr val="D7EFF9"/>
    <a:srgbClr val="D4EFF8"/>
    <a:srgbClr val="CAE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62" autoAdjust="0"/>
    <p:restoredTop sz="91449" autoAdjust="0"/>
  </p:normalViewPr>
  <p:slideViewPr>
    <p:cSldViewPr>
      <p:cViewPr varScale="1">
        <p:scale>
          <a:sx n="63" d="100"/>
          <a:sy n="63" d="100"/>
        </p:scale>
        <p:origin x="-166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Reviews\Env%20contam%20review\Prior%20room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Clients\JHH\Paper\Prior%20room_JHH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3M%20webinar%202013\Boswell%20air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3M%20webinar%202013\Salgado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Clients\SJMMH\Manian%202011%20env%20paper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Competition\Deprox\Best%20et%20al%20Deprox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Images\Nerandzic%202014%20Xenex%20expose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9066005105507995"/>
          <c:y val="3.9587456192253422E-2"/>
          <c:w val="0.5734301072258462"/>
          <c:h val="0.78709061945291525"/>
        </c:manualLayout>
      </c:layout>
      <c:barChart>
        <c:barDir val="bar"/>
        <c:grouping val="clustered"/>
        <c:varyColors val="0"/>
        <c:ser>
          <c:idx val="1"/>
          <c:order val="0"/>
          <c:spPr>
            <a:solidFill>
              <a:schemeClr val="accent2">
                <a:lumMod val="5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504D">
                  <a:lumMod val="50000"/>
                  <a:alpha val="20000"/>
                </a:srgbClr>
              </a:solidFill>
            </c:spPr>
          </c:dPt>
          <c:dPt>
            <c:idx val="1"/>
            <c:invertIfNegative val="0"/>
            <c:bubble3D val="0"/>
            <c:spPr>
              <a:solidFill>
                <a:srgbClr val="C0504D">
                  <a:lumMod val="50000"/>
                  <a:alpha val="30000"/>
                </a:srgb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  <a:alpha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rgbClr val="C0504D">
                  <a:lumMod val="50000"/>
                  <a:alpha val="50000"/>
                </a:srgbClr>
              </a:solidFill>
            </c:spPr>
          </c:dPt>
          <c:dPt>
            <c:idx val="4"/>
            <c:invertIfNegative val="0"/>
            <c:bubble3D val="0"/>
            <c:spPr>
              <a:solidFill>
                <a:srgbClr val="C0504D">
                  <a:lumMod val="50000"/>
                  <a:alpha val="60000"/>
                </a:srgbClr>
              </a:solidFill>
            </c:spPr>
          </c:dPt>
          <c:dPt>
            <c:idx val="5"/>
            <c:invertIfNegative val="0"/>
            <c:bubble3D val="0"/>
            <c:spPr>
              <a:solidFill>
                <a:srgbClr val="C0504D">
                  <a:lumMod val="50000"/>
                  <a:alpha val="70000"/>
                </a:srgbClr>
              </a:solidFill>
            </c:spPr>
          </c:dPt>
          <c:dPt>
            <c:idx val="6"/>
            <c:invertIfNegative val="0"/>
            <c:bubble3D val="0"/>
            <c:spPr>
              <a:solidFill>
                <a:srgbClr val="C0504D">
                  <a:lumMod val="50000"/>
                  <a:alpha val="80000"/>
                </a:srgbClr>
              </a:solidFill>
            </c:spPr>
          </c:dPt>
          <c:cat>
            <c:strRef>
              <c:f>Sheet1!$M$33:$M$39</c:f>
              <c:strCache>
                <c:ptCount val="7"/>
                <c:pt idx="0">
                  <c:v>Huang MRSA</c:v>
                </c:pt>
                <c:pt idx="1">
                  <c:v>Huang VRE</c:v>
                </c:pt>
                <c:pt idx="2">
                  <c:v>Nseir P. aeruginosa</c:v>
                </c:pt>
                <c:pt idx="3">
                  <c:v>Drees VRE (2 weeks)</c:v>
                </c:pt>
                <c:pt idx="4">
                  <c:v>Drees VRE</c:v>
                </c:pt>
                <c:pt idx="5">
                  <c:v>Shaughnessy C. difficile</c:v>
                </c:pt>
                <c:pt idx="6">
                  <c:v>Nseir A. baumannii</c:v>
                </c:pt>
              </c:strCache>
            </c:strRef>
          </c:cat>
          <c:val>
            <c:numRef>
              <c:f>Sheet1!$P$33:$P$39</c:f>
              <c:numCache>
                <c:formatCode>General</c:formatCode>
                <c:ptCount val="7"/>
                <c:pt idx="0">
                  <c:v>1.3</c:v>
                </c:pt>
                <c:pt idx="1">
                  <c:v>1.6</c:v>
                </c:pt>
                <c:pt idx="2">
                  <c:v>1.7000000000000017</c:v>
                </c:pt>
                <c:pt idx="3" formatCode="0.0">
                  <c:v>2</c:v>
                </c:pt>
                <c:pt idx="4">
                  <c:v>2.2000000000000002</c:v>
                </c:pt>
                <c:pt idx="5">
                  <c:v>2.4</c:v>
                </c:pt>
                <c:pt idx="6">
                  <c:v>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0890880"/>
        <c:axId val="120892416"/>
      </c:barChart>
      <c:catAx>
        <c:axId val="1208908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i="1"/>
            </a:pPr>
            <a:endParaRPr lang="en-US"/>
          </a:p>
        </c:txPr>
        <c:crossAx val="120892416"/>
        <c:crosses val="autoZero"/>
        <c:auto val="1"/>
        <c:lblAlgn val="ctr"/>
        <c:lblOffset val="100"/>
        <c:noMultiLvlLbl val="0"/>
      </c:catAx>
      <c:valAx>
        <c:axId val="120892416"/>
        <c:scaling>
          <c:orientation val="minMax"/>
          <c:max val="4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/>
                  <a:t>Odds ratio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20890880"/>
        <c:crosses val="autoZero"/>
        <c:crossBetween val="between"/>
        <c:majorUnit val="1"/>
      </c:valAx>
      <c:spPr>
        <a:solidFill>
          <a:schemeClr val="bg1"/>
        </a:solidFill>
      </c:spPr>
    </c:plotArea>
    <c:plotVisOnly val="1"/>
    <c:dispBlanksAs val="gap"/>
    <c:showDLblsOverMax val="0"/>
  </c:chart>
  <c:txPr>
    <a:bodyPr/>
    <a:lstStyle/>
    <a:p>
      <a:pPr>
        <a:defRPr sz="1800">
          <a:latin typeface="+mj-lt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99403228773809"/>
          <c:y val="4.7619047619047623E-2"/>
          <c:w val="0.63055864125935379"/>
          <c:h val="0.73809523809524025"/>
        </c:manualLayout>
      </c:layout>
      <c:barChart>
        <c:barDir val="bar"/>
        <c:grouping val="clustered"/>
        <c:varyColors val="0"/>
        <c:ser>
          <c:idx val="1"/>
          <c:order val="0"/>
          <c:tx>
            <c:v>Odds ratio</c:v>
          </c:tx>
          <c:spPr>
            <a:solidFill>
              <a:schemeClr val="accent3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cat>
            <c:strRef>
              <c:f>Sheet1!$C$158:$C$163</c:f>
              <c:strCache>
                <c:ptCount val="6"/>
                <c:pt idx="0">
                  <c:v>Passaretti VRE</c:v>
                </c:pt>
                <c:pt idx="1">
                  <c:v>Passaretti C. difficile</c:v>
                </c:pt>
                <c:pt idx="2">
                  <c:v>Passaretti MRSA</c:v>
                </c:pt>
                <c:pt idx="3">
                  <c:v>Passaretti MDR-GNR</c:v>
                </c:pt>
                <c:pt idx="4">
                  <c:v>Datta MRSA</c:v>
                </c:pt>
                <c:pt idx="5">
                  <c:v>Datta VRE</c:v>
                </c:pt>
              </c:strCache>
            </c:strRef>
          </c:cat>
          <c:val>
            <c:numRef>
              <c:f>Sheet1!$D$158:$D$163</c:f>
              <c:numCache>
                <c:formatCode>General</c:formatCode>
                <c:ptCount val="6"/>
                <c:pt idx="0">
                  <c:v>0.36000000000000032</c:v>
                </c:pt>
                <c:pt idx="1">
                  <c:v>0.44</c:v>
                </c:pt>
                <c:pt idx="2">
                  <c:v>0.56000000000000005</c:v>
                </c:pt>
                <c:pt idx="3">
                  <c:v>0.92</c:v>
                </c:pt>
                <c:pt idx="4">
                  <c:v>1</c:v>
                </c:pt>
                <c:pt idx="5">
                  <c:v>1.75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399552"/>
        <c:axId val="121401344"/>
      </c:barChart>
      <c:catAx>
        <c:axId val="1213995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i="1"/>
            </a:pPr>
            <a:endParaRPr lang="en-US"/>
          </a:p>
        </c:txPr>
        <c:crossAx val="121401344"/>
        <c:crosses val="autoZero"/>
        <c:auto val="1"/>
        <c:lblAlgn val="ctr"/>
        <c:lblOffset val="100"/>
        <c:noMultiLvlLbl val="0"/>
      </c:catAx>
      <c:valAx>
        <c:axId val="121401344"/>
        <c:scaling>
          <c:orientation val="minMax"/>
          <c:max val="2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Odds </a:t>
                </a:r>
                <a:r>
                  <a:rPr lang="en-US" dirty="0" smtClean="0"/>
                  <a:t>ratio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21399552"/>
        <c:crosses val="autoZero"/>
        <c:crossBetween val="between"/>
        <c:maj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330199764982392E-2"/>
          <c:y val="5.4502369668246523E-2"/>
          <c:w val="0.91891891891891897"/>
          <c:h val="0.860189573459717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Positive swabs</c:v>
                </c:pt>
              </c:strCache>
            </c:strRef>
          </c:tx>
          <c:spPr>
            <a:solidFill>
              <a:schemeClr val="accent1"/>
            </a:solidFill>
            <a:ln w="1557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CC00"/>
              </a:solidFill>
              <a:ln w="31139"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FFFF99"/>
              </a:solidFill>
              <a:ln w="31139"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FFFF99"/>
              </a:solidFill>
              <a:ln w="15570">
                <a:solidFill>
                  <a:schemeClr val="tx1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rgbClr val="CCFFFF"/>
              </a:solidFill>
              <a:ln w="15570">
                <a:solidFill>
                  <a:schemeClr val="tx1"/>
                </a:solidFill>
                <a:prstDash val="solid"/>
              </a:ln>
            </c:spPr>
          </c:dPt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90</c:v>
                </c:pt>
                <c:pt idx="1">
                  <c:v>66</c:v>
                </c:pt>
                <c:pt idx="2">
                  <c:v>72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34048640"/>
        <c:axId val="34054528"/>
      </c:barChart>
      <c:catAx>
        <c:axId val="34048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89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2207" b="1" i="0" u="none" strike="noStrike" baseline="0">
                <a:solidFill>
                  <a:schemeClr val="tx1"/>
                </a:solidFill>
                <a:latin typeface="Lucida Sans"/>
                <a:ea typeface="Lucida Sans"/>
                <a:cs typeface="Lucida Sans"/>
              </a:defRPr>
            </a:pPr>
            <a:endParaRPr lang="en-US"/>
          </a:p>
        </c:txPr>
        <c:crossAx val="340545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4054528"/>
        <c:scaling>
          <c:orientation val="minMax"/>
        </c:scaling>
        <c:delete val="0"/>
        <c:axPos val="l"/>
        <c:majorGridlines>
          <c:spPr>
            <a:ln w="15570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89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71" b="1" i="0" u="none" strike="noStrike" baseline="0">
                <a:solidFill>
                  <a:schemeClr val="tx1"/>
                </a:solidFill>
                <a:latin typeface="Lucida Sans"/>
                <a:ea typeface="Lucida Sans"/>
                <a:cs typeface="Lucida Sans"/>
              </a:defRPr>
            </a:pPr>
            <a:endParaRPr lang="en-US"/>
          </a:p>
        </c:txPr>
        <c:crossAx val="34048640"/>
        <c:crosses val="autoZero"/>
        <c:crossBetween val="between"/>
      </c:valAx>
      <c:spPr>
        <a:noFill/>
        <a:ln w="2540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207" b="1" i="0" u="none" strike="noStrike" baseline="0">
          <a:solidFill>
            <a:schemeClr val="tx1"/>
          </a:solidFill>
          <a:latin typeface="Lucida Sans"/>
          <a:ea typeface="Lucida Sans"/>
          <a:cs typeface="Lucida Sans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998921475698547E-2"/>
          <c:y val="0.12461999460515655"/>
          <c:w val="0.55683423121481401"/>
          <c:h val="0.752991938397466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Sheet1!$G$10</c:f>
              <c:strCache>
                <c:ptCount val="1"/>
                <c:pt idx="0">
                  <c:v>% settle plates growing MRSA</c:v>
                </c:pt>
              </c:strCache>
            </c:strRef>
          </c:tx>
          <c:invertIfNegative val="0"/>
          <c:cat>
            <c:strRef>
              <c:f>Sheet1!$H$9:$I$9</c:f>
              <c:strCache>
                <c:ptCount val="2"/>
                <c:pt idx="0">
                  <c:v>HEPA off</c:v>
                </c:pt>
                <c:pt idx="1">
                  <c:v>HEPA on</c:v>
                </c:pt>
              </c:strCache>
            </c:strRef>
          </c:cat>
          <c:val>
            <c:numRef>
              <c:f>Sheet1!$H$10:$I$10</c:f>
              <c:numCache>
                <c:formatCode>General</c:formatCode>
                <c:ptCount val="2"/>
                <c:pt idx="0">
                  <c:v>92.8</c:v>
                </c:pt>
                <c:pt idx="1">
                  <c:v>41.4</c:v>
                </c:pt>
              </c:numCache>
            </c:numRef>
          </c:val>
        </c:ser>
        <c:ser>
          <c:idx val="1"/>
          <c:order val="1"/>
          <c:tx>
            <c:strRef>
              <c:f>Sheet1!$G$11</c:f>
              <c:strCache>
                <c:ptCount val="1"/>
                <c:pt idx="0">
                  <c:v>Mean MRSA cfu per plate</c:v>
                </c:pt>
              </c:strCache>
            </c:strRef>
          </c:tx>
          <c:invertIfNegative val="0"/>
          <c:val>
            <c:numRef>
              <c:f>Sheet1!$H$11:$I$11</c:f>
              <c:numCache>
                <c:formatCode>General</c:formatCode>
                <c:ptCount val="2"/>
                <c:pt idx="0">
                  <c:v>157.9</c:v>
                </c:pt>
                <c:pt idx="1">
                  <c:v>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428224"/>
        <c:axId val="121454592"/>
      </c:barChart>
      <c:catAx>
        <c:axId val="121428224"/>
        <c:scaling>
          <c:orientation val="minMax"/>
        </c:scaling>
        <c:delete val="0"/>
        <c:axPos val="b"/>
        <c:majorTickMark val="out"/>
        <c:minorTickMark val="none"/>
        <c:tickLblPos val="nextTo"/>
        <c:crossAx val="121454592"/>
        <c:crosses val="autoZero"/>
        <c:auto val="1"/>
        <c:lblAlgn val="ctr"/>
        <c:lblOffset val="100"/>
        <c:noMultiLvlLbl val="0"/>
      </c:catAx>
      <c:valAx>
        <c:axId val="1214545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2142822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2846330950981215"/>
          <c:y val="0.23703537799677121"/>
          <c:w val="0.53428827394783851"/>
          <c:h val="0.1891981369570331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Verdana" pitchFamily="34" charset="0"/>
          <a:ea typeface="Verdana" pitchFamily="34" charset="0"/>
          <a:cs typeface="Verdana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432540359218052"/>
          <c:y val="3.9830297956225391E-2"/>
          <c:w val="0.66321750074444719"/>
          <c:h val="0.8377816350463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Sheet1!$B$8</c:f>
              <c:strCache>
                <c:ptCount val="1"/>
                <c:pt idx="0">
                  <c:v>HAI or MRSA / VRE colonisation</c:v>
                </c:pt>
              </c:strCache>
            </c:strRef>
          </c:tx>
          <c:invertIfNegative val="0"/>
          <c:cat>
            <c:strRef>
              <c:f>Sheet1!$C$7:$D$7</c:f>
              <c:strCache>
                <c:ptCount val="2"/>
                <c:pt idx="0">
                  <c:v>Non copper</c:v>
                </c:pt>
                <c:pt idx="1">
                  <c:v>Copper</c:v>
                </c:pt>
              </c:strCache>
            </c:strRef>
          </c:cat>
          <c:val>
            <c:numRef>
              <c:f>Sheet1!$C$8:$D$8</c:f>
              <c:numCache>
                <c:formatCode>General</c:formatCode>
                <c:ptCount val="2"/>
                <c:pt idx="0">
                  <c:v>12.812500000000009</c:v>
                </c:pt>
                <c:pt idx="1">
                  <c:v>7.1428571428571415</c:v>
                </c:pt>
              </c:numCache>
            </c:numRef>
          </c:val>
        </c:ser>
        <c:ser>
          <c:idx val="1"/>
          <c:order val="1"/>
          <c:tx>
            <c:strRef>
              <c:f>Sheet1!$B$9</c:f>
              <c:strCache>
                <c:ptCount val="1"/>
                <c:pt idx="0">
                  <c:v>HAI only</c:v>
                </c:pt>
              </c:strCache>
            </c:strRef>
          </c:tx>
          <c:invertIfNegative val="0"/>
          <c:cat>
            <c:strRef>
              <c:f>Sheet1!$C$7:$D$7</c:f>
              <c:strCache>
                <c:ptCount val="2"/>
                <c:pt idx="0">
                  <c:v>Non copper</c:v>
                </c:pt>
                <c:pt idx="1">
                  <c:v>Copper</c:v>
                </c:pt>
              </c:strCache>
            </c:strRef>
          </c:cat>
          <c:val>
            <c:numRef>
              <c:f>Sheet1!$C$9:$D$9</c:f>
              <c:numCache>
                <c:formatCode>General</c:formatCode>
                <c:ptCount val="2"/>
                <c:pt idx="0">
                  <c:v>8.125</c:v>
                </c:pt>
                <c:pt idx="1">
                  <c:v>3.4013605442176882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485568"/>
        <c:axId val="121491456"/>
      </c:barChart>
      <c:catAx>
        <c:axId val="121485568"/>
        <c:scaling>
          <c:orientation val="minMax"/>
        </c:scaling>
        <c:delete val="0"/>
        <c:axPos val="b"/>
        <c:majorTickMark val="out"/>
        <c:minorTickMark val="none"/>
        <c:tickLblPos val="nextTo"/>
        <c:crossAx val="121491456"/>
        <c:crosses val="autoZero"/>
        <c:auto val="1"/>
        <c:lblAlgn val="ctr"/>
        <c:lblOffset val="100"/>
        <c:noMultiLvlLbl val="0"/>
      </c:catAx>
      <c:valAx>
        <c:axId val="1214914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% patients who acquired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214855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3766756424515637"/>
          <c:y val="9.3385228705366516E-2"/>
          <c:w val="0.38812390400830732"/>
          <c:h val="0.2714343928823618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500">
          <a:latin typeface="+mj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Sheet1!$B$30</c:f>
              <c:strCache>
                <c:ptCount val="1"/>
                <c:pt idx="0">
                  <c:v>% sites contaminated with A. baumannii</c:v>
                </c:pt>
              </c:strCache>
            </c:strRef>
          </c:tx>
          <c:invertIfNegative val="0"/>
          <c:cat>
            <c:strRef>
              <c:f>Sheet1!$A$31:$A$33</c:f>
              <c:strCache>
                <c:ptCount val="3"/>
                <c:pt idx="0">
                  <c:v>2 x bleach disinfection</c:v>
                </c:pt>
                <c:pt idx="1">
                  <c:v>4 x bleach disinfection</c:v>
                </c:pt>
                <c:pt idx="2">
                  <c:v>Bioquell</c:v>
                </c:pt>
              </c:strCache>
            </c:strRef>
          </c:cat>
          <c:val>
            <c:numRef>
              <c:f>Sheet1!$B$31:$B$33</c:f>
              <c:numCache>
                <c:formatCode>General</c:formatCode>
                <c:ptCount val="3"/>
                <c:pt idx="0">
                  <c:v>12.1</c:v>
                </c:pt>
                <c:pt idx="1">
                  <c:v>1.8</c:v>
                </c:pt>
                <c:pt idx="2">
                  <c:v>0.2</c:v>
                </c:pt>
              </c:numCache>
            </c:numRef>
          </c:val>
        </c:ser>
        <c:ser>
          <c:idx val="1"/>
          <c:order val="1"/>
          <c:tx>
            <c:strRef>
              <c:f>Sheet1!$C$30</c:f>
              <c:strCache>
                <c:ptCount val="1"/>
                <c:pt idx="0">
                  <c:v>% sites contaminated with MRSA</c:v>
                </c:pt>
              </c:strCache>
            </c:strRef>
          </c:tx>
          <c:invertIfNegative val="0"/>
          <c:cat>
            <c:strRef>
              <c:f>Sheet1!$A$31:$A$33</c:f>
              <c:strCache>
                <c:ptCount val="3"/>
                <c:pt idx="0">
                  <c:v>2 x bleach disinfection</c:v>
                </c:pt>
                <c:pt idx="1">
                  <c:v>4 x bleach disinfection</c:v>
                </c:pt>
                <c:pt idx="2">
                  <c:v>Bioquell</c:v>
                </c:pt>
              </c:strCache>
            </c:strRef>
          </c:cat>
          <c:val>
            <c:numRef>
              <c:f>Sheet1!$C$31:$C$33</c:f>
              <c:numCache>
                <c:formatCode>General</c:formatCode>
                <c:ptCount val="3"/>
                <c:pt idx="0">
                  <c:v>3.6</c:v>
                </c:pt>
                <c:pt idx="1">
                  <c:v>1.9000000000000001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1545088"/>
        <c:axId val="121546624"/>
        <c:axId val="0"/>
      </c:bar3DChart>
      <c:catAx>
        <c:axId val="121545088"/>
        <c:scaling>
          <c:orientation val="minMax"/>
        </c:scaling>
        <c:delete val="0"/>
        <c:axPos val="b"/>
        <c:majorTickMark val="out"/>
        <c:minorTickMark val="none"/>
        <c:tickLblPos val="nextTo"/>
        <c:crossAx val="121546624"/>
        <c:crosses val="autoZero"/>
        <c:auto val="1"/>
        <c:lblAlgn val="ctr"/>
        <c:lblOffset val="100"/>
        <c:noMultiLvlLbl val="0"/>
      </c:catAx>
      <c:valAx>
        <c:axId val="121546624"/>
        <c:scaling>
          <c:orientation val="minMax"/>
          <c:max val="14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 dirty="0" smtClean="0"/>
                  <a:t>% sites contaminated</a:t>
                </a:r>
                <a:endParaRPr lang="en-GB" dirty="0"/>
              </a:p>
            </c:rich>
          </c:tx>
          <c:layout>
            <c:manualLayout>
              <c:xMode val="edge"/>
              <c:yMode val="edge"/>
              <c:x val="8.902419933138804E-3"/>
              <c:y val="0.2000526877484994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215450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219286240922971"/>
          <c:y val="0.1218724013830116"/>
          <c:w val="0.3181869943743651"/>
          <c:h val="0.23783636834964464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>
          <a:latin typeface="+mj-l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625123009290209"/>
          <c:y val="2.6049698181683654E-2"/>
          <c:w val="0.80655320939741049"/>
          <c:h val="0.82969984816502185"/>
        </c:manualLayout>
      </c:layout>
      <c:barChart>
        <c:barDir val="col"/>
        <c:grouping val="clustered"/>
        <c:varyColors val="0"/>
        <c:ser>
          <c:idx val="0"/>
          <c:order val="0"/>
          <c:tx>
            <c:v>Before</c:v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multiLvlStrRef>
              <c:f>Sheet1!$A$2:$B$6</c:f>
              <c:multiLvlStrCache>
                <c:ptCount val="5"/>
                <c:lvl>
                  <c:pt idx="0">
                    <c:v>Bioquell HPV</c:v>
                  </c:pt>
                  <c:pt idx="1">
                    <c:v>AHP* (ASP Glosair)</c:v>
                  </c:pt>
                  <c:pt idx="2">
                    <c:v>AHP* (ASP Glosair)</c:v>
                  </c:pt>
                  <c:pt idx="3">
                    <c:v>AHP* (Deprox)</c:v>
                  </c:pt>
                  <c:pt idx="4">
                    <c:v>AHP* (Deprox)</c:v>
                  </c:pt>
                </c:lvl>
                <c:lvl>
                  <c:pt idx="0">
                    <c:v>Boyce et al.</c:v>
                  </c:pt>
                  <c:pt idx="1">
                    <c:v>Barbut et al.</c:v>
                  </c:pt>
                  <c:pt idx="2">
                    <c:v>Shapey et al.</c:v>
                  </c:pt>
                  <c:pt idx="3">
                    <c:v>Best et al.</c:v>
                  </c:pt>
                  <c:pt idx="4">
                    <c:v>Yui et al.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26</c:v>
                </c:pt>
                <c:pt idx="1">
                  <c:v>19</c:v>
                </c:pt>
                <c:pt idx="2">
                  <c:v>24</c:v>
                </c:pt>
                <c:pt idx="3">
                  <c:v>6</c:v>
                </c:pt>
                <c:pt idx="4">
                  <c:v>12</c:v>
                </c:pt>
              </c:numCache>
            </c:numRef>
          </c:val>
        </c:ser>
        <c:ser>
          <c:idx val="1"/>
          <c:order val="1"/>
          <c:tx>
            <c:v>After</c:v>
          </c:tx>
          <c:spPr>
            <a:solidFill>
              <a:schemeClr val="accent2">
                <a:lumMod val="75000"/>
              </a:schemeClr>
            </a:solidFill>
          </c:spPr>
          <c:invertIfNegative val="0"/>
          <c:cat>
            <c:multiLvlStrRef>
              <c:f>Sheet1!$A$2:$B$6</c:f>
              <c:multiLvlStrCache>
                <c:ptCount val="5"/>
                <c:lvl>
                  <c:pt idx="0">
                    <c:v>Bioquell HPV</c:v>
                  </c:pt>
                  <c:pt idx="1">
                    <c:v>AHP* (ASP Glosair)</c:v>
                  </c:pt>
                  <c:pt idx="2">
                    <c:v>AHP* (ASP Glosair)</c:v>
                  </c:pt>
                  <c:pt idx="3">
                    <c:v>AHP* (Deprox)</c:v>
                  </c:pt>
                  <c:pt idx="4">
                    <c:v>AHP* (Deprox)</c:v>
                  </c:pt>
                </c:lvl>
                <c:lvl>
                  <c:pt idx="0">
                    <c:v>Boyce et al.</c:v>
                  </c:pt>
                  <c:pt idx="1">
                    <c:v>Barbut et al.</c:v>
                  </c:pt>
                  <c:pt idx="2">
                    <c:v>Shapey et al.</c:v>
                  </c:pt>
                  <c:pt idx="3">
                    <c:v>Best et al.</c:v>
                  </c:pt>
                  <c:pt idx="4">
                    <c:v>Yui et al.</c:v>
                  </c:pt>
                </c:lvl>
              </c:multiLvlStrCache>
            </c:multiLvl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5.8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603968"/>
        <c:axId val="121605504"/>
      </c:barChart>
      <c:catAx>
        <c:axId val="1216039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1605504"/>
        <c:crosses val="autoZero"/>
        <c:auto val="1"/>
        <c:lblAlgn val="ctr"/>
        <c:lblOffset val="100"/>
        <c:noMultiLvlLbl val="0"/>
      </c:catAx>
      <c:valAx>
        <c:axId val="121605504"/>
        <c:scaling>
          <c:orientation val="minMax"/>
          <c:max val="3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 b="0" i="1"/>
                </a:pPr>
                <a:r>
                  <a:rPr lang="en-US" sz="1400" b="0" i="1" dirty="0"/>
                  <a:t>% sites contaminated with Clostridium </a:t>
                </a:r>
                <a:r>
                  <a:rPr lang="en-US" sz="1400" b="0" i="1" dirty="0" err="1"/>
                  <a:t>difficile</a:t>
                </a:r>
                <a:endParaRPr lang="en-US" sz="1400" b="0" i="1" dirty="0"/>
              </a:p>
            </c:rich>
          </c:tx>
          <c:layout>
            <c:manualLayout>
              <c:xMode val="edge"/>
              <c:yMode val="edge"/>
              <c:x val="1.9432066673982941E-4"/>
              <c:y val="5.630281820538458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21603968"/>
        <c:crosses val="autoZero"/>
        <c:crossBetween val="between"/>
        <c:majorUnit val="5"/>
      </c:valAx>
    </c:plotArea>
    <c:legend>
      <c:legendPos val="r"/>
      <c:layout>
        <c:manualLayout>
          <c:xMode val="edge"/>
          <c:yMode val="edge"/>
          <c:x val="0.30951472891700316"/>
          <c:y val="3.9009554493945144E-2"/>
          <c:w val="0.39100016416355238"/>
          <c:h val="6.6001925711957857E-2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val>
            <c:numRef>
              <c:f>Sheet1!$A$2:$B$2</c:f>
              <c:numCache>
                <c:formatCode>General</c:formatCode>
                <c:ptCount val="2"/>
                <c:pt idx="0">
                  <c:v>10.6</c:v>
                </c:pt>
                <c:pt idx="1">
                  <c:v>4.0999999999999996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683968"/>
        <c:axId val="121685504"/>
      </c:barChart>
      <c:catAx>
        <c:axId val="121683968"/>
        <c:scaling>
          <c:orientation val="minMax"/>
        </c:scaling>
        <c:delete val="0"/>
        <c:axPos val="b"/>
        <c:majorTickMark val="out"/>
        <c:minorTickMark val="none"/>
        <c:tickLblPos val="nextTo"/>
        <c:crossAx val="121685504"/>
        <c:crosses val="autoZero"/>
        <c:auto val="1"/>
        <c:lblAlgn val="ctr"/>
        <c:lblOffset val="100"/>
        <c:noMultiLvlLbl val="0"/>
      </c:catAx>
      <c:valAx>
        <c:axId val="12168550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 b="0"/>
                </a:pPr>
                <a:r>
                  <a:rPr lang="en-GB" sz="1800" b="0"/>
                  <a:t>Rate / 1000 patient days</a:t>
                </a:r>
              </a:p>
            </c:rich>
          </c:tx>
          <c:layout>
            <c:manualLayout>
              <c:xMode val="edge"/>
              <c:yMode val="edge"/>
              <c:x val="1.7935859389641433E-3"/>
              <c:y val="9.7678647758535284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216839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9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Xenex</c:v>
                </c:pt>
              </c:strCache>
            </c:strRef>
          </c:tx>
          <c:invertIfNegative val="0"/>
          <c:cat>
            <c:strRef>
              <c:f>Sheet1!$B$1:$D$1</c:f>
              <c:strCache>
                <c:ptCount val="3"/>
                <c:pt idx="0">
                  <c:v>C. difficile</c:v>
                </c:pt>
                <c:pt idx="1">
                  <c:v>MRSA</c:v>
                </c:pt>
                <c:pt idx="2">
                  <c:v>VRE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0.55000000000000004</c:v>
                </c:pt>
                <c:pt idx="1">
                  <c:v>1.85</c:v>
                </c:pt>
                <c:pt idx="2">
                  <c:v>0.60000000000000042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UVC</c:v>
                </c:pt>
              </c:strCache>
            </c:strRef>
          </c:tx>
          <c:invertIfNegative val="0"/>
          <c:cat>
            <c:strRef>
              <c:f>Sheet1!$B$1:$D$1</c:f>
              <c:strCache>
                <c:ptCount val="3"/>
                <c:pt idx="0">
                  <c:v>C. difficile</c:v>
                </c:pt>
                <c:pt idx="1">
                  <c:v>MRSA</c:v>
                </c:pt>
                <c:pt idx="2">
                  <c:v>VRE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1</c:v>
                </c:pt>
                <c:pt idx="1">
                  <c:v>3.1</c:v>
                </c:pt>
                <c:pt idx="2">
                  <c:v>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739904"/>
        <c:axId val="121749888"/>
      </c:barChart>
      <c:catAx>
        <c:axId val="1217399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i="1"/>
            </a:pPr>
            <a:endParaRPr lang="en-US"/>
          </a:p>
        </c:txPr>
        <c:crossAx val="121749888"/>
        <c:crosses val="autoZero"/>
        <c:auto val="1"/>
        <c:lblAlgn val="ctr"/>
        <c:lblOffset val="100"/>
        <c:noMultiLvlLbl val="0"/>
      </c:catAx>
      <c:valAx>
        <c:axId val="1217498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Log reduction</a:t>
                </a:r>
              </a:p>
            </c:rich>
          </c:tx>
          <c:layout>
            <c:manualLayout>
              <c:xMode val="edge"/>
              <c:yMode val="edge"/>
              <c:x val="1.0286455264791013E-3"/>
              <c:y val="0.2476870849475507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2173990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91BC12-C561-48F0-9019-F00AB2EBF7B9}" type="doc">
      <dgm:prSet loTypeId="urn:microsoft.com/office/officeart/2005/8/layout/radial5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F0819690-0419-4399-8090-06DC50740768}">
      <dgm:prSet phldrT="[Text]" custT="1"/>
      <dgm:spPr>
        <a:ln w="50800">
          <a:solidFill>
            <a:schemeClr val="tx1"/>
          </a:solidFill>
        </a:ln>
      </dgm:spPr>
      <dgm:t>
        <a:bodyPr/>
        <a:lstStyle/>
        <a:p>
          <a:r>
            <a:rPr lang="en-GB" sz="2000" dirty="0" smtClean="0"/>
            <a:t>Cleaning failure</a:t>
          </a:r>
          <a:endParaRPr lang="en-GB" sz="2000" dirty="0"/>
        </a:p>
      </dgm:t>
    </dgm:pt>
    <dgm:pt modelId="{A3F040AD-B617-48FA-A982-15C2848CDE15}" type="parTrans" cxnId="{F82E702E-4A22-4EB7-A9E6-CE121A0A89BB}">
      <dgm:prSet/>
      <dgm:spPr/>
      <dgm:t>
        <a:bodyPr/>
        <a:lstStyle/>
        <a:p>
          <a:endParaRPr lang="en-GB"/>
        </a:p>
      </dgm:t>
    </dgm:pt>
    <dgm:pt modelId="{18481665-9D2A-40C3-84BE-C573393E3C52}" type="sibTrans" cxnId="{F82E702E-4A22-4EB7-A9E6-CE121A0A89BB}">
      <dgm:prSet/>
      <dgm:spPr/>
      <dgm:t>
        <a:bodyPr/>
        <a:lstStyle/>
        <a:p>
          <a:endParaRPr lang="en-GB"/>
        </a:p>
      </dgm:t>
    </dgm:pt>
    <dgm:pt modelId="{E0A3D7DD-7B0F-4923-BA14-784B67D78C25}">
      <dgm:prSet phldrT="[Text]" custT="1"/>
      <dgm:spPr>
        <a:ln w="50800">
          <a:solidFill>
            <a:schemeClr val="tx1"/>
          </a:solidFill>
        </a:ln>
      </dgm:spPr>
      <dgm:t>
        <a:bodyPr/>
        <a:lstStyle/>
        <a:p>
          <a:r>
            <a:rPr lang="en-GB" sz="2400" dirty="0" smtClean="0"/>
            <a:t>External</a:t>
          </a:r>
          <a:endParaRPr lang="en-GB" sz="2400" dirty="0"/>
        </a:p>
      </dgm:t>
    </dgm:pt>
    <dgm:pt modelId="{263A4A8F-E0A3-4DDE-97D9-575431F718D2}" type="parTrans" cxnId="{A7031AB2-1F23-455D-BC38-C7F4C2B4B781}">
      <dgm:prSet/>
      <dgm:spPr>
        <a:ln w="5080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32FBF4CE-9A0B-43CA-B06A-B741ECEC808D}" type="sibTrans" cxnId="{A7031AB2-1F23-455D-BC38-C7F4C2B4B781}">
      <dgm:prSet/>
      <dgm:spPr/>
      <dgm:t>
        <a:bodyPr/>
        <a:lstStyle/>
        <a:p>
          <a:endParaRPr lang="en-GB"/>
        </a:p>
      </dgm:t>
    </dgm:pt>
    <dgm:pt modelId="{D99CB101-C16A-4DDF-91AD-C95CDFDAE3C1}">
      <dgm:prSet phldrT="[Text]" custT="1"/>
      <dgm:spPr>
        <a:ln w="50800">
          <a:solidFill>
            <a:schemeClr val="tx1"/>
          </a:solidFill>
        </a:ln>
      </dgm:spPr>
      <dgm:t>
        <a:bodyPr/>
        <a:lstStyle/>
        <a:p>
          <a:r>
            <a:rPr lang="en-GB" sz="2400" dirty="0" smtClean="0"/>
            <a:t>Product</a:t>
          </a:r>
        </a:p>
      </dgm:t>
    </dgm:pt>
    <dgm:pt modelId="{29689444-0EB5-432D-BFBB-BFF935A215F7}" type="parTrans" cxnId="{2F17F1FA-DF40-44A6-B207-BF726DFDB1F7}">
      <dgm:prSet/>
      <dgm:spPr>
        <a:ln w="5080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EFAB5444-6AF3-4E34-B36A-43FF50A26D6D}" type="sibTrans" cxnId="{2F17F1FA-DF40-44A6-B207-BF726DFDB1F7}">
      <dgm:prSet/>
      <dgm:spPr/>
      <dgm:t>
        <a:bodyPr/>
        <a:lstStyle/>
        <a:p>
          <a:endParaRPr lang="en-GB"/>
        </a:p>
      </dgm:t>
    </dgm:pt>
    <dgm:pt modelId="{ED1BD9ED-8BF9-4515-874A-8261B75BE080}">
      <dgm:prSet phldrT="[Text]" custT="1"/>
      <dgm:spPr>
        <a:ln w="50800">
          <a:solidFill>
            <a:schemeClr val="tx1"/>
          </a:solidFill>
        </a:ln>
      </dgm:spPr>
      <dgm:t>
        <a:bodyPr/>
        <a:lstStyle/>
        <a:p>
          <a:r>
            <a:rPr lang="en-GB" sz="2400" u="sng" dirty="0" smtClean="0"/>
            <a:t>Procedure</a:t>
          </a:r>
          <a:endParaRPr lang="en-GB" sz="2400" u="sng" dirty="0"/>
        </a:p>
      </dgm:t>
    </dgm:pt>
    <dgm:pt modelId="{04F21F20-FA11-41BE-8297-ADAA4A6BD826}" type="parTrans" cxnId="{C24EC5A5-31E6-4652-AB2F-B0D488C2A2CA}">
      <dgm:prSet/>
      <dgm:spPr>
        <a:ln w="5080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90B52D51-5CB8-42DF-B5E1-B27913E360A4}" type="sibTrans" cxnId="{C24EC5A5-31E6-4652-AB2F-B0D488C2A2CA}">
      <dgm:prSet/>
      <dgm:spPr/>
      <dgm:t>
        <a:bodyPr/>
        <a:lstStyle/>
        <a:p>
          <a:endParaRPr lang="en-GB"/>
        </a:p>
      </dgm:t>
    </dgm:pt>
    <dgm:pt modelId="{7A84AFC7-3434-4BD4-BF6F-59D3729F69EF}" type="pres">
      <dgm:prSet presAssocID="{BC91BC12-C561-48F0-9019-F00AB2EBF7B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E92F848-E70E-4BFB-AAC7-840DDB1AFDCE}" type="pres">
      <dgm:prSet presAssocID="{F0819690-0419-4399-8090-06DC50740768}" presName="centerShape" presStyleLbl="node0" presStyleIdx="0" presStyleCnt="1" custScaleX="127842" custScaleY="127842" custLinFactNeighborX="-318" custLinFactNeighborY="7852"/>
      <dgm:spPr/>
      <dgm:t>
        <a:bodyPr/>
        <a:lstStyle/>
        <a:p>
          <a:endParaRPr lang="en-GB"/>
        </a:p>
      </dgm:t>
    </dgm:pt>
    <dgm:pt modelId="{25F08B99-8843-4357-B426-CC272F46B5EF}" type="pres">
      <dgm:prSet presAssocID="{263A4A8F-E0A3-4DDE-97D9-575431F718D2}" presName="parTrans" presStyleLbl="sibTrans2D1" presStyleIdx="0" presStyleCnt="3" custAng="10800000"/>
      <dgm:spPr/>
      <dgm:t>
        <a:bodyPr/>
        <a:lstStyle/>
        <a:p>
          <a:endParaRPr lang="en-GB"/>
        </a:p>
      </dgm:t>
    </dgm:pt>
    <dgm:pt modelId="{75249939-EC8F-4707-B7E9-DFFBC87A778F}" type="pres">
      <dgm:prSet presAssocID="{263A4A8F-E0A3-4DDE-97D9-575431F718D2}" presName="connectorText" presStyleLbl="sibTrans2D1" presStyleIdx="0" presStyleCnt="3"/>
      <dgm:spPr/>
      <dgm:t>
        <a:bodyPr/>
        <a:lstStyle/>
        <a:p>
          <a:endParaRPr lang="en-GB"/>
        </a:p>
      </dgm:t>
    </dgm:pt>
    <dgm:pt modelId="{A3766DDC-13F7-466F-B8FB-9EB3569E4334}" type="pres">
      <dgm:prSet presAssocID="{E0A3D7DD-7B0F-4923-BA14-784B67D78C25}" presName="node" presStyleLbl="node1" presStyleIdx="0" presStyleCnt="3" custScaleX="136429" custScaleY="136429" custRadScaleRad="98402" custRadScaleInc="80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9F0E9A4-0569-44D8-89BE-F1E70C6FA8DB}" type="pres">
      <dgm:prSet presAssocID="{29689444-0EB5-432D-BFBB-BFF935A215F7}" presName="parTrans" presStyleLbl="sibTrans2D1" presStyleIdx="1" presStyleCnt="3" custAng="11115974"/>
      <dgm:spPr/>
      <dgm:t>
        <a:bodyPr/>
        <a:lstStyle/>
        <a:p>
          <a:endParaRPr lang="en-GB"/>
        </a:p>
      </dgm:t>
    </dgm:pt>
    <dgm:pt modelId="{91FC7A00-A050-4A78-93AA-C50A086C0DBA}" type="pres">
      <dgm:prSet presAssocID="{29689444-0EB5-432D-BFBB-BFF935A215F7}" presName="connectorText" presStyleLbl="sibTrans2D1" presStyleIdx="1" presStyleCnt="3"/>
      <dgm:spPr/>
      <dgm:t>
        <a:bodyPr/>
        <a:lstStyle/>
        <a:p>
          <a:endParaRPr lang="en-GB"/>
        </a:p>
      </dgm:t>
    </dgm:pt>
    <dgm:pt modelId="{E05B8B5D-0BD0-498F-A701-44A462896BDF}" type="pres">
      <dgm:prSet presAssocID="{D99CB101-C16A-4DDF-91AD-C95CDFDAE3C1}" presName="node" presStyleLbl="node1" presStyleIdx="1" presStyleCnt="3" custScaleX="136429" custScaleY="136429" custRadScaleRad="115632" custRadScaleInc="-896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D7DB6C5-77FB-4864-A8AD-BEA4A8CC7182}" type="pres">
      <dgm:prSet presAssocID="{04F21F20-FA11-41BE-8297-ADAA4A6BD826}" presName="parTrans" presStyleLbl="sibTrans2D1" presStyleIdx="2" presStyleCnt="3" custAng="10573874"/>
      <dgm:spPr/>
      <dgm:t>
        <a:bodyPr/>
        <a:lstStyle/>
        <a:p>
          <a:endParaRPr lang="en-GB"/>
        </a:p>
      </dgm:t>
    </dgm:pt>
    <dgm:pt modelId="{38C1EBF6-8048-4AF0-86CB-57DD48EF550E}" type="pres">
      <dgm:prSet presAssocID="{04F21F20-FA11-41BE-8297-ADAA4A6BD826}" presName="connectorText" presStyleLbl="sibTrans2D1" presStyleIdx="2" presStyleCnt="3"/>
      <dgm:spPr/>
      <dgm:t>
        <a:bodyPr/>
        <a:lstStyle/>
        <a:p>
          <a:endParaRPr lang="en-GB"/>
        </a:p>
      </dgm:t>
    </dgm:pt>
    <dgm:pt modelId="{AB9ABA9A-BB7A-4246-8818-EDAAECA948EF}" type="pres">
      <dgm:prSet presAssocID="{ED1BD9ED-8BF9-4515-874A-8261B75BE080}" presName="node" presStyleLbl="node1" presStyleIdx="2" presStyleCnt="3" custScaleX="136429" custScaleY="136429" custRadScaleRad="117882" custRadScaleInc="728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F17F1FA-DF40-44A6-B207-BF726DFDB1F7}" srcId="{F0819690-0419-4399-8090-06DC50740768}" destId="{D99CB101-C16A-4DDF-91AD-C95CDFDAE3C1}" srcOrd="1" destOrd="0" parTransId="{29689444-0EB5-432D-BFBB-BFF935A215F7}" sibTransId="{EFAB5444-6AF3-4E34-B36A-43FF50A26D6D}"/>
    <dgm:cxn modelId="{F82E702E-4A22-4EB7-A9E6-CE121A0A89BB}" srcId="{BC91BC12-C561-48F0-9019-F00AB2EBF7B9}" destId="{F0819690-0419-4399-8090-06DC50740768}" srcOrd="0" destOrd="0" parTransId="{A3F040AD-B617-48FA-A982-15C2848CDE15}" sibTransId="{18481665-9D2A-40C3-84BE-C573393E3C52}"/>
    <dgm:cxn modelId="{C1A061F2-6547-4442-AF59-F11AE452B61E}" type="presOf" srcId="{BC91BC12-C561-48F0-9019-F00AB2EBF7B9}" destId="{7A84AFC7-3434-4BD4-BF6F-59D3729F69EF}" srcOrd="0" destOrd="0" presId="urn:microsoft.com/office/officeart/2005/8/layout/radial5"/>
    <dgm:cxn modelId="{A7031AB2-1F23-455D-BC38-C7F4C2B4B781}" srcId="{F0819690-0419-4399-8090-06DC50740768}" destId="{E0A3D7DD-7B0F-4923-BA14-784B67D78C25}" srcOrd="0" destOrd="0" parTransId="{263A4A8F-E0A3-4DDE-97D9-575431F718D2}" sibTransId="{32FBF4CE-9A0B-43CA-B06A-B741ECEC808D}"/>
    <dgm:cxn modelId="{C39AE622-39A2-4181-A885-166B64A18950}" type="presOf" srcId="{29689444-0EB5-432D-BFBB-BFF935A215F7}" destId="{91FC7A00-A050-4A78-93AA-C50A086C0DBA}" srcOrd="1" destOrd="0" presId="urn:microsoft.com/office/officeart/2005/8/layout/radial5"/>
    <dgm:cxn modelId="{0FB17B8A-78E2-4112-8DF9-12B177E5042B}" type="presOf" srcId="{04F21F20-FA11-41BE-8297-ADAA4A6BD826}" destId="{38C1EBF6-8048-4AF0-86CB-57DD48EF550E}" srcOrd="1" destOrd="0" presId="urn:microsoft.com/office/officeart/2005/8/layout/radial5"/>
    <dgm:cxn modelId="{6F6AFA1C-4588-4A49-9B08-56FC0241E823}" type="presOf" srcId="{F0819690-0419-4399-8090-06DC50740768}" destId="{4E92F848-E70E-4BFB-AAC7-840DDB1AFDCE}" srcOrd="0" destOrd="0" presId="urn:microsoft.com/office/officeart/2005/8/layout/radial5"/>
    <dgm:cxn modelId="{8E552117-30B3-4F20-B2C8-5B9E0D39A59B}" type="presOf" srcId="{E0A3D7DD-7B0F-4923-BA14-784B67D78C25}" destId="{A3766DDC-13F7-466F-B8FB-9EB3569E4334}" srcOrd="0" destOrd="0" presId="urn:microsoft.com/office/officeart/2005/8/layout/radial5"/>
    <dgm:cxn modelId="{31679D15-8104-4AB7-94CB-EC7D6E2943B0}" type="presOf" srcId="{D99CB101-C16A-4DDF-91AD-C95CDFDAE3C1}" destId="{E05B8B5D-0BD0-498F-A701-44A462896BDF}" srcOrd="0" destOrd="0" presId="urn:microsoft.com/office/officeart/2005/8/layout/radial5"/>
    <dgm:cxn modelId="{224C1F91-FE86-43F5-A4AE-DF30CAC3D754}" type="presOf" srcId="{29689444-0EB5-432D-BFBB-BFF935A215F7}" destId="{D9F0E9A4-0569-44D8-89BE-F1E70C6FA8DB}" srcOrd="0" destOrd="0" presId="urn:microsoft.com/office/officeart/2005/8/layout/radial5"/>
    <dgm:cxn modelId="{E90067A6-A293-42BD-AE6D-573A08EA7292}" type="presOf" srcId="{04F21F20-FA11-41BE-8297-ADAA4A6BD826}" destId="{2D7DB6C5-77FB-4864-A8AD-BEA4A8CC7182}" srcOrd="0" destOrd="0" presId="urn:microsoft.com/office/officeart/2005/8/layout/radial5"/>
    <dgm:cxn modelId="{16C00C9C-57F6-45E8-AB33-758D6473986C}" type="presOf" srcId="{263A4A8F-E0A3-4DDE-97D9-575431F718D2}" destId="{25F08B99-8843-4357-B426-CC272F46B5EF}" srcOrd="0" destOrd="0" presId="urn:microsoft.com/office/officeart/2005/8/layout/radial5"/>
    <dgm:cxn modelId="{C24EC5A5-31E6-4652-AB2F-B0D488C2A2CA}" srcId="{F0819690-0419-4399-8090-06DC50740768}" destId="{ED1BD9ED-8BF9-4515-874A-8261B75BE080}" srcOrd="2" destOrd="0" parTransId="{04F21F20-FA11-41BE-8297-ADAA4A6BD826}" sibTransId="{90B52D51-5CB8-42DF-B5E1-B27913E360A4}"/>
    <dgm:cxn modelId="{F6738155-3ADE-49E4-A3BF-CD42F4C4D605}" type="presOf" srcId="{ED1BD9ED-8BF9-4515-874A-8261B75BE080}" destId="{AB9ABA9A-BB7A-4246-8818-EDAAECA948EF}" srcOrd="0" destOrd="0" presId="urn:microsoft.com/office/officeart/2005/8/layout/radial5"/>
    <dgm:cxn modelId="{571B6690-5080-445B-9705-000721333A74}" type="presOf" srcId="{263A4A8F-E0A3-4DDE-97D9-575431F718D2}" destId="{75249939-EC8F-4707-B7E9-DFFBC87A778F}" srcOrd="1" destOrd="0" presId="urn:microsoft.com/office/officeart/2005/8/layout/radial5"/>
    <dgm:cxn modelId="{A8F2C5AD-D5C1-46D1-B63C-9D87A2B64624}" type="presParOf" srcId="{7A84AFC7-3434-4BD4-BF6F-59D3729F69EF}" destId="{4E92F848-E70E-4BFB-AAC7-840DDB1AFDCE}" srcOrd="0" destOrd="0" presId="urn:microsoft.com/office/officeart/2005/8/layout/radial5"/>
    <dgm:cxn modelId="{9F50030D-E12D-4F40-A6BC-FBBE424366A6}" type="presParOf" srcId="{7A84AFC7-3434-4BD4-BF6F-59D3729F69EF}" destId="{25F08B99-8843-4357-B426-CC272F46B5EF}" srcOrd="1" destOrd="0" presId="urn:microsoft.com/office/officeart/2005/8/layout/radial5"/>
    <dgm:cxn modelId="{C8892776-9B10-4605-AD1C-B200B5689836}" type="presParOf" srcId="{25F08B99-8843-4357-B426-CC272F46B5EF}" destId="{75249939-EC8F-4707-B7E9-DFFBC87A778F}" srcOrd="0" destOrd="0" presId="urn:microsoft.com/office/officeart/2005/8/layout/radial5"/>
    <dgm:cxn modelId="{7E4E5E46-B3ED-46E2-BE5F-879CE871BF6E}" type="presParOf" srcId="{7A84AFC7-3434-4BD4-BF6F-59D3729F69EF}" destId="{A3766DDC-13F7-466F-B8FB-9EB3569E4334}" srcOrd="2" destOrd="0" presId="urn:microsoft.com/office/officeart/2005/8/layout/radial5"/>
    <dgm:cxn modelId="{FAA8BAD8-7599-4008-86BD-0A5AABDE3053}" type="presParOf" srcId="{7A84AFC7-3434-4BD4-BF6F-59D3729F69EF}" destId="{D9F0E9A4-0569-44D8-89BE-F1E70C6FA8DB}" srcOrd="3" destOrd="0" presId="urn:microsoft.com/office/officeart/2005/8/layout/radial5"/>
    <dgm:cxn modelId="{23A94998-EB81-4680-92E0-DFC70E65407F}" type="presParOf" srcId="{D9F0E9A4-0569-44D8-89BE-F1E70C6FA8DB}" destId="{91FC7A00-A050-4A78-93AA-C50A086C0DBA}" srcOrd="0" destOrd="0" presId="urn:microsoft.com/office/officeart/2005/8/layout/radial5"/>
    <dgm:cxn modelId="{EC9C4C61-01AF-4557-BC95-0D24EAF06141}" type="presParOf" srcId="{7A84AFC7-3434-4BD4-BF6F-59D3729F69EF}" destId="{E05B8B5D-0BD0-498F-A701-44A462896BDF}" srcOrd="4" destOrd="0" presId="urn:microsoft.com/office/officeart/2005/8/layout/radial5"/>
    <dgm:cxn modelId="{BF109BC0-9FFF-4E88-AE71-230026119D7E}" type="presParOf" srcId="{7A84AFC7-3434-4BD4-BF6F-59D3729F69EF}" destId="{2D7DB6C5-77FB-4864-A8AD-BEA4A8CC7182}" srcOrd="5" destOrd="0" presId="urn:microsoft.com/office/officeart/2005/8/layout/radial5"/>
    <dgm:cxn modelId="{CBE4729C-4F13-46DA-9D33-707425681FFE}" type="presParOf" srcId="{2D7DB6C5-77FB-4864-A8AD-BEA4A8CC7182}" destId="{38C1EBF6-8048-4AF0-86CB-57DD48EF550E}" srcOrd="0" destOrd="0" presId="urn:microsoft.com/office/officeart/2005/8/layout/radial5"/>
    <dgm:cxn modelId="{B0F0321A-4DF7-4F14-B301-D307F22B7DC7}" type="presParOf" srcId="{7A84AFC7-3434-4BD4-BF6F-59D3729F69EF}" destId="{AB9ABA9A-BB7A-4246-8818-EDAAECA948EF}" srcOrd="6" destOrd="0" presId="urn:microsoft.com/office/officeart/2005/8/layout/radial5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E4F140F9-B3B9-4F9B-A491-B4C3FA8EFF8D}" type="datetimeFigureOut">
              <a:rPr lang="en-US"/>
              <a:pPr>
                <a:defRPr/>
              </a:pPr>
              <a:t>2/12/2016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2475"/>
            <a:ext cx="5016500" cy="3762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734" tIns="48367" rIns="96734" bIns="48367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65675"/>
            <a:ext cx="5518150" cy="4514850"/>
          </a:xfrm>
          <a:prstGeom prst="rect">
            <a:avLst/>
          </a:prstGeom>
        </p:spPr>
        <p:txBody>
          <a:bodyPr vert="horz" wrap="square" lIns="96734" tIns="48367" rIns="96734" bIns="48367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8E72ECC7-CE5A-4BC4-BAE9-C71FB0DA28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8272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Survive</a:t>
            </a:r>
            <a:r>
              <a:rPr lang="en-GB" baseline="0" dirty="0" smtClean="0"/>
              <a:t> for extended periods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439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82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43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44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8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9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1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2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3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4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7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8" name="Rectangle 4"/>
          <p:cNvSpPr/>
          <p:nvPr/>
        </p:nvSpPr>
        <p:spPr>
          <a:xfrm>
            <a:off x="0" y="0"/>
            <a:ext cx="7286625" cy="6858000"/>
          </a:xfrm>
          <a:prstGeom prst="rect">
            <a:avLst/>
          </a:prstGeom>
          <a:gradFill flip="none" rotWithShape="1">
            <a:gsLst>
              <a:gs pos="0">
                <a:srgbClr val="D7EFF9"/>
              </a:gs>
              <a:gs pos="48000">
                <a:srgbClr val="DAE6ED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cxnSp>
        <p:nvCxnSpPr>
          <p:cNvPr id="39" name="Straight Connector 5"/>
          <p:cNvCxnSpPr/>
          <p:nvPr/>
        </p:nvCxnSpPr>
        <p:spPr>
          <a:xfrm>
            <a:off x="357188" y="6143625"/>
            <a:ext cx="6572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1000125" y="5791200"/>
            <a:ext cx="0" cy="10668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500062" y="5286375"/>
            <a:ext cx="0" cy="10001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34"/>
          <p:cNvSpPr>
            <a:spLocks noChangeShapeType="1"/>
          </p:cNvSpPr>
          <p:nvPr/>
        </p:nvSpPr>
        <p:spPr bwMode="auto">
          <a:xfrm flipH="1">
            <a:off x="7315200" y="715962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Line 44"/>
          <p:cNvSpPr>
            <a:spLocks noChangeShapeType="1"/>
          </p:cNvSpPr>
          <p:nvPr/>
        </p:nvSpPr>
        <p:spPr bwMode="auto">
          <a:xfrm rot="10800000" flipH="1">
            <a:off x="428625" y="7572375"/>
            <a:ext cx="6848475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 rot="10800000" flipH="1">
            <a:off x="-939800" y="-39688"/>
            <a:ext cx="0" cy="182880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5" name="Line 42"/>
          <p:cNvSpPr>
            <a:spLocks noChangeShapeType="1"/>
          </p:cNvSpPr>
          <p:nvPr/>
        </p:nvSpPr>
        <p:spPr bwMode="auto">
          <a:xfrm rot="16200000" flipH="1">
            <a:off x="-562769" y="1280319"/>
            <a:ext cx="0" cy="10175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6" name="Text Box 45"/>
          <p:cNvSpPr txBox="1">
            <a:spLocks noChangeArrowheads="1"/>
          </p:cNvSpPr>
          <p:nvPr/>
        </p:nvSpPr>
        <p:spPr bwMode="auto">
          <a:xfrm rot="16200000">
            <a:off x="-1493838" y="904875"/>
            <a:ext cx="8032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50mm</a:t>
            </a:r>
          </a:p>
        </p:txBody>
      </p:sp>
      <p:sp>
        <p:nvSpPr>
          <p:cNvPr id="47" name="Text Box 29"/>
          <p:cNvSpPr txBox="1">
            <a:spLocks noChangeArrowheads="1"/>
          </p:cNvSpPr>
          <p:nvPr/>
        </p:nvSpPr>
        <p:spPr bwMode="auto">
          <a:xfrm>
            <a:off x="-1857375" y="1857375"/>
            <a:ext cx="1243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>
            <a:off x="-1857375" y="5286375"/>
            <a:ext cx="1243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9" name="Text Box 47"/>
          <p:cNvSpPr txBox="1">
            <a:spLocks noChangeArrowheads="1"/>
          </p:cNvSpPr>
          <p:nvPr/>
        </p:nvSpPr>
        <p:spPr bwMode="auto">
          <a:xfrm rot="16200000">
            <a:off x="-1388269" y="62460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0" name="Text Box 52"/>
          <p:cNvSpPr txBox="1">
            <a:spLocks noChangeArrowheads="1"/>
          </p:cNvSpPr>
          <p:nvPr/>
        </p:nvSpPr>
        <p:spPr bwMode="auto">
          <a:xfrm rot="16200000">
            <a:off x="-1976437" y="3721100"/>
            <a:ext cx="335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Maximum height of any graphic/image with text</a:t>
            </a:r>
          </a:p>
        </p:txBody>
      </p:sp>
      <p:sp>
        <p:nvSpPr>
          <p:cNvPr id="51" name="Line 79"/>
          <p:cNvSpPr>
            <a:spLocks noChangeShapeType="1"/>
          </p:cNvSpPr>
          <p:nvPr/>
        </p:nvSpPr>
        <p:spPr bwMode="auto">
          <a:xfrm rot="10800000" flipH="1">
            <a:off x="-571500" y="1789113"/>
            <a:ext cx="20637" cy="39624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2" name="Text Box 80"/>
          <p:cNvSpPr txBox="1">
            <a:spLocks noChangeArrowheads="1"/>
          </p:cNvSpPr>
          <p:nvPr/>
        </p:nvSpPr>
        <p:spPr bwMode="auto">
          <a:xfrm>
            <a:off x="-3071813" y="4286250"/>
            <a:ext cx="18288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Images should not be used on the title slides.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53" name="Line 46"/>
          <p:cNvSpPr>
            <a:spLocks noChangeShapeType="1"/>
          </p:cNvSpPr>
          <p:nvPr/>
        </p:nvSpPr>
        <p:spPr bwMode="auto">
          <a:xfrm rot="16200000" flipH="1">
            <a:off x="-464344" y="5631656"/>
            <a:ext cx="0" cy="9286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4" name="Text Box 47"/>
          <p:cNvSpPr txBox="1">
            <a:spLocks noChangeArrowheads="1"/>
          </p:cNvSpPr>
          <p:nvPr/>
        </p:nvSpPr>
        <p:spPr bwMode="auto">
          <a:xfrm rot="16200000">
            <a:off x="-1153319" y="630316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5" name="Line 44"/>
          <p:cNvSpPr>
            <a:spLocks noChangeShapeType="1"/>
          </p:cNvSpPr>
          <p:nvPr/>
        </p:nvSpPr>
        <p:spPr bwMode="auto">
          <a:xfrm rot="10800000">
            <a:off x="-928688" y="6143625"/>
            <a:ext cx="0" cy="71437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6" name="Text Box 54"/>
          <p:cNvSpPr txBox="1">
            <a:spLocks noChangeArrowheads="1"/>
          </p:cNvSpPr>
          <p:nvPr/>
        </p:nvSpPr>
        <p:spPr bwMode="auto">
          <a:xfrm>
            <a:off x="2857500" y="7358063"/>
            <a:ext cx="16462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Overall content limit</a:t>
            </a:r>
          </a:p>
        </p:txBody>
      </p:sp>
      <p:sp>
        <p:nvSpPr>
          <p:cNvPr id="57" name="TextBox 24"/>
          <p:cNvSpPr txBox="1"/>
          <p:nvPr/>
        </p:nvSpPr>
        <p:spPr>
          <a:xfrm>
            <a:off x="4562475" y="6381750"/>
            <a:ext cx="2428875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GB" sz="800" dirty="0">
                <a:solidFill>
                  <a:srgbClr val="00BCFF"/>
                </a:solidFill>
                <a:latin typeface="+mj-lt"/>
              </a:rPr>
              <a:t>© Bioquell UK Ltd (2010).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2643182"/>
            <a:ext cx="6548812" cy="14700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4143379"/>
            <a:ext cx="6548812" cy="928695"/>
          </a:xfrm>
        </p:spPr>
        <p:txBody>
          <a:bodyPr/>
          <a:lstStyle>
            <a:lvl1pPr marL="0" indent="0" algn="l">
              <a:buNone/>
              <a:defRPr>
                <a:solidFill>
                  <a:srgbClr val="4B63A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357188" y="5072074"/>
            <a:ext cx="5500687" cy="758657"/>
          </a:xfrm>
        </p:spPr>
        <p:txBody>
          <a:bodyPr anchor="b">
            <a:noAutofit/>
          </a:bodyPr>
          <a:lstStyle>
            <a:lvl1pPr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Date Placeholder 3"/>
          <p:cNvSpPr>
            <a:spLocks noGrp="1"/>
          </p:cNvSpPr>
          <p:nvPr>
            <p:ph type="dt" sz="half" idx="14"/>
          </p:nvPr>
        </p:nvSpPr>
        <p:spPr>
          <a:xfrm>
            <a:off x="1000125" y="6286500"/>
            <a:ext cx="1071563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40828-BF6B-466B-A314-5115E7C83516}" type="datetimeFigureOut">
              <a:rPr lang="en-US"/>
              <a:pPr>
                <a:defRPr/>
              </a:pPr>
              <a:t>2/12/2016</a:t>
            </a:fld>
            <a:endParaRPr lang="en-GB" dirty="0"/>
          </a:p>
        </p:txBody>
      </p:sp>
      <p:sp>
        <p:nvSpPr>
          <p:cNvPr id="59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2071688" y="6286500"/>
            <a:ext cx="2428875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357188" y="6286500"/>
            <a:ext cx="571500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D16C4-A043-4B94-AE01-C56FCBA356B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8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8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2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3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6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357298"/>
            <a:ext cx="4069124" cy="4857784"/>
          </a:xfrm>
        </p:spPr>
        <p:txBody>
          <a:bodyPr/>
          <a:lstStyle>
            <a:lvl1pPr marL="0" indent="-273050">
              <a:buFont typeface="Arial" pitchFamily="34" charset="0"/>
              <a:buNone/>
              <a:defRPr sz="2200"/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57298"/>
            <a:ext cx="4214842" cy="4857784"/>
          </a:xfrm>
        </p:spPr>
        <p:txBody>
          <a:bodyPr/>
          <a:lstStyle>
            <a:lvl1pPr>
              <a:buFont typeface="Arial" pitchFamily="34" charset="0"/>
              <a:buNone/>
              <a:defRPr sz="2200"/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F2097-B611-4D74-8BA2-76A51F200471}" type="datetimeFigureOut">
              <a:rPr lang="en-US"/>
              <a:pPr>
                <a:defRPr/>
              </a:pPr>
              <a:t>2/12/2016</a:t>
            </a:fld>
            <a:endParaRPr lang="en-GB"/>
          </a:p>
        </p:txBody>
      </p:sp>
      <p:sp>
        <p:nvSpPr>
          <p:cNvPr id="4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FAB0F-07EE-4D6D-AC6E-11DAAA9C18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20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1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4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5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7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8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9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58" y="1357298"/>
            <a:ext cx="4000528" cy="711200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7158" y="2143117"/>
            <a:ext cx="4000528" cy="3983046"/>
          </a:xfrm>
        </p:spPr>
        <p:txBody>
          <a:bodyPr/>
          <a:lstStyle>
            <a:lvl1pPr>
              <a:defRPr sz="2200"/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00562" y="1357298"/>
            <a:ext cx="4286281" cy="711200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00563" y="2143117"/>
            <a:ext cx="4286280" cy="3983046"/>
          </a:xfrm>
        </p:spPr>
        <p:txBody>
          <a:bodyPr/>
          <a:lstStyle>
            <a:lvl1pPr>
              <a:defRPr sz="2200"/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5F424-BEDA-4AB2-940F-B0FEA3156579}" type="datetimeFigureOut">
              <a:rPr lang="en-US"/>
              <a:pPr>
                <a:defRPr/>
              </a:pPr>
              <a:t>2/12/2016</a:t>
            </a:fld>
            <a:endParaRPr lang="en-GB"/>
          </a:p>
        </p:txBody>
      </p:sp>
      <p:sp>
        <p:nvSpPr>
          <p:cNvPr id="4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DC9CA-5CB4-45E6-9506-18025BA6044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2/12/2016</a:t>
            </a:fld>
            <a:endParaRPr lang="en-GB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2pPr>
              <a:buClr>
                <a:srgbClr val="00BCFF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2C337-4779-45B6-BC3A-B799EEB38E76}" type="datetimeFigureOut">
              <a:rPr lang="en-US"/>
              <a:pPr>
                <a:defRPr/>
              </a:pPr>
              <a:t>2/12/2016</a:t>
            </a:fld>
            <a:endParaRPr lang="en-GB"/>
          </a:p>
        </p:txBody>
      </p:sp>
      <p:sp>
        <p:nvSpPr>
          <p:cNvPr id="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0059E-257E-4379-AEAA-9443CC3036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18pt)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14pt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12pt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53"/>
          <p:cNvSpPr>
            <a:spLocks noChangeShapeType="1"/>
          </p:cNvSpPr>
          <p:nvPr/>
        </p:nvSpPr>
        <p:spPr bwMode="auto">
          <a:xfrm flipH="1" flipV="1">
            <a:off x="395288" y="7459663"/>
            <a:ext cx="8367712" cy="7937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n-lt"/>
              <a:cs typeface="+mn-cs"/>
            </a:endParaRPr>
          </a:p>
        </p:txBody>
      </p:sp>
      <p:sp>
        <p:nvSpPr>
          <p:cNvPr id="38" name="Text Box 54"/>
          <p:cNvSpPr txBox="1">
            <a:spLocks noChangeArrowheads="1"/>
          </p:cNvSpPr>
          <p:nvPr/>
        </p:nvSpPr>
        <p:spPr bwMode="auto">
          <a:xfrm>
            <a:off x="3748088" y="7010400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Overall content limit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914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rot="16200000" flipH="1">
            <a:off x="-250031" y="821531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 rot="16200000">
            <a:off x="-604838" y="604838"/>
            <a:ext cx="5984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-1357313" y="6000750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363" y="1142985"/>
            <a:ext cx="8423275" cy="5137166"/>
          </a:xfrm>
        </p:spPr>
        <p:txBody>
          <a:bodyPr/>
          <a:lstStyle>
            <a:lvl1pPr marL="0" indent="-273050">
              <a:buFont typeface="Arial" pitchFamily="34" charset="0"/>
              <a:buNone/>
              <a:defRPr/>
            </a:lvl1pPr>
            <a:lvl2pPr marL="719138" indent="-261938">
              <a:buClr>
                <a:srgbClr val="00BCFF"/>
              </a:buClr>
              <a:buFont typeface="Wingdings" pitchFamily="2" charset="2"/>
              <a:buChar char="§"/>
              <a:defRPr baseline="0"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18067-6FC9-4A1E-A82D-64DEB6A222E5}" type="datetime1">
              <a:rPr lang="en-US"/>
              <a:pPr>
                <a:defRPr/>
              </a:pPr>
              <a:t>2/12/2016</a:t>
            </a:fld>
            <a:endParaRPr lang="en-GB"/>
          </a:p>
        </p:txBody>
      </p:sp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00AE6-4B78-4D6B-B8E8-BF18A7ABE0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</a:t>
            </a:r>
            <a:r>
              <a:rPr lang="en-GB" sz="1000" dirty="0" smtClean="0">
                <a:solidFill>
                  <a:schemeClr val="bg1"/>
                </a:solidFill>
                <a:latin typeface="Verdana" pitchFamily="34" charset="0"/>
                <a:cs typeface="+mn-cs"/>
              </a:rPr>
              <a:t>with text </a:t>
            </a: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1" y="116632"/>
            <a:ext cx="4320480" cy="9255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2/12/2016</a:t>
            </a:fld>
            <a:endParaRPr lang="en-GB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000" y="116632"/>
            <a:ext cx="4441430" cy="711200"/>
          </a:xfrm>
        </p:spPr>
        <p:txBody>
          <a:bodyPr anchor="t" anchorCtr="0"/>
          <a:lstStyle>
            <a:lvl1pPr marL="0" indent="0">
              <a:buNone/>
              <a:defRPr sz="2000" b="0">
                <a:solidFill>
                  <a:srgbClr val="00B05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18pt)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14pt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12pt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53"/>
          <p:cNvSpPr>
            <a:spLocks noChangeShapeType="1"/>
          </p:cNvSpPr>
          <p:nvPr/>
        </p:nvSpPr>
        <p:spPr bwMode="auto">
          <a:xfrm flipH="1" flipV="1">
            <a:off x="395288" y="7459663"/>
            <a:ext cx="8367712" cy="7937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n-lt"/>
              <a:cs typeface="+mn-cs"/>
            </a:endParaRPr>
          </a:p>
        </p:txBody>
      </p:sp>
      <p:sp>
        <p:nvSpPr>
          <p:cNvPr id="38" name="Text Box 54"/>
          <p:cNvSpPr txBox="1">
            <a:spLocks noChangeArrowheads="1"/>
          </p:cNvSpPr>
          <p:nvPr/>
        </p:nvSpPr>
        <p:spPr bwMode="auto">
          <a:xfrm>
            <a:off x="3748088" y="7010400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Overall content limit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914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rot="16200000" flipH="1">
            <a:off x="-250031" y="821531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 rot="16200000">
            <a:off x="-604838" y="604838"/>
            <a:ext cx="5984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-1357313" y="6000750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18067-6FC9-4A1E-A82D-64DEB6A222E5}" type="datetime1">
              <a:rPr lang="en-US"/>
              <a:pPr>
                <a:defRPr/>
              </a:pPr>
              <a:t>2/12/2016</a:t>
            </a:fld>
            <a:endParaRPr lang="en-GB"/>
          </a:p>
        </p:txBody>
      </p:sp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00AE6-4B78-4D6B-B8E8-BF18A7ABE0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</a:t>
            </a:r>
            <a:r>
              <a:rPr lang="en-GB" sz="1000" dirty="0" smtClean="0">
                <a:solidFill>
                  <a:schemeClr val="bg1"/>
                </a:solidFill>
                <a:latin typeface="Verdana" pitchFamily="34" charset="0"/>
                <a:cs typeface="+mn-cs"/>
              </a:rPr>
              <a:t>with text </a:t>
            </a: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1" y="116632"/>
            <a:ext cx="4320480" cy="9255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2/12/2016</a:t>
            </a:fld>
            <a:endParaRPr lang="en-GB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000" y="116632"/>
            <a:ext cx="4441430" cy="711200"/>
          </a:xfrm>
        </p:spPr>
        <p:txBody>
          <a:bodyPr anchor="t" anchorCtr="0"/>
          <a:lstStyle>
            <a:lvl1pPr marL="0" indent="0">
              <a:buNone/>
              <a:defRPr sz="2000" b="0">
                <a:solidFill>
                  <a:srgbClr val="00B05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18pt)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14pt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12pt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914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rot="16200000" flipH="1">
            <a:off x="-250031" y="821531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 rot="16200000">
            <a:off x="-604838" y="604838"/>
            <a:ext cx="5984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-1357313" y="6000750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</p:spTree>
    <p:extLst>
      <p:ext uri="{BB962C8B-B14F-4D97-AF65-F5344CB8AC3E}">
        <p14:creationId xmlns:p14="http://schemas.microsoft.com/office/powerpoint/2010/main" val="1115973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26820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7629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/>
          </p:cNvSpPr>
          <p:nvPr>
            <p:ph type="title"/>
          </p:nvPr>
        </p:nvSpPr>
        <p:spPr bwMode="auto">
          <a:xfrm>
            <a:off x="360363" y="360363"/>
            <a:ext cx="8423275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60363" y="1357313"/>
            <a:ext cx="8423275" cy="492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First level</a:t>
            </a:r>
          </a:p>
          <a:p>
            <a:pPr lvl="2"/>
            <a:r>
              <a:rPr lang="en-US" smtClean="0"/>
              <a:t>Second level</a:t>
            </a:r>
          </a:p>
          <a:p>
            <a:pPr lvl="3"/>
            <a:r>
              <a:rPr lang="en-US" smtClean="0"/>
              <a:t>Third level</a:t>
            </a:r>
          </a:p>
          <a:p>
            <a:pPr lvl="4"/>
            <a:r>
              <a:rPr lang="en-US" smtClean="0"/>
              <a:t>Fourth level</a:t>
            </a:r>
          </a:p>
        </p:txBody>
      </p:sp>
      <p:sp>
        <p:nvSpPr>
          <p:cNvPr id="50" name="Date Placeholder 3"/>
          <p:cNvSpPr>
            <a:spLocks noGrp="1"/>
          </p:cNvSpPr>
          <p:nvPr>
            <p:ph type="dt" sz="half" idx="2"/>
          </p:nvPr>
        </p:nvSpPr>
        <p:spPr>
          <a:xfrm>
            <a:off x="1000125" y="6276975"/>
            <a:ext cx="1071563" cy="2238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rgbClr val="00BC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F8539BB-13D9-4957-8744-F49B6A430204}" type="datetimeFigureOut">
              <a:rPr lang="en-US"/>
              <a:pPr>
                <a:defRPr/>
              </a:pPr>
              <a:t>2/12/2016</a:t>
            </a:fld>
            <a:endParaRPr lang="en-GB"/>
          </a:p>
        </p:txBody>
      </p:sp>
      <p:sp>
        <p:nvSpPr>
          <p:cNvPr id="5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71688" y="6276975"/>
            <a:ext cx="2786062" cy="2238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rgbClr val="00BC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7188" y="6278563"/>
            <a:ext cx="571500" cy="2222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800">
                <a:solidFill>
                  <a:srgbClr val="00BC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D4BDAD-0A80-4EE4-9058-1150F99B26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9" r:id="rId7"/>
    <p:sldLayoutId id="2147483821" r:id="rId8"/>
    <p:sldLayoutId id="2147483822" r:id="rId9"/>
    <p:sldLayoutId id="2147483823" r:id="rId10"/>
    <p:sldLayoutId id="2147483824" r:id="rId11"/>
    <p:sldLayoutId id="2147483825" r:id="rId12"/>
  </p:sldLayoutIdLst>
  <p:transition spd="slow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 kern="1200">
          <a:solidFill>
            <a:srgbClr val="4B63A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9pPr>
    </p:titleStyle>
    <p:bodyStyle>
      <a:lvl1pPr marL="342900" indent="-615950" algn="l" rtl="0" eaLnBrk="0" fontAlgn="base" hangingPunct="0">
        <a:spcBef>
          <a:spcPct val="20000"/>
        </a:spcBef>
        <a:spcAft>
          <a:spcPct val="0"/>
        </a:spcAft>
        <a:buClr>
          <a:srgbClr val="4B63AE"/>
        </a:buClr>
        <a:buFont typeface="Arial" charset="0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261938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on.otter@imperial.nhs.uk" TargetMode="External"/><Relationship Id="rId2" Type="http://schemas.openxmlformats.org/officeDocument/2006/relationships/hyperlink" Target="http://www.reflectionsipc.com/" TargetMode="Externa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jpeg"/><Relationship Id="rId11" Type="http://schemas.openxmlformats.org/officeDocument/2006/relationships/image" Target="../media/image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jpeg"/><Relationship Id="rId11" Type="http://schemas.openxmlformats.org/officeDocument/2006/relationships/image" Target="../media/image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jpeg"/><Relationship Id="rId11" Type="http://schemas.openxmlformats.org/officeDocument/2006/relationships/image" Target="../media/image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eg"/><Relationship Id="rId4" Type="http://schemas.openxmlformats.org/officeDocument/2006/relationships/image" Target="../media/image9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/18636950" TargetMode="External"/><Relationship Id="rId7" Type="http://schemas.openxmlformats.org/officeDocument/2006/relationships/hyperlink" Target="http://www.his.org.uk/files/7414/1535/3959/Poster_abstracts_for_HIS_Website_Nov_2014.pdf" TargetMode="Externa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ncbi.nlm.nih.gov/pubmed/24746230" TargetMode="External"/><Relationship Id="rId5" Type="http://schemas.openxmlformats.org/officeDocument/2006/relationships/hyperlink" Target="http://www.ncbi.nlm.nih.gov/pubmed/18694613" TargetMode="External"/><Relationship Id="rId4" Type="http://schemas.openxmlformats.org/officeDocument/2006/relationships/hyperlink" Target="http://www.ncbi.nlm.nih.gov/pubmed/19379098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jpeg"/><Relationship Id="rId11" Type="http://schemas.openxmlformats.org/officeDocument/2006/relationships/image" Target="../media/image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jpeg"/><Relationship Id="rId11" Type="http://schemas.openxmlformats.org/officeDocument/2006/relationships/image" Target="../media/image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ctrTitle" idx="4294967295"/>
          </p:nvPr>
        </p:nvSpPr>
        <p:spPr>
          <a:xfrm>
            <a:off x="685800" y="620688"/>
            <a:ext cx="7772400" cy="1470025"/>
          </a:xfrm>
        </p:spPr>
        <p:txBody>
          <a:bodyPr/>
          <a:lstStyle/>
          <a:p>
            <a:pPr eaLnBrk="1" hangingPunct="1"/>
            <a:r>
              <a:rPr lang="en-GB" sz="3000" dirty="0" smtClean="0"/>
              <a:t>Your hospital room can make you sick! </a:t>
            </a:r>
            <a:br>
              <a:rPr lang="en-GB" sz="3000" dirty="0" smtClean="0"/>
            </a:br>
            <a:r>
              <a:rPr lang="en-GB" sz="3000" dirty="0" smtClean="0"/>
              <a:t>How improved cleaning and disinfection can help</a:t>
            </a:r>
            <a:br>
              <a:rPr lang="en-GB" sz="3000" dirty="0" smtClean="0"/>
            </a:br>
            <a:r>
              <a:rPr lang="en-GB" sz="3000" dirty="0" smtClean="0"/>
              <a:t/>
            </a:r>
            <a:br>
              <a:rPr lang="en-GB" sz="3000" dirty="0" smtClean="0"/>
            </a:br>
            <a:r>
              <a:rPr lang="en-GB" sz="2400" dirty="0" smtClean="0"/>
              <a:t>16/02/16</a:t>
            </a:r>
            <a:endParaRPr lang="en-US" sz="3000" dirty="0" smtClean="0"/>
          </a:p>
        </p:txBody>
      </p:sp>
      <p:sp>
        <p:nvSpPr>
          <p:cNvPr id="17411" name="Rectangle 3"/>
          <p:cNvSpPr>
            <a:spLocks noGrp="1"/>
          </p:cNvSpPr>
          <p:nvPr>
            <p:ph type="subTitle" idx="4294967295"/>
          </p:nvPr>
        </p:nvSpPr>
        <p:spPr>
          <a:xfrm>
            <a:off x="714348" y="4628728"/>
            <a:ext cx="7829550" cy="1752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sz="2000" dirty="0">
                <a:latin typeface="+mj-lt"/>
                <a:ea typeface="ＭＳ Ｐゴシック" pitchFamily="34" charset="-128"/>
                <a:cs typeface="Arial" pitchFamily="34" charset="0"/>
              </a:rPr>
              <a:t>Jon Otter, PhD </a:t>
            </a:r>
            <a:r>
              <a:rPr lang="en-GB" sz="2000" dirty="0" err="1">
                <a:latin typeface="+mj-lt"/>
                <a:ea typeface="ＭＳ Ｐゴシック" pitchFamily="34" charset="-128"/>
                <a:cs typeface="Arial" pitchFamily="34" charset="0"/>
              </a:rPr>
              <a:t>FRCPath</a:t>
            </a:r>
            <a:endParaRPr lang="en-GB" sz="2000" dirty="0">
              <a:latin typeface="+mj-lt"/>
              <a:ea typeface="ＭＳ Ｐゴシック" pitchFamily="34" charset="-128"/>
              <a:cs typeface="Arial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2000" dirty="0">
                <a:latin typeface="+mj-lt"/>
                <a:ea typeface="ＭＳ Ｐゴシック" pitchFamily="34" charset="-128"/>
                <a:cs typeface="Arial" pitchFamily="34" charset="0"/>
              </a:rPr>
              <a:t>Imperial College Healthcare NHS Trust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000" dirty="0">
                <a:latin typeface="+mj-lt"/>
                <a:ea typeface="ＭＳ Ｐゴシック" pitchFamily="34" charset="-128"/>
                <a:cs typeface="Arial" pitchFamily="34" charset="0"/>
              </a:rPr>
              <a:t>Blog: </a:t>
            </a:r>
            <a:r>
              <a:rPr lang="en-GB" sz="2000" dirty="0">
                <a:latin typeface="+mj-lt"/>
                <a:ea typeface="ＭＳ Ｐゴシック" pitchFamily="34" charset="-128"/>
                <a:cs typeface="Arial" pitchFamily="34" charset="0"/>
                <a:hlinkClick r:id="rId2"/>
              </a:rPr>
              <a:t>www.ReflectionsIPC.com</a:t>
            </a:r>
            <a:endParaRPr lang="en-GB" sz="2000" dirty="0">
              <a:latin typeface="+mj-lt"/>
              <a:ea typeface="ＭＳ Ｐゴシック" pitchFamily="34" charset="-128"/>
              <a:cs typeface="Arial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2000" dirty="0">
                <a:latin typeface="+mj-lt"/>
                <a:ea typeface="ＭＳ Ｐゴシック" pitchFamily="34" charset="-128"/>
                <a:cs typeface="Arial" pitchFamily="34" charset="0"/>
              </a:rPr>
              <a:t>Twitter: @</a:t>
            </a:r>
            <a:r>
              <a:rPr lang="en-GB" sz="2000" dirty="0" err="1">
                <a:latin typeface="+mj-lt"/>
                <a:ea typeface="ＭＳ Ｐゴシック" pitchFamily="34" charset="-128"/>
                <a:cs typeface="Arial" pitchFamily="34" charset="0"/>
              </a:rPr>
              <a:t>jonotter</a:t>
            </a:r>
            <a:r>
              <a:rPr lang="en-GB" sz="2000" dirty="0">
                <a:latin typeface="+mj-lt"/>
                <a:ea typeface="ＭＳ Ｐゴシック" pitchFamily="34" charset="-128"/>
                <a:cs typeface="Arial" pitchFamily="34" charset="0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000" dirty="0">
                <a:latin typeface="+mj-lt"/>
                <a:ea typeface="ＭＳ Ｐゴシック" pitchFamily="34" charset="-128"/>
                <a:cs typeface="Arial" pitchFamily="34" charset="0"/>
              </a:rPr>
              <a:t>Email: </a:t>
            </a:r>
            <a:r>
              <a:rPr lang="en-GB" sz="2000" dirty="0">
                <a:latin typeface="+mj-lt"/>
                <a:ea typeface="ＭＳ Ｐゴシック" pitchFamily="34" charset="-128"/>
                <a:cs typeface="Arial" pitchFamily="34" charset="0"/>
                <a:hlinkClick r:id="rId3"/>
              </a:rPr>
              <a:t>jon.otter@imperial.nhs.uk</a:t>
            </a:r>
            <a:r>
              <a:rPr lang="en-GB" sz="2000" dirty="0">
                <a:latin typeface="+mj-lt"/>
                <a:ea typeface="ＭＳ Ｐゴシック" pitchFamily="34" charset="-128"/>
                <a:cs typeface="Arial" pitchFamily="34" charset="0"/>
              </a:rPr>
              <a:t> </a:t>
            </a:r>
          </a:p>
          <a:p>
            <a:pPr eaLnBrk="1" hangingPunct="1"/>
            <a:endParaRPr lang="en-GB" sz="2100" dirty="0" smtClean="0">
              <a:latin typeface="+mj-lt"/>
            </a:endParaRPr>
          </a:p>
          <a:p>
            <a:pPr eaLnBrk="1" hangingPunct="1"/>
            <a:endParaRPr lang="en-US" dirty="0" smtClean="0">
              <a:latin typeface="+mj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BQ-Hospital Room - Clean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08720"/>
            <a:ext cx="363665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BQ-Hospital Room - Clean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1766" y="908720"/>
            <a:ext cx="363665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38948" y="429309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Room A</a:t>
            </a:r>
            <a:endParaRPr lang="en-GB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86019" y="429309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Room B</a:t>
            </a:r>
            <a:endParaRPr lang="en-GB" b="1" dirty="0"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48064" y="1196752"/>
            <a:ext cx="302433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0" b="1" dirty="0" smtClean="0">
                <a:solidFill>
                  <a:srgbClr val="FF0000"/>
                </a:solidFill>
                <a:latin typeface="+mn-lt"/>
              </a:rPr>
              <a:t>2x</a:t>
            </a:r>
            <a:endParaRPr lang="en-GB" sz="150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094050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/>
        </p:nvSpPr>
        <p:spPr>
          <a:xfrm>
            <a:off x="1571604" y="4343408"/>
            <a:ext cx="1636295" cy="1636295"/>
          </a:xfrm>
          <a:prstGeom prst="ellipse">
            <a:avLst/>
          </a:prstGeom>
          <a:blipFill rotWithShape="1">
            <a:blip r:embed="rId2" cstate="email"/>
            <a:stretch>
              <a:fillRect/>
            </a:stretch>
          </a:blipFill>
          <a:ln w="127000">
            <a:solidFill>
              <a:srgbClr val="3F854C"/>
            </a:solidFill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571604" y="4350185"/>
            <a:ext cx="1636295" cy="1636295"/>
          </a:xfrm>
          <a:prstGeom prst="ellipse">
            <a:avLst/>
          </a:prstGeom>
          <a:blipFill rotWithShape="1">
            <a:blip r:embed="rId2" cstate="email"/>
            <a:stretch>
              <a:fillRect/>
            </a:stretch>
          </a:blipFill>
          <a:ln w="127000">
            <a:solidFill>
              <a:srgbClr val="C00000"/>
            </a:solidFill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680" name="Rectangle 10"/>
          <p:cNvSpPr>
            <a:spLocks/>
          </p:cNvSpPr>
          <p:nvPr/>
        </p:nvSpPr>
        <p:spPr bwMode="auto">
          <a:xfrm>
            <a:off x="360363" y="360363"/>
            <a:ext cx="8423275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tabLst>
                <a:tab pos="4037013" algn="l"/>
              </a:tabLst>
            </a:pPr>
            <a:r>
              <a:rPr lang="en-GB" sz="2800" dirty="0">
                <a:solidFill>
                  <a:srgbClr val="4B63AE"/>
                </a:solidFill>
                <a:latin typeface="Verdana" pitchFamily="34" charset="0"/>
              </a:rPr>
              <a:t>‘The room </a:t>
            </a:r>
            <a:r>
              <a:rPr lang="en-GB" sz="2800" dirty="0" smtClean="0">
                <a:solidFill>
                  <a:srgbClr val="4B63AE"/>
                </a:solidFill>
                <a:latin typeface="Verdana" pitchFamily="34" charset="0"/>
              </a:rPr>
              <a:t>lotto’</a:t>
            </a:r>
            <a:endParaRPr lang="en-US" sz="2800" dirty="0">
              <a:solidFill>
                <a:srgbClr val="4B63AE"/>
              </a:solidFill>
              <a:latin typeface="Verdana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571604" y="2649961"/>
            <a:ext cx="1636295" cy="1636295"/>
          </a:xfrm>
          <a:prstGeom prst="ellipse">
            <a:avLst/>
          </a:prstGeom>
          <a:blipFill rotWithShape="1">
            <a:blip r:embed="rId3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571604" y="928670"/>
            <a:ext cx="1636295" cy="1636295"/>
          </a:xfrm>
          <a:prstGeom prst="ellipse">
            <a:avLst/>
          </a:prstGeom>
          <a:blipFill rotWithShape="1">
            <a:blip r:embed="rId2" cstate="email"/>
            <a:stretch>
              <a:fillRect/>
            </a:stretch>
          </a:blipFill>
          <a:ln w="127000">
            <a:solidFill>
              <a:srgbClr val="C00000"/>
            </a:solidFill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500438" y="1214438"/>
            <a:ext cx="46434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dirty="0">
                <a:latin typeface="+mn-lt"/>
              </a:rPr>
              <a:t>Patient infected or colonised with a pathogen (e.g. </a:t>
            </a:r>
            <a:r>
              <a:rPr lang="en-GB" i="1" dirty="0">
                <a:latin typeface="+mn-lt"/>
              </a:rPr>
              <a:t>C. </a:t>
            </a:r>
            <a:r>
              <a:rPr lang="en-GB" i="1" dirty="0" err="1">
                <a:latin typeface="+mn-lt"/>
              </a:rPr>
              <a:t>difficile</a:t>
            </a:r>
            <a:r>
              <a:rPr lang="en-GB" dirty="0">
                <a:latin typeface="+mn-lt"/>
              </a:rPr>
              <a:t>, MRSA, VRE, </a:t>
            </a:r>
            <a:r>
              <a:rPr lang="en-GB" dirty="0" smtClean="0">
                <a:latin typeface="+mn-lt"/>
              </a:rPr>
              <a:t>     </a:t>
            </a:r>
          </a:p>
          <a:p>
            <a:pPr>
              <a:defRPr/>
            </a:pPr>
            <a:r>
              <a:rPr lang="en-GB" i="1" dirty="0" smtClean="0">
                <a:latin typeface="+mn-lt"/>
              </a:rPr>
              <a:t>A</a:t>
            </a:r>
            <a:r>
              <a:rPr lang="en-GB" i="1" dirty="0">
                <a:latin typeface="+mn-lt"/>
              </a:rPr>
              <a:t>. </a:t>
            </a:r>
            <a:r>
              <a:rPr lang="en-GB" i="1" dirty="0" err="1">
                <a:latin typeface="+mn-lt"/>
              </a:rPr>
              <a:t>baumannii</a:t>
            </a:r>
            <a:r>
              <a:rPr lang="en-GB" i="1" dirty="0">
                <a:latin typeface="+mn-lt"/>
              </a:rPr>
              <a:t> </a:t>
            </a:r>
            <a:r>
              <a:rPr lang="en-GB" dirty="0">
                <a:latin typeface="+mn-lt"/>
              </a:rPr>
              <a:t>or</a:t>
            </a:r>
            <a:r>
              <a:rPr lang="en-GB" i="1" dirty="0">
                <a:latin typeface="+mn-lt"/>
              </a:rPr>
              <a:t> P. </a:t>
            </a:r>
            <a:r>
              <a:rPr lang="en-GB" i="1" dirty="0" err="1">
                <a:latin typeface="+mn-lt"/>
              </a:rPr>
              <a:t>aeruginosa</a:t>
            </a:r>
            <a:r>
              <a:rPr lang="en-GB" dirty="0">
                <a:latin typeface="+mn-lt"/>
              </a:rPr>
              <a:t>)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00438" y="2857500"/>
            <a:ext cx="507206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latin typeface="+mn-lt"/>
              </a:rPr>
              <a:t>Patient is discharged and the room is cleaned / disinfected; surfaces in the room remain contaminated with the pathogen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00438" y="4857750"/>
            <a:ext cx="507206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latin typeface="+mn-lt"/>
              </a:rPr>
              <a:t>The next room occupant is at an increased risk of acquiring the pathogen</a:t>
            </a:r>
          </a:p>
        </p:txBody>
      </p:sp>
    </p:spTree>
    <p:extLst>
      <p:ext uri="{BB962C8B-B14F-4D97-AF65-F5344CB8AC3E}">
        <p14:creationId xmlns:p14="http://schemas.microsoft.com/office/powerpoint/2010/main" val="36505972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/>
          </p:cNvSpPr>
          <p:nvPr/>
        </p:nvSpPr>
        <p:spPr bwMode="auto">
          <a:xfrm>
            <a:off x="288355" y="360363"/>
            <a:ext cx="9036173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tabLst>
                <a:tab pos="4037013" algn="l"/>
              </a:tabLst>
            </a:pPr>
            <a:r>
              <a:rPr lang="en-GB" sz="2800" dirty="0" smtClean="0">
                <a:solidFill>
                  <a:srgbClr val="4B63AE"/>
                </a:solidFill>
                <a:latin typeface="Verdana" pitchFamily="34" charset="0"/>
              </a:rPr>
              <a:t>Increased risk from the prior room occupant</a:t>
            </a:r>
            <a:endParaRPr lang="en-US" sz="2800" dirty="0">
              <a:solidFill>
                <a:srgbClr val="4B63AE"/>
              </a:solidFill>
              <a:latin typeface="Verdana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07950" y="6474838"/>
            <a:ext cx="6091700" cy="3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>
              <a:defRPr/>
            </a:pPr>
            <a:r>
              <a:rPr lang="en-GB" sz="1600" dirty="0">
                <a:latin typeface="+mj-lt"/>
              </a:rPr>
              <a:t>Otter </a:t>
            </a:r>
            <a:r>
              <a:rPr lang="en-GB" sz="1600" i="1" dirty="0" smtClean="0">
                <a:latin typeface="+mj-lt"/>
              </a:rPr>
              <a:t>et al</a:t>
            </a:r>
            <a:r>
              <a:rPr lang="en-GB" sz="1600" dirty="0" smtClean="0">
                <a:latin typeface="+mj-lt"/>
              </a:rPr>
              <a:t>. </a:t>
            </a:r>
            <a:r>
              <a:rPr lang="en-GB" sz="1600" i="1" dirty="0" smtClean="0">
                <a:latin typeface="+mj-lt"/>
              </a:rPr>
              <a:t>Am J Infect Control </a:t>
            </a:r>
            <a:r>
              <a:rPr lang="en-GB" sz="1600" dirty="0" smtClean="0">
                <a:latin typeface="+mj-lt"/>
              </a:rPr>
              <a:t>2013;41(5 </a:t>
            </a:r>
            <a:r>
              <a:rPr lang="en-GB" sz="1600" dirty="0" err="1" smtClean="0">
                <a:latin typeface="+mj-lt"/>
              </a:rPr>
              <a:t>Suppl</a:t>
            </a:r>
            <a:r>
              <a:rPr lang="en-GB" sz="1600" dirty="0" smtClean="0">
                <a:latin typeface="+mj-lt"/>
              </a:rPr>
              <a:t>):S6-11.</a:t>
            </a:r>
            <a:endParaRPr lang="en-GB" sz="1600" dirty="0">
              <a:latin typeface="+mj-lt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357158" y="1142984"/>
          <a:ext cx="8143932" cy="4712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Straight Connector 16"/>
          <p:cNvSpPr/>
          <p:nvPr/>
        </p:nvSpPr>
        <p:spPr>
          <a:xfrm rot="5400000" flipH="1" flipV="1">
            <a:off x="2870998" y="3175212"/>
            <a:ext cx="3649916" cy="1408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3511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Taking the ‘lotto’ out of the room</a:t>
            </a:r>
            <a:endParaRPr lang="en-GB" dirty="0"/>
          </a:p>
        </p:txBody>
      </p:sp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357158" y="1071546"/>
          <a:ext cx="8001056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5512569" y="1268760"/>
            <a:ext cx="0" cy="374441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961" name="Rectangle 1"/>
          <p:cNvSpPr>
            <a:spLocks noChangeArrowheads="1"/>
          </p:cNvSpPr>
          <p:nvPr/>
        </p:nvSpPr>
        <p:spPr bwMode="auto">
          <a:xfrm>
            <a:off x="0" y="6273249"/>
            <a:ext cx="521309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Datta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en-GB" sz="1600" i="1" dirty="0" smtClean="0">
                <a:latin typeface="+mj-lt"/>
                <a:ea typeface="Calibri" pitchFamily="34" charset="0"/>
                <a:cs typeface="Times New Roman" pitchFamily="18" charset="0"/>
              </a:rPr>
              <a:t>et al. </a:t>
            </a:r>
            <a:r>
              <a:rPr kumimoji="0" lang="en-GB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Arch Intern Med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2011;</a:t>
            </a:r>
            <a:r>
              <a:rPr kumimoji="0" lang="en-GB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171: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491-494.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Passaretti </a:t>
            </a:r>
            <a:r>
              <a:rPr kumimoji="0" lang="en-GB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et al. </a:t>
            </a:r>
            <a:r>
              <a:rPr kumimoji="0" lang="en-GB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Clin</a:t>
            </a:r>
            <a:r>
              <a:rPr kumimoji="0" lang="en-GB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Infect </a:t>
            </a:r>
            <a:r>
              <a:rPr kumimoji="0" lang="en-GB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Dis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2013;</a:t>
            </a:r>
            <a:r>
              <a:rPr kumimoji="0" lang="en-GB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56: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27-35.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I transmission slide nineteen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79512" y="908720"/>
            <a:ext cx="8784976" cy="5112568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4799102" y="260648"/>
            <a:ext cx="4453418" cy="86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 sz="2800" dirty="0" smtClean="0">
              <a:solidFill>
                <a:srgbClr val="00B050"/>
              </a:solidFill>
              <a:latin typeface="Verdan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6453336"/>
            <a:ext cx="7326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1600" dirty="0" smtClean="0">
                <a:latin typeface="Verdana" pitchFamily="34" charset="0"/>
                <a:cs typeface="Times New Roman" pitchFamily="18" charset="0"/>
              </a:rPr>
              <a:t>Otter </a:t>
            </a:r>
            <a:r>
              <a:rPr lang="en-GB" sz="1600" i="1" dirty="0" smtClean="0">
                <a:latin typeface="Verdana" pitchFamily="34" charset="0"/>
                <a:cs typeface="Times New Roman" pitchFamily="18" charset="0"/>
              </a:rPr>
              <a:t>et al. Infect Control Hosp </a:t>
            </a:r>
            <a:r>
              <a:rPr lang="en-GB" sz="1600" i="1" dirty="0" err="1" smtClean="0">
                <a:latin typeface="Verdana" pitchFamily="34" charset="0"/>
                <a:cs typeface="Times New Roman" pitchFamily="18" charset="0"/>
              </a:rPr>
              <a:t>Epidemiol</a:t>
            </a:r>
            <a:r>
              <a:rPr lang="en-GB" sz="1600" i="1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en-GB" sz="1600" dirty="0" smtClean="0">
                <a:latin typeface="Verdana" pitchFamily="34" charset="0"/>
                <a:cs typeface="Times New Roman" pitchFamily="18" charset="0"/>
              </a:rPr>
              <a:t>2011;32:687-699.</a:t>
            </a:r>
            <a:endParaRPr lang="en-GB" sz="1600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19872" y="2420888"/>
            <a:ext cx="136815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563888" y="2420888"/>
            <a:ext cx="1224136" cy="1080120"/>
          </a:xfrm>
          <a:prstGeom prst="straightConnector1">
            <a:avLst/>
          </a:prstGeom>
          <a:ln w="38100">
            <a:solidFill>
              <a:srgbClr val="83C79A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925512"/>
          </a:xfrm>
        </p:spPr>
        <p:txBody>
          <a:bodyPr/>
          <a:lstStyle/>
          <a:p>
            <a:r>
              <a:rPr lang="en-GB" sz="2800" dirty="0" smtClean="0"/>
              <a:t>Transmission routes</a:t>
            </a:r>
            <a:endParaRPr lang="en-GB" sz="28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25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2532" name="Picture 4" descr="BQ-Hospital Room - Clean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57188"/>
            <a:ext cx="9571038" cy="8528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3643313" y="377825"/>
            <a:ext cx="857250" cy="693738"/>
            <a:chOff x="3643313" y="0"/>
            <a:chExt cx="857249" cy="693964"/>
          </a:xfrm>
        </p:grpSpPr>
        <p:sp>
          <p:nvSpPr>
            <p:cNvPr id="12" name="Isosceles Triangle 11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54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86%</a:t>
              </a:r>
            </a:p>
          </p:txBody>
        </p:sp>
      </p:grpSp>
      <p:cxnSp>
        <p:nvCxnSpPr>
          <p:cNvPr id="25" name="Straight Arrow Connector 24"/>
          <p:cNvCxnSpPr>
            <a:stCxn id="12" idx="3"/>
          </p:cNvCxnSpPr>
          <p:nvPr/>
        </p:nvCxnSpPr>
        <p:spPr>
          <a:xfrm rot="16200000" flipH="1">
            <a:off x="3714751" y="1428750"/>
            <a:ext cx="857250" cy="14287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5000625" y="6000750"/>
            <a:ext cx="857250" cy="693738"/>
            <a:chOff x="3643313" y="0"/>
            <a:chExt cx="857249" cy="693964"/>
          </a:xfrm>
        </p:grpSpPr>
        <p:sp>
          <p:nvSpPr>
            <p:cNvPr id="29" name="Isosceles Triangle 28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52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96%</a:t>
              </a:r>
            </a:p>
          </p:txBody>
        </p:sp>
      </p:grp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5000625" y="735013"/>
            <a:ext cx="857250" cy="693737"/>
            <a:chOff x="3643313" y="0"/>
            <a:chExt cx="857249" cy="693964"/>
          </a:xfrm>
        </p:grpSpPr>
        <p:sp>
          <p:nvSpPr>
            <p:cNvPr id="32" name="Isosceles Triangle 31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50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58%</a:t>
              </a:r>
            </a:p>
          </p:txBody>
        </p:sp>
      </p:grpSp>
      <p:cxnSp>
        <p:nvCxnSpPr>
          <p:cNvPr id="34" name="Straight Arrow Connector 33"/>
          <p:cNvCxnSpPr>
            <a:stCxn id="32" idx="3"/>
          </p:cNvCxnSpPr>
          <p:nvPr/>
        </p:nvCxnSpPr>
        <p:spPr>
          <a:xfrm rot="5400000">
            <a:off x="4572000" y="1643063"/>
            <a:ext cx="1071563" cy="64293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7286625" y="5429250"/>
            <a:ext cx="857250" cy="693738"/>
            <a:chOff x="3643313" y="0"/>
            <a:chExt cx="857249" cy="693964"/>
          </a:xfrm>
        </p:grpSpPr>
        <p:sp>
          <p:nvSpPr>
            <p:cNvPr id="39" name="Isosceles Triangle 38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48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59%</a:t>
              </a:r>
            </a:p>
          </p:txBody>
        </p:sp>
      </p:grp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2714625" y="2286000"/>
            <a:ext cx="857250" cy="693738"/>
            <a:chOff x="3643313" y="0"/>
            <a:chExt cx="857249" cy="693964"/>
          </a:xfrm>
        </p:grpSpPr>
        <p:sp>
          <p:nvSpPr>
            <p:cNvPr id="42" name="Isosceles Triangle 41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46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93%</a:t>
              </a:r>
            </a:p>
          </p:txBody>
        </p:sp>
      </p:grpSp>
      <p:cxnSp>
        <p:nvCxnSpPr>
          <p:cNvPr id="44" name="Straight Arrow Connector 43"/>
          <p:cNvCxnSpPr>
            <a:stCxn id="42" idx="3"/>
          </p:cNvCxnSpPr>
          <p:nvPr/>
        </p:nvCxnSpPr>
        <p:spPr>
          <a:xfrm rot="16200000" flipH="1">
            <a:off x="3061494" y="3061494"/>
            <a:ext cx="663575" cy="50006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48"/>
          <p:cNvGrpSpPr>
            <a:grpSpLocks/>
          </p:cNvGrpSpPr>
          <p:nvPr/>
        </p:nvGrpSpPr>
        <p:grpSpPr bwMode="auto">
          <a:xfrm>
            <a:off x="2071688" y="3500438"/>
            <a:ext cx="857250" cy="693737"/>
            <a:chOff x="3643313" y="0"/>
            <a:chExt cx="857249" cy="693964"/>
          </a:xfrm>
        </p:grpSpPr>
        <p:sp>
          <p:nvSpPr>
            <p:cNvPr id="50" name="Isosceles Triangle 49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44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85%</a:t>
              </a:r>
            </a:p>
          </p:txBody>
        </p:sp>
      </p:grpSp>
      <p:sp>
        <p:nvSpPr>
          <p:cNvPr id="53" name="Text Box 7"/>
          <p:cNvSpPr txBox="1">
            <a:spLocks noChangeArrowheads="1"/>
          </p:cNvSpPr>
          <p:nvPr/>
        </p:nvSpPr>
        <p:spPr bwMode="auto">
          <a:xfrm>
            <a:off x="-71438" y="6237288"/>
            <a:ext cx="8715376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288925" indent="-288925"/>
            <a:r>
              <a:rPr lang="en-GB" sz="1600" dirty="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	French </a:t>
            </a:r>
            <a:r>
              <a:rPr lang="en-GB" sz="1600" i="1" dirty="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et al. J </a:t>
            </a:r>
            <a:r>
              <a:rPr lang="en-GB" sz="1600" i="1" dirty="0" err="1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Hosp</a:t>
            </a:r>
            <a:r>
              <a:rPr lang="en-GB" sz="1600" i="1" dirty="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 Infect </a:t>
            </a:r>
            <a:r>
              <a:rPr lang="en-GB" sz="1600" dirty="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2004;57:31-37.</a:t>
            </a:r>
            <a:r>
              <a:rPr lang="en-GB" sz="1600" dirty="0">
                <a:solidFill>
                  <a:schemeClr val="bg1"/>
                </a:solidFill>
                <a:latin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31034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ChangeArrowheads="1"/>
          </p:cNvSpPr>
          <p:nvPr/>
        </p:nvSpPr>
        <p:spPr bwMode="auto">
          <a:xfrm>
            <a:off x="0" y="251460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64961" name="Group 97"/>
          <p:cNvGraphicFramePr>
            <a:graphicFrameLocks noGrp="1"/>
          </p:cNvGraphicFramePr>
          <p:nvPr/>
        </p:nvGraphicFramePr>
        <p:xfrm>
          <a:off x="250824" y="1038236"/>
          <a:ext cx="8641656" cy="3962400"/>
        </p:xfrm>
        <a:graphic>
          <a:graphicData uri="http://schemas.openxmlformats.org/drawingml/2006/table">
            <a:tbl>
              <a:tblPr/>
              <a:tblGrid>
                <a:gridCol w="5324979"/>
                <a:gridCol w="3316677"/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Organism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Survival time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Clostridium difficile 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(spores)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5 months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Acinetobacter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spp.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3 days to 5 months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Enterococcus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spp. including VRE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5 days – 4 years (!)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2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Pseudomonas </a:t>
                      </a:r>
                      <a:r>
                        <a:rPr kumimoji="0" lang="en-US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aeruginosa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6 hours – 16 months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Klebsiella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spp.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2 hours to &gt; 30 months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Staphylococcus </a:t>
                      </a:r>
                      <a:r>
                        <a:rPr kumimoji="0" lang="en-US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aureus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, inc. MRSA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7 days – 7 months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Norovirus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(and feline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calicivirus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 hours to &gt; 2 weeks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SARS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Coronavirus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72 hours to &gt;28 days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 </a:t>
                      </a:r>
                      <a:endParaRPr kumimoji="0" lang="en-US" sz="2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Influenza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Hours to several days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9185" name="Rectangle 53"/>
          <p:cNvSpPr>
            <a:spLocks noChangeArrowheads="1"/>
          </p:cNvSpPr>
          <p:nvPr/>
        </p:nvSpPr>
        <p:spPr bwMode="auto">
          <a:xfrm>
            <a:off x="251520" y="5143512"/>
            <a:ext cx="599196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GB" sz="1600" dirty="0">
                <a:latin typeface="+mj-lt"/>
              </a:rPr>
              <a:t>Adapted from Kramer </a:t>
            </a:r>
            <a:r>
              <a:rPr lang="en-GB" sz="1600" i="1" dirty="0">
                <a:latin typeface="+mj-lt"/>
              </a:rPr>
              <a:t>et al. BMC Infect </a:t>
            </a:r>
            <a:r>
              <a:rPr lang="en-GB" sz="1600" i="1" dirty="0" err="1">
                <a:latin typeface="+mj-lt"/>
              </a:rPr>
              <a:t>Dis</a:t>
            </a:r>
            <a:r>
              <a:rPr lang="en-GB" sz="1600" i="1" dirty="0">
                <a:latin typeface="+mj-lt"/>
              </a:rPr>
              <a:t> </a:t>
            </a:r>
            <a:r>
              <a:rPr lang="en-GB" sz="1600" dirty="0">
                <a:latin typeface="+mj-lt"/>
              </a:rPr>
              <a:t>2006;6:130.</a:t>
            </a:r>
          </a:p>
        </p:txBody>
      </p:sp>
      <p:sp>
        <p:nvSpPr>
          <p:cNvPr id="8" name="Rectangle 2"/>
          <p:cNvSpPr>
            <a:spLocks noGrp="1"/>
          </p:cNvSpPr>
          <p:nvPr>
            <p:ph type="title" idx="4294967295"/>
          </p:nvPr>
        </p:nvSpPr>
        <p:spPr>
          <a:xfrm>
            <a:off x="360363" y="360363"/>
            <a:ext cx="8423275" cy="925512"/>
          </a:xfrm>
        </p:spPr>
        <p:txBody>
          <a:bodyPr/>
          <a:lstStyle/>
          <a:p>
            <a:pPr eaLnBrk="1" hangingPunct="1"/>
            <a:r>
              <a:rPr lang="en-GB" dirty="0" smtClean="0"/>
              <a:t>Surface survival</a:t>
            </a:r>
            <a:endParaRPr lang="en-US" dirty="0" smtClean="0"/>
          </a:p>
        </p:txBody>
      </p:sp>
      <p:sp>
        <p:nvSpPr>
          <p:cNvPr id="6" name="Rectangle 53"/>
          <p:cNvSpPr>
            <a:spLocks noChangeArrowheads="1"/>
          </p:cNvSpPr>
          <p:nvPr/>
        </p:nvSpPr>
        <p:spPr bwMode="auto">
          <a:xfrm>
            <a:off x="71406" y="5715016"/>
            <a:ext cx="610532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nl-NL" sz="1600" dirty="0" smtClean="0">
                <a:latin typeface="+mj-lt"/>
              </a:rPr>
              <a:t>Wagenvoort et al. J Hosp Infect 2011;77:282-283.</a:t>
            </a:r>
          </a:p>
          <a:p>
            <a:pPr marL="342900" indent="-342900">
              <a:buAutoNum type="arabicPeriod"/>
            </a:pPr>
            <a:r>
              <a:rPr lang="en-GB" sz="1600" dirty="0" err="1" smtClean="0">
                <a:latin typeface="+mj-lt"/>
              </a:rPr>
              <a:t>Doultree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i="1" dirty="0" smtClean="0">
                <a:latin typeface="+mj-lt"/>
              </a:rPr>
              <a:t>et al. J Hosp Infect </a:t>
            </a:r>
            <a:r>
              <a:rPr lang="en-GB" sz="1600" dirty="0" smtClean="0">
                <a:latin typeface="+mj-lt"/>
              </a:rPr>
              <a:t>1999;41:51-57.</a:t>
            </a:r>
          </a:p>
          <a:p>
            <a:pPr marL="342900" indent="-342900">
              <a:buAutoNum type="arabicPeriod"/>
            </a:pPr>
            <a:r>
              <a:rPr lang="en-GB" sz="1600" dirty="0" err="1" smtClean="0">
                <a:latin typeface="+mj-lt"/>
              </a:rPr>
              <a:t>Rabenau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i="1" dirty="0" smtClean="0">
                <a:latin typeface="+mj-lt"/>
              </a:rPr>
              <a:t>et al. Med </a:t>
            </a:r>
            <a:r>
              <a:rPr lang="en-GB" sz="1600" i="1" dirty="0" err="1" smtClean="0">
                <a:latin typeface="+mj-lt"/>
              </a:rPr>
              <a:t>Microbiol</a:t>
            </a:r>
            <a:r>
              <a:rPr lang="en-GB" sz="1600" i="1" dirty="0" smtClean="0">
                <a:latin typeface="+mj-lt"/>
              </a:rPr>
              <a:t> </a:t>
            </a:r>
            <a:r>
              <a:rPr lang="en-GB" sz="1600" i="1" dirty="0" err="1" smtClean="0">
                <a:latin typeface="+mj-lt"/>
              </a:rPr>
              <a:t>Immunol</a:t>
            </a:r>
            <a:r>
              <a:rPr lang="en-GB" sz="1600" i="1" dirty="0" smtClean="0">
                <a:latin typeface="+mj-lt"/>
              </a:rPr>
              <a:t> </a:t>
            </a:r>
            <a:r>
              <a:rPr lang="en-GB" sz="1600" dirty="0" smtClean="0">
                <a:latin typeface="+mj-lt"/>
              </a:rPr>
              <a:t>2005;194:1-6.</a:t>
            </a:r>
          </a:p>
          <a:p>
            <a:pPr marL="342900" indent="-342900">
              <a:buAutoNum type="arabicPeriod"/>
            </a:pPr>
            <a:r>
              <a:rPr lang="en-GB" sz="1600" dirty="0" smtClean="0">
                <a:latin typeface="+mj-lt"/>
              </a:rPr>
              <a:t>Bean </a:t>
            </a:r>
            <a:r>
              <a:rPr lang="en-GB" sz="1600" i="1" dirty="0" smtClean="0">
                <a:latin typeface="+mj-lt"/>
              </a:rPr>
              <a:t>et al. </a:t>
            </a:r>
            <a:r>
              <a:rPr lang="fr-FR" sz="1600" i="1" dirty="0" smtClean="0">
                <a:latin typeface="+mj-lt"/>
              </a:rPr>
              <a:t>J Infect Dis </a:t>
            </a:r>
            <a:r>
              <a:rPr lang="fr-FR" sz="1600" dirty="0" smtClean="0">
                <a:latin typeface="+mj-lt"/>
              </a:rPr>
              <a:t>1982;146:47-51.</a:t>
            </a:r>
            <a:endParaRPr lang="en-GB" sz="1600" dirty="0" smtClean="0">
              <a:latin typeface="+mj-lt"/>
            </a:endParaRPr>
          </a:p>
          <a:p>
            <a:pPr marL="342900" indent="-342900">
              <a:buAutoNum type="arabicPeriod"/>
            </a:pPr>
            <a:endParaRPr lang="en-GB" sz="1600" dirty="0" smtClean="0">
              <a:latin typeface="+mj-lt"/>
            </a:endParaRPr>
          </a:p>
          <a:p>
            <a:pPr marL="342900" indent="-342900">
              <a:buAutoNum type="arabicPeriod"/>
            </a:pPr>
            <a:endParaRPr lang="en-GB" sz="1600" dirty="0">
              <a:latin typeface="+mj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6"/>
          <p:cNvGraphicFramePr>
            <a:graphicFrameLocks noChangeAspect="1"/>
          </p:cNvGraphicFramePr>
          <p:nvPr/>
        </p:nvGraphicFramePr>
        <p:xfrm>
          <a:off x="1454150" y="1098550"/>
          <a:ext cx="9952038" cy="4943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7" name="Text Box 8"/>
          <p:cNvSpPr txBox="1">
            <a:spLocks noChangeArrowheads="1"/>
          </p:cNvSpPr>
          <p:nvPr/>
        </p:nvSpPr>
        <p:spPr bwMode="auto">
          <a:xfrm>
            <a:off x="2409825" y="4386263"/>
            <a:ext cx="172878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b"/>
          <a:lstStyle/>
          <a:p>
            <a:pPr algn="ctr" eaLnBrk="0" hangingPunct="0"/>
            <a:endParaRPr lang="en-GB" sz="1500" b="1">
              <a:latin typeface="Lucida Sans" pitchFamily="34" charset="0"/>
            </a:endParaRPr>
          </a:p>
          <a:p>
            <a:pPr algn="ctr" eaLnBrk="0" hangingPunct="0"/>
            <a:endParaRPr lang="en-GB" sz="1500">
              <a:latin typeface="Lucida Sans" pitchFamily="34" charset="0"/>
            </a:endParaRPr>
          </a:p>
          <a:p>
            <a:pPr algn="ctr" eaLnBrk="0" hangingPunct="0"/>
            <a:endParaRPr lang="en-GB" sz="1500">
              <a:latin typeface="Lucida Sans" pitchFamily="34" charset="0"/>
            </a:endParaRPr>
          </a:p>
          <a:p>
            <a:pPr algn="ctr" eaLnBrk="0" hangingPunct="0"/>
            <a:endParaRPr lang="en-GB" sz="1500">
              <a:latin typeface="Lucida Sans" pitchFamily="34" charset="0"/>
            </a:endParaRPr>
          </a:p>
          <a:p>
            <a:pPr algn="ctr" eaLnBrk="0" hangingPunct="0"/>
            <a:endParaRPr lang="en-GB" sz="1500">
              <a:latin typeface="Lucida Sans" pitchFamily="34" charset="0"/>
            </a:endParaRPr>
          </a:p>
          <a:p>
            <a:pPr algn="ctr" eaLnBrk="0" hangingPunct="0"/>
            <a:endParaRPr lang="en-GB" sz="1500">
              <a:latin typeface="Lucida Sans" pitchFamily="34" charset="0"/>
            </a:endParaRPr>
          </a:p>
          <a:p>
            <a:pPr algn="ctr" eaLnBrk="0" hangingPunct="0"/>
            <a:r>
              <a:rPr lang="en-GB" sz="1500">
                <a:latin typeface="Lucida Sans" pitchFamily="34" charset="0"/>
              </a:rPr>
              <a:t/>
            </a:r>
            <a:br>
              <a:rPr lang="en-GB" sz="1500">
                <a:latin typeface="Lucida Sans" pitchFamily="34" charset="0"/>
              </a:rPr>
            </a:br>
            <a:r>
              <a:rPr lang="en-GB" sz="1500">
                <a:latin typeface="Lucida Sans" pitchFamily="34" charset="0"/>
              </a:rPr>
              <a:t/>
            </a:r>
            <a:br>
              <a:rPr lang="en-GB" sz="1500">
                <a:latin typeface="Lucida Sans" pitchFamily="34" charset="0"/>
              </a:rPr>
            </a:br>
            <a:endParaRPr lang="en-GB" sz="1500">
              <a:latin typeface="Lucida Sans" pitchFamily="34" charset="0"/>
            </a:endParaRPr>
          </a:p>
          <a:p>
            <a:pPr algn="ctr" eaLnBrk="0" hangingPunct="0"/>
            <a:r>
              <a:rPr lang="en-GB" sz="1500">
                <a:latin typeface="Lucida Sans" pitchFamily="34" charset="0"/>
              </a:rPr>
              <a:t>(8 rooms; </a:t>
            </a:r>
            <a:br>
              <a:rPr lang="en-GB" sz="1500">
                <a:latin typeface="Lucida Sans" pitchFamily="34" charset="0"/>
              </a:rPr>
            </a:br>
            <a:r>
              <a:rPr lang="en-GB" sz="1500">
                <a:latin typeface="Lucida Sans" pitchFamily="34" charset="0"/>
              </a:rPr>
              <a:t>2 four-bed bays previously occupied by MRSA patients)</a:t>
            </a:r>
          </a:p>
        </p:txBody>
      </p:sp>
      <p:sp>
        <p:nvSpPr>
          <p:cNvPr id="1028" name="Text Box 12"/>
          <p:cNvSpPr txBox="1">
            <a:spLocks noChangeArrowheads="1"/>
          </p:cNvSpPr>
          <p:nvPr/>
        </p:nvSpPr>
        <p:spPr bwMode="auto">
          <a:xfrm>
            <a:off x="2251075" y="5695950"/>
            <a:ext cx="2076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en-GB" sz="2000">
                <a:latin typeface="Lucida Sans" pitchFamily="34" charset="0"/>
              </a:rPr>
              <a:t>Before cleaning</a:t>
            </a: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auto">
          <a:xfrm>
            <a:off x="4668838" y="5683250"/>
            <a:ext cx="1903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en-GB" sz="2000">
                <a:latin typeface="Lucida Sans" pitchFamily="34" charset="0"/>
              </a:rPr>
              <a:t>After cleaning</a:t>
            </a:r>
          </a:p>
        </p:txBody>
      </p:sp>
      <p:sp>
        <p:nvSpPr>
          <p:cNvPr id="1030" name="Text Box 16"/>
          <p:cNvSpPr txBox="1">
            <a:spLocks noChangeArrowheads="1"/>
          </p:cNvSpPr>
          <p:nvPr/>
        </p:nvSpPr>
        <p:spPr bwMode="auto">
          <a:xfrm rot="-5400000">
            <a:off x="-304006" y="3290094"/>
            <a:ext cx="3430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r>
              <a:rPr lang="en-GB" sz="1400" b="1">
                <a:latin typeface="Lucida Sans" pitchFamily="34" charset="0"/>
              </a:rPr>
              <a:t>Percentage of MRSA swabs positive</a:t>
            </a:r>
          </a:p>
        </p:txBody>
      </p:sp>
      <p:sp>
        <p:nvSpPr>
          <p:cNvPr id="1031" name="Line 19"/>
          <p:cNvSpPr>
            <a:spLocks noChangeShapeType="1"/>
          </p:cNvSpPr>
          <p:nvPr/>
        </p:nvSpPr>
        <p:spPr bwMode="auto">
          <a:xfrm>
            <a:off x="4643438" y="1895475"/>
            <a:ext cx="0" cy="8350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032" name="Rectangle 27"/>
          <p:cNvSpPr>
            <a:spLocks noChangeArrowheads="1"/>
          </p:cNvSpPr>
          <p:nvPr/>
        </p:nvSpPr>
        <p:spPr bwMode="auto">
          <a:xfrm>
            <a:off x="5578475" y="5106988"/>
            <a:ext cx="241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eaLnBrk="0" hangingPunct="0"/>
            <a:r>
              <a:rPr lang="en-GB" sz="1400" b="1">
                <a:latin typeface="Lucida Sans" pitchFamily="34" charset="0"/>
              </a:rPr>
              <a:t> </a:t>
            </a:r>
            <a:endParaRPr lang="en-GB" sz="1600" b="1">
              <a:latin typeface="Lucida Sans" pitchFamily="34" charset="0"/>
            </a:endParaRPr>
          </a:p>
        </p:txBody>
      </p:sp>
      <p:sp>
        <p:nvSpPr>
          <p:cNvPr id="1033" name="Text Box 7"/>
          <p:cNvSpPr txBox="1">
            <a:spLocks noChangeArrowheads="1"/>
          </p:cNvSpPr>
          <p:nvPr/>
        </p:nvSpPr>
        <p:spPr bwMode="auto">
          <a:xfrm>
            <a:off x="-71438" y="6237288"/>
            <a:ext cx="8715376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288925" indent="-288925"/>
            <a:r>
              <a:rPr lang="en-GB" sz="1600">
                <a:latin typeface="Verdana" pitchFamily="34" charset="0"/>
                <a:cs typeface="Times New Roman" pitchFamily="18" charset="0"/>
              </a:rPr>
              <a:t>	French </a:t>
            </a:r>
            <a:r>
              <a:rPr lang="en-GB" sz="1600" i="1">
                <a:latin typeface="Verdana" pitchFamily="34" charset="0"/>
                <a:cs typeface="Times New Roman" pitchFamily="18" charset="0"/>
              </a:rPr>
              <a:t>et al. J Hosp Infect </a:t>
            </a:r>
            <a:r>
              <a:rPr lang="en-GB" sz="1600">
                <a:latin typeface="Verdana" pitchFamily="34" charset="0"/>
                <a:cs typeface="Times New Roman" pitchFamily="18" charset="0"/>
              </a:rPr>
              <a:t>2004;57:31-37.</a:t>
            </a:r>
            <a:r>
              <a:rPr lang="en-GB" sz="1600">
                <a:latin typeface="Verdana" pitchFamily="34" charset="0"/>
              </a:rPr>
              <a:t> </a:t>
            </a:r>
          </a:p>
        </p:txBody>
      </p:sp>
      <p:sp>
        <p:nvSpPr>
          <p:cNvPr id="1034" name="Text Box 18"/>
          <p:cNvSpPr txBox="1">
            <a:spLocks noChangeArrowheads="1"/>
          </p:cNvSpPr>
          <p:nvPr/>
        </p:nvSpPr>
        <p:spPr bwMode="gray">
          <a:xfrm>
            <a:off x="4759325" y="1866900"/>
            <a:ext cx="1828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en-GB" sz="2500" b="1">
                <a:latin typeface="Lucida Sans" pitchFamily="34" charset="0"/>
              </a:rPr>
              <a:t>26% reduction</a:t>
            </a:r>
          </a:p>
        </p:txBody>
      </p:sp>
      <p:sp>
        <p:nvSpPr>
          <p:cNvPr id="1035" name="Text Box 18"/>
          <p:cNvSpPr txBox="1">
            <a:spLocks noChangeArrowheads="1"/>
          </p:cNvSpPr>
          <p:nvPr/>
        </p:nvSpPr>
        <p:spPr bwMode="gray">
          <a:xfrm>
            <a:off x="2266950" y="1938338"/>
            <a:ext cx="1828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algn="ctr"/>
            <a:r>
              <a:rPr lang="en-GB" sz="2500" b="1">
                <a:latin typeface="Lucida Sans" pitchFamily="34" charset="0"/>
              </a:rPr>
              <a:t>90% of 124 sites</a:t>
            </a:r>
          </a:p>
        </p:txBody>
      </p:sp>
      <p:sp>
        <p:nvSpPr>
          <p:cNvPr id="1036" name="Text Box 18"/>
          <p:cNvSpPr txBox="1">
            <a:spLocks noChangeArrowheads="1"/>
          </p:cNvSpPr>
          <p:nvPr/>
        </p:nvSpPr>
        <p:spPr bwMode="gray">
          <a:xfrm>
            <a:off x="4643438" y="2946400"/>
            <a:ext cx="1828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algn="ctr"/>
            <a:r>
              <a:rPr lang="en-GB" sz="2500" b="1">
                <a:latin typeface="Lucida Sans" pitchFamily="34" charset="0"/>
              </a:rPr>
              <a:t>66% of 124 sites</a:t>
            </a:r>
          </a:p>
        </p:txBody>
      </p:sp>
      <p:sp>
        <p:nvSpPr>
          <p:cNvPr id="1037" name="Rectangle 16"/>
          <p:cNvSpPr>
            <a:spLocks/>
          </p:cNvSpPr>
          <p:nvPr/>
        </p:nvSpPr>
        <p:spPr bwMode="auto">
          <a:xfrm>
            <a:off x="360363" y="360363"/>
            <a:ext cx="8423275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tabLst>
                <a:tab pos="4037013" algn="l"/>
              </a:tabLst>
            </a:pPr>
            <a:r>
              <a:rPr lang="en-GB" sz="2800" dirty="0">
                <a:solidFill>
                  <a:srgbClr val="4B63AE"/>
                </a:solidFill>
                <a:latin typeface="Verdana" pitchFamily="34" charset="0"/>
              </a:rPr>
              <a:t>Conventional terminal cleaning</a:t>
            </a:r>
            <a:endParaRPr lang="en-US" sz="2800" dirty="0">
              <a:solidFill>
                <a:srgbClr val="4B63AE"/>
              </a:solidFill>
              <a:latin typeface="Verdana" pitchFamily="34" charset="0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6588125" y="627063"/>
            <a:ext cx="4824413" cy="5072062"/>
          </a:xfrm>
          <a:prstGeom prst="rect">
            <a:avLst/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defRPr/>
            </a:pPr>
            <a:endParaRPr lang="en-US" sz="1400">
              <a:solidFill>
                <a:schemeClr val="lt1"/>
              </a:solidFill>
              <a:latin typeface="+mn-lt"/>
              <a:cs typeface="+mn-cs"/>
            </a:endParaRPr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4319588" y="1535113"/>
            <a:ext cx="4824412" cy="4629150"/>
            <a:chOff x="2721" y="967"/>
            <a:chExt cx="3039" cy="2916"/>
          </a:xfrm>
        </p:grpSpPr>
        <p:sp>
          <p:nvSpPr>
            <p:cNvPr id="2" name="Rectangle 32"/>
            <p:cNvSpPr>
              <a:spLocks noChangeArrowheads="1"/>
            </p:cNvSpPr>
            <p:nvPr/>
          </p:nvSpPr>
          <p:spPr bwMode="auto">
            <a:xfrm>
              <a:off x="2721" y="967"/>
              <a:ext cx="3039" cy="2676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</p:spPr>
          <p:txBody>
            <a:bodyPr lIns="91424" tIns="45712" rIns="91424" bIns="45712" anchor="ctr"/>
            <a:lstStyle/>
            <a:p>
              <a:pPr algn="ctr">
                <a:defRPr/>
              </a:pPr>
              <a:endParaRPr lang="en-US" sz="1400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3" name="Rectangle 32"/>
            <p:cNvSpPr>
              <a:spLocks noChangeArrowheads="1"/>
            </p:cNvSpPr>
            <p:nvPr/>
          </p:nvSpPr>
          <p:spPr bwMode="auto">
            <a:xfrm>
              <a:off x="2880" y="3475"/>
              <a:ext cx="1406" cy="408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</p:spPr>
          <p:txBody>
            <a:bodyPr lIns="91424" tIns="45712" rIns="91424" bIns="45712" anchor="ctr"/>
            <a:lstStyle/>
            <a:p>
              <a:pPr algn="ctr">
                <a:defRPr/>
              </a:pPr>
              <a:endParaRPr lang="en-US" sz="1400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146825" y="1277941"/>
            <a:ext cx="1339082" cy="1268906"/>
          </a:xfrm>
          <a:prstGeom prst="ellipse">
            <a:avLst/>
          </a:prstGeom>
          <a:blipFill rotWithShape="1">
            <a:blip r:embed="rId2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360668" y="1212142"/>
            <a:ext cx="1299564" cy="1299564"/>
          </a:xfrm>
          <a:prstGeom prst="ellipse">
            <a:avLst/>
          </a:prstGeom>
          <a:blipFill rotWithShape="1">
            <a:blip r:embed="rId3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499728" y="1284720"/>
            <a:ext cx="1280184" cy="1280184"/>
          </a:xfrm>
          <a:prstGeom prst="ellipse">
            <a:avLst/>
          </a:prstGeom>
          <a:blipFill rotWithShape="1">
            <a:blip r:embed="rId4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660232" y="1145287"/>
            <a:ext cx="1371003" cy="1371003"/>
          </a:xfrm>
          <a:prstGeom prst="ellipse">
            <a:avLst/>
          </a:prstGeom>
          <a:blipFill rotWithShape="1">
            <a:blip r:embed="rId4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639" name="Rectangle 9"/>
          <p:cNvSpPr>
            <a:spLocks noChangeArrowheads="1"/>
          </p:cNvSpPr>
          <p:nvPr/>
        </p:nvSpPr>
        <p:spPr bwMode="auto">
          <a:xfrm>
            <a:off x="214282" y="214290"/>
            <a:ext cx="86787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1000"/>
              </a:spcBef>
            </a:pPr>
            <a:r>
              <a:rPr lang="en-US" sz="2400" dirty="0" smtClean="0">
                <a:solidFill>
                  <a:srgbClr val="4B63AE"/>
                </a:solidFill>
                <a:latin typeface="Verdana" pitchFamily="34" charset="0"/>
              </a:rPr>
              <a:t>Pathogens </a:t>
            </a:r>
            <a:r>
              <a:rPr lang="en-US" sz="2400" dirty="0">
                <a:solidFill>
                  <a:srgbClr val="4B63AE"/>
                </a:solidFill>
                <a:latin typeface="Verdana" pitchFamily="34" charset="0"/>
              </a:rPr>
              <a:t>can be transferred from hospital surfaces to HCW hands without direct patient contact</a:t>
            </a:r>
            <a:r>
              <a:rPr lang="en-US" sz="2400" baseline="30000" dirty="0">
                <a:solidFill>
                  <a:srgbClr val="4B63AE"/>
                </a:solidFill>
                <a:latin typeface="Verdana" pitchFamily="34" charset="0"/>
              </a:rPr>
              <a:t>1-2</a:t>
            </a:r>
          </a:p>
        </p:txBody>
      </p:sp>
      <p:sp>
        <p:nvSpPr>
          <p:cNvPr id="26640" name="Text Box 7"/>
          <p:cNvSpPr txBox="1">
            <a:spLocks noChangeArrowheads="1"/>
          </p:cNvSpPr>
          <p:nvPr/>
        </p:nvSpPr>
        <p:spPr bwMode="gray">
          <a:xfrm>
            <a:off x="71438" y="5229200"/>
            <a:ext cx="8678862" cy="1846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>
                <a:latin typeface="Verdana" pitchFamily="34" charset="0"/>
                <a:cs typeface="Times New Roman" pitchFamily="18" charset="0"/>
              </a:rPr>
              <a:t>Boyce </a:t>
            </a:r>
            <a:r>
              <a:rPr lang="en-GB" sz="1500" i="1" dirty="0">
                <a:latin typeface="Verdana" pitchFamily="34" charset="0"/>
                <a:cs typeface="Times New Roman" pitchFamily="18" charset="0"/>
              </a:rPr>
              <a:t>et al. Infect Control </a:t>
            </a:r>
            <a:r>
              <a:rPr lang="en-GB" sz="1500" i="1" dirty="0" err="1">
                <a:latin typeface="Verdana" pitchFamily="34" charset="0"/>
                <a:cs typeface="Times New Roman" pitchFamily="18" charset="0"/>
              </a:rPr>
              <a:t>Hosp</a:t>
            </a:r>
            <a:r>
              <a:rPr lang="en-GB" sz="1500" i="1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en-GB" sz="1500" i="1" dirty="0" err="1">
                <a:latin typeface="Verdana" pitchFamily="34" charset="0"/>
                <a:cs typeface="Times New Roman" pitchFamily="18" charset="0"/>
              </a:rPr>
              <a:t>Epidemiol</a:t>
            </a:r>
            <a:r>
              <a:rPr lang="en-GB" sz="1500" dirty="0">
                <a:latin typeface="Verdana" pitchFamily="34" charset="0"/>
                <a:cs typeface="Times New Roman" pitchFamily="18" charset="0"/>
              </a:rPr>
              <a:t> 1997;18:622-627. </a:t>
            </a: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 err="1">
                <a:latin typeface="Verdana" pitchFamily="34" charset="0"/>
                <a:cs typeface="Times New Roman" pitchFamily="18" charset="0"/>
              </a:rPr>
              <a:t>Bhalla</a:t>
            </a:r>
            <a:r>
              <a:rPr lang="en-GB" sz="1500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en-GB" sz="1500" i="1" dirty="0">
                <a:latin typeface="Verdana" pitchFamily="34" charset="0"/>
                <a:cs typeface="Times New Roman" pitchFamily="18" charset="0"/>
              </a:rPr>
              <a:t>et al. Infect </a:t>
            </a:r>
            <a:r>
              <a:rPr lang="en-GB" sz="1500" i="1" dirty="0" err="1">
                <a:latin typeface="Verdana" pitchFamily="34" charset="0"/>
                <a:cs typeface="Times New Roman" pitchFamily="18" charset="0"/>
              </a:rPr>
              <a:t>Cont</a:t>
            </a:r>
            <a:r>
              <a:rPr lang="en-GB" sz="1500" i="1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en-GB" sz="1500" i="1" dirty="0" err="1">
                <a:latin typeface="Verdana" pitchFamily="34" charset="0"/>
                <a:cs typeface="Times New Roman" pitchFamily="18" charset="0"/>
              </a:rPr>
              <a:t>Hosp</a:t>
            </a:r>
            <a:r>
              <a:rPr lang="en-GB" sz="1500" i="1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en-GB" sz="1500" i="1" dirty="0" err="1">
                <a:latin typeface="Verdana" pitchFamily="34" charset="0"/>
                <a:cs typeface="Times New Roman" pitchFamily="18" charset="0"/>
              </a:rPr>
              <a:t>Epidemiol</a:t>
            </a:r>
            <a:r>
              <a:rPr lang="en-GB" sz="1500" dirty="0">
                <a:latin typeface="Verdana" pitchFamily="34" charset="0"/>
                <a:cs typeface="Times New Roman" pitchFamily="18" charset="0"/>
              </a:rPr>
              <a:t> 2004;25:164-167. </a:t>
            </a: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>
                <a:latin typeface="Verdana" pitchFamily="34" charset="0"/>
                <a:cs typeface="Times New Roman" pitchFamily="18" charset="0"/>
              </a:rPr>
              <a:t>Hayden </a:t>
            </a:r>
            <a:r>
              <a:rPr lang="en-GB" sz="1500" i="1" dirty="0">
                <a:latin typeface="Verdana" pitchFamily="34" charset="0"/>
                <a:cs typeface="Times New Roman" pitchFamily="18" charset="0"/>
              </a:rPr>
              <a:t>et al. Infect Control </a:t>
            </a:r>
            <a:r>
              <a:rPr lang="en-GB" sz="1500" i="1" dirty="0" err="1">
                <a:latin typeface="Verdana" pitchFamily="34" charset="0"/>
                <a:cs typeface="Times New Roman" pitchFamily="18" charset="0"/>
              </a:rPr>
              <a:t>Hosp</a:t>
            </a:r>
            <a:r>
              <a:rPr lang="en-GB" sz="1500" i="1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en-GB" sz="1500" i="1" dirty="0" err="1">
                <a:latin typeface="Verdana" pitchFamily="34" charset="0"/>
                <a:cs typeface="Times New Roman" pitchFamily="18" charset="0"/>
              </a:rPr>
              <a:t>Epidemiol</a:t>
            </a:r>
            <a:r>
              <a:rPr lang="en-GB" sz="1500" dirty="0">
                <a:latin typeface="Verdana" pitchFamily="34" charset="0"/>
                <a:cs typeface="Times New Roman" pitchFamily="18" charset="0"/>
              </a:rPr>
              <a:t> 2008;29:149-154.</a:t>
            </a: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 err="1">
                <a:latin typeface="Verdana" pitchFamily="34" charset="0"/>
                <a:cs typeface="Times New Roman" pitchFamily="18" charset="0"/>
              </a:rPr>
              <a:t>Stiefel</a:t>
            </a:r>
            <a:r>
              <a:rPr lang="en-GB" sz="1500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en-GB" sz="1500" i="1" dirty="0">
                <a:latin typeface="Verdana" pitchFamily="34" charset="0"/>
                <a:cs typeface="Times New Roman" pitchFamily="18" charset="0"/>
              </a:rPr>
              <a:t>et al. Infect Control </a:t>
            </a:r>
            <a:r>
              <a:rPr lang="en-GB" sz="1500" i="1" dirty="0" err="1">
                <a:latin typeface="Verdana" pitchFamily="34" charset="0"/>
                <a:cs typeface="Times New Roman" pitchFamily="18" charset="0"/>
              </a:rPr>
              <a:t>Hosp</a:t>
            </a:r>
            <a:r>
              <a:rPr lang="en-GB" sz="1500" i="1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en-GB" sz="1500" i="1" dirty="0" err="1">
                <a:latin typeface="Verdana" pitchFamily="34" charset="0"/>
                <a:cs typeface="Times New Roman" pitchFamily="18" charset="0"/>
              </a:rPr>
              <a:t>Epidemiol</a:t>
            </a:r>
            <a:r>
              <a:rPr lang="en-GB" sz="1500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en-GB" sz="1500" dirty="0" smtClean="0">
                <a:latin typeface="Verdana" pitchFamily="34" charset="0"/>
                <a:cs typeface="Times New Roman" pitchFamily="18" charset="0"/>
              </a:rPr>
              <a:t>2011;32:185-187.</a:t>
            </a: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 smtClean="0">
                <a:latin typeface="Verdana" pitchFamily="34" charset="0"/>
                <a:cs typeface="Times New Roman" pitchFamily="18" charset="0"/>
              </a:rPr>
              <a:t>Guerrero </a:t>
            </a:r>
            <a:r>
              <a:rPr lang="en-GB" sz="1500" i="1" dirty="0" smtClean="0">
                <a:latin typeface="Verdana" pitchFamily="34" charset="0"/>
                <a:cs typeface="Times New Roman" pitchFamily="18" charset="0"/>
              </a:rPr>
              <a:t>et al. Am J Infect Control </a:t>
            </a:r>
            <a:r>
              <a:rPr lang="en-GB" sz="1500" dirty="0" smtClean="0">
                <a:latin typeface="Verdana" pitchFamily="34" charset="0"/>
                <a:cs typeface="Times New Roman" pitchFamily="18" charset="0"/>
              </a:rPr>
              <a:t>2012;40:556-558.</a:t>
            </a:r>
            <a:endParaRPr lang="en-GB" sz="1500" dirty="0">
              <a:latin typeface="Verdana" pitchFamily="34" charset="0"/>
              <a:cs typeface="Times New Roman" pitchFamily="18" charset="0"/>
            </a:endParaRP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>
                <a:latin typeface="Verdana" pitchFamily="34" charset="0"/>
                <a:cs typeface="Times New Roman" pitchFamily="18" charset="0"/>
              </a:rPr>
              <a:t>Randle </a:t>
            </a:r>
            <a:r>
              <a:rPr lang="en-GB" sz="1500" i="1" dirty="0">
                <a:latin typeface="Verdana" pitchFamily="34" charset="0"/>
                <a:cs typeface="Times New Roman" pitchFamily="18" charset="0"/>
              </a:rPr>
              <a:t>et al.</a:t>
            </a:r>
            <a:r>
              <a:rPr lang="en-GB" sz="1500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en-GB" sz="1500" i="1" dirty="0">
                <a:latin typeface="Verdana" pitchFamily="34" charset="0"/>
                <a:cs typeface="Times New Roman" pitchFamily="18" charset="0"/>
              </a:rPr>
              <a:t>J </a:t>
            </a:r>
            <a:r>
              <a:rPr lang="en-GB" sz="1500" i="1" dirty="0" err="1">
                <a:latin typeface="Verdana" pitchFamily="34" charset="0"/>
                <a:cs typeface="Times New Roman" pitchFamily="18" charset="0"/>
              </a:rPr>
              <a:t>Hosp</a:t>
            </a:r>
            <a:r>
              <a:rPr lang="en-GB" sz="1500" i="1" dirty="0">
                <a:latin typeface="Verdana" pitchFamily="34" charset="0"/>
                <a:cs typeface="Times New Roman" pitchFamily="18" charset="0"/>
              </a:rPr>
              <a:t> Infect</a:t>
            </a:r>
            <a:r>
              <a:rPr lang="en-GB" sz="1500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en-GB" sz="1500" dirty="0" smtClean="0">
                <a:latin typeface="Verdana" pitchFamily="34" charset="0"/>
                <a:cs typeface="Times New Roman" pitchFamily="18" charset="0"/>
              </a:rPr>
              <a:t>2010;76:252-255</a:t>
            </a:r>
            <a:r>
              <a:rPr lang="en-GB" sz="1500" dirty="0">
                <a:latin typeface="Verdana" pitchFamily="34" charset="0"/>
                <a:cs typeface="Times New Roman" pitchFamily="18" charset="0"/>
              </a:rPr>
              <a:t>.</a:t>
            </a: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endParaRPr lang="en-GB" sz="1500" dirty="0">
              <a:latin typeface="Verdana" pitchFamily="34" charset="0"/>
              <a:cs typeface="Times New Roman" pitchFamily="18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366685"/>
              </p:ext>
            </p:extLst>
          </p:nvPr>
        </p:nvGraphicFramePr>
        <p:xfrm>
          <a:off x="357188" y="2732896"/>
          <a:ext cx="8572560" cy="21082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286280"/>
                <a:gridCol w="428628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52% </a:t>
                      </a:r>
                      <a:r>
                        <a:rPr lang="en-US" sz="1600" b="0" dirty="0" smtClean="0"/>
                        <a:t>of 23 HCW acquired VRE on their hands</a:t>
                      </a:r>
                      <a:r>
                        <a:rPr lang="en-US" sz="1600" b="0" baseline="30000" dirty="0" smtClean="0"/>
                        <a:t>3</a:t>
                      </a:r>
                      <a:endParaRPr lang="en-US" sz="1600" b="0" baseline="30000" dirty="0" smtClean="0">
                        <a:latin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Contact with patient </a:t>
                      </a:r>
                      <a:r>
                        <a:rPr lang="en-US" sz="1600" b="1" dirty="0" smtClean="0"/>
                        <a:t>or</a:t>
                      </a:r>
                      <a:r>
                        <a:rPr lang="en-US" sz="1600" b="0" dirty="0" smtClean="0"/>
                        <a:t> surface</a:t>
                      </a:r>
                      <a:r>
                        <a:rPr lang="en-US" sz="1600" b="0" baseline="0" dirty="0" smtClean="0"/>
                        <a:t> = ~10% risk of acquiring VRE</a:t>
                      </a:r>
                      <a:r>
                        <a:rPr lang="en-US" sz="1600" b="0" baseline="30000" dirty="0" smtClean="0"/>
                        <a:t>3</a:t>
                      </a:r>
                      <a:endParaRPr lang="en-US" sz="1600" b="0" baseline="30000" dirty="0" smtClean="0">
                        <a:latin typeface="Verdan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45%</a:t>
                      </a:r>
                      <a:r>
                        <a:rPr lang="en-US" sz="1600" dirty="0" smtClean="0"/>
                        <a:t> of 50 HCW acquired MRSA on their hands</a:t>
                      </a:r>
                      <a:r>
                        <a:rPr lang="en-US" sz="1600" baseline="30000" dirty="0" smtClean="0"/>
                        <a:t>4</a:t>
                      </a:r>
                      <a:endParaRPr lang="en-US" sz="1600" dirty="0" smtClean="0">
                        <a:latin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40% </a:t>
                      </a:r>
                      <a:r>
                        <a:rPr lang="en-US" sz="1600" dirty="0" smtClean="0"/>
                        <a:t>of 50 HCW acquired MRSA on their hands</a:t>
                      </a:r>
                      <a:r>
                        <a:rPr lang="en-US" sz="1600" baseline="30000" dirty="0" smtClean="0"/>
                        <a:t>4</a:t>
                      </a:r>
                      <a:endParaRPr lang="en-US" sz="1600" baseline="30000" dirty="0" smtClean="0">
                        <a:latin typeface="Verdan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Verdana" pitchFamily="34" charset="0"/>
                        </a:rPr>
                        <a:t>50% </a:t>
                      </a:r>
                      <a:r>
                        <a:rPr lang="en-US" sz="1600" b="0" i="0" dirty="0" smtClean="0">
                          <a:latin typeface="Verdana" pitchFamily="34" charset="0"/>
                        </a:rPr>
                        <a:t>of 30 HCW</a:t>
                      </a:r>
                      <a:r>
                        <a:rPr lang="en-US" sz="1600" b="0" i="0" baseline="0" dirty="0" smtClean="0">
                          <a:latin typeface="Verdana" pitchFamily="34" charset="0"/>
                        </a:rPr>
                        <a:t> acquired </a:t>
                      </a:r>
                      <a:r>
                        <a:rPr lang="en-US" sz="1600" b="0" i="1" baseline="0" dirty="0" smtClean="0">
                          <a:latin typeface="Verdana" pitchFamily="34" charset="0"/>
                        </a:rPr>
                        <a:t>C. </a:t>
                      </a:r>
                      <a:r>
                        <a:rPr lang="en-US" sz="1600" b="0" i="1" baseline="0" dirty="0" err="1" smtClean="0">
                          <a:latin typeface="Verdana" pitchFamily="34" charset="0"/>
                        </a:rPr>
                        <a:t>difficile</a:t>
                      </a:r>
                      <a:r>
                        <a:rPr lang="en-US" sz="1600" b="0" i="1" baseline="0" dirty="0" smtClean="0">
                          <a:latin typeface="Verdana" pitchFamily="34" charset="0"/>
                        </a:rPr>
                        <a:t> </a:t>
                      </a:r>
                      <a:r>
                        <a:rPr lang="en-US" sz="1600" b="0" i="0" baseline="0" dirty="0" smtClean="0">
                          <a:latin typeface="Verdana" pitchFamily="34" charset="0"/>
                        </a:rPr>
                        <a:t>on their hands</a:t>
                      </a:r>
                      <a:r>
                        <a:rPr lang="en-US" sz="1600" b="0" i="0" baseline="30000" dirty="0" smtClean="0">
                          <a:latin typeface="Verdana" pitchFamily="34" charset="0"/>
                        </a:rPr>
                        <a:t>5</a:t>
                      </a:r>
                      <a:endParaRPr lang="en-US" sz="1600" b="1" baseline="30000" dirty="0" smtClean="0">
                        <a:latin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Verdana" pitchFamily="34" charset="0"/>
                        </a:rPr>
                        <a:t>50% </a:t>
                      </a:r>
                      <a:r>
                        <a:rPr lang="en-US" sz="1600" b="0" i="0" dirty="0" smtClean="0">
                          <a:latin typeface="Verdana" pitchFamily="34" charset="0"/>
                        </a:rPr>
                        <a:t>of 30 HCW</a:t>
                      </a:r>
                      <a:r>
                        <a:rPr lang="en-US" sz="1600" b="0" i="0" baseline="0" dirty="0" smtClean="0">
                          <a:latin typeface="Verdana" pitchFamily="34" charset="0"/>
                        </a:rPr>
                        <a:t> acquired </a:t>
                      </a:r>
                      <a:r>
                        <a:rPr lang="en-US" sz="1600" b="0" i="1" baseline="0" dirty="0" smtClean="0">
                          <a:latin typeface="Verdana" pitchFamily="34" charset="0"/>
                        </a:rPr>
                        <a:t>C. </a:t>
                      </a:r>
                      <a:r>
                        <a:rPr lang="en-US" sz="1600" b="0" i="1" baseline="0" dirty="0" err="1" smtClean="0">
                          <a:latin typeface="Verdana" pitchFamily="34" charset="0"/>
                        </a:rPr>
                        <a:t>difficile</a:t>
                      </a:r>
                      <a:r>
                        <a:rPr lang="en-US" sz="1600" b="0" i="1" baseline="0" dirty="0" smtClean="0">
                          <a:latin typeface="Verdana" pitchFamily="34" charset="0"/>
                        </a:rPr>
                        <a:t> </a:t>
                      </a:r>
                      <a:r>
                        <a:rPr lang="en-US" sz="1600" b="0" i="0" baseline="0" dirty="0" smtClean="0">
                          <a:latin typeface="Verdana" pitchFamily="34" charset="0"/>
                        </a:rPr>
                        <a:t>on their hands</a:t>
                      </a:r>
                      <a:r>
                        <a:rPr lang="en-US" sz="1600" b="0" i="0" baseline="30000" dirty="0" smtClean="0">
                          <a:latin typeface="Verdana" pitchFamily="34" charset="0"/>
                        </a:rPr>
                        <a:t>5</a:t>
                      </a:r>
                      <a:endParaRPr lang="en-US" sz="1600" b="1" baseline="30000" dirty="0" smtClean="0">
                        <a:latin typeface="Verdan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Compliance with hand hygiene: </a:t>
                      </a:r>
                      <a:r>
                        <a:rPr lang="en-US" sz="1600" b="1" dirty="0" smtClean="0"/>
                        <a:t>50%</a:t>
                      </a:r>
                      <a:r>
                        <a:rPr lang="en-US" sz="1600" b="0" baseline="30000" dirty="0" smtClean="0"/>
                        <a:t>6</a:t>
                      </a:r>
                      <a:endParaRPr lang="en-GB" sz="1600" baseline="30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en-US" sz="1600" dirty="0" smtClean="0"/>
                        <a:t>Compliance with hand hygiene: </a:t>
                      </a:r>
                      <a:r>
                        <a:rPr lang="en-US" sz="1600" b="1" dirty="0" smtClean="0"/>
                        <a:t>80%</a:t>
                      </a:r>
                      <a:r>
                        <a:rPr lang="en-US" sz="1600" b="0" baseline="30000" dirty="0" smtClean="0"/>
                        <a:t>6</a:t>
                      </a:r>
                      <a:endParaRPr lang="en-GB" sz="1600" baseline="30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53454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objectives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285720" y="1000108"/>
            <a:ext cx="8501122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dirty="0" smtClean="0">
                <a:latin typeface="+mj-lt"/>
              </a:rPr>
              <a:t>Understand the key data supporting the role of contaminated surfaces in the transmission of hospital pathogens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dirty="0" smtClean="0">
                <a:latin typeface="+mj-lt"/>
              </a:rPr>
              <a:t>Become familiar with the various methods to improve the efficacy of hospital disinfection: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Tools such as ATP assays and fluorescent markers to evaluate the thoroughness of the cleaning process;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Methods to improve the education and training of cleaning staff.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dirty="0" smtClean="0">
                <a:latin typeface="+mj-lt"/>
              </a:rPr>
              <a:t>Discuss the results of improved cleaning and disinfection in reducing transmission of pathogens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dirty="0" smtClean="0">
                <a:latin typeface="+mj-lt"/>
              </a:rPr>
              <a:t>Understand other and emerging approaches including: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Measures to reduce and contain shedding more effectively; 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New disinfectants, cleaning materials and consideration of automated systems; 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Antimicrobial surfaces; 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Improved design to improve ‘</a:t>
            </a:r>
            <a:r>
              <a:rPr lang="en-GB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cleanability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‘.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46" y="3788470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5547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21" y="1857364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9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782" y="1875981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5" cstate="print"/>
          <a:srcRect l="47059"/>
          <a:stretch>
            <a:fillRect/>
          </a:stretch>
        </p:blipFill>
        <p:spPr bwMode="auto">
          <a:xfrm>
            <a:off x="4857752" y="3340842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1643050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643702" y="1643050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643570" y="3143248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929190" y="4857760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929454" y="3214686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786578" y="4857760"/>
            <a:ext cx="1500198" cy="1500198"/>
          </a:xfrm>
          <a:prstGeom prst="rect">
            <a:avLst/>
          </a:prstGeom>
          <a:noFill/>
        </p:spPr>
      </p:pic>
      <p:pic>
        <p:nvPicPr>
          <p:cNvPr id="32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92047" y="3500438"/>
            <a:ext cx="2000264" cy="2000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434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5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5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5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5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46" y="3788470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5547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21" y="1857364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9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782" y="1875981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5" cstate="print"/>
          <a:srcRect l="47059"/>
          <a:stretch>
            <a:fillRect/>
          </a:stretch>
        </p:blipFill>
        <p:spPr bwMode="auto">
          <a:xfrm>
            <a:off x="4857752" y="3340842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1643050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643702" y="1643050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643570" y="3143248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929190" y="4857760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929454" y="3214686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786578" y="4857760"/>
            <a:ext cx="1500198" cy="1500198"/>
          </a:xfrm>
          <a:prstGeom prst="rect">
            <a:avLst/>
          </a:prstGeom>
          <a:noFill/>
        </p:spPr>
      </p:pic>
      <p:pic>
        <p:nvPicPr>
          <p:cNvPr id="32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92047" y="3500438"/>
            <a:ext cx="2000264" cy="2000264"/>
          </a:xfrm>
          <a:prstGeom prst="rect">
            <a:avLst/>
          </a:prstGeom>
          <a:noFill/>
        </p:spPr>
      </p:pic>
      <p:sp>
        <p:nvSpPr>
          <p:cNvPr id="18" name="Rounded Rectangle 17"/>
          <p:cNvSpPr/>
          <p:nvPr/>
        </p:nvSpPr>
        <p:spPr>
          <a:xfrm>
            <a:off x="142844" y="1571612"/>
            <a:ext cx="4214842" cy="2071702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34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357686" y="467599"/>
            <a:ext cx="4572032" cy="925512"/>
          </a:xfrm>
        </p:spPr>
        <p:txBody>
          <a:bodyPr/>
          <a:lstStyle/>
          <a:p>
            <a:r>
              <a:rPr lang="en-GB" sz="3000" dirty="0" smtClean="0"/>
              <a:t>Education &amp; training</a:t>
            </a:r>
            <a:endParaRPr lang="en-GB" sz="30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85720" y="1397000"/>
          <a:ext cx="8286808" cy="4318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286148"/>
                <a:gridCol w="500066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Question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“Answer”</a:t>
                      </a:r>
                      <a:endParaRPr lang="en-GB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What to clean?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Focus of “high-touch” sites seems sensible</a:t>
                      </a:r>
                      <a:endParaRPr lang="en-GB" sz="1800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Who cleans what?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Checklists</a:t>
                      </a:r>
                      <a:r>
                        <a:rPr lang="en-GB" sz="1800" baseline="0" dirty="0" smtClean="0"/>
                        <a:t> can help</a:t>
                      </a:r>
                      <a:endParaRPr lang="en-GB" sz="1800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What agent(s) to use?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Depends on</a:t>
                      </a:r>
                      <a:r>
                        <a:rPr lang="en-GB" sz="1800" baseline="0" dirty="0" smtClean="0"/>
                        <a:t> the situation; </a:t>
                      </a:r>
                      <a:r>
                        <a:rPr lang="en-GB" sz="1800" baseline="0" dirty="0" err="1" smtClean="0"/>
                        <a:t>sporicidal</a:t>
                      </a:r>
                      <a:r>
                        <a:rPr lang="en-GB" sz="1800" baseline="0" dirty="0" smtClean="0"/>
                        <a:t> agent for </a:t>
                      </a:r>
                      <a:r>
                        <a:rPr lang="en-GB" sz="1800" i="1" baseline="0" dirty="0" smtClean="0"/>
                        <a:t>C. </a:t>
                      </a:r>
                      <a:r>
                        <a:rPr lang="en-GB" sz="1800" i="1" baseline="0" dirty="0" err="1" smtClean="0"/>
                        <a:t>difficile</a:t>
                      </a:r>
                      <a:endParaRPr lang="en-GB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What materials to use?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err="1" smtClean="0"/>
                        <a:t>Microfibre</a:t>
                      </a:r>
                      <a:r>
                        <a:rPr lang="en-GB" sz="1800" baseline="0" dirty="0" smtClean="0"/>
                        <a:t> may help</a:t>
                      </a:r>
                    </a:p>
                    <a:p>
                      <a:r>
                        <a:rPr lang="en-GB" sz="1800" baseline="0" dirty="0" smtClean="0"/>
                        <a:t>Wipes have pros and cons</a:t>
                      </a:r>
                    </a:p>
                    <a:p>
                      <a:r>
                        <a:rPr lang="en-GB" sz="1800" baseline="0" dirty="0" smtClean="0"/>
                        <a:t>“Bucket method” most effective</a:t>
                      </a:r>
                      <a:endParaRPr lang="en-GB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How to educate staff?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More than we currently do! Difficult</a:t>
                      </a:r>
                      <a:r>
                        <a:rPr lang="en-GB" sz="1800" baseline="0" dirty="0" smtClean="0"/>
                        <a:t> task</a:t>
                      </a:r>
                      <a:endParaRPr lang="en-GB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Daily cleaning: how often?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Evidence</a:t>
                      </a:r>
                      <a:r>
                        <a:rPr lang="en-GB" sz="1800" baseline="0" dirty="0" smtClean="0"/>
                        <a:t> for daily or twice daily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Terminal cleaning:</a:t>
                      </a:r>
                      <a:r>
                        <a:rPr lang="en-GB" sz="1800" baseline="0" dirty="0" smtClean="0"/>
                        <a:t> optimal protocols?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More stringent protocol</a:t>
                      </a:r>
                      <a:r>
                        <a:rPr lang="en-GB" sz="1800" baseline="0" dirty="0" smtClean="0"/>
                        <a:t> should be used for terminal disinfection</a:t>
                      </a:r>
                      <a:endParaRPr lang="en-GB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434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781" y="4217098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3" cstate="print"/>
          <a:srcRect l="47059"/>
          <a:stretch>
            <a:fillRect/>
          </a:stretch>
        </p:blipFill>
        <p:spPr bwMode="auto">
          <a:xfrm>
            <a:off x="4857752" y="3340842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1643050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643702" y="1643050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643570" y="3143248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929190" y="4857760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29454" y="3214686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786578" y="4857760"/>
            <a:ext cx="1500198" cy="1500198"/>
          </a:xfrm>
          <a:prstGeom prst="rect">
            <a:avLst/>
          </a:prstGeom>
          <a:noFill/>
        </p:spPr>
      </p:pic>
      <p:pic>
        <p:nvPicPr>
          <p:cNvPr id="21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282" y="3929066"/>
            <a:ext cx="2000264" cy="2000264"/>
          </a:xfrm>
          <a:prstGeom prst="rect">
            <a:avLst/>
          </a:prstGeom>
          <a:noFill/>
        </p:spPr>
      </p:pic>
      <p:pic>
        <p:nvPicPr>
          <p:cNvPr id="22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916832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836" y="1935449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ounded Rectangle 23"/>
          <p:cNvSpPr/>
          <p:nvPr/>
        </p:nvSpPr>
        <p:spPr>
          <a:xfrm>
            <a:off x="214282" y="3929066"/>
            <a:ext cx="4214842" cy="2071702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34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357686" y="467599"/>
            <a:ext cx="3925885" cy="925512"/>
          </a:xfrm>
        </p:spPr>
        <p:txBody>
          <a:bodyPr/>
          <a:lstStyle/>
          <a:p>
            <a:r>
              <a:rPr lang="en-GB" sz="3000" dirty="0" smtClean="0"/>
              <a:t>Why bother?</a:t>
            </a:r>
            <a:endParaRPr lang="en-GB" sz="3000" dirty="0"/>
          </a:p>
        </p:txBody>
      </p:sp>
      <p:pic>
        <p:nvPicPr>
          <p:cNvPr id="34816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944497"/>
            <a:ext cx="6643734" cy="42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71406" y="6488692"/>
            <a:ext cx="75009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+mj-lt"/>
              </a:rPr>
              <a:t>Carling </a:t>
            </a:r>
            <a:r>
              <a:rPr lang="en-GB" sz="1600" i="1" dirty="0" smtClean="0">
                <a:latin typeface="+mj-lt"/>
              </a:rPr>
              <a:t>et al</a:t>
            </a:r>
            <a:r>
              <a:rPr lang="en-GB" sz="1600" dirty="0" smtClean="0">
                <a:latin typeface="+mj-lt"/>
              </a:rPr>
              <a:t>. </a:t>
            </a:r>
            <a:r>
              <a:rPr lang="en-GB" sz="1600" i="1" dirty="0" smtClean="0">
                <a:latin typeface="+mj-lt"/>
              </a:rPr>
              <a:t>Infect Control Hosp </a:t>
            </a:r>
            <a:r>
              <a:rPr lang="en-GB" sz="1600" i="1" dirty="0" err="1" smtClean="0">
                <a:latin typeface="+mj-lt"/>
              </a:rPr>
              <a:t>Epidemiol</a:t>
            </a:r>
            <a:r>
              <a:rPr lang="en-GB" sz="1600" dirty="0" smtClean="0">
                <a:latin typeface="+mj-lt"/>
              </a:rPr>
              <a:t> 2008;29:1035-1041.</a:t>
            </a:r>
            <a:endParaRPr lang="en-GB" sz="1600" dirty="0"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4282" y="1214422"/>
            <a:ext cx="85011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+mj-lt"/>
              </a:rPr>
              <a:t>Baseline cleaning rates of ‘high-risk objects’ in 36 acute US hospitals, as determined by removal of a fluorescent marker. </a:t>
            </a:r>
            <a:endParaRPr lang="en-GB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434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357686" y="467599"/>
            <a:ext cx="3925885" cy="925512"/>
          </a:xfrm>
        </p:spPr>
        <p:txBody>
          <a:bodyPr/>
          <a:lstStyle/>
          <a:p>
            <a:r>
              <a:rPr lang="en-GB" sz="3000" dirty="0" smtClean="0"/>
              <a:t>Why bother?</a:t>
            </a:r>
            <a:endParaRPr lang="en-GB" sz="3000" dirty="0"/>
          </a:p>
        </p:txBody>
      </p:sp>
      <p:sp>
        <p:nvSpPr>
          <p:cNvPr id="14" name="Rectangle 13"/>
          <p:cNvSpPr/>
          <p:nvPr/>
        </p:nvSpPr>
        <p:spPr>
          <a:xfrm>
            <a:off x="71406" y="6488692"/>
            <a:ext cx="75009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+mj-lt"/>
              </a:rPr>
              <a:t>Rupp </a:t>
            </a:r>
            <a:r>
              <a:rPr lang="en-GB" sz="1600" i="1" dirty="0" smtClean="0">
                <a:latin typeface="+mj-lt"/>
              </a:rPr>
              <a:t>et al</a:t>
            </a:r>
            <a:r>
              <a:rPr lang="en-GB" sz="1600" dirty="0" smtClean="0">
                <a:latin typeface="+mj-lt"/>
              </a:rPr>
              <a:t>. </a:t>
            </a:r>
            <a:r>
              <a:rPr lang="en-GB" sz="1600" i="1" dirty="0" smtClean="0">
                <a:latin typeface="+mj-lt"/>
              </a:rPr>
              <a:t>Infect Control Hosp </a:t>
            </a:r>
            <a:r>
              <a:rPr lang="en-GB" sz="1600" i="1" dirty="0" err="1" smtClean="0">
                <a:latin typeface="+mj-lt"/>
              </a:rPr>
              <a:t>Epidemiol</a:t>
            </a:r>
            <a:r>
              <a:rPr lang="en-GB" sz="1600" dirty="0" smtClean="0">
                <a:latin typeface="+mj-lt"/>
              </a:rPr>
              <a:t> 2013;34:100-102.</a:t>
            </a:r>
            <a:endParaRPr lang="en-GB" sz="1600" dirty="0"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4282" y="1214422"/>
            <a:ext cx="85011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+mj-lt"/>
              </a:rPr>
              <a:t>The time taken to clean a room does not correlate with the thoroughness of cleaning, as determined by removal of a fluorescent marker</a:t>
            </a:r>
            <a:endParaRPr lang="en-GB" sz="1600" dirty="0">
              <a:latin typeface="+mj-lt"/>
            </a:endParaRPr>
          </a:p>
        </p:txBody>
      </p:sp>
      <p:pic>
        <p:nvPicPr>
          <p:cNvPr id="3563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857364"/>
            <a:ext cx="600075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8434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357686" y="467599"/>
            <a:ext cx="3925885" cy="925512"/>
          </a:xfrm>
        </p:spPr>
        <p:txBody>
          <a:bodyPr/>
          <a:lstStyle/>
          <a:p>
            <a:r>
              <a:rPr lang="en-GB" sz="3000" dirty="0" smtClean="0"/>
              <a:t>Visual assessment</a:t>
            </a:r>
            <a:endParaRPr lang="en-GB" sz="3000" dirty="0"/>
          </a:p>
        </p:txBody>
      </p:sp>
      <p:pic>
        <p:nvPicPr>
          <p:cNvPr id="350210" name="Picture 2" descr="http://i.telegraph.co.uk/multimedia/archive/01377/cleaner_hospital_1377904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71612"/>
            <a:ext cx="3308968" cy="2071702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857620" y="1476424"/>
            <a:ext cx="492922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j-lt"/>
                <a:ea typeface="Verdana" pitchFamily="34" charset="0"/>
                <a:cs typeface="Verdana" pitchFamily="34" charset="0"/>
              </a:rPr>
              <a:t>Visual assessment of hospital cleaning is performed by measuring the apparent cleanliness of a room against a checklist.</a:t>
            </a:r>
            <a:r>
              <a:rPr lang="en-US" sz="2000" baseline="30000" dirty="0" smtClean="0">
                <a:latin typeface="+mj-lt"/>
                <a:ea typeface="Verdana" pitchFamily="34" charset="0"/>
                <a:cs typeface="Verdana" pitchFamily="34" charset="0"/>
              </a:rPr>
              <a:t>1,2</a:t>
            </a:r>
          </a:p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j-lt"/>
                <a:ea typeface="Verdana" pitchFamily="34" charset="0"/>
                <a:cs typeface="Verdana" pitchFamily="34" charset="0"/>
              </a:rPr>
              <a:t>A room needs to be visually clean to be acceptable to the current and subsequent occupant. </a:t>
            </a:r>
          </a:p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endParaRPr lang="en-US" sz="20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endParaRPr lang="en-US" sz="2000" baseline="30000" dirty="0" smtClean="0">
              <a:latin typeface="+mj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406" y="5500702"/>
            <a:ext cx="80724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1600" dirty="0" smtClean="0">
                <a:latin typeface="+mj-lt"/>
              </a:rPr>
              <a:t>Sherlock </a:t>
            </a:r>
            <a:r>
              <a:rPr lang="en-GB" sz="1600" i="1" dirty="0" smtClean="0">
                <a:latin typeface="+mj-lt"/>
              </a:rPr>
              <a:t>et al. J Hosp Infect</a:t>
            </a:r>
            <a:r>
              <a:rPr lang="en-GB" sz="1600" dirty="0" smtClean="0">
                <a:latin typeface="+mj-lt"/>
              </a:rPr>
              <a:t> 2009;72:140-146.</a:t>
            </a:r>
          </a:p>
          <a:p>
            <a:pPr marL="342900" indent="-342900">
              <a:buAutoNum type="arabicPeriod"/>
            </a:pPr>
            <a:r>
              <a:rPr lang="en-GB" sz="1600" dirty="0" err="1" smtClean="0">
                <a:latin typeface="+mj-lt"/>
              </a:rPr>
              <a:t>Mulvey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i="1" dirty="0" smtClean="0">
                <a:latin typeface="+mj-lt"/>
              </a:rPr>
              <a:t>et al. J Hosp Infect </a:t>
            </a:r>
            <a:r>
              <a:rPr lang="en-GB" sz="1600" dirty="0" smtClean="0">
                <a:latin typeface="+mj-lt"/>
              </a:rPr>
              <a:t>2011;77:25-30.</a:t>
            </a:r>
          </a:p>
          <a:p>
            <a:pPr marL="342900" indent="-342900">
              <a:buAutoNum type="arabicPeriod"/>
            </a:pPr>
            <a:r>
              <a:rPr lang="en-GB" sz="1600" dirty="0" smtClean="0">
                <a:latin typeface="+mj-lt"/>
              </a:rPr>
              <a:t>Griffith </a:t>
            </a:r>
            <a:r>
              <a:rPr lang="en-GB" sz="1600" i="1" dirty="0" smtClean="0">
                <a:latin typeface="+mj-lt"/>
              </a:rPr>
              <a:t>et al. J Hosp Infect</a:t>
            </a:r>
            <a:r>
              <a:rPr lang="en-GB" sz="1600" dirty="0" smtClean="0">
                <a:latin typeface="+mj-lt"/>
              </a:rPr>
              <a:t> 2007;66:352-359.</a:t>
            </a:r>
          </a:p>
          <a:p>
            <a:pPr marL="342900" indent="-342900">
              <a:buAutoNum type="arabicPeriod"/>
            </a:pPr>
            <a:r>
              <a:rPr lang="en-GB" sz="1600" dirty="0" smtClean="0">
                <a:latin typeface="+mj-lt"/>
              </a:rPr>
              <a:t>Cooper </a:t>
            </a:r>
            <a:r>
              <a:rPr lang="en-GB" sz="1600" i="1" dirty="0" smtClean="0">
                <a:latin typeface="+mj-lt"/>
              </a:rPr>
              <a:t>et al. Am J Infect Control</a:t>
            </a:r>
            <a:r>
              <a:rPr lang="en-GB" sz="1600" dirty="0" smtClean="0">
                <a:latin typeface="+mj-lt"/>
              </a:rPr>
              <a:t> 2007;66:352-359.</a:t>
            </a:r>
          </a:p>
          <a:p>
            <a:pPr marL="342900" indent="-342900" algn="just">
              <a:buAutoNum type="arabicPeriod"/>
            </a:pPr>
            <a:r>
              <a:rPr lang="en-GB" sz="1600" dirty="0" smtClean="0">
                <a:latin typeface="+mj-lt"/>
              </a:rPr>
              <a:t>Griffith </a:t>
            </a:r>
            <a:r>
              <a:rPr lang="en-GB" sz="1600" i="1" dirty="0" smtClean="0">
                <a:latin typeface="+mj-lt"/>
              </a:rPr>
              <a:t>et al.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i="1" dirty="0" smtClean="0">
                <a:latin typeface="+mj-lt"/>
              </a:rPr>
              <a:t>J Hosp Infect</a:t>
            </a:r>
            <a:r>
              <a:rPr lang="en-GB" sz="1600" dirty="0" smtClean="0">
                <a:latin typeface="+mj-lt"/>
              </a:rPr>
              <a:t> 2000;45:19-28.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0034" y="4000504"/>
            <a:ext cx="8143932" cy="107157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Visual assessment of hygiene does not correlate with microbial contamination, and can thus be a misleading measure of cleanliness</a:t>
            </a:r>
            <a:r>
              <a:rPr lang="en-GB" sz="2000" baseline="30000" dirty="0" smtClean="0"/>
              <a:t>3-5</a:t>
            </a:r>
          </a:p>
        </p:txBody>
      </p:sp>
    </p:spTree>
    <p:extLst>
      <p:ext uri="{BB962C8B-B14F-4D97-AF65-F5344CB8AC3E}">
        <p14:creationId xmlns:p14="http://schemas.microsoft.com/office/powerpoint/2010/main" val="398434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psc-asia.com/wp-content/uploads/2011/11/ag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722" y="1857364"/>
            <a:ext cx="3807336" cy="1643074"/>
          </a:xfrm>
          <a:prstGeom prst="rect">
            <a:avLst/>
          </a:prstGeom>
          <a:noFill/>
        </p:spPr>
      </p:pic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357686" y="467599"/>
            <a:ext cx="4572032" cy="925512"/>
          </a:xfrm>
        </p:spPr>
        <p:txBody>
          <a:bodyPr/>
          <a:lstStyle/>
          <a:p>
            <a:r>
              <a:rPr lang="en-GB" sz="3000" dirty="0" smtClean="0"/>
              <a:t>Microbiological samples</a:t>
            </a:r>
            <a:endParaRPr lang="en-GB" sz="30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929058" y="1357298"/>
            <a:ext cx="500066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j-lt"/>
                <a:ea typeface="Verdana" pitchFamily="34" charset="0"/>
                <a:cs typeface="Verdana" pitchFamily="34" charset="0"/>
              </a:rPr>
              <a:t>Microbiological surface cultures can be qualitative (pathogen presence or absence) or quantitative (aerobic colony counts)</a:t>
            </a:r>
          </a:p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j-lt"/>
                <a:ea typeface="Verdana" pitchFamily="34" charset="0"/>
                <a:cs typeface="Verdana" pitchFamily="34" charset="0"/>
              </a:rPr>
              <a:t>Several different sampling methods available; usually swabs (with or without enrichment) or contact plates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85720" y="4071942"/>
            <a:ext cx="850112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j-lt"/>
                <a:ea typeface="Verdana" pitchFamily="34" charset="0"/>
                <a:cs typeface="Verdana" pitchFamily="34" charset="0"/>
              </a:rPr>
              <a:t>Quality standards for both aerobic colony counts (&lt;2.5 </a:t>
            </a:r>
            <a:r>
              <a:rPr lang="en-US" sz="2000" dirty="0" err="1" smtClean="0">
                <a:latin typeface="+mj-lt"/>
                <a:ea typeface="Verdana" pitchFamily="34" charset="0"/>
                <a:cs typeface="Verdana" pitchFamily="34" charset="0"/>
              </a:rPr>
              <a:t>cfu</a:t>
            </a:r>
            <a:r>
              <a:rPr lang="en-US" sz="2000" dirty="0" smtClean="0">
                <a:latin typeface="+mj-lt"/>
                <a:ea typeface="Verdana" pitchFamily="34" charset="0"/>
                <a:cs typeface="Verdana" pitchFamily="34" charset="0"/>
              </a:rPr>
              <a:t> / cm</a:t>
            </a:r>
            <a:r>
              <a:rPr lang="en-US" sz="2000" baseline="30000" dirty="0" smtClean="0">
                <a:latin typeface="+mj-lt"/>
                <a:ea typeface="Verdana" pitchFamily="34" charset="0"/>
                <a:cs typeface="Verdana" pitchFamily="34" charset="0"/>
              </a:rPr>
              <a:t>2</a:t>
            </a:r>
            <a:r>
              <a:rPr lang="en-US" sz="2000" dirty="0" smtClean="0">
                <a:latin typeface="+mj-lt"/>
                <a:ea typeface="Verdana" pitchFamily="34" charset="0"/>
                <a:cs typeface="Verdana" pitchFamily="34" charset="0"/>
              </a:rPr>
              <a:t>) and specific indicator organisms (&lt;1 </a:t>
            </a:r>
            <a:r>
              <a:rPr lang="en-US" sz="2000" dirty="0" err="1" smtClean="0">
                <a:latin typeface="+mj-lt"/>
                <a:ea typeface="Verdana" pitchFamily="34" charset="0"/>
                <a:cs typeface="Verdana" pitchFamily="34" charset="0"/>
              </a:rPr>
              <a:t>cfu</a:t>
            </a:r>
            <a:r>
              <a:rPr lang="en-US" sz="2000" dirty="0" smtClean="0">
                <a:latin typeface="+mj-lt"/>
                <a:ea typeface="Verdana" pitchFamily="34" charset="0"/>
                <a:cs typeface="Verdana" pitchFamily="34" charset="0"/>
              </a:rPr>
              <a:t> / cm</a:t>
            </a:r>
            <a:r>
              <a:rPr lang="en-US" sz="2000" baseline="30000" dirty="0" smtClean="0">
                <a:latin typeface="+mj-lt"/>
                <a:ea typeface="Verdana" pitchFamily="34" charset="0"/>
                <a:cs typeface="Verdana" pitchFamily="34" charset="0"/>
              </a:rPr>
              <a:t>2</a:t>
            </a:r>
            <a:r>
              <a:rPr lang="en-US" sz="2000" dirty="0" smtClean="0">
                <a:latin typeface="+mj-lt"/>
                <a:ea typeface="Verdana" pitchFamily="34" charset="0"/>
                <a:cs typeface="Verdana" pitchFamily="34" charset="0"/>
              </a:rPr>
              <a:t>) have been proposed.</a:t>
            </a:r>
            <a:r>
              <a:rPr lang="en-US" sz="2000" baseline="30000" dirty="0" smtClean="0">
                <a:latin typeface="+mj-lt"/>
                <a:ea typeface="Verdana" pitchFamily="34" charset="0"/>
                <a:cs typeface="Verdana" pitchFamily="34" charset="0"/>
              </a:rPr>
              <a:t>1,2</a:t>
            </a:r>
          </a:p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endParaRPr lang="en-US" sz="20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endParaRPr lang="en-US" sz="2000" baseline="30000" dirty="0" smtClean="0">
              <a:latin typeface="+mj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28596" y="5214950"/>
            <a:ext cx="8143932" cy="78581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Cost and practicality mean that routine microbiological sampling is rarely performed</a:t>
            </a:r>
            <a:endParaRPr lang="en-GB" sz="2000" baseline="30000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0" y="6241341"/>
            <a:ext cx="68580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1600" dirty="0" err="1" smtClean="0">
                <a:latin typeface="+mj-lt"/>
              </a:rPr>
              <a:t>Mulvey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i="1" dirty="0" smtClean="0">
                <a:latin typeface="+mj-lt"/>
              </a:rPr>
              <a:t>et al. J Hosp Infect </a:t>
            </a:r>
            <a:r>
              <a:rPr lang="en-GB" sz="1600" dirty="0" smtClean="0">
                <a:latin typeface="+mj-lt"/>
              </a:rPr>
              <a:t>2011;77:25-30.</a:t>
            </a:r>
          </a:p>
          <a:p>
            <a:pPr marL="342900" indent="-342900">
              <a:buAutoNum type="arabicPeriod"/>
            </a:pPr>
            <a:r>
              <a:rPr lang="en-GB" sz="1600" dirty="0" smtClean="0">
                <a:latin typeface="+mj-lt"/>
              </a:rPr>
              <a:t>Malik </a:t>
            </a:r>
            <a:r>
              <a:rPr lang="en-GB" sz="1600" i="1" dirty="0" smtClean="0">
                <a:latin typeface="+mj-lt"/>
              </a:rPr>
              <a:t>et al.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i="1" dirty="0" smtClean="0">
                <a:latin typeface="+mj-lt"/>
              </a:rPr>
              <a:t>Am J Infect Control</a:t>
            </a:r>
            <a:r>
              <a:rPr lang="en-GB" sz="1600" dirty="0" smtClean="0">
                <a:latin typeface="+mj-lt"/>
              </a:rPr>
              <a:t> 2003;31:181-187.</a:t>
            </a:r>
          </a:p>
          <a:p>
            <a:pPr marL="342900" indent="-342900">
              <a:buAutoNum type="arabicPeriod"/>
            </a:pPr>
            <a:endParaRPr lang="en-GB" sz="16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434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46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142984"/>
            <a:ext cx="3286148" cy="3286148"/>
          </a:xfrm>
          <a:prstGeom prst="rect">
            <a:avLst/>
          </a:prstGeom>
          <a:noFill/>
        </p:spPr>
      </p:pic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357686" y="467599"/>
            <a:ext cx="3925885" cy="925512"/>
          </a:xfrm>
        </p:spPr>
        <p:txBody>
          <a:bodyPr/>
          <a:lstStyle/>
          <a:p>
            <a:r>
              <a:rPr lang="en-GB" sz="3000" dirty="0" smtClean="0"/>
              <a:t>ATP assessment</a:t>
            </a:r>
            <a:endParaRPr lang="en-GB" sz="3000" dirty="0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3786182" y="1214422"/>
            <a:ext cx="5214974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j-lt"/>
                <a:ea typeface="Verdana" pitchFamily="34" charset="0"/>
                <a:cs typeface="Verdana" pitchFamily="34" charset="0"/>
              </a:rPr>
              <a:t>Adenosine </a:t>
            </a:r>
            <a:r>
              <a:rPr lang="en-US" sz="2000" dirty="0" err="1" smtClean="0">
                <a:latin typeface="+mj-lt"/>
                <a:ea typeface="Verdana" pitchFamily="34" charset="0"/>
                <a:cs typeface="Verdana" pitchFamily="34" charset="0"/>
              </a:rPr>
              <a:t>triphosphate</a:t>
            </a:r>
            <a:r>
              <a:rPr lang="en-US" sz="2000" dirty="0" smtClean="0">
                <a:latin typeface="+mj-lt"/>
                <a:ea typeface="Verdana" pitchFamily="34" charset="0"/>
                <a:cs typeface="Verdana" pitchFamily="34" charset="0"/>
              </a:rPr>
              <a:t> (ATP) is the “energy currency” of all living cells.</a:t>
            </a:r>
          </a:p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j-lt"/>
                <a:ea typeface="Verdana" pitchFamily="34" charset="0"/>
                <a:cs typeface="Verdana" pitchFamily="34" charset="0"/>
              </a:rPr>
              <a:t>Surfaces can be swabbed and a hand-held sensor can give a real-time quantitative measurement of ATP from the surface.</a:t>
            </a:r>
          </a:p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j-lt"/>
                <a:ea typeface="Verdana" pitchFamily="34" charset="0"/>
                <a:cs typeface="Verdana" pitchFamily="34" charset="0"/>
              </a:rPr>
              <a:t>Several “quality standards” have been set as relative light unit (RLU) thresholds, ranging from 100-500.</a:t>
            </a:r>
            <a:r>
              <a:rPr lang="en-US" sz="2000" baseline="30000" dirty="0" smtClean="0">
                <a:latin typeface="+mj-lt"/>
                <a:ea typeface="Verdana" pitchFamily="34" charset="0"/>
                <a:cs typeface="Verdana" pitchFamily="34" charset="0"/>
              </a:rPr>
              <a:t>1-3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5995120"/>
            <a:ext cx="76438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1600" dirty="0" smtClean="0">
                <a:latin typeface="+mj-lt"/>
              </a:rPr>
              <a:t>Boyce </a:t>
            </a:r>
            <a:r>
              <a:rPr lang="en-GB" sz="1600" i="1" dirty="0" smtClean="0">
                <a:latin typeface="+mj-lt"/>
              </a:rPr>
              <a:t>et al. Infect Control Hosp </a:t>
            </a:r>
            <a:r>
              <a:rPr lang="en-GB" sz="1600" i="1" dirty="0" err="1" smtClean="0">
                <a:latin typeface="+mj-lt"/>
              </a:rPr>
              <a:t>Epidemiol</a:t>
            </a:r>
            <a:r>
              <a:rPr lang="en-GB" sz="1600" i="1" dirty="0" smtClean="0">
                <a:latin typeface="+mj-lt"/>
              </a:rPr>
              <a:t> </a:t>
            </a:r>
            <a:r>
              <a:rPr lang="en-GB" sz="1600" dirty="0" smtClean="0">
                <a:latin typeface="+mj-lt"/>
              </a:rPr>
              <a:t>2011;32:1187-1189.</a:t>
            </a:r>
          </a:p>
          <a:p>
            <a:pPr marL="342900" indent="-342900">
              <a:buAutoNum type="arabicPeriod"/>
            </a:pPr>
            <a:r>
              <a:rPr lang="en-GB" sz="1600" dirty="0" err="1" smtClean="0">
                <a:latin typeface="+mj-lt"/>
              </a:rPr>
              <a:t>Mulvey</a:t>
            </a:r>
            <a:r>
              <a:rPr lang="en-GB" sz="1600" dirty="0" smtClean="0">
                <a:latin typeface="+mj-lt"/>
              </a:rPr>
              <a:t> et al. </a:t>
            </a:r>
            <a:r>
              <a:rPr lang="en-GB" sz="1600" i="1" dirty="0" smtClean="0">
                <a:latin typeface="+mj-lt"/>
              </a:rPr>
              <a:t>J Hosp Infect </a:t>
            </a:r>
            <a:r>
              <a:rPr lang="en-GB" sz="1600" dirty="0" smtClean="0">
                <a:latin typeface="+mj-lt"/>
              </a:rPr>
              <a:t>2011;77:25-30.</a:t>
            </a:r>
          </a:p>
          <a:p>
            <a:pPr marL="342900" indent="-342900">
              <a:buAutoNum type="arabicPeriod"/>
            </a:pPr>
            <a:r>
              <a:rPr lang="en-GB" sz="1600" dirty="0" err="1" smtClean="0">
                <a:latin typeface="+mj-lt"/>
              </a:rPr>
              <a:t>Whiteley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i="1" dirty="0" smtClean="0">
                <a:latin typeface="+mj-lt"/>
              </a:rPr>
              <a:t>et al</a:t>
            </a:r>
            <a:r>
              <a:rPr lang="en-GB" sz="1600" dirty="0" smtClean="0">
                <a:latin typeface="+mj-lt"/>
              </a:rPr>
              <a:t>. </a:t>
            </a:r>
            <a:r>
              <a:rPr lang="en-GB" sz="1600" i="1" dirty="0" smtClean="0">
                <a:latin typeface="+mj-lt"/>
              </a:rPr>
              <a:t>Healthcare Infection </a:t>
            </a:r>
            <a:r>
              <a:rPr lang="en-GB" sz="1600" dirty="0" smtClean="0">
                <a:latin typeface="+mj-lt"/>
              </a:rPr>
              <a:t>2012;17:91-97.</a:t>
            </a:r>
          </a:p>
          <a:p>
            <a:pPr marL="342900" indent="-342900">
              <a:buAutoNum type="arabicPeriod"/>
            </a:pPr>
            <a:endParaRPr lang="en-GB" sz="1600" dirty="0" smtClean="0">
              <a:latin typeface="+mj-lt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28596" y="4429132"/>
            <a:ext cx="8143932" cy="114300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There is no direct correlation between RLU and microbial contamination, but “hygiene fails” determined by aerobic colony count and ATP do correlate</a:t>
            </a:r>
            <a:r>
              <a:rPr lang="en-GB" sz="2000" baseline="30000" dirty="0" smtClean="0"/>
              <a:t>1,2</a:t>
            </a:r>
          </a:p>
        </p:txBody>
      </p:sp>
    </p:spTree>
    <p:extLst>
      <p:ext uri="{BB962C8B-B14F-4D97-AF65-F5344CB8AC3E}">
        <p14:creationId xmlns:p14="http://schemas.microsoft.com/office/powerpoint/2010/main" val="398434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357686" y="467599"/>
            <a:ext cx="3925885" cy="925512"/>
          </a:xfrm>
        </p:spPr>
        <p:txBody>
          <a:bodyPr/>
          <a:lstStyle/>
          <a:p>
            <a:r>
              <a:rPr lang="en-GB" sz="3000" dirty="0" smtClean="0"/>
              <a:t>Fluorescent markers</a:t>
            </a:r>
            <a:endParaRPr lang="en-GB" sz="3000" dirty="0"/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357297"/>
            <a:ext cx="3429024" cy="24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786182" y="1214422"/>
            <a:ext cx="5214974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j-lt"/>
                <a:ea typeface="Verdana" pitchFamily="34" charset="0"/>
                <a:cs typeface="Verdana" pitchFamily="34" charset="0"/>
              </a:rPr>
              <a:t>Fluorescent material in the form of gel, powder or lotion can be applied to a surface and its removal assessed by a ‘black light’</a:t>
            </a:r>
          </a:p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j-lt"/>
                <a:ea typeface="Verdana" pitchFamily="34" charset="0"/>
                <a:cs typeface="Verdana" pitchFamily="34" charset="0"/>
              </a:rPr>
              <a:t>The % removal of the spots is used to evaluate cleaning performance.</a:t>
            </a:r>
            <a:r>
              <a:rPr lang="en-US" sz="2000" baseline="30000" dirty="0" smtClean="0">
                <a:latin typeface="+mj-lt"/>
                <a:ea typeface="Verdana" pitchFamily="34" charset="0"/>
                <a:cs typeface="Verdana" pitchFamily="34" charset="0"/>
              </a:rPr>
              <a:t>1,2</a:t>
            </a:r>
            <a:r>
              <a:rPr lang="en-US" sz="2000" dirty="0" smtClean="0">
                <a:latin typeface="+mj-lt"/>
                <a:ea typeface="Verdana" pitchFamily="34" charset="0"/>
                <a:cs typeface="Verdana" pitchFamily="34" charset="0"/>
              </a:rPr>
              <a:t> </a:t>
            </a:r>
          </a:p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j-lt"/>
                <a:ea typeface="Verdana" pitchFamily="34" charset="0"/>
                <a:cs typeface="Verdana" pitchFamily="34" charset="0"/>
              </a:rPr>
              <a:t>Educational interventions can improve significantly the removal of the marked spots.</a:t>
            </a:r>
            <a:r>
              <a:rPr lang="en-US" sz="2000" baseline="30000" dirty="0" smtClean="0">
                <a:latin typeface="+mj-lt"/>
                <a:ea typeface="Verdana" pitchFamily="34" charset="0"/>
                <a:cs typeface="Verdana" pitchFamily="34" charset="0"/>
              </a:rPr>
              <a:t>2-3</a:t>
            </a:r>
          </a:p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</a:pPr>
            <a:endParaRPr lang="en-US" sz="2000" baseline="30000" dirty="0" smtClean="0">
              <a:latin typeface="+mj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28596" y="4143380"/>
            <a:ext cx="8143932" cy="145251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dirty="0" smtClean="0"/>
          </a:p>
          <a:p>
            <a:pPr algn="ctr"/>
            <a:r>
              <a:rPr lang="en-GB" sz="2000" dirty="0" smtClean="0"/>
              <a:t>The removal of marked spots has been shown to correlate with microbial contamination in some studies;</a:t>
            </a:r>
            <a:r>
              <a:rPr lang="en-GB" sz="2000" baseline="30000" dirty="0" smtClean="0"/>
              <a:t>2-3 </a:t>
            </a:r>
            <a:r>
              <a:rPr lang="en-GB" sz="2000" dirty="0" smtClean="0"/>
              <a:t>cleaning staff may “get wise” to the location of the spots and preferentially target them</a:t>
            </a:r>
            <a:r>
              <a:rPr lang="en-GB" sz="2000" baseline="30000" dirty="0" smtClean="0"/>
              <a:t>4</a:t>
            </a:r>
          </a:p>
          <a:p>
            <a:pPr algn="ctr"/>
            <a:endParaRPr lang="en-GB" sz="2000" baseline="300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5786454"/>
            <a:ext cx="77867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1600" dirty="0" smtClean="0">
                <a:latin typeface="+mj-lt"/>
              </a:rPr>
              <a:t>Boyce </a:t>
            </a:r>
            <a:r>
              <a:rPr lang="en-GB" sz="1600" i="1" dirty="0" smtClean="0">
                <a:latin typeface="+mj-lt"/>
              </a:rPr>
              <a:t>et al. Infect Control Hosp </a:t>
            </a:r>
            <a:r>
              <a:rPr lang="en-GB" sz="1600" i="1" dirty="0" err="1" smtClean="0">
                <a:latin typeface="+mj-lt"/>
              </a:rPr>
              <a:t>Epidemiol</a:t>
            </a:r>
            <a:r>
              <a:rPr lang="en-GB" sz="1600" i="1" dirty="0" smtClean="0">
                <a:latin typeface="+mj-lt"/>
              </a:rPr>
              <a:t> </a:t>
            </a:r>
            <a:r>
              <a:rPr lang="en-GB" sz="1600" dirty="0" smtClean="0">
                <a:latin typeface="+mj-lt"/>
              </a:rPr>
              <a:t>2011;32:1187-1189.</a:t>
            </a:r>
          </a:p>
          <a:p>
            <a:pPr marL="342900" indent="-342900">
              <a:buAutoNum type="arabicPeriod"/>
            </a:pPr>
            <a:r>
              <a:rPr lang="en-GB" sz="1600" dirty="0" smtClean="0">
                <a:latin typeface="+mj-lt"/>
              </a:rPr>
              <a:t>Carling </a:t>
            </a:r>
            <a:r>
              <a:rPr lang="en-GB" sz="1600" i="1" dirty="0" smtClean="0">
                <a:latin typeface="+mj-lt"/>
              </a:rPr>
              <a:t>et al. Infect Control Hosp </a:t>
            </a:r>
            <a:r>
              <a:rPr lang="en-GB" sz="1600" i="1" dirty="0" err="1" smtClean="0">
                <a:latin typeface="+mj-lt"/>
              </a:rPr>
              <a:t>Epidemiol</a:t>
            </a:r>
            <a:r>
              <a:rPr lang="en-GB" sz="1600" i="1" dirty="0" smtClean="0">
                <a:latin typeface="+mj-lt"/>
              </a:rPr>
              <a:t> </a:t>
            </a:r>
            <a:r>
              <a:rPr lang="en-GB" sz="1600" dirty="0" smtClean="0">
                <a:latin typeface="+mj-lt"/>
              </a:rPr>
              <a:t>2008; 29:1035-1041.</a:t>
            </a:r>
          </a:p>
          <a:p>
            <a:pPr marL="342900" indent="-342900">
              <a:buAutoNum type="arabicPeriod"/>
            </a:pPr>
            <a:r>
              <a:rPr lang="en-GB" sz="1600" dirty="0" smtClean="0">
                <a:latin typeface="+mj-lt"/>
              </a:rPr>
              <a:t>Munoz-Price </a:t>
            </a:r>
            <a:r>
              <a:rPr lang="en-GB" sz="1600" i="1" dirty="0" smtClean="0">
                <a:latin typeface="+mj-lt"/>
              </a:rPr>
              <a:t>et al. Infect Control Hosp </a:t>
            </a:r>
            <a:r>
              <a:rPr lang="en-GB" sz="1600" i="1" dirty="0" err="1" smtClean="0">
                <a:latin typeface="+mj-lt"/>
              </a:rPr>
              <a:t>Epidemiol</a:t>
            </a:r>
            <a:r>
              <a:rPr lang="en-GB" sz="1600" i="1" dirty="0" smtClean="0">
                <a:latin typeface="+mj-lt"/>
              </a:rPr>
              <a:t> </a:t>
            </a:r>
            <a:r>
              <a:rPr lang="en-GB" sz="1600" dirty="0" smtClean="0">
                <a:latin typeface="+mj-lt"/>
              </a:rPr>
              <a:t>2012;33:897-904.</a:t>
            </a:r>
          </a:p>
          <a:p>
            <a:pPr marL="342900" indent="-342900">
              <a:buAutoNum type="arabicPeriod"/>
            </a:pPr>
            <a:r>
              <a:rPr lang="en-GB" sz="1600" dirty="0" smtClean="0">
                <a:latin typeface="+mj-lt"/>
              </a:rPr>
              <a:t>Rutala </a:t>
            </a:r>
            <a:r>
              <a:rPr lang="en-GB" sz="1600" i="1" dirty="0" smtClean="0">
                <a:latin typeface="+mj-lt"/>
              </a:rPr>
              <a:t>et al. Infect Control Hosp </a:t>
            </a:r>
            <a:r>
              <a:rPr lang="en-GB" sz="1600" i="1" dirty="0" err="1" smtClean="0">
                <a:latin typeface="+mj-lt"/>
              </a:rPr>
              <a:t>Epidemiol</a:t>
            </a:r>
            <a:r>
              <a:rPr lang="en-GB" sz="1600" i="1" dirty="0" smtClean="0">
                <a:latin typeface="+mj-lt"/>
              </a:rPr>
              <a:t> </a:t>
            </a:r>
            <a:r>
              <a:rPr lang="en-GB" sz="1600" dirty="0" smtClean="0">
                <a:latin typeface="+mj-lt"/>
              </a:rPr>
              <a:t>2011;32:743-747.</a:t>
            </a:r>
          </a:p>
        </p:txBody>
      </p:sp>
    </p:spTree>
    <p:extLst>
      <p:ext uri="{BB962C8B-B14F-4D97-AF65-F5344CB8AC3E}">
        <p14:creationId xmlns:p14="http://schemas.microsoft.com/office/powerpoint/2010/main" val="398434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357686" y="467599"/>
            <a:ext cx="4572032" cy="925512"/>
          </a:xfrm>
        </p:spPr>
        <p:txBody>
          <a:bodyPr/>
          <a:lstStyle/>
          <a:p>
            <a:r>
              <a:rPr lang="en-GB" sz="3000" dirty="0" smtClean="0"/>
              <a:t>Method comparison</a:t>
            </a:r>
            <a:endParaRPr lang="en-GB" sz="30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14283" y="1370662"/>
          <a:ext cx="8501121" cy="3383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32581"/>
                <a:gridCol w="1210822"/>
                <a:gridCol w="1643074"/>
                <a:gridCol w="1143008"/>
                <a:gridCol w="1571636"/>
              </a:tblGrid>
              <a:tr h="370840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Visual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Micro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ATP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Fluorescent</a:t>
                      </a:r>
                      <a:endParaRPr lang="en-GB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Ease of use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High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Low-Moderate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High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High</a:t>
                      </a:r>
                      <a:endParaRPr lang="en-GB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Quantitative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No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Yes/No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Yes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No</a:t>
                      </a:r>
                      <a:endParaRPr lang="en-GB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Correlation</a:t>
                      </a:r>
                      <a:r>
                        <a:rPr lang="en-GB" sz="1600" baseline="0" dirty="0" smtClean="0"/>
                        <a:t> with microbial contamination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Poor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Accurate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Indirect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Indirect</a:t>
                      </a:r>
                      <a:endParaRPr lang="en-GB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Identifies pathogens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No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Yes/No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No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No</a:t>
                      </a:r>
                      <a:endParaRPr lang="en-GB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Risk of “gaming” by staff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Low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Low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Low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Moderate</a:t>
                      </a:r>
                      <a:endParaRPr lang="en-GB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Identifies</a:t>
                      </a:r>
                      <a:r>
                        <a:rPr lang="en-GB" sz="1600" baseline="0" dirty="0" smtClean="0"/>
                        <a:t> ‘dirty’ surfaces*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Yes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No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Yes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No</a:t>
                      </a:r>
                      <a:endParaRPr lang="en-GB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Published evidence</a:t>
                      </a:r>
                      <a:r>
                        <a:rPr lang="en-GB" sz="1600" baseline="0" dirty="0" smtClean="0"/>
                        <a:t> of attributable clinical impact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No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Yes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No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No</a:t>
                      </a:r>
                      <a:endParaRPr lang="en-GB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14282" y="4786322"/>
            <a:ext cx="535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+mn-lt"/>
              </a:rPr>
              <a:t>* Non-microbial soiling</a:t>
            </a:r>
            <a:endParaRPr lang="en-GB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434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357686" y="467599"/>
            <a:ext cx="4572032" cy="925512"/>
          </a:xfrm>
        </p:spPr>
        <p:txBody>
          <a:bodyPr/>
          <a:lstStyle/>
          <a:p>
            <a:r>
              <a:rPr lang="en-GB" sz="3000" dirty="0" smtClean="0"/>
              <a:t>Method comparison</a:t>
            </a:r>
            <a:endParaRPr lang="en-GB" sz="3000" dirty="0"/>
          </a:p>
        </p:txBody>
      </p:sp>
      <p:pic>
        <p:nvPicPr>
          <p:cNvPr id="3491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418508"/>
            <a:ext cx="7072362" cy="365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71406" y="6429396"/>
            <a:ext cx="75009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GB" sz="1600" dirty="0" smtClean="0">
                <a:latin typeface="+mj-lt"/>
              </a:rPr>
              <a:t>Boyce </a:t>
            </a:r>
            <a:r>
              <a:rPr lang="en-GB" sz="1600" i="1" dirty="0" smtClean="0">
                <a:latin typeface="+mj-lt"/>
              </a:rPr>
              <a:t>et al. Infect Control Hosp </a:t>
            </a:r>
            <a:r>
              <a:rPr lang="en-GB" sz="1600" i="1" dirty="0" err="1" smtClean="0">
                <a:latin typeface="+mj-lt"/>
              </a:rPr>
              <a:t>Epidemiol</a:t>
            </a:r>
            <a:r>
              <a:rPr lang="en-GB" sz="1600" i="1" dirty="0" smtClean="0">
                <a:latin typeface="+mj-lt"/>
              </a:rPr>
              <a:t> </a:t>
            </a:r>
            <a:r>
              <a:rPr lang="en-GB" sz="1600" dirty="0" smtClean="0">
                <a:latin typeface="+mj-lt"/>
              </a:rPr>
              <a:t>2011;32:1187-1189.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720" y="1285860"/>
            <a:ext cx="84296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AEAF6"/>
              </a:buClr>
              <a:buFont typeface="Wingdings" pitchFamily="2" charset="2"/>
              <a:buChar char="§"/>
            </a:pPr>
            <a:r>
              <a:rPr lang="en-GB" dirty="0" smtClean="0">
                <a:latin typeface="+mn-lt"/>
              </a:rPr>
              <a:t>5 sites in 100 patient rooms assessed before and after terminal clean</a:t>
            </a:r>
          </a:p>
          <a:p>
            <a:pPr marL="177800" indent="-177800">
              <a:buClr>
                <a:srgbClr val="CAEAF6"/>
              </a:buClr>
              <a:buFont typeface="Wingdings" pitchFamily="2" charset="2"/>
              <a:buChar char="§"/>
            </a:pPr>
            <a:r>
              <a:rPr lang="en-GB" dirty="0" smtClean="0">
                <a:latin typeface="+mn-lt"/>
              </a:rPr>
              <a:t>“Clean” defined as &lt;2.5 </a:t>
            </a:r>
            <a:r>
              <a:rPr lang="en-GB" dirty="0" err="1" smtClean="0">
                <a:latin typeface="+mn-lt"/>
              </a:rPr>
              <a:t>cfu</a:t>
            </a:r>
            <a:r>
              <a:rPr lang="en-GB" dirty="0" smtClean="0">
                <a:latin typeface="+mn-lt"/>
              </a:rPr>
              <a:t>/cm</a:t>
            </a:r>
            <a:r>
              <a:rPr lang="en-GB" baseline="30000" dirty="0" smtClean="0">
                <a:latin typeface="+mn-lt"/>
              </a:rPr>
              <a:t>2</a:t>
            </a:r>
            <a:r>
              <a:rPr lang="en-GB" dirty="0" smtClean="0">
                <a:latin typeface="+mn-lt"/>
              </a:rPr>
              <a:t>, complete removal of fluorescent marker and ATP score of &lt;250 RLU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434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357686" y="467599"/>
            <a:ext cx="4572032" cy="925512"/>
          </a:xfrm>
        </p:spPr>
        <p:txBody>
          <a:bodyPr/>
          <a:lstStyle/>
          <a:p>
            <a:r>
              <a:rPr lang="en-GB" sz="3000" dirty="0" smtClean="0"/>
              <a:t>Method comparison</a:t>
            </a:r>
            <a:endParaRPr lang="en-GB" sz="3000" dirty="0"/>
          </a:p>
        </p:txBody>
      </p:sp>
      <p:sp>
        <p:nvSpPr>
          <p:cNvPr id="10" name="Rectangle 9"/>
          <p:cNvSpPr/>
          <p:nvPr/>
        </p:nvSpPr>
        <p:spPr>
          <a:xfrm>
            <a:off x="71406" y="6429396"/>
            <a:ext cx="75009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GB" sz="1600" dirty="0" err="1" smtClean="0">
                <a:latin typeface="+mj-lt"/>
              </a:rPr>
              <a:t>Luick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i="1" dirty="0" smtClean="0">
                <a:latin typeface="+mj-lt"/>
              </a:rPr>
              <a:t>et al. Am J Infect Control</a:t>
            </a:r>
            <a:r>
              <a:rPr lang="en-GB" sz="1600" dirty="0" smtClean="0">
                <a:latin typeface="+mj-lt"/>
              </a:rPr>
              <a:t> 2013 in press.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2910" y="2285992"/>
          <a:ext cx="7572427" cy="3694362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262071"/>
                <a:gridCol w="1099972"/>
                <a:gridCol w="1389436"/>
                <a:gridCol w="1389436"/>
                <a:gridCol w="1169441"/>
                <a:gridCol w="1262071"/>
              </a:tblGrid>
              <a:tr h="785818"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/>
                      </a:r>
                      <a:br>
                        <a:rPr lang="en-GB" dirty="0"/>
                      </a:br>
                      <a:endParaRPr lang="en-GB" b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Test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Sensitivity (%)</a:t>
                      </a:r>
                      <a:endParaRPr lang="en-GB" b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Specificity (%)</a:t>
                      </a:r>
                      <a:endParaRPr lang="en-GB" b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PPV (%)</a:t>
                      </a:r>
                      <a:endParaRPr lang="en-GB" b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NPV (%)</a:t>
                      </a:r>
                      <a:endParaRPr lang="en-GB" b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65367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Overall</a:t>
                      </a:r>
                      <a:br>
                        <a:rPr lang="en-GB" dirty="0"/>
                      </a:br>
                      <a:r>
                        <a:rPr lang="en-GB" dirty="0"/>
                        <a:t>N = 250</a:t>
                      </a:r>
                      <a:endParaRPr lang="en-GB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Dazo</a:t>
                      </a:r>
                      <a:endParaRPr lang="en-GB" b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68</a:t>
                      </a:r>
                      <a:endParaRPr lang="en-GB" b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50</a:t>
                      </a:r>
                      <a:endParaRPr lang="en-GB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90</a:t>
                      </a:r>
                      <a:endParaRPr lang="en-GB" b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19</a:t>
                      </a:r>
                      <a:endParaRPr lang="en-GB" b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6536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ATP</a:t>
                      </a:r>
                      <a:endParaRPr lang="en-GB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78</a:t>
                      </a:r>
                      <a:endParaRPr lang="en-GB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38</a:t>
                      </a:r>
                      <a:endParaRPr lang="en-GB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90</a:t>
                      </a:r>
                      <a:endParaRPr lang="en-GB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20</a:t>
                      </a:r>
                      <a:endParaRPr lang="en-GB" b="0"/>
                    </a:p>
                  </a:txBody>
                  <a:tcPr/>
                </a:tc>
              </a:tr>
              <a:tr h="46536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Visual</a:t>
                      </a:r>
                      <a:endParaRPr lang="en-GB" b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95</a:t>
                      </a:r>
                      <a:endParaRPr lang="en-GB" b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9</a:t>
                      </a:r>
                      <a:endParaRPr lang="en-GB" b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9</a:t>
                      </a:r>
                      <a:endParaRPr lang="en-GB" b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23</a:t>
                      </a:r>
                      <a:endParaRPr lang="en-GB" b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367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Baseline dirty</a:t>
                      </a:r>
                      <a:br>
                        <a:rPr lang="en-GB" dirty="0"/>
                      </a:br>
                      <a:r>
                        <a:rPr lang="en-GB" dirty="0"/>
                        <a:t>n = 103</a:t>
                      </a:r>
                      <a:endParaRPr lang="en-GB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Dazo</a:t>
                      </a:r>
                      <a:endParaRPr lang="en-GB" b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75</a:t>
                      </a:r>
                      <a:endParaRPr lang="en-GB" b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40</a:t>
                      </a:r>
                      <a:endParaRPr lang="en-GB" b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84</a:t>
                      </a:r>
                      <a:endParaRPr lang="en-GB" b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28</a:t>
                      </a:r>
                      <a:endParaRPr lang="en-GB" b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6536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ATP</a:t>
                      </a:r>
                      <a:endParaRPr lang="en-GB" b="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76</a:t>
                      </a:r>
                      <a:endParaRPr lang="en-GB" b="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35</a:t>
                      </a:r>
                      <a:endParaRPr lang="en-GB" b="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83</a:t>
                      </a:r>
                      <a:endParaRPr lang="en-GB" b="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26</a:t>
                      </a:r>
                      <a:endParaRPr lang="en-GB" b="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8170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Visual</a:t>
                      </a:r>
                      <a:endParaRPr lang="en-GB" b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94</a:t>
                      </a:r>
                      <a:endParaRPr lang="en-GB" b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10</a:t>
                      </a:r>
                      <a:endParaRPr lang="en-GB" b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/>
                        <a:t>81</a:t>
                      </a:r>
                      <a:endParaRPr lang="en-GB" b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/>
                        <a:t>29</a:t>
                      </a:r>
                      <a:endParaRPr lang="en-GB" b="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85720" y="1285860"/>
            <a:ext cx="84296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AEAF6"/>
              </a:buClr>
              <a:buFont typeface="Wingdings" pitchFamily="2" charset="2"/>
              <a:buChar char="§"/>
            </a:pPr>
            <a:r>
              <a:rPr lang="en-GB" dirty="0" smtClean="0">
                <a:latin typeface="+mn-lt"/>
              </a:rPr>
              <a:t>5 sites in 50 patient rooms assessed before and after terminal clean</a:t>
            </a:r>
          </a:p>
          <a:p>
            <a:pPr marL="177800" indent="-177800">
              <a:buClr>
                <a:srgbClr val="CAEAF6"/>
              </a:buClr>
              <a:buFont typeface="Wingdings" pitchFamily="2" charset="2"/>
              <a:buChar char="§"/>
            </a:pPr>
            <a:r>
              <a:rPr lang="en-GB" dirty="0" smtClean="0">
                <a:latin typeface="+mn-lt"/>
              </a:rPr>
              <a:t>“Gold standard = &lt;2.5 </a:t>
            </a:r>
            <a:r>
              <a:rPr lang="en-GB" dirty="0" err="1" smtClean="0">
                <a:latin typeface="+mn-lt"/>
              </a:rPr>
              <a:t>cfu</a:t>
            </a:r>
            <a:r>
              <a:rPr lang="en-GB" dirty="0" smtClean="0">
                <a:latin typeface="+mn-lt"/>
              </a:rPr>
              <a:t>/cm</a:t>
            </a:r>
            <a:r>
              <a:rPr lang="en-GB" baseline="30000" dirty="0" smtClean="0">
                <a:latin typeface="+mn-lt"/>
              </a:rPr>
              <a:t>2</a:t>
            </a:r>
            <a:r>
              <a:rPr lang="en-GB" dirty="0" smtClean="0">
                <a:latin typeface="+mn-lt"/>
              </a:rPr>
              <a:t> compared with complete removal of fluorescent marker and ATP score of &lt;250 RLU</a:t>
            </a:r>
            <a:endParaRPr lang="en-GB" dirty="0">
              <a:latin typeface="+mn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57356" y="3071810"/>
            <a:ext cx="3357586" cy="92869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857356" y="4476820"/>
            <a:ext cx="3357586" cy="88100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34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62" y="1377476"/>
            <a:ext cx="8063211" cy="4766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604125" cy="711200"/>
          </a:xfrm>
        </p:spPr>
        <p:txBody>
          <a:bodyPr/>
          <a:lstStyle/>
          <a:p>
            <a:r>
              <a:rPr lang="en-GB" sz="2000" dirty="0" smtClean="0"/>
              <a:t>Impact of environmental hygiene intervention on VRE incidence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504" y="6474822"/>
            <a:ext cx="6653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Hayden </a:t>
            </a:r>
            <a:r>
              <a:rPr lang="en-GB" sz="1600" i="1" dirty="0" smtClean="0">
                <a:latin typeface="+mn-lt"/>
              </a:rPr>
              <a:t>et al. </a:t>
            </a:r>
            <a:r>
              <a:rPr lang="fr-FR" sz="1600" i="1" dirty="0">
                <a:latin typeface="+mn-lt"/>
              </a:rPr>
              <a:t>Clin Infect Dis </a:t>
            </a:r>
            <a:r>
              <a:rPr lang="fr-FR" sz="1600" dirty="0" smtClean="0">
                <a:latin typeface="+mn-lt"/>
              </a:rPr>
              <a:t>2006</a:t>
            </a:r>
            <a:r>
              <a:rPr lang="fr-FR" sz="1600" i="1" dirty="0" smtClean="0">
                <a:latin typeface="+mn-lt"/>
              </a:rPr>
              <a:t>;</a:t>
            </a:r>
            <a:r>
              <a:rPr lang="fr-FR" sz="1600" dirty="0" smtClean="0">
                <a:latin typeface="+mn-lt"/>
              </a:rPr>
              <a:t>42:1552-1560</a:t>
            </a:r>
            <a:r>
              <a:rPr lang="fr-FR" sz="1600" dirty="0">
                <a:latin typeface="+mn-lt"/>
              </a:rPr>
              <a:t>.</a:t>
            </a:r>
            <a:endParaRPr lang="en-GB" sz="16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9672" y="5711596"/>
            <a:ext cx="122413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latin typeface="+mn-lt"/>
              </a:rPr>
              <a:t>Baseline</a:t>
            </a:r>
            <a:endParaRPr lang="en-GB" sz="1600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3968" y="5711596"/>
            <a:ext cx="172819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latin typeface="+mn-lt"/>
              </a:rPr>
              <a:t>Washout</a:t>
            </a:r>
            <a:endParaRPr lang="en-GB" sz="1600" b="1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3808" y="5711596"/>
            <a:ext cx="172819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latin typeface="+mn-lt"/>
              </a:rPr>
              <a:t>Intervention</a:t>
            </a:r>
            <a:endParaRPr lang="en-GB" sz="1600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8144" y="5711596"/>
            <a:ext cx="234619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latin typeface="+mn-lt"/>
              </a:rPr>
              <a:t>HH intervention</a:t>
            </a:r>
            <a:endParaRPr lang="en-GB" sz="1600" b="1" dirty="0">
              <a:latin typeface="+mn-lt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285752" y="714356"/>
            <a:ext cx="835821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Research staff monitored cleaners’ work overtly, using a checklist.  Cleaners were given immediate, specific feedback about their performance, e.g., “You missed the bedrail.”</a:t>
            </a:r>
            <a:endParaRPr kumimoji="0" lang="en-US" sz="16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3595618" y="1357298"/>
            <a:ext cx="214314" cy="642942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893697" y="1357298"/>
            <a:ext cx="2464704" cy="4857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4476812" y="1285860"/>
            <a:ext cx="3893464" cy="4857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/>
          <a:srcRect l="70281" t="5932" r="1606" b="76271"/>
          <a:stretch>
            <a:fillRect/>
          </a:stretch>
        </p:blipFill>
        <p:spPr bwMode="auto">
          <a:xfrm>
            <a:off x="4500562" y="1428736"/>
            <a:ext cx="400052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 rot="16200000">
            <a:off x="0" y="3143248"/>
            <a:ext cx="214310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latin typeface="+mn-lt"/>
              </a:rPr>
              <a:t>% patients</a:t>
            </a:r>
            <a:endParaRPr lang="en-GB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91903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781" y="4217098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3" cstate="print"/>
          <a:srcRect l="47059"/>
          <a:stretch>
            <a:fillRect/>
          </a:stretch>
        </p:blipFill>
        <p:spPr bwMode="auto">
          <a:xfrm>
            <a:off x="4857752" y="3340842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1643050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643702" y="1643050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643570" y="3143248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929190" y="4857760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29454" y="3214686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786578" y="4857760"/>
            <a:ext cx="1500198" cy="1500198"/>
          </a:xfrm>
          <a:prstGeom prst="rect">
            <a:avLst/>
          </a:prstGeom>
          <a:noFill/>
        </p:spPr>
      </p:pic>
      <p:pic>
        <p:nvPicPr>
          <p:cNvPr id="21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282" y="3929066"/>
            <a:ext cx="2000264" cy="2000264"/>
          </a:xfrm>
          <a:prstGeom prst="rect">
            <a:avLst/>
          </a:prstGeom>
          <a:noFill/>
        </p:spPr>
      </p:pic>
      <p:pic>
        <p:nvPicPr>
          <p:cNvPr id="22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916832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836" y="1935449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ounded Rectangle 23"/>
          <p:cNvSpPr/>
          <p:nvPr/>
        </p:nvSpPr>
        <p:spPr>
          <a:xfrm>
            <a:off x="4572000" y="1428736"/>
            <a:ext cx="4000528" cy="1571636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34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6971" y="464229"/>
            <a:ext cx="4136995" cy="571504"/>
          </a:xfrm>
        </p:spPr>
        <p:txBody>
          <a:bodyPr/>
          <a:lstStyle/>
          <a:p>
            <a:r>
              <a:rPr lang="en-GB" dirty="0" smtClean="0"/>
              <a:t>Source control</a:t>
            </a:r>
            <a:endParaRPr lang="en-GB" dirty="0"/>
          </a:p>
        </p:txBody>
      </p:sp>
      <p:sp>
        <p:nvSpPr>
          <p:cNvPr id="7" name="Rounded Rectangle 6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pic>
        <p:nvPicPr>
          <p:cNvPr id="227330" name="Picture 2" descr="Image not availa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000240"/>
            <a:ext cx="5572164" cy="3836222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71406" y="6000768"/>
            <a:ext cx="80724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1600" dirty="0" err="1" smtClean="0">
                <a:latin typeface="+mj-lt"/>
              </a:rPr>
              <a:t>Climo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i="1" dirty="0" smtClean="0">
                <a:latin typeface="+mj-lt"/>
              </a:rPr>
              <a:t>et al. N </a:t>
            </a:r>
            <a:r>
              <a:rPr lang="en-GB" sz="1600" i="1" dirty="0" err="1" smtClean="0">
                <a:latin typeface="+mj-lt"/>
              </a:rPr>
              <a:t>Engl</a:t>
            </a:r>
            <a:r>
              <a:rPr lang="en-GB" sz="1600" i="1" dirty="0" smtClean="0">
                <a:latin typeface="+mj-lt"/>
              </a:rPr>
              <a:t> J Med </a:t>
            </a:r>
            <a:r>
              <a:rPr lang="en-GB" sz="1600" dirty="0" smtClean="0">
                <a:latin typeface="+mj-lt"/>
              </a:rPr>
              <a:t>2013;368:533-542.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>
                <a:latin typeface="+mj-lt"/>
              </a:rPr>
              <a:t>Vernon </a:t>
            </a:r>
            <a:r>
              <a:rPr lang="en-GB" sz="1600" i="1" dirty="0" smtClean="0">
                <a:latin typeface="+mj-lt"/>
              </a:rPr>
              <a:t>et al. Arch Intern Med </a:t>
            </a:r>
            <a:r>
              <a:rPr lang="en-GB" sz="1600" dirty="0" smtClean="0">
                <a:latin typeface="+mj-lt"/>
              </a:rPr>
              <a:t>2006;166:306-312.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>
                <a:latin typeface="+mj-lt"/>
              </a:rPr>
              <a:t>Rupp </a:t>
            </a:r>
            <a:r>
              <a:rPr lang="en-GB" sz="1600" i="1" dirty="0" smtClean="0">
                <a:latin typeface="+mj-lt"/>
              </a:rPr>
              <a:t>et al. Infect Control Hosp </a:t>
            </a:r>
            <a:r>
              <a:rPr lang="en-GB" sz="1600" i="1" dirty="0" err="1" smtClean="0">
                <a:latin typeface="+mj-lt"/>
              </a:rPr>
              <a:t>Epidemiol</a:t>
            </a:r>
            <a:r>
              <a:rPr lang="en-GB" sz="1600" i="1" dirty="0" smtClean="0">
                <a:latin typeface="+mj-lt"/>
              </a:rPr>
              <a:t> </a:t>
            </a:r>
            <a:r>
              <a:rPr lang="en-GB" sz="1600" dirty="0" smtClean="0">
                <a:latin typeface="+mj-lt"/>
              </a:rPr>
              <a:t>2012;33:1094-1100.</a:t>
            </a:r>
            <a:endParaRPr lang="en-GB" sz="16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1214422"/>
            <a:ext cx="835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n-lt"/>
              </a:rPr>
              <a:t>Daily bathing of patients using </a:t>
            </a:r>
            <a:r>
              <a:rPr lang="en-GB" dirty="0" err="1" smtClean="0">
                <a:latin typeface="+mn-lt"/>
              </a:rPr>
              <a:t>chlorhexidine</a:t>
            </a:r>
            <a:r>
              <a:rPr lang="en-GB" dirty="0" smtClean="0">
                <a:latin typeface="+mn-lt"/>
              </a:rPr>
              <a:t> reduces the acquisition of MDROs,</a:t>
            </a:r>
            <a:r>
              <a:rPr lang="en-GB" baseline="30000" dirty="0" smtClean="0">
                <a:latin typeface="+mn-lt"/>
              </a:rPr>
              <a:t>1,2</a:t>
            </a:r>
            <a:r>
              <a:rPr lang="en-GB" dirty="0" smtClean="0">
                <a:latin typeface="+mn-lt"/>
              </a:rPr>
              <a:t> including </a:t>
            </a:r>
            <a:r>
              <a:rPr lang="en-GB" i="1" dirty="0" smtClean="0">
                <a:latin typeface="+mn-lt"/>
              </a:rPr>
              <a:t>C. difficile</a:t>
            </a:r>
            <a:r>
              <a:rPr lang="en-GB" dirty="0" smtClean="0">
                <a:latin typeface="+mn-lt"/>
              </a:rPr>
              <a:t>.</a:t>
            </a:r>
            <a:r>
              <a:rPr lang="en-GB" baseline="30000" dirty="0" smtClean="0">
                <a:latin typeface="+mn-lt"/>
              </a:rPr>
              <a:t>3</a:t>
            </a:r>
          </a:p>
          <a:p>
            <a:endParaRPr lang="en-GB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43702" y="5273117"/>
            <a:ext cx="1785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Figure from Vernon </a:t>
            </a:r>
            <a:r>
              <a:rPr lang="en-GB" sz="1600" i="1" dirty="0" smtClean="0">
                <a:latin typeface="+mn-lt"/>
              </a:rPr>
              <a:t>et al.</a:t>
            </a:r>
            <a:r>
              <a:rPr lang="en-GB" sz="1600" baseline="30000" dirty="0" smtClean="0">
                <a:latin typeface="+mn-lt"/>
              </a:rPr>
              <a:t>2</a:t>
            </a:r>
            <a:endParaRPr lang="en-GB" sz="1600" baseline="30000" dirty="0">
              <a:latin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6971" y="464229"/>
            <a:ext cx="4136995" cy="571504"/>
          </a:xfrm>
        </p:spPr>
        <p:txBody>
          <a:bodyPr/>
          <a:lstStyle/>
          <a:p>
            <a:r>
              <a:rPr lang="en-GB" dirty="0" smtClean="0"/>
              <a:t>Source control</a:t>
            </a:r>
            <a:endParaRPr lang="en-GB" dirty="0"/>
          </a:p>
        </p:txBody>
      </p:sp>
      <p:sp>
        <p:nvSpPr>
          <p:cNvPr id="7" name="Rounded Rectangle 6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71406" y="6448032"/>
            <a:ext cx="80724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GB" sz="1600" dirty="0" smtClean="0">
                <a:latin typeface="+mj-lt"/>
              </a:rPr>
              <a:t>Otter </a:t>
            </a:r>
            <a:r>
              <a:rPr lang="en-GB" sz="1600" i="1" dirty="0" smtClean="0">
                <a:latin typeface="+mj-lt"/>
              </a:rPr>
              <a:t>et al</a:t>
            </a:r>
            <a:r>
              <a:rPr lang="en-GB" sz="1600" dirty="0" smtClean="0">
                <a:latin typeface="+mj-lt"/>
              </a:rPr>
              <a:t>. </a:t>
            </a:r>
            <a:r>
              <a:rPr lang="en-GB" sz="1600" i="1" dirty="0" smtClean="0">
                <a:latin typeface="+mj-lt"/>
              </a:rPr>
              <a:t>J </a:t>
            </a:r>
            <a:r>
              <a:rPr lang="en-GB" sz="1600" i="1" dirty="0" err="1" smtClean="0">
                <a:latin typeface="+mj-lt"/>
              </a:rPr>
              <a:t>Antimicrob</a:t>
            </a:r>
            <a:r>
              <a:rPr lang="en-GB" sz="1600" i="1" dirty="0" smtClean="0">
                <a:latin typeface="+mj-lt"/>
              </a:rPr>
              <a:t> </a:t>
            </a:r>
            <a:r>
              <a:rPr lang="en-GB" sz="1600" i="1" dirty="0" err="1" smtClean="0">
                <a:latin typeface="+mj-lt"/>
              </a:rPr>
              <a:t>Chemother</a:t>
            </a:r>
            <a:r>
              <a:rPr lang="en-GB" sz="1600" i="1" dirty="0" smtClean="0">
                <a:latin typeface="+mj-lt"/>
              </a:rPr>
              <a:t> </a:t>
            </a:r>
            <a:r>
              <a:rPr lang="en-GB" sz="1600" dirty="0" smtClean="0">
                <a:latin typeface="+mj-lt"/>
              </a:rPr>
              <a:t>2013;68:992-999.</a:t>
            </a:r>
            <a:endParaRPr lang="en-GB" sz="1600" dirty="0">
              <a:latin typeface="+mj-lt"/>
            </a:endParaRPr>
          </a:p>
        </p:txBody>
      </p:sp>
      <p:pic>
        <p:nvPicPr>
          <p:cNvPr id="14" name="Picture 2" descr="Figure 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5" b="53500"/>
          <a:stretch/>
        </p:blipFill>
        <p:spPr bwMode="auto">
          <a:xfrm>
            <a:off x="395536" y="1500174"/>
            <a:ext cx="8352928" cy="3293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2"/>
          <p:cNvSpPr txBox="1">
            <a:spLocks/>
          </p:cNvSpPr>
          <p:nvPr/>
        </p:nvSpPr>
        <p:spPr bwMode="auto">
          <a:xfrm>
            <a:off x="755576" y="4825105"/>
            <a:ext cx="3816424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lang="en-US" sz="2000" b="0" kern="1200" dirty="0" smtClean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sz="2800">
                <a:solidFill>
                  <a:srgbClr val="4B63AE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sz="2800">
                <a:solidFill>
                  <a:srgbClr val="4B63AE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sz="2800">
                <a:solidFill>
                  <a:srgbClr val="4B63AE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sz="2800">
                <a:solidFill>
                  <a:srgbClr val="4B63AE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sz="2800">
                <a:solidFill>
                  <a:srgbClr val="0070C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sz="2800">
                <a:solidFill>
                  <a:srgbClr val="0070C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sz="2800">
                <a:solidFill>
                  <a:srgbClr val="0070C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sz="2800">
                <a:solidFill>
                  <a:srgbClr val="0070C0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GB" sz="1600" dirty="0" smtClean="0">
                <a:solidFill>
                  <a:schemeClr val="tx1"/>
                </a:solidFill>
              </a:rPr>
              <a:t>Proportion of MRSA bloodstream infections caused by CC22 (blue) and CC30 (red) 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6" name="Rectangle 2"/>
          <p:cNvSpPr txBox="1">
            <a:spLocks/>
          </p:cNvSpPr>
          <p:nvPr/>
        </p:nvSpPr>
        <p:spPr bwMode="auto">
          <a:xfrm>
            <a:off x="5220072" y="4803881"/>
            <a:ext cx="3600400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lang="en-US" sz="2000" b="0" kern="1200" dirty="0" smtClean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sz="2800">
                <a:solidFill>
                  <a:srgbClr val="4B63AE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sz="2800">
                <a:solidFill>
                  <a:srgbClr val="4B63AE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sz="2800">
                <a:solidFill>
                  <a:srgbClr val="4B63AE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sz="2800">
                <a:solidFill>
                  <a:srgbClr val="4B63AE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sz="2800">
                <a:solidFill>
                  <a:srgbClr val="0070C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sz="2800">
                <a:solidFill>
                  <a:srgbClr val="0070C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sz="2800">
                <a:solidFill>
                  <a:srgbClr val="0070C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 sz="2800">
                <a:solidFill>
                  <a:srgbClr val="0070C0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GB" sz="1600" dirty="0" smtClean="0">
                <a:solidFill>
                  <a:schemeClr val="tx1"/>
                </a:solidFill>
              </a:rPr>
              <a:t>Carriage of </a:t>
            </a:r>
            <a:r>
              <a:rPr lang="en-GB" sz="1600" i="1" dirty="0" err="1" smtClean="0">
                <a:solidFill>
                  <a:schemeClr val="tx1"/>
                </a:solidFill>
              </a:rPr>
              <a:t>qacA</a:t>
            </a:r>
            <a:r>
              <a:rPr lang="en-GB" sz="1600" i="1" dirty="0" smtClean="0">
                <a:solidFill>
                  <a:schemeClr val="tx1"/>
                </a:solidFill>
              </a:rPr>
              <a:t> </a:t>
            </a:r>
            <a:r>
              <a:rPr lang="en-GB" sz="1600" dirty="0" smtClean="0">
                <a:solidFill>
                  <a:schemeClr val="tx1"/>
                </a:solidFill>
              </a:rPr>
              <a:t>CC22 (blue), CC30 (red) and other (green) clones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6971" y="464229"/>
            <a:ext cx="4136995" cy="571504"/>
          </a:xfrm>
        </p:spPr>
        <p:txBody>
          <a:bodyPr/>
          <a:lstStyle/>
          <a:p>
            <a:r>
              <a:rPr lang="en-GB" dirty="0" smtClean="0"/>
              <a:t>Air control</a:t>
            </a:r>
            <a:endParaRPr lang="en-GB" dirty="0"/>
          </a:p>
        </p:txBody>
      </p:sp>
      <p:sp>
        <p:nvSpPr>
          <p:cNvPr id="7" name="Rounded Rectangle 6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graphicFrame>
        <p:nvGraphicFramePr>
          <p:cNvPr id="8" name="Chart 7"/>
          <p:cNvGraphicFramePr/>
          <p:nvPr/>
        </p:nvGraphicFramePr>
        <p:xfrm>
          <a:off x="1071538" y="1714488"/>
          <a:ext cx="7500990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71406" y="6500834"/>
            <a:ext cx="59293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+mj-lt"/>
              </a:rPr>
              <a:t>Boswell &amp; Fox. </a:t>
            </a:r>
            <a:r>
              <a:rPr lang="en-GB" sz="1600" i="1" dirty="0" smtClean="0">
                <a:latin typeface="+mj-lt"/>
              </a:rPr>
              <a:t>J Hosp Infect</a:t>
            </a:r>
            <a:r>
              <a:rPr lang="en-GB" sz="1600" dirty="0" smtClean="0">
                <a:latin typeface="+mj-lt"/>
              </a:rPr>
              <a:t> 2006;63:47-54.</a:t>
            </a:r>
            <a:endParaRPr lang="en-GB" sz="16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1282471"/>
            <a:ext cx="8501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n-lt"/>
              </a:rPr>
              <a:t>MRSA contamination of settle plates in multiple locations in the rooms of three patients with MRSA</a:t>
            </a:r>
            <a:endParaRPr lang="en-GB" dirty="0">
              <a:latin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6971" y="464229"/>
            <a:ext cx="4136995" cy="571504"/>
          </a:xfrm>
        </p:spPr>
        <p:txBody>
          <a:bodyPr/>
          <a:lstStyle/>
          <a:p>
            <a:r>
              <a:rPr lang="en-GB" dirty="0" smtClean="0"/>
              <a:t>Antimicrobial surfaces</a:t>
            </a:r>
            <a:endParaRPr lang="en-GB" dirty="0"/>
          </a:p>
        </p:txBody>
      </p:sp>
      <p:sp>
        <p:nvSpPr>
          <p:cNvPr id="7" name="Rounded Rectangle 6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57158" y="1285860"/>
          <a:ext cx="8572560" cy="5054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96221"/>
                <a:gridCol w="2832661"/>
                <a:gridCol w="344367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Candidate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Pros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Cons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Metal</a:t>
                      </a:r>
                      <a:endParaRPr lang="en-GB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baseline="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Copper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Rapid</a:t>
                      </a:r>
                      <a:r>
                        <a:rPr lang="en-GB" baseline="0" dirty="0" smtClean="0"/>
                        <a:t>ly </a:t>
                      </a:r>
                      <a:r>
                        <a:rPr lang="en-GB" baseline="0" dirty="0" err="1" smtClean="0"/>
                        <a:t>microbicidal</a:t>
                      </a:r>
                      <a:endParaRPr lang="en-GB" dirty="0" smtClean="0"/>
                    </a:p>
                    <a:p>
                      <a:r>
                        <a:rPr lang="en-GB" dirty="0" smtClean="0"/>
                        <a:t>Reduces acquisition</a:t>
                      </a:r>
                      <a:endParaRPr lang="en-GB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?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baseline="0" dirty="0" err="1" smtClean="0"/>
                        <a:t>Sporicidal</a:t>
                      </a:r>
                      <a:endParaRPr lang="en-GB" baseline="0" dirty="0" smtClean="0"/>
                    </a:p>
                    <a:p>
                      <a:r>
                        <a:rPr lang="en-GB" baseline="0" dirty="0" smtClean="0"/>
                        <a:t>Acceptability / retrofitting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Silver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Rapid</a:t>
                      </a:r>
                      <a:r>
                        <a:rPr lang="en-GB" baseline="0" dirty="0" smtClean="0"/>
                        <a:t>ly </a:t>
                      </a:r>
                      <a:r>
                        <a:rPr lang="en-GB" baseline="0" dirty="0" err="1" smtClean="0"/>
                        <a:t>microbicidal</a:t>
                      </a:r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? </a:t>
                      </a:r>
                      <a:r>
                        <a:rPr lang="en-GB" dirty="0" err="1" smtClean="0"/>
                        <a:t>Sporicidal</a:t>
                      </a:r>
                      <a:endParaRPr lang="en-GB" dirty="0" smtClean="0"/>
                    </a:p>
                    <a:p>
                      <a:r>
                        <a:rPr lang="en-GB" dirty="0" smtClean="0"/>
                        <a:t>Tolerance development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Chemical</a:t>
                      </a:r>
                      <a:endParaRPr lang="en-GB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Organosilane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Easy</a:t>
                      </a:r>
                      <a:r>
                        <a:rPr lang="en-GB" baseline="0" dirty="0" smtClean="0"/>
                        <a:t> to apply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Limited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baseline="0" dirty="0" err="1" smtClean="0"/>
                        <a:t>microbicidal</a:t>
                      </a:r>
                      <a:r>
                        <a:rPr lang="en-GB" baseline="0" dirty="0" smtClean="0"/>
                        <a:t> activity</a:t>
                      </a:r>
                    </a:p>
                    <a:p>
                      <a:r>
                        <a:rPr lang="en-GB" baseline="0" dirty="0" smtClean="0"/>
                        <a:t>Durability</a:t>
                      </a:r>
                      <a:endParaRPr lang="en-GB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Light-activated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Broadly </a:t>
                      </a:r>
                      <a:r>
                        <a:rPr lang="en-GB" dirty="0" err="1" smtClean="0"/>
                        <a:t>microbicidal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?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baseline="0" dirty="0" err="1" smtClean="0"/>
                        <a:t>Sporicidal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Topography</a:t>
                      </a:r>
                      <a:endParaRPr lang="en-GB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“Liquid glass”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Reduces deposition</a:t>
                      </a:r>
                    </a:p>
                    <a:p>
                      <a:r>
                        <a:rPr lang="en-GB" dirty="0" smtClean="0"/>
                        <a:t>Improves</a:t>
                      </a:r>
                      <a:r>
                        <a:rPr lang="en-GB" baseline="0" dirty="0" smtClean="0"/>
                        <a:t> ‘</a:t>
                      </a:r>
                      <a:r>
                        <a:rPr lang="en-GB" baseline="0" dirty="0" err="1" smtClean="0"/>
                        <a:t>cleanability</a:t>
                      </a:r>
                      <a:r>
                        <a:rPr lang="en-GB" baseline="0" dirty="0" smtClean="0"/>
                        <a:t>’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Not </a:t>
                      </a:r>
                      <a:r>
                        <a:rPr lang="en-GB" dirty="0" err="1" smtClean="0"/>
                        <a:t>microbicidal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Sharklet</a:t>
                      </a:r>
                      <a:r>
                        <a:rPr lang="en-GB" dirty="0" smtClean="0"/>
                        <a:t> pattern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Reduces deposition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Reduced </a:t>
                      </a:r>
                      <a:r>
                        <a:rPr lang="en-GB" dirty="0" err="1" smtClean="0"/>
                        <a:t>biofilms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Not </a:t>
                      </a:r>
                      <a:r>
                        <a:rPr lang="en-GB" dirty="0" err="1" smtClean="0"/>
                        <a:t>microbicidal</a:t>
                      </a:r>
                      <a:endParaRPr lang="en-GB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-32" y="6429396"/>
            <a:ext cx="4286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Page </a:t>
            </a:r>
            <a:r>
              <a:rPr lang="en-GB" sz="1600" i="1" dirty="0" smtClean="0">
                <a:latin typeface="+mn-lt"/>
              </a:rPr>
              <a:t>et al. J Mat </a:t>
            </a:r>
            <a:r>
              <a:rPr lang="en-GB" sz="1600" i="1" dirty="0" err="1" smtClean="0">
                <a:latin typeface="+mn-lt"/>
              </a:rPr>
              <a:t>Chem</a:t>
            </a:r>
            <a:r>
              <a:rPr lang="en-GB" sz="1600" i="1" dirty="0" smtClean="0">
                <a:latin typeface="+mn-lt"/>
              </a:rPr>
              <a:t> </a:t>
            </a:r>
            <a:r>
              <a:rPr lang="en-GB" sz="1600" dirty="0" smtClean="0">
                <a:latin typeface="+mn-lt"/>
              </a:rPr>
              <a:t>2009</a:t>
            </a:r>
            <a:endParaRPr lang="en-GB" sz="1600" dirty="0">
              <a:latin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6971" y="464229"/>
            <a:ext cx="4136995" cy="571504"/>
          </a:xfrm>
        </p:spPr>
        <p:txBody>
          <a:bodyPr/>
          <a:lstStyle/>
          <a:p>
            <a:r>
              <a:rPr lang="en-GB" dirty="0" smtClean="0"/>
              <a:t>Copper</a:t>
            </a:r>
            <a:endParaRPr lang="en-GB" dirty="0"/>
          </a:p>
        </p:txBody>
      </p:sp>
      <p:sp>
        <p:nvSpPr>
          <p:cNvPr id="7" name="Rounded Rectangle 6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sp>
        <p:nvSpPr>
          <p:cNvPr id="5" name="Rectangle 4"/>
          <p:cNvSpPr/>
          <p:nvPr/>
        </p:nvSpPr>
        <p:spPr>
          <a:xfrm>
            <a:off x="142844" y="6448032"/>
            <a:ext cx="80724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+mj-lt"/>
              </a:rPr>
              <a:t>Salgado et al. </a:t>
            </a:r>
            <a:r>
              <a:rPr lang="en-GB" sz="1600" i="1" dirty="0" smtClean="0">
                <a:latin typeface="+mj-lt"/>
              </a:rPr>
              <a:t>Infect Control Hosp </a:t>
            </a:r>
            <a:r>
              <a:rPr lang="en-GB" sz="1600" i="1" dirty="0" err="1" smtClean="0">
                <a:latin typeface="+mj-lt"/>
              </a:rPr>
              <a:t>Epidemiol</a:t>
            </a:r>
            <a:r>
              <a:rPr lang="en-GB" sz="1600" i="1" dirty="0" smtClean="0">
                <a:latin typeface="+mj-lt"/>
              </a:rPr>
              <a:t> </a:t>
            </a:r>
            <a:r>
              <a:rPr lang="en-GB" sz="1600" dirty="0" smtClean="0">
                <a:latin typeface="+mj-lt"/>
              </a:rPr>
              <a:t>2013;34:479-486.</a:t>
            </a:r>
            <a:endParaRPr lang="en-GB" sz="1600" dirty="0">
              <a:latin typeface="+mj-lt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42844" y="1857364"/>
          <a:ext cx="6286544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30402" name="Picture 2" descr="http://www.coppertouchsurfaces.org/images/technical/bed-copper-rail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785926"/>
            <a:ext cx="2666992" cy="15535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572132" y="3429000"/>
            <a:ext cx="32861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Bedrails</a:t>
            </a:r>
          </a:p>
          <a:p>
            <a:r>
              <a:rPr lang="en-GB" sz="1600" dirty="0" err="1" smtClean="0">
                <a:latin typeface="+mn-lt"/>
              </a:rPr>
              <a:t>Overbed</a:t>
            </a:r>
            <a:r>
              <a:rPr lang="en-GB" sz="1600" dirty="0" smtClean="0">
                <a:latin typeface="+mn-lt"/>
              </a:rPr>
              <a:t> tables</a:t>
            </a:r>
          </a:p>
          <a:p>
            <a:r>
              <a:rPr lang="en-GB" sz="1600" dirty="0" smtClean="0">
                <a:latin typeface="+mn-lt"/>
              </a:rPr>
              <a:t>IV poles</a:t>
            </a:r>
          </a:p>
          <a:p>
            <a:r>
              <a:rPr lang="en-GB" sz="1600" dirty="0" smtClean="0">
                <a:latin typeface="+mn-lt"/>
              </a:rPr>
              <a:t>Visitor chair arms</a:t>
            </a:r>
          </a:p>
          <a:p>
            <a:r>
              <a:rPr lang="en-GB" sz="1600" dirty="0" smtClean="0">
                <a:latin typeface="+mn-lt"/>
              </a:rPr>
              <a:t>Nurse call button*</a:t>
            </a:r>
          </a:p>
          <a:p>
            <a:r>
              <a:rPr lang="en-GB" sz="1600" dirty="0" smtClean="0">
                <a:latin typeface="+mn-lt"/>
              </a:rPr>
              <a:t>Computer mouse*</a:t>
            </a:r>
          </a:p>
          <a:p>
            <a:r>
              <a:rPr lang="en-GB" sz="1600" dirty="0" smtClean="0">
                <a:latin typeface="+mn-lt"/>
              </a:rPr>
              <a:t>Computer palm rest*</a:t>
            </a:r>
          </a:p>
          <a:p>
            <a:r>
              <a:rPr lang="en-GB" sz="1600" dirty="0" smtClean="0">
                <a:latin typeface="+mn-lt"/>
              </a:rPr>
              <a:t>Rim of monitor*</a:t>
            </a:r>
          </a:p>
          <a:p>
            <a:endParaRPr lang="en-GB" sz="1600" dirty="0" smtClean="0">
              <a:latin typeface="+mn-lt"/>
            </a:endParaRPr>
          </a:p>
          <a:p>
            <a:r>
              <a:rPr lang="en-GB" sz="1600" dirty="0" smtClean="0">
                <a:latin typeface="+mn-lt"/>
              </a:rPr>
              <a:t>(* = some rooms only)</a:t>
            </a:r>
            <a:endParaRPr lang="en-GB" sz="16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0430" y="3276471"/>
            <a:ext cx="17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-44%</a:t>
            </a:r>
          </a:p>
          <a:p>
            <a:r>
              <a:rPr lang="en-GB" sz="1600" dirty="0" smtClean="0">
                <a:latin typeface="+mn-lt"/>
              </a:rPr>
              <a:t>p=0.020</a:t>
            </a:r>
          </a:p>
          <a:p>
            <a:endParaRPr lang="en-GB" sz="16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43372" y="4345337"/>
            <a:ext cx="17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-58%</a:t>
            </a:r>
          </a:p>
          <a:p>
            <a:r>
              <a:rPr lang="en-GB" sz="1600" dirty="0" smtClean="0">
                <a:latin typeface="+mn-lt"/>
              </a:rPr>
              <a:t>p=0.013</a:t>
            </a:r>
          </a:p>
          <a:p>
            <a:endParaRPr lang="en-GB" sz="1600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1285860"/>
            <a:ext cx="9429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smtClean="0">
                <a:latin typeface="+mn-lt"/>
              </a:rPr>
              <a:t>614 </a:t>
            </a:r>
            <a:r>
              <a:rPr lang="en-GB" sz="1600" dirty="0" smtClean="0">
                <a:latin typeface="+mn-lt"/>
              </a:rPr>
              <a:t>pts in 3 hospitals randomised to ‘copper’ or ‘non-copper’ ICU rooms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781" y="4217098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3" cstate="print"/>
          <a:srcRect l="47059"/>
          <a:stretch>
            <a:fillRect/>
          </a:stretch>
        </p:blipFill>
        <p:spPr bwMode="auto">
          <a:xfrm>
            <a:off x="4857752" y="3340842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1643050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643702" y="1643050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643570" y="3143248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929190" y="4857760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29454" y="3214686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786578" y="4857760"/>
            <a:ext cx="1500198" cy="1500198"/>
          </a:xfrm>
          <a:prstGeom prst="rect">
            <a:avLst/>
          </a:prstGeom>
          <a:noFill/>
        </p:spPr>
      </p:pic>
      <p:pic>
        <p:nvPicPr>
          <p:cNvPr id="21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282" y="3929066"/>
            <a:ext cx="2000264" cy="2000264"/>
          </a:xfrm>
          <a:prstGeom prst="rect">
            <a:avLst/>
          </a:prstGeom>
          <a:noFill/>
        </p:spPr>
      </p:pic>
      <p:pic>
        <p:nvPicPr>
          <p:cNvPr id="22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916832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836" y="1935449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ounded Rectangle 23"/>
          <p:cNvSpPr/>
          <p:nvPr/>
        </p:nvSpPr>
        <p:spPr>
          <a:xfrm>
            <a:off x="4572000" y="3071810"/>
            <a:ext cx="4000528" cy="1714512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34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64" name="Picture 12" descr="http://www.planetorganic.com/media/catalog/product/cache/1/thumbnail/9df78eab33525d08d6e5fb8d27136e95/5/9/5945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85860"/>
            <a:ext cx="4305940" cy="2643206"/>
          </a:xfrm>
          <a:prstGeom prst="rect">
            <a:avLst/>
          </a:prstGeom>
          <a:noFill/>
        </p:spPr>
      </p:pic>
      <p:pic>
        <p:nvPicPr>
          <p:cNvPr id="22835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42" y="2762259"/>
            <a:ext cx="4573638" cy="2881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8358" name="AutoShape 6" descr="data:image/jpeg;base64,/9j/4AAQSkZJRgABAQAAAQABAAD/2wCEAAkGBhISEBISEhAUEBQUFRQQFBUQEhQQEBYSFBQVFBUQEhUXGyYeFxkjGRQVHy8gJCcpLCwsFR4xNTAqNSYrLCkBCQoKDgwOGg8PGiwlHyEsKSwpLCkpLCwsKSwsLCwpKSksLC0sLCwsLCwpKSwpLCwsKSwsLCksKSwpKSwsLCwsLP/AABEIAMYA/wMBIgACEQEDEQH/xAAcAAEAAgMBAQEAAAAAAAAAAAAABAUCAwYBBwj/xAA9EAABAwIEAwYDBgMIAwAAAAABAAIRAyEEBRIxQVFhBhMicYGRMqGxFEJScsHRI2LwBzNDc4KisuEVFpL/xAAZAQEAAwEBAAAAAAAAAAAAAAAAAQIDBAX/xAApEQEBAAIBAwQBAwUBAAAAAAAAAQIRAxIhMQQTQVHwIkKhMmGBsdEU/9oADAMBAAIRAxEAPwD7iiIgIiICIiAiIgIixqVA0EkgAbk2CDJFR4jthh2ODZcbwXBvhHVWeDzGnVk03tfFjpMwo2JKIikEREBERAREQEREBERAREQEREBERAREQEREBERAREQEREBcj2sx575tOSG6Q4jgSSbrrlzfbLKzUpioz46fLct4j0UVFcriQCFDp1303aqT3MPMWnzCxY6d1kWqNKrRvbXFBsS0n8Wm6iVu02JfvVcPyw1Q3MWGlNJdR2c7WNpMc2sXm8h0ajfeVfUu2GFd/i6fzAhfOei0EJ4H2HC4xlRuqm4PG0i63L5/2EzPQ99ImzvGPMWP6Lu6daVMqzaiIpBERAREQEREBERAREQEREBERAREQEREBERAUfFNkFSFhUbKD5tnWX91VMfC64/ZRGrtM9yzW0jjuD1XGaSCQRBFlXwrQtWpzVIAWL2KRF0rTUZBU0sUeuzZUIxwtc06jHjgZ9OK+i5bjtQC+dubZdF2cxnhA5W/ZTEx3lN0hZqLhKkhSldIiIgIiICIiAiIgIiICIiAiIgIiICIiAiIgIiII+JoyFxnaHLdJ7wDo7913TgqzMcIHAiJlRYOBaUctuMwhpvLeHDyWlguq7UekLTTe10wZ0mD5rPGv003H091oytvgn8TnH5x+ir86X1+nbZVpwJXmWYzu3zuCt9VRalHiFMVd9kuaMeBDhPLY+yvWlfJWVCLgkHpYroMr7Y1KcNqDvG89nj91fadu7RQMuzqlWHgeJ4tNnD0U9SkREQEREBERAREQEREBERAREQEREBERAREQFrqskLYiDl87yrVeYI9vVc0IDi07iy77M9LWOc4gAAm/QL5hjMQYc7i6f8Ad/0ss7pGt3TTj8fIdAn7rAOJJACn4dmksYODb+gj6lVWWYcuqku+57A3A9fiPoFd4USHO5nSL2htpA4SZ9gow3rdacmvEePXj2WWwslZimtGaAGQUc8A81tqhaCyVEtQtsjNMVA97w3T4gJgrpB21woMGpHXSYXBPp3Wl7QrzvVMsrH0pnbLBn/HaPMEfop+FzajU/u6rH+ThPsvjWIphVtWoQZBI8jH0W84d+K5svVXHzH6CRfIux/bh9CppxFYuowT4vEQ7hB39F9D7OdqqONa91OQWO0lrrOjg7yKyywuN7ujj5sc52XSIiq2EREBERAREQEREBEJUTEZrRZ8VRo6AyfYIJaKhxHa2mPgY5/n4QqjF9rq5dDWaWkWLBqM8jO3mo2jbtCVBxeeUKXx1Wj1k/JcE+pian95WcdrTA2vZvCeqxp5awby7jc8bX58Oad0bdLi+3lMWp03VD18An1VXiu1OLqDwxSvwEeH8xvMdFHZRaNgB5WWwFNfYh1aJqOmo99S8+JxjyUHG+KqGsAPdt7wjYFx+Fp+R91NxOMh0AE+QJHlKwo0NOo7ucdTj14DyAgBZ2bukzt3aWYfQzS27jx5udYuP9cApzWAANGwAA9Fpo3eTwYI/wBTh+g/5LeArnnu9DbraW3C1LbSKlKHjaUO87qDiMW1p06gD/Vlb4xkgHkfkVXYbLaZPeaBqdJl3idflOw8lWy77Jmvlqa1aqu8e36hWLsO3yUatg547XHMKdaUs2rqtAniq6vgp2dPof0V06g4fzedisWu4Fpaev7rScmWLmy4ccvLlMww7mtuI89lYdhc7NDFU3F2lrv4b54g7T6q6q0GuBa4Ag2IKo8TkZY6W3b8x0PTqt8eack6cuzly4MuK9eHfT7rh8UHDdSQV8s7I9ru7IpVTLdmvPDoei+mYauHAEGVhljcbqvR4+Sck3EhERVaCIiAiIgKozTtA2mS1g1vG/4W+Z/Ra85zcwWUjLti4bDoDzXPCnAPO8k7k8ypk2raxxmaVaroc8+TbNHSFpZhzzWrDOAlxWw4udtuqnUiGZpgLDSsTUK97xT2S9koHLzvELwo7D3WvQ9ai4LzWo2lm5a9KyDlmx8KtQ87sNEDmSfM7lF7uj6UiAS3q2J8rgpMViD5DmbBR3Y5g+EuqG1qTdQuYHi236r19Kkwy4gnaaji83MgQSeItbh0WIzNp09211QatDu7HwyJDo4tP7rSYI2zf3jgQWho/mfffjpFvda6eCgySCeEA29SSvHurmR/Dp3MEkuJbqtbgS0dd/QRTBnVWqVIiRSaA3xbQALi30U9MnmpkuXiJlSs1tnPaOhIB5LCjiGvGphDhJEjmFFFBo2osb1quE7cr/0Uq14ADqhmASKTbEOu2CfZVvTPDXHhyv5tLJUatimCxIJ5C7uUADqsaeBdOruyf81/iG3Lbjz4KxbhAJgATc2uepUeTLDHG9+/5/lWCrOzHHrpgfNZlsi7YVl9nT7Ko6Wd18Ry+Lyu8s47jb1C6Hs32tdQim8F1MWv8bevl0W77GFpq5cw7j2sVfds1WHtyXeL6NgMwZVYHMcHA8QpS+X4XEvoOPdPLYEW29RxV3g+2VRph7RUH/w79iqNdu1RR8DjW1abajbBwmDuOEFSESLhe23bc0yaFD4h8bjsBxaP36rul88/tOrYNmkuqBmJjwhokubxD+nVacerlOrww9Rcpx3ouqwyftA2q2D4XDccR1jiFtx9Utv+IWPPgvnmGzQtcxzd+BYZJ5Rz5fJdPiM2102AtLHAElpkb8W9PpK35eOY+HJ6f1FzmsvMZmvIibDh16rNmIVM7FgPI4GPde/a4MG4WPS6Otd9+nfKtZiQdis++ToPcWHfLzvlA75efaQo6E+4sO+XorhVwxE8PdeHF3IhziIsBa4kKfbJnb4WjXyt7CqllaoYhoZf73iJHO2x6LfRa/dzyejQGhT0L7+7FhWf4T4tBgw7eDzg7qEA1xg1nuB4MJDAN97ngLz7StTcK6SA1sfieS9xtvHPdSmYFzvieT0b4G/JO88Np7fzfz+f9tZDWXbQY0jwzUcJHXnwn0Xoql0kPceYos0kgmJk7lTqGWtE+HfefFPnKmsoDnCrZb5XnLhj/TPz+VNTwLiZNMC0g1HF7tUg3+fkea3sy1x3qHyYAwK6ptYNyT5LM12jZqrpN5sr+f8AVRSydg+7PV3iO8/VSaWCAAa0QBYAKV9pdwJHktTndVClzyy80dhY3I95WsgLx7wNyBubkDbfdQa+c0mmC+YJaYuQQCfnEDzHNT3vhXaa4rAuVXjc1qDT3VMvDmd4PC7VpEtcI4ODnUzHEF3Ja3VcU7U1oazSY1OAEiR4mm8kifuxEcVPTUdUWpK1uK0YSi9urW/XLpHQcv8AqPdbnFZ1KGwGXEcbI55F9PtdbqazqkBsn+imkVb9lq7hc1dTIhrRtMyZC62lWlcBluKiALeS63Lq0hIsuVWZnllKpd9JjztL2NcfmFZrVWZKkcPjsspsMspMZ+Vob9Fz+aYTU25g8D16r6BjMBKrK+SAggjdN1W4zWnyzFEzfcWSg+QQTcRHsp/aDK9NV1MECpGoAmNTeBH7qjGI0udNuBGxsuvG9U/u83PeGWqmiuWnl9FKo5gDvY/1sqoYmdlqc64haSS9qyuVneLY42T9FmyvK04bLnkD7oNxO5HRXOF7P1d9Do5kaR7uWvTIymeWTRRaVMpMUinlrW/HWpt6B2t3s1bu+w7dnPqeXgH7qlkbY2sKdL0UmnSUVuZAmKdOfyg1D6xP0W5mHxDvuBn+Y6Pk2T8gqXUb4zKpTYHL6rY2qoBoMDmtqYtoc86Wtp6WkumCBM8bbC5Uc4kURXFz3ZMTcmRLQSN/iaFn2vhrcbjN1dCsshUVBh80qvcQKZaNJFwWlr/CDJcLwdcWuAFkzC1ywA1o1CXEl2pji0CGm5PE7i+1lFw+yZL41gNyBsBJi52F+K1MzWkXNaHhxcYGmSPfbgbqrZk7SXFxJkugNt4HavC4mSbPIncCIKm0MHTaZDADJdO7pO9z5KlmMaTKodPPqzgS2hJDPhAe7+JqBjUPuljmnzJ5Qt9UYp+xFIeMbNkTZpETIAvNjJ2srAPWQcq3KTxF53+VW7ItTy51Vx5DeBBG75vcSeOkLfQyikwABkgCBrJfbTpsDYSAJgXU0lYF6pc79rSR5ECBYchYeixK8fWC1mus7lFmRWBbNpiSB78V4aixDxIkgX47KNjbVohg+MHqFWVapcenAfr5rPFYnWbWaNh+pWeFw0lXIl5dQkhdhltGAqrKsBsulw1GApSkrwheog1mkFDzKuykzU4E8Lc1YLViKAe0tcJBsg+S/wBoVHv6TawABpODhps4NNidXnB9Oi4TE4nW4udvABiwMWk9V9XzfA9051J0FrgQJmC02hfIcbgXsqOY8aSOBO44OHMdV2en14eT6yZS7+GwYwAQBKlYKs4OBDWyPFfpfj9FEpUY6eVlNoQF2dMeZeSunwnaHTScKWpjnEeVPi8MPUxHIBR62NqVDL3ud+Yk/VU7XwfNbm11GtLe5cuy6wNJrqjGkkBxIMRPwuPEEb6Vljs2p0Kzqf2YP03Dnk1NYbhzVeBqkMLS6lw+F5PBVuGxmlzXC5a4OHKxBg+ghSn528kkaWEnUSxoa4mA2dRkzpAEgiwXPyY5W9npcHNx4YfqT35njKo0sptw7Cw/xSfC0mnqYWk8NQIsLa2ngoDcKLfxmUGh5cKVD+I4eGmA5z6Qh75Y4STcPudwdBrajLiXHm4lx9zdbWVVn7P20/8AZP2xKwlGlTINOk90aCNbm0mAsDQCGtBJ+AG/JSmPJe97g0F5BhuwhrWjf8syoTay2trKemTwpee5eVgKq2NqKvbWWf2oDcgKtiZmsG1FmKqp35xTbu8el1H/APYdRinTc/yFvdZWtZk6MVk7/qufbicQ7g2n53PsFn9nefiqE+Qj6ysq3xmX0uXZg0cZ8rrRUzIcwPzG/sFXjAt4gn8ziR7LezDRsAPIQqdO2slevxs8HO/2D91gKh4AN+a3twxW5mBPJOiJRGudzK9FMlWdLLDyU2jlHRWkkSqMPhCVf5blu1lLwuURwV1hcHCke4TCwFNARrV6gIiIC8cvVGzCg99J7WP7tzhAdEwg5TOcWK1bQ27aR8R5v/DPL9l89/tArMBZREah4yfvAn4QDw4n1C+gVMrdhqRm4aC5zheYkk+y+L5ljHVqtSq4Q57i7yk2b6bei6/T4S3f0871nJcZr7acNi7w637qe3zVcKY4/Jb6D7QV2zs8bPv3iY162NcorXrfSBJAAkkgADck2ACrarJUhpW0OW3/AMTUEa9NKSANbpdchos2TuUp0GTA7yrcDwNFNt9UmTJtA4D4gscubCfLrw9Ny5fDwVFtpOLtgXflBP0W2jg6hJikym2TBee8fGwN5AO52HBWNXDF40ucQJnSzwjoFhl6j6jsw9Dl+6oLaT9LnWAaJMubPG0TM2UN2ZGYY0vP8oLudrK6pZawAAMEDhuPZSaeGiwEDoIWfvZOiejx+1FSpYl/3RTH85gx5N/UrezJCTL6pPRo0/Myr1mEKkU8vPJUudrbHgwnwpaWUUx9wOPN0uPzU1tDormjlJ5KbRyboqtpJPDnmYQqRTy88l09HJ+imUsqHJEuXpZUeSl0sm6LqKeXjkt7cIEHOUsm6KXSygcleCgFmGBBV0ssA4KVTwQClwvUGptABbAF6iAiIgIiIC8K9RBW5gbL572l7MUqxJLdD/xMsfUcV9Lr0ZVRjMsngpls7xXLGZTWUfD8f2Xr0zYd43m3f1CiUMvquMCm4/6SPqvsGLynoqyrl5HBbz1GWu7jy9DhbudnCYfs5WO+lnmZPsFa4Ls+1jg4vLiCHDgJFwuhbgTyUinlp5LPLlyya4el4sO8iqOGBMkajzN1tZh+iu6WUnkp1HJuizdLnGYMqRTy48l1FHJ+imU8rHJBy1LKTyUylk3RdOzAAcFvbhAg5+jk3RTaWVDkrdtELMNQQKeAA4KQzChSEQYCkFkGr1EBERAREQEREBERAREQEREBERAhYOpgoiCJXwYKr62WtREGpuVtUqllzURBKp4IKQzDhEQbBTCyhEQeoiICIiAiIgIiICIiAiIgIiICIiAiIg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8360" name="AutoShape 8" descr="data:image/jpeg;base64,/9j/4AAQSkZJRgABAQAAAQABAAD/2wCEAAkGBhISEBISEhAUEBQUFRQQFBUQEhQQEBYSFBQVFBUQEhUXGyYeFxkjGRQVHy8gJCcpLCwsFR4xNTAqNSYrLCkBCQoKDgwOGg8PGiwlHyEsKSwpLCkpLCwsKSwsLCwpKSksLC0sLCwsLCwpKSwpLCwsKSwsLCksKSwpKSwsLCwsLP/AABEIAMYA/wMBIgACEQEDEQH/xAAcAAEAAgMBAQEAAAAAAAAAAAAABAUCAwYBBwj/xAA9EAABAwIEAwYDBgMIAwAAAAABAAIRAyEEBRIxQVFhBhMicYGRMqGxFEJScsHRI2LwBzNDc4KisuEVFpL/xAAZAQEAAwEBAAAAAAAAAAAAAAAAAQIDBAX/xAApEQEBAAIBAwQBAwUBAAAAAAAAAQIRAxIhMQQTQVHwIkKhMmGBsdEU/9oADAMBAAIRAxEAPwD7iiIgIiICIiAiIgIixqVA0EkgAbk2CDJFR4jthh2ODZcbwXBvhHVWeDzGnVk03tfFjpMwo2JKIikEREBERAREQEREBERAREQEREBERAREQEREBERAREQEREBcj2sx575tOSG6Q4jgSSbrrlzfbLKzUpioz46fLct4j0UVFcriQCFDp1303aqT3MPMWnzCxY6d1kWqNKrRvbXFBsS0n8Wm6iVu02JfvVcPyw1Q3MWGlNJdR2c7WNpMc2sXm8h0ajfeVfUu2GFd/i6fzAhfOei0EJ4H2HC4xlRuqm4PG0i63L5/2EzPQ99ImzvGPMWP6Lu6daVMqzaiIpBERAREQEREBERAREQEREBERAREQEREBERAUfFNkFSFhUbKD5tnWX91VMfC64/ZRGrtM9yzW0jjuD1XGaSCQRBFlXwrQtWpzVIAWL2KRF0rTUZBU0sUeuzZUIxwtc06jHjgZ9OK+i5bjtQC+dubZdF2cxnhA5W/ZTEx3lN0hZqLhKkhSldIiIgIiICIiAiIgIiICIiAiIgIiICIiAiIgIiII+JoyFxnaHLdJ7wDo7913TgqzMcIHAiJlRYOBaUctuMwhpvLeHDyWlguq7UekLTTe10wZ0mD5rPGv003H091oytvgn8TnH5x+ir86X1+nbZVpwJXmWYzu3zuCt9VRalHiFMVd9kuaMeBDhPLY+yvWlfJWVCLgkHpYroMr7Y1KcNqDvG89nj91fadu7RQMuzqlWHgeJ4tNnD0U9SkREQEREBERAREQEREBERAREQEREBERAREQFrqskLYiDl87yrVeYI9vVc0IDi07iy77M9LWOc4gAAm/QL5hjMQYc7i6f8Ad/0ss7pGt3TTj8fIdAn7rAOJJACn4dmksYODb+gj6lVWWYcuqku+57A3A9fiPoFd4USHO5nSL2htpA4SZ9gow3rdacmvEePXj2WWwslZimtGaAGQUc8A81tqhaCyVEtQtsjNMVA97w3T4gJgrpB21woMGpHXSYXBPp3Wl7QrzvVMsrH0pnbLBn/HaPMEfop+FzajU/u6rH+ThPsvjWIphVtWoQZBI8jH0W84d+K5svVXHzH6CRfIux/bh9CppxFYuowT4vEQ7hB39F9D7OdqqONa91OQWO0lrrOjg7yKyywuN7ujj5sc52XSIiq2EREBERAREQEREBEJUTEZrRZ8VRo6AyfYIJaKhxHa2mPgY5/n4QqjF9rq5dDWaWkWLBqM8jO3mo2jbtCVBxeeUKXx1Wj1k/JcE+pian95WcdrTA2vZvCeqxp5awby7jc8bX58Oad0bdLi+3lMWp03VD18An1VXiu1OLqDwxSvwEeH8xvMdFHZRaNgB5WWwFNfYh1aJqOmo99S8+JxjyUHG+KqGsAPdt7wjYFx+Fp+R91NxOMh0AE+QJHlKwo0NOo7ucdTj14DyAgBZ2bukzt3aWYfQzS27jx5udYuP9cApzWAANGwAA9Fpo3eTwYI/wBTh+g/5LeArnnu9DbraW3C1LbSKlKHjaUO87qDiMW1p06gD/Vlb4xkgHkfkVXYbLaZPeaBqdJl3idflOw8lWy77Jmvlqa1aqu8e36hWLsO3yUatg547XHMKdaUs2rqtAniq6vgp2dPof0V06g4fzedisWu4Fpaev7rScmWLmy4ccvLlMww7mtuI89lYdhc7NDFU3F2lrv4b54g7T6q6q0GuBa4Ag2IKo8TkZY6W3b8x0PTqt8eack6cuzly4MuK9eHfT7rh8UHDdSQV8s7I9ru7IpVTLdmvPDoei+mYauHAEGVhljcbqvR4+Sck3EhERVaCIiAiIgKozTtA2mS1g1vG/4W+Z/Ra85zcwWUjLti4bDoDzXPCnAPO8k7k8ypk2raxxmaVaroc8+TbNHSFpZhzzWrDOAlxWw4udtuqnUiGZpgLDSsTUK97xT2S9koHLzvELwo7D3WvQ9ai4LzWo2lm5a9KyDlmx8KtQ87sNEDmSfM7lF7uj6UiAS3q2J8rgpMViD5DmbBR3Y5g+EuqG1qTdQuYHi236r19Kkwy4gnaaji83MgQSeItbh0WIzNp09211QatDu7HwyJDo4tP7rSYI2zf3jgQWho/mfffjpFvda6eCgySCeEA29SSvHurmR/Dp3MEkuJbqtbgS0dd/QRTBnVWqVIiRSaA3xbQALi30U9MnmpkuXiJlSs1tnPaOhIB5LCjiGvGphDhJEjmFFFBo2osb1quE7cr/0Uq14ADqhmASKTbEOu2CfZVvTPDXHhyv5tLJUatimCxIJ5C7uUADqsaeBdOruyf81/iG3Lbjz4KxbhAJgATc2uepUeTLDHG9+/5/lWCrOzHHrpgfNZlsi7YVl9nT7Ko6Wd18Ry+Lyu8s47jb1C6Hs32tdQim8F1MWv8bevl0W77GFpq5cw7j2sVfds1WHtyXeL6NgMwZVYHMcHA8QpS+X4XEvoOPdPLYEW29RxV3g+2VRph7RUH/w79iqNdu1RR8DjW1abajbBwmDuOEFSESLhe23bc0yaFD4h8bjsBxaP36rul88/tOrYNmkuqBmJjwhokubxD+nVacerlOrww9Rcpx3ouqwyftA2q2D4XDccR1jiFtx9Utv+IWPPgvnmGzQtcxzd+BYZJ5Rz5fJdPiM2102AtLHAElpkb8W9PpK35eOY+HJ6f1FzmsvMZmvIibDh16rNmIVM7FgPI4GPde/a4MG4WPS6Otd9+nfKtZiQdis++ToPcWHfLzvlA75efaQo6E+4sO+XorhVwxE8PdeHF3IhziIsBa4kKfbJnb4WjXyt7CqllaoYhoZf73iJHO2x6LfRa/dzyejQGhT0L7+7FhWf4T4tBgw7eDzg7qEA1xg1nuB4MJDAN97ngLz7StTcK6SA1sfieS9xtvHPdSmYFzvieT0b4G/JO88Np7fzfz+f9tZDWXbQY0jwzUcJHXnwn0Xoql0kPceYos0kgmJk7lTqGWtE+HfefFPnKmsoDnCrZb5XnLhj/TPz+VNTwLiZNMC0g1HF7tUg3+fkea3sy1x3qHyYAwK6ptYNyT5LM12jZqrpN5sr+f8AVRSydg+7PV3iO8/VSaWCAAa0QBYAKV9pdwJHktTndVClzyy80dhY3I95WsgLx7wNyBubkDbfdQa+c0mmC+YJaYuQQCfnEDzHNT3vhXaa4rAuVXjc1qDT3VMvDmd4PC7VpEtcI4ODnUzHEF3Ja3VcU7U1oazSY1OAEiR4mm8kifuxEcVPTUdUWpK1uK0YSi9urW/XLpHQcv8AqPdbnFZ1KGwGXEcbI55F9PtdbqazqkBsn+imkVb9lq7hc1dTIhrRtMyZC62lWlcBluKiALeS63Lq0hIsuVWZnllKpd9JjztL2NcfmFZrVWZKkcPjsspsMspMZ+Vob9Fz+aYTU25g8D16r6BjMBKrK+SAggjdN1W4zWnyzFEzfcWSg+QQTcRHsp/aDK9NV1MECpGoAmNTeBH7qjGI0udNuBGxsuvG9U/u83PeGWqmiuWnl9FKo5gDvY/1sqoYmdlqc64haSS9qyuVneLY42T9FmyvK04bLnkD7oNxO5HRXOF7P1d9Do5kaR7uWvTIymeWTRRaVMpMUinlrW/HWpt6B2t3s1bu+w7dnPqeXgH7qlkbY2sKdL0UmnSUVuZAmKdOfyg1D6xP0W5mHxDvuBn+Y6Pk2T8gqXUb4zKpTYHL6rY2qoBoMDmtqYtoc86Wtp6WkumCBM8bbC5Uc4kURXFz3ZMTcmRLQSN/iaFn2vhrcbjN1dCsshUVBh80qvcQKZaNJFwWlr/CDJcLwdcWuAFkzC1ywA1o1CXEl2pji0CGm5PE7i+1lFw+yZL41gNyBsBJi52F+K1MzWkXNaHhxcYGmSPfbgbqrZk7SXFxJkugNt4HavC4mSbPIncCIKm0MHTaZDADJdO7pO9z5KlmMaTKodPPqzgS2hJDPhAe7+JqBjUPuljmnzJ5Qt9UYp+xFIeMbNkTZpETIAvNjJ2srAPWQcq3KTxF53+VW7ItTy51Vx5DeBBG75vcSeOkLfQyikwABkgCBrJfbTpsDYSAJgXU0lYF6pc79rSR5ECBYchYeixK8fWC1mus7lFmRWBbNpiSB78V4aixDxIkgX47KNjbVohg+MHqFWVapcenAfr5rPFYnWbWaNh+pWeFw0lXIl5dQkhdhltGAqrKsBsulw1GApSkrwheog1mkFDzKuykzU4E8Lc1YLViKAe0tcJBsg+S/wBoVHv6TawABpODhps4NNidXnB9Oi4TE4nW4udvABiwMWk9V9XzfA9051J0FrgQJmC02hfIcbgXsqOY8aSOBO44OHMdV2en14eT6yZS7+GwYwAQBKlYKs4OBDWyPFfpfj9FEpUY6eVlNoQF2dMeZeSunwnaHTScKWpjnEeVPi8MPUxHIBR62NqVDL3ud+Yk/VU7XwfNbm11GtLe5cuy6wNJrqjGkkBxIMRPwuPEEb6Vljs2p0Kzqf2YP03Dnk1NYbhzVeBqkMLS6lw+F5PBVuGxmlzXC5a4OHKxBg+ghSn528kkaWEnUSxoa4mA2dRkzpAEgiwXPyY5W9npcHNx4YfqT35njKo0sptw7Cw/xSfC0mnqYWk8NQIsLa2ngoDcKLfxmUGh5cKVD+I4eGmA5z6Qh75Y4STcPudwdBrajLiXHm4lx9zdbWVVn7P20/8AZP2xKwlGlTINOk90aCNbm0mAsDQCGtBJ+AG/JSmPJe97g0F5BhuwhrWjf8syoTay2trKemTwpee5eVgKq2NqKvbWWf2oDcgKtiZmsG1FmKqp35xTbu8el1H/APYdRinTc/yFvdZWtZk6MVk7/qufbicQ7g2n53PsFn9nefiqE+Qj6ysq3xmX0uXZg0cZ8rrRUzIcwPzG/sFXjAt4gn8ziR7LezDRsAPIQqdO2slevxs8HO/2D91gKh4AN+a3twxW5mBPJOiJRGudzK9FMlWdLLDyU2jlHRWkkSqMPhCVf5blu1lLwuURwV1hcHCke4TCwFNARrV6gIiIC8cvVGzCg99J7WP7tzhAdEwg5TOcWK1bQ27aR8R5v/DPL9l89/tArMBZREah4yfvAn4QDw4n1C+gVMrdhqRm4aC5zheYkk+y+L5ljHVqtSq4Q57i7yk2b6bei6/T4S3f0871nJcZr7acNi7w637qe3zVcKY4/Jb6D7QV2zs8bPv3iY162NcorXrfSBJAAkkgADck2ACrarJUhpW0OW3/AMTUEa9NKSANbpdchos2TuUp0GTA7yrcDwNFNt9UmTJtA4D4gscubCfLrw9Ny5fDwVFtpOLtgXflBP0W2jg6hJikym2TBee8fGwN5AO52HBWNXDF40ucQJnSzwjoFhl6j6jsw9Dl+6oLaT9LnWAaJMubPG0TM2UN2ZGYY0vP8oLudrK6pZawAAMEDhuPZSaeGiwEDoIWfvZOiejx+1FSpYl/3RTH85gx5N/UrezJCTL6pPRo0/Myr1mEKkU8vPJUudrbHgwnwpaWUUx9wOPN0uPzU1tDormjlJ5KbRyboqtpJPDnmYQqRTy88l09HJ+imUsqHJEuXpZUeSl0sm6LqKeXjkt7cIEHOUsm6KXSygcleCgFmGBBV0ssA4KVTwQClwvUGptABbAF6iAiIgIiIC8K9RBW5gbL572l7MUqxJLdD/xMsfUcV9Lr0ZVRjMsngpls7xXLGZTWUfD8f2Xr0zYd43m3f1CiUMvquMCm4/6SPqvsGLynoqyrl5HBbz1GWu7jy9DhbudnCYfs5WO+lnmZPsFa4Ls+1jg4vLiCHDgJFwuhbgTyUinlp5LPLlyya4el4sO8iqOGBMkajzN1tZh+iu6WUnkp1HJuizdLnGYMqRTy48l1FHJ+imU8rHJBy1LKTyUylk3RdOzAAcFvbhAg5+jk3RTaWVDkrdtELMNQQKeAA4KQzChSEQYCkFkGr1EBERAREQEREBERAREQEREBERAhYOpgoiCJXwYKr62WtREGpuVtUqllzURBKp4IKQzDhEQbBTCyhEQeoiICIiAiIgIiICIiAiIgIiICIiAiIg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71406" y="6448032"/>
            <a:ext cx="86439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+mj-lt"/>
              </a:rPr>
              <a:t>Boyce &amp; Havill. </a:t>
            </a:r>
            <a:r>
              <a:rPr lang="en-GB" sz="1600" i="1" dirty="0" smtClean="0">
                <a:latin typeface="+mj-lt"/>
              </a:rPr>
              <a:t>Infect Control Hosp </a:t>
            </a:r>
            <a:r>
              <a:rPr lang="en-GB" sz="1600" i="1" dirty="0" err="1" smtClean="0">
                <a:latin typeface="+mj-lt"/>
              </a:rPr>
              <a:t>Epidemiol</a:t>
            </a:r>
            <a:r>
              <a:rPr lang="en-GB" sz="1600" dirty="0" smtClean="0">
                <a:latin typeface="+mj-lt"/>
              </a:rPr>
              <a:t> 2013;34:521-523.</a:t>
            </a:r>
            <a:endParaRPr lang="en-GB" sz="16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57686" y="1371415"/>
            <a:ext cx="4643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n-lt"/>
              </a:rPr>
              <a:t>Evaluated hydrogen peroxide impregnated wipes by sampling 10 sites in 72 rooms before and after cleaning.</a:t>
            </a:r>
            <a:endParaRPr lang="en-GB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596" y="4220182"/>
            <a:ext cx="3643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85738">
              <a:buClr>
                <a:srgbClr val="CAEAF6"/>
              </a:buClr>
              <a:buFont typeface="Wingdings" pitchFamily="2" charset="2"/>
              <a:buChar char="§"/>
            </a:pPr>
            <a:r>
              <a:rPr lang="en-GB" dirty="0" smtClean="0">
                <a:latin typeface="+mn-lt"/>
              </a:rPr>
              <a:t>99% of sites &lt;2.5 </a:t>
            </a:r>
            <a:r>
              <a:rPr lang="en-GB" dirty="0" err="1" smtClean="0">
                <a:latin typeface="+mn-lt"/>
              </a:rPr>
              <a:t>cfu</a:t>
            </a:r>
            <a:r>
              <a:rPr lang="en-GB" dirty="0" smtClean="0">
                <a:latin typeface="+mn-lt"/>
              </a:rPr>
              <a:t>/cm</a:t>
            </a:r>
            <a:r>
              <a:rPr lang="en-GB" baseline="30000" dirty="0" smtClean="0">
                <a:latin typeface="+mn-lt"/>
              </a:rPr>
              <a:t>2</a:t>
            </a:r>
          </a:p>
          <a:p>
            <a:pPr marL="185738" indent="-185738">
              <a:buClr>
                <a:srgbClr val="CAEAF6"/>
              </a:buClr>
              <a:buFont typeface="Wingdings" pitchFamily="2" charset="2"/>
              <a:buChar char="§"/>
            </a:pPr>
            <a:r>
              <a:rPr lang="en-GB" dirty="0" smtClean="0">
                <a:latin typeface="+mn-lt"/>
              </a:rPr>
              <a:t>75% of sites no growth after cleaning (figure)</a:t>
            </a:r>
            <a:endParaRPr lang="en-GB" dirty="0">
              <a:latin typeface="+mn-lt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506971" y="464229"/>
            <a:ext cx="4136995" cy="571504"/>
          </a:xfrm>
        </p:spPr>
        <p:txBody>
          <a:bodyPr/>
          <a:lstStyle/>
          <a:p>
            <a:r>
              <a:rPr lang="en-GB" dirty="0" smtClean="0"/>
              <a:t>Wipes</a:t>
            </a:r>
            <a:endParaRPr lang="en-GB" dirty="0"/>
          </a:p>
        </p:txBody>
      </p:sp>
      <p:sp>
        <p:nvSpPr>
          <p:cNvPr id="17" name="Rounded Rectangle 16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53338" y="5795963"/>
            <a:ext cx="1357312" cy="100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aphicFrame>
        <p:nvGraphicFramePr>
          <p:cNvPr id="9" name="Diagram 8"/>
          <p:cNvGraphicFramePr/>
          <p:nvPr/>
        </p:nvGraphicFramePr>
        <p:xfrm>
          <a:off x="285720" y="500042"/>
          <a:ext cx="8429652" cy="5619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19692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5F08B99-8843-4357-B426-CC272F46B5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dgm id="{25F08B99-8843-4357-B426-CC272F46B5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3766DDC-13F7-466F-B8FB-9EB3569E43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graphicEl>
                                              <a:dgm id="{A3766DDC-13F7-466F-B8FB-9EB3569E43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9F0E9A4-0569-44D8-89BE-F1E70C6FA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dgm id="{D9F0E9A4-0569-44D8-89BE-F1E70C6FA8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05B8B5D-0BD0-498F-A701-44A462896B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graphicEl>
                                              <a:dgm id="{E05B8B5D-0BD0-498F-A701-44A462896B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D7DB6C5-77FB-4864-A8AD-BEA4A8CC71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graphicEl>
                                              <a:dgm id="{2D7DB6C5-77FB-4864-A8AD-BEA4A8CC71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B9ABA9A-BB7A-4246-8818-EDAAECA948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graphicEl>
                                              <a:dgm id="{AB9ABA9A-BB7A-4246-8818-EDAAECA948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lvl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1124744"/>
            <a:ext cx="79928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i="1" dirty="0">
                <a:latin typeface="+mj-lt"/>
              </a:rPr>
              <a:t>‘Given the choice of improving technology or improving human </a:t>
            </a:r>
            <a:r>
              <a:rPr lang="en-GB" sz="4000" i="1" dirty="0" err="1" smtClean="0">
                <a:latin typeface="+mj-lt"/>
              </a:rPr>
              <a:t>behavior</a:t>
            </a:r>
            <a:r>
              <a:rPr lang="en-GB" sz="4000" i="1" dirty="0" smtClean="0">
                <a:latin typeface="+mj-lt"/>
              </a:rPr>
              <a:t>, </a:t>
            </a:r>
            <a:r>
              <a:rPr lang="en-GB" sz="4000" i="1" dirty="0">
                <a:latin typeface="+mj-lt"/>
              </a:rPr>
              <a:t>technology is the better choice</a:t>
            </a:r>
            <a:r>
              <a:rPr lang="en-GB" sz="4000" i="1" dirty="0" smtClean="0">
                <a:latin typeface="+mj-lt"/>
              </a:rPr>
              <a:t>’</a:t>
            </a:r>
            <a:r>
              <a:rPr lang="en-GB" sz="4000" dirty="0" smtClean="0">
                <a:latin typeface="+mj-lt"/>
              </a:rPr>
              <a:t>.</a:t>
            </a:r>
          </a:p>
          <a:p>
            <a:endParaRPr lang="en-GB" sz="4000" dirty="0">
              <a:latin typeface="+mj-lt"/>
            </a:endParaRPr>
          </a:p>
          <a:p>
            <a:r>
              <a:rPr lang="en-GB" sz="4000" dirty="0" smtClean="0">
                <a:latin typeface="+mj-lt"/>
              </a:rPr>
              <a:t>Dr Bob Weinstein</a:t>
            </a:r>
            <a:endParaRPr lang="en-GB" sz="40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2008" y="6474822"/>
            <a:ext cx="77403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+mj-lt"/>
              </a:rPr>
              <a:t>Weinstein RA. </a:t>
            </a:r>
            <a:r>
              <a:rPr lang="en-GB" sz="1600" i="1" dirty="0" err="1" smtClean="0">
                <a:latin typeface="+mj-lt"/>
              </a:rPr>
              <a:t>Emerg</a:t>
            </a:r>
            <a:r>
              <a:rPr lang="en-GB" sz="1600" i="1" dirty="0" smtClean="0">
                <a:latin typeface="+mj-lt"/>
              </a:rPr>
              <a:t> </a:t>
            </a:r>
            <a:r>
              <a:rPr lang="en-GB" sz="1600" i="1" dirty="0">
                <a:latin typeface="+mj-lt"/>
              </a:rPr>
              <a:t>Infect Dis</a:t>
            </a:r>
            <a:r>
              <a:rPr lang="en-GB" sz="1600" dirty="0">
                <a:latin typeface="+mj-lt"/>
              </a:rPr>
              <a:t> </a:t>
            </a:r>
            <a:r>
              <a:rPr lang="en-GB" sz="1600" dirty="0" smtClean="0">
                <a:latin typeface="+mj-lt"/>
              </a:rPr>
              <a:t>1998;4:416-420</a:t>
            </a:r>
            <a:r>
              <a:rPr lang="en-GB" sz="16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67782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ttp://cache.daylife.com/imageserve/0dwc77j2Oka8a/x610.jpg"/>
          <p:cNvPicPr>
            <a:picLocks noChangeAspect="1" noChangeArrowheads="1"/>
          </p:cNvPicPr>
          <p:nvPr/>
        </p:nvPicPr>
        <p:blipFill>
          <a:blip r:embed="rId2" cstate="print"/>
          <a:srcRect t="8000"/>
          <a:stretch>
            <a:fillRect/>
          </a:stretch>
        </p:blipFill>
        <p:spPr bwMode="auto">
          <a:xfrm>
            <a:off x="2942834" y="2063742"/>
            <a:ext cx="1650718" cy="2232248"/>
          </a:xfrm>
          <a:prstGeom prst="rect">
            <a:avLst/>
          </a:prstGeom>
          <a:noFill/>
        </p:spPr>
      </p:pic>
      <p:pic>
        <p:nvPicPr>
          <p:cNvPr id="4" name="Picture 9" descr="tru-d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45254" y="1346462"/>
            <a:ext cx="1558994" cy="3018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6" descr="Q10-_R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005370"/>
            <a:ext cx="2507398" cy="2287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>
            <a:spLocks/>
          </p:cNvSpPr>
          <p:nvPr/>
        </p:nvSpPr>
        <p:spPr bwMode="auto">
          <a:xfrm>
            <a:off x="467544" y="4437112"/>
            <a:ext cx="2059162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US" dirty="0" smtClean="0">
                <a:latin typeface="Verdana" pitchFamily="34" charset="0"/>
              </a:rPr>
              <a:t>Hydrogen peroxide </a:t>
            </a:r>
            <a:r>
              <a:rPr lang="en-US" dirty="0" err="1" smtClean="0">
                <a:latin typeface="Verdana" pitchFamily="34" charset="0"/>
              </a:rPr>
              <a:t>vapour</a:t>
            </a:r>
            <a:r>
              <a:rPr lang="en-US" dirty="0" smtClean="0">
                <a:latin typeface="Verdana" pitchFamily="34" charset="0"/>
              </a:rPr>
              <a:t> (HPV)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8" name="Rectangle 4"/>
          <p:cNvSpPr>
            <a:spLocks/>
          </p:cNvSpPr>
          <p:nvPr/>
        </p:nvSpPr>
        <p:spPr bwMode="auto">
          <a:xfrm>
            <a:off x="2705492" y="4447704"/>
            <a:ext cx="2298556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GB" dirty="0" smtClean="0">
                <a:latin typeface="Verdana" pitchFamily="34" charset="0"/>
              </a:rPr>
              <a:t>Aerosolised hydrogen peroxide (</a:t>
            </a:r>
            <a:r>
              <a:rPr lang="en-GB" dirty="0" err="1" smtClean="0">
                <a:latin typeface="Verdana" pitchFamily="34" charset="0"/>
              </a:rPr>
              <a:t>aHP</a:t>
            </a:r>
            <a:r>
              <a:rPr lang="en-GB" dirty="0" smtClean="0">
                <a:latin typeface="Verdana" pitchFamily="34" charset="0"/>
              </a:rPr>
              <a:t>)</a:t>
            </a:r>
          </a:p>
          <a:p>
            <a:pPr algn="ctr">
              <a:tabLst>
                <a:tab pos="4037013" algn="l"/>
              </a:tabLst>
            </a:pPr>
            <a:endParaRPr lang="en-US" baseline="-25000" dirty="0">
              <a:latin typeface="Verdana" pitchFamily="34" charset="0"/>
            </a:endParaRPr>
          </a:p>
        </p:txBody>
      </p:sp>
      <p:sp>
        <p:nvSpPr>
          <p:cNvPr id="9" name="Rectangle 4"/>
          <p:cNvSpPr>
            <a:spLocks/>
          </p:cNvSpPr>
          <p:nvPr/>
        </p:nvSpPr>
        <p:spPr bwMode="auto">
          <a:xfrm>
            <a:off x="4911508" y="4437112"/>
            <a:ext cx="1732194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GB" dirty="0" smtClean="0">
                <a:latin typeface="Verdana" pitchFamily="34" charset="0"/>
              </a:rPr>
              <a:t>Ultraviolet radiation C (UVC)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4098" name="Picture 2" descr="CS-xenx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879972"/>
            <a:ext cx="16875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>
            <a:spLocks/>
          </p:cNvSpPr>
          <p:nvPr/>
        </p:nvSpPr>
        <p:spPr bwMode="auto">
          <a:xfrm>
            <a:off x="7020272" y="4437112"/>
            <a:ext cx="1496778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GB" dirty="0" smtClean="0">
                <a:latin typeface="Verdana" pitchFamily="34" charset="0"/>
              </a:rPr>
              <a:t>Pulsed-xenon UV (PX-UV)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07950" y="6474838"/>
            <a:ext cx="4334809" cy="3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>
              <a:defRPr/>
            </a:pPr>
            <a:r>
              <a:rPr lang="en-GB" sz="1600" dirty="0">
                <a:latin typeface="+mj-lt"/>
              </a:rPr>
              <a:t>Otter </a:t>
            </a:r>
            <a:r>
              <a:rPr lang="en-GB" sz="1600" i="1" dirty="0" smtClean="0">
                <a:latin typeface="+mj-lt"/>
              </a:rPr>
              <a:t>et al</a:t>
            </a:r>
            <a:r>
              <a:rPr lang="en-GB" sz="1600" dirty="0" smtClean="0">
                <a:latin typeface="+mj-lt"/>
              </a:rPr>
              <a:t>. </a:t>
            </a:r>
            <a:r>
              <a:rPr lang="en-GB" sz="1600" i="1" dirty="0" smtClean="0">
                <a:latin typeface="+mj-lt"/>
              </a:rPr>
              <a:t>J Hosp Infect </a:t>
            </a:r>
            <a:r>
              <a:rPr lang="en-GB" sz="1600" dirty="0" smtClean="0">
                <a:latin typeface="+mj-lt"/>
              </a:rPr>
              <a:t>2013;83:1-13.</a:t>
            </a:r>
            <a:endParaRPr lang="en-GB" sz="1600" dirty="0">
              <a:latin typeface="+mj-lt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06971" y="464229"/>
            <a:ext cx="4494185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“No touch” disinfection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B63A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370663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285720" y="1295958"/>
          <a:ext cx="792088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47500" y="6465211"/>
            <a:ext cx="6678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+mj-lt"/>
              </a:rPr>
              <a:t>Manian</a:t>
            </a:r>
            <a:r>
              <a:rPr lang="en-GB" sz="1600" i="1" dirty="0" smtClean="0">
                <a:latin typeface="+mj-lt"/>
              </a:rPr>
              <a:t> et al. Infect Control Hosp </a:t>
            </a:r>
            <a:r>
              <a:rPr lang="en-GB" sz="1600" i="1" dirty="0" err="1" smtClean="0">
                <a:latin typeface="+mj-lt"/>
              </a:rPr>
              <a:t>Epidemiol</a:t>
            </a:r>
            <a:r>
              <a:rPr lang="en-GB" sz="1600" dirty="0" smtClean="0">
                <a:latin typeface="+mj-lt"/>
              </a:rPr>
              <a:t> 2011;32:667-672.</a:t>
            </a:r>
            <a:endParaRPr lang="en-GB" sz="16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52120" y="3219136"/>
            <a:ext cx="3168352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7800" indent="-177800">
              <a:buFont typeface="Wingdings" pitchFamily="2" charset="2"/>
              <a:buChar char="§"/>
            </a:pPr>
            <a:r>
              <a:rPr lang="en-GB" sz="1600" dirty="0" smtClean="0">
                <a:latin typeface="+mn-lt"/>
              </a:rPr>
              <a:t>140 samples from 9 rooms after 2xbleach</a:t>
            </a:r>
          </a:p>
          <a:p>
            <a:pPr marL="177800" indent="-177800">
              <a:buFont typeface="Wingdings" pitchFamily="2" charset="2"/>
              <a:buChar char="§"/>
            </a:pPr>
            <a:r>
              <a:rPr lang="en-GB" sz="1600" dirty="0" smtClean="0">
                <a:latin typeface="+mn-lt"/>
              </a:rPr>
              <a:t>5705 samples from 312 rooms after 4xbleach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52120" y="4224916"/>
            <a:ext cx="30243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buFont typeface="Wingdings" pitchFamily="2" charset="2"/>
              <a:buChar char="§"/>
            </a:pPr>
            <a:r>
              <a:rPr lang="en-GB" sz="1600" dirty="0" smtClean="0">
                <a:latin typeface="+mj-lt"/>
              </a:rPr>
              <a:t>2680 sites from 134 rooms after HPV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91946" y="5321200"/>
            <a:ext cx="1080120" cy="3539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700" dirty="0" smtClean="0">
                <a:latin typeface="+mn-lt"/>
              </a:rPr>
              <a:t>HPV</a:t>
            </a:r>
            <a:endParaRPr lang="en-GB" sz="17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32906" y="4771706"/>
            <a:ext cx="1584176" cy="130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06971" y="464229"/>
            <a:ext cx="4494185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Reduce contamination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B63A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677847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286976"/>
              </p:ext>
            </p:extLst>
          </p:nvPr>
        </p:nvGraphicFramePr>
        <p:xfrm>
          <a:off x="357158" y="1484784"/>
          <a:ext cx="8501122" cy="3302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50561"/>
                <a:gridCol w="4250561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Aerosolised hydrogen peroxide (AHP)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Hydrogen peroxide</a:t>
                      </a:r>
                      <a:r>
                        <a:rPr lang="en-GB" sz="1600" baseline="0" dirty="0" smtClean="0"/>
                        <a:t> vapour (HPV)</a:t>
                      </a:r>
                      <a:endParaRPr lang="en-GB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eaLnBrk="0" hangingPunct="0">
                        <a:buFont typeface="Arial" pitchFamily="34" charset="0"/>
                        <a:buNone/>
                        <a:tabLst>
                          <a:tab pos="4037013" algn="l"/>
                        </a:tabLst>
                        <a:defRPr/>
                      </a:pPr>
                      <a:r>
                        <a:rPr lang="en-GB" sz="1600" dirty="0" smtClean="0"/>
                        <a:t>5% H</a:t>
                      </a:r>
                      <a:r>
                        <a:rPr lang="en-GB" sz="1600" baseline="-25000" dirty="0" smtClean="0"/>
                        <a:t>2</a:t>
                      </a:r>
                      <a:r>
                        <a:rPr lang="en-GB" sz="1600" dirty="0" smtClean="0"/>
                        <a:t>O</a:t>
                      </a:r>
                      <a:r>
                        <a:rPr lang="en-GB" sz="1600" baseline="-25000" dirty="0" smtClean="0"/>
                        <a:t>2</a:t>
                      </a:r>
                      <a:r>
                        <a:rPr lang="en-GB" sz="1600" dirty="0" smtClean="0"/>
                        <a:t> delivered by an aerosol</a:t>
                      </a:r>
                      <a:endParaRPr lang="en-GB" sz="160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35% H</a:t>
                      </a:r>
                      <a:r>
                        <a:rPr lang="en-GB" sz="1600" baseline="-25000" dirty="0" smtClean="0"/>
                        <a:t>2</a:t>
                      </a:r>
                      <a:r>
                        <a:rPr lang="en-GB" sz="1600" dirty="0" smtClean="0"/>
                        <a:t>O</a:t>
                      </a:r>
                      <a:r>
                        <a:rPr lang="en-GB" sz="1600" baseline="-25000" dirty="0" smtClean="0"/>
                        <a:t>2 </a:t>
                      </a:r>
                      <a:r>
                        <a:rPr lang="en-GB" sz="1600" baseline="0" dirty="0" smtClean="0"/>
                        <a:t>delivered as a vapour</a:t>
                      </a:r>
                      <a:endParaRPr lang="en-GB" sz="1600" dirty="0"/>
                    </a:p>
                  </a:txBody>
                  <a:tcPr/>
                </a:tc>
              </a:tr>
              <a:tr h="291476">
                <a:tc>
                  <a:txBody>
                    <a:bodyPr/>
                    <a:lstStyle/>
                    <a:p>
                      <a:pPr marL="0" lvl="0" indent="0" eaLnBrk="0" hangingPunct="0">
                        <a:buFont typeface="Arial" pitchFamily="34" charset="0"/>
                        <a:buNone/>
                        <a:tabLst>
                          <a:tab pos="4037013" algn="l"/>
                        </a:tabLst>
                        <a:defRPr/>
                      </a:pPr>
                      <a:r>
                        <a:rPr lang="en-GB" sz="1600" dirty="0" smtClean="0"/>
                        <a:t>Cycle time</a:t>
                      </a:r>
                      <a:r>
                        <a:rPr lang="en-GB" sz="1600" baseline="0" dirty="0" smtClean="0"/>
                        <a:t> &gt;2 </a:t>
                      </a:r>
                      <a:r>
                        <a:rPr lang="en-GB" sz="1600" baseline="0" dirty="0" err="1" smtClean="0"/>
                        <a:t>hrs</a:t>
                      </a:r>
                      <a:r>
                        <a:rPr lang="en-GB" sz="1600" baseline="0" dirty="0" smtClean="0"/>
                        <a:t>, single room</a:t>
                      </a:r>
                      <a:endParaRPr lang="en-GB" sz="160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Cycle</a:t>
                      </a:r>
                      <a:r>
                        <a:rPr lang="en-GB" sz="1600" baseline="0" dirty="0" smtClean="0"/>
                        <a:t> time &lt; 2 </a:t>
                      </a:r>
                      <a:r>
                        <a:rPr lang="en-GB" sz="1600" baseline="0" dirty="0" err="1" smtClean="0"/>
                        <a:t>hrs</a:t>
                      </a:r>
                      <a:r>
                        <a:rPr lang="en-GB" sz="1600" baseline="0" dirty="0" smtClean="0"/>
                        <a:t>, single room</a:t>
                      </a:r>
                      <a:endParaRPr lang="en-GB" sz="1600" dirty="0"/>
                    </a:p>
                  </a:txBody>
                  <a:tcPr/>
                </a:tc>
              </a:tr>
              <a:tr h="291476">
                <a:tc>
                  <a:txBody>
                    <a:bodyPr/>
                    <a:lstStyle/>
                    <a:p>
                      <a:pPr marL="0" lvl="0" indent="0" eaLnBrk="0" hangingPunct="0">
                        <a:buFont typeface="Arial" pitchFamily="34" charset="0"/>
                        <a:buNone/>
                        <a:tabLst>
                          <a:tab pos="4037013" algn="l"/>
                        </a:tabLst>
                        <a:defRPr/>
                      </a:pPr>
                      <a:r>
                        <a:rPr lang="en-GB" sz="1600" dirty="0" smtClean="0"/>
                        <a:t>Reduction in contamination but not elimination of pathogens; problems with catalase-positive</a:t>
                      </a:r>
                      <a:r>
                        <a:rPr lang="en-GB" sz="1600" baseline="0" dirty="0" smtClean="0"/>
                        <a:t> bacteria</a:t>
                      </a:r>
                      <a:endParaRPr lang="en-GB" sz="160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Elimination</a:t>
                      </a:r>
                      <a:r>
                        <a:rPr lang="en-GB" sz="1600" dirty="0" smtClean="0"/>
                        <a:t> of pathogens</a:t>
                      </a:r>
                      <a:endParaRPr lang="en-GB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Incomplete distribution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Homogeneous</a:t>
                      </a:r>
                      <a:r>
                        <a:rPr lang="en-GB" sz="1600" baseline="0" dirty="0" smtClean="0"/>
                        <a:t> distribution</a:t>
                      </a:r>
                      <a:endParaRPr lang="en-GB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eaLnBrk="0" hangingPunct="0">
                        <a:buFont typeface="Arial" pitchFamily="34" charset="0"/>
                        <a:buNone/>
                        <a:tabLst>
                          <a:tab pos="4037013" algn="l"/>
                        </a:tabLst>
                        <a:defRPr/>
                      </a:pPr>
                      <a:r>
                        <a:rPr lang="en-GB" sz="1600" dirty="0" smtClean="0"/>
                        <a:t>No published controlled studies demonstrating a reduction in acquisition</a:t>
                      </a:r>
                      <a:endParaRPr lang="en-GB" sz="160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Several</a:t>
                      </a:r>
                      <a:r>
                        <a:rPr lang="en-GB" sz="1600" baseline="0" dirty="0" smtClean="0"/>
                        <a:t> published studies showing reduced acquisition</a:t>
                      </a:r>
                      <a:endParaRPr lang="en-GB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06971" y="464229"/>
            <a:ext cx="4494185" cy="571504"/>
          </a:xfrm>
          <a:prstGeom prst="rect">
            <a:avLst/>
          </a:prstGeom>
        </p:spPr>
        <p:txBody>
          <a:bodyPr/>
          <a:lstStyle/>
          <a:p>
            <a:pPr lvl="0" eaLnBrk="0" hangingPunct="0"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</a:t>
            </a:r>
            <a:r>
              <a:rPr kumimoji="0" lang="en-GB" sz="2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</a:t>
            </a:r>
            <a:r>
              <a:rPr lang="en-GB" sz="2800" baseline="-25000" dirty="0">
                <a:solidFill>
                  <a:srgbClr val="4B63AE"/>
                </a:solidFill>
              </a:rPr>
              <a:t>2</a:t>
            </a:r>
            <a:r>
              <a:rPr kumimoji="0" lang="en-GB" sz="2800" b="0" i="0" u="none" strike="noStrike" kern="1200" cap="none" spc="0" normalizeH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systems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B63A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07950" y="6474838"/>
            <a:ext cx="4334809" cy="3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>
              <a:defRPr/>
            </a:pPr>
            <a:r>
              <a:rPr lang="en-GB" sz="1600" dirty="0">
                <a:latin typeface="+mj-lt"/>
              </a:rPr>
              <a:t>Otter </a:t>
            </a:r>
            <a:r>
              <a:rPr lang="en-GB" sz="1600" i="1" dirty="0" smtClean="0">
                <a:latin typeface="+mj-lt"/>
              </a:rPr>
              <a:t>et al</a:t>
            </a:r>
            <a:r>
              <a:rPr lang="en-GB" sz="1600" dirty="0" smtClean="0">
                <a:latin typeface="+mj-lt"/>
              </a:rPr>
              <a:t>. </a:t>
            </a:r>
            <a:r>
              <a:rPr lang="en-GB" sz="1600" i="1" dirty="0" smtClean="0">
                <a:latin typeface="+mj-lt"/>
              </a:rPr>
              <a:t>J Hosp Infect </a:t>
            </a:r>
            <a:r>
              <a:rPr lang="en-GB" sz="1600" dirty="0" smtClean="0">
                <a:latin typeface="+mj-lt"/>
              </a:rPr>
              <a:t>2013;83:1-13.</a:t>
            </a:r>
            <a:endParaRPr lang="en-GB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03192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3443635460"/>
              </p:ext>
            </p:extLst>
          </p:nvPr>
        </p:nvGraphicFramePr>
        <p:xfrm>
          <a:off x="323528" y="1224112"/>
          <a:ext cx="882047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3" name="Straight Arrow Connector 22"/>
          <p:cNvCxnSpPr/>
          <p:nvPr/>
        </p:nvCxnSpPr>
        <p:spPr>
          <a:xfrm flipH="1">
            <a:off x="3618897" y="3024312"/>
            <a:ext cx="16999" cy="2496014"/>
          </a:xfrm>
          <a:prstGeom prst="straightConnector1">
            <a:avLst/>
          </a:prstGeom>
          <a:ln w="63500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004048" y="2232224"/>
            <a:ext cx="17891" cy="3119508"/>
          </a:xfrm>
          <a:prstGeom prst="straightConnector1">
            <a:avLst/>
          </a:prstGeom>
          <a:ln w="63500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5995433" y="5261212"/>
            <a:ext cx="857256" cy="1588"/>
          </a:xfrm>
          <a:prstGeom prst="straightConnector1">
            <a:avLst/>
          </a:prstGeom>
          <a:ln w="63500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16200000">
            <a:off x="2653063" y="4107481"/>
            <a:ext cx="19288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89% reduction</a:t>
            </a:r>
            <a:endParaRPr lang="en-GB" dirty="0">
              <a:latin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 rot="16200000">
            <a:off x="4058822" y="3754944"/>
            <a:ext cx="19288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85% reduction</a:t>
            </a:r>
            <a:endParaRPr lang="en-GB" dirty="0"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5439145" y="3754944"/>
            <a:ext cx="1928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86% reduction</a:t>
            </a:r>
            <a:endParaRPr lang="en-GB" dirty="0">
              <a:latin typeface="+mn-lt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rot="5400000">
            <a:off x="7435593" y="4518239"/>
            <a:ext cx="857256" cy="1588"/>
          </a:xfrm>
          <a:prstGeom prst="straightConnector1">
            <a:avLst/>
          </a:prstGeom>
          <a:ln w="63500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 rot="16200000">
            <a:off x="6699285" y="2831950"/>
            <a:ext cx="2288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52 % reduction</a:t>
            </a:r>
            <a:endParaRPr lang="en-GB" dirty="0">
              <a:latin typeface="+mn-lt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2339752" y="1944192"/>
            <a:ext cx="0" cy="3960440"/>
          </a:xfrm>
          <a:prstGeom prst="straightConnector1">
            <a:avLst/>
          </a:prstGeom>
          <a:ln w="63500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16200000">
            <a:off x="1277455" y="3826382"/>
            <a:ext cx="20717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100% reduction</a:t>
            </a:r>
            <a:endParaRPr lang="en-GB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1894" y="6394608"/>
            <a:ext cx="117388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+mn-lt"/>
                <a:hlinkClick r:id="rId3"/>
              </a:rPr>
              <a:t>Boyce et al.</a:t>
            </a:r>
            <a:endParaRPr lang="en-GB" sz="12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90892" y="6394608"/>
            <a:ext cx="120504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 err="1" smtClean="0">
                <a:latin typeface="+mn-lt"/>
                <a:hlinkClick r:id="rId4"/>
              </a:rPr>
              <a:t>Barbut</a:t>
            </a:r>
            <a:r>
              <a:rPr lang="en-GB" sz="1200" dirty="0" smtClean="0">
                <a:latin typeface="+mn-lt"/>
                <a:hlinkClick r:id="rId4"/>
              </a:rPr>
              <a:t> et al.</a:t>
            </a:r>
            <a:endParaRPr lang="en-GB" sz="12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0496" y="6394608"/>
            <a:ext cx="129614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 err="1" smtClean="0">
                <a:latin typeface="+mn-lt"/>
                <a:hlinkClick r:id="rId5"/>
              </a:rPr>
              <a:t>Shapey</a:t>
            </a:r>
            <a:r>
              <a:rPr lang="en-GB" sz="1200" dirty="0" smtClean="0">
                <a:latin typeface="+mn-lt"/>
                <a:hlinkClick r:id="rId5"/>
              </a:rPr>
              <a:t> et al.</a:t>
            </a:r>
            <a:endParaRPr lang="en-GB" sz="12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40779" y="6394608"/>
            <a:ext cx="106346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+mn-lt"/>
                <a:hlinkClick r:id="rId6"/>
              </a:rPr>
              <a:t>Best et al.</a:t>
            </a:r>
            <a:endParaRPr lang="en-GB" sz="12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92280" y="6394608"/>
            <a:ext cx="115212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 err="1" smtClean="0">
                <a:latin typeface="+mn-lt"/>
                <a:hlinkClick r:id="rId7"/>
              </a:rPr>
              <a:t>Yui</a:t>
            </a:r>
            <a:r>
              <a:rPr lang="en-GB" sz="1200" dirty="0" smtClean="0">
                <a:latin typeface="+mn-lt"/>
                <a:hlinkClick r:id="rId7"/>
              </a:rPr>
              <a:t> et al.</a:t>
            </a:r>
            <a:endParaRPr lang="en-GB" sz="1200" dirty="0">
              <a:latin typeface="+mn-lt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4506971" y="464229"/>
            <a:ext cx="4494185" cy="571504"/>
          </a:xfrm>
          <a:prstGeom prst="rect">
            <a:avLst/>
          </a:prstGeom>
        </p:spPr>
        <p:txBody>
          <a:bodyPr/>
          <a:lstStyle/>
          <a:p>
            <a:pPr lvl="0" eaLnBrk="0" hangingPunct="0"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</a:t>
            </a:r>
            <a:r>
              <a:rPr kumimoji="0" lang="en-GB" sz="2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</a:t>
            </a:r>
            <a:r>
              <a:rPr lang="en-GB" sz="2800" baseline="-25000" dirty="0">
                <a:solidFill>
                  <a:srgbClr val="4B63AE"/>
                </a:solidFill>
              </a:rPr>
              <a:t>2</a:t>
            </a:r>
            <a:r>
              <a:rPr kumimoji="0" lang="en-GB" sz="2800" b="0" i="0" u="none" strike="noStrike" kern="1200" cap="none" spc="0" normalizeH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systems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B63A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72918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ChangeArrowheads="1"/>
          </p:cNvSpPr>
          <p:nvPr/>
        </p:nvSpPr>
        <p:spPr bwMode="auto">
          <a:xfrm>
            <a:off x="9525" y="6453188"/>
            <a:ext cx="5857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/>
            <a:r>
              <a:rPr lang="en-US" sz="1600" dirty="0">
                <a:latin typeface="Verdana" pitchFamily="34" charset="0"/>
              </a:rPr>
              <a:t>Passaretti </a:t>
            </a:r>
            <a:r>
              <a:rPr lang="en-US" sz="1600" i="1" dirty="0">
                <a:latin typeface="Verdana" pitchFamily="34" charset="0"/>
              </a:rPr>
              <a:t>et al. </a:t>
            </a:r>
            <a:r>
              <a:rPr lang="en-US" sz="1600" i="1" dirty="0" err="1" smtClean="0">
                <a:latin typeface="Verdana" pitchFamily="34" charset="0"/>
              </a:rPr>
              <a:t>Clin</a:t>
            </a:r>
            <a:r>
              <a:rPr lang="en-US" sz="1600" i="1" dirty="0" smtClean="0">
                <a:latin typeface="Verdana" pitchFamily="34" charset="0"/>
              </a:rPr>
              <a:t> Infect </a:t>
            </a:r>
            <a:r>
              <a:rPr lang="en-US" sz="1600" i="1" dirty="0" err="1" smtClean="0">
                <a:latin typeface="Verdana" pitchFamily="34" charset="0"/>
              </a:rPr>
              <a:t>Dis</a:t>
            </a:r>
            <a:r>
              <a:rPr lang="en-US" sz="1600" i="1" dirty="0" smtClean="0">
                <a:latin typeface="Verdana" pitchFamily="34" charset="0"/>
              </a:rPr>
              <a:t> </a:t>
            </a:r>
            <a:r>
              <a:rPr lang="en-US" sz="1600" dirty="0" smtClean="0">
                <a:latin typeface="Verdana" pitchFamily="34" charset="0"/>
              </a:rPr>
              <a:t>2013;56:27-35.</a:t>
            </a:r>
            <a:endParaRPr lang="en-GB" sz="1600" dirty="0">
              <a:latin typeface="Verdan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001000" y="3589042"/>
            <a:ext cx="92868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aphicFrame>
        <p:nvGraphicFramePr>
          <p:cNvPr id="9" name="Chart 8"/>
          <p:cNvGraphicFramePr/>
          <p:nvPr/>
        </p:nvGraphicFramePr>
        <p:xfrm>
          <a:off x="683568" y="1855715"/>
          <a:ext cx="7080787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 Box 20"/>
          <p:cNvSpPr txBox="1">
            <a:spLocks noChangeArrowheads="1"/>
          </p:cNvSpPr>
          <p:nvPr/>
        </p:nvSpPr>
        <p:spPr bwMode="gray">
          <a:xfrm>
            <a:off x="4483546" y="3007843"/>
            <a:ext cx="3160288" cy="58475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r>
              <a:rPr lang="en-GB" sz="1600" dirty="0" smtClean="0">
                <a:latin typeface="Verdana" pitchFamily="34" charset="0"/>
              </a:rPr>
              <a:t>64% reduction in the rate of MDRO acquisition</a:t>
            </a:r>
          </a:p>
        </p:txBody>
      </p:sp>
      <p:sp>
        <p:nvSpPr>
          <p:cNvPr id="12" name="Line 22"/>
          <p:cNvSpPr>
            <a:spLocks noChangeShapeType="1"/>
          </p:cNvSpPr>
          <p:nvPr/>
        </p:nvSpPr>
        <p:spPr bwMode="auto">
          <a:xfrm>
            <a:off x="4427984" y="2466716"/>
            <a:ext cx="0" cy="1862336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cxnSp>
        <p:nvCxnSpPr>
          <p:cNvPr id="13" name="Straight Connector 12"/>
          <p:cNvCxnSpPr/>
          <p:nvPr/>
        </p:nvCxnSpPr>
        <p:spPr>
          <a:xfrm>
            <a:off x="3707904" y="2455323"/>
            <a:ext cx="18002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707904" y="4312764"/>
            <a:ext cx="18002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 bwMode="gray">
          <a:xfrm>
            <a:off x="1547664" y="5680850"/>
            <a:ext cx="2952328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900" dirty="0" smtClean="0">
                <a:latin typeface="+mn-lt"/>
              </a:rPr>
              <a:t>Standard cleaning / disinfection</a:t>
            </a:r>
          </a:p>
        </p:txBody>
      </p:sp>
      <p:sp>
        <p:nvSpPr>
          <p:cNvPr id="17" name="TextBox 16"/>
          <p:cNvSpPr txBox="1"/>
          <p:nvPr/>
        </p:nvSpPr>
        <p:spPr bwMode="gray">
          <a:xfrm>
            <a:off x="5004048" y="5658692"/>
            <a:ext cx="2304256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900" dirty="0" smtClean="0">
                <a:latin typeface="+mn-lt"/>
              </a:rPr>
              <a:t>HPV decontamination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4282" y="1214422"/>
            <a:ext cx="864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+mj-lt"/>
              </a:rPr>
              <a:t>Patients</a:t>
            </a:r>
            <a:r>
              <a:rPr lang="en-US" sz="1600" dirty="0">
                <a:latin typeface="+mj-lt"/>
              </a:rPr>
              <a:t> admitted to rooms decontaminated using HPV were 64% less likely to acquire any MDRO (incidence rate ratio [IRR]=0.36, CI=0.19-0.70, p&lt;0.001</a:t>
            </a:r>
            <a:r>
              <a:rPr lang="en-US" sz="1600" dirty="0" smtClean="0">
                <a:latin typeface="+mj-lt"/>
              </a:rPr>
              <a:t>) </a:t>
            </a:r>
            <a:endParaRPr lang="en-GB" sz="1600" dirty="0">
              <a:latin typeface="+mj-l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4506971" y="464229"/>
            <a:ext cx="4494185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HPV – clinical impact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B63A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562254"/>
              </p:ext>
            </p:extLst>
          </p:nvPr>
        </p:nvGraphicFramePr>
        <p:xfrm>
          <a:off x="357158" y="1268760"/>
          <a:ext cx="8643998" cy="408072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21999"/>
                <a:gridCol w="4321999"/>
              </a:tblGrid>
              <a:tr h="272099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UVC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PX-UV</a:t>
                      </a:r>
                      <a:endParaRPr lang="en-GB" sz="1600" dirty="0"/>
                    </a:p>
                  </a:txBody>
                  <a:tcPr/>
                </a:tc>
              </a:tr>
              <a:tr h="444135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Continuous UVC (254</a:t>
                      </a:r>
                      <a:r>
                        <a:rPr lang="en-GB" sz="1600" baseline="0" dirty="0" smtClean="0"/>
                        <a:t>nm) 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Pulsed broad spectrum (</a:t>
                      </a:r>
                      <a:r>
                        <a:rPr lang="en-US" sz="1600" dirty="0" smtClean="0"/>
                        <a:t>200-320nm)</a:t>
                      </a:r>
                      <a:r>
                        <a:rPr lang="en-US" sz="1600" baseline="0" dirty="0" smtClean="0"/>
                        <a:t> UV</a:t>
                      </a:r>
                      <a:r>
                        <a:rPr lang="en-GB" sz="1600" dirty="0" smtClean="0"/>
                        <a:t> </a:t>
                      </a:r>
                      <a:endParaRPr lang="en-GB" sz="1600" dirty="0"/>
                    </a:p>
                  </a:txBody>
                  <a:tcPr/>
                </a:tc>
              </a:tr>
              <a:tr h="424923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May</a:t>
                      </a:r>
                      <a:r>
                        <a:rPr lang="en-GB" sz="1600" baseline="0" dirty="0" smtClean="0"/>
                        <a:t> control dose using feedback loop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No feedback loop</a:t>
                      </a:r>
                      <a:endParaRPr lang="en-GB" sz="1600" dirty="0"/>
                    </a:p>
                  </a:txBody>
                  <a:tcPr/>
                </a:tc>
              </a:tr>
              <a:tr h="272099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Single or dual room location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Multiple room locations (usually 3)</a:t>
                      </a:r>
                      <a:endParaRPr lang="en-GB" sz="1600" dirty="0"/>
                    </a:p>
                  </a:txBody>
                  <a:tcPr/>
                </a:tc>
              </a:tr>
              <a:tr h="257131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Cycle</a:t>
                      </a:r>
                      <a:r>
                        <a:rPr lang="en-GB" sz="1600" baseline="0" dirty="0" smtClean="0"/>
                        <a:t> time range from ~15 to 90 min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Cycle time ~15</a:t>
                      </a:r>
                      <a:r>
                        <a:rPr lang="en-GB" sz="1600" baseline="0" dirty="0" smtClean="0"/>
                        <a:t> </a:t>
                      </a:r>
                      <a:r>
                        <a:rPr lang="en-GB" sz="1600" dirty="0" err="1" smtClean="0"/>
                        <a:t>mins</a:t>
                      </a:r>
                      <a:endParaRPr lang="en-GB" sz="1600" dirty="0"/>
                    </a:p>
                  </a:txBody>
                  <a:tcPr/>
                </a:tc>
              </a:tr>
              <a:tr h="8181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/>
                        <a:t>1-3 log in C. </a:t>
                      </a:r>
                      <a:r>
                        <a:rPr lang="en-GB" sz="1600" dirty="0" err="1" smtClean="0"/>
                        <a:t>difficle</a:t>
                      </a:r>
                      <a:r>
                        <a:rPr lang="en-GB" sz="1600" dirty="0" smtClean="0"/>
                        <a:t> and 3-4 log reduction in MRSA and VRE;</a:t>
                      </a:r>
                      <a:r>
                        <a:rPr lang="en-GB" sz="1600" baseline="30000" dirty="0" smtClean="0"/>
                        <a:t>1-5 </a:t>
                      </a:r>
                      <a:r>
                        <a:rPr lang="en-GB" sz="1600" baseline="0" dirty="0" smtClean="0"/>
                        <a:t>i</a:t>
                      </a:r>
                      <a:r>
                        <a:rPr lang="en-GB" sz="1600" dirty="0" smtClean="0"/>
                        <a:t>ncomplete inactivation of pathogens on hospital surfaces.</a:t>
                      </a:r>
                      <a:r>
                        <a:rPr lang="en-US" sz="1600" baseline="30000" dirty="0" smtClean="0"/>
                        <a:t>1,4,6</a:t>
                      </a:r>
                      <a:r>
                        <a:rPr lang="en-GB" sz="1600" dirty="0" smtClean="0"/>
                        <a:t> </a:t>
                      </a:r>
                      <a:r>
                        <a:rPr lang="en-GB" sz="1600" baseline="30000" dirty="0" smtClean="0"/>
                        <a:t> 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Limited efficacy data published</a:t>
                      </a:r>
                      <a:r>
                        <a:rPr lang="en-GB" sz="1600" baseline="30000" dirty="0" smtClean="0"/>
                        <a:t>7</a:t>
                      </a:r>
                      <a:endParaRPr lang="en-GB" sz="1600" baseline="30000" dirty="0"/>
                    </a:p>
                  </a:txBody>
                  <a:tcPr/>
                </a:tc>
              </a:tr>
              <a:tr h="4441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/>
                        <a:t>Significantly less effective out of direct line of sight</a:t>
                      </a:r>
                      <a:r>
                        <a:rPr lang="en-GB" sz="1600" baseline="30000" dirty="0" smtClean="0"/>
                        <a:t>1-5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No</a:t>
                      </a:r>
                      <a:r>
                        <a:rPr lang="en-GB" sz="1600" baseline="0" dirty="0" smtClean="0"/>
                        <a:t> published data, but likely to be less effective out of direct line of sight</a:t>
                      </a:r>
                      <a:endParaRPr lang="en-GB" sz="1600" dirty="0"/>
                    </a:p>
                  </a:txBody>
                  <a:tcPr/>
                </a:tc>
              </a:tr>
              <a:tr h="424923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Emerging</a:t>
                      </a:r>
                      <a:r>
                        <a:rPr lang="en-GB" sz="1600" baseline="0" dirty="0" smtClean="0"/>
                        <a:t> </a:t>
                      </a:r>
                      <a:r>
                        <a:rPr lang="en-GB" sz="1600" dirty="0" smtClean="0"/>
                        <a:t>evidence</a:t>
                      </a:r>
                      <a:r>
                        <a:rPr lang="en-GB" sz="1600" baseline="0" dirty="0" smtClean="0"/>
                        <a:t> of clinical impact.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Evidence</a:t>
                      </a:r>
                      <a:r>
                        <a:rPr lang="en-GB" sz="1600" baseline="0" dirty="0" smtClean="0"/>
                        <a:t> of reduction of CDI</a:t>
                      </a:r>
                      <a:r>
                        <a:rPr lang="en-GB" sz="1600" baseline="30000" dirty="0" smtClean="0"/>
                        <a:t>8</a:t>
                      </a:r>
                      <a:endParaRPr lang="en-GB" sz="1600" baseline="30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95028" y="5301208"/>
            <a:ext cx="784887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 eaLnBrk="1" hangingPunct="1">
              <a:buFont typeface="+mj-lt"/>
              <a:buAutoNum type="arabicPeriod"/>
              <a:defRPr/>
            </a:pPr>
            <a:r>
              <a:rPr lang="en-US" sz="1200" dirty="0" err="1" smtClean="0">
                <a:latin typeface="+mj-lt"/>
              </a:rPr>
              <a:t>Nerandzic</a:t>
            </a:r>
            <a:r>
              <a:rPr lang="en-GB" sz="1200" dirty="0" smtClean="0">
                <a:latin typeface="+mj-lt"/>
              </a:rPr>
              <a:t> </a:t>
            </a:r>
            <a:r>
              <a:rPr lang="en-GB" sz="1200" i="1" dirty="0" smtClean="0">
                <a:latin typeface="+mj-lt"/>
              </a:rPr>
              <a:t>et al. </a:t>
            </a:r>
            <a:r>
              <a:rPr lang="fr-FR" sz="1200" i="1" dirty="0" smtClean="0">
                <a:latin typeface="+mj-lt"/>
              </a:rPr>
              <a:t>BMC Infect Dis </a:t>
            </a:r>
            <a:r>
              <a:rPr lang="fr-FR" sz="1200" dirty="0" smtClean="0">
                <a:latin typeface="+mj-lt"/>
              </a:rPr>
              <a:t>2010;10:197</a:t>
            </a:r>
            <a:r>
              <a:rPr lang="en-GB" sz="1200" dirty="0" smtClean="0">
                <a:latin typeface="+mj-lt"/>
              </a:rPr>
              <a:t>.</a:t>
            </a:r>
          </a:p>
          <a:p>
            <a:pPr marL="268288" indent="-268288" eaLnBrk="1" hangingPunct="1">
              <a:buFont typeface="+mj-lt"/>
              <a:buAutoNum type="arabicPeriod"/>
              <a:defRPr/>
            </a:pPr>
            <a:r>
              <a:rPr lang="en-US" sz="1200" dirty="0" err="1" smtClean="0">
                <a:latin typeface="+mj-lt"/>
              </a:rPr>
              <a:t>Mahida</a:t>
            </a:r>
            <a:r>
              <a:rPr lang="en-US" sz="1200" dirty="0" smtClean="0">
                <a:latin typeface="+mj-lt"/>
              </a:rPr>
              <a:t> </a:t>
            </a:r>
            <a:r>
              <a:rPr lang="en-US" sz="1200" i="1" dirty="0" smtClean="0">
                <a:latin typeface="+mj-lt"/>
              </a:rPr>
              <a:t>et al. J Hosp Infect</a:t>
            </a:r>
            <a:r>
              <a:rPr lang="en-US" sz="1200" dirty="0" smtClean="0">
                <a:latin typeface="+mj-lt"/>
              </a:rPr>
              <a:t> 2013 in press.</a:t>
            </a:r>
          </a:p>
          <a:p>
            <a:pPr marL="268288" indent="-268288">
              <a:buFont typeface="+mj-lt"/>
              <a:buAutoNum type="arabicPeriod"/>
              <a:defRPr/>
            </a:pPr>
            <a:r>
              <a:rPr lang="en-US" sz="1200" dirty="0" smtClean="0">
                <a:latin typeface="+mj-lt"/>
              </a:rPr>
              <a:t>Boyce </a:t>
            </a:r>
            <a:r>
              <a:rPr lang="en-US" sz="1200" i="1" dirty="0" smtClean="0">
                <a:latin typeface="+mj-lt"/>
              </a:rPr>
              <a:t>et al. Infect Control Hosp </a:t>
            </a:r>
            <a:r>
              <a:rPr lang="en-US" sz="1200" i="1" dirty="0" err="1" smtClean="0">
                <a:latin typeface="+mj-lt"/>
              </a:rPr>
              <a:t>Epidemiol</a:t>
            </a:r>
            <a:r>
              <a:rPr lang="en-US" sz="1200" i="1" dirty="0" smtClean="0">
                <a:latin typeface="+mj-lt"/>
              </a:rPr>
              <a:t> </a:t>
            </a:r>
            <a:r>
              <a:rPr lang="en-US" sz="1200" dirty="0" smtClean="0">
                <a:latin typeface="+mj-lt"/>
              </a:rPr>
              <a:t>2011;32:737-742.</a:t>
            </a:r>
          </a:p>
          <a:p>
            <a:pPr marL="268288" indent="-268288" eaLnBrk="1" hangingPunct="1">
              <a:buFont typeface="+mj-lt"/>
              <a:buAutoNum type="arabicPeriod"/>
              <a:defRPr/>
            </a:pPr>
            <a:r>
              <a:rPr lang="en-US" sz="1200" dirty="0" smtClean="0">
                <a:latin typeface="+mj-lt"/>
              </a:rPr>
              <a:t>Rutala </a:t>
            </a:r>
            <a:r>
              <a:rPr lang="en-US" sz="1200" i="1" dirty="0" smtClean="0">
                <a:latin typeface="+mj-lt"/>
              </a:rPr>
              <a:t>et al. Infect Control Hosp </a:t>
            </a:r>
            <a:r>
              <a:rPr lang="en-US" sz="1200" i="1" dirty="0" err="1" smtClean="0">
                <a:latin typeface="+mj-lt"/>
              </a:rPr>
              <a:t>Epidemiol</a:t>
            </a:r>
            <a:r>
              <a:rPr lang="en-US" sz="1200" i="1" dirty="0" smtClean="0">
                <a:latin typeface="+mj-lt"/>
              </a:rPr>
              <a:t> </a:t>
            </a:r>
            <a:r>
              <a:rPr lang="en-US" sz="1200" dirty="0" smtClean="0">
                <a:latin typeface="+mj-lt"/>
              </a:rPr>
              <a:t>2010;31:1025-1029.</a:t>
            </a:r>
          </a:p>
          <a:p>
            <a:pPr marL="268288" indent="-268288" eaLnBrk="1" hangingPunct="1">
              <a:buFont typeface="+mj-lt"/>
              <a:buAutoNum type="arabicPeriod"/>
              <a:defRPr/>
            </a:pPr>
            <a:r>
              <a:rPr lang="en-US" sz="1200" dirty="0" smtClean="0">
                <a:latin typeface="+mj-lt"/>
              </a:rPr>
              <a:t>Havill </a:t>
            </a:r>
            <a:r>
              <a:rPr lang="en-US" sz="1200" i="1" dirty="0" smtClean="0">
                <a:latin typeface="+mj-lt"/>
              </a:rPr>
              <a:t>et al. Infect Control Hosp </a:t>
            </a:r>
            <a:r>
              <a:rPr lang="en-US" sz="1200" i="1" dirty="0" err="1" smtClean="0">
                <a:latin typeface="+mj-lt"/>
              </a:rPr>
              <a:t>Epidemiol</a:t>
            </a:r>
            <a:r>
              <a:rPr lang="en-US" sz="1200" i="1" dirty="0" smtClean="0">
                <a:latin typeface="+mj-lt"/>
              </a:rPr>
              <a:t> </a:t>
            </a:r>
            <a:r>
              <a:rPr lang="en-US" sz="1200" dirty="0" smtClean="0">
                <a:latin typeface="+mj-lt"/>
              </a:rPr>
              <a:t>2012;33:507-512.</a:t>
            </a:r>
          </a:p>
          <a:p>
            <a:pPr marL="268288" indent="-268288" eaLnBrk="1" hangingPunct="1">
              <a:buFont typeface="+mj-lt"/>
              <a:buAutoNum type="arabicPeriod"/>
              <a:defRPr/>
            </a:pPr>
            <a:r>
              <a:rPr lang="en-US" sz="1200" dirty="0" smtClean="0">
                <a:latin typeface="+mj-lt"/>
              </a:rPr>
              <a:t>Anderson </a:t>
            </a:r>
            <a:r>
              <a:rPr lang="en-US" sz="1200" i="1" dirty="0" smtClean="0">
                <a:latin typeface="+mj-lt"/>
              </a:rPr>
              <a:t>et al. Infect Control Hosp </a:t>
            </a:r>
            <a:r>
              <a:rPr lang="en-US" sz="1200" i="1" dirty="0" err="1" smtClean="0">
                <a:latin typeface="+mj-lt"/>
              </a:rPr>
              <a:t>Epidemiol</a:t>
            </a:r>
            <a:r>
              <a:rPr lang="en-US" sz="1200" i="1" dirty="0" smtClean="0">
                <a:latin typeface="+mj-lt"/>
              </a:rPr>
              <a:t> </a:t>
            </a:r>
            <a:r>
              <a:rPr lang="en-US" sz="1200" dirty="0" smtClean="0">
                <a:latin typeface="+mj-lt"/>
              </a:rPr>
              <a:t>2013;34:466-471.</a:t>
            </a:r>
          </a:p>
          <a:p>
            <a:pPr marL="268288" indent="-268288" eaLnBrk="1" hangingPunct="1">
              <a:buFont typeface="+mj-lt"/>
              <a:buAutoNum type="arabicPeriod"/>
              <a:defRPr/>
            </a:pPr>
            <a:r>
              <a:rPr lang="en-US" sz="1200" dirty="0" smtClean="0">
                <a:latin typeface="+mj-lt"/>
              </a:rPr>
              <a:t>Stibich </a:t>
            </a:r>
            <a:r>
              <a:rPr lang="en-US" sz="1200" i="1" dirty="0" smtClean="0">
                <a:latin typeface="+mj-lt"/>
              </a:rPr>
              <a:t>et al. Infect Control Hosp </a:t>
            </a:r>
            <a:r>
              <a:rPr lang="en-US" sz="1200" i="1" dirty="0" err="1" smtClean="0">
                <a:latin typeface="+mj-lt"/>
              </a:rPr>
              <a:t>Epidemiol</a:t>
            </a:r>
            <a:r>
              <a:rPr lang="en-US" sz="1200" i="1" dirty="0" smtClean="0">
                <a:latin typeface="+mj-lt"/>
              </a:rPr>
              <a:t> </a:t>
            </a:r>
            <a:r>
              <a:rPr lang="en-US" sz="1200" dirty="0" smtClean="0">
                <a:latin typeface="+mj-lt"/>
              </a:rPr>
              <a:t>2011;32:286-288.</a:t>
            </a:r>
          </a:p>
          <a:p>
            <a:pPr marL="268288" indent="-268288" eaLnBrk="1" hangingPunct="1">
              <a:buFont typeface="+mj-lt"/>
              <a:buAutoNum type="arabicPeriod"/>
              <a:defRPr/>
            </a:pPr>
            <a:r>
              <a:rPr lang="en-US" sz="1200" dirty="0" smtClean="0">
                <a:latin typeface="+mj-lt"/>
              </a:rPr>
              <a:t>Levin </a:t>
            </a:r>
            <a:r>
              <a:rPr lang="en-US" sz="1200" i="1" dirty="0" smtClean="0">
                <a:latin typeface="+mj-lt"/>
              </a:rPr>
              <a:t>et al. Am J Infect Control </a:t>
            </a:r>
            <a:r>
              <a:rPr lang="en-US" sz="1200" dirty="0" smtClean="0">
                <a:latin typeface="+mj-lt"/>
              </a:rPr>
              <a:t>in press.</a:t>
            </a:r>
          </a:p>
          <a:p>
            <a:pPr marL="273050" indent="173038" eaLnBrk="1" hangingPunct="1">
              <a:buFont typeface="+mj-lt"/>
              <a:buAutoNum type="arabicPeriod"/>
              <a:defRPr/>
            </a:pPr>
            <a:endParaRPr lang="en-US" sz="1200" dirty="0" smtClean="0">
              <a:latin typeface="+mj-lt"/>
            </a:endParaRPr>
          </a:p>
          <a:p>
            <a:pPr marL="69850" indent="-342900" eaLnBrk="1" hangingPunct="1">
              <a:defRPr/>
            </a:pPr>
            <a:endParaRPr lang="en-US" sz="1200" dirty="0" smtClean="0">
              <a:latin typeface="+mj-lt"/>
            </a:endParaRPr>
          </a:p>
          <a:p>
            <a:pPr marL="69850" indent="-342900" eaLnBrk="1" hangingPunct="1">
              <a:buFont typeface="+mj-lt"/>
              <a:buAutoNum type="arabicPeriod"/>
              <a:defRPr/>
            </a:pPr>
            <a:endParaRPr lang="en-US" sz="1200" dirty="0" smtClean="0">
              <a:latin typeface="+mj-l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06971" y="464229"/>
            <a:ext cx="4494185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UV systems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B63A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745725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194879082"/>
              </p:ext>
            </p:extLst>
          </p:nvPr>
        </p:nvGraphicFramePr>
        <p:xfrm>
          <a:off x="755576" y="1844824"/>
          <a:ext cx="712879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179512" y="6453336"/>
            <a:ext cx="66967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 smtClean="0">
                <a:latin typeface="+mj-lt"/>
              </a:rPr>
              <a:t>Nerandzic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i="1" dirty="0" smtClean="0">
                <a:latin typeface="+mj-lt"/>
              </a:rPr>
              <a:t>et al. Infect Control Hosp </a:t>
            </a:r>
            <a:r>
              <a:rPr lang="en-GB" sz="1600" i="1" dirty="0" err="1" smtClean="0">
                <a:latin typeface="+mj-lt"/>
              </a:rPr>
              <a:t>Epidemiol</a:t>
            </a:r>
            <a:r>
              <a:rPr lang="en-GB" sz="1600" dirty="0" smtClean="0">
                <a:latin typeface="+mj-lt"/>
              </a:rPr>
              <a:t> 2015 in press.</a:t>
            </a:r>
            <a:endParaRPr lang="en-GB" sz="1600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1196752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+mj-lt"/>
              </a:rPr>
              <a:t>Log reductions achieved by a UVC (</a:t>
            </a:r>
            <a:r>
              <a:rPr lang="en-GB" dirty="0" err="1" smtClean="0">
                <a:latin typeface="+mj-lt"/>
              </a:rPr>
              <a:t>Tru</a:t>
            </a:r>
            <a:r>
              <a:rPr lang="en-GB" dirty="0" smtClean="0">
                <a:latin typeface="+mj-lt"/>
              </a:rPr>
              <a:t>-D) device and PX-UV (</a:t>
            </a:r>
            <a:r>
              <a:rPr lang="en-GB" dirty="0" err="1" smtClean="0">
                <a:latin typeface="+mj-lt"/>
              </a:rPr>
              <a:t>Xenex</a:t>
            </a:r>
            <a:r>
              <a:rPr lang="en-GB" dirty="0" smtClean="0">
                <a:latin typeface="+mj-lt"/>
              </a:rPr>
              <a:t>) when run for 10 </a:t>
            </a:r>
            <a:r>
              <a:rPr lang="en-GB" dirty="0" err="1" smtClean="0">
                <a:latin typeface="+mj-lt"/>
              </a:rPr>
              <a:t>mins</a:t>
            </a:r>
            <a:r>
              <a:rPr lang="en-GB" dirty="0" smtClean="0">
                <a:latin typeface="+mj-lt"/>
              </a:rPr>
              <a:t> from the same point in the room 4ft from the coupons.</a:t>
            </a:r>
            <a:endParaRPr lang="en-GB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06971" y="464229"/>
            <a:ext cx="4494185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UVC</a:t>
            </a:r>
            <a:r>
              <a:rPr kumimoji="0" lang="en-GB" sz="2800" b="0" i="0" u="none" strike="noStrike" kern="1200" cap="none" spc="0" normalizeH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v PX-UV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B63A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2352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06971" y="464229"/>
            <a:ext cx="4494185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UVC clinical</a:t>
            </a:r>
            <a:r>
              <a:rPr kumimoji="0" lang="en-GB" sz="2800" b="0" i="0" u="none" strike="noStrike" kern="1200" cap="none" spc="0" normalizeH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impact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B63A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7950" y="6474838"/>
            <a:ext cx="3372622" cy="3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>
              <a:defRPr/>
            </a:pPr>
            <a:r>
              <a:rPr lang="en-GB" sz="1600" dirty="0" smtClean="0">
                <a:latin typeface="+mj-lt"/>
              </a:rPr>
              <a:t>Anderson </a:t>
            </a:r>
            <a:r>
              <a:rPr lang="en-GB" sz="1600" i="1" dirty="0" smtClean="0">
                <a:latin typeface="+mj-lt"/>
              </a:rPr>
              <a:t>et al. </a:t>
            </a:r>
            <a:r>
              <a:rPr lang="en-GB" sz="1600" dirty="0" smtClean="0">
                <a:latin typeface="+mj-lt"/>
              </a:rPr>
              <a:t>ID Week 2015.</a:t>
            </a:r>
            <a:endParaRPr lang="en-GB" sz="1600" dirty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5720" y="1443841"/>
            <a:ext cx="8174712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sz="1600" dirty="0" smtClean="0">
                <a:latin typeface="+mj-lt"/>
              </a:rPr>
              <a:t>Randomised </a:t>
            </a:r>
            <a:r>
              <a:rPr lang="en-GB" sz="1600" dirty="0">
                <a:latin typeface="+mj-lt"/>
              </a:rPr>
              <a:t>study </a:t>
            </a:r>
            <a:r>
              <a:rPr lang="en-GB" sz="1600" dirty="0" smtClean="0">
                <a:latin typeface="+mj-lt"/>
              </a:rPr>
              <a:t>over &gt;2 </a:t>
            </a:r>
            <a:r>
              <a:rPr lang="en-GB" sz="1600" dirty="0">
                <a:latin typeface="+mj-lt"/>
              </a:rPr>
              <a:t>years across 9 </a:t>
            </a:r>
            <a:r>
              <a:rPr lang="en-GB" sz="1600" dirty="0" smtClean="0">
                <a:latin typeface="+mj-lt"/>
              </a:rPr>
              <a:t>hospitals including &gt;25,000 </a:t>
            </a:r>
            <a:r>
              <a:rPr lang="en-GB" sz="1600" dirty="0">
                <a:latin typeface="+mj-lt"/>
              </a:rPr>
              <a:t>exposed patients (admitted into a room where the previous occupant was known to have an MDRO). </a:t>
            </a:r>
            <a:endParaRPr lang="en-GB" sz="1600" dirty="0" smtClean="0">
              <a:latin typeface="+mj-lt"/>
            </a:endParaRP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sz="1600" dirty="0" smtClean="0">
                <a:latin typeface="+mj-lt"/>
              </a:rPr>
              <a:t>Each </a:t>
            </a:r>
            <a:r>
              <a:rPr lang="en-GB" sz="1600" dirty="0">
                <a:latin typeface="+mj-lt"/>
              </a:rPr>
              <a:t>hospital performed a randomised sequence of different terminal room disinfection approaches: quaternary ammonium compound (QAC) disinfection (control group), bleach, QAC+UVC, and </a:t>
            </a:r>
            <a:r>
              <a:rPr lang="en-GB" sz="1600" dirty="0" err="1">
                <a:latin typeface="+mj-lt"/>
              </a:rPr>
              <a:t>bleach+UVC</a:t>
            </a:r>
            <a:r>
              <a:rPr lang="en-GB" sz="1600" dirty="0">
                <a:latin typeface="+mj-lt"/>
              </a:rPr>
              <a:t>. </a:t>
            </a:r>
            <a:endParaRPr lang="en-GB" sz="1600" dirty="0" smtClean="0">
              <a:latin typeface="+mj-lt"/>
            </a:endParaRP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sz="1600" dirty="0" smtClean="0">
                <a:latin typeface="+mj-lt"/>
              </a:rPr>
              <a:t>The </a:t>
            </a:r>
            <a:r>
              <a:rPr lang="en-GB" sz="1600" dirty="0">
                <a:latin typeface="+mj-lt"/>
              </a:rPr>
              <a:t>primary outcome was the acquisition rate of a composite group of MDROs (MRSA, VRE, </a:t>
            </a:r>
            <a:r>
              <a:rPr lang="en-GB" sz="1600" i="1" dirty="0">
                <a:latin typeface="+mj-lt"/>
              </a:rPr>
              <a:t>C. </a:t>
            </a:r>
            <a:r>
              <a:rPr lang="en-GB" sz="1600" i="1" dirty="0" err="1">
                <a:latin typeface="+mj-lt"/>
              </a:rPr>
              <a:t>difficile</a:t>
            </a:r>
            <a:r>
              <a:rPr lang="en-GB" sz="1600" dirty="0">
                <a:latin typeface="+mj-lt"/>
              </a:rPr>
              <a:t>, and MDR </a:t>
            </a:r>
            <a:r>
              <a:rPr lang="en-GB" sz="1600" i="1" dirty="0" err="1">
                <a:latin typeface="+mj-lt"/>
              </a:rPr>
              <a:t>Acinetobacter</a:t>
            </a:r>
            <a:r>
              <a:rPr lang="en-GB" sz="1600" dirty="0">
                <a:latin typeface="+mj-lt"/>
              </a:rPr>
              <a:t> species). </a:t>
            </a:r>
            <a:endParaRPr lang="en-GB" sz="1600" dirty="0" smtClean="0">
              <a:latin typeface="+mj-lt"/>
            </a:endParaRP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sz="1600" dirty="0">
                <a:latin typeface="+mj-lt"/>
              </a:rPr>
              <a:t>Compared with the control group, patients admitted into a room decontaminated using UVC were significantly less likely to acquire an MDRO; this difference was 37% (p=0.03) when rooms were pre-cleaned using QAC, and 32% (p=0.01) when rooms were pre-cleaned using </a:t>
            </a:r>
            <a:r>
              <a:rPr lang="en-GB" sz="1600" dirty="0" smtClean="0">
                <a:latin typeface="+mj-lt"/>
              </a:rPr>
              <a:t>bleach.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sz="1600" dirty="0" smtClean="0">
                <a:latin typeface="+mj-lt"/>
              </a:rPr>
              <a:t>Surprisingly</a:t>
            </a:r>
            <a:r>
              <a:rPr lang="en-GB" sz="1600" dirty="0">
                <a:latin typeface="+mj-lt"/>
              </a:rPr>
              <a:t>, patients admitted to rooms disinfected using bleach were not significantly less likely to acquire MDROs compared with the control group (p=0.08).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endParaRPr lang="en-GB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68918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776846"/>
              </p:ext>
            </p:extLst>
          </p:nvPr>
        </p:nvGraphicFramePr>
        <p:xfrm>
          <a:off x="357158" y="1381043"/>
          <a:ext cx="8463850" cy="4062771"/>
        </p:xfrm>
        <a:graphic>
          <a:graphicData uri="http://schemas.openxmlformats.org/drawingml/2006/table">
            <a:tbl>
              <a:tblPr/>
              <a:tblGrid>
                <a:gridCol w="3071157"/>
                <a:gridCol w="2540549"/>
                <a:gridCol w="2852144"/>
              </a:tblGrid>
              <a:tr h="27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 dirty="0">
                          <a:latin typeface="+mj-lt"/>
                          <a:ea typeface="Calibri"/>
                          <a:cs typeface="Times New Roman"/>
                        </a:rPr>
                        <a:t>Characteristics</a:t>
                      </a:r>
                      <a:endParaRPr lang="en-GB" sz="17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>
                          <a:latin typeface="+mj-lt"/>
                          <a:ea typeface="Calibri"/>
                          <a:cs typeface="Times New Roman"/>
                        </a:rPr>
                        <a:t>HPV</a:t>
                      </a:r>
                      <a:endParaRPr lang="en-GB" sz="17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>
                          <a:latin typeface="+mj-lt"/>
                          <a:ea typeface="Calibri"/>
                          <a:cs typeface="Times New Roman"/>
                        </a:rPr>
                        <a:t>UV systems</a:t>
                      </a:r>
                      <a:endParaRPr lang="en-GB" sz="17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4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+mj-lt"/>
                          <a:ea typeface="Calibri"/>
                          <a:cs typeface="Times New Roman"/>
                        </a:rPr>
                        <a:t>Cycle time (for single room)</a:t>
                      </a:r>
                      <a:endParaRPr lang="en-GB" sz="17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+mj-lt"/>
                          <a:ea typeface="Calibri"/>
                          <a:cs typeface="Times New Roman"/>
                        </a:rPr>
                        <a:t>90 mins</a:t>
                      </a:r>
                      <a:endParaRPr lang="en-GB" sz="17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+mj-lt"/>
                          <a:ea typeface="Calibri"/>
                          <a:cs typeface="Times New Roman"/>
                        </a:rPr>
                        <a:t>15 </a:t>
                      </a:r>
                      <a:r>
                        <a:rPr lang="en-GB" sz="1600" dirty="0" err="1">
                          <a:latin typeface="+mj-lt"/>
                          <a:ea typeface="Calibri"/>
                          <a:cs typeface="Times New Roman"/>
                        </a:rPr>
                        <a:t>mins</a:t>
                      </a:r>
                      <a:r>
                        <a:rPr lang="en-GB" sz="1600" dirty="0">
                          <a:latin typeface="+mj-lt"/>
                          <a:ea typeface="Calibri"/>
                          <a:cs typeface="Times New Roman"/>
                        </a:rPr>
                        <a:t> to &gt;1hr</a:t>
                      </a:r>
                      <a:endParaRPr lang="en-GB" sz="17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881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+mj-lt"/>
                          <a:ea typeface="Calibri"/>
                          <a:cs typeface="Times New Roman"/>
                        </a:rPr>
                        <a:t>Practicalities</a:t>
                      </a:r>
                      <a:endParaRPr lang="en-GB" sz="17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+mj-lt"/>
                          <a:ea typeface="Calibri"/>
                          <a:cs typeface="Times New Roman"/>
                        </a:rPr>
                        <a:t>Door and air vent sealing and leak detection required</a:t>
                      </a:r>
                      <a:endParaRPr lang="en-GB" sz="17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+mj-lt"/>
                          <a:ea typeface="Calibri"/>
                          <a:cs typeface="Times New Roman"/>
                        </a:rPr>
                        <a:t>No door and air vent sealing or leak detection required</a:t>
                      </a:r>
                      <a:endParaRPr lang="en-GB" sz="17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7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+mj-lt"/>
                          <a:ea typeface="Calibri"/>
                          <a:cs typeface="Times New Roman"/>
                        </a:rPr>
                        <a:t>Distribution</a:t>
                      </a:r>
                      <a:endParaRPr lang="en-GB" sz="17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+mj-lt"/>
                          <a:ea typeface="Calibri"/>
                          <a:cs typeface="Times New Roman"/>
                        </a:rPr>
                        <a:t>Homogeneous</a:t>
                      </a:r>
                      <a:endParaRPr lang="en-GB" sz="17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+mj-lt"/>
                          <a:ea typeface="Calibri"/>
                          <a:cs typeface="Times New Roman"/>
                        </a:rPr>
                        <a:t>Affected by line of sight</a:t>
                      </a:r>
                      <a:endParaRPr lang="en-GB" sz="17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52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+mj-lt"/>
                          <a:ea typeface="Calibri"/>
                          <a:cs typeface="Times New Roman"/>
                        </a:rPr>
                        <a:t>Microbiological efficacy</a:t>
                      </a:r>
                      <a:endParaRPr lang="en-GB" sz="17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+mj-lt"/>
                          <a:ea typeface="Calibri"/>
                          <a:cs typeface="Times New Roman"/>
                        </a:rPr>
                        <a:t>Elimination of pathogens from surfaces; 6-log </a:t>
                      </a:r>
                      <a:r>
                        <a:rPr lang="en-GB" sz="1600" dirty="0" err="1">
                          <a:latin typeface="+mj-lt"/>
                          <a:ea typeface="Calibri"/>
                          <a:cs typeface="Times New Roman"/>
                        </a:rPr>
                        <a:t>sporicidal</a:t>
                      </a:r>
                      <a:r>
                        <a:rPr lang="en-GB" sz="1600" dirty="0">
                          <a:latin typeface="+mj-lt"/>
                          <a:ea typeface="Calibri"/>
                          <a:cs typeface="Times New Roman"/>
                        </a:rPr>
                        <a:t> reduction</a:t>
                      </a:r>
                      <a:endParaRPr lang="en-GB" sz="17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+mj-lt"/>
                          <a:ea typeface="Calibri"/>
                          <a:cs typeface="Times New Roman"/>
                        </a:rPr>
                        <a:t>Does not eliminate pathogens from surfaces; 1-3 log sporicidal reduction</a:t>
                      </a:r>
                      <a:endParaRPr lang="en-GB" sz="17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+mj-lt"/>
                          <a:ea typeface="Calibri"/>
                          <a:cs typeface="Times New Roman"/>
                        </a:rPr>
                        <a:t>Evidence of clinical impact</a:t>
                      </a:r>
                      <a:endParaRPr lang="en-GB" sz="17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+mj-lt"/>
                          <a:ea typeface="Calibri"/>
                          <a:cs typeface="Times New Roman"/>
                        </a:rPr>
                        <a:t>Published evidence</a:t>
                      </a:r>
                      <a:endParaRPr lang="en-GB" sz="17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 smtClean="0">
                          <a:latin typeface="+mj-lt"/>
                          <a:ea typeface="Calibri"/>
                          <a:cs typeface="Times New Roman"/>
                        </a:rPr>
                        <a:t>Emerging evidence</a:t>
                      </a:r>
                      <a:endParaRPr lang="en-GB" sz="17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4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 smtClean="0">
                          <a:latin typeface="+mj-lt"/>
                          <a:ea typeface="Calibri"/>
                          <a:cs typeface="Times New Roman"/>
                        </a:rPr>
                        <a:t>Cost</a:t>
                      </a:r>
                      <a:endParaRPr lang="en-GB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 smtClean="0">
                          <a:latin typeface="+mj-lt"/>
                          <a:ea typeface="Calibri"/>
                          <a:cs typeface="Times New Roman"/>
                        </a:rPr>
                        <a:t>Lower</a:t>
                      </a:r>
                      <a:r>
                        <a:rPr lang="en-GB" sz="1600" baseline="0" dirty="0" smtClean="0">
                          <a:latin typeface="+mj-lt"/>
                          <a:ea typeface="Calibri"/>
                          <a:cs typeface="Times New Roman"/>
                        </a:rPr>
                        <a:t> purchase cost; higher running costs</a:t>
                      </a:r>
                      <a:endParaRPr lang="en-GB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 smtClean="0">
                          <a:latin typeface="+mj-lt"/>
                          <a:ea typeface="Calibri"/>
                          <a:cs typeface="Times New Roman"/>
                        </a:rPr>
                        <a:t>Higher</a:t>
                      </a:r>
                      <a:r>
                        <a:rPr lang="en-GB" sz="1600" baseline="0" dirty="0" smtClean="0">
                          <a:latin typeface="+mj-lt"/>
                          <a:ea typeface="Calibri"/>
                          <a:cs typeface="Times New Roman"/>
                        </a:rPr>
                        <a:t> purchase cost; lower running costs</a:t>
                      </a:r>
                      <a:endParaRPr lang="en-GB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06971" y="464229"/>
            <a:ext cx="4494185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HPV </a:t>
            </a:r>
            <a:r>
              <a:rPr kumimoji="0" lang="en-GB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vs</a:t>
            </a: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UV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B63A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7950" y="6474838"/>
            <a:ext cx="4334809" cy="3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>
              <a:defRPr/>
            </a:pPr>
            <a:r>
              <a:rPr lang="en-GB" sz="1600" dirty="0">
                <a:latin typeface="+mj-lt"/>
              </a:rPr>
              <a:t>Otter </a:t>
            </a:r>
            <a:r>
              <a:rPr lang="en-GB" sz="1600" i="1" dirty="0" smtClean="0">
                <a:latin typeface="+mj-lt"/>
              </a:rPr>
              <a:t>et al</a:t>
            </a:r>
            <a:r>
              <a:rPr lang="en-GB" sz="1600" dirty="0" smtClean="0">
                <a:latin typeface="+mj-lt"/>
              </a:rPr>
              <a:t>. </a:t>
            </a:r>
            <a:r>
              <a:rPr lang="en-GB" sz="1600" i="1" dirty="0" smtClean="0">
                <a:latin typeface="+mj-lt"/>
              </a:rPr>
              <a:t>J Hosp Infect </a:t>
            </a:r>
            <a:r>
              <a:rPr lang="en-GB" sz="1600" dirty="0" smtClean="0">
                <a:latin typeface="+mj-lt"/>
              </a:rPr>
              <a:t>2013;83:1-13.</a:t>
            </a:r>
            <a:endParaRPr lang="en-GB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794302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781" y="4217098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3" cstate="print"/>
          <a:srcRect l="47059"/>
          <a:stretch>
            <a:fillRect/>
          </a:stretch>
        </p:blipFill>
        <p:spPr bwMode="auto">
          <a:xfrm>
            <a:off x="4857752" y="3340842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1643050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643702" y="1643050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643570" y="3143248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929190" y="4857760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29454" y="3214686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786578" y="4857760"/>
            <a:ext cx="1500198" cy="1500198"/>
          </a:xfrm>
          <a:prstGeom prst="rect">
            <a:avLst/>
          </a:prstGeom>
          <a:noFill/>
        </p:spPr>
      </p:pic>
      <p:pic>
        <p:nvPicPr>
          <p:cNvPr id="21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282" y="3929066"/>
            <a:ext cx="2000264" cy="2000264"/>
          </a:xfrm>
          <a:prstGeom prst="rect">
            <a:avLst/>
          </a:prstGeom>
          <a:noFill/>
        </p:spPr>
      </p:pic>
      <p:pic>
        <p:nvPicPr>
          <p:cNvPr id="22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916832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836" y="1935449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ounded Rectangle 23"/>
          <p:cNvSpPr/>
          <p:nvPr/>
        </p:nvSpPr>
        <p:spPr>
          <a:xfrm>
            <a:off x="4572000" y="4833822"/>
            <a:ext cx="4000528" cy="1595574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34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17254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Ali </a:t>
            </a:r>
            <a:r>
              <a:rPr lang="en-GB" i="1" dirty="0" smtClean="0"/>
              <a:t>et al. J Hosp Infect  </a:t>
            </a:r>
            <a:r>
              <a:rPr lang="en-GB" dirty="0" smtClean="0"/>
              <a:t>2012;80:192-198.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06971" y="464229"/>
            <a:ext cx="4494185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Design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B63A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220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231075"/>
            <a:ext cx="6072230" cy="391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85720" y="1285860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n-lt"/>
              </a:rPr>
              <a:t>The surface finish of 6 hospital bedrails; ease of cleaning was inversely proportional to the transfer of </a:t>
            </a:r>
            <a:r>
              <a:rPr lang="en-GB" i="1" dirty="0" smtClean="0">
                <a:latin typeface="+mn-lt"/>
              </a:rPr>
              <a:t>S. </a:t>
            </a:r>
            <a:r>
              <a:rPr lang="en-GB" i="1" dirty="0" err="1" smtClean="0">
                <a:latin typeface="+mn-lt"/>
              </a:rPr>
              <a:t>aureus</a:t>
            </a:r>
            <a:r>
              <a:rPr lang="en-GB" i="1" dirty="0" smtClean="0">
                <a:latin typeface="+mn-lt"/>
              </a:rPr>
              <a:t> </a:t>
            </a:r>
            <a:r>
              <a:rPr lang="en-GB" dirty="0" smtClean="0">
                <a:latin typeface="+mn-lt"/>
              </a:rPr>
              <a:t>from the surfaces</a:t>
            </a:r>
            <a:endParaRPr lang="en-GB" dirty="0">
              <a:latin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06971" y="464229"/>
            <a:ext cx="4494185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B63A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“Design bugs out!”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B63A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665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00174"/>
            <a:ext cx="33909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65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4507" y="1214422"/>
            <a:ext cx="2290765" cy="2561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65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929066"/>
            <a:ext cx="33909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659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3929066"/>
            <a:ext cx="340042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71406" y="6201811"/>
            <a:ext cx="87868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+mj-lt"/>
              </a:rPr>
              <a:t>Design Bugs Out – Product Evaluation Report. The Healthcare Associated Infection Technology Innovation Programme. UK Department of Health. 2011.</a:t>
            </a:r>
            <a:endParaRPr lang="en-GB" sz="1600" dirty="0">
              <a:latin typeface="+mj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Improve existing procedures</a:t>
            </a:r>
            <a:r>
              <a:rPr lang="en-US" sz="2000" b="1" dirty="0" smtClean="0"/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000" b="1" dirty="0" smtClean="0"/>
              <a:t>Try something new!</a:t>
            </a:r>
            <a:endParaRPr lang="en-US" sz="2000" b="1" dirty="0" smtClean="0"/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781" y="4217098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3" cstate="print"/>
          <a:srcRect l="47059"/>
          <a:stretch>
            <a:fillRect/>
          </a:stretch>
        </p:blipFill>
        <p:spPr bwMode="auto">
          <a:xfrm>
            <a:off x="4857752" y="3340842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1643050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643702" y="1643050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643570" y="3143248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929190" y="4857760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29454" y="3214686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786578" y="4857760"/>
            <a:ext cx="1500198" cy="1500198"/>
          </a:xfrm>
          <a:prstGeom prst="rect">
            <a:avLst/>
          </a:prstGeom>
          <a:noFill/>
        </p:spPr>
      </p:pic>
      <p:pic>
        <p:nvPicPr>
          <p:cNvPr id="21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282" y="3929066"/>
            <a:ext cx="2000264" cy="2000264"/>
          </a:xfrm>
          <a:prstGeom prst="rect">
            <a:avLst/>
          </a:prstGeom>
          <a:noFill/>
        </p:spPr>
      </p:pic>
      <p:pic>
        <p:nvPicPr>
          <p:cNvPr id="22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916832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836" y="1935449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34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objectives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285720" y="1000108"/>
            <a:ext cx="8501122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dirty="0" smtClean="0">
                <a:latin typeface="+mj-lt"/>
              </a:rPr>
              <a:t>Understand the key data supporting the role of contaminated surfaces in the transmission of hospital pathogens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dirty="0" smtClean="0">
                <a:latin typeface="+mj-lt"/>
              </a:rPr>
              <a:t>Become familiar with the various methods to improve the efficacy of hospital disinfection: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Tools such as ATP assays and fluorescent markers to evaluate the thoroughness of the cleaning process;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Methods to improve the education and training of cleaning staff.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dirty="0" smtClean="0">
                <a:latin typeface="+mj-lt"/>
              </a:rPr>
              <a:t>Discuss the results of improved cleaning and disinfection in reducing transmission of pathogens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dirty="0" smtClean="0">
                <a:latin typeface="+mj-lt"/>
              </a:rPr>
              <a:t>Understand other and emerging approaches including: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Measures to reduce and contain shedding more effectively; 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New disinfectants, cleaning materials and consideration of automated systems; 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Antimicrobial surfaces; 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Improved design to improve ‘</a:t>
            </a:r>
            <a:r>
              <a:rPr lang="en-GB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cleanability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‘.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ioquell Corp UK White PowerPoint Template v1.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Bioquell Corp UK White PowerPoint Template v1.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Bioquell Corp UK White PowerPoint Template v1.1</Template>
  <TotalTime>5328</TotalTime>
  <Words>2883</Words>
  <Application>Microsoft Office PowerPoint</Application>
  <PresentationFormat>On-screen Show (4:3)</PresentationFormat>
  <Paragraphs>497</Paragraphs>
  <Slides>49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1_Bioquell Corp UK White PowerPoint Template v1.1</vt:lpstr>
      <vt:lpstr>Your hospital room can make you sick!  How improved cleaning and disinfection can help  16/02/16</vt:lpstr>
      <vt:lpstr>PowerPoint Presentation</vt:lpstr>
      <vt:lpstr>PowerPoint Presentation</vt:lpstr>
      <vt:lpstr>PowerPoint Presentation</vt:lpstr>
      <vt:lpstr>Taking the ‘lotto’ out of the room</vt:lpstr>
      <vt:lpstr>Transmission routes</vt:lpstr>
      <vt:lpstr>PowerPoint Presentation</vt:lpstr>
      <vt:lpstr>Surface survival</vt:lpstr>
      <vt:lpstr>PowerPoint Presentation</vt:lpstr>
      <vt:lpstr>PowerPoint Presentation</vt:lpstr>
      <vt:lpstr>Learning objectives</vt:lpstr>
      <vt:lpstr>PowerPoint Presentation</vt:lpstr>
      <vt:lpstr>PowerPoint Presentation</vt:lpstr>
      <vt:lpstr>Education &amp; training</vt:lpstr>
      <vt:lpstr>PowerPoint Presentation</vt:lpstr>
      <vt:lpstr>Why bother?</vt:lpstr>
      <vt:lpstr>Why bother?</vt:lpstr>
      <vt:lpstr>Visual assessment</vt:lpstr>
      <vt:lpstr>Microbiological samples</vt:lpstr>
      <vt:lpstr>ATP assessment</vt:lpstr>
      <vt:lpstr>Fluorescent markers</vt:lpstr>
      <vt:lpstr>Method comparison</vt:lpstr>
      <vt:lpstr>Method comparison</vt:lpstr>
      <vt:lpstr>Method comparison</vt:lpstr>
      <vt:lpstr>Impact of environmental hygiene intervention on VRE incidence</vt:lpstr>
      <vt:lpstr>PowerPoint Presentation</vt:lpstr>
      <vt:lpstr>Source control</vt:lpstr>
      <vt:lpstr>Source control</vt:lpstr>
      <vt:lpstr>Air control</vt:lpstr>
      <vt:lpstr>Antimicrobial surfaces</vt:lpstr>
      <vt:lpstr>Copper</vt:lpstr>
      <vt:lpstr>PowerPoint Presentation</vt:lpstr>
      <vt:lpstr>Wipes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Learning objectives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syezli</dc:creator>
  <cp:lastModifiedBy>Jon Otter</cp:lastModifiedBy>
  <cp:revision>508</cp:revision>
  <dcterms:created xsi:type="dcterms:W3CDTF">2010-07-26T10:02:08Z</dcterms:created>
  <dcterms:modified xsi:type="dcterms:W3CDTF">2016-02-12T13:42:29Z</dcterms:modified>
</cp:coreProperties>
</file>