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70" r:id="rId2"/>
    <p:sldId id="394" r:id="rId3"/>
    <p:sldId id="399" r:id="rId4"/>
    <p:sldId id="395" r:id="rId5"/>
    <p:sldId id="400" r:id="rId6"/>
    <p:sldId id="401" r:id="rId7"/>
    <p:sldId id="396" r:id="rId8"/>
    <p:sldId id="397" r:id="rId9"/>
    <p:sldId id="398" r:id="rId10"/>
    <p:sldId id="405" r:id="rId11"/>
    <p:sldId id="40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23/02/2016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pic>
        <p:nvPicPr>
          <p:cNvPr id="8" name="Picture 7" descr="National Health Service"/>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92080" y="6274887"/>
            <a:ext cx="3744416" cy="466481"/>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23/02/2016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23/02/2016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eflectionsipc.com/" TargetMode="External"/><Relationship Id="rId2" Type="http://schemas.openxmlformats.org/officeDocument/2006/relationships/hyperlink" Target="mailto:jon.otter@imperial.nhs.uk"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jonotter.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reflectionsipc.com/2015/02/03/crapsules-spell-the-end-for-recurrent-clostridium-difficile-infection/"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reflectionsipc.com/2013/10/30/this-study-has-been-bugging-me-for-a-while/"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on.otter@imperial.nhs.uk"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476374"/>
            <a:ext cx="8064896" cy="5801588"/>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smtClean="0">
                <a:latin typeface="Arial" pitchFamily="34" charset="0"/>
                <a:cs typeface="Arial" pitchFamily="34" charset="0"/>
              </a:rPr>
              <a:t>Introduction to epidemiology (and infection)</a:t>
            </a: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2"/>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3"/>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4"/>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048" y="5049180"/>
            <a:ext cx="468052" cy="468052"/>
          </a:xfrm>
          <a:prstGeom prst="rect">
            <a:avLst/>
          </a:prstGeom>
        </p:spPr>
      </p:pic>
    </p:spTree>
    <p:extLst>
      <p:ext uri="{BB962C8B-B14F-4D97-AF65-F5344CB8AC3E}">
        <p14:creationId xmlns:p14="http://schemas.microsoft.com/office/powerpoint/2010/main" val="196056443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pitchFamily="34" charset="0"/>
                <a:cs typeface="Arial" pitchFamily="34" charset="0"/>
              </a:rPr>
              <a:t>Study designs</a:t>
            </a:r>
            <a:endParaRPr lang="en-GB" dirty="0">
              <a:latin typeface="Arial" pitchFamily="34" charset="0"/>
              <a:cs typeface="Arial" pitchFamily="34" charset="0"/>
            </a:endParaRPr>
          </a:p>
        </p:txBody>
      </p:sp>
      <p:sp>
        <p:nvSpPr>
          <p:cNvPr id="4" name="Text Box 3"/>
          <p:cNvSpPr txBox="1">
            <a:spLocks noGrp="1" noChangeArrowheads="1"/>
          </p:cNvSpPr>
          <p:nvPr>
            <p:ph idx="1"/>
          </p:nvPr>
        </p:nvSpPr>
        <p:spPr bwMode="auto">
          <a:xfrm>
            <a:off x="457200" y="1340768"/>
            <a:ext cx="8229600" cy="3773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Eras Demi ITC" pitchFamily="34" charset="0"/>
              </a:defRPr>
            </a:lvl1pPr>
            <a:lvl2pPr marL="742950" indent="-285750" eaLnBrk="0" hangingPunct="0">
              <a:defRPr>
                <a:solidFill>
                  <a:schemeClr val="tx1"/>
                </a:solidFill>
                <a:latin typeface="Eras Demi ITC" pitchFamily="34" charset="0"/>
              </a:defRPr>
            </a:lvl2pPr>
            <a:lvl3pPr marL="1143000" indent="-228600" eaLnBrk="0" hangingPunct="0">
              <a:defRPr>
                <a:solidFill>
                  <a:schemeClr val="tx1"/>
                </a:solidFill>
                <a:latin typeface="Eras Demi ITC" pitchFamily="34" charset="0"/>
              </a:defRPr>
            </a:lvl3pPr>
            <a:lvl4pPr marL="1600200" indent="-228600" eaLnBrk="0" hangingPunct="0">
              <a:defRPr>
                <a:solidFill>
                  <a:schemeClr val="tx1"/>
                </a:solidFill>
                <a:latin typeface="Eras Demi ITC" pitchFamily="34" charset="0"/>
              </a:defRPr>
            </a:lvl4pPr>
            <a:lvl5pPr marL="2057400" indent="-228600" eaLnBrk="0" hangingPunct="0">
              <a:defRPr>
                <a:solidFill>
                  <a:schemeClr val="tx1"/>
                </a:solidFill>
                <a:latin typeface="Eras Demi ITC" pitchFamily="34" charset="0"/>
              </a:defRPr>
            </a:lvl5pPr>
            <a:lvl6pPr marL="2514600" indent="-228600" eaLnBrk="0" fontAlgn="base" hangingPunct="0">
              <a:spcBef>
                <a:spcPct val="50000"/>
              </a:spcBef>
              <a:spcAft>
                <a:spcPct val="0"/>
              </a:spcAft>
              <a:defRPr>
                <a:solidFill>
                  <a:schemeClr val="tx1"/>
                </a:solidFill>
                <a:latin typeface="Eras Demi ITC" pitchFamily="34" charset="0"/>
              </a:defRPr>
            </a:lvl6pPr>
            <a:lvl7pPr marL="2971800" indent="-228600" eaLnBrk="0" fontAlgn="base" hangingPunct="0">
              <a:spcBef>
                <a:spcPct val="50000"/>
              </a:spcBef>
              <a:spcAft>
                <a:spcPct val="0"/>
              </a:spcAft>
              <a:defRPr>
                <a:solidFill>
                  <a:schemeClr val="tx1"/>
                </a:solidFill>
                <a:latin typeface="Eras Demi ITC" pitchFamily="34" charset="0"/>
              </a:defRPr>
            </a:lvl7pPr>
            <a:lvl8pPr marL="3429000" indent="-228600" eaLnBrk="0" fontAlgn="base" hangingPunct="0">
              <a:spcBef>
                <a:spcPct val="50000"/>
              </a:spcBef>
              <a:spcAft>
                <a:spcPct val="0"/>
              </a:spcAft>
              <a:defRPr>
                <a:solidFill>
                  <a:schemeClr val="tx1"/>
                </a:solidFill>
                <a:latin typeface="Eras Demi ITC" pitchFamily="34" charset="0"/>
              </a:defRPr>
            </a:lvl8pPr>
            <a:lvl9pPr marL="3886200" indent="-228600" eaLnBrk="0" fontAlgn="base" hangingPunct="0">
              <a:spcBef>
                <a:spcPct val="50000"/>
              </a:spcBef>
              <a:spcAft>
                <a:spcPct val="0"/>
              </a:spcAft>
              <a:defRPr>
                <a:solidFill>
                  <a:schemeClr val="tx1"/>
                </a:solidFill>
                <a:latin typeface="Eras Demi ITC" pitchFamily="34" charset="0"/>
              </a:defRPr>
            </a:lvl9pPr>
          </a:lstStyle>
          <a:p>
            <a:pPr eaLnBrk="1" hangingPunct="1">
              <a:buClr>
                <a:schemeClr val="accent1"/>
              </a:buClr>
              <a:buFont typeface="Wingdings" pitchFamily="2" charset="2"/>
              <a:buChar char="§"/>
            </a:pPr>
            <a:r>
              <a:rPr lang="en-GB" sz="2800" dirty="0" smtClean="0">
                <a:latin typeface="Arial" pitchFamily="34" charset="0"/>
                <a:cs typeface="Arial" pitchFamily="34" charset="0"/>
              </a:rPr>
              <a:t>Observational</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Case-control study</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Cohort study</a:t>
            </a:r>
          </a:p>
          <a:p>
            <a:pPr eaLnBrk="1" hangingPunct="1">
              <a:buClr>
                <a:schemeClr val="accent1"/>
              </a:buClr>
              <a:buFont typeface="Wingdings" pitchFamily="2" charset="2"/>
              <a:buChar char="§"/>
            </a:pPr>
            <a:r>
              <a:rPr lang="en-GB" sz="2800" dirty="0" smtClean="0">
                <a:latin typeface="Arial" pitchFamily="34" charset="0"/>
                <a:cs typeface="Arial" pitchFamily="34" charset="0"/>
              </a:rPr>
              <a:t>Experimental</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Randomised controlled trial (RCT)</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Cluster RCT</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Before-after study (‘quasi-experimental study’)</a:t>
            </a:r>
          </a:p>
          <a:p>
            <a:pPr eaLnBrk="1" hangingPunct="1">
              <a:buClr>
                <a:schemeClr val="accent1"/>
              </a:buClr>
              <a:buFont typeface="Wingdings" pitchFamily="2" charset="2"/>
              <a:buChar char="§"/>
            </a:pPr>
            <a:r>
              <a:rPr lang="en-GB" sz="2800" dirty="0" smtClean="0">
                <a:latin typeface="Arial" pitchFamily="34" charset="0"/>
                <a:cs typeface="Arial" pitchFamily="34" charset="0"/>
              </a:rPr>
              <a:t>Literature</a:t>
            </a:r>
            <a:endParaRPr lang="en-GB" sz="2800" dirty="0">
              <a:latin typeface="Arial" pitchFamily="34" charset="0"/>
              <a:cs typeface="Arial" pitchFamily="34" charset="0"/>
            </a:endParaRPr>
          </a:p>
          <a:p>
            <a:pPr lvl="1" eaLnBrk="1" hangingPunct="1">
              <a:buClr>
                <a:schemeClr val="accent1"/>
              </a:buClr>
              <a:buFont typeface="Wingdings" pitchFamily="2" charset="2"/>
              <a:buChar char="§"/>
            </a:pPr>
            <a:r>
              <a:rPr lang="en-GB" sz="2000" dirty="0" smtClean="0">
                <a:latin typeface="Arial" pitchFamily="34" charset="0"/>
                <a:cs typeface="Arial" pitchFamily="34" charset="0"/>
              </a:rPr>
              <a:t>Meta-analysis</a:t>
            </a:r>
            <a:endParaRPr lang="en-GB" sz="2000" dirty="0" smtClean="0">
              <a:latin typeface="Arial" pitchFamily="34" charset="0"/>
              <a:cs typeface="Arial" pitchFamily="34" charset="0"/>
            </a:endParaRPr>
          </a:p>
        </p:txBody>
      </p:sp>
    </p:spTree>
    <p:extLst>
      <p:ext uri="{BB962C8B-B14F-4D97-AF65-F5344CB8AC3E}">
        <p14:creationId xmlns:p14="http://schemas.microsoft.com/office/powerpoint/2010/main" val="13448832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13" y="1412776"/>
            <a:ext cx="3838575"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200" y="274638"/>
            <a:ext cx="8229600" cy="1143000"/>
          </a:xfrm>
        </p:spPr>
        <p:txBody>
          <a:bodyPr/>
          <a:lstStyle/>
          <a:p>
            <a:r>
              <a:rPr lang="en-GB" dirty="0" smtClean="0">
                <a:latin typeface="Arial" pitchFamily="34" charset="0"/>
                <a:cs typeface="Arial" pitchFamily="34" charset="0"/>
              </a:rPr>
              <a:t>Study designs</a:t>
            </a:r>
            <a:endParaRPr lang="en-GB" dirty="0">
              <a:latin typeface="Arial" pitchFamily="34" charset="0"/>
              <a:cs typeface="Arial" pitchFamily="34" charset="0"/>
            </a:endParaRPr>
          </a:p>
        </p:txBody>
      </p:sp>
      <p:sp>
        <p:nvSpPr>
          <p:cNvPr id="4" name="TextBox 3"/>
          <p:cNvSpPr txBox="1"/>
          <p:nvPr/>
        </p:nvSpPr>
        <p:spPr>
          <a:xfrm>
            <a:off x="35496" y="6474822"/>
            <a:ext cx="4608512" cy="338554"/>
          </a:xfrm>
          <a:prstGeom prst="rect">
            <a:avLst/>
          </a:prstGeom>
          <a:noFill/>
        </p:spPr>
        <p:txBody>
          <a:bodyPr wrap="square" rtlCol="0">
            <a:spAutoFit/>
          </a:bodyPr>
          <a:lstStyle/>
          <a:p>
            <a:r>
              <a:rPr lang="en-GB" sz="1600" dirty="0" smtClean="0">
                <a:latin typeface="Arial" pitchFamily="34" charset="0"/>
                <a:cs typeface="Arial" pitchFamily="34" charset="0"/>
              </a:rPr>
              <a:t>Grimes et al. </a:t>
            </a:r>
            <a:r>
              <a:rPr lang="en-GB" sz="1600" i="1" dirty="0" smtClean="0">
                <a:latin typeface="Arial" pitchFamily="34" charset="0"/>
                <a:cs typeface="Arial" pitchFamily="34" charset="0"/>
              </a:rPr>
              <a:t>Lancet </a:t>
            </a:r>
            <a:r>
              <a:rPr lang="en-GB" sz="1600" dirty="0" smtClean="0">
                <a:latin typeface="Arial" pitchFamily="34" charset="0"/>
                <a:cs typeface="Arial" pitchFamily="34" charset="0"/>
              </a:rPr>
              <a:t>2002;359:57-61.</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76895278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GB" dirty="0" smtClean="0">
                <a:latin typeface="Arial" pitchFamily="34" charset="0"/>
                <a:cs typeface="Arial" pitchFamily="34" charset="0"/>
              </a:rPr>
              <a:t>Statistical methods</a:t>
            </a:r>
            <a:endParaRPr lang="en-GB" dirty="0">
              <a:latin typeface="Arial" pitchFamily="34" charset="0"/>
              <a:cs typeface="Arial" pitchFamily="34" charset="0"/>
            </a:endParaRPr>
          </a:p>
        </p:txBody>
      </p:sp>
      <p:sp>
        <p:nvSpPr>
          <p:cNvPr id="5" name="Text Box 3"/>
          <p:cNvSpPr txBox="1">
            <a:spLocks noGrp="1" noChangeArrowheads="1"/>
          </p:cNvSpPr>
          <p:nvPr>
            <p:ph idx="1"/>
          </p:nvPr>
        </p:nvSpPr>
        <p:spPr bwMode="auto">
          <a:xfrm>
            <a:off x="457200" y="1340768"/>
            <a:ext cx="8229600" cy="288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Eras Demi ITC" pitchFamily="34" charset="0"/>
              </a:defRPr>
            </a:lvl1pPr>
            <a:lvl2pPr marL="742950" indent="-285750" eaLnBrk="0" hangingPunct="0">
              <a:defRPr>
                <a:solidFill>
                  <a:schemeClr val="tx1"/>
                </a:solidFill>
                <a:latin typeface="Eras Demi ITC" pitchFamily="34" charset="0"/>
              </a:defRPr>
            </a:lvl2pPr>
            <a:lvl3pPr marL="1143000" indent="-228600" eaLnBrk="0" hangingPunct="0">
              <a:defRPr>
                <a:solidFill>
                  <a:schemeClr val="tx1"/>
                </a:solidFill>
                <a:latin typeface="Eras Demi ITC" pitchFamily="34" charset="0"/>
              </a:defRPr>
            </a:lvl3pPr>
            <a:lvl4pPr marL="1600200" indent="-228600" eaLnBrk="0" hangingPunct="0">
              <a:defRPr>
                <a:solidFill>
                  <a:schemeClr val="tx1"/>
                </a:solidFill>
                <a:latin typeface="Eras Demi ITC" pitchFamily="34" charset="0"/>
              </a:defRPr>
            </a:lvl4pPr>
            <a:lvl5pPr marL="2057400" indent="-228600" eaLnBrk="0" hangingPunct="0">
              <a:defRPr>
                <a:solidFill>
                  <a:schemeClr val="tx1"/>
                </a:solidFill>
                <a:latin typeface="Eras Demi ITC" pitchFamily="34" charset="0"/>
              </a:defRPr>
            </a:lvl5pPr>
            <a:lvl6pPr marL="2514600" indent="-228600" eaLnBrk="0" fontAlgn="base" hangingPunct="0">
              <a:spcBef>
                <a:spcPct val="50000"/>
              </a:spcBef>
              <a:spcAft>
                <a:spcPct val="0"/>
              </a:spcAft>
              <a:defRPr>
                <a:solidFill>
                  <a:schemeClr val="tx1"/>
                </a:solidFill>
                <a:latin typeface="Eras Demi ITC" pitchFamily="34" charset="0"/>
              </a:defRPr>
            </a:lvl6pPr>
            <a:lvl7pPr marL="2971800" indent="-228600" eaLnBrk="0" fontAlgn="base" hangingPunct="0">
              <a:spcBef>
                <a:spcPct val="50000"/>
              </a:spcBef>
              <a:spcAft>
                <a:spcPct val="0"/>
              </a:spcAft>
              <a:defRPr>
                <a:solidFill>
                  <a:schemeClr val="tx1"/>
                </a:solidFill>
                <a:latin typeface="Eras Demi ITC" pitchFamily="34" charset="0"/>
              </a:defRPr>
            </a:lvl7pPr>
            <a:lvl8pPr marL="3429000" indent="-228600" eaLnBrk="0" fontAlgn="base" hangingPunct="0">
              <a:spcBef>
                <a:spcPct val="50000"/>
              </a:spcBef>
              <a:spcAft>
                <a:spcPct val="0"/>
              </a:spcAft>
              <a:defRPr>
                <a:solidFill>
                  <a:schemeClr val="tx1"/>
                </a:solidFill>
                <a:latin typeface="Eras Demi ITC" pitchFamily="34" charset="0"/>
              </a:defRPr>
            </a:lvl8pPr>
            <a:lvl9pPr marL="3886200" indent="-228600" eaLnBrk="0" fontAlgn="base" hangingPunct="0">
              <a:spcBef>
                <a:spcPct val="50000"/>
              </a:spcBef>
              <a:spcAft>
                <a:spcPct val="0"/>
              </a:spcAft>
              <a:defRPr>
                <a:solidFill>
                  <a:schemeClr val="tx1"/>
                </a:solidFill>
                <a:latin typeface="Eras Demi ITC" pitchFamily="34" charset="0"/>
              </a:defRPr>
            </a:lvl9pPr>
          </a:lstStyle>
          <a:p>
            <a:pPr eaLnBrk="1" hangingPunct="1">
              <a:buClr>
                <a:schemeClr val="accent1"/>
              </a:buClr>
              <a:buFont typeface="Wingdings" pitchFamily="2" charset="2"/>
              <a:buChar char="§"/>
            </a:pPr>
            <a:r>
              <a:rPr lang="en-GB" sz="2800" dirty="0" smtClean="0">
                <a:latin typeface="Arial" pitchFamily="34" charset="0"/>
                <a:cs typeface="Arial" pitchFamily="34" charset="0"/>
              </a:rPr>
              <a:t>Descriptive</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Continuous or categorical variables</a:t>
            </a:r>
          </a:p>
          <a:p>
            <a:pPr lvl="1" eaLnBrk="1" hangingPunct="1">
              <a:buClr>
                <a:schemeClr val="accent1"/>
              </a:buClr>
              <a:buFont typeface="Wingdings" pitchFamily="2" charset="2"/>
              <a:buChar char="§"/>
            </a:pPr>
            <a:r>
              <a:rPr lang="en-GB" sz="2000" dirty="0">
                <a:latin typeface="Arial" pitchFamily="34" charset="0"/>
                <a:cs typeface="Arial" pitchFamily="34" charset="0"/>
              </a:rPr>
              <a:t>Parametric and </a:t>
            </a:r>
            <a:r>
              <a:rPr lang="en-GB" sz="2000" dirty="0" smtClean="0">
                <a:latin typeface="Arial" pitchFamily="34" charset="0"/>
                <a:cs typeface="Arial" pitchFamily="34" charset="0"/>
              </a:rPr>
              <a:t>non-parametric</a:t>
            </a:r>
          </a:p>
          <a:p>
            <a:pPr eaLnBrk="1" hangingPunct="1">
              <a:buClr>
                <a:schemeClr val="accent1"/>
              </a:buClr>
              <a:buFont typeface="Wingdings" pitchFamily="2" charset="2"/>
              <a:buChar char="§"/>
            </a:pPr>
            <a:r>
              <a:rPr lang="en-GB" sz="2800" dirty="0" smtClean="0">
                <a:latin typeface="Arial" pitchFamily="34" charset="0"/>
                <a:cs typeface="Arial" pitchFamily="34" charset="0"/>
              </a:rPr>
              <a:t>Hypothesis testing</a:t>
            </a:r>
          </a:p>
          <a:p>
            <a:pPr lvl="1" eaLnBrk="1" hangingPunct="1">
              <a:buClr>
                <a:schemeClr val="accent1"/>
              </a:buClr>
              <a:buFont typeface="Wingdings" pitchFamily="2" charset="2"/>
              <a:buChar char="§"/>
            </a:pPr>
            <a:r>
              <a:rPr lang="en-GB" sz="2000" dirty="0" err="1" smtClean="0">
                <a:latin typeface="Arial" pitchFamily="34" charset="0"/>
                <a:cs typeface="Arial" pitchFamily="34" charset="0"/>
              </a:rPr>
              <a:t>Univariate</a:t>
            </a:r>
            <a:r>
              <a:rPr lang="en-GB" sz="2000" dirty="0" smtClean="0">
                <a:latin typeface="Arial" pitchFamily="34" charset="0"/>
                <a:cs typeface="Arial" pitchFamily="34" charset="0"/>
              </a:rPr>
              <a:t> and multiple regression</a:t>
            </a:r>
          </a:p>
          <a:p>
            <a:pPr lvl="1" eaLnBrk="1" hangingPunct="1">
              <a:buClr>
                <a:schemeClr val="accent1"/>
              </a:buClr>
              <a:buFont typeface="Wingdings" pitchFamily="2" charset="2"/>
              <a:buChar char="§"/>
            </a:pPr>
            <a:r>
              <a:rPr lang="en-GB" sz="2000" dirty="0" smtClean="0">
                <a:latin typeface="Arial" pitchFamily="34" charset="0"/>
                <a:cs typeface="Arial" pitchFamily="34" charset="0"/>
              </a:rPr>
              <a:t>Time series analysis</a:t>
            </a:r>
          </a:p>
          <a:p>
            <a:pPr lvl="1" eaLnBrk="1" hangingPunct="1">
              <a:buClr>
                <a:schemeClr val="accent1"/>
              </a:buClr>
              <a:buFont typeface="Wingdings" pitchFamily="2" charset="2"/>
              <a:buChar char="§"/>
            </a:pPr>
            <a:endParaRPr lang="en-GB" sz="2000" dirty="0" smtClean="0">
              <a:latin typeface="Arial" pitchFamily="34" charset="0"/>
              <a:cs typeface="Arial" pitchFamily="34" charset="0"/>
            </a:endParaRPr>
          </a:p>
        </p:txBody>
      </p:sp>
    </p:spTree>
    <p:extLst>
      <p:ext uri="{BB962C8B-B14F-4D97-AF65-F5344CB8AC3E}">
        <p14:creationId xmlns:p14="http://schemas.microsoft.com/office/powerpoint/2010/main" val="375636747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latin typeface="Arial" pitchFamily="34" charset="0"/>
                <a:cs typeface="Arial" pitchFamily="34" charset="0"/>
              </a:rPr>
              <a:t>The power of the p value</a:t>
            </a:r>
            <a:endParaRPr lang="en-GB" sz="4000" dirty="0">
              <a:latin typeface="Arial" pitchFamily="34" charset="0"/>
              <a:cs typeface="Arial" pitchFamily="34" charset="0"/>
            </a:endParaRPr>
          </a:p>
        </p:txBody>
      </p:sp>
      <p:sp>
        <p:nvSpPr>
          <p:cNvPr id="4" name="Text Box 5"/>
          <p:cNvSpPr txBox="1">
            <a:spLocks noGrp="1" noChangeArrowheads="1"/>
          </p:cNvSpPr>
          <p:nvPr>
            <p:ph idx="1"/>
          </p:nvPr>
        </p:nvSpPr>
        <p:spPr bwMode="auto">
          <a:xfrm>
            <a:off x="457200" y="1340768"/>
            <a:ext cx="82296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Eras Demi ITC" pitchFamily="34" charset="0"/>
              </a:defRPr>
            </a:lvl1pPr>
            <a:lvl2pPr marL="742950" indent="-285750" eaLnBrk="0" hangingPunct="0">
              <a:defRPr>
                <a:solidFill>
                  <a:schemeClr val="tx1"/>
                </a:solidFill>
                <a:latin typeface="Eras Demi ITC" pitchFamily="34" charset="0"/>
              </a:defRPr>
            </a:lvl2pPr>
            <a:lvl3pPr marL="1143000" indent="-228600" eaLnBrk="0" hangingPunct="0">
              <a:defRPr>
                <a:solidFill>
                  <a:schemeClr val="tx1"/>
                </a:solidFill>
                <a:latin typeface="Eras Demi ITC" pitchFamily="34" charset="0"/>
              </a:defRPr>
            </a:lvl3pPr>
            <a:lvl4pPr marL="1600200" indent="-228600" eaLnBrk="0" hangingPunct="0">
              <a:defRPr>
                <a:solidFill>
                  <a:schemeClr val="tx1"/>
                </a:solidFill>
                <a:latin typeface="Eras Demi ITC" pitchFamily="34" charset="0"/>
              </a:defRPr>
            </a:lvl4pPr>
            <a:lvl5pPr marL="2057400" indent="-228600" eaLnBrk="0" hangingPunct="0">
              <a:defRPr>
                <a:solidFill>
                  <a:schemeClr val="tx1"/>
                </a:solidFill>
                <a:latin typeface="Eras Demi ITC" pitchFamily="34" charset="0"/>
              </a:defRPr>
            </a:lvl5pPr>
            <a:lvl6pPr marL="2514600" indent="-228600" eaLnBrk="0" fontAlgn="base" hangingPunct="0">
              <a:spcBef>
                <a:spcPct val="50000"/>
              </a:spcBef>
              <a:spcAft>
                <a:spcPct val="0"/>
              </a:spcAft>
              <a:defRPr>
                <a:solidFill>
                  <a:schemeClr val="tx1"/>
                </a:solidFill>
                <a:latin typeface="Eras Demi ITC" pitchFamily="34" charset="0"/>
              </a:defRPr>
            </a:lvl6pPr>
            <a:lvl7pPr marL="2971800" indent="-228600" eaLnBrk="0" fontAlgn="base" hangingPunct="0">
              <a:spcBef>
                <a:spcPct val="50000"/>
              </a:spcBef>
              <a:spcAft>
                <a:spcPct val="0"/>
              </a:spcAft>
              <a:defRPr>
                <a:solidFill>
                  <a:schemeClr val="tx1"/>
                </a:solidFill>
                <a:latin typeface="Eras Demi ITC" pitchFamily="34" charset="0"/>
              </a:defRPr>
            </a:lvl7pPr>
            <a:lvl8pPr marL="3429000" indent="-228600" eaLnBrk="0" fontAlgn="base" hangingPunct="0">
              <a:spcBef>
                <a:spcPct val="50000"/>
              </a:spcBef>
              <a:spcAft>
                <a:spcPct val="0"/>
              </a:spcAft>
              <a:defRPr>
                <a:solidFill>
                  <a:schemeClr val="tx1"/>
                </a:solidFill>
                <a:latin typeface="Eras Demi ITC" pitchFamily="34" charset="0"/>
              </a:defRPr>
            </a:lvl8pPr>
            <a:lvl9pPr marL="3886200" indent="-228600" eaLnBrk="0" fontAlgn="base" hangingPunct="0">
              <a:spcBef>
                <a:spcPct val="50000"/>
              </a:spcBef>
              <a:spcAft>
                <a:spcPct val="0"/>
              </a:spcAft>
              <a:defRPr>
                <a:solidFill>
                  <a:schemeClr val="tx1"/>
                </a:solidFill>
                <a:latin typeface="Eras Demi ITC" pitchFamily="34" charset="0"/>
              </a:defRPr>
            </a:lvl9pPr>
          </a:lstStyle>
          <a:p>
            <a:pPr eaLnBrk="1" hangingPunct="1">
              <a:buClr>
                <a:schemeClr val="accent1"/>
              </a:buClr>
              <a:buFont typeface="Wingdings" pitchFamily="2" charset="2"/>
              <a:buChar char="§"/>
            </a:pPr>
            <a:r>
              <a:rPr lang="en-GB" sz="2000" dirty="0">
                <a:latin typeface="Arial" pitchFamily="34" charset="0"/>
                <a:cs typeface="Arial" pitchFamily="34" charset="0"/>
              </a:rPr>
              <a:t>A population = all members of a given population (e.g. all patients admitted to an intensive care unit)</a:t>
            </a:r>
          </a:p>
          <a:p>
            <a:pPr eaLnBrk="1" hangingPunct="1">
              <a:buClr>
                <a:schemeClr val="accent1"/>
              </a:buClr>
              <a:buFont typeface="Wingdings" pitchFamily="2" charset="2"/>
              <a:buChar char="§"/>
            </a:pPr>
            <a:r>
              <a:rPr lang="en-GB" sz="2000" dirty="0">
                <a:latin typeface="Arial" pitchFamily="34" charset="0"/>
                <a:cs typeface="Arial" pitchFamily="34" charset="0"/>
              </a:rPr>
              <a:t>A sample = the available selection of patients included in the study</a:t>
            </a:r>
          </a:p>
          <a:p>
            <a:pPr eaLnBrk="1" hangingPunct="1">
              <a:buClr>
                <a:schemeClr val="accent1"/>
              </a:buClr>
              <a:buFont typeface="Wingdings" pitchFamily="2" charset="2"/>
              <a:buChar char="§"/>
            </a:pPr>
            <a:r>
              <a:rPr lang="en-GB" sz="2000" dirty="0">
                <a:latin typeface="Arial" pitchFamily="34" charset="0"/>
                <a:cs typeface="Arial" pitchFamily="34" charset="0"/>
              </a:rPr>
              <a:t>Descriptive statistics = techniques used to describe the main features of the sample</a:t>
            </a:r>
          </a:p>
          <a:p>
            <a:pPr eaLnBrk="1" hangingPunct="1">
              <a:buClr>
                <a:schemeClr val="accent1"/>
              </a:buClr>
              <a:buFont typeface="Wingdings" pitchFamily="2" charset="2"/>
              <a:buChar char="§"/>
            </a:pPr>
            <a:r>
              <a:rPr lang="en-GB" sz="2000" dirty="0">
                <a:latin typeface="Arial" pitchFamily="34" charset="0"/>
                <a:cs typeface="Arial" pitchFamily="34" charset="0"/>
              </a:rPr>
              <a:t>Inferential statistics = techniques used to make an informed guess about the population based on the sample</a:t>
            </a:r>
          </a:p>
          <a:p>
            <a:pPr eaLnBrk="1" hangingPunct="1">
              <a:buClr>
                <a:schemeClr val="accent1"/>
              </a:buClr>
              <a:buFont typeface="Wingdings" pitchFamily="2" charset="2"/>
              <a:buChar char="§"/>
            </a:pPr>
            <a:r>
              <a:rPr lang="en-GB" sz="2000" dirty="0">
                <a:latin typeface="Arial" pitchFamily="34" charset="0"/>
                <a:cs typeface="Arial" pitchFamily="34" charset="0"/>
              </a:rPr>
              <a:t>Odds ratio (OR) = [number of patients affected] / [all patients in the sample]</a:t>
            </a:r>
          </a:p>
          <a:p>
            <a:pPr eaLnBrk="1" hangingPunct="1">
              <a:buClr>
                <a:schemeClr val="accent1"/>
              </a:buClr>
              <a:buFont typeface="Wingdings" pitchFamily="2" charset="2"/>
              <a:buChar char="§"/>
            </a:pPr>
            <a:r>
              <a:rPr lang="en-GB" sz="2000" dirty="0">
                <a:latin typeface="Arial" pitchFamily="34" charset="0"/>
                <a:cs typeface="Arial" pitchFamily="34" charset="0"/>
              </a:rPr>
              <a:t>Confidence interval (CI) = measure of variation around an estimate</a:t>
            </a:r>
          </a:p>
          <a:p>
            <a:pPr eaLnBrk="1" hangingPunct="1">
              <a:buClr>
                <a:schemeClr val="accent1"/>
              </a:buClr>
              <a:buFont typeface="Wingdings" pitchFamily="2" charset="2"/>
              <a:buChar char="§"/>
            </a:pPr>
            <a:r>
              <a:rPr lang="en-US" sz="2000" dirty="0">
                <a:latin typeface="Arial" pitchFamily="34" charset="0"/>
                <a:cs typeface="Arial" pitchFamily="34" charset="0"/>
              </a:rPr>
              <a:t>Incidence rate (IR) = [number of patients affected] / [sum of the length of stay of all patients in the sample, typically divided by 1000] </a:t>
            </a:r>
            <a:endParaRPr lang="en-GB" sz="2000" dirty="0">
              <a:latin typeface="Arial" pitchFamily="34" charset="0"/>
              <a:cs typeface="Arial" pitchFamily="34" charset="0"/>
            </a:endParaRPr>
          </a:p>
          <a:p>
            <a:pPr eaLnBrk="1" hangingPunct="1">
              <a:buClr>
                <a:schemeClr val="accent1"/>
              </a:buClr>
              <a:buFont typeface="Wingdings" pitchFamily="2" charset="2"/>
              <a:buChar char="§"/>
            </a:pPr>
            <a:r>
              <a:rPr lang="en-GB" sz="2000" dirty="0">
                <a:latin typeface="Arial" pitchFamily="34" charset="0"/>
                <a:cs typeface="Arial" pitchFamily="34" charset="0"/>
              </a:rPr>
              <a:t>Relative risk (RR) = [OR of one sample] / [OR of another sample]</a:t>
            </a:r>
          </a:p>
          <a:p>
            <a:pPr eaLnBrk="1" hangingPunct="1">
              <a:buClr>
                <a:schemeClr val="accent1"/>
              </a:buClr>
              <a:buFont typeface="Wingdings" pitchFamily="2" charset="2"/>
              <a:buChar char="§"/>
            </a:pPr>
            <a:r>
              <a:rPr lang="en-GB" sz="2000" dirty="0">
                <a:latin typeface="Arial" pitchFamily="34" charset="0"/>
                <a:cs typeface="Arial" pitchFamily="34" charset="0"/>
              </a:rPr>
              <a:t>Incidence rate ratio (IRR) = [IR of one sample] / [IR of another sample]</a:t>
            </a:r>
          </a:p>
        </p:txBody>
      </p:sp>
    </p:spTree>
    <p:extLst>
      <p:ext uri="{BB962C8B-B14F-4D97-AF65-F5344CB8AC3E}">
        <p14:creationId xmlns:p14="http://schemas.microsoft.com/office/powerpoint/2010/main" val="62116968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pitchFamily="34" charset="0"/>
                <a:cs typeface="Arial" pitchFamily="34" charset="0"/>
              </a:rPr>
              <a:t>Hypothesis testing</a:t>
            </a:r>
            <a:endParaRPr lang="en-GB" dirty="0">
              <a:latin typeface="Arial" pitchFamily="34" charset="0"/>
              <a:cs typeface="Arial" pitchFamily="34" charset="0"/>
            </a:endParaRPr>
          </a:p>
        </p:txBody>
      </p:sp>
      <p:sp>
        <p:nvSpPr>
          <p:cNvPr id="4" name="Text Box 3"/>
          <p:cNvSpPr txBox="1">
            <a:spLocks noGrp="1" noChangeArrowheads="1"/>
          </p:cNvSpPr>
          <p:nvPr>
            <p:ph idx="1"/>
          </p:nvPr>
        </p:nvSpPr>
        <p:spPr bwMode="auto">
          <a:xfrm>
            <a:off x="457200" y="1340768"/>
            <a:ext cx="82296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Eras Demi ITC" pitchFamily="34" charset="0"/>
              </a:defRPr>
            </a:lvl1pPr>
            <a:lvl2pPr marL="742950" indent="-285750" eaLnBrk="0" hangingPunct="0">
              <a:defRPr>
                <a:solidFill>
                  <a:schemeClr val="tx1"/>
                </a:solidFill>
                <a:latin typeface="Eras Demi ITC" pitchFamily="34" charset="0"/>
              </a:defRPr>
            </a:lvl2pPr>
            <a:lvl3pPr marL="1143000" indent="-228600" eaLnBrk="0" hangingPunct="0">
              <a:defRPr>
                <a:solidFill>
                  <a:schemeClr val="tx1"/>
                </a:solidFill>
                <a:latin typeface="Eras Demi ITC" pitchFamily="34" charset="0"/>
              </a:defRPr>
            </a:lvl3pPr>
            <a:lvl4pPr marL="1600200" indent="-228600" eaLnBrk="0" hangingPunct="0">
              <a:defRPr>
                <a:solidFill>
                  <a:schemeClr val="tx1"/>
                </a:solidFill>
                <a:latin typeface="Eras Demi ITC" pitchFamily="34" charset="0"/>
              </a:defRPr>
            </a:lvl4pPr>
            <a:lvl5pPr marL="2057400" indent="-228600" eaLnBrk="0" hangingPunct="0">
              <a:defRPr>
                <a:solidFill>
                  <a:schemeClr val="tx1"/>
                </a:solidFill>
                <a:latin typeface="Eras Demi ITC" pitchFamily="34" charset="0"/>
              </a:defRPr>
            </a:lvl5pPr>
            <a:lvl6pPr marL="2514600" indent="-228600" eaLnBrk="0" fontAlgn="base" hangingPunct="0">
              <a:spcBef>
                <a:spcPct val="50000"/>
              </a:spcBef>
              <a:spcAft>
                <a:spcPct val="0"/>
              </a:spcAft>
              <a:defRPr>
                <a:solidFill>
                  <a:schemeClr val="tx1"/>
                </a:solidFill>
                <a:latin typeface="Eras Demi ITC" pitchFamily="34" charset="0"/>
              </a:defRPr>
            </a:lvl6pPr>
            <a:lvl7pPr marL="2971800" indent="-228600" eaLnBrk="0" fontAlgn="base" hangingPunct="0">
              <a:spcBef>
                <a:spcPct val="50000"/>
              </a:spcBef>
              <a:spcAft>
                <a:spcPct val="0"/>
              </a:spcAft>
              <a:defRPr>
                <a:solidFill>
                  <a:schemeClr val="tx1"/>
                </a:solidFill>
                <a:latin typeface="Eras Demi ITC" pitchFamily="34" charset="0"/>
              </a:defRPr>
            </a:lvl7pPr>
            <a:lvl8pPr marL="3429000" indent="-228600" eaLnBrk="0" fontAlgn="base" hangingPunct="0">
              <a:spcBef>
                <a:spcPct val="50000"/>
              </a:spcBef>
              <a:spcAft>
                <a:spcPct val="0"/>
              </a:spcAft>
              <a:defRPr>
                <a:solidFill>
                  <a:schemeClr val="tx1"/>
                </a:solidFill>
                <a:latin typeface="Eras Demi ITC" pitchFamily="34" charset="0"/>
              </a:defRPr>
            </a:lvl8pPr>
            <a:lvl9pPr marL="3886200" indent="-228600" eaLnBrk="0" fontAlgn="base" hangingPunct="0">
              <a:spcBef>
                <a:spcPct val="50000"/>
              </a:spcBef>
              <a:spcAft>
                <a:spcPct val="0"/>
              </a:spcAft>
              <a:defRPr>
                <a:solidFill>
                  <a:schemeClr val="tx1"/>
                </a:solidFill>
                <a:latin typeface="Eras Demi ITC" pitchFamily="34" charset="0"/>
              </a:defRPr>
            </a:lvl9pPr>
          </a:lstStyle>
          <a:p>
            <a:pPr eaLnBrk="1" hangingPunct="1">
              <a:buClr>
                <a:schemeClr val="accent1"/>
              </a:buClr>
              <a:buFont typeface="Wingdings" pitchFamily="2" charset="2"/>
              <a:buChar char="§"/>
            </a:pPr>
            <a:r>
              <a:rPr lang="en-GB" sz="2000" dirty="0">
                <a:latin typeface="Arial" pitchFamily="34" charset="0"/>
                <a:cs typeface="Arial" pitchFamily="34" charset="0"/>
              </a:rPr>
              <a:t>You have a group of two samples (e.g. infection rates before and after an intervention) and you want to know whether the difference is statistically significant (i.e. could the difference between the two groups be explained by chance alone)</a:t>
            </a:r>
          </a:p>
          <a:p>
            <a:pPr eaLnBrk="1" hangingPunct="1">
              <a:buClr>
                <a:schemeClr val="accent1"/>
              </a:buClr>
              <a:buFont typeface="Wingdings" pitchFamily="2" charset="2"/>
              <a:buChar char="§"/>
            </a:pPr>
            <a:r>
              <a:rPr lang="en-GB" sz="2000" dirty="0">
                <a:latin typeface="Arial" pitchFamily="34" charset="0"/>
                <a:cs typeface="Arial" pitchFamily="34" charset="0"/>
              </a:rPr>
              <a:t>You make a “null hypothesis”, which is that there is no difference between the two groups</a:t>
            </a:r>
          </a:p>
          <a:p>
            <a:pPr eaLnBrk="1" hangingPunct="1">
              <a:buClr>
                <a:schemeClr val="accent1"/>
              </a:buClr>
              <a:buFont typeface="Wingdings" pitchFamily="2" charset="2"/>
              <a:buChar char="§"/>
            </a:pPr>
            <a:r>
              <a:rPr lang="en-GB" sz="2000" dirty="0">
                <a:latin typeface="Arial" pitchFamily="34" charset="0"/>
                <a:cs typeface="Arial" pitchFamily="34" charset="0"/>
              </a:rPr>
              <a:t>You use a statistical method to test this, which returns a p value</a:t>
            </a:r>
          </a:p>
          <a:p>
            <a:pPr eaLnBrk="1" hangingPunct="1">
              <a:buClr>
                <a:schemeClr val="accent1"/>
              </a:buClr>
              <a:buFont typeface="Wingdings" pitchFamily="2" charset="2"/>
              <a:buChar char="§"/>
            </a:pPr>
            <a:r>
              <a:rPr lang="en-GB" sz="2000" dirty="0">
                <a:latin typeface="Arial" pitchFamily="34" charset="0"/>
                <a:cs typeface="Arial" pitchFamily="34" charset="0"/>
              </a:rPr>
              <a:t>The p value is the probability that the observed difference between the two groups is due to chance. Therefore, if p = 0.50, there is a 50% chance that the observed difference between the two groups is due to chance</a:t>
            </a:r>
          </a:p>
          <a:p>
            <a:pPr eaLnBrk="1" hangingPunct="1">
              <a:buClr>
                <a:schemeClr val="accent1"/>
              </a:buClr>
              <a:buFont typeface="Wingdings" pitchFamily="2" charset="2"/>
              <a:buChar char="§"/>
            </a:pPr>
            <a:r>
              <a:rPr lang="en-GB" sz="2000" dirty="0">
                <a:latin typeface="Arial" pitchFamily="34" charset="0"/>
                <a:cs typeface="Arial" pitchFamily="34" charset="0"/>
              </a:rPr>
              <a:t>Typically, p &lt;0.05 is considered statistically significant (i.e. there is a &lt;5% chance that the observed difference between the two groups is due to chance)</a:t>
            </a:r>
          </a:p>
          <a:p>
            <a:pPr eaLnBrk="1" hangingPunct="1">
              <a:buClr>
                <a:schemeClr val="accent1"/>
              </a:buClr>
              <a:buFont typeface="Wingdings" pitchFamily="2" charset="2"/>
              <a:buChar char="§"/>
            </a:pPr>
            <a:r>
              <a:rPr lang="en-GB" sz="2000" dirty="0">
                <a:latin typeface="Arial" pitchFamily="34" charset="0"/>
                <a:cs typeface="Arial" pitchFamily="34" charset="0"/>
              </a:rPr>
              <a:t>If p&lt;0.05, the null hypothesis is rejected and there is a statistically significant difference </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285801699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dirty="0" smtClean="0">
                <a:latin typeface="Arial" pitchFamily="34" charset="0"/>
                <a:cs typeface="Arial" pitchFamily="34" charset="0"/>
              </a:rPr>
              <a:t>For example…RCT</a:t>
            </a:r>
            <a:endParaRPr lang="en-GB" dirty="0"/>
          </a:p>
        </p:txBody>
      </p:sp>
      <p:pic>
        <p:nvPicPr>
          <p:cNvPr id="1026" name="Picture 2" descr="van nood_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6336704"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23528" y="908720"/>
            <a:ext cx="8424936" cy="830997"/>
          </a:xfrm>
          <a:prstGeom prst="rect">
            <a:avLst/>
          </a:prstGeom>
        </p:spPr>
        <p:txBody>
          <a:bodyPr wrap="square">
            <a:spAutoFit/>
          </a:bodyPr>
          <a:lstStyle/>
          <a:p>
            <a:pPr algn="ctr"/>
            <a:r>
              <a:rPr lang="en-GB" sz="1600" dirty="0" smtClean="0">
                <a:latin typeface="Arial" pitchFamily="34" charset="0"/>
                <a:cs typeface="Arial" pitchFamily="34" charset="0"/>
              </a:rPr>
              <a:t>Faecal </a:t>
            </a:r>
            <a:r>
              <a:rPr lang="en-GB" sz="1600" dirty="0" err="1">
                <a:latin typeface="Arial" pitchFamily="34" charset="0"/>
                <a:cs typeface="Arial" pitchFamily="34" charset="0"/>
              </a:rPr>
              <a:t>microbiota</a:t>
            </a:r>
            <a:r>
              <a:rPr lang="en-GB" sz="1600" dirty="0">
                <a:latin typeface="Arial" pitchFamily="34" charset="0"/>
                <a:cs typeface="Arial" pitchFamily="34" charset="0"/>
              </a:rPr>
              <a:t> transplant for recurrent CDI. Patients with recurrent CDI randomised to FMT (n=16), </a:t>
            </a:r>
            <a:r>
              <a:rPr lang="en-GB" sz="1600" dirty="0" err="1">
                <a:latin typeface="Arial" pitchFamily="34" charset="0"/>
                <a:cs typeface="Arial" pitchFamily="34" charset="0"/>
              </a:rPr>
              <a:t>vancomycin</a:t>
            </a:r>
            <a:r>
              <a:rPr lang="en-GB" sz="1600" dirty="0">
                <a:latin typeface="Arial" pitchFamily="34" charset="0"/>
                <a:cs typeface="Arial" pitchFamily="34" charset="0"/>
              </a:rPr>
              <a:t> (n=12) or </a:t>
            </a:r>
            <a:r>
              <a:rPr lang="en-GB" sz="1600" dirty="0" err="1">
                <a:latin typeface="Arial" pitchFamily="34" charset="0"/>
                <a:cs typeface="Arial" pitchFamily="34" charset="0"/>
              </a:rPr>
              <a:t>vancomycin</a:t>
            </a:r>
            <a:r>
              <a:rPr lang="en-GB" sz="1600" dirty="0">
                <a:latin typeface="Arial" pitchFamily="34" charset="0"/>
                <a:cs typeface="Arial" pitchFamily="34" charset="0"/>
              </a:rPr>
              <a:t> + bowel lavage (n=13). </a:t>
            </a:r>
            <a:endParaRPr lang="en-GB" sz="1600" dirty="0" smtClean="0">
              <a:latin typeface="Arial" pitchFamily="34" charset="0"/>
              <a:cs typeface="Arial" pitchFamily="34" charset="0"/>
            </a:endParaRPr>
          </a:p>
          <a:p>
            <a:pPr algn="ctr"/>
            <a:r>
              <a:rPr lang="en-GB" sz="1600" dirty="0" smtClean="0">
                <a:latin typeface="Arial" pitchFamily="34" charset="0"/>
                <a:cs typeface="Arial" pitchFamily="34" charset="0"/>
              </a:rPr>
              <a:t>Colour </a:t>
            </a:r>
            <a:r>
              <a:rPr lang="en-GB" sz="1600" dirty="0">
                <a:latin typeface="Arial" pitchFamily="34" charset="0"/>
                <a:cs typeface="Arial" pitchFamily="34" charset="0"/>
              </a:rPr>
              <a:t>scheme chosen carefully.</a:t>
            </a:r>
          </a:p>
        </p:txBody>
      </p:sp>
      <p:sp>
        <p:nvSpPr>
          <p:cNvPr id="5" name="TextBox 4"/>
          <p:cNvSpPr txBox="1"/>
          <p:nvPr/>
        </p:nvSpPr>
        <p:spPr>
          <a:xfrm>
            <a:off x="35496" y="6474822"/>
            <a:ext cx="5112568" cy="338554"/>
          </a:xfrm>
          <a:prstGeom prst="rect">
            <a:avLst/>
          </a:prstGeom>
          <a:noFill/>
        </p:spPr>
        <p:txBody>
          <a:bodyPr wrap="square" rtlCol="0">
            <a:spAutoFit/>
          </a:bodyPr>
          <a:lstStyle/>
          <a:p>
            <a:r>
              <a:rPr lang="en-GB" sz="1600" dirty="0">
                <a:latin typeface="Arial" pitchFamily="34" charset="0"/>
                <a:cs typeface="Arial" pitchFamily="34" charset="0"/>
                <a:hlinkClick r:id="rId3"/>
              </a:rPr>
              <a:t>v</a:t>
            </a:r>
            <a:r>
              <a:rPr lang="en-GB" sz="1600" dirty="0" smtClean="0">
                <a:latin typeface="Arial" pitchFamily="34" charset="0"/>
                <a:cs typeface="Arial" pitchFamily="34" charset="0"/>
                <a:hlinkClick r:id="rId3"/>
              </a:rPr>
              <a:t>an </a:t>
            </a:r>
            <a:r>
              <a:rPr lang="en-GB" sz="1600" dirty="0" err="1" smtClean="0">
                <a:latin typeface="Arial" pitchFamily="34" charset="0"/>
                <a:cs typeface="Arial" pitchFamily="34" charset="0"/>
                <a:hlinkClick r:id="rId3"/>
              </a:rPr>
              <a:t>Nood</a:t>
            </a:r>
            <a:r>
              <a:rPr lang="en-GB" sz="1600" dirty="0" smtClean="0">
                <a:latin typeface="Arial" pitchFamily="34" charset="0"/>
                <a:cs typeface="Arial" pitchFamily="34" charset="0"/>
                <a:hlinkClick r:id="rId3"/>
              </a:rPr>
              <a:t> et al. </a:t>
            </a:r>
            <a:r>
              <a:rPr lang="en-GB" sz="1600" i="1" dirty="0">
                <a:latin typeface="Arial" pitchFamily="34" charset="0"/>
                <a:cs typeface="Arial" pitchFamily="34" charset="0"/>
                <a:hlinkClick r:id="rId3"/>
              </a:rPr>
              <a:t>N </a:t>
            </a:r>
            <a:r>
              <a:rPr lang="en-GB" sz="1600" i="1" dirty="0" err="1">
                <a:latin typeface="Arial" pitchFamily="34" charset="0"/>
                <a:cs typeface="Arial" pitchFamily="34" charset="0"/>
                <a:hlinkClick r:id="rId3"/>
              </a:rPr>
              <a:t>Engl</a:t>
            </a:r>
            <a:r>
              <a:rPr lang="en-GB" sz="1600" i="1" dirty="0">
                <a:latin typeface="Arial" pitchFamily="34" charset="0"/>
                <a:cs typeface="Arial" pitchFamily="34" charset="0"/>
                <a:hlinkClick r:id="rId3"/>
              </a:rPr>
              <a:t> J Med </a:t>
            </a:r>
            <a:r>
              <a:rPr lang="en-GB" sz="1600" i="1" dirty="0" smtClean="0">
                <a:latin typeface="Arial" pitchFamily="34" charset="0"/>
                <a:cs typeface="Arial" pitchFamily="34" charset="0"/>
                <a:hlinkClick r:id="rId3"/>
              </a:rPr>
              <a:t> </a:t>
            </a:r>
            <a:r>
              <a:rPr lang="en-GB" sz="1600" dirty="0" smtClean="0">
                <a:latin typeface="Arial" pitchFamily="34" charset="0"/>
                <a:cs typeface="Arial" pitchFamily="34" charset="0"/>
                <a:hlinkClick r:id="rId3"/>
              </a:rPr>
              <a:t>2013;368:407-415.</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3059893296"/>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G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20" y="1668735"/>
            <a:ext cx="6667500" cy="500062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44624"/>
            <a:ext cx="8229600" cy="1143000"/>
          </a:xfrm>
        </p:spPr>
        <p:txBody>
          <a:bodyPr/>
          <a:lstStyle/>
          <a:p>
            <a:r>
              <a:rPr lang="en-GB" dirty="0" smtClean="0">
                <a:latin typeface="Arial" pitchFamily="34" charset="0"/>
                <a:cs typeface="Arial" pitchFamily="34" charset="0"/>
              </a:rPr>
              <a:t>For example…cluster RCT</a:t>
            </a:r>
            <a:endParaRPr lang="en-GB" dirty="0"/>
          </a:p>
        </p:txBody>
      </p:sp>
      <p:sp>
        <p:nvSpPr>
          <p:cNvPr id="4" name="Rectangle 3"/>
          <p:cNvSpPr/>
          <p:nvPr/>
        </p:nvSpPr>
        <p:spPr>
          <a:xfrm>
            <a:off x="683568" y="980728"/>
            <a:ext cx="7272808" cy="646331"/>
          </a:xfrm>
          <a:prstGeom prst="rect">
            <a:avLst/>
          </a:prstGeom>
        </p:spPr>
        <p:txBody>
          <a:bodyPr wrap="square">
            <a:spAutoFit/>
          </a:bodyPr>
          <a:lstStyle/>
          <a:p>
            <a:pPr algn="ctr"/>
            <a:r>
              <a:rPr lang="en-GB" dirty="0">
                <a:latin typeface="Arial" pitchFamily="34" charset="0"/>
                <a:cs typeface="Arial" pitchFamily="34" charset="0"/>
              </a:rPr>
              <a:t>The change in acquisition rate, comparing the baseline period with the study period for the </a:t>
            </a:r>
            <a:r>
              <a:rPr lang="en-GB" dirty="0" smtClean="0">
                <a:latin typeface="Arial" pitchFamily="34" charset="0"/>
                <a:cs typeface="Arial" pitchFamily="34" charset="0"/>
              </a:rPr>
              <a:t>20 randomised intervention </a:t>
            </a:r>
            <a:r>
              <a:rPr lang="en-GB" dirty="0">
                <a:latin typeface="Arial" pitchFamily="34" charset="0"/>
                <a:cs typeface="Arial" pitchFamily="34" charset="0"/>
              </a:rPr>
              <a:t>and control </a:t>
            </a:r>
            <a:r>
              <a:rPr lang="en-GB" dirty="0" smtClean="0">
                <a:latin typeface="Arial" pitchFamily="34" charset="0"/>
                <a:cs typeface="Arial" pitchFamily="34" charset="0"/>
              </a:rPr>
              <a:t>ICUs.</a:t>
            </a:r>
            <a:endParaRPr lang="en-GB" dirty="0">
              <a:latin typeface="Arial" pitchFamily="34" charset="0"/>
              <a:cs typeface="Arial" pitchFamily="34" charset="0"/>
            </a:endParaRPr>
          </a:p>
        </p:txBody>
      </p:sp>
      <p:sp>
        <p:nvSpPr>
          <p:cNvPr id="7" name="TextBox 6"/>
          <p:cNvSpPr txBox="1"/>
          <p:nvPr/>
        </p:nvSpPr>
        <p:spPr>
          <a:xfrm>
            <a:off x="35496" y="6474822"/>
            <a:ext cx="4608512" cy="338554"/>
          </a:xfrm>
          <a:prstGeom prst="rect">
            <a:avLst/>
          </a:prstGeom>
          <a:noFill/>
        </p:spPr>
        <p:txBody>
          <a:bodyPr wrap="square" rtlCol="0">
            <a:spAutoFit/>
          </a:bodyPr>
          <a:lstStyle/>
          <a:p>
            <a:r>
              <a:rPr lang="en-GB" sz="1600" dirty="0" smtClean="0">
                <a:latin typeface="Arial" pitchFamily="34" charset="0"/>
                <a:cs typeface="Arial" pitchFamily="34" charset="0"/>
                <a:hlinkClick r:id="rId3"/>
              </a:rPr>
              <a:t>Harris et al. </a:t>
            </a:r>
            <a:r>
              <a:rPr lang="en-GB" sz="1600" i="1" dirty="0">
                <a:latin typeface="Arial" pitchFamily="34" charset="0"/>
                <a:cs typeface="Arial" pitchFamily="34" charset="0"/>
                <a:hlinkClick r:id="rId3"/>
              </a:rPr>
              <a:t>JAMA </a:t>
            </a:r>
            <a:r>
              <a:rPr lang="en-GB" sz="1600" dirty="0" smtClean="0">
                <a:latin typeface="Arial" pitchFamily="34" charset="0"/>
                <a:cs typeface="Arial" pitchFamily="34" charset="0"/>
                <a:hlinkClick r:id="rId3"/>
              </a:rPr>
              <a:t>2013;310:1571-1580</a:t>
            </a:r>
            <a:r>
              <a:rPr lang="en-GB" sz="1600" dirty="0">
                <a:latin typeface="Arial" pitchFamily="34" charset="0"/>
                <a:cs typeface="Arial" pitchFamily="34" charset="0"/>
              </a:rPr>
              <a:t>.</a:t>
            </a:r>
          </a:p>
        </p:txBody>
      </p:sp>
    </p:spTree>
    <p:extLst>
      <p:ext uri="{BB962C8B-B14F-4D97-AF65-F5344CB8AC3E}">
        <p14:creationId xmlns:p14="http://schemas.microsoft.com/office/powerpoint/2010/main" val="420691838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4624"/>
            <a:ext cx="82296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latin typeface="Arial" pitchFamily="34" charset="0"/>
                <a:cs typeface="Arial" pitchFamily="34" charset="0"/>
              </a:rPr>
              <a:t>For example…time series analysis</a:t>
            </a:r>
            <a:endParaRPr lang="en-GB" dirty="0"/>
          </a:p>
        </p:txBody>
      </p:sp>
      <p:sp>
        <p:nvSpPr>
          <p:cNvPr id="5" name="TextBox 4"/>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Fisher  et al. </a:t>
            </a:r>
            <a:r>
              <a:rPr lang="en-GB" sz="1600" i="1" dirty="0" smtClean="0">
                <a:latin typeface="Arial" pitchFamily="34" charset="0"/>
                <a:cs typeface="Arial" pitchFamily="34" charset="0"/>
              </a:rPr>
              <a:t>Infect Control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a:t>
            </a:r>
            <a:r>
              <a:rPr lang="en-GB" sz="1600" i="1" dirty="0" err="1" smtClean="0">
                <a:latin typeface="Arial" pitchFamily="34" charset="0"/>
                <a:cs typeface="Arial" pitchFamily="34" charset="0"/>
              </a:rPr>
              <a:t>Epidemiol</a:t>
            </a:r>
            <a:r>
              <a:rPr lang="en-GB" sz="1600" i="1" dirty="0" smtClean="0">
                <a:latin typeface="Arial" pitchFamily="34" charset="0"/>
                <a:cs typeface="Arial" pitchFamily="34" charset="0"/>
              </a:rPr>
              <a:t> </a:t>
            </a:r>
            <a:r>
              <a:rPr lang="en-GB" sz="1600" dirty="0" smtClean="0">
                <a:latin typeface="Arial" pitchFamily="34" charset="0"/>
                <a:cs typeface="Arial" pitchFamily="34" charset="0"/>
              </a:rPr>
              <a:t>2016;37:107-109.</a:t>
            </a:r>
            <a:endParaRPr lang="en-GB" sz="1600" dirty="0">
              <a:latin typeface="Arial" pitchFamily="34" charset="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24744"/>
            <a:ext cx="5200650" cy="513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084168" y="2060848"/>
            <a:ext cx="2602632" cy="2585323"/>
          </a:xfrm>
          <a:prstGeom prst="rect">
            <a:avLst/>
          </a:prstGeom>
        </p:spPr>
        <p:txBody>
          <a:bodyPr wrap="square">
            <a:spAutoFit/>
          </a:bodyPr>
          <a:lstStyle/>
          <a:p>
            <a:r>
              <a:rPr lang="en-GB" dirty="0">
                <a:latin typeface="Arial" pitchFamily="34" charset="0"/>
                <a:cs typeface="Arial" pitchFamily="34" charset="0"/>
              </a:rPr>
              <a:t>Rate of new VRE cases of infection or colonization</a:t>
            </a:r>
          </a:p>
          <a:p>
            <a:r>
              <a:rPr lang="en-GB" dirty="0">
                <a:latin typeface="Arial" pitchFamily="34" charset="0"/>
                <a:cs typeface="Arial" pitchFamily="34" charset="0"/>
              </a:rPr>
              <a:t>per 1,000 admissions. The breakpoint in rate in August 2012</a:t>
            </a:r>
          </a:p>
          <a:p>
            <a:r>
              <a:rPr lang="en-GB" dirty="0">
                <a:latin typeface="Arial" pitchFamily="34" charset="0"/>
                <a:cs typeface="Arial" pitchFamily="34" charset="0"/>
              </a:rPr>
              <a:t>corresponds to the implementation a bundle of interventions.</a:t>
            </a:r>
          </a:p>
        </p:txBody>
      </p:sp>
    </p:spTree>
    <p:extLst>
      <p:ext uri="{BB962C8B-B14F-4D97-AF65-F5344CB8AC3E}">
        <p14:creationId xmlns:p14="http://schemas.microsoft.com/office/powerpoint/2010/main" val="47366927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latin typeface="Arial" pitchFamily="34" charset="0"/>
                <a:cs typeface="Arial" pitchFamily="34" charset="0"/>
              </a:rPr>
              <a:t>For </a:t>
            </a:r>
            <a:r>
              <a:rPr lang="en-GB" dirty="0" smtClean="0">
                <a:latin typeface="Arial" pitchFamily="34" charset="0"/>
                <a:cs typeface="Arial" pitchFamily="34" charset="0"/>
              </a:rPr>
              <a:t>example…meta-analysis</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1124744"/>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Mitchell et </a:t>
            </a:r>
            <a:r>
              <a:rPr lang="en-GB" sz="1600" dirty="0" smtClean="0">
                <a:latin typeface="Arial" pitchFamily="34" charset="0"/>
                <a:cs typeface="Arial" pitchFamily="34" charset="0"/>
              </a:rPr>
              <a:t>al. </a:t>
            </a:r>
            <a:r>
              <a:rPr lang="en-GB" sz="1600" i="1" dirty="0" smtClean="0">
                <a:latin typeface="Arial" pitchFamily="34" charset="0"/>
                <a:cs typeface="Arial" pitchFamily="34" charset="0"/>
              </a:rPr>
              <a:t>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2015;91:211-217.</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86145296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48" y="4854412"/>
            <a:ext cx="468052" cy="468052"/>
          </a:xfrm>
          <a:prstGeom prst="rect">
            <a:avLst/>
          </a:prstGeom>
        </p:spPr>
      </p:pic>
      <p:sp>
        <p:nvSpPr>
          <p:cNvPr id="4" name="TextBox 3"/>
          <p:cNvSpPr txBox="1"/>
          <p:nvPr/>
        </p:nvSpPr>
        <p:spPr>
          <a:xfrm>
            <a:off x="539552" y="476374"/>
            <a:ext cx="8064896" cy="5801588"/>
          </a:xfrm>
          <a:prstGeom prst="rect">
            <a:avLst/>
          </a:prstGeom>
          <a:noFill/>
        </p:spPr>
        <p:txBody>
          <a:bodyPr wrap="square" rtlCol="0">
            <a:spAutoFit/>
          </a:bodyPr>
          <a:lstStyle/>
          <a:p>
            <a:endParaRPr lang="en-GB" sz="4400" b="1" dirty="0" smtClean="0">
              <a:latin typeface="Arial" pitchFamily="34" charset="0"/>
              <a:cs typeface="Arial" pitchFamily="34" charset="0"/>
            </a:endParaRPr>
          </a:p>
          <a:p>
            <a:r>
              <a:rPr lang="en-GB" sz="4400" b="1" dirty="0" smtClean="0">
                <a:latin typeface="Arial" pitchFamily="34" charset="0"/>
                <a:cs typeface="Arial" pitchFamily="34" charset="0"/>
              </a:rPr>
              <a:t>Introduction to epidemiology (and infection)</a:t>
            </a:r>
          </a:p>
          <a:p>
            <a:endParaRPr lang="en-GB" sz="3200" dirty="0">
              <a:latin typeface="Arial" pitchFamily="34" charset="0"/>
              <a:cs typeface="Arial" pitchFamily="34" charset="0"/>
            </a:endParaRPr>
          </a:p>
          <a:p>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Jon Otter, PhD </a:t>
            </a:r>
            <a:r>
              <a:rPr lang="en-GB" sz="3200" dirty="0" err="1" smtClean="0">
                <a:latin typeface="Arial" pitchFamily="34" charset="0"/>
                <a:cs typeface="Arial" pitchFamily="34" charset="0"/>
              </a:rPr>
              <a:t>FRCPath</a:t>
            </a:r>
            <a:endParaRPr lang="en-GB" sz="3200" dirty="0" smtClean="0">
              <a:latin typeface="Arial" pitchFamily="34" charset="0"/>
              <a:cs typeface="Arial" pitchFamily="34" charset="0"/>
            </a:endParaRPr>
          </a:p>
          <a:p>
            <a:r>
              <a:rPr lang="en-GB" sz="3200" dirty="0" smtClean="0">
                <a:latin typeface="Arial" pitchFamily="34" charset="0"/>
                <a:cs typeface="Arial" pitchFamily="34" charset="0"/>
              </a:rPr>
              <a:t>Imperial College Hospitals NHS Trust</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jon.otter@imperial.nhs.uk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a:latin typeface="Arial" pitchFamily="34" charset="0"/>
                <a:cs typeface="Arial" pitchFamily="34" charset="0"/>
                <a:sym typeface="Wingdings"/>
              </a:rPr>
              <a:t>You can download these slides from </a:t>
            </a:r>
            <a:r>
              <a:rPr lang="en-GB" sz="2400" dirty="0">
                <a:latin typeface="Arial" pitchFamily="34" charset="0"/>
                <a:cs typeface="Arial" pitchFamily="34" charset="0"/>
                <a:sym typeface="Wingdings"/>
                <a:hlinkClick r:id="rId5"/>
              </a:rPr>
              <a:t>www.jonotter.net</a:t>
            </a:r>
            <a:r>
              <a:rPr lang="en-GB" sz="2400" dirty="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318321976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TotalTime>
  <Words>565</Words>
  <Application>Microsoft Office PowerPoint</Application>
  <PresentationFormat>On-screen Show (4:3)</PresentationFormat>
  <Paragraphs>74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Study designs</vt:lpstr>
      <vt:lpstr>Study designs</vt:lpstr>
      <vt:lpstr>Statistical methods</vt:lpstr>
      <vt:lpstr>The power of the p value</vt:lpstr>
      <vt:lpstr>Hypothesis testing</vt:lpstr>
      <vt:lpstr>For example…RCT</vt:lpstr>
      <vt:lpstr>For example…cluster RCT</vt:lpstr>
      <vt:lpstr>PowerPoint Presentation</vt:lpstr>
      <vt:lpstr>PowerPoint Presentation</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Jon Otter</cp:lastModifiedBy>
  <cp:revision>50</cp:revision>
  <dcterms:created xsi:type="dcterms:W3CDTF">2015-03-09T16:50:51Z</dcterms:created>
  <dcterms:modified xsi:type="dcterms:W3CDTF">2016-02-23T12:53:19Z</dcterms:modified>
</cp:coreProperties>
</file>