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73" r:id="rId2"/>
    <p:sldId id="351" r:id="rId3"/>
    <p:sldId id="345" r:id="rId4"/>
    <p:sldId id="346" r:id="rId5"/>
    <p:sldId id="347" r:id="rId6"/>
    <p:sldId id="349" r:id="rId7"/>
    <p:sldId id="360" r:id="rId8"/>
    <p:sldId id="359" r:id="rId9"/>
    <p:sldId id="353" r:id="rId10"/>
    <p:sldId id="362" r:id="rId11"/>
    <p:sldId id="355" r:id="rId12"/>
    <p:sldId id="364" r:id="rId13"/>
    <p:sldId id="372" r:id="rId14"/>
    <p:sldId id="370" r:id="rId15"/>
    <p:sldId id="365" r:id="rId16"/>
    <p:sldId id="367" r:id="rId17"/>
    <p:sldId id="368" r:id="rId18"/>
    <p:sldId id="369" r:id="rId19"/>
    <p:sldId id="363" r:id="rId20"/>
    <p:sldId id="371" r:id="rId21"/>
    <p:sldId id="3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3" d="100"/>
          <a:sy n="63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Blog\Images\biswas%20fidax%20conta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3M%20webinar%202013\Salgad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ersonal\Jon%20Otter%20consulting\Gama\Blog\150708%20Lee%20stud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Nerandzic%202014%20Xenex%20expos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% contaminated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cat>
            <c:multiLvlStrRef>
              <c:f>Sheet1!$A$2:$B$5</c:f>
              <c:multiLvlStrCache>
                <c:ptCount val="4"/>
                <c:lvl>
                  <c:pt idx="0">
                    <c:v>Vancomycin / metronidazole</c:v>
                  </c:pt>
                  <c:pt idx="1">
                    <c:v>Fidaxomicin</c:v>
                  </c:pt>
                  <c:pt idx="2">
                    <c:v>Vancomycin / metronidazole</c:v>
                  </c:pt>
                  <c:pt idx="3">
                    <c:v>Fidaxomicin</c:v>
                  </c:pt>
                </c:lvl>
                <c:lvl>
                  <c:pt idx="0">
                    <c:v>Rooms</c:v>
                  </c:pt>
                  <c:pt idx="2">
                    <c:v>Sites in rooms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57</c:v>
                </c:pt>
                <c:pt idx="1">
                  <c:v>37</c:v>
                </c:pt>
                <c:pt idx="2">
                  <c:v>27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491712"/>
        <c:axId val="104928384"/>
      </c:barChart>
      <c:catAx>
        <c:axId val="91491712"/>
        <c:scaling>
          <c:orientation val="minMax"/>
        </c:scaling>
        <c:delete val="0"/>
        <c:axPos val="b"/>
        <c:majorTickMark val="out"/>
        <c:minorTickMark val="none"/>
        <c:tickLblPos val="nextTo"/>
        <c:crossAx val="104928384"/>
        <c:crosses val="autoZero"/>
        <c:auto val="1"/>
        <c:lblAlgn val="ctr"/>
        <c:lblOffset val="100"/>
        <c:noMultiLvlLbl val="0"/>
      </c:catAx>
      <c:valAx>
        <c:axId val="1049283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contaminated with C. difficile</a:t>
                </a:r>
              </a:p>
            </c:rich>
          </c:tx>
          <c:layout>
            <c:manualLayout>
              <c:xMode val="edge"/>
              <c:yMode val="edge"/>
              <c:x val="0"/>
              <c:y val="6.026383541925293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1491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32540359218052"/>
          <c:y val="3.9830297956225391E-2"/>
          <c:w val="0.66321750074444719"/>
          <c:h val="0.8377816350463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HAI or MRSA / VRE colonisation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Sheet1!$C$8:$D$8</c:f>
              <c:numCache>
                <c:formatCode>General</c:formatCode>
                <c:ptCount val="2"/>
                <c:pt idx="0">
                  <c:v>12.812500000000009</c:v>
                </c:pt>
                <c:pt idx="1">
                  <c:v>7.1428571428571415</c:v>
                </c:pt>
              </c:numCache>
            </c:numRef>
          </c:val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HAI only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Sheet1!$C$9:$D$9</c:f>
              <c:numCache>
                <c:formatCode>General</c:formatCode>
                <c:ptCount val="2"/>
                <c:pt idx="0">
                  <c:v>8.125</c:v>
                </c:pt>
                <c:pt idx="1">
                  <c:v>3.4013605442176882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975744"/>
        <c:axId val="104981632"/>
      </c:barChart>
      <c:catAx>
        <c:axId val="104975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04981632"/>
        <c:crosses val="autoZero"/>
        <c:auto val="1"/>
        <c:lblAlgn val="ctr"/>
        <c:lblOffset val="100"/>
        <c:noMultiLvlLbl val="0"/>
      </c:catAx>
      <c:valAx>
        <c:axId val="1049816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patients who acquired</a:t>
                </a:r>
              </a:p>
            </c:rich>
          </c:tx>
          <c:layout>
            <c:manualLayout>
              <c:xMode val="edge"/>
              <c:yMode val="edge"/>
              <c:x val="3.5047873680674134E-3"/>
              <c:y val="0.179202789676207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04975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766756424515637"/>
          <c:y val="9.3385228705366516E-2"/>
          <c:w val="0.38812390400830732"/>
          <c:h val="0.27143439288236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988407699037624E-2"/>
          <c:y val="5.1400554097404488E-2"/>
          <c:w val="0.87442804024496934"/>
          <c:h val="0.719609944590259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Control period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Acquisition rate (per 1000 at-risk patient days)</c:v>
                </c:pt>
                <c:pt idx="1">
                  <c:v>Environmental contamination (% sites contaminated)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44</c:v>
                </c:pt>
                <c:pt idx="1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Intervention period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Acquisition rate (per 1000 at-risk patient days)</c:v>
                </c:pt>
                <c:pt idx="1">
                  <c:v>Environmental contamination (% sites contaminated)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21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971328"/>
        <c:axId val="107972864"/>
      </c:barChart>
      <c:catAx>
        <c:axId val="107971328"/>
        <c:scaling>
          <c:orientation val="minMax"/>
        </c:scaling>
        <c:delete val="0"/>
        <c:axPos val="b"/>
        <c:majorTickMark val="out"/>
        <c:minorTickMark val="none"/>
        <c:tickLblPos val="nextTo"/>
        <c:crossAx val="107972864"/>
        <c:crosses val="autoZero"/>
        <c:auto val="1"/>
        <c:lblAlgn val="ctr"/>
        <c:lblOffset val="100"/>
        <c:noMultiLvlLbl val="0"/>
      </c:catAx>
      <c:valAx>
        <c:axId val="107972864"/>
        <c:scaling>
          <c:orientation val="minMax"/>
          <c:max val="50"/>
        </c:scaling>
        <c:delete val="0"/>
        <c:axPos val="l"/>
        <c:numFmt formatCode="General" sourceLinked="1"/>
        <c:majorTickMark val="out"/>
        <c:minorTickMark val="none"/>
        <c:tickLblPos val="nextTo"/>
        <c:crossAx val="107971328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3301303900429618"/>
          <c:y val="0.12082601091461218"/>
          <c:w val="0.47808819516278123"/>
          <c:h val="0.172546448140222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val>
            <c:numRef>
              <c:f>Sheet1!$A$2:$B$2</c:f>
              <c:numCache>
                <c:formatCode>General</c:formatCode>
                <c:ptCount val="2"/>
                <c:pt idx="0">
                  <c:v>10.6</c:v>
                </c:pt>
                <c:pt idx="1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382592"/>
        <c:axId val="118384128"/>
      </c:barChart>
      <c:catAx>
        <c:axId val="118382592"/>
        <c:scaling>
          <c:orientation val="minMax"/>
        </c:scaling>
        <c:delete val="0"/>
        <c:axPos val="b"/>
        <c:majorTickMark val="out"/>
        <c:minorTickMark val="none"/>
        <c:tickLblPos val="nextTo"/>
        <c:crossAx val="118384128"/>
        <c:crosses val="autoZero"/>
        <c:auto val="1"/>
        <c:lblAlgn val="ctr"/>
        <c:lblOffset val="100"/>
        <c:noMultiLvlLbl val="0"/>
      </c:catAx>
      <c:valAx>
        <c:axId val="1183841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Rate / 1000 patient days</a:t>
                </a:r>
              </a:p>
            </c:rich>
          </c:tx>
          <c:layout>
            <c:manualLayout>
              <c:xMode val="edge"/>
              <c:yMode val="edge"/>
              <c:x val="1.0761515633784776E-2"/>
              <c:y val="0.12757174814851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8382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Xenex</c:v>
                </c:pt>
              </c:strCache>
            </c:strRef>
          </c:tx>
          <c:invertIfNegative val="0"/>
          <c:cat>
            <c:strRef>
              <c:f>Sheet1!$B$1:$D$1</c:f>
              <c:strCache>
                <c:ptCount val="3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0.55000000000000004</c:v>
                </c:pt>
                <c:pt idx="1">
                  <c:v>1.85</c:v>
                </c:pt>
                <c:pt idx="2">
                  <c:v>0.60000000000000042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UVC</c:v>
                </c:pt>
              </c:strCache>
            </c:strRef>
          </c:tx>
          <c:invertIfNegative val="0"/>
          <c:cat>
            <c:strRef>
              <c:f>Sheet1!$B$1:$D$1</c:f>
              <c:strCache>
                <c:ptCount val="3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1</c:v>
                </c:pt>
                <c:pt idx="1">
                  <c:v>3.1</c:v>
                </c:pt>
                <c:pt idx="2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829888"/>
        <c:axId val="107835776"/>
      </c:barChart>
      <c:catAx>
        <c:axId val="107829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i="1"/>
            </a:pPr>
            <a:endParaRPr lang="en-US"/>
          </a:p>
        </c:txPr>
        <c:crossAx val="107835776"/>
        <c:crosses val="autoZero"/>
        <c:auto val="1"/>
        <c:lblAlgn val="ctr"/>
        <c:lblOffset val="100"/>
        <c:noMultiLvlLbl val="0"/>
      </c:catAx>
      <c:valAx>
        <c:axId val="1078357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Log reduction</a:t>
                </a:r>
              </a:p>
            </c:rich>
          </c:tx>
          <c:layout>
            <c:manualLayout>
              <c:xMode val="edge"/>
              <c:yMode val="edge"/>
              <c:x val="1.0286455264791005E-3"/>
              <c:y val="0.2875124090154857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07829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 b="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National Health Service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74887"/>
            <a:ext cx="3744416" cy="466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3/18/2016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7769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3/18/2016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38615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</p:spTree>
    <p:extLst>
      <p:ext uri="{BB962C8B-B14F-4D97-AF65-F5344CB8AC3E}">
        <p14:creationId xmlns:p14="http://schemas.microsoft.com/office/powerpoint/2010/main" val="496112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n.otter@imperial.nhs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reflectionsipc.com/2014/12/08/is-deliberately-seeding-hospital-rooms-with-bacillus-spores-a-good-idea-no-i-dont-think-so-either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jon.otter@imperial.nhs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22192"/>
            <a:ext cx="842493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My favourite papers on…environmental decontamination</a:t>
            </a: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Healthcare NHS Trust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jon.otter@imperial.nhs.uk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6709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27384"/>
            <a:ext cx="10328076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845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6453336"/>
            <a:ext cx="732656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Oelberg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54757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651304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88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7197" y="360363"/>
            <a:ext cx="8423275" cy="92551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over time: inoculated pod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5949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574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3" y="1093505"/>
            <a:ext cx="8626723" cy="492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5680" y="274638"/>
            <a:ext cx="8686800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23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25513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420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r>
              <a:rPr lang="en-GB" dirty="0"/>
              <a:t>Rethinking the ‘inanimate’ environment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196752"/>
            <a:ext cx="276407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143240" y="1124744"/>
            <a:ext cx="56436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Scanning electron microscopy identified biofilm on 5/6 dry hospital surfaces from an Australian ICU</a:t>
            </a:r>
            <a:r>
              <a:rPr lang="en-US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(including MRSA on 3/5).</a:t>
            </a:r>
            <a:r>
              <a:rPr lang="en-US" sz="200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1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Followup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study identified biofilm on 41/44 (93%) of surfaces in an ICU; </a:t>
            </a:r>
            <a:r>
              <a:rPr lang="en-GB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MRSA </a:t>
            </a:r>
            <a:r>
              <a:rPr lang="en-GB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from 18</a:t>
            </a:r>
            <a:r>
              <a:rPr lang="en-GB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%, ESBL from 11% and VRE from 8% of the samples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.</a:t>
            </a:r>
            <a:r>
              <a:rPr lang="en-US" sz="200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endParaRPr lang="en-US" sz="2000" baseline="3000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406" y="6165304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1. Vickery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Hosp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2012;80:52-55.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Hu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Infect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2015;91:35-44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1472" y="3501008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Could explain why vegetative bacteria can survive on dry hospital surfaces for so long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472" y="4429702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Be part of the reason why they are so difficult to remove or inactivate using disinfectants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472" y="5358396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Explain (to some degree) the difficulty in recovering environmental pathogens by surface sampling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48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>
            <a:off x="4752684" y="1340768"/>
            <a:ext cx="4032448" cy="1584176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9229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/>
          <a:lstStyle/>
          <a:p>
            <a:r>
              <a:rPr lang="en-GB" dirty="0" smtClean="0"/>
              <a:t>Contamination-sparing therapy?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51520" y="828001"/>
            <a:ext cx="8516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5">
                  <a:lumMod val="20000"/>
                  <a:lumOff val="80000"/>
                </a:schemeClr>
              </a:buClr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n = 66 patients (rooms) and 264 surfaces for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vancomycin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/ metronidazole, and 68 patients (rooms) and 272 surfaces for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fidaxomycin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p&lt;0.05 for both rooms and surfaces.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2008" y="647482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>
                <a:latin typeface="Arial" pitchFamily="34" charset="0"/>
                <a:cs typeface="Arial" pitchFamily="34" charset="0"/>
              </a:rPr>
              <a:t>Biswas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Infect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 2015;90:267-270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428866"/>
              </p:ext>
            </p:extLst>
          </p:nvPr>
        </p:nvGraphicFramePr>
        <p:xfrm>
          <a:off x="395536" y="1491980"/>
          <a:ext cx="79928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5440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2844" y="6448032"/>
            <a:ext cx="80724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Salgado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Infect Control Hosp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2013;34:479-486.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900265774"/>
              </p:ext>
            </p:extLst>
          </p:nvPr>
        </p:nvGraphicFramePr>
        <p:xfrm>
          <a:off x="142844" y="1857364"/>
          <a:ext cx="628654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0402" name="Picture 2" descr="http://www.coppertouchsurfaces.org/images/technical/bed-copper-rai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785926"/>
            <a:ext cx="2666992" cy="15535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72132" y="3429000"/>
            <a:ext cx="32861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Bedrails</a:t>
            </a:r>
          </a:p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Overbed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tables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IV poles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Visitor chair arms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Nurse call button*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Computer mouse*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Computer palm rest*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Rim of monitor*</a:t>
            </a: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(* = some rooms only)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3276471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-44%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p=0.020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4345337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-58%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p=0.013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08520" y="1285860"/>
            <a:ext cx="9429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614 pts in 3 hospitals randomised to ‘copper’ or ‘non-copper’ ICU rooms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Antimicrobial surfaces (e.g. copper)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460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Control contamination at the source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643805"/>
              </p:ext>
            </p:extLst>
          </p:nvPr>
        </p:nvGraphicFramePr>
        <p:xfrm>
          <a:off x="827584" y="1628800"/>
          <a:ext cx="741682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07504" y="6474822"/>
            <a:ext cx="49507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Chung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Am J Infect Control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2015;43:1171-1177.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97803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Pre-post study in a 16-bed ICU in Korea; CHG daily bathing implemented for 12 months after 14-month pre-intervention period. Significant reduction in rate of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carbapenem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-resistant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Acinetobacter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baumannii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acquisition and environmental contamination. </a:t>
            </a:r>
          </a:p>
        </p:txBody>
      </p:sp>
    </p:spTree>
    <p:extLst>
      <p:ext uri="{BB962C8B-B14F-4D97-AF65-F5344CB8AC3E}">
        <p14:creationId xmlns:p14="http://schemas.microsoft.com/office/powerpoint/2010/main" val="5761579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>
            <a:off x="4746496" y="2955424"/>
            <a:ext cx="4032448" cy="1750321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011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406" y="6448032"/>
            <a:ext cx="86439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Orenstein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Infect Control Hosp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2011;34:521-523.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Wiping away infection</a:t>
            </a:r>
            <a:endParaRPr lang="en-GB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8829327" cy="327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71600" y="4653136"/>
            <a:ext cx="3277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2.4</a:t>
            </a:r>
            <a:r>
              <a:rPr lang="en-GB" sz="5400" dirty="0" smtClean="0">
                <a:latin typeface="Arial" pitchFamily="34" charset="0"/>
                <a:cs typeface="Arial" pitchFamily="34" charset="0"/>
              </a:rPr>
              <a:t> </a:t>
            </a:r>
            <a:endParaRPr lang="en-GB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82659" y="4653136"/>
            <a:ext cx="3277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B3B3"/>
                </a:solidFill>
                <a:latin typeface="Arial" pitchFamily="34" charset="0"/>
                <a:cs typeface="Arial" pitchFamily="34" charset="0"/>
              </a:rPr>
              <a:t>0.4</a:t>
            </a:r>
            <a:r>
              <a:rPr lang="en-GB" sz="6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1052736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Impact of changing from QAC to bleach wipes for daily disinfection of all rooms. Cleaning thoroughness was 97-98% throughout the study using ATP benchmarking (&lt;250 RLUs).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74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cache.daylife.com/imageserve/0dwc77j2Oka8a/x610.jpg"/>
          <p:cNvPicPr>
            <a:picLocks noChangeAspect="1" noChangeArrowheads="1"/>
          </p:cNvPicPr>
          <p:nvPr/>
        </p:nvPicPr>
        <p:blipFill>
          <a:blip r:embed="rId2" cstate="print"/>
          <a:srcRect t="8000"/>
          <a:stretch>
            <a:fillRect/>
          </a:stretch>
        </p:blipFill>
        <p:spPr bwMode="auto">
          <a:xfrm>
            <a:off x="2942834" y="2063742"/>
            <a:ext cx="1650718" cy="2232248"/>
          </a:xfrm>
          <a:prstGeom prst="rect">
            <a:avLst/>
          </a:prstGeom>
          <a:noFill/>
        </p:spPr>
      </p:pic>
      <p:pic>
        <p:nvPicPr>
          <p:cNvPr id="4" name="Picture 9" descr="tru-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45254" y="1346462"/>
            <a:ext cx="1558994" cy="301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6" descr="Q10-_R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005370"/>
            <a:ext cx="2507398" cy="228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/>
          </p:cNvSpPr>
          <p:nvPr/>
        </p:nvSpPr>
        <p:spPr bwMode="auto">
          <a:xfrm>
            <a:off x="467544" y="4437112"/>
            <a:ext cx="205916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Hydrogen peroxide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vapour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(HPV)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2705492" y="4447704"/>
            <a:ext cx="2298556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Aerosolised hydrogen peroxide (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HP)</a:t>
            </a:r>
          </a:p>
          <a:p>
            <a:pPr algn="ctr">
              <a:tabLst>
                <a:tab pos="4037013" algn="l"/>
              </a:tabLst>
            </a:pP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4911508" y="4437112"/>
            <a:ext cx="1732194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Ultraviolet radiation C (UVC)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S-xenx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79972"/>
            <a:ext cx="16875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/>
          </p:cNvSpPr>
          <p:nvPr/>
        </p:nvSpPr>
        <p:spPr bwMode="auto">
          <a:xfrm>
            <a:off x="7020272" y="4437112"/>
            <a:ext cx="1496778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Pulsed-xenon UV (PX-UV)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7950" y="6474838"/>
            <a:ext cx="3727270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Hosp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2013;83:1-13.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Automated room decontamination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44737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9525" y="6453188"/>
            <a:ext cx="585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en-US" sz="1600" dirty="0">
                <a:latin typeface="Arial" pitchFamily="34" charset="0"/>
                <a:cs typeface="Arial" pitchFamily="34" charset="0"/>
              </a:rPr>
              <a:t>Passaretti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2013;56:27-35.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01000" y="3589042"/>
            <a:ext cx="92868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050765995"/>
              </p:ext>
            </p:extLst>
          </p:nvPr>
        </p:nvGraphicFramePr>
        <p:xfrm>
          <a:off x="683568" y="1855715"/>
          <a:ext cx="70807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4483546" y="3140968"/>
            <a:ext cx="3160288" cy="64631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64% reduction in the rate of MDRO acquisition</a:t>
            </a: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4427984" y="2502768"/>
            <a:ext cx="0" cy="186233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707904" y="2499567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07904" y="4409348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gray">
          <a:xfrm>
            <a:off x="1547664" y="5680850"/>
            <a:ext cx="295232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pitchFamily="34" charset="0"/>
                <a:cs typeface="Arial" pitchFamily="34" charset="0"/>
              </a:rPr>
              <a:t>Standard cleaning / disinfection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5004048" y="5658692"/>
            <a:ext cx="2304256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pitchFamily="34" charset="0"/>
                <a:cs typeface="Arial" pitchFamily="34" charset="0"/>
              </a:rPr>
              <a:t>HPV decontamination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282" y="1124744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30-month </a:t>
            </a:r>
            <a:r>
              <a:rPr lang="en-GB" dirty="0">
                <a:latin typeface="Arial" pitchFamily="34" charset="0"/>
                <a:cs typeface="Arial" pitchFamily="34" charset="0"/>
              </a:rPr>
              <a:t>prospective cohort intervention study performed on 6 high-risk units (5 ICUs)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including </a:t>
            </a:r>
            <a:r>
              <a:rPr lang="en-GB" smtClean="0">
                <a:latin typeface="Arial" pitchFamily="34" charset="0"/>
                <a:cs typeface="Arial" pitchFamily="34" charset="0"/>
              </a:rPr>
              <a:t>8813 patients at </a:t>
            </a:r>
            <a:r>
              <a:rPr lang="en-GB" dirty="0">
                <a:latin typeface="Arial" pitchFamily="34" charset="0"/>
                <a:cs typeface="Arial" pitchFamily="34" charset="0"/>
              </a:rPr>
              <a:t>Johns Hopkins Hospital.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HPV: clinical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290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620357524"/>
              </p:ext>
            </p:extLst>
          </p:nvPr>
        </p:nvGraphicFramePr>
        <p:xfrm>
          <a:off x="755576" y="1844824"/>
          <a:ext cx="712879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07504" y="6474822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Nerandzic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Infect Control Hosp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2015;36:192-197.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052736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Log reductions achieved by a UVC (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Tru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-D) device and PX-UV (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Xenex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) when run for 10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mins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from the same point in the room 4ft from the coupons.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UVC vs. PX-UV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092280" y="3707740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05032" y="37077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PX-UV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7087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74838"/>
            <a:ext cx="2976552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Anderson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ID Week 2015.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20" y="1443841"/>
            <a:ext cx="81747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Randomised </a:t>
            </a:r>
            <a:r>
              <a:rPr lang="en-GB" dirty="0">
                <a:latin typeface="Arial" pitchFamily="34" charset="0"/>
                <a:cs typeface="Arial" pitchFamily="34" charset="0"/>
              </a:rPr>
              <a:t>study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over &gt;2 </a:t>
            </a:r>
            <a:r>
              <a:rPr lang="en-GB" dirty="0">
                <a:latin typeface="Arial" pitchFamily="34" charset="0"/>
                <a:cs typeface="Arial" pitchFamily="34" charset="0"/>
              </a:rPr>
              <a:t>years across 9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hospitals including &gt;25,000 </a:t>
            </a:r>
            <a:r>
              <a:rPr lang="en-GB" dirty="0">
                <a:latin typeface="Arial" pitchFamily="34" charset="0"/>
                <a:cs typeface="Arial" pitchFamily="34" charset="0"/>
              </a:rPr>
              <a:t>exposed patients (admitted into a room where the previous occupant was known to have an MDRO). 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Each </a:t>
            </a:r>
            <a:r>
              <a:rPr lang="en-GB" dirty="0">
                <a:latin typeface="Arial" pitchFamily="34" charset="0"/>
                <a:cs typeface="Arial" pitchFamily="34" charset="0"/>
              </a:rPr>
              <a:t>hospital performed a randomised sequence of different terminal room disinfection approaches: quaternary ammonium compound (QAC) disinfection (control group), bleach, QAC+UVC, and </a:t>
            </a:r>
            <a:r>
              <a:rPr lang="en-GB" dirty="0" err="1">
                <a:latin typeface="Arial" pitchFamily="34" charset="0"/>
                <a:cs typeface="Arial" pitchFamily="34" charset="0"/>
              </a:rPr>
              <a:t>bleach+UVC</a:t>
            </a:r>
            <a:r>
              <a:rPr lang="en-GB" dirty="0">
                <a:latin typeface="Arial" pitchFamily="34" charset="0"/>
                <a:cs typeface="Arial" pitchFamily="34" charset="0"/>
              </a:rPr>
              <a:t>. 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GB" dirty="0">
                <a:latin typeface="Arial" pitchFamily="34" charset="0"/>
                <a:cs typeface="Arial" pitchFamily="34" charset="0"/>
              </a:rPr>
              <a:t>primary outcome was the acquisition rate of a composite group of MDROs (MRSA, VRE,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C.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difficile</a:t>
            </a:r>
            <a:r>
              <a:rPr lang="en-GB" dirty="0">
                <a:latin typeface="Arial" pitchFamily="34" charset="0"/>
                <a:cs typeface="Arial" pitchFamily="34" charset="0"/>
              </a:rPr>
              <a:t>, and MDR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Acinetobacter</a:t>
            </a:r>
            <a:r>
              <a:rPr lang="en-GB" dirty="0">
                <a:latin typeface="Arial" pitchFamily="34" charset="0"/>
                <a:cs typeface="Arial" pitchFamily="34" charset="0"/>
              </a:rPr>
              <a:t> species). 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GB" dirty="0">
                <a:latin typeface="Arial" pitchFamily="34" charset="0"/>
                <a:cs typeface="Arial" pitchFamily="34" charset="0"/>
              </a:rPr>
              <a:t>Compared with the control group, patients admitted into a room decontaminated using UVC were significantly less likely to acquire an MDRO; this difference was 37% (p=0.03) when rooms were pre-cleaned using QAC, and 32% (p=0.01) when rooms were pre-cleaned using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bleach.</a:t>
            </a:r>
          </a:p>
          <a:p>
            <a:pPr marL="285750" indent="-285750">
              <a:buClr>
                <a:schemeClr val="accent5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Surprisingly</a:t>
            </a:r>
            <a:r>
              <a:rPr lang="en-GB" dirty="0">
                <a:latin typeface="Arial" pitchFamily="34" charset="0"/>
                <a:cs typeface="Arial" pitchFamily="34" charset="0"/>
              </a:rPr>
              <a:t>, patients admitted to rooms disinfected using bleach were not significantly less likely to acquire MDROs compared with the control group (p=0.08).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UVC: clinical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8719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919232"/>
              </p:ext>
            </p:extLst>
          </p:nvPr>
        </p:nvGraphicFramePr>
        <p:xfrm>
          <a:off x="357158" y="1381043"/>
          <a:ext cx="8463850" cy="4062771"/>
        </p:xfrm>
        <a:graphic>
          <a:graphicData uri="http://schemas.openxmlformats.org/drawingml/2006/table">
            <a:tbl>
              <a:tblPr/>
              <a:tblGrid>
                <a:gridCol w="3071157"/>
                <a:gridCol w="2540549"/>
                <a:gridCol w="2852144"/>
              </a:tblGrid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Characteristics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HPV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UV systems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Cycle time (for single room)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90 mins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 </a:t>
                      </a:r>
                      <a:r>
                        <a:rPr lang="en-GB" sz="1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mins</a:t>
                      </a: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to &gt;1hr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81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Practicalities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Door and air vent sealing and leak detection required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 door and air vent sealing or leak detection required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Distribution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Homogeneous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Affected by line of sight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Microbiological efficacy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Elimination of pathogens from surfaces; 6-log </a:t>
                      </a:r>
                      <a:r>
                        <a:rPr lang="en-GB" sz="1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sporicidal</a:t>
                      </a: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reduction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Does not eliminate pathogens from surfaces; 1-3 log sporicidal reduction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Evidence of clinical impact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Published evidence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Emerging evidence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Cost</a:t>
                      </a:r>
                      <a:endParaRPr lang="en-GB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Lower</a:t>
                      </a:r>
                      <a:r>
                        <a:rPr lang="en-GB" sz="160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purchase cost; higher running costs</a:t>
                      </a:r>
                      <a:endParaRPr lang="en-GB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Higher</a:t>
                      </a:r>
                      <a:r>
                        <a:rPr lang="en-GB" sz="160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purchase cost; lower running costs</a:t>
                      </a:r>
                      <a:endParaRPr lang="en-GB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74838"/>
            <a:ext cx="3727270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Hosp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2013;83:1-13.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UVC vs. HPV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809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And finally…spread contamination to stop contamination?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228601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Vandini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PLoS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One 2014;26;9(9):e108598.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  <a:hlinkClick r:id="rId2"/>
              </a:rPr>
              <a:t>More here if you’re interested.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vandini bacillus sp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39"/>
            <a:ext cx="6048672" cy="403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5536" y="1404065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latin typeface="Arial" pitchFamily="34" charset="0"/>
                <a:cs typeface="Arial" pitchFamily="34" charset="0"/>
              </a:rPr>
              <a:t>Bacterial load of coliforms (black circles) and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S.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aureus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(white circles). Black arrow = beginning of the “live” cleaning agent; black dotted arrow = conventional cleaning agent.</a:t>
            </a:r>
          </a:p>
        </p:txBody>
      </p:sp>
    </p:spTree>
    <p:extLst>
      <p:ext uri="{BB962C8B-B14F-4D97-AF65-F5344CB8AC3E}">
        <p14:creationId xmlns:p14="http://schemas.microsoft.com/office/powerpoint/2010/main" val="1412941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7681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22192"/>
            <a:ext cx="842493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My favourite papers on…environmental decontamination</a:t>
            </a: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Healthcare NHS Trust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jon.otter@imperial.nhs.uk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6709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960</Words>
  <Application>Microsoft Office PowerPoint</Application>
  <PresentationFormat>On-screen Show (4:3)</PresentationFormat>
  <Paragraphs>128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Transfer of a surrogate marker in a NICU</vt:lpstr>
      <vt:lpstr>Transfer over time: inoculated pod</vt:lpstr>
      <vt:lpstr>Transfer of a surrogate marker in a NICU</vt:lpstr>
      <vt:lpstr>PowerPoint Presentation</vt:lpstr>
      <vt:lpstr>Rethinking the ‘inanimate’ environment</vt:lpstr>
      <vt:lpstr>PowerPoint Presentation</vt:lpstr>
      <vt:lpstr>Contamination-sparing therapy?</vt:lpstr>
      <vt:lpstr>Antimicrobial surfaces (e.g. copper)</vt:lpstr>
      <vt:lpstr>Control contamination at the source</vt:lpstr>
      <vt:lpstr>PowerPoint Presentation</vt:lpstr>
      <vt:lpstr>Wiping away infection</vt:lpstr>
      <vt:lpstr>Automated room decontamination</vt:lpstr>
      <vt:lpstr>HPV: clinical impact</vt:lpstr>
      <vt:lpstr>PowerPoint Presentation</vt:lpstr>
      <vt:lpstr>PowerPoint Presentation</vt:lpstr>
      <vt:lpstr>PowerPoint Presentation</vt:lpstr>
      <vt:lpstr>And finally…spread contamination to stop contamination?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58</cp:revision>
  <dcterms:created xsi:type="dcterms:W3CDTF">2015-03-09T16:50:51Z</dcterms:created>
  <dcterms:modified xsi:type="dcterms:W3CDTF">2016-03-18T08:26:45Z</dcterms:modified>
</cp:coreProperties>
</file>