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tags/tag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rts/chart5.xml" ContentType="application/vnd.openxmlformats-officedocument.drawingml.chart+xml"/>
  <Override PartName="/ppt/theme/themeOverride3.xml" ContentType="application/vnd.openxmlformats-officedocument.themeOverr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48" r:id="rId2"/>
    <p:sldId id="333" r:id="rId3"/>
    <p:sldId id="334" r:id="rId4"/>
    <p:sldId id="257" r:id="rId5"/>
    <p:sldId id="294" r:id="rId6"/>
    <p:sldId id="314" r:id="rId7"/>
    <p:sldId id="335" r:id="rId8"/>
    <p:sldId id="338" r:id="rId9"/>
    <p:sldId id="306" r:id="rId10"/>
    <p:sldId id="261" r:id="rId11"/>
    <p:sldId id="262" r:id="rId12"/>
    <p:sldId id="263" r:id="rId13"/>
    <p:sldId id="264" r:id="rId14"/>
    <p:sldId id="265" r:id="rId15"/>
    <p:sldId id="270" r:id="rId16"/>
    <p:sldId id="272" r:id="rId17"/>
    <p:sldId id="308" r:id="rId18"/>
    <p:sldId id="307" r:id="rId19"/>
    <p:sldId id="296" r:id="rId20"/>
    <p:sldId id="309" r:id="rId21"/>
    <p:sldId id="297" r:id="rId22"/>
    <p:sldId id="292" r:id="rId23"/>
    <p:sldId id="34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4660"/>
  </p:normalViewPr>
  <p:slideViewPr>
    <p:cSldViewPr>
      <p:cViewPr varScale="1">
        <p:scale>
          <a:sx n="65" d="100"/>
          <a:sy n="65" d="100"/>
        </p:scale>
        <p:origin x="-1446"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tter\Documents\Presentations\Images\MRSA%20PHE%20data.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tter\Documents\Personal\CV\PHE\Charts.xls"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oleObject" Target="file:///C:\Users\jotter\Documents\Presentations\HISIPS2014%20GNR\CRE%20vital%20signs.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plotArea>
      <c:layout>
        <c:manualLayout>
          <c:layoutTarget val="inner"/>
          <c:xMode val="edge"/>
          <c:yMode val="edge"/>
          <c:x val="8.2001557764907612E-2"/>
          <c:y val="2.3180454649398882E-2"/>
          <c:w val="0.88713169941965764"/>
          <c:h val="0.85162812436450075"/>
        </c:manualLayout>
      </c:layout>
      <c:lineChart>
        <c:grouping val="standard"/>
        <c:varyColors val="0"/>
        <c:ser>
          <c:idx val="0"/>
          <c:order val="0"/>
          <c:tx>
            <c:v>All cases</c:v>
          </c:tx>
          <c:cat>
            <c:multiLvlStrRef>
              <c:f>'Archive Table 1'!$F$12:$BA$13</c:f>
              <c:multiLvlStrCache>
                <c:ptCount val="48"/>
                <c:lvl>
                  <c:pt idx="0">
                    <c:v>Q2</c:v>
                  </c:pt>
                  <c:pt idx="1">
                    <c:v>Q3</c:v>
                  </c:pt>
                  <c:pt idx="2">
                    <c:v>Q4</c:v>
                  </c:pt>
                  <c:pt idx="3">
                    <c:v>Q1</c:v>
                  </c:pt>
                  <c:pt idx="4">
                    <c:v>Q2</c:v>
                  </c:pt>
                  <c:pt idx="5">
                    <c:v>Q3</c:v>
                  </c:pt>
                  <c:pt idx="6">
                    <c:v>Q4</c:v>
                  </c:pt>
                  <c:pt idx="7">
                    <c:v>Q1</c:v>
                  </c:pt>
                  <c:pt idx="8">
                    <c:v>Q2</c:v>
                  </c:pt>
                  <c:pt idx="9">
                    <c:v>Q3</c:v>
                  </c:pt>
                  <c:pt idx="10">
                    <c:v>Q4</c:v>
                  </c:pt>
                  <c:pt idx="11">
                    <c:v>Q1</c:v>
                  </c:pt>
                  <c:pt idx="12">
                    <c:v>Q2</c:v>
                  </c:pt>
                  <c:pt idx="13">
                    <c:v>Q3</c:v>
                  </c:pt>
                  <c:pt idx="14">
                    <c:v>Q4</c:v>
                  </c:pt>
                  <c:pt idx="15">
                    <c:v>Q1</c:v>
                  </c:pt>
                  <c:pt idx="16">
                    <c:v>Q2</c:v>
                  </c:pt>
                  <c:pt idx="17">
                    <c:v>Q3</c:v>
                  </c:pt>
                  <c:pt idx="18">
                    <c:v>Q4</c:v>
                  </c:pt>
                  <c:pt idx="19">
                    <c:v>Q1</c:v>
                  </c:pt>
                  <c:pt idx="20">
                    <c:v>Q2</c:v>
                  </c:pt>
                  <c:pt idx="21">
                    <c:v>Q3</c:v>
                  </c:pt>
                  <c:pt idx="22">
                    <c:v>Q4</c:v>
                  </c:pt>
                  <c:pt idx="23">
                    <c:v>Q1</c:v>
                  </c:pt>
                  <c:pt idx="24">
                    <c:v>Q2</c:v>
                  </c:pt>
                  <c:pt idx="25">
                    <c:v>Q3</c:v>
                  </c:pt>
                  <c:pt idx="26">
                    <c:v>Q4</c:v>
                  </c:pt>
                  <c:pt idx="27">
                    <c:v>Q1</c:v>
                  </c:pt>
                  <c:pt idx="28">
                    <c:v>Q2</c:v>
                  </c:pt>
                  <c:pt idx="29">
                    <c:v>Q3</c:v>
                  </c:pt>
                  <c:pt idx="30">
                    <c:v>Q4</c:v>
                  </c:pt>
                  <c:pt idx="31">
                    <c:v>Q1</c:v>
                  </c:pt>
                  <c:pt idx="32">
                    <c:v>Q2</c:v>
                  </c:pt>
                  <c:pt idx="33">
                    <c:v>Q3</c:v>
                  </c:pt>
                  <c:pt idx="34">
                    <c:v>Q4</c:v>
                  </c:pt>
                  <c:pt idx="35">
                    <c:v>Q1</c:v>
                  </c:pt>
                  <c:pt idx="36">
                    <c:v>Q2</c:v>
                  </c:pt>
                  <c:pt idx="37">
                    <c:v>Q3</c:v>
                  </c:pt>
                  <c:pt idx="38">
                    <c:v>Q4</c:v>
                  </c:pt>
                  <c:pt idx="39">
                    <c:v>Q1</c:v>
                  </c:pt>
                  <c:pt idx="40">
                    <c:v>Q2</c:v>
                  </c:pt>
                  <c:pt idx="41">
                    <c:v>Q3</c:v>
                  </c:pt>
                  <c:pt idx="42">
                    <c:v>Q4</c:v>
                  </c:pt>
                  <c:pt idx="43">
                    <c:v>Q1</c:v>
                  </c:pt>
                  <c:pt idx="44">
                    <c:v>Q2</c:v>
                  </c:pt>
                  <c:pt idx="45">
                    <c:v>Q3</c:v>
                  </c:pt>
                  <c:pt idx="46">
                    <c:v>Q4</c:v>
                  </c:pt>
                  <c:pt idx="47">
                    <c:v>Q1</c:v>
                  </c:pt>
                </c:lvl>
                <c:lvl>
                  <c:pt idx="0">
                    <c:v>2001</c:v>
                  </c:pt>
                  <c:pt idx="3">
                    <c:v>2002</c:v>
                  </c:pt>
                  <c:pt idx="7">
                    <c:v>2003</c:v>
                  </c:pt>
                  <c:pt idx="11">
                    <c:v>2004</c:v>
                  </c:pt>
                  <c:pt idx="15">
                    <c:v>2005</c:v>
                  </c:pt>
                  <c:pt idx="19">
                    <c:v>2006</c:v>
                  </c:pt>
                  <c:pt idx="23">
                    <c:v>2007</c:v>
                  </c:pt>
                  <c:pt idx="27">
                    <c:v>2008</c:v>
                  </c:pt>
                  <c:pt idx="31">
                    <c:v>2009</c:v>
                  </c:pt>
                  <c:pt idx="35">
                    <c:v>2010</c:v>
                  </c:pt>
                  <c:pt idx="39">
                    <c:v>2011</c:v>
                  </c:pt>
                  <c:pt idx="43">
                    <c:v>2012</c:v>
                  </c:pt>
                  <c:pt idx="47">
                    <c:v>2013</c:v>
                  </c:pt>
                </c:lvl>
              </c:multiLvlStrCache>
            </c:multiLvlStrRef>
          </c:cat>
          <c:val>
            <c:numRef>
              <c:f>'Archive Table 1'!$F$14:$BA$14</c:f>
              <c:numCache>
                <c:formatCode>#,##0</c:formatCode>
                <c:ptCount val="48"/>
                <c:pt idx="0">
                  <c:v>1807</c:v>
                </c:pt>
                <c:pt idx="1">
                  <c:v>1813</c:v>
                </c:pt>
                <c:pt idx="2">
                  <c:v>1868</c:v>
                </c:pt>
                <c:pt idx="3">
                  <c:v>1803</c:v>
                </c:pt>
                <c:pt idx="4">
                  <c:v>1770</c:v>
                </c:pt>
                <c:pt idx="5">
                  <c:v>1842</c:v>
                </c:pt>
                <c:pt idx="6">
                  <c:v>1859</c:v>
                </c:pt>
                <c:pt idx="7">
                  <c:v>1955</c:v>
                </c:pt>
                <c:pt idx="8">
                  <c:v>1842</c:v>
                </c:pt>
                <c:pt idx="9">
                  <c:v>1903</c:v>
                </c:pt>
                <c:pt idx="10">
                  <c:v>1959</c:v>
                </c:pt>
                <c:pt idx="11">
                  <c:v>1996</c:v>
                </c:pt>
                <c:pt idx="12">
                  <c:v>1845</c:v>
                </c:pt>
                <c:pt idx="13">
                  <c:v>1703</c:v>
                </c:pt>
                <c:pt idx="14">
                  <c:v>1785</c:v>
                </c:pt>
                <c:pt idx="15">
                  <c:v>1900</c:v>
                </c:pt>
                <c:pt idx="16">
                  <c:v>1872</c:v>
                </c:pt>
                <c:pt idx="17">
                  <c:v>1698</c:v>
                </c:pt>
                <c:pt idx="18">
                  <c:v>1691</c:v>
                </c:pt>
                <c:pt idx="19">
                  <c:v>1835</c:v>
                </c:pt>
                <c:pt idx="20">
                  <c:v>1742</c:v>
                </c:pt>
                <c:pt idx="21">
                  <c:v>1651</c:v>
                </c:pt>
                <c:pt idx="22">
                  <c:v>1543</c:v>
                </c:pt>
                <c:pt idx="23">
                  <c:v>1447</c:v>
                </c:pt>
                <c:pt idx="24">
                  <c:v>1306</c:v>
                </c:pt>
                <c:pt idx="25">
                  <c:v>1083</c:v>
                </c:pt>
                <c:pt idx="26">
                  <c:v>1092</c:v>
                </c:pt>
                <c:pt idx="27">
                  <c:v>970</c:v>
                </c:pt>
                <c:pt idx="28">
                  <c:v>839</c:v>
                </c:pt>
                <c:pt idx="29">
                  <c:v>724</c:v>
                </c:pt>
                <c:pt idx="30">
                  <c:v>678</c:v>
                </c:pt>
                <c:pt idx="31">
                  <c:v>694</c:v>
                </c:pt>
                <c:pt idx="32">
                  <c:v>510</c:v>
                </c:pt>
                <c:pt idx="33">
                  <c:v>462</c:v>
                </c:pt>
                <c:pt idx="34">
                  <c:v>443</c:v>
                </c:pt>
                <c:pt idx="35">
                  <c:v>483</c:v>
                </c:pt>
                <c:pt idx="36">
                  <c:v>421</c:v>
                </c:pt>
                <c:pt idx="37">
                  <c:v>396</c:v>
                </c:pt>
                <c:pt idx="38">
                  <c:v>331</c:v>
                </c:pt>
                <c:pt idx="39">
                  <c:v>333</c:v>
                </c:pt>
                <c:pt idx="40">
                  <c:v>319</c:v>
                </c:pt>
                <c:pt idx="41">
                  <c:v>266</c:v>
                </c:pt>
                <c:pt idx="42">
                  <c:v>269</c:v>
                </c:pt>
                <c:pt idx="43">
                  <c:v>262</c:v>
                </c:pt>
                <c:pt idx="44">
                  <c:v>224</c:v>
                </c:pt>
                <c:pt idx="45">
                  <c:v>229</c:v>
                </c:pt>
                <c:pt idx="46">
                  <c:v>219</c:v>
                </c:pt>
                <c:pt idx="47">
                  <c:v>252</c:v>
                </c:pt>
              </c:numCache>
            </c:numRef>
          </c:val>
          <c:smooth val="0"/>
        </c:ser>
        <c:ser>
          <c:idx val="1"/>
          <c:order val="1"/>
          <c:tx>
            <c:v>Trust apportioned</c:v>
          </c:tx>
          <c:cat>
            <c:multiLvlStrRef>
              <c:f>'Archive Table 1'!$F$12:$BA$13</c:f>
              <c:multiLvlStrCache>
                <c:ptCount val="48"/>
                <c:lvl>
                  <c:pt idx="0">
                    <c:v>Q2</c:v>
                  </c:pt>
                  <c:pt idx="1">
                    <c:v>Q3</c:v>
                  </c:pt>
                  <c:pt idx="2">
                    <c:v>Q4</c:v>
                  </c:pt>
                  <c:pt idx="3">
                    <c:v>Q1</c:v>
                  </c:pt>
                  <c:pt idx="4">
                    <c:v>Q2</c:v>
                  </c:pt>
                  <c:pt idx="5">
                    <c:v>Q3</c:v>
                  </c:pt>
                  <c:pt idx="6">
                    <c:v>Q4</c:v>
                  </c:pt>
                  <c:pt idx="7">
                    <c:v>Q1</c:v>
                  </c:pt>
                  <c:pt idx="8">
                    <c:v>Q2</c:v>
                  </c:pt>
                  <c:pt idx="9">
                    <c:v>Q3</c:v>
                  </c:pt>
                  <c:pt idx="10">
                    <c:v>Q4</c:v>
                  </c:pt>
                  <c:pt idx="11">
                    <c:v>Q1</c:v>
                  </c:pt>
                  <c:pt idx="12">
                    <c:v>Q2</c:v>
                  </c:pt>
                  <c:pt idx="13">
                    <c:v>Q3</c:v>
                  </c:pt>
                  <c:pt idx="14">
                    <c:v>Q4</c:v>
                  </c:pt>
                  <c:pt idx="15">
                    <c:v>Q1</c:v>
                  </c:pt>
                  <c:pt idx="16">
                    <c:v>Q2</c:v>
                  </c:pt>
                  <c:pt idx="17">
                    <c:v>Q3</c:v>
                  </c:pt>
                  <c:pt idx="18">
                    <c:v>Q4</c:v>
                  </c:pt>
                  <c:pt idx="19">
                    <c:v>Q1</c:v>
                  </c:pt>
                  <c:pt idx="20">
                    <c:v>Q2</c:v>
                  </c:pt>
                  <c:pt idx="21">
                    <c:v>Q3</c:v>
                  </c:pt>
                  <c:pt idx="22">
                    <c:v>Q4</c:v>
                  </c:pt>
                  <c:pt idx="23">
                    <c:v>Q1</c:v>
                  </c:pt>
                  <c:pt idx="24">
                    <c:v>Q2</c:v>
                  </c:pt>
                  <c:pt idx="25">
                    <c:v>Q3</c:v>
                  </c:pt>
                  <c:pt idx="26">
                    <c:v>Q4</c:v>
                  </c:pt>
                  <c:pt idx="27">
                    <c:v>Q1</c:v>
                  </c:pt>
                  <c:pt idx="28">
                    <c:v>Q2</c:v>
                  </c:pt>
                  <c:pt idx="29">
                    <c:v>Q3</c:v>
                  </c:pt>
                  <c:pt idx="30">
                    <c:v>Q4</c:v>
                  </c:pt>
                  <c:pt idx="31">
                    <c:v>Q1</c:v>
                  </c:pt>
                  <c:pt idx="32">
                    <c:v>Q2</c:v>
                  </c:pt>
                  <c:pt idx="33">
                    <c:v>Q3</c:v>
                  </c:pt>
                  <c:pt idx="34">
                    <c:v>Q4</c:v>
                  </c:pt>
                  <c:pt idx="35">
                    <c:v>Q1</c:v>
                  </c:pt>
                  <c:pt idx="36">
                    <c:v>Q2</c:v>
                  </c:pt>
                  <c:pt idx="37">
                    <c:v>Q3</c:v>
                  </c:pt>
                  <c:pt idx="38">
                    <c:v>Q4</c:v>
                  </c:pt>
                  <c:pt idx="39">
                    <c:v>Q1</c:v>
                  </c:pt>
                  <c:pt idx="40">
                    <c:v>Q2</c:v>
                  </c:pt>
                  <c:pt idx="41">
                    <c:v>Q3</c:v>
                  </c:pt>
                  <c:pt idx="42">
                    <c:v>Q4</c:v>
                  </c:pt>
                  <c:pt idx="43">
                    <c:v>Q1</c:v>
                  </c:pt>
                  <c:pt idx="44">
                    <c:v>Q2</c:v>
                  </c:pt>
                  <c:pt idx="45">
                    <c:v>Q3</c:v>
                  </c:pt>
                  <c:pt idx="46">
                    <c:v>Q4</c:v>
                  </c:pt>
                  <c:pt idx="47">
                    <c:v>Q1</c:v>
                  </c:pt>
                </c:lvl>
                <c:lvl>
                  <c:pt idx="0">
                    <c:v>2001</c:v>
                  </c:pt>
                  <c:pt idx="3">
                    <c:v>2002</c:v>
                  </c:pt>
                  <c:pt idx="7">
                    <c:v>2003</c:v>
                  </c:pt>
                  <c:pt idx="11">
                    <c:v>2004</c:v>
                  </c:pt>
                  <c:pt idx="15">
                    <c:v>2005</c:v>
                  </c:pt>
                  <c:pt idx="19">
                    <c:v>2006</c:v>
                  </c:pt>
                  <c:pt idx="23">
                    <c:v>2007</c:v>
                  </c:pt>
                  <c:pt idx="27">
                    <c:v>2008</c:v>
                  </c:pt>
                  <c:pt idx="31">
                    <c:v>2009</c:v>
                  </c:pt>
                  <c:pt idx="35">
                    <c:v>2010</c:v>
                  </c:pt>
                  <c:pt idx="39">
                    <c:v>2011</c:v>
                  </c:pt>
                  <c:pt idx="43">
                    <c:v>2012</c:v>
                  </c:pt>
                  <c:pt idx="47">
                    <c:v>2013</c:v>
                  </c:pt>
                </c:lvl>
              </c:multiLvlStrCache>
            </c:multiLvlStrRef>
          </c:cat>
          <c:val>
            <c:numRef>
              <c:f>'Archive Table 1'!$F$15:$BA$15</c:f>
              <c:numCache>
                <c:formatCode>General</c:formatCode>
                <c:ptCount val="48"/>
                <c:pt idx="28" formatCode="#,##0">
                  <c:v>459</c:v>
                </c:pt>
                <c:pt idx="29" formatCode="#,##0">
                  <c:v>389</c:v>
                </c:pt>
                <c:pt idx="30" formatCode="#,##0">
                  <c:v>369</c:v>
                </c:pt>
                <c:pt idx="31" formatCode="#,##0">
                  <c:v>389</c:v>
                </c:pt>
                <c:pt idx="32" formatCode="#,##0">
                  <c:v>251</c:v>
                </c:pt>
                <c:pt idx="33" formatCode="#,##0">
                  <c:v>237</c:v>
                </c:pt>
                <c:pt idx="34" formatCode="#,##0">
                  <c:v>237</c:v>
                </c:pt>
                <c:pt idx="35" formatCode="#,##0">
                  <c:v>279</c:v>
                </c:pt>
                <c:pt idx="36" formatCode="#,##0">
                  <c:v>198</c:v>
                </c:pt>
                <c:pt idx="37" formatCode="#,##0">
                  <c:v>186</c:v>
                </c:pt>
                <c:pt idx="38" formatCode="#,##0">
                  <c:v>155</c:v>
                </c:pt>
                <c:pt idx="39" formatCode="#,##0">
                  <c:v>149</c:v>
                </c:pt>
                <c:pt idx="40" formatCode="#,##0">
                  <c:v>148</c:v>
                </c:pt>
                <c:pt idx="41" formatCode="#,##0">
                  <c:v>103</c:v>
                </c:pt>
                <c:pt idx="42" formatCode="#,##0">
                  <c:v>105</c:v>
                </c:pt>
                <c:pt idx="43" formatCode="#,##0">
                  <c:v>117</c:v>
                </c:pt>
                <c:pt idx="44" formatCode="#,##0">
                  <c:v>94</c:v>
                </c:pt>
                <c:pt idx="45" formatCode="#,##0">
                  <c:v>96</c:v>
                </c:pt>
                <c:pt idx="46" formatCode="#,##0">
                  <c:v>92</c:v>
                </c:pt>
                <c:pt idx="47" formatCode="#,##0">
                  <c:v>116</c:v>
                </c:pt>
              </c:numCache>
            </c:numRef>
          </c:val>
          <c:smooth val="0"/>
        </c:ser>
        <c:dLbls>
          <c:showLegendKey val="0"/>
          <c:showVal val="0"/>
          <c:showCatName val="0"/>
          <c:showSerName val="0"/>
          <c:showPercent val="0"/>
          <c:showBubbleSize val="0"/>
        </c:dLbls>
        <c:marker val="1"/>
        <c:smooth val="0"/>
        <c:axId val="95992064"/>
        <c:axId val="95993856"/>
      </c:lineChart>
      <c:catAx>
        <c:axId val="95992064"/>
        <c:scaling>
          <c:orientation val="minMax"/>
        </c:scaling>
        <c:delete val="0"/>
        <c:axPos val="b"/>
        <c:numFmt formatCode="General" sourceLinked="1"/>
        <c:majorTickMark val="out"/>
        <c:minorTickMark val="none"/>
        <c:tickLblPos val="nextTo"/>
        <c:txPr>
          <a:bodyPr rot="0" vert="horz"/>
          <a:lstStyle/>
          <a:p>
            <a:pPr>
              <a:defRPr sz="800"/>
            </a:pPr>
            <a:endParaRPr lang="en-US"/>
          </a:p>
        </c:txPr>
        <c:crossAx val="95993856"/>
        <c:crosses val="autoZero"/>
        <c:auto val="1"/>
        <c:lblAlgn val="ctr"/>
        <c:lblOffset val="100"/>
        <c:noMultiLvlLbl val="0"/>
      </c:catAx>
      <c:valAx>
        <c:axId val="95993856"/>
        <c:scaling>
          <c:orientation val="minMax"/>
        </c:scaling>
        <c:delete val="0"/>
        <c:axPos val="l"/>
        <c:title>
          <c:tx>
            <c:rich>
              <a:bodyPr/>
              <a:lstStyle/>
              <a:p>
                <a:pPr>
                  <a:defRPr b="0"/>
                </a:pPr>
                <a:r>
                  <a:rPr lang="en-GB" b="0" dirty="0" smtClean="0"/>
                  <a:t>Number of MRSA </a:t>
                </a:r>
                <a:r>
                  <a:rPr lang="en-GB" b="0" dirty="0" err="1" smtClean="0"/>
                  <a:t>bacteraemias</a:t>
                </a:r>
                <a:endParaRPr lang="en-GB" b="0" dirty="0" smtClean="0"/>
              </a:p>
            </c:rich>
          </c:tx>
          <c:layout>
            <c:manualLayout>
              <c:xMode val="edge"/>
              <c:yMode val="edge"/>
              <c:x val="0"/>
              <c:y val="0.25011937359650499"/>
            </c:manualLayout>
          </c:layout>
          <c:overlay val="0"/>
        </c:title>
        <c:numFmt formatCode="#,##0" sourceLinked="1"/>
        <c:majorTickMark val="out"/>
        <c:minorTickMark val="none"/>
        <c:tickLblPos val="nextTo"/>
        <c:txPr>
          <a:bodyPr rot="0" vert="horz"/>
          <a:lstStyle/>
          <a:p>
            <a:pPr>
              <a:defRPr/>
            </a:pPr>
            <a:endParaRPr lang="en-US"/>
          </a:p>
        </c:txPr>
        <c:crossAx val="95992064"/>
        <c:crosses val="autoZero"/>
        <c:crossBetween val="between"/>
      </c:valAx>
      <c:spPr>
        <a:noFill/>
      </c:spPr>
    </c:plotArea>
    <c:legend>
      <c:legendPos val="r"/>
      <c:layout>
        <c:manualLayout>
          <c:xMode val="edge"/>
          <c:yMode val="edge"/>
          <c:x val="0.11074671677509514"/>
          <c:y val="0.60774034244197805"/>
          <c:w val="0.21519064466992804"/>
          <c:h val="0.15295533113305917"/>
        </c:manualLayout>
      </c:layout>
      <c:overlay val="0"/>
    </c:legend>
    <c:plotVisOnly val="1"/>
    <c:dispBlanksAs val="gap"/>
    <c:showDLblsOverMax val="0"/>
  </c:chart>
  <c:spPr>
    <a:noFill/>
  </c:spPr>
  <c:txPr>
    <a:bodyPr/>
    <a:lstStyle/>
    <a:p>
      <a:pPr>
        <a:defRPr sz="100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plotArea>
      <c:layout>
        <c:manualLayout>
          <c:layoutTarget val="inner"/>
          <c:xMode val="edge"/>
          <c:yMode val="edge"/>
          <c:x val="0.13293164916885389"/>
          <c:y val="2.3180454649398802E-2"/>
          <c:w val="0.84335958005249345"/>
          <c:h val="0.8138506467146337"/>
        </c:manualLayout>
      </c:layout>
      <c:lineChart>
        <c:grouping val="standard"/>
        <c:varyColors val="0"/>
        <c:ser>
          <c:idx val="0"/>
          <c:order val="0"/>
          <c:tx>
            <c:v>All cases</c:v>
          </c:tx>
          <c:cat>
            <c:multiLvlStrRef>
              <c:f>'Archive Table 1'!$Q$17:$BA$18</c:f>
              <c:multiLvlStrCache>
                <c:ptCount val="3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pt idx="27">
                    <c:v>Q4</c:v>
                  </c:pt>
                  <c:pt idx="28">
                    <c:v>Q1</c:v>
                  </c:pt>
                  <c:pt idx="29">
                    <c:v>Q2</c:v>
                  </c:pt>
                  <c:pt idx="30">
                    <c:v>Q3</c:v>
                  </c:pt>
                  <c:pt idx="31">
                    <c:v>Q4</c:v>
                  </c:pt>
                  <c:pt idx="32">
                    <c:v>Q1</c:v>
                  </c:pt>
                  <c:pt idx="33">
                    <c:v>Q2</c:v>
                  </c:pt>
                  <c:pt idx="34">
                    <c:v>Q3</c:v>
                  </c:pt>
                  <c:pt idx="35">
                    <c:v>Q4</c:v>
                  </c:pt>
                  <c:pt idx="36">
                    <c:v>Q1</c:v>
                  </c:pt>
                </c:lvl>
                <c:lvl>
                  <c:pt idx="0">
                    <c:v>2004</c:v>
                  </c:pt>
                  <c:pt idx="4">
                    <c:v>2005</c:v>
                  </c:pt>
                  <c:pt idx="8">
                    <c:v>2006</c:v>
                  </c:pt>
                  <c:pt idx="12">
                    <c:v>2007</c:v>
                  </c:pt>
                  <c:pt idx="16">
                    <c:v>2008</c:v>
                  </c:pt>
                  <c:pt idx="20">
                    <c:v>2009</c:v>
                  </c:pt>
                  <c:pt idx="24">
                    <c:v>2010</c:v>
                  </c:pt>
                  <c:pt idx="28">
                    <c:v>2011</c:v>
                  </c:pt>
                  <c:pt idx="32">
                    <c:v>2012</c:v>
                  </c:pt>
                  <c:pt idx="36">
                    <c:v>2013</c:v>
                  </c:pt>
                </c:lvl>
              </c:multiLvlStrCache>
            </c:multiLvlStrRef>
          </c:cat>
          <c:val>
            <c:numRef>
              <c:f>'Archive Table 1'!$Q$19:$BA$19</c:f>
              <c:numCache>
                <c:formatCode>#,##0</c:formatCode>
                <c:ptCount val="37"/>
                <c:pt idx="0">
                  <c:v>12068</c:v>
                </c:pt>
                <c:pt idx="1">
                  <c:v>10838</c:v>
                </c:pt>
                <c:pt idx="2">
                  <c:v>10412</c:v>
                </c:pt>
                <c:pt idx="3">
                  <c:v>11245</c:v>
                </c:pt>
                <c:pt idx="4">
                  <c:v>15197</c:v>
                </c:pt>
                <c:pt idx="5">
                  <c:v>13860</c:v>
                </c:pt>
                <c:pt idx="6">
                  <c:v>11431</c:v>
                </c:pt>
                <c:pt idx="7">
                  <c:v>11341</c:v>
                </c:pt>
                <c:pt idx="8">
                  <c:v>15349</c:v>
                </c:pt>
                <c:pt idx="9">
                  <c:v>14689</c:v>
                </c:pt>
                <c:pt idx="10">
                  <c:v>12821</c:v>
                </c:pt>
                <c:pt idx="11">
                  <c:v>12776</c:v>
                </c:pt>
                <c:pt idx="12">
                  <c:v>15644</c:v>
                </c:pt>
                <c:pt idx="13">
                  <c:v>16864</c:v>
                </c:pt>
                <c:pt idx="14">
                  <c:v>13419</c:v>
                </c:pt>
                <c:pt idx="15">
                  <c:v>12248</c:v>
                </c:pt>
                <c:pt idx="16">
                  <c:v>12967</c:v>
                </c:pt>
                <c:pt idx="17">
                  <c:v>10883</c:v>
                </c:pt>
                <c:pt idx="18">
                  <c:v>8948</c:v>
                </c:pt>
                <c:pt idx="19">
                  <c:v>7907</c:v>
                </c:pt>
                <c:pt idx="20">
                  <c:v>8357</c:v>
                </c:pt>
                <c:pt idx="21">
                  <c:v>6854</c:v>
                </c:pt>
                <c:pt idx="22">
                  <c:v>6407</c:v>
                </c:pt>
                <c:pt idx="23">
                  <c:v>6002</c:v>
                </c:pt>
                <c:pt idx="24">
                  <c:v>6341</c:v>
                </c:pt>
                <c:pt idx="25">
                  <c:v>5981</c:v>
                </c:pt>
                <c:pt idx="26">
                  <c:v>5909</c:v>
                </c:pt>
                <c:pt idx="27">
                  <c:v>4984</c:v>
                </c:pt>
                <c:pt idx="28">
                  <c:v>4833</c:v>
                </c:pt>
                <c:pt idx="29">
                  <c:v>4967</c:v>
                </c:pt>
                <c:pt idx="30">
                  <c:v>4994</c:v>
                </c:pt>
                <c:pt idx="31">
                  <c:v>4350</c:v>
                </c:pt>
                <c:pt idx="32">
                  <c:v>3711</c:v>
                </c:pt>
                <c:pt idx="33">
                  <c:v>3655</c:v>
                </c:pt>
                <c:pt idx="34">
                  <c:v>3867</c:v>
                </c:pt>
                <c:pt idx="35">
                  <c:v>3754</c:v>
                </c:pt>
                <c:pt idx="36">
                  <c:v>3411</c:v>
                </c:pt>
              </c:numCache>
            </c:numRef>
          </c:val>
          <c:smooth val="0"/>
        </c:ser>
        <c:ser>
          <c:idx val="1"/>
          <c:order val="1"/>
          <c:tx>
            <c:v>Trust apportioned</c:v>
          </c:tx>
          <c:cat>
            <c:multiLvlStrRef>
              <c:f>'Archive Table 1'!$Q$17:$BA$18</c:f>
              <c:multiLvlStrCache>
                <c:ptCount val="3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pt idx="27">
                    <c:v>Q4</c:v>
                  </c:pt>
                  <c:pt idx="28">
                    <c:v>Q1</c:v>
                  </c:pt>
                  <c:pt idx="29">
                    <c:v>Q2</c:v>
                  </c:pt>
                  <c:pt idx="30">
                    <c:v>Q3</c:v>
                  </c:pt>
                  <c:pt idx="31">
                    <c:v>Q4</c:v>
                  </c:pt>
                  <c:pt idx="32">
                    <c:v>Q1</c:v>
                  </c:pt>
                  <c:pt idx="33">
                    <c:v>Q2</c:v>
                  </c:pt>
                  <c:pt idx="34">
                    <c:v>Q3</c:v>
                  </c:pt>
                  <c:pt idx="35">
                    <c:v>Q4</c:v>
                  </c:pt>
                  <c:pt idx="36">
                    <c:v>Q1</c:v>
                  </c:pt>
                </c:lvl>
                <c:lvl>
                  <c:pt idx="0">
                    <c:v>2004</c:v>
                  </c:pt>
                  <c:pt idx="4">
                    <c:v>2005</c:v>
                  </c:pt>
                  <c:pt idx="8">
                    <c:v>2006</c:v>
                  </c:pt>
                  <c:pt idx="12">
                    <c:v>2007</c:v>
                  </c:pt>
                  <c:pt idx="16">
                    <c:v>2008</c:v>
                  </c:pt>
                  <c:pt idx="20">
                    <c:v>2009</c:v>
                  </c:pt>
                  <c:pt idx="24">
                    <c:v>2010</c:v>
                  </c:pt>
                  <c:pt idx="28">
                    <c:v>2011</c:v>
                  </c:pt>
                  <c:pt idx="32">
                    <c:v>2012</c:v>
                  </c:pt>
                  <c:pt idx="36">
                    <c:v>2013</c:v>
                  </c:pt>
                </c:lvl>
              </c:multiLvlStrCache>
            </c:multiLvlStrRef>
          </c:cat>
          <c:val>
            <c:numRef>
              <c:f>'Archive Table 1'!$Q$20:$BA$20</c:f>
              <c:numCache>
                <c:formatCode>General</c:formatCode>
                <c:ptCount val="37"/>
                <c:pt idx="13" formatCode="#,##0">
                  <c:v>10440</c:v>
                </c:pt>
                <c:pt idx="14" formatCode="#,##0">
                  <c:v>7915</c:v>
                </c:pt>
                <c:pt idx="15" formatCode="#,##0">
                  <c:v>7157</c:v>
                </c:pt>
                <c:pt idx="16" formatCode="#,##0">
                  <c:v>7930</c:v>
                </c:pt>
                <c:pt idx="17" formatCode="#,##0">
                  <c:v>6158</c:v>
                </c:pt>
                <c:pt idx="18" formatCode="#,##0">
                  <c:v>4687</c:v>
                </c:pt>
                <c:pt idx="19" formatCode="#,##0">
                  <c:v>4310</c:v>
                </c:pt>
                <c:pt idx="20" formatCode="#,##0">
                  <c:v>4772</c:v>
                </c:pt>
                <c:pt idx="21" formatCode="#,##0">
                  <c:v>3605</c:v>
                </c:pt>
                <c:pt idx="22" formatCode="#,##0">
                  <c:v>3097</c:v>
                </c:pt>
                <c:pt idx="23" formatCode="#,##0">
                  <c:v>3029</c:v>
                </c:pt>
                <c:pt idx="24" formatCode="#,##0">
                  <c:v>3489</c:v>
                </c:pt>
                <c:pt idx="25" formatCode="#,##0">
                  <c:v>2996</c:v>
                </c:pt>
                <c:pt idx="26" formatCode="#,##0">
                  <c:v>2632</c:v>
                </c:pt>
                <c:pt idx="27" formatCode="#,##0">
                  <c:v>2431</c:v>
                </c:pt>
                <c:pt idx="28" formatCode="#,##0">
                  <c:v>2358</c:v>
                </c:pt>
                <c:pt idx="29" formatCode="#,##0">
                  <c:v>2206</c:v>
                </c:pt>
                <c:pt idx="30" formatCode="#,##0">
                  <c:v>2046</c:v>
                </c:pt>
                <c:pt idx="31" formatCode="#,##0">
                  <c:v>1824</c:v>
                </c:pt>
                <c:pt idx="32" formatCode="#,##0">
                  <c:v>1613</c:v>
                </c:pt>
                <c:pt idx="33" formatCode="#,##0">
                  <c:v>1516</c:v>
                </c:pt>
                <c:pt idx="34" formatCode="#,##0">
                  <c:v>1432</c:v>
                </c:pt>
                <c:pt idx="35" formatCode="#,##0">
                  <c:v>1524</c:v>
                </c:pt>
                <c:pt idx="36" formatCode="#,##0">
                  <c:v>1502</c:v>
                </c:pt>
              </c:numCache>
            </c:numRef>
          </c:val>
          <c:smooth val="0"/>
        </c:ser>
        <c:dLbls>
          <c:showLegendKey val="0"/>
          <c:showVal val="0"/>
          <c:showCatName val="0"/>
          <c:showSerName val="0"/>
          <c:showPercent val="0"/>
          <c:showBubbleSize val="0"/>
        </c:dLbls>
        <c:marker val="1"/>
        <c:smooth val="0"/>
        <c:axId val="91334912"/>
        <c:axId val="91336704"/>
      </c:lineChart>
      <c:catAx>
        <c:axId val="91334912"/>
        <c:scaling>
          <c:orientation val="minMax"/>
        </c:scaling>
        <c:delete val="0"/>
        <c:axPos val="b"/>
        <c:numFmt formatCode="General" sourceLinked="1"/>
        <c:majorTickMark val="out"/>
        <c:minorTickMark val="none"/>
        <c:tickLblPos val="nextTo"/>
        <c:crossAx val="91336704"/>
        <c:crosses val="autoZero"/>
        <c:auto val="1"/>
        <c:lblAlgn val="ctr"/>
        <c:lblOffset val="100"/>
        <c:noMultiLvlLbl val="0"/>
      </c:catAx>
      <c:valAx>
        <c:axId val="91336704"/>
        <c:scaling>
          <c:orientation val="minMax"/>
        </c:scaling>
        <c:delete val="0"/>
        <c:axPos val="l"/>
        <c:title>
          <c:tx>
            <c:rich>
              <a:bodyPr rot="-5400000" vert="horz"/>
              <a:lstStyle/>
              <a:p>
                <a:pPr>
                  <a:defRPr b="0" i="1"/>
                </a:pPr>
                <a:r>
                  <a:rPr lang="en-GB" b="0" i="1"/>
                  <a:t>C. difficile infection (CDI)I cases</a:t>
                </a:r>
              </a:p>
            </c:rich>
          </c:tx>
          <c:layout>
            <c:manualLayout>
              <c:xMode val="edge"/>
              <c:yMode val="edge"/>
              <c:x val="2.0833333333333388E-2"/>
              <c:y val="0.18290423164142397"/>
            </c:manualLayout>
          </c:layout>
          <c:overlay val="0"/>
        </c:title>
        <c:numFmt formatCode="#,##0" sourceLinked="1"/>
        <c:majorTickMark val="out"/>
        <c:minorTickMark val="none"/>
        <c:tickLblPos val="nextTo"/>
        <c:crossAx val="91334912"/>
        <c:crosses val="autoZero"/>
        <c:crossBetween val="between"/>
      </c:valAx>
      <c:spPr>
        <a:noFill/>
      </c:spPr>
    </c:plotArea>
    <c:legend>
      <c:legendPos val="r"/>
      <c:layout>
        <c:manualLayout>
          <c:xMode val="edge"/>
          <c:yMode val="edge"/>
          <c:x val="0.16736909448818899"/>
          <c:y val="0.55125720904840569"/>
          <c:w val="0.23316229221347334"/>
          <c:h val="0.13773079453512196"/>
        </c:manualLayout>
      </c:layout>
      <c:overlay val="0"/>
    </c:legend>
    <c:plotVisOnly val="1"/>
    <c:dispBlanksAs val="gap"/>
    <c:showDLblsOverMax val="0"/>
  </c:chart>
  <c:spPr>
    <a:noFill/>
  </c:spPr>
  <c:txPr>
    <a:bodyPr/>
    <a:lstStyle/>
    <a:p>
      <a:pPr>
        <a:defRPr sz="1200">
          <a:solidFill>
            <a:schemeClr val="tx1"/>
          </a:solidFill>
          <a:latin typeface="+mj-lt"/>
          <a:cs typeface="Arial"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schemeClr val="tx1"/>
              </a:solidFill>
            </c:spPr>
          </c:dPt>
          <c:val>
            <c:numRef>
              <c:f>Sheet1!$A$2:$A$3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prstClr val="black"/>
              </a:solidFill>
            </c:spPr>
          </c:dPt>
          <c:val>
            <c:numRef>
              <c:f>Sheet1!$A$5:$A$6</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1"/>
    </mc:Choice>
    <mc:Fallback>
      <c:style val="1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616743317154868"/>
          <c:y val="5.1411552136656415E-2"/>
          <c:w val="0.42747595499212282"/>
          <c:h val="0.8157255242308018"/>
        </c:manualLayout>
      </c:layout>
      <c:lineChart>
        <c:grouping val="standard"/>
        <c:varyColors val="0"/>
        <c:ser>
          <c:idx val="0"/>
          <c:order val="0"/>
          <c:tx>
            <c:strRef>
              <c:f>Sheet1!$A$2</c:f>
              <c:strCache>
                <c:ptCount val="1"/>
                <c:pt idx="0">
                  <c:v>K. pneumoniae / oxytoca</c:v>
                </c:pt>
              </c:strCache>
            </c:strRef>
          </c:tx>
          <c:spPr>
            <a:ln>
              <a:solidFill>
                <a:srgbClr val="C00000"/>
              </a:solidFill>
            </a:ln>
          </c:spPr>
          <c:marker>
            <c:symbol val="circle"/>
            <c:size val="10"/>
            <c:spPr>
              <a:solidFill>
                <a:srgbClr val="C00000"/>
              </a:solidFill>
              <a:ln>
                <a:solidFill>
                  <a:srgbClr val="C00000"/>
                </a:solidFill>
              </a:ln>
            </c:spPr>
          </c:marker>
          <c:cat>
            <c:numRef>
              <c:f>Sheet1!$B$1:$C$1</c:f>
              <c:numCache>
                <c:formatCode>General</c:formatCode>
                <c:ptCount val="2"/>
                <c:pt idx="0">
                  <c:v>2001</c:v>
                </c:pt>
                <c:pt idx="1">
                  <c:v>2011</c:v>
                </c:pt>
              </c:numCache>
            </c:numRef>
          </c:cat>
          <c:val>
            <c:numRef>
              <c:f>Sheet1!$B$2:$C$2</c:f>
              <c:numCache>
                <c:formatCode>General</c:formatCode>
                <c:ptCount val="2"/>
                <c:pt idx="0">
                  <c:v>1.6</c:v>
                </c:pt>
                <c:pt idx="1">
                  <c:v>10.4</c:v>
                </c:pt>
              </c:numCache>
            </c:numRef>
          </c:val>
          <c:smooth val="0"/>
        </c:ser>
        <c:ser>
          <c:idx val="1"/>
          <c:order val="1"/>
          <c:tx>
            <c:strRef>
              <c:f>Sheet1!$A$3</c:f>
              <c:strCache>
                <c:ptCount val="1"/>
                <c:pt idx="0">
                  <c:v>All Enterobacteriaceae</c:v>
                </c:pt>
              </c:strCache>
            </c:strRef>
          </c:tx>
          <c:spPr>
            <a:ln>
              <a:solidFill>
                <a:srgbClr val="333399"/>
              </a:solidFill>
            </a:ln>
          </c:spPr>
          <c:marker>
            <c:symbol val="circle"/>
            <c:size val="10"/>
            <c:spPr>
              <a:solidFill>
                <a:srgbClr val="333399"/>
              </a:solidFill>
              <a:ln>
                <a:solidFill>
                  <a:schemeClr val="accent2"/>
                </a:solidFill>
              </a:ln>
            </c:spPr>
          </c:marker>
          <c:cat>
            <c:numRef>
              <c:f>Sheet1!$B$1:$C$1</c:f>
              <c:numCache>
                <c:formatCode>General</c:formatCode>
                <c:ptCount val="2"/>
                <c:pt idx="0">
                  <c:v>2001</c:v>
                </c:pt>
                <c:pt idx="1">
                  <c:v>2011</c:v>
                </c:pt>
              </c:numCache>
            </c:numRef>
          </c:cat>
          <c:val>
            <c:numRef>
              <c:f>Sheet1!$B$3:$C$3</c:f>
              <c:numCache>
                <c:formatCode>General</c:formatCode>
                <c:ptCount val="2"/>
                <c:pt idx="0">
                  <c:v>1.2</c:v>
                </c:pt>
                <c:pt idx="1">
                  <c:v>4.2</c:v>
                </c:pt>
              </c:numCache>
            </c:numRef>
          </c:val>
          <c:smooth val="0"/>
        </c:ser>
        <c:dLbls>
          <c:showLegendKey val="0"/>
          <c:showVal val="0"/>
          <c:showCatName val="0"/>
          <c:showSerName val="0"/>
          <c:showPercent val="0"/>
          <c:showBubbleSize val="0"/>
        </c:dLbls>
        <c:marker val="1"/>
        <c:smooth val="0"/>
        <c:axId val="97311744"/>
        <c:axId val="97551488"/>
      </c:lineChart>
      <c:catAx>
        <c:axId val="97311744"/>
        <c:scaling>
          <c:orientation val="minMax"/>
        </c:scaling>
        <c:delete val="0"/>
        <c:axPos val="b"/>
        <c:numFmt formatCode="General" sourceLinked="1"/>
        <c:majorTickMark val="out"/>
        <c:minorTickMark val="none"/>
        <c:tickLblPos val="nextTo"/>
        <c:crossAx val="97551488"/>
        <c:crosses val="autoZero"/>
        <c:auto val="1"/>
        <c:lblAlgn val="ctr"/>
        <c:lblOffset val="100"/>
        <c:noMultiLvlLbl val="0"/>
      </c:catAx>
      <c:valAx>
        <c:axId val="97551488"/>
        <c:scaling>
          <c:orientation val="minMax"/>
        </c:scaling>
        <c:delete val="0"/>
        <c:axPos val="l"/>
        <c:title>
          <c:tx>
            <c:rich>
              <a:bodyPr rot="-5400000" vert="horz"/>
              <a:lstStyle/>
              <a:p>
                <a:pPr>
                  <a:defRPr/>
                </a:pPr>
                <a:r>
                  <a:rPr lang="en-US" dirty="0"/>
                  <a:t>% </a:t>
                </a:r>
                <a:r>
                  <a:rPr lang="en-US" dirty="0" smtClean="0"/>
                  <a:t>CRE</a:t>
                </a:r>
                <a:endParaRPr lang="en-US" dirty="0"/>
              </a:p>
            </c:rich>
          </c:tx>
          <c:layout/>
          <c:overlay val="0"/>
        </c:title>
        <c:numFmt formatCode="General" sourceLinked="1"/>
        <c:majorTickMark val="out"/>
        <c:minorTickMark val="none"/>
        <c:tickLblPos val="nextTo"/>
        <c:crossAx val="97311744"/>
        <c:crosses val="autoZero"/>
        <c:crossBetween val="between"/>
      </c:valAx>
    </c:plotArea>
    <c:legend>
      <c:legendPos val="r"/>
      <c:layout>
        <c:manualLayout>
          <c:xMode val="edge"/>
          <c:yMode val="edge"/>
          <c:x val="0.51746027706160957"/>
          <c:y val="0.26507547157621347"/>
          <c:w val="0.48253972293839026"/>
          <c:h val="0.24239114283068541"/>
        </c:manualLayout>
      </c:layout>
      <c:overlay val="0"/>
      <c:txPr>
        <a:bodyPr/>
        <a:lstStyle/>
        <a:p>
          <a:pPr>
            <a:defRPr i="1"/>
          </a:pPr>
          <a:endParaRPr lang="en-US"/>
        </a:p>
      </c:txPr>
    </c:legend>
    <c:plotVisOnly val="1"/>
    <c:dispBlanksAs val="gap"/>
    <c:showDLblsOverMax val="0"/>
  </c:chart>
  <c:txPr>
    <a:bodyPr/>
    <a:lstStyle/>
    <a:p>
      <a:pPr>
        <a:defRPr sz="2400" b="0">
          <a:solidFill>
            <a:schemeClr val="tx1"/>
          </a:solidFill>
          <a:latin typeface="Arial" pitchFamily="34" charset="0"/>
          <a:cs typeface="Arial" pitchFamily="34" charset="0"/>
        </a:defRPr>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E2E2B7-E315-4A5A-A7C8-8F28C979F3D9}" type="doc">
      <dgm:prSet loTypeId="urn:microsoft.com/office/officeart/2005/8/layout/chevron1" loCatId="process" qsTypeId="urn:microsoft.com/office/officeart/2005/8/quickstyle/3d1" qsCatId="3D" csTypeId="urn:microsoft.com/office/officeart/2005/8/colors/colorful1" csCatId="colorful" phldr="1"/>
      <dgm:spPr/>
    </dgm:pt>
    <dgm:pt modelId="{6BB1D909-0C1A-4023-83D7-ECA9CEE0BBE7}">
      <dgm:prSet phldrT="[Text]"/>
      <dgm:spPr/>
      <dgm:t>
        <a:bodyPr/>
        <a:lstStyle/>
        <a:p>
          <a:r>
            <a:rPr lang="en-GB" dirty="0" err="1" smtClean="0">
              <a:latin typeface="Arial" pitchFamily="34" charset="0"/>
              <a:cs typeface="Arial" pitchFamily="34" charset="0"/>
            </a:rPr>
            <a:t>Enterobacteriaceae</a:t>
          </a:r>
          <a:endParaRPr lang="en-GB" dirty="0">
            <a:latin typeface="Arial" pitchFamily="34" charset="0"/>
            <a:cs typeface="Arial" pitchFamily="34" charset="0"/>
          </a:endParaRPr>
        </a:p>
      </dgm:t>
    </dgm:pt>
    <dgm:pt modelId="{7A65F58B-26CA-410E-AEC9-7E441FA53319}" type="parTrans" cxnId="{07082DB3-D0D8-4905-9FDB-CEC22E8A8030}">
      <dgm:prSet/>
      <dgm:spPr/>
      <dgm:t>
        <a:bodyPr/>
        <a:lstStyle/>
        <a:p>
          <a:endParaRPr lang="en-GB">
            <a:latin typeface="Arial" pitchFamily="34" charset="0"/>
            <a:cs typeface="Arial" pitchFamily="34" charset="0"/>
          </a:endParaRPr>
        </a:p>
      </dgm:t>
    </dgm:pt>
    <dgm:pt modelId="{B858D1AA-C943-4889-9071-BCF703FA717D}" type="sibTrans" cxnId="{07082DB3-D0D8-4905-9FDB-CEC22E8A8030}">
      <dgm:prSet/>
      <dgm:spPr/>
      <dgm:t>
        <a:bodyPr/>
        <a:lstStyle/>
        <a:p>
          <a:endParaRPr lang="en-GB">
            <a:latin typeface="Arial" pitchFamily="34" charset="0"/>
            <a:cs typeface="Arial" pitchFamily="34" charset="0"/>
          </a:endParaRPr>
        </a:p>
      </dgm:t>
    </dgm:pt>
    <dgm:pt modelId="{67C834F1-97F9-47AA-9E7D-3B1D00E7BC2D}">
      <dgm:prSet phldrT="[Text]" custT="1"/>
      <dgm:spPr/>
      <dgm:t>
        <a:bodyPr/>
        <a:lstStyle/>
        <a:p>
          <a:r>
            <a:rPr lang="en-GB" sz="3200" dirty="0" smtClean="0">
              <a:latin typeface="Arial" pitchFamily="34" charset="0"/>
              <a:cs typeface="Arial" pitchFamily="34" charset="0"/>
            </a:rPr>
            <a:t>ESBLs</a:t>
          </a:r>
          <a:endParaRPr lang="en-GB" sz="3200" dirty="0">
            <a:latin typeface="Arial" pitchFamily="34" charset="0"/>
            <a:cs typeface="Arial" pitchFamily="34" charset="0"/>
          </a:endParaRPr>
        </a:p>
      </dgm:t>
    </dgm:pt>
    <dgm:pt modelId="{F38F2345-DA56-4F3B-B0B2-302D6AA1622C}" type="parTrans" cxnId="{1C91974A-F581-4046-AE76-6ACB4ADE5FA6}">
      <dgm:prSet/>
      <dgm:spPr/>
      <dgm:t>
        <a:bodyPr/>
        <a:lstStyle/>
        <a:p>
          <a:endParaRPr lang="en-GB">
            <a:latin typeface="Arial" pitchFamily="34" charset="0"/>
            <a:cs typeface="Arial" pitchFamily="34" charset="0"/>
          </a:endParaRPr>
        </a:p>
      </dgm:t>
    </dgm:pt>
    <dgm:pt modelId="{978A63AF-0C48-4305-8E0A-91F07E0624B2}" type="sibTrans" cxnId="{1C91974A-F581-4046-AE76-6ACB4ADE5FA6}">
      <dgm:prSet/>
      <dgm:spPr/>
      <dgm:t>
        <a:bodyPr/>
        <a:lstStyle/>
        <a:p>
          <a:endParaRPr lang="en-GB">
            <a:latin typeface="Arial" pitchFamily="34" charset="0"/>
            <a:cs typeface="Arial" pitchFamily="34" charset="0"/>
          </a:endParaRPr>
        </a:p>
      </dgm:t>
    </dgm:pt>
    <dgm:pt modelId="{83B04FCC-76AF-4FBC-87CE-12B6B2AA6D3B}">
      <dgm:prSet phldrT="[Text]" custT="1"/>
      <dgm:spPr/>
      <dgm:t>
        <a:bodyPr/>
        <a:lstStyle/>
        <a:p>
          <a:r>
            <a:rPr lang="en-GB" sz="4800" dirty="0" smtClean="0">
              <a:latin typeface="Arial" pitchFamily="34" charset="0"/>
              <a:cs typeface="Arial" pitchFamily="34" charset="0"/>
            </a:rPr>
            <a:t>CPE</a:t>
          </a:r>
          <a:endParaRPr lang="en-GB" sz="4800" dirty="0">
            <a:latin typeface="Arial" pitchFamily="34" charset="0"/>
            <a:cs typeface="Arial" pitchFamily="34" charset="0"/>
          </a:endParaRPr>
        </a:p>
      </dgm:t>
    </dgm:pt>
    <dgm:pt modelId="{CF309340-8652-462A-AA3C-1FB871E11E9A}" type="parTrans" cxnId="{CF976951-58D7-4B56-9BA6-276854382416}">
      <dgm:prSet/>
      <dgm:spPr/>
      <dgm:t>
        <a:bodyPr/>
        <a:lstStyle/>
        <a:p>
          <a:endParaRPr lang="en-GB">
            <a:latin typeface="Arial" pitchFamily="34" charset="0"/>
            <a:cs typeface="Arial" pitchFamily="34" charset="0"/>
          </a:endParaRPr>
        </a:p>
      </dgm:t>
    </dgm:pt>
    <dgm:pt modelId="{ABC77BC9-6564-4B9B-8A68-85A19F203C1A}" type="sibTrans" cxnId="{CF976951-58D7-4B56-9BA6-276854382416}">
      <dgm:prSet/>
      <dgm:spPr/>
      <dgm:t>
        <a:bodyPr/>
        <a:lstStyle/>
        <a:p>
          <a:endParaRPr lang="en-GB">
            <a:latin typeface="Arial" pitchFamily="34" charset="0"/>
            <a:cs typeface="Arial" pitchFamily="34" charset="0"/>
          </a:endParaRPr>
        </a:p>
      </dgm:t>
    </dgm:pt>
    <dgm:pt modelId="{2B095EDB-1A80-4FE2-89D0-E0A04215BF78}" type="pres">
      <dgm:prSet presAssocID="{D1E2E2B7-E315-4A5A-A7C8-8F28C979F3D9}" presName="Name0" presStyleCnt="0">
        <dgm:presLayoutVars>
          <dgm:dir/>
          <dgm:animLvl val="lvl"/>
          <dgm:resizeHandles val="exact"/>
        </dgm:presLayoutVars>
      </dgm:prSet>
      <dgm:spPr/>
    </dgm:pt>
    <dgm:pt modelId="{1148AD56-9CD3-4DB2-A287-09542366576D}" type="pres">
      <dgm:prSet presAssocID="{6BB1D909-0C1A-4023-83D7-ECA9CEE0BBE7}" presName="parTxOnly" presStyleLbl="node1" presStyleIdx="0" presStyleCnt="3">
        <dgm:presLayoutVars>
          <dgm:chMax val="0"/>
          <dgm:chPref val="0"/>
          <dgm:bulletEnabled val="1"/>
        </dgm:presLayoutVars>
      </dgm:prSet>
      <dgm:spPr/>
      <dgm:t>
        <a:bodyPr/>
        <a:lstStyle/>
        <a:p>
          <a:endParaRPr lang="en-GB"/>
        </a:p>
      </dgm:t>
    </dgm:pt>
    <dgm:pt modelId="{09999D73-ABEB-4981-AB1F-AE9ED1E90B32}" type="pres">
      <dgm:prSet presAssocID="{B858D1AA-C943-4889-9071-BCF703FA717D}" presName="parTxOnlySpace" presStyleCnt="0"/>
      <dgm:spPr/>
    </dgm:pt>
    <dgm:pt modelId="{AE4291AF-8402-44D5-9A1D-E024563B0AFB}" type="pres">
      <dgm:prSet presAssocID="{67C834F1-97F9-47AA-9E7D-3B1D00E7BC2D}" presName="parTxOnly" presStyleLbl="node1" presStyleIdx="1" presStyleCnt="3">
        <dgm:presLayoutVars>
          <dgm:chMax val="0"/>
          <dgm:chPref val="0"/>
          <dgm:bulletEnabled val="1"/>
        </dgm:presLayoutVars>
      </dgm:prSet>
      <dgm:spPr/>
      <dgm:t>
        <a:bodyPr/>
        <a:lstStyle/>
        <a:p>
          <a:endParaRPr lang="en-GB"/>
        </a:p>
      </dgm:t>
    </dgm:pt>
    <dgm:pt modelId="{6D919C40-FF88-4917-9604-5AC279160C21}" type="pres">
      <dgm:prSet presAssocID="{978A63AF-0C48-4305-8E0A-91F07E0624B2}" presName="parTxOnlySpace" presStyleCnt="0"/>
      <dgm:spPr/>
    </dgm:pt>
    <dgm:pt modelId="{A1988E90-6B49-49EC-BFB6-09E5476A57DE}" type="pres">
      <dgm:prSet presAssocID="{83B04FCC-76AF-4FBC-87CE-12B6B2AA6D3B}" presName="parTxOnly" presStyleLbl="node1" presStyleIdx="2" presStyleCnt="3">
        <dgm:presLayoutVars>
          <dgm:chMax val="0"/>
          <dgm:chPref val="0"/>
          <dgm:bulletEnabled val="1"/>
        </dgm:presLayoutVars>
      </dgm:prSet>
      <dgm:spPr/>
      <dgm:t>
        <a:bodyPr/>
        <a:lstStyle/>
        <a:p>
          <a:endParaRPr lang="en-GB"/>
        </a:p>
      </dgm:t>
    </dgm:pt>
  </dgm:ptLst>
  <dgm:cxnLst>
    <dgm:cxn modelId="{1C91974A-F581-4046-AE76-6ACB4ADE5FA6}" srcId="{D1E2E2B7-E315-4A5A-A7C8-8F28C979F3D9}" destId="{67C834F1-97F9-47AA-9E7D-3B1D00E7BC2D}" srcOrd="1" destOrd="0" parTransId="{F38F2345-DA56-4F3B-B0B2-302D6AA1622C}" sibTransId="{978A63AF-0C48-4305-8E0A-91F07E0624B2}"/>
    <dgm:cxn modelId="{CF976951-58D7-4B56-9BA6-276854382416}" srcId="{D1E2E2B7-E315-4A5A-A7C8-8F28C979F3D9}" destId="{83B04FCC-76AF-4FBC-87CE-12B6B2AA6D3B}" srcOrd="2" destOrd="0" parTransId="{CF309340-8652-462A-AA3C-1FB871E11E9A}" sibTransId="{ABC77BC9-6564-4B9B-8A68-85A19F203C1A}"/>
    <dgm:cxn modelId="{9B83DB5F-9933-4761-93CD-1A8340A73B36}" type="presOf" srcId="{D1E2E2B7-E315-4A5A-A7C8-8F28C979F3D9}" destId="{2B095EDB-1A80-4FE2-89D0-E0A04215BF78}" srcOrd="0" destOrd="0" presId="urn:microsoft.com/office/officeart/2005/8/layout/chevron1"/>
    <dgm:cxn modelId="{D68427FB-22DB-45DA-A39D-B575A78FEBBF}" type="presOf" srcId="{6BB1D909-0C1A-4023-83D7-ECA9CEE0BBE7}" destId="{1148AD56-9CD3-4DB2-A287-09542366576D}" srcOrd="0" destOrd="0" presId="urn:microsoft.com/office/officeart/2005/8/layout/chevron1"/>
    <dgm:cxn modelId="{07082DB3-D0D8-4905-9FDB-CEC22E8A8030}" srcId="{D1E2E2B7-E315-4A5A-A7C8-8F28C979F3D9}" destId="{6BB1D909-0C1A-4023-83D7-ECA9CEE0BBE7}" srcOrd="0" destOrd="0" parTransId="{7A65F58B-26CA-410E-AEC9-7E441FA53319}" sibTransId="{B858D1AA-C943-4889-9071-BCF703FA717D}"/>
    <dgm:cxn modelId="{054EF391-116A-414A-B44A-7C890871D0C4}" type="presOf" srcId="{67C834F1-97F9-47AA-9E7D-3B1D00E7BC2D}" destId="{AE4291AF-8402-44D5-9A1D-E024563B0AFB}" srcOrd="0" destOrd="0" presId="urn:microsoft.com/office/officeart/2005/8/layout/chevron1"/>
    <dgm:cxn modelId="{92FF743E-CBC5-48E7-A7B2-524FF43722DE}" type="presOf" srcId="{83B04FCC-76AF-4FBC-87CE-12B6B2AA6D3B}" destId="{A1988E90-6B49-49EC-BFB6-09E5476A57DE}" srcOrd="0" destOrd="0" presId="urn:microsoft.com/office/officeart/2005/8/layout/chevron1"/>
    <dgm:cxn modelId="{EBF7DC18-78A0-4CD3-BE09-B53653787E9F}" type="presParOf" srcId="{2B095EDB-1A80-4FE2-89D0-E0A04215BF78}" destId="{1148AD56-9CD3-4DB2-A287-09542366576D}" srcOrd="0" destOrd="0" presId="urn:microsoft.com/office/officeart/2005/8/layout/chevron1"/>
    <dgm:cxn modelId="{62237C01-8DC3-4AC8-B09C-FAFFA6C96C8E}" type="presParOf" srcId="{2B095EDB-1A80-4FE2-89D0-E0A04215BF78}" destId="{09999D73-ABEB-4981-AB1F-AE9ED1E90B32}" srcOrd="1" destOrd="0" presId="urn:microsoft.com/office/officeart/2005/8/layout/chevron1"/>
    <dgm:cxn modelId="{032F10C1-8442-4623-B359-E15C727E9281}" type="presParOf" srcId="{2B095EDB-1A80-4FE2-89D0-E0A04215BF78}" destId="{AE4291AF-8402-44D5-9A1D-E024563B0AFB}" srcOrd="2" destOrd="0" presId="urn:microsoft.com/office/officeart/2005/8/layout/chevron1"/>
    <dgm:cxn modelId="{3DE120CE-6458-41E1-A55E-D3A4C4B33A51}" type="presParOf" srcId="{2B095EDB-1A80-4FE2-89D0-E0A04215BF78}" destId="{6D919C40-FF88-4917-9604-5AC279160C21}" srcOrd="3" destOrd="0" presId="urn:microsoft.com/office/officeart/2005/8/layout/chevron1"/>
    <dgm:cxn modelId="{F79666EC-9664-4594-9377-752192B9AB71}" type="presParOf" srcId="{2B095EDB-1A80-4FE2-89D0-E0A04215BF78}" destId="{A1988E90-6B49-49EC-BFB6-09E5476A57D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8FCACB-DA03-44AE-ACBB-144816471DE5}" type="doc">
      <dgm:prSet loTypeId="urn:microsoft.com/office/officeart/2005/8/layout/radial5" loCatId="cycle" qsTypeId="urn:microsoft.com/office/officeart/2005/8/quickstyle/simple1" qsCatId="simple" csTypeId="urn:microsoft.com/office/officeart/2005/8/colors/accent0_3" csCatId="mainScheme" phldr="1"/>
      <dgm:spPr/>
      <dgm:t>
        <a:bodyPr/>
        <a:lstStyle/>
        <a:p>
          <a:endParaRPr lang="en-GB"/>
        </a:p>
      </dgm:t>
    </dgm:pt>
    <dgm:pt modelId="{349340CD-929D-4D9C-ABB1-DD80B36249FF}">
      <dgm:prSet phldrT="[Text]"/>
      <dgm:spPr/>
      <dgm:t>
        <a:bodyPr/>
        <a:lstStyle/>
        <a:p>
          <a:r>
            <a:rPr lang="en-GB" dirty="0" smtClean="0">
              <a:latin typeface="Arial Narrow" pitchFamily="34" charset="0"/>
            </a:rPr>
            <a:t>Rapid spread</a:t>
          </a:r>
          <a:endParaRPr lang="en-GB" dirty="0">
            <a:latin typeface="Arial Narrow" pitchFamily="34" charset="0"/>
          </a:endParaRPr>
        </a:p>
      </dgm:t>
    </dgm:pt>
    <dgm:pt modelId="{69545F10-3597-4403-8B1C-1BA70DF96522}" type="parTrans" cxnId="{237ED626-6254-4A37-B1E9-AFDFA1924D9C}">
      <dgm:prSet/>
      <dgm:spPr/>
      <dgm:t>
        <a:bodyPr/>
        <a:lstStyle/>
        <a:p>
          <a:endParaRPr lang="en-GB">
            <a:latin typeface="Arial Narrow" pitchFamily="34" charset="0"/>
          </a:endParaRPr>
        </a:p>
      </dgm:t>
    </dgm:pt>
    <dgm:pt modelId="{FB52F08F-F50E-45F4-A6CA-5020F647A769}" type="sibTrans" cxnId="{237ED626-6254-4A37-B1E9-AFDFA1924D9C}">
      <dgm:prSet/>
      <dgm:spPr/>
      <dgm:t>
        <a:bodyPr/>
        <a:lstStyle/>
        <a:p>
          <a:endParaRPr lang="en-GB">
            <a:latin typeface="Arial Narrow" pitchFamily="34" charset="0"/>
          </a:endParaRPr>
        </a:p>
      </dgm:t>
    </dgm:pt>
    <dgm:pt modelId="{6C679E0E-1FCE-4A4E-8D4C-68F1E8D50D7D}">
      <dgm:prSet phldrT="[Text]"/>
      <dgm:spPr/>
      <dgm:t>
        <a:bodyPr/>
        <a:lstStyle/>
        <a:p>
          <a:r>
            <a:rPr lang="en-GB" dirty="0" err="1" smtClean="0">
              <a:latin typeface="Arial Narrow" pitchFamily="34" charset="0"/>
            </a:rPr>
            <a:t>Clonal</a:t>
          </a:r>
          <a:r>
            <a:rPr lang="en-GB" dirty="0" smtClean="0">
              <a:latin typeface="Arial Narrow" pitchFamily="34" charset="0"/>
            </a:rPr>
            <a:t> expansion</a:t>
          </a:r>
          <a:endParaRPr lang="en-GB" dirty="0">
            <a:latin typeface="Arial Narrow" pitchFamily="34" charset="0"/>
          </a:endParaRPr>
        </a:p>
      </dgm:t>
    </dgm:pt>
    <dgm:pt modelId="{098BD2AC-3D07-4EF3-895D-D66F7557C0AF}" type="parTrans" cxnId="{E7AE5C0C-F583-4584-902B-B2895BF9D9E3}">
      <dgm:prSet/>
      <dgm:spPr/>
      <dgm:t>
        <a:bodyPr/>
        <a:lstStyle/>
        <a:p>
          <a:endParaRPr lang="en-GB">
            <a:latin typeface="Arial Narrow" pitchFamily="34" charset="0"/>
          </a:endParaRPr>
        </a:p>
      </dgm:t>
    </dgm:pt>
    <dgm:pt modelId="{6624810E-D71B-4D78-84D2-7AA7F7508DDD}" type="sibTrans" cxnId="{E7AE5C0C-F583-4584-902B-B2895BF9D9E3}">
      <dgm:prSet/>
      <dgm:spPr/>
      <dgm:t>
        <a:bodyPr/>
        <a:lstStyle/>
        <a:p>
          <a:endParaRPr lang="en-GB">
            <a:latin typeface="Arial Narrow" pitchFamily="34" charset="0"/>
          </a:endParaRPr>
        </a:p>
      </dgm:t>
    </dgm:pt>
    <dgm:pt modelId="{A090F42C-58C0-4561-A0F6-A228FD1AB439}">
      <dgm:prSet phldrT="[Text]"/>
      <dgm:spPr/>
      <dgm:t>
        <a:bodyPr/>
        <a:lstStyle/>
        <a:p>
          <a:r>
            <a:rPr lang="en-GB" dirty="0" smtClean="0">
              <a:latin typeface="Arial Narrow" pitchFamily="34" charset="0"/>
            </a:rPr>
            <a:t>GI carriage</a:t>
          </a:r>
          <a:endParaRPr lang="en-GB" dirty="0">
            <a:latin typeface="Arial Narrow" pitchFamily="34" charset="0"/>
          </a:endParaRPr>
        </a:p>
      </dgm:t>
    </dgm:pt>
    <dgm:pt modelId="{C0E1EF24-1421-45E2-AD83-578228B5C810}" type="parTrans" cxnId="{507F0760-4248-48F3-A8A9-CBCC03E59358}">
      <dgm:prSet/>
      <dgm:spPr/>
      <dgm:t>
        <a:bodyPr/>
        <a:lstStyle/>
        <a:p>
          <a:endParaRPr lang="en-GB">
            <a:latin typeface="Arial Narrow" pitchFamily="34" charset="0"/>
          </a:endParaRPr>
        </a:p>
      </dgm:t>
    </dgm:pt>
    <dgm:pt modelId="{427A9379-C539-4105-96B1-9FED4FE6C482}" type="sibTrans" cxnId="{507F0760-4248-48F3-A8A9-CBCC03E59358}">
      <dgm:prSet/>
      <dgm:spPr/>
      <dgm:t>
        <a:bodyPr/>
        <a:lstStyle/>
        <a:p>
          <a:endParaRPr lang="en-GB">
            <a:latin typeface="Arial Narrow" pitchFamily="34" charset="0"/>
          </a:endParaRPr>
        </a:p>
      </dgm:t>
    </dgm:pt>
    <dgm:pt modelId="{B2957E52-211C-468C-A60A-20F853336C99}">
      <dgm:prSet phldrT="[Text]"/>
      <dgm:spPr/>
      <dgm:t>
        <a:bodyPr/>
        <a:lstStyle/>
        <a:p>
          <a:r>
            <a:rPr lang="en-GB" dirty="0" smtClean="0">
              <a:latin typeface="Arial Narrow" pitchFamily="34" charset="0"/>
            </a:rPr>
            <a:t>Horizontal gene transfer</a:t>
          </a:r>
          <a:endParaRPr lang="en-GB" dirty="0">
            <a:latin typeface="Arial Narrow" pitchFamily="34" charset="0"/>
          </a:endParaRPr>
        </a:p>
      </dgm:t>
    </dgm:pt>
    <dgm:pt modelId="{96ADD433-11AE-4FBF-8418-2199EA883495}" type="parTrans" cxnId="{EAFCF069-7EC2-4AD3-9318-106A2C5F32B9}">
      <dgm:prSet/>
      <dgm:spPr/>
      <dgm:t>
        <a:bodyPr/>
        <a:lstStyle/>
        <a:p>
          <a:endParaRPr lang="en-GB">
            <a:latin typeface="Arial Narrow" pitchFamily="34" charset="0"/>
          </a:endParaRPr>
        </a:p>
      </dgm:t>
    </dgm:pt>
    <dgm:pt modelId="{F2A43A6B-1E7C-4955-9AD6-A5D8A068A700}" type="sibTrans" cxnId="{EAFCF069-7EC2-4AD3-9318-106A2C5F32B9}">
      <dgm:prSet/>
      <dgm:spPr/>
      <dgm:t>
        <a:bodyPr/>
        <a:lstStyle/>
        <a:p>
          <a:endParaRPr lang="en-GB">
            <a:latin typeface="Arial Narrow" pitchFamily="34" charset="0"/>
          </a:endParaRPr>
        </a:p>
      </dgm:t>
    </dgm:pt>
    <dgm:pt modelId="{70EC019E-4BB8-466C-ABB0-4E3661239DFF}" type="pres">
      <dgm:prSet presAssocID="{238FCACB-DA03-44AE-ACBB-144816471DE5}" presName="Name0" presStyleCnt="0">
        <dgm:presLayoutVars>
          <dgm:chMax val="1"/>
          <dgm:dir/>
          <dgm:animLvl val="ctr"/>
          <dgm:resizeHandles val="exact"/>
        </dgm:presLayoutVars>
      </dgm:prSet>
      <dgm:spPr/>
      <dgm:t>
        <a:bodyPr/>
        <a:lstStyle/>
        <a:p>
          <a:endParaRPr lang="en-US"/>
        </a:p>
      </dgm:t>
    </dgm:pt>
    <dgm:pt modelId="{148841F0-0C2C-415A-AB92-65B3F889A5EF}" type="pres">
      <dgm:prSet presAssocID="{349340CD-929D-4D9C-ABB1-DD80B36249FF}" presName="centerShape" presStyleLbl="node0" presStyleIdx="0" presStyleCnt="1" custScaleX="124533" custScaleY="124533"/>
      <dgm:spPr/>
      <dgm:t>
        <a:bodyPr/>
        <a:lstStyle/>
        <a:p>
          <a:endParaRPr lang="en-GB"/>
        </a:p>
      </dgm:t>
    </dgm:pt>
    <dgm:pt modelId="{A61E8F51-48C4-48F8-BDFF-02D0C55F264B}" type="pres">
      <dgm:prSet presAssocID="{098BD2AC-3D07-4EF3-895D-D66F7557C0AF}" presName="parTrans" presStyleLbl="sibTrans2D1" presStyleIdx="0" presStyleCnt="3" custAng="10800000"/>
      <dgm:spPr/>
      <dgm:t>
        <a:bodyPr/>
        <a:lstStyle/>
        <a:p>
          <a:endParaRPr lang="en-US"/>
        </a:p>
      </dgm:t>
    </dgm:pt>
    <dgm:pt modelId="{F3B4B682-0D5D-4453-B1F6-EBF819BDD89D}" type="pres">
      <dgm:prSet presAssocID="{098BD2AC-3D07-4EF3-895D-D66F7557C0AF}" presName="connectorText" presStyleLbl="sibTrans2D1" presStyleIdx="0" presStyleCnt="3"/>
      <dgm:spPr/>
      <dgm:t>
        <a:bodyPr/>
        <a:lstStyle/>
        <a:p>
          <a:endParaRPr lang="en-US"/>
        </a:p>
      </dgm:t>
    </dgm:pt>
    <dgm:pt modelId="{DE5D8C6D-10C7-4D16-9E78-9CBC436C480A}" type="pres">
      <dgm:prSet presAssocID="{6C679E0E-1FCE-4A4E-8D4C-68F1E8D50D7D}" presName="node" presStyleLbl="node1" presStyleIdx="0" presStyleCnt="3" custScaleX="110800" custScaleY="110800">
        <dgm:presLayoutVars>
          <dgm:bulletEnabled val="1"/>
        </dgm:presLayoutVars>
      </dgm:prSet>
      <dgm:spPr/>
      <dgm:t>
        <a:bodyPr/>
        <a:lstStyle/>
        <a:p>
          <a:endParaRPr lang="en-GB"/>
        </a:p>
      </dgm:t>
    </dgm:pt>
    <dgm:pt modelId="{3B14EC59-4F7C-4F23-B926-A426B6FDE079}" type="pres">
      <dgm:prSet presAssocID="{C0E1EF24-1421-45E2-AD83-578228B5C810}" presName="parTrans" presStyleLbl="sibTrans2D1" presStyleIdx="1" presStyleCnt="3" custAng="11268742"/>
      <dgm:spPr/>
      <dgm:t>
        <a:bodyPr/>
        <a:lstStyle/>
        <a:p>
          <a:endParaRPr lang="en-US"/>
        </a:p>
      </dgm:t>
    </dgm:pt>
    <dgm:pt modelId="{A08253EC-9785-475A-88C5-CC0880644B7F}" type="pres">
      <dgm:prSet presAssocID="{C0E1EF24-1421-45E2-AD83-578228B5C810}" presName="connectorText" presStyleLbl="sibTrans2D1" presStyleIdx="1" presStyleCnt="3"/>
      <dgm:spPr/>
      <dgm:t>
        <a:bodyPr/>
        <a:lstStyle/>
        <a:p>
          <a:endParaRPr lang="en-US"/>
        </a:p>
      </dgm:t>
    </dgm:pt>
    <dgm:pt modelId="{E124437D-1D4A-450B-A96C-2DB5B8C07FDC}" type="pres">
      <dgm:prSet presAssocID="{A090F42C-58C0-4561-A0F6-A228FD1AB439}" presName="node" presStyleLbl="node1" presStyleIdx="1" presStyleCnt="3" custScaleX="110979" custScaleY="110979">
        <dgm:presLayoutVars>
          <dgm:bulletEnabled val="1"/>
        </dgm:presLayoutVars>
      </dgm:prSet>
      <dgm:spPr/>
      <dgm:t>
        <a:bodyPr/>
        <a:lstStyle/>
        <a:p>
          <a:endParaRPr lang="en-US"/>
        </a:p>
      </dgm:t>
    </dgm:pt>
    <dgm:pt modelId="{A98F29DD-4A04-487F-9E0B-EB826DCBEC3D}" type="pres">
      <dgm:prSet presAssocID="{96ADD433-11AE-4FBF-8418-2199EA883495}" presName="parTrans" presStyleLbl="sibTrans2D1" presStyleIdx="2" presStyleCnt="3" custAng="10847534"/>
      <dgm:spPr/>
      <dgm:t>
        <a:bodyPr/>
        <a:lstStyle/>
        <a:p>
          <a:endParaRPr lang="en-US"/>
        </a:p>
      </dgm:t>
    </dgm:pt>
    <dgm:pt modelId="{54795DC6-9E4E-4015-A734-B3B288562276}" type="pres">
      <dgm:prSet presAssocID="{96ADD433-11AE-4FBF-8418-2199EA883495}" presName="connectorText" presStyleLbl="sibTrans2D1" presStyleIdx="2" presStyleCnt="3"/>
      <dgm:spPr/>
      <dgm:t>
        <a:bodyPr/>
        <a:lstStyle/>
        <a:p>
          <a:endParaRPr lang="en-US"/>
        </a:p>
      </dgm:t>
    </dgm:pt>
    <dgm:pt modelId="{2C350BD0-8C51-4826-A99A-CDEF12055937}" type="pres">
      <dgm:prSet presAssocID="{B2957E52-211C-468C-A60A-20F853336C99}" presName="node" presStyleLbl="node1" presStyleIdx="2" presStyleCnt="3" custScaleX="114573" custScaleY="114573">
        <dgm:presLayoutVars>
          <dgm:bulletEnabled val="1"/>
        </dgm:presLayoutVars>
      </dgm:prSet>
      <dgm:spPr/>
      <dgm:t>
        <a:bodyPr/>
        <a:lstStyle/>
        <a:p>
          <a:endParaRPr lang="en-US"/>
        </a:p>
      </dgm:t>
    </dgm:pt>
  </dgm:ptLst>
  <dgm:cxnLst>
    <dgm:cxn modelId="{A4D9431B-FA3E-4994-9B17-BA414F29F831}" type="presOf" srcId="{6C679E0E-1FCE-4A4E-8D4C-68F1E8D50D7D}" destId="{DE5D8C6D-10C7-4D16-9E78-9CBC436C480A}" srcOrd="0" destOrd="0" presId="urn:microsoft.com/office/officeart/2005/8/layout/radial5"/>
    <dgm:cxn modelId="{0F92C3E6-15FD-4D82-9D1A-E74C48A9BF37}" type="presOf" srcId="{96ADD433-11AE-4FBF-8418-2199EA883495}" destId="{54795DC6-9E4E-4015-A734-B3B288562276}" srcOrd="1" destOrd="0" presId="urn:microsoft.com/office/officeart/2005/8/layout/radial5"/>
    <dgm:cxn modelId="{3E968A71-9DE1-49D7-A21D-142440331CD6}" type="presOf" srcId="{A090F42C-58C0-4561-A0F6-A228FD1AB439}" destId="{E124437D-1D4A-450B-A96C-2DB5B8C07FDC}" srcOrd="0" destOrd="0" presId="urn:microsoft.com/office/officeart/2005/8/layout/radial5"/>
    <dgm:cxn modelId="{9EBF41F0-0AB0-411A-82B3-76EC34F2806C}" type="presOf" srcId="{098BD2AC-3D07-4EF3-895D-D66F7557C0AF}" destId="{F3B4B682-0D5D-4453-B1F6-EBF819BDD89D}" srcOrd="1" destOrd="0" presId="urn:microsoft.com/office/officeart/2005/8/layout/radial5"/>
    <dgm:cxn modelId="{E7AE5C0C-F583-4584-902B-B2895BF9D9E3}" srcId="{349340CD-929D-4D9C-ABB1-DD80B36249FF}" destId="{6C679E0E-1FCE-4A4E-8D4C-68F1E8D50D7D}" srcOrd="0" destOrd="0" parTransId="{098BD2AC-3D07-4EF3-895D-D66F7557C0AF}" sibTransId="{6624810E-D71B-4D78-84D2-7AA7F7508DDD}"/>
    <dgm:cxn modelId="{31D49236-B6BC-45EE-85D2-5ECDA1B21CAD}" type="presOf" srcId="{238FCACB-DA03-44AE-ACBB-144816471DE5}" destId="{70EC019E-4BB8-466C-ABB0-4E3661239DFF}" srcOrd="0" destOrd="0" presId="urn:microsoft.com/office/officeart/2005/8/layout/radial5"/>
    <dgm:cxn modelId="{507F0760-4248-48F3-A8A9-CBCC03E59358}" srcId="{349340CD-929D-4D9C-ABB1-DD80B36249FF}" destId="{A090F42C-58C0-4561-A0F6-A228FD1AB439}" srcOrd="1" destOrd="0" parTransId="{C0E1EF24-1421-45E2-AD83-578228B5C810}" sibTransId="{427A9379-C539-4105-96B1-9FED4FE6C482}"/>
    <dgm:cxn modelId="{D47A3320-361B-49A3-B26A-4CCBB925014C}" type="presOf" srcId="{C0E1EF24-1421-45E2-AD83-578228B5C810}" destId="{A08253EC-9785-475A-88C5-CC0880644B7F}" srcOrd="1" destOrd="0" presId="urn:microsoft.com/office/officeart/2005/8/layout/radial5"/>
    <dgm:cxn modelId="{237ED626-6254-4A37-B1E9-AFDFA1924D9C}" srcId="{238FCACB-DA03-44AE-ACBB-144816471DE5}" destId="{349340CD-929D-4D9C-ABB1-DD80B36249FF}" srcOrd="0" destOrd="0" parTransId="{69545F10-3597-4403-8B1C-1BA70DF96522}" sibTransId="{FB52F08F-F50E-45F4-A6CA-5020F647A769}"/>
    <dgm:cxn modelId="{B104961E-8034-42FB-8F4A-6C5E056AE34B}" type="presOf" srcId="{B2957E52-211C-468C-A60A-20F853336C99}" destId="{2C350BD0-8C51-4826-A99A-CDEF12055937}" srcOrd="0" destOrd="0" presId="urn:microsoft.com/office/officeart/2005/8/layout/radial5"/>
    <dgm:cxn modelId="{289E2D00-641D-4CFD-9F41-DC3DC1A356AE}" type="presOf" srcId="{349340CD-929D-4D9C-ABB1-DD80B36249FF}" destId="{148841F0-0C2C-415A-AB92-65B3F889A5EF}" srcOrd="0" destOrd="0" presId="urn:microsoft.com/office/officeart/2005/8/layout/radial5"/>
    <dgm:cxn modelId="{A9BA54AF-7CE2-4453-BA6B-15786BB2F51F}" type="presOf" srcId="{098BD2AC-3D07-4EF3-895D-D66F7557C0AF}" destId="{A61E8F51-48C4-48F8-BDFF-02D0C55F264B}" srcOrd="0" destOrd="0" presId="urn:microsoft.com/office/officeart/2005/8/layout/radial5"/>
    <dgm:cxn modelId="{EAFCF069-7EC2-4AD3-9318-106A2C5F32B9}" srcId="{349340CD-929D-4D9C-ABB1-DD80B36249FF}" destId="{B2957E52-211C-468C-A60A-20F853336C99}" srcOrd="2" destOrd="0" parTransId="{96ADD433-11AE-4FBF-8418-2199EA883495}" sibTransId="{F2A43A6B-1E7C-4955-9AD6-A5D8A068A700}"/>
    <dgm:cxn modelId="{68BEEDA9-35DC-477E-8017-838A30C02221}" type="presOf" srcId="{C0E1EF24-1421-45E2-AD83-578228B5C810}" destId="{3B14EC59-4F7C-4F23-B926-A426B6FDE079}" srcOrd="0" destOrd="0" presId="urn:microsoft.com/office/officeart/2005/8/layout/radial5"/>
    <dgm:cxn modelId="{5D62B781-23F8-4640-BB3A-BA1761DEC325}" type="presOf" srcId="{96ADD433-11AE-4FBF-8418-2199EA883495}" destId="{A98F29DD-4A04-487F-9E0B-EB826DCBEC3D}" srcOrd="0" destOrd="0" presId="urn:microsoft.com/office/officeart/2005/8/layout/radial5"/>
    <dgm:cxn modelId="{BA0C88A3-E4AC-4D6C-B4E9-A1E533909DDF}" type="presParOf" srcId="{70EC019E-4BB8-466C-ABB0-4E3661239DFF}" destId="{148841F0-0C2C-415A-AB92-65B3F889A5EF}" srcOrd="0" destOrd="0" presId="urn:microsoft.com/office/officeart/2005/8/layout/radial5"/>
    <dgm:cxn modelId="{71825B04-5131-41CF-943F-94D0F63AB352}" type="presParOf" srcId="{70EC019E-4BB8-466C-ABB0-4E3661239DFF}" destId="{A61E8F51-48C4-48F8-BDFF-02D0C55F264B}" srcOrd="1" destOrd="0" presId="urn:microsoft.com/office/officeart/2005/8/layout/radial5"/>
    <dgm:cxn modelId="{1F83D5DE-DEC1-4652-A75A-1F81DBE1A846}" type="presParOf" srcId="{A61E8F51-48C4-48F8-BDFF-02D0C55F264B}" destId="{F3B4B682-0D5D-4453-B1F6-EBF819BDD89D}" srcOrd="0" destOrd="0" presId="urn:microsoft.com/office/officeart/2005/8/layout/radial5"/>
    <dgm:cxn modelId="{E413CBEE-2274-468B-A16A-915BD09B12A8}" type="presParOf" srcId="{70EC019E-4BB8-466C-ABB0-4E3661239DFF}" destId="{DE5D8C6D-10C7-4D16-9E78-9CBC436C480A}" srcOrd="2" destOrd="0" presId="urn:microsoft.com/office/officeart/2005/8/layout/radial5"/>
    <dgm:cxn modelId="{6864A9FF-5B0C-4A9E-A6BD-E6F4CA521E54}" type="presParOf" srcId="{70EC019E-4BB8-466C-ABB0-4E3661239DFF}" destId="{3B14EC59-4F7C-4F23-B926-A426B6FDE079}" srcOrd="3" destOrd="0" presId="urn:microsoft.com/office/officeart/2005/8/layout/radial5"/>
    <dgm:cxn modelId="{4C6A4124-0B5E-4292-9063-10CFB8DC0E9B}" type="presParOf" srcId="{3B14EC59-4F7C-4F23-B926-A426B6FDE079}" destId="{A08253EC-9785-475A-88C5-CC0880644B7F}" srcOrd="0" destOrd="0" presId="urn:microsoft.com/office/officeart/2005/8/layout/radial5"/>
    <dgm:cxn modelId="{FECEED9D-1556-42DC-932E-9EBDCAEAF2B4}" type="presParOf" srcId="{70EC019E-4BB8-466C-ABB0-4E3661239DFF}" destId="{E124437D-1D4A-450B-A96C-2DB5B8C07FDC}" srcOrd="4" destOrd="0" presId="urn:microsoft.com/office/officeart/2005/8/layout/radial5"/>
    <dgm:cxn modelId="{BFF907D7-6442-4124-876B-2A2EFFDE83AA}" type="presParOf" srcId="{70EC019E-4BB8-466C-ABB0-4E3661239DFF}" destId="{A98F29DD-4A04-487F-9E0B-EB826DCBEC3D}" srcOrd="5" destOrd="0" presId="urn:microsoft.com/office/officeart/2005/8/layout/radial5"/>
    <dgm:cxn modelId="{C9BA8E91-535C-4228-A6A3-10F18CA52B72}" type="presParOf" srcId="{A98F29DD-4A04-487F-9E0B-EB826DCBEC3D}" destId="{54795DC6-9E4E-4015-A734-B3B288562276}" srcOrd="0" destOrd="0" presId="urn:microsoft.com/office/officeart/2005/8/layout/radial5"/>
    <dgm:cxn modelId="{CB97C3BF-679C-4226-8BC6-7B63B2C16327}" type="presParOf" srcId="{70EC019E-4BB8-466C-ABB0-4E3661239DFF}" destId="{2C350BD0-8C51-4826-A99A-CDEF12055937}"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400" b="1" dirty="0" smtClean="0">
              <a:latin typeface="Arial" pitchFamily="34" charset="0"/>
              <a:ea typeface="Verdana" pitchFamily="34" charset="0"/>
              <a:cs typeface="Arial" pitchFamily="34" charset="0"/>
            </a:rPr>
            <a:t>CPE prevention &amp; control</a:t>
          </a:r>
          <a:endParaRPr lang="en-GB" sz="1400" b="1" dirty="0">
            <a:latin typeface="Arial" pitchFamily="34" charset="0"/>
            <a:ea typeface="Verdana" pitchFamily="34" charset="0"/>
            <a:cs typeface="Arial" pitchFamily="34" charset="0"/>
          </a:endParaRPr>
        </a:p>
      </dgm:t>
    </dgm:pt>
    <dgm:pt modelId="{DB7A71A3-DDBD-48EF-996D-BC3BE3DCD33A}" type="parTrans" cxnId="{658C310A-B2E9-4BE2-A652-B915C043CCB5}">
      <dgm:prSet/>
      <dgm:spPr/>
      <dgm:t>
        <a:bodyPr/>
        <a:lstStyle/>
        <a:p>
          <a:endParaRPr lang="en-GB" sz="1600">
            <a:latin typeface="Arial" pitchFamily="34" charset="0"/>
            <a:ea typeface="Verdana" pitchFamily="34" charset="0"/>
            <a:cs typeface="Arial" pitchFamily="34" charset="0"/>
          </a:endParaRPr>
        </a:p>
      </dgm:t>
    </dgm:pt>
    <dgm:pt modelId="{3CB9D06F-3ADF-4737-B446-9C0401E1CD74}" type="sibTrans" cxnId="{658C310A-B2E9-4BE2-A652-B915C043CCB5}">
      <dgm:prSet/>
      <dgm:spPr/>
      <dgm:t>
        <a:bodyPr/>
        <a:lstStyle/>
        <a:p>
          <a:endParaRPr lang="en-GB" sz="1600">
            <a:latin typeface="Arial" pitchFamily="34" charset="0"/>
            <a:ea typeface="Verdana" pitchFamily="34" charset="0"/>
            <a:cs typeface="Arial" pitchFamily="34" charset="0"/>
          </a:endParaRPr>
        </a:p>
      </dgm:t>
    </dgm:pt>
    <dgm:pt modelId="{8272ECC6-BC77-4D6B-8347-8F610F8237FF}">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Hand hygiene</a:t>
          </a:r>
          <a:endParaRPr lang="en-GB" sz="1400" dirty="0">
            <a:latin typeface="Arial" pitchFamily="34" charset="0"/>
            <a:ea typeface="Verdana" pitchFamily="34" charset="0"/>
            <a:cs typeface="Arial" pitchFamily="34" charset="0"/>
          </a:endParaRPr>
        </a:p>
      </dgm:t>
    </dgm:pt>
    <dgm:pt modelId="{5C92E9D5-3F9A-48B7-AFFD-FD5BBAF7D360}" type="parTrans" cxnId="{EF86872F-CCCE-4D23-9EE6-68501BF6D0F3}">
      <dgm:prSet custT="1"/>
      <dgm:spPr/>
      <dgm:t>
        <a:bodyPr/>
        <a:lstStyle/>
        <a:p>
          <a:endParaRPr lang="en-GB" sz="2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600">
            <a:latin typeface="Arial" pitchFamily="34" charset="0"/>
            <a:ea typeface="Verdana" pitchFamily="34" charset="0"/>
            <a:cs typeface="Arial" pitchFamily="34" charset="0"/>
          </a:endParaRPr>
        </a:p>
      </dgm:t>
    </dgm:pt>
    <dgm:pt modelId="{524186CD-B6C7-431D-81A8-A265F171B424}">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Contact precautions</a:t>
          </a:r>
          <a:endParaRPr lang="en-GB" sz="1400" dirty="0">
            <a:latin typeface="Arial" pitchFamily="34" charset="0"/>
            <a:ea typeface="Verdana" pitchFamily="34" charset="0"/>
            <a:cs typeface="Arial" pitchFamily="34" charset="0"/>
          </a:endParaRPr>
        </a:p>
      </dgm:t>
    </dgm:pt>
    <dgm:pt modelId="{B77610A5-4DDC-4EEE-A8DE-B1AC8F25349C}" type="parTrans" cxnId="{C8AB892F-88CD-4081-AF1D-1AC5C71CAB92}">
      <dgm:prSet custT="1"/>
      <dgm:spPr/>
      <dgm:t>
        <a:bodyPr/>
        <a:lstStyle/>
        <a:p>
          <a:endParaRPr lang="en-GB" sz="2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600">
            <a:latin typeface="Arial" pitchFamily="34" charset="0"/>
            <a:ea typeface="Verdana" pitchFamily="34" charset="0"/>
            <a:cs typeface="Arial" pitchFamily="34" charset="0"/>
          </a:endParaRPr>
        </a:p>
      </dgm:t>
    </dgm:pt>
    <dgm:pt modelId="{CCE1C0B0-DE76-4F28-93F7-6524373D5EF4}">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Active screening</a:t>
          </a:r>
          <a:endParaRPr lang="en-GB" sz="1400" dirty="0">
            <a:latin typeface="Arial" pitchFamily="34" charset="0"/>
            <a:ea typeface="Verdana" pitchFamily="34" charset="0"/>
            <a:cs typeface="Arial" pitchFamily="34" charset="0"/>
          </a:endParaRPr>
        </a:p>
      </dgm:t>
    </dgm:pt>
    <dgm:pt modelId="{8324FD19-721A-48E6-9B7F-C10C2826DCB1}" type="parTrans" cxnId="{866C8899-A799-445D-AA91-65A9285DE251}">
      <dgm:prSet custT="1"/>
      <dgm:spPr/>
      <dgm:t>
        <a:bodyPr/>
        <a:lstStyle/>
        <a:p>
          <a:endParaRPr lang="en-GB" sz="2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600">
            <a:latin typeface="Arial" pitchFamily="34" charset="0"/>
            <a:ea typeface="Verdana" pitchFamily="34" charset="0"/>
            <a:cs typeface="Arial" pitchFamily="34" charset="0"/>
          </a:endParaRPr>
        </a:p>
      </dgm:t>
    </dgm:pt>
    <dgm:pt modelId="{EA6DA222-2801-4BDE-96FC-414C08C9BE4B}">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Antibiotic stewardship</a:t>
          </a:r>
          <a:endParaRPr lang="en-GB" sz="1400" dirty="0">
            <a:latin typeface="Arial" pitchFamily="34" charset="0"/>
            <a:ea typeface="Verdana" pitchFamily="34" charset="0"/>
            <a:cs typeface="Arial" pitchFamily="34" charset="0"/>
          </a:endParaRPr>
        </a:p>
      </dgm:t>
    </dgm:pt>
    <dgm:pt modelId="{295B469E-CAC4-48A0-ADC6-D65C51EAF43B}" type="parTrans" cxnId="{70CBC78F-FAE6-4EAC-AE2D-8404B1883CA9}">
      <dgm:prSet custT="1"/>
      <dgm:spPr/>
      <dgm:t>
        <a:bodyPr/>
        <a:lstStyle/>
        <a:p>
          <a:endParaRPr lang="en-GB" sz="2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600">
            <a:latin typeface="Arial" pitchFamily="34" charset="0"/>
            <a:ea typeface="Verdana" pitchFamily="34" charset="0"/>
            <a:cs typeface="Arial" pitchFamily="34" charset="0"/>
          </a:endParaRPr>
        </a:p>
      </dgm:t>
    </dgm:pt>
    <dgm:pt modelId="{5E79D641-A8F3-465A-8585-9B054D204568}">
      <dgm:prSet phldrT="[Text]" custT="1"/>
      <dgm:spPr>
        <a:solidFill>
          <a:schemeClr val="tx1"/>
        </a:solidFill>
      </dgm:spPr>
      <dgm:t>
        <a:bodyPr/>
        <a:lstStyle/>
        <a:p>
          <a:r>
            <a:rPr lang="en-GB" sz="1400" dirty="0" smtClean="0">
              <a:latin typeface="Arial" pitchFamily="34" charset="0"/>
              <a:ea typeface="Verdana" pitchFamily="34" charset="0"/>
              <a:cs typeface="Arial" pitchFamily="34" charset="0"/>
            </a:rPr>
            <a:t>Cleaning / disinfection</a:t>
          </a:r>
          <a:endParaRPr lang="en-GB" sz="1400" dirty="0">
            <a:latin typeface="Arial" pitchFamily="34" charset="0"/>
            <a:ea typeface="Verdana" pitchFamily="34" charset="0"/>
            <a:cs typeface="Arial" pitchFamily="34" charset="0"/>
          </a:endParaRPr>
        </a:p>
      </dgm:t>
    </dgm:pt>
    <dgm:pt modelId="{5F7567EC-E434-4278-9430-FFCD43F627BD}" type="parTrans" cxnId="{A6C15010-FAC8-4C88-805F-CBA8C6230987}">
      <dgm:prSet custT="1"/>
      <dgm:spPr/>
      <dgm:t>
        <a:bodyPr/>
        <a:lstStyle/>
        <a:p>
          <a:endParaRPr lang="en-GB" sz="2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600">
            <a:latin typeface="Arial" pitchFamily="34" charset="0"/>
            <a:ea typeface="Verdana" pitchFamily="34" charset="0"/>
            <a:cs typeface="Arial" pitchFamily="34" charset="0"/>
          </a:endParaRPr>
        </a:p>
      </dgm:t>
    </dgm:pt>
    <dgm:pt modelId="{2854A46F-B629-4ED9-BC53-6B9DEDBC01CC}">
      <dgm:prSet phldrT="[Text]" custT="1"/>
      <dgm:spPr>
        <a:solidFill>
          <a:schemeClr val="bg1">
            <a:lumMod val="50000"/>
          </a:schemeClr>
        </a:solidFill>
      </dgm:spPr>
      <dgm:t>
        <a:bodyPr/>
        <a:lstStyle/>
        <a:p>
          <a:r>
            <a:rPr lang="en-GB" sz="1400" dirty="0" smtClean="0">
              <a:latin typeface="Arial" pitchFamily="34" charset="0"/>
              <a:ea typeface="Verdana" pitchFamily="34" charset="0"/>
              <a:cs typeface="Arial" pitchFamily="34" charset="0"/>
            </a:rPr>
            <a:t>SDD?</a:t>
          </a:r>
          <a:endParaRPr lang="en-GB" sz="1400" dirty="0">
            <a:latin typeface="Arial" pitchFamily="34" charset="0"/>
            <a:ea typeface="Verdana" pitchFamily="34" charset="0"/>
            <a:cs typeface="Arial" pitchFamily="34" charset="0"/>
          </a:endParaRPr>
        </a:p>
      </dgm:t>
    </dgm:pt>
    <dgm:pt modelId="{142A471B-DFA1-45E6-A448-DDA4A6208B78}" type="parTrans" cxnId="{21381896-6332-4C18-8571-BD87DD9BC4A8}">
      <dgm:prSet custT="1"/>
      <dgm:spPr>
        <a:ln>
          <a:solidFill>
            <a:schemeClr val="accent2"/>
          </a:solidFill>
          <a:prstDash val="dash"/>
        </a:ln>
      </dgm:spPr>
      <dgm:t>
        <a:bodyPr/>
        <a:lstStyle/>
        <a:p>
          <a:endParaRPr lang="en-GB" sz="500">
            <a:latin typeface="Arial" pitchFamily="34" charset="0"/>
            <a:ea typeface="Verdana" pitchFamily="34" charset="0"/>
            <a:cs typeface="Arial" pitchFamily="34" charset="0"/>
          </a:endParaRPr>
        </a:p>
      </dgm:t>
    </dgm:pt>
    <dgm:pt modelId="{AADB6493-6771-470D-8B6F-1AAC2EA25BD7}" type="sibTrans" cxnId="{21381896-6332-4C18-8571-BD87DD9BC4A8}">
      <dgm:prSet/>
      <dgm:spPr/>
      <dgm:t>
        <a:bodyPr/>
        <a:lstStyle/>
        <a:p>
          <a:endParaRPr lang="en-GB" sz="1600">
            <a:latin typeface="Arial" pitchFamily="34" charset="0"/>
            <a:ea typeface="Verdana" pitchFamily="34" charset="0"/>
            <a:cs typeface="Arial" pitchFamily="34" charset="0"/>
          </a:endParaRPr>
        </a:p>
      </dgm:t>
    </dgm:pt>
    <dgm:pt modelId="{1DC898E1-3483-45BF-B469-9390DAD40BF2}">
      <dgm:prSet phldrT="[Text]" custT="1"/>
      <dgm:spPr>
        <a:solidFill>
          <a:schemeClr val="bg1">
            <a:lumMod val="50000"/>
          </a:schemeClr>
        </a:solidFill>
      </dgm:spPr>
      <dgm:t>
        <a:bodyPr/>
        <a:lstStyle/>
        <a:p>
          <a:r>
            <a:rPr lang="en-GB" sz="1400" dirty="0" smtClean="0">
              <a:latin typeface="Arial" pitchFamily="34" charset="0"/>
              <a:ea typeface="Verdana" pitchFamily="34" charset="0"/>
              <a:cs typeface="Arial" pitchFamily="34" charset="0"/>
            </a:rPr>
            <a:t>Topical CHX?</a:t>
          </a:r>
          <a:endParaRPr lang="en-GB" sz="1400" dirty="0">
            <a:latin typeface="Arial" pitchFamily="34" charset="0"/>
            <a:ea typeface="Verdana" pitchFamily="34" charset="0"/>
            <a:cs typeface="Arial" pitchFamily="34" charset="0"/>
          </a:endParaRPr>
        </a:p>
      </dgm:t>
    </dgm:pt>
    <dgm:pt modelId="{F7EF704C-7F0C-423B-91C3-C406E2F09E75}" type="parTrans" cxnId="{2DEA5D6D-69AB-4ED6-B535-7693D67DFE6A}">
      <dgm:prSet custT="1"/>
      <dgm:spPr>
        <a:ln>
          <a:solidFill>
            <a:schemeClr val="accent2"/>
          </a:solidFill>
          <a:prstDash val="dash"/>
        </a:ln>
      </dgm:spPr>
      <dgm:t>
        <a:bodyPr/>
        <a:lstStyle/>
        <a:p>
          <a:endParaRPr lang="en-GB" sz="7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600">
            <a:latin typeface="Arial" pitchFamily="34" charset="0"/>
            <a:ea typeface="Verdana" pitchFamily="34" charset="0"/>
            <a:cs typeface="Arial" pitchFamily="34" charset="0"/>
          </a:endParaRPr>
        </a:p>
      </dgm:t>
    </dgm:pt>
    <dgm:pt modelId="{4E0FB591-084E-44E4-982F-B3DB632290BD}">
      <dgm:prSet phldrT="[Text]" custT="1"/>
      <dgm:spPr>
        <a:solidFill>
          <a:schemeClr val="bg1">
            <a:lumMod val="50000"/>
          </a:schemeClr>
        </a:solidFill>
      </dgm:spPr>
      <dgm:t>
        <a:bodyPr/>
        <a:lstStyle/>
        <a:p>
          <a:r>
            <a:rPr lang="en-GB" sz="1400" dirty="0" smtClean="0">
              <a:latin typeface="Arial" pitchFamily="34" charset="0"/>
              <a:ea typeface="Verdana" pitchFamily="34" charset="0"/>
              <a:cs typeface="Arial" pitchFamily="34" charset="0"/>
            </a:rPr>
            <a:t>Education?</a:t>
          </a:r>
          <a:endParaRPr lang="en-GB" sz="1400" dirty="0">
            <a:latin typeface="Arial" pitchFamily="34" charset="0"/>
            <a:ea typeface="Verdana" pitchFamily="34" charset="0"/>
            <a:cs typeface="Arial" pitchFamily="34" charset="0"/>
          </a:endParaRPr>
        </a:p>
      </dgm:t>
    </dgm:pt>
    <dgm:pt modelId="{DFD433B9-07C6-4B21-B9C4-816FCBFA6608}" type="parTrans" cxnId="{7414494E-B782-49ED-A909-CEF92AE8B474}">
      <dgm:prSet custT="1"/>
      <dgm:spPr>
        <a:ln>
          <a:solidFill>
            <a:schemeClr val="accent2"/>
          </a:solidFill>
          <a:prstDash val="dash"/>
        </a:ln>
      </dgm:spPr>
      <dgm:t>
        <a:bodyPr/>
        <a:lstStyle/>
        <a:p>
          <a:endParaRPr lang="en-GB" sz="3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600">
            <a:latin typeface="Arial" pitchFamily="34" charset="0"/>
            <a:ea typeface="Verdana" pitchFamily="34" charset="0"/>
            <a:cs typeface="Arial" pitchFamily="34" charset="0"/>
          </a:endParaRPr>
        </a:p>
      </dgm:t>
    </dgm:pt>
    <dgm:pt modelId="{A49E0152-2DD2-49A2-9CC5-612774D21184}" type="pres">
      <dgm:prSet presAssocID="{4892F491-B09A-45FD-BFEE-CEDFCF7D69CA}" presName="cycle" presStyleCnt="0">
        <dgm:presLayoutVars>
          <dgm:chMax val="1"/>
          <dgm:dir/>
          <dgm:animLvl val="ctr"/>
          <dgm:resizeHandles val="exact"/>
        </dgm:presLayoutVars>
      </dgm:prSet>
      <dgm:spPr/>
      <dgm:t>
        <a:bodyPr/>
        <a:lstStyle/>
        <a:p>
          <a:endParaRPr lang="en-GB"/>
        </a:p>
      </dgm:t>
    </dgm:pt>
    <dgm:pt modelId="{8D5BE3AC-461A-4E9C-BBE1-0A9BF9DDA728}" type="pres">
      <dgm:prSet presAssocID="{8715AFC6-36CD-4620-973E-32392D175DAD}" presName="centerShape" presStyleLbl="node0" presStyleIdx="0" presStyleCnt="1" custScaleX="111398" custScaleY="111780" custLinFactNeighborX="-13632"/>
      <dgm:spPr/>
      <dgm:t>
        <a:bodyPr/>
        <a:lstStyle/>
        <a:p>
          <a:endParaRPr lang="en-GB"/>
        </a:p>
      </dgm:t>
    </dgm:pt>
    <dgm:pt modelId="{DB8F51CD-C538-4588-A588-A84B010586D4}" type="pres">
      <dgm:prSet presAssocID="{5C92E9D5-3F9A-48B7-AFFD-FD5BBAF7D360}" presName="Name9" presStyleLbl="parChTrans1D2" presStyleIdx="0" presStyleCnt="8"/>
      <dgm:spPr/>
      <dgm:t>
        <a:bodyPr/>
        <a:lstStyle/>
        <a:p>
          <a:endParaRPr lang="en-GB"/>
        </a:p>
      </dgm:t>
    </dgm:pt>
    <dgm:pt modelId="{CD16E292-EBF1-4852-8449-B8A883995D41}" type="pres">
      <dgm:prSet presAssocID="{5C92E9D5-3F9A-48B7-AFFD-FD5BBAF7D360}" presName="connTx" presStyleLbl="parChTrans1D2" presStyleIdx="0" presStyleCnt="8"/>
      <dgm:spPr/>
      <dgm:t>
        <a:bodyPr/>
        <a:lstStyle/>
        <a:p>
          <a:endParaRPr lang="en-GB"/>
        </a:p>
      </dgm:t>
    </dgm:pt>
    <dgm:pt modelId="{AFABF447-E48A-423B-B49F-6EA32EBB3358}" type="pres">
      <dgm:prSet presAssocID="{8272ECC6-BC77-4D6B-8347-8F610F8237FF}" presName="node" presStyleLbl="node1" presStyleIdx="0" presStyleCnt="8" custScaleX="114445" custScaleY="114445" custRadScaleRad="99164" custRadScaleInc="-43776">
        <dgm:presLayoutVars>
          <dgm:bulletEnabled val="1"/>
        </dgm:presLayoutVars>
      </dgm:prSet>
      <dgm:spPr/>
      <dgm:t>
        <a:bodyPr/>
        <a:lstStyle/>
        <a:p>
          <a:endParaRPr lang="en-GB"/>
        </a:p>
      </dgm:t>
    </dgm:pt>
    <dgm:pt modelId="{6D54B6E2-7739-424F-AD0F-5C0CCB7D7C11}" type="pres">
      <dgm:prSet presAssocID="{5F7567EC-E434-4278-9430-FFCD43F627BD}" presName="Name9" presStyleLbl="parChTrans1D2" presStyleIdx="1" presStyleCnt="8"/>
      <dgm:spPr/>
      <dgm:t>
        <a:bodyPr/>
        <a:lstStyle/>
        <a:p>
          <a:endParaRPr lang="en-GB"/>
        </a:p>
      </dgm:t>
    </dgm:pt>
    <dgm:pt modelId="{8CC5B607-0528-4753-B71B-C47E55CDE24D}" type="pres">
      <dgm:prSet presAssocID="{5F7567EC-E434-4278-9430-FFCD43F627BD}" presName="connTx" presStyleLbl="parChTrans1D2" presStyleIdx="1" presStyleCnt="8"/>
      <dgm:spPr/>
      <dgm:t>
        <a:bodyPr/>
        <a:lstStyle/>
        <a:p>
          <a:endParaRPr lang="en-GB"/>
        </a:p>
      </dgm:t>
    </dgm:pt>
    <dgm:pt modelId="{F742DEE1-3A8E-4ACB-8223-B85092990354}" type="pres">
      <dgm:prSet presAssocID="{5E79D641-A8F3-465A-8585-9B054D204568}" presName="node" presStyleLbl="node1" presStyleIdx="1" presStyleCnt="8" custScaleX="114445" custScaleY="114445" custRadScaleRad="69826" custRadScaleInc="-14817">
        <dgm:presLayoutVars>
          <dgm:bulletEnabled val="1"/>
        </dgm:presLayoutVars>
      </dgm:prSet>
      <dgm:spPr/>
      <dgm:t>
        <a:bodyPr/>
        <a:lstStyle/>
        <a:p>
          <a:endParaRPr lang="en-GB"/>
        </a:p>
      </dgm:t>
    </dgm:pt>
    <dgm:pt modelId="{C9EEDD18-C248-46EA-8A2D-2876F91DDDB2}" type="pres">
      <dgm:prSet presAssocID="{142A471B-DFA1-45E6-A448-DDA4A6208B78}" presName="Name9" presStyleLbl="parChTrans1D2" presStyleIdx="2" presStyleCnt="8"/>
      <dgm:spPr/>
      <dgm:t>
        <a:bodyPr/>
        <a:lstStyle/>
        <a:p>
          <a:endParaRPr lang="en-GB"/>
        </a:p>
      </dgm:t>
    </dgm:pt>
    <dgm:pt modelId="{6A203CC7-051D-4088-ADC4-A71824C322F9}" type="pres">
      <dgm:prSet presAssocID="{142A471B-DFA1-45E6-A448-DDA4A6208B78}" presName="connTx" presStyleLbl="parChTrans1D2" presStyleIdx="2" presStyleCnt="8"/>
      <dgm:spPr/>
      <dgm:t>
        <a:bodyPr/>
        <a:lstStyle/>
        <a:p>
          <a:endParaRPr lang="en-GB"/>
        </a:p>
      </dgm:t>
    </dgm:pt>
    <dgm:pt modelId="{3F863242-03A8-442A-A9D2-5FD88EE00EAC}" type="pres">
      <dgm:prSet presAssocID="{2854A46F-B629-4ED9-BC53-6B9DEDBC01CC}" presName="node" presStyleLbl="node1" presStyleIdx="2" presStyleCnt="8" custScaleX="114445" custScaleY="114445" custRadScaleRad="123368" custRadScaleInc="-47365">
        <dgm:presLayoutVars>
          <dgm:bulletEnabled val="1"/>
        </dgm:presLayoutVars>
      </dgm:prSet>
      <dgm:spPr/>
      <dgm:t>
        <a:bodyPr/>
        <a:lstStyle/>
        <a:p>
          <a:endParaRPr lang="en-GB"/>
        </a:p>
      </dgm:t>
    </dgm:pt>
    <dgm:pt modelId="{C7B946FE-59D8-4D12-8C09-BC0537958DAE}" type="pres">
      <dgm:prSet presAssocID="{F7EF704C-7F0C-423B-91C3-C406E2F09E75}" presName="Name9" presStyleLbl="parChTrans1D2" presStyleIdx="3" presStyleCnt="8"/>
      <dgm:spPr/>
      <dgm:t>
        <a:bodyPr/>
        <a:lstStyle/>
        <a:p>
          <a:endParaRPr lang="en-GB"/>
        </a:p>
      </dgm:t>
    </dgm:pt>
    <dgm:pt modelId="{3E6C9985-DBDD-4EED-8D41-8D7A934D85AD}" type="pres">
      <dgm:prSet presAssocID="{F7EF704C-7F0C-423B-91C3-C406E2F09E75}" presName="connTx" presStyleLbl="parChTrans1D2" presStyleIdx="3" presStyleCnt="8"/>
      <dgm:spPr/>
      <dgm:t>
        <a:bodyPr/>
        <a:lstStyle/>
        <a:p>
          <a:endParaRPr lang="en-GB"/>
        </a:p>
      </dgm:t>
    </dgm:pt>
    <dgm:pt modelId="{5CAC3CA5-4D4E-4CD5-B029-F343138D5FD6}" type="pres">
      <dgm:prSet presAssocID="{1DC898E1-3483-45BF-B469-9390DAD40BF2}" presName="node" presStyleLbl="node1" presStyleIdx="3" presStyleCnt="8" custScaleX="114445" custScaleY="114445" custRadScaleRad="129051" custRadScaleInc="-96323">
        <dgm:presLayoutVars>
          <dgm:bulletEnabled val="1"/>
        </dgm:presLayoutVars>
      </dgm:prSet>
      <dgm:spPr/>
      <dgm:t>
        <a:bodyPr/>
        <a:lstStyle/>
        <a:p>
          <a:endParaRPr lang="en-GB"/>
        </a:p>
      </dgm:t>
    </dgm:pt>
    <dgm:pt modelId="{0401F99C-04ED-41B4-8658-7B8E1CC84941}" type="pres">
      <dgm:prSet presAssocID="{DFD433B9-07C6-4B21-B9C4-816FCBFA6608}" presName="Name9" presStyleLbl="parChTrans1D2" presStyleIdx="4" presStyleCnt="8"/>
      <dgm:spPr/>
      <dgm:t>
        <a:bodyPr/>
        <a:lstStyle/>
        <a:p>
          <a:endParaRPr lang="en-GB"/>
        </a:p>
      </dgm:t>
    </dgm:pt>
    <dgm:pt modelId="{12060A79-2244-4244-AA48-F91B8FBCA874}" type="pres">
      <dgm:prSet presAssocID="{DFD433B9-07C6-4B21-B9C4-816FCBFA6608}" presName="connTx" presStyleLbl="parChTrans1D2" presStyleIdx="4" presStyleCnt="8"/>
      <dgm:spPr/>
      <dgm:t>
        <a:bodyPr/>
        <a:lstStyle/>
        <a:p>
          <a:endParaRPr lang="en-GB"/>
        </a:p>
      </dgm:t>
    </dgm:pt>
    <dgm:pt modelId="{D9DC1811-6482-4882-BD97-6C1DF4FB7C5E}" type="pres">
      <dgm:prSet presAssocID="{4E0FB591-084E-44E4-982F-B3DB632290BD}" presName="node" presStyleLbl="node1" presStyleIdx="4" presStyleCnt="8" custScaleX="114445" custScaleY="114445" custRadScaleRad="93997" custRadScaleInc="-134349">
        <dgm:presLayoutVars>
          <dgm:bulletEnabled val="1"/>
        </dgm:presLayoutVars>
      </dgm:prSet>
      <dgm:spPr/>
      <dgm:t>
        <a:bodyPr/>
        <a:lstStyle/>
        <a:p>
          <a:endParaRPr lang="en-GB"/>
        </a:p>
      </dgm:t>
    </dgm:pt>
    <dgm:pt modelId="{421FD191-AC28-4012-8BFC-AAD3D4C0C750}" type="pres">
      <dgm:prSet presAssocID="{B77610A5-4DDC-4EEE-A8DE-B1AC8F25349C}" presName="Name9" presStyleLbl="parChTrans1D2" presStyleIdx="5" presStyleCnt="8"/>
      <dgm:spPr/>
      <dgm:t>
        <a:bodyPr/>
        <a:lstStyle/>
        <a:p>
          <a:endParaRPr lang="en-GB"/>
        </a:p>
      </dgm:t>
    </dgm:pt>
    <dgm:pt modelId="{E8C2D3D2-ED36-4F0D-8D48-2D57758E38D2}" type="pres">
      <dgm:prSet presAssocID="{B77610A5-4DDC-4EEE-A8DE-B1AC8F25349C}" presName="connTx" presStyleLbl="parChTrans1D2" presStyleIdx="5" presStyleCnt="8"/>
      <dgm:spPr/>
      <dgm:t>
        <a:bodyPr/>
        <a:lstStyle/>
        <a:p>
          <a:endParaRPr lang="en-GB"/>
        </a:p>
      </dgm:t>
    </dgm:pt>
    <dgm:pt modelId="{D03D7B20-5052-4A55-A9CD-47AAF7D35EA4}" type="pres">
      <dgm:prSet presAssocID="{524186CD-B6C7-431D-81A8-A265F171B424}" presName="node" presStyleLbl="node1" presStyleIdx="5" presStyleCnt="8" custScaleX="114445" custScaleY="114445" custRadScaleRad="100881" custRadScaleInc="16763">
        <dgm:presLayoutVars>
          <dgm:bulletEnabled val="1"/>
        </dgm:presLayoutVars>
      </dgm:prSet>
      <dgm:spPr/>
      <dgm:t>
        <a:bodyPr/>
        <a:lstStyle/>
        <a:p>
          <a:endParaRPr lang="en-GB"/>
        </a:p>
      </dgm:t>
    </dgm:pt>
    <dgm:pt modelId="{720E6570-9767-471F-815E-B4D0543DB38A}" type="pres">
      <dgm:prSet presAssocID="{8324FD19-721A-48E6-9B7F-C10C2826DCB1}" presName="Name9" presStyleLbl="parChTrans1D2" presStyleIdx="6" presStyleCnt="8"/>
      <dgm:spPr/>
      <dgm:t>
        <a:bodyPr/>
        <a:lstStyle/>
        <a:p>
          <a:endParaRPr lang="en-GB"/>
        </a:p>
      </dgm:t>
    </dgm:pt>
    <dgm:pt modelId="{F71B67E4-A572-48AD-8A92-C56BFE8B1B0E}" type="pres">
      <dgm:prSet presAssocID="{8324FD19-721A-48E6-9B7F-C10C2826DCB1}" presName="connTx" presStyleLbl="parChTrans1D2" presStyleIdx="6" presStyleCnt="8"/>
      <dgm:spPr/>
      <dgm:t>
        <a:bodyPr/>
        <a:lstStyle/>
        <a:p>
          <a:endParaRPr lang="en-GB"/>
        </a:p>
      </dgm:t>
    </dgm:pt>
    <dgm:pt modelId="{B63D901A-D3CC-4C32-BB43-D8907AFB5273}" type="pres">
      <dgm:prSet presAssocID="{CCE1C0B0-DE76-4F28-93F7-6524373D5EF4}" presName="node" presStyleLbl="node1" presStyleIdx="6" presStyleCnt="8" custScaleX="114445" custScaleY="114445" custRadScaleRad="111647" custRadScaleInc="30173">
        <dgm:presLayoutVars>
          <dgm:bulletEnabled val="1"/>
        </dgm:presLayoutVars>
      </dgm:prSet>
      <dgm:spPr/>
      <dgm:t>
        <a:bodyPr/>
        <a:lstStyle/>
        <a:p>
          <a:endParaRPr lang="en-GB"/>
        </a:p>
      </dgm:t>
    </dgm:pt>
    <dgm:pt modelId="{23DBB19A-08A9-404C-9A85-907E2DFCBF40}" type="pres">
      <dgm:prSet presAssocID="{295B469E-CAC4-48A0-ADC6-D65C51EAF43B}" presName="Name9" presStyleLbl="parChTrans1D2" presStyleIdx="7" presStyleCnt="8"/>
      <dgm:spPr/>
      <dgm:t>
        <a:bodyPr/>
        <a:lstStyle/>
        <a:p>
          <a:endParaRPr lang="en-GB"/>
        </a:p>
      </dgm:t>
    </dgm:pt>
    <dgm:pt modelId="{FE2B994C-3F60-4D7A-BA7A-AF7D18DD4163}" type="pres">
      <dgm:prSet presAssocID="{295B469E-CAC4-48A0-ADC6-D65C51EAF43B}" presName="connTx" presStyleLbl="parChTrans1D2" presStyleIdx="7" presStyleCnt="8"/>
      <dgm:spPr/>
      <dgm:t>
        <a:bodyPr/>
        <a:lstStyle/>
        <a:p>
          <a:endParaRPr lang="en-GB"/>
        </a:p>
      </dgm:t>
    </dgm:pt>
    <dgm:pt modelId="{2E3885CB-49A2-41CF-8BE0-0102112EC607}" type="pres">
      <dgm:prSet presAssocID="{EA6DA222-2801-4BDE-96FC-414C08C9BE4B}" presName="node" presStyleLbl="node1" presStyleIdx="7" presStyleCnt="8" custScaleX="114445" custScaleY="114445" custRadScaleRad="120297" custRadScaleInc="-12202">
        <dgm:presLayoutVars>
          <dgm:bulletEnabled val="1"/>
        </dgm:presLayoutVars>
      </dgm:prSet>
      <dgm:spPr/>
      <dgm:t>
        <a:bodyPr/>
        <a:lstStyle/>
        <a:p>
          <a:endParaRPr lang="en-GB"/>
        </a:p>
      </dgm:t>
    </dgm:pt>
  </dgm:ptLst>
  <dgm:cxnLst>
    <dgm:cxn modelId="{0F87D1F6-222C-438D-A717-ADB3F1720DF8}" type="presOf" srcId="{5C92E9D5-3F9A-48B7-AFFD-FD5BBAF7D360}" destId="{DB8F51CD-C538-4588-A588-A84B010586D4}" srcOrd="0" destOrd="0" presId="urn:microsoft.com/office/officeart/2005/8/layout/radial1"/>
    <dgm:cxn modelId="{DFFA0177-7165-496E-9819-AA77CD8858ED}" type="presOf" srcId="{4E0FB591-084E-44E4-982F-B3DB632290BD}" destId="{D9DC1811-6482-4882-BD97-6C1DF4FB7C5E}" srcOrd="0" destOrd="0" presId="urn:microsoft.com/office/officeart/2005/8/layout/radial1"/>
    <dgm:cxn modelId="{C81F1ABB-6597-43C5-9F40-672532F5126F}" type="presOf" srcId="{5E79D641-A8F3-465A-8585-9B054D204568}" destId="{F742DEE1-3A8E-4ACB-8223-B85092990354}" srcOrd="0" destOrd="0" presId="urn:microsoft.com/office/officeart/2005/8/layout/radial1"/>
    <dgm:cxn modelId="{DD989A84-CAE2-4F64-880C-CA0CFA3F71B8}" type="presOf" srcId="{5F7567EC-E434-4278-9430-FFCD43F627BD}" destId="{8CC5B607-0528-4753-B71B-C47E55CDE24D}" srcOrd="1" destOrd="0" presId="urn:microsoft.com/office/officeart/2005/8/layout/radial1"/>
    <dgm:cxn modelId="{2B2ABE54-A942-42B6-8266-80EF86FD27CF}" type="presOf" srcId="{8324FD19-721A-48E6-9B7F-C10C2826DCB1}" destId="{720E6570-9767-471F-815E-B4D0543DB38A}" srcOrd="0" destOrd="0" presId="urn:microsoft.com/office/officeart/2005/8/layout/radial1"/>
    <dgm:cxn modelId="{CFE3A87B-62B2-4A9C-9C5F-81B8B1B8EB92}" type="presOf" srcId="{8272ECC6-BC77-4D6B-8347-8F610F8237FF}" destId="{AFABF447-E48A-423B-B49F-6EA32EBB3358}" srcOrd="0" destOrd="0" presId="urn:microsoft.com/office/officeart/2005/8/layout/radial1"/>
    <dgm:cxn modelId="{4F8F4084-6468-457C-9987-E675BA53426F}" type="presOf" srcId="{295B469E-CAC4-48A0-ADC6-D65C51EAF43B}" destId="{23DBB19A-08A9-404C-9A85-907E2DFCBF40}" srcOrd="0" destOrd="0" presId="urn:microsoft.com/office/officeart/2005/8/layout/radial1"/>
    <dgm:cxn modelId="{658C310A-B2E9-4BE2-A652-B915C043CCB5}" srcId="{4892F491-B09A-45FD-BFEE-CEDFCF7D69CA}" destId="{8715AFC6-36CD-4620-973E-32392D175DAD}" srcOrd="0" destOrd="0" parTransId="{DB7A71A3-DDBD-48EF-996D-BC3BE3DCD33A}" sibTransId="{3CB9D06F-3ADF-4737-B446-9C0401E1CD74}"/>
    <dgm:cxn modelId="{D6CD4C7B-3BA0-45C5-AADB-CF00FF3CD5F0}" type="presOf" srcId="{F7EF704C-7F0C-423B-91C3-C406E2F09E75}" destId="{3E6C9985-DBDD-4EED-8D41-8D7A934D85AD}" srcOrd="1" destOrd="0" presId="urn:microsoft.com/office/officeart/2005/8/layout/radial1"/>
    <dgm:cxn modelId="{C8AB892F-88CD-4081-AF1D-1AC5C71CAB92}" srcId="{8715AFC6-36CD-4620-973E-32392D175DAD}" destId="{524186CD-B6C7-431D-81A8-A265F171B424}" srcOrd="5" destOrd="0" parTransId="{B77610A5-4DDC-4EEE-A8DE-B1AC8F25349C}" sibTransId="{E366F979-1B1E-475A-8BB8-423F9BB0D2A6}"/>
    <dgm:cxn modelId="{FACFF8DC-73E9-4564-9124-972C675770CC}" type="presOf" srcId="{CCE1C0B0-DE76-4F28-93F7-6524373D5EF4}" destId="{B63D901A-D3CC-4C32-BB43-D8907AFB5273}" srcOrd="0" destOrd="0" presId="urn:microsoft.com/office/officeart/2005/8/layout/radial1"/>
    <dgm:cxn modelId="{0394936E-DDB4-4329-ACDE-AF22B118983D}" type="presOf" srcId="{4892F491-B09A-45FD-BFEE-CEDFCF7D69CA}" destId="{A49E0152-2DD2-49A2-9CC5-612774D21184}" srcOrd="0" destOrd="0" presId="urn:microsoft.com/office/officeart/2005/8/layout/radial1"/>
    <dgm:cxn modelId="{BF7D6CB7-014C-472A-BC82-7891A21B5775}" type="presOf" srcId="{B77610A5-4DDC-4EEE-A8DE-B1AC8F25349C}" destId="{E8C2D3D2-ED36-4F0D-8D48-2D57758E38D2}" srcOrd="1"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FAC97FC5-2F0A-4978-A84E-149F3924E217}" type="presOf" srcId="{8715AFC6-36CD-4620-973E-32392D175DAD}" destId="{8D5BE3AC-461A-4E9C-BBE1-0A9BF9DDA728}" srcOrd="0" destOrd="0" presId="urn:microsoft.com/office/officeart/2005/8/layout/radial1"/>
    <dgm:cxn modelId="{A6C15010-FAC8-4C88-805F-CBA8C6230987}" srcId="{8715AFC6-36CD-4620-973E-32392D175DAD}" destId="{5E79D641-A8F3-465A-8585-9B054D204568}" srcOrd="1" destOrd="0" parTransId="{5F7567EC-E434-4278-9430-FFCD43F627BD}" sibTransId="{94916EAA-8A3B-4AED-9B45-6599268B9417}"/>
    <dgm:cxn modelId="{2DEA5D6D-69AB-4ED6-B535-7693D67DFE6A}" srcId="{8715AFC6-36CD-4620-973E-32392D175DAD}" destId="{1DC898E1-3483-45BF-B469-9390DAD40BF2}" srcOrd="3" destOrd="0" parTransId="{F7EF704C-7F0C-423B-91C3-C406E2F09E75}" sibTransId="{1BA15873-F536-450F-B037-319CE9AD15EE}"/>
    <dgm:cxn modelId="{A48AED9A-A73B-46A1-85C4-F55643E4A3DD}" type="presOf" srcId="{2854A46F-B629-4ED9-BC53-6B9DEDBC01CC}" destId="{3F863242-03A8-442A-A9D2-5FD88EE00EAC}" srcOrd="0" destOrd="0" presId="urn:microsoft.com/office/officeart/2005/8/layout/radial1"/>
    <dgm:cxn modelId="{724DFA35-8108-4D8A-8758-6ABFDB3AD2E4}" type="presOf" srcId="{142A471B-DFA1-45E6-A448-DDA4A6208B78}" destId="{C9EEDD18-C248-46EA-8A2D-2876F91DDDB2}" srcOrd="0" destOrd="0" presId="urn:microsoft.com/office/officeart/2005/8/layout/radial1"/>
    <dgm:cxn modelId="{866C8899-A799-445D-AA91-65A9285DE251}" srcId="{8715AFC6-36CD-4620-973E-32392D175DAD}" destId="{CCE1C0B0-DE76-4F28-93F7-6524373D5EF4}" srcOrd="6" destOrd="0" parTransId="{8324FD19-721A-48E6-9B7F-C10C2826DCB1}" sibTransId="{CDA08381-9A02-453E-B988-6B8DDFBB64CD}"/>
    <dgm:cxn modelId="{70CBC78F-FAE6-4EAC-AE2D-8404B1883CA9}" srcId="{8715AFC6-36CD-4620-973E-32392D175DAD}" destId="{EA6DA222-2801-4BDE-96FC-414C08C9BE4B}" srcOrd="7" destOrd="0" parTransId="{295B469E-CAC4-48A0-ADC6-D65C51EAF43B}" sibTransId="{62D90F40-0E10-4163-ADCA-A0BF8F889187}"/>
    <dgm:cxn modelId="{32FEE560-E4E4-4DD7-9123-8A1375B3280B}" type="presOf" srcId="{DFD433B9-07C6-4B21-B9C4-816FCBFA6608}" destId="{0401F99C-04ED-41B4-8658-7B8E1CC84941}" srcOrd="0" destOrd="0" presId="urn:microsoft.com/office/officeart/2005/8/layout/radial1"/>
    <dgm:cxn modelId="{2F327D1D-9834-4930-8005-5CAD624831AE}" type="presOf" srcId="{DFD433B9-07C6-4B21-B9C4-816FCBFA6608}" destId="{12060A79-2244-4244-AA48-F91B8FBCA874}" srcOrd="1" destOrd="0" presId="urn:microsoft.com/office/officeart/2005/8/layout/radial1"/>
    <dgm:cxn modelId="{9F7685E4-02E9-4120-A095-B20C47746023}" type="presOf" srcId="{142A471B-DFA1-45E6-A448-DDA4A6208B78}" destId="{6A203CC7-051D-4088-ADC4-A71824C322F9}" srcOrd="1" destOrd="0" presId="urn:microsoft.com/office/officeart/2005/8/layout/radial1"/>
    <dgm:cxn modelId="{F7EFBB6D-EECE-4C77-BD49-617CD6CB79D2}" type="presOf" srcId="{EA6DA222-2801-4BDE-96FC-414C08C9BE4B}" destId="{2E3885CB-49A2-41CF-8BE0-0102112EC607}" srcOrd="0" destOrd="0" presId="urn:microsoft.com/office/officeart/2005/8/layout/radial1"/>
    <dgm:cxn modelId="{D826DE0B-F419-4138-AE57-1FEBC6C833C8}" type="presOf" srcId="{F7EF704C-7F0C-423B-91C3-C406E2F09E75}" destId="{C7B946FE-59D8-4D12-8C09-BC0537958DAE}" srcOrd="0" destOrd="0" presId="urn:microsoft.com/office/officeart/2005/8/layout/radial1"/>
    <dgm:cxn modelId="{15B725A9-084F-4030-9DBC-63323026914D}" type="presOf" srcId="{1DC898E1-3483-45BF-B469-9390DAD40BF2}" destId="{5CAC3CA5-4D4E-4CD5-B029-F343138D5FD6}" srcOrd="0" destOrd="0" presId="urn:microsoft.com/office/officeart/2005/8/layout/radial1"/>
    <dgm:cxn modelId="{44EF07C8-19C0-4DFC-9E00-3E96C0D2FE9D}" type="presOf" srcId="{5F7567EC-E434-4278-9430-FFCD43F627BD}" destId="{6D54B6E2-7739-424F-AD0F-5C0CCB7D7C11}" srcOrd="0" destOrd="0" presId="urn:microsoft.com/office/officeart/2005/8/layout/radial1"/>
    <dgm:cxn modelId="{3CEE0B8F-CC06-4579-8788-20D9A9DC959B}" type="presOf" srcId="{8324FD19-721A-48E6-9B7F-C10C2826DCB1}" destId="{F71B67E4-A572-48AD-8A92-C56BFE8B1B0E}" srcOrd="1" destOrd="0" presId="urn:microsoft.com/office/officeart/2005/8/layout/radial1"/>
    <dgm:cxn modelId="{B30B61ED-9C37-4D39-9BDE-A0C5CE3BBB7F}" type="presOf" srcId="{5C92E9D5-3F9A-48B7-AFFD-FD5BBAF7D360}" destId="{CD16E292-EBF1-4852-8449-B8A883995D41}" srcOrd="1" destOrd="0" presId="urn:microsoft.com/office/officeart/2005/8/layout/radial1"/>
    <dgm:cxn modelId="{038BF6B1-07CE-4B17-8929-4877346F3B05}" type="presOf" srcId="{524186CD-B6C7-431D-81A8-A265F171B424}" destId="{D03D7B20-5052-4A55-A9CD-47AAF7D35EA4}" srcOrd="0" destOrd="0" presId="urn:microsoft.com/office/officeart/2005/8/layout/radial1"/>
    <dgm:cxn modelId="{7414494E-B782-49ED-A909-CEF92AE8B474}" srcId="{8715AFC6-36CD-4620-973E-32392D175DAD}" destId="{4E0FB591-084E-44E4-982F-B3DB632290BD}" srcOrd="4" destOrd="0" parTransId="{DFD433B9-07C6-4B21-B9C4-816FCBFA6608}" sibTransId="{381D4F15-E8C6-441C-9727-40562D2BF115}"/>
    <dgm:cxn modelId="{83B5904E-9790-47A9-9258-ACC8D7637249}" type="presOf" srcId="{295B469E-CAC4-48A0-ADC6-D65C51EAF43B}" destId="{FE2B994C-3F60-4D7A-BA7A-AF7D18DD4163}" srcOrd="1" destOrd="0" presId="urn:microsoft.com/office/officeart/2005/8/layout/radial1"/>
    <dgm:cxn modelId="{21381896-6332-4C18-8571-BD87DD9BC4A8}" srcId="{8715AFC6-36CD-4620-973E-32392D175DAD}" destId="{2854A46F-B629-4ED9-BC53-6B9DEDBC01CC}" srcOrd="2" destOrd="0" parTransId="{142A471B-DFA1-45E6-A448-DDA4A6208B78}" sibTransId="{AADB6493-6771-470D-8B6F-1AAC2EA25BD7}"/>
    <dgm:cxn modelId="{0293B3C2-DD94-435B-A074-90328A9D4DDB}" type="presOf" srcId="{B77610A5-4DDC-4EEE-A8DE-B1AC8F25349C}" destId="{421FD191-AC28-4012-8BFC-AAD3D4C0C750}" srcOrd="0" destOrd="0" presId="urn:microsoft.com/office/officeart/2005/8/layout/radial1"/>
    <dgm:cxn modelId="{FCC488E6-D202-48E4-A8FF-452B4F608EFA}" type="presParOf" srcId="{A49E0152-2DD2-49A2-9CC5-612774D21184}" destId="{8D5BE3AC-461A-4E9C-BBE1-0A9BF9DDA728}" srcOrd="0" destOrd="0" presId="urn:microsoft.com/office/officeart/2005/8/layout/radial1"/>
    <dgm:cxn modelId="{E0426D79-DCB7-4566-8D1E-4D18DBD5FDC7}" type="presParOf" srcId="{A49E0152-2DD2-49A2-9CC5-612774D21184}" destId="{DB8F51CD-C538-4588-A588-A84B010586D4}" srcOrd="1" destOrd="0" presId="urn:microsoft.com/office/officeart/2005/8/layout/radial1"/>
    <dgm:cxn modelId="{43C63235-A9D9-4C28-9056-EF0E29C5F4DA}" type="presParOf" srcId="{DB8F51CD-C538-4588-A588-A84B010586D4}" destId="{CD16E292-EBF1-4852-8449-B8A883995D41}" srcOrd="0" destOrd="0" presId="urn:microsoft.com/office/officeart/2005/8/layout/radial1"/>
    <dgm:cxn modelId="{2ECA6563-6C96-4FA9-AE33-45883B701F9E}" type="presParOf" srcId="{A49E0152-2DD2-49A2-9CC5-612774D21184}" destId="{AFABF447-E48A-423B-B49F-6EA32EBB3358}" srcOrd="2" destOrd="0" presId="urn:microsoft.com/office/officeart/2005/8/layout/radial1"/>
    <dgm:cxn modelId="{28BAA408-A283-4761-9788-FDC2D455D40C}" type="presParOf" srcId="{A49E0152-2DD2-49A2-9CC5-612774D21184}" destId="{6D54B6E2-7739-424F-AD0F-5C0CCB7D7C11}" srcOrd="3" destOrd="0" presId="urn:microsoft.com/office/officeart/2005/8/layout/radial1"/>
    <dgm:cxn modelId="{4F0C4823-0B26-4F11-9291-4D7CBD974786}" type="presParOf" srcId="{6D54B6E2-7739-424F-AD0F-5C0CCB7D7C11}" destId="{8CC5B607-0528-4753-B71B-C47E55CDE24D}" srcOrd="0" destOrd="0" presId="urn:microsoft.com/office/officeart/2005/8/layout/radial1"/>
    <dgm:cxn modelId="{2FF0226A-19D9-4F01-9593-037624F805FC}" type="presParOf" srcId="{A49E0152-2DD2-49A2-9CC5-612774D21184}" destId="{F742DEE1-3A8E-4ACB-8223-B85092990354}" srcOrd="4" destOrd="0" presId="urn:microsoft.com/office/officeart/2005/8/layout/radial1"/>
    <dgm:cxn modelId="{8F38D1AE-3A40-4631-BE25-0B33B866F97A}" type="presParOf" srcId="{A49E0152-2DD2-49A2-9CC5-612774D21184}" destId="{C9EEDD18-C248-46EA-8A2D-2876F91DDDB2}" srcOrd="5" destOrd="0" presId="urn:microsoft.com/office/officeart/2005/8/layout/radial1"/>
    <dgm:cxn modelId="{96B797BB-5FFA-4EE5-ACCB-95428019B7CB}" type="presParOf" srcId="{C9EEDD18-C248-46EA-8A2D-2876F91DDDB2}" destId="{6A203CC7-051D-4088-ADC4-A71824C322F9}" srcOrd="0" destOrd="0" presId="urn:microsoft.com/office/officeart/2005/8/layout/radial1"/>
    <dgm:cxn modelId="{D475D031-E90F-46B3-A31A-1A7B8E359BB8}" type="presParOf" srcId="{A49E0152-2DD2-49A2-9CC5-612774D21184}" destId="{3F863242-03A8-442A-A9D2-5FD88EE00EAC}" srcOrd="6" destOrd="0" presId="urn:microsoft.com/office/officeart/2005/8/layout/radial1"/>
    <dgm:cxn modelId="{224CFB3F-375E-4420-AE88-4438437C6F92}" type="presParOf" srcId="{A49E0152-2DD2-49A2-9CC5-612774D21184}" destId="{C7B946FE-59D8-4D12-8C09-BC0537958DAE}" srcOrd="7" destOrd="0" presId="urn:microsoft.com/office/officeart/2005/8/layout/radial1"/>
    <dgm:cxn modelId="{BE251698-3111-418F-BFFC-9D23CD4AC91B}" type="presParOf" srcId="{C7B946FE-59D8-4D12-8C09-BC0537958DAE}" destId="{3E6C9985-DBDD-4EED-8D41-8D7A934D85AD}" srcOrd="0" destOrd="0" presId="urn:microsoft.com/office/officeart/2005/8/layout/radial1"/>
    <dgm:cxn modelId="{9DC77032-6282-41C5-8586-BB2CDD0E0DAF}" type="presParOf" srcId="{A49E0152-2DD2-49A2-9CC5-612774D21184}" destId="{5CAC3CA5-4D4E-4CD5-B029-F343138D5FD6}" srcOrd="8" destOrd="0" presId="urn:microsoft.com/office/officeart/2005/8/layout/radial1"/>
    <dgm:cxn modelId="{DE31F0AF-F9B4-4769-A03E-168B2B5B203D}" type="presParOf" srcId="{A49E0152-2DD2-49A2-9CC5-612774D21184}" destId="{0401F99C-04ED-41B4-8658-7B8E1CC84941}" srcOrd="9" destOrd="0" presId="urn:microsoft.com/office/officeart/2005/8/layout/radial1"/>
    <dgm:cxn modelId="{9FF29DE8-134B-4612-8675-D141112498CC}" type="presParOf" srcId="{0401F99C-04ED-41B4-8658-7B8E1CC84941}" destId="{12060A79-2244-4244-AA48-F91B8FBCA874}" srcOrd="0" destOrd="0" presId="urn:microsoft.com/office/officeart/2005/8/layout/radial1"/>
    <dgm:cxn modelId="{ADC601B4-1CC3-4C78-B336-E59210D40E95}" type="presParOf" srcId="{A49E0152-2DD2-49A2-9CC5-612774D21184}" destId="{D9DC1811-6482-4882-BD97-6C1DF4FB7C5E}" srcOrd="10" destOrd="0" presId="urn:microsoft.com/office/officeart/2005/8/layout/radial1"/>
    <dgm:cxn modelId="{914379EE-DECC-47AA-B44D-8CACC39103FC}" type="presParOf" srcId="{A49E0152-2DD2-49A2-9CC5-612774D21184}" destId="{421FD191-AC28-4012-8BFC-AAD3D4C0C750}" srcOrd="11" destOrd="0" presId="urn:microsoft.com/office/officeart/2005/8/layout/radial1"/>
    <dgm:cxn modelId="{99CA302C-346C-4B31-B2F3-B7E943EB7B1C}" type="presParOf" srcId="{421FD191-AC28-4012-8BFC-AAD3D4C0C750}" destId="{E8C2D3D2-ED36-4F0D-8D48-2D57758E38D2}" srcOrd="0" destOrd="0" presId="urn:microsoft.com/office/officeart/2005/8/layout/radial1"/>
    <dgm:cxn modelId="{EE637120-1198-4290-9359-6944EF070975}" type="presParOf" srcId="{A49E0152-2DD2-49A2-9CC5-612774D21184}" destId="{D03D7B20-5052-4A55-A9CD-47AAF7D35EA4}" srcOrd="12" destOrd="0" presId="urn:microsoft.com/office/officeart/2005/8/layout/radial1"/>
    <dgm:cxn modelId="{38992DBC-F811-4537-B10A-84E85BE8B65F}" type="presParOf" srcId="{A49E0152-2DD2-49A2-9CC5-612774D21184}" destId="{720E6570-9767-471F-815E-B4D0543DB38A}" srcOrd="13" destOrd="0" presId="urn:microsoft.com/office/officeart/2005/8/layout/radial1"/>
    <dgm:cxn modelId="{881F9B90-1C20-4805-BBA5-60667C6F7FB0}" type="presParOf" srcId="{720E6570-9767-471F-815E-B4D0543DB38A}" destId="{F71B67E4-A572-48AD-8A92-C56BFE8B1B0E}" srcOrd="0" destOrd="0" presId="urn:microsoft.com/office/officeart/2005/8/layout/radial1"/>
    <dgm:cxn modelId="{D36D735F-AA62-4FDA-A956-474632EC4A2E}" type="presParOf" srcId="{A49E0152-2DD2-49A2-9CC5-612774D21184}" destId="{B63D901A-D3CC-4C32-BB43-D8907AFB5273}" srcOrd="14" destOrd="0" presId="urn:microsoft.com/office/officeart/2005/8/layout/radial1"/>
    <dgm:cxn modelId="{C1C4DED3-03D0-4998-BA79-C657AF374015}" type="presParOf" srcId="{A49E0152-2DD2-49A2-9CC5-612774D21184}" destId="{23DBB19A-08A9-404C-9A85-907E2DFCBF40}" srcOrd="15" destOrd="0" presId="urn:microsoft.com/office/officeart/2005/8/layout/radial1"/>
    <dgm:cxn modelId="{8A6E88F4-D667-4468-B54E-4EF334220382}" type="presParOf" srcId="{23DBB19A-08A9-404C-9A85-907E2DFCBF40}" destId="{FE2B994C-3F60-4D7A-BA7A-AF7D18DD4163}" srcOrd="0" destOrd="0" presId="urn:microsoft.com/office/officeart/2005/8/layout/radial1"/>
    <dgm:cxn modelId="{C8E4255E-FC30-444A-8A15-D61B7F30E051}" type="presParOf" srcId="{A49E0152-2DD2-49A2-9CC5-612774D21184}" destId="{2E3885CB-49A2-41CF-8BE0-0102112EC607}" srcOrd="1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8AD56-9CD3-4DB2-A287-09542366576D}">
      <dsp:nvSpPr>
        <dsp:cNvPr id="0" name=""/>
        <dsp:cNvSpPr/>
      </dsp:nvSpPr>
      <dsp:spPr>
        <a:xfrm>
          <a:off x="2573" y="1821141"/>
          <a:ext cx="3135653" cy="1254261"/>
        </a:xfrm>
        <a:prstGeom prst="chevron">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GB" sz="1600" kern="1200" dirty="0" err="1" smtClean="0">
              <a:latin typeface="Arial" pitchFamily="34" charset="0"/>
              <a:cs typeface="Arial" pitchFamily="34" charset="0"/>
            </a:rPr>
            <a:t>Enterobacteriaceae</a:t>
          </a:r>
          <a:endParaRPr lang="en-GB" sz="1600" kern="1200" dirty="0">
            <a:latin typeface="Arial" pitchFamily="34" charset="0"/>
            <a:cs typeface="Arial" pitchFamily="34" charset="0"/>
          </a:endParaRPr>
        </a:p>
      </dsp:txBody>
      <dsp:txXfrm>
        <a:off x="629704" y="1821141"/>
        <a:ext cx="1881392" cy="1254261"/>
      </dsp:txXfrm>
    </dsp:sp>
    <dsp:sp modelId="{AE4291AF-8402-44D5-9A1D-E024563B0AFB}">
      <dsp:nvSpPr>
        <dsp:cNvPr id="0" name=""/>
        <dsp:cNvSpPr/>
      </dsp:nvSpPr>
      <dsp:spPr>
        <a:xfrm>
          <a:off x="2824661" y="1821141"/>
          <a:ext cx="3135653" cy="1254261"/>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GB" sz="3200" kern="1200" dirty="0" smtClean="0">
              <a:latin typeface="Arial" pitchFamily="34" charset="0"/>
              <a:cs typeface="Arial" pitchFamily="34" charset="0"/>
            </a:rPr>
            <a:t>ESBLs</a:t>
          </a:r>
          <a:endParaRPr lang="en-GB" sz="3200" kern="1200" dirty="0">
            <a:latin typeface="Arial" pitchFamily="34" charset="0"/>
            <a:cs typeface="Arial" pitchFamily="34" charset="0"/>
          </a:endParaRPr>
        </a:p>
      </dsp:txBody>
      <dsp:txXfrm>
        <a:off x="3451792" y="1821141"/>
        <a:ext cx="1881392" cy="1254261"/>
      </dsp:txXfrm>
    </dsp:sp>
    <dsp:sp modelId="{A1988E90-6B49-49EC-BFB6-09E5476A57DE}">
      <dsp:nvSpPr>
        <dsp:cNvPr id="0" name=""/>
        <dsp:cNvSpPr/>
      </dsp:nvSpPr>
      <dsp:spPr>
        <a:xfrm>
          <a:off x="5646749" y="1821141"/>
          <a:ext cx="3135653" cy="1254261"/>
        </a:xfrm>
        <a:prstGeom prst="chevr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2024" tIns="64008" rIns="64008" bIns="64008" numCol="1" spcCol="1270" anchor="ctr" anchorCtr="0">
          <a:noAutofit/>
        </a:bodyPr>
        <a:lstStyle/>
        <a:p>
          <a:pPr lvl="0" algn="ctr" defTabSz="2133600">
            <a:lnSpc>
              <a:spcPct val="90000"/>
            </a:lnSpc>
            <a:spcBef>
              <a:spcPct val="0"/>
            </a:spcBef>
            <a:spcAft>
              <a:spcPct val="35000"/>
            </a:spcAft>
          </a:pPr>
          <a:r>
            <a:rPr lang="en-GB" sz="4800" kern="1200" dirty="0" smtClean="0">
              <a:latin typeface="Arial" pitchFamily="34" charset="0"/>
              <a:cs typeface="Arial" pitchFamily="34" charset="0"/>
            </a:rPr>
            <a:t>CPE</a:t>
          </a:r>
          <a:endParaRPr lang="en-GB" sz="4800" kern="1200" dirty="0">
            <a:latin typeface="Arial" pitchFamily="34" charset="0"/>
            <a:cs typeface="Arial" pitchFamily="34" charset="0"/>
          </a:endParaRPr>
        </a:p>
      </dsp:txBody>
      <dsp:txXfrm>
        <a:off x="6273880" y="1821141"/>
        <a:ext cx="1881392" cy="12542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41F0-0C2C-415A-AB92-65B3F889A5EF}">
      <dsp:nvSpPr>
        <dsp:cNvPr id="0" name=""/>
        <dsp:cNvSpPr/>
      </dsp:nvSpPr>
      <dsp:spPr>
        <a:xfrm>
          <a:off x="3459972" y="2260617"/>
          <a:ext cx="1814760" cy="181476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GB" sz="3700" kern="1200" dirty="0" smtClean="0">
              <a:latin typeface="Arial Narrow" pitchFamily="34" charset="0"/>
            </a:rPr>
            <a:t>Rapid spread</a:t>
          </a:r>
          <a:endParaRPr lang="en-GB" sz="3700" kern="1200" dirty="0">
            <a:latin typeface="Arial Narrow" pitchFamily="34" charset="0"/>
          </a:endParaRPr>
        </a:p>
      </dsp:txBody>
      <dsp:txXfrm>
        <a:off x="3725737" y="2526382"/>
        <a:ext cx="1283230" cy="1283230"/>
      </dsp:txXfrm>
    </dsp:sp>
    <dsp:sp modelId="{A61E8F51-48C4-48F8-BDFF-02D0C55F264B}">
      <dsp:nvSpPr>
        <dsp:cNvPr id="0" name=""/>
        <dsp:cNvSpPr/>
      </dsp:nvSpPr>
      <dsp:spPr>
        <a:xfrm rot="5400000">
          <a:off x="4232351" y="1728853"/>
          <a:ext cx="270003"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a:off x="4272852" y="1802227"/>
        <a:ext cx="189002" cy="341622"/>
      </dsp:txXfrm>
    </dsp:sp>
    <dsp:sp modelId="{DE5D8C6D-10C7-4D16-9E78-9CBC436C480A}">
      <dsp:nvSpPr>
        <dsp:cNvPr id="0" name=""/>
        <dsp:cNvSpPr/>
      </dsp:nvSpPr>
      <dsp:spPr>
        <a:xfrm>
          <a:off x="3439614" y="-104299"/>
          <a:ext cx="1855476" cy="1855476"/>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err="1" smtClean="0">
              <a:latin typeface="Arial Narrow" pitchFamily="34" charset="0"/>
            </a:rPr>
            <a:t>Clonal</a:t>
          </a:r>
          <a:r>
            <a:rPr lang="en-GB" sz="2600" kern="1200" dirty="0" smtClean="0">
              <a:latin typeface="Arial Narrow" pitchFamily="34" charset="0"/>
            </a:rPr>
            <a:t> expansion</a:t>
          </a:r>
          <a:endParaRPr lang="en-GB" sz="2600" kern="1200" dirty="0">
            <a:latin typeface="Arial Narrow" pitchFamily="34" charset="0"/>
          </a:endParaRPr>
        </a:p>
      </dsp:txBody>
      <dsp:txXfrm>
        <a:off x="3711342" y="167429"/>
        <a:ext cx="1312020" cy="1312020"/>
      </dsp:txXfrm>
    </dsp:sp>
    <dsp:sp modelId="{3B14EC59-4F7C-4F23-B926-A426B6FDE079}">
      <dsp:nvSpPr>
        <dsp:cNvPr id="0" name=""/>
        <dsp:cNvSpPr/>
      </dsp:nvSpPr>
      <dsp:spPr>
        <a:xfrm rot="13068742">
          <a:off x="5231909" y="3460178"/>
          <a:ext cx="269209"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a:off x="5304193" y="3598809"/>
        <a:ext cx="188446" cy="341622"/>
      </dsp:txXfrm>
    </dsp:sp>
    <dsp:sp modelId="{E124437D-1D4A-450B-A96C-2DB5B8C07FDC}">
      <dsp:nvSpPr>
        <dsp:cNvPr id="0" name=""/>
        <dsp:cNvSpPr/>
      </dsp:nvSpPr>
      <dsp:spPr>
        <a:xfrm>
          <a:off x="5468563" y="3411040"/>
          <a:ext cx="1858474" cy="185847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GI carriage</a:t>
          </a:r>
          <a:endParaRPr lang="en-GB" sz="2600" kern="1200" dirty="0">
            <a:latin typeface="Arial Narrow" pitchFamily="34" charset="0"/>
          </a:endParaRPr>
        </a:p>
      </dsp:txBody>
      <dsp:txXfrm>
        <a:off x="5740730" y="3683207"/>
        <a:ext cx="1314140" cy="1314140"/>
      </dsp:txXfrm>
    </dsp:sp>
    <dsp:sp modelId="{A98F29DD-4A04-487F-9E0B-EB826DCBEC3D}">
      <dsp:nvSpPr>
        <dsp:cNvPr id="0" name=""/>
        <dsp:cNvSpPr/>
      </dsp:nvSpPr>
      <dsp:spPr>
        <a:xfrm rot="19847534">
          <a:off x="3254201" y="3452881"/>
          <a:ext cx="253260" cy="56937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latin typeface="Arial Narrow" pitchFamily="34" charset="0"/>
          </a:endParaRPr>
        </a:p>
      </dsp:txBody>
      <dsp:txXfrm rot="10800000">
        <a:off x="3259031" y="3585293"/>
        <a:ext cx="177282" cy="341622"/>
      </dsp:txXfrm>
    </dsp:sp>
    <dsp:sp modelId="{2C350BD0-8C51-4826-A99A-CDEF12055937}">
      <dsp:nvSpPr>
        <dsp:cNvPr id="0" name=""/>
        <dsp:cNvSpPr/>
      </dsp:nvSpPr>
      <dsp:spPr>
        <a:xfrm>
          <a:off x="1377574" y="3380947"/>
          <a:ext cx="1918660" cy="191866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Horizontal gene transfer</a:t>
          </a:r>
          <a:endParaRPr lang="en-GB" sz="2600" kern="1200" dirty="0">
            <a:latin typeface="Arial Narrow" pitchFamily="34" charset="0"/>
          </a:endParaRPr>
        </a:p>
      </dsp:txBody>
      <dsp:txXfrm>
        <a:off x="1658555" y="3661928"/>
        <a:ext cx="1356698" cy="13566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851221" y="2337496"/>
          <a:ext cx="1584269" cy="1589702"/>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b="1" kern="1200" dirty="0" smtClean="0">
              <a:latin typeface="Arial" pitchFamily="34" charset="0"/>
              <a:ea typeface="Verdana" pitchFamily="34" charset="0"/>
              <a:cs typeface="Arial" pitchFamily="34" charset="0"/>
            </a:rPr>
            <a:t>CPE prevention &amp; control</a:t>
          </a:r>
          <a:endParaRPr lang="en-GB" sz="1400" b="1" kern="1200" dirty="0">
            <a:latin typeface="Arial" pitchFamily="34" charset="0"/>
            <a:ea typeface="Verdana" pitchFamily="34" charset="0"/>
            <a:cs typeface="Arial" pitchFamily="34" charset="0"/>
          </a:endParaRPr>
        </a:p>
      </dsp:txBody>
      <dsp:txXfrm>
        <a:off x="3083232" y="2570302"/>
        <a:ext cx="1120247" cy="1124090"/>
      </dsp:txXfrm>
    </dsp:sp>
    <dsp:sp modelId="{DB8F51CD-C538-4588-A588-A84B010586D4}">
      <dsp:nvSpPr>
        <dsp:cNvPr id="0" name=""/>
        <dsp:cNvSpPr/>
      </dsp:nvSpPr>
      <dsp:spPr>
        <a:xfrm rot="16561108">
          <a:off x="3384045" y="1946361"/>
          <a:ext cx="765560" cy="29750"/>
        </a:xfrm>
        <a:custGeom>
          <a:avLst/>
          <a:gdLst/>
          <a:ahLst/>
          <a:cxnLst/>
          <a:rect l="0" t="0" r="0" b="0"/>
          <a:pathLst>
            <a:path>
              <a:moveTo>
                <a:pt x="0" y="14875"/>
              </a:moveTo>
              <a:lnTo>
                <a:pt x="765560"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a:off x="3747687" y="1942098"/>
        <a:ext cx="38278" cy="38278"/>
      </dsp:txXfrm>
    </dsp:sp>
    <dsp:sp modelId="{AFABF447-E48A-423B-B49F-6EA32EBB3358}">
      <dsp:nvSpPr>
        <dsp:cNvPr id="0" name=""/>
        <dsp:cNvSpPr/>
      </dsp:nvSpPr>
      <dsp:spPr>
        <a:xfrm>
          <a:off x="3078484" y="-42550"/>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Hand hygiene</a:t>
          </a:r>
          <a:endParaRPr lang="en-GB" sz="1400" kern="1200" dirty="0">
            <a:latin typeface="Arial" pitchFamily="34" charset="0"/>
            <a:ea typeface="Verdana" pitchFamily="34" charset="0"/>
            <a:cs typeface="Arial" pitchFamily="34" charset="0"/>
          </a:endParaRPr>
        </a:p>
      </dsp:txBody>
      <dsp:txXfrm>
        <a:off x="3316841" y="195807"/>
        <a:ext cx="1150889" cy="1150889"/>
      </dsp:txXfrm>
    </dsp:sp>
    <dsp:sp modelId="{6D54B6E2-7739-424F-AD0F-5C0CCB7D7C11}">
      <dsp:nvSpPr>
        <dsp:cNvPr id="0" name=""/>
        <dsp:cNvSpPr/>
      </dsp:nvSpPr>
      <dsp:spPr>
        <a:xfrm rot="19482271">
          <a:off x="4237787" y="2493189"/>
          <a:ext cx="574844" cy="29750"/>
        </a:xfrm>
        <a:custGeom>
          <a:avLst/>
          <a:gdLst/>
          <a:ahLst/>
          <a:cxnLst/>
          <a:rect l="0" t="0" r="0" b="0"/>
          <a:pathLst>
            <a:path>
              <a:moveTo>
                <a:pt x="0" y="14875"/>
              </a:moveTo>
              <a:lnTo>
                <a:pt x="574844"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a:off x="4510838" y="2493693"/>
        <a:ext cx="28742" cy="28742"/>
      </dsp:txXfrm>
    </dsp:sp>
    <dsp:sp modelId="{F742DEE1-3A8E-4ACB-8223-B85092990354}">
      <dsp:nvSpPr>
        <dsp:cNvPr id="0" name=""/>
        <dsp:cNvSpPr/>
      </dsp:nvSpPr>
      <dsp:spPr>
        <a:xfrm>
          <a:off x="4610208" y="1057983"/>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Cleaning / disinfection</a:t>
          </a:r>
          <a:endParaRPr lang="en-GB" sz="1400" kern="1200" dirty="0">
            <a:latin typeface="Arial" pitchFamily="34" charset="0"/>
            <a:ea typeface="Verdana" pitchFamily="34" charset="0"/>
            <a:cs typeface="Arial" pitchFamily="34" charset="0"/>
          </a:endParaRPr>
        </a:p>
      </dsp:txBody>
      <dsp:txXfrm>
        <a:off x="4848565" y="1296340"/>
        <a:ext cx="1150889" cy="1150889"/>
      </dsp:txXfrm>
    </dsp:sp>
    <dsp:sp modelId="{C9EEDD18-C248-46EA-8A2D-2876F91DDDB2}">
      <dsp:nvSpPr>
        <dsp:cNvPr id="0" name=""/>
        <dsp:cNvSpPr/>
      </dsp:nvSpPr>
      <dsp:spPr>
        <a:xfrm rot="21075958">
          <a:off x="4414626" y="2843441"/>
          <a:ext cx="2024889" cy="29750"/>
        </a:xfrm>
        <a:custGeom>
          <a:avLst/>
          <a:gdLst/>
          <a:ahLst/>
          <a:cxnLst/>
          <a:rect l="0" t="0" r="0" b="0"/>
          <a:pathLst>
            <a:path>
              <a:moveTo>
                <a:pt x="0" y="14875"/>
              </a:moveTo>
              <a:lnTo>
                <a:pt x="2024889" y="14875"/>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latin typeface="Arial" pitchFamily="34" charset="0"/>
            <a:ea typeface="Verdana" pitchFamily="34" charset="0"/>
            <a:cs typeface="Arial" pitchFamily="34" charset="0"/>
          </a:endParaRPr>
        </a:p>
      </dsp:txBody>
      <dsp:txXfrm>
        <a:off x="5376448" y="2807694"/>
        <a:ext cx="101244" cy="101244"/>
      </dsp:txXfrm>
    </dsp:sp>
    <dsp:sp modelId="{3F863242-03A8-442A-A9D2-5FD88EE00EAC}">
      <dsp:nvSpPr>
        <dsp:cNvPr id="0" name=""/>
        <dsp:cNvSpPr/>
      </dsp:nvSpPr>
      <dsp:spPr>
        <a:xfrm>
          <a:off x="6418337" y="1767203"/>
          <a:ext cx="1627603" cy="162760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SDD?</a:t>
          </a:r>
          <a:endParaRPr lang="en-GB" sz="1400" kern="1200" dirty="0">
            <a:latin typeface="Arial" pitchFamily="34" charset="0"/>
            <a:ea typeface="Verdana" pitchFamily="34" charset="0"/>
            <a:cs typeface="Arial" pitchFamily="34" charset="0"/>
          </a:endParaRPr>
        </a:p>
      </dsp:txBody>
      <dsp:txXfrm>
        <a:off x="6656694" y="2005560"/>
        <a:ext cx="1150889" cy="1150889"/>
      </dsp:txXfrm>
    </dsp:sp>
    <dsp:sp modelId="{C7B946FE-59D8-4D12-8C09-BC0537958DAE}">
      <dsp:nvSpPr>
        <dsp:cNvPr id="0" name=""/>
        <dsp:cNvSpPr/>
      </dsp:nvSpPr>
      <dsp:spPr>
        <a:xfrm rot="1159166">
          <a:off x="4331288" y="3731409"/>
          <a:ext cx="2126583" cy="29750"/>
        </a:xfrm>
        <a:custGeom>
          <a:avLst/>
          <a:gdLst/>
          <a:ahLst/>
          <a:cxnLst/>
          <a:rect l="0" t="0" r="0" b="0"/>
          <a:pathLst>
            <a:path>
              <a:moveTo>
                <a:pt x="0" y="14875"/>
              </a:moveTo>
              <a:lnTo>
                <a:pt x="2126583" y="14875"/>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GB" sz="700" kern="1200">
            <a:latin typeface="Arial" pitchFamily="34" charset="0"/>
            <a:ea typeface="Verdana" pitchFamily="34" charset="0"/>
            <a:cs typeface="Arial" pitchFamily="34" charset="0"/>
          </a:endParaRPr>
        </a:p>
      </dsp:txBody>
      <dsp:txXfrm>
        <a:off x="5341415" y="3693120"/>
        <a:ext cx="106329" cy="106329"/>
      </dsp:txXfrm>
    </dsp:sp>
    <dsp:sp modelId="{5CAC3CA5-4D4E-4CD5-B029-F343138D5FD6}">
      <dsp:nvSpPr>
        <dsp:cNvPr id="0" name=""/>
        <dsp:cNvSpPr/>
      </dsp:nvSpPr>
      <dsp:spPr>
        <a:xfrm>
          <a:off x="6352170" y="3553490"/>
          <a:ext cx="1627603" cy="162760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Topical CHX?</a:t>
          </a:r>
          <a:endParaRPr lang="en-GB" sz="1400" kern="1200" dirty="0">
            <a:latin typeface="Arial" pitchFamily="34" charset="0"/>
            <a:ea typeface="Verdana" pitchFamily="34" charset="0"/>
            <a:cs typeface="Arial" pitchFamily="34" charset="0"/>
          </a:endParaRPr>
        </a:p>
      </dsp:txBody>
      <dsp:txXfrm>
        <a:off x="6590527" y="3791847"/>
        <a:ext cx="1150889" cy="1150889"/>
      </dsp:txXfrm>
    </dsp:sp>
    <dsp:sp modelId="{0401F99C-04ED-41B4-8658-7B8E1CC84941}">
      <dsp:nvSpPr>
        <dsp:cNvPr id="0" name=""/>
        <dsp:cNvSpPr/>
      </dsp:nvSpPr>
      <dsp:spPr>
        <a:xfrm rot="2846177">
          <a:off x="4009080" y="4091373"/>
          <a:ext cx="1057371" cy="29750"/>
        </a:xfrm>
        <a:custGeom>
          <a:avLst/>
          <a:gdLst/>
          <a:ahLst/>
          <a:cxnLst/>
          <a:rect l="0" t="0" r="0" b="0"/>
          <a:pathLst>
            <a:path>
              <a:moveTo>
                <a:pt x="0" y="14875"/>
              </a:moveTo>
              <a:lnTo>
                <a:pt x="1057371" y="14875"/>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33350">
            <a:lnSpc>
              <a:spcPct val="90000"/>
            </a:lnSpc>
            <a:spcBef>
              <a:spcPct val="0"/>
            </a:spcBef>
            <a:spcAft>
              <a:spcPct val="35000"/>
            </a:spcAft>
          </a:pPr>
          <a:endParaRPr lang="en-GB" sz="300" kern="1200">
            <a:latin typeface="Arial" pitchFamily="34" charset="0"/>
            <a:ea typeface="Verdana" pitchFamily="34" charset="0"/>
            <a:cs typeface="Arial" pitchFamily="34" charset="0"/>
          </a:endParaRPr>
        </a:p>
      </dsp:txBody>
      <dsp:txXfrm>
        <a:off x="4511331" y="4079814"/>
        <a:ext cx="52868" cy="52868"/>
      </dsp:txXfrm>
    </dsp:sp>
    <dsp:sp modelId="{D9DC1811-6482-4882-BD97-6C1DF4FB7C5E}">
      <dsp:nvSpPr>
        <dsp:cNvPr id="0" name=""/>
        <dsp:cNvSpPr/>
      </dsp:nvSpPr>
      <dsp:spPr>
        <a:xfrm>
          <a:off x="4632036" y="4281223"/>
          <a:ext cx="1627603" cy="162760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Education?</a:t>
          </a:r>
          <a:endParaRPr lang="en-GB" sz="1400" kern="1200" dirty="0">
            <a:latin typeface="Arial" pitchFamily="34" charset="0"/>
            <a:ea typeface="Verdana" pitchFamily="34" charset="0"/>
            <a:cs typeface="Arial" pitchFamily="34" charset="0"/>
          </a:endParaRPr>
        </a:p>
      </dsp:txBody>
      <dsp:txXfrm>
        <a:off x="4870393" y="4519580"/>
        <a:ext cx="1150889" cy="1150889"/>
      </dsp:txXfrm>
    </dsp:sp>
    <dsp:sp modelId="{421FD191-AC28-4012-8BFC-AAD3D4C0C750}">
      <dsp:nvSpPr>
        <dsp:cNvPr id="0" name=""/>
        <dsp:cNvSpPr/>
      </dsp:nvSpPr>
      <dsp:spPr>
        <a:xfrm rot="7570200">
          <a:off x="2870583" y="3912807"/>
          <a:ext cx="382628" cy="29750"/>
        </a:xfrm>
        <a:custGeom>
          <a:avLst/>
          <a:gdLst/>
          <a:ahLst/>
          <a:cxnLst/>
          <a:rect l="0" t="0" r="0" b="0"/>
          <a:pathLst>
            <a:path>
              <a:moveTo>
                <a:pt x="0" y="14875"/>
              </a:moveTo>
              <a:lnTo>
                <a:pt x="382628"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rot="10800000">
        <a:off x="3052332" y="3918117"/>
        <a:ext cx="19131" cy="19131"/>
      </dsp:txXfrm>
    </dsp:sp>
    <dsp:sp modelId="{D03D7B20-5052-4A55-A9CD-47AAF7D35EA4}">
      <dsp:nvSpPr>
        <dsp:cNvPr id="0" name=""/>
        <dsp:cNvSpPr/>
      </dsp:nvSpPr>
      <dsp:spPr>
        <a:xfrm>
          <a:off x="1654894" y="3925280"/>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Contact precautions</a:t>
          </a:r>
          <a:endParaRPr lang="en-GB" sz="1400" kern="1200" dirty="0">
            <a:latin typeface="Arial" pitchFamily="34" charset="0"/>
            <a:ea typeface="Verdana" pitchFamily="34" charset="0"/>
            <a:cs typeface="Arial" pitchFamily="34" charset="0"/>
          </a:endParaRPr>
        </a:p>
      </dsp:txBody>
      <dsp:txXfrm>
        <a:off x="1893251" y="4163637"/>
        <a:ext cx="1150889" cy="1150889"/>
      </dsp:txXfrm>
    </dsp:sp>
    <dsp:sp modelId="{720E6570-9767-471F-815E-B4D0543DB38A}">
      <dsp:nvSpPr>
        <dsp:cNvPr id="0" name=""/>
        <dsp:cNvSpPr/>
      </dsp:nvSpPr>
      <dsp:spPr>
        <a:xfrm rot="11338277">
          <a:off x="2424213" y="2959683"/>
          <a:ext cx="439319" cy="29750"/>
        </a:xfrm>
        <a:custGeom>
          <a:avLst/>
          <a:gdLst/>
          <a:ahLst/>
          <a:cxnLst/>
          <a:rect l="0" t="0" r="0" b="0"/>
          <a:pathLst>
            <a:path>
              <a:moveTo>
                <a:pt x="0" y="14875"/>
              </a:moveTo>
              <a:lnTo>
                <a:pt x="439319"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rot="10800000">
        <a:off x="2632890" y="2963576"/>
        <a:ext cx="21965" cy="21965"/>
      </dsp:txXfrm>
    </dsp:sp>
    <dsp:sp modelId="{B63D901A-D3CC-4C32-BB43-D8907AFB5273}">
      <dsp:nvSpPr>
        <dsp:cNvPr id="0" name=""/>
        <dsp:cNvSpPr/>
      </dsp:nvSpPr>
      <dsp:spPr>
        <a:xfrm>
          <a:off x="809253" y="1999600"/>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Active screening</a:t>
          </a:r>
          <a:endParaRPr lang="en-GB" sz="1400" kern="1200" dirty="0">
            <a:latin typeface="Arial" pitchFamily="34" charset="0"/>
            <a:ea typeface="Verdana" pitchFamily="34" charset="0"/>
            <a:cs typeface="Arial" pitchFamily="34" charset="0"/>
          </a:endParaRPr>
        </a:p>
      </dsp:txBody>
      <dsp:txXfrm>
        <a:off x="1047610" y="2237957"/>
        <a:ext cx="1150889" cy="1150889"/>
      </dsp:txXfrm>
    </dsp:sp>
    <dsp:sp modelId="{23DBB19A-08A9-404C-9A85-907E2DFCBF40}">
      <dsp:nvSpPr>
        <dsp:cNvPr id="0" name=""/>
        <dsp:cNvSpPr/>
      </dsp:nvSpPr>
      <dsp:spPr>
        <a:xfrm rot="13957880">
          <a:off x="2476952" y="2147989"/>
          <a:ext cx="852034" cy="29750"/>
        </a:xfrm>
        <a:custGeom>
          <a:avLst/>
          <a:gdLst/>
          <a:ahLst/>
          <a:cxnLst/>
          <a:rect l="0" t="0" r="0" b="0"/>
          <a:pathLst>
            <a:path>
              <a:moveTo>
                <a:pt x="0" y="14875"/>
              </a:moveTo>
              <a:lnTo>
                <a:pt x="852034" y="14875"/>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rot="10800000">
        <a:off x="2881669" y="2141563"/>
        <a:ext cx="42601" cy="42601"/>
      </dsp:txXfrm>
    </dsp:sp>
    <dsp:sp modelId="{2E3885CB-49A2-41CF-8BE0-0102112EC607}">
      <dsp:nvSpPr>
        <dsp:cNvPr id="0" name=""/>
        <dsp:cNvSpPr/>
      </dsp:nvSpPr>
      <dsp:spPr>
        <a:xfrm>
          <a:off x="1336671" y="363721"/>
          <a:ext cx="1627603" cy="162760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ea typeface="Verdana" pitchFamily="34" charset="0"/>
              <a:cs typeface="Arial" pitchFamily="34" charset="0"/>
            </a:rPr>
            <a:t>Antibiotic stewardship</a:t>
          </a:r>
          <a:endParaRPr lang="en-GB" sz="1400" kern="1200" dirty="0">
            <a:latin typeface="Arial" pitchFamily="34" charset="0"/>
            <a:ea typeface="Verdana" pitchFamily="34" charset="0"/>
            <a:cs typeface="Arial" pitchFamily="34" charset="0"/>
          </a:endParaRPr>
        </a:p>
      </dsp:txBody>
      <dsp:txXfrm>
        <a:off x="1575028" y="602078"/>
        <a:ext cx="1150889" cy="115088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5C13A-8A4C-47FA-8E26-3B537C734062}" type="datetimeFigureOut">
              <a:rPr lang="en-GB" smtClean="0"/>
              <a:pPr/>
              <a:t>24/06/2016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492831-4168-4BD2-AED9-1CAA8533983F}" type="slidenum">
              <a:rPr lang="en-GB" smtClean="0"/>
              <a:pPr/>
              <a:t>‹#›</a:t>
            </a:fld>
            <a:endParaRPr lang="en-GB"/>
          </a:p>
        </p:txBody>
      </p:sp>
    </p:spTree>
    <p:extLst>
      <p:ext uri="{BB962C8B-B14F-4D97-AF65-F5344CB8AC3E}">
        <p14:creationId xmlns:p14="http://schemas.microsoft.com/office/powerpoint/2010/main" val="2146312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Trust apportioned = specimens</a:t>
            </a:r>
            <a:r>
              <a:rPr lang="en-GB" baseline="0" dirty="0" smtClean="0"/>
              <a:t> from patients who have been in hospital for 3 days or more (MRSA) or 4 days or more (CDI)</a:t>
            </a:r>
          </a:p>
          <a:p>
            <a:endParaRPr lang="en-GB" dirty="0"/>
          </a:p>
        </p:txBody>
      </p:sp>
      <p:sp>
        <p:nvSpPr>
          <p:cNvPr id="4" name="Slide Number Placeholder 3"/>
          <p:cNvSpPr>
            <a:spLocks noGrp="1"/>
          </p:cNvSpPr>
          <p:nvPr>
            <p:ph type="sldNum" sz="quarter" idx="10"/>
          </p:nvPr>
        </p:nvSpPr>
        <p:spPr/>
        <p:txBody>
          <a:bodyPr/>
          <a:lstStyle/>
          <a:p>
            <a:fld id="{52816C15-4847-4C4B-964E-AE07A814542C}" type="slidenum">
              <a:rPr lang="en-GB" smtClean="0"/>
              <a:pPr/>
              <a:t>3</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AA373313-C3E1-4C36-83EB-4202CC938BBD}" type="slidenum">
              <a:rPr lang="en-GB">
                <a:latin typeface="Arial" charset="0"/>
              </a:rPr>
              <a:pPr/>
              <a:t>5</a:t>
            </a:fld>
            <a:endParaRPr lang="en-GB">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1001745C-DFFC-4262-A063-06C1AC2FA643}" type="slidenum">
              <a:rPr lang="en-GB">
                <a:latin typeface="Arial" charset="0"/>
              </a:rPr>
              <a:pPr/>
              <a:t>6</a:t>
            </a:fld>
            <a:endParaRPr lang="en-GB">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47749" indent="-247749">
              <a:buClr>
                <a:schemeClr val="accent2"/>
              </a:buClr>
              <a:buFont typeface="Arial" pitchFamily="34" charset="0"/>
              <a:buChar char="•"/>
            </a:pPr>
            <a:r>
              <a:rPr lang="en-GB" sz="2300" dirty="0">
                <a:solidFill>
                  <a:schemeClr val="bg1"/>
                </a:solidFill>
              </a:rPr>
              <a:t>You could (and probably should) dissect the epidemiology of:</a:t>
            </a:r>
          </a:p>
          <a:p>
            <a:pPr marL="680183" lvl="1" indent="-247749">
              <a:buClr>
                <a:schemeClr val="accent2"/>
              </a:buClr>
              <a:buFont typeface="Arial" pitchFamily="34" charset="0"/>
              <a:buChar char="•"/>
            </a:pPr>
            <a:r>
              <a:rPr lang="en-GB" sz="2300" i="1" dirty="0">
                <a:solidFill>
                  <a:schemeClr val="bg1"/>
                </a:solidFill>
              </a:rPr>
              <a:t>K. </a:t>
            </a:r>
            <a:r>
              <a:rPr lang="en-GB" sz="2300" i="1" dirty="0" err="1">
                <a:solidFill>
                  <a:schemeClr val="bg1"/>
                </a:solidFill>
              </a:rPr>
              <a:t>pneumoniae</a:t>
            </a:r>
            <a:r>
              <a:rPr lang="en-GB" sz="2300" i="1" dirty="0">
                <a:solidFill>
                  <a:schemeClr val="bg1"/>
                </a:solidFill>
              </a:rPr>
              <a:t> </a:t>
            </a:r>
            <a:r>
              <a:rPr lang="en-GB" sz="2300" dirty="0">
                <a:solidFill>
                  <a:schemeClr val="bg1"/>
                </a:solidFill>
              </a:rPr>
              <a:t>vs. </a:t>
            </a:r>
            <a:r>
              <a:rPr lang="en-GB" sz="2300" i="1" dirty="0">
                <a:solidFill>
                  <a:schemeClr val="bg1"/>
                </a:solidFill>
              </a:rPr>
              <a:t>E. coli </a:t>
            </a:r>
          </a:p>
          <a:p>
            <a:pPr marL="680183" lvl="1" indent="-247749">
              <a:buClr>
                <a:schemeClr val="accent2"/>
              </a:buClr>
              <a:buFont typeface="Arial" pitchFamily="34" charset="0"/>
              <a:buChar char="•"/>
            </a:pPr>
            <a:r>
              <a:rPr lang="en-GB" sz="2300" i="1" dirty="0">
                <a:solidFill>
                  <a:schemeClr val="bg1"/>
                </a:solidFill>
              </a:rPr>
              <a:t>A. </a:t>
            </a:r>
            <a:r>
              <a:rPr lang="en-GB" sz="2300" i="1" dirty="0" err="1">
                <a:solidFill>
                  <a:schemeClr val="bg1"/>
                </a:solidFill>
              </a:rPr>
              <a:t>baumannii</a:t>
            </a:r>
            <a:r>
              <a:rPr lang="en-GB" sz="2300" i="1" dirty="0">
                <a:solidFill>
                  <a:schemeClr val="bg1"/>
                </a:solidFill>
              </a:rPr>
              <a:t> </a:t>
            </a:r>
            <a:r>
              <a:rPr lang="en-GB" sz="2300" dirty="0">
                <a:solidFill>
                  <a:schemeClr val="bg1"/>
                </a:solidFill>
              </a:rPr>
              <a:t>vs. </a:t>
            </a:r>
            <a:r>
              <a:rPr lang="en-GB" sz="2300" i="1" dirty="0">
                <a:solidFill>
                  <a:schemeClr val="bg1"/>
                </a:solidFill>
              </a:rPr>
              <a:t>P. </a:t>
            </a:r>
            <a:r>
              <a:rPr lang="en-GB" sz="2300" i="1" dirty="0" err="1">
                <a:solidFill>
                  <a:schemeClr val="bg1"/>
                </a:solidFill>
              </a:rPr>
              <a:t>aeruginosa</a:t>
            </a:r>
            <a:endParaRPr lang="en-GB" sz="2300" i="1" dirty="0">
              <a:solidFill>
                <a:schemeClr val="bg1"/>
              </a:solidFill>
            </a:endParaRPr>
          </a:p>
          <a:p>
            <a:pPr marL="680183" lvl="1" indent="-247749">
              <a:buClr>
                <a:schemeClr val="accent2"/>
              </a:buClr>
              <a:buFont typeface="Arial" pitchFamily="34" charset="0"/>
              <a:buChar char="•"/>
            </a:pPr>
            <a:r>
              <a:rPr lang="en-GB" sz="2300" dirty="0">
                <a:solidFill>
                  <a:schemeClr val="bg1"/>
                </a:solidFill>
              </a:rPr>
              <a:t>ESBL vs. KPC producing </a:t>
            </a:r>
            <a:r>
              <a:rPr lang="en-GB" sz="2300" i="1" dirty="0">
                <a:solidFill>
                  <a:schemeClr val="bg1"/>
                </a:solidFill>
              </a:rPr>
              <a:t>K. </a:t>
            </a:r>
            <a:r>
              <a:rPr lang="en-GB" sz="2300" i="1" dirty="0" err="1">
                <a:solidFill>
                  <a:schemeClr val="bg1"/>
                </a:solidFill>
              </a:rPr>
              <a:t>pneumoniae</a:t>
            </a:r>
            <a:endParaRPr lang="en-GB" sz="2300" dirty="0">
              <a:solidFill>
                <a:schemeClr val="bg1"/>
              </a:solidFill>
            </a:endParaRPr>
          </a:p>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9</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62468" name="Slide Number Placeholder 3"/>
          <p:cNvSpPr>
            <a:spLocks noGrp="1"/>
          </p:cNvSpPr>
          <p:nvPr>
            <p:ph type="sldNum" sz="quarter" idx="5"/>
          </p:nvPr>
        </p:nvSpPr>
        <p:spPr bwMode="auto">
          <a:noFill/>
          <a:ln>
            <a:miter lim="800000"/>
            <a:headEnd/>
            <a:tailEnd/>
          </a:ln>
        </p:spPr>
        <p:txBody>
          <a:bodyPr/>
          <a:lstStyle/>
          <a:p>
            <a:fld id="{A362D102-3219-4859-ACA8-D2CA723B961F}" type="slidenum">
              <a:rPr lang="en-GB" smtClean="0">
                <a:latin typeface="Arial" charset="0"/>
              </a:rPr>
              <a:pPr/>
              <a:t>21</a:t>
            </a:fld>
            <a:endParaRPr lang="en-GB"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pic>
        <p:nvPicPr>
          <p:cNvPr id="8" name="Picture 7" descr="National Health Service"/>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92080" y="6274887"/>
            <a:ext cx="3744416" cy="466481"/>
          </a:xfrm>
          <a:prstGeom prst="rect">
            <a:avLst/>
          </a:prstGeom>
          <a:noFill/>
          <a:ln>
            <a:noFill/>
          </a:ln>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24/06/2016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192009-84AB-4A99-8A8E-906BC75F2480}" type="datetimeFigureOut">
              <a:rPr lang="en-GB" smtClean="0"/>
              <a:pPr/>
              <a:t>24/06/2016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B667-9B7E-468E-BB87-65730E40CFD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file:///C:\Users\jotter\Documents\Presentations\Audio\The%20QI%20Klaxon.wav" TargetMode="External"/><Relationship Id="rId1" Type="http://schemas.openxmlformats.org/officeDocument/2006/relationships/tags" Target="../tags/tag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473116"/>
            <a:ext cx="468052" cy="468052"/>
          </a:xfrm>
          <a:prstGeom prst="rect">
            <a:avLst/>
          </a:prstGeom>
        </p:spPr>
      </p:pic>
      <p:sp>
        <p:nvSpPr>
          <p:cNvPr id="4" name="TextBox 3"/>
          <p:cNvSpPr txBox="1"/>
          <p:nvPr/>
        </p:nvSpPr>
        <p:spPr>
          <a:xfrm>
            <a:off x="575556" y="641039"/>
            <a:ext cx="8064896" cy="5062924"/>
          </a:xfrm>
          <a:prstGeom prst="rect">
            <a:avLst/>
          </a:prstGeom>
          <a:noFill/>
        </p:spPr>
        <p:txBody>
          <a:bodyPr wrap="square" rtlCol="0">
            <a:spAutoFit/>
          </a:bodyPr>
          <a:lstStyle/>
          <a:p>
            <a:r>
              <a:rPr lang="en-GB" sz="3600" b="1" dirty="0" smtClean="0">
                <a:latin typeface="Arial" pitchFamily="34" charset="0"/>
                <a:cs typeface="Arial" pitchFamily="34" charset="0"/>
              </a:rPr>
              <a:t>CPE: coming to a hospital near you!</a:t>
            </a:r>
          </a:p>
          <a:p>
            <a:endParaRPr lang="en-GB" sz="4000" dirty="0" smtClean="0">
              <a:latin typeface="Arial" pitchFamily="34" charset="0"/>
              <a:cs typeface="Arial" pitchFamily="34" charset="0"/>
            </a:endParaRPr>
          </a:p>
          <a:p>
            <a:endParaRPr lang="en-GB" sz="4000" dirty="0">
              <a:latin typeface="Arial" pitchFamily="34" charset="0"/>
              <a:cs typeface="Arial" pitchFamily="34" charset="0"/>
            </a:endParaRPr>
          </a:p>
          <a:p>
            <a:endParaRPr lang="en-GB" sz="4000" dirty="0" smtClean="0">
              <a:latin typeface="Arial" pitchFamily="34" charset="0"/>
              <a:cs typeface="Arial" pitchFamily="34" charset="0"/>
            </a:endParaRPr>
          </a:p>
          <a:p>
            <a:r>
              <a:rPr lang="en-GB" sz="2800" dirty="0" smtClean="0">
                <a:latin typeface="Arial" pitchFamily="34" charset="0"/>
                <a:cs typeface="Arial" pitchFamily="34" charset="0"/>
              </a:rPr>
              <a:t>Jon Otter, PhD </a:t>
            </a:r>
            <a:r>
              <a:rPr lang="en-GB" sz="2800" dirty="0" err="1" smtClean="0">
                <a:latin typeface="Arial" pitchFamily="34" charset="0"/>
                <a:cs typeface="Arial" pitchFamily="34" charset="0"/>
              </a:rPr>
              <a:t>FRCPath</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Imperial College Healthcare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1405734122"/>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7524328" y="5661248"/>
            <a:ext cx="144016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7200" y="-27384"/>
            <a:ext cx="8229600" cy="1143000"/>
          </a:xfrm>
        </p:spPr>
        <p:txBody>
          <a:bodyPr>
            <a:noAutofit/>
          </a:bodyPr>
          <a:lstStyle/>
          <a:p>
            <a:r>
              <a:rPr lang="en-GB" sz="3200" dirty="0" smtClean="0">
                <a:latin typeface="Arial" pitchFamily="34" charset="0"/>
                <a:cs typeface="Arial" pitchFamily="34" charset="0"/>
              </a:rPr>
              <a:t>MRSA bacteraemia, England 2001-2013</a:t>
            </a:r>
            <a:endParaRPr lang="en-GB" sz="3200" dirty="0">
              <a:latin typeface="Arial" pitchFamily="34" charset="0"/>
              <a:cs typeface="Arial" pitchFamily="34" charset="0"/>
            </a:endParaRPr>
          </a:p>
        </p:txBody>
      </p:sp>
      <p:graphicFrame>
        <p:nvGraphicFramePr>
          <p:cNvPr id="5" name="Chart 4"/>
          <p:cNvGraphicFramePr>
            <a:graphicFrameLocks noGrp="1"/>
          </p:cNvGraphicFramePr>
          <p:nvPr/>
        </p:nvGraphicFramePr>
        <p:xfrm>
          <a:off x="179512" y="908720"/>
          <a:ext cx="9045451" cy="5553992"/>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a:spLocks noGrp="1"/>
          </p:cNvSpPr>
          <p:nvPr>
            <p:ph idx="1"/>
          </p:nvPr>
        </p:nvSpPr>
        <p:spPr>
          <a:xfrm>
            <a:off x="5796136" y="998969"/>
            <a:ext cx="3779589" cy="3078103"/>
          </a:xfrm>
        </p:spPr>
        <p:txBody>
          <a:bodyPr/>
          <a:lstStyle/>
          <a:p>
            <a:pPr marL="361950" indent="-266700">
              <a:buFont typeface="+mj-lt"/>
              <a:buAutoNum type="arabicPeriod"/>
            </a:pPr>
            <a:r>
              <a:rPr lang="en-GB" sz="1200" dirty="0" smtClean="0"/>
              <a:t>Mandatory reporting, 2001</a:t>
            </a:r>
          </a:p>
          <a:p>
            <a:pPr marL="361950" indent="-266700">
              <a:buFont typeface="+mj-lt"/>
              <a:buAutoNum type="arabicPeriod"/>
            </a:pPr>
            <a:r>
              <a:rPr lang="en-GB" sz="1200" dirty="0" smtClean="0"/>
              <a:t>‘</a:t>
            </a:r>
            <a:r>
              <a:rPr lang="en-GB" sz="1200" dirty="0" err="1" smtClean="0"/>
              <a:t>Gettting</a:t>
            </a:r>
            <a:r>
              <a:rPr lang="en-GB" sz="1200" dirty="0" smtClean="0"/>
              <a:t> ahead of the curve’, 2002</a:t>
            </a:r>
          </a:p>
          <a:p>
            <a:pPr marL="361950" indent="-266700">
              <a:buFont typeface="+mj-lt"/>
              <a:buAutoNum type="arabicPeriod"/>
            </a:pPr>
            <a:r>
              <a:rPr lang="en-GB" sz="1200" dirty="0" smtClean="0"/>
              <a:t>‘Winning ways’, 2003</a:t>
            </a:r>
          </a:p>
          <a:p>
            <a:pPr marL="361950" indent="-266700">
              <a:buFont typeface="+mj-lt"/>
              <a:buAutoNum type="arabicPeriod"/>
            </a:pPr>
            <a:r>
              <a:rPr lang="en-GB" sz="1200" dirty="0" smtClean="0"/>
              <a:t>‘Towards cleaner hospitals’, 2004</a:t>
            </a:r>
          </a:p>
          <a:p>
            <a:pPr marL="361950" indent="-266700">
              <a:buFont typeface="+mj-lt"/>
              <a:buAutoNum type="arabicPeriod"/>
            </a:pPr>
            <a:r>
              <a:rPr lang="en-GB" sz="1200" dirty="0" smtClean="0"/>
              <a:t>‘</a:t>
            </a:r>
            <a:r>
              <a:rPr lang="en-GB" sz="1200" dirty="0" err="1" smtClean="0"/>
              <a:t>Cleanyourhands</a:t>
            </a:r>
            <a:r>
              <a:rPr lang="en-GB" sz="1200" dirty="0" smtClean="0"/>
              <a:t>’, 2004</a:t>
            </a:r>
          </a:p>
          <a:p>
            <a:pPr marL="361950" indent="-266700">
              <a:buFont typeface="+mj-lt"/>
              <a:buAutoNum type="arabicPeriod"/>
            </a:pPr>
            <a:r>
              <a:rPr lang="en-GB" sz="1200" dirty="0" smtClean="0"/>
              <a:t>Targets introduced, 2004</a:t>
            </a:r>
          </a:p>
          <a:p>
            <a:pPr marL="361950" indent="-266700">
              <a:buFont typeface="+mj-lt"/>
              <a:buAutoNum type="arabicPeriod"/>
            </a:pPr>
            <a:r>
              <a:rPr lang="en-GB" sz="1200" dirty="0" smtClean="0"/>
              <a:t>Cleanliness improvement, 2005</a:t>
            </a:r>
          </a:p>
          <a:p>
            <a:pPr marL="361950" indent="-266700">
              <a:buFont typeface="+mj-lt"/>
              <a:buAutoNum type="arabicPeriod"/>
            </a:pPr>
            <a:r>
              <a:rPr lang="en-GB" sz="1200" dirty="0" smtClean="0"/>
              <a:t>‘Going further faster’, 2006</a:t>
            </a:r>
          </a:p>
          <a:p>
            <a:pPr marL="361950" indent="-266700">
              <a:buFont typeface="+mj-lt"/>
              <a:buAutoNum type="arabicPeriod"/>
            </a:pPr>
            <a:r>
              <a:rPr lang="en-GB" sz="1200" dirty="0" smtClean="0"/>
              <a:t>Root cause analysis, 2006</a:t>
            </a:r>
          </a:p>
          <a:p>
            <a:pPr marL="361950" indent="-266700">
              <a:buFont typeface="+mj-lt"/>
              <a:buAutoNum type="arabicPeriod"/>
            </a:pPr>
            <a:r>
              <a:rPr lang="en-GB" sz="1200" dirty="0" smtClean="0"/>
              <a:t>Revised national guidelines, 2006</a:t>
            </a:r>
          </a:p>
          <a:p>
            <a:pPr marL="361950" indent="-266700">
              <a:buFont typeface="+mj-lt"/>
              <a:buAutoNum type="arabicPeriod"/>
            </a:pPr>
            <a:r>
              <a:rPr lang="en-GB" sz="1200" dirty="0" smtClean="0"/>
              <a:t>Deep clean, 2007</a:t>
            </a:r>
          </a:p>
          <a:p>
            <a:pPr marL="361950" indent="-266700">
              <a:buFont typeface="+mj-lt"/>
              <a:buAutoNum type="arabicPeriod"/>
            </a:pPr>
            <a:r>
              <a:rPr lang="en-GB" sz="1200" dirty="0" smtClean="0"/>
              <a:t>Screening elective admissions, 2008</a:t>
            </a:r>
          </a:p>
          <a:p>
            <a:pPr marL="361950" indent="-266700">
              <a:buFont typeface="+mj-lt"/>
              <a:buAutoNum type="arabicPeriod"/>
            </a:pPr>
            <a:r>
              <a:rPr lang="en-GB" sz="1200" dirty="0" smtClean="0"/>
              <a:t>Universal screening, 2010</a:t>
            </a:r>
          </a:p>
          <a:p>
            <a:endParaRPr lang="en-GB" sz="1200" dirty="0" smtClean="0"/>
          </a:p>
        </p:txBody>
      </p:sp>
      <p:sp>
        <p:nvSpPr>
          <p:cNvPr id="7" name="TextBox 6"/>
          <p:cNvSpPr txBox="1"/>
          <p:nvPr/>
        </p:nvSpPr>
        <p:spPr>
          <a:xfrm>
            <a:off x="971600" y="1772816"/>
            <a:ext cx="720080" cy="369332"/>
          </a:xfrm>
          <a:prstGeom prst="rect">
            <a:avLst/>
          </a:prstGeom>
          <a:noFill/>
        </p:spPr>
        <p:txBody>
          <a:bodyPr wrap="square" rtlCol="0">
            <a:spAutoFit/>
          </a:bodyPr>
          <a:lstStyle/>
          <a:p>
            <a:r>
              <a:rPr lang="en-GB" b="1" dirty="0" smtClean="0">
                <a:latin typeface="+mn-lt"/>
              </a:rPr>
              <a:t>1</a:t>
            </a:r>
            <a:endParaRPr lang="en-GB" b="1" dirty="0">
              <a:latin typeface="+mn-lt"/>
            </a:endParaRPr>
          </a:p>
        </p:txBody>
      </p:sp>
      <p:sp>
        <p:nvSpPr>
          <p:cNvPr id="8" name="TextBox 7"/>
          <p:cNvSpPr txBox="1"/>
          <p:nvPr/>
        </p:nvSpPr>
        <p:spPr>
          <a:xfrm>
            <a:off x="1547664" y="1772816"/>
            <a:ext cx="720080" cy="369332"/>
          </a:xfrm>
          <a:prstGeom prst="rect">
            <a:avLst/>
          </a:prstGeom>
          <a:noFill/>
        </p:spPr>
        <p:txBody>
          <a:bodyPr wrap="square" rtlCol="0">
            <a:spAutoFit/>
          </a:bodyPr>
          <a:lstStyle/>
          <a:p>
            <a:r>
              <a:rPr lang="en-GB" b="1" dirty="0" smtClean="0">
                <a:latin typeface="+mn-lt"/>
              </a:rPr>
              <a:t>2</a:t>
            </a:r>
            <a:endParaRPr lang="en-GB" b="1" dirty="0">
              <a:latin typeface="+mn-lt"/>
            </a:endParaRPr>
          </a:p>
        </p:txBody>
      </p:sp>
      <p:sp>
        <p:nvSpPr>
          <p:cNvPr id="9" name="TextBox 8"/>
          <p:cNvSpPr txBox="1"/>
          <p:nvPr/>
        </p:nvSpPr>
        <p:spPr>
          <a:xfrm>
            <a:off x="2195736" y="1628800"/>
            <a:ext cx="720080" cy="369332"/>
          </a:xfrm>
          <a:prstGeom prst="rect">
            <a:avLst/>
          </a:prstGeom>
          <a:noFill/>
        </p:spPr>
        <p:txBody>
          <a:bodyPr wrap="square" rtlCol="0">
            <a:spAutoFit/>
          </a:bodyPr>
          <a:lstStyle/>
          <a:p>
            <a:r>
              <a:rPr lang="en-GB" b="1" dirty="0" smtClean="0">
                <a:latin typeface="+mn-lt"/>
              </a:rPr>
              <a:t>3</a:t>
            </a:r>
            <a:endParaRPr lang="en-GB" b="1" dirty="0">
              <a:latin typeface="+mn-lt"/>
            </a:endParaRPr>
          </a:p>
        </p:txBody>
      </p:sp>
      <p:sp>
        <p:nvSpPr>
          <p:cNvPr id="10" name="TextBox 9"/>
          <p:cNvSpPr txBox="1"/>
          <p:nvPr/>
        </p:nvSpPr>
        <p:spPr>
          <a:xfrm>
            <a:off x="2843808" y="980728"/>
            <a:ext cx="720080" cy="923330"/>
          </a:xfrm>
          <a:prstGeom prst="rect">
            <a:avLst/>
          </a:prstGeom>
          <a:noFill/>
        </p:spPr>
        <p:txBody>
          <a:bodyPr wrap="square" rtlCol="0">
            <a:spAutoFit/>
          </a:bodyPr>
          <a:lstStyle/>
          <a:p>
            <a:r>
              <a:rPr lang="en-GB" b="1" dirty="0" smtClean="0">
                <a:latin typeface="+mn-lt"/>
              </a:rPr>
              <a:t>4</a:t>
            </a:r>
          </a:p>
          <a:p>
            <a:r>
              <a:rPr lang="en-GB" b="1" dirty="0" smtClean="0">
                <a:latin typeface="+mn-lt"/>
              </a:rPr>
              <a:t>5</a:t>
            </a:r>
          </a:p>
          <a:p>
            <a:r>
              <a:rPr lang="en-GB" b="1" dirty="0" smtClean="0">
                <a:latin typeface="+mn-lt"/>
              </a:rPr>
              <a:t>6</a:t>
            </a:r>
            <a:endParaRPr lang="en-GB" b="1" dirty="0">
              <a:latin typeface="+mn-lt"/>
            </a:endParaRPr>
          </a:p>
        </p:txBody>
      </p:sp>
      <p:sp>
        <p:nvSpPr>
          <p:cNvPr id="12" name="TextBox 11"/>
          <p:cNvSpPr txBox="1"/>
          <p:nvPr/>
        </p:nvSpPr>
        <p:spPr>
          <a:xfrm>
            <a:off x="3419872" y="1700808"/>
            <a:ext cx="720080" cy="369332"/>
          </a:xfrm>
          <a:prstGeom prst="rect">
            <a:avLst/>
          </a:prstGeom>
          <a:noFill/>
        </p:spPr>
        <p:txBody>
          <a:bodyPr wrap="square" rtlCol="0">
            <a:spAutoFit/>
          </a:bodyPr>
          <a:lstStyle/>
          <a:p>
            <a:r>
              <a:rPr lang="en-GB" b="1" dirty="0" smtClean="0">
                <a:latin typeface="+mn-lt"/>
              </a:rPr>
              <a:t>7</a:t>
            </a:r>
            <a:endParaRPr lang="en-GB" b="1" dirty="0">
              <a:latin typeface="+mn-lt"/>
            </a:endParaRPr>
          </a:p>
        </p:txBody>
      </p:sp>
      <p:sp>
        <p:nvSpPr>
          <p:cNvPr id="13" name="TextBox 12"/>
          <p:cNvSpPr txBox="1"/>
          <p:nvPr/>
        </p:nvSpPr>
        <p:spPr>
          <a:xfrm>
            <a:off x="4067944" y="1209526"/>
            <a:ext cx="720080" cy="923330"/>
          </a:xfrm>
          <a:prstGeom prst="rect">
            <a:avLst/>
          </a:prstGeom>
          <a:noFill/>
        </p:spPr>
        <p:txBody>
          <a:bodyPr wrap="square" rtlCol="0">
            <a:spAutoFit/>
          </a:bodyPr>
          <a:lstStyle/>
          <a:p>
            <a:pPr algn="ctr"/>
            <a:r>
              <a:rPr lang="en-GB" b="1" dirty="0" smtClean="0">
                <a:latin typeface="+mn-lt"/>
              </a:rPr>
              <a:t>8</a:t>
            </a:r>
          </a:p>
          <a:p>
            <a:pPr algn="ctr"/>
            <a:r>
              <a:rPr lang="en-GB" b="1" dirty="0" smtClean="0">
                <a:latin typeface="+mn-lt"/>
              </a:rPr>
              <a:t>9</a:t>
            </a:r>
          </a:p>
          <a:p>
            <a:pPr algn="ctr"/>
            <a:r>
              <a:rPr lang="en-GB" b="1" dirty="0" smtClean="0">
                <a:latin typeface="+mn-lt"/>
              </a:rPr>
              <a:t>10</a:t>
            </a:r>
            <a:endParaRPr lang="en-GB" b="1" dirty="0">
              <a:latin typeface="+mn-lt"/>
            </a:endParaRPr>
          </a:p>
        </p:txBody>
      </p:sp>
      <p:sp>
        <p:nvSpPr>
          <p:cNvPr id="14" name="TextBox 13"/>
          <p:cNvSpPr txBox="1"/>
          <p:nvPr/>
        </p:nvSpPr>
        <p:spPr>
          <a:xfrm>
            <a:off x="4860032" y="2483604"/>
            <a:ext cx="720080" cy="369332"/>
          </a:xfrm>
          <a:prstGeom prst="rect">
            <a:avLst/>
          </a:prstGeom>
          <a:noFill/>
        </p:spPr>
        <p:txBody>
          <a:bodyPr wrap="square" rtlCol="0">
            <a:spAutoFit/>
          </a:bodyPr>
          <a:lstStyle/>
          <a:p>
            <a:r>
              <a:rPr lang="en-GB" b="1" dirty="0" smtClean="0">
                <a:latin typeface="+mn-lt"/>
              </a:rPr>
              <a:t>11</a:t>
            </a:r>
            <a:endParaRPr lang="en-GB" b="1" dirty="0">
              <a:latin typeface="+mn-lt"/>
            </a:endParaRPr>
          </a:p>
        </p:txBody>
      </p:sp>
      <p:sp>
        <p:nvSpPr>
          <p:cNvPr id="15" name="TextBox 14"/>
          <p:cNvSpPr txBox="1"/>
          <p:nvPr/>
        </p:nvSpPr>
        <p:spPr>
          <a:xfrm>
            <a:off x="5364088" y="3356992"/>
            <a:ext cx="720080" cy="369332"/>
          </a:xfrm>
          <a:prstGeom prst="rect">
            <a:avLst/>
          </a:prstGeom>
          <a:noFill/>
        </p:spPr>
        <p:txBody>
          <a:bodyPr wrap="square" rtlCol="0">
            <a:spAutoFit/>
          </a:bodyPr>
          <a:lstStyle/>
          <a:p>
            <a:r>
              <a:rPr lang="en-GB" b="1" dirty="0" smtClean="0">
                <a:latin typeface="+mn-lt"/>
              </a:rPr>
              <a:t>12</a:t>
            </a:r>
            <a:endParaRPr lang="en-GB" b="1" dirty="0">
              <a:latin typeface="+mn-lt"/>
            </a:endParaRPr>
          </a:p>
        </p:txBody>
      </p:sp>
      <p:sp>
        <p:nvSpPr>
          <p:cNvPr id="16" name="TextBox 15"/>
          <p:cNvSpPr txBox="1"/>
          <p:nvPr/>
        </p:nvSpPr>
        <p:spPr>
          <a:xfrm>
            <a:off x="6876256" y="4365104"/>
            <a:ext cx="720080" cy="369332"/>
          </a:xfrm>
          <a:prstGeom prst="rect">
            <a:avLst/>
          </a:prstGeom>
          <a:noFill/>
        </p:spPr>
        <p:txBody>
          <a:bodyPr wrap="square" rtlCol="0">
            <a:spAutoFit/>
          </a:bodyPr>
          <a:lstStyle/>
          <a:p>
            <a:r>
              <a:rPr lang="en-GB" b="1" dirty="0" smtClean="0">
                <a:latin typeface="+mn-lt"/>
              </a:rPr>
              <a:t>13</a:t>
            </a:r>
            <a:endParaRPr lang="en-GB" b="1" dirty="0">
              <a:latin typeface="+mn-lt"/>
            </a:endParaRPr>
          </a:p>
        </p:txBody>
      </p:sp>
    </p:spTree>
    <p:extLst>
      <p:ext uri="{BB962C8B-B14F-4D97-AF65-F5344CB8AC3E}">
        <p14:creationId xmlns:p14="http://schemas.microsoft.com/office/powerpoint/2010/main" val="347985856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524328" y="5661248"/>
            <a:ext cx="144016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Chart 3"/>
          <p:cNvGraphicFramePr>
            <a:graphicFrameLocks noGrp="1"/>
          </p:cNvGraphicFramePr>
          <p:nvPr>
            <p:extLst>
              <p:ext uri="{D42A27DB-BD31-4B8C-83A1-F6EECF244321}">
                <p14:modId xmlns:p14="http://schemas.microsoft.com/office/powerpoint/2010/main" val="3585575313"/>
              </p:ext>
            </p:extLst>
          </p:nvPr>
        </p:nvGraphicFramePr>
        <p:xfrm>
          <a:off x="0" y="928670"/>
          <a:ext cx="9144000" cy="571504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2225226" y="214290"/>
            <a:ext cx="4775666" cy="646331"/>
          </a:xfrm>
          <a:prstGeom prst="rect">
            <a:avLst/>
          </a:prstGeom>
        </p:spPr>
        <p:txBody>
          <a:bodyPr wrap="none">
            <a:spAutoFit/>
          </a:bodyPr>
          <a:lstStyle/>
          <a:p>
            <a:pPr marL="457200" lvl="0" indent="-457200" fontAlgn="base">
              <a:spcBef>
                <a:spcPct val="0"/>
              </a:spcBef>
              <a:spcAft>
                <a:spcPct val="0"/>
              </a:spcAft>
            </a:pPr>
            <a:r>
              <a:rPr lang="en-GB" sz="3600" dirty="0" smtClean="0">
                <a:solidFill>
                  <a:schemeClr val="bg1"/>
                </a:solidFill>
                <a:latin typeface="Arial" pitchFamily="34" charset="0"/>
                <a:cs typeface="Arial" pitchFamily="34" charset="0"/>
              </a:rPr>
              <a:t>CDI cases, 2004-2013</a:t>
            </a:r>
          </a:p>
        </p:txBody>
      </p:sp>
      <p:sp>
        <p:nvSpPr>
          <p:cNvPr id="5" name="Up-Down Arrow 4"/>
          <p:cNvSpPr/>
          <p:nvPr/>
        </p:nvSpPr>
        <p:spPr>
          <a:xfrm>
            <a:off x="4286248" y="2571744"/>
            <a:ext cx="285752" cy="1143008"/>
          </a:xfrm>
          <a:prstGeom prst="upDownArrow">
            <a:avLst/>
          </a:prstGeom>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a:spLocks noGrp="1"/>
          </p:cNvSpPr>
          <p:nvPr>
            <p:ph type="title"/>
          </p:nvPr>
        </p:nvSpPr>
        <p:spPr>
          <a:xfrm>
            <a:off x="360363" y="116632"/>
            <a:ext cx="8423275" cy="711183"/>
          </a:xfrm>
        </p:spPr>
        <p:txBody>
          <a:bodyPr>
            <a:noAutofit/>
          </a:bodyPr>
          <a:lstStyle/>
          <a:p>
            <a:r>
              <a:rPr lang="en-GB" sz="3200" i="1" dirty="0" smtClean="0">
                <a:latin typeface="Arial" pitchFamily="34" charset="0"/>
                <a:cs typeface="Arial" pitchFamily="34" charset="0"/>
              </a:rPr>
              <a:t>C. </a:t>
            </a:r>
            <a:r>
              <a:rPr lang="en-GB" sz="3200" i="1" dirty="0" err="1" smtClean="0">
                <a:latin typeface="Arial" pitchFamily="34" charset="0"/>
                <a:cs typeface="Arial" pitchFamily="34" charset="0"/>
              </a:rPr>
              <a:t>difficile</a:t>
            </a:r>
            <a:r>
              <a:rPr lang="en-GB" sz="3200" i="1" dirty="0" smtClean="0">
                <a:latin typeface="Arial" pitchFamily="34" charset="0"/>
                <a:cs typeface="Arial" pitchFamily="34" charset="0"/>
              </a:rPr>
              <a:t> </a:t>
            </a:r>
            <a:r>
              <a:rPr lang="en-GB" sz="3200" dirty="0" smtClean="0">
                <a:latin typeface="Arial" pitchFamily="34" charset="0"/>
                <a:cs typeface="Arial" pitchFamily="34" charset="0"/>
              </a:rPr>
              <a:t>infection (CDI), England 2004-2013</a:t>
            </a:r>
            <a:endParaRPr lang="en-GB" sz="3200" dirty="0">
              <a:latin typeface="Arial" pitchFamily="34" charset="0"/>
              <a:cs typeface="Arial" pitchFamily="34" charset="0"/>
            </a:endParaRPr>
          </a:p>
        </p:txBody>
      </p:sp>
      <p:sp>
        <p:nvSpPr>
          <p:cNvPr id="7" name="Content Placeholder 2"/>
          <p:cNvSpPr>
            <a:spLocks noGrp="1"/>
          </p:cNvSpPr>
          <p:nvPr>
            <p:ph idx="1"/>
          </p:nvPr>
        </p:nvSpPr>
        <p:spPr>
          <a:xfrm>
            <a:off x="5796136" y="998969"/>
            <a:ext cx="3779589" cy="3078103"/>
          </a:xfrm>
        </p:spPr>
        <p:txBody>
          <a:bodyPr/>
          <a:lstStyle/>
          <a:p>
            <a:pPr marL="361950" indent="-266700">
              <a:buFont typeface="+mj-lt"/>
              <a:buAutoNum type="arabicPeriod"/>
            </a:pPr>
            <a:r>
              <a:rPr lang="en-GB" sz="1200" dirty="0" smtClean="0"/>
              <a:t>Mandatory reporting, 2004</a:t>
            </a:r>
          </a:p>
          <a:p>
            <a:pPr marL="361950" indent="-266700">
              <a:buFont typeface="+mj-lt"/>
              <a:buAutoNum type="arabicPeriod"/>
            </a:pPr>
            <a:r>
              <a:rPr lang="en-GB" sz="1200" dirty="0" smtClean="0"/>
              <a:t>Targets, 2007</a:t>
            </a:r>
          </a:p>
          <a:p>
            <a:pPr marL="361950" indent="-266700">
              <a:buFont typeface="+mj-lt"/>
              <a:buAutoNum type="arabicPeriod"/>
            </a:pPr>
            <a:r>
              <a:rPr lang="en-GB" sz="1200" dirty="0" smtClean="0"/>
              <a:t>Revised guidelines, 2009</a:t>
            </a:r>
          </a:p>
          <a:p>
            <a:endParaRPr lang="en-GB" sz="1200" dirty="0" smtClean="0"/>
          </a:p>
        </p:txBody>
      </p:sp>
      <p:sp>
        <p:nvSpPr>
          <p:cNvPr id="8" name="TextBox 7"/>
          <p:cNvSpPr txBox="1"/>
          <p:nvPr/>
        </p:nvSpPr>
        <p:spPr>
          <a:xfrm>
            <a:off x="1331640" y="2051556"/>
            <a:ext cx="720080" cy="369332"/>
          </a:xfrm>
          <a:prstGeom prst="rect">
            <a:avLst/>
          </a:prstGeom>
          <a:noFill/>
        </p:spPr>
        <p:txBody>
          <a:bodyPr wrap="square" rtlCol="0">
            <a:spAutoFit/>
          </a:bodyPr>
          <a:lstStyle/>
          <a:p>
            <a:r>
              <a:rPr lang="en-GB" b="1" dirty="0" smtClean="0">
                <a:latin typeface="+mn-lt"/>
              </a:rPr>
              <a:t>1</a:t>
            </a:r>
            <a:endParaRPr lang="en-GB" b="1" dirty="0">
              <a:latin typeface="+mn-lt"/>
            </a:endParaRPr>
          </a:p>
        </p:txBody>
      </p:sp>
      <p:sp>
        <p:nvSpPr>
          <p:cNvPr id="9" name="TextBox 8"/>
          <p:cNvSpPr txBox="1"/>
          <p:nvPr/>
        </p:nvSpPr>
        <p:spPr>
          <a:xfrm>
            <a:off x="3851920" y="836712"/>
            <a:ext cx="720080" cy="369332"/>
          </a:xfrm>
          <a:prstGeom prst="rect">
            <a:avLst/>
          </a:prstGeom>
          <a:noFill/>
        </p:spPr>
        <p:txBody>
          <a:bodyPr wrap="square" rtlCol="0">
            <a:spAutoFit/>
          </a:bodyPr>
          <a:lstStyle/>
          <a:p>
            <a:r>
              <a:rPr lang="en-GB" b="1" dirty="0" smtClean="0">
                <a:latin typeface="+mn-lt"/>
              </a:rPr>
              <a:t>2</a:t>
            </a:r>
            <a:endParaRPr lang="en-GB" b="1" dirty="0">
              <a:latin typeface="+mn-lt"/>
            </a:endParaRPr>
          </a:p>
        </p:txBody>
      </p:sp>
      <p:sp>
        <p:nvSpPr>
          <p:cNvPr id="10" name="TextBox 9"/>
          <p:cNvSpPr txBox="1"/>
          <p:nvPr/>
        </p:nvSpPr>
        <p:spPr>
          <a:xfrm>
            <a:off x="5652120" y="3131676"/>
            <a:ext cx="720080" cy="369332"/>
          </a:xfrm>
          <a:prstGeom prst="rect">
            <a:avLst/>
          </a:prstGeom>
          <a:noFill/>
        </p:spPr>
        <p:txBody>
          <a:bodyPr wrap="square" rtlCol="0">
            <a:spAutoFit/>
          </a:bodyPr>
          <a:lstStyle/>
          <a:p>
            <a:r>
              <a:rPr lang="en-GB" b="1" dirty="0" smtClean="0">
                <a:latin typeface="+mn-lt"/>
              </a:rPr>
              <a:t>3</a:t>
            </a:r>
            <a:endParaRPr lang="en-GB" b="1" dirty="0">
              <a:latin typeface="+mn-lt"/>
            </a:endParaRPr>
          </a:p>
        </p:txBody>
      </p:sp>
    </p:spTree>
    <p:extLst>
      <p:ext uri="{BB962C8B-B14F-4D97-AF65-F5344CB8AC3E}">
        <p14:creationId xmlns:p14="http://schemas.microsoft.com/office/powerpoint/2010/main" val="19296285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US" smtClean="0">
              <a:ea typeface="ＭＳ Ｐゴシック" pitchFamily="34" charset="-128"/>
            </a:endParaRPr>
          </a:p>
        </p:txBody>
      </p:sp>
      <p:sp>
        <p:nvSpPr>
          <p:cNvPr id="3" name="Rectangle 2"/>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5400" dirty="0"/>
          </a:p>
        </p:txBody>
      </p:sp>
      <p:sp>
        <p:nvSpPr>
          <p:cNvPr id="4" name="TextBox 3"/>
          <p:cNvSpPr txBox="1"/>
          <p:nvPr/>
        </p:nvSpPr>
        <p:spPr>
          <a:xfrm>
            <a:off x="500063" y="2071688"/>
            <a:ext cx="8072437" cy="2586037"/>
          </a:xfrm>
          <a:prstGeom prst="rect">
            <a:avLst/>
          </a:prstGeom>
          <a:noFill/>
        </p:spPr>
        <p:txBody>
          <a:bodyPr>
            <a:spAutoFit/>
          </a:bodyPr>
          <a:lstStyle/>
          <a:p>
            <a:pPr algn="ctr">
              <a:defRPr/>
            </a:pPr>
            <a:r>
              <a:rPr lang="en-GB" sz="5400" dirty="0">
                <a:solidFill>
                  <a:srgbClr val="FFFFFF"/>
                </a:solidFill>
                <a:latin typeface="Arial" pitchFamily="34" charset="0"/>
                <a:cs typeface="Arial" pitchFamily="34" charset="0"/>
              </a:rPr>
              <a:t>THE END OF ANTIBIOTICS IS NIGH</a:t>
            </a:r>
          </a:p>
          <a:p>
            <a:pPr algn="ctr">
              <a:defRPr/>
            </a:pPr>
            <a:endParaRPr lang="en-GB" sz="5400" dirty="0">
              <a:solidFill>
                <a:srgbClr val="FFFFFF"/>
              </a:solidFill>
              <a:latin typeface="Arial" pitchFamily="34" charset="0"/>
              <a:cs typeface="Arial" pitchFamily="34" charset="0"/>
            </a:endParaRPr>
          </a:p>
        </p:txBody>
      </p:sp>
      <p:pic>
        <p:nvPicPr>
          <p:cNvPr id="6" name="The QI Klaxon.wav">
            <a:hlinkClick r:id="" action="ppaction://media"/>
          </p:cNvPr>
          <p:cNvPicPr>
            <a:picLocks noRot="1" noChangeAspect="1"/>
          </p:cNvPicPr>
          <p:nvPr>
            <a:audioFile r:link="rId2"/>
          </p:nvPr>
        </p:nvPicPr>
        <p:blipFill>
          <a:blip r:embed="rId4" cstate="print"/>
          <a:srcRect/>
          <a:stretch>
            <a:fillRect/>
          </a:stretch>
        </p:blipFill>
        <p:spPr bwMode="auto">
          <a:xfrm>
            <a:off x="9612313" y="6003925"/>
            <a:ext cx="304800" cy="304800"/>
          </a:xfrm>
          <a:prstGeom prst="rect">
            <a:avLst/>
          </a:prstGeom>
          <a:noFill/>
          <a:ln w="9525">
            <a:noFill/>
            <a:miter lim="800000"/>
            <a:headEnd/>
            <a:tailEnd/>
          </a:ln>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5000" fill="hold" grpId="0" nodeType="withEffect">
                                  <p:stCondLst>
                                    <p:cond delay="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par>
                                <p:cTn id="8" presetID="1" presetClass="mediacall" presetSubtype="0" fill="hold" nodeType="withEffect">
                                  <p:stCondLst>
                                    <p:cond delay="0"/>
                                  </p:stCondLst>
                                  <p:childTnLst>
                                    <p:cmd type="call" cmd="playFrom(0.0)">
                                      <p:cBhvr>
                                        <p:cTn id="9" dur="535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1111250" y="998538"/>
            <a:ext cx="8358188" cy="400050"/>
          </a:xfrm>
          <a:prstGeom prst="rect">
            <a:avLst/>
          </a:prstGeom>
          <a:noFill/>
          <a:ln w="9525">
            <a:noFill/>
            <a:miter lim="800000"/>
            <a:headEnd/>
            <a:tailEnd/>
          </a:ln>
        </p:spPr>
        <p:txBody>
          <a:bodyPr>
            <a:spAutoFit/>
          </a:bodyPr>
          <a:lstStyle/>
          <a:p>
            <a:r>
              <a:rPr lang="ja-JP" altLang="en-GB" sz="2000" i="1" dirty="0" smtClean="0">
                <a:latin typeface="Arial" pitchFamily="34" charset="0"/>
                <a:cs typeface="Arial" pitchFamily="34" charset="0"/>
              </a:rPr>
              <a:t>“</a:t>
            </a:r>
            <a:r>
              <a:rPr lang="en-GB" altLang="ja-JP" sz="2000" i="1" dirty="0" smtClean="0">
                <a:latin typeface="Arial" pitchFamily="34" charset="0"/>
                <a:cs typeface="Arial" pitchFamily="34" charset="0"/>
              </a:rPr>
              <a:t>CPE </a:t>
            </a:r>
            <a:r>
              <a:rPr lang="en-GB" altLang="ja-JP" sz="2000" i="1" dirty="0">
                <a:latin typeface="Arial" pitchFamily="34" charset="0"/>
                <a:cs typeface="Arial" pitchFamily="34" charset="0"/>
              </a:rPr>
              <a:t>are nightmare bacteria.</a:t>
            </a:r>
            <a:r>
              <a:rPr lang="ja-JP" altLang="en-GB" sz="2000" i="1" dirty="0">
                <a:latin typeface="Arial" pitchFamily="34" charset="0"/>
                <a:cs typeface="Arial" pitchFamily="34" charset="0"/>
              </a:rPr>
              <a:t>”</a:t>
            </a:r>
            <a:endParaRPr lang="en-GB" sz="2000" i="1" dirty="0">
              <a:latin typeface="Arial" pitchFamily="34" charset="0"/>
              <a:cs typeface="Arial" pitchFamily="34" charset="0"/>
            </a:endParaRPr>
          </a:p>
        </p:txBody>
      </p:sp>
      <p:sp>
        <p:nvSpPr>
          <p:cNvPr id="8" name="Rectangle 7"/>
          <p:cNvSpPr>
            <a:spLocks noChangeArrowheads="1"/>
          </p:cNvSpPr>
          <p:nvPr/>
        </p:nvSpPr>
        <p:spPr bwMode="auto">
          <a:xfrm>
            <a:off x="1233488" y="1341438"/>
            <a:ext cx="2935804" cy="338554"/>
          </a:xfrm>
          <a:prstGeom prst="rect">
            <a:avLst/>
          </a:prstGeom>
          <a:noFill/>
          <a:ln w="9525">
            <a:noFill/>
            <a:miter lim="800000"/>
            <a:headEnd/>
            <a:tailEnd/>
          </a:ln>
        </p:spPr>
        <p:txBody>
          <a:bodyPr wrap="none">
            <a:spAutoFit/>
          </a:bodyPr>
          <a:lstStyle/>
          <a:p>
            <a:r>
              <a:rPr lang="en-GB" sz="1600" i="1">
                <a:latin typeface="Arial" pitchFamily="34" charset="0"/>
                <a:cs typeface="Arial" pitchFamily="34" charset="0"/>
              </a:rPr>
              <a:t>Dr Tom Frieden, CDC Director</a:t>
            </a:r>
          </a:p>
        </p:txBody>
      </p:sp>
      <p:sp>
        <p:nvSpPr>
          <p:cNvPr id="9" name="Rectangle 8"/>
          <p:cNvSpPr>
            <a:spLocks noChangeArrowheads="1"/>
          </p:cNvSpPr>
          <p:nvPr/>
        </p:nvSpPr>
        <p:spPr bwMode="auto">
          <a:xfrm>
            <a:off x="1182688" y="1989138"/>
            <a:ext cx="7138987" cy="1292225"/>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don't take action, then we may all be back in an almost 19th Century environment where infections kill us as a result of routine operations.</a:t>
            </a:r>
            <a:r>
              <a:rPr lang="ja-JP" altLang="en-GB" sz="2000" i="1">
                <a:latin typeface="Arial" pitchFamily="34" charset="0"/>
                <a:cs typeface="Arial" pitchFamily="34" charset="0"/>
              </a:rPr>
              <a:t>”</a:t>
            </a:r>
            <a:endParaRPr lang="en-GB" altLang="ja-JP" sz="2000" i="1">
              <a:latin typeface="Arial" pitchFamily="34" charset="0"/>
              <a:cs typeface="Arial" pitchFamily="34" charset="0"/>
            </a:endParaRPr>
          </a:p>
          <a:p>
            <a:r>
              <a:rPr lang="en-GB" sz="1600" i="1">
                <a:latin typeface="Arial" pitchFamily="34" charset="0"/>
                <a:cs typeface="Arial" pitchFamily="34" charset="0"/>
              </a:rPr>
              <a:t>Dame Sally Davies, Chief Medical Officer</a:t>
            </a:r>
          </a:p>
        </p:txBody>
      </p:sp>
      <p:sp>
        <p:nvSpPr>
          <p:cNvPr id="5126" name="Rectangle 10"/>
          <p:cNvSpPr>
            <a:spLocks noChangeArrowheads="1"/>
          </p:cNvSpPr>
          <p:nvPr/>
        </p:nvSpPr>
        <p:spPr bwMode="auto">
          <a:xfrm>
            <a:off x="1220788" y="3357563"/>
            <a:ext cx="7639050" cy="1600200"/>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fail to act, we are looking at an almost unthinkable scenario where antibiotics no longer work and we are cast back into the dark ages of medicine where treatable infections and injuries will kill once again.</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David Cameron, Prime Minister, UK</a:t>
            </a:r>
          </a:p>
        </p:txBody>
      </p:sp>
      <p:sp>
        <p:nvSpPr>
          <p:cNvPr id="6151" name="AutoShape 2" descr="data:image/jpeg;base64,/9j/4AAQSkZJRgABAQAAAQABAAD/2wCEAAkGBxQSEhQUEhQUFBQVFBQVFBQVFBQUFxQUFBUWGBUUFBQYHCggGBolHBQUITEhJSksLi4uFx8zODMsNygtLisBCgoKDg0OGBAQGiwkHCQsLCwsLSwsLCwsLCwsLC0sLCwsLCwsLCwsLC0sLCwsLCwsLCwsLC0sLCwsLCwsLCwsLP/AABEIAPsAyQMBIgACEQEDEQH/xAAbAAABBQEBAAAAAAAAAAAAAAACAQMEBQYAB//EAEEQAAEDAQUGAwYCCAQHAAAAAAEAAhEDBAUSITEGQVFhcYEikfATMqGxwdFC4QcUQ1JicpLxIzOCshUXU3OiwtL/xAAaAQEAAwEBAQAAAAAAAAAAAAAAAQMEAgUG/8QAKREAAgMAAQMCBQUBAAAAAAAAAAECAxEhBBIxIkETUWFxgQUjMjOxUv/aAAwDAQACEQMRAD8A8rARALgEQCHRwCMBcEQCEHBqINSgIgEAgCIBEAiDUAgCMBIAmq1sY3UyeAElASIShqrKl6ndT/qcB8Ez/wAWq7mN+J+RUaicZeBqLAs+NoH/ALjfMp6ltH+9T8nfSFJBdhiMNUaxXnSqaOg/uugH81ODUAAaiR4V2FAK0Iw1I0J1oQA4UmFPAJcKAYwog1OYUQagGw1LgTmFLhUgxgCIBKETQoBwCMBcAjAQHAIwEgCIBAKAmrRa20/eOZ0AzJ6Bda7QKbZOu4cSqOn4nFxknUu+gChvCUtJtotb3aeEcNCep+yY9rAOYa46wDPmc0yXSTqSd39tEL2AES4btMo6iMwuPPk78B0rTB8cuHAyJUgUWOBLHsGvhLsBHAQ6J803Z2ySWz1aJ7ynH1mAxUh/Mk4+xGL4qAR6bcbcgQd5B17KPaLO4ZnNvEZhSqNpax4cwkic5bBjeMQR2qsPeYZa7VpEdeh6JuMZpVKddl6vonIy3ewnLtwUaqwatmOeoTJCsTOGjfXdeVOsPCYO9pyI+6m4V5tTeWkEGCDIPRbG4L7NY4HgBwGRH4u25SQXICcaF2FGAgFCWEoCIBABhSgI4SwgBhLCIBdCAxQanAFwCIBCTgEYC4BEAhAoCJxAEnQLgFGvSrhbrEqG8JRU2rFUdnv05DcOqQvgQBMcdJ39UY8Oe8896Yq1nzDYG7LTsq/JZ4OyfEAtPKMyeSm0W+z94tnhAB770FlokZ4vEdcIzA67lcXRs2+q6YIHE6lVzsS8s7jW34KSrVc/Juh3NgDvA+ak2HZytUIhpHZesXPshRY0Etk7ytBQu9jPdACyy6r/AJNMel+Z5ENjHQCWkE/FQbZso9okA+tF7XVYI0VZbqAO5VrqZFj6aJ4VaruqMmQeqguC9gvGxNIzErE3xcQzLMlrq6lPyZrOna8GTIR0qhaQQSDxBgpy0WctOYTC1p6ZGsPR7qt4qsadHQJHNWLQvOLovV9Fwg+A6jXuF6JYaoe0OBkEKSB4BFCUBGAgGwEoancK7AgG8KXCnMK6EBhmpwBAE4FBIoCcAQBOBAKAqK9q01M9Gj48FfhUt6WQB0jfmokSiuNTXn36p6lZZI1M+SH2MdTl91dWGzyW8vXkqZyxFsVppdlrgDxiwg9spXodgsDaYAjPoFTbJwKUD1zWjavKsk3I9WqCUR4NSFO02InMUYWFfWUGuJVlaGqBXyXLOiit7Fmre3Vay1MkLNXkyFbBlFiMrbbMCNFnrTZ4n160WrqBUd45SOY8s1vpk9w8+2KwqIW32JrzSc2Zwu04A6R8fJYhxWz2BpZVDnqB+S1mU1gCMJQ1LCkCtCOELU4EAOFdhRwuhAYEBEAlCIBQDmhONSAIwEATQmbdTlqkNQW0f4bukqH4JXkqGUBOU5zmrahR0gan0E1YwIEchPfP6+StKY7cPr66LHORpgjV7J1PD3haqmVl9maDmtlwjPILU0wvOm/UepV/Ek0HJ6o4RuTDGwgrPUpnTQzaX5qrtz1OtDlXWvMwoZ1hAqPyWfvR2q0lSz5KgvSnquoPkqsXBmnNVFe7dVo6iz97jet1T5PPtXBSOC9A2FZFCcsydNdd6wTwvRNiXE2YciR5LcjGzQAJcK4I2qSAMKUBOQuAQAgIoRQlhAefBOBAEYUAIJwIGpxoQBBaS57G0sYx7A4Vw/E4x4QJAyOoylZ1oXoGz1IOwaQ2k0Dq4Z/VZOsk1FJfM3dBBSm2/ZGFqXY6g4sIyDjE+Q+a0eylma57nOE4Rlw6qy2ss7TZ3PEB1J4k8WyAPgR5Kv2SPv8AYrHKbcNNCrUbMNI33uSlfrTR91W1GuJyyHFV9ufSpf5tWCd3HsM1RGOmjuw0Tb2pDV4CcqWpjhLXAjiF5bbrzsmKWVHTOkkjyKm3VeWRwZic4kR23KxwaRyrdZt679w4qKXDHHAKLd1oc8jJQLfb/Z1jMxCrzS3uzks7XaABmQOqy1522nPvDsqi/L/xyAclS2am15l9TCFprq41mS27XiLp72nQ6qrtNIGQVY1bEwM/w6k9wVWtcdCrY/Qol9TP2hsGOq3GwbyKbqZ3eMcp1WUZSDq0HiStZsgIr1B/BPxatSnykZ+z0tmrDUQajARQrygbwpQEaWEAICWEULoQHngCMBIAjaoATQjASBG1AG0LYXPVLbIDvlzRxyJ+6yAW12cYKlma3gXZ8DiJz7FqydZ/X+Td+n/2P7Ddvu59Ky1cRLnPaXOGsHIgJvZWlFMk7z8lorfVmk6dZz+Sr7ucDkvNb4w9Bx9ek20WdxbDYnjMfQqlGy9LMv8AHUI8TnS6TyadBw4LU0Am7dTyUJtcnTgmeW27Y/DVDjULg0BrQW6NboNVYXPdMVcjAJEAZZdN61j7BjUyx3U2nnqV3K2UlycQojF8IfuyyBscfWazP6RKQa0ubv3rW0jms1twAaTlEDuyPB5JZ7G+tVDRpOav7XsfJDvaANEnCGAnPMy6QT3UOwAB2sHiFqbLYXVMi7Jap3Sj44MUKoy8rTJ2y7m0o9m908Nx6hCabtXNjyW/bclGmJPidxOfwWYv4ifDkuY29x1OntWmVqy2oXAZRqtnsZTDsdTfDW/Ek/ILOtAOR4ZrQ7DZe0bwDD8XLVW9kjJNZBmpAXQnA1LhWsyjUIgEeFKAgBAS4UcLkB5uEYQBG1QBwJxqbCcagDC0WydvwONNxgPOR4O9fJZ5oTrFxZBTi4ssqsdclJHotupuLHHUEeRCqLBUh3VVtn2hqtGEw4aGdT3Uyx1JwkLybaZVrk9aF0LH6TWWV0o7a4AKFYqmSG8rSA0kmFVvBoRFdaiDkpNG0F2+SqWyMdXMtyZPvHfyHFWjKjaYhxDeE5SVwy1FhQfms5tm0lrgFpbE9pBWd2gILSeCsjxhXJ6meXOdhd3W62dqS0ZrC3i4S4jjlzVxs7ehYQ0nLctNkdiY6pJSNneDslh73fJK0l43iMJWMtNfESVxVHDrqJIGiNVrdkLPDHvj3iAOjR9z8FV3fs5WcG4gGNOZJMmDwaPrC2dmoNYxrG6NAA/Nb6oPdZ51s124hxiOEgCMBaTOdhXYUYXIAQ1dhRwuQHmICNoQhONUAJqdaEDQnGoBxoTjQganWoA2hW90OyjgfXzVO+oGtLnZAAknkFH2Mvh1arWDsgMJaOAzB6/hWbq1tbNPSSy1G/oPhVNdptFZwcSKNOMQGr3HPDO4Rr1U4mIKgXnW9ixxG8l3XIfZeQvJ7HhFzZ67QAGgADQDKAgtYa8eMArM3LbKz2Go+m5rJyIzJHHDrCtRbqZ1cR2IXfbhKm2hbVbfYtODSNPssdf991yyCyA4TIzyPFai2Npv/FHZVd8V7O1kF0kCIhWQ4fgrsTafJ5+0ZydVMs5Q2q0M3fJNWKqXVA0A9SIWxrVp5+4y7FYupmdRkVDu+njqsadHPaD0LgCprmYKVQneQBzMZ/NBstSxWmnydi/pBP0C4rWs6tfB6IWrgnSgIXonnhNKMJtqcCAVEEiIIDoXQjAXYUB5eE41NBOtUAcanAm2pxqANoTrUDUxeVtFFmLVxyaOJ+yArdpLf+yaeb/mG/XyUz9HV1mH1zq+abOg8RPPxMaFlS4uJJzJkk8yvQ7gqhjLC0DJzRJ3ElgJ7yZXE1sJfY7reWR+5oqFXE1N2qiKgAKO00/ZvxfgcfJ28fVPMG9eG1h7aekyyUxhDeCF1mbOem8HQrmglR7U4jVQpYXJ8EO32SiHeFoA4Tos1fLaIkhrZ55qVetqcJABJKz1azPf709NFph82yiy15mFfVAccgPJWV12ZoMlDRsRGcZKParQRIGStb7uEZPHLCvu2BzsDfdb896vNgrKCalSRLQGATmJzJI7Aeax1WoGiT/c8FWstL2uL2uc1x3tcWmOEjctNMMMt09PdQuheMWbaK1U/dr1OjnYx5PlXFm/SDaWxjbSeN8tLSe4MfBajMenwlCw1m/SOw/5lB4/kc13zhWdDbuxu1c9n81Nx/2ygNSEYKprNtLZH+7aKX+p2D/dCtqbw4S0gjiDI8whJIaihNMKcQHljU41NNTrVAHWpxoUG129lL3jnuaNfyVVaL5e73fAOWv9R+yaDQ2m1NptlxjgN55ALK2+1uquxO7DcBwTJMmSSTxJJK6Fy2Sct/stVFSyNnN1B88/AZAHVjoWAWl2Gt2CsaZ0qCR/Ozd3bP8ASF1Xjfa/fg4k2vUvY9Qa0PaQcwfQKqH4qTsDjI/C7jwB5qbYjgLWbjOA/wDp1HyT94WbG2CvFtrdc3GR7VdisipROslUEJ57RqqKi91E+KSNxUmveQw6qvtLo2D9qA+/VU1pAlN2i8QQfF8eKpbVewzgruMGxO1YPXha2hpA3SFlKrsTieKetFrxmAmjlkNTp91rrhnBgss3krb1/D1P0UNTL3ywDr9FBW/M4MG7yKUBRJCpAi5IuQgVO2e0PpmWPcw8WuLT5hMoggNDYdtLZS/a+0HCo0O+OR+Ks/8AmTaf+nQ8n/8A0sZC5AbKpVawS4wFVWq+HHKmMI/eOvYblX1apeZcST60G5IFGkiE79Sd5zSpEUqAEihASlahIpCKz1nNc1zTDmuDm9Wmdy6EA1QHrt1W9toosqN0cAebHDUdQZVvStMjC4eL4O5j7LzPYW9fZ1TRcYZVMs5VOHcDzHNejhgcPL4cOasuoj1ENfk4pvlRLPYGu0HIhUF43Y07y3hhJAPQaBXVWo5hh0ub+9vHXiOaCvTBEgyF5E6p1PJHqxsjYtiYG23U4EjG8jqPsqivZC0wST3W6vIsaOB81krR4nE5q2ttlU1hFpw0ToAm6AxEuO/TkElRpqGB7o1PE/YKTgwhbaq89TMds94RTXyfE3oVBCkXm6X9AoysZWgki4JVB0CQuSrkAhRBCiCEBLlwSwoJJCWVxQlQAiUp0QomlAcB6zRBNg+skY9aIA2ri1IEQUEnOHDIjMHeCMwV6tsre/6zQY8++PDUHB417HXuvKoVxshev6vaA1xinVhruAd+F307q2qWPCqyOo9YdTxD164KptdMszb3bu7cFbUnoLZSkeuf3V84RkskiqE3F6jF3nXD/qDAIUK77pNodhBw0x77hqf4Aean7U2NobJHjJwsgwS46CeGs9EdxbR0aY9i9opAEw/HjYc/xOOYPP5bskaYVyxs3d1tlfdGP5EvG7mUmgNAAWZthWuvt8zHr1ksZbXZlaZGOJnLW6XuPNNBKTMnmkaFSy0IJUsLlBIKElE8JGhAcEbQuaE8xiACPXZLjXVMk0oJJhSBcuBzUAE5JQUTgm9FICn1miDvWaax8R8kQPrJQB3EiBhNA+skoKAeQVhI9ea4FEVAPTdir5/WKAxGalOGP5xo7uIWmFVoaXOMNAJcToABJJPCPkvG9lb0/VrS0n3H+B/KfdPY/MrR/pHv7DTFmpnN4xVSD+Dc3uR5DmtSnsdM7hksGbfeYtRfUBhmJzaYzBDGmATzcRiPYblR2ykCRAgCDBESDoYO4pvZp8tcOAOXHkrC8LMAzLUkCYOW8DF0BXlzk/iPT6zp4KXTQxcYRrrvRzSKDzLTlTMzhO5s8DuTFtfk48iqu2vLXNIyIggji2IOW/KVZXo4FpcNHtDh/qGnYkjst9b2J851EUrHhRRkiYErm5Bc1cnIpXNCQBPNaoJELUBpcE+0JYQDdJvrunnCAlpjPt/b5FN2h6Aj13ZplK85pF0QTgUjly719FwSG0riEDSjBQDUQuA4ZJwoVIOKUFCUkqAOAowUyCjB9fVADXbISV3OqgPc4l5cGmdcgAPgAjcVGLsJ7g+S6QNLYbv9h7Nx915LXGJziR9Qp952ingMuBOoAzjgTByPZN2e1mqGCRhaDUIIa6S2APCeTiitNs8HuxBgcCQ4iQdNVj6hL4nB9H+nNrpcbXuY+0NkqUHTZ2N/jI7Ez85803aHzJ8klP8AZ/yn5lbIv0nz96/cY3adU0na+qbAUHA7QanHtOvwXUgnQoA2wgowEmDOUrjAJ4BAc05E88u3oqHVdmnqpgAcv7qISpQFpsxGFP8A1VnFRbIYKfhSyEAulBTOXril9fBQSFKQOSEpPXzQDhchcUDj9PkuPrzQBSllDH1Sj7IAksoPzSlAGmqoR/n8k3KAtbmr/wCG5odhcHTIEnDhOUDdiDfNSqwBIG5wxO65/wB+6r9nv853/bq/+LCR8QEb3kvInKdO5WeyPqPa6W79lJ/b/SLeLMJgcOybs3yanreNepTVj909vorofxPN6pL4mobqlIwJaqKiujOPUwnELQi9fBQDk3XOg4kfdOqPaNR0KAZruUdO1fuml0iGP2U5qZiCg0NU7iUMI//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Arial" pitchFamily="34" charset="0"/>
              <a:cs typeface="Arial" pitchFamily="34" charset="0"/>
            </a:endParaRPr>
          </a:p>
        </p:txBody>
      </p:sp>
      <p:pic>
        <p:nvPicPr>
          <p:cNvPr id="47108" name="Picture 4" descr="http://upload.wikimedia.org/wikipedia/commons/7/7a/Thomas_Frieden_official_CDC_portrait.jpg"/>
          <p:cNvPicPr>
            <a:picLocks noChangeAspect="1" noChangeArrowheads="1"/>
          </p:cNvPicPr>
          <p:nvPr/>
        </p:nvPicPr>
        <p:blipFill>
          <a:blip r:embed="rId4" cstate="print"/>
          <a:srcRect/>
          <a:stretch>
            <a:fillRect/>
          </a:stretch>
        </p:blipFill>
        <p:spPr bwMode="auto">
          <a:xfrm>
            <a:off x="323850" y="908050"/>
            <a:ext cx="787400" cy="984250"/>
          </a:xfrm>
          <a:prstGeom prst="rect">
            <a:avLst/>
          </a:prstGeom>
          <a:noFill/>
          <a:ln w="9525">
            <a:noFill/>
            <a:miter lim="800000"/>
            <a:headEnd/>
            <a:tailEnd/>
          </a:ln>
        </p:spPr>
      </p:pic>
      <p:sp>
        <p:nvSpPr>
          <p:cNvPr id="6153" name="AutoShape 6" descr="data:image/jpeg;base64,/9j/4AAQSkZJRgABAQAAAQABAAD/2wCEAAkGBxQQEhQUEhQVFBUXFBgXFhgXFxUUFRUXFxUXFxcVFhoYHCggGBolGxQUITEhJSkrLi4uFx8zODMsNygtLisBCgoKDg0OGhAQGSwkHyQsLCwsLCwsLCwsLCwsLCwsLCwsLCwvLCwsLCwsLCwsLCwsLCwsLCwsLCwsLCwsLCwsLP/AABEIAMgArgMBIgACEQEDEQH/xAAcAAACAwEBAQEAAAAAAAAAAAADBQIEBgABBwj/xAA5EAABAwIEAwYFAwIGAwAAAAABAAIRAyEEBRIxQVFhBiIycYGRE6Gx0fBSweEjQgcUFWJy8TNTkv/EABkBAAIDAQAAAAAAAAAAAAAAAAEDAAIEBf/EACURAAICAgIBBAMBAQAAAAAAAAABAhEDIRIxQQQiMlFxgdFhE//aAAwDAQACEQMRAD8A3YCkAvQFIBWKngCkAvQFIBQh4AvQFIBegKEIwvQFMNQsbXbSEuIHIcUG0uwpN9BA1DqVWt8TgFh897X7tY7gdhIHnH5dYHNc8qvk6jA5am/9JX/RvpD1iS+TPtzszoDeoB5iytU3BwlpDhzFwvzjQ7QVgY1FwJ2N/dfSOxlSsAHVKnw27xz9OKPJrsDxxfR9H0ryFWwebUapDWOJPOCAfIkRKvFqYnYlqgMLwhFheEIgBEKJCKQokKEBEKJCKQokKEBEKJCKQokKECAKQC4BTAUIcApAL0BTAUIRAUgFIBTcNInidunXqUG6ClZXxNbQO6Jd9PuVl85w76kyYnee88jpyHotVWp6RPE8Tv6Dh5peaHNszzO/U8Sssm29mqFRWj51iuzlWrZshk3g6WjkXOJufX0VRnY3DA/1sS1x4MZtI6j6rb5rhalQ3B0Dn3Wt67pQ/B8jbidm/nSfdRSaLNJmfr5dgsP4GFzt5BJM+biltXOBqbopAgbgmdvL6ppm9ZgkNE2u7lHBvVI6NINIdsT1mOXqrp32Cq6NtknbOrYNoscNu7ULT5XESthgu0JqDvM0nqQ75j7L5DXw+lvxJgwJjfxFavsxnn9r2h3CQYJ6HrHRB66JV9m6dmPEt+hRKGOY/jH58koe1lZs03aXRN/34OHlCU1a76B/qs1CbGnf32UWRoq8cWbWFEhJcqzAESx2tvFpPeH/ABT0QRI2T4yTESg4sEQoEIxCgQrFARCiQikKBChAoCmAvAEQBQhwCmAuAUwEAkqTNydgqeJx7Wuue9wAuR5Dh5leZ1jfgU+RKyjHl0hrSNR8RsSd+Kz5Z7pGjFDVs04xRMgeLiTcDp1KhWOgd+poHsT+6X4OabYsLXceP/EfuoYqo1ned36h8DRv0J5BJ5DeIXHYmkG3kjk4Ez6fdZ3M31Kje4A1sbTED2smVPKqlQ66x3MtYL+4+6BjaR8I+/04IN2FJIyP+nuJJeW7ENA4c3HlCp/ALiSRpYLyd9I4nqeC1OPLKQs0En5x0HCf3Sck1uPG8CAPLmpzLqJTxdMPpncAkCInaw9VcyXCgHVu2YItd0w13SCg4qiTbYcPzmneW4QUqQMHYH24fRRT0SUCdLEOpid2/NpFvUfREGM1iWOjmDdl9iORQcaNLXTNjct3bbxAcRfZIKz3N/qNNp3bdrgb3H9p3RsFGipMOoO8LpkFvhP2W1yaualIOMbkW+fzXznBZm2QDsRO8EdVsux2K1tf1M9PMeadiexWZe00BCgQjEKBC0mMCQoEIxCGQoQM0KYC8aFMBAJ6AvK9YU2l52byuSZgAepRAEtz1xim0bF4J8x4R7mfRVk6RaKt0ZrNadTE1iCe40kE+uw5nr1R8MGsOoGSBA4x5H7IuZhtGKYPdaNT+vVx49AlNGs6obSG8tp9eAWKT2bY9FyowvdLnG58yeQEbBMcpwLKUuIBcbz09Urr474dqY1ONp39AOiv5XTcWS83J7zuJ8hw4+SEQuxk6oXEgeo+5S3NHsZMCT+XJRMXmLGdyk0OPKYA+5WezNz6phw6xsLfVRskYWUsQDXqEnZvAbAcJPLdRw9PVIptkc+d90RuGdUIpiWtHiJ4zutJgMI2kLXdaBy81Tsf8Shh8ksNfqdr72+ko1elLmMbAb9d4TQ98yfC3gOJ5fRCaWt1PO4sOhNkaKbM32gZvp5htupusUzEOpOdcgyLjYieIW6zASCTuSCspmWBF4tv80Yy8DHj0WMFi2EjUzfiI32TzA5j/lnNczwzw2jyWMJLQDsQb+n4E1w2Ka+nEcbjkenQpiddCZR+z7HhcQ2qxr2mQ4SFIhIOwzj8Eg7TI34+a0TgtkXas58406AuCgQikKBCsVCAIgCi1TCBCQCXZw7SWPJ8M6Bze6BqPQD6pm0LKdp62urpaT3AJ8z4W+c3S8rqIzErkKsZiG1Kx/QDfjqO3yQn17d0W6C/kF2CwehsOO13H8/LJfjMaA7U10fpA8R6Dz5rE9m1IaZZi4PgBPCbQPP7Jl/mCR3yAP0tF/4WExWKql3iPLpPEDyWi7O4R7m3v+SULoYsd7GuIqCDoAA5ffmkxoVHmBIE8Cn7cri7jPGEdmIp0+EKdl41HrYuwOXOaLknje6uuGhv1KM3MmEnh5oeIeCOajVBu+yLsR3YFv36KrWdMN2G580Z7RKoYrENZJJFgqllFIhiQCd9glGPwuoEBDxOeNBht1ewdXWJNkaC3RhsxaaZvsP+vaFTwmME9yfzgei1favChzCYuOPArCZY6HxsZsfutEFaMuV00fXP8Os7DnfCcYkQBNpX0FwXxTKwWuDx3XAj3B4r7RhqutjXfqaD7hOxPVGTPGnZxCGUUqBThARqIFBqm1AhNqw+YO/rPFw1pLnO5kkwB81uQsHmWIYKjg+NIMm9i7iSBvFknM9DsK2KcZhy8tDnxxDevMx+6r1sn+G25k7AAmT6cEbMM2mRQEzbUJAJ8+SQYrHV2DSxxc7+9w4dAsxthCUukPssyiCC+C7cNHAcvLb5reZZhhSYLXWW7HUGhgNR7QTc6nAH5lafHZhSHhc1zuDWuBJjgIVV9jJRktUw9WpM7ARueA5pFmNTDkE6y/qwFwHqBCUZpjMTiNbKVLwyCSJYHATpv4is1WyPHVXAPZFty+524TAAg+6coWKcuPhmgbTa8nQ877OBbJ9U0yym55Idz9Eqp9nHMjS5okCWuBInjBWgyfJdDtevvBpBDSSAeckT6KjghznSuy5jsrIZqna4XzPOsbLyAdVpIHAbX5BbbAnMcR8QCqxlNrnNDnNDib8AFmaWFdRxL219NUEXbAaHcZA90tJWtGh4uMXc02vCv+UZqjihT1OcR3RMAtaByGogknyCuYXtDWe1xaBA4GHQD5ALRty/BVJ1tYXdRf3XNwGGZOktA42F/utFwoxVkctvQlweajEtc1zWAjcXv1F0hx2QEtdVptLYIkz3Jna+xhafFYJmsmi2LQSbSOghUswrPpUXtDoadxNidhuFVS3obxTS5/v8f0nklWGsLiCfC+OmzvYhfXsmbFCmP9vykr4NltZzKwkktI24X3X3bIHThqRBnufuU7GqZj9U4vcVSvRcchlFchlOMYRqI1DaiNUIEasPnfZ5heSZdJNuEzPD2W3CDj6I0z+WS8kbQzHKmfLs3pfAYAP/ACO8IF9IH9yx2EoVGuhriZN+MydvNbXOcOX1i8ngR/HzVDC4cAh3AGB6rJa6OnCUo04un/g3wfZilVY0lz2OIvEEexCa5b2TZScKgrPc5s6RpaBcRcC590xwDA6m3yVo0yzZKpJ3Rpl6zPKPFzdHUgafiG5kuBFz5E2+apZhjH/2t9TEqx8RxNt+aMGEi5KaptmXil2JMPQr1Tc6Z4pwQKFMiSevFx4AKdOq1u6A3EjEVWtbdrLnlKham/wMMrw/w6bW8Yv5m5WX7X5ff4gsWrYsfpI1c0g7T4luk8vqrNKgY2+RkcKW1I1NlNaWBpNHdZH1STBVWh5ZPVp5tOwTZhcNzZKdj+IOvhmjn77+qynaemXPY0bTEDn++61FWpBE3SfE09eIww/VXb7SJVsfZTKtbFOEwcwCO80x819i7MCMLTB3AIP/ANE/usfUy4Ox7+DXv/eJ+i+hU6QY0NaIAsteNbZzc0rSR4VAqbkMppmJtRGobVMKECtUnt1NI6KDVMIMK7MXnOXeK20+s7JFiMLAA5brfY6lqbfn9Fl8XSjYyDaOO6xZVTOlglyQ0yhs0WpjTCq5UP6YVp5hLZa9hWtAVXGXUXVkqzXM9AKnLReMG2L80xGmQD0V7IAcIxz6lgbzySrJKLsRVDiJa0zfmtqGSNLgCDz2Uj9jMs0vaZDGdrTUfDKdQN21EAA+QmYWf7QZq50gn+StpmuRNc3TTaGzuYWTxvZ74U7nqrBjKPgSYRxME2IT3DY+0HdLxQARSxrhDdx7KrZey5iKsiyNkuEbVq0NXCs37/UBBxGF0NBPKU07J4d7qlJzBIbWBeeDW6HA+u0K2FXKhHqJVGzZty1oq/EgbEe5BlW3KZUCt5x27IOQypuQyiAm1TCE1EBUIFaVNpQgURglQhVzUw385L57j+1bKdRpIZGvQ8B39QERLtMeGTzWy7Q4gwR5/JfJc979VxmZuBygcFlnTezbitLR9bovA223RahlYb/DguFN4JLgXyJJMEAc1s/iJEh67I1mwDHJZvOMsLnSTaJ+f57rTuuoYqkC30S6GxlRmB2pw2AIp1HgOIEBovJ4Qr7O1peC6lRe4RMm1k5/0ejUZD6bHTe4BMoVHJ6dMw3uiIi8Qeico67K3FvoT187xRkfCA7oO/A+m9kjzCviq7SXFtNvHoJgklbPHYQ/+4juxAIEDntukVfI6LhD3VKn+1znEe0x8lGq7GwuvC/R84zttVsClU1kuglpBAje60PZjAOayXuL3nnwTXE5ZTZ4GAfnJEpM0AKspapBpfdks/qwA0coWk7BUS3DuP6qhj0ACxOPqa3xyHzX0/KsL8GjTZyaJ8zc/Mpnpl7rMnrHUEi0ShlSJUCVtOaRJQypFQKhD1pRAUFpRAUSBQUWiboAKJSfBQYUJ87ZqafOPuvn+NycmpJEaiWjgACLfVfSXM1WP6/sgZvlfxXNDRFt+X8lZXG9mqM+OhH2HwXwxVp8Q+fdo+ydYhkJhhMAKIEbzc8So4mjuPVKkhsZWVAV6L2VfVpMFFDpuEqh1l2gVJ7FCi4HorLCITELYvq0uYlBqUdOw3TZwEJdi6kcUWqLR2JMTgy53qqOatDAE2r14WWzXFGo8tF+HrKWPSo8yDCmviWNi2rU7o1t/sF9RcUm7M5MMLTveo67z9GjoE3JW7FDjE5nqMvOWukeEqBK9JUCU0zkXFQJXpKgSiA9BUwUEFTBUIGBUwUEFEptJMBAJI0tVlPC0y0kcVboYfTc3P0XhdBSZJWNi3RzxIhVn3E8ldeFTqd09D+QlzXkbjfgXYzDyPok1au6mbrRVB7JbjsNqF/RZmjTFlGlmgCtMzcRY3WdxmHLTZKq9c8ULGpI2lXNhxKT4nORO6y767v1FVahPFHsYqQ5zLNzUOll0TKMOA5l9T3VGieUmDHokQdwTTLKrm1KOkifiNInbfirwpMXkbaPqpKgSqFHMDtUAB6GQfdWg8HZb00zkNNEiVAlcSoEqwDiVAlcSokqAOBUgUIFW8JhHVNrDn9uaATqFMvMBNqVEMEe5UqNEMED34lePKpKRZI9LlSrugo9R1uoVKpUBKW2MSGNN0hBr09QI9uhXmFqRZGeFOydMSufFjuoVHSrmZ0v7h6/dKKlSLH3WWa4ujbB81ZWx2HB391msxwq0tat6hIsyeJS2OihNTw97oGLbCsGtdVcXURDRXpG6u0JJtu0T7Jewq3l9WKjepv5RH7q8ewZPizX4PFfHpgOu5vWD/2vWZg6mbXHA3SfCuNJ/r8kxxF+8Lg7haLMDQ7wub6hcK8yuHbFZKk6DbYq/RqkXCusjKPGh+SokqlQxRVplQHomKaFODGeAy2Yc+w4DifPkm2wgbLlyDZEiJQKz+X8fyuXKrLop1XkX3+iq1zBBGxuPJcuS2XRaonYq+DIXLlZFWDqNWUzSn8N2ngbtP1avVyXlXtHYG1IVvq2PFJMyrTuuXLKdFCv4sFVq772XLkSA2qvlGL+JiqjeDGgeu5XLkzGuxOd1SNm9mpod6H0RsHU4Ferk0yHFmkwdj8kekVy5EBZYVZZVXi5E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Arial" pitchFamily="34" charset="0"/>
              <a:cs typeface="Arial" pitchFamily="34" charset="0"/>
            </a:endParaRPr>
          </a:p>
        </p:txBody>
      </p:sp>
      <p:pic>
        <p:nvPicPr>
          <p:cNvPr id="10" name="Picture 9" descr="sally_davies.jpg"/>
          <p:cNvPicPr>
            <a:picLocks noChangeAspect="1"/>
          </p:cNvPicPr>
          <p:nvPr/>
        </p:nvPicPr>
        <p:blipFill>
          <a:blip r:embed="rId5" cstate="print"/>
          <a:srcRect/>
          <a:stretch>
            <a:fillRect/>
          </a:stretch>
        </p:blipFill>
        <p:spPr bwMode="auto">
          <a:xfrm>
            <a:off x="323850" y="2133600"/>
            <a:ext cx="782638" cy="898525"/>
          </a:xfrm>
          <a:prstGeom prst="rect">
            <a:avLst/>
          </a:prstGeom>
          <a:noFill/>
          <a:ln w="9525">
            <a:noFill/>
            <a:miter lim="800000"/>
            <a:headEnd/>
            <a:tailEnd/>
          </a:ln>
        </p:spPr>
      </p:pic>
      <p:pic>
        <p:nvPicPr>
          <p:cNvPr id="47112" name="Picture 8" descr="http://upload.wikimedia.org/wikipedia/commons/2/21/David_Cameron_official.jpg"/>
          <p:cNvPicPr>
            <a:picLocks noChangeAspect="1" noChangeArrowheads="1"/>
          </p:cNvPicPr>
          <p:nvPr/>
        </p:nvPicPr>
        <p:blipFill>
          <a:blip r:embed="rId6" cstate="print"/>
          <a:srcRect b="18422"/>
          <a:stretch>
            <a:fillRect/>
          </a:stretch>
        </p:blipFill>
        <p:spPr bwMode="auto">
          <a:xfrm>
            <a:off x="323850" y="3656013"/>
            <a:ext cx="782638" cy="852487"/>
          </a:xfrm>
          <a:prstGeom prst="rect">
            <a:avLst/>
          </a:prstGeom>
          <a:noFill/>
          <a:ln w="9525">
            <a:noFill/>
            <a:miter lim="800000"/>
            <a:headEnd/>
            <a:tailEnd/>
          </a:ln>
        </p:spPr>
      </p:pic>
      <p:sp>
        <p:nvSpPr>
          <p:cNvPr id="12" name="Rectangle 10"/>
          <p:cNvSpPr>
            <a:spLocks noChangeArrowheads="1"/>
          </p:cNvSpPr>
          <p:nvPr/>
        </p:nvSpPr>
        <p:spPr bwMode="auto">
          <a:xfrm>
            <a:off x="1220788" y="5157788"/>
            <a:ext cx="7923212" cy="954107"/>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The rise of antibiotic-resistant bacteria, however, represents a serious threat to public health and the economy.</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Barack Obama, President USA</a:t>
            </a:r>
          </a:p>
        </p:txBody>
      </p:sp>
      <p:pic>
        <p:nvPicPr>
          <p:cNvPr id="6157" name="Picture 13" descr="MTE4MDAzNDEwNzg5ODI4MTEw.jpg"/>
          <p:cNvPicPr>
            <a:picLocks noChangeAspect="1"/>
          </p:cNvPicPr>
          <p:nvPr/>
        </p:nvPicPr>
        <p:blipFill>
          <a:blip r:embed="rId7" cstate="print"/>
          <a:srcRect/>
          <a:stretch>
            <a:fillRect/>
          </a:stretch>
        </p:blipFill>
        <p:spPr bwMode="auto">
          <a:xfrm>
            <a:off x="323850" y="5335588"/>
            <a:ext cx="792163" cy="792162"/>
          </a:xfrm>
          <a:prstGeom prst="rect">
            <a:avLst/>
          </a:prstGeom>
          <a:noFill/>
          <a:ln w="9525">
            <a:noFill/>
            <a:miter lim="800000"/>
            <a:headEnd/>
            <a:tailEnd/>
          </a:ln>
        </p:spPr>
      </p:pic>
      <p:sp>
        <p:nvSpPr>
          <p:cNvPr id="15" name="Title 1"/>
          <p:cNvSpPr>
            <a:spLocks noGrp="1"/>
          </p:cNvSpPr>
          <p:nvPr>
            <p:ph type="title"/>
          </p:nvPr>
        </p:nvSpPr>
        <p:spPr>
          <a:xfrm>
            <a:off x="457200" y="-27384"/>
            <a:ext cx="8229600" cy="1143000"/>
          </a:xfrm>
        </p:spPr>
        <p:txBody>
          <a:bodyPr>
            <a:normAutofit/>
          </a:bodyPr>
          <a:lstStyle/>
          <a:p>
            <a:r>
              <a:rPr lang="en-GB" sz="3600" dirty="0" smtClean="0">
                <a:latin typeface="Arial" pitchFamily="34" charset="0"/>
                <a:cs typeface="Arial" pitchFamily="34" charset="0"/>
              </a:rPr>
              <a:t>What’s the problem?</a:t>
            </a:r>
            <a:endParaRPr lang="en-GB" sz="36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47108"/>
                                        </p:tgtEl>
                                        <p:attrNameLst>
                                          <p:attrName>style.visibility</p:attrName>
                                        </p:attrNameLst>
                                      </p:cBhvr>
                                      <p:to>
                                        <p:strVal val="visible"/>
                                      </p:to>
                                    </p:set>
                                    <p:animEffect transition="in" filter="fade">
                                      <p:cBhvr>
                                        <p:cTn id="15" dur="500"/>
                                        <p:tgtEl>
                                          <p:spTgt spid="4710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126"/>
                                        </p:tgtEl>
                                        <p:attrNameLst>
                                          <p:attrName>style.visibility</p:attrName>
                                        </p:attrNameLst>
                                      </p:cBhvr>
                                      <p:to>
                                        <p:strVal val="visible"/>
                                      </p:to>
                                    </p:set>
                                    <p:animEffect transition="in" filter="fade">
                                      <p:cBhvr>
                                        <p:cTn id="28" dur="500"/>
                                        <p:tgtEl>
                                          <p:spTgt spid="5126"/>
                                        </p:tgtEl>
                                      </p:cBhvr>
                                    </p:animEffect>
                                  </p:childTnLst>
                                </p:cTn>
                              </p:par>
                              <p:par>
                                <p:cTn id="29" presetID="10" presetClass="entr" presetSubtype="0" fill="hold" nodeType="withEffect">
                                  <p:stCondLst>
                                    <p:cond delay="0"/>
                                  </p:stCondLst>
                                  <p:childTnLst>
                                    <p:set>
                                      <p:cBhvr>
                                        <p:cTn id="30" dur="1" fill="hold">
                                          <p:stCondLst>
                                            <p:cond delay="0"/>
                                          </p:stCondLst>
                                        </p:cTn>
                                        <p:tgtEl>
                                          <p:spTgt spid="47112"/>
                                        </p:tgtEl>
                                        <p:attrNameLst>
                                          <p:attrName>style.visibility</p:attrName>
                                        </p:attrNameLst>
                                      </p:cBhvr>
                                      <p:to>
                                        <p:strVal val="visible"/>
                                      </p:to>
                                    </p:set>
                                    <p:animEffect transition="in" filter="fade">
                                      <p:cBhvr>
                                        <p:cTn id="31" dur="500"/>
                                        <p:tgtEl>
                                          <p:spTgt spid="4711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6157"/>
                                        </p:tgtEl>
                                        <p:attrNameLst>
                                          <p:attrName>style.visibility</p:attrName>
                                        </p:attrNameLst>
                                      </p:cBhvr>
                                      <p:to>
                                        <p:strVal val="visible"/>
                                      </p:to>
                                    </p:set>
                                    <p:animEffect transition="in" filter="fade">
                                      <p:cBhvr>
                                        <p:cTn id="39"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5126"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15577" y="285750"/>
            <a:ext cx="9324975" cy="711200"/>
          </a:xfrm>
        </p:spPr>
        <p:txBody>
          <a:bodyPr>
            <a:normAutofit/>
          </a:bodyPr>
          <a:lstStyle/>
          <a:p>
            <a:r>
              <a:rPr lang="en-GB" sz="3600" dirty="0" smtClean="0">
                <a:latin typeface="Arial" pitchFamily="34" charset="0"/>
                <a:ea typeface="ＭＳ Ｐゴシック" pitchFamily="34" charset="-128"/>
                <a:cs typeface="Arial" pitchFamily="34" charset="0"/>
              </a:rPr>
              <a:t>Rising threat from MDR-GNR</a:t>
            </a:r>
            <a:endParaRPr lang="en-GB" sz="3600" i="1" dirty="0" smtClean="0">
              <a:latin typeface="Arial" pitchFamily="34" charset="0"/>
              <a:ea typeface="ＭＳ Ｐゴシック" pitchFamily="34" charset="-128"/>
              <a:cs typeface="Arial" pitchFamily="34" charset="0"/>
            </a:endParaRPr>
          </a:p>
        </p:txBody>
      </p:sp>
      <p:graphicFrame>
        <p:nvGraphicFramePr>
          <p:cNvPr id="5" name="Chart 4"/>
          <p:cNvGraphicFramePr/>
          <p:nvPr/>
        </p:nvGraphicFramePr>
        <p:xfrm>
          <a:off x="71438" y="906343"/>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a:spLocks noChangeArrowheads="1"/>
          </p:cNvSpPr>
          <p:nvPr/>
        </p:nvSpPr>
        <p:spPr bwMode="auto">
          <a:xfrm>
            <a:off x="500063" y="3549650"/>
            <a:ext cx="3357562"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all HAI caused by GNRs.</a:t>
            </a:r>
          </a:p>
        </p:txBody>
      </p:sp>
      <p:sp>
        <p:nvSpPr>
          <p:cNvPr id="7" name="Rectangle 6"/>
          <p:cNvSpPr>
            <a:spLocks noChangeArrowheads="1"/>
          </p:cNvSpPr>
          <p:nvPr/>
        </p:nvSpPr>
        <p:spPr bwMode="auto">
          <a:xfrm>
            <a:off x="34925" y="6237288"/>
            <a:ext cx="6743700" cy="584200"/>
          </a:xfrm>
          <a:prstGeom prst="rect">
            <a:avLst/>
          </a:prstGeom>
          <a:noFill/>
          <a:ln w="9525">
            <a:noFill/>
            <a:miter lim="800000"/>
            <a:headEnd/>
            <a:tailEnd/>
          </a:ln>
        </p:spPr>
        <p:txBody>
          <a:bodyPr>
            <a:spAutoFit/>
          </a:bodyPr>
          <a:lstStyle/>
          <a:p>
            <a:r>
              <a:rPr lang="en-US" sz="1600">
                <a:latin typeface="Arial" pitchFamily="34" charset="0"/>
                <a:cs typeface="Arial" pitchFamily="34" charset="0"/>
              </a:rPr>
              <a:t>Hidron et al. </a:t>
            </a:r>
            <a:r>
              <a:rPr lang="en-US" sz="1600" i="1">
                <a:latin typeface="Arial" pitchFamily="34" charset="0"/>
                <a:cs typeface="Arial" pitchFamily="34" charset="0"/>
              </a:rPr>
              <a:t>Infect Control Hosp Epidemiol </a:t>
            </a:r>
            <a:r>
              <a:rPr lang="en-US" sz="1600">
                <a:latin typeface="Arial" pitchFamily="34" charset="0"/>
                <a:cs typeface="Arial" pitchFamily="34" charset="0"/>
              </a:rPr>
              <a:t>2008;29:966-1011.</a:t>
            </a:r>
          </a:p>
          <a:p>
            <a:r>
              <a:rPr lang="en-GB" sz="1600">
                <a:latin typeface="Arial" pitchFamily="34" charset="0"/>
                <a:cs typeface="Arial" pitchFamily="34" charset="0"/>
              </a:rPr>
              <a:t>Peleg &amp; Hooper. </a:t>
            </a:r>
            <a:r>
              <a:rPr lang="en-GB" sz="1600" i="1">
                <a:latin typeface="Arial" pitchFamily="34" charset="0"/>
                <a:cs typeface="Arial" pitchFamily="34" charset="0"/>
              </a:rPr>
              <a:t>N Engl J Med </a:t>
            </a:r>
            <a:r>
              <a:rPr lang="en-GB" sz="1600">
                <a:latin typeface="Arial" pitchFamily="34" charset="0"/>
                <a:cs typeface="Arial" pitchFamily="34" charset="0"/>
              </a:rPr>
              <a:t>2010;362:1804-1813.</a:t>
            </a:r>
            <a:endParaRPr lang="en-US" sz="1600">
              <a:latin typeface="Arial" pitchFamily="34" charset="0"/>
              <a:cs typeface="Arial" pitchFamily="34" charset="0"/>
            </a:endParaRPr>
          </a:p>
        </p:txBody>
      </p:sp>
      <p:sp>
        <p:nvSpPr>
          <p:cNvPr id="9" name="Rectangle 8"/>
          <p:cNvSpPr>
            <a:spLocks noChangeArrowheads="1"/>
          </p:cNvSpPr>
          <p:nvPr/>
        </p:nvSpPr>
        <p:spPr bwMode="auto">
          <a:xfrm>
            <a:off x="4572000" y="3549650"/>
            <a:ext cx="3643313"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ICU HAI caused by GNRs.</a:t>
            </a:r>
          </a:p>
        </p:txBody>
      </p:sp>
      <p:graphicFrame>
        <p:nvGraphicFramePr>
          <p:cNvPr id="10" name="Chart 9"/>
          <p:cNvGraphicFramePr/>
          <p:nvPr/>
        </p:nvGraphicFramePr>
        <p:xfrm>
          <a:off x="4000496" y="906343"/>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4239651274"/>
              </p:ext>
            </p:extLst>
          </p:nvPr>
        </p:nvGraphicFramePr>
        <p:xfrm>
          <a:off x="500063" y="4076700"/>
          <a:ext cx="7358062" cy="1828800"/>
        </p:xfrm>
        <a:graphic>
          <a:graphicData uri="http://schemas.openxmlformats.org/drawingml/2006/table">
            <a:tbl>
              <a:tblPr firstRow="1" bandRow="1">
                <a:tableStyleId>{69012ECD-51FC-41F1-AA8D-1B2483CD663E}</a:tableStyleId>
              </a:tblPr>
              <a:tblGrid>
                <a:gridCol w="2643187"/>
                <a:gridCol w="4714875"/>
              </a:tblGrid>
              <a:tr h="914400">
                <a:tc>
                  <a:txBody>
                    <a:bodyPr/>
                    <a:lstStyle/>
                    <a:p>
                      <a:r>
                        <a:rPr lang="en-GB" sz="1800" dirty="0" smtClean="0">
                          <a:latin typeface="Arial" pitchFamily="34" charset="0"/>
                          <a:cs typeface="Arial" pitchFamily="34" charset="0"/>
                        </a:rPr>
                        <a:t>Non-fermenters</a:t>
                      </a:r>
                      <a:endParaRPr lang="en-GB" sz="1800" dirty="0">
                        <a:latin typeface="Arial" pitchFamily="34" charset="0"/>
                        <a:cs typeface="Arial" pitchFamily="34" charset="0"/>
                      </a:endParaRPr>
                    </a:p>
                  </a:txBody>
                  <a:tcPr marL="91439" marR="91439">
                    <a:solidFill>
                      <a:schemeClr val="bg1">
                        <a:lumMod val="65000"/>
                      </a:schemeClr>
                    </a:solidFill>
                  </a:tcPr>
                </a:tc>
                <a:tc>
                  <a:txBody>
                    <a:bodyPr/>
                    <a:lstStyle/>
                    <a:p>
                      <a:pPr marL="342900" indent="-342900">
                        <a:buNone/>
                      </a:pPr>
                      <a:r>
                        <a:rPr lang="en-GB" sz="1800" i="1" u="none" dirty="0" smtClean="0">
                          <a:latin typeface="Arial" pitchFamily="34" charset="0"/>
                          <a:cs typeface="Arial" pitchFamily="34" charset="0"/>
                        </a:rPr>
                        <a:t>Acinetobacter baumannii</a:t>
                      </a:r>
                    </a:p>
                    <a:p>
                      <a:pPr marL="342900" indent="-342900">
                        <a:buNone/>
                      </a:pPr>
                      <a:r>
                        <a:rPr lang="en-GB" sz="1800" i="1" dirty="0" smtClean="0">
                          <a:latin typeface="Arial" pitchFamily="34" charset="0"/>
                          <a:cs typeface="Arial" pitchFamily="34" charset="0"/>
                        </a:rPr>
                        <a:t>Pseudomonas</a:t>
                      </a:r>
                      <a:r>
                        <a:rPr lang="en-GB" sz="1800" i="1" baseline="0" dirty="0" smtClean="0">
                          <a:latin typeface="Arial" pitchFamily="34" charset="0"/>
                          <a:cs typeface="Arial" pitchFamily="34" charset="0"/>
                        </a:rPr>
                        <a:t> aeruginosa</a:t>
                      </a:r>
                    </a:p>
                    <a:p>
                      <a:pPr marL="342900" indent="-342900">
                        <a:buNone/>
                      </a:pPr>
                      <a:r>
                        <a:rPr lang="en-GB" sz="1800" i="1" dirty="0" smtClean="0">
                          <a:latin typeface="Arial" pitchFamily="34" charset="0"/>
                          <a:cs typeface="Arial" pitchFamily="34" charset="0"/>
                        </a:rPr>
                        <a:t>Stenotrophomonas maltophilia</a:t>
                      </a:r>
                      <a:endParaRPr lang="en-GB" sz="1800" i="1" dirty="0">
                        <a:latin typeface="Arial" pitchFamily="34" charset="0"/>
                        <a:cs typeface="Arial" pitchFamily="34" charset="0"/>
                      </a:endParaRPr>
                    </a:p>
                  </a:txBody>
                  <a:tcPr marL="91439" marR="91439">
                    <a:solidFill>
                      <a:schemeClr val="bg1">
                        <a:lumMod val="65000"/>
                      </a:schemeClr>
                    </a:solidFill>
                  </a:tcPr>
                </a:tc>
              </a:tr>
              <a:tr h="914400">
                <a:tc>
                  <a:txBody>
                    <a:bodyPr/>
                    <a:lstStyle/>
                    <a:p>
                      <a:r>
                        <a:rPr lang="en-GB" sz="1800" dirty="0" smtClean="0">
                          <a:latin typeface="Arial" pitchFamily="34" charset="0"/>
                          <a:cs typeface="Arial" pitchFamily="34" charset="0"/>
                        </a:rPr>
                        <a:t>Enterobacteriaceae</a:t>
                      </a:r>
                      <a:endParaRPr lang="en-GB" sz="1800" dirty="0">
                        <a:latin typeface="Arial" pitchFamily="34" charset="0"/>
                        <a:cs typeface="Arial" pitchFamily="34" charset="0"/>
                      </a:endParaRPr>
                    </a:p>
                  </a:txBody>
                  <a:tcPr marL="91439" marR="9143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i="1" u="none" dirty="0" err="1" smtClean="0">
                          <a:latin typeface="Arial" pitchFamily="34" charset="0"/>
                          <a:cs typeface="Arial" pitchFamily="34" charset="0"/>
                        </a:rPr>
                        <a:t>Klebsiella</a:t>
                      </a:r>
                      <a:r>
                        <a:rPr lang="en-GB" sz="1800" i="1" u="none" baseline="0" dirty="0" smtClean="0">
                          <a:latin typeface="Arial" pitchFamily="34" charset="0"/>
                          <a:cs typeface="Arial" pitchFamily="34" charset="0"/>
                        </a:rPr>
                        <a:t> </a:t>
                      </a:r>
                      <a:r>
                        <a:rPr lang="en-GB" sz="1800" i="1" u="none" baseline="0" dirty="0" err="1" smtClean="0">
                          <a:latin typeface="Arial" pitchFamily="34" charset="0"/>
                          <a:cs typeface="Arial" pitchFamily="34" charset="0"/>
                        </a:rPr>
                        <a:t>pneumoniae</a:t>
                      </a:r>
                      <a:endParaRPr lang="en-GB" sz="1800" i="1" u="none" baseline="0" dirty="0" smtClean="0">
                        <a:latin typeface="Arial" pitchFamily="34" charset="0"/>
                        <a:cs typeface="Arial" pitchFamily="34" charset="0"/>
                      </a:endParaRPr>
                    </a:p>
                    <a:p>
                      <a:r>
                        <a:rPr lang="en-GB" sz="1800" i="1" dirty="0" smtClean="0">
                          <a:latin typeface="Arial" pitchFamily="34" charset="0"/>
                          <a:cs typeface="Arial" pitchFamily="34" charset="0"/>
                        </a:rPr>
                        <a:t>Escherichia coli</a:t>
                      </a:r>
                    </a:p>
                    <a:p>
                      <a:r>
                        <a:rPr lang="en-GB" sz="1800" i="1" baseline="0" dirty="0" err="1" smtClean="0">
                          <a:latin typeface="Arial" pitchFamily="34" charset="0"/>
                          <a:cs typeface="Arial" pitchFamily="34" charset="0"/>
                        </a:rPr>
                        <a:t>Enterobacter</a:t>
                      </a:r>
                      <a:r>
                        <a:rPr lang="en-GB" sz="1800" i="1" baseline="0" dirty="0" smtClean="0">
                          <a:latin typeface="Arial" pitchFamily="34" charset="0"/>
                          <a:cs typeface="Arial" pitchFamily="34" charset="0"/>
                        </a:rPr>
                        <a:t> cloacae</a:t>
                      </a:r>
                      <a:endParaRPr lang="en-GB" sz="1800" i="1" dirty="0">
                        <a:latin typeface="Arial" pitchFamily="34" charset="0"/>
                        <a:cs typeface="Arial" pitchFamily="34" charset="0"/>
                      </a:endParaRPr>
                    </a:p>
                  </a:txBody>
                  <a:tcPr marL="91439" marR="91439"/>
                </a:tc>
              </a:tr>
            </a:tbl>
          </a:graphicData>
        </a:graphic>
      </p:graphicFrame>
      <p:sp>
        <p:nvSpPr>
          <p:cNvPr id="2" name="Rectangle 1"/>
          <p:cNvSpPr/>
          <p:nvPr/>
        </p:nvSpPr>
        <p:spPr>
          <a:xfrm>
            <a:off x="517315" y="5013176"/>
            <a:ext cx="7312297" cy="864096"/>
          </a:xfrm>
          <a:prstGeom prst="rect">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467545" y="4059820"/>
            <a:ext cx="7416824" cy="1872208"/>
          </a:xfrm>
          <a:prstGeom prst="rect">
            <a:avLst/>
          </a:prstGeom>
          <a:noFill/>
          <a:ln w="635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a:spLocks noChangeArrowheads="1"/>
          </p:cNvSpPr>
          <p:nvPr/>
        </p:nvSpPr>
        <p:spPr bwMode="auto">
          <a:xfrm>
            <a:off x="6612012" y="5157192"/>
            <a:ext cx="1272356" cy="584775"/>
          </a:xfrm>
          <a:prstGeom prst="rect">
            <a:avLst/>
          </a:prstGeom>
          <a:noFill/>
          <a:ln w="9525">
            <a:noFill/>
            <a:miter lim="800000"/>
            <a:headEnd/>
            <a:tailEnd/>
          </a:ln>
        </p:spPr>
        <p:txBody>
          <a:bodyPr wrap="square">
            <a:spAutoFit/>
          </a:bodyPr>
          <a:lstStyle/>
          <a:p>
            <a:r>
              <a:rPr lang="en-US" sz="3200" b="1" dirty="0" smtClean="0">
                <a:solidFill>
                  <a:schemeClr val="accent2">
                    <a:lumMod val="75000"/>
                  </a:schemeClr>
                </a:solidFill>
                <a:latin typeface="Arial" pitchFamily="34" charset="0"/>
                <a:cs typeface="Arial" pitchFamily="34" charset="0"/>
              </a:rPr>
              <a:t>CPE</a:t>
            </a:r>
            <a:endParaRPr lang="en-US" sz="3200" b="1" dirty="0">
              <a:solidFill>
                <a:schemeClr val="accent2">
                  <a:lumMod val="75000"/>
                </a:schemeClr>
              </a:solidFill>
              <a:latin typeface="Arial" pitchFamily="34" charset="0"/>
              <a:cs typeface="Arial" pitchFamily="34" charset="0"/>
            </a:endParaRPr>
          </a:p>
        </p:txBody>
      </p:sp>
      <p:sp>
        <p:nvSpPr>
          <p:cNvPr id="13" name="Rectangle 12"/>
          <p:cNvSpPr>
            <a:spLocks noChangeArrowheads="1"/>
          </p:cNvSpPr>
          <p:nvPr/>
        </p:nvSpPr>
        <p:spPr bwMode="auto">
          <a:xfrm>
            <a:off x="7884368" y="4716433"/>
            <a:ext cx="1272356" cy="584775"/>
          </a:xfrm>
          <a:prstGeom prst="rect">
            <a:avLst/>
          </a:prstGeom>
          <a:noFill/>
          <a:ln w="9525">
            <a:noFill/>
            <a:miter lim="800000"/>
            <a:headEnd/>
            <a:tailEnd/>
          </a:ln>
        </p:spPr>
        <p:txBody>
          <a:bodyPr wrap="square">
            <a:spAutoFit/>
          </a:bodyPr>
          <a:lstStyle/>
          <a:p>
            <a:r>
              <a:rPr lang="en-US" sz="3200" b="1" dirty="0" smtClean="0">
                <a:solidFill>
                  <a:schemeClr val="accent3">
                    <a:lumMod val="75000"/>
                  </a:schemeClr>
                </a:solidFill>
                <a:latin typeface="Arial" pitchFamily="34" charset="0"/>
                <a:cs typeface="Arial" pitchFamily="34" charset="0"/>
              </a:rPr>
              <a:t>CPO</a:t>
            </a:r>
            <a:endParaRPr lang="en-US" sz="3200" b="1" dirty="0">
              <a:solidFill>
                <a:schemeClr val="accent3">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921559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60363" y="285750"/>
            <a:ext cx="8783637" cy="711200"/>
          </a:xfrm>
        </p:spPr>
        <p:txBody>
          <a:bodyPr/>
          <a:lstStyle/>
          <a:p>
            <a:r>
              <a:rPr lang="en-GB" sz="3600" dirty="0" smtClean="0">
                <a:latin typeface="Arial" pitchFamily="34" charset="0"/>
                <a:ea typeface="ＭＳ Ｐゴシック" pitchFamily="34" charset="-128"/>
                <a:cs typeface="Arial" pitchFamily="34" charset="0"/>
              </a:rPr>
              <a:t>CRE or CPE (or possibly CP-CRE)?!</a:t>
            </a:r>
            <a:endParaRPr lang="en-GB" sz="3600" i="1" dirty="0" smtClean="0">
              <a:latin typeface="Arial" pitchFamily="34" charset="0"/>
              <a:ea typeface="ＭＳ Ｐゴシック" pitchFamily="34" charset="-128"/>
              <a:cs typeface="Arial" pitchFamily="34" charset="0"/>
            </a:endParaRPr>
          </a:p>
        </p:txBody>
      </p:sp>
      <p:sp>
        <p:nvSpPr>
          <p:cNvPr id="12291" name="Rectangle 18"/>
          <p:cNvSpPr>
            <a:spLocks noChangeArrowheads="1"/>
          </p:cNvSpPr>
          <p:nvPr/>
        </p:nvSpPr>
        <p:spPr bwMode="auto">
          <a:xfrm>
            <a:off x="345125" y="1182688"/>
            <a:ext cx="8215313" cy="2246769"/>
          </a:xfrm>
          <a:prstGeom prst="rect">
            <a:avLst/>
          </a:prstGeom>
          <a:noFill/>
          <a:ln w="9525">
            <a:noFill/>
            <a:miter lim="800000"/>
            <a:headEnd/>
            <a:tailEnd/>
          </a:ln>
        </p:spPr>
        <p:txBody>
          <a:bodyPr>
            <a:spAutoFit/>
          </a:bodyPr>
          <a:lstStyle/>
          <a:p>
            <a:r>
              <a:rPr lang="en-GB" sz="2000" i="1" dirty="0" err="1">
                <a:latin typeface="Arial" pitchFamily="34" charset="0"/>
                <a:cs typeface="Arial" pitchFamily="34" charset="0"/>
              </a:rPr>
              <a:t>Carbapenem</a:t>
            </a:r>
            <a:r>
              <a:rPr lang="en-GB" sz="2000" i="1" dirty="0">
                <a:latin typeface="Arial" pitchFamily="34" charset="0"/>
                <a:cs typeface="Arial" pitchFamily="34" charset="0"/>
              </a:rPr>
              <a:t>-resistant </a:t>
            </a:r>
            <a:r>
              <a:rPr lang="en-GB" sz="2000" i="1" dirty="0" err="1">
                <a:latin typeface="Arial" pitchFamily="34" charset="0"/>
                <a:cs typeface="Arial" pitchFamily="34" charset="0"/>
              </a:rPr>
              <a:t>Enterobacteriaceae</a:t>
            </a:r>
            <a:r>
              <a:rPr lang="en-GB" sz="2000" i="1" dirty="0">
                <a:latin typeface="Arial" pitchFamily="34" charset="0"/>
                <a:cs typeface="Arial" pitchFamily="34" charset="0"/>
              </a:rPr>
              <a:t> </a:t>
            </a:r>
            <a:r>
              <a:rPr lang="en-GB" sz="2000" i="1" dirty="0" smtClean="0">
                <a:latin typeface="Arial" pitchFamily="34" charset="0"/>
                <a:cs typeface="Arial" pitchFamily="34" charset="0"/>
              </a:rPr>
              <a:t>(CRE)</a:t>
            </a:r>
            <a:r>
              <a:rPr lang="en-GB" sz="2000" dirty="0">
                <a:latin typeface="Arial" pitchFamily="34" charset="0"/>
                <a:cs typeface="Arial" pitchFamily="34" charset="0"/>
              </a:rPr>
              <a:t> – </a:t>
            </a:r>
            <a:r>
              <a:rPr lang="en-GB" sz="2000" dirty="0" err="1">
                <a:latin typeface="Arial" pitchFamily="34" charset="0"/>
                <a:cs typeface="Arial" pitchFamily="34" charset="0"/>
              </a:rPr>
              <a:t>Enterobacteriaceae</a:t>
            </a:r>
            <a:r>
              <a:rPr lang="en-GB" sz="2000" dirty="0">
                <a:latin typeface="Arial" pitchFamily="34" charset="0"/>
                <a:cs typeface="Arial" pitchFamily="34" charset="0"/>
              </a:rPr>
              <a:t> that are resistant to </a:t>
            </a:r>
            <a:r>
              <a:rPr lang="en-GB" sz="2000" dirty="0" err="1">
                <a:latin typeface="Arial" pitchFamily="34" charset="0"/>
                <a:cs typeface="Arial" pitchFamily="34" charset="0"/>
              </a:rPr>
              <a:t>carbapenems</a:t>
            </a:r>
            <a:r>
              <a:rPr lang="en-GB" sz="2000" dirty="0">
                <a:latin typeface="Arial" pitchFamily="34" charset="0"/>
                <a:cs typeface="Arial" pitchFamily="34" charset="0"/>
              </a:rPr>
              <a:t> by any mechanism.</a:t>
            </a:r>
          </a:p>
          <a:p>
            <a:endParaRPr lang="en-GB" sz="2000" dirty="0">
              <a:latin typeface="Arial" pitchFamily="34" charset="0"/>
              <a:cs typeface="Arial" pitchFamily="34" charset="0"/>
            </a:endParaRPr>
          </a:p>
          <a:p>
            <a:r>
              <a:rPr lang="en-GB" sz="2000" i="1" dirty="0" err="1">
                <a:latin typeface="Arial" pitchFamily="34" charset="0"/>
                <a:cs typeface="Arial" pitchFamily="34" charset="0"/>
              </a:rPr>
              <a:t>Carbapenemase</a:t>
            </a:r>
            <a:r>
              <a:rPr lang="en-GB" sz="2000" i="1" dirty="0">
                <a:latin typeface="Arial" pitchFamily="34" charset="0"/>
                <a:cs typeface="Arial" pitchFamily="34" charset="0"/>
              </a:rPr>
              <a:t>-producing </a:t>
            </a:r>
            <a:r>
              <a:rPr lang="en-GB" sz="2000" i="1" dirty="0" err="1">
                <a:latin typeface="Arial" pitchFamily="34" charset="0"/>
                <a:cs typeface="Arial" pitchFamily="34" charset="0"/>
              </a:rPr>
              <a:t>Enterobacteriaceae</a:t>
            </a:r>
            <a:r>
              <a:rPr lang="en-GB" sz="2000" i="1" dirty="0">
                <a:latin typeface="Arial" pitchFamily="34" charset="0"/>
                <a:cs typeface="Arial" pitchFamily="34" charset="0"/>
              </a:rPr>
              <a:t> (CPE)</a:t>
            </a:r>
            <a:r>
              <a:rPr lang="en-GB" sz="2000" dirty="0">
                <a:latin typeface="Arial" pitchFamily="34" charset="0"/>
                <a:cs typeface="Arial" pitchFamily="34" charset="0"/>
              </a:rPr>
              <a:t> – </a:t>
            </a:r>
            <a:r>
              <a:rPr lang="en-GB" sz="2000" dirty="0" err="1">
                <a:latin typeface="Arial" pitchFamily="34" charset="0"/>
                <a:cs typeface="Arial" pitchFamily="34" charset="0"/>
              </a:rPr>
              <a:t>Enterobacteriaceae</a:t>
            </a:r>
            <a:r>
              <a:rPr lang="en-GB" sz="2000" dirty="0">
                <a:latin typeface="Arial" pitchFamily="34" charset="0"/>
                <a:cs typeface="Arial" pitchFamily="34" charset="0"/>
              </a:rPr>
              <a:t> that are resistant to </a:t>
            </a:r>
            <a:r>
              <a:rPr lang="en-GB" sz="2000" dirty="0" err="1">
                <a:latin typeface="Arial" pitchFamily="34" charset="0"/>
                <a:cs typeface="Arial" pitchFamily="34" charset="0"/>
              </a:rPr>
              <a:t>carbapenems</a:t>
            </a:r>
            <a:r>
              <a:rPr lang="en-GB" sz="2000" dirty="0">
                <a:latin typeface="Arial" pitchFamily="34" charset="0"/>
                <a:cs typeface="Arial" pitchFamily="34" charset="0"/>
              </a:rPr>
              <a:t> by means of an acquired </a:t>
            </a:r>
            <a:r>
              <a:rPr lang="en-GB" sz="2000" dirty="0" err="1">
                <a:latin typeface="Arial" pitchFamily="34" charset="0"/>
                <a:cs typeface="Arial" pitchFamily="34" charset="0"/>
              </a:rPr>
              <a:t>carbapenemase</a:t>
            </a:r>
            <a:r>
              <a:rPr lang="en-GB" sz="2000" dirty="0">
                <a:latin typeface="Arial" pitchFamily="34" charset="0"/>
                <a:cs typeface="Arial" pitchFamily="34" charset="0"/>
              </a:rPr>
              <a:t>.</a:t>
            </a:r>
          </a:p>
        </p:txBody>
      </p:sp>
      <p:sp>
        <p:nvSpPr>
          <p:cNvPr id="4" name="Oval 3"/>
          <p:cNvSpPr/>
          <p:nvPr/>
        </p:nvSpPr>
        <p:spPr>
          <a:xfrm>
            <a:off x="2857500" y="3571875"/>
            <a:ext cx="2571750" cy="2214563"/>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latin typeface="Arial" panose="020B0604020202020204" pitchFamily="34" charset="0"/>
              <a:cs typeface="Arial" panose="020B0604020202020204" pitchFamily="34" charset="0"/>
            </a:endParaRPr>
          </a:p>
        </p:txBody>
      </p:sp>
      <p:sp>
        <p:nvSpPr>
          <p:cNvPr id="5" name="Oval 4"/>
          <p:cNvSpPr/>
          <p:nvPr/>
        </p:nvSpPr>
        <p:spPr>
          <a:xfrm>
            <a:off x="3500438" y="4071938"/>
            <a:ext cx="2000250" cy="1714500"/>
          </a:xfrm>
          <a:prstGeom prst="ellipse">
            <a:avLst/>
          </a:prstGeom>
          <a:solidFill>
            <a:schemeClr val="accent2">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TextBox 5"/>
          <p:cNvSpPr txBox="1"/>
          <p:nvPr/>
        </p:nvSpPr>
        <p:spPr>
          <a:xfrm>
            <a:off x="3143250" y="3929063"/>
            <a:ext cx="1785938" cy="369887"/>
          </a:xfrm>
          <a:prstGeom prst="rect">
            <a:avLst/>
          </a:prstGeom>
          <a:noFill/>
        </p:spPr>
        <p:txBody>
          <a:bodyPr>
            <a:spAutoFit/>
          </a:bodyPr>
          <a:lstStyle/>
          <a:p>
            <a:pPr>
              <a:defRPr/>
            </a:pPr>
            <a:r>
              <a:rPr lang="en-GB" dirty="0" smtClean="0">
                <a:latin typeface="Arial" panose="020B0604020202020204" pitchFamily="34" charset="0"/>
                <a:cs typeface="Arial" panose="020B0604020202020204" pitchFamily="34" charset="0"/>
              </a:rPr>
              <a:t>CRE</a:t>
            </a:r>
            <a:endParaRPr lang="en-GB" dirty="0">
              <a:latin typeface="Arial" panose="020B0604020202020204" pitchFamily="34" charset="0"/>
              <a:cs typeface="Arial" panose="020B0604020202020204" pitchFamily="34" charset="0"/>
            </a:endParaRPr>
          </a:p>
        </p:txBody>
      </p:sp>
      <p:sp>
        <p:nvSpPr>
          <p:cNvPr id="7" name="TextBox 6"/>
          <p:cNvSpPr txBox="1"/>
          <p:nvPr/>
        </p:nvSpPr>
        <p:spPr>
          <a:xfrm>
            <a:off x="4071938" y="4702175"/>
            <a:ext cx="1785937" cy="369888"/>
          </a:xfrm>
          <a:prstGeom prst="rect">
            <a:avLst/>
          </a:prstGeom>
          <a:noFill/>
        </p:spPr>
        <p:txBody>
          <a:bodyPr>
            <a:spAutoFit/>
          </a:bodyPr>
          <a:lstStyle/>
          <a:p>
            <a:pPr>
              <a:defRPr/>
            </a:pPr>
            <a:r>
              <a:rPr lang="en-GB" dirty="0">
                <a:latin typeface="Arial" panose="020B0604020202020204" pitchFamily="34" charset="0"/>
                <a:cs typeface="Arial" panose="020B0604020202020204" pitchFamily="34" charset="0"/>
              </a:rPr>
              <a:t>CPE</a:t>
            </a:r>
          </a:p>
        </p:txBody>
      </p:sp>
    </p:spTree>
    <p:custDataLst>
      <p:tags r:id="rId1"/>
    </p:custDataLst>
    <p:extLst>
      <p:ext uri="{BB962C8B-B14F-4D97-AF65-F5344CB8AC3E}">
        <p14:creationId xmlns:p14="http://schemas.microsoft.com/office/powerpoint/2010/main" val="1147573837"/>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805325407"/>
              </p:ext>
            </p:extLst>
          </p:nvPr>
        </p:nvGraphicFramePr>
        <p:xfrm>
          <a:off x="179512" y="1124744"/>
          <a:ext cx="8784976"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a:spLocks noGrp="1"/>
          </p:cNvSpPr>
          <p:nvPr>
            <p:ph type="title"/>
          </p:nvPr>
        </p:nvSpPr>
        <p:spPr>
          <a:xfrm>
            <a:off x="457200" y="274638"/>
            <a:ext cx="8229600" cy="1143000"/>
          </a:xfrm>
        </p:spPr>
        <p:txBody>
          <a:bodyPr/>
          <a:lstStyle/>
          <a:p>
            <a:r>
              <a:rPr lang="en-GB" sz="3600" dirty="0" smtClean="0">
                <a:latin typeface="Arial" pitchFamily="34" charset="0"/>
                <a:ea typeface="ＭＳ Ｐゴシック" pitchFamily="34" charset="-128"/>
                <a:cs typeface="Arial" pitchFamily="34" charset="0"/>
              </a:rPr>
              <a:t>Creating a monster</a:t>
            </a:r>
          </a:p>
        </p:txBody>
      </p:sp>
      <p:sp>
        <p:nvSpPr>
          <p:cNvPr id="5" name="TextBox 4"/>
          <p:cNvSpPr txBox="1"/>
          <p:nvPr/>
        </p:nvSpPr>
        <p:spPr>
          <a:xfrm>
            <a:off x="1547664" y="1556792"/>
            <a:ext cx="2520280" cy="707886"/>
          </a:xfrm>
          <a:prstGeom prst="rect">
            <a:avLst/>
          </a:prstGeom>
          <a:noFill/>
        </p:spPr>
        <p:txBody>
          <a:bodyPr wrap="square" rtlCol="0">
            <a:spAutoFit/>
          </a:bodyPr>
          <a:lstStyle/>
          <a:p>
            <a:pPr algn="ctr"/>
            <a:r>
              <a:rPr lang="en-GB" sz="2000" dirty="0" smtClean="0">
                <a:latin typeface="Arial" pitchFamily="34" charset="0"/>
                <a:cs typeface="Arial" pitchFamily="34" charset="0"/>
              </a:rPr>
              <a:t>Extended-spectrum beta-lactams</a:t>
            </a:r>
            <a:endParaRPr lang="en-GB" sz="2000" dirty="0">
              <a:latin typeface="Arial" pitchFamily="34" charset="0"/>
              <a:cs typeface="Arial" pitchFamily="34" charset="0"/>
            </a:endParaRPr>
          </a:p>
        </p:txBody>
      </p:sp>
      <p:cxnSp>
        <p:nvCxnSpPr>
          <p:cNvPr id="7" name="Straight Arrow Connector 6"/>
          <p:cNvCxnSpPr/>
          <p:nvPr/>
        </p:nvCxnSpPr>
        <p:spPr>
          <a:xfrm>
            <a:off x="2807804" y="2347139"/>
            <a:ext cx="0" cy="505797"/>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427984" y="1732746"/>
            <a:ext cx="2520280" cy="400110"/>
          </a:xfrm>
          <a:prstGeom prst="rect">
            <a:avLst/>
          </a:prstGeom>
          <a:noFill/>
        </p:spPr>
        <p:txBody>
          <a:bodyPr wrap="square" rtlCol="0">
            <a:spAutoFit/>
          </a:bodyPr>
          <a:lstStyle/>
          <a:p>
            <a:pPr algn="ctr"/>
            <a:r>
              <a:rPr lang="en-GB" sz="2000" dirty="0" err="1" smtClean="0">
                <a:latin typeface="Arial" pitchFamily="34" charset="0"/>
                <a:cs typeface="Arial" pitchFamily="34" charset="0"/>
              </a:rPr>
              <a:t>Carbapenems</a:t>
            </a:r>
            <a:endParaRPr lang="en-GB" sz="2000" dirty="0">
              <a:latin typeface="Arial" pitchFamily="34" charset="0"/>
              <a:cs typeface="Arial" pitchFamily="34" charset="0"/>
            </a:endParaRPr>
          </a:p>
        </p:txBody>
      </p:sp>
      <p:cxnSp>
        <p:nvCxnSpPr>
          <p:cNvPr id="9" name="Straight Arrow Connector 8"/>
          <p:cNvCxnSpPr/>
          <p:nvPr/>
        </p:nvCxnSpPr>
        <p:spPr>
          <a:xfrm>
            <a:off x="5688124" y="2347139"/>
            <a:ext cx="0" cy="505797"/>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36975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pples and oranges.jpg"/>
          <p:cNvPicPr>
            <a:picLocks noChangeAspect="1"/>
          </p:cNvPicPr>
          <p:nvPr/>
        </p:nvPicPr>
        <p:blipFill>
          <a:blip r:embed="rId3" cstate="print"/>
          <a:stretch>
            <a:fillRect/>
          </a:stretch>
        </p:blipFill>
        <p:spPr>
          <a:xfrm>
            <a:off x="0" y="0"/>
            <a:ext cx="9144000" cy="68580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574437111"/>
              </p:ext>
            </p:extLst>
          </p:nvPr>
        </p:nvGraphicFramePr>
        <p:xfrm>
          <a:off x="609600" y="1295400"/>
          <a:ext cx="7696200" cy="4023360"/>
        </p:xfrm>
        <a:graphic>
          <a:graphicData uri="http://schemas.openxmlformats.org/drawingml/2006/table">
            <a:tbl>
              <a:tblPr firstRow="1" bandRow="1">
                <a:tableStyleId>{93296810-A885-4BE3-A3E7-6D5BEEA58F35}</a:tableStyleId>
              </a:tblPr>
              <a:tblGrid>
                <a:gridCol w="3094348"/>
                <a:gridCol w="4601852"/>
              </a:tblGrid>
              <a:tr h="428625">
                <a:tc>
                  <a:txBody>
                    <a:bodyPr/>
                    <a:lstStyle/>
                    <a:p>
                      <a:r>
                        <a:rPr lang="en-GB" sz="2400" dirty="0" smtClean="0">
                          <a:latin typeface="Arial" pitchFamily="34" charset="0"/>
                          <a:cs typeface="Arial" pitchFamily="34" charset="0"/>
                        </a:rPr>
                        <a:t>Share</a:t>
                      </a:r>
                      <a:endParaRPr lang="en-GB" sz="2400" dirty="0">
                        <a:latin typeface="Arial" pitchFamily="34" charset="0"/>
                        <a:cs typeface="Arial" pitchFamily="34" charset="0"/>
                      </a:endParaRPr>
                    </a:p>
                  </a:txBody>
                  <a:tcPr/>
                </a:tc>
                <a:tc>
                  <a:txBody>
                    <a:bodyPr/>
                    <a:lstStyle/>
                    <a:p>
                      <a:r>
                        <a:rPr lang="en-GB" sz="2400" dirty="0" smtClean="0">
                          <a:latin typeface="Arial" pitchFamily="34" charset="0"/>
                          <a:cs typeface="Arial" pitchFamily="34" charset="0"/>
                        </a:rPr>
                        <a:t>Differ</a:t>
                      </a:r>
                      <a:endParaRPr lang="en-GB" sz="2400" dirty="0">
                        <a:latin typeface="Arial" pitchFamily="34" charset="0"/>
                        <a:cs typeface="Arial" pitchFamily="34" charset="0"/>
                      </a:endParaRPr>
                    </a:p>
                  </a:txBody>
                  <a:tcPr/>
                </a:tc>
              </a:tr>
              <a:tr h="428625">
                <a:tc>
                  <a:txBody>
                    <a:bodyPr/>
                    <a:lstStyle/>
                    <a:p>
                      <a:r>
                        <a:rPr lang="en-GB" sz="2400" dirty="0" smtClean="0">
                          <a:latin typeface="Arial" pitchFamily="34" charset="0"/>
                          <a:cs typeface="Arial" pitchFamily="34" charset="0"/>
                        </a:rPr>
                        <a:t>Gram</a:t>
                      </a:r>
                      <a:r>
                        <a:rPr lang="en-GB" sz="2400" baseline="0" dirty="0" smtClean="0">
                          <a:latin typeface="Arial" pitchFamily="34" charset="0"/>
                          <a:cs typeface="Arial" pitchFamily="34" charset="0"/>
                        </a:rPr>
                        <a:t> </a:t>
                      </a:r>
                      <a:r>
                        <a:rPr lang="en-GB" sz="2400" dirty="0" smtClean="0">
                          <a:latin typeface="Arial" pitchFamily="34" charset="0"/>
                          <a:cs typeface="Arial" pitchFamily="34" charset="0"/>
                        </a:rPr>
                        <a:t>stain reaction</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Risk factors &amp; at-risk population</a:t>
                      </a:r>
                    </a:p>
                  </a:txBody>
                  <a:tcPr/>
                </a:tc>
              </a:tr>
              <a:tr h="428625">
                <a:tc>
                  <a:txBody>
                    <a:bodyPr/>
                    <a:lstStyle/>
                    <a:p>
                      <a:r>
                        <a:rPr lang="en-GB" sz="2400" dirty="0" smtClean="0">
                          <a:latin typeface="Arial" pitchFamily="34" charset="0"/>
                          <a:cs typeface="Arial" pitchFamily="34" charset="0"/>
                        </a:rPr>
                        <a:t>Concerning</a:t>
                      </a:r>
                      <a:r>
                        <a:rPr lang="en-GB" sz="2400" baseline="0" dirty="0" smtClean="0">
                          <a:latin typeface="Arial" pitchFamily="34" charset="0"/>
                          <a:cs typeface="Arial" pitchFamily="34" charset="0"/>
                        </a:rPr>
                        <a:t> AMR</a:t>
                      </a:r>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Potential for epidemic</a:t>
                      </a:r>
                      <a:r>
                        <a:rPr lang="en-GB" sz="2400" baseline="0" dirty="0" smtClean="0">
                          <a:latin typeface="Arial" pitchFamily="34" charset="0"/>
                          <a:cs typeface="Arial" pitchFamily="34" charset="0"/>
                        </a:rPr>
                        <a:t> spread</a:t>
                      </a:r>
                      <a:endParaRPr lang="en-GB" sz="2400" dirty="0" smtClean="0">
                        <a:latin typeface="Arial" pitchFamily="34" charset="0"/>
                        <a:cs typeface="Arial" pitchFamily="34" charset="0"/>
                      </a:endParaRP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Infection profile &amp; mortality</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Prevalence</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Colonisation site &amp; duration</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Transmission routes</a:t>
                      </a:r>
                    </a:p>
                  </a:txBody>
                  <a:tcPr/>
                </a:tc>
              </a:tr>
              <a:tr h="428625">
                <a:tc>
                  <a:txBody>
                    <a:bodyPr/>
                    <a:lstStyle/>
                    <a:p>
                      <a:endParaRPr lang="en-GB" sz="2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Arial" pitchFamily="34" charset="0"/>
                          <a:cs typeface="Arial" pitchFamily="34" charset="0"/>
                        </a:rPr>
                        <a:t>Resistance profile &amp; mechanisms</a:t>
                      </a:r>
                    </a:p>
                  </a:txBody>
                  <a:tcPr/>
                </a:tc>
              </a:tr>
            </a:tbl>
          </a:graphicData>
        </a:graphic>
      </p:graphicFrame>
      <p:sp>
        <p:nvSpPr>
          <p:cNvPr id="4" name="Title 1"/>
          <p:cNvSpPr>
            <a:spLocks noGrp="1"/>
          </p:cNvSpPr>
          <p:nvPr>
            <p:ph type="title"/>
          </p:nvPr>
        </p:nvSpPr>
        <p:spPr>
          <a:xfrm>
            <a:off x="215577" y="285750"/>
            <a:ext cx="9324975" cy="711200"/>
          </a:xfrm>
        </p:spPr>
        <p:txBody>
          <a:bodyPr/>
          <a:lstStyle/>
          <a:p>
            <a:r>
              <a:rPr lang="en-GB" sz="3200" b="1" dirty="0" err="1" smtClean="0">
                <a:solidFill>
                  <a:schemeClr val="bg1"/>
                </a:solidFill>
                <a:latin typeface="Arial" pitchFamily="34" charset="0"/>
                <a:ea typeface="ＭＳ Ｐゴシック" pitchFamily="34" charset="-128"/>
                <a:cs typeface="Arial" pitchFamily="34" charset="0"/>
              </a:rPr>
              <a:t>Enterobacteriaceae</a:t>
            </a:r>
            <a:r>
              <a:rPr lang="en-GB" sz="3200" b="1" dirty="0" smtClean="0">
                <a:solidFill>
                  <a:schemeClr val="bg1"/>
                </a:solidFill>
                <a:latin typeface="Arial" pitchFamily="34" charset="0"/>
                <a:ea typeface="ＭＳ Ｐゴシック" pitchFamily="34" charset="-128"/>
                <a:cs typeface="Arial" pitchFamily="34" charset="0"/>
              </a:rPr>
              <a:t> vs. non-fermenters</a:t>
            </a:r>
            <a:endParaRPr lang="en-GB" sz="3200" b="1" i="1" dirty="0" smtClean="0">
              <a:solidFill>
                <a:schemeClr val="bg1"/>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1763576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60363" y="514738"/>
            <a:ext cx="8423275" cy="711183"/>
          </a:xfrm>
        </p:spPr>
        <p:txBody>
          <a:bodyPr>
            <a:normAutofit/>
          </a:bodyPr>
          <a:lstStyle/>
          <a:p>
            <a:pPr eaLnBrk="1" hangingPunct="1"/>
            <a:r>
              <a:rPr lang="en-GB" sz="3600" dirty="0" smtClean="0">
                <a:latin typeface="Arial" pitchFamily="34" charset="0"/>
                <a:ea typeface="ＭＳ Ｐゴシック" pitchFamily="34" charset="-128"/>
                <a:cs typeface="Arial" pitchFamily="34" charset="0"/>
              </a:rPr>
              <a:t>What’</a:t>
            </a:r>
            <a:r>
              <a:rPr lang="en-GB" altLang="ja-JP" sz="3600" dirty="0" smtClean="0">
                <a:latin typeface="Arial" pitchFamily="34" charset="0"/>
                <a:ea typeface="ＭＳ Ｐゴシック" pitchFamily="34" charset="-128"/>
                <a:cs typeface="Arial" pitchFamily="34" charset="0"/>
              </a:rPr>
              <a:t>s the problem? Resistance </a:t>
            </a:r>
            <a:endParaRPr lang="en-GB" sz="3600" dirty="0" smtClean="0">
              <a:latin typeface="Arial" pitchFamily="34" charset="0"/>
              <a:ea typeface="ＭＳ Ｐゴシック" pitchFamily="34" charset="-128"/>
              <a:cs typeface="Arial" pitchFamily="34" charset="0"/>
            </a:endParaRPr>
          </a:p>
        </p:txBody>
      </p:sp>
      <p:pic>
        <p:nvPicPr>
          <p:cNvPr id="7172" name="Picture 5"/>
          <p:cNvPicPr>
            <a:picLocks noChangeAspect="1" noChangeArrowheads="1"/>
          </p:cNvPicPr>
          <p:nvPr/>
        </p:nvPicPr>
        <p:blipFill>
          <a:blip r:embed="rId3" cstate="print"/>
          <a:srcRect l="1106" t="45273" r="67064" b="25462"/>
          <a:stretch>
            <a:fillRect/>
          </a:stretch>
        </p:blipFill>
        <p:spPr bwMode="auto">
          <a:xfrm>
            <a:off x="827088" y="1484313"/>
            <a:ext cx="6624637" cy="3384550"/>
          </a:xfrm>
          <a:prstGeom prst="rect">
            <a:avLst/>
          </a:prstGeom>
          <a:noFill/>
          <a:ln w="9525">
            <a:noFill/>
            <a:miter lim="800000"/>
            <a:headEnd/>
            <a:tailEnd/>
          </a:ln>
        </p:spPr>
      </p:pic>
      <p:sp>
        <p:nvSpPr>
          <p:cNvPr id="5" name="Rectangle 4"/>
          <p:cNvSpPr/>
          <p:nvPr/>
        </p:nvSpPr>
        <p:spPr>
          <a:xfrm>
            <a:off x="827088" y="2636838"/>
            <a:ext cx="2305050" cy="2160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tangle 5"/>
          <p:cNvSpPr/>
          <p:nvPr/>
        </p:nvSpPr>
        <p:spPr>
          <a:xfrm>
            <a:off x="827088" y="1700213"/>
            <a:ext cx="1008062"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p:cNvSpPr/>
          <p:nvPr/>
        </p:nvSpPr>
        <p:spPr>
          <a:xfrm>
            <a:off x="4514850" y="1830388"/>
            <a:ext cx="288925" cy="142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p:cNvSpPr/>
          <p:nvPr/>
        </p:nvSpPr>
        <p:spPr>
          <a:xfrm>
            <a:off x="4530725" y="2390775"/>
            <a:ext cx="287338" cy="1444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TextBox 8"/>
          <p:cNvSpPr txBox="1"/>
          <p:nvPr/>
        </p:nvSpPr>
        <p:spPr>
          <a:xfrm>
            <a:off x="103559" y="6412673"/>
            <a:ext cx="4714504" cy="369332"/>
          </a:xfrm>
          <a:prstGeom prst="rect">
            <a:avLst/>
          </a:prstGeom>
          <a:noFill/>
        </p:spPr>
        <p:txBody>
          <a:bodyPr wrap="square" rtlCol="0">
            <a:spAutoFit/>
          </a:bodyPr>
          <a:lstStyle/>
          <a:p>
            <a:r>
              <a:rPr lang="en-GB" dirty="0" smtClean="0">
                <a:latin typeface="Arial" pitchFamily="34" charset="0"/>
                <a:cs typeface="Arial" pitchFamily="34" charset="0"/>
              </a:rPr>
              <a:t>Courtesy of Pat Cattini</a:t>
            </a:r>
            <a:endParaRPr lang="en-GB"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28625" y="1594625"/>
          <a:ext cx="8358189" cy="1638300"/>
        </p:xfrm>
        <a:graphic>
          <a:graphicData uri="http://schemas.openxmlformats.org/drawingml/2006/table">
            <a:tbl>
              <a:tblPr firstRow="1" bandRow="1">
                <a:tableStyleId>{5C22544A-7EE6-4342-B048-85BDC9FD1C3A}</a:tableStyleId>
              </a:tblPr>
              <a:tblGrid>
                <a:gridCol w="1714500"/>
                <a:gridCol w="2214563"/>
                <a:gridCol w="2214563"/>
                <a:gridCol w="2214563"/>
              </a:tblGrid>
              <a:tr h="439691">
                <a:tc>
                  <a:txBody>
                    <a:bodyPr/>
                    <a:lstStyle/>
                    <a:p>
                      <a:endParaRPr lang="en-GB" sz="2000" dirty="0">
                        <a:solidFill>
                          <a:schemeClr val="tx1"/>
                        </a:solidFill>
                        <a:latin typeface="Arial" pitchFamily="34" charset="0"/>
                        <a:cs typeface="Arial" pitchFamily="34" charset="0"/>
                      </a:endParaRPr>
                    </a:p>
                  </a:txBody>
                  <a:tcPr marL="91439" marR="91439" marT="45698" marB="45698"/>
                </a:tc>
                <a:tc gridSpan="2">
                  <a:txBody>
                    <a:bodyPr/>
                    <a:lstStyle/>
                    <a:p>
                      <a:pPr algn="ctr"/>
                      <a:r>
                        <a:rPr lang="en-GB" sz="2000" i="0" dirty="0" smtClean="0">
                          <a:solidFill>
                            <a:schemeClr val="tx1"/>
                          </a:solidFill>
                          <a:latin typeface="Arial" pitchFamily="34" charset="0"/>
                          <a:cs typeface="Arial" pitchFamily="34" charset="0"/>
                        </a:rPr>
                        <a:t>Enterobacteriaceae</a:t>
                      </a:r>
                      <a:endParaRPr lang="en-GB" sz="2000" i="0" dirty="0">
                        <a:solidFill>
                          <a:schemeClr val="tx1"/>
                        </a:solidFill>
                        <a:latin typeface="Arial" pitchFamily="34" charset="0"/>
                        <a:cs typeface="Arial" pitchFamily="34" charset="0"/>
                      </a:endParaRPr>
                    </a:p>
                  </a:txBody>
                  <a:tcPr marL="91439" marR="91439" marT="45698" marB="45698"/>
                </a:tc>
                <a:tc hMerge="1">
                  <a:txBody>
                    <a:bodyPr/>
                    <a:lstStyle/>
                    <a:p>
                      <a:endParaRPr lang="en-GB" dirty="0"/>
                    </a:p>
                  </a:txBody>
                  <a:tcPr/>
                </a:tc>
                <a:tc>
                  <a:txBody>
                    <a:bodyPr/>
                    <a:lstStyle/>
                    <a:p>
                      <a:pPr algn="ctr"/>
                      <a:r>
                        <a:rPr lang="en-GB" sz="2000" i="0" dirty="0" smtClean="0">
                          <a:solidFill>
                            <a:schemeClr val="tx1"/>
                          </a:solidFill>
                          <a:latin typeface="Arial" pitchFamily="34" charset="0"/>
                          <a:cs typeface="Arial" pitchFamily="34" charset="0"/>
                        </a:rPr>
                        <a:t>Non</a:t>
                      </a:r>
                      <a:r>
                        <a:rPr lang="en-GB" sz="2000" i="0" baseline="0" dirty="0" smtClean="0">
                          <a:solidFill>
                            <a:schemeClr val="tx1"/>
                          </a:solidFill>
                          <a:latin typeface="Arial" pitchFamily="34" charset="0"/>
                          <a:cs typeface="Arial" pitchFamily="34" charset="0"/>
                        </a:rPr>
                        <a:t> </a:t>
                      </a:r>
                      <a:r>
                        <a:rPr lang="en-GB" sz="2000" i="0" baseline="0" dirty="0" err="1" smtClean="0">
                          <a:solidFill>
                            <a:schemeClr val="tx1"/>
                          </a:solidFill>
                          <a:latin typeface="Arial" pitchFamily="34" charset="0"/>
                          <a:cs typeface="Arial" pitchFamily="34" charset="0"/>
                        </a:rPr>
                        <a:t>fermenters</a:t>
                      </a:r>
                      <a:endParaRPr lang="en-GB" sz="2000" i="0" dirty="0">
                        <a:solidFill>
                          <a:schemeClr val="tx1"/>
                        </a:solidFill>
                        <a:latin typeface="Arial" pitchFamily="34" charset="0"/>
                        <a:cs typeface="Arial" pitchFamily="34" charset="0"/>
                      </a:endParaRPr>
                    </a:p>
                  </a:txBody>
                  <a:tcPr marL="91439" marR="91439" marT="45698" marB="45698"/>
                </a:tc>
              </a:tr>
              <a:tr h="439691">
                <a:tc>
                  <a:txBody>
                    <a:bodyPr/>
                    <a:lstStyle/>
                    <a:p>
                      <a:r>
                        <a:rPr lang="en-GB" sz="2000" dirty="0" smtClean="0">
                          <a:solidFill>
                            <a:schemeClr val="tx1"/>
                          </a:solidFill>
                          <a:latin typeface="Arial" pitchFamily="34" charset="0"/>
                          <a:cs typeface="Arial" pitchFamily="34" charset="0"/>
                        </a:rPr>
                        <a:t>Organism</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err="1" smtClean="0">
                          <a:solidFill>
                            <a:schemeClr val="tx1"/>
                          </a:solidFill>
                          <a:latin typeface="Arial" pitchFamily="34" charset="0"/>
                          <a:cs typeface="Arial" pitchFamily="34" charset="0"/>
                        </a:rPr>
                        <a:t>AmpC</a:t>
                      </a:r>
                      <a:r>
                        <a:rPr lang="en-GB" sz="2000" dirty="0" smtClean="0">
                          <a:solidFill>
                            <a:schemeClr val="tx1"/>
                          </a:solidFill>
                          <a:latin typeface="Arial" pitchFamily="34" charset="0"/>
                          <a:cs typeface="Arial" pitchFamily="34" charset="0"/>
                        </a:rPr>
                        <a:t> / ESBL</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smtClean="0">
                          <a:solidFill>
                            <a:schemeClr val="tx1"/>
                          </a:solidFill>
                          <a:latin typeface="Arial" pitchFamily="34" charset="0"/>
                          <a:cs typeface="Arial" pitchFamily="34" charset="0"/>
                        </a:rPr>
                        <a:t>CPE</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i="1" dirty="0" smtClean="0">
                          <a:solidFill>
                            <a:schemeClr val="tx1"/>
                          </a:solidFill>
                          <a:latin typeface="Arial" pitchFamily="34" charset="0"/>
                          <a:cs typeface="Arial" pitchFamily="34" charset="0"/>
                        </a:rPr>
                        <a:t>A.</a:t>
                      </a:r>
                      <a:r>
                        <a:rPr lang="en-GB" sz="2000" i="1" baseline="0" dirty="0" smtClean="0">
                          <a:solidFill>
                            <a:schemeClr val="tx1"/>
                          </a:solidFill>
                          <a:latin typeface="Arial" pitchFamily="34" charset="0"/>
                          <a:cs typeface="Arial" pitchFamily="34" charset="0"/>
                        </a:rPr>
                        <a:t> </a:t>
                      </a:r>
                      <a:r>
                        <a:rPr lang="en-GB" sz="2000" i="1" baseline="0" dirty="0" err="1" smtClean="0">
                          <a:solidFill>
                            <a:schemeClr val="tx1"/>
                          </a:solidFill>
                          <a:latin typeface="Arial" pitchFamily="34" charset="0"/>
                          <a:cs typeface="Arial" pitchFamily="34" charset="0"/>
                        </a:rPr>
                        <a:t>baumannii</a:t>
                      </a:r>
                      <a:endParaRPr lang="en-GB" sz="2000" i="1" dirty="0">
                        <a:solidFill>
                          <a:schemeClr val="tx1"/>
                        </a:solidFill>
                        <a:latin typeface="Arial" pitchFamily="34" charset="0"/>
                        <a:cs typeface="Arial" pitchFamily="34" charset="0"/>
                      </a:endParaRPr>
                    </a:p>
                  </a:txBody>
                  <a:tcPr marL="91439" marR="91439" marT="45698" marB="45698"/>
                </a:tc>
              </a:tr>
              <a:tr h="758918">
                <a:tc>
                  <a:txBody>
                    <a:bodyPr/>
                    <a:lstStyle/>
                    <a:p>
                      <a:r>
                        <a:rPr lang="en-GB" sz="2000" dirty="0" smtClean="0">
                          <a:solidFill>
                            <a:schemeClr val="tx1"/>
                          </a:solidFill>
                          <a:latin typeface="Arial" pitchFamily="34" charset="0"/>
                          <a:cs typeface="Arial" pitchFamily="34" charset="0"/>
                        </a:rPr>
                        <a:t>Attributable mortality</a:t>
                      </a:r>
                      <a:endParaRPr lang="en-GB" sz="2000" dirty="0">
                        <a:solidFill>
                          <a:schemeClr val="tx1"/>
                        </a:solidFill>
                        <a:latin typeface="Arial" pitchFamily="34" charset="0"/>
                        <a:cs typeface="Arial" pitchFamily="34" charset="0"/>
                      </a:endParaRPr>
                    </a:p>
                  </a:txBody>
                  <a:tcPr marL="91439" marR="91439" marT="45698" marB="45698"/>
                </a:tc>
                <a:tc>
                  <a:txBody>
                    <a:bodyPr/>
                    <a:lstStyle/>
                    <a:p>
                      <a:pPr algn="ctr"/>
                      <a:r>
                        <a:rPr lang="en-GB" sz="2000" dirty="0" smtClean="0">
                          <a:solidFill>
                            <a:schemeClr val="tx1"/>
                          </a:solidFill>
                          <a:latin typeface="Arial" pitchFamily="34" charset="0"/>
                          <a:cs typeface="Arial" pitchFamily="34" charset="0"/>
                        </a:rPr>
                        <a:t>Moderate</a:t>
                      </a:r>
                      <a:endParaRPr lang="en-GB" sz="2000" dirty="0">
                        <a:solidFill>
                          <a:schemeClr val="tx1"/>
                        </a:solidFill>
                        <a:latin typeface="Arial" pitchFamily="34" charset="0"/>
                        <a:cs typeface="Arial" pitchFamily="34" charset="0"/>
                      </a:endParaRPr>
                    </a:p>
                  </a:txBody>
                  <a:tcPr marL="91439" marR="91439" marT="45698" marB="45698" anchor="ctr"/>
                </a:tc>
                <a:tc>
                  <a:txBody>
                    <a:bodyPr/>
                    <a:lstStyle/>
                    <a:p>
                      <a:pPr algn="ctr"/>
                      <a:r>
                        <a:rPr lang="en-GB" sz="2000" dirty="0" smtClean="0">
                          <a:solidFill>
                            <a:schemeClr val="tx1"/>
                          </a:solidFill>
                          <a:latin typeface="Arial" pitchFamily="34" charset="0"/>
                          <a:cs typeface="Arial" pitchFamily="34" charset="0"/>
                        </a:rPr>
                        <a:t>Massive (&gt;50%)</a:t>
                      </a:r>
                      <a:endParaRPr lang="en-GB" sz="2000" dirty="0">
                        <a:solidFill>
                          <a:schemeClr val="tx1"/>
                        </a:solidFill>
                        <a:latin typeface="Arial" pitchFamily="34" charset="0"/>
                        <a:cs typeface="Arial" pitchFamily="34" charset="0"/>
                      </a:endParaRPr>
                    </a:p>
                  </a:txBody>
                  <a:tcPr marL="91439" marR="91439" marT="45698" marB="45698" anchor="ctr"/>
                </a:tc>
                <a:tc>
                  <a:txBody>
                    <a:bodyPr/>
                    <a:lstStyle/>
                    <a:p>
                      <a:pPr algn="ctr"/>
                      <a:r>
                        <a:rPr lang="en-GB" sz="2000" dirty="0" smtClean="0">
                          <a:solidFill>
                            <a:schemeClr val="tx1"/>
                          </a:solidFill>
                          <a:latin typeface="Arial" pitchFamily="34" charset="0"/>
                          <a:cs typeface="Arial" pitchFamily="34" charset="0"/>
                        </a:rPr>
                        <a:t>Minimal</a:t>
                      </a:r>
                      <a:endParaRPr lang="en-GB" sz="2000" dirty="0">
                        <a:solidFill>
                          <a:schemeClr val="tx1"/>
                        </a:solidFill>
                        <a:latin typeface="Arial" pitchFamily="34" charset="0"/>
                        <a:cs typeface="Arial" pitchFamily="34" charset="0"/>
                      </a:endParaRPr>
                    </a:p>
                  </a:txBody>
                  <a:tcPr marL="91439" marR="91439" marT="45698" marB="45698" anchor="ctr"/>
                </a:tc>
              </a:tr>
            </a:tbl>
          </a:graphicData>
        </a:graphic>
      </p:graphicFrame>
      <p:sp>
        <p:nvSpPr>
          <p:cNvPr id="6" name="Rectangle 5"/>
          <p:cNvSpPr/>
          <p:nvPr/>
        </p:nvSpPr>
        <p:spPr>
          <a:xfrm>
            <a:off x="71438" y="6289675"/>
            <a:ext cx="5508625" cy="523875"/>
          </a:xfrm>
          <a:prstGeom prst="rect">
            <a:avLst/>
          </a:prstGeom>
        </p:spPr>
        <p:txBody>
          <a:bodyPr>
            <a:spAutoFit/>
          </a:bodyPr>
          <a:lstStyle/>
          <a:p>
            <a:pPr marL="342900" indent="-342900">
              <a:defRPr/>
            </a:pPr>
            <a:r>
              <a:rPr lang="en-GB" sz="1400" dirty="0" err="1">
                <a:latin typeface="Arial" pitchFamily="34" charset="0"/>
                <a:cs typeface="Arial" pitchFamily="34" charset="0"/>
              </a:rPr>
              <a:t>Shorr</a:t>
            </a:r>
            <a:r>
              <a:rPr lang="en-GB" sz="1400" dirty="0">
                <a:latin typeface="Arial" pitchFamily="34" charset="0"/>
                <a:cs typeface="Arial" pitchFamily="34" charset="0"/>
              </a:rPr>
              <a:t> </a:t>
            </a:r>
            <a:r>
              <a:rPr lang="en-GB" sz="1400" i="1" dirty="0">
                <a:latin typeface="Arial" pitchFamily="34" charset="0"/>
                <a:cs typeface="Arial" pitchFamily="34" charset="0"/>
              </a:rPr>
              <a:t>et al. </a:t>
            </a:r>
            <a:r>
              <a:rPr lang="en-GB" sz="1400" i="1" dirty="0" err="1">
                <a:latin typeface="Arial" pitchFamily="34" charset="0"/>
                <a:cs typeface="Arial" pitchFamily="34" charset="0"/>
              </a:rPr>
              <a:t>Crit</a:t>
            </a:r>
            <a:r>
              <a:rPr lang="en-GB" sz="1400" i="1" dirty="0">
                <a:latin typeface="Arial" pitchFamily="34" charset="0"/>
                <a:cs typeface="Arial" pitchFamily="34" charset="0"/>
              </a:rPr>
              <a:t> Care Med </a:t>
            </a:r>
            <a:r>
              <a:rPr lang="en-GB" sz="1400" dirty="0">
                <a:latin typeface="Arial" pitchFamily="34" charset="0"/>
                <a:cs typeface="Arial" pitchFamily="34" charset="0"/>
              </a:rPr>
              <a:t>2009;37:1463-1469.</a:t>
            </a:r>
          </a:p>
          <a:p>
            <a:pPr marL="342900" indent="-342900">
              <a:defRPr/>
            </a:pPr>
            <a:r>
              <a:rPr lang="en-GB" sz="1400" dirty="0">
                <a:latin typeface="Arial" pitchFamily="34" charset="0"/>
                <a:cs typeface="Arial" pitchFamily="34" charset="0"/>
              </a:rPr>
              <a:t>Patel </a:t>
            </a:r>
            <a:r>
              <a:rPr lang="en-GB" sz="1400" i="1" dirty="0">
                <a:latin typeface="Arial" pitchFamily="34" charset="0"/>
                <a:cs typeface="Arial" pitchFamily="34" charset="0"/>
              </a:rPr>
              <a:t>et al. </a:t>
            </a:r>
            <a:r>
              <a:rPr lang="en-GB" sz="1400" i="1" dirty="0" err="1">
                <a:latin typeface="Arial" pitchFamily="34" charset="0"/>
                <a:cs typeface="Arial" pitchFamily="34" charset="0"/>
              </a:rPr>
              <a:t>Iinfect</a:t>
            </a:r>
            <a:r>
              <a:rPr lang="en-GB" sz="1400" i="1" dirty="0">
                <a:latin typeface="Arial" pitchFamily="34" charset="0"/>
                <a:cs typeface="Arial" pitchFamily="34" charset="0"/>
              </a:rPr>
              <a:t> Control Hosp </a:t>
            </a:r>
            <a:r>
              <a:rPr lang="en-GB" sz="1400" i="1" dirty="0" err="1">
                <a:latin typeface="Arial" pitchFamily="34" charset="0"/>
                <a:cs typeface="Arial" pitchFamily="34" charset="0"/>
              </a:rPr>
              <a:t>Epidemiol</a:t>
            </a:r>
            <a:r>
              <a:rPr lang="en-GB" sz="1400" i="1" dirty="0">
                <a:latin typeface="Arial" pitchFamily="34" charset="0"/>
                <a:cs typeface="Arial" pitchFamily="34" charset="0"/>
              </a:rPr>
              <a:t> </a:t>
            </a:r>
            <a:r>
              <a:rPr lang="en-GB" sz="1400" dirty="0">
                <a:latin typeface="Arial" pitchFamily="34" charset="0"/>
                <a:cs typeface="Arial" pitchFamily="34" charset="0"/>
              </a:rPr>
              <a:t>2008;29:1099-1106.</a:t>
            </a:r>
          </a:p>
        </p:txBody>
      </p:sp>
      <p:sp>
        <p:nvSpPr>
          <p:cNvPr id="8216" name="Title 1"/>
          <p:cNvSpPr>
            <a:spLocks noGrp="1"/>
          </p:cNvSpPr>
          <p:nvPr>
            <p:ph type="title"/>
          </p:nvPr>
        </p:nvSpPr>
        <p:spPr>
          <a:xfrm>
            <a:off x="155450" y="188640"/>
            <a:ext cx="9155113" cy="1143000"/>
          </a:xfrm>
        </p:spPr>
        <p:txBody>
          <a:bodyPr>
            <a:normAutofit/>
          </a:bodyPr>
          <a:lstStyle/>
          <a:p>
            <a:r>
              <a:rPr lang="en-GB" sz="3600" dirty="0" smtClean="0">
                <a:latin typeface="Arial" pitchFamily="34" charset="0"/>
                <a:ea typeface="ＭＳ Ｐゴシック" pitchFamily="34" charset="-128"/>
                <a:cs typeface="Arial" pitchFamily="34" charset="0"/>
              </a:rPr>
              <a:t>What’s the problem? Mortality</a:t>
            </a:r>
          </a:p>
        </p:txBody>
      </p:sp>
    </p:spTree>
    <p:custDataLst>
      <p:tags r:id="rId1"/>
    </p:custData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07950" y="-171400"/>
            <a:ext cx="9155113" cy="1409913"/>
          </a:xfrm>
        </p:spPr>
        <p:txBody>
          <a:bodyPr>
            <a:normAutofit/>
          </a:bodyPr>
          <a:lstStyle/>
          <a:p>
            <a:r>
              <a:rPr lang="en-GB" sz="3600" dirty="0" smtClean="0">
                <a:latin typeface="Arial" pitchFamily="34" charset="0"/>
                <a:ea typeface="ＭＳ Ｐゴシック" pitchFamily="34" charset="-128"/>
                <a:cs typeface="Arial" pitchFamily="34" charset="0"/>
              </a:rPr>
              <a:t>What’s the problem? Rapid spread</a:t>
            </a:r>
          </a:p>
        </p:txBody>
      </p:sp>
      <p:graphicFrame>
        <p:nvGraphicFramePr>
          <p:cNvPr id="8" name="Diagram 7"/>
          <p:cNvGraphicFramePr/>
          <p:nvPr/>
        </p:nvGraphicFramePr>
        <p:xfrm>
          <a:off x="0" y="980728"/>
          <a:ext cx="8704613" cy="5195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10243" name="Picture 2" descr="danger mines.jpg"/>
          <p:cNvPicPr>
            <a:picLocks noChangeAspect="1"/>
          </p:cNvPicPr>
          <p:nvPr/>
        </p:nvPicPr>
        <p:blipFill>
          <a:blip r:embed="rId3" cstate="print"/>
          <a:srcRect/>
          <a:stretch>
            <a:fillRect/>
          </a:stretch>
        </p:blipFill>
        <p:spPr bwMode="auto">
          <a:xfrm>
            <a:off x="87313" y="926813"/>
            <a:ext cx="8948737" cy="5357812"/>
          </a:xfrm>
          <a:prstGeom prst="rect">
            <a:avLst/>
          </a:prstGeom>
          <a:noFill/>
          <a:ln w="9525">
            <a:noFill/>
            <a:miter lim="800000"/>
            <a:headEnd/>
            <a:tailEnd/>
          </a:ln>
        </p:spPr>
      </p:pic>
    </p:spTree>
    <p:custDataLst>
      <p:tags r:id="rId1"/>
    </p:custData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072063" y="5500688"/>
            <a:ext cx="407193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itchFamily="34" charset="0"/>
              <a:cs typeface="Arial" pitchFamily="34" charset="0"/>
            </a:endParaRPr>
          </a:p>
        </p:txBody>
      </p:sp>
      <p:sp>
        <p:nvSpPr>
          <p:cNvPr id="11267" name="Title 1"/>
          <p:cNvSpPr>
            <a:spLocks noGrp="1"/>
          </p:cNvSpPr>
          <p:nvPr>
            <p:ph type="title"/>
          </p:nvPr>
        </p:nvSpPr>
        <p:spPr>
          <a:xfrm>
            <a:off x="271462" y="-27384"/>
            <a:ext cx="8229601" cy="1143001"/>
          </a:xfrm>
        </p:spPr>
        <p:txBody>
          <a:bodyPr/>
          <a:lstStyle/>
          <a:p>
            <a:r>
              <a:rPr lang="en-GB" sz="3600" dirty="0" smtClean="0">
                <a:latin typeface="Arial" pitchFamily="34" charset="0"/>
                <a:ea typeface="ＭＳ Ｐゴシック" pitchFamily="34" charset="-128"/>
                <a:cs typeface="Arial" pitchFamily="34" charset="0"/>
              </a:rPr>
              <a:t>Acronym minefield</a:t>
            </a:r>
          </a:p>
        </p:txBody>
      </p:sp>
      <p:sp>
        <p:nvSpPr>
          <p:cNvPr id="4" name="Explosion 1 3"/>
          <p:cNvSpPr/>
          <p:nvPr/>
        </p:nvSpPr>
        <p:spPr>
          <a:xfrm>
            <a:off x="3571875" y="1000125"/>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MDR-GNR</a:t>
            </a:r>
          </a:p>
        </p:txBody>
      </p:sp>
      <p:sp>
        <p:nvSpPr>
          <p:cNvPr id="5" name="Explosion 1 4"/>
          <p:cNvSpPr/>
          <p:nvPr/>
        </p:nvSpPr>
        <p:spPr>
          <a:xfrm>
            <a:off x="2857500" y="250031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MDR-GNB</a:t>
            </a:r>
          </a:p>
        </p:txBody>
      </p:sp>
      <p:sp>
        <p:nvSpPr>
          <p:cNvPr id="6" name="Explosion 1 5"/>
          <p:cNvSpPr/>
          <p:nvPr/>
        </p:nvSpPr>
        <p:spPr>
          <a:xfrm>
            <a:off x="6000750" y="235743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CRO</a:t>
            </a:r>
          </a:p>
        </p:txBody>
      </p:sp>
      <p:sp>
        <p:nvSpPr>
          <p:cNvPr id="7" name="Explosion 1 6"/>
          <p:cNvSpPr/>
          <p:nvPr/>
        </p:nvSpPr>
        <p:spPr>
          <a:xfrm>
            <a:off x="3786188" y="400050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CPE</a:t>
            </a:r>
            <a:endParaRPr lang="en-GB" dirty="0">
              <a:solidFill>
                <a:srgbClr val="C00000"/>
              </a:solidFill>
              <a:latin typeface="Arial" pitchFamily="34" charset="0"/>
              <a:cs typeface="Arial" pitchFamily="34" charset="0"/>
            </a:endParaRPr>
          </a:p>
        </p:txBody>
      </p:sp>
      <p:sp>
        <p:nvSpPr>
          <p:cNvPr id="8" name="Explosion 1 7"/>
          <p:cNvSpPr/>
          <p:nvPr/>
        </p:nvSpPr>
        <p:spPr>
          <a:xfrm>
            <a:off x="642938" y="10715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CRE</a:t>
            </a:r>
            <a:endParaRPr lang="en-GB" dirty="0">
              <a:solidFill>
                <a:srgbClr val="C00000"/>
              </a:solidFill>
              <a:latin typeface="Arial" pitchFamily="34" charset="0"/>
              <a:cs typeface="Arial" pitchFamily="34" charset="0"/>
            </a:endParaRPr>
          </a:p>
        </p:txBody>
      </p:sp>
      <p:sp>
        <p:nvSpPr>
          <p:cNvPr id="9" name="Explosion 1 8"/>
          <p:cNvSpPr/>
          <p:nvPr/>
        </p:nvSpPr>
        <p:spPr>
          <a:xfrm>
            <a:off x="928688" y="4286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solidFill>
                  <a:srgbClr val="C00000"/>
                </a:solidFill>
                <a:latin typeface="Arial" pitchFamily="34" charset="0"/>
                <a:cs typeface="Arial" pitchFamily="34" charset="0"/>
              </a:rPr>
              <a:t>NDM</a:t>
            </a:r>
            <a:endParaRPr lang="en-GB" dirty="0">
              <a:solidFill>
                <a:srgbClr val="C00000"/>
              </a:solidFill>
              <a:latin typeface="Arial" pitchFamily="34" charset="0"/>
              <a:cs typeface="Arial" pitchFamily="34" charset="0"/>
            </a:endParaRPr>
          </a:p>
        </p:txBody>
      </p:sp>
      <p:sp>
        <p:nvSpPr>
          <p:cNvPr id="10" name="Explosion 1 9"/>
          <p:cNvSpPr/>
          <p:nvPr/>
        </p:nvSpPr>
        <p:spPr>
          <a:xfrm>
            <a:off x="6143625" y="500063"/>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CPC</a:t>
            </a:r>
          </a:p>
        </p:txBody>
      </p:sp>
      <p:sp>
        <p:nvSpPr>
          <p:cNvPr id="11" name="Explosion 1 10"/>
          <p:cNvSpPr/>
          <p:nvPr/>
        </p:nvSpPr>
        <p:spPr>
          <a:xfrm>
            <a:off x="6500813" y="392906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CRC</a:t>
            </a:r>
          </a:p>
        </p:txBody>
      </p:sp>
      <p:sp>
        <p:nvSpPr>
          <p:cNvPr id="13" name="Explosion 1 12"/>
          <p:cNvSpPr/>
          <p:nvPr/>
        </p:nvSpPr>
        <p:spPr>
          <a:xfrm>
            <a:off x="6215063" y="5357813"/>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CRAB</a:t>
            </a:r>
          </a:p>
        </p:txBody>
      </p:sp>
      <p:sp>
        <p:nvSpPr>
          <p:cNvPr id="14" name="Explosion 1 13"/>
          <p:cNvSpPr/>
          <p:nvPr/>
        </p:nvSpPr>
        <p:spPr>
          <a:xfrm>
            <a:off x="285750" y="2643188"/>
            <a:ext cx="2500313"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ESBL</a:t>
            </a:r>
          </a:p>
        </p:txBody>
      </p:sp>
      <p:sp>
        <p:nvSpPr>
          <p:cNvPr id="15" name="Explosion 1 14"/>
          <p:cNvSpPr/>
          <p:nvPr/>
        </p:nvSpPr>
        <p:spPr>
          <a:xfrm>
            <a:off x="2928938" y="5429250"/>
            <a:ext cx="2500312" cy="1285875"/>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C00000"/>
                </a:solidFill>
                <a:latin typeface="Arial" pitchFamily="34" charset="0"/>
                <a:cs typeface="Arial" pitchFamily="34" charset="0"/>
              </a:rPr>
              <a:t>KPC</a:t>
            </a: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par>
                          <p:cTn id="25" fill="hold" nodeType="afterGroup">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childTnLst>
                          </p:cTn>
                        </p:par>
                        <p:par>
                          <p:cTn id="30" fill="hold" nodeType="afterGroup">
                            <p:stCondLst>
                              <p:cond delay="2000"/>
                            </p:stCondLst>
                            <p:childTnLst>
                              <p:par>
                                <p:cTn id="31" presetID="23" presetClass="entr" presetSubtype="1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2500"/>
                            </p:stCondLst>
                            <p:childTnLst>
                              <p:par>
                                <p:cTn id="36" presetID="23" presetClass="entr" presetSubtype="16"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childTnLst>
                                </p:cTn>
                              </p:par>
                            </p:childTnLst>
                          </p:cTn>
                        </p:par>
                        <p:par>
                          <p:cTn id="40" fill="hold" nodeType="afterGroup">
                            <p:stCondLst>
                              <p:cond delay="3000"/>
                            </p:stCondLst>
                            <p:childTnLst>
                              <p:par>
                                <p:cTn id="41" presetID="2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childTnLst>
                                </p:cTn>
                              </p:par>
                            </p:childTnLst>
                          </p:cTn>
                        </p:par>
                        <p:par>
                          <p:cTn id="45" fill="hold" nodeType="afterGroup">
                            <p:stCondLst>
                              <p:cond delay="3500"/>
                            </p:stCondLst>
                            <p:childTnLst>
                              <p:par>
                                <p:cTn id="46" presetID="2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childTnLst>
                                </p:cTn>
                              </p:par>
                            </p:childTnLst>
                          </p:cTn>
                        </p:par>
                        <p:par>
                          <p:cTn id="50" fill="hold" nodeType="afterGroup">
                            <p:stCondLst>
                              <p:cond delay="4000"/>
                            </p:stCondLst>
                            <p:childTnLst>
                              <p:par>
                                <p:cTn id="51" presetID="2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childTnLst>
                                </p:cTn>
                              </p:par>
                            </p:childTnLst>
                          </p:cTn>
                        </p:par>
                        <p:par>
                          <p:cTn id="55" fill="hold" nodeType="afterGroup">
                            <p:stCondLst>
                              <p:cond delay="4500"/>
                            </p:stCondLst>
                            <p:childTnLst>
                              <p:par>
                                <p:cTn id="56" presetID="23" presetClass="entr" presetSubtype="16"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sz="3600" dirty="0" smtClean="0">
                <a:latin typeface="Arial" pitchFamily="34" charset="0"/>
                <a:cs typeface="Arial" pitchFamily="34" charset="0"/>
              </a:rPr>
              <a:t>Understanding the enemy</a:t>
            </a:r>
            <a:endParaRPr lang="en-GB" sz="3600" dirty="0">
              <a:latin typeface="Arial" pitchFamily="34" charset="0"/>
              <a:cs typeface="Arial"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779476695"/>
              </p:ext>
            </p:extLst>
          </p:nvPr>
        </p:nvGraphicFramePr>
        <p:xfrm>
          <a:off x="357158" y="1142984"/>
          <a:ext cx="8629844" cy="3474720"/>
        </p:xfrm>
        <a:graphic>
          <a:graphicData uri="http://schemas.openxmlformats.org/drawingml/2006/table">
            <a:tbl>
              <a:tblPr firstRow="1" bandRow="1">
                <a:tableStyleId>{E929F9F4-4A8F-4326-A1B4-22849713DDAB}</a:tableStyleId>
              </a:tblPr>
              <a:tblGrid>
                <a:gridCol w="1855691"/>
                <a:gridCol w="1329080"/>
                <a:gridCol w="1329080"/>
                <a:gridCol w="1329080"/>
                <a:gridCol w="1329080"/>
                <a:gridCol w="1457833"/>
              </a:tblGrid>
              <a:tr h="370840">
                <a:tc>
                  <a:txBody>
                    <a:bodyPr/>
                    <a:lstStyle/>
                    <a:p>
                      <a:r>
                        <a:rPr lang="en-GB" sz="2000" dirty="0" smtClean="0">
                          <a:latin typeface="Arial" pitchFamily="34" charset="0"/>
                          <a:cs typeface="Arial" pitchFamily="34" charset="0"/>
                        </a:rPr>
                        <a:t>Pathogen</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CPE</a:t>
                      </a:r>
                      <a:r>
                        <a:rPr lang="en-GB" sz="2000" baseline="30000" dirty="0" smtClean="0">
                          <a:latin typeface="Arial" pitchFamily="34" charset="0"/>
                          <a:cs typeface="Arial" pitchFamily="34" charset="0"/>
                        </a:rPr>
                        <a:t>1</a:t>
                      </a:r>
                      <a:endParaRPr lang="en-GB" sz="2000" baseline="30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CPAB</a:t>
                      </a:r>
                      <a:r>
                        <a:rPr lang="en-GB" sz="2000" baseline="30000" dirty="0" smtClean="0">
                          <a:latin typeface="Arial" pitchFamily="34" charset="0"/>
                          <a:cs typeface="Arial" pitchFamily="34" charset="0"/>
                        </a:rPr>
                        <a:t>2</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MRSA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VRE</a:t>
                      </a:r>
                      <a:endParaRPr lang="en-GB" sz="2000" dirty="0">
                        <a:latin typeface="Arial" pitchFamily="34" charset="0"/>
                        <a:cs typeface="Arial" pitchFamily="34" charset="0"/>
                      </a:endParaRPr>
                    </a:p>
                  </a:txBody>
                  <a:tcPr/>
                </a:tc>
                <a:tc>
                  <a:txBody>
                    <a:bodyPr/>
                    <a:lstStyle/>
                    <a:p>
                      <a:r>
                        <a:rPr lang="en-GB" sz="2000" i="1" dirty="0" smtClean="0">
                          <a:latin typeface="Arial" pitchFamily="34" charset="0"/>
                          <a:cs typeface="Arial" pitchFamily="34" charset="0"/>
                        </a:rPr>
                        <a:t>C. </a:t>
                      </a:r>
                      <a:r>
                        <a:rPr lang="en-GB" sz="2000" i="1" dirty="0" err="1" smtClean="0">
                          <a:latin typeface="Arial" pitchFamily="34" charset="0"/>
                          <a:cs typeface="Arial" pitchFamily="34" charset="0"/>
                        </a:rPr>
                        <a:t>difficile</a:t>
                      </a:r>
                      <a:endParaRPr lang="en-GB" sz="2000" i="1"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Resistance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Resistance genes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n/a</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Species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Multiple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Single</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HA </a:t>
                      </a:r>
                      <a:r>
                        <a:rPr lang="en-GB" sz="2000" dirty="0" err="1" smtClean="0">
                          <a:latin typeface="Arial" pitchFamily="34" charset="0"/>
                          <a:cs typeface="Arial" pitchFamily="34" charset="0"/>
                        </a:rPr>
                        <a:t>vs</a:t>
                      </a:r>
                      <a:r>
                        <a:rPr lang="en-GB" sz="2000" dirty="0" smtClean="0">
                          <a:latin typeface="Arial" pitchFamily="34" charset="0"/>
                          <a:cs typeface="Arial" pitchFamily="34" charset="0"/>
                        </a:rPr>
                        <a:t> CA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r>
                        <a:rPr lang="en-GB" sz="2000" baseline="0" dirty="0" smtClean="0">
                          <a:latin typeface="Arial" pitchFamily="34" charset="0"/>
                          <a:cs typeface="Arial" pitchFamily="34" charset="0"/>
                        </a:rPr>
                        <a:t> &amp; CA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 (ICU)</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HA</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At-risk</a:t>
                      </a:r>
                      <a:r>
                        <a:rPr lang="en-GB" sz="2000" baseline="0" dirty="0" smtClean="0">
                          <a:latin typeface="Arial" pitchFamily="34" charset="0"/>
                          <a:cs typeface="Arial" pitchFamily="34" charset="0"/>
                        </a:rPr>
                        <a:t> pts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ICU</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Unwell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Unwell</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Old</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Virulence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Environment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a:t>
                      </a:r>
                      <a:endParaRPr lang="en-GB" sz="2000" dirty="0">
                        <a:latin typeface="Arial" pitchFamily="34" charset="0"/>
                        <a:cs typeface="Arial" pitchFamily="34" charset="0"/>
                      </a:endParaRPr>
                    </a:p>
                  </a:txBody>
                  <a:tcPr/>
                </a:tc>
              </a:tr>
            </a:tbl>
          </a:graphicData>
        </a:graphic>
      </p:graphicFrame>
      <p:sp>
        <p:nvSpPr>
          <p:cNvPr id="4" name="Rectangle 3"/>
          <p:cNvSpPr/>
          <p:nvPr/>
        </p:nvSpPr>
        <p:spPr>
          <a:xfrm>
            <a:off x="285720" y="4654877"/>
            <a:ext cx="6143625" cy="646331"/>
          </a:xfrm>
          <a:prstGeom prst="rect">
            <a:avLst/>
          </a:prstGeom>
        </p:spPr>
        <p:txBody>
          <a:bodyPr>
            <a:spAutoFit/>
          </a:bodyPr>
          <a:lstStyle/>
          <a:p>
            <a:pPr marL="342900" indent="-342900">
              <a:buAutoNum type="arabicPeriod"/>
              <a:defRPr/>
            </a:pPr>
            <a:r>
              <a:rPr lang="en-US" dirty="0" err="1" smtClean="0">
                <a:latin typeface="Arial" pitchFamily="34" charset="0"/>
                <a:cs typeface="Arial" pitchFamily="34" charset="0"/>
              </a:rPr>
              <a:t>Carbapenemase</a:t>
            </a:r>
            <a:r>
              <a:rPr lang="en-US" dirty="0" smtClean="0">
                <a:latin typeface="Arial" pitchFamily="34" charset="0"/>
                <a:cs typeface="Arial" pitchFamily="34" charset="0"/>
              </a:rPr>
              <a:t>-producing Enterobacteriaceae.</a:t>
            </a:r>
          </a:p>
          <a:p>
            <a:pPr marL="342900" indent="-342900">
              <a:buAutoNum type="arabicPeriod"/>
              <a:defRPr/>
            </a:pPr>
            <a:r>
              <a:rPr lang="en-US" dirty="0" err="1" smtClean="0">
                <a:latin typeface="Arial" pitchFamily="34" charset="0"/>
                <a:cs typeface="Arial" pitchFamily="34" charset="0"/>
              </a:rPr>
              <a:t>Carbapenemase</a:t>
            </a:r>
            <a:r>
              <a:rPr lang="en-US" dirty="0" smtClean="0">
                <a:latin typeface="Arial" pitchFamily="34" charset="0"/>
                <a:cs typeface="Arial" pitchFamily="34" charset="0"/>
              </a:rPr>
              <a:t>-producing </a:t>
            </a:r>
            <a:r>
              <a:rPr lang="en-US" i="1" dirty="0" err="1" smtClean="0">
                <a:latin typeface="Arial" pitchFamily="34" charset="0"/>
                <a:cs typeface="Arial" pitchFamily="34" charset="0"/>
              </a:rPr>
              <a:t>Acinetobacter</a:t>
            </a:r>
            <a:r>
              <a:rPr lang="en-US" i="1" dirty="0" smtClean="0">
                <a:latin typeface="Arial" pitchFamily="34" charset="0"/>
                <a:cs typeface="Arial" pitchFamily="34" charset="0"/>
              </a:rPr>
              <a:t> </a:t>
            </a:r>
            <a:r>
              <a:rPr lang="en-US" i="1" dirty="0" err="1" smtClean="0">
                <a:latin typeface="Arial" pitchFamily="34" charset="0"/>
                <a:cs typeface="Arial" pitchFamily="34" charset="0"/>
              </a:rPr>
              <a:t>baumannii</a:t>
            </a:r>
            <a:r>
              <a:rPr lang="en-US" dirty="0" smtClean="0">
                <a:latin typeface="Arial" pitchFamily="34" charset="0"/>
                <a:cs typeface="Arial" pitchFamily="34" charset="0"/>
              </a:rPr>
              <a:t>.</a:t>
            </a:r>
          </a:p>
        </p:txBody>
      </p:sp>
    </p:spTree>
    <p:custDataLst>
      <p:tags r:id="rId1"/>
    </p:custData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p:nvPr>
            <p:extLst>
              <p:ext uri="{D42A27DB-BD31-4B8C-83A1-F6EECF244321}">
                <p14:modId xmlns:p14="http://schemas.microsoft.com/office/powerpoint/2010/main" val="851671901"/>
              </p:ext>
            </p:extLst>
          </p:nvPr>
        </p:nvGraphicFramePr>
        <p:xfrm>
          <a:off x="642910" y="1116062"/>
          <a:ext cx="7858180" cy="4643470"/>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34925" y="6376988"/>
            <a:ext cx="6743700" cy="338137"/>
          </a:xfrm>
          <a:prstGeom prst="rect">
            <a:avLst/>
          </a:prstGeom>
        </p:spPr>
        <p:txBody>
          <a:bodyPr>
            <a:spAutoFit/>
          </a:bodyPr>
          <a:lstStyle/>
          <a:p>
            <a:pPr>
              <a:defRPr/>
            </a:pPr>
            <a:r>
              <a:rPr lang="en-GB" sz="1600" dirty="0">
                <a:latin typeface="Arial" pitchFamily="34" charset="0"/>
                <a:cs typeface="Arial" pitchFamily="34" charset="0"/>
              </a:rPr>
              <a:t>NHSN / NNIS data; </a:t>
            </a:r>
            <a:r>
              <a:rPr lang="en-GB" sz="1600" i="1" dirty="0">
                <a:latin typeface="Arial" pitchFamily="34" charset="0"/>
                <a:cs typeface="Arial" pitchFamily="34" charset="0"/>
              </a:rPr>
              <a:t>MMWR </a:t>
            </a:r>
            <a:r>
              <a:rPr lang="en-GB" sz="1600" dirty="0">
                <a:latin typeface="Arial" pitchFamily="34" charset="0"/>
                <a:cs typeface="Arial" pitchFamily="34" charset="0"/>
              </a:rPr>
              <a:t>2013;62:165-170.</a:t>
            </a:r>
            <a:endParaRPr lang="en-US" sz="1600" dirty="0">
              <a:latin typeface="Arial" pitchFamily="34" charset="0"/>
              <a:cs typeface="Arial" pitchFamily="34" charset="0"/>
            </a:endParaRPr>
          </a:p>
        </p:txBody>
      </p:sp>
      <p:sp>
        <p:nvSpPr>
          <p:cNvPr id="16388" name="Title 1"/>
          <p:cNvSpPr>
            <a:spLocks noGrp="1"/>
          </p:cNvSpPr>
          <p:nvPr>
            <p:ph type="title"/>
          </p:nvPr>
        </p:nvSpPr>
        <p:spPr>
          <a:xfrm>
            <a:off x="457200" y="222575"/>
            <a:ext cx="8229600" cy="1143000"/>
          </a:xfrm>
        </p:spPr>
        <p:txBody>
          <a:bodyPr/>
          <a:lstStyle/>
          <a:p>
            <a:r>
              <a:rPr lang="en-GB" sz="3600" dirty="0" smtClean="0">
                <a:latin typeface="Arial" pitchFamily="34" charset="0"/>
                <a:ea typeface="ＭＳ Ｐゴシック" pitchFamily="34" charset="-128"/>
                <a:cs typeface="Arial" pitchFamily="34" charset="0"/>
              </a:rPr>
              <a:t>CRE in the USA</a:t>
            </a:r>
          </a:p>
        </p:txBody>
      </p:sp>
    </p:spTree>
    <p:custDataLst>
      <p:tags r:id="rId1"/>
    </p:custData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a:bodyPr>
          <a:lstStyle/>
          <a:p>
            <a:r>
              <a:rPr lang="en-GB" sz="3600" dirty="0" err="1" smtClean="0">
                <a:latin typeface="Arial" pitchFamily="34" charset="0"/>
                <a:cs typeface="Arial" pitchFamily="34" charset="0"/>
              </a:rPr>
              <a:t>Colistin</a:t>
            </a:r>
            <a:r>
              <a:rPr lang="en-GB" sz="3600" dirty="0" smtClean="0">
                <a:latin typeface="Arial" pitchFamily="34" charset="0"/>
                <a:cs typeface="Arial" pitchFamily="34" charset="0"/>
              </a:rPr>
              <a:t> resistance in Italy</a:t>
            </a:r>
            <a:endParaRPr lang="en-GB" sz="3600" dirty="0">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395536" y="980728"/>
            <a:ext cx="3528392" cy="4413062"/>
          </a:xfrm>
          <a:prstGeom prst="rect">
            <a:avLst/>
          </a:prstGeom>
          <a:noFill/>
          <a:ln w="9525">
            <a:noFill/>
            <a:miter lim="800000"/>
            <a:headEnd/>
            <a:tailEnd/>
          </a:ln>
        </p:spPr>
      </p:pic>
      <p:sp>
        <p:nvSpPr>
          <p:cNvPr id="4" name="Rectangle 3"/>
          <p:cNvSpPr/>
          <p:nvPr/>
        </p:nvSpPr>
        <p:spPr>
          <a:xfrm>
            <a:off x="71406" y="6402814"/>
            <a:ext cx="6588826" cy="338554"/>
          </a:xfrm>
          <a:prstGeom prst="rect">
            <a:avLst/>
          </a:prstGeom>
        </p:spPr>
        <p:txBody>
          <a:bodyPr wrap="square">
            <a:spAutoFit/>
          </a:bodyPr>
          <a:lstStyle/>
          <a:p>
            <a:r>
              <a:rPr lang="en-GB" sz="1600" dirty="0" smtClean="0">
                <a:latin typeface="Arial" pitchFamily="34" charset="0"/>
                <a:cs typeface="Arial" pitchFamily="34" charset="0"/>
              </a:rPr>
              <a:t>Monaco </a:t>
            </a:r>
            <a:r>
              <a:rPr lang="en-GB" sz="1600" i="1" dirty="0" smtClean="0">
                <a:latin typeface="Arial" pitchFamily="34" charset="0"/>
                <a:cs typeface="Arial" pitchFamily="34" charset="0"/>
              </a:rPr>
              <a:t>et al. </a:t>
            </a:r>
            <a:r>
              <a:rPr lang="en-GB" sz="1600" dirty="0" smtClean="0">
                <a:latin typeface="Arial" pitchFamily="34" charset="0"/>
                <a:cs typeface="Arial" pitchFamily="34" charset="0"/>
              </a:rPr>
              <a:t>2014; </a:t>
            </a:r>
            <a:r>
              <a:rPr lang="en-GB" sz="1600" i="1" dirty="0" smtClean="0">
                <a:latin typeface="Arial" pitchFamily="34" charset="0"/>
                <a:cs typeface="Arial" pitchFamily="34" charset="0"/>
              </a:rPr>
              <a:t>Euro </a:t>
            </a:r>
            <a:r>
              <a:rPr lang="en-GB" sz="1600" i="1" dirty="0" err="1" smtClean="0">
                <a:latin typeface="Arial" pitchFamily="34" charset="0"/>
                <a:cs typeface="Arial" pitchFamily="34" charset="0"/>
              </a:rPr>
              <a:t>Surveill</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2014;19:pii=20939.</a:t>
            </a:r>
            <a:endParaRPr lang="en-GB" sz="1600" dirty="0">
              <a:latin typeface="Arial" pitchFamily="34" charset="0"/>
              <a:cs typeface="Arial" pitchFamily="34" charset="0"/>
            </a:endParaRPr>
          </a:p>
        </p:txBody>
      </p:sp>
      <p:sp>
        <p:nvSpPr>
          <p:cNvPr id="5" name="TextBox 4"/>
          <p:cNvSpPr txBox="1"/>
          <p:nvPr/>
        </p:nvSpPr>
        <p:spPr>
          <a:xfrm>
            <a:off x="4139952" y="1506270"/>
            <a:ext cx="5004048" cy="338554"/>
          </a:xfrm>
          <a:prstGeom prst="rect">
            <a:avLst/>
          </a:prstGeom>
          <a:noFill/>
        </p:spPr>
        <p:txBody>
          <a:bodyPr wrap="square" rtlCol="0">
            <a:spAutoFit/>
          </a:bodyPr>
          <a:lstStyle/>
          <a:p>
            <a:pPr algn="ctr"/>
            <a:r>
              <a:rPr lang="en-GB" sz="1600" dirty="0" smtClean="0">
                <a:latin typeface="Arial" pitchFamily="34" charset="0"/>
                <a:cs typeface="Arial" pitchFamily="34" charset="0"/>
              </a:rPr>
              <a:t>Survey of 191 CPE from 21 labs across Italy. </a:t>
            </a:r>
            <a:endParaRPr lang="en-GB" sz="1600" dirty="0">
              <a:latin typeface="Arial" pitchFamily="34" charset="0"/>
              <a:cs typeface="Arial" pitchFamily="34" charset="0"/>
            </a:endParaRPr>
          </a:p>
        </p:txBody>
      </p:sp>
      <p:sp>
        <p:nvSpPr>
          <p:cNvPr id="6" name="TextBox 5"/>
          <p:cNvSpPr txBox="1"/>
          <p:nvPr/>
        </p:nvSpPr>
        <p:spPr>
          <a:xfrm>
            <a:off x="4139952" y="1772816"/>
            <a:ext cx="5004048" cy="2708434"/>
          </a:xfrm>
          <a:prstGeom prst="rect">
            <a:avLst/>
          </a:prstGeom>
          <a:noFill/>
        </p:spPr>
        <p:txBody>
          <a:bodyPr wrap="square" rtlCol="0">
            <a:spAutoFit/>
          </a:bodyPr>
          <a:lstStyle/>
          <a:p>
            <a:pPr algn="ctr"/>
            <a:r>
              <a:rPr lang="en-GB" sz="13800" dirty="0" smtClean="0">
                <a:solidFill>
                  <a:srgbClr val="FF0000"/>
                </a:solidFill>
                <a:latin typeface="Arial" pitchFamily="34" charset="0"/>
                <a:cs typeface="Arial" pitchFamily="34" charset="0"/>
              </a:rPr>
              <a:t>43%</a:t>
            </a:r>
          </a:p>
          <a:p>
            <a:pPr algn="ctr"/>
            <a:r>
              <a:rPr lang="en-GB" sz="1600" dirty="0" err="1" smtClean="0">
                <a:latin typeface="Arial" pitchFamily="34" charset="0"/>
                <a:cs typeface="Arial" pitchFamily="34" charset="0"/>
              </a:rPr>
              <a:t>Colistin</a:t>
            </a:r>
            <a:r>
              <a:rPr lang="en-GB" sz="1600" dirty="0" smtClean="0">
                <a:latin typeface="Arial" pitchFamily="34" charset="0"/>
                <a:cs typeface="Arial" pitchFamily="34" charset="0"/>
              </a:rPr>
              <a:t> resistant </a:t>
            </a:r>
            <a:r>
              <a:rPr lang="en-GB" sz="1600" i="1" dirty="0" smtClean="0">
                <a:latin typeface="Arial" pitchFamily="34" charset="0"/>
                <a:cs typeface="Arial" pitchFamily="34" charset="0"/>
              </a:rPr>
              <a:t>K. </a:t>
            </a:r>
            <a:r>
              <a:rPr lang="en-GB" sz="1600" i="1" dirty="0" err="1" smtClean="0">
                <a:latin typeface="Arial" pitchFamily="34" charset="0"/>
                <a:cs typeface="Arial" pitchFamily="34" charset="0"/>
              </a:rPr>
              <a:t>pneumoniae</a:t>
            </a:r>
            <a:r>
              <a:rPr lang="en-GB" sz="1600" dirty="0" smtClean="0">
                <a:latin typeface="Arial" pitchFamily="34" charset="0"/>
                <a:cs typeface="Arial" pitchFamily="34" charset="0"/>
              </a:rPr>
              <a:t>.</a:t>
            </a:r>
          </a:p>
          <a:p>
            <a:pPr algn="ctr"/>
            <a:r>
              <a:rPr lang="en-GB" sz="1600" dirty="0" smtClean="0">
                <a:latin typeface="Arial" pitchFamily="34" charset="0"/>
                <a:cs typeface="Arial" pitchFamily="34" charset="0"/>
              </a:rPr>
              <a:t>Range = 10-80% for the 21 labs.</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87163669"/>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Arial" pitchFamily="34" charset="0"/>
                <a:cs typeface="Arial" pitchFamily="34" charset="0"/>
              </a:rPr>
              <a:t>Emergence of CPE in the UK </a:t>
            </a:r>
            <a:endParaRPr lang="en-GB" sz="3600" dirty="0">
              <a:latin typeface="Arial" pitchFamily="34" charset="0"/>
              <a:cs typeface="Arial" pitchFamily="34" charset="0"/>
            </a:endParaRPr>
          </a:p>
        </p:txBody>
      </p:sp>
      <p:pic>
        <p:nvPicPr>
          <p:cNvPr id="5" name="Picture 5"/>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3000"/>
                    </a14:imgEffect>
                  </a14:imgLayer>
                </a14:imgProps>
              </a:ext>
              <a:ext uri="{28A0092B-C50C-407E-A947-70E740481C1C}">
                <a14:useLocalDpi xmlns:a14="http://schemas.microsoft.com/office/drawing/2010/main" val="0"/>
              </a:ext>
            </a:extLst>
          </a:blip>
          <a:srcRect t="4153"/>
          <a:stretch/>
        </p:blipFill>
        <p:spPr bwMode="auto">
          <a:xfrm>
            <a:off x="300038" y="1164548"/>
            <a:ext cx="8543925" cy="4208668"/>
          </a:xfrm>
          <a:prstGeom prst="rect">
            <a:avLst/>
          </a:prstGeom>
          <a:noFill/>
          <a:ln>
            <a:noFill/>
          </a:ln>
          <a:effectLst>
            <a:glow rad="127000">
              <a:schemeClr val="bg1"/>
            </a:glow>
            <a:outerShdw dist="35921" dir="2700000" algn="ctr" rotWithShape="0">
              <a:schemeClr val="bg2"/>
            </a:outerShdw>
          </a:effectLst>
        </p:spPr>
      </p:pic>
      <p:sp>
        <p:nvSpPr>
          <p:cNvPr id="6" name="Rectangle 5"/>
          <p:cNvSpPr>
            <a:spLocks noChangeArrowheads="1"/>
          </p:cNvSpPr>
          <p:nvPr/>
        </p:nvSpPr>
        <p:spPr bwMode="auto">
          <a:xfrm>
            <a:off x="71438" y="6453336"/>
            <a:ext cx="6229350" cy="307777"/>
          </a:xfrm>
          <a:prstGeom prst="rect">
            <a:avLst/>
          </a:prstGeom>
          <a:noFill/>
          <a:ln w="9525">
            <a:noFill/>
            <a:miter lim="800000"/>
            <a:headEnd/>
            <a:tailEnd/>
          </a:ln>
        </p:spPr>
        <p:txBody>
          <a:bodyPr>
            <a:spAutoFit/>
          </a:bodyPr>
          <a:lstStyle/>
          <a:p>
            <a:pPr marL="342900" indent="-342900"/>
            <a:r>
              <a:rPr lang="en-GB" sz="1400" dirty="0" smtClean="0">
                <a:latin typeface="Arial" pitchFamily="34" charset="0"/>
                <a:cs typeface="Arial" pitchFamily="34" charset="0"/>
              </a:rPr>
              <a:t>PHE.</a:t>
            </a:r>
            <a:endParaRPr lang="en-GB" sz="1400" dirty="0">
              <a:latin typeface="Arial" pitchFamily="34" charset="0"/>
              <a:cs typeface="Arial" pitchFamily="34" charset="0"/>
            </a:endParaRPr>
          </a:p>
        </p:txBody>
      </p:sp>
    </p:spTree>
    <p:extLst>
      <p:ext uri="{BB962C8B-B14F-4D97-AF65-F5344CB8AC3E}">
        <p14:creationId xmlns:p14="http://schemas.microsoft.com/office/powerpoint/2010/main" val="427456588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116632"/>
            <a:ext cx="8229600" cy="1143001"/>
          </a:xfrm>
        </p:spPr>
        <p:txBody>
          <a:bodyPr>
            <a:normAutofit/>
          </a:bodyPr>
          <a:lstStyle/>
          <a:p>
            <a:r>
              <a:rPr lang="en-GB" sz="3600" dirty="0" smtClean="0">
                <a:latin typeface="Arial" pitchFamily="34" charset="0"/>
                <a:ea typeface="ＭＳ Ｐゴシック" pitchFamily="34" charset="-128"/>
                <a:cs typeface="Arial" pitchFamily="34" charset="0"/>
              </a:rPr>
              <a:t>CPE in the UK and US</a:t>
            </a:r>
          </a:p>
        </p:txBody>
      </p:sp>
      <p:pic>
        <p:nvPicPr>
          <p:cNvPr id="21507" name="Picture 2"/>
          <p:cNvPicPr>
            <a:picLocks noChangeAspect="1" noChangeArrowheads="1"/>
          </p:cNvPicPr>
          <p:nvPr/>
        </p:nvPicPr>
        <p:blipFill>
          <a:blip r:embed="rId2" cstate="print"/>
          <a:srcRect/>
          <a:stretch>
            <a:fillRect/>
          </a:stretch>
        </p:blipFill>
        <p:spPr bwMode="auto">
          <a:xfrm>
            <a:off x="357188" y="1073150"/>
            <a:ext cx="2339975" cy="3292475"/>
          </a:xfrm>
          <a:prstGeom prst="rect">
            <a:avLst/>
          </a:prstGeom>
          <a:noFill/>
          <a:ln w="9525">
            <a:noFill/>
            <a:miter lim="800000"/>
            <a:headEnd/>
            <a:tailEnd/>
          </a:ln>
        </p:spPr>
      </p:pic>
      <p:pic>
        <p:nvPicPr>
          <p:cNvPr id="21508" name="Picture 4"/>
          <p:cNvPicPr>
            <a:picLocks noChangeAspect="1" noChangeArrowheads="1"/>
          </p:cNvPicPr>
          <p:nvPr/>
        </p:nvPicPr>
        <p:blipFill>
          <a:blip r:embed="rId3" cstate="print"/>
          <a:srcRect/>
          <a:stretch>
            <a:fillRect/>
          </a:stretch>
        </p:blipFill>
        <p:spPr bwMode="auto">
          <a:xfrm>
            <a:off x="1331913" y="1341438"/>
            <a:ext cx="2598737" cy="3671887"/>
          </a:xfrm>
          <a:prstGeom prst="rect">
            <a:avLst/>
          </a:prstGeom>
          <a:noFill/>
          <a:ln w="9525">
            <a:noFill/>
            <a:miter lim="800000"/>
            <a:headEnd/>
            <a:tailEnd/>
          </a:ln>
        </p:spPr>
      </p:pic>
      <p:pic>
        <p:nvPicPr>
          <p:cNvPr id="21509" name="Picture 3"/>
          <p:cNvPicPr>
            <a:picLocks noChangeAspect="1" noChangeArrowheads="1"/>
          </p:cNvPicPr>
          <p:nvPr/>
        </p:nvPicPr>
        <p:blipFill>
          <a:blip r:embed="rId4" cstate="print"/>
          <a:srcRect/>
          <a:stretch>
            <a:fillRect/>
          </a:stretch>
        </p:blipFill>
        <p:spPr bwMode="auto">
          <a:xfrm>
            <a:off x="2051050" y="1989138"/>
            <a:ext cx="2641600" cy="3743325"/>
          </a:xfrm>
          <a:prstGeom prst="rect">
            <a:avLst/>
          </a:prstGeom>
          <a:noFill/>
          <a:ln w="9525">
            <a:noFill/>
            <a:miter lim="800000"/>
            <a:headEnd/>
            <a:tailEnd/>
          </a:ln>
        </p:spPr>
      </p:pic>
      <p:pic>
        <p:nvPicPr>
          <p:cNvPr id="21510" name="Picture 2"/>
          <p:cNvPicPr>
            <a:picLocks noChangeAspect="1" noChangeArrowheads="1"/>
          </p:cNvPicPr>
          <p:nvPr/>
        </p:nvPicPr>
        <p:blipFill>
          <a:blip r:embed="rId5" cstate="print"/>
          <a:srcRect/>
          <a:stretch>
            <a:fillRect/>
          </a:stretch>
        </p:blipFill>
        <p:spPr bwMode="auto">
          <a:xfrm>
            <a:off x="5435600" y="1412875"/>
            <a:ext cx="3203575" cy="41767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502024"/>
            <a:ext cx="8229600" cy="1143000"/>
          </a:xfrm>
        </p:spPr>
        <p:txBody>
          <a:bodyPr>
            <a:noAutofit/>
          </a:bodyPr>
          <a:lstStyle/>
          <a:p>
            <a:pPr algn="ctr"/>
            <a:r>
              <a:rPr lang="en-GB" sz="7200" dirty="0" smtClean="0">
                <a:solidFill>
                  <a:schemeClr val="tx1"/>
                </a:solidFill>
                <a:latin typeface="Arial" pitchFamily="34" charset="0"/>
                <a:cs typeface="Arial" pitchFamily="34" charset="0"/>
              </a:rPr>
              <a:t>Evidence-free zone</a:t>
            </a:r>
            <a:endParaRPr lang="en-GB" sz="72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53818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260648"/>
          <a:ext cx="86044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579" name="Rectangle 4"/>
          <p:cNvSpPr>
            <a:spLocks noChangeArrowheads="1"/>
          </p:cNvSpPr>
          <p:nvPr/>
        </p:nvSpPr>
        <p:spPr bwMode="auto">
          <a:xfrm>
            <a:off x="0" y="6443663"/>
            <a:ext cx="7667625" cy="338554"/>
          </a:xfrm>
          <a:prstGeom prst="rect">
            <a:avLst/>
          </a:prstGeom>
          <a:noFill/>
          <a:ln w="9525">
            <a:noFill/>
            <a:miter lim="800000"/>
            <a:headEnd/>
            <a:tailEnd/>
          </a:ln>
        </p:spPr>
        <p:txBody>
          <a:bodyPr>
            <a:spAutoFit/>
          </a:bodyPr>
          <a:lstStyle/>
          <a:p>
            <a:r>
              <a:rPr lang="en-GB" sz="1600" dirty="0" smtClean="0">
                <a:latin typeface="Arial" pitchFamily="34" charset="0"/>
                <a:cs typeface="Arial" pitchFamily="34" charset="0"/>
              </a:rPr>
              <a:t>Otter </a:t>
            </a:r>
            <a:r>
              <a:rPr lang="en-GB" sz="1600" i="1" dirty="0" smtClean="0">
                <a:latin typeface="Arial" pitchFamily="34" charset="0"/>
                <a:cs typeface="Arial" pitchFamily="34" charset="0"/>
              </a:rPr>
              <a:t>et al. </a:t>
            </a:r>
            <a:r>
              <a:rPr lang="en-GB" sz="1600" i="1" dirty="0" err="1" smtClean="0">
                <a:latin typeface="Arial" pitchFamily="34" charset="0"/>
                <a:cs typeface="Arial" pitchFamily="34" charset="0"/>
              </a:rPr>
              <a:t>Clin</a:t>
            </a:r>
            <a:r>
              <a:rPr lang="en-GB" sz="1600" i="1" dirty="0" smtClean="0">
                <a:latin typeface="Arial" pitchFamily="34" charset="0"/>
                <a:cs typeface="Arial" pitchFamily="34" charset="0"/>
              </a:rPr>
              <a:t> </a:t>
            </a:r>
            <a:r>
              <a:rPr lang="en-GB" sz="1600" i="1" dirty="0" err="1" smtClean="0">
                <a:latin typeface="Arial" pitchFamily="34" charset="0"/>
                <a:cs typeface="Arial" pitchFamily="34" charset="0"/>
              </a:rPr>
              <a:t>Microbiol</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2015;21:1057-1066.</a:t>
            </a:r>
            <a:endParaRPr lang="en-GB" sz="16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GB" sz="3600" dirty="0" smtClean="0">
                <a:latin typeface="Arial" pitchFamily="34" charset="0"/>
                <a:ea typeface="ＭＳ Ｐゴシック" pitchFamily="34" charset="-128"/>
                <a:cs typeface="Arial" pitchFamily="34" charset="0"/>
              </a:rPr>
              <a:t>Summary</a:t>
            </a:r>
          </a:p>
        </p:txBody>
      </p:sp>
      <p:sp>
        <p:nvSpPr>
          <p:cNvPr id="39939" name="TextBox 3"/>
          <p:cNvSpPr txBox="1">
            <a:spLocks noChangeArrowheads="1"/>
          </p:cNvSpPr>
          <p:nvPr/>
        </p:nvSpPr>
        <p:spPr bwMode="auto">
          <a:xfrm>
            <a:off x="321188" y="1516063"/>
            <a:ext cx="8359671" cy="4154984"/>
          </a:xfrm>
          <a:prstGeom prst="rect">
            <a:avLst/>
          </a:prstGeom>
          <a:noFill/>
          <a:ln w="9525">
            <a:noFill/>
            <a:miter lim="800000"/>
            <a:headEnd/>
            <a:tailEnd/>
          </a:ln>
        </p:spPr>
        <p:txBody>
          <a:bodyPr wrap="square">
            <a:spAutoFit/>
          </a:bodyPr>
          <a:lstStyle/>
          <a:p>
            <a:pPr marL="457200" indent="-457200">
              <a:buClr>
                <a:schemeClr val="accent1"/>
              </a:buClr>
              <a:buFont typeface="+mj-lt"/>
              <a:buAutoNum type="arabicPeriod"/>
            </a:pPr>
            <a:r>
              <a:rPr lang="en-GB" sz="2400" dirty="0" smtClean="0">
                <a:latin typeface="Arial" pitchFamily="34" charset="0"/>
                <a:cs typeface="Arial" pitchFamily="34" charset="0"/>
              </a:rPr>
              <a:t>MDR-GNR are emerging worldwide and represent a unique threat.</a:t>
            </a:r>
            <a:endParaRPr lang="en-GB" sz="2400" dirty="0">
              <a:latin typeface="Arial" pitchFamily="34" charset="0"/>
              <a:cs typeface="Arial" pitchFamily="34" charset="0"/>
            </a:endParaRPr>
          </a:p>
          <a:p>
            <a:pPr marL="457200" indent="-457200">
              <a:buClr>
                <a:schemeClr val="accent1"/>
              </a:buClr>
              <a:buFont typeface="+mj-lt"/>
              <a:buAutoNum type="arabicPeriod"/>
            </a:pPr>
            <a:r>
              <a:rPr lang="en-GB" sz="2400" dirty="0" smtClean="0">
                <a:latin typeface="Arial" pitchFamily="34" charset="0"/>
                <a:cs typeface="Arial" pitchFamily="34" charset="0"/>
              </a:rPr>
              <a:t>CPE in particular combine resistance, virulence and the potential for rapid spread.</a:t>
            </a:r>
          </a:p>
          <a:p>
            <a:pPr marL="457200" indent="-457200">
              <a:buClr>
                <a:schemeClr val="accent1"/>
              </a:buClr>
              <a:buFont typeface="+mj-lt"/>
              <a:buAutoNum type="arabicPeriod"/>
            </a:pPr>
            <a:r>
              <a:rPr lang="en-GB" sz="2400" dirty="0" smtClean="0">
                <a:latin typeface="Arial" pitchFamily="34" charset="0"/>
                <a:cs typeface="Arial" pitchFamily="34" charset="0"/>
              </a:rPr>
              <a:t>Prevalence in the US and Europe appears to be patchy, but increasing; rates in parts of S. Europe are high.</a:t>
            </a:r>
          </a:p>
          <a:p>
            <a:pPr marL="457200" indent="-457200">
              <a:buClr>
                <a:schemeClr val="accent1"/>
              </a:buClr>
              <a:buFont typeface="+mj-lt"/>
              <a:buAutoNum type="arabicPeriod"/>
            </a:pPr>
            <a:r>
              <a:rPr lang="en-GB" sz="2400" dirty="0" smtClean="0">
                <a:latin typeface="Arial" pitchFamily="34" charset="0"/>
                <a:cs typeface="Arial" pitchFamily="34" charset="0"/>
              </a:rPr>
              <a:t>We do not yet know what is effective in terms of prevention and control, but screening and isolation of carriers seems prudent.</a:t>
            </a:r>
          </a:p>
          <a:p>
            <a:pPr>
              <a:buClr>
                <a:schemeClr val="accent4">
                  <a:lumMod val="75000"/>
                </a:schemeClr>
              </a:buClr>
            </a:pPr>
            <a:endParaRPr lang="en-GB" sz="2400" dirty="0" smtClean="0">
              <a:latin typeface="Arial" pitchFamily="34" charset="0"/>
              <a:cs typeface="Arial" pitchFamily="34" charset="0"/>
            </a:endParaRPr>
          </a:p>
          <a:p>
            <a:pPr marL="261938" indent="-261938">
              <a:buClr>
                <a:schemeClr val="accent4">
                  <a:lumMod val="75000"/>
                </a:schemeClr>
              </a:buClr>
              <a:buFont typeface="Wingdings" pitchFamily="2" charset="2"/>
              <a:buChar char="§"/>
            </a:pPr>
            <a:endParaRPr lang="en-GB" sz="2400" dirty="0">
              <a:latin typeface="Arial" pitchFamily="34" charset="0"/>
              <a:cs typeface="Arial" pitchFamily="34" charset="0"/>
            </a:endParaRPr>
          </a:p>
        </p:txBody>
      </p:sp>
    </p:spTree>
    <p:custDataLst>
      <p:tags r:id="rId1"/>
    </p:custData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473116"/>
            <a:ext cx="468052" cy="468052"/>
          </a:xfrm>
          <a:prstGeom prst="rect">
            <a:avLst/>
          </a:prstGeom>
        </p:spPr>
      </p:pic>
      <p:sp>
        <p:nvSpPr>
          <p:cNvPr id="4" name="TextBox 3"/>
          <p:cNvSpPr txBox="1"/>
          <p:nvPr/>
        </p:nvSpPr>
        <p:spPr>
          <a:xfrm>
            <a:off x="575556" y="641039"/>
            <a:ext cx="8064896" cy="5062924"/>
          </a:xfrm>
          <a:prstGeom prst="rect">
            <a:avLst/>
          </a:prstGeom>
          <a:noFill/>
        </p:spPr>
        <p:txBody>
          <a:bodyPr wrap="square" rtlCol="0">
            <a:spAutoFit/>
          </a:bodyPr>
          <a:lstStyle/>
          <a:p>
            <a:r>
              <a:rPr lang="en-GB" sz="3600" b="1" dirty="0" smtClean="0">
                <a:latin typeface="Arial" pitchFamily="34" charset="0"/>
                <a:cs typeface="Arial" pitchFamily="34" charset="0"/>
              </a:rPr>
              <a:t>CPE: coming to a hospital near you!</a:t>
            </a:r>
          </a:p>
          <a:p>
            <a:endParaRPr lang="en-GB" sz="4000" dirty="0" smtClean="0">
              <a:latin typeface="Arial" pitchFamily="34" charset="0"/>
              <a:cs typeface="Arial" pitchFamily="34" charset="0"/>
            </a:endParaRPr>
          </a:p>
          <a:p>
            <a:endParaRPr lang="en-GB" sz="4000" dirty="0">
              <a:latin typeface="Arial" pitchFamily="34" charset="0"/>
              <a:cs typeface="Arial" pitchFamily="34" charset="0"/>
            </a:endParaRPr>
          </a:p>
          <a:p>
            <a:endParaRPr lang="en-GB" sz="4000" dirty="0" smtClean="0">
              <a:latin typeface="Arial" pitchFamily="34" charset="0"/>
              <a:cs typeface="Arial" pitchFamily="34" charset="0"/>
            </a:endParaRPr>
          </a:p>
          <a:p>
            <a:r>
              <a:rPr lang="en-GB" sz="2800" dirty="0" smtClean="0">
                <a:latin typeface="Arial" pitchFamily="34" charset="0"/>
                <a:cs typeface="Arial" pitchFamily="34" charset="0"/>
              </a:rPr>
              <a:t>Jon Otter, PhD </a:t>
            </a:r>
            <a:r>
              <a:rPr lang="en-GB" sz="2800" dirty="0" err="1" smtClean="0">
                <a:latin typeface="Arial" pitchFamily="34" charset="0"/>
                <a:cs typeface="Arial" pitchFamily="34" charset="0"/>
              </a:rPr>
              <a:t>FRCPath</a:t>
            </a:r>
            <a:endParaRPr lang="en-GB" sz="2800" dirty="0" smtClean="0">
              <a:latin typeface="Arial" pitchFamily="34" charset="0"/>
              <a:cs typeface="Arial" pitchFamily="34" charset="0"/>
            </a:endParaRPr>
          </a:p>
          <a:p>
            <a:r>
              <a:rPr lang="en-GB" sz="2800" dirty="0" smtClean="0">
                <a:latin typeface="Arial" pitchFamily="34" charset="0"/>
                <a:cs typeface="Arial" pitchFamily="34" charset="0"/>
              </a:rPr>
              <a:t>Imperial College Healthcare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162094248"/>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1442</TotalTime>
  <Words>831</Words>
  <Application>Microsoft Office PowerPoint</Application>
  <PresentationFormat>On-screen Show (4:3)</PresentationFormat>
  <Paragraphs>231</Paragraphs>
  <Slides>23</Slides>
  <Notes>5</Notes>
  <HiddenSlides>0</HiddenSlides>
  <MMClips>1</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MRSA bacteraemia, England 2001-2013</vt:lpstr>
      <vt:lpstr>C. difficile infection (CDI), England 2004-2013</vt:lpstr>
      <vt:lpstr>PowerPoint Presentation</vt:lpstr>
      <vt:lpstr>What’s the problem?</vt:lpstr>
      <vt:lpstr>Rising threat from MDR-GNR</vt:lpstr>
      <vt:lpstr>CRE or CPE (or possibly CP-CRE)?!</vt:lpstr>
      <vt:lpstr>Creating a monster</vt:lpstr>
      <vt:lpstr>Enterobacteriaceae vs. non-fermenters</vt:lpstr>
      <vt:lpstr>What’s the problem? Resistance </vt:lpstr>
      <vt:lpstr>What’s the problem? Mortality</vt:lpstr>
      <vt:lpstr>What’s the problem? Rapid spread</vt:lpstr>
      <vt:lpstr>PowerPoint Presentation</vt:lpstr>
      <vt:lpstr>Acronym minefield</vt:lpstr>
      <vt:lpstr>Understanding the enemy</vt:lpstr>
      <vt:lpstr>CRE in the USA</vt:lpstr>
      <vt:lpstr>Colistin resistance in Italy</vt:lpstr>
      <vt:lpstr>Emergence of CPE in the UK </vt:lpstr>
      <vt:lpstr>CPE in the UK and US</vt:lpstr>
      <vt:lpstr>Evidence-free zone</vt:lpstr>
      <vt:lpstr>PowerPoint Presentation</vt:lpstr>
      <vt:lpstr>Summary</vt:lpstr>
      <vt:lpstr>PowerPoint Presentation</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Otter</dc:creator>
  <cp:lastModifiedBy>Jon Otter</cp:lastModifiedBy>
  <cp:revision>46</cp:revision>
  <dcterms:created xsi:type="dcterms:W3CDTF">2015-03-09T16:50:51Z</dcterms:created>
  <dcterms:modified xsi:type="dcterms:W3CDTF">2016-06-24T13:18:28Z</dcterms:modified>
</cp:coreProperties>
</file>