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350" r:id="rId3"/>
    <p:sldId id="376" r:id="rId4"/>
    <p:sldId id="386" r:id="rId5"/>
    <p:sldId id="396" r:id="rId6"/>
    <p:sldId id="379" r:id="rId7"/>
    <p:sldId id="380" r:id="rId8"/>
    <p:sldId id="395" r:id="rId9"/>
    <p:sldId id="403" r:id="rId10"/>
    <p:sldId id="391" r:id="rId11"/>
    <p:sldId id="381" r:id="rId12"/>
    <p:sldId id="375" r:id="rId13"/>
    <p:sldId id="394" r:id="rId14"/>
    <p:sldId id="410" r:id="rId15"/>
    <p:sldId id="411" r:id="rId16"/>
    <p:sldId id="412" r:id="rId17"/>
    <p:sldId id="385" r:id="rId18"/>
    <p:sldId id="382" r:id="rId19"/>
    <p:sldId id="402" r:id="rId20"/>
    <p:sldId id="405" r:id="rId21"/>
    <p:sldId id="404" r:id="rId22"/>
    <p:sldId id="407" r:id="rId23"/>
    <p:sldId id="408" r:id="rId24"/>
    <p:sldId id="415" r:id="rId25"/>
    <p:sldId id="383" r:id="rId26"/>
    <p:sldId id="406" r:id="rId27"/>
    <p:sldId id="400" r:id="rId28"/>
    <p:sldId id="387" r:id="rId29"/>
    <p:sldId id="378" r:id="rId30"/>
    <p:sldId id="398" r:id="rId31"/>
    <p:sldId id="413" r:id="rId32"/>
    <p:sldId id="414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B3B3"/>
    <a:srgbClr val="FF69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94660"/>
  </p:normalViewPr>
  <p:slideViewPr>
    <p:cSldViewPr>
      <p:cViewPr>
        <p:scale>
          <a:sx n="60" d="100"/>
          <a:sy n="60" d="100"/>
        </p:scale>
        <p:origin x="-1566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2196383-866D-4F8E-8F37-5B9DA91782B8}" type="doc">
      <dgm:prSet loTypeId="urn:microsoft.com/office/officeart/2005/8/layout/process2" loCatId="process" qsTypeId="urn:microsoft.com/office/officeart/2005/8/quickstyle/simple4" qsCatId="simple" csTypeId="urn:microsoft.com/office/officeart/2005/8/colors/colorful2" csCatId="colorful" phldr="1"/>
      <dgm:spPr/>
    </dgm:pt>
    <dgm:pt modelId="{C1EF8B92-EE5D-4A63-8539-E251DD1F4876}">
      <dgm:prSet phldrT="[Text]" custT="1"/>
      <dgm:spPr/>
      <dgm:t>
        <a:bodyPr/>
        <a:lstStyle/>
        <a:p>
          <a:r>
            <a:rPr lang="en-GB" sz="3600" dirty="0" smtClean="0">
              <a:latin typeface="Arial" panose="020B0604020202020204" pitchFamily="34" charset="0"/>
              <a:cs typeface="Arial" panose="020B0604020202020204" pitchFamily="34" charset="0"/>
            </a:rPr>
            <a:t>Know your audience</a:t>
          </a:r>
          <a:endParaRPr lang="en-GB" sz="3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FEFAC3A-D5FB-44CD-8799-F406453D2ED2}" type="parTrans" cxnId="{3D95C4F5-3FE7-4ADA-B769-806F719464CC}">
      <dgm:prSet/>
      <dgm:spPr/>
      <dgm:t>
        <a:bodyPr/>
        <a:lstStyle/>
        <a:p>
          <a:endParaRPr lang="en-GB" sz="3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9ED4886-4113-4A7B-94AA-90070D3D4F97}" type="sibTrans" cxnId="{3D95C4F5-3FE7-4ADA-B769-806F719464CC}">
      <dgm:prSet custT="1"/>
      <dgm:spPr/>
      <dgm:t>
        <a:bodyPr/>
        <a:lstStyle/>
        <a:p>
          <a:endParaRPr lang="en-GB" sz="3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1D41C48-1007-40A6-83C6-F0A4328EA29B}">
      <dgm:prSet phldrT="[Text]" custT="1"/>
      <dgm:spPr/>
      <dgm:t>
        <a:bodyPr/>
        <a:lstStyle/>
        <a:p>
          <a:r>
            <a:rPr lang="en-GB" sz="3600" dirty="0" smtClean="0">
              <a:latin typeface="Arial" panose="020B0604020202020204" pitchFamily="34" charset="0"/>
              <a:cs typeface="Arial" panose="020B0604020202020204" pitchFamily="34" charset="0"/>
            </a:rPr>
            <a:t>Understand the need</a:t>
          </a:r>
          <a:endParaRPr lang="en-GB" sz="3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DB34682-7A32-49FA-86F7-9F422DB75673}" type="parTrans" cxnId="{9A2B7DA8-53C4-41AE-9570-ADBF7BC4748F}">
      <dgm:prSet/>
      <dgm:spPr/>
      <dgm:t>
        <a:bodyPr/>
        <a:lstStyle/>
        <a:p>
          <a:endParaRPr lang="en-GB" sz="3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0BE146E-C727-45FD-85E8-E80EA4D0E25C}" type="sibTrans" cxnId="{9A2B7DA8-53C4-41AE-9570-ADBF7BC4748F}">
      <dgm:prSet custT="1"/>
      <dgm:spPr/>
      <dgm:t>
        <a:bodyPr/>
        <a:lstStyle/>
        <a:p>
          <a:endParaRPr lang="en-GB" sz="3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A61AD59-F8E8-4713-AB69-F9ADBD1DC63C}">
      <dgm:prSet phldrT="[Text]" custT="1"/>
      <dgm:spPr/>
      <dgm:t>
        <a:bodyPr/>
        <a:lstStyle/>
        <a:p>
          <a:r>
            <a:rPr lang="en-GB" sz="3600" dirty="0" smtClean="0">
              <a:latin typeface="Arial" panose="020B0604020202020204" pitchFamily="34" charset="0"/>
              <a:cs typeface="Arial" panose="020B0604020202020204" pitchFamily="34" charset="0"/>
            </a:rPr>
            <a:t>Listen to the client</a:t>
          </a:r>
          <a:endParaRPr lang="en-GB" sz="3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60AD2B9-37DB-423A-BE7D-339D72E66332}" type="parTrans" cxnId="{8A15E9CE-945F-4F2E-99DF-B0DA74971D70}">
      <dgm:prSet/>
      <dgm:spPr/>
      <dgm:t>
        <a:bodyPr/>
        <a:lstStyle/>
        <a:p>
          <a:endParaRPr lang="en-GB" sz="3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7C387E3-ED9B-4230-8458-06FDBF3C598A}" type="sibTrans" cxnId="{8A15E9CE-945F-4F2E-99DF-B0DA74971D70}">
      <dgm:prSet custT="1"/>
      <dgm:spPr/>
      <dgm:t>
        <a:bodyPr/>
        <a:lstStyle/>
        <a:p>
          <a:endParaRPr lang="en-GB" sz="3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AC2D4FD-DA6F-49B5-B125-17AB3F09F3CB}">
      <dgm:prSet phldrT="[Text]" custT="1"/>
      <dgm:spPr/>
      <dgm:t>
        <a:bodyPr/>
        <a:lstStyle/>
        <a:p>
          <a:r>
            <a:rPr lang="en-GB" sz="3600" dirty="0" smtClean="0">
              <a:latin typeface="Arial" panose="020B0604020202020204" pitchFamily="34" charset="0"/>
              <a:cs typeface="Arial" panose="020B0604020202020204" pitchFamily="34" charset="0"/>
            </a:rPr>
            <a:t>Be part of a convincing brand</a:t>
          </a:r>
          <a:endParaRPr lang="en-GB" sz="3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6C63BA7-A039-4C56-9FC7-F59D278CD6B4}" type="parTrans" cxnId="{7DB5A4B4-5F70-49DE-833B-61A1C43D8C46}">
      <dgm:prSet/>
      <dgm:spPr/>
      <dgm:t>
        <a:bodyPr/>
        <a:lstStyle/>
        <a:p>
          <a:endParaRPr lang="en-GB" sz="3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337503B-C2A1-4A02-A9C1-A20955D6284A}" type="sibTrans" cxnId="{7DB5A4B4-5F70-49DE-833B-61A1C43D8C46}">
      <dgm:prSet custT="1"/>
      <dgm:spPr/>
      <dgm:t>
        <a:bodyPr/>
        <a:lstStyle/>
        <a:p>
          <a:endParaRPr lang="en-GB" sz="3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A94C8D7-4AC4-4FAE-8D75-0375CFF2BF4C}">
      <dgm:prSet phldrT="[Text]" custT="1"/>
      <dgm:spPr/>
      <dgm:t>
        <a:bodyPr/>
        <a:lstStyle/>
        <a:p>
          <a:r>
            <a:rPr lang="en-GB" sz="3600" dirty="0" smtClean="0">
              <a:latin typeface="Arial" panose="020B0604020202020204" pitchFamily="34" charset="0"/>
              <a:cs typeface="Arial" panose="020B0604020202020204" pitchFamily="34" charset="0"/>
            </a:rPr>
            <a:t>Be quietly tenacious</a:t>
          </a:r>
          <a:endParaRPr lang="en-GB" sz="3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4D85D5D-C621-4147-B886-DDC69194D123}" type="parTrans" cxnId="{09FBA29A-F93B-4B88-9646-EB45363A9AEB}">
      <dgm:prSet/>
      <dgm:spPr/>
      <dgm:t>
        <a:bodyPr/>
        <a:lstStyle/>
        <a:p>
          <a:endParaRPr lang="en-GB" sz="3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F839AC5-88AA-4A19-AB13-D7C60B4A267E}" type="sibTrans" cxnId="{09FBA29A-F93B-4B88-9646-EB45363A9AEB}">
      <dgm:prSet/>
      <dgm:spPr/>
      <dgm:t>
        <a:bodyPr/>
        <a:lstStyle/>
        <a:p>
          <a:endParaRPr lang="en-GB" sz="3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2259701-2620-4DFC-96C9-FBAE2361F96F}" type="pres">
      <dgm:prSet presAssocID="{62196383-866D-4F8E-8F37-5B9DA91782B8}" presName="linearFlow" presStyleCnt="0">
        <dgm:presLayoutVars>
          <dgm:resizeHandles val="exact"/>
        </dgm:presLayoutVars>
      </dgm:prSet>
      <dgm:spPr/>
    </dgm:pt>
    <dgm:pt modelId="{98AE11F5-E82D-4FF9-B1BC-13E0DD9D7BF2}" type="pres">
      <dgm:prSet presAssocID="{C1EF8B92-EE5D-4A63-8539-E251DD1F4876}" presName="node" presStyleLbl="node1" presStyleIdx="0" presStyleCnt="5" custScaleX="235944" custLinFactNeighborX="10005" custLinFactNeighborY="-1601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9BE7EAF-5888-4C95-97E6-1910B3AB1952}" type="pres">
      <dgm:prSet presAssocID="{A9ED4886-4113-4A7B-94AA-90070D3D4F97}" presName="sibTrans" presStyleLbl="sibTrans2D1" presStyleIdx="0" presStyleCnt="4" custScaleX="109736" custScaleY="79176"/>
      <dgm:spPr/>
      <dgm:t>
        <a:bodyPr/>
        <a:lstStyle/>
        <a:p>
          <a:endParaRPr lang="en-GB"/>
        </a:p>
      </dgm:t>
    </dgm:pt>
    <dgm:pt modelId="{6816D1B8-0D5A-479C-ADBC-EE380770DEF9}" type="pres">
      <dgm:prSet presAssocID="{A9ED4886-4113-4A7B-94AA-90070D3D4F97}" presName="connectorText" presStyleLbl="sibTrans2D1" presStyleIdx="0" presStyleCnt="4"/>
      <dgm:spPr/>
      <dgm:t>
        <a:bodyPr/>
        <a:lstStyle/>
        <a:p>
          <a:endParaRPr lang="en-GB"/>
        </a:p>
      </dgm:t>
    </dgm:pt>
    <dgm:pt modelId="{8C5C6C3A-548C-4B13-8A84-376922F6753D}" type="pres">
      <dgm:prSet presAssocID="{D1D41C48-1007-40A6-83C6-F0A4328EA29B}" presName="node" presStyleLbl="node1" presStyleIdx="1" presStyleCnt="5" custScaleX="235944" custLinFactNeighborX="10005" custLinFactNeighborY="-1601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027A918-F440-446F-A7E9-B5872070C03E}" type="pres">
      <dgm:prSet presAssocID="{90BE146E-C727-45FD-85E8-E80EA4D0E25C}" presName="sibTrans" presStyleLbl="sibTrans2D1" presStyleIdx="1" presStyleCnt="4" custScaleX="109736" custScaleY="79176"/>
      <dgm:spPr/>
      <dgm:t>
        <a:bodyPr/>
        <a:lstStyle/>
        <a:p>
          <a:endParaRPr lang="en-GB"/>
        </a:p>
      </dgm:t>
    </dgm:pt>
    <dgm:pt modelId="{15B2AEC2-B0FA-4B26-8FC2-A992D1479E12}" type="pres">
      <dgm:prSet presAssocID="{90BE146E-C727-45FD-85E8-E80EA4D0E25C}" presName="connectorText" presStyleLbl="sibTrans2D1" presStyleIdx="1" presStyleCnt="4"/>
      <dgm:spPr/>
      <dgm:t>
        <a:bodyPr/>
        <a:lstStyle/>
        <a:p>
          <a:endParaRPr lang="en-GB"/>
        </a:p>
      </dgm:t>
    </dgm:pt>
    <dgm:pt modelId="{8AED7B3F-CD3F-4EFA-944E-0570D5E77EF7}" type="pres">
      <dgm:prSet presAssocID="{DA61AD59-F8E8-4713-AB69-F9ADBD1DC63C}" presName="node" presStyleLbl="node1" presStyleIdx="2" presStyleCnt="5" custScaleX="235944" custLinFactNeighborX="10005" custLinFactNeighborY="-1601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1C73CE4-B9A5-4816-A78E-4D6949E93A01}" type="pres">
      <dgm:prSet presAssocID="{27C387E3-ED9B-4230-8458-06FDBF3C598A}" presName="sibTrans" presStyleLbl="sibTrans2D1" presStyleIdx="2" presStyleCnt="4" custScaleX="109736" custScaleY="79176"/>
      <dgm:spPr/>
      <dgm:t>
        <a:bodyPr/>
        <a:lstStyle/>
        <a:p>
          <a:endParaRPr lang="en-GB"/>
        </a:p>
      </dgm:t>
    </dgm:pt>
    <dgm:pt modelId="{86ED8F52-D2EB-4B9E-A3F0-C1771D5B3A16}" type="pres">
      <dgm:prSet presAssocID="{27C387E3-ED9B-4230-8458-06FDBF3C598A}" presName="connectorText" presStyleLbl="sibTrans2D1" presStyleIdx="2" presStyleCnt="4"/>
      <dgm:spPr/>
      <dgm:t>
        <a:bodyPr/>
        <a:lstStyle/>
        <a:p>
          <a:endParaRPr lang="en-GB"/>
        </a:p>
      </dgm:t>
    </dgm:pt>
    <dgm:pt modelId="{28EC9B43-2407-4981-B2AB-5890E9D54B18}" type="pres">
      <dgm:prSet presAssocID="{FAC2D4FD-DA6F-49B5-B125-17AB3F09F3CB}" presName="node" presStyleLbl="node1" presStyleIdx="3" presStyleCnt="5" custScaleX="235944" custLinFactNeighborX="10005" custLinFactNeighborY="-1601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3040297-8F25-4D8D-8A6F-9A11EACA1714}" type="pres">
      <dgm:prSet presAssocID="{1337503B-C2A1-4A02-A9C1-A20955D6284A}" presName="sibTrans" presStyleLbl="sibTrans2D1" presStyleIdx="3" presStyleCnt="4" custScaleX="109736" custScaleY="79176"/>
      <dgm:spPr/>
      <dgm:t>
        <a:bodyPr/>
        <a:lstStyle/>
        <a:p>
          <a:endParaRPr lang="en-GB"/>
        </a:p>
      </dgm:t>
    </dgm:pt>
    <dgm:pt modelId="{E4A569EA-3533-49EB-AD2B-47FB61097208}" type="pres">
      <dgm:prSet presAssocID="{1337503B-C2A1-4A02-A9C1-A20955D6284A}" presName="connectorText" presStyleLbl="sibTrans2D1" presStyleIdx="3" presStyleCnt="4"/>
      <dgm:spPr/>
      <dgm:t>
        <a:bodyPr/>
        <a:lstStyle/>
        <a:p>
          <a:endParaRPr lang="en-GB"/>
        </a:p>
      </dgm:t>
    </dgm:pt>
    <dgm:pt modelId="{BC8410BE-8CD2-4960-957B-5E66BE7C8EBF}" type="pres">
      <dgm:prSet presAssocID="{CA94C8D7-4AC4-4FAE-8D75-0375CFF2BF4C}" presName="node" presStyleLbl="node1" presStyleIdx="4" presStyleCnt="5" custScaleX="235944" custLinFactNeighborX="10005" custLinFactNeighborY="-1601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B4AC9EFC-BC3D-4704-8E3A-3C647F48CA11}" type="presOf" srcId="{A9ED4886-4113-4A7B-94AA-90070D3D4F97}" destId="{69BE7EAF-5888-4C95-97E6-1910B3AB1952}" srcOrd="0" destOrd="0" presId="urn:microsoft.com/office/officeart/2005/8/layout/process2"/>
    <dgm:cxn modelId="{3D95C4F5-3FE7-4ADA-B769-806F719464CC}" srcId="{62196383-866D-4F8E-8F37-5B9DA91782B8}" destId="{C1EF8B92-EE5D-4A63-8539-E251DD1F4876}" srcOrd="0" destOrd="0" parTransId="{AFEFAC3A-D5FB-44CD-8799-F406453D2ED2}" sibTransId="{A9ED4886-4113-4A7B-94AA-90070D3D4F97}"/>
    <dgm:cxn modelId="{1E862120-1DBE-48CD-8242-E42D38CDC2D4}" type="presOf" srcId="{A9ED4886-4113-4A7B-94AA-90070D3D4F97}" destId="{6816D1B8-0D5A-479C-ADBC-EE380770DEF9}" srcOrd="1" destOrd="0" presId="urn:microsoft.com/office/officeart/2005/8/layout/process2"/>
    <dgm:cxn modelId="{2DE4A5AA-84B8-4D2E-B697-2DCE2D315613}" type="presOf" srcId="{1337503B-C2A1-4A02-A9C1-A20955D6284A}" destId="{93040297-8F25-4D8D-8A6F-9A11EACA1714}" srcOrd="0" destOrd="0" presId="urn:microsoft.com/office/officeart/2005/8/layout/process2"/>
    <dgm:cxn modelId="{7DB5A4B4-5F70-49DE-833B-61A1C43D8C46}" srcId="{62196383-866D-4F8E-8F37-5B9DA91782B8}" destId="{FAC2D4FD-DA6F-49B5-B125-17AB3F09F3CB}" srcOrd="3" destOrd="0" parTransId="{D6C63BA7-A039-4C56-9FC7-F59D278CD6B4}" sibTransId="{1337503B-C2A1-4A02-A9C1-A20955D6284A}"/>
    <dgm:cxn modelId="{E959306A-3CF6-4A1C-B34C-4C1AF3477194}" type="presOf" srcId="{C1EF8B92-EE5D-4A63-8539-E251DD1F4876}" destId="{98AE11F5-E82D-4FF9-B1BC-13E0DD9D7BF2}" srcOrd="0" destOrd="0" presId="urn:microsoft.com/office/officeart/2005/8/layout/process2"/>
    <dgm:cxn modelId="{B6DAB2D9-853E-4C45-83B5-DD77AB922F3F}" type="presOf" srcId="{90BE146E-C727-45FD-85E8-E80EA4D0E25C}" destId="{15B2AEC2-B0FA-4B26-8FC2-A992D1479E12}" srcOrd="1" destOrd="0" presId="urn:microsoft.com/office/officeart/2005/8/layout/process2"/>
    <dgm:cxn modelId="{8A15E9CE-945F-4F2E-99DF-B0DA74971D70}" srcId="{62196383-866D-4F8E-8F37-5B9DA91782B8}" destId="{DA61AD59-F8E8-4713-AB69-F9ADBD1DC63C}" srcOrd="2" destOrd="0" parTransId="{160AD2B9-37DB-423A-BE7D-339D72E66332}" sibTransId="{27C387E3-ED9B-4230-8458-06FDBF3C598A}"/>
    <dgm:cxn modelId="{F6738495-30CB-4C4B-AC5E-4C0E65F4A505}" type="presOf" srcId="{90BE146E-C727-45FD-85E8-E80EA4D0E25C}" destId="{2027A918-F440-446F-A7E9-B5872070C03E}" srcOrd="0" destOrd="0" presId="urn:microsoft.com/office/officeart/2005/8/layout/process2"/>
    <dgm:cxn modelId="{053CF72F-6F16-4391-B979-ABA4F2DB6D7A}" type="presOf" srcId="{CA94C8D7-4AC4-4FAE-8D75-0375CFF2BF4C}" destId="{BC8410BE-8CD2-4960-957B-5E66BE7C8EBF}" srcOrd="0" destOrd="0" presId="urn:microsoft.com/office/officeart/2005/8/layout/process2"/>
    <dgm:cxn modelId="{C03EF574-AEDA-4752-A45F-A6018F2F7652}" type="presOf" srcId="{1337503B-C2A1-4A02-A9C1-A20955D6284A}" destId="{E4A569EA-3533-49EB-AD2B-47FB61097208}" srcOrd="1" destOrd="0" presId="urn:microsoft.com/office/officeart/2005/8/layout/process2"/>
    <dgm:cxn modelId="{9A2B7DA8-53C4-41AE-9570-ADBF7BC4748F}" srcId="{62196383-866D-4F8E-8F37-5B9DA91782B8}" destId="{D1D41C48-1007-40A6-83C6-F0A4328EA29B}" srcOrd="1" destOrd="0" parTransId="{EDB34682-7A32-49FA-86F7-9F422DB75673}" sibTransId="{90BE146E-C727-45FD-85E8-E80EA4D0E25C}"/>
    <dgm:cxn modelId="{370DA2AF-01D2-4E9E-B8D6-D893624D9D9D}" type="presOf" srcId="{D1D41C48-1007-40A6-83C6-F0A4328EA29B}" destId="{8C5C6C3A-548C-4B13-8A84-376922F6753D}" srcOrd="0" destOrd="0" presId="urn:microsoft.com/office/officeart/2005/8/layout/process2"/>
    <dgm:cxn modelId="{6746C2E5-5043-46AA-8EDE-255F9C94E1BC}" type="presOf" srcId="{DA61AD59-F8E8-4713-AB69-F9ADBD1DC63C}" destId="{8AED7B3F-CD3F-4EFA-944E-0570D5E77EF7}" srcOrd="0" destOrd="0" presId="urn:microsoft.com/office/officeart/2005/8/layout/process2"/>
    <dgm:cxn modelId="{E10EC944-AC1E-43F5-B71D-A4075312107B}" type="presOf" srcId="{27C387E3-ED9B-4230-8458-06FDBF3C598A}" destId="{86ED8F52-D2EB-4B9E-A3F0-C1771D5B3A16}" srcOrd="1" destOrd="0" presId="urn:microsoft.com/office/officeart/2005/8/layout/process2"/>
    <dgm:cxn modelId="{09FBA29A-F93B-4B88-9646-EB45363A9AEB}" srcId="{62196383-866D-4F8E-8F37-5B9DA91782B8}" destId="{CA94C8D7-4AC4-4FAE-8D75-0375CFF2BF4C}" srcOrd="4" destOrd="0" parTransId="{D4D85D5D-C621-4147-B886-DDC69194D123}" sibTransId="{EF839AC5-88AA-4A19-AB13-D7C60B4A267E}"/>
    <dgm:cxn modelId="{E81075D1-3022-4EA5-80A3-40A4FD60F6A8}" type="presOf" srcId="{62196383-866D-4F8E-8F37-5B9DA91782B8}" destId="{32259701-2620-4DFC-96C9-FBAE2361F96F}" srcOrd="0" destOrd="0" presId="urn:microsoft.com/office/officeart/2005/8/layout/process2"/>
    <dgm:cxn modelId="{18AF9F67-A9D6-47B8-B968-BD8149DD70F3}" type="presOf" srcId="{FAC2D4FD-DA6F-49B5-B125-17AB3F09F3CB}" destId="{28EC9B43-2407-4981-B2AB-5890E9D54B18}" srcOrd="0" destOrd="0" presId="urn:microsoft.com/office/officeart/2005/8/layout/process2"/>
    <dgm:cxn modelId="{4E6F05BD-2BBD-4C8E-A43D-1E07002CC39F}" type="presOf" srcId="{27C387E3-ED9B-4230-8458-06FDBF3C598A}" destId="{21C73CE4-B9A5-4816-A78E-4D6949E93A01}" srcOrd="0" destOrd="0" presId="urn:microsoft.com/office/officeart/2005/8/layout/process2"/>
    <dgm:cxn modelId="{43A29D9D-6D27-4363-B2C5-85677E8785D6}" type="presParOf" srcId="{32259701-2620-4DFC-96C9-FBAE2361F96F}" destId="{98AE11F5-E82D-4FF9-B1BC-13E0DD9D7BF2}" srcOrd="0" destOrd="0" presId="urn:microsoft.com/office/officeart/2005/8/layout/process2"/>
    <dgm:cxn modelId="{3EF1961D-8462-40A6-85B9-B37BECC804F5}" type="presParOf" srcId="{32259701-2620-4DFC-96C9-FBAE2361F96F}" destId="{69BE7EAF-5888-4C95-97E6-1910B3AB1952}" srcOrd="1" destOrd="0" presId="urn:microsoft.com/office/officeart/2005/8/layout/process2"/>
    <dgm:cxn modelId="{9884E583-CB0F-4BA9-8F0F-074065764EAD}" type="presParOf" srcId="{69BE7EAF-5888-4C95-97E6-1910B3AB1952}" destId="{6816D1B8-0D5A-479C-ADBC-EE380770DEF9}" srcOrd="0" destOrd="0" presId="urn:microsoft.com/office/officeart/2005/8/layout/process2"/>
    <dgm:cxn modelId="{7BEE8970-58CE-4633-BE3A-787CA889B26A}" type="presParOf" srcId="{32259701-2620-4DFC-96C9-FBAE2361F96F}" destId="{8C5C6C3A-548C-4B13-8A84-376922F6753D}" srcOrd="2" destOrd="0" presId="urn:microsoft.com/office/officeart/2005/8/layout/process2"/>
    <dgm:cxn modelId="{C60EBEBD-A62A-4A2A-B220-5250B7E3EB30}" type="presParOf" srcId="{32259701-2620-4DFC-96C9-FBAE2361F96F}" destId="{2027A918-F440-446F-A7E9-B5872070C03E}" srcOrd="3" destOrd="0" presId="urn:microsoft.com/office/officeart/2005/8/layout/process2"/>
    <dgm:cxn modelId="{558F184D-90D6-49F2-AD8C-87E7D028BFC5}" type="presParOf" srcId="{2027A918-F440-446F-A7E9-B5872070C03E}" destId="{15B2AEC2-B0FA-4B26-8FC2-A992D1479E12}" srcOrd="0" destOrd="0" presId="urn:microsoft.com/office/officeart/2005/8/layout/process2"/>
    <dgm:cxn modelId="{12CD6958-F139-4D15-85A8-D9D30F7F11EA}" type="presParOf" srcId="{32259701-2620-4DFC-96C9-FBAE2361F96F}" destId="{8AED7B3F-CD3F-4EFA-944E-0570D5E77EF7}" srcOrd="4" destOrd="0" presId="urn:microsoft.com/office/officeart/2005/8/layout/process2"/>
    <dgm:cxn modelId="{5DC0A9E0-A36D-4B59-8692-DACBC34D68B2}" type="presParOf" srcId="{32259701-2620-4DFC-96C9-FBAE2361F96F}" destId="{21C73CE4-B9A5-4816-A78E-4D6949E93A01}" srcOrd="5" destOrd="0" presId="urn:microsoft.com/office/officeart/2005/8/layout/process2"/>
    <dgm:cxn modelId="{776858F2-2018-4FC0-8D96-07D023E75E77}" type="presParOf" srcId="{21C73CE4-B9A5-4816-A78E-4D6949E93A01}" destId="{86ED8F52-D2EB-4B9E-A3F0-C1771D5B3A16}" srcOrd="0" destOrd="0" presId="urn:microsoft.com/office/officeart/2005/8/layout/process2"/>
    <dgm:cxn modelId="{7573A821-47ED-4CA0-B6C8-3560EB2982AD}" type="presParOf" srcId="{32259701-2620-4DFC-96C9-FBAE2361F96F}" destId="{28EC9B43-2407-4981-B2AB-5890E9D54B18}" srcOrd="6" destOrd="0" presId="urn:microsoft.com/office/officeart/2005/8/layout/process2"/>
    <dgm:cxn modelId="{2D346F75-E08E-4FF7-94FF-430BBCEF4390}" type="presParOf" srcId="{32259701-2620-4DFC-96C9-FBAE2361F96F}" destId="{93040297-8F25-4D8D-8A6F-9A11EACA1714}" srcOrd="7" destOrd="0" presId="urn:microsoft.com/office/officeart/2005/8/layout/process2"/>
    <dgm:cxn modelId="{86659DFC-220F-4FC2-9396-B72D362BC69F}" type="presParOf" srcId="{93040297-8F25-4D8D-8A6F-9A11EACA1714}" destId="{E4A569EA-3533-49EB-AD2B-47FB61097208}" srcOrd="0" destOrd="0" presId="urn:microsoft.com/office/officeart/2005/8/layout/process2"/>
    <dgm:cxn modelId="{9AD73F97-D308-424E-B094-C158743BEC0A}" type="presParOf" srcId="{32259701-2620-4DFC-96C9-FBAE2361F96F}" destId="{BC8410BE-8CD2-4960-957B-5E66BE7C8EBF}" srcOrd="8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2196383-866D-4F8E-8F37-5B9DA91782B8}" type="doc">
      <dgm:prSet loTypeId="urn:microsoft.com/office/officeart/2005/8/layout/process2" loCatId="process" qsTypeId="urn:microsoft.com/office/officeart/2005/8/quickstyle/simple4" qsCatId="simple" csTypeId="urn:microsoft.com/office/officeart/2005/8/colors/accent1_3" csCatId="accent1" phldr="1"/>
      <dgm:spPr/>
    </dgm:pt>
    <dgm:pt modelId="{C1EF8B92-EE5D-4A63-8539-E251DD1F4876}">
      <dgm:prSet phldrT="[Text]" custT="1"/>
      <dgm:spPr/>
      <dgm:t>
        <a:bodyPr/>
        <a:lstStyle/>
        <a:p>
          <a:r>
            <a:rPr lang="en-GB" sz="2600" dirty="0" smtClean="0">
              <a:latin typeface="Arial" panose="020B0604020202020204" pitchFamily="34" charset="0"/>
              <a:cs typeface="Arial" panose="020B0604020202020204" pitchFamily="34" charset="0"/>
            </a:rPr>
            <a:t>Register (free!) at www.twitter.com </a:t>
          </a:r>
          <a:endParaRPr lang="en-GB" sz="2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FEFAC3A-D5FB-44CD-8799-F406453D2ED2}" type="parTrans" cxnId="{3D95C4F5-3FE7-4ADA-B769-806F719464CC}">
      <dgm:prSet/>
      <dgm:spPr/>
      <dgm:t>
        <a:bodyPr/>
        <a:lstStyle/>
        <a:p>
          <a:endParaRPr lang="en-GB" sz="2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9ED4886-4113-4A7B-94AA-90070D3D4F97}" type="sibTrans" cxnId="{3D95C4F5-3FE7-4ADA-B769-806F719464CC}">
      <dgm:prSet custT="1"/>
      <dgm:spPr/>
      <dgm:t>
        <a:bodyPr/>
        <a:lstStyle/>
        <a:p>
          <a:endParaRPr lang="en-GB" sz="2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1D41C48-1007-40A6-83C6-F0A4328EA29B}">
      <dgm:prSet phldrT="[Text]" custT="1"/>
      <dgm:spPr/>
      <dgm:t>
        <a:bodyPr/>
        <a:lstStyle/>
        <a:p>
          <a:r>
            <a:rPr lang="en-GB" sz="2600" dirty="0" smtClean="0">
              <a:latin typeface="Arial" panose="020B0604020202020204" pitchFamily="34" charset="0"/>
              <a:cs typeface="Arial" panose="020B0604020202020204" pitchFamily="34" charset="0"/>
            </a:rPr>
            <a:t>Create short username (creative, not weird)</a:t>
          </a:r>
          <a:endParaRPr lang="en-GB" sz="2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DB34682-7A32-49FA-86F7-9F422DB75673}" type="parTrans" cxnId="{9A2B7DA8-53C4-41AE-9570-ADBF7BC4748F}">
      <dgm:prSet/>
      <dgm:spPr/>
      <dgm:t>
        <a:bodyPr/>
        <a:lstStyle/>
        <a:p>
          <a:endParaRPr lang="en-GB" sz="2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0BE146E-C727-45FD-85E8-E80EA4D0E25C}" type="sibTrans" cxnId="{9A2B7DA8-53C4-41AE-9570-ADBF7BC4748F}">
      <dgm:prSet custT="1"/>
      <dgm:spPr/>
      <dgm:t>
        <a:bodyPr/>
        <a:lstStyle/>
        <a:p>
          <a:endParaRPr lang="en-GB" sz="2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A61AD59-F8E8-4713-AB69-F9ADBD1DC63C}">
      <dgm:prSet phldrT="[Text]" custT="1"/>
      <dgm:spPr/>
      <dgm:t>
        <a:bodyPr/>
        <a:lstStyle/>
        <a:p>
          <a:r>
            <a:rPr lang="en-GB" sz="2600" dirty="0" smtClean="0">
              <a:latin typeface="Arial" panose="020B0604020202020204" pitchFamily="34" charset="0"/>
              <a:cs typeface="Arial" panose="020B0604020202020204" pitchFamily="34" charset="0"/>
            </a:rPr>
            <a:t>Upload </a:t>
          </a:r>
          <a:r>
            <a:rPr lang="en-GB" sz="2600" dirty="0" err="1" smtClean="0">
              <a:latin typeface="Arial" panose="020B0604020202020204" pitchFamily="34" charset="0"/>
              <a:cs typeface="Arial" panose="020B0604020202020204" pitchFamily="34" charset="0"/>
            </a:rPr>
            <a:t>selfie</a:t>
          </a:r>
          <a:r>
            <a:rPr lang="en-GB" sz="2600" dirty="0" smtClean="0">
              <a:latin typeface="Arial" panose="020B0604020202020204" pitchFamily="34" charset="0"/>
              <a:cs typeface="Arial" panose="020B0604020202020204" pitchFamily="34" charset="0"/>
            </a:rPr>
            <a:t> (again, creative, not weird)</a:t>
          </a:r>
          <a:endParaRPr lang="en-GB" sz="2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60AD2B9-37DB-423A-BE7D-339D72E66332}" type="parTrans" cxnId="{8A15E9CE-945F-4F2E-99DF-B0DA74971D70}">
      <dgm:prSet/>
      <dgm:spPr/>
      <dgm:t>
        <a:bodyPr/>
        <a:lstStyle/>
        <a:p>
          <a:endParaRPr lang="en-GB" sz="2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7C387E3-ED9B-4230-8458-06FDBF3C598A}" type="sibTrans" cxnId="{8A15E9CE-945F-4F2E-99DF-B0DA74971D70}">
      <dgm:prSet custT="1"/>
      <dgm:spPr/>
      <dgm:t>
        <a:bodyPr/>
        <a:lstStyle/>
        <a:p>
          <a:endParaRPr lang="en-GB" sz="2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AC2D4FD-DA6F-49B5-B125-17AB3F09F3CB}">
      <dgm:prSet phldrT="[Text]" custT="1"/>
      <dgm:spPr/>
      <dgm:t>
        <a:bodyPr/>
        <a:lstStyle/>
        <a:p>
          <a:r>
            <a:rPr lang="en-GB" sz="2600" dirty="0" smtClean="0">
              <a:latin typeface="Arial" panose="020B0604020202020204" pitchFamily="34" charset="0"/>
              <a:cs typeface="Arial" panose="020B0604020202020204" pitchFamily="34" charset="0"/>
            </a:rPr>
            <a:t>Write a bio (once again, creative, not weird)</a:t>
          </a:r>
          <a:endParaRPr lang="en-GB" sz="2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6C63BA7-A039-4C56-9FC7-F59D278CD6B4}" type="parTrans" cxnId="{7DB5A4B4-5F70-49DE-833B-61A1C43D8C46}">
      <dgm:prSet/>
      <dgm:spPr/>
      <dgm:t>
        <a:bodyPr/>
        <a:lstStyle/>
        <a:p>
          <a:endParaRPr lang="en-GB" sz="2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337503B-C2A1-4A02-A9C1-A20955D6284A}" type="sibTrans" cxnId="{7DB5A4B4-5F70-49DE-833B-61A1C43D8C46}">
      <dgm:prSet custT="1"/>
      <dgm:spPr/>
      <dgm:t>
        <a:bodyPr/>
        <a:lstStyle/>
        <a:p>
          <a:endParaRPr lang="en-GB" sz="2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A94C8D7-4AC4-4FAE-8D75-0375CFF2BF4C}">
      <dgm:prSet phldrT="[Text]" custT="1"/>
      <dgm:spPr/>
      <dgm:t>
        <a:bodyPr/>
        <a:lstStyle/>
        <a:p>
          <a:r>
            <a:rPr lang="en-GB" sz="2600" dirty="0" smtClean="0">
              <a:latin typeface="Arial" panose="020B0604020202020204" pitchFamily="34" charset="0"/>
              <a:cs typeface="Arial" panose="020B0604020202020204" pitchFamily="34" charset="0"/>
            </a:rPr>
            <a:t>Get following (individuals, organisations, journals)</a:t>
          </a:r>
          <a:endParaRPr lang="en-GB" sz="2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4D85D5D-C621-4147-B886-DDC69194D123}" type="parTrans" cxnId="{09FBA29A-F93B-4B88-9646-EB45363A9AEB}">
      <dgm:prSet/>
      <dgm:spPr/>
      <dgm:t>
        <a:bodyPr/>
        <a:lstStyle/>
        <a:p>
          <a:endParaRPr lang="en-GB" sz="2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F839AC5-88AA-4A19-AB13-D7C60B4A267E}" type="sibTrans" cxnId="{09FBA29A-F93B-4B88-9646-EB45363A9AEB}">
      <dgm:prSet/>
      <dgm:spPr/>
      <dgm:t>
        <a:bodyPr/>
        <a:lstStyle/>
        <a:p>
          <a:endParaRPr lang="en-GB" sz="2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0BAE152-623B-45CD-AFC3-EA66E71AA6EE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Get tweeting!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5F2DB63-32A0-4BAB-9620-0C953332BFE6}" type="parTrans" cxnId="{00889760-A3F1-4CBF-8EF0-DCDFE92A4F9A}">
      <dgm:prSet/>
      <dgm:spPr/>
      <dgm:t>
        <a:bodyPr/>
        <a:lstStyle/>
        <a:p>
          <a:endParaRPr lang="en-GB"/>
        </a:p>
      </dgm:t>
    </dgm:pt>
    <dgm:pt modelId="{EDE18829-D664-4231-9E9B-199BF72EB70B}" type="sibTrans" cxnId="{00889760-A3F1-4CBF-8EF0-DCDFE92A4F9A}">
      <dgm:prSet/>
      <dgm:spPr/>
      <dgm:t>
        <a:bodyPr/>
        <a:lstStyle/>
        <a:p>
          <a:endParaRPr lang="en-GB"/>
        </a:p>
      </dgm:t>
    </dgm:pt>
    <dgm:pt modelId="{32259701-2620-4DFC-96C9-FBAE2361F96F}" type="pres">
      <dgm:prSet presAssocID="{62196383-866D-4F8E-8F37-5B9DA91782B8}" presName="linearFlow" presStyleCnt="0">
        <dgm:presLayoutVars>
          <dgm:resizeHandles val="exact"/>
        </dgm:presLayoutVars>
      </dgm:prSet>
      <dgm:spPr/>
    </dgm:pt>
    <dgm:pt modelId="{98AE11F5-E82D-4FF9-B1BC-13E0DD9D7BF2}" type="pres">
      <dgm:prSet presAssocID="{C1EF8B92-EE5D-4A63-8539-E251DD1F4876}" presName="node" presStyleLbl="node1" presStyleIdx="0" presStyleCnt="6" custScaleX="338356" custLinFactNeighborX="10005" custLinFactNeighborY="-1601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9BE7EAF-5888-4C95-97E6-1910B3AB1952}" type="pres">
      <dgm:prSet presAssocID="{A9ED4886-4113-4A7B-94AA-90070D3D4F97}" presName="sibTrans" presStyleLbl="sibTrans2D1" presStyleIdx="0" presStyleCnt="5" custScaleX="127057" custScaleY="79176"/>
      <dgm:spPr/>
      <dgm:t>
        <a:bodyPr/>
        <a:lstStyle/>
        <a:p>
          <a:endParaRPr lang="en-GB"/>
        </a:p>
      </dgm:t>
    </dgm:pt>
    <dgm:pt modelId="{6816D1B8-0D5A-479C-ADBC-EE380770DEF9}" type="pres">
      <dgm:prSet presAssocID="{A9ED4886-4113-4A7B-94AA-90070D3D4F97}" presName="connectorText" presStyleLbl="sibTrans2D1" presStyleIdx="0" presStyleCnt="5"/>
      <dgm:spPr/>
      <dgm:t>
        <a:bodyPr/>
        <a:lstStyle/>
        <a:p>
          <a:endParaRPr lang="en-GB"/>
        </a:p>
      </dgm:t>
    </dgm:pt>
    <dgm:pt modelId="{8C5C6C3A-548C-4B13-8A84-376922F6753D}" type="pres">
      <dgm:prSet presAssocID="{D1D41C48-1007-40A6-83C6-F0A4328EA29B}" presName="node" presStyleLbl="node1" presStyleIdx="1" presStyleCnt="6" custScaleX="338356" custLinFactNeighborX="10005" custLinFactNeighborY="-1601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027A918-F440-446F-A7E9-B5872070C03E}" type="pres">
      <dgm:prSet presAssocID="{90BE146E-C727-45FD-85E8-E80EA4D0E25C}" presName="sibTrans" presStyleLbl="sibTrans2D1" presStyleIdx="1" presStyleCnt="5" custScaleX="127057" custScaleY="79176"/>
      <dgm:spPr/>
      <dgm:t>
        <a:bodyPr/>
        <a:lstStyle/>
        <a:p>
          <a:endParaRPr lang="en-GB"/>
        </a:p>
      </dgm:t>
    </dgm:pt>
    <dgm:pt modelId="{15B2AEC2-B0FA-4B26-8FC2-A992D1479E12}" type="pres">
      <dgm:prSet presAssocID="{90BE146E-C727-45FD-85E8-E80EA4D0E25C}" presName="connectorText" presStyleLbl="sibTrans2D1" presStyleIdx="1" presStyleCnt="5"/>
      <dgm:spPr/>
      <dgm:t>
        <a:bodyPr/>
        <a:lstStyle/>
        <a:p>
          <a:endParaRPr lang="en-GB"/>
        </a:p>
      </dgm:t>
    </dgm:pt>
    <dgm:pt modelId="{8AED7B3F-CD3F-4EFA-944E-0570D5E77EF7}" type="pres">
      <dgm:prSet presAssocID="{DA61AD59-F8E8-4713-AB69-F9ADBD1DC63C}" presName="node" presStyleLbl="node1" presStyleIdx="2" presStyleCnt="6" custScaleX="338356" custLinFactNeighborX="10005" custLinFactNeighborY="-1601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1C73CE4-B9A5-4816-A78E-4D6949E93A01}" type="pres">
      <dgm:prSet presAssocID="{27C387E3-ED9B-4230-8458-06FDBF3C598A}" presName="sibTrans" presStyleLbl="sibTrans2D1" presStyleIdx="2" presStyleCnt="5" custScaleX="127057" custScaleY="79176"/>
      <dgm:spPr/>
      <dgm:t>
        <a:bodyPr/>
        <a:lstStyle/>
        <a:p>
          <a:endParaRPr lang="en-GB"/>
        </a:p>
      </dgm:t>
    </dgm:pt>
    <dgm:pt modelId="{86ED8F52-D2EB-4B9E-A3F0-C1771D5B3A16}" type="pres">
      <dgm:prSet presAssocID="{27C387E3-ED9B-4230-8458-06FDBF3C598A}" presName="connectorText" presStyleLbl="sibTrans2D1" presStyleIdx="2" presStyleCnt="5"/>
      <dgm:spPr/>
      <dgm:t>
        <a:bodyPr/>
        <a:lstStyle/>
        <a:p>
          <a:endParaRPr lang="en-GB"/>
        </a:p>
      </dgm:t>
    </dgm:pt>
    <dgm:pt modelId="{28EC9B43-2407-4981-B2AB-5890E9D54B18}" type="pres">
      <dgm:prSet presAssocID="{FAC2D4FD-DA6F-49B5-B125-17AB3F09F3CB}" presName="node" presStyleLbl="node1" presStyleIdx="3" presStyleCnt="6" custScaleX="338356" custLinFactNeighborX="10005" custLinFactNeighborY="-1601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3040297-8F25-4D8D-8A6F-9A11EACA1714}" type="pres">
      <dgm:prSet presAssocID="{1337503B-C2A1-4A02-A9C1-A20955D6284A}" presName="sibTrans" presStyleLbl="sibTrans2D1" presStyleIdx="3" presStyleCnt="5" custScaleX="127057" custScaleY="79176"/>
      <dgm:spPr/>
      <dgm:t>
        <a:bodyPr/>
        <a:lstStyle/>
        <a:p>
          <a:endParaRPr lang="en-GB"/>
        </a:p>
      </dgm:t>
    </dgm:pt>
    <dgm:pt modelId="{E4A569EA-3533-49EB-AD2B-47FB61097208}" type="pres">
      <dgm:prSet presAssocID="{1337503B-C2A1-4A02-A9C1-A20955D6284A}" presName="connectorText" presStyleLbl="sibTrans2D1" presStyleIdx="3" presStyleCnt="5"/>
      <dgm:spPr/>
      <dgm:t>
        <a:bodyPr/>
        <a:lstStyle/>
        <a:p>
          <a:endParaRPr lang="en-GB"/>
        </a:p>
      </dgm:t>
    </dgm:pt>
    <dgm:pt modelId="{BC8410BE-8CD2-4960-957B-5E66BE7C8EBF}" type="pres">
      <dgm:prSet presAssocID="{CA94C8D7-4AC4-4FAE-8D75-0375CFF2BF4C}" presName="node" presStyleLbl="node1" presStyleIdx="4" presStyleCnt="6" custScaleX="338356" custLinFactNeighborX="10005" custLinFactNeighborY="-1601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85758E3-8C12-4BED-977B-47AFF67709D6}" type="pres">
      <dgm:prSet presAssocID="{EF839AC5-88AA-4A19-AB13-D7C60B4A267E}" presName="sibTrans" presStyleLbl="sibTrans2D1" presStyleIdx="4" presStyleCnt="5" custScaleX="115784"/>
      <dgm:spPr/>
      <dgm:t>
        <a:bodyPr/>
        <a:lstStyle/>
        <a:p>
          <a:endParaRPr lang="en-GB"/>
        </a:p>
      </dgm:t>
    </dgm:pt>
    <dgm:pt modelId="{69DC711D-6BC0-48F4-8B49-F1B609695B66}" type="pres">
      <dgm:prSet presAssocID="{EF839AC5-88AA-4A19-AB13-D7C60B4A267E}" presName="connectorText" presStyleLbl="sibTrans2D1" presStyleIdx="4" presStyleCnt="5"/>
      <dgm:spPr/>
      <dgm:t>
        <a:bodyPr/>
        <a:lstStyle/>
        <a:p>
          <a:endParaRPr lang="en-GB"/>
        </a:p>
      </dgm:t>
    </dgm:pt>
    <dgm:pt modelId="{8D225CB4-28B4-41C4-8727-EC5A26B293D5}" type="pres">
      <dgm:prSet presAssocID="{00BAE152-623B-45CD-AFC3-EA66E71AA6EE}" presName="node" presStyleLbl="node1" presStyleIdx="5" presStyleCnt="6" custScaleX="338356" custLinFactNeighborX="10005" custLinFactNeighborY="-1601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D47812DD-DFD9-44BD-BB37-1D6748B4BD22}" type="presOf" srcId="{90BE146E-C727-45FD-85E8-E80EA4D0E25C}" destId="{2027A918-F440-446F-A7E9-B5872070C03E}" srcOrd="0" destOrd="0" presId="urn:microsoft.com/office/officeart/2005/8/layout/process2"/>
    <dgm:cxn modelId="{C8008466-EDAF-4E90-85CB-33AB588CA908}" type="presOf" srcId="{CA94C8D7-4AC4-4FAE-8D75-0375CFF2BF4C}" destId="{BC8410BE-8CD2-4960-957B-5E66BE7C8EBF}" srcOrd="0" destOrd="0" presId="urn:microsoft.com/office/officeart/2005/8/layout/process2"/>
    <dgm:cxn modelId="{02CDDE1E-65A9-4AC4-98A9-C9F53744B6B4}" type="presOf" srcId="{1337503B-C2A1-4A02-A9C1-A20955D6284A}" destId="{E4A569EA-3533-49EB-AD2B-47FB61097208}" srcOrd="1" destOrd="0" presId="urn:microsoft.com/office/officeart/2005/8/layout/process2"/>
    <dgm:cxn modelId="{3D95C4F5-3FE7-4ADA-B769-806F719464CC}" srcId="{62196383-866D-4F8E-8F37-5B9DA91782B8}" destId="{C1EF8B92-EE5D-4A63-8539-E251DD1F4876}" srcOrd="0" destOrd="0" parTransId="{AFEFAC3A-D5FB-44CD-8799-F406453D2ED2}" sibTransId="{A9ED4886-4113-4A7B-94AA-90070D3D4F97}"/>
    <dgm:cxn modelId="{34842F1D-688F-40B0-AE3E-8EE6E00885B0}" type="presOf" srcId="{D1D41C48-1007-40A6-83C6-F0A4328EA29B}" destId="{8C5C6C3A-548C-4B13-8A84-376922F6753D}" srcOrd="0" destOrd="0" presId="urn:microsoft.com/office/officeart/2005/8/layout/process2"/>
    <dgm:cxn modelId="{1A97396F-6105-472D-BB92-B5ECAC85FE2A}" type="presOf" srcId="{EF839AC5-88AA-4A19-AB13-D7C60B4A267E}" destId="{185758E3-8C12-4BED-977B-47AFF67709D6}" srcOrd="0" destOrd="0" presId="urn:microsoft.com/office/officeart/2005/8/layout/process2"/>
    <dgm:cxn modelId="{7DB5A4B4-5F70-49DE-833B-61A1C43D8C46}" srcId="{62196383-866D-4F8E-8F37-5B9DA91782B8}" destId="{FAC2D4FD-DA6F-49B5-B125-17AB3F09F3CB}" srcOrd="3" destOrd="0" parTransId="{D6C63BA7-A039-4C56-9FC7-F59D278CD6B4}" sibTransId="{1337503B-C2A1-4A02-A9C1-A20955D6284A}"/>
    <dgm:cxn modelId="{16312DA3-205D-49B5-9BF7-4667BEA73876}" type="presOf" srcId="{A9ED4886-4113-4A7B-94AA-90070D3D4F97}" destId="{69BE7EAF-5888-4C95-97E6-1910B3AB1952}" srcOrd="0" destOrd="0" presId="urn:microsoft.com/office/officeart/2005/8/layout/process2"/>
    <dgm:cxn modelId="{564C3FB0-AC6E-4484-B319-E348D9ECF618}" type="presOf" srcId="{62196383-866D-4F8E-8F37-5B9DA91782B8}" destId="{32259701-2620-4DFC-96C9-FBAE2361F96F}" srcOrd="0" destOrd="0" presId="urn:microsoft.com/office/officeart/2005/8/layout/process2"/>
    <dgm:cxn modelId="{03088F74-5DD3-4D42-A16D-C21DDF3FA425}" type="presOf" srcId="{C1EF8B92-EE5D-4A63-8539-E251DD1F4876}" destId="{98AE11F5-E82D-4FF9-B1BC-13E0DD9D7BF2}" srcOrd="0" destOrd="0" presId="urn:microsoft.com/office/officeart/2005/8/layout/process2"/>
    <dgm:cxn modelId="{8A15E9CE-945F-4F2E-99DF-B0DA74971D70}" srcId="{62196383-866D-4F8E-8F37-5B9DA91782B8}" destId="{DA61AD59-F8E8-4713-AB69-F9ADBD1DC63C}" srcOrd="2" destOrd="0" parTransId="{160AD2B9-37DB-423A-BE7D-339D72E66332}" sibTransId="{27C387E3-ED9B-4230-8458-06FDBF3C598A}"/>
    <dgm:cxn modelId="{F403C976-E7D2-4000-8BAE-00927B7A79C0}" type="presOf" srcId="{00BAE152-623B-45CD-AFC3-EA66E71AA6EE}" destId="{8D225CB4-28B4-41C4-8727-EC5A26B293D5}" srcOrd="0" destOrd="0" presId="urn:microsoft.com/office/officeart/2005/8/layout/process2"/>
    <dgm:cxn modelId="{A199CD18-B0AD-4E80-A4D4-C484038D9E9C}" type="presOf" srcId="{DA61AD59-F8E8-4713-AB69-F9ADBD1DC63C}" destId="{8AED7B3F-CD3F-4EFA-944E-0570D5E77EF7}" srcOrd="0" destOrd="0" presId="urn:microsoft.com/office/officeart/2005/8/layout/process2"/>
    <dgm:cxn modelId="{28C20076-3D0E-4A4E-9B91-0EC4C763FD15}" type="presOf" srcId="{90BE146E-C727-45FD-85E8-E80EA4D0E25C}" destId="{15B2AEC2-B0FA-4B26-8FC2-A992D1479E12}" srcOrd="1" destOrd="0" presId="urn:microsoft.com/office/officeart/2005/8/layout/process2"/>
    <dgm:cxn modelId="{44F0BE18-FF1E-4ECD-8B1D-CEF90BD52F08}" type="presOf" srcId="{A9ED4886-4113-4A7B-94AA-90070D3D4F97}" destId="{6816D1B8-0D5A-479C-ADBC-EE380770DEF9}" srcOrd="1" destOrd="0" presId="urn:microsoft.com/office/officeart/2005/8/layout/process2"/>
    <dgm:cxn modelId="{9A2B7DA8-53C4-41AE-9570-ADBF7BC4748F}" srcId="{62196383-866D-4F8E-8F37-5B9DA91782B8}" destId="{D1D41C48-1007-40A6-83C6-F0A4328EA29B}" srcOrd="1" destOrd="0" parTransId="{EDB34682-7A32-49FA-86F7-9F422DB75673}" sibTransId="{90BE146E-C727-45FD-85E8-E80EA4D0E25C}"/>
    <dgm:cxn modelId="{D4B1BDB6-57FB-4B2A-A8D8-B83D5328C35A}" type="presOf" srcId="{1337503B-C2A1-4A02-A9C1-A20955D6284A}" destId="{93040297-8F25-4D8D-8A6F-9A11EACA1714}" srcOrd="0" destOrd="0" presId="urn:microsoft.com/office/officeart/2005/8/layout/process2"/>
    <dgm:cxn modelId="{ABAF9A66-225A-42A4-B2CA-64893B061946}" type="presOf" srcId="{FAC2D4FD-DA6F-49B5-B125-17AB3F09F3CB}" destId="{28EC9B43-2407-4981-B2AB-5890E9D54B18}" srcOrd="0" destOrd="0" presId="urn:microsoft.com/office/officeart/2005/8/layout/process2"/>
    <dgm:cxn modelId="{09FBA29A-F93B-4B88-9646-EB45363A9AEB}" srcId="{62196383-866D-4F8E-8F37-5B9DA91782B8}" destId="{CA94C8D7-4AC4-4FAE-8D75-0375CFF2BF4C}" srcOrd="4" destOrd="0" parTransId="{D4D85D5D-C621-4147-B886-DDC69194D123}" sibTransId="{EF839AC5-88AA-4A19-AB13-D7C60B4A267E}"/>
    <dgm:cxn modelId="{FCC7AA02-9BC2-445C-8468-8E1CD8E4FDB2}" type="presOf" srcId="{EF839AC5-88AA-4A19-AB13-D7C60B4A267E}" destId="{69DC711D-6BC0-48F4-8B49-F1B609695B66}" srcOrd="1" destOrd="0" presId="urn:microsoft.com/office/officeart/2005/8/layout/process2"/>
    <dgm:cxn modelId="{53D6BD5B-DD8F-46EB-9231-FD08157B6E0B}" type="presOf" srcId="{27C387E3-ED9B-4230-8458-06FDBF3C598A}" destId="{86ED8F52-D2EB-4B9E-A3F0-C1771D5B3A16}" srcOrd="1" destOrd="0" presId="urn:microsoft.com/office/officeart/2005/8/layout/process2"/>
    <dgm:cxn modelId="{211236CF-F5B0-4128-94FB-E482A0DA54C5}" type="presOf" srcId="{27C387E3-ED9B-4230-8458-06FDBF3C598A}" destId="{21C73CE4-B9A5-4816-A78E-4D6949E93A01}" srcOrd="0" destOrd="0" presId="urn:microsoft.com/office/officeart/2005/8/layout/process2"/>
    <dgm:cxn modelId="{00889760-A3F1-4CBF-8EF0-DCDFE92A4F9A}" srcId="{62196383-866D-4F8E-8F37-5B9DA91782B8}" destId="{00BAE152-623B-45CD-AFC3-EA66E71AA6EE}" srcOrd="5" destOrd="0" parTransId="{05F2DB63-32A0-4BAB-9620-0C953332BFE6}" sibTransId="{EDE18829-D664-4231-9E9B-199BF72EB70B}"/>
    <dgm:cxn modelId="{70D0C63A-D013-4C01-B162-DD61BF487CCB}" type="presParOf" srcId="{32259701-2620-4DFC-96C9-FBAE2361F96F}" destId="{98AE11F5-E82D-4FF9-B1BC-13E0DD9D7BF2}" srcOrd="0" destOrd="0" presId="urn:microsoft.com/office/officeart/2005/8/layout/process2"/>
    <dgm:cxn modelId="{A1EE2A2E-F8A0-450C-BC3A-CEAB43CCC4E1}" type="presParOf" srcId="{32259701-2620-4DFC-96C9-FBAE2361F96F}" destId="{69BE7EAF-5888-4C95-97E6-1910B3AB1952}" srcOrd="1" destOrd="0" presId="urn:microsoft.com/office/officeart/2005/8/layout/process2"/>
    <dgm:cxn modelId="{6DF14086-A509-4E00-81E0-C54E187AB753}" type="presParOf" srcId="{69BE7EAF-5888-4C95-97E6-1910B3AB1952}" destId="{6816D1B8-0D5A-479C-ADBC-EE380770DEF9}" srcOrd="0" destOrd="0" presId="urn:microsoft.com/office/officeart/2005/8/layout/process2"/>
    <dgm:cxn modelId="{D48D9374-142A-4A57-9C8F-23CC6B20372A}" type="presParOf" srcId="{32259701-2620-4DFC-96C9-FBAE2361F96F}" destId="{8C5C6C3A-548C-4B13-8A84-376922F6753D}" srcOrd="2" destOrd="0" presId="urn:microsoft.com/office/officeart/2005/8/layout/process2"/>
    <dgm:cxn modelId="{79617976-CE42-4DFE-832C-D009140611F8}" type="presParOf" srcId="{32259701-2620-4DFC-96C9-FBAE2361F96F}" destId="{2027A918-F440-446F-A7E9-B5872070C03E}" srcOrd="3" destOrd="0" presId="urn:microsoft.com/office/officeart/2005/8/layout/process2"/>
    <dgm:cxn modelId="{D1789E89-5FE2-4CD7-BC62-1F400D540DBF}" type="presParOf" srcId="{2027A918-F440-446F-A7E9-B5872070C03E}" destId="{15B2AEC2-B0FA-4B26-8FC2-A992D1479E12}" srcOrd="0" destOrd="0" presId="urn:microsoft.com/office/officeart/2005/8/layout/process2"/>
    <dgm:cxn modelId="{4D676FB7-9D68-4F5E-9488-CD04A6080597}" type="presParOf" srcId="{32259701-2620-4DFC-96C9-FBAE2361F96F}" destId="{8AED7B3F-CD3F-4EFA-944E-0570D5E77EF7}" srcOrd="4" destOrd="0" presId="urn:microsoft.com/office/officeart/2005/8/layout/process2"/>
    <dgm:cxn modelId="{7B26EBE9-A249-430C-AAFD-1A0F2EAD7D5C}" type="presParOf" srcId="{32259701-2620-4DFC-96C9-FBAE2361F96F}" destId="{21C73CE4-B9A5-4816-A78E-4D6949E93A01}" srcOrd="5" destOrd="0" presId="urn:microsoft.com/office/officeart/2005/8/layout/process2"/>
    <dgm:cxn modelId="{8E652DA6-905E-4126-BD8E-43665E11DB69}" type="presParOf" srcId="{21C73CE4-B9A5-4816-A78E-4D6949E93A01}" destId="{86ED8F52-D2EB-4B9E-A3F0-C1771D5B3A16}" srcOrd="0" destOrd="0" presId="urn:microsoft.com/office/officeart/2005/8/layout/process2"/>
    <dgm:cxn modelId="{55BBB540-8F4A-4434-B9C3-C00C79E3EACC}" type="presParOf" srcId="{32259701-2620-4DFC-96C9-FBAE2361F96F}" destId="{28EC9B43-2407-4981-B2AB-5890E9D54B18}" srcOrd="6" destOrd="0" presId="urn:microsoft.com/office/officeart/2005/8/layout/process2"/>
    <dgm:cxn modelId="{3E0ACBF3-6B8C-4977-96A6-FFFD40CF1FE2}" type="presParOf" srcId="{32259701-2620-4DFC-96C9-FBAE2361F96F}" destId="{93040297-8F25-4D8D-8A6F-9A11EACA1714}" srcOrd="7" destOrd="0" presId="urn:microsoft.com/office/officeart/2005/8/layout/process2"/>
    <dgm:cxn modelId="{48F345A9-2788-40A0-BCA0-55C359C9B6BC}" type="presParOf" srcId="{93040297-8F25-4D8D-8A6F-9A11EACA1714}" destId="{E4A569EA-3533-49EB-AD2B-47FB61097208}" srcOrd="0" destOrd="0" presId="urn:microsoft.com/office/officeart/2005/8/layout/process2"/>
    <dgm:cxn modelId="{67F24690-F51C-4B12-808D-BD1F64590148}" type="presParOf" srcId="{32259701-2620-4DFC-96C9-FBAE2361F96F}" destId="{BC8410BE-8CD2-4960-957B-5E66BE7C8EBF}" srcOrd="8" destOrd="0" presId="urn:microsoft.com/office/officeart/2005/8/layout/process2"/>
    <dgm:cxn modelId="{504872ED-CC17-4329-8CE0-BCA490317542}" type="presParOf" srcId="{32259701-2620-4DFC-96C9-FBAE2361F96F}" destId="{185758E3-8C12-4BED-977B-47AFF67709D6}" srcOrd="9" destOrd="0" presId="urn:microsoft.com/office/officeart/2005/8/layout/process2"/>
    <dgm:cxn modelId="{59F5E7C7-D487-4BD6-9E98-B48227A81CE4}" type="presParOf" srcId="{185758E3-8C12-4BED-977B-47AFF67709D6}" destId="{69DC711D-6BC0-48F4-8B49-F1B609695B66}" srcOrd="0" destOrd="0" presId="urn:microsoft.com/office/officeart/2005/8/layout/process2"/>
    <dgm:cxn modelId="{CDB41ED2-2322-4EA6-B462-C7732587F6B1}" type="presParOf" srcId="{32259701-2620-4DFC-96C9-FBAE2361F96F}" destId="{8D225CB4-28B4-41C4-8727-EC5A26B293D5}" srcOrd="10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AE11F5-E82D-4FF9-B1BC-13E0DD9D7BF2}">
      <dsp:nvSpPr>
        <dsp:cNvPr id="0" name=""/>
        <dsp:cNvSpPr/>
      </dsp:nvSpPr>
      <dsp:spPr>
        <a:xfrm>
          <a:off x="972000" y="0"/>
          <a:ext cx="7002824" cy="7420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600" kern="1200" dirty="0" smtClean="0">
              <a:latin typeface="Arial" panose="020B0604020202020204" pitchFamily="34" charset="0"/>
              <a:cs typeface="Arial" panose="020B0604020202020204" pitchFamily="34" charset="0"/>
            </a:rPr>
            <a:t>Know your audience</a:t>
          </a:r>
          <a:endParaRPr lang="en-GB" sz="3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993732" y="21732"/>
        <a:ext cx="6959360" cy="698536"/>
      </dsp:txXfrm>
    </dsp:sp>
    <dsp:sp modelId="{69BE7EAF-5888-4C95-97E6-1910B3AB1952}">
      <dsp:nvSpPr>
        <dsp:cNvPr id="0" name=""/>
        <dsp:cNvSpPr/>
      </dsp:nvSpPr>
      <dsp:spPr>
        <a:xfrm rot="5400000">
          <a:off x="4350311" y="759388"/>
          <a:ext cx="246202" cy="26436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36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4394102" y="768472"/>
        <a:ext cx="158620" cy="172341"/>
      </dsp:txXfrm>
    </dsp:sp>
    <dsp:sp modelId="{8C5C6C3A-548C-4B13-8A84-376922F6753D}">
      <dsp:nvSpPr>
        <dsp:cNvPr id="0" name=""/>
        <dsp:cNvSpPr/>
      </dsp:nvSpPr>
      <dsp:spPr>
        <a:xfrm>
          <a:off x="972000" y="1041146"/>
          <a:ext cx="7002824" cy="7420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1170380"/>
                <a:satOff val="-1460"/>
                <a:lumOff val="343"/>
                <a:alphaOff val="0"/>
                <a:shade val="51000"/>
                <a:satMod val="130000"/>
              </a:schemeClr>
            </a:gs>
            <a:gs pos="80000">
              <a:schemeClr val="accent2">
                <a:hueOff val="1170380"/>
                <a:satOff val="-1460"/>
                <a:lumOff val="343"/>
                <a:alphaOff val="0"/>
                <a:shade val="93000"/>
                <a:satMod val="130000"/>
              </a:schemeClr>
            </a:gs>
            <a:gs pos="100000">
              <a:schemeClr val="accent2">
                <a:hueOff val="1170380"/>
                <a:satOff val="-1460"/>
                <a:lumOff val="34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600" kern="1200" dirty="0" smtClean="0">
              <a:latin typeface="Arial" panose="020B0604020202020204" pitchFamily="34" charset="0"/>
              <a:cs typeface="Arial" panose="020B0604020202020204" pitchFamily="34" charset="0"/>
            </a:rPr>
            <a:t>Understand the need</a:t>
          </a:r>
          <a:endParaRPr lang="en-GB" sz="3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993732" y="1062878"/>
        <a:ext cx="6959360" cy="698536"/>
      </dsp:txXfrm>
    </dsp:sp>
    <dsp:sp modelId="{2027A918-F440-446F-A7E9-B5872070C03E}">
      <dsp:nvSpPr>
        <dsp:cNvPr id="0" name=""/>
        <dsp:cNvSpPr/>
      </dsp:nvSpPr>
      <dsp:spPr>
        <a:xfrm rot="5400000">
          <a:off x="4320742" y="1836462"/>
          <a:ext cx="305340" cy="26436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1560506"/>
                <a:satOff val="-1946"/>
                <a:lumOff val="458"/>
                <a:alphaOff val="0"/>
                <a:shade val="51000"/>
                <a:satMod val="130000"/>
              </a:schemeClr>
            </a:gs>
            <a:gs pos="80000">
              <a:schemeClr val="accent2">
                <a:hueOff val="1560506"/>
                <a:satOff val="-1946"/>
                <a:lumOff val="458"/>
                <a:alphaOff val="0"/>
                <a:shade val="93000"/>
                <a:satMod val="130000"/>
              </a:schemeClr>
            </a:gs>
            <a:gs pos="100000">
              <a:schemeClr val="accent2">
                <a:hueOff val="1560506"/>
                <a:satOff val="-1946"/>
                <a:lumOff val="45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36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4394102" y="1815976"/>
        <a:ext cx="158620" cy="226030"/>
      </dsp:txXfrm>
    </dsp:sp>
    <dsp:sp modelId="{8AED7B3F-CD3F-4EFA-944E-0570D5E77EF7}">
      <dsp:nvSpPr>
        <dsp:cNvPr id="0" name=""/>
        <dsp:cNvSpPr/>
      </dsp:nvSpPr>
      <dsp:spPr>
        <a:xfrm>
          <a:off x="972000" y="2154147"/>
          <a:ext cx="7002824" cy="7420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2340759"/>
                <a:satOff val="-2919"/>
                <a:lumOff val="686"/>
                <a:alphaOff val="0"/>
                <a:shade val="51000"/>
                <a:satMod val="130000"/>
              </a:schemeClr>
            </a:gs>
            <a:gs pos="80000">
              <a:schemeClr val="accent2">
                <a:hueOff val="2340759"/>
                <a:satOff val="-2919"/>
                <a:lumOff val="686"/>
                <a:alphaOff val="0"/>
                <a:shade val="93000"/>
                <a:satMod val="130000"/>
              </a:schemeClr>
            </a:gs>
            <a:gs pos="100000">
              <a:schemeClr val="accent2">
                <a:hueOff val="2340759"/>
                <a:satOff val="-2919"/>
                <a:lumOff val="68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600" kern="1200" dirty="0" smtClean="0">
              <a:latin typeface="Arial" panose="020B0604020202020204" pitchFamily="34" charset="0"/>
              <a:cs typeface="Arial" panose="020B0604020202020204" pitchFamily="34" charset="0"/>
            </a:rPr>
            <a:t>Listen to the client</a:t>
          </a:r>
          <a:endParaRPr lang="en-GB" sz="3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993732" y="2175879"/>
        <a:ext cx="6959360" cy="698536"/>
      </dsp:txXfrm>
    </dsp:sp>
    <dsp:sp modelId="{21C73CE4-B9A5-4816-A78E-4D6949E93A01}">
      <dsp:nvSpPr>
        <dsp:cNvPr id="0" name=""/>
        <dsp:cNvSpPr/>
      </dsp:nvSpPr>
      <dsp:spPr>
        <a:xfrm rot="5400000">
          <a:off x="4320742" y="2949463"/>
          <a:ext cx="305340" cy="26436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3121013"/>
                <a:satOff val="-3893"/>
                <a:lumOff val="915"/>
                <a:alphaOff val="0"/>
                <a:shade val="51000"/>
                <a:satMod val="130000"/>
              </a:schemeClr>
            </a:gs>
            <a:gs pos="80000">
              <a:schemeClr val="accent2">
                <a:hueOff val="3121013"/>
                <a:satOff val="-3893"/>
                <a:lumOff val="915"/>
                <a:alphaOff val="0"/>
                <a:shade val="93000"/>
                <a:satMod val="130000"/>
              </a:schemeClr>
            </a:gs>
            <a:gs pos="100000">
              <a:schemeClr val="accent2">
                <a:hueOff val="3121013"/>
                <a:satOff val="-3893"/>
                <a:lumOff val="91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36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4394102" y="2928977"/>
        <a:ext cx="158620" cy="226030"/>
      </dsp:txXfrm>
    </dsp:sp>
    <dsp:sp modelId="{28EC9B43-2407-4981-B2AB-5890E9D54B18}">
      <dsp:nvSpPr>
        <dsp:cNvPr id="0" name=""/>
        <dsp:cNvSpPr/>
      </dsp:nvSpPr>
      <dsp:spPr>
        <a:xfrm>
          <a:off x="972000" y="3267148"/>
          <a:ext cx="7002824" cy="7420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3511139"/>
                <a:satOff val="-4379"/>
                <a:lumOff val="1030"/>
                <a:alphaOff val="0"/>
                <a:shade val="51000"/>
                <a:satMod val="130000"/>
              </a:schemeClr>
            </a:gs>
            <a:gs pos="80000">
              <a:schemeClr val="accent2">
                <a:hueOff val="3511139"/>
                <a:satOff val="-4379"/>
                <a:lumOff val="1030"/>
                <a:alphaOff val="0"/>
                <a:shade val="93000"/>
                <a:satMod val="130000"/>
              </a:schemeClr>
            </a:gs>
            <a:gs pos="100000">
              <a:schemeClr val="accent2">
                <a:hueOff val="3511139"/>
                <a:satOff val="-4379"/>
                <a:lumOff val="103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600" kern="1200" dirty="0" smtClean="0">
              <a:latin typeface="Arial" panose="020B0604020202020204" pitchFamily="34" charset="0"/>
              <a:cs typeface="Arial" panose="020B0604020202020204" pitchFamily="34" charset="0"/>
            </a:rPr>
            <a:t>Be part of a convincing brand</a:t>
          </a:r>
          <a:endParaRPr lang="en-GB" sz="3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993732" y="3288880"/>
        <a:ext cx="6959360" cy="698536"/>
      </dsp:txXfrm>
    </dsp:sp>
    <dsp:sp modelId="{93040297-8F25-4D8D-8A6F-9A11EACA1714}">
      <dsp:nvSpPr>
        <dsp:cNvPr id="0" name=""/>
        <dsp:cNvSpPr/>
      </dsp:nvSpPr>
      <dsp:spPr>
        <a:xfrm rot="5400000">
          <a:off x="4320742" y="4062464"/>
          <a:ext cx="305340" cy="26436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shade val="51000"/>
                <a:satMod val="130000"/>
              </a:schemeClr>
            </a:gs>
            <a:gs pos="80000">
              <a:schemeClr val="accent2">
                <a:hueOff val="4681519"/>
                <a:satOff val="-5839"/>
                <a:lumOff val="1373"/>
                <a:alphaOff val="0"/>
                <a:shade val="93000"/>
                <a:satMod val="13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36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4394102" y="4041978"/>
        <a:ext cx="158620" cy="226030"/>
      </dsp:txXfrm>
    </dsp:sp>
    <dsp:sp modelId="{BC8410BE-8CD2-4960-957B-5E66BE7C8EBF}">
      <dsp:nvSpPr>
        <dsp:cNvPr id="0" name=""/>
        <dsp:cNvSpPr/>
      </dsp:nvSpPr>
      <dsp:spPr>
        <a:xfrm>
          <a:off x="972000" y="4380149"/>
          <a:ext cx="7002824" cy="7420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shade val="51000"/>
                <a:satMod val="130000"/>
              </a:schemeClr>
            </a:gs>
            <a:gs pos="80000">
              <a:schemeClr val="accent2">
                <a:hueOff val="4681519"/>
                <a:satOff val="-5839"/>
                <a:lumOff val="1373"/>
                <a:alphaOff val="0"/>
                <a:shade val="93000"/>
                <a:satMod val="13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600" kern="1200" dirty="0" smtClean="0">
              <a:latin typeface="Arial" panose="020B0604020202020204" pitchFamily="34" charset="0"/>
              <a:cs typeface="Arial" panose="020B0604020202020204" pitchFamily="34" charset="0"/>
            </a:rPr>
            <a:t>Be quietly tenacious</a:t>
          </a:r>
          <a:endParaRPr lang="en-GB" sz="3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993732" y="4401881"/>
        <a:ext cx="6959360" cy="69853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AE11F5-E82D-4FF9-B1BC-13E0DD9D7BF2}">
      <dsp:nvSpPr>
        <dsp:cNvPr id="0" name=""/>
        <dsp:cNvSpPr/>
      </dsp:nvSpPr>
      <dsp:spPr>
        <a:xfrm>
          <a:off x="607830" y="0"/>
          <a:ext cx="7585887" cy="56049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600" kern="1200" dirty="0" smtClean="0">
              <a:latin typeface="Arial" panose="020B0604020202020204" pitchFamily="34" charset="0"/>
              <a:cs typeface="Arial" panose="020B0604020202020204" pitchFamily="34" charset="0"/>
            </a:rPr>
            <a:t>Register (free!) at www.twitter.com </a:t>
          </a:r>
          <a:endParaRPr lang="en-GB" sz="2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24246" y="16416"/>
        <a:ext cx="7553055" cy="527663"/>
      </dsp:txXfrm>
    </dsp:sp>
    <dsp:sp modelId="{69BE7EAF-5888-4C95-97E6-1910B3AB1952}">
      <dsp:nvSpPr>
        <dsp:cNvPr id="0" name=""/>
        <dsp:cNvSpPr/>
      </dsp:nvSpPr>
      <dsp:spPr>
        <a:xfrm rot="5400000">
          <a:off x="4292238" y="574543"/>
          <a:ext cx="217071" cy="19970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shade val="9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shade val="9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6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4340863" y="565858"/>
        <a:ext cx="119820" cy="157161"/>
      </dsp:txXfrm>
    </dsp:sp>
    <dsp:sp modelId="{8C5C6C3A-548C-4B13-8A84-376922F6753D}">
      <dsp:nvSpPr>
        <dsp:cNvPr id="0" name=""/>
        <dsp:cNvSpPr/>
      </dsp:nvSpPr>
      <dsp:spPr>
        <a:xfrm>
          <a:off x="607830" y="788290"/>
          <a:ext cx="7585887" cy="56049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80000"/>
                <a:hueOff val="61249"/>
                <a:satOff val="-878"/>
                <a:lumOff val="5123"/>
                <a:alphaOff val="0"/>
                <a:shade val="51000"/>
                <a:satMod val="130000"/>
              </a:schemeClr>
            </a:gs>
            <a:gs pos="80000">
              <a:schemeClr val="accent1">
                <a:shade val="80000"/>
                <a:hueOff val="61249"/>
                <a:satOff val="-878"/>
                <a:lumOff val="5123"/>
                <a:alphaOff val="0"/>
                <a:shade val="93000"/>
                <a:satMod val="130000"/>
              </a:schemeClr>
            </a:gs>
            <a:gs pos="100000">
              <a:schemeClr val="accent1">
                <a:shade val="80000"/>
                <a:hueOff val="61249"/>
                <a:satOff val="-878"/>
                <a:lumOff val="512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600" kern="1200" dirty="0" smtClean="0">
              <a:latin typeface="Arial" panose="020B0604020202020204" pitchFamily="34" charset="0"/>
              <a:cs typeface="Arial" panose="020B0604020202020204" pitchFamily="34" charset="0"/>
            </a:rPr>
            <a:t>Create short username (creative, not weird)</a:t>
          </a:r>
          <a:endParaRPr lang="en-GB" sz="2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24246" y="804706"/>
        <a:ext cx="7553055" cy="527663"/>
      </dsp:txXfrm>
    </dsp:sp>
    <dsp:sp modelId="{2027A918-F440-446F-A7E9-B5872070C03E}">
      <dsp:nvSpPr>
        <dsp:cNvPr id="0" name=""/>
        <dsp:cNvSpPr/>
      </dsp:nvSpPr>
      <dsp:spPr>
        <a:xfrm rot="5400000">
          <a:off x="4267246" y="1389060"/>
          <a:ext cx="267056" cy="19970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76575"/>
                <a:satOff val="-1064"/>
                <a:lumOff val="5738"/>
                <a:alphaOff val="0"/>
                <a:shade val="51000"/>
                <a:satMod val="130000"/>
              </a:schemeClr>
            </a:gs>
            <a:gs pos="80000">
              <a:schemeClr val="accent1">
                <a:shade val="90000"/>
                <a:hueOff val="76575"/>
                <a:satOff val="-1064"/>
                <a:lumOff val="5738"/>
                <a:alphaOff val="0"/>
                <a:shade val="93000"/>
                <a:satMod val="130000"/>
              </a:schemeClr>
            </a:gs>
            <a:gs pos="100000">
              <a:schemeClr val="accent1">
                <a:shade val="90000"/>
                <a:hueOff val="76575"/>
                <a:satOff val="-1064"/>
                <a:lumOff val="573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6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4340864" y="1355382"/>
        <a:ext cx="119820" cy="207146"/>
      </dsp:txXfrm>
    </dsp:sp>
    <dsp:sp modelId="{8AED7B3F-CD3F-4EFA-944E-0570D5E77EF7}">
      <dsp:nvSpPr>
        <dsp:cNvPr id="0" name=""/>
        <dsp:cNvSpPr/>
      </dsp:nvSpPr>
      <dsp:spPr>
        <a:xfrm>
          <a:off x="607830" y="1629034"/>
          <a:ext cx="7585887" cy="56049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80000"/>
                <a:hueOff val="122498"/>
                <a:satOff val="-1757"/>
                <a:lumOff val="10246"/>
                <a:alphaOff val="0"/>
                <a:shade val="51000"/>
                <a:satMod val="130000"/>
              </a:schemeClr>
            </a:gs>
            <a:gs pos="80000">
              <a:schemeClr val="accent1">
                <a:shade val="80000"/>
                <a:hueOff val="122498"/>
                <a:satOff val="-1757"/>
                <a:lumOff val="10246"/>
                <a:alphaOff val="0"/>
                <a:shade val="93000"/>
                <a:satMod val="130000"/>
              </a:schemeClr>
            </a:gs>
            <a:gs pos="100000">
              <a:schemeClr val="accent1">
                <a:shade val="80000"/>
                <a:hueOff val="122498"/>
                <a:satOff val="-1757"/>
                <a:lumOff val="1024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600" kern="1200" dirty="0" smtClean="0">
              <a:latin typeface="Arial" panose="020B0604020202020204" pitchFamily="34" charset="0"/>
              <a:cs typeface="Arial" panose="020B0604020202020204" pitchFamily="34" charset="0"/>
            </a:rPr>
            <a:t>Upload </a:t>
          </a:r>
          <a:r>
            <a:rPr lang="en-GB" sz="26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selfie</a:t>
          </a:r>
          <a:r>
            <a:rPr lang="en-GB" sz="2600" kern="1200" dirty="0" smtClean="0">
              <a:latin typeface="Arial" panose="020B0604020202020204" pitchFamily="34" charset="0"/>
              <a:cs typeface="Arial" panose="020B0604020202020204" pitchFamily="34" charset="0"/>
            </a:rPr>
            <a:t> (again, creative, not weird)</a:t>
          </a:r>
          <a:endParaRPr lang="en-GB" sz="2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24246" y="1645450"/>
        <a:ext cx="7553055" cy="527663"/>
      </dsp:txXfrm>
    </dsp:sp>
    <dsp:sp modelId="{21C73CE4-B9A5-4816-A78E-4D6949E93A01}">
      <dsp:nvSpPr>
        <dsp:cNvPr id="0" name=""/>
        <dsp:cNvSpPr/>
      </dsp:nvSpPr>
      <dsp:spPr>
        <a:xfrm rot="5400000">
          <a:off x="4267246" y="2229804"/>
          <a:ext cx="267056" cy="19970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153150"/>
                <a:satOff val="-2127"/>
                <a:lumOff val="11477"/>
                <a:alphaOff val="0"/>
                <a:shade val="51000"/>
                <a:satMod val="130000"/>
              </a:schemeClr>
            </a:gs>
            <a:gs pos="80000">
              <a:schemeClr val="accent1">
                <a:shade val="90000"/>
                <a:hueOff val="153150"/>
                <a:satOff val="-2127"/>
                <a:lumOff val="11477"/>
                <a:alphaOff val="0"/>
                <a:shade val="93000"/>
                <a:satMod val="130000"/>
              </a:schemeClr>
            </a:gs>
            <a:gs pos="100000">
              <a:schemeClr val="accent1">
                <a:shade val="90000"/>
                <a:hueOff val="153150"/>
                <a:satOff val="-2127"/>
                <a:lumOff val="1147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6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4340864" y="2196126"/>
        <a:ext cx="119820" cy="207146"/>
      </dsp:txXfrm>
    </dsp:sp>
    <dsp:sp modelId="{28EC9B43-2407-4981-B2AB-5890E9D54B18}">
      <dsp:nvSpPr>
        <dsp:cNvPr id="0" name=""/>
        <dsp:cNvSpPr/>
      </dsp:nvSpPr>
      <dsp:spPr>
        <a:xfrm>
          <a:off x="607830" y="2469778"/>
          <a:ext cx="7585887" cy="56049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80000"/>
                <a:hueOff val="183747"/>
                <a:satOff val="-2635"/>
                <a:lumOff val="15369"/>
                <a:alphaOff val="0"/>
                <a:shade val="51000"/>
                <a:satMod val="130000"/>
              </a:schemeClr>
            </a:gs>
            <a:gs pos="80000">
              <a:schemeClr val="accent1">
                <a:shade val="80000"/>
                <a:hueOff val="183747"/>
                <a:satOff val="-2635"/>
                <a:lumOff val="15369"/>
                <a:alphaOff val="0"/>
                <a:shade val="93000"/>
                <a:satMod val="130000"/>
              </a:schemeClr>
            </a:gs>
            <a:gs pos="100000">
              <a:schemeClr val="accent1">
                <a:shade val="80000"/>
                <a:hueOff val="183747"/>
                <a:satOff val="-2635"/>
                <a:lumOff val="1536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600" kern="1200" dirty="0" smtClean="0">
              <a:latin typeface="Arial" panose="020B0604020202020204" pitchFamily="34" charset="0"/>
              <a:cs typeface="Arial" panose="020B0604020202020204" pitchFamily="34" charset="0"/>
            </a:rPr>
            <a:t>Write a bio (once again, creative, not weird)</a:t>
          </a:r>
          <a:endParaRPr lang="en-GB" sz="2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24246" y="2486194"/>
        <a:ext cx="7553055" cy="527663"/>
      </dsp:txXfrm>
    </dsp:sp>
    <dsp:sp modelId="{93040297-8F25-4D8D-8A6F-9A11EACA1714}">
      <dsp:nvSpPr>
        <dsp:cNvPr id="0" name=""/>
        <dsp:cNvSpPr/>
      </dsp:nvSpPr>
      <dsp:spPr>
        <a:xfrm rot="5400000">
          <a:off x="4261623" y="3076449"/>
          <a:ext cx="278302" cy="19970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229725"/>
                <a:satOff val="-3191"/>
                <a:lumOff val="17215"/>
                <a:alphaOff val="0"/>
                <a:shade val="51000"/>
                <a:satMod val="130000"/>
              </a:schemeClr>
            </a:gs>
            <a:gs pos="80000">
              <a:schemeClr val="accent1">
                <a:shade val="90000"/>
                <a:hueOff val="229725"/>
                <a:satOff val="-3191"/>
                <a:lumOff val="17215"/>
                <a:alphaOff val="0"/>
                <a:shade val="93000"/>
                <a:satMod val="130000"/>
              </a:schemeClr>
            </a:gs>
            <a:gs pos="100000">
              <a:schemeClr val="accent1">
                <a:shade val="90000"/>
                <a:hueOff val="229725"/>
                <a:satOff val="-3191"/>
                <a:lumOff val="1721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6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4340864" y="3037148"/>
        <a:ext cx="119820" cy="218392"/>
      </dsp:txXfrm>
    </dsp:sp>
    <dsp:sp modelId="{BC8410BE-8CD2-4960-957B-5E66BE7C8EBF}">
      <dsp:nvSpPr>
        <dsp:cNvPr id="0" name=""/>
        <dsp:cNvSpPr/>
      </dsp:nvSpPr>
      <dsp:spPr>
        <a:xfrm>
          <a:off x="607830" y="3322324"/>
          <a:ext cx="7585887" cy="56049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80000"/>
                <a:hueOff val="244997"/>
                <a:satOff val="-3514"/>
                <a:lumOff val="20492"/>
                <a:alphaOff val="0"/>
                <a:shade val="51000"/>
                <a:satMod val="130000"/>
              </a:schemeClr>
            </a:gs>
            <a:gs pos="80000">
              <a:schemeClr val="accent1">
                <a:shade val="80000"/>
                <a:hueOff val="244997"/>
                <a:satOff val="-3514"/>
                <a:lumOff val="20492"/>
                <a:alphaOff val="0"/>
                <a:shade val="93000"/>
                <a:satMod val="130000"/>
              </a:schemeClr>
            </a:gs>
            <a:gs pos="100000">
              <a:schemeClr val="accent1">
                <a:shade val="80000"/>
                <a:hueOff val="244997"/>
                <a:satOff val="-3514"/>
                <a:lumOff val="20492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600" kern="1200" dirty="0" smtClean="0">
              <a:latin typeface="Arial" panose="020B0604020202020204" pitchFamily="34" charset="0"/>
              <a:cs typeface="Arial" panose="020B0604020202020204" pitchFamily="34" charset="0"/>
            </a:rPr>
            <a:t>Get following (individuals, organisations, journals)</a:t>
          </a:r>
          <a:endParaRPr lang="en-GB" sz="2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24246" y="3338740"/>
        <a:ext cx="7553055" cy="527663"/>
      </dsp:txXfrm>
    </dsp:sp>
    <dsp:sp modelId="{185758E3-8C12-4BED-977B-47AFF67709D6}">
      <dsp:nvSpPr>
        <dsp:cNvPr id="0" name=""/>
        <dsp:cNvSpPr/>
      </dsp:nvSpPr>
      <dsp:spPr>
        <a:xfrm rot="5400000">
          <a:off x="4279093" y="3896833"/>
          <a:ext cx="243361" cy="25222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306300"/>
                <a:satOff val="-4255"/>
                <a:lumOff val="22954"/>
                <a:alphaOff val="0"/>
                <a:shade val="51000"/>
                <a:satMod val="130000"/>
              </a:schemeClr>
            </a:gs>
            <a:gs pos="80000">
              <a:schemeClr val="accent1">
                <a:shade val="90000"/>
                <a:hueOff val="306300"/>
                <a:satOff val="-4255"/>
                <a:lumOff val="22954"/>
                <a:alphaOff val="0"/>
                <a:shade val="93000"/>
                <a:satMod val="130000"/>
              </a:schemeClr>
            </a:gs>
            <a:gs pos="100000">
              <a:schemeClr val="accent1">
                <a:shade val="90000"/>
                <a:hueOff val="306300"/>
                <a:satOff val="-4255"/>
                <a:lumOff val="2295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2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4325107" y="3901264"/>
        <a:ext cx="151333" cy="170353"/>
      </dsp:txXfrm>
    </dsp:sp>
    <dsp:sp modelId="{8D225CB4-28B4-41C4-8727-EC5A26B293D5}">
      <dsp:nvSpPr>
        <dsp:cNvPr id="0" name=""/>
        <dsp:cNvSpPr/>
      </dsp:nvSpPr>
      <dsp:spPr>
        <a:xfrm>
          <a:off x="607830" y="4163068"/>
          <a:ext cx="7585887" cy="56049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80000"/>
                <a:hueOff val="306246"/>
                <a:satOff val="-4392"/>
                <a:lumOff val="25615"/>
                <a:alphaOff val="0"/>
                <a:shade val="51000"/>
                <a:satMod val="130000"/>
              </a:schemeClr>
            </a:gs>
            <a:gs pos="80000">
              <a:schemeClr val="accent1">
                <a:shade val="80000"/>
                <a:hueOff val="306246"/>
                <a:satOff val="-4392"/>
                <a:lumOff val="25615"/>
                <a:alphaOff val="0"/>
                <a:shade val="93000"/>
                <a:satMod val="130000"/>
              </a:schemeClr>
            </a:gs>
            <a:gs pos="100000">
              <a:schemeClr val="accent1">
                <a:shade val="80000"/>
                <a:hueOff val="306246"/>
                <a:satOff val="-4392"/>
                <a:lumOff val="2561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500" kern="1200" dirty="0" smtClean="0">
              <a:latin typeface="Arial" panose="020B0604020202020204" pitchFamily="34" charset="0"/>
              <a:cs typeface="Arial" panose="020B0604020202020204" pitchFamily="34" charset="0"/>
            </a:rPr>
            <a:t>Get tweeting!</a:t>
          </a:r>
          <a:endParaRPr lang="en-GB" sz="2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24246" y="4179484"/>
        <a:ext cx="7553055" cy="5276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E5C13A-8A4C-47FA-8E26-3B537C734062}" type="datetimeFigureOut">
              <a:rPr lang="en-GB" smtClean="0"/>
              <a:pPr/>
              <a:t>28/09/2016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492831-4168-4BD2-AED9-1CAA8533983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6312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92831-4168-4BD2-AED9-1CAA8533983F}" type="slidenum">
              <a:rPr lang="en-GB" smtClean="0"/>
              <a:pPr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06618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92831-4168-4BD2-AED9-1CAA8533983F}" type="slidenum">
              <a:rPr lang="en-GB" smtClean="0"/>
              <a:pPr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84066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28/09/2016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 descr="National Health Service"/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6274890"/>
            <a:ext cx="3744416" cy="4664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514350" indent="-514350">
              <a:buClr>
                <a:schemeClr val="accent1">
                  <a:lumMod val="60000"/>
                  <a:lumOff val="40000"/>
                </a:schemeClr>
              </a:buClr>
              <a:buFont typeface="Courier New" panose="02070309020205020404" pitchFamily="49" charset="0"/>
              <a:buChar char="o"/>
              <a:defRPr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28/09/2016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28/09/2016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28/09/2016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28/09/2016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28/09/2016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28/09/2016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4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28/09/2016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28/09/2016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28/09/2016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28/09/2016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5192009-84AB-4A99-8A8E-906BC75F2480}" type="datetimeFigureOut">
              <a:rPr lang="en-GB" smtClean="0"/>
              <a:pPr/>
              <a:t>28/09/2016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jonotter.net/" TargetMode="External"/><Relationship Id="rId5" Type="http://schemas.openxmlformats.org/officeDocument/2006/relationships/hyperlink" Target="http://www.reflectionsipc.com/" TargetMode="External"/><Relationship Id="rId4" Type="http://schemas.openxmlformats.org/officeDocument/2006/relationships/hyperlink" Target="mailto:jon.otter@imperial.nhs.uk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.uk/url?sa=i&amp;rct=j&amp;q=&amp;esrc=s&amp;source=images&amp;cd=&amp;cad=rja&amp;uact=8&amp;ved=0ahUKEwi8lbvvjtTLAhVD1RQKHf3WDtQQjRwIBw&amp;url=https://pixabay.com/en/photos/social%20media/&amp;bvm=bv.117218890,d.d24&amp;psig=AFQjCNGRqaAI6WUyfAfswsos8LqgatGYCA&amp;ust=1458729963290057" TargetMode="External"/><Relationship Id="rId2" Type="http://schemas.openxmlformats.org/officeDocument/2006/relationships/hyperlink" Target="https://www.google.co.uk/url?sa=i&amp;rct=j&amp;q=&amp;esrc=s&amp;source=images&amp;cd=&amp;cad=rja&amp;uact=8&amp;ved=0ahUKEwibhKe4jtTLAhUBORQKHRDRDqMQjRwIBw&amp;url=https://pixabay.com/en/social-media-you-tube-facebook-1177293/&amp;bvm=bv.117218890,d.d24&amp;psig=AFQjCNEKQL-obiWUMQtPm7-_TKBKql0MmA&amp;ust=1458729882284422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upload.wikimedia.org/wikipedia/commons/e/ec/LA-Triceratops_mount-2.jpg" TargetMode="External"/><Relationship Id="rId5" Type="http://schemas.openxmlformats.org/officeDocument/2006/relationships/hyperlink" Target="https://www.google.co.uk/url?sa=i&amp;rct=j&amp;q=&amp;esrc=s&amp;source=images&amp;cd=&amp;cad=rja&amp;uact=8&amp;ved=0ahUKEwiE5rbfkNTLAhXDuhoKHa3JDz8QjRwIBw&amp;url=https://www.flickr.com/photos/mattimattila/19096842954&amp;bvm=bv.117218890,d.d24&amp;psig=AFQjCNFsH4OqkcrYH-N9v8UAijdiGSrCnQ&amp;ust=1458730492570436" TargetMode="External"/><Relationship Id="rId4" Type="http://schemas.openxmlformats.org/officeDocument/2006/relationships/hyperlink" Target="https://www.google.co.uk/url?sa=i&amp;rct=j&amp;q=&amp;esrc=s&amp;source=images&amp;cd=&amp;cad=rja&amp;uact=8&amp;ved=0ahUKEwi2ra6Dj9TLAhWBbBoKHbqrC40QjRwIBw&amp;url=https://www.flickr.com/photos/epublicist/9733281983&amp;bvm=bv.117218890,d.d24&amp;psig=AFQjCNGso9lvuJs6vVEqOERydiaEO5vAkw&amp;ust=1458730043769656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eople-press.org/2012/09/27/section-1-watching-reading-and-listening-to-the-news-3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hyperlink" Target="http://www.nsf.gov/statistics/seind12/c7/c7s1.htm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mc-uk.org/guidance/ethical_guidance/21186.asp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ewinternet.org/2015/10/08/social-networking-usage-2005-2015/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hyperlink" Target="http://reflectionsipc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hyperlink" Target="http://haicontroversies.blogspot.co.uk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s://twitter.com/jonotter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s://twitter.com/ESCMID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22.png"/><Relationship Id="rId4" Type="http://schemas.openxmlformats.org/officeDocument/2006/relationships/hyperlink" Target="https://twitter.com/uhcw_inf_con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20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30.jpg"/><Relationship Id="rId4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mc-uk.org/guidance/ethical_guidance/21186.asp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nature.com/news/online-collaboration-scientists-and-the-social-network-1.15711" TargetMode="External"/><Relationship Id="rId13" Type="http://schemas.openxmlformats.org/officeDocument/2006/relationships/hyperlink" Target="http://musingsoninfection.blogspot.co.uk/" TargetMode="External"/><Relationship Id="rId3" Type="http://schemas.openxmlformats.org/officeDocument/2006/relationships/hyperlink" Target="http://www.gmc-uk.org/guidance/ethical_guidance/21186.asp" TargetMode="External"/><Relationship Id="rId7" Type="http://schemas.openxmlformats.org/officeDocument/2006/relationships/hyperlink" Target="https://www.sciencemag.org/careers/features/2014/02/scientists-guide-social-media" TargetMode="External"/><Relationship Id="rId12" Type="http://schemas.openxmlformats.org/officeDocument/2006/relationships/hyperlink" Target="http://reflectionsipc.com/" TargetMode="External"/><Relationship Id="rId2" Type="http://schemas.openxmlformats.org/officeDocument/2006/relationships/hyperlink" Target="http://www.cdc.gov/socialmedia/tools/guidelines/pdf/socialmediatoolkit_bm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bji.sagepub.com/content/12/6/224.extract" TargetMode="External"/><Relationship Id="rId11" Type="http://schemas.openxmlformats.org/officeDocument/2006/relationships/hyperlink" Target="http://haicontroversies.blogspot.com/" TargetMode="External"/><Relationship Id="rId5" Type="http://schemas.openxmlformats.org/officeDocument/2006/relationships/hyperlink" Target="http://cid.oxfordjournals.org/content/early/2015/02/04/cid.civ071.abstract" TargetMode="External"/><Relationship Id="rId10" Type="http://schemas.openxmlformats.org/officeDocument/2006/relationships/hyperlink" Target="http://www.badscience.net/" TargetMode="External"/><Relationship Id="rId4" Type="http://schemas.openxmlformats.org/officeDocument/2006/relationships/hyperlink" Target="https://www.elsevier.com/connect/how-to-use-social-media-for-science" TargetMode="External"/><Relationship Id="rId9" Type="http://schemas.openxmlformats.org/officeDocument/2006/relationships/hyperlink" Target="http://scienceblogs.com/aetiology/" TargetMode="External"/><Relationship Id="rId14" Type="http://schemas.openxmlformats.org/officeDocument/2006/relationships/hyperlink" Target="http://virologydownunder.blogspot.co.uk/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jonotter.net/" TargetMode="External"/><Relationship Id="rId5" Type="http://schemas.openxmlformats.org/officeDocument/2006/relationships/hyperlink" Target="http://www.reflectionsipc.com/" TargetMode="External"/><Relationship Id="rId4" Type="http://schemas.openxmlformats.org/officeDocument/2006/relationships/hyperlink" Target="mailto:jon.otter@imperial.nhs.uk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5000"/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556" y="4797154"/>
            <a:ext cx="468052" cy="4680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39552" y="722192"/>
            <a:ext cx="8424936" cy="5309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smtClean="0">
                <a:latin typeface="Arial" pitchFamily="34" charset="0"/>
                <a:cs typeface="Arial" pitchFamily="34" charset="0"/>
              </a:rPr>
              <a:t>Social media for healthcare professionals: useful or a waste of time?</a:t>
            </a:r>
          </a:p>
          <a:p>
            <a:endParaRPr lang="en-GB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800" dirty="0" smtClean="0">
                <a:latin typeface="Arial" pitchFamily="34" charset="0"/>
                <a:cs typeface="Arial" pitchFamily="34" charset="0"/>
              </a:rPr>
              <a:t>Jon Otter, PhD </a:t>
            </a:r>
            <a:r>
              <a:rPr lang="en-GB" sz="2800" dirty="0" err="1" smtClean="0">
                <a:latin typeface="Arial" pitchFamily="34" charset="0"/>
                <a:cs typeface="Arial" pitchFamily="34" charset="0"/>
              </a:rPr>
              <a:t>FRCPath</a:t>
            </a:r>
            <a:endParaRPr lang="en-GB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800" dirty="0" smtClean="0">
                <a:latin typeface="Arial" pitchFamily="34" charset="0"/>
                <a:cs typeface="Arial" pitchFamily="34" charset="0"/>
              </a:rPr>
              <a:t>Imperial College Healthcare NHS Trust</a:t>
            </a:r>
          </a:p>
          <a:p>
            <a:endParaRPr lang="en-GB" sz="1000" dirty="0" smtClean="0">
              <a:latin typeface="Arial" pitchFamily="34" charset="0"/>
              <a:cs typeface="Arial" pitchFamily="34" charset="0"/>
            </a:endParaRPr>
          </a:p>
          <a:p>
            <a:endParaRPr lang="en-GB" sz="500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/>
              <a:buChar char="*"/>
            </a:pP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  <a:hlinkClick r:id="rId4"/>
              </a:rPr>
              <a:t>jon.otter@imperial.nhs.uk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         </a:t>
            </a:r>
            <a:endParaRPr lang="en-GB" sz="2400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    @</a:t>
            </a:r>
            <a:r>
              <a:rPr lang="en-GB" sz="2400" dirty="0" err="1" smtClean="0">
                <a:latin typeface="Arial" pitchFamily="34" charset="0"/>
                <a:cs typeface="Arial" pitchFamily="34" charset="0"/>
                <a:sym typeface="Wingdings"/>
              </a:rPr>
              <a:t>jonotter</a:t>
            </a:r>
            <a:endParaRPr lang="en-GB" sz="2400" dirty="0" smtClean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Blog: 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  <a:hlinkClick r:id="rId5"/>
              </a:rPr>
              <a:t>www.ReflectionsIPC.com</a:t>
            </a:r>
            <a:endParaRPr lang="en-GB" sz="2400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400" dirty="0">
                <a:latin typeface="Arial" pitchFamily="34" charset="0"/>
                <a:cs typeface="Arial" pitchFamily="34" charset="0"/>
                <a:sym typeface="Wingdings"/>
              </a:rPr>
              <a:t>You can download these slides from </a:t>
            </a:r>
            <a:r>
              <a:rPr lang="en-GB" sz="2400" dirty="0">
                <a:latin typeface="Arial" pitchFamily="34" charset="0"/>
                <a:cs typeface="Arial" pitchFamily="34" charset="0"/>
                <a:sym typeface="Wingdings"/>
                <a:hlinkClick r:id="rId6"/>
              </a:rPr>
              <a:t>www.jonotter.net</a:t>
            </a:r>
            <a:r>
              <a:rPr lang="en-GB" sz="2400" dirty="0">
                <a:latin typeface="Arial" pitchFamily="34" charset="0"/>
                <a:cs typeface="Arial" pitchFamily="34" charset="0"/>
                <a:sym typeface="Wingdings"/>
              </a:rPr>
              <a:t>   </a:t>
            </a:r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rmAutofit/>
          </a:bodyPr>
          <a:lstStyle/>
          <a:p>
            <a:r>
              <a:rPr lang="en-GB" sz="3200" dirty="0" smtClean="0">
                <a:latin typeface="Arial" pitchFamily="34" charset="0"/>
                <a:cs typeface="Arial" pitchFamily="34" charset="0"/>
              </a:rPr>
              <a:t>Disclosures &amp; credits</a:t>
            </a:r>
            <a:endParaRPr lang="en-GB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35285"/>
            <a:ext cx="8229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In the last 3 years: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Consultancy fees to Gama Healthcare Ltd.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Lecture fees to ACIPC, Becton Dickenson, </a:t>
            </a:r>
            <a:r>
              <a:rPr lang="en-GB" sz="2000" dirty="0" err="1" smtClean="0">
                <a:latin typeface="Arial" pitchFamily="34" charset="0"/>
                <a:cs typeface="Arial" pitchFamily="34" charset="0"/>
              </a:rPr>
              <a:t>Bioconnections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GB" sz="2000" dirty="0" err="1" smtClean="0">
                <a:latin typeface="Arial" pitchFamily="34" charset="0"/>
                <a:cs typeface="Arial" pitchFamily="34" charset="0"/>
              </a:rPr>
              <a:t>GovToday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, Healthcare Estates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, IPS, </a:t>
            </a:r>
            <a:r>
              <a:rPr lang="en-GB" sz="2000" dirty="0" err="1" smtClean="0">
                <a:latin typeface="Arial" pitchFamily="34" charset="0"/>
                <a:cs typeface="Arial" pitchFamily="34" charset="0"/>
              </a:rPr>
              <a:t>Serosep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, Society 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For Applied 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Microbiology, Webber Training, and 3M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.  </a:t>
            </a:r>
            <a:endParaRPr lang="en-GB" sz="20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Academic fees to EIDO Ltd, 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Infectious Diseases Society of 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America, Imperial 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College London, Journal of Hospital 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Infection, and </a:t>
            </a:r>
            <a:r>
              <a:rPr lang="en-GB" sz="2000" dirty="0" err="1" smtClean="0">
                <a:latin typeface="Arial" pitchFamily="34" charset="0"/>
                <a:cs typeface="Arial" pitchFamily="34" charset="0"/>
              </a:rPr>
              <a:t>Woodhead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Publishing 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Ltd.</a:t>
            </a:r>
            <a:endParaRPr lang="en-GB" sz="2000" dirty="0">
              <a:latin typeface="Arial" pitchFamily="34" charset="0"/>
              <a:cs typeface="Arial" pitchFamily="34" charset="0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Research funding from the Guy’s and St. Thomas’ Charity, NIHR, FDA, Pfizer.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Part-time employment at </a:t>
            </a:r>
            <a:r>
              <a:rPr lang="en-GB" sz="2000" dirty="0" err="1" smtClean="0">
                <a:latin typeface="Arial" pitchFamily="34" charset="0"/>
                <a:cs typeface="Arial" pitchFamily="34" charset="0"/>
              </a:rPr>
              <a:t>Bioquell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 (ended 03/2015).</a:t>
            </a:r>
          </a:p>
          <a:p>
            <a:endParaRPr lang="en-GB" sz="20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Image credits: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2000" dirty="0" smtClean="0">
                <a:latin typeface="Arial" pitchFamily="34" charset="0"/>
                <a:cs typeface="Arial" pitchFamily="34" charset="0"/>
                <a:hlinkClick r:id="rId2"/>
              </a:rPr>
              <a:t>Social Media</a:t>
            </a:r>
            <a:r>
              <a:rPr lang="en-GB" sz="2000" dirty="0" smtClean="0"/>
              <a:t>, </a:t>
            </a:r>
            <a:r>
              <a:rPr lang="en-GB" sz="2000" dirty="0" smtClean="0">
                <a:hlinkClick r:id="rId3"/>
              </a:rPr>
              <a:t>Social Media Phone</a:t>
            </a:r>
            <a:r>
              <a:rPr lang="en-GB" sz="2000" dirty="0" smtClean="0"/>
              <a:t>, </a:t>
            </a:r>
            <a:r>
              <a:rPr lang="en-GB" sz="2000" dirty="0" smtClean="0">
                <a:hlinkClick r:id="rId4"/>
              </a:rPr>
              <a:t>Social Media Montage</a:t>
            </a:r>
            <a:r>
              <a:rPr lang="en-GB" sz="2000" dirty="0" smtClean="0"/>
              <a:t>, </a:t>
            </a:r>
            <a:r>
              <a:rPr lang="en-GB" sz="2000" dirty="0" smtClean="0">
                <a:hlinkClick r:id="rId5"/>
              </a:rPr>
              <a:t>Mobile Device Size Evolution</a:t>
            </a:r>
            <a:r>
              <a:rPr lang="en-GB" sz="2000" dirty="0" smtClean="0"/>
              <a:t>, </a:t>
            </a:r>
            <a:r>
              <a:rPr lang="en-GB" sz="2000" dirty="0" smtClean="0">
                <a:hlinkClick r:id="rId6"/>
              </a:rPr>
              <a:t>Dinosaur</a:t>
            </a:r>
            <a:r>
              <a:rPr lang="en-GB" sz="2000" dirty="0"/>
              <a:t>.</a:t>
            </a:r>
            <a:endParaRPr lang="en-GB" sz="20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425571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93812" y="908720"/>
            <a:ext cx="799288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“STOP WASTING TIME ON SOCIAL MEDIA AND DO SOME REAL WORK”</a:t>
            </a:r>
            <a:endParaRPr lang="en-GB" sz="6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4016" y="5085187"/>
            <a:ext cx="8892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Slight (and only slight) paraphrase of a Professor’s comment to me during a recent discussion about whether an infection control journal should have an active Twitter feed.</a:t>
            </a:r>
            <a:endParaRPr lang="en-GB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955466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9"/>
            <a:ext cx="5688632" cy="59122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24128" y="845840"/>
            <a:ext cx="3240360" cy="1143000"/>
          </a:xfrm>
        </p:spPr>
        <p:txBody>
          <a:bodyPr>
            <a:noAutofit/>
          </a:bodyPr>
          <a:lstStyle/>
          <a:p>
            <a:pPr algn="r"/>
            <a:r>
              <a:rPr lang="en-GB" dirty="0" smtClean="0"/>
              <a:t>The way we’re learning is changing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35496" y="6453336"/>
            <a:ext cx="66967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Pew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survey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of access to news, US.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519883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r>
              <a:rPr lang="en-GB" dirty="0" smtClean="0"/>
              <a:t>Google it.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35496" y="6453336"/>
            <a:ext cx="900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2010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General Social Survey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, National Science Foundation. Other search engines are available. 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79" b="40000"/>
          <a:stretch/>
        </p:blipFill>
        <p:spPr>
          <a:xfrm>
            <a:off x="179512" y="1628800"/>
            <a:ext cx="4267278" cy="288032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535" b="13953"/>
          <a:stretch/>
        </p:blipFill>
        <p:spPr>
          <a:xfrm>
            <a:off x="4704090" y="1628800"/>
            <a:ext cx="4188390" cy="28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41767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3400"/>
            <a:ext cx="9144000" cy="3911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25638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"/>
            <a:ext cx="9144000" cy="66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9232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is social media?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i="1" dirty="0" smtClean="0"/>
              <a:t>Social </a:t>
            </a:r>
            <a:r>
              <a:rPr lang="en-GB" i="1" dirty="0"/>
              <a:t>media describes web-based applications that allow people to create and exchange </a:t>
            </a:r>
            <a:r>
              <a:rPr lang="en-GB" i="1" dirty="0" smtClean="0"/>
              <a:t>content to include:</a:t>
            </a:r>
          </a:p>
          <a:p>
            <a:r>
              <a:rPr lang="en-GB" i="1" dirty="0" smtClean="0"/>
              <a:t>blogs </a:t>
            </a:r>
            <a:r>
              <a:rPr lang="en-GB" i="1" dirty="0"/>
              <a:t>and </a:t>
            </a:r>
            <a:r>
              <a:rPr lang="en-GB" i="1" dirty="0" err="1"/>
              <a:t>microblogs</a:t>
            </a:r>
            <a:r>
              <a:rPr lang="en-GB" i="1" dirty="0"/>
              <a:t> (such as Twitter), </a:t>
            </a:r>
            <a:endParaRPr lang="en-GB" i="1" dirty="0" smtClean="0"/>
          </a:p>
          <a:p>
            <a:r>
              <a:rPr lang="en-GB" i="1" dirty="0" smtClean="0"/>
              <a:t>internet </a:t>
            </a:r>
            <a:r>
              <a:rPr lang="en-GB" i="1" dirty="0"/>
              <a:t>forums (such as doctors.net), </a:t>
            </a:r>
            <a:endParaRPr lang="en-GB" i="1" dirty="0" smtClean="0"/>
          </a:p>
          <a:p>
            <a:r>
              <a:rPr lang="en-GB" i="1" dirty="0" smtClean="0"/>
              <a:t>content </a:t>
            </a:r>
            <a:r>
              <a:rPr lang="en-GB" i="1" dirty="0"/>
              <a:t>communities (such as YouTube and Flickr), and </a:t>
            </a:r>
            <a:endParaRPr lang="en-GB" i="1" dirty="0" smtClean="0"/>
          </a:p>
          <a:p>
            <a:r>
              <a:rPr lang="en-GB" i="1" dirty="0" smtClean="0"/>
              <a:t>social </a:t>
            </a:r>
            <a:r>
              <a:rPr lang="en-GB" i="1" dirty="0"/>
              <a:t>networking sites (such as Facebook and LinkedIn).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5496" y="6453336"/>
            <a:ext cx="66967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GMC: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Doctors’ use of social media guidelines.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825741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Social media – common features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Instant </a:t>
            </a:r>
            <a:r>
              <a:rPr lang="en-GB" b="1" dirty="0" smtClean="0">
                <a:solidFill>
                  <a:schemeClr val="bg1"/>
                </a:solidFill>
                <a:latin typeface="Bradley Hand ITC" panose="03070402050302030203" pitchFamily="66" charset="0"/>
              </a:rPr>
              <a:t>gratification! No rigour</a:t>
            </a:r>
          </a:p>
          <a:p>
            <a:r>
              <a:rPr lang="en-GB" dirty="0" smtClean="0"/>
              <a:t>Short </a:t>
            </a:r>
            <a:r>
              <a:rPr lang="en-GB" b="1" dirty="0" smtClean="0">
                <a:solidFill>
                  <a:schemeClr val="bg1"/>
                </a:solidFill>
                <a:latin typeface="Bradley Hand ITC" panose="03070402050302030203" pitchFamily="66" charset="0"/>
              </a:rPr>
              <a:t>attention span</a:t>
            </a:r>
            <a:endParaRPr lang="en-GB" dirty="0" smtClean="0">
              <a:solidFill>
                <a:schemeClr val="bg1"/>
              </a:solidFill>
            </a:endParaRPr>
          </a:p>
          <a:p>
            <a:r>
              <a:rPr lang="en-GB" dirty="0" smtClean="0"/>
              <a:t>Online dialogue </a:t>
            </a:r>
            <a:r>
              <a:rPr lang="en-GB" b="1" dirty="0" smtClean="0">
                <a:solidFill>
                  <a:schemeClr val="bg1"/>
                </a:solidFill>
                <a:latin typeface="Bradley Hand ITC" panose="03070402050302030203" pitchFamily="66" charset="0"/>
              </a:rPr>
              <a:t>with non-expert idiots</a:t>
            </a:r>
            <a:endParaRPr lang="en-GB" dirty="0" smtClean="0">
              <a:solidFill>
                <a:schemeClr val="bg1"/>
              </a:solidFill>
            </a:endParaRPr>
          </a:p>
          <a:p>
            <a:r>
              <a:rPr lang="en-GB" dirty="0" smtClean="0"/>
              <a:t>Public </a:t>
            </a:r>
            <a:r>
              <a:rPr lang="en-GB" b="1" dirty="0" smtClean="0">
                <a:solidFill>
                  <a:schemeClr val="bg1"/>
                </a:solidFill>
                <a:latin typeface="Bradley Hand ITC" panose="03070402050302030203" pitchFamily="66" charset="0"/>
              </a:rPr>
              <a:t>sharing of dirty laundry</a:t>
            </a:r>
            <a:endParaRPr lang="en-GB" dirty="0" smtClean="0">
              <a:solidFill>
                <a:schemeClr val="bg1"/>
              </a:solidFill>
            </a:endParaRPr>
          </a:p>
          <a:p>
            <a:r>
              <a:rPr lang="en-GB" dirty="0" smtClean="0"/>
              <a:t>Web-based </a:t>
            </a:r>
            <a:r>
              <a:rPr lang="en-GB" b="1" dirty="0" smtClean="0">
                <a:solidFill>
                  <a:schemeClr val="bg1"/>
                </a:solidFill>
                <a:latin typeface="Bradley Hand ITC" panose="03070402050302030203" pitchFamily="66" charset="0"/>
              </a:rPr>
              <a:t>unreliable sources</a:t>
            </a:r>
          </a:p>
          <a:p>
            <a:r>
              <a:rPr lang="en-GB" dirty="0" smtClean="0"/>
              <a:t>Always on </a:t>
            </a:r>
            <a:r>
              <a:rPr lang="en-GB" b="1" dirty="0" smtClean="0">
                <a:solidFill>
                  <a:schemeClr val="bg1"/>
                </a:solidFill>
                <a:latin typeface="Bradley Hand ITC" panose="03070402050302030203" pitchFamily="66" charset="0"/>
              </a:rPr>
              <a:t>never home</a:t>
            </a:r>
            <a:endParaRPr lang="en-GB" dirty="0" smtClean="0">
              <a:solidFill>
                <a:schemeClr val="bg1"/>
              </a:solidFill>
            </a:endParaRPr>
          </a:p>
          <a:p>
            <a:r>
              <a:rPr lang="en-GB" dirty="0"/>
              <a:t>Free </a:t>
            </a:r>
            <a:r>
              <a:rPr lang="en-GB" b="1" dirty="0">
                <a:solidFill>
                  <a:schemeClr val="bg1"/>
                </a:solidFill>
                <a:latin typeface="Bradley Hand ITC" panose="03070402050302030203" pitchFamily="66" charset="0"/>
              </a:rPr>
              <a:t>You get what you pay for</a:t>
            </a:r>
            <a:endParaRPr lang="en-GB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36832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Social media – common features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Instant </a:t>
            </a:r>
            <a:r>
              <a:rPr lang="en-GB" b="1" dirty="0" smtClean="0">
                <a:solidFill>
                  <a:srgbClr val="FF0000"/>
                </a:solidFill>
                <a:latin typeface="Bradley Hand ITC" panose="03070402050302030203" pitchFamily="66" charset="0"/>
              </a:rPr>
              <a:t>gratification! No rigour</a:t>
            </a:r>
          </a:p>
          <a:p>
            <a:r>
              <a:rPr lang="en-GB" dirty="0" smtClean="0"/>
              <a:t>Short </a:t>
            </a:r>
            <a:r>
              <a:rPr lang="en-GB" b="1" dirty="0" smtClean="0">
                <a:solidFill>
                  <a:srgbClr val="FF0000"/>
                </a:solidFill>
                <a:latin typeface="Bradley Hand ITC" panose="03070402050302030203" pitchFamily="66" charset="0"/>
              </a:rPr>
              <a:t>attention span</a:t>
            </a:r>
            <a:endParaRPr lang="en-GB" dirty="0" smtClean="0"/>
          </a:p>
          <a:p>
            <a:r>
              <a:rPr lang="en-GB" dirty="0" smtClean="0"/>
              <a:t>Online dialogue </a:t>
            </a:r>
            <a:r>
              <a:rPr lang="en-GB" b="1" dirty="0" smtClean="0">
                <a:solidFill>
                  <a:srgbClr val="FF0000"/>
                </a:solidFill>
                <a:latin typeface="Bradley Hand ITC" panose="03070402050302030203" pitchFamily="66" charset="0"/>
              </a:rPr>
              <a:t>with non-expert idiots</a:t>
            </a:r>
            <a:endParaRPr lang="en-GB" dirty="0" smtClean="0"/>
          </a:p>
          <a:p>
            <a:r>
              <a:rPr lang="en-GB" dirty="0" smtClean="0"/>
              <a:t>Public </a:t>
            </a:r>
            <a:r>
              <a:rPr lang="en-GB" b="1" dirty="0" smtClean="0">
                <a:solidFill>
                  <a:srgbClr val="FF0000"/>
                </a:solidFill>
                <a:latin typeface="Bradley Hand ITC" panose="03070402050302030203" pitchFamily="66" charset="0"/>
              </a:rPr>
              <a:t>sharing of dirty laundry</a:t>
            </a:r>
            <a:endParaRPr lang="en-GB" dirty="0" smtClean="0"/>
          </a:p>
          <a:p>
            <a:r>
              <a:rPr lang="en-GB" dirty="0" smtClean="0"/>
              <a:t>Web-based </a:t>
            </a:r>
            <a:r>
              <a:rPr lang="en-GB" b="1" dirty="0" smtClean="0">
                <a:solidFill>
                  <a:srgbClr val="FF0000"/>
                </a:solidFill>
                <a:latin typeface="Bradley Hand ITC" panose="03070402050302030203" pitchFamily="66" charset="0"/>
              </a:rPr>
              <a:t>unreliable sources</a:t>
            </a:r>
            <a:endParaRPr lang="en-GB" dirty="0"/>
          </a:p>
          <a:p>
            <a:r>
              <a:rPr lang="en-GB" dirty="0"/>
              <a:t>Always on </a:t>
            </a:r>
            <a:r>
              <a:rPr lang="en-GB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never </a:t>
            </a:r>
            <a:r>
              <a:rPr lang="en-GB" b="1" dirty="0" smtClean="0">
                <a:solidFill>
                  <a:srgbClr val="FF0000"/>
                </a:solidFill>
                <a:latin typeface="Bradley Hand ITC" panose="03070402050302030203" pitchFamily="66" charset="0"/>
              </a:rPr>
              <a:t>home</a:t>
            </a:r>
          </a:p>
          <a:p>
            <a:r>
              <a:rPr lang="en-GB" dirty="0" smtClean="0"/>
              <a:t>Free </a:t>
            </a:r>
            <a:r>
              <a:rPr lang="en-GB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y</a:t>
            </a:r>
            <a:r>
              <a:rPr lang="en-GB" b="1" dirty="0" smtClean="0">
                <a:solidFill>
                  <a:srgbClr val="FF0000"/>
                </a:solidFill>
                <a:latin typeface="Bradley Hand ITC" panose="03070402050302030203" pitchFamily="66" charset="0"/>
              </a:rPr>
              <a:t>ou get what you pay for</a:t>
            </a:r>
            <a:endParaRPr lang="en-GB" dirty="0">
              <a:solidFill>
                <a:srgbClr val="FF0000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2007803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59" y="0"/>
            <a:ext cx="90382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00407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en-GB" dirty="0" smtClean="0"/>
              <a:t>Selling your ideas (or anything, really)</a:t>
            </a:r>
            <a:endParaRPr lang="en-GB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803210584"/>
              </p:ext>
            </p:extLst>
          </p:nvPr>
        </p:nvGraphicFramePr>
        <p:xfrm>
          <a:off x="107504" y="1196752"/>
          <a:ext cx="8352928" cy="5200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5904433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Trends in social media use</a:t>
            </a:r>
            <a:endParaRPr lang="en-GB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70" t="26667" r="36530" b="21250"/>
          <a:stretch/>
        </p:blipFill>
        <p:spPr bwMode="auto">
          <a:xfrm>
            <a:off x="489506" y="1412776"/>
            <a:ext cx="8114942" cy="4752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5496" y="6453336"/>
            <a:ext cx="66967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Pew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survey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of social media usage, US.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063864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932723"/>
            <a:ext cx="3027739" cy="22545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031" y="3549062"/>
            <a:ext cx="2930874" cy="314430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496" y="6337968"/>
            <a:ext cx="66967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n=749.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-114267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Social media use by healthcare professionals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3700" y="740701"/>
            <a:ext cx="3294776" cy="326436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3700" y="3525010"/>
            <a:ext cx="3294777" cy="3264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3657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-114267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Social media use by healthcare professionals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35496" y="6338350"/>
            <a:ext cx="93610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n=749. No significant correlation between gender, age, location or profession, and social media use.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7688" y="926425"/>
            <a:ext cx="4702545" cy="5411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72752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79512" y="-114267"/>
            <a:ext cx="8686800" cy="1143000"/>
          </a:xfrm>
        </p:spPr>
        <p:txBody>
          <a:bodyPr>
            <a:normAutofit/>
          </a:bodyPr>
          <a:lstStyle/>
          <a:p>
            <a:r>
              <a:rPr lang="en-GB" sz="3200" dirty="0" smtClean="0"/>
              <a:t>Twitter use by healthcare professionals</a:t>
            </a:r>
            <a:endParaRPr lang="en-GB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35496" y="6338350"/>
            <a:ext cx="93610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n=749. 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6080219"/>
              </p:ext>
            </p:extLst>
          </p:nvPr>
        </p:nvGraphicFramePr>
        <p:xfrm>
          <a:off x="395536" y="932723"/>
          <a:ext cx="8496944" cy="5017017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208790"/>
                <a:gridCol w="2417583"/>
                <a:gridCol w="432537"/>
                <a:gridCol w="841557"/>
                <a:gridCol w="662210"/>
                <a:gridCol w="866775"/>
                <a:gridCol w="740191"/>
                <a:gridCol w="451510"/>
                <a:gridCol w="875791"/>
              </a:tblGrid>
              <a:tr h="76808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Twitter user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Univariate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Multi-variable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95% CI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5884">
                <a:tc rowSpan="2">
                  <a:txBody>
                    <a:bodyPr/>
                    <a:lstStyle/>
                    <a:p>
                      <a:pPr algn="l" fontAlgn="t"/>
                      <a:r>
                        <a:rPr lang="en-GB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Gender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Female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422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137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32.5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0.048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0.003</a:t>
                      </a:r>
                      <a:endParaRPr lang="en-GB" sz="1400" b="1" i="0" u="none" strike="noStrike" dirty="0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</a:t>
                      </a:r>
                      <a:endParaRPr lang="en-GB" sz="1400" b="1" i="0" u="none" strike="noStrike" dirty="0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(0.4-0.8)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0588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Male (reference)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327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129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39.4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5884">
                <a:tc rowSpan="3">
                  <a:txBody>
                    <a:bodyPr/>
                    <a:lstStyle/>
                    <a:p>
                      <a:pPr algn="l" fontAlgn="t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Age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 or less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165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35.8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0.279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0.105</a:t>
                      </a:r>
                      <a:endParaRPr lang="en-GB" sz="1400" b="0" i="0" u="none" strike="noStrike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</a:t>
                      </a:r>
                      <a:endParaRPr lang="en-GB" sz="1400" b="0" i="0" u="none" strike="noStrike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(0.9-2.3)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0588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35-50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355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137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38.6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0.048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0.011</a:t>
                      </a:r>
                      <a:endParaRPr lang="en-GB" sz="1400" b="1" i="0" u="none" strike="noStrike" dirty="0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1.6</a:t>
                      </a:r>
                      <a:endParaRPr lang="en-GB" sz="1400" b="1" i="0" u="none" strike="noStrike" dirty="0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(1.1-2.3)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/>
                </a:tc>
              </a:tr>
              <a:tr h="30588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 or older (reference)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229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30.6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440">
                <a:tc rowSpan="5">
                  <a:txBody>
                    <a:bodyPr/>
                    <a:lstStyle/>
                    <a:p>
                      <a:pPr algn="l" fontAlgn="t"/>
                      <a:r>
                        <a:rPr lang="en-GB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Location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Africa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77.8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0.097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0.060</a:t>
                      </a:r>
                      <a:endParaRPr lang="en-GB" sz="1400" b="0" i="0" u="none" strike="noStrike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4.8</a:t>
                      </a:r>
                      <a:endParaRPr lang="en-GB" sz="1400" b="0" i="0" u="none" strike="noStrike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(0.9-25.0)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0588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Asia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30.4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0.154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0.302</a:t>
                      </a:r>
                      <a:endParaRPr lang="en-GB" sz="1400" b="0" i="0" u="none" strike="noStrike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</a:t>
                      </a:r>
                      <a:endParaRPr lang="en-GB" sz="1400" b="0" i="0" u="none" strike="noStrike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(0.2-1.6)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/>
                </a:tc>
              </a:tr>
              <a:tr h="30588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Australia/NZ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279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25.1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&lt;0.001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0.007</a:t>
                      </a:r>
                      <a:endParaRPr lang="en-GB" sz="1400" b="1" i="0" u="none" strike="noStrike" dirty="0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</a:t>
                      </a:r>
                      <a:endParaRPr lang="en-GB" sz="1400" b="1" i="0" u="none" strike="noStrike" dirty="0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(0.3-0.8)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/>
                </a:tc>
              </a:tr>
              <a:tr h="30588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Europe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338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135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39.9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0.209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0.302</a:t>
                      </a:r>
                      <a:endParaRPr lang="en-GB" sz="1400" b="0" i="0" u="none" strike="noStrike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</a:t>
                      </a:r>
                      <a:endParaRPr lang="en-GB" sz="1400" b="0" i="0" u="none" strike="noStrike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(0.5-1.2)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/>
                </a:tc>
              </a:tr>
              <a:tr h="30588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North America  (reference)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47.0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5884">
                <a:tc rowSpan="4">
                  <a:txBody>
                    <a:bodyPr/>
                    <a:lstStyle/>
                    <a:p>
                      <a:pPr algn="l" fontAlgn="t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Profession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Doctor (reference)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438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128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29.2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0588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Nurse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152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38.8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0.029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0.004</a:t>
                      </a:r>
                      <a:endParaRPr lang="en-GB" sz="1400" b="1" i="0" u="none" strike="noStrike" dirty="0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1.9</a:t>
                      </a:r>
                      <a:endParaRPr lang="en-GB" sz="1400" b="1" i="0" u="none" strike="noStrike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(1.2-2.9)</a:t>
                      </a:r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/>
                </a:tc>
              </a:tr>
              <a:tr h="30588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 healthcare professional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153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76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49.7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&lt;0.001</a:t>
                      </a:r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0.000</a:t>
                      </a:r>
                      <a:endParaRPr lang="en-GB" sz="1400" b="1" i="0" u="none" strike="noStrike" dirty="0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2.3</a:t>
                      </a:r>
                      <a:endParaRPr lang="en-GB" sz="1400" b="1" i="0" u="none" strike="noStrike" dirty="0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(1.5-3.5)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/>
                </a:tc>
              </a:tr>
              <a:tr h="30588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Student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50.0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0.283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0.536</a:t>
                      </a:r>
                      <a:endParaRPr lang="en-GB" sz="1400" b="0" i="0" u="none" strike="noStrike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1.7</a:t>
                      </a:r>
                      <a:endParaRPr lang="en-GB" sz="1400" b="0" i="0" u="none" strike="noStrike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(0.3-9.0)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1270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5909512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Blogs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3"/>
            <a:ext cx="8229600" cy="4525963"/>
          </a:xfrm>
        </p:spPr>
        <p:txBody>
          <a:bodyPr/>
          <a:lstStyle/>
          <a:p>
            <a:r>
              <a:rPr lang="en-GB" dirty="0" smtClean="0"/>
              <a:t>Free and easy to set-up.</a:t>
            </a:r>
          </a:p>
          <a:p>
            <a:r>
              <a:rPr lang="en-GB" dirty="0" smtClean="0"/>
              <a:t>Posts can be as long or short, and regular or irregular as you like!</a:t>
            </a:r>
          </a:p>
          <a:p>
            <a:r>
              <a:rPr lang="en-GB" dirty="0" smtClean="0"/>
              <a:t>Often linked with other social media to spread the word (Twitter, Google+ </a:t>
            </a:r>
            <a:r>
              <a:rPr lang="en-GB" dirty="0" err="1" smtClean="0"/>
              <a:t>etc</a:t>
            </a:r>
            <a:r>
              <a:rPr lang="en-GB" dirty="0" smtClean="0"/>
              <a:t>)</a:t>
            </a:r>
          </a:p>
          <a:p>
            <a:endParaRPr lang="en-GB" dirty="0"/>
          </a:p>
        </p:txBody>
      </p:sp>
      <p:pic>
        <p:nvPicPr>
          <p:cNvPr id="5122" name="Picture 2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2" t="12283" r="4882" b="7974"/>
          <a:stretch/>
        </p:blipFill>
        <p:spPr bwMode="auto">
          <a:xfrm>
            <a:off x="327632" y="4149081"/>
            <a:ext cx="4244368" cy="2169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>
            <a:hlinkClick r:id="rId4"/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6" t="12931" r="8638" b="6249"/>
          <a:stretch/>
        </p:blipFill>
        <p:spPr bwMode="auto">
          <a:xfrm>
            <a:off x="4720125" y="4143268"/>
            <a:ext cx="4244367" cy="2310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5" descr="Image result for wordpress"/>
          <p:cNvSpPr>
            <a:spLocks noChangeAspect="1" noChangeArrowheads="1"/>
          </p:cNvSpPr>
          <p:nvPr/>
        </p:nvSpPr>
        <p:spPr bwMode="auto">
          <a:xfrm>
            <a:off x="155575" y="-14446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7" descr="data:image/png;base64,iVBORw0KGgoAAAANSUhEUgAAASUAAACsCAMAAAAKcUrhAAAAwFBMVEX///9GRkYhdZo2NjY5OTlDQ0M9PT0/Pz8zMzMAbJTs7OyJiYk+Pj4xMTH5+fne3t7Z5uzo8fV2pbvPz89QUFBgYGBKSkp4eHjX19fn5+ejo6OXl5dZWVnDw8Px8fG1tbWnp6dwcHBmZmaRkZG+vr4hd5uxsbGCgoJzc3PKysoAZ5GMjIy70d0lJSWOs8aCq8BTkK2nw9LK2+RlmrQ2gKLB1d+vydYygKJGiahdlrKcvM0dHR0AYI0VFRXh6/B/qL9S5QIvAAASL0lEQVR4nO1d63rauBbFkSxfwHYSwGBsDDgEQtKmKbkMyZnJef+3Otpbki0Z2mnPV9LG8frRgmVItLLv2pI7nRYtWrRo0aJFixYtWrRo0aLFcZAnm9Xk4gZwMVltkvx3/0J/HKLlzTAmLiHEdQMX/yfxsLtMfvcv9udgnA4o54Xag2KdpvPZPE1HxcDGa4N0/Lt/vT8BySRzOR/D7iwyVSyPZt0h5ynI5h9doqI1o8RdzL7FQ7JaBJSydfSmv9WfhWhEKBnMv2+m8/mA3zX6qPLkdwNGFhvzYp77vp/XeNssuOJ1/bf71f4crGzmLjTT7Pfn3cVwEDuOEw+Gi+6qr9HSL1xqz97+l/zNSAruv6bl236a9ShzbNu2APx/h9Fepjm4KfeDxQcTpyVlNFVvojR2maDHBJe2OFWGO0wJo9NvfF8jceHSgRKT6YIcpEgRVZmu8YCR9Ftf2TiEC0rW8vUmo9+mSBJFM8lTuCZ0Ef623/tN4XORWImX0cL9N46QJ3ch9W5OWPYh8js/Y0zKxoQ6P8ARwKFz8ZEpZdkHsOFckhwhGMmQ/iBHAFqIuHLM2KDx0hRaiqQl+RFl09SOCAcXOY2nKSyYJUiauD/FEdAUTPCTY5stfuccjo81pX180SU/SxKzLlaC4D6h6+/9kPeOuesu8cX/QdK8+pqZ684Pfn8jMA5kwH3zM3Yb4RpZcUrdxhbnwoE0KOlPSxKdmF9VsKyp0SWXIAx1ZsHPkmQPal/l2/TiN8zgDTCWRmn8097NYnvpGzdNzaxfZqyA/8KBreD0VJ7rsJ5jm3CqUetALYDr3JvP4A2wIgyj57UTx/Egy4pitL6YZEhE7ya9GS2KYZbF8f6oZZF9W51Q0sCqXBhL/+bnee6HoTS+PqhfTylUGOZiVL5PFEubve/rXNBB8wz4ilgH8wqw5OxbUhHG0i5N9sdyu3nCFA5UVl9d4pIzXouqwCbJw7A2mvPRnvRxhflR5HtC657v3WNJaF2UsoETEFk6oS6NB4bxGcbVKFc506FNwcLlrtu0Au+Q3tQv3TAzJmIX3x51zMStj4asS2si9t4RBRjehLo89esRONU/UYuqgsj8OlDPyA2atZaZij/7XFeRMKsVmExPZhmjtlEs8f+DhruoJy7vHANR6Y4NxbkwVc5yRsZozxS0pTbmBxhSzkmjIsuIOpDBjQOmq9y4Xhmw9Yr22FRIO871MTTnCaNNSlPmBBUuZdQIceKaypmjNYXUjXufiMxuqBZjGoErggYks83Ap6ZUNeOT1hQyqCRtRu0h3kIMJX3fyGNMxCI+bcMr7VUHiDFaU8hetxyaMAuTwj6Jm5OlRC6FycxoPdeoq5w5OqiN2qVl4hE7WvM8cJsTC8wI5hI3XMFswyvVlcqsttVHK7PF+ethlBoT3fW9b6SiLWAIskH1PGRP5YxydlQbLc1WHqjUbkSaEzGNyJz/G4pSkp6H7AWWmu3p7CukqipMwWLZoMSTBpnvDPUiQdGwDXu7p3LfHVVF3C5kwejyZg2KKx1UJJm3ET1L2QssjdptXeVU/I0yRsR3srebxpEhPNFSMGLmIXU/Zo7WA0sRQ/ZpSRlPeN9sFkdGHmAKv5Jy4+pZSl2pzCylNirXd28wGEWPx7+6KZ0VvosszeWUjTykrlSml6sppGApF0YdBat5LE0kSyK5UKipnG2u2ZoqJ/idkoqy5rJkMT2Rn9SUylyfNFWOYL/KyGkyS6uSJT0SjMwCCTVX3iJjsZyCzQqljtKGaVwopqKsdy1LGepKtdcQoCuk0EbpKkvr3Zh014gErNpSraFyqHDfUkixRFColUyIrBoUCXQsFwxKVXzs6espke7HwMON9ZAp0XwgRki+og2p3hDrTWdyTAwxQ/GrCRurJZofs2P+/sLWTU1RjTogkTNFKmrxjBgO811jjZl7WCWvRpaiKRUqXOweHhURxMJWhIJBSklzOixl5l6JhX2ljWp+DBSuT40sJSpZQtefqLeijLLAakMzsBTWQytz9/Q8pPRj6MS6Pcvw7qUPxIXLuVI4EVhR0pxF8MTFJoFpFRpRfe2jCjdTbAI7PCqChJIzpMcPSHO2W4QDXLZNql0nxlpKmctBSAn1FSOgUgqJwpOU2olZ8ZQ0qQl1TbBCqQWQRhOJvI7SghU2YzFSKiR6/lLsBM1dYtQ23zmkw9a9mZ6lyGoBKpxdGR1j1MbOt9KEifJA1qhGL7lUXemLiIwUpB8DD7chpRkvP4wKiYF3FYHiyl1EnOYsNHWgfQllRwsR3b4+DNdtcIQy4Sf6KH4KS72pqXBpwxqYVqKKv6y8nNG3hUqFCieFxdHtDXp/sNbVkosIALJGtQngIixIR6il+LauVIFUuKlSKaqPMik8ZSYoooK+25iyicSIYkC9qlJboyGJCwm6/5FzaLSQIVTZ8CSKlgvanMU4gb6L1RNNmIwshascKJxfjertJysmujBUIij8XRI0b2OTbD+dVZaJaWEz92MQUs40UdO8VxKgSyzXy0VzwLphthswlRssqjqJ0QBeOKhwldnSdw12Mtx30HV0BxfRQzsK3juGDL1atbRkrKXMA1A4rSBnjK4+g24pqyQWwkeseaLE40VpRiYlFXp3cvTZVDgzh0nA5W3kqGgz6ZOg32kgFkzE24XyY0YeAoJhLBQYo0CM3IzhCLses6Y5OAGepqAU+Grbm63XrBOj5GvVcpiwXNK1xRJ5SllzaiYG5kSstvVVOkdNnVmZC5iuOSqrUwF+xZg2LOzWUMhTJdSaU213ydBcDDfbT2TAKaLNPG7wwQs+lcZk7kqV0zOMpN5+omcpnRyZdYUEXbGm6htgGsg+yIlQOiMPme+xpBePUP6COb5OSdDAUKnChLhi6jM8C8bIQ2oKVxvluZwtSV25DVo5OYg1lb3HG/R0bqU4e51MltWrspTctWxHmPMZoU2q4x7EgsnFoWTAjDxkUlc4Y3RG2UBwNqVUz5MbioJJpet0ia31mNj7xzFpaymFK3sLVkEDk9x9hFdUtbJvBrRsPzmgcFr7YBTL4GlC6KhBi0vfwRVRq/vh5LNqkt9rQ0XDpEbVkehr0qA2+H9BSmgmDXPeFfMP6y3N0jIZn4uyj3RgJR59aq6k7bXHCxhtACvKes3ZnPMDiLhFutLX0m4OnKVn90hQiU6y4BLYpA2oP4ILyty0ssP9m8ym4rxhW5w1TOzsYlreEKaudvLux8F4SKi10vyVP56l61EBGK3T2VjL1PKVTcmwcWsBP4SZQ8lg8u9pqz+JCXWa1BHwUwgnFqF09P3MdTOilFiTjxEkHUa4ylzqWt3pYYnyl12bUDdbfWSOEH0eKVLiDG9m/URf9h7PusMePD6m28hVgJ9GOF1b8IgYwux4uBiNRossthlcoPF6+uHFSEM0u1kMGDx6SCBgg8XN7KOFRz+C3I82s9l8PpnNNpHfsHaSFi1atGjRokWLFi1atHhjvJ7qkBdPw/3BX/LTwshA8l7qArvra0/i+vpvcW3791fx4k4NXl9f/5IJ9f8JAsoAlMKaQVy8j3pu+Pr47J0AHh5fz8S1/3p3cvBs+8xHvPvt6y/6q+fRDJcxbThgnxHbpuy9rMSdA03ea/neO7k+0954t7/0p0WwF5omeZ4n04xZtvtO1plCEKVKpbacmKdy8PJk94t/HGwkIPKnLRzLCt7Jdu8XLkzeVr0755yVzJxde4+/+KdBQ5NiCdqYjdbmPxivwJLSq/ASREup3JN3Wd4WPt7e393dnb+UDi8806B9oX55z6LBTgLFEu5BIf2Or6H6gL+HcmycjorRZNwJqzXPCC6l/FJxpGWHO86LYuMRrdRXNeJ9ka/C20t0duD3dlIjt38Lyy/M/+5FMvWqX7582N1utZ9lsgTNp2yVBEQ08MCDeQdD9ZTZ2C2v2vjIXtWqEY4IdYMgIKPJ5766RPGSu5h/PpIKfwVhkhJyjnN7Fm/OPHX50eP3nD/yyOlpxw3XDgkJTx/vkZDdbncJEcN/xc2n2y+eIG738ICxxEslIbCzsmRpKs7gjfoX0I9pZ8PhgIcKwQir48l4BdzYg+FwmA1i4shjG8KYsWIajef8f7UTOGO94ZJfGjB2rHMtNJXjCvdQqdyT9yDuuOV3PChN+wQ3KPmAWOGSTzrc8s95z+orgSb0m+Hr1784reWH8fyFkiU8qXgOr1Lu+2BHYhgVjlU++mtZjof5uJDNdl0m23zzzJYspfLMa65vztGecfxQWmwuM1uYoNCpZ6lwYN8fKnGAO07ktJ/460vk9MzTVHWriWd4r70xWYKtOqK7EERM7P2Czc7lozH0855DG5t4uclXRPhEsBQObKWNuXO0M1Jeymnce+edS6VySuG219os1f2XYqaPJUs8HD05+UvecWZ85FnzCDpLcPiH7EWFPT3yqFjYuKLO8uJBqGSJf+QCG1QTVnX5pmKfmG9Xe6XmRwstXq+VynneJ5ytB/NQHg5E7V6/P3woVfS0YgnM27W840wXH6HS5+K1xpIPHfNyP1wYlCxVYoU99YKlaQGr6vAKqHWkaxv/I1iyqrMKon+OFoDtpMpxyQg7pco9e2iOQVxqYRNaZ5zqt1g6McRvVwkTsMQ2fY6JxaOlQG1i+heWVmVzNPRq2ky0koWp6LyDDbH0QlyaHG3pGFTo+lQonAiZ7jCkRBt9DzM270ciP8ErjSU9Hq2x9FLZOjydWPYP9EhWxjsVS7BzhcirJUujqkl8Dt/ASKotE8+gYZoF6XE3+8BcvRfOD079XPzlvwqFA/Uq7Y0EkvBFfVKwdFoxscfSY+VFkSUIbahV3Gg9TiVLORzVpKwMZ8m5iDazkX6WdYFxFGMaKVfY5srozVFPSNkhE3wyZ2pOT52d4AEmfHJn3o65H5qqU2nIQ4gPqkigxhJ6RWHagCXMdnMzLA9EJNDpc+2pHgIKlosFLnH0w5vCK/E0dmaXLZzhOhCXnJsjVq1QJV7vPTET5IB7OFS4s5O68ZZ3IHOnGKsD+L9V+eD7LJEDMwmkIlKbkW45PoTTLRaLrOcYZ4YuMypIiUvZ2ahL7HgtLTjZL0LhhCV6uPVEiIRmqlYZQObOyw9i7nf38mreUNc4EZl/jyUbH/Sgm1+wS/MO9EjXTo9fFq6oVFXWabMQl+zjWSeMuJWL+oQJhsrhIM07Me+Wdky+unyF2PxZv6HG0lN5v5mhaAggvlwGlj3UB0vrPal8nCSxP0STjfGnuoTUseMd43jraYqFZqespsCQd2bc/VSGQ9J6P3OF021XjaXzKnyC1I0csLHCeqfUcvQHW5YsLcud5ck/yi9OHVsIk/9ZuYENZH7O0YRJ2JdP8h16OVUmeNVTD4HnUgklS+FfUPqtbqixdFIpLaRm5IDpkD7uqmc52vkVJUsJln7x6LDqaeFwWhicnOJXpxQkPAg74vPnUHzUXxFUriyaoCQ86PcCNddC0tAuv0oqy0/UYu+vXvUXwGhovxMeHoYC4TPEAazaT1iyhMDH8CWs2n0nn1nk25X8qZN4jgPQq3P15kxTuA7Udc3y911pi4VdBjpMYl/1+uf2RBM0KLzR/bUTOCaOivOYLY0my9h4j8Yp6VUHziwpnjXnVwFWZ0OMp639YnD5KBUOvVxVpey8nhg6x3P8ctK3pZjgq3v5N33StBQlSd2Pe8Hs/c2n0zL7h/PT2FCYFh88n6MmHWF5JOlVLF/0UNd8yy6Pa0gZO+KzxHmIfVmZ6CdPUx9OE9SIzoWn3+68k2slda8YBOyQG1iz8v7C6DvExO3k5fHx6/kDRFIv6qd0Rdw8r/90CB9tEf1wC245Yi8LHoLCY4PpZrOcr+0esJv0bEfG2Cvq4OnEnCWHdNHYzZh9+AnAvwhfdOsbet62NsrxcP/lGYqSl0LoTu93nogZvLv7nPMMNF17z+d36jIWgL2HWyFhUZER4gB6LisWpSnxuwWhcJm5xTqCM8/gpVtc2eJuBglN4NIeboBO2HBNKB2MrmL+L7Ll21kXLl1dxYTGR22U3v79SXt3d1mLac5udzBr7/rk7kkOnd6fl+AsdV7P93H78lgGm9G6W2FdBdi+dn09hnRD3VLDGjQt+c+0019Q13WDgdzH4n9elpfSI2YoHOEX/fu3X/fvONs+PT2dnu0PvCnyGR4fN10uozKLm4GS+RvtUosWLVq0aNGiRYsWLVq0aNGiRYsWLVq0aNGiRYsWLVq8C/wPn+lHpnBn7Y0AAAAASUVORK5CYII="/>
          <p:cNvSpPr>
            <a:spLocks noChangeAspect="1" noChangeArrowheads="1"/>
          </p:cNvSpPr>
          <p:nvPr/>
        </p:nvSpPr>
        <p:spPr bwMode="auto">
          <a:xfrm>
            <a:off x="307975" y="7940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2220" y="332658"/>
            <a:ext cx="1286125" cy="91829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1786" y="260650"/>
            <a:ext cx="1070694" cy="1070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20519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Twitter - individual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Personal newsfeed</a:t>
            </a:r>
          </a:p>
          <a:p>
            <a:r>
              <a:rPr lang="en-GB" dirty="0" smtClean="0"/>
              <a:t>No trolls</a:t>
            </a:r>
          </a:p>
          <a:p>
            <a:r>
              <a:rPr lang="en-GB" dirty="0" smtClean="0"/>
              <a:t>Time-neutral</a:t>
            </a:r>
          </a:p>
          <a:p>
            <a:r>
              <a:rPr lang="en-GB" dirty="0" smtClean="0"/>
              <a:t>Linked to blog</a:t>
            </a:r>
          </a:p>
          <a:p>
            <a:r>
              <a:rPr lang="en-GB" dirty="0" err="1" smtClean="0"/>
              <a:t>Tweeps</a:t>
            </a:r>
            <a:endParaRPr lang="en-GB" dirty="0" smtClean="0"/>
          </a:p>
          <a:p>
            <a:r>
              <a:rPr lang="en-GB" dirty="0" smtClean="0"/>
              <a:t>Conference #s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4" name="Picture 2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1" t="8620" r="45617" b="6250"/>
          <a:stretch/>
        </p:blipFill>
        <p:spPr bwMode="auto">
          <a:xfrm>
            <a:off x="4811490" y="1556792"/>
            <a:ext cx="3850548" cy="3675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5728" y="188640"/>
            <a:ext cx="1196752" cy="1196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87480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Twitter - organisation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1"/>
            <a:ext cx="8229600" cy="4525963"/>
          </a:xfrm>
        </p:spPr>
        <p:txBody>
          <a:bodyPr/>
          <a:lstStyle/>
          <a:p>
            <a:r>
              <a:rPr lang="en-GB" dirty="0" smtClean="0"/>
              <a:t>Many hospitals, organisations, some clinical teams, and companies now have active Twitter feeds.</a:t>
            </a:r>
            <a:endParaRPr lang="en-GB" dirty="0"/>
          </a:p>
          <a:p>
            <a:endParaRPr lang="en-GB" dirty="0"/>
          </a:p>
        </p:txBody>
      </p:sp>
      <p:pic>
        <p:nvPicPr>
          <p:cNvPr id="4098" name="Picture 2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90" r="47049" b="9052"/>
          <a:stretch/>
        </p:blipFill>
        <p:spPr bwMode="auto">
          <a:xfrm>
            <a:off x="755579" y="2996952"/>
            <a:ext cx="3523705" cy="309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>
            <a:hlinkClick r:id="rId4"/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2" t="8513" r="45032" b="11352"/>
          <a:stretch/>
        </p:blipFill>
        <p:spPr bwMode="auto">
          <a:xfrm>
            <a:off x="4716016" y="2996953"/>
            <a:ext cx="3672408" cy="309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5728" y="188640"/>
            <a:ext cx="1196752" cy="1196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99780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Twitter - getting started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107504" y="6237315"/>
            <a:ext cx="89289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Adapted from Goff 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et al. </a:t>
            </a:r>
            <a:r>
              <a:rPr lang="en-GB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Clin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 Infect Dis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2015:1533-1540, which includes useful suggestions for who to follow.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842641841"/>
              </p:ext>
            </p:extLst>
          </p:nvPr>
        </p:nvGraphicFramePr>
        <p:xfrm>
          <a:off x="73330" y="1350975"/>
          <a:ext cx="8352928" cy="47726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1752" y="44624"/>
            <a:ext cx="1196752" cy="1196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19869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99392"/>
            <a:ext cx="8229600" cy="1143000"/>
          </a:xfrm>
        </p:spPr>
        <p:txBody>
          <a:bodyPr/>
          <a:lstStyle/>
          <a:p>
            <a:r>
              <a:rPr lang="en-GB" dirty="0" smtClean="0"/>
              <a:t>Learning to speak ‘Twitter’</a:t>
            </a: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4" t="7759" r="5367" b="8190"/>
          <a:stretch/>
        </p:blipFill>
        <p:spPr bwMode="auto">
          <a:xfrm>
            <a:off x="1015917" y="1772816"/>
            <a:ext cx="6868455" cy="36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51520" y="5958572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Retweet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= share with your followers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Straight Connector 9"/>
          <p:cNvCxnSpPr>
            <a:stCxn id="7" idx="0"/>
          </p:cNvCxnSpPr>
          <p:nvPr/>
        </p:nvCxnSpPr>
        <p:spPr>
          <a:xfrm flipV="1">
            <a:off x="2267744" y="5132482"/>
            <a:ext cx="1440160" cy="826090"/>
          </a:xfrm>
          <a:prstGeom prst="line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283968" y="5965047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Favourite = Twitter’s ‘like’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 flipH="1" flipV="1">
            <a:off x="4139952" y="5132481"/>
            <a:ext cx="1296144" cy="826091"/>
          </a:xfrm>
          <a:prstGeom prst="line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3203848" y="1628800"/>
            <a:ext cx="0" cy="144016"/>
          </a:xfrm>
          <a:prstGeom prst="line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555776" y="1307191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Direct Message (DM) = Twitter’s ‘email’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2555776" y="1278054"/>
            <a:ext cx="0" cy="456335"/>
          </a:xfrm>
          <a:prstGeom prst="line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-252536" y="899428"/>
            <a:ext cx="6408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Notifications = your Tweets scored some responses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5728" y="188640"/>
            <a:ext cx="1196752" cy="1196752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35496" y="2924944"/>
            <a:ext cx="9721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# = search tag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>
            <a:off x="899592" y="3386609"/>
            <a:ext cx="216024" cy="0"/>
          </a:xfrm>
          <a:prstGeom prst="line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661322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1" t="8620" r="5973" b="6250"/>
          <a:stretch/>
        </p:blipFill>
        <p:spPr bwMode="auto">
          <a:xfrm>
            <a:off x="989466" y="1772816"/>
            <a:ext cx="6894902" cy="3675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779912" y="1259468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Followers = people who follow you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4067944" y="1628802"/>
            <a:ext cx="0" cy="1142836"/>
          </a:xfrm>
          <a:prstGeom prst="line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051720" y="899428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Following = people who follow you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3491880" y="1268760"/>
            <a:ext cx="0" cy="1511613"/>
          </a:xfrm>
          <a:prstGeom prst="line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5496" y="3573016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Bio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611560" y="3757683"/>
            <a:ext cx="432048" cy="0"/>
          </a:xfrm>
          <a:prstGeom prst="line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5728" y="188640"/>
            <a:ext cx="1196752" cy="1196752"/>
          </a:xfrm>
          <a:prstGeom prst="rect">
            <a:avLst/>
          </a:prstGeom>
        </p:spPr>
      </p:pic>
      <p:sp>
        <p:nvSpPr>
          <p:cNvPr id="25" name="Title 1"/>
          <p:cNvSpPr txBox="1">
            <a:spLocks/>
          </p:cNvSpPr>
          <p:nvPr/>
        </p:nvSpPr>
        <p:spPr>
          <a:xfrm>
            <a:off x="457200" y="-9939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GB" smtClean="0"/>
              <a:t>Learning to speak ‘Twitter’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2176913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8" t="8189" r="5730" b="6251"/>
          <a:stretch/>
        </p:blipFill>
        <p:spPr bwMode="auto">
          <a:xfrm>
            <a:off x="971604" y="1583503"/>
            <a:ext cx="7174581" cy="386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1475656" y="1844824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Mention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2411760" y="2029491"/>
            <a:ext cx="432048" cy="0"/>
          </a:xfrm>
          <a:prstGeom prst="line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971600" y="3707740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New follower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>
            <a:off x="2483768" y="3892407"/>
            <a:ext cx="432048" cy="0"/>
          </a:xfrm>
          <a:prstGeom prst="line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1547664" y="4859868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Retweet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2555776" y="5044535"/>
            <a:ext cx="432048" cy="0"/>
          </a:xfrm>
          <a:prstGeom prst="line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331640" y="3140968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Favourite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2483768" y="3325635"/>
            <a:ext cx="432048" cy="0"/>
          </a:xfrm>
          <a:prstGeom prst="line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5728" y="188640"/>
            <a:ext cx="1196752" cy="1196752"/>
          </a:xfrm>
          <a:prstGeom prst="rect">
            <a:avLst/>
          </a:prstGeom>
        </p:spPr>
      </p:pic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457200" y="-99392"/>
            <a:ext cx="8229600" cy="1143000"/>
          </a:xfrm>
        </p:spPr>
        <p:txBody>
          <a:bodyPr/>
          <a:lstStyle/>
          <a:p>
            <a:r>
              <a:rPr lang="en-GB" dirty="0" smtClean="0"/>
              <a:t>Learning to speak ‘Twitter’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395406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5728" y="188640"/>
            <a:ext cx="1196752" cy="1196752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-99392"/>
            <a:ext cx="8229600" cy="1143000"/>
          </a:xfrm>
        </p:spPr>
        <p:txBody>
          <a:bodyPr/>
          <a:lstStyle/>
          <a:p>
            <a:r>
              <a:rPr lang="en-GB" dirty="0" smtClean="0"/>
              <a:t>Twitter tools</a:t>
            </a: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36" r="52017" b="17673"/>
          <a:stretch/>
        </p:blipFill>
        <p:spPr bwMode="auto">
          <a:xfrm>
            <a:off x="-131288" y="1124744"/>
            <a:ext cx="4734337" cy="4076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6" r="29765" b="7866"/>
          <a:stretch/>
        </p:blipFill>
        <p:spPr bwMode="auto">
          <a:xfrm>
            <a:off x="4499992" y="1700808"/>
            <a:ext cx="4547847" cy="3240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itle 1"/>
          <p:cNvSpPr txBox="1">
            <a:spLocks/>
          </p:cNvSpPr>
          <p:nvPr/>
        </p:nvSpPr>
        <p:spPr>
          <a:xfrm>
            <a:off x="92877" y="5085184"/>
            <a:ext cx="4263099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GB" dirty="0" err="1" smtClean="0"/>
              <a:t>Symplur</a:t>
            </a:r>
            <a:r>
              <a:rPr lang="en-GB" dirty="0" smtClean="0"/>
              <a:t> conference </a:t>
            </a:r>
            <a:r>
              <a:rPr lang="en-GB" dirty="0" err="1" smtClean="0"/>
              <a:t>hashtags</a:t>
            </a:r>
            <a:r>
              <a:rPr lang="en-GB" dirty="0" smtClean="0"/>
              <a:t> project</a:t>
            </a:r>
            <a:endParaRPr lang="en-GB" dirty="0"/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4845405" y="5085184"/>
            <a:ext cx="4263099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GB" dirty="0" err="1" smtClean="0"/>
              <a:t>Tweetdeck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7136491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88224" y="3059668"/>
            <a:ext cx="2016224" cy="1443509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 smtClean="0"/>
              <a:t>Social network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4" y="2084709"/>
            <a:ext cx="1952543" cy="55220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48" y="1642494"/>
            <a:ext cx="1282452" cy="128245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8" y="1946085"/>
            <a:ext cx="2647181" cy="829451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483322" y="3059668"/>
            <a:ext cx="237626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Academic network</a:t>
            </a:r>
          </a:p>
        </p:txBody>
      </p:sp>
      <p:sp>
        <p:nvSpPr>
          <p:cNvPr id="10" name="Rectangle 9"/>
          <p:cNvSpPr/>
          <p:nvPr/>
        </p:nvSpPr>
        <p:spPr>
          <a:xfrm>
            <a:off x="166897" y="3059668"/>
            <a:ext cx="284186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Professional network</a:t>
            </a:r>
          </a:p>
        </p:txBody>
      </p:sp>
    </p:spTree>
    <p:extLst>
      <p:ext uri="{BB962C8B-B14F-4D97-AF65-F5344CB8AC3E}">
        <p14:creationId xmlns:p14="http://schemas.microsoft.com/office/powerpoint/2010/main" val="191411299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Straight Arrow Connector 36"/>
          <p:cNvCxnSpPr/>
          <p:nvPr/>
        </p:nvCxnSpPr>
        <p:spPr>
          <a:xfrm>
            <a:off x="6252594" y="4211036"/>
            <a:ext cx="23655" cy="826003"/>
          </a:xfrm>
          <a:prstGeom prst="straightConnector1">
            <a:avLst/>
          </a:prstGeom>
          <a:ln w="635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en-GB" dirty="0" smtClean="0"/>
              <a:t>My social media network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5606" y="3236839"/>
            <a:ext cx="1286125" cy="91829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2396" y="5253061"/>
            <a:ext cx="1952543" cy="55220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292" y="3054759"/>
            <a:ext cx="1282452" cy="128245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5606" y="1237728"/>
            <a:ext cx="1287587" cy="128758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7869" y="3120205"/>
            <a:ext cx="1196752" cy="1196752"/>
          </a:xfrm>
          <a:prstGeom prst="rect">
            <a:avLst/>
          </a:prstGeom>
        </p:spPr>
      </p:pic>
      <p:cxnSp>
        <p:nvCxnSpPr>
          <p:cNvPr id="10" name="Straight Arrow Connector 9"/>
          <p:cNvCxnSpPr>
            <a:stCxn id="4" idx="0"/>
            <a:endCxn id="7" idx="2"/>
          </p:cNvCxnSpPr>
          <p:nvPr/>
        </p:nvCxnSpPr>
        <p:spPr>
          <a:xfrm flipV="1">
            <a:off x="4078669" y="2525315"/>
            <a:ext cx="731" cy="711524"/>
          </a:xfrm>
          <a:prstGeom prst="straightConnector1">
            <a:avLst/>
          </a:prstGeom>
          <a:ln w="635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 flipV="1">
            <a:off x="2405744" y="3695986"/>
            <a:ext cx="1029858" cy="1"/>
          </a:xfrm>
          <a:prstGeom prst="straightConnector1">
            <a:avLst/>
          </a:prstGeom>
          <a:ln w="635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4" idx="2"/>
          </p:cNvCxnSpPr>
          <p:nvPr/>
        </p:nvCxnSpPr>
        <p:spPr>
          <a:xfrm>
            <a:off x="4078669" y="4155132"/>
            <a:ext cx="731" cy="881907"/>
          </a:xfrm>
          <a:prstGeom prst="straightConnector1">
            <a:avLst/>
          </a:prstGeom>
          <a:ln w="635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V="1">
            <a:off x="4723193" y="3687364"/>
            <a:ext cx="937739" cy="3"/>
          </a:xfrm>
          <a:prstGeom prst="straightConnector1">
            <a:avLst/>
          </a:prstGeom>
          <a:ln w="635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8" idx="0"/>
          </p:cNvCxnSpPr>
          <p:nvPr/>
        </p:nvCxnSpPr>
        <p:spPr>
          <a:xfrm flipV="1">
            <a:off x="6276245" y="2372741"/>
            <a:ext cx="0" cy="747464"/>
          </a:xfrm>
          <a:prstGeom prst="straightConnector1">
            <a:avLst/>
          </a:prstGeom>
          <a:ln w="635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V="1">
            <a:off x="6874625" y="3687361"/>
            <a:ext cx="937739" cy="3"/>
          </a:xfrm>
          <a:prstGeom prst="straightConnector1">
            <a:avLst/>
          </a:prstGeom>
          <a:ln w="635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V="1">
            <a:off x="6814231" y="2692307"/>
            <a:ext cx="720080" cy="490364"/>
          </a:xfrm>
          <a:prstGeom prst="straightConnector1">
            <a:avLst/>
          </a:prstGeom>
          <a:ln w="635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6814231" y="4237445"/>
            <a:ext cx="720080" cy="511560"/>
          </a:xfrm>
          <a:prstGeom prst="straightConnector1">
            <a:avLst/>
          </a:prstGeom>
          <a:ln w="635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223633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274639"/>
            <a:ext cx="8856984" cy="1143000"/>
          </a:xfrm>
        </p:spPr>
        <p:txBody>
          <a:bodyPr>
            <a:noAutofit/>
          </a:bodyPr>
          <a:lstStyle/>
          <a:p>
            <a:r>
              <a:rPr lang="en-GB" sz="3200" dirty="0" smtClean="0"/>
              <a:t>Social media &amp; new possibilities for IPC/ID</a:t>
            </a: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68152"/>
            <a:ext cx="8229600" cy="3773016"/>
          </a:xfrm>
        </p:spPr>
        <p:txBody>
          <a:bodyPr>
            <a:noAutofit/>
          </a:bodyPr>
          <a:lstStyle/>
          <a:p>
            <a:r>
              <a:rPr lang="en-GB" sz="2600" dirty="0" smtClean="0"/>
              <a:t>Surveillance (e.g. pandemics, post-discharge surveillance for SSI)</a:t>
            </a:r>
            <a:r>
              <a:rPr lang="en-GB" sz="2600" baseline="30000" dirty="0" smtClean="0"/>
              <a:t>1</a:t>
            </a:r>
          </a:p>
          <a:p>
            <a:r>
              <a:rPr lang="en-GB" sz="2600" dirty="0" smtClean="0"/>
              <a:t>Healthcare regulation</a:t>
            </a:r>
            <a:r>
              <a:rPr lang="en-GB" sz="2600" baseline="30000" dirty="0" smtClean="0"/>
              <a:t>2</a:t>
            </a:r>
          </a:p>
          <a:p>
            <a:r>
              <a:rPr lang="en-GB" sz="2600" dirty="0" smtClean="0"/>
              <a:t>Public engagement</a:t>
            </a:r>
            <a:r>
              <a:rPr lang="en-GB" sz="2600" baseline="30000" dirty="0" smtClean="0"/>
              <a:t>3</a:t>
            </a:r>
          </a:p>
          <a:p>
            <a:r>
              <a:rPr lang="en-GB" sz="2600" dirty="0" smtClean="0"/>
              <a:t>Patient reminders e.g. to take antibiotics (or not!)</a:t>
            </a:r>
            <a:r>
              <a:rPr lang="en-GB" sz="2600" baseline="30000" dirty="0" smtClean="0"/>
              <a:t>4</a:t>
            </a:r>
          </a:p>
          <a:p>
            <a:r>
              <a:rPr lang="en-GB" sz="2600" dirty="0" smtClean="0"/>
              <a:t>New opportunity for dialogue with patients</a:t>
            </a:r>
            <a:r>
              <a:rPr lang="en-GB" sz="2600" baseline="30000" dirty="0" smtClean="0"/>
              <a:t>5</a:t>
            </a:r>
          </a:p>
          <a:p>
            <a:r>
              <a:rPr lang="en-GB" sz="2600" dirty="0" smtClean="0"/>
              <a:t>Surprisingly accurate public healthcare info</a:t>
            </a:r>
            <a:r>
              <a:rPr lang="en-GB" sz="2600" baseline="30000" dirty="0" smtClean="0"/>
              <a:t>6</a:t>
            </a:r>
            <a:r>
              <a:rPr lang="en-GB" sz="2600" dirty="0" smtClean="0"/>
              <a:t> </a:t>
            </a:r>
          </a:p>
          <a:p>
            <a:r>
              <a:rPr lang="en-GB" sz="2600" dirty="0" smtClean="0"/>
              <a:t>Conferences with a louder voice</a:t>
            </a:r>
            <a:r>
              <a:rPr lang="en-GB" sz="2600" baseline="30000" dirty="0" smtClean="0"/>
              <a:t>7</a:t>
            </a:r>
            <a:endParaRPr lang="en-GB" sz="2600" baseline="30000" dirty="0"/>
          </a:p>
        </p:txBody>
      </p:sp>
      <p:sp>
        <p:nvSpPr>
          <p:cNvPr id="4" name="Rectangle 3"/>
          <p:cNvSpPr/>
          <p:nvPr/>
        </p:nvSpPr>
        <p:spPr>
          <a:xfrm>
            <a:off x="107504" y="5044711"/>
            <a:ext cx="892899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Charles-Smith 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al. </a:t>
            </a:r>
            <a:r>
              <a:rPr lang="en-GB" sz="1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PLoS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One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2015;10:e0139701.</a:t>
            </a:r>
          </a:p>
          <a:p>
            <a:pPr marL="342900" indent="-342900">
              <a:buAutoNum type="arabicPeriod"/>
            </a:pPr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Bouwmann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al. BMC 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Health </a:t>
            </a:r>
            <a:r>
              <a:rPr lang="en-GB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Serv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Res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2015;15:325.</a:t>
            </a:r>
          </a:p>
          <a:p>
            <a:pPr marL="342900" indent="-342900">
              <a:buAutoNum type="arabicPeriod"/>
            </a:pPr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Dyar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al. J </a:t>
            </a:r>
            <a:r>
              <a:rPr lang="en-GB" sz="1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Antimicrob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Chemother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2014;69:2568-72.</a:t>
            </a:r>
          </a:p>
          <a:p>
            <a:pPr marL="342900" indent="-342900">
              <a:buAutoNum type="arabicPeriod"/>
            </a:pPr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Odone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. Hum </a:t>
            </a:r>
            <a:r>
              <a:rPr lang="en-GB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Vaccin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Immunother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2015;11:72-82.</a:t>
            </a:r>
          </a:p>
          <a:p>
            <a:pPr marL="342900" indent="-342900">
              <a:buFontTx/>
              <a:buAutoNum type="arabicPeriod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Doctors’ use of social media guidelines.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(GMC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marL="342900" indent="-342900">
              <a:buFontTx/>
              <a:buAutoNum type="arabicPeriod"/>
            </a:pP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Chew &amp; </a:t>
            </a:r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Eysenbach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1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PLoS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One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2010;5:e14118.</a:t>
            </a:r>
          </a:p>
          <a:p>
            <a:pPr marL="342900" indent="-342900">
              <a:buFontTx/>
              <a:buAutoNum type="arabicPeriod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Kiernan &amp;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Wigglesworth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J Infect 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Prevent 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2011;12:224-225.</a:t>
            </a:r>
            <a:endParaRPr lang="en-GB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Tx/>
              <a:buAutoNum type="arabicPeriod"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758788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Summary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Social media will not replace conventional media</a:t>
            </a:r>
          </a:p>
          <a:p>
            <a:r>
              <a:rPr lang="en-GB" dirty="0" smtClean="0"/>
              <a:t>Risks of engaging social media include:</a:t>
            </a:r>
          </a:p>
          <a:p>
            <a:pPr lvl="1"/>
            <a:r>
              <a:rPr lang="en-GB" dirty="0" smtClean="0"/>
              <a:t>Time, Unhelpful interactions, New liabilities</a:t>
            </a:r>
            <a:endParaRPr lang="en-GB" dirty="0"/>
          </a:p>
          <a:p>
            <a:r>
              <a:rPr lang="en-GB" dirty="0" smtClean="0"/>
              <a:t>Benefits include:</a:t>
            </a:r>
          </a:p>
          <a:p>
            <a:pPr lvl="1"/>
            <a:r>
              <a:rPr lang="en-GB" dirty="0" smtClean="0"/>
              <a:t>Improve exposure, Useful interactions</a:t>
            </a:r>
          </a:p>
          <a:p>
            <a:r>
              <a:rPr lang="en-GB" dirty="0" smtClean="0"/>
              <a:t>What do you want out of social media?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3137419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99392"/>
            <a:ext cx="8229600" cy="1143000"/>
          </a:xfrm>
        </p:spPr>
        <p:txBody>
          <a:bodyPr/>
          <a:lstStyle/>
          <a:p>
            <a:r>
              <a:rPr lang="en-GB" dirty="0" smtClean="0"/>
              <a:t>Resources and </a:t>
            </a:r>
            <a:r>
              <a:rPr lang="en-GB" dirty="0" err="1" smtClean="0"/>
              <a:t>Blogroll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1"/>
            <a:ext cx="8229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600" b="1" dirty="0" smtClean="0"/>
              <a:t>Resources:</a:t>
            </a:r>
          </a:p>
          <a:p>
            <a:r>
              <a:rPr lang="en-GB" sz="1600" dirty="0" smtClean="0">
                <a:hlinkClick r:id="rId2"/>
              </a:rPr>
              <a:t>The Health Communicator’s Social Media Toolkit </a:t>
            </a:r>
            <a:r>
              <a:rPr lang="en-GB" sz="1600" dirty="0" smtClean="0"/>
              <a:t>(CDC.gov).</a:t>
            </a:r>
            <a:endParaRPr lang="en-GB" sz="1600" dirty="0" smtClean="0">
              <a:hlinkClick r:id="rId3"/>
            </a:endParaRPr>
          </a:p>
          <a:p>
            <a:r>
              <a:rPr lang="en-GB" sz="1600" dirty="0">
                <a:hlinkClick r:id="rId4"/>
              </a:rPr>
              <a:t>How to use social media for science </a:t>
            </a:r>
            <a:r>
              <a:rPr lang="en-GB" sz="1600" dirty="0"/>
              <a:t>(Elsevier).</a:t>
            </a:r>
          </a:p>
          <a:p>
            <a:r>
              <a:rPr lang="en-GB" sz="1600" dirty="0" smtClean="0">
                <a:hlinkClick r:id="rId3"/>
              </a:rPr>
              <a:t>Doctors</a:t>
            </a:r>
            <a:r>
              <a:rPr lang="en-GB" sz="1600" dirty="0">
                <a:hlinkClick r:id="rId3"/>
              </a:rPr>
              <a:t>’ use of social media guidelines.</a:t>
            </a:r>
            <a:r>
              <a:rPr lang="en-GB" sz="1600" dirty="0"/>
              <a:t> (GMC).</a:t>
            </a:r>
          </a:p>
          <a:p>
            <a:r>
              <a:rPr lang="en-GB" sz="1600" dirty="0" smtClean="0">
                <a:hlinkClick r:id="rId5"/>
              </a:rPr>
              <a:t>Review </a:t>
            </a:r>
            <a:r>
              <a:rPr lang="en-GB" sz="1600" dirty="0">
                <a:hlinkClick r:id="rId5"/>
              </a:rPr>
              <a:t>of Twitter for Infectious Diseases Clinicians: Useful or a Waste of </a:t>
            </a:r>
            <a:r>
              <a:rPr lang="en-GB" sz="1600" dirty="0" smtClean="0">
                <a:hlinkClick r:id="rId5"/>
              </a:rPr>
              <a:t>Time?</a:t>
            </a:r>
            <a:r>
              <a:rPr lang="en-GB" sz="1600" dirty="0" smtClean="0"/>
              <a:t> (Goff </a:t>
            </a:r>
            <a:r>
              <a:rPr lang="en-GB" sz="1600" i="1" dirty="0" smtClean="0"/>
              <a:t>et al. </a:t>
            </a:r>
            <a:r>
              <a:rPr lang="en-GB" sz="1600" i="1" dirty="0" err="1" smtClean="0"/>
              <a:t>Clin</a:t>
            </a:r>
            <a:r>
              <a:rPr lang="en-GB" sz="1600" i="1" dirty="0" smtClean="0"/>
              <a:t> Infect </a:t>
            </a:r>
            <a:r>
              <a:rPr lang="en-GB" sz="1600" i="1" dirty="0"/>
              <a:t>Dis </a:t>
            </a:r>
            <a:r>
              <a:rPr lang="en-GB" sz="1600" dirty="0" smtClean="0"/>
              <a:t>2015:1533-1540).</a:t>
            </a:r>
          </a:p>
          <a:p>
            <a:r>
              <a:rPr lang="en-GB" sz="1600" dirty="0">
                <a:solidFill>
                  <a:srgbClr val="FF0000"/>
                </a:solidFill>
                <a:hlinkClick r:id="rId6"/>
              </a:rPr>
              <a:t>The use of social media in the dissemination of information from scientific meetings </a:t>
            </a:r>
            <a:r>
              <a:rPr lang="en-GB" sz="1600" dirty="0"/>
              <a:t>(Kiernan &amp; </a:t>
            </a:r>
            <a:r>
              <a:rPr lang="en-GB" sz="1600" dirty="0" smtClean="0"/>
              <a:t>Wigglesworth</a:t>
            </a:r>
            <a:r>
              <a:rPr lang="en-GB" sz="1600" dirty="0"/>
              <a:t>. </a:t>
            </a:r>
            <a:r>
              <a:rPr lang="en-GB" sz="1600" i="1" dirty="0"/>
              <a:t>J Infect Prevent  </a:t>
            </a:r>
            <a:r>
              <a:rPr lang="en-GB" sz="1600" dirty="0"/>
              <a:t>2011;12:224-225.)</a:t>
            </a:r>
          </a:p>
          <a:p>
            <a:r>
              <a:rPr lang="en-GB" sz="1600" dirty="0" smtClean="0">
                <a:hlinkClick r:id="rId7"/>
              </a:rPr>
              <a:t>A </a:t>
            </a:r>
            <a:r>
              <a:rPr lang="en-GB" sz="1600" dirty="0">
                <a:hlinkClick r:id="rId7"/>
              </a:rPr>
              <a:t>Scientist’s Guide to Social Media</a:t>
            </a:r>
            <a:r>
              <a:rPr lang="en-GB" sz="1600" dirty="0"/>
              <a:t> (Sciencemag.org).</a:t>
            </a:r>
          </a:p>
          <a:p>
            <a:r>
              <a:rPr lang="en-GB" sz="1600" dirty="0">
                <a:hlinkClick r:id="rId8"/>
              </a:rPr>
              <a:t>Online collaboration: Scientists and the social </a:t>
            </a:r>
            <a:r>
              <a:rPr lang="en-GB" sz="1600" dirty="0" smtClean="0">
                <a:hlinkClick r:id="rId8"/>
              </a:rPr>
              <a:t>network</a:t>
            </a:r>
            <a:r>
              <a:rPr lang="en-GB" sz="1600" dirty="0" smtClean="0"/>
              <a:t>. (Nature.com).</a:t>
            </a:r>
          </a:p>
          <a:p>
            <a:pPr marL="0" indent="0">
              <a:buNone/>
            </a:pPr>
            <a:r>
              <a:rPr lang="en-GB" sz="1600" b="1" dirty="0" err="1" smtClean="0"/>
              <a:t>Blogroll</a:t>
            </a:r>
            <a:r>
              <a:rPr lang="en-GB" sz="1600" b="1" dirty="0" smtClean="0"/>
              <a:t>:</a:t>
            </a:r>
            <a:endParaRPr lang="en-GB" sz="1600" b="1" dirty="0"/>
          </a:p>
          <a:p>
            <a:r>
              <a:rPr lang="en-GB" sz="1600" dirty="0" smtClean="0">
                <a:hlinkClick r:id="rId9"/>
              </a:rPr>
              <a:t>Aetiology</a:t>
            </a:r>
            <a:r>
              <a:rPr lang="en-GB" sz="1600" dirty="0" smtClean="0"/>
              <a:t>* </a:t>
            </a:r>
            <a:endParaRPr lang="en-GB" sz="1600" dirty="0"/>
          </a:p>
          <a:p>
            <a:r>
              <a:rPr lang="en-GB" sz="1600" dirty="0">
                <a:hlinkClick r:id="rId10"/>
              </a:rPr>
              <a:t>Bad Science</a:t>
            </a:r>
            <a:endParaRPr lang="en-GB" sz="1600" dirty="0">
              <a:hlinkClick r:id="rId11" tooltip="Controversies in HAI"/>
            </a:endParaRPr>
          </a:p>
          <a:p>
            <a:r>
              <a:rPr lang="en-GB" sz="1600" dirty="0">
                <a:hlinkClick r:id="rId11" tooltip="Controversies in HAI"/>
              </a:rPr>
              <a:t>Controversies in HAI</a:t>
            </a:r>
            <a:endParaRPr lang="en-GB" sz="1600" dirty="0"/>
          </a:p>
          <a:p>
            <a:r>
              <a:rPr lang="en-GB" sz="1600" dirty="0">
                <a:hlinkClick r:id="rId12"/>
              </a:rPr>
              <a:t>Reflection on IPC</a:t>
            </a:r>
            <a:endParaRPr lang="en-GB" sz="1600" dirty="0"/>
          </a:p>
          <a:p>
            <a:r>
              <a:rPr lang="en-GB" sz="1600" dirty="0">
                <a:hlinkClick r:id="rId13"/>
              </a:rPr>
              <a:t>Musings on Infection</a:t>
            </a:r>
            <a:endParaRPr lang="en-GB" sz="1600" dirty="0"/>
          </a:p>
          <a:p>
            <a:r>
              <a:rPr lang="en-GB" sz="1600" dirty="0">
                <a:hlinkClick r:id="rId14"/>
              </a:rPr>
              <a:t>Virology Down </a:t>
            </a:r>
            <a:r>
              <a:rPr lang="en-GB" sz="1600" dirty="0" smtClean="0">
                <a:hlinkClick r:id="rId14"/>
              </a:rPr>
              <a:t>Under</a:t>
            </a:r>
            <a:endParaRPr lang="en-GB" sz="1600" dirty="0" smtClean="0"/>
          </a:p>
          <a:p>
            <a:endParaRPr lang="en-GB" sz="1600" dirty="0" smtClean="0"/>
          </a:p>
          <a:p>
            <a:endParaRPr lang="en-GB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144016" y="6167047"/>
            <a:ext cx="8892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* Thanks 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to Dr Tara Smith for sharing slides with me from a similar talk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For more extensive </a:t>
            </a:r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Blogrolls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go to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  <a:hlinkClick r:id="rId12"/>
              </a:rPr>
              <a:t>Reflection on IPC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or 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  <a:hlinkClick r:id="rId11" tooltip="Controversies in HAI"/>
              </a:rPr>
              <a:t>Controversies in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  <a:hlinkClick r:id="rId11" tooltip="Controversies in HAI"/>
              </a:rPr>
              <a:t>HAI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063306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5000"/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556" y="4797154"/>
            <a:ext cx="468052" cy="4680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39552" y="722192"/>
            <a:ext cx="8424936" cy="5309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>
                <a:latin typeface="Arial" pitchFamily="34" charset="0"/>
                <a:cs typeface="Arial" pitchFamily="34" charset="0"/>
              </a:rPr>
              <a:t>Social media for healthcare professionals: useful or a waste of time?</a:t>
            </a:r>
          </a:p>
          <a:p>
            <a:endParaRPr lang="en-GB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800" dirty="0" smtClean="0">
                <a:latin typeface="Arial" pitchFamily="34" charset="0"/>
                <a:cs typeface="Arial" pitchFamily="34" charset="0"/>
              </a:rPr>
              <a:t>Jon Otter, PhD </a:t>
            </a:r>
            <a:r>
              <a:rPr lang="en-GB" sz="2800" dirty="0" err="1" smtClean="0">
                <a:latin typeface="Arial" pitchFamily="34" charset="0"/>
                <a:cs typeface="Arial" pitchFamily="34" charset="0"/>
              </a:rPr>
              <a:t>FRCPath</a:t>
            </a:r>
            <a:endParaRPr lang="en-GB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800" dirty="0" smtClean="0">
                <a:latin typeface="Arial" pitchFamily="34" charset="0"/>
                <a:cs typeface="Arial" pitchFamily="34" charset="0"/>
              </a:rPr>
              <a:t>Imperial College Healthcare NHS Trust</a:t>
            </a:r>
          </a:p>
          <a:p>
            <a:endParaRPr lang="en-GB" sz="1000" dirty="0" smtClean="0">
              <a:latin typeface="Arial" pitchFamily="34" charset="0"/>
              <a:cs typeface="Arial" pitchFamily="34" charset="0"/>
            </a:endParaRPr>
          </a:p>
          <a:p>
            <a:endParaRPr lang="en-GB" sz="500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/>
              <a:buChar char="*"/>
            </a:pP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  <a:hlinkClick r:id="rId4"/>
              </a:rPr>
              <a:t>jon.otter@imperial.nhs.uk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         </a:t>
            </a:r>
            <a:endParaRPr lang="en-GB" sz="2400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    @</a:t>
            </a:r>
            <a:r>
              <a:rPr lang="en-GB" sz="2400" dirty="0" err="1" smtClean="0">
                <a:latin typeface="Arial" pitchFamily="34" charset="0"/>
                <a:cs typeface="Arial" pitchFamily="34" charset="0"/>
                <a:sym typeface="Wingdings"/>
              </a:rPr>
              <a:t>jonotter</a:t>
            </a:r>
            <a:endParaRPr lang="en-GB" sz="2400" dirty="0" smtClean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Blog: 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  <a:hlinkClick r:id="rId5"/>
              </a:rPr>
              <a:t>www.ReflectionsIPC.com</a:t>
            </a:r>
            <a:endParaRPr lang="en-GB" sz="2400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400" dirty="0">
                <a:latin typeface="Arial" pitchFamily="34" charset="0"/>
                <a:cs typeface="Arial" pitchFamily="34" charset="0"/>
                <a:sym typeface="Wingdings"/>
              </a:rPr>
              <a:t>You can download these slides from </a:t>
            </a:r>
            <a:r>
              <a:rPr lang="en-GB" sz="2400" dirty="0">
                <a:latin typeface="Arial" pitchFamily="34" charset="0"/>
                <a:cs typeface="Arial" pitchFamily="34" charset="0"/>
                <a:sym typeface="Wingdings"/>
                <a:hlinkClick r:id="rId6"/>
              </a:rPr>
              <a:t>www.jonotter.net</a:t>
            </a:r>
            <a:r>
              <a:rPr lang="en-GB" sz="2400" dirty="0">
                <a:latin typeface="Arial" pitchFamily="34" charset="0"/>
                <a:cs typeface="Arial" pitchFamily="34" charset="0"/>
                <a:sym typeface="Wingdings"/>
              </a:rPr>
              <a:t>   </a:t>
            </a:r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656289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Social media use among scientists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35496" y="6453336"/>
            <a:ext cx="86409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van </a:t>
            </a:r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Noorden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Nature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2014;512. Nature survey of 3500 scientists from 95 countries.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54" t="25137" r="9490" b="22846"/>
          <a:stretch/>
        </p:blipFill>
        <p:spPr bwMode="auto">
          <a:xfrm>
            <a:off x="395540" y="1412776"/>
            <a:ext cx="8103967" cy="439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330838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r>
              <a:rPr lang="en-GB" dirty="0" smtClean="0"/>
              <a:t>How scientists use social media</a:t>
            </a:r>
            <a:endParaRPr lang="en-GB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24" t="10000" r="39561" b="17083"/>
          <a:stretch/>
        </p:blipFill>
        <p:spPr bwMode="auto">
          <a:xfrm>
            <a:off x="1547664" y="1124744"/>
            <a:ext cx="597408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5496" y="6453336"/>
            <a:ext cx="86409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van </a:t>
            </a:r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Noorden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Nature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2014;512. Nature survey of 3500 scientists from 95 countries.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744129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2148</TotalTime>
  <Words>1229</Words>
  <Application>Microsoft Office PowerPoint</Application>
  <PresentationFormat>On-screen Show (4:3)</PresentationFormat>
  <Paragraphs>284</Paragraphs>
  <Slides>32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PowerPoint Presentation</vt:lpstr>
      <vt:lpstr>Disclosures &amp; credits</vt:lpstr>
      <vt:lpstr>PowerPoint Presentation</vt:lpstr>
      <vt:lpstr>The way we’re learning is changing</vt:lpstr>
      <vt:lpstr>Google it.</vt:lpstr>
      <vt:lpstr>PowerPoint Presentation</vt:lpstr>
      <vt:lpstr>PowerPoint Presentation</vt:lpstr>
      <vt:lpstr>What is social media?</vt:lpstr>
      <vt:lpstr>Social media – common features</vt:lpstr>
      <vt:lpstr>Social media – common features</vt:lpstr>
      <vt:lpstr>PowerPoint Presentation</vt:lpstr>
      <vt:lpstr>Selling your ideas (or anything, really)</vt:lpstr>
      <vt:lpstr>Trends in social media use</vt:lpstr>
      <vt:lpstr>Social media use by healthcare professionals</vt:lpstr>
      <vt:lpstr>Social media use by healthcare professionals</vt:lpstr>
      <vt:lpstr>Twitter use by healthcare professionals</vt:lpstr>
      <vt:lpstr>Blogs</vt:lpstr>
      <vt:lpstr>Twitter - individual</vt:lpstr>
      <vt:lpstr>Twitter - organisation</vt:lpstr>
      <vt:lpstr>Twitter - getting started</vt:lpstr>
      <vt:lpstr>Learning to speak ‘Twitter’</vt:lpstr>
      <vt:lpstr>PowerPoint Presentation</vt:lpstr>
      <vt:lpstr>Learning to speak ‘Twitter’</vt:lpstr>
      <vt:lpstr>Twitter tools</vt:lpstr>
      <vt:lpstr>PowerPoint Presentation</vt:lpstr>
      <vt:lpstr>My social media network</vt:lpstr>
      <vt:lpstr>Social media &amp; new possibilities for IPC/ID</vt:lpstr>
      <vt:lpstr>Summary</vt:lpstr>
      <vt:lpstr>Resources and Blogroll</vt:lpstr>
      <vt:lpstr>PowerPoint Presentation</vt:lpstr>
      <vt:lpstr>Social media use among scientists</vt:lpstr>
      <vt:lpstr>How scientists use social media</vt:lpstr>
    </vt:vector>
  </TitlesOfParts>
  <Company>Bioquell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Jon Otter</dc:creator>
  <cp:lastModifiedBy>Jon Otter</cp:lastModifiedBy>
  <cp:revision>108</cp:revision>
  <dcterms:created xsi:type="dcterms:W3CDTF">2015-03-09T16:50:51Z</dcterms:created>
  <dcterms:modified xsi:type="dcterms:W3CDTF">2016-09-28T08:32:11Z</dcterms:modified>
</cp:coreProperties>
</file>