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48" r:id="rId2"/>
    <p:sldId id="396" r:id="rId3"/>
    <p:sldId id="397" r:id="rId4"/>
    <p:sldId id="398" r:id="rId5"/>
    <p:sldId id="399" r:id="rId6"/>
    <p:sldId id="400" r:id="rId7"/>
    <p:sldId id="401" r:id="rId8"/>
    <p:sldId id="402" r:id="rId9"/>
    <p:sldId id="403" r:id="rId10"/>
    <p:sldId id="386" r:id="rId11"/>
    <p:sldId id="257" r:id="rId12"/>
    <p:sldId id="314" r:id="rId13"/>
    <p:sldId id="338" r:id="rId14"/>
    <p:sldId id="361" r:id="rId15"/>
    <p:sldId id="384" r:id="rId16"/>
    <p:sldId id="387" r:id="rId17"/>
    <p:sldId id="39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161122%20PHE%20annual%20summary%20data%201516.od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Blog\Images\EARS-Net%202014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CPE\NDM%20outbreak%20report\Cost\160830%20Cost%20calculator%20NDM%20outbreak_no%20pt%20identifier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MRSA BSI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Sheet1!$B$3:$B$11</c:f>
              <c:numCache>
                <c:formatCode>" "#,##0" ";"-"#,##0" ";" -"00" ";" "@" "</c:formatCode>
                <c:ptCount val="9"/>
                <c:pt idx="0">
                  <c:v>4451</c:v>
                </c:pt>
                <c:pt idx="1">
                  <c:v>2935</c:v>
                </c:pt>
                <c:pt idx="2">
                  <c:v>1898</c:v>
                </c:pt>
                <c:pt idx="3">
                  <c:v>1481</c:v>
                </c:pt>
                <c:pt idx="4">
                  <c:v>1116</c:v>
                </c:pt>
                <c:pt idx="5">
                  <c:v>924</c:v>
                </c:pt>
                <c:pt idx="6">
                  <c:v>862</c:v>
                </c:pt>
                <c:pt idx="7">
                  <c:v>800</c:v>
                </c:pt>
                <c:pt idx="8">
                  <c:v>819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MSSA BSI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Sheet1!$C$3:$C$11</c:f>
              <c:numCache>
                <c:formatCode>General</c:formatCode>
                <c:ptCount val="9"/>
                <c:pt idx="4" formatCode="&quot; &quot;#,##0&quot; &quot;;&quot;-&quot;#,##0&quot; &quot;;&quot; -&quot;00&quot; &quot;;&quot; &quot;@&quot; &quot;">
                  <c:v>8767</c:v>
                </c:pt>
                <c:pt idx="5" formatCode="&quot; &quot;#,##0&quot; &quot;;&quot;-&quot;#,##0&quot; &quot;;&quot; -&quot;00&quot; &quot;;&quot; &quot;@&quot; &quot;">
                  <c:v>8812</c:v>
                </c:pt>
                <c:pt idx="6" formatCode="&quot; &quot;#,##0&quot; &quot;;&quot;-&quot;#,##0&quot; &quot;;&quot; -&quot;00&quot; &quot;;&quot; &quot;@&quot; &quot;">
                  <c:v>9290</c:v>
                </c:pt>
                <c:pt idx="7" formatCode="&quot; &quot;#,##0&quot; &quot;;&quot;-&quot;#,##0&quot; &quot;;&quot; -&quot;00&quot; &quot;;&quot; &quot;@&quot; &quot;">
                  <c:v>9845</c:v>
                </c:pt>
                <c:pt idx="8" formatCode="&quot; &quot;#,##0&quot; &quot;;&quot;-&quot;#,##0&quot; &quot;;&quot; -&quot;00&quot; &quot;;&quot; &quot;@&quot; &quot;">
                  <c:v>10586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E. coli BSI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Sheet1!$D$3:$D$11</c:f>
              <c:numCache>
                <c:formatCode>General</c:formatCode>
                <c:ptCount val="9"/>
                <c:pt idx="5" formatCode="&quot; &quot;#,##0&quot; &quot;;&quot;-&quot;#,##0&quot; &quot;;&quot; -&quot;00&quot; &quot;;&quot; &quot;@&quot; &quot;">
                  <c:v>32309</c:v>
                </c:pt>
                <c:pt idx="6" formatCode="&quot; &quot;#,##0&quot; &quot;;&quot;-&quot;#,##0&quot; &quot;;&quot; -&quot;00&quot; &quot;;&quot; &quot;@&quot; &quot;">
                  <c:v>34286</c:v>
                </c:pt>
                <c:pt idx="7" formatCode="&quot; &quot;#,##0&quot; &quot;;&quot;-&quot;#,##0&quot; &quot;;&quot; -&quot;00&quot; &quot;;&quot; &quot;@&quot; &quot;">
                  <c:v>35764</c:v>
                </c:pt>
                <c:pt idx="8" formatCode="&quot; &quot;#,##0&quot; &quot;;&quot;-&quot;#,##0&quot; &quot;;&quot; -&quot;00&quot; &quot;;&quot; &quot;@&quot; &quot;">
                  <c:v>38132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C. difficile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Sheet1!$E$3:$E$11</c:f>
              <c:numCache>
                <c:formatCode>" "#,##0" ";"-"#,##0" ";" -"00" ";" "@" "</c:formatCode>
                <c:ptCount val="9"/>
                <c:pt idx="0">
                  <c:v>55498</c:v>
                </c:pt>
                <c:pt idx="1">
                  <c:v>36095</c:v>
                </c:pt>
                <c:pt idx="2">
                  <c:v>25604</c:v>
                </c:pt>
                <c:pt idx="3">
                  <c:v>21707</c:v>
                </c:pt>
                <c:pt idx="4">
                  <c:v>18022</c:v>
                </c:pt>
                <c:pt idx="5">
                  <c:v>14694</c:v>
                </c:pt>
                <c:pt idx="6">
                  <c:v>13362</c:v>
                </c:pt>
                <c:pt idx="7">
                  <c:v>14192</c:v>
                </c:pt>
                <c:pt idx="8">
                  <c:v>14139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724544"/>
        <c:axId val="147738624"/>
      </c:lineChart>
      <c:catAx>
        <c:axId val="1477245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47738624"/>
        <c:crosses val="autoZero"/>
        <c:auto val="1"/>
        <c:lblAlgn val="ctr"/>
        <c:lblOffset val="100"/>
        <c:noMultiLvlLbl val="0"/>
      </c:catAx>
      <c:valAx>
        <c:axId val="14773862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Number of cases</a:t>
                </a:r>
              </a:p>
            </c:rich>
          </c:tx>
          <c:layout>
            <c:manualLayout>
              <c:xMode val="edge"/>
              <c:yMode val="edge"/>
              <c:x val="4.7667376297528506E-3"/>
              <c:y val="0.18294705470435946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4772454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D5377B"/>
              </a:solidFill>
            </c:spPr>
          </c:dPt>
          <c:dPt>
            <c:idx val="1"/>
            <c:bubble3D val="0"/>
            <c:spPr>
              <a:solidFill>
                <a:schemeClr val="tx1"/>
              </a:solidFill>
            </c:spPr>
          </c:dPt>
          <c:val>
            <c:numRef>
              <c:f>Sheet1!$A$2:$A$3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D5377B"/>
              </a:solidFill>
            </c:spPr>
          </c:dPt>
          <c:dPt>
            <c:idx val="1"/>
            <c:bubble3D val="0"/>
            <c:spPr>
              <a:solidFill>
                <a:prstClr val="black"/>
              </a:solidFill>
            </c:spPr>
          </c:dPt>
          <c:val>
            <c:numRef>
              <c:f>Sheet1!$A$5:$A$6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Sheet1!$O$147</c:f>
              <c:strCache>
                <c:ptCount val="1"/>
                <c:pt idx="0">
                  <c:v>Greece</c:v>
                </c:pt>
              </c:strCache>
            </c:strRef>
          </c:tx>
          <c:cat>
            <c:numRef>
              <c:f>Sheet1!$N$148:$N$156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Sheet1!$O$148:$O$156</c:f>
              <c:numCache>
                <c:formatCode>0.0%</c:formatCode>
                <c:ptCount val="9"/>
                <c:pt idx="0">
                  <c:v>0.45900000000000002</c:v>
                </c:pt>
                <c:pt idx="1">
                  <c:v>0.38100000000000067</c:v>
                </c:pt>
                <c:pt idx="2">
                  <c:v>0.43300000000000038</c:v>
                </c:pt>
                <c:pt idx="3">
                  <c:v>0.50700000000000001</c:v>
                </c:pt>
                <c:pt idx="4">
                  <c:v>0.54</c:v>
                </c:pt>
                <c:pt idx="5">
                  <c:v>0.57399999999999995</c:v>
                </c:pt>
                <c:pt idx="6">
                  <c:v>0.64100000000000135</c:v>
                </c:pt>
                <c:pt idx="7">
                  <c:v>0.59899999999999998</c:v>
                </c:pt>
                <c:pt idx="8">
                  <c:v>0.55400000000000005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Sheet1!$P$147</c:f>
              <c:strCache>
                <c:ptCount val="1"/>
                <c:pt idx="0">
                  <c:v>Italy</c:v>
                </c:pt>
              </c:strCache>
            </c:strRef>
          </c:tx>
          <c:cat>
            <c:numRef>
              <c:f>Sheet1!$N$148:$N$156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Sheet1!$P$148:$P$156</c:f>
              <c:numCache>
                <c:formatCode>0.0%</c:formatCode>
                <c:ptCount val="9"/>
                <c:pt idx="0">
                  <c:v>2.8000000000000001E-2</c:v>
                </c:pt>
                <c:pt idx="1">
                  <c:v>0.16900000000000001</c:v>
                </c:pt>
                <c:pt idx="2">
                  <c:v>0.17900000000000021</c:v>
                </c:pt>
                <c:pt idx="3">
                  <c:v>0.223</c:v>
                </c:pt>
                <c:pt idx="4">
                  <c:v>0.126</c:v>
                </c:pt>
                <c:pt idx="5">
                  <c:v>0.26300000000000001</c:v>
                </c:pt>
                <c:pt idx="6">
                  <c:v>0.32900000000000085</c:v>
                </c:pt>
                <c:pt idx="7">
                  <c:v>0.40200000000000002</c:v>
                </c:pt>
                <c:pt idx="8">
                  <c:v>0.41900000000000032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Sheet1!$Q$147</c:f>
              <c:strCache>
                <c:ptCount val="1"/>
                <c:pt idx="0">
                  <c:v>Portugal</c:v>
                </c:pt>
              </c:strCache>
            </c:strRef>
          </c:tx>
          <c:cat>
            <c:numRef>
              <c:f>Sheet1!$N$148:$N$156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Sheet1!$Q$148:$Q$156</c:f>
              <c:numCache>
                <c:formatCode>0.0%</c:formatCode>
                <c:ptCount val="9"/>
                <c:pt idx="1">
                  <c:v>8.4000000000000047E-2</c:v>
                </c:pt>
                <c:pt idx="2">
                  <c:v>7.0000000000000021E-2</c:v>
                </c:pt>
                <c:pt idx="3">
                  <c:v>8.9000000000000065E-2</c:v>
                </c:pt>
                <c:pt idx="4">
                  <c:v>0.14500000000000021</c:v>
                </c:pt>
                <c:pt idx="5">
                  <c:v>0.19400000000000001</c:v>
                </c:pt>
                <c:pt idx="6">
                  <c:v>0.20800000000000021</c:v>
                </c:pt>
                <c:pt idx="7">
                  <c:v>0.251</c:v>
                </c:pt>
                <c:pt idx="8">
                  <c:v>0.21900000000000033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Sheet1!$R$147</c:f>
              <c:strCache>
                <c:ptCount val="1"/>
                <c:pt idx="0">
                  <c:v>UK</c:v>
                </c:pt>
              </c:strCache>
            </c:strRef>
          </c:tx>
          <c:cat>
            <c:numRef>
              <c:f>Sheet1!$N$148:$N$156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Sheet1!$R$148:$R$156</c:f>
              <c:numCache>
                <c:formatCode>0.0%</c:formatCode>
                <c:ptCount val="9"/>
                <c:pt idx="0">
                  <c:v>5.7000000000000023E-2</c:v>
                </c:pt>
                <c:pt idx="1">
                  <c:v>7.8000000000000014E-2</c:v>
                </c:pt>
                <c:pt idx="2">
                  <c:v>7.0000000000000021E-2</c:v>
                </c:pt>
                <c:pt idx="3">
                  <c:v>4.5999999999999999E-2</c:v>
                </c:pt>
                <c:pt idx="4">
                  <c:v>3.1000000000000052E-2</c:v>
                </c:pt>
                <c:pt idx="5">
                  <c:v>3.5999999999999997E-2</c:v>
                </c:pt>
                <c:pt idx="6">
                  <c:v>2.1000000000000012E-2</c:v>
                </c:pt>
                <c:pt idx="7">
                  <c:v>2.3E-2</c:v>
                </c:pt>
                <c:pt idx="8">
                  <c:v>4.9000000000000099E-2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863808"/>
        <c:axId val="39865344"/>
      </c:lineChart>
      <c:catAx>
        <c:axId val="39863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9865344"/>
        <c:crosses val="autoZero"/>
        <c:auto val="1"/>
        <c:lblAlgn val="ctr"/>
        <c:lblOffset val="100"/>
        <c:noMultiLvlLbl val="0"/>
      </c:catAx>
      <c:valAx>
        <c:axId val="3986534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% resistant</a:t>
                </a:r>
              </a:p>
            </c:rich>
          </c:tx>
          <c:layout>
            <c:manualLayout>
              <c:xMode val="edge"/>
              <c:yMode val="edge"/>
              <c:x val="1.1111111111111125E-2"/>
              <c:y val="0.37642053076698812"/>
            </c:manualLayout>
          </c:layout>
          <c:overlay val="0"/>
        </c:title>
        <c:numFmt formatCode="0.0%" sourceLinked="1"/>
        <c:majorTickMark val="out"/>
        <c:minorTickMark val="none"/>
        <c:tickLblPos val="nextTo"/>
        <c:crossAx val="398638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 b="0">
          <a:latin typeface="Verdana" pitchFamily="34" charset="0"/>
          <a:ea typeface="Verdana" pitchFamily="34" charset="0"/>
          <a:cs typeface="Verdana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8142111406697182"/>
          <c:y val="5.5555555555555552E-2"/>
          <c:w val="0.55557896892717129"/>
          <c:h val="0.7821682706328375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'Cost hierachy'!$B$1</c:f>
              <c:strCache>
                <c:ptCount val="1"/>
                <c:pt idx="0">
                  <c:v>Actual expenditure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'Cost hierachy'!$A$2:$A$10</c:f>
              <c:strCache>
                <c:ptCount val="9"/>
                <c:pt idx="0">
                  <c:v>Ward-based monitors</c:v>
                </c:pt>
                <c:pt idx="1">
                  <c:v>HPV decontamination</c:v>
                </c:pt>
                <c:pt idx="2">
                  <c:v>Anti-infective costs</c:v>
                </c:pt>
                <c:pt idx="3">
                  <c:v>Contact precautions</c:v>
                </c:pt>
                <c:pt idx="4">
                  <c:v>Bed / bay / ward closures</c:v>
                </c:pt>
                <c:pt idx="5">
                  <c:v>Screening</c:v>
                </c:pt>
                <c:pt idx="6">
                  <c:v>Additional length of stay</c:v>
                </c:pt>
                <c:pt idx="7">
                  <c:v>Staff time</c:v>
                </c:pt>
                <c:pt idx="8">
                  <c:v>Elective surgical missed revenue</c:v>
                </c:pt>
              </c:strCache>
            </c:strRef>
          </c:cat>
          <c:val>
            <c:numRef>
              <c:f>'Cost hierachy'!$B$2:$B$10</c:f>
              <c:numCache>
                <c:formatCode>0</c:formatCode>
                <c:ptCount val="9"/>
                <c:pt idx="0">
                  <c:v>35510.400000000001</c:v>
                </c:pt>
                <c:pt idx="1">
                  <c:v>36311.5</c:v>
                </c:pt>
                <c:pt idx="2">
                  <c:v>46031.42</c:v>
                </c:pt>
                <c:pt idx="3">
                  <c:v>61575.29249</c:v>
                </c:pt>
                <c:pt idx="4">
                  <c:v>5355.21234</c:v>
                </c:pt>
                <c:pt idx="5">
                  <c:v>79416</c:v>
                </c:pt>
              </c:numCache>
            </c:numRef>
          </c:val>
        </c:ser>
        <c:ser>
          <c:idx val="1"/>
          <c:order val="1"/>
          <c:tx>
            <c:strRef>
              <c:f>'Cost hierachy'!$C$1</c:f>
              <c:strCache>
                <c:ptCount val="1"/>
                <c:pt idx="0">
                  <c:v>Opportunity cost</c:v>
                </c:pt>
              </c:strCache>
            </c:strRef>
          </c:tx>
          <c:spPr>
            <a:noFill/>
            <a:ln>
              <a:noFill/>
            </a:ln>
            <a:effectLst>
              <a:outerShdw blurRad="40000" dist="20000" dir="5400000" rotWithShape="0">
                <a:schemeClr val="bg1">
                  <a:alpha val="38000"/>
                </a:scheme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'Cost hierachy'!$E$2:$E$11</c:f>
                <c:numCache>
                  <c:formatCode>General</c:formatCode>
                  <c:ptCount val="10"/>
                  <c:pt idx="6">
                    <c:v>227043.44666666808</c:v>
                  </c:pt>
                  <c:pt idx="7">
                    <c:v>19344.238375000023</c:v>
                  </c:pt>
                </c:numCache>
              </c:numRef>
            </c:plus>
            <c:minus>
              <c:numRef>
                <c:f>'Cost hierachy'!$D$2:$D$11</c:f>
                <c:numCache>
                  <c:formatCode>General</c:formatCode>
                  <c:ptCount val="10"/>
                  <c:pt idx="6">
                    <c:v>141918.15333333187</c:v>
                  </c:pt>
                  <c:pt idx="7">
                    <c:v>19344.238374999975</c:v>
                  </c:pt>
                </c:numCache>
              </c:numRef>
            </c:minus>
            <c:spPr>
              <a:ln>
                <a:solidFill>
                  <a:schemeClr val="accent1"/>
                </a:solidFill>
              </a:ln>
            </c:spPr>
          </c:errBars>
          <c:cat>
            <c:strRef>
              <c:f>'Cost hierachy'!$A$2:$A$10</c:f>
              <c:strCache>
                <c:ptCount val="9"/>
                <c:pt idx="0">
                  <c:v>Ward-based monitors</c:v>
                </c:pt>
                <c:pt idx="1">
                  <c:v>HPV decontamination</c:v>
                </c:pt>
                <c:pt idx="2">
                  <c:v>Anti-infective costs</c:v>
                </c:pt>
                <c:pt idx="3">
                  <c:v>Contact precautions</c:v>
                </c:pt>
                <c:pt idx="4">
                  <c:v>Bed / bay / ward closures</c:v>
                </c:pt>
                <c:pt idx="5">
                  <c:v>Screening</c:v>
                </c:pt>
                <c:pt idx="6">
                  <c:v>Additional length of stay</c:v>
                </c:pt>
                <c:pt idx="7">
                  <c:v>Staff time</c:v>
                </c:pt>
                <c:pt idx="8">
                  <c:v>Elective surgical missed revenue</c:v>
                </c:pt>
              </c:strCache>
            </c:strRef>
          </c:cat>
          <c:val>
            <c:numRef>
              <c:f>'Cost hierachy'!$C$2:$C$10</c:f>
              <c:numCache>
                <c:formatCode>General</c:formatCode>
                <c:ptCount val="9"/>
                <c:pt idx="4" formatCode="0">
                  <c:v>65250</c:v>
                </c:pt>
                <c:pt idx="6" formatCode="0">
                  <c:v>141918.15333333187</c:v>
                </c:pt>
                <c:pt idx="7" formatCode="0">
                  <c:v>193442.38375000001</c:v>
                </c:pt>
                <c:pt idx="8" formatCode="0">
                  <c:v>295704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61120"/>
        <c:axId val="34662656"/>
      </c:barChart>
      <c:catAx>
        <c:axId val="34661120"/>
        <c:scaling>
          <c:orientation val="minMax"/>
        </c:scaling>
        <c:delete val="0"/>
        <c:axPos val="l"/>
        <c:majorTickMark val="out"/>
        <c:minorTickMark val="none"/>
        <c:tickLblPos val="nextTo"/>
        <c:crossAx val="34662656"/>
        <c:crosses val="autoZero"/>
        <c:auto val="1"/>
        <c:lblAlgn val="ctr"/>
        <c:lblOffset val="100"/>
        <c:noMultiLvlLbl val="0"/>
      </c:catAx>
      <c:valAx>
        <c:axId val="34662656"/>
        <c:scaling>
          <c:orientation val="minMax"/>
          <c:max val="400000"/>
          <c:min val="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Cost / £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34661120"/>
        <c:crosses val="autoZero"/>
        <c:crossBetween val="between"/>
        <c:majorUnit val="100000"/>
      </c:valAx>
    </c:plotArea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E2E2B7-E315-4A5A-A7C8-8F28C979F3D9}" type="doc">
      <dgm:prSet loTypeId="urn:microsoft.com/office/officeart/2005/8/layout/chevron1" loCatId="process" qsTypeId="urn:microsoft.com/office/officeart/2005/8/quickstyle/3d1" qsCatId="3D" csTypeId="urn:microsoft.com/office/officeart/2005/8/colors/colorful1" csCatId="colorful" phldr="1"/>
      <dgm:spPr/>
    </dgm:pt>
    <dgm:pt modelId="{6BB1D909-0C1A-4023-83D7-ECA9CEE0BBE7}">
      <dgm:prSet phldrT="[Text]"/>
      <dgm:spPr/>
      <dgm:t>
        <a:bodyPr/>
        <a:lstStyle/>
        <a:p>
          <a:r>
            <a:rPr lang="en-GB" dirty="0" err="1" smtClean="0">
              <a:latin typeface="Arial" pitchFamily="34" charset="0"/>
              <a:cs typeface="Arial" pitchFamily="34" charset="0"/>
            </a:rPr>
            <a:t>Enterobacteriaceae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7A65F58B-26CA-410E-AEC9-7E441FA53319}" type="parTrans" cxnId="{07082DB3-D0D8-4905-9FDB-CEC22E8A8030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B858D1AA-C943-4889-9071-BCF703FA717D}" type="sibTrans" cxnId="{07082DB3-D0D8-4905-9FDB-CEC22E8A8030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67C834F1-97F9-47AA-9E7D-3B1D00E7BC2D}">
      <dgm:prSet phldrT="[Text]" custT="1"/>
      <dgm:spPr/>
      <dgm:t>
        <a:bodyPr/>
        <a:lstStyle/>
        <a:p>
          <a:r>
            <a:rPr lang="en-GB" sz="3200" dirty="0" smtClean="0">
              <a:latin typeface="Arial" pitchFamily="34" charset="0"/>
              <a:cs typeface="Arial" pitchFamily="34" charset="0"/>
            </a:rPr>
            <a:t>ESBLs</a:t>
          </a:r>
          <a:endParaRPr lang="en-GB" sz="3200" dirty="0">
            <a:latin typeface="Arial" pitchFamily="34" charset="0"/>
            <a:cs typeface="Arial" pitchFamily="34" charset="0"/>
          </a:endParaRPr>
        </a:p>
      </dgm:t>
    </dgm:pt>
    <dgm:pt modelId="{F38F2345-DA56-4F3B-B0B2-302D6AA1622C}" type="parTrans" cxnId="{1C91974A-F581-4046-AE76-6ACB4ADE5FA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978A63AF-0C48-4305-8E0A-91F07E0624B2}" type="sibTrans" cxnId="{1C91974A-F581-4046-AE76-6ACB4ADE5FA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83B04FCC-76AF-4FBC-87CE-12B6B2AA6D3B}">
      <dgm:prSet phldrT="[Text]" custT="1"/>
      <dgm:spPr/>
      <dgm:t>
        <a:bodyPr/>
        <a:lstStyle/>
        <a:p>
          <a:r>
            <a:rPr lang="en-GB" sz="4800" dirty="0" smtClean="0">
              <a:latin typeface="Arial" pitchFamily="34" charset="0"/>
              <a:cs typeface="Arial" pitchFamily="34" charset="0"/>
            </a:rPr>
            <a:t>CPE</a:t>
          </a:r>
          <a:endParaRPr lang="en-GB" sz="4800" dirty="0">
            <a:latin typeface="Arial" pitchFamily="34" charset="0"/>
            <a:cs typeface="Arial" pitchFamily="34" charset="0"/>
          </a:endParaRPr>
        </a:p>
      </dgm:t>
    </dgm:pt>
    <dgm:pt modelId="{CF309340-8652-462A-AA3C-1FB871E11E9A}" type="parTrans" cxnId="{CF976951-58D7-4B56-9BA6-27685438241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ABC77BC9-6564-4B9B-8A68-85A19F203C1A}" type="sibTrans" cxnId="{CF976951-58D7-4B56-9BA6-27685438241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2B095EDB-1A80-4FE2-89D0-E0A04215BF78}" type="pres">
      <dgm:prSet presAssocID="{D1E2E2B7-E315-4A5A-A7C8-8F28C979F3D9}" presName="Name0" presStyleCnt="0">
        <dgm:presLayoutVars>
          <dgm:dir/>
          <dgm:animLvl val="lvl"/>
          <dgm:resizeHandles val="exact"/>
        </dgm:presLayoutVars>
      </dgm:prSet>
      <dgm:spPr/>
    </dgm:pt>
    <dgm:pt modelId="{1148AD56-9CD3-4DB2-A287-09542366576D}" type="pres">
      <dgm:prSet presAssocID="{6BB1D909-0C1A-4023-83D7-ECA9CEE0BBE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9999D73-ABEB-4981-AB1F-AE9ED1E90B32}" type="pres">
      <dgm:prSet presAssocID="{B858D1AA-C943-4889-9071-BCF703FA717D}" presName="parTxOnlySpace" presStyleCnt="0"/>
      <dgm:spPr/>
    </dgm:pt>
    <dgm:pt modelId="{AE4291AF-8402-44D5-9A1D-E024563B0AFB}" type="pres">
      <dgm:prSet presAssocID="{67C834F1-97F9-47AA-9E7D-3B1D00E7BC2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919C40-FF88-4917-9604-5AC279160C21}" type="pres">
      <dgm:prSet presAssocID="{978A63AF-0C48-4305-8E0A-91F07E0624B2}" presName="parTxOnlySpace" presStyleCnt="0"/>
      <dgm:spPr/>
    </dgm:pt>
    <dgm:pt modelId="{A1988E90-6B49-49EC-BFB6-09E5476A57DE}" type="pres">
      <dgm:prSet presAssocID="{83B04FCC-76AF-4FBC-87CE-12B6B2AA6D3B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C91974A-F581-4046-AE76-6ACB4ADE5FA6}" srcId="{D1E2E2B7-E315-4A5A-A7C8-8F28C979F3D9}" destId="{67C834F1-97F9-47AA-9E7D-3B1D00E7BC2D}" srcOrd="1" destOrd="0" parTransId="{F38F2345-DA56-4F3B-B0B2-302D6AA1622C}" sibTransId="{978A63AF-0C48-4305-8E0A-91F07E0624B2}"/>
    <dgm:cxn modelId="{9B83DB5F-9933-4761-93CD-1A8340A73B36}" type="presOf" srcId="{D1E2E2B7-E315-4A5A-A7C8-8F28C979F3D9}" destId="{2B095EDB-1A80-4FE2-89D0-E0A04215BF78}" srcOrd="0" destOrd="0" presId="urn:microsoft.com/office/officeart/2005/8/layout/chevron1"/>
    <dgm:cxn modelId="{CF976951-58D7-4B56-9BA6-276854382416}" srcId="{D1E2E2B7-E315-4A5A-A7C8-8F28C979F3D9}" destId="{83B04FCC-76AF-4FBC-87CE-12B6B2AA6D3B}" srcOrd="2" destOrd="0" parTransId="{CF309340-8652-462A-AA3C-1FB871E11E9A}" sibTransId="{ABC77BC9-6564-4B9B-8A68-85A19F203C1A}"/>
    <dgm:cxn modelId="{D68427FB-22DB-45DA-A39D-B575A78FEBBF}" type="presOf" srcId="{6BB1D909-0C1A-4023-83D7-ECA9CEE0BBE7}" destId="{1148AD56-9CD3-4DB2-A287-09542366576D}" srcOrd="0" destOrd="0" presId="urn:microsoft.com/office/officeart/2005/8/layout/chevron1"/>
    <dgm:cxn modelId="{07082DB3-D0D8-4905-9FDB-CEC22E8A8030}" srcId="{D1E2E2B7-E315-4A5A-A7C8-8F28C979F3D9}" destId="{6BB1D909-0C1A-4023-83D7-ECA9CEE0BBE7}" srcOrd="0" destOrd="0" parTransId="{7A65F58B-26CA-410E-AEC9-7E441FA53319}" sibTransId="{B858D1AA-C943-4889-9071-BCF703FA717D}"/>
    <dgm:cxn modelId="{054EF391-116A-414A-B44A-7C890871D0C4}" type="presOf" srcId="{67C834F1-97F9-47AA-9E7D-3B1D00E7BC2D}" destId="{AE4291AF-8402-44D5-9A1D-E024563B0AFB}" srcOrd="0" destOrd="0" presId="urn:microsoft.com/office/officeart/2005/8/layout/chevron1"/>
    <dgm:cxn modelId="{92FF743E-CBC5-48E7-A7B2-524FF43722DE}" type="presOf" srcId="{83B04FCC-76AF-4FBC-87CE-12B6B2AA6D3B}" destId="{A1988E90-6B49-49EC-BFB6-09E5476A57DE}" srcOrd="0" destOrd="0" presId="urn:microsoft.com/office/officeart/2005/8/layout/chevron1"/>
    <dgm:cxn modelId="{EBF7DC18-78A0-4CD3-BE09-B53653787E9F}" type="presParOf" srcId="{2B095EDB-1A80-4FE2-89D0-E0A04215BF78}" destId="{1148AD56-9CD3-4DB2-A287-09542366576D}" srcOrd="0" destOrd="0" presId="urn:microsoft.com/office/officeart/2005/8/layout/chevron1"/>
    <dgm:cxn modelId="{62237C01-8DC3-4AC8-B09C-FAFFA6C96C8E}" type="presParOf" srcId="{2B095EDB-1A80-4FE2-89D0-E0A04215BF78}" destId="{09999D73-ABEB-4981-AB1F-AE9ED1E90B32}" srcOrd="1" destOrd="0" presId="urn:microsoft.com/office/officeart/2005/8/layout/chevron1"/>
    <dgm:cxn modelId="{032F10C1-8442-4623-B359-E15C727E9281}" type="presParOf" srcId="{2B095EDB-1A80-4FE2-89D0-E0A04215BF78}" destId="{AE4291AF-8402-44D5-9A1D-E024563B0AFB}" srcOrd="2" destOrd="0" presId="urn:microsoft.com/office/officeart/2005/8/layout/chevron1"/>
    <dgm:cxn modelId="{3DE120CE-6458-41E1-A55E-D3A4C4B33A51}" type="presParOf" srcId="{2B095EDB-1A80-4FE2-89D0-E0A04215BF78}" destId="{6D919C40-FF88-4917-9604-5AC279160C21}" srcOrd="3" destOrd="0" presId="urn:microsoft.com/office/officeart/2005/8/layout/chevron1"/>
    <dgm:cxn modelId="{F79666EC-9664-4594-9377-752192B9AB71}" type="presParOf" srcId="{2B095EDB-1A80-4FE2-89D0-E0A04215BF78}" destId="{A1988E90-6B49-49EC-BFB6-09E5476A57D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48AD56-9CD3-4DB2-A287-09542366576D}">
      <dsp:nvSpPr>
        <dsp:cNvPr id="0" name=""/>
        <dsp:cNvSpPr/>
      </dsp:nvSpPr>
      <dsp:spPr>
        <a:xfrm>
          <a:off x="2573" y="1821141"/>
          <a:ext cx="3135653" cy="1254261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err="1" smtClean="0">
              <a:latin typeface="Arial" pitchFamily="34" charset="0"/>
              <a:cs typeface="Arial" pitchFamily="34" charset="0"/>
            </a:rPr>
            <a:t>Enterobacteriaceae</a:t>
          </a:r>
          <a:endParaRPr lang="en-GB" sz="1600" kern="1200" dirty="0">
            <a:latin typeface="Arial" pitchFamily="34" charset="0"/>
            <a:cs typeface="Arial" pitchFamily="34" charset="0"/>
          </a:endParaRPr>
        </a:p>
      </dsp:txBody>
      <dsp:txXfrm>
        <a:off x="629704" y="1821141"/>
        <a:ext cx="1881392" cy="1254261"/>
      </dsp:txXfrm>
    </dsp:sp>
    <dsp:sp modelId="{AE4291AF-8402-44D5-9A1D-E024563B0AFB}">
      <dsp:nvSpPr>
        <dsp:cNvPr id="0" name=""/>
        <dsp:cNvSpPr/>
      </dsp:nvSpPr>
      <dsp:spPr>
        <a:xfrm>
          <a:off x="2824661" y="1821141"/>
          <a:ext cx="3135653" cy="1254261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itchFamily="34" charset="0"/>
              <a:cs typeface="Arial" pitchFamily="34" charset="0"/>
            </a:rPr>
            <a:t>ESBLs</a:t>
          </a:r>
          <a:endParaRPr lang="en-GB" sz="3200" kern="1200" dirty="0">
            <a:latin typeface="Arial" pitchFamily="34" charset="0"/>
            <a:cs typeface="Arial" pitchFamily="34" charset="0"/>
          </a:endParaRPr>
        </a:p>
      </dsp:txBody>
      <dsp:txXfrm>
        <a:off x="3451792" y="1821141"/>
        <a:ext cx="1881392" cy="1254261"/>
      </dsp:txXfrm>
    </dsp:sp>
    <dsp:sp modelId="{A1988E90-6B49-49EC-BFB6-09E5476A57DE}">
      <dsp:nvSpPr>
        <dsp:cNvPr id="0" name=""/>
        <dsp:cNvSpPr/>
      </dsp:nvSpPr>
      <dsp:spPr>
        <a:xfrm>
          <a:off x="5646749" y="1821141"/>
          <a:ext cx="3135653" cy="1254261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64008" rIns="64008" bIns="64008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800" kern="1200" dirty="0" smtClean="0">
              <a:latin typeface="Arial" pitchFamily="34" charset="0"/>
              <a:cs typeface="Arial" pitchFamily="34" charset="0"/>
            </a:rPr>
            <a:t>CPE</a:t>
          </a:r>
          <a:endParaRPr lang="en-GB" sz="4800" kern="1200" dirty="0">
            <a:latin typeface="Arial" pitchFamily="34" charset="0"/>
            <a:cs typeface="Arial" pitchFamily="34" charset="0"/>
          </a:endParaRPr>
        </a:p>
      </dsp:txBody>
      <dsp:txXfrm>
        <a:off x="6273880" y="1821141"/>
        <a:ext cx="1881392" cy="12542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1745C-DFFC-4262-A063-06C1AC2FA643}" type="slidenum">
              <a:rPr lang="en-GB">
                <a:latin typeface="Arial" charset="0"/>
              </a:rPr>
              <a:pPr/>
              <a:t>12</a:t>
            </a:fld>
            <a:endParaRPr lang="en-GB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6" y="6200805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</a:t>
            </a:r>
            <a:r>
              <a:rPr lang="en-GB" sz="1000" dirty="0" smtClean="0">
                <a:solidFill>
                  <a:schemeClr val="bg1"/>
                </a:solidFill>
                <a:latin typeface="Verdana" pitchFamily="34" charset="0"/>
                <a:cs typeface="+mn-cs"/>
              </a:rPr>
              <a:t>with text </a:t>
            </a: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1" y="116632"/>
            <a:ext cx="4320480" cy="9255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11/29/2016</a:t>
            </a:fld>
            <a:endParaRPr lang="en-GB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000" y="116632"/>
            <a:ext cx="4441430" cy="711200"/>
          </a:xfrm>
        </p:spPr>
        <p:txBody>
          <a:bodyPr anchor="t" anchorCtr="0"/>
          <a:lstStyle>
            <a:lvl1pPr marL="0" indent="0">
              <a:buNone/>
              <a:defRPr sz="2000" b="0">
                <a:solidFill>
                  <a:srgbClr val="00B05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976528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</a:t>
            </a:r>
            <a:r>
              <a:rPr lang="en-GB" sz="1000" dirty="0" smtClean="0">
                <a:solidFill>
                  <a:schemeClr val="bg1"/>
                </a:solidFill>
                <a:latin typeface="Verdana" pitchFamily="34" charset="0"/>
                <a:cs typeface="+mn-cs"/>
              </a:rPr>
              <a:t>with text </a:t>
            </a: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1" y="116632"/>
            <a:ext cx="4320480" cy="9255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11/29/2016</a:t>
            </a:fld>
            <a:endParaRPr lang="en-GB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000" y="116632"/>
            <a:ext cx="4441430" cy="711200"/>
          </a:xfrm>
        </p:spPr>
        <p:txBody>
          <a:bodyPr anchor="t" anchorCtr="0"/>
          <a:lstStyle>
            <a:lvl1pPr marL="0" indent="0">
              <a:buNone/>
              <a:defRPr sz="2000" b="0">
                <a:solidFill>
                  <a:srgbClr val="00B05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30337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92009-84AB-4A99-8A8E-906BC75F2480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file:///C:\Users\jotter\Documents\Presentations\Audio\The%20QI%20Klaxon.wav" TargetMode="External"/><Relationship Id="rId1" Type="http://schemas.openxmlformats.org/officeDocument/2006/relationships/tags" Target="../tags/tag1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chart" Target="../charts/chart5.xml"/><Relationship Id="rId4" Type="http://schemas.openxmlformats.org/officeDocument/2006/relationships/image" Target="../media/image24.png"/><Relationship Id="rId9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473116"/>
            <a:ext cx="468052" cy="4680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5556" y="641039"/>
            <a:ext cx="8064896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AMR: a clinical perspective</a:t>
            </a:r>
            <a:endParaRPr lang="en-GB" sz="3600" b="1" dirty="0" smtClean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4000" dirty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7341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BQ-Hospital Room - Clean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08720"/>
            <a:ext cx="363665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BQ-Hospital Room - Clean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1766" y="908720"/>
            <a:ext cx="363665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638948" y="429309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Room A</a:t>
            </a:r>
            <a:endParaRPr lang="en-GB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86019" y="429309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Room B</a:t>
            </a:r>
            <a:endParaRPr lang="en-GB" b="1" dirty="0"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48064" y="1196752"/>
            <a:ext cx="302433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0" b="1" dirty="0" smtClean="0">
                <a:solidFill>
                  <a:srgbClr val="FF0000"/>
                </a:solidFill>
                <a:latin typeface="+mn-lt"/>
              </a:rPr>
              <a:t>2x</a:t>
            </a:r>
            <a:endParaRPr lang="en-GB" sz="150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19683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3417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Your hospital room can make you sick!</a:t>
            </a:r>
            <a:endParaRPr lang="en-GB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25513"/>
            <a:ext cx="91821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496" y="6474822"/>
            <a:ext cx="6264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Mitchell et al.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J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2015;91:211-217.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4058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27384"/>
            <a:ext cx="10328076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902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496" y="6453336"/>
            <a:ext cx="7326560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Oelberg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Pediatrics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2000;105:311-315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>
              <a:spcBef>
                <a:spcPct val="10000"/>
              </a:spcBef>
            </a:pPr>
            <a:endParaRPr lang="en-GB" sz="16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10000"/>
              </a:spcBef>
            </a:pP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54757"/>
            <a:ext cx="8067568" cy="531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-27384"/>
            <a:ext cx="8651304" cy="1143000"/>
          </a:xfrm>
        </p:spPr>
        <p:txBody>
          <a:bodyPr>
            <a:noAutofit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Transfer of a surrogate marker in a NICU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7978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97197" y="360363"/>
            <a:ext cx="8423275" cy="925512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Transfer over time: inoculated pod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59497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28636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3" y="1093505"/>
            <a:ext cx="8626723" cy="492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05680" y="274638"/>
            <a:ext cx="8686800" cy="1143000"/>
          </a:xfrm>
        </p:spPr>
        <p:txBody>
          <a:bodyPr>
            <a:noAutofit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Transfer of a surrogate marker in a NICU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8443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I transmission slide nineteen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79512" y="908720"/>
            <a:ext cx="8784976" cy="5112568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4799102" y="260648"/>
            <a:ext cx="4453418" cy="86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 sz="2800" dirty="0" smtClean="0">
              <a:solidFill>
                <a:srgbClr val="00B050"/>
              </a:solidFill>
              <a:latin typeface="Verdan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6" y="6453336"/>
            <a:ext cx="7326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Otter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Infect Control Hosp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2011;32:687-699.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19872" y="2420888"/>
            <a:ext cx="1368152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563888" y="2420888"/>
            <a:ext cx="1224136" cy="1080120"/>
          </a:xfrm>
          <a:prstGeom prst="straightConnector1">
            <a:avLst/>
          </a:prstGeom>
          <a:ln w="38100">
            <a:solidFill>
              <a:srgbClr val="83C79A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9552" y="455468"/>
            <a:ext cx="84249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Arial" pitchFamily="34" charset="0"/>
                <a:cs typeface="Arial" pitchFamily="34" charset="0"/>
              </a:rPr>
              <a:t>Transmission routes</a:t>
            </a:r>
            <a:endParaRPr lang="en-GB" sz="3600" dirty="0" smtClean="0">
              <a:latin typeface="Arial" pitchFamily="34" charset="0"/>
              <a:cs typeface="Arial" pitchFamily="34" charset="0"/>
            </a:endParaRPr>
          </a:p>
          <a:p>
            <a:endParaRPr lang="en-GB" sz="3600" dirty="0">
              <a:latin typeface="Arial" pitchFamily="34" charset="0"/>
              <a:cs typeface="Arial" pitchFamily="34" charset="0"/>
            </a:endParaRPr>
          </a:p>
          <a:p>
            <a:endParaRPr lang="en-GB" sz="4000" dirty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4318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Improve existing procedures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781" y="4217098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3" cstate="print"/>
          <a:srcRect l="47059"/>
          <a:stretch>
            <a:fillRect/>
          </a:stretch>
        </p:blipFill>
        <p:spPr bwMode="auto">
          <a:xfrm>
            <a:off x="4857752" y="3340842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1643050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643702" y="1643050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643570" y="3143248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929190" y="4857760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29454" y="3214686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786578" y="4857760"/>
            <a:ext cx="1500198" cy="1500198"/>
          </a:xfrm>
          <a:prstGeom prst="rect">
            <a:avLst/>
          </a:prstGeom>
          <a:noFill/>
        </p:spPr>
      </p:pic>
      <p:pic>
        <p:nvPicPr>
          <p:cNvPr id="21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282" y="3929066"/>
            <a:ext cx="2000264" cy="2000264"/>
          </a:xfrm>
          <a:prstGeom prst="rect">
            <a:avLst/>
          </a:prstGeom>
          <a:noFill/>
        </p:spPr>
      </p:pic>
      <p:pic>
        <p:nvPicPr>
          <p:cNvPr id="22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916832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836" y="1935449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57727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455468"/>
            <a:ext cx="84249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Arial" pitchFamily="34" charset="0"/>
                <a:cs typeface="Arial" pitchFamily="34" charset="0"/>
              </a:rPr>
              <a:t>National trends</a:t>
            </a:r>
          </a:p>
          <a:p>
            <a:endParaRPr lang="en-GB" sz="3600" dirty="0">
              <a:latin typeface="Arial" pitchFamily="34" charset="0"/>
              <a:cs typeface="Arial" pitchFamily="34" charset="0"/>
            </a:endParaRPr>
          </a:p>
          <a:p>
            <a:endParaRPr lang="en-GB" sz="4000" dirty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8328513"/>
              </p:ext>
            </p:extLst>
          </p:nvPr>
        </p:nvGraphicFramePr>
        <p:xfrm>
          <a:off x="683568" y="1268760"/>
          <a:ext cx="7992888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7504" y="6433591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PHE mandatory reporting data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0170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500063" y="2071688"/>
            <a:ext cx="8072437" cy="2586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5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THE END OF ANTIBIOTICS IS NIGH</a:t>
            </a:r>
          </a:p>
          <a:p>
            <a:pPr algn="ctr">
              <a:defRPr/>
            </a:pPr>
            <a:endParaRPr lang="en-GB" sz="54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The QI Klaxon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12313" y="60039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3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215577" y="285750"/>
            <a:ext cx="9324975" cy="7112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Rising threat from MDR-GNR</a:t>
            </a:r>
            <a:endParaRPr lang="en-GB" sz="3600" i="1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71438" y="9063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0063" y="3549650"/>
            <a:ext cx="33575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% of all HAI caused by GNRs.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4925" y="6237288"/>
            <a:ext cx="6743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Arial" pitchFamily="34" charset="0"/>
                <a:cs typeface="Arial" pitchFamily="34" charset="0"/>
              </a:rPr>
              <a:t>Hidron et al. </a:t>
            </a:r>
            <a:r>
              <a:rPr lang="en-US" sz="1600" i="1">
                <a:latin typeface="Arial" pitchFamily="34" charset="0"/>
                <a:cs typeface="Arial" pitchFamily="34" charset="0"/>
              </a:rPr>
              <a:t>Infect Control Hosp Epidemiol </a:t>
            </a:r>
            <a:r>
              <a:rPr lang="en-US" sz="1600">
                <a:latin typeface="Arial" pitchFamily="34" charset="0"/>
                <a:cs typeface="Arial" pitchFamily="34" charset="0"/>
              </a:rPr>
              <a:t>2008;29:966-1011.</a:t>
            </a:r>
          </a:p>
          <a:p>
            <a:r>
              <a:rPr lang="en-GB" sz="1600">
                <a:latin typeface="Arial" pitchFamily="34" charset="0"/>
                <a:cs typeface="Arial" pitchFamily="34" charset="0"/>
              </a:rPr>
              <a:t>Peleg &amp; Hooper. </a:t>
            </a:r>
            <a:r>
              <a:rPr lang="en-GB" sz="1600" i="1">
                <a:latin typeface="Arial" pitchFamily="34" charset="0"/>
                <a:cs typeface="Arial" pitchFamily="34" charset="0"/>
              </a:rPr>
              <a:t>N Engl J Med </a:t>
            </a:r>
            <a:r>
              <a:rPr lang="en-GB" sz="1600">
                <a:latin typeface="Arial" pitchFamily="34" charset="0"/>
                <a:cs typeface="Arial" pitchFamily="34" charset="0"/>
              </a:rPr>
              <a:t>2010;362:1804-1813.</a:t>
            </a: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572000" y="3549650"/>
            <a:ext cx="36433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% of ICU HAI caused by GNRs.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4000496" y="9063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651274"/>
              </p:ext>
            </p:extLst>
          </p:nvPr>
        </p:nvGraphicFramePr>
        <p:xfrm>
          <a:off x="500063" y="4076700"/>
          <a:ext cx="7358062" cy="18288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43187"/>
                <a:gridCol w="4714875"/>
              </a:tblGrid>
              <a:tr h="91440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Non-fermenters</a:t>
                      </a:r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en-GB" sz="1800" i="1" u="none" dirty="0" smtClean="0">
                          <a:latin typeface="Arial" pitchFamily="34" charset="0"/>
                          <a:cs typeface="Arial" pitchFamily="34" charset="0"/>
                        </a:rPr>
                        <a:t>Acinetobacter baumannii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GB" sz="1800" i="1" dirty="0" smtClean="0">
                          <a:latin typeface="Arial" pitchFamily="34" charset="0"/>
                          <a:cs typeface="Arial" pitchFamily="34" charset="0"/>
                        </a:rPr>
                        <a:t>Pseudomonas</a:t>
                      </a:r>
                      <a:r>
                        <a:rPr lang="en-GB" sz="1800" i="1" baseline="0" dirty="0" smtClean="0">
                          <a:latin typeface="Arial" pitchFamily="34" charset="0"/>
                          <a:cs typeface="Arial" pitchFamily="34" charset="0"/>
                        </a:rPr>
                        <a:t> aeruginosa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GB" sz="1800" i="1" dirty="0" smtClean="0">
                          <a:latin typeface="Arial" pitchFamily="34" charset="0"/>
                          <a:cs typeface="Arial" pitchFamily="34" charset="0"/>
                        </a:rPr>
                        <a:t>Stenotrophomonas maltophilia</a:t>
                      </a:r>
                      <a:endParaRPr lang="en-GB" sz="18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Enterobacteriaceae</a:t>
                      </a:r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i="1" u="none" dirty="0" err="1" smtClean="0">
                          <a:latin typeface="Arial" pitchFamily="34" charset="0"/>
                          <a:cs typeface="Arial" pitchFamily="34" charset="0"/>
                        </a:rPr>
                        <a:t>Klebsiella</a:t>
                      </a:r>
                      <a:r>
                        <a:rPr lang="en-GB" sz="1800" i="1" u="none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1800" i="1" u="none" baseline="0" dirty="0" err="1" smtClean="0">
                          <a:latin typeface="Arial" pitchFamily="34" charset="0"/>
                          <a:cs typeface="Arial" pitchFamily="34" charset="0"/>
                        </a:rPr>
                        <a:t>pneumoniae</a:t>
                      </a:r>
                      <a:endParaRPr lang="en-GB" sz="1800" i="1" u="none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GB" sz="1800" i="1" dirty="0" smtClean="0">
                          <a:latin typeface="Arial" pitchFamily="34" charset="0"/>
                          <a:cs typeface="Arial" pitchFamily="34" charset="0"/>
                        </a:rPr>
                        <a:t>Escherichia coli</a:t>
                      </a:r>
                    </a:p>
                    <a:p>
                      <a:r>
                        <a:rPr lang="en-GB" sz="1800" i="1" baseline="0" dirty="0" err="1" smtClean="0">
                          <a:latin typeface="Arial" pitchFamily="34" charset="0"/>
                          <a:cs typeface="Arial" pitchFamily="34" charset="0"/>
                        </a:rPr>
                        <a:t>Enterobacter</a:t>
                      </a:r>
                      <a:r>
                        <a:rPr lang="en-GB" sz="1800" i="1" baseline="0" dirty="0" smtClean="0">
                          <a:latin typeface="Arial" pitchFamily="34" charset="0"/>
                          <a:cs typeface="Arial" pitchFamily="34" charset="0"/>
                        </a:rPr>
                        <a:t> cloacae</a:t>
                      </a:r>
                      <a:endParaRPr lang="en-GB" sz="18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17315" y="5013176"/>
            <a:ext cx="7312297" cy="864096"/>
          </a:xfrm>
          <a:prstGeom prst="rect">
            <a:avLst/>
          </a:prstGeom>
          <a:noFill/>
          <a:ln w="635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467545" y="4059820"/>
            <a:ext cx="7416824" cy="1872208"/>
          </a:xfrm>
          <a:prstGeom prst="rect">
            <a:avLst/>
          </a:prstGeom>
          <a:noFill/>
          <a:ln w="635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612012" y="5157192"/>
            <a:ext cx="12723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CPE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7884368" y="4716433"/>
            <a:ext cx="12723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CPO</a:t>
            </a:r>
            <a:endParaRPr lang="en-US" sz="32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5594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05325407"/>
              </p:ext>
            </p:extLst>
          </p:nvPr>
        </p:nvGraphicFramePr>
        <p:xfrm>
          <a:off x="179512" y="1124744"/>
          <a:ext cx="8784976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Creating a monster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47664" y="1556792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Arial" pitchFamily="34" charset="0"/>
                <a:cs typeface="Arial" pitchFamily="34" charset="0"/>
              </a:rPr>
              <a:t>Extended-spectrum beta-lactams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807804" y="2347139"/>
            <a:ext cx="0" cy="505797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27984" y="1732746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Carbapenems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688124" y="2347139"/>
            <a:ext cx="0" cy="505797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697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395536" y="764704"/>
          <a:ext cx="828092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 bwMode="auto">
          <a:xfrm>
            <a:off x="-262633" y="197767"/>
            <a:ext cx="9731177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Invasive multidrug-resistant</a:t>
            </a:r>
            <a:r>
              <a:rPr kumimoji="0" lang="en-GB" sz="3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kumimoji="0" lang="en-GB" sz="3200" b="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K. </a:t>
            </a:r>
            <a:r>
              <a:rPr kumimoji="0" lang="en-GB" sz="3200" b="0" i="1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pneumoniae</a:t>
            </a:r>
            <a:r>
              <a:rPr kumimoji="0" lang="en-GB" sz="3200" b="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endParaRPr lang="en-GB" sz="3200" noProof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8866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/>
            </a:pPr>
            <a:r>
              <a:rPr lang="en-GB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EARS-Net</a:t>
            </a:r>
            <a:endParaRPr lang="en-GB" dirty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1862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60363" y="197537"/>
            <a:ext cx="8423275" cy="711183"/>
          </a:xfrm>
        </p:spPr>
        <p:txBody>
          <a:bodyPr>
            <a:normAutofit/>
          </a:bodyPr>
          <a:lstStyle/>
          <a:p>
            <a:pPr algn="ctr"/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Counting the cost of CPE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528" y="908720"/>
            <a:ext cx="83884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Economic evaluation of a 40 case outbreak of CPE. Error bars represent range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4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Image result for contact precautions barb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0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091" b="26450"/>
          <a:stretch/>
        </p:blipFill>
        <p:spPr bwMode="auto">
          <a:xfrm>
            <a:off x="3432076" y="3717032"/>
            <a:ext cx="324059" cy="35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cartoon syri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211005"/>
            <a:ext cx="300599" cy="29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18" descr="Image result for surgery clip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8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074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Image result for hydrogen peroxide vapou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9" r="24485"/>
          <a:stretch/>
        </p:blipFill>
        <p:spPr bwMode="auto">
          <a:xfrm>
            <a:off x="3430436" y="4565872"/>
            <a:ext cx="216024" cy="43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Image result for cartoon syri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599" y="4217278"/>
            <a:ext cx="300599" cy="29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757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847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058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870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8484" y="1920869"/>
            <a:ext cx="336692" cy="311774"/>
          </a:xfrm>
          <a:prstGeom prst="rect">
            <a:avLst/>
          </a:prstGeom>
        </p:spPr>
      </p:pic>
      <p:pic>
        <p:nvPicPr>
          <p:cNvPr id="40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5114" y="1916832"/>
            <a:ext cx="336692" cy="311774"/>
          </a:xfrm>
          <a:prstGeom prst="rect">
            <a:avLst/>
          </a:prstGeom>
        </p:spPr>
      </p:pic>
      <p:pic>
        <p:nvPicPr>
          <p:cNvPr id="41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8522" y="1916832"/>
            <a:ext cx="336692" cy="311774"/>
          </a:xfrm>
          <a:prstGeom prst="rect">
            <a:avLst/>
          </a:prstGeom>
        </p:spPr>
      </p:pic>
      <p:pic>
        <p:nvPicPr>
          <p:cNvPr id="42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8562" y="1916832"/>
            <a:ext cx="336692" cy="311774"/>
          </a:xfrm>
          <a:prstGeom prst="rect">
            <a:avLst/>
          </a:prstGeom>
        </p:spPr>
      </p:pic>
      <p:pic>
        <p:nvPicPr>
          <p:cNvPr id="43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8602" y="1916832"/>
            <a:ext cx="336692" cy="311774"/>
          </a:xfrm>
          <a:prstGeom prst="rect">
            <a:avLst/>
          </a:prstGeom>
        </p:spPr>
      </p:pic>
      <p:pic>
        <p:nvPicPr>
          <p:cNvPr id="44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8642" y="1916832"/>
            <a:ext cx="336692" cy="311774"/>
          </a:xfrm>
          <a:prstGeom prst="rect">
            <a:avLst/>
          </a:prstGeom>
        </p:spPr>
      </p:pic>
      <p:pic>
        <p:nvPicPr>
          <p:cNvPr id="45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8682" y="1916832"/>
            <a:ext cx="336692" cy="311774"/>
          </a:xfrm>
          <a:prstGeom prst="rect">
            <a:avLst/>
          </a:prstGeom>
        </p:spPr>
      </p:pic>
      <p:pic>
        <p:nvPicPr>
          <p:cNvPr id="46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173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151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598" y="1481253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576" y="1477147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616" y="1473616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594" y="1473616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041" y="1477147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488" y="1473041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0" descr="Image result for surgery clipart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47"/>
          <a:stretch/>
        </p:blipFill>
        <p:spPr bwMode="auto">
          <a:xfrm>
            <a:off x="6948264" y="1467129"/>
            <a:ext cx="158635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070" y="335699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955" y="335699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Image result for bed cartoon  hospital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56"/>
          <a:stretch/>
        </p:blipFill>
        <p:spPr bwMode="auto">
          <a:xfrm>
            <a:off x="4107045" y="3356992"/>
            <a:ext cx="187157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091" b="26450"/>
          <a:stretch/>
        </p:blipFill>
        <p:spPr bwMode="auto">
          <a:xfrm>
            <a:off x="3759125" y="3717032"/>
            <a:ext cx="324059" cy="35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1398" b="26450"/>
          <a:stretch/>
        </p:blipFill>
        <p:spPr bwMode="auto">
          <a:xfrm>
            <a:off x="4064134" y="3717032"/>
            <a:ext cx="136489" cy="35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757" y="5085184"/>
            <a:ext cx="336692" cy="311774"/>
          </a:xfrm>
          <a:prstGeom prst="rect">
            <a:avLst/>
          </a:prstGeom>
        </p:spPr>
      </p:pic>
      <p:pic>
        <p:nvPicPr>
          <p:cNvPr id="62" name="chart"/>
          <p:cNvPicPr>
            <a:picLocks noChangeAspect="1"/>
          </p:cNvPicPr>
          <p:nvPr/>
        </p:nvPicPr>
        <p:blipFill rotWithShape="1">
          <a:blip r:embed="rId7"/>
          <a:srcRect r="74002"/>
          <a:stretch/>
        </p:blipFill>
        <p:spPr>
          <a:xfrm>
            <a:off x="3764387" y="5081147"/>
            <a:ext cx="87533" cy="311774"/>
          </a:xfrm>
          <a:prstGeom prst="rect">
            <a:avLst/>
          </a:prstGeom>
        </p:spPr>
      </p:pic>
      <p:pic>
        <p:nvPicPr>
          <p:cNvPr id="63" name="Picture 22" descr="Image result for hydrogen peroxide vapou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9" r="24485"/>
          <a:stretch/>
        </p:blipFill>
        <p:spPr bwMode="auto">
          <a:xfrm>
            <a:off x="3666376" y="4567828"/>
            <a:ext cx="216024" cy="43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808" y="2886892"/>
            <a:ext cx="336691" cy="25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085" y="2888450"/>
            <a:ext cx="336691" cy="25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88450"/>
            <a:ext cx="336691" cy="25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8897139"/>
              </p:ext>
            </p:extLst>
          </p:nvPr>
        </p:nvGraphicFramePr>
        <p:xfrm>
          <a:off x="0" y="1300783"/>
          <a:ext cx="896448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64" name="Rectangle 63"/>
          <p:cNvSpPr/>
          <p:nvPr/>
        </p:nvSpPr>
        <p:spPr>
          <a:xfrm>
            <a:off x="34925" y="6475239"/>
            <a:ext cx="6743700" cy="3381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2016 in press.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4884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455468"/>
            <a:ext cx="84249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Arial" pitchFamily="34" charset="0"/>
                <a:cs typeface="Arial" pitchFamily="34" charset="0"/>
              </a:rPr>
              <a:t>National trends</a:t>
            </a:r>
          </a:p>
          <a:p>
            <a:endParaRPr lang="en-GB" sz="3600" dirty="0">
              <a:latin typeface="Arial" pitchFamily="34" charset="0"/>
              <a:cs typeface="Arial" pitchFamily="34" charset="0"/>
            </a:endParaRPr>
          </a:p>
          <a:p>
            <a:endParaRPr lang="en-GB" sz="4000" dirty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2" t="30122" r="11634" b="15874"/>
          <a:stretch/>
        </p:blipFill>
        <p:spPr bwMode="auto">
          <a:xfrm>
            <a:off x="395536" y="4056454"/>
            <a:ext cx="4576347" cy="2225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2" t="11656" r="8502" b="6200"/>
          <a:stretch/>
        </p:blipFill>
        <p:spPr bwMode="auto">
          <a:xfrm>
            <a:off x="4971883" y="2132856"/>
            <a:ext cx="3948890" cy="2197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1412776"/>
            <a:ext cx="40684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GNBSI</a:t>
            </a:r>
            <a:endParaRPr lang="en-GB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2596" y="2313718"/>
            <a:ext cx="3816424" cy="655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4891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473116"/>
            <a:ext cx="468052" cy="4680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5556" y="641039"/>
            <a:ext cx="8064896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AMR: a clinical perspective</a:t>
            </a:r>
            <a:endParaRPr lang="en-GB" sz="3600" b="1" dirty="0" smtClean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4000" dirty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1235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1488</TotalTime>
  <Words>251</Words>
  <Application>Microsoft Office PowerPoint</Application>
  <PresentationFormat>On-screen Show (4:3)</PresentationFormat>
  <Paragraphs>78</Paragraphs>
  <Slides>17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Transfer of a surrogate marker in a NICU</vt:lpstr>
      <vt:lpstr>Transfer over time: inoculated pod</vt:lpstr>
      <vt:lpstr>Transfer of a surrogate marker in a NICU</vt:lpstr>
      <vt:lpstr>PowerPoint Presentation</vt:lpstr>
      <vt:lpstr>PowerPoint Presentation</vt:lpstr>
      <vt:lpstr>PowerPoint Presentation</vt:lpstr>
      <vt:lpstr>PowerPoint Presentation</vt:lpstr>
      <vt:lpstr>Rising threat from MDR-GNR</vt:lpstr>
      <vt:lpstr>Creating a monster</vt:lpstr>
      <vt:lpstr>PowerPoint Presentation</vt:lpstr>
      <vt:lpstr>Counting the cost of CPE</vt:lpstr>
      <vt:lpstr>PowerPoint Presentation</vt:lpstr>
      <vt:lpstr>PowerPoint Presentation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Jon Otter</cp:lastModifiedBy>
  <cp:revision>51</cp:revision>
  <dcterms:created xsi:type="dcterms:W3CDTF">2015-03-09T16:50:51Z</dcterms:created>
  <dcterms:modified xsi:type="dcterms:W3CDTF">2016-11-29T12:55:04Z</dcterms:modified>
</cp:coreProperties>
</file>