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48" r:id="rId2"/>
    <p:sldId id="408" r:id="rId3"/>
    <p:sldId id="407" r:id="rId4"/>
    <p:sldId id="416" r:id="rId5"/>
    <p:sldId id="423" r:id="rId6"/>
    <p:sldId id="422" r:id="rId7"/>
    <p:sldId id="410" r:id="rId8"/>
    <p:sldId id="409" r:id="rId9"/>
    <p:sldId id="420" r:id="rId10"/>
    <p:sldId id="421" r:id="rId11"/>
    <p:sldId id="412" r:id="rId12"/>
    <p:sldId id="426" r:id="rId13"/>
    <p:sldId id="418" r:id="rId14"/>
    <p:sldId id="424" r:id="rId15"/>
    <p:sldId id="425" r:id="rId16"/>
    <p:sldId id="413" r:id="rId17"/>
    <p:sldId id="419" r:id="rId18"/>
    <p:sldId id="415" r:id="rId19"/>
    <p:sldId id="41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9" d="100"/>
          <a:sy n="69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elete val="1"/>
          </c:dLbls>
          <c:cat>
            <c:strRef>
              <c:f>Sheet1!$B$1:$E$1</c:f>
              <c:strCache>
                <c:ptCount val="4"/>
                <c:pt idx="0">
                  <c:v>No infection</c:v>
                </c:pt>
                <c:pt idx="1">
                  <c:v>Endocarditis</c:v>
                </c:pt>
                <c:pt idx="2">
                  <c:v>SSI</c:v>
                </c:pt>
                <c:pt idx="3">
                  <c:v>M. chimaera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9479</c:v>
                </c:pt>
                <c:pt idx="1">
                  <c:v>400</c:v>
                </c:pt>
                <c:pt idx="2">
                  <c:v>120</c:v>
                </c:pt>
                <c:pt idx="3">
                  <c:v>1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838811-095D-4FBB-B5D2-6948D401D1DA}" type="doc">
      <dgm:prSet loTypeId="urn:microsoft.com/office/officeart/2005/8/layout/default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3CF2DC05-626C-4BCD-90DC-E4D4E661BD0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Physical location / encasing HCUs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2E7770-FCD1-43FE-AA30-CAF766BC24D8}" type="parTrans" cxnId="{723DB15B-CCFA-4123-BFED-D2ED96D40E4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EB422B-3056-4519-A042-9744903E7043}" type="sibTrans" cxnId="{723DB15B-CCFA-4123-BFED-D2ED96D40E4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85C01C-DAB0-4D31-B6AB-A008239B362E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Water and air testing</a:t>
          </a:r>
        </a:p>
      </dgm:t>
    </dgm:pt>
    <dgm:pt modelId="{674E5950-C01D-4312-BBE9-160637AD7623}" type="parTrans" cxnId="{6AC7936E-B557-4684-B0F9-2D7F650E890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A7B0CC-ED1A-4015-ABA6-E704DC976F4E}" type="sibTrans" cxnId="{6AC7936E-B557-4684-B0F9-2D7F650E890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61862B-8FC7-4331-9CEF-DCBFE8208C9C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Enhanced </a:t>
          </a:r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 (water change, filters, chemicals, deep clean)</a:t>
          </a:r>
        </a:p>
      </dgm:t>
    </dgm:pt>
    <dgm:pt modelId="{F3FCC96A-0703-42DD-A907-5B718A63C164}" type="parTrans" cxnId="{30F59E1A-8E7F-457A-8DF7-BC206143A79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C6C713-04E4-4461-8B32-7214D1EBB839}" type="sibTrans" cxnId="{30F59E1A-8E7F-457A-8DF7-BC206143A79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25EDDD-4488-4881-8639-D3DC0DD3A082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Enhanced surveillance</a:t>
          </a:r>
        </a:p>
      </dgm:t>
    </dgm:pt>
    <dgm:pt modelId="{50DCB12F-929E-4F64-8187-7B5DD0CE961E}" type="parTrans" cxnId="{8FACF830-D7A2-43C7-99FD-3A5F1FA9C6B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66604B-16B2-45EB-AC1D-0AF653AE8C94}" type="sibTrans" cxnId="{8FACF830-D7A2-43C7-99FD-3A5F1FA9C6B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8ADCD1-C085-430D-B693-7DCDDC1B966D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Communication with patients and staff</a:t>
          </a:r>
        </a:p>
      </dgm:t>
    </dgm:pt>
    <dgm:pt modelId="{4A68C4C8-3C06-48A3-A193-81BCC74605BE}" type="parTrans" cxnId="{8DFB64BD-97DC-4F5E-8D51-6A45E50B3B1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505E6A-9F45-40A9-94D3-F51BF1E7A97A}" type="sibTrans" cxnId="{8DFB64BD-97DC-4F5E-8D51-6A45E50B3B1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D14465-DFB7-4516-9F36-61DD9B734266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Risk assessment (aka ‘the show must go on’)</a:t>
          </a:r>
        </a:p>
      </dgm:t>
    </dgm:pt>
    <dgm:pt modelId="{4E6D1616-8808-48B4-B80E-0915D202A696}" type="parTrans" cxnId="{E674ED87-C48C-46D0-99CC-FBCB9D49C7E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DB654F-AA5E-4104-B39B-79558943E57A}" type="sibTrans" cxnId="{E674ED87-C48C-46D0-99CC-FBCB9D49C7E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43420D-1595-4A92-92FA-D806843189F5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Traceability of each unit</a:t>
          </a:r>
        </a:p>
      </dgm:t>
    </dgm:pt>
    <dgm:pt modelId="{F0B04B34-341D-4E92-B53F-996A87BB4511}" type="parTrans" cxnId="{97F703FD-2075-411A-85F2-ACA897B3ABA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85D5B9-995D-4622-8174-8EF8984A8273}" type="sibTrans" cxnId="{97F703FD-2075-411A-85F2-ACA897B3ABA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6A661B-8AA0-411D-B826-4C2A5AB67522}" type="pres">
      <dgm:prSet presAssocID="{D1838811-095D-4FBB-B5D2-6948D401D1D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48B4D46-8E55-4628-AC5B-E205453A1418}" type="pres">
      <dgm:prSet presAssocID="{3CF2DC05-626C-4BCD-90DC-E4D4E661BD0E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DCCC86-35C4-407B-A415-5B7304548297}" type="pres">
      <dgm:prSet presAssocID="{9CEB422B-3056-4519-A042-9744903E7043}" presName="sibTrans" presStyleCnt="0"/>
      <dgm:spPr/>
    </dgm:pt>
    <dgm:pt modelId="{F2963F33-B549-4725-A85D-8DABC248CC48}" type="pres">
      <dgm:prSet presAssocID="{2785C01C-DAB0-4D31-B6AB-A008239B362E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649C41-85A0-49C5-BA0A-9272FDF2915B}" type="pres">
      <dgm:prSet presAssocID="{82A7B0CC-ED1A-4015-ABA6-E704DC976F4E}" presName="sibTrans" presStyleCnt="0"/>
      <dgm:spPr/>
    </dgm:pt>
    <dgm:pt modelId="{AA17FB72-40DA-42BF-8334-14B4D53296E4}" type="pres">
      <dgm:prSet presAssocID="{9F61862B-8FC7-4331-9CEF-DCBFE8208C9C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4A75E2A-00B2-4552-A8A2-40BD4FFB8D50}" type="pres">
      <dgm:prSet presAssocID="{1CC6C713-04E4-4461-8B32-7214D1EBB839}" presName="sibTrans" presStyleCnt="0"/>
      <dgm:spPr/>
    </dgm:pt>
    <dgm:pt modelId="{295E4BC5-2505-4281-9F12-BF617F3881BC}" type="pres">
      <dgm:prSet presAssocID="{D925EDDD-4488-4881-8639-D3DC0DD3A082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71E7FB-C2A9-499C-8E4A-13E17E8F6D38}" type="pres">
      <dgm:prSet presAssocID="{3A66604B-16B2-45EB-AC1D-0AF653AE8C94}" presName="sibTrans" presStyleCnt="0"/>
      <dgm:spPr/>
    </dgm:pt>
    <dgm:pt modelId="{94B26846-526F-47AE-9453-EA09561498F8}" type="pres">
      <dgm:prSet presAssocID="{DE8ADCD1-C085-430D-B693-7DCDDC1B966D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31C475-995B-43A9-9996-9B256D75DAAA}" type="pres">
      <dgm:prSet presAssocID="{02505E6A-9F45-40A9-94D3-F51BF1E7A97A}" presName="sibTrans" presStyleCnt="0"/>
      <dgm:spPr/>
    </dgm:pt>
    <dgm:pt modelId="{5F3A4F3B-0551-4439-BD19-4518BA5AF7B1}" type="pres">
      <dgm:prSet presAssocID="{31D14465-DFB7-4516-9F36-61DD9B73426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144906-ED00-4BD0-BFFE-5F5072A87798}" type="pres">
      <dgm:prSet presAssocID="{93DB654F-AA5E-4104-B39B-79558943E57A}" presName="sibTrans" presStyleCnt="0"/>
      <dgm:spPr/>
    </dgm:pt>
    <dgm:pt modelId="{56CD64D4-32D7-4D44-9B7C-98BA090CF164}" type="pres">
      <dgm:prSet presAssocID="{5043420D-1595-4A92-92FA-D806843189F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674ED87-C48C-46D0-99CC-FBCB9D49C7EE}" srcId="{D1838811-095D-4FBB-B5D2-6948D401D1DA}" destId="{31D14465-DFB7-4516-9F36-61DD9B734266}" srcOrd="5" destOrd="0" parTransId="{4E6D1616-8808-48B4-B80E-0915D202A696}" sibTransId="{93DB654F-AA5E-4104-B39B-79558943E57A}"/>
    <dgm:cxn modelId="{6AC7936E-B557-4684-B0F9-2D7F650E8901}" srcId="{D1838811-095D-4FBB-B5D2-6948D401D1DA}" destId="{2785C01C-DAB0-4D31-B6AB-A008239B362E}" srcOrd="1" destOrd="0" parTransId="{674E5950-C01D-4312-BBE9-160637AD7623}" sibTransId="{82A7B0CC-ED1A-4015-ABA6-E704DC976F4E}"/>
    <dgm:cxn modelId="{F3FEE899-27BB-4B24-8E07-BDD7DEFDBE95}" type="presOf" srcId="{2785C01C-DAB0-4D31-B6AB-A008239B362E}" destId="{F2963F33-B549-4725-A85D-8DABC248CC48}" srcOrd="0" destOrd="0" presId="urn:microsoft.com/office/officeart/2005/8/layout/default"/>
    <dgm:cxn modelId="{E6B265DD-8F6C-45D2-A078-50D865867FD0}" type="presOf" srcId="{3CF2DC05-626C-4BCD-90DC-E4D4E661BD0E}" destId="{C48B4D46-8E55-4628-AC5B-E205453A1418}" srcOrd="0" destOrd="0" presId="urn:microsoft.com/office/officeart/2005/8/layout/default"/>
    <dgm:cxn modelId="{14E93623-68D5-4CBD-BB6F-91E53086FE7A}" type="presOf" srcId="{31D14465-DFB7-4516-9F36-61DD9B734266}" destId="{5F3A4F3B-0551-4439-BD19-4518BA5AF7B1}" srcOrd="0" destOrd="0" presId="urn:microsoft.com/office/officeart/2005/8/layout/default"/>
    <dgm:cxn modelId="{DF094AF5-DF82-4182-8934-D09E610FC076}" type="presOf" srcId="{5043420D-1595-4A92-92FA-D806843189F5}" destId="{56CD64D4-32D7-4D44-9B7C-98BA090CF164}" srcOrd="0" destOrd="0" presId="urn:microsoft.com/office/officeart/2005/8/layout/default"/>
    <dgm:cxn modelId="{48A5DCA4-5FB3-4333-8756-320A4A380287}" type="presOf" srcId="{D925EDDD-4488-4881-8639-D3DC0DD3A082}" destId="{295E4BC5-2505-4281-9F12-BF617F3881BC}" srcOrd="0" destOrd="0" presId="urn:microsoft.com/office/officeart/2005/8/layout/default"/>
    <dgm:cxn modelId="{EBDB0AD4-4B53-4E3D-A735-79E2F1073262}" type="presOf" srcId="{9F61862B-8FC7-4331-9CEF-DCBFE8208C9C}" destId="{AA17FB72-40DA-42BF-8334-14B4D53296E4}" srcOrd="0" destOrd="0" presId="urn:microsoft.com/office/officeart/2005/8/layout/default"/>
    <dgm:cxn modelId="{8FACF830-D7A2-43C7-99FD-3A5F1FA9C6B4}" srcId="{D1838811-095D-4FBB-B5D2-6948D401D1DA}" destId="{D925EDDD-4488-4881-8639-D3DC0DD3A082}" srcOrd="3" destOrd="0" parTransId="{50DCB12F-929E-4F64-8187-7B5DD0CE961E}" sibTransId="{3A66604B-16B2-45EB-AC1D-0AF653AE8C94}"/>
    <dgm:cxn modelId="{8DFB64BD-97DC-4F5E-8D51-6A45E50B3B15}" srcId="{D1838811-095D-4FBB-B5D2-6948D401D1DA}" destId="{DE8ADCD1-C085-430D-B693-7DCDDC1B966D}" srcOrd="4" destOrd="0" parTransId="{4A68C4C8-3C06-48A3-A193-81BCC74605BE}" sibTransId="{02505E6A-9F45-40A9-94D3-F51BF1E7A97A}"/>
    <dgm:cxn modelId="{97F703FD-2075-411A-85F2-ACA897B3ABAA}" srcId="{D1838811-095D-4FBB-B5D2-6948D401D1DA}" destId="{5043420D-1595-4A92-92FA-D806843189F5}" srcOrd="6" destOrd="0" parTransId="{F0B04B34-341D-4E92-B53F-996A87BB4511}" sibTransId="{2F85D5B9-995D-4622-8174-8EF8984A8273}"/>
    <dgm:cxn modelId="{723DB15B-CCFA-4123-BFED-D2ED96D40E4E}" srcId="{D1838811-095D-4FBB-B5D2-6948D401D1DA}" destId="{3CF2DC05-626C-4BCD-90DC-E4D4E661BD0E}" srcOrd="0" destOrd="0" parTransId="{C02E7770-FCD1-43FE-AA30-CAF766BC24D8}" sibTransId="{9CEB422B-3056-4519-A042-9744903E7043}"/>
    <dgm:cxn modelId="{30F59E1A-8E7F-457A-8DF7-BC206143A795}" srcId="{D1838811-095D-4FBB-B5D2-6948D401D1DA}" destId="{9F61862B-8FC7-4331-9CEF-DCBFE8208C9C}" srcOrd="2" destOrd="0" parTransId="{F3FCC96A-0703-42DD-A907-5B718A63C164}" sibTransId="{1CC6C713-04E4-4461-8B32-7214D1EBB839}"/>
    <dgm:cxn modelId="{BEB093E3-6084-4BF8-895B-4E9261392497}" type="presOf" srcId="{D1838811-095D-4FBB-B5D2-6948D401D1DA}" destId="{A36A661B-8AA0-411D-B826-4C2A5AB67522}" srcOrd="0" destOrd="0" presId="urn:microsoft.com/office/officeart/2005/8/layout/default"/>
    <dgm:cxn modelId="{A09AC6D3-D01F-46B7-81F0-3B7A16426455}" type="presOf" srcId="{DE8ADCD1-C085-430D-B693-7DCDDC1B966D}" destId="{94B26846-526F-47AE-9453-EA09561498F8}" srcOrd="0" destOrd="0" presId="urn:microsoft.com/office/officeart/2005/8/layout/default"/>
    <dgm:cxn modelId="{F6C8B981-5E5B-4F96-A22D-950203757232}" type="presParOf" srcId="{A36A661B-8AA0-411D-B826-4C2A5AB67522}" destId="{C48B4D46-8E55-4628-AC5B-E205453A1418}" srcOrd="0" destOrd="0" presId="urn:microsoft.com/office/officeart/2005/8/layout/default"/>
    <dgm:cxn modelId="{727C6F28-DC4C-4A94-9B11-EBB0D39E6D79}" type="presParOf" srcId="{A36A661B-8AA0-411D-B826-4C2A5AB67522}" destId="{87DCCC86-35C4-407B-A415-5B7304548297}" srcOrd="1" destOrd="0" presId="urn:microsoft.com/office/officeart/2005/8/layout/default"/>
    <dgm:cxn modelId="{007F1341-3429-454F-A3F6-AC5AD068F36F}" type="presParOf" srcId="{A36A661B-8AA0-411D-B826-4C2A5AB67522}" destId="{F2963F33-B549-4725-A85D-8DABC248CC48}" srcOrd="2" destOrd="0" presId="urn:microsoft.com/office/officeart/2005/8/layout/default"/>
    <dgm:cxn modelId="{93C5267B-14F9-4A49-A27C-555D28D198BD}" type="presParOf" srcId="{A36A661B-8AA0-411D-B826-4C2A5AB67522}" destId="{4A649C41-85A0-49C5-BA0A-9272FDF2915B}" srcOrd="3" destOrd="0" presId="urn:microsoft.com/office/officeart/2005/8/layout/default"/>
    <dgm:cxn modelId="{806C26BE-C4B8-49F3-9766-DE2C7CD42672}" type="presParOf" srcId="{A36A661B-8AA0-411D-B826-4C2A5AB67522}" destId="{AA17FB72-40DA-42BF-8334-14B4D53296E4}" srcOrd="4" destOrd="0" presId="urn:microsoft.com/office/officeart/2005/8/layout/default"/>
    <dgm:cxn modelId="{83232E66-EF11-4C93-B3D1-C77C1C53D001}" type="presParOf" srcId="{A36A661B-8AA0-411D-B826-4C2A5AB67522}" destId="{E4A75E2A-00B2-4552-A8A2-40BD4FFB8D50}" srcOrd="5" destOrd="0" presId="urn:microsoft.com/office/officeart/2005/8/layout/default"/>
    <dgm:cxn modelId="{337CFE46-264B-4EBF-BE0E-1F59572FCB17}" type="presParOf" srcId="{A36A661B-8AA0-411D-B826-4C2A5AB67522}" destId="{295E4BC5-2505-4281-9F12-BF617F3881BC}" srcOrd="6" destOrd="0" presId="urn:microsoft.com/office/officeart/2005/8/layout/default"/>
    <dgm:cxn modelId="{C8314704-97E0-462E-8EBF-36F587E9FC8A}" type="presParOf" srcId="{A36A661B-8AA0-411D-B826-4C2A5AB67522}" destId="{C771E7FB-C2A9-499C-8E4A-13E17E8F6D38}" srcOrd="7" destOrd="0" presId="urn:microsoft.com/office/officeart/2005/8/layout/default"/>
    <dgm:cxn modelId="{52BF5D60-D7EE-48F8-B6A4-137A76BDC971}" type="presParOf" srcId="{A36A661B-8AA0-411D-B826-4C2A5AB67522}" destId="{94B26846-526F-47AE-9453-EA09561498F8}" srcOrd="8" destOrd="0" presId="urn:microsoft.com/office/officeart/2005/8/layout/default"/>
    <dgm:cxn modelId="{5A88D9BF-1950-4FDA-A145-60D63AEFD23D}" type="presParOf" srcId="{A36A661B-8AA0-411D-B826-4C2A5AB67522}" destId="{EC31C475-995B-43A9-9996-9B256D75DAAA}" srcOrd="9" destOrd="0" presId="urn:microsoft.com/office/officeart/2005/8/layout/default"/>
    <dgm:cxn modelId="{3C142D4D-294D-49E1-9F4A-112529A8EB19}" type="presParOf" srcId="{A36A661B-8AA0-411D-B826-4C2A5AB67522}" destId="{5F3A4F3B-0551-4439-BD19-4518BA5AF7B1}" srcOrd="10" destOrd="0" presId="urn:microsoft.com/office/officeart/2005/8/layout/default"/>
    <dgm:cxn modelId="{1C8236E6-E871-43E3-ABB3-544A2757D42C}" type="presParOf" srcId="{A36A661B-8AA0-411D-B826-4C2A5AB67522}" destId="{C7144906-ED00-4BD0-BFFE-5F5072A87798}" srcOrd="11" destOrd="0" presId="urn:microsoft.com/office/officeart/2005/8/layout/default"/>
    <dgm:cxn modelId="{4F9CAA14-91F1-4670-A95D-252C31D14CAD}" type="presParOf" srcId="{A36A661B-8AA0-411D-B826-4C2A5AB67522}" destId="{56CD64D4-32D7-4D44-9B7C-98BA090CF164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B4D46-8E55-4628-AC5B-E205453A1418}">
      <dsp:nvSpPr>
        <dsp:cNvPr id="0" name=""/>
        <dsp:cNvSpPr/>
      </dsp:nvSpPr>
      <dsp:spPr>
        <a:xfrm>
          <a:off x="482903" y="3668"/>
          <a:ext cx="2308475" cy="138508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Physical location / encasing HCUs</a:t>
          </a:r>
          <a:endParaRPr lang="en-GB" sz="2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2903" y="3668"/>
        <a:ext cx="2308475" cy="1385085"/>
      </dsp:txXfrm>
    </dsp:sp>
    <dsp:sp modelId="{F2963F33-B549-4725-A85D-8DABC248CC48}">
      <dsp:nvSpPr>
        <dsp:cNvPr id="0" name=""/>
        <dsp:cNvSpPr/>
      </dsp:nvSpPr>
      <dsp:spPr>
        <a:xfrm>
          <a:off x="3022226" y="3668"/>
          <a:ext cx="2308475" cy="1385085"/>
        </a:xfrm>
        <a:prstGeom prst="rect">
          <a:avLst/>
        </a:prstGeom>
        <a:gradFill rotWithShape="0">
          <a:gsLst>
            <a:gs pos="0">
              <a:schemeClr val="accent3">
                <a:hueOff val="1875044"/>
                <a:satOff val="-2813"/>
                <a:lumOff val="-458"/>
                <a:alphaOff val="0"/>
                <a:shade val="51000"/>
                <a:satMod val="130000"/>
              </a:schemeClr>
            </a:gs>
            <a:gs pos="80000">
              <a:schemeClr val="accent3">
                <a:hueOff val="1875044"/>
                <a:satOff val="-2813"/>
                <a:lumOff val="-458"/>
                <a:alphaOff val="0"/>
                <a:shade val="93000"/>
                <a:satMod val="130000"/>
              </a:schemeClr>
            </a:gs>
            <a:gs pos="100000">
              <a:schemeClr val="accent3">
                <a:hueOff val="1875044"/>
                <a:satOff val="-2813"/>
                <a:lumOff val="-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Water and air testing</a:t>
          </a:r>
        </a:p>
      </dsp:txBody>
      <dsp:txXfrm>
        <a:off x="3022226" y="3668"/>
        <a:ext cx="2308475" cy="1385085"/>
      </dsp:txXfrm>
    </dsp:sp>
    <dsp:sp modelId="{AA17FB72-40DA-42BF-8334-14B4D53296E4}">
      <dsp:nvSpPr>
        <dsp:cNvPr id="0" name=""/>
        <dsp:cNvSpPr/>
      </dsp:nvSpPr>
      <dsp:spPr>
        <a:xfrm>
          <a:off x="5561549" y="3668"/>
          <a:ext cx="2308475" cy="1385085"/>
        </a:xfrm>
        <a:prstGeom prst="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Enhanced </a:t>
          </a:r>
          <a:r>
            <a:rPr lang="en-GB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(water change, filters, chemicals, deep clean)</a:t>
          </a:r>
        </a:p>
      </dsp:txBody>
      <dsp:txXfrm>
        <a:off x="5561549" y="3668"/>
        <a:ext cx="2308475" cy="1385085"/>
      </dsp:txXfrm>
    </dsp:sp>
    <dsp:sp modelId="{295E4BC5-2505-4281-9F12-BF617F3881BC}">
      <dsp:nvSpPr>
        <dsp:cNvPr id="0" name=""/>
        <dsp:cNvSpPr/>
      </dsp:nvSpPr>
      <dsp:spPr>
        <a:xfrm>
          <a:off x="482903" y="1619601"/>
          <a:ext cx="2308475" cy="1385085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Enhanced surveillance</a:t>
          </a:r>
        </a:p>
      </dsp:txBody>
      <dsp:txXfrm>
        <a:off x="482903" y="1619601"/>
        <a:ext cx="2308475" cy="1385085"/>
      </dsp:txXfrm>
    </dsp:sp>
    <dsp:sp modelId="{94B26846-526F-47AE-9453-EA09561498F8}">
      <dsp:nvSpPr>
        <dsp:cNvPr id="0" name=""/>
        <dsp:cNvSpPr/>
      </dsp:nvSpPr>
      <dsp:spPr>
        <a:xfrm>
          <a:off x="3022226" y="1619601"/>
          <a:ext cx="2308475" cy="1385085"/>
        </a:xfrm>
        <a:prstGeom prst="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Communication with patients and staff</a:t>
          </a:r>
        </a:p>
      </dsp:txBody>
      <dsp:txXfrm>
        <a:off x="3022226" y="1619601"/>
        <a:ext cx="2308475" cy="1385085"/>
      </dsp:txXfrm>
    </dsp:sp>
    <dsp:sp modelId="{5F3A4F3B-0551-4439-BD19-4518BA5AF7B1}">
      <dsp:nvSpPr>
        <dsp:cNvPr id="0" name=""/>
        <dsp:cNvSpPr/>
      </dsp:nvSpPr>
      <dsp:spPr>
        <a:xfrm>
          <a:off x="5561549" y="1619601"/>
          <a:ext cx="2308475" cy="1385085"/>
        </a:xfrm>
        <a:prstGeom prst="rect">
          <a:avLst/>
        </a:prstGeom>
        <a:gradFill rotWithShape="0">
          <a:gsLst>
            <a:gs pos="0">
              <a:schemeClr val="accent3">
                <a:hueOff val="9375220"/>
                <a:satOff val="-14067"/>
                <a:lumOff val="-2288"/>
                <a:alphaOff val="0"/>
                <a:shade val="51000"/>
                <a:satMod val="130000"/>
              </a:schemeClr>
            </a:gs>
            <a:gs pos="80000">
              <a:schemeClr val="accent3">
                <a:hueOff val="9375220"/>
                <a:satOff val="-14067"/>
                <a:lumOff val="-2288"/>
                <a:alphaOff val="0"/>
                <a:shade val="93000"/>
                <a:satMod val="130000"/>
              </a:schemeClr>
            </a:gs>
            <a:gs pos="100000">
              <a:schemeClr val="accent3">
                <a:hueOff val="9375220"/>
                <a:satOff val="-14067"/>
                <a:lumOff val="-22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Risk assessment (aka ‘the show must go on’)</a:t>
          </a:r>
        </a:p>
      </dsp:txBody>
      <dsp:txXfrm>
        <a:off x="5561549" y="1619601"/>
        <a:ext cx="2308475" cy="1385085"/>
      </dsp:txXfrm>
    </dsp:sp>
    <dsp:sp modelId="{56CD64D4-32D7-4D44-9B7C-98BA090CF164}">
      <dsp:nvSpPr>
        <dsp:cNvPr id="0" name=""/>
        <dsp:cNvSpPr/>
      </dsp:nvSpPr>
      <dsp:spPr>
        <a:xfrm>
          <a:off x="3022226" y="3235534"/>
          <a:ext cx="2308475" cy="1385085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Traceability of each unit</a:t>
          </a:r>
        </a:p>
      </dsp:txBody>
      <dsp:txXfrm>
        <a:off x="3022226" y="3235534"/>
        <a:ext cx="2308475" cy="13850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754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>
                  <a:lumMod val="75000"/>
                </a:schemeClr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Z41aLoHrhQ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www.gov.uk/government/uploads/system/uploads/attachment_data/file/474218/Infections_associated_with_heater_cooler_units_version_1.pdf" TargetMode="Externa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uploads/system/uploads/attachment_data/file/474218/Infections_associated_with_heater_cooler_units_version_1.pdf" TargetMode="External"/><Relationship Id="rId2" Type="http://schemas.openxmlformats.org/officeDocument/2006/relationships/hyperlink" Target="http://ecdc.europa.eu/en/publications/Publications/mycobacterium-chimaera-infection-associated-with-heater-cooler-units-rapid-risk-assessment-30-April-2015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dc.gov/HAI/pdfs/outbreaks/CDC-Notice-Heater-Cooler-Units-final-clean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6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5556" y="664986"/>
            <a:ext cx="8064896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Arial" pitchFamily="34" charset="0"/>
                <a:cs typeface="Arial" pitchFamily="34" charset="0"/>
              </a:rPr>
              <a:t>The emerging challenge of contaminated water heater-coolers used for cardiothoracic surgery and the risk of </a:t>
            </a:r>
            <a:r>
              <a:rPr lang="en-GB" sz="3200" b="1" i="1" dirty="0" smtClean="0">
                <a:latin typeface="Arial" pitchFamily="34" charset="0"/>
                <a:cs typeface="Arial" pitchFamily="34" charset="0"/>
              </a:rPr>
              <a:t>Mycobacterium chimaera </a:t>
            </a:r>
            <a:r>
              <a:rPr lang="en-GB" sz="3200" b="1" dirty="0" smtClean="0">
                <a:latin typeface="Arial" pitchFamily="34" charset="0"/>
                <a:cs typeface="Arial" pitchFamily="34" charset="0"/>
              </a:rPr>
              <a:t>infections</a:t>
            </a:r>
            <a:endParaRPr lang="en-GB" sz="36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734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Heater-cooler units (HCUs)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dirty="0" smtClean="0"/>
              <a:t>HCUs </a:t>
            </a:r>
            <a:r>
              <a:rPr lang="en-GB" sz="2400" dirty="0"/>
              <a:t>are stand-alone devices responsible for heat </a:t>
            </a:r>
            <a:r>
              <a:rPr lang="en-GB" sz="2400" dirty="0" smtClean="0"/>
              <a:t>exchange in </a:t>
            </a:r>
            <a:r>
              <a:rPr lang="en-GB" sz="2400" dirty="0"/>
              <a:t>cardiopulmonary bypass machines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304" y="2348880"/>
            <a:ext cx="5715000" cy="34480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496" y="6474822"/>
            <a:ext cx="6480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Sommerstein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2636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Zurich, Switzerland, 2011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Two cases of unusual infection caused by </a:t>
            </a:r>
            <a:r>
              <a:rPr lang="en-GB" sz="2400" i="1" dirty="0" smtClean="0"/>
              <a:t>Mycobacterium chimaera </a:t>
            </a:r>
            <a:r>
              <a:rPr lang="en-GB" sz="2400" dirty="0" smtClean="0"/>
              <a:t>following recent prosthetic valve replacement surgery.</a:t>
            </a:r>
          </a:p>
          <a:p>
            <a:pPr lvl="1"/>
            <a:r>
              <a:rPr lang="en-GB" sz="2000" i="1" dirty="0" smtClean="0"/>
              <a:t>M. chimaera </a:t>
            </a:r>
            <a:r>
              <a:rPr lang="en-GB" sz="2000" dirty="0"/>
              <a:t>is a slow-growing, </a:t>
            </a:r>
            <a:r>
              <a:rPr lang="en-GB" sz="2000" dirty="0" err="1"/>
              <a:t>nontuberculous</a:t>
            </a:r>
            <a:r>
              <a:rPr lang="en-GB" sz="2000" dirty="0"/>
              <a:t> mycobacterium (NTM) included in the </a:t>
            </a:r>
            <a:r>
              <a:rPr lang="en-GB" sz="2000" i="1" dirty="0"/>
              <a:t>M. </a:t>
            </a:r>
            <a:r>
              <a:rPr lang="en-GB" sz="2000" i="1" dirty="0" err="1"/>
              <a:t>avium</a:t>
            </a:r>
            <a:r>
              <a:rPr lang="en-GB" sz="2000" i="1" dirty="0"/>
              <a:t> </a:t>
            </a:r>
            <a:r>
              <a:rPr lang="en-GB" sz="2000" dirty="0"/>
              <a:t>complex (MAC).</a:t>
            </a:r>
          </a:p>
          <a:p>
            <a:pPr lvl="1"/>
            <a:r>
              <a:rPr lang="en-GB" sz="2000" dirty="0" smtClean="0"/>
              <a:t>Unusual clinical presentation (usually infection in </a:t>
            </a:r>
            <a:r>
              <a:rPr lang="en-GB" sz="2000" dirty="0" err="1" smtClean="0"/>
              <a:t>immunocompromised</a:t>
            </a:r>
            <a:r>
              <a:rPr lang="en-GB" sz="2000" dirty="0" smtClean="0"/>
              <a:t> hosts).</a:t>
            </a:r>
          </a:p>
          <a:p>
            <a:pPr lvl="1"/>
            <a:r>
              <a:rPr lang="en-GB" sz="2000" dirty="0" smtClean="0"/>
              <a:t>Isolates linked by genotyping; </a:t>
            </a:r>
            <a:r>
              <a:rPr lang="en-GB" sz="2000" i="1" dirty="0" smtClean="0"/>
              <a:t>M. chimaera </a:t>
            </a:r>
            <a:r>
              <a:rPr lang="en-GB" sz="2000" dirty="0" smtClean="0"/>
              <a:t>usually diverse.</a:t>
            </a:r>
          </a:p>
          <a:p>
            <a:pPr lvl="1"/>
            <a:r>
              <a:rPr lang="en-GB" sz="2000" dirty="0" smtClean="0"/>
              <a:t>Similar isolates of </a:t>
            </a:r>
            <a:r>
              <a:rPr lang="en-GB" sz="2000" i="1" dirty="0" smtClean="0"/>
              <a:t>M. chimaera </a:t>
            </a:r>
            <a:r>
              <a:rPr lang="en-GB" sz="2000" dirty="0" smtClean="0"/>
              <a:t>later found in water and air from HCUs.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35496" y="6237312"/>
            <a:ext cx="6480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Achermann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2013;51:1769–1773.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Sax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Infect Dis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2015;61:67–75.</a:t>
            </a:r>
          </a:p>
        </p:txBody>
      </p:sp>
    </p:spTree>
    <p:extLst>
      <p:ext uri="{BB962C8B-B14F-4D97-AF65-F5344CB8AC3E}">
        <p14:creationId xmlns:p14="http://schemas.microsoft.com/office/powerpoint/2010/main" val="3738885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Seeking the source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r>
              <a:rPr lang="en-GB" sz="2800" dirty="0" smtClean="0"/>
              <a:t>Some evidence suggests a </a:t>
            </a:r>
            <a:r>
              <a:rPr lang="en-GB" sz="2800" dirty="0"/>
              <a:t>point-source outbreak in the factory of the most common manufacturer of </a:t>
            </a:r>
            <a:r>
              <a:rPr lang="en-GB" sz="2800" dirty="0" smtClean="0"/>
              <a:t>HCUs.</a:t>
            </a:r>
          </a:p>
          <a:p>
            <a:pPr lvl="1"/>
            <a:r>
              <a:rPr lang="en-GB" sz="2000" dirty="0" smtClean="0"/>
              <a:t>HCUs in Denmark, the US, and the UK shared the same genotype of </a:t>
            </a:r>
            <a:r>
              <a:rPr lang="en-GB" sz="2000" i="1" dirty="0" smtClean="0"/>
              <a:t>M. chimaera, </a:t>
            </a:r>
            <a:r>
              <a:rPr lang="en-GB" sz="2000" dirty="0" smtClean="0"/>
              <a:t>and all contaminated HCUs in Western Australia shared the same genotype of </a:t>
            </a:r>
            <a:r>
              <a:rPr lang="en-GB" sz="2000" i="1" dirty="0" smtClean="0"/>
              <a:t>M. chimaera.</a:t>
            </a:r>
            <a:r>
              <a:rPr lang="en-GB" sz="2000" baseline="30000" dirty="0" smtClean="0"/>
              <a:t>1-2</a:t>
            </a:r>
          </a:p>
          <a:p>
            <a:pPr lvl="1"/>
            <a:r>
              <a:rPr lang="en-GB" sz="2000" dirty="0" smtClean="0"/>
              <a:t>Environmental investigations at a factory suggest manufacturer-site contamination.</a:t>
            </a:r>
            <a:r>
              <a:rPr lang="en-GB" sz="2000" baseline="30000" dirty="0" smtClean="0"/>
              <a:t>3</a:t>
            </a:r>
          </a:p>
          <a:p>
            <a:r>
              <a:rPr lang="en-GB" sz="2800" dirty="0" smtClean="0"/>
              <a:t>Other evidence suggests a non-HCU related source of </a:t>
            </a:r>
            <a:r>
              <a:rPr lang="en-GB" sz="2800" i="1" dirty="0" smtClean="0"/>
              <a:t>M. chimaera </a:t>
            </a:r>
            <a:r>
              <a:rPr lang="en-GB" sz="2800" dirty="0" smtClean="0"/>
              <a:t>infections in CT surgery.</a:t>
            </a:r>
            <a:r>
              <a:rPr lang="en-GB" sz="2800" baseline="30000" dirty="0" smtClean="0"/>
              <a:t>2</a:t>
            </a:r>
            <a:endParaRPr lang="en-GB" sz="2800" baseline="30000" dirty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35496" y="6021288"/>
            <a:ext cx="6480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Svensson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Emerg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2017 in press.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Robinson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Eurosurveill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2016;21:pii:30396.</a:t>
            </a:r>
          </a:p>
          <a:p>
            <a:pPr marL="342900" indent="-342900">
              <a:buFontTx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Haller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Eurosurvell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2016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 21(17).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001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Wholly unsatisfactory design</a:t>
            </a:r>
            <a:endParaRPr lang="en-GB" dirty="0"/>
          </a:p>
        </p:txBody>
      </p:sp>
      <p:pic>
        <p:nvPicPr>
          <p:cNvPr id="4" name="Picture 13" descr="Cov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453" y="1395809"/>
            <a:ext cx="5423827" cy="296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1520" y="4521894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Holes (highlighted by the red circles) close to the flow and return pipes of both heater-cooler circuits and gap between tank sealing plates identified by an aerodynamic particle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sizer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as areas of aerosol release.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6474822"/>
            <a:ext cx="55446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Chand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2017;64:335-42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5209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Aerosol tests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5496" y="6453336"/>
            <a:ext cx="6678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Sommerstein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Emerg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2016;22:1008-13.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6" t="11706" r="8304" b="6250"/>
          <a:stretch/>
        </p:blipFill>
        <p:spPr bwMode="auto">
          <a:xfrm>
            <a:off x="971600" y="1716674"/>
            <a:ext cx="7068752" cy="394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55576" y="1196752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https://www.youtube.com/watch?v=YZ41aLoHrhQ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2934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presentation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Delayed diagnosis (3 months – </a:t>
            </a:r>
            <a:r>
              <a:rPr lang="en-GB" sz="2800" u="sng" dirty="0" smtClean="0"/>
              <a:t>5 years</a:t>
            </a:r>
            <a:r>
              <a:rPr lang="en-GB" sz="2800" dirty="0" smtClean="0"/>
              <a:t>).</a:t>
            </a:r>
          </a:p>
          <a:p>
            <a:r>
              <a:rPr lang="en-GB" sz="2800" dirty="0" smtClean="0"/>
              <a:t>Prosthetic </a:t>
            </a:r>
            <a:r>
              <a:rPr lang="en-GB" sz="2800" dirty="0"/>
              <a:t>valve endocarditis, disseminated infections, </a:t>
            </a:r>
            <a:r>
              <a:rPr lang="en-GB" sz="2800" dirty="0" smtClean="0"/>
              <a:t>or infections </a:t>
            </a:r>
            <a:r>
              <a:rPr lang="en-GB" sz="2800" dirty="0"/>
              <a:t>of vascular </a:t>
            </a:r>
            <a:r>
              <a:rPr lang="en-GB" sz="2800" dirty="0" smtClean="0"/>
              <a:t>grafts (less commonly wound or surgical space SSIs).</a:t>
            </a:r>
          </a:p>
          <a:p>
            <a:r>
              <a:rPr lang="en-GB" sz="2800" dirty="0" smtClean="0"/>
              <a:t>Non-specific symptoms and lab abnormalities.</a:t>
            </a:r>
          </a:p>
          <a:p>
            <a:r>
              <a:rPr lang="en-GB" sz="2800" dirty="0" smtClean="0"/>
              <a:t>Poor response to therapy; 50% mortality rate.</a:t>
            </a:r>
          </a:p>
          <a:p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35496" y="6474822"/>
            <a:ext cx="6480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Sommerstein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press.</a:t>
            </a:r>
          </a:p>
        </p:txBody>
      </p:sp>
    </p:spTree>
    <p:extLst>
      <p:ext uri="{BB962C8B-B14F-4D97-AF65-F5344CB8AC3E}">
        <p14:creationId xmlns:p14="http://schemas.microsoft.com/office/powerpoint/2010/main" val="32955779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UK situation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4-year </a:t>
            </a:r>
            <a:r>
              <a:rPr lang="en-GB" dirty="0"/>
              <a:t>national look-back exercise to detect potential cases. </a:t>
            </a:r>
            <a:endParaRPr lang="en-GB" dirty="0" smtClean="0"/>
          </a:p>
          <a:p>
            <a:r>
              <a:rPr lang="en-GB" dirty="0" smtClean="0"/>
              <a:t>18 </a:t>
            </a:r>
            <a:r>
              <a:rPr lang="en-GB" dirty="0"/>
              <a:t>probable </a:t>
            </a:r>
            <a:r>
              <a:rPr lang="en-GB" dirty="0" smtClean="0"/>
              <a:t>cases; 54 possible cases.</a:t>
            </a:r>
          </a:p>
          <a:p>
            <a:r>
              <a:rPr lang="en-GB" dirty="0" smtClean="0"/>
              <a:t>Very rare </a:t>
            </a:r>
            <a:r>
              <a:rPr lang="en-GB" dirty="0"/>
              <a:t>outcome from cardiothoracic surgery (around 1 per 10,000 person-years</a:t>
            </a:r>
            <a:r>
              <a:rPr lang="en-GB" dirty="0" smtClean="0"/>
              <a:t>).</a:t>
            </a:r>
          </a:p>
          <a:p>
            <a:r>
              <a:rPr lang="en-GB" dirty="0" smtClean="0"/>
              <a:t>Widespread problem, with </a:t>
            </a:r>
            <a:r>
              <a:rPr lang="en-GB" dirty="0"/>
              <a:t>a quarter of cardiothoracic centres in the UK reporting a </a:t>
            </a:r>
            <a:r>
              <a:rPr lang="en-GB" dirty="0" smtClean="0"/>
              <a:t>case. </a:t>
            </a:r>
          </a:p>
          <a:p>
            <a:r>
              <a:rPr lang="en-GB" dirty="0" smtClean="0"/>
              <a:t>High case-fatality (</a:t>
            </a:r>
            <a:r>
              <a:rPr lang="en-GB" dirty="0"/>
              <a:t>50</a:t>
            </a:r>
            <a:r>
              <a:rPr lang="en-GB" dirty="0" smtClean="0"/>
              <a:t>%).</a:t>
            </a:r>
          </a:p>
          <a:p>
            <a:r>
              <a:rPr lang="en-GB" dirty="0" smtClean="0"/>
              <a:t>Increasing risk (</a:t>
            </a:r>
            <a:r>
              <a:rPr lang="en-GB" dirty="0"/>
              <a:t>from &lt;0.2 to 1.6 per 10,000 person-years between 2010 and 2013). </a:t>
            </a:r>
            <a:endParaRPr lang="en-GB" dirty="0" smtClean="0"/>
          </a:p>
          <a:p>
            <a:r>
              <a:rPr lang="en-GB" dirty="0" smtClean="0"/>
              <a:t>Large to huge time </a:t>
            </a:r>
            <a:r>
              <a:rPr lang="en-GB" dirty="0"/>
              <a:t>lag between the surgery and the detection of the infection: of the 18 probable cases identified, more than half (61%) presented &gt;1 year after surgery, with one case presenting &gt;5 years after surgery! 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5496" y="6474822"/>
            <a:ext cx="55446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Chand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2017;64:335-42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3705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en-GB" dirty="0" smtClean="0"/>
              <a:t>UK situation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5496" y="6474822"/>
            <a:ext cx="55446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Chand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2017;64:335-42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764704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Assessment of risk of 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Mycobacterium chimaera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 infection following cardiac valve repair or replacement in England, 2007–2014. 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Abbreviations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: CI, confidence interval; PY, person-years.</a:t>
            </a:r>
          </a:p>
        </p:txBody>
      </p:sp>
      <p:pic>
        <p:nvPicPr>
          <p:cNvPr id="3074" name="Picture 2" descr="Assessment of risk of Mycobacterium chimaera infection following cardiac valve repair or replacement in England, 2007–2014. Abbreviations: CI, confidence interval; PY, person-year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16832"/>
            <a:ext cx="7419366" cy="403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7537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en-GB" dirty="0" smtClean="0"/>
              <a:t>UK situation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5496" y="6474822"/>
            <a:ext cx="55446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Chand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2017;64:335-42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750714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Risk of invasive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avium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 complex disease in persons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HIV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the general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population,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patients undergoing cardiac valve replacement or repair, England, 2007–2014. </a:t>
            </a:r>
          </a:p>
        </p:txBody>
      </p:sp>
      <p:pic>
        <p:nvPicPr>
          <p:cNvPr id="8" name="Picture 13" descr="Cov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84784"/>
            <a:ext cx="6192688" cy="416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0318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assessment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655681"/>
              </p:ext>
            </p:extLst>
          </p:nvPr>
        </p:nvGraphicFramePr>
        <p:xfrm>
          <a:off x="755576" y="1412776"/>
          <a:ext cx="712879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35496" y="6237312"/>
            <a:ext cx="6552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Extrapolated from rates per 10,000 procedures reported by Chand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2017;64:335-42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1567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Mitigating / managing the risk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43701" y="6474822"/>
            <a:ext cx="3890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PHE information for healthcare providers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889054728"/>
              </p:ext>
            </p:extLst>
          </p:nvPr>
        </p:nvGraphicFramePr>
        <p:xfrm>
          <a:off x="323528" y="1397000"/>
          <a:ext cx="8352928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554250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Enhanced decontamination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675145"/>
              </p:ext>
            </p:extLst>
          </p:nvPr>
        </p:nvGraphicFramePr>
        <p:xfrm>
          <a:off x="323530" y="908720"/>
          <a:ext cx="8409059" cy="4261067"/>
        </p:xfrm>
        <a:graphic>
          <a:graphicData uri="http://schemas.openxmlformats.org/drawingml/2006/table">
            <a:tbl>
              <a:tblPr/>
              <a:tblGrid>
                <a:gridCol w="2053496"/>
                <a:gridCol w="1202826"/>
                <a:gridCol w="1377835"/>
                <a:gridCol w="1341944"/>
                <a:gridCol w="1250615"/>
                <a:gridCol w="1182343"/>
              </a:tblGrid>
              <a:tr h="266233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1" dirty="0">
                          <a:effectLst/>
                          <a:latin typeface="Arial"/>
                        </a:rPr>
                        <a:t>Decontamination regime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1" dirty="0">
                          <a:effectLst/>
                          <a:latin typeface="Arial"/>
                        </a:rPr>
                        <a:t>TVC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1" dirty="0">
                          <a:effectLst/>
                          <a:latin typeface="Arial"/>
                        </a:rPr>
                        <a:t>Environmental Gram negatives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1" i="1" dirty="0">
                          <a:effectLst/>
                          <a:latin typeface="Arial"/>
                        </a:rPr>
                        <a:t>Pseudomonas sp.</a:t>
                      </a:r>
                      <a:endParaRPr lang="en-GB" sz="1200" b="1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1" dirty="0">
                          <a:effectLst/>
                          <a:latin typeface="Arial"/>
                        </a:rPr>
                        <a:t>Fungi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1" i="1" dirty="0">
                          <a:effectLst/>
                          <a:latin typeface="Arial"/>
                        </a:rPr>
                        <a:t>M. chimaera</a:t>
                      </a:r>
                      <a:endParaRPr lang="en-GB" sz="1200" b="1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1" dirty="0" smtClean="0">
                          <a:effectLst/>
                          <a:latin typeface="Arial"/>
                        </a:rPr>
                        <a:t>Regime </a:t>
                      </a:r>
                      <a:r>
                        <a:rPr lang="en-GB" sz="1200" b="1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&gt;300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dirty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6493">
                <a:tc>
                  <a:txBody>
                    <a:bodyPr/>
                    <a:lstStyle/>
                    <a:p>
                      <a:pPr algn="l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11999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1" dirty="0" smtClean="0">
                          <a:effectLst/>
                          <a:latin typeface="Arial"/>
                        </a:rPr>
                        <a:t>Regime </a:t>
                      </a:r>
                      <a:r>
                        <a:rPr lang="en-GB" sz="1200" b="1" dirty="0">
                          <a:effectLst/>
                          <a:latin typeface="Arial"/>
                        </a:rPr>
                        <a:t>2 (</a:t>
                      </a:r>
                      <a:r>
                        <a:rPr lang="en-GB" sz="1200" b="1" dirty="0" smtClean="0">
                          <a:effectLst/>
                          <a:latin typeface="Arial"/>
                        </a:rPr>
                        <a:t>chlorine)</a:t>
                      </a:r>
                      <a:endParaRPr lang="en-GB" sz="1200" b="1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dirty="0">
                          <a:effectLst/>
                          <a:latin typeface="Arial"/>
                        </a:rPr>
                        <a:t>&gt;300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dirty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dirty="0">
                          <a:effectLst/>
                          <a:latin typeface="Arial"/>
                        </a:rPr>
                        <a:t>First </a:t>
                      </a:r>
                      <a:r>
                        <a:rPr lang="en-GB" sz="1200" b="0" dirty="0" smtClean="0">
                          <a:effectLst/>
                          <a:latin typeface="Arial"/>
                        </a:rPr>
                        <a:t>decontamination</a:t>
                      </a:r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100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dirty="0">
                          <a:effectLst/>
                          <a:latin typeface="Arial"/>
                        </a:rPr>
                        <a:t>Second </a:t>
                      </a:r>
                      <a:r>
                        <a:rPr lang="en-GB" sz="1200" b="0" dirty="0" smtClean="0">
                          <a:effectLst/>
                          <a:latin typeface="Arial"/>
                        </a:rPr>
                        <a:t>decontamination</a:t>
                      </a:r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1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6363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dirty="0">
                          <a:effectLst/>
                          <a:latin typeface="Arial"/>
                        </a:rPr>
                        <a:t>Weekly Counts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∼1-300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6493">
                <a:tc>
                  <a:txBody>
                    <a:bodyPr/>
                    <a:lstStyle/>
                    <a:p>
                      <a:pPr algn="l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72662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1" dirty="0" smtClean="0">
                          <a:effectLst/>
                          <a:latin typeface="Arial"/>
                        </a:rPr>
                        <a:t>Regime </a:t>
                      </a:r>
                      <a:r>
                        <a:rPr lang="en-GB" sz="1200" b="1" dirty="0">
                          <a:effectLst/>
                          <a:latin typeface="Arial"/>
                        </a:rPr>
                        <a:t>3 (</a:t>
                      </a:r>
                      <a:r>
                        <a:rPr lang="en-GB" sz="1200" b="1" dirty="0" err="1">
                          <a:effectLst/>
                          <a:latin typeface="Arial"/>
                        </a:rPr>
                        <a:t>peracetic</a:t>
                      </a:r>
                      <a:r>
                        <a:rPr lang="en-GB" sz="1200" b="1" dirty="0">
                          <a:effectLst/>
                          <a:latin typeface="Arial"/>
                        </a:rPr>
                        <a:t> acid)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&gt;300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dirty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dirty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dirty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dirty="0">
                          <a:effectLst/>
                          <a:latin typeface="Arial"/>
                        </a:rPr>
                        <a:t>First </a:t>
                      </a:r>
                      <a:r>
                        <a:rPr lang="en-GB" sz="1200" b="0" dirty="0" smtClean="0">
                          <a:effectLst/>
                          <a:latin typeface="Arial"/>
                        </a:rPr>
                        <a:t>decontamination</a:t>
                      </a:r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1-10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dirty="0">
                          <a:effectLst/>
                          <a:latin typeface="Arial"/>
                        </a:rPr>
                        <a:t>Second </a:t>
                      </a:r>
                      <a:r>
                        <a:rPr lang="en-GB" sz="1200" b="0" dirty="0" smtClean="0">
                          <a:effectLst/>
                          <a:latin typeface="Arial"/>
                        </a:rPr>
                        <a:t>decontamination</a:t>
                      </a:r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6363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dirty="0">
                          <a:effectLst/>
                          <a:latin typeface="Arial"/>
                        </a:rPr>
                        <a:t>Weekly Counts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∼1-100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 (0-5 CFU)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+ (0-30 CFU)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6493">
                <a:tc>
                  <a:txBody>
                    <a:bodyPr/>
                    <a:lstStyle/>
                    <a:p>
                      <a:pPr algn="l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6336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1" dirty="0" smtClean="0">
                          <a:effectLst/>
                          <a:latin typeface="Arial"/>
                        </a:rPr>
                        <a:t>Regime </a:t>
                      </a:r>
                      <a:r>
                        <a:rPr lang="en-GB" sz="1200" b="1" dirty="0">
                          <a:effectLst/>
                          <a:latin typeface="Arial"/>
                        </a:rPr>
                        <a:t>3 (tubing replaced)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dirty="0">
                          <a:effectLst/>
                          <a:latin typeface="Arial"/>
                        </a:rPr>
                        <a:t>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dirty="0">
                          <a:effectLst/>
                          <a:latin typeface="Arial"/>
                        </a:rPr>
                        <a:t>First </a:t>
                      </a:r>
                      <a:r>
                        <a:rPr lang="en-GB" sz="1200" b="0" dirty="0" smtClean="0">
                          <a:effectLst/>
                          <a:latin typeface="Arial"/>
                        </a:rPr>
                        <a:t>decontamination</a:t>
                      </a:r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dirty="0">
                          <a:effectLst/>
                          <a:latin typeface="Arial"/>
                        </a:rPr>
                        <a:t>Second </a:t>
                      </a:r>
                      <a:r>
                        <a:rPr lang="en-GB" sz="1200" b="0" dirty="0" smtClean="0">
                          <a:effectLst/>
                          <a:latin typeface="Arial"/>
                        </a:rPr>
                        <a:t>decontamination</a:t>
                      </a:r>
                      <a:endParaRPr lang="en-GB" sz="1200" b="0" dirty="0">
                        <a:effectLst/>
                        <a:latin typeface="Arial"/>
                      </a:endParaRP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6363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dirty="0">
                          <a:effectLst/>
                          <a:latin typeface="Arial"/>
                        </a:rPr>
                        <a:t>Weekly Counts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dirty="0">
                          <a:effectLst/>
                          <a:latin typeface="Arial"/>
                        </a:rPr>
                        <a:t>0 CFU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26623" marR="26623" marT="13312" marB="13312">
                    <a:lnL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F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5496" y="647482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Garvey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2016;93:229-34.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7800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Overflow pipes in a Sorin heater–cooler unit. Arrows (A) highlight a ‘dead leg’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3705225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496" y="647482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Garvey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2016;93:229-34.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Biofilm</a:t>
            </a:r>
            <a:endParaRPr lang="en-GB" dirty="0"/>
          </a:p>
        </p:txBody>
      </p:sp>
      <p:pic>
        <p:nvPicPr>
          <p:cNvPr id="7172" name="Picture 4" descr="Tubing cut from within the heater–cooler unit, stained with Crystal Violet to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24744"/>
            <a:ext cx="4176464" cy="389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39552" y="5157192"/>
            <a:ext cx="32758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Tubing in HCU with visible biofilm.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8512" y="5118283"/>
            <a:ext cx="3275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Unstained (A) and stained (B) tubing to show the presence of biofilm.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7658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dirty="0" smtClean="0"/>
              <a:t>Enhanced </a:t>
            </a:r>
            <a:r>
              <a:rPr lang="en-GB" dirty="0" err="1" smtClean="0"/>
              <a:t>decon</a:t>
            </a:r>
            <a:r>
              <a:rPr lang="en-GB" dirty="0" smtClean="0"/>
              <a:t>…failed!</a:t>
            </a:r>
            <a:endParaRPr lang="en-GB" dirty="0"/>
          </a:p>
        </p:txBody>
      </p:sp>
      <p:pic>
        <p:nvPicPr>
          <p:cNvPr id="8194" name="Picture 2" descr="An external file that holds a picture, illustration, etc.&#10;Object name is 16-0925-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77230"/>
            <a:ext cx="5715000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2133" y="6519446"/>
            <a:ext cx="60304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Schreiber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Emerg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2016;22:1830-3.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84168" y="980728"/>
            <a:ext cx="28803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Arrows = start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of use of each factory-new HCU in the operating room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Filled circles =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Mycobacterium chimaera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; empty circles = other NTM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HCU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sent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for repair at the manufacturer during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Dec 2014 – Sept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4276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Uncertain epidemiology</a:t>
            </a:r>
          </a:p>
          <a:p>
            <a:r>
              <a:rPr lang="en-GB" dirty="0" smtClean="0"/>
              <a:t>Chronic under-reporting</a:t>
            </a:r>
          </a:p>
          <a:p>
            <a:pPr lvl="1"/>
            <a:r>
              <a:rPr lang="en-GB" dirty="0" smtClean="0"/>
              <a:t>Belgian study found that 65% of 149 </a:t>
            </a:r>
            <a:r>
              <a:rPr lang="en-GB" i="1" dirty="0" smtClean="0"/>
              <a:t>“M. </a:t>
            </a:r>
            <a:r>
              <a:rPr lang="en-GB" i="1" dirty="0" err="1" smtClean="0"/>
              <a:t>intracellulare</a:t>
            </a:r>
            <a:r>
              <a:rPr lang="en-GB" i="1" dirty="0" smtClean="0"/>
              <a:t>” </a:t>
            </a:r>
            <a:r>
              <a:rPr lang="en-GB" dirty="0" smtClean="0"/>
              <a:t>were actually </a:t>
            </a:r>
            <a:r>
              <a:rPr lang="en-GB" i="1" dirty="0" smtClean="0"/>
              <a:t>M. chimaera</a:t>
            </a:r>
            <a:r>
              <a:rPr lang="en-GB" dirty="0" smtClean="0"/>
              <a:t>.</a:t>
            </a:r>
            <a:r>
              <a:rPr lang="en-GB" baseline="30000" dirty="0" smtClean="0"/>
              <a:t>1</a:t>
            </a:r>
            <a:endParaRPr lang="en-GB" i="1" baseline="30000" dirty="0" smtClean="0"/>
          </a:p>
          <a:p>
            <a:r>
              <a:rPr lang="en-GB" i="1" dirty="0" smtClean="0"/>
              <a:t>M. chimaera </a:t>
            </a:r>
            <a:r>
              <a:rPr lang="en-GB" dirty="0" smtClean="0"/>
              <a:t>has also been identified in </a:t>
            </a:r>
            <a:r>
              <a:rPr lang="en-GB" dirty="0"/>
              <a:t>thermoregulatory devices are used for extracorporeal membrane oxygenation (ECMO</a:t>
            </a:r>
            <a:r>
              <a:rPr lang="en-GB" dirty="0" smtClean="0"/>
              <a:t>).</a:t>
            </a:r>
            <a:r>
              <a:rPr lang="en-GB" baseline="30000" dirty="0" smtClean="0"/>
              <a:t>2</a:t>
            </a:r>
            <a:endParaRPr lang="en-GB" baseline="30000" dirty="0"/>
          </a:p>
          <a:p>
            <a:r>
              <a:rPr lang="en-GB" dirty="0" smtClean="0"/>
              <a:t>Notification of exposed patients (local patient notification exercises have been done in the US).</a:t>
            </a:r>
            <a:r>
              <a:rPr lang="en-GB" baseline="30000" dirty="0" smtClean="0"/>
              <a:t>3</a:t>
            </a:r>
          </a:p>
          <a:p>
            <a:r>
              <a:rPr lang="en-GB" dirty="0" smtClean="0"/>
              <a:t>Consent for yet-to-be exposed patients.</a:t>
            </a:r>
          </a:p>
          <a:p>
            <a:r>
              <a:rPr lang="en-GB" dirty="0" smtClean="0"/>
              <a:t>What else is lurking in the HCUs (e.g. </a:t>
            </a:r>
            <a:r>
              <a:rPr lang="en-GB" i="1" dirty="0" smtClean="0"/>
              <a:t>Legionella</a:t>
            </a:r>
            <a:r>
              <a:rPr lang="en-GB" dirty="0" smtClean="0"/>
              <a:t>)?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5496" y="6021288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Soetaert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Med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2016;65:1307-10.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Trudzinski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Eurosurveill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2016;21:pii:30398.</a:t>
            </a:r>
          </a:p>
          <a:p>
            <a:pPr marL="342900" indent="-342900"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Perkins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MMWR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2016;65):1117-8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23190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Is this the surgical outcome to focus on? </a:t>
            </a:r>
            <a:endParaRPr lang="en-GB" dirty="0" smtClean="0"/>
          </a:p>
          <a:p>
            <a:pPr lvl="0"/>
            <a:r>
              <a:rPr lang="en-GB" dirty="0" smtClean="0"/>
              <a:t>Are </a:t>
            </a:r>
            <a:r>
              <a:rPr lang="en-GB" dirty="0"/>
              <a:t>the HCUs fit for purpose? </a:t>
            </a:r>
            <a:endParaRPr lang="en-GB" dirty="0" smtClean="0"/>
          </a:p>
          <a:p>
            <a:pPr lvl="0"/>
            <a:r>
              <a:rPr lang="en-GB" dirty="0" smtClean="0"/>
              <a:t>What </a:t>
            </a:r>
            <a:r>
              <a:rPr lang="en-GB" dirty="0"/>
              <a:t>do we do about it? </a:t>
            </a:r>
            <a:endParaRPr lang="en-GB" dirty="0" smtClean="0"/>
          </a:p>
          <a:p>
            <a:pPr lvl="0"/>
            <a:r>
              <a:rPr lang="en-GB" dirty="0" smtClean="0"/>
              <a:t>Is </a:t>
            </a:r>
            <a:r>
              <a:rPr lang="en-GB" dirty="0"/>
              <a:t>this the tip of the iceberg? </a:t>
            </a:r>
            <a:endParaRPr lang="en-GB" dirty="0" smtClean="0"/>
          </a:p>
          <a:p>
            <a:pPr lvl="0"/>
            <a:r>
              <a:rPr lang="en-GB" dirty="0" smtClean="0"/>
              <a:t>Why </a:t>
            </a:r>
            <a:r>
              <a:rPr lang="en-GB" dirty="0"/>
              <a:t>is it getting worse? </a:t>
            </a:r>
          </a:p>
        </p:txBody>
      </p:sp>
    </p:spTree>
    <p:extLst>
      <p:ext uri="{BB962C8B-B14F-4D97-AF65-F5344CB8AC3E}">
        <p14:creationId xmlns:p14="http://schemas.microsoft.com/office/powerpoint/2010/main" val="22919571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ECDC rapid risk assessment</a:t>
            </a:r>
            <a:endParaRPr lang="en-GB" dirty="0" smtClean="0"/>
          </a:p>
          <a:p>
            <a:r>
              <a:rPr lang="en-GB" dirty="0" smtClean="0">
                <a:hlinkClick r:id="rId3"/>
              </a:rPr>
              <a:t>PHE information for healthcare providers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CDC practical guidance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11883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6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5556" y="664986"/>
            <a:ext cx="8064896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Arial" pitchFamily="34" charset="0"/>
                <a:cs typeface="Arial" pitchFamily="34" charset="0"/>
              </a:rPr>
              <a:t>The emerging challenge of contaminated water heater-coolers used for cardiothoracic surgery and the risk of </a:t>
            </a:r>
            <a:r>
              <a:rPr lang="en-GB" sz="3200" b="1" i="1" dirty="0" smtClean="0">
                <a:latin typeface="Arial" pitchFamily="34" charset="0"/>
                <a:cs typeface="Arial" pitchFamily="34" charset="0"/>
              </a:rPr>
              <a:t>Mycobacterium chimaera </a:t>
            </a:r>
            <a:r>
              <a:rPr lang="en-GB" sz="3200" b="1" dirty="0" smtClean="0">
                <a:latin typeface="Arial" pitchFamily="34" charset="0"/>
                <a:cs typeface="Arial" pitchFamily="34" charset="0"/>
              </a:rPr>
              <a:t>infections</a:t>
            </a:r>
            <a:endParaRPr lang="en-GB" sz="36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8823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1768</TotalTime>
  <Words>1057</Words>
  <Application>Microsoft Office PowerPoint</Application>
  <PresentationFormat>On-screen Show (4:3)</PresentationFormat>
  <Paragraphs>197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Heater-cooler units (HCUs)</vt:lpstr>
      <vt:lpstr>Zurich, Switzerland, 2011</vt:lpstr>
      <vt:lpstr>Seeking the source</vt:lpstr>
      <vt:lpstr>Wholly unsatisfactory design</vt:lpstr>
      <vt:lpstr>Aerosol tests</vt:lpstr>
      <vt:lpstr>Clinical presentation</vt:lpstr>
      <vt:lpstr>UK situation</vt:lpstr>
      <vt:lpstr>UK situation</vt:lpstr>
      <vt:lpstr>UK situation</vt:lpstr>
      <vt:lpstr>Risk assessment</vt:lpstr>
      <vt:lpstr>Mitigating / managing the risk</vt:lpstr>
      <vt:lpstr>Enhanced decontamination</vt:lpstr>
      <vt:lpstr>Biofilm</vt:lpstr>
      <vt:lpstr>Enhanced decon…failed!</vt:lpstr>
      <vt:lpstr>Other challenges</vt:lpstr>
      <vt:lpstr>Key questions</vt:lpstr>
      <vt:lpstr>Resources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74</cp:revision>
  <dcterms:created xsi:type="dcterms:W3CDTF">2015-03-09T16:50:51Z</dcterms:created>
  <dcterms:modified xsi:type="dcterms:W3CDTF">2017-02-09T07:40:53Z</dcterms:modified>
</cp:coreProperties>
</file>