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403" r:id="rId2"/>
    <p:sldId id="351" r:id="rId3"/>
    <p:sldId id="345" r:id="rId4"/>
    <p:sldId id="346" r:id="rId5"/>
    <p:sldId id="347" r:id="rId6"/>
    <p:sldId id="349" r:id="rId7"/>
    <p:sldId id="408" r:id="rId8"/>
    <p:sldId id="405" r:id="rId9"/>
    <p:sldId id="375" r:id="rId10"/>
    <p:sldId id="376" r:id="rId11"/>
    <p:sldId id="377" r:id="rId12"/>
    <p:sldId id="378" r:id="rId13"/>
    <p:sldId id="379" r:id="rId14"/>
    <p:sldId id="360" r:id="rId15"/>
    <p:sldId id="406" r:id="rId16"/>
    <p:sldId id="407" r:id="rId17"/>
    <p:sldId id="380" r:id="rId18"/>
    <p:sldId id="381" r:id="rId19"/>
    <p:sldId id="382" r:id="rId20"/>
    <p:sldId id="383" r:id="rId21"/>
    <p:sldId id="384" r:id="rId22"/>
    <p:sldId id="359" r:id="rId23"/>
    <p:sldId id="353" r:id="rId24"/>
    <p:sldId id="362" r:id="rId25"/>
    <p:sldId id="386" r:id="rId26"/>
    <p:sldId id="355" r:id="rId27"/>
    <p:sldId id="364" r:id="rId28"/>
    <p:sldId id="372" r:id="rId29"/>
    <p:sldId id="391" r:id="rId30"/>
    <p:sldId id="393" r:id="rId31"/>
    <p:sldId id="394" r:id="rId32"/>
    <p:sldId id="395" r:id="rId33"/>
    <p:sldId id="396" r:id="rId34"/>
    <p:sldId id="365" r:id="rId35"/>
    <p:sldId id="373" r:id="rId36"/>
    <p:sldId id="368" r:id="rId37"/>
    <p:sldId id="369" r:id="rId38"/>
    <p:sldId id="363" r:id="rId39"/>
    <p:sldId id="388" r:id="rId40"/>
    <p:sldId id="389" r:id="rId41"/>
    <p:sldId id="390" r:id="rId42"/>
    <p:sldId id="400" r:id="rId43"/>
    <p:sldId id="401" r:id="rId44"/>
    <p:sldId id="402" r:id="rId45"/>
    <p:sldId id="371" r:id="rId46"/>
    <p:sldId id="404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60" d="100"/>
          <a:sy n="60" d="100"/>
        </p:scale>
        <p:origin x="-1650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Images\Best%202010%20CDI%20ai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Blog\Images\biswas%20fidax%20contam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Presentations\3M%20webinar%202013\Salgad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rone\root\Home02\oj070\Document\Personal\Jon%20Otter%20consulting\Gama\Blog\150708%20Lee%20stud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lients\SJMMH\Manian%202011%20env%20pape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val>
            <c:numRef>
              <c:f>Sheet1!$A$1:$A$3</c:f>
              <c:numCache>
                <c:formatCode>General</c:formatCode>
                <c:ptCount val="3"/>
                <c:pt idx="0">
                  <c:v>2.7</c:v>
                </c:pt>
                <c:pt idx="1">
                  <c:v>3.8</c:v>
                </c:pt>
                <c:pt idx="2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244133888"/>
        <c:axId val="245344128"/>
      </c:barChart>
      <c:catAx>
        <c:axId val="244133888"/>
        <c:scaling>
          <c:orientation val="minMax"/>
        </c:scaling>
        <c:delete val="0"/>
        <c:axPos val="l"/>
        <c:majorTickMark val="out"/>
        <c:minorTickMark val="none"/>
        <c:tickLblPos val="nextTo"/>
        <c:crossAx val="245344128"/>
        <c:crosses val="autoZero"/>
        <c:auto val="1"/>
        <c:lblAlgn val="ctr"/>
        <c:lblOffset val="100"/>
        <c:noMultiLvlLbl val="0"/>
      </c:catAx>
      <c:valAx>
        <c:axId val="24534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44133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0199764982392E-2"/>
          <c:y val="5.4502369668246523E-2"/>
          <c:w val="0.91891891891891897"/>
          <c:h val="0.86018957345971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Positive swabs</c:v>
                </c:pt>
              </c:strCache>
            </c:strRef>
          </c:tx>
          <c:spPr>
            <a:solidFill>
              <a:schemeClr val="accent1"/>
            </a:solidFill>
            <a:ln w="15570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 w="31139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FF99"/>
              </a:solidFill>
              <a:ln w="31139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CCFFFF"/>
              </a:solidFill>
              <a:ln w="15570">
                <a:solidFill>
                  <a:schemeClr val="tx1"/>
                </a:solidFill>
                <a:prstDash val="solid"/>
              </a:ln>
            </c:spPr>
          </c:dPt>
          <c:cat>
            <c:numRef>
              <c:f>Sheet1!$B$1:$E$1</c:f>
              <c:numCache>
                <c:formatCode>General</c:formatCode>
                <c:ptCount val="4"/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90</c:v>
                </c:pt>
                <c:pt idx="1">
                  <c:v>66</c:v>
                </c:pt>
                <c:pt idx="2">
                  <c:v>72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5520128"/>
        <c:axId val="105526016"/>
      </c:barChart>
      <c:catAx>
        <c:axId val="10552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207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105526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5526016"/>
        <c:scaling>
          <c:orientation val="minMax"/>
        </c:scaling>
        <c:delete val="0"/>
        <c:axPos val="l"/>
        <c:majorGridlines>
          <c:spPr>
            <a:ln w="1557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89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1" b="1" i="0" u="none" strike="noStrike" baseline="0">
                <a:solidFill>
                  <a:schemeClr val="tx1"/>
                </a:solidFill>
                <a:latin typeface="Lucida Sans"/>
                <a:ea typeface="Lucida Sans"/>
                <a:cs typeface="Lucida Sans"/>
              </a:defRPr>
            </a:pPr>
            <a:endParaRPr lang="en-US"/>
          </a:p>
        </c:txPr>
        <c:crossAx val="105520128"/>
        <c:crosses val="autoZero"/>
        <c:crossBetween val="between"/>
      </c:valAx>
      <c:spPr>
        <a:noFill/>
        <a:ln w="2540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207" b="1" i="0" u="none" strike="noStrike" baseline="0">
          <a:solidFill>
            <a:schemeClr val="tx1"/>
          </a:solidFill>
          <a:latin typeface="Lucida Sans"/>
          <a:ea typeface="Lucida Sans"/>
          <a:cs typeface="Lucida San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% sites contaminated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Symptomatic</c:v>
                </c:pt>
                <c:pt idx="1">
                  <c:v>Asymptomatic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10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975872"/>
        <c:axId val="265040256"/>
      </c:barChart>
      <c:catAx>
        <c:axId val="264975872"/>
        <c:scaling>
          <c:orientation val="minMax"/>
        </c:scaling>
        <c:delete val="0"/>
        <c:axPos val="b"/>
        <c:majorTickMark val="out"/>
        <c:minorTickMark val="none"/>
        <c:tickLblPos val="nextTo"/>
        <c:crossAx val="265040256"/>
        <c:crosses val="autoZero"/>
        <c:auto val="1"/>
        <c:lblAlgn val="ctr"/>
        <c:lblOffset val="100"/>
        <c:noMultiLvlLbl val="0"/>
      </c:catAx>
      <c:valAx>
        <c:axId val="265040256"/>
        <c:scaling>
          <c:orientation val="minMax"/>
          <c:max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sites contaminated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4975872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% contaminated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cat>
            <c:multiLvlStrRef>
              <c:f>Sheet1!$A$2:$B$5</c:f>
              <c:multiLvlStrCache>
                <c:ptCount val="4"/>
                <c:lvl>
                  <c:pt idx="0">
                    <c:v>Vancomycin / metronidazole</c:v>
                  </c:pt>
                  <c:pt idx="1">
                    <c:v>Fidaxomicin</c:v>
                  </c:pt>
                  <c:pt idx="2">
                    <c:v>Vancomycin / metronidazole</c:v>
                  </c:pt>
                  <c:pt idx="3">
                    <c:v>Fidaxomicin</c:v>
                  </c:pt>
                </c:lvl>
                <c:lvl>
                  <c:pt idx="0">
                    <c:v>Rooms</c:v>
                  </c:pt>
                  <c:pt idx="2">
                    <c:v>Sites in rooms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57</c:v>
                </c:pt>
                <c:pt idx="1">
                  <c:v>37</c:v>
                </c:pt>
                <c:pt idx="2">
                  <c:v>27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609664"/>
        <c:axId val="166611200"/>
      </c:barChart>
      <c:catAx>
        <c:axId val="166609664"/>
        <c:scaling>
          <c:orientation val="minMax"/>
        </c:scaling>
        <c:delete val="0"/>
        <c:axPos val="b"/>
        <c:majorTickMark val="out"/>
        <c:minorTickMark val="none"/>
        <c:tickLblPos val="nextTo"/>
        <c:crossAx val="166611200"/>
        <c:crosses val="autoZero"/>
        <c:auto val="1"/>
        <c:lblAlgn val="ctr"/>
        <c:lblOffset val="100"/>
        <c:noMultiLvlLbl val="0"/>
      </c:catAx>
      <c:valAx>
        <c:axId val="1666112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contaminated with C. difficile</a:t>
                </a:r>
              </a:p>
            </c:rich>
          </c:tx>
          <c:layout>
            <c:manualLayout>
              <c:xMode val="edge"/>
              <c:yMode val="edge"/>
              <c:x val="0"/>
              <c:y val="6.026383541925293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6609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2540359218052"/>
          <c:y val="3.9830297956225391E-2"/>
          <c:w val="0.66321750074444719"/>
          <c:h val="0.8377816350463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HAI or MRSA / VRE colonisation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12.812500000000009</c:v>
                </c:pt>
                <c:pt idx="1">
                  <c:v>7.1428571428571415</c:v>
                </c:pt>
              </c:numCache>
            </c:numRef>
          </c:val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HAI only</c:v>
                </c:pt>
              </c:strCache>
            </c:strRef>
          </c:tx>
          <c:invertIfNegative val="0"/>
          <c:cat>
            <c:strRef>
              <c:f>Sheet1!$C$7:$D$7</c:f>
              <c:strCache>
                <c:ptCount val="2"/>
                <c:pt idx="0">
                  <c:v>Non copper</c:v>
                </c:pt>
                <c:pt idx="1">
                  <c:v>Copper</c:v>
                </c:pt>
              </c:strCache>
            </c:strRef>
          </c:cat>
          <c:val>
            <c:numRef>
              <c:f>Sheet1!$C$9:$D$9</c:f>
              <c:numCache>
                <c:formatCode>General</c:formatCode>
                <c:ptCount val="2"/>
                <c:pt idx="0">
                  <c:v>8.125</c:v>
                </c:pt>
                <c:pt idx="1">
                  <c:v>3.4013605442176882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280256"/>
        <c:axId val="169281792"/>
      </c:barChart>
      <c:catAx>
        <c:axId val="169280256"/>
        <c:scaling>
          <c:orientation val="minMax"/>
        </c:scaling>
        <c:delete val="0"/>
        <c:axPos val="b"/>
        <c:majorTickMark val="out"/>
        <c:minorTickMark val="none"/>
        <c:tickLblPos val="nextTo"/>
        <c:crossAx val="169281792"/>
        <c:crosses val="autoZero"/>
        <c:auto val="1"/>
        <c:lblAlgn val="ctr"/>
        <c:lblOffset val="100"/>
        <c:noMultiLvlLbl val="0"/>
      </c:catAx>
      <c:valAx>
        <c:axId val="1692817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% patients who acquired</a:t>
                </a:r>
              </a:p>
            </c:rich>
          </c:tx>
          <c:layout>
            <c:manualLayout>
              <c:xMode val="edge"/>
              <c:yMode val="edge"/>
              <c:x val="3.5047873680674134E-3"/>
              <c:y val="0.179202789676207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9280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766756424515637"/>
          <c:y val="9.3385228705366516E-2"/>
          <c:w val="0.38812390400830732"/>
          <c:h val="0.2714343928823618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7442804024496934"/>
          <c:h val="0.71960994459025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Control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44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Intervention period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>Acquisition rate (per 1000 at-risk patient days)</c:v>
                </c:pt>
                <c:pt idx="1">
                  <c:v>Environmental contamination (% sites contaminated)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330560"/>
        <c:axId val="169332096"/>
      </c:barChart>
      <c:catAx>
        <c:axId val="169330560"/>
        <c:scaling>
          <c:orientation val="minMax"/>
        </c:scaling>
        <c:delete val="0"/>
        <c:axPos val="b"/>
        <c:majorTickMark val="out"/>
        <c:minorTickMark val="none"/>
        <c:tickLblPos val="nextTo"/>
        <c:crossAx val="169332096"/>
        <c:crosses val="autoZero"/>
        <c:auto val="1"/>
        <c:lblAlgn val="ctr"/>
        <c:lblOffset val="100"/>
        <c:noMultiLvlLbl val="0"/>
      </c:catAx>
      <c:valAx>
        <c:axId val="169332096"/>
        <c:scaling>
          <c:orientation val="minMax"/>
          <c:max val="50"/>
        </c:scaling>
        <c:delete val="0"/>
        <c:axPos val="l"/>
        <c:numFmt formatCode="General" sourceLinked="1"/>
        <c:majorTickMark val="out"/>
        <c:minorTickMark val="none"/>
        <c:tickLblPos val="nextTo"/>
        <c:crossAx val="169330560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3301303900429618"/>
          <c:y val="0.12082601091461218"/>
          <c:w val="0.47808819516278123"/>
          <c:h val="0.172546448140222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% sites contaminated with A. baumannii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Sheet1!$B$31:$B$33</c:f>
              <c:numCache>
                <c:formatCode>General</c:formatCode>
                <c:ptCount val="3"/>
                <c:pt idx="0">
                  <c:v>12.1</c:v>
                </c:pt>
                <c:pt idx="1">
                  <c:v>1.8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% sites contaminated with MRSA</c:v>
                </c:pt>
              </c:strCache>
            </c:strRef>
          </c:tx>
          <c:invertIfNegative val="0"/>
          <c:cat>
            <c:strRef>
              <c:f>Sheet1!$A$31:$A$33</c:f>
              <c:strCache>
                <c:ptCount val="3"/>
                <c:pt idx="0">
                  <c:v>2 x bleach disinfection</c:v>
                </c:pt>
                <c:pt idx="1">
                  <c:v>4 x bleach disinfection</c:v>
                </c:pt>
                <c:pt idx="2">
                  <c:v>Bioquell</c:v>
                </c:pt>
              </c:strCache>
            </c:strRef>
          </c:cat>
          <c:val>
            <c:numRef>
              <c:f>Sheet1!$C$31:$C$33</c:f>
              <c:numCache>
                <c:formatCode>General</c:formatCode>
                <c:ptCount val="3"/>
                <c:pt idx="0">
                  <c:v>3.6</c:v>
                </c:pt>
                <c:pt idx="1">
                  <c:v>1.9000000000000001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359232"/>
        <c:axId val="169360768"/>
        <c:axId val="0"/>
      </c:bar3DChart>
      <c:catAx>
        <c:axId val="169359232"/>
        <c:scaling>
          <c:orientation val="minMax"/>
        </c:scaling>
        <c:delete val="0"/>
        <c:axPos val="b"/>
        <c:majorTickMark val="out"/>
        <c:minorTickMark val="none"/>
        <c:tickLblPos val="nextTo"/>
        <c:crossAx val="169360768"/>
        <c:crosses val="autoZero"/>
        <c:auto val="1"/>
        <c:lblAlgn val="ctr"/>
        <c:lblOffset val="100"/>
        <c:noMultiLvlLbl val="0"/>
      </c:catAx>
      <c:valAx>
        <c:axId val="169360768"/>
        <c:scaling>
          <c:orientation val="minMax"/>
          <c:max val="1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% sites contaminated</a:t>
                </a:r>
              </a:p>
            </c:rich>
          </c:tx>
          <c:layout>
            <c:manualLayout>
              <c:xMode val="edge"/>
              <c:yMode val="edge"/>
              <c:x val="8.9024199331388804E-3"/>
              <c:y val="0.2000526877484994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935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219286240923315"/>
          <c:y val="0.12187240138301172"/>
          <c:w val="0.31818699437436926"/>
          <c:h val="0.23783636834964464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276736"/>
        <c:axId val="170278272"/>
      </c:barChart>
      <c:catAx>
        <c:axId val="17027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70278272"/>
        <c:crosses val="autoZero"/>
        <c:auto val="1"/>
        <c:lblAlgn val="ctr"/>
        <c:lblOffset val="100"/>
        <c:noMultiLvlLbl val="0"/>
      </c:catAx>
      <c:valAx>
        <c:axId val="1702782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0276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65179650570403"/>
          <c:y val="0.35895529837293838"/>
          <c:w val="0.62657942767039321"/>
          <c:h val="0.60800225475171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reduction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C. difficile</c:v>
                </c:pt>
                <c:pt idx="1">
                  <c:v>MRSA</c:v>
                </c:pt>
                <c:pt idx="2">
                  <c:v>Acinetobacter</c:v>
                </c:pt>
                <c:pt idx="3">
                  <c:v>Stenotrophomonas</c:v>
                </c:pt>
                <c:pt idx="4">
                  <c:v>Coag neg staph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-43</c:v>
                </c:pt>
                <c:pt idx="1">
                  <c:v>-47</c:v>
                </c:pt>
                <c:pt idx="2">
                  <c:v>-53</c:v>
                </c:pt>
                <c:pt idx="3">
                  <c:v>-52</c:v>
                </c:pt>
                <c:pt idx="4">
                  <c:v>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609664"/>
        <c:axId val="170615552"/>
      </c:barChart>
      <c:catAx>
        <c:axId val="170609664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i="1"/>
            </a:pPr>
            <a:endParaRPr lang="en-US"/>
          </a:p>
        </c:txPr>
        <c:crossAx val="170615552"/>
        <c:crosses val="autoZero"/>
        <c:auto val="1"/>
        <c:lblAlgn val="ctr"/>
        <c:lblOffset val="100"/>
        <c:noMultiLvlLbl val="0"/>
      </c:catAx>
      <c:valAx>
        <c:axId val="1706155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% reduction</a:t>
                </a:r>
                <a:r>
                  <a:rPr lang="en-US" b="0" baseline="0" dirty="0" smtClean="0"/>
                  <a:t> in acquisition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1.0081913563071298E-2"/>
              <c:y val="0.408693457492184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0609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500">
          <a:latin typeface="Verdana" pitchFamily="34" charset="0"/>
          <a:ea typeface="Verdana" pitchFamily="34" charset="0"/>
          <a:cs typeface="Verdana" pitchFamily="34" charset="0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91BC12-C561-48F0-9019-F00AB2EBF7B9}" type="doc">
      <dgm:prSet loTypeId="urn:microsoft.com/office/officeart/2005/8/layout/radial5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F0819690-0419-4399-8090-06DC50740768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failure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F040AD-B617-48FA-A982-15C2848CDE15}" type="parTrans" cxnId="{F82E702E-4A22-4EB7-A9E6-CE121A0A89B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481665-9D2A-40C3-84BE-C573393E3C52}" type="sibTrans" cxnId="{F82E702E-4A22-4EB7-A9E6-CE121A0A89B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3D7DD-7B0F-4923-BA14-784B67D78C25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3A4A8F-E0A3-4DDE-97D9-575431F718D2}" type="parTrans" cxnId="{A7031AB2-1F23-455D-BC38-C7F4C2B4B781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FBF4CE-9A0B-43CA-B06A-B741ECEC808D}" type="sibTrans" cxnId="{A7031AB2-1F23-455D-BC38-C7F4C2B4B78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9CB101-C16A-4DDF-91AD-C95CDFDAE3C1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Product</a:t>
          </a:r>
        </a:p>
      </dgm:t>
    </dgm:pt>
    <dgm:pt modelId="{29689444-0EB5-432D-BFBB-BFF935A215F7}" type="parTrans" cxnId="{2F17F1FA-DF40-44A6-B207-BF726DFDB1F7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AB5444-6AF3-4E34-B36A-43FF50A26D6D}" type="sibTrans" cxnId="{2F17F1FA-DF40-44A6-B207-BF726DFDB1F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1BD9ED-8BF9-4515-874A-8261B75BE080}">
      <dgm:prSet phldrT="[Text]" custT="1"/>
      <dgm:spPr>
        <a:ln w="50800">
          <a:solidFill>
            <a:schemeClr val="tx1"/>
          </a:solidFill>
        </a:ln>
      </dgm:spPr>
      <dgm:t>
        <a:bodyPr/>
        <a:lstStyle/>
        <a:p>
          <a:r>
            <a:rPr lang="en-GB" sz="2400" u="sng" dirty="0" smtClean="0">
              <a:latin typeface="Arial" panose="020B0604020202020204" pitchFamily="34" charset="0"/>
              <a:cs typeface="Arial" panose="020B0604020202020204" pitchFamily="34" charset="0"/>
            </a:rPr>
            <a:t>Procedure</a:t>
          </a:r>
          <a:endParaRPr lang="en-GB" sz="2400" u="sng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F21F20-FA11-41BE-8297-ADAA4A6BD826}" type="parTrans" cxnId="{C24EC5A5-31E6-4652-AB2F-B0D488C2A2CA}">
      <dgm:prSet/>
      <dgm:spPr>
        <a:ln w="50800">
          <a:solidFill>
            <a:schemeClr val="tx1"/>
          </a:solidFill>
        </a:ln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52D51-5CB8-42DF-B5E1-B27913E360A4}" type="sibTrans" cxnId="{C24EC5A5-31E6-4652-AB2F-B0D488C2A2CA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84AFC7-3434-4BD4-BF6F-59D3729F69EF}" type="pres">
      <dgm:prSet presAssocID="{BC91BC12-C561-48F0-9019-F00AB2EBF7B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E92F848-E70E-4BFB-AAC7-840DDB1AFDCE}" type="pres">
      <dgm:prSet presAssocID="{F0819690-0419-4399-8090-06DC50740768}" presName="centerShape" presStyleLbl="node0" presStyleIdx="0" presStyleCnt="1" custScaleX="127842" custScaleY="127842" custLinFactNeighborX="-318" custLinFactNeighborY="7852"/>
      <dgm:spPr/>
      <dgm:t>
        <a:bodyPr/>
        <a:lstStyle/>
        <a:p>
          <a:endParaRPr lang="en-GB"/>
        </a:p>
      </dgm:t>
    </dgm:pt>
    <dgm:pt modelId="{25F08B99-8843-4357-B426-CC272F46B5EF}" type="pres">
      <dgm:prSet presAssocID="{263A4A8F-E0A3-4DDE-97D9-575431F718D2}" presName="parTrans" presStyleLbl="sibTrans2D1" presStyleIdx="0" presStyleCnt="3" custAng="10800000"/>
      <dgm:spPr/>
      <dgm:t>
        <a:bodyPr/>
        <a:lstStyle/>
        <a:p>
          <a:endParaRPr lang="en-GB"/>
        </a:p>
      </dgm:t>
    </dgm:pt>
    <dgm:pt modelId="{75249939-EC8F-4707-B7E9-DFFBC87A778F}" type="pres">
      <dgm:prSet presAssocID="{263A4A8F-E0A3-4DDE-97D9-575431F718D2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A3766DDC-13F7-466F-B8FB-9EB3569E4334}" type="pres">
      <dgm:prSet presAssocID="{E0A3D7DD-7B0F-4923-BA14-784B67D78C25}" presName="node" presStyleLbl="node1" presStyleIdx="0" presStyleCnt="3" custScaleX="136429" custScaleY="136429" custRadScaleRad="98402" custRadScaleInc="8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F0E9A4-0569-44D8-89BE-F1E70C6FA8DB}" type="pres">
      <dgm:prSet presAssocID="{29689444-0EB5-432D-BFBB-BFF935A215F7}" presName="parTrans" presStyleLbl="sibTrans2D1" presStyleIdx="1" presStyleCnt="3" custAng="11115974"/>
      <dgm:spPr/>
      <dgm:t>
        <a:bodyPr/>
        <a:lstStyle/>
        <a:p>
          <a:endParaRPr lang="en-GB"/>
        </a:p>
      </dgm:t>
    </dgm:pt>
    <dgm:pt modelId="{91FC7A00-A050-4A78-93AA-C50A086C0DBA}" type="pres">
      <dgm:prSet presAssocID="{29689444-0EB5-432D-BFBB-BFF935A215F7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E05B8B5D-0BD0-498F-A701-44A462896BDF}" type="pres">
      <dgm:prSet presAssocID="{D99CB101-C16A-4DDF-91AD-C95CDFDAE3C1}" presName="node" presStyleLbl="node1" presStyleIdx="1" presStyleCnt="3" custScaleX="136429" custScaleY="136429" custRadScaleRad="115632" custRadScaleInc="-89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7DB6C5-77FB-4864-A8AD-BEA4A8CC7182}" type="pres">
      <dgm:prSet presAssocID="{04F21F20-FA11-41BE-8297-ADAA4A6BD826}" presName="parTrans" presStyleLbl="sibTrans2D1" presStyleIdx="2" presStyleCnt="3" custAng="10573874"/>
      <dgm:spPr/>
      <dgm:t>
        <a:bodyPr/>
        <a:lstStyle/>
        <a:p>
          <a:endParaRPr lang="en-GB"/>
        </a:p>
      </dgm:t>
    </dgm:pt>
    <dgm:pt modelId="{38C1EBF6-8048-4AF0-86CB-57DD48EF550E}" type="pres">
      <dgm:prSet presAssocID="{04F21F20-FA11-41BE-8297-ADAA4A6BD826}" presName="connectorText" presStyleLbl="sibTrans2D1" presStyleIdx="2" presStyleCnt="3"/>
      <dgm:spPr/>
      <dgm:t>
        <a:bodyPr/>
        <a:lstStyle/>
        <a:p>
          <a:endParaRPr lang="en-GB"/>
        </a:p>
      </dgm:t>
    </dgm:pt>
    <dgm:pt modelId="{AB9ABA9A-BB7A-4246-8818-EDAAECA948EF}" type="pres">
      <dgm:prSet presAssocID="{ED1BD9ED-8BF9-4515-874A-8261B75BE080}" presName="node" presStyleLbl="node1" presStyleIdx="2" presStyleCnt="3" custScaleX="136429" custScaleY="136429" custRadScaleRad="117882" custRadScaleInc="72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F17F1FA-DF40-44A6-B207-BF726DFDB1F7}" srcId="{F0819690-0419-4399-8090-06DC50740768}" destId="{D99CB101-C16A-4DDF-91AD-C95CDFDAE3C1}" srcOrd="1" destOrd="0" parTransId="{29689444-0EB5-432D-BFBB-BFF935A215F7}" sibTransId="{EFAB5444-6AF3-4E34-B36A-43FF50A26D6D}"/>
    <dgm:cxn modelId="{F82E702E-4A22-4EB7-A9E6-CE121A0A89BB}" srcId="{BC91BC12-C561-48F0-9019-F00AB2EBF7B9}" destId="{F0819690-0419-4399-8090-06DC50740768}" srcOrd="0" destOrd="0" parTransId="{A3F040AD-B617-48FA-A982-15C2848CDE15}" sibTransId="{18481665-9D2A-40C3-84BE-C573393E3C52}"/>
    <dgm:cxn modelId="{1C6CD6B4-7C97-4BC7-87D8-5B13040E40D9}" type="presOf" srcId="{263A4A8F-E0A3-4DDE-97D9-575431F718D2}" destId="{75249939-EC8F-4707-B7E9-DFFBC87A778F}" srcOrd="1" destOrd="0" presId="urn:microsoft.com/office/officeart/2005/8/layout/radial5"/>
    <dgm:cxn modelId="{A7031AB2-1F23-455D-BC38-C7F4C2B4B781}" srcId="{F0819690-0419-4399-8090-06DC50740768}" destId="{E0A3D7DD-7B0F-4923-BA14-784B67D78C25}" srcOrd="0" destOrd="0" parTransId="{263A4A8F-E0A3-4DDE-97D9-575431F718D2}" sibTransId="{32FBF4CE-9A0B-43CA-B06A-B741ECEC808D}"/>
    <dgm:cxn modelId="{646BF0D9-E1CD-401D-9238-F12C4DB78A93}" type="presOf" srcId="{ED1BD9ED-8BF9-4515-874A-8261B75BE080}" destId="{AB9ABA9A-BB7A-4246-8818-EDAAECA948EF}" srcOrd="0" destOrd="0" presId="urn:microsoft.com/office/officeart/2005/8/layout/radial5"/>
    <dgm:cxn modelId="{61F5C7A1-1866-4E08-9A32-A975351C6615}" type="presOf" srcId="{F0819690-0419-4399-8090-06DC50740768}" destId="{4E92F848-E70E-4BFB-AAC7-840DDB1AFDCE}" srcOrd="0" destOrd="0" presId="urn:microsoft.com/office/officeart/2005/8/layout/radial5"/>
    <dgm:cxn modelId="{EC917D45-2CE3-4186-8939-1FB584AD223C}" type="presOf" srcId="{04F21F20-FA11-41BE-8297-ADAA4A6BD826}" destId="{2D7DB6C5-77FB-4864-A8AD-BEA4A8CC7182}" srcOrd="0" destOrd="0" presId="urn:microsoft.com/office/officeart/2005/8/layout/radial5"/>
    <dgm:cxn modelId="{76C4E39F-F500-48CA-9909-D39D149EDD81}" type="presOf" srcId="{29689444-0EB5-432D-BFBB-BFF935A215F7}" destId="{D9F0E9A4-0569-44D8-89BE-F1E70C6FA8DB}" srcOrd="0" destOrd="0" presId="urn:microsoft.com/office/officeart/2005/8/layout/radial5"/>
    <dgm:cxn modelId="{D3AFF5FA-3A7E-4CCD-A8C6-F2082AC18395}" type="presOf" srcId="{29689444-0EB5-432D-BFBB-BFF935A215F7}" destId="{91FC7A00-A050-4A78-93AA-C50A086C0DBA}" srcOrd="1" destOrd="0" presId="urn:microsoft.com/office/officeart/2005/8/layout/radial5"/>
    <dgm:cxn modelId="{4C24E3A5-4B05-43C6-9091-9BA3ABB05155}" type="presOf" srcId="{D99CB101-C16A-4DDF-91AD-C95CDFDAE3C1}" destId="{E05B8B5D-0BD0-498F-A701-44A462896BDF}" srcOrd="0" destOrd="0" presId="urn:microsoft.com/office/officeart/2005/8/layout/radial5"/>
    <dgm:cxn modelId="{2B3FE02E-3622-44F4-9C7E-6AE87C0FBA00}" type="presOf" srcId="{BC91BC12-C561-48F0-9019-F00AB2EBF7B9}" destId="{7A84AFC7-3434-4BD4-BF6F-59D3729F69EF}" srcOrd="0" destOrd="0" presId="urn:microsoft.com/office/officeart/2005/8/layout/radial5"/>
    <dgm:cxn modelId="{A9309DDA-7F5B-487B-B27C-37681E08993D}" type="presOf" srcId="{E0A3D7DD-7B0F-4923-BA14-784B67D78C25}" destId="{A3766DDC-13F7-466F-B8FB-9EB3569E4334}" srcOrd="0" destOrd="0" presId="urn:microsoft.com/office/officeart/2005/8/layout/radial5"/>
    <dgm:cxn modelId="{C24EC5A5-31E6-4652-AB2F-B0D488C2A2CA}" srcId="{F0819690-0419-4399-8090-06DC50740768}" destId="{ED1BD9ED-8BF9-4515-874A-8261B75BE080}" srcOrd="2" destOrd="0" parTransId="{04F21F20-FA11-41BE-8297-ADAA4A6BD826}" sibTransId="{90B52D51-5CB8-42DF-B5E1-B27913E360A4}"/>
    <dgm:cxn modelId="{1669F97B-7F0E-4C9F-A0D3-9A6372B61C46}" type="presOf" srcId="{263A4A8F-E0A3-4DDE-97D9-575431F718D2}" destId="{25F08B99-8843-4357-B426-CC272F46B5EF}" srcOrd="0" destOrd="0" presId="urn:microsoft.com/office/officeart/2005/8/layout/radial5"/>
    <dgm:cxn modelId="{43DE7E46-5C3D-460A-BDF0-B8BDAC0966D5}" type="presOf" srcId="{04F21F20-FA11-41BE-8297-ADAA4A6BD826}" destId="{38C1EBF6-8048-4AF0-86CB-57DD48EF550E}" srcOrd="1" destOrd="0" presId="urn:microsoft.com/office/officeart/2005/8/layout/radial5"/>
    <dgm:cxn modelId="{E6BABC0C-93ED-42D9-A888-60E4F2F78CF7}" type="presParOf" srcId="{7A84AFC7-3434-4BD4-BF6F-59D3729F69EF}" destId="{4E92F848-E70E-4BFB-AAC7-840DDB1AFDCE}" srcOrd="0" destOrd="0" presId="urn:microsoft.com/office/officeart/2005/8/layout/radial5"/>
    <dgm:cxn modelId="{8EB703C7-5A97-41AE-8441-2A398A6C1C41}" type="presParOf" srcId="{7A84AFC7-3434-4BD4-BF6F-59D3729F69EF}" destId="{25F08B99-8843-4357-B426-CC272F46B5EF}" srcOrd="1" destOrd="0" presId="urn:microsoft.com/office/officeart/2005/8/layout/radial5"/>
    <dgm:cxn modelId="{413C97C1-882C-410E-950D-0165ED45C7A3}" type="presParOf" srcId="{25F08B99-8843-4357-B426-CC272F46B5EF}" destId="{75249939-EC8F-4707-B7E9-DFFBC87A778F}" srcOrd="0" destOrd="0" presId="urn:microsoft.com/office/officeart/2005/8/layout/radial5"/>
    <dgm:cxn modelId="{D018F0D9-C735-4C31-8811-8AD8D1C7B0EA}" type="presParOf" srcId="{7A84AFC7-3434-4BD4-BF6F-59D3729F69EF}" destId="{A3766DDC-13F7-466F-B8FB-9EB3569E4334}" srcOrd="2" destOrd="0" presId="urn:microsoft.com/office/officeart/2005/8/layout/radial5"/>
    <dgm:cxn modelId="{A21438E0-1F57-4706-9351-61C5654D1671}" type="presParOf" srcId="{7A84AFC7-3434-4BD4-BF6F-59D3729F69EF}" destId="{D9F0E9A4-0569-44D8-89BE-F1E70C6FA8DB}" srcOrd="3" destOrd="0" presId="urn:microsoft.com/office/officeart/2005/8/layout/radial5"/>
    <dgm:cxn modelId="{5A12F53A-1B67-4922-97EF-64E47A746212}" type="presParOf" srcId="{D9F0E9A4-0569-44D8-89BE-F1E70C6FA8DB}" destId="{91FC7A00-A050-4A78-93AA-C50A086C0DBA}" srcOrd="0" destOrd="0" presId="urn:microsoft.com/office/officeart/2005/8/layout/radial5"/>
    <dgm:cxn modelId="{4F705825-2811-471D-89A3-E92B6FB2B092}" type="presParOf" srcId="{7A84AFC7-3434-4BD4-BF6F-59D3729F69EF}" destId="{E05B8B5D-0BD0-498F-A701-44A462896BDF}" srcOrd="4" destOrd="0" presId="urn:microsoft.com/office/officeart/2005/8/layout/radial5"/>
    <dgm:cxn modelId="{5CB44989-CB42-4A2A-922E-05577DB672A0}" type="presParOf" srcId="{7A84AFC7-3434-4BD4-BF6F-59D3729F69EF}" destId="{2D7DB6C5-77FB-4864-A8AD-BEA4A8CC7182}" srcOrd="5" destOrd="0" presId="urn:microsoft.com/office/officeart/2005/8/layout/radial5"/>
    <dgm:cxn modelId="{BF0082A2-D927-4B58-B3AE-336CA037CF95}" type="presParOf" srcId="{2D7DB6C5-77FB-4864-A8AD-BEA4A8CC7182}" destId="{38C1EBF6-8048-4AF0-86CB-57DD48EF550E}" srcOrd="0" destOrd="0" presId="urn:microsoft.com/office/officeart/2005/8/layout/radial5"/>
    <dgm:cxn modelId="{6B5A1791-73BE-4506-8DF5-4569D3BE7E07}" type="presParOf" srcId="{7A84AFC7-3434-4BD4-BF6F-59D3729F69EF}" destId="{AB9ABA9A-BB7A-4246-8818-EDAAECA948EF}" srcOrd="6" destOrd="0" presId="urn:microsoft.com/office/officeart/2005/8/layout/radial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2F848-E70E-4BFB-AAC7-840DDB1AFDCE}">
      <dsp:nvSpPr>
        <dsp:cNvPr id="0" name=""/>
        <dsp:cNvSpPr/>
      </dsp:nvSpPr>
      <dsp:spPr>
        <a:xfrm>
          <a:off x="3127884" y="2770679"/>
          <a:ext cx="2141645" cy="21416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Cleaning / disinfection failure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41521" y="3084316"/>
        <a:ext cx="1514371" cy="1514371"/>
      </dsp:txXfrm>
    </dsp:sp>
    <dsp:sp modelId="{25F08B99-8843-4357-B426-CC272F46B5EF}">
      <dsp:nvSpPr>
        <dsp:cNvPr id="0" name=""/>
        <dsp:cNvSpPr/>
      </dsp:nvSpPr>
      <dsp:spPr>
        <a:xfrm rot="5444089">
          <a:off x="4060828" y="2178763"/>
          <a:ext cx="310511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08002" y="2255342"/>
        <a:ext cx="217358" cy="369455"/>
      </dsp:txXfrm>
    </dsp:sp>
    <dsp:sp modelId="{A3766DDC-13F7-466F-B8FB-9EB3569E4334}">
      <dsp:nvSpPr>
        <dsp:cNvPr id="0" name=""/>
        <dsp:cNvSpPr/>
      </dsp:nvSpPr>
      <dsp:spPr>
        <a:xfrm>
          <a:off x="3000393" y="-285762"/>
          <a:ext cx="2470808" cy="24708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External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62234" y="76079"/>
        <a:ext cx="1747126" cy="1747126"/>
      </dsp:txXfrm>
    </dsp:sp>
    <dsp:sp modelId="{D9F0E9A4-0569-44D8-89BE-F1E70C6FA8DB}">
      <dsp:nvSpPr>
        <dsp:cNvPr id="0" name=""/>
        <dsp:cNvSpPr/>
      </dsp:nvSpPr>
      <dsp:spPr>
        <a:xfrm rot="12140055">
          <a:off x="5321202" y="3918744"/>
          <a:ext cx="263707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97347" y="4056928"/>
        <a:ext cx="184595" cy="369455"/>
      </dsp:txXfrm>
    </dsp:sp>
    <dsp:sp modelId="{E05B8B5D-0BD0-498F-A701-44A462896BDF}">
      <dsp:nvSpPr>
        <dsp:cNvPr id="0" name=""/>
        <dsp:cNvSpPr/>
      </dsp:nvSpPr>
      <dsp:spPr>
        <a:xfrm>
          <a:off x="5643603" y="3429029"/>
          <a:ext cx="2470808" cy="24708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Product</a:t>
          </a:r>
        </a:p>
      </dsp:txBody>
      <dsp:txXfrm>
        <a:off x="6005444" y="3790870"/>
        <a:ext cx="1747126" cy="1747126"/>
      </dsp:txXfrm>
    </dsp:sp>
    <dsp:sp modelId="{2D7DB6C5-77FB-4864-A8AD-BEA4A8CC7182}">
      <dsp:nvSpPr>
        <dsp:cNvPr id="0" name=""/>
        <dsp:cNvSpPr/>
      </dsp:nvSpPr>
      <dsp:spPr>
        <a:xfrm rot="20294775">
          <a:off x="2810612" y="3940463"/>
          <a:ext cx="269701" cy="615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080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813493" y="4078608"/>
        <a:ext cx="188791" cy="369455"/>
      </dsp:txXfrm>
    </dsp:sp>
    <dsp:sp modelId="{AB9ABA9A-BB7A-4246-8818-EDAAECA948EF}">
      <dsp:nvSpPr>
        <dsp:cNvPr id="0" name=""/>
        <dsp:cNvSpPr/>
      </dsp:nvSpPr>
      <dsp:spPr>
        <a:xfrm>
          <a:off x="285756" y="3475310"/>
          <a:ext cx="2470808" cy="2470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Procedure</a:t>
          </a:r>
          <a:endParaRPr lang="en-GB" sz="2400" u="sng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597" y="3837151"/>
        <a:ext cx="1747126" cy="1747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0.05952</cdr:x>
      <cdr:y>0.12</cdr:y>
    </cdr:from>
    <cdr:to>
      <cdr:x>0.91667</cdr:x>
      <cdr:y>0.2234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7190" y="428628"/>
          <a:ext cx="51435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/>
        <a:p xmlns:a="http://schemas.openxmlformats.org/drawingml/2006/main">
          <a:r>
            <a:rPr lang="en-GB" sz="1800" b="0" dirty="0" smtClean="0">
              <a:solidFill>
                <a:schemeClr val="bg1"/>
              </a:solidFill>
              <a:latin typeface="+mn-lt"/>
            </a:rPr>
            <a:t>Previous positive room culture results</a:t>
          </a:r>
          <a:endParaRPr lang="en-GB" sz="1800" b="0" dirty="0">
            <a:solidFill>
              <a:schemeClr val="bg1"/>
            </a:solidFill>
            <a:latin typeface="+mn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Survive</a:t>
            </a:r>
            <a:r>
              <a:rPr lang="en-GB" baseline="0" dirty="0" smtClean="0"/>
              <a:t> for extended periods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439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2/26/2017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769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395288" y="7459663"/>
            <a:ext cx="8367712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3748088" y="7010400"/>
            <a:ext cx="16462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2/26/2017</a:t>
            </a:fld>
            <a:endParaRPr lang="en-GB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38615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228600" y="914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642938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250031" y="821531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604838" y="604838"/>
            <a:ext cx="5984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357313" y="6000750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</p:spTree>
    <p:extLst>
      <p:ext uri="{BB962C8B-B14F-4D97-AF65-F5344CB8AC3E}">
        <p14:creationId xmlns:p14="http://schemas.microsoft.com/office/powerpoint/2010/main" val="496112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</a:t>
            </a:r>
            <a:r>
              <a:rPr lang="en-GB" sz="1000" dirty="0" smtClean="0">
                <a:solidFill>
                  <a:schemeClr val="bg1"/>
                </a:solidFill>
                <a:latin typeface="Verdana" pitchFamily="34" charset="0"/>
                <a:cs typeface="+mn-cs"/>
              </a:rPr>
              <a:t>with text </a:t>
            </a: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1" y="116632"/>
            <a:ext cx="4320480" cy="9255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2/26/2017</a:t>
            </a:fld>
            <a:endParaRPr lang="en-GB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116632"/>
            <a:ext cx="4441430" cy="711200"/>
          </a:xfr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87612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6"/>
          <p:cNvSpPr>
            <a:spLocks noChangeShapeType="1"/>
          </p:cNvSpPr>
          <p:nvPr/>
        </p:nvSpPr>
        <p:spPr bwMode="auto">
          <a:xfrm rot="16200000" flipH="1">
            <a:off x="9372600" y="5181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 rot="16200000">
            <a:off x="9106694" y="62079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 flipH="1">
            <a:off x="91440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 flipH="1">
            <a:off x="381000" y="687387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9372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-76200" y="7178675"/>
            <a:ext cx="501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7696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 flipH="1">
            <a:off x="7315200" y="6873875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50"/>
          <p:cNvSpPr txBox="1">
            <a:spLocks noChangeArrowheads="1"/>
          </p:cNvSpPr>
          <p:nvPr/>
        </p:nvSpPr>
        <p:spPr bwMode="auto">
          <a:xfrm>
            <a:off x="7061200" y="7102475"/>
            <a:ext cx="939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>
            <a:off x="8763000" y="6858000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Line 46"/>
          <p:cNvSpPr>
            <a:spLocks noChangeShapeType="1"/>
          </p:cNvSpPr>
          <p:nvPr/>
        </p:nvSpPr>
        <p:spPr bwMode="auto">
          <a:xfrm rot="16200000" flipH="1">
            <a:off x="9372600" y="5562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9144000" y="54864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2" name="Text Box 50"/>
          <p:cNvSpPr txBox="1">
            <a:spLocks noChangeArrowheads="1"/>
          </p:cNvSpPr>
          <p:nvPr/>
        </p:nvSpPr>
        <p:spPr bwMode="auto">
          <a:xfrm>
            <a:off x="8763000" y="7239000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3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4" name="Line 40"/>
          <p:cNvSpPr>
            <a:spLocks noChangeShapeType="1"/>
          </p:cNvSpPr>
          <p:nvPr/>
        </p:nvSpPr>
        <p:spPr bwMode="auto">
          <a:xfrm rot="16200000" flipH="1">
            <a:off x="9372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6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8" name="Rectangle 4"/>
          <p:cNvSpPr/>
          <p:nvPr/>
        </p:nvSpPr>
        <p:spPr>
          <a:xfrm>
            <a:off x="0" y="0"/>
            <a:ext cx="7286625" cy="6858000"/>
          </a:xfrm>
          <a:prstGeom prst="rect">
            <a:avLst/>
          </a:prstGeom>
          <a:gradFill flip="none" rotWithShape="1">
            <a:gsLst>
              <a:gs pos="0">
                <a:srgbClr val="D7EFF9"/>
              </a:gs>
              <a:gs pos="48000">
                <a:srgbClr val="DAE6ED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39" name="Straight Connector 5"/>
          <p:cNvCxnSpPr/>
          <p:nvPr/>
        </p:nvCxnSpPr>
        <p:spPr>
          <a:xfrm>
            <a:off x="357188" y="6143625"/>
            <a:ext cx="6572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ine 44"/>
          <p:cNvSpPr>
            <a:spLocks noChangeShapeType="1"/>
          </p:cNvSpPr>
          <p:nvPr/>
        </p:nvSpPr>
        <p:spPr bwMode="auto">
          <a:xfrm rot="10800000" flipH="1">
            <a:off x="-1000125" y="5791200"/>
            <a:ext cx="0" cy="10668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rot="16200000" flipH="1">
            <a:off x="-500062" y="5286375"/>
            <a:ext cx="0" cy="1000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 flipH="1">
            <a:off x="7315200" y="7159625"/>
            <a:ext cx="3175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 rot="10800000" flipH="1">
            <a:off x="428625" y="7572375"/>
            <a:ext cx="68484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rot="10800000" flipH="1">
            <a:off x="-939800" y="-39688"/>
            <a:ext cx="0" cy="182880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 rot="16200000" flipH="1">
            <a:off x="-562769" y="1280319"/>
            <a:ext cx="0" cy="10175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 rot="16200000">
            <a:off x="-1493838" y="904875"/>
            <a:ext cx="803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50mm</a:t>
            </a: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-1857375" y="1857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-1857375" y="5286375"/>
            <a:ext cx="124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9" name="Text Box 47"/>
          <p:cNvSpPr txBox="1">
            <a:spLocks noChangeArrowheads="1"/>
          </p:cNvSpPr>
          <p:nvPr/>
        </p:nvSpPr>
        <p:spPr bwMode="auto">
          <a:xfrm rot="16200000">
            <a:off x="-1388269" y="624601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 rot="16200000">
            <a:off x="-1976437" y="3721100"/>
            <a:ext cx="3352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Maximum height of any graphic/image with text</a:t>
            </a:r>
          </a:p>
        </p:txBody>
      </p:sp>
      <p:sp>
        <p:nvSpPr>
          <p:cNvPr id="51" name="Line 79"/>
          <p:cNvSpPr>
            <a:spLocks noChangeShapeType="1"/>
          </p:cNvSpPr>
          <p:nvPr/>
        </p:nvSpPr>
        <p:spPr bwMode="auto">
          <a:xfrm rot="10800000" flipH="1">
            <a:off x="-571500" y="1789113"/>
            <a:ext cx="20637" cy="396240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2" name="Text Box 80"/>
          <p:cNvSpPr txBox="1">
            <a:spLocks noChangeArrowheads="1"/>
          </p:cNvSpPr>
          <p:nvPr/>
        </p:nvSpPr>
        <p:spPr bwMode="auto">
          <a:xfrm>
            <a:off x="-3071813" y="4286250"/>
            <a:ext cx="1828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Images should not be used on the title slides.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3" name="Line 46"/>
          <p:cNvSpPr>
            <a:spLocks noChangeShapeType="1"/>
          </p:cNvSpPr>
          <p:nvPr/>
        </p:nvSpPr>
        <p:spPr bwMode="auto">
          <a:xfrm rot="16200000" flipH="1">
            <a:off x="-464344" y="5631656"/>
            <a:ext cx="0" cy="92868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 rot="16200000">
            <a:off x="-1153319" y="6303169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 rot="10800000">
            <a:off x="-928688" y="6143625"/>
            <a:ext cx="0" cy="7143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2857500" y="7358063"/>
            <a:ext cx="16462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57" name="TextBox 24"/>
          <p:cNvSpPr txBox="1"/>
          <p:nvPr/>
        </p:nvSpPr>
        <p:spPr>
          <a:xfrm>
            <a:off x="4562475" y="6381750"/>
            <a:ext cx="2428875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800" dirty="0">
                <a:solidFill>
                  <a:srgbClr val="00BCFF"/>
                </a:solidFill>
                <a:latin typeface="+mj-lt"/>
              </a:rPr>
              <a:t>© Bioquell UK Ltd (2010).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2643182"/>
            <a:ext cx="6548812" cy="14700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4143379"/>
            <a:ext cx="6548812" cy="928695"/>
          </a:xfrm>
        </p:spPr>
        <p:txBody>
          <a:bodyPr/>
          <a:lstStyle>
            <a:lvl1pPr marL="0" indent="0" algn="l">
              <a:buNone/>
              <a:defRPr>
                <a:solidFill>
                  <a:srgbClr val="4B63A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57188" y="5072074"/>
            <a:ext cx="5500687" cy="758657"/>
          </a:xfrm>
        </p:spPr>
        <p:txBody>
          <a:bodyPr anchor="b">
            <a:noAutofit/>
          </a:bodyPr>
          <a:lstStyle>
            <a:lvl1pPr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" name="Date Placeholder 3"/>
          <p:cNvSpPr>
            <a:spLocks noGrp="1"/>
          </p:cNvSpPr>
          <p:nvPr>
            <p:ph type="dt" sz="half" idx="14"/>
          </p:nvPr>
        </p:nvSpPr>
        <p:spPr>
          <a:xfrm>
            <a:off x="1000125" y="6286500"/>
            <a:ext cx="1071563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40828-BF6B-466B-A314-5115E7C83516}" type="datetimeFigureOut">
              <a:rPr lang="en-US"/>
              <a:pPr>
                <a:defRPr/>
              </a:pPr>
              <a:t>2/26/2017</a:t>
            </a:fld>
            <a:endParaRPr lang="en-GB" dirty="0"/>
          </a:p>
        </p:txBody>
      </p:sp>
      <p:sp>
        <p:nvSpPr>
          <p:cNvPr id="5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071688" y="6286500"/>
            <a:ext cx="2428875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57188" y="6286500"/>
            <a:ext cx="571500" cy="214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D16C4-A043-4B94-AE01-C56FCBA356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44965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228600" y="6645275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228600" y="6248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3071813" y="2357438"/>
            <a:ext cx="1981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0955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77788" y="-533400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1588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37941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228600" y="1524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896938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9372600" y="-228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9296400" y="60325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8704263" y="-533400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8780463" y="-304800"/>
            <a:ext cx="0" cy="2841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9161463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9644063" y="928688"/>
            <a:ext cx="30575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838200" y="6537325"/>
            <a:ext cx="592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357313" y="1571625"/>
            <a:ext cx="1243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689100" y="714375"/>
            <a:ext cx="111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228600" y="1128713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500063" y="428625"/>
            <a:ext cx="0" cy="85725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250031" y="1035843"/>
            <a:ext cx="0" cy="5000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565150" y="815975"/>
            <a:ext cx="5984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57440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192009-84AB-4A99-8A8E-906BC75F2480}" type="datetimeFigureOut">
              <a:rPr lang="en-GB" smtClean="0"/>
              <a:pPr/>
              <a:t>26/02/2017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1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reflectionsipc.com/2014/12/08/is-deliberately-seeding-hospital-rooms-with-bacillus-spores-a-good-idea-no-i-dont-think-so-either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11" Type="http://schemas.openxmlformats.org/officeDocument/2006/relationships/image" Target="../media/image1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lectionsipc.com/" TargetMode="External"/><Relationship Id="rId2" Type="http://schemas.openxmlformats.org/officeDocument/2006/relationships/hyperlink" Target="mailto:j.otter@imperial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://www.jonotte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The role of dry surface contamination in healthcare infection transmission</a:t>
            </a: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573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845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6453336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Oelberg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2000;105:311-315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4757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27384"/>
            <a:ext cx="8651304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88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7197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over time: inoculated pod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574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3" y="1093505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568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Transfer of a surrogate marker in a NICU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232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Your hospital room can make you sick!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25513"/>
            <a:ext cx="91821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Mitchell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2015;91:211-217.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4201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7"/>
          <p:cNvSpPr txBox="1">
            <a:spLocks noChangeArrowheads="1"/>
          </p:cNvSpPr>
          <p:nvPr/>
        </p:nvSpPr>
        <p:spPr bwMode="auto">
          <a:xfrm>
            <a:off x="35496" y="6476826"/>
            <a:ext cx="8358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66700" indent="-266700">
              <a:spcBef>
                <a:spcPct val="10000"/>
              </a:spcBef>
            </a:pP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Drees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2008;46:678-685.  </a:t>
            </a:r>
          </a:p>
        </p:txBody>
      </p:sp>
      <p:sp>
        <p:nvSpPr>
          <p:cNvPr id="29699" name="Rectangle 3"/>
          <p:cNvSpPr txBox="1">
            <a:spLocks noChangeArrowheads="1"/>
          </p:cNvSpPr>
          <p:nvPr/>
        </p:nvSpPr>
        <p:spPr bwMode="auto">
          <a:xfrm>
            <a:off x="251520" y="1005260"/>
            <a:ext cx="8643938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>
              <a:tabLst>
                <a:tab pos="271463" algn="l"/>
              </a:tabLs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Setting &amp; design: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14-month prospective study on 2 ICUs, Boston,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USA.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271463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271463" algn="l"/>
              </a:tabLs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Methods: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were screened on admission and twice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weekly, and the environment was screened weekly for VRE. The 50 patients who acquired VRE were compared with the 588 who did not.</a:t>
            </a:r>
            <a:r>
              <a:rPr lang="en-GB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tabLst>
                <a:tab pos="271463" algn="l"/>
              </a:tabLst>
            </a:pPr>
            <a:endParaRPr lang="en-GB" sz="2100" dirty="0">
              <a:solidFill>
                <a:srgbClr val="222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271463" algn="l"/>
              </a:tabLst>
            </a:pPr>
            <a:endParaRPr lang="en-GB" sz="1000" dirty="0">
              <a:solidFill>
                <a:srgbClr val="222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tabLst>
                <a:tab pos="271463" algn="l"/>
              </a:tabLst>
            </a:pPr>
            <a:endParaRPr lang="en-GB" sz="2200" dirty="0">
              <a:solidFill>
                <a:srgbClr val="222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Rectangle 6"/>
          <p:cNvSpPr>
            <a:spLocks/>
          </p:cNvSpPr>
          <p:nvPr/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An environmental ‘dose-response’?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5840531"/>
              </p:ext>
            </p:extLst>
          </p:nvPr>
        </p:nvGraphicFramePr>
        <p:xfrm>
          <a:off x="1500166" y="2492896"/>
          <a:ext cx="6000792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86188" y="5922963"/>
            <a:ext cx="23574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Hazard ratio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857375" y="3878021"/>
            <a:ext cx="3929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 colonised prior room occupant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857375" y="4727103"/>
            <a:ext cx="3000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 colonised occupant in the prior 2 weeks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41288" y="3784601"/>
            <a:ext cx="3071813" cy="6461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Independent predictors of VRE acquisition</a:t>
            </a:r>
          </a:p>
        </p:txBody>
      </p:sp>
    </p:spTree>
    <p:extLst>
      <p:ext uri="{BB962C8B-B14F-4D97-AF65-F5344CB8AC3E}">
        <p14:creationId xmlns:p14="http://schemas.microsoft.com/office/powerpoint/2010/main" val="34211497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smtClean="0">
                <a:latin typeface="Arial" pitchFamily="34" charset="0"/>
                <a:cs typeface="Arial" pitchFamily="34" charset="0"/>
              </a:rPr>
              <a:t>Chased by an antibiotic-induced </a:t>
            </a:r>
            <a:r>
              <a:rPr lang="en-GB" sz="3600" i="1" dirty="0" err="1" smtClean="0">
                <a:latin typeface="Arial" pitchFamily="34" charset="0"/>
                <a:cs typeface="Arial" pitchFamily="34" charset="0"/>
              </a:rPr>
              <a:t>C.difficile</a:t>
            </a:r>
            <a:r>
              <a:rPr lang="en-GB" sz="36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shaped shadow!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474822"/>
            <a:ext cx="6264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Freedberg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JAMA Intern Med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 in press.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9" t="50000" r="33236" b="13793"/>
          <a:stretch/>
        </p:blipFill>
        <p:spPr bwMode="auto">
          <a:xfrm>
            <a:off x="35496" y="2204864"/>
            <a:ext cx="888398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1475492"/>
            <a:ext cx="853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risk factors for CDI.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13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799102" y="260648"/>
            <a:ext cx="4453418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 smtClean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6453336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9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63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92551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Transmission routes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52693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2532" name="Picture 4" descr="BQ-Hospital Room - Clean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57188"/>
            <a:ext cx="9571038" cy="852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643313" y="377825"/>
            <a:ext cx="857250" cy="693738"/>
            <a:chOff x="3643313" y="0"/>
            <a:chExt cx="857249" cy="693964"/>
          </a:xfrm>
        </p:grpSpPr>
        <p:sp>
          <p:nvSpPr>
            <p:cNvPr id="12" name="Isosceles Triangle 1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86%</a:t>
              </a:r>
            </a:p>
          </p:txBody>
        </p:sp>
      </p:grpSp>
      <p:cxnSp>
        <p:nvCxnSpPr>
          <p:cNvPr id="25" name="Straight Arrow Connector 24"/>
          <p:cNvCxnSpPr>
            <a:stCxn id="12" idx="3"/>
          </p:cNvCxnSpPr>
          <p:nvPr/>
        </p:nvCxnSpPr>
        <p:spPr>
          <a:xfrm rot="16200000" flipH="1">
            <a:off x="3714751" y="1428750"/>
            <a:ext cx="857250" cy="142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000625" y="6000750"/>
            <a:ext cx="857250" cy="693738"/>
            <a:chOff x="3643313" y="0"/>
            <a:chExt cx="857249" cy="693964"/>
          </a:xfrm>
        </p:grpSpPr>
        <p:sp>
          <p:nvSpPr>
            <p:cNvPr id="29" name="Isosceles Triangle 2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2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96%</a:t>
              </a: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5000625" y="735013"/>
            <a:ext cx="857250" cy="693737"/>
            <a:chOff x="3643313" y="0"/>
            <a:chExt cx="857249" cy="693964"/>
          </a:xfrm>
        </p:grpSpPr>
        <p:sp>
          <p:nvSpPr>
            <p:cNvPr id="32" name="Isosceles Triangle 3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50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58%</a:t>
              </a:r>
            </a:p>
          </p:txBody>
        </p:sp>
      </p:grpSp>
      <p:cxnSp>
        <p:nvCxnSpPr>
          <p:cNvPr id="34" name="Straight Arrow Connector 33"/>
          <p:cNvCxnSpPr>
            <a:stCxn id="32" idx="3"/>
          </p:cNvCxnSpPr>
          <p:nvPr/>
        </p:nvCxnSpPr>
        <p:spPr>
          <a:xfrm rot="5400000">
            <a:off x="4572000" y="1643063"/>
            <a:ext cx="1071563" cy="6429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7286625" y="5429250"/>
            <a:ext cx="857250" cy="693738"/>
            <a:chOff x="3643313" y="0"/>
            <a:chExt cx="857249" cy="693964"/>
          </a:xfrm>
        </p:grpSpPr>
        <p:sp>
          <p:nvSpPr>
            <p:cNvPr id="39" name="Isosceles Triangle 38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8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59%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2714625" y="2286000"/>
            <a:ext cx="857250" cy="693738"/>
            <a:chOff x="3643313" y="0"/>
            <a:chExt cx="857249" cy="693964"/>
          </a:xfrm>
        </p:grpSpPr>
        <p:sp>
          <p:nvSpPr>
            <p:cNvPr id="42" name="Isosceles Triangle 41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6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93%</a:t>
              </a:r>
            </a:p>
          </p:txBody>
        </p:sp>
      </p:grpSp>
      <p:cxnSp>
        <p:nvCxnSpPr>
          <p:cNvPr id="44" name="Straight Arrow Connector 43"/>
          <p:cNvCxnSpPr>
            <a:stCxn id="42" idx="3"/>
          </p:cNvCxnSpPr>
          <p:nvPr/>
        </p:nvCxnSpPr>
        <p:spPr>
          <a:xfrm rot="16200000" flipH="1">
            <a:off x="3061494" y="3061494"/>
            <a:ext cx="663575" cy="5000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2071688" y="3500438"/>
            <a:ext cx="857250" cy="693737"/>
            <a:chOff x="3643313" y="0"/>
            <a:chExt cx="857249" cy="693964"/>
          </a:xfrm>
        </p:grpSpPr>
        <p:sp>
          <p:nvSpPr>
            <p:cNvPr id="50" name="Isosceles Triangle 49"/>
            <p:cNvSpPr/>
            <p:nvPr/>
          </p:nvSpPr>
          <p:spPr bwMode="auto">
            <a:xfrm>
              <a:off x="3643313" y="0"/>
              <a:ext cx="857249" cy="693964"/>
            </a:xfrm>
            <a:prstGeom prst="triangle">
              <a:avLst/>
            </a:prstGeom>
            <a:solidFill>
              <a:srgbClr val="FFFF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544" name="TextBox 12"/>
            <p:cNvSpPr txBox="1">
              <a:spLocks noChangeArrowheads="1"/>
            </p:cNvSpPr>
            <p:nvPr/>
          </p:nvSpPr>
          <p:spPr bwMode="auto">
            <a:xfrm>
              <a:off x="3761694" y="306175"/>
              <a:ext cx="6531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b="1"/>
                <a:t>85%</a:t>
              </a:r>
            </a:p>
          </p:txBody>
        </p:sp>
      </p:grp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	French 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et al. J </a:t>
            </a:r>
            <a:r>
              <a:rPr lang="en-GB" sz="1600" i="1" dirty="0" err="1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Hosp</a:t>
            </a:r>
            <a:r>
              <a:rPr lang="en-GB" sz="1600" i="1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 Infect 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2004;57:31-37.</a:t>
            </a:r>
            <a:r>
              <a:rPr lang="en-GB" sz="1600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2677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2329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230283"/>
              </p:ext>
            </p:extLst>
          </p:nvPr>
        </p:nvGraphicFramePr>
        <p:xfrm>
          <a:off x="250824" y="1038236"/>
          <a:ext cx="8641656" cy="4114800"/>
        </p:xfrm>
        <a:graphic>
          <a:graphicData uri="http://schemas.openxmlformats.org/drawingml/2006/table">
            <a:tbl>
              <a:tblPr/>
              <a:tblGrid>
                <a:gridCol w="5324979"/>
                <a:gridCol w="331667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Survival 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Clostridium difficile </a:t>
                      </a: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(spores)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days to 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Enterococcus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 including VRE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days – 4 years (!)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 </a:t>
                      </a: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aeruginosa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hours – 16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hours to &gt; 30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Staphylococcus </a:t>
                      </a:r>
                      <a:r>
                        <a:rPr kumimoji="0" lang="en-US" sz="2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aureus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inc. MRSA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days – 7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(and feline </a:t>
                      </a: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calicivirus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hours to &gt; 2 weeks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SARS </a:t>
                      </a:r>
                      <a:r>
                        <a:rPr kumimoji="0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Coronavirus</a:t>
                      </a: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hours to &gt;28 days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n-US" sz="21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Influenza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to several days</a:t>
                      </a:r>
                      <a:r>
                        <a:rPr kumimoji="0" lang="en-US" sz="21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51520" y="5143512"/>
            <a:ext cx="52196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Adapted from Kramer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BMC Infect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Dis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Surface survival</a:t>
            </a:r>
            <a:endParaRPr lang="en-US" dirty="0" smtClean="0"/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71406" y="5715016"/>
            <a:ext cx="53671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nl-N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Wagenvoort et al. J Hosp Infect 2011;77:282-283.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Doultree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Hosp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1999;41:51-57.</a:t>
            </a:r>
          </a:p>
          <a:p>
            <a:pPr marL="342900" indent="-342900">
              <a:buAutoNum type="arabicPeriod"/>
            </a:pP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Rabenau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Med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2005;194:1-6.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Bean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fr-F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 Infect Dis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1982;146:47-51.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25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272057"/>
              </p:ext>
            </p:extLst>
          </p:nvPr>
        </p:nvGraphicFramePr>
        <p:xfrm>
          <a:off x="1454150" y="1098550"/>
          <a:ext cx="9952038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2409825" y="4386263"/>
            <a:ext cx="17287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ctr" eaLnBrk="0" hangingPunct="0"/>
            <a:endParaRPr lang="en-GB" sz="15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(8 rooms; </a:t>
            </a:r>
            <a:b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2 four-bed bays previously occupied by MRSA patients)</a:t>
            </a:r>
          </a:p>
        </p:txBody>
      </p:sp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2305713" y="5695950"/>
            <a:ext cx="1967173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Before cleaning</a:t>
            </a: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auto">
          <a:xfrm>
            <a:off x="4744359" y="5683250"/>
            <a:ext cx="1752370" cy="40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After cleaning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 rot="-5400000">
            <a:off x="-218982" y="3288614"/>
            <a:ext cx="3260540" cy="30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Percentage of MRSA swabs positive</a:t>
            </a:r>
          </a:p>
        </p:txBody>
      </p:sp>
      <p:sp>
        <p:nvSpPr>
          <p:cNvPr id="1031" name="Line 19"/>
          <p:cNvSpPr>
            <a:spLocks noChangeShapeType="1"/>
          </p:cNvSpPr>
          <p:nvPr/>
        </p:nvSpPr>
        <p:spPr bwMode="auto">
          <a:xfrm>
            <a:off x="4643438" y="1895475"/>
            <a:ext cx="0" cy="835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5578475" y="5106988"/>
            <a:ext cx="24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 eaLnBrk="0" hangingPunct="0"/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-71438" y="6237288"/>
            <a:ext cx="8715376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88925" indent="-288925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	French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2004;57:31-37. </a:t>
            </a:r>
          </a:p>
        </p:txBody>
      </p:sp>
      <p:sp>
        <p:nvSpPr>
          <p:cNvPr id="1034" name="Text Box 18"/>
          <p:cNvSpPr txBox="1">
            <a:spLocks noChangeArrowheads="1"/>
          </p:cNvSpPr>
          <p:nvPr/>
        </p:nvSpPr>
        <p:spPr bwMode="gray">
          <a:xfrm>
            <a:off x="4759325" y="18669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26% reduction</a:t>
            </a:r>
          </a:p>
        </p:txBody>
      </p:sp>
      <p:sp>
        <p:nvSpPr>
          <p:cNvPr id="1035" name="Text Box 18"/>
          <p:cNvSpPr txBox="1">
            <a:spLocks noChangeArrowheads="1"/>
          </p:cNvSpPr>
          <p:nvPr/>
        </p:nvSpPr>
        <p:spPr bwMode="gray">
          <a:xfrm>
            <a:off x="2339752" y="1938338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90% of 124 sites</a:t>
            </a:r>
          </a:p>
        </p:txBody>
      </p:sp>
      <p:sp>
        <p:nvSpPr>
          <p:cNvPr id="1036" name="Text Box 18"/>
          <p:cNvSpPr txBox="1">
            <a:spLocks noChangeArrowheads="1"/>
          </p:cNvSpPr>
          <p:nvPr/>
        </p:nvSpPr>
        <p:spPr bwMode="gray">
          <a:xfrm>
            <a:off x="4643438" y="29464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en-GB" sz="2500" b="1">
                <a:latin typeface="Arial" panose="020B0604020202020204" pitchFamily="34" charset="0"/>
                <a:cs typeface="Arial" panose="020B0604020202020204" pitchFamily="34" charset="0"/>
              </a:rPr>
              <a:t>66% of 124 sites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588125" y="627063"/>
            <a:ext cx="4824413" cy="5072062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defRPr/>
            </a:pPr>
            <a:endParaRPr lang="en-US" sz="140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4319588" y="1535113"/>
            <a:ext cx="4824412" cy="4629150"/>
            <a:chOff x="2721" y="967"/>
            <a:chExt cx="3039" cy="2916"/>
          </a:xfrm>
        </p:grpSpPr>
        <p:sp>
          <p:nvSpPr>
            <p:cNvPr id="2" name="Rectangle 32"/>
            <p:cNvSpPr>
              <a:spLocks noChangeArrowheads="1"/>
            </p:cNvSpPr>
            <p:nvPr/>
          </p:nvSpPr>
          <p:spPr bwMode="auto">
            <a:xfrm>
              <a:off x="2721" y="967"/>
              <a:ext cx="3039" cy="2676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32"/>
            <p:cNvSpPr>
              <a:spLocks noChangeArrowheads="1"/>
            </p:cNvSpPr>
            <p:nvPr/>
          </p:nvSpPr>
          <p:spPr bwMode="auto">
            <a:xfrm>
              <a:off x="2880" y="3475"/>
              <a:ext cx="1406" cy="408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lIns="91424" tIns="45712" rIns="91424" bIns="45712" anchor="ctr"/>
            <a:lstStyle/>
            <a:p>
              <a:pPr algn="ctr">
                <a:defRPr/>
              </a:pPr>
              <a:endParaRPr lang="en-US" sz="14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Terminal cleaning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41794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6825" y="1522029"/>
            <a:ext cx="1339082" cy="1268906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60668" y="1456230"/>
            <a:ext cx="1299564" cy="1299564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499728" y="1528808"/>
            <a:ext cx="1280184" cy="1280184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660232" y="1389375"/>
            <a:ext cx="1371003" cy="1371003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-36512" y="982082"/>
            <a:ext cx="92890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10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be transferred from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surfaces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 HCW hands without direct patient contact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71438" y="5229200"/>
            <a:ext cx="8678862" cy="184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Boyce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1997;18:622-627.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Bhalla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2004;25:164-167. 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2008;29:149-154.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Stiefel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2011;32:185-187.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Guerrero </a:t>
            </a:r>
            <a:r>
              <a:rPr lang="en-GB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Am J Infect Control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2012;40:556-558.</a:t>
            </a: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Randle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GB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2010;76:252-255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20675" indent="-320675">
              <a:spcBef>
                <a:spcPct val="10000"/>
              </a:spcBef>
              <a:buFontTx/>
              <a:buAutoNum type="arabicPeriod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40134"/>
              </p:ext>
            </p:extLst>
          </p:nvPr>
        </p:nvGraphicFramePr>
        <p:xfrm>
          <a:off x="357188" y="2976984"/>
          <a:ext cx="8572560" cy="21082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286280"/>
                <a:gridCol w="42862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 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23 HCW acquired VRE on their hands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patient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~10% risk of acquiring VRE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 HCW acquired MRSA on their hands</a:t>
                      </a:r>
                      <a:r>
                        <a:rPr lang="en-US" sz="16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50 HCW acquired MRSA on their hands</a:t>
                      </a:r>
                      <a:r>
                        <a:rPr lang="en-US" sz="16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16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1600" b="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r>
                        <a:rPr lang="en-US" sz="16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1600" b="0" i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en-US" sz="1600" b="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6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360363" y="55216"/>
            <a:ext cx="8423275" cy="925512"/>
          </a:xfrm>
        </p:spPr>
        <p:txBody>
          <a:bodyPr/>
          <a:lstStyle/>
          <a:p>
            <a:pPr eaLnBrk="1" hangingPunct="1"/>
            <a:r>
              <a:rPr lang="en-GB" dirty="0" smtClean="0"/>
              <a:t>Surface -&gt; Hand -&gt; Patient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3162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60363" y="360363"/>
            <a:ext cx="8423275" cy="711183"/>
          </a:xfrm>
        </p:spPr>
        <p:txBody>
          <a:bodyPr/>
          <a:lstStyle/>
          <a:p>
            <a:r>
              <a:rPr lang="en-GB" dirty="0"/>
              <a:t>Rethinking the ‘inanimate’ environment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196752"/>
            <a:ext cx="27640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43240" y="1124744"/>
            <a:ext cx="56436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Scanning electron microscopy identified biofilm on 5/6 dry hospital surfaces from an Australian ICU</a:t>
            </a:r>
            <a:r>
              <a:rPr lang="en-US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(including MRSA on 3/5).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1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000" dirty="0" err="1" smtClean="0">
                <a:latin typeface="Arial" pitchFamily="34" charset="0"/>
                <a:ea typeface="Verdana" pitchFamily="34" charset="0"/>
                <a:cs typeface="Arial" pitchFamily="34" charset="0"/>
              </a:rPr>
              <a:t>Followup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study identified biofilm on 41/44 (93%) of surfaces in an ICU; 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MRSA </a:t>
            </a:r>
            <a:r>
              <a:rPr lang="en-GB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from 18</a:t>
            </a:r>
            <a:r>
              <a:rPr lang="en-GB" sz="2000" dirty="0">
                <a:latin typeface="Arial" pitchFamily="34" charset="0"/>
                <a:ea typeface="Verdana" pitchFamily="34" charset="0"/>
                <a:cs typeface="Arial" pitchFamily="34" charset="0"/>
              </a:rPr>
              <a:t>%, ESBL from 11% and VRE from 8% of the samples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.</a:t>
            </a:r>
            <a:r>
              <a:rPr lang="en-US" sz="2000" baseline="30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endParaRPr lang="en-US" sz="2000" baseline="3000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06" y="6165304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1. Vickery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2012;80:52-55.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Hu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2015;91:35-44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472" y="3501008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Could explain why vegetative bacteria can survive on dry hospital surfaces for so long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472" y="4429702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Be part of the reason why they are so difficult to remove or inactivate using disinfectants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472" y="5358396"/>
            <a:ext cx="7858180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Explain (to some degree) the difficulty in recovering environmental pathogens by surface sampling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48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GB" dirty="0" smtClean="0"/>
              <a:t>“It’s airborne”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1406" y="6414427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50: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1450-7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052736"/>
            <a:ext cx="8643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Detection of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in the air samples from the rooms of 50 patients.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1282038"/>
              </p:ext>
            </p:extLst>
          </p:nvPr>
        </p:nvGraphicFramePr>
        <p:xfrm>
          <a:off x="683568" y="1700808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092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GB" dirty="0" smtClean="0"/>
              <a:t>“It’s airborne”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052736"/>
            <a:ext cx="7022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Results of intensive air sampling surrounding 10 patients.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was detected in the air in 7/10 patients.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 t="12715" r="16393" b="6251"/>
          <a:stretch/>
        </p:blipFill>
        <p:spPr bwMode="auto">
          <a:xfrm>
            <a:off x="1098376" y="1793954"/>
            <a:ext cx="6858000" cy="473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4063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3788470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21" y="1857364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782" y="1875981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92047" y="3500438"/>
            <a:ext cx="2000264" cy="2000264"/>
          </a:xfrm>
          <a:prstGeom prst="rect">
            <a:avLst/>
          </a:prstGeom>
          <a:noFill/>
        </p:spPr>
      </p:pic>
      <p:sp>
        <p:nvSpPr>
          <p:cNvPr id="18" name="Rounded Rectangle 17"/>
          <p:cNvSpPr/>
          <p:nvPr/>
        </p:nvSpPr>
        <p:spPr>
          <a:xfrm>
            <a:off x="142844" y="1571612"/>
            <a:ext cx="4214842" cy="2071702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2124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7686" y="260648"/>
            <a:ext cx="4572032" cy="925512"/>
          </a:xfrm>
        </p:spPr>
        <p:txBody>
          <a:bodyPr/>
          <a:lstStyle/>
          <a:p>
            <a:r>
              <a:rPr lang="en-GB" sz="3000" dirty="0" smtClean="0"/>
              <a:t>Education &amp; training</a:t>
            </a:r>
            <a:endParaRPr lang="en-GB" sz="3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187276"/>
              </p:ext>
            </p:extLst>
          </p:nvPr>
        </p:nvGraphicFramePr>
        <p:xfrm>
          <a:off x="285720" y="1397000"/>
          <a:ext cx="8286808" cy="4048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86148"/>
                <a:gridCol w="500066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“Answer”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to clean?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of “high-touch” sites seems sensible</a:t>
                      </a:r>
                      <a:endParaRPr lang="en-GB" sz="1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cleans what?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Checklists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can help</a:t>
                      </a:r>
                      <a:endParaRPr lang="en-GB" sz="18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agent(s) to use?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Depends on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situation; </a:t>
                      </a:r>
                      <a:r>
                        <a:rPr lang="en-GB" sz="1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sporicidal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agent for </a:t>
                      </a:r>
                      <a:r>
                        <a:rPr lang="en-GB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GB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difficile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materials to use?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Microfibre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may help</a:t>
                      </a:r>
                    </a:p>
                    <a:p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Wipes have pros and cons</a:t>
                      </a:r>
                    </a:p>
                    <a:p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“Bucket method” most effective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to educate staff?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than we currently do! Difficult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task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Daily cleaning: how often?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daily or twice daily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Terminal cleaning: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optimal protocols?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stringent protocol</a:t>
                      </a:r>
                      <a:r>
                        <a:rPr lang="en-GB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should be used for terminal disinfection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4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214282" y="3929066"/>
            <a:ext cx="4214842" cy="2071702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202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7686" y="260648"/>
            <a:ext cx="3925885" cy="925512"/>
          </a:xfrm>
        </p:spPr>
        <p:txBody>
          <a:bodyPr/>
          <a:lstStyle/>
          <a:p>
            <a:r>
              <a:rPr lang="en-GB" sz="3000" dirty="0" smtClean="0"/>
              <a:t>Why bother?</a:t>
            </a:r>
            <a:endParaRPr lang="en-GB" sz="3000" dirty="0"/>
          </a:p>
        </p:txBody>
      </p:sp>
      <p:pic>
        <p:nvPicPr>
          <p:cNvPr id="3481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44497"/>
            <a:ext cx="6643734" cy="42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71406" y="6488692"/>
            <a:ext cx="75009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Carling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2008;29:1035-1041.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4282" y="121442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Baseline cleaning rates of ‘high-risk objects’ in 36 acute US hospitals, as determined by removal of a fluorescent marker.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2702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355976" y="260648"/>
            <a:ext cx="4572032" cy="925512"/>
          </a:xfrm>
        </p:spPr>
        <p:txBody>
          <a:bodyPr/>
          <a:lstStyle/>
          <a:p>
            <a:r>
              <a:rPr lang="en-GB" sz="3000" dirty="0" smtClean="0"/>
              <a:t>Method comparison</a:t>
            </a:r>
            <a:endParaRPr lang="en-GB" sz="3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06535"/>
              </p:ext>
            </p:extLst>
          </p:nvPr>
        </p:nvGraphicFramePr>
        <p:xfrm>
          <a:off x="214283" y="1370662"/>
          <a:ext cx="8501121" cy="3383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32581"/>
                <a:gridCol w="1210822"/>
                <a:gridCol w="1643074"/>
                <a:gridCol w="1143008"/>
                <a:gridCol w="1571636"/>
              </a:tblGrid>
              <a:tr h="370840">
                <a:tc>
                  <a:txBody>
                    <a:bodyPr/>
                    <a:lstStyle/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ATP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Fluorescent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Ease of use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Low-Moderate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Quantitative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Yes/No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Correlation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microbial contamination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Accurate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 pathogens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Yes/No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 of “gaming” by staff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‘dirty’ surfaces*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Published evidence</a:t>
                      </a:r>
                      <a:r>
                        <a:rPr lang="en-GB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attributable clinical impact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4282" y="4786322"/>
            <a:ext cx="535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Non-microbial soiling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31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52684" y="1340768"/>
            <a:ext cx="4032448" cy="1584176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922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lang="en-GB" dirty="0" smtClean="0"/>
              <a:t>Contamination-sparing therapy?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51520" y="828001"/>
            <a:ext cx="8516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5">
                  <a:lumMod val="20000"/>
                  <a:lumOff val="80000"/>
                </a:schemeClr>
              </a:buClr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n = 66 patients (rooms) and 264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vancomycin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/ metronidazole, and 68 patients (rooms) and 272 surfaces for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fidaxomycin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p&lt;0.05 for both rooms and surfaces.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2008" y="647482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err="1">
                <a:latin typeface="Arial" pitchFamily="34" charset="0"/>
                <a:cs typeface="Arial" pitchFamily="34" charset="0"/>
              </a:rPr>
              <a:t>Biswas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 2015;90:267-270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428866"/>
              </p:ext>
            </p:extLst>
          </p:nvPr>
        </p:nvGraphicFramePr>
        <p:xfrm>
          <a:off x="395536" y="1491980"/>
          <a:ext cx="79928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440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2844" y="6448032"/>
            <a:ext cx="8072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Salgado et al.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2013;34:479-486.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00265774"/>
              </p:ext>
            </p:extLst>
          </p:nvPr>
        </p:nvGraphicFramePr>
        <p:xfrm>
          <a:off x="142844" y="1857364"/>
          <a:ext cx="6286544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0402" name="Picture 2" descr="http://www.coppertouchsurfaces.org/images/technical/bed-copper-rai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785926"/>
            <a:ext cx="2666992" cy="15535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3429000"/>
            <a:ext cx="328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Bedrails</a:t>
            </a:r>
          </a:p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Overbed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tables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IV poles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Visitor chair arms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Nurse call button*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mouse*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Computer palm rest*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Rim of monitor*</a:t>
            </a:r>
          </a:p>
          <a:p>
            <a:endParaRPr lang="en-GB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(* = some rooms only)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3276471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-44%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p=0.020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345337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-58%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p=0.013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08520" y="1285860"/>
            <a:ext cx="942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614 pts in 3 hospitals randomised to ‘copper’ or ‘non-copper’ ICU rooms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Antimicrobial surfaces (e.g. copper)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4606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940163"/>
              </p:ext>
            </p:extLst>
          </p:nvPr>
        </p:nvGraphicFramePr>
        <p:xfrm>
          <a:off x="179511" y="188641"/>
          <a:ext cx="8784976" cy="64008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715096"/>
                <a:gridCol w="1522483"/>
                <a:gridCol w="2719598"/>
                <a:gridCol w="2827799"/>
              </a:tblGrid>
              <a:tr h="148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Candidate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 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148983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Metals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430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Copper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 in / liquid disinfectant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Rapidly microbicidal; large evidence-base; evidence of reduced acquisition.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Sporicidal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activity equivocal; cost, acceptability and durability may be questionable.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430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Silver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 in / liquid disinfectant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Broadly microbicidal.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sporicidal; tolerance development; relies on leaching so surface loses efficacy over time.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148983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Chemicals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287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Organosilane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 disinfectant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Easy to apply.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</a:t>
                      </a: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microbicidal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activity; questionable “real-world” efficacy.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574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Light-activated (e.g. titanium dioxide or photosensitisers)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 in / liquid disinfectant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Broadly microbicidal; can be activated by natural light.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sporicidal; requires light source for photoactivation (some require UV light); may lose activity over time.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37722">
                <a:tc gridSpan="4">
                  <a:txBody>
                    <a:bodyPr/>
                    <a:lstStyle/>
                    <a:p>
                      <a:pPr marL="457200" indent="-457200"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alteration of surface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properties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 hMerge="1">
                  <a:txBody>
                    <a:bodyPr/>
                    <a:lstStyle/>
                    <a:p>
                      <a:endParaRPr lang="en-GB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430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“Liquid glass” (silicon dioxide)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 application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Reduces deposition; improves ‘cleanability’.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microbicidal; some evidence of reduced contamination; unknown required frequency of application.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287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Sharklet pattern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Manufactured-in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Reduces deposition; reduced. biofilms.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microbicidal; not feasible to retrofit.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144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 polymer coatings (e.g.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Manufactured-in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Reduces deposition; some can be ‘doped’ with copper or silver.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microbicidal; may be expensive; scale up to large surfaces questionable; not feasible to retrofit.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  <a:tr h="5746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Diamond-like carbon (DLC) films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Manufactured-in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Reduces deposition; can be ‘doped’ with copper or silver.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microbicidal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likely to be expensive; feasibility of scale up to large surfaces questionable; not feasible to retrofit.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2080" marR="420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975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 smtClean="0"/>
              <a:t>Control contamination at the source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643805"/>
              </p:ext>
            </p:extLst>
          </p:nvPr>
        </p:nvGraphicFramePr>
        <p:xfrm>
          <a:off x="827584" y="1628800"/>
          <a:ext cx="741682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07504" y="6474822"/>
            <a:ext cx="49507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Chung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Am J Infect Control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2015;43:1171-1177.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97803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Pre-post study in a 16-bed ICU in Korea; CHG daily bathing implemented for 12 months after 14-month pre-intervention period. Significant reduction in rate of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carbapenem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-resistant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baumannii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acquisition and environmental contamination. </a:t>
            </a:r>
          </a:p>
        </p:txBody>
      </p:sp>
    </p:spTree>
    <p:extLst>
      <p:ext uri="{BB962C8B-B14F-4D97-AF65-F5344CB8AC3E}">
        <p14:creationId xmlns:p14="http://schemas.microsoft.com/office/powerpoint/2010/main" val="576157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4746496" y="2955424"/>
            <a:ext cx="4032448" cy="1750321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11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406" y="6448032"/>
            <a:ext cx="8643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Orenstein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Infect Control Hosp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Epidemiol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2011;34:521-523.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Wiping away infection</a:t>
            </a:r>
            <a:endParaRPr lang="en-GB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8829327" cy="327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00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2.4</a:t>
            </a:r>
            <a:r>
              <a:rPr lang="en-GB" sz="5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2659" y="4653136"/>
            <a:ext cx="32777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B3B3"/>
                </a:solidFill>
                <a:latin typeface="Arial" pitchFamily="34" charset="0"/>
                <a:cs typeface="Arial" pitchFamily="34" charset="0"/>
              </a:rPr>
              <a:t>0.4</a:t>
            </a:r>
            <a:r>
              <a:rPr lang="en-GB" sz="6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cases / 1000 patient days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1052736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Impact of changing from QAC to bleach wipes for daily disinfection of all rooms. Cleaning thoroughness was 97-98% throughout the study using ATP benchmarking (&lt;250 RLUs).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74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53338" y="5795963"/>
            <a:ext cx="1357312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253963824"/>
              </p:ext>
            </p:extLst>
          </p:nvPr>
        </p:nvGraphicFramePr>
        <p:xfrm>
          <a:off x="285720" y="476672"/>
          <a:ext cx="8429652" cy="561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25F08B99-8843-4357-B426-CC272F46B5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dgm id="{A3766DDC-13F7-466F-B8FB-9EB3569E4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D9F0E9A4-0569-44D8-89BE-F1E70C6FA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E05B8B5D-0BD0-498F-A701-44A462896B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2D7DB6C5-77FB-4864-A8AD-BEA4A8CC71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AB9ABA9A-BB7A-4246-8818-EDAAECA948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124744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i="1" dirty="0">
                <a:latin typeface="Arial" panose="020B0604020202020204" pitchFamily="34" charset="0"/>
                <a:cs typeface="Arial" panose="020B0604020202020204" pitchFamily="34" charset="0"/>
              </a:rPr>
              <a:t>‘Given the choice of improving technology or improving human </a:t>
            </a:r>
            <a:r>
              <a:rPr lang="en-GB" sz="4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r>
              <a:rPr lang="en-GB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4000" i="1" dirty="0">
                <a:latin typeface="Arial" panose="020B0604020202020204" pitchFamily="34" charset="0"/>
                <a:cs typeface="Arial" panose="020B0604020202020204" pitchFamily="34" charset="0"/>
              </a:rPr>
              <a:t>technology is the better choice</a:t>
            </a:r>
            <a:r>
              <a:rPr lang="en-GB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Dr Bob Weinstein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08" y="6474822"/>
            <a:ext cx="77403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Weinstein RA.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Infect Dis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1998;4:416-420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230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cache.daylife.com/imageserve/0dwc77j2Oka8a/x61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42834" y="2063742"/>
            <a:ext cx="1650718" cy="2232248"/>
          </a:xfrm>
          <a:prstGeom prst="rect">
            <a:avLst/>
          </a:prstGeom>
          <a:noFill/>
        </p:spPr>
      </p:pic>
      <p:pic>
        <p:nvPicPr>
          <p:cNvPr id="4" name="Picture 9" descr="tru-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45254" y="1346462"/>
            <a:ext cx="1558994" cy="301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467544" y="4437112"/>
            <a:ext cx="205916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Hydrogen peroxide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vapour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4037013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30% H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(HPV)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2705492" y="4447704"/>
            <a:ext cx="229855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Aerosolised hydrogen peroxide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5-6% H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(AHP)</a:t>
            </a:r>
          </a:p>
          <a:p>
            <a:pPr algn="ctr">
              <a:tabLst>
                <a:tab pos="4037013" algn="l"/>
              </a:tabLst>
            </a:pP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5128102" y="4437112"/>
            <a:ext cx="1316106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Ultraviolet radiation (UVC)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S-xenx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79972"/>
            <a:ext cx="16875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/>
          </p:cNvSpPr>
          <p:nvPr/>
        </p:nvSpPr>
        <p:spPr bwMode="auto">
          <a:xfrm>
            <a:off x="7020272" y="4437112"/>
            <a:ext cx="1496778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Pulsed-xenon UV (PX-UV)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415256"/>
            <a:ext cx="8424936" cy="9255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>
                <a:solidFill>
                  <a:schemeClr val="tx1"/>
                </a:solidFill>
              </a:rPr>
              <a:t>Automated room decontamination (ARD)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7950" y="6474838"/>
            <a:ext cx="372727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 Hosp Infect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2013;83:1-13.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bioquell.com/files/cache/9b07cc90c8d7162d5124521e1f920ee3_f169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27366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257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53338" y="5795963"/>
            <a:ext cx="1357312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Rectangle 2"/>
          <p:cNvSpPr>
            <a:spLocks noGrp="1"/>
          </p:cNvSpPr>
          <p:nvPr>
            <p:ph type="title" idx="4294967295"/>
          </p:nvPr>
        </p:nvSpPr>
        <p:spPr>
          <a:xfrm>
            <a:off x="323528" y="415256"/>
            <a:ext cx="8424936" cy="92551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 systems - overview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730" y="6453336"/>
            <a:ext cx="7591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2013;83:1-13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84721"/>
              </p:ext>
            </p:extLst>
          </p:nvPr>
        </p:nvGraphicFramePr>
        <p:xfrm>
          <a:off x="467544" y="1268760"/>
          <a:ext cx="8280919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547"/>
                <a:gridCol w="1617843"/>
                <a:gridCol w="1617843"/>
                <a:gridCol w="1617843"/>
                <a:gridCol w="1617843"/>
              </a:tblGrid>
              <a:tr h="370840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HPV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30-35% H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vapour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AHP</a:t>
                      </a:r>
                    </a:p>
                    <a:p>
                      <a:pPr algn="ctr"/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5-6% H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400" u="none" strike="noStrike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 Ag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aerosol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UVC (280 nm)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PX-UV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Pulsed-xenon UV </a:t>
                      </a:r>
                      <a:endParaRPr lang="en-GB" sz="14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&gt;6-log reduction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~4-log reduction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~2-4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reduction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~1-3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reduction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Homogeneous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Non-homogenous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sight issues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sight issues</a:t>
                      </a:r>
                      <a:endParaRPr lang="en-GB" sz="12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Ease of use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GB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</a:t>
                      </a:r>
                      <a:r>
                        <a:rPr lang="en-GB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units; sealing / monitoring</a:t>
                      </a:r>
                      <a:r>
                        <a:rPr lang="en-GB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Sealing &amp;</a:t>
                      </a:r>
                      <a:r>
                        <a:rPr lang="en-GB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monitoring</a:t>
                      </a:r>
                      <a:endParaRPr lang="en-GB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positions;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sealing / monitoring</a:t>
                      </a: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positions;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GB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sealing / monitoring</a:t>
                      </a:r>
                      <a:endParaRPr lang="en-GB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Cycle time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~1.5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single room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single room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mpd="sng"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~10-30 </a:t>
                      </a:r>
                      <a:r>
                        <a:rPr lang="en-GB" sz="12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GB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~10-30</a:t>
                      </a:r>
                      <a:r>
                        <a:rPr lang="en-GB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mins</a:t>
                      </a:r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04976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Purchase cost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Running cost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5684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/>
          </p:cNvSpPr>
          <p:nvPr/>
        </p:nvSpPr>
        <p:spPr bwMode="auto">
          <a:xfrm>
            <a:off x="360363" y="360363"/>
            <a:ext cx="84232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7013" algn="l"/>
              </a:tabLst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Persistent contamination – sorted!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9618372"/>
              </p:ext>
            </p:extLst>
          </p:nvPr>
        </p:nvGraphicFramePr>
        <p:xfrm>
          <a:off x="323528" y="620688"/>
          <a:ext cx="79208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7500" y="6465211"/>
            <a:ext cx="667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Manian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 Infect Control Hosp </a:t>
            </a:r>
            <a:r>
              <a:rPr lang="en-GB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Epidemiol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2011;32:667-672.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2708920"/>
            <a:ext cx="3168352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140 samples from 9 rooms after 2xbleach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5705 samples from 312 rooms after 4xbleach</a:t>
            </a:r>
          </a:p>
          <a:p>
            <a:pPr marL="177800" indent="-177800">
              <a:buFont typeface="Wingdings" pitchFamily="2" charset="2"/>
              <a:buChar char="§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2680 sites from 134 rooms after HPV</a:t>
            </a:r>
          </a:p>
          <a:p>
            <a:pPr marL="177800" indent="-177800">
              <a:buFont typeface="Wingdings" pitchFamily="2" charset="2"/>
              <a:buChar char="§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Font typeface="Wingdings" pitchFamily="2" charset="2"/>
              <a:buChar char="§"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5936" y="4725144"/>
            <a:ext cx="9361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HPV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33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9525" y="6453188"/>
            <a:ext cx="585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Clin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Dis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01000" y="3589042"/>
            <a:ext cx="92868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050765995"/>
              </p:ext>
            </p:extLst>
          </p:nvPr>
        </p:nvGraphicFramePr>
        <p:xfrm>
          <a:off x="683568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4483546" y="3140968"/>
            <a:ext cx="3160288" cy="64631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4427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07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07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1547664" y="5680850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5004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282" y="1124744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30-month </a:t>
            </a:r>
            <a:r>
              <a:rPr lang="en-GB" dirty="0">
                <a:latin typeface="Arial" pitchFamily="34" charset="0"/>
                <a:cs typeface="Arial" pitchFamily="34" charset="0"/>
              </a:rPr>
              <a:t>prospective cohort intervention study performed on 6 high-risk units (5 ICUs)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including </a:t>
            </a:r>
            <a:r>
              <a:rPr lang="en-GB" smtClean="0">
                <a:latin typeface="Arial" pitchFamily="34" charset="0"/>
                <a:cs typeface="Arial" pitchFamily="34" charset="0"/>
              </a:rPr>
              <a:t>8813 patients at </a:t>
            </a:r>
            <a:r>
              <a:rPr lang="en-GB" dirty="0">
                <a:latin typeface="Arial" pitchFamily="34" charset="0"/>
                <a:cs typeface="Arial" pitchFamily="34" charset="0"/>
              </a:rPr>
              <a:t>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HPV: 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290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HPV: clinical impact</a:t>
            </a:r>
            <a:endParaRPr lang="en-GB" dirty="0"/>
          </a:p>
        </p:txBody>
      </p:sp>
      <p:pic>
        <p:nvPicPr>
          <p:cNvPr id="4098" name="Picture 2" descr="160308 Tupelo Breakpoint 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0" y="1628800"/>
            <a:ext cx="824839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7504" y="6546830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itchFamily="34" charset="0"/>
                <a:cs typeface="Arial" pitchFamily="34" charset="0"/>
              </a:rPr>
              <a:t>McCord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J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Hosp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2016.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1260049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2 years before HPV, 2 years during HPV. Breakpoint model indicated significant reduction in rate of CDI when HPV implemented (1.0 to 0.4 per 1000 patient days, 60% reduction). 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970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derson-clin-redu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6053756" cy="454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3071642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Anderson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al. Lancet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in press.</a:t>
            </a:r>
            <a:endParaRPr lang="en-GB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695598"/>
            <a:ext cx="8174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5">
                  <a:lumMod val="20000"/>
                  <a:lumOff val="80000"/>
                </a:schemeClr>
              </a:buClr>
            </a:pPr>
            <a:r>
              <a:rPr lang="en-GB" sz="1600" dirty="0" smtClean="0">
                <a:latin typeface="Arial" panose="020B0604020202020204" pitchFamily="34" charset="0"/>
                <a:cs typeface="Arial" pitchFamily="34" charset="0"/>
              </a:rPr>
              <a:t>Cluster randomised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study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over &gt;2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years across 9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hospitals including &gt;25,000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exposed patients (admitted into a room where the previous occupant was known to have an MDRO).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* = statistically significant reduction in the per-protocol analysis. ** = statistically significant when rooms occupied by patients with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difficile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 removed from the analysis.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UVC: clinical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871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919232"/>
              </p:ext>
            </p:extLst>
          </p:nvPr>
        </p:nvGraphicFramePr>
        <p:xfrm>
          <a:off x="357158" y="1381043"/>
          <a:ext cx="8463850" cy="4062771"/>
        </p:xfrm>
        <a:graphic>
          <a:graphicData uri="http://schemas.openxmlformats.org/drawingml/2006/table">
            <a:tbl>
              <a:tblPr/>
              <a:tblGrid>
                <a:gridCol w="3071157"/>
                <a:gridCol w="2540549"/>
                <a:gridCol w="2852144"/>
              </a:tblGrid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Characteristics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HPV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UV systems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Cycle time (for single room)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90 mins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 </a:t>
                      </a:r>
                      <a:r>
                        <a:rPr lang="en-GB" sz="1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mins</a:t>
                      </a: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to &gt;1hr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8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Practicalities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Door and air vent sealing and leak detection required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 door and air vent sealing or leak detection required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Distribution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Homogeneous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Affected by line of sight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Microbiological efficacy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Elimination of pathogens from surfaces; 6-log </a:t>
                      </a:r>
                      <a:r>
                        <a:rPr lang="en-GB" sz="1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sporicidal</a:t>
                      </a: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reduction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Does not eliminate pathogens from surfaces; 1-3 log sporicidal reduction</a:t>
                      </a:r>
                      <a:endParaRPr lang="en-GB" sz="1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Evidence of clinical impact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Published evidence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Emerging evidence</a:t>
                      </a:r>
                      <a:endParaRPr lang="en-GB" sz="1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Cost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Lower</a:t>
                      </a:r>
                      <a:r>
                        <a:rPr lang="en-GB" sz="16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purchase cost; higher running costs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Higher</a:t>
                      </a:r>
                      <a:r>
                        <a:rPr lang="en-GB" sz="160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purchase cost; lower running costs</a:t>
                      </a:r>
                      <a:endParaRPr lang="en-GB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07515" marR="107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74838"/>
            <a:ext cx="3727270" cy="3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4" tIns="45712" rIns="91424" bIns="45712">
            <a:spAutoFit/>
          </a:bodyPr>
          <a:lstStyle/>
          <a:p>
            <a:pPr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Otter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J Hosp Infect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2013;83:1-13.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34178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UVC vs. HPV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809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Spread contamination to stop contamination?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6228601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Vandini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dirty="0" err="1" smtClean="0">
                <a:latin typeface="Arial" pitchFamily="34" charset="0"/>
                <a:cs typeface="Arial" pitchFamily="34" charset="0"/>
              </a:rPr>
              <a:t>PLoS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One 2014;26;9(9):e108598.</a:t>
            </a:r>
          </a:p>
          <a:p>
            <a:r>
              <a:rPr lang="en-GB" sz="1600" dirty="0" smtClean="0">
                <a:latin typeface="Arial" pitchFamily="34" charset="0"/>
                <a:cs typeface="Arial" pitchFamily="34" charset="0"/>
                <a:hlinkClick r:id="rId2"/>
              </a:rPr>
              <a:t>More here if you’re interested.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vandini bacillus spo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39"/>
            <a:ext cx="6048672" cy="403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1404065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Arial" pitchFamily="34" charset="0"/>
                <a:cs typeface="Arial" pitchFamily="34" charset="0"/>
              </a:rPr>
              <a:t>Bacterial load of coliforms (black circles) and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aureus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(white circles). Black arrow = beginning of the “live” cleaning agent; black dotted arrow = conventional cleaning agent.</a:t>
            </a:r>
          </a:p>
        </p:txBody>
      </p:sp>
    </p:spTree>
    <p:extLst>
      <p:ext uri="{BB962C8B-B14F-4D97-AF65-F5344CB8AC3E}">
        <p14:creationId xmlns:p14="http://schemas.microsoft.com/office/powerpoint/2010/main" val="1412941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1602" y="350896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1" y="4217098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3" cstate="print"/>
          <a:srcRect l="47059"/>
          <a:stretch>
            <a:fillRect/>
          </a:stretch>
        </p:blipFill>
        <p:spPr bwMode="auto">
          <a:xfrm>
            <a:off x="4857752" y="3340842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643050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643702" y="1643050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43570" y="3143248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29190" y="4857760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86578" y="4857760"/>
            <a:ext cx="1500198" cy="1500198"/>
          </a:xfrm>
          <a:prstGeom prst="rect">
            <a:avLst/>
          </a:prstGeom>
          <a:noFill/>
        </p:spPr>
      </p:pic>
      <p:pic>
        <p:nvPicPr>
          <p:cNvPr id="21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3929066"/>
            <a:ext cx="2000264" cy="2000264"/>
          </a:xfrm>
          <a:prstGeom prst="rect">
            <a:avLst/>
          </a:prstGeom>
          <a:noFill/>
        </p:spPr>
      </p:pic>
      <p:pic>
        <p:nvPicPr>
          <p:cNvPr id="22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16832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836" y="1935449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72000" y="4833822"/>
            <a:ext cx="4000528" cy="159557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282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1725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Ali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Hosp Infect 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2012;80:192-198.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lang="en-GB" sz="2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Microbe unfriendly design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222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231075"/>
            <a:ext cx="6072230" cy="391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20" y="1285860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surface finish of 6 hospital bedrails; ease of cleaning was inversely proportional to the transfer of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n-GB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aureus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from the surfaces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0964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“Design bugs out!”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665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507" y="1214422"/>
            <a:ext cx="2290765" cy="256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929066"/>
            <a:ext cx="33909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65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3929066"/>
            <a:ext cx="34004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71406" y="6201811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Bugs Out – Product Evaluation Report. The Healthcare Associated Infection Technology Innovation Programme. UK Department of Health. 2011.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05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 flipH="1">
            <a:off x="7358082" y="5670368"/>
            <a:ext cx="1500198" cy="114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714744" y="5924988"/>
            <a:ext cx="51435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GB" sz="1000" dirty="0" smtClean="0">
                <a:latin typeface="Verdana" pitchFamily="34" charset="0"/>
              </a:rPr>
              <a:t>ECDC Point Prevalence Survey of healthcare-associated infections and antimicrobial use in acute care hospitals (HAI-Net PPS) in the period 2011-2012 as reported to </a:t>
            </a:r>
            <a:r>
              <a:rPr lang="en-GB" sz="1000" dirty="0" err="1" smtClean="0">
                <a:latin typeface="Verdana" pitchFamily="34" charset="0"/>
              </a:rPr>
              <a:t>TESSy</a:t>
            </a:r>
            <a:r>
              <a:rPr lang="en-GB" sz="1000" dirty="0" smtClean="0">
                <a:latin typeface="Verdana" pitchFamily="34" charset="0"/>
              </a:rPr>
              <a:t> as of 2013-02-06 14:06:48</a:t>
            </a:r>
            <a:endParaRPr lang="en-GB" sz="1000" dirty="0">
              <a:latin typeface="Verdana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t="15000" r="52771" b="15000"/>
          <a:stretch>
            <a:fillRect/>
          </a:stretch>
        </p:blipFill>
        <p:spPr bwMode="auto">
          <a:xfrm>
            <a:off x="3471854" y="1495832"/>
            <a:ext cx="531498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5"/>
          <a:stretch/>
        </p:blipFill>
        <p:spPr>
          <a:xfrm>
            <a:off x="428596" y="1621714"/>
            <a:ext cx="2714644" cy="1945820"/>
          </a:xfrm>
          <a:prstGeom prst="rect">
            <a:avLst/>
          </a:prstGeom>
        </p:spPr>
      </p:pic>
      <p:pic>
        <p:nvPicPr>
          <p:cNvPr id="9" name="Picture 11" descr="http://static.guim.co.uk/sys-images/Money/Pix/pictures/2010/5/7/1273239349584/Empty-hospital-ward-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t="5424" r="9155" b="-5424"/>
          <a:stretch/>
        </p:blipFill>
        <p:spPr bwMode="auto">
          <a:xfrm>
            <a:off x="428596" y="3924724"/>
            <a:ext cx="2691181" cy="1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Single room shortage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19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429520" y="5572140"/>
            <a:ext cx="1714480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31886" y="5198807"/>
            <a:ext cx="444011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3525" indent="-263525">
              <a:buFont typeface="+mj-lt"/>
              <a:buAutoNum type="arabicPeriod"/>
            </a:pPr>
            <a:r>
              <a:rPr lang="en-GB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Teltsch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Arch Intern Med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2011; 171: 32-38.</a:t>
            </a:r>
          </a:p>
          <a:p>
            <a:pPr marL="263525" marR="0" lvl="0" indent="-263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sz="11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van de </a:t>
            </a:r>
            <a:r>
              <a:rPr kumimoji="0" lang="en-GB" sz="110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Glind</a:t>
            </a:r>
            <a:r>
              <a:rPr kumimoji="0" lang="en-GB" sz="11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en-GB" sz="110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et al.</a:t>
            </a:r>
            <a:r>
              <a:rPr kumimoji="0" lang="en-GB" sz="1100" i="1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en-GB" sz="110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Health Policy</a:t>
            </a:r>
            <a:r>
              <a:rPr kumimoji="0" lang="en-GB" sz="110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2007;84:153-161.</a:t>
            </a:r>
          </a:p>
          <a:p>
            <a:pPr marL="263525" lvl="0" indent="-263525">
              <a:buFont typeface="+mj-lt"/>
              <a:buAutoNum type="arabicPeriod"/>
            </a:pPr>
            <a:r>
              <a:rPr lang="en-GB" sz="1100" dirty="0" smtClean="0" bmk="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Borg MA.  </a:t>
            </a:r>
            <a:r>
              <a:rPr lang="en-GB" sz="1100" i="1" dirty="0" smtClean="0" bmk="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J Hosp Infect </a:t>
            </a:r>
            <a:r>
              <a:rPr lang="en-GB" sz="1100" dirty="0" smtClean="0" bmk="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2003;54:316–318.</a:t>
            </a:r>
            <a:endParaRPr kumimoji="0" lang="en-GB" sz="110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63525" indent="-263525">
              <a:buFont typeface="+mj-lt"/>
              <a:buAutoNum type="arabicPeriod"/>
            </a:pPr>
            <a:r>
              <a:rPr lang="en-GB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Haill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</a:t>
            </a:r>
            <a:r>
              <a:rPr lang="en-GB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Hosp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Infect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2012;82:30-35.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indent="-263525">
              <a:buFont typeface="+mj-lt"/>
              <a:buAutoNum type="arabicPeriod"/>
            </a:pP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King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and Environment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2013;59:436-447.</a:t>
            </a:r>
          </a:p>
          <a:p>
            <a:pPr marL="263525" indent="-263525">
              <a:buFont typeface="+mj-lt"/>
              <a:buAutoNum type="arabicPeriod"/>
            </a:pP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Moore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 Hosp Infect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2010;76:103-107.</a:t>
            </a:r>
          </a:p>
          <a:p>
            <a:pPr marL="263525" marR="0" lvl="0" indent="-263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Jolley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S.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Standard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2005;20:41–48.</a:t>
            </a:r>
          </a:p>
          <a:p>
            <a:pPr marL="263525" lvl="0" indent="-263525">
              <a:buFont typeface="+mj-lt"/>
              <a:buAutoNum type="arabicPeriod"/>
            </a:pPr>
            <a:r>
              <a:rPr lang="en-GB" sz="1100" dirty="0" err="1" smtClean="0" bmk="">
                <a:latin typeface="Arial" panose="020B0604020202020204" pitchFamily="34" charset="0"/>
                <a:cs typeface="Arial" panose="020B0604020202020204" pitchFamily="34" charset="0"/>
              </a:rPr>
              <a:t>Barlas</a:t>
            </a:r>
            <a:r>
              <a:rPr lang="en-GB" sz="1100" dirty="0" smtClean="0" bmk="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i="1" dirty="0" smtClean="0" bmk="">
                <a:latin typeface="Arial" panose="020B0604020202020204" pitchFamily="34" charset="0"/>
                <a:cs typeface="Arial" panose="020B0604020202020204" pitchFamily="34" charset="0"/>
              </a:rPr>
              <a:t>et al. Ann </a:t>
            </a:r>
            <a:r>
              <a:rPr lang="en-GB" sz="1100" i="1" dirty="0" err="1" smtClean="0" bmk="">
                <a:latin typeface="Arial" panose="020B0604020202020204" pitchFamily="34" charset="0"/>
                <a:cs typeface="Arial" panose="020B0604020202020204" pitchFamily="34" charset="0"/>
              </a:rPr>
              <a:t>Emerg</a:t>
            </a:r>
            <a:r>
              <a:rPr lang="en-GB" sz="1100" i="1" dirty="0" smtClean="0" bmk="">
                <a:latin typeface="Arial" panose="020B0604020202020204" pitchFamily="34" charset="0"/>
                <a:cs typeface="Arial" panose="020B0604020202020204" pitchFamily="34" charset="0"/>
              </a:rPr>
              <a:t> Med</a:t>
            </a:r>
            <a:r>
              <a:rPr lang="en-GB" sz="1100" dirty="0" smtClean="0" bmk="">
                <a:latin typeface="Arial" panose="020B0604020202020204" pitchFamily="34" charset="0"/>
                <a:cs typeface="Arial" panose="020B0604020202020204" pitchFamily="34" charset="0"/>
              </a:rPr>
              <a:t> 2001;38:135–139.</a:t>
            </a:r>
          </a:p>
          <a:p>
            <a:pPr marL="263525" lvl="0" indent="-263525">
              <a:buFont typeface="+mj-lt"/>
              <a:buAutoNum type="arabicPeriod"/>
            </a:pPr>
            <a:endParaRPr lang="en-GB" sz="1100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63525" lvl="0" indent="-263525">
              <a:buFont typeface="+mj-lt"/>
              <a:buAutoNum type="arabicPeriod"/>
            </a:pPr>
            <a:endParaRPr lang="en-GB" sz="1100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63525" lvl="0" indent="-263525">
              <a:buFont typeface="+mj-lt"/>
              <a:buAutoNum type="arabicPeriod"/>
            </a:pPr>
            <a:endParaRPr lang="en-GB" sz="1100" dirty="0" smtClean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263525" lvl="0" indent="-263525">
              <a:buFont typeface="+mj-lt"/>
              <a:buAutoNum type="arabicPeriod"/>
            </a:pPr>
            <a:endParaRPr lang="en-GB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84453"/>
              </p:ext>
            </p:extLst>
          </p:nvPr>
        </p:nvGraphicFramePr>
        <p:xfrm>
          <a:off x="285720" y="1439566"/>
          <a:ext cx="8506618" cy="33575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53309"/>
                <a:gridCol w="4253309"/>
              </a:tblGrid>
              <a:tr h="43846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Rooms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</a:tr>
              <a:tr h="1081155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HCAI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1-6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Better hand hygiene compliance</a:t>
                      </a:r>
                      <a:endParaRPr lang="en-GB" sz="20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Improved air containment</a:t>
                      </a:r>
                      <a:endParaRPr lang="en-GB" sz="2000" i="1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risk of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adverse events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11-12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Fall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risk, tracheostomy, confused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Better observation by staff</a:t>
                      </a:r>
                      <a:endParaRPr lang="en-GB" sz="20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</a:tr>
              <a:tr h="1081155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patients more satisfied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5-9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Improved privacy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Less disturbance from others</a:t>
                      </a:r>
                      <a:endParaRPr lang="en-GB" sz="20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report: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11-14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Reduced feelings of isolation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More social and HCW contact</a:t>
                      </a:r>
                    </a:p>
                  </a:txBody>
                  <a:tcPr marL="84406" marR="84406"/>
                </a:tc>
              </a:tr>
              <a:tr h="7568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ewer “mix up” errors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10-11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through uninterrupted patient contact</a:t>
                      </a:r>
                      <a:endParaRPr lang="en-GB" sz="20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staffing levels</a:t>
                      </a:r>
                      <a:r>
                        <a:rPr lang="en-GB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patient: HCW ratios</a:t>
                      </a:r>
                      <a:r>
                        <a:rPr lang="en-GB" sz="20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14,15</a:t>
                      </a:r>
                      <a:endParaRPr lang="en-GB" sz="2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643470" y="5214951"/>
            <a:ext cx="450053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0" indent="-263525">
              <a:buFont typeface="+mj-lt"/>
              <a:buAutoNum type="arabicPeriod" startAt="9"/>
            </a:pP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Lawson &amp; </a:t>
            </a:r>
            <a:r>
              <a:rPr lang="en-GB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Phiri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GB" sz="11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J 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2000;110:24–26.</a:t>
            </a:r>
          </a:p>
          <a:p>
            <a:pPr marL="263525" lvl="0" indent="-263525">
              <a:buFont typeface="+mj-lt"/>
              <a:buAutoNum type="arabicPeriod" startAt="9"/>
            </a:pP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Ulrich </a:t>
            </a:r>
            <a:r>
              <a:rPr lang="en-GB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White Paper #5. The </a:t>
            </a:r>
            <a:r>
              <a:rPr lang="en-GB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GB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for Health Design. 2008.</a:t>
            </a:r>
          </a:p>
          <a:p>
            <a:pPr marL="263525" lvl="0" indent="-263525">
              <a:buFont typeface="+mj-lt"/>
              <a:buAutoNum type="arabicPeriod" startAt="9"/>
            </a:pP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Maben J. </a:t>
            </a:r>
            <a:r>
              <a:rPr lang="de-DE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Nurs Manag 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2009;16:18-19.</a:t>
            </a:r>
          </a:p>
          <a:p>
            <a:pPr marL="263525" indent="-263525">
              <a:buFont typeface="+mj-lt"/>
              <a:buAutoNum type="arabicPeriod" startAt="9"/>
            </a:pPr>
            <a:r>
              <a:rPr lang="en-GB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Stelfox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n-GB" sz="1100" i="1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et al. JAMA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2003;290:1899–1905.</a:t>
            </a:r>
          </a:p>
          <a:p>
            <a:pPr marL="263525" lvl="0" indent="-263525">
              <a:buFont typeface="+mj-lt"/>
              <a:buAutoNum type="arabicPeriod" startAt="9"/>
            </a:pPr>
            <a:r>
              <a:rPr lang="en-GB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Tarzi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n-GB" sz="1100" i="1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et al. J Hosp Infect 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2001;49:250-254.</a:t>
            </a:r>
          </a:p>
          <a:p>
            <a:pPr marL="263525" lvl="0" indent="-263525">
              <a:buFont typeface="+mj-lt"/>
              <a:buAutoNum type="arabicPeriod" startAt="9"/>
            </a:pP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Young &amp; </a:t>
            </a:r>
            <a:r>
              <a:rPr lang="en-GB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Yarandipour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. </a:t>
            </a:r>
            <a:r>
              <a:rPr lang="en-GB" sz="1100" i="1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Health Estate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2007;61:85-86.</a:t>
            </a:r>
          </a:p>
          <a:p>
            <a:pPr marL="263525" indent="-263525">
              <a:buFont typeface="+mj-lt"/>
              <a:buAutoNum type="arabicPeriod" startAt="9"/>
            </a:pP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Mooney H. </a:t>
            </a:r>
            <a:r>
              <a:rPr lang="en-GB" sz="1100" i="1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Nursing Times</a:t>
            </a:r>
            <a:r>
              <a:rPr lang="en-GB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2008;104:14-16.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06971" y="464229"/>
            <a:ext cx="4494185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7013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Single rooms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vs. bays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828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429520" y="5572140"/>
            <a:ext cx="1714480" cy="1285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06" y="6448032"/>
            <a:ext cx="52534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Teltsch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Arch Intern Med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2011;171:32-38.</a:t>
            </a:r>
          </a:p>
        </p:txBody>
      </p:sp>
      <p:sp>
        <p:nvSpPr>
          <p:cNvPr id="7" name="Rectangle 6"/>
          <p:cNvSpPr/>
          <p:nvPr/>
        </p:nvSpPr>
        <p:spPr>
          <a:xfrm>
            <a:off x="483548" y="1431016"/>
            <a:ext cx="2901482" cy="2286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24 bed ICU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2x10 bed and 4xsingle rooms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Converted to 100% single rooms in 2002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3548" y="3951296"/>
            <a:ext cx="2901482" cy="2286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25 bed ICU</a:t>
            </a: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2, 5, 6 or 8 bed rooms</a:t>
            </a:r>
          </a:p>
          <a:p>
            <a:pPr algn="ctr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 change in unit configuration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5736158"/>
            <a:ext cx="542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in the acquisition rate ratio before and after privatisation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* = not statistically significant.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3786182" y="902737"/>
            <a:ext cx="5165484" cy="4830519"/>
            <a:chOff x="4798217" y="1360718"/>
            <a:chExt cx="5595941" cy="4830519"/>
          </a:xfrm>
        </p:grpSpPr>
        <p:graphicFrame>
          <p:nvGraphicFramePr>
            <p:cNvPr id="11" name="Chart 10"/>
            <p:cNvGraphicFramePr/>
            <p:nvPr/>
          </p:nvGraphicFramePr>
          <p:xfrm>
            <a:off x="4798217" y="1428736"/>
            <a:ext cx="5595941" cy="47625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rot="18929699">
              <a:off x="9952555" y="1598932"/>
              <a:ext cx="3895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8929699">
              <a:off x="9521228" y="1360718"/>
              <a:ext cx="3895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63888" y="476672"/>
            <a:ext cx="5997586" cy="80920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sz="2800" dirty="0" smtClean="0">
                <a:ea typeface="Verdana" pitchFamily="34" charset="0"/>
              </a:rPr>
              <a:t>‘Privatization’ of an ICU</a:t>
            </a:r>
            <a:endParaRPr lang="en-GB" sz="2800" dirty="0">
              <a:ea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5720" y="350896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946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42286" y="269279"/>
            <a:ext cx="3950357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existing procedures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2684" y="269279"/>
            <a:ext cx="403244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0"/>
              </a:spcBef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something new!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30" y="3706853"/>
            <a:ext cx="1872207" cy="134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7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9" descr="data:image/jpeg;base64,/9j/4AAQSkZJRgABAQAAAQABAAD/2wCEAAkGBhAQDxAQEBAQFBAQEBUQFRAVFRAPEBQWFBUVFRQVFBQYGyYeGBkjHBYVHy8gJCgpLCwsFR4xNTAqNSYrLCkBCQoKDgwOGg8PGjUkHyUqNSwwKiwvLCwsKio1NSwpLCwsKiwpLCwsKiwsLCwsKSosLCksLCwsLCwsLCwpLCkpLP/AABEIANEA8QMBIgACEQEDEQH/xAAcAAABBQEBAQAAAAAAAAAAAAAAAgMEBQYHAQj/xABAEAACAQIDBAYIAgkEAwEAAAABAgADEQQSIQUGMUETUWFxgZEHIjJCUqGxwRQjFTNicoKS0eHwQ3OywpOi8Rb/xAAbAQEAAgMBAQAAAAAAAAAAAAAABAUBAgMGB//EACoRAAICAgIBBAAGAwEAAAAAAAABAgMREgQhMRMiQVEFMnGRodFhgcEU/9oADAMBAAIRAxEAPwDuMIQgBCEIAQhCAEIQgBCEIAQhCAEIQgBCEIAQhCAEIQgBCEIAQhCAEIQgBCEIAQhCAEIQgBCEIAQhCAEIQgBCEIAQhCAErNtVmXJlYi9+Bt1SzlRt/wD0/wCL7QCCMZU+NvMz38bU+NvORxFCAPjG1Pjbznv42r8bRmEAf/H1fjPynn6Qq/GflGTEmASP0lV+M/L+kttl1mendjc5jrM6xmh2OPyV7SfqYBNhCEAIQhACEIQAhCEAIQhACEIQAhCEAIQhACErcfvDhqBy1KqhvhF2I77cIvZ+3MPX0pVVY/DwbyM39OWM46NN45xnsnwhCaG4QhCAEp94TpT72+0uJS7xnSn3t9oBWAxQMaDRYMAcvC8Tee3gDdcNxXiOR0Ddh6u/l5xuliQ4uOuxB0II4gjkRHzKzH02Q9LSF29+nw6QDq6nHI8+B5EYZldk1nml2T+op91/MkzEUdpU6gujA9Y4EdhHEHsm42ZpQpf7an5Xmc5DTTwyu3j3ro4IAN61Qi4pg2062PITN0fSa4cdJQUIddCwa3WL6Gc33p3iatiKtRjqzk9w4KPAWErMPtRnIueEgTvlt0eu434XQqlusv5f9H0pgsYlamtWmbo4uD/Xtj8yXozqM2B14dK1u6y3+d5rZNi8pM8vyK1XbKC8JhCEJscAhCEAIQhACEIQAhCEAJW7a2slGlVs6CqEOVCyhibaWEhb6bbbC4Ushs7nIp6tCSR2/wBZx6pte5YuWLHgb876365O43F9RbPwQ7+R6b1Q5j8e6VM1VSbm5DZhm69ZHwu2irB1a1tQQeHjHKO0A4KOAyHQqdR/Y9sqKGwHFfoqQZw4BSwuxUnhYcwbiW7aS7K2MdvB33dHbZxeFSqfbByN2kW18iJdSh3L2E2Dwi03/WMS7DqJtp5CX087ZjZ6+C8hnVZCEITQ2CUm8x0pd7faXcot6DpS72+ggFQrR0GRVeOq8AfBnt42GnuaAKvGa40jl4h4Bz3a9Spg8WzknoazFlfiAT7SN9R/adW3d3lw9elTUOFcIBkYgZrAC6Hgw7tesCZbauz0rI1OooZWGoP+aGUO1/Rfj8KScG64ihx6NmWnVXsN/Va3XfwkdqUHmPaLiuyjlQULnrJdKX2v8mb9IW5NbC4mowVjRdiyOASpBNwCRwI4W7JG3N3PxWMqBUpsEBsahBCAdZP24ybW2o4WxdrdQJA01lju76R6uGygVC1Pgab3ZePu/D3yNtHbtdF5/wCez0npLMv2/s7PsfZaYWhToJ7NNbX5k8ST3m8myJsraSYmjTrU/ZqLftHIg9xuJLlgsY6PHT22e3nPf6hCEJk0CEIQAhCEAIQhACEIQDMekHZLV8GSgu1I9JYcSLENb6+E4ZirgkT6amN3j9H2FqFsSgNN0vVKgAoxX1rW5Xty8pO43J0WrIt9Cn7jmGy9mCgg6b8yqdcreynZbm3XfT6y1G1WpNlsqlTbKAot5Sk2hiDmPfID4ywLG5t1amXGM+SpbaZ2fc3e1aoFCoSH1yMTfNzy6/Ka+fPWzdokGm6Ej11N+Y1nQNi+kHErWXD4jDVnu+VXCMGIJsG4WYW1vp3yq5HG9zcP2LOm/wBqUjosIlaqngQfGKlcTQlbtnZbVwmVgMpJ1vzt1d0sS0zW1N+8PRYqgNQjmDZfPnN4Vym8RRpOyMFmTPDu1WHAofEj7RP6Drj3Qe5ljeB9IdFyA6Fb8wcw8RpNPRxKuoZCGVhcEagzM6p1/mRiFkZ/lZl2wVQMEKHMQWA4mwtc6d4npwtQcUcfwmX6G9d2+CmqfzEsftJWeczoZG/9YkmXezaeRqX+09L/AMbnL8rywdqd7Ho79Ry3gGPZbkDrIHnNTt/EdHhMQ/w0XI78pt846cHSNj0aX43yiVG/mIy7Or/tBU/mdb/K81k8JnWmO1kV/lHBtq1LA68B9f8A5KcrZR1ix89ZO2vxPa1vICR6ie33KPpKyXk93Be3J270N44vgqlMn9VV07mUH6gzfzn3oYwhXBVah/1K1h3IoH1JnQZYU/kR438RafJnj7CEITqQQhCEAIQhACEIQAhCEAJG2kfyav8Att9DJF5UY3aF8PiA3t01dSO7S82j+ZGsvDOM7bwV3Ypy1K8x/aZ3EU2sRwuJa7TxZ/FUbEjPWWmSNNGNj9flJm0UDeyqgjrF7989BGL6WSplJYzgY3Q2LVrkKi5smpHAacLkzsmy6dVKNNKzB6oFiUFlJ5BR2Cw8LzkWzdpMjKWAUIdMpKNc9RT1hN1i9oXwn4nC1nz0mpkqztVKm9ipLa2YG3Vw7ZD5lUm19M78a6LT67NrhUKVbE+3Tv2AqdQPA/KTS0qMDtIV6OHxA0zAEjqzDKw8D9JY55VNYeGWCeezNb/bbNGitJTZq2a555VtfzJHkZy5ccue73K31ANifGbr0n0j+S/LK6X7bg/53TmFVtZdcNRVZVcvZzLKni9dJvNw9uHP0LNdagJXsZRfTvF/KcuqElGAOtpp/R1mNWjzszN3AA/54zpyVGVbyacbZWI65h6vtn4nJ8vVH0j3TSAhsoHZGMdjClKo44ojN5AmUKWXguG8Gf3n3nKMaVM2CsxLDjdr3APVqZlP0hUIL62BAJ1tc8LnwPlKh8WzIGY6m58yZGGMYDLc2PKehqpjXHCKO2xzllnQN297npsFdi1M6EE3t2jql96QfX2c7KwyqyVCddV1GniwPhOTLtLo8p43a06cSa+yKy8T0FQD+H1h9JXfiFKUdkWf4Ze/USfw0cV2lrZhYrmOo1E9FAu600BLVHWwGpOgCgd5MaIPRPblU+o/tOjeiiiGxRYgHJQLC4BsSyi46jrPNRjvI+iW3ejTKS7wdM3a2WMHg6NDQGnT9c8sx9ZzfvJ8pSbX9ICoStFQwHvtex7l6u0xW/u2egw2W9ukNj+6OI8TbynKq20MwzA6Gek4nFjJbS8Hzrl8mWzx5fZvaXpFr5tchHVlt9Jrtgb00sV6vs1Ph4g/un7TiuGx6hWBW5IFjcjKb9XPTSWOyNpMlRXUkEEEHuky3iQknhYZCr5M4tZeTukJGwGKFWlTqD31DefGSZSNYeC3Tz2EIQmDIQhCAJLRJaJLRtngC2qTL7zAqKrA6VE17+EvalWVe1KaVFy1DZSLX6j/AJ9JtB4kmayWU0cK2y9sTR/3gf8A2Ev8VxPeZK2v6PqtStTqUq9IhXDFXDUjxB9U6g8OsSHtWnUouVqU2W+ouLX7QeBHdL6NsLMasqpQlBe5FVXb1j18pZbB22aS10IzLVovSKXy8Qchvys3PtlHjfXItpc/S5+0lPs3ELQTEhCUuVLDVbjirdVxOk8NayOcE87ROqbE2gyYalSKlXCaqwKkEkk6HtMv6G0bzk+zN6MU1NKVNiy3ChGUM6disRfwnUaGBKotz62UZh221t4yjvqcHlvyWtU1JdC9tYFMXQak5tf1lbmrDgfqD2EzkG3Ng1cO5WopHUeKkdanmJ0benaz4eguQ2eo2UNzAAubdvAeM5rjNp1XuGdz/EbyZwoSay30RuTNJ4S7Kw4ao5yrfXTQXnXNw91xhqAep+sdLWFjlB469ZnK6Nd1YEVHHzmi2Xvi1BgQzEcSLZVYDkygkA90l8iiU4awZGqvUZZkjrnRL1xrE4JXR0NrOpXzFpA2Htuni6K1qZ0OhHGx6pMxGKWmpZ2CqOZ/zjKJxlGWPkttk1n4OKbRw7Umakws1MlCO0af3lYTrN5vtWwddukR8tRRlZ+KOOQIGtx1zEmmpOjp33t9ZfV7uOcFTP084yCqHKJa7M62HjqfKds2NgMmGSm3NDmH73EeRmG3K2Hh0qdNVdWqjRV4pfrzcCeybqtjyOUr+bY3iBN40Evcjg+PwxpVMTSPGnUt5FhOg+iYfmVj1UVHmwP2mc342e/4qviFQ9HVQMT1OCAfPXzmg9Fz26Y9a0x/yMooR1swey5F6s4bkn8L9+iw9LNItRpsOADA+Y/rOcWyqAOQnbds7MXF4d6TcSLgnke3snFsZs2pQdqdQWKm3+HnPScSz2a/R4jkV5ln7Gabay12ebkSto0CTpN1uRui9Z1qVBaipuT8RHuiSbLlFZZHhRl9HSt36RTC0FPEUwfPX7yxEQsUJQSeW2W6WFgVPZ5PZgyEIQgEVmjDtFuYw5gDVR5AxbcO/wCxkmsZVY655kW6vvAPXRSSNL9Uo978CGwbk8aRFRezWzDxB+QlkuE6SqzdKAVY+pY3PZfhKjeHA40IKYzVKXRgPlGY3BNife1Fr9oM70L3p5x2cbn7GsHNz7Sd5+hmp2JvG+FVQCzU2DZqRymm1zxN1vfxmdqYSo1UKiOWBPqhWJHeANIvahNE00qq6ta5GlwGOlxf5S7sUZdPsq69ksro6TsXefCVWHRYelSq/uqCT+yQJemuzWuSRfhwHlOMUq5p1RY6jUEfKdc2fihUoo/xoreJF/rKnlVKDTiWVM3LplfvzhGbD03UG1KpdgOQYWv3C3znNq/E987Hi2vQq6H9U/b7pnF8XiMrsLcD4yXwZZi19EblrDTPRGXexHafprPRil7ZN2JghWxdJCLqSAR2MyqfkTJ79qyQo+54Lf0e7yfhsU1Fz+VW17Af8185Y787Y6bFGkGvToWUAHQuRd2048QPAzP70boV8HiBkDGmGzUqwBOnEBrcGH941icJWSqDVQjOBU4EAgi2l+V5GShKatXnBJakoem/BHdzw5DS0bSsVNxpy4DnFPzjRkshNLJJwm0Hp+xYfTxE3O5e8hr1Dh63tFS9Nr3uB7S+E56OBPZHdn7RfD1aVYe3QqhrdYBsw8RpOV1ati4v/X6namTrey8HZ6+w6VQEOgYHiDwkXHLhtm4dqoRVA0CKLZmPAS/w9ZHRaikFXUMD1hhcfWcr9Ie8PTYs0FP5eHFuwufaPhoJScen1J4fheS2ut0h0I2jvpUq6MT+77KDwHGUWJ2izjVyWvoAiBAPHW8gXv5xQl9BRisRRTT2b9zJmCxZRgxyG3LKJutg+kKomRHVTTWwIAscp+E9Y6pzxZLpnKmb9oD7/aa2xjNe5G9blF9M+hKNUMqspurAMD1g6iOCZ/cbGGrgad+KEp5aj6zQATz046yaLqL2SZ6J7PJ7NDY9hCEAgPGHj7RlhAI1RZCrU5YOJGqrAKp6AF7Aa6eZE9w2JqA5Q1uq+scxRt5yBTrfmp+9bz0gDeJ2kRUtUYkZrHX7Tn++lItigtjp6pPLQ6zSY9fXfT3j9TI2Mp9IyvzZFzfvL6p87A+M61WuqWyOdlasWGZLalunphfgXxIFifOdL2FUK0KSniqAfKUFHY6lgxUE9cv8HQIFpvbf6kUseDWurRtlwtzqCR3G0br4UPpUVHH7apU/5AyJjce+HpNUC5wCLrwsOZuPCNYTe2i7UEZHVsQpK2ysosxWxOnMdXOaRrm1tE3lOKerKzejdbDnDValOhTp1aa9IGQFAQurKVvbUX5cplt2auTE5+ORUe3C9nva/hNhtfe7CvhawpuS702QKVdT6wy8x2zE7FcCvrwamR5MJa8ZWOuSnn/ZXXOCsTh/B2HY+1BiaedSQRoyNZrdWo5Ss38QDBMzWLZ0UGw0uwJtz4KZUbh7RDPVCnQLbyIt95b7zFarYWi2qvWLsvIrTQkg+Y85A1ULuvC7/wCk1tyr/g5JWrBeN9Y1+KXt8p1epu7hG44TD/ykfQxht0sCeODpeDV1+jycvxCv5T/ggvhT+0YLd+gK2Jw6cnr0we4MCfkDNHvjuPW/FPUw9JmpVzmsvusfaHZrrL/A7qYanWoVKVLIadXMRmdlIKsCLMTzIM1dZAFJW4IF9CfpwnC7l5kpQJFXHxFxkV+ysO9DDYak3tIoUga20JIHXa4mFq+jTEviXOZRTqVCxq3voTe9uN50okGpTA4Kpbz0iHxiISCQADpcgDgDb5yJC6cW3H5JEq4tLPwcQ2phBSrVKY4I2UdwAAkYGXGK2ZUxmMrU6WUEnMWYlVUBVuSQCeJtwkhPRnX54nDju6Zv+gl160IJKbwyqlVOTbiiiQy52fsOtiUQUkZrVNbcBpYXPjJtD0bsCCcXT8KdQ/cTebk7FGHV06XOcwfRco0053ke7lV6+x5Z2p489vcsF1utsc4TCpSYgvcs1uFzyHdYS4jYMUDKeTcnllmlhYFT2JvPZgyKvCeQgEJhGmEfIiCsAjOsj1Ek1ljTJAKjFYUNxHDhIFTB2IIHAg+U0DUo01CAZirs/MzG2hYn5wXZfZNGcPEHDwCmp4EDlJKUbScaMadYAUMQEvdL6am/KRqmz8HUdXakFemQUIGTKQc3unhfXhPajWRu0gff7Sjx2MJJsCBw7dJlNrwYaT8jmI3AwbXZa9ROZF1YC+psCAbTH7wbHpYVKhSo7VFIUEhUsrcdBz4TS4uoz4Cr6zBlqqCQSCVawsT1Sj3ip9K4J4VaVNz35QD81kmvlTTWz6OE6INPC7HfR1UyU6jn3msPCWW3NtdHjMNUa+SmNe5iQ5HhbylHs9eiAC3sJr938LSxCZa6o6lnID25BBp/Nyj1ou1za6Zn0n6ain2TsPvDg3NlxFK+psTlOgudD2Ax9dp4ci4r0bXtfOlr8bXvI1TcTBXLU1dCQy+q5Is6lSbNfkTK+r6NKfRmmldwGdal2RWsVVltoRxz/KY1ofy0M2r4RZV9uUVeiqVEZqlULZWVrCzEk27gPGXP4qYunuQMEyVmrFyH0AXIAbGxJuZZjaYHEzS1QWFB5Nq933NYL/D1/WueShZl948YzNTtxINQ9gY6fISZT2ujWytrbhw14SvwWPoV8fisHVVRUyKtGr7wKoMyjxu3nM0dS2+hb2sfZD3Hs1bGNzLjyuw/6ia/oZzYYbaGBrMVp1FYgqWCdJTYXvcGxB6+uWX/AOl2h+Hz69I1bIPyhcKqAk2tzZhr+zJV9DsntFrDI9V2kdZJ9G46GWGxgA766hRp2E8flOdYzam026PoxW1oU2YrSFsxUF9cumvLlNHuRhcWrVK2JLXdAoDEFjY3GnIf1keXH1js5L9DsrtpYSZug0UDIqVY8ryMdx4GKBjQaLBgC7wibwgDRESRFkTwiANFY2Vj5ESVgEcpElJIKxJWARjTiGSSSsbKwCI9ORaqSxZYw6QCmxXsgd5+32lHikmkxGDBYnX528pCrYIGAUmGW9HFJ101f+Vv7ynq0mYKDwRco7rlvuZqEwZQt1NTdT4jT5gSF+jzzEAohhyJb7K0fDX9lFr1m5aC4/6ievgorD0MtPEPzNMUh/G2vyDQCoG8+KBvnW3UUU/O0n7L3nr1K9Km2TK7hSQCDYm2msramF7ImjSKOrjirBh4G8AtNs7Uqms9JiLUqjAAXF9dCdeNowtcmSNuUc2IZxwqKlQfxKJGWlAJWz2vWpjlnF+4an5CZPaFWp+NOIQEMXzhh7pve81FBshLa3yOB+8ykD6yvOCvp16TrVbKp5RzsrViwzeUt5wtKk1YBTUQMNTrwvoB2xdHeSm2ZlsbAFj6/cJld5D+ctMcKNJE8bXP1ERs+sAlRfeOUW7LkmcjobNNqnKGUDKxNjrx4nnHKGIvroL9WglLg2vQI+GoD5i0nYZoBd0a0lI8rKDSbTaATVeOqZFRo+pgDt4REIAueERU8gCLTwiLInloA2REkRy08IgDJEQRHiIgrAGGWNMklFYgrAINSlI70JZMkaanAKxsPGHw0tWpRtqUAp6mDkPEUrJksbl8x7gLC/mfKaA0o21CAZZtnk8o02zyOU1LYaJ/CwCirUcy0TzCFP5WP2IiRgpejBjqE9/DQChODnuEwF6tMHhnB8tZdnCRH4Qg3W17EeYteAZ/F0ekqO595ifM6RVHC2l0uzo4uBEAj4BPVcdag+RB/rJ2HSeUsAQQQbDUEcbgi0n0sPaAKorJlMRqmkkIsAdSPLGVjywBcJ5CAPzyKnkATPCIqEAQRPLRdokiAIIiSI5aeEQBorEFY8REkQBgrElY+ViSsAjlIg05JKxJWARTTiTSkvJPMkAhmjEmjJmSedHAIfQw6GS+jh0cAh9DPegkvo570cAh9BPRQkvo4oU4BGWlHVSOinFBIAhUjiiehYsLAPVEcURKiLAgHtoT2EAehPIQAnhhCAESZ7CAJnkIQDyeGeQgHhiTCEASYkwhAPJ5CEAJ5CEA8hCEAIT2EAJ6IQgHonohCAKEUJ7CAKEUIQgHsIQgH//Z"/>
          <p:cNvSpPr>
            <a:spLocks noChangeAspect="1" noChangeArrowheads="1"/>
          </p:cNvSpPr>
          <p:nvPr/>
        </p:nvSpPr>
        <p:spPr bwMode="auto">
          <a:xfrm>
            <a:off x="641059" y="787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5547" name="Picture 11" descr="http://www.ypm.ltd.uk/images/uploads/page_image_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5" y="1775747"/>
            <a:ext cx="17368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9" name="Picture 13" descr="http://selling-stories.com/wp-content/uploads/2012/03/checklist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66" y="1794364"/>
            <a:ext cx="1896152" cy="14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Q10-_R10"/>
          <p:cNvPicPr>
            <a:picLocks noChangeAspect="1" noChangeArrowheads="1"/>
          </p:cNvPicPr>
          <p:nvPr/>
        </p:nvPicPr>
        <p:blipFill>
          <a:blip r:embed="rId5" cstate="print"/>
          <a:srcRect l="47059"/>
          <a:stretch>
            <a:fillRect/>
          </a:stretch>
        </p:blipFill>
        <p:spPr bwMode="auto">
          <a:xfrm>
            <a:off x="5038436" y="3259225"/>
            <a:ext cx="714380" cy="123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www.sageproducts.com/images/products/tabs/chg_cloth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74" y="1561433"/>
            <a:ext cx="1140143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58" name="Picture 2" descr="http://www.chtdata.com/wf/News/573CFC7AF5B692152539DA561F205F08/copper-pull-handle-sm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24386" y="1561433"/>
            <a:ext cx="1643074" cy="1096165"/>
          </a:xfrm>
          <a:prstGeom prst="rect">
            <a:avLst/>
          </a:prstGeom>
          <a:noFill/>
        </p:spPr>
      </p:pic>
      <p:pic>
        <p:nvPicPr>
          <p:cNvPr id="28" name="Picture 9" descr="tru-d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824254" y="3061631"/>
            <a:ext cx="772744" cy="149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0" name="Picture 4" descr="http://www.designweek.co.uk/Pictures/web/l/p/v/Cabine_24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109874" y="4776143"/>
            <a:ext cx="1071570" cy="1605185"/>
          </a:xfrm>
          <a:prstGeom prst="rect">
            <a:avLst/>
          </a:prstGeom>
          <a:noFill/>
        </p:spPr>
      </p:pic>
      <p:pic>
        <p:nvPicPr>
          <p:cNvPr id="275462" name="Picture 6" descr="http://www.thecleanzine.com/images/uploads/thecleanzine/Cloro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0138" y="3133069"/>
            <a:ext cx="1198235" cy="1614204"/>
          </a:xfrm>
          <a:prstGeom prst="rect">
            <a:avLst/>
          </a:prstGeom>
          <a:noFill/>
        </p:spPr>
      </p:pic>
      <p:pic>
        <p:nvPicPr>
          <p:cNvPr id="275464" name="Picture 8" descr="http://www.hulbertdental.co.uk/admin/images/SterileFLAT_Sterilisable_Keyboard_White_93605.jpe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967262" y="4776143"/>
            <a:ext cx="1500198" cy="1500198"/>
          </a:xfrm>
          <a:prstGeom prst="rect">
            <a:avLst/>
          </a:prstGeom>
          <a:noFill/>
        </p:spPr>
      </p:pic>
      <p:pic>
        <p:nvPicPr>
          <p:cNvPr id="32" name="Picture 2" descr="http://images.jmcatalog.com/prdimgs/nP94Ser5/3M/3MATP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2731" y="3418821"/>
            <a:ext cx="200026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7681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7711"/>
            <a:ext cx="8424936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The role of dry surface contamination in healthcare infection transmission</a:t>
            </a:r>
          </a:p>
          <a:p>
            <a:endParaRPr lang="en-GB" sz="3600" b="1" dirty="0" smtClean="0">
              <a:latin typeface="Arial" pitchFamily="34" charset="0"/>
              <a:cs typeface="Arial" pitchFamily="34" charset="0"/>
            </a:endParaRPr>
          </a:p>
          <a:p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2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You can download these slides from 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www.jonotter.net</a:t>
            </a:r>
            <a:r>
              <a:rPr lang="en-GB" sz="2400" dirty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844450"/>
            <a:ext cx="468052" cy="46805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6" y="6200805"/>
            <a:ext cx="2193103" cy="57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796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2482</Words>
  <Application>Microsoft Office PowerPoint</Application>
  <PresentationFormat>On-screen Show (4:3)</PresentationFormat>
  <Paragraphs>461</Paragraphs>
  <Slides>46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PowerPoint Presentation</vt:lpstr>
      <vt:lpstr>Transfer of a surrogate marker in a NICU</vt:lpstr>
      <vt:lpstr>Transfer over time: inoculated pod</vt:lpstr>
      <vt:lpstr>Transfer of a surrogate marker in a NICU</vt:lpstr>
      <vt:lpstr>PowerPoint Presentation</vt:lpstr>
      <vt:lpstr>PowerPoint Presentation</vt:lpstr>
      <vt:lpstr>PowerPoint Presentation</vt:lpstr>
      <vt:lpstr>Transmission routes</vt:lpstr>
      <vt:lpstr>PowerPoint Presentation</vt:lpstr>
      <vt:lpstr>Surface survival</vt:lpstr>
      <vt:lpstr>Terminal cleaning</vt:lpstr>
      <vt:lpstr>Surface -&gt; Hand -&gt; Patient</vt:lpstr>
      <vt:lpstr>Rethinking the ‘inanimate’ environment</vt:lpstr>
      <vt:lpstr>“It’s airborne”</vt:lpstr>
      <vt:lpstr>“It’s airborne”</vt:lpstr>
      <vt:lpstr>PowerPoint Presentation</vt:lpstr>
      <vt:lpstr>Education &amp; training</vt:lpstr>
      <vt:lpstr>PowerPoint Presentation</vt:lpstr>
      <vt:lpstr>Why bother?</vt:lpstr>
      <vt:lpstr>Method comparison</vt:lpstr>
      <vt:lpstr>PowerPoint Presentation</vt:lpstr>
      <vt:lpstr>Contamination-sparing therapy?</vt:lpstr>
      <vt:lpstr>Antimicrobial surfaces (e.g. copper)</vt:lpstr>
      <vt:lpstr>PowerPoint Presentation</vt:lpstr>
      <vt:lpstr>Control contamination at the source</vt:lpstr>
      <vt:lpstr>PowerPoint Presentation</vt:lpstr>
      <vt:lpstr>Wiping away infection</vt:lpstr>
      <vt:lpstr>PowerPoint Presentation</vt:lpstr>
      <vt:lpstr>PowerPoint Presentation</vt:lpstr>
      <vt:lpstr>Automated room decontamination (ARD)</vt:lpstr>
      <vt:lpstr>ARD systems - overview</vt:lpstr>
      <vt:lpstr>PowerPoint Presentation</vt:lpstr>
      <vt:lpstr>HPV: clinical impact</vt:lpstr>
      <vt:lpstr>HPV: clinical impact</vt:lpstr>
      <vt:lpstr>PowerPoint Presentation</vt:lpstr>
      <vt:lpstr>PowerPoint Presentation</vt:lpstr>
      <vt:lpstr>Spread contamination to stop contamination?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‘Privatization’ of an ICU</vt:lpstr>
      <vt:lpstr>PowerPoint Presentation</vt:lpstr>
      <vt:lpstr>PowerPoint Presentation</vt:lpstr>
    </vt:vector>
  </TitlesOfParts>
  <Company>Bioquell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Jon Otter</cp:lastModifiedBy>
  <cp:revision>77</cp:revision>
  <dcterms:created xsi:type="dcterms:W3CDTF">2015-03-09T16:50:51Z</dcterms:created>
  <dcterms:modified xsi:type="dcterms:W3CDTF">2017-02-26T23:45:50Z</dcterms:modified>
</cp:coreProperties>
</file>