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03" r:id="rId2"/>
    <p:sldId id="351" r:id="rId3"/>
    <p:sldId id="345" r:id="rId4"/>
    <p:sldId id="346" r:id="rId5"/>
    <p:sldId id="347" r:id="rId6"/>
    <p:sldId id="349" r:id="rId7"/>
    <p:sldId id="375" r:id="rId8"/>
    <p:sldId id="376" r:id="rId9"/>
    <p:sldId id="377" r:id="rId10"/>
    <p:sldId id="378" r:id="rId11"/>
    <p:sldId id="379" r:id="rId12"/>
    <p:sldId id="412" r:id="rId13"/>
    <p:sldId id="360" r:id="rId14"/>
    <p:sldId id="410" r:id="rId15"/>
    <p:sldId id="411" r:id="rId16"/>
    <p:sldId id="406" r:id="rId17"/>
    <p:sldId id="407" r:id="rId18"/>
    <p:sldId id="359" r:id="rId19"/>
    <p:sldId id="353" r:id="rId20"/>
    <p:sldId id="362" r:id="rId21"/>
    <p:sldId id="355" r:id="rId22"/>
    <p:sldId id="364" r:id="rId23"/>
    <p:sldId id="372" r:id="rId24"/>
    <p:sldId id="391" r:id="rId25"/>
    <p:sldId id="393" r:id="rId26"/>
    <p:sldId id="394" r:id="rId27"/>
    <p:sldId id="395" r:id="rId28"/>
    <p:sldId id="396" r:id="rId29"/>
    <p:sldId id="365" r:id="rId30"/>
    <p:sldId id="373" r:id="rId31"/>
    <p:sldId id="368" r:id="rId32"/>
    <p:sldId id="388" r:id="rId33"/>
    <p:sldId id="390" r:id="rId34"/>
    <p:sldId id="400" r:id="rId35"/>
    <p:sldId id="402" r:id="rId36"/>
    <p:sldId id="413" r:id="rId37"/>
    <p:sldId id="371" r:id="rId38"/>
    <p:sldId id="40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138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Best%202010%20CDI%20ai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Blog\Images\biswas%20fidax%20contam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Salgad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ersonal\Jon%20Otter%20consulting\Gama\Blog\150708%20Lee%20stud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SJMMH\Manian%202011%20env%20pap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irone\root\Home02\oj070\Document\Blog\Images\Anderson%202017%20BETR-D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0199764982392E-2"/>
          <c:y val="5.4502369668246523E-2"/>
          <c:w val="0.91891891891891897"/>
          <c:h val="0.86018957345971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Positive swabs</c:v>
                </c:pt>
              </c:strCache>
            </c:strRef>
          </c:tx>
          <c:spPr>
            <a:solidFill>
              <a:schemeClr val="accent1"/>
            </a:solidFill>
            <a:ln w="1557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31139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FF99"/>
              </a:solidFill>
              <a:ln w="31139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CCFFFF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90</c:v>
                </c:pt>
                <c:pt idx="1">
                  <c:v>66</c:v>
                </c:pt>
                <c:pt idx="2">
                  <c:v>72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3483136"/>
        <c:axId val="23484672"/>
      </c:barChart>
      <c:catAx>
        <c:axId val="23483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207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234846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484672"/>
        <c:scaling>
          <c:orientation val="minMax"/>
        </c:scaling>
        <c:delete val="0"/>
        <c:axPos val="l"/>
        <c:majorGridlines>
          <c:spPr>
            <a:ln w="1557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1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23483136"/>
        <c:crosses val="autoZero"/>
        <c:crossBetween val="between"/>
      </c:valAx>
      <c:spPr>
        <a:noFill/>
        <a:ln w="2540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207" b="1" i="0" u="none" strike="noStrike" baseline="0">
          <a:solidFill>
            <a:schemeClr val="tx1"/>
          </a:solidFill>
          <a:latin typeface="Lucida Sans"/>
          <a:ea typeface="Lucida Sans"/>
          <a:cs typeface="Lucida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% sites contaminated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Symptomatic</c:v>
                </c:pt>
                <c:pt idx="1">
                  <c:v>Asymptomatic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10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597504"/>
        <c:axId val="78611584"/>
      </c:barChart>
      <c:catAx>
        <c:axId val="78597504"/>
        <c:scaling>
          <c:orientation val="minMax"/>
        </c:scaling>
        <c:delete val="0"/>
        <c:axPos val="b"/>
        <c:majorTickMark val="out"/>
        <c:minorTickMark val="none"/>
        <c:tickLblPos val="nextTo"/>
        <c:crossAx val="78611584"/>
        <c:crosses val="autoZero"/>
        <c:auto val="1"/>
        <c:lblAlgn val="ctr"/>
        <c:lblOffset val="100"/>
        <c:noMultiLvlLbl val="0"/>
      </c:catAx>
      <c:valAx>
        <c:axId val="78611584"/>
        <c:scaling>
          <c:orientation val="minMax"/>
          <c:max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sites contaminated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597504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% contaminated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multiLvlStrRef>
              <c:f>Sheet1!$A$2:$B$5</c:f>
              <c:multiLvlStrCache>
                <c:ptCount val="4"/>
                <c:lvl>
                  <c:pt idx="0">
                    <c:v>Vancomycin / metronidazole</c:v>
                  </c:pt>
                  <c:pt idx="1">
                    <c:v>Fidaxomicin</c:v>
                  </c:pt>
                  <c:pt idx="2">
                    <c:v>Vancomycin / metronidazole</c:v>
                  </c:pt>
                  <c:pt idx="3">
                    <c:v>Fidaxomicin</c:v>
                  </c:pt>
                </c:lvl>
                <c:lvl>
                  <c:pt idx="0">
                    <c:v>Rooms</c:v>
                  </c:pt>
                  <c:pt idx="2">
                    <c:v>Sites in rooms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57</c:v>
                </c:pt>
                <c:pt idx="1">
                  <c:v>37</c:v>
                </c:pt>
                <c:pt idx="2">
                  <c:v>27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642176"/>
        <c:axId val="78652160"/>
      </c:barChart>
      <c:catAx>
        <c:axId val="78642176"/>
        <c:scaling>
          <c:orientation val="minMax"/>
        </c:scaling>
        <c:delete val="0"/>
        <c:axPos val="b"/>
        <c:majorTickMark val="out"/>
        <c:minorTickMark val="none"/>
        <c:tickLblPos val="nextTo"/>
        <c:crossAx val="78652160"/>
        <c:crosses val="autoZero"/>
        <c:auto val="1"/>
        <c:lblAlgn val="ctr"/>
        <c:lblOffset val="100"/>
        <c:noMultiLvlLbl val="0"/>
      </c:catAx>
      <c:valAx>
        <c:axId val="786521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contaminated with C. difficile</a:t>
                </a:r>
              </a:p>
            </c:rich>
          </c:tx>
          <c:layout>
            <c:manualLayout>
              <c:xMode val="edge"/>
              <c:yMode val="edge"/>
              <c:x val="0"/>
              <c:y val="6.026383541925293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642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2540359218052"/>
          <c:y val="3.9830297956225391E-2"/>
          <c:w val="0.66321750074444719"/>
          <c:h val="0.837781635046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HAI or MRSA / VRE colonisation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12.812500000000009</c:v>
                </c:pt>
                <c:pt idx="1">
                  <c:v>7.1428571428571415</c:v>
                </c:pt>
              </c:numCache>
            </c:numRef>
          </c:val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HAI only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Sheet1!$C$9:$D$9</c:f>
              <c:numCache>
                <c:formatCode>General</c:formatCode>
                <c:ptCount val="2"/>
                <c:pt idx="0">
                  <c:v>8.125</c:v>
                </c:pt>
                <c:pt idx="1">
                  <c:v>3.4013605442176882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670848"/>
        <c:axId val="78693120"/>
      </c:barChart>
      <c:catAx>
        <c:axId val="78670848"/>
        <c:scaling>
          <c:orientation val="minMax"/>
        </c:scaling>
        <c:delete val="0"/>
        <c:axPos val="b"/>
        <c:majorTickMark val="out"/>
        <c:minorTickMark val="none"/>
        <c:tickLblPos val="nextTo"/>
        <c:crossAx val="78693120"/>
        <c:crosses val="autoZero"/>
        <c:auto val="1"/>
        <c:lblAlgn val="ctr"/>
        <c:lblOffset val="100"/>
        <c:noMultiLvlLbl val="0"/>
      </c:catAx>
      <c:valAx>
        <c:axId val="78693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patients who acquired</a:t>
                </a:r>
              </a:p>
            </c:rich>
          </c:tx>
          <c:layout>
            <c:manualLayout>
              <c:xMode val="edge"/>
              <c:yMode val="edge"/>
              <c:x val="3.5047873680674134E-3"/>
              <c:y val="0.179202789676207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670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766756424515637"/>
          <c:y val="9.3385228705366516E-2"/>
          <c:w val="0.38812390400830732"/>
          <c:h val="0.27143439288236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7442804024496934"/>
          <c:h val="0.71960994459025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Control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44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Intervention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754176"/>
        <c:axId val="78755712"/>
      </c:barChart>
      <c:catAx>
        <c:axId val="78754176"/>
        <c:scaling>
          <c:orientation val="minMax"/>
        </c:scaling>
        <c:delete val="0"/>
        <c:axPos val="b"/>
        <c:majorTickMark val="out"/>
        <c:minorTickMark val="none"/>
        <c:tickLblPos val="nextTo"/>
        <c:crossAx val="78755712"/>
        <c:crosses val="autoZero"/>
        <c:auto val="1"/>
        <c:lblAlgn val="ctr"/>
        <c:lblOffset val="100"/>
        <c:noMultiLvlLbl val="0"/>
      </c:catAx>
      <c:valAx>
        <c:axId val="78755712"/>
        <c:scaling>
          <c:orientation val="minMax"/>
          <c:max val="50"/>
        </c:scaling>
        <c:delete val="0"/>
        <c:axPos val="l"/>
        <c:numFmt formatCode="General" sourceLinked="1"/>
        <c:majorTickMark val="out"/>
        <c:minorTickMark val="none"/>
        <c:tickLblPos val="nextTo"/>
        <c:crossAx val="78754176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3301303900429618"/>
          <c:y val="0.12082601091461218"/>
          <c:w val="0.47808819516278123"/>
          <c:h val="0.172546448140222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% sites contaminated with A. baumannii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Sheet1!$B$31:$B$33</c:f>
              <c:numCache>
                <c:formatCode>General</c:formatCode>
                <c:ptCount val="3"/>
                <c:pt idx="0">
                  <c:v>12.1</c:v>
                </c:pt>
                <c:pt idx="1">
                  <c:v>1.8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% sites contaminated with MRSA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Sheet1!$C$31:$C$33</c:f>
              <c:numCache>
                <c:formatCode>General</c:formatCode>
                <c:ptCount val="3"/>
                <c:pt idx="0">
                  <c:v>3.6</c:v>
                </c:pt>
                <c:pt idx="1">
                  <c:v>1.9000000000000001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8791040"/>
        <c:axId val="78792576"/>
        <c:axId val="0"/>
      </c:bar3DChart>
      <c:catAx>
        <c:axId val="78791040"/>
        <c:scaling>
          <c:orientation val="minMax"/>
        </c:scaling>
        <c:delete val="0"/>
        <c:axPos val="b"/>
        <c:majorTickMark val="out"/>
        <c:minorTickMark val="none"/>
        <c:tickLblPos val="nextTo"/>
        <c:crossAx val="78792576"/>
        <c:crosses val="autoZero"/>
        <c:auto val="1"/>
        <c:lblAlgn val="ctr"/>
        <c:lblOffset val="100"/>
        <c:noMultiLvlLbl val="0"/>
      </c:catAx>
      <c:valAx>
        <c:axId val="78792576"/>
        <c:scaling>
          <c:orientation val="minMax"/>
          <c:max val="1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% sites contaminated</a:t>
                </a:r>
              </a:p>
            </c:rich>
          </c:tx>
          <c:layout>
            <c:manualLayout>
              <c:xMode val="edge"/>
              <c:yMode val="edge"/>
              <c:x val="8.9024199331388804E-3"/>
              <c:y val="0.2000526877484994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791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219286240923315"/>
          <c:y val="0.12187240138301172"/>
          <c:w val="0.31818699437436926"/>
          <c:h val="0.23783636834964464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827904"/>
        <c:axId val="78829440"/>
      </c:barChart>
      <c:catAx>
        <c:axId val="78827904"/>
        <c:scaling>
          <c:orientation val="minMax"/>
        </c:scaling>
        <c:delete val="0"/>
        <c:axPos val="b"/>
        <c:majorTickMark val="out"/>
        <c:minorTickMark val="none"/>
        <c:tickLblPos val="nextTo"/>
        <c:crossAx val="78829440"/>
        <c:crosses val="autoZero"/>
        <c:auto val="1"/>
        <c:lblAlgn val="ctr"/>
        <c:lblOffset val="100"/>
        <c:noMultiLvlLbl val="0"/>
      </c:catAx>
      <c:valAx>
        <c:axId val="788294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827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Sheet1!$B$7</c:f>
              <c:strCache>
                <c:ptCount val="1"/>
                <c:pt idx="0">
                  <c:v>QAC</c:v>
                </c:pt>
              </c:strCache>
            </c:strRef>
          </c:tx>
          <c:invertIfNegative val="0"/>
          <c:cat>
            <c:strRef>
              <c:f>Sheet1!$A$8:$A$11</c:f>
              <c:strCache>
                <c:ptCount val="4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  <c:pt idx="3">
                  <c:v>All target organisms</c:v>
                </c:pt>
              </c:strCache>
            </c:strRef>
          </c:cat>
          <c:val>
            <c:numRef>
              <c:f>Sheet1!$B$8:$B$11</c:f>
              <c:numCache>
                <c:formatCode>General</c:formatCode>
                <c:ptCount val="4"/>
                <c:pt idx="1">
                  <c:v>50.3</c:v>
                </c:pt>
                <c:pt idx="2">
                  <c:v>63.4</c:v>
                </c:pt>
                <c:pt idx="3">
                  <c:v>51.3</c:v>
                </c:pt>
              </c:numCache>
            </c:numRef>
          </c:val>
        </c:ser>
        <c:ser>
          <c:idx val="1"/>
          <c:order val="1"/>
          <c:tx>
            <c:strRef>
              <c:f>Sheet1!$C$7</c:f>
              <c:strCache>
                <c:ptCount val="1"/>
                <c:pt idx="0">
                  <c:v>UV</c:v>
                </c:pt>
              </c:strCache>
            </c:strRef>
          </c:tx>
          <c:invertIfNegative val="0"/>
          <c:cat>
            <c:strRef>
              <c:f>Sheet1!$A$8:$A$11</c:f>
              <c:strCache>
                <c:ptCount val="4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  <c:pt idx="3">
                  <c:v>All target organisms</c:v>
                </c:pt>
              </c:strCache>
            </c:strRef>
          </c:cat>
          <c:val>
            <c:numRef>
              <c:f>Sheet1!$C$8:$C$11</c:f>
              <c:numCache>
                <c:formatCode>General</c:formatCode>
                <c:ptCount val="4"/>
                <c:pt idx="1">
                  <c:v>36.5</c:v>
                </c:pt>
                <c:pt idx="2">
                  <c:v>29.4</c:v>
                </c:pt>
                <c:pt idx="3">
                  <c:v>33.9</c:v>
                </c:pt>
              </c:numCache>
            </c:numRef>
          </c:val>
        </c:ser>
        <c:ser>
          <c:idx val="2"/>
          <c:order val="2"/>
          <c:tx>
            <c:strRef>
              <c:f>Sheet1!$D$7</c:f>
              <c:strCache>
                <c:ptCount val="1"/>
                <c:pt idx="0">
                  <c:v>Bleach</c:v>
                </c:pt>
              </c:strCache>
            </c:strRef>
          </c:tx>
          <c:invertIfNegative val="0"/>
          <c:cat>
            <c:strRef>
              <c:f>Sheet1!$A$8:$A$11</c:f>
              <c:strCache>
                <c:ptCount val="4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  <c:pt idx="3">
                  <c:v>All target organisms</c:v>
                </c:pt>
              </c:strCache>
            </c:strRef>
          </c:cat>
          <c:val>
            <c:numRef>
              <c:f>Sheet1!$D$8:$D$11</c:f>
              <c:numCache>
                <c:formatCode>General</c:formatCode>
                <c:ptCount val="4"/>
                <c:pt idx="0">
                  <c:v>31.6</c:v>
                </c:pt>
                <c:pt idx="1">
                  <c:v>48.2</c:v>
                </c:pt>
                <c:pt idx="2">
                  <c:v>31.9</c:v>
                </c:pt>
                <c:pt idx="3">
                  <c:v>41.6</c:v>
                </c:pt>
              </c:numCache>
            </c:numRef>
          </c:val>
        </c:ser>
        <c:ser>
          <c:idx val="3"/>
          <c:order val="3"/>
          <c:tx>
            <c:strRef>
              <c:f>Sheet1!$E$7</c:f>
              <c:strCache>
                <c:ptCount val="1"/>
                <c:pt idx="0">
                  <c:v>Bleach + UV</c:v>
                </c:pt>
              </c:strCache>
            </c:strRef>
          </c:tx>
          <c:invertIfNegative val="0"/>
          <c:cat>
            <c:strRef>
              <c:f>Sheet1!$A$8:$A$11</c:f>
              <c:strCache>
                <c:ptCount val="4"/>
                <c:pt idx="0">
                  <c:v>C. difficile</c:v>
                </c:pt>
                <c:pt idx="1">
                  <c:v>MRSA</c:v>
                </c:pt>
                <c:pt idx="2">
                  <c:v>VRE</c:v>
                </c:pt>
                <c:pt idx="3">
                  <c:v>All target organisms</c:v>
                </c:pt>
              </c:strCache>
            </c:strRef>
          </c:cat>
          <c:val>
            <c:numRef>
              <c:f>Sheet1!$E$8:$E$11</c:f>
              <c:numCache>
                <c:formatCode>General</c:formatCode>
                <c:ptCount val="4"/>
                <c:pt idx="0">
                  <c:v>30.4</c:v>
                </c:pt>
                <c:pt idx="1">
                  <c:v>46.9</c:v>
                </c:pt>
                <c:pt idx="2">
                  <c:v>39</c:v>
                </c:pt>
                <c:pt idx="3">
                  <c:v>45.6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898560"/>
        <c:axId val="150900096"/>
      </c:barChart>
      <c:catAx>
        <c:axId val="150898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en-US"/>
          </a:p>
        </c:txPr>
        <c:crossAx val="150900096"/>
        <c:crosses val="autoZero"/>
        <c:auto val="1"/>
        <c:lblAlgn val="ctr"/>
        <c:lblOffset val="100"/>
        <c:noMultiLvlLbl val="0"/>
      </c:catAx>
      <c:valAx>
        <c:axId val="150900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Rate / 10,000 exposure days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50898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65179650570403"/>
          <c:y val="0.35895529837293838"/>
          <c:w val="0.62657942767039321"/>
          <c:h val="0.60800225475171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reduction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C. difficile</c:v>
                </c:pt>
                <c:pt idx="1">
                  <c:v>MRSA</c:v>
                </c:pt>
                <c:pt idx="2">
                  <c:v>Acinetobacter</c:v>
                </c:pt>
                <c:pt idx="3">
                  <c:v>Stenotrophomonas</c:v>
                </c:pt>
                <c:pt idx="4">
                  <c:v>Coag neg staph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-43</c:v>
                </c:pt>
                <c:pt idx="1">
                  <c:v>-47</c:v>
                </c:pt>
                <c:pt idx="2">
                  <c:v>-53</c:v>
                </c:pt>
                <c:pt idx="3">
                  <c:v>-52</c:v>
                </c:pt>
                <c:pt idx="4">
                  <c:v>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678912"/>
        <c:axId val="84680704"/>
      </c:barChart>
      <c:catAx>
        <c:axId val="84678912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i="1"/>
            </a:pPr>
            <a:endParaRPr lang="en-US"/>
          </a:p>
        </c:txPr>
        <c:crossAx val="84680704"/>
        <c:crosses val="autoZero"/>
        <c:auto val="1"/>
        <c:lblAlgn val="ctr"/>
        <c:lblOffset val="100"/>
        <c:noMultiLvlLbl val="0"/>
      </c:catAx>
      <c:valAx>
        <c:axId val="846807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% reduction</a:t>
                </a:r>
                <a:r>
                  <a:rPr lang="en-US" b="0" baseline="0" dirty="0" smtClean="0"/>
                  <a:t> in acquisition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1.0081913563071298E-2"/>
              <c:y val="0.408693457492184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4678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500">
          <a:latin typeface="Verdana" pitchFamily="34" charset="0"/>
          <a:ea typeface="Verdana" pitchFamily="34" charset="0"/>
          <a:cs typeface="Verdana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1BC12-C561-48F0-9019-F00AB2EBF7B9}" type="doc">
      <dgm:prSet loTypeId="urn:microsoft.com/office/officeart/2005/8/layout/radial5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F0819690-0419-4399-8090-06DC50740768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failure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F040AD-B617-48FA-A982-15C2848CDE15}" type="parTrans" cxnId="{F82E702E-4A22-4EB7-A9E6-CE121A0A89B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481665-9D2A-40C3-84BE-C573393E3C52}" type="sibTrans" cxnId="{F82E702E-4A22-4EB7-A9E6-CE121A0A89B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3D7DD-7B0F-4923-BA14-784B67D78C25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3A4A8F-E0A3-4DDE-97D9-575431F718D2}" type="parTrans" cxnId="{A7031AB2-1F23-455D-BC38-C7F4C2B4B781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FBF4CE-9A0B-43CA-B06A-B741ECEC808D}" type="sibTrans" cxnId="{A7031AB2-1F23-455D-BC38-C7F4C2B4B78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9CB101-C16A-4DDF-91AD-C95CDFDAE3C1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Product</a:t>
          </a:r>
        </a:p>
      </dgm:t>
    </dgm:pt>
    <dgm:pt modelId="{29689444-0EB5-432D-BFBB-BFF935A215F7}" type="parTrans" cxnId="{2F17F1FA-DF40-44A6-B207-BF726DFDB1F7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AB5444-6AF3-4E34-B36A-43FF50A26D6D}" type="sibTrans" cxnId="{2F17F1FA-DF40-44A6-B207-BF726DFDB1F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BD9ED-8BF9-4515-874A-8261B75BE080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u="sng" dirty="0" smtClean="0">
              <a:latin typeface="Arial" panose="020B0604020202020204" pitchFamily="34" charset="0"/>
              <a:cs typeface="Arial" panose="020B0604020202020204" pitchFamily="34" charset="0"/>
            </a:rPr>
            <a:t>Procedure</a:t>
          </a:r>
          <a:endParaRPr lang="en-GB" sz="2400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F21F20-FA11-41BE-8297-ADAA4A6BD826}" type="parTrans" cxnId="{C24EC5A5-31E6-4652-AB2F-B0D488C2A2CA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52D51-5CB8-42DF-B5E1-B27913E360A4}" type="sibTrans" cxnId="{C24EC5A5-31E6-4652-AB2F-B0D488C2A2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84AFC7-3434-4BD4-BF6F-59D3729F69EF}" type="pres">
      <dgm:prSet presAssocID="{BC91BC12-C561-48F0-9019-F00AB2EBF7B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E92F848-E70E-4BFB-AAC7-840DDB1AFDCE}" type="pres">
      <dgm:prSet presAssocID="{F0819690-0419-4399-8090-06DC50740768}" presName="centerShape" presStyleLbl="node0" presStyleIdx="0" presStyleCnt="1" custScaleX="127842" custScaleY="127842" custLinFactNeighborX="-318" custLinFactNeighborY="7852"/>
      <dgm:spPr/>
      <dgm:t>
        <a:bodyPr/>
        <a:lstStyle/>
        <a:p>
          <a:endParaRPr lang="en-GB"/>
        </a:p>
      </dgm:t>
    </dgm:pt>
    <dgm:pt modelId="{25F08B99-8843-4357-B426-CC272F46B5EF}" type="pres">
      <dgm:prSet presAssocID="{263A4A8F-E0A3-4DDE-97D9-575431F718D2}" presName="parTrans" presStyleLbl="sibTrans2D1" presStyleIdx="0" presStyleCnt="3" custAng="10800000"/>
      <dgm:spPr/>
      <dgm:t>
        <a:bodyPr/>
        <a:lstStyle/>
        <a:p>
          <a:endParaRPr lang="en-GB"/>
        </a:p>
      </dgm:t>
    </dgm:pt>
    <dgm:pt modelId="{75249939-EC8F-4707-B7E9-DFFBC87A778F}" type="pres">
      <dgm:prSet presAssocID="{263A4A8F-E0A3-4DDE-97D9-575431F718D2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A3766DDC-13F7-466F-B8FB-9EB3569E4334}" type="pres">
      <dgm:prSet presAssocID="{E0A3D7DD-7B0F-4923-BA14-784B67D78C25}" presName="node" presStyleLbl="node1" presStyleIdx="0" presStyleCnt="3" custScaleX="136429" custScaleY="136429" custRadScaleRad="98402" custRadScaleInc="8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F0E9A4-0569-44D8-89BE-F1E70C6FA8DB}" type="pres">
      <dgm:prSet presAssocID="{29689444-0EB5-432D-BFBB-BFF935A215F7}" presName="parTrans" presStyleLbl="sibTrans2D1" presStyleIdx="1" presStyleCnt="3" custAng="11115974"/>
      <dgm:spPr/>
      <dgm:t>
        <a:bodyPr/>
        <a:lstStyle/>
        <a:p>
          <a:endParaRPr lang="en-GB"/>
        </a:p>
      </dgm:t>
    </dgm:pt>
    <dgm:pt modelId="{91FC7A00-A050-4A78-93AA-C50A086C0DBA}" type="pres">
      <dgm:prSet presAssocID="{29689444-0EB5-432D-BFBB-BFF935A215F7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E05B8B5D-0BD0-498F-A701-44A462896BDF}" type="pres">
      <dgm:prSet presAssocID="{D99CB101-C16A-4DDF-91AD-C95CDFDAE3C1}" presName="node" presStyleLbl="node1" presStyleIdx="1" presStyleCnt="3" custScaleX="136429" custScaleY="136429" custRadScaleRad="115632" custRadScaleInc="-89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7DB6C5-77FB-4864-A8AD-BEA4A8CC7182}" type="pres">
      <dgm:prSet presAssocID="{04F21F20-FA11-41BE-8297-ADAA4A6BD826}" presName="parTrans" presStyleLbl="sibTrans2D1" presStyleIdx="2" presStyleCnt="3" custAng="10573874"/>
      <dgm:spPr/>
      <dgm:t>
        <a:bodyPr/>
        <a:lstStyle/>
        <a:p>
          <a:endParaRPr lang="en-GB"/>
        </a:p>
      </dgm:t>
    </dgm:pt>
    <dgm:pt modelId="{38C1EBF6-8048-4AF0-86CB-57DD48EF550E}" type="pres">
      <dgm:prSet presAssocID="{04F21F20-FA11-41BE-8297-ADAA4A6BD826}" presName="connectorText" presStyleLbl="sibTrans2D1" presStyleIdx="2" presStyleCnt="3"/>
      <dgm:spPr/>
      <dgm:t>
        <a:bodyPr/>
        <a:lstStyle/>
        <a:p>
          <a:endParaRPr lang="en-GB"/>
        </a:p>
      </dgm:t>
    </dgm:pt>
    <dgm:pt modelId="{AB9ABA9A-BB7A-4246-8818-EDAAECA948EF}" type="pres">
      <dgm:prSet presAssocID="{ED1BD9ED-8BF9-4515-874A-8261B75BE080}" presName="node" presStyleLbl="node1" presStyleIdx="2" presStyleCnt="3" custScaleX="136429" custScaleY="136429" custRadScaleRad="117882" custRadScaleInc="72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17F1FA-DF40-44A6-B207-BF726DFDB1F7}" srcId="{F0819690-0419-4399-8090-06DC50740768}" destId="{D99CB101-C16A-4DDF-91AD-C95CDFDAE3C1}" srcOrd="1" destOrd="0" parTransId="{29689444-0EB5-432D-BFBB-BFF935A215F7}" sibTransId="{EFAB5444-6AF3-4E34-B36A-43FF50A26D6D}"/>
    <dgm:cxn modelId="{F82E702E-4A22-4EB7-A9E6-CE121A0A89BB}" srcId="{BC91BC12-C561-48F0-9019-F00AB2EBF7B9}" destId="{F0819690-0419-4399-8090-06DC50740768}" srcOrd="0" destOrd="0" parTransId="{A3F040AD-B617-48FA-A982-15C2848CDE15}" sibTransId="{18481665-9D2A-40C3-84BE-C573393E3C52}"/>
    <dgm:cxn modelId="{1C6CD6B4-7C97-4BC7-87D8-5B13040E40D9}" type="presOf" srcId="{263A4A8F-E0A3-4DDE-97D9-575431F718D2}" destId="{75249939-EC8F-4707-B7E9-DFFBC87A778F}" srcOrd="1" destOrd="0" presId="urn:microsoft.com/office/officeart/2005/8/layout/radial5"/>
    <dgm:cxn modelId="{A7031AB2-1F23-455D-BC38-C7F4C2B4B781}" srcId="{F0819690-0419-4399-8090-06DC50740768}" destId="{E0A3D7DD-7B0F-4923-BA14-784B67D78C25}" srcOrd="0" destOrd="0" parTransId="{263A4A8F-E0A3-4DDE-97D9-575431F718D2}" sibTransId="{32FBF4CE-9A0B-43CA-B06A-B741ECEC808D}"/>
    <dgm:cxn modelId="{646BF0D9-E1CD-401D-9238-F12C4DB78A93}" type="presOf" srcId="{ED1BD9ED-8BF9-4515-874A-8261B75BE080}" destId="{AB9ABA9A-BB7A-4246-8818-EDAAECA948EF}" srcOrd="0" destOrd="0" presId="urn:microsoft.com/office/officeart/2005/8/layout/radial5"/>
    <dgm:cxn modelId="{61F5C7A1-1866-4E08-9A32-A975351C6615}" type="presOf" srcId="{F0819690-0419-4399-8090-06DC50740768}" destId="{4E92F848-E70E-4BFB-AAC7-840DDB1AFDCE}" srcOrd="0" destOrd="0" presId="urn:microsoft.com/office/officeart/2005/8/layout/radial5"/>
    <dgm:cxn modelId="{EC917D45-2CE3-4186-8939-1FB584AD223C}" type="presOf" srcId="{04F21F20-FA11-41BE-8297-ADAA4A6BD826}" destId="{2D7DB6C5-77FB-4864-A8AD-BEA4A8CC7182}" srcOrd="0" destOrd="0" presId="urn:microsoft.com/office/officeart/2005/8/layout/radial5"/>
    <dgm:cxn modelId="{76C4E39F-F500-48CA-9909-D39D149EDD81}" type="presOf" srcId="{29689444-0EB5-432D-BFBB-BFF935A215F7}" destId="{D9F0E9A4-0569-44D8-89BE-F1E70C6FA8DB}" srcOrd="0" destOrd="0" presId="urn:microsoft.com/office/officeart/2005/8/layout/radial5"/>
    <dgm:cxn modelId="{D3AFF5FA-3A7E-4CCD-A8C6-F2082AC18395}" type="presOf" srcId="{29689444-0EB5-432D-BFBB-BFF935A215F7}" destId="{91FC7A00-A050-4A78-93AA-C50A086C0DBA}" srcOrd="1" destOrd="0" presId="urn:microsoft.com/office/officeart/2005/8/layout/radial5"/>
    <dgm:cxn modelId="{4C24E3A5-4B05-43C6-9091-9BA3ABB05155}" type="presOf" srcId="{D99CB101-C16A-4DDF-91AD-C95CDFDAE3C1}" destId="{E05B8B5D-0BD0-498F-A701-44A462896BDF}" srcOrd="0" destOrd="0" presId="urn:microsoft.com/office/officeart/2005/8/layout/radial5"/>
    <dgm:cxn modelId="{2B3FE02E-3622-44F4-9C7E-6AE87C0FBA00}" type="presOf" srcId="{BC91BC12-C561-48F0-9019-F00AB2EBF7B9}" destId="{7A84AFC7-3434-4BD4-BF6F-59D3729F69EF}" srcOrd="0" destOrd="0" presId="urn:microsoft.com/office/officeart/2005/8/layout/radial5"/>
    <dgm:cxn modelId="{A9309DDA-7F5B-487B-B27C-37681E08993D}" type="presOf" srcId="{E0A3D7DD-7B0F-4923-BA14-784B67D78C25}" destId="{A3766DDC-13F7-466F-B8FB-9EB3569E4334}" srcOrd="0" destOrd="0" presId="urn:microsoft.com/office/officeart/2005/8/layout/radial5"/>
    <dgm:cxn modelId="{C24EC5A5-31E6-4652-AB2F-B0D488C2A2CA}" srcId="{F0819690-0419-4399-8090-06DC50740768}" destId="{ED1BD9ED-8BF9-4515-874A-8261B75BE080}" srcOrd="2" destOrd="0" parTransId="{04F21F20-FA11-41BE-8297-ADAA4A6BD826}" sibTransId="{90B52D51-5CB8-42DF-B5E1-B27913E360A4}"/>
    <dgm:cxn modelId="{1669F97B-7F0E-4C9F-A0D3-9A6372B61C46}" type="presOf" srcId="{263A4A8F-E0A3-4DDE-97D9-575431F718D2}" destId="{25F08B99-8843-4357-B426-CC272F46B5EF}" srcOrd="0" destOrd="0" presId="urn:microsoft.com/office/officeart/2005/8/layout/radial5"/>
    <dgm:cxn modelId="{43DE7E46-5C3D-460A-BDF0-B8BDAC0966D5}" type="presOf" srcId="{04F21F20-FA11-41BE-8297-ADAA4A6BD826}" destId="{38C1EBF6-8048-4AF0-86CB-57DD48EF550E}" srcOrd="1" destOrd="0" presId="urn:microsoft.com/office/officeart/2005/8/layout/radial5"/>
    <dgm:cxn modelId="{E6BABC0C-93ED-42D9-A888-60E4F2F78CF7}" type="presParOf" srcId="{7A84AFC7-3434-4BD4-BF6F-59D3729F69EF}" destId="{4E92F848-E70E-4BFB-AAC7-840DDB1AFDCE}" srcOrd="0" destOrd="0" presId="urn:microsoft.com/office/officeart/2005/8/layout/radial5"/>
    <dgm:cxn modelId="{8EB703C7-5A97-41AE-8441-2A398A6C1C41}" type="presParOf" srcId="{7A84AFC7-3434-4BD4-BF6F-59D3729F69EF}" destId="{25F08B99-8843-4357-B426-CC272F46B5EF}" srcOrd="1" destOrd="0" presId="urn:microsoft.com/office/officeart/2005/8/layout/radial5"/>
    <dgm:cxn modelId="{413C97C1-882C-410E-950D-0165ED45C7A3}" type="presParOf" srcId="{25F08B99-8843-4357-B426-CC272F46B5EF}" destId="{75249939-EC8F-4707-B7E9-DFFBC87A778F}" srcOrd="0" destOrd="0" presId="urn:microsoft.com/office/officeart/2005/8/layout/radial5"/>
    <dgm:cxn modelId="{D018F0D9-C735-4C31-8811-8AD8D1C7B0EA}" type="presParOf" srcId="{7A84AFC7-3434-4BD4-BF6F-59D3729F69EF}" destId="{A3766DDC-13F7-466F-B8FB-9EB3569E4334}" srcOrd="2" destOrd="0" presId="urn:microsoft.com/office/officeart/2005/8/layout/radial5"/>
    <dgm:cxn modelId="{A21438E0-1F57-4706-9351-61C5654D1671}" type="presParOf" srcId="{7A84AFC7-3434-4BD4-BF6F-59D3729F69EF}" destId="{D9F0E9A4-0569-44D8-89BE-F1E70C6FA8DB}" srcOrd="3" destOrd="0" presId="urn:microsoft.com/office/officeart/2005/8/layout/radial5"/>
    <dgm:cxn modelId="{5A12F53A-1B67-4922-97EF-64E47A746212}" type="presParOf" srcId="{D9F0E9A4-0569-44D8-89BE-F1E70C6FA8DB}" destId="{91FC7A00-A050-4A78-93AA-C50A086C0DBA}" srcOrd="0" destOrd="0" presId="urn:microsoft.com/office/officeart/2005/8/layout/radial5"/>
    <dgm:cxn modelId="{4F705825-2811-471D-89A3-E92B6FB2B092}" type="presParOf" srcId="{7A84AFC7-3434-4BD4-BF6F-59D3729F69EF}" destId="{E05B8B5D-0BD0-498F-A701-44A462896BDF}" srcOrd="4" destOrd="0" presId="urn:microsoft.com/office/officeart/2005/8/layout/radial5"/>
    <dgm:cxn modelId="{5CB44989-CB42-4A2A-922E-05577DB672A0}" type="presParOf" srcId="{7A84AFC7-3434-4BD4-BF6F-59D3729F69EF}" destId="{2D7DB6C5-77FB-4864-A8AD-BEA4A8CC7182}" srcOrd="5" destOrd="0" presId="urn:microsoft.com/office/officeart/2005/8/layout/radial5"/>
    <dgm:cxn modelId="{BF0082A2-D927-4B58-B3AE-336CA037CF95}" type="presParOf" srcId="{2D7DB6C5-77FB-4864-A8AD-BEA4A8CC7182}" destId="{38C1EBF6-8048-4AF0-86CB-57DD48EF550E}" srcOrd="0" destOrd="0" presId="urn:microsoft.com/office/officeart/2005/8/layout/radial5"/>
    <dgm:cxn modelId="{6B5A1791-73BE-4506-8DF5-4569D3BE7E07}" type="presParOf" srcId="{7A84AFC7-3434-4BD4-BF6F-59D3729F69EF}" destId="{AB9ABA9A-BB7A-4246-8818-EDAAECA948EF}" srcOrd="6" destOrd="0" presId="urn:microsoft.com/office/officeart/2005/8/layout/radial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2F848-E70E-4BFB-AAC7-840DDB1AFDCE}">
      <dsp:nvSpPr>
        <dsp:cNvPr id="0" name=""/>
        <dsp:cNvSpPr/>
      </dsp:nvSpPr>
      <dsp:spPr>
        <a:xfrm>
          <a:off x="3127884" y="2770679"/>
          <a:ext cx="2141645" cy="21416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failure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41521" y="3084316"/>
        <a:ext cx="1514371" cy="1514371"/>
      </dsp:txXfrm>
    </dsp:sp>
    <dsp:sp modelId="{25F08B99-8843-4357-B426-CC272F46B5EF}">
      <dsp:nvSpPr>
        <dsp:cNvPr id="0" name=""/>
        <dsp:cNvSpPr/>
      </dsp:nvSpPr>
      <dsp:spPr>
        <a:xfrm rot="5444089">
          <a:off x="4060828" y="2178763"/>
          <a:ext cx="310511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8002" y="2255342"/>
        <a:ext cx="217358" cy="369455"/>
      </dsp:txXfrm>
    </dsp:sp>
    <dsp:sp modelId="{A3766DDC-13F7-466F-B8FB-9EB3569E4334}">
      <dsp:nvSpPr>
        <dsp:cNvPr id="0" name=""/>
        <dsp:cNvSpPr/>
      </dsp:nvSpPr>
      <dsp:spPr>
        <a:xfrm>
          <a:off x="3000393" y="-285762"/>
          <a:ext cx="2470808" cy="24708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62234" y="76079"/>
        <a:ext cx="1747126" cy="1747126"/>
      </dsp:txXfrm>
    </dsp:sp>
    <dsp:sp modelId="{D9F0E9A4-0569-44D8-89BE-F1E70C6FA8DB}">
      <dsp:nvSpPr>
        <dsp:cNvPr id="0" name=""/>
        <dsp:cNvSpPr/>
      </dsp:nvSpPr>
      <dsp:spPr>
        <a:xfrm rot="12140055">
          <a:off x="5321202" y="3918744"/>
          <a:ext cx="263707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97347" y="4056928"/>
        <a:ext cx="184595" cy="369455"/>
      </dsp:txXfrm>
    </dsp:sp>
    <dsp:sp modelId="{E05B8B5D-0BD0-498F-A701-44A462896BDF}">
      <dsp:nvSpPr>
        <dsp:cNvPr id="0" name=""/>
        <dsp:cNvSpPr/>
      </dsp:nvSpPr>
      <dsp:spPr>
        <a:xfrm>
          <a:off x="5643603" y="3429029"/>
          <a:ext cx="2470808" cy="24708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Product</a:t>
          </a:r>
        </a:p>
      </dsp:txBody>
      <dsp:txXfrm>
        <a:off x="6005444" y="3790870"/>
        <a:ext cx="1747126" cy="1747126"/>
      </dsp:txXfrm>
    </dsp:sp>
    <dsp:sp modelId="{2D7DB6C5-77FB-4864-A8AD-BEA4A8CC7182}">
      <dsp:nvSpPr>
        <dsp:cNvPr id="0" name=""/>
        <dsp:cNvSpPr/>
      </dsp:nvSpPr>
      <dsp:spPr>
        <a:xfrm rot="20294775">
          <a:off x="2810612" y="3940463"/>
          <a:ext cx="269701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813493" y="4078608"/>
        <a:ext cx="188791" cy="369455"/>
      </dsp:txXfrm>
    </dsp:sp>
    <dsp:sp modelId="{AB9ABA9A-BB7A-4246-8818-EDAAECA948EF}">
      <dsp:nvSpPr>
        <dsp:cNvPr id="0" name=""/>
        <dsp:cNvSpPr/>
      </dsp:nvSpPr>
      <dsp:spPr>
        <a:xfrm>
          <a:off x="285756" y="3475310"/>
          <a:ext cx="2470808" cy="2470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Procedure</a:t>
          </a:r>
          <a:endParaRPr lang="en-GB" sz="24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597" y="3837151"/>
        <a:ext cx="1747126" cy="1747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0.32486</cdr:x>
      <cdr:y>0.38948</cdr:y>
    </cdr:from>
    <cdr:to>
      <cdr:x>0.35819</cdr:x>
      <cdr:y>0.46847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05332" y="1775230"/>
          <a:ext cx="2160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*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Survive</a:t>
            </a:r>
            <a:r>
              <a:rPr lang="en-GB" baseline="0" dirty="0" smtClean="0"/>
              <a:t> for extended periods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39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3/9/2017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769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3/9/2017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38615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</p:spTree>
    <p:extLst>
      <p:ext uri="{BB962C8B-B14F-4D97-AF65-F5344CB8AC3E}">
        <p14:creationId xmlns:p14="http://schemas.microsoft.com/office/powerpoint/2010/main" val="496112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3/9/2017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87612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3/9/2017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4496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57440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09/03/2017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reflectionsipc.com/2014/12/08/is-deliberately-seeding-hospital-rooms-with-bacillus-spores-a-good-idea-no-i-dont-think-so-eithe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2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11" Type="http://schemas.openxmlformats.org/officeDocument/2006/relationships/image" Target="../media/image1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Update on hospital cleaning and disinfection (aka what’s lurking in your hospital room?)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573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845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6453336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4757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651304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88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7197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57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3" y="1093505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568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23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3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420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260648"/>
            <a:ext cx="4453418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 smtClean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53336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63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Transmission routes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52693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2532" name="Picture 4" descr="BQ-Hospital Room - Clea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57188"/>
            <a:ext cx="9571038" cy="852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643313" y="377825"/>
            <a:ext cx="857250" cy="693738"/>
            <a:chOff x="3643313" y="0"/>
            <a:chExt cx="857249" cy="693964"/>
          </a:xfrm>
        </p:grpSpPr>
        <p:sp>
          <p:nvSpPr>
            <p:cNvPr id="12" name="Isosceles Triangle 1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86%</a:t>
              </a:r>
            </a:p>
          </p:txBody>
        </p:sp>
      </p:grpSp>
      <p:cxnSp>
        <p:nvCxnSpPr>
          <p:cNvPr id="25" name="Straight Arrow Connector 24"/>
          <p:cNvCxnSpPr>
            <a:stCxn id="12" idx="3"/>
          </p:cNvCxnSpPr>
          <p:nvPr/>
        </p:nvCxnSpPr>
        <p:spPr>
          <a:xfrm rot="16200000" flipH="1">
            <a:off x="3714751" y="1428750"/>
            <a:ext cx="857250" cy="142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000625" y="6000750"/>
            <a:ext cx="857250" cy="693738"/>
            <a:chOff x="3643313" y="0"/>
            <a:chExt cx="857249" cy="693964"/>
          </a:xfrm>
        </p:grpSpPr>
        <p:sp>
          <p:nvSpPr>
            <p:cNvPr id="29" name="Isosceles Triangle 2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2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96%</a:t>
              </a: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5000625" y="735013"/>
            <a:ext cx="857250" cy="693737"/>
            <a:chOff x="3643313" y="0"/>
            <a:chExt cx="857249" cy="693964"/>
          </a:xfrm>
        </p:grpSpPr>
        <p:sp>
          <p:nvSpPr>
            <p:cNvPr id="32" name="Isosceles Triangle 3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0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58%</a:t>
              </a:r>
            </a:p>
          </p:txBody>
        </p:sp>
      </p:grpSp>
      <p:cxnSp>
        <p:nvCxnSpPr>
          <p:cNvPr id="34" name="Straight Arrow Connector 33"/>
          <p:cNvCxnSpPr>
            <a:stCxn id="32" idx="3"/>
          </p:cNvCxnSpPr>
          <p:nvPr/>
        </p:nvCxnSpPr>
        <p:spPr>
          <a:xfrm rot="5400000">
            <a:off x="4572000" y="1643063"/>
            <a:ext cx="1071563" cy="6429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7286625" y="5429250"/>
            <a:ext cx="857250" cy="693738"/>
            <a:chOff x="3643313" y="0"/>
            <a:chExt cx="857249" cy="693964"/>
          </a:xfrm>
        </p:grpSpPr>
        <p:sp>
          <p:nvSpPr>
            <p:cNvPr id="39" name="Isosceles Triangle 3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8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59%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2714625" y="2286000"/>
            <a:ext cx="857250" cy="693738"/>
            <a:chOff x="3643313" y="0"/>
            <a:chExt cx="857249" cy="693964"/>
          </a:xfrm>
        </p:grpSpPr>
        <p:sp>
          <p:nvSpPr>
            <p:cNvPr id="42" name="Isosceles Triangle 4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6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93%</a:t>
              </a:r>
            </a:p>
          </p:txBody>
        </p:sp>
      </p:grpSp>
      <p:cxnSp>
        <p:nvCxnSpPr>
          <p:cNvPr id="44" name="Straight Arrow Connector 43"/>
          <p:cNvCxnSpPr>
            <a:stCxn id="42" idx="3"/>
          </p:cNvCxnSpPr>
          <p:nvPr/>
        </p:nvCxnSpPr>
        <p:spPr>
          <a:xfrm rot="16200000" flipH="1">
            <a:off x="3061494" y="3061494"/>
            <a:ext cx="663575" cy="5000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2071688" y="3500438"/>
            <a:ext cx="857250" cy="693737"/>
            <a:chOff x="3643313" y="0"/>
            <a:chExt cx="857249" cy="693964"/>
          </a:xfrm>
        </p:grpSpPr>
        <p:sp>
          <p:nvSpPr>
            <p:cNvPr id="50" name="Isosceles Triangle 49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85%</a:t>
              </a:r>
            </a:p>
          </p:txBody>
        </p:sp>
      </p:grp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	French 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et al. J </a:t>
            </a:r>
            <a:r>
              <a:rPr lang="en-GB" sz="1600" i="1" dirty="0" err="1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 Infect 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2004;57:31-37.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2677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2329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230283"/>
              </p:ext>
            </p:extLst>
          </p:nvPr>
        </p:nvGraphicFramePr>
        <p:xfrm>
          <a:off x="250824" y="1038236"/>
          <a:ext cx="8641656" cy="4114800"/>
        </p:xfrm>
        <a:graphic>
          <a:graphicData uri="http://schemas.openxmlformats.org/drawingml/2006/table">
            <a:tbl>
              <a:tblPr/>
              <a:tblGrid>
                <a:gridCol w="5324979"/>
                <a:gridCol w="331667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Survival 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Clostridium difficile 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(spores)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days to 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Enterococcus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 including VRE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days – 4 years (!)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 </a:t>
                      </a: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aeruginosa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hours – 16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hours to &gt; 30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Staphylococcus </a:t>
                      </a: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aureus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inc. MRSA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days – 7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(and feline </a:t>
                      </a: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calicivirus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hours to &gt; 2 weeks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SARS </a:t>
                      </a: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Coronavirus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hours to &gt;28 days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n-US" sz="21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Influenza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to several days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51520" y="5143512"/>
            <a:ext cx="52196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Adapted from Kramer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BMC Infect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Surface survival</a:t>
            </a:r>
            <a:endParaRPr lang="en-US" dirty="0" smtClean="0"/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71406" y="5715016"/>
            <a:ext cx="53671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nl-N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Wagenvoort et al. J Hosp Infect 2011;77:282-283.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Doultree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Hosp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1999;41:51-57.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Rabenau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Med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2005;194:1-6.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Bean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fr-F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 Infect Dis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1982;146:47-51.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25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272057"/>
              </p:ext>
            </p:extLst>
          </p:nvPr>
        </p:nvGraphicFramePr>
        <p:xfrm>
          <a:off x="1454150" y="1098550"/>
          <a:ext cx="9952038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2409825" y="4386263"/>
            <a:ext cx="17287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ctr" eaLnBrk="0" hangingPunct="0"/>
            <a:endParaRPr lang="en-GB" sz="15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(8 rooms; </a:t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2 four-bed bays previously occupied by MRSA patients)</a:t>
            </a:r>
          </a:p>
        </p:txBody>
      </p:sp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2305713" y="5695950"/>
            <a:ext cx="1967173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Before cleaning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4744359" y="5683250"/>
            <a:ext cx="1752370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After cleaning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 rot="-5400000">
            <a:off x="-218982" y="3288614"/>
            <a:ext cx="3260540" cy="30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Percentage of MRSA swabs positive</a:t>
            </a:r>
          </a:p>
        </p:txBody>
      </p:sp>
      <p:sp>
        <p:nvSpPr>
          <p:cNvPr id="1031" name="Line 19"/>
          <p:cNvSpPr>
            <a:spLocks noChangeShapeType="1"/>
          </p:cNvSpPr>
          <p:nvPr/>
        </p:nvSpPr>
        <p:spPr bwMode="auto">
          <a:xfrm>
            <a:off x="4643438" y="1895475"/>
            <a:ext cx="0" cy="835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5578475" y="5106988"/>
            <a:ext cx="24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eaLnBrk="0" hangingPunct="0"/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	French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2004;57:31-37. </a:t>
            </a:r>
          </a:p>
        </p:txBody>
      </p:sp>
      <p:sp>
        <p:nvSpPr>
          <p:cNvPr id="1034" name="Text Box 18"/>
          <p:cNvSpPr txBox="1">
            <a:spLocks noChangeArrowheads="1"/>
          </p:cNvSpPr>
          <p:nvPr/>
        </p:nvSpPr>
        <p:spPr bwMode="gray">
          <a:xfrm>
            <a:off x="4759325" y="18669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26% reduction</a:t>
            </a:r>
          </a:p>
        </p:txBody>
      </p:sp>
      <p:sp>
        <p:nvSpPr>
          <p:cNvPr id="1035" name="Text Box 18"/>
          <p:cNvSpPr txBox="1">
            <a:spLocks noChangeArrowheads="1"/>
          </p:cNvSpPr>
          <p:nvPr/>
        </p:nvSpPr>
        <p:spPr bwMode="gray">
          <a:xfrm>
            <a:off x="2339752" y="1938338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90% of 124 sites</a:t>
            </a:r>
          </a:p>
        </p:txBody>
      </p:sp>
      <p:sp>
        <p:nvSpPr>
          <p:cNvPr id="1036" name="Text Box 18"/>
          <p:cNvSpPr txBox="1">
            <a:spLocks noChangeArrowheads="1"/>
          </p:cNvSpPr>
          <p:nvPr/>
        </p:nvSpPr>
        <p:spPr bwMode="gray">
          <a:xfrm>
            <a:off x="4643438" y="29464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66% of 124 sites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588125" y="627063"/>
            <a:ext cx="4824413" cy="5072062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defRPr/>
            </a:pPr>
            <a:endParaRPr lang="en-US" sz="140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319588" y="1535113"/>
            <a:ext cx="4824412" cy="4629150"/>
            <a:chOff x="2721" y="967"/>
            <a:chExt cx="3039" cy="2916"/>
          </a:xfrm>
        </p:grpSpPr>
        <p:sp>
          <p:nvSpPr>
            <p:cNvPr id="2" name="Rectangle 32"/>
            <p:cNvSpPr>
              <a:spLocks noChangeArrowheads="1"/>
            </p:cNvSpPr>
            <p:nvPr/>
          </p:nvSpPr>
          <p:spPr bwMode="auto">
            <a:xfrm>
              <a:off x="2721" y="967"/>
              <a:ext cx="3039" cy="267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32"/>
            <p:cNvSpPr>
              <a:spLocks noChangeArrowheads="1"/>
            </p:cNvSpPr>
            <p:nvPr/>
          </p:nvSpPr>
          <p:spPr bwMode="auto">
            <a:xfrm>
              <a:off x="2880" y="3475"/>
              <a:ext cx="1406" cy="408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Terminal cleaning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41794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6825" y="1522029"/>
            <a:ext cx="1339082" cy="1268906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60668" y="1456230"/>
            <a:ext cx="1299564" cy="1299564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499728" y="1528808"/>
            <a:ext cx="1280184" cy="1280184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660232" y="1389375"/>
            <a:ext cx="1371003" cy="1371003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-36512" y="982082"/>
            <a:ext cx="92890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10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be transferred from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surfaces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 HCW hands without direct patient contact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71438" y="5229200"/>
            <a:ext cx="8678862" cy="184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Boyce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1997;18:622-627.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Bhalla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2004;25:164-167.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2008;29:149-154.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Stiefel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2011;32:185-187.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Guerrero </a:t>
            </a:r>
            <a:r>
              <a:rPr lang="en-GB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Am J Infect Control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2012;40:556-558.</a:t>
            </a: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Randle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2010;76:252-255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40134"/>
              </p:ext>
            </p:extLst>
          </p:nvPr>
        </p:nvGraphicFramePr>
        <p:xfrm>
          <a:off x="357188" y="2976984"/>
          <a:ext cx="8572560" cy="21082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286280"/>
                <a:gridCol w="42862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 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23 HCW acquired VRE on their hands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patient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~10% risk of acquiring VRE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 HCW acquired MRSA on their hands</a:t>
                      </a:r>
                      <a:r>
                        <a:rPr lang="en-US" sz="16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50 HCW acquired MRSA on their hands</a:t>
                      </a:r>
                      <a:r>
                        <a:rPr lang="en-US" sz="16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Surface -&gt; Hand -&gt; Patient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3162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Chased by an antibiotic-induced </a:t>
            </a:r>
            <a:r>
              <a:rPr lang="en-GB" sz="3600" i="1" dirty="0" err="1" smtClean="0">
                <a:latin typeface="Arial" pitchFamily="34" charset="0"/>
                <a:cs typeface="Arial" pitchFamily="34" charset="0"/>
              </a:rPr>
              <a:t>C.difficile</a:t>
            </a:r>
            <a:r>
              <a:rPr lang="en-GB" sz="36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shaped shadow!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Freedberg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JAMA Intern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2016;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176:1801-1808.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9" t="50000" r="33236" b="13793"/>
          <a:stretch/>
        </p:blipFill>
        <p:spPr bwMode="auto">
          <a:xfrm>
            <a:off x="35496" y="2204864"/>
            <a:ext cx="888398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1475492"/>
            <a:ext cx="853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risk factors for CDI.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169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dirty="0"/>
              <a:t>Rethinking the ‘inanimate’ environment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196752"/>
            <a:ext cx="27640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43240" y="1124744"/>
            <a:ext cx="56436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Scanning electron microscopy identified biofilm on 5/6 dry hospital surfaces from an Australian ICU</a:t>
            </a:r>
            <a:r>
              <a:rPr lang="en-US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(including MRSA on 3/5).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Followup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study identified biofilm on 41/44 (93%) of surfaces in an ICU; 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MRSA </a:t>
            </a:r>
            <a:r>
              <a:rPr lang="en-GB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from 18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%, ESBL from 11% and VRE from 8% of the samples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endParaRPr lang="en-US" sz="2000" baseline="3000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06" y="6165304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1. Vickery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2012;80:52-55.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Hu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2015;91:35-44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472" y="3501008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Could explain why vegetative bacteria can survive on dry hospital surfaces for so long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472" y="4429702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Be part of the reason why they are so difficult to remove or inactivate using disinfectants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472" y="5358396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Explain (to some degree) the difficulty in recovering environmental pathogens by surface sampling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48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Can we modify the ‘</a:t>
            </a:r>
            <a:r>
              <a:rPr lang="en-GB" dirty="0" err="1" smtClean="0"/>
              <a:t>environmentome</a:t>
            </a:r>
            <a:r>
              <a:rPr lang="en-GB" dirty="0" smtClean="0"/>
              <a:t>’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228601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Vandini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ONE 2014;26;9(9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):e108598.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  <a:hlinkClick r:id="rId2"/>
              </a:rPr>
              <a:t>More here if you’re interested.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vandini bacillus sp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39"/>
            <a:ext cx="6048672" cy="403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1404065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Arial" pitchFamily="34" charset="0"/>
                <a:cs typeface="Arial" pitchFamily="34" charset="0"/>
              </a:rPr>
              <a:t>Bacterial load of coliforms (black circles) and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aureus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(white circles). Black arrow = beginning of the “live” cleaning agent; black dotted arrow = conventional cleaning agent.</a:t>
            </a:r>
          </a:p>
        </p:txBody>
      </p:sp>
    </p:spTree>
    <p:extLst>
      <p:ext uri="{BB962C8B-B14F-4D97-AF65-F5344CB8AC3E}">
        <p14:creationId xmlns:p14="http://schemas.microsoft.com/office/powerpoint/2010/main" val="26772585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en-GB" dirty="0" smtClean="0"/>
              <a:t>Could spore soup out compete AMR?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66" y="1254968"/>
            <a:ext cx="7475942" cy="512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52534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Caselli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alt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2016;11:e0148857.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581199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Impact </a:t>
            </a: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en-US" sz="1700" i="1" dirty="0">
                <a:latin typeface="Arial" panose="020B0604020202020204" pitchFamily="34" charset="0"/>
                <a:cs typeface="Arial" panose="020B0604020202020204" pitchFamily="34" charset="0"/>
              </a:rPr>
              <a:t>Bacillus</a:t>
            </a: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-based cleaning on the antibiotic R genes of the contaminant </a:t>
            </a:r>
            <a:r>
              <a:rPr lang="en-US" alt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microbiota</a:t>
            </a:r>
            <a:r>
              <a:rPr lang="en-US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of hospital surfaces.</a:t>
            </a:r>
            <a:endParaRPr lang="en-US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572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GB" dirty="0" smtClean="0"/>
              <a:t>“It’s airborne”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1406" y="6414427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50: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1450-7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052736"/>
            <a:ext cx="8643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Detection of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in the air samples from the rooms of 50 patients.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1282038"/>
              </p:ext>
            </p:extLst>
          </p:nvPr>
        </p:nvGraphicFramePr>
        <p:xfrm>
          <a:off x="683568" y="1700808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092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GB" dirty="0" smtClean="0"/>
              <a:t>“It’s airborne”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052736"/>
            <a:ext cx="7022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Results of intensive air sampling surrounding 10 patients.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was detected in the air in 7/10 patients.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 t="12715" r="16393" b="6251"/>
          <a:stretch/>
        </p:blipFill>
        <p:spPr bwMode="auto">
          <a:xfrm>
            <a:off x="1098376" y="1793954"/>
            <a:ext cx="6858000" cy="473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4063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52684" y="1340768"/>
            <a:ext cx="4032448" cy="1584176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922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lang="en-GB" dirty="0" smtClean="0"/>
              <a:t>Contamination-sparing therapy?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1520" y="828001"/>
            <a:ext cx="8516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5">
                  <a:lumMod val="20000"/>
                  <a:lumOff val="80000"/>
                </a:schemeClr>
              </a:buClr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n = 66 patients (rooms) and 264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vancomycin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/ metronidazole, and 68 patients (rooms) and 272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fidaxomycin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p&lt;0.05 for both rooms and surfaces.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2008" y="647482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>
                <a:latin typeface="Arial" pitchFamily="34" charset="0"/>
                <a:cs typeface="Arial" pitchFamily="34" charset="0"/>
              </a:rPr>
              <a:t>Biswas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 2015;90:267-270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428866"/>
              </p:ext>
            </p:extLst>
          </p:nvPr>
        </p:nvGraphicFramePr>
        <p:xfrm>
          <a:off x="395536" y="1491980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440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2844" y="6448032"/>
            <a:ext cx="8072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Salgado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2013;34:479-486.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39333218"/>
              </p:ext>
            </p:extLst>
          </p:nvPr>
        </p:nvGraphicFramePr>
        <p:xfrm>
          <a:off x="142844" y="1592702"/>
          <a:ext cx="628654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0402" name="Picture 2" descr="http://www.coppertouchsurfaces.org/images/technical/bed-copper-rai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521264"/>
            <a:ext cx="2666992" cy="15535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3164338"/>
            <a:ext cx="328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Bedrails</a:t>
            </a:r>
          </a:p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Overbed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tables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IV poles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Visitor chair arms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Nurse call button*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mouse*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palm rest*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Rim of monitor*</a:t>
            </a: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(* = some rooms only)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3011809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-44%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p=0.020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080675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-58%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p=0.013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08520" y="980728"/>
            <a:ext cx="942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614 pts in 3 hospitals randomised to ‘copper’ or ‘non-copper’ ICU rooms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Antimicrobial surfaces (e.g. copper)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460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Control contamination at the source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643805"/>
              </p:ext>
            </p:extLst>
          </p:nvPr>
        </p:nvGraphicFramePr>
        <p:xfrm>
          <a:off x="827584" y="1628800"/>
          <a:ext cx="741682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07504" y="6474822"/>
            <a:ext cx="49507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Chung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Am J Infect Control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2015;43:1171-1177.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97803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Pre-post study in a 16-bed ICU in Korea; CHG daily bathing implemented for 12 months after 14-month pre-intervention period. Significant reduction in rate of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-resistant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baumannii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acquisition and environmental contamination. </a:t>
            </a:r>
          </a:p>
        </p:txBody>
      </p:sp>
    </p:spTree>
    <p:extLst>
      <p:ext uri="{BB962C8B-B14F-4D97-AF65-F5344CB8AC3E}">
        <p14:creationId xmlns:p14="http://schemas.microsoft.com/office/powerpoint/2010/main" val="576157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46496" y="2955424"/>
            <a:ext cx="4032448" cy="1750321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11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406" y="6448032"/>
            <a:ext cx="8643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Orenstein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2011;34:521-523.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Wiping away infection</a:t>
            </a:r>
            <a:endParaRPr lang="en-GB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8829327" cy="327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00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2.4</a:t>
            </a:r>
            <a:r>
              <a:rPr lang="en-GB" sz="5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2659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B3B3"/>
                </a:solidFill>
                <a:latin typeface="Arial" pitchFamily="34" charset="0"/>
                <a:cs typeface="Arial" pitchFamily="34" charset="0"/>
              </a:rPr>
              <a:t>0.4</a:t>
            </a:r>
            <a:r>
              <a:rPr lang="en-GB" sz="6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1052736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Impact of changing from QAC to bleach wipes for daily disinfection of all rooms. Cleaning thoroughness was 97-98% throughout the study using ATP benchmarking (&lt;250 RLUs).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74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53338" y="5795963"/>
            <a:ext cx="1357312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253963824"/>
              </p:ext>
            </p:extLst>
          </p:nvPr>
        </p:nvGraphicFramePr>
        <p:xfrm>
          <a:off x="285720" y="476672"/>
          <a:ext cx="8429652" cy="561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124744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i="1" dirty="0">
                <a:latin typeface="Arial" panose="020B0604020202020204" pitchFamily="34" charset="0"/>
                <a:cs typeface="Arial" panose="020B0604020202020204" pitchFamily="34" charset="0"/>
              </a:rPr>
              <a:t>‘Given the choice of improving technology or improving human </a:t>
            </a:r>
            <a:r>
              <a:rPr lang="en-GB" sz="4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r>
              <a:rPr lang="en-GB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4000" i="1" dirty="0">
                <a:latin typeface="Arial" panose="020B0604020202020204" pitchFamily="34" charset="0"/>
                <a:cs typeface="Arial" panose="020B0604020202020204" pitchFamily="34" charset="0"/>
              </a:rPr>
              <a:t>technology is the better choice</a:t>
            </a:r>
            <a:r>
              <a:rPr lang="en-GB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Dr Bob Weinstein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08" y="6474822"/>
            <a:ext cx="774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Weinstein RA.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Infect Dis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1998;4:416-420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230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cache.daylife.com/imageserve/0dwc77j2Oka8a/x61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42834" y="2063742"/>
            <a:ext cx="1650718" cy="2232248"/>
          </a:xfrm>
          <a:prstGeom prst="rect">
            <a:avLst/>
          </a:prstGeom>
          <a:noFill/>
        </p:spPr>
      </p:pic>
      <p:pic>
        <p:nvPicPr>
          <p:cNvPr id="4" name="Picture 9" descr="tru-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45254" y="1346462"/>
            <a:ext cx="1558994" cy="301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467544" y="4437112"/>
            <a:ext cx="205916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Hydrogen peroxide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vapour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4037013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30% H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(HPV)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2705492" y="4447704"/>
            <a:ext cx="229855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Aerosolised hydrogen peroxide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5-6% H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(AHP)</a:t>
            </a:r>
          </a:p>
          <a:p>
            <a:pPr algn="ctr">
              <a:tabLst>
                <a:tab pos="4037013" algn="l"/>
              </a:tabLst>
            </a:pP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5128102" y="4437112"/>
            <a:ext cx="131610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Ultraviolet radiation (UVC)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S-xenx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79972"/>
            <a:ext cx="16875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/>
          </p:cNvSpPr>
          <p:nvPr/>
        </p:nvSpPr>
        <p:spPr bwMode="auto">
          <a:xfrm>
            <a:off x="7020272" y="4437112"/>
            <a:ext cx="1496778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Pulsed-xenon UV (PX-UV)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415256"/>
            <a:ext cx="8424936" cy="925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>
                <a:solidFill>
                  <a:schemeClr val="tx1"/>
                </a:solidFill>
              </a:rPr>
              <a:t>Automated room decontamination (ARD)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7950" y="6474838"/>
            <a:ext cx="372727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 Hosp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2013;83:1-13.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bioquell.com/files/cache/9b07cc90c8d7162d5124521e1f920ee3_f169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27366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257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53338" y="5795963"/>
            <a:ext cx="1357312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415256"/>
            <a:ext cx="8424936" cy="92551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 systems - overview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730" y="6453336"/>
            <a:ext cx="7591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2013;83:1-13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84721"/>
              </p:ext>
            </p:extLst>
          </p:nvPr>
        </p:nvGraphicFramePr>
        <p:xfrm>
          <a:off x="467544" y="1268760"/>
          <a:ext cx="8280919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547"/>
                <a:gridCol w="1617843"/>
                <a:gridCol w="1617843"/>
                <a:gridCol w="1617843"/>
                <a:gridCol w="1617843"/>
              </a:tblGrid>
              <a:tr h="370840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30-35% H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vapour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AHP</a:t>
                      </a:r>
                    </a:p>
                    <a:p>
                      <a:pPr algn="ctr"/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5-6% H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 Ag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aerosol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 (280 nm)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PX-UV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Pulsed-xenon UV 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&gt;6-log reduction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~4-log reduction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~2-4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reduction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~1-3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reduction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Homogeneous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Non-homogenous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sight issues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sight issues</a:t>
                      </a:r>
                      <a:endParaRPr lang="en-GB" sz="12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Ease of use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GB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</a:t>
                      </a:r>
                      <a:r>
                        <a:rPr lang="en-GB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units; sealing / monitoring</a:t>
                      </a:r>
                      <a:r>
                        <a:rPr lang="en-GB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Sealing &amp;</a:t>
                      </a:r>
                      <a:r>
                        <a:rPr lang="en-GB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monitoring</a:t>
                      </a:r>
                      <a:endParaRPr lang="en-GB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positions;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sealing / monitoring</a:t>
                      </a: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positions;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sealing / monitoring</a:t>
                      </a: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Cycle time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~1.5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single room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single room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~10-30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~10-30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04976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Purchase cost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Running cost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5684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/>
          </p:cNvSpPr>
          <p:nvPr/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Persistent contamination – sorted!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9618372"/>
              </p:ext>
            </p:extLst>
          </p:nvPr>
        </p:nvGraphicFramePr>
        <p:xfrm>
          <a:off x="323528" y="620688"/>
          <a:ext cx="79208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7500" y="6465211"/>
            <a:ext cx="667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Manian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2011;32:667-672.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2708920"/>
            <a:ext cx="3168352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140 samples from 9 rooms after 2xbleach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5705 samples from 312 rooms after 4xbleach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2680 sites from 134 rooms after HPV</a:t>
            </a:r>
          </a:p>
          <a:p>
            <a:pPr marL="177800" indent="-177800">
              <a:buFont typeface="Wingdings" pitchFamily="2" charset="2"/>
              <a:buChar char="§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Font typeface="Wingdings" pitchFamily="2" charset="2"/>
              <a:buChar char="§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5936" y="4725144"/>
            <a:ext cx="9361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HPV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33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9525" y="6453188"/>
            <a:ext cx="585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1000" y="3589042"/>
            <a:ext cx="92868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050765995"/>
              </p:ext>
            </p:extLst>
          </p:nvPr>
        </p:nvGraphicFramePr>
        <p:xfrm>
          <a:off x="683568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4483546" y="3140968"/>
            <a:ext cx="3160288" cy="6463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4427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07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07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1547664" y="5680850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5004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282" y="1124744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30-month </a:t>
            </a:r>
            <a:r>
              <a:rPr lang="en-GB" dirty="0">
                <a:latin typeface="Arial" pitchFamily="34" charset="0"/>
                <a:cs typeface="Arial" pitchFamily="34" charset="0"/>
              </a:rPr>
              <a:t>prospective cohort intervention study performed on 6 high-risk units (5 ICUs)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including </a:t>
            </a:r>
            <a:r>
              <a:rPr lang="en-GB" smtClean="0">
                <a:latin typeface="Arial" pitchFamily="34" charset="0"/>
                <a:cs typeface="Arial" pitchFamily="34" charset="0"/>
              </a:rPr>
              <a:t>8813 patients at </a:t>
            </a:r>
            <a:r>
              <a:rPr lang="en-GB" dirty="0">
                <a:latin typeface="Arial" pitchFamily="34" charset="0"/>
                <a:cs typeface="Arial" pitchFamily="34" charset="0"/>
              </a:rPr>
              <a:t>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HPV: 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290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HPV: clinical impact</a:t>
            </a:r>
            <a:endParaRPr lang="en-GB" dirty="0"/>
          </a:p>
        </p:txBody>
      </p:sp>
      <p:pic>
        <p:nvPicPr>
          <p:cNvPr id="4098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0" y="1628800"/>
            <a:ext cx="824839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7504" y="6546830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McCord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1260049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970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4028635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Anderson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Lancet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2017;389:805-814.</a:t>
            </a:r>
            <a:endParaRPr lang="en-GB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695598"/>
            <a:ext cx="8174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5">
                  <a:lumMod val="20000"/>
                  <a:lumOff val="80000"/>
                </a:schemeClr>
              </a:buClr>
            </a:pPr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Cluster randomised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study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over &gt;2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years across 9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hospitals including &gt;25,000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exposed patients (admitted into a room where the previous occupant was known to have an MDRO). * = statistically significant reduction in the per-protocol analysis. ** = statistically significant when rooms occupied by patients with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 removed from the analysis.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UVC: clinical impact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522689"/>
              </p:ext>
            </p:extLst>
          </p:nvPr>
        </p:nvGraphicFramePr>
        <p:xfrm>
          <a:off x="1170524" y="1941802"/>
          <a:ext cx="6480720" cy="455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4546122" y="3950308"/>
            <a:ext cx="21602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741894" y="3573016"/>
            <a:ext cx="21602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415844" y="3861048"/>
            <a:ext cx="21602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623242" y="3429000"/>
            <a:ext cx="21602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761632" y="3212976"/>
            <a:ext cx="504056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71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72000" y="4833822"/>
            <a:ext cx="4000528" cy="159557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28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“Design bugs out!”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507" y="1214422"/>
            <a:ext cx="2290765" cy="256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929066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929066"/>
            <a:ext cx="34004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71406" y="6201811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Bugs Out – Product Evaluation Report. The Healthcare Associated Infection Technology Innovation Programme. UK Department of Health. 2011.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05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 flipH="1">
            <a:off x="7358082" y="5670368"/>
            <a:ext cx="1500198" cy="114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714744" y="5924988"/>
            <a:ext cx="51435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GB" sz="1000" dirty="0" smtClean="0">
                <a:latin typeface="Verdana" pitchFamily="34" charset="0"/>
              </a:rPr>
              <a:t>ECDC Point Prevalence Survey of healthcare-associated infections and antimicrobial use in acute care hospitals (HAI-Net PPS) in the period 2011-2012 as reported to </a:t>
            </a:r>
            <a:r>
              <a:rPr lang="en-GB" sz="1000" dirty="0" err="1" smtClean="0">
                <a:latin typeface="Verdana" pitchFamily="34" charset="0"/>
              </a:rPr>
              <a:t>TESSy</a:t>
            </a:r>
            <a:r>
              <a:rPr lang="en-GB" sz="1000" dirty="0" smtClean="0">
                <a:latin typeface="Verdana" pitchFamily="34" charset="0"/>
              </a:rPr>
              <a:t> as of 2013-02-06 14:06:48</a:t>
            </a:r>
            <a:endParaRPr lang="en-GB" sz="1000" dirty="0">
              <a:latin typeface="Verdana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t="15000" r="52771" b="15000"/>
          <a:stretch>
            <a:fillRect/>
          </a:stretch>
        </p:blipFill>
        <p:spPr bwMode="auto">
          <a:xfrm>
            <a:off x="3471854" y="1495832"/>
            <a:ext cx="531498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5"/>
          <a:stretch/>
        </p:blipFill>
        <p:spPr>
          <a:xfrm>
            <a:off x="428596" y="1621714"/>
            <a:ext cx="2714644" cy="1945820"/>
          </a:xfrm>
          <a:prstGeom prst="rect">
            <a:avLst/>
          </a:prstGeom>
        </p:spPr>
      </p:pic>
      <p:pic>
        <p:nvPicPr>
          <p:cNvPr id="9" name="Picture 11" descr="http://static.guim.co.uk/sys-images/Money/Pix/pictures/2010/5/7/1273239349584/Empty-hospital-ward-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t="5424" r="9155" b="-5424"/>
          <a:stretch/>
        </p:blipFill>
        <p:spPr bwMode="auto">
          <a:xfrm>
            <a:off x="428596" y="3924724"/>
            <a:ext cx="2691181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Single room shortage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19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429520" y="5572140"/>
            <a:ext cx="1714480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06" y="6448032"/>
            <a:ext cx="52534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Teltsch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Arch Intern Med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2011;171:32-38.</a:t>
            </a:r>
          </a:p>
        </p:txBody>
      </p:sp>
      <p:sp>
        <p:nvSpPr>
          <p:cNvPr id="7" name="Rectangle 6"/>
          <p:cNvSpPr/>
          <p:nvPr/>
        </p:nvSpPr>
        <p:spPr>
          <a:xfrm>
            <a:off x="483548" y="1431016"/>
            <a:ext cx="2901482" cy="2286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24 bed ICU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2x10 bed and 4xsingle rooms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Converted to 100% single rooms in 2002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3548" y="3951296"/>
            <a:ext cx="2901482" cy="2286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25 bed ICU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2, 5, 6 or 8 bed rooms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 change in unit configuration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5736158"/>
            <a:ext cx="542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in the acquisition rate ratio before and after privatisation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* = not statistically significant.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3786182" y="902737"/>
            <a:ext cx="5165484" cy="4830519"/>
            <a:chOff x="4798217" y="1360718"/>
            <a:chExt cx="5595941" cy="4830519"/>
          </a:xfrm>
        </p:grpSpPr>
        <p:graphicFrame>
          <p:nvGraphicFramePr>
            <p:cNvPr id="11" name="Chart 10"/>
            <p:cNvGraphicFramePr/>
            <p:nvPr/>
          </p:nvGraphicFramePr>
          <p:xfrm>
            <a:off x="4798217" y="1428736"/>
            <a:ext cx="5595941" cy="47625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rot="18929699">
              <a:off x="9952555" y="1598932"/>
              <a:ext cx="3895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8929699">
              <a:off x="9521228" y="1360718"/>
              <a:ext cx="3895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63888" y="476672"/>
            <a:ext cx="5997586" cy="80920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sz="2800" dirty="0" smtClean="0">
                <a:ea typeface="Verdana" pitchFamily="34" charset="0"/>
              </a:rPr>
              <a:t>‘Privatization’ of an ICU</a:t>
            </a:r>
            <a:endParaRPr lang="en-GB" sz="2800" dirty="0">
              <a:ea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946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79951"/>
              </p:ext>
            </p:extLst>
          </p:nvPr>
        </p:nvGraphicFramePr>
        <p:xfrm>
          <a:off x="251520" y="1484784"/>
          <a:ext cx="8620054" cy="2780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1372"/>
                <a:gridCol w="847592"/>
                <a:gridCol w="1001238"/>
                <a:gridCol w="989810"/>
                <a:gridCol w="900289"/>
                <a:gridCol w="899654"/>
                <a:gridCol w="989810"/>
                <a:gridCol w="900289"/>
              </a:tblGrid>
              <a:tr h="161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Pathogen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Pre-pod use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During pod use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missed isolation days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required isolation days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isolation days missed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missed isolation days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required isolation days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isolation days missed 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MRSA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51.3 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ESBL / CRE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26.4</a:t>
                      </a:r>
                      <a:endParaRPr lang="en-GB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304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Respiratory viruses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60.3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Rotavirus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49.3</a:t>
                      </a:r>
                      <a:endParaRPr lang="en-GB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0.109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161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1138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14.8</a:t>
                      </a:r>
                      <a:endParaRPr lang="en-GB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5997586" cy="43204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sz="2800" dirty="0" smtClean="0">
                <a:ea typeface="Verdana" pitchFamily="34" charset="0"/>
              </a:rPr>
              <a:t>Reducing missed isolation days</a:t>
            </a:r>
            <a:endParaRPr lang="en-GB" sz="2800" dirty="0">
              <a:ea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06" y="6448032"/>
            <a:ext cx="52534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Keward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Infect Prevent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press.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749243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7681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Update on hospital cleaning and disinfection (aka what’s lurking in your hospital room?)</a:t>
            </a:r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5330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1683</Words>
  <Application>Microsoft Office PowerPoint</Application>
  <PresentationFormat>On-screen Show (4:3)</PresentationFormat>
  <Paragraphs>338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PowerPoint Presentation</vt:lpstr>
      <vt:lpstr>Transmission routes</vt:lpstr>
      <vt:lpstr>PowerPoint Presentation</vt:lpstr>
      <vt:lpstr>Surface survival</vt:lpstr>
      <vt:lpstr>Terminal cleaning</vt:lpstr>
      <vt:lpstr>Surface -&gt; Hand -&gt; Patient</vt:lpstr>
      <vt:lpstr>PowerPoint Presentation</vt:lpstr>
      <vt:lpstr>Rethinking the ‘inanimate’ environment</vt:lpstr>
      <vt:lpstr>Can we modify the ‘environmentome’</vt:lpstr>
      <vt:lpstr>Could spore soup out compete AMR?</vt:lpstr>
      <vt:lpstr>“It’s airborne”</vt:lpstr>
      <vt:lpstr>“It’s airborne”</vt:lpstr>
      <vt:lpstr>PowerPoint Presentation</vt:lpstr>
      <vt:lpstr>Contamination-sparing therapy?</vt:lpstr>
      <vt:lpstr>Antimicrobial surfaces (e.g. copper)</vt:lpstr>
      <vt:lpstr>Control contamination at the source</vt:lpstr>
      <vt:lpstr>PowerPoint Presentation</vt:lpstr>
      <vt:lpstr>Wiping away infection</vt:lpstr>
      <vt:lpstr>PowerPoint Presentation</vt:lpstr>
      <vt:lpstr>PowerPoint Presentation</vt:lpstr>
      <vt:lpstr>Automated room decontamination (ARD)</vt:lpstr>
      <vt:lpstr>ARD systems - overview</vt:lpstr>
      <vt:lpstr>PowerPoint Presentation</vt:lpstr>
      <vt:lpstr>HPV: clinical impact</vt:lpstr>
      <vt:lpstr>HPV: clinical impact</vt:lpstr>
      <vt:lpstr>PowerPoint Presentation</vt:lpstr>
      <vt:lpstr>PowerPoint Presentation</vt:lpstr>
      <vt:lpstr>PowerPoint Presentation</vt:lpstr>
      <vt:lpstr>PowerPoint Presentation</vt:lpstr>
      <vt:lpstr>‘Privatization’ of an ICU</vt:lpstr>
      <vt:lpstr>Reducing missed isolation days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81</cp:revision>
  <dcterms:created xsi:type="dcterms:W3CDTF">2015-03-09T16:50:51Z</dcterms:created>
  <dcterms:modified xsi:type="dcterms:W3CDTF">2017-03-09T22:40:45Z</dcterms:modified>
</cp:coreProperties>
</file>