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5" r:id="rId1"/>
  </p:sldMasterIdLst>
  <p:notesMasterIdLst>
    <p:notesMasterId r:id="rId36"/>
  </p:notesMasterIdLst>
  <p:sldIdLst>
    <p:sldId id="723" r:id="rId2"/>
    <p:sldId id="724" r:id="rId3"/>
    <p:sldId id="725" r:id="rId4"/>
    <p:sldId id="727" r:id="rId5"/>
    <p:sldId id="728" r:id="rId6"/>
    <p:sldId id="730" r:id="rId7"/>
    <p:sldId id="731" r:id="rId8"/>
    <p:sldId id="732" r:id="rId9"/>
    <p:sldId id="743" r:id="rId10"/>
    <p:sldId id="746" r:id="rId11"/>
    <p:sldId id="747" r:id="rId12"/>
    <p:sldId id="744" r:id="rId13"/>
    <p:sldId id="745" r:id="rId14"/>
    <p:sldId id="736" r:id="rId15"/>
    <p:sldId id="729" r:id="rId16"/>
    <p:sldId id="749" r:id="rId17"/>
    <p:sldId id="750" r:id="rId18"/>
    <p:sldId id="688" r:id="rId19"/>
    <p:sldId id="721" r:id="rId20"/>
    <p:sldId id="709" r:id="rId21"/>
    <p:sldId id="737" r:id="rId22"/>
    <p:sldId id="734" r:id="rId23"/>
    <p:sldId id="714" r:id="rId24"/>
    <p:sldId id="717" r:id="rId25"/>
    <p:sldId id="715" r:id="rId26"/>
    <p:sldId id="719" r:id="rId27"/>
    <p:sldId id="720" r:id="rId28"/>
    <p:sldId id="687" r:id="rId29"/>
    <p:sldId id="738" r:id="rId30"/>
    <p:sldId id="735" r:id="rId31"/>
    <p:sldId id="742" r:id="rId32"/>
    <p:sldId id="739" r:id="rId33"/>
    <p:sldId id="741" r:id="rId34"/>
    <p:sldId id="740" r:id="rId35"/>
  </p:sldIdLst>
  <p:sldSz cx="9144000" cy="6858000" type="screen4x3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3AE"/>
    <a:srgbClr val="1D4397"/>
    <a:srgbClr val="2B6BD3"/>
    <a:srgbClr val="F9EEED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2" autoAdjust="0"/>
    <p:restoredTop sz="91449" autoAdjust="0"/>
  </p:normalViewPr>
  <p:slideViewPr>
    <p:cSldViewPr>
      <p:cViewPr varScale="1">
        <p:scale>
          <a:sx n="63" d="100"/>
          <a:sy n="63" d="100"/>
        </p:scale>
        <p:origin x="-16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61122%20PHE%20annual%20summary%20data%201516.od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51118%20ECDC%20char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ersonal\CV\PHE\Charts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61122%20PHE%20annual%20summary%20data%201516.od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val>
            <c:numRef>
              <c:f>Sheet1!$A$2:$A$3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prstClr val="black"/>
              </a:solidFill>
            </c:spPr>
          </c:dPt>
          <c:val>
            <c:numRef>
              <c:f>Sheet1!$A$5:$A$6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334400"/>
        <c:axId val="101873152"/>
      </c:barChart>
      <c:catAx>
        <c:axId val="101334400"/>
        <c:scaling>
          <c:orientation val="minMax"/>
        </c:scaling>
        <c:delete val="0"/>
        <c:axPos val="l"/>
        <c:majorTickMark val="out"/>
        <c:minorTickMark val="none"/>
        <c:tickLblPos val="nextTo"/>
        <c:crossAx val="101873152"/>
        <c:crosses val="autoZero"/>
        <c:auto val="1"/>
        <c:lblAlgn val="ctr"/>
        <c:lblOffset val="100"/>
        <c:noMultiLvlLbl val="0"/>
      </c:catAx>
      <c:valAx>
        <c:axId val="101873152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01334400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MRSA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Sheet1!$B$3:$B$11</c:f>
              <c:numCache>
                <c:formatCode>" "#,##0" ";"-"#,##0" ";" -"00" ";" "@" "</c:formatCode>
                <c:ptCount val="9"/>
                <c:pt idx="0">
                  <c:v>4451</c:v>
                </c:pt>
                <c:pt idx="1">
                  <c:v>2935</c:v>
                </c:pt>
                <c:pt idx="2">
                  <c:v>1898</c:v>
                </c:pt>
                <c:pt idx="3">
                  <c:v>1481</c:v>
                </c:pt>
                <c:pt idx="4">
                  <c:v>1116</c:v>
                </c:pt>
                <c:pt idx="5">
                  <c:v>924</c:v>
                </c:pt>
                <c:pt idx="6">
                  <c:v>862</c:v>
                </c:pt>
                <c:pt idx="7">
                  <c:v>800</c:v>
                </c:pt>
                <c:pt idx="8">
                  <c:v>819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MSSA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4" formatCode="&quot; &quot;#,##0&quot; &quot;;&quot;-&quot;#,##0&quot; &quot;;&quot; -&quot;00&quot; &quot;;&quot; &quot;@&quot; &quot;">
                  <c:v>8767</c:v>
                </c:pt>
                <c:pt idx="5" formatCode="&quot; &quot;#,##0&quot; &quot;;&quot;-&quot;#,##0&quot; &quot;;&quot; -&quot;00&quot; &quot;;&quot; &quot;@&quot; &quot;">
                  <c:v>8812</c:v>
                </c:pt>
                <c:pt idx="6" formatCode="&quot; &quot;#,##0&quot; &quot;;&quot;-&quot;#,##0&quot; &quot;;&quot; -&quot;00&quot; &quot;;&quot; &quot;@&quot; &quot;">
                  <c:v>9290</c:v>
                </c:pt>
                <c:pt idx="7" formatCode="&quot; &quot;#,##0&quot; &quot;;&quot;-&quot;#,##0&quot; &quot;;&quot; -&quot;00&quot; &quot;;&quot; &quot;@&quot; &quot;">
                  <c:v>9845</c:v>
                </c:pt>
                <c:pt idx="8" formatCode="&quot; &quot;#,##0&quot; &quot;;&quot;-&quot;#,##0&quot; &quot;;&quot; -&quot;00&quot; &quot;;&quot; &quot;@&quot; &quot;">
                  <c:v>10586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E. coli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5" formatCode="&quot; &quot;#,##0&quot; &quot;;&quot;-&quot;#,##0&quot; &quot;;&quot; -&quot;00&quot; &quot;;&quot; &quot;@&quot; &quot;">
                  <c:v>32309</c:v>
                </c:pt>
                <c:pt idx="6" formatCode="&quot; &quot;#,##0&quot; &quot;;&quot;-&quot;#,##0&quot; &quot;;&quot; -&quot;00&quot; &quot;;&quot; &quot;@&quot; &quot;">
                  <c:v>34286</c:v>
                </c:pt>
                <c:pt idx="7" formatCode="&quot; &quot;#,##0&quot; &quot;;&quot;-&quot;#,##0&quot; &quot;;&quot; -&quot;00&quot; &quot;;&quot; &quot;@&quot; &quot;">
                  <c:v>35764</c:v>
                </c:pt>
                <c:pt idx="8" formatCode="&quot; &quot;#,##0&quot; &quot;;&quot;-&quot;#,##0&quot; &quot;;&quot; -&quot;00&quot; &quot;;&quot; &quot;@&quot; &quot;">
                  <c:v>38132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C. difficile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Sheet1!$E$3:$E$11</c:f>
              <c:numCache>
                <c:formatCode>" "#,##0" ";"-"#,##0" ";" -"00" ";" "@" "</c:formatCode>
                <c:ptCount val="9"/>
                <c:pt idx="0">
                  <c:v>55498</c:v>
                </c:pt>
                <c:pt idx="1">
                  <c:v>36095</c:v>
                </c:pt>
                <c:pt idx="2">
                  <c:v>25604</c:v>
                </c:pt>
                <c:pt idx="3">
                  <c:v>21707</c:v>
                </c:pt>
                <c:pt idx="4">
                  <c:v>18022</c:v>
                </c:pt>
                <c:pt idx="5">
                  <c:v>14694</c:v>
                </c:pt>
                <c:pt idx="6">
                  <c:v>13362</c:v>
                </c:pt>
                <c:pt idx="7">
                  <c:v>14192</c:v>
                </c:pt>
                <c:pt idx="8">
                  <c:v>14139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342208"/>
        <c:axId val="318326272"/>
      </c:lineChart>
      <c:catAx>
        <c:axId val="315342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318326272"/>
        <c:crosses val="autoZero"/>
        <c:auto val="1"/>
        <c:lblAlgn val="ctr"/>
        <c:lblOffset val="100"/>
        <c:noMultiLvlLbl val="0"/>
      </c:catAx>
      <c:valAx>
        <c:axId val="318326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Number of cases</a:t>
                </a:r>
              </a:p>
            </c:rich>
          </c:tx>
          <c:layout>
            <c:manualLayout>
              <c:xMode val="edge"/>
              <c:yMode val="edge"/>
              <c:x val="4.7667376297528506E-3"/>
              <c:y val="0.18294705470435946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3153422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67609221278247"/>
          <c:y val="7.2197800350844471E-2"/>
          <c:w val="0.84345015574564164"/>
          <c:h val="0.87425063266360026"/>
        </c:manualLayout>
      </c:layout>
      <c:lineChart>
        <c:grouping val="standard"/>
        <c:varyColors val="0"/>
        <c:ser>
          <c:idx val="0"/>
          <c:order val="0"/>
          <c:tx>
            <c:v>Carbapenem-resistant P. aeruginosa</c:v>
          </c:tx>
          <c:cat>
            <c:numRef>
              <c:f>CRPA!$M$26:$M$35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CRPA!$AS$26:$AS$35</c:f>
              <c:numCache>
                <c:formatCode>0.0</c:formatCode>
                <c:ptCount val="10"/>
                <c:pt idx="0">
                  <c:v>19.306838939460306</c:v>
                </c:pt>
                <c:pt idx="1">
                  <c:v>15.127481335925392</c:v>
                </c:pt>
                <c:pt idx="2">
                  <c:v>15.27760446931998</c:v>
                </c:pt>
                <c:pt idx="3">
                  <c:v>17.576464774384849</c:v>
                </c:pt>
                <c:pt idx="4">
                  <c:v>15.501894886902992</c:v>
                </c:pt>
                <c:pt idx="5">
                  <c:v>18.063519631283306</c:v>
                </c:pt>
                <c:pt idx="6">
                  <c:v>18.818311327889429</c:v>
                </c:pt>
                <c:pt idx="7">
                  <c:v>17.805349542646503</c:v>
                </c:pt>
                <c:pt idx="8">
                  <c:v>19.479751166953424</c:v>
                </c:pt>
                <c:pt idx="9">
                  <c:v>20.271284968350653</c:v>
                </c:pt>
              </c:numCache>
            </c:numRef>
          </c:val>
          <c:smooth val="0"/>
        </c:ser>
        <c:ser>
          <c:idx val="1"/>
          <c:order val="1"/>
          <c:tx>
            <c:v>Carbapenem-resistant K. pneumoniae</c:v>
          </c:tx>
          <c:cat>
            <c:numRef>
              <c:f>CRPA!$M$26:$M$35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CRKP!$AS$26:$AS$35</c:f>
              <c:numCache>
                <c:formatCode>0.0</c:formatCode>
                <c:ptCount val="10"/>
                <c:pt idx="0">
                  <c:v>1.4696071710266514</c:v>
                </c:pt>
                <c:pt idx="1">
                  <c:v>1.3566539190881886</c:v>
                </c:pt>
                <c:pt idx="2">
                  <c:v>1.788078337438564</c:v>
                </c:pt>
                <c:pt idx="3">
                  <c:v>1.9883423493337351</c:v>
                </c:pt>
                <c:pt idx="4">
                  <c:v>2.3813964428089953</c:v>
                </c:pt>
                <c:pt idx="5">
                  <c:v>3.161831772417345</c:v>
                </c:pt>
                <c:pt idx="6">
                  <c:v>4.1280452816168172</c:v>
                </c:pt>
                <c:pt idx="7">
                  <c:v>4.6526593786569972</c:v>
                </c:pt>
                <c:pt idx="8">
                  <c:v>4.9139610221536838</c:v>
                </c:pt>
                <c:pt idx="9">
                  <c:v>5.9695947108775993</c:v>
                </c:pt>
              </c:numCache>
            </c:numRef>
          </c:val>
          <c:smooth val="0"/>
        </c:ser>
        <c:ser>
          <c:idx val="2"/>
          <c:order val="2"/>
          <c:tx>
            <c:v>Multidrug-resistant K. pneumoniae</c:v>
          </c:tx>
          <c:val>
            <c:numRef>
              <c:f>MDRKP!$AO$26:$AO$35</c:f>
              <c:numCache>
                <c:formatCode>0.0</c:formatCode>
                <c:ptCount val="10"/>
                <c:pt idx="0">
                  <c:v>9.425037328714799</c:v>
                </c:pt>
                <c:pt idx="1">
                  <c:v>8.79212027169911</c:v>
                </c:pt>
                <c:pt idx="2">
                  <c:v>10.300245647053497</c:v>
                </c:pt>
                <c:pt idx="3">
                  <c:v>12.129613943099477</c:v>
                </c:pt>
                <c:pt idx="4">
                  <c:v>13.836828635110617</c:v>
                </c:pt>
                <c:pt idx="5">
                  <c:v>16.747662305618686</c:v>
                </c:pt>
                <c:pt idx="6">
                  <c:v>20.809866866165425</c:v>
                </c:pt>
                <c:pt idx="7">
                  <c:v>21.338666692119887</c:v>
                </c:pt>
                <c:pt idx="8">
                  <c:v>20.764804208078505</c:v>
                </c:pt>
                <c:pt idx="9">
                  <c:v>22.495909695940902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229632"/>
        <c:axId val="298919424"/>
      </c:lineChart>
      <c:catAx>
        <c:axId val="290229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8919424"/>
        <c:crosses val="autoZero"/>
        <c:auto val="1"/>
        <c:lblAlgn val="ctr"/>
        <c:lblOffset val="100"/>
        <c:noMultiLvlLbl val="0"/>
      </c:catAx>
      <c:valAx>
        <c:axId val="29891942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% </a:t>
                </a:r>
                <a:r>
                  <a:rPr lang="en-US" b="0" dirty="0" smtClean="0"/>
                  <a:t>Resistant</a:t>
                </a:r>
                <a:endParaRPr lang="en-US" b="0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290229632"/>
        <c:crosses val="autoZero"/>
        <c:crossBetween val="between"/>
        <c:majorUnit val="2"/>
      </c:valAx>
    </c:plotArea>
    <c:legend>
      <c:legendPos val="r"/>
      <c:layout>
        <c:manualLayout>
          <c:xMode val="edge"/>
          <c:yMode val="edge"/>
          <c:x val="2.3100517632792583E-2"/>
          <c:y val="7.1737884830591112E-2"/>
          <c:w val="0.68843242810516692"/>
          <c:h val="0.1834698925263552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64E-2"/>
          <c:w val="0.88713169941965764"/>
          <c:h val="0.85162812436450108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608512"/>
        <c:axId val="172618496"/>
      </c:lineChart>
      <c:catAx>
        <c:axId val="172608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72618496"/>
        <c:crosses val="autoZero"/>
        <c:auto val="1"/>
        <c:lblAlgn val="ctr"/>
        <c:lblOffset val="100"/>
        <c:noMultiLvlLbl val="0"/>
      </c:catAx>
      <c:valAx>
        <c:axId val="17261849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260851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23"/>
          <c:y val="0.60774034244197839"/>
          <c:w val="0.21519064466992804"/>
          <c:h val="0.1529553311330592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93164916885389"/>
          <c:y val="2.3180454649398802E-2"/>
          <c:w val="0.84335958005249345"/>
          <c:h val="0.8138506467146337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1'!$Q$19:$BA$19</c:f>
              <c:numCache>
                <c:formatCode>#,##0</c:formatCode>
                <c:ptCount val="37"/>
                <c:pt idx="0">
                  <c:v>12068</c:v>
                </c:pt>
                <c:pt idx="1">
                  <c:v>10838</c:v>
                </c:pt>
                <c:pt idx="2">
                  <c:v>10412</c:v>
                </c:pt>
                <c:pt idx="3">
                  <c:v>11245</c:v>
                </c:pt>
                <c:pt idx="4">
                  <c:v>15197</c:v>
                </c:pt>
                <c:pt idx="5">
                  <c:v>13860</c:v>
                </c:pt>
                <c:pt idx="6">
                  <c:v>11431</c:v>
                </c:pt>
                <c:pt idx="7">
                  <c:v>11341</c:v>
                </c:pt>
                <c:pt idx="8">
                  <c:v>15349</c:v>
                </c:pt>
                <c:pt idx="9">
                  <c:v>14689</c:v>
                </c:pt>
                <c:pt idx="10">
                  <c:v>12821</c:v>
                </c:pt>
                <c:pt idx="11">
                  <c:v>12776</c:v>
                </c:pt>
                <c:pt idx="12">
                  <c:v>15644</c:v>
                </c:pt>
                <c:pt idx="13">
                  <c:v>16864</c:v>
                </c:pt>
                <c:pt idx="14">
                  <c:v>13419</c:v>
                </c:pt>
                <c:pt idx="15">
                  <c:v>12248</c:v>
                </c:pt>
                <c:pt idx="16">
                  <c:v>12967</c:v>
                </c:pt>
                <c:pt idx="17">
                  <c:v>10883</c:v>
                </c:pt>
                <c:pt idx="18">
                  <c:v>8948</c:v>
                </c:pt>
                <c:pt idx="19">
                  <c:v>7907</c:v>
                </c:pt>
                <c:pt idx="20">
                  <c:v>8357</c:v>
                </c:pt>
                <c:pt idx="21">
                  <c:v>6854</c:v>
                </c:pt>
                <c:pt idx="22">
                  <c:v>6407</c:v>
                </c:pt>
                <c:pt idx="23">
                  <c:v>6002</c:v>
                </c:pt>
                <c:pt idx="24">
                  <c:v>6341</c:v>
                </c:pt>
                <c:pt idx="25">
                  <c:v>5981</c:v>
                </c:pt>
                <c:pt idx="26">
                  <c:v>5909</c:v>
                </c:pt>
                <c:pt idx="27">
                  <c:v>4984</c:v>
                </c:pt>
                <c:pt idx="28">
                  <c:v>4833</c:v>
                </c:pt>
                <c:pt idx="29">
                  <c:v>4967</c:v>
                </c:pt>
                <c:pt idx="30">
                  <c:v>4994</c:v>
                </c:pt>
                <c:pt idx="31">
                  <c:v>4350</c:v>
                </c:pt>
                <c:pt idx="32">
                  <c:v>3711</c:v>
                </c:pt>
                <c:pt idx="33">
                  <c:v>3655</c:v>
                </c:pt>
                <c:pt idx="34">
                  <c:v>3867</c:v>
                </c:pt>
                <c:pt idx="35">
                  <c:v>3754</c:v>
                </c:pt>
                <c:pt idx="36">
                  <c:v>3411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1'!$Q$20:$BA$20</c:f>
              <c:numCache>
                <c:formatCode>General</c:formatCode>
                <c:ptCount val="37"/>
                <c:pt idx="13" formatCode="#,##0">
                  <c:v>10440</c:v>
                </c:pt>
                <c:pt idx="14" formatCode="#,##0">
                  <c:v>7915</c:v>
                </c:pt>
                <c:pt idx="15" formatCode="#,##0">
                  <c:v>7157</c:v>
                </c:pt>
                <c:pt idx="16" formatCode="#,##0">
                  <c:v>7930</c:v>
                </c:pt>
                <c:pt idx="17" formatCode="#,##0">
                  <c:v>6158</c:v>
                </c:pt>
                <c:pt idx="18" formatCode="#,##0">
                  <c:v>4687</c:v>
                </c:pt>
                <c:pt idx="19" formatCode="#,##0">
                  <c:v>4310</c:v>
                </c:pt>
                <c:pt idx="20" formatCode="#,##0">
                  <c:v>4772</c:v>
                </c:pt>
                <c:pt idx="21" formatCode="#,##0">
                  <c:v>3605</c:v>
                </c:pt>
                <c:pt idx="22" formatCode="#,##0">
                  <c:v>3097</c:v>
                </c:pt>
                <c:pt idx="23" formatCode="#,##0">
                  <c:v>3029</c:v>
                </c:pt>
                <c:pt idx="24" formatCode="#,##0">
                  <c:v>3489</c:v>
                </c:pt>
                <c:pt idx="25" formatCode="#,##0">
                  <c:v>2996</c:v>
                </c:pt>
                <c:pt idx="26" formatCode="#,##0">
                  <c:v>2632</c:v>
                </c:pt>
                <c:pt idx="27" formatCode="#,##0">
                  <c:v>2431</c:v>
                </c:pt>
                <c:pt idx="28" formatCode="#,##0">
                  <c:v>2358</c:v>
                </c:pt>
                <c:pt idx="29" formatCode="#,##0">
                  <c:v>2206</c:v>
                </c:pt>
                <c:pt idx="30" formatCode="#,##0">
                  <c:v>2046</c:v>
                </c:pt>
                <c:pt idx="31" formatCode="#,##0">
                  <c:v>1824</c:v>
                </c:pt>
                <c:pt idx="32" formatCode="#,##0">
                  <c:v>1613</c:v>
                </c:pt>
                <c:pt idx="33" formatCode="#,##0">
                  <c:v>1516</c:v>
                </c:pt>
                <c:pt idx="34" formatCode="#,##0">
                  <c:v>1432</c:v>
                </c:pt>
                <c:pt idx="35" formatCode="#,##0">
                  <c:v>1524</c:v>
                </c:pt>
                <c:pt idx="36" formatCode="#,##0">
                  <c:v>1502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324352"/>
        <c:axId val="173085056"/>
      </c:lineChart>
      <c:catAx>
        <c:axId val="174324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3085056"/>
        <c:crosses val="autoZero"/>
        <c:auto val="1"/>
        <c:lblAlgn val="ctr"/>
        <c:lblOffset val="100"/>
        <c:noMultiLvlLbl val="0"/>
      </c:catAx>
      <c:valAx>
        <c:axId val="1730850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C. difficile infection (CDI)I cases</a:t>
                </a:r>
              </a:p>
            </c:rich>
          </c:tx>
          <c:layout>
            <c:manualLayout>
              <c:xMode val="edge"/>
              <c:yMode val="edge"/>
              <c:x val="2.0833333333333388E-2"/>
              <c:y val="0.1829042316414239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7432435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6736909448818899"/>
          <c:y val="0.55125720904840569"/>
          <c:w val="0.23316229221347334"/>
          <c:h val="0.1377307945351219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/>
          </a:solidFill>
          <a:latin typeface="+mj-lt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MRSA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Sheet1!$B$3:$B$11</c:f>
              <c:numCache>
                <c:formatCode>" "#,##0" ";"-"#,##0" ";" -"00" ";" "@" "</c:formatCode>
                <c:ptCount val="9"/>
                <c:pt idx="0">
                  <c:v>4451</c:v>
                </c:pt>
                <c:pt idx="1">
                  <c:v>2935</c:v>
                </c:pt>
                <c:pt idx="2">
                  <c:v>1898</c:v>
                </c:pt>
                <c:pt idx="3">
                  <c:v>1481</c:v>
                </c:pt>
                <c:pt idx="4">
                  <c:v>1116</c:v>
                </c:pt>
                <c:pt idx="5">
                  <c:v>924</c:v>
                </c:pt>
                <c:pt idx="6">
                  <c:v>862</c:v>
                </c:pt>
                <c:pt idx="7">
                  <c:v>800</c:v>
                </c:pt>
                <c:pt idx="8">
                  <c:v>819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MSSA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4" formatCode="&quot; &quot;#,##0&quot; &quot;;&quot;-&quot;#,##0&quot; &quot;;&quot; -&quot;00&quot; &quot;;&quot; &quot;@&quot; &quot;">
                  <c:v>8767</c:v>
                </c:pt>
                <c:pt idx="5" formatCode="&quot; &quot;#,##0&quot; &quot;;&quot;-&quot;#,##0&quot; &quot;;&quot; -&quot;00&quot; &quot;;&quot; &quot;@&quot; &quot;">
                  <c:v>8812</c:v>
                </c:pt>
                <c:pt idx="6" formatCode="&quot; &quot;#,##0&quot; &quot;;&quot;-&quot;#,##0&quot; &quot;;&quot; -&quot;00&quot; &quot;;&quot; &quot;@&quot; &quot;">
                  <c:v>9290</c:v>
                </c:pt>
                <c:pt idx="7" formatCode="&quot; &quot;#,##0&quot; &quot;;&quot;-&quot;#,##0&quot; &quot;;&quot; -&quot;00&quot; &quot;;&quot; &quot;@&quot; &quot;">
                  <c:v>9845</c:v>
                </c:pt>
                <c:pt idx="8" formatCode="&quot; &quot;#,##0&quot; &quot;;&quot;-&quot;#,##0&quot; &quot;;&quot; -&quot;00&quot; &quot;;&quot; &quot;@&quot; &quot;">
                  <c:v>10586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E. coli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5" formatCode="&quot; &quot;#,##0&quot; &quot;;&quot;-&quot;#,##0&quot; &quot;;&quot; -&quot;00&quot; &quot;;&quot; &quot;@&quot; &quot;">
                  <c:v>32309</c:v>
                </c:pt>
                <c:pt idx="6" formatCode="&quot; &quot;#,##0&quot; &quot;;&quot;-&quot;#,##0&quot; &quot;;&quot; -&quot;00&quot; &quot;;&quot; &quot;@&quot; &quot;">
                  <c:v>34286</c:v>
                </c:pt>
                <c:pt idx="7" formatCode="&quot; &quot;#,##0&quot; &quot;;&quot;-&quot;#,##0&quot; &quot;;&quot; -&quot;00&quot; &quot;;&quot; &quot;@&quot; &quot;">
                  <c:v>35764</c:v>
                </c:pt>
                <c:pt idx="8" formatCode="&quot; &quot;#,##0&quot; &quot;;&quot;-&quot;#,##0&quot; &quot;;&quot; -&quot;00&quot; &quot;;&quot; &quot;@&quot; &quot;">
                  <c:v>38132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C. difficile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Sheet1!$E$3:$E$11</c:f>
              <c:numCache>
                <c:formatCode>" "#,##0" ";"-"#,##0" ";" -"00" ";" "@" "</c:formatCode>
                <c:ptCount val="9"/>
                <c:pt idx="0">
                  <c:v>55498</c:v>
                </c:pt>
                <c:pt idx="1">
                  <c:v>36095</c:v>
                </c:pt>
                <c:pt idx="2">
                  <c:v>25604</c:v>
                </c:pt>
                <c:pt idx="3">
                  <c:v>21707</c:v>
                </c:pt>
                <c:pt idx="4">
                  <c:v>18022</c:v>
                </c:pt>
                <c:pt idx="5">
                  <c:v>14694</c:v>
                </c:pt>
                <c:pt idx="6">
                  <c:v>13362</c:v>
                </c:pt>
                <c:pt idx="7">
                  <c:v>14192</c:v>
                </c:pt>
                <c:pt idx="8">
                  <c:v>14139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6285952"/>
        <c:axId val="216287488"/>
      </c:lineChart>
      <c:catAx>
        <c:axId val="2162859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16287488"/>
        <c:crosses val="autoZero"/>
        <c:auto val="1"/>
        <c:lblAlgn val="ctr"/>
        <c:lblOffset val="100"/>
        <c:noMultiLvlLbl val="0"/>
      </c:catAx>
      <c:valAx>
        <c:axId val="2162874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Number of cases</a:t>
                </a:r>
              </a:p>
            </c:rich>
          </c:tx>
          <c:layout>
            <c:manualLayout>
              <c:xMode val="edge"/>
              <c:yMode val="edge"/>
              <c:x val="4.7667376297528506E-3"/>
              <c:y val="0.18294705470435946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2162859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33E-2"/>
          <c:w val="0.88713169941965753"/>
          <c:h val="0.85162812436450153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204992"/>
        <c:axId val="173206528"/>
      </c:lineChart>
      <c:catAx>
        <c:axId val="173204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73206528"/>
        <c:crosses val="autoZero"/>
        <c:auto val="1"/>
        <c:lblAlgn val="ctr"/>
        <c:lblOffset val="100"/>
        <c:noMultiLvlLbl val="0"/>
      </c:catAx>
      <c:valAx>
        <c:axId val="17320652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320499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09"/>
          <c:y val="0.60774034244197872"/>
          <c:w val="0.21519064466992804"/>
          <c:h val="0.15295533113305931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2E2B7-E315-4A5A-A7C8-8F28C979F3D9}" type="doc">
      <dgm:prSet loTypeId="urn:microsoft.com/office/officeart/2005/8/layout/chevron1" loCatId="process" qsTypeId="urn:microsoft.com/office/officeart/2005/8/quickstyle/3d1" qsCatId="3D" csTypeId="urn:microsoft.com/office/officeart/2005/8/colors/colorful1" csCatId="colorful" phldr="1"/>
      <dgm:spPr/>
    </dgm:pt>
    <dgm:pt modelId="{6BB1D909-0C1A-4023-83D7-ECA9CEE0BBE7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A65F58B-26CA-410E-AEC9-7E441FA53319}" type="par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B858D1AA-C943-4889-9071-BCF703FA717D}" type="sib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67C834F1-97F9-47AA-9E7D-3B1D00E7BC2D}">
      <dgm:prSet phldrT="[Text]" custT="1"/>
      <dgm:spPr/>
      <dgm:t>
        <a:bodyPr/>
        <a:lstStyle/>
        <a:p>
          <a:r>
            <a:rPr lang="en-GB" sz="3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dirty="0">
            <a:latin typeface="Arial" pitchFamily="34" charset="0"/>
            <a:cs typeface="Arial" pitchFamily="34" charset="0"/>
          </a:endParaRPr>
        </a:p>
      </dgm:t>
    </dgm:pt>
    <dgm:pt modelId="{F38F2345-DA56-4F3B-B0B2-302D6AA1622C}" type="par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978A63AF-0C48-4305-8E0A-91F07E0624B2}" type="sib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83B04FCC-76AF-4FBC-87CE-12B6B2AA6D3B}">
      <dgm:prSet phldrT="[Text]" custT="1"/>
      <dgm:spPr/>
      <dgm:t>
        <a:bodyPr/>
        <a:lstStyle/>
        <a:p>
          <a:r>
            <a:rPr lang="en-GB" sz="4800" dirty="0" smtClean="0">
              <a:latin typeface="Arial" pitchFamily="34" charset="0"/>
              <a:cs typeface="Arial" pitchFamily="34" charset="0"/>
            </a:rPr>
            <a:t>CPE</a:t>
          </a:r>
          <a:endParaRPr lang="en-GB" sz="4800" dirty="0">
            <a:latin typeface="Arial" pitchFamily="34" charset="0"/>
            <a:cs typeface="Arial" pitchFamily="34" charset="0"/>
          </a:endParaRPr>
        </a:p>
      </dgm:t>
    </dgm:pt>
    <dgm:pt modelId="{CF309340-8652-462A-AA3C-1FB871E11E9A}" type="par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ABC77BC9-6564-4B9B-8A68-85A19F203C1A}" type="sib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2B095EDB-1A80-4FE2-89D0-E0A04215BF78}" type="pres">
      <dgm:prSet presAssocID="{D1E2E2B7-E315-4A5A-A7C8-8F28C979F3D9}" presName="Name0" presStyleCnt="0">
        <dgm:presLayoutVars>
          <dgm:dir/>
          <dgm:animLvl val="lvl"/>
          <dgm:resizeHandles val="exact"/>
        </dgm:presLayoutVars>
      </dgm:prSet>
      <dgm:spPr/>
    </dgm:pt>
    <dgm:pt modelId="{1148AD56-9CD3-4DB2-A287-09542366576D}" type="pres">
      <dgm:prSet presAssocID="{6BB1D909-0C1A-4023-83D7-ECA9CEE0BBE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999D73-ABEB-4981-AB1F-AE9ED1E90B32}" type="pres">
      <dgm:prSet presAssocID="{B858D1AA-C943-4889-9071-BCF703FA717D}" presName="parTxOnlySpace" presStyleCnt="0"/>
      <dgm:spPr/>
    </dgm:pt>
    <dgm:pt modelId="{AE4291AF-8402-44D5-9A1D-E024563B0AFB}" type="pres">
      <dgm:prSet presAssocID="{67C834F1-97F9-47AA-9E7D-3B1D00E7BC2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919C40-FF88-4917-9604-5AC279160C21}" type="pres">
      <dgm:prSet presAssocID="{978A63AF-0C48-4305-8E0A-91F07E0624B2}" presName="parTxOnlySpace" presStyleCnt="0"/>
      <dgm:spPr/>
    </dgm:pt>
    <dgm:pt modelId="{A1988E90-6B49-49EC-BFB6-09E5476A57DE}" type="pres">
      <dgm:prSet presAssocID="{83B04FCC-76AF-4FBC-87CE-12B6B2AA6D3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7082DB3-D0D8-4905-9FDB-CEC22E8A8030}" srcId="{D1E2E2B7-E315-4A5A-A7C8-8F28C979F3D9}" destId="{6BB1D909-0C1A-4023-83D7-ECA9CEE0BBE7}" srcOrd="0" destOrd="0" parTransId="{7A65F58B-26CA-410E-AEC9-7E441FA53319}" sibTransId="{B858D1AA-C943-4889-9071-BCF703FA717D}"/>
    <dgm:cxn modelId="{3491FB87-824E-4961-A372-DB5DA997C126}" type="presOf" srcId="{67C834F1-97F9-47AA-9E7D-3B1D00E7BC2D}" destId="{AE4291AF-8402-44D5-9A1D-E024563B0AFB}" srcOrd="0" destOrd="0" presId="urn:microsoft.com/office/officeart/2005/8/layout/chevron1"/>
    <dgm:cxn modelId="{31F559C0-E4FF-451A-8B16-7967B61F10E3}" type="presOf" srcId="{6BB1D909-0C1A-4023-83D7-ECA9CEE0BBE7}" destId="{1148AD56-9CD3-4DB2-A287-09542366576D}" srcOrd="0" destOrd="0" presId="urn:microsoft.com/office/officeart/2005/8/layout/chevron1"/>
    <dgm:cxn modelId="{A7001281-0C45-4143-8116-2D7C69FE0AB7}" type="presOf" srcId="{83B04FCC-76AF-4FBC-87CE-12B6B2AA6D3B}" destId="{A1988E90-6B49-49EC-BFB6-09E5476A57DE}" srcOrd="0" destOrd="0" presId="urn:microsoft.com/office/officeart/2005/8/layout/chevron1"/>
    <dgm:cxn modelId="{CF976951-58D7-4B56-9BA6-276854382416}" srcId="{D1E2E2B7-E315-4A5A-A7C8-8F28C979F3D9}" destId="{83B04FCC-76AF-4FBC-87CE-12B6B2AA6D3B}" srcOrd="2" destOrd="0" parTransId="{CF309340-8652-462A-AA3C-1FB871E11E9A}" sibTransId="{ABC77BC9-6564-4B9B-8A68-85A19F203C1A}"/>
    <dgm:cxn modelId="{1C91974A-F581-4046-AE76-6ACB4ADE5FA6}" srcId="{D1E2E2B7-E315-4A5A-A7C8-8F28C979F3D9}" destId="{67C834F1-97F9-47AA-9E7D-3B1D00E7BC2D}" srcOrd="1" destOrd="0" parTransId="{F38F2345-DA56-4F3B-B0B2-302D6AA1622C}" sibTransId="{978A63AF-0C48-4305-8E0A-91F07E0624B2}"/>
    <dgm:cxn modelId="{C6CF6C68-267B-4191-A284-0710A4F74590}" type="presOf" srcId="{D1E2E2B7-E315-4A5A-A7C8-8F28C979F3D9}" destId="{2B095EDB-1A80-4FE2-89D0-E0A04215BF78}" srcOrd="0" destOrd="0" presId="urn:microsoft.com/office/officeart/2005/8/layout/chevron1"/>
    <dgm:cxn modelId="{248F05E3-3643-4D4C-86B2-6E8534B5D73B}" type="presParOf" srcId="{2B095EDB-1A80-4FE2-89D0-E0A04215BF78}" destId="{1148AD56-9CD3-4DB2-A287-09542366576D}" srcOrd="0" destOrd="0" presId="urn:microsoft.com/office/officeart/2005/8/layout/chevron1"/>
    <dgm:cxn modelId="{8DE0AF04-3D56-46F7-A8FA-7CBFA24C004E}" type="presParOf" srcId="{2B095EDB-1A80-4FE2-89D0-E0A04215BF78}" destId="{09999D73-ABEB-4981-AB1F-AE9ED1E90B32}" srcOrd="1" destOrd="0" presId="urn:microsoft.com/office/officeart/2005/8/layout/chevron1"/>
    <dgm:cxn modelId="{AA2827FC-A185-4C11-BC0A-4447538C043F}" type="presParOf" srcId="{2B095EDB-1A80-4FE2-89D0-E0A04215BF78}" destId="{AE4291AF-8402-44D5-9A1D-E024563B0AFB}" srcOrd="2" destOrd="0" presId="urn:microsoft.com/office/officeart/2005/8/layout/chevron1"/>
    <dgm:cxn modelId="{45DFF643-1A85-41C9-A08A-A7BB7972F5AE}" type="presParOf" srcId="{2B095EDB-1A80-4FE2-89D0-E0A04215BF78}" destId="{6D919C40-FF88-4917-9604-5AC279160C21}" srcOrd="3" destOrd="0" presId="urn:microsoft.com/office/officeart/2005/8/layout/chevron1"/>
    <dgm:cxn modelId="{3E225C68-E5A3-4CAC-B6DE-3EA26CF6EDC3}" type="presParOf" srcId="{2B095EDB-1A80-4FE2-89D0-E0A04215BF78}" destId="{A1988E90-6B49-49EC-BFB6-09E5476A57D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8FCACB-DA03-44AE-ACBB-144816471DE5}" type="doc">
      <dgm:prSet loTypeId="urn:microsoft.com/office/officeart/2005/8/layout/radial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349340CD-929D-4D9C-ABB1-DD80B36249FF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Rapid spread</a:t>
          </a:r>
          <a:endParaRPr lang="en-GB" dirty="0">
            <a:latin typeface="Arial Narrow" pitchFamily="34" charset="0"/>
          </a:endParaRPr>
        </a:p>
      </dgm:t>
    </dgm:pt>
    <dgm:pt modelId="{69545F10-3597-4403-8B1C-1BA70DF96522}" type="par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B52F08F-F50E-45F4-A6CA-5020F647A769}" type="sib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C679E0E-1FCE-4A4E-8D4C-68F1E8D50D7D}">
      <dgm:prSet phldrT="[Text]"/>
      <dgm:spPr/>
      <dgm:t>
        <a:bodyPr/>
        <a:lstStyle/>
        <a:p>
          <a:r>
            <a:rPr lang="en-GB" dirty="0" err="1" smtClean="0">
              <a:latin typeface="Arial Narrow" pitchFamily="34" charset="0"/>
            </a:rPr>
            <a:t>Clonal</a:t>
          </a:r>
          <a:r>
            <a:rPr lang="en-GB" dirty="0" smtClean="0">
              <a:latin typeface="Arial Narrow" pitchFamily="34" charset="0"/>
            </a:rPr>
            <a:t> expansion</a:t>
          </a:r>
          <a:endParaRPr lang="en-GB" dirty="0">
            <a:latin typeface="Arial Narrow" pitchFamily="34" charset="0"/>
          </a:endParaRPr>
        </a:p>
      </dgm:t>
    </dgm:pt>
    <dgm:pt modelId="{098BD2AC-3D07-4EF3-895D-D66F7557C0AF}" type="par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624810E-D71B-4D78-84D2-7AA7F7508DDD}" type="sib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A090F42C-58C0-4561-A0F6-A228FD1AB43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GI carriage</a:t>
          </a:r>
          <a:endParaRPr lang="en-GB" dirty="0">
            <a:latin typeface="Arial Narrow" pitchFamily="34" charset="0"/>
          </a:endParaRPr>
        </a:p>
      </dgm:t>
    </dgm:pt>
    <dgm:pt modelId="{C0E1EF24-1421-45E2-AD83-578228B5C810}" type="par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427A9379-C539-4105-96B1-9FED4FE6C482}" type="sib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B2957E52-211C-468C-A60A-20F853336C9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Horizontal gene transfer</a:t>
          </a:r>
          <a:endParaRPr lang="en-GB" dirty="0">
            <a:latin typeface="Arial Narrow" pitchFamily="34" charset="0"/>
          </a:endParaRPr>
        </a:p>
      </dgm:t>
    </dgm:pt>
    <dgm:pt modelId="{96ADD433-11AE-4FBF-8418-2199EA883495}" type="par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2A43A6B-1E7C-4955-9AD6-A5D8A068A700}" type="sib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70EC019E-4BB8-466C-ABB0-4E3661239DFF}" type="pres">
      <dgm:prSet presAssocID="{238FCACB-DA03-44AE-ACBB-144816471D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8841F0-0C2C-415A-AB92-65B3F889A5EF}" type="pres">
      <dgm:prSet presAssocID="{349340CD-929D-4D9C-ABB1-DD80B36249FF}" presName="centerShape" presStyleLbl="node0" presStyleIdx="0" presStyleCnt="1" custScaleX="124533" custScaleY="124533"/>
      <dgm:spPr/>
      <dgm:t>
        <a:bodyPr/>
        <a:lstStyle/>
        <a:p>
          <a:endParaRPr lang="en-GB"/>
        </a:p>
      </dgm:t>
    </dgm:pt>
    <dgm:pt modelId="{A61E8F51-48C4-48F8-BDFF-02D0C55F264B}" type="pres">
      <dgm:prSet presAssocID="{098BD2AC-3D07-4EF3-895D-D66F7557C0AF}" presName="parTrans" presStyleLbl="sibTrans2D1" presStyleIdx="0" presStyleCnt="3" custAng="10800000"/>
      <dgm:spPr/>
      <dgm:t>
        <a:bodyPr/>
        <a:lstStyle/>
        <a:p>
          <a:endParaRPr lang="en-US"/>
        </a:p>
      </dgm:t>
    </dgm:pt>
    <dgm:pt modelId="{F3B4B682-0D5D-4453-B1F6-EBF819BDD89D}" type="pres">
      <dgm:prSet presAssocID="{098BD2AC-3D07-4EF3-895D-D66F7557C0AF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DE5D8C6D-10C7-4D16-9E78-9CBC436C480A}" type="pres">
      <dgm:prSet presAssocID="{6C679E0E-1FCE-4A4E-8D4C-68F1E8D50D7D}" presName="node" presStyleLbl="node1" presStyleIdx="0" presStyleCnt="3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14EC59-4F7C-4F23-B926-A426B6FDE079}" type="pres">
      <dgm:prSet presAssocID="{C0E1EF24-1421-45E2-AD83-578228B5C810}" presName="parTrans" presStyleLbl="sibTrans2D1" presStyleIdx="1" presStyleCnt="3" custAng="11268742"/>
      <dgm:spPr/>
      <dgm:t>
        <a:bodyPr/>
        <a:lstStyle/>
        <a:p>
          <a:endParaRPr lang="en-US"/>
        </a:p>
      </dgm:t>
    </dgm:pt>
    <dgm:pt modelId="{A08253EC-9785-475A-88C5-CC0880644B7F}" type="pres">
      <dgm:prSet presAssocID="{C0E1EF24-1421-45E2-AD83-578228B5C810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124437D-1D4A-450B-A96C-2DB5B8C07FDC}" type="pres">
      <dgm:prSet presAssocID="{A090F42C-58C0-4561-A0F6-A228FD1AB439}" presName="node" presStyleLbl="node1" presStyleIdx="1" presStyleCnt="3" custScaleX="110979" custScaleY="1109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F29DD-4A04-487F-9E0B-EB826DCBEC3D}" type="pres">
      <dgm:prSet presAssocID="{96ADD433-11AE-4FBF-8418-2199EA883495}" presName="parTrans" presStyleLbl="sibTrans2D1" presStyleIdx="2" presStyleCnt="3" custAng="10847534"/>
      <dgm:spPr/>
      <dgm:t>
        <a:bodyPr/>
        <a:lstStyle/>
        <a:p>
          <a:endParaRPr lang="en-US"/>
        </a:p>
      </dgm:t>
    </dgm:pt>
    <dgm:pt modelId="{54795DC6-9E4E-4015-A734-B3B288562276}" type="pres">
      <dgm:prSet presAssocID="{96ADD433-11AE-4FBF-8418-2199EA883495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2C350BD0-8C51-4826-A99A-CDEF12055937}" type="pres">
      <dgm:prSet presAssocID="{B2957E52-211C-468C-A60A-20F853336C99}" presName="node" presStyleLbl="node1" presStyleIdx="2" presStyleCnt="3" custScaleX="114573" custScaleY="114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5561F8-9565-48C6-8F6B-A464EF2BB469}" type="presOf" srcId="{6C679E0E-1FCE-4A4E-8D4C-68F1E8D50D7D}" destId="{DE5D8C6D-10C7-4D16-9E78-9CBC436C480A}" srcOrd="0" destOrd="0" presId="urn:microsoft.com/office/officeart/2005/8/layout/radial5"/>
    <dgm:cxn modelId="{0BF5CA47-2326-4B19-8584-5153E12EE052}" type="presOf" srcId="{238FCACB-DA03-44AE-ACBB-144816471DE5}" destId="{70EC019E-4BB8-466C-ABB0-4E3661239DFF}" srcOrd="0" destOrd="0" presId="urn:microsoft.com/office/officeart/2005/8/layout/radial5"/>
    <dgm:cxn modelId="{E7AE5C0C-F583-4584-902B-B2895BF9D9E3}" srcId="{349340CD-929D-4D9C-ABB1-DD80B36249FF}" destId="{6C679E0E-1FCE-4A4E-8D4C-68F1E8D50D7D}" srcOrd="0" destOrd="0" parTransId="{098BD2AC-3D07-4EF3-895D-D66F7557C0AF}" sibTransId="{6624810E-D71B-4D78-84D2-7AA7F7508DDD}"/>
    <dgm:cxn modelId="{E53548B1-C3F1-48BB-9C83-D3A2C676D98C}" type="presOf" srcId="{098BD2AC-3D07-4EF3-895D-D66F7557C0AF}" destId="{F3B4B682-0D5D-4453-B1F6-EBF819BDD89D}" srcOrd="1" destOrd="0" presId="urn:microsoft.com/office/officeart/2005/8/layout/radial5"/>
    <dgm:cxn modelId="{507F0760-4248-48F3-A8A9-CBCC03E59358}" srcId="{349340CD-929D-4D9C-ABB1-DD80B36249FF}" destId="{A090F42C-58C0-4561-A0F6-A228FD1AB439}" srcOrd="1" destOrd="0" parTransId="{C0E1EF24-1421-45E2-AD83-578228B5C810}" sibTransId="{427A9379-C539-4105-96B1-9FED4FE6C482}"/>
    <dgm:cxn modelId="{593F1211-9A13-4F09-B6BC-0667884AD3DE}" type="presOf" srcId="{B2957E52-211C-468C-A60A-20F853336C99}" destId="{2C350BD0-8C51-4826-A99A-CDEF12055937}" srcOrd="0" destOrd="0" presId="urn:microsoft.com/office/officeart/2005/8/layout/radial5"/>
    <dgm:cxn modelId="{90CC42EF-9696-4E51-87FD-BED1AB1A4B4C}" type="presOf" srcId="{C0E1EF24-1421-45E2-AD83-578228B5C810}" destId="{A08253EC-9785-475A-88C5-CC0880644B7F}" srcOrd="1" destOrd="0" presId="urn:microsoft.com/office/officeart/2005/8/layout/radial5"/>
    <dgm:cxn modelId="{012321AE-F0AD-4D00-9780-B55092EA8D85}" type="presOf" srcId="{96ADD433-11AE-4FBF-8418-2199EA883495}" destId="{54795DC6-9E4E-4015-A734-B3B288562276}" srcOrd="1" destOrd="0" presId="urn:microsoft.com/office/officeart/2005/8/layout/radial5"/>
    <dgm:cxn modelId="{237ED626-6254-4A37-B1E9-AFDFA1924D9C}" srcId="{238FCACB-DA03-44AE-ACBB-144816471DE5}" destId="{349340CD-929D-4D9C-ABB1-DD80B36249FF}" srcOrd="0" destOrd="0" parTransId="{69545F10-3597-4403-8B1C-1BA70DF96522}" sibTransId="{FB52F08F-F50E-45F4-A6CA-5020F647A769}"/>
    <dgm:cxn modelId="{EAFCF069-7EC2-4AD3-9318-106A2C5F32B9}" srcId="{349340CD-929D-4D9C-ABB1-DD80B36249FF}" destId="{B2957E52-211C-468C-A60A-20F853336C99}" srcOrd="2" destOrd="0" parTransId="{96ADD433-11AE-4FBF-8418-2199EA883495}" sibTransId="{F2A43A6B-1E7C-4955-9AD6-A5D8A068A700}"/>
    <dgm:cxn modelId="{8FCF5772-C24A-4218-B2BD-0289DDB08D93}" type="presOf" srcId="{C0E1EF24-1421-45E2-AD83-578228B5C810}" destId="{3B14EC59-4F7C-4F23-B926-A426B6FDE079}" srcOrd="0" destOrd="0" presId="urn:microsoft.com/office/officeart/2005/8/layout/radial5"/>
    <dgm:cxn modelId="{73F12E6F-0D68-48EA-A640-24FAB1EB0B3E}" type="presOf" srcId="{96ADD433-11AE-4FBF-8418-2199EA883495}" destId="{A98F29DD-4A04-487F-9E0B-EB826DCBEC3D}" srcOrd="0" destOrd="0" presId="urn:microsoft.com/office/officeart/2005/8/layout/radial5"/>
    <dgm:cxn modelId="{3B2B302C-B34A-48D4-B6D9-17154A29616A}" type="presOf" srcId="{A090F42C-58C0-4561-A0F6-A228FD1AB439}" destId="{E124437D-1D4A-450B-A96C-2DB5B8C07FDC}" srcOrd="0" destOrd="0" presId="urn:microsoft.com/office/officeart/2005/8/layout/radial5"/>
    <dgm:cxn modelId="{63DC3513-AC93-4450-90A7-1CD4527864B3}" type="presOf" srcId="{098BD2AC-3D07-4EF3-895D-D66F7557C0AF}" destId="{A61E8F51-48C4-48F8-BDFF-02D0C55F264B}" srcOrd="0" destOrd="0" presId="urn:microsoft.com/office/officeart/2005/8/layout/radial5"/>
    <dgm:cxn modelId="{B7ED9820-E75C-49E9-9DFC-0DFECACB08BC}" type="presOf" srcId="{349340CD-929D-4D9C-ABB1-DD80B36249FF}" destId="{148841F0-0C2C-415A-AB92-65B3F889A5EF}" srcOrd="0" destOrd="0" presId="urn:microsoft.com/office/officeart/2005/8/layout/radial5"/>
    <dgm:cxn modelId="{B46A3CCB-E3F2-489B-A5A7-5D9C6A277F79}" type="presParOf" srcId="{70EC019E-4BB8-466C-ABB0-4E3661239DFF}" destId="{148841F0-0C2C-415A-AB92-65B3F889A5EF}" srcOrd="0" destOrd="0" presId="urn:microsoft.com/office/officeart/2005/8/layout/radial5"/>
    <dgm:cxn modelId="{537E765E-3B94-4E05-937E-1942533BEEDF}" type="presParOf" srcId="{70EC019E-4BB8-466C-ABB0-4E3661239DFF}" destId="{A61E8F51-48C4-48F8-BDFF-02D0C55F264B}" srcOrd="1" destOrd="0" presId="urn:microsoft.com/office/officeart/2005/8/layout/radial5"/>
    <dgm:cxn modelId="{2E36A5AA-05B6-43FB-A9FC-8B112C698F6B}" type="presParOf" srcId="{A61E8F51-48C4-48F8-BDFF-02D0C55F264B}" destId="{F3B4B682-0D5D-4453-B1F6-EBF819BDD89D}" srcOrd="0" destOrd="0" presId="urn:microsoft.com/office/officeart/2005/8/layout/radial5"/>
    <dgm:cxn modelId="{CA1215B1-5F0D-4CA3-ACD9-C43500531EB7}" type="presParOf" srcId="{70EC019E-4BB8-466C-ABB0-4E3661239DFF}" destId="{DE5D8C6D-10C7-4D16-9E78-9CBC436C480A}" srcOrd="2" destOrd="0" presId="urn:microsoft.com/office/officeart/2005/8/layout/radial5"/>
    <dgm:cxn modelId="{08DA6CCF-78B8-4BE4-B5BE-E5B220A0F342}" type="presParOf" srcId="{70EC019E-4BB8-466C-ABB0-4E3661239DFF}" destId="{3B14EC59-4F7C-4F23-B926-A426B6FDE079}" srcOrd="3" destOrd="0" presId="urn:microsoft.com/office/officeart/2005/8/layout/radial5"/>
    <dgm:cxn modelId="{0A2B31E3-7048-4D05-816F-8AE68B0D05DE}" type="presParOf" srcId="{3B14EC59-4F7C-4F23-B926-A426B6FDE079}" destId="{A08253EC-9785-475A-88C5-CC0880644B7F}" srcOrd="0" destOrd="0" presId="urn:microsoft.com/office/officeart/2005/8/layout/radial5"/>
    <dgm:cxn modelId="{AAAE6EB5-3078-46F3-9DC7-B9404D52D893}" type="presParOf" srcId="{70EC019E-4BB8-466C-ABB0-4E3661239DFF}" destId="{E124437D-1D4A-450B-A96C-2DB5B8C07FDC}" srcOrd="4" destOrd="0" presId="urn:microsoft.com/office/officeart/2005/8/layout/radial5"/>
    <dgm:cxn modelId="{0F82FA26-1864-4D37-BF95-278EBB7F8E07}" type="presParOf" srcId="{70EC019E-4BB8-466C-ABB0-4E3661239DFF}" destId="{A98F29DD-4A04-487F-9E0B-EB826DCBEC3D}" srcOrd="5" destOrd="0" presId="urn:microsoft.com/office/officeart/2005/8/layout/radial5"/>
    <dgm:cxn modelId="{89DE4303-A6FA-483C-96D8-2CEC896E346A}" type="presParOf" srcId="{A98F29DD-4A04-487F-9E0B-EB826DCBEC3D}" destId="{54795DC6-9E4E-4015-A734-B3B288562276}" srcOrd="0" destOrd="0" presId="urn:microsoft.com/office/officeart/2005/8/layout/radial5"/>
    <dgm:cxn modelId="{EB49472D-8DBA-4316-98D7-8CF78A0DE491}" type="presParOf" srcId="{70EC019E-4BB8-466C-ABB0-4E3661239DFF}" destId="{2C350BD0-8C51-4826-A99A-CDEF12055937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GNR </a:t>
          </a:r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8B0F4BE-55E1-4300-994C-DDE368BA2224}" type="presOf" srcId="{D03877C3-1884-4EF4-85EB-8BD069228909}" destId="{9C0566EF-5437-4189-A58F-D7ED4475F7E6}" srcOrd="0" destOrd="0" presId="urn:microsoft.com/office/officeart/2005/8/layout/radial1"/>
    <dgm:cxn modelId="{DF299AD2-DE9E-444C-BB78-D13A1C9A357A}" type="presOf" srcId="{8324FD19-721A-48E6-9B7F-C10C2826DCB1}" destId="{720E6570-9767-471F-815E-B4D0543DB38A}" srcOrd="0" destOrd="0" presId="urn:microsoft.com/office/officeart/2005/8/layout/radial1"/>
    <dgm:cxn modelId="{F44C8A41-21C7-422D-A883-56926C378114}" type="presOf" srcId="{4892F491-B09A-45FD-BFEE-CEDFCF7D69CA}" destId="{A49E0152-2DD2-49A2-9CC5-612774D21184}" srcOrd="0" destOrd="0" presId="urn:microsoft.com/office/officeart/2005/8/layout/radial1"/>
    <dgm:cxn modelId="{7B65DE86-B1F8-47D5-9ADE-5A6941F31BC2}" type="presOf" srcId="{2F3D5F60-995D-493A-AB8E-8211A1E937DB}" destId="{09E20101-E01D-44D7-A5E2-CBAFA2BAA369}" srcOrd="0" destOrd="0" presId="urn:microsoft.com/office/officeart/2005/8/layout/radial1"/>
    <dgm:cxn modelId="{4CA02826-9D83-4A95-A36A-C8E695F05FF4}" type="presOf" srcId="{F7EF704C-7F0C-423B-91C3-C406E2F09E75}" destId="{3E6C9985-DBDD-4EED-8D41-8D7A934D85AD}" srcOrd="1" destOrd="0" presId="urn:microsoft.com/office/officeart/2005/8/layout/radial1"/>
    <dgm:cxn modelId="{C5282CFC-EED4-4A71-8455-2E4EE44EC53D}" type="presOf" srcId="{5C92E9D5-3F9A-48B7-AFFD-FD5BBAF7D360}" destId="{CD16E292-EBF1-4852-8449-B8A883995D41}" srcOrd="1" destOrd="0" presId="urn:microsoft.com/office/officeart/2005/8/layout/radial1"/>
    <dgm:cxn modelId="{5292E9D1-745B-429C-A76D-067A4B90E66F}" type="presOf" srcId="{295B469E-CAC4-48A0-ADC6-D65C51EAF43B}" destId="{FE2B994C-3F60-4D7A-BA7A-AF7D18DD4163}" srcOrd="1" destOrd="0" presId="urn:microsoft.com/office/officeart/2005/8/layout/radial1"/>
    <dgm:cxn modelId="{2B07B56A-2555-4A1C-86CC-13BC36646157}" type="presOf" srcId="{B77610A5-4DDC-4EEE-A8DE-B1AC8F25349C}" destId="{E8C2D3D2-ED36-4F0D-8D48-2D57758E38D2}" srcOrd="1" destOrd="0" presId="urn:microsoft.com/office/officeart/2005/8/layout/radial1"/>
    <dgm:cxn modelId="{FFF07C67-FE33-4C62-A480-BCD29C604D9D}" type="presOf" srcId="{1DC898E1-3483-45BF-B469-9390DAD40BF2}" destId="{5CAC3CA5-4D4E-4CD5-B029-F343138D5FD6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BC10B719-3448-4DDF-B990-5B430591AC6D}" type="presOf" srcId="{4E0FB591-084E-44E4-982F-B3DB632290BD}" destId="{D9DC1811-6482-4882-BD97-6C1DF4FB7C5E}" srcOrd="0" destOrd="0" presId="urn:microsoft.com/office/officeart/2005/8/layout/radial1"/>
    <dgm:cxn modelId="{CCF6BB21-B068-4FE2-87BE-072E9608C90C}" type="presOf" srcId="{524186CD-B6C7-431D-81A8-A265F171B424}" destId="{D03D7B20-5052-4A55-A9CD-47AAF7D35EA4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5F28EB98-3889-407B-BBFF-2D0A31E78458}" type="presOf" srcId="{B54B3BDF-AD3C-4C1C-9126-E53081C4B6EE}" destId="{3E22750F-2164-4CC6-96AD-91A0A3D037DD}" srcOrd="1" destOrd="0" presId="urn:microsoft.com/office/officeart/2005/8/layout/radial1"/>
    <dgm:cxn modelId="{0F2B5553-7241-448C-8E6E-A76C19C883DC}" type="presOf" srcId="{172E6AE5-0134-4779-8165-EFF5EB52F991}" destId="{C1BA877E-160B-49D7-ACE8-9733322D575C}" srcOrd="0" destOrd="0" presId="urn:microsoft.com/office/officeart/2005/8/layout/radial1"/>
    <dgm:cxn modelId="{C69F6DC2-698A-4B6F-92BD-6C7ACD4C077F}" type="presOf" srcId="{C5E0D87E-1CC1-4A3D-9881-1ED07C493769}" destId="{A532EF75-F26C-471F-ADFF-DDB83451C2E4}" srcOrd="1" destOrd="0" presId="urn:microsoft.com/office/officeart/2005/8/layout/radial1"/>
    <dgm:cxn modelId="{4DD06B3E-C0A9-450D-BC62-8DBF4CE6FEB8}" type="presOf" srcId="{EA6DA222-2801-4BDE-96FC-414C08C9BE4B}" destId="{2E3885CB-49A2-41CF-8BE0-0102112EC607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548A88FF-5722-425C-9B7D-5195EAF884F6}" type="presOf" srcId="{B77610A5-4DDC-4EEE-A8DE-B1AC8F25349C}" destId="{421FD191-AC28-4012-8BFC-AAD3D4C0C750}" srcOrd="0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23E15526-EAEE-42F2-8353-4403ED270438}" type="presOf" srcId="{729817D1-DDE8-49A6-89D2-945592EDE396}" destId="{D2C82444-4781-471A-B305-6DC405DAD0AB}" srcOrd="1" destOrd="0" presId="urn:microsoft.com/office/officeart/2005/8/layout/radial1"/>
    <dgm:cxn modelId="{15E5C516-8C6A-4E3F-B553-83733797A9BC}" type="presOf" srcId="{5C92E9D5-3F9A-48B7-AFFD-FD5BBAF7D360}" destId="{DB8F51CD-C538-4588-A588-A84B010586D4}" srcOrd="0" destOrd="0" presId="urn:microsoft.com/office/officeart/2005/8/layout/radial1"/>
    <dgm:cxn modelId="{9344B34C-3FD2-429E-8819-07243141BC1B}" type="presOf" srcId="{5F7567EC-E434-4278-9430-FFCD43F627BD}" destId="{8CC5B607-0528-4753-B71B-C47E55CDE24D}" srcOrd="1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0186C2D4-3A3F-4FCF-9270-BD89293BE3D6}" type="presOf" srcId="{5F7567EC-E434-4278-9430-FFCD43F627BD}" destId="{6D54B6E2-7739-424F-AD0F-5C0CCB7D7C11}" srcOrd="0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1369A1AF-9DE4-4592-A4EA-A66B96E44653}" type="presOf" srcId="{B54B3BDF-AD3C-4C1C-9126-E53081C4B6EE}" destId="{94D7B32E-51E5-469E-81C3-B09D2C7CCD65}" srcOrd="0" destOrd="0" presId="urn:microsoft.com/office/officeart/2005/8/layout/radial1"/>
    <dgm:cxn modelId="{4F61A736-9F72-42FB-B98B-29F9CEDA9CFA}" type="presOf" srcId="{295B469E-CAC4-48A0-ADC6-D65C51EAF43B}" destId="{23DBB19A-08A9-404C-9A85-907E2DFCBF40}" srcOrd="0" destOrd="0" presId="urn:microsoft.com/office/officeart/2005/8/layout/radial1"/>
    <dgm:cxn modelId="{CEB963ED-67F4-4A54-BAC1-C8754D252A58}" type="presOf" srcId="{F7EF704C-7F0C-423B-91C3-C406E2F09E75}" destId="{C7B946FE-59D8-4D12-8C09-BC0537958DAE}" srcOrd="0" destOrd="0" presId="urn:microsoft.com/office/officeart/2005/8/layout/radial1"/>
    <dgm:cxn modelId="{6B65B970-F16A-42DD-971F-F0860D9BBD97}" type="presOf" srcId="{5E79D641-A8F3-465A-8585-9B054D204568}" destId="{F742DEE1-3A8E-4ACB-8223-B85092990354}" srcOrd="0" destOrd="0" presId="urn:microsoft.com/office/officeart/2005/8/layout/radial1"/>
    <dgm:cxn modelId="{7000E269-F420-499C-885F-35EAC232C84C}" type="presOf" srcId="{C5E0D87E-1CC1-4A3D-9881-1ED07C493769}" destId="{3868F5E0-3D5A-4E7C-91D4-012296AD59B3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E802886A-09A9-4FEA-A745-3CBFA694EB6C}" type="presOf" srcId="{75C834B3-37A1-4BD1-BF07-2439FF971427}" destId="{87EBF4B6-5A60-49E3-BAE3-9569A8941223}" srcOrd="0" destOrd="0" presId="urn:microsoft.com/office/officeart/2005/8/layout/radial1"/>
    <dgm:cxn modelId="{3F9DE75E-8078-420D-8F1E-C39F20974817}" type="presOf" srcId="{DFD433B9-07C6-4B21-B9C4-816FCBFA6608}" destId="{12060A79-2244-4244-AA48-F91B8FBCA874}" srcOrd="1" destOrd="0" presId="urn:microsoft.com/office/officeart/2005/8/layout/radial1"/>
    <dgm:cxn modelId="{9053457B-5EDF-40AA-B939-552AC4BEBE2A}" type="presOf" srcId="{CCE1C0B0-DE76-4F28-93F7-6524373D5EF4}" destId="{B63D901A-D3CC-4C32-BB43-D8907AFB5273}" srcOrd="0" destOrd="0" presId="urn:microsoft.com/office/officeart/2005/8/layout/radial1"/>
    <dgm:cxn modelId="{39E0F08A-184D-4F30-A56A-4A7320AD8343}" type="presOf" srcId="{8715AFC6-36CD-4620-973E-32392D175DAD}" destId="{8D5BE3AC-461A-4E9C-BBE1-0A9BF9DDA728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14DD08E0-5C0A-4A88-A12C-FCEFFDC5A599}" type="presOf" srcId="{30B0427D-F77E-4EBB-9690-E3F339F718ED}" destId="{4725C341-6B0C-4ABF-99AD-5931983A12A4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7EBB0446-F619-4AE4-8665-66E242FF1CB5}" type="presOf" srcId="{DFD433B9-07C6-4B21-B9C4-816FCBFA6608}" destId="{0401F99C-04ED-41B4-8658-7B8E1CC84941}" srcOrd="0" destOrd="0" presId="urn:microsoft.com/office/officeart/2005/8/layout/radial1"/>
    <dgm:cxn modelId="{4C0937B6-9AF6-49FF-A015-D127DFB89E86}" type="presOf" srcId="{8272ECC6-BC77-4D6B-8347-8F610F8237FF}" destId="{AFABF447-E48A-423B-B49F-6EA32EBB3358}" srcOrd="0" destOrd="0" presId="urn:microsoft.com/office/officeart/2005/8/layout/radial1"/>
    <dgm:cxn modelId="{75728A86-208B-426B-85B7-97C11DA0724C}" type="presOf" srcId="{729817D1-DDE8-49A6-89D2-945592EDE396}" destId="{448BC795-2B71-4D53-89F4-C8C4F00A8740}" srcOrd="0" destOrd="0" presId="urn:microsoft.com/office/officeart/2005/8/layout/radial1"/>
    <dgm:cxn modelId="{3BF39CFE-BF02-4382-91AC-635B08CD0FD2}" type="presOf" srcId="{75C834B3-37A1-4BD1-BF07-2439FF971427}" destId="{A9BBBB1D-F357-4DFA-8799-2F40A9DBE6CF}" srcOrd="1" destOrd="0" presId="urn:microsoft.com/office/officeart/2005/8/layout/radial1"/>
    <dgm:cxn modelId="{AC1582D7-E794-4A68-92BD-33C3FE760A30}" type="presOf" srcId="{8324FD19-721A-48E6-9B7F-C10C2826DCB1}" destId="{F71B67E4-A572-48AD-8A92-C56BFE8B1B0E}" srcOrd="1" destOrd="0" presId="urn:microsoft.com/office/officeart/2005/8/layout/radial1"/>
    <dgm:cxn modelId="{3C50E354-F6B4-45DD-96A6-1EBFF8A4F61C}" type="presParOf" srcId="{A49E0152-2DD2-49A2-9CC5-612774D21184}" destId="{8D5BE3AC-461A-4E9C-BBE1-0A9BF9DDA728}" srcOrd="0" destOrd="0" presId="urn:microsoft.com/office/officeart/2005/8/layout/radial1"/>
    <dgm:cxn modelId="{6BEBAC99-C65D-4D1E-BAFE-7B2F7BDEC0CB}" type="presParOf" srcId="{A49E0152-2DD2-49A2-9CC5-612774D21184}" destId="{DB8F51CD-C538-4588-A588-A84B010586D4}" srcOrd="1" destOrd="0" presId="urn:microsoft.com/office/officeart/2005/8/layout/radial1"/>
    <dgm:cxn modelId="{6EE76540-F64F-4B82-9E98-DB0B18CE899E}" type="presParOf" srcId="{DB8F51CD-C538-4588-A588-A84B010586D4}" destId="{CD16E292-EBF1-4852-8449-B8A883995D41}" srcOrd="0" destOrd="0" presId="urn:microsoft.com/office/officeart/2005/8/layout/radial1"/>
    <dgm:cxn modelId="{44F2DCA1-C00E-4E32-859A-5CA0E585ABB9}" type="presParOf" srcId="{A49E0152-2DD2-49A2-9CC5-612774D21184}" destId="{AFABF447-E48A-423B-B49F-6EA32EBB3358}" srcOrd="2" destOrd="0" presId="urn:microsoft.com/office/officeart/2005/8/layout/radial1"/>
    <dgm:cxn modelId="{0391AD42-652C-4D54-9698-4A023164816D}" type="presParOf" srcId="{A49E0152-2DD2-49A2-9CC5-612774D21184}" destId="{6D54B6E2-7739-424F-AD0F-5C0CCB7D7C11}" srcOrd="3" destOrd="0" presId="urn:microsoft.com/office/officeart/2005/8/layout/radial1"/>
    <dgm:cxn modelId="{69816708-20EB-4785-9F1D-98BD0378491E}" type="presParOf" srcId="{6D54B6E2-7739-424F-AD0F-5C0CCB7D7C11}" destId="{8CC5B607-0528-4753-B71B-C47E55CDE24D}" srcOrd="0" destOrd="0" presId="urn:microsoft.com/office/officeart/2005/8/layout/radial1"/>
    <dgm:cxn modelId="{CF4F90D5-08A4-48F1-A522-DF52BBBCFCB1}" type="presParOf" srcId="{A49E0152-2DD2-49A2-9CC5-612774D21184}" destId="{F742DEE1-3A8E-4ACB-8223-B85092990354}" srcOrd="4" destOrd="0" presId="urn:microsoft.com/office/officeart/2005/8/layout/radial1"/>
    <dgm:cxn modelId="{23816DD5-7C41-42E2-BA85-1640EC78BAF1}" type="presParOf" srcId="{A49E0152-2DD2-49A2-9CC5-612774D21184}" destId="{448BC795-2B71-4D53-89F4-C8C4F00A8740}" srcOrd="5" destOrd="0" presId="urn:microsoft.com/office/officeart/2005/8/layout/radial1"/>
    <dgm:cxn modelId="{01D3D227-D8C8-4C08-BCB6-A836F0002CAF}" type="presParOf" srcId="{448BC795-2B71-4D53-89F4-C8C4F00A8740}" destId="{D2C82444-4781-471A-B305-6DC405DAD0AB}" srcOrd="0" destOrd="0" presId="urn:microsoft.com/office/officeart/2005/8/layout/radial1"/>
    <dgm:cxn modelId="{A6C79561-95C8-4F31-8FAE-D09AF3BCB989}" type="presParOf" srcId="{A49E0152-2DD2-49A2-9CC5-612774D21184}" destId="{09E20101-E01D-44D7-A5E2-CBAFA2BAA369}" srcOrd="6" destOrd="0" presId="urn:microsoft.com/office/officeart/2005/8/layout/radial1"/>
    <dgm:cxn modelId="{21A9A52D-3530-442D-9C4B-D52B92E77988}" type="presParOf" srcId="{A49E0152-2DD2-49A2-9CC5-612774D21184}" destId="{87EBF4B6-5A60-49E3-BAE3-9569A8941223}" srcOrd="7" destOrd="0" presId="urn:microsoft.com/office/officeart/2005/8/layout/radial1"/>
    <dgm:cxn modelId="{19A2E013-39FD-49F7-A138-7C640F305AB7}" type="presParOf" srcId="{87EBF4B6-5A60-49E3-BAE3-9569A8941223}" destId="{A9BBBB1D-F357-4DFA-8799-2F40A9DBE6CF}" srcOrd="0" destOrd="0" presId="urn:microsoft.com/office/officeart/2005/8/layout/radial1"/>
    <dgm:cxn modelId="{32845989-A34D-4C95-B55B-D89BEE218DA1}" type="presParOf" srcId="{A49E0152-2DD2-49A2-9CC5-612774D21184}" destId="{9C0566EF-5437-4189-A58F-D7ED4475F7E6}" srcOrd="8" destOrd="0" presId="urn:microsoft.com/office/officeart/2005/8/layout/radial1"/>
    <dgm:cxn modelId="{16DDFD3F-B868-4F65-A7D6-6B22DFA8778C}" type="presParOf" srcId="{A49E0152-2DD2-49A2-9CC5-612774D21184}" destId="{C7B946FE-59D8-4D12-8C09-BC0537958DAE}" srcOrd="9" destOrd="0" presId="urn:microsoft.com/office/officeart/2005/8/layout/radial1"/>
    <dgm:cxn modelId="{540E2FB8-117F-4FEE-972A-9A01B8BC1141}" type="presParOf" srcId="{C7B946FE-59D8-4D12-8C09-BC0537958DAE}" destId="{3E6C9985-DBDD-4EED-8D41-8D7A934D85AD}" srcOrd="0" destOrd="0" presId="urn:microsoft.com/office/officeart/2005/8/layout/radial1"/>
    <dgm:cxn modelId="{0778AF05-2D79-4303-A468-852885E36448}" type="presParOf" srcId="{A49E0152-2DD2-49A2-9CC5-612774D21184}" destId="{5CAC3CA5-4D4E-4CD5-B029-F343138D5FD6}" srcOrd="10" destOrd="0" presId="urn:microsoft.com/office/officeart/2005/8/layout/radial1"/>
    <dgm:cxn modelId="{41841F57-D87D-4AE3-B105-A4E49516753D}" type="presParOf" srcId="{A49E0152-2DD2-49A2-9CC5-612774D21184}" destId="{0401F99C-04ED-41B4-8658-7B8E1CC84941}" srcOrd="11" destOrd="0" presId="urn:microsoft.com/office/officeart/2005/8/layout/radial1"/>
    <dgm:cxn modelId="{CD34F1A8-2D32-4EF1-BC2C-0805345A2B43}" type="presParOf" srcId="{0401F99C-04ED-41B4-8658-7B8E1CC84941}" destId="{12060A79-2244-4244-AA48-F91B8FBCA874}" srcOrd="0" destOrd="0" presId="urn:microsoft.com/office/officeart/2005/8/layout/radial1"/>
    <dgm:cxn modelId="{1B059BC0-DBA6-46CE-B5AA-0CAB725027B4}" type="presParOf" srcId="{A49E0152-2DD2-49A2-9CC5-612774D21184}" destId="{D9DC1811-6482-4882-BD97-6C1DF4FB7C5E}" srcOrd="12" destOrd="0" presId="urn:microsoft.com/office/officeart/2005/8/layout/radial1"/>
    <dgm:cxn modelId="{ABF14E21-E1C8-486F-9CB1-B8A84BF9FD1F}" type="presParOf" srcId="{A49E0152-2DD2-49A2-9CC5-612774D21184}" destId="{94D7B32E-51E5-469E-81C3-B09D2C7CCD65}" srcOrd="13" destOrd="0" presId="urn:microsoft.com/office/officeart/2005/8/layout/radial1"/>
    <dgm:cxn modelId="{5573543E-6263-46B0-9444-0B9BDA3D68C6}" type="presParOf" srcId="{94D7B32E-51E5-469E-81C3-B09D2C7CCD65}" destId="{3E22750F-2164-4CC6-96AD-91A0A3D037DD}" srcOrd="0" destOrd="0" presId="urn:microsoft.com/office/officeart/2005/8/layout/radial1"/>
    <dgm:cxn modelId="{5D31AD4B-2656-4544-AED6-4046246F3A91}" type="presParOf" srcId="{A49E0152-2DD2-49A2-9CC5-612774D21184}" destId="{4725C341-6B0C-4ABF-99AD-5931983A12A4}" srcOrd="14" destOrd="0" presId="urn:microsoft.com/office/officeart/2005/8/layout/radial1"/>
    <dgm:cxn modelId="{21E17216-C481-4DFD-BB49-E17C307DF236}" type="presParOf" srcId="{A49E0152-2DD2-49A2-9CC5-612774D21184}" destId="{3868F5E0-3D5A-4E7C-91D4-012296AD59B3}" srcOrd="15" destOrd="0" presId="urn:microsoft.com/office/officeart/2005/8/layout/radial1"/>
    <dgm:cxn modelId="{2A37C0F6-39C5-4A30-ACA5-1222A08D52A6}" type="presParOf" srcId="{3868F5E0-3D5A-4E7C-91D4-012296AD59B3}" destId="{A532EF75-F26C-471F-ADFF-DDB83451C2E4}" srcOrd="0" destOrd="0" presId="urn:microsoft.com/office/officeart/2005/8/layout/radial1"/>
    <dgm:cxn modelId="{5502C15B-30AF-4726-872E-58D1E8D2D1ED}" type="presParOf" srcId="{A49E0152-2DD2-49A2-9CC5-612774D21184}" destId="{C1BA877E-160B-49D7-ACE8-9733322D575C}" srcOrd="16" destOrd="0" presId="urn:microsoft.com/office/officeart/2005/8/layout/radial1"/>
    <dgm:cxn modelId="{95D4B2A6-1EAB-43AA-885E-63713BA69A88}" type="presParOf" srcId="{A49E0152-2DD2-49A2-9CC5-612774D21184}" destId="{421FD191-AC28-4012-8BFC-AAD3D4C0C750}" srcOrd="17" destOrd="0" presId="urn:microsoft.com/office/officeart/2005/8/layout/radial1"/>
    <dgm:cxn modelId="{A5D340CD-D4C3-4454-BB29-1E50E678596C}" type="presParOf" srcId="{421FD191-AC28-4012-8BFC-AAD3D4C0C750}" destId="{E8C2D3D2-ED36-4F0D-8D48-2D57758E38D2}" srcOrd="0" destOrd="0" presId="urn:microsoft.com/office/officeart/2005/8/layout/radial1"/>
    <dgm:cxn modelId="{F6471D67-5C0D-478D-B728-71CA35EFC31E}" type="presParOf" srcId="{A49E0152-2DD2-49A2-9CC5-612774D21184}" destId="{D03D7B20-5052-4A55-A9CD-47AAF7D35EA4}" srcOrd="18" destOrd="0" presId="urn:microsoft.com/office/officeart/2005/8/layout/radial1"/>
    <dgm:cxn modelId="{6A987D6B-B895-4203-8D48-8C88208CD29A}" type="presParOf" srcId="{A49E0152-2DD2-49A2-9CC5-612774D21184}" destId="{720E6570-9767-471F-815E-B4D0543DB38A}" srcOrd="19" destOrd="0" presId="urn:microsoft.com/office/officeart/2005/8/layout/radial1"/>
    <dgm:cxn modelId="{CF91D8AB-FF45-4026-9314-9862B245DDCE}" type="presParOf" srcId="{720E6570-9767-471F-815E-B4D0543DB38A}" destId="{F71B67E4-A572-48AD-8A92-C56BFE8B1B0E}" srcOrd="0" destOrd="0" presId="urn:microsoft.com/office/officeart/2005/8/layout/radial1"/>
    <dgm:cxn modelId="{5DA64AF0-5DA2-4CB1-A9D0-E429EC413E40}" type="presParOf" srcId="{A49E0152-2DD2-49A2-9CC5-612774D21184}" destId="{B63D901A-D3CC-4C32-BB43-D8907AFB5273}" srcOrd="20" destOrd="0" presId="urn:microsoft.com/office/officeart/2005/8/layout/radial1"/>
    <dgm:cxn modelId="{6EBBB33A-1D11-4DDE-A32B-E2680D979288}" type="presParOf" srcId="{A49E0152-2DD2-49A2-9CC5-612774D21184}" destId="{23DBB19A-08A9-404C-9A85-907E2DFCBF40}" srcOrd="21" destOrd="0" presId="urn:microsoft.com/office/officeart/2005/8/layout/radial1"/>
    <dgm:cxn modelId="{56D489C0-D360-4A09-BE7F-869D4F2BFF6E}" type="presParOf" srcId="{23DBB19A-08A9-404C-9A85-907E2DFCBF40}" destId="{FE2B994C-3F60-4D7A-BA7A-AF7D18DD4163}" srcOrd="0" destOrd="0" presId="urn:microsoft.com/office/officeart/2005/8/layout/radial1"/>
    <dgm:cxn modelId="{2C691554-2F8E-4990-B829-A0BE06D4C8BF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0A9D92-CC88-405B-B341-CF543D95965B}" type="doc">
      <dgm:prSet loTypeId="urn:microsoft.com/office/officeart/2005/8/layout/radial1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893ECA14-882C-413E-AEB8-0ADF410C2B7A}">
      <dgm:prSet phldrT="[Text]" custT="1"/>
      <dgm:spPr/>
      <dgm:t>
        <a:bodyPr/>
        <a:lstStyle/>
        <a:p>
          <a:r>
            <a:rPr lang="en-GB" sz="2800" i="1" dirty="0" smtClean="0">
              <a:latin typeface="Arial" panose="020B0604020202020204" pitchFamily="34" charset="0"/>
              <a:cs typeface="Arial" panose="020B0604020202020204" pitchFamily="34" charset="0"/>
            </a:rPr>
            <a:t>E. coli </a:t>
          </a:r>
          <a:r>
            <a:rPr lang="en-GB" sz="2800" dirty="0" smtClean="0">
              <a:latin typeface="Arial" panose="020B0604020202020204" pitchFamily="34" charset="0"/>
              <a:cs typeface="Arial" panose="020B0604020202020204" pitchFamily="34" charset="0"/>
            </a:rPr>
            <a:t>BSI</a:t>
          </a:r>
          <a:endParaRPr lang="en-GB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D21248-8CF3-4BBE-9A35-FD5274DC51CD}" type="parTrans" cxnId="{F959D951-5372-4F62-AB02-5EEE801084B8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5B54D6-6066-45BC-93E4-9DA69C345422}" type="sibTrans" cxnId="{F959D951-5372-4F62-AB02-5EEE801084B8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DD754D-C8A8-4E7E-A1A4-B3E7E06CC384}">
      <dgm:prSet phldrT="[Text]" custT="1"/>
      <dgm:spPr/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2D5F7C-FBB0-4554-B0E7-99EE3DD1279A}" type="parTrans" cxnId="{FA8F2001-6CB3-45EA-BB40-245E5D5CB076}">
      <dgm:prSet custT="1"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5854B5-8401-4549-9424-D44CAB8B3236}" type="sibTrans" cxnId="{FA8F2001-6CB3-45EA-BB40-245E5D5CB076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228E63-A318-429B-802D-4596423A53E0}">
      <dgm:prSet phldrT="[Text]" custT="1"/>
      <dgm:spPr/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UTI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BEEBB1-9F4B-4F4A-BDDC-DF9DBA97863C}" type="parTrans" cxnId="{A7E1BDF2-6C19-429C-963A-BA3F6A23AECE}">
      <dgm:prSet custT="1"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D796F0-443D-42B2-A963-D1A63F55E32D}" type="sibTrans" cxnId="{A7E1BDF2-6C19-429C-963A-BA3F6A23AECE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0F8374-9F58-4F2F-9CFA-D3992299A1FB}">
      <dgm:prSet phldrT="[Text]" custT="1"/>
      <dgm:spPr/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SSI / wounds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37E486-700A-434B-A626-023F9EEC9975}" type="parTrans" cxnId="{FBF3D8BB-0025-4FAE-B3AC-886F5C1CD395}">
      <dgm:prSet custT="1"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5EE291-1AD8-46FF-A5F8-EF54B32567ED}" type="sibTrans" cxnId="{FBF3D8BB-0025-4FAE-B3AC-886F5C1CD395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73F99F-0EFF-4DA9-893D-9F168FAE724E}">
      <dgm:prSet phldrT="[Text]" custT="1"/>
      <dgm:spPr/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0B3455-AC9F-4F41-907A-BC865AC1F221}" type="parTrans" cxnId="{ED436DDC-8679-497A-BD76-0B616F2E9DD3}">
      <dgm:prSet custT="1"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F73D21-B4CF-4920-840E-947924C5D50A}" type="sibTrans" cxnId="{ED436DDC-8679-497A-BD76-0B616F2E9DD3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3C5AA7-4E9B-4173-895F-6AD590B921DE}">
      <dgm:prSet phldrT="[Text]" custT="1"/>
      <dgm:spPr/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F5AD4C-8BEF-4581-B76E-104E540DDA46}" type="parTrans" cxnId="{5CBFB775-B490-4733-B9EE-51492F58CD51}">
      <dgm:prSet/>
      <dgm:spPr/>
      <dgm:t>
        <a:bodyPr/>
        <a:lstStyle/>
        <a:p>
          <a:endParaRPr lang="en-GB"/>
        </a:p>
      </dgm:t>
    </dgm:pt>
    <dgm:pt modelId="{A9D7FE87-CED1-4DE8-B778-77F4904A9AFD}" type="sibTrans" cxnId="{5CBFB775-B490-4733-B9EE-51492F58CD51}">
      <dgm:prSet/>
      <dgm:spPr/>
      <dgm:t>
        <a:bodyPr/>
        <a:lstStyle/>
        <a:p>
          <a:endParaRPr lang="en-GB"/>
        </a:p>
      </dgm:t>
    </dgm:pt>
    <dgm:pt modelId="{42A1DE4F-8451-4DED-AA0A-822394F09A86}" type="pres">
      <dgm:prSet presAssocID="{F30A9D92-CC88-405B-B341-CF543D95965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E4B9226-D601-4704-8694-F6340C6C1F01}" type="pres">
      <dgm:prSet presAssocID="{893ECA14-882C-413E-AEB8-0ADF410C2B7A}" presName="centerShape" presStyleLbl="node0" presStyleIdx="0" presStyleCnt="1"/>
      <dgm:spPr/>
    </dgm:pt>
    <dgm:pt modelId="{A3D12109-D609-4B6A-BB7F-3A818B64AD16}" type="pres">
      <dgm:prSet presAssocID="{562D5F7C-FBB0-4554-B0E7-99EE3DD1279A}" presName="Name9" presStyleLbl="parChTrans1D2" presStyleIdx="0" presStyleCnt="5"/>
      <dgm:spPr/>
    </dgm:pt>
    <dgm:pt modelId="{D368B987-C529-4210-9244-EF4FDD5B8ACC}" type="pres">
      <dgm:prSet presAssocID="{562D5F7C-FBB0-4554-B0E7-99EE3DD1279A}" presName="connTx" presStyleLbl="parChTrans1D2" presStyleIdx="0" presStyleCnt="5"/>
      <dgm:spPr/>
    </dgm:pt>
    <dgm:pt modelId="{C4285CE8-F211-49FB-A8AC-3B77844961F2}" type="pres">
      <dgm:prSet presAssocID="{BADD754D-C8A8-4E7E-A1A4-B3E7E06CC384}" presName="node" presStyleLbl="node1" presStyleIdx="0" presStyleCnt="5">
        <dgm:presLayoutVars>
          <dgm:bulletEnabled val="1"/>
        </dgm:presLayoutVars>
      </dgm:prSet>
      <dgm:spPr/>
    </dgm:pt>
    <dgm:pt modelId="{CDA83BED-B5DE-491C-89CB-0E7ED34EC7DF}" type="pres">
      <dgm:prSet presAssocID="{F4F5AD4C-8BEF-4581-B76E-104E540DDA46}" presName="Name9" presStyleLbl="parChTrans1D2" presStyleIdx="1" presStyleCnt="5"/>
      <dgm:spPr/>
    </dgm:pt>
    <dgm:pt modelId="{D7E01CA6-87DE-4121-B3E4-D93B3F8D0EDD}" type="pres">
      <dgm:prSet presAssocID="{F4F5AD4C-8BEF-4581-B76E-104E540DDA46}" presName="connTx" presStyleLbl="parChTrans1D2" presStyleIdx="1" presStyleCnt="5"/>
      <dgm:spPr/>
    </dgm:pt>
    <dgm:pt modelId="{C908B0CA-7883-4D99-9174-1D659CFC5A35}" type="pres">
      <dgm:prSet presAssocID="{513C5AA7-4E9B-4173-895F-6AD590B921D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20C256-5B0A-4960-8CCD-47D282C61C17}" type="pres">
      <dgm:prSet presAssocID="{87BEEBB1-9F4B-4F4A-BDDC-DF9DBA97863C}" presName="Name9" presStyleLbl="parChTrans1D2" presStyleIdx="2" presStyleCnt="5"/>
      <dgm:spPr/>
    </dgm:pt>
    <dgm:pt modelId="{DE299247-B46B-4C34-B0C7-8856273686BC}" type="pres">
      <dgm:prSet presAssocID="{87BEEBB1-9F4B-4F4A-BDDC-DF9DBA97863C}" presName="connTx" presStyleLbl="parChTrans1D2" presStyleIdx="2" presStyleCnt="5"/>
      <dgm:spPr/>
    </dgm:pt>
    <dgm:pt modelId="{03E44370-0D4E-4B4D-9F27-A050313EFFAD}" type="pres">
      <dgm:prSet presAssocID="{6E228E63-A318-429B-802D-4596423A53E0}" presName="node" presStyleLbl="node1" presStyleIdx="2" presStyleCnt="5">
        <dgm:presLayoutVars>
          <dgm:bulletEnabled val="1"/>
        </dgm:presLayoutVars>
      </dgm:prSet>
      <dgm:spPr/>
    </dgm:pt>
    <dgm:pt modelId="{037E71A4-D97E-46E0-A7C2-4FECC937802F}" type="pres">
      <dgm:prSet presAssocID="{CA37E486-700A-434B-A626-023F9EEC9975}" presName="Name9" presStyleLbl="parChTrans1D2" presStyleIdx="3" presStyleCnt="5"/>
      <dgm:spPr/>
    </dgm:pt>
    <dgm:pt modelId="{9EDEB1B0-1C01-4E5E-A286-F481816FF206}" type="pres">
      <dgm:prSet presAssocID="{CA37E486-700A-434B-A626-023F9EEC9975}" presName="connTx" presStyleLbl="parChTrans1D2" presStyleIdx="3" presStyleCnt="5"/>
      <dgm:spPr/>
    </dgm:pt>
    <dgm:pt modelId="{DE35388F-A2A0-4FEE-B608-6E4D30F36DAC}" type="pres">
      <dgm:prSet presAssocID="{1F0F8374-9F58-4F2F-9CFA-D3992299A1F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0BBD2A-64F4-4EAC-8984-D951C4E64531}" type="pres">
      <dgm:prSet presAssocID="{CD0B3455-AC9F-4F41-907A-BC865AC1F221}" presName="Name9" presStyleLbl="parChTrans1D2" presStyleIdx="4" presStyleCnt="5"/>
      <dgm:spPr/>
    </dgm:pt>
    <dgm:pt modelId="{CFD91F83-3E8C-42F0-B358-534AB5B2EECD}" type="pres">
      <dgm:prSet presAssocID="{CD0B3455-AC9F-4F41-907A-BC865AC1F221}" presName="connTx" presStyleLbl="parChTrans1D2" presStyleIdx="4" presStyleCnt="5"/>
      <dgm:spPr/>
    </dgm:pt>
    <dgm:pt modelId="{F47F3416-212F-46ED-8BD5-D174E99FF5C1}" type="pres">
      <dgm:prSet presAssocID="{4773F99F-0EFF-4DA9-893D-9F168FAE724E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A9027-4B74-46A6-9FFA-2A58513FCFB4}" type="presOf" srcId="{562D5F7C-FBB0-4554-B0E7-99EE3DD1279A}" destId="{A3D12109-D609-4B6A-BB7F-3A818B64AD16}" srcOrd="0" destOrd="0" presId="urn:microsoft.com/office/officeart/2005/8/layout/radial1"/>
    <dgm:cxn modelId="{4520E3C8-8C69-4198-B84D-CFDDCA1D9789}" type="presOf" srcId="{F30A9D92-CC88-405B-B341-CF543D95965B}" destId="{42A1DE4F-8451-4DED-AA0A-822394F09A86}" srcOrd="0" destOrd="0" presId="urn:microsoft.com/office/officeart/2005/8/layout/radial1"/>
    <dgm:cxn modelId="{E4372B4E-F167-48B8-804D-A095F05B4F2E}" type="presOf" srcId="{562D5F7C-FBB0-4554-B0E7-99EE3DD1279A}" destId="{D368B987-C529-4210-9244-EF4FDD5B8ACC}" srcOrd="1" destOrd="0" presId="urn:microsoft.com/office/officeart/2005/8/layout/radial1"/>
    <dgm:cxn modelId="{ED436DDC-8679-497A-BD76-0B616F2E9DD3}" srcId="{893ECA14-882C-413E-AEB8-0ADF410C2B7A}" destId="{4773F99F-0EFF-4DA9-893D-9F168FAE724E}" srcOrd="4" destOrd="0" parTransId="{CD0B3455-AC9F-4F41-907A-BC865AC1F221}" sibTransId="{27F73D21-B4CF-4920-840E-947924C5D50A}"/>
    <dgm:cxn modelId="{A7E1BDF2-6C19-429C-963A-BA3F6A23AECE}" srcId="{893ECA14-882C-413E-AEB8-0ADF410C2B7A}" destId="{6E228E63-A318-429B-802D-4596423A53E0}" srcOrd="2" destOrd="0" parTransId="{87BEEBB1-9F4B-4F4A-BDDC-DF9DBA97863C}" sibTransId="{BFD796F0-443D-42B2-A963-D1A63F55E32D}"/>
    <dgm:cxn modelId="{9A0AD197-E82D-4823-96D0-4824001A3B82}" type="presOf" srcId="{87BEEBB1-9F4B-4F4A-BDDC-DF9DBA97863C}" destId="{A120C256-5B0A-4960-8CCD-47D282C61C17}" srcOrd="0" destOrd="0" presId="urn:microsoft.com/office/officeart/2005/8/layout/radial1"/>
    <dgm:cxn modelId="{FA8F2001-6CB3-45EA-BB40-245E5D5CB076}" srcId="{893ECA14-882C-413E-AEB8-0ADF410C2B7A}" destId="{BADD754D-C8A8-4E7E-A1A4-B3E7E06CC384}" srcOrd="0" destOrd="0" parTransId="{562D5F7C-FBB0-4554-B0E7-99EE3DD1279A}" sibTransId="{7D5854B5-8401-4549-9424-D44CAB8B3236}"/>
    <dgm:cxn modelId="{29AEC8EB-4779-48F9-B761-55267F53520C}" type="presOf" srcId="{CD0B3455-AC9F-4F41-907A-BC865AC1F221}" destId="{CFD91F83-3E8C-42F0-B358-534AB5B2EECD}" srcOrd="1" destOrd="0" presId="urn:microsoft.com/office/officeart/2005/8/layout/radial1"/>
    <dgm:cxn modelId="{0F241F36-B914-4BA9-98FE-B168CAE05EEA}" type="presOf" srcId="{CD0B3455-AC9F-4F41-907A-BC865AC1F221}" destId="{5B0BBD2A-64F4-4EAC-8984-D951C4E64531}" srcOrd="0" destOrd="0" presId="urn:microsoft.com/office/officeart/2005/8/layout/radial1"/>
    <dgm:cxn modelId="{5FB12325-12CB-4590-BDBA-EF574E23996A}" type="presOf" srcId="{CA37E486-700A-434B-A626-023F9EEC9975}" destId="{037E71A4-D97E-46E0-A7C2-4FECC937802F}" srcOrd="0" destOrd="0" presId="urn:microsoft.com/office/officeart/2005/8/layout/radial1"/>
    <dgm:cxn modelId="{C1CFC78F-BDE3-4AC0-B8E3-9245BDE87D38}" type="presOf" srcId="{6E228E63-A318-429B-802D-4596423A53E0}" destId="{03E44370-0D4E-4B4D-9F27-A050313EFFAD}" srcOrd="0" destOrd="0" presId="urn:microsoft.com/office/officeart/2005/8/layout/radial1"/>
    <dgm:cxn modelId="{5CBFB775-B490-4733-B9EE-51492F58CD51}" srcId="{893ECA14-882C-413E-AEB8-0ADF410C2B7A}" destId="{513C5AA7-4E9B-4173-895F-6AD590B921DE}" srcOrd="1" destOrd="0" parTransId="{F4F5AD4C-8BEF-4581-B76E-104E540DDA46}" sibTransId="{A9D7FE87-CED1-4DE8-B778-77F4904A9AFD}"/>
    <dgm:cxn modelId="{20E70EA9-A5FA-44CE-A9A1-B8FBB84A1395}" type="presOf" srcId="{BADD754D-C8A8-4E7E-A1A4-B3E7E06CC384}" destId="{C4285CE8-F211-49FB-A8AC-3B77844961F2}" srcOrd="0" destOrd="0" presId="urn:microsoft.com/office/officeart/2005/8/layout/radial1"/>
    <dgm:cxn modelId="{7768344A-D839-4692-83B6-3C3B3DDFDB06}" type="presOf" srcId="{893ECA14-882C-413E-AEB8-0ADF410C2B7A}" destId="{7E4B9226-D601-4704-8694-F6340C6C1F01}" srcOrd="0" destOrd="0" presId="urn:microsoft.com/office/officeart/2005/8/layout/radial1"/>
    <dgm:cxn modelId="{040B9617-FBB5-417C-A64A-2C6F8886A036}" type="presOf" srcId="{4773F99F-0EFF-4DA9-893D-9F168FAE724E}" destId="{F47F3416-212F-46ED-8BD5-D174E99FF5C1}" srcOrd="0" destOrd="0" presId="urn:microsoft.com/office/officeart/2005/8/layout/radial1"/>
    <dgm:cxn modelId="{F959D951-5372-4F62-AB02-5EEE801084B8}" srcId="{F30A9D92-CC88-405B-B341-CF543D95965B}" destId="{893ECA14-882C-413E-AEB8-0ADF410C2B7A}" srcOrd="0" destOrd="0" parTransId="{04D21248-8CF3-4BBE-9A35-FD5274DC51CD}" sibTransId="{1B5B54D6-6066-45BC-93E4-9DA69C345422}"/>
    <dgm:cxn modelId="{FBF3D8BB-0025-4FAE-B3AC-886F5C1CD395}" srcId="{893ECA14-882C-413E-AEB8-0ADF410C2B7A}" destId="{1F0F8374-9F58-4F2F-9CFA-D3992299A1FB}" srcOrd="3" destOrd="0" parTransId="{CA37E486-700A-434B-A626-023F9EEC9975}" sibTransId="{B75EE291-1AD8-46FF-A5F8-EF54B32567ED}"/>
    <dgm:cxn modelId="{E7A622DF-7245-4999-8D89-68A486574F09}" type="presOf" srcId="{F4F5AD4C-8BEF-4581-B76E-104E540DDA46}" destId="{CDA83BED-B5DE-491C-89CB-0E7ED34EC7DF}" srcOrd="0" destOrd="0" presId="urn:microsoft.com/office/officeart/2005/8/layout/radial1"/>
    <dgm:cxn modelId="{47E927CF-A1BB-4852-829A-4775F07DEBEC}" type="presOf" srcId="{CA37E486-700A-434B-A626-023F9EEC9975}" destId="{9EDEB1B0-1C01-4E5E-A286-F481816FF206}" srcOrd="1" destOrd="0" presId="urn:microsoft.com/office/officeart/2005/8/layout/radial1"/>
    <dgm:cxn modelId="{C11B0AD3-56B3-4CC0-976A-8E73EBD1B557}" type="presOf" srcId="{1F0F8374-9F58-4F2F-9CFA-D3992299A1FB}" destId="{DE35388F-A2A0-4FEE-B608-6E4D30F36DAC}" srcOrd="0" destOrd="0" presId="urn:microsoft.com/office/officeart/2005/8/layout/radial1"/>
    <dgm:cxn modelId="{B4333F85-469D-4D5D-8A57-CB1F7479F491}" type="presOf" srcId="{87BEEBB1-9F4B-4F4A-BDDC-DF9DBA97863C}" destId="{DE299247-B46B-4C34-B0C7-8856273686BC}" srcOrd="1" destOrd="0" presId="urn:microsoft.com/office/officeart/2005/8/layout/radial1"/>
    <dgm:cxn modelId="{36D38AF6-3661-4070-97CF-129AB5224375}" type="presOf" srcId="{F4F5AD4C-8BEF-4581-B76E-104E540DDA46}" destId="{D7E01CA6-87DE-4121-B3E4-D93B3F8D0EDD}" srcOrd="1" destOrd="0" presId="urn:microsoft.com/office/officeart/2005/8/layout/radial1"/>
    <dgm:cxn modelId="{DA818B33-60D2-4E10-81EE-784A2DD0DB35}" type="presOf" srcId="{513C5AA7-4E9B-4173-895F-6AD590B921DE}" destId="{C908B0CA-7883-4D99-9174-1D659CFC5A35}" srcOrd="0" destOrd="0" presId="urn:microsoft.com/office/officeart/2005/8/layout/radial1"/>
    <dgm:cxn modelId="{E90D269B-5523-4F55-B390-D73D4CB9E58D}" type="presParOf" srcId="{42A1DE4F-8451-4DED-AA0A-822394F09A86}" destId="{7E4B9226-D601-4704-8694-F6340C6C1F01}" srcOrd="0" destOrd="0" presId="urn:microsoft.com/office/officeart/2005/8/layout/radial1"/>
    <dgm:cxn modelId="{D833F51E-3263-4315-B254-016D5B1EDEC9}" type="presParOf" srcId="{42A1DE4F-8451-4DED-AA0A-822394F09A86}" destId="{A3D12109-D609-4B6A-BB7F-3A818B64AD16}" srcOrd="1" destOrd="0" presId="urn:microsoft.com/office/officeart/2005/8/layout/radial1"/>
    <dgm:cxn modelId="{D49D05C5-9158-4062-BDF4-FD2439D6DAA1}" type="presParOf" srcId="{A3D12109-D609-4B6A-BB7F-3A818B64AD16}" destId="{D368B987-C529-4210-9244-EF4FDD5B8ACC}" srcOrd="0" destOrd="0" presId="urn:microsoft.com/office/officeart/2005/8/layout/radial1"/>
    <dgm:cxn modelId="{016C00AB-3D5D-49B0-803F-F09EA344B4D8}" type="presParOf" srcId="{42A1DE4F-8451-4DED-AA0A-822394F09A86}" destId="{C4285CE8-F211-49FB-A8AC-3B77844961F2}" srcOrd="2" destOrd="0" presId="urn:microsoft.com/office/officeart/2005/8/layout/radial1"/>
    <dgm:cxn modelId="{5DEF177E-F013-44D5-8D24-40A112F661C4}" type="presParOf" srcId="{42A1DE4F-8451-4DED-AA0A-822394F09A86}" destId="{CDA83BED-B5DE-491C-89CB-0E7ED34EC7DF}" srcOrd="3" destOrd="0" presId="urn:microsoft.com/office/officeart/2005/8/layout/radial1"/>
    <dgm:cxn modelId="{214FFC28-0EA2-47FA-BB87-93C95CECB467}" type="presParOf" srcId="{CDA83BED-B5DE-491C-89CB-0E7ED34EC7DF}" destId="{D7E01CA6-87DE-4121-B3E4-D93B3F8D0EDD}" srcOrd="0" destOrd="0" presId="urn:microsoft.com/office/officeart/2005/8/layout/radial1"/>
    <dgm:cxn modelId="{9E5CAC04-34FD-459F-B36B-65C7657A193B}" type="presParOf" srcId="{42A1DE4F-8451-4DED-AA0A-822394F09A86}" destId="{C908B0CA-7883-4D99-9174-1D659CFC5A35}" srcOrd="4" destOrd="0" presId="urn:microsoft.com/office/officeart/2005/8/layout/radial1"/>
    <dgm:cxn modelId="{10A8C6E1-6DF6-4158-B0A6-BE5694933EC8}" type="presParOf" srcId="{42A1DE4F-8451-4DED-AA0A-822394F09A86}" destId="{A120C256-5B0A-4960-8CCD-47D282C61C17}" srcOrd="5" destOrd="0" presId="urn:microsoft.com/office/officeart/2005/8/layout/radial1"/>
    <dgm:cxn modelId="{A7EE81ED-0736-45E5-AE3B-EC7B3AB54C6C}" type="presParOf" srcId="{A120C256-5B0A-4960-8CCD-47D282C61C17}" destId="{DE299247-B46B-4C34-B0C7-8856273686BC}" srcOrd="0" destOrd="0" presId="urn:microsoft.com/office/officeart/2005/8/layout/radial1"/>
    <dgm:cxn modelId="{9CBA1D2A-3E82-4AC0-95AD-0377326C00C1}" type="presParOf" srcId="{42A1DE4F-8451-4DED-AA0A-822394F09A86}" destId="{03E44370-0D4E-4B4D-9F27-A050313EFFAD}" srcOrd="6" destOrd="0" presId="urn:microsoft.com/office/officeart/2005/8/layout/radial1"/>
    <dgm:cxn modelId="{793FB223-5B3E-40F6-952A-638A1667AD6F}" type="presParOf" srcId="{42A1DE4F-8451-4DED-AA0A-822394F09A86}" destId="{037E71A4-D97E-46E0-A7C2-4FECC937802F}" srcOrd="7" destOrd="0" presId="urn:microsoft.com/office/officeart/2005/8/layout/radial1"/>
    <dgm:cxn modelId="{206221CA-6875-4805-BCFB-827A44BDDA3D}" type="presParOf" srcId="{037E71A4-D97E-46E0-A7C2-4FECC937802F}" destId="{9EDEB1B0-1C01-4E5E-A286-F481816FF206}" srcOrd="0" destOrd="0" presId="urn:microsoft.com/office/officeart/2005/8/layout/radial1"/>
    <dgm:cxn modelId="{D6D26AF9-9605-46B8-BDB3-FFB88234317C}" type="presParOf" srcId="{42A1DE4F-8451-4DED-AA0A-822394F09A86}" destId="{DE35388F-A2A0-4FEE-B608-6E4D30F36DAC}" srcOrd="8" destOrd="0" presId="urn:microsoft.com/office/officeart/2005/8/layout/radial1"/>
    <dgm:cxn modelId="{29207B75-DF10-4C65-8E6A-B20ABC865979}" type="presParOf" srcId="{42A1DE4F-8451-4DED-AA0A-822394F09A86}" destId="{5B0BBD2A-64F4-4EAC-8984-D951C4E64531}" srcOrd="9" destOrd="0" presId="urn:microsoft.com/office/officeart/2005/8/layout/radial1"/>
    <dgm:cxn modelId="{E2278245-EBD7-4B08-BB6B-3036EBA927A8}" type="presParOf" srcId="{5B0BBD2A-64F4-4EAC-8984-D951C4E64531}" destId="{CFD91F83-3E8C-42F0-B358-534AB5B2EECD}" srcOrd="0" destOrd="0" presId="urn:microsoft.com/office/officeart/2005/8/layout/radial1"/>
    <dgm:cxn modelId="{D5CD3CAF-CB03-41ED-B3D9-CD09353FCD3A}" type="presParOf" srcId="{42A1DE4F-8451-4DED-AA0A-822394F09A86}" destId="{F47F3416-212F-46ED-8BD5-D174E99FF5C1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8AD56-9CD3-4DB2-A287-09542366576D}">
      <dsp:nvSpPr>
        <dsp:cNvPr id="0" name=""/>
        <dsp:cNvSpPr/>
      </dsp:nvSpPr>
      <dsp:spPr>
        <a:xfrm>
          <a:off x="2573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sz="1600" kern="1200" dirty="0">
            <a:latin typeface="Arial" pitchFamily="34" charset="0"/>
            <a:cs typeface="Arial" pitchFamily="34" charset="0"/>
          </a:endParaRPr>
        </a:p>
      </dsp:txBody>
      <dsp:txXfrm>
        <a:off x="629704" y="1821141"/>
        <a:ext cx="1881392" cy="1254261"/>
      </dsp:txXfrm>
    </dsp:sp>
    <dsp:sp modelId="{AE4291AF-8402-44D5-9A1D-E024563B0AFB}">
      <dsp:nvSpPr>
        <dsp:cNvPr id="0" name=""/>
        <dsp:cNvSpPr/>
      </dsp:nvSpPr>
      <dsp:spPr>
        <a:xfrm>
          <a:off x="2824661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kern="1200" dirty="0">
            <a:latin typeface="Arial" pitchFamily="34" charset="0"/>
            <a:cs typeface="Arial" pitchFamily="34" charset="0"/>
          </a:endParaRPr>
        </a:p>
      </dsp:txBody>
      <dsp:txXfrm>
        <a:off x="3451792" y="1821141"/>
        <a:ext cx="1881392" cy="1254261"/>
      </dsp:txXfrm>
    </dsp:sp>
    <dsp:sp modelId="{A1988E90-6B49-49EC-BFB6-09E5476A57DE}">
      <dsp:nvSpPr>
        <dsp:cNvPr id="0" name=""/>
        <dsp:cNvSpPr/>
      </dsp:nvSpPr>
      <dsp:spPr>
        <a:xfrm>
          <a:off x="5646749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800" kern="1200" dirty="0" smtClean="0">
              <a:latin typeface="Arial" pitchFamily="34" charset="0"/>
              <a:cs typeface="Arial" pitchFamily="34" charset="0"/>
            </a:rPr>
            <a:t>CPE</a:t>
          </a:r>
          <a:endParaRPr lang="en-GB" sz="4800" kern="1200" dirty="0">
            <a:latin typeface="Arial" pitchFamily="34" charset="0"/>
            <a:cs typeface="Arial" pitchFamily="34" charset="0"/>
          </a:endParaRPr>
        </a:p>
      </dsp:txBody>
      <dsp:txXfrm>
        <a:off x="6273880" y="1821141"/>
        <a:ext cx="1881392" cy="12542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841F0-0C2C-415A-AB92-65B3F889A5EF}">
      <dsp:nvSpPr>
        <dsp:cNvPr id="0" name=""/>
        <dsp:cNvSpPr/>
      </dsp:nvSpPr>
      <dsp:spPr>
        <a:xfrm>
          <a:off x="3459972" y="2260617"/>
          <a:ext cx="1814760" cy="18147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dirty="0" smtClean="0">
              <a:latin typeface="Arial Narrow" pitchFamily="34" charset="0"/>
            </a:rPr>
            <a:t>Rapid spread</a:t>
          </a:r>
          <a:endParaRPr lang="en-GB" sz="3700" kern="1200" dirty="0">
            <a:latin typeface="Arial Narrow" pitchFamily="34" charset="0"/>
          </a:endParaRPr>
        </a:p>
      </dsp:txBody>
      <dsp:txXfrm>
        <a:off x="3725737" y="2526382"/>
        <a:ext cx="1283230" cy="1283230"/>
      </dsp:txXfrm>
    </dsp:sp>
    <dsp:sp modelId="{A61E8F51-48C4-48F8-BDFF-02D0C55F264B}">
      <dsp:nvSpPr>
        <dsp:cNvPr id="0" name=""/>
        <dsp:cNvSpPr/>
      </dsp:nvSpPr>
      <dsp:spPr>
        <a:xfrm rot="5400000">
          <a:off x="4232351" y="1728853"/>
          <a:ext cx="270003" cy="5693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 Narrow" pitchFamily="34" charset="0"/>
          </a:endParaRPr>
        </a:p>
      </dsp:txBody>
      <dsp:txXfrm>
        <a:off x="4272852" y="1802227"/>
        <a:ext cx="189002" cy="341622"/>
      </dsp:txXfrm>
    </dsp:sp>
    <dsp:sp modelId="{DE5D8C6D-10C7-4D16-9E78-9CBC436C480A}">
      <dsp:nvSpPr>
        <dsp:cNvPr id="0" name=""/>
        <dsp:cNvSpPr/>
      </dsp:nvSpPr>
      <dsp:spPr>
        <a:xfrm>
          <a:off x="3439614" y="-104299"/>
          <a:ext cx="1855476" cy="185547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err="1" smtClean="0">
              <a:latin typeface="Arial Narrow" pitchFamily="34" charset="0"/>
            </a:rPr>
            <a:t>Clonal</a:t>
          </a:r>
          <a:r>
            <a:rPr lang="en-GB" sz="2600" kern="1200" dirty="0" smtClean="0">
              <a:latin typeface="Arial Narrow" pitchFamily="34" charset="0"/>
            </a:rPr>
            <a:t> expansion</a:t>
          </a:r>
          <a:endParaRPr lang="en-GB" sz="2600" kern="1200" dirty="0">
            <a:latin typeface="Arial Narrow" pitchFamily="34" charset="0"/>
          </a:endParaRPr>
        </a:p>
      </dsp:txBody>
      <dsp:txXfrm>
        <a:off x="3711342" y="167429"/>
        <a:ext cx="1312020" cy="1312020"/>
      </dsp:txXfrm>
    </dsp:sp>
    <dsp:sp modelId="{3B14EC59-4F7C-4F23-B926-A426B6FDE079}">
      <dsp:nvSpPr>
        <dsp:cNvPr id="0" name=""/>
        <dsp:cNvSpPr/>
      </dsp:nvSpPr>
      <dsp:spPr>
        <a:xfrm rot="13068742">
          <a:off x="5231909" y="3460178"/>
          <a:ext cx="269209" cy="5693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 Narrow" pitchFamily="34" charset="0"/>
          </a:endParaRPr>
        </a:p>
      </dsp:txBody>
      <dsp:txXfrm>
        <a:off x="5304193" y="3598809"/>
        <a:ext cx="188446" cy="341622"/>
      </dsp:txXfrm>
    </dsp:sp>
    <dsp:sp modelId="{E124437D-1D4A-450B-A96C-2DB5B8C07FDC}">
      <dsp:nvSpPr>
        <dsp:cNvPr id="0" name=""/>
        <dsp:cNvSpPr/>
      </dsp:nvSpPr>
      <dsp:spPr>
        <a:xfrm>
          <a:off x="5468563" y="3411040"/>
          <a:ext cx="1858474" cy="185847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GI carriage</a:t>
          </a:r>
          <a:endParaRPr lang="en-GB" sz="2600" kern="1200" dirty="0">
            <a:latin typeface="Arial Narrow" pitchFamily="34" charset="0"/>
          </a:endParaRPr>
        </a:p>
      </dsp:txBody>
      <dsp:txXfrm>
        <a:off x="5740730" y="3683207"/>
        <a:ext cx="1314140" cy="1314140"/>
      </dsp:txXfrm>
    </dsp:sp>
    <dsp:sp modelId="{A98F29DD-4A04-487F-9E0B-EB826DCBEC3D}">
      <dsp:nvSpPr>
        <dsp:cNvPr id="0" name=""/>
        <dsp:cNvSpPr/>
      </dsp:nvSpPr>
      <dsp:spPr>
        <a:xfrm rot="19847534">
          <a:off x="3254201" y="3452881"/>
          <a:ext cx="253260" cy="5693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 Narrow" pitchFamily="34" charset="0"/>
          </a:endParaRPr>
        </a:p>
      </dsp:txBody>
      <dsp:txXfrm rot="10800000">
        <a:off x="3259031" y="3585293"/>
        <a:ext cx="177282" cy="341622"/>
      </dsp:txXfrm>
    </dsp:sp>
    <dsp:sp modelId="{2C350BD0-8C51-4826-A99A-CDEF12055937}">
      <dsp:nvSpPr>
        <dsp:cNvPr id="0" name=""/>
        <dsp:cNvSpPr/>
      </dsp:nvSpPr>
      <dsp:spPr>
        <a:xfrm>
          <a:off x="1377574" y="3380947"/>
          <a:ext cx="1918660" cy="19186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Horizontal gene transfer</a:t>
          </a:r>
          <a:endParaRPr lang="en-GB" sz="2600" kern="1200" dirty="0">
            <a:latin typeface="Arial Narrow" pitchFamily="34" charset="0"/>
          </a:endParaRPr>
        </a:p>
      </dsp:txBody>
      <dsp:txXfrm>
        <a:off x="1658555" y="3661928"/>
        <a:ext cx="1356698" cy="13566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966515" y="2555953"/>
          <a:ext cx="1253799" cy="1258098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GNR </a:t>
          </a: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Toolbox</a:t>
          </a:r>
          <a:endParaRPr lang="en-GB" sz="16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150130" y="2740197"/>
        <a:ext cx="886569" cy="889610"/>
      </dsp:txXfrm>
    </dsp:sp>
    <dsp:sp modelId="{DB8F51CD-C538-4588-A588-A84B010586D4}">
      <dsp:nvSpPr>
        <dsp:cNvPr id="0" name=""/>
        <dsp:cNvSpPr/>
      </dsp:nvSpPr>
      <dsp:spPr>
        <a:xfrm rot="16716625">
          <a:off x="3128926" y="1901698"/>
          <a:ext cx="131405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1405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53101" y="1880619"/>
        <a:ext cx="65702" cy="65702"/>
      </dsp:txXfrm>
    </dsp:sp>
    <dsp:sp modelId="{AFABF447-E48A-423B-B49F-6EA32EBB3358}">
      <dsp:nvSpPr>
        <dsp:cNvPr id="0" name=""/>
        <dsp:cNvSpPr/>
      </dsp:nvSpPr>
      <dsp:spPr>
        <a:xfrm>
          <a:off x="3336696" y="-16984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525333" y="171653"/>
        <a:ext cx="910819" cy="910819"/>
      </dsp:txXfrm>
    </dsp:sp>
    <dsp:sp modelId="{6D54B6E2-7739-424F-AD0F-5C0CCB7D7C11}">
      <dsp:nvSpPr>
        <dsp:cNvPr id="0" name=""/>
        <dsp:cNvSpPr/>
      </dsp:nvSpPr>
      <dsp:spPr>
        <a:xfrm rot="18918134">
          <a:off x="3879002" y="2340462"/>
          <a:ext cx="1112026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112026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407214" y="2324434"/>
        <a:ext cx="55601" cy="55601"/>
      </dsp:txXfrm>
    </dsp:sp>
    <dsp:sp modelId="{F742DEE1-3A8E-4ACB-8223-B85092990354}">
      <dsp:nvSpPr>
        <dsp:cNvPr id="0" name=""/>
        <dsp:cNvSpPr/>
      </dsp:nvSpPr>
      <dsp:spPr>
        <a:xfrm>
          <a:off x="4644003" y="864105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832640" y="1052742"/>
        <a:ext cx="910819" cy="910819"/>
      </dsp:txXfrm>
    </dsp:sp>
    <dsp:sp modelId="{448BC795-2B71-4D53-89F4-C8C4F00A8740}">
      <dsp:nvSpPr>
        <dsp:cNvPr id="0" name=""/>
        <dsp:cNvSpPr/>
      </dsp:nvSpPr>
      <dsp:spPr>
        <a:xfrm rot="20107388">
          <a:off x="4020658" y="2266321"/>
          <a:ext cx="30571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0571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472821" y="2201664"/>
        <a:ext cx="152859" cy="152859"/>
      </dsp:txXfrm>
    </dsp:sp>
    <dsp:sp modelId="{09E20101-E01D-44D7-A5E2-CBAFA2BAA369}">
      <dsp:nvSpPr>
        <dsp:cNvPr id="0" name=""/>
        <dsp:cNvSpPr/>
      </dsp:nvSpPr>
      <dsp:spPr>
        <a:xfrm>
          <a:off x="6876252" y="720084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064889" y="908721"/>
        <a:ext cx="910819" cy="910819"/>
      </dsp:txXfrm>
    </dsp:sp>
    <dsp:sp modelId="{87EBF4B6-5A60-49E3-BAE3-9569A8941223}">
      <dsp:nvSpPr>
        <dsp:cNvPr id="0" name=""/>
        <dsp:cNvSpPr/>
      </dsp:nvSpPr>
      <dsp:spPr>
        <a:xfrm rot="21348663">
          <a:off x="4214703" y="3019502"/>
          <a:ext cx="295526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955261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618453" y="2957393"/>
        <a:ext cx="147763" cy="147763"/>
      </dsp:txXfrm>
    </dsp:sp>
    <dsp:sp modelId="{9C0566EF-5437-4189-A58F-D7ED4475F7E6}">
      <dsp:nvSpPr>
        <dsp:cNvPr id="0" name=""/>
        <dsp:cNvSpPr/>
      </dsp:nvSpPr>
      <dsp:spPr>
        <a:xfrm>
          <a:off x="7164297" y="223224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352934" y="2420885"/>
        <a:ext cx="910819" cy="910819"/>
      </dsp:txXfrm>
    </dsp:sp>
    <dsp:sp modelId="{C7B946FE-59D8-4D12-8C09-BC0537958DAE}">
      <dsp:nvSpPr>
        <dsp:cNvPr id="0" name=""/>
        <dsp:cNvSpPr/>
      </dsp:nvSpPr>
      <dsp:spPr>
        <a:xfrm rot="999354">
          <a:off x="4127155" y="3810839"/>
          <a:ext cx="3194957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194957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644760" y="3742737"/>
        <a:ext cx="159747" cy="159747"/>
      </dsp:txXfrm>
    </dsp:sp>
    <dsp:sp modelId="{5CAC3CA5-4D4E-4CD5-B029-F343138D5FD6}">
      <dsp:nvSpPr>
        <dsp:cNvPr id="0" name=""/>
        <dsp:cNvSpPr/>
      </dsp:nvSpPr>
      <dsp:spPr>
        <a:xfrm>
          <a:off x="7228066" y="382103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16703" y="4009675"/>
        <a:ext cx="910819" cy="910819"/>
      </dsp:txXfrm>
    </dsp:sp>
    <dsp:sp modelId="{0401F99C-04ED-41B4-8658-7B8E1CC84941}">
      <dsp:nvSpPr>
        <dsp:cNvPr id="0" name=""/>
        <dsp:cNvSpPr/>
      </dsp:nvSpPr>
      <dsp:spPr>
        <a:xfrm rot="2258105">
          <a:off x="3858266" y="4238017"/>
          <a:ext cx="2232105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232105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918516" y="4193987"/>
        <a:ext cx="111605" cy="111605"/>
      </dsp:txXfrm>
    </dsp:sp>
    <dsp:sp modelId="{D9DC1811-6482-4882-BD97-6C1DF4FB7C5E}">
      <dsp:nvSpPr>
        <dsp:cNvPr id="0" name=""/>
        <dsp:cNvSpPr/>
      </dsp:nvSpPr>
      <dsp:spPr>
        <a:xfrm>
          <a:off x="5724123" y="4680512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912760" y="4869149"/>
        <a:ext cx="910819" cy="910819"/>
      </dsp:txXfrm>
    </dsp:sp>
    <dsp:sp modelId="{94D7B32E-51E5-469E-81C3-B09D2C7CCD65}">
      <dsp:nvSpPr>
        <dsp:cNvPr id="0" name=""/>
        <dsp:cNvSpPr/>
      </dsp:nvSpPr>
      <dsp:spPr>
        <a:xfrm rot="3961819">
          <a:off x="3461877" y="4343205"/>
          <a:ext cx="130340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03404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4080994" y="4322392"/>
        <a:ext cx="65170" cy="65170"/>
      </dsp:txXfrm>
    </dsp:sp>
    <dsp:sp modelId="{4725C341-6B0C-4ABF-99AD-5931983A12A4}">
      <dsp:nvSpPr>
        <dsp:cNvPr id="0" name=""/>
        <dsp:cNvSpPr/>
      </dsp:nvSpPr>
      <dsp:spPr>
        <a:xfrm>
          <a:off x="3995935" y="4894935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184572" y="5083572"/>
        <a:ext cx="910819" cy="910819"/>
      </dsp:txXfrm>
    </dsp:sp>
    <dsp:sp modelId="{3868F5E0-3D5A-4E7C-91D4-012296AD59B3}">
      <dsp:nvSpPr>
        <dsp:cNvPr id="0" name=""/>
        <dsp:cNvSpPr/>
      </dsp:nvSpPr>
      <dsp:spPr>
        <a:xfrm rot="6529051">
          <a:off x="2687259" y="4271813"/>
          <a:ext cx="10635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0635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192462" y="4256996"/>
        <a:ext cx="53179" cy="53179"/>
      </dsp:txXfrm>
    </dsp:sp>
    <dsp:sp modelId="{C1BA877E-160B-49D7-ACE8-9733322D575C}">
      <dsp:nvSpPr>
        <dsp:cNvPr id="0" name=""/>
        <dsp:cNvSpPr/>
      </dsp:nvSpPr>
      <dsp:spPr>
        <a:xfrm>
          <a:off x="2195732" y="4752530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384369" y="4941167"/>
        <a:ext cx="910819" cy="910819"/>
      </dsp:txXfrm>
    </dsp:sp>
    <dsp:sp modelId="{421FD191-AC28-4012-8BFC-AAD3D4C0C750}">
      <dsp:nvSpPr>
        <dsp:cNvPr id="0" name=""/>
        <dsp:cNvSpPr/>
      </dsp:nvSpPr>
      <dsp:spPr>
        <a:xfrm rot="9946053">
          <a:off x="2301278" y="3412827"/>
          <a:ext cx="695019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695019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631412" y="3407224"/>
        <a:ext cx="34750" cy="34750"/>
      </dsp:txXfrm>
    </dsp:sp>
    <dsp:sp modelId="{D03D7B20-5052-4A55-A9CD-47AAF7D35EA4}">
      <dsp:nvSpPr>
        <dsp:cNvPr id="0" name=""/>
        <dsp:cNvSpPr/>
      </dsp:nvSpPr>
      <dsp:spPr>
        <a:xfrm>
          <a:off x="1043619" y="3024333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232256" y="3212970"/>
        <a:ext cx="910819" cy="910819"/>
      </dsp:txXfrm>
    </dsp:sp>
    <dsp:sp modelId="{720E6570-9767-471F-815E-B4D0543DB38A}">
      <dsp:nvSpPr>
        <dsp:cNvPr id="0" name=""/>
        <dsp:cNvSpPr/>
      </dsp:nvSpPr>
      <dsp:spPr>
        <a:xfrm rot="12545984">
          <a:off x="2115791" y="2626877"/>
          <a:ext cx="99202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992021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87001" y="2613849"/>
        <a:ext cx="49601" cy="49601"/>
      </dsp:txXfrm>
    </dsp:sp>
    <dsp:sp modelId="{B63D901A-D3CC-4C32-BB43-D8907AFB5273}">
      <dsp:nvSpPr>
        <dsp:cNvPr id="0" name=""/>
        <dsp:cNvSpPr/>
      </dsp:nvSpPr>
      <dsp:spPr>
        <a:xfrm>
          <a:off x="971601" y="1440158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160238" y="1628795"/>
        <a:ext cx="910819" cy="910819"/>
      </dsp:txXfrm>
    </dsp:sp>
    <dsp:sp modelId="{23DBB19A-08A9-404C-9A85-907E2DFCBF40}">
      <dsp:nvSpPr>
        <dsp:cNvPr id="0" name=""/>
        <dsp:cNvSpPr/>
      </dsp:nvSpPr>
      <dsp:spPr>
        <a:xfrm rot="14580338">
          <a:off x="2218991" y="1945637"/>
          <a:ext cx="149817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49817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30622" y="1919955"/>
        <a:ext cx="74908" cy="74908"/>
      </dsp:txXfrm>
    </dsp:sp>
    <dsp:sp modelId="{2E3885CB-49A2-41CF-8BE0-0102112EC607}">
      <dsp:nvSpPr>
        <dsp:cNvPr id="0" name=""/>
        <dsp:cNvSpPr/>
      </dsp:nvSpPr>
      <dsp:spPr>
        <a:xfrm>
          <a:off x="1691683" y="72010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880320" y="260647"/>
        <a:ext cx="910819" cy="9108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B9226-D601-4704-8694-F6340C6C1F01}">
      <dsp:nvSpPr>
        <dsp:cNvPr id="0" name=""/>
        <dsp:cNvSpPr/>
      </dsp:nvSpPr>
      <dsp:spPr>
        <a:xfrm>
          <a:off x="3274269" y="2184619"/>
          <a:ext cx="1660373" cy="16603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E. coli </a:t>
          </a:r>
          <a:r>
            <a:rPr lang="en-GB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BSI</a:t>
          </a:r>
          <a:endParaRPr lang="en-GB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17425" y="2427775"/>
        <a:ext cx="1174061" cy="1174061"/>
      </dsp:txXfrm>
    </dsp:sp>
    <dsp:sp modelId="{A3D12109-D609-4B6A-BB7F-3A818B64AD16}">
      <dsp:nvSpPr>
        <dsp:cNvPr id="0" name=""/>
        <dsp:cNvSpPr/>
      </dsp:nvSpPr>
      <dsp:spPr>
        <a:xfrm rot="16200000">
          <a:off x="3853423" y="1915383"/>
          <a:ext cx="502065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502065" y="182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91904" y="1921035"/>
        <a:ext cx="25103" cy="25103"/>
      </dsp:txXfrm>
    </dsp:sp>
    <dsp:sp modelId="{C4285CE8-F211-49FB-A8AC-3B77844961F2}">
      <dsp:nvSpPr>
        <dsp:cNvPr id="0" name=""/>
        <dsp:cNvSpPr/>
      </dsp:nvSpPr>
      <dsp:spPr>
        <a:xfrm>
          <a:off x="3274269" y="22180"/>
          <a:ext cx="1660373" cy="16603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17425" y="265336"/>
        <a:ext cx="1174061" cy="1174061"/>
      </dsp:txXfrm>
    </dsp:sp>
    <dsp:sp modelId="{CDA83BED-B5DE-491C-89CB-0E7ED34EC7DF}">
      <dsp:nvSpPr>
        <dsp:cNvPr id="0" name=""/>
        <dsp:cNvSpPr/>
      </dsp:nvSpPr>
      <dsp:spPr>
        <a:xfrm rot="20520000">
          <a:off x="4881724" y="2662487"/>
          <a:ext cx="502065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502065" y="182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120205" y="2668139"/>
        <a:ext cx="25103" cy="25103"/>
      </dsp:txXfrm>
    </dsp:sp>
    <dsp:sp modelId="{C908B0CA-7883-4D99-9174-1D659CFC5A35}">
      <dsp:nvSpPr>
        <dsp:cNvPr id="0" name=""/>
        <dsp:cNvSpPr/>
      </dsp:nvSpPr>
      <dsp:spPr>
        <a:xfrm>
          <a:off x="5330870" y="1516389"/>
          <a:ext cx="1660373" cy="166037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74026" y="1759545"/>
        <a:ext cx="1174061" cy="1174061"/>
      </dsp:txXfrm>
    </dsp:sp>
    <dsp:sp modelId="{A120C256-5B0A-4960-8CCD-47D282C61C17}">
      <dsp:nvSpPr>
        <dsp:cNvPr id="0" name=""/>
        <dsp:cNvSpPr/>
      </dsp:nvSpPr>
      <dsp:spPr>
        <a:xfrm rot="3240000">
          <a:off x="4488948" y="3871327"/>
          <a:ext cx="502065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502065" y="182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27429" y="3876979"/>
        <a:ext cx="25103" cy="25103"/>
      </dsp:txXfrm>
    </dsp:sp>
    <dsp:sp modelId="{03E44370-0D4E-4B4D-9F27-A050313EFFAD}">
      <dsp:nvSpPr>
        <dsp:cNvPr id="0" name=""/>
        <dsp:cNvSpPr/>
      </dsp:nvSpPr>
      <dsp:spPr>
        <a:xfrm>
          <a:off x="4545318" y="3934069"/>
          <a:ext cx="1660373" cy="166037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UTI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88474" y="4177225"/>
        <a:ext cx="1174061" cy="1174061"/>
      </dsp:txXfrm>
    </dsp:sp>
    <dsp:sp modelId="{037E71A4-D97E-46E0-A7C2-4FECC937802F}">
      <dsp:nvSpPr>
        <dsp:cNvPr id="0" name=""/>
        <dsp:cNvSpPr/>
      </dsp:nvSpPr>
      <dsp:spPr>
        <a:xfrm rot="7560000">
          <a:off x="3217898" y="3871327"/>
          <a:ext cx="502065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502065" y="182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3456379" y="3876979"/>
        <a:ext cx="25103" cy="25103"/>
      </dsp:txXfrm>
    </dsp:sp>
    <dsp:sp modelId="{DE35388F-A2A0-4FEE-B608-6E4D30F36DAC}">
      <dsp:nvSpPr>
        <dsp:cNvPr id="0" name=""/>
        <dsp:cNvSpPr/>
      </dsp:nvSpPr>
      <dsp:spPr>
        <a:xfrm>
          <a:off x="2003219" y="3934069"/>
          <a:ext cx="1660373" cy="166037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SSI / wounds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46375" y="4177225"/>
        <a:ext cx="1174061" cy="1174061"/>
      </dsp:txXfrm>
    </dsp:sp>
    <dsp:sp modelId="{5B0BBD2A-64F4-4EAC-8984-D951C4E64531}">
      <dsp:nvSpPr>
        <dsp:cNvPr id="0" name=""/>
        <dsp:cNvSpPr/>
      </dsp:nvSpPr>
      <dsp:spPr>
        <a:xfrm rot="11880000">
          <a:off x="2825122" y="2662487"/>
          <a:ext cx="502065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502065" y="182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3063603" y="2668139"/>
        <a:ext cx="25103" cy="25103"/>
      </dsp:txXfrm>
    </dsp:sp>
    <dsp:sp modelId="{F47F3416-212F-46ED-8BD5-D174E99FF5C1}">
      <dsp:nvSpPr>
        <dsp:cNvPr id="0" name=""/>
        <dsp:cNvSpPr/>
      </dsp:nvSpPr>
      <dsp:spPr>
        <a:xfrm>
          <a:off x="1217667" y="1516389"/>
          <a:ext cx="1660373" cy="166037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60823" y="1759545"/>
        <a:ext cx="1174061" cy="1174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3/23/2017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1650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8272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1745C-DFFC-4262-A063-06C1AC2FA643}" type="slidenum">
              <a:rPr lang="en-GB">
                <a:latin typeface="Arial" charset="0"/>
              </a:rPr>
              <a:pPr/>
              <a:t>4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26386" indent="-526386">
              <a:spcBef>
                <a:spcPct val="0"/>
              </a:spcBef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2094" indent="-262094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You could (and probably should) dissect the epidemiology of:</a:t>
            </a:r>
          </a:p>
          <a:p>
            <a:pPr marL="719566" lvl="1" indent="-262094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400" i="1" dirty="0">
                <a:solidFill>
                  <a:schemeClr val="bg1"/>
                </a:solidFill>
              </a:rPr>
              <a:t>K. </a:t>
            </a:r>
            <a:r>
              <a:rPr lang="en-GB" sz="2400" i="1" dirty="0" err="1">
                <a:solidFill>
                  <a:schemeClr val="bg1"/>
                </a:solidFill>
              </a:rPr>
              <a:t>pneumoniae</a:t>
            </a:r>
            <a:r>
              <a:rPr lang="en-GB" sz="2400" i="1" dirty="0">
                <a:solidFill>
                  <a:schemeClr val="bg1"/>
                </a:solidFill>
              </a:rPr>
              <a:t> </a:t>
            </a:r>
            <a:r>
              <a:rPr lang="en-GB" sz="2400" dirty="0">
                <a:solidFill>
                  <a:schemeClr val="bg1"/>
                </a:solidFill>
              </a:rPr>
              <a:t>vs. </a:t>
            </a:r>
            <a:r>
              <a:rPr lang="en-GB" sz="2400" i="1" dirty="0">
                <a:solidFill>
                  <a:schemeClr val="bg1"/>
                </a:solidFill>
              </a:rPr>
              <a:t>E. coli </a:t>
            </a:r>
          </a:p>
          <a:p>
            <a:pPr marL="719566" lvl="1" indent="-262094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400" i="1" dirty="0">
                <a:solidFill>
                  <a:schemeClr val="bg1"/>
                </a:solidFill>
              </a:rPr>
              <a:t>A. </a:t>
            </a:r>
            <a:r>
              <a:rPr lang="en-GB" sz="2400" i="1" dirty="0" err="1">
                <a:solidFill>
                  <a:schemeClr val="bg1"/>
                </a:solidFill>
              </a:rPr>
              <a:t>baumannii</a:t>
            </a:r>
            <a:r>
              <a:rPr lang="en-GB" sz="2400" i="1" dirty="0">
                <a:solidFill>
                  <a:schemeClr val="bg1"/>
                </a:solidFill>
              </a:rPr>
              <a:t> </a:t>
            </a:r>
            <a:r>
              <a:rPr lang="en-GB" sz="2400" dirty="0">
                <a:solidFill>
                  <a:schemeClr val="bg1"/>
                </a:solidFill>
              </a:rPr>
              <a:t>vs. </a:t>
            </a:r>
            <a:r>
              <a:rPr lang="en-GB" sz="2400" i="1" dirty="0">
                <a:solidFill>
                  <a:schemeClr val="bg1"/>
                </a:solidFill>
              </a:rPr>
              <a:t>P. </a:t>
            </a:r>
            <a:r>
              <a:rPr lang="en-GB" sz="2400" i="1" dirty="0" err="1">
                <a:solidFill>
                  <a:schemeClr val="bg1"/>
                </a:solidFill>
              </a:rPr>
              <a:t>aeruginosa</a:t>
            </a:r>
            <a:endParaRPr lang="en-GB" sz="2400" i="1" dirty="0">
              <a:solidFill>
                <a:schemeClr val="bg1"/>
              </a:solidFill>
            </a:endParaRPr>
          </a:p>
          <a:p>
            <a:pPr marL="719566" lvl="1" indent="-262094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ESBL vs. KPC producing </a:t>
            </a:r>
            <a:r>
              <a:rPr lang="en-GB" sz="2400" i="1" dirty="0">
                <a:solidFill>
                  <a:schemeClr val="bg1"/>
                </a:solidFill>
              </a:rPr>
              <a:t>K. </a:t>
            </a:r>
            <a:r>
              <a:rPr lang="en-GB" sz="2400" i="1" dirty="0" err="1">
                <a:solidFill>
                  <a:schemeClr val="bg1"/>
                </a:solidFill>
              </a:rPr>
              <a:t>pneumoniae</a:t>
            </a:r>
            <a:endParaRPr lang="en-GB" sz="24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Trust apportioned = specimens</a:t>
            </a:r>
            <a:r>
              <a:rPr lang="en-GB" baseline="0" dirty="0" smtClean="0"/>
              <a:t> from patients who have been in hospital for 3 days or more (MRSA) or 4 days or more (CDI)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26386" indent="-526386">
              <a:spcBef>
                <a:spcPct val="0"/>
              </a:spcBef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85967" indent="-302295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209180" indent="-241836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92852" indent="-241836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76523" indent="-241836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60195" indent="-2418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143867" indent="-2418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627539" indent="-2418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4111211" indent="-2418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30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9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8" name="Rectangle 4"/>
          <p:cNvSpPr/>
          <p:nvPr/>
        </p:nvSpPr>
        <p:spPr>
          <a:xfrm>
            <a:off x="0" y="0"/>
            <a:ext cx="7286625" cy="6858000"/>
          </a:xfrm>
          <a:prstGeom prst="rect">
            <a:avLst/>
          </a:prstGeom>
          <a:gradFill flip="none" rotWithShape="1">
            <a:gsLst>
              <a:gs pos="0">
                <a:srgbClr val="D7EFF9"/>
              </a:gs>
              <a:gs pos="48000">
                <a:srgbClr val="DAE6ED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39" name="Straight Connector 5"/>
          <p:cNvCxnSpPr/>
          <p:nvPr/>
        </p:nvCxnSpPr>
        <p:spPr>
          <a:xfrm>
            <a:off x="357188" y="6143625"/>
            <a:ext cx="6572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5791200"/>
            <a:ext cx="0" cy="1066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5286375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0" y="715962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4"/>
          <p:cNvSpPr>
            <a:spLocks noChangeShapeType="1"/>
          </p:cNvSpPr>
          <p:nvPr/>
        </p:nvSpPr>
        <p:spPr bwMode="auto">
          <a:xfrm rot="10800000" flipH="1">
            <a:off x="428625" y="7572375"/>
            <a:ext cx="68484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39688"/>
            <a:ext cx="0" cy="18288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1280319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493838" y="904875"/>
            <a:ext cx="803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857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5286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88269" y="62460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976437" y="3721100"/>
            <a:ext cx="335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789113"/>
            <a:ext cx="20637" cy="39624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4286250"/>
            <a:ext cx="1828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5631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3319" y="630316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6143625"/>
            <a:ext cx="0" cy="71437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6" name="Text Box 54"/>
          <p:cNvSpPr txBox="1">
            <a:spLocks noChangeArrowheads="1"/>
          </p:cNvSpPr>
          <p:nvPr/>
        </p:nvSpPr>
        <p:spPr bwMode="auto">
          <a:xfrm>
            <a:off x="2857500" y="7358063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4562475" y="6381750"/>
            <a:ext cx="2428875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800" dirty="0">
                <a:solidFill>
                  <a:srgbClr val="00BCFF"/>
                </a:solidFill>
                <a:latin typeface="+mj-lt"/>
              </a:rPr>
              <a:t>© Bioquell UK Ltd (2010).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643182"/>
            <a:ext cx="6548812" cy="14700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4143379"/>
            <a:ext cx="6548812" cy="928695"/>
          </a:xfrm>
        </p:spPr>
        <p:txBody>
          <a:bodyPr/>
          <a:lstStyle>
            <a:lvl1pPr marL="0" indent="0" algn="l">
              <a:buNone/>
              <a:defRPr>
                <a:solidFill>
                  <a:srgbClr val="4B63A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57188" y="5072074"/>
            <a:ext cx="5500687" cy="758657"/>
          </a:xfrm>
        </p:spPr>
        <p:txBody>
          <a:bodyPr anchor="b">
            <a:noAutofit/>
          </a:bodyPr>
          <a:lstStyle>
            <a:lvl1pPr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Date Placeholder 3"/>
          <p:cNvSpPr>
            <a:spLocks noGrp="1"/>
          </p:cNvSpPr>
          <p:nvPr>
            <p:ph type="dt" sz="half" idx="14"/>
          </p:nvPr>
        </p:nvSpPr>
        <p:spPr>
          <a:xfrm>
            <a:off x="1000125" y="6286500"/>
            <a:ext cx="1071563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40828-BF6B-466B-A314-5115E7C83516}" type="datetimeFigureOut">
              <a:rPr lang="en-US"/>
              <a:pPr>
                <a:defRPr/>
              </a:pPr>
              <a:t>3/23/2017</a:t>
            </a:fld>
            <a:endParaRPr lang="en-GB" dirty="0"/>
          </a:p>
        </p:txBody>
      </p:sp>
      <p:sp>
        <p:nvSpPr>
          <p:cNvPr id="59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071688" y="6286500"/>
            <a:ext cx="2428875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57188" y="6286500"/>
            <a:ext cx="571500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D16C4-A043-4B94-AE01-C56FCBA356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357298"/>
            <a:ext cx="4069124" cy="4857784"/>
          </a:xfrm>
        </p:spPr>
        <p:txBody>
          <a:bodyPr/>
          <a:lstStyle>
            <a:lvl1pPr marL="0" indent="-273050">
              <a:buFont typeface="Arial" pitchFamily="34" charset="0"/>
              <a:buNone/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57298"/>
            <a:ext cx="4214842" cy="4857784"/>
          </a:xfrm>
        </p:spPr>
        <p:txBody>
          <a:bodyPr/>
          <a:lstStyle>
            <a:lvl1pPr>
              <a:buFont typeface="Arial" pitchFamily="34" charset="0"/>
              <a:buNone/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2097-B611-4D74-8BA2-76A51F200471}" type="datetimeFigureOut">
              <a:rPr lang="en-US"/>
              <a:pPr>
                <a:defRPr/>
              </a:pPr>
              <a:t>3/23/2017</a:t>
            </a:fld>
            <a:endParaRPr lang="en-GB"/>
          </a:p>
        </p:txBody>
      </p:sp>
      <p:sp>
        <p:nvSpPr>
          <p:cNvPr id="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FAB0F-07EE-4D6D-AC6E-11DAAA9C18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357298"/>
            <a:ext cx="4000528" cy="711200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158" y="2143117"/>
            <a:ext cx="4000528" cy="3983046"/>
          </a:xfrm>
        </p:spPr>
        <p:txBody>
          <a:bodyPr/>
          <a:lstStyle>
            <a:lvl1pPr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0562" y="1357298"/>
            <a:ext cx="4286281" cy="711200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0563" y="2143117"/>
            <a:ext cx="4286280" cy="3983046"/>
          </a:xfrm>
        </p:spPr>
        <p:txBody>
          <a:bodyPr/>
          <a:lstStyle>
            <a:lvl1pPr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5F424-BEDA-4AB2-940F-B0FEA3156579}" type="datetimeFigureOut">
              <a:rPr lang="en-US"/>
              <a:pPr>
                <a:defRPr/>
              </a:pPr>
              <a:t>3/23/2017</a:t>
            </a:fld>
            <a:endParaRPr lang="en-GB"/>
          </a:p>
        </p:txBody>
      </p:sp>
      <p:sp>
        <p:nvSpPr>
          <p:cNvPr id="4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DC9CA-5CB4-45E6-9506-18025BA604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3/23/2017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>
              <a:buClr>
                <a:srgbClr val="00BCFF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C337-4779-45B6-BC3A-B799EEB38E76}" type="datetimeFigureOut">
              <a:rPr lang="en-US"/>
              <a:pPr>
                <a:defRPr/>
              </a:pPr>
              <a:t>3/23/2017</a:t>
            </a:fld>
            <a:endParaRPr lang="en-GB"/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059E-257E-4379-AEAA-9443CC3036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142985"/>
            <a:ext cx="8423275" cy="5137166"/>
          </a:xfrm>
        </p:spPr>
        <p:txBody>
          <a:bodyPr/>
          <a:lstStyle>
            <a:lvl1pPr marL="0" indent="-273050">
              <a:buFont typeface="Arial" pitchFamily="34" charset="0"/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9138" indent="-261938">
              <a:buClr>
                <a:srgbClr val="00BCFF"/>
              </a:buClr>
              <a:buFont typeface="Wingdings" pitchFamily="2" charset="2"/>
              <a:buChar char="§"/>
              <a:defRPr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3/23/2017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23/03/2017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41350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0363" y="1357313"/>
            <a:ext cx="8423275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First level</a:t>
            </a:r>
          </a:p>
          <a:p>
            <a:pPr lvl="2"/>
            <a:r>
              <a:rPr lang="en-US" smtClean="0"/>
              <a:t>Second level</a:t>
            </a:r>
          </a:p>
          <a:p>
            <a:pPr lvl="3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1000125" y="6276975"/>
            <a:ext cx="1071563" cy="2238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8539BB-13D9-4957-8744-F49B6A430204}" type="datetimeFigureOut">
              <a:rPr lang="en-US"/>
              <a:pPr>
                <a:defRPr/>
              </a:pPr>
              <a:t>3/23/2017</a:t>
            </a:fld>
            <a:endParaRPr lang="en-GB"/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1688" y="6276975"/>
            <a:ext cx="2786062" cy="2238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7188" y="6278563"/>
            <a:ext cx="571500" cy="2222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D4BDAD-0A80-4EE4-9058-1150F99B26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24" r:id="rId6"/>
    <p:sldLayoutId id="2147483825" r:id="rId7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file:///C:\Users\jotter\Documents\Presentations\Audio\The%20QI%20Klaxon.wav" TargetMode="Externa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chart" Target="../charts/chart3.xml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jonotter.files.wordpress.com/2015/07/160406-eccmid-screening-study-jon-otter_blog.pptx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ebarchive.nationalarchives.gov.uk/20130107105354/http:/www.dh.gov.uk/en/Publicationsandstatistics/Publications/PublicationsPolicyAndGuidance/DH_4134547" TargetMode="External"/><Relationship Id="rId2" Type="http://schemas.openxmlformats.org/officeDocument/2006/relationships/hyperlink" Target="http://webarchive.nationalarchives.gov.uk/+/www.dh.gov.uk/en/Publicationsandstatistics/Publications/PublicationsPolicyAndGuidance/DH_078134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ebarchive.nationalarchives.gov.uk/20130107105354/http:/www.dh.gov.uk/en/Publicationsandstatistics/Publications/PublicationsPolicyAndGuidance/DH_4134547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we really halve GNBSIs?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844450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63788" y="1528888"/>
            <a:ext cx="4068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GNBSI</a:t>
            </a:r>
            <a:endParaRPr lang="en-GB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92816" y="2429830"/>
            <a:ext cx="3816424" cy="655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5133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Starters for 10…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4150" indent="-457200">
              <a:buAutoNum type="arabicPeriod"/>
            </a:pPr>
            <a:r>
              <a:rPr lang="en-GB" dirty="0" smtClean="0"/>
              <a:t>What’s the problem with GNBSI?</a:t>
            </a:r>
          </a:p>
          <a:p>
            <a:pPr marL="184150" indent="-457200">
              <a:buAutoNum type="arabicPeriod"/>
            </a:pPr>
            <a:r>
              <a:rPr lang="en-GB" dirty="0" smtClean="0"/>
              <a:t>What is behind the MRSA / CDI reductions?</a:t>
            </a:r>
          </a:p>
          <a:p>
            <a:pPr marL="184150" indent="-457200">
              <a:buAutoNum type="arabicPeriod"/>
            </a:pPr>
            <a:r>
              <a:rPr lang="en-GB" dirty="0" smtClean="0"/>
              <a:t>Why have these not been effective against MSSA and </a:t>
            </a:r>
            <a:r>
              <a:rPr lang="en-GB" i="1" dirty="0" smtClean="0"/>
              <a:t>E. coli</a:t>
            </a:r>
            <a:r>
              <a:rPr lang="en-GB" dirty="0" smtClean="0"/>
              <a:t>?</a:t>
            </a:r>
          </a:p>
          <a:p>
            <a:pPr marL="184150" indent="-457200">
              <a:buAutoNum type="arabicPeriod"/>
            </a:pPr>
            <a:r>
              <a:rPr lang="en-GB" dirty="0" smtClean="0"/>
              <a:t>(How) can we reduce GNBSIs?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64309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500063" y="2071688"/>
            <a:ext cx="8072437" cy="2586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5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END OF ANTIBIOTICS IS NIGH</a:t>
            </a:r>
          </a:p>
          <a:p>
            <a:pPr algn="ctr">
              <a:defRPr/>
            </a:pPr>
            <a:endParaRPr lang="en-GB" sz="54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The QI Klaxon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12313" y="60039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5310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3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31601" y="341536"/>
            <a:ext cx="9324975" cy="71120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Rising threat from 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AMR-GNR</a:t>
            </a:r>
            <a:endParaRPr lang="en-GB" i="1" dirty="0" smtClean="0">
              <a:solidFill>
                <a:schemeClr val="tx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71438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0063" y="3549650"/>
            <a:ext cx="33575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all HAI caused by GNRs.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925" y="6237288"/>
            <a:ext cx="6743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pitchFamily="34" charset="0"/>
                <a:cs typeface="Arial" pitchFamily="34" charset="0"/>
              </a:rPr>
              <a:t>Hidron et al. </a:t>
            </a:r>
            <a:r>
              <a:rPr lang="en-US" sz="1600" i="1">
                <a:latin typeface="Arial" pitchFamily="34" charset="0"/>
                <a:cs typeface="Arial" pitchFamily="34" charset="0"/>
              </a:rPr>
              <a:t>Infect Control Hosp Epidemiol </a:t>
            </a:r>
            <a:r>
              <a:rPr lang="en-US" sz="1600">
                <a:latin typeface="Arial" pitchFamily="34" charset="0"/>
                <a:cs typeface="Arial" pitchFamily="34" charset="0"/>
              </a:rPr>
              <a:t>2008;29:966-1011.</a:t>
            </a:r>
          </a:p>
          <a:p>
            <a:r>
              <a:rPr lang="en-GB" sz="1600">
                <a:latin typeface="Arial" pitchFamily="34" charset="0"/>
                <a:cs typeface="Arial" pitchFamily="34" charset="0"/>
              </a:rPr>
              <a:t>Peleg &amp; Hooper. </a:t>
            </a:r>
            <a:r>
              <a:rPr lang="en-GB" sz="1600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600">
                <a:latin typeface="Arial" pitchFamily="34" charset="0"/>
                <a:cs typeface="Arial" pitchFamily="34" charset="0"/>
              </a:rPr>
              <a:t>2010;362:1804-1813.</a:t>
            </a: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0" y="3549650"/>
            <a:ext cx="3643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ICU HAI caused by GNRs.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4000496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149968"/>
              </p:ext>
            </p:extLst>
          </p:nvPr>
        </p:nvGraphicFramePr>
        <p:xfrm>
          <a:off x="500063" y="4076700"/>
          <a:ext cx="7358062" cy="1828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43187"/>
                <a:gridCol w="4714875"/>
              </a:tblGrid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Non-fermenters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GB" sz="1800" i="1" u="none" dirty="0" smtClean="0">
                          <a:latin typeface="Arial" pitchFamily="34" charset="0"/>
                          <a:cs typeface="Arial" pitchFamily="34" charset="0"/>
                        </a:rPr>
                        <a:t>Acinetobacter baumannii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Pseudomonas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aeruginosa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Stenotrophomonas maltophilia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u="none" dirty="0" err="1" smtClean="0">
                          <a:latin typeface="Arial" pitchFamily="34" charset="0"/>
                          <a:cs typeface="Arial" pitchFamily="34" charset="0"/>
                        </a:rPr>
                        <a:t>Klebsiella</a:t>
                      </a:r>
                      <a:r>
                        <a:rPr lang="en-GB" sz="1800" i="1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800" i="1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pneumoniae</a:t>
                      </a:r>
                      <a:endParaRPr lang="en-GB" sz="1800" i="1" u="non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Escherichia coli</a:t>
                      </a:r>
                    </a:p>
                    <a:p>
                      <a:r>
                        <a:rPr lang="en-GB" sz="1800" i="1" baseline="0" dirty="0" err="1" smtClean="0">
                          <a:latin typeface="Arial" pitchFamily="34" charset="0"/>
                          <a:cs typeface="Arial" pitchFamily="34" charset="0"/>
                        </a:rPr>
                        <a:t>Enterobacter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cloacae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17315" y="5013176"/>
            <a:ext cx="7312297" cy="864096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67545" y="4059820"/>
            <a:ext cx="7416824" cy="1872208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12012" y="5157192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CPE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84368" y="4716433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CPO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81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42213212"/>
              </p:ext>
            </p:extLst>
          </p:nvPr>
        </p:nvGraphicFramePr>
        <p:xfrm>
          <a:off x="179512" y="1124744"/>
          <a:ext cx="878497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Creating a monster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664" y="155679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Extended-spectrum beta-lactams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07804" y="2347139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27984" y="1732746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Carbapenems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688124" y="2347139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84107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 cstate="print"/>
          <a:srcRect l="1106" t="45273" r="67064" b="25462"/>
          <a:stretch>
            <a:fillRect/>
          </a:stretch>
        </p:blipFill>
        <p:spPr bwMode="auto">
          <a:xfrm>
            <a:off x="827088" y="1484313"/>
            <a:ext cx="6624637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27088" y="2636838"/>
            <a:ext cx="2305050" cy="2160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27088" y="1700213"/>
            <a:ext cx="1008062" cy="936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514850" y="1830388"/>
            <a:ext cx="288925" cy="142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530725" y="2390775"/>
            <a:ext cx="287338" cy="144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5496" y="6474822"/>
            <a:ext cx="4714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Courtesy of Pat Cattini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423" y="290895"/>
            <a:ext cx="9155113" cy="1409913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</a:t>
            </a:r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Antibiotic resistance +++</a:t>
            </a:r>
            <a:endParaRPr lang="en-GB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38105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625" y="1594625"/>
          <a:ext cx="8358189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2214563"/>
                <a:gridCol w="2214563"/>
                <a:gridCol w="2214563"/>
              </a:tblGrid>
              <a:tr h="439691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r>
                        <a:rPr lang="en-GB" sz="2000" i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fermenters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</a:tr>
              <a:tr h="439691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Organism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AmpC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ESBL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CPE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A.</a:t>
                      </a:r>
                      <a:r>
                        <a:rPr lang="en-GB" sz="200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1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baumannii</a:t>
                      </a:r>
                      <a:endParaRPr lang="en-GB" sz="2000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</a:tr>
              <a:tr h="75891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Attributable mortality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Moderate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Massive (&gt;50%)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Minimal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1438" y="6289675"/>
            <a:ext cx="550862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Shorr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Crit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Care Med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2009;37:1463-1469.</a:t>
            </a:r>
          </a:p>
          <a:p>
            <a:pPr marL="342900" indent="-342900">
              <a:defRPr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Patel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Iinfect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Control Hosp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2008;29:1099-1106.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41423" y="290895"/>
            <a:ext cx="9155113" cy="1409913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</a:t>
            </a:r>
            <a:r>
              <a:rPr lang="en-GB" dirty="0" smtClean="0">
                <a:ea typeface="ＭＳ Ｐゴシック" pitchFamily="34" charset="-128"/>
              </a:rPr>
              <a:t>Poor clinical outcome</a:t>
            </a:r>
            <a:endParaRPr lang="en-GB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7419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41423" y="290895"/>
            <a:ext cx="9155113" cy="1409913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Rapid spread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0" y="980728"/>
          <a:ext cx="8704613" cy="5195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863980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576" y="908720"/>
            <a:ext cx="752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Error bars represent range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6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11005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4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4565872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99" y="4217278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920869"/>
            <a:ext cx="336692" cy="311774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916832"/>
            <a:ext cx="336692" cy="311774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916832"/>
            <a:ext cx="336692" cy="311774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916832"/>
            <a:ext cx="336692" cy="311774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916832"/>
            <a:ext cx="336692" cy="311774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916832"/>
            <a:ext cx="336692" cy="311774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916832"/>
            <a:ext cx="336692" cy="311774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3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1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98" y="148125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6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6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4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1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88" y="1473041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4" y="1467129"/>
            <a:ext cx="158635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3356992"/>
            <a:ext cx="187157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5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4" y="3717032"/>
            <a:ext cx="13648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5085184"/>
            <a:ext cx="336692" cy="311774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7" y="5081147"/>
            <a:ext cx="87533" cy="311774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4567828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08" y="2886892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5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1410776"/>
              </p:ext>
            </p:extLst>
          </p:nvPr>
        </p:nvGraphicFramePr>
        <p:xfrm>
          <a:off x="0" y="1124744"/>
          <a:ext cx="89644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4" name="Rectangle 63"/>
          <p:cNvSpPr/>
          <p:nvPr/>
        </p:nvSpPr>
        <p:spPr>
          <a:xfrm>
            <a:off x="35496" y="6474822"/>
            <a:ext cx="7522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2017;23:188-196.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241423" y="290895"/>
            <a:ext cx="9155113" cy="1409913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</a:t>
            </a:r>
            <a:r>
              <a:rPr lang="en-GB" dirty="0" smtClean="0">
                <a:ea typeface="ＭＳ Ｐゴシック" pitchFamily="34" charset="-128"/>
              </a:rPr>
              <a:t>£££</a:t>
            </a:r>
            <a:endParaRPr lang="en-GB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436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r>
              <a:rPr lang="en-GB" dirty="0" smtClean="0"/>
              <a:t>National trends: mandatory surveillance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9757464"/>
              </p:ext>
            </p:extLst>
          </p:nvPr>
        </p:nvGraphicFramePr>
        <p:xfrm>
          <a:off x="251520" y="1052736"/>
          <a:ext cx="849694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44918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ESPAUR 2016 report highlights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638" indent="-182563">
              <a:buFont typeface="Arial" panose="020B0604020202020204" pitchFamily="34" charset="0"/>
              <a:buChar char="•"/>
            </a:pPr>
            <a:r>
              <a:rPr lang="en-GB" sz="2000" dirty="0"/>
              <a:t>Increasing prevalence of </a:t>
            </a:r>
            <a:r>
              <a:rPr lang="en-GB" sz="2000" i="1" dirty="0"/>
              <a:t>E. coli</a:t>
            </a:r>
            <a:r>
              <a:rPr lang="en-GB" sz="2000" dirty="0"/>
              <a:t> and </a:t>
            </a:r>
            <a:r>
              <a:rPr lang="en-GB" sz="2000" i="1" dirty="0"/>
              <a:t>K. </a:t>
            </a:r>
            <a:r>
              <a:rPr lang="en-GB" sz="2000" i="1" dirty="0" err="1"/>
              <a:t>pneumoniae</a:t>
            </a:r>
            <a:r>
              <a:rPr lang="en-GB" sz="2000" i="1" dirty="0"/>
              <a:t> </a:t>
            </a:r>
            <a:r>
              <a:rPr lang="en-GB" sz="2000" dirty="0"/>
              <a:t>BSI</a:t>
            </a:r>
            <a:r>
              <a:rPr lang="en-GB" sz="2000" i="1" dirty="0"/>
              <a:t>, </a:t>
            </a:r>
            <a:r>
              <a:rPr lang="en-GB" sz="2000" dirty="0"/>
              <a:t>with something in the region of a 20-30% increase in both between 2010 and 2015. </a:t>
            </a:r>
            <a:endParaRPr lang="en-GB" sz="2000" dirty="0" smtClean="0"/>
          </a:p>
          <a:p>
            <a:pPr marL="274638" indent="-182563">
              <a:buFont typeface="Arial" panose="020B0604020202020204" pitchFamily="34" charset="0"/>
              <a:buChar char="•"/>
            </a:pPr>
            <a:r>
              <a:rPr lang="en-GB" sz="2000" dirty="0" smtClean="0"/>
              <a:t>Pip/</a:t>
            </a:r>
            <a:r>
              <a:rPr lang="en-GB" sz="2000" dirty="0" err="1" smtClean="0"/>
              <a:t>tazo</a:t>
            </a:r>
            <a:r>
              <a:rPr lang="en-GB" sz="2000" dirty="0" smtClean="0"/>
              <a:t> </a:t>
            </a:r>
            <a:r>
              <a:rPr lang="en-GB" sz="2000" dirty="0"/>
              <a:t>resistance is on the rise in </a:t>
            </a:r>
            <a:r>
              <a:rPr lang="en-GB" sz="2000" i="1" dirty="0"/>
              <a:t>E. coli </a:t>
            </a:r>
            <a:r>
              <a:rPr lang="en-GB" sz="2000" dirty="0"/>
              <a:t>and </a:t>
            </a:r>
            <a:r>
              <a:rPr lang="en-GB" sz="2000" i="1" dirty="0"/>
              <a:t>K. </a:t>
            </a:r>
            <a:r>
              <a:rPr lang="en-GB" sz="2000" i="1" dirty="0" err="1"/>
              <a:t>pneumoniae</a:t>
            </a:r>
            <a:r>
              <a:rPr lang="en-GB" sz="2000" dirty="0"/>
              <a:t>, with resistance rates now approaching 12% for </a:t>
            </a:r>
            <a:r>
              <a:rPr lang="en-GB" sz="2000" i="1" dirty="0"/>
              <a:t>E. coli </a:t>
            </a:r>
            <a:r>
              <a:rPr lang="en-GB" sz="2000" dirty="0"/>
              <a:t>BSIs, and 20% for </a:t>
            </a:r>
            <a:r>
              <a:rPr lang="en-GB" sz="2000" i="1" dirty="0"/>
              <a:t>K. </a:t>
            </a:r>
            <a:r>
              <a:rPr lang="en-GB" sz="2000" i="1" dirty="0" err="1"/>
              <a:t>pneumoniae</a:t>
            </a:r>
            <a:r>
              <a:rPr lang="en-GB" sz="2000" i="1" dirty="0"/>
              <a:t> </a:t>
            </a:r>
            <a:r>
              <a:rPr lang="en-GB" sz="2000" dirty="0"/>
              <a:t>BSIs. </a:t>
            </a:r>
            <a:endParaRPr lang="en-GB" sz="2000" dirty="0" smtClean="0"/>
          </a:p>
          <a:p>
            <a:pPr marL="274638" indent="-182563">
              <a:buFont typeface="Arial" panose="020B0604020202020204" pitchFamily="34" charset="0"/>
              <a:buChar char="•"/>
            </a:pPr>
            <a:r>
              <a:rPr lang="en-GB" sz="2000" dirty="0" err="1" smtClean="0"/>
              <a:t>Carbapenem</a:t>
            </a:r>
            <a:r>
              <a:rPr lang="en-GB" sz="2000" dirty="0" smtClean="0"/>
              <a:t>-resistance </a:t>
            </a:r>
            <a:r>
              <a:rPr lang="en-GB" sz="2000" dirty="0"/>
              <a:t>in Gram-negative BSIs remains low – although the number of cases reported nationally is increasing and almost certainly </a:t>
            </a:r>
            <a:r>
              <a:rPr lang="en-GB" sz="2000" dirty="0">
                <a:hlinkClick r:id="rId2"/>
              </a:rPr>
              <a:t>at least a 10-fold under-estimate</a:t>
            </a:r>
            <a:r>
              <a:rPr lang="en-GB" sz="2000" dirty="0"/>
              <a:t> of actual prevalence.</a:t>
            </a:r>
          </a:p>
          <a:p>
            <a:pPr marL="274638" indent="-182563">
              <a:buFont typeface="Arial" panose="020B0604020202020204" pitchFamily="34" charset="0"/>
              <a:buChar char="•"/>
            </a:pPr>
            <a:r>
              <a:rPr lang="en-GB" sz="2000" dirty="0"/>
              <a:t>There is skewed geographical distribution, and higher rates in both the very young and very old, both in terms of prevalence and resistance for Gram-negative bacteria.</a:t>
            </a:r>
          </a:p>
          <a:p>
            <a:pPr marL="274638" indent="-182563">
              <a:buFont typeface="Arial" panose="020B0604020202020204" pitchFamily="34" charset="0"/>
              <a:buChar char="•"/>
            </a:pPr>
            <a:r>
              <a:rPr lang="en-GB" sz="2000" dirty="0"/>
              <a:t>The overall use of antimicrobials has declined across the healthcare sector for the first time, although hospital use of key agents (pip/</a:t>
            </a:r>
            <a:r>
              <a:rPr lang="en-GB" sz="2000" dirty="0" err="1"/>
              <a:t>tazo</a:t>
            </a:r>
            <a:r>
              <a:rPr lang="en-GB" sz="2000" dirty="0"/>
              <a:t>, </a:t>
            </a:r>
            <a:r>
              <a:rPr lang="en-GB" sz="2000" dirty="0" err="1"/>
              <a:t>carbapenems</a:t>
            </a:r>
            <a:r>
              <a:rPr lang="en-GB" sz="2000" dirty="0"/>
              <a:t>, and </a:t>
            </a:r>
            <a:r>
              <a:rPr lang="en-GB" sz="2000" dirty="0" err="1"/>
              <a:t>colistin</a:t>
            </a:r>
            <a:r>
              <a:rPr lang="en-GB" sz="2000" dirty="0"/>
              <a:t>) continues to increase. </a:t>
            </a:r>
            <a:r>
              <a:rPr lang="en-GB" sz="2000" dirty="0" smtClean="0"/>
              <a:t>CQUIN </a:t>
            </a:r>
            <a:r>
              <a:rPr lang="en-GB" sz="2000" dirty="0"/>
              <a:t>programmes have been launched to try to address this in hospitals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ESPAUR 2016.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9796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313431" y="197767"/>
            <a:ext cx="9731177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Carbapenem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-resistant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organisms, Europe</a:t>
            </a:r>
            <a:endParaRPr lang="en-GB" sz="2800" noProof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/>
            </a:pPr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EARS-Net</a:t>
            </a:r>
            <a:endParaRPr lang="en-GB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31763"/>
              </p:ext>
            </p:extLst>
          </p:nvPr>
        </p:nvGraphicFramePr>
        <p:xfrm>
          <a:off x="35496" y="548679"/>
          <a:ext cx="9183344" cy="5914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66182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Emergence of CPE in the UK </a:t>
            </a:r>
            <a:endParaRPr lang="en-GB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53"/>
          <a:stretch/>
        </p:blipFill>
        <p:spPr bwMode="auto">
          <a:xfrm>
            <a:off x="300038" y="1164548"/>
            <a:ext cx="8543925" cy="4208668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outerShdw dist="35921" dir="2700000" algn="ctr" rotWithShape="0">
              <a:schemeClr val="bg2"/>
            </a:outerShdw>
          </a:effec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438" y="6453336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PHE.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363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emerging threat of 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AMR GNR!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537979"/>
              </p:ext>
            </p:extLst>
          </p:nvPr>
        </p:nvGraphicFramePr>
        <p:xfrm>
          <a:off x="611560" y="1124744"/>
          <a:ext cx="7717103" cy="316992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272030"/>
                <a:gridCol w="1329080"/>
                <a:gridCol w="1329080"/>
                <a:gridCol w="1329080"/>
                <a:gridCol w="1457833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Pathogen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GNR</a:t>
                      </a:r>
                      <a:endParaRPr lang="en-GB" sz="20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MRSA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VRE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i="1" dirty="0" smtClean="0">
                          <a:latin typeface="Arial" pitchFamily="34" charset="0"/>
                          <a:cs typeface="Arial" pitchFamily="34" charset="0"/>
                        </a:rPr>
                        <a:t>C. </a:t>
                      </a:r>
                      <a:r>
                        <a:rPr lang="en-GB" sz="2000" i="1" dirty="0" err="1" smtClean="0">
                          <a:latin typeface="Arial" pitchFamily="34" charset="0"/>
                          <a:cs typeface="Arial" pitchFamily="34" charset="0"/>
                        </a:rPr>
                        <a:t>difficile</a:t>
                      </a:r>
                      <a:endParaRPr lang="en-GB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 genes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Species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 </a:t>
                      </a:r>
                      <a:r>
                        <a:rPr lang="en-GB" sz="2000" dirty="0" err="1" smtClean="0">
                          <a:latin typeface="Arial" pitchFamily="34" charset="0"/>
                          <a:cs typeface="Arial" pitchFamily="34" charset="0"/>
                        </a:rPr>
                        <a:t>vs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&amp;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At-risk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pts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Old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Virulence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Environment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440159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ples and oran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939141"/>
              </p:ext>
            </p:extLst>
          </p:nvPr>
        </p:nvGraphicFramePr>
        <p:xfrm>
          <a:off x="609600" y="1295400"/>
          <a:ext cx="7696200" cy="402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94348"/>
                <a:gridCol w="4601852"/>
              </a:tblGrid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Share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Differ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Gram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stain reaction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Risk factors &amp; at-risk population</a:t>
                      </a:r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Concerning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AMR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Potential for epidemic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spread</a:t>
                      </a:r>
                      <a:endParaRPr lang="en-GB" sz="2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Infection profile &amp; mortality</a:t>
                      </a:r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Prevalence</a:t>
                      </a:r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Colonisation site &amp; duration</a:t>
                      </a:r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Transmission routes</a:t>
                      </a:r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Resistance profile &amp; mechanisms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5577" y="285750"/>
            <a:ext cx="9324975" cy="711200"/>
          </a:xfrm>
        </p:spPr>
        <p:txBody>
          <a:bodyPr/>
          <a:lstStyle/>
          <a:p>
            <a:r>
              <a:rPr lang="en-GB" sz="3200" b="1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Enterobacteriaceae</a:t>
            </a:r>
            <a:r>
              <a:rPr lang="en-GB" sz="3200" b="1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vs. non-fermenters</a:t>
            </a:r>
            <a:endParaRPr lang="en-GB" sz="3200" b="1" i="1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43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72063" y="5500688"/>
            <a:ext cx="4071937" cy="135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0243" name="Picture 2" descr="danger min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313" y="926813"/>
            <a:ext cx="8948737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8305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072063" y="5500688"/>
            <a:ext cx="4071937" cy="135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271462" y="197767"/>
            <a:ext cx="8229601" cy="1143001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Acronym minefield</a:t>
            </a:r>
          </a:p>
        </p:txBody>
      </p:sp>
      <p:sp>
        <p:nvSpPr>
          <p:cNvPr id="4" name="Explosion 1 3"/>
          <p:cNvSpPr/>
          <p:nvPr/>
        </p:nvSpPr>
        <p:spPr>
          <a:xfrm>
            <a:off x="3571875" y="1000125"/>
            <a:ext cx="2500313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MDR-GNR</a:t>
            </a:r>
          </a:p>
        </p:txBody>
      </p:sp>
      <p:sp>
        <p:nvSpPr>
          <p:cNvPr id="5" name="Explosion 1 4"/>
          <p:cNvSpPr/>
          <p:nvPr/>
        </p:nvSpPr>
        <p:spPr>
          <a:xfrm>
            <a:off x="2857500" y="2500313"/>
            <a:ext cx="2500313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MDR-GNB</a:t>
            </a:r>
          </a:p>
        </p:txBody>
      </p:sp>
      <p:sp>
        <p:nvSpPr>
          <p:cNvPr id="6" name="Explosion 1 5"/>
          <p:cNvSpPr/>
          <p:nvPr/>
        </p:nvSpPr>
        <p:spPr>
          <a:xfrm>
            <a:off x="6000750" y="2357438"/>
            <a:ext cx="2500313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CRO</a:t>
            </a:r>
          </a:p>
        </p:txBody>
      </p:sp>
      <p:sp>
        <p:nvSpPr>
          <p:cNvPr id="7" name="Explosion 1 6"/>
          <p:cNvSpPr/>
          <p:nvPr/>
        </p:nvSpPr>
        <p:spPr>
          <a:xfrm>
            <a:off x="3786188" y="4000500"/>
            <a:ext cx="2500312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CPE</a:t>
            </a:r>
            <a:endParaRPr lang="en-GB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642938" y="1071563"/>
            <a:ext cx="2500312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CRE</a:t>
            </a:r>
            <a:endParaRPr lang="en-GB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928688" y="4286250"/>
            <a:ext cx="2500312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NDM</a:t>
            </a:r>
            <a:endParaRPr lang="en-GB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xplosion 1 9"/>
          <p:cNvSpPr/>
          <p:nvPr/>
        </p:nvSpPr>
        <p:spPr>
          <a:xfrm>
            <a:off x="6143625" y="500063"/>
            <a:ext cx="2500313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CPC</a:t>
            </a:r>
          </a:p>
        </p:txBody>
      </p:sp>
      <p:sp>
        <p:nvSpPr>
          <p:cNvPr id="11" name="Explosion 1 10"/>
          <p:cNvSpPr/>
          <p:nvPr/>
        </p:nvSpPr>
        <p:spPr>
          <a:xfrm>
            <a:off x="6500813" y="3929063"/>
            <a:ext cx="2500312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CRC</a:t>
            </a:r>
          </a:p>
        </p:txBody>
      </p:sp>
      <p:sp>
        <p:nvSpPr>
          <p:cNvPr id="13" name="Explosion 1 12"/>
          <p:cNvSpPr/>
          <p:nvPr/>
        </p:nvSpPr>
        <p:spPr>
          <a:xfrm>
            <a:off x="6215063" y="5357813"/>
            <a:ext cx="2500312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CRAB</a:t>
            </a:r>
          </a:p>
        </p:txBody>
      </p:sp>
      <p:sp>
        <p:nvSpPr>
          <p:cNvPr id="14" name="Explosion 1 13"/>
          <p:cNvSpPr/>
          <p:nvPr/>
        </p:nvSpPr>
        <p:spPr>
          <a:xfrm>
            <a:off x="285750" y="2643188"/>
            <a:ext cx="2500313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ESBL</a:t>
            </a:r>
          </a:p>
        </p:txBody>
      </p:sp>
      <p:sp>
        <p:nvSpPr>
          <p:cNvPr id="15" name="Explosion 1 14"/>
          <p:cNvSpPr/>
          <p:nvPr/>
        </p:nvSpPr>
        <p:spPr>
          <a:xfrm>
            <a:off x="2928938" y="5429250"/>
            <a:ext cx="2500312" cy="1285875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KPC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31890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MRSA bacteraemia, England 2001-2013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908720"/>
          <a:ext cx="9045451" cy="555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6136" y="998969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‘Getting 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98072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7008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20952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836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33569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651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524328" y="5661248"/>
            <a:ext cx="144016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0" y="928670"/>
          <a:ext cx="9144000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225226" y="214290"/>
            <a:ext cx="4775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GB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CDI cases, 2004-2013</a:t>
            </a:r>
          </a:p>
        </p:txBody>
      </p:sp>
      <p:sp>
        <p:nvSpPr>
          <p:cNvPr id="5" name="Up-Down Arrow 4"/>
          <p:cNvSpPr/>
          <p:nvPr/>
        </p:nvSpPr>
        <p:spPr>
          <a:xfrm>
            <a:off x="4286248" y="2571744"/>
            <a:ext cx="285752" cy="1143008"/>
          </a:xfrm>
          <a:prstGeom prst="upDownArrow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r>
              <a:rPr lang="en-GB" i="1" dirty="0" smtClean="0"/>
              <a:t>C. </a:t>
            </a:r>
            <a:r>
              <a:rPr lang="en-GB" i="1" dirty="0" err="1" smtClean="0"/>
              <a:t>difficile</a:t>
            </a:r>
            <a:r>
              <a:rPr lang="en-GB" i="1" dirty="0" smtClean="0"/>
              <a:t> </a:t>
            </a:r>
            <a:r>
              <a:rPr lang="en-GB" dirty="0" smtClean="0"/>
              <a:t>infection (CDI), England 2004-2013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796137" y="998969"/>
            <a:ext cx="3024335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National Antimicrobial Stewardship Group (ASG) formed in England,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</a:t>
            </a:r>
            <a:r>
              <a:rPr lang="en-GB" sz="1200" dirty="0" smtClean="0"/>
              <a:t>reporting,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</a:t>
            </a:r>
            <a:r>
              <a:rPr lang="en-GB" sz="1200" dirty="0" smtClean="0"/>
              <a:t>national </a:t>
            </a:r>
            <a:r>
              <a:rPr lang="en-GB" sz="1200" dirty="0" smtClean="0"/>
              <a:t>guidelines</a:t>
            </a:r>
            <a:r>
              <a:rPr lang="en-GB" sz="1200" dirty="0" smtClean="0"/>
              <a:t>, </a:t>
            </a:r>
            <a:r>
              <a:rPr lang="en-GB" sz="1200" dirty="0" smtClean="0"/>
              <a:t>2009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‘Start Smart Then Focus’ </a:t>
            </a:r>
            <a:r>
              <a:rPr lang="en-GB" sz="1200" dirty="0" err="1" smtClean="0"/>
              <a:t>lauchned</a:t>
            </a:r>
            <a:endParaRPr lang="en-GB" sz="1200" dirty="0" smtClean="0"/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ESPAUR formed</a:t>
            </a:r>
            <a:endParaRPr lang="en-GB" sz="1200" dirty="0" smtClean="0"/>
          </a:p>
          <a:p>
            <a:endParaRPr lang="en-GB" sz="1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187624" y="20515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1 2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8367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31316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4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32440" y="422108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08304" y="38517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5</a:t>
            </a:r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4473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783637" cy="711183"/>
          </a:xfrm>
        </p:spPr>
        <p:txBody>
          <a:bodyPr/>
          <a:lstStyle/>
          <a:p>
            <a:r>
              <a:rPr lang="en-GB" dirty="0" smtClean="0"/>
              <a:t>Does hand hygiene explain the </a:t>
            </a:r>
            <a:r>
              <a:rPr lang="en-GB" dirty="0" smtClean="0"/>
              <a:t>reductions?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498157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Stone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BMJ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2012;344:e3005.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32040" y="1037635"/>
            <a:ext cx="37444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‘The </a:t>
            </a: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Cleanyourhands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campaign was associated with sustained increases in hospital procurement of alcohol rub and soap, which the results suggest has an important role in reducing rates of some healthcare associated infections.’</a:t>
            </a: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 t="41953" r="37770" b="8138"/>
          <a:stretch/>
        </p:blipFill>
        <p:spPr bwMode="auto">
          <a:xfrm>
            <a:off x="4701268" y="3702284"/>
            <a:ext cx="4464497" cy="241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783637" cy="711183"/>
          </a:xfrm>
        </p:spPr>
        <p:txBody>
          <a:bodyPr/>
          <a:lstStyle/>
          <a:p>
            <a:r>
              <a:rPr lang="en-GB" dirty="0" smtClean="0"/>
              <a:t>Does antimicrobial stewardship explain the reduction?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1" t="27621" r="6597" b="21976"/>
          <a:stretch/>
        </p:blipFill>
        <p:spPr bwMode="auto">
          <a:xfrm>
            <a:off x="251520" y="908720"/>
            <a:ext cx="858767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Dingle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Lancet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35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r>
              <a:rPr lang="en-GB" dirty="0" smtClean="0"/>
              <a:t>Why no reduction in MSSA or </a:t>
            </a:r>
            <a:r>
              <a:rPr lang="en-GB" i="1" dirty="0" smtClean="0"/>
              <a:t>E</a:t>
            </a:r>
            <a:r>
              <a:rPr lang="en-GB" i="1" dirty="0" smtClean="0"/>
              <a:t>. coli </a:t>
            </a:r>
            <a:r>
              <a:rPr lang="en-GB" dirty="0" smtClean="0"/>
              <a:t>bacteraemia?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170408"/>
              </p:ext>
            </p:extLst>
          </p:nvPr>
        </p:nvGraphicFramePr>
        <p:xfrm>
          <a:off x="251520" y="1052736"/>
          <a:ext cx="849694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11278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1" t="18952" r="27001" b="15726"/>
          <a:stretch/>
        </p:blipFill>
        <p:spPr bwMode="auto">
          <a:xfrm>
            <a:off x="1312645" y="1386348"/>
            <a:ext cx="5707627" cy="47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Spurious correlation?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Messerli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FH.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Engl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 Med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2012;367:1562-4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428" y="924044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Correlation between </a:t>
            </a:r>
            <a:r>
              <a:rPr lang="en-GB" sz="1600" dirty="0" smtClean="0">
                <a:latin typeface="+mn-lt"/>
              </a:rPr>
              <a:t>national chocolate consum</a:t>
            </a:r>
            <a:r>
              <a:rPr lang="en-GB" sz="1600" dirty="0" smtClean="0">
                <a:latin typeface="+mn-lt"/>
              </a:rPr>
              <a:t>ption and rate of Nobel prize winners.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8952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MRSA bacteraemia, England 2001-2013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908720"/>
          <a:ext cx="9045451" cy="555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6136" y="998969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smtClean="0"/>
              <a:t>‘Getting </a:t>
            </a:r>
            <a:r>
              <a:rPr lang="en-GB" sz="1200" dirty="0" smtClean="0"/>
              <a:t>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98072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7008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20952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836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33569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651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36670" y="1525260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4242440" y="1808014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4243492" y="1252994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2843808" y="1556792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60109" cy="711183"/>
          </a:xfrm>
        </p:spPr>
        <p:txBody>
          <a:bodyPr/>
          <a:lstStyle/>
          <a:p>
            <a:r>
              <a:rPr lang="en-GB" u="sng" dirty="0" smtClean="0"/>
              <a:t>Targeted</a:t>
            </a:r>
            <a:r>
              <a:rPr lang="en-GB" dirty="0" smtClean="0"/>
              <a:t> approach to MRSA infection prevention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340768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Reduction targets introduced in 2004 and reinforced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High impact interventions launched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Root cause analysis launched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Revised national guidelines launched in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2006 (including screening, isolation, and suppression for carriers)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‘Going further faster’ (2006)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1052736"/>
          <a:ext cx="8352928" cy="398518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68474"/>
                <a:gridCol w="6584454"/>
              </a:tblGrid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/>
                        <a:t>Key challenge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dirty="0"/>
                        <a:t>Specific Focus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/>
                        <a:t>Challenge 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Engage the board and use performance management at every level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/>
                        <a:t>Challenge 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/>
                        <a:t>Ensure clinical ownership across organisation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/>
                        <a:t>Challenge 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Screen and/or decontaminate according to risk assessment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/>
                        <a:t>Challenge 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Use </a:t>
                      </a:r>
                      <a:r>
                        <a:rPr lang="en-GB" sz="1600" u="none" strike="noStrike" dirty="0" smtClean="0"/>
                        <a:t>HIIs* </a:t>
                      </a:r>
                      <a:r>
                        <a:rPr lang="en-GB" sz="1600" u="none" strike="noStrike" dirty="0"/>
                        <a:t>to monitor and increase compliance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/>
                        <a:t>Challenge 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Integrate with risk and clinical governance framework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  <a:tr h="35806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/>
                        <a:t>Challenge 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Ensure infection control is part of induction and ongoing training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/>
                        <a:t>Challenge 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Effectively coordinate bed management with infection control input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/>
                        <a:t>Challenge 8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Clean and decontaminate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/>
                        <a:t>Challenge 9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Proactively manage your reputation, engage all staff and local community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88" marR="3688" marT="3688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5301208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n-lt"/>
              </a:rPr>
              <a:t>* </a:t>
            </a:r>
            <a:r>
              <a:rPr lang="en-GB" sz="1400" dirty="0" smtClean="0">
                <a:latin typeface="+mn-lt"/>
                <a:hlinkClick r:id="rId2"/>
              </a:rPr>
              <a:t>HII = high impact interventions</a:t>
            </a:r>
            <a:r>
              <a:rPr lang="en-GB" sz="1400" dirty="0" smtClean="0">
                <a:latin typeface="+mn-lt"/>
              </a:rPr>
              <a:t>: Central venous catheter care bundle; Peripheral intravenous </a:t>
            </a:r>
            <a:r>
              <a:rPr lang="en-GB" sz="1400" dirty="0" err="1" smtClean="0">
                <a:latin typeface="+mn-lt"/>
              </a:rPr>
              <a:t>cannula</a:t>
            </a:r>
            <a:r>
              <a:rPr lang="en-GB" sz="1400" dirty="0" smtClean="0">
                <a:latin typeface="+mn-lt"/>
              </a:rPr>
              <a:t> care bundle; Renal catheter care bundle; Care bundle to prevent surgical site infection; Care bundle for ventilated patients; Urinary catheter care bundle; Care bundle to reduce the risk from</a:t>
            </a:r>
            <a:r>
              <a:rPr lang="en-GB" sz="1400" i="1" dirty="0" smtClean="0">
                <a:latin typeface="+mn-lt"/>
              </a:rPr>
              <a:t> Clostridium </a:t>
            </a:r>
            <a:r>
              <a:rPr lang="en-GB" sz="1400" i="1" dirty="0" err="1" smtClean="0">
                <a:latin typeface="+mn-lt"/>
              </a:rPr>
              <a:t>difficile</a:t>
            </a:r>
            <a:r>
              <a:rPr lang="en-GB" sz="1400" dirty="0" smtClean="0">
                <a:latin typeface="+mn-l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6474822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From ‘Going further faster’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0708" t="13120" r="30967" b="12121"/>
          <a:stretch>
            <a:fillRect/>
          </a:stretch>
        </p:blipFill>
        <p:spPr bwMode="auto">
          <a:xfrm>
            <a:off x="2195736" y="548680"/>
            <a:ext cx="4464496" cy="544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496" y="6474822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From ‘Going further faster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’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2006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MRSA invasive infections, Europe</a:t>
            </a:r>
            <a:endParaRPr lang="en-GB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7504" y="6443489"/>
            <a:ext cx="77152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charset="0"/>
                <a:cs typeface="Arial" charset="0"/>
              </a:rPr>
              <a:t>EARS-Net</a:t>
            </a:r>
            <a:endParaRPr lang="en-US" sz="1600" dirty="0">
              <a:latin typeface="Arial" charset="0"/>
              <a:cs typeface="Arial" charset="0"/>
            </a:endParaRPr>
          </a:p>
        </p:txBody>
      </p:sp>
      <p:pic>
        <p:nvPicPr>
          <p:cNvPr id="4098" name="Picture 2" descr="MRSA europe ra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704856" cy="526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Explanatory correlations in Europe?</a:t>
            </a:r>
            <a:endParaRPr lang="en-GB" dirty="0"/>
          </a:p>
        </p:txBody>
      </p:sp>
      <p:pic>
        <p:nvPicPr>
          <p:cNvPr id="5122" name="Picture 2" descr="barriers to IC Euro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836563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15025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22019364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9152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Understanding and preventing </a:t>
            </a:r>
            <a:r>
              <a:rPr lang="en-GB" i="1" dirty="0" smtClean="0"/>
              <a:t>E. coli </a:t>
            </a:r>
            <a:r>
              <a:rPr lang="en-GB" dirty="0" smtClean="0"/>
              <a:t>BSI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1071040"/>
              </p:ext>
            </p:extLst>
          </p:nvPr>
        </p:nvGraphicFramePr>
        <p:xfrm>
          <a:off x="395536" y="908720"/>
          <a:ext cx="820891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72128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NHS improvement: plans to reduce GNBSI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ambition to halve </a:t>
            </a:r>
            <a:r>
              <a:rPr lang="en-GB" u="sng" dirty="0" smtClean="0"/>
              <a:t>healthcare-associated</a:t>
            </a:r>
            <a:r>
              <a:rPr lang="en-GB" dirty="0" smtClean="0"/>
              <a:t> GNBSI by 2021</a:t>
            </a:r>
          </a:p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exemplifying </a:t>
            </a:r>
            <a:r>
              <a:rPr lang="en-GB" dirty="0"/>
              <a:t>and sharing best practice across the health </a:t>
            </a:r>
            <a:r>
              <a:rPr lang="en-GB" dirty="0" smtClean="0"/>
              <a:t>system</a:t>
            </a:r>
          </a:p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improving </a:t>
            </a:r>
            <a:r>
              <a:rPr lang="en-GB" dirty="0"/>
              <a:t>training on infection prevention for NHS </a:t>
            </a:r>
            <a:r>
              <a:rPr lang="en-GB" dirty="0" smtClean="0"/>
              <a:t>staff</a:t>
            </a:r>
          </a:p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showing </a:t>
            </a:r>
            <a:r>
              <a:rPr lang="en-GB" dirty="0"/>
              <a:t>the figures for </a:t>
            </a:r>
            <a:r>
              <a:rPr lang="en-GB" i="1" dirty="0"/>
              <a:t>E. coli </a:t>
            </a:r>
            <a:r>
              <a:rPr lang="en-GB" dirty="0"/>
              <a:t>cases on wards, making them visible to patients and visitors in the same way that MRSA and </a:t>
            </a:r>
            <a:r>
              <a:rPr lang="en-GB" i="1" dirty="0"/>
              <a:t>C. </a:t>
            </a:r>
            <a:r>
              <a:rPr lang="en-GB" i="1" dirty="0" err="1"/>
              <a:t>difficile</a:t>
            </a:r>
            <a:r>
              <a:rPr lang="en-GB" i="1" dirty="0"/>
              <a:t> </a:t>
            </a:r>
            <a:r>
              <a:rPr lang="en-GB" dirty="0"/>
              <a:t>cases are currently </a:t>
            </a:r>
            <a:r>
              <a:rPr lang="en-GB" dirty="0" smtClean="0"/>
              <a:t>displayed</a:t>
            </a:r>
          </a:p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improving </a:t>
            </a:r>
            <a:r>
              <a:rPr lang="en-GB" dirty="0"/>
              <a:t>incentives to promote the reduction in infection rates e.g. with a £45 million quality </a:t>
            </a:r>
            <a:r>
              <a:rPr lang="en-GB" dirty="0" smtClean="0"/>
              <a:t>premium</a:t>
            </a:r>
          </a:p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working </a:t>
            </a:r>
            <a:r>
              <a:rPr lang="en-GB" dirty="0"/>
              <a:t>with the Care Quality Commission (CQC) to encourage a focus on infection prevention during inspections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07504" y="6443489"/>
            <a:ext cx="77152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charset="0"/>
                <a:cs typeface="Arial" charset="0"/>
              </a:rPr>
              <a:t>Ruth May letter, 15/07/2017.</a:t>
            </a:r>
            <a:endParaRPr lang="en-US" sz="16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1094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NHS improvement: resources to reduce GNBSI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>
              <a:buFont typeface="Arial" panose="020B0604020202020204" pitchFamily="34" charset="0"/>
              <a:buChar char="•"/>
            </a:pPr>
            <a:r>
              <a:rPr lang="en-GB" dirty="0"/>
              <a:t>an improvement resource of good practice, co-produced with Public Health England (PHE) and colleagues across the NHS, which will continue evolve as we understand the most effective </a:t>
            </a:r>
            <a:r>
              <a:rPr lang="en-GB" dirty="0" smtClean="0"/>
              <a:t>interventions</a:t>
            </a:r>
          </a:p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regular </a:t>
            </a:r>
            <a:r>
              <a:rPr lang="en-GB" dirty="0"/>
              <a:t>Performance Improvement Network events throughout the year for the NHS to share examples of good practice, successes and </a:t>
            </a:r>
            <a:r>
              <a:rPr lang="en-GB" dirty="0" smtClean="0"/>
              <a:t>challenges</a:t>
            </a:r>
          </a:p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visits </a:t>
            </a:r>
            <a:r>
              <a:rPr lang="en-GB" dirty="0"/>
              <a:t>to healthcare economies to understand and share good practice across the </a:t>
            </a:r>
            <a:r>
              <a:rPr lang="en-GB" dirty="0" smtClean="0"/>
              <a:t>country</a:t>
            </a:r>
          </a:p>
          <a:p>
            <a:pPr marL="365125">
              <a:buFont typeface="Arial" panose="020B0604020202020204" pitchFamily="34" charset="0"/>
              <a:buChar char="•"/>
            </a:pPr>
            <a:r>
              <a:rPr lang="en-GB" dirty="0" smtClean="0"/>
              <a:t>further </a:t>
            </a:r>
            <a:r>
              <a:rPr lang="en-GB" dirty="0"/>
              <a:t>analysis based on the data that PHE publishes to help organisations make rapid progress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07504" y="6443489"/>
            <a:ext cx="77152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charset="0"/>
                <a:cs typeface="Arial" charset="0"/>
              </a:rPr>
              <a:t>Ruth May letter, 15/07/2017.</a:t>
            </a:r>
            <a:endParaRPr lang="en-US" sz="16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51544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we really halve GNBSIs?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844450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63788" y="1528888"/>
            <a:ext cx="4068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GNBSI</a:t>
            </a:r>
            <a:endParaRPr lang="en-GB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92816" y="2429830"/>
            <a:ext cx="3816424" cy="655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044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6079</TotalTime>
  <Words>1280</Words>
  <Application>Microsoft Office PowerPoint</Application>
  <PresentationFormat>On-screen Show (4:3)</PresentationFormat>
  <Paragraphs>318</Paragraphs>
  <Slides>34</Slides>
  <Notes>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1_Bioquell Corp UK White PowerPoint Template v1.1</vt:lpstr>
      <vt:lpstr>PowerPoint Presentation</vt:lpstr>
      <vt:lpstr>Starters for 10…</vt:lpstr>
      <vt:lpstr>PowerPoint Presentation</vt:lpstr>
      <vt:lpstr>Rising threat from AMR-GNR</vt:lpstr>
      <vt:lpstr>Creating a monster</vt:lpstr>
      <vt:lpstr>What’s the problem? Antibiotic resistance +++</vt:lpstr>
      <vt:lpstr>What’s the problem? Poor clinical outcome</vt:lpstr>
      <vt:lpstr>What’s the problem? Rapid spread</vt:lpstr>
      <vt:lpstr>What’s the problem? £££</vt:lpstr>
      <vt:lpstr>National trends: mandatory surveillance</vt:lpstr>
      <vt:lpstr>ESPAUR 2016 report highlights</vt:lpstr>
      <vt:lpstr>PowerPoint Presentation</vt:lpstr>
      <vt:lpstr>Emergence of CPE in the UK </vt:lpstr>
      <vt:lpstr>The emerging threat of AMR GNR!</vt:lpstr>
      <vt:lpstr>Enterobacteriaceae vs. non-fermenters</vt:lpstr>
      <vt:lpstr>PowerPoint Presentation</vt:lpstr>
      <vt:lpstr>Acronym minefield</vt:lpstr>
      <vt:lpstr>MRSA bacteraemia, England 2001-2013</vt:lpstr>
      <vt:lpstr>C. difficile infection (CDI), England 2004-2013</vt:lpstr>
      <vt:lpstr>Does hand hygiene explain the reductions?</vt:lpstr>
      <vt:lpstr>Does antimicrobial stewardship explain the reduction?</vt:lpstr>
      <vt:lpstr>Why no reduction in MSSA or E. coli bacteraemia?</vt:lpstr>
      <vt:lpstr>Spurious correlation?</vt:lpstr>
      <vt:lpstr>MRSA bacteraemia, England 2001-2013</vt:lpstr>
      <vt:lpstr>Targeted approach to MRSA infection prevention</vt:lpstr>
      <vt:lpstr>‘Going further faster’ (2006)</vt:lpstr>
      <vt:lpstr>PowerPoint Presentation</vt:lpstr>
      <vt:lpstr>MRSA invasive infections, Europe</vt:lpstr>
      <vt:lpstr>Explanatory correlations in Europe?</vt:lpstr>
      <vt:lpstr>PowerPoint Presentation</vt:lpstr>
      <vt:lpstr>Understanding and preventing E. coli BSI</vt:lpstr>
      <vt:lpstr>NHS improvement: plans to reduce GNBSI</vt:lpstr>
      <vt:lpstr>NHS improvement: resources to reduce GNBSI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Jon Otter</cp:lastModifiedBy>
  <cp:revision>625</cp:revision>
  <dcterms:created xsi:type="dcterms:W3CDTF">2010-07-26T10:02:08Z</dcterms:created>
  <dcterms:modified xsi:type="dcterms:W3CDTF">2017-03-23T15:53:00Z</dcterms:modified>
</cp:coreProperties>
</file>