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59" r:id="rId2"/>
  </p:sldIdLst>
  <p:sldSz cx="30279975" cy="42808525"/>
  <p:notesSz cx="6805613" cy="9939338"/>
  <p:defaultTextStyle>
    <a:defPPr>
      <a:defRPr lang="en-US"/>
    </a:defPPr>
    <a:lvl1pPr marL="0" algn="l" defTabSz="4176431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1pPr>
    <a:lvl2pPr marL="2088215" algn="l" defTabSz="4176431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2pPr>
    <a:lvl3pPr marL="4176431" algn="l" defTabSz="4176431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3pPr>
    <a:lvl4pPr marL="6264646" algn="l" defTabSz="4176431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4pPr>
    <a:lvl5pPr marL="8352861" algn="l" defTabSz="4176431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5pPr>
    <a:lvl6pPr marL="10441076" algn="l" defTabSz="4176431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6pPr>
    <a:lvl7pPr marL="12529292" algn="l" defTabSz="4176431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7pPr>
    <a:lvl8pPr marL="14617507" algn="l" defTabSz="4176431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8pPr>
    <a:lvl9pPr marL="16705722" algn="l" defTabSz="4176431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Jon Otter" initials="JAO" lastIdx="1" clrIdx="0"/>
  <p:cmAuthor id="1" name="Dyakova, Eleonora" initials="DE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>
        <p:scale>
          <a:sx n="70" d="100"/>
          <a:sy n="70" d="100"/>
        </p:scale>
        <p:origin x="2868" y="4686"/>
      </p:cViewPr>
      <p:guideLst>
        <p:guide orient="horz" pos="13483"/>
        <p:guide pos="9537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3667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notesMaster" Target="notesMasters/notesMaster1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handoutMaster" Target="handoutMasters/handoutMaster1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s031\AppData\Local\Microsoft\Windows\Temporary%20Internet%20Files\Content.Outlook\4BEELKRL\Copy%20of%20Latest%20working%20-%20CPO%20May13-May17_IPS17_ANON_20170611_ED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DIRONE\Shared%20Data\IPC%20main\02_CPO%20Surveillance\CPO%20-%20Sid%20Mookerjee%20working%20spreadsheet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pivotSource>
    <c:name>[Copy of Latest working - CPO May13-May17_IPS17_ANON_20170611_ED_used for poster_12092017.xlsx]Pivot!PivotTable1</c:name>
    <c:fmtId val="14"/>
  </c:pivotSource>
  <c:chart>
    <c:title>
      <c:tx>
        <c:rich>
          <a:bodyPr/>
          <a:lstStyle/>
          <a:p>
            <a:pPr>
              <a:defRPr sz="2800"/>
            </a:pPr>
            <a:r>
              <a:rPr lang="en-GB" sz="2800"/>
              <a:t>Figure 1: New Delhi metallo-beta-lactamase 1 (NDM) clusters, any species, by speciality </a:t>
            </a:r>
          </a:p>
        </c:rich>
      </c:tx>
      <c:layout/>
      <c:overlay val="1"/>
    </c:title>
    <c:autoTitleDeleted val="0"/>
    <c:pivotFmts>
      <c:pivotFmt>
        <c:idx val="0"/>
      </c:pivotFmt>
      <c:pivotFmt>
        <c:idx val="1"/>
      </c:pivotFmt>
      <c:pivotFmt>
        <c:idx val="2"/>
      </c:pivotFmt>
      <c:pivotFmt>
        <c:idx val="3"/>
      </c:pivotFmt>
      <c:pivotFmt>
        <c:idx val="4"/>
      </c:pivotFmt>
      <c:pivotFmt>
        <c:idx val="5"/>
      </c:pivotFmt>
      <c:pivotFmt>
        <c:idx val="6"/>
      </c:pivotFmt>
      <c:pivotFmt>
        <c:idx val="7"/>
      </c:pivotFmt>
      <c:pivotFmt>
        <c:idx val="8"/>
      </c:pivotFmt>
      <c:pivotFmt>
        <c:idx val="9"/>
      </c:pivotFmt>
      <c:pivotFmt>
        <c:idx val="10"/>
      </c:pivotFmt>
      <c:pivotFmt>
        <c:idx val="11"/>
      </c:pivotFmt>
      <c:pivotFmt>
        <c:idx val="12"/>
      </c:pivotFmt>
      <c:pivotFmt>
        <c:idx val="13"/>
      </c:pivotFmt>
      <c:pivotFmt>
        <c:idx val="14"/>
      </c:pivotFmt>
      <c:pivotFmt>
        <c:idx val="15"/>
      </c:pivotFmt>
      <c:pivotFmt>
        <c:idx val="16"/>
      </c:pivotFmt>
      <c:pivotFmt>
        <c:idx val="17"/>
      </c:pivotFmt>
      <c:pivotFmt>
        <c:idx val="18"/>
      </c:pivotFmt>
      <c:pivotFmt>
        <c:idx val="19"/>
      </c:pivotFmt>
      <c:pivotFmt>
        <c:idx val="20"/>
      </c:pivotFmt>
      <c:pivotFmt>
        <c:idx val="21"/>
      </c:pivotFmt>
      <c:pivotFmt>
        <c:idx val="22"/>
      </c:pivotFmt>
      <c:pivotFmt>
        <c:idx val="23"/>
      </c:pivotFmt>
      <c:pivotFmt>
        <c:idx val="24"/>
      </c:pivotFmt>
      <c:pivotFmt>
        <c:idx val="25"/>
      </c:pivotFmt>
      <c:pivotFmt>
        <c:idx val="26"/>
      </c:pivotFmt>
      <c:pivotFmt>
        <c:idx val="27"/>
      </c:pivotFmt>
      <c:pivotFmt>
        <c:idx val="28"/>
      </c:pivotFmt>
      <c:pivotFmt>
        <c:idx val="29"/>
      </c:pivotFmt>
      <c:pivotFmt>
        <c:idx val="30"/>
      </c:pivotFmt>
      <c:pivotFmt>
        <c:idx val="31"/>
      </c:pivotFmt>
      <c:pivotFmt>
        <c:idx val="32"/>
      </c:pivotFmt>
      <c:pivotFmt>
        <c:idx val="33"/>
      </c:pivotFmt>
      <c:pivotFmt>
        <c:idx val="34"/>
      </c:pivotFmt>
      <c:pivotFmt>
        <c:idx val="35"/>
      </c:pivotFmt>
      <c:pivotFmt>
        <c:idx val="36"/>
      </c:pivotFmt>
      <c:pivotFmt>
        <c:idx val="37"/>
      </c:pivotFmt>
      <c:pivotFmt>
        <c:idx val="38"/>
      </c:pivotFmt>
      <c:pivotFmt>
        <c:idx val="39"/>
      </c:pivotFmt>
      <c:pivotFmt>
        <c:idx val="40"/>
      </c:pivotFmt>
      <c:pivotFmt>
        <c:idx val="41"/>
      </c:pivotFmt>
      <c:pivotFmt>
        <c:idx val="42"/>
      </c:pivotFmt>
      <c:pivotFmt>
        <c:idx val="43"/>
      </c:pivotFmt>
      <c:pivotFmt>
        <c:idx val="44"/>
      </c:pivotFmt>
      <c:pivotFmt>
        <c:idx val="45"/>
      </c:pivotFmt>
      <c:pivotFmt>
        <c:idx val="46"/>
      </c:pivotFmt>
      <c:pivotFmt>
        <c:idx val="47"/>
      </c:pivotFmt>
      <c:pivotFmt>
        <c:idx val="48"/>
      </c:pivotFmt>
      <c:pivotFmt>
        <c:idx val="49"/>
      </c:pivotFmt>
      <c:pivotFmt>
        <c:idx val="50"/>
      </c:pivotFmt>
      <c:pivotFmt>
        <c:idx val="51"/>
      </c:pivotFmt>
      <c:pivotFmt>
        <c:idx val="52"/>
      </c:pivotFmt>
      <c:pivotFmt>
        <c:idx val="53"/>
      </c:pivotFmt>
      <c:pivotFmt>
        <c:idx val="54"/>
      </c:pivotFmt>
      <c:pivotFmt>
        <c:idx val="55"/>
      </c:pivotFmt>
      <c:pivotFmt>
        <c:idx val="56"/>
      </c:pivotFmt>
      <c:pivotFmt>
        <c:idx val="57"/>
      </c:pivotFmt>
      <c:pivotFmt>
        <c:idx val="58"/>
      </c:pivotFmt>
      <c:pivotFmt>
        <c:idx val="59"/>
      </c:pivotFmt>
      <c:pivotFmt>
        <c:idx val="60"/>
      </c:pivotFmt>
      <c:pivotFmt>
        <c:idx val="61"/>
      </c:pivotFmt>
      <c:pivotFmt>
        <c:idx val="62"/>
      </c:pivotFmt>
      <c:pivotFmt>
        <c:idx val="63"/>
      </c:pivotFmt>
      <c:pivotFmt>
        <c:idx val="64"/>
      </c:pivotFmt>
      <c:pivotFmt>
        <c:idx val="65"/>
      </c:pivotFmt>
      <c:pivotFmt>
        <c:idx val="66"/>
      </c:pivotFmt>
      <c:pivotFmt>
        <c:idx val="67"/>
      </c:pivotFmt>
      <c:pivotFmt>
        <c:idx val="68"/>
      </c:pivotFmt>
      <c:pivotFmt>
        <c:idx val="69"/>
      </c:pivotFmt>
      <c:pivotFmt>
        <c:idx val="70"/>
      </c:pivotFmt>
      <c:pivotFmt>
        <c:idx val="71"/>
      </c:pivotFmt>
      <c:pivotFmt>
        <c:idx val="72"/>
      </c:pivotFmt>
      <c:pivotFmt>
        <c:idx val="73"/>
      </c:pivotFmt>
      <c:pivotFmt>
        <c:idx val="74"/>
      </c:pivotFmt>
      <c:pivotFmt>
        <c:idx val="75"/>
      </c:pivotFmt>
      <c:pivotFmt>
        <c:idx val="76"/>
      </c:pivotFmt>
      <c:pivotFmt>
        <c:idx val="77"/>
      </c:pivotFmt>
      <c:pivotFmt>
        <c:idx val="78"/>
      </c:pivotFmt>
      <c:pivotFmt>
        <c:idx val="79"/>
      </c:pivotFmt>
      <c:pivotFmt>
        <c:idx val="80"/>
      </c:pivotFmt>
      <c:pivotFmt>
        <c:idx val="81"/>
      </c:pivotFmt>
      <c:pivotFmt>
        <c:idx val="82"/>
      </c:pivotFmt>
      <c:pivotFmt>
        <c:idx val="83"/>
      </c:pivotFmt>
      <c:pivotFmt>
        <c:idx val="84"/>
      </c:pivotFmt>
      <c:pivotFmt>
        <c:idx val="85"/>
      </c:pivotFmt>
      <c:pivotFmt>
        <c:idx val="86"/>
      </c:pivotFmt>
      <c:pivotFmt>
        <c:idx val="87"/>
      </c:pivotFmt>
      <c:pivotFmt>
        <c:idx val="88"/>
      </c:pivotFmt>
      <c:pivotFmt>
        <c:idx val="89"/>
      </c:pivotFmt>
      <c:pivotFmt>
        <c:idx val="90"/>
      </c:pivotFmt>
      <c:pivotFmt>
        <c:idx val="91"/>
      </c:pivotFmt>
      <c:pivotFmt>
        <c:idx val="92"/>
      </c:pivotFmt>
      <c:pivotFmt>
        <c:idx val="93"/>
      </c:pivotFmt>
      <c:pivotFmt>
        <c:idx val="94"/>
      </c:pivotFmt>
      <c:pivotFmt>
        <c:idx val="95"/>
      </c:pivotFmt>
      <c:pivotFmt>
        <c:idx val="96"/>
      </c:pivotFmt>
      <c:pivotFmt>
        <c:idx val="97"/>
      </c:pivotFmt>
      <c:pivotFmt>
        <c:idx val="98"/>
      </c:pivotFmt>
      <c:pivotFmt>
        <c:idx val="99"/>
      </c:pivotFmt>
      <c:pivotFmt>
        <c:idx val="100"/>
      </c:pivotFmt>
      <c:pivotFmt>
        <c:idx val="101"/>
      </c:pivotFmt>
      <c:pivotFmt>
        <c:idx val="102"/>
      </c:pivotFmt>
      <c:pivotFmt>
        <c:idx val="103"/>
      </c:pivotFmt>
      <c:pivotFmt>
        <c:idx val="104"/>
      </c:pivotFmt>
      <c:pivotFmt>
        <c:idx val="105"/>
      </c:pivotFmt>
      <c:pivotFmt>
        <c:idx val="106"/>
      </c:pivotFmt>
      <c:pivotFmt>
        <c:idx val="107"/>
      </c:pivotFmt>
      <c:pivotFmt>
        <c:idx val="108"/>
      </c:pivotFmt>
      <c:pivotFmt>
        <c:idx val="109"/>
      </c:pivotFmt>
      <c:pivotFmt>
        <c:idx val="110"/>
      </c:pivotFmt>
      <c:pivotFmt>
        <c:idx val="111"/>
      </c:pivotFmt>
      <c:pivotFmt>
        <c:idx val="112"/>
      </c:pivotFmt>
      <c:pivotFmt>
        <c:idx val="113"/>
      </c:pivotFmt>
      <c:pivotFmt>
        <c:idx val="114"/>
      </c:pivotFmt>
      <c:pivotFmt>
        <c:idx val="115"/>
      </c:pivotFmt>
      <c:pivotFmt>
        <c:idx val="116"/>
      </c:pivotFmt>
      <c:pivotFmt>
        <c:idx val="117"/>
      </c:pivotFmt>
      <c:pivotFmt>
        <c:idx val="118"/>
      </c:pivotFmt>
      <c:pivotFmt>
        <c:idx val="119"/>
      </c:pivotFmt>
      <c:pivotFmt>
        <c:idx val="120"/>
      </c:pivotFmt>
      <c:pivotFmt>
        <c:idx val="121"/>
      </c:pivotFmt>
      <c:pivotFmt>
        <c:idx val="122"/>
      </c:pivotFmt>
      <c:pivotFmt>
        <c:idx val="123"/>
      </c:pivotFmt>
      <c:pivotFmt>
        <c:idx val="124"/>
      </c:pivotFmt>
      <c:pivotFmt>
        <c:idx val="125"/>
      </c:pivotFmt>
      <c:pivotFmt>
        <c:idx val="126"/>
      </c:pivotFmt>
      <c:pivotFmt>
        <c:idx val="127"/>
      </c:pivotFmt>
      <c:pivotFmt>
        <c:idx val="128"/>
      </c:pivotFmt>
      <c:pivotFmt>
        <c:idx val="129"/>
      </c:pivotFmt>
      <c:pivotFmt>
        <c:idx val="130"/>
      </c:pivotFmt>
      <c:pivotFmt>
        <c:idx val="131"/>
      </c:pivotFmt>
      <c:pivotFmt>
        <c:idx val="132"/>
      </c:pivotFmt>
      <c:pivotFmt>
        <c:idx val="133"/>
      </c:pivotFmt>
      <c:pivotFmt>
        <c:idx val="134"/>
      </c:pivotFmt>
      <c:pivotFmt>
        <c:idx val="135"/>
      </c:pivotFmt>
      <c:pivotFmt>
        <c:idx val="136"/>
      </c:pivotFmt>
      <c:pivotFmt>
        <c:idx val="137"/>
      </c:pivotFmt>
      <c:pivotFmt>
        <c:idx val="138"/>
      </c:pivotFmt>
      <c:pivotFmt>
        <c:idx val="139"/>
      </c:pivotFmt>
      <c:pivotFmt>
        <c:idx val="140"/>
      </c:pivotFmt>
      <c:pivotFmt>
        <c:idx val="141"/>
      </c:pivotFmt>
      <c:pivotFmt>
        <c:idx val="142"/>
      </c:pivotFmt>
      <c:pivotFmt>
        <c:idx val="143"/>
      </c:pivotFmt>
      <c:pivotFmt>
        <c:idx val="144"/>
      </c:pivotFmt>
      <c:pivotFmt>
        <c:idx val="145"/>
      </c:pivotFmt>
      <c:pivotFmt>
        <c:idx val="146"/>
      </c:pivotFmt>
      <c:pivotFmt>
        <c:idx val="147"/>
      </c:pivotFmt>
      <c:pivotFmt>
        <c:idx val="148"/>
      </c:pivotFmt>
      <c:pivotFmt>
        <c:idx val="149"/>
      </c:pivotFmt>
      <c:pivotFmt>
        <c:idx val="150"/>
      </c:pivotFmt>
      <c:pivotFmt>
        <c:idx val="151"/>
      </c:pivotFmt>
      <c:pivotFmt>
        <c:idx val="152"/>
      </c:pivotFmt>
      <c:pivotFmt>
        <c:idx val="153"/>
      </c:pivotFmt>
      <c:pivotFmt>
        <c:idx val="154"/>
      </c:pivotFmt>
      <c:pivotFmt>
        <c:idx val="155"/>
      </c:pivotFmt>
      <c:pivotFmt>
        <c:idx val="156"/>
      </c:pivotFmt>
      <c:pivotFmt>
        <c:idx val="157"/>
      </c:pivotFmt>
      <c:pivotFmt>
        <c:idx val="158"/>
      </c:pivotFmt>
      <c:pivotFmt>
        <c:idx val="159"/>
      </c:pivotFmt>
      <c:pivotFmt>
        <c:idx val="160"/>
      </c:pivotFmt>
      <c:pivotFmt>
        <c:idx val="161"/>
      </c:pivotFmt>
      <c:pivotFmt>
        <c:idx val="162"/>
      </c:pivotFmt>
      <c:pivotFmt>
        <c:idx val="163"/>
      </c:pivotFmt>
      <c:pivotFmt>
        <c:idx val="164"/>
      </c:pivotFmt>
      <c:pivotFmt>
        <c:idx val="165"/>
      </c:pivotFmt>
      <c:pivotFmt>
        <c:idx val="166"/>
      </c:pivotFmt>
      <c:pivotFmt>
        <c:idx val="167"/>
      </c:pivotFmt>
      <c:pivotFmt>
        <c:idx val="168"/>
      </c:pivotFmt>
      <c:pivotFmt>
        <c:idx val="169"/>
      </c:pivotFmt>
      <c:pivotFmt>
        <c:idx val="170"/>
      </c:pivotFmt>
      <c:pivotFmt>
        <c:idx val="171"/>
      </c:pivotFmt>
      <c:pivotFmt>
        <c:idx val="172"/>
        <c:spPr>
          <a:ln w="25400">
            <a:noFill/>
          </a:ln>
        </c:spPr>
        <c:marker>
          <c:symbol val="none"/>
        </c:marker>
      </c:pivotFmt>
      <c:pivotFmt>
        <c:idx val="173"/>
        <c:spPr>
          <a:ln w="25400">
            <a:noFill/>
          </a:ln>
        </c:spPr>
        <c:marker>
          <c:symbol val="none"/>
        </c:marker>
      </c:pivotFmt>
      <c:pivotFmt>
        <c:idx val="174"/>
        <c:spPr>
          <a:ln w="25400">
            <a:noFill/>
          </a:ln>
        </c:spPr>
        <c:marker>
          <c:symbol val="none"/>
        </c:marker>
      </c:pivotFmt>
      <c:pivotFmt>
        <c:idx val="175"/>
        <c:spPr>
          <a:ln w="25400">
            <a:noFill/>
          </a:ln>
        </c:spPr>
        <c:marker>
          <c:symbol val="none"/>
        </c:marker>
      </c:pivotFmt>
      <c:pivotFmt>
        <c:idx val="176"/>
        <c:spPr>
          <a:ln w="25400">
            <a:noFill/>
          </a:ln>
        </c:spPr>
        <c:marker>
          <c:symbol val="none"/>
        </c:marker>
      </c:pivotFmt>
      <c:pivotFmt>
        <c:idx val="177"/>
        <c:spPr>
          <a:ln w="25400">
            <a:noFill/>
          </a:ln>
        </c:spPr>
        <c:marker>
          <c:symbol val="none"/>
        </c:marker>
      </c:pivotFmt>
      <c:pivotFmt>
        <c:idx val="178"/>
        <c:spPr>
          <a:ln w="25400">
            <a:noFill/>
          </a:ln>
        </c:spPr>
        <c:marker>
          <c:symbol val="none"/>
        </c:marker>
      </c:pivotFmt>
      <c:pivotFmt>
        <c:idx val="179"/>
        <c:spPr>
          <a:ln w="25400">
            <a:noFill/>
          </a:ln>
        </c:spPr>
        <c:marker>
          <c:symbol val="none"/>
        </c:marker>
      </c:pivotFmt>
      <c:pivotFmt>
        <c:idx val="180"/>
        <c:spPr>
          <a:ln w="25400">
            <a:noFill/>
          </a:ln>
        </c:spPr>
        <c:marker>
          <c:symbol val="none"/>
        </c:marker>
      </c:pivotFmt>
      <c:pivotFmt>
        <c:idx val="181"/>
        <c:spPr>
          <a:ln w="25400">
            <a:noFill/>
          </a:ln>
        </c:spPr>
        <c:marker>
          <c:symbol val="none"/>
        </c:marker>
      </c:pivotFmt>
      <c:pivotFmt>
        <c:idx val="182"/>
        <c:spPr>
          <a:ln w="25400">
            <a:noFill/>
          </a:ln>
        </c:spPr>
        <c:marker>
          <c:symbol val="none"/>
        </c:marker>
      </c:pivotFmt>
      <c:pivotFmt>
        <c:idx val="183"/>
        <c:spPr>
          <a:ln w="25400">
            <a:noFill/>
          </a:ln>
        </c:spPr>
        <c:marker>
          <c:symbol val="none"/>
        </c:marker>
      </c:pivotFmt>
      <c:pivotFmt>
        <c:idx val="184"/>
        <c:marker>
          <c:symbol val="none"/>
        </c:marker>
      </c:pivotFmt>
      <c:pivotFmt>
        <c:idx val="185"/>
        <c:spPr>
          <a:ln w="25400">
            <a:noFill/>
          </a:ln>
        </c:spPr>
        <c:marker>
          <c:symbol val="none"/>
        </c:marker>
      </c:pivotFmt>
      <c:pivotFmt>
        <c:idx val="186"/>
        <c:spPr>
          <a:ln w="25400">
            <a:noFill/>
          </a:ln>
        </c:spPr>
        <c:marker>
          <c:symbol val="none"/>
        </c:marker>
      </c:pivotFmt>
      <c:pivotFmt>
        <c:idx val="187"/>
        <c:spPr>
          <a:ln w="25400">
            <a:noFill/>
          </a:ln>
        </c:spPr>
        <c:marker>
          <c:symbol val="none"/>
        </c:marker>
      </c:pivotFmt>
      <c:pivotFmt>
        <c:idx val="188"/>
        <c:spPr>
          <a:ln w="25400">
            <a:noFill/>
          </a:ln>
        </c:spPr>
        <c:marker>
          <c:symbol val="none"/>
        </c:marker>
      </c:pivotFmt>
      <c:pivotFmt>
        <c:idx val="189"/>
        <c:spPr>
          <a:ln w="25400">
            <a:noFill/>
          </a:ln>
        </c:spPr>
        <c:marker>
          <c:symbol val="none"/>
        </c:marker>
      </c:pivotFmt>
      <c:pivotFmt>
        <c:idx val="190"/>
        <c:spPr>
          <a:ln w="25400">
            <a:noFill/>
          </a:ln>
        </c:spPr>
        <c:marker>
          <c:symbol val="none"/>
        </c:marker>
      </c:pivotFmt>
      <c:pivotFmt>
        <c:idx val="191"/>
        <c:spPr>
          <a:ln w="25400">
            <a:noFill/>
          </a:ln>
        </c:spPr>
        <c:marker>
          <c:symbol val="none"/>
        </c:marker>
      </c:pivotFmt>
      <c:pivotFmt>
        <c:idx val="192"/>
        <c:spPr>
          <a:ln w="25400">
            <a:noFill/>
          </a:ln>
        </c:spPr>
        <c:marker>
          <c:symbol val="none"/>
        </c:marker>
      </c:pivotFmt>
      <c:pivotFmt>
        <c:idx val="193"/>
        <c:spPr>
          <a:ln w="25400">
            <a:noFill/>
          </a:ln>
        </c:spPr>
        <c:marker>
          <c:symbol val="none"/>
        </c:marker>
      </c:pivotFmt>
      <c:pivotFmt>
        <c:idx val="194"/>
        <c:spPr>
          <a:ln w="25400">
            <a:noFill/>
          </a:ln>
        </c:spPr>
        <c:marker>
          <c:symbol val="none"/>
        </c:marker>
      </c:pivotFmt>
      <c:pivotFmt>
        <c:idx val="195"/>
        <c:spPr>
          <a:ln w="25400">
            <a:noFill/>
          </a:ln>
        </c:spPr>
        <c:marker>
          <c:symbol val="none"/>
        </c:marker>
      </c:pivotFmt>
      <c:pivotFmt>
        <c:idx val="196"/>
        <c:spPr>
          <a:ln w="25400">
            <a:noFill/>
          </a:ln>
        </c:spPr>
        <c:marker>
          <c:symbol val="none"/>
        </c:marker>
      </c:pivotFmt>
      <c:pivotFmt>
        <c:idx val="197"/>
        <c:spPr>
          <a:ln w="25400">
            <a:noFill/>
          </a:ln>
        </c:spPr>
        <c:marker>
          <c:symbol val="none"/>
        </c:marker>
      </c:pivotFmt>
      <c:pivotFmt>
        <c:idx val="198"/>
        <c:spPr>
          <a:ln w="25400">
            <a:noFill/>
          </a:ln>
        </c:spPr>
        <c:marker>
          <c:symbol val="none"/>
        </c:marker>
      </c:pivotFmt>
      <c:pivotFmt>
        <c:idx val="199"/>
        <c:spPr>
          <a:ln w="25400">
            <a:noFill/>
          </a:ln>
        </c:spPr>
        <c:marker>
          <c:symbol val="none"/>
        </c:marker>
      </c:pivotFmt>
      <c:pivotFmt>
        <c:idx val="200"/>
        <c:spPr>
          <a:ln w="25400">
            <a:noFill/>
          </a:ln>
        </c:spPr>
        <c:marker>
          <c:symbol val="none"/>
        </c:marker>
      </c:pivotFmt>
      <c:pivotFmt>
        <c:idx val="201"/>
        <c:spPr>
          <a:ln w="25400">
            <a:noFill/>
          </a:ln>
        </c:spPr>
        <c:marker>
          <c:symbol val="none"/>
        </c:marker>
      </c:pivotFmt>
      <c:pivotFmt>
        <c:idx val="202"/>
        <c:spPr>
          <a:ln w="25400">
            <a:noFill/>
          </a:ln>
        </c:spPr>
        <c:marker>
          <c:symbol val="none"/>
        </c:marker>
      </c:pivotFmt>
      <c:pivotFmt>
        <c:idx val="203"/>
        <c:spPr>
          <a:ln w="25400">
            <a:noFill/>
          </a:ln>
        </c:spPr>
        <c:marker>
          <c:symbol val="none"/>
        </c:marker>
      </c:pivotFmt>
      <c:pivotFmt>
        <c:idx val="204"/>
        <c:spPr>
          <a:ln w="25400">
            <a:noFill/>
          </a:ln>
        </c:spPr>
        <c:marker>
          <c:symbol val="none"/>
        </c:marker>
      </c:pivotFmt>
      <c:pivotFmt>
        <c:idx val="205"/>
        <c:spPr>
          <a:ln w="25400">
            <a:noFill/>
          </a:ln>
        </c:spPr>
        <c:marker>
          <c:symbol val="none"/>
        </c:marker>
      </c:pivotFmt>
      <c:pivotFmt>
        <c:idx val="206"/>
        <c:spPr>
          <a:ln w="25400">
            <a:noFill/>
          </a:ln>
        </c:spPr>
        <c:marker>
          <c:symbol val="none"/>
        </c:marker>
      </c:pivotFmt>
      <c:pivotFmt>
        <c:idx val="207"/>
        <c:spPr>
          <a:ln w="25400">
            <a:noFill/>
          </a:ln>
        </c:spPr>
        <c:marker>
          <c:symbol val="none"/>
        </c:marker>
      </c:pivotFmt>
      <c:pivotFmt>
        <c:idx val="208"/>
        <c:spPr>
          <a:ln w="25400">
            <a:noFill/>
          </a:ln>
        </c:spPr>
        <c:marker>
          <c:symbol val="none"/>
        </c:marker>
      </c:pivotFmt>
      <c:pivotFmt>
        <c:idx val="209"/>
        <c:spPr>
          <a:ln w="25400">
            <a:noFill/>
          </a:ln>
        </c:spPr>
        <c:marker>
          <c:symbol val="none"/>
        </c:marker>
      </c:pivotFmt>
      <c:pivotFmt>
        <c:idx val="210"/>
        <c:spPr>
          <a:ln w="25400">
            <a:noFill/>
          </a:ln>
        </c:spPr>
        <c:marker>
          <c:symbol val="none"/>
        </c:marker>
      </c:pivotFmt>
      <c:pivotFmt>
        <c:idx val="211"/>
        <c:spPr>
          <a:ln w="25400">
            <a:noFill/>
          </a:ln>
        </c:spPr>
        <c:marker>
          <c:symbol val="none"/>
        </c:marker>
      </c:pivotFmt>
      <c:pivotFmt>
        <c:idx val="212"/>
        <c:spPr>
          <a:ln w="25400">
            <a:noFill/>
          </a:ln>
        </c:spPr>
        <c:marker>
          <c:symbol val="none"/>
        </c:marker>
      </c:pivotFmt>
      <c:pivotFmt>
        <c:idx val="213"/>
        <c:spPr>
          <a:ln w="25400">
            <a:noFill/>
          </a:ln>
        </c:spPr>
        <c:marker>
          <c:symbol val="none"/>
        </c:marker>
      </c:pivotFmt>
      <c:pivotFmt>
        <c:idx val="214"/>
        <c:spPr>
          <a:ln w="25400">
            <a:noFill/>
          </a:ln>
        </c:spPr>
        <c:marker>
          <c:symbol val="none"/>
        </c:marker>
      </c:pivotFmt>
      <c:pivotFmt>
        <c:idx val="215"/>
        <c:spPr>
          <a:ln w="25400">
            <a:noFill/>
          </a:ln>
        </c:spPr>
        <c:marker>
          <c:symbol val="none"/>
        </c:marker>
      </c:pivotFmt>
      <c:pivotFmt>
        <c:idx val="216"/>
        <c:spPr>
          <a:ln w="25400">
            <a:noFill/>
          </a:ln>
        </c:spPr>
        <c:marker>
          <c:symbol val="none"/>
        </c:marker>
      </c:pivotFmt>
      <c:pivotFmt>
        <c:idx val="217"/>
        <c:spPr>
          <a:ln w="25400">
            <a:noFill/>
          </a:ln>
        </c:spPr>
        <c:marker>
          <c:symbol val="none"/>
        </c:marker>
      </c:pivotFmt>
      <c:pivotFmt>
        <c:idx val="218"/>
        <c:spPr>
          <a:ln w="25400">
            <a:noFill/>
          </a:ln>
        </c:spPr>
        <c:marker>
          <c:symbol val="none"/>
        </c:marker>
      </c:pivotFmt>
      <c:pivotFmt>
        <c:idx val="219"/>
        <c:spPr>
          <a:ln w="25400">
            <a:noFill/>
          </a:ln>
        </c:spPr>
        <c:marker>
          <c:symbol val="none"/>
        </c:marker>
      </c:pivotFmt>
      <c:pivotFmt>
        <c:idx val="220"/>
        <c:spPr>
          <a:ln w="25400">
            <a:noFill/>
          </a:ln>
        </c:spPr>
        <c:marker>
          <c:symbol val="none"/>
        </c:marker>
      </c:pivotFmt>
      <c:pivotFmt>
        <c:idx val="221"/>
        <c:spPr>
          <a:ln w="25400">
            <a:noFill/>
          </a:ln>
        </c:spPr>
        <c:marker>
          <c:symbol val="none"/>
        </c:marker>
      </c:pivotFmt>
      <c:pivotFmt>
        <c:idx val="222"/>
        <c:spPr>
          <a:ln w="25400">
            <a:noFill/>
          </a:ln>
        </c:spPr>
        <c:marker>
          <c:symbol val="none"/>
        </c:marker>
      </c:pivotFmt>
      <c:pivotFmt>
        <c:idx val="223"/>
        <c:spPr>
          <a:ln w="25400">
            <a:noFill/>
          </a:ln>
        </c:spPr>
        <c:marker>
          <c:symbol val="none"/>
        </c:marker>
      </c:pivotFmt>
      <c:pivotFmt>
        <c:idx val="224"/>
        <c:spPr>
          <a:ln w="25400">
            <a:noFill/>
          </a:ln>
        </c:spPr>
        <c:marker>
          <c:symbol val="none"/>
        </c:marker>
      </c:pivotFmt>
      <c:pivotFmt>
        <c:idx val="225"/>
        <c:spPr>
          <a:ln w="25400">
            <a:noFill/>
          </a:ln>
        </c:spPr>
        <c:marker>
          <c:symbol val="none"/>
        </c:marker>
      </c:pivotFmt>
      <c:pivotFmt>
        <c:idx val="226"/>
        <c:spPr>
          <a:ln w="25400">
            <a:noFill/>
          </a:ln>
        </c:spPr>
        <c:marker>
          <c:symbol val="none"/>
        </c:marker>
      </c:pivotFmt>
      <c:pivotFmt>
        <c:idx val="227"/>
        <c:spPr>
          <a:ln w="25400">
            <a:noFill/>
          </a:ln>
        </c:spPr>
        <c:marker>
          <c:symbol val="none"/>
        </c:marker>
      </c:pivotFmt>
      <c:pivotFmt>
        <c:idx val="228"/>
        <c:spPr>
          <a:ln w="25400">
            <a:noFill/>
          </a:ln>
        </c:spPr>
        <c:marker>
          <c:symbol val="none"/>
        </c:marker>
      </c:pivotFmt>
      <c:pivotFmt>
        <c:idx val="229"/>
        <c:spPr>
          <a:ln w="25400">
            <a:noFill/>
          </a:ln>
        </c:spPr>
        <c:marker>
          <c:symbol val="none"/>
        </c:marker>
      </c:pivotFmt>
      <c:pivotFmt>
        <c:idx val="230"/>
        <c:spPr>
          <a:ln w="25400">
            <a:noFill/>
          </a:ln>
        </c:spPr>
        <c:marker>
          <c:symbol val="none"/>
        </c:marker>
      </c:pivotFmt>
      <c:pivotFmt>
        <c:idx val="231"/>
        <c:spPr>
          <a:ln w="25400">
            <a:noFill/>
          </a:ln>
        </c:spPr>
        <c:marker>
          <c:symbol val="none"/>
        </c:marker>
      </c:pivotFmt>
      <c:pivotFmt>
        <c:idx val="232"/>
        <c:spPr>
          <a:ln w="25400">
            <a:noFill/>
          </a:ln>
        </c:spPr>
        <c:marker>
          <c:symbol val="none"/>
        </c:marker>
      </c:pivotFmt>
      <c:pivotFmt>
        <c:idx val="233"/>
        <c:spPr>
          <a:ln w="25400">
            <a:noFill/>
          </a:ln>
        </c:spPr>
        <c:marker>
          <c:symbol val="none"/>
        </c:marker>
      </c:pivotFmt>
      <c:pivotFmt>
        <c:idx val="234"/>
        <c:spPr>
          <a:ln w="25400">
            <a:noFill/>
          </a:ln>
        </c:spPr>
        <c:marker>
          <c:symbol val="none"/>
        </c:marker>
      </c:pivotFmt>
      <c:pivotFmt>
        <c:idx val="235"/>
        <c:spPr>
          <a:ln w="25400">
            <a:noFill/>
          </a:ln>
        </c:spPr>
        <c:marker>
          <c:symbol val="none"/>
        </c:marker>
      </c:pivotFmt>
      <c:pivotFmt>
        <c:idx val="236"/>
        <c:spPr>
          <a:ln w="25400">
            <a:noFill/>
          </a:ln>
        </c:spPr>
        <c:marker>
          <c:symbol val="none"/>
        </c:marker>
      </c:pivotFmt>
      <c:pivotFmt>
        <c:idx val="237"/>
        <c:spPr>
          <a:ln w="25400">
            <a:noFill/>
          </a:ln>
        </c:spPr>
        <c:marker>
          <c:symbol val="none"/>
        </c:marker>
      </c:pivotFmt>
      <c:pivotFmt>
        <c:idx val="238"/>
        <c:spPr>
          <a:ln w="25400">
            <a:noFill/>
          </a:ln>
        </c:spPr>
        <c:marker>
          <c:symbol val="none"/>
        </c:marker>
      </c:pivotFmt>
      <c:pivotFmt>
        <c:idx val="239"/>
        <c:spPr>
          <a:ln w="25400">
            <a:noFill/>
          </a:ln>
        </c:spPr>
        <c:marker>
          <c:symbol val="none"/>
        </c:marker>
      </c:pivotFmt>
      <c:pivotFmt>
        <c:idx val="240"/>
        <c:spPr>
          <a:ln w="25400">
            <a:noFill/>
          </a:ln>
        </c:spPr>
        <c:marker>
          <c:symbol val="none"/>
        </c:marker>
      </c:pivotFmt>
      <c:pivotFmt>
        <c:idx val="241"/>
        <c:spPr>
          <a:ln w="25400">
            <a:noFill/>
          </a:ln>
        </c:spPr>
        <c:marker>
          <c:symbol val="none"/>
        </c:marker>
      </c:pivotFmt>
      <c:pivotFmt>
        <c:idx val="242"/>
        <c:spPr>
          <a:ln w="25400">
            <a:noFill/>
          </a:ln>
        </c:spPr>
        <c:marker>
          <c:symbol val="none"/>
        </c:marker>
      </c:pivotFmt>
      <c:pivotFmt>
        <c:idx val="243"/>
        <c:spPr>
          <a:ln w="25400">
            <a:noFill/>
          </a:ln>
        </c:spPr>
        <c:marker>
          <c:symbol val="none"/>
        </c:marker>
      </c:pivotFmt>
      <c:pivotFmt>
        <c:idx val="244"/>
        <c:spPr>
          <a:ln w="25400">
            <a:noFill/>
          </a:ln>
        </c:spPr>
        <c:marker>
          <c:symbol val="none"/>
        </c:marker>
      </c:pivotFmt>
      <c:pivotFmt>
        <c:idx val="245"/>
        <c:spPr>
          <a:ln w="25400">
            <a:noFill/>
          </a:ln>
        </c:spPr>
        <c:marker>
          <c:symbol val="none"/>
        </c:marker>
      </c:pivotFmt>
      <c:pivotFmt>
        <c:idx val="246"/>
        <c:spPr>
          <a:ln w="25400">
            <a:noFill/>
          </a:ln>
        </c:spPr>
        <c:marker>
          <c:symbol val="none"/>
        </c:marker>
      </c:pivotFmt>
      <c:pivotFmt>
        <c:idx val="247"/>
        <c:spPr>
          <a:ln w="25400">
            <a:noFill/>
          </a:ln>
        </c:spPr>
        <c:marker>
          <c:symbol val="none"/>
        </c:marker>
      </c:pivotFmt>
      <c:pivotFmt>
        <c:idx val="248"/>
        <c:spPr>
          <a:ln w="25400">
            <a:noFill/>
          </a:ln>
        </c:spPr>
        <c:marker>
          <c:symbol val="none"/>
        </c:marker>
      </c:pivotFmt>
      <c:pivotFmt>
        <c:idx val="249"/>
        <c:spPr>
          <a:ln w="25400">
            <a:noFill/>
          </a:ln>
        </c:spPr>
        <c:marker>
          <c:symbol val="none"/>
        </c:marker>
      </c:pivotFmt>
      <c:pivotFmt>
        <c:idx val="250"/>
        <c:spPr>
          <a:ln w="25400">
            <a:noFill/>
          </a:ln>
        </c:spPr>
        <c:marker>
          <c:symbol val="none"/>
        </c:marker>
      </c:pivotFmt>
      <c:pivotFmt>
        <c:idx val="251"/>
        <c:spPr>
          <a:ln w="25400">
            <a:noFill/>
          </a:ln>
        </c:spPr>
        <c:marker>
          <c:symbol val="none"/>
        </c:marker>
      </c:pivotFmt>
      <c:pivotFmt>
        <c:idx val="252"/>
        <c:spPr>
          <a:ln w="25400">
            <a:noFill/>
          </a:ln>
        </c:spPr>
        <c:marker>
          <c:symbol val="none"/>
        </c:marker>
      </c:pivotFmt>
      <c:pivotFmt>
        <c:idx val="253"/>
        <c:spPr>
          <a:ln w="25400">
            <a:noFill/>
          </a:ln>
        </c:spPr>
        <c:marker>
          <c:symbol val="none"/>
        </c:marker>
      </c:pivotFmt>
      <c:pivotFmt>
        <c:idx val="254"/>
        <c:marker>
          <c:symbol val="none"/>
        </c:marker>
      </c:pivotFmt>
      <c:pivotFmt>
        <c:idx val="255"/>
        <c:spPr>
          <a:ln w="25400">
            <a:noFill/>
          </a:ln>
        </c:spPr>
        <c:marker>
          <c:symbol val="none"/>
        </c:marker>
      </c:pivotFmt>
      <c:pivotFmt>
        <c:idx val="256"/>
        <c:spPr>
          <a:ln w="25400">
            <a:noFill/>
          </a:ln>
        </c:spPr>
        <c:marker>
          <c:symbol val="none"/>
        </c:marker>
      </c:pivotFmt>
      <c:pivotFmt>
        <c:idx val="257"/>
        <c:spPr>
          <a:ln w="25400">
            <a:noFill/>
          </a:ln>
        </c:spPr>
        <c:marker>
          <c:symbol val="none"/>
        </c:marker>
      </c:pivotFmt>
      <c:pivotFmt>
        <c:idx val="258"/>
        <c:spPr>
          <a:ln w="25400">
            <a:noFill/>
          </a:ln>
        </c:spPr>
        <c:marker>
          <c:symbol val="none"/>
        </c:marker>
      </c:pivotFmt>
      <c:pivotFmt>
        <c:idx val="259"/>
        <c:spPr>
          <a:ln w="25400">
            <a:noFill/>
          </a:ln>
        </c:spPr>
        <c:marker>
          <c:symbol val="none"/>
        </c:marker>
      </c:pivotFmt>
      <c:pivotFmt>
        <c:idx val="260"/>
        <c:spPr>
          <a:ln w="25400">
            <a:noFill/>
          </a:ln>
        </c:spPr>
        <c:marker>
          <c:symbol val="none"/>
        </c:marker>
      </c:pivotFmt>
      <c:pivotFmt>
        <c:idx val="261"/>
        <c:spPr>
          <a:ln w="25400">
            <a:noFill/>
          </a:ln>
        </c:spPr>
        <c:marker>
          <c:symbol val="none"/>
        </c:marker>
      </c:pivotFmt>
      <c:pivotFmt>
        <c:idx val="262"/>
        <c:spPr>
          <a:ln w="25400">
            <a:noFill/>
          </a:ln>
        </c:spPr>
        <c:marker>
          <c:symbol val="none"/>
        </c:marker>
      </c:pivotFmt>
      <c:pivotFmt>
        <c:idx val="263"/>
        <c:spPr>
          <a:ln w="25400">
            <a:noFill/>
          </a:ln>
        </c:spPr>
        <c:marker>
          <c:symbol val="none"/>
        </c:marker>
      </c:pivotFmt>
      <c:pivotFmt>
        <c:idx val="264"/>
        <c:spPr>
          <a:ln w="25400">
            <a:noFill/>
          </a:ln>
        </c:spPr>
        <c:marker>
          <c:symbol val="none"/>
        </c:marker>
      </c:pivotFmt>
      <c:pivotFmt>
        <c:idx val="265"/>
        <c:spPr>
          <a:ln w="25400">
            <a:noFill/>
          </a:ln>
        </c:spPr>
        <c:marker>
          <c:symbol val="none"/>
        </c:marker>
      </c:pivotFmt>
      <c:pivotFmt>
        <c:idx val="266"/>
        <c:spPr>
          <a:ln w="25400">
            <a:noFill/>
          </a:ln>
        </c:spPr>
        <c:marker>
          <c:symbol val="none"/>
        </c:marker>
      </c:pivotFmt>
      <c:pivotFmt>
        <c:idx val="267"/>
        <c:marker>
          <c:symbol val="none"/>
        </c:marker>
      </c:pivotFmt>
      <c:pivotFmt>
        <c:idx val="268"/>
        <c:spPr>
          <a:ln w="25400">
            <a:noFill/>
          </a:ln>
        </c:spPr>
        <c:marker>
          <c:symbol val="none"/>
        </c:marker>
      </c:pivotFmt>
      <c:pivotFmt>
        <c:idx val="269"/>
        <c:spPr>
          <a:ln w="25400">
            <a:noFill/>
          </a:ln>
        </c:spPr>
        <c:marker>
          <c:symbol val="none"/>
        </c:marker>
      </c:pivotFmt>
      <c:pivotFmt>
        <c:idx val="270"/>
        <c:spPr>
          <a:ln w="25400">
            <a:noFill/>
          </a:ln>
        </c:spPr>
        <c:marker>
          <c:symbol val="none"/>
        </c:marker>
      </c:pivotFmt>
      <c:pivotFmt>
        <c:idx val="271"/>
        <c:spPr>
          <a:ln w="25400">
            <a:noFill/>
          </a:ln>
        </c:spPr>
        <c:marker>
          <c:symbol val="none"/>
        </c:marker>
      </c:pivotFmt>
      <c:pivotFmt>
        <c:idx val="272"/>
        <c:spPr>
          <a:ln w="25400">
            <a:noFill/>
          </a:ln>
        </c:spPr>
        <c:marker>
          <c:symbol val="none"/>
        </c:marker>
      </c:pivotFmt>
      <c:pivotFmt>
        <c:idx val="273"/>
        <c:spPr>
          <a:ln w="25400">
            <a:noFill/>
          </a:ln>
        </c:spPr>
        <c:marker>
          <c:symbol val="none"/>
        </c:marker>
      </c:pivotFmt>
      <c:pivotFmt>
        <c:idx val="274"/>
        <c:spPr>
          <a:ln w="25400">
            <a:noFill/>
          </a:ln>
        </c:spPr>
        <c:marker>
          <c:symbol val="none"/>
        </c:marker>
      </c:pivotFmt>
      <c:pivotFmt>
        <c:idx val="275"/>
        <c:spPr>
          <a:ln w="25400">
            <a:noFill/>
          </a:ln>
        </c:spPr>
        <c:marker>
          <c:symbol val="none"/>
        </c:marker>
      </c:pivotFmt>
      <c:pivotFmt>
        <c:idx val="276"/>
        <c:spPr>
          <a:ln w="25400">
            <a:noFill/>
          </a:ln>
        </c:spPr>
        <c:marker>
          <c:symbol val="none"/>
        </c:marker>
      </c:pivotFmt>
      <c:pivotFmt>
        <c:idx val="277"/>
        <c:spPr>
          <a:ln w="25400">
            <a:noFill/>
          </a:ln>
        </c:spPr>
        <c:marker>
          <c:symbol val="none"/>
        </c:marker>
      </c:pivotFmt>
      <c:pivotFmt>
        <c:idx val="278"/>
        <c:spPr>
          <a:ln w="25400">
            <a:noFill/>
          </a:ln>
        </c:spPr>
        <c:marker>
          <c:symbol val="none"/>
        </c:marker>
      </c:pivotFmt>
      <c:pivotFmt>
        <c:idx val="279"/>
        <c:spPr>
          <a:ln w="25400">
            <a:noFill/>
          </a:ln>
        </c:spPr>
        <c:marker>
          <c:symbol val="none"/>
        </c:marker>
      </c:pivotFmt>
      <c:pivotFmt>
        <c:idx val="280"/>
        <c:marker>
          <c:symbol val="none"/>
        </c:marker>
      </c:pivotFmt>
      <c:pivotFmt>
        <c:idx val="281"/>
        <c:spPr>
          <a:ln w="25400">
            <a:noFill/>
          </a:ln>
        </c:spPr>
        <c:marker>
          <c:symbol val="none"/>
        </c:marker>
      </c:pivotFmt>
      <c:pivotFmt>
        <c:idx val="282"/>
        <c:spPr>
          <a:ln w="25400">
            <a:noFill/>
          </a:ln>
        </c:spPr>
        <c:marker>
          <c:symbol val="none"/>
        </c:marker>
      </c:pivotFmt>
      <c:pivotFmt>
        <c:idx val="283"/>
        <c:spPr>
          <a:ln w="25400">
            <a:noFill/>
          </a:ln>
        </c:spPr>
        <c:marker>
          <c:symbol val="none"/>
        </c:marker>
      </c:pivotFmt>
      <c:pivotFmt>
        <c:idx val="284"/>
        <c:spPr>
          <a:ln w="25400">
            <a:noFill/>
          </a:ln>
        </c:spPr>
        <c:marker>
          <c:symbol val="none"/>
        </c:marker>
      </c:pivotFmt>
      <c:pivotFmt>
        <c:idx val="285"/>
        <c:spPr>
          <a:ln w="25400">
            <a:noFill/>
          </a:ln>
        </c:spPr>
        <c:marker>
          <c:symbol val="none"/>
        </c:marker>
      </c:pivotFmt>
      <c:pivotFmt>
        <c:idx val="286"/>
        <c:spPr>
          <a:ln w="25400">
            <a:noFill/>
          </a:ln>
        </c:spPr>
        <c:marker>
          <c:symbol val="none"/>
        </c:marker>
      </c:pivotFmt>
      <c:pivotFmt>
        <c:idx val="287"/>
        <c:spPr>
          <a:ln w="25400">
            <a:noFill/>
          </a:ln>
        </c:spPr>
        <c:marker>
          <c:symbol val="none"/>
        </c:marker>
      </c:pivotFmt>
      <c:pivotFmt>
        <c:idx val="288"/>
        <c:spPr>
          <a:ln w="25400">
            <a:noFill/>
          </a:ln>
        </c:spPr>
        <c:marker>
          <c:symbol val="none"/>
        </c:marker>
      </c:pivotFmt>
      <c:pivotFmt>
        <c:idx val="289"/>
        <c:spPr>
          <a:ln w="25400">
            <a:noFill/>
          </a:ln>
        </c:spPr>
        <c:marker>
          <c:symbol val="none"/>
        </c:marker>
      </c:pivotFmt>
      <c:pivotFmt>
        <c:idx val="290"/>
        <c:spPr>
          <a:ln w="25400">
            <a:noFill/>
          </a:ln>
        </c:spPr>
        <c:marker>
          <c:symbol val="none"/>
        </c:marker>
      </c:pivotFmt>
      <c:pivotFmt>
        <c:idx val="291"/>
        <c:spPr>
          <a:ln w="25400">
            <a:noFill/>
          </a:ln>
        </c:spPr>
        <c:marker>
          <c:symbol val="none"/>
        </c:marker>
      </c:pivotFmt>
      <c:pivotFmt>
        <c:idx val="292"/>
        <c:spPr>
          <a:ln w="25400">
            <a:noFill/>
          </a:ln>
        </c:spPr>
        <c:marker>
          <c:symbol val="none"/>
        </c:marker>
      </c:pivotFmt>
      <c:pivotFmt>
        <c:idx val="293"/>
        <c:marker>
          <c:symbol val="none"/>
        </c:marker>
      </c:pivotFmt>
      <c:pivotFmt>
        <c:idx val="294"/>
        <c:spPr>
          <a:ln w="25400">
            <a:noFill/>
          </a:ln>
        </c:spPr>
        <c:marker>
          <c:symbol val="none"/>
        </c:marker>
      </c:pivotFmt>
      <c:pivotFmt>
        <c:idx val="295"/>
        <c:spPr>
          <a:ln w="25400">
            <a:noFill/>
          </a:ln>
        </c:spPr>
        <c:marker>
          <c:symbol val="none"/>
        </c:marker>
      </c:pivotFmt>
      <c:pivotFmt>
        <c:idx val="296"/>
        <c:spPr>
          <a:ln w="25400">
            <a:noFill/>
          </a:ln>
        </c:spPr>
        <c:marker>
          <c:symbol val="none"/>
        </c:marker>
      </c:pivotFmt>
      <c:pivotFmt>
        <c:idx val="297"/>
        <c:spPr>
          <a:ln w="25400">
            <a:noFill/>
          </a:ln>
        </c:spPr>
        <c:marker>
          <c:symbol val="none"/>
        </c:marker>
      </c:pivotFmt>
      <c:pivotFmt>
        <c:idx val="298"/>
        <c:spPr>
          <a:ln w="25400">
            <a:noFill/>
          </a:ln>
        </c:spPr>
        <c:marker>
          <c:symbol val="none"/>
        </c:marker>
      </c:pivotFmt>
      <c:pivotFmt>
        <c:idx val="299"/>
        <c:spPr>
          <a:ln w="25400">
            <a:noFill/>
          </a:ln>
        </c:spPr>
        <c:marker>
          <c:symbol val="none"/>
        </c:marker>
      </c:pivotFmt>
      <c:pivotFmt>
        <c:idx val="300"/>
        <c:spPr>
          <a:ln w="25400">
            <a:noFill/>
          </a:ln>
        </c:spPr>
        <c:marker>
          <c:symbol val="none"/>
        </c:marker>
      </c:pivotFmt>
      <c:pivotFmt>
        <c:idx val="301"/>
        <c:spPr>
          <a:ln w="25400">
            <a:noFill/>
          </a:ln>
        </c:spPr>
        <c:marker>
          <c:symbol val="none"/>
        </c:marker>
      </c:pivotFmt>
      <c:pivotFmt>
        <c:idx val="302"/>
        <c:spPr>
          <a:ln w="25400">
            <a:noFill/>
          </a:ln>
        </c:spPr>
        <c:marker>
          <c:symbol val="none"/>
        </c:marker>
      </c:pivotFmt>
      <c:pivotFmt>
        <c:idx val="303"/>
        <c:spPr>
          <a:ln w="25400">
            <a:noFill/>
          </a:ln>
        </c:spPr>
        <c:marker>
          <c:symbol val="none"/>
        </c:marker>
      </c:pivotFmt>
      <c:pivotFmt>
        <c:idx val="304"/>
        <c:spPr>
          <a:ln w="25400">
            <a:noFill/>
          </a:ln>
        </c:spPr>
        <c:marker>
          <c:symbol val="none"/>
        </c:marker>
      </c:pivotFmt>
      <c:pivotFmt>
        <c:idx val="305"/>
        <c:spPr>
          <a:ln w="25400">
            <a:noFill/>
          </a:ln>
        </c:spPr>
        <c:marker>
          <c:symbol val="none"/>
        </c:marker>
      </c:pivotFmt>
      <c:pivotFmt>
        <c:idx val="306"/>
        <c:spPr>
          <a:ln w="25400">
            <a:noFill/>
          </a:ln>
        </c:spPr>
        <c:marker>
          <c:symbol val="none"/>
        </c:marker>
      </c:pivotFmt>
      <c:pivotFmt>
        <c:idx val="307"/>
        <c:spPr>
          <a:ln w="25400">
            <a:noFill/>
          </a:ln>
        </c:spPr>
        <c:marker>
          <c:symbol val="none"/>
        </c:marker>
      </c:pivotFmt>
      <c:pivotFmt>
        <c:idx val="308"/>
        <c:spPr>
          <a:ln w="25400">
            <a:noFill/>
          </a:ln>
        </c:spPr>
        <c:marker>
          <c:symbol val="none"/>
        </c:marker>
      </c:pivotFmt>
      <c:pivotFmt>
        <c:idx val="309"/>
        <c:spPr>
          <a:ln w="25400">
            <a:noFill/>
          </a:ln>
        </c:spPr>
        <c:marker>
          <c:symbol val="none"/>
        </c:marker>
      </c:pivotFmt>
      <c:pivotFmt>
        <c:idx val="310"/>
        <c:spPr>
          <a:ln w="25400">
            <a:noFill/>
          </a:ln>
        </c:spPr>
        <c:marker>
          <c:symbol val="none"/>
        </c:marker>
      </c:pivotFmt>
      <c:pivotFmt>
        <c:idx val="311"/>
        <c:spPr>
          <a:ln w="25400">
            <a:noFill/>
          </a:ln>
        </c:spPr>
        <c:marker>
          <c:symbol val="none"/>
        </c:marker>
      </c:pivotFmt>
      <c:pivotFmt>
        <c:idx val="312"/>
        <c:spPr>
          <a:ln w="25400">
            <a:noFill/>
          </a:ln>
        </c:spPr>
        <c:marker>
          <c:symbol val="none"/>
        </c:marker>
      </c:pivotFmt>
      <c:pivotFmt>
        <c:idx val="313"/>
        <c:spPr>
          <a:ln w="25400">
            <a:noFill/>
          </a:ln>
        </c:spPr>
        <c:marker>
          <c:symbol val="none"/>
        </c:marker>
      </c:pivotFmt>
    </c:pivotFmts>
    <c:view3D>
      <c:rotX val="15"/>
      <c:hPercent val="100"/>
      <c:rotY val="20"/>
      <c:depthPercent val="310"/>
      <c:rAngAx val="0"/>
      <c:perspective val="50"/>
    </c:view3D>
    <c:floor>
      <c:thickness val="0"/>
    </c:floor>
    <c:sideWall>
      <c:thickness val="0"/>
      <c:spPr>
        <a:noFill/>
      </c:spPr>
    </c:sideWall>
    <c:backWall>
      <c:thickness val="0"/>
      <c:spPr>
        <a:noFill/>
        <a:ln w="25400">
          <a:noFill/>
        </a:ln>
      </c:spPr>
    </c:backWall>
    <c:plotArea>
      <c:layout>
        <c:manualLayout>
          <c:layoutTarget val="inner"/>
          <c:xMode val="edge"/>
          <c:yMode val="edge"/>
          <c:x val="1.8186545102914769E-2"/>
          <c:y val="4.8610625668361711E-2"/>
          <c:w val="0.89576218546166619"/>
          <c:h val="0.88512897195432938"/>
        </c:manualLayout>
      </c:layout>
      <c:area3DChart>
        <c:grouping val="standard"/>
        <c:varyColors val="0"/>
        <c:ser>
          <c:idx val="0"/>
          <c:order val="0"/>
          <c:tx>
            <c:strRef>
              <c:f>Pivot!$B$3:$B$4</c:f>
              <c:strCache>
                <c:ptCount val="1"/>
                <c:pt idx="0">
                  <c:v>ICU</c:v>
                </c:pt>
              </c:strCache>
            </c:strRef>
          </c:tx>
          <c:spPr>
            <a:ln w="25400">
              <a:noFill/>
            </a:ln>
          </c:spPr>
          <c:cat>
            <c:strRef>
              <c:f>Pivot!$A$5:$A$41</c:f>
              <c:strCache>
                <c:ptCount val="36"/>
                <c:pt idx="0">
                  <c:v>May-13</c:v>
                </c:pt>
                <c:pt idx="1">
                  <c:v>Nov-13</c:v>
                </c:pt>
                <c:pt idx="2">
                  <c:v>Mar-14</c:v>
                </c:pt>
                <c:pt idx="3">
                  <c:v>May-14</c:v>
                </c:pt>
                <c:pt idx="4">
                  <c:v>Jun-14</c:v>
                </c:pt>
                <c:pt idx="5">
                  <c:v>Jul-14</c:v>
                </c:pt>
                <c:pt idx="6">
                  <c:v>Aug-14</c:v>
                </c:pt>
                <c:pt idx="7">
                  <c:v>Oct-14</c:v>
                </c:pt>
                <c:pt idx="8">
                  <c:v>Dec-14</c:v>
                </c:pt>
                <c:pt idx="9">
                  <c:v>Feb-15</c:v>
                </c:pt>
                <c:pt idx="10">
                  <c:v>Mar-15</c:v>
                </c:pt>
                <c:pt idx="11">
                  <c:v>Apr-15</c:v>
                </c:pt>
                <c:pt idx="12">
                  <c:v>May-15</c:v>
                </c:pt>
                <c:pt idx="13">
                  <c:v>Jun-15</c:v>
                </c:pt>
                <c:pt idx="14">
                  <c:v>Jul-15</c:v>
                </c:pt>
                <c:pt idx="15">
                  <c:v>Aug-15</c:v>
                </c:pt>
                <c:pt idx="16">
                  <c:v>Oct-15</c:v>
                </c:pt>
                <c:pt idx="17">
                  <c:v>Nov-15</c:v>
                </c:pt>
                <c:pt idx="18">
                  <c:v>Dec-15</c:v>
                </c:pt>
                <c:pt idx="19">
                  <c:v>Jan-16</c:v>
                </c:pt>
                <c:pt idx="20">
                  <c:v>Jan-16</c:v>
                </c:pt>
                <c:pt idx="21">
                  <c:v>Feb-16</c:v>
                </c:pt>
                <c:pt idx="22">
                  <c:v>Mar-16</c:v>
                </c:pt>
                <c:pt idx="23">
                  <c:v>Apr-16</c:v>
                </c:pt>
                <c:pt idx="24">
                  <c:v>Jun-16</c:v>
                </c:pt>
                <c:pt idx="25">
                  <c:v>Jul-16</c:v>
                </c:pt>
                <c:pt idx="26">
                  <c:v>Aug-16</c:v>
                </c:pt>
                <c:pt idx="27">
                  <c:v>Sep-16</c:v>
                </c:pt>
                <c:pt idx="28">
                  <c:v>Oct-16</c:v>
                </c:pt>
                <c:pt idx="29">
                  <c:v>Nov-16</c:v>
                </c:pt>
                <c:pt idx="30">
                  <c:v>Dec-16</c:v>
                </c:pt>
                <c:pt idx="31">
                  <c:v>Jan-17</c:v>
                </c:pt>
                <c:pt idx="32">
                  <c:v>Feb-17</c:v>
                </c:pt>
                <c:pt idx="33">
                  <c:v>Mar-17</c:v>
                </c:pt>
                <c:pt idx="34">
                  <c:v>Apr-17</c:v>
                </c:pt>
                <c:pt idx="35">
                  <c:v>May-17</c:v>
                </c:pt>
              </c:strCache>
            </c:strRef>
          </c:cat>
          <c:val>
            <c:numRef>
              <c:f>Pivot!$B$5:$B$41</c:f>
              <c:numCache>
                <c:formatCode>General</c:formatCode>
                <c:ptCount val="36"/>
                <c:pt idx="1">
                  <c:v>1</c:v>
                </c:pt>
                <c:pt idx="2">
                  <c:v>1</c:v>
                </c:pt>
                <c:pt idx="4">
                  <c:v>1</c:v>
                </c:pt>
                <c:pt idx="7">
                  <c:v>1</c:v>
                </c:pt>
                <c:pt idx="8">
                  <c:v>1</c:v>
                </c:pt>
                <c:pt idx="14">
                  <c:v>3</c:v>
                </c:pt>
                <c:pt idx="18">
                  <c:v>1</c:v>
                </c:pt>
                <c:pt idx="22">
                  <c:v>1</c:v>
                </c:pt>
                <c:pt idx="26">
                  <c:v>1</c:v>
                </c:pt>
                <c:pt idx="34">
                  <c:v>2</c:v>
                </c:pt>
              </c:numCache>
            </c:numRef>
          </c:val>
        </c:ser>
        <c:ser>
          <c:idx val="1"/>
          <c:order val="1"/>
          <c:tx>
            <c:strRef>
              <c:f>Pivot!$C$3:$C$4</c:f>
              <c:strCache>
                <c:ptCount val="1"/>
                <c:pt idx="0">
                  <c:v>Medicine</c:v>
                </c:pt>
              </c:strCache>
            </c:strRef>
          </c:tx>
          <c:spPr>
            <a:ln w="25400">
              <a:noFill/>
            </a:ln>
          </c:spPr>
          <c:cat>
            <c:strRef>
              <c:f>Pivot!$A$5:$A$41</c:f>
              <c:strCache>
                <c:ptCount val="36"/>
                <c:pt idx="0">
                  <c:v>May-13</c:v>
                </c:pt>
                <c:pt idx="1">
                  <c:v>Nov-13</c:v>
                </c:pt>
                <c:pt idx="2">
                  <c:v>Mar-14</c:v>
                </c:pt>
                <c:pt idx="3">
                  <c:v>May-14</c:v>
                </c:pt>
                <c:pt idx="4">
                  <c:v>Jun-14</c:v>
                </c:pt>
                <c:pt idx="5">
                  <c:v>Jul-14</c:v>
                </c:pt>
                <c:pt idx="6">
                  <c:v>Aug-14</c:v>
                </c:pt>
                <c:pt idx="7">
                  <c:v>Oct-14</c:v>
                </c:pt>
                <c:pt idx="8">
                  <c:v>Dec-14</c:v>
                </c:pt>
                <c:pt idx="9">
                  <c:v>Feb-15</c:v>
                </c:pt>
                <c:pt idx="10">
                  <c:v>Mar-15</c:v>
                </c:pt>
                <c:pt idx="11">
                  <c:v>Apr-15</c:v>
                </c:pt>
                <c:pt idx="12">
                  <c:v>May-15</c:v>
                </c:pt>
                <c:pt idx="13">
                  <c:v>Jun-15</c:v>
                </c:pt>
                <c:pt idx="14">
                  <c:v>Jul-15</c:v>
                </c:pt>
                <c:pt idx="15">
                  <c:v>Aug-15</c:v>
                </c:pt>
                <c:pt idx="16">
                  <c:v>Oct-15</c:v>
                </c:pt>
                <c:pt idx="17">
                  <c:v>Nov-15</c:v>
                </c:pt>
                <c:pt idx="18">
                  <c:v>Dec-15</c:v>
                </c:pt>
                <c:pt idx="19">
                  <c:v>Jan-16</c:v>
                </c:pt>
                <c:pt idx="20">
                  <c:v>Jan-16</c:v>
                </c:pt>
                <c:pt idx="21">
                  <c:v>Feb-16</c:v>
                </c:pt>
                <c:pt idx="22">
                  <c:v>Mar-16</c:v>
                </c:pt>
                <c:pt idx="23">
                  <c:v>Apr-16</c:v>
                </c:pt>
                <c:pt idx="24">
                  <c:v>Jun-16</c:v>
                </c:pt>
                <c:pt idx="25">
                  <c:v>Jul-16</c:v>
                </c:pt>
                <c:pt idx="26">
                  <c:v>Aug-16</c:v>
                </c:pt>
                <c:pt idx="27">
                  <c:v>Sep-16</c:v>
                </c:pt>
                <c:pt idx="28">
                  <c:v>Oct-16</c:v>
                </c:pt>
                <c:pt idx="29">
                  <c:v>Nov-16</c:v>
                </c:pt>
                <c:pt idx="30">
                  <c:v>Dec-16</c:v>
                </c:pt>
                <c:pt idx="31">
                  <c:v>Jan-17</c:v>
                </c:pt>
                <c:pt idx="32">
                  <c:v>Feb-17</c:v>
                </c:pt>
                <c:pt idx="33">
                  <c:v>Mar-17</c:v>
                </c:pt>
                <c:pt idx="34">
                  <c:v>Apr-17</c:v>
                </c:pt>
                <c:pt idx="35">
                  <c:v>May-17</c:v>
                </c:pt>
              </c:strCache>
            </c:strRef>
          </c:cat>
          <c:val>
            <c:numRef>
              <c:f>Pivot!$C$5:$C$41</c:f>
              <c:numCache>
                <c:formatCode>General</c:formatCode>
                <c:ptCount val="36"/>
                <c:pt idx="0">
                  <c:v>1</c:v>
                </c:pt>
                <c:pt idx="3">
                  <c:v>1</c:v>
                </c:pt>
                <c:pt idx="14">
                  <c:v>2</c:v>
                </c:pt>
                <c:pt idx="15">
                  <c:v>4</c:v>
                </c:pt>
                <c:pt idx="16">
                  <c:v>1</c:v>
                </c:pt>
                <c:pt idx="17">
                  <c:v>2</c:v>
                </c:pt>
                <c:pt idx="20">
                  <c:v>1</c:v>
                </c:pt>
                <c:pt idx="21">
                  <c:v>2</c:v>
                </c:pt>
                <c:pt idx="24">
                  <c:v>3</c:v>
                </c:pt>
                <c:pt idx="26">
                  <c:v>1</c:v>
                </c:pt>
                <c:pt idx="27">
                  <c:v>3</c:v>
                </c:pt>
                <c:pt idx="29">
                  <c:v>1</c:v>
                </c:pt>
                <c:pt idx="30">
                  <c:v>3</c:v>
                </c:pt>
                <c:pt idx="31">
                  <c:v>3</c:v>
                </c:pt>
                <c:pt idx="32">
                  <c:v>1</c:v>
                </c:pt>
                <c:pt idx="33">
                  <c:v>1</c:v>
                </c:pt>
              </c:numCache>
            </c:numRef>
          </c:val>
        </c:ser>
        <c:ser>
          <c:idx val="2"/>
          <c:order val="2"/>
          <c:tx>
            <c:strRef>
              <c:f>Pivot!$D$3:$D$4</c:f>
              <c:strCache>
                <c:ptCount val="1"/>
                <c:pt idx="0">
                  <c:v>Renal in/out patients</c:v>
                </c:pt>
              </c:strCache>
            </c:strRef>
          </c:tx>
          <c:spPr>
            <a:ln w="25400">
              <a:noFill/>
            </a:ln>
          </c:spPr>
          <c:cat>
            <c:strRef>
              <c:f>Pivot!$A$5:$A$41</c:f>
              <c:strCache>
                <c:ptCount val="36"/>
                <c:pt idx="0">
                  <c:v>May-13</c:v>
                </c:pt>
                <c:pt idx="1">
                  <c:v>Nov-13</c:v>
                </c:pt>
                <c:pt idx="2">
                  <c:v>Mar-14</c:v>
                </c:pt>
                <c:pt idx="3">
                  <c:v>May-14</c:v>
                </c:pt>
                <c:pt idx="4">
                  <c:v>Jun-14</c:v>
                </c:pt>
                <c:pt idx="5">
                  <c:v>Jul-14</c:v>
                </c:pt>
                <c:pt idx="6">
                  <c:v>Aug-14</c:v>
                </c:pt>
                <c:pt idx="7">
                  <c:v>Oct-14</c:v>
                </c:pt>
                <c:pt idx="8">
                  <c:v>Dec-14</c:v>
                </c:pt>
                <c:pt idx="9">
                  <c:v>Feb-15</c:v>
                </c:pt>
                <c:pt idx="10">
                  <c:v>Mar-15</c:v>
                </c:pt>
                <c:pt idx="11">
                  <c:v>Apr-15</c:v>
                </c:pt>
                <c:pt idx="12">
                  <c:v>May-15</c:v>
                </c:pt>
                <c:pt idx="13">
                  <c:v>Jun-15</c:v>
                </c:pt>
                <c:pt idx="14">
                  <c:v>Jul-15</c:v>
                </c:pt>
                <c:pt idx="15">
                  <c:v>Aug-15</c:v>
                </c:pt>
                <c:pt idx="16">
                  <c:v>Oct-15</c:v>
                </c:pt>
                <c:pt idx="17">
                  <c:v>Nov-15</c:v>
                </c:pt>
                <c:pt idx="18">
                  <c:v>Dec-15</c:v>
                </c:pt>
                <c:pt idx="19">
                  <c:v>Jan-16</c:v>
                </c:pt>
                <c:pt idx="20">
                  <c:v>Jan-16</c:v>
                </c:pt>
                <c:pt idx="21">
                  <c:v>Feb-16</c:v>
                </c:pt>
                <c:pt idx="22">
                  <c:v>Mar-16</c:v>
                </c:pt>
                <c:pt idx="23">
                  <c:v>Apr-16</c:v>
                </c:pt>
                <c:pt idx="24">
                  <c:v>Jun-16</c:v>
                </c:pt>
                <c:pt idx="25">
                  <c:v>Jul-16</c:v>
                </c:pt>
                <c:pt idx="26">
                  <c:v>Aug-16</c:v>
                </c:pt>
                <c:pt idx="27">
                  <c:v>Sep-16</c:v>
                </c:pt>
                <c:pt idx="28">
                  <c:v>Oct-16</c:v>
                </c:pt>
                <c:pt idx="29">
                  <c:v>Nov-16</c:v>
                </c:pt>
                <c:pt idx="30">
                  <c:v>Dec-16</c:v>
                </c:pt>
                <c:pt idx="31">
                  <c:v>Jan-17</c:v>
                </c:pt>
                <c:pt idx="32">
                  <c:v>Feb-17</c:v>
                </c:pt>
                <c:pt idx="33">
                  <c:v>Mar-17</c:v>
                </c:pt>
                <c:pt idx="34">
                  <c:v>Apr-17</c:v>
                </c:pt>
                <c:pt idx="35">
                  <c:v>May-17</c:v>
                </c:pt>
              </c:strCache>
            </c:strRef>
          </c:cat>
          <c:val>
            <c:numRef>
              <c:f>Pivot!$D$5:$D$41</c:f>
              <c:numCache>
                <c:formatCode>General</c:formatCode>
                <c:ptCount val="36"/>
                <c:pt idx="5">
                  <c:v>1</c:v>
                </c:pt>
                <c:pt idx="6">
                  <c:v>1</c:v>
                </c:pt>
                <c:pt idx="10">
                  <c:v>2</c:v>
                </c:pt>
                <c:pt idx="11">
                  <c:v>6</c:v>
                </c:pt>
                <c:pt idx="12">
                  <c:v>2</c:v>
                </c:pt>
                <c:pt idx="13">
                  <c:v>7</c:v>
                </c:pt>
                <c:pt idx="14">
                  <c:v>2</c:v>
                </c:pt>
                <c:pt idx="16">
                  <c:v>1</c:v>
                </c:pt>
                <c:pt idx="18">
                  <c:v>2</c:v>
                </c:pt>
                <c:pt idx="20">
                  <c:v>1</c:v>
                </c:pt>
                <c:pt idx="23">
                  <c:v>1</c:v>
                </c:pt>
                <c:pt idx="25">
                  <c:v>1</c:v>
                </c:pt>
                <c:pt idx="27">
                  <c:v>2</c:v>
                </c:pt>
                <c:pt idx="29">
                  <c:v>2</c:v>
                </c:pt>
                <c:pt idx="31">
                  <c:v>2</c:v>
                </c:pt>
                <c:pt idx="32">
                  <c:v>1</c:v>
                </c:pt>
                <c:pt idx="33">
                  <c:v>2</c:v>
                </c:pt>
                <c:pt idx="34">
                  <c:v>1</c:v>
                </c:pt>
                <c:pt idx="35">
                  <c:v>2</c:v>
                </c:pt>
              </c:numCache>
            </c:numRef>
          </c:val>
        </c:ser>
        <c:ser>
          <c:idx val="3"/>
          <c:order val="3"/>
          <c:tx>
            <c:strRef>
              <c:f>Pivot!$E$3:$E$4</c:f>
              <c:strCache>
                <c:ptCount val="1"/>
                <c:pt idx="0">
                  <c:v>Vascular</c:v>
                </c:pt>
              </c:strCache>
            </c:strRef>
          </c:tx>
          <c:spPr>
            <a:ln w="25400">
              <a:noFill/>
            </a:ln>
          </c:spPr>
          <c:cat>
            <c:strRef>
              <c:f>Pivot!$A$5:$A$41</c:f>
              <c:strCache>
                <c:ptCount val="36"/>
                <c:pt idx="0">
                  <c:v>May-13</c:v>
                </c:pt>
                <c:pt idx="1">
                  <c:v>Nov-13</c:v>
                </c:pt>
                <c:pt idx="2">
                  <c:v>Mar-14</c:v>
                </c:pt>
                <c:pt idx="3">
                  <c:v>May-14</c:v>
                </c:pt>
                <c:pt idx="4">
                  <c:v>Jun-14</c:v>
                </c:pt>
                <c:pt idx="5">
                  <c:v>Jul-14</c:v>
                </c:pt>
                <c:pt idx="6">
                  <c:v>Aug-14</c:v>
                </c:pt>
                <c:pt idx="7">
                  <c:v>Oct-14</c:v>
                </c:pt>
                <c:pt idx="8">
                  <c:v>Dec-14</c:v>
                </c:pt>
                <c:pt idx="9">
                  <c:v>Feb-15</c:v>
                </c:pt>
                <c:pt idx="10">
                  <c:v>Mar-15</c:v>
                </c:pt>
                <c:pt idx="11">
                  <c:v>Apr-15</c:v>
                </c:pt>
                <c:pt idx="12">
                  <c:v>May-15</c:v>
                </c:pt>
                <c:pt idx="13">
                  <c:v>Jun-15</c:v>
                </c:pt>
                <c:pt idx="14">
                  <c:v>Jul-15</c:v>
                </c:pt>
                <c:pt idx="15">
                  <c:v>Aug-15</c:v>
                </c:pt>
                <c:pt idx="16">
                  <c:v>Oct-15</c:v>
                </c:pt>
                <c:pt idx="17">
                  <c:v>Nov-15</c:v>
                </c:pt>
                <c:pt idx="18">
                  <c:v>Dec-15</c:v>
                </c:pt>
                <c:pt idx="19">
                  <c:v>Jan-16</c:v>
                </c:pt>
                <c:pt idx="20">
                  <c:v>Jan-16</c:v>
                </c:pt>
                <c:pt idx="21">
                  <c:v>Feb-16</c:v>
                </c:pt>
                <c:pt idx="22">
                  <c:v>Mar-16</c:v>
                </c:pt>
                <c:pt idx="23">
                  <c:v>Apr-16</c:v>
                </c:pt>
                <c:pt idx="24">
                  <c:v>Jun-16</c:v>
                </c:pt>
                <c:pt idx="25">
                  <c:v>Jul-16</c:v>
                </c:pt>
                <c:pt idx="26">
                  <c:v>Aug-16</c:v>
                </c:pt>
                <c:pt idx="27">
                  <c:v>Sep-16</c:v>
                </c:pt>
                <c:pt idx="28">
                  <c:v>Oct-16</c:v>
                </c:pt>
                <c:pt idx="29">
                  <c:v>Nov-16</c:v>
                </c:pt>
                <c:pt idx="30">
                  <c:v>Dec-16</c:v>
                </c:pt>
                <c:pt idx="31">
                  <c:v>Jan-17</c:v>
                </c:pt>
                <c:pt idx="32">
                  <c:v>Feb-17</c:v>
                </c:pt>
                <c:pt idx="33">
                  <c:v>Mar-17</c:v>
                </c:pt>
                <c:pt idx="34">
                  <c:v>Apr-17</c:v>
                </c:pt>
                <c:pt idx="35">
                  <c:v>May-17</c:v>
                </c:pt>
              </c:strCache>
            </c:strRef>
          </c:cat>
          <c:val>
            <c:numRef>
              <c:f>Pivot!$E$5:$E$41</c:f>
              <c:numCache>
                <c:formatCode>General</c:formatCode>
                <c:ptCount val="36"/>
                <c:pt idx="9">
                  <c:v>2</c:v>
                </c:pt>
                <c:pt idx="10">
                  <c:v>1</c:v>
                </c:pt>
                <c:pt idx="11">
                  <c:v>12</c:v>
                </c:pt>
                <c:pt idx="12">
                  <c:v>6</c:v>
                </c:pt>
                <c:pt idx="13">
                  <c:v>1</c:v>
                </c:pt>
                <c:pt idx="14">
                  <c:v>2</c:v>
                </c:pt>
                <c:pt idx="15">
                  <c:v>2</c:v>
                </c:pt>
                <c:pt idx="19">
                  <c:v>1</c:v>
                </c:pt>
                <c:pt idx="20">
                  <c:v>1</c:v>
                </c:pt>
                <c:pt idx="25">
                  <c:v>2</c:v>
                </c:pt>
                <c:pt idx="26">
                  <c:v>2</c:v>
                </c:pt>
                <c:pt idx="27">
                  <c:v>1</c:v>
                </c:pt>
                <c:pt idx="28">
                  <c:v>1</c:v>
                </c:pt>
                <c:pt idx="31">
                  <c:v>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82299136"/>
        <c:axId val="82444288"/>
        <c:axId val="74885760"/>
      </c:area3DChart>
      <c:catAx>
        <c:axId val="82299136"/>
        <c:scaling>
          <c:orientation val="minMax"/>
        </c:scaling>
        <c:delete val="0"/>
        <c:axPos val="b"/>
        <c:majorTickMark val="out"/>
        <c:minorTickMark val="none"/>
        <c:tickLblPos val="nextTo"/>
        <c:crossAx val="82444288"/>
        <c:crosses val="autoZero"/>
        <c:auto val="1"/>
        <c:lblAlgn val="ctr"/>
        <c:lblOffset val="100"/>
        <c:noMultiLvlLbl val="0"/>
      </c:catAx>
      <c:valAx>
        <c:axId val="82444288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2400" b="0"/>
                </a:pPr>
                <a:r>
                  <a:rPr lang="en-GB" sz="2400" b="0" dirty="0" smtClean="0"/>
                  <a:t>Number of</a:t>
                </a:r>
                <a:r>
                  <a:rPr lang="en-GB" sz="2400" b="0" baseline="0" dirty="0" smtClean="0"/>
                  <a:t> cases</a:t>
                </a:r>
                <a:endParaRPr lang="en-GB" sz="2400" b="0" dirty="0"/>
              </a:p>
            </c:rich>
          </c:tx>
          <c:layout>
            <c:manualLayout>
              <c:xMode val="edge"/>
              <c:yMode val="edge"/>
              <c:x val="9.6893435450240949E-3"/>
              <c:y val="0.418203442173818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crossAx val="82299136"/>
        <c:crosses val="autoZero"/>
        <c:crossBetween val="midCat"/>
      </c:valAx>
      <c:serAx>
        <c:axId val="74885760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2400"/>
            </a:pPr>
            <a:endParaRPr lang="en-US"/>
          </a:p>
        </c:txPr>
        <c:crossAx val="82444288"/>
        <c:crosses val="autoZero"/>
        <c:tickLblSkip val="1"/>
      </c:serAx>
      <c:spPr>
        <a:ln w="25400">
          <a:noFill/>
        </a:ln>
      </c:spPr>
    </c:plotArea>
    <c:legend>
      <c:legendPos val="r"/>
      <c:layout>
        <c:manualLayout>
          <c:xMode val="edge"/>
          <c:yMode val="edge"/>
          <c:x val="0.67215095368166333"/>
          <c:y val="9.8150223686111857E-2"/>
          <c:w val="0.2584818248124659"/>
          <c:h val="0.13725335892235652"/>
        </c:manualLayout>
      </c:layout>
      <c:overlay val="0"/>
      <c:txPr>
        <a:bodyPr/>
        <a:lstStyle/>
        <a:p>
          <a:pPr>
            <a:defRPr sz="2400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2800"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1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eries val="1"/>
        <c14:dropZonesVisible val="1"/>
      </c14:pivotOptions>
    </c:ext>
  </c:extLst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800"/>
            </a:pPr>
            <a:r>
              <a:rPr lang="en-GB" sz="2800" dirty="0" smtClean="0"/>
              <a:t>Figure 2: Same-species-same-mechanism</a:t>
            </a:r>
            <a:r>
              <a:rPr lang="en-GB" sz="2800" baseline="0" dirty="0" smtClean="0"/>
              <a:t> against backdrop of </a:t>
            </a:r>
            <a:r>
              <a:rPr lang="en-GB" sz="2800" dirty="0" smtClean="0"/>
              <a:t> same-mechanism-any-species</a:t>
            </a:r>
            <a:r>
              <a:rPr lang="en-GB" sz="2800" baseline="0" dirty="0" smtClean="0"/>
              <a:t> clusters</a:t>
            </a:r>
            <a:endParaRPr lang="en-GB" sz="2800" dirty="0"/>
          </a:p>
        </c:rich>
      </c:tx>
      <c:layout/>
      <c:overlay val="1"/>
    </c:title>
    <c:autoTitleDeleted val="0"/>
    <c:plotArea>
      <c:layout>
        <c:manualLayout>
          <c:layoutTarget val="inner"/>
          <c:xMode val="edge"/>
          <c:yMode val="edge"/>
          <c:x val="9.3822325718694422E-2"/>
          <c:y val="2.5417932610009984E-2"/>
          <c:w val="0.8884654260199798"/>
          <c:h val="0.7785091547889833"/>
        </c:manualLayout>
      </c:layout>
      <c:barChart>
        <c:barDir val="col"/>
        <c:grouping val="clustered"/>
        <c:varyColors val="0"/>
        <c:ser>
          <c:idx val="4"/>
          <c:order val="0"/>
          <c:tx>
            <c:strRef>
              <c:f>'CPO trend graph_Quart report'!$N$2</c:f>
              <c:strCache>
                <c:ptCount val="1"/>
                <c:pt idx="0">
                  <c:v>Klebsiella pneumoniae NDM</c:v>
                </c:pt>
              </c:strCache>
            </c:strRef>
          </c:tx>
          <c:spPr>
            <a:solidFill>
              <a:schemeClr val="tx2">
                <a:lumMod val="40000"/>
                <a:lumOff val="60000"/>
              </a:schemeClr>
            </a:solidFill>
          </c:spPr>
          <c:invertIfNegative val="0"/>
          <c:cat>
            <c:numRef>
              <c:f>'CPO trend graph_Quart report'!$G$3:$G$40</c:f>
              <c:numCache>
                <c:formatCode>mmm\-yy</c:formatCode>
                <c:ptCount val="38"/>
                <c:pt idx="0">
                  <c:v>41730</c:v>
                </c:pt>
                <c:pt idx="1">
                  <c:v>41760</c:v>
                </c:pt>
                <c:pt idx="2">
                  <c:v>41791</c:v>
                </c:pt>
                <c:pt idx="3">
                  <c:v>41821</c:v>
                </c:pt>
                <c:pt idx="4">
                  <c:v>41852</c:v>
                </c:pt>
                <c:pt idx="5">
                  <c:v>41883</c:v>
                </c:pt>
                <c:pt idx="6">
                  <c:v>41913</c:v>
                </c:pt>
                <c:pt idx="7">
                  <c:v>41944</c:v>
                </c:pt>
                <c:pt idx="8">
                  <c:v>41974</c:v>
                </c:pt>
                <c:pt idx="9">
                  <c:v>42005</c:v>
                </c:pt>
                <c:pt idx="10">
                  <c:v>42036</c:v>
                </c:pt>
                <c:pt idx="11">
                  <c:v>42064</c:v>
                </c:pt>
                <c:pt idx="12">
                  <c:v>42095</c:v>
                </c:pt>
                <c:pt idx="13">
                  <c:v>42125</c:v>
                </c:pt>
                <c:pt idx="14">
                  <c:v>42156</c:v>
                </c:pt>
                <c:pt idx="15">
                  <c:v>42186</c:v>
                </c:pt>
                <c:pt idx="16">
                  <c:v>42217</c:v>
                </c:pt>
                <c:pt idx="17">
                  <c:v>42248</c:v>
                </c:pt>
                <c:pt idx="18">
                  <c:v>42278</c:v>
                </c:pt>
                <c:pt idx="19">
                  <c:v>42309</c:v>
                </c:pt>
                <c:pt idx="20">
                  <c:v>42339</c:v>
                </c:pt>
                <c:pt idx="21">
                  <c:v>42370</c:v>
                </c:pt>
                <c:pt idx="22">
                  <c:v>42401</c:v>
                </c:pt>
                <c:pt idx="23">
                  <c:v>42430</c:v>
                </c:pt>
                <c:pt idx="24">
                  <c:v>42461</c:v>
                </c:pt>
                <c:pt idx="25">
                  <c:v>42491</c:v>
                </c:pt>
                <c:pt idx="26">
                  <c:v>42522</c:v>
                </c:pt>
                <c:pt idx="27">
                  <c:v>42552</c:v>
                </c:pt>
                <c:pt idx="28">
                  <c:v>42583</c:v>
                </c:pt>
                <c:pt idx="29">
                  <c:v>42614</c:v>
                </c:pt>
                <c:pt idx="30">
                  <c:v>42644</c:v>
                </c:pt>
                <c:pt idx="31">
                  <c:v>42675</c:v>
                </c:pt>
                <c:pt idx="32">
                  <c:v>42705</c:v>
                </c:pt>
                <c:pt idx="33">
                  <c:v>42736</c:v>
                </c:pt>
                <c:pt idx="34">
                  <c:v>42767</c:v>
                </c:pt>
                <c:pt idx="35">
                  <c:v>42795</c:v>
                </c:pt>
                <c:pt idx="36">
                  <c:v>42826</c:v>
                </c:pt>
                <c:pt idx="37">
                  <c:v>42856</c:v>
                </c:pt>
              </c:numCache>
            </c:numRef>
          </c:cat>
          <c:val>
            <c:numRef>
              <c:f>'CPO trend graph_Quart report'!$N$3:$N$40</c:f>
              <c:numCache>
                <c:formatCode>General</c:formatCode>
                <c:ptCount val="38"/>
                <c:pt idx="4" formatCode="0">
                  <c:v>1</c:v>
                </c:pt>
                <c:pt idx="6" formatCode="0">
                  <c:v>1</c:v>
                </c:pt>
                <c:pt idx="9" formatCode="0">
                  <c:v>1</c:v>
                </c:pt>
                <c:pt idx="10" formatCode="0">
                  <c:v>1</c:v>
                </c:pt>
                <c:pt idx="11" formatCode="0">
                  <c:v>2</c:v>
                </c:pt>
                <c:pt idx="12" formatCode="0">
                  <c:v>15</c:v>
                </c:pt>
                <c:pt idx="13" formatCode="0">
                  <c:v>8</c:v>
                </c:pt>
                <c:pt idx="14" formatCode="0">
                  <c:v>8</c:v>
                </c:pt>
                <c:pt idx="15" formatCode="0">
                  <c:v>9</c:v>
                </c:pt>
                <c:pt idx="16" formatCode="0">
                  <c:v>8</c:v>
                </c:pt>
                <c:pt idx="17" formatCode="0">
                  <c:v>3</c:v>
                </c:pt>
                <c:pt idx="18" formatCode="0">
                  <c:v>4</c:v>
                </c:pt>
                <c:pt idx="19" formatCode="0">
                  <c:v>2</c:v>
                </c:pt>
                <c:pt idx="20" formatCode="0">
                  <c:v>3</c:v>
                </c:pt>
                <c:pt idx="21" formatCode="0">
                  <c:v>3</c:v>
                </c:pt>
                <c:pt idx="22" formatCode="0">
                  <c:v>1</c:v>
                </c:pt>
                <c:pt idx="23" formatCode="0">
                  <c:v>1</c:v>
                </c:pt>
                <c:pt idx="24" formatCode="0">
                  <c:v>3</c:v>
                </c:pt>
                <c:pt idx="25" formatCode="0">
                  <c:v>2</c:v>
                </c:pt>
                <c:pt idx="26" formatCode="0">
                  <c:v>3</c:v>
                </c:pt>
                <c:pt idx="27" formatCode="0">
                  <c:v>1</c:v>
                </c:pt>
                <c:pt idx="28" formatCode="0">
                  <c:v>3</c:v>
                </c:pt>
                <c:pt idx="29" formatCode="0">
                  <c:v>4</c:v>
                </c:pt>
                <c:pt idx="30" formatCode="0">
                  <c:v>2</c:v>
                </c:pt>
                <c:pt idx="31" formatCode="0">
                  <c:v>5</c:v>
                </c:pt>
                <c:pt idx="32" formatCode="0">
                  <c:v>1</c:v>
                </c:pt>
                <c:pt idx="33" formatCode="0">
                  <c:v>4</c:v>
                </c:pt>
                <c:pt idx="34" formatCode="0">
                  <c:v>1</c:v>
                </c:pt>
                <c:pt idx="35" formatCode="0">
                  <c:v>5</c:v>
                </c:pt>
                <c:pt idx="36" formatCode="0">
                  <c:v>3</c:v>
                </c:pt>
                <c:pt idx="37" formatCode="0">
                  <c:v>8</c:v>
                </c:pt>
              </c:numCache>
            </c:numRef>
          </c:val>
        </c:ser>
        <c:ser>
          <c:idx val="0"/>
          <c:order val="1"/>
          <c:tx>
            <c:strRef>
              <c:f>'CPO trend graph_Quart report'!$H$2</c:f>
              <c:strCache>
                <c:ptCount val="1"/>
                <c:pt idx="0">
                  <c:v>NDM any species </c:v>
                </c:pt>
              </c:strCache>
            </c:strRef>
          </c:tx>
          <c:spPr>
            <a:solidFill>
              <a:schemeClr val="tx2"/>
            </a:solidFill>
          </c:spPr>
          <c:invertIfNegative val="0"/>
          <c:cat>
            <c:numRef>
              <c:f>'CPO trend graph_Quart report'!$G$3:$G$40</c:f>
              <c:numCache>
                <c:formatCode>mmm\-yy</c:formatCode>
                <c:ptCount val="38"/>
                <c:pt idx="0">
                  <c:v>41730</c:v>
                </c:pt>
                <c:pt idx="1">
                  <c:v>41760</c:v>
                </c:pt>
                <c:pt idx="2">
                  <c:v>41791</c:v>
                </c:pt>
                <c:pt idx="3">
                  <c:v>41821</c:v>
                </c:pt>
                <c:pt idx="4">
                  <c:v>41852</c:v>
                </c:pt>
                <c:pt idx="5">
                  <c:v>41883</c:v>
                </c:pt>
                <c:pt idx="6">
                  <c:v>41913</c:v>
                </c:pt>
                <c:pt idx="7">
                  <c:v>41944</c:v>
                </c:pt>
                <c:pt idx="8">
                  <c:v>41974</c:v>
                </c:pt>
                <c:pt idx="9">
                  <c:v>42005</c:v>
                </c:pt>
                <c:pt idx="10">
                  <c:v>42036</c:v>
                </c:pt>
                <c:pt idx="11">
                  <c:v>42064</c:v>
                </c:pt>
                <c:pt idx="12">
                  <c:v>42095</c:v>
                </c:pt>
                <c:pt idx="13">
                  <c:v>42125</c:v>
                </c:pt>
                <c:pt idx="14">
                  <c:v>42156</c:v>
                </c:pt>
                <c:pt idx="15">
                  <c:v>42186</c:v>
                </c:pt>
                <c:pt idx="16">
                  <c:v>42217</c:v>
                </c:pt>
                <c:pt idx="17">
                  <c:v>42248</c:v>
                </c:pt>
                <c:pt idx="18">
                  <c:v>42278</c:v>
                </c:pt>
                <c:pt idx="19">
                  <c:v>42309</c:v>
                </c:pt>
                <c:pt idx="20">
                  <c:v>42339</c:v>
                </c:pt>
                <c:pt idx="21">
                  <c:v>42370</c:v>
                </c:pt>
                <c:pt idx="22">
                  <c:v>42401</c:v>
                </c:pt>
                <c:pt idx="23">
                  <c:v>42430</c:v>
                </c:pt>
                <c:pt idx="24">
                  <c:v>42461</c:v>
                </c:pt>
                <c:pt idx="25">
                  <c:v>42491</c:v>
                </c:pt>
                <c:pt idx="26">
                  <c:v>42522</c:v>
                </c:pt>
                <c:pt idx="27">
                  <c:v>42552</c:v>
                </c:pt>
                <c:pt idx="28">
                  <c:v>42583</c:v>
                </c:pt>
                <c:pt idx="29">
                  <c:v>42614</c:v>
                </c:pt>
                <c:pt idx="30">
                  <c:v>42644</c:v>
                </c:pt>
                <c:pt idx="31">
                  <c:v>42675</c:v>
                </c:pt>
                <c:pt idx="32">
                  <c:v>42705</c:v>
                </c:pt>
                <c:pt idx="33">
                  <c:v>42736</c:v>
                </c:pt>
                <c:pt idx="34">
                  <c:v>42767</c:v>
                </c:pt>
                <c:pt idx="35">
                  <c:v>42795</c:v>
                </c:pt>
                <c:pt idx="36">
                  <c:v>42826</c:v>
                </c:pt>
                <c:pt idx="37">
                  <c:v>42856</c:v>
                </c:pt>
              </c:numCache>
            </c:numRef>
          </c:cat>
          <c:val>
            <c:numRef>
              <c:f>'CPO trend graph_Quart report'!$H$3:$H$40</c:f>
              <c:numCache>
                <c:formatCode>0</c:formatCode>
                <c:ptCount val="38"/>
                <c:pt idx="0">
                  <c:v>0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8">
                  <c:v>1</c:v>
                </c:pt>
                <c:pt idx="9">
                  <c:v>3</c:v>
                </c:pt>
                <c:pt idx="10">
                  <c:v>1</c:v>
                </c:pt>
                <c:pt idx="11">
                  <c:v>4</c:v>
                </c:pt>
                <c:pt idx="12">
                  <c:v>18</c:v>
                </c:pt>
                <c:pt idx="13">
                  <c:v>9</c:v>
                </c:pt>
                <c:pt idx="14">
                  <c:v>8</c:v>
                </c:pt>
                <c:pt idx="15">
                  <c:v>9</c:v>
                </c:pt>
                <c:pt idx="16">
                  <c:v>9</c:v>
                </c:pt>
                <c:pt idx="17">
                  <c:v>2</c:v>
                </c:pt>
                <c:pt idx="18">
                  <c:v>5</c:v>
                </c:pt>
                <c:pt idx="19">
                  <c:v>4</c:v>
                </c:pt>
                <c:pt idx="20">
                  <c:v>3</c:v>
                </c:pt>
                <c:pt idx="21">
                  <c:v>7</c:v>
                </c:pt>
                <c:pt idx="22">
                  <c:v>4</c:v>
                </c:pt>
                <c:pt idx="23">
                  <c:v>4</c:v>
                </c:pt>
                <c:pt idx="24">
                  <c:v>5</c:v>
                </c:pt>
                <c:pt idx="26">
                  <c:v>4</c:v>
                </c:pt>
                <c:pt idx="27">
                  <c:v>5</c:v>
                </c:pt>
                <c:pt idx="28">
                  <c:v>8</c:v>
                </c:pt>
                <c:pt idx="29">
                  <c:v>9</c:v>
                </c:pt>
                <c:pt idx="30">
                  <c:v>6</c:v>
                </c:pt>
                <c:pt idx="31">
                  <c:v>4</c:v>
                </c:pt>
                <c:pt idx="32">
                  <c:v>5</c:v>
                </c:pt>
                <c:pt idx="33">
                  <c:v>9</c:v>
                </c:pt>
                <c:pt idx="34">
                  <c:v>4</c:v>
                </c:pt>
                <c:pt idx="35">
                  <c:v>7</c:v>
                </c:pt>
                <c:pt idx="36">
                  <c:v>9</c:v>
                </c:pt>
                <c:pt idx="37">
                  <c:v>9</c:v>
                </c:pt>
              </c:numCache>
            </c:numRef>
          </c:val>
        </c:ser>
        <c:ser>
          <c:idx val="2"/>
          <c:order val="2"/>
          <c:tx>
            <c:strRef>
              <c:f>'CPO trend graph_Quart report'!$M$2</c:f>
              <c:strCache>
                <c:ptCount val="1"/>
                <c:pt idx="0">
                  <c:v>Klebsiella pneumoniae OXA-48</c:v>
                </c:pt>
              </c:strCache>
            </c:strRef>
          </c:tx>
          <c:spPr>
            <a:solidFill>
              <a:schemeClr val="accent2">
                <a:lumMod val="40000"/>
                <a:lumOff val="60000"/>
              </a:schemeClr>
            </a:solidFill>
          </c:spPr>
          <c:invertIfNegative val="0"/>
          <c:dPt>
            <c:idx val="39"/>
            <c:invertIfNegative val="0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c:spPr>
          </c:dPt>
          <c:cat>
            <c:numRef>
              <c:f>'CPO trend graph_Quart report'!$G$3:$G$40</c:f>
              <c:numCache>
                <c:formatCode>mmm\-yy</c:formatCode>
                <c:ptCount val="38"/>
                <c:pt idx="0">
                  <c:v>41730</c:v>
                </c:pt>
                <c:pt idx="1">
                  <c:v>41760</c:v>
                </c:pt>
                <c:pt idx="2">
                  <c:v>41791</c:v>
                </c:pt>
                <c:pt idx="3">
                  <c:v>41821</c:v>
                </c:pt>
                <c:pt idx="4">
                  <c:v>41852</c:v>
                </c:pt>
                <c:pt idx="5">
                  <c:v>41883</c:v>
                </c:pt>
                <c:pt idx="6">
                  <c:v>41913</c:v>
                </c:pt>
                <c:pt idx="7">
                  <c:v>41944</c:v>
                </c:pt>
                <c:pt idx="8">
                  <c:v>41974</c:v>
                </c:pt>
                <c:pt idx="9">
                  <c:v>42005</c:v>
                </c:pt>
                <c:pt idx="10">
                  <c:v>42036</c:v>
                </c:pt>
                <c:pt idx="11">
                  <c:v>42064</c:v>
                </c:pt>
                <c:pt idx="12">
                  <c:v>42095</c:v>
                </c:pt>
                <c:pt idx="13">
                  <c:v>42125</c:v>
                </c:pt>
                <c:pt idx="14">
                  <c:v>42156</c:v>
                </c:pt>
                <c:pt idx="15">
                  <c:v>42186</c:v>
                </c:pt>
                <c:pt idx="16">
                  <c:v>42217</c:v>
                </c:pt>
                <c:pt idx="17">
                  <c:v>42248</c:v>
                </c:pt>
                <c:pt idx="18">
                  <c:v>42278</c:v>
                </c:pt>
                <c:pt idx="19">
                  <c:v>42309</c:v>
                </c:pt>
                <c:pt idx="20">
                  <c:v>42339</c:v>
                </c:pt>
                <c:pt idx="21">
                  <c:v>42370</c:v>
                </c:pt>
                <c:pt idx="22">
                  <c:v>42401</c:v>
                </c:pt>
                <c:pt idx="23">
                  <c:v>42430</c:v>
                </c:pt>
                <c:pt idx="24">
                  <c:v>42461</c:v>
                </c:pt>
                <c:pt idx="25">
                  <c:v>42491</c:v>
                </c:pt>
                <c:pt idx="26">
                  <c:v>42522</c:v>
                </c:pt>
                <c:pt idx="27">
                  <c:v>42552</c:v>
                </c:pt>
                <c:pt idx="28">
                  <c:v>42583</c:v>
                </c:pt>
                <c:pt idx="29">
                  <c:v>42614</c:v>
                </c:pt>
                <c:pt idx="30">
                  <c:v>42644</c:v>
                </c:pt>
                <c:pt idx="31">
                  <c:v>42675</c:v>
                </c:pt>
                <c:pt idx="32">
                  <c:v>42705</c:v>
                </c:pt>
                <c:pt idx="33">
                  <c:v>42736</c:v>
                </c:pt>
                <c:pt idx="34">
                  <c:v>42767</c:v>
                </c:pt>
                <c:pt idx="35">
                  <c:v>42795</c:v>
                </c:pt>
                <c:pt idx="36">
                  <c:v>42826</c:v>
                </c:pt>
                <c:pt idx="37">
                  <c:v>42856</c:v>
                </c:pt>
              </c:numCache>
            </c:numRef>
          </c:cat>
          <c:val>
            <c:numRef>
              <c:f>'CPO trend graph_Quart report'!$M$3:$M$40</c:f>
              <c:numCache>
                <c:formatCode>0</c:formatCode>
                <c:ptCount val="38"/>
                <c:pt idx="1">
                  <c:v>1</c:v>
                </c:pt>
                <c:pt idx="2">
                  <c:v>1</c:v>
                </c:pt>
                <c:pt idx="3">
                  <c:v>2</c:v>
                </c:pt>
                <c:pt idx="4">
                  <c:v>1</c:v>
                </c:pt>
                <c:pt idx="7">
                  <c:v>3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3</c:v>
                </c:pt>
                <c:pt idx="14">
                  <c:v>4</c:v>
                </c:pt>
                <c:pt idx="15">
                  <c:v>1</c:v>
                </c:pt>
                <c:pt idx="16">
                  <c:v>4</c:v>
                </c:pt>
                <c:pt idx="17">
                  <c:v>1</c:v>
                </c:pt>
                <c:pt idx="18">
                  <c:v>1</c:v>
                </c:pt>
                <c:pt idx="19">
                  <c:v>0</c:v>
                </c:pt>
                <c:pt idx="20">
                  <c:v>6</c:v>
                </c:pt>
                <c:pt idx="21">
                  <c:v>11</c:v>
                </c:pt>
                <c:pt idx="22">
                  <c:v>5</c:v>
                </c:pt>
                <c:pt idx="23">
                  <c:v>4</c:v>
                </c:pt>
                <c:pt idx="25">
                  <c:v>4</c:v>
                </c:pt>
                <c:pt idx="26">
                  <c:v>2</c:v>
                </c:pt>
                <c:pt idx="27">
                  <c:v>3</c:v>
                </c:pt>
                <c:pt idx="28">
                  <c:v>2</c:v>
                </c:pt>
                <c:pt idx="30">
                  <c:v>3</c:v>
                </c:pt>
                <c:pt idx="31">
                  <c:v>2</c:v>
                </c:pt>
                <c:pt idx="32">
                  <c:v>1</c:v>
                </c:pt>
                <c:pt idx="33">
                  <c:v>5</c:v>
                </c:pt>
                <c:pt idx="34">
                  <c:v>1</c:v>
                </c:pt>
                <c:pt idx="35">
                  <c:v>6</c:v>
                </c:pt>
                <c:pt idx="36">
                  <c:v>3</c:v>
                </c:pt>
                <c:pt idx="37">
                  <c:v>5</c:v>
                </c:pt>
              </c:numCache>
            </c:numRef>
          </c:val>
        </c:ser>
        <c:ser>
          <c:idx val="3"/>
          <c:order val="3"/>
          <c:tx>
            <c:strRef>
              <c:f>'CPO trend graph_Quart report'!$I$2</c:f>
              <c:strCache>
                <c:ptCount val="1"/>
                <c:pt idx="0">
                  <c:v>OXA-48 any species</c:v>
                </c:pt>
              </c:strCache>
            </c:strRef>
          </c:tx>
          <c:spPr>
            <a:solidFill>
              <a:schemeClr val="accent2">
                <a:lumMod val="75000"/>
              </a:schemeClr>
            </a:solidFill>
          </c:spPr>
          <c:invertIfNegative val="0"/>
          <c:cat>
            <c:numRef>
              <c:f>'CPO trend graph_Quart report'!$G$3:$G$40</c:f>
              <c:numCache>
                <c:formatCode>mmm\-yy</c:formatCode>
                <c:ptCount val="38"/>
                <c:pt idx="0">
                  <c:v>41730</c:v>
                </c:pt>
                <c:pt idx="1">
                  <c:v>41760</c:v>
                </c:pt>
                <c:pt idx="2">
                  <c:v>41791</c:v>
                </c:pt>
                <c:pt idx="3">
                  <c:v>41821</c:v>
                </c:pt>
                <c:pt idx="4">
                  <c:v>41852</c:v>
                </c:pt>
                <c:pt idx="5">
                  <c:v>41883</c:v>
                </c:pt>
                <c:pt idx="6">
                  <c:v>41913</c:v>
                </c:pt>
                <c:pt idx="7">
                  <c:v>41944</c:v>
                </c:pt>
                <c:pt idx="8">
                  <c:v>41974</c:v>
                </c:pt>
                <c:pt idx="9">
                  <c:v>42005</c:v>
                </c:pt>
                <c:pt idx="10">
                  <c:v>42036</c:v>
                </c:pt>
                <c:pt idx="11">
                  <c:v>42064</c:v>
                </c:pt>
                <c:pt idx="12">
                  <c:v>42095</c:v>
                </c:pt>
                <c:pt idx="13">
                  <c:v>42125</c:v>
                </c:pt>
                <c:pt idx="14">
                  <c:v>42156</c:v>
                </c:pt>
                <c:pt idx="15">
                  <c:v>42186</c:v>
                </c:pt>
                <c:pt idx="16">
                  <c:v>42217</c:v>
                </c:pt>
                <c:pt idx="17">
                  <c:v>42248</c:v>
                </c:pt>
                <c:pt idx="18">
                  <c:v>42278</c:v>
                </c:pt>
                <c:pt idx="19">
                  <c:v>42309</c:v>
                </c:pt>
                <c:pt idx="20">
                  <c:v>42339</c:v>
                </c:pt>
                <c:pt idx="21">
                  <c:v>42370</c:v>
                </c:pt>
                <c:pt idx="22">
                  <c:v>42401</c:v>
                </c:pt>
                <c:pt idx="23">
                  <c:v>42430</c:v>
                </c:pt>
                <c:pt idx="24">
                  <c:v>42461</c:v>
                </c:pt>
                <c:pt idx="25">
                  <c:v>42491</c:v>
                </c:pt>
                <c:pt idx="26">
                  <c:v>42522</c:v>
                </c:pt>
                <c:pt idx="27">
                  <c:v>42552</c:v>
                </c:pt>
                <c:pt idx="28">
                  <c:v>42583</c:v>
                </c:pt>
                <c:pt idx="29">
                  <c:v>42614</c:v>
                </c:pt>
                <c:pt idx="30">
                  <c:v>42644</c:v>
                </c:pt>
                <c:pt idx="31">
                  <c:v>42675</c:v>
                </c:pt>
                <c:pt idx="32">
                  <c:v>42705</c:v>
                </c:pt>
                <c:pt idx="33">
                  <c:v>42736</c:v>
                </c:pt>
                <c:pt idx="34">
                  <c:v>42767</c:v>
                </c:pt>
                <c:pt idx="35">
                  <c:v>42795</c:v>
                </c:pt>
                <c:pt idx="36">
                  <c:v>42826</c:v>
                </c:pt>
                <c:pt idx="37">
                  <c:v>42856</c:v>
                </c:pt>
              </c:numCache>
            </c:numRef>
          </c:cat>
          <c:val>
            <c:numRef>
              <c:f>'CPO trend graph_Quart report'!$I$3:$I$40</c:f>
              <c:numCache>
                <c:formatCode>0</c:formatCode>
                <c:ptCount val="38"/>
                <c:pt idx="1">
                  <c:v>1</c:v>
                </c:pt>
                <c:pt idx="2">
                  <c:v>2</c:v>
                </c:pt>
                <c:pt idx="3">
                  <c:v>4</c:v>
                </c:pt>
                <c:pt idx="4">
                  <c:v>1</c:v>
                </c:pt>
                <c:pt idx="6">
                  <c:v>1</c:v>
                </c:pt>
                <c:pt idx="7">
                  <c:v>3</c:v>
                </c:pt>
                <c:pt idx="8">
                  <c:v>3</c:v>
                </c:pt>
                <c:pt idx="9">
                  <c:v>2</c:v>
                </c:pt>
                <c:pt idx="10">
                  <c:v>3</c:v>
                </c:pt>
                <c:pt idx="11">
                  <c:v>1</c:v>
                </c:pt>
                <c:pt idx="12">
                  <c:v>1</c:v>
                </c:pt>
                <c:pt idx="13">
                  <c:v>2</c:v>
                </c:pt>
                <c:pt idx="14">
                  <c:v>5</c:v>
                </c:pt>
                <c:pt idx="15">
                  <c:v>6</c:v>
                </c:pt>
                <c:pt idx="16">
                  <c:v>7</c:v>
                </c:pt>
                <c:pt idx="17">
                  <c:v>11</c:v>
                </c:pt>
                <c:pt idx="18">
                  <c:v>7</c:v>
                </c:pt>
                <c:pt idx="19">
                  <c:v>4</c:v>
                </c:pt>
                <c:pt idx="20">
                  <c:v>9</c:v>
                </c:pt>
                <c:pt idx="21">
                  <c:v>21</c:v>
                </c:pt>
                <c:pt idx="22">
                  <c:v>12</c:v>
                </c:pt>
                <c:pt idx="23">
                  <c:v>5</c:v>
                </c:pt>
                <c:pt idx="24">
                  <c:v>4</c:v>
                </c:pt>
                <c:pt idx="25">
                  <c:v>12</c:v>
                </c:pt>
                <c:pt idx="26">
                  <c:v>6</c:v>
                </c:pt>
                <c:pt idx="27">
                  <c:v>8</c:v>
                </c:pt>
                <c:pt idx="28">
                  <c:v>7</c:v>
                </c:pt>
                <c:pt idx="29">
                  <c:v>5</c:v>
                </c:pt>
                <c:pt idx="30">
                  <c:v>10</c:v>
                </c:pt>
                <c:pt idx="31">
                  <c:v>7</c:v>
                </c:pt>
                <c:pt idx="32">
                  <c:v>15</c:v>
                </c:pt>
                <c:pt idx="33">
                  <c:v>15</c:v>
                </c:pt>
                <c:pt idx="34">
                  <c:v>18</c:v>
                </c:pt>
                <c:pt idx="35">
                  <c:v>10</c:v>
                </c:pt>
                <c:pt idx="36">
                  <c:v>5</c:v>
                </c:pt>
                <c:pt idx="37">
                  <c:v>13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overlap val="-30"/>
        <c:axId val="82473344"/>
        <c:axId val="82474880"/>
      </c:barChart>
      <c:dateAx>
        <c:axId val="82473344"/>
        <c:scaling>
          <c:orientation val="minMax"/>
        </c:scaling>
        <c:delete val="0"/>
        <c:axPos val="b"/>
        <c:numFmt formatCode="mmm\-yy" sourceLinked="1"/>
        <c:majorTickMark val="out"/>
        <c:minorTickMark val="none"/>
        <c:tickLblPos val="nextTo"/>
        <c:txPr>
          <a:bodyPr/>
          <a:lstStyle/>
          <a:p>
            <a:pPr>
              <a:defRPr sz="2800"/>
            </a:pPr>
            <a:endParaRPr lang="en-US"/>
          </a:p>
        </c:txPr>
        <c:crossAx val="82474880"/>
        <c:crosses val="autoZero"/>
        <c:auto val="1"/>
        <c:lblOffset val="100"/>
        <c:baseTimeUnit val="months"/>
      </c:dateAx>
      <c:valAx>
        <c:axId val="82474880"/>
        <c:scaling>
          <c:orientation val="minMax"/>
          <c:max val="25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2400" b="0"/>
                </a:pPr>
                <a:r>
                  <a:rPr lang="en-US" sz="2400" b="0" dirty="0"/>
                  <a:t>Number of </a:t>
                </a:r>
                <a:r>
                  <a:rPr lang="en-US" sz="2400" b="0" dirty="0" smtClean="0"/>
                  <a:t>cases </a:t>
                </a:r>
                <a:endParaRPr lang="en-US" sz="2400" b="0" dirty="0"/>
              </a:p>
            </c:rich>
          </c:tx>
          <c:layout>
            <c:manualLayout>
              <c:xMode val="edge"/>
              <c:yMode val="edge"/>
              <c:x val="4.6795217079259868E-3"/>
              <c:y val="0.28792754042516461"/>
            </c:manualLayout>
          </c:layout>
          <c:overlay val="0"/>
        </c:title>
        <c:numFmt formatCode="0" sourceLinked="1"/>
        <c:majorTickMark val="out"/>
        <c:minorTickMark val="none"/>
        <c:tickLblPos val="nextTo"/>
        <c:txPr>
          <a:bodyPr/>
          <a:lstStyle/>
          <a:p>
            <a:pPr>
              <a:defRPr sz="2800"/>
            </a:pPr>
            <a:endParaRPr lang="en-US"/>
          </a:p>
        </c:txPr>
        <c:crossAx val="8247334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10913221133030304"/>
          <c:y val="9.4655488014559225E-2"/>
          <c:w val="0.34878352357006331"/>
          <c:h val="0.14196022815303214"/>
        </c:manualLayout>
      </c:layout>
      <c:overlay val="0"/>
      <c:txPr>
        <a:bodyPr/>
        <a:lstStyle/>
        <a:p>
          <a:pPr>
            <a:defRPr sz="2400" i="1"/>
          </a:pPr>
          <a:endParaRPr lang="en-US"/>
        </a:p>
      </c:txPr>
    </c:legend>
    <c:plotVisOnly val="1"/>
    <c:dispBlanksAs val="gap"/>
    <c:showDLblsOverMax val="0"/>
  </c:chart>
  <c:spPr>
    <a:ln>
      <a:noFill/>
    </a:ln>
  </c:spPr>
  <c:txPr>
    <a:bodyPr/>
    <a:lstStyle/>
    <a:p>
      <a:pPr>
        <a:defRPr sz="1000">
          <a:ln>
            <a:noFill/>
          </a:ln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4939" y="0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031887-7095-4F2C-85A2-8032EDBBF493}" type="datetimeFigureOut">
              <a:rPr lang="en-GB" smtClean="0"/>
              <a:t>13/09/2017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40646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4939" y="9440646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F715A2-D1DF-4655-ADF1-2FA3B2A1AA1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038151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4939" y="0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2BB4D9-5EB4-4073-8645-E338A542FDD1}" type="datetimeFigureOut">
              <a:rPr lang="en-GB" smtClean="0"/>
              <a:t>13/09/2017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085975" y="746125"/>
            <a:ext cx="2633663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0562" y="4721186"/>
            <a:ext cx="5444490" cy="447270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0646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4939" y="9440646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0D1021-17C5-46CC-99A8-2085FFDCD3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06106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0D1021-17C5-46CC-99A8-2085FFDCD308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7129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70998" y="13298392"/>
            <a:ext cx="25737979" cy="917608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41996" y="24258164"/>
            <a:ext cx="21195983" cy="10939956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0882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1764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2646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83528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04410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25292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46175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67057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73A25-54F1-4809-B732-C6F10CC8C64E}" type="datetimeFigureOut">
              <a:rPr lang="en-GB" smtClean="0"/>
              <a:t>13/09/2017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A8C09-37CA-4914-B7A2-7A583F2039B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50623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73A25-54F1-4809-B732-C6F10CC8C64E}" type="datetimeFigureOut">
              <a:rPr lang="en-GB" smtClean="0"/>
              <a:t>13/09/2017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A8C09-37CA-4914-B7A2-7A583F2039B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26591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91909" y="27508444"/>
            <a:ext cx="25737979" cy="8502249"/>
          </a:xfrm>
        </p:spPr>
        <p:txBody>
          <a:bodyPr anchor="t"/>
          <a:lstStyle>
            <a:lvl1pPr algn="l">
              <a:defRPr sz="183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391909" y="18144082"/>
            <a:ext cx="25737979" cy="9364362"/>
          </a:xfrm>
        </p:spPr>
        <p:txBody>
          <a:bodyPr anchor="b"/>
          <a:lstStyle>
            <a:lvl1pPr marL="0" indent="0">
              <a:buNone/>
              <a:defRPr sz="9100">
                <a:solidFill>
                  <a:schemeClr val="tx1">
                    <a:tint val="75000"/>
                  </a:schemeClr>
                </a:solidFill>
              </a:defRPr>
            </a:lvl1pPr>
            <a:lvl2pPr marL="2088215" indent="0">
              <a:buNone/>
              <a:defRPr sz="8200">
                <a:solidFill>
                  <a:schemeClr val="tx1">
                    <a:tint val="75000"/>
                  </a:schemeClr>
                </a:solidFill>
              </a:defRPr>
            </a:lvl2pPr>
            <a:lvl3pPr marL="4176431" indent="0">
              <a:buNone/>
              <a:defRPr sz="7300">
                <a:solidFill>
                  <a:schemeClr val="tx1">
                    <a:tint val="75000"/>
                  </a:schemeClr>
                </a:solidFill>
              </a:defRPr>
            </a:lvl3pPr>
            <a:lvl4pPr marL="6264646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4pPr>
            <a:lvl5pPr marL="8352861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5pPr>
            <a:lvl6pPr marL="10441076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6pPr>
            <a:lvl7pPr marL="12529292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7pPr>
            <a:lvl8pPr marL="14617507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8pPr>
            <a:lvl9pPr marL="16705722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73A25-54F1-4809-B732-C6F10CC8C64E}" type="datetimeFigureOut">
              <a:rPr lang="en-GB" smtClean="0"/>
              <a:t>13/09/2017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A8C09-37CA-4914-B7A2-7A583F2039B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88325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13999" y="9988659"/>
            <a:ext cx="13373656" cy="28251648"/>
          </a:xfrm>
        </p:spPr>
        <p:txBody>
          <a:bodyPr/>
          <a:lstStyle>
            <a:lvl1pPr>
              <a:defRPr sz="12800"/>
            </a:lvl1pPr>
            <a:lvl2pPr>
              <a:defRPr sz="11000"/>
            </a:lvl2pPr>
            <a:lvl3pPr>
              <a:defRPr sz="9100"/>
            </a:lvl3pPr>
            <a:lvl4pPr>
              <a:defRPr sz="8200"/>
            </a:lvl4pPr>
            <a:lvl5pPr>
              <a:defRPr sz="8200"/>
            </a:lvl5pPr>
            <a:lvl6pPr>
              <a:defRPr sz="8200"/>
            </a:lvl6pPr>
            <a:lvl7pPr>
              <a:defRPr sz="8200"/>
            </a:lvl7pPr>
            <a:lvl8pPr>
              <a:defRPr sz="8200"/>
            </a:lvl8pPr>
            <a:lvl9pPr>
              <a:defRPr sz="8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392320" y="9988659"/>
            <a:ext cx="13373656" cy="28251648"/>
          </a:xfrm>
        </p:spPr>
        <p:txBody>
          <a:bodyPr/>
          <a:lstStyle>
            <a:lvl1pPr>
              <a:defRPr sz="12800"/>
            </a:lvl1pPr>
            <a:lvl2pPr>
              <a:defRPr sz="11000"/>
            </a:lvl2pPr>
            <a:lvl3pPr>
              <a:defRPr sz="9100"/>
            </a:lvl3pPr>
            <a:lvl4pPr>
              <a:defRPr sz="8200"/>
            </a:lvl4pPr>
            <a:lvl5pPr>
              <a:defRPr sz="8200"/>
            </a:lvl5pPr>
            <a:lvl6pPr>
              <a:defRPr sz="8200"/>
            </a:lvl6pPr>
            <a:lvl7pPr>
              <a:defRPr sz="8200"/>
            </a:lvl7pPr>
            <a:lvl8pPr>
              <a:defRPr sz="8200"/>
            </a:lvl8pPr>
            <a:lvl9pPr>
              <a:defRPr sz="8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73A25-54F1-4809-B732-C6F10CC8C64E}" type="datetimeFigureOut">
              <a:rPr lang="en-GB" smtClean="0"/>
              <a:t>13/09/2017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A8C09-37CA-4914-B7A2-7A583F2039B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70688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13999" y="9582375"/>
            <a:ext cx="13378914" cy="3993477"/>
          </a:xfrm>
        </p:spPr>
        <p:txBody>
          <a:bodyPr anchor="b"/>
          <a:lstStyle>
            <a:lvl1pPr marL="0" indent="0">
              <a:buNone/>
              <a:defRPr sz="11000" b="1"/>
            </a:lvl1pPr>
            <a:lvl2pPr marL="2088215" indent="0">
              <a:buNone/>
              <a:defRPr sz="9100" b="1"/>
            </a:lvl2pPr>
            <a:lvl3pPr marL="4176431" indent="0">
              <a:buNone/>
              <a:defRPr sz="8200" b="1"/>
            </a:lvl3pPr>
            <a:lvl4pPr marL="6264646" indent="0">
              <a:buNone/>
              <a:defRPr sz="7300" b="1"/>
            </a:lvl4pPr>
            <a:lvl5pPr marL="8352861" indent="0">
              <a:buNone/>
              <a:defRPr sz="7300" b="1"/>
            </a:lvl5pPr>
            <a:lvl6pPr marL="10441076" indent="0">
              <a:buNone/>
              <a:defRPr sz="7300" b="1"/>
            </a:lvl6pPr>
            <a:lvl7pPr marL="12529292" indent="0">
              <a:buNone/>
              <a:defRPr sz="7300" b="1"/>
            </a:lvl7pPr>
            <a:lvl8pPr marL="14617507" indent="0">
              <a:buNone/>
              <a:defRPr sz="7300" b="1"/>
            </a:lvl8pPr>
            <a:lvl9pPr marL="16705722" indent="0">
              <a:buNone/>
              <a:defRPr sz="73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13999" y="13575852"/>
            <a:ext cx="13378914" cy="24664452"/>
          </a:xfrm>
        </p:spPr>
        <p:txBody>
          <a:bodyPr/>
          <a:lstStyle>
            <a:lvl1pPr>
              <a:defRPr sz="11000"/>
            </a:lvl1pPr>
            <a:lvl2pPr>
              <a:defRPr sz="9100"/>
            </a:lvl2pPr>
            <a:lvl3pPr>
              <a:defRPr sz="82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5381808" y="9582375"/>
            <a:ext cx="13384170" cy="3993477"/>
          </a:xfrm>
        </p:spPr>
        <p:txBody>
          <a:bodyPr anchor="b"/>
          <a:lstStyle>
            <a:lvl1pPr marL="0" indent="0">
              <a:buNone/>
              <a:defRPr sz="11000" b="1"/>
            </a:lvl1pPr>
            <a:lvl2pPr marL="2088215" indent="0">
              <a:buNone/>
              <a:defRPr sz="9100" b="1"/>
            </a:lvl2pPr>
            <a:lvl3pPr marL="4176431" indent="0">
              <a:buNone/>
              <a:defRPr sz="8200" b="1"/>
            </a:lvl3pPr>
            <a:lvl4pPr marL="6264646" indent="0">
              <a:buNone/>
              <a:defRPr sz="7300" b="1"/>
            </a:lvl4pPr>
            <a:lvl5pPr marL="8352861" indent="0">
              <a:buNone/>
              <a:defRPr sz="7300" b="1"/>
            </a:lvl5pPr>
            <a:lvl6pPr marL="10441076" indent="0">
              <a:buNone/>
              <a:defRPr sz="7300" b="1"/>
            </a:lvl6pPr>
            <a:lvl7pPr marL="12529292" indent="0">
              <a:buNone/>
              <a:defRPr sz="7300" b="1"/>
            </a:lvl7pPr>
            <a:lvl8pPr marL="14617507" indent="0">
              <a:buNone/>
              <a:defRPr sz="7300" b="1"/>
            </a:lvl8pPr>
            <a:lvl9pPr marL="16705722" indent="0">
              <a:buNone/>
              <a:defRPr sz="73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5381808" y="13575852"/>
            <a:ext cx="13384170" cy="24664452"/>
          </a:xfrm>
        </p:spPr>
        <p:txBody>
          <a:bodyPr/>
          <a:lstStyle>
            <a:lvl1pPr>
              <a:defRPr sz="11000"/>
            </a:lvl1pPr>
            <a:lvl2pPr>
              <a:defRPr sz="9100"/>
            </a:lvl2pPr>
            <a:lvl3pPr>
              <a:defRPr sz="82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73A25-54F1-4809-B732-C6F10CC8C64E}" type="datetimeFigureOut">
              <a:rPr lang="en-GB" smtClean="0"/>
              <a:t>13/09/2017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A8C09-37CA-4914-B7A2-7A583F2039B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60376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73A25-54F1-4809-B732-C6F10CC8C64E}" type="datetimeFigureOut">
              <a:rPr lang="en-GB" smtClean="0"/>
              <a:t>13/09/2017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A8C09-37CA-4914-B7A2-7A583F2039B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22540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73A25-54F1-4809-B732-C6F10CC8C64E}" type="datetimeFigureOut">
              <a:rPr lang="en-GB" smtClean="0"/>
              <a:t>13/09/2017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A8C09-37CA-4914-B7A2-7A583F2039B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78476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14000" y="1704413"/>
            <a:ext cx="9961903" cy="7253667"/>
          </a:xfrm>
        </p:spPr>
        <p:txBody>
          <a:bodyPr anchor="b"/>
          <a:lstStyle>
            <a:lvl1pPr algn="l">
              <a:defRPr sz="91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838629" y="1704417"/>
            <a:ext cx="16927347" cy="36535890"/>
          </a:xfrm>
        </p:spPr>
        <p:txBody>
          <a:bodyPr/>
          <a:lstStyle>
            <a:lvl1pPr>
              <a:defRPr sz="14600"/>
            </a:lvl1pPr>
            <a:lvl2pPr>
              <a:defRPr sz="12800"/>
            </a:lvl2pPr>
            <a:lvl3pPr>
              <a:defRPr sz="11000"/>
            </a:lvl3pPr>
            <a:lvl4pPr>
              <a:defRPr sz="9100"/>
            </a:lvl4pPr>
            <a:lvl5pPr>
              <a:defRPr sz="9100"/>
            </a:lvl5pPr>
            <a:lvl6pPr>
              <a:defRPr sz="9100"/>
            </a:lvl6pPr>
            <a:lvl7pPr>
              <a:defRPr sz="9100"/>
            </a:lvl7pPr>
            <a:lvl8pPr>
              <a:defRPr sz="9100"/>
            </a:lvl8pPr>
            <a:lvl9pPr>
              <a:defRPr sz="9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14000" y="8958084"/>
            <a:ext cx="9961903" cy="29282223"/>
          </a:xfrm>
        </p:spPr>
        <p:txBody>
          <a:bodyPr/>
          <a:lstStyle>
            <a:lvl1pPr marL="0" indent="0">
              <a:buNone/>
              <a:defRPr sz="6400"/>
            </a:lvl1pPr>
            <a:lvl2pPr marL="2088215" indent="0">
              <a:buNone/>
              <a:defRPr sz="5500"/>
            </a:lvl2pPr>
            <a:lvl3pPr marL="4176431" indent="0">
              <a:buNone/>
              <a:defRPr sz="4600"/>
            </a:lvl3pPr>
            <a:lvl4pPr marL="6264646" indent="0">
              <a:buNone/>
              <a:defRPr sz="4100"/>
            </a:lvl4pPr>
            <a:lvl5pPr marL="8352861" indent="0">
              <a:buNone/>
              <a:defRPr sz="4100"/>
            </a:lvl5pPr>
            <a:lvl6pPr marL="10441076" indent="0">
              <a:buNone/>
              <a:defRPr sz="4100"/>
            </a:lvl6pPr>
            <a:lvl7pPr marL="12529292" indent="0">
              <a:buNone/>
              <a:defRPr sz="4100"/>
            </a:lvl7pPr>
            <a:lvl8pPr marL="14617507" indent="0">
              <a:buNone/>
              <a:defRPr sz="4100"/>
            </a:lvl8pPr>
            <a:lvl9pPr marL="16705722" indent="0">
              <a:buNone/>
              <a:defRPr sz="41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73A25-54F1-4809-B732-C6F10CC8C64E}" type="datetimeFigureOut">
              <a:rPr lang="en-GB" smtClean="0"/>
              <a:t>13/09/2017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A8C09-37CA-4914-B7A2-7A583F2039B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33524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35087" y="29965968"/>
            <a:ext cx="18167985" cy="3537652"/>
          </a:xfrm>
        </p:spPr>
        <p:txBody>
          <a:bodyPr anchor="b"/>
          <a:lstStyle>
            <a:lvl1pPr algn="l">
              <a:defRPr sz="91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935087" y="3825021"/>
            <a:ext cx="18167985" cy="25685115"/>
          </a:xfrm>
        </p:spPr>
        <p:txBody>
          <a:bodyPr/>
          <a:lstStyle>
            <a:lvl1pPr marL="0" indent="0">
              <a:buNone/>
              <a:defRPr sz="14600"/>
            </a:lvl1pPr>
            <a:lvl2pPr marL="2088215" indent="0">
              <a:buNone/>
              <a:defRPr sz="12800"/>
            </a:lvl2pPr>
            <a:lvl3pPr marL="4176431" indent="0">
              <a:buNone/>
              <a:defRPr sz="11000"/>
            </a:lvl3pPr>
            <a:lvl4pPr marL="6264646" indent="0">
              <a:buNone/>
              <a:defRPr sz="9100"/>
            </a:lvl4pPr>
            <a:lvl5pPr marL="8352861" indent="0">
              <a:buNone/>
              <a:defRPr sz="9100"/>
            </a:lvl5pPr>
            <a:lvl6pPr marL="10441076" indent="0">
              <a:buNone/>
              <a:defRPr sz="9100"/>
            </a:lvl6pPr>
            <a:lvl7pPr marL="12529292" indent="0">
              <a:buNone/>
              <a:defRPr sz="9100"/>
            </a:lvl7pPr>
            <a:lvl8pPr marL="14617507" indent="0">
              <a:buNone/>
              <a:defRPr sz="9100"/>
            </a:lvl8pPr>
            <a:lvl9pPr marL="16705722" indent="0">
              <a:buNone/>
              <a:defRPr sz="91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35087" y="33503620"/>
            <a:ext cx="18167985" cy="5024053"/>
          </a:xfrm>
        </p:spPr>
        <p:txBody>
          <a:bodyPr/>
          <a:lstStyle>
            <a:lvl1pPr marL="0" indent="0">
              <a:buNone/>
              <a:defRPr sz="6400"/>
            </a:lvl1pPr>
            <a:lvl2pPr marL="2088215" indent="0">
              <a:buNone/>
              <a:defRPr sz="5500"/>
            </a:lvl2pPr>
            <a:lvl3pPr marL="4176431" indent="0">
              <a:buNone/>
              <a:defRPr sz="4600"/>
            </a:lvl3pPr>
            <a:lvl4pPr marL="6264646" indent="0">
              <a:buNone/>
              <a:defRPr sz="4100"/>
            </a:lvl4pPr>
            <a:lvl5pPr marL="8352861" indent="0">
              <a:buNone/>
              <a:defRPr sz="4100"/>
            </a:lvl5pPr>
            <a:lvl6pPr marL="10441076" indent="0">
              <a:buNone/>
              <a:defRPr sz="4100"/>
            </a:lvl6pPr>
            <a:lvl7pPr marL="12529292" indent="0">
              <a:buNone/>
              <a:defRPr sz="4100"/>
            </a:lvl7pPr>
            <a:lvl8pPr marL="14617507" indent="0">
              <a:buNone/>
              <a:defRPr sz="4100"/>
            </a:lvl8pPr>
            <a:lvl9pPr marL="16705722" indent="0">
              <a:buNone/>
              <a:defRPr sz="41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73A25-54F1-4809-B732-C6F10CC8C64E}" type="datetimeFigureOut">
              <a:rPr lang="en-GB" smtClean="0"/>
              <a:t>13/09/2017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A8C09-37CA-4914-B7A2-7A583F2039B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12536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73A25-54F1-4809-B732-C6F10CC8C64E}" type="datetimeFigureOut">
              <a:rPr lang="en-GB" smtClean="0"/>
              <a:t>13/09/2017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A8C09-37CA-4914-B7A2-7A583F2039B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96613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952982" y="1714329"/>
            <a:ext cx="6812994" cy="3652597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13999" y="1714329"/>
            <a:ext cx="19934317" cy="3652597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73A25-54F1-4809-B732-C6F10CC8C64E}" type="datetimeFigureOut">
              <a:rPr lang="en-GB" smtClean="0"/>
              <a:t>13/09/2017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A8C09-37CA-4914-B7A2-7A583F2039B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88735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13999" y="1714326"/>
            <a:ext cx="27251978" cy="7134754"/>
          </a:xfrm>
          <a:prstGeom prst="rect">
            <a:avLst/>
          </a:prstGeom>
        </p:spPr>
        <p:txBody>
          <a:bodyPr vert="horz" lIns="417643" tIns="208822" rIns="417643" bIns="208822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13999" y="9988659"/>
            <a:ext cx="27251978" cy="28251648"/>
          </a:xfrm>
          <a:prstGeom prst="rect">
            <a:avLst/>
          </a:prstGeom>
        </p:spPr>
        <p:txBody>
          <a:bodyPr vert="horz" lIns="417643" tIns="208822" rIns="417643" bIns="208822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513999" y="39677164"/>
            <a:ext cx="7065328" cy="2279158"/>
          </a:xfrm>
          <a:prstGeom prst="rect">
            <a:avLst/>
          </a:prstGeom>
        </p:spPr>
        <p:txBody>
          <a:bodyPr vert="horz" lIns="417643" tIns="208822" rIns="417643" bIns="208822" rtlCol="0" anchor="ctr"/>
          <a:lstStyle>
            <a:lvl1pPr algn="l">
              <a:defRPr sz="5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873A25-54F1-4809-B732-C6F10CC8C64E}" type="datetimeFigureOut">
              <a:rPr lang="en-GB" smtClean="0"/>
              <a:t>13/09/2017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345658" y="39677164"/>
            <a:ext cx="9588659" cy="2279158"/>
          </a:xfrm>
          <a:prstGeom prst="rect">
            <a:avLst/>
          </a:prstGeom>
        </p:spPr>
        <p:txBody>
          <a:bodyPr vert="horz" lIns="417643" tIns="208822" rIns="417643" bIns="208822" rtlCol="0" anchor="ctr"/>
          <a:lstStyle>
            <a:lvl1pPr algn="ctr">
              <a:defRPr sz="5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700649" y="39677164"/>
            <a:ext cx="7065328" cy="2279158"/>
          </a:xfrm>
          <a:prstGeom prst="rect">
            <a:avLst/>
          </a:prstGeom>
        </p:spPr>
        <p:txBody>
          <a:bodyPr vert="horz" lIns="417643" tIns="208822" rIns="417643" bIns="208822" rtlCol="0" anchor="ctr"/>
          <a:lstStyle>
            <a:lvl1pPr algn="r">
              <a:defRPr sz="5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FA8C09-37CA-4914-B7A2-7A583F2039B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45914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176431" rtl="0" eaLnBrk="1" latinLnBrk="0" hangingPunct="1">
        <a:spcBef>
          <a:spcPct val="0"/>
        </a:spcBef>
        <a:buNone/>
        <a:defRPr sz="20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566161" indent="-1566161" algn="l" defTabSz="4176431" rtl="0" eaLnBrk="1" latinLnBrk="0" hangingPunct="1">
        <a:spcBef>
          <a:spcPct val="20000"/>
        </a:spcBef>
        <a:buFont typeface="Arial" pitchFamily="34" charset="0"/>
        <a:buChar char="•"/>
        <a:defRPr sz="14600" kern="1200">
          <a:solidFill>
            <a:schemeClr val="tx1"/>
          </a:solidFill>
          <a:latin typeface="+mn-lt"/>
          <a:ea typeface="+mn-ea"/>
          <a:cs typeface="+mn-cs"/>
        </a:defRPr>
      </a:lvl1pPr>
      <a:lvl2pPr marL="3393350" indent="-1305135" algn="l" defTabSz="4176431" rtl="0" eaLnBrk="1" latinLnBrk="0" hangingPunct="1">
        <a:spcBef>
          <a:spcPct val="20000"/>
        </a:spcBef>
        <a:buFont typeface="Arial" pitchFamily="34" charset="0"/>
        <a:buChar char="–"/>
        <a:defRPr sz="12800" kern="1200">
          <a:solidFill>
            <a:schemeClr val="tx1"/>
          </a:solidFill>
          <a:latin typeface="+mn-lt"/>
          <a:ea typeface="+mn-ea"/>
          <a:cs typeface="+mn-cs"/>
        </a:defRPr>
      </a:lvl2pPr>
      <a:lvl3pPr marL="5220538" indent="-1044108" algn="l" defTabSz="4176431" rtl="0" eaLnBrk="1" latinLnBrk="0" hangingPunct="1">
        <a:spcBef>
          <a:spcPct val="20000"/>
        </a:spcBef>
        <a:buFont typeface="Arial" pitchFamily="34" charset="0"/>
        <a:buChar char="•"/>
        <a:defRPr sz="11000" kern="1200">
          <a:solidFill>
            <a:schemeClr val="tx1"/>
          </a:solidFill>
          <a:latin typeface="+mn-lt"/>
          <a:ea typeface="+mn-ea"/>
          <a:cs typeface="+mn-cs"/>
        </a:defRPr>
      </a:lvl3pPr>
      <a:lvl4pPr marL="7308753" indent="-1044108" algn="l" defTabSz="4176431" rtl="0" eaLnBrk="1" latinLnBrk="0" hangingPunct="1">
        <a:spcBef>
          <a:spcPct val="20000"/>
        </a:spcBef>
        <a:buFont typeface="Arial" pitchFamily="34" charset="0"/>
        <a:buChar char="–"/>
        <a:defRPr sz="9100" kern="1200">
          <a:solidFill>
            <a:schemeClr val="tx1"/>
          </a:solidFill>
          <a:latin typeface="+mn-lt"/>
          <a:ea typeface="+mn-ea"/>
          <a:cs typeface="+mn-cs"/>
        </a:defRPr>
      </a:lvl4pPr>
      <a:lvl5pPr marL="9396969" indent="-1044108" algn="l" defTabSz="4176431" rtl="0" eaLnBrk="1" latinLnBrk="0" hangingPunct="1">
        <a:spcBef>
          <a:spcPct val="20000"/>
        </a:spcBef>
        <a:buFont typeface="Arial" pitchFamily="34" charset="0"/>
        <a:buChar char="»"/>
        <a:defRPr sz="9100" kern="1200">
          <a:solidFill>
            <a:schemeClr val="tx1"/>
          </a:solidFill>
          <a:latin typeface="+mn-lt"/>
          <a:ea typeface="+mn-ea"/>
          <a:cs typeface="+mn-cs"/>
        </a:defRPr>
      </a:lvl5pPr>
      <a:lvl6pPr marL="11485184" indent="-1044108" algn="l" defTabSz="4176431" rtl="0" eaLnBrk="1" latinLnBrk="0" hangingPunct="1">
        <a:spcBef>
          <a:spcPct val="20000"/>
        </a:spcBef>
        <a:buFont typeface="Arial" pitchFamily="34" charset="0"/>
        <a:buChar char="•"/>
        <a:defRPr sz="9100" kern="1200">
          <a:solidFill>
            <a:schemeClr val="tx1"/>
          </a:solidFill>
          <a:latin typeface="+mn-lt"/>
          <a:ea typeface="+mn-ea"/>
          <a:cs typeface="+mn-cs"/>
        </a:defRPr>
      </a:lvl6pPr>
      <a:lvl7pPr marL="13573399" indent="-1044108" algn="l" defTabSz="4176431" rtl="0" eaLnBrk="1" latinLnBrk="0" hangingPunct="1">
        <a:spcBef>
          <a:spcPct val="20000"/>
        </a:spcBef>
        <a:buFont typeface="Arial" pitchFamily="34" charset="0"/>
        <a:buChar char="•"/>
        <a:defRPr sz="9100" kern="1200">
          <a:solidFill>
            <a:schemeClr val="tx1"/>
          </a:solidFill>
          <a:latin typeface="+mn-lt"/>
          <a:ea typeface="+mn-ea"/>
          <a:cs typeface="+mn-cs"/>
        </a:defRPr>
      </a:lvl7pPr>
      <a:lvl8pPr marL="15661615" indent="-1044108" algn="l" defTabSz="4176431" rtl="0" eaLnBrk="1" latinLnBrk="0" hangingPunct="1">
        <a:spcBef>
          <a:spcPct val="20000"/>
        </a:spcBef>
        <a:buFont typeface="Arial" pitchFamily="34" charset="0"/>
        <a:buChar char="•"/>
        <a:defRPr sz="9100" kern="1200">
          <a:solidFill>
            <a:schemeClr val="tx1"/>
          </a:solidFill>
          <a:latin typeface="+mn-lt"/>
          <a:ea typeface="+mn-ea"/>
          <a:cs typeface="+mn-cs"/>
        </a:defRPr>
      </a:lvl8pPr>
      <a:lvl9pPr marL="17749830" indent="-1044108" algn="l" defTabSz="4176431" rtl="0" eaLnBrk="1" latinLnBrk="0" hangingPunct="1">
        <a:spcBef>
          <a:spcPct val="20000"/>
        </a:spcBef>
        <a:buFont typeface="Arial" pitchFamily="34" charset="0"/>
        <a:buChar char="•"/>
        <a:defRPr sz="9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176431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1pPr>
      <a:lvl2pPr marL="2088215" algn="l" defTabSz="4176431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2pPr>
      <a:lvl3pPr marL="4176431" algn="l" defTabSz="4176431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3pPr>
      <a:lvl4pPr marL="6264646" algn="l" defTabSz="4176431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4pPr>
      <a:lvl5pPr marL="8352861" algn="l" defTabSz="4176431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5pPr>
      <a:lvl6pPr marL="10441076" algn="l" defTabSz="4176431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6pPr>
      <a:lvl7pPr marL="12529292" algn="l" defTabSz="4176431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7pPr>
      <a:lvl8pPr marL="14617507" algn="l" defTabSz="4176431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8pPr>
      <a:lvl9pPr marL="16705722" algn="l" defTabSz="4176431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2.xml"/><Relationship Id="rId5" Type="http://schemas.openxmlformats.org/officeDocument/2006/relationships/chart" Target="../charts/chart1.xml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993762" y="4698406"/>
            <a:ext cx="28501629" cy="0"/>
          </a:xfrm>
          <a:prstGeom prst="line">
            <a:avLst/>
          </a:prstGeom>
          <a:ln w="12700" cmpd="sng">
            <a:solidFill>
              <a:srgbClr val="0068B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0" y="449934"/>
            <a:ext cx="3028674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Promiscuous plasmids? </a:t>
            </a:r>
            <a:r>
              <a:rPr lang="en-GB" sz="5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Scaling </a:t>
            </a:r>
            <a:r>
              <a:rPr lang="en-GB" sz="54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infection control implications of horizontal spread of carbapenemase genes between species</a:t>
            </a:r>
          </a:p>
        </p:txBody>
      </p:sp>
      <p:sp>
        <p:nvSpPr>
          <p:cNvPr id="14" name="TextBox 9"/>
          <p:cNvSpPr txBox="1"/>
          <p:nvPr/>
        </p:nvSpPr>
        <p:spPr>
          <a:xfrm>
            <a:off x="1056452" y="5145586"/>
            <a:ext cx="13476288" cy="800219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wrap="square">
            <a:spAutoFit/>
          </a:bodyPr>
          <a:lstStyle>
            <a:defPPr>
              <a:defRPr lang="en-GB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4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1830388" indent="-1373188" algn="l" rtl="0" fontAlgn="base">
              <a:spcBef>
                <a:spcPct val="0"/>
              </a:spcBef>
              <a:spcAft>
                <a:spcPct val="0"/>
              </a:spcAft>
              <a:defRPr sz="4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3660775" indent="-2746375" algn="l" rtl="0" fontAlgn="base">
              <a:spcBef>
                <a:spcPct val="0"/>
              </a:spcBef>
              <a:spcAft>
                <a:spcPct val="0"/>
              </a:spcAft>
              <a:defRPr sz="4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5491163" indent="-4119563" algn="l" rtl="0" fontAlgn="base">
              <a:spcBef>
                <a:spcPct val="0"/>
              </a:spcBef>
              <a:spcAft>
                <a:spcPct val="0"/>
              </a:spcAft>
              <a:defRPr sz="4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7321550" indent="-5492750" algn="l" rtl="0" fontAlgn="base">
              <a:spcBef>
                <a:spcPct val="0"/>
              </a:spcBef>
              <a:spcAft>
                <a:spcPct val="0"/>
              </a:spcAft>
              <a:defRPr sz="4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4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4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4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4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742950" indent="-742950" algn="ctr">
              <a:spcAft>
                <a:spcPts val="1200"/>
              </a:spcAft>
              <a:buAutoNum type="arabicPeriod"/>
              <a:defRPr/>
            </a:pPr>
            <a:r>
              <a:rPr lang="en-GB" sz="4400" b="1" dirty="0"/>
              <a:t>Introduction</a:t>
            </a:r>
          </a:p>
          <a:p>
            <a:pPr marL="571500" indent="-571500"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en-GB" dirty="0" smtClean="0"/>
              <a:t>Carbapenemase-producing Enterobacteriaceae (CPE) are of urgent public health concern, with a steady increase in incidence year on year in the UK.</a:t>
            </a:r>
            <a:r>
              <a:rPr lang="en-GB" baseline="30000" dirty="0" smtClean="0"/>
              <a:t>1</a:t>
            </a:r>
          </a:p>
          <a:p>
            <a:pPr marL="571500" indent="-571500"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en-GB" dirty="0" smtClean="0"/>
              <a:t>It is currently unclear how much importation from abroad vs. transmission of CPE within UK healthcare and community settings contributes to the UK CPE picture.</a:t>
            </a:r>
            <a:r>
              <a:rPr lang="en-GB" baseline="30000" dirty="0" smtClean="0"/>
              <a:t>2</a:t>
            </a:r>
            <a:r>
              <a:rPr lang="en-GB" dirty="0" smtClean="0"/>
              <a:t> </a:t>
            </a:r>
          </a:p>
          <a:p>
            <a:pPr marL="571500" indent="-571500"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en-GB" dirty="0" smtClean="0"/>
              <a:t>Local CPE cluster investigation led us to analyse CPE carriage over time in relation to mechanism of resistance and speciality, with the aim of potentially identifying inter-species horizontal carbapenemase gene transfer. </a:t>
            </a:r>
            <a:endParaRPr lang="en-GB" dirty="0"/>
          </a:p>
        </p:txBody>
      </p:sp>
      <p:sp>
        <p:nvSpPr>
          <p:cNvPr id="15" name="TextBox 10"/>
          <p:cNvSpPr txBox="1"/>
          <p:nvPr/>
        </p:nvSpPr>
        <p:spPr>
          <a:xfrm>
            <a:off x="15868571" y="5130454"/>
            <a:ext cx="13474700" cy="815607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>
            <a:spAutoFit/>
          </a:bodyPr>
          <a:lstStyle>
            <a:defPPr>
              <a:defRPr lang="en-GB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4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1830388" indent="-1373188" algn="l" rtl="0" fontAlgn="base">
              <a:spcBef>
                <a:spcPct val="0"/>
              </a:spcBef>
              <a:spcAft>
                <a:spcPct val="0"/>
              </a:spcAft>
              <a:defRPr sz="4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3660775" indent="-2746375" algn="l" rtl="0" fontAlgn="base">
              <a:spcBef>
                <a:spcPct val="0"/>
              </a:spcBef>
              <a:spcAft>
                <a:spcPct val="0"/>
              </a:spcAft>
              <a:defRPr sz="4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5491163" indent="-4119563" algn="l" rtl="0" fontAlgn="base">
              <a:spcBef>
                <a:spcPct val="0"/>
              </a:spcBef>
              <a:spcAft>
                <a:spcPct val="0"/>
              </a:spcAft>
              <a:defRPr sz="4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7321550" indent="-5492750" algn="l" rtl="0" fontAlgn="base">
              <a:spcBef>
                <a:spcPct val="0"/>
              </a:spcBef>
              <a:spcAft>
                <a:spcPct val="0"/>
              </a:spcAft>
              <a:defRPr sz="4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4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4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4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4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>
              <a:spcAft>
                <a:spcPts val="1200"/>
              </a:spcAft>
              <a:defRPr/>
            </a:pPr>
            <a:r>
              <a:rPr lang="en-GB" sz="4400" b="1" dirty="0"/>
              <a:t>2. </a:t>
            </a:r>
            <a:r>
              <a:rPr lang="en-GB" sz="4400" b="1" dirty="0" smtClean="0"/>
              <a:t>Methods</a:t>
            </a:r>
          </a:p>
          <a:p>
            <a:pPr marL="571500" indent="-571500"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en-GB" dirty="0" smtClean="0"/>
              <a:t>All CPE isolates over a four year period, April 2013 to March 2017, were analysed. </a:t>
            </a:r>
          </a:p>
          <a:p>
            <a:pPr marL="571500" indent="-571500"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en-GB" dirty="0" smtClean="0"/>
              <a:t>We compared clusters of same-species-same-mechanism combinations with clusters of same-mechanism-any-species combinations.</a:t>
            </a:r>
          </a:p>
          <a:p>
            <a:pPr marL="571500" indent="-571500"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en-GB" dirty="0" smtClean="0"/>
              <a:t>We focused our analysis on four specialities that bore the highest burden of CPE cases: Intensive Care Units (ICU), Medicine, Renal and Vascular, analysing CPE cases over time.</a:t>
            </a:r>
          </a:p>
          <a:p>
            <a:pPr marL="571500" indent="-571500"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en-GB" dirty="0" smtClean="0"/>
              <a:t>A cluster was defined as more than or equal to three cases over a period of a month in a single speciality.</a:t>
            </a:r>
            <a:endParaRPr lang="en-GB" dirty="0"/>
          </a:p>
        </p:txBody>
      </p:sp>
      <p:sp>
        <p:nvSpPr>
          <p:cNvPr id="17" name="TextBox 15"/>
          <p:cNvSpPr txBox="1"/>
          <p:nvPr/>
        </p:nvSpPr>
        <p:spPr>
          <a:xfrm>
            <a:off x="1056451" y="25508718"/>
            <a:ext cx="13476287" cy="1123384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>
            <a:spAutoFit/>
          </a:bodyPr>
          <a:lstStyle>
            <a:defPPr>
              <a:defRPr lang="en-GB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4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1830388" indent="-1373188" algn="l" rtl="0" fontAlgn="base">
              <a:spcBef>
                <a:spcPct val="0"/>
              </a:spcBef>
              <a:spcAft>
                <a:spcPct val="0"/>
              </a:spcAft>
              <a:defRPr sz="4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3660775" indent="-2746375" algn="l" rtl="0" fontAlgn="base">
              <a:spcBef>
                <a:spcPct val="0"/>
              </a:spcBef>
              <a:spcAft>
                <a:spcPct val="0"/>
              </a:spcAft>
              <a:defRPr sz="4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5491163" indent="-4119563" algn="l" rtl="0" fontAlgn="base">
              <a:spcBef>
                <a:spcPct val="0"/>
              </a:spcBef>
              <a:spcAft>
                <a:spcPct val="0"/>
              </a:spcAft>
              <a:defRPr sz="4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7321550" indent="-5492750" algn="l" rtl="0" fontAlgn="base">
              <a:spcBef>
                <a:spcPct val="0"/>
              </a:spcBef>
              <a:spcAft>
                <a:spcPct val="0"/>
              </a:spcAft>
              <a:defRPr sz="4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4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4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4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4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>
              <a:spcAft>
                <a:spcPts val="1200"/>
              </a:spcAft>
              <a:defRPr/>
            </a:pPr>
            <a:r>
              <a:rPr lang="en-GB" sz="4400" b="1" dirty="0"/>
              <a:t>3. </a:t>
            </a:r>
            <a:r>
              <a:rPr lang="en-GB" sz="4400" b="1" dirty="0" smtClean="0"/>
              <a:t>Results</a:t>
            </a:r>
          </a:p>
          <a:p>
            <a:pPr marL="571500" indent="-571500"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en-GB" dirty="0" smtClean="0"/>
              <a:t>23 same-species-same-mechanism clusters were found in the period April 2013 to March 2017 with 52</a:t>
            </a:r>
            <a:r>
              <a:rPr lang="en-GB" dirty="0"/>
              <a:t>% (12/23) </a:t>
            </a:r>
            <a:r>
              <a:rPr lang="en-GB" i="1" dirty="0"/>
              <a:t>Klebsiella pneumoniae </a:t>
            </a:r>
            <a:r>
              <a:rPr lang="en-GB" dirty="0"/>
              <a:t>NDM and 30% (7/23)</a:t>
            </a:r>
            <a:r>
              <a:rPr lang="en-GB" i="1" dirty="0"/>
              <a:t> K. pneumoniae </a:t>
            </a:r>
            <a:r>
              <a:rPr lang="en-GB" dirty="0" smtClean="0"/>
              <a:t>OXA-48 being </a:t>
            </a:r>
            <a:r>
              <a:rPr lang="en-GB" dirty="0"/>
              <a:t>the most common </a:t>
            </a:r>
            <a:r>
              <a:rPr lang="en-GB" dirty="0" smtClean="0"/>
              <a:t>combinations</a:t>
            </a:r>
          </a:p>
          <a:p>
            <a:pPr marL="571500" indent="-571500"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en-GB" dirty="0" smtClean="0"/>
              <a:t>The speciality of Renal bore the </a:t>
            </a:r>
            <a:r>
              <a:rPr lang="en-GB" dirty="0"/>
              <a:t>highest burden, with 43% of clusters (10/23), of which  40% (4/10) were </a:t>
            </a:r>
            <a:r>
              <a:rPr lang="en-GB" i="1" dirty="0"/>
              <a:t>K. pneumoniae </a:t>
            </a:r>
            <a:r>
              <a:rPr lang="en-GB" dirty="0"/>
              <a:t>NDM and 60% (6/10) </a:t>
            </a:r>
            <a:r>
              <a:rPr lang="en-GB" i="1" dirty="0"/>
              <a:t>K. pneumoniae </a:t>
            </a:r>
            <a:r>
              <a:rPr lang="en-GB" dirty="0" smtClean="0"/>
              <a:t>OXA-48</a:t>
            </a:r>
          </a:p>
          <a:p>
            <a:pPr marL="571500" indent="-571500"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en-GB" dirty="0"/>
              <a:t>41 same-mechanism-any-species clusters were identified over the same period, with 56% (23/41) OXA-48 and 37% (15/41) NDM  related </a:t>
            </a:r>
            <a:r>
              <a:rPr lang="en-GB" dirty="0" smtClean="0"/>
              <a:t>clusters, with the speciality of Renal again bearing the highest </a:t>
            </a:r>
            <a:r>
              <a:rPr lang="en-GB" dirty="0"/>
              <a:t>burden, with 49% (20/41) of clusters, 25% (5/20) of which were NDM, and 75% (15/20) of which were OXA-48. </a:t>
            </a:r>
            <a:endParaRPr lang="en-GB" dirty="0" smtClean="0"/>
          </a:p>
          <a:p>
            <a:pPr marL="571500" indent="-571500"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endParaRPr lang="en-GB" dirty="0"/>
          </a:p>
        </p:txBody>
      </p:sp>
      <p:sp>
        <p:nvSpPr>
          <p:cNvPr id="18" name="TextBox 16"/>
          <p:cNvSpPr txBox="1"/>
          <p:nvPr/>
        </p:nvSpPr>
        <p:spPr>
          <a:xfrm>
            <a:off x="15843940" y="25436710"/>
            <a:ext cx="13475929" cy="1138773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wrap="square">
            <a:spAutoFit/>
          </a:bodyPr>
          <a:lstStyle>
            <a:defPPr>
              <a:defRPr lang="en-GB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4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1830388" indent="-1373188" algn="l" rtl="0" fontAlgn="base">
              <a:spcBef>
                <a:spcPct val="0"/>
              </a:spcBef>
              <a:spcAft>
                <a:spcPct val="0"/>
              </a:spcAft>
              <a:defRPr sz="4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3660775" indent="-2746375" algn="l" rtl="0" fontAlgn="base">
              <a:spcBef>
                <a:spcPct val="0"/>
              </a:spcBef>
              <a:spcAft>
                <a:spcPct val="0"/>
              </a:spcAft>
              <a:defRPr sz="4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5491163" indent="-4119563" algn="l" rtl="0" fontAlgn="base">
              <a:spcBef>
                <a:spcPct val="0"/>
              </a:spcBef>
              <a:spcAft>
                <a:spcPct val="0"/>
              </a:spcAft>
              <a:defRPr sz="4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7321550" indent="-5492750" algn="l" rtl="0" fontAlgn="base">
              <a:spcBef>
                <a:spcPct val="0"/>
              </a:spcBef>
              <a:spcAft>
                <a:spcPct val="0"/>
              </a:spcAft>
              <a:defRPr sz="4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4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4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4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4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>
              <a:spcAft>
                <a:spcPts val="1200"/>
              </a:spcAft>
              <a:defRPr/>
            </a:pPr>
            <a:r>
              <a:rPr lang="en-GB" sz="4400" b="1" dirty="0"/>
              <a:t>4. </a:t>
            </a:r>
            <a:r>
              <a:rPr lang="en-GB" sz="4400" b="1" dirty="0" smtClean="0"/>
              <a:t>Discussion</a:t>
            </a:r>
            <a:endParaRPr lang="en-GB" sz="4400" b="1" dirty="0"/>
          </a:p>
          <a:p>
            <a:pPr marL="571500" indent="-571500">
              <a:buFont typeface="Arial" pitchFamily="34" charset="0"/>
              <a:buChar char="•"/>
            </a:pPr>
            <a:r>
              <a:rPr lang="en-GB" dirty="0"/>
              <a:t>IPC efforts have focussed on same-mechanism-same-species CPE clusters locally. </a:t>
            </a:r>
          </a:p>
          <a:p>
            <a:pPr marL="571500" indent="-571500">
              <a:buFont typeface="Arial" pitchFamily="34" charset="0"/>
              <a:buChar char="•"/>
            </a:pPr>
            <a:r>
              <a:rPr lang="en-GB" dirty="0" smtClean="0"/>
              <a:t>However, our findings study suggest unidentified plasmid-mediated transfer of </a:t>
            </a:r>
            <a:r>
              <a:rPr lang="en-GB" dirty="0" err="1" smtClean="0"/>
              <a:t>carbapenemases</a:t>
            </a:r>
            <a:r>
              <a:rPr lang="en-GB" dirty="0" smtClean="0"/>
              <a:t> resulting in multiple undetected same-mechanism-any-species clusters.</a:t>
            </a:r>
          </a:p>
          <a:p>
            <a:pPr marL="571500" indent="-571500">
              <a:buFont typeface="Arial" pitchFamily="34" charset="0"/>
              <a:buChar char="•"/>
            </a:pPr>
            <a:r>
              <a:rPr lang="en-GB" dirty="0" smtClean="0"/>
              <a:t>The </a:t>
            </a:r>
            <a:r>
              <a:rPr lang="en-GB" dirty="0"/>
              <a:t>renal wards are the most common areas affected by both same-species-same-mechanism and same-mechanism-any-species clusters. </a:t>
            </a:r>
            <a:endParaRPr lang="en-GB" dirty="0" smtClean="0"/>
          </a:p>
          <a:p>
            <a:pPr marL="571500" indent="-571500">
              <a:buFont typeface="Arial" pitchFamily="34" charset="0"/>
              <a:buChar char="•"/>
            </a:pPr>
            <a:r>
              <a:rPr lang="en-GB" dirty="0" smtClean="0"/>
              <a:t>Our </a:t>
            </a:r>
            <a:r>
              <a:rPr lang="en-GB" dirty="0"/>
              <a:t>results indicate that a comprehensive approach to preventing the transmission of CPE should consider the possibility of horizontal spread of </a:t>
            </a:r>
            <a:r>
              <a:rPr lang="en-GB" dirty="0" err="1"/>
              <a:t>carbapenemases</a:t>
            </a:r>
            <a:r>
              <a:rPr lang="en-GB" dirty="0"/>
              <a:t> between bacterial species. </a:t>
            </a:r>
          </a:p>
          <a:p>
            <a:pPr marL="571500" indent="-571500">
              <a:buFont typeface="Arial" pitchFamily="34" charset="0"/>
              <a:buChar char="•"/>
            </a:pPr>
            <a:r>
              <a:rPr lang="en-GB" dirty="0" smtClean="0"/>
              <a:t>We have widened our approach to preventing the transmission of CPE, by considering same-mechanism-any-species analysis in our cluster investigations. </a:t>
            </a:r>
          </a:p>
          <a:p>
            <a:pPr marL="571500" indent="-571500">
              <a:buFont typeface="Arial" pitchFamily="34" charset="0"/>
              <a:buChar char="•"/>
            </a:pPr>
            <a:endParaRPr lang="en-GB" dirty="0" smtClean="0"/>
          </a:p>
        </p:txBody>
      </p:sp>
      <p:sp>
        <p:nvSpPr>
          <p:cNvPr id="19" name="TextBox 11"/>
          <p:cNvSpPr txBox="1"/>
          <p:nvPr/>
        </p:nvSpPr>
        <p:spPr>
          <a:xfrm>
            <a:off x="1024526" y="37678070"/>
            <a:ext cx="28376250" cy="286232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wrap="square">
            <a:spAutoFit/>
          </a:bodyPr>
          <a:lstStyle>
            <a:defPPr>
              <a:defRPr lang="en-GB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4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1830388" indent="-1373188" algn="l" rtl="0" fontAlgn="base">
              <a:spcBef>
                <a:spcPct val="0"/>
              </a:spcBef>
              <a:spcAft>
                <a:spcPct val="0"/>
              </a:spcAft>
              <a:defRPr sz="4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3660775" indent="-2746375" algn="l" rtl="0" fontAlgn="base">
              <a:spcBef>
                <a:spcPct val="0"/>
              </a:spcBef>
              <a:spcAft>
                <a:spcPct val="0"/>
              </a:spcAft>
              <a:defRPr sz="4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5491163" indent="-4119563" algn="l" rtl="0" fontAlgn="base">
              <a:spcBef>
                <a:spcPct val="0"/>
              </a:spcBef>
              <a:spcAft>
                <a:spcPct val="0"/>
              </a:spcAft>
              <a:defRPr sz="4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7321550" indent="-5492750" algn="l" rtl="0" fontAlgn="base">
              <a:spcBef>
                <a:spcPct val="0"/>
              </a:spcBef>
              <a:spcAft>
                <a:spcPct val="0"/>
              </a:spcAft>
              <a:defRPr sz="4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4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4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4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4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>
              <a:spcAft>
                <a:spcPts val="1200"/>
              </a:spcAft>
              <a:defRPr/>
            </a:pPr>
            <a:r>
              <a:rPr lang="en-GB" b="1" dirty="0" smtClean="0"/>
              <a:t>References</a:t>
            </a:r>
          </a:p>
          <a:p>
            <a:pPr marL="742950" indent="-742950">
              <a:spcAft>
                <a:spcPts val="1200"/>
              </a:spcAft>
              <a:buAutoNum type="arabicPeriod"/>
              <a:defRPr/>
            </a:pPr>
            <a:r>
              <a:rPr lang="en-GB" dirty="0" smtClean="0"/>
              <a:t>Public Health England. English surveillance programme for antimicrobial utilisation and resistance (ESPAUR) report. 2016</a:t>
            </a:r>
          </a:p>
          <a:p>
            <a:pPr marL="742950" indent="-742950">
              <a:spcAft>
                <a:spcPts val="1200"/>
              </a:spcAft>
              <a:buAutoNum type="arabicPeriod"/>
              <a:defRPr/>
            </a:pPr>
            <a:r>
              <a:rPr lang="en-GB" dirty="0" smtClean="0"/>
              <a:t>Findlay J., Hopkins KL., Alvarez-</a:t>
            </a:r>
            <a:r>
              <a:rPr lang="en-GB" dirty="0" err="1" smtClean="0"/>
              <a:t>Buylla</a:t>
            </a:r>
            <a:r>
              <a:rPr lang="en-GB" dirty="0" smtClean="0"/>
              <a:t> A., et al. Characterization </a:t>
            </a:r>
            <a:r>
              <a:rPr lang="en-GB" dirty="0"/>
              <a:t>of carbapenemase-producing Enterobacteriaceae in the West Midlands region of England: 2007-14</a:t>
            </a:r>
            <a:r>
              <a:rPr lang="en-GB" dirty="0" smtClean="0"/>
              <a:t>. </a:t>
            </a:r>
            <a:r>
              <a:rPr lang="en-GB" i="1" dirty="0" smtClean="0"/>
              <a:t>J Antimicrobial </a:t>
            </a:r>
            <a:r>
              <a:rPr lang="en-GB" i="1" dirty="0" err="1" smtClean="0"/>
              <a:t>Chemother</a:t>
            </a:r>
            <a:r>
              <a:rPr lang="en-GB" dirty="0" smtClean="0"/>
              <a:t>. 2017; 72(4): 1054-1062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08339" y="39351830"/>
            <a:ext cx="12945614" cy="316574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101337" y="2394150"/>
            <a:ext cx="28286478" cy="21877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dirty="0" smtClean="0">
                <a:latin typeface="Arial" pitchFamily="34" charset="0"/>
                <a:cs typeface="Arial" pitchFamily="34" charset="0"/>
              </a:rPr>
              <a:t>Siddharth </a:t>
            </a:r>
            <a:r>
              <a:rPr lang="en-GB" sz="4400" dirty="0">
                <a:latin typeface="Arial" pitchFamily="34" charset="0"/>
                <a:cs typeface="Arial" pitchFamily="34" charset="0"/>
              </a:rPr>
              <a:t>Mookerjee, </a:t>
            </a:r>
            <a:r>
              <a:rPr lang="en-GB" sz="4400" dirty="0" smtClean="0">
                <a:latin typeface="Arial" pitchFamily="34" charset="0"/>
                <a:cs typeface="Arial" pitchFamily="34" charset="0"/>
              </a:rPr>
              <a:t>Frances </a:t>
            </a:r>
            <a:r>
              <a:rPr lang="en-GB" sz="4400" dirty="0">
                <a:latin typeface="Arial" pitchFamily="34" charset="0"/>
                <a:cs typeface="Arial" pitchFamily="34" charset="0"/>
              </a:rPr>
              <a:t>Davies</a:t>
            </a:r>
            <a:r>
              <a:rPr lang="en-GB" sz="4400" dirty="0" smtClean="0">
                <a:latin typeface="Arial" pitchFamily="34" charset="0"/>
                <a:cs typeface="Arial" pitchFamily="34" charset="0"/>
              </a:rPr>
              <a:t>, Eleonora Dyakova, </a:t>
            </a:r>
            <a:r>
              <a:rPr lang="en-GB" sz="4400" dirty="0">
                <a:latin typeface="Arial" pitchFamily="34" charset="0"/>
                <a:cs typeface="Arial" pitchFamily="34" charset="0"/>
              </a:rPr>
              <a:t>Tracey Galletly, Alison Holmes, Jonathan Otter </a:t>
            </a:r>
          </a:p>
          <a:p>
            <a:pPr algn="ctr">
              <a:spcAft>
                <a:spcPts val="500"/>
              </a:spcAft>
            </a:pPr>
            <a:r>
              <a:rPr lang="en-GB" sz="4400" i="1" dirty="0" smtClean="0">
                <a:latin typeface="Arial" pitchFamily="34" charset="0"/>
                <a:cs typeface="Arial" pitchFamily="34" charset="0"/>
              </a:rPr>
              <a:t>Imperial </a:t>
            </a:r>
            <a:r>
              <a:rPr lang="en-GB" sz="4400" i="1" dirty="0">
                <a:latin typeface="Arial" pitchFamily="34" charset="0"/>
                <a:cs typeface="Arial" pitchFamily="34" charset="0"/>
              </a:rPr>
              <a:t>College Healthcare NHS </a:t>
            </a:r>
            <a:r>
              <a:rPr lang="en-GB" sz="4400" i="1" dirty="0" smtClean="0">
                <a:latin typeface="Arial" pitchFamily="34" charset="0"/>
                <a:cs typeface="Arial" pitchFamily="34" charset="0"/>
              </a:rPr>
              <a:t>Trust &amp; Imperial </a:t>
            </a:r>
            <a:r>
              <a:rPr lang="en-GB" sz="4400" i="1" dirty="0">
                <a:latin typeface="Arial" pitchFamily="34" charset="0"/>
                <a:cs typeface="Arial" pitchFamily="34" charset="0"/>
              </a:rPr>
              <a:t>College </a:t>
            </a:r>
            <a:r>
              <a:rPr lang="en-GB" sz="4400" i="1" dirty="0" smtClean="0">
                <a:latin typeface="Arial" pitchFamily="34" charset="0"/>
                <a:cs typeface="Arial" pitchFamily="34" charset="0"/>
              </a:rPr>
              <a:t>London</a:t>
            </a:r>
          </a:p>
          <a:p>
            <a:pPr algn="ctr"/>
            <a:r>
              <a:rPr lang="en-GB" sz="4400" dirty="0" smtClean="0">
                <a:latin typeface="Arial" pitchFamily="34" charset="0"/>
                <a:cs typeface="Arial" pitchFamily="34" charset="0"/>
                <a:sym typeface="Wingdings"/>
              </a:rPr>
              <a:t> </a:t>
            </a:r>
            <a:r>
              <a:rPr lang="en-GB" sz="4400" dirty="0" smtClean="0">
                <a:latin typeface="Arial" pitchFamily="34" charset="0"/>
                <a:cs typeface="Arial" pitchFamily="34" charset="0"/>
              </a:rPr>
              <a:t>jon.otter@nhs.net        @</a:t>
            </a:r>
            <a:r>
              <a:rPr lang="en-GB" sz="4400" dirty="0" err="1" smtClean="0">
                <a:latin typeface="Arial" pitchFamily="34" charset="0"/>
                <a:cs typeface="Arial" pitchFamily="34" charset="0"/>
              </a:rPr>
              <a:t>jonotter</a:t>
            </a:r>
            <a:endParaRPr lang="en-GB" sz="4400" i="1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943619" y="41732583"/>
            <a:ext cx="159137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 smtClean="0">
                <a:latin typeface="Arial" pitchFamily="34" charset="0"/>
                <a:cs typeface="Arial" pitchFamily="34" charset="0"/>
              </a:rPr>
              <a:t>Disclosures: JO is a consultant to Gama.</a:t>
            </a:r>
            <a:endParaRPr lang="en-GB" sz="36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48199" y="3727897"/>
            <a:ext cx="854031" cy="854031"/>
          </a:xfrm>
          <a:prstGeom prst="rect">
            <a:avLst/>
          </a:prstGeom>
        </p:spPr>
      </p:pic>
      <p:graphicFrame>
        <p:nvGraphicFramePr>
          <p:cNvPr id="24" name="Chart 2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88239691"/>
              </p:ext>
            </p:extLst>
          </p:nvPr>
        </p:nvGraphicFramePr>
        <p:xfrm>
          <a:off x="378346" y="13771414"/>
          <a:ext cx="14866229" cy="110172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21" name="Chart 2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40240936"/>
              </p:ext>
            </p:extLst>
          </p:nvPr>
        </p:nvGraphicFramePr>
        <p:xfrm>
          <a:off x="15843940" y="13843422"/>
          <a:ext cx="13651451" cy="105851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3900516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2883</TotalTime>
  <Words>556</Words>
  <Application>Microsoft Office PowerPoint</Application>
  <PresentationFormat>Custom</PresentationFormat>
  <Paragraphs>32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Imperial College Healthcare NHS Trust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Bauer, Stephanie</dc:creator>
  <cp:lastModifiedBy>Jon Otter</cp:lastModifiedBy>
  <cp:revision>92</cp:revision>
  <cp:lastPrinted>2015-09-03T13:21:40Z</cp:lastPrinted>
  <dcterms:created xsi:type="dcterms:W3CDTF">2015-02-03T16:39:02Z</dcterms:created>
  <dcterms:modified xsi:type="dcterms:W3CDTF">2017-09-13T14:55:20Z</dcterms:modified>
</cp:coreProperties>
</file>