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48" r:id="rId2"/>
    <p:sldId id="408" r:id="rId3"/>
    <p:sldId id="423" r:id="rId4"/>
    <p:sldId id="422" r:id="rId5"/>
    <p:sldId id="420" r:id="rId6"/>
    <p:sldId id="412" r:id="rId7"/>
    <p:sldId id="426" r:id="rId8"/>
    <p:sldId id="428" r:id="rId9"/>
    <p:sldId id="429" r:id="rId10"/>
    <p:sldId id="430" r:id="rId11"/>
    <p:sldId id="432" r:id="rId12"/>
    <p:sldId id="431" r:id="rId13"/>
    <p:sldId id="418" r:id="rId14"/>
    <p:sldId id="425" r:id="rId15"/>
    <p:sldId id="413" r:id="rId16"/>
    <p:sldId id="419" r:id="rId17"/>
    <p:sldId id="42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mford, Kathleen" initials="BK" lastIdx="2" clrIdx="0"/>
  <p:cmAuthor id="1" name="Jon Otter" initials="JO"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0"/>
  </p:normalViewPr>
  <p:slideViewPr>
    <p:cSldViewPr>
      <p:cViewPr>
        <p:scale>
          <a:sx n="60" d="100"/>
          <a:sy n="60" d="100"/>
        </p:scale>
        <p:origin x="-1566" y="-19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irone\root\Home02\oj070\Document\Decon\HCU\170917%20HCU%20Plasmair%20analysi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irone\root\home02\oj070\Document\Decon\HCU\170919%20HCU%20water%20and%20air%20results_IP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irone\root\home02\oj070\Document\Decon\HCU\Airinspace\Imperial%20Hammersmith.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irone\root\home02\oj070\Document\Decon\HCU\170919%20HCU%20water%20and%20air%20results_IP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pieChart>
        <c:varyColors val="1"/>
        <c:ser>
          <c:idx val="0"/>
          <c:order val="0"/>
          <c:dLbls>
            <c:delete val="1"/>
          </c:dLbls>
          <c:cat>
            <c:strRef>
              <c:f>Sheet1!$B$1:$E$1</c:f>
              <c:strCache>
                <c:ptCount val="4"/>
                <c:pt idx="0">
                  <c:v>No infection</c:v>
                </c:pt>
                <c:pt idx="1">
                  <c:v>Endocarditis</c:v>
                </c:pt>
                <c:pt idx="2">
                  <c:v>SSI</c:v>
                </c:pt>
                <c:pt idx="3">
                  <c:v>M. chimaera</c:v>
                </c:pt>
              </c:strCache>
            </c:strRef>
          </c:cat>
          <c:val>
            <c:numRef>
              <c:f>Sheet1!$B$2:$E$2</c:f>
              <c:numCache>
                <c:formatCode>General</c:formatCode>
                <c:ptCount val="4"/>
                <c:pt idx="0">
                  <c:v>9479</c:v>
                </c:pt>
                <c:pt idx="1">
                  <c:v>400</c:v>
                </c:pt>
                <c:pt idx="2">
                  <c:v>120</c:v>
                </c:pt>
                <c:pt idx="3">
                  <c:v>1</c:v>
                </c:pt>
              </c:numCache>
            </c:numRef>
          </c:val>
        </c:ser>
        <c:dLbls>
          <c:dLblPos val="bestFit"/>
          <c:showLegendKey val="0"/>
          <c:showVal val="1"/>
          <c:showCatName val="0"/>
          <c:showSerName val="0"/>
          <c:showPercent val="0"/>
          <c:showBubbleSize val="0"/>
          <c:showLeaderLines val="1"/>
        </c:dLbls>
        <c:firstSliceAng val="0"/>
      </c:pieChart>
    </c:plotArea>
    <c:legend>
      <c:legendPos val="r"/>
      <c:layout/>
      <c:overlay val="0"/>
      <c:txPr>
        <a:bodyPr/>
        <a:lstStyle/>
        <a:p>
          <a:pPr>
            <a:defRPr i="1"/>
          </a:pPr>
          <a:endParaRPr lang="en-US"/>
        </a:p>
      </c:txPr>
    </c:legend>
    <c:plotVisOnly val="1"/>
    <c:dispBlanksAs val="gap"/>
    <c:showDLblsOverMax val="0"/>
  </c:chart>
  <c:txPr>
    <a:bodyPr/>
    <a:lstStyle/>
    <a:p>
      <a:pPr>
        <a:defRPr sz="2000">
          <a:latin typeface="Arial" panose="020B0604020202020204" pitchFamily="34" charset="0"/>
          <a:cs typeface="Arial" panose="020B0604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0.12979396325459316"/>
          <c:y val="0.14022685946287261"/>
          <c:w val="0.83076859142607173"/>
          <c:h val="0.74999666000542842"/>
        </c:manualLayout>
      </c:layout>
      <c:barChart>
        <c:barDir val="col"/>
        <c:grouping val="clustered"/>
        <c:varyColors val="0"/>
        <c:ser>
          <c:idx val="0"/>
          <c:order val="0"/>
          <c:tx>
            <c:strRef>
              <c:f>Sheet1!$A$3</c:f>
              <c:strCache>
                <c:ptCount val="1"/>
                <c:pt idx="0">
                  <c:v>Test theatre</c:v>
                </c:pt>
              </c:strCache>
            </c:strRef>
          </c:tx>
          <c:invertIfNegative val="0"/>
          <c:errBars>
            <c:errBarType val="minus"/>
            <c:errValType val="cust"/>
            <c:noEndCap val="1"/>
            <c:plus>
              <c:numLit>
                <c:formatCode>General</c:formatCode>
                <c:ptCount val="1"/>
                <c:pt idx="0">
                  <c:v>0</c:v>
                </c:pt>
              </c:numLit>
            </c:plus>
            <c:minus>
              <c:numRef>
                <c:f>Sheet1!$B$9:$D$9</c:f>
                <c:numCache>
                  <c:formatCode>General</c:formatCode>
                  <c:ptCount val="3"/>
                  <c:pt idx="0">
                    <c:v>2.8284271247461903</c:v>
                  </c:pt>
                  <c:pt idx="1">
                    <c:v>0</c:v>
                  </c:pt>
                  <c:pt idx="2">
                    <c:v>0.70710678118654757</c:v>
                  </c:pt>
                </c:numCache>
              </c:numRef>
            </c:minus>
            <c:spPr>
              <a:ln>
                <a:solidFill>
                  <a:schemeClr val="tx2"/>
                </a:solidFill>
              </a:ln>
            </c:spPr>
          </c:errBars>
          <c:cat>
            <c:strRef>
              <c:f>Sheet1!$B$2:$D$2</c:f>
              <c:strCache>
                <c:ptCount val="3"/>
                <c:pt idx="0">
                  <c:v>Pre</c:v>
                </c:pt>
                <c:pt idx="1">
                  <c:v>During </c:v>
                </c:pt>
                <c:pt idx="2">
                  <c:v>Post</c:v>
                </c:pt>
              </c:strCache>
            </c:strRef>
          </c:cat>
          <c:val>
            <c:numRef>
              <c:f>Sheet1!$B$3:$D$3</c:f>
              <c:numCache>
                <c:formatCode>0.0</c:formatCode>
                <c:ptCount val="3"/>
                <c:pt idx="0">
                  <c:v>23</c:v>
                </c:pt>
                <c:pt idx="1">
                  <c:v>1</c:v>
                </c:pt>
                <c:pt idx="2">
                  <c:v>11.5</c:v>
                </c:pt>
              </c:numCache>
            </c:numRef>
          </c:val>
        </c:ser>
        <c:ser>
          <c:idx val="1"/>
          <c:order val="1"/>
          <c:tx>
            <c:strRef>
              <c:f>Sheet1!$A$4</c:f>
              <c:strCache>
                <c:ptCount val="1"/>
                <c:pt idx="0">
                  <c:v>Control theatres</c:v>
                </c:pt>
              </c:strCache>
            </c:strRef>
          </c:tx>
          <c:invertIfNegative val="0"/>
          <c:errBars>
            <c:errBarType val="minus"/>
            <c:errValType val="cust"/>
            <c:noEndCap val="1"/>
            <c:plus>
              <c:numLit>
                <c:formatCode>General</c:formatCode>
                <c:ptCount val="1"/>
                <c:pt idx="0">
                  <c:v>1</c:v>
                </c:pt>
              </c:numLit>
            </c:plus>
            <c:minus>
              <c:numRef>
                <c:f>Sheet1!$B$10:$D$10</c:f>
                <c:numCache>
                  <c:formatCode>General</c:formatCode>
                  <c:ptCount val="3"/>
                  <c:pt idx="0">
                    <c:v>45.822444594013405</c:v>
                  </c:pt>
                  <c:pt idx="1">
                    <c:v>10.095968077830449</c:v>
                  </c:pt>
                  <c:pt idx="2">
                    <c:v>2.5599944196367752</c:v>
                  </c:pt>
                </c:numCache>
              </c:numRef>
            </c:minus>
            <c:spPr>
              <a:ln>
                <a:solidFill>
                  <a:schemeClr val="accent2">
                    <a:lumMod val="50000"/>
                  </a:schemeClr>
                </a:solidFill>
              </a:ln>
            </c:spPr>
          </c:errBars>
          <c:cat>
            <c:strRef>
              <c:f>Sheet1!$B$2:$D$2</c:f>
              <c:strCache>
                <c:ptCount val="3"/>
                <c:pt idx="0">
                  <c:v>Pre</c:v>
                </c:pt>
                <c:pt idx="1">
                  <c:v>During </c:v>
                </c:pt>
                <c:pt idx="2">
                  <c:v>Post</c:v>
                </c:pt>
              </c:strCache>
            </c:strRef>
          </c:cat>
          <c:val>
            <c:numRef>
              <c:f>Sheet1!$B$4:$D$4</c:f>
              <c:numCache>
                <c:formatCode>0.0</c:formatCode>
                <c:ptCount val="3"/>
                <c:pt idx="0">
                  <c:v>57.375</c:v>
                </c:pt>
                <c:pt idx="1">
                  <c:v>13.25</c:v>
                </c:pt>
                <c:pt idx="2">
                  <c:v>6.625</c:v>
                </c:pt>
              </c:numCache>
            </c:numRef>
          </c:val>
        </c:ser>
        <c:dLbls>
          <c:showLegendKey val="0"/>
          <c:showVal val="0"/>
          <c:showCatName val="0"/>
          <c:showSerName val="0"/>
          <c:showPercent val="0"/>
          <c:showBubbleSize val="0"/>
        </c:dLbls>
        <c:gapWidth val="150"/>
        <c:axId val="141831168"/>
        <c:axId val="141837056"/>
      </c:barChart>
      <c:catAx>
        <c:axId val="141831168"/>
        <c:scaling>
          <c:orientation val="minMax"/>
        </c:scaling>
        <c:delete val="0"/>
        <c:axPos val="b"/>
        <c:majorTickMark val="out"/>
        <c:minorTickMark val="none"/>
        <c:tickLblPos val="nextTo"/>
        <c:crossAx val="141837056"/>
        <c:crosses val="autoZero"/>
        <c:auto val="1"/>
        <c:lblAlgn val="ctr"/>
        <c:lblOffset val="100"/>
        <c:noMultiLvlLbl val="0"/>
      </c:catAx>
      <c:valAx>
        <c:axId val="141837056"/>
        <c:scaling>
          <c:orientation val="minMax"/>
          <c:max val="60"/>
        </c:scaling>
        <c:delete val="0"/>
        <c:axPos val="l"/>
        <c:title>
          <c:tx>
            <c:rich>
              <a:bodyPr rot="-5400000" vert="horz"/>
              <a:lstStyle/>
              <a:p>
                <a:pPr>
                  <a:defRPr b="0"/>
                </a:pPr>
                <a:r>
                  <a:rPr lang="en-US" b="0" dirty="0"/>
                  <a:t>Mean fungal count per 500 L air</a:t>
                </a:r>
              </a:p>
            </c:rich>
          </c:tx>
          <c:layout>
            <c:manualLayout>
              <c:xMode val="edge"/>
              <c:yMode val="edge"/>
              <c:x val="9.3372727104395793E-3"/>
              <c:y val="0.20077990631139436"/>
            </c:manualLayout>
          </c:layout>
          <c:overlay val="0"/>
        </c:title>
        <c:numFmt formatCode="0" sourceLinked="0"/>
        <c:majorTickMark val="out"/>
        <c:minorTickMark val="none"/>
        <c:tickLblPos val="nextTo"/>
        <c:crossAx val="141831168"/>
        <c:crosses val="autoZero"/>
        <c:crossBetween val="between"/>
      </c:valAx>
    </c:plotArea>
    <c:legend>
      <c:legendPos val="r"/>
      <c:layout>
        <c:manualLayout>
          <c:xMode val="edge"/>
          <c:yMode val="edge"/>
          <c:x val="0.70696184220271818"/>
          <c:y val="0.16439892754532198"/>
          <c:w val="0.24221522309711285"/>
          <c:h val="0.15799285505978419"/>
        </c:manualLayout>
      </c:layout>
      <c:overlay val="0"/>
    </c:legend>
    <c:plotVisOnly val="1"/>
    <c:dispBlanksAs val="gap"/>
    <c:showDLblsOverMax val="0"/>
  </c:chart>
  <c:txPr>
    <a:bodyPr/>
    <a:lstStyle/>
    <a:p>
      <a:pPr>
        <a:defRPr sz="2000">
          <a:latin typeface="Arial" panose="020B0604020202020204" pitchFamily="34" charset="0"/>
          <a:cs typeface="Arial" panose="020B0604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0"/>
    <c:plotArea>
      <c:layout/>
      <c:barChart>
        <c:barDir val="col"/>
        <c:grouping val="clustered"/>
        <c:varyColors val="0"/>
        <c:ser>
          <c:idx val="0"/>
          <c:order val="0"/>
          <c:invertIfNegative val="0"/>
          <c:errBars>
            <c:errBarType val="minus"/>
            <c:errValType val="cust"/>
            <c:noEndCap val="1"/>
            <c:plus>
              <c:numLit>
                <c:formatCode>General</c:formatCode>
                <c:ptCount val="1"/>
                <c:pt idx="0">
                  <c:v>1</c:v>
                </c:pt>
              </c:numLit>
            </c:plus>
            <c:minus>
              <c:numRef>
                <c:f>Sheet1!$B$3:$N$3</c:f>
                <c:numCache>
                  <c:formatCode>General</c:formatCode>
                  <c:ptCount val="13"/>
                  <c:pt idx="0">
                    <c:v>5.8271395689099084</c:v>
                  </c:pt>
                  <c:pt idx="1">
                    <c:v>2.7507574714370349</c:v>
                  </c:pt>
                  <c:pt idx="2">
                    <c:v>4.4484703987875305</c:v>
                  </c:pt>
                  <c:pt idx="3">
                    <c:v>41.852193020271471</c:v>
                  </c:pt>
                  <c:pt idx="4">
                    <c:v>10.867893591267404</c:v>
                  </c:pt>
                  <c:pt idx="5">
                    <c:v>3.0623157540948931</c:v>
                  </c:pt>
                  <c:pt idx="6">
                    <c:v>43.683112134030537</c:v>
                  </c:pt>
                  <c:pt idx="7">
                    <c:v>3.1411250638372659</c:v>
                  </c:pt>
                  <c:pt idx="8">
                    <c:v>2.7507574714370344</c:v>
                  </c:pt>
                  <c:pt idx="9">
                    <c:v>1.4880476182856899</c:v>
                  </c:pt>
                  <c:pt idx="10">
                    <c:v>10.967484410096706</c:v>
                  </c:pt>
                  <c:pt idx="11">
                    <c:v>3.5856858280031809</c:v>
                  </c:pt>
                  <c:pt idx="12">
                    <c:v>34.832934606968351</c:v>
                  </c:pt>
                </c:numCache>
              </c:numRef>
            </c:minus>
            <c:spPr>
              <a:ln>
                <a:solidFill>
                  <a:schemeClr val="accent2">
                    <a:lumMod val="50000"/>
                  </a:schemeClr>
                </a:solidFill>
              </a:ln>
            </c:spPr>
          </c:errBars>
          <c:cat>
            <c:numRef>
              <c:f>Sheet1!$B$1:$N$1</c:f>
              <c:numCache>
                <c:formatCode>mmm\-yy</c:formatCode>
                <c:ptCount val="13"/>
                <c:pt idx="0">
                  <c:v>42401</c:v>
                </c:pt>
                <c:pt idx="1">
                  <c:v>42491</c:v>
                </c:pt>
                <c:pt idx="2">
                  <c:v>42522</c:v>
                </c:pt>
                <c:pt idx="3">
                  <c:v>42552</c:v>
                </c:pt>
                <c:pt idx="4">
                  <c:v>42614</c:v>
                </c:pt>
                <c:pt idx="5">
                  <c:v>42644</c:v>
                </c:pt>
                <c:pt idx="6">
                  <c:v>42705</c:v>
                </c:pt>
                <c:pt idx="7">
                  <c:v>42736</c:v>
                </c:pt>
                <c:pt idx="8">
                  <c:v>42767</c:v>
                </c:pt>
                <c:pt idx="9">
                  <c:v>42826</c:v>
                </c:pt>
                <c:pt idx="10">
                  <c:v>42856</c:v>
                </c:pt>
                <c:pt idx="11">
                  <c:v>42887</c:v>
                </c:pt>
                <c:pt idx="12">
                  <c:v>42917</c:v>
                </c:pt>
              </c:numCache>
            </c:numRef>
          </c:cat>
          <c:val>
            <c:numRef>
              <c:f>Sheet1!$B$2:$N$2</c:f>
              <c:numCache>
                <c:formatCode>0.0</c:formatCode>
                <c:ptCount val="13"/>
                <c:pt idx="0">
                  <c:v>7.8</c:v>
                </c:pt>
                <c:pt idx="1">
                  <c:v>5.3</c:v>
                </c:pt>
                <c:pt idx="2">
                  <c:v>6.3</c:v>
                </c:pt>
                <c:pt idx="3">
                  <c:v>56.833333333333336</c:v>
                </c:pt>
                <c:pt idx="4">
                  <c:v>11.111111111111111</c:v>
                </c:pt>
                <c:pt idx="5">
                  <c:v>7.6</c:v>
                </c:pt>
                <c:pt idx="6">
                  <c:v>29.75</c:v>
                </c:pt>
                <c:pt idx="7">
                  <c:v>5.666666666666667</c:v>
                </c:pt>
                <c:pt idx="8" formatCode="General">
                  <c:v>2.7</c:v>
                </c:pt>
                <c:pt idx="9" formatCode="General">
                  <c:v>1.25</c:v>
                </c:pt>
                <c:pt idx="10" formatCode="General">
                  <c:v>14</c:v>
                </c:pt>
                <c:pt idx="11" formatCode="General">
                  <c:v>7</c:v>
                </c:pt>
                <c:pt idx="12" formatCode="General">
                  <c:v>47.666666666666664</c:v>
                </c:pt>
              </c:numCache>
            </c:numRef>
          </c:val>
        </c:ser>
        <c:dLbls>
          <c:showLegendKey val="0"/>
          <c:showVal val="0"/>
          <c:showCatName val="0"/>
          <c:showSerName val="0"/>
          <c:showPercent val="0"/>
          <c:showBubbleSize val="0"/>
        </c:dLbls>
        <c:gapWidth val="150"/>
        <c:axId val="96686848"/>
        <c:axId val="97965184"/>
      </c:barChart>
      <c:dateAx>
        <c:axId val="96686848"/>
        <c:scaling>
          <c:orientation val="minMax"/>
        </c:scaling>
        <c:delete val="0"/>
        <c:axPos val="b"/>
        <c:numFmt formatCode="mmm\-yy" sourceLinked="1"/>
        <c:majorTickMark val="out"/>
        <c:minorTickMark val="none"/>
        <c:tickLblPos val="nextTo"/>
        <c:crossAx val="97965184"/>
        <c:crosses val="autoZero"/>
        <c:auto val="1"/>
        <c:lblOffset val="100"/>
        <c:baseTimeUnit val="months"/>
      </c:dateAx>
      <c:valAx>
        <c:axId val="97965184"/>
        <c:scaling>
          <c:orientation val="minMax"/>
          <c:max val="60"/>
          <c:min val="0"/>
        </c:scaling>
        <c:delete val="0"/>
        <c:axPos val="l"/>
        <c:title>
          <c:tx>
            <c:rich>
              <a:bodyPr rot="-5400000" vert="horz"/>
              <a:lstStyle/>
              <a:p>
                <a:pPr>
                  <a:defRPr b="0"/>
                </a:pPr>
                <a:r>
                  <a:rPr lang="en-US" b="0" dirty="0"/>
                  <a:t>Mean fungal count per 500 L air</a:t>
                </a:r>
                <a:endParaRPr lang="en-GB" b="0" dirty="0"/>
              </a:p>
            </c:rich>
          </c:tx>
          <c:layout>
            <c:manualLayout>
              <c:xMode val="edge"/>
              <c:yMode val="edge"/>
              <c:x val="1.2831672187082791E-3"/>
              <c:y val="2.9666993522458857E-2"/>
            </c:manualLayout>
          </c:layout>
          <c:overlay val="0"/>
        </c:title>
        <c:numFmt formatCode="0" sourceLinked="0"/>
        <c:majorTickMark val="out"/>
        <c:minorTickMark val="none"/>
        <c:tickLblPos val="nextTo"/>
        <c:crossAx val="96686848"/>
        <c:crosses val="autoZero"/>
        <c:crossBetween val="between"/>
      </c:valAx>
    </c:plotArea>
    <c:plotVisOnly val="1"/>
    <c:dispBlanksAs val="gap"/>
    <c:showDLblsOverMax val="0"/>
  </c:chart>
  <c:txPr>
    <a:bodyPr/>
    <a:lstStyle/>
    <a:p>
      <a:pPr>
        <a:defRPr sz="2000">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0"/>
          <c:order val="0"/>
          <c:marker>
            <c:symbol val="none"/>
          </c:marker>
          <c:val>
            <c:numRef>
              <c:f>Sheet1!$T$28:$T$58</c:f>
              <c:numCache>
                <c:formatCode>General</c:formatCode>
                <c:ptCount val="31"/>
                <c:pt idx="0" formatCode="0">
                  <c:v>3653.3333333333335</c:v>
                </c:pt>
                <c:pt idx="1">
                  <c:v>1521</c:v>
                </c:pt>
                <c:pt idx="2">
                  <c:v>1204</c:v>
                </c:pt>
                <c:pt idx="3">
                  <c:v>1041</c:v>
                </c:pt>
                <c:pt idx="4">
                  <c:v>969</c:v>
                </c:pt>
                <c:pt idx="5">
                  <c:v>893</c:v>
                </c:pt>
                <c:pt idx="6">
                  <c:v>806</c:v>
                </c:pt>
                <c:pt idx="7">
                  <c:v>826</c:v>
                </c:pt>
                <c:pt idx="8">
                  <c:v>847</c:v>
                </c:pt>
                <c:pt idx="9">
                  <c:v>789</c:v>
                </c:pt>
                <c:pt idx="10">
                  <c:v>794</c:v>
                </c:pt>
                <c:pt idx="11">
                  <c:v>743</c:v>
                </c:pt>
                <c:pt idx="12">
                  <c:v>804</c:v>
                </c:pt>
                <c:pt idx="13">
                  <c:v>615</c:v>
                </c:pt>
                <c:pt idx="14">
                  <c:v>578</c:v>
                </c:pt>
                <c:pt idx="15">
                  <c:v>614</c:v>
                </c:pt>
                <c:pt idx="16">
                  <c:v>594</c:v>
                </c:pt>
                <c:pt idx="17">
                  <c:v>643</c:v>
                </c:pt>
                <c:pt idx="18">
                  <c:v>552</c:v>
                </c:pt>
                <c:pt idx="19">
                  <c:v>578</c:v>
                </c:pt>
                <c:pt idx="20">
                  <c:v>527</c:v>
                </c:pt>
                <c:pt idx="21">
                  <c:v>553</c:v>
                </c:pt>
                <c:pt idx="22">
                  <c:v>483</c:v>
                </c:pt>
                <c:pt idx="23">
                  <c:v>536</c:v>
                </c:pt>
                <c:pt idx="24">
                  <c:v>530</c:v>
                </c:pt>
                <c:pt idx="25">
                  <c:v>682</c:v>
                </c:pt>
                <c:pt idx="26">
                  <c:v>578</c:v>
                </c:pt>
                <c:pt idx="27">
                  <c:v>554</c:v>
                </c:pt>
                <c:pt idx="28">
                  <c:v>518</c:v>
                </c:pt>
                <c:pt idx="29">
                  <c:v>503</c:v>
                </c:pt>
                <c:pt idx="30">
                  <c:v>473</c:v>
                </c:pt>
              </c:numCache>
            </c:numRef>
          </c:val>
          <c:smooth val="0"/>
        </c:ser>
        <c:dLbls>
          <c:showLegendKey val="0"/>
          <c:showVal val="0"/>
          <c:showCatName val="0"/>
          <c:showSerName val="0"/>
          <c:showPercent val="0"/>
          <c:showBubbleSize val="0"/>
        </c:dLbls>
        <c:marker val="1"/>
        <c:smooth val="0"/>
        <c:axId val="18427264"/>
        <c:axId val="97917184"/>
      </c:lineChart>
      <c:catAx>
        <c:axId val="18427264"/>
        <c:scaling>
          <c:orientation val="minMax"/>
        </c:scaling>
        <c:delete val="0"/>
        <c:axPos val="b"/>
        <c:title>
          <c:tx>
            <c:rich>
              <a:bodyPr/>
              <a:lstStyle/>
              <a:p>
                <a:pPr>
                  <a:defRPr b="0"/>
                </a:pPr>
                <a:r>
                  <a:rPr lang="en-US" b="0"/>
                  <a:t>Time / mins</a:t>
                </a:r>
              </a:p>
            </c:rich>
          </c:tx>
          <c:layout/>
          <c:overlay val="0"/>
        </c:title>
        <c:majorTickMark val="out"/>
        <c:minorTickMark val="none"/>
        <c:tickLblPos val="nextTo"/>
        <c:crossAx val="97917184"/>
        <c:crosses val="autoZero"/>
        <c:auto val="1"/>
        <c:lblAlgn val="ctr"/>
        <c:lblOffset val="100"/>
        <c:noMultiLvlLbl val="0"/>
      </c:catAx>
      <c:valAx>
        <c:axId val="97917184"/>
        <c:scaling>
          <c:orientation val="minMax"/>
        </c:scaling>
        <c:delete val="0"/>
        <c:axPos val="l"/>
        <c:title>
          <c:tx>
            <c:rich>
              <a:bodyPr rot="-5400000" vert="horz"/>
              <a:lstStyle/>
              <a:p>
                <a:pPr>
                  <a:defRPr b="0"/>
                </a:pPr>
                <a:r>
                  <a:rPr lang="en-US" b="0"/>
                  <a:t>Particle count per litre of air</a:t>
                </a:r>
              </a:p>
            </c:rich>
          </c:tx>
          <c:layout>
            <c:manualLayout>
              <c:xMode val="edge"/>
              <c:yMode val="edge"/>
              <c:x val="0"/>
              <c:y val="3.8192625863440216E-2"/>
            </c:manualLayout>
          </c:layout>
          <c:overlay val="0"/>
        </c:title>
        <c:numFmt formatCode="0" sourceLinked="1"/>
        <c:majorTickMark val="out"/>
        <c:minorTickMark val="none"/>
        <c:tickLblPos val="nextTo"/>
        <c:crossAx val="18427264"/>
        <c:crosses val="autoZero"/>
        <c:crossBetween val="between"/>
      </c:valAx>
    </c:plotArea>
    <c:plotVisOnly val="1"/>
    <c:dispBlanksAs val="gap"/>
    <c:showDLblsOverMax val="0"/>
  </c:chart>
  <c:spPr>
    <a:ln w="38100">
      <a:noFill/>
    </a:ln>
  </c:spPr>
  <c:txPr>
    <a:bodyPr/>
    <a:lstStyle/>
    <a:p>
      <a:pPr>
        <a:defRPr sz="2000">
          <a:latin typeface="Arial" panose="020B0604020202020204" pitchFamily="34" charset="0"/>
          <a:cs typeface="Arial"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0.16497415169976018"/>
          <c:y val="4.321720987230375E-2"/>
          <c:w val="0.81722711237997003"/>
          <c:h val="0.84744729541835417"/>
        </c:manualLayout>
      </c:layout>
      <c:barChart>
        <c:barDir val="col"/>
        <c:grouping val="clustered"/>
        <c:varyColors val="0"/>
        <c:ser>
          <c:idx val="0"/>
          <c:order val="0"/>
          <c:invertIfNegative val="0"/>
          <c:errBars>
            <c:errBarType val="minus"/>
            <c:errValType val="cust"/>
            <c:noEndCap val="1"/>
            <c:plus>
              <c:numLit>
                <c:formatCode>General</c:formatCode>
                <c:ptCount val="1"/>
                <c:pt idx="0">
                  <c:v>1</c:v>
                </c:pt>
              </c:numLit>
            </c:plus>
            <c:minus>
              <c:numRef>
                <c:f>Sheet1!$C$12:$C$14</c:f>
                <c:numCache>
                  <c:formatCode>General</c:formatCode>
                  <c:ptCount val="3"/>
                  <c:pt idx="0">
                    <c:v>70.003571337468202</c:v>
                  </c:pt>
                  <c:pt idx="1">
                    <c:v>57.448527686384907</c:v>
                  </c:pt>
                  <c:pt idx="2">
                    <c:v>0.70710678118654757</c:v>
                  </c:pt>
                </c:numCache>
              </c:numRef>
            </c:minus>
            <c:spPr>
              <a:ln>
                <a:solidFill>
                  <a:schemeClr val="accent1">
                    <a:lumMod val="75000"/>
                  </a:schemeClr>
                </a:solidFill>
              </a:ln>
            </c:spPr>
          </c:errBars>
          <c:cat>
            <c:strRef>
              <c:f>Sheet1!$A$12:$A$14</c:f>
              <c:strCache>
                <c:ptCount val="3"/>
                <c:pt idx="0">
                  <c:v>Off</c:v>
                </c:pt>
                <c:pt idx="1">
                  <c:v>Low</c:v>
                </c:pt>
                <c:pt idx="2">
                  <c:v>High</c:v>
                </c:pt>
              </c:strCache>
            </c:strRef>
          </c:cat>
          <c:val>
            <c:numRef>
              <c:f>Sheet1!$B$12:$B$14</c:f>
              <c:numCache>
                <c:formatCode>General</c:formatCode>
                <c:ptCount val="3"/>
                <c:pt idx="0">
                  <c:v>50.5</c:v>
                </c:pt>
                <c:pt idx="1">
                  <c:v>33.666666666666664</c:v>
                </c:pt>
                <c:pt idx="2">
                  <c:v>0.5</c:v>
                </c:pt>
              </c:numCache>
            </c:numRef>
          </c:val>
        </c:ser>
        <c:dLbls>
          <c:showLegendKey val="0"/>
          <c:showVal val="0"/>
          <c:showCatName val="0"/>
          <c:showSerName val="0"/>
          <c:showPercent val="0"/>
          <c:showBubbleSize val="0"/>
        </c:dLbls>
        <c:gapWidth val="150"/>
        <c:axId val="98880512"/>
        <c:axId val="98907264"/>
      </c:barChart>
      <c:catAx>
        <c:axId val="98880512"/>
        <c:scaling>
          <c:orientation val="minMax"/>
        </c:scaling>
        <c:delete val="0"/>
        <c:axPos val="b"/>
        <c:majorTickMark val="out"/>
        <c:minorTickMark val="none"/>
        <c:tickLblPos val="nextTo"/>
        <c:crossAx val="98907264"/>
        <c:crosses val="autoZero"/>
        <c:auto val="1"/>
        <c:lblAlgn val="ctr"/>
        <c:lblOffset val="100"/>
        <c:noMultiLvlLbl val="0"/>
      </c:catAx>
      <c:valAx>
        <c:axId val="98907264"/>
        <c:scaling>
          <c:orientation val="minMax"/>
          <c:min val="0"/>
        </c:scaling>
        <c:delete val="0"/>
        <c:axPos val="l"/>
        <c:title>
          <c:tx>
            <c:rich>
              <a:bodyPr rot="-5400000" vert="horz"/>
              <a:lstStyle/>
              <a:p>
                <a:pPr>
                  <a:defRPr b="0"/>
                </a:pPr>
                <a:r>
                  <a:rPr lang="en-US" b="0"/>
                  <a:t>Mean fungal count per 500 L air</a:t>
                </a:r>
                <a:endParaRPr lang="en-GB" b="0"/>
              </a:p>
            </c:rich>
          </c:tx>
          <c:layout>
            <c:manualLayout>
              <c:xMode val="edge"/>
              <c:yMode val="edge"/>
              <c:x val="3.8833605644225055E-2"/>
              <c:y val="8.7887120286298151E-2"/>
            </c:manualLayout>
          </c:layout>
          <c:overlay val="0"/>
        </c:title>
        <c:numFmt formatCode="General" sourceLinked="1"/>
        <c:majorTickMark val="out"/>
        <c:minorTickMark val="none"/>
        <c:tickLblPos val="nextTo"/>
        <c:crossAx val="98880512"/>
        <c:crosses val="autoZero"/>
        <c:crossBetween val="between"/>
      </c:valAx>
    </c:plotArea>
    <c:plotVisOnly val="1"/>
    <c:dispBlanksAs val="gap"/>
    <c:showDLblsOverMax val="0"/>
  </c:chart>
  <c:txPr>
    <a:bodyPr/>
    <a:lstStyle/>
    <a:p>
      <a:pPr>
        <a:defRPr sz="2000">
          <a:latin typeface="Arial" panose="020B0604020202020204" pitchFamily="34" charset="0"/>
          <a:cs typeface="Arial" panose="020B0604020202020204" pitchFamily="34"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838811-095D-4FBB-B5D2-6948D401D1DA}" type="doc">
      <dgm:prSet loTypeId="urn:microsoft.com/office/officeart/2005/8/layout/default" loCatId="list" qsTypeId="urn:microsoft.com/office/officeart/2005/8/quickstyle/3d1" qsCatId="3D" csTypeId="urn:microsoft.com/office/officeart/2005/8/colors/colorful3" csCatId="colorful" phldr="1"/>
      <dgm:spPr/>
      <dgm:t>
        <a:bodyPr/>
        <a:lstStyle/>
        <a:p>
          <a:endParaRPr lang="en-GB"/>
        </a:p>
      </dgm:t>
    </dgm:pt>
    <dgm:pt modelId="{3CF2DC05-626C-4BCD-90DC-E4D4E661BD0E}">
      <dgm:prSet phldrT="[Text]"/>
      <dgm:spPr/>
      <dgm:t>
        <a:bodyPr/>
        <a:lstStyle/>
        <a:p>
          <a:r>
            <a:rPr lang="en-GB" dirty="0" smtClean="0">
              <a:latin typeface="Arial" panose="020B0604020202020204" pitchFamily="34" charset="0"/>
              <a:cs typeface="Arial" panose="020B0604020202020204" pitchFamily="34" charset="0"/>
            </a:rPr>
            <a:t>Physical location / encasing HCUs</a:t>
          </a:r>
          <a:endParaRPr lang="en-GB" dirty="0">
            <a:latin typeface="Arial" panose="020B0604020202020204" pitchFamily="34" charset="0"/>
            <a:cs typeface="Arial" panose="020B0604020202020204" pitchFamily="34" charset="0"/>
          </a:endParaRPr>
        </a:p>
      </dgm:t>
    </dgm:pt>
    <dgm:pt modelId="{C02E7770-FCD1-43FE-AA30-CAF766BC24D8}" type="parTrans" cxnId="{723DB15B-CCFA-4123-BFED-D2ED96D40E4E}">
      <dgm:prSet/>
      <dgm:spPr/>
      <dgm:t>
        <a:bodyPr/>
        <a:lstStyle/>
        <a:p>
          <a:endParaRPr lang="en-GB">
            <a:latin typeface="Arial" panose="020B0604020202020204" pitchFamily="34" charset="0"/>
            <a:cs typeface="Arial" panose="020B0604020202020204" pitchFamily="34" charset="0"/>
          </a:endParaRPr>
        </a:p>
      </dgm:t>
    </dgm:pt>
    <dgm:pt modelId="{9CEB422B-3056-4519-A042-9744903E7043}" type="sibTrans" cxnId="{723DB15B-CCFA-4123-BFED-D2ED96D40E4E}">
      <dgm:prSet/>
      <dgm:spPr/>
      <dgm:t>
        <a:bodyPr/>
        <a:lstStyle/>
        <a:p>
          <a:endParaRPr lang="en-GB">
            <a:latin typeface="Arial" panose="020B0604020202020204" pitchFamily="34" charset="0"/>
            <a:cs typeface="Arial" panose="020B0604020202020204" pitchFamily="34" charset="0"/>
          </a:endParaRPr>
        </a:p>
      </dgm:t>
    </dgm:pt>
    <dgm:pt modelId="{2785C01C-DAB0-4D31-B6AB-A008239B362E}">
      <dgm:prSet/>
      <dgm:spPr/>
      <dgm:t>
        <a:bodyPr/>
        <a:lstStyle/>
        <a:p>
          <a:r>
            <a:rPr lang="en-GB" dirty="0" smtClean="0">
              <a:latin typeface="Arial" panose="020B0604020202020204" pitchFamily="34" charset="0"/>
              <a:cs typeface="Arial" panose="020B0604020202020204" pitchFamily="34" charset="0"/>
            </a:rPr>
            <a:t>Water and air testing</a:t>
          </a:r>
        </a:p>
      </dgm:t>
    </dgm:pt>
    <dgm:pt modelId="{674E5950-C01D-4312-BBE9-160637AD7623}" type="parTrans" cxnId="{6AC7936E-B557-4684-B0F9-2D7F650E8901}">
      <dgm:prSet/>
      <dgm:spPr/>
      <dgm:t>
        <a:bodyPr/>
        <a:lstStyle/>
        <a:p>
          <a:endParaRPr lang="en-GB">
            <a:latin typeface="Arial" panose="020B0604020202020204" pitchFamily="34" charset="0"/>
            <a:cs typeface="Arial" panose="020B0604020202020204" pitchFamily="34" charset="0"/>
          </a:endParaRPr>
        </a:p>
      </dgm:t>
    </dgm:pt>
    <dgm:pt modelId="{82A7B0CC-ED1A-4015-ABA6-E704DC976F4E}" type="sibTrans" cxnId="{6AC7936E-B557-4684-B0F9-2D7F650E8901}">
      <dgm:prSet/>
      <dgm:spPr/>
      <dgm:t>
        <a:bodyPr/>
        <a:lstStyle/>
        <a:p>
          <a:endParaRPr lang="en-GB">
            <a:latin typeface="Arial" panose="020B0604020202020204" pitchFamily="34" charset="0"/>
            <a:cs typeface="Arial" panose="020B0604020202020204" pitchFamily="34" charset="0"/>
          </a:endParaRPr>
        </a:p>
      </dgm:t>
    </dgm:pt>
    <dgm:pt modelId="{9F61862B-8FC7-4331-9CEF-DCBFE8208C9C}">
      <dgm:prSet/>
      <dgm:spPr/>
      <dgm:t>
        <a:bodyPr/>
        <a:lstStyle/>
        <a:p>
          <a:r>
            <a:rPr lang="en-GB" dirty="0" smtClean="0">
              <a:latin typeface="Arial" panose="020B0604020202020204" pitchFamily="34" charset="0"/>
              <a:cs typeface="Arial" panose="020B0604020202020204" pitchFamily="34" charset="0"/>
            </a:rPr>
            <a:t>Enhanced </a:t>
          </a:r>
          <a:r>
            <a:rPr lang="en-GB" dirty="0" err="1" smtClean="0">
              <a:latin typeface="Arial" panose="020B0604020202020204" pitchFamily="34" charset="0"/>
              <a:cs typeface="Arial" panose="020B0604020202020204" pitchFamily="34" charset="0"/>
            </a:rPr>
            <a:t>decon</a:t>
          </a:r>
          <a:r>
            <a:rPr lang="en-GB" dirty="0" smtClean="0">
              <a:latin typeface="Arial" panose="020B0604020202020204" pitchFamily="34" charset="0"/>
              <a:cs typeface="Arial" panose="020B0604020202020204" pitchFamily="34" charset="0"/>
            </a:rPr>
            <a:t> (water change, filters, chemicals, deep clean)</a:t>
          </a:r>
        </a:p>
      </dgm:t>
    </dgm:pt>
    <dgm:pt modelId="{F3FCC96A-0703-42DD-A907-5B718A63C164}" type="parTrans" cxnId="{30F59E1A-8E7F-457A-8DF7-BC206143A795}">
      <dgm:prSet/>
      <dgm:spPr/>
      <dgm:t>
        <a:bodyPr/>
        <a:lstStyle/>
        <a:p>
          <a:endParaRPr lang="en-GB">
            <a:latin typeface="Arial" panose="020B0604020202020204" pitchFamily="34" charset="0"/>
            <a:cs typeface="Arial" panose="020B0604020202020204" pitchFamily="34" charset="0"/>
          </a:endParaRPr>
        </a:p>
      </dgm:t>
    </dgm:pt>
    <dgm:pt modelId="{1CC6C713-04E4-4461-8B32-7214D1EBB839}" type="sibTrans" cxnId="{30F59E1A-8E7F-457A-8DF7-BC206143A795}">
      <dgm:prSet/>
      <dgm:spPr/>
      <dgm:t>
        <a:bodyPr/>
        <a:lstStyle/>
        <a:p>
          <a:endParaRPr lang="en-GB">
            <a:latin typeface="Arial" panose="020B0604020202020204" pitchFamily="34" charset="0"/>
            <a:cs typeface="Arial" panose="020B0604020202020204" pitchFamily="34" charset="0"/>
          </a:endParaRPr>
        </a:p>
      </dgm:t>
    </dgm:pt>
    <dgm:pt modelId="{D925EDDD-4488-4881-8639-D3DC0DD3A082}">
      <dgm:prSet/>
      <dgm:spPr/>
      <dgm:t>
        <a:bodyPr/>
        <a:lstStyle/>
        <a:p>
          <a:r>
            <a:rPr lang="en-GB" dirty="0" smtClean="0">
              <a:latin typeface="Arial" panose="020B0604020202020204" pitchFamily="34" charset="0"/>
              <a:cs typeface="Arial" panose="020B0604020202020204" pitchFamily="34" charset="0"/>
            </a:rPr>
            <a:t>Enhanced surveillance</a:t>
          </a:r>
        </a:p>
      </dgm:t>
    </dgm:pt>
    <dgm:pt modelId="{50DCB12F-929E-4F64-8187-7B5DD0CE961E}" type="parTrans" cxnId="{8FACF830-D7A2-43C7-99FD-3A5F1FA9C6B4}">
      <dgm:prSet/>
      <dgm:spPr/>
      <dgm:t>
        <a:bodyPr/>
        <a:lstStyle/>
        <a:p>
          <a:endParaRPr lang="en-GB">
            <a:latin typeface="Arial" panose="020B0604020202020204" pitchFamily="34" charset="0"/>
            <a:cs typeface="Arial" panose="020B0604020202020204" pitchFamily="34" charset="0"/>
          </a:endParaRPr>
        </a:p>
      </dgm:t>
    </dgm:pt>
    <dgm:pt modelId="{3A66604B-16B2-45EB-AC1D-0AF653AE8C94}" type="sibTrans" cxnId="{8FACF830-D7A2-43C7-99FD-3A5F1FA9C6B4}">
      <dgm:prSet/>
      <dgm:spPr/>
      <dgm:t>
        <a:bodyPr/>
        <a:lstStyle/>
        <a:p>
          <a:endParaRPr lang="en-GB">
            <a:latin typeface="Arial" panose="020B0604020202020204" pitchFamily="34" charset="0"/>
            <a:cs typeface="Arial" panose="020B0604020202020204" pitchFamily="34" charset="0"/>
          </a:endParaRPr>
        </a:p>
      </dgm:t>
    </dgm:pt>
    <dgm:pt modelId="{DE8ADCD1-C085-430D-B693-7DCDDC1B966D}">
      <dgm:prSet/>
      <dgm:spPr/>
      <dgm:t>
        <a:bodyPr/>
        <a:lstStyle/>
        <a:p>
          <a:r>
            <a:rPr lang="en-GB" dirty="0" smtClean="0">
              <a:latin typeface="Arial" panose="020B0604020202020204" pitchFamily="34" charset="0"/>
              <a:cs typeface="Arial" panose="020B0604020202020204" pitchFamily="34" charset="0"/>
            </a:rPr>
            <a:t>Communication with patients and staff</a:t>
          </a:r>
        </a:p>
      </dgm:t>
    </dgm:pt>
    <dgm:pt modelId="{4A68C4C8-3C06-48A3-A193-81BCC74605BE}" type="parTrans" cxnId="{8DFB64BD-97DC-4F5E-8D51-6A45E50B3B15}">
      <dgm:prSet/>
      <dgm:spPr/>
      <dgm:t>
        <a:bodyPr/>
        <a:lstStyle/>
        <a:p>
          <a:endParaRPr lang="en-GB">
            <a:latin typeface="Arial" panose="020B0604020202020204" pitchFamily="34" charset="0"/>
            <a:cs typeface="Arial" panose="020B0604020202020204" pitchFamily="34" charset="0"/>
          </a:endParaRPr>
        </a:p>
      </dgm:t>
    </dgm:pt>
    <dgm:pt modelId="{02505E6A-9F45-40A9-94D3-F51BF1E7A97A}" type="sibTrans" cxnId="{8DFB64BD-97DC-4F5E-8D51-6A45E50B3B15}">
      <dgm:prSet/>
      <dgm:spPr/>
      <dgm:t>
        <a:bodyPr/>
        <a:lstStyle/>
        <a:p>
          <a:endParaRPr lang="en-GB">
            <a:latin typeface="Arial" panose="020B0604020202020204" pitchFamily="34" charset="0"/>
            <a:cs typeface="Arial" panose="020B0604020202020204" pitchFamily="34" charset="0"/>
          </a:endParaRPr>
        </a:p>
      </dgm:t>
    </dgm:pt>
    <dgm:pt modelId="{31D14465-DFB7-4516-9F36-61DD9B734266}">
      <dgm:prSet/>
      <dgm:spPr/>
      <dgm:t>
        <a:bodyPr/>
        <a:lstStyle/>
        <a:p>
          <a:r>
            <a:rPr lang="en-GB" dirty="0" smtClean="0">
              <a:latin typeface="Arial" panose="020B0604020202020204" pitchFamily="34" charset="0"/>
              <a:cs typeface="Arial" panose="020B0604020202020204" pitchFamily="34" charset="0"/>
            </a:rPr>
            <a:t>Risk assessment (aka ‘the show must go on’)</a:t>
          </a:r>
        </a:p>
      </dgm:t>
    </dgm:pt>
    <dgm:pt modelId="{4E6D1616-8808-48B4-B80E-0915D202A696}" type="parTrans" cxnId="{E674ED87-C48C-46D0-99CC-FBCB9D49C7EE}">
      <dgm:prSet/>
      <dgm:spPr/>
      <dgm:t>
        <a:bodyPr/>
        <a:lstStyle/>
        <a:p>
          <a:endParaRPr lang="en-GB">
            <a:latin typeface="Arial" panose="020B0604020202020204" pitchFamily="34" charset="0"/>
            <a:cs typeface="Arial" panose="020B0604020202020204" pitchFamily="34" charset="0"/>
          </a:endParaRPr>
        </a:p>
      </dgm:t>
    </dgm:pt>
    <dgm:pt modelId="{93DB654F-AA5E-4104-B39B-79558943E57A}" type="sibTrans" cxnId="{E674ED87-C48C-46D0-99CC-FBCB9D49C7EE}">
      <dgm:prSet/>
      <dgm:spPr/>
      <dgm:t>
        <a:bodyPr/>
        <a:lstStyle/>
        <a:p>
          <a:endParaRPr lang="en-GB">
            <a:latin typeface="Arial" panose="020B0604020202020204" pitchFamily="34" charset="0"/>
            <a:cs typeface="Arial" panose="020B0604020202020204" pitchFamily="34" charset="0"/>
          </a:endParaRPr>
        </a:p>
      </dgm:t>
    </dgm:pt>
    <dgm:pt modelId="{5043420D-1595-4A92-92FA-D806843189F5}">
      <dgm:prSet/>
      <dgm:spPr/>
      <dgm:t>
        <a:bodyPr/>
        <a:lstStyle/>
        <a:p>
          <a:r>
            <a:rPr lang="en-GB" dirty="0" smtClean="0">
              <a:latin typeface="Arial" panose="020B0604020202020204" pitchFamily="34" charset="0"/>
              <a:cs typeface="Arial" panose="020B0604020202020204" pitchFamily="34" charset="0"/>
            </a:rPr>
            <a:t>Traceability of each unit</a:t>
          </a:r>
        </a:p>
      </dgm:t>
    </dgm:pt>
    <dgm:pt modelId="{F0B04B34-341D-4E92-B53F-996A87BB4511}" type="parTrans" cxnId="{97F703FD-2075-411A-85F2-ACA897B3ABAA}">
      <dgm:prSet/>
      <dgm:spPr/>
      <dgm:t>
        <a:bodyPr/>
        <a:lstStyle/>
        <a:p>
          <a:endParaRPr lang="en-GB">
            <a:latin typeface="Arial" panose="020B0604020202020204" pitchFamily="34" charset="0"/>
            <a:cs typeface="Arial" panose="020B0604020202020204" pitchFamily="34" charset="0"/>
          </a:endParaRPr>
        </a:p>
      </dgm:t>
    </dgm:pt>
    <dgm:pt modelId="{2F85D5B9-995D-4622-8174-8EF8984A8273}" type="sibTrans" cxnId="{97F703FD-2075-411A-85F2-ACA897B3ABAA}">
      <dgm:prSet/>
      <dgm:spPr/>
      <dgm:t>
        <a:bodyPr/>
        <a:lstStyle/>
        <a:p>
          <a:endParaRPr lang="en-GB">
            <a:latin typeface="Arial" panose="020B0604020202020204" pitchFamily="34" charset="0"/>
            <a:cs typeface="Arial" panose="020B0604020202020204" pitchFamily="34" charset="0"/>
          </a:endParaRPr>
        </a:p>
      </dgm:t>
    </dgm:pt>
    <dgm:pt modelId="{A36A661B-8AA0-411D-B826-4C2A5AB67522}" type="pres">
      <dgm:prSet presAssocID="{D1838811-095D-4FBB-B5D2-6948D401D1DA}" presName="diagram" presStyleCnt="0">
        <dgm:presLayoutVars>
          <dgm:dir/>
          <dgm:resizeHandles val="exact"/>
        </dgm:presLayoutVars>
      </dgm:prSet>
      <dgm:spPr/>
      <dgm:t>
        <a:bodyPr/>
        <a:lstStyle/>
        <a:p>
          <a:endParaRPr lang="en-GB"/>
        </a:p>
      </dgm:t>
    </dgm:pt>
    <dgm:pt modelId="{C48B4D46-8E55-4628-AC5B-E205453A1418}" type="pres">
      <dgm:prSet presAssocID="{3CF2DC05-626C-4BCD-90DC-E4D4E661BD0E}" presName="node" presStyleLbl="node1" presStyleIdx="0" presStyleCnt="7">
        <dgm:presLayoutVars>
          <dgm:bulletEnabled val="1"/>
        </dgm:presLayoutVars>
      </dgm:prSet>
      <dgm:spPr/>
      <dgm:t>
        <a:bodyPr/>
        <a:lstStyle/>
        <a:p>
          <a:endParaRPr lang="en-GB"/>
        </a:p>
      </dgm:t>
    </dgm:pt>
    <dgm:pt modelId="{87DCCC86-35C4-407B-A415-5B7304548297}" type="pres">
      <dgm:prSet presAssocID="{9CEB422B-3056-4519-A042-9744903E7043}" presName="sibTrans" presStyleCnt="0"/>
      <dgm:spPr/>
    </dgm:pt>
    <dgm:pt modelId="{F2963F33-B549-4725-A85D-8DABC248CC48}" type="pres">
      <dgm:prSet presAssocID="{2785C01C-DAB0-4D31-B6AB-A008239B362E}" presName="node" presStyleLbl="node1" presStyleIdx="1" presStyleCnt="7">
        <dgm:presLayoutVars>
          <dgm:bulletEnabled val="1"/>
        </dgm:presLayoutVars>
      </dgm:prSet>
      <dgm:spPr/>
      <dgm:t>
        <a:bodyPr/>
        <a:lstStyle/>
        <a:p>
          <a:endParaRPr lang="en-GB"/>
        </a:p>
      </dgm:t>
    </dgm:pt>
    <dgm:pt modelId="{4A649C41-85A0-49C5-BA0A-9272FDF2915B}" type="pres">
      <dgm:prSet presAssocID="{82A7B0CC-ED1A-4015-ABA6-E704DC976F4E}" presName="sibTrans" presStyleCnt="0"/>
      <dgm:spPr/>
    </dgm:pt>
    <dgm:pt modelId="{AA17FB72-40DA-42BF-8334-14B4D53296E4}" type="pres">
      <dgm:prSet presAssocID="{9F61862B-8FC7-4331-9CEF-DCBFE8208C9C}" presName="node" presStyleLbl="node1" presStyleIdx="2" presStyleCnt="7">
        <dgm:presLayoutVars>
          <dgm:bulletEnabled val="1"/>
        </dgm:presLayoutVars>
      </dgm:prSet>
      <dgm:spPr/>
      <dgm:t>
        <a:bodyPr/>
        <a:lstStyle/>
        <a:p>
          <a:endParaRPr lang="en-GB"/>
        </a:p>
      </dgm:t>
    </dgm:pt>
    <dgm:pt modelId="{E4A75E2A-00B2-4552-A8A2-40BD4FFB8D50}" type="pres">
      <dgm:prSet presAssocID="{1CC6C713-04E4-4461-8B32-7214D1EBB839}" presName="sibTrans" presStyleCnt="0"/>
      <dgm:spPr/>
    </dgm:pt>
    <dgm:pt modelId="{295E4BC5-2505-4281-9F12-BF617F3881BC}" type="pres">
      <dgm:prSet presAssocID="{D925EDDD-4488-4881-8639-D3DC0DD3A082}" presName="node" presStyleLbl="node1" presStyleIdx="3" presStyleCnt="7">
        <dgm:presLayoutVars>
          <dgm:bulletEnabled val="1"/>
        </dgm:presLayoutVars>
      </dgm:prSet>
      <dgm:spPr/>
      <dgm:t>
        <a:bodyPr/>
        <a:lstStyle/>
        <a:p>
          <a:endParaRPr lang="en-GB"/>
        </a:p>
      </dgm:t>
    </dgm:pt>
    <dgm:pt modelId="{C771E7FB-C2A9-499C-8E4A-13E17E8F6D38}" type="pres">
      <dgm:prSet presAssocID="{3A66604B-16B2-45EB-AC1D-0AF653AE8C94}" presName="sibTrans" presStyleCnt="0"/>
      <dgm:spPr/>
    </dgm:pt>
    <dgm:pt modelId="{94B26846-526F-47AE-9453-EA09561498F8}" type="pres">
      <dgm:prSet presAssocID="{DE8ADCD1-C085-430D-B693-7DCDDC1B966D}" presName="node" presStyleLbl="node1" presStyleIdx="4" presStyleCnt="7">
        <dgm:presLayoutVars>
          <dgm:bulletEnabled val="1"/>
        </dgm:presLayoutVars>
      </dgm:prSet>
      <dgm:spPr/>
      <dgm:t>
        <a:bodyPr/>
        <a:lstStyle/>
        <a:p>
          <a:endParaRPr lang="en-GB"/>
        </a:p>
      </dgm:t>
    </dgm:pt>
    <dgm:pt modelId="{EC31C475-995B-43A9-9996-9B256D75DAAA}" type="pres">
      <dgm:prSet presAssocID="{02505E6A-9F45-40A9-94D3-F51BF1E7A97A}" presName="sibTrans" presStyleCnt="0"/>
      <dgm:spPr/>
    </dgm:pt>
    <dgm:pt modelId="{5F3A4F3B-0551-4439-BD19-4518BA5AF7B1}" type="pres">
      <dgm:prSet presAssocID="{31D14465-DFB7-4516-9F36-61DD9B734266}" presName="node" presStyleLbl="node1" presStyleIdx="5" presStyleCnt="7">
        <dgm:presLayoutVars>
          <dgm:bulletEnabled val="1"/>
        </dgm:presLayoutVars>
      </dgm:prSet>
      <dgm:spPr/>
      <dgm:t>
        <a:bodyPr/>
        <a:lstStyle/>
        <a:p>
          <a:endParaRPr lang="en-GB"/>
        </a:p>
      </dgm:t>
    </dgm:pt>
    <dgm:pt modelId="{C7144906-ED00-4BD0-BFFE-5F5072A87798}" type="pres">
      <dgm:prSet presAssocID="{93DB654F-AA5E-4104-B39B-79558943E57A}" presName="sibTrans" presStyleCnt="0"/>
      <dgm:spPr/>
    </dgm:pt>
    <dgm:pt modelId="{56CD64D4-32D7-4D44-9B7C-98BA090CF164}" type="pres">
      <dgm:prSet presAssocID="{5043420D-1595-4A92-92FA-D806843189F5}" presName="node" presStyleLbl="node1" presStyleIdx="6" presStyleCnt="7">
        <dgm:presLayoutVars>
          <dgm:bulletEnabled val="1"/>
        </dgm:presLayoutVars>
      </dgm:prSet>
      <dgm:spPr/>
      <dgm:t>
        <a:bodyPr/>
        <a:lstStyle/>
        <a:p>
          <a:endParaRPr lang="en-GB"/>
        </a:p>
      </dgm:t>
    </dgm:pt>
  </dgm:ptLst>
  <dgm:cxnLst>
    <dgm:cxn modelId="{E674ED87-C48C-46D0-99CC-FBCB9D49C7EE}" srcId="{D1838811-095D-4FBB-B5D2-6948D401D1DA}" destId="{31D14465-DFB7-4516-9F36-61DD9B734266}" srcOrd="5" destOrd="0" parTransId="{4E6D1616-8808-48B4-B80E-0915D202A696}" sibTransId="{93DB654F-AA5E-4104-B39B-79558943E57A}"/>
    <dgm:cxn modelId="{30F59E1A-8E7F-457A-8DF7-BC206143A795}" srcId="{D1838811-095D-4FBB-B5D2-6948D401D1DA}" destId="{9F61862B-8FC7-4331-9CEF-DCBFE8208C9C}" srcOrd="2" destOrd="0" parTransId="{F3FCC96A-0703-42DD-A907-5B718A63C164}" sibTransId="{1CC6C713-04E4-4461-8B32-7214D1EBB839}"/>
    <dgm:cxn modelId="{EBDB0AD4-4B53-4E3D-A735-79E2F1073262}" type="presOf" srcId="{9F61862B-8FC7-4331-9CEF-DCBFE8208C9C}" destId="{AA17FB72-40DA-42BF-8334-14B4D53296E4}" srcOrd="0" destOrd="0" presId="urn:microsoft.com/office/officeart/2005/8/layout/default"/>
    <dgm:cxn modelId="{F3FEE899-27BB-4B24-8E07-BDD7DEFDBE95}" type="presOf" srcId="{2785C01C-DAB0-4D31-B6AB-A008239B362E}" destId="{F2963F33-B549-4725-A85D-8DABC248CC48}" srcOrd="0" destOrd="0" presId="urn:microsoft.com/office/officeart/2005/8/layout/default"/>
    <dgm:cxn modelId="{E6B265DD-8F6C-45D2-A078-50D865867FD0}" type="presOf" srcId="{3CF2DC05-626C-4BCD-90DC-E4D4E661BD0E}" destId="{C48B4D46-8E55-4628-AC5B-E205453A1418}" srcOrd="0" destOrd="0" presId="urn:microsoft.com/office/officeart/2005/8/layout/default"/>
    <dgm:cxn modelId="{A09AC6D3-D01F-46B7-81F0-3B7A16426455}" type="presOf" srcId="{DE8ADCD1-C085-430D-B693-7DCDDC1B966D}" destId="{94B26846-526F-47AE-9453-EA09561498F8}" srcOrd="0" destOrd="0" presId="urn:microsoft.com/office/officeart/2005/8/layout/default"/>
    <dgm:cxn modelId="{14E93623-68D5-4CBD-BB6F-91E53086FE7A}" type="presOf" srcId="{31D14465-DFB7-4516-9F36-61DD9B734266}" destId="{5F3A4F3B-0551-4439-BD19-4518BA5AF7B1}" srcOrd="0" destOrd="0" presId="urn:microsoft.com/office/officeart/2005/8/layout/default"/>
    <dgm:cxn modelId="{723DB15B-CCFA-4123-BFED-D2ED96D40E4E}" srcId="{D1838811-095D-4FBB-B5D2-6948D401D1DA}" destId="{3CF2DC05-626C-4BCD-90DC-E4D4E661BD0E}" srcOrd="0" destOrd="0" parTransId="{C02E7770-FCD1-43FE-AA30-CAF766BC24D8}" sibTransId="{9CEB422B-3056-4519-A042-9744903E7043}"/>
    <dgm:cxn modelId="{BEB093E3-6084-4BF8-895B-4E9261392497}" type="presOf" srcId="{D1838811-095D-4FBB-B5D2-6948D401D1DA}" destId="{A36A661B-8AA0-411D-B826-4C2A5AB67522}" srcOrd="0" destOrd="0" presId="urn:microsoft.com/office/officeart/2005/8/layout/default"/>
    <dgm:cxn modelId="{6AC7936E-B557-4684-B0F9-2D7F650E8901}" srcId="{D1838811-095D-4FBB-B5D2-6948D401D1DA}" destId="{2785C01C-DAB0-4D31-B6AB-A008239B362E}" srcOrd="1" destOrd="0" parTransId="{674E5950-C01D-4312-BBE9-160637AD7623}" sibTransId="{82A7B0CC-ED1A-4015-ABA6-E704DC976F4E}"/>
    <dgm:cxn modelId="{48A5DCA4-5FB3-4333-8756-320A4A380287}" type="presOf" srcId="{D925EDDD-4488-4881-8639-D3DC0DD3A082}" destId="{295E4BC5-2505-4281-9F12-BF617F3881BC}" srcOrd="0" destOrd="0" presId="urn:microsoft.com/office/officeart/2005/8/layout/default"/>
    <dgm:cxn modelId="{DF094AF5-DF82-4182-8934-D09E610FC076}" type="presOf" srcId="{5043420D-1595-4A92-92FA-D806843189F5}" destId="{56CD64D4-32D7-4D44-9B7C-98BA090CF164}" srcOrd="0" destOrd="0" presId="urn:microsoft.com/office/officeart/2005/8/layout/default"/>
    <dgm:cxn modelId="{97F703FD-2075-411A-85F2-ACA897B3ABAA}" srcId="{D1838811-095D-4FBB-B5D2-6948D401D1DA}" destId="{5043420D-1595-4A92-92FA-D806843189F5}" srcOrd="6" destOrd="0" parTransId="{F0B04B34-341D-4E92-B53F-996A87BB4511}" sibTransId="{2F85D5B9-995D-4622-8174-8EF8984A8273}"/>
    <dgm:cxn modelId="{8DFB64BD-97DC-4F5E-8D51-6A45E50B3B15}" srcId="{D1838811-095D-4FBB-B5D2-6948D401D1DA}" destId="{DE8ADCD1-C085-430D-B693-7DCDDC1B966D}" srcOrd="4" destOrd="0" parTransId="{4A68C4C8-3C06-48A3-A193-81BCC74605BE}" sibTransId="{02505E6A-9F45-40A9-94D3-F51BF1E7A97A}"/>
    <dgm:cxn modelId="{8FACF830-D7A2-43C7-99FD-3A5F1FA9C6B4}" srcId="{D1838811-095D-4FBB-B5D2-6948D401D1DA}" destId="{D925EDDD-4488-4881-8639-D3DC0DD3A082}" srcOrd="3" destOrd="0" parTransId="{50DCB12F-929E-4F64-8187-7B5DD0CE961E}" sibTransId="{3A66604B-16B2-45EB-AC1D-0AF653AE8C94}"/>
    <dgm:cxn modelId="{F6C8B981-5E5B-4F96-A22D-950203757232}" type="presParOf" srcId="{A36A661B-8AA0-411D-B826-4C2A5AB67522}" destId="{C48B4D46-8E55-4628-AC5B-E205453A1418}" srcOrd="0" destOrd="0" presId="urn:microsoft.com/office/officeart/2005/8/layout/default"/>
    <dgm:cxn modelId="{727C6F28-DC4C-4A94-9B11-EBB0D39E6D79}" type="presParOf" srcId="{A36A661B-8AA0-411D-B826-4C2A5AB67522}" destId="{87DCCC86-35C4-407B-A415-5B7304548297}" srcOrd="1" destOrd="0" presId="urn:microsoft.com/office/officeart/2005/8/layout/default"/>
    <dgm:cxn modelId="{007F1341-3429-454F-A3F6-AC5AD068F36F}" type="presParOf" srcId="{A36A661B-8AA0-411D-B826-4C2A5AB67522}" destId="{F2963F33-B549-4725-A85D-8DABC248CC48}" srcOrd="2" destOrd="0" presId="urn:microsoft.com/office/officeart/2005/8/layout/default"/>
    <dgm:cxn modelId="{93C5267B-14F9-4A49-A27C-555D28D198BD}" type="presParOf" srcId="{A36A661B-8AA0-411D-B826-4C2A5AB67522}" destId="{4A649C41-85A0-49C5-BA0A-9272FDF2915B}" srcOrd="3" destOrd="0" presId="urn:microsoft.com/office/officeart/2005/8/layout/default"/>
    <dgm:cxn modelId="{806C26BE-C4B8-49F3-9766-DE2C7CD42672}" type="presParOf" srcId="{A36A661B-8AA0-411D-B826-4C2A5AB67522}" destId="{AA17FB72-40DA-42BF-8334-14B4D53296E4}" srcOrd="4" destOrd="0" presId="urn:microsoft.com/office/officeart/2005/8/layout/default"/>
    <dgm:cxn modelId="{83232E66-EF11-4C93-B3D1-C77C1C53D001}" type="presParOf" srcId="{A36A661B-8AA0-411D-B826-4C2A5AB67522}" destId="{E4A75E2A-00B2-4552-A8A2-40BD4FFB8D50}" srcOrd="5" destOrd="0" presId="urn:microsoft.com/office/officeart/2005/8/layout/default"/>
    <dgm:cxn modelId="{337CFE46-264B-4EBF-BE0E-1F59572FCB17}" type="presParOf" srcId="{A36A661B-8AA0-411D-B826-4C2A5AB67522}" destId="{295E4BC5-2505-4281-9F12-BF617F3881BC}" srcOrd="6" destOrd="0" presId="urn:microsoft.com/office/officeart/2005/8/layout/default"/>
    <dgm:cxn modelId="{C8314704-97E0-462E-8EBF-36F587E9FC8A}" type="presParOf" srcId="{A36A661B-8AA0-411D-B826-4C2A5AB67522}" destId="{C771E7FB-C2A9-499C-8E4A-13E17E8F6D38}" srcOrd="7" destOrd="0" presId="urn:microsoft.com/office/officeart/2005/8/layout/default"/>
    <dgm:cxn modelId="{52BF5D60-D7EE-48F8-B6A4-137A76BDC971}" type="presParOf" srcId="{A36A661B-8AA0-411D-B826-4C2A5AB67522}" destId="{94B26846-526F-47AE-9453-EA09561498F8}" srcOrd="8" destOrd="0" presId="urn:microsoft.com/office/officeart/2005/8/layout/default"/>
    <dgm:cxn modelId="{5A88D9BF-1950-4FDA-A145-60D63AEFD23D}" type="presParOf" srcId="{A36A661B-8AA0-411D-B826-4C2A5AB67522}" destId="{EC31C475-995B-43A9-9996-9B256D75DAAA}" srcOrd="9" destOrd="0" presId="urn:microsoft.com/office/officeart/2005/8/layout/default"/>
    <dgm:cxn modelId="{3C142D4D-294D-49E1-9F4A-112529A8EB19}" type="presParOf" srcId="{A36A661B-8AA0-411D-B826-4C2A5AB67522}" destId="{5F3A4F3B-0551-4439-BD19-4518BA5AF7B1}" srcOrd="10" destOrd="0" presId="urn:microsoft.com/office/officeart/2005/8/layout/default"/>
    <dgm:cxn modelId="{1C8236E6-E871-43E3-ABB3-544A2757D42C}" type="presParOf" srcId="{A36A661B-8AA0-411D-B826-4C2A5AB67522}" destId="{C7144906-ED00-4BD0-BFFE-5F5072A87798}" srcOrd="11" destOrd="0" presId="urn:microsoft.com/office/officeart/2005/8/layout/default"/>
    <dgm:cxn modelId="{4F9CAA14-91F1-4670-A95D-252C31D14CAD}" type="presParOf" srcId="{A36A661B-8AA0-411D-B826-4C2A5AB67522}" destId="{56CD64D4-32D7-4D44-9B7C-98BA090CF164}" srcOrd="1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8B4D46-8E55-4628-AC5B-E205453A1418}">
      <dsp:nvSpPr>
        <dsp:cNvPr id="0" name=""/>
        <dsp:cNvSpPr/>
      </dsp:nvSpPr>
      <dsp:spPr>
        <a:xfrm>
          <a:off x="482903" y="3668"/>
          <a:ext cx="2308475" cy="1385085"/>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GB" sz="2100" kern="1200" dirty="0" smtClean="0">
              <a:latin typeface="Arial" panose="020B0604020202020204" pitchFamily="34" charset="0"/>
              <a:cs typeface="Arial" panose="020B0604020202020204" pitchFamily="34" charset="0"/>
            </a:rPr>
            <a:t>Physical location / encasing HCUs</a:t>
          </a:r>
          <a:endParaRPr lang="en-GB" sz="2100" kern="1200" dirty="0">
            <a:latin typeface="Arial" panose="020B0604020202020204" pitchFamily="34" charset="0"/>
            <a:cs typeface="Arial" panose="020B0604020202020204" pitchFamily="34" charset="0"/>
          </a:endParaRPr>
        </a:p>
      </dsp:txBody>
      <dsp:txXfrm>
        <a:off x="482903" y="3668"/>
        <a:ext cx="2308475" cy="1385085"/>
      </dsp:txXfrm>
    </dsp:sp>
    <dsp:sp modelId="{F2963F33-B549-4725-A85D-8DABC248CC48}">
      <dsp:nvSpPr>
        <dsp:cNvPr id="0" name=""/>
        <dsp:cNvSpPr/>
      </dsp:nvSpPr>
      <dsp:spPr>
        <a:xfrm>
          <a:off x="3022226" y="3668"/>
          <a:ext cx="2308475" cy="1385085"/>
        </a:xfrm>
        <a:prstGeom prst="rect">
          <a:avLst/>
        </a:prstGeom>
        <a:gradFill rotWithShape="0">
          <a:gsLst>
            <a:gs pos="0">
              <a:schemeClr val="accent3">
                <a:hueOff val="1875044"/>
                <a:satOff val="-2813"/>
                <a:lumOff val="-458"/>
                <a:alphaOff val="0"/>
                <a:shade val="51000"/>
                <a:satMod val="130000"/>
              </a:schemeClr>
            </a:gs>
            <a:gs pos="80000">
              <a:schemeClr val="accent3">
                <a:hueOff val="1875044"/>
                <a:satOff val="-2813"/>
                <a:lumOff val="-458"/>
                <a:alphaOff val="0"/>
                <a:shade val="93000"/>
                <a:satMod val="130000"/>
              </a:schemeClr>
            </a:gs>
            <a:gs pos="100000">
              <a:schemeClr val="accent3">
                <a:hueOff val="1875044"/>
                <a:satOff val="-2813"/>
                <a:lumOff val="-45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GB" sz="2100" kern="1200" dirty="0" smtClean="0">
              <a:latin typeface="Arial" panose="020B0604020202020204" pitchFamily="34" charset="0"/>
              <a:cs typeface="Arial" panose="020B0604020202020204" pitchFamily="34" charset="0"/>
            </a:rPr>
            <a:t>Water and air testing</a:t>
          </a:r>
        </a:p>
      </dsp:txBody>
      <dsp:txXfrm>
        <a:off x="3022226" y="3668"/>
        <a:ext cx="2308475" cy="1385085"/>
      </dsp:txXfrm>
    </dsp:sp>
    <dsp:sp modelId="{AA17FB72-40DA-42BF-8334-14B4D53296E4}">
      <dsp:nvSpPr>
        <dsp:cNvPr id="0" name=""/>
        <dsp:cNvSpPr/>
      </dsp:nvSpPr>
      <dsp:spPr>
        <a:xfrm>
          <a:off x="5561549" y="3668"/>
          <a:ext cx="2308475" cy="1385085"/>
        </a:xfrm>
        <a:prstGeom prst="rect">
          <a:avLst/>
        </a:prstGeom>
        <a:gradFill rotWithShape="0">
          <a:gsLst>
            <a:gs pos="0">
              <a:schemeClr val="accent3">
                <a:hueOff val="3750088"/>
                <a:satOff val="-5627"/>
                <a:lumOff val="-915"/>
                <a:alphaOff val="0"/>
                <a:shade val="51000"/>
                <a:satMod val="130000"/>
              </a:schemeClr>
            </a:gs>
            <a:gs pos="80000">
              <a:schemeClr val="accent3">
                <a:hueOff val="3750088"/>
                <a:satOff val="-5627"/>
                <a:lumOff val="-915"/>
                <a:alphaOff val="0"/>
                <a:shade val="93000"/>
                <a:satMod val="130000"/>
              </a:schemeClr>
            </a:gs>
            <a:gs pos="100000">
              <a:schemeClr val="accent3">
                <a:hueOff val="3750088"/>
                <a:satOff val="-5627"/>
                <a:lumOff val="-9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GB" sz="2100" kern="1200" dirty="0" smtClean="0">
              <a:latin typeface="Arial" panose="020B0604020202020204" pitchFamily="34" charset="0"/>
              <a:cs typeface="Arial" panose="020B0604020202020204" pitchFamily="34" charset="0"/>
            </a:rPr>
            <a:t>Enhanced </a:t>
          </a:r>
          <a:r>
            <a:rPr lang="en-GB" sz="2100" kern="1200" dirty="0" err="1" smtClean="0">
              <a:latin typeface="Arial" panose="020B0604020202020204" pitchFamily="34" charset="0"/>
              <a:cs typeface="Arial" panose="020B0604020202020204" pitchFamily="34" charset="0"/>
            </a:rPr>
            <a:t>decon</a:t>
          </a:r>
          <a:r>
            <a:rPr lang="en-GB" sz="2100" kern="1200" dirty="0" smtClean="0">
              <a:latin typeface="Arial" panose="020B0604020202020204" pitchFamily="34" charset="0"/>
              <a:cs typeface="Arial" panose="020B0604020202020204" pitchFamily="34" charset="0"/>
            </a:rPr>
            <a:t> (water change, filters, chemicals, deep clean)</a:t>
          </a:r>
        </a:p>
      </dsp:txBody>
      <dsp:txXfrm>
        <a:off x="5561549" y="3668"/>
        <a:ext cx="2308475" cy="1385085"/>
      </dsp:txXfrm>
    </dsp:sp>
    <dsp:sp modelId="{295E4BC5-2505-4281-9F12-BF617F3881BC}">
      <dsp:nvSpPr>
        <dsp:cNvPr id="0" name=""/>
        <dsp:cNvSpPr/>
      </dsp:nvSpPr>
      <dsp:spPr>
        <a:xfrm>
          <a:off x="482903" y="1619601"/>
          <a:ext cx="2308475" cy="1385085"/>
        </a:xfrm>
        <a:prstGeom prst="rect">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GB" sz="2100" kern="1200" dirty="0" smtClean="0">
              <a:latin typeface="Arial" panose="020B0604020202020204" pitchFamily="34" charset="0"/>
              <a:cs typeface="Arial" panose="020B0604020202020204" pitchFamily="34" charset="0"/>
            </a:rPr>
            <a:t>Enhanced surveillance</a:t>
          </a:r>
        </a:p>
      </dsp:txBody>
      <dsp:txXfrm>
        <a:off x="482903" y="1619601"/>
        <a:ext cx="2308475" cy="1385085"/>
      </dsp:txXfrm>
    </dsp:sp>
    <dsp:sp modelId="{94B26846-526F-47AE-9453-EA09561498F8}">
      <dsp:nvSpPr>
        <dsp:cNvPr id="0" name=""/>
        <dsp:cNvSpPr/>
      </dsp:nvSpPr>
      <dsp:spPr>
        <a:xfrm>
          <a:off x="3022226" y="1619601"/>
          <a:ext cx="2308475" cy="1385085"/>
        </a:xfrm>
        <a:prstGeom prst="rect">
          <a:avLst/>
        </a:prstGeom>
        <a:gradFill rotWithShape="0">
          <a:gsLst>
            <a:gs pos="0">
              <a:schemeClr val="accent3">
                <a:hueOff val="7500176"/>
                <a:satOff val="-11253"/>
                <a:lumOff val="-1830"/>
                <a:alphaOff val="0"/>
                <a:shade val="51000"/>
                <a:satMod val="130000"/>
              </a:schemeClr>
            </a:gs>
            <a:gs pos="80000">
              <a:schemeClr val="accent3">
                <a:hueOff val="7500176"/>
                <a:satOff val="-11253"/>
                <a:lumOff val="-1830"/>
                <a:alphaOff val="0"/>
                <a:shade val="93000"/>
                <a:satMod val="130000"/>
              </a:schemeClr>
            </a:gs>
            <a:gs pos="100000">
              <a:schemeClr val="accent3">
                <a:hueOff val="7500176"/>
                <a:satOff val="-11253"/>
                <a:lumOff val="-18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GB" sz="2100" kern="1200" dirty="0" smtClean="0">
              <a:latin typeface="Arial" panose="020B0604020202020204" pitchFamily="34" charset="0"/>
              <a:cs typeface="Arial" panose="020B0604020202020204" pitchFamily="34" charset="0"/>
            </a:rPr>
            <a:t>Communication with patients and staff</a:t>
          </a:r>
        </a:p>
      </dsp:txBody>
      <dsp:txXfrm>
        <a:off x="3022226" y="1619601"/>
        <a:ext cx="2308475" cy="1385085"/>
      </dsp:txXfrm>
    </dsp:sp>
    <dsp:sp modelId="{5F3A4F3B-0551-4439-BD19-4518BA5AF7B1}">
      <dsp:nvSpPr>
        <dsp:cNvPr id="0" name=""/>
        <dsp:cNvSpPr/>
      </dsp:nvSpPr>
      <dsp:spPr>
        <a:xfrm>
          <a:off x="5561549" y="1619601"/>
          <a:ext cx="2308475" cy="1385085"/>
        </a:xfrm>
        <a:prstGeom prst="rect">
          <a:avLst/>
        </a:prstGeom>
        <a:gradFill rotWithShape="0">
          <a:gsLst>
            <a:gs pos="0">
              <a:schemeClr val="accent3">
                <a:hueOff val="9375220"/>
                <a:satOff val="-14067"/>
                <a:lumOff val="-2288"/>
                <a:alphaOff val="0"/>
                <a:shade val="51000"/>
                <a:satMod val="130000"/>
              </a:schemeClr>
            </a:gs>
            <a:gs pos="80000">
              <a:schemeClr val="accent3">
                <a:hueOff val="9375220"/>
                <a:satOff val="-14067"/>
                <a:lumOff val="-2288"/>
                <a:alphaOff val="0"/>
                <a:shade val="93000"/>
                <a:satMod val="130000"/>
              </a:schemeClr>
            </a:gs>
            <a:gs pos="100000">
              <a:schemeClr val="accent3">
                <a:hueOff val="9375220"/>
                <a:satOff val="-14067"/>
                <a:lumOff val="-228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GB" sz="2100" kern="1200" dirty="0" smtClean="0">
              <a:latin typeface="Arial" panose="020B0604020202020204" pitchFamily="34" charset="0"/>
              <a:cs typeface="Arial" panose="020B0604020202020204" pitchFamily="34" charset="0"/>
            </a:rPr>
            <a:t>Risk assessment (aka ‘the show must go on’)</a:t>
          </a:r>
        </a:p>
      </dsp:txBody>
      <dsp:txXfrm>
        <a:off x="5561549" y="1619601"/>
        <a:ext cx="2308475" cy="1385085"/>
      </dsp:txXfrm>
    </dsp:sp>
    <dsp:sp modelId="{56CD64D4-32D7-4D44-9B7C-98BA090CF164}">
      <dsp:nvSpPr>
        <dsp:cNvPr id="0" name=""/>
        <dsp:cNvSpPr/>
      </dsp:nvSpPr>
      <dsp:spPr>
        <a:xfrm>
          <a:off x="3022226" y="3235534"/>
          <a:ext cx="2308475" cy="1385085"/>
        </a:xfrm>
        <a:prstGeom prst="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GB" sz="2100" kern="1200" dirty="0" smtClean="0">
              <a:latin typeface="Arial" panose="020B0604020202020204" pitchFamily="34" charset="0"/>
              <a:cs typeface="Arial" panose="020B0604020202020204" pitchFamily="34" charset="0"/>
            </a:rPr>
            <a:t>Traceability of each unit</a:t>
          </a:r>
        </a:p>
      </dsp:txBody>
      <dsp:txXfrm>
        <a:off x="3022226" y="3235534"/>
        <a:ext cx="2308475" cy="138508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E5C13A-8A4C-47FA-8E26-3B537C734062}" type="datetimeFigureOut">
              <a:rPr lang="en-GB" smtClean="0"/>
              <a:pPr/>
              <a:t>19/09/2017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492831-4168-4BD2-AED9-1CAA8533983F}" type="slidenum">
              <a:rPr lang="en-GB" smtClean="0"/>
              <a:pPr/>
              <a:t>‹#›</a:t>
            </a:fld>
            <a:endParaRPr lang="en-GB"/>
          </a:p>
        </p:txBody>
      </p:sp>
    </p:spTree>
    <p:extLst>
      <p:ext uri="{BB962C8B-B14F-4D97-AF65-F5344CB8AC3E}">
        <p14:creationId xmlns:p14="http://schemas.microsoft.com/office/powerpoint/2010/main" val="2146312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1492831-4168-4BD2-AED9-1CAA8533983F}" type="slidenum">
              <a:rPr lang="en-GB" smtClean="0"/>
              <a:pPr/>
              <a:t>1</a:t>
            </a:fld>
            <a:endParaRPr lang="en-GB"/>
          </a:p>
        </p:txBody>
      </p:sp>
    </p:spTree>
    <p:extLst>
      <p:ext uri="{BB962C8B-B14F-4D97-AF65-F5344CB8AC3E}">
        <p14:creationId xmlns:p14="http://schemas.microsoft.com/office/powerpoint/2010/main" val="1623817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smtClean="0">
                <a:latin typeface="Arial" panose="020B0604020202020204" pitchFamily="34" charset="0"/>
                <a:cs typeface="Arial" panose="020B0604020202020204" pitchFamily="34" charset="0"/>
              </a:rPr>
              <a:t>Emergence</a:t>
            </a:r>
            <a:r>
              <a:rPr lang="en-GB" sz="1200" b="1" baseline="0" dirty="0" smtClean="0">
                <a:latin typeface="Arial" panose="020B0604020202020204" pitchFamily="34" charset="0"/>
                <a:cs typeface="Arial" panose="020B0604020202020204" pitchFamily="34" charset="0"/>
              </a:rPr>
              <a:t> of the issue. </a:t>
            </a:r>
            <a:r>
              <a:rPr lang="en-GB" sz="1200" dirty="0" smtClean="0">
                <a:latin typeface="Arial" panose="020B0604020202020204" pitchFamily="34" charset="0"/>
                <a:cs typeface="Arial" panose="020B0604020202020204" pitchFamily="34" charset="0"/>
              </a:rPr>
              <a:t>Sax </a:t>
            </a:r>
            <a:r>
              <a:rPr lang="en-GB" sz="1200" i="1" dirty="0" smtClean="0">
                <a:latin typeface="Arial" panose="020B0604020202020204" pitchFamily="34" charset="0"/>
                <a:cs typeface="Arial" panose="020B0604020202020204" pitchFamily="34" charset="0"/>
              </a:rPr>
              <a:t>et al. </a:t>
            </a:r>
            <a:r>
              <a:rPr lang="en-GB" sz="1200" i="1" dirty="0" err="1" smtClean="0">
                <a:latin typeface="Arial" panose="020B0604020202020204" pitchFamily="34" charset="0"/>
                <a:cs typeface="Arial" panose="020B0604020202020204" pitchFamily="34" charset="0"/>
              </a:rPr>
              <a:t>Clin</a:t>
            </a:r>
            <a:r>
              <a:rPr lang="en-GB" sz="1200" i="1" dirty="0" smtClean="0">
                <a:latin typeface="Arial" panose="020B0604020202020204" pitchFamily="34" charset="0"/>
                <a:cs typeface="Arial" panose="020B0604020202020204" pitchFamily="34" charset="0"/>
              </a:rPr>
              <a:t> Infect Dis</a:t>
            </a:r>
            <a:r>
              <a:rPr lang="en-GB" sz="1200" dirty="0" smtClean="0">
                <a:latin typeface="Arial" panose="020B0604020202020204" pitchFamily="34" charset="0"/>
                <a:cs typeface="Arial" panose="020B0604020202020204" pitchFamily="34" charset="0"/>
              </a:rPr>
              <a:t> 2015;61:67–75.</a:t>
            </a:r>
          </a:p>
          <a:p>
            <a:r>
              <a:rPr lang="en-GB" dirty="0" smtClean="0"/>
              <a:t>Swiss</a:t>
            </a:r>
            <a:r>
              <a:rPr lang="en-GB" baseline="0" dirty="0" smtClean="0"/>
              <a:t> 2015 cases in CID; 2 cases linked by genotyping, and same organism found in water and theatre air</a:t>
            </a:r>
          </a:p>
          <a:p>
            <a:endParaRPr lang="en-GB" b="1" baseline="0" dirty="0" smtClean="0"/>
          </a:p>
          <a:p>
            <a:r>
              <a:rPr lang="en-GB" b="1" baseline="0" dirty="0" smtClean="0"/>
              <a:t>Clinical presentation:</a:t>
            </a:r>
          </a:p>
          <a:p>
            <a:r>
              <a:rPr lang="en-GB" sz="1200" dirty="0" smtClean="0"/>
              <a:t>Delayed diagnosis (3 months – </a:t>
            </a:r>
            <a:r>
              <a:rPr lang="en-GB" sz="1200" u="sng" dirty="0" smtClean="0"/>
              <a:t>5 years</a:t>
            </a:r>
            <a:r>
              <a:rPr lang="en-GB" sz="1200" dirty="0" smtClean="0"/>
              <a:t>).</a:t>
            </a:r>
          </a:p>
          <a:p>
            <a:r>
              <a:rPr lang="en-GB" sz="1200" dirty="0" smtClean="0"/>
              <a:t>Prosthetic valve endocarditis, disseminated infections, or infections of vascular grafts (less commonly wound or surgical space SSIs).</a:t>
            </a:r>
          </a:p>
          <a:p>
            <a:r>
              <a:rPr lang="en-GB" sz="1200" dirty="0" smtClean="0"/>
              <a:t>Non-specific symptoms and lab abnormalities.</a:t>
            </a:r>
          </a:p>
          <a:p>
            <a:r>
              <a:rPr lang="en-GB" sz="1200" dirty="0" smtClean="0"/>
              <a:t>Poor response to therapy; 50% mortality rate.</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A1492831-4168-4BD2-AED9-1CAA8533983F}" type="slidenum">
              <a:rPr lang="en-GB" smtClean="0"/>
              <a:pPr/>
              <a:t>3</a:t>
            </a:fld>
            <a:endParaRPr lang="en-GB"/>
          </a:p>
        </p:txBody>
      </p:sp>
    </p:spTree>
    <p:extLst>
      <p:ext uri="{BB962C8B-B14F-4D97-AF65-F5344CB8AC3E}">
        <p14:creationId xmlns:p14="http://schemas.microsoft.com/office/powerpoint/2010/main" val="1785076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4-year national look-back exercise to detect potential cases. </a:t>
            </a:r>
          </a:p>
          <a:p>
            <a:pPr marL="171450" indent="-171450">
              <a:buFont typeface="Arial" panose="020B0604020202020204" pitchFamily="34" charset="0"/>
              <a:buChar char="•"/>
            </a:pPr>
            <a:r>
              <a:rPr lang="en-GB" dirty="0" smtClean="0"/>
              <a:t>18 probable cases; 54 possible cases.</a:t>
            </a:r>
          </a:p>
          <a:p>
            <a:pPr marL="171450" indent="-171450">
              <a:buFont typeface="Arial" panose="020B0604020202020204" pitchFamily="34" charset="0"/>
              <a:buChar char="•"/>
            </a:pPr>
            <a:r>
              <a:rPr lang="en-GB" dirty="0" smtClean="0"/>
              <a:t>Very rare outcome from cardiothoracic surgery (around 1 per 10,000 person-years).</a:t>
            </a:r>
          </a:p>
          <a:p>
            <a:pPr marL="171450" indent="-171450">
              <a:buFont typeface="Arial" panose="020B0604020202020204" pitchFamily="34" charset="0"/>
              <a:buChar char="•"/>
            </a:pPr>
            <a:r>
              <a:rPr lang="en-GB" dirty="0" smtClean="0"/>
              <a:t>Widespread problem, with a quarter of cardiothoracic centres in the UK reporting a case. </a:t>
            </a:r>
          </a:p>
          <a:p>
            <a:pPr marL="171450" indent="-171450">
              <a:buFont typeface="Arial" panose="020B0604020202020204" pitchFamily="34" charset="0"/>
              <a:buChar char="•"/>
            </a:pPr>
            <a:r>
              <a:rPr lang="en-GB" dirty="0" smtClean="0"/>
              <a:t>High case-fatality (50%).</a:t>
            </a:r>
          </a:p>
          <a:p>
            <a:pPr marL="171450" indent="-171450">
              <a:buFont typeface="Arial" panose="020B0604020202020204" pitchFamily="34" charset="0"/>
              <a:buChar char="•"/>
            </a:pPr>
            <a:r>
              <a:rPr lang="en-GB" dirty="0" smtClean="0"/>
              <a:t>Increasing risk (from &lt;0.2 to 1.6 per 10,000 person-years between 2010 and 2013). </a:t>
            </a:r>
          </a:p>
          <a:p>
            <a:pPr marL="171450" indent="-171450">
              <a:buFont typeface="Arial" panose="020B0604020202020204" pitchFamily="34" charset="0"/>
              <a:buChar char="•"/>
            </a:pPr>
            <a:r>
              <a:rPr lang="en-GB" dirty="0" smtClean="0"/>
              <a:t>Large to huge time lag between the surgery and the detection of the infection: of the 18 probable cases identified, more than half (61%) presented &gt;1 year after surgery, with one case presenting &gt;5 years after surgery! </a:t>
            </a:r>
          </a:p>
        </p:txBody>
      </p:sp>
      <p:sp>
        <p:nvSpPr>
          <p:cNvPr id="4" name="Slide Number Placeholder 3"/>
          <p:cNvSpPr>
            <a:spLocks noGrp="1"/>
          </p:cNvSpPr>
          <p:nvPr>
            <p:ph type="sldNum" sz="quarter" idx="10"/>
          </p:nvPr>
        </p:nvSpPr>
        <p:spPr/>
        <p:txBody>
          <a:bodyPr/>
          <a:lstStyle/>
          <a:p>
            <a:fld id="{A1492831-4168-4BD2-AED9-1CAA8533983F}" type="slidenum">
              <a:rPr lang="en-GB" smtClean="0"/>
              <a:pPr/>
              <a:t>5</a:t>
            </a:fld>
            <a:endParaRPr lang="en-GB"/>
          </a:p>
        </p:txBody>
      </p:sp>
    </p:spTree>
    <p:extLst>
      <p:ext uri="{BB962C8B-B14F-4D97-AF65-F5344CB8AC3E}">
        <p14:creationId xmlns:p14="http://schemas.microsoft.com/office/powerpoint/2010/main" val="1688503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1492831-4168-4BD2-AED9-1CAA8533983F}" type="slidenum">
              <a:rPr lang="en-GB" smtClean="0"/>
              <a:pPr/>
              <a:t>7</a:t>
            </a:fld>
            <a:endParaRPr lang="en-GB"/>
          </a:p>
        </p:txBody>
      </p:sp>
    </p:spTree>
    <p:extLst>
      <p:ext uri="{BB962C8B-B14F-4D97-AF65-F5344CB8AC3E}">
        <p14:creationId xmlns:p14="http://schemas.microsoft.com/office/powerpoint/2010/main" val="4035754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1492831-4168-4BD2-AED9-1CAA8533983F}" type="slidenum">
              <a:rPr lang="en-GB" smtClean="0"/>
              <a:pPr/>
              <a:t>17</a:t>
            </a:fld>
            <a:endParaRPr lang="en-GB"/>
          </a:p>
        </p:txBody>
      </p:sp>
    </p:spTree>
    <p:extLst>
      <p:ext uri="{BB962C8B-B14F-4D97-AF65-F5344CB8AC3E}">
        <p14:creationId xmlns:p14="http://schemas.microsoft.com/office/powerpoint/2010/main" val="16238170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19/09/2017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pic>
        <p:nvPicPr>
          <p:cNvPr id="9"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64556" y="6200805"/>
            <a:ext cx="2193103" cy="575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GB"/>
          </a:p>
        </p:txBody>
      </p:sp>
      <p:sp>
        <p:nvSpPr>
          <p:cNvPr id="3" name="Content Placeholder 2"/>
          <p:cNvSpPr>
            <a:spLocks noGrp="1"/>
          </p:cNvSpPr>
          <p:nvPr>
            <p:ph idx="1"/>
          </p:nvPr>
        </p:nvSpPr>
        <p:spPr/>
        <p:txBody>
          <a:bodyPr/>
          <a:lstStyle>
            <a:lvl1pPr>
              <a:buClr>
                <a:schemeClr val="accent3">
                  <a:lumMod val="75000"/>
                </a:schemeClr>
              </a:buCl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F5192009-84AB-4A99-8A8E-906BC75F2480}" type="datetimeFigureOut">
              <a:rPr lang="en-GB" smtClean="0"/>
              <a:pPr/>
              <a:t>19/09/2017</a:t>
            </a:fld>
            <a:endParaRPr lang="en-GB"/>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4A7FB667-9B7E-468E-BB87-65730E40CFD8}" type="slidenum">
              <a:rPr lang="en-GB" smtClean="0"/>
              <a:pPr/>
              <a:t>‹#›</a:t>
            </a:fld>
            <a:endParaRPr lang="en-GB"/>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64556" y="6200805"/>
            <a:ext cx="2193103" cy="575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192009-84AB-4A99-8A8E-906BC75F2480}" type="datetimeFigureOut">
              <a:rPr lang="en-GB" smtClean="0"/>
              <a:pPr/>
              <a:t>19/09/2017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5192009-84AB-4A99-8A8E-906BC75F2480}" type="datetimeFigureOut">
              <a:rPr lang="en-GB" smtClean="0"/>
              <a:pPr/>
              <a:t>19/09/2017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5192009-84AB-4A99-8A8E-906BC75F2480}" type="datetimeFigureOut">
              <a:rPr lang="en-GB" smtClean="0"/>
              <a:pPr/>
              <a:t>19/09/2017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5192009-84AB-4A99-8A8E-906BC75F2480}" type="datetimeFigureOut">
              <a:rPr lang="en-GB" smtClean="0"/>
              <a:pPr/>
              <a:t>19/09/2017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192009-84AB-4A99-8A8E-906BC75F2480}" type="datetimeFigureOut">
              <a:rPr lang="en-GB" smtClean="0"/>
              <a:pPr/>
              <a:t>19/09/2017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192009-84AB-4A99-8A8E-906BC75F2480}" type="datetimeFigureOut">
              <a:rPr lang="en-GB" smtClean="0"/>
              <a:pPr/>
              <a:t>19/09/2017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192009-84AB-4A99-8A8E-906BC75F2480}" type="datetimeFigureOut">
              <a:rPr lang="en-GB" smtClean="0"/>
              <a:pPr/>
              <a:t>19/09/2017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19/09/2017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19/09/2017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192009-84AB-4A99-8A8E-906BC75F2480}" type="datetimeFigureOut">
              <a:rPr lang="en-GB" smtClean="0"/>
              <a:pPr/>
              <a:t>19/09/2017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FB667-9B7E-468E-BB87-65730E40CFD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tter@imperial.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hyperlink" Target="http://source/source/"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YZ41aLoHrhQ"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www.gov.uk/government/uploads/system/uploads/attachment_data/file/474218/Infections_associated_with_heater_cooler_units_version_1.pdf" TargetMode="External"/><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j.otter@imperial.ac.uk"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332656"/>
            <a:ext cx="8496944" cy="5816977"/>
          </a:xfrm>
          <a:prstGeom prst="rect">
            <a:avLst/>
          </a:prstGeom>
          <a:noFill/>
        </p:spPr>
        <p:txBody>
          <a:bodyPr wrap="square" rtlCol="0">
            <a:spAutoFit/>
          </a:bodyPr>
          <a:lstStyle/>
          <a:p>
            <a:r>
              <a:rPr lang="en-GB" sz="3200" b="1" dirty="0">
                <a:latin typeface="Arial" pitchFamily="34" charset="0"/>
                <a:cs typeface="Arial" pitchFamily="34" charset="0"/>
              </a:rPr>
              <a:t>Using a stand-alone air disinfection unit to reduce the risk from contaminated aerosols from heater-cooler units used for cardiothoracic </a:t>
            </a:r>
            <a:r>
              <a:rPr lang="en-GB" sz="3200" b="1" dirty="0" smtClean="0">
                <a:latin typeface="Arial" pitchFamily="34" charset="0"/>
                <a:cs typeface="Arial" pitchFamily="34" charset="0"/>
              </a:rPr>
              <a:t>surgery</a:t>
            </a:r>
          </a:p>
          <a:p>
            <a:endParaRPr lang="en-GB" sz="3200" dirty="0" smtClean="0">
              <a:latin typeface="Arial" pitchFamily="34" charset="0"/>
              <a:cs typeface="Arial" pitchFamily="34" charset="0"/>
            </a:endParaRPr>
          </a:p>
          <a:p>
            <a:r>
              <a:rPr lang="en-GB" sz="2800" dirty="0">
                <a:latin typeface="Arial" pitchFamily="34" charset="0"/>
                <a:cs typeface="Arial" pitchFamily="34" charset="0"/>
              </a:rPr>
              <a:t>Eleonora Dyakova, Siddharth Mookerjee, </a:t>
            </a:r>
            <a:endParaRPr lang="en-GB" sz="2800" dirty="0" smtClean="0">
              <a:latin typeface="Arial" pitchFamily="34" charset="0"/>
              <a:cs typeface="Arial" pitchFamily="34" charset="0"/>
            </a:endParaRPr>
          </a:p>
          <a:p>
            <a:r>
              <a:rPr lang="en-GB" sz="2800" dirty="0" smtClean="0">
                <a:latin typeface="Arial" pitchFamily="34" charset="0"/>
                <a:cs typeface="Arial" pitchFamily="34" charset="0"/>
              </a:rPr>
              <a:t>Moya </a:t>
            </a:r>
            <a:r>
              <a:rPr lang="en-GB" sz="2800" dirty="0">
                <a:latin typeface="Arial" pitchFamily="34" charset="0"/>
                <a:cs typeface="Arial" pitchFamily="34" charset="0"/>
              </a:rPr>
              <a:t>Alexander, Hugo Donaldson, Henry Bishop, </a:t>
            </a:r>
            <a:endParaRPr lang="en-GB" sz="2800" dirty="0" smtClean="0">
              <a:latin typeface="Arial" pitchFamily="34" charset="0"/>
              <a:cs typeface="Arial" pitchFamily="34" charset="0"/>
            </a:endParaRPr>
          </a:p>
          <a:p>
            <a:r>
              <a:rPr lang="en-GB" sz="2800" dirty="0" smtClean="0">
                <a:latin typeface="Arial" pitchFamily="34" charset="0"/>
                <a:cs typeface="Arial" pitchFamily="34" charset="0"/>
              </a:rPr>
              <a:t>Danni </a:t>
            </a:r>
            <a:r>
              <a:rPr lang="en-GB" sz="2800" dirty="0">
                <a:latin typeface="Arial" pitchFamily="34" charset="0"/>
                <a:cs typeface="Arial" pitchFamily="34" charset="0"/>
              </a:rPr>
              <a:t>Owens, Gillian Bleeze, Anan Ghazy, </a:t>
            </a:r>
            <a:endParaRPr lang="en-GB" sz="2800" dirty="0" smtClean="0">
              <a:latin typeface="Arial" pitchFamily="34" charset="0"/>
              <a:cs typeface="Arial" pitchFamily="34" charset="0"/>
            </a:endParaRPr>
          </a:p>
          <a:p>
            <a:r>
              <a:rPr lang="en-GB" sz="2800" dirty="0" smtClean="0">
                <a:latin typeface="Arial" pitchFamily="34" charset="0"/>
                <a:cs typeface="Arial" pitchFamily="34" charset="0"/>
              </a:rPr>
              <a:t>Kathy </a:t>
            </a:r>
            <a:r>
              <a:rPr lang="en-GB" sz="2800" dirty="0">
                <a:latin typeface="Arial" pitchFamily="34" charset="0"/>
                <a:cs typeface="Arial" pitchFamily="34" charset="0"/>
              </a:rPr>
              <a:t>Bamford, </a:t>
            </a:r>
            <a:r>
              <a:rPr lang="en-GB" sz="2800" dirty="0" smtClean="0">
                <a:latin typeface="Arial" pitchFamily="34" charset="0"/>
                <a:cs typeface="Arial" pitchFamily="34" charset="0"/>
              </a:rPr>
              <a:t>Jon Otter</a:t>
            </a:r>
          </a:p>
          <a:p>
            <a:endParaRPr lang="en-GB" sz="2000" dirty="0" smtClean="0">
              <a:latin typeface="Arial" pitchFamily="34" charset="0"/>
              <a:cs typeface="Arial" pitchFamily="34" charset="0"/>
            </a:endParaRPr>
          </a:p>
          <a:p>
            <a:r>
              <a:rPr lang="en-GB" sz="2000" dirty="0" smtClean="0">
                <a:latin typeface="Arial" pitchFamily="34" charset="0"/>
                <a:cs typeface="Arial" pitchFamily="34" charset="0"/>
              </a:rPr>
              <a:t>Imperial College London / Imperial College Healthcare NHS Trust</a:t>
            </a:r>
          </a:p>
          <a:p>
            <a:endParaRPr lang="en-GB" sz="2000" dirty="0" smtClean="0">
              <a:latin typeface="Arial" pitchFamily="34" charset="0"/>
              <a:cs typeface="Arial" pitchFamily="34" charset="0"/>
            </a:endParaRPr>
          </a:p>
          <a:p>
            <a:pPr marL="342900" indent="-342900">
              <a:buFont typeface="Wingdings"/>
              <a:buChar char="*"/>
            </a:pPr>
            <a:r>
              <a:rPr lang="en-GB" sz="2000" dirty="0" smtClean="0">
                <a:latin typeface="Arial" pitchFamily="34" charset="0"/>
                <a:cs typeface="Arial" pitchFamily="34" charset="0"/>
                <a:sym typeface="Wingdings"/>
              </a:rPr>
              <a:t> </a:t>
            </a:r>
            <a:r>
              <a:rPr lang="en-GB" sz="2000" dirty="0" smtClean="0">
                <a:latin typeface="Arial" pitchFamily="34" charset="0"/>
                <a:cs typeface="Arial" pitchFamily="34" charset="0"/>
                <a:sym typeface="Wingdings"/>
                <a:hlinkClick r:id="rId3"/>
              </a:rPr>
              <a:t>j.otter@imperial.ac.uk</a:t>
            </a:r>
            <a:r>
              <a:rPr lang="en-GB" sz="2000" dirty="0" smtClean="0">
                <a:latin typeface="Arial" pitchFamily="34" charset="0"/>
                <a:cs typeface="Arial" pitchFamily="34" charset="0"/>
                <a:sym typeface="Wingdings"/>
              </a:rPr>
              <a:t>      </a:t>
            </a:r>
            <a:endParaRPr lang="en-GB" sz="2000" dirty="0">
              <a:latin typeface="Arial" pitchFamily="34" charset="0"/>
              <a:cs typeface="Arial" pitchFamily="34" charset="0"/>
              <a:sym typeface="Wingdings"/>
            </a:endParaRPr>
          </a:p>
          <a:p>
            <a:r>
              <a:rPr lang="en-GB" sz="2000" dirty="0" smtClean="0">
                <a:latin typeface="Arial" pitchFamily="34" charset="0"/>
                <a:cs typeface="Arial" pitchFamily="34" charset="0"/>
                <a:sym typeface="Wingdings"/>
              </a:rPr>
              <a:t>     @</a:t>
            </a:r>
            <a:r>
              <a:rPr lang="en-GB" sz="2000" dirty="0" err="1" smtClean="0">
                <a:latin typeface="Arial" pitchFamily="34" charset="0"/>
                <a:cs typeface="Arial" pitchFamily="34" charset="0"/>
                <a:sym typeface="Wingdings"/>
              </a:rPr>
              <a:t>jonotter</a:t>
            </a:r>
            <a:endParaRPr lang="en-GB" sz="2000" dirty="0" smtClean="0">
              <a:latin typeface="Arial" pitchFamily="34" charset="0"/>
              <a:cs typeface="Arial" pitchFamily="34" charset="0"/>
              <a:sym typeface="Wingdings"/>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7348" y="5733256"/>
            <a:ext cx="390236" cy="390236"/>
          </a:xfrm>
          <a:prstGeom prst="rect">
            <a:avLst/>
          </a:prstGeom>
        </p:spPr>
      </p:pic>
      <p:pic>
        <p:nvPicPr>
          <p:cNvPr id="5" name="Picture 2" descr="Imperial College Healthcare NHS Trust">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7864" y="6331792"/>
            <a:ext cx="3276600" cy="409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5734122"/>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Heater-cooler units (HCUs)</a:t>
            </a:r>
            <a:endParaRPr lang="en-GB" dirty="0"/>
          </a:p>
        </p:txBody>
      </p:sp>
      <p:sp>
        <p:nvSpPr>
          <p:cNvPr id="3" name="Content Placeholder 2"/>
          <p:cNvSpPr>
            <a:spLocks noGrp="1"/>
          </p:cNvSpPr>
          <p:nvPr>
            <p:ph idx="1"/>
          </p:nvPr>
        </p:nvSpPr>
        <p:spPr>
          <a:xfrm>
            <a:off x="457200" y="1340768"/>
            <a:ext cx="8229600" cy="4525963"/>
          </a:xfrm>
        </p:spPr>
        <p:txBody>
          <a:bodyPr>
            <a:normAutofit/>
          </a:bodyPr>
          <a:lstStyle/>
          <a:p>
            <a:pPr marL="0" indent="0" algn="ctr">
              <a:buNone/>
            </a:pPr>
            <a:r>
              <a:rPr lang="en-GB" sz="2400" dirty="0" smtClean="0"/>
              <a:t>HCUs </a:t>
            </a:r>
            <a:r>
              <a:rPr lang="en-GB" sz="2400" dirty="0"/>
              <a:t>are stand-alone devices responsible for heat </a:t>
            </a:r>
            <a:r>
              <a:rPr lang="en-GB" sz="2400" dirty="0" smtClean="0"/>
              <a:t>exchange in </a:t>
            </a:r>
            <a:r>
              <a:rPr lang="en-GB" sz="2400" dirty="0"/>
              <a:t>cardiopulmonary bypass machines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3304" y="2348880"/>
            <a:ext cx="5715000" cy="3448050"/>
          </a:xfrm>
          <a:prstGeom prst="rect">
            <a:avLst/>
          </a:prstGeom>
        </p:spPr>
      </p:pic>
      <p:sp>
        <p:nvSpPr>
          <p:cNvPr id="5" name="Rectangle 4"/>
          <p:cNvSpPr/>
          <p:nvPr/>
        </p:nvSpPr>
        <p:spPr>
          <a:xfrm>
            <a:off x="35496" y="6474822"/>
            <a:ext cx="6480720" cy="338554"/>
          </a:xfrm>
          <a:prstGeom prst="rect">
            <a:avLst/>
          </a:prstGeom>
        </p:spPr>
        <p:txBody>
          <a:bodyPr wrap="square">
            <a:spAutoFit/>
          </a:bodyPr>
          <a:lstStyle/>
          <a:p>
            <a:r>
              <a:rPr lang="en-GB" sz="1600" dirty="0" err="1" smtClean="0">
                <a:latin typeface="Arial" panose="020B0604020202020204" pitchFamily="34" charset="0"/>
                <a:cs typeface="Arial" panose="020B0604020202020204" pitchFamily="34" charset="0"/>
              </a:rPr>
              <a:t>Sommerstein</a:t>
            </a:r>
            <a:r>
              <a:rPr lang="en-GB" sz="1600" dirty="0" smtClean="0">
                <a:latin typeface="Arial" panose="020B0604020202020204" pitchFamily="34" charset="0"/>
                <a:cs typeface="Arial" panose="020B0604020202020204" pitchFamily="34" charset="0"/>
              </a:rPr>
              <a:t> </a:t>
            </a:r>
            <a:r>
              <a:rPr lang="en-GB" sz="1600" i="1" dirty="0" smtClean="0">
                <a:latin typeface="Arial" panose="020B0604020202020204" pitchFamily="34" charset="0"/>
                <a:cs typeface="Arial" panose="020B0604020202020204" pitchFamily="34" charset="0"/>
              </a:rPr>
              <a:t>et al. Infect Control </a:t>
            </a:r>
            <a:r>
              <a:rPr lang="en-GB" sz="1600" i="1" dirty="0" err="1" smtClean="0">
                <a:latin typeface="Arial" panose="020B0604020202020204" pitchFamily="34" charset="0"/>
                <a:cs typeface="Arial" panose="020B0604020202020204" pitchFamily="34" charset="0"/>
              </a:rPr>
              <a:t>Hosp</a:t>
            </a:r>
            <a:r>
              <a:rPr lang="en-GB" sz="1600" i="1" dirty="0" smtClean="0">
                <a:latin typeface="Arial" panose="020B0604020202020204" pitchFamily="34" charset="0"/>
                <a:cs typeface="Arial" panose="020B0604020202020204" pitchFamily="34" charset="0"/>
              </a:rPr>
              <a:t> </a:t>
            </a:r>
            <a:r>
              <a:rPr lang="en-GB" sz="1600" i="1" dirty="0" err="1" smtClean="0">
                <a:latin typeface="Arial" panose="020B0604020202020204" pitchFamily="34" charset="0"/>
                <a:cs typeface="Arial" panose="020B0604020202020204" pitchFamily="34" charset="0"/>
              </a:rPr>
              <a:t>Epidemiol</a:t>
            </a:r>
            <a:r>
              <a:rPr lang="en-GB" sz="1600" i="1" dirty="0" smtClean="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2016.</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5263639"/>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Wholly unsatisfactory design</a:t>
            </a:r>
            <a:endParaRPr lang="en-GB" dirty="0"/>
          </a:p>
        </p:txBody>
      </p:sp>
      <p:pic>
        <p:nvPicPr>
          <p:cNvPr id="4" name="Picture 13" descr="Cov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8453" y="1395809"/>
            <a:ext cx="5423827" cy="296929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1520" y="4521894"/>
            <a:ext cx="8352928" cy="923330"/>
          </a:xfrm>
          <a:prstGeom prst="rect">
            <a:avLst/>
          </a:prstGeom>
        </p:spPr>
        <p:txBody>
          <a:bodyPr wrap="square">
            <a:spAutoFit/>
          </a:bodyPr>
          <a:lstStyle/>
          <a:p>
            <a:pPr algn="ctr"/>
            <a:r>
              <a:rPr lang="en-US" altLang="en-US" dirty="0">
                <a:latin typeface="Arial" panose="020B0604020202020204" pitchFamily="34" charset="0"/>
                <a:cs typeface="Arial" panose="020B0604020202020204" pitchFamily="34" charset="0"/>
              </a:rPr>
              <a:t>Holes (highlighted by the red circles) close to the flow and return pipes of both heater-cooler circuits and gap between tank sealing plates identified by an aerodynamic particle </a:t>
            </a:r>
            <a:r>
              <a:rPr lang="en-US" altLang="en-US" dirty="0" err="1">
                <a:latin typeface="Arial" panose="020B0604020202020204" pitchFamily="34" charset="0"/>
                <a:cs typeface="Arial" panose="020B0604020202020204" pitchFamily="34" charset="0"/>
              </a:rPr>
              <a:t>sizer</a:t>
            </a:r>
            <a:r>
              <a:rPr lang="en-US" altLang="en-US" dirty="0">
                <a:latin typeface="Arial" panose="020B0604020202020204" pitchFamily="34" charset="0"/>
                <a:cs typeface="Arial" panose="020B0604020202020204" pitchFamily="34" charset="0"/>
              </a:rPr>
              <a:t> as areas of aerosol release.</a:t>
            </a:r>
            <a:endParaRPr lang="en-GB" dirty="0">
              <a:latin typeface="Arial" panose="020B0604020202020204" pitchFamily="34" charset="0"/>
              <a:cs typeface="Arial" panose="020B0604020202020204" pitchFamily="34" charset="0"/>
            </a:endParaRPr>
          </a:p>
        </p:txBody>
      </p:sp>
      <p:sp>
        <p:nvSpPr>
          <p:cNvPr id="6" name="Rectangle 5"/>
          <p:cNvSpPr/>
          <p:nvPr/>
        </p:nvSpPr>
        <p:spPr>
          <a:xfrm>
            <a:off x="35496" y="6474822"/>
            <a:ext cx="5544616" cy="338554"/>
          </a:xfrm>
          <a:prstGeom prst="rect">
            <a:avLst/>
          </a:prstGeom>
        </p:spPr>
        <p:txBody>
          <a:bodyPr wrap="square">
            <a:spAutoFit/>
          </a:bodyPr>
          <a:lstStyle/>
          <a:p>
            <a:r>
              <a:rPr lang="en-GB" sz="1600" dirty="0">
                <a:latin typeface="Arial" panose="020B0604020202020204" pitchFamily="34" charset="0"/>
                <a:cs typeface="Arial" panose="020B0604020202020204" pitchFamily="34" charset="0"/>
              </a:rPr>
              <a:t>Chand </a:t>
            </a:r>
            <a:r>
              <a:rPr lang="en-GB" sz="1600" i="1" dirty="0" smtClean="0">
                <a:latin typeface="Arial" panose="020B0604020202020204" pitchFamily="34" charset="0"/>
                <a:cs typeface="Arial" panose="020B0604020202020204" pitchFamily="34" charset="0"/>
              </a:rPr>
              <a:t>et al. </a:t>
            </a:r>
            <a:r>
              <a:rPr lang="en-GB" sz="1600" i="1" dirty="0" err="1" smtClean="0">
                <a:latin typeface="Arial" panose="020B0604020202020204" pitchFamily="34" charset="0"/>
                <a:cs typeface="Arial" panose="020B0604020202020204" pitchFamily="34" charset="0"/>
              </a:rPr>
              <a:t>Clin</a:t>
            </a:r>
            <a:r>
              <a:rPr lang="en-GB" sz="1600" i="1" dirty="0" smtClean="0">
                <a:latin typeface="Arial" panose="020B0604020202020204" pitchFamily="34" charset="0"/>
                <a:cs typeface="Arial" panose="020B0604020202020204" pitchFamily="34" charset="0"/>
              </a:rPr>
              <a:t> Infect Dis </a:t>
            </a:r>
            <a:r>
              <a:rPr lang="en-GB" sz="1600" dirty="0" smtClean="0">
                <a:latin typeface="Arial" panose="020B0604020202020204" pitchFamily="34" charset="0"/>
                <a:cs typeface="Arial" panose="020B0604020202020204" pitchFamily="34" charset="0"/>
              </a:rPr>
              <a:t>2017;64:335-42</a:t>
            </a:r>
            <a:r>
              <a:rPr lang="en-GB" sz="1600" dirty="0">
                <a:latin typeface="Arial" panose="020B0604020202020204" pitchFamily="34" charset="0"/>
                <a:cs typeface="Arial" panose="020B0604020202020204" pitchFamily="34" charset="0"/>
              </a:rPr>
              <a:t>.</a:t>
            </a:r>
            <a:endParaRPr lang="en-GB" sz="16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3520915"/>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Aerosol tests</a:t>
            </a:r>
            <a:endParaRPr lang="en-GB" dirty="0"/>
          </a:p>
        </p:txBody>
      </p:sp>
      <p:sp>
        <p:nvSpPr>
          <p:cNvPr id="4" name="Rectangle 3"/>
          <p:cNvSpPr/>
          <p:nvPr/>
        </p:nvSpPr>
        <p:spPr>
          <a:xfrm>
            <a:off x="35496" y="6453336"/>
            <a:ext cx="6678488" cy="338554"/>
          </a:xfrm>
          <a:prstGeom prst="rect">
            <a:avLst/>
          </a:prstGeom>
        </p:spPr>
        <p:txBody>
          <a:bodyPr wrap="square">
            <a:spAutoFit/>
          </a:bodyPr>
          <a:lstStyle/>
          <a:p>
            <a:r>
              <a:rPr lang="en-GB" sz="1600" dirty="0" err="1">
                <a:latin typeface="Arial" panose="020B0604020202020204" pitchFamily="34" charset="0"/>
                <a:cs typeface="Arial" panose="020B0604020202020204" pitchFamily="34" charset="0"/>
              </a:rPr>
              <a:t>Sommerstein</a:t>
            </a:r>
            <a:r>
              <a:rPr lang="en-GB" sz="1600" dirty="0">
                <a:latin typeface="Arial" panose="020B0604020202020204" pitchFamily="34" charset="0"/>
                <a:cs typeface="Arial" panose="020B0604020202020204" pitchFamily="34" charset="0"/>
              </a:rPr>
              <a:t> </a:t>
            </a:r>
            <a:r>
              <a:rPr lang="en-GB" sz="1600" i="1" dirty="0" smtClean="0">
                <a:latin typeface="Arial" panose="020B0604020202020204" pitchFamily="34" charset="0"/>
                <a:cs typeface="Arial" panose="020B0604020202020204" pitchFamily="34" charset="0"/>
              </a:rPr>
              <a:t>et al. </a:t>
            </a:r>
            <a:r>
              <a:rPr lang="en-GB" sz="1600" i="1" dirty="0" err="1" smtClean="0">
                <a:latin typeface="Arial" panose="020B0604020202020204" pitchFamily="34" charset="0"/>
                <a:cs typeface="Arial" panose="020B0604020202020204" pitchFamily="34" charset="0"/>
              </a:rPr>
              <a:t>Emerg</a:t>
            </a:r>
            <a:r>
              <a:rPr lang="en-GB" sz="1600" i="1" dirty="0" smtClean="0">
                <a:latin typeface="Arial" panose="020B0604020202020204" pitchFamily="34" charset="0"/>
                <a:cs typeface="Arial" panose="020B0604020202020204" pitchFamily="34" charset="0"/>
              </a:rPr>
              <a:t> Infect Dis </a:t>
            </a:r>
            <a:r>
              <a:rPr lang="en-GB" sz="1600" dirty="0" smtClean="0">
                <a:latin typeface="Arial" panose="020B0604020202020204" pitchFamily="34" charset="0"/>
                <a:cs typeface="Arial" panose="020B0604020202020204" pitchFamily="34" charset="0"/>
              </a:rPr>
              <a:t>2016;22:1008-13.</a:t>
            </a:r>
            <a:endParaRPr lang="en-GB" sz="1600" dirty="0">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36" t="11706" r="8304" b="6250"/>
          <a:stretch/>
        </p:blipFill>
        <p:spPr bwMode="auto">
          <a:xfrm>
            <a:off x="971600" y="1716674"/>
            <a:ext cx="7068752" cy="3944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755576" y="1196752"/>
            <a:ext cx="7488832" cy="369332"/>
          </a:xfrm>
          <a:prstGeom prst="rect">
            <a:avLst/>
          </a:prstGeom>
        </p:spPr>
        <p:txBody>
          <a:bodyPr wrap="square">
            <a:spAutoFit/>
          </a:bodyPr>
          <a:lstStyle/>
          <a:p>
            <a:pPr algn="ctr"/>
            <a:r>
              <a:rPr lang="en-GB" dirty="0">
                <a:latin typeface="Arial" panose="020B0604020202020204" pitchFamily="34" charset="0"/>
                <a:cs typeface="Arial" panose="020B0604020202020204" pitchFamily="34" charset="0"/>
                <a:hlinkClick r:id="rId3"/>
              </a:rPr>
              <a:t>https://www.youtube.com/watch?v=YZ41aLoHrhQ</a:t>
            </a:r>
            <a:r>
              <a:rPr lang="en-GB"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952934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71400"/>
            <a:ext cx="8229600" cy="1143000"/>
          </a:xfrm>
        </p:spPr>
        <p:txBody>
          <a:bodyPr/>
          <a:lstStyle/>
          <a:p>
            <a:r>
              <a:rPr lang="en-GB" dirty="0" smtClean="0"/>
              <a:t>UK situation</a:t>
            </a:r>
            <a:endParaRPr lang="en-GB" dirty="0"/>
          </a:p>
        </p:txBody>
      </p:sp>
      <p:sp>
        <p:nvSpPr>
          <p:cNvPr id="5" name="Rectangle 4"/>
          <p:cNvSpPr/>
          <p:nvPr/>
        </p:nvSpPr>
        <p:spPr>
          <a:xfrm>
            <a:off x="35496" y="6474822"/>
            <a:ext cx="5544616" cy="338554"/>
          </a:xfrm>
          <a:prstGeom prst="rect">
            <a:avLst/>
          </a:prstGeom>
        </p:spPr>
        <p:txBody>
          <a:bodyPr wrap="square">
            <a:spAutoFit/>
          </a:bodyPr>
          <a:lstStyle/>
          <a:p>
            <a:r>
              <a:rPr lang="en-GB" sz="1600" dirty="0">
                <a:latin typeface="Arial" panose="020B0604020202020204" pitchFamily="34" charset="0"/>
                <a:cs typeface="Arial" panose="020B0604020202020204" pitchFamily="34" charset="0"/>
              </a:rPr>
              <a:t>Chand </a:t>
            </a:r>
            <a:r>
              <a:rPr lang="en-GB" sz="1600" i="1" dirty="0" smtClean="0">
                <a:latin typeface="Arial" panose="020B0604020202020204" pitchFamily="34" charset="0"/>
                <a:cs typeface="Arial" panose="020B0604020202020204" pitchFamily="34" charset="0"/>
              </a:rPr>
              <a:t>et al. </a:t>
            </a:r>
            <a:r>
              <a:rPr lang="en-GB" sz="1600" i="1" dirty="0" err="1" smtClean="0">
                <a:latin typeface="Arial" panose="020B0604020202020204" pitchFamily="34" charset="0"/>
                <a:cs typeface="Arial" panose="020B0604020202020204" pitchFamily="34" charset="0"/>
              </a:rPr>
              <a:t>Clin</a:t>
            </a:r>
            <a:r>
              <a:rPr lang="en-GB" sz="1600" i="1" dirty="0" smtClean="0">
                <a:latin typeface="Arial" panose="020B0604020202020204" pitchFamily="34" charset="0"/>
                <a:cs typeface="Arial" panose="020B0604020202020204" pitchFamily="34" charset="0"/>
              </a:rPr>
              <a:t> Infect Dis </a:t>
            </a:r>
            <a:r>
              <a:rPr lang="en-GB" sz="1600" dirty="0" smtClean="0">
                <a:latin typeface="Arial" panose="020B0604020202020204" pitchFamily="34" charset="0"/>
                <a:cs typeface="Arial" panose="020B0604020202020204" pitchFamily="34" charset="0"/>
              </a:rPr>
              <a:t>2017;64:335-42</a:t>
            </a:r>
            <a:r>
              <a:rPr lang="en-GB" sz="1600" dirty="0">
                <a:latin typeface="Arial" panose="020B0604020202020204" pitchFamily="34" charset="0"/>
                <a:cs typeface="Arial" panose="020B0604020202020204" pitchFamily="34" charset="0"/>
              </a:rPr>
              <a:t>.</a:t>
            </a:r>
            <a:endParaRPr lang="en-GB" sz="1600" dirty="0">
              <a:solidFill>
                <a:srgbClr val="FF0000"/>
              </a:solidFill>
              <a:latin typeface="Arial" panose="020B0604020202020204" pitchFamily="34" charset="0"/>
              <a:cs typeface="Arial" panose="020B0604020202020204" pitchFamily="34" charset="0"/>
            </a:endParaRPr>
          </a:p>
        </p:txBody>
      </p:sp>
      <p:sp>
        <p:nvSpPr>
          <p:cNvPr id="6" name="Rectangle 5"/>
          <p:cNvSpPr/>
          <p:nvPr/>
        </p:nvSpPr>
        <p:spPr>
          <a:xfrm>
            <a:off x="179512" y="764704"/>
            <a:ext cx="8568952" cy="923330"/>
          </a:xfrm>
          <a:prstGeom prst="rect">
            <a:avLst/>
          </a:prstGeom>
        </p:spPr>
        <p:txBody>
          <a:bodyPr wrap="square">
            <a:spAutoFit/>
          </a:bodyPr>
          <a:lstStyle/>
          <a:p>
            <a:pPr algn="ctr"/>
            <a:r>
              <a:rPr lang="en-GB" dirty="0">
                <a:latin typeface="Arial" panose="020B0604020202020204" pitchFamily="34" charset="0"/>
                <a:cs typeface="Arial" panose="020B0604020202020204" pitchFamily="34" charset="0"/>
              </a:rPr>
              <a:t>Assessment of risk of </a:t>
            </a:r>
            <a:r>
              <a:rPr lang="en-GB" i="1" dirty="0">
                <a:latin typeface="Arial" panose="020B0604020202020204" pitchFamily="34" charset="0"/>
                <a:cs typeface="Arial" panose="020B0604020202020204" pitchFamily="34" charset="0"/>
              </a:rPr>
              <a:t>Mycobacterium chimaera</a:t>
            </a:r>
            <a:r>
              <a:rPr lang="en-GB" dirty="0">
                <a:latin typeface="Arial" panose="020B0604020202020204" pitchFamily="34" charset="0"/>
                <a:cs typeface="Arial" panose="020B0604020202020204" pitchFamily="34" charset="0"/>
              </a:rPr>
              <a:t> infection following cardiac valve repair or replacement in England, 2007–2014. </a:t>
            </a:r>
            <a:endParaRPr lang="en-GB" dirty="0" smtClean="0">
              <a:latin typeface="Arial" panose="020B0604020202020204" pitchFamily="34" charset="0"/>
              <a:cs typeface="Arial" panose="020B0604020202020204" pitchFamily="34" charset="0"/>
            </a:endParaRPr>
          </a:p>
          <a:p>
            <a:pPr algn="ctr"/>
            <a:r>
              <a:rPr lang="en-GB" dirty="0" smtClean="0">
                <a:latin typeface="Arial" panose="020B0604020202020204" pitchFamily="34" charset="0"/>
                <a:cs typeface="Arial" panose="020B0604020202020204" pitchFamily="34" charset="0"/>
              </a:rPr>
              <a:t>Abbreviations</a:t>
            </a:r>
            <a:r>
              <a:rPr lang="en-GB" dirty="0">
                <a:latin typeface="Arial" panose="020B0604020202020204" pitchFamily="34" charset="0"/>
                <a:cs typeface="Arial" panose="020B0604020202020204" pitchFamily="34" charset="0"/>
              </a:rPr>
              <a:t>: CI, confidence interval; PY, person-years.</a:t>
            </a:r>
          </a:p>
        </p:txBody>
      </p:sp>
      <p:pic>
        <p:nvPicPr>
          <p:cNvPr id="3074" name="Picture 2" descr="Assessment of risk of Mycobacterium chimaera infection following cardiac valve repair or replacement in England, 2007–2014. Abbreviations: CI, confidence interval; PY, person-yea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916832"/>
            <a:ext cx="7419366" cy="4037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9753736"/>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Risk assessment</a:t>
            </a:r>
            <a:endParaRPr lang="en-GB" dirty="0"/>
          </a:p>
        </p:txBody>
      </p:sp>
      <p:graphicFrame>
        <p:nvGraphicFramePr>
          <p:cNvPr id="4" name="Chart 3"/>
          <p:cNvGraphicFramePr>
            <a:graphicFrameLocks/>
          </p:cNvGraphicFramePr>
          <p:nvPr>
            <p:extLst>
              <p:ext uri="{D42A27DB-BD31-4B8C-83A1-F6EECF244321}">
                <p14:modId xmlns:p14="http://schemas.microsoft.com/office/powerpoint/2010/main" val="1517655681"/>
              </p:ext>
            </p:extLst>
          </p:nvPr>
        </p:nvGraphicFramePr>
        <p:xfrm>
          <a:off x="755576" y="1412776"/>
          <a:ext cx="7128792" cy="4392488"/>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35496" y="6237312"/>
            <a:ext cx="6552728" cy="584775"/>
          </a:xfrm>
          <a:prstGeom prst="rect">
            <a:avLst/>
          </a:prstGeom>
        </p:spPr>
        <p:txBody>
          <a:bodyPr wrap="square">
            <a:spAutoFit/>
          </a:bodyPr>
          <a:lstStyle/>
          <a:p>
            <a:r>
              <a:rPr lang="en-GB" sz="1600" dirty="0" smtClean="0">
                <a:latin typeface="Arial" panose="020B0604020202020204" pitchFamily="34" charset="0"/>
                <a:cs typeface="Arial" panose="020B0604020202020204" pitchFamily="34" charset="0"/>
              </a:rPr>
              <a:t>Extrapolated from rates per 10,000 procedures reported by Chand </a:t>
            </a:r>
            <a:r>
              <a:rPr lang="en-GB" sz="1600" i="1" dirty="0" smtClean="0">
                <a:latin typeface="Arial" panose="020B0604020202020204" pitchFamily="34" charset="0"/>
                <a:cs typeface="Arial" panose="020B0604020202020204" pitchFamily="34" charset="0"/>
              </a:rPr>
              <a:t>et al. </a:t>
            </a:r>
            <a:r>
              <a:rPr lang="en-GB" sz="1600" i="1" dirty="0" err="1" smtClean="0">
                <a:latin typeface="Arial" panose="020B0604020202020204" pitchFamily="34" charset="0"/>
                <a:cs typeface="Arial" panose="020B0604020202020204" pitchFamily="34" charset="0"/>
              </a:rPr>
              <a:t>Clin</a:t>
            </a:r>
            <a:r>
              <a:rPr lang="en-GB" sz="1600" i="1" dirty="0" smtClean="0">
                <a:latin typeface="Arial" panose="020B0604020202020204" pitchFamily="34" charset="0"/>
                <a:cs typeface="Arial" panose="020B0604020202020204" pitchFamily="34" charset="0"/>
              </a:rPr>
              <a:t> Infect Dis </a:t>
            </a:r>
            <a:r>
              <a:rPr lang="en-GB" sz="1600" dirty="0" smtClean="0">
                <a:latin typeface="Arial" panose="020B0604020202020204" pitchFamily="34" charset="0"/>
                <a:cs typeface="Arial" panose="020B0604020202020204" pitchFamily="34" charset="0"/>
              </a:rPr>
              <a:t>2017;64:335-42</a:t>
            </a:r>
            <a:r>
              <a:rPr lang="en-GB" sz="1600" dirty="0">
                <a:latin typeface="Arial" panose="020B0604020202020204" pitchFamily="34" charset="0"/>
                <a:cs typeface="Arial" panose="020B0604020202020204" pitchFamily="34" charset="0"/>
              </a:rPr>
              <a:t>.</a:t>
            </a:r>
            <a:endParaRPr lang="en-GB" sz="16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0156729"/>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Mitigating / managing the risk</a:t>
            </a:r>
            <a:endParaRPr lang="en-GB" dirty="0"/>
          </a:p>
        </p:txBody>
      </p:sp>
      <p:sp>
        <p:nvSpPr>
          <p:cNvPr id="5" name="Rectangle 4"/>
          <p:cNvSpPr/>
          <p:nvPr/>
        </p:nvSpPr>
        <p:spPr>
          <a:xfrm>
            <a:off x="43701" y="6474822"/>
            <a:ext cx="3890809" cy="338554"/>
          </a:xfrm>
          <a:prstGeom prst="rect">
            <a:avLst/>
          </a:prstGeom>
        </p:spPr>
        <p:txBody>
          <a:bodyPr wrap="none">
            <a:spAutoFit/>
          </a:bodyPr>
          <a:lstStyle/>
          <a:p>
            <a:r>
              <a:rPr lang="en-GB" sz="1600" dirty="0">
                <a:latin typeface="Arial" panose="020B0604020202020204" pitchFamily="34" charset="0"/>
                <a:cs typeface="Arial" panose="020B0604020202020204" pitchFamily="34" charset="0"/>
                <a:hlinkClick r:id="rId3"/>
              </a:rPr>
              <a:t>PHE information for healthcare providers</a:t>
            </a:r>
            <a:endParaRPr lang="en-GB" sz="1600" dirty="0">
              <a:latin typeface="Arial" panose="020B0604020202020204" pitchFamily="34" charset="0"/>
              <a:cs typeface="Arial" panose="020B0604020202020204" pitchFamily="34" charset="0"/>
            </a:endParaRPr>
          </a:p>
        </p:txBody>
      </p:sp>
      <p:graphicFrame>
        <p:nvGraphicFramePr>
          <p:cNvPr id="6" name="Diagram 5"/>
          <p:cNvGraphicFramePr/>
          <p:nvPr>
            <p:extLst>
              <p:ext uri="{D42A27DB-BD31-4B8C-83A1-F6EECF244321}">
                <p14:modId xmlns:p14="http://schemas.microsoft.com/office/powerpoint/2010/main" val="2889054728"/>
              </p:ext>
            </p:extLst>
          </p:nvPr>
        </p:nvGraphicFramePr>
        <p:xfrm>
          <a:off x="323528" y="1397000"/>
          <a:ext cx="8352928" cy="46242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5542505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GB" dirty="0" smtClean="0"/>
              <a:t>ICHT has three theatres </a:t>
            </a:r>
            <a:r>
              <a:rPr lang="en-GB" dirty="0"/>
              <a:t>that are used for cardiothoracic surgery. </a:t>
            </a:r>
            <a:endParaRPr lang="en-GB" dirty="0" smtClean="0"/>
          </a:p>
          <a:p>
            <a:r>
              <a:rPr lang="en-GB" dirty="0" smtClean="0"/>
              <a:t>In </a:t>
            </a:r>
            <a:r>
              <a:rPr lang="en-GB" dirty="0"/>
              <a:t>August and September 2016, a </a:t>
            </a:r>
            <a:r>
              <a:rPr lang="en-GB" dirty="0" err="1"/>
              <a:t>Plasmair</a:t>
            </a:r>
            <a:r>
              <a:rPr lang="en-GB" dirty="0"/>
              <a:t> air disinfection unit was placed in one of the theatres (‘test’) and the other </a:t>
            </a:r>
            <a:r>
              <a:rPr lang="en-GB" dirty="0" smtClean="0"/>
              <a:t>theatres as </a:t>
            </a:r>
            <a:r>
              <a:rPr lang="en-GB" dirty="0"/>
              <a:t>controls. </a:t>
            </a:r>
            <a:endParaRPr lang="en-GB" dirty="0" smtClean="0"/>
          </a:p>
          <a:p>
            <a:r>
              <a:rPr lang="en-GB" dirty="0" smtClean="0"/>
              <a:t>Active </a:t>
            </a:r>
            <a:r>
              <a:rPr lang="en-GB" dirty="0"/>
              <a:t>air sampling for fungi was performed in each of the theatres in July (before the unit was installed), September (during the use of the unit), and in November (after the unit was removed</a:t>
            </a:r>
            <a:r>
              <a:rPr lang="en-GB" dirty="0" smtClean="0"/>
              <a:t>).</a:t>
            </a:r>
          </a:p>
          <a:p>
            <a:r>
              <a:rPr lang="en-GB" dirty="0" smtClean="0"/>
              <a:t>Air </a:t>
            </a:r>
            <a:r>
              <a:rPr lang="en-GB" dirty="0"/>
              <a:t>samples were collected from the front and rear outlets of the HCUs. </a:t>
            </a:r>
            <a:endParaRPr lang="en-GB" dirty="0" smtClean="0"/>
          </a:p>
          <a:p>
            <a:r>
              <a:rPr lang="en-GB" dirty="0" smtClean="0"/>
              <a:t>The </a:t>
            </a:r>
            <a:r>
              <a:rPr lang="en-GB" dirty="0"/>
              <a:t>mean fungal counts in test theatre were compared with counts from control theatres using T-tests.</a:t>
            </a:r>
          </a:p>
          <a:p>
            <a:endParaRPr lang="en-GB" dirty="0"/>
          </a:p>
        </p:txBody>
      </p:sp>
      <p:sp>
        <p:nvSpPr>
          <p:cNvPr id="4" name="Title 1"/>
          <p:cNvSpPr>
            <a:spLocks noGrp="1"/>
          </p:cNvSpPr>
          <p:nvPr>
            <p:ph type="title"/>
          </p:nvPr>
        </p:nvSpPr>
        <p:spPr>
          <a:xfrm>
            <a:off x="457200" y="274638"/>
            <a:ext cx="8229600" cy="1143000"/>
          </a:xfrm>
        </p:spPr>
        <p:txBody>
          <a:bodyPr/>
          <a:lstStyle/>
          <a:p>
            <a:r>
              <a:rPr lang="en-GB" dirty="0" smtClean="0"/>
              <a:t>Methods</a:t>
            </a:r>
            <a:endParaRPr lang="en-GB" dirty="0"/>
          </a:p>
        </p:txBody>
      </p:sp>
    </p:spTree>
    <p:extLst>
      <p:ext uri="{BB962C8B-B14F-4D97-AF65-F5344CB8AC3E}">
        <p14:creationId xmlns:p14="http://schemas.microsoft.com/office/powerpoint/2010/main" val="3404551987"/>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3914960022"/>
              </p:ext>
            </p:extLst>
          </p:nvPr>
        </p:nvGraphicFramePr>
        <p:xfrm>
          <a:off x="323528" y="476672"/>
          <a:ext cx="8640960" cy="5616624"/>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p:cNvSpPr>
            <a:spLocks noGrp="1"/>
          </p:cNvSpPr>
          <p:nvPr>
            <p:ph type="title"/>
          </p:nvPr>
        </p:nvSpPr>
        <p:spPr>
          <a:xfrm>
            <a:off x="467544" y="0"/>
            <a:ext cx="8229600" cy="1143000"/>
          </a:xfrm>
        </p:spPr>
        <p:txBody>
          <a:bodyPr>
            <a:noAutofit/>
          </a:bodyPr>
          <a:lstStyle/>
          <a:p>
            <a:r>
              <a:rPr lang="en-GB" sz="2800" dirty="0" smtClean="0"/>
              <a:t>Mean fungal count in test vs. control theatres before, during, and after air disinfection unit use</a:t>
            </a:r>
            <a:endParaRPr lang="en-GB" sz="2800" dirty="0"/>
          </a:p>
        </p:txBody>
      </p:sp>
      <p:sp>
        <p:nvSpPr>
          <p:cNvPr id="8" name="TextBox 7"/>
          <p:cNvSpPr txBox="1"/>
          <p:nvPr/>
        </p:nvSpPr>
        <p:spPr>
          <a:xfrm>
            <a:off x="4572000" y="4941168"/>
            <a:ext cx="576064" cy="646331"/>
          </a:xfrm>
          <a:prstGeom prst="rect">
            <a:avLst/>
          </a:prstGeom>
          <a:noFill/>
        </p:spPr>
        <p:txBody>
          <a:bodyPr wrap="square" rtlCol="0">
            <a:spAutoFit/>
          </a:bodyPr>
          <a:lstStyle/>
          <a:p>
            <a:r>
              <a:rPr lang="en-GB"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
        <p:nvSpPr>
          <p:cNvPr id="9" name="TextBox 8"/>
          <p:cNvSpPr txBox="1"/>
          <p:nvPr/>
        </p:nvSpPr>
        <p:spPr>
          <a:xfrm>
            <a:off x="6876256" y="4149080"/>
            <a:ext cx="576064" cy="646331"/>
          </a:xfrm>
          <a:prstGeom prst="rect">
            <a:avLst/>
          </a:prstGeom>
          <a:noFill/>
        </p:spPr>
        <p:txBody>
          <a:bodyPr wrap="square" rtlCol="0">
            <a:spAutoFit/>
          </a:bodyPr>
          <a:lstStyle/>
          <a:p>
            <a:r>
              <a:rPr lang="en-GB"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
        <p:nvSpPr>
          <p:cNvPr id="10" name="TextBox 9"/>
          <p:cNvSpPr txBox="1"/>
          <p:nvPr/>
        </p:nvSpPr>
        <p:spPr>
          <a:xfrm>
            <a:off x="35496" y="6105490"/>
            <a:ext cx="6984776" cy="707886"/>
          </a:xfrm>
          <a:prstGeom prst="rect">
            <a:avLst/>
          </a:prstGeom>
          <a:noFill/>
        </p:spPr>
        <p:txBody>
          <a:bodyPr wrap="square" rtlCol="0">
            <a:spAutoFit/>
          </a:bodyPr>
          <a:lstStyle/>
          <a:p>
            <a:r>
              <a:rPr lang="en-GB" sz="2000" dirty="0" smtClean="0">
                <a:latin typeface="Arial" panose="020B0604020202020204" pitchFamily="34" charset="0"/>
                <a:cs typeface="Arial" panose="020B0604020202020204" pitchFamily="34" charset="0"/>
              </a:rPr>
              <a:t>Error  bars represent minus one standard deviation.</a:t>
            </a:r>
          </a:p>
          <a:p>
            <a:r>
              <a:rPr lang="en-GB" sz="2000" dirty="0" smtClean="0">
                <a:latin typeface="Arial" panose="020B0604020202020204" pitchFamily="34" charset="0"/>
                <a:cs typeface="Arial" panose="020B0604020202020204" pitchFamily="34" charset="0"/>
              </a:rPr>
              <a:t>* = significant difference between test and control theatres.</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9534881"/>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544" y="0"/>
            <a:ext cx="8229600" cy="1143000"/>
          </a:xfrm>
        </p:spPr>
        <p:txBody>
          <a:bodyPr>
            <a:noAutofit/>
          </a:bodyPr>
          <a:lstStyle/>
          <a:p>
            <a:r>
              <a:rPr lang="en-GB" sz="2800" dirty="0" smtClean="0"/>
              <a:t>Trend in fungal counts</a:t>
            </a:r>
            <a:endParaRPr lang="en-GB" sz="2800" dirty="0"/>
          </a:p>
        </p:txBody>
      </p:sp>
      <p:graphicFrame>
        <p:nvGraphicFramePr>
          <p:cNvPr id="5" name="Chart 4"/>
          <p:cNvGraphicFramePr>
            <a:graphicFrameLocks/>
          </p:cNvGraphicFramePr>
          <p:nvPr>
            <p:extLst>
              <p:ext uri="{D42A27DB-BD31-4B8C-83A1-F6EECF244321}">
                <p14:modId xmlns:p14="http://schemas.microsoft.com/office/powerpoint/2010/main" val="4148143668"/>
              </p:ext>
            </p:extLst>
          </p:nvPr>
        </p:nvGraphicFramePr>
        <p:xfrm>
          <a:off x="323528" y="980728"/>
          <a:ext cx="8496944" cy="496855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35496" y="6177498"/>
            <a:ext cx="6984776" cy="707886"/>
          </a:xfrm>
          <a:prstGeom prst="rect">
            <a:avLst/>
          </a:prstGeom>
          <a:noFill/>
        </p:spPr>
        <p:txBody>
          <a:bodyPr wrap="square" rtlCol="0">
            <a:spAutoFit/>
          </a:bodyPr>
          <a:lstStyle/>
          <a:p>
            <a:r>
              <a:rPr lang="en-GB" sz="2000" dirty="0" smtClean="0">
                <a:latin typeface="Arial" panose="020B0604020202020204" pitchFamily="34" charset="0"/>
                <a:cs typeface="Arial" panose="020B0604020202020204" pitchFamily="34" charset="0"/>
              </a:rPr>
              <a:t>* = Airborne </a:t>
            </a:r>
            <a:r>
              <a:rPr lang="en-GB" sz="2000" i="1" dirty="0" smtClean="0">
                <a:latin typeface="Arial" panose="020B0604020202020204" pitchFamily="34" charset="0"/>
                <a:cs typeface="Arial" panose="020B0604020202020204" pitchFamily="34" charset="0"/>
              </a:rPr>
              <a:t>Mycobacterium </a:t>
            </a:r>
            <a:r>
              <a:rPr lang="en-GB" sz="2000" dirty="0" smtClean="0">
                <a:latin typeface="Arial" panose="020B0604020202020204" pitchFamily="34" charset="0"/>
                <a:cs typeface="Arial" panose="020B0604020202020204" pitchFamily="34" charset="0"/>
              </a:rPr>
              <a:t>species identified.</a:t>
            </a:r>
          </a:p>
          <a:p>
            <a:r>
              <a:rPr lang="en-GB" sz="2000" dirty="0" smtClean="0">
                <a:latin typeface="Arial" panose="020B0604020202020204" pitchFamily="34" charset="0"/>
                <a:cs typeface="Arial" panose="020B0604020202020204" pitchFamily="34" charset="0"/>
              </a:rPr>
              <a:t>Error  </a:t>
            </a:r>
            <a:r>
              <a:rPr lang="en-GB" sz="2000" dirty="0" smtClean="0">
                <a:latin typeface="Arial" panose="020B0604020202020204" pitchFamily="34" charset="0"/>
                <a:cs typeface="Arial" panose="020B0604020202020204" pitchFamily="34" charset="0"/>
              </a:rPr>
              <a:t>bars represent minus one standard </a:t>
            </a:r>
            <a:r>
              <a:rPr lang="en-GB" sz="2000" dirty="0" smtClean="0">
                <a:latin typeface="Arial" panose="020B0604020202020204" pitchFamily="34" charset="0"/>
                <a:cs typeface="Arial" panose="020B0604020202020204" pitchFamily="34" charset="0"/>
              </a:rPr>
              <a:t>deviation.</a:t>
            </a:r>
            <a:endParaRPr lang="en-GB" sz="2000" dirty="0">
              <a:latin typeface="Arial" panose="020B0604020202020204" pitchFamily="34" charset="0"/>
              <a:cs typeface="Arial" panose="020B0604020202020204" pitchFamily="34" charset="0"/>
            </a:endParaRPr>
          </a:p>
        </p:txBody>
      </p:sp>
      <p:sp>
        <p:nvSpPr>
          <p:cNvPr id="7" name="Rectangle 6"/>
          <p:cNvSpPr/>
          <p:nvPr/>
        </p:nvSpPr>
        <p:spPr>
          <a:xfrm>
            <a:off x="3347864" y="1196752"/>
            <a:ext cx="1656184" cy="3672408"/>
          </a:xfrm>
          <a:prstGeom prst="rect">
            <a:avLst/>
          </a:prstGeom>
          <a:noFill/>
          <a:ln w="508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1361136" y="5805264"/>
            <a:ext cx="216024" cy="369332"/>
          </a:xfrm>
          <a:prstGeom prst="rect">
            <a:avLst/>
          </a:prstGeom>
          <a:noFill/>
        </p:spPr>
        <p:txBody>
          <a:bodyPr wrap="square" rtlCol="0">
            <a:spAutoFit/>
          </a:bodyPr>
          <a:lstStyle/>
          <a:p>
            <a:r>
              <a:rPr lang="en-GB" dirty="0" smtClean="0"/>
              <a:t>*</a:t>
            </a:r>
            <a:endParaRPr lang="en-GB" dirty="0"/>
          </a:p>
        </p:txBody>
      </p:sp>
      <p:sp>
        <p:nvSpPr>
          <p:cNvPr id="9" name="TextBox 8"/>
          <p:cNvSpPr txBox="1"/>
          <p:nvPr/>
        </p:nvSpPr>
        <p:spPr>
          <a:xfrm>
            <a:off x="3030336" y="5805264"/>
            <a:ext cx="216024" cy="369332"/>
          </a:xfrm>
          <a:prstGeom prst="rect">
            <a:avLst/>
          </a:prstGeom>
          <a:noFill/>
        </p:spPr>
        <p:txBody>
          <a:bodyPr wrap="square" rtlCol="0">
            <a:spAutoFit/>
          </a:bodyPr>
          <a:lstStyle/>
          <a:p>
            <a:r>
              <a:rPr lang="en-GB" dirty="0" smtClean="0"/>
              <a:t>*</a:t>
            </a:r>
            <a:endParaRPr lang="en-GB" dirty="0"/>
          </a:p>
        </p:txBody>
      </p:sp>
      <p:sp>
        <p:nvSpPr>
          <p:cNvPr id="10" name="TextBox 9"/>
          <p:cNvSpPr txBox="1"/>
          <p:nvPr/>
        </p:nvSpPr>
        <p:spPr>
          <a:xfrm>
            <a:off x="3419872" y="5805264"/>
            <a:ext cx="216024" cy="369332"/>
          </a:xfrm>
          <a:prstGeom prst="rect">
            <a:avLst/>
          </a:prstGeom>
          <a:noFill/>
        </p:spPr>
        <p:txBody>
          <a:bodyPr wrap="square" rtlCol="0">
            <a:spAutoFit/>
          </a:bodyPr>
          <a:lstStyle/>
          <a:p>
            <a:r>
              <a:rPr lang="en-GB" dirty="0" smtClean="0"/>
              <a:t>*</a:t>
            </a:r>
            <a:endParaRPr lang="en-GB" dirty="0"/>
          </a:p>
        </p:txBody>
      </p:sp>
      <p:sp>
        <p:nvSpPr>
          <p:cNvPr id="11" name="TextBox 10"/>
          <p:cNvSpPr txBox="1"/>
          <p:nvPr/>
        </p:nvSpPr>
        <p:spPr>
          <a:xfrm>
            <a:off x="5897640" y="5805264"/>
            <a:ext cx="216024" cy="369332"/>
          </a:xfrm>
          <a:prstGeom prst="rect">
            <a:avLst/>
          </a:prstGeom>
          <a:noFill/>
        </p:spPr>
        <p:txBody>
          <a:bodyPr wrap="square" rtlCol="0">
            <a:spAutoFit/>
          </a:bodyPr>
          <a:lstStyle/>
          <a:p>
            <a:r>
              <a:rPr lang="en-GB" dirty="0" smtClean="0"/>
              <a:t>*</a:t>
            </a:r>
            <a:endParaRPr lang="en-GB" dirty="0"/>
          </a:p>
        </p:txBody>
      </p:sp>
      <p:sp>
        <p:nvSpPr>
          <p:cNvPr id="12" name="TextBox 11"/>
          <p:cNvSpPr txBox="1"/>
          <p:nvPr/>
        </p:nvSpPr>
        <p:spPr>
          <a:xfrm>
            <a:off x="7121776" y="5805264"/>
            <a:ext cx="216024" cy="369332"/>
          </a:xfrm>
          <a:prstGeom prst="rect">
            <a:avLst/>
          </a:prstGeom>
          <a:noFill/>
        </p:spPr>
        <p:txBody>
          <a:bodyPr wrap="square" rtlCol="0">
            <a:spAutoFit/>
          </a:bodyPr>
          <a:lstStyle/>
          <a:p>
            <a:r>
              <a:rPr lang="en-GB" dirty="0" smtClean="0"/>
              <a:t>*</a:t>
            </a:r>
            <a:endParaRPr lang="en-GB" dirty="0"/>
          </a:p>
        </p:txBody>
      </p:sp>
      <p:sp>
        <p:nvSpPr>
          <p:cNvPr id="13" name="TextBox 12"/>
          <p:cNvSpPr txBox="1"/>
          <p:nvPr/>
        </p:nvSpPr>
        <p:spPr>
          <a:xfrm>
            <a:off x="7539076" y="5810720"/>
            <a:ext cx="216024" cy="369332"/>
          </a:xfrm>
          <a:prstGeom prst="rect">
            <a:avLst/>
          </a:prstGeom>
          <a:noFill/>
        </p:spPr>
        <p:txBody>
          <a:bodyPr wrap="square" rtlCol="0">
            <a:spAutoFit/>
          </a:bodyPr>
          <a:lstStyle/>
          <a:p>
            <a:r>
              <a:rPr lang="en-GB" dirty="0" smtClean="0"/>
              <a:t>*</a:t>
            </a:r>
            <a:endParaRPr lang="en-GB" dirty="0"/>
          </a:p>
        </p:txBody>
      </p:sp>
      <p:sp>
        <p:nvSpPr>
          <p:cNvPr id="14" name="TextBox 13"/>
          <p:cNvSpPr txBox="1"/>
          <p:nvPr/>
        </p:nvSpPr>
        <p:spPr>
          <a:xfrm>
            <a:off x="7954644" y="5805264"/>
            <a:ext cx="216024" cy="369332"/>
          </a:xfrm>
          <a:prstGeom prst="rect">
            <a:avLst/>
          </a:prstGeom>
          <a:noFill/>
        </p:spPr>
        <p:txBody>
          <a:bodyPr wrap="square" rtlCol="0">
            <a:spAutoFit/>
          </a:bodyPr>
          <a:lstStyle/>
          <a:p>
            <a:r>
              <a:rPr lang="en-GB" dirty="0" smtClean="0"/>
              <a:t>*</a:t>
            </a:r>
            <a:endParaRPr lang="en-GB" dirty="0"/>
          </a:p>
        </p:txBody>
      </p:sp>
    </p:spTree>
    <p:extLst>
      <p:ext uri="{BB962C8B-B14F-4D97-AF65-F5344CB8AC3E}">
        <p14:creationId xmlns:p14="http://schemas.microsoft.com/office/powerpoint/2010/main" val="38387659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2464588440"/>
              </p:ext>
            </p:extLst>
          </p:nvPr>
        </p:nvGraphicFramePr>
        <p:xfrm>
          <a:off x="683568" y="1196752"/>
          <a:ext cx="7920879"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a:spLocks noGrp="1"/>
          </p:cNvSpPr>
          <p:nvPr>
            <p:ph type="title"/>
          </p:nvPr>
        </p:nvSpPr>
        <p:spPr>
          <a:xfrm>
            <a:off x="467544" y="0"/>
            <a:ext cx="8229600" cy="1143000"/>
          </a:xfrm>
        </p:spPr>
        <p:txBody>
          <a:bodyPr>
            <a:noAutofit/>
          </a:bodyPr>
          <a:lstStyle/>
          <a:p>
            <a:r>
              <a:rPr lang="en-GB" sz="2800" dirty="0" smtClean="0"/>
              <a:t>Commissioning the air handling unit</a:t>
            </a:r>
            <a:endParaRPr lang="en-GB" sz="2800" dirty="0"/>
          </a:p>
        </p:txBody>
      </p:sp>
      <p:sp>
        <p:nvSpPr>
          <p:cNvPr id="6" name="TextBox 5"/>
          <p:cNvSpPr txBox="1"/>
          <p:nvPr/>
        </p:nvSpPr>
        <p:spPr>
          <a:xfrm>
            <a:off x="3563888" y="836712"/>
            <a:ext cx="2304256" cy="400110"/>
          </a:xfrm>
          <a:prstGeom prst="rect">
            <a:avLst/>
          </a:prstGeom>
          <a:noFill/>
        </p:spPr>
        <p:txBody>
          <a:bodyPr wrap="square" rtlCol="0">
            <a:spAutoFit/>
          </a:bodyPr>
          <a:lstStyle/>
          <a:p>
            <a:r>
              <a:rPr lang="el-GR" sz="2000" dirty="0">
                <a:latin typeface="Arial" panose="020B0604020202020204" pitchFamily="34" charset="0"/>
                <a:cs typeface="Arial" panose="020B0604020202020204" pitchFamily="34" charset="0"/>
              </a:rPr>
              <a:t>0.5μ</a:t>
            </a:r>
            <a:r>
              <a:rPr lang="en-GB" sz="2000" dirty="0">
                <a:latin typeface="Arial" panose="020B0604020202020204" pitchFamily="34" charset="0"/>
                <a:cs typeface="Arial" panose="020B0604020202020204" pitchFamily="34" charset="0"/>
              </a:rPr>
              <a:t>m </a:t>
            </a:r>
            <a:r>
              <a:rPr lang="en-GB" sz="2000" dirty="0" smtClean="0">
                <a:latin typeface="Arial" panose="020B0604020202020204" pitchFamily="34" charset="0"/>
                <a:cs typeface="Arial" panose="020B0604020202020204" pitchFamily="34" charset="0"/>
              </a:rPr>
              <a:t>reduction</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0092108"/>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1935595324"/>
              </p:ext>
            </p:extLst>
          </p:nvPr>
        </p:nvGraphicFramePr>
        <p:xfrm>
          <a:off x="611560" y="1124744"/>
          <a:ext cx="7848872" cy="4752528"/>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a:spLocks noGrp="1"/>
          </p:cNvSpPr>
          <p:nvPr>
            <p:ph type="title"/>
          </p:nvPr>
        </p:nvSpPr>
        <p:spPr>
          <a:xfrm>
            <a:off x="467544" y="0"/>
            <a:ext cx="8229600" cy="1143000"/>
          </a:xfrm>
        </p:spPr>
        <p:txBody>
          <a:bodyPr>
            <a:noAutofit/>
          </a:bodyPr>
          <a:lstStyle/>
          <a:p>
            <a:r>
              <a:rPr lang="en-GB" sz="2800" dirty="0" smtClean="0"/>
              <a:t>Impact of different settings</a:t>
            </a:r>
            <a:endParaRPr lang="en-GB" sz="2800" dirty="0"/>
          </a:p>
        </p:txBody>
      </p:sp>
      <p:sp>
        <p:nvSpPr>
          <p:cNvPr id="6" name="TextBox 5"/>
          <p:cNvSpPr txBox="1"/>
          <p:nvPr/>
        </p:nvSpPr>
        <p:spPr>
          <a:xfrm>
            <a:off x="35496" y="6165304"/>
            <a:ext cx="6984776" cy="707886"/>
          </a:xfrm>
          <a:prstGeom prst="rect">
            <a:avLst/>
          </a:prstGeom>
          <a:noFill/>
        </p:spPr>
        <p:txBody>
          <a:bodyPr wrap="square" rtlCol="0">
            <a:spAutoFit/>
          </a:bodyPr>
          <a:lstStyle/>
          <a:p>
            <a:r>
              <a:rPr lang="en-GB" sz="2000" dirty="0" smtClean="0">
                <a:latin typeface="Arial" panose="020B0604020202020204" pitchFamily="34" charset="0"/>
                <a:cs typeface="Arial" panose="020B0604020202020204" pitchFamily="34" charset="0"/>
              </a:rPr>
              <a:t>Error  bars represent minus one standard deviation</a:t>
            </a:r>
            <a:r>
              <a:rPr lang="en-GB" sz="2000" dirty="0" smtClean="0">
                <a:latin typeface="Arial" panose="020B0604020202020204" pitchFamily="34" charset="0"/>
                <a:cs typeface="Arial" panose="020B0604020202020204" pitchFamily="34" charset="0"/>
              </a:rPr>
              <a:t>.</a:t>
            </a:r>
          </a:p>
          <a:p>
            <a:r>
              <a:rPr lang="en-GB" sz="2000" dirty="0" smtClean="0">
                <a:latin typeface="Arial" panose="020B0604020202020204" pitchFamily="34" charset="0"/>
                <a:cs typeface="Arial" panose="020B0604020202020204" pitchFamily="34" charset="0"/>
              </a:rPr>
              <a:t>Low = 800 m</a:t>
            </a:r>
            <a:r>
              <a:rPr lang="en-GB" sz="2000" baseline="30000" dirty="0" smtClean="0">
                <a:latin typeface="Arial" panose="020B0604020202020204" pitchFamily="34" charset="0"/>
                <a:cs typeface="Arial" panose="020B0604020202020204" pitchFamily="34" charset="0"/>
              </a:rPr>
              <a:t>3</a:t>
            </a:r>
            <a:r>
              <a:rPr lang="en-GB" sz="2000" dirty="0" smtClean="0">
                <a:latin typeface="Arial" panose="020B0604020202020204" pitchFamily="34" charset="0"/>
                <a:cs typeface="Arial" panose="020B0604020202020204" pitchFamily="34" charset="0"/>
              </a:rPr>
              <a:t> / </a:t>
            </a:r>
            <a:r>
              <a:rPr lang="en-GB" sz="2000" dirty="0" err="1" smtClean="0">
                <a:latin typeface="Arial" panose="020B0604020202020204" pitchFamily="34" charset="0"/>
                <a:cs typeface="Arial" panose="020B0604020202020204" pitchFamily="34" charset="0"/>
              </a:rPr>
              <a:t>hr</a:t>
            </a:r>
            <a:r>
              <a:rPr lang="en-GB" sz="2000" dirty="0" smtClean="0">
                <a:latin typeface="Arial" panose="020B0604020202020204" pitchFamily="34" charset="0"/>
                <a:cs typeface="Arial" panose="020B0604020202020204" pitchFamily="34" charset="0"/>
              </a:rPr>
              <a:t>; High = 1500 m</a:t>
            </a:r>
            <a:r>
              <a:rPr lang="en-GB" sz="2000" baseline="30000" dirty="0">
                <a:latin typeface="Arial" panose="020B0604020202020204" pitchFamily="34" charset="0"/>
                <a:cs typeface="Arial" panose="020B0604020202020204" pitchFamily="34" charset="0"/>
              </a:rPr>
              <a:t>3</a:t>
            </a:r>
            <a:r>
              <a:rPr lang="en-GB" sz="2000" dirty="0" smtClean="0">
                <a:latin typeface="Arial" panose="020B0604020202020204" pitchFamily="34" charset="0"/>
                <a:cs typeface="Arial" panose="020B0604020202020204" pitchFamily="34" charset="0"/>
              </a:rPr>
              <a:t> / hr.</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1876663"/>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normAutofit/>
          </a:bodyPr>
          <a:lstStyle/>
          <a:p>
            <a:r>
              <a:rPr lang="en-GB" dirty="0" smtClean="0"/>
              <a:t>Enhanced decontamination</a:t>
            </a: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893675145"/>
              </p:ext>
            </p:extLst>
          </p:nvPr>
        </p:nvGraphicFramePr>
        <p:xfrm>
          <a:off x="323530" y="908720"/>
          <a:ext cx="8409059" cy="4261067"/>
        </p:xfrm>
        <a:graphic>
          <a:graphicData uri="http://schemas.openxmlformats.org/drawingml/2006/table">
            <a:tbl>
              <a:tblPr/>
              <a:tblGrid>
                <a:gridCol w="2053496"/>
                <a:gridCol w="1202826"/>
                <a:gridCol w="1377835"/>
                <a:gridCol w="1341944"/>
                <a:gridCol w="1250615"/>
                <a:gridCol w="1182343"/>
              </a:tblGrid>
              <a:tr h="266233">
                <a:tc>
                  <a:txBody>
                    <a:bodyPr/>
                    <a:lstStyle/>
                    <a:p>
                      <a:pPr algn="l" fontAlgn="t"/>
                      <a:r>
                        <a:rPr lang="en-GB" sz="1200" b="1" dirty="0">
                          <a:effectLst/>
                          <a:latin typeface="Arial"/>
                        </a:rPr>
                        <a:t>Decontamination regime</a:t>
                      </a:r>
                    </a:p>
                  </a:txBody>
                  <a:tcPr marL="26623" marR="26623" marT="13312" marB="13312">
                    <a:lnL w="9525" cap="flat" cmpd="sng" algn="ctr">
                      <a:solidFill>
                        <a:srgbClr val="F9FBFC"/>
                      </a:solidFill>
                      <a:prstDash val="solid"/>
                      <a:round/>
                      <a:headEnd type="none" w="med" len="med"/>
                      <a:tailEnd type="none" w="med" len="med"/>
                    </a:lnL>
                    <a:lnR w="9525" cap="flat" cmpd="sng" algn="ctr">
                      <a:solidFill>
                        <a:srgbClr val="F9FBFC"/>
                      </a:solidFill>
                      <a:prstDash val="solid"/>
                      <a:round/>
                      <a:headEnd type="none" w="med" len="med"/>
                      <a:tailEnd type="none" w="med" len="med"/>
                    </a:lnR>
                    <a:lnT w="9525" cap="flat" cmpd="sng" algn="ctr">
                      <a:solidFill>
                        <a:srgbClr val="F9FBFC"/>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r>
                        <a:rPr lang="en-GB" sz="1200" b="1" dirty="0">
                          <a:effectLst/>
                          <a:latin typeface="Arial"/>
                        </a:rPr>
                        <a:t>TVC</a:t>
                      </a:r>
                    </a:p>
                  </a:txBody>
                  <a:tcPr marL="26623" marR="26623" marT="13312" marB="13312">
                    <a:lnL w="9525" cap="flat" cmpd="sng" algn="ctr">
                      <a:solidFill>
                        <a:srgbClr val="F9FBFC"/>
                      </a:solidFill>
                      <a:prstDash val="solid"/>
                      <a:round/>
                      <a:headEnd type="none" w="med" len="med"/>
                      <a:tailEnd type="none" w="med" len="med"/>
                    </a:lnL>
                    <a:lnR w="9525" cap="flat" cmpd="sng" algn="ctr">
                      <a:solidFill>
                        <a:srgbClr val="F9FBFC"/>
                      </a:solidFill>
                      <a:prstDash val="solid"/>
                      <a:round/>
                      <a:headEnd type="none" w="med" len="med"/>
                      <a:tailEnd type="none" w="med" len="med"/>
                    </a:lnR>
                    <a:lnT w="9525" cap="flat" cmpd="sng" algn="ctr">
                      <a:solidFill>
                        <a:srgbClr val="F9FBFC"/>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r>
                        <a:rPr lang="en-GB" sz="1200" b="1" dirty="0">
                          <a:effectLst/>
                          <a:latin typeface="Arial"/>
                        </a:rPr>
                        <a:t>Environmental Gram negatives</a:t>
                      </a:r>
                    </a:p>
                  </a:txBody>
                  <a:tcPr marL="26623" marR="26623" marT="13312" marB="13312">
                    <a:lnL w="9525" cap="flat" cmpd="sng" algn="ctr">
                      <a:solidFill>
                        <a:srgbClr val="F9FBFC"/>
                      </a:solidFill>
                      <a:prstDash val="solid"/>
                      <a:round/>
                      <a:headEnd type="none" w="med" len="med"/>
                      <a:tailEnd type="none" w="med" len="med"/>
                    </a:lnL>
                    <a:lnR w="9525" cap="flat" cmpd="sng" algn="ctr">
                      <a:solidFill>
                        <a:srgbClr val="F9FBFC"/>
                      </a:solidFill>
                      <a:prstDash val="solid"/>
                      <a:round/>
                      <a:headEnd type="none" w="med" len="med"/>
                      <a:tailEnd type="none" w="med" len="med"/>
                    </a:lnR>
                    <a:lnT w="9525" cap="flat" cmpd="sng" algn="ctr">
                      <a:solidFill>
                        <a:srgbClr val="F9FBFC"/>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r>
                        <a:rPr lang="en-GB" sz="1200" b="1" i="1" dirty="0">
                          <a:effectLst/>
                          <a:latin typeface="Arial"/>
                        </a:rPr>
                        <a:t>Pseudomonas sp.</a:t>
                      </a:r>
                      <a:endParaRPr lang="en-GB" sz="1200" b="1" dirty="0">
                        <a:effectLst/>
                        <a:latin typeface="Arial"/>
                      </a:endParaRPr>
                    </a:p>
                  </a:txBody>
                  <a:tcPr marL="26623" marR="26623" marT="13312" marB="13312">
                    <a:lnL w="9525" cap="flat" cmpd="sng" algn="ctr">
                      <a:solidFill>
                        <a:srgbClr val="F9FBFC"/>
                      </a:solidFill>
                      <a:prstDash val="solid"/>
                      <a:round/>
                      <a:headEnd type="none" w="med" len="med"/>
                      <a:tailEnd type="none" w="med" len="med"/>
                    </a:lnL>
                    <a:lnR w="9525" cap="flat" cmpd="sng" algn="ctr">
                      <a:solidFill>
                        <a:srgbClr val="F9FBFC"/>
                      </a:solidFill>
                      <a:prstDash val="solid"/>
                      <a:round/>
                      <a:headEnd type="none" w="med" len="med"/>
                      <a:tailEnd type="none" w="med" len="med"/>
                    </a:lnR>
                    <a:lnT w="9525" cap="flat" cmpd="sng" algn="ctr">
                      <a:solidFill>
                        <a:srgbClr val="F9FBFC"/>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r>
                        <a:rPr lang="en-GB" sz="1200" b="1" dirty="0">
                          <a:effectLst/>
                          <a:latin typeface="Arial"/>
                        </a:rPr>
                        <a:t>Fungi</a:t>
                      </a:r>
                    </a:p>
                  </a:txBody>
                  <a:tcPr marL="26623" marR="26623" marT="13312" marB="13312">
                    <a:lnL w="9525" cap="flat" cmpd="sng" algn="ctr">
                      <a:solidFill>
                        <a:srgbClr val="F9FBFC"/>
                      </a:solidFill>
                      <a:prstDash val="solid"/>
                      <a:round/>
                      <a:headEnd type="none" w="med" len="med"/>
                      <a:tailEnd type="none" w="med" len="med"/>
                    </a:lnL>
                    <a:lnR w="9525" cap="flat" cmpd="sng" algn="ctr">
                      <a:solidFill>
                        <a:srgbClr val="F9FBFC"/>
                      </a:solidFill>
                      <a:prstDash val="solid"/>
                      <a:round/>
                      <a:headEnd type="none" w="med" len="med"/>
                      <a:tailEnd type="none" w="med" len="med"/>
                    </a:lnR>
                    <a:lnT w="9525" cap="flat" cmpd="sng" algn="ctr">
                      <a:solidFill>
                        <a:srgbClr val="F9FBFC"/>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r>
                        <a:rPr lang="en-GB" sz="1200" b="1" i="1" dirty="0">
                          <a:effectLst/>
                          <a:latin typeface="Arial"/>
                        </a:rPr>
                        <a:t>M. chimaera</a:t>
                      </a:r>
                      <a:endParaRPr lang="en-GB" sz="1200" b="1" dirty="0">
                        <a:effectLst/>
                        <a:latin typeface="Arial"/>
                      </a:endParaRPr>
                    </a:p>
                  </a:txBody>
                  <a:tcPr marL="26623" marR="26623" marT="13312" marB="13312">
                    <a:lnL w="9525" cap="flat" cmpd="sng" algn="ctr">
                      <a:solidFill>
                        <a:srgbClr val="F9FBFC"/>
                      </a:solidFill>
                      <a:prstDash val="solid"/>
                      <a:round/>
                      <a:headEnd type="none" w="med" len="med"/>
                      <a:tailEnd type="none" w="med" len="med"/>
                    </a:lnL>
                    <a:lnR w="9525" cap="flat" cmpd="sng" algn="ctr">
                      <a:solidFill>
                        <a:srgbClr val="F9FBFC"/>
                      </a:solidFill>
                      <a:prstDash val="solid"/>
                      <a:round/>
                      <a:headEnd type="none" w="med" len="med"/>
                      <a:tailEnd type="none" w="med" len="med"/>
                    </a:lnR>
                    <a:lnT w="9525" cap="flat" cmpd="sng" algn="ctr">
                      <a:solidFill>
                        <a:srgbClr val="F9FBFC"/>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r>
              <a:tr h="266233">
                <a:tc>
                  <a:txBody>
                    <a:bodyPr/>
                    <a:lstStyle/>
                    <a:p>
                      <a:pPr algn="l" fontAlgn="t"/>
                      <a:r>
                        <a:rPr lang="en-GB" sz="1200" b="1" dirty="0" smtClean="0">
                          <a:effectLst/>
                          <a:latin typeface="Arial"/>
                        </a:rPr>
                        <a:t>Regime </a:t>
                      </a:r>
                      <a:r>
                        <a:rPr lang="en-GB" sz="1200" b="1" dirty="0">
                          <a:effectLst/>
                          <a:latin typeface="Arial"/>
                        </a:rPr>
                        <a:t>1</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&gt;300 CFU</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dirty="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r>
              <a:tr h="106493">
                <a:tc>
                  <a:txBody>
                    <a:bodyPr/>
                    <a:lstStyle/>
                    <a:p>
                      <a:pPr algn="l"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endParaRPr lang="en-GB" sz="1200" b="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r>
              <a:tr h="211999">
                <a:tc>
                  <a:txBody>
                    <a:bodyPr/>
                    <a:lstStyle/>
                    <a:p>
                      <a:pPr algn="l" fontAlgn="t"/>
                      <a:r>
                        <a:rPr lang="en-GB" sz="1200" b="1" dirty="0" smtClean="0">
                          <a:effectLst/>
                          <a:latin typeface="Arial"/>
                        </a:rPr>
                        <a:t>Regime </a:t>
                      </a:r>
                      <a:r>
                        <a:rPr lang="en-GB" sz="1200" b="1" dirty="0">
                          <a:effectLst/>
                          <a:latin typeface="Arial"/>
                        </a:rPr>
                        <a:t>2 (</a:t>
                      </a:r>
                      <a:r>
                        <a:rPr lang="en-GB" sz="1200" b="1" dirty="0" smtClean="0">
                          <a:effectLst/>
                          <a:latin typeface="Arial"/>
                        </a:rPr>
                        <a:t>chlorine)</a:t>
                      </a:r>
                      <a:endParaRPr lang="en-GB" sz="1200" b="1"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dirty="0">
                          <a:effectLst/>
                          <a:latin typeface="Arial"/>
                        </a:rPr>
                        <a:t>&gt;300 CFU</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dirty="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r>
              <a:tr h="266233">
                <a:tc>
                  <a:txBody>
                    <a:bodyPr/>
                    <a:lstStyle/>
                    <a:p>
                      <a:pPr algn="l" fontAlgn="t"/>
                      <a:r>
                        <a:rPr lang="en-GB" sz="1200" b="0" dirty="0">
                          <a:effectLst/>
                          <a:latin typeface="Arial"/>
                        </a:rPr>
                        <a:t>First </a:t>
                      </a:r>
                      <a:r>
                        <a:rPr lang="en-GB" sz="1200" b="0" dirty="0" smtClean="0">
                          <a:effectLst/>
                          <a:latin typeface="Arial"/>
                        </a:rPr>
                        <a:t>decontamination</a:t>
                      </a:r>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100 CFU</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r>
              <a:tr h="266233">
                <a:tc>
                  <a:txBody>
                    <a:bodyPr/>
                    <a:lstStyle/>
                    <a:p>
                      <a:pPr algn="l" fontAlgn="t"/>
                      <a:r>
                        <a:rPr lang="en-GB" sz="1200" b="0" dirty="0">
                          <a:effectLst/>
                          <a:latin typeface="Arial"/>
                        </a:rPr>
                        <a:t>Second </a:t>
                      </a:r>
                      <a:r>
                        <a:rPr lang="en-GB" sz="1200" b="0" dirty="0" smtClean="0">
                          <a:effectLst/>
                          <a:latin typeface="Arial"/>
                        </a:rPr>
                        <a:t>decontamination</a:t>
                      </a:r>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1 CFU</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r>
              <a:tr h="186363">
                <a:tc>
                  <a:txBody>
                    <a:bodyPr/>
                    <a:lstStyle/>
                    <a:p>
                      <a:pPr algn="l" fontAlgn="t"/>
                      <a:r>
                        <a:rPr lang="en-GB" sz="1200" b="0" dirty="0">
                          <a:effectLst/>
                          <a:latin typeface="Arial"/>
                        </a:rPr>
                        <a:t>Weekly Counts</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∼1-300 CFU</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r>
              <a:tr h="106493">
                <a:tc>
                  <a:txBody>
                    <a:bodyPr/>
                    <a:lstStyle/>
                    <a:p>
                      <a:pPr algn="l"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r>
              <a:tr h="272662">
                <a:tc>
                  <a:txBody>
                    <a:bodyPr/>
                    <a:lstStyle/>
                    <a:p>
                      <a:pPr algn="l" fontAlgn="t"/>
                      <a:r>
                        <a:rPr lang="en-GB" sz="1200" b="1" dirty="0" smtClean="0">
                          <a:effectLst/>
                          <a:latin typeface="Arial"/>
                        </a:rPr>
                        <a:t>Regime </a:t>
                      </a:r>
                      <a:r>
                        <a:rPr lang="en-GB" sz="1200" b="1" dirty="0">
                          <a:effectLst/>
                          <a:latin typeface="Arial"/>
                        </a:rPr>
                        <a:t>3 (</a:t>
                      </a:r>
                      <a:r>
                        <a:rPr lang="en-GB" sz="1200" b="1" dirty="0" err="1">
                          <a:effectLst/>
                          <a:latin typeface="Arial"/>
                        </a:rPr>
                        <a:t>peracetic</a:t>
                      </a:r>
                      <a:r>
                        <a:rPr lang="en-GB" sz="1200" b="1" dirty="0">
                          <a:effectLst/>
                          <a:latin typeface="Arial"/>
                        </a:rPr>
                        <a:t> acid)</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&gt;300 CFU</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dirty="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dirty="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dirty="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r>
              <a:tr h="266233">
                <a:tc>
                  <a:txBody>
                    <a:bodyPr/>
                    <a:lstStyle/>
                    <a:p>
                      <a:pPr algn="l" fontAlgn="t"/>
                      <a:r>
                        <a:rPr lang="en-GB" sz="1200" b="0" dirty="0">
                          <a:effectLst/>
                          <a:latin typeface="Arial"/>
                        </a:rPr>
                        <a:t>First </a:t>
                      </a:r>
                      <a:r>
                        <a:rPr lang="en-GB" sz="1200" b="0" dirty="0" smtClean="0">
                          <a:effectLst/>
                          <a:latin typeface="Arial"/>
                        </a:rPr>
                        <a:t>decontamination</a:t>
                      </a:r>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1-10 CFU</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r>
              <a:tr h="266233">
                <a:tc>
                  <a:txBody>
                    <a:bodyPr/>
                    <a:lstStyle/>
                    <a:p>
                      <a:pPr algn="l" fontAlgn="t"/>
                      <a:r>
                        <a:rPr lang="en-GB" sz="1200" b="0" dirty="0">
                          <a:effectLst/>
                          <a:latin typeface="Arial"/>
                        </a:rPr>
                        <a:t>Second </a:t>
                      </a:r>
                      <a:r>
                        <a:rPr lang="en-GB" sz="1200" b="0" dirty="0" smtClean="0">
                          <a:effectLst/>
                          <a:latin typeface="Arial"/>
                        </a:rPr>
                        <a:t>decontamination</a:t>
                      </a:r>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0 CFU</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r>
              <a:tr h="186363">
                <a:tc>
                  <a:txBody>
                    <a:bodyPr/>
                    <a:lstStyle/>
                    <a:p>
                      <a:pPr algn="l" fontAlgn="t"/>
                      <a:r>
                        <a:rPr lang="en-GB" sz="1200" b="0" dirty="0">
                          <a:effectLst/>
                          <a:latin typeface="Arial"/>
                        </a:rPr>
                        <a:t>Weekly Counts</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∼1-100 CFU</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 (0-5 CFU)</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 (0-30 CFU)</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r>
              <a:tr h="106493">
                <a:tc>
                  <a:txBody>
                    <a:bodyPr/>
                    <a:lstStyle/>
                    <a:p>
                      <a:pPr algn="l"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c>
                  <a:txBody>
                    <a:bodyPr/>
                    <a:lstStyle/>
                    <a:p>
                      <a:pPr algn="ctr" fontAlgn="t"/>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chemeClr val="bg1">
                        <a:lumMod val="75000"/>
                      </a:schemeClr>
                    </a:solidFill>
                  </a:tcPr>
                </a:tc>
              </a:tr>
              <a:tr h="263367">
                <a:tc>
                  <a:txBody>
                    <a:bodyPr/>
                    <a:lstStyle/>
                    <a:p>
                      <a:pPr algn="l" fontAlgn="t"/>
                      <a:r>
                        <a:rPr lang="en-GB" sz="1200" b="1" dirty="0" smtClean="0">
                          <a:effectLst/>
                          <a:latin typeface="Arial"/>
                        </a:rPr>
                        <a:t>Regime </a:t>
                      </a:r>
                      <a:r>
                        <a:rPr lang="en-GB" sz="1200" b="1" dirty="0">
                          <a:effectLst/>
                          <a:latin typeface="Arial"/>
                        </a:rPr>
                        <a:t>3 (tubing replaced)</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dirty="0">
                          <a:effectLst/>
                          <a:latin typeface="Arial"/>
                        </a:rPr>
                        <a:t>0 CFU</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dirty="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r>
              <a:tr h="266233">
                <a:tc>
                  <a:txBody>
                    <a:bodyPr/>
                    <a:lstStyle/>
                    <a:p>
                      <a:pPr algn="l" fontAlgn="t"/>
                      <a:r>
                        <a:rPr lang="en-GB" sz="1200" b="0" dirty="0">
                          <a:effectLst/>
                          <a:latin typeface="Arial"/>
                        </a:rPr>
                        <a:t>First </a:t>
                      </a:r>
                      <a:r>
                        <a:rPr lang="en-GB" sz="1200" b="0" dirty="0" smtClean="0">
                          <a:effectLst/>
                          <a:latin typeface="Arial"/>
                        </a:rPr>
                        <a:t>decontamination</a:t>
                      </a:r>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0 CFU</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r>
              <a:tr h="266233">
                <a:tc>
                  <a:txBody>
                    <a:bodyPr/>
                    <a:lstStyle/>
                    <a:p>
                      <a:pPr algn="l" fontAlgn="t"/>
                      <a:r>
                        <a:rPr lang="en-GB" sz="1200" b="0" dirty="0">
                          <a:effectLst/>
                          <a:latin typeface="Arial"/>
                        </a:rPr>
                        <a:t>Second </a:t>
                      </a:r>
                      <a:r>
                        <a:rPr lang="en-GB" sz="1200" b="0" dirty="0" smtClean="0">
                          <a:effectLst/>
                          <a:latin typeface="Arial"/>
                        </a:rPr>
                        <a:t>decontamination</a:t>
                      </a:r>
                      <a:endParaRPr lang="en-GB" sz="1200" b="0" dirty="0">
                        <a:effectLst/>
                        <a:latin typeface="Arial"/>
                      </a:endParaRP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0 CFU</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r>
              <a:tr h="186363">
                <a:tc>
                  <a:txBody>
                    <a:bodyPr/>
                    <a:lstStyle/>
                    <a:p>
                      <a:pPr algn="l" fontAlgn="t"/>
                      <a:r>
                        <a:rPr lang="en-GB" sz="1200" b="0" dirty="0">
                          <a:effectLst/>
                          <a:latin typeface="Arial"/>
                        </a:rPr>
                        <a:t>Weekly Counts</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dirty="0">
                          <a:effectLst/>
                          <a:latin typeface="Arial"/>
                        </a:rPr>
                        <a:t>0 CFU</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c>
                  <a:txBody>
                    <a:bodyPr/>
                    <a:lstStyle/>
                    <a:p>
                      <a:pPr algn="ctr" fontAlgn="t"/>
                      <a:r>
                        <a:rPr lang="en-GB" sz="1200" b="0" dirty="0">
                          <a:effectLst/>
                          <a:latin typeface="Arial"/>
                        </a:rPr>
                        <a:t>-</a:t>
                      </a:r>
                    </a:p>
                  </a:txBody>
                  <a:tcPr marL="26623" marR="26623" marT="13312" marB="13312">
                    <a:lnL w="9525" cap="flat" cmpd="sng" algn="ctr">
                      <a:solidFill>
                        <a:srgbClr val="ECF2F6"/>
                      </a:solidFill>
                      <a:prstDash val="solid"/>
                      <a:round/>
                      <a:headEnd type="none" w="med" len="med"/>
                      <a:tailEnd type="none" w="med" len="med"/>
                    </a:lnL>
                    <a:lnR w="9525" cap="flat" cmpd="sng" algn="ctr">
                      <a:solidFill>
                        <a:srgbClr val="ECF2F6"/>
                      </a:solidFill>
                      <a:prstDash val="solid"/>
                      <a:round/>
                      <a:headEnd type="none" w="med" len="med"/>
                      <a:tailEnd type="none" w="med" len="med"/>
                    </a:lnR>
                    <a:lnT w="9525" cap="flat" cmpd="sng" algn="ctr">
                      <a:solidFill>
                        <a:srgbClr val="ECF2F6"/>
                      </a:solidFill>
                      <a:prstDash val="solid"/>
                      <a:round/>
                      <a:headEnd type="none" w="med" len="med"/>
                      <a:tailEnd type="none" w="med" len="med"/>
                    </a:lnT>
                    <a:lnB w="9525" cap="flat" cmpd="sng" algn="ctr">
                      <a:solidFill>
                        <a:srgbClr val="ECF2F6"/>
                      </a:solidFill>
                      <a:prstDash val="solid"/>
                      <a:round/>
                      <a:headEnd type="none" w="med" len="med"/>
                      <a:tailEnd type="none" w="med" len="med"/>
                    </a:lnB>
                    <a:solidFill>
                      <a:srgbClr val="FFFFFF"/>
                    </a:solidFill>
                  </a:tcPr>
                </a:tc>
              </a:tr>
            </a:tbl>
          </a:graphicData>
        </a:graphic>
      </p:graphicFrame>
      <p:sp>
        <p:nvSpPr>
          <p:cNvPr id="6" name="Rectangle 5"/>
          <p:cNvSpPr/>
          <p:nvPr/>
        </p:nvSpPr>
        <p:spPr>
          <a:xfrm>
            <a:off x="35496" y="6474822"/>
            <a:ext cx="4572000" cy="338554"/>
          </a:xfrm>
          <a:prstGeom prst="rect">
            <a:avLst/>
          </a:prstGeom>
        </p:spPr>
        <p:txBody>
          <a:bodyPr>
            <a:spAutoFit/>
          </a:bodyPr>
          <a:lstStyle/>
          <a:p>
            <a:r>
              <a:rPr lang="en-GB" sz="1600" dirty="0">
                <a:latin typeface="Arial" panose="020B0604020202020204" pitchFamily="34" charset="0"/>
                <a:cs typeface="Arial" panose="020B0604020202020204" pitchFamily="34" charset="0"/>
              </a:rPr>
              <a:t>Garvey </a:t>
            </a:r>
            <a:r>
              <a:rPr lang="en-GB" sz="1600" i="1" dirty="0" smtClean="0">
                <a:latin typeface="Arial" panose="020B0604020202020204" pitchFamily="34" charset="0"/>
                <a:cs typeface="Arial" panose="020B0604020202020204" pitchFamily="34" charset="0"/>
              </a:rPr>
              <a:t>et al. J </a:t>
            </a:r>
            <a:r>
              <a:rPr lang="en-GB" sz="1600" i="1" dirty="0" err="1" smtClean="0">
                <a:latin typeface="Arial" panose="020B0604020202020204" pitchFamily="34" charset="0"/>
                <a:cs typeface="Arial" panose="020B0604020202020204" pitchFamily="34" charset="0"/>
              </a:rPr>
              <a:t>Hosp</a:t>
            </a:r>
            <a:r>
              <a:rPr lang="en-GB" sz="1600" i="1" dirty="0" smtClean="0">
                <a:latin typeface="Arial" panose="020B0604020202020204" pitchFamily="34" charset="0"/>
                <a:cs typeface="Arial" panose="020B0604020202020204" pitchFamily="34" charset="0"/>
              </a:rPr>
              <a:t> Infect </a:t>
            </a:r>
            <a:r>
              <a:rPr lang="en-GB" sz="1600" dirty="0" smtClean="0">
                <a:latin typeface="Arial" panose="020B0604020202020204" pitchFamily="34" charset="0"/>
                <a:cs typeface="Arial" panose="020B0604020202020204" pitchFamily="34" charset="0"/>
              </a:rPr>
              <a:t>2016;93:229-34.</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2780004"/>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392"/>
            <a:ext cx="8229600" cy="1143000"/>
          </a:xfrm>
        </p:spPr>
        <p:txBody>
          <a:bodyPr/>
          <a:lstStyle/>
          <a:p>
            <a:r>
              <a:rPr lang="en-GB" dirty="0" smtClean="0"/>
              <a:t>Enhanced </a:t>
            </a:r>
            <a:r>
              <a:rPr lang="en-GB" dirty="0" err="1" smtClean="0"/>
              <a:t>decon</a:t>
            </a:r>
            <a:r>
              <a:rPr lang="en-GB" dirty="0" smtClean="0"/>
              <a:t>…failed!</a:t>
            </a:r>
            <a:endParaRPr lang="en-GB" dirty="0"/>
          </a:p>
        </p:txBody>
      </p:sp>
      <p:pic>
        <p:nvPicPr>
          <p:cNvPr id="8194" name="Picture 2" descr="An external file that holds a picture, illustration, etc.&#10;Object name is 16-0925-F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977230"/>
            <a:ext cx="5715000" cy="49720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33" y="6519446"/>
            <a:ext cx="6030416" cy="338554"/>
          </a:xfrm>
          <a:prstGeom prst="rect">
            <a:avLst/>
          </a:prstGeom>
        </p:spPr>
        <p:txBody>
          <a:bodyPr wrap="square">
            <a:spAutoFit/>
          </a:bodyPr>
          <a:lstStyle/>
          <a:p>
            <a:r>
              <a:rPr lang="en-GB" sz="1600" dirty="0">
                <a:latin typeface="Arial" panose="020B0604020202020204" pitchFamily="34" charset="0"/>
                <a:cs typeface="Arial" panose="020B0604020202020204" pitchFamily="34" charset="0"/>
              </a:rPr>
              <a:t>Schreiber </a:t>
            </a:r>
            <a:r>
              <a:rPr lang="en-GB" sz="1600" i="1" dirty="0" smtClean="0">
                <a:latin typeface="Arial" panose="020B0604020202020204" pitchFamily="34" charset="0"/>
                <a:cs typeface="Arial" panose="020B0604020202020204" pitchFamily="34" charset="0"/>
              </a:rPr>
              <a:t>et al. </a:t>
            </a:r>
            <a:r>
              <a:rPr lang="en-GB" sz="1600" i="1" dirty="0" err="1" smtClean="0">
                <a:latin typeface="Arial" panose="020B0604020202020204" pitchFamily="34" charset="0"/>
                <a:cs typeface="Arial" panose="020B0604020202020204" pitchFamily="34" charset="0"/>
              </a:rPr>
              <a:t>Emerg</a:t>
            </a:r>
            <a:r>
              <a:rPr lang="en-GB" sz="1600" i="1" dirty="0" smtClean="0">
                <a:latin typeface="Arial" panose="020B0604020202020204" pitchFamily="34" charset="0"/>
                <a:cs typeface="Arial" panose="020B0604020202020204" pitchFamily="34" charset="0"/>
              </a:rPr>
              <a:t> Infect Dis </a:t>
            </a:r>
            <a:r>
              <a:rPr lang="en-GB" sz="1600" dirty="0" smtClean="0">
                <a:latin typeface="Arial" panose="020B0604020202020204" pitchFamily="34" charset="0"/>
                <a:cs typeface="Arial" panose="020B0604020202020204" pitchFamily="34" charset="0"/>
              </a:rPr>
              <a:t>2016;22:1830-3.</a:t>
            </a:r>
            <a:endParaRPr lang="en-GB" sz="1600" dirty="0">
              <a:latin typeface="Arial" panose="020B0604020202020204" pitchFamily="34" charset="0"/>
              <a:cs typeface="Arial" panose="020B0604020202020204" pitchFamily="34" charset="0"/>
            </a:endParaRPr>
          </a:p>
        </p:txBody>
      </p:sp>
      <p:sp>
        <p:nvSpPr>
          <p:cNvPr id="5" name="Rectangle 4"/>
          <p:cNvSpPr/>
          <p:nvPr/>
        </p:nvSpPr>
        <p:spPr>
          <a:xfrm>
            <a:off x="6084168" y="980728"/>
            <a:ext cx="2880320" cy="3046988"/>
          </a:xfrm>
          <a:prstGeom prst="rect">
            <a:avLst/>
          </a:prstGeom>
        </p:spPr>
        <p:txBody>
          <a:bodyPr wrap="square">
            <a:spAutoFit/>
          </a:bodyPr>
          <a:lstStyle/>
          <a:p>
            <a:r>
              <a:rPr lang="en-GB" sz="1600" dirty="0" smtClean="0">
                <a:latin typeface="Arial" panose="020B0604020202020204" pitchFamily="34" charset="0"/>
                <a:cs typeface="Arial" panose="020B0604020202020204" pitchFamily="34" charset="0"/>
              </a:rPr>
              <a:t>Arrows = start </a:t>
            </a:r>
            <a:r>
              <a:rPr lang="en-GB" sz="1600" dirty="0">
                <a:latin typeface="Arial" panose="020B0604020202020204" pitchFamily="34" charset="0"/>
                <a:cs typeface="Arial" panose="020B0604020202020204" pitchFamily="34" charset="0"/>
              </a:rPr>
              <a:t>of use of each factory-new HCU in the operating room</a:t>
            </a:r>
            <a:r>
              <a:rPr lang="en-GB" sz="1600" dirty="0" smtClean="0">
                <a:latin typeface="Arial" panose="020B0604020202020204" pitchFamily="34" charset="0"/>
                <a:cs typeface="Arial" panose="020B0604020202020204" pitchFamily="34" charset="0"/>
              </a:rPr>
              <a:t>. </a:t>
            </a:r>
          </a:p>
          <a:p>
            <a:endParaRPr lang="en-GB" sz="1600" dirty="0" smtClean="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Filled circles = </a:t>
            </a:r>
            <a:r>
              <a:rPr lang="en-GB" sz="1600" i="1" dirty="0">
                <a:latin typeface="Arial" panose="020B0604020202020204" pitchFamily="34" charset="0"/>
                <a:cs typeface="Arial" panose="020B0604020202020204" pitchFamily="34" charset="0"/>
              </a:rPr>
              <a:t>Mycobacterium chimaera</a:t>
            </a:r>
            <a:r>
              <a:rPr lang="en-GB" sz="1600" dirty="0">
                <a:latin typeface="Arial" panose="020B0604020202020204" pitchFamily="34" charset="0"/>
                <a:cs typeface="Arial" panose="020B0604020202020204" pitchFamily="34" charset="0"/>
              </a:rPr>
              <a:t>; empty circles = other NTM</a:t>
            </a:r>
            <a:r>
              <a:rPr lang="en-GB" sz="1600" dirty="0" smtClean="0">
                <a:latin typeface="Arial" panose="020B0604020202020204" pitchFamily="34" charset="0"/>
                <a:cs typeface="Arial" panose="020B0604020202020204" pitchFamily="34" charset="0"/>
              </a:rPr>
              <a:t>.</a:t>
            </a:r>
          </a:p>
          <a:p>
            <a:endParaRPr lang="en-GB" sz="1600" dirty="0">
              <a:latin typeface="Arial" panose="020B0604020202020204" pitchFamily="34" charset="0"/>
              <a:cs typeface="Arial" panose="020B0604020202020204" pitchFamily="34" charset="0"/>
            </a:endParaRPr>
          </a:p>
          <a:p>
            <a:r>
              <a:rPr lang="en-GB" sz="1600" dirty="0" smtClean="0">
                <a:latin typeface="Arial" panose="020B0604020202020204" pitchFamily="34" charset="0"/>
                <a:cs typeface="Arial" panose="020B0604020202020204" pitchFamily="34" charset="0"/>
              </a:rPr>
              <a:t>HCU </a:t>
            </a:r>
            <a:r>
              <a:rPr lang="en-GB" sz="1600" dirty="0">
                <a:latin typeface="Arial" panose="020B0604020202020204" pitchFamily="34" charset="0"/>
                <a:cs typeface="Arial" panose="020B0604020202020204" pitchFamily="34" charset="0"/>
              </a:rPr>
              <a:t>4 </a:t>
            </a:r>
            <a:r>
              <a:rPr lang="en-GB" sz="1600" dirty="0" smtClean="0">
                <a:latin typeface="Arial" panose="020B0604020202020204" pitchFamily="34" charset="0"/>
                <a:cs typeface="Arial" panose="020B0604020202020204" pitchFamily="34" charset="0"/>
              </a:rPr>
              <a:t>sent </a:t>
            </a:r>
            <a:r>
              <a:rPr lang="en-GB" sz="1600" dirty="0">
                <a:latin typeface="Arial" panose="020B0604020202020204" pitchFamily="34" charset="0"/>
                <a:cs typeface="Arial" panose="020B0604020202020204" pitchFamily="34" charset="0"/>
              </a:rPr>
              <a:t>for repair at the manufacturer during </a:t>
            </a:r>
            <a:r>
              <a:rPr lang="en-GB" sz="1600" dirty="0" smtClean="0">
                <a:latin typeface="Arial" panose="020B0604020202020204" pitchFamily="34" charset="0"/>
                <a:cs typeface="Arial" panose="020B0604020202020204" pitchFamily="34" charset="0"/>
              </a:rPr>
              <a:t>Dec 2014 – Sept </a:t>
            </a:r>
            <a:r>
              <a:rPr lang="en-GB" sz="1600" dirty="0">
                <a:latin typeface="Arial" panose="020B0604020202020204" pitchFamily="34" charset="0"/>
                <a:cs typeface="Arial" panose="020B0604020202020204" pitchFamily="34" charset="0"/>
              </a:rPr>
              <a:t>2015</a:t>
            </a:r>
            <a:r>
              <a:rPr lang="en-GB" sz="1600" dirty="0" smtClean="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a:p>
            <a:endParaRPr lang="en-GB"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9427696"/>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Discussion points</a:t>
            </a:r>
            <a:endParaRPr lang="en-GB" dirty="0"/>
          </a:p>
        </p:txBody>
      </p:sp>
      <p:sp>
        <p:nvSpPr>
          <p:cNvPr id="3" name="Content Placeholder 2"/>
          <p:cNvSpPr>
            <a:spLocks noGrp="1"/>
          </p:cNvSpPr>
          <p:nvPr>
            <p:ph idx="1"/>
          </p:nvPr>
        </p:nvSpPr>
        <p:spPr>
          <a:xfrm>
            <a:off x="457200" y="1340768"/>
            <a:ext cx="8229600" cy="4525963"/>
          </a:xfrm>
        </p:spPr>
        <p:txBody>
          <a:bodyPr>
            <a:normAutofit fontScale="85000" lnSpcReduction="20000"/>
          </a:bodyPr>
          <a:lstStyle/>
          <a:p>
            <a:r>
              <a:rPr lang="en-GB" dirty="0" smtClean="0"/>
              <a:t>Uncertain epidemiology</a:t>
            </a:r>
          </a:p>
          <a:p>
            <a:pPr lvl="1"/>
            <a:r>
              <a:rPr lang="en-GB" dirty="0"/>
              <a:t>Outcome of national </a:t>
            </a:r>
            <a:r>
              <a:rPr lang="en-GB" dirty="0" smtClean="0"/>
              <a:t>patient </a:t>
            </a:r>
            <a:r>
              <a:rPr lang="en-GB" dirty="0"/>
              <a:t>notification </a:t>
            </a:r>
            <a:r>
              <a:rPr lang="en-GB" dirty="0" smtClean="0"/>
              <a:t>exercise</a:t>
            </a:r>
          </a:p>
          <a:p>
            <a:r>
              <a:rPr lang="en-GB" dirty="0" smtClean="0"/>
              <a:t>Chronic under-reporting</a:t>
            </a:r>
          </a:p>
          <a:p>
            <a:pPr lvl="1"/>
            <a:r>
              <a:rPr lang="en-GB" dirty="0" smtClean="0"/>
              <a:t>Belgian study found that 65% of 149 </a:t>
            </a:r>
            <a:r>
              <a:rPr lang="en-GB" i="1" dirty="0" smtClean="0"/>
              <a:t>“M. </a:t>
            </a:r>
            <a:r>
              <a:rPr lang="en-GB" i="1" dirty="0" err="1" smtClean="0"/>
              <a:t>intracellulare</a:t>
            </a:r>
            <a:r>
              <a:rPr lang="en-GB" i="1" dirty="0" smtClean="0"/>
              <a:t>” </a:t>
            </a:r>
            <a:r>
              <a:rPr lang="en-GB" dirty="0" smtClean="0"/>
              <a:t>were actually </a:t>
            </a:r>
            <a:r>
              <a:rPr lang="en-GB" i="1" dirty="0" smtClean="0"/>
              <a:t>M. chimaera</a:t>
            </a:r>
            <a:r>
              <a:rPr lang="en-GB" dirty="0" smtClean="0"/>
              <a:t>.</a:t>
            </a:r>
            <a:r>
              <a:rPr lang="en-GB" baseline="30000" dirty="0" smtClean="0"/>
              <a:t>1</a:t>
            </a:r>
            <a:endParaRPr lang="en-GB" i="1" baseline="30000" dirty="0" smtClean="0"/>
          </a:p>
          <a:p>
            <a:r>
              <a:rPr lang="en-GB" i="1" dirty="0" smtClean="0"/>
              <a:t>M. chimaera </a:t>
            </a:r>
            <a:r>
              <a:rPr lang="en-GB" dirty="0" smtClean="0"/>
              <a:t>has also been identified in </a:t>
            </a:r>
            <a:r>
              <a:rPr lang="en-GB" dirty="0"/>
              <a:t>thermoregulatory devices are used for extracorporeal membrane oxygenation (ECMO</a:t>
            </a:r>
            <a:r>
              <a:rPr lang="en-GB" dirty="0" smtClean="0"/>
              <a:t>).</a:t>
            </a:r>
            <a:r>
              <a:rPr lang="en-GB" baseline="30000" dirty="0" smtClean="0"/>
              <a:t>2</a:t>
            </a:r>
            <a:endParaRPr lang="en-GB" baseline="30000" dirty="0"/>
          </a:p>
          <a:p>
            <a:r>
              <a:rPr lang="en-GB" dirty="0" smtClean="0"/>
              <a:t>Notification of exposed patients (local patient notification exercises have been done in the US).</a:t>
            </a:r>
            <a:r>
              <a:rPr lang="en-GB" baseline="30000" dirty="0" smtClean="0"/>
              <a:t>3</a:t>
            </a:r>
          </a:p>
          <a:p>
            <a:r>
              <a:rPr lang="en-GB" dirty="0" smtClean="0"/>
              <a:t>Consent for yet-to-be exposed patients.</a:t>
            </a:r>
          </a:p>
          <a:p>
            <a:r>
              <a:rPr lang="en-GB" dirty="0" smtClean="0"/>
              <a:t>What else is lurking in the HCUs (e.g. </a:t>
            </a:r>
            <a:r>
              <a:rPr lang="en-GB" i="1" dirty="0" smtClean="0"/>
              <a:t>Legionella</a:t>
            </a:r>
            <a:r>
              <a:rPr lang="en-GB" dirty="0" smtClean="0"/>
              <a:t>)?</a:t>
            </a:r>
          </a:p>
        </p:txBody>
      </p:sp>
      <p:sp>
        <p:nvSpPr>
          <p:cNvPr id="5" name="Rectangle 4"/>
          <p:cNvSpPr/>
          <p:nvPr/>
        </p:nvSpPr>
        <p:spPr>
          <a:xfrm>
            <a:off x="35496" y="6021288"/>
            <a:ext cx="6480720" cy="830997"/>
          </a:xfrm>
          <a:prstGeom prst="rect">
            <a:avLst/>
          </a:prstGeom>
        </p:spPr>
        <p:txBody>
          <a:bodyPr wrap="square">
            <a:spAutoFit/>
          </a:bodyPr>
          <a:lstStyle/>
          <a:p>
            <a:pPr marL="342900" indent="-342900">
              <a:buAutoNum type="arabicPeriod"/>
            </a:pPr>
            <a:r>
              <a:rPr lang="en-GB" sz="1600" dirty="0" err="1">
                <a:latin typeface="Arial" panose="020B0604020202020204" pitchFamily="34" charset="0"/>
                <a:cs typeface="Arial" panose="020B0604020202020204" pitchFamily="34" charset="0"/>
              </a:rPr>
              <a:t>Soetaert</a:t>
            </a:r>
            <a:r>
              <a:rPr lang="en-GB" sz="1600" dirty="0">
                <a:latin typeface="Arial" panose="020B0604020202020204" pitchFamily="34" charset="0"/>
                <a:cs typeface="Arial" panose="020B0604020202020204" pitchFamily="34" charset="0"/>
              </a:rPr>
              <a:t> </a:t>
            </a:r>
            <a:r>
              <a:rPr lang="en-GB" sz="1600" i="1" dirty="0" smtClean="0">
                <a:latin typeface="Arial" panose="020B0604020202020204" pitchFamily="34" charset="0"/>
                <a:cs typeface="Arial" panose="020B0604020202020204" pitchFamily="34" charset="0"/>
              </a:rPr>
              <a:t>et al. J Med </a:t>
            </a:r>
            <a:r>
              <a:rPr lang="en-GB" sz="1600" i="1" dirty="0" err="1" smtClean="0">
                <a:latin typeface="Arial" panose="020B0604020202020204" pitchFamily="34" charset="0"/>
                <a:cs typeface="Arial" panose="020B0604020202020204" pitchFamily="34" charset="0"/>
              </a:rPr>
              <a:t>Microbiol</a:t>
            </a:r>
            <a:r>
              <a:rPr lang="en-GB" sz="1600" i="1" dirty="0" smtClean="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 2016;65:1307-10.</a:t>
            </a:r>
            <a:endParaRPr lang="en-GB" sz="1600" dirty="0">
              <a:latin typeface="Arial" panose="020B0604020202020204" pitchFamily="34" charset="0"/>
              <a:cs typeface="Arial" panose="020B0604020202020204" pitchFamily="34" charset="0"/>
            </a:endParaRPr>
          </a:p>
          <a:p>
            <a:pPr marL="342900" indent="-342900">
              <a:buAutoNum type="arabicPeriod"/>
            </a:pPr>
            <a:r>
              <a:rPr lang="en-GB" sz="1600" dirty="0" err="1" smtClean="0">
                <a:latin typeface="Arial" panose="020B0604020202020204" pitchFamily="34" charset="0"/>
                <a:cs typeface="Arial" panose="020B0604020202020204" pitchFamily="34" charset="0"/>
              </a:rPr>
              <a:t>Trudzinski</a:t>
            </a:r>
            <a:r>
              <a:rPr lang="en-GB" sz="1600" dirty="0" smtClean="0">
                <a:latin typeface="Arial" panose="020B0604020202020204" pitchFamily="34" charset="0"/>
                <a:cs typeface="Arial" panose="020B0604020202020204" pitchFamily="34" charset="0"/>
              </a:rPr>
              <a:t> </a:t>
            </a:r>
            <a:r>
              <a:rPr lang="en-GB" sz="1600" i="1" dirty="0" smtClean="0">
                <a:latin typeface="Arial" panose="020B0604020202020204" pitchFamily="34" charset="0"/>
                <a:cs typeface="Arial" panose="020B0604020202020204" pitchFamily="34" charset="0"/>
              </a:rPr>
              <a:t>et al. </a:t>
            </a:r>
            <a:r>
              <a:rPr lang="en-GB" sz="1600" i="1" dirty="0" err="1" smtClean="0">
                <a:latin typeface="Arial" panose="020B0604020202020204" pitchFamily="34" charset="0"/>
                <a:cs typeface="Arial" panose="020B0604020202020204" pitchFamily="34" charset="0"/>
              </a:rPr>
              <a:t>Eurosurveill</a:t>
            </a:r>
            <a:r>
              <a:rPr lang="en-GB" sz="1600" dirty="0" smtClean="0">
                <a:latin typeface="Arial" panose="020B0604020202020204" pitchFamily="34" charset="0"/>
                <a:cs typeface="Arial" panose="020B0604020202020204" pitchFamily="34" charset="0"/>
              </a:rPr>
              <a:t> 2016;21:pii:30398.</a:t>
            </a:r>
          </a:p>
          <a:p>
            <a:pPr marL="342900" indent="-342900">
              <a:buAutoNum type="arabicPeriod"/>
            </a:pPr>
            <a:r>
              <a:rPr lang="en-GB" sz="1600" dirty="0">
                <a:latin typeface="Arial" panose="020B0604020202020204" pitchFamily="34" charset="0"/>
                <a:cs typeface="Arial" panose="020B0604020202020204" pitchFamily="34" charset="0"/>
              </a:rPr>
              <a:t>Perkins </a:t>
            </a:r>
            <a:r>
              <a:rPr lang="en-GB" sz="1600" i="1" dirty="0" smtClean="0">
                <a:latin typeface="Arial" panose="020B0604020202020204" pitchFamily="34" charset="0"/>
                <a:cs typeface="Arial" panose="020B0604020202020204" pitchFamily="34" charset="0"/>
              </a:rPr>
              <a:t>et al. MMWR </a:t>
            </a:r>
            <a:r>
              <a:rPr lang="en-GB" sz="1600" dirty="0" smtClean="0">
                <a:latin typeface="Arial" panose="020B0604020202020204" pitchFamily="34" charset="0"/>
                <a:cs typeface="Arial" panose="020B0604020202020204" pitchFamily="34" charset="0"/>
              </a:rPr>
              <a:t>2016;65):1117-8</a:t>
            </a:r>
            <a:r>
              <a:rPr lang="en-GB" sz="16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352319026"/>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questions</a:t>
            </a:r>
            <a:endParaRPr lang="en-GB" dirty="0"/>
          </a:p>
        </p:txBody>
      </p:sp>
      <p:sp>
        <p:nvSpPr>
          <p:cNvPr id="3" name="Content Placeholder 2"/>
          <p:cNvSpPr>
            <a:spLocks noGrp="1"/>
          </p:cNvSpPr>
          <p:nvPr>
            <p:ph idx="1"/>
          </p:nvPr>
        </p:nvSpPr>
        <p:spPr/>
        <p:txBody>
          <a:bodyPr>
            <a:normAutofit/>
          </a:bodyPr>
          <a:lstStyle/>
          <a:p>
            <a:pPr lvl="0"/>
            <a:r>
              <a:rPr lang="en-GB" dirty="0"/>
              <a:t>Is this the surgical outcome to focus on? </a:t>
            </a:r>
            <a:endParaRPr lang="en-GB" dirty="0" smtClean="0"/>
          </a:p>
          <a:p>
            <a:pPr lvl="0"/>
            <a:r>
              <a:rPr lang="en-GB" dirty="0" smtClean="0"/>
              <a:t>Are </a:t>
            </a:r>
            <a:r>
              <a:rPr lang="en-GB" dirty="0"/>
              <a:t>the HCUs fit for purpose? </a:t>
            </a:r>
            <a:endParaRPr lang="en-GB" dirty="0" smtClean="0"/>
          </a:p>
          <a:p>
            <a:pPr lvl="0"/>
            <a:r>
              <a:rPr lang="en-GB" dirty="0" smtClean="0"/>
              <a:t>What </a:t>
            </a:r>
            <a:r>
              <a:rPr lang="en-GB" dirty="0"/>
              <a:t>do we do about it? </a:t>
            </a:r>
            <a:endParaRPr lang="en-GB" dirty="0" smtClean="0"/>
          </a:p>
          <a:p>
            <a:pPr lvl="0"/>
            <a:r>
              <a:rPr lang="en-GB" dirty="0" smtClean="0"/>
              <a:t>Is </a:t>
            </a:r>
            <a:r>
              <a:rPr lang="en-GB" dirty="0"/>
              <a:t>this the tip of the iceberg? </a:t>
            </a:r>
            <a:endParaRPr lang="en-GB" dirty="0" smtClean="0"/>
          </a:p>
          <a:p>
            <a:pPr lvl="0"/>
            <a:r>
              <a:rPr lang="en-GB" dirty="0" smtClean="0"/>
              <a:t>Why </a:t>
            </a:r>
            <a:r>
              <a:rPr lang="en-GB" dirty="0"/>
              <a:t>is it getting worse? </a:t>
            </a:r>
            <a:endParaRPr lang="en-GB" dirty="0" smtClean="0"/>
          </a:p>
          <a:p>
            <a:pPr lvl="0"/>
            <a:r>
              <a:rPr lang="en-GB" dirty="0" smtClean="0"/>
              <a:t>Is there a role for stand-alone air disinfection units to mitigate the HCU risk?</a:t>
            </a:r>
            <a:endParaRPr lang="en-GB" dirty="0"/>
          </a:p>
        </p:txBody>
      </p:sp>
    </p:spTree>
    <p:extLst>
      <p:ext uri="{BB962C8B-B14F-4D97-AF65-F5344CB8AC3E}">
        <p14:creationId xmlns:p14="http://schemas.microsoft.com/office/powerpoint/2010/main" val="2291957115"/>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332656"/>
            <a:ext cx="8496944" cy="5816977"/>
          </a:xfrm>
          <a:prstGeom prst="rect">
            <a:avLst/>
          </a:prstGeom>
          <a:noFill/>
        </p:spPr>
        <p:txBody>
          <a:bodyPr wrap="square" rtlCol="0">
            <a:spAutoFit/>
          </a:bodyPr>
          <a:lstStyle/>
          <a:p>
            <a:r>
              <a:rPr lang="en-GB" sz="3200" b="1" dirty="0">
                <a:latin typeface="Arial" pitchFamily="34" charset="0"/>
                <a:cs typeface="Arial" pitchFamily="34" charset="0"/>
              </a:rPr>
              <a:t>Using a stand-alone air disinfection unit to reduce the risk from contaminated aerosols from heater-cooler units used for cardiothoracic </a:t>
            </a:r>
            <a:r>
              <a:rPr lang="en-GB" sz="3200" b="1" dirty="0" smtClean="0">
                <a:latin typeface="Arial" pitchFamily="34" charset="0"/>
                <a:cs typeface="Arial" pitchFamily="34" charset="0"/>
              </a:rPr>
              <a:t>surgery</a:t>
            </a:r>
          </a:p>
          <a:p>
            <a:endParaRPr lang="en-GB" sz="3200" dirty="0" smtClean="0">
              <a:latin typeface="Arial" pitchFamily="34" charset="0"/>
              <a:cs typeface="Arial" pitchFamily="34" charset="0"/>
            </a:endParaRPr>
          </a:p>
          <a:p>
            <a:r>
              <a:rPr lang="en-GB" sz="2800" dirty="0">
                <a:latin typeface="Arial" pitchFamily="34" charset="0"/>
                <a:cs typeface="Arial" pitchFamily="34" charset="0"/>
              </a:rPr>
              <a:t>Eleonora Dyakova, Siddharth Mookerjee, </a:t>
            </a:r>
            <a:endParaRPr lang="en-GB" sz="2800" dirty="0" smtClean="0">
              <a:latin typeface="Arial" pitchFamily="34" charset="0"/>
              <a:cs typeface="Arial" pitchFamily="34" charset="0"/>
            </a:endParaRPr>
          </a:p>
          <a:p>
            <a:r>
              <a:rPr lang="en-GB" sz="2800" dirty="0" smtClean="0">
                <a:latin typeface="Arial" pitchFamily="34" charset="0"/>
                <a:cs typeface="Arial" pitchFamily="34" charset="0"/>
              </a:rPr>
              <a:t>Moya </a:t>
            </a:r>
            <a:r>
              <a:rPr lang="en-GB" sz="2800" dirty="0">
                <a:latin typeface="Arial" pitchFamily="34" charset="0"/>
                <a:cs typeface="Arial" pitchFamily="34" charset="0"/>
              </a:rPr>
              <a:t>Alexander, Hugo Donaldson, Henry Bishop, </a:t>
            </a:r>
            <a:endParaRPr lang="en-GB" sz="2800" dirty="0" smtClean="0">
              <a:latin typeface="Arial" pitchFamily="34" charset="0"/>
              <a:cs typeface="Arial" pitchFamily="34" charset="0"/>
            </a:endParaRPr>
          </a:p>
          <a:p>
            <a:r>
              <a:rPr lang="en-GB" sz="2800" dirty="0" smtClean="0">
                <a:latin typeface="Arial" pitchFamily="34" charset="0"/>
                <a:cs typeface="Arial" pitchFamily="34" charset="0"/>
              </a:rPr>
              <a:t>Danni </a:t>
            </a:r>
            <a:r>
              <a:rPr lang="en-GB" sz="2800" dirty="0">
                <a:latin typeface="Arial" pitchFamily="34" charset="0"/>
                <a:cs typeface="Arial" pitchFamily="34" charset="0"/>
              </a:rPr>
              <a:t>Owens, Gillian Bleeze, Anan Ghazy, </a:t>
            </a:r>
            <a:endParaRPr lang="en-GB" sz="2800" dirty="0" smtClean="0">
              <a:latin typeface="Arial" pitchFamily="34" charset="0"/>
              <a:cs typeface="Arial" pitchFamily="34" charset="0"/>
            </a:endParaRPr>
          </a:p>
          <a:p>
            <a:r>
              <a:rPr lang="en-GB" sz="2800" dirty="0" smtClean="0">
                <a:latin typeface="Arial" pitchFamily="34" charset="0"/>
                <a:cs typeface="Arial" pitchFamily="34" charset="0"/>
              </a:rPr>
              <a:t>Kathy </a:t>
            </a:r>
            <a:r>
              <a:rPr lang="en-GB" sz="2800" dirty="0">
                <a:latin typeface="Arial" pitchFamily="34" charset="0"/>
                <a:cs typeface="Arial" pitchFamily="34" charset="0"/>
              </a:rPr>
              <a:t>Bamford, </a:t>
            </a:r>
            <a:r>
              <a:rPr lang="en-GB" sz="2800" dirty="0" smtClean="0">
                <a:latin typeface="Arial" pitchFamily="34" charset="0"/>
                <a:cs typeface="Arial" pitchFamily="34" charset="0"/>
              </a:rPr>
              <a:t>Jon Otter</a:t>
            </a:r>
          </a:p>
          <a:p>
            <a:endParaRPr lang="en-GB" sz="2000" dirty="0" smtClean="0">
              <a:latin typeface="Arial" pitchFamily="34" charset="0"/>
              <a:cs typeface="Arial" pitchFamily="34" charset="0"/>
            </a:endParaRPr>
          </a:p>
          <a:p>
            <a:r>
              <a:rPr lang="en-GB" sz="2000" dirty="0" smtClean="0">
                <a:latin typeface="Arial" pitchFamily="34" charset="0"/>
                <a:cs typeface="Arial" pitchFamily="34" charset="0"/>
              </a:rPr>
              <a:t>Imperial College London / Imperial College Healthcare NHS Trust</a:t>
            </a:r>
          </a:p>
          <a:p>
            <a:endParaRPr lang="en-GB" sz="2000" dirty="0" smtClean="0">
              <a:latin typeface="Arial" pitchFamily="34" charset="0"/>
              <a:cs typeface="Arial" pitchFamily="34" charset="0"/>
            </a:endParaRPr>
          </a:p>
          <a:p>
            <a:pPr marL="342900" indent="-342900">
              <a:buFont typeface="Wingdings"/>
              <a:buChar char="*"/>
            </a:pPr>
            <a:r>
              <a:rPr lang="en-GB" sz="2000" dirty="0" smtClean="0">
                <a:latin typeface="Arial" pitchFamily="34" charset="0"/>
                <a:cs typeface="Arial" pitchFamily="34" charset="0"/>
                <a:sym typeface="Wingdings"/>
              </a:rPr>
              <a:t> </a:t>
            </a:r>
            <a:r>
              <a:rPr lang="en-GB" sz="2000" dirty="0" smtClean="0">
                <a:latin typeface="Arial" pitchFamily="34" charset="0"/>
                <a:cs typeface="Arial" pitchFamily="34" charset="0"/>
                <a:sym typeface="Wingdings"/>
                <a:hlinkClick r:id="rId3"/>
              </a:rPr>
              <a:t>j.otter@imperial.ac.uk</a:t>
            </a:r>
            <a:r>
              <a:rPr lang="en-GB" sz="2000" dirty="0" smtClean="0">
                <a:latin typeface="Arial" pitchFamily="34" charset="0"/>
                <a:cs typeface="Arial" pitchFamily="34" charset="0"/>
                <a:sym typeface="Wingdings"/>
              </a:rPr>
              <a:t>      </a:t>
            </a:r>
            <a:endParaRPr lang="en-GB" sz="2000" dirty="0">
              <a:latin typeface="Arial" pitchFamily="34" charset="0"/>
              <a:cs typeface="Arial" pitchFamily="34" charset="0"/>
              <a:sym typeface="Wingdings"/>
            </a:endParaRPr>
          </a:p>
          <a:p>
            <a:r>
              <a:rPr lang="en-GB" sz="2000" dirty="0" smtClean="0">
                <a:latin typeface="Arial" pitchFamily="34" charset="0"/>
                <a:cs typeface="Arial" pitchFamily="34" charset="0"/>
                <a:sym typeface="Wingdings"/>
              </a:rPr>
              <a:t>     @</a:t>
            </a:r>
            <a:r>
              <a:rPr lang="en-GB" sz="2000" dirty="0" err="1" smtClean="0">
                <a:latin typeface="Arial" pitchFamily="34" charset="0"/>
                <a:cs typeface="Arial" pitchFamily="34" charset="0"/>
                <a:sym typeface="Wingdings"/>
              </a:rPr>
              <a:t>jonotter</a:t>
            </a:r>
            <a:endParaRPr lang="en-GB" sz="2000" dirty="0" smtClean="0">
              <a:latin typeface="Arial" pitchFamily="34" charset="0"/>
              <a:cs typeface="Arial" pitchFamily="34" charset="0"/>
              <a:sym typeface="Wingdings"/>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7348" y="5733256"/>
            <a:ext cx="390236" cy="390236"/>
          </a:xfrm>
          <a:prstGeom prst="rect">
            <a:avLst/>
          </a:prstGeom>
        </p:spPr>
      </p:pic>
    </p:spTree>
    <p:extLst>
      <p:ext uri="{BB962C8B-B14F-4D97-AF65-F5344CB8AC3E}">
        <p14:creationId xmlns:p14="http://schemas.microsoft.com/office/powerpoint/2010/main" val="4032361984"/>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2037</TotalTime>
  <Words>1114</Words>
  <Application>Microsoft Office PowerPoint</Application>
  <PresentationFormat>On-screen Show (4:3)</PresentationFormat>
  <Paragraphs>209</Paragraphs>
  <Slides>17</Slides>
  <Notes>5</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Heater-cooler units (HCUs)</vt:lpstr>
      <vt:lpstr>Wholly unsatisfactory design</vt:lpstr>
      <vt:lpstr>Aerosol tests</vt:lpstr>
      <vt:lpstr>UK situation</vt:lpstr>
      <vt:lpstr>Risk assessment</vt:lpstr>
      <vt:lpstr>Mitigating / managing the risk</vt:lpstr>
      <vt:lpstr>Methods</vt:lpstr>
      <vt:lpstr>Mean fungal count in test vs. control theatres before, during, and after air disinfection unit use</vt:lpstr>
      <vt:lpstr>Trend in fungal counts</vt:lpstr>
      <vt:lpstr>Commissioning the air handling unit</vt:lpstr>
      <vt:lpstr>Impact of different settings</vt:lpstr>
      <vt:lpstr>Enhanced decontamination</vt:lpstr>
      <vt:lpstr>Enhanced decon…failed!</vt:lpstr>
      <vt:lpstr>Discussion points</vt:lpstr>
      <vt:lpstr>Key questions</vt:lpstr>
      <vt:lpstr>PowerPoint Presentation</vt:lpstr>
    </vt:vector>
  </TitlesOfParts>
  <Company>Bioquell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 Otter</dc:creator>
  <cp:lastModifiedBy>Jon Otter</cp:lastModifiedBy>
  <cp:revision>90</cp:revision>
  <dcterms:created xsi:type="dcterms:W3CDTF">2015-03-09T16:50:51Z</dcterms:created>
  <dcterms:modified xsi:type="dcterms:W3CDTF">2017-09-19T10:18:34Z</dcterms:modified>
</cp:coreProperties>
</file>