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79" r:id="rId3"/>
    <p:sldId id="380" r:id="rId4"/>
    <p:sldId id="375" r:id="rId5"/>
    <p:sldId id="381" r:id="rId6"/>
    <p:sldId id="382" r:id="rId7"/>
    <p:sldId id="377" r:id="rId8"/>
    <p:sldId id="384" r:id="rId9"/>
    <p:sldId id="383" r:id="rId10"/>
    <p:sldId id="398" r:id="rId11"/>
    <p:sldId id="386" r:id="rId12"/>
    <p:sldId id="389" r:id="rId13"/>
    <p:sldId id="390" r:id="rId14"/>
    <p:sldId id="391" r:id="rId15"/>
    <p:sldId id="397" r:id="rId16"/>
    <p:sldId id="394" r:id="rId17"/>
    <p:sldId id="392" r:id="rId18"/>
    <p:sldId id="396" r:id="rId19"/>
    <p:sldId id="399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69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2593" autoAdjust="0"/>
  </p:normalViewPr>
  <p:slideViewPr>
    <p:cSldViewPr>
      <p:cViewPr>
        <p:scale>
          <a:sx n="80" d="100"/>
          <a:sy n="80" d="100"/>
        </p:scale>
        <p:origin x="-99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PS%20abstracts\Multiple%20CPE%20outbreaks\160920%20Multiple%20CPE%20outbreaks%20Epi%20curve_20%2009%20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Screening\1%202%203\160313%201%202%20and%203%20timeline%20screens%20vs%20consecutive%20screens_summar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Screening\1%202%203\160313%201%202%20and%203%20timeline%20screens%20vs%20consecutive%20screens_summar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Screening\1%202%203\160313%201%202%20and%203%20timeline%20screens%20vs%20consecutive%20screens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593673166749588E-2"/>
          <c:y val="2.4487530062926234E-2"/>
          <c:w val="0.90757826425083199"/>
          <c:h val="0.822201954202582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'CPO ENT NF graphs'!$B$2</c:f>
              <c:strCache>
                <c:ptCount val="1"/>
                <c:pt idx="0">
                  <c:v>Klebsiella pneumoniae NDM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graphs'!$B$3:$B$29</c:f>
              <c:numCache>
                <c:formatCode>General</c:formatCode>
                <c:ptCount val="27"/>
                <c:pt idx="4" formatCode="0">
                  <c:v>1</c:v>
                </c:pt>
                <c:pt idx="11" formatCode="0">
                  <c:v>2</c:v>
                </c:pt>
                <c:pt idx="12" formatCode="0">
                  <c:v>11</c:v>
                </c:pt>
                <c:pt idx="13" formatCode="0">
                  <c:v>7</c:v>
                </c:pt>
                <c:pt idx="14" formatCode="0">
                  <c:v>7</c:v>
                </c:pt>
                <c:pt idx="15" formatCode="0">
                  <c:v>5</c:v>
                </c:pt>
                <c:pt idx="16" formatCode="0">
                  <c:v>4</c:v>
                </c:pt>
                <c:pt idx="17" formatCode="0">
                  <c:v>1</c:v>
                </c:pt>
                <c:pt idx="18" formatCode="0">
                  <c:v>2</c:v>
                </c:pt>
              </c:numCache>
            </c:numRef>
          </c:val>
        </c:ser>
        <c:ser>
          <c:idx val="1"/>
          <c:order val="1"/>
          <c:tx>
            <c:strRef>
              <c:f>'CPO ENT NF graphs'!$C$2</c:f>
              <c:strCache>
                <c:ptCount val="1"/>
                <c:pt idx="0">
                  <c:v>Klebsiella sp. GES-5 outbreak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graphs'!$C$3:$C$29</c:f>
              <c:numCache>
                <c:formatCode>General</c:formatCode>
                <c:ptCount val="27"/>
                <c:pt idx="4" formatCode="0">
                  <c:v>1</c:v>
                </c:pt>
                <c:pt idx="8" formatCode="0">
                  <c:v>2</c:v>
                </c:pt>
                <c:pt idx="17" formatCode="0">
                  <c:v>6</c:v>
                </c:pt>
                <c:pt idx="18" formatCode="0">
                  <c:v>2</c:v>
                </c:pt>
                <c:pt idx="19" formatCode="0">
                  <c:v>2</c:v>
                </c:pt>
                <c:pt idx="20" formatCode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'CPO ENT NF graphs'!$D$2</c:f>
              <c:strCache>
                <c:ptCount val="1"/>
                <c:pt idx="0">
                  <c:v>Klebsiella pneumoniae OXA-48 outbreak 1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graphs'!$D$3:$D$29</c:f>
              <c:numCache>
                <c:formatCode>General</c:formatCode>
                <c:ptCount val="27"/>
                <c:pt idx="13" formatCode="0">
                  <c:v>3</c:v>
                </c:pt>
                <c:pt idx="14" formatCode="0">
                  <c:v>2</c:v>
                </c:pt>
                <c:pt idx="16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'CPO ENT NF graphs'!$E$2</c:f>
              <c:strCache>
                <c:ptCount val="1"/>
                <c:pt idx="0">
                  <c:v>Klebsiella pneumoniae NDM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graphs'!$E$3:$E$29</c:f>
              <c:numCache>
                <c:formatCode>General</c:formatCode>
                <c:ptCount val="27"/>
                <c:pt idx="17" formatCode="0">
                  <c:v>1</c:v>
                </c:pt>
                <c:pt idx="18" formatCode="0">
                  <c:v>1</c:v>
                </c:pt>
                <c:pt idx="19" formatCode="0">
                  <c:v>1</c:v>
                </c:pt>
                <c:pt idx="21" formatCode="0">
                  <c:v>1</c:v>
                </c:pt>
              </c:numCache>
            </c:numRef>
          </c:val>
        </c:ser>
        <c:ser>
          <c:idx val="4"/>
          <c:order val="4"/>
          <c:tx>
            <c:strRef>
              <c:f>'CPO ENT NF graphs'!$F$2</c:f>
              <c:strCache>
                <c:ptCount val="1"/>
                <c:pt idx="0">
                  <c:v>Klebsiella pneumoniae OXA-48 outbreak 2</c:v>
                </c:pt>
              </c:strCache>
            </c:strRef>
          </c:tx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graphs'!$F$3:$F$29</c:f>
              <c:numCache>
                <c:formatCode>General</c:formatCode>
                <c:ptCount val="27"/>
                <c:pt idx="20" formatCode="0">
                  <c:v>1</c:v>
                </c:pt>
                <c:pt idx="21" formatCode="0">
                  <c:v>2</c:v>
                </c:pt>
                <c:pt idx="22" formatCode="0">
                  <c:v>1</c:v>
                </c:pt>
                <c:pt idx="23" formatCode="0">
                  <c:v>3</c:v>
                </c:pt>
              </c:numCache>
            </c:numRef>
          </c:val>
        </c:ser>
        <c:ser>
          <c:idx val="5"/>
          <c:order val="5"/>
          <c:tx>
            <c:strRef>
              <c:f>'CPO ENT NF graphs'!$G$2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numRef>
              <c:f>'CPO ENT NF graphs'!$A$3:$A$29</c:f>
              <c:numCache>
                <c:formatCode>mmm\-yy</c:formatCode>
                <c:ptCount val="2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</c:numCache>
            </c:numRef>
          </c:cat>
          <c:val>
            <c:numRef>
              <c:f>'CPO ENT NF graphs'!$G$3:$G$29</c:f>
              <c:numCache>
                <c:formatCode>0</c:formatCode>
                <c:ptCount val="2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4</c:v>
                </c:pt>
                <c:pt idx="15">
                  <c:v>10</c:v>
                </c:pt>
                <c:pt idx="16">
                  <c:v>11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24</c:v>
                </c:pt>
                <c:pt idx="21">
                  <c:v>26</c:v>
                </c:pt>
                <c:pt idx="22">
                  <c:v>22</c:v>
                </c:pt>
                <c:pt idx="23">
                  <c:v>8</c:v>
                </c:pt>
                <c:pt idx="24">
                  <c:v>11</c:v>
                </c:pt>
                <c:pt idx="25">
                  <c:v>13</c:v>
                </c:pt>
                <c:pt idx="26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5475968"/>
        <c:axId val="95481856"/>
      </c:barChart>
      <c:dateAx>
        <c:axId val="954759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95481856"/>
        <c:crosses val="autoZero"/>
        <c:auto val="1"/>
        <c:lblOffset val="100"/>
        <c:baseTimeUnit val="months"/>
      </c:dateAx>
      <c:valAx>
        <c:axId val="954818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</a:t>
                </a:r>
              </a:p>
            </c:rich>
          </c:tx>
          <c:layout>
            <c:manualLayout>
              <c:xMode val="edge"/>
              <c:yMode val="edge"/>
              <c:x val="0"/>
              <c:y val="0.273809403572763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5475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5284546375189087E-2"/>
          <c:y val="3.7599512182305443E-2"/>
          <c:w val="0.38893982399391519"/>
          <c:h val="0.331141291972465"/>
        </c:manualLayout>
      </c:layout>
      <c:overlay val="0"/>
      <c:txPr>
        <a:bodyPr/>
        <a:lstStyle/>
        <a:p>
          <a:pPr>
            <a:defRPr sz="1000"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1849656822792"/>
          <c:y val="0.10513052446908884"/>
          <c:w val="0.53434426656625178"/>
          <c:h val="0.68577517091799078"/>
        </c:manualLayout>
      </c:layout>
      <c:lineChart>
        <c:grouping val="standard"/>
        <c:varyColors val="0"/>
        <c:ser>
          <c:idx val="0"/>
          <c:order val="0"/>
          <c:tx>
            <c:strRef>
              <c:f>Sheet1!$H$15</c:f>
              <c:strCache>
                <c:ptCount val="1"/>
                <c:pt idx="0">
                  <c:v>Gram-negative bacteria</c:v>
                </c:pt>
              </c:strCache>
            </c:strRef>
          </c:tx>
          <c:cat>
            <c:strRef>
              <c:f>Sheet1!$I$14:$K$14</c:f>
              <c:strCache>
                <c:ptCount val="3"/>
                <c:pt idx="0">
                  <c:v>1 (n=7666)</c:v>
                </c:pt>
                <c:pt idx="1">
                  <c:v>2-3  (n=2168)</c:v>
                </c:pt>
                <c:pt idx="2">
                  <c:v>4-5 (n=1544)</c:v>
                </c:pt>
              </c:strCache>
            </c:strRef>
          </c:cat>
          <c:val>
            <c:numRef>
              <c:f>Sheet1!$I$15:$K$15</c:f>
              <c:numCache>
                <c:formatCode>0.00%</c:formatCode>
                <c:ptCount val="3"/>
                <c:pt idx="0">
                  <c:v>2.621967127576311E-2</c:v>
                </c:pt>
                <c:pt idx="1">
                  <c:v>2.3985239852398525E-2</c:v>
                </c:pt>
                <c:pt idx="2">
                  <c:v>3.6269430051813469E-2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Sheet1!$H$16</c:f>
              <c:strCache>
                <c:ptCount val="1"/>
                <c:pt idx="0">
                  <c:v>Enterobacteriaceae</c:v>
                </c:pt>
              </c:strCache>
            </c:strRef>
          </c:tx>
          <c:cat>
            <c:strRef>
              <c:f>Sheet1!$I$14:$K$14</c:f>
              <c:strCache>
                <c:ptCount val="3"/>
                <c:pt idx="0">
                  <c:v>1 (n=7666)</c:v>
                </c:pt>
                <c:pt idx="1">
                  <c:v>2-3  (n=2168)</c:v>
                </c:pt>
                <c:pt idx="2">
                  <c:v>4-5 (n=1544)</c:v>
                </c:pt>
              </c:strCache>
            </c:strRef>
          </c:cat>
          <c:val>
            <c:numRef>
              <c:f>Sheet1!$I$16:$K$16</c:f>
              <c:numCache>
                <c:formatCode>0.00%</c:formatCode>
                <c:ptCount val="3"/>
                <c:pt idx="0">
                  <c:v>1.7740673102008872E-2</c:v>
                </c:pt>
                <c:pt idx="1">
                  <c:v>1.9372693726937271E-2</c:v>
                </c:pt>
                <c:pt idx="2">
                  <c:v>3.0440414507772021E-2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Sheet1!$H$17</c:f>
              <c:strCache>
                <c:ptCount val="1"/>
                <c:pt idx="0">
                  <c:v>Resistant Enterobacteriaceae</c:v>
                </c:pt>
              </c:strCache>
            </c:strRef>
          </c:tx>
          <c:cat>
            <c:strRef>
              <c:f>Sheet1!$I$14:$K$14</c:f>
              <c:strCache>
                <c:ptCount val="3"/>
                <c:pt idx="0">
                  <c:v>1 (n=7666)</c:v>
                </c:pt>
                <c:pt idx="1">
                  <c:v>2-3  (n=2168)</c:v>
                </c:pt>
                <c:pt idx="2">
                  <c:v>4-5 (n=1544)</c:v>
                </c:pt>
              </c:strCache>
            </c:strRef>
          </c:cat>
          <c:val>
            <c:numRef>
              <c:f>Sheet1!$I$17:$K$17</c:f>
              <c:numCache>
                <c:formatCode>0.00%</c:formatCode>
                <c:ptCount val="3"/>
                <c:pt idx="0">
                  <c:v>1.4870858335507435E-2</c:v>
                </c:pt>
                <c:pt idx="1">
                  <c:v>1.522140221402214E-2</c:v>
                </c:pt>
                <c:pt idx="2">
                  <c:v>2.072538860103627E-2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Sheet1!$H$18</c:f>
              <c:strCache>
                <c:ptCount val="1"/>
                <c:pt idx="0">
                  <c:v>CPE</c:v>
                </c:pt>
              </c:strCache>
            </c:strRef>
          </c:tx>
          <c:cat>
            <c:strRef>
              <c:f>Sheet1!$I$14:$K$14</c:f>
              <c:strCache>
                <c:ptCount val="3"/>
                <c:pt idx="0">
                  <c:v>1 (n=7666)</c:v>
                </c:pt>
                <c:pt idx="1">
                  <c:v>2-3  (n=2168)</c:v>
                </c:pt>
                <c:pt idx="2">
                  <c:v>4-5 (n=1544)</c:v>
                </c:pt>
              </c:strCache>
            </c:strRef>
          </c:cat>
          <c:val>
            <c:numRef>
              <c:f>Sheet1!$I$18:$K$18</c:f>
              <c:numCache>
                <c:formatCode>0.00%</c:formatCode>
                <c:ptCount val="3"/>
                <c:pt idx="0">
                  <c:v>4.8265066527524133E-3</c:v>
                </c:pt>
                <c:pt idx="1">
                  <c:v>4.6125461254612546E-3</c:v>
                </c:pt>
                <c:pt idx="2">
                  <c:v>5.8290155440414507E-3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688576"/>
        <c:axId val="95694848"/>
      </c:lineChart>
      <c:catAx>
        <c:axId val="95688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Days from admission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95694848"/>
        <c:crosses val="autoZero"/>
        <c:auto val="1"/>
        <c:lblAlgn val="ctr"/>
        <c:lblOffset val="100"/>
        <c:noMultiLvlLbl val="0"/>
      </c:catAx>
      <c:valAx>
        <c:axId val="95694848"/>
        <c:scaling>
          <c:orientation val="minMax"/>
          <c:max val="7.0000000000000007E-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patients</a:t>
                </a:r>
              </a:p>
            </c:rich>
          </c:tx>
          <c:layout>
            <c:manualLayout>
              <c:xMode val="edge"/>
              <c:yMode val="edge"/>
              <c:x val="2.7778378606900119E-3"/>
              <c:y val="0.21906438256445801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crossAx val="95688576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7988955012864849"/>
          <c:y val="0.14822067863106422"/>
          <c:w val="0.30762412829252994"/>
          <c:h val="0.537718860425126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1849656822792"/>
          <c:y val="6.12949571259759E-2"/>
          <c:w val="0.53434426656625178"/>
          <c:h val="0.68101418865917251"/>
        </c:manualLayout>
      </c:layout>
      <c:lineChart>
        <c:grouping val="standard"/>
        <c:varyColors val="0"/>
        <c:ser>
          <c:idx val="0"/>
          <c:order val="0"/>
          <c:tx>
            <c:strRef>
              <c:f>Sheet1!$H$5</c:f>
              <c:strCache>
                <c:ptCount val="1"/>
                <c:pt idx="0">
                  <c:v>Gram-negative bacteria</c:v>
                </c:pt>
              </c:strCache>
            </c:strRef>
          </c:tx>
          <c:cat>
            <c:strRef>
              <c:f>Sheet1!$I$4:$K$4</c:f>
              <c:strCache>
                <c:ptCount val="3"/>
                <c:pt idx="0">
                  <c:v>1</c:v>
                </c:pt>
                <c:pt idx="1">
                  <c:v>2-3</c:v>
                </c:pt>
                <c:pt idx="2">
                  <c:v>4-5</c:v>
                </c:pt>
              </c:strCache>
            </c:strRef>
          </c:cat>
          <c:val>
            <c:numRef>
              <c:f>Sheet1!$I$5:$K$5</c:f>
              <c:numCache>
                <c:formatCode>0.00%</c:formatCode>
                <c:ptCount val="3"/>
                <c:pt idx="0">
                  <c:v>2.2624434389140271E-2</c:v>
                </c:pt>
                <c:pt idx="1">
                  <c:v>1.3574660633484163E-2</c:v>
                </c:pt>
                <c:pt idx="2">
                  <c:v>3.1674208144796379E-2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Sheet1!$H$6</c:f>
              <c:strCache>
                <c:ptCount val="1"/>
                <c:pt idx="0">
                  <c:v>Enterobacteriaceae</c:v>
                </c:pt>
              </c:strCache>
            </c:strRef>
          </c:tx>
          <c:cat>
            <c:strRef>
              <c:f>Sheet1!$I$4:$K$4</c:f>
              <c:strCache>
                <c:ptCount val="3"/>
                <c:pt idx="0">
                  <c:v>1</c:v>
                </c:pt>
                <c:pt idx="1">
                  <c:v>2-3</c:v>
                </c:pt>
                <c:pt idx="2">
                  <c:v>4-5</c:v>
                </c:pt>
              </c:strCache>
            </c:strRef>
          </c:cat>
          <c:val>
            <c:numRef>
              <c:f>Sheet1!$I$6:$K$6</c:f>
              <c:numCache>
                <c:formatCode>0.00%</c:formatCode>
                <c:ptCount val="3"/>
                <c:pt idx="0">
                  <c:v>1.8099547511312219E-2</c:v>
                </c:pt>
                <c:pt idx="1">
                  <c:v>9.0497737556561094E-3</c:v>
                </c:pt>
                <c:pt idx="2">
                  <c:v>2.2624434389140271E-2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Sheet1!$H$7</c:f>
              <c:strCache>
                <c:ptCount val="1"/>
                <c:pt idx="0">
                  <c:v>Resistant Enterobacteriaceae</c:v>
                </c:pt>
              </c:strCache>
            </c:strRef>
          </c:tx>
          <c:cat>
            <c:strRef>
              <c:f>Sheet1!$I$4:$K$4</c:f>
              <c:strCache>
                <c:ptCount val="3"/>
                <c:pt idx="0">
                  <c:v>1</c:v>
                </c:pt>
                <c:pt idx="1">
                  <c:v>2-3</c:v>
                </c:pt>
                <c:pt idx="2">
                  <c:v>4-5</c:v>
                </c:pt>
              </c:strCache>
            </c:strRef>
          </c:cat>
          <c:val>
            <c:numRef>
              <c:f>Sheet1!$I$7:$K$7</c:f>
              <c:numCache>
                <c:formatCode>0.00%</c:formatCode>
                <c:ptCount val="3"/>
                <c:pt idx="0">
                  <c:v>1.8099547511312219E-2</c:v>
                </c:pt>
                <c:pt idx="1">
                  <c:v>9.0497737556561094E-3</c:v>
                </c:pt>
                <c:pt idx="2">
                  <c:v>1.3574660633484163E-2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Sheet1!$H$8</c:f>
              <c:strCache>
                <c:ptCount val="1"/>
                <c:pt idx="0">
                  <c:v>CPE</c:v>
                </c:pt>
              </c:strCache>
            </c:strRef>
          </c:tx>
          <c:cat>
            <c:strRef>
              <c:f>Sheet1!$I$4:$K$4</c:f>
              <c:strCache>
                <c:ptCount val="3"/>
                <c:pt idx="0">
                  <c:v>1</c:v>
                </c:pt>
                <c:pt idx="1">
                  <c:v>2-3</c:v>
                </c:pt>
                <c:pt idx="2">
                  <c:v>4-5</c:v>
                </c:pt>
              </c:strCache>
            </c:strRef>
          </c:cat>
          <c:val>
            <c:numRef>
              <c:f>Sheet1!$I$8:$K$8</c:f>
              <c:numCache>
                <c:formatCode>0.00%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741056"/>
        <c:axId val="95742976"/>
      </c:lineChart>
      <c:catAx>
        <c:axId val="95741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Days from admission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95742976"/>
        <c:crosses val="autoZero"/>
        <c:auto val="1"/>
        <c:lblAlgn val="ctr"/>
        <c:lblOffset val="100"/>
        <c:noMultiLvlLbl val="0"/>
      </c:catAx>
      <c:valAx>
        <c:axId val="95742976"/>
        <c:scaling>
          <c:orientation val="minMax"/>
          <c:max val="7.0000000000000007E-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patients</a:t>
                </a:r>
              </a:p>
            </c:rich>
          </c:tx>
          <c:layout>
            <c:manualLayout>
              <c:xMode val="edge"/>
              <c:yMode val="edge"/>
              <c:x val="2.7778378606900119E-3"/>
              <c:y val="0.19094574508556292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crossAx val="95741056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7052480894453226"/>
          <c:y val="0.10547902084953524"/>
          <c:w val="0.32635361066076235"/>
          <c:h val="0.559227425908905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92232855353236"/>
          <c:y val="3.6217899138411523E-2"/>
          <c:w val="0.54638708725850382"/>
          <c:h val="0.65602571751978411"/>
        </c:manualLayout>
      </c:layout>
      <c:lineChart>
        <c:grouping val="standard"/>
        <c:varyColors val="0"/>
        <c:ser>
          <c:idx val="0"/>
          <c:order val="0"/>
          <c:tx>
            <c:strRef>
              <c:f>Sheet1!$H$24</c:f>
              <c:strCache>
                <c:ptCount val="1"/>
                <c:pt idx="0">
                  <c:v>Gram-negative bacteria</c:v>
                </c:pt>
              </c:strCache>
            </c:strRef>
          </c:tx>
          <c:cat>
            <c:numRef>
              <c:f>Sheet1!$I$23:$K$23</c:f>
              <c:numCache>
                <c:formatCode>General</c:formatCode>
                <c:ptCount val="3"/>
                <c:pt idx="0">
                  <c:v>0.4</c:v>
                </c:pt>
                <c:pt idx="1">
                  <c:v>4.8</c:v>
                </c:pt>
                <c:pt idx="2">
                  <c:v>10.4</c:v>
                </c:pt>
              </c:numCache>
            </c:numRef>
          </c:cat>
          <c:val>
            <c:numRef>
              <c:f>Sheet1!$I$24:$K$24</c:f>
              <c:numCache>
                <c:formatCode>0.00%</c:formatCode>
                <c:ptCount val="3"/>
                <c:pt idx="0">
                  <c:v>4.1327489041953665E-2</c:v>
                </c:pt>
                <c:pt idx="1">
                  <c:v>5.3224796493425174E-2</c:v>
                </c:pt>
                <c:pt idx="2">
                  <c:v>6.7626800250469632E-2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Sheet1!$H$25</c:f>
              <c:strCache>
                <c:ptCount val="1"/>
                <c:pt idx="0">
                  <c:v>Enterobacteriaceae</c:v>
                </c:pt>
              </c:strCache>
            </c:strRef>
          </c:tx>
          <c:cat>
            <c:numRef>
              <c:f>Sheet1!$I$23:$K$23</c:f>
              <c:numCache>
                <c:formatCode>General</c:formatCode>
                <c:ptCount val="3"/>
                <c:pt idx="0">
                  <c:v>0.4</c:v>
                </c:pt>
                <c:pt idx="1">
                  <c:v>4.8</c:v>
                </c:pt>
                <c:pt idx="2">
                  <c:v>10.4</c:v>
                </c:pt>
              </c:numCache>
            </c:numRef>
          </c:cat>
          <c:val>
            <c:numRef>
              <c:f>Sheet1!$I$25:$K$25</c:f>
              <c:numCache>
                <c:formatCode>0.00%</c:formatCode>
                <c:ptCount val="3"/>
                <c:pt idx="0">
                  <c:v>3.2561051972448338E-2</c:v>
                </c:pt>
                <c:pt idx="1">
                  <c:v>3.7570444583594237E-2</c:v>
                </c:pt>
                <c:pt idx="2">
                  <c:v>4.8841577958672514E-2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Sheet1!$H$26</c:f>
              <c:strCache>
                <c:ptCount val="1"/>
                <c:pt idx="0">
                  <c:v>Resistant Enterobacteriaceae</c:v>
                </c:pt>
              </c:strCache>
            </c:strRef>
          </c:tx>
          <c:cat>
            <c:numRef>
              <c:f>Sheet1!$I$23:$K$23</c:f>
              <c:numCache>
                <c:formatCode>General</c:formatCode>
                <c:ptCount val="3"/>
                <c:pt idx="0">
                  <c:v>0.4</c:v>
                </c:pt>
                <c:pt idx="1">
                  <c:v>4.8</c:v>
                </c:pt>
                <c:pt idx="2">
                  <c:v>10.4</c:v>
                </c:pt>
              </c:numCache>
            </c:numRef>
          </c:cat>
          <c:val>
            <c:numRef>
              <c:f>Sheet1!$I$26:$K$26</c:f>
              <c:numCache>
                <c:formatCode>0.00%</c:formatCode>
                <c:ptCount val="3"/>
                <c:pt idx="0">
                  <c:v>2.9430181590482152E-2</c:v>
                </c:pt>
                <c:pt idx="1">
                  <c:v>3.5691922354414526E-2</c:v>
                </c:pt>
                <c:pt idx="2">
                  <c:v>4.7589229805886035E-2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Sheet1!$H$27</c:f>
              <c:strCache>
                <c:ptCount val="1"/>
                <c:pt idx="0">
                  <c:v>CPE</c:v>
                </c:pt>
              </c:strCache>
            </c:strRef>
          </c:tx>
          <c:cat>
            <c:numRef>
              <c:f>Sheet1!$I$23:$K$23</c:f>
              <c:numCache>
                <c:formatCode>General</c:formatCode>
                <c:ptCount val="3"/>
                <c:pt idx="0">
                  <c:v>0.4</c:v>
                </c:pt>
                <c:pt idx="1">
                  <c:v>4.8</c:v>
                </c:pt>
                <c:pt idx="2">
                  <c:v>10.4</c:v>
                </c:pt>
              </c:numCache>
            </c:numRef>
          </c:cat>
          <c:val>
            <c:numRef>
              <c:f>Sheet1!$I$27:$K$27</c:f>
              <c:numCache>
                <c:formatCode>0.00%</c:formatCode>
                <c:ptCount val="3"/>
                <c:pt idx="0">
                  <c:v>5.6355666875391357E-3</c:v>
                </c:pt>
                <c:pt idx="1">
                  <c:v>3.7570444583594239E-3</c:v>
                </c:pt>
                <c:pt idx="2">
                  <c:v>3.7570444583594239E-3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870976"/>
        <c:axId val="95872896"/>
      </c:lineChart>
      <c:catAx>
        <c:axId val="95870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Median days from admission</a:t>
                </a:r>
              </a:p>
            </c:rich>
          </c:tx>
          <c:layout>
            <c:manualLayout>
              <c:xMode val="edge"/>
              <c:yMode val="edge"/>
              <c:x val="0.24041904826666766"/>
              <c:y val="0.772103014127366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5872896"/>
        <c:crosses val="autoZero"/>
        <c:auto val="1"/>
        <c:lblAlgn val="ctr"/>
        <c:lblOffset val="100"/>
        <c:noMultiLvlLbl val="0"/>
      </c:catAx>
      <c:valAx>
        <c:axId val="95872896"/>
        <c:scaling>
          <c:orientation val="minMax"/>
          <c:max val="7.0000000000000007E-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patients</a:t>
                </a:r>
              </a:p>
            </c:rich>
          </c:tx>
          <c:layout>
            <c:manualLayout>
              <c:xMode val="edge"/>
              <c:yMode val="edge"/>
              <c:x val="5.8186781928444729E-3"/>
              <c:y val="0.22318063402501037"/>
            </c:manualLayout>
          </c:layout>
          <c:overlay val="0"/>
        </c:title>
        <c:numFmt formatCode="0.0%" sourceLinked="0"/>
        <c:majorTickMark val="out"/>
        <c:minorTickMark val="none"/>
        <c:tickLblPos val="nextTo"/>
        <c:crossAx val="95870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032658727574336"/>
          <c:y val="6.1254463653603292E-2"/>
          <c:w val="0.30674265683875207"/>
          <c:h val="0.52756047774905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CPE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Resistance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Rapid spread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Mortality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3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1" presStyleCnt="3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1" presStyleCnt="3" custScaleX="110979" custScaleY="1109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2" presStyleCnt="3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2" presStyleCnt="3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82C04D-EFE7-4242-A167-931A7CB8542F}" type="presOf" srcId="{238FCACB-DA03-44AE-ACBB-144816471DE5}" destId="{70EC019E-4BB8-466C-ABB0-4E3661239DFF}" srcOrd="0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B11B9E7D-4256-4263-9F6B-37604EBE92E2}" type="presOf" srcId="{C0E1EF24-1421-45E2-AD83-578228B5C810}" destId="{3B14EC59-4F7C-4F23-B926-A426B6FDE079}" srcOrd="0" destOrd="0" presId="urn:microsoft.com/office/officeart/2005/8/layout/radial5"/>
    <dgm:cxn modelId="{DE43E2F6-4DB0-44BE-9FA3-F703E1E96BDC}" type="presOf" srcId="{349340CD-929D-4D9C-ABB1-DD80B36249FF}" destId="{148841F0-0C2C-415A-AB92-65B3F889A5EF}" srcOrd="0" destOrd="0" presId="urn:microsoft.com/office/officeart/2005/8/layout/radial5"/>
    <dgm:cxn modelId="{EAFCF069-7EC2-4AD3-9318-106A2C5F32B9}" srcId="{349340CD-929D-4D9C-ABB1-DD80B36249FF}" destId="{B2957E52-211C-468C-A60A-20F853336C99}" srcOrd="2" destOrd="0" parTransId="{96ADD433-11AE-4FBF-8418-2199EA883495}" sibTransId="{F2A43A6B-1E7C-4955-9AD6-A5D8A068A700}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38DA9B49-5517-4D3E-940F-67685CA3B1E9}" type="presOf" srcId="{A090F42C-58C0-4561-A0F6-A228FD1AB439}" destId="{E124437D-1D4A-450B-A96C-2DB5B8C07FDC}" srcOrd="0" destOrd="0" presId="urn:microsoft.com/office/officeart/2005/8/layout/radial5"/>
    <dgm:cxn modelId="{7344FE10-059D-44CA-BF58-1DEFCEFC2BF3}" type="presOf" srcId="{96ADD433-11AE-4FBF-8418-2199EA883495}" destId="{54795DC6-9E4E-4015-A734-B3B288562276}" srcOrd="1" destOrd="0" presId="urn:microsoft.com/office/officeart/2005/8/layout/radial5"/>
    <dgm:cxn modelId="{0CD7E947-0743-4EB2-AC6F-A1B89102571D}" type="presOf" srcId="{B2957E52-211C-468C-A60A-20F853336C99}" destId="{2C350BD0-8C51-4826-A99A-CDEF12055937}" srcOrd="0" destOrd="0" presId="urn:microsoft.com/office/officeart/2005/8/layout/radial5"/>
    <dgm:cxn modelId="{FCAB8FE1-ABC5-4032-839B-DBAEB977DABB}" type="presOf" srcId="{098BD2AC-3D07-4EF3-895D-D66F7557C0AF}" destId="{A61E8F51-48C4-48F8-BDFF-02D0C55F264B}" srcOrd="0" destOrd="0" presId="urn:microsoft.com/office/officeart/2005/8/layout/radial5"/>
    <dgm:cxn modelId="{759102DC-E614-4829-AD43-E32BB80EC43C}" type="presOf" srcId="{6C679E0E-1FCE-4A4E-8D4C-68F1E8D50D7D}" destId="{DE5D8C6D-10C7-4D16-9E78-9CBC436C480A}" srcOrd="0" destOrd="0" presId="urn:microsoft.com/office/officeart/2005/8/layout/radial5"/>
    <dgm:cxn modelId="{47933E08-742C-4441-8CFC-D471A91B9922}" type="presOf" srcId="{96ADD433-11AE-4FBF-8418-2199EA883495}" destId="{A98F29DD-4A04-487F-9E0B-EB826DCBEC3D}" srcOrd="0" destOrd="0" presId="urn:microsoft.com/office/officeart/2005/8/layout/radial5"/>
    <dgm:cxn modelId="{7E518C8B-CF30-42F9-B6B3-22BB6F47A5EF}" type="presOf" srcId="{C0E1EF24-1421-45E2-AD83-578228B5C810}" destId="{A08253EC-9785-475A-88C5-CC0880644B7F}" srcOrd="1" destOrd="0" presId="urn:microsoft.com/office/officeart/2005/8/layout/radial5"/>
    <dgm:cxn modelId="{507F0760-4248-48F3-A8A9-CBCC03E59358}" srcId="{349340CD-929D-4D9C-ABB1-DD80B36249FF}" destId="{A090F42C-58C0-4561-A0F6-A228FD1AB439}" srcOrd="1" destOrd="0" parTransId="{C0E1EF24-1421-45E2-AD83-578228B5C810}" sibTransId="{427A9379-C539-4105-96B1-9FED4FE6C482}"/>
    <dgm:cxn modelId="{9BA646C5-4328-4CCB-B475-551B58E3D2B0}" type="presOf" srcId="{098BD2AC-3D07-4EF3-895D-D66F7557C0AF}" destId="{F3B4B682-0D5D-4453-B1F6-EBF819BDD89D}" srcOrd="1" destOrd="0" presId="urn:microsoft.com/office/officeart/2005/8/layout/radial5"/>
    <dgm:cxn modelId="{993AC96F-CF7F-4EF3-BC05-38C6CEEFB569}" type="presParOf" srcId="{70EC019E-4BB8-466C-ABB0-4E3661239DFF}" destId="{148841F0-0C2C-415A-AB92-65B3F889A5EF}" srcOrd="0" destOrd="0" presId="urn:microsoft.com/office/officeart/2005/8/layout/radial5"/>
    <dgm:cxn modelId="{7FC0D652-F0B9-496A-A637-C9E253DAEDB8}" type="presParOf" srcId="{70EC019E-4BB8-466C-ABB0-4E3661239DFF}" destId="{A61E8F51-48C4-48F8-BDFF-02D0C55F264B}" srcOrd="1" destOrd="0" presId="urn:microsoft.com/office/officeart/2005/8/layout/radial5"/>
    <dgm:cxn modelId="{07367BD7-E8F7-4A04-9C20-F2F1B3C76E4E}" type="presParOf" srcId="{A61E8F51-48C4-48F8-BDFF-02D0C55F264B}" destId="{F3B4B682-0D5D-4453-B1F6-EBF819BDD89D}" srcOrd="0" destOrd="0" presId="urn:microsoft.com/office/officeart/2005/8/layout/radial5"/>
    <dgm:cxn modelId="{EC5518D7-D12D-4528-9E28-AA1B48F4B81A}" type="presParOf" srcId="{70EC019E-4BB8-466C-ABB0-4E3661239DFF}" destId="{DE5D8C6D-10C7-4D16-9E78-9CBC436C480A}" srcOrd="2" destOrd="0" presId="urn:microsoft.com/office/officeart/2005/8/layout/radial5"/>
    <dgm:cxn modelId="{507442BD-74F6-49C0-B587-C5C5A9251EAF}" type="presParOf" srcId="{70EC019E-4BB8-466C-ABB0-4E3661239DFF}" destId="{3B14EC59-4F7C-4F23-B926-A426B6FDE079}" srcOrd="3" destOrd="0" presId="urn:microsoft.com/office/officeart/2005/8/layout/radial5"/>
    <dgm:cxn modelId="{FA915BB3-2322-4B4F-B03E-85AA82966E9C}" type="presParOf" srcId="{3B14EC59-4F7C-4F23-B926-A426B6FDE079}" destId="{A08253EC-9785-475A-88C5-CC0880644B7F}" srcOrd="0" destOrd="0" presId="urn:microsoft.com/office/officeart/2005/8/layout/radial5"/>
    <dgm:cxn modelId="{075A658E-1C69-42CA-A76E-9D682957B148}" type="presParOf" srcId="{70EC019E-4BB8-466C-ABB0-4E3661239DFF}" destId="{E124437D-1D4A-450B-A96C-2DB5B8C07FDC}" srcOrd="4" destOrd="0" presId="urn:microsoft.com/office/officeart/2005/8/layout/radial5"/>
    <dgm:cxn modelId="{1590C10F-DED0-4DC0-AAD4-B4FA6CB0A9B3}" type="presParOf" srcId="{70EC019E-4BB8-466C-ABB0-4E3661239DFF}" destId="{A98F29DD-4A04-487F-9E0B-EB826DCBEC3D}" srcOrd="5" destOrd="0" presId="urn:microsoft.com/office/officeart/2005/8/layout/radial5"/>
    <dgm:cxn modelId="{6A33AE6A-B557-455B-8F44-D839626B5399}" type="presParOf" srcId="{A98F29DD-4A04-487F-9E0B-EB826DCBEC3D}" destId="{54795DC6-9E4E-4015-A734-B3B288562276}" srcOrd="0" destOrd="0" presId="urn:microsoft.com/office/officeart/2005/8/layout/radial5"/>
    <dgm:cxn modelId="{86E2E166-E83D-41C4-827A-B25F283B15C1}" type="presParOf" srcId="{70EC019E-4BB8-466C-ABB0-4E3661239DFF}" destId="{2C350BD0-8C51-4826-A99A-CDEF12055937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2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prevention &amp; control</a:t>
          </a:r>
          <a:endParaRPr lang="en-GB" sz="12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CE1C0B0-DE76-4F28-93F7-6524373D5EF4}">
      <dgm:prSet phldrT="[Text]" custT="1"/>
      <dgm:spPr>
        <a:solidFill>
          <a:srgbClr val="FF6969"/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5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5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5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5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5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5" custScaleX="114445" custScaleY="114445" custRadScaleRad="69826" custRadScaleInc="-148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2" presStyleCnt="5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2" presStyleCnt="5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2" presStyleCnt="5" custScaleX="114445" custScaleY="114445" custRadScaleRad="100881" custRadScaleInc="167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3" presStyleCnt="5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3" presStyleCnt="5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3" presStyleCnt="5" custScaleX="114445" custScaleY="114445" custRadScaleRad="112829" custRadScaleInc="1468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4" presStyleCnt="5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4" presStyleCnt="5" custScaleX="114445" custScaleY="114445" custRadScaleRad="120297" custRadScaleInc="-122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5AD67CA-A7DE-42A1-A1AB-B105E55EB79C}" type="presOf" srcId="{EA6DA222-2801-4BDE-96FC-414C08C9BE4B}" destId="{2E3885CB-49A2-41CF-8BE0-0102112EC607}" srcOrd="0" destOrd="0" presId="urn:microsoft.com/office/officeart/2005/8/layout/radial1"/>
    <dgm:cxn modelId="{271EC577-3672-48B2-9005-B250B5982818}" type="presOf" srcId="{CCE1C0B0-DE76-4F28-93F7-6524373D5EF4}" destId="{B63D901A-D3CC-4C32-BB43-D8907AFB5273}" srcOrd="0" destOrd="0" presId="urn:microsoft.com/office/officeart/2005/8/layout/radial1"/>
    <dgm:cxn modelId="{10D4AB27-321A-4A8E-846A-EDC93DEE2107}" type="presOf" srcId="{B77610A5-4DDC-4EEE-A8DE-B1AC8F25349C}" destId="{421FD191-AC28-4012-8BFC-AAD3D4C0C750}" srcOrd="0" destOrd="0" presId="urn:microsoft.com/office/officeart/2005/8/layout/radial1"/>
    <dgm:cxn modelId="{9C0BFDDC-547D-47E4-B40A-4738FBE91880}" type="presOf" srcId="{524186CD-B6C7-431D-81A8-A265F171B424}" destId="{D03D7B20-5052-4A55-A9CD-47AAF7D35EA4}" srcOrd="0" destOrd="0" presId="urn:microsoft.com/office/officeart/2005/8/layout/radial1"/>
    <dgm:cxn modelId="{C4872CC4-EDFC-4ADC-AEF2-D35B43C2668E}" type="presOf" srcId="{5C92E9D5-3F9A-48B7-AFFD-FD5BBAF7D360}" destId="{DB8F51CD-C538-4588-A588-A84B010586D4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880A6B88-214C-4D5F-9E33-7BD3C1CD7678}" type="presOf" srcId="{5F7567EC-E434-4278-9430-FFCD43F627BD}" destId="{8CC5B607-0528-4753-B71B-C47E55CDE24D}" srcOrd="1" destOrd="0" presId="urn:microsoft.com/office/officeart/2005/8/layout/radial1"/>
    <dgm:cxn modelId="{C8AB892F-88CD-4081-AF1D-1AC5C71CAB92}" srcId="{8715AFC6-36CD-4620-973E-32392D175DAD}" destId="{524186CD-B6C7-431D-81A8-A265F171B424}" srcOrd="2" destOrd="0" parTransId="{B77610A5-4DDC-4EEE-A8DE-B1AC8F25349C}" sibTransId="{E366F979-1B1E-475A-8BB8-423F9BB0D2A6}"/>
    <dgm:cxn modelId="{9C253C8A-1BF4-499D-A99E-4BC24388F680}" type="presOf" srcId="{5F7567EC-E434-4278-9430-FFCD43F627BD}" destId="{6D54B6E2-7739-424F-AD0F-5C0CCB7D7C11}" srcOrd="0" destOrd="0" presId="urn:microsoft.com/office/officeart/2005/8/layout/radial1"/>
    <dgm:cxn modelId="{F2A6BA45-1845-4044-AA9D-9FE2D19E9702}" type="presOf" srcId="{5E79D641-A8F3-465A-8585-9B054D204568}" destId="{F742DEE1-3A8E-4ACB-8223-B85092990354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39587D1B-52E8-4A6D-9392-C0BC4C6DCA8E}" type="presOf" srcId="{8324FD19-721A-48E6-9B7F-C10C2826DCB1}" destId="{720E6570-9767-471F-815E-B4D0543DB38A}" srcOrd="0" destOrd="0" presId="urn:microsoft.com/office/officeart/2005/8/layout/radial1"/>
    <dgm:cxn modelId="{43AE65DF-A02D-400C-AF4A-C8153EE58AC5}" type="presOf" srcId="{295B469E-CAC4-48A0-ADC6-D65C51EAF43B}" destId="{23DBB19A-08A9-404C-9A85-907E2DFCBF40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328D1898-2C82-4EBA-958A-E79C66B53889}" type="presOf" srcId="{8715AFC6-36CD-4620-973E-32392D175DAD}" destId="{8D5BE3AC-461A-4E9C-BBE1-0A9BF9DDA728}" srcOrd="0" destOrd="0" presId="urn:microsoft.com/office/officeart/2005/8/layout/radial1"/>
    <dgm:cxn modelId="{FC2C5FE6-5099-4531-99CE-95F0311803EF}" type="presOf" srcId="{295B469E-CAC4-48A0-ADC6-D65C51EAF43B}" destId="{FE2B994C-3F60-4D7A-BA7A-AF7D18DD4163}" srcOrd="1" destOrd="0" presId="urn:microsoft.com/office/officeart/2005/8/layout/radial1"/>
    <dgm:cxn modelId="{422E85DE-E4FC-4E2A-879F-106E60D8779C}" type="presOf" srcId="{8324FD19-721A-48E6-9B7F-C10C2826DCB1}" destId="{F71B67E4-A572-48AD-8A92-C56BFE8B1B0E}" srcOrd="1" destOrd="0" presId="urn:microsoft.com/office/officeart/2005/8/layout/radial1"/>
    <dgm:cxn modelId="{866C8899-A799-445D-AA91-65A9285DE251}" srcId="{8715AFC6-36CD-4620-973E-32392D175DAD}" destId="{CCE1C0B0-DE76-4F28-93F7-6524373D5EF4}" srcOrd="3" destOrd="0" parTransId="{8324FD19-721A-48E6-9B7F-C10C2826DCB1}" sibTransId="{CDA08381-9A02-453E-B988-6B8DDFBB64CD}"/>
    <dgm:cxn modelId="{70CBC78F-FAE6-4EAC-AE2D-8404B1883CA9}" srcId="{8715AFC6-36CD-4620-973E-32392D175DAD}" destId="{EA6DA222-2801-4BDE-96FC-414C08C9BE4B}" srcOrd="4" destOrd="0" parTransId="{295B469E-CAC4-48A0-ADC6-D65C51EAF43B}" sibTransId="{62D90F40-0E10-4163-ADCA-A0BF8F889187}"/>
    <dgm:cxn modelId="{ACFABEB0-DEB4-41D9-93C9-27586BF442CF}" type="presOf" srcId="{5C92E9D5-3F9A-48B7-AFFD-FD5BBAF7D360}" destId="{CD16E292-EBF1-4852-8449-B8A883995D41}" srcOrd="1" destOrd="0" presId="urn:microsoft.com/office/officeart/2005/8/layout/radial1"/>
    <dgm:cxn modelId="{E75D48AF-1AB5-44DC-A7CF-E2B7455D1A79}" type="presOf" srcId="{B77610A5-4DDC-4EEE-A8DE-B1AC8F25349C}" destId="{E8C2D3D2-ED36-4F0D-8D48-2D57758E38D2}" srcOrd="1" destOrd="0" presId="urn:microsoft.com/office/officeart/2005/8/layout/radial1"/>
    <dgm:cxn modelId="{F6A44F93-F791-4FC6-8658-1231A6ECF4AD}" type="presOf" srcId="{8272ECC6-BC77-4D6B-8347-8F610F8237FF}" destId="{AFABF447-E48A-423B-B49F-6EA32EBB3358}" srcOrd="0" destOrd="0" presId="urn:microsoft.com/office/officeart/2005/8/layout/radial1"/>
    <dgm:cxn modelId="{06B02C89-465B-4AB0-87FD-84400CF655D4}" type="presOf" srcId="{4892F491-B09A-45FD-BFEE-CEDFCF7D69CA}" destId="{A49E0152-2DD2-49A2-9CC5-612774D21184}" srcOrd="0" destOrd="0" presId="urn:microsoft.com/office/officeart/2005/8/layout/radial1"/>
    <dgm:cxn modelId="{4E192271-2F46-4D6E-A819-75A96AF91D73}" type="presParOf" srcId="{A49E0152-2DD2-49A2-9CC5-612774D21184}" destId="{8D5BE3AC-461A-4E9C-BBE1-0A9BF9DDA728}" srcOrd="0" destOrd="0" presId="urn:microsoft.com/office/officeart/2005/8/layout/radial1"/>
    <dgm:cxn modelId="{F3CBF5C1-F40E-48B8-AC27-4EA7F943ABDA}" type="presParOf" srcId="{A49E0152-2DD2-49A2-9CC5-612774D21184}" destId="{DB8F51CD-C538-4588-A588-A84B010586D4}" srcOrd="1" destOrd="0" presId="urn:microsoft.com/office/officeart/2005/8/layout/radial1"/>
    <dgm:cxn modelId="{B5B0ECE7-F378-4528-871E-EC52CECB42DC}" type="presParOf" srcId="{DB8F51CD-C538-4588-A588-A84B010586D4}" destId="{CD16E292-EBF1-4852-8449-B8A883995D41}" srcOrd="0" destOrd="0" presId="urn:microsoft.com/office/officeart/2005/8/layout/radial1"/>
    <dgm:cxn modelId="{E9580CA6-AE67-4392-A623-02E22A51C005}" type="presParOf" srcId="{A49E0152-2DD2-49A2-9CC5-612774D21184}" destId="{AFABF447-E48A-423B-B49F-6EA32EBB3358}" srcOrd="2" destOrd="0" presId="urn:microsoft.com/office/officeart/2005/8/layout/radial1"/>
    <dgm:cxn modelId="{6770E430-C069-4EFE-ACE4-C04CB6E7C336}" type="presParOf" srcId="{A49E0152-2DD2-49A2-9CC5-612774D21184}" destId="{6D54B6E2-7739-424F-AD0F-5C0CCB7D7C11}" srcOrd="3" destOrd="0" presId="urn:microsoft.com/office/officeart/2005/8/layout/radial1"/>
    <dgm:cxn modelId="{4ABD70C8-F29D-4727-91BC-2791A8B97644}" type="presParOf" srcId="{6D54B6E2-7739-424F-AD0F-5C0CCB7D7C11}" destId="{8CC5B607-0528-4753-B71B-C47E55CDE24D}" srcOrd="0" destOrd="0" presId="urn:microsoft.com/office/officeart/2005/8/layout/radial1"/>
    <dgm:cxn modelId="{6A6EEA5A-3FC0-42B8-8971-40FE8B908EE1}" type="presParOf" srcId="{A49E0152-2DD2-49A2-9CC5-612774D21184}" destId="{F742DEE1-3A8E-4ACB-8223-B85092990354}" srcOrd="4" destOrd="0" presId="urn:microsoft.com/office/officeart/2005/8/layout/radial1"/>
    <dgm:cxn modelId="{B9E91B36-B717-4186-A881-51E3E85A59D4}" type="presParOf" srcId="{A49E0152-2DD2-49A2-9CC5-612774D21184}" destId="{421FD191-AC28-4012-8BFC-AAD3D4C0C750}" srcOrd="5" destOrd="0" presId="urn:microsoft.com/office/officeart/2005/8/layout/radial1"/>
    <dgm:cxn modelId="{1A460394-9E47-4387-B57A-D0628415CA1B}" type="presParOf" srcId="{421FD191-AC28-4012-8BFC-AAD3D4C0C750}" destId="{E8C2D3D2-ED36-4F0D-8D48-2D57758E38D2}" srcOrd="0" destOrd="0" presId="urn:microsoft.com/office/officeart/2005/8/layout/radial1"/>
    <dgm:cxn modelId="{B6645832-505F-472A-A68A-E6C64FC89FFD}" type="presParOf" srcId="{A49E0152-2DD2-49A2-9CC5-612774D21184}" destId="{D03D7B20-5052-4A55-A9CD-47AAF7D35EA4}" srcOrd="6" destOrd="0" presId="urn:microsoft.com/office/officeart/2005/8/layout/radial1"/>
    <dgm:cxn modelId="{7770265E-C04A-49A2-AC92-96B6E8BB2335}" type="presParOf" srcId="{A49E0152-2DD2-49A2-9CC5-612774D21184}" destId="{720E6570-9767-471F-815E-B4D0543DB38A}" srcOrd="7" destOrd="0" presId="urn:microsoft.com/office/officeart/2005/8/layout/radial1"/>
    <dgm:cxn modelId="{1CADE63E-600B-4D20-8B01-86C6DB96ABFD}" type="presParOf" srcId="{720E6570-9767-471F-815E-B4D0543DB38A}" destId="{F71B67E4-A572-48AD-8A92-C56BFE8B1B0E}" srcOrd="0" destOrd="0" presId="urn:microsoft.com/office/officeart/2005/8/layout/radial1"/>
    <dgm:cxn modelId="{9F2FDBAE-505E-4FEC-AF50-7A0B72068FD0}" type="presParOf" srcId="{A49E0152-2DD2-49A2-9CC5-612774D21184}" destId="{B63D901A-D3CC-4C32-BB43-D8907AFB5273}" srcOrd="8" destOrd="0" presId="urn:microsoft.com/office/officeart/2005/8/layout/radial1"/>
    <dgm:cxn modelId="{04CB2AA2-BD25-486E-B715-497317A461E5}" type="presParOf" srcId="{A49E0152-2DD2-49A2-9CC5-612774D21184}" destId="{23DBB19A-08A9-404C-9A85-907E2DFCBF40}" srcOrd="9" destOrd="0" presId="urn:microsoft.com/office/officeart/2005/8/layout/radial1"/>
    <dgm:cxn modelId="{D0E2D350-CD02-4ECD-BC6C-95217548DAAA}" type="presParOf" srcId="{23DBB19A-08A9-404C-9A85-907E2DFCBF40}" destId="{FE2B994C-3F60-4D7A-BA7A-AF7D18DD4163}" srcOrd="0" destOrd="0" presId="urn:microsoft.com/office/officeart/2005/8/layout/radial1"/>
    <dgm:cxn modelId="{C9F5FCC9-E31B-466B-8DBF-EE5BBCC18FDF}" type="presParOf" srcId="{A49E0152-2DD2-49A2-9CC5-612774D21184}" destId="{2E3885CB-49A2-41CF-8BE0-0102112EC60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B741A3-F6C2-4F5C-B079-AA25E1B47201}" type="doc">
      <dgm:prSet loTypeId="urn:microsoft.com/office/officeart/2005/8/layout/default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376D9376-D9DA-4289-9166-B99D4A9CF839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An inpatient in a hospital abroad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086B7E52-2EBC-461B-995A-960DE2744FEC}" type="parTrans" cxnId="{900B0BA7-D767-46D5-AF39-75767BFFE013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E7652F62-BBB4-4572-BD0B-37DB3A031396}" type="sibTrans" cxnId="{900B0BA7-D767-46D5-AF39-75767BFFE013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6FBB2D63-4277-4493-B7E4-E7FD3B33F93B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An inpatient in UK hospital which has problems CPE spread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38786510-D4AC-4ABB-9260-D6DF747B7599}" type="parTrans" cxnId="{75087928-07BD-46AF-88A0-686C950A3F95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65A1328C-02A2-4289-B4FA-EB01774E9241}" type="sibTrans" cxnId="{75087928-07BD-46AF-88A0-686C950A3F95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AD1DE700-210E-427D-A7F0-012F10724B84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Previous positive case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03547E3-4625-4EB5-ABC5-553F17B9ED60}" type="parTrans" cxnId="{076F7D40-1786-4C68-9001-7F39ECBB3AB2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BB841835-73EE-4685-94FF-EBA6F2471B94}" type="sibTrans" cxnId="{076F7D40-1786-4C68-9001-7F39ECBB3AB2}">
      <dgm:prSet/>
      <dgm:spPr/>
      <dgm:t>
        <a:bodyPr/>
        <a:lstStyle/>
        <a:p>
          <a:endParaRPr lang="en-GB" sz="2300">
            <a:latin typeface="Arial" pitchFamily="34" charset="0"/>
            <a:cs typeface="Arial" pitchFamily="34" charset="0"/>
          </a:endParaRPr>
        </a:p>
      </dgm:t>
    </dgm:pt>
    <dgm:pt modelId="{25ED72F1-331B-4B41-AB8F-6CF8F98BBE15}" type="pres">
      <dgm:prSet presAssocID="{8AB741A3-F6C2-4F5C-B079-AA25E1B4720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AC04BEC-043B-4203-A76F-C1E3C4898DE5}" type="pres">
      <dgm:prSet presAssocID="{376D9376-D9DA-4289-9166-B99D4A9CF839}" presName="node" presStyleLbl="node1" presStyleIdx="0" presStyleCnt="3" custScaleX="54159" custScaleY="430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7476A6-2078-4939-9581-A5DDE51CD471}" type="pres">
      <dgm:prSet presAssocID="{E7652F62-BBB4-4572-BD0B-37DB3A031396}" presName="sibTrans" presStyleCnt="0"/>
      <dgm:spPr/>
    </dgm:pt>
    <dgm:pt modelId="{F26A787C-2569-4A94-968F-2244FE1969EA}" type="pres">
      <dgm:prSet presAssocID="{6FBB2D63-4277-4493-B7E4-E7FD3B33F93B}" presName="node" presStyleLbl="node1" presStyleIdx="1" presStyleCnt="3" custScaleX="54159" custScaleY="430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18DFB8-D891-4D52-BE04-EBC88B0A3DDC}" type="pres">
      <dgm:prSet presAssocID="{65A1328C-02A2-4289-B4FA-EB01774E9241}" presName="sibTrans" presStyleCnt="0"/>
      <dgm:spPr/>
    </dgm:pt>
    <dgm:pt modelId="{4E2EC597-0322-4594-A1A6-CFBE035E9549}" type="pres">
      <dgm:prSet presAssocID="{AD1DE700-210E-427D-A7F0-012F10724B84}" presName="node" presStyleLbl="node1" presStyleIdx="2" presStyleCnt="3" custScaleX="54159" custScaleY="430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94D58D0-C0CD-474D-8282-C6C9894DDE86}" type="presOf" srcId="{AD1DE700-210E-427D-A7F0-012F10724B84}" destId="{4E2EC597-0322-4594-A1A6-CFBE035E9549}" srcOrd="0" destOrd="0" presId="urn:microsoft.com/office/officeart/2005/8/layout/default"/>
    <dgm:cxn modelId="{076F7D40-1786-4C68-9001-7F39ECBB3AB2}" srcId="{8AB741A3-F6C2-4F5C-B079-AA25E1B47201}" destId="{AD1DE700-210E-427D-A7F0-012F10724B84}" srcOrd="2" destOrd="0" parTransId="{F03547E3-4625-4EB5-ABC5-553F17B9ED60}" sibTransId="{BB841835-73EE-4685-94FF-EBA6F2471B94}"/>
    <dgm:cxn modelId="{E57100D4-4D01-4B70-AB3C-672EA92DE23F}" type="presOf" srcId="{376D9376-D9DA-4289-9166-B99D4A9CF839}" destId="{9AC04BEC-043B-4203-A76F-C1E3C4898DE5}" srcOrd="0" destOrd="0" presId="urn:microsoft.com/office/officeart/2005/8/layout/default"/>
    <dgm:cxn modelId="{31627987-284D-406F-82D7-7ABE0ED9C116}" type="presOf" srcId="{6FBB2D63-4277-4493-B7E4-E7FD3B33F93B}" destId="{F26A787C-2569-4A94-968F-2244FE1969EA}" srcOrd="0" destOrd="0" presId="urn:microsoft.com/office/officeart/2005/8/layout/default"/>
    <dgm:cxn modelId="{E3F7C6B9-E650-4A36-970D-5D795AABA31D}" type="presOf" srcId="{8AB741A3-F6C2-4F5C-B079-AA25E1B47201}" destId="{25ED72F1-331B-4B41-AB8F-6CF8F98BBE15}" srcOrd="0" destOrd="0" presId="urn:microsoft.com/office/officeart/2005/8/layout/default"/>
    <dgm:cxn modelId="{75087928-07BD-46AF-88A0-686C950A3F95}" srcId="{8AB741A3-F6C2-4F5C-B079-AA25E1B47201}" destId="{6FBB2D63-4277-4493-B7E4-E7FD3B33F93B}" srcOrd="1" destOrd="0" parTransId="{38786510-D4AC-4ABB-9260-D6DF747B7599}" sibTransId="{65A1328C-02A2-4289-B4FA-EB01774E9241}"/>
    <dgm:cxn modelId="{900B0BA7-D767-46D5-AF39-75767BFFE013}" srcId="{8AB741A3-F6C2-4F5C-B079-AA25E1B47201}" destId="{376D9376-D9DA-4289-9166-B99D4A9CF839}" srcOrd="0" destOrd="0" parTransId="{086B7E52-2EBC-461B-995A-960DE2744FEC}" sibTransId="{E7652F62-BBB4-4572-BD0B-37DB3A031396}"/>
    <dgm:cxn modelId="{48C6452A-4CB0-4C5C-9059-E23AE5A5E845}" type="presParOf" srcId="{25ED72F1-331B-4B41-AB8F-6CF8F98BBE15}" destId="{9AC04BEC-043B-4203-A76F-C1E3C4898DE5}" srcOrd="0" destOrd="0" presId="urn:microsoft.com/office/officeart/2005/8/layout/default"/>
    <dgm:cxn modelId="{C0214629-9374-4139-B7F1-01DFF54A77B1}" type="presParOf" srcId="{25ED72F1-331B-4B41-AB8F-6CF8F98BBE15}" destId="{FC7476A6-2078-4939-9581-A5DDE51CD471}" srcOrd="1" destOrd="0" presId="urn:microsoft.com/office/officeart/2005/8/layout/default"/>
    <dgm:cxn modelId="{6220C6B1-005B-42B3-A9C1-8741098BEDA6}" type="presParOf" srcId="{25ED72F1-331B-4B41-AB8F-6CF8F98BBE15}" destId="{F26A787C-2569-4A94-968F-2244FE1969EA}" srcOrd="2" destOrd="0" presId="urn:microsoft.com/office/officeart/2005/8/layout/default"/>
    <dgm:cxn modelId="{73C05D97-4239-41A2-985F-0467354950EA}" type="presParOf" srcId="{25ED72F1-331B-4B41-AB8F-6CF8F98BBE15}" destId="{F918DFB8-D891-4D52-BE04-EBC88B0A3DDC}" srcOrd="3" destOrd="0" presId="urn:microsoft.com/office/officeart/2005/8/layout/default"/>
    <dgm:cxn modelId="{3BDDA691-F506-4805-A953-D7441C8C6837}" type="presParOf" srcId="{25ED72F1-331B-4B41-AB8F-6CF8F98BBE15}" destId="{4E2EC597-0322-4594-A1A6-CFBE035E95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B741A3-F6C2-4F5C-B079-AA25E1B47201}" type="doc">
      <dgm:prSet loTypeId="urn:microsoft.com/office/officeart/2005/8/layout/default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376D9376-D9DA-4289-9166-B99D4A9CF839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Risk-factor based admission screening of all admissions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086B7E52-2EBC-461B-995A-960DE2744FEC}" type="parTrans" cxnId="{900B0BA7-D767-46D5-AF39-75767BFFE013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E7652F62-BBB4-4572-BD0B-37DB3A031396}" type="sibTrans" cxnId="{900B0BA7-D767-46D5-AF39-75767BFFE013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6FBB2D63-4277-4493-B7E4-E7FD3B33F93B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Universal admission screening in ‘high-risk’ specialties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38786510-D4AC-4ABB-9260-D6DF747B7599}" type="parTrans" cxnId="{75087928-07BD-46AF-88A0-686C950A3F95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65A1328C-02A2-4289-B4FA-EB01774E9241}" type="sibTrans" cxnId="{75087928-07BD-46AF-88A0-686C950A3F95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AD1DE700-210E-427D-A7F0-012F10724B84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Weekly screening in high-risk specialties, and around known carriers.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03547E3-4625-4EB5-ABC5-553F17B9ED60}" type="parTrans" cxnId="{076F7D40-1786-4C68-9001-7F39ECBB3AB2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BB841835-73EE-4685-94FF-EBA6F2471B94}" type="sibTrans" cxnId="{076F7D40-1786-4C68-9001-7F39ECBB3AB2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271219B4-9C81-4333-B28C-077866454ABE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Contact tracing screening for newly identified cases.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ED10210F-55B0-4D1F-A22E-7F9A60A6CA25}" type="parTrans" cxnId="{D0F1AB75-6749-47EB-B7E7-0B345851C702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249AE913-C51C-4CDF-AAB6-58D0A0D3C26D}" type="sibTrans" cxnId="{D0F1AB75-6749-47EB-B7E7-0B345851C702}">
      <dgm:prSet/>
      <dgm:spPr/>
      <dgm:t>
        <a:bodyPr/>
        <a:lstStyle/>
        <a:p>
          <a:endParaRPr lang="en-GB" sz="1200">
            <a:latin typeface="Arial" pitchFamily="34" charset="0"/>
            <a:cs typeface="Arial" pitchFamily="34" charset="0"/>
          </a:endParaRPr>
        </a:p>
      </dgm:t>
    </dgm:pt>
    <dgm:pt modelId="{25ED72F1-331B-4B41-AB8F-6CF8F98BBE15}" type="pres">
      <dgm:prSet presAssocID="{8AB741A3-F6C2-4F5C-B079-AA25E1B4720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AC04BEC-043B-4203-A76F-C1E3C4898DE5}" type="pres">
      <dgm:prSet presAssocID="{376D9376-D9DA-4289-9166-B99D4A9CF839}" presName="node" presStyleLbl="node1" presStyleIdx="0" presStyleCnt="4" custScaleX="37588" custScaleY="19637" custLinFactNeighborX="-39" custLinFactNeighborY="-179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7476A6-2078-4939-9581-A5DDE51CD471}" type="pres">
      <dgm:prSet presAssocID="{E7652F62-BBB4-4572-BD0B-37DB3A031396}" presName="sibTrans" presStyleCnt="0"/>
      <dgm:spPr/>
    </dgm:pt>
    <dgm:pt modelId="{F26A787C-2569-4A94-968F-2244FE1969EA}" type="pres">
      <dgm:prSet presAssocID="{6FBB2D63-4277-4493-B7E4-E7FD3B33F93B}" presName="node" presStyleLbl="node1" presStyleIdx="1" presStyleCnt="4" custScaleX="37588" custScaleY="19637" custLinFactNeighborX="66" custLinFactNeighborY="-133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18DFB8-D891-4D52-BE04-EBC88B0A3DDC}" type="pres">
      <dgm:prSet presAssocID="{65A1328C-02A2-4289-B4FA-EB01774E9241}" presName="sibTrans" presStyleCnt="0"/>
      <dgm:spPr/>
    </dgm:pt>
    <dgm:pt modelId="{4E2EC597-0322-4594-A1A6-CFBE035E9549}" type="pres">
      <dgm:prSet presAssocID="{AD1DE700-210E-427D-A7F0-012F10724B84}" presName="node" presStyleLbl="node1" presStyleIdx="2" presStyleCnt="4" custScaleX="37588" custScaleY="19637" custLinFactNeighborX="-39" custLinFactNeighborY="-220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7ED864-E717-4DFB-BA06-F7619C732197}" type="pres">
      <dgm:prSet presAssocID="{BB841835-73EE-4685-94FF-EBA6F2471B94}" presName="sibTrans" presStyleCnt="0"/>
      <dgm:spPr/>
    </dgm:pt>
    <dgm:pt modelId="{9678A183-C2E8-448B-AB64-9F917F061D24}" type="pres">
      <dgm:prSet presAssocID="{271219B4-9C81-4333-B28C-077866454ABE}" presName="node" presStyleLbl="node1" presStyleIdx="3" presStyleCnt="4" custScaleX="37588" custScaleY="19637" custLinFactNeighborX="66" custLinFactNeighborY="-204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5F603B1-61DD-41B6-A2A9-30DF983EBB93}" type="presOf" srcId="{376D9376-D9DA-4289-9166-B99D4A9CF839}" destId="{9AC04BEC-043B-4203-A76F-C1E3C4898DE5}" srcOrd="0" destOrd="0" presId="urn:microsoft.com/office/officeart/2005/8/layout/default"/>
    <dgm:cxn modelId="{C9F5AA4B-B822-470B-9A51-E6333F5D6FB3}" type="presOf" srcId="{6FBB2D63-4277-4493-B7E4-E7FD3B33F93B}" destId="{F26A787C-2569-4A94-968F-2244FE1969EA}" srcOrd="0" destOrd="0" presId="urn:microsoft.com/office/officeart/2005/8/layout/default"/>
    <dgm:cxn modelId="{75087928-07BD-46AF-88A0-686C950A3F95}" srcId="{8AB741A3-F6C2-4F5C-B079-AA25E1B47201}" destId="{6FBB2D63-4277-4493-B7E4-E7FD3B33F93B}" srcOrd="1" destOrd="0" parTransId="{38786510-D4AC-4ABB-9260-D6DF747B7599}" sibTransId="{65A1328C-02A2-4289-B4FA-EB01774E9241}"/>
    <dgm:cxn modelId="{458CF3E8-B7C2-4B4C-B9FA-88C5788148E9}" type="presOf" srcId="{271219B4-9C81-4333-B28C-077866454ABE}" destId="{9678A183-C2E8-448B-AB64-9F917F061D24}" srcOrd="0" destOrd="0" presId="urn:microsoft.com/office/officeart/2005/8/layout/default"/>
    <dgm:cxn modelId="{D0F1AB75-6749-47EB-B7E7-0B345851C702}" srcId="{8AB741A3-F6C2-4F5C-B079-AA25E1B47201}" destId="{271219B4-9C81-4333-B28C-077866454ABE}" srcOrd="3" destOrd="0" parTransId="{ED10210F-55B0-4D1F-A22E-7F9A60A6CA25}" sibTransId="{249AE913-C51C-4CDF-AAB6-58D0A0D3C26D}"/>
    <dgm:cxn modelId="{900B0BA7-D767-46D5-AF39-75767BFFE013}" srcId="{8AB741A3-F6C2-4F5C-B079-AA25E1B47201}" destId="{376D9376-D9DA-4289-9166-B99D4A9CF839}" srcOrd="0" destOrd="0" parTransId="{086B7E52-2EBC-461B-995A-960DE2744FEC}" sibTransId="{E7652F62-BBB4-4572-BD0B-37DB3A031396}"/>
    <dgm:cxn modelId="{076F7D40-1786-4C68-9001-7F39ECBB3AB2}" srcId="{8AB741A3-F6C2-4F5C-B079-AA25E1B47201}" destId="{AD1DE700-210E-427D-A7F0-012F10724B84}" srcOrd="2" destOrd="0" parTransId="{F03547E3-4625-4EB5-ABC5-553F17B9ED60}" sibTransId="{BB841835-73EE-4685-94FF-EBA6F2471B94}"/>
    <dgm:cxn modelId="{C398FECB-C5CF-4094-8659-02A9677BC078}" type="presOf" srcId="{AD1DE700-210E-427D-A7F0-012F10724B84}" destId="{4E2EC597-0322-4594-A1A6-CFBE035E9549}" srcOrd="0" destOrd="0" presId="urn:microsoft.com/office/officeart/2005/8/layout/default"/>
    <dgm:cxn modelId="{29CBB75D-3DCE-4870-AEED-787A1F00E6CB}" type="presOf" srcId="{8AB741A3-F6C2-4F5C-B079-AA25E1B47201}" destId="{25ED72F1-331B-4B41-AB8F-6CF8F98BBE15}" srcOrd="0" destOrd="0" presId="urn:microsoft.com/office/officeart/2005/8/layout/default"/>
    <dgm:cxn modelId="{7B434C1E-86B7-46C6-AF0A-F50BF67D2F1D}" type="presParOf" srcId="{25ED72F1-331B-4B41-AB8F-6CF8F98BBE15}" destId="{9AC04BEC-043B-4203-A76F-C1E3C4898DE5}" srcOrd="0" destOrd="0" presId="urn:microsoft.com/office/officeart/2005/8/layout/default"/>
    <dgm:cxn modelId="{83AE4DDF-E3F7-4F3B-A4CC-B8FE1D433C2B}" type="presParOf" srcId="{25ED72F1-331B-4B41-AB8F-6CF8F98BBE15}" destId="{FC7476A6-2078-4939-9581-A5DDE51CD471}" srcOrd="1" destOrd="0" presId="urn:microsoft.com/office/officeart/2005/8/layout/default"/>
    <dgm:cxn modelId="{2BF294F3-96FD-4084-AA7A-8F7CEB10A094}" type="presParOf" srcId="{25ED72F1-331B-4B41-AB8F-6CF8F98BBE15}" destId="{F26A787C-2569-4A94-968F-2244FE1969EA}" srcOrd="2" destOrd="0" presId="urn:microsoft.com/office/officeart/2005/8/layout/default"/>
    <dgm:cxn modelId="{7A5E5083-E0DD-44E4-9441-121DF1860AE3}" type="presParOf" srcId="{25ED72F1-331B-4B41-AB8F-6CF8F98BBE15}" destId="{F918DFB8-D891-4D52-BE04-EBC88B0A3DDC}" srcOrd="3" destOrd="0" presId="urn:microsoft.com/office/officeart/2005/8/layout/default"/>
    <dgm:cxn modelId="{60BFD704-0D0B-4A79-AF22-9B649FF9E836}" type="presParOf" srcId="{25ED72F1-331B-4B41-AB8F-6CF8F98BBE15}" destId="{4E2EC597-0322-4594-A1A6-CFBE035E9549}" srcOrd="4" destOrd="0" presId="urn:microsoft.com/office/officeart/2005/8/layout/default"/>
    <dgm:cxn modelId="{C35DE48F-DDA0-4938-B778-BA10CC0ED47F}" type="presParOf" srcId="{25ED72F1-331B-4B41-AB8F-6CF8F98BBE15}" destId="{077ED864-E717-4DFB-BA06-F7619C732197}" srcOrd="5" destOrd="0" presId="urn:microsoft.com/office/officeart/2005/8/layout/default"/>
    <dgm:cxn modelId="{6797B364-F12E-42E0-BB61-58B4EABEC0B8}" type="presParOf" srcId="{25ED72F1-331B-4B41-AB8F-6CF8F98BBE15}" destId="{9678A183-C2E8-448B-AB64-9F917F061D2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3718755" y="1660807"/>
          <a:ext cx="1288983" cy="1288983"/>
        </a:xfrm>
        <a:prstGeom prst="ellipse">
          <a:avLst/>
        </a:prstGeom>
        <a:solidFill>
          <a:schemeClr val="tx2">
            <a:lumMod val="7500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Arial" pitchFamily="34" charset="0"/>
              <a:cs typeface="Arial" pitchFamily="34" charset="0"/>
            </a:rPr>
            <a:t>CPE</a:t>
          </a:r>
          <a:endParaRPr lang="en-GB" sz="3100" kern="1200" dirty="0">
            <a:latin typeface="Arial" pitchFamily="34" charset="0"/>
            <a:cs typeface="Arial" pitchFamily="34" charset="0"/>
          </a:endParaRPr>
        </a:p>
      </dsp:txBody>
      <dsp:txXfrm>
        <a:off x="3907522" y="1849574"/>
        <a:ext cx="911449" cy="911449"/>
      </dsp:txXfrm>
    </dsp:sp>
    <dsp:sp modelId="{A61E8F51-48C4-48F8-BDFF-02D0C55F264B}">
      <dsp:nvSpPr>
        <dsp:cNvPr id="0" name=""/>
        <dsp:cNvSpPr/>
      </dsp:nvSpPr>
      <dsp:spPr>
        <a:xfrm rot="5400000">
          <a:off x="4260639" y="1266005"/>
          <a:ext cx="205215" cy="41402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itchFamily="34" charset="0"/>
            <a:cs typeface="Arial" pitchFamily="34" charset="0"/>
          </a:endParaRPr>
        </a:p>
      </dsp:txBody>
      <dsp:txXfrm>
        <a:off x="4291421" y="1318027"/>
        <a:ext cx="143651" cy="248413"/>
      </dsp:txXfrm>
    </dsp:sp>
    <dsp:sp modelId="{DE5D8C6D-10C7-4D16-9E78-9CBC436C480A}">
      <dsp:nvSpPr>
        <dsp:cNvPr id="0" name=""/>
        <dsp:cNvSpPr/>
      </dsp:nvSpPr>
      <dsp:spPr>
        <a:xfrm>
          <a:off x="3688635" y="-75615"/>
          <a:ext cx="1349223" cy="134922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itchFamily="34" charset="0"/>
              <a:cs typeface="Arial" pitchFamily="34" charset="0"/>
            </a:rPr>
            <a:t>Resistance</a:t>
          </a:r>
          <a:endParaRPr lang="en-GB" sz="1400" kern="1200" dirty="0">
            <a:latin typeface="Arial" pitchFamily="34" charset="0"/>
            <a:cs typeface="Arial" pitchFamily="34" charset="0"/>
          </a:endParaRPr>
        </a:p>
      </dsp:txBody>
      <dsp:txXfrm>
        <a:off x="3886224" y="121974"/>
        <a:ext cx="954045" cy="954045"/>
      </dsp:txXfrm>
    </dsp:sp>
    <dsp:sp modelId="{3B14EC59-4F7C-4F23-B926-A426B6FDE079}">
      <dsp:nvSpPr>
        <dsp:cNvPr id="0" name=""/>
        <dsp:cNvSpPr/>
      </dsp:nvSpPr>
      <dsp:spPr>
        <a:xfrm rot="13068742">
          <a:off x="4981249" y="2514166"/>
          <a:ext cx="204638" cy="41402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itchFamily="34" charset="0"/>
            <a:cs typeface="Arial" pitchFamily="34" charset="0"/>
          </a:endParaRPr>
        </a:p>
      </dsp:txBody>
      <dsp:txXfrm>
        <a:off x="5036195" y="2615789"/>
        <a:ext cx="143247" cy="248413"/>
      </dsp:txXfrm>
    </dsp:sp>
    <dsp:sp modelId="{E124437D-1D4A-450B-A96C-2DB5B8C07FDC}">
      <dsp:nvSpPr>
        <dsp:cNvPr id="0" name=""/>
        <dsp:cNvSpPr/>
      </dsp:nvSpPr>
      <dsp:spPr>
        <a:xfrm>
          <a:off x="5165248" y="2482749"/>
          <a:ext cx="1351403" cy="135140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itchFamily="34" charset="0"/>
              <a:cs typeface="Arial" pitchFamily="34" charset="0"/>
            </a:rPr>
            <a:t>Rapid spread</a:t>
          </a:r>
          <a:endParaRPr lang="en-GB" sz="1400" kern="1200" dirty="0">
            <a:latin typeface="Arial" pitchFamily="34" charset="0"/>
            <a:cs typeface="Arial" pitchFamily="34" charset="0"/>
          </a:endParaRPr>
        </a:p>
      </dsp:txBody>
      <dsp:txXfrm>
        <a:off x="5363156" y="2680657"/>
        <a:ext cx="955587" cy="955587"/>
      </dsp:txXfrm>
    </dsp:sp>
    <dsp:sp modelId="{A98F29DD-4A04-487F-9E0B-EB826DCBEC3D}">
      <dsp:nvSpPr>
        <dsp:cNvPr id="0" name=""/>
        <dsp:cNvSpPr/>
      </dsp:nvSpPr>
      <dsp:spPr>
        <a:xfrm rot="19847534">
          <a:off x="3555597" y="2508860"/>
          <a:ext cx="193040" cy="41402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itchFamily="34" charset="0"/>
            <a:cs typeface="Arial" pitchFamily="34" charset="0"/>
          </a:endParaRPr>
        </a:p>
      </dsp:txBody>
      <dsp:txXfrm rot="10800000">
        <a:off x="3559279" y="2605794"/>
        <a:ext cx="135128" cy="248413"/>
      </dsp:txXfrm>
    </dsp:sp>
    <dsp:sp modelId="{2C350BD0-8C51-4826-A99A-CDEF12055937}">
      <dsp:nvSpPr>
        <dsp:cNvPr id="0" name=""/>
        <dsp:cNvSpPr/>
      </dsp:nvSpPr>
      <dsp:spPr>
        <a:xfrm>
          <a:off x="2187961" y="2460867"/>
          <a:ext cx="1395167" cy="139516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itchFamily="34" charset="0"/>
              <a:cs typeface="Arial" pitchFamily="34" charset="0"/>
            </a:rPr>
            <a:t>Mortality</a:t>
          </a:r>
          <a:endParaRPr lang="en-GB" sz="1400" kern="1200" dirty="0">
            <a:latin typeface="Arial" pitchFamily="34" charset="0"/>
            <a:cs typeface="Arial" pitchFamily="34" charset="0"/>
          </a:endParaRPr>
        </a:p>
      </dsp:txBody>
      <dsp:txXfrm>
        <a:off x="2392278" y="2665184"/>
        <a:ext cx="986533" cy="9865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184284" y="1759210"/>
          <a:ext cx="1576013" cy="1581417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CPE prevention &amp; control</a:t>
          </a:r>
          <a:endParaRPr lang="en-GB" sz="12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415086" y="1990803"/>
        <a:ext cx="1114409" cy="1118231"/>
      </dsp:txXfrm>
    </dsp:sp>
    <dsp:sp modelId="{DB8F51CD-C538-4588-A588-A84B010586D4}">
      <dsp:nvSpPr>
        <dsp:cNvPr id="0" name=""/>
        <dsp:cNvSpPr/>
      </dsp:nvSpPr>
      <dsp:spPr>
        <a:xfrm rot="16211933">
          <a:off x="2897098" y="1662681"/>
          <a:ext cx="156416" cy="36650"/>
        </a:xfrm>
        <a:custGeom>
          <a:avLst/>
          <a:gdLst/>
          <a:ahLst/>
          <a:cxnLst/>
          <a:rect l="0" t="0" r="0" b="0"/>
          <a:pathLst>
            <a:path>
              <a:moveTo>
                <a:pt x="0" y="18325"/>
              </a:moveTo>
              <a:lnTo>
                <a:pt x="156416" y="183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971396" y="1677096"/>
        <a:ext cx="7820" cy="7820"/>
      </dsp:txXfrm>
    </dsp:sp>
    <dsp:sp modelId="{AFABF447-E48A-423B-B49F-6EA32EBB3358}">
      <dsp:nvSpPr>
        <dsp:cNvPr id="0" name=""/>
        <dsp:cNvSpPr/>
      </dsp:nvSpPr>
      <dsp:spPr>
        <a:xfrm>
          <a:off x="2168828" y="-16316"/>
          <a:ext cx="1619120" cy="1619120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405943" y="220799"/>
        <a:ext cx="1144890" cy="1144890"/>
      </dsp:txXfrm>
    </dsp:sp>
    <dsp:sp modelId="{6D54B6E2-7739-424F-AD0F-5C0CCB7D7C11}">
      <dsp:nvSpPr>
        <dsp:cNvPr id="0" name=""/>
        <dsp:cNvSpPr/>
      </dsp:nvSpPr>
      <dsp:spPr>
        <a:xfrm rot="20589635">
          <a:off x="3723303" y="2280140"/>
          <a:ext cx="159550" cy="36650"/>
        </a:xfrm>
        <a:custGeom>
          <a:avLst/>
          <a:gdLst/>
          <a:ahLst/>
          <a:cxnLst/>
          <a:rect l="0" t="0" r="0" b="0"/>
          <a:pathLst>
            <a:path>
              <a:moveTo>
                <a:pt x="0" y="18325"/>
              </a:moveTo>
              <a:lnTo>
                <a:pt x="159550" y="183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99089" y="2294476"/>
        <a:ext cx="7977" cy="7977"/>
      </dsp:txXfrm>
    </dsp:sp>
    <dsp:sp modelId="{F742DEE1-3A8E-4ACB-8223-B85092990354}">
      <dsp:nvSpPr>
        <dsp:cNvPr id="0" name=""/>
        <dsp:cNvSpPr/>
      </dsp:nvSpPr>
      <dsp:spPr>
        <a:xfrm>
          <a:off x="3844719" y="1231273"/>
          <a:ext cx="1619120" cy="1619120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081834" y="1468388"/>
        <a:ext cx="1144890" cy="1144890"/>
      </dsp:txXfrm>
    </dsp:sp>
    <dsp:sp modelId="{421FD191-AC28-4012-8BFC-AAD3D4C0C750}">
      <dsp:nvSpPr>
        <dsp:cNvPr id="0" name=""/>
        <dsp:cNvSpPr/>
      </dsp:nvSpPr>
      <dsp:spPr>
        <a:xfrm rot="2770458">
          <a:off x="3447410" y="3268892"/>
          <a:ext cx="465119" cy="36650"/>
        </a:xfrm>
        <a:custGeom>
          <a:avLst/>
          <a:gdLst/>
          <a:ahLst/>
          <a:cxnLst/>
          <a:rect l="0" t="0" r="0" b="0"/>
          <a:pathLst>
            <a:path>
              <a:moveTo>
                <a:pt x="0" y="18325"/>
              </a:moveTo>
              <a:lnTo>
                <a:pt x="465119" y="183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668342" y="3275590"/>
        <a:ext cx="23255" cy="23255"/>
      </dsp:txXfrm>
    </dsp:sp>
    <dsp:sp modelId="{D03D7B20-5052-4A55-A9CD-47AAF7D35EA4}">
      <dsp:nvSpPr>
        <dsp:cNvPr id="0" name=""/>
        <dsp:cNvSpPr/>
      </dsp:nvSpPr>
      <dsp:spPr>
        <a:xfrm>
          <a:off x="3592043" y="3229495"/>
          <a:ext cx="1619120" cy="1619120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829158" y="3466610"/>
        <a:ext cx="1144890" cy="1144890"/>
      </dsp:txXfrm>
    </dsp:sp>
    <dsp:sp modelId="{720E6570-9767-471F-815E-B4D0543DB38A}">
      <dsp:nvSpPr>
        <dsp:cNvPr id="0" name=""/>
        <dsp:cNvSpPr/>
      </dsp:nvSpPr>
      <dsp:spPr>
        <a:xfrm rot="7215130">
          <a:off x="2480794" y="3267722"/>
          <a:ext cx="124323" cy="36650"/>
        </a:xfrm>
        <a:custGeom>
          <a:avLst/>
          <a:gdLst/>
          <a:ahLst/>
          <a:cxnLst/>
          <a:rect l="0" t="0" r="0" b="0"/>
          <a:pathLst>
            <a:path>
              <a:moveTo>
                <a:pt x="0" y="18325"/>
              </a:moveTo>
              <a:lnTo>
                <a:pt x="124323" y="183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39847" y="3282939"/>
        <a:ext cx="6216" cy="6216"/>
      </dsp:txXfrm>
    </dsp:sp>
    <dsp:sp modelId="{B63D901A-D3CC-4C32-BB43-D8907AFB5273}">
      <dsp:nvSpPr>
        <dsp:cNvPr id="0" name=""/>
        <dsp:cNvSpPr/>
      </dsp:nvSpPr>
      <dsp:spPr>
        <a:xfrm>
          <a:off x="1294216" y="3229495"/>
          <a:ext cx="1619120" cy="1619120"/>
        </a:xfrm>
        <a:prstGeom prst="ellipse">
          <a:avLst/>
        </a:prstGeom>
        <a:solidFill>
          <a:srgbClr val="FF6969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531331" y="3466610"/>
        <a:ext cx="1144890" cy="1144890"/>
      </dsp:txXfrm>
    </dsp:sp>
    <dsp:sp modelId="{23DBB19A-08A9-404C-9A85-907E2DFCBF40}">
      <dsp:nvSpPr>
        <dsp:cNvPr id="0" name=""/>
        <dsp:cNvSpPr/>
      </dsp:nvSpPr>
      <dsp:spPr>
        <a:xfrm rot="11851158">
          <a:off x="2090939" y="2274329"/>
          <a:ext cx="132742" cy="36650"/>
        </a:xfrm>
        <a:custGeom>
          <a:avLst/>
          <a:gdLst/>
          <a:ahLst/>
          <a:cxnLst/>
          <a:rect l="0" t="0" r="0" b="0"/>
          <a:pathLst>
            <a:path>
              <a:moveTo>
                <a:pt x="0" y="18325"/>
              </a:moveTo>
              <a:lnTo>
                <a:pt x="132742" y="183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153991" y="2289336"/>
        <a:ext cx="6637" cy="6637"/>
      </dsp:txXfrm>
    </dsp:sp>
    <dsp:sp modelId="{2E3885CB-49A2-41CF-8BE0-0102112EC607}">
      <dsp:nvSpPr>
        <dsp:cNvPr id="0" name=""/>
        <dsp:cNvSpPr/>
      </dsp:nvSpPr>
      <dsp:spPr>
        <a:xfrm>
          <a:off x="512448" y="1219415"/>
          <a:ext cx="1619120" cy="1619120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9563" y="1456530"/>
        <a:ext cx="1144890" cy="1144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04BEC-043B-4203-A76F-C1E3C4898DE5}">
      <dsp:nvSpPr>
        <dsp:cNvPr id="0" name=""/>
        <dsp:cNvSpPr/>
      </dsp:nvSpPr>
      <dsp:spPr>
        <a:xfrm>
          <a:off x="1207" y="288034"/>
          <a:ext cx="2414308" cy="11521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An inpatient in a hospital abroad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1207" y="288034"/>
        <a:ext cx="2414308" cy="1152122"/>
      </dsp:txXfrm>
    </dsp:sp>
    <dsp:sp modelId="{F26A787C-2569-4A94-968F-2244FE1969EA}">
      <dsp:nvSpPr>
        <dsp:cNvPr id="0" name=""/>
        <dsp:cNvSpPr/>
      </dsp:nvSpPr>
      <dsp:spPr>
        <a:xfrm>
          <a:off x="2861297" y="288034"/>
          <a:ext cx="2414308" cy="11521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An inpatient in UK hospital which has problems CPE spread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2861297" y="288034"/>
        <a:ext cx="2414308" cy="1152122"/>
      </dsp:txXfrm>
    </dsp:sp>
    <dsp:sp modelId="{4E2EC597-0322-4594-A1A6-CFBE035E9549}">
      <dsp:nvSpPr>
        <dsp:cNvPr id="0" name=""/>
        <dsp:cNvSpPr/>
      </dsp:nvSpPr>
      <dsp:spPr>
        <a:xfrm>
          <a:off x="5721387" y="288034"/>
          <a:ext cx="2414308" cy="11521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Previous positive case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5721387" y="288034"/>
        <a:ext cx="2414308" cy="11521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04BEC-043B-4203-A76F-C1E3C4898DE5}">
      <dsp:nvSpPr>
        <dsp:cNvPr id="0" name=""/>
        <dsp:cNvSpPr/>
      </dsp:nvSpPr>
      <dsp:spPr>
        <a:xfrm>
          <a:off x="578697" y="0"/>
          <a:ext cx="2950234" cy="9247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Risk-factor based admission screening of all admissions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578697" y="0"/>
        <a:ext cx="2950234" cy="924769"/>
      </dsp:txXfrm>
    </dsp:sp>
    <dsp:sp modelId="{F26A787C-2569-4A94-968F-2244FE1969EA}">
      <dsp:nvSpPr>
        <dsp:cNvPr id="0" name=""/>
        <dsp:cNvSpPr/>
      </dsp:nvSpPr>
      <dsp:spPr>
        <a:xfrm>
          <a:off x="4322059" y="0"/>
          <a:ext cx="2950234" cy="9247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Universal admission screening in ‘high-risk’ specialties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4322059" y="0"/>
        <a:ext cx="2950234" cy="924769"/>
      </dsp:txXfrm>
    </dsp:sp>
    <dsp:sp modelId="{4E2EC597-0322-4594-A1A6-CFBE035E9549}">
      <dsp:nvSpPr>
        <dsp:cNvPr id="0" name=""/>
        <dsp:cNvSpPr/>
      </dsp:nvSpPr>
      <dsp:spPr>
        <a:xfrm>
          <a:off x="578697" y="1300467"/>
          <a:ext cx="2950234" cy="9247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Weekly screening in high-risk specialties, and around known carriers.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578697" y="1300467"/>
        <a:ext cx="2950234" cy="924769"/>
      </dsp:txXfrm>
    </dsp:sp>
    <dsp:sp modelId="{9678A183-C2E8-448B-AB64-9F917F061D24}">
      <dsp:nvSpPr>
        <dsp:cNvPr id="0" name=""/>
        <dsp:cNvSpPr/>
      </dsp:nvSpPr>
      <dsp:spPr>
        <a:xfrm>
          <a:off x="4322059" y="1372755"/>
          <a:ext cx="2950234" cy="9247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itchFamily="34" charset="0"/>
              <a:cs typeface="Arial" pitchFamily="34" charset="0"/>
            </a:rPr>
            <a:t>Contact tracing screening for newly identified cases.</a:t>
          </a:r>
          <a:endParaRPr lang="en-GB" sz="1800" kern="1200" dirty="0">
            <a:latin typeface="Arial" pitchFamily="34" charset="0"/>
            <a:cs typeface="Arial" pitchFamily="34" charset="0"/>
          </a:endParaRPr>
        </a:p>
      </dsp:txBody>
      <dsp:txXfrm>
        <a:off x="4322059" y="1372755"/>
        <a:ext cx="2950234" cy="924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presentation has</a:t>
            </a:r>
            <a:r>
              <a:rPr lang="en-GB" baseline="0" dirty="0" smtClean="0"/>
              <a:t> two aims 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How do we manage screening for CPE as per the PHE guidance 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Does the theory – once positive always positive for CPE stand </a:t>
            </a:r>
          </a:p>
          <a:p>
            <a:pPr marL="228600" indent="-228600">
              <a:buAutoNum type="arabicPeriod"/>
            </a:pPr>
            <a:endParaRPr lang="en-GB" baseline="0" dirty="0" smtClean="0"/>
          </a:p>
          <a:p>
            <a:pPr marL="0" indent="0">
              <a:buNone/>
            </a:pPr>
            <a:r>
              <a:rPr lang="en-GB" baseline="0" dirty="0" smtClean="0"/>
              <a:t>Add contact details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60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CPE poses a triple</a:t>
            </a:r>
            <a:r>
              <a:rPr lang="en-GB" baseline="0" dirty="0" smtClean="0"/>
              <a:t> threat – organisms are highly resistant, they lead significant increase in mortality, and they spread rapidly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675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Latest</a:t>
            </a:r>
            <a:r>
              <a:rPr lang="en-GB" baseline="0" dirty="0" smtClean="0"/>
              <a:t> ESPAUR 2014 report - </a:t>
            </a:r>
            <a:r>
              <a:rPr lang="en-GB" dirty="0" smtClean="0"/>
              <a:t>Can clearly see the dramatic increase in CPE cases</a:t>
            </a:r>
            <a:r>
              <a:rPr lang="en-GB" baseline="0" dirty="0" smtClean="0"/>
              <a:t> reported to PHE, from under 200 cases in 2009, to over 1600 in 2014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394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These</a:t>
            </a:r>
            <a:r>
              <a:rPr lang="en-US" baseline="0" dirty="0" smtClean="0">
                <a:ea typeface="ＭＳ Ｐゴシック" pitchFamily="34" charset="-128"/>
              </a:rPr>
              <a:t> are all the interventions you can throw at CPE</a:t>
            </a:r>
          </a:p>
          <a:p>
            <a:r>
              <a:rPr lang="en-US" baseline="0" dirty="0" smtClean="0">
                <a:ea typeface="ＭＳ Ｐゴシック" pitchFamily="34" charset="-128"/>
              </a:rPr>
              <a:t>Focus of this talk is active screening for CPE</a:t>
            </a:r>
          </a:p>
          <a:p>
            <a:r>
              <a:rPr lang="en-US" baseline="0" dirty="0" smtClean="0">
                <a:ea typeface="ＭＳ Ｐゴシック" pitchFamily="34" charset="-128"/>
              </a:rPr>
              <a:t>Action - Make all the same </a:t>
            </a:r>
            <a:r>
              <a:rPr lang="en-US" baseline="0" dirty="0" err="1" smtClean="0">
                <a:ea typeface="ＭＳ Ｐゴシック" pitchFamily="34" charset="-128"/>
              </a:rPr>
              <a:t>colour</a:t>
            </a:r>
            <a:r>
              <a:rPr lang="en-US" baseline="0" dirty="0" smtClean="0">
                <a:ea typeface="ＭＳ Ｐゴシック" pitchFamily="34" charset="-128"/>
              </a:rPr>
              <a:t>, apart from active screening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62D102-3219-4859-ACA8-D2CA723B961F}" type="slidenum">
              <a:rPr lang="en-GB" smtClean="0">
                <a:latin typeface="Arial" charset="0"/>
              </a:rPr>
              <a:pPr/>
              <a:t>4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PHE toolkit recommends a risk factor based approach</a:t>
            </a:r>
            <a:r>
              <a:rPr lang="en-GB" baseline="0" dirty="0" smtClean="0"/>
              <a:t> to CPE screening, specifically to detect asymptomatic carriers, 3 screens separated by 48 hours</a:t>
            </a:r>
          </a:p>
          <a:p>
            <a:r>
              <a:rPr lang="en-GB" baseline="0" dirty="0" smtClean="0"/>
              <a:t>Specify the risk factors noted by PHE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66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Risk factors = </a:t>
            </a:r>
            <a:r>
              <a:rPr lang="en-GB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Patients with overnight hospitalisation in any hospital (including our own readmissions) with in the past 12 months, and overseas residents. </a:t>
            </a: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latin typeface="Arial" pitchFamily="34" charset="0"/>
                <a:cs typeface="Arial" pitchFamily="34" charset="0"/>
              </a:rPr>
              <a:t>Universal screening:</a:t>
            </a:r>
            <a:r>
              <a:rPr lang="en-GB" sz="12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ICU, renal, vascular and haematology in-patient wards.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527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Here is the trend in new CPE case, Apr</a:t>
            </a:r>
            <a:r>
              <a:rPr lang="en-GB" baseline="0" dirty="0" smtClean="0"/>
              <a:t> 14 onwards, we at Imperial initiated universal and risk factor based screening in Jun-15, can see a spike in new cases, vast majority from screens, without evidence of clinical infections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26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undertook</a:t>
            </a:r>
            <a:r>
              <a:rPr lang="en-GB" baseline="0" dirty="0" smtClean="0"/>
              <a:t> a piece of work with the following aims</a:t>
            </a:r>
          </a:p>
          <a:p>
            <a:r>
              <a:rPr lang="en-GB" baseline="0" dirty="0" smtClean="0"/>
              <a:t>1), 2), 3) </a:t>
            </a:r>
          </a:p>
          <a:p>
            <a:r>
              <a:rPr lang="en-GB" baseline="0" dirty="0" smtClean="0"/>
              <a:t>Taking into account all CRE screens from Jun to Dec 15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830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 methods based on chromogenic medium, PCR locally</a:t>
            </a:r>
            <a:r>
              <a:rPr lang="en-GB" baseline="0" dirty="0" smtClean="0"/>
              <a:t> to confirm carrier status and ref lab </a:t>
            </a:r>
            <a:r>
              <a:rPr lang="en-GB" baseline="0" dirty="0" err="1" smtClean="0"/>
              <a:t>referal</a:t>
            </a:r>
            <a:r>
              <a:rPr lang="en-GB" baseline="0" dirty="0" smtClean="0"/>
              <a:t> for confirmation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590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The biggest group here is the GNB, a sub-set of that…. </a:t>
            </a:r>
          </a:p>
          <a:p>
            <a:r>
              <a:rPr lang="en-GB" baseline="0" dirty="0" smtClean="0"/>
              <a:t>Worth noting that since isolates grown on chromogenic media, all GNR are resistant, the resistant Enterobacteriaceae are just the highly resistant ones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206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Data de-duplicated</a:t>
            </a:r>
            <a:r>
              <a:rPr lang="en-GB" baseline="0" dirty="0" smtClean="0"/>
              <a:t> for each time-point, significant change in trend analysed using logistic regression and repeated measures logistic regression analysis, work done as part of a service evaluation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168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did we find?</a:t>
            </a:r>
          </a:p>
          <a:p>
            <a:r>
              <a:rPr lang="en-GB" dirty="0" smtClean="0"/>
              <a:t>11, 378 Patients</a:t>
            </a:r>
            <a:r>
              <a:rPr lang="en-GB" baseline="0" dirty="0" smtClean="0"/>
              <a:t> screened at time point 1, time point 2, time point 3, significant change in trend only in Enterobacteriaceae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914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Just</a:t>
            </a:r>
            <a:r>
              <a:rPr lang="en-GB" baseline="0" dirty="0" smtClean="0">
                <a:solidFill>
                  <a:srgbClr val="FF0000"/>
                </a:solidFill>
              </a:rPr>
              <a:t> check this with ED</a:t>
            </a:r>
          </a:p>
          <a:p>
            <a:r>
              <a:rPr lang="en-GB" baseline="0" dirty="0" smtClean="0">
                <a:solidFill>
                  <a:srgbClr val="FF0000"/>
                </a:solidFill>
              </a:rPr>
              <a:t>Small number of patients  - 221 Patients who have had all 3 screens, with 3 screens taken at the specific time points, no significant change in trend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73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1509 Patients who have had 3 screens, where 3 screens</a:t>
            </a:r>
            <a:r>
              <a:rPr lang="en-GB" baseline="0" dirty="0" smtClean="0"/>
              <a:t> need not fall at specific time points, i.e. consecutive, significant change in trend in GN, Enterobacteriaceae and resistant </a:t>
            </a:r>
            <a:r>
              <a:rPr lang="en-GB" baseline="0" dirty="0" err="1" smtClean="0"/>
              <a:t>Entero</a:t>
            </a:r>
            <a:endParaRPr lang="en-GB" baseline="0" dirty="0" smtClean="0"/>
          </a:p>
          <a:p>
            <a:r>
              <a:rPr lang="en-GB" baseline="0" dirty="0" smtClean="0"/>
              <a:t>In contrast the most interesting slide is the one for patients who received 3 screens at any time-points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799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Moving</a:t>
            </a:r>
            <a:r>
              <a:rPr lang="en-GB" baseline="0" dirty="0" smtClean="0"/>
              <a:t> onto the 2</a:t>
            </a:r>
            <a:r>
              <a:rPr lang="en-GB" baseline="30000" dirty="0" smtClean="0"/>
              <a:t>nd</a:t>
            </a:r>
            <a:r>
              <a:rPr lang="en-GB" baseline="0" dirty="0" smtClean="0"/>
              <a:t> aim, once positive for CPE, always positive? Lets see… </a:t>
            </a:r>
          </a:p>
          <a:p>
            <a:r>
              <a:rPr lang="en-GB" baseline="0" dirty="0" smtClean="0"/>
              <a:t>We map out serial CPE screens from 70 patients who were found to be CPE positive from screening culture, red =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, green = negative</a:t>
            </a:r>
          </a:p>
          <a:p>
            <a:r>
              <a:rPr lang="en-GB" baseline="0" dirty="0" smtClean="0"/>
              <a:t>47%, almost half of the 51 who had </a:t>
            </a:r>
            <a:r>
              <a:rPr lang="en-GB" baseline="0" dirty="0" err="1" smtClean="0"/>
              <a:t>atlleast</a:t>
            </a:r>
            <a:r>
              <a:rPr lang="en-GB" baseline="0" dirty="0" smtClean="0"/>
              <a:t> 3 screens, had a + - + pattern</a:t>
            </a:r>
          </a:p>
          <a:p>
            <a:r>
              <a:rPr lang="en-GB" baseline="0" dirty="0" smtClean="0"/>
              <a:t>Then go through </a:t>
            </a:r>
            <a:r>
              <a:rPr lang="en-GB" baseline="0" dirty="0" err="1" smtClean="0"/>
              <a:t>whats</a:t>
            </a:r>
            <a:r>
              <a:rPr lang="en-GB" baseline="0" dirty="0" smtClean="0"/>
              <a:t> on screens and then give example of line 4.. </a:t>
            </a:r>
            <a:endParaRPr lang="en-GB" dirty="0" smtClean="0"/>
          </a:p>
          <a:p>
            <a:r>
              <a:rPr lang="en-GB" baseline="0" dirty="0" smtClean="0"/>
              <a:t>Not sure if we should believe the negative screens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642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Low carriage rate</a:t>
            </a:r>
            <a:r>
              <a:rPr lang="en-GB" baseline="0" dirty="0" smtClean="0"/>
              <a:t> of 0.6%</a:t>
            </a:r>
          </a:p>
          <a:p>
            <a:r>
              <a:rPr lang="en-GB" baseline="0" dirty="0" smtClean="0"/>
              <a:t>Little value in serial admission screening</a:t>
            </a:r>
          </a:p>
          <a:p>
            <a:r>
              <a:rPr lang="en-GB" baseline="0" dirty="0" smtClean="0"/>
              <a:t>Rectal swabs as effective as stool samples</a:t>
            </a:r>
          </a:p>
          <a:p>
            <a:r>
              <a:rPr lang="en-GB" baseline="0" dirty="0" smtClean="0"/>
              <a:t>Don’t trust negative CPE screen for known carriers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162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</a:t>
            </a:r>
            <a:r>
              <a:rPr lang="en-GB" baseline="0" dirty="0" smtClean="0"/>
              <a:t> ceased serial screening to confirm negative CPE carriage status</a:t>
            </a:r>
          </a:p>
          <a:p>
            <a:r>
              <a:rPr lang="en-GB" baseline="0" dirty="0" smtClean="0"/>
              <a:t>We continue weekly screening in high-risk areas known to have CPE patients</a:t>
            </a:r>
          </a:p>
          <a:p>
            <a:r>
              <a:rPr lang="en-GB" baseline="0" dirty="0" smtClean="0"/>
              <a:t>Regular screening of long-stay patients for carriage of GNB should be considered</a:t>
            </a:r>
          </a:p>
          <a:p>
            <a:r>
              <a:rPr lang="en-GB" baseline="0" dirty="0" smtClean="0"/>
              <a:t>Once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 always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635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Taking</a:t>
            </a:r>
            <a:r>
              <a:rPr lang="en-GB" baseline="0" dirty="0" smtClean="0"/>
              <a:t> our carriage rate of CPE – 0.5% and applying it to our yearly patient admissions, means we can see close to 900 CPE positive patients</a:t>
            </a:r>
            <a:endParaRPr lang="en-GB" dirty="0" smtClean="0"/>
          </a:p>
          <a:p>
            <a:r>
              <a:rPr lang="en-GB" dirty="0" smtClean="0"/>
              <a:t>0.1% which is a conservative estimate, apply that, and its 186</a:t>
            </a:r>
          </a:p>
          <a:p>
            <a:r>
              <a:rPr lang="en-GB" dirty="0" smtClean="0"/>
              <a:t>0.1 is the conservative estimate, applying</a:t>
            </a:r>
            <a:r>
              <a:rPr lang="en-GB" baseline="0" dirty="0" smtClean="0"/>
              <a:t> that to all NHS hospitals, 16,000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 patients, currently reporting around1600, 10 fold underestimate of CPE positive patients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6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659982"/>
            <a:ext cx="2554264" cy="42661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§"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339502"/>
            <a:ext cx="842493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Managing repeated screening for known CPE carriers: once positive always positive?</a:t>
            </a:r>
            <a:endParaRPr lang="en-GB" sz="3200" dirty="0"/>
          </a:p>
          <a:p>
            <a:endParaRPr lang="en-GB" sz="4800" dirty="0">
              <a:latin typeface="Arial" pitchFamily="34" charset="0"/>
              <a:cs typeface="Arial" pitchFamily="34" charset="0"/>
            </a:endParaRPr>
          </a:p>
          <a:p>
            <a:r>
              <a:rPr lang="en-GB" sz="2000" i="1" dirty="0"/>
              <a:t>Siddharth Mookerjee, Eleonora Dyakova, Frances </a:t>
            </a:r>
            <a:r>
              <a:rPr lang="en-GB" sz="2000" i="1" dirty="0" smtClean="0"/>
              <a:t>Davies</a:t>
            </a:r>
            <a:r>
              <a:rPr lang="en-GB" sz="2000" i="1" dirty="0"/>
              <a:t>, Kathleen Bamford, Tracey Galletly, Eimear Brannigan, Alison Holmes, Jonathan Otter</a:t>
            </a:r>
            <a:endParaRPr lang="en-GB" sz="2000" dirty="0"/>
          </a:p>
          <a:p>
            <a:endParaRPr lang="en-GB" sz="32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Siddharth Mookerjee, MPH 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800" dirty="0" smtClean="0">
              <a:latin typeface="Arial" pitchFamily="34" charset="0"/>
              <a:cs typeface="Arial" pitchFamily="34" charset="0"/>
            </a:endParaRPr>
          </a:p>
          <a:p>
            <a:endParaRPr lang="en-GB" sz="800" dirty="0" smtClean="0">
              <a:latin typeface="Arial" pitchFamily="34" charset="0"/>
              <a:cs typeface="Arial" pitchFamily="34" charset="0"/>
            </a:endParaRPr>
          </a:p>
          <a:p>
            <a:endParaRPr lang="en-GB" sz="8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endParaRPr lang="en-GB" sz="3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  <a:sym typeface="Wingdings"/>
              </a:rPr>
              <a:t>Siddharth.mookerjee@imperial.nhs.uk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01360093"/>
              </p:ext>
            </p:extLst>
          </p:nvPr>
        </p:nvGraphicFramePr>
        <p:xfrm>
          <a:off x="0" y="1167594"/>
          <a:ext cx="8704613" cy="3780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6916"/>
            <a:ext cx="8229600" cy="8572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dirty="0" err="1" smtClean="0"/>
              <a:t>Carbapenemase</a:t>
            </a:r>
            <a:r>
              <a:rPr lang="en-GB" dirty="0" smtClean="0"/>
              <a:t>-producing </a:t>
            </a:r>
            <a:br>
              <a:rPr lang="en-GB" dirty="0" smtClean="0"/>
            </a:br>
            <a:r>
              <a:rPr lang="en-GB" dirty="0" err="1" smtClean="0"/>
              <a:t>Enterobacteriaceae</a:t>
            </a:r>
            <a:r>
              <a:rPr lang="en-GB" dirty="0" smtClean="0"/>
              <a:t> (CPE): ‘triple threat’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9695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6916"/>
            <a:ext cx="8229600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CPE reported to PHE’s reference lab</a:t>
            </a:r>
            <a:endParaRPr lang="en-US" dirty="0" smtClean="0"/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107950" y="4839892"/>
            <a:ext cx="90360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600" dirty="0"/>
              <a:t>ESPAUR 2015.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5293"/>
            <a:ext cx="7200800" cy="410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248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" y="4832747"/>
            <a:ext cx="766762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5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05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05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05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05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05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050" dirty="0" smtClean="0">
                <a:latin typeface="Arial" pitchFamily="34" charset="0"/>
                <a:cs typeface="Arial" pitchFamily="34" charset="0"/>
              </a:rPr>
              <a:t>2015;21:1057-1066.</a:t>
            </a:r>
            <a:endParaRPr lang="en-GB" sz="105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94880892"/>
              </p:ext>
            </p:extLst>
          </p:nvPr>
        </p:nvGraphicFramePr>
        <p:xfrm>
          <a:off x="1475656" y="84447"/>
          <a:ext cx="6948264" cy="474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4270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68038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CPE screening recommendations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555526"/>
            <a:ext cx="892899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Guidelines to prevent the spread of CPE recommend screening to detect asymptomatic carriers.</a:t>
            </a:r>
            <a:r>
              <a:rPr lang="en-GB" sz="20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1-3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Public Health England (PHE) issued a Toolkit to prevent the spread of CPE, which includes recommendations for risk-factor based screening of all admissions.</a:t>
            </a:r>
            <a:r>
              <a:rPr lang="en-GB" sz="2000" baseline="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40000"/>
                  <a:lumOff val="60000"/>
                </a:schemeClr>
              </a:buClr>
              <a:buSzTx/>
              <a:buFont typeface="Wingdings" pitchFamily="2" charset="2"/>
              <a:buChar char="§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PHE recommend that patients ‘at-risk’ are screened on three separate occasions, each separated by 48 hours: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96" y="4209931"/>
            <a:ext cx="8676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Font typeface="+mj-lt"/>
              <a:buAutoNum type="arabicPeriod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Wilson 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2016 in press. </a:t>
            </a:r>
          </a:p>
          <a:p>
            <a:pPr marL="273050" indent="-273050">
              <a:buFont typeface="+mj-lt"/>
              <a:buAutoNum type="arabicPeriod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et al.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2015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;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21:1057-1066.</a:t>
            </a:r>
          </a:p>
          <a:p>
            <a:pPr marL="273050" indent="-273050">
              <a:buFont typeface="+mj-lt"/>
              <a:buAutoNum type="arabicPeriod"/>
            </a:pP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Tacconelli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2014; 20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Suppl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1:1-55.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273050" indent="-273050">
              <a:buFont typeface="+mj-lt"/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Public Health England. CPE Toolkit. 2013.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9694556"/>
              </p:ext>
            </p:extLst>
          </p:nvPr>
        </p:nvGraphicFramePr>
        <p:xfrm>
          <a:off x="467544" y="2643758"/>
          <a:ext cx="8136904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751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Local screening strategy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08" y="372387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dirty="0">
                <a:latin typeface="Arial" pitchFamily="34" charset="0"/>
                <a:cs typeface="Arial" pitchFamily="34" charset="0"/>
              </a:rPr>
              <a:t>Admission screening and contact tracing was performed using three screens, each separated by 48 hours. Weekly screening was performed using a single screen. 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Clr>
                <a:schemeClr val="accent6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Rectal swabs were requested, some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perineal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swabs were sent; both were included in the analysis.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90483300"/>
              </p:ext>
            </p:extLst>
          </p:nvPr>
        </p:nvGraphicFramePr>
        <p:xfrm>
          <a:off x="611560" y="980728"/>
          <a:ext cx="784887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2599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1380" y="51470"/>
            <a:ext cx="8531100" cy="569119"/>
          </a:xfrm>
        </p:spPr>
        <p:txBody>
          <a:bodyPr>
            <a:noAutofit/>
          </a:bodyPr>
          <a:lstStyle/>
          <a:p>
            <a:r>
              <a:rPr lang="en-GB" sz="2800" dirty="0" smtClean="0"/>
              <a:t>New CPE cases, April 2014 – June 2016</a:t>
            </a:r>
            <a:endParaRPr lang="en-GB" sz="10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627534"/>
            <a:ext cx="82089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Universal risk-factor based admission screening was introduced in June 2015 to extend screening that was being performed in high-risk specialties. The majority of cases are from screens, without evidence of clinical infection.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756694"/>
              </p:ext>
            </p:extLst>
          </p:nvPr>
        </p:nvGraphicFramePr>
        <p:xfrm>
          <a:off x="827584" y="1366198"/>
          <a:ext cx="7488832" cy="3653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11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Determine CPE carriage rate on admission.</a:t>
            </a:r>
          </a:p>
          <a:p>
            <a:r>
              <a:rPr lang="en-GB" dirty="0" smtClean="0"/>
              <a:t>Establish the value of serial admission screens to confirm negative CPE carriage status.</a:t>
            </a:r>
          </a:p>
          <a:p>
            <a:r>
              <a:rPr lang="en-GB" dirty="0" smtClean="0"/>
              <a:t>Explore the pattern of apparent carriage to test a “once positive, always positive” approach.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442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51571"/>
            <a:ext cx="8640960" cy="3394472"/>
          </a:xfrm>
        </p:spPr>
        <p:txBody>
          <a:bodyPr>
            <a:noAutofit/>
          </a:bodyPr>
          <a:lstStyle/>
          <a:p>
            <a:pPr lvl="0"/>
            <a:r>
              <a:rPr lang="en-GB" sz="2000" dirty="0"/>
              <a:t>For admission screens, the timelines applied to evaluate the benefit of serial screens </a:t>
            </a:r>
            <a:r>
              <a:rPr lang="en-GB" sz="2000" dirty="0" smtClean="0"/>
              <a:t>were:</a:t>
            </a:r>
          </a:p>
          <a:p>
            <a:pPr lvl="1"/>
            <a:r>
              <a:rPr lang="en-GB" sz="1800" dirty="0" smtClean="0"/>
              <a:t>1</a:t>
            </a:r>
            <a:r>
              <a:rPr lang="en-GB" sz="1800" baseline="30000" dirty="0" smtClean="0"/>
              <a:t>st</a:t>
            </a:r>
            <a:r>
              <a:rPr lang="en-GB" sz="1800" dirty="0" smtClean="0"/>
              <a:t> </a:t>
            </a:r>
            <a:r>
              <a:rPr lang="en-GB" sz="1800" dirty="0"/>
              <a:t>screen at &lt;24 hours, </a:t>
            </a:r>
            <a:endParaRPr lang="en-GB" sz="1800" dirty="0" smtClean="0"/>
          </a:p>
          <a:p>
            <a:pPr lvl="1"/>
            <a:r>
              <a:rPr lang="en-GB" sz="1800" dirty="0" smtClean="0"/>
              <a:t>2</a:t>
            </a:r>
            <a:r>
              <a:rPr lang="en-GB" sz="1800" baseline="30000" dirty="0" smtClean="0"/>
              <a:t>nd</a:t>
            </a:r>
            <a:r>
              <a:rPr lang="en-GB" sz="1800" dirty="0" smtClean="0"/>
              <a:t> </a:t>
            </a:r>
            <a:r>
              <a:rPr lang="en-GB" sz="1800" dirty="0"/>
              <a:t>between 25-72 </a:t>
            </a:r>
            <a:r>
              <a:rPr lang="en-GB" sz="1800" dirty="0" smtClean="0"/>
              <a:t>hours, </a:t>
            </a:r>
            <a:r>
              <a:rPr lang="en-GB" sz="1800" dirty="0"/>
              <a:t>and </a:t>
            </a:r>
            <a:endParaRPr lang="en-GB" sz="1800" dirty="0" smtClean="0"/>
          </a:p>
          <a:p>
            <a:pPr lvl="1"/>
            <a:r>
              <a:rPr lang="en-GB" sz="1800" dirty="0" smtClean="0"/>
              <a:t>3</a:t>
            </a:r>
            <a:r>
              <a:rPr lang="en-GB" sz="1800" baseline="30000" dirty="0" smtClean="0"/>
              <a:t>rd</a:t>
            </a:r>
            <a:r>
              <a:rPr lang="en-GB" sz="1800" dirty="0" smtClean="0"/>
              <a:t> </a:t>
            </a:r>
            <a:r>
              <a:rPr lang="en-GB" sz="1800" dirty="0"/>
              <a:t>between 73-120 hours. </a:t>
            </a:r>
          </a:p>
          <a:p>
            <a:pPr lvl="0"/>
            <a:r>
              <a:rPr lang="en-GB" sz="2000" dirty="0" smtClean="0"/>
              <a:t>Screening swabs plated onto chromogenic </a:t>
            </a:r>
            <a:r>
              <a:rPr lang="en-GB" sz="2000" dirty="0"/>
              <a:t>media</a:t>
            </a:r>
            <a:r>
              <a:rPr lang="en-US" sz="2000" dirty="0"/>
              <a:t> (</a:t>
            </a:r>
            <a:r>
              <a:rPr lang="en-US" sz="2000" dirty="0" err="1"/>
              <a:t>Colorex</a:t>
            </a:r>
            <a:r>
              <a:rPr lang="en-US" sz="2000" baseline="30000" dirty="0" err="1"/>
              <a:t>TM</a:t>
            </a:r>
            <a:r>
              <a:rPr lang="en-US" sz="2000" dirty="0"/>
              <a:t> </a:t>
            </a:r>
            <a:r>
              <a:rPr lang="en-US" sz="2000" dirty="0" err="1"/>
              <a:t>mSuperCARBA</a:t>
            </a:r>
            <a:r>
              <a:rPr lang="en-US" sz="2000" baseline="30000" dirty="0" err="1"/>
              <a:t>TM</a:t>
            </a:r>
            <a:r>
              <a:rPr lang="en-US" sz="2000" dirty="0"/>
              <a:t>, E&amp;O Laboratories, UK</a:t>
            </a:r>
            <a:r>
              <a:rPr lang="en-US" sz="2000" dirty="0" smtClean="0"/>
              <a:t>).</a:t>
            </a:r>
          </a:p>
          <a:p>
            <a:pPr lvl="0"/>
            <a:r>
              <a:rPr lang="en-US" sz="2000" dirty="0" smtClean="0"/>
              <a:t>Suspicious colonies were tested for antimicrobial susceptibility (</a:t>
            </a:r>
            <a:r>
              <a:rPr lang="en-GB" sz="2000" dirty="0" smtClean="0"/>
              <a:t>EUCAST disc diffusion), and </a:t>
            </a:r>
            <a:r>
              <a:rPr lang="en-GB" sz="2000" dirty="0" err="1"/>
              <a:t>carbapenemase</a:t>
            </a:r>
            <a:r>
              <a:rPr lang="en-GB" sz="2000" dirty="0"/>
              <a:t> gene detection by PCR </a:t>
            </a:r>
            <a:r>
              <a:rPr lang="en-US" sz="2000" dirty="0"/>
              <a:t>(</a:t>
            </a:r>
            <a:r>
              <a:rPr lang="en-GB" sz="2000" dirty="0" err="1"/>
              <a:t>Xpert</a:t>
            </a:r>
            <a:r>
              <a:rPr lang="en-GB" sz="2000" baseline="30000" dirty="0"/>
              <a:t>®</a:t>
            </a:r>
            <a:r>
              <a:rPr lang="en-GB" sz="2000" dirty="0"/>
              <a:t> </a:t>
            </a:r>
            <a:r>
              <a:rPr lang="en-GB" sz="2000" dirty="0" err="1"/>
              <a:t>Carba</a:t>
            </a:r>
            <a:r>
              <a:rPr lang="en-GB" sz="2000" dirty="0"/>
              <a:t>-R</a:t>
            </a:r>
            <a:r>
              <a:rPr lang="en-US" sz="2000" dirty="0"/>
              <a:t>, Cepheid </a:t>
            </a:r>
            <a:r>
              <a:rPr lang="en-US" sz="2000" dirty="0" err="1"/>
              <a:t>Inc</a:t>
            </a:r>
            <a:r>
              <a:rPr lang="en-US" sz="2000" dirty="0"/>
              <a:t>, USA</a:t>
            </a:r>
            <a:r>
              <a:rPr lang="en-US" sz="2000" dirty="0" smtClean="0"/>
              <a:t>).</a:t>
            </a:r>
          </a:p>
          <a:p>
            <a:pPr lvl="0"/>
            <a:r>
              <a:rPr lang="en-US" sz="2000" dirty="0" smtClean="0"/>
              <a:t>CPE identified locally and PCR- suspicious isolates </a:t>
            </a:r>
            <a:r>
              <a:rPr lang="en-GB" sz="2000" dirty="0" smtClean="0"/>
              <a:t>sent </a:t>
            </a:r>
            <a:r>
              <a:rPr lang="en-GB" sz="2000" dirty="0"/>
              <a:t>to the PHE AMRHAI reference unit for confirmation. </a:t>
            </a:r>
            <a:endParaRPr lang="en-GB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99189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 – bacterial groups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-468560" y="4731990"/>
            <a:ext cx="947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000" dirty="0" smtClean="0">
                <a:latin typeface="Arial" pitchFamily="34" charset="0"/>
                <a:cs typeface="Arial" pitchFamily="34" charset="0"/>
              </a:rPr>
              <a:t>* Resistant to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ertapenem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meropenem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temocillin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or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tazocin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1059582"/>
            <a:ext cx="7488832" cy="345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411760" y="1869672"/>
            <a:ext cx="6048672" cy="26462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909100" y="2787774"/>
            <a:ext cx="4551332" cy="17281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796136" y="3651870"/>
            <a:ext cx="2664296" cy="86409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768904" y="1290225"/>
            <a:ext cx="3403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latin typeface="Arial" pitchFamily="34" charset="0"/>
                <a:cs typeface="Arial" pitchFamily="34" charset="0"/>
              </a:rPr>
              <a:t>Gram-negative bacteria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15528" y="2139702"/>
            <a:ext cx="2856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 err="1">
                <a:latin typeface="Arial" pitchFamily="34" charset="0"/>
                <a:cs typeface="Arial" pitchFamily="34" charset="0"/>
              </a:rPr>
              <a:t>Enterobacteriaceae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6563" y="3057804"/>
            <a:ext cx="4346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 smtClean="0">
                <a:latin typeface="Arial" pitchFamily="34" charset="0"/>
                <a:cs typeface="Arial" pitchFamily="34" charset="0"/>
              </a:rPr>
              <a:t>*Resistant Enterobacteriaceae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54548" y="3905890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 smtClean="0">
                <a:latin typeface="Arial" pitchFamily="34" charset="0"/>
                <a:cs typeface="Arial" pitchFamily="34" charset="0"/>
              </a:rPr>
              <a:t>CPE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106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Data was de-duplicated separately for each time-point.</a:t>
            </a:r>
          </a:p>
          <a:p>
            <a:r>
              <a:rPr lang="en-GB" dirty="0"/>
              <a:t>Carriage rate at the three screening points was tested for a significant trend-change </a:t>
            </a:r>
            <a:r>
              <a:rPr lang="en-GB" dirty="0" smtClean="0"/>
              <a:t>using logistic regression analysis for </a:t>
            </a:r>
            <a:r>
              <a:rPr lang="en-GB" dirty="0"/>
              <a:t>each </a:t>
            </a:r>
            <a:r>
              <a:rPr lang="en-GB" dirty="0" smtClean="0"/>
              <a:t>organism-group, accounting for repeated measure where relevant.</a:t>
            </a:r>
            <a:endParaRPr lang="en-GB" dirty="0"/>
          </a:p>
          <a:p>
            <a:pPr lvl="0"/>
            <a:r>
              <a:rPr lang="en-GB" sz="2400" dirty="0" smtClean="0"/>
              <a:t>This </a:t>
            </a:r>
            <a:r>
              <a:rPr lang="en-GB" sz="2400" dirty="0"/>
              <a:t>work was considered a service evaluation, and did not require an application to the NHS Research Ethics Service.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194510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3692"/>
            <a:ext cx="8229600" cy="857250"/>
          </a:xfrm>
        </p:spPr>
        <p:txBody>
          <a:bodyPr/>
          <a:lstStyle/>
          <a:p>
            <a:r>
              <a:rPr lang="en-GB" dirty="0" smtClean="0"/>
              <a:t>Carriage rate by screening time-point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325568"/>
              </p:ext>
            </p:extLst>
          </p:nvPr>
        </p:nvGraphicFramePr>
        <p:xfrm>
          <a:off x="611560" y="318964"/>
          <a:ext cx="813690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496" y="480399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= significant trend-change: p&lt;0.05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16588" y="252349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631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Carriage rate by screening time-point (patients who received all 3 screens)</a:t>
            </a:r>
            <a:endParaRPr lang="en-GB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686065"/>
              </p:ext>
            </p:extLst>
          </p:nvPr>
        </p:nvGraphicFramePr>
        <p:xfrm>
          <a:off x="611560" y="627534"/>
          <a:ext cx="813690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496" y="4777171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=221. No significant trend-change for any of the organism-groups: p&gt;0.05.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18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831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Carriage rate for patients who received 3 screens at any time-point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5496" y="4825484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n=1509.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* = significant trend-change: p&lt;0.05.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461500"/>
              </p:ext>
            </p:extLst>
          </p:nvPr>
        </p:nvGraphicFramePr>
        <p:xfrm>
          <a:off x="763763" y="769229"/>
          <a:ext cx="8352928" cy="4887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17474" y="879941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6495" y="168849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5737" y="1805265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05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32448" y="-92546"/>
            <a:ext cx="5292080" cy="85725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dirty="0" smtClean="0"/>
              <a:t>Once positive, always positive?</a:t>
            </a:r>
            <a:endParaRPr lang="en-US" dirty="0"/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067944" y="4281358"/>
            <a:ext cx="493204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1400" dirty="0"/>
              <a:t>Serial CPE </a:t>
            </a:r>
            <a:r>
              <a:rPr lang="en-GB" altLang="en-US" sz="1400" dirty="0" smtClean="0"/>
              <a:t>screens </a:t>
            </a:r>
            <a:r>
              <a:rPr lang="en-GB" altLang="en-US" sz="1400" dirty="0"/>
              <a:t>from </a:t>
            </a:r>
            <a:r>
              <a:rPr lang="en-GB" altLang="en-US" sz="1400" dirty="0" smtClean="0"/>
              <a:t>70 </a:t>
            </a:r>
            <a:r>
              <a:rPr lang="en-GB" altLang="en-US" sz="1400" dirty="0"/>
              <a:t>patients who were found to be CPE </a:t>
            </a:r>
            <a:r>
              <a:rPr lang="en-GB" altLang="en-US" sz="1400" dirty="0" smtClean="0"/>
              <a:t>positive by screening cultures </a:t>
            </a:r>
            <a:r>
              <a:rPr lang="en-GB" altLang="en-US" sz="1400" dirty="0"/>
              <a:t>during </a:t>
            </a:r>
            <a:r>
              <a:rPr lang="en-GB" altLang="en-US" sz="1400" dirty="0" smtClean="0"/>
              <a:t>June – December </a:t>
            </a:r>
            <a:r>
              <a:rPr lang="en-GB" altLang="en-US" sz="1400" dirty="0"/>
              <a:t>2015</a:t>
            </a:r>
            <a:r>
              <a:rPr lang="en-GB" altLang="en-US" sz="1400" dirty="0" smtClean="0"/>
              <a:t>. Red = positive. Green = negative.</a:t>
            </a:r>
            <a:endParaRPr lang="en-GB" alt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3995936" y="699542"/>
            <a:ext cx="47022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 51 that had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least three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screens, 24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(47.1%)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‘+-+’ pattern. </a:t>
            </a:r>
          </a:p>
          <a:p>
            <a:pPr marL="285750" lvl="0" indent="-285750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/ 64 (93.8%) patients had at least one negative surveillance culture during their hospital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stay (excluding 6 patients with a single positive screen).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560"/>
            <a:ext cx="3847039" cy="488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821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1571"/>
            <a:ext cx="8229600" cy="3394472"/>
          </a:xfrm>
        </p:spPr>
        <p:txBody>
          <a:bodyPr>
            <a:normAutofit fontScale="77500" lnSpcReduction="20000"/>
          </a:bodyPr>
          <a:lstStyle/>
          <a:p>
            <a:r>
              <a:rPr lang="en-GB" sz="2800" dirty="0" smtClean="0"/>
              <a:t>The carriage rate on admission was low (0.5%), consistent with the few other studies in the UK </a:t>
            </a:r>
            <a:r>
              <a:rPr lang="en-GB" sz="2800" baseline="30000" dirty="0"/>
              <a:t>1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Serial admission screens add little value in detecting cases.</a:t>
            </a:r>
          </a:p>
          <a:p>
            <a:pPr lvl="1"/>
            <a:r>
              <a:rPr lang="en-GB" sz="2400" dirty="0" smtClean="0"/>
              <a:t>We are not aware of any other evaluation of the performance of serial admission screens for CPE.</a:t>
            </a:r>
          </a:p>
          <a:p>
            <a:r>
              <a:rPr lang="en-GB" sz="2800" dirty="0" smtClean="0"/>
              <a:t>Rectal swabs as effective as stool samples, and 2x as effective at detecting resistant </a:t>
            </a:r>
            <a:r>
              <a:rPr lang="en-GB" sz="2800" dirty="0" err="1" smtClean="0"/>
              <a:t>Enterobacteriacaea</a:t>
            </a:r>
            <a:r>
              <a:rPr lang="en-GB" sz="2800" dirty="0" smtClean="0"/>
              <a:t> than perineal.</a:t>
            </a:r>
            <a:r>
              <a:rPr lang="en-GB" sz="2800" baseline="30000" dirty="0" smtClean="0"/>
              <a:t>2,3</a:t>
            </a:r>
            <a:endParaRPr lang="en-GB" sz="2800" dirty="0" smtClean="0"/>
          </a:p>
          <a:p>
            <a:r>
              <a:rPr lang="en-GB" sz="2800" dirty="0" smtClean="0"/>
              <a:t>A negative CPE screen is not to be trusted for known carriers, as found in other studies.</a:t>
            </a:r>
            <a:r>
              <a:rPr lang="en-GB" sz="2800" baseline="30000" dirty="0" smtClean="0"/>
              <a:t>4,5</a:t>
            </a:r>
            <a:endParaRPr lang="en-GB" sz="2800" dirty="0" smtClean="0"/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35496" y="3912394"/>
            <a:ext cx="86764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>
              <a:buFont typeface="+mj-lt"/>
              <a:buAutoNum type="arabicPeriod"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2016; 71(10)</a:t>
            </a:r>
          </a:p>
          <a:p>
            <a:pPr marL="273050" lvl="0" indent="-273050">
              <a:buFont typeface="+mj-lt"/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Lerner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Agents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2013;57:1474-1479. </a:t>
            </a:r>
          </a:p>
          <a:p>
            <a:pPr marL="273050" indent="-273050">
              <a:buFont typeface="+mj-lt"/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IPS 2015, and submitted. </a:t>
            </a:r>
          </a:p>
          <a:p>
            <a:pPr marL="273050" indent="-273050">
              <a:buFont typeface="+mj-lt"/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O’Fallon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Infect Dis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2009;48:1375e1381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3050" indent="-273050">
              <a:buFont typeface="+mj-lt"/>
              <a:buAutoNum type="arabicPeriod"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Feldman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2013;19:E190eE196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35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Serial screening to confirm negative CPE carriage status when admission screening and contact tracing has ceased. </a:t>
            </a:r>
          </a:p>
          <a:p>
            <a:r>
              <a:rPr lang="en-GB" dirty="0" smtClean="0"/>
              <a:t>Weekly screening in high-risk areas and around all patients with known CPE.</a:t>
            </a:r>
          </a:p>
          <a:p>
            <a:r>
              <a:rPr lang="en-GB" dirty="0" smtClean="0"/>
              <a:t>Regular screening of long-stay patients for carriage of resistant Gram-negative bacteria should be considered.</a:t>
            </a:r>
          </a:p>
          <a:p>
            <a:r>
              <a:rPr lang="en-GB" dirty="0" smtClean="0"/>
              <a:t>“Once positive, always positive” approach.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309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Simple, stark, sobering sums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1520" y="1200151"/>
            <a:ext cx="86868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/>
              <a:t>0.5% x 186,393 = 932 (!)</a:t>
            </a:r>
          </a:p>
          <a:p>
            <a:pPr marL="0" indent="0" algn="ctr">
              <a:buNone/>
            </a:pPr>
            <a:r>
              <a:rPr lang="en-GB" sz="4800" dirty="0" smtClean="0"/>
              <a:t>0.1% x </a:t>
            </a:r>
            <a:r>
              <a:rPr lang="en-GB" sz="4800" dirty="0"/>
              <a:t>186,393 </a:t>
            </a:r>
            <a:r>
              <a:rPr lang="en-GB" sz="4800" dirty="0" smtClean="0"/>
              <a:t>= 186</a:t>
            </a:r>
          </a:p>
          <a:p>
            <a:pPr marL="0" indent="0" algn="ctr">
              <a:buNone/>
            </a:pPr>
            <a:r>
              <a:rPr lang="en-GB" sz="4800" dirty="0" smtClean="0"/>
              <a:t>0.1% x 15.892m* = 15,892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4803998"/>
            <a:ext cx="8710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Admissions to NHS acute hospitals, Financial Year 14/15. NHS Confederation, Key Statistics on the NHS,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403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339502"/>
            <a:ext cx="842493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Managing repeated screening for known CPE carriers: once positive always positive?</a:t>
            </a:r>
            <a:endParaRPr lang="en-GB" sz="3200" dirty="0"/>
          </a:p>
          <a:p>
            <a:endParaRPr lang="en-GB" sz="4800" dirty="0">
              <a:latin typeface="Arial" pitchFamily="34" charset="0"/>
              <a:cs typeface="Arial" pitchFamily="34" charset="0"/>
            </a:endParaRPr>
          </a:p>
          <a:p>
            <a:r>
              <a:rPr lang="en-GB" sz="2000" i="1" dirty="0"/>
              <a:t>Siddharth Mookerjee, Eleonora Dyakova, Frances </a:t>
            </a:r>
            <a:r>
              <a:rPr lang="en-GB" sz="2000" i="1" dirty="0" smtClean="0"/>
              <a:t>Davies</a:t>
            </a:r>
            <a:r>
              <a:rPr lang="en-GB" sz="2000" i="1" dirty="0"/>
              <a:t>, Kathleen Bamford, Tracey Galletly, Eimear Brannigan, Alison Holmes, Jonathan Otter</a:t>
            </a:r>
            <a:endParaRPr lang="en-GB" sz="2000" dirty="0"/>
          </a:p>
          <a:p>
            <a:endParaRPr lang="en-GB" sz="20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Siddharth Mookerjee, MPH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800" dirty="0" smtClean="0">
              <a:latin typeface="Arial" pitchFamily="34" charset="0"/>
              <a:cs typeface="Arial" pitchFamily="34" charset="0"/>
            </a:endParaRPr>
          </a:p>
          <a:p>
            <a:endParaRPr lang="en-GB" sz="800" dirty="0" smtClean="0">
              <a:latin typeface="Arial" pitchFamily="34" charset="0"/>
              <a:cs typeface="Arial" pitchFamily="34" charset="0"/>
            </a:endParaRPr>
          </a:p>
          <a:p>
            <a:endParaRPr lang="en-GB" sz="800" dirty="0" smtClean="0">
              <a:latin typeface="Arial" pitchFamily="34" charset="0"/>
              <a:cs typeface="Arial" pitchFamily="34" charset="0"/>
            </a:endParaRPr>
          </a:p>
          <a:p>
            <a:endParaRPr lang="en-GB" sz="3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  <a:sym typeface="Wingdings"/>
              </a:rPr>
              <a:t>Siddharth.mookerjee@imperial.nhs.uk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666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52380</TotalTime>
  <Words>1671</Words>
  <Application>Microsoft Office PowerPoint</Application>
  <PresentationFormat>On-screen Show (16:9)</PresentationFormat>
  <Paragraphs>185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Carbapenemase-producing  Enterobacteriaceae (CPE): ‘triple threat’</vt:lpstr>
      <vt:lpstr>CPE reported to PHE’s reference lab</vt:lpstr>
      <vt:lpstr>PowerPoint Presentation</vt:lpstr>
      <vt:lpstr>CPE screening recommendations</vt:lpstr>
      <vt:lpstr>Local screening strategy</vt:lpstr>
      <vt:lpstr>New CPE cases, April 2014 – June 2016</vt:lpstr>
      <vt:lpstr>Aims</vt:lpstr>
      <vt:lpstr>Methods</vt:lpstr>
      <vt:lpstr>Methods – bacterial groups</vt:lpstr>
      <vt:lpstr>Methods</vt:lpstr>
      <vt:lpstr>Carriage rate by screening time-point</vt:lpstr>
      <vt:lpstr>Carriage rate by screening time-point (patients who received all 3 screens)</vt:lpstr>
      <vt:lpstr>Carriage rate for patients who received 3 screens at any time-point</vt:lpstr>
      <vt:lpstr>Once positive, always positive?</vt:lpstr>
      <vt:lpstr>Discussion</vt:lpstr>
      <vt:lpstr>Recommendations</vt:lpstr>
      <vt:lpstr>Simple, stark, sobering sums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125</cp:revision>
  <dcterms:created xsi:type="dcterms:W3CDTF">2015-03-09T16:50:51Z</dcterms:created>
  <dcterms:modified xsi:type="dcterms:W3CDTF">2016-10-06T17:02:29Z</dcterms:modified>
</cp:coreProperties>
</file>