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55" r:id="rId1"/>
  </p:sldMasterIdLst>
  <p:notesMasterIdLst>
    <p:notesMasterId r:id="rId25"/>
  </p:notesMasterIdLst>
  <p:sldIdLst>
    <p:sldId id="781" r:id="rId2"/>
    <p:sldId id="848" r:id="rId3"/>
    <p:sldId id="854" r:id="rId4"/>
    <p:sldId id="857" r:id="rId5"/>
    <p:sldId id="858" r:id="rId6"/>
    <p:sldId id="864" r:id="rId7"/>
    <p:sldId id="865" r:id="rId8"/>
    <p:sldId id="859" r:id="rId9"/>
    <p:sldId id="860" r:id="rId10"/>
    <p:sldId id="862" r:id="rId11"/>
    <p:sldId id="863" r:id="rId12"/>
    <p:sldId id="867" r:id="rId13"/>
    <p:sldId id="856" r:id="rId14"/>
    <p:sldId id="853" r:id="rId15"/>
    <p:sldId id="868" r:id="rId16"/>
    <p:sldId id="835" r:id="rId17"/>
    <p:sldId id="843" r:id="rId18"/>
    <p:sldId id="828" r:id="rId19"/>
    <p:sldId id="846" r:id="rId20"/>
    <p:sldId id="852" r:id="rId21"/>
    <p:sldId id="850" r:id="rId22"/>
    <p:sldId id="869" r:id="rId23"/>
    <p:sldId id="866" r:id="rId24"/>
  </p:sldIdLst>
  <p:sldSz cx="9144000" cy="5143500" type="screen16x9"/>
  <p:notesSz cx="6896100" cy="10033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3AE"/>
    <a:srgbClr val="FFFFFF"/>
    <a:srgbClr val="DC1E82"/>
    <a:srgbClr val="580000"/>
    <a:srgbClr val="3F854C"/>
    <a:srgbClr val="489657"/>
    <a:srgbClr val="DAE6ED"/>
    <a:srgbClr val="D7EFF9"/>
    <a:srgbClr val="D4EFF8"/>
    <a:srgbClr val="CA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3" autoAdjust="0"/>
    <p:restoredTop sz="94803" autoAdjust="0"/>
  </p:normalViewPr>
  <p:slideViewPr>
    <p:cSldViewPr>
      <p:cViewPr>
        <p:scale>
          <a:sx n="75" d="100"/>
          <a:sy n="75" d="100"/>
        </p:scale>
        <p:origin x="-1236" y="-3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161122%20PHE%20annual%20summary%20data%201516.od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MRSA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Sheet1!$B$3:$B$11</c:f>
              <c:numCache>
                <c:formatCode>" "#,##0" ";"-"#,##0" ";" -"00" ";" "@" "</c:formatCode>
                <c:ptCount val="9"/>
                <c:pt idx="0">
                  <c:v>4451</c:v>
                </c:pt>
                <c:pt idx="1">
                  <c:v>2935</c:v>
                </c:pt>
                <c:pt idx="2">
                  <c:v>1898</c:v>
                </c:pt>
                <c:pt idx="3">
                  <c:v>1481</c:v>
                </c:pt>
                <c:pt idx="4">
                  <c:v>1116</c:v>
                </c:pt>
                <c:pt idx="5">
                  <c:v>924</c:v>
                </c:pt>
                <c:pt idx="6">
                  <c:v>862</c:v>
                </c:pt>
                <c:pt idx="7">
                  <c:v>800</c:v>
                </c:pt>
                <c:pt idx="8">
                  <c:v>819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MSSA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Sheet1!$C$3:$C$11</c:f>
              <c:numCache>
                <c:formatCode>General</c:formatCode>
                <c:ptCount val="9"/>
                <c:pt idx="4" formatCode="&quot; &quot;#,##0&quot; &quot;;&quot;-&quot;#,##0&quot; &quot;;&quot; -&quot;00&quot; &quot;;&quot; &quot;@&quot; &quot;">
                  <c:v>8767</c:v>
                </c:pt>
                <c:pt idx="5" formatCode="&quot; &quot;#,##0&quot; &quot;;&quot;-&quot;#,##0&quot; &quot;;&quot; -&quot;00&quot; &quot;;&quot; &quot;@&quot; &quot;">
                  <c:v>8812</c:v>
                </c:pt>
                <c:pt idx="6" formatCode="&quot; &quot;#,##0&quot; &quot;;&quot;-&quot;#,##0&quot; &quot;;&quot; -&quot;00&quot; &quot;;&quot; &quot;@&quot; &quot;">
                  <c:v>9290</c:v>
                </c:pt>
                <c:pt idx="7" formatCode="&quot; &quot;#,##0&quot; &quot;;&quot;-&quot;#,##0&quot; &quot;;&quot; -&quot;00&quot; &quot;;&quot; &quot;@&quot; &quot;">
                  <c:v>9845</c:v>
                </c:pt>
                <c:pt idx="8" formatCode="&quot; &quot;#,##0&quot; &quot;;&quot;-&quot;#,##0&quot; &quot;;&quot; -&quot;00&quot; &quot;;&quot; &quot;@&quot; &quot;">
                  <c:v>10586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E. coli BSI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Sheet1!$D$3:$D$11</c:f>
              <c:numCache>
                <c:formatCode>General</c:formatCode>
                <c:ptCount val="9"/>
                <c:pt idx="5" formatCode="&quot; &quot;#,##0&quot; &quot;;&quot;-&quot;#,##0&quot; &quot;;&quot; -&quot;00&quot; &quot;;&quot; &quot;@&quot; &quot;">
                  <c:v>32309</c:v>
                </c:pt>
                <c:pt idx="6" formatCode="&quot; &quot;#,##0&quot; &quot;;&quot;-&quot;#,##0&quot; &quot;;&quot; -&quot;00&quot; &quot;;&quot; &quot;@&quot; &quot;">
                  <c:v>34286</c:v>
                </c:pt>
                <c:pt idx="7" formatCode="&quot; &quot;#,##0&quot; &quot;;&quot;-&quot;#,##0&quot; &quot;;&quot; -&quot;00&quot; &quot;;&quot; &quot;@&quot; &quot;">
                  <c:v>35764</c:v>
                </c:pt>
                <c:pt idx="8" formatCode="&quot; &quot;#,##0&quot; &quot;;&quot;-&quot;#,##0&quot; &quot;;&quot; -&quot;00&quot; &quot;;&quot; &quot;@&quot; &quot;">
                  <c:v>38132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C. difficile</c:v>
                </c:pt>
              </c:strCache>
            </c:strRef>
          </c:tx>
          <c:cat>
            <c:strRef>
              <c:f>Sheet1!$A$3:$A$11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Sheet1!$E$3:$E$11</c:f>
              <c:numCache>
                <c:formatCode>" "#,##0" ";"-"#,##0" ";" -"00" ";" "@" "</c:formatCode>
                <c:ptCount val="9"/>
                <c:pt idx="0">
                  <c:v>55498</c:v>
                </c:pt>
                <c:pt idx="1">
                  <c:v>36095</c:v>
                </c:pt>
                <c:pt idx="2">
                  <c:v>25604</c:v>
                </c:pt>
                <c:pt idx="3">
                  <c:v>21707</c:v>
                </c:pt>
                <c:pt idx="4">
                  <c:v>18022</c:v>
                </c:pt>
                <c:pt idx="5">
                  <c:v>14694</c:v>
                </c:pt>
                <c:pt idx="6">
                  <c:v>13362</c:v>
                </c:pt>
                <c:pt idx="7">
                  <c:v>14192</c:v>
                </c:pt>
                <c:pt idx="8">
                  <c:v>14139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397376"/>
        <c:axId val="162017664"/>
      </c:lineChart>
      <c:catAx>
        <c:axId val="1613973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62017664"/>
        <c:crosses val="autoZero"/>
        <c:auto val="1"/>
        <c:lblAlgn val="ctr"/>
        <c:lblOffset val="100"/>
        <c:noMultiLvlLbl val="0"/>
      </c:catAx>
      <c:valAx>
        <c:axId val="1620176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Number of cases</a:t>
                </a:r>
              </a:p>
            </c:rich>
          </c:tx>
          <c:layout>
            <c:manualLayout>
              <c:xMode val="edge"/>
              <c:yMode val="edge"/>
              <c:x val="4.7667376297528506E-3"/>
              <c:y val="0.18294705470435946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613973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196383-866D-4F8E-8F37-5B9DA91782B8}" type="doc">
      <dgm:prSet loTypeId="urn:microsoft.com/office/officeart/2005/8/layout/process2" loCatId="process" qsTypeId="urn:microsoft.com/office/officeart/2005/8/quickstyle/simple4" qsCatId="simple" csTypeId="urn:microsoft.com/office/officeart/2005/8/colors/colorful2" csCatId="colorful" phldr="1"/>
      <dgm:spPr/>
    </dgm:pt>
    <dgm:pt modelId="{C1EF8B92-EE5D-4A63-8539-E251DD1F4876}">
      <dgm:prSet phldrT="[Text]" custT="1"/>
      <dgm:spPr/>
      <dgm:t>
        <a:bodyPr/>
        <a:lstStyle/>
        <a:p>
          <a:r>
            <a:rPr lang="en-GB" sz="2800" dirty="0" smtClean="0">
              <a:latin typeface="Arial" panose="020B0604020202020204" pitchFamily="34" charset="0"/>
              <a:cs typeface="Arial" panose="020B0604020202020204" pitchFamily="34" charset="0"/>
            </a:rPr>
            <a:t>Know your audience</a:t>
          </a:r>
          <a:endParaRPr lang="en-GB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EFAC3A-D5FB-44CD-8799-F406453D2ED2}" type="parTrans" cxnId="{3D95C4F5-3FE7-4ADA-B769-806F719464CC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ED4886-4113-4A7B-94AA-90070D3D4F97}" type="sibTrans" cxnId="{3D95C4F5-3FE7-4ADA-B769-806F719464CC}">
      <dgm:prSet custT="1"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D41C48-1007-40A6-83C6-F0A4328EA29B}">
      <dgm:prSet phldrT="[Text]" custT="1"/>
      <dgm:spPr/>
      <dgm:t>
        <a:bodyPr/>
        <a:lstStyle/>
        <a:p>
          <a:r>
            <a:rPr lang="en-GB" sz="2800" dirty="0" smtClean="0">
              <a:latin typeface="Arial" panose="020B0604020202020204" pitchFamily="34" charset="0"/>
              <a:cs typeface="Arial" panose="020B0604020202020204" pitchFamily="34" charset="0"/>
            </a:rPr>
            <a:t>Understand the need</a:t>
          </a:r>
          <a:endParaRPr lang="en-GB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B34682-7A32-49FA-86F7-9F422DB75673}" type="parTrans" cxnId="{9A2B7DA8-53C4-41AE-9570-ADBF7BC4748F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BE146E-C727-45FD-85E8-E80EA4D0E25C}" type="sibTrans" cxnId="{9A2B7DA8-53C4-41AE-9570-ADBF7BC4748F}">
      <dgm:prSet custT="1"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61AD59-F8E8-4713-AB69-F9ADBD1DC63C}">
      <dgm:prSet phldrT="[Text]" custT="1"/>
      <dgm:spPr/>
      <dgm:t>
        <a:bodyPr/>
        <a:lstStyle/>
        <a:p>
          <a:r>
            <a:rPr lang="en-GB" sz="2800" dirty="0" smtClean="0">
              <a:latin typeface="Arial" panose="020B0604020202020204" pitchFamily="34" charset="0"/>
              <a:cs typeface="Arial" panose="020B0604020202020204" pitchFamily="34" charset="0"/>
            </a:rPr>
            <a:t>Listen to the client</a:t>
          </a:r>
          <a:endParaRPr lang="en-GB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0AD2B9-37DB-423A-BE7D-339D72E66332}" type="parTrans" cxnId="{8A15E9CE-945F-4F2E-99DF-B0DA74971D70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C387E3-ED9B-4230-8458-06FDBF3C598A}" type="sibTrans" cxnId="{8A15E9CE-945F-4F2E-99DF-B0DA74971D70}">
      <dgm:prSet custT="1"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C2D4FD-DA6F-49B5-B125-17AB3F09F3CB}">
      <dgm:prSet phldrT="[Text]" custT="1"/>
      <dgm:spPr/>
      <dgm:t>
        <a:bodyPr/>
        <a:lstStyle/>
        <a:p>
          <a:r>
            <a:rPr lang="en-GB" sz="2800" dirty="0" smtClean="0">
              <a:latin typeface="Arial" panose="020B0604020202020204" pitchFamily="34" charset="0"/>
              <a:cs typeface="Arial" panose="020B0604020202020204" pitchFamily="34" charset="0"/>
            </a:rPr>
            <a:t>Be part of a convincing brand</a:t>
          </a:r>
          <a:endParaRPr lang="en-GB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C63BA7-A039-4C56-9FC7-F59D278CD6B4}" type="parTrans" cxnId="{7DB5A4B4-5F70-49DE-833B-61A1C43D8C46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37503B-C2A1-4A02-A9C1-A20955D6284A}" type="sibTrans" cxnId="{7DB5A4B4-5F70-49DE-833B-61A1C43D8C46}">
      <dgm:prSet custT="1"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94C8D7-4AC4-4FAE-8D75-0375CFF2BF4C}">
      <dgm:prSet phldrT="[Text]" custT="1"/>
      <dgm:spPr/>
      <dgm:t>
        <a:bodyPr/>
        <a:lstStyle/>
        <a:p>
          <a:r>
            <a:rPr lang="en-GB" sz="2800" dirty="0" smtClean="0">
              <a:latin typeface="Arial" panose="020B0604020202020204" pitchFamily="34" charset="0"/>
              <a:cs typeface="Arial" panose="020B0604020202020204" pitchFamily="34" charset="0"/>
            </a:rPr>
            <a:t>Be quietly tenacious</a:t>
          </a:r>
          <a:endParaRPr lang="en-GB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D85D5D-C621-4147-B886-DDC69194D123}" type="parTrans" cxnId="{09FBA29A-F93B-4B88-9646-EB45363A9AEB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839AC5-88AA-4A19-AB13-D7C60B4A267E}" type="sibTrans" cxnId="{09FBA29A-F93B-4B88-9646-EB45363A9AEB}">
      <dgm:prSet/>
      <dgm:spPr/>
      <dgm:t>
        <a:bodyPr/>
        <a:lstStyle/>
        <a:p>
          <a:endParaRPr lang="en-GB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259701-2620-4DFC-96C9-FBAE2361F96F}" type="pres">
      <dgm:prSet presAssocID="{62196383-866D-4F8E-8F37-5B9DA91782B8}" presName="linearFlow" presStyleCnt="0">
        <dgm:presLayoutVars>
          <dgm:resizeHandles val="exact"/>
        </dgm:presLayoutVars>
      </dgm:prSet>
      <dgm:spPr/>
    </dgm:pt>
    <dgm:pt modelId="{98AE11F5-E82D-4FF9-B1BC-13E0DD9D7BF2}" type="pres">
      <dgm:prSet presAssocID="{C1EF8B92-EE5D-4A63-8539-E251DD1F4876}" presName="node" presStyleLbl="node1" presStyleIdx="0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BE7EAF-5888-4C95-97E6-1910B3AB1952}" type="pres">
      <dgm:prSet presAssocID="{A9ED4886-4113-4A7B-94AA-90070D3D4F97}" presName="sibTrans" presStyleLbl="sibTrans2D1" presStyleIdx="0" presStyleCnt="4" custScaleX="109736" custScaleY="79176"/>
      <dgm:spPr/>
      <dgm:t>
        <a:bodyPr/>
        <a:lstStyle/>
        <a:p>
          <a:endParaRPr lang="en-GB"/>
        </a:p>
      </dgm:t>
    </dgm:pt>
    <dgm:pt modelId="{6816D1B8-0D5A-479C-ADBC-EE380770DEF9}" type="pres">
      <dgm:prSet presAssocID="{A9ED4886-4113-4A7B-94AA-90070D3D4F97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8C5C6C3A-548C-4B13-8A84-376922F6753D}" type="pres">
      <dgm:prSet presAssocID="{D1D41C48-1007-40A6-83C6-F0A4328EA29B}" presName="node" presStyleLbl="node1" presStyleIdx="1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27A918-F440-446F-A7E9-B5872070C03E}" type="pres">
      <dgm:prSet presAssocID="{90BE146E-C727-45FD-85E8-E80EA4D0E25C}" presName="sibTrans" presStyleLbl="sibTrans2D1" presStyleIdx="1" presStyleCnt="4" custScaleX="109736" custScaleY="79176"/>
      <dgm:spPr/>
      <dgm:t>
        <a:bodyPr/>
        <a:lstStyle/>
        <a:p>
          <a:endParaRPr lang="en-GB"/>
        </a:p>
      </dgm:t>
    </dgm:pt>
    <dgm:pt modelId="{15B2AEC2-B0FA-4B26-8FC2-A992D1479E12}" type="pres">
      <dgm:prSet presAssocID="{90BE146E-C727-45FD-85E8-E80EA4D0E25C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8AED7B3F-CD3F-4EFA-944E-0570D5E77EF7}" type="pres">
      <dgm:prSet presAssocID="{DA61AD59-F8E8-4713-AB69-F9ADBD1DC63C}" presName="node" presStyleLbl="node1" presStyleIdx="2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1C73CE4-B9A5-4816-A78E-4D6949E93A01}" type="pres">
      <dgm:prSet presAssocID="{27C387E3-ED9B-4230-8458-06FDBF3C598A}" presName="sibTrans" presStyleLbl="sibTrans2D1" presStyleIdx="2" presStyleCnt="4" custScaleX="109736" custScaleY="79176"/>
      <dgm:spPr/>
      <dgm:t>
        <a:bodyPr/>
        <a:lstStyle/>
        <a:p>
          <a:endParaRPr lang="en-GB"/>
        </a:p>
      </dgm:t>
    </dgm:pt>
    <dgm:pt modelId="{86ED8F52-D2EB-4B9E-A3F0-C1771D5B3A16}" type="pres">
      <dgm:prSet presAssocID="{27C387E3-ED9B-4230-8458-06FDBF3C598A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28EC9B43-2407-4981-B2AB-5890E9D54B18}" type="pres">
      <dgm:prSet presAssocID="{FAC2D4FD-DA6F-49B5-B125-17AB3F09F3CB}" presName="node" presStyleLbl="node1" presStyleIdx="3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040297-8F25-4D8D-8A6F-9A11EACA1714}" type="pres">
      <dgm:prSet presAssocID="{1337503B-C2A1-4A02-A9C1-A20955D6284A}" presName="sibTrans" presStyleLbl="sibTrans2D1" presStyleIdx="3" presStyleCnt="4" custScaleX="109736" custScaleY="79176"/>
      <dgm:spPr/>
      <dgm:t>
        <a:bodyPr/>
        <a:lstStyle/>
        <a:p>
          <a:endParaRPr lang="en-GB"/>
        </a:p>
      </dgm:t>
    </dgm:pt>
    <dgm:pt modelId="{E4A569EA-3533-49EB-AD2B-47FB61097208}" type="pres">
      <dgm:prSet presAssocID="{1337503B-C2A1-4A02-A9C1-A20955D6284A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BC8410BE-8CD2-4960-957B-5E66BE7C8EBF}" type="pres">
      <dgm:prSet presAssocID="{CA94C8D7-4AC4-4FAE-8D75-0375CFF2BF4C}" presName="node" presStyleLbl="node1" presStyleIdx="4" presStyleCnt="5" custScaleX="235944" custLinFactNeighborX="10005" custLinFactNeighborY="-1601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0111D71-F9A8-4CB8-8FB3-1043B9509E82}" type="presOf" srcId="{D1D41C48-1007-40A6-83C6-F0A4328EA29B}" destId="{8C5C6C3A-548C-4B13-8A84-376922F6753D}" srcOrd="0" destOrd="0" presId="urn:microsoft.com/office/officeart/2005/8/layout/process2"/>
    <dgm:cxn modelId="{3D95C4F5-3FE7-4ADA-B769-806F719464CC}" srcId="{62196383-866D-4F8E-8F37-5B9DA91782B8}" destId="{C1EF8B92-EE5D-4A63-8539-E251DD1F4876}" srcOrd="0" destOrd="0" parTransId="{AFEFAC3A-D5FB-44CD-8799-F406453D2ED2}" sibTransId="{A9ED4886-4113-4A7B-94AA-90070D3D4F97}"/>
    <dgm:cxn modelId="{2F05DD1C-A448-48D0-917B-24DDBC1E29F5}" type="presOf" srcId="{90BE146E-C727-45FD-85E8-E80EA4D0E25C}" destId="{2027A918-F440-446F-A7E9-B5872070C03E}" srcOrd="0" destOrd="0" presId="urn:microsoft.com/office/officeart/2005/8/layout/process2"/>
    <dgm:cxn modelId="{7DB5A4B4-5F70-49DE-833B-61A1C43D8C46}" srcId="{62196383-866D-4F8E-8F37-5B9DA91782B8}" destId="{FAC2D4FD-DA6F-49B5-B125-17AB3F09F3CB}" srcOrd="3" destOrd="0" parTransId="{D6C63BA7-A039-4C56-9FC7-F59D278CD6B4}" sibTransId="{1337503B-C2A1-4A02-A9C1-A20955D6284A}"/>
    <dgm:cxn modelId="{934AA232-C99C-4FAA-A3BE-FA2AF94DB213}" type="presOf" srcId="{1337503B-C2A1-4A02-A9C1-A20955D6284A}" destId="{E4A569EA-3533-49EB-AD2B-47FB61097208}" srcOrd="1" destOrd="0" presId="urn:microsoft.com/office/officeart/2005/8/layout/process2"/>
    <dgm:cxn modelId="{8A15E9CE-945F-4F2E-99DF-B0DA74971D70}" srcId="{62196383-866D-4F8E-8F37-5B9DA91782B8}" destId="{DA61AD59-F8E8-4713-AB69-F9ADBD1DC63C}" srcOrd="2" destOrd="0" parTransId="{160AD2B9-37DB-423A-BE7D-339D72E66332}" sibTransId="{27C387E3-ED9B-4230-8458-06FDBF3C598A}"/>
    <dgm:cxn modelId="{0A6437EB-D74E-4F5B-A9AB-3AE44EF49D82}" type="presOf" srcId="{62196383-866D-4F8E-8F37-5B9DA91782B8}" destId="{32259701-2620-4DFC-96C9-FBAE2361F96F}" srcOrd="0" destOrd="0" presId="urn:microsoft.com/office/officeart/2005/8/layout/process2"/>
    <dgm:cxn modelId="{A3CBF534-33B1-4CA0-8088-FE7C28F8A5DF}" type="presOf" srcId="{27C387E3-ED9B-4230-8458-06FDBF3C598A}" destId="{21C73CE4-B9A5-4816-A78E-4D6949E93A01}" srcOrd="0" destOrd="0" presId="urn:microsoft.com/office/officeart/2005/8/layout/process2"/>
    <dgm:cxn modelId="{9A2B7DA8-53C4-41AE-9570-ADBF7BC4748F}" srcId="{62196383-866D-4F8E-8F37-5B9DA91782B8}" destId="{D1D41C48-1007-40A6-83C6-F0A4328EA29B}" srcOrd="1" destOrd="0" parTransId="{EDB34682-7A32-49FA-86F7-9F422DB75673}" sibTransId="{90BE146E-C727-45FD-85E8-E80EA4D0E25C}"/>
    <dgm:cxn modelId="{D9DA3AB9-F4B1-4AFC-8B62-6E73661956D5}" type="presOf" srcId="{1337503B-C2A1-4A02-A9C1-A20955D6284A}" destId="{93040297-8F25-4D8D-8A6F-9A11EACA1714}" srcOrd="0" destOrd="0" presId="urn:microsoft.com/office/officeart/2005/8/layout/process2"/>
    <dgm:cxn modelId="{EFED90F2-0088-4675-A42E-492473E80A97}" type="presOf" srcId="{CA94C8D7-4AC4-4FAE-8D75-0375CFF2BF4C}" destId="{BC8410BE-8CD2-4960-957B-5E66BE7C8EBF}" srcOrd="0" destOrd="0" presId="urn:microsoft.com/office/officeart/2005/8/layout/process2"/>
    <dgm:cxn modelId="{14BAD479-029C-4F5E-A5B7-B3E9E78BF5AF}" type="presOf" srcId="{27C387E3-ED9B-4230-8458-06FDBF3C598A}" destId="{86ED8F52-D2EB-4B9E-A3F0-C1771D5B3A16}" srcOrd="1" destOrd="0" presId="urn:microsoft.com/office/officeart/2005/8/layout/process2"/>
    <dgm:cxn modelId="{C55989BA-2604-42A2-8829-3764FF417EF4}" type="presOf" srcId="{FAC2D4FD-DA6F-49B5-B125-17AB3F09F3CB}" destId="{28EC9B43-2407-4981-B2AB-5890E9D54B18}" srcOrd="0" destOrd="0" presId="urn:microsoft.com/office/officeart/2005/8/layout/process2"/>
    <dgm:cxn modelId="{FEC0D3A5-6B95-44B1-BBA5-67F1E21AEF61}" type="presOf" srcId="{A9ED4886-4113-4A7B-94AA-90070D3D4F97}" destId="{6816D1B8-0D5A-479C-ADBC-EE380770DEF9}" srcOrd="1" destOrd="0" presId="urn:microsoft.com/office/officeart/2005/8/layout/process2"/>
    <dgm:cxn modelId="{04026FBB-D02E-458C-8843-EA9A1F13ADDD}" type="presOf" srcId="{C1EF8B92-EE5D-4A63-8539-E251DD1F4876}" destId="{98AE11F5-E82D-4FF9-B1BC-13E0DD9D7BF2}" srcOrd="0" destOrd="0" presId="urn:microsoft.com/office/officeart/2005/8/layout/process2"/>
    <dgm:cxn modelId="{F08D4033-2023-4235-9181-ED66BE70ABF7}" type="presOf" srcId="{A9ED4886-4113-4A7B-94AA-90070D3D4F97}" destId="{69BE7EAF-5888-4C95-97E6-1910B3AB1952}" srcOrd="0" destOrd="0" presId="urn:microsoft.com/office/officeart/2005/8/layout/process2"/>
    <dgm:cxn modelId="{09FBA29A-F93B-4B88-9646-EB45363A9AEB}" srcId="{62196383-866D-4F8E-8F37-5B9DA91782B8}" destId="{CA94C8D7-4AC4-4FAE-8D75-0375CFF2BF4C}" srcOrd="4" destOrd="0" parTransId="{D4D85D5D-C621-4147-B886-DDC69194D123}" sibTransId="{EF839AC5-88AA-4A19-AB13-D7C60B4A267E}"/>
    <dgm:cxn modelId="{747B25C5-050F-4870-849A-1ED1E7B7CBCF}" type="presOf" srcId="{90BE146E-C727-45FD-85E8-E80EA4D0E25C}" destId="{15B2AEC2-B0FA-4B26-8FC2-A992D1479E12}" srcOrd="1" destOrd="0" presId="urn:microsoft.com/office/officeart/2005/8/layout/process2"/>
    <dgm:cxn modelId="{686C8FA7-CD00-46DE-A647-E2151B8A393D}" type="presOf" srcId="{DA61AD59-F8E8-4713-AB69-F9ADBD1DC63C}" destId="{8AED7B3F-CD3F-4EFA-944E-0570D5E77EF7}" srcOrd="0" destOrd="0" presId="urn:microsoft.com/office/officeart/2005/8/layout/process2"/>
    <dgm:cxn modelId="{53746EFF-6353-4C49-B332-23A4FAFBFC21}" type="presParOf" srcId="{32259701-2620-4DFC-96C9-FBAE2361F96F}" destId="{98AE11F5-E82D-4FF9-B1BC-13E0DD9D7BF2}" srcOrd="0" destOrd="0" presId="urn:microsoft.com/office/officeart/2005/8/layout/process2"/>
    <dgm:cxn modelId="{EEA09009-8924-4381-9DE5-B113632FCB24}" type="presParOf" srcId="{32259701-2620-4DFC-96C9-FBAE2361F96F}" destId="{69BE7EAF-5888-4C95-97E6-1910B3AB1952}" srcOrd="1" destOrd="0" presId="urn:microsoft.com/office/officeart/2005/8/layout/process2"/>
    <dgm:cxn modelId="{06B4EA6D-F244-4D20-B234-E4084CDBDEC5}" type="presParOf" srcId="{69BE7EAF-5888-4C95-97E6-1910B3AB1952}" destId="{6816D1B8-0D5A-479C-ADBC-EE380770DEF9}" srcOrd="0" destOrd="0" presId="urn:microsoft.com/office/officeart/2005/8/layout/process2"/>
    <dgm:cxn modelId="{463E3634-C6E1-4B00-82AD-6A51747D1411}" type="presParOf" srcId="{32259701-2620-4DFC-96C9-FBAE2361F96F}" destId="{8C5C6C3A-548C-4B13-8A84-376922F6753D}" srcOrd="2" destOrd="0" presId="urn:microsoft.com/office/officeart/2005/8/layout/process2"/>
    <dgm:cxn modelId="{16D5CFE2-D23A-4A2C-B0E9-5DC43132245F}" type="presParOf" srcId="{32259701-2620-4DFC-96C9-FBAE2361F96F}" destId="{2027A918-F440-446F-A7E9-B5872070C03E}" srcOrd="3" destOrd="0" presId="urn:microsoft.com/office/officeart/2005/8/layout/process2"/>
    <dgm:cxn modelId="{3D2659DD-7A58-4D7C-8108-7976A56FEC93}" type="presParOf" srcId="{2027A918-F440-446F-A7E9-B5872070C03E}" destId="{15B2AEC2-B0FA-4B26-8FC2-A992D1479E12}" srcOrd="0" destOrd="0" presId="urn:microsoft.com/office/officeart/2005/8/layout/process2"/>
    <dgm:cxn modelId="{01B3A4FC-5ABE-46EA-AE5B-84B4EDD22716}" type="presParOf" srcId="{32259701-2620-4DFC-96C9-FBAE2361F96F}" destId="{8AED7B3F-CD3F-4EFA-944E-0570D5E77EF7}" srcOrd="4" destOrd="0" presId="urn:microsoft.com/office/officeart/2005/8/layout/process2"/>
    <dgm:cxn modelId="{F918A993-9A91-46E4-91E3-4EC998B80FED}" type="presParOf" srcId="{32259701-2620-4DFC-96C9-FBAE2361F96F}" destId="{21C73CE4-B9A5-4816-A78E-4D6949E93A01}" srcOrd="5" destOrd="0" presId="urn:microsoft.com/office/officeart/2005/8/layout/process2"/>
    <dgm:cxn modelId="{E7698636-AD65-4AE2-99D5-7ED7F31926C2}" type="presParOf" srcId="{21C73CE4-B9A5-4816-A78E-4D6949E93A01}" destId="{86ED8F52-D2EB-4B9E-A3F0-C1771D5B3A16}" srcOrd="0" destOrd="0" presId="urn:microsoft.com/office/officeart/2005/8/layout/process2"/>
    <dgm:cxn modelId="{6AC69925-352D-4C8C-A73D-788202916D8C}" type="presParOf" srcId="{32259701-2620-4DFC-96C9-FBAE2361F96F}" destId="{28EC9B43-2407-4981-B2AB-5890E9D54B18}" srcOrd="6" destOrd="0" presId="urn:microsoft.com/office/officeart/2005/8/layout/process2"/>
    <dgm:cxn modelId="{01ED8CC9-73C4-4D64-B343-4770D6F001B0}" type="presParOf" srcId="{32259701-2620-4DFC-96C9-FBAE2361F96F}" destId="{93040297-8F25-4D8D-8A6F-9A11EACA1714}" srcOrd="7" destOrd="0" presId="urn:microsoft.com/office/officeart/2005/8/layout/process2"/>
    <dgm:cxn modelId="{70C1CB2E-D1EC-49FD-A651-E4C90EABEFBA}" type="presParOf" srcId="{93040297-8F25-4D8D-8A6F-9A11EACA1714}" destId="{E4A569EA-3533-49EB-AD2B-47FB61097208}" srcOrd="0" destOrd="0" presId="urn:microsoft.com/office/officeart/2005/8/layout/process2"/>
    <dgm:cxn modelId="{B2E2736B-0BA9-4DF1-8156-3D68684FD9D3}" type="presParOf" srcId="{32259701-2620-4DFC-96C9-FBAE2361F96F}" destId="{BC8410BE-8CD2-4960-957B-5E66BE7C8EBF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93C628-7E49-4954-B382-061365D7F3DE}" type="doc">
      <dgm:prSet loTypeId="urn:microsoft.com/office/officeart/2005/8/layout/defaul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945FA9B9-4F56-4E8B-9996-C1665B5C506D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1: Frame the problem and the solution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3434D7-342C-4EC3-B115-3BE915D8A165}" type="parTrans" cxnId="{B12BFE02-16F4-4068-BA5B-BC82A8EA6052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4C5992-2562-49F4-8725-38E39E2D78FB}" type="sibTrans" cxnId="{B12BFE02-16F4-4068-BA5B-BC82A8EA6052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C41EF2-B2AD-419E-A9D9-74A70D0842BD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2: Discuss the case in principle with key stakeholders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659E09-0C12-4622-9C62-6FEC3EE69557}" type="parTrans" cxnId="{16B57AF9-68BA-4CB6-B1CF-DB26B622BB4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D2FEB6-2D89-4200-AA78-221503AAC6F7}" type="sibTrans" cxnId="{16B57AF9-68BA-4CB6-B1CF-DB26B622BB4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FE59E7-C441-44A6-BD8C-285868D9A940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3: Determine the cost of your solution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9B9227-D4E0-47DC-8180-188811CF7323}" type="parTrans" cxnId="{77E0A1A2-B512-4445-85CC-A2EDBF66528C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64A2FC-07BF-4C66-BEC1-4F8D01F241C5}" type="sibTrans" cxnId="{77E0A1A2-B512-4445-85CC-A2EDBF66528C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9043D8-8320-496A-9E7E-B64D43AE0602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4: Determine the benefits of your solution (financial and otherwise)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0F2243-ABB9-4399-B706-52E4E43A1007}" type="parTrans" cxnId="{51B1F539-D9AC-49F5-AB8B-EC7596ACC2B4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7D2882-D9F1-4630-938D-537E1F60374E}" type="sibTrans" cxnId="{51B1F539-D9AC-49F5-AB8B-EC7596ACC2B4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9E8133-2C29-4CA2-8C34-624C81D28744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5: Make the case for your case!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DB7BC3-6CF7-4D2D-8F06-02309ADE7B80}" type="parTrans" cxnId="{9AB18FB7-2D76-4E1A-B75A-ADAC10FDCEAD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84EC4D-73C9-45CD-80B7-EB63E6A87E2F}" type="sibTrans" cxnId="{9AB18FB7-2D76-4E1A-B75A-ADAC10FDCEAD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9F6003-0D4D-4C14-AD96-B321516FBF9D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Step 6: Monitor progress of your case once funded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F1C187-7236-4701-B3D5-D5857CBBAEA3}" type="parTrans" cxnId="{CD02D1B2-7156-4D3A-AA22-AB715155738B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6B9C2A-A523-423C-ABA6-FAAA28AD9F43}" type="sibTrans" cxnId="{CD02D1B2-7156-4D3A-AA22-AB715155738B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7EB803-989F-468D-A99F-670AB5EF6078}" type="pres">
      <dgm:prSet presAssocID="{CA93C628-7E49-4954-B382-061365D7F3D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20D29E4-90E3-427F-869F-3AFC5B49CDF3}" type="pres">
      <dgm:prSet presAssocID="{945FA9B9-4F56-4E8B-9996-C1665B5C506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E41A5F-047F-47AD-8164-078E073F4374}" type="pres">
      <dgm:prSet presAssocID="{6E4C5992-2562-49F4-8725-38E39E2D78FB}" presName="sibTrans" presStyleCnt="0"/>
      <dgm:spPr/>
    </dgm:pt>
    <dgm:pt modelId="{DA229B06-EB1C-4FE4-B817-64929EA15945}" type="pres">
      <dgm:prSet presAssocID="{3AC41EF2-B2AD-419E-A9D9-74A70D0842B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C96C75-D988-4C94-9A4C-8BA49F660D10}" type="pres">
      <dgm:prSet presAssocID="{53D2FEB6-2D89-4200-AA78-221503AAC6F7}" presName="sibTrans" presStyleCnt="0"/>
      <dgm:spPr/>
    </dgm:pt>
    <dgm:pt modelId="{2E6CDDF4-D0A5-42BC-B715-8ABEF42982AF}" type="pres">
      <dgm:prSet presAssocID="{B4FE59E7-C441-44A6-BD8C-285868D9A94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56B1415-8799-4C2C-8917-F9A2AEE5FBDA}" type="pres">
      <dgm:prSet presAssocID="{6F64A2FC-07BF-4C66-BEC1-4F8D01F241C5}" presName="sibTrans" presStyleCnt="0"/>
      <dgm:spPr/>
    </dgm:pt>
    <dgm:pt modelId="{EA28080F-2CEC-4EBB-948E-E0209A8213A0}" type="pres">
      <dgm:prSet presAssocID="{FF9043D8-8320-496A-9E7E-B64D43AE060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A29BC7-8376-41EC-A4B0-9BABD0AC7B74}" type="pres">
      <dgm:prSet presAssocID="{917D2882-D9F1-4630-938D-537E1F60374E}" presName="sibTrans" presStyleCnt="0"/>
      <dgm:spPr/>
    </dgm:pt>
    <dgm:pt modelId="{6B3E8B33-FD38-40D8-841B-F68978153A6D}" type="pres">
      <dgm:prSet presAssocID="{FC9E8133-2C29-4CA2-8C34-624C81D2874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21B486-AFC2-43E1-8723-591824B2A4A6}" type="pres">
      <dgm:prSet presAssocID="{4F84EC4D-73C9-45CD-80B7-EB63E6A87E2F}" presName="sibTrans" presStyleCnt="0"/>
      <dgm:spPr/>
    </dgm:pt>
    <dgm:pt modelId="{B989426F-E3F8-4451-9BB8-0E31227D326D}" type="pres">
      <dgm:prSet presAssocID="{2F9F6003-0D4D-4C14-AD96-B321516FBF9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450CF54-8620-429F-95FA-467329DDD04B}" type="presOf" srcId="{2F9F6003-0D4D-4C14-AD96-B321516FBF9D}" destId="{B989426F-E3F8-4451-9BB8-0E31227D326D}" srcOrd="0" destOrd="0" presId="urn:microsoft.com/office/officeart/2005/8/layout/default"/>
    <dgm:cxn modelId="{4F3C5F76-E987-4FA6-8014-54E705C21FA6}" type="presOf" srcId="{B4FE59E7-C441-44A6-BD8C-285868D9A940}" destId="{2E6CDDF4-D0A5-42BC-B715-8ABEF42982AF}" srcOrd="0" destOrd="0" presId="urn:microsoft.com/office/officeart/2005/8/layout/default"/>
    <dgm:cxn modelId="{7E11EE5D-25DC-4E28-9175-7A18064AE422}" type="presOf" srcId="{3AC41EF2-B2AD-419E-A9D9-74A70D0842BD}" destId="{DA229B06-EB1C-4FE4-B817-64929EA15945}" srcOrd="0" destOrd="0" presId="urn:microsoft.com/office/officeart/2005/8/layout/default"/>
    <dgm:cxn modelId="{B12BFE02-16F4-4068-BA5B-BC82A8EA6052}" srcId="{CA93C628-7E49-4954-B382-061365D7F3DE}" destId="{945FA9B9-4F56-4E8B-9996-C1665B5C506D}" srcOrd="0" destOrd="0" parTransId="{9E3434D7-342C-4EC3-B115-3BE915D8A165}" sibTransId="{6E4C5992-2562-49F4-8725-38E39E2D78FB}"/>
    <dgm:cxn modelId="{51B1F539-D9AC-49F5-AB8B-EC7596ACC2B4}" srcId="{CA93C628-7E49-4954-B382-061365D7F3DE}" destId="{FF9043D8-8320-496A-9E7E-B64D43AE0602}" srcOrd="3" destOrd="0" parTransId="{370F2243-ABB9-4399-B706-52E4E43A1007}" sibTransId="{917D2882-D9F1-4630-938D-537E1F60374E}"/>
    <dgm:cxn modelId="{9AB18FB7-2D76-4E1A-B75A-ADAC10FDCEAD}" srcId="{CA93C628-7E49-4954-B382-061365D7F3DE}" destId="{FC9E8133-2C29-4CA2-8C34-624C81D28744}" srcOrd="4" destOrd="0" parTransId="{A7DB7BC3-6CF7-4D2D-8F06-02309ADE7B80}" sibTransId="{4F84EC4D-73C9-45CD-80B7-EB63E6A87E2F}"/>
    <dgm:cxn modelId="{CD02D1B2-7156-4D3A-AA22-AB715155738B}" srcId="{CA93C628-7E49-4954-B382-061365D7F3DE}" destId="{2F9F6003-0D4D-4C14-AD96-B321516FBF9D}" srcOrd="5" destOrd="0" parTransId="{52F1C187-7236-4701-B3D5-D5857CBBAEA3}" sibTransId="{0C6B9C2A-A523-423C-ABA6-FAAA28AD9F43}"/>
    <dgm:cxn modelId="{1E7BFD97-8095-4627-83D7-827771B08B3F}" type="presOf" srcId="{945FA9B9-4F56-4E8B-9996-C1665B5C506D}" destId="{620D29E4-90E3-427F-869F-3AFC5B49CDF3}" srcOrd="0" destOrd="0" presId="urn:microsoft.com/office/officeart/2005/8/layout/default"/>
    <dgm:cxn modelId="{93B01EAB-547A-4524-ADF6-6922A818C751}" type="presOf" srcId="{CA93C628-7E49-4954-B382-061365D7F3DE}" destId="{027EB803-989F-468D-A99F-670AB5EF6078}" srcOrd="0" destOrd="0" presId="urn:microsoft.com/office/officeart/2005/8/layout/default"/>
    <dgm:cxn modelId="{37AA36CB-4D23-4C9C-9CF8-A164FCD19698}" type="presOf" srcId="{FF9043D8-8320-496A-9E7E-B64D43AE0602}" destId="{EA28080F-2CEC-4EBB-948E-E0209A8213A0}" srcOrd="0" destOrd="0" presId="urn:microsoft.com/office/officeart/2005/8/layout/default"/>
    <dgm:cxn modelId="{56CBEE00-FA81-42D5-8C1B-CC42D86F2719}" type="presOf" srcId="{FC9E8133-2C29-4CA2-8C34-624C81D28744}" destId="{6B3E8B33-FD38-40D8-841B-F68978153A6D}" srcOrd="0" destOrd="0" presId="urn:microsoft.com/office/officeart/2005/8/layout/default"/>
    <dgm:cxn modelId="{16B57AF9-68BA-4CB6-B1CF-DB26B622BB4F}" srcId="{CA93C628-7E49-4954-B382-061365D7F3DE}" destId="{3AC41EF2-B2AD-419E-A9D9-74A70D0842BD}" srcOrd="1" destOrd="0" parTransId="{24659E09-0C12-4622-9C62-6FEC3EE69557}" sibTransId="{53D2FEB6-2D89-4200-AA78-221503AAC6F7}"/>
    <dgm:cxn modelId="{77E0A1A2-B512-4445-85CC-A2EDBF66528C}" srcId="{CA93C628-7E49-4954-B382-061365D7F3DE}" destId="{B4FE59E7-C441-44A6-BD8C-285868D9A940}" srcOrd="2" destOrd="0" parTransId="{6F9B9227-D4E0-47DC-8180-188811CF7323}" sibTransId="{6F64A2FC-07BF-4C66-BEC1-4F8D01F241C5}"/>
    <dgm:cxn modelId="{BAE7E950-34F3-48E8-A482-90EA825ECBB6}" type="presParOf" srcId="{027EB803-989F-468D-A99F-670AB5EF6078}" destId="{620D29E4-90E3-427F-869F-3AFC5B49CDF3}" srcOrd="0" destOrd="0" presId="urn:microsoft.com/office/officeart/2005/8/layout/default"/>
    <dgm:cxn modelId="{9ED6FD36-7B92-45FA-BDAB-7C7ED6315833}" type="presParOf" srcId="{027EB803-989F-468D-A99F-670AB5EF6078}" destId="{08E41A5F-047F-47AD-8164-078E073F4374}" srcOrd="1" destOrd="0" presId="urn:microsoft.com/office/officeart/2005/8/layout/default"/>
    <dgm:cxn modelId="{5DB160BA-4B6D-4D81-98CE-39DD6A3132BA}" type="presParOf" srcId="{027EB803-989F-468D-A99F-670AB5EF6078}" destId="{DA229B06-EB1C-4FE4-B817-64929EA15945}" srcOrd="2" destOrd="0" presId="urn:microsoft.com/office/officeart/2005/8/layout/default"/>
    <dgm:cxn modelId="{E79DC95D-EC4B-4557-AFC1-B3FAE1E6174B}" type="presParOf" srcId="{027EB803-989F-468D-A99F-670AB5EF6078}" destId="{69C96C75-D988-4C94-9A4C-8BA49F660D10}" srcOrd="3" destOrd="0" presId="urn:microsoft.com/office/officeart/2005/8/layout/default"/>
    <dgm:cxn modelId="{6CE2F5A9-9496-480B-B83C-43F9158CFEFB}" type="presParOf" srcId="{027EB803-989F-468D-A99F-670AB5EF6078}" destId="{2E6CDDF4-D0A5-42BC-B715-8ABEF42982AF}" srcOrd="4" destOrd="0" presId="urn:microsoft.com/office/officeart/2005/8/layout/default"/>
    <dgm:cxn modelId="{B4BC5784-6ADF-4D25-A835-44EF82871E5C}" type="presParOf" srcId="{027EB803-989F-468D-A99F-670AB5EF6078}" destId="{C56B1415-8799-4C2C-8917-F9A2AEE5FBDA}" srcOrd="5" destOrd="0" presId="urn:microsoft.com/office/officeart/2005/8/layout/default"/>
    <dgm:cxn modelId="{124709F9-406F-438F-8785-8E7672353516}" type="presParOf" srcId="{027EB803-989F-468D-A99F-670AB5EF6078}" destId="{EA28080F-2CEC-4EBB-948E-E0209A8213A0}" srcOrd="6" destOrd="0" presId="urn:microsoft.com/office/officeart/2005/8/layout/default"/>
    <dgm:cxn modelId="{369A576E-5A56-4699-A05A-6361A8E45049}" type="presParOf" srcId="{027EB803-989F-468D-A99F-670AB5EF6078}" destId="{FEA29BC7-8376-41EC-A4B0-9BABD0AC7B74}" srcOrd="7" destOrd="0" presId="urn:microsoft.com/office/officeart/2005/8/layout/default"/>
    <dgm:cxn modelId="{55F005E9-FADC-4C0F-91CF-2DD6265C767B}" type="presParOf" srcId="{027EB803-989F-468D-A99F-670AB5EF6078}" destId="{6B3E8B33-FD38-40D8-841B-F68978153A6D}" srcOrd="8" destOrd="0" presId="urn:microsoft.com/office/officeart/2005/8/layout/default"/>
    <dgm:cxn modelId="{1D33E1A1-682F-49F4-9A38-D73BC1E10C2E}" type="presParOf" srcId="{027EB803-989F-468D-A99F-670AB5EF6078}" destId="{BE21B486-AFC2-43E1-8723-591824B2A4A6}" srcOrd="9" destOrd="0" presId="urn:microsoft.com/office/officeart/2005/8/layout/default"/>
    <dgm:cxn modelId="{3ECFF07B-D425-4B2F-98F8-16A571B44490}" type="presParOf" srcId="{027EB803-989F-468D-A99F-670AB5EF6078}" destId="{B989426F-E3F8-4451-9BB8-0E31227D326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E11F5-E82D-4FF9-B1BC-13E0DD9D7BF2}">
      <dsp:nvSpPr>
        <dsp:cNvPr id="0" name=""/>
        <dsp:cNvSpPr/>
      </dsp:nvSpPr>
      <dsp:spPr>
        <a:xfrm>
          <a:off x="1773116" y="0"/>
          <a:ext cx="5252118" cy="5565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Know your audience</a:t>
          </a:r>
          <a:endParaRPr lang="en-GB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9415" y="16299"/>
        <a:ext cx="5219520" cy="523902"/>
      </dsp:txXfrm>
    </dsp:sp>
    <dsp:sp modelId="{69BE7EAF-5888-4C95-97E6-1910B3AB1952}">
      <dsp:nvSpPr>
        <dsp:cNvPr id="0" name=""/>
        <dsp:cNvSpPr/>
      </dsp:nvSpPr>
      <dsp:spPr>
        <a:xfrm rot="5400000">
          <a:off x="4306849" y="569541"/>
          <a:ext cx="184651" cy="19827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39692" y="576354"/>
        <a:ext cx="118966" cy="129256"/>
      </dsp:txXfrm>
    </dsp:sp>
    <dsp:sp modelId="{8C5C6C3A-548C-4B13-8A84-376922F6753D}">
      <dsp:nvSpPr>
        <dsp:cNvPr id="0" name=""/>
        <dsp:cNvSpPr/>
      </dsp:nvSpPr>
      <dsp:spPr>
        <a:xfrm>
          <a:off x="1773116" y="780859"/>
          <a:ext cx="5252118" cy="5565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Understand the need</a:t>
          </a:r>
          <a:endParaRPr lang="en-GB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9415" y="797158"/>
        <a:ext cx="5219520" cy="523902"/>
      </dsp:txXfrm>
    </dsp:sp>
    <dsp:sp modelId="{2027A918-F440-446F-A7E9-B5872070C03E}">
      <dsp:nvSpPr>
        <dsp:cNvPr id="0" name=""/>
        <dsp:cNvSpPr/>
      </dsp:nvSpPr>
      <dsp:spPr>
        <a:xfrm rot="5400000">
          <a:off x="4284672" y="1377346"/>
          <a:ext cx="229005" cy="19827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39692" y="1361982"/>
        <a:ext cx="118966" cy="169522"/>
      </dsp:txXfrm>
    </dsp:sp>
    <dsp:sp modelId="{8AED7B3F-CD3F-4EFA-944E-0570D5E77EF7}">
      <dsp:nvSpPr>
        <dsp:cNvPr id="0" name=""/>
        <dsp:cNvSpPr/>
      </dsp:nvSpPr>
      <dsp:spPr>
        <a:xfrm>
          <a:off x="1773116" y="1615610"/>
          <a:ext cx="5252118" cy="5565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Listen to the client</a:t>
          </a:r>
          <a:endParaRPr lang="en-GB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9415" y="1631909"/>
        <a:ext cx="5219520" cy="523902"/>
      </dsp:txXfrm>
    </dsp:sp>
    <dsp:sp modelId="{21C73CE4-B9A5-4816-A78E-4D6949E93A01}">
      <dsp:nvSpPr>
        <dsp:cNvPr id="0" name=""/>
        <dsp:cNvSpPr/>
      </dsp:nvSpPr>
      <dsp:spPr>
        <a:xfrm rot="5400000">
          <a:off x="4284672" y="2212097"/>
          <a:ext cx="229005" cy="19827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39692" y="2196733"/>
        <a:ext cx="118966" cy="169522"/>
      </dsp:txXfrm>
    </dsp:sp>
    <dsp:sp modelId="{28EC9B43-2407-4981-B2AB-5890E9D54B18}">
      <dsp:nvSpPr>
        <dsp:cNvPr id="0" name=""/>
        <dsp:cNvSpPr/>
      </dsp:nvSpPr>
      <dsp:spPr>
        <a:xfrm>
          <a:off x="1773116" y="2450361"/>
          <a:ext cx="5252118" cy="5565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Be part of a convincing brand</a:t>
          </a:r>
          <a:endParaRPr lang="en-GB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9415" y="2466660"/>
        <a:ext cx="5219520" cy="523902"/>
      </dsp:txXfrm>
    </dsp:sp>
    <dsp:sp modelId="{93040297-8F25-4D8D-8A6F-9A11EACA1714}">
      <dsp:nvSpPr>
        <dsp:cNvPr id="0" name=""/>
        <dsp:cNvSpPr/>
      </dsp:nvSpPr>
      <dsp:spPr>
        <a:xfrm rot="5400000">
          <a:off x="4284672" y="3046848"/>
          <a:ext cx="229005" cy="19827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339692" y="3031484"/>
        <a:ext cx="118966" cy="169522"/>
      </dsp:txXfrm>
    </dsp:sp>
    <dsp:sp modelId="{BC8410BE-8CD2-4960-957B-5E66BE7C8EBF}">
      <dsp:nvSpPr>
        <dsp:cNvPr id="0" name=""/>
        <dsp:cNvSpPr/>
      </dsp:nvSpPr>
      <dsp:spPr>
        <a:xfrm>
          <a:off x="1773116" y="3285111"/>
          <a:ext cx="5252118" cy="5565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Be quietly tenacious</a:t>
          </a:r>
          <a:endParaRPr lang="en-GB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9415" y="3301410"/>
        <a:ext cx="5219520" cy="5239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0D29E4-90E3-427F-869F-3AFC5B49CDF3}">
      <dsp:nvSpPr>
        <dsp:cNvPr id="0" name=""/>
        <dsp:cNvSpPr/>
      </dsp:nvSpPr>
      <dsp:spPr>
        <a:xfrm>
          <a:off x="0" y="707823"/>
          <a:ext cx="2220193" cy="133211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1: Frame the problem and the solution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707823"/>
        <a:ext cx="2220193" cy="1332116"/>
      </dsp:txXfrm>
    </dsp:sp>
    <dsp:sp modelId="{DA229B06-EB1C-4FE4-B817-64929EA15945}">
      <dsp:nvSpPr>
        <dsp:cNvPr id="0" name=""/>
        <dsp:cNvSpPr/>
      </dsp:nvSpPr>
      <dsp:spPr>
        <a:xfrm>
          <a:off x="2442212" y="707823"/>
          <a:ext cx="2220193" cy="133211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2: Discuss the case in principle with key stakeholders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42212" y="707823"/>
        <a:ext cx="2220193" cy="1332116"/>
      </dsp:txXfrm>
    </dsp:sp>
    <dsp:sp modelId="{2E6CDDF4-D0A5-42BC-B715-8ABEF42982AF}">
      <dsp:nvSpPr>
        <dsp:cNvPr id="0" name=""/>
        <dsp:cNvSpPr/>
      </dsp:nvSpPr>
      <dsp:spPr>
        <a:xfrm>
          <a:off x="4884425" y="707823"/>
          <a:ext cx="2220193" cy="133211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3: Determine the cost of your solution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84425" y="707823"/>
        <a:ext cx="2220193" cy="1332116"/>
      </dsp:txXfrm>
    </dsp:sp>
    <dsp:sp modelId="{EA28080F-2CEC-4EBB-948E-E0209A8213A0}">
      <dsp:nvSpPr>
        <dsp:cNvPr id="0" name=""/>
        <dsp:cNvSpPr/>
      </dsp:nvSpPr>
      <dsp:spPr>
        <a:xfrm>
          <a:off x="0" y="2261958"/>
          <a:ext cx="2220193" cy="133211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4: Determine the benefits of your solution (financial and otherwise)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261958"/>
        <a:ext cx="2220193" cy="1332116"/>
      </dsp:txXfrm>
    </dsp:sp>
    <dsp:sp modelId="{6B3E8B33-FD38-40D8-841B-F68978153A6D}">
      <dsp:nvSpPr>
        <dsp:cNvPr id="0" name=""/>
        <dsp:cNvSpPr/>
      </dsp:nvSpPr>
      <dsp:spPr>
        <a:xfrm>
          <a:off x="2442212" y="2261958"/>
          <a:ext cx="2220193" cy="133211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5: Make the case for your case!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42212" y="2261958"/>
        <a:ext cx="2220193" cy="1332116"/>
      </dsp:txXfrm>
    </dsp:sp>
    <dsp:sp modelId="{B989426F-E3F8-4451-9BB8-0E31227D326D}">
      <dsp:nvSpPr>
        <dsp:cNvPr id="0" name=""/>
        <dsp:cNvSpPr/>
      </dsp:nvSpPr>
      <dsp:spPr>
        <a:xfrm>
          <a:off x="4884425" y="2261958"/>
          <a:ext cx="2220193" cy="133211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Step 6: Monitor progress of your case once funded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84425" y="2261958"/>
        <a:ext cx="2220193" cy="1332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4F140F9-B3B9-4F9B-A491-B4C3FA8EFF8D}" type="datetimeFigureOut">
              <a:rPr lang="en-US"/>
              <a:pPr>
                <a:defRPr/>
              </a:pPr>
              <a:t>1/17/2018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86550" cy="376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34" tIns="48367" rIns="96734" bIns="48367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5675"/>
            <a:ext cx="5518150" cy="4514850"/>
          </a:xfrm>
          <a:prstGeom prst="rect">
            <a:avLst/>
          </a:prstGeom>
        </p:spPr>
        <p:txBody>
          <a:bodyPr vert="horz" wrap="square" lIns="96734" tIns="48367" rIns="96734" bIns="4836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9529763"/>
            <a:ext cx="2987675" cy="501650"/>
          </a:xfrm>
          <a:prstGeom prst="rect">
            <a:avLst/>
          </a:prstGeom>
        </p:spPr>
        <p:txBody>
          <a:bodyPr vert="horz" lIns="96734" tIns="48367" rIns="96734" bIns="483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E72ECC7-CE5A-4BC4-BAE9-C71FB0DA28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588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1000125" y="4343400"/>
            <a:ext cx="0" cy="8001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500062" y="3839766"/>
            <a:ext cx="0" cy="1000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 flipH="1">
            <a:off x="7315201" y="5369719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rot="10800000" flipH="1">
            <a:off x="-939800" y="-29766"/>
            <a:ext cx="0" cy="137160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rot="16200000" flipH="1">
            <a:off x="-562769" y="833041"/>
            <a:ext cx="0" cy="1017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 rot="16200000">
            <a:off x="-1393428" y="648097"/>
            <a:ext cx="602456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50mm</a:t>
            </a: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-1857375" y="1393032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-1857375" y="3964782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9" name="Text Box 47"/>
          <p:cNvSpPr txBox="1">
            <a:spLocks noChangeArrowheads="1"/>
          </p:cNvSpPr>
          <p:nvPr/>
        </p:nvSpPr>
        <p:spPr bwMode="auto">
          <a:xfrm rot="16200000">
            <a:off x="-1391321" y="4653082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 rot="16200000">
            <a:off x="-1557337" y="2682449"/>
            <a:ext cx="251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Maximum height of any graphic/image with text</a:t>
            </a:r>
          </a:p>
        </p:txBody>
      </p:sp>
      <p:sp>
        <p:nvSpPr>
          <p:cNvPr id="51" name="Line 79"/>
          <p:cNvSpPr>
            <a:spLocks noChangeShapeType="1"/>
          </p:cNvSpPr>
          <p:nvPr/>
        </p:nvSpPr>
        <p:spPr bwMode="auto">
          <a:xfrm rot="10800000" flipH="1">
            <a:off x="-571500" y="1341835"/>
            <a:ext cx="20637" cy="29718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2" name="Text Box 80"/>
          <p:cNvSpPr txBox="1">
            <a:spLocks noChangeArrowheads="1"/>
          </p:cNvSpPr>
          <p:nvPr/>
        </p:nvSpPr>
        <p:spPr bwMode="auto">
          <a:xfrm>
            <a:off x="-3071813" y="3214687"/>
            <a:ext cx="18288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Images should not be used on the title slides.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3" name="Line 46"/>
          <p:cNvSpPr>
            <a:spLocks noChangeShapeType="1"/>
          </p:cNvSpPr>
          <p:nvPr/>
        </p:nvSpPr>
        <p:spPr bwMode="auto">
          <a:xfrm rot="16200000" flipH="1">
            <a:off x="-464344" y="4107656"/>
            <a:ext cx="0" cy="9286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 rot="16200000">
            <a:off x="-1156371" y="46959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 rot="10800000">
            <a:off x="-928688" y="4607719"/>
            <a:ext cx="0" cy="53578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6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38290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41148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08361" y="5326857"/>
            <a:ext cx="1045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Text Box 47"/>
          <p:cNvSpPr txBox="1">
            <a:spLocks noChangeArrowheads="1"/>
          </p:cNvSpPr>
          <p:nvPr/>
        </p:nvSpPr>
        <p:spPr bwMode="auto">
          <a:xfrm rot="16200000">
            <a:off x="-565027" y="581145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565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6286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482204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55364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714" y="422792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4500563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</p:spTree>
    <p:extLst>
      <p:ext uri="{BB962C8B-B14F-4D97-AF65-F5344CB8AC3E}">
        <p14:creationId xmlns:p14="http://schemas.microsoft.com/office/powerpoint/2010/main" val="30082279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865325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17/01/2018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30319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38290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47"/>
          <p:cNvSpPr txBox="1">
            <a:spLocks noChangeArrowheads="1"/>
          </p:cNvSpPr>
          <p:nvPr/>
        </p:nvSpPr>
        <p:spPr bwMode="auto">
          <a:xfrm rot="16200000">
            <a:off x="9132497" y="4624507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30mm</a:t>
            </a:r>
          </a:p>
        </p:txBody>
      </p:sp>
      <p:sp>
        <p:nvSpPr>
          <p:cNvPr id="10" name="Line 27"/>
          <p:cNvSpPr>
            <a:spLocks noChangeShapeType="1"/>
          </p:cNvSpPr>
          <p:nvPr/>
        </p:nvSpPr>
        <p:spPr bwMode="auto">
          <a:xfrm flipH="1">
            <a:off x="91440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Line 34"/>
          <p:cNvSpPr>
            <a:spLocks noChangeShapeType="1"/>
          </p:cNvSpPr>
          <p:nvPr/>
        </p:nvSpPr>
        <p:spPr bwMode="auto">
          <a:xfrm flipH="1">
            <a:off x="381001" y="5155406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9372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Line 46"/>
          <p:cNvSpPr>
            <a:spLocks noChangeShapeType="1"/>
          </p:cNvSpPr>
          <p:nvPr/>
        </p:nvSpPr>
        <p:spPr bwMode="auto">
          <a:xfrm rot="16200000" flipH="1">
            <a:off x="-228600" y="4926806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rot="16200000" flipH="1">
            <a:off x="-228600" y="4629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-76200" y="5384006"/>
            <a:ext cx="50526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 flipH="1">
            <a:off x="7696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H="1">
            <a:off x="7315200" y="5155407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7057254" y="5326856"/>
            <a:ext cx="9476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logo safe area</a:t>
            </a:r>
          </a:p>
        </p:txBody>
      </p:sp>
      <p:sp>
        <p:nvSpPr>
          <p:cNvPr id="20" name="Line 34"/>
          <p:cNvSpPr>
            <a:spLocks noChangeShapeType="1"/>
          </p:cNvSpPr>
          <p:nvPr/>
        </p:nvSpPr>
        <p:spPr bwMode="auto">
          <a:xfrm flipH="1">
            <a:off x="8763001" y="5143500"/>
            <a:ext cx="3175" cy="5715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Line 46"/>
          <p:cNvSpPr>
            <a:spLocks noChangeShapeType="1"/>
          </p:cNvSpPr>
          <p:nvPr/>
        </p:nvSpPr>
        <p:spPr bwMode="auto">
          <a:xfrm rot="16200000" flipH="1">
            <a:off x="9372600" y="41148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9144000" y="4114800"/>
            <a:ext cx="12954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 logo safe area</a:t>
            </a: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8763000" y="5429250"/>
            <a:ext cx="12954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 logo safe area</a:t>
            </a:r>
          </a:p>
        </p:txBody>
      </p:sp>
      <p:sp>
        <p:nvSpPr>
          <p:cNvPr id="24" name="Text Box 80"/>
          <p:cNvSpPr txBox="1">
            <a:spLocks noChangeArrowheads="1"/>
          </p:cNvSpPr>
          <p:nvPr/>
        </p:nvSpPr>
        <p:spPr bwMode="auto">
          <a:xfrm>
            <a:off x="-3071813" y="1768079"/>
            <a:ext cx="1981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EDITING NOTES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 rot="16200000" flipH="1">
            <a:off x="9372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77788" y="-400050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-1588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37941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rot="16200000" flipH="1">
            <a:off x="-228600" y="5715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-896938" y="45244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9296401" y="45244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8704264" y="-400050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8780463" y="-228600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Line 27"/>
          <p:cNvSpPr>
            <a:spLocks noChangeShapeType="1"/>
          </p:cNvSpPr>
          <p:nvPr/>
        </p:nvSpPr>
        <p:spPr bwMode="auto">
          <a:xfrm flipH="1">
            <a:off x="9161463" y="-213122"/>
            <a:ext cx="0" cy="21312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Box 80"/>
          <p:cNvSpPr txBox="1">
            <a:spLocks noChangeArrowheads="1"/>
          </p:cNvSpPr>
          <p:nvPr/>
        </p:nvSpPr>
        <p:spPr bwMode="auto">
          <a:xfrm>
            <a:off x="9644064" y="696516"/>
            <a:ext cx="305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 FONT SIZES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-838200" y="4902994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10mm</a:t>
            </a:r>
          </a:p>
        </p:txBody>
      </p: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-1357313" y="1178719"/>
            <a:ext cx="10919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exceed</a:t>
            </a: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535781"/>
            <a:ext cx="10054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exceed</a:t>
            </a:r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 rot="16200000" flipH="1">
            <a:off x="-228600" y="78938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rot="10800000" flipH="1">
            <a:off x="-500063" y="321469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Line 46"/>
          <p:cNvSpPr>
            <a:spLocks noChangeShapeType="1"/>
          </p:cNvSpPr>
          <p:nvPr/>
        </p:nvSpPr>
        <p:spPr bwMode="auto">
          <a:xfrm rot="16200000" flipH="1">
            <a:off x="-250031" y="714375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 rot="16200000">
            <a:off x="-536172" y="581145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25mm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4" y="270272"/>
            <a:ext cx="8423275" cy="69413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1017974"/>
            <a:ext cx="4000528" cy="533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7158" y="1607338"/>
            <a:ext cx="4000528" cy="2987285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0563" y="1017974"/>
            <a:ext cx="4286281" cy="533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0563" y="1607338"/>
            <a:ext cx="4286280" cy="2987285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BCFF"/>
              </a:buCl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5" name="Date Placeholder 6"/>
          <p:cNvSpPr>
            <a:spLocks noGrp="1"/>
          </p:cNvSpPr>
          <p:nvPr>
            <p:ph type="dt" sz="half" idx="10"/>
          </p:nvPr>
        </p:nvSpPr>
        <p:spPr>
          <a:xfrm>
            <a:off x="1000126" y="4707731"/>
            <a:ext cx="1071563" cy="16787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775F424-BEDA-4AB2-940F-B0FEA3156579}" type="datetimeFigureOut">
              <a:rPr lang="en-US" smtClean="0"/>
              <a:pPr>
                <a:defRPr/>
              </a:pPr>
              <a:t>1/17/2018</a:t>
            </a:fld>
            <a:endParaRPr lang="en-GB"/>
          </a:p>
        </p:txBody>
      </p:sp>
      <p:sp>
        <p:nvSpPr>
          <p:cNvPr id="46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71688" y="4707731"/>
            <a:ext cx="2786062" cy="16787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57188" y="4708922"/>
            <a:ext cx="571500" cy="1666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26DC9CA-5CB4-45E6-9506-18025BA6044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09952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514350" indent="-514350">
              <a:buClr>
                <a:schemeClr val="accent1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F5192009-84AB-4A99-8A8E-906BC75F2480}" type="datetimeFigureOut">
              <a:rPr lang="en-GB" smtClean="0"/>
              <a:pPr/>
              <a:t>17/01/2018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21700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20" r:id="rId6"/>
    <p:sldLayoutId id="2147483825" r:id="rId7"/>
    <p:sldLayoutId id="2147483849" r:id="rId8"/>
    <p:sldLayoutId id="2147483852" r:id="rId9"/>
    <p:sldLayoutId id="2147483853" r:id="rId10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 kern="1200">
          <a:solidFill>
            <a:srgbClr val="4B63A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4B63AE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4037013" algn="l"/>
        </a:tabLst>
        <a:defRPr sz="2800">
          <a:solidFill>
            <a:srgbClr val="0070C0"/>
          </a:solidFill>
          <a:latin typeface="Verdana" pitchFamily="34" charset="0"/>
        </a:defRPr>
      </a:lvl9pPr>
    </p:titleStyle>
    <p:bodyStyle>
      <a:lvl1pPr marL="342900" indent="-615950" algn="l" rtl="0" eaLnBrk="0" fontAlgn="base" hangingPunct="0">
        <a:spcBef>
          <a:spcPct val="20000"/>
        </a:spcBef>
        <a:spcAft>
          <a:spcPct val="0"/>
        </a:spcAft>
        <a:buClr>
          <a:srgbClr val="4B63AE"/>
        </a:buClr>
        <a:buFont typeface="Arial" charset="0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261938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BCFF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mprovement.nhs.uk/resources/preventing-gram-negative-bloodstream-infections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jicjournal.org/article/S0196-6553(11)00585-2/abstract" TargetMode="External"/><Relationship Id="rId2" Type="http://schemas.openxmlformats.org/officeDocument/2006/relationships/hyperlink" Target="http://kfh.libraryservices.nhs.uk/high-profile-health-libraries/making-the-case-advocacy/building-a-business-case/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www.ajicjournal.org/article/S0196-6553(02)96399-6/abstract" TargetMode="External"/><Relationship Id="rId4" Type="http://schemas.openxmlformats.org/officeDocument/2006/relationships/hyperlink" Target="https://www.ncbi.nlm.nih.gov/pubmed/17933084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kingsfund.org.uk/projects/nhs-in-a-nutshell/trusts-deficit" TargetMode="Externa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www.jonotte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41601"/>
            <a:ext cx="8424936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Implementing </a:t>
            </a:r>
            <a:r>
              <a:rPr lang="en-GB" sz="3600" b="1" dirty="0"/>
              <a:t>innovation when financial times are hard </a:t>
            </a:r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900" dirty="0" smtClean="0">
              <a:latin typeface="Arial" pitchFamily="34" charset="0"/>
              <a:cs typeface="Arial" pitchFamily="34" charset="0"/>
            </a:endParaRPr>
          </a:p>
          <a:p>
            <a:endParaRPr lang="en-GB" sz="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0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728" y="4385051"/>
            <a:ext cx="2411760" cy="6349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291830"/>
            <a:ext cx="327670" cy="26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233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496" y="4803998"/>
            <a:ext cx="7740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King’s Fund Briefing. Deficits in the NHS 2016.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8" t="18025" r="25697" b="10285"/>
          <a:stretch/>
        </p:blipFill>
        <p:spPr bwMode="auto">
          <a:xfrm>
            <a:off x="942132" y="195486"/>
            <a:ext cx="6856288" cy="449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41917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0364" y="25615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HCAI / AMR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2" t="10457" r="34056" b="21844"/>
          <a:stretch/>
        </p:blipFill>
        <p:spPr bwMode="auto">
          <a:xfrm>
            <a:off x="4577122" y="256152"/>
            <a:ext cx="3913707" cy="452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Review on AMR, 2014.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1943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" t="25593" r="53019" b="19505"/>
          <a:stretch/>
        </p:blipFill>
        <p:spPr bwMode="auto">
          <a:xfrm>
            <a:off x="1547664" y="267494"/>
            <a:ext cx="6624736" cy="442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NHSI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BSI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cost calculator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3374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an outbreak - methods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8" t="34400" r="25465" b="25421"/>
          <a:stretch/>
        </p:blipFill>
        <p:spPr bwMode="auto">
          <a:xfrm>
            <a:off x="1619672" y="772585"/>
            <a:ext cx="6336704" cy="413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384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6" t="33436" r="25774" b="28311"/>
          <a:stretch/>
        </p:blipFill>
        <p:spPr bwMode="auto">
          <a:xfrm>
            <a:off x="1187624" y="843558"/>
            <a:ext cx="6624736" cy="409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an outbreak - results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2017.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1832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 of an outbreak - in context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196" name="Picture 4" descr="https://reflectionsipc.files.wordpress.com/2017/09/cost-cpe-mk-2.png?w=700&amp;h=4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15566"/>
            <a:ext cx="6624736" cy="385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379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0952" y="627534"/>
            <a:ext cx="84695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400" dirty="0"/>
              <a:t>The number of GNBSIs is up (</a:t>
            </a:r>
            <a:r>
              <a:rPr lang="en-GB" sz="1400" i="1" dirty="0"/>
              <a:t>E. coli</a:t>
            </a:r>
            <a:r>
              <a:rPr lang="en-GB" sz="1400" dirty="0"/>
              <a:t> from 32,000 in 2012 to 40,000 in 2016; </a:t>
            </a:r>
            <a:r>
              <a:rPr lang="en-GB" sz="1400" i="1" dirty="0"/>
              <a:t>K. </a:t>
            </a:r>
            <a:r>
              <a:rPr lang="en-GB" sz="1400" i="1" dirty="0" err="1"/>
              <a:t>pneumonaie</a:t>
            </a:r>
            <a:r>
              <a:rPr lang="en-GB" sz="1400" i="1" dirty="0"/>
              <a:t> </a:t>
            </a:r>
            <a:r>
              <a:rPr lang="en-GB" sz="1400" dirty="0"/>
              <a:t>from 5,000 in 2012 to 6,500 in 2016); resistance to key antibiotics substantial but stable (e.g. co-</a:t>
            </a:r>
            <a:r>
              <a:rPr lang="en-GB" sz="1400" dirty="0" err="1"/>
              <a:t>amoxiclav</a:t>
            </a:r>
            <a:r>
              <a:rPr lang="en-GB" sz="1400" dirty="0"/>
              <a:t> resistance in around 40% in </a:t>
            </a:r>
            <a:r>
              <a:rPr lang="en-GB" sz="1400" i="1" dirty="0"/>
              <a:t>E. coli </a:t>
            </a:r>
            <a:r>
              <a:rPr lang="en-GB" sz="1400" dirty="0"/>
              <a:t>and 25% in </a:t>
            </a:r>
            <a:r>
              <a:rPr lang="en-GB" sz="1400" i="1" dirty="0"/>
              <a:t>K. </a:t>
            </a:r>
            <a:r>
              <a:rPr lang="en-GB" sz="1400" i="1" dirty="0" err="1"/>
              <a:t>pneumoniae</a:t>
            </a:r>
            <a:r>
              <a:rPr lang="en-GB" sz="1400" dirty="0"/>
              <a:t>). </a:t>
            </a:r>
            <a:r>
              <a:rPr lang="en-GB" sz="1400" dirty="0" err="1"/>
              <a:t>Carbapenem</a:t>
            </a:r>
            <a:r>
              <a:rPr lang="en-GB" sz="1400" dirty="0"/>
              <a:t> resistance remains low in BSIs.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528" y="87474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ESPAUR 2017: Highlights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3976305"/>
              </p:ext>
            </p:extLst>
          </p:nvPr>
        </p:nvGraphicFramePr>
        <p:xfrm>
          <a:off x="467544" y="1419769"/>
          <a:ext cx="7948304" cy="337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14"/>
          <p:cNvSpPr/>
          <p:nvPr/>
        </p:nvSpPr>
        <p:spPr>
          <a:xfrm>
            <a:off x="107504" y="4785996"/>
            <a:ext cx="8424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i="1" dirty="0" smtClean="0"/>
              <a:t>Trends in mandatory reporting of HCAI in England.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0717303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5478" y="303498"/>
            <a:ext cx="78309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Referrals </a:t>
            </a:r>
            <a:r>
              <a:rPr lang="en-GB" sz="1400" dirty="0"/>
              <a:t>of CPE to the national ref lab continue to increase – up to more than 2,500 in 2016, with OXA-48 now being the main </a:t>
            </a:r>
            <a:r>
              <a:rPr lang="en-GB" sz="1400" dirty="0" smtClean="0"/>
              <a:t>culprit. Is this referral bias, increased screening, or a genuine increase?</a:t>
            </a:r>
            <a:endParaRPr lang="en-GB" sz="1400" dirty="0"/>
          </a:p>
        </p:txBody>
      </p:sp>
      <p:sp>
        <p:nvSpPr>
          <p:cNvPr id="8" name="Rectangle 7"/>
          <p:cNvSpPr/>
          <p:nvPr/>
        </p:nvSpPr>
        <p:spPr>
          <a:xfrm>
            <a:off x="395536" y="4650690"/>
            <a:ext cx="82629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/>
              <a:t>Stepwise increase in CPE referred to the national reference lab in England. </a:t>
            </a:r>
            <a:endParaRPr lang="en-GB" sz="1600" dirty="0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9518" t="17149" r="13226" b="7214"/>
          <a:stretch/>
        </p:blipFill>
        <p:spPr bwMode="auto">
          <a:xfrm>
            <a:off x="1214660" y="999982"/>
            <a:ext cx="6624736" cy="36466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657888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249492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/>
              <a:t>Between 2012 and 2016, antibiotic prescribing (defined daily doses per 1000 inhabitants per day) reduced by 5</a:t>
            </a:r>
            <a:r>
              <a:rPr lang="en-GB" sz="1600" dirty="0" smtClean="0"/>
              <a:t>%, but 7</a:t>
            </a:r>
            <a:r>
              <a:rPr lang="en-GB" sz="1600" dirty="0"/>
              <a:t>% increase </a:t>
            </a:r>
            <a:r>
              <a:rPr lang="en-GB" sz="1600" dirty="0" smtClean="0"/>
              <a:t>in hospitals.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 hospitals, the consumption of both </a:t>
            </a:r>
            <a:r>
              <a:rPr lang="en-GB" sz="1600" dirty="0" smtClean="0"/>
              <a:t>pip/</a:t>
            </a:r>
            <a:r>
              <a:rPr lang="en-GB" sz="1600" dirty="0" err="1" smtClean="0"/>
              <a:t>tazo</a:t>
            </a:r>
            <a:r>
              <a:rPr lang="en-GB" sz="1600" dirty="0" smtClean="0"/>
              <a:t> </a:t>
            </a:r>
            <a:r>
              <a:rPr lang="en-GB" sz="1600" dirty="0"/>
              <a:t>and </a:t>
            </a:r>
            <a:r>
              <a:rPr lang="en-GB" sz="1600" dirty="0" err="1"/>
              <a:t>carbapenems</a:t>
            </a:r>
            <a:r>
              <a:rPr lang="en-GB" sz="1600" dirty="0"/>
              <a:t> increased up to 2015 but has decreased by 4% in 2016, which seems likely to be a direct impact of the CQUIN around reduced prescribing of broad spectrum antibiotic. 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6" y="4463266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/>
              <a:t>Total antibiotic consumption, expressed as DDD per 1000 inhabitants per day, England, 2012-2016.</a:t>
            </a:r>
            <a:endParaRPr lang="en-GB" sz="1600" dirty="0"/>
          </a:p>
        </p:txBody>
      </p:sp>
      <p:pic>
        <p:nvPicPr>
          <p:cNvPr id="7" name="Picture 6"/>
          <p:cNvPicPr/>
          <p:nvPr/>
        </p:nvPicPr>
        <p:blipFill rotWithShape="1">
          <a:blip r:embed="rId2"/>
          <a:srcRect l="25216" t="33201" r="24103" b="6553"/>
          <a:stretch/>
        </p:blipFill>
        <p:spPr bwMode="auto">
          <a:xfrm>
            <a:off x="2411760" y="1563638"/>
            <a:ext cx="4248472" cy="28389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245606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1575" y="141481"/>
            <a:ext cx="88369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The report includes summary data from the 2016 national </a:t>
            </a:r>
            <a:r>
              <a:rPr lang="en-GB" dirty="0" smtClean="0"/>
              <a:t>PPS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smtClean="0"/>
              <a:t>This </a:t>
            </a:r>
            <a:r>
              <a:rPr lang="en-GB" dirty="0"/>
              <a:t>was a huge undertaking that included 48,312 patients from 88 NHS Trusts and 6 private hospitals. </a:t>
            </a:r>
            <a:endParaRPr lang="en-GB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smtClean="0"/>
              <a:t>7</a:t>
            </a:r>
            <a:r>
              <a:rPr lang="en-GB" dirty="0"/>
              <a:t>% of patients had an HCAI and 33% were on an </a:t>
            </a:r>
            <a:r>
              <a:rPr lang="en-GB" dirty="0" smtClean="0"/>
              <a:t>antimicrobial; amazingly</a:t>
            </a:r>
            <a:r>
              <a:rPr lang="en-GB" dirty="0"/>
              <a:t>, these rates remain broadly the same as the last PPS in 2011. </a:t>
            </a:r>
            <a:endParaRPr lang="en-GB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smtClean="0"/>
              <a:t>Pneumonia </a:t>
            </a:r>
            <a:r>
              <a:rPr lang="en-GB" dirty="0"/>
              <a:t>was the most common HCAI (29%) followed by UTI (17%) then SSI (15). </a:t>
            </a:r>
            <a:endParaRPr lang="en-GB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smtClean="0"/>
              <a:t>Prevalence </a:t>
            </a:r>
            <a:r>
              <a:rPr lang="en-GB" dirty="0"/>
              <a:t>of peripheral vascular cannula (43%), central venous catheters (7%), urinary catheters (20%), and intubation (2%). 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6" y="4463266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i="1" dirty="0" smtClean="0"/>
              <a:t>HCAI and antimicrobial use by speciality.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6" t="27916" r="34875" b="46875"/>
          <a:stretch/>
        </p:blipFill>
        <p:spPr bwMode="auto">
          <a:xfrm>
            <a:off x="2123728" y="2715766"/>
            <a:ext cx="4824536" cy="177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019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2" t="22743" r="18790" b="24479"/>
          <a:stretch/>
        </p:blipFill>
        <p:spPr bwMode="auto">
          <a:xfrm>
            <a:off x="971600" y="699542"/>
            <a:ext cx="6552728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60364" y="123478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most expensive HCAI is…HAP!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Cassini 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GB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Med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2016.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220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832" y="202332"/>
            <a:ext cx="8229600" cy="85725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Selling your ideas (or anything, really)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99891655"/>
              </p:ext>
            </p:extLst>
          </p:nvPr>
        </p:nvGraphicFramePr>
        <p:xfrm>
          <a:off x="107504" y="897564"/>
          <a:ext cx="8352928" cy="390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8467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60364" y="25615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Writing a compelling business case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4798308"/>
            <a:ext cx="6858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Adapted from </a:t>
            </a:r>
            <a:r>
              <a:rPr lang="en-GB" sz="1400" dirty="0" err="1" smtClean="0"/>
              <a:t>Perencevich</a:t>
            </a:r>
            <a:r>
              <a:rPr lang="en-GB" sz="1400" dirty="0" smtClean="0"/>
              <a:t> </a:t>
            </a:r>
            <a:r>
              <a:rPr lang="en-GB" sz="1400" dirty="0"/>
              <a:t>et al. </a:t>
            </a:r>
            <a:r>
              <a:rPr lang="en-GB" sz="1400" i="1" dirty="0"/>
              <a:t>Infect Control </a:t>
            </a:r>
            <a:r>
              <a:rPr lang="en-GB" sz="1400" i="1" dirty="0" err="1"/>
              <a:t>Hosp</a:t>
            </a:r>
            <a:r>
              <a:rPr lang="en-GB" sz="1400" i="1" dirty="0"/>
              <a:t> </a:t>
            </a:r>
            <a:r>
              <a:rPr lang="en-GB" sz="1400" i="1" dirty="0" err="1"/>
              <a:t>Epidemiol</a:t>
            </a:r>
            <a:r>
              <a:rPr lang="en-GB" sz="1400" i="1" dirty="0"/>
              <a:t> </a:t>
            </a:r>
            <a:r>
              <a:rPr lang="en-GB" sz="1400" dirty="0"/>
              <a:t>2007;28.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12353201"/>
              </p:ext>
            </p:extLst>
          </p:nvPr>
        </p:nvGraphicFramePr>
        <p:xfrm>
          <a:off x="1139788" y="522852"/>
          <a:ext cx="7104619" cy="4301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47151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0363" y="1077580"/>
            <a:ext cx="810006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hlinkClick r:id="rId2"/>
              </a:rPr>
              <a:t>Building a business case. </a:t>
            </a:r>
            <a:r>
              <a:rPr lang="en-GB" dirty="0" smtClean="0"/>
              <a:t>Library and Knowledge Healthcare Services, Health Education England.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3"/>
              </a:rPr>
              <a:t>Building Your Business </a:t>
            </a:r>
            <a:r>
              <a:rPr lang="en-GB" dirty="0" smtClean="0">
                <a:hlinkClick r:id="rId3"/>
              </a:rPr>
              <a:t>Case</a:t>
            </a:r>
            <a:r>
              <a:rPr lang="en-GB" dirty="0" smtClean="0"/>
              <a:t>. Johnson </a:t>
            </a:r>
            <a:r>
              <a:rPr lang="en-GB" i="1" dirty="0" smtClean="0"/>
              <a:t>et al. Am J Infect Control </a:t>
            </a:r>
            <a:r>
              <a:rPr lang="en-GB" dirty="0" smtClean="0"/>
              <a:t>2011;39:E126.</a:t>
            </a:r>
            <a:endParaRPr lang="en-GB" dirty="0" smtClean="0">
              <a:hlinkClick r:id="rId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hlinkClick r:id="rId4"/>
              </a:rPr>
              <a:t>Raising </a:t>
            </a:r>
            <a:r>
              <a:rPr lang="en-GB" dirty="0">
                <a:hlinkClick r:id="rId4"/>
              </a:rPr>
              <a:t>Standards While Watching the Bottom </a:t>
            </a:r>
            <a:r>
              <a:rPr lang="en-GB" dirty="0" smtClean="0">
                <a:hlinkClick r:id="rId4"/>
              </a:rPr>
              <a:t>Line</a:t>
            </a:r>
            <a:r>
              <a:rPr lang="en-GB" dirty="0" smtClean="0"/>
              <a:t>: Making </a:t>
            </a:r>
            <a:r>
              <a:rPr lang="en-GB" dirty="0"/>
              <a:t>a Business Case for Infection Control. </a:t>
            </a:r>
            <a:r>
              <a:rPr lang="en-GB" dirty="0" err="1" smtClean="0"/>
              <a:t>Perencevich</a:t>
            </a:r>
            <a:r>
              <a:rPr lang="en-GB" dirty="0" smtClean="0"/>
              <a:t> et al. </a:t>
            </a:r>
            <a:r>
              <a:rPr lang="en-GB" i="1" dirty="0" smtClean="0"/>
              <a:t>Infect Control </a:t>
            </a:r>
            <a:r>
              <a:rPr lang="en-GB" i="1" dirty="0" err="1" smtClean="0"/>
              <a:t>Hosp</a:t>
            </a:r>
            <a:r>
              <a:rPr lang="en-GB" i="1" dirty="0" smtClean="0"/>
              <a:t> </a:t>
            </a:r>
            <a:r>
              <a:rPr lang="en-GB" i="1" dirty="0" err="1" smtClean="0"/>
              <a:t>Epidemiol</a:t>
            </a:r>
            <a:r>
              <a:rPr lang="en-GB" i="1" dirty="0" smtClean="0"/>
              <a:t> </a:t>
            </a:r>
            <a:r>
              <a:rPr lang="en-GB" dirty="0" smtClean="0"/>
              <a:t>2007;28.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hlinkClick r:id="rId5"/>
              </a:rPr>
              <a:t>Making </a:t>
            </a:r>
            <a:r>
              <a:rPr lang="en-GB" dirty="0">
                <a:hlinkClick r:id="rId5"/>
              </a:rPr>
              <a:t>the business case for infection control: Pitfalls and </a:t>
            </a:r>
            <a:r>
              <a:rPr lang="en-GB" dirty="0" smtClean="0">
                <a:hlinkClick r:id="rId5"/>
              </a:rPr>
              <a:t>opportunities. </a:t>
            </a:r>
            <a:r>
              <a:rPr lang="en-GB" dirty="0" err="1" smtClean="0"/>
              <a:t>Dunagan</a:t>
            </a:r>
            <a:r>
              <a:rPr lang="en-GB" dirty="0" smtClean="0"/>
              <a:t> </a:t>
            </a:r>
            <a:r>
              <a:rPr lang="en-GB" i="1" dirty="0" smtClean="0"/>
              <a:t>et al. Am J Infect Control </a:t>
            </a:r>
            <a:r>
              <a:rPr lang="en-GB" dirty="0" smtClean="0"/>
              <a:t>2002;30:86-92.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60364" y="25615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Business case writing: resources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8422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/>
          </p:cNvSpPr>
          <p:nvPr/>
        </p:nvSpPr>
        <p:spPr bwMode="auto">
          <a:xfrm>
            <a:off x="360364" y="270272"/>
            <a:ext cx="8423275" cy="69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tabLst>
                <a:tab pos="4037013" algn="l"/>
              </a:tabLst>
            </a:pP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HPV: clinical impact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4011"/>
              </p:ext>
            </p:extLst>
          </p:nvPr>
        </p:nvGraphicFramePr>
        <p:xfrm>
          <a:off x="305501" y="789552"/>
          <a:ext cx="8460110" cy="3966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/>
                <a:gridCol w="908080"/>
                <a:gridCol w="936104"/>
                <a:gridCol w="3024336"/>
                <a:gridCol w="2448272"/>
              </a:tblGrid>
              <a:tr h="41148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ARD system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Confounders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58293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McCord 2016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year before-after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 rate fell from 1.0 to 0.4 cases per 1,000 </a:t>
                      </a:r>
                      <a:r>
                        <a:rPr lang="en-GB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</a:t>
                      </a:r>
                      <a:r>
                        <a:rPr lang="en-GB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days;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60% reduction, p&lt;0.001.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data on IPC 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/ </a:t>
                      </a:r>
                      <a:r>
                        <a:rPr lang="en-GB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abx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use. 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58293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Horn 2015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year before-after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CDI, VRE, ESBL and MRSA rate fell significantly.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Concurrent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increase in hand hygiene compliance.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925830">
                <a:tc>
                  <a:txBody>
                    <a:bodyPr/>
                    <a:lstStyle/>
                    <a:p>
                      <a:r>
                        <a:rPr lang="en-GB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Passaretti</a:t>
                      </a:r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2013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month cohort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Pts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admitted to rooms decontaminated using HPV 64% less likely to acquire MDRO (IRR=0.36, CI=0.19-0.70, p&lt;0.001).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randomised.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754380">
                <a:tc>
                  <a:txBody>
                    <a:bodyPr/>
                    <a:lstStyle/>
                    <a:p>
                      <a:r>
                        <a:rPr lang="en-GB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Manian</a:t>
                      </a:r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2013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 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year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</a:t>
                      </a:r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efore-after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 rate fell from 0.9 to 0.5 cases per 1,000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days; </a:t>
                      </a:r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39% reduction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IRR=0.63, CI=0.50-0.79, p&lt;0.001).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Bleach disinfection enhanced concurrently.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  <a:tr h="582930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Boyce 2008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year before-after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CDI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 fell from 1.9 to 0.9 cases per 1,000 </a:t>
                      </a:r>
                      <a:r>
                        <a:rPr lang="en-GB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days on high-risk wards; 53% reduction, p=0.047).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Outbreak? No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significant reduction hospital wide; changes in </a:t>
                      </a:r>
                      <a:r>
                        <a:rPr lang="en-GB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abx</a:t>
                      </a:r>
                      <a:r>
                        <a:rPr lang="en-GB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usage.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5853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160308 Tupelo Breakpoint fig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882" y="1341070"/>
            <a:ext cx="5944140" cy="352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23529" y="310187"/>
            <a:ext cx="4797223" cy="418669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HPV: clinical impact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945037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2 years before HPV, 2 years during HPV. Breakpoint model indicated significant reduction in rate of CDI when HPV implemented (1.0 to 0.4 per 1000 patient days, 60% reduction). 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4803998"/>
            <a:ext cx="66967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McCord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2016.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9426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0364" y="25615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Cost-</a:t>
            </a:r>
            <a:r>
              <a:rPr lang="en-GB" sz="3200" dirty="0" err="1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perspectiveness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Picture 7" descr="\\dirone\root\home02\oj070\Personal Profile\Downloads\Laproscopic_Surgery_Robo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10" y="987575"/>
            <a:ext cx="153467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.ytimg.com/vi/PlBv8qSfLzA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904" y="1222754"/>
            <a:ext cx="2292695" cy="128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788" y="3205585"/>
            <a:ext cx="2088232" cy="16075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57" y="2931790"/>
            <a:ext cx="1944216" cy="19442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005" y="1072141"/>
            <a:ext cx="1649451" cy="177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68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160308 Tupelo Breakpoint fig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882" y="1341070"/>
            <a:ext cx="5944140" cy="352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23529" y="310187"/>
            <a:ext cx="4797223" cy="418669"/>
          </a:xfrm>
        </p:spPr>
        <p:txBody>
          <a:bodyPr/>
          <a:lstStyle/>
          <a:p>
            <a:r>
              <a:rPr lang="en-GB" sz="3200" dirty="0" smtClean="0">
                <a:solidFill>
                  <a:schemeClr val="tx1"/>
                </a:solidFill>
              </a:rPr>
              <a:t>Cost-effectiveness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945037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2 years before HPV, 2 years during HPV. Breakpoint model indicated significant reduction in rate of CDI when HPV implemented (1.0 to 0.4 per 1000 patient days, 60% reduction). 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281051"/>
              </p:ext>
            </p:extLst>
          </p:nvPr>
        </p:nvGraphicFramePr>
        <p:xfrm>
          <a:off x="4860032" y="1557494"/>
          <a:ext cx="2088232" cy="13742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6322"/>
                <a:gridCol w="991910"/>
              </a:tblGrid>
              <a:tr h="458099">
                <a:tc>
                  <a:txBody>
                    <a:bodyPr/>
                    <a:lstStyle/>
                    <a:p>
                      <a:pPr algn="l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Cases averted per annum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ctr">
                    <a:solidFill>
                      <a:schemeClr val="tx1"/>
                    </a:solidFill>
                  </a:tcPr>
                </a:tc>
              </a:tr>
              <a:tr h="458099">
                <a:tc>
                  <a:txBody>
                    <a:bodyPr/>
                    <a:lstStyle/>
                    <a:p>
                      <a:pPr algn="l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range for HA-CDI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£2000-19,500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ctr">
                    <a:solidFill>
                      <a:schemeClr val="tx1"/>
                    </a:solidFill>
                  </a:tcPr>
                </a:tc>
              </a:tr>
              <a:tr h="458099">
                <a:tc>
                  <a:txBody>
                    <a:bodyPr/>
                    <a:lstStyle/>
                    <a:p>
                      <a:pPr algn="l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cost per annum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£134,000-1,306,500</a:t>
                      </a:r>
                      <a:endParaRPr lang="en-GB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7144" marB="0" anchor="ctr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5496" y="4803998"/>
            <a:ext cx="88227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Adapted from McCord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2016 with cost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information from Gabriel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4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2014.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3972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496" y="4803998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King’s Fund Briefing. Deficits in the NHS 2016.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8" t="18025" r="25697" b="10285"/>
          <a:stretch/>
        </p:blipFill>
        <p:spPr bwMode="auto">
          <a:xfrm>
            <a:off x="942132" y="195486"/>
            <a:ext cx="6856288" cy="449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8441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496" y="4803998"/>
            <a:ext cx="9612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King’s Fund.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Trusts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in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deficit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3"/>
          <a:stretch/>
        </p:blipFill>
        <p:spPr>
          <a:xfrm>
            <a:off x="1907704" y="-20538"/>
            <a:ext cx="5370446" cy="48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721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902206"/>
            <a:ext cx="8424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HCAI and AMR have enormous financial and non-financial cost.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Despite the perilous financial position of many NHS Trust, money will be found for improving the quality of patient care and reducing HCAI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Understand the risks and priorities in terms of HCAI / AMR, and the wider challenges of NHS hospitals. 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cases are vital; you need to know your audience and consult widely.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60364" y="166142"/>
            <a:ext cx="8423275" cy="533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3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Summary</a:t>
            </a:r>
            <a:endParaRPr kumimoji="0" lang="en-GB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197366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41601"/>
            <a:ext cx="8424936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Implementing </a:t>
            </a:r>
            <a:r>
              <a:rPr lang="en-GB" sz="3600" b="1" dirty="0"/>
              <a:t>innovation when financial times are hard </a:t>
            </a:r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900" dirty="0" smtClean="0">
              <a:latin typeface="Arial" pitchFamily="34" charset="0"/>
              <a:cs typeface="Arial" pitchFamily="34" charset="0"/>
            </a:endParaRPr>
          </a:p>
          <a:p>
            <a:endParaRPr lang="en-GB" sz="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    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0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0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0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0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0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0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0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728" y="4385051"/>
            <a:ext cx="2411760" cy="6349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291830"/>
            <a:ext cx="327670" cy="26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483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ioquell Corp UK White PowerPoint Template v1.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Bioquell Corp UK White PowerPoint Template v1.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Bioquell Corp UK White PowerPoint Template v1.1</Template>
  <TotalTime>6367</TotalTime>
  <Words>998</Words>
  <Application>Microsoft Office PowerPoint</Application>
  <PresentationFormat>On-screen Show (16:9)</PresentationFormat>
  <Paragraphs>115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1_Bioquell Corp UK White PowerPoint Template v1.1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Selling your ideas (or anything, really)</vt:lpstr>
      <vt:lpstr>PowerPoint Presentation</vt:lpstr>
      <vt:lpstr>PowerPoint Presentation</vt:lpstr>
      <vt:lpstr>PowerPoint Presentation</vt:lpstr>
      <vt:lpstr>HPV: clinical impact</vt:lpstr>
      <vt:lpstr>PowerPoint Presentation</vt:lpstr>
      <vt:lpstr>Cost-effectiveness</vt:lpstr>
      <vt:lpstr>PowerPoint Presentation</vt:lpstr>
      <vt:lpstr>PowerPoint Presentation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syezli</dc:creator>
  <cp:lastModifiedBy>Otter, Jon</cp:lastModifiedBy>
  <cp:revision>696</cp:revision>
  <dcterms:created xsi:type="dcterms:W3CDTF">2010-07-26T10:02:08Z</dcterms:created>
  <dcterms:modified xsi:type="dcterms:W3CDTF">2018-01-17T10:58:46Z</dcterms:modified>
</cp:coreProperties>
</file>