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515" r:id="rId2"/>
    <p:sldId id="517" r:id="rId3"/>
    <p:sldId id="496" r:id="rId4"/>
    <p:sldId id="500" r:id="rId5"/>
    <p:sldId id="520" r:id="rId6"/>
    <p:sldId id="531" r:id="rId7"/>
    <p:sldId id="526" r:id="rId8"/>
    <p:sldId id="528" r:id="rId9"/>
    <p:sldId id="527" r:id="rId10"/>
    <p:sldId id="537" r:id="rId11"/>
    <p:sldId id="532" r:id="rId12"/>
    <p:sldId id="530" r:id="rId13"/>
    <p:sldId id="521" r:id="rId14"/>
    <p:sldId id="533" r:id="rId15"/>
    <p:sldId id="525" r:id="rId16"/>
    <p:sldId id="518" r:id="rId17"/>
    <p:sldId id="426" r:id="rId18"/>
    <p:sldId id="522" r:id="rId19"/>
    <p:sldId id="292" r:id="rId20"/>
    <p:sldId id="538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>
        <p:scale>
          <a:sx n="72" d="100"/>
          <a:sy n="72" d="100"/>
        </p:scale>
        <p:origin x="-1320" y="-4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Hou%202014%20AMR%20stewardshi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Klebsiella spp.</c:v>
                </c:pt>
              </c:strCache>
            </c:strRef>
          </c:tx>
          <c:invertIfNegative val="0"/>
          <c:cat>
            <c:strRef>
              <c:f>Sheet1!$B$2:$C$2</c:f>
              <c:strCache>
                <c:ptCount val="2"/>
                <c:pt idx="0">
                  <c:v>Rooms contaminated</c:v>
                </c:pt>
                <c:pt idx="1">
                  <c:v>Sites contaminated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31</c:v>
                </c:pt>
                <c:pt idx="1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E. coli</c:v>
                </c:pt>
              </c:strCache>
            </c:strRef>
          </c:tx>
          <c:invertIfNegative val="0"/>
          <c:cat>
            <c:strRef>
              <c:f>Sheet1!$B$2:$C$2</c:f>
              <c:strCache>
                <c:ptCount val="2"/>
                <c:pt idx="0">
                  <c:v>Rooms contaminated</c:v>
                </c:pt>
                <c:pt idx="1">
                  <c:v>Sites contaminated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4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0051072"/>
        <c:axId val="170052608"/>
      </c:barChart>
      <c:catAx>
        <c:axId val="170051072"/>
        <c:scaling>
          <c:orientation val="minMax"/>
        </c:scaling>
        <c:delete val="0"/>
        <c:axPos val="b"/>
        <c:majorTickMark val="out"/>
        <c:minorTickMark val="none"/>
        <c:tickLblPos val="nextTo"/>
        <c:crossAx val="170052608"/>
        <c:crosses val="autoZero"/>
        <c:auto val="1"/>
        <c:lblAlgn val="ctr"/>
        <c:lblOffset val="100"/>
        <c:noMultiLvlLbl val="0"/>
      </c:catAx>
      <c:valAx>
        <c:axId val="1700526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contaminated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700510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171407374226559"/>
          <c:y val="0.30838575461885454"/>
          <c:w val="0.23206402754836394"/>
          <c:h val="0.16442660338066145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5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Amikacin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83</c:v>
                </c:pt>
                <c:pt idx="1">
                  <c:v>45</c:v>
                </c:pt>
                <c:pt idx="2">
                  <c:v>89</c:v>
                </c:pt>
                <c:pt idx="3">
                  <c:v>81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Gentamicin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Sheet1!$B$4:$G$4</c:f>
              <c:numCache>
                <c:formatCode>General</c:formatCode>
                <c:ptCount val="6"/>
                <c:pt idx="0">
                  <c:v>91</c:v>
                </c:pt>
                <c:pt idx="1">
                  <c:v>39</c:v>
                </c:pt>
                <c:pt idx="4">
                  <c:v>91</c:v>
                </c:pt>
                <c:pt idx="5">
                  <c:v>100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Ciprofloxacin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General</c:formatCode>
                <c:ptCount val="6"/>
                <c:pt idx="0">
                  <c:v>91</c:v>
                </c:pt>
                <c:pt idx="1">
                  <c:v>45</c:v>
                </c:pt>
                <c:pt idx="2">
                  <c:v>91</c:v>
                </c:pt>
                <c:pt idx="3">
                  <c:v>84</c:v>
                </c:pt>
                <c:pt idx="4">
                  <c:v>90</c:v>
                </c:pt>
                <c:pt idx="5">
                  <c:v>89</c:v>
                </c:pt>
              </c:numCache>
            </c:numRef>
          </c:val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Ceftazimime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General</c:formatCode>
                <c:ptCount val="6"/>
                <c:pt idx="0">
                  <c:v>78</c:v>
                </c:pt>
                <c:pt idx="1">
                  <c:v>39</c:v>
                </c:pt>
                <c:pt idx="2">
                  <c:v>86</c:v>
                </c:pt>
                <c:pt idx="3">
                  <c:v>65</c:v>
                </c:pt>
              </c:numCache>
            </c:numRef>
          </c:val>
        </c:ser>
        <c:ser>
          <c:idx val="4"/>
          <c:order val="4"/>
          <c:tx>
            <c:strRef>
              <c:f>Sheet1!$A$7</c:f>
              <c:strCache>
                <c:ptCount val="1"/>
                <c:pt idx="0">
                  <c:v>Imipenem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Sheet1!$B$7:$G$7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86</c:v>
                </c:pt>
                <c:pt idx="3">
                  <c:v>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9943808"/>
        <c:axId val="169945344"/>
      </c:barChart>
      <c:catAx>
        <c:axId val="169943808"/>
        <c:scaling>
          <c:orientation val="minMax"/>
        </c:scaling>
        <c:delete val="0"/>
        <c:axPos val="b"/>
        <c:majorTickMark val="out"/>
        <c:minorTickMark val="none"/>
        <c:tickLblPos val="nextTo"/>
        <c:crossAx val="169945344"/>
        <c:crosses val="autoZero"/>
        <c:auto val="1"/>
        <c:lblAlgn val="ctr"/>
        <c:lblOffset val="100"/>
        <c:noMultiLvlLbl val="0"/>
      </c:catAx>
      <c:valAx>
        <c:axId val="169945344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% isolates resistant</a:t>
                </a:r>
              </a:p>
            </c:rich>
          </c:tx>
          <c:layout>
            <c:manualLayout>
              <c:xMode val="edge"/>
              <c:yMode val="edge"/>
              <c:x val="0"/>
              <c:y val="0.1193313335833020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699438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8FCACB-DA03-44AE-ACBB-144816471DE5}" type="doc">
      <dgm:prSet loTypeId="urn:microsoft.com/office/officeart/2005/8/layout/radial5" loCatId="cycle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349340CD-929D-4D9C-ABB1-DD80B36249FF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CPE</a:t>
          </a:r>
          <a:endParaRPr lang="en-GB" dirty="0">
            <a:latin typeface="Arial Narrow" pitchFamily="34" charset="0"/>
          </a:endParaRPr>
        </a:p>
      </dgm:t>
    </dgm:pt>
    <dgm:pt modelId="{69545F10-3597-4403-8B1C-1BA70DF96522}" type="parTrans" cxnId="{237ED626-6254-4A37-B1E9-AFDFA1924D9C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FB52F08F-F50E-45F4-A6CA-5020F647A769}" type="sibTrans" cxnId="{237ED626-6254-4A37-B1E9-AFDFA1924D9C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6C679E0E-1FCE-4A4E-8D4C-68F1E8D50D7D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Rapid spread</a:t>
          </a:r>
          <a:endParaRPr lang="en-GB" dirty="0">
            <a:latin typeface="Arial Narrow" pitchFamily="34" charset="0"/>
          </a:endParaRPr>
        </a:p>
      </dgm:t>
    </dgm:pt>
    <dgm:pt modelId="{098BD2AC-3D07-4EF3-895D-D66F7557C0AF}" type="parTrans" cxnId="{E7AE5C0C-F583-4584-902B-B2895BF9D9E3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6624810E-D71B-4D78-84D2-7AA7F7508DDD}" type="sibTrans" cxnId="{E7AE5C0C-F583-4584-902B-B2895BF9D9E3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B2957E52-211C-468C-A60A-20F853336C99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Clinical impact</a:t>
          </a:r>
          <a:endParaRPr lang="en-GB" dirty="0">
            <a:latin typeface="Arial Narrow" pitchFamily="34" charset="0"/>
          </a:endParaRPr>
        </a:p>
      </dgm:t>
    </dgm:pt>
    <dgm:pt modelId="{96ADD433-11AE-4FBF-8418-2199EA883495}" type="parTrans" cxnId="{EAFCF069-7EC2-4AD3-9318-106A2C5F32B9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F2A43A6B-1E7C-4955-9AD6-A5D8A068A700}" type="sibTrans" cxnId="{EAFCF069-7EC2-4AD3-9318-106A2C5F32B9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D61B750F-4F98-4204-83FF-A03CC69A7389}">
      <dgm:prSet phldrT="[Text]" custT="1"/>
      <dgm:spPr/>
      <dgm:t>
        <a:bodyPr/>
        <a:lstStyle/>
        <a:p>
          <a:r>
            <a:rPr lang="en-GB" sz="4000" dirty="0" smtClean="0">
              <a:latin typeface="Arial Narrow" pitchFamily="34" charset="0"/>
            </a:rPr>
            <a:t>£</a:t>
          </a:r>
          <a:endParaRPr lang="en-GB" sz="4000" dirty="0">
            <a:latin typeface="Arial Narrow" pitchFamily="34" charset="0"/>
          </a:endParaRPr>
        </a:p>
      </dgm:t>
    </dgm:pt>
    <dgm:pt modelId="{707B75EE-7E95-4A9F-8CCA-EA161A56DDDE}" type="parTrans" cxnId="{BB83CAE8-CC8D-45E9-AB4F-5A98E798D63D}">
      <dgm:prSet/>
      <dgm:spPr/>
      <dgm:t>
        <a:bodyPr/>
        <a:lstStyle/>
        <a:p>
          <a:endParaRPr lang="en-GB"/>
        </a:p>
      </dgm:t>
    </dgm:pt>
    <dgm:pt modelId="{FF48E5AC-8F6E-4D6D-952B-8E095F6A7E0B}" type="sibTrans" cxnId="{BB83CAE8-CC8D-45E9-AB4F-5A98E798D63D}">
      <dgm:prSet/>
      <dgm:spPr/>
      <dgm:t>
        <a:bodyPr/>
        <a:lstStyle/>
        <a:p>
          <a:endParaRPr lang="en-GB"/>
        </a:p>
      </dgm:t>
    </dgm:pt>
    <dgm:pt modelId="{A090F42C-58C0-4561-A0F6-A228FD1AB439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AMR</a:t>
          </a:r>
          <a:endParaRPr lang="en-GB" dirty="0">
            <a:latin typeface="Arial Narrow" pitchFamily="34" charset="0"/>
          </a:endParaRPr>
        </a:p>
      </dgm:t>
    </dgm:pt>
    <dgm:pt modelId="{427A9379-C539-4105-96B1-9FED4FE6C482}" type="sibTrans" cxnId="{507F0760-4248-48F3-A8A9-CBCC03E59358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C0E1EF24-1421-45E2-AD83-578228B5C810}" type="parTrans" cxnId="{507F0760-4248-48F3-A8A9-CBCC03E59358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70EC019E-4BB8-466C-ABB0-4E3661239DFF}" type="pres">
      <dgm:prSet presAssocID="{238FCACB-DA03-44AE-ACBB-144816471DE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8841F0-0C2C-415A-AB92-65B3F889A5EF}" type="pres">
      <dgm:prSet presAssocID="{349340CD-929D-4D9C-ABB1-DD80B36249FF}" presName="centerShape" presStyleLbl="node0" presStyleIdx="0" presStyleCnt="1" custScaleX="124533" custScaleY="124533"/>
      <dgm:spPr/>
      <dgm:t>
        <a:bodyPr/>
        <a:lstStyle/>
        <a:p>
          <a:endParaRPr lang="en-GB"/>
        </a:p>
      </dgm:t>
    </dgm:pt>
    <dgm:pt modelId="{A61E8F51-48C4-48F8-BDFF-02D0C55F264B}" type="pres">
      <dgm:prSet presAssocID="{098BD2AC-3D07-4EF3-895D-D66F7557C0AF}" presName="parTrans" presStyleLbl="sibTrans2D1" presStyleIdx="0" presStyleCnt="4" custAng="10800000"/>
      <dgm:spPr/>
      <dgm:t>
        <a:bodyPr/>
        <a:lstStyle/>
        <a:p>
          <a:endParaRPr lang="en-US"/>
        </a:p>
      </dgm:t>
    </dgm:pt>
    <dgm:pt modelId="{F3B4B682-0D5D-4453-B1F6-EBF819BDD89D}" type="pres">
      <dgm:prSet presAssocID="{098BD2AC-3D07-4EF3-895D-D66F7557C0AF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DE5D8C6D-10C7-4D16-9E78-9CBC436C480A}" type="pres">
      <dgm:prSet presAssocID="{6C679E0E-1FCE-4A4E-8D4C-68F1E8D50D7D}" presName="node" presStyleLbl="node1" presStyleIdx="0" presStyleCnt="4" custScaleX="110800" custScaleY="1108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146A5C-8B17-42FF-89C4-1A60FF237838}" type="pres">
      <dgm:prSet presAssocID="{707B75EE-7E95-4A9F-8CCA-EA161A56DDDE}" presName="parTrans" presStyleLbl="sibTrans2D1" presStyleIdx="1" presStyleCnt="4" custAng="10800000"/>
      <dgm:spPr/>
      <dgm:t>
        <a:bodyPr/>
        <a:lstStyle/>
        <a:p>
          <a:endParaRPr lang="en-GB"/>
        </a:p>
      </dgm:t>
    </dgm:pt>
    <dgm:pt modelId="{BA37113A-E5DF-4298-A2B1-33840B4BAD09}" type="pres">
      <dgm:prSet presAssocID="{707B75EE-7E95-4A9F-8CCA-EA161A56DDDE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16425385-EEB9-4814-9F30-1162A0EF1DE3}" type="pres">
      <dgm:prSet presAssocID="{D61B750F-4F98-4204-83FF-A03CC69A7389}" presName="node" presStyleLbl="node1" presStyleIdx="1" presStyleCnt="4" custScaleX="110800" custScaleY="1108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B14EC59-4F7C-4F23-B926-A426B6FDE079}" type="pres">
      <dgm:prSet presAssocID="{C0E1EF24-1421-45E2-AD83-578228B5C810}" presName="parTrans" presStyleLbl="sibTrans2D1" presStyleIdx="2" presStyleCnt="4" custAng="11268742"/>
      <dgm:spPr/>
      <dgm:t>
        <a:bodyPr/>
        <a:lstStyle/>
        <a:p>
          <a:endParaRPr lang="en-US"/>
        </a:p>
      </dgm:t>
    </dgm:pt>
    <dgm:pt modelId="{A08253EC-9785-475A-88C5-CC0880644B7F}" type="pres">
      <dgm:prSet presAssocID="{C0E1EF24-1421-45E2-AD83-578228B5C810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E124437D-1D4A-450B-A96C-2DB5B8C07FDC}" type="pres">
      <dgm:prSet presAssocID="{A090F42C-58C0-4561-A0F6-A228FD1AB439}" presName="node" presStyleLbl="node1" presStyleIdx="2" presStyleCnt="4" custScaleX="110979" custScaleY="110979" custRadScaleRad="100000" custRadScaleInc="-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8F29DD-4A04-487F-9E0B-EB826DCBEC3D}" type="pres">
      <dgm:prSet presAssocID="{96ADD433-11AE-4FBF-8418-2199EA883495}" presName="parTrans" presStyleLbl="sibTrans2D1" presStyleIdx="3" presStyleCnt="4" custAng="10847534"/>
      <dgm:spPr/>
      <dgm:t>
        <a:bodyPr/>
        <a:lstStyle/>
        <a:p>
          <a:endParaRPr lang="en-US"/>
        </a:p>
      </dgm:t>
    </dgm:pt>
    <dgm:pt modelId="{54795DC6-9E4E-4015-A734-B3B288562276}" type="pres">
      <dgm:prSet presAssocID="{96ADD433-11AE-4FBF-8418-2199EA88349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2C350BD0-8C51-4826-A99A-CDEF12055937}" type="pres">
      <dgm:prSet presAssocID="{B2957E52-211C-468C-A60A-20F853336C99}" presName="node" presStyleLbl="node1" presStyleIdx="3" presStyleCnt="4" custScaleX="114573" custScaleY="114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0D753C-4E59-4349-B7DA-2AD2C4E169B3}" type="presOf" srcId="{D61B750F-4F98-4204-83FF-A03CC69A7389}" destId="{16425385-EEB9-4814-9F30-1162A0EF1DE3}" srcOrd="0" destOrd="0" presId="urn:microsoft.com/office/officeart/2005/8/layout/radial5"/>
    <dgm:cxn modelId="{BE8340E0-85D0-4401-8933-013D86359FCE}" type="presOf" srcId="{098BD2AC-3D07-4EF3-895D-D66F7557C0AF}" destId="{A61E8F51-48C4-48F8-BDFF-02D0C55F264B}" srcOrd="0" destOrd="0" presId="urn:microsoft.com/office/officeart/2005/8/layout/radial5"/>
    <dgm:cxn modelId="{8F73412D-E40C-4585-90E2-1F26D6C9F2C2}" type="presOf" srcId="{6C679E0E-1FCE-4A4E-8D4C-68F1E8D50D7D}" destId="{DE5D8C6D-10C7-4D16-9E78-9CBC436C480A}" srcOrd="0" destOrd="0" presId="urn:microsoft.com/office/officeart/2005/8/layout/radial5"/>
    <dgm:cxn modelId="{237ED626-6254-4A37-B1E9-AFDFA1924D9C}" srcId="{238FCACB-DA03-44AE-ACBB-144816471DE5}" destId="{349340CD-929D-4D9C-ABB1-DD80B36249FF}" srcOrd="0" destOrd="0" parTransId="{69545F10-3597-4403-8B1C-1BA70DF96522}" sibTransId="{FB52F08F-F50E-45F4-A6CA-5020F647A769}"/>
    <dgm:cxn modelId="{EAFCF069-7EC2-4AD3-9318-106A2C5F32B9}" srcId="{349340CD-929D-4D9C-ABB1-DD80B36249FF}" destId="{B2957E52-211C-468C-A60A-20F853336C99}" srcOrd="3" destOrd="0" parTransId="{96ADD433-11AE-4FBF-8418-2199EA883495}" sibTransId="{F2A43A6B-1E7C-4955-9AD6-A5D8A068A700}"/>
    <dgm:cxn modelId="{E7AE5C0C-F583-4584-902B-B2895BF9D9E3}" srcId="{349340CD-929D-4D9C-ABB1-DD80B36249FF}" destId="{6C679E0E-1FCE-4A4E-8D4C-68F1E8D50D7D}" srcOrd="0" destOrd="0" parTransId="{098BD2AC-3D07-4EF3-895D-D66F7557C0AF}" sibTransId="{6624810E-D71B-4D78-84D2-7AA7F7508DDD}"/>
    <dgm:cxn modelId="{091397DF-F6DD-47BF-BE1F-9C9977A8F525}" type="presOf" srcId="{96ADD433-11AE-4FBF-8418-2199EA883495}" destId="{A98F29DD-4A04-487F-9E0B-EB826DCBEC3D}" srcOrd="0" destOrd="0" presId="urn:microsoft.com/office/officeart/2005/8/layout/radial5"/>
    <dgm:cxn modelId="{BD8C0723-A4C3-4999-B3E1-B9769B36711B}" type="presOf" srcId="{96ADD433-11AE-4FBF-8418-2199EA883495}" destId="{54795DC6-9E4E-4015-A734-B3B288562276}" srcOrd="1" destOrd="0" presId="urn:microsoft.com/office/officeart/2005/8/layout/radial5"/>
    <dgm:cxn modelId="{BB83CAE8-CC8D-45E9-AB4F-5A98E798D63D}" srcId="{349340CD-929D-4D9C-ABB1-DD80B36249FF}" destId="{D61B750F-4F98-4204-83FF-A03CC69A7389}" srcOrd="1" destOrd="0" parTransId="{707B75EE-7E95-4A9F-8CCA-EA161A56DDDE}" sibTransId="{FF48E5AC-8F6E-4D6D-952B-8E095F6A7E0B}"/>
    <dgm:cxn modelId="{25A817CF-E12C-4251-B993-459B0109515D}" type="presOf" srcId="{707B75EE-7E95-4A9F-8CCA-EA161A56DDDE}" destId="{BA37113A-E5DF-4298-A2B1-33840B4BAD09}" srcOrd="1" destOrd="0" presId="urn:microsoft.com/office/officeart/2005/8/layout/radial5"/>
    <dgm:cxn modelId="{B8345B87-DB73-4212-884D-E50096ECB8A1}" type="presOf" srcId="{098BD2AC-3D07-4EF3-895D-D66F7557C0AF}" destId="{F3B4B682-0D5D-4453-B1F6-EBF819BDD89D}" srcOrd="1" destOrd="0" presId="urn:microsoft.com/office/officeart/2005/8/layout/radial5"/>
    <dgm:cxn modelId="{F8C701E2-7ECA-4B85-9D2F-21C86DA5BA54}" type="presOf" srcId="{707B75EE-7E95-4A9F-8CCA-EA161A56DDDE}" destId="{4A146A5C-8B17-42FF-89C4-1A60FF237838}" srcOrd="0" destOrd="0" presId="urn:microsoft.com/office/officeart/2005/8/layout/radial5"/>
    <dgm:cxn modelId="{C78E5816-EFFD-4F35-B146-34BF76C4D0C1}" type="presOf" srcId="{C0E1EF24-1421-45E2-AD83-578228B5C810}" destId="{3B14EC59-4F7C-4F23-B926-A426B6FDE079}" srcOrd="0" destOrd="0" presId="urn:microsoft.com/office/officeart/2005/8/layout/radial5"/>
    <dgm:cxn modelId="{15820BB1-7D43-4FA2-8AA2-503624792FFB}" type="presOf" srcId="{A090F42C-58C0-4561-A0F6-A228FD1AB439}" destId="{E124437D-1D4A-450B-A96C-2DB5B8C07FDC}" srcOrd="0" destOrd="0" presId="urn:microsoft.com/office/officeart/2005/8/layout/radial5"/>
    <dgm:cxn modelId="{A9F692B3-DF0B-418B-816B-BE1F9B3B24AF}" type="presOf" srcId="{349340CD-929D-4D9C-ABB1-DD80B36249FF}" destId="{148841F0-0C2C-415A-AB92-65B3F889A5EF}" srcOrd="0" destOrd="0" presId="urn:microsoft.com/office/officeart/2005/8/layout/radial5"/>
    <dgm:cxn modelId="{507F0760-4248-48F3-A8A9-CBCC03E59358}" srcId="{349340CD-929D-4D9C-ABB1-DD80B36249FF}" destId="{A090F42C-58C0-4561-A0F6-A228FD1AB439}" srcOrd="2" destOrd="0" parTransId="{C0E1EF24-1421-45E2-AD83-578228B5C810}" sibTransId="{427A9379-C539-4105-96B1-9FED4FE6C482}"/>
    <dgm:cxn modelId="{F70C139B-8EB5-4AB7-831A-226366316549}" type="presOf" srcId="{238FCACB-DA03-44AE-ACBB-144816471DE5}" destId="{70EC019E-4BB8-466C-ABB0-4E3661239DFF}" srcOrd="0" destOrd="0" presId="urn:microsoft.com/office/officeart/2005/8/layout/radial5"/>
    <dgm:cxn modelId="{D664505E-9830-46CD-8B8E-1F547AC5256B}" type="presOf" srcId="{B2957E52-211C-468C-A60A-20F853336C99}" destId="{2C350BD0-8C51-4826-A99A-CDEF12055937}" srcOrd="0" destOrd="0" presId="urn:microsoft.com/office/officeart/2005/8/layout/radial5"/>
    <dgm:cxn modelId="{FC19DAF3-AFF7-4139-88DB-AC24A3E0B3BF}" type="presOf" srcId="{C0E1EF24-1421-45E2-AD83-578228B5C810}" destId="{A08253EC-9785-475A-88C5-CC0880644B7F}" srcOrd="1" destOrd="0" presId="urn:microsoft.com/office/officeart/2005/8/layout/radial5"/>
    <dgm:cxn modelId="{95A1D181-965D-47A7-9FA9-E12CCED833A4}" type="presParOf" srcId="{70EC019E-4BB8-466C-ABB0-4E3661239DFF}" destId="{148841F0-0C2C-415A-AB92-65B3F889A5EF}" srcOrd="0" destOrd="0" presId="urn:microsoft.com/office/officeart/2005/8/layout/radial5"/>
    <dgm:cxn modelId="{DC0DAA40-D675-4A46-877F-288B4DCE33DF}" type="presParOf" srcId="{70EC019E-4BB8-466C-ABB0-4E3661239DFF}" destId="{A61E8F51-48C4-48F8-BDFF-02D0C55F264B}" srcOrd="1" destOrd="0" presId="urn:microsoft.com/office/officeart/2005/8/layout/radial5"/>
    <dgm:cxn modelId="{F29842E9-477D-4B7A-8177-5FB8DB401D4C}" type="presParOf" srcId="{A61E8F51-48C4-48F8-BDFF-02D0C55F264B}" destId="{F3B4B682-0D5D-4453-B1F6-EBF819BDD89D}" srcOrd="0" destOrd="0" presId="urn:microsoft.com/office/officeart/2005/8/layout/radial5"/>
    <dgm:cxn modelId="{6AC512D1-1DA8-4D5E-A4AA-6D66F9187E57}" type="presParOf" srcId="{70EC019E-4BB8-466C-ABB0-4E3661239DFF}" destId="{DE5D8C6D-10C7-4D16-9E78-9CBC436C480A}" srcOrd="2" destOrd="0" presId="urn:microsoft.com/office/officeart/2005/8/layout/radial5"/>
    <dgm:cxn modelId="{2E30697D-C27B-486F-B8C1-AA77C25E0739}" type="presParOf" srcId="{70EC019E-4BB8-466C-ABB0-4E3661239DFF}" destId="{4A146A5C-8B17-42FF-89C4-1A60FF237838}" srcOrd="3" destOrd="0" presId="urn:microsoft.com/office/officeart/2005/8/layout/radial5"/>
    <dgm:cxn modelId="{C4E080C7-5418-4327-ADBF-5FFF188AAD7B}" type="presParOf" srcId="{4A146A5C-8B17-42FF-89C4-1A60FF237838}" destId="{BA37113A-E5DF-4298-A2B1-33840B4BAD09}" srcOrd="0" destOrd="0" presId="urn:microsoft.com/office/officeart/2005/8/layout/radial5"/>
    <dgm:cxn modelId="{1511428C-F05E-4CDD-836E-00E539322FD3}" type="presParOf" srcId="{70EC019E-4BB8-466C-ABB0-4E3661239DFF}" destId="{16425385-EEB9-4814-9F30-1162A0EF1DE3}" srcOrd="4" destOrd="0" presId="urn:microsoft.com/office/officeart/2005/8/layout/radial5"/>
    <dgm:cxn modelId="{CD55B7D3-D3EC-4443-AF2B-FFCC93AF16C7}" type="presParOf" srcId="{70EC019E-4BB8-466C-ABB0-4E3661239DFF}" destId="{3B14EC59-4F7C-4F23-B926-A426B6FDE079}" srcOrd="5" destOrd="0" presId="urn:microsoft.com/office/officeart/2005/8/layout/radial5"/>
    <dgm:cxn modelId="{0576F860-8AF8-4EB2-B162-C52C976D9464}" type="presParOf" srcId="{3B14EC59-4F7C-4F23-B926-A426B6FDE079}" destId="{A08253EC-9785-475A-88C5-CC0880644B7F}" srcOrd="0" destOrd="0" presId="urn:microsoft.com/office/officeart/2005/8/layout/radial5"/>
    <dgm:cxn modelId="{4C0706D9-635C-4435-8199-5B2CD54A95B5}" type="presParOf" srcId="{70EC019E-4BB8-466C-ABB0-4E3661239DFF}" destId="{E124437D-1D4A-450B-A96C-2DB5B8C07FDC}" srcOrd="6" destOrd="0" presId="urn:microsoft.com/office/officeart/2005/8/layout/radial5"/>
    <dgm:cxn modelId="{62138197-7A37-465C-AA93-2563E8E17269}" type="presParOf" srcId="{70EC019E-4BB8-466C-ABB0-4E3661239DFF}" destId="{A98F29DD-4A04-487F-9E0B-EB826DCBEC3D}" srcOrd="7" destOrd="0" presId="urn:microsoft.com/office/officeart/2005/8/layout/radial5"/>
    <dgm:cxn modelId="{A30E5E57-BFB6-4AAC-8469-69B98B26542D}" type="presParOf" srcId="{A98F29DD-4A04-487F-9E0B-EB826DCBEC3D}" destId="{54795DC6-9E4E-4015-A734-B3B288562276}" srcOrd="0" destOrd="0" presId="urn:microsoft.com/office/officeart/2005/8/layout/radial5"/>
    <dgm:cxn modelId="{915EF0E9-D038-49E7-8099-35A027E9940E}" type="presParOf" srcId="{70EC019E-4BB8-466C-ABB0-4E3661239DFF}" destId="{2C350BD0-8C51-4826-A99A-CDEF12055937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53333A-A6EA-4EBF-A707-244680FD9670}" type="doc">
      <dgm:prSet loTypeId="urn:microsoft.com/office/officeart/2005/8/layout/default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8E186831-FACD-42A9-88EE-3A7768588915}">
      <dgm:prSet/>
      <dgm:spPr/>
      <dgm:t>
        <a:bodyPr/>
        <a:lstStyle/>
        <a:p>
          <a:pPr algn="l"/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Transmissibility / fitness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DCB90D-E1F4-4731-A23E-2FA83E0F45BF}" type="parTrans" cxnId="{BA62753F-B310-4699-A731-240C9AF3C1A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2C4F75-2AC0-47B5-B281-B682DD4A9FA5}" type="sibTrans" cxnId="{BA62753F-B310-4699-A731-240C9AF3C1A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E4205A-2417-4179-9927-3AA430ACA696}">
      <dgm:prSet/>
      <dgm:spPr/>
      <dgm:t>
        <a:bodyPr/>
        <a:lstStyle/>
        <a:p>
          <a:pPr algn="r"/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 use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2068AE-6547-477E-9931-36D74BFA5FFE}" type="parTrans" cxnId="{3527867C-47DD-404E-A016-12D268909F0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A3B053-956C-441E-BED7-0533D985C738}" type="sibTrans" cxnId="{3527867C-47DD-404E-A016-12D268909F0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44BAB7-91F0-4982-BA66-23BEE99D9240}">
      <dgm:prSet/>
      <dgm:spPr/>
      <dgm:t>
        <a:bodyPr/>
        <a:lstStyle/>
        <a:p>
          <a:pPr algn="l"/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Unmasking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71FFCC-2B2D-40A0-B024-8D4919E8D5C9}" type="parTrans" cxnId="{DD0CF532-003C-4355-8430-58E79C9AA94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9A9EAA-5ACB-4FC7-A2C9-C2124A4A8657}" type="sibTrans" cxnId="{DD0CF532-003C-4355-8430-58E79C9AA94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708A49-CFD7-4EB3-A94E-8FE1CCE85E18}">
      <dgm:prSet/>
      <dgm:spPr/>
      <dgm:t>
        <a:bodyPr/>
        <a:lstStyle/>
        <a:p>
          <a:pPr algn="r"/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Stealth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EBF750-5ED1-427D-98DD-CEDC873C3897}" type="parTrans" cxnId="{7C3DF676-874A-44A1-8793-F8F52E97BD5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898AC8-41FB-4B25-A5D3-F2D1AABE0D1A}" type="sibTrans" cxnId="{7C3DF676-874A-44A1-8793-F8F52E97BD5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F59DE0-21BF-4795-82FB-E22259DB6BF7}" type="pres">
      <dgm:prSet presAssocID="{A453333A-A6EA-4EBF-A707-244680FD967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8BB1E8A-0ADA-4612-942F-6EBDBCC18200}" type="pres">
      <dgm:prSet presAssocID="{8E186831-FACD-42A9-88EE-3A776858891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7CC29D3-2027-482C-AA78-568A08D735DD}" type="pres">
      <dgm:prSet presAssocID="{BA2C4F75-2AC0-47B5-B281-B682DD4A9FA5}" presName="sibTrans" presStyleCnt="0"/>
      <dgm:spPr/>
    </dgm:pt>
    <dgm:pt modelId="{B07B4DC0-B0DB-48DA-94DA-E96040ADE945}" type="pres">
      <dgm:prSet presAssocID="{5CE4205A-2417-4179-9927-3AA430ACA69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C3A92AB-7E10-4103-B0F7-DC7FF1EF9904}" type="pres">
      <dgm:prSet presAssocID="{09A3B053-956C-441E-BED7-0533D985C738}" presName="sibTrans" presStyleCnt="0"/>
      <dgm:spPr/>
    </dgm:pt>
    <dgm:pt modelId="{6D7C5318-FACD-419D-B2F1-4459245A7750}" type="pres">
      <dgm:prSet presAssocID="{7544BAB7-91F0-4982-BA66-23BEE99D924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C4A05F-41E5-46EE-9F4C-B8D735538825}" type="pres">
      <dgm:prSet presAssocID="{DD9A9EAA-5ACB-4FC7-A2C9-C2124A4A8657}" presName="sibTrans" presStyleCnt="0"/>
      <dgm:spPr/>
    </dgm:pt>
    <dgm:pt modelId="{F4D62DB5-23CB-48B7-ACD1-968E552A5543}" type="pres">
      <dgm:prSet presAssocID="{EA708A49-CFD7-4EB3-A94E-8FE1CCE85E1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F80E739-F1CF-4500-AB51-6CAE6EEC9170}" type="presOf" srcId="{5CE4205A-2417-4179-9927-3AA430ACA696}" destId="{B07B4DC0-B0DB-48DA-94DA-E96040ADE945}" srcOrd="0" destOrd="0" presId="urn:microsoft.com/office/officeart/2005/8/layout/default"/>
    <dgm:cxn modelId="{DD0CF532-003C-4355-8430-58E79C9AA949}" srcId="{A453333A-A6EA-4EBF-A707-244680FD9670}" destId="{7544BAB7-91F0-4982-BA66-23BEE99D9240}" srcOrd="2" destOrd="0" parTransId="{1871FFCC-2B2D-40A0-B024-8D4919E8D5C9}" sibTransId="{DD9A9EAA-5ACB-4FC7-A2C9-C2124A4A8657}"/>
    <dgm:cxn modelId="{E29D17CC-E8EB-4AB4-8F4E-3A95C53E5DF8}" type="presOf" srcId="{8E186831-FACD-42A9-88EE-3A7768588915}" destId="{D8BB1E8A-0ADA-4612-942F-6EBDBCC18200}" srcOrd="0" destOrd="0" presId="urn:microsoft.com/office/officeart/2005/8/layout/default"/>
    <dgm:cxn modelId="{9197DB8E-2D23-45D5-99DA-34994A7E2623}" type="presOf" srcId="{7544BAB7-91F0-4982-BA66-23BEE99D9240}" destId="{6D7C5318-FACD-419D-B2F1-4459245A7750}" srcOrd="0" destOrd="0" presId="urn:microsoft.com/office/officeart/2005/8/layout/default"/>
    <dgm:cxn modelId="{3527867C-47DD-404E-A016-12D268909F0F}" srcId="{A453333A-A6EA-4EBF-A707-244680FD9670}" destId="{5CE4205A-2417-4179-9927-3AA430ACA696}" srcOrd="1" destOrd="0" parTransId="{E02068AE-6547-477E-9931-36D74BFA5FFE}" sibTransId="{09A3B053-956C-441E-BED7-0533D985C738}"/>
    <dgm:cxn modelId="{1BEA3540-BB73-4031-A3A6-DE92CD627569}" type="presOf" srcId="{EA708A49-CFD7-4EB3-A94E-8FE1CCE85E18}" destId="{F4D62DB5-23CB-48B7-ACD1-968E552A5543}" srcOrd="0" destOrd="0" presId="urn:microsoft.com/office/officeart/2005/8/layout/default"/>
    <dgm:cxn modelId="{BA62753F-B310-4699-A731-240C9AF3C1AF}" srcId="{A453333A-A6EA-4EBF-A707-244680FD9670}" destId="{8E186831-FACD-42A9-88EE-3A7768588915}" srcOrd="0" destOrd="0" parTransId="{11DCB90D-E1F4-4731-A23E-2FA83E0F45BF}" sibTransId="{BA2C4F75-2AC0-47B5-B281-B682DD4A9FA5}"/>
    <dgm:cxn modelId="{7C3DF676-874A-44A1-8793-F8F52E97BD5D}" srcId="{A453333A-A6EA-4EBF-A707-244680FD9670}" destId="{EA708A49-CFD7-4EB3-A94E-8FE1CCE85E18}" srcOrd="3" destOrd="0" parTransId="{B3EBF750-5ED1-427D-98DD-CEDC873C3897}" sibTransId="{A0898AC8-41FB-4B25-A5D3-F2D1AABE0D1A}"/>
    <dgm:cxn modelId="{2EF67BB7-940B-4644-8161-6414A2AC50DA}" type="presOf" srcId="{A453333A-A6EA-4EBF-A707-244680FD9670}" destId="{4DF59DE0-21BF-4795-82FB-E22259DB6BF7}" srcOrd="0" destOrd="0" presId="urn:microsoft.com/office/officeart/2005/8/layout/default"/>
    <dgm:cxn modelId="{71FC68D8-71F2-4435-9756-F220BC6D1645}" type="presParOf" srcId="{4DF59DE0-21BF-4795-82FB-E22259DB6BF7}" destId="{D8BB1E8A-0ADA-4612-942F-6EBDBCC18200}" srcOrd="0" destOrd="0" presId="urn:microsoft.com/office/officeart/2005/8/layout/default"/>
    <dgm:cxn modelId="{F0B699AC-8C36-4A47-93B4-C58F109B1593}" type="presParOf" srcId="{4DF59DE0-21BF-4795-82FB-E22259DB6BF7}" destId="{67CC29D3-2027-482C-AA78-568A08D735DD}" srcOrd="1" destOrd="0" presId="urn:microsoft.com/office/officeart/2005/8/layout/default"/>
    <dgm:cxn modelId="{EFEB7E5C-75B5-486A-ABAA-B77FE952BC07}" type="presParOf" srcId="{4DF59DE0-21BF-4795-82FB-E22259DB6BF7}" destId="{B07B4DC0-B0DB-48DA-94DA-E96040ADE945}" srcOrd="2" destOrd="0" presId="urn:microsoft.com/office/officeart/2005/8/layout/default"/>
    <dgm:cxn modelId="{FC61A564-839E-4919-8F4E-3217CB7D743A}" type="presParOf" srcId="{4DF59DE0-21BF-4795-82FB-E22259DB6BF7}" destId="{4C3A92AB-7E10-4103-B0F7-DC7FF1EF9904}" srcOrd="3" destOrd="0" presId="urn:microsoft.com/office/officeart/2005/8/layout/default"/>
    <dgm:cxn modelId="{73E3F52F-B772-48CE-8955-B476986E331E}" type="presParOf" srcId="{4DF59DE0-21BF-4795-82FB-E22259DB6BF7}" destId="{6D7C5318-FACD-419D-B2F1-4459245A7750}" srcOrd="4" destOrd="0" presId="urn:microsoft.com/office/officeart/2005/8/layout/default"/>
    <dgm:cxn modelId="{068A2E58-A51A-4D9E-A783-47532AD78E03}" type="presParOf" srcId="{4DF59DE0-21BF-4795-82FB-E22259DB6BF7}" destId="{04C4A05F-41E5-46EE-9F4C-B8D735538825}" srcOrd="5" destOrd="0" presId="urn:microsoft.com/office/officeart/2005/8/layout/default"/>
    <dgm:cxn modelId="{E9144B1C-7B47-4190-86FC-AA343DB21DD0}" type="presParOf" srcId="{4DF59DE0-21BF-4795-82FB-E22259DB6BF7}" destId="{F4D62DB5-23CB-48B7-ACD1-968E552A554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841F0-0C2C-415A-AB92-65B3F889A5EF}">
      <dsp:nvSpPr>
        <dsp:cNvPr id="0" name=""/>
        <dsp:cNvSpPr/>
      </dsp:nvSpPr>
      <dsp:spPr>
        <a:xfrm>
          <a:off x="3962062" y="1653696"/>
          <a:ext cx="1351492" cy="13514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900" kern="1200" dirty="0" smtClean="0">
              <a:latin typeface="Arial Narrow" pitchFamily="34" charset="0"/>
            </a:rPr>
            <a:t>CPE</a:t>
          </a:r>
          <a:endParaRPr lang="en-GB" sz="3900" kern="1200" dirty="0">
            <a:latin typeface="Arial Narrow" pitchFamily="34" charset="0"/>
          </a:endParaRPr>
        </a:p>
      </dsp:txBody>
      <dsp:txXfrm>
        <a:off x="4159983" y="1851617"/>
        <a:ext cx="955650" cy="955650"/>
      </dsp:txXfrm>
    </dsp:sp>
    <dsp:sp modelId="{A61E8F51-48C4-48F8-BDFF-02D0C55F264B}">
      <dsp:nvSpPr>
        <dsp:cNvPr id="0" name=""/>
        <dsp:cNvSpPr/>
      </dsp:nvSpPr>
      <dsp:spPr>
        <a:xfrm rot="5400000">
          <a:off x="4541935" y="1270093"/>
          <a:ext cx="191747" cy="4162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>
            <a:latin typeface="Arial Narrow" pitchFamily="34" charset="0"/>
          </a:endParaRPr>
        </a:p>
      </dsp:txBody>
      <dsp:txXfrm>
        <a:off x="4570697" y="1324586"/>
        <a:ext cx="134223" cy="249763"/>
      </dsp:txXfrm>
    </dsp:sp>
    <dsp:sp modelId="{DE5D8C6D-10C7-4D16-9E78-9CBC436C480A}">
      <dsp:nvSpPr>
        <dsp:cNvPr id="0" name=""/>
        <dsp:cNvSpPr/>
      </dsp:nvSpPr>
      <dsp:spPr>
        <a:xfrm>
          <a:off x="3959528" y="-64650"/>
          <a:ext cx="1356560" cy="135656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 Narrow" pitchFamily="34" charset="0"/>
            </a:rPr>
            <a:t>Rapid spread</a:t>
          </a:r>
          <a:endParaRPr lang="en-GB" sz="2600" kern="1200" dirty="0">
            <a:latin typeface="Arial Narrow" pitchFamily="34" charset="0"/>
          </a:endParaRPr>
        </a:p>
      </dsp:txBody>
      <dsp:txXfrm>
        <a:off x="4158192" y="134014"/>
        <a:ext cx="959232" cy="959232"/>
      </dsp:txXfrm>
    </dsp:sp>
    <dsp:sp modelId="{4A146A5C-8B17-42FF-89C4-1A60FF237838}">
      <dsp:nvSpPr>
        <dsp:cNvPr id="0" name=""/>
        <dsp:cNvSpPr/>
      </dsp:nvSpPr>
      <dsp:spPr>
        <a:xfrm rot="10800000">
          <a:off x="5393147" y="2121306"/>
          <a:ext cx="191747" cy="4162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700" kern="1200"/>
        </a:p>
      </dsp:txBody>
      <dsp:txXfrm>
        <a:off x="5450671" y="2204561"/>
        <a:ext cx="134223" cy="249763"/>
      </dsp:txXfrm>
    </dsp:sp>
    <dsp:sp modelId="{16425385-EEB9-4814-9F30-1162A0EF1DE3}">
      <dsp:nvSpPr>
        <dsp:cNvPr id="0" name=""/>
        <dsp:cNvSpPr/>
      </dsp:nvSpPr>
      <dsp:spPr>
        <a:xfrm>
          <a:off x="5675341" y="1651162"/>
          <a:ext cx="1356560" cy="1356560"/>
        </a:xfrm>
        <a:prstGeom prst="ellips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dirty="0" smtClean="0">
              <a:latin typeface="Arial Narrow" pitchFamily="34" charset="0"/>
            </a:rPr>
            <a:t>£</a:t>
          </a:r>
          <a:endParaRPr lang="en-GB" sz="4000" kern="1200" dirty="0">
            <a:latin typeface="Arial Narrow" pitchFamily="34" charset="0"/>
          </a:endParaRPr>
        </a:p>
      </dsp:txBody>
      <dsp:txXfrm>
        <a:off x="5874005" y="1849826"/>
        <a:ext cx="959232" cy="959232"/>
      </dsp:txXfrm>
    </dsp:sp>
    <dsp:sp modelId="{3B14EC59-4F7C-4F23-B926-A426B6FDE079}">
      <dsp:nvSpPr>
        <dsp:cNvPr id="0" name=""/>
        <dsp:cNvSpPr/>
      </dsp:nvSpPr>
      <dsp:spPr>
        <a:xfrm rot="16667959">
          <a:off x="4542419" y="2971987"/>
          <a:ext cx="191166" cy="4162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>
            <a:latin typeface="Arial Narrow" pitchFamily="34" charset="0"/>
          </a:endParaRPr>
        </a:p>
      </dsp:txBody>
      <dsp:txXfrm>
        <a:off x="4567203" y="3083652"/>
        <a:ext cx="133816" cy="249763"/>
      </dsp:txXfrm>
    </dsp:sp>
    <dsp:sp modelId="{E124437D-1D4A-450B-A96C-2DB5B8C07FDC}">
      <dsp:nvSpPr>
        <dsp:cNvPr id="0" name=""/>
        <dsp:cNvSpPr/>
      </dsp:nvSpPr>
      <dsp:spPr>
        <a:xfrm>
          <a:off x="3958823" y="3365880"/>
          <a:ext cx="1358751" cy="1358751"/>
        </a:xfrm>
        <a:prstGeom prst="ellips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 Narrow" pitchFamily="34" charset="0"/>
            </a:rPr>
            <a:t>AMR</a:t>
          </a:r>
          <a:endParaRPr lang="en-GB" sz="2600" kern="1200" dirty="0">
            <a:latin typeface="Arial Narrow" pitchFamily="34" charset="0"/>
          </a:endParaRPr>
        </a:p>
      </dsp:txBody>
      <dsp:txXfrm>
        <a:off x="4157807" y="3564864"/>
        <a:ext cx="960783" cy="960783"/>
      </dsp:txXfrm>
    </dsp:sp>
    <dsp:sp modelId="{A98F29DD-4A04-487F-9E0B-EB826DCBEC3D}">
      <dsp:nvSpPr>
        <dsp:cNvPr id="0" name=""/>
        <dsp:cNvSpPr/>
      </dsp:nvSpPr>
      <dsp:spPr>
        <a:xfrm rot="47534">
          <a:off x="3708045" y="2121306"/>
          <a:ext cx="179505" cy="4162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>
            <a:latin typeface="Arial Narrow" pitchFamily="34" charset="0"/>
          </a:endParaRPr>
        </a:p>
      </dsp:txBody>
      <dsp:txXfrm rot="10800000">
        <a:off x="3708048" y="2204189"/>
        <a:ext cx="125654" cy="249763"/>
      </dsp:txXfrm>
    </dsp:sp>
    <dsp:sp modelId="{2C350BD0-8C51-4826-A99A-CDEF12055937}">
      <dsp:nvSpPr>
        <dsp:cNvPr id="0" name=""/>
        <dsp:cNvSpPr/>
      </dsp:nvSpPr>
      <dsp:spPr>
        <a:xfrm>
          <a:off x="2220618" y="1628065"/>
          <a:ext cx="1402754" cy="1402754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 Narrow" pitchFamily="34" charset="0"/>
            </a:rPr>
            <a:t>Clinical impact</a:t>
          </a:r>
          <a:endParaRPr lang="en-GB" sz="2600" kern="1200" dirty="0">
            <a:latin typeface="Arial Narrow" pitchFamily="34" charset="0"/>
          </a:endParaRPr>
        </a:p>
      </dsp:txBody>
      <dsp:txXfrm>
        <a:off x="2426047" y="1833494"/>
        <a:ext cx="991896" cy="9918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B1E8A-0ADA-4612-942F-6EBDBCC18200}">
      <dsp:nvSpPr>
        <dsp:cNvPr id="0" name=""/>
        <dsp:cNvSpPr/>
      </dsp:nvSpPr>
      <dsp:spPr>
        <a:xfrm>
          <a:off x="785653" y="1160"/>
          <a:ext cx="2989316" cy="179358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dirty="0" smtClean="0">
              <a:latin typeface="Arial" panose="020B0604020202020204" pitchFamily="34" charset="0"/>
              <a:cs typeface="Arial" panose="020B0604020202020204" pitchFamily="34" charset="0"/>
            </a:rPr>
            <a:t>Transmissibility / fitness</a:t>
          </a:r>
          <a:endParaRPr lang="en-GB" sz="3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5653" y="1160"/>
        <a:ext cx="2989316" cy="1793589"/>
      </dsp:txXfrm>
    </dsp:sp>
    <dsp:sp modelId="{B07B4DC0-B0DB-48DA-94DA-E96040ADE945}">
      <dsp:nvSpPr>
        <dsp:cNvPr id="0" name=""/>
        <dsp:cNvSpPr/>
      </dsp:nvSpPr>
      <dsp:spPr>
        <a:xfrm>
          <a:off x="4073901" y="1160"/>
          <a:ext cx="2989316" cy="179358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dirty="0" smtClean="0">
              <a:latin typeface="Arial" panose="020B0604020202020204" pitchFamily="34" charset="0"/>
              <a:cs typeface="Arial" panose="020B0604020202020204" pitchFamily="34" charset="0"/>
            </a:rPr>
            <a:t>Antibiotic use</a:t>
          </a:r>
          <a:endParaRPr lang="en-GB" sz="3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73901" y="1160"/>
        <a:ext cx="2989316" cy="1793589"/>
      </dsp:txXfrm>
    </dsp:sp>
    <dsp:sp modelId="{6D7C5318-FACD-419D-B2F1-4459245A7750}">
      <dsp:nvSpPr>
        <dsp:cNvPr id="0" name=""/>
        <dsp:cNvSpPr/>
      </dsp:nvSpPr>
      <dsp:spPr>
        <a:xfrm>
          <a:off x="785653" y="2093681"/>
          <a:ext cx="2989316" cy="179358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dirty="0" smtClean="0">
              <a:latin typeface="Arial" panose="020B0604020202020204" pitchFamily="34" charset="0"/>
              <a:cs typeface="Arial" panose="020B0604020202020204" pitchFamily="34" charset="0"/>
            </a:rPr>
            <a:t>Unmasking</a:t>
          </a:r>
          <a:endParaRPr lang="en-GB" sz="3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5653" y="2093681"/>
        <a:ext cx="2989316" cy="1793589"/>
      </dsp:txXfrm>
    </dsp:sp>
    <dsp:sp modelId="{F4D62DB5-23CB-48B7-ACD1-968E552A5543}">
      <dsp:nvSpPr>
        <dsp:cNvPr id="0" name=""/>
        <dsp:cNvSpPr/>
      </dsp:nvSpPr>
      <dsp:spPr>
        <a:xfrm>
          <a:off x="4073901" y="2093681"/>
          <a:ext cx="2989316" cy="179358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dirty="0" smtClean="0">
              <a:latin typeface="Arial" panose="020B0604020202020204" pitchFamily="34" charset="0"/>
              <a:cs typeface="Arial" panose="020B0604020202020204" pitchFamily="34" charset="0"/>
            </a:rPr>
            <a:t>Stealth</a:t>
          </a:r>
          <a:endParaRPr lang="en-GB" sz="3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73901" y="2093681"/>
        <a:ext cx="2989316" cy="1793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14/03/2018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Othe</a:t>
            </a:r>
            <a:r>
              <a:rPr lang="en-GB" baseline="0" dirty="0" smtClean="0"/>
              <a:t>r modulators: patient variables (e.g. </a:t>
            </a:r>
            <a:r>
              <a:rPr lang="en-GB" baseline="0" dirty="0" err="1" smtClean="0"/>
              <a:t>superspreaders</a:t>
            </a:r>
            <a:r>
              <a:rPr lang="en-GB" baseline="0" dirty="0" smtClean="0"/>
              <a:t>), IPC practice,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911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884613" y="8686800"/>
            <a:ext cx="2973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45" tIns="44424" rIns="88845" bIns="44424" anchor="b"/>
          <a:lstStyle>
            <a:lvl1pPr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AC71311C-A8AA-40D2-B0DE-008BD0F2AA1E}" type="slidenum">
              <a:rPr lang="en-GB" altLang="en-US" sz="1200">
                <a:latin typeface="Lucida Sans" pitchFamily="34" charset="0"/>
              </a:rPr>
              <a:pPr algn="r" eaLnBrk="1" hangingPunct="1"/>
              <a:t>14</a:t>
            </a:fld>
            <a:endParaRPr lang="en-GB" altLang="en-US" sz="1200">
              <a:latin typeface="Lucida Sans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79413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988"/>
            <a:ext cx="5029200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8845" tIns="44424" rIns="88845" bIns="4442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Inter-species</a:t>
            </a:r>
            <a:r>
              <a:rPr lang="en-US" altLang="en-US" baseline="0" dirty="0" smtClean="0">
                <a:ea typeface="ＭＳ Ｐゴシック" pitchFamily="34" charset="-128"/>
              </a:rPr>
              <a:t> variation? Inter-</a:t>
            </a:r>
            <a:r>
              <a:rPr lang="en-US" altLang="en-US" baseline="0" dirty="0" err="1" smtClean="0">
                <a:ea typeface="ＭＳ Ｐゴシック" pitchFamily="34" charset="-128"/>
              </a:rPr>
              <a:t>carbapenemase</a:t>
            </a:r>
            <a:r>
              <a:rPr lang="en-US" altLang="en-US" baseline="0" dirty="0" smtClean="0">
                <a:ea typeface="ＭＳ Ｐゴシック" pitchFamily="34" charset="-128"/>
              </a:rPr>
              <a:t> variation?</a:t>
            </a:r>
            <a:endParaRPr lang="en-US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Taking</a:t>
            </a:r>
            <a:r>
              <a:rPr lang="en-GB" baseline="0" dirty="0" smtClean="0"/>
              <a:t> our carriage rate of CRE – 0.5% and applying it to our yearly patient admissions, means we can see close to 900 CRE positive patients</a:t>
            </a:r>
            <a:endParaRPr lang="en-GB" dirty="0" smtClean="0"/>
          </a:p>
          <a:p>
            <a:r>
              <a:rPr lang="en-GB" dirty="0" smtClean="0"/>
              <a:t>0.1% which is a conservative estimate, apply that, and its 186</a:t>
            </a:r>
          </a:p>
          <a:p>
            <a:r>
              <a:rPr lang="en-GB" dirty="0" smtClean="0"/>
              <a:t>0.1 is the conservative estimate, applying</a:t>
            </a:r>
            <a:r>
              <a:rPr lang="en-GB" baseline="0" dirty="0" smtClean="0"/>
              <a:t> that to all NHS hospitals, 16,000 </a:t>
            </a:r>
            <a:r>
              <a:rPr lang="en-GB" baseline="0" dirty="0" err="1" smtClean="0"/>
              <a:t>pos</a:t>
            </a:r>
            <a:r>
              <a:rPr lang="en-GB" baseline="0" dirty="0" smtClean="0"/>
              <a:t> patients, currently reporting around1600, 10 fold underestimate of CRE positive patients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861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14/03/2018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14/03/2018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14/03/2018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14/03/2018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14/03/2018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14/03/2018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14/03/2018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14/03/2018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14/03/2018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14/03/2018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14/03/2018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38290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3643" y="4624507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48603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98930" y="5326857"/>
            <a:ext cx="864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41148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</a:t>
            </a:r>
            <a:r>
              <a:rPr lang="en-GB" sz="1000" dirty="0" smtClean="0">
                <a:solidFill>
                  <a:schemeClr val="bg1"/>
                </a:solidFill>
                <a:latin typeface="Verdana" pitchFamily="34" charset="0"/>
                <a:cs typeface="+mn-cs"/>
              </a:rPr>
              <a:t>with text </a:t>
            </a: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1" y="87474"/>
            <a:ext cx="4320480" cy="694134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3/14/2018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87474"/>
            <a:ext cx="4441430" cy="533400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022343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92009-84AB-4A99-8A8E-906BC75F2480}" type="datetimeFigureOut">
              <a:rPr lang="en-GB" smtClean="0"/>
              <a:pPr/>
              <a:t>14/03/2018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hyperlink" Target="http://www.jonotter.net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da.gov/MedicalDevices/Safety/AlertsandNotices/ucm434871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20507761%20https:/www.ncbi.nlm.nih.gov/pubmed/26518052" TargetMode="External"/><Relationship Id="rId2" Type="http://schemas.openxmlformats.org/officeDocument/2006/relationships/hyperlink" Target="http://aac.asm.org/content/29/4/654.abstrac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mc/articles/PMC4365952/" TargetMode="External"/><Relationship Id="rId5" Type="http://schemas.openxmlformats.org/officeDocument/2006/relationships/hyperlink" Target="https://academic.oup.com/jac/article-abstract/71/11/3117/2462053/Use-of-WGS-data-for-investigation-of-a-long-term" TargetMode="External"/><Relationship Id="rId4" Type="http://schemas.openxmlformats.org/officeDocument/2006/relationships/hyperlink" Target="https://www.ncbi.nlm.nih.gov/pubmed/27067320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hyperlink" Target="http://www.jonotte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7" y="339502"/>
            <a:ext cx="8280921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" pitchFamily="34" charset="0"/>
                <a:cs typeface="Arial" pitchFamily="34" charset="0"/>
              </a:rPr>
              <a:t>Main modes of transmission </a:t>
            </a:r>
            <a:r>
              <a:rPr lang="en-GB" sz="3600" b="1" dirty="0" smtClean="0">
                <a:latin typeface="Arial" pitchFamily="34" charset="0"/>
                <a:cs typeface="Arial" pitchFamily="34" charset="0"/>
              </a:rPr>
              <a:t>CPE</a:t>
            </a:r>
          </a:p>
          <a:p>
            <a:endParaRPr lang="en-GB" sz="3600" b="1" dirty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3600" dirty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900" dirty="0" smtClean="0">
              <a:latin typeface="Arial" pitchFamily="34" charset="0"/>
              <a:cs typeface="Arial" pitchFamily="34" charset="0"/>
            </a:endParaRPr>
          </a:p>
          <a:p>
            <a:endParaRPr lang="en-GB" sz="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71950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9" y="3870401"/>
            <a:ext cx="364225" cy="36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690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595092343"/>
              </p:ext>
            </p:extLst>
          </p:nvPr>
        </p:nvGraphicFramePr>
        <p:xfrm>
          <a:off x="-106898" y="267494"/>
          <a:ext cx="9252520" cy="4659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325652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CPE in Europe, 2016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438" y="4840003"/>
            <a:ext cx="6229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600" dirty="0" smtClean="0">
                <a:latin typeface="Arial" pitchFamily="34" charset="0"/>
                <a:cs typeface="Arial" pitchFamily="34" charset="0"/>
              </a:rPr>
              <a:t>EARS-Net 2018.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6369" y="709196"/>
            <a:ext cx="7149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1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i="1" dirty="0"/>
              <a:t>% invasive K. </a:t>
            </a:r>
            <a:r>
              <a:rPr lang="en-US" i="1" dirty="0" err="1"/>
              <a:t>pneumoniae</a:t>
            </a:r>
            <a:r>
              <a:rPr lang="en-US" i="1" dirty="0"/>
              <a:t> isolates resistant to </a:t>
            </a:r>
            <a:r>
              <a:rPr lang="en-US" i="1" dirty="0" err="1"/>
              <a:t>carbapenems</a:t>
            </a:r>
            <a:endParaRPr lang="en-US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07" t="48413" r="9467" b="14047"/>
          <a:stretch/>
        </p:blipFill>
        <p:spPr bwMode="auto">
          <a:xfrm>
            <a:off x="989796" y="1093816"/>
            <a:ext cx="6606540" cy="3638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424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Emergence of CPE in the UK 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1438" y="4840003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smtClean="0">
                <a:latin typeface="Arial" pitchFamily="34" charset="0"/>
                <a:cs typeface="Arial" pitchFamily="34" charset="0"/>
              </a:rPr>
              <a:t>ESPAUR 2017.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7" t="16579" r="14194" b="7112"/>
          <a:stretch/>
        </p:blipFill>
        <p:spPr>
          <a:xfrm>
            <a:off x="827585" y="699542"/>
            <a:ext cx="7272807" cy="403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115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4799102" y="195486"/>
            <a:ext cx="4453418" cy="64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 sz="2800" dirty="0" smtClean="0">
              <a:solidFill>
                <a:srgbClr val="00B050"/>
              </a:solidFill>
              <a:latin typeface="Verdan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4803998"/>
            <a:ext cx="7326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Infect Control Hosp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2011;32:687-699.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19872" y="1815666"/>
            <a:ext cx="1368152" cy="9181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60364" y="270272"/>
            <a:ext cx="8423275" cy="694134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Transmission modes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HAI transmission slide nineteen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971600" y="843558"/>
            <a:ext cx="6984776" cy="406491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496" y="41151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83568" y="2771754"/>
            <a:ext cx="386544" cy="37606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utoShape 2" descr="Image result for sink biofil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4" descr="Image result for sink biofil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3" name="Picture 5" descr="\\dirone\root\home02\oj070\Document\Presentations\Images\sink.jf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887" y="3757790"/>
            <a:ext cx="1383577" cy="105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450" y="1815666"/>
            <a:ext cx="1350234" cy="850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Image result for bacteria ai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865955"/>
            <a:ext cx="2275000" cy="92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9" descr="Image result for plasmi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11" descr="Image result for plasmi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208146"/>
            <a:ext cx="1674121" cy="172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996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5633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Contaminated hands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5496" y="4753476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itchFamily="34" charset="0"/>
                <a:cs typeface="Arial" pitchFamily="34" charset="0"/>
              </a:rPr>
              <a:t>Erasmus 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Infect 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Control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2010;31:283-94.</a:t>
            </a:r>
          </a:p>
        </p:txBody>
      </p:sp>
      <p:pic>
        <p:nvPicPr>
          <p:cNvPr id="7" name="Picture 6" descr="\\dirone\root\home03\cn129\Personal Profile\Desktop\5Moments_Image.gif"/>
          <p:cNvPicPr/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91630"/>
            <a:ext cx="3312368" cy="25265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27984" y="1579895"/>
            <a:ext cx="43924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en-GB" sz="13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7535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5633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Contaminated surfaces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5496" y="4803998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Mitchell et al.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J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2015;91:211-217.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172319"/>
            <a:ext cx="91821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7495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44" y="4627730"/>
            <a:ext cx="63367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Epstein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JAMA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2014;312:1447-55.</a:t>
            </a:r>
          </a:p>
          <a:p>
            <a:pPr marL="342900" indent="-342900">
              <a:buAutoNum type="arabicPeriod"/>
            </a:pP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Rutala &amp; Weber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Am J Infect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2016;44 (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):e47-51</a:t>
            </a: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20342" r="27548" b="6410"/>
          <a:stretch/>
        </p:blipFill>
        <p:spPr bwMode="auto">
          <a:xfrm>
            <a:off x="5087665" y="2499742"/>
            <a:ext cx="3084735" cy="223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542" y="2554263"/>
            <a:ext cx="3172020" cy="1997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699542"/>
            <a:ext cx="8568952" cy="2098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39 patient CRE outbreak in 2013 in Illinois.</a:t>
            </a:r>
            <a:r>
              <a:rPr lang="en-GB" sz="17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Odds ratio for </a:t>
            </a:r>
            <a:r>
              <a:rPr lang="en-GB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duodenoscope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exposure in case patients 78 (95% CI 6-1008).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No breakdown in compliance with </a:t>
            </a:r>
            <a:r>
              <a:rPr lang="en-GB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decon</a:t>
            </a:r>
            <a:r>
              <a:rPr lang="en-GB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procedures; has prompted a global review and change in the way that these devices are decontaminated.</a:t>
            </a:r>
            <a:r>
              <a:rPr lang="en-GB" sz="17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altLang="en-US" sz="17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Meticulously cleaning </a:t>
            </a:r>
            <a:r>
              <a:rPr lang="en-GB" altLang="en-US" sz="17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duodenoscopes</a:t>
            </a:r>
            <a:r>
              <a:rPr lang="en-GB" altLang="en-US" sz="17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prior to high-level disinfection should reduce the risk of transmitting infection, but may not entirely eliminate it. (</a:t>
            </a:r>
            <a:r>
              <a:rPr lang="en-GB" altLang="en-US" sz="1700" i="1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FDA Feb 23 2015</a:t>
            </a:r>
            <a:r>
              <a:rPr lang="en-GB" altLang="en-US" sz="17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en-GB" sz="17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-1369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When medical device </a:t>
            </a:r>
            <a:r>
              <a:rPr lang="en-GB" sz="3200" dirty="0" err="1" smtClean="0">
                <a:latin typeface="Arial" pitchFamily="34" charset="0"/>
                <a:cs typeface="Arial" pitchFamily="34" charset="0"/>
              </a:rPr>
              <a:t>decon</a:t>
            </a:r>
            <a:r>
              <a:rPr lang="en-GB" sz="3200" dirty="0" smtClean="0">
                <a:latin typeface="Arial" pitchFamily="34" charset="0"/>
                <a:cs typeface="Arial" pitchFamily="34" charset="0"/>
              </a:rPr>
              <a:t> fails…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1330889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5536" y="5147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 smtClean="0">
                <a:latin typeface="Arial" pitchFamily="34" charset="0"/>
                <a:cs typeface="Arial" pitchFamily="34" charset="0"/>
              </a:rPr>
              <a:t>Contaminated sinks / drains</a:t>
            </a:r>
            <a:endParaRPr lang="en-GB" sz="3200" dirty="0"/>
          </a:p>
        </p:txBody>
      </p:sp>
      <p:sp>
        <p:nvSpPr>
          <p:cNvPr id="3" name="Rectangle 2"/>
          <p:cNvSpPr/>
          <p:nvPr/>
        </p:nvSpPr>
        <p:spPr>
          <a:xfrm>
            <a:off x="107504" y="4753476"/>
            <a:ext cx="40991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Mathers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2018 in press.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nterventions. A, Open hopper with adjacent barrier on left with attached open cover. B, Hopper cover in closed position. C, MoveoMed sink trap heating and vibration device with electronics unit, as installed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2034"/>
            <a:ext cx="2736304" cy="48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xty-day time to acquisition curves of Klebsiella pneumoniae carbapenemase–producing organism for patients exposed to a hopper intensive care room for preintervention and intervention periods. The log-rank test for the survival curves P value &lt; .001. Abbreviation: KPCO, Klebsiella pneumoniae carbapenemase–producing organism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1976"/>
            <a:ext cx="3951447" cy="280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7504" y="771550"/>
            <a:ext cx="597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CPE (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K.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pneumoniae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acquisition and clinical infection halved through improved management of sinks (OR = 0.51 for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acquisions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and 0.29 for clinical cultures) (n=~7,500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GB" sz="16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1344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4320"/>
            <a:ext cx="8229600" cy="85725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“It’s airborne”?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406" y="4765089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Shimose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Open Forum Infect Dis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2015;733.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789552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itchFamily="34" charset="0"/>
              </a:rPr>
              <a:t>Detection of </a:t>
            </a:r>
            <a:r>
              <a:rPr lang="en-GB" sz="1600" dirty="0" err="1" smtClean="0">
                <a:latin typeface="Arial" panose="020B0604020202020204" pitchFamily="34" charset="0"/>
                <a:cs typeface="Arial" pitchFamily="34" charset="0"/>
              </a:rPr>
              <a:t>carbapenem</a:t>
            </a:r>
            <a:r>
              <a:rPr lang="en-GB" sz="1600" dirty="0" smtClean="0">
                <a:latin typeface="Arial" panose="020B0604020202020204" pitchFamily="34" charset="0"/>
                <a:cs typeface="Arial" pitchFamily="34" charset="0"/>
              </a:rPr>
              <a:t>-resistant </a:t>
            </a:r>
            <a:r>
              <a:rPr lang="en-GB" sz="1600" i="1" dirty="0" smtClean="0">
                <a:latin typeface="Arial" panose="020B0604020202020204" pitchFamily="34" charset="0"/>
                <a:cs typeface="Arial" pitchFamily="34" charset="0"/>
              </a:rPr>
              <a:t>A. </a:t>
            </a:r>
            <a:r>
              <a:rPr lang="en-GB" sz="1600" i="1" dirty="0" err="1" smtClean="0">
                <a:latin typeface="Arial" panose="020B0604020202020204" pitchFamily="34" charset="0"/>
                <a:cs typeface="Arial" pitchFamily="34" charset="0"/>
              </a:rPr>
              <a:t>baumannii</a:t>
            </a:r>
            <a:r>
              <a:rPr lang="en-GB" sz="1600" i="1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itchFamily="34" charset="0"/>
              </a:rPr>
              <a:t>(CRAB) (24 patients) or KPC-producing </a:t>
            </a:r>
            <a:r>
              <a:rPr lang="en-GB" sz="1600" i="1" dirty="0" smtClean="0">
                <a:latin typeface="Arial" panose="020B0604020202020204" pitchFamily="34" charset="0"/>
                <a:cs typeface="Arial" pitchFamily="34" charset="0"/>
              </a:rPr>
              <a:t>K. </a:t>
            </a:r>
            <a:r>
              <a:rPr lang="en-GB" sz="1600" i="1" dirty="0" err="1" smtClean="0">
                <a:latin typeface="Arial" panose="020B0604020202020204" pitchFamily="34" charset="0"/>
                <a:cs typeface="Arial" pitchFamily="34" charset="0"/>
              </a:rPr>
              <a:t>pneumoniae</a:t>
            </a:r>
            <a:r>
              <a:rPr lang="en-GB" sz="1600" i="1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itchFamily="34" charset="0"/>
              </a:rPr>
              <a:t>(12 patients) from surfaces and air in a Miami ICU.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25" y="1779662"/>
            <a:ext cx="7272808" cy="220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1656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5633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Colonised staff?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5496" y="4731990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Decker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2018</a:t>
            </a:r>
            <a:r>
              <a:rPr lang="nl-NL" sz="1600" dirty="0" smtClean="0">
                <a:latin typeface="Arial" pitchFamily="34" charset="0"/>
                <a:cs typeface="Arial" pitchFamily="34" charset="0"/>
              </a:rPr>
              <a:t>;24:82.e1-82.e4.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s://reflectionsipc.files.wordpress.com/2017/05/pandoras-box.jpg?w=300&amp;h=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864" y="179002"/>
            <a:ext cx="2530624" cy="109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" t="23551" r="3444" b="43297"/>
          <a:stretch/>
        </p:blipFill>
        <p:spPr bwMode="auto">
          <a:xfrm>
            <a:off x="107504" y="1689602"/>
            <a:ext cx="8922351" cy="181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3754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5633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Promiscuous plasmids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5496" y="3922479"/>
            <a:ext cx="89289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Lee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Agents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Chemother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1986;29(4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):654-9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Sheppard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Agents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Chemother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2016;23:3767-78.</a:t>
            </a:r>
          </a:p>
          <a:p>
            <a:pPr marL="342900" indent="-342900">
              <a:buAutoNum type="arabicPeriod"/>
            </a:pP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Hammerum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. J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Chemother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2016;71:3117-3124.</a:t>
            </a:r>
          </a:p>
          <a:p>
            <a:pPr marL="342900" indent="-342900">
              <a:buAutoNum type="arabicPeriod"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Chen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nl-NL" sz="1400" i="1" dirty="0">
                <a:latin typeface="Arial" pitchFamily="34" charset="0"/>
                <a:cs typeface="Arial" pitchFamily="34" charset="0"/>
              </a:rPr>
              <a:t>Trends </a:t>
            </a:r>
            <a:r>
              <a:rPr lang="nl-NL" sz="1400" i="1" dirty="0" smtClean="0">
                <a:latin typeface="Arial" pitchFamily="34" charset="0"/>
                <a:cs typeface="Arial" pitchFamily="34" charset="0"/>
              </a:rPr>
              <a:t>Microbiol </a:t>
            </a:r>
            <a:r>
              <a:rPr lang="nl-NL" sz="1400" dirty="0" smtClean="0">
                <a:latin typeface="Arial" pitchFamily="34" charset="0"/>
                <a:cs typeface="Arial" pitchFamily="34" charset="0"/>
              </a:rPr>
              <a:t>2014;22:686-96.</a:t>
            </a:r>
          </a:p>
          <a:p>
            <a:pPr marL="342900" indent="-342900">
              <a:buAutoNum type="arabicPeriod"/>
            </a:pPr>
            <a:r>
              <a:rPr lang="nl-NL" sz="1400" dirty="0" smtClean="0">
                <a:latin typeface="Arial" pitchFamily="34" charset="0"/>
                <a:cs typeface="Arial" pitchFamily="34" charset="0"/>
              </a:rPr>
              <a:t>Doumith </a:t>
            </a:r>
            <a:r>
              <a:rPr lang="nl-NL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J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Chemother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2017;72:2241-2248.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520" y="1131486"/>
            <a:ext cx="88924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Inter-species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plasmid transfer of AMR genes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investigated in the 1970s regarding 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gentamicin-resistance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are several convincing individual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 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small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outbreaks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 where it is clear that inter-species plasmid transfer of AMR genes has occurred in Gram-negative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bacteria.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one plasmid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outbreak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multiple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carbapenemases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were dealt out like a pack of cards to multiple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species from a single index patient. 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broadly, the 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population structure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 of KPC-producing 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K.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pneumoniae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 is consistent with horizontal gene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transfer.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4,5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Need to look beyond ‘same-bug-same-gene’ transmission dynamics.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1949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66601061"/>
              </p:ext>
            </p:extLst>
          </p:nvPr>
        </p:nvGraphicFramePr>
        <p:xfrm>
          <a:off x="539552" y="915566"/>
          <a:ext cx="7848872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60364" y="123478"/>
            <a:ext cx="8423275" cy="694134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Transmission modulators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96" y="41151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2" name="Picture 11" descr="HAI transmission slide nineteen.jpg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092557" y="2067694"/>
            <a:ext cx="2592288" cy="1508627"/>
          </a:xfrm>
          <a:prstGeom prst="ellipse">
            <a:avLst/>
          </a:prstGeom>
          <a:solidFill>
            <a:schemeClr val="bg1"/>
          </a:solidFill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724790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 txBox="1">
            <a:spLocks noChangeArrowheads="1"/>
          </p:cNvSpPr>
          <p:nvPr/>
        </p:nvSpPr>
        <p:spPr bwMode="auto">
          <a:xfrm>
            <a:off x="323850" y="23813"/>
            <a:ext cx="860583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2400" b="1">
                <a:solidFill>
                  <a:schemeClr val="bg1"/>
                </a:solidFill>
                <a:latin typeface="Lucida Sans" pitchFamily="34" charset="0"/>
              </a:rPr>
              <a:t>Conclusion</a:t>
            </a: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293688" y="642937"/>
            <a:ext cx="8707437" cy="95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Klebsiella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species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3.7x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more transmissible than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E. coli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 the ICU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pneumoniae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seems to be more environmental than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coli.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2,3</a:t>
            </a:r>
            <a:endParaRPr lang="en-GB" i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000"/>
              </a:spcBef>
              <a:buClr>
                <a:srgbClr val="4B63AE"/>
              </a:buClr>
              <a:buSzPct val="110000"/>
              <a:buFont typeface="Wingdings" pitchFamily="2" charset="2"/>
              <a:buChar char="§"/>
              <a:defRPr/>
            </a:pPr>
            <a:endParaRPr 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8" y="4587974"/>
            <a:ext cx="90725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Gurieva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2018;66:489-93.  2.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Guet-Revillet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et al. Am J Infect Control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2012;40:845-8. </a:t>
            </a:r>
          </a:p>
          <a:p>
            <a:pPr>
              <a:defRPr/>
            </a:pP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Gbaguidi-Haore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Am J Infect </a:t>
            </a:r>
            <a:r>
              <a:rPr lang="en-GB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2013;41:664-5.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  <a:defRPr/>
            </a:pP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727667132"/>
              </p:ext>
            </p:extLst>
          </p:nvPr>
        </p:nvGraphicFramePr>
        <p:xfrm>
          <a:off x="1084783" y="1791127"/>
          <a:ext cx="7143800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Left Brace 7"/>
          <p:cNvSpPr/>
          <p:nvPr/>
        </p:nvSpPr>
        <p:spPr>
          <a:xfrm rot="5400000">
            <a:off x="2915766" y="1811269"/>
            <a:ext cx="107156" cy="64293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Left Brace 8"/>
          <p:cNvSpPr/>
          <p:nvPr/>
        </p:nvSpPr>
        <p:spPr>
          <a:xfrm rot="5400000">
            <a:off x="5364038" y="3360295"/>
            <a:ext cx="107156" cy="64293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439268" y="1791127"/>
            <a:ext cx="157162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p&lt;0.001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9548" y="3324781"/>
            <a:ext cx="157162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p&lt;0.001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Transmissibility / fitness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1347614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20000"/>
                  <a:lumOff val="80000"/>
                </a:schemeClr>
              </a:buClr>
              <a:buSzPct val="110000"/>
              <a:defRPr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Surface contamination on five standardized sites surrounding patients infected or colonized with ESBL-producing </a:t>
            </a:r>
            <a:r>
              <a:rPr lang="en-GB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Klebsiella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spp. (n=48) or ESBL-producing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E. coli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(n=46).</a:t>
            </a:r>
            <a:r>
              <a:rPr lang="en-GB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6965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80060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Hou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PLoS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ONE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2014;9:e101447; * = significant difference before vs. after.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Antibiotic use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39552" y="688214"/>
            <a:ext cx="7920880" cy="5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Evaluating impact of 6 month antimicrobial</a:t>
            </a:r>
            <a:r>
              <a:rPr kumimoji="0" lang="en-GB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stewardship intervention on an ICU by comparing bacterial resistance for matched 6 month periods either side of intervention. 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009833301"/>
              </p:ext>
            </p:extLst>
          </p:nvPr>
        </p:nvGraphicFramePr>
        <p:xfrm>
          <a:off x="539552" y="1488683"/>
          <a:ext cx="8153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83068" y="268605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22332" y="2845675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5714" y="2693047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1366" y="2845675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69068" y="2240675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08332" y="237862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7322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The tip of the iceberg…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51520" y="1200151"/>
            <a:ext cx="8686800" cy="3394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0.5%</a:t>
            </a:r>
            <a:r>
              <a:rPr lang="en-GB" sz="4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x 186,393 = 932 (!)</a:t>
            </a:r>
          </a:p>
          <a:p>
            <a:pPr marL="0" indent="0" algn="ctr">
              <a:buNone/>
            </a:pP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0.1%</a:t>
            </a:r>
            <a:r>
              <a:rPr lang="en-GB" sz="4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186,393 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= 186</a:t>
            </a:r>
          </a:p>
          <a:p>
            <a:pPr marL="0" indent="0" algn="ctr">
              <a:buNone/>
            </a:pP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0.1% x 15.892m* = 15,892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504" y="3705877"/>
            <a:ext cx="87102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 Admissions to NHS acute hospitals, Financial Year 14/15. NHS Confederation, Key Statistics on the NHS,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96" y="4579263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Mookerjee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ECCMID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65113" indent="-265113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Otter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et al. J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Antimicrob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Chemother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2016;71:3556-356.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5823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Distant large problems vs. small local ones?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" y="4753476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Donker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BMC Med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496" y="699542"/>
            <a:ext cx="9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CPE introductions come from hospitals within a regional referral network, even if the prevalence in another referral network is much higher (more than 100x higher, in fact)!</a:t>
            </a:r>
          </a:p>
        </p:txBody>
      </p:sp>
      <p:pic>
        <p:nvPicPr>
          <p:cNvPr id="7" name="Picture 2" descr="https://reflectionsipc.files.wordpress.com/2017/05/12916_2017_844_fig1_html-e1494320999858.gif?w=7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2" y="1807610"/>
            <a:ext cx="2909625" cy="268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reflectionsipc.files.wordpress.com/2017/05/12916_2017_844_fig3_html-e1494321041103.gif?w=7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19443"/>
            <a:ext cx="2623881" cy="326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1318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7457" y="-20538"/>
            <a:ext cx="3987071" cy="85725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Unmasking?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5220072" y="4083918"/>
            <a:ext cx="3708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sz="1400" dirty="0"/>
              <a:t>Serial CPE </a:t>
            </a:r>
            <a:r>
              <a:rPr lang="en-GB" altLang="en-US" sz="1400" dirty="0" smtClean="0"/>
              <a:t>screens </a:t>
            </a:r>
            <a:r>
              <a:rPr lang="en-GB" altLang="en-US" sz="1400" dirty="0"/>
              <a:t>from </a:t>
            </a:r>
            <a:r>
              <a:rPr lang="en-GB" altLang="en-US" sz="1400" dirty="0" smtClean="0"/>
              <a:t>70 </a:t>
            </a:r>
            <a:r>
              <a:rPr lang="en-GB" altLang="en-US" sz="1400" dirty="0"/>
              <a:t>patients who were found to be CPE </a:t>
            </a:r>
            <a:r>
              <a:rPr lang="en-GB" altLang="en-US" sz="1400" dirty="0" smtClean="0"/>
              <a:t>positive by screening cultures </a:t>
            </a:r>
            <a:r>
              <a:rPr lang="en-GB" altLang="en-US" sz="1400" dirty="0"/>
              <a:t>during </a:t>
            </a:r>
            <a:r>
              <a:rPr lang="en-GB" altLang="en-US" sz="1400" dirty="0" smtClean="0"/>
              <a:t>June – December </a:t>
            </a:r>
            <a:r>
              <a:rPr lang="en-GB" altLang="en-US" sz="1400" dirty="0"/>
              <a:t>2015</a:t>
            </a:r>
            <a:r>
              <a:rPr lang="en-GB" altLang="en-US" sz="1400" dirty="0" smtClean="0"/>
              <a:t>. Red = positive. Green = negative.</a:t>
            </a:r>
            <a:endParaRPr lang="en-GB" alt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5328592" y="699542"/>
            <a:ext cx="3851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Of 51 that had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least three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screens, 24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(47.1%)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had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‘+-+’ pattern.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60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/ 64 (93.8%) patients had at least one negative surveillance culture during their hospital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stay (excluding 6 patients with a single positive screen).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21872"/>
            <a:ext cx="5123807" cy="488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000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Summary</a:t>
            </a:r>
          </a:p>
        </p:txBody>
      </p:sp>
      <p:sp>
        <p:nvSpPr>
          <p:cNvPr id="39939" name="TextBox 3"/>
          <p:cNvSpPr txBox="1">
            <a:spLocks noChangeArrowheads="1"/>
          </p:cNvSpPr>
          <p:nvPr/>
        </p:nvSpPr>
        <p:spPr bwMode="auto">
          <a:xfrm>
            <a:off x="321189" y="1059582"/>
            <a:ext cx="8359671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CPE transmission modes include contaminated hands, surfaces, and medical devices, and may also include sinks / drains / wastewater, colonised staff, air, and independent plasmid spread.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Transmission modulators include bacterial transmissibility, antibiotic use, undetected colonisation, ‘unmasking’…and IPC practice.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We need to understand this better!</a:t>
            </a:r>
            <a:endParaRPr lang="en-GB" sz="2400" dirty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accent4">
                  <a:lumMod val="75000"/>
                </a:schemeClr>
              </a:buClr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marL="261938" indent="-261938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7" y="339502"/>
            <a:ext cx="8280921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" pitchFamily="34" charset="0"/>
                <a:cs typeface="Arial" pitchFamily="34" charset="0"/>
              </a:rPr>
              <a:t>Main modes of transmission </a:t>
            </a:r>
            <a:r>
              <a:rPr lang="en-GB" sz="3600" b="1" dirty="0" smtClean="0">
                <a:latin typeface="Arial" pitchFamily="34" charset="0"/>
                <a:cs typeface="Arial" pitchFamily="34" charset="0"/>
              </a:rPr>
              <a:t>CPE</a:t>
            </a:r>
          </a:p>
          <a:p>
            <a:endParaRPr lang="en-GB" sz="3600" b="1" dirty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3600" dirty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900" dirty="0" smtClean="0">
              <a:latin typeface="Arial" pitchFamily="34" charset="0"/>
              <a:cs typeface="Arial" pitchFamily="34" charset="0"/>
            </a:endParaRPr>
          </a:p>
          <a:p>
            <a:endParaRPr lang="en-GB" sz="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71950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9" y="3870401"/>
            <a:ext cx="364225" cy="36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3689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1882</TotalTime>
  <Words>880</Words>
  <Application>Microsoft Office PowerPoint</Application>
  <PresentationFormat>On-screen Show (16:9)</PresentationFormat>
  <Paragraphs>118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CPE in Europe, 2016</vt:lpstr>
      <vt:lpstr>Emergence of CPE in the UK </vt:lpstr>
      <vt:lpstr>Transmission modes</vt:lpstr>
      <vt:lpstr>PowerPoint Presentation</vt:lpstr>
      <vt:lpstr>PowerPoint Presentation</vt:lpstr>
      <vt:lpstr>PowerPoint Presentation</vt:lpstr>
      <vt:lpstr>PowerPoint Presentation</vt:lpstr>
      <vt:lpstr>“It’s airborne”?</vt:lpstr>
      <vt:lpstr>PowerPoint Presentation</vt:lpstr>
      <vt:lpstr>PowerPoint Presentation</vt:lpstr>
      <vt:lpstr>Transmission modulators</vt:lpstr>
      <vt:lpstr>Transmissibility / fitness</vt:lpstr>
      <vt:lpstr>Antibiotic use</vt:lpstr>
      <vt:lpstr>The tip of the iceberg…</vt:lpstr>
      <vt:lpstr>Distant large problems vs. small local ones?</vt:lpstr>
      <vt:lpstr>Unmasking?</vt:lpstr>
      <vt:lpstr>Summary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92</cp:revision>
  <dcterms:created xsi:type="dcterms:W3CDTF">2015-03-09T16:50:51Z</dcterms:created>
  <dcterms:modified xsi:type="dcterms:W3CDTF">2018-03-14T22:16:44Z</dcterms:modified>
</cp:coreProperties>
</file>