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(null)" ContentType="image/x-emf"/>
  <Default Extension="gif" ContentType="image/gi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9"/>
  </p:notesMasterIdLst>
  <p:sldIdLst>
    <p:sldId id="256" r:id="rId2"/>
    <p:sldId id="311" r:id="rId3"/>
    <p:sldId id="320" r:id="rId4"/>
    <p:sldId id="312" r:id="rId5"/>
    <p:sldId id="321" r:id="rId6"/>
    <p:sldId id="322" r:id="rId7"/>
    <p:sldId id="323" r:id="rId8"/>
    <p:sldId id="324" r:id="rId9"/>
    <p:sldId id="327" r:id="rId10"/>
    <p:sldId id="304" r:id="rId11"/>
    <p:sldId id="325" r:id="rId12"/>
    <p:sldId id="326" r:id="rId13"/>
    <p:sldId id="328" r:id="rId14"/>
    <p:sldId id="303" r:id="rId15"/>
    <p:sldId id="336" r:id="rId16"/>
    <p:sldId id="329" r:id="rId17"/>
    <p:sldId id="330" r:id="rId18"/>
    <p:sldId id="331" r:id="rId19"/>
    <p:sldId id="332" r:id="rId20"/>
    <p:sldId id="337" r:id="rId21"/>
    <p:sldId id="306" r:id="rId22"/>
    <p:sldId id="338" r:id="rId23"/>
    <p:sldId id="342" r:id="rId24"/>
    <p:sldId id="341" r:id="rId25"/>
    <p:sldId id="340" r:id="rId26"/>
    <p:sldId id="309" r:id="rId27"/>
    <p:sldId id="355" r:id="rId28"/>
    <p:sldId id="358" r:id="rId29"/>
    <p:sldId id="359" r:id="rId30"/>
    <p:sldId id="356" r:id="rId31"/>
    <p:sldId id="357" r:id="rId32"/>
    <p:sldId id="344" r:id="rId33"/>
    <p:sldId id="345" r:id="rId34"/>
    <p:sldId id="346" r:id="rId35"/>
    <p:sldId id="363" r:id="rId36"/>
    <p:sldId id="364" r:id="rId37"/>
    <p:sldId id="365" r:id="rId38"/>
    <p:sldId id="360" r:id="rId39"/>
    <p:sldId id="366" r:id="rId40"/>
    <p:sldId id="361" r:id="rId41"/>
    <p:sldId id="362" r:id="rId42"/>
    <p:sldId id="367" r:id="rId43"/>
    <p:sldId id="368" r:id="rId44"/>
    <p:sldId id="369" r:id="rId45"/>
    <p:sldId id="370" r:id="rId46"/>
    <p:sldId id="371" r:id="rId47"/>
    <p:sldId id="372" r:id="rId48"/>
    <p:sldId id="373" r:id="rId49"/>
    <p:sldId id="313" r:id="rId50"/>
    <p:sldId id="310" r:id="rId51"/>
    <p:sldId id="315" r:id="rId52"/>
    <p:sldId id="316" r:id="rId53"/>
    <p:sldId id="318" r:id="rId54"/>
    <p:sldId id="317" r:id="rId55"/>
    <p:sldId id="314" r:id="rId56"/>
    <p:sldId id="258" r:id="rId57"/>
    <p:sldId id="257" r:id="rId5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B2E4"/>
    <a:srgbClr val="DCA137"/>
    <a:srgbClr val="999999"/>
    <a:srgbClr val="6F9CF8"/>
    <a:srgbClr val="56B64C"/>
    <a:srgbClr val="E77D72"/>
    <a:srgbClr val="E26E39"/>
    <a:srgbClr val="4EAB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54"/>
    <p:restoredTop sz="80759"/>
  </p:normalViewPr>
  <p:slideViewPr>
    <p:cSldViewPr snapToGrid="0" snapToObjects="1">
      <p:cViewPr>
        <p:scale>
          <a:sx n="100" d="100"/>
          <a:sy n="100" d="100"/>
        </p:scale>
        <p:origin x="-1302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Shared%20Data\IPC%20main\02_CPO%20Surveillance\CPO%20-%202008%20-%20current%20line%20listing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2469603401721306E-2"/>
          <c:y val="2.6866309350611399E-2"/>
          <c:w val="0.79076719273219997"/>
          <c:h val="0.8043254555820620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'CPO trend graph_Quart report'!$L$2</c:f>
              <c:strCache>
                <c:ptCount val="1"/>
                <c:pt idx="0">
                  <c:v>Enterobacteriaceae (Other)</c:v>
                </c:pt>
              </c:strCache>
            </c:strRef>
          </c:tx>
          <c:invertIfNegative val="0"/>
          <c:cat>
            <c:numRef>
              <c:f>'CPO trend graph_Quart report'!$G$3:$G$47</c:f>
              <c:numCache>
                <c:formatCode>mmm\-yy</c:formatCode>
                <c:ptCount val="45"/>
                <c:pt idx="0">
                  <c:v>41730</c:v>
                </c:pt>
                <c:pt idx="1">
                  <c:v>41760</c:v>
                </c:pt>
                <c:pt idx="2">
                  <c:v>41791</c:v>
                </c:pt>
                <c:pt idx="3">
                  <c:v>41821</c:v>
                </c:pt>
                <c:pt idx="4">
                  <c:v>41852</c:v>
                </c:pt>
                <c:pt idx="5">
                  <c:v>41883</c:v>
                </c:pt>
                <c:pt idx="6">
                  <c:v>41913</c:v>
                </c:pt>
                <c:pt idx="7">
                  <c:v>41944</c:v>
                </c:pt>
                <c:pt idx="8">
                  <c:v>41974</c:v>
                </c:pt>
                <c:pt idx="9">
                  <c:v>42005</c:v>
                </c:pt>
                <c:pt idx="10">
                  <c:v>42036</c:v>
                </c:pt>
                <c:pt idx="11">
                  <c:v>42064</c:v>
                </c:pt>
                <c:pt idx="12">
                  <c:v>42095</c:v>
                </c:pt>
                <c:pt idx="13">
                  <c:v>42125</c:v>
                </c:pt>
                <c:pt idx="14">
                  <c:v>42156</c:v>
                </c:pt>
                <c:pt idx="15">
                  <c:v>42186</c:v>
                </c:pt>
                <c:pt idx="16">
                  <c:v>42217</c:v>
                </c:pt>
                <c:pt idx="17">
                  <c:v>42248</c:v>
                </c:pt>
                <c:pt idx="18">
                  <c:v>42278</c:v>
                </c:pt>
                <c:pt idx="19">
                  <c:v>42309</c:v>
                </c:pt>
                <c:pt idx="20">
                  <c:v>42339</c:v>
                </c:pt>
                <c:pt idx="21">
                  <c:v>42370</c:v>
                </c:pt>
                <c:pt idx="22">
                  <c:v>42401</c:v>
                </c:pt>
                <c:pt idx="23">
                  <c:v>42430</c:v>
                </c:pt>
                <c:pt idx="24">
                  <c:v>42461</c:v>
                </c:pt>
                <c:pt idx="25">
                  <c:v>42491</c:v>
                </c:pt>
                <c:pt idx="26">
                  <c:v>42522</c:v>
                </c:pt>
                <c:pt idx="27">
                  <c:v>42552</c:v>
                </c:pt>
                <c:pt idx="28">
                  <c:v>42583</c:v>
                </c:pt>
                <c:pt idx="29">
                  <c:v>42614</c:v>
                </c:pt>
                <c:pt idx="30">
                  <c:v>42644</c:v>
                </c:pt>
                <c:pt idx="31">
                  <c:v>42675</c:v>
                </c:pt>
                <c:pt idx="32">
                  <c:v>42705</c:v>
                </c:pt>
                <c:pt idx="33">
                  <c:v>42736</c:v>
                </c:pt>
                <c:pt idx="34">
                  <c:v>42767</c:v>
                </c:pt>
                <c:pt idx="35">
                  <c:v>42795</c:v>
                </c:pt>
                <c:pt idx="36">
                  <c:v>42826</c:v>
                </c:pt>
                <c:pt idx="37">
                  <c:v>42856</c:v>
                </c:pt>
                <c:pt idx="38">
                  <c:v>42887</c:v>
                </c:pt>
                <c:pt idx="39">
                  <c:v>42917</c:v>
                </c:pt>
                <c:pt idx="40">
                  <c:v>42948</c:v>
                </c:pt>
                <c:pt idx="41">
                  <c:v>42979</c:v>
                </c:pt>
                <c:pt idx="42">
                  <c:v>43009</c:v>
                </c:pt>
                <c:pt idx="43">
                  <c:v>43040</c:v>
                </c:pt>
                <c:pt idx="44">
                  <c:v>43070</c:v>
                </c:pt>
              </c:numCache>
            </c:numRef>
          </c:cat>
          <c:val>
            <c:numRef>
              <c:f>'CPO trend graph_Quart report'!$L$3:$L$47</c:f>
              <c:numCache>
                <c:formatCode>0</c:formatCode>
                <c:ptCount val="45"/>
                <c:pt idx="1">
                  <c:v>1</c:v>
                </c:pt>
                <c:pt idx="8">
                  <c:v>0</c:v>
                </c:pt>
                <c:pt idx="9">
                  <c:v>2</c:v>
                </c:pt>
                <c:pt idx="10">
                  <c:v>1</c:v>
                </c:pt>
                <c:pt idx="12">
                  <c:v>1</c:v>
                </c:pt>
                <c:pt idx="17">
                  <c:v>1</c:v>
                </c:pt>
                <c:pt idx="18">
                  <c:v>3</c:v>
                </c:pt>
                <c:pt idx="19">
                  <c:v>1</c:v>
                </c:pt>
                <c:pt idx="20">
                  <c:v>3</c:v>
                </c:pt>
                <c:pt idx="21">
                  <c:v>2</c:v>
                </c:pt>
                <c:pt idx="22">
                  <c:v>7</c:v>
                </c:pt>
                <c:pt idx="23">
                  <c:v>2</c:v>
                </c:pt>
                <c:pt idx="24">
                  <c:v>2</c:v>
                </c:pt>
                <c:pt idx="25">
                  <c:v>0</c:v>
                </c:pt>
                <c:pt idx="26">
                  <c:v>6</c:v>
                </c:pt>
                <c:pt idx="27">
                  <c:v>5</c:v>
                </c:pt>
                <c:pt idx="28">
                  <c:v>1</c:v>
                </c:pt>
                <c:pt idx="29">
                  <c:v>5</c:v>
                </c:pt>
                <c:pt idx="30">
                  <c:v>5</c:v>
                </c:pt>
                <c:pt idx="31">
                  <c:v>7</c:v>
                </c:pt>
                <c:pt idx="32">
                  <c:v>3</c:v>
                </c:pt>
                <c:pt idx="33">
                  <c:v>5</c:v>
                </c:pt>
                <c:pt idx="34">
                  <c:v>3</c:v>
                </c:pt>
                <c:pt idx="35">
                  <c:v>2</c:v>
                </c:pt>
                <c:pt idx="36">
                  <c:v>4</c:v>
                </c:pt>
                <c:pt idx="37">
                  <c:v>9</c:v>
                </c:pt>
                <c:pt idx="38">
                  <c:v>3</c:v>
                </c:pt>
                <c:pt idx="39">
                  <c:v>13</c:v>
                </c:pt>
                <c:pt idx="40">
                  <c:v>22</c:v>
                </c:pt>
                <c:pt idx="41">
                  <c:v>14</c:v>
                </c:pt>
                <c:pt idx="42">
                  <c:v>21</c:v>
                </c:pt>
                <c:pt idx="43">
                  <c:v>9</c:v>
                </c:pt>
                <c:pt idx="44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A82-0E4E-AEBA-DC3B227AD514}"/>
            </c:ext>
          </c:extLst>
        </c:ser>
        <c:ser>
          <c:idx val="1"/>
          <c:order val="1"/>
          <c:tx>
            <c:strRef>
              <c:f>'CPO trend graph_Quart report'!$M$2</c:f>
              <c:strCache>
                <c:ptCount val="1"/>
                <c:pt idx="0">
                  <c:v>Citrobacter OXA-48</c:v>
                </c:pt>
              </c:strCache>
            </c:strRef>
          </c:tx>
          <c:invertIfNegative val="0"/>
          <c:cat>
            <c:numRef>
              <c:f>'CPO trend graph_Quart report'!$G$3:$G$47</c:f>
              <c:numCache>
                <c:formatCode>mmm\-yy</c:formatCode>
                <c:ptCount val="45"/>
                <c:pt idx="0">
                  <c:v>41730</c:v>
                </c:pt>
                <c:pt idx="1">
                  <c:v>41760</c:v>
                </c:pt>
                <c:pt idx="2">
                  <c:v>41791</c:v>
                </c:pt>
                <c:pt idx="3">
                  <c:v>41821</c:v>
                </c:pt>
                <c:pt idx="4">
                  <c:v>41852</c:v>
                </c:pt>
                <c:pt idx="5">
                  <c:v>41883</c:v>
                </c:pt>
                <c:pt idx="6">
                  <c:v>41913</c:v>
                </c:pt>
                <c:pt idx="7">
                  <c:v>41944</c:v>
                </c:pt>
                <c:pt idx="8">
                  <c:v>41974</c:v>
                </c:pt>
                <c:pt idx="9">
                  <c:v>42005</c:v>
                </c:pt>
                <c:pt idx="10">
                  <c:v>42036</c:v>
                </c:pt>
                <c:pt idx="11">
                  <c:v>42064</c:v>
                </c:pt>
                <c:pt idx="12">
                  <c:v>42095</c:v>
                </c:pt>
                <c:pt idx="13">
                  <c:v>42125</c:v>
                </c:pt>
                <c:pt idx="14">
                  <c:v>42156</c:v>
                </c:pt>
                <c:pt idx="15">
                  <c:v>42186</c:v>
                </c:pt>
                <c:pt idx="16">
                  <c:v>42217</c:v>
                </c:pt>
                <c:pt idx="17">
                  <c:v>42248</c:v>
                </c:pt>
                <c:pt idx="18">
                  <c:v>42278</c:v>
                </c:pt>
                <c:pt idx="19">
                  <c:v>42309</c:v>
                </c:pt>
                <c:pt idx="20">
                  <c:v>42339</c:v>
                </c:pt>
                <c:pt idx="21">
                  <c:v>42370</c:v>
                </c:pt>
                <c:pt idx="22">
                  <c:v>42401</c:v>
                </c:pt>
                <c:pt idx="23">
                  <c:v>42430</c:v>
                </c:pt>
                <c:pt idx="24">
                  <c:v>42461</c:v>
                </c:pt>
                <c:pt idx="25">
                  <c:v>42491</c:v>
                </c:pt>
                <c:pt idx="26">
                  <c:v>42522</c:v>
                </c:pt>
                <c:pt idx="27">
                  <c:v>42552</c:v>
                </c:pt>
                <c:pt idx="28">
                  <c:v>42583</c:v>
                </c:pt>
                <c:pt idx="29">
                  <c:v>42614</c:v>
                </c:pt>
                <c:pt idx="30">
                  <c:v>42644</c:v>
                </c:pt>
                <c:pt idx="31">
                  <c:v>42675</c:v>
                </c:pt>
                <c:pt idx="32">
                  <c:v>42705</c:v>
                </c:pt>
                <c:pt idx="33">
                  <c:v>42736</c:v>
                </c:pt>
                <c:pt idx="34">
                  <c:v>42767</c:v>
                </c:pt>
                <c:pt idx="35">
                  <c:v>42795</c:v>
                </c:pt>
                <c:pt idx="36">
                  <c:v>42826</c:v>
                </c:pt>
                <c:pt idx="37">
                  <c:v>42856</c:v>
                </c:pt>
                <c:pt idx="38">
                  <c:v>42887</c:v>
                </c:pt>
                <c:pt idx="39">
                  <c:v>42917</c:v>
                </c:pt>
                <c:pt idx="40">
                  <c:v>42948</c:v>
                </c:pt>
                <c:pt idx="41">
                  <c:v>42979</c:v>
                </c:pt>
                <c:pt idx="42">
                  <c:v>43009</c:v>
                </c:pt>
                <c:pt idx="43">
                  <c:v>43040</c:v>
                </c:pt>
                <c:pt idx="44">
                  <c:v>43070</c:v>
                </c:pt>
              </c:numCache>
            </c:numRef>
          </c:cat>
          <c:val>
            <c:numRef>
              <c:f>'CPO trend graph_Quart report'!$M$3:$M$47</c:f>
              <c:numCache>
                <c:formatCode>General</c:formatCode>
                <c:ptCount val="45"/>
                <c:pt idx="8" formatCode="0">
                  <c:v>1</c:v>
                </c:pt>
                <c:pt idx="10" formatCode="0">
                  <c:v>1</c:v>
                </c:pt>
                <c:pt idx="17" formatCode="0">
                  <c:v>3</c:v>
                </c:pt>
                <c:pt idx="18" formatCode="0">
                  <c:v>1</c:v>
                </c:pt>
                <c:pt idx="19" formatCode="0">
                  <c:v>2</c:v>
                </c:pt>
                <c:pt idx="20" formatCode="0">
                  <c:v>1</c:v>
                </c:pt>
                <c:pt idx="21" formatCode="0">
                  <c:v>1</c:v>
                </c:pt>
                <c:pt idx="22" formatCode="0">
                  <c:v>1</c:v>
                </c:pt>
                <c:pt idx="23" formatCode="0">
                  <c:v>2</c:v>
                </c:pt>
                <c:pt idx="24" formatCode="0">
                  <c:v>1</c:v>
                </c:pt>
                <c:pt idx="25" formatCode="0">
                  <c:v>3</c:v>
                </c:pt>
                <c:pt idx="26" formatCode="0">
                  <c:v>1</c:v>
                </c:pt>
                <c:pt idx="27" formatCode="0">
                  <c:v>1</c:v>
                </c:pt>
                <c:pt idx="29" formatCode="0">
                  <c:v>2</c:v>
                </c:pt>
                <c:pt idx="30" formatCode="0">
                  <c:v>2</c:v>
                </c:pt>
                <c:pt idx="32" formatCode="0">
                  <c:v>4</c:v>
                </c:pt>
                <c:pt idx="33" formatCode="0">
                  <c:v>2</c:v>
                </c:pt>
                <c:pt idx="34" formatCode="0">
                  <c:v>4</c:v>
                </c:pt>
                <c:pt idx="35" formatCode="0">
                  <c:v>5</c:v>
                </c:pt>
                <c:pt idx="37" formatCode="0">
                  <c:v>2</c:v>
                </c:pt>
                <c:pt idx="38" formatCode="0">
                  <c:v>7</c:v>
                </c:pt>
                <c:pt idx="39" formatCode="0">
                  <c:v>2</c:v>
                </c:pt>
                <c:pt idx="40" formatCode="0">
                  <c:v>3</c:v>
                </c:pt>
                <c:pt idx="41" formatCode="0">
                  <c:v>4</c:v>
                </c:pt>
                <c:pt idx="42" formatCode="0">
                  <c:v>2</c:v>
                </c:pt>
                <c:pt idx="43" formatCode="0">
                  <c:v>4</c:v>
                </c:pt>
                <c:pt idx="44" formatCode="0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A82-0E4E-AEBA-DC3B227AD514}"/>
            </c:ext>
          </c:extLst>
        </c:ser>
        <c:ser>
          <c:idx val="2"/>
          <c:order val="2"/>
          <c:tx>
            <c:strRef>
              <c:f>'CPO trend graph_Quart report'!$N$2</c:f>
              <c:strCache>
                <c:ptCount val="1"/>
                <c:pt idx="0">
                  <c:v>Klebsiella sp. GES-5 outbreak</c:v>
                </c:pt>
              </c:strCache>
            </c:strRef>
          </c:tx>
          <c:invertIfNegative val="0"/>
          <c:cat>
            <c:numRef>
              <c:f>'CPO trend graph_Quart report'!$G$3:$G$47</c:f>
              <c:numCache>
                <c:formatCode>mmm\-yy</c:formatCode>
                <c:ptCount val="45"/>
                <c:pt idx="0">
                  <c:v>41730</c:v>
                </c:pt>
                <c:pt idx="1">
                  <c:v>41760</c:v>
                </c:pt>
                <c:pt idx="2">
                  <c:v>41791</c:v>
                </c:pt>
                <c:pt idx="3">
                  <c:v>41821</c:v>
                </c:pt>
                <c:pt idx="4">
                  <c:v>41852</c:v>
                </c:pt>
                <c:pt idx="5">
                  <c:v>41883</c:v>
                </c:pt>
                <c:pt idx="6">
                  <c:v>41913</c:v>
                </c:pt>
                <c:pt idx="7">
                  <c:v>41944</c:v>
                </c:pt>
                <c:pt idx="8">
                  <c:v>41974</c:v>
                </c:pt>
                <c:pt idx="9">
                  <c:v>42005</c:v>
                </c:pt>
                <c:pt idx="10">
                  <c:v>42036</c:v>
                </c:pt>
                <c:pt idx="11">
                  <c:v>42064</c:v>
                </c:pt>
                <c:pt idx="12">
                  <c:v>42095</c:v>
                </c:pt>
                <c:pt idx="13">
                  <c:v>42125</c:v>
                </c:pt>
                <c:pt idx="14">
                  <c:v>42156</c:v>
                </c:pt>
                <c:pt idx="15">
                  <c:v>42186</c:v>
                </c:pt>
                <c:pt idx="16">
                  <c:v>42217</c:v>
                </c:pt>
                <c:pt idx="17">
                  <c:v>42248</c:v>
                </c:pt>
                <c:pt idx="18">
                  <c:v>42278</c:v>
                </c:pt>
                <c:pt idx="19">
                  <c:v>42309</c:v>
                </c:pt>
                <c:pt idx="20">
                  <c:v>42339</c:v>
                </c:pt>
                <c:pt idx="21">
                  <c:v>42370</c:v>
                </c:pt>
                <c:pt idx="22">
                  <c:v>42401</c:v>
                </c:pt>
                <c:pt idx="23">
                  <c:v>42430</c:v>
                </c:pt>
                <c:pt idx="24">
                  <c:v>42461</c:v>
                </c:pt>
                <c:pt idx="25">
                  <c:v>42491</c:v>
                </c:pt>
                <c:pt idx="26">
                  <c:v>42522</c:v>
                </c:pt>
                <c:pt idx="27">
                  <c:v>42552</c:v>
                </c:pt>
                <c:pt idx="28">
                  <c:v>42583</c:v>
                </c:pt>
                <c:pt idx="29">
                  <c:v>42614</c:v>
                </c:pt>
                <c:pt idx="30">
                  <c:v>42644</c:v>
                </c:pt>
                <c:pt idx="31">
                  <c:v>42675</c:v>
                </c:pt>
                <c:pt idx="32">
                  <c:v>42705</c:v>
                </c:pt>
                <c:pt idx="33">
                  <c:v>42736</c:v>
                </c:pt>
                <c:pt idx="34">
                  <c:v>42767</c:v>
                </c:pt>
                <c:pt idx="35">
                  <c:v>42795</c:v>
                </c:pt>
                <c:pt idx="36">
                  <c:v>42826</c:v>
                </c:pt>
                <c:pt idx="37">
                  <c:v>42856</c:v>
                </c:pt>
                <c:pt idx="38">
                  <c:v>42887</c:v>
                </c:pt>
                <c:pt idx="39">
                  <c:v>42917</c:v>
                </c:pt>
                <c:pt idx="40">
                  <c:v>42948</c:v>
                </c:pt>
                <c:pt idx="41">
                  <c:v>42979</c:v>
                </c:pt>
                <c:pt idx="42">
                  <c:v>43009</c:v>
                </c:pt>
                <c:pt idx="43">
                  <c:v>43040</c:v>
                </c:pt>
                <c:pt idx="44">
                  <c:v>43070</c:v>
                </c:pt>
              </c:numCache>
            </c:numRef>
          </c:cat>
          <c:val>
            <c:numRef>
              <c:f>'CPO trend graph_Quart report'!$N$3:$N$44</c:f>
              <c:numCache>
                <c:formatCode>General</c:formatCode>
                <c:ptCount val="42"/>
                <c:pt idx="4" formatCode="0">
                  <c:v>1</c:v>
                </c:pt>
                <c:pt idx="8" formatCode="0">
                  <c:v>2</c:v>
                </c:pt>
                <c:pt idx="17" formatCode="0">
                  <c:v>6</c:v>
                </c:pt>
                <c:pt idx="18" formatCode="0">
                  <c:v>2</c:v>
                </c:pt>
                <c:pt idx="19" formatCode="0">
                  <c:v>2</c:v>
                </c:pt>
                <c:pt idx="20" formatCode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A82-0E4E-AEBA-DC3B227AD514}"/>
            </c:ext>
          </c:extLst>
        </c:ser>
        <c:ser>
          <c:idx val="3"/>
          <c:order val="3"/>
          <c:tx>
            <c:strRef>
              <c:f>'CPO trend graph_Quart report'!$O$2</c:f>
              <c:strCache>
                <c:ptCount val="1"/>
                <c:pt idx="0">
                  <c:v>Klebsiella pneumoniae OXA-48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cat>
            <c:numRef>
              <c:f>'CPO trend graph_Quart report'!$G$3:$G$47</c:f>
              <c:numCache>
                <c:formatCode>mmm\-yy</c:formatCode>
                <c:ptCount val="45"/>
                <c:pt idx="0">
                  <c:v>41730</c:v>
                </c:pt>
                <c:pt idx="1">
                  <c:v>41760</c:v>
                </c:pt>
                <c:pt idx="2">
                  <c:v>41791</c:v>
                </c:pt>
                <c:pt idx="3">
                  <c:v>41821</c:v>
                </c:pt>
                <c:pt idx="4">
                  <c:v>41852</c:v>
                </c:pt>
                <c:pt idx="5">
                  <c:v>41883</c:v>
                </c:pt>
                <c:pt idx="6">
                  <c:v>41913</c:v>
                </c:pt>
                <c:pt idx="7">
                  <c:v>41944</c:v>
                </c:pt>
                <c:pt idx="8">
                  <c:v>41974</c:v>
                </c:pt>
                <c:pt idx="9">
                  <c:v>42005</c:v>
                </c:pt>
                <c:pt idx="10">
                  <c:v>42036</c:v>
                </c:pt>
                <c:pt idx="11">
                  <c:v>42064</c:v>
                </c:pt>
                <c:pt idx="12">
                  <c:v>42095</c:v>
                </c:pt>
                <c:pt idx="13">
                  <c:v>42125</c:v>
                </c:pt>
                <c:pt idx="14">
                  <c:v>42156</c:v>
                </c:pt>
                <c:pt idx="15">
                  <c:v>42186</c:v>
                </c:pt>
                <c:pt idx="16">
                  <c:v>42217</c:v>
                </c:pt>
                <c:pt idx="17">
                  <c:v>42248</c:v>
                </c:pt>
                <c:pt idx="18">
                  <c:v>42278</c:v>
                </c:pt>
                <c:pt idx="19">
                  <c:v>42309</c:v>
                </c:pt>
                <c:pt idx="20">
                  <c:v>42339</c:v>
                </c:pt>
                <c:pt idx="21">
                  <c:v>42370</c:v>
                </c:pt>
                <c:pt idx="22">
                  <c:v>42401</c:v>
                </c:pt>
                <c:pt idx="23">
                  <c:v>42430</c:v>
                </c:pt>
                <c:pt idx="24">
                  <c:v>42461</c:v>
                </c:pt>
                <c:pt idx="25">
                  <c:v>42491</c:v>
                </c:pt>
                <c:pt idx="26">
                  <c:v>42522</c:v>
                </c:pt>
                <c:pt idx="27">
                  <c:v>42552</c:v>
                </c:pt>
                <c:pt idx="28">
                  <c:v>42583</c:v>
                </c:pt>
                <c:pt idx="29">
                  <c:v>42614</c:v>
                </c:pt>
                <c:pt idx="30">
                  <c:v>42644</c:v>
                </c:pt>
                <c:pt idx="31">
                  <c:v>42675</c:v>
                </c:pt>
                <c:pt idx="32">
                  <c:v>42705</c:v>
                </c:pt>
                <c:pt idx="33">
                  <c:v>42736</c:v>
                </c:pt>
                <c:pt idx="34">
                  <c:v>42767</c:v>
                </c:pt>
                <c:pt idx="35">
                  <c:v>42795</c:v>
                </c:pt>
                <c:pt idx="36">
                  <c:v>42826</c:v>
                </c:pt>
                <c:pt idx="37">
                  <c:v>42856</c:v>
                </c:pt>
                <c:pt idx="38">
                  <c:v>42887</c:v>
                </c:pt>
                <c:pt idx="39">
                  <c:v>42917</c:v>
                </c:pt>
                <c:pt idx="40">
                  <c:v>42948</c:v>
                </c:pt>
                <c:pt idx="41">
                  <c:v>42979</c:v>
                </c:pt>
                <c:pt idx="42">
                  <c:v>43009</c:v>
                </c:pt>
                <c:pt idx="43">
                  <c:v>43040</c:v>
                </c:pt>
                <c:pt idx="44">
                  <c:v>43070</c:v>
                </c:pt>
              </c:numCache>
            </c:numRef>
          </c:cat>
          <c:val>
            <c:numRef>
              <c:f>'CPO trend graph_Quart report'!$O$3:$O$47</c:f>
              <c:numCache>
                <c:formatCode>0</c:formatCode>
                <c:ptCount val="45"/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7">
                  <c:v>3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3</c:v>
                </c:pt>
                <c:pt idx="14">
                  <c:v>4</c:v>
                </c:pt>
                <c:pt idx="15">
                  <c:v>1</c:v>
                </c:pt>
                <c:pt idx="16">
                  <c:v>4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6</c:v>
                </c:pt>
                <c:pt idx="21">
                  <c:v>11</c:v>
                </c:pt>
                <c:pt idx="22">
                  <c:v>5</c:v>
                </c:pt>
                <c:pt idx="23">
                  <c:v>4</c:v>
                </c:pt>
                <c:pt idx="25">
                  <c:v>4</c:v>
                </c:pt>
                <c:pt idx="26">
                  <c:v>2</c:v>
                </c:pt>
                <c:pt idx="27">
                  <c:v>3</c:v>
                </c:pt>
                <c:pt idx="28">
                  <c:v>2</c:v>
                </c:pt>
                <c:pt idx="30">
                  <c:v>3</c:v>
                </c:pt>
                <c:pt idx="31">
                  <c:v>2</c:v>
                </c:pt>
                <c:pt idx="32">
                  <c:v>1</c:v>
                </c:pt>
                <c:pt idx="33">
                  <c:v>5</c:v>
                </c:pt>
                <c:pt idx="34">
                  <c:v>1</c:v>
                </c:pt>
                <c:pt idx="35">
                  <c:v>6</c:v>
                </c:pt>
                <c:pt idx="36">
                  <c:v>3</c:v>
                </c:pt>
                <c:pt idx="37">
                  <c:v>5</c:v>
                </c:pt>
                <c:pt idx="38">
                  <c:v>7</c:v>
                </c:pt>
                <c:pt idx="39">
                  <c:v>15</c:v>
                </c:pt>
                <c:pt idx="40">
                  <c:v>9</c:v>
                </c:pt>
                <c:pt idx="41">
                  <c:v>20</c:v>
                </c:pt>
                <c:pt idx="42">
                  <c:v>5</c:v>
                </c:pt>
                <c:pt idx="43">
                  <c:v>8</c:v>
                </c:pt>
                <c:pt idx="44">
                  <c:v>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FA82-0E4E-AEBA-DC3B227AD514}"/>
            </c:ext>
          </c:extLst>
        </c:ser>
        <c:ser>
          <c:idx val="4"/>
          <c:order val="4"/>
          <c:tx>
            <c:strRef>
              <c:f>'CPO trend graph_Quart report'!$P$2</c:f>
              <c:strCache>
                <c:ptCount val="1"/>
                <c:pt idx="0">
                  <c:v>Klebsiella pneumoniae NDM</c:v>
                </c:pt>
              </c:strCache>
            </c:strRef>
          </c:tx>
          <c:invertIfNegative val="0"/>
          <c:cat>
            <c:numRef>
              <c:f>'CPO trend graph_Quart report'!$G$3:$G$47</c:f>
              <c:numCache>
                <c:formatCode>mmm\-yy</c:formatCode>
                <c:ptCount val="45"/>
                <c:pt idx="0">
                  <c:v>41730</c:v>
                </c:pt>
                <c:pt idx="1">
                  <c:v>41760</c:v>
                </c:pt>
                <c:pt idx="2">
                  <c:v>41791</c:v>
                </c:pt>
                <c:pt idx="3">
                  <c:v>41821</c:v>
                </c:pt>
                <c:pt idx="4">
                  <c:v>41852</c:v>
                </c:pt>
                <c:pt idx="5">
                  <c:v>41883</c:v>
                </c:pt>
                <c:pt idx="6">
                  <c:v>41913</c:v>
                </c:pt>
                <c:pt idx="7">
                  <c:v>41944</c:v>
                </c:pt>
                <c:pt idx="8">
                  <c:v>41974</c:v>
                </c:pt>
                <c:pt idx="9">
                  <c:v>42005</c:v>
                </c:pt>
                <c:pt idx="10">
                  <c:v>42036</c:v>
                </c:pt>
                <c:pt idx="11">
                  <c:v>42064</c:v>
                </c:pt>
                <c:pt idx="12">
                  <c:v>42095</c:v>
                </c:pt>
                <c:pt idx="13">
                  <c:v>42125</c:v>
                </c:pt>
                <c:pt idx="14">
                  <c:v>42156</c:v>
                </c:pt>
                <c:pt idx="15">
                  <c:v>42186</c:v>
                </c:pt>
                <c:pt idx="16">
                  <c:v>42217</c:v>
                </c:pt>
                <c:pt idx="17">
                  <c:v>42248</c:v>
                </c:pt>
                <c:pt idx="18">
                  <c:v>42278</c:v>
                </c:pt>
                <c:pt idx="19">
                  <c:v>42309</c:v>
                </c:pt>
                <c:pt idx="20">
                  <c:v>42339</c:v>
                </c:pt>
                <c:pt idx="21">
                  <c:v>42370</c:v>
                </c:pt>
                <c:pt idx="22">
                  <c:v>42401</c:v>
                </c:pt>
                <c:pt idx="23">
                  <c:v>42430</c:v>
                </c:pt>
                <c:pt idx="24">
                  <c:v>42461</c:v>
                </c:pt>
                <c:pt idx="25">
                  <c:v>42491</c:v>
                </c:pt>
                <c:pt idx="26">
                  <c:v>42522</c:v>
                </c:pt>
                <c:pt idx="27">
                  <c:v>42552</c:v>
                </c:pt>
                <c:pt idx="28">
                  <c:v>42583</c:v>
                </c:pt>
                <c:pt idx="29">
                  <c:v>42614</c:v>
                </c:pt>
                <c:pt idx="30">
                  <c:v>42644</c:v>
                </c:pt>
                <c:pt idx="31">
                  <c:v>42675</c:v>
                </c:pt>
                <c:pt idx="32">
                  <c:v>42705</c:v>
                </c:pt>
                <c:pt idx="33">
                  <c:v>42736</c:v>
                </c:pt>
                <c:pt idx="34">
                  <c:v>42767</c:v>
                </c:pt>
                <c:pt idx="35">
                  <c:v>42795</c:v>
                </c:pt>
                <c:pt idx="36">
                  <c:v>42826</c:v>
                </c:pt>
                <c:pt idx="37">
                  <c:v>42856</c:v>
                </c:pt>
                <c:pt idx="38">
                  <c:v>42887</c:v>
                </c:pt>
                <c:pt idx="39">
                  <c:v>42917</c:v>
                </c:pt>
                <c:pt idx="40">
                  <c:v>42948</c:v>
                </c:pt>
                <c:pt idx="41">
                  <c:v>42979</c:v>
                </c:pt>
                <c:pt idx="42">
                  <c:v>43009</c:v>
                </c:pt>
                <c:pt idx="43">
                  <c:v>43040</c:v>
                </c:pt>
                <c:pt idx="44">
                  <c:v>43070</c:v>
                </c:pt>
              </c:numCache>
            </c:numRef>
          </c:cat>
          <c:val>
            <c:numRef>
              <c:f>'CPO trend graph_Quart report'!$P$3:$P$47</c:f>
              <c:numCache>
                <c:formatCode>General</c:formatCode>
                <c:ptCount val="45"/>
                <c:pt idx="4" formatCode="0">
                  <c:v>1</c:v>
                </c:pt>
                <c:pt idx="6" formatCode="0">
                  <c:v>1</c:v>
                </c:pt>
                <c:pt idx="9" formatCode="0">
                  <c:v>1</c:v>
                </c:pt>
                <c:pt idx="10" formatCode="0">
                  <c:v>1</c:v>
                </c:pt>
                <c:pt idx="11" formatCode="0">
                  <c:v>2</c:v>
                </c:pt>
                <c:pt idx="12" formatCode="0">
                  <c:v>15</c:v>
                </c:pt>
                <c:pt idx="13" formatCode="0">
                  <c:v>8</c:v>
                </c:pt>
                <c:pt idx="14" formatCode="0">
                  <c:v>8</c:v>
                </c:pt>
                <c:pt idx="15" formatCode="0">
                  <c:v>9</c:v>
                </c:pt>
                <c:pt idx="16" formatCode="0">
                  <c:v>8</c:v>
                </c:pt>
                <c:pt idx="17" formatCode="0">
                  <c:v>3</c:v>
                </c:pt>
                <c:pt idx="18" formatCode="0">
                  <c:v>4</c:v>
                </c:pt>
                <c:pt idx="19" formatCode="0">
                  <c:v>2</c:v>
                </c:pt>
                <c:pt idx="20" formatCode="0">
                  <c:v>3</c:v>
                </c:pt>
                <c:pt idx="21" formatCode="0">
                  <c:v>3</c:v>
                </c:pt>
                <c:pt idx="22" formatCode="0">
                  <c:v>1</c:v>
                </c:pt>
                <c:pt idx="23" formatCode="0">
                  <c:v>1</c:v>
                </c:pt>
                <c:pt idx="24" formatCode="0">
                  <c:v>3</c:v>
                </c:pt>
                <c:pt idx="25" formatCode="0">
                  <c:v>2</c:v>
                </c:pt>
                <c:pt idx="26" formatCode="0">
                  <c:v>3</c:v>
                </c:pt>
                <c:pt idx="27" formatCode="0">
                  <c:v>1</c:v>
                </c:pt>
                <c:pt idx="28" formatCode="0">
                  <c:v>3</c:v>
                </c:pt>
                <c:pt idx="29" formatCode="0">
                  <c:v>4</c:v>
                </c:pt>
                <c:pt idx="30" formatCode="0">
                  <c:v>2</c:v>
                </c:pt>
                <c:pt idx="31" formatCode="0">
                  <c:v>5</c:v>
                </c:pt>
                <c:pt idx="32" formatCode="0">
                  <c:v>1</c:v>
                </c:pt>
                <c:pt idx="33" formatCode="0">
                  <c:v>4</c:v>
                </c:pt>
                <c:pt idx="34" formatCode="0">
                  <c:v>1</c:v>
                </c:pt>
                <c:pt idx="35" formatCode="0">
                  <c:v>5</c:v>
                </c:pt>
                <c:pt idx="36" formatCode="0">
                  <c:v>3</c:v>
                </c:pt>
                <c:pt idx="37" formatCode="0">
                  <c:v>8</c:v>
                </c:pt>
                <c:pt idx="38" formatCode="0">
                  <c:v>5</c:v>
                </c:pt>
                <c:pt idx="39" formatCode="0">
                  <c:v>7</c:v>
                </c:pt>
                <c:pt idx="40" formatCode="0">
                  <c:v>4</c:v>
                </c:pt>
                <c:pt idx="41" formatCode="0">
                  <c:v>1</c:v>
                </c:pt>
                <c:pt idx="42" formatCode="0">
                  <c:v>3</c:v>
                </c:pt>
                <c:pt idx="43" formatCode="0">
                  <c:v>4</c:v>
                </c:pt>
                <c:pt idx="44" formatCode="0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A82-0E4E-AEBA-DC3B227AD514}"/>
            </c:ext>
          </c:extLst>
        </c:ser>
        <c:ser>
          <c:idx val="5"/>
          <c:order val="5"/>
          <c:tx>
            <c:strRef>
              <c:f>'CPO trend graph_Quart report'!$Q$2</c:f>
              <c:strCache>
                <c:ptCount val="1"/>
                <c:pt idx="0">
                  <c:v>Escherichia coli NDM</c:v>
                </c:pt>
              </c:strCache>
            </c:strRef>
          </c:tx>
          <c:invertIfNegative val="0"/>
          <c:cat>
            <c:numRef>
              <c:f>'CPO trend graph_Quart report'!$G$3:$G$47</c:f>
              <c:numCache>
                <c:formatCode>mmm\-yy</c:formatCode>
                <c:ptCount val="45"/>
                <c:pt idx="0">
                  <c:v>41730</c:v>
                </c:pt>
                <c:pt idx="1">
                  <c:v>41760</c:v>
                </c:pt>
                <c:pt idx="2">
                  <c:v>41791</c:v>
                </c:pt>
                <c:pt idx="3">
                  <c:v>41821</c:v>
                </c:pt>
                <c:pt idx="4">
                  <c:v>41852</c:v>
                </c:pt>
                <c:pt idx="5">
                  <c:v>41883</c:v>
                </c:pt>
                <c:pt idx="6">
                  <c:v>41913</c:v>
                </c:pt>
                <c:pt idx="7">
                  <c:v>41944</c:v>
                </c:pt>
                <c:pt idx="8">
                  <c:v>41974</c:v>
                </c:pt>
                <c:pt idx="9">
                  <c:v>42005</c:v>
                </c:pt>
                <c:pt idx="10">
                  <c:v>42036</c:v>
                </c:pt>
                <c:pt idx="11">
                  <c:v>42064</c:v>
                </c:pt>
                <c:pt idx="12">
                  <c:v>42095</c:v>
                </c:pt>
                <c:pt idx="13">
                  <c:v>42125</c:v>
                </c:pt>
                <c:pt idx="14">
                  <c:v>42156</c:v>
                </c:pt>
                <c:pt idx="15">
                  <c:v>42186</c:v>
                </c:pt>
                <c:pt idx="16">
                  <c:v>42217</c:v>
                </c:pt>
                <c:pt idx="17">
                  <c:v>42248</c:v>
                </c:pt>
                <c:pt idx="18">
                  <c:v>42278</c:v>
                </c:pt>
                <c:pt idx="19">
                  <c:v>42309</c:v>
                </c:pt>
                <c:pt idx="20">
                  <c:v>42339</c:v>
                </c:pt>
                <c:pt idx="21">
                  <c:v>42370</c:v>
                </c:pt>
                <c:pt idx="22">
                  <c:v>42401</c:v>
                </c:pt>
                <c:pt idx="23">
                  <c:v>42430</c:v>
                </c:pt>
                <c:pt idx="24">
                  <c:v>42461</c:v>
                </c:pt>
                <c:pt idx="25">
                  <c:v>42491</c:v>
                </c:pt>
                <c:pt idx="26">
                  <c:v>42522</c:v>
                </c:pt>
                <c:pt idx="27">
                  <c:v>42552</c:v>
                </c:pt>
                <c:pt idx="28">
                  <c:v>42583</c:v>
                </c:pt>
                <c:pt idx="29">
                  <c:v>42614</c:v>
                </c:pt>
                <c:pt idx="30">
                  <c:v>42644</c:v>
                </c:pt>
                <c:pt idx="31">
                  <c:v>42675</c:v>
                </c:pt>
                <c:pt idx="32">
                  <c:v>42705</c:v>
                </c:pt>
                <c:pt idx="33">
                  <c:v>42736</c:v>
                </c:pt>
                <c:pt idx="34">
                  <c:v>42767</c:v>
                </c:pt>
                <c:pt idx="35">
                  <c:v>42795</c:v>
                </c:pt>
                <c:pt idx="36">
                  <c:v>42826</c:v>
                </c:pt>
                <c:pt idx="37">
                  <c:v>42856</c:v>
                </c:pt>
                <c:pt idx="38">
                  <c:v>42887</c:v>
                </c:pt>
                <c:pt idx="39">
                  <c:v>42917</c:v>
                </c:pt>
                <c:pt idx="40">
                  <c:v>42948</c:v>
                </c:pt>
                <c:pt idx="41">
                  <c:v>42979</c:v>
                </c:pt>
                <c:pt idx="42">
                  <c:v>43009</c:v>
                </c:pt>
                <c:pt idx="43">
                  <c:v>43040</c:v>
                </c:pt>
                <c:pt idx="44">
                  <c:v>43070</c:v>
                </c:pt>
              </c:numCache>
            </c:numRef>
          </c:cat>
          <c:val>
            <c:numRef>
              <c:f>'CPO trend graph_Quart report'!$Q$3:$Q$47</c:f>
              <c:numCache>
                <c:formatCode>General</c:formatCode>
                <c:ptCount val="45"/>
                <c:pt idx="2" formatCode="0">
                  <c:v>1</c:v>
                </c:pt>
                <c:pt idx="10" formatCode="0">
                  <c:v>1</c:v>
                </c:pt>
                <c:pt idx="11" formatCode="0">
                  <c:v>1</c:v>
                </c:pt>
                <c:pt idx="12" formatCode="0">
                  <c:v>1</c:v>
                </c:pt>
                <c:pt idx="15" formatCode="0">
                  <c:v>1</c:v>
                </c:pt>
                <c:pt idx="16" formatCode="0">
                  <c:v>2</c:v>
                </c:pt>
                <c:pt idx="18" formatCode="0">
                  <c:v>0</c:v>
                </c:pt>
                <c:pt idx="19" formatCode="0">
                  <c:v>3</c:v>
                </c:pt>
                <c:pt idx="20" formatCode="0">
                  <c:v>6</c:v>
                </c:pt>
                <c:pt idx="21" formatCode="0">
                  <c:v>5</c:v>
                </c:pt>
                <c:pt idx="22" formatCode="0">
                  <c:v>2</c:v>
                </c:pt>
                <c:pt idx="23" formatCode="0">
                  <c:v>1</c:v>
                </c:pt>
                <c:pt idx="24" formatCode="0">
                  <c:v>2</c:v>
                </c:pt>
                <c:pt idx="26" formatCode="0">
                  <c:v>1</c:v>
                </c:pt>
                <c:pt idx="27" formatCode="0">
                  <c:v>2</c:v>
                </c:pt>
                <c:pt idx="28" formatCode="0">
                  <c:v>3</c:v>
                </c:pt>
                <c:pt idx="29" formatCode="0">
                  <c:v>3</c:v>
                </c:pt>
                <c:pt idx="30" formatCode="0">
                  <c:v>2</c:v>
                </c:pt>
                <c:pt idx="31" formatCode="0">
                  <c:v>0</c:v>
                </c:pt>
                <c:pt idx="32" formatCode="0">
                  <c:v>2</c:v>
                </c:pt>
                <c:pt idx="33" formatCode="0">
                  <c:v>2</c:v>
                </c:pt>
                <c:pt idx="34" formatCode="0">
                  <c:v>2</c:v>
                </c:pt>
                <c:pt idx="35" formatCode="0">
                  <c:v>3</c:v>
                </c:pt>
                <c:pt idx="36" formatCode="0">
                  <c:v>4</c:v>
                </c:pt>
                <c:pt idx="37" formatCode="0">
                  <c:v>6</c:v>
                </c:pt>
                <c:pt idx="38" formatCode="0">
                  <c:v>2</c:v>
                </c:pt>
                <c:pt idx="39" formatCode="0">
                  <c:v>4</c:v>
                </c:pt>
                <c:pt idx="40" formatCode="0">
                  <c:v>3</c:v>
                </c:pt>
                <c:pt idx="41" formatCode="0">
                  <c:v>0</c:v>
                </c:pt>
                <c:pt idx="42" formatCode="0">
                  <c:v>5</c:v>
                </c:pt>
                <c:pt idx="43" formatCode="0">
                  <c:v>3</c:v>
                </c:pt>
                <c:pt idx="44" formatCode="0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FA82-0E4E-AEBA-DC3B227AD514}"/>
            </c:ext>
          </c:extLst>
        </c:ser>
        <c:ser>
          <c:idx val="6"/>
          <c:order val="6"/>
          <c:tx>
            <c:strRef>
              <c:f>'CPO trend graph_Quart report'!$R$2</c:f>
              <c:strCache>
                <c:ptCount val="1"/>
                <c:pt idx="0">
                  <c:v>Escherichia coli OXA-48</c:v>
                </c:pt>
              </c:strCache>
            </c:strRef>
          </c:tx>
          <c:invertIfNegative val="0"/>
          <c:cat>
            <c:numRef>
              <c:f>'CPO trend graph_Quart report'!$G$3:$G$47</c:f>
              <c:numCache>
                <c:formatCode>mmm\-yy</c:formatCode>
                <c:ptCount val="45"/>
                <c:pt idx="0">
                  <c:v>41730</c:v>
                </c:pt>
                <c:pt idx="1">
                  <c:v>41760</c:v>
                </c:pt>
                <c:pt idx="2">
                  <c:v>41791</c:v>
                </c:pt>
                <c:pt idx="3">
                  <c:v>41821</c:v>
                </c:pt>
                <c:pt idx="4">
                  <c:v>41852</c:v>
                </c:pt>
                <c:pt idx="5">
                  <c:v>41883</c:v>
                </c:pt>
                <c:pt idx="6">
                  <c:v>41913</c:v>
                </c:pt>
                <c:pt idx="7">
                  <c:v>41944</c:v>
                </c:pt>
                <c:pt idx="8">
                  <c:v>41974</c:v>
                </c:pt>
                <c:pt idx="9">
                  <c:v>42005</c:v>
                </c:pt>
                <c:pt idx="10">
                  <c:v>42036</c:v>
                </c:pt>
                <c:pt idx="11">
                  <c:v>42064</c:v>
                </c:pt>
                <c:pt idx="12">
                  <c:v>42095</c:v>
                </c:pt>
                <c:pt idx="13">
                  <c:v>42125</c:v>
                </c:pt>
                <c:pt idx="14">
                  <c:v>42156</c:v>
                </c:pt>
                <c:pt idx="15">
                  <c:v>42186</c:v>
                </c:pt>
                <c:pt idx="16">
                  <c:v>42217</c:v>
                </c:pt>
                <c:pt idx="17">
                  <c:v>42248</c:v>
                </c:pt>
                <c:pt idx="18">
                  <c:v>42278</c:v>
                </c:pt>
                <c:pt idx="19">
                  <c:v>42309</c:v>
                </c:pt>
                <c:pt idx="20">
                  <c:v>42339</c:v>
                </c:pt>
                <c:pt idx="21">
                  <c:v>42370</c:v>
                </c:pt>
                <c:pt idx="22">
                  <c:v>42401</c:v>
                </c:pt>
                <c:pt idx="23">
                  <c:v>42430</c:v>
                </c:pt>
                <c:pt idx="24">
                  <c:v>42461</c:v>
                </c:pt>
                <c:pt idx="25">
                  <c:v>42491</c:v>
                </c:pt>
                <c:pt idx="26">
                  <c:v>42522</c:v>
                </c:pt>
                <c:pt idx="27">
                  <c:v>42552</c:v>
                </c:pt>
                <c:pt idx="28">
                  <c:v>42583</c:v>
                </c:pt>
                <c:pt idx="29">
                  <c:v>42614</c:v>
                </c:pt>
                <c:pt idx="30">
                  <c:v>42644</c:v>
                </c:pt>
                <c:pt idx="31">
                  <c:v>42675</c:v>
                </c:pt>
                <c:pt idx="32">
                  <c:v>42705</c:v>
                </c:pt>
                <c:pt idx="33">
                  <c:v>42736</c:v>
                </c:pt>
                <c:pt idx="34">
                  <c:v>42767</c:v>
                </c:pt>
                <c:pt idx="35">
                  <c:v>42795</c:v>
                </c:pt>
                <c:pt idx="36">
                  <c:v>42826</c:v>
                </c:pt>
                <c:pt idx="37">
                  <c:v>42856</c:v>
                </c:pt>
                <c:pt idx="38">
                  <c:v>42887</c:v>
                </c:pt>
                <c:pt idx="39">
                  <c:v>42917</c:v>
                </c:pt>
                <c:pt idx="40">
                  <c:v>42948</c:v>
                </c:pt>
                <c:pt idx="41">
                  <c:v>42979</c:v>
                </c:pt>
                <c:pt idx="42">
                  <c:v>43009</c:v>
                </c:pt>
                <c:pt idx="43">
                  <c:v>43040</c:v>
                </c:pt>
                <c:pt idx="44">
                  <c:v>43070</c:v>
                </c:pt>
              </c:numCache>
            </c:numRef>
          </c:cat>
          <c:val>
            <c:numRef>
              <c:f>'CPO trend graph_Quart report'!$R$3:$R$47</c:f>
              <c:numCache>
                <c:formatCode>General</c:formatCode>
                <c:ptCount val="45"/>
                <c:pt idx="2" formatCode="0">
                  <c:v>1</c:v>
                </c:pt>
                <c:pt idx="3" formatCode="0">
                  <c:v>1</c:v>
                </c:pt>
                <c:pt idx="6" formatCode="0">
                  <c:v>1</c:v>
                </c:pt>
                <c:pt idx="8" formatCode="0">
                  <c:v>1</c:v>
                </c:pt>
                <c:pt idx="14" formatCode="0">
                  <c:v>1</c:v>
                </c:pt>
                <c:pt idx="15" formatCode="0">
                  <c:v>4</c:v>
                </c:pt>
                <c:pt idx="16" formatCode="0">
                  <c:v>2</c:v>
                </c:pt>
                <c:pt idx="17" formatCode="0">
                  <c:v>4</c:v>
                </c:pt>
                <c:pt idx="18" formatCode="0">
                  <c:v>4</c:v>
                </c:pt>
                <c:pt idx="19" formatCode="0">
                  <c:v>3</c:v>
                </c:pt>
                <c:pt idx="20" formatCode="0">
                  <c:v>6</c:v>
                </c:pt>
                <c:pt idx="21" formatCode="0">
                  <c:v>8</c:v>
                </c:pt>
                <c:pt idx="22" formatCode="0">
                  <c:v>7</c:v>
                </c:pt>
                <c:pt idx="23" formatCode="0">
                  <c:v>1</c:v>
                </c:pt>
                <c:pt idx="24" formatCode="0">
                  <c:v>3</c:v>
                </c:pt>
                <c:pt idx="25" formatCode="0">
                  <c:v>4</c:v>
                </c:pt>
                <c:pt idx="26" formatCode="0">
                  <c:v>2</c:v>
                </c:pt>
                <c:pt idx="27" formatCode="0">
                  <c:v>1</c:v>
                </c:pt>
                <c:pt idx="28" formatCode="0">
                  <c:v>6</c:v>
                </c:pt>
                <c:pt idx="29" formatCode="0">
                  <c:v>2</c:v>
                </c:pt>
                <c:pt idx="30" formatCode="0">
                  <c:v>2</c:v>
                </c:pt>
                <c:pt idx="31" formatCode="0">
                  <c:v>5</c:v>
                </c:pt>
                <c:pt idx="32" formatCode="0">
                  <c:v>6</c:v>
                </c:pt>
                <c:pt idx="33" formatCode="0">
                  <c:v>8</c:v>
                </c:pt>
                <c:pt idx="34" formatCode="0">
                  <c:v>6</c:v>
                </c:pt>
                <c:pt idx="35" formatCode="0">
                  <c:v>2</c:v>
                </c:pt>
                <c:pt idx="36" formatCode="0">
                  <c:v>3</c:v>
                </c:pt>
                <c:pt idx="37" formatCode="0">
                  <c:v>5</c:v>
                </c:pt>
                <c:pt idx="38" formatCode="0">
                  <c:v>4</c:v>
                </c:pt>
                <c:pt idx="39" formatCode="0">
                  <c:v>8</c:v>
                </c:pt>
                <c:pt idx="40" formatCode="0">
                  <c:v>3</c:v>
                </c:pt>
                <c:pt idx="41" formatCode="0">
                  <c:v>8</c:v>
                </c:pt>
                <c:pt idx="42" formatCode="0">
                  <c:v>5</c:v>
                </c:pt>
                <c:pt idx="43" formatCode="0">
                  <c:v>7</c:v>
                </c:pt>
                <c:pt idx="44" formatCode="0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FA82-0E4E-AEBA-DC3B227AD5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486976"/>
        <c:axId val="37488512"/>
      </c:barChart>
      <c:lineChart>
        <c:grouping val="standard"/>
        <c:varyColors val="0"/>
        <c:ser>
          <c:idx val="7"/>
          <c:order val="7"/>
          <c:tx>
            <c:strRef>
              <c:f>'CPO trend graph_Quart report'!$S$2</c:f>
              <c:strCache>
                <c:ptCount val="1"/>
                <c:pt idx="0">
                  <c:v>CPE screens taken</c:v>
                </c:pt>
              </c:strCache>
            </c:strRef>
          </c:tx>
          <c:marker>
            <c:symbol val="none"/>
          </c:marker>
          <c:dPt>
            <c:idx val="11"/>
            <c:bubble3D val="0"/>
            <c:spPr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FA82-0E4E-AEBA-DC3B227AD514}"/>
              </c:ext>
            </c:extLst>
          </c:dPt>
          <c:dPt>
            <c:idx val="12"/>
            <c:bubble3D val="0"/>
            <c:spPr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FA82-0E4E-AEBA-DC3B227AD514}"/>
              </c:ext>
            </c:extLst>
          </c:dPt>
          <c:dPt>
            <c:idx val="13"/>
            <c:bubble3D val="0"/>
            <c:spPr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FA82-0E4E-AEBA-DC3B227AD514}"/>
              </c:ext>
            </c:extLst>
          </c:dPt>
          <c:dPt>
            <c:idx val="14"/>
            <c:bubble3D val="0"/>
            <c:spPr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FA82-0E4E-AEBA-DC3B227AD514}"/>
              </c:ext>
            </c:extLst>
          </c:dPt>
          <c:dPt>
            <c:idx val="15"/>
            <c:bubble3D val="0"/>
            <c:spPr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FA82-0E4E-AEBA-DC3B227AD514}"/>
              </c:ext>
            </c:extLst>
          </c:dPt>
          <c:cat>
            <c:numRef>
              <c:f>'CPO trend graph_Quart report'!$G$3:$G$47</c:f>
              <c:numCache>
                <c:formatCode>mmm\-yy</c:formatCode>
                <c:ptCount val="45"/>
                <c:pt idx="0">
                  <c:v>41730</c:v>
                </c:pt>
                <c:pt idx="1">
                  <c:v>41760</c:v>
                </c:pt>
                <c:pt idx="2">
                  <c:v>41791</c:v>
                </c:pt>
                <c:pt idx="3">
                  <c:v>41821</c:v>
                </c:pt>
                <c:pt idx="4">
                  <c:v>41852</c:v>
                </c:pt>
                <c:pt idx="5">
                  <c:v>41883</c:v>
                </c:pt>
                <c:pt idx="6">
                  <c:v>41913</c:v>
                </c:pt>
                <c:pt idx="7">
                  <c:v>41944</c:v>
                </c:pt>
                <c:pt idx="8">
                  <c:v>41974</c:v>
                </c:pt>
                <c:pt idx="9">
                  <c:v>42005</c:v>
                </c:pt>
                <c:pt idx="10">
                  <c:v>42036</c:v>
                </c:pt>
                <c:pt idx="11">
                  <c:v>42064</c:v>
                </c:pt>
                <c:pt idx="12">
                  <c:v>42095</c:v>
                </c:pt>
                <c:pt idx="13">
                  <c:v>42125</c:v>
                </c:pt>
                <c:pt idx="14">
                  <c:v>42156</c:v>
                </c:pt>
                <c:pt idx="15">
                  <c:v>42186</c:v>
                </c:pt>
                <c:pt idx="16">
                  <c:v>42217</c:v>
                </c:pt>
                <c:pt idx="17">
                  <c:v>42248</c:v>
                </c:pt>
                <c:pt idx="18">
                  <c:v>42278</c:v>
                </c:pt>
                <c:pt idx="19">
                  <c:v>42309</c:v>
                </c:pt>
                <c:pt idx="20">
                  <c:v>42339</c:v>
                </c:pt>
                <c:pt idx="21">
                  <c:v>42370</c:v>
                </c:pt>
                <c:pt idx="22">
                  <c:v>42401</c:v>
                </c:pt>
                <c:pt idx="23">
                  <c:v>42430</c:v>
                </c:pt>
                <c:pt idx="24">
                  <c:v>42461</c:v>
                </c:pt>
                <c:pt idx="25">
                  <c:v>42491</c:v>
                </c:pt>
                <c:pt idx="26">
                  <c:v>42522</c:v>
                </c:pt>
                <c:pt idx="27">
                  <c:v>42552</c:v>
                </c:pt>
                <c:pt idx="28">
                  <c:v>42583</c:v>
                </c:pt>
                <c:pt idx="29">
                  <c:v>42614</c:v>
                </c:pt>
                <c:pt idx="30">
                  <c:v>42644</c:v>
                </c:pt>
                <c:pt idx="31">
                  <c:v>42675</c:v>
                </c:pt>
                <c:pt idx="32">
                  <c:v>42705</c:v>
                </c:pt>
                <c:pt idx="33">
                  <c:v>42736</c:v>
                </c:pt>
                <c:pt idx="34">
                  <c:v>42767</c:v>
                </c:pt>
                <c:pt idx="35">
                  <c:v>42795</c:v>
                </c:pt>
                <c:pt idx="36">
                  <c:v>42826</c:v>
                </c:pt>
                <c:pt idx="37">
                  <c:v>42856</c:v>
                </c:pt>
                <c:pt idx="38">
                  <c:v>42887</c:v>
                </c:pt>
                <c:pt idx="39">
                  <c:v>42917</c:v>
                </c:pt>
                <c:pt idx="40">
                  <c:v>42948</c:v>
                </c:pt>
                <c:pt idx="41">
                  <c:v>42979</c:v>
                </c:pt>
                <c:pt idx="42">
                  <c:v>43009</c:v>
                </c:pt>
                <c:pt idx="43">
                  <c:v>43040</c:v>
                </c:pt>
                <c:pt idx="44">
                  <c:v>43070</c:v>
                </c:pt>
              </c:numCache>
            </c:numRef>
          </c:cat>
          <c:val>
            <c:numRef>
              <c:f>'CPO trend graph_Quart report'!$S$3:$S$47</c:f>
              <c:numCache>
                <c:formatCode>0</c:formatCode>
                <c:ptCount val="45"/>
                <c:pt idx="0" formatCode="General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2621</c:v>
                </c:pt>
                <c:pt idx="15">
                  <c:v>4530</c:v>
                </c:pt>
                <c:pt idx="16">
                  <c:v>4828</c:v>
                </c:pt>
                <c:pt idx="17">
                  <c:v>4695</c:v>
                </c:pt>
                <c:pt idx="18">
                  <c:v>4806</c:v>
                </c:pt>
                <c:pt idx="19">
                  <c:v>4758</c:v>
                </c:pt>
                <c:pt idx="20">
                  <c:v>4765</c:v>
                </c:pt>
                <c:pt idx="21">
                  <c:v>4503</c:v>
                </c:pt>
                <c:pt idx="22">
                  <c:v>4588</c:v>
                </c:pt>
                <c:pt idx="23">
                  <c:v>4737</c:v>
                </c:pt>
                <c:pt idx="24">
                  <c:v>4342</c:v>
                </c:pt>
                <c:pt idx="25">
                  <c:v>4695</c:v>
                </c:pt>
                <c:pt idx="26">
                  <c:v>4531</c:v>
                </c:pt>
                <c:pt idx="27">
                  <c:v>5264</c:v>
                </c:pt>
                <c:pt idx="28">
                  <c:v>4815</c:v>
                </c:pt>
                <c:pt idx="29">
                  <c:v>5156</c:v>
                </c:pt>
                <c:pt idx="30">
                  <c:v>5237</c:v>
                </c:pt>
                <c:pt idx="31">
                  <c:v>5335</c:v>
                </c:pt>
                <c:pt idx="32">
                  <c:v>4815</c:v>
                </c:pt>
                <c:pt idx="33">
                  <c:v>6436</c:v>
                </c:pt>
                <c:pt idx="34">
                  <c:v>6191</c:v>
                </c:pt>
                <c:pt idx="35">
                  <c:v>6402</c:v>
                </c:pt>
                <c:pt idx="36">
                  <c:v>6247</c:v>
                </c:pt>
                <c:pt idx="37">
                  <c:v>6972</c:v>
                </c:pt>
                <c:pt idx="38">
                  <c:v>7014</c:v>
                </c:pt>
                <c:pt idx="39">
                  <c:v>7818</c:v>
                </c:pt>
                <c:pt idx="40">
                  <c:v>8733</c:v>
                </c:pt>
                <c:pt idx="41">
                  <c:v>11098</c:v>
                </c:pt>
                <c:pt idx="42">
                  <c:v>11266</c:v>
                </c:pt>
                <c:pt idx="43">
                  <c:v>10966</c:v>
                </c:pt>
                <c:pt idx="44">
                  <c:v>10883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1-FA82-0E4E-AEBA-DC3B227AD5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496704"/>
        <c:axId val="37494784"/>
      </c:lineChart>
      <c:dateAx>
        <c:axId val="37486976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37488512"/>
        <c:crosses val="autoZero"/>
        <c:auto val="1"/>
        <c:lblOffset val="100"/>
        <c:baseTimeUnit val="months"/>
      </c:dateAx>
      <c:valAx>
        <c:axId val="3748851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Number of patients</a:t>
                </a:r>
              </a:p>
            </c:rich>
          </c:tx>
          <c:layout>
            <c:manualLayout>
              <c:xMode val="edge"/>
              <c:yMode val="edge"/>
              <c:x val="7.4799622163919102E-3"/>
              <c:y val="0.33998517931211297"/>
            </c:manualLayout>
          </c:layout>
          <c:overlay val="0"/>
        </c:title>
        <c:numFmt formatCode="0" sourceLinked="1"/>
        <c:majorTickMark val="out"/>
        <c:minorTickMark val="none"/>
        <c:tickLblPos val="nextTo"/>
        <c:crossAx val="37486976"/>
        <c:crosses val="autoZero"/>
        <c:crossBetween val="between"/>
      </c:valAx>
      <c:valAx>
        <c:axId val="37494784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Number of CRE screens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7496704"/>
        <c:crosses val="max"/>
        <c:crossBetween val="between"/>
      </c:valAx>
      <c:dateAx>
        <c:axId val="37496704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extTo"/>
        <c:crossAx val="37494784"/>
        <c:crosses val="autoZero"/>
        <c:auto val="1"/>
        <c:lblOffset val="100"/>
        <c:baseTimeUnit val="months"/>
      </c:dateAx>
    </c:plotArea>
    <c:legend>
      <c:legendPos val="r"/>
      <c:layout>
        <c:manualLayout>
          <c:xMode val="edge"/>
          <c:yMode val="edge"/>
          <c:x val="0.109357492535159"/>
          <c:y val="3.4693754883693001E-2"/>
          <c:w val="0.419502449224322"/>
          <c:h val="0.30796570247100802"/>
        </c:manualLayout>
      </c:layout>
      <c:overlay val="0"/>
      <c:txPr>
        <a:bodyPr/>
        <a:lstStyle/>
        <a:p>
          <a:pPr>
            <a:defRPr i="1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600" b="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09BAB4-7514-F344-8642-4F9F317F21E5}" type="datetimeFigureOut">
              <a:rPr lang="en-US" smtClean="0"/>
              <a:t>5/22/2018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2D9A0-9A40-B94B-B753-38E702BE87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80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 min slot =&gt; aiming for 8.5 min talk, 1.5min for questions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D9A0-9A40-B94B-B753-38E702BE870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7549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 min slot =&gt; aiming for 8.5 min talk, 1.5min for questions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D9A0-9A40-B94B-B753-38E702BE870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9287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can we do about CRE? </a:t>
            </a:r>
          </a:p>
          <a:p>
            <a:r>
              <a:rPr lang="en-US" dirty="0"/>
              <a:t>Can’t decolonize like MRSA</a:t>
            </a:r>
          </a:p>
          <a:p>
            <a:r>
              <a:rPr lang="en-US" dirty="0"/>
              <a:t>Limited prophylaxis (and hence treatment) options</a:t>
            </a:r>
          </a:p>
          <a:p>
            <a:r>
              <a:rPr lang="en-US" dirty="0"/>
              <a:t>Key is to prevent transmission – stop people getting it in the first place, one step back</a:t>
            </a:r>
          </a:p>
          <a:p>
            <a:endParaRPr lang="en-US" dirty="0"/>
          </a:p>
          <a:p>
            <a:r>
              <a:rPr lang="en-US" dirty="0"/>
              <a:t>ICHNT has been but many screening methods available – which to choose?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D9A0-9A40-B94B-B753-38E702BE870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4414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can we do about CRE? </a:t>
            </a:r>
          </a:p>
          <a:p>
            <a:r>
              <a:rPr lang="en-US" dirty="0"/>
              <a:t>Can’t decolonize like MRSA</a:t>
            </a:r>
          </a:p>
          <a:p>
            <a:r>
              <a:rPr lang="en-US" dirty="0"/>
              <a:t>Limited prophylaxis (and hence treatment) options</a:t>
            </a:r>
          </a:p>
          <a:p>
            <a:r>
              <a:rPr lang="en-US" dirty="0"/>
              <a:t>Key is to prevent transmission – stop people getting it in the first place, one step back</a:t>
            </a:r>
          </a:p>
          <a:p>
            <a:endParaRPr lang="en-US" dirty="0"/>
          </a:p>
          <a:p>
            <a:r>
              <a:rPr lang="en-US" dirty="0"/>
              <a:t>ICHNT has been but many screening methods available – which to choose?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D9A0-9A40-B94B-B753-38E702BE870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0670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can we do about CRE? </a:t>
            </a:r>
          </a:p>
          <a:p>
            <a:r>
              <a:rPr lang="en-US" dirty="0"/>
              <a:t>Can’t decolonize like MRSA</a:t>
            </a:r>
          </a:p>
          <a:p>
            <a:r>
              <a:rPr lang="en-US" dirty="0"/>
              <a:t>Limited prophylaxis (and hence treatment) options</a:t>
            </a:r>
          </a:p>
          <a:p>
            <a:r>
              <a:rPr lang="en-US" dirty="0"/>
              <a:t>Key is to prevent transmission – stop people getting it in the first place, one step back</a:t>
            </a:r>
          </a:p>
          <a:p>
            <a:endParaRPr lang="en-US" dirty="0"/>
          </a:p>
          <a:p>
            <a:r>
              <a:rPr lang="en-US" dirty="0"/>
              <a:t>ICHNT has been but many screening methods available – which to choose?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D9A0-9A40-B94B-B753-38E702BE870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4007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can we do about CRE? </a:t>
            </a:r>
          </a:p>
          <a:p>
            <a:r>
              <a:rPr lang="en-US" dirty="0"/>
              <a:t>Can’t decolonize like MRSA</a:t>
            </a:r>
          </a:p>
          <a:p>
            <a:r>
              <a:rPr lang="en-US" dirty="0"/>
              <a:t>Limited prophylaxis (and hence treatment) options</a:t>
            </a:r>
          </a:p>
          <a:p>
            <a:r>
              <a:rPr lang="en-US" dirty="0"/>
              <a:t>Key is to prevent transmission – stop people getting it in the first place, one step back</a:t>
            </a:r>
          </a:p>
          <a:p>
            <a:endParaRPr lang="en-US" dirty="0"/>
          </a:p>
          <a:p>
            <a:r>
              <a:rPr lang="en-US" dirty="0"/>
              <a:t>ICHNT has been but many screening methods available – which to choose?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D9A0-9A40-B94B-B753-38E702BE870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3785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can we do about CRE? </a:t>
            </a:r>
          </a:p>
          <a:p>
            <a:r>
              <a:rPr lang="en-US" dirty="0"/>
              <a:t>Can’t decolonize like MRSA</a:t>
            </a:r>
          </a:p>
          <a:p>
            <a:r>
              <a:rPr lang="en-US" dirty="0"/>
              <a:t>Limited prophylaxis (and hence treatment) options</a:t>
            </a:r>
          </a:p>
          <a:p>
            <a:r>
              <a:rPr lang="en-US" dirty="0"/>
              <a:t>Key is to prevent transmission – stop people getting it in the first place, one step back</a:t>
            </a:r>
          </a:p>
          <a:p>
            <a:endParaRPr lang="en-US" dirty="0"/>
          </a:p>
          <a:p>
            <a:r>
              <a:rPr lang="en-US" dirty="0"/>
              <a:t>ICHNT has been but many screening methods available – which to choose?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D9A0-9A40-B94B-B753-38E702BE870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9339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Great way to compare quantitatively is mathematical modelling</a:t>
            </a:r>
          </a:p>
          <a:p>
            <a:r>
              <a:rPr lang="en-US" dirty="0"/>
              <a:t>Simulation model with ICHNT data</a:t>
            </a:r>
          </a:p>
          <a:p>
            <a:r>
              <a:rPr lang="en-US" dirty="0"/>
              <a:t>Go through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D9A0-9A40-B94B-B753-38E702BE870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9771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Great way to compare quantitatively is mathematical modelling</a:t>
            </a:r>
          </a:p>
          <a:p>
            <a:r>
              <a:rPr lang="en-US" dirty="0"/>
              <a:t>Simulation model with ICHNT data</a:t>
            </a:r>
          </a:p>
          <a:p>
            <a:r>
              <a:rPr lang="en-US" dirty="0"/>
              <a:t>Go through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D9A0-9A40-B94B-B753-38E702BE870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8714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Great way to compare quantitatively is mathematical modelling</a:t>
            </a:r>
          </a:p>
          <a:p>
            <a:r>
              <a:rPr lang="en-US" dirty="0"/>
              <a:t>Simulation model with ICHNT data</a:t>
            </a:r>
          </a:p>
          <a:p>
            <a:r>
              <a:rPr lang="en-US" dirty="0"/>
              <a:t>Go through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D9A0-9A40-B94B-B753-38E702BE870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8798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Great way to compare quantitatively is mathematical modelling</a:t>
            </a:r>
          </a:p>
          <a:p>
            <a:r>
              <a:rPr lang="en-US" dirty="0"/>
              <a:t>Simulation model with ICHNT data</a:t>
            </a:r>
          </a:p>
          <a:p>
            <a:r>
              <a:rPr lang="en-US" dirty="0"/>
              <a:t>Go through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D9A0-9A40-B94B-B753-38E702BE870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2214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Great way to compare quantitatively is mathematical modelling</a:t>
            </a:r>
          </a:p>
          <a:p>
            <a:r>
              <a:rPr lang="en-US" dirty="0"/>
              <a:t>Simulation model with ICHNT data</a:t>
            </a:r>
          </a:p>
          <a:p>
            <a:r>
              <a:rPr lang="en-US" dirty="0"/>
              <a:t>Go through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D9A0-9A40-B94B-B753-38E702BE870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3465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Great way to compare quantitatively is mathematical modelling</a:t>
            </a:r>
          </a:p>
          <a:p>
            <a:r>
              <a:rPr lang="en-US" dirty="0"/>
              <a:t>Simulation model with ICHNT data</a:t>
            </a:r>
          </a:p>
          <a:p>
            <a:r>
              <a:rPr lang="en-US" dirty="0"/>
              <a:t>Go through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D9A0-9A40-B94B-B753-38E702BE870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6155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Great way to compare quantitatively is mathematical modelling</a:t>
            </a:r>
          </a:p>
          <a:p>
            <a:r>
              <a:rPr lang="en-US" dirty="0"/>
              <a:t>Simulation model with ICHNT data</a:t>
            </a:r>
          </a:p>
          <a:p>
            <a:r>
              <a:rPr lang="en-US" dirty="0"/>
              <a:t>Go through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D9A0-9A40-B94B-B753-38E702BE870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05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 through differences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D9A0-9A40-B94B-B753-38E702BE870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9779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 through differences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D9A0-9A40-B94B-B753-38E702BE870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5288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 through differences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D9A0-9A40-B94B-B753-38E702BE870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3357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 through differences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D9A0-9A40-B94B-B753-38E702BE870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4632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 through differences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D9A0-9A40-B94B-B753-38E702BE870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9113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settings we explored</a:t>
            </a:r>
          </a:p>
          <a:p>
            <a:endParaRPr lang="en-US" dirty="0"/>
          </a:p>
          <a:p>
            <a:r>
              <a:rPr lang="en-US" dirty="0"/>
              <a:t>[Many need to trim / remove some detail]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D9A0-9A40-B94B-B753-38E702BE870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2387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settings we explored</a:t>
            </a:r>
          </a:p>
          <a:p>
            <a:endParaRPr lang="en-US" dirty="0"/>
          </a:p>
          <a:p>
            <a:r>
              <a:rPr lang="en-US" dirty="0"/>
              <a:t>[Many need to trim / remove some detail]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D9A0-9A40-B94B-B753-38E702BE870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1174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settings we explored</a:t>
            </a:r>
          </a:p>
          <a:p>
            <a:endParaRPr lang="en-US" dirty="0"/>
          </a:p>
          <a:p>
            <a:r>
              <a:rPr lang="en-US" dirty="0"/>
              <a:t>[Many need to trim / remove some detail]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D9A0-9A40-B94B-B753-38E702BE870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3673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settings we explored</a:t>
            </a:r>
          </a:p>
          <a:p>
            <a:endParaRPr lang="en-US" dirty="0"/>
          </a:p>
          <a:p>
            <a:r>
              <a:rPr lang="en-US" dirty="0"/>
              <a:t>[Many need to trim / remove some detail]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D9A0-9A40-B94B-B753-38E702BE870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3280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settings we explored</a:t>
            </a:r>
          </a:p>
          <a:p>
            <a:endParaRPr lang="en-US" dirty="0"/>
          </a:p>
          <a:p>
            <a:r>
              <a:rPr lang="en-US" dirty="0"/>
              <a:t>[Many need to trim / remove some detail]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D9A0-9A40-B94B-B753-38E702BE870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2078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settings we explored</a:t>
            </a:r>
          </a:p>
          <a:p>
            <a:endParaRPr lang="en-US" dirty="0"/>
          </a:p>
          <a:p>
            <a:r>
              <a:rPr lang="en-US" dirty="0"/>
              <a:t>[Many need to trim / remove some detail]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D9A0-9A40-B94B-B753-38E702BE870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9907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settings we explored</a:t>
            </a:r>
          </a:p>
          <a:p>
            <a:endParaRPr lang="en-US" dirty="0"/>
          </a:p>
          <a:p>
            <a:r>
              <a:rPr lang="en-US" dirty="0"/>
              <a:t>[Many need to trim / remove some detail]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D9A0-9A40-B94B-B753-38E702BE8704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0018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settings we explored</a:t>
            </a:r>
          </a:p>
          <a:p>
            <a:endParaRPr lang="en-US" dirty="0"/>
          </a:p>
          <a:p>
            <a:r>
              <a:rPr lang="en-US" dirty="0"/>
              <a:t>[Many need to trim / remove some detail]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D9A0-9A40-B94B-B753-38E702BE8704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43290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settings we explored</a:t>
            </a:r>
          </a:p>
          <a:p>
            <a:endParaRPr lang="en-US" dirty="0"/>
          </a:p>
          <a:p>
            <a:r>
              <a:rPr lang="en-US" dirty="0"/>
              <a:t>[Many need to trim / remove some detail]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D9A0-9A40-B94B-B753-38E702BE8704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65208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 through</a:t>
            </a:r>
          </a:p>
          <a:p>
            <a:r>
              <a:rPr lang="en-US" dirty="0"/>
              <a:t>Could add in additional results from reviewer (additional cost – may just say)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B4B641-160B-5D4C-952A-0713271EA481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1565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 through</a:t>
            </a:r>
          </a:p>
          <a:p>
            <a:r>
              <a:rPr lang="en-US" dirty="0"/>
              <a:t>Could add in additional results from reviewer (additional cost – may just say)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B4B641-160B-5D4C-952A-0713271EA481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2233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 through</a:t>
            </a:r>
          </a:p>
          <a:p>
            <a:r>
              <a:rPr lang="en-US" dirty="0"/>
              <a:t>Could add in additional results from reviewer (additional cost – may just say)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B4B641-160B-5D4C-952A-0713271EA481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66402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 through</a:t>
            </a:r>
          </a:p>
          <a:p>
            <a:r>
              <a:rPr lang="en-US" dirty="0"/>
              <a:t>Could add in additional results from reviewer (additional cost – may just say)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B4B641-160B-5D4C-952A-0713271EA481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43822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 through</a:t>
            </a:r>
          </a:p>
          <a:p>
            <a:r>
              <a:rPr lang="en-US" dirty="0"/>
              <a:t>Could add in additional results from reviewer (additional cost – may just say)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B4B641-160B-5D4C-952A-0713271EA481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63025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 through</a:t>
            </a:r>
          </a:p>
          <a:p>
            <a:r>
              <a:rPr lang="en-US" dirty="0"/>
              <a:t>Could add in additional results from reviewer (additional cost – may just say)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B4B641-160B-5D4C-952A-0713271EA481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00392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 through</a:t>
            </a:r>
          </a:p>
          <a:p>
            <a:r>
              <a:rPr lang="en-US" dirty="0"/>
              <a:t>Could add in additional results from reviewer (additional cost – may just say)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B4B641-160B-5D4C-952A-0713271EA481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3271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 through</a:t>
            </a:r>
          </a:p>
          <a:p>
            <a:r>
              <a:rPr lang="en-US" dirty="0"/>
              <a:t>Could add in additional results from reviewer (additional cost – may just say)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B4B641-160B-5D4C-952A-0713271EA481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97721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 through</a:t>
            </a:r>
          </a:p>
          <a:p>
            <a:r>
              <a:rPr lang="en-US" dirty="0"/>
              <a:t>Could add in additional results from reviewer (additional cost – may just say)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B4B641-160B-5D4C-952A-0713271EA481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3614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Main conclusions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D9A0-9A40-B94B-B753-38E702BE8704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8435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Main conclusions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D9A0-9A40-B94B-B753-38E702BE8704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73942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Main conclusions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D9A0-9A40-B94B-B753-38E702BE8704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60803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Main conclusions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D9A0-9A40-B94B-B753-38E702BE8704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28451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Main conclusions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D9A0-9A40-B94B-B753-38E702BE8704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47646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 through</a:t>
            </a:r>
          </a:p>
          <a:p>
            <a:r>
              <a:rPr lang="en-US" dirty="0"/>
              <a:t>Could add in additional results from reviewer (additional cost – may just say)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B4B641-160B-5D4C-952A-0713271EA481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45910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Particularly a problem at ICHNT</a:t>
            </a:r>
          </a:p>
          <a:p>
            <a:endParaRPr lang="en-US" dirty="0"/>
          </a:p>
          <a:p>
            <a:r>
              <a:rPr lang="en-US" dirty="0"/>
              <a:t>[should I mention this may be due to increased screening?]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D9A0-9A40-B94B-B753-38E702BE8704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91316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Study based in the UK</a:t>
            </a:r>
          </a:p>
          <a:p>
            <a:r>
              <a:rPr lang="en-US" dirty="0"/>
              <a:t>Growing issue with CRE in the UK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D9A0-9A40-B94B-B753-38E702BE8704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690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5B8C166-A338-AC47-B10C-15E3AE38AA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067E9FD-7B6D-804A-B32E-6158A6B3D7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380C66F-AD43-4343-995B-8C20AA2B9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A5D87A1-8B13-FB47-9EAF-B2874ED59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3B2CB41-4FED-544B-8947-39A1861AF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0937B-2F7C-6342-BE83-EE438DC27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075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4CAFB51-6908-894E-9D90-B95244EC8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700" y="327025"/>
            <a:ext cx="11531600" cy="94297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DE4A793-435C-DC47-BE36-39E08FC81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700" y="1498600"/>
            <a:ext cx="11531600" cy="481806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709522C-A333-CB40-9F87-DAB728266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2100" y="6356349"/>
            <a:ext cx="2743200" cy="365125"/>
          </a:xfrm>
        </p:spPr>
        <p:txBody>
          <a:bodyPr/>
          <a:lstStyle>
            <a:lvl1pPr>
              <a:defRPr b="1"/>
            </a:lvl1pPr>
          </a:lstStyle>
          <a:p>
            <a:fld id="{46F0937B-2F7C-6342-BE83-EE438DC27F8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976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D42AFAE-1A64-BD4A-819A-462E20E7A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FB13970-4259-A141-90F5-6924FC482F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FFD9DC6-3AA4-0D4F-A15C-6BA4328A5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D8ADE3C-B06B-9E48-AD29-AA2939D51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F9C40EB-41B6-F548-B34C-09AF1442B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0937B-2F7C-6342-BE83-EE438DC27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929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51FF4A-B62D-7E44-BCD3-3AAA60B7E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3047677-C0EB-A145-9F1C-7895F955DB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D28B675-E26F-8540-B8E3-288594A020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E847DBB-B50B-B346-BD72-809B9258D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34D4758-179D-5248-BB0D-D38EFCBD2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5D51516-5CC1-1242-AD67-F16A51137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0937B-2F7C-6342-BE83-EE438DC27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23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31D83FF-CF9B-344B-AAB7-738AB2469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3D7222D-98F5-954B-BB4F-BE28EB5229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AFCE69C-B787-7141-8673-678EAB884C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199C2B47-0C8B-3643-9687-DD66C26024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16D7CFCC-AC74-494A-AEF8-63585C16E6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34784700-F51E-AB44-B5FE-E0B6858E0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DD2CE989-BB2B-2B45-8048-CAE650C78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104990DE-59FA-8648-BEEB-CFF3882CB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0937B-2F7C-6342-BE83-EE438DC27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134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70541A6-71FD-7F4C-A497-B67990E4A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D217522E-8EA5-8144-9F7E-DC1C7FAF4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D85CC34-A1E2-E140-BFB1-01D2B11DC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D22001E-344F-B94D-B155-F440AF9BF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0937B-2F7C-6342-BE83-EE438DC27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526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4CDD637D-AA29-F44B-ACE4-8508CDA39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D48482D-0D26-FB48-A99F-EDA4E6143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1A12F37-32D7-1247-B167-B5CE0FF68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0937B-2F7C-6342-BE83-EE438DC27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496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E2D0E4-0FA4-B247-BF22-C3CDAEDAE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46BDB69-19F3-744A-92F8-67BD3B844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2B69AD4-5FA7-0345-9EF5-FA6FF1E7E0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D813403-BA5D-7145-8B58-2DEFDDACC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BD0D14B-954C-414B-8347-F26A43FD9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4B46169-E11C-FA49-A966-17739706E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0937B-2F7C-6342-BE83-EE438DC27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248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7AF7F35-5535-8542-AE11-2EF4D8230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B0755007-3287-314F-A257-FF6C51F12C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C918CA4-F5B2-054F-8DF2-63E647A6DB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A222D80-36AD-834F-9BC8-D66E4C537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217620E-AFA0-9D47-8642-ADCF88470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3C1BADD-7698-6342-8F7D-7855E7CEF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0937B-2F7C-6342-BE83-EE438DC27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196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A3E5092-64F8-4F47-AD54-C6CB89A59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9857FC3-252F-7446-842D-BCC79F8EB9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BBBCDFB-C3FF-3248-991C-CF020FAE1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6A8F9BE-8AFE-CA43-B59A-550240532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9CFAC7F-C56C-2A4C-8EEA-5FF635B55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0937B-2F7C-6342-BE83-EE438DC27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959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FE905F45-9E21-424E-8A5B-5C373A4DD7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F7FA158-63A9-7D42-A67D-5330BB93DA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17ADFB0-CD6C-9A4D-A012-EF61057E4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D3083A1-DC6B-B94F-99A9-3DD992A8A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3AB6A24-0FC8-254C-8C72-1B5A177A5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0937B-2F7C-6342-BE83-EE438DC27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807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A7F0879B-B78A-B243-B501-E4365DB3E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9629FF8-2BDF-874C-AE14-53358ACC5A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85316EC-D482-F44A-90AC-2E847AE132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13B831B-E977-7543-85EF-CBC9C18E0F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2A30624-EC3E-7D4B-9BAF-35566C7455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0937B-2F7C-6342-BE83-EE438DC27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098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(null)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(null)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(null)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(null)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(null)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(null)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(null)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(null)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(null)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(null)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(null)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(null)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(null)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(null)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(null)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1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gwen.knight@lshtm.ac.uk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(null)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A8E7FB7-BF3C-2049-9A80-03ED9B759C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859322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GB" sz="3600" dirty="0"/>
              <a:t>Fast and expensive or cheap and slow? </a:t>
            </a:r>
            <a:br>
              <a:rPr lang="en-GB" sz="3600" dirty="0"/>
            </a:br>
            <a:r>
              <a:rPr lang="en-GB" sz="3600" dirty="0"/>
              <a:t/>
            </a:r>
            <a:br>
              <a:rPr lang="en-GB" sz="3600" dirty="0"/>
            </a:br>
            <a:r>
              <a:rPr lang="en-GB" sz="3600" dirty="0"/>
              <a:t>A mathematical modelling study to explore screening for carbapenem resistant Enterobacteriaceae </a:t>
            </a:r>
            <a:br>
              <a:rPr lang="en-GB" sz="3600" dirty="0"/>
            </a:br>
            <a:r>
              <a:rPr lang="en-GB" sz="3600" dirty="0"/>
              <a:t>in UK hospitals</a:t>
            </a:r>
            <a:endParaRPr lang="en-US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9A1FDC4-7A78-5248-9F47-51DBD06BB2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3824594"/>
            <a:ext cx="9144000" cy="1655762"/>
          </a:xfrm>
        </p:spPr>
        <p:txBody>
          <a:bodyPr>
            <a:normAutofit/>
          </a:bodyPr>
          <a:lstStyle/>
          <a:p>
            <a:r>
              <a:rPr lang="en-GB" b="1" dirty="0"/>
              <a:t>Gwenan M Knight</a:t>
            </a:r>
            <a:r>
              <a:rPr lang="en-GB" dirty="0"/>
              <a:t>, Eleonora Dyakova, Siddharth Mookerjee, Frances Davies, Eimear T Brannigan, Jonathan A Otter, Alison H Holmes</a:t>
            </a:r>
            <a:endParaRPr lang="en-US" dirty="0"/>
          </a:p>
        </p:txBody>
      </p:sp>
      <p:sp>
        <p:nvSpPr>
          <p:cNvPr id="4" name="AutoShape 2" descr="https://lshtm.sharepoint.com/Services/comms-eng/PublishingImages/Pages/School-branding/LSHTM_Logo_Black.jpg">
            <a:extLst>
              <a:ext uri="{FF2B5EF4-FFF2-40B4-BE49-F238E27FC236}">
                <a16:creationId xmlns:a16="http://schemas.microsoft.com/office/drawing/2014/main" xmlns="" id="{CDA46EA6-4844-8641-964F-84DABC2429F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501650"/>
            <a:ext cx="12192000" cy="5853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s://lshtm.sharepoint.com/Services/comms-eng/PublishingImages/Pages/School-branding/LSHTM_Logo_Black.jpg">
            <a:extLst>
              <a:ext uri="{FF2B5EF4-FFF2-40B4-BE49-F238E27FC236}">
                <a16:creationId xmlns:a16="http://schemas.microsoft.com/office/drawing/2014/main" xmlns="" id="{FB7D4359-C5FB-6846-AE25-D6F00872E9D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2400" y="654050"/>
            <a:ext cx="12192000" cy="5853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E9CB64D-7535-A644-A460-63E37933EF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3036" y="5514478"/>
            <a:ext cx="1909927" cy="9164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FD01BCE6-53AC-2F4B-9EFB-69778AF276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599" y="5759941"/>
            <a:ext cx="1848111" cy="640859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xmlns="" id="{6296E01B-99B0-7140-909F-B9C3748C3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448" y="5839793"/>
            <a:ext cx="2193103" cy="57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Imperial College Healthcare Logo">
            <a:extLst>
              <a:ext uri="{FF2B5EF4-FFF2-40B4-BE49-F238E27FC236}">
                <a16:creationId xmlns:a16="http://schemas.microsoft.com/office/drawing/2014/main" xmlns="" id="{CEFE1455-5563-CF41-88F5-E6B60AED36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532" y="5838424"/>
            <a:ext cx="32639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1976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A8E7FB7-BF3C-2049-9A80-03ED9B759C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455613"/>
            <a:ext cx="9144000" cy="2453057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chemeClr val="accent2">
                    <a:lumMod val="75000"/>
                  </a:schemeClr>
                </a:solidFill>
              </a:rPr>
              <a:t>Fast and expensive </a:t>
            </a:r>
            <a:r>
              <a:rPr lang="en-GB" sz="3600" dirty="0"/>
              <a:t>or </a:t>
            </a:r>
            <a:r>
              <a:rPr lang="en-GB" sz="3600" b="1" dirty="0">
                <a:solidFill>
                  <a:srgbClr val="7030A0"/>
                </a:solidFill>
              </a:rPr>
              <a:t>cheap and slow</a:t>
            </a:r>
            <a:r>
              <a:rPr lang="en-GB" sz="3600" dirty="0"/>
              <a:t>? </a:t>
            </a:r>
            <a:br>
              <a:rPr lang="en-GB" sz="3600" dirty="0"/>
            </a:br>
            <a:endParaRPr lang="en-US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9A1FDC4-7A78-5248-9F47-51DBD06BB2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3824594"/>
            <a:ext cx="9144000" cy="1655762"/>
          </a:xfrm>
        </p:spPr>
        <p:txBody>
          <a:bodyPr>
            <a:normAutofit/>
          </a:bodyPr>
          <a:lstStyle/>
          <a:p>
            <a:r>
              <a:rPr lang="en-GB" b="1" dirty="0"/>
              <a:t>Gwen (modeller)</a:t>
            </a:r>
            <a:r>
              <a:rPr lang="en-GB" dirty="0"/>
              <a:t>, </a:t>
            </a:r>
          </a:p>
          <a:p>
            <a:r>
              <a:rPr lang="en-GB" dirty="0"/>
              <a:t>Elie, Sid (ICHNT data within…)</a:t>
            </a:r>
          </a:p>
          <a:p>
            <a:r>
              <a:rPr lang="en-GB" dirty="0"/>
              <a:t>Frances, Eimear, Jon, Alison (IPC team)</a:t>
            </a:r>
            <a:endParaRPr lang="en-US" dirty="0"/>
          </a:p>
        </p:txBody>
      </p:sp>
      <p:sp>
        <p:nvSpPr>
          <p:cNvPr id="4" name="AutoShape 2" descr="https://lshtm.sharepoint.com/Services/comms-eng/PublishingImages/Pages/School-branding/LSHTM_Logo_Black.jpg">
            <a:extLst>
              <a:ext uri="{FF2B5EF4-FFF2-40B4-BE49-F238E27FC236}">
                <a16:creationId xmlns:a16="http://schemas.microsoft.com/office/drawing/2014/main" xmlns="" id="{CDA46EA6-4844-8641-964F-84DABC2429F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501650"/>
            <a:ext cx="12192000" cy="5853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s://lshtm.sharepoint.com/Services/comms-eng/PublishingImages/Pages/School-branding/LSHTM_Logo_Black.jpg">
            <a:extLst>
              <a:ext uri="{FF2B5EF4-FFF2-40B4-BE49-F238E27FC236}">
                <a16:creationId xmlns:a16="http://schemas.microsoft.com/office/drawing/2014/main" xmlns="" id="{FB7D4359-C5FB-6846-AE25-D6F00872E9D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2400" y="654050"/>
            <a:ext cx="12192000" cy="5853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E9CB64D-7535-A644-A460-63E37933EF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3036" y="5514478"/>
            <a:ext cx="1909927" cy="9164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FD01BCE6-53AC-2F4B-9EFB-69778AF276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599" y="5759941"/>
            <a:ext cx="1848111" cy="640859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xmlns="" id="{6296E01B-99B0-7140-909F-B9C3748C3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448" y="5839793"/>
            <a:ext cx="2193103" cy="57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Image result for Xpert® cepheid">
            <a:extLst>
              <a:ext uri="{FF2B5EF4-FFF2-40B4-BE49-F238E27FC236}">
                <a16:creationId xmlns:a16="http://schemas.microsoft.com/office/drawing/2014/main" xmlns="" id="{F4BA2290-277F-AA41-ADE4-A392DD522C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18" t="36807" r="40381" b="-3099"/>
          <a:stretch/>
        </p:blipFill>
        <p:spPr bwMode="auto">
          <a:xfrm>
            <a:off x="922061" y="1050982"/>
            <a:ext cx="1203875" cy="2593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451FCAF-9746-EE4E-AD6B-D2BC79C970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42529" y="1357758"/>
            <a:ext cx="1593403" cy="155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491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C7ECE9D-38CE-514E-A725-0A34F490D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ICHNT has an increasing prevalence of CRE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xmlns="" id="{471CDB2F-D22E-9A46-B818-EBC9FC057C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8685970"/>
              </p:ext>
            </p:extLst>
          </p:nvPr>
        </p:nvGraphicFramePr>
        <p:xfrm>
          <a:off x="1624708" y="1270000"/>
          <a:ext cx="8928992" cy="5877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20489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421B925-C7A2-FB47-8F50-BF4839844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Acronyms…	</a:t>
            </a:r>
          </a:p>
        </p:txBody>
      </p:sp>
      <p:pic>
        <p:nvPicPr>
          <p:cNvPr id="2052" name="Picture 4" descr="Image result for acronym warning">
            <a:extLst>
              <a:ext uri="{FF2B5EF4-FFF2-40B4-BE49-F238E27FC236}">
                <a16:creationId xmlns:a16="http://schemas.microsoft.com/office/drawing/2014/main" xmlns="" id="{7FB1D56F-CF77-654C-8454-6C38F05175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8144" y="327025"/>
            <a:ext cx="2737156" cy="1760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xmlns="" id="{156E8798-7B59-8A4F-A039-11B2148A08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4552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421B925-C7A2-FB47-8F50-BF4839844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Acronyms…	</a:t>
            </a:r>
          </a:p>
        </p:txBody>
      </p:sp>
      <p:pic>
        <p:nvPicPr>
          <p:cNvPr id="2052" name="Picture 4" descr="Image result for acronym warning">
            <a:extLst>
              <a:ext uri="{FF2B5EF4-FFF2-40B4-BE49-F238E27FC236}">
                <a16:creationId xmlns:a16="http://schemas.microsoft.com/office/drawing/2014/main" xmlns="" id="{7FB1D56F-CF77-654C-8454-6C38F05175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8144" y="327025"/>
            <a:ext cx="2737156" cy="1760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52AE382F-9570-5348-B9D2-3A938E138D34}"/>
              </a:ext>
            </a:extLst>
          </p:cNvPr>
          <p:cNvGrpSpPr/>
          <p:nvPr/>
        </p:nvGrpSpPr>
        <p:grpSpPr>
          <a:xfrm>
            <a:off x="2895600" y="560638"/>
            <a:ext cx="3263900" cy="745291"/>
            <a:chOff x="5226031" y="5953958"/>
            <a:chExt cx="3263900" cy="745291"/>
          </a:xfrm>
        </p:grpSpPr>
        <p:pic>
          <p:nvPicPr>
            <p:cNvPr id="2054" name="Picture 6" descr="Imperial College Healthcare Logo">
              <a:extLst>
                <a:ext uri="{FF2B5EF4-FFF2-40B4-BE49-F238E27FC236}">
                  <a16:creationId xmlns:a16="http://schemas.microsoft.com/office/drawing/2014/main" xmlns="" id="{6F643797-3CE0-5745-B9DD-BF493DCD2C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6031" y="6013449"/>
              <a:ext cx="3263900" cy="685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98389731-AE63-3D44-A45E-F4A49D3C5F2B}"/>
                </a:ext>
              </a:extLst>
            </p:cNvPr>
            <p:cNvSpPr txBox="1"/>
            <p:nvPr/>
          </p:nvSpPr>
          <p:spPr>
            <a:xfrm>
              <a:off x="5550795" y="5953958"/>
              <a:ext cx="9925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ICHNT</a:t>
              </a:r>
              <a:r>
                <a:rPr lang="en-US" dirty="0"/>
                <a:t> =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DF30AA95-5CFF-6D49-9B6D-7FA5FED4BF5B}"/>
              </a:ext>
            </a:extLst>
          </p:cNvPr>
          <p:cNvGrpSpPr/>
          <p:nvPr/>
        </p:nvGrpSpPr>
        <p:grpSpPr>
          <a:xfrm>
            <a:off x="6616928" y="133831"/>
            <a:ext cx="2113787" cy="1433534"/>
            <a:chOff x="7050919" y="126801"/>
            <a:chExt cx="2113787" cy="1433534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C1EA9E54-45B9-F64F-A233-C38F503A502E}"/>
                </a:ext>
              </a:extLst>
            </p:cNvPr>
            <p:cNvSpPr txBox="1"/>
            <p:nvPr/>
          </p:nvSpPr>
          <p:spPr>
            <a:xfrm>
              <a:off x="7050919" y="658902"/>
              <a:ext cx="7873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/>
                <a:t>PHE = </a:t>
              </a:r>
            </a:p>
          </p:txBody>
        </p:sp>
        <p:pic>
          <p:nvPicPr>
            <p:cNvPr id="1030" name="Picture 6" descr="Image result for phe image">
              <a:extLst>
                <a:ext uri="{FF2B5EF4-FFF2-40B4-BE49-F238E27FC236}">
                  <a16:creationId xmlns:a16="http://schemas.microsoft.com/office/drawing/2014/main" xmlns="" id="{7C8DD573-F195-3F4A-8B4D-E1A798C04F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1172" y="126801"/>
              <a:ext cx="1433534" cy="14335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xmlns="" id="{686C4570-1C93-CC4B-853F-366924A5BC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0284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421B925-C7A2-FB47-8F50-BF4839844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Acronyms…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E2D8F41-7B6C-0545-AD6B-F8B43B34ED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700" y="1828800"/>
            <a:ext cx="7449534" cy="448786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CRE</a:t>
            </a:r>
            <a:r>
              <a:rPr lang="en-US" dirty="0"/>
              <a:t> = carbapenem-resistant Enterobacteriaceae</a:t>
            </a:r>
          </a:p>
          <a:p>
            <a:pPr lvl="1"/>
            <a:r>
              <a:rPr lang="en-US" dirty="0"/>
              <a:t>Resistant by any mechanism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xmlns="" id="{02ABF091-9AC8-1740-979C-73FE5D60DEDE}"/>
              </a:ext>
            </a:extLst>
          </p:cNvPr>
          <p:cNvSpPr/>
          <p:nvPr/>
        </p:nvSpPr>
        <p:spPr>
          <a:xfrm>
            <a:off x="8619364" y="3688355"/>
            <a:ext cx="2472744" cy="2086378"/>
          </a:xfrm>
          <a:prstGeom prst="ellipse">
            <a:avLst/>
          </a:prstGeom>
          <a:solidFill>
            <a:schemeClr val="accent1">
              <a:alpha val="2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E94AB0C-BFAD-F647-8CBB-1E5683C15D71}"/>
              </a:ext>
            </a:extLst>
          </p:cNvPr>
          <p:cNvSpPr txBox="1"/>
          <p:nvPr/>
        </p:nvSpPr>
        <p:spPr>
          <a:xfrm>
            <a:off x="8619364" y="3596043"/>
            <a:ext cx="54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CRE</a:t>
            </a:r>
          </a:p>
        </p:txBody>
      </p:sp>
      <p:pic>
        <p:nvPicPr>
          <p:cNvPr id="2052" name="Picture 4" descr="Image result for acronym warning">
            <a:extLst>
              <a:ext uri="{FF2B5EF4-FFF2-40B4-BE49-F238E27FC236}">
                <a16:creationId xmlns:a16="http://schemas.microsoft.com/office/drawing/2014/main" xmlns="" id="{7FB1D56F-CF77-654C-8454-6C38F05175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8144" y="327025"/>
            <a:ext cx="2737156" cy="1760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52AE382F-9570-5348-B9D2-3A938E138D34}"/>
              </a:ext>
            </a:extLst>
          </p:cNvPr>
          <p:cNvGrpSpPr/>
          <p:nvPr/>
        </p:nvGrpSpPr>
        <p:grpSpPr>
          <a:xfrm>
            <a:off x="2895600" y="560638"/>
            <a:ext cx="3263900" cy="745291"/>
            <a:chOff x="5226031" y="5953958"/>
            <a:chExt cx="3263900" cy="745291"/>
          </a:xfrm>
        </p:grpSpPr>
        <p:pic>
          <p:nvPicPr>
            <p:cNvPr id="2054" name="Picture 6" descr="Imperial College Healthcare Logo">
              <a:extLst>
                <a:ext uri="{FF2B5EF4-FFF2-40B4-BE49-F238E27FC236}">
                  <a16:creationId xmlns:a16="http://schemas.microsoft.com/office/drawing/2014/main" xmlns="" id="{6F643797-3CE0-5745-B9DD-BF493DCD2C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6031" y="6013449"/>
              <a:ext cx="3263900" cy="685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98389731-AE63-3D44-A45E-F4A49D3C5F2B}"/>
                </a:ext>
              </a:extLst>
            </p:cNvPr>
            <p:cNvSpPr txBox="1"/>
            <p:nvPr/>
          </p:nvSpPr>
          <p:spPr>
            <a:xfrm>
              <a:off x="5550795" y="5953958"/>
              <a:ext cx="9925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ICHNT</a:t>
              </a:r>
              <a:r>
                <a:rPr lang="en-US" dirty="0"/>
                <a:t> =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DF30AA95-5CFF-6D49-9B6D-7FA5FED4BF5B}"/>
              </a:ext>
            </a:extLst>
          </p:cNvPr>
          <p:cNvGrpSpPr/>
          <p:nvPr/>
        </p:nvGrpSpPr>
        <p:grpSpPr>
          <a:xfrm>
            <a:off x="6616928" y="133831"/>
            <a:ext cx="2113787" cy="1433534"/>
            <a:chOff x="7050919" y="126801"/>
            <a:chExt cx="2113787" cy="1433534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C1EA9E54-45B9-F64F-A233-C38F503A502E}"/>
                </a:ext>
              </a:extLst>
            </p:cNvPr>
            <p:cNvSpPr txBox="1"/>
            <p:nvPr/>
          </p:nvSpPr>
          <p:spPr>
            <a:xfrm>
              <a:off x="7050919" y="658902"/>
              <a:ext cx="7873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/>
                <a:t>PHE = </a:t>
              </a:r>
            </a:p>
          </p:txBody>
        </p:sp>
        <p:pic>
          <p:nvPicPr>
            <p:cNvPr id="1030" name="Picture 6" descr="Image result for phe image">
              <a:extLst>
                <a:ext uri="{FF2B5EF4-FFF2-40B4-BE49-F238E27FC236}">
                  <a16:creationId xmlns:a16="http://schemas.microsoft.com/office/drawing/2014/main" xmlns="" id="{7C8DD573-F195-3F4A-8B4D-E1A798C04F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1172" y="126801"/>
              <a:ext cx="1433534" cy="14335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84629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421B925-C7A2-FB47-8F50-BF4839844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Acronyms…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E2D8F41-7B6C-0545-AD6B-F8B43B34ED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700" y="1828800"/>
            <a:ext cx="7449534" cy="448786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CRE</a:t>
            </a:r>
            <a:r>
              <a:rPr lang="en-US" dirty="0"/>
              <a:t> = carbapenem-resistant Enterobacteriaceae</a:t>
            </a:r>
          </a:p>
          <a:p>
            <a:pPr lvl="1"/>
            <a:r>
              <a:rPr lang="en-US" dirty="0"/>
              <a:t>Resistant by any mechanism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b="1" dirty="0"/>
              <a:t>CP-CRE</a:t>
            </a:r>
            <a:r>
              <a:rPr lang="en-US" dirty="0"/>
              <a:t> = </a:t>
            </a:r>
            <a:r>
              <a:rPr lang="en-US" u="sng" dirty="0"/>
              <a:t>carbapenemase</a:t>
            </a:r>
            <a:r>
              <a:rPr lang="en-US" dirty="0"/>
              <a:t>-producing CRE</a:t>
            </a:r>
          </a:p>
          <a:p>
            <a:pPr lvl="1"/>
            <a:r>
              <a:rPr lang="en-US" dirty="0"/>
              <a:t>Resistant to carbapenems by the production of carbapenemases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xmlns="" id="{02ABF091-9AC8-1740-979C-73FE5D60DEDE}"/>
              </a:ext>
            </a:extLst>
          </p:cNvPr>
          <p:cNvSpPr/>
          <p:nvPr/>
        </p:nvSpPr>
        <p:spPr>
          <a:xfrm>
            <a:off x="8619364" y="3688355"/>
            <a:ext cx="2472744" cy="2086378"/>
          </a:xfrm>
          <a:prstGeom prst="ellipse">
            <a:avLst/>
          </a:prstGeom>
          <a:solidFill>
            <a:schemeClr val="accent1">
              <a:alpha val="2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xmlns="" id="{EDA26DB5-79BF-0247-BCE5-94EE901F9BC2}"/>
              </a:ext>
            </a:extLst>
          </p:cNvPr>
          <p:cNvSpPr/>
          <p:nvPr/>
        </p:nvSpPr>
        <p:spPr>
          <a:xfrm>
            <a:off x="8783392" y="4057687"/>
            <a:ext cx="1880316" cy="1717046"/>
          </a:xfrm>
          <a:prstGeom prst="ellipse">
            <a:avLst/>
          </a:prstGeom>
          <a:solidFill>
            <a:schemeClr val="accent1">
              <a:alpha val="5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EA29463-98B4-8D4B-B2EB-4FD5B986CF5A}"/>
              </a:ext>
            </a:extLst>
          </p:cNvPr>
          <p:cNvSpPr txBox="1"/>
          <p:nvPr/>
        </p:nvSpPr>
        <p:spPr>
          <a:xfrm>
            <a:off x="9197538" y="4678432"/>
            <a:ext cx="859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CP-CRE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E94AB0C-BFAD-F647-8CBB-1E5683C15D71}"/>
              </a:ext>
            </a:extLst>
          </p:cNvPr>
          <p:cNvSpPr txBox="1"/>
          <p:nvPr/>
        </p:nvSpPr>
        <p:spPr>
          <a:xfrm>
            <a:off x="8619364" y="3596043"/>
            <a:ext cx="54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CRE</a:t>
            </a:r>
          </a:p>
        </p:txBody>
      </p:sp>
      <p:pic>
        <p:nvPicPr>
          <p:cNvPr id="2052" name="Picture 4" descr="Image result for acronym warning">
            <a:extLst>
              <a:ext uri="{FF2B5EF4-FFF2-40B4-BE49-F238E27FC236}">
                <a16:creationId xmlns:a16="http://schemas.microsoft.com/office/drawing/2014/main" xmlns="" id="{7FB1D56F-CF77-654C-8454-6C38F05175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8144" y="327025"/>
            <a:ext cx="2737156" cy="1760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52AE382F-9570-5348-B9D2-3A938E138D34}"/>
              </a:ext>
            </a:extLst>
          </p:cNvPr>
          <p:cNvGrpSpPr/>
          <p:nvPr/>
        </p:nvGrpSpPr>
        <p:grpSpPr>
          <a:xfrm>
            <a:off x="2895600" y="560638"/>
            <a:ext cx="3263900" cy="745291"/>
            <a:chOff x="5226031" y="5953958"/>
            <a:chExt cx="3263900" cy="745291"/>
          </a:xfrm>
        </p:grpSpPr>
        <p:pic>
          <p:nvPicPr>
            <p:cNvPr id="2054" name="Picture 6" descr="Imperial College Healthcare Logo">
              <a:extLst>
                <a:ext uri="{FF2B5EF4-FFF2-40B4-BE49-F238E27FC236}">
                  <a16:creationId xmlns:a16="http://schemas.microsoft.com/office/drawing/2014/main" xmlns="" id="{6F643797-3CE0-5745-B9DD-BF493DCD2C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6031" y="6013449"/>
              <a:ext cx="3263900" cy="685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98389731-AE63-3D44-A45E-F4A49D3C5F2B}"/>
                </a:ext>
              </a:extLst>
            </p:cNvPr>
            <p:cNvSpPr txBox="1"/>
            <p:nvPr/>
          </p:nvSpPr>
          <p:spPr>
            <a:xfrm>
              <a:off x="5550795" y="5953958"/>
              <a:ext cx="9925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ICHNT</a:t>
              </a:r>
              <a:r>
                <a:rPr lang="en-US" dirty="0"/>
                <a:t> =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DF30AA95-5CFF-6D49-9B6D-7FA5FED4BF5B}"/>
              </a:ext>
            </a:extLst>
          </p:cNvPr>
          <p:cNvGrpSpPr/>
          <p:nvPr/>
        </p:nvGrpSpPr>
        <p:grpSpPr>
          <a:xfrm>
            <a:off x="6616928" y="133831"/>
            <a:ext cx="2113787" cy="1433534"/>
            <a:chOff x="7050919" y="126801"/>
            <a:chExt cx="2113787" cy="1433534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C1EA9E54-45B9-F64F-A233-C38F503A502E}"/>
                </a:ext>
              </a:extLst>
            </p:cNvPr>
            <p:cNvSpPr txBox="1"/>
            <p:nvPr/>
          </p:nvSpPr>
          <p:spPr>
            <a:xfrm>
              <a:off x="7050919" y="658902"/>
              <a:ext cx="7873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/>
                <a:t>PHE = </a:t>
              </a:r>
            </a:p>
          </p:txBody>
        </p:sp>
        <p:pic>
          <p:nvPicPr>
            <p:cNvPr id="1030" name="Picture 6" descr="Image result for phe image">
              <a:extLst>
                <a:ext uri="{FF2B5EF4-FFF2-40B4-BE49-F238E27FC236}">
                  <a16:creationId xmlns:a16="http://schemas.microsoft.com/office/drawing/2014/main" xmlns="" id="{7C8DD573-F195-3F4A-8B4D-E1A798C04F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1172" y="126801"/>
              <a:ext cx="1433534" cy="14335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51924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421B925-C7A2-FB47-8F50-BF4839844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Acronyms…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E2D8F41-7B6C-0545-AD6B-F8B43B34ED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700" y="1828800"/>
            <a:ext cx="7449534" cy="448786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CRE</a:t>
            </a:r>
            <a:r>
              <a:rPr lang="en-US" dirty="0"/>
              <a:t> = carbapenem-resistant Enterobacteriaceae</a:t>
            </a:r>
          </a:p>
          <a:p>
            <a:pPr lvl="1"/>
            <a:r>
              <a:rPr lang="en-US" dirty="0"/>
              <a:t>Resistant by any mechanism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b="1" dirty="0"/>
              <a:t>CP-CRE</a:t>
            </a:r>
            <a:r>
              <a:rPr lang="en-US" dirty="0"/>
              <a:t> = </a:t>
            </a:r>
            <a:r>
              <a:rPr lang="en-US" u="sng" dirty="0"/>
              <a:t>carbapenemase</a:t>
            </a:r>
            <a:r>
              <a:rPr lang="en-US" dirty="0"/>
              <a:t>-producing CRE</a:t>
            </a:r>
          </a:p>
          <a:p>
            <a:pPr lvl="1"/>
            <a:r>
              <a:rPr lang="en-US" dirty="0"/>
              <a:t>Resistant to carbapenems by the production of carbapenemases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NCP-CRE</a:t>
            </a:r>
            <a:r>
              <a:rPr lang="en-US" dirty="0"/>
              <a:t> = </a:t>
            </a:r>
            <a:r>
              <a:rPr lang="en-US" u="sng" dirty="0"/>
              <a:t>non-carbapenemase</a:t>
            </a:r>
            <a:r>
              <a:rPr lang="en-US" dirty="0"/>
              <a:t>-producing CRE</a:t>
            </a:r>
          </a:p>
          <a:p>
            <a:pPr lvl="1"/>
            <a:r>
              <a:rPr lang="en-US" dirty="0"/>
              <a:t>Resistant to carbapenems not through the production of carbapenemases</a:t>
            </a:r>
          </a:p>
          <a:p>
            <a:pPr lvl="1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xmlns="" id="{02ABF091-9AC8-1740-979C-73FE5D60DEDE}"/>
              </a:ext>
            </a:extLst>
          </p:cNvPr>
          <p:cNvSpPr/>
          <p:nvPr/>
        </p:nvSpPr>
        <p:spPr>
          <a:xfrm>
            <a:off x="8619364" y="3688355"/>
            <a:ext cx="2472744" cy="2086378"/>
          </a:xfrm>
          <a:prstGeom prst="ellipse">
            <a:avLst/>
          </a:prstGeom>
          <a:solidFill>
            <a:schemeClr val="accent1">
              <a:alpha val="2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xmlns="" id="{EDA26DB5-79BF-0247-BCE5-94EE901F9BC2}"/>
              </a:ext>
            </a:extLst>
          </p:cNvPr>
          <p:cNvSpPr/>
          <p:nvPr/>
        </p:nvSpPr>
        <p:spPr>
          <a:xfrm>
            <a:off x="8783392" y="4057687"/>
            <a:ext cx="1880316" cy="1717046"/>
          </a:xfrm>
          <a:prstGeom prst="ellipse">
            <a:avLst/>
          </a:prstGeom>
          <a:solidFill>
            <a:schemeClr val="accent1">
              <a:alpha val="5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EA29463-98B4-8D4B-B2EB-4FD5B986CF5A}"/>
              </a:ext>
            </a:extLst>
          </p:cNvPr>
          <p:cNvSpPr txBox="1"/>
          <p:nvPr/>
        </p:nvSpPr>
        <p:spPr>
          <a:xfrm>
            <a:off x="9197538" y="4678432"/>
            <a:ext cx="859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CP-CRE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E94AB0C-BFAD-F647-8CBB-1E5683C15D71}"/>
              </a:ext>
            </a:extLst>
          </p:cNvPr>
          <p:cNvSpPr txBox="1"/>
          <p:nvPr/>
        </p:nvSpPr>
        <p:spPr>
          <a:xfrm>
            <a:off x="8619364" y="3596043"/>
            <a:ext cx="54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CRE</a:t>
            </a:r>
          </a:p>
        </p:txBody>
      </p:sp>
      <p:pic>
        <p:nvPicPr>
          <p:cNvPr id="2052" name="Picture 4" descr="Image result for acronym warning">
            <a:extLst>
              <a:ext uri="{FF2B5EF4-FFF2-40B4-BE49-F238E27FC236}">
                <a16:creationId xmlns:a16="http://schemas.microsoft.com/office/drawing/2014/main" xmlns="" id="{7FB1D56F-CF77-654C-8454-6C38F05175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8144" y="327025"/>
            <a:ext cx="2737156" cy="1760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FE7BE22-5FA6-E84E-986C-1776609A5E08}"/>
              </a:ext>
            </a:extLst>
          </p:cNvPr>
          <p:cNvSpPr txBox="1"/>
          <p:nvPr/>
        </p:nvSpPr>
        <p:spPr>
          <a:xfrm rot="588519">
            <a:off x="9551032" y="3742579"/>
            <a:ext cx="1011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NCP-CRE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52AE382F-9570-5348-B9D2-3A938E138D34}"/>
              </a:ext>
            </a:extLst>
          </p:cNvPr>
          <p:cNvGrpSpPr/>
          <p:nvPr/>
        </p:nvGrpSpPr>
        <p:grpSpPr>
          <a:xfrm>
            <a:off x="2895600" y="560638"/>
            <a:ext cx="3263900" cy="745291"/>
            <a:chOff x="5226031" y="5953958"/>
            <a:chExt cx="3263900" cy="745291"/>
          </a:xfrm>
        </p:grpSpPr>
        <p:pic>
          <p:nvPicPr>
            <p:cNvPr id="2054" name="Picture 6" descr="Imperial College Healthcare Logo">
              <a:extLst>
                <a:ext uri="{FF2B5EF4-FFF2-40B4-BE49-F238E27FC236}">
                  <a16:creationId xmlns:a16="http://schemas.microsoft.com/office/drawing/2014/main" xmlns="" id="{6F643797-3CE0-5745-B9DD-BF493DCD2C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6031" y="6013449"/>
              <a:ext cx="3263900" cy="685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98389731-AE63-3D44-A45E-F4A49D3C5F2B}"/>
                </a:ext>
              </a:extLst>
            </p:cNvPr>
            <p:cNvSpPr txBox="1"/>
            <p:nvPr/>
          </p:nvSpPr>
          <p:spPr>
            <a:xfrm>
              <a:off x="5550795" y="5953958"/>
              <a:ext cx="9925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ICHNT</a:t>
              </a:r>
              <a:r>
                <a:rPr lang="en-US" dirty="0"/>
                <a:t> =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DF30AA95-5CFF-6D49-9B6D-7FA5FED4BF5B}"/>
              </a:ext>
            </a:extLst>
          </p:cNvPr>
          <p:cNvGrpSpPr/>
          <p:nvPr/>
        </p:nvGrpSpPr>
        <p:grpSpPr>
          <a:xfrm>
            <a:off x="6616928" y="133831"/>
            <a:ext cx="2113787" cy="1433534"/>
            <a:chOff x="7050919" y="126801"/>
            <a:chExt cx="2113787" cy="1433534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C1EA9E54-45B9-F64F-A233-C38F503A502E}"/>
                </a:ext>
              </a:extLst>
            </p:cNvPr>
            <p:cNvSpPr txBox="1"/>
            <p:nvPr/>
          </p:nvSpPr>
          <p:spPr>
            <a:xfrm>
              <a:off x="7050919" y="658902"/>
              <a:ext cx="7873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/>
                <a:t>PHE = </a:t>
              </a:r>
            </a:p>
          </p:txBody>
        </p:sp>
        <p:pic>
          <p:nvPicPr>
            <p:cNvPr id="1030" name="Picture 6" descr="Image result for phe image">
              <a:extLst>
                <a:ext uri="{FF2B5EF4-FFF2-40B4-BE49-F238E27FC236}">
                  <a16:creationId xmlns:a16="http://schemas.microsoft.com/office/drawing/2014/main" xmlns="" id="{7C8DD573-F195-3F4A-8B4D-E1A798C04F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1172" y="126801"/>
              <a:ext cx="1433534" cy="14335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254603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77F4584-85F4-3C4F-933F-7C3F17880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we tackle CP-CRE?	</a:t>
            </a:r>
          </a:p>
        </p:txBody>
      </p:sp>
    </p:spTree>
    <p:extLst>
      <p:ext uri="{BB962C8B-B14F-4D97-AF65-F5344CB8AC3E}">
        <p14:creationId xmlns:p14="http://schemas.microsoft.com/office/powerpoint/2010/main" val="125895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77F4584-85F4-3C4F-933F-7C3F17880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we tackle CP-CRE?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73DD633-1C33-AA43-94B7-B63B3F3D28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trike="sngStrike" dirty="0"/>
              <a:t>Decolonization </a:t>
            </a:r>
          </a:p>
          <a:p>
            <a:r>
              <a:rPr lang="en-US" dirty="0"/>
              <a:t>Limited prophylaxis (and treatment) options</a:t>
            </a:r>
          </a:p>
          <a:p>
            <a:r>
              <a:rPr lang="en-US" dirty="0"/>
              <a:t>Prevent transmission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2134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77F4584-85F4-3C4F-933F-7C3F17880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we tackle CP-CRE?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73DD633-1C33-AA43-94B7-B63B3F3D28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trike="sngStrike" dirty="0"/>
              <a:t>Decolonization </a:t>
            </a:r>
          </a:p>
          <a:p>
            <a:r>
              <a:rPr lang="en-US" dirty="0"/>
              <a:t>Limited prophylaxis (and treatment) options</a:t>
            </a:r>
          </a:p>
          <a:p>
            <a:r>
              <a:rPr lang="en-US" dirty="0"/>
              <a:t>Prevent transmission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5" name="Left Arrow Callout 4">
            <a:extLst>
              <a:ext uri="{FF2B5EF4-FFF2-40B4-BE49-F238E27FC236}">
                <a16:creationId xmlns:a16="http://schemas.microsoft.com/office/drawing/2014/main" xmlns="" id="{B6904502-064C-E544-B6C9-03DA89C29295}"/>
              </a:ext>
            </a:extLst>
          </p:cNvPr>
          <p:cNvSpPr/>
          <p:nvPr/>
        </p:nvSpPr>
        <p:spPr>
          <a:xfrm>
            <a:off x="3809779" y="2443182"/>
            <a:ext cx="5372321" cy="630927"/>
          </a:xfrm>
          <a:prstGeom prst="leftArrowCallout">
            <a:avLst>
              <a:gd name="adj1" fmla="val 17295"/>
              <a:gd name="adj2" fmla="val 21255"/>
              <a:gd name="adj3" fmla="val 13299"/>
              <a:gd name="adj4" fmla="val 83064"/>
            </a:avLst>
          </a:prstGeom>
          <a:solidFill>
            <a:srgbClr val="C00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Find who has it and isolate</a:t>
            </a:r>
          </a:p>
        </p:txBody>
      </p:sp>
    </p:spTree>
    <p:extLst>
      <p:ext uri="{BB962C8B-B14F-4D97-AF65-F5344CB8AC3E}">
        <p14:creationId xmlns:p14="http://schemas.microsoft.com/office/powerpoint/2010/main" val="29073660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77F4584-85F4-3C4F-933F-7C3F17880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we tackle CP-CRE?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73DD633-1C33-AA43-94B7-B63B3F3D28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trike="sngStrike" dirty="0"/>
              <a:t>Decolonization </a:t>
            </a:r>
          </a:p>
          <a:p>
            <a:r>
              <a:rPr lang="en-US" dirty="0"/>
              <a:t>Limited prophylaxis (and treatment) options</a:t>
            </a:r>
          </a:p>
          <a:p>
            <a:r>
              <a:rPr lang="en-US" dirty="0"/>
              <a:t>Prevent transmission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ICHNT = universal screening for high-risk specialties since 2015</a:t>
            </a:r>
          </a:p>
          <a:p>
            <a:pPr marL="0" indent="0" algn="ctr">
              <a:buNone/>
            </a:pPr>
            <a:r>
              <a:rPr lang="en-US" dirty="0"/>
              <a:t>BUT various screening methods available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5" name="Left Arrow Callout 4">
            <a:extLst>
              <a:ext uri="{FF2B5EF4-FFF2-40B4-BE49-F238E27FC236}">
                <a16:creationId xmlns:a16="http://schemas.microsoft.com/office/drawing/2014/main" xmlns="" id="{B6904502-064C-E544-B6C9-03DA89C29295}"/>
              </a:ext>
            </a:extLst>
          </p:cNvPr>
          <p:cNvSpPr/>
          <p:nvPr/>
        </p:nvSpPr>
        <p:spPr>
          <a:xfrm>
            <a:off x="3809779" y="2443182"/>
            <a:ext cx="5372321" cy="630927"/>
          </a:xfrm>
          <a:prstGeom prst="leftArrowCallout">
            <a:avLst>
              <a:gd name="adj1" fmla="val 17295"/>
              <a:gd name="adj2" fmla="val 21255"/>
              <a:gd name="adj3" fmla="val 13299"/>
              <a:gd name="adj4" fmla="val 83064"/>
            </a:avLst>
          </a:prstGeom>
          <a:solidFill>
            <a:srgbClr val="C00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Find who has it and isolate</a:t>
            </a:r>
          </a:p>
        </p:txBody>
      </p:sp>
    </p:spTree>
    <p:extLst>
      <p:ext uri="{BB962C8B-B14F-4D97-AF65-F5344CB8AC3E}">
        <p14:creationId xmlns:p14="http://schemas.microsoft.com/office/powerpoint/2010/main" val="27279209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77F4584-85F4-3C4F-933F-7C3F17880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we tackle CP-CRE?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73DD633-1C33-AA43-94B7-B63B3F3D28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trike="sngStrike" dirty="0"/>
              <a:t>Decolonization </a:t>
            </a:r>
          </a:p>
          <a:p>
            <a:r>
              <a:rPr lang="en-US" dirty="0"/>
              <a:t>Limited prophylaxis (and treatment) options</a:t>
            </a:r>
          </a:p>
          <a:p>
            <a:r>
              <a:rPr lang="en-US" dirty="0"/>
              <a:t>Prevent transmission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ICHNT = universal screening for high-risk specialties since 2015</a:t>
            </a:r>
          </a:p>
          <a:p>
            <a:pPr marL="0" indent="0" algn="ctr">
              <a:buNone/>
            </a:pPr>
            <a:r>
              <a:rPr lang="en-US" dirty="0"/>
              <a:t>BUT various screening methods available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5" name="Left Arrow Callout 4">
            <a:extLst>
              <a:ext uri="{FF2B5EF4-FFF2-40B4-BE49-F238E27FC236}">
                <a16:creationId xmlns:a16="http://schemas.microsoft.com/office/drawing/2014/main" xmlns="" id="{B6904502-064C-E544-B6C9-03DA89C29295}"/>
              </a:ext>
            </a:extLst>
          </p:cNvPr>
          <p:cNvSpPr/>
          <p:nvPr/>
        </p:nvSpPr>
        <p:spPr>
          <a:xfrm>
            <a:off x="3809779" y="2443182"/>
            <a:ext cx="5372321" cy="630927"/>
          </a:xfrm>
          <a:prstGeom prst="leftArrowCallout">
            <a:avLst>
              <a:gd name="adj1" fmla="val 17295"/>
              <a:gd name="adj2" fmla="val 21255"/>
              <a:gd name="adj3" fmla="val 13299"/>
              <a:gd name="adj4" fmla="val 83064"/>
            </a:avLst>
          </a:prstGeom>
          <a:solidFill>
            <a:srgbClr val="C00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Find who has it and isolate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B4E1F4A-6B1B-674E-9E22-6A3E5A45AD02}"/>
              </a:ext>
            </a:extLst>
          </p:cNvPr>
          <p:cNvSpPr/>
          <p:nvPr/>
        </p:nvSpPr>
        <p:spPr>
          <a:xfrm>
            <a:off x="0" y="5551676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US" sz="2800" b="1" dirty="0">
                <a:solidFill>
                  <a:srgbClr val="C00000"/>
                </a:solidFill>
              </a:rPr>
              <a:t>QN: What algorithm should ICHNT use for CP-CRE screening? </a:t>
            </a:r>
          </a:p>
        </p:txBody>
      </p:sp>
    </p:spTree>
    <p:extLst>
      <p:ext uri="{BB962C8B-B14F-4D97-AF65-F5344CB8AC3E}">
        <p14:creationId xmlns:p14="http://schemas.microsoft.com/office/powerpoint/2010/main" val="3320402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Modelling</a:t>
            </a:r>
            <a:r>
              <a:rPr lang="en-GB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761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Modelling</a:t>
            </a:r>
            <a:r>
              <a:rPr lang="en-GB" dirty="0"/>
              <a:t> 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34C27B9-70B1-4248-895A-B8F2FCFBD872}"/>
              </a:ext>
            </a:extLst>
          </p:cNvPr>
          <p:cNvSpPr txBox="1"/>
          <p:nvPr/>
        </p:nvSpPr>
        <p:spPr>
          <a:xfrm>
            <a:off x="392958" y="3700716"/>
            <a:ext cx="12423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Informed by ICHNT data</a:t>
            </a:r>
          </a:p>
        </p:txBody>
      </p:sp>
    </p:spTree>
    <p:extLst>
      <p:ext uri="{BB962C8B-B14F-4D97-AF65-F5344CB8AC3E}">
        <p14:creationId xmlns:p14="http://schemas.microsoft.com/office/powerpoint/2010/main" val="40461082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2C98D733-8ED7-AE4C-BA7E-62467BDFD896}"/>
              </a:ext>
            </a:extLst>
          </p:cNvPr>
          <p:cNvGrpSpPr/>
          <p:nvPr/>
        </p:nvGrpSpPr>
        <p:grpSpPr>
          <a:xfrm>
            <a:off x="2098259" y="1828801"/>
            <a:ext cx="7515237" cy="4680468"/>
            <a:chOff x="2098259" y="1828801"/>
            <a:chExt cx="7515237" cy="468046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xmlns="" id="{05AF45AD-0582-004D-87F9-821668CEACFF}"/>
                </a:ext>
              </a:extLst>
            </p:cNvPr>
            <p:cNvGrpSpPr/>
            <p:nvPr/>
          </p:nvGrpSpPr>
          <p:grpSpPr>
            <a:xfrm>
              <a:off x="2098259" y="1828801"/>
              <a:ext cx="7515237" cy="4407787"/>
              <a:chOff x="2098259" y="1828801"/>
              <a:chExt cx="7515237" cy="4407787"/>
            </a:xfrm>
          </p:grpSpPr>
          <p:pic>
            <p:nvPicPr>
              <p:cNvPr id="4" name="Picture 3" descr="Macintosh HD:Users:gmknight:Dropbox:Imperial:Elie:model_structure.pdf"/>
              <p:cNvPicPr/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958" t="9113" r="6744" b="5444"/>
              <a:stretch/>
            </p:blipFill>
            <p:spPr bwMode="auto">
              <a:xfrm>
                <a:off x="2578504" y="1828801"/>
                <a:ext cx="7034992" cy="4273665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5CC1E2D4-E12F-FB41-A090-82EE7185F43D}"/>
                  </a:ext>
                </a:extLst>
              </p:cNvPr>
              <p:cNvSpPr txBox="1"/>
              <p:nvPr/>
            </p:nvSpPr>
            <p:spPr>
              <a:xfrm>
                <a:off x="2098259" y="5590257"/>
                <a:ext cx="2426370" cy="64633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i="1" dirty="0">
                    <a:solidFill>
                      <a:schemeClr val="accent5">
                        <a:lumMod val="75000"/>
                      </a:schemeClr>
                    </a:solidFill>
                  </a:rPr>
                  <a:t>Number of beds </a:t>
                </a:r>
              </a:p>
              <a:p>
                <a:pPr algn="ctr"/>
                <a:r>
                  <a:rPr lang="en-US" i="1" dirty="0"/>
                  <a:t>(depends on ward type)</a:t>
                </a: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D6243277-F0E3-7043-B72C-819C5656CCCC}"/>
                </a:ext>
              </a:extLst>
            </p:cNvPr>
            <p:cNvSpPr txBox="1"/>
            <p:nvPr/>
          </p:nvSpPr>
          <p:spPr>
            <a:xfrm>
              <a:off x="4422810" y="5585939"/>
              <a:ext cx="2754407" cy="92333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i="1" dirty="0"/>
                <a:t>Exit rate</a:t>
              </a:r>
            </a:p>
            <a:p>
              <a:pPr algn="ctr"/>
              <a:r>
                <a:rPr lang="en-US" i="1" dirty="0"/>
                <a:t>(depends on </a:t>
              </a:r>
              <a:r>
                <a:rPr lang="en-US" i="1" dirty="0">
                  <a:solidFill>
                    <a:schemeClr val="accent5">
                      <a:lumMod val="75000"/>
                    </a:schemeClr>
                  </a:solidFill>
                </a:rPr>
                <a:t>length of stay</a:t>
              </a:r>
              <a:r>
                <a:rPr lang="en-US" i="1" dirty="0"/>
                <a:t>, </a:t>
              </a:r>
            </a:p>
            <a:p>
              <a:pPr algn="ctr"/>
              <a:r>
                <a:rPr lang="en-US" i="1" dirty="0"/>
                <a:t>assume ward always full)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Modelling</a:t>
            </a:r>
            <a:r>
              <a:rPr lang="en-GB" dirty="0"/>
              <a:t>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784035" y="2161311"/>
            <a:ext cx="1172824" cy="9010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7469729" y="1140032"/>
            <a:ext cx="4593249" cy="51213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7177217" y="3688080"/>
            <a:ext cx="4275191" cy="2573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D981370-D145-384B-9F54-19BE5CAC8E69}"/>
              </a:ext>
            </a:extLst>
          </p:cNvPr>
          <p:cNvSpPr txBox="1"/>
          <p:nvPr/>
        </p:nvSpPr>
        <p:spPr>
          <a:xfrm>
            <a:off x="392958" y="3700716"/>
            <a:ext cx="12423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Informed by ICHNT data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02CECECF-DC7E-D446-8ABD-CBC2299690D4}"/>
              </a:ext>
            </a:extLst>
          </p:cNvPr>
          <p:cNvGrpSpPr/>
          <p:nvPr/>
        </p:nvGrpSpPr>
        <p:grpSpPr>
          <a:xfrm>
            <a:off x="4493899" y="1298358"/>
            <a:ext cx="5361309" cy="5335623"/>
            <a:chOff x="4516123" y="1240706"/>
            <a:chExt cx="5361309" cy="5335623"/>
          </a:xfrm>
        </p:grpSpPr>
        <p:sp>
          <p:nvSpPr>
            <p:cNvPr id="16" name="Rectangle 15"/>
            <p:cNvSpPr/>
            <p:nvPr/>
          </p:nvSpPr>
          <p:spPr>
            <a:xfrm>
              <a:off x="4986206" y="1240706"/>
              <a:ext cx="4891226" cy="51597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xmlns="" id="{CE72A61A-6226-FF45-A1AE-878450D10CAD}"/>
                </a:ext>
              </a:extLst>
            </p:cNvPr>
            <p:cNvSpPr/>
            <p:nvPr/>
          </p:nvSpPr>
          <p:spPr>
            <a:xfrm>
              <a:off x="4516123" y="5742255"/>
              <a:ext cx="4256829" cy="8340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BE1E2B4A-FA8E-D144-B686-D0C2B15A255A}"/>
              </a:ext>
            </a:extLst>
          </p:cNvPr>
          <p:cNvSpPr/>
          <p:nvPr/>
        </p:nvSpPr>
        <p:spPr>
          <a:xfrm>
            <a:off x="5542498" y="6400411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GB" sz="1200" b="1" dirty="0">
                <a:solidFill>
                  <a:schemeClr val="bg1">
                    <a:lumMod val="50000"/>
                  </a:schemeClr>
                </a:solidFill>
              </a:rPr>
              <a:t>(Knight, GM et al., under review)</a:t>
            </a:r>
          </a:p>
        </p:txBody>
      </p:sp>
      <p:pic>
        <p:nvPicPr>
          <p:cNvPr id="33" name="Picture 32" descr="Macintosh HD:Users:gmknight:Dropbox:Imperial:Elie:model_structure.pdf">
            <a:extLst>
              <a:ext uri="{FF2B5EF4-FFF2-40B4-BE49-F238E27FC236}">
                <a16:creationId xmlns:a16="http://schemas.microsoft.com/office/drawing/2014/main" xmlns="" id="{A49998F4-67B7-274A-B08C-68183CAACBE9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0" t="34137" r="83259" b="51416"/>
          <a:stretch/>
        </p:blipFill>
        <p:spPr bwMode="auto">
          <a:xfrm>
            <a:off x="2859622" y="3074468"/>
            <a:ext cx="544071" cy="72260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2825594" y="3079895"/>
            <a:ext cx="612129" cy="6887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6327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2C98D733-8ED7-AE4C-BA7E-62467BDFD896}"/>
              </a:ext>
            </a:extLst>
          </p:cNvPr>
          <p:cNvGrpSpPr/>
          <p:nvPr/>
        </p:nvGrpSpPr>
        <p:grpSpPr>
          <a:xfrm>
            <a:off x="2098259" y="1828801"/>
            <a:ext cx="7515237" cy="4680468"/>
            <a:chOff x="2098259" y="1828801"/>
            <a:chExt cx="7515237" cy="468046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xmlns="" id="{05AF45AD-0582-004D-87F9-821668CEACFF}"/>
                </a:ext>
              </a:extLst>
            </p:cNvPr>
            <p:cNvGrpSpPr/>
            <p:nvPr/>
          </p:nvGrpSpPr>
          <p:grpSpPr>
            <a:xfrm>
              <a:off x="2098259" y="1828801"/>
              <a:ext cx="7515237" cy="4407787"/>
              <a:chOff x="2098259" y="1828801"/>
              <a:chExt cx="7515237" cy="4407787"/>
            </a:xfrm>
          </p:grpSpPr>
          <p:pic>
            <p:nvPicPr>
              <p:cNvPr id="4" name="Picture 3" descr="Macintosh HD:Users:gmknight:Dropbox:Imperial:Elie:model_structure.pdf"/>
              <p:cNvPicPr/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958" t="9113" r="6744" b="5444"/>
              <a:stretch/>
            </p:blipFill>
            <p:spPr bwMode="auto">
              <a:xfrm>
                <a:off x="2578504" y="1828801"/>
                <a:ext cx="7034992" cy="4273665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5CC1E2D4-E12F-FB41-A090-82EE7185F43D}"/>
                  </a:ext>
                </a:extLst>
              </p:cNvPr>
              <p:cNvSpPr txBox="1"/>
              <p:nvPr/>
            </p:nvSpPr>
            <p:spPr>
              <a:xfrm>
                <a:off x="2098259" y="5590257"/>
                <a:ext cx="2426370" cy="64633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i="1" dirty="0">
                    <a:solidFill>
                      <a:schemeClr val="accent5">
                        <a:lumMod val="75000"/>
                      </a:schemeClr>
                    </a:solidFill>
                  </a:rPr>
                  <a:t>Number of beds </a:t>
                </a:r>
              </a:p>
              <a:p>
                <a:pPr algn="ctr"/>
                <a:r>
                  <a:rPr lang="en-US" i="1" dirty="0"/>
                  <a:t>(depends on ward type)</a:t>
                </a: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D6243277-F0E3-7043-B72C-819C5656CCCC}"/>
                </a:ext>
              </a:extLst>
            </p:cNvPr>
            <p:cNvSpPr txBox="1"/>
            <p:nvPr/>
          </p:nvSpPr>
          <p:spPr>
            <a:xfrm>
              <a:off x="4422810" y="5585939"/>
              <a:ext cx="2754407" cy="92333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i="1" dirty="0"/>
                <a:t>Exit rate</a:t>
              </a:r>
            </a:p>
            <a:p>
              <a:pPr algn="ctr"/>
              <a:r>
                <a:rPr lang="en-US" i="1" dirty="0"/>
                <a:t>(depends on </a:t>
              </a:r>
              <a:r>
                <a:rPr lang="en-US" i="1" dirty="0">
                  <a:solidFill>
                    <a:schemeClr val="accent5">
                      <a:lumMod val="75000"/>
                    </a:schemeClr>
                  </a:solidFill>
                </a:rPr>
                <a:t>length of stay</a:t>
              </a:r>
              <a:r>
                <a:rPr lang="en-US" i="1" dirty="0"/>
                <a:t>, </a:t>
              </a:r>
            </a:p>
            <a:p>
              <a:pPr algn="ctr"/>
              <a:r>
                <a:rPr lang="en-US" i="1" dirty="0"/>
                <a:t>assume ward always full)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Modelling</a:t>
            </a:r>
            <a:r>
              <a:rPr lang="en-GB" dirty="0"/>
              <a:t>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784035" y="2161311"/>
            <a:ext cx="1172824" cy="9010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2975956" y="2805871"/>
            <a:ext cx="66502" cy="2565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745726" y="1605542"/>
            <a:ext cx="1865062" cy="120032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Incoming patients</a:t>
            </a:r>
          </a:p>
          <a:p>
            <a:r>
              <a:rPr lang="en-US" dirty="0"/>
              <a:t>Susceptible (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98%</a:t>
            </a:r>
            <a:r>
              <a:rPr lang="en-US" dirty="0"/>
              <a:t>)</a:t>
            </a:r>
          </a:p>
          <a:p>
            <a:r>
              <a:rPr lang="en-US" dirty="0"/>
              <a:t>CP-CRE (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1.6%</a:t>
            </a:r>
            <a:r>
              <a:rPr lang="en-US" dirty="0"/>
              <a:t>)</a:t>
            </a:r>
          </a:p>
          <a:p>
            <a:r>
              <a:rPr lang="en-US" dirty="0"/>
              <a:t>NCP-CRE (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0.4%</a:t>
            </a:r>
            <a:r>
              <a:rPr lang="en-US" dirty="0"/>
              <a:t>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469729" y="1140032"/>
            <a:ext cx="4593249" cy="51213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7177217" y="3688080"/>
            <a:ext cx="4275191" cy="2573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D981370-D145-384B-9F54-19BE5CAC8E69}"/>
              </a:ext>
            </a:extLst>
          </p:cNvPr>
          <p:cNvSpPr txBox="1"/>
          <p:nvPr/>
        </p:nvSpPr>
        <p:spPr>
          <a:xfrm>
            <a:off x="392958" y="3700716"/>
            <a:ext cx="12423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Informed by ICHNT data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02CECECF-DC7E-D446-8ABD-CBC2299690D4}"/>
              </a:ext>
            </a:extLst>
          </p:cNvPr>
          <p:cNvGrpSpPr/>
          <p:nvPr/>
        </p:nvGrpSpPr>
        <p:grpSpPr>
          <a:xfrm>
            <a:off x="4493899" y="1298358"/>
            <a:ext cx="5361309" cy="5335623"/>
            <a:chOff x="4516123" y="1240706"/>
            <a:chExt cx="5361309" cy="5335623"/>
          </a:xfrm>
        </p:grpSpPr>
        <p:sp>
          <p:nvSpPr>
            <p:cNvPr id="16" name="Rectangle 15"/>
            <p:cNvSpPr/>
            <p:nvPr/>
          </p:nvSpPr>
          <p:spPr>
            <a:xfrm>
              <a:off x="4986206" y="1240706"/>
              <a:ext cx="4891226" cy="51597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xmlns="" id="{CE72A61A-6226-FF45-A1AE-878450D10CAD}"/>
                </a:ext>
              </a:extLst>
            </p:cNvPr>
            <p:cNvSpPr/>
            <p:nvPr/>
          </p:nvSpPr>
          <p:spPr>
            <a:xfrm>
              <a:off x="4516123" y="5742255"/>
              <a:ext cx="4256829" cy="8340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BE1E2B4A-FA8E-D144-B686-D0C2B15A255A}"/>
              </a:ext>
            </a:extLst>
          </p:cNvPr>
          <p:cNvSpPr/>
          <p:nvPr/>
        </p:nvSpPr>
        <p:spPr>
          <a:xfrm>
            <a:off x="5542498" y="6400411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GB" sz="1200" b="1" dirty="0">
                <a:solidFill>
                  <a:schemeClr val="bg1">
                    <a:lumMod val="50000"/>
                  </a:schemeClr>
                </a:solidFill>
              </a:rPr>
              <a:t>(Knight, GM et al., under review)</a:t>
            </a:r>
          </a:p>
        </p:txBody>
      </p:sp>
      <p:pic>
        <p:nvPicPr>
          <p:cNvPr id="33" name="Picture 32" descr="Macintosh HD:Users:gmknight:Dropbox:Imperial:Elie:model_structure.pdf">
            <a:extLst>
              <a:ext uri="{FF2B5EF4-FFF2-40B4-BE49-F238E27FC236}">
                <a16:creationId xmlns:a16="http://schemas.microsoft.com/office/drawing/2014/main" xmlns="" id="{A49998F4-67B7-274A-B08C-68183CAACBE9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0" t="34137" r="83259" b="51416"/>
          <a:stretch/>
        </p:blipFill>
        <p:spPr bwMode="auto">
          <a:xfrm>
            <a:off x="2859622" y="3074468"/>
            <a:ext cx="544071" cy="72260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864493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2C98D733-8ED7-AE4C-BA7E-62467BDFD896}"/>
              </a:ext>
            </a:extLst>
          </p:cNvPr>
          <p:cNvGrpSpPr/>
          <p:nvPr/>
        </p:nvGrpSpPr>
        <p:grpSpPr>
          <a:xfrm>
            <a:off x="2098259" y="1828801"/>
            <a:ext cx="7515237" cy="4680468"/>
            <a:chOff x="2098259" y="1828801"/>
            <a:chExt cx="7515237" cy="468046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xmlns="" id="{05AF45AD-0582-004D-87F9-821668CEACFF}"/>
                </a:ext>
              </a:extLst>
            </p:cNvPr>
            <p:cNvGrpSpPr/>
            <p:nvPr/>
          </p:nvGrpSpPr>
          <p:grpSpPr>
            <a:xfrm>
              <a:off x="2098259" y="1828801"/>
              <a:ext cx="7515237" cy="4407787"/>
              <a:chOff x="2098259" y="1828801"/>
              <a:chExt cx="7515237" cy="4407787"/>
            </a:xfrm>
          </p:grpSpPr>
          <p:pic>
            <p:nvPicPr>
              <p:cNvPr id="4" name="Picture 3" descr="Macintosh HD:Users:gmknight:Dropbox:Imperial:Elie:model_structure.pdf"/>
              <p:cNvPicPr/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958" t="9113" r="6744" b="5444"/>
              <a:stretch/>
            </p:blipFill>
            <p:spPr bwMode="auto">
              <a:xfrm>
                <a:off x="2578504" y="1828801"/>
                <a:ext cx="7034992" cy="4273665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5CC1E2D4-E12F-FB41-A090-82EE7185F43D}"/>
                  </a:ext>
                </a:extLst>
              </p:cNvPr>
              <p:cNvSpPr txBox="1"/>
              <p:nvPr/>
            </p:nvSpPr>
            <p:spPr>
              <a:xfrm>
                <a:off x="2098259" y="5590257"/>
                <a:ext cx="2426370" cy="64633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i="1" dirty="0">
                    <a:solidFill>
                      <a:schemeClr val="accent5">
                        <a:lumMod val="75000"/>
                      </a:schemeClr>
                    </a:solidFill>
                  </a:rPr>
                  <a:t>Number of beds </a:t>
                </a:r>
              </a:p>
              <a:p>
                <a:pPr algn="ctr"/>
                <a:r>
                  <a:rPr lang="en-US" i="1" dirty="0"/>
                  <a:t>(depends on ward type)</a:t>
                </a: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D6243277-F0E3-7043-B72C-819C5656CCCC}"/>
                </a:ext>
              </a:extLst>
            </p:cNvPr>
            <p:cNvSpPr txBox="1"/>
            <p:nvPr/>
          </p:nvSpPr>
          <p:spPr>
            <a:xfrm>
              <a:off x="4422810" y="5585939"/>
              <a:ext cx="2754407" cy="92333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i="1" dirty="0"/>
                <a:t>Exit rate</a:t>
              </a:r>
            </a:p>
            <a:p>
              <a:pPr algn="ctr"/>
              <a:r>
                <a:rPr lang="en-US" i="1" dirty="0"/>
                <a:t>(depends on </a:t>
              </a:r>
              <a:r>
                <a:rPr lang="en-US" i="1" dirty="0">
                  <a:solidFill>
                    <a:schemeClr val="accent5">
                      <a:lumMod val="75000"/>
                    </a:schemeClr>
                  </a:solidFill>
                </a:rPr>
                <a:t>length of stay</a:t>
              </a:r>
              <a:r>
                <a:rPr lang="en-US" i="1" dirty="0"/>
                <a:t>, </a:t>
              </a:r>
            </a:p>
            <a:p>
              <a:pPr algn="ctr"/>
              <a:r>
                <a:rPr lang="en-US" i="1" dirty="0"/>
                <a:t>assume ward always full)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Modelling</a:t>
            </a:r>
            <a:r>
              <a:rPr lang="en-GB" dirty="0"/>
              <a:t>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784035" y="2161311"/>
            <a:ext cx="1172824" cy="9010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2975956" y="2805871"/>
            <a:ext cx="66502" cy="2565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745726" y="1605542"/>
            <a:ext cx="1865062" cy="120032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Incoming patients</a:t>
            </a:r>
          </a:p>
          <a:p>
            <a:r>
              <a:rPr lang="en-US" dirty="0"/>
              <a:t>Susceptible (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98%</a:t>
            </a:r>
            <a:r>
              <a:rPr lang="en-US" dirty="0"/>
              <a:t>)</a:t>
            </a:r>
          </a:p>
          <a:p>
            <a:r>
              <a:rPr lang="en-US" dirty="0"/>
              <a:t>CP-CRE (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1.6%</a:t>
            </a:r>
            <a:r>
              <a:rPr lang="en-US" dirty="0"/>
              <a:t>)</a:t>
            </a:r>
          </a:p>
          <a:p>
            <a:r>
              <a:rPr lang="en-US" dirty="0"/>
              <a:t>NCP-CRE (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0.4%</a:t>
            </a:r>
            <a:r>
              <a:rPr lang="en-US" dirty="0"/>
              <a:t>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469729" y="1140032"/>
            <a:ext cx="4593249" cy="51213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7177217" y="3688080"/>
            <a:ext cx="4275191" cy="2573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D981370-D145-384B-9F54-19BE5CAC8E69}"/>
              </a:ext>
            </a:extLst>
          </p:cNvPr>
          <p:cNvSpPr txBox="1"/>
          <p:nvPr/>
        </p:nvSpPr>
        <p:spPr>
          <a:xfrm>
            <a:off x="392958" y="3700716"/>
            <a:ext cx="12423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Informed by ICHNT data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BE1E2B4A-FA8E-D144-B686-D0C2B15A255A}"/>
              </a:ext>
            </a:extLst>
          </p:cNvPr>
          <p:cNvSpPr/>
          <p:nvPr/>
        </p:nvSpPr>
        <p:spPr>
          <a:xfrm>
            <a:off x="5542498" y="6400411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GB" sz="1200" b="1" dirty="0">
                <a:solidFill>
                  <a:schemeClr val="bg1">
                    <a:lumMod val="50000"/>
                  </a:schemeClr>
                </a:solidFill>
              </a:rPr>
              <a:t>(Knight, GM et al., under review)</a:t>
            </a:r>
          </a:p>
        </p:txBody>
      </p:sp>
      <p:pic>
        <p:nvPicPr>
          <p:cNvPr id="33" name="Picture 32" descr="Macintosh HD:Users:gmknight:Dropbox:Imperial:Elie:model_structure.pdf">
            <a:extLst>
              <a:ext uri="{FF2B5EF4-FFF2-40B4-BE49-F238E27FC236}">
                <a16:creationId xmlns:a16="http://schemas.microsoft.com/office/drawing/2014/main" xmlns="" id="{A49998F4-67B7-274A-B08C-68183CAACBE9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0" t="34137" r="83259" b="51416"/>
          <a:stretch/>
        </p:blipFill>
        <p:spPr bwMode="auto">
          <a:xfrm>
            <a:off x="2859622" y="3074468"/>
            <a:ext cx="544071" cy="72260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755048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2C98D733-8ED7-AE4C-BA7E-62467BDFD896}"/>
              </a:ext>
            </a:extLst>
          </p:cNvPr>
          <p:cNvGrpSpPr/>
          <p:nvPr/>
        </p:nvGrpSpPr>
        <p:grpSpPr>
          <a:xfrm>
            <a:off x="2098259" y="1828801"/>
            <a:ext cx="7515237" cy="4680468"/>
            <a:chOff x="2098259" y="1828801"/>
            <a:chExt cx="7515237" cy="468046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xmlns="" id="{05AF45AD-0582-004D-87F9-821668CEACFF}"/>
                </a:ext>
              </a:extLst>
            </p:cNvPr>
            <p:cNvGrpSpPr/>
            <p:nvPr/>
          </p:nvGrpSpPr>
          <p:grpSpPr>
            <a:xfrm>
              <a:off x="2098259" y="1828801"/>
              <a:ext cx="7515237" cy="4407787"/>
              <a:chOff x="2098259" y="1828801"/>
              <a:chExt cx="7515237" cy="4407787"/>
            </a:xfrm>
          </p:grpSpPr>
          <p:pic>
            <p:nvPicPr>
              <p:cNvPr id="4" name="Picture 3" descr="Macintosh HD:Users:gmknight:Dropbox:Imperial:Elie:model_structure.pdf"/>
              <p:cNvPicPr/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958" t="9113" r="6744" b="5444"/>
              <a:stretch/>
            </p:blipFill>
            <p:spPr bwMode="auto">
              <a:xfrm>
                <a:off x="2578504" y="1828801"/>
                <a:ext cx="7034992" cy="4273665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5CC1E2D4-E12F-FB41-A090-82EE7185F43D}"/>
                  </a:ext>
                </a:extLst>
              </p:cNvPr>
              <p:cNvSpPr txBox="1"/>
              <p:nvPr/>
            </p:nvSpPr>
            <p:spPr>
              <a:xfrm>
                <a:off x="2098259" y="5590257"/>
                <a:ext cx="2426370" cy="64633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i="1" dirty="0">
                    <a:solidFill>
                      <a:schemeClr val="accent5">
                        <a:lumMod val="75000"/>
                      </a:schemeClr>
                    </a:solidFill>
                  </a:rPr>
                  <a:t>Number of beds </a:t>
                </a:r>
              </a:p>
              <a:p>
                <a:pPr algn="ctr"/>
                <a:r>
                  <a:rPr lang="en-US" i="1" dirty="0"/>
                  <a:t>(depends on ward type)</a:t>
                </a: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D6243277-F0E3-7043-B72C-819C5656CCCC}"/>
                </a:ext>
              </a:extLst>
            </p:cNvPr>
            <p:cNvSpPr txBox="1"/>
            <p:nvPr/>
          </p:nvSpPr>
          <p:spPr>
            <a:xfrm>
              <a:off x="4422810" y="5585939"/>
              <a:ext cx="2754407" cy="92333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i="1" dirty="0"/>
                <a:t>Exit rate</a:t>
              </a:r>
            </a:p>
            <a:p>
              <a:pPr algn="ctr"/>
              <a:r>
                <a:rPr lang="en-US" i="1" dirty="0"/>
                <a:t>(depends on </a:t>
              </a:r>
              <a:r>
                <a:rPr lang="en-US" i="1" dirty="0">
                  <a:solidFill>
                    <a:schemeClr val="accent5">
                      <a:lumMod val="75000"/>
                    </a:schemeClr>
                  </a:solidFill>
                </a:rPr>
                <a:t>length of stay</a:t>
              </a:r>
              <a:r>
                <a:rPr lang="en-US" i="1" dirty="0"/>
                <a:t>, </a:t>
              </a:r>
            </a:p>
            <a:p>
              <a:pPr algn="ctr"/>
              <a:r>
                <a:rPr lang="en-US" i="1" dirty="0"/>
                <a:t>assume ward always full)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Modelling</a:t>
            </a:r>
            <a:r>
              <a:rPr lang="en-GB" dirty="0"/>
              <a:t>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784035" y="2161311"/>
            <a:ext cx="1172824" cy="9010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2975956" y="2805871"/>
            <a:ext cx="66502" cy="2565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745726" y="1605542"/>
            <a:ext cx="1865062" cy="120032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Incoming patients</a:t>
            </a:r>
          </a:p>
          <a:p>
            <a:r>
              <a:rPr lang="en-US" dirty="0"/>
              <a:t>Susceptible (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98%</a:t>
            </a:r>
            <a:r>
              <a:rPr lang="en-US" dirty="0"/>
              <a:t>)</a:t>
            </a:r>
          </a:p>
          <a:p>
            <a:r>
              <a:rPr lang="en-US" dirty="0"/>
              <a:t>CP-CRE (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1.6%</a:t>
            </a:r>
            <a:r>
              <a:rPr lang="en-US" dirty="0"/>
              <a:t>)</a:t>
            </a:r>
          </a:p>
          <a:p>
            <a:r>
              <a:rPr lang="en-US" dirty="0"/>
              <a:t>NCP-CRE (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0.4%</a:t>
            </a:r>
            <a:r>
              <a:rPr lang="en-US" dirty="0"/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D981370-D145-384B-9F54-19BE5CAC8E69}"/>
              </a:ext>
            </a:extLst>
          </p:cNvPr>
          <p:cNvSpPr txBox="1"/>
          <p:nvPr/>
        </p:nvSpPr>
        <p:spPr>
          <a:xfrm>
            <a:off x="392958" y="3700716"/>
            <a:ext cx="12423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Informed by ICHNT data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BE1E2B4A-FA8E-D144-B686-D0C2B15A255A}"/>
              </a:ext>
            </a:extLst>
          </p:cNvPr>
          <p:cNvSpPr/>
          <p:nvPr/>
        </p:nvSpPr>
        <p:spPr>
          <a:xfrm>
            <a:off x="5542498" y="6400411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GB" sz="1200" b="1" dirty="0">
                <a:solidFill>
                  <a:schemeClr val="bg1">
                    <a:lumMod val="50000"/>
                  </a:schemeClr>
                </a:solidFill>
              </a:rPr>
              <a:t>(Knight, GM et al., under review)</a:t>
            </a:r>
          </a:p>
        </p:txBody>
      </p:sp>
      <p:pic>
        <p:nvPicPr>
          <p:cNvPr id="33" name="Picture 32" descr="Macintosh HD:Users:gmknight:Dropbox:Imperial:Elie:model_structure.pdf">
            <a:extLst>
              <a:ext uri="{FF2B5EF4-FFF2-40B4-BE49-F238E27FC236}">
                <a16:creationId xmlns:a16="http://schemas.microsoft.com/office/drawing/2014/main" xmlns="" id="{A49998F4-67B7-274A-B08C-68183CAACBE9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0" t="34137" r="83259" b="51416"/>
          <a:stretch/>
        </p:blipFill>
        <p:spPr bwMode="auto">
          <a:xfrm>
            <a:off x="2859622" y="3074468"/>
            <a:ext cx="544071" cy="72260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505674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2C98D733-8ED7-AE4C-BA7E-62467BDFD896}"/>
              </a:ext>
            </a:extLst>
          </p:cNvPr>
          <p:cNvGrpSpPr/>
          <p:nvPr/>
        </p:nvGrpSpPr>
        <p:grpSpPr>
          <a:xfrm>
            <a:off x="2098259" y="1828801"/>
            <a:ext cx="7515237" cy="4680468"/>
            <a:chOff x="2098259" y="1828801"/>
            <a:chExt cx="7515237" cy="468046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xmlns="" id="{05AF45AD-0582-004D-87F9-821668CEACFF}"/>
                </a:ext>
              </a:extLst>
            </p:cNvPr>
            <p:cNvGrpSpPr/>
            <p:nvPr/>
          </p:nvGrpSpPr>
          <p:grpSpPr>
            <a:xfrm>
              <a:off x="2098259" y="1828801"/>
              <a:ext cx="7515237" cy="4407787"/>
              <a:chOff x="2098259" y="1828801"/>
              <a:chExt cx="7515237" cy="4407787"/>
            </a:xfrm>
          </p:grpSpPr>
          <p:pic>
            <p:nvPicPr>
              <p:cNvPr id="4" name="Picture 3" descr="Macintosh HD:Users:gmknight:Dropbox:Imperial:Elie:model_structure.pdf"/>
              <p:cNvPicPr/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958" t="9113" r="6744" b="5444"/>
              <a:stretch/>
            </p:blipFill>
            <p:spPr bwMode="auto">
              <a:xfrm>
                <a:off x="2578504" y="1828801"/>
                <a:ext cx="7034992" cy="4273665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5CC1E2D4-E12F-FB41-A090-82EE7185F43D}"/>
                  </a:ext>
                </a:extLst>
              </p:cNvPr>
              <p:cNvSpPr txBox="1"/>
              <p:nvPr/>
            </p:nvSpPr>
            <p:spPr>
              <a:xfrm>
                <a:off x="2098259" y="5590257"/>
                <a:ext cx="2426370" cy="64633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i="1" dirty="0">
                    <a:solidFill>
                      <a:schemeClr val="accent5">
                        <a:lumMod val="75000"/>
                      </a:schemeClr>
                    </a:solidFill>
                  </a:rPr>
                  <a:t>Number of beds </a:t>
                </a:r>
              </a:p>
              <a:p>
                <a:pPr algn="ctr"/>
                <a:r>
                  <a:rPr lang="en-US" i="1" dirty="0"/>
                  <a:t>(depends on ward type)</a:t>
                </a: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D6243277-F0E3-7043-B72C-819C5656CCCC}"/>
                </a:ext>
              </a:extLst>
            </p:cNvPr>
            <p:cNvSpPr txBox="1"/>
            <p:nvPr/>
          </p:nvSpPr>
          <p:spPr>
            <a:xfrm>
              <a:off x="4422810" y="5585939"/>
              <a:ext cx="2754407" cy="92333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i="1" dirty="0"/>
                <a:t>Exit rate</a:t>
              </a:r>
            </a:p>
            <a:p>
              <a:pPr algn="ctr"/>
              <a:r>
                <a:rPr lang="en-US" i="1" dirty="0"/>
                <a:t>(depends on </a:t>
              </a:r>
              <a:r>
                <a:rPr lang="en-US" i="1" dirty="0">
                  <a:solidFill>
                    <a:schemeClr val="accent5">
                      <a:lumMod val="75000"/>
                    </a:schemeClr>
                  </a:solidFill>
                </a:rPr>
                <a:t>length of stay</a:t>
              </a:r>
              <a:r>
                <a:rPr lang="en-US" i="1" dirty="0"/>
                <a:t>, </a:t>
              </a:r>
            </a:p>
            <a:p>
              <a:pPr algn="ctr"/>
              <a:r>
                <a:rPr lang="en-US" i="1" dirty="0"/>
                <a:t>assume ward always full)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Modelling</a:t>
            </a:r>
            <a:r>
              <a:rPr lang="en-GB" dirty="0"/>
              <a:t>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784035" y="2161311"/>
            <a:ext cx="1172824" cy="9010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2975956" y="2805871"/>
            <a:ext cx="66502" cy="2565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745726" y="1605542"/>
            <a:ext cx="1865062" cy="120032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Incoming patients</a:t>
            </a:r>
          </a:p>
          <a:p>
            <a:r>
              <a:rPr lang="en-US" dirty="0"/>
              <a:t>Susceptible (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98%</a:t>
            </a:r>
            <a:r>
              <a:rPr lang="en-US" dirty="0"/>
              <a:t>)</a:t>
            </a:r>
          </a:p>
          <a:p>
            <a:r>
              <a:rPr lang="en-US" dirty="0"/>
              <a:t>CP-CRE (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1.6%</a:t>
            </a:r>
            <a:r>
              <a:rPr lang="en-US" dirty="0"/>
              <a:t>)</a:t>
            </a:r>
          </a:p>
          <a:p>
            <a:r>
              <a:rPr lang="en-US" dirty="0"/>
              <a:t>NCP-CRE (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0.4%</a:t>
            </a:r>
            <a:r>
              <a:rPr lang="en-US" dirty="0"/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D981370-D145-384B-9F54-19BE5CAC8E69}"/>
              </a:ext>
            </a:extLst>
          </p:cNvPr>
          <p:cNvSpPr txBox="1"/>
          <p:nvPr/>
        </p:nvSpPr>
        <p:spPr>
          <a:xfrm>
            <a:off x="392958" y="3700716"/>
            <a:ext cx="12423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Informed by ICHNT data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BE1E2B4A-FA8E-D144-B686-D0C2B15A255A}"/>
              </a:ext>
            </a:extLst>
          </p:cNvPr>
          <p:cNvSpPr/>
          <p:nvPr/>
        </p:nvSpPr>
        <p:spPr>
          <a:xfrm>
            <a:off x="5542498" y="6400411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GB" sz="1200" b="1" dirty="0">
                <a:solidFill>
                  <a:schemeClr val="bg1">
                    <a:lumMod val="50000"/>
                  </a:schemeClr>
                </a:solidFill>
              </a:rPr>
              <a:t>(Knight, GM et al., under review)</a:t>
            </a:r>
          </a:p>
        </p:txBody>
      </p:sp>
      <p:pic>
        <p:nvPicPr>
          <p:cNvPr id="33" name="Picture 32" descr="Macintosh HD:Users:gmknight:Dropbox:Imperial:Elie:model_structure.pdf">
            <a:extLst>
              <a:ext uri="{FF2B5EF4-FFF2-40B4-BE49-F238E27FC236}">
                <a16:creationId xmlns:a16="http://schemas.microsoft.com/office/drawing/2014/main" xmlns="" id="{A49998F4-67B7-274A-B08C-68183CAACBE9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0" t="34137" r="83259" b="51416"/>
          <a:stretch/>
        </p:blipFill>
        <p:spPr bwMode="auto">
          <a:xfrm>
            <a:off x="2859622" y="3074468"/>
            <a:ext cx="544071" cy="72260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328F8E2F-DAF9-D440-9FAF-AE8050A3941B}"/>
              </a:ext>
            </a:extLst>
          </p:cNvPr>
          <p:cNvSpPr/>
          <p:nvPr/>
        </p:nvSpPr>
        <p:spPr>
          <a:xfrm>
            <a:off x="6181169" y="571283"/>
            <a:ext cx="54966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ICU focus (also looked at Renal / Vascular / Haematology)</a:t>
            </a:r>
          </a:p>
        </p:txBody>
      </p:sp>
    </p:spTree>
    <p:extLst>
      <p:ext uri="{BB962C8B-B14F-4D97-AF65-F5344CB8AC3E}">
        <p14:creationId xmlns:p14="http://schemas.microsoft.com/office/powerpoint/2010/main" val="35418388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6030" y="2576945"/>
            <a:ext cx="458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(A)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6030" y="4574770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(B)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/>
          </p:nvPr>
        </p:nvGraphicFramePr>
        <p:xfrm>
          <a:off x="2400934" y="1885991"/>
          <a:ext cx="3788490" cy="38757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141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3141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3141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3141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3141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3141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93787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3787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cxnSp>
        <p:nvCxnSpPr>
          <p:cNvPr id="15" name="Straight Arrow Connector 14"/>
          <p:cNvCxnSpPr/>
          <p:nvPr/>
        </p:nvCxnSpPr>
        <p:spPr>
          <a:xfrm>
            <a:off x="4884258" y="4238893"/>
            <a:ext cx="336982" cy="677323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16" idx="2"/>
            <a:endCxn id="141" idx="1"/>
          </p:cNvCxnSpPr>
          <p:nvPr/>
        </p:nvCxnSpPr>
        <p:spPr>
          <a:xfrm>
            <a:off x="4922534" y="4246261"/>
            <a:ext cx="331369" cy="13748"/>
          </a:xfrm>
          <a:prstGeom prst="straightConnector1">
            <a:avLst/>
          </a:prstGeom>
          <a:ln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884994" y="4477911"/>
            <a:ext cx="364714" cy="697521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0" idx="2"/>
            <a:endCxn id="144" idx="1"/>
          </p:cNvCxnSpPr>
          <p:nvPr/>
        </p:nvCxnSpPr>
        <p:spPr>
          <a:xfrm flipV="1">
            <a:off x="4921478" y="4483701"/>
            <a:ext cx="284088" cy="828"/>
          </a:xfrm>
          <a:prstGeom prst="straightConnector1">
            <a:avLst/>
          </a:prstGeom>
          <a:ln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929916" y="4730675"/>
            <a:ext cx="304526" cy="702160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13" idx="2"/>
            <a:endCxn id="139" idx="1"/>
          </p:cNvCxnSpPr>
          <p:nvPr/>
        </p:nvCxnSpPr>
        <p:spPr>
          <a:xfrm flipV="1">
            <a:off x="4915651" y="4707057"/>
            <a:ext cx="330557" cy="1593"/>
          </a:xfrm>
          <a:prstGeom prst="straightConnector1">
            <a:avLst/>
          </a:prstGeom>
          <a:ln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01" idx="2"/>
            <a:endCxn id="122" idx="1"/>
          </p:cNvCxnSpPr>
          <p:nvPr/>
        </p:nvCxnSpPr>
        <p:spPr>
          <a:xfrm flipV="1">
            <a:off x="3668023" y="4249515"/>
            <a:ext cx="838013" cy="2358"/>
          </a:xfrm>
          <a:prstGeom prst="straightConnector1">
            <a:avLst/>
          </a:prstGeom>
          <a:ln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95" idx="2"/>
            <a:endCxn id="123" idx="1"/>
          </p:cNvCxnSpPr>
          <p:nvPr/>
        </p:nvCxnSpPr>
        <p:spPr>
          <a:xfrm>
            <a:off x="3665411" y="4493115"/>
            <a:ext cx="838728" cy="7130"/>
          </a:xfrm>
          <a:prstGeom prst="straightConnector1">
            <a:avLst/>
          </a:prstGeom>
          <a:ln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83" idx="2"/>
            <a:endCxn id="105" idx="1"/>
          </p:cNvCxnSpPr>
          <p:nvPr/>
        </p:nvCxnSpPr>
        <p:spPr>
          <a:xfrm>
            <a:off x="2391583" y="5126246"/>
            <a:ext cx="905475" cy="342149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98" idx="2"/>
            <a:endCxn id="120" idx="1"/>
          </p:cNvCxnSpPr>
          <p:nvPr/>
        </p:nvCxnSpPr>
        <p:spPr>
          <a:xfrm>
            <a:off x="3667130" y="4728960"/>
            <a:ext cx="835683" cy="7761"/>
          </a:xfrm>
          <a:prstGeom prst="straightConnector1">
            <a:avLst/>
          </a:prstGeom>
          <a:ln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37" idx="2"/>
            <a:endCxn id="66" idx="1"/>
          </p:cNvCxnSpPr>
          <p:nvPr/>
        </p:nvCxnSpPr>
        <p:spPr>
          <a:xfrm flipV="1">
            <a:off x="2402505" y="2122925"/>
            <a:ext cx="307003" cy="2188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40" idx="2"/>
            <a:endCxn id="67" idx="1"/>
          </p:cNvCxnSpPr>
          <p:nvPr/>
        </p:nvCxnSpPr>
        <p:spPr>
          <a:xfrm flipV="1">
            <a:off x="2400584" y="2371589"/>
            <a:ext cx="276697" cy="3451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39" idx="2"/>
            <a:endCxn id="64" idx="1"/>
          </p:cNvCxnSpPr>
          <p:nvPr/>
        </p:nvCxnSpPr>
        <p:spPr>
          <a:xfrm>
            <a:off x="2400934" y="2716176"/>
            <a:ext cx="315845" cy="379911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43" idx="2"/>
            <a:endCxn id="65" idx="1"/>
          </p:cNvCxnSpPr>
          <p:nvPr/>
        </p:nvCxnSpPr>
        <p:spPr>
          <a:xfrm>
            <a:off x="2403055" y="3065313"/>
            <a:ext cx="278526" cy="277561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43" idx="2"/>
            <a:endCxn id="62" idx="1"/>
          </p:cNvCxnSpPr>
          <p:nvPr/>
        </p:nvCxnSpPr>
        <p:spPr>
          <a:xfrm flipV="1">
            <a:off x="2403055" y="2605756"/>
            <a:ext cx="308367" cy="459557"/>
          </a:xfrm>
          <a:prstGeom prst="straightConnector1">
            <a:avLst/>
          </a:prstGeom>
          <a:ln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37" idx="2"/>
            <a:endCxn id="63" idx="1"/>
          </p:cNvCxnSpPr>
          <p:nvPr/>
        </p:nvCxnSpPr>
        <p:spPr>
          <a:xfrm>
            <a:off x="2402505" y="2341782"/>
            <a:ext cx="270870" cy="518133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cxnSpLocks/>
          </p:cNvCxnSpPr>
          <p:nvPr/>
        </p:nvCxnSpPr>
        <p:spPr>
          <a:xfrm flipV="1">
            <a:off x="2212679" y="1862857"/>
            <a:ext cx="6969421" cy="1345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8120069"/>
              </p:ext>
            </p:extLst>
          </p:nvPr>
        </p:nvGraphicFramePr>
        <p:xfrm>
          <a:off x="2131998" y="1357054"/>
          <a:ext cx="4342121" cy="5058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03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030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2030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2030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2030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2030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62030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505806"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½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 day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Day 1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Day 2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Day 3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2174692" y="1590326"/>
            <a:ext cx="5815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Enter</a:t>
            </a:r>
          </a:p>
        </p:txBody>
      </p:sp>
      <p:sp>
        <p:nvSpPr>
          <p:cNvPr id="34" name="TextBox 33"/>
          <p:cNvSpPr txBox="1"/>
          <p:nvPr/>
        </p:nvSpPr>
        <p:spPr>
          <a:xfrm rot="16200000">
            <a:off x="1238666" y="2712797"/>
            <a:ext cx="19460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(A) DIRECT PCR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2319612" y="2271411"/>
            <a:ext cx="164703" cy="140736"/>
            <a:chOff x="6062421" y="2033795"/>
            <a:chExt cx="1228787" cy="1064240"/>
          </a:xfrm>
        </p:grpSpPr>
        <p:sp>
          <p:nvSpPr>
            <p:cNvPr id="36" name="Chord 35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37" name="Chord 36"/>
            <p:cNvSpPr/>
            <p:nvPr/>
          </p:nvSpPr>
          <p:spPr>
            <a:xfrm rot="10800000">
              <a:off x="6062421" y="2033795"/>
              <a:ext cx="1228787" cy="1064240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2324513" y="2646336"/>
            <a:ext cx="152492" cy="140212"/>
            <a:chOff x="6113720" y="2037757"/>
            <a:chExt cx="1137685" cy="1060278"/>
          </a:xfrm>
        </p:grpSpPr>
        <p:sp>
          <p:nvSpPr>
            <p:cNvPr id="39" name="Chord 38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40" name="Chord 39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2322504" y="2993778"/>
            <a:ext cx="160001" cy="143064"/>
            <a:chOff x="6062400" y="2061614"/>
            <a:chExt cx="1193705" cy="1081846"/>
          </a:xfrm>
        </p:grpSpPr>
        <p:sp>
          <p:nvSpPr>
            <p:cNvPr id="42" name="Chord 41"/>
            <p:cNvSpPr/>
            <p:nvPr/>
          </p:nvSpPr>
          <p:spPr>
            <a:xfrm>
              <a:off x="6095615" y="2061614"/>
              <a:ext cx="1155790" cy="1081846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43" name="Chord 42"/>
            <p:cNvSpPr/>
            <p:nvPr/>
          </p:nvSpPr>
          <p:spPr>
            <a:xfrm rot="10800000">
              <a:off x="6062400" y="2061614"/>
              <a:ext cx="1193705" cy="1081846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2944857" y="2795657"/>
            <a:ext cx="158200" cy="139688"/>
            <a:chOff x="6080655" y="2041718"/>
            <a:chExt cx="1224122" cy="1056317"/>
          </a:xfrm>
        </p:grpSpPr>
        <p:sp>
          <p:nvSpPr>
            <p:cNvPr id="45" name="Chord 44"/>
            <p:cNvSpPr/>
            <p:nvPr/>
          </p:nvSpPr>
          <p:spPr>
            <a:xfrm>
              <a:off x="6080655" y="2041718"/>
              <a:ext cx="1224122" cy="1052362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46" name="Chord 45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2953058" y="3026530"/>
            <a:ext cx="152492" cy="140212"/>
            <a:chOff x="6113720" y="2037757"/>
            <a:chExt cx="1137685" cy="1060278"/>
          </a:xfrm>
        </p:grpSpPr>
        <p:sp>
          <p:nvSpPr>
            <p:cNvPr id="48" name="Chord 47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49" name="Chord 48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2954082" y="3268602"/>
            <a:ext cx="152492" cy="140212"/>
            <a:chOff x="6113720" y="2037757"/>
            <a:chExt cx="1137685" cy="1060278"/>
          </a:xfrm>
        </p:grpSpPr>
        <p:sp>
          <p:nvSpPr>
            <p:cNvPr id="51" name="Chord 50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52" name="Chord 51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2942900" y="2293372"/>
            <a:ext cx="152492" cy="140212"/>
            <a:chOff x="6113720" y="2037757"/>
            <a:chExt cx="1137685" cy="1060278"/>
          </a:xfrm>
          <a:solidFill>
            <a:srgbClr val="FF0000"/>
          </a:solidFill>
        </p:grpSpPr>
        <p:sp>
          <p:nvSpPr>
            <p:cNvPr id="54" name="Chord 53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55" name="Chord 54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943431" y="2541096"/>
            <a:ext cx="152493" cy="140212"/>
            <a:chOff x="6113713" y="2037757"/>
            <a:chExt cx="1137692" cy="1060278"/>
          </a:xfrm>
          <a:noFill/>
        </p:grpSpPr>
        <p:sp>
          <p:nvSpPr>
            <p:cNvPr id="57" name="Chord 56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58" name="Chord 57"/>
            <p:cNvSpPr/>
            <p:nvPr/>
          </p:nvSpPr>
          <p:spPr>
            <a:xfrm rot="10800000">
              <a:off x="6113713" y="2037757"/>
              <a:ext cx="1123532" cy="1060278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2943220" y="2048596"/>
            <a:ext cx="152492" cy="140212"/>
            <a:chOff x="6113720" y="2037757"/>
            <a:chExt cx="1137685" cy="1060278"/>
          </a:xfrm>
          <a:solidFill>
            <a:schemeClr val="accent1"/>
          </a:solidFill>
        </p:grpSpPr>
        <p:sp>
          <p:nvSpPr>
            <p:cNvPr id="60" name="Chord 59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61" name="Chord 60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rgbClr val="FF000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2711422" y="2528812"/>
            <a:ext cx="193446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1%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673375" y="2782971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99%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716779" y="3019143"/>
            <a:ext cx="193446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4%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2681581" y="3265930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99%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709508" y="2045981"/>
            <a:ext cx="193446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1%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2677281" y="2294645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96%</a:t>
            </a:r>
          </a:p>
        </p:txBody>
      </p:sp>
      <p:cxnSp>
        <p:nvCxnSpPr>
          <p:cNvPr id="68" name="Straight Arrow Connector 67"/>
          <p:cNvCxnSpPr>
            <a:stCxn id="77" idx="2"/>
            <a:endCxn id="106" idx="1"/>
          </p:cNvCxnSpPr>
          <p:nvPr/>
        </p:nvCxnSpPr>
        <p:spPr>
          <a:xfrm flipV="1">
            <a:off x="2399961" y="4251860"/>
            <a:ext cx="891487" cy="249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80" idx="2"/>
            <a:endCxn id="107" idx="1"/>
          </p:cNvCxnSpPr>
          <p:nvPr/>
        </p:nvCxnSpPr>
        <p:spPr>
          <a:xfrm flipV="1">
            <a:off x="2394671" y="4496990"/>
            <a:ext cx="898100" cy="3278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stCxn id="80" idx="2"/>
            <a:endCxn id="104" idx="1"/>
          </p:cNvCxnSpPr>
          <p:nvPr/>
        </p:nvCxnSpPr>
        <p:spPr>
          <a:xfrm>
            <a:off x="2394671" y="4824880"/>
            <a:ext cx="898070" cy="410420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stCxn id="77" idx="2"/>
            <a:endCxn id="103" idx="1"/>
          </p:cNvCxnSpPr>
          <p:nvPr/>
        </p:nvCxnSpPr>
        <p:spPr>
          <a:xfrm>
            <a:off x="2399961" y="4501259"/>
            <a:ext cx="896357" cy="485525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stCxn id="83" idx="2"/>
            <a:endCxn id="102" idx="1"/>
          </p:cNvCxnSpPr>
          <p:nvPr/>
        </p:nvCxnSpPr>
        <p:spPr>
          <a:xfrm flipV="1">
            <a:off x="2391583" y="4732666"/>
            <a:ext cx="935280" cy="393580"/>
          </a:xfrm>
          <a:prstGeom prst="straightConnector1">
            <a:avLst/>
          </a:prstGeom>
          <a:ln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>
            <a:stCxn id="98" idx="2"/>
            <a:endCxn id="121" idx="1"/>
          </p:cNvCxnSpPr>
          <p:nvPr/>
        </p:nvCxnSpPr>
        <p:spPr>
          <a:xfrm>
            <a:off x="3667130" y="4728960"/>
            <a:ext cx="896087" cy="369528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 rot="16200000">
            <a:off x="1261363" y="4673247"/>
            <a:ext cx="1911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(B) CULTURE + PCR</a:t>
            </a:r>
          </a:p>
        </p:txBody>
      </p:sp>
      <p:grpSp>
        <p:nvGrpSpPr>
          <p:cNvPr id="75" name="Group 74"/>
          <p:cNvGrpSpPr/>
          <p:nvPr/>
        </p:nvGrpSpPr>
        <p:grpSpPr>
          <a:xfrm>
            <a:off x="2317068" y="4430888"/>
            <a:ext cx="164703" cy="140736"/>
            <a:chOff x="6062421" y="2033795"/>
            <a:chExt cx="1228787" cy="1064240"/>
          </a:xfrm>
        </p:grpSpPr>
        <p:sp>
          <p:nvSpPr>
            <p:cNvPr id="76" name="Chord 75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77" name="Chord 76"/>
            <p:cNvSpPr/>
            <p:nvPr/>
          </p:nvSpPr>
          <p:spPr>
            <a:xfrm rot="10800000">
              <a:off x="6062421" y="2033795"/>
              <a:ext cx="1228787" cy="1064240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2318600" y="4754508"/>
            <a:ext cx="152492" cy="140212"/>
            <a:chOff x="6113720" y="2037757"/>
            <a:chExt cx="1137685" cy="1060278"/>
          </a:xfrm>
        </p:grpSpPr>
        <p:sp>
          <p:nvSpPr>
            <p:cNvPr id="79" name="Chord 78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80" name="Chord 79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2308498" y="5053062"/>
            <a:ext cx="162535" cy="146785"/>
            <a:chOff x="6043495" y="2087135"/>
            <a:chExt cx="1212610" cy="1109984"/>
          </a:xfrm>
        </p:grpSpPr>
        <p:sp>
          <p:nvSpPr>
            <p:cNvPr id="82" name="Chord 81"/>
            <p:cNvSpPr/>
            <p:nvPr/>
          </p:nvSpPr>
          <p:spPr>
            <a:xfrm>
              <a:off x="6043495" y="2087135"/>
              <a:ext cx="1207917" cy="1109984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83" name="Chord 82"/>
            <p:cNvSpPr/>
            <p:nvPr/>
          </p:nvSpPr>
          <p:spPr>
            <a:xfrm rot="10800000">
              <a:off x="6062400" y="2099605"/>
              <a:ext cx="1193705" cy="1081846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3589427" y="4904068"/>
            <a:ext cx="153205" cy="147099"/>
            <a:chOff x="6108393" y="1985676"/>
            <a:chExt cx="1143003" cy="1112359"/>
          </a:xfrm>
        </p:grpSpPr>
        <p:sp>
          <p:nvSpPr>
            <p:cNvPr id="85" name="Chord 84"/>
            <p:cNvSpPr/>
            <p:nvPr/>
          </p:nvSpPr>
          <p:spPr>
            <a:xfrm>
              <a:off x="6108393" y="1995045"/>
              <a:ext cx="1143003" cy="1099035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86" name="Chord 85"/>
            <p:cNvSpPr/>
            <p:nvPr/>
          </p:nvSpPr>
          <p:spPr>
            <a:xfrm rot="10800000">
              <a:off x="6110049" y="1985676"/>
              <a:ext cx="1104029" cy="1112359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3588317" y="5151451"/>
            <a:ext cx="152492" cy="140212"/>
            <a:chOff x="6113720" y="2037757"/>
            <a:chExt cx="1137685" cy="1060278"/>
          </a:xfrm>
        </p:grpSpPr>
        <p:sp>
          <p:nvSpPr>
            <p:cNvPr id="88" name="Chord 87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89" name="Chord 88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3589428" y="5394148"/>
            <a:ext cx="152492" cy="140212"/>
            <a:chOff x="6113720" y="2037757"/>
            <a:chExt cx="1137685" cy="1060278"/>
          </a:xfrm>
        </p:grpSpPr>
        <p:sp>
          <p:nvSpPr>
            <p:cNvPr id="91" name="Chord 90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92" name="Chord 91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3589340" y="4422743"/>
            <a:ext cx="152492" cy="140212"/>
            <a:chOff x="6113720" y="2037757"/>
            <a:chExt cx="1137685" cy="1060278"/>
          </a:xfrm>
          <a:solidFill>
            <a:srgbClr val="FF0000"/>
          </a:solidFill>
        </p:grpSpPr>
        <p:sp>
          <p:nvSpPr>
            <p:cNvPr id="94" name="Chord 93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95" name="Chord 94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3589812" y="4660904"/>
            <a:ext cx="153589" cy="139688"/>
            <a:chOff x="6113706" y="2037757"/>
            <a:chExt cx="1145869" cy="1056317"/>
          </a:xfrm>
          <a:noFill/>
        </p:grpSpPr>
        <p:sp>
          <p:nvSpPr>
            <p:cNvPr id="97" name="Chord 96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98" name="Chord 97"/>
            <p:cNvSpPr/>
            <p:nvPr/>
          </p:nvSpPr>
          <p:spPr>
            <a:xfrm rot="10800000">
              <a:off x="6113706" y="2037757"/>
              <a:ext cx="1145869" cy="1029221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3591952" y="4181501"/>
            <a:ext cx="152492" cy="140212"/>
            <a:chOff x="6113720" y="2037757"/>
            <a:chExt cx="1137685" cy="1060278"/>
          </a:xfrm>
          <a:solidFill>
            <a:schemeClr val="accent1"/>
          </a:solidFill>
        </p:grpSpPr>
        <p:sp>
          <p:nvSpPr>
            <p:cNvPr id="100" name="Chord 99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01" name="Chord 100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4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sp>
        <p:nvSpPr>
          <p:cNvPr id="102" name="TextBox 101"/>
          <p:cNvSpPr txBox="1"/>
          <p:nvPr/>
        </p:nvSpPr>
        <p:spPr>
          <a:xfrm>
            <a:off x="3326863" y="4655722"/>
            <a:ext cx="193446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9%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3296318" y="4909840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11%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3292741" y="5158356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11%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297058" y="5391451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91%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3291448" y="4174916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89%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3292771" y="4420046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89%</a:t>
            </a:r>
          </a:p>
        </p:txBody>
      </p:sp>
      <p:grpSp>
        <p:nvGrpSpPr>
          <p:cNvPr id="108" name="Group 107"/>
          <p:cNvGrpSpPr/>
          <p:nvPr/>
        </p:nvGrpSpPr>
        <p:grpSpPr>
          <a:xfrm>
            <a:off x="4846848" y="4413398"/>
            <a:ext cx="152493" cy="142254"/>
            <a:chOff x="6113713" y="2022315"/>
            <a:chExt cx="1137692" cy="1075720"/>
          </a:xfrm>
          <a:solidFill>
            <a:srgbClr val="FF0000"/>
          </a:solidFill>
        </p:grpSpPr>
        <p:sp>
          <p:nvSpPr>
            <p:cNvPr id="109" name="Chord 108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10" name="Chord 109"/>
            <p:cNvSpPr/>
            <p:nvPr/>
          </p:nvSpPr>
          <p:spPr>
            <a:xfrm rot="10800000">
              <a:off x="6113713" y="2022315"/>
              <a:ext cx="1105418" cy="1075720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4839814" y="4638540"/>
            <a:ext cx="152493" cy="140212"/>
            <a:chOff x="6113713" y="2037757"/>
            <a:chExt cx="1137692" cy="1060278"/>
          </a:xfrm>
          <a:noFill/>
        </p:grpSpPr>
        <p:sp>
          <p:nvSpPr>
            <p:cNvPr id="112" name="Chord 111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13" name="Chord 112"/>
            <p:cNvSpPr/>
            <p:nvPr/>
          </p:nvSpPr>
          <p:spPr>
            <a:xfrm rot="10800000">
              <a:off x="6113713" y="2037757"/>
              <a:ext cx="1123532" cy="1060278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4846463" y="4176413"/>
            <a:ext cx="152492" cy="139688"/>
            <a:chOff x="6113720" y="2041718"/>
            <a:chExt cx="1137685" cy="1056317"/>
          </a:xfrm>
          <a:solidFill>
            <a:schemeClr val="accent1"/>
          </a:solidFill>
        </p:grpSpPr>
        <p:sp>
          <p:nvSpPr>
            <p:cNvPr id="115" name="Chord 114"/>
            <p:cNvSpPr/>
            <p:nvPr/>
          </p:nvSpPr>
          <p:spPr>
            <a:xfrm>
              <a:off x="6127440" y="2067234"/>
              <a:ext cx="1123965" cy="1026831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16" name="Chord 115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4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4844230" y="5035821"/>
            <a:ext cx="152492" cy="140212"/>
            <a:chOff x="6113720" y="2037757"/>
            <a:chExt cx="1137685" cy="1060278"/>
          </a:xfrm>
        </p:grpSpPr>
        <p:sp>
          <p:nvSpPr>
            <p:cNvPr id="118" name="Chord 117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19" name="Chord 118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sp>
        <p:nvSpPr>
          <p:cNvPr id="120" name="TextBox 119"/>
          <p:cNvSpPr txBox="1"/>
          <p:nvPr/>
        </p:nvSpPr>
        <p:spPr>
          <a:xfrm>
            <a:off x="4502813" y="4659777"/>
            <a:ext cx="288024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/>
              <a:t> 15</a:t>
            </a:r>
            <a:r>
              <a:rPr lang="en-US" sz="1000" dirty="0"/>
              <a:t>%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4563217" y="5021544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85%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4506036" y="4172571"/>
            <a:ext cx="324892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100%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4504139" y="4423301"/>
            <a:ext cx="324892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100%</a:t>
            </a:r>
          </a:p>
        </p:txBody>
      </p:sp>
      <p:grpSp>
        <p:nvGrpSpPr>
          <p:cNvPr id="124" name="Group 123"/>
          <p:cNvGrpSpPr/>
          <p:nvPr/>
        </p:nvGrpSpPr>
        <p:grpSpPr>
          <a:xfrm rot="10800000">
            <a:off x="5464547" y="4179789"/>
            <a:ext cx="176234" cy="141890"/>
            <a:chOff x="5993455" y="2037757"/>
            <a:chExt cx="1314816" cy="1072967"/>
          </a:xfrm>
        </p:grpSpPr>
        <p:sp>
          <p:nvSpPr>
            <p:cNvPr id="125" name="Chord 124"/>
            <p:cNvSpPr/>
            <p:nvPr/>
          </p:nvSpPr>
          <p:spPr>
            <a:xfrm>
              <a:off x="5993455" y="2037757"/>
              <a:ext cx="1314816" cy="107296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26" name="Chord 125"/>
            <p:cNvSpPr/>
            <p:nvPr/>
          </p:nvSpPr>
          <p:spPr>
            <a:xfrm rot="10800000">
              <a:off x="6113720" y="2041719"/>
              <a:ext cx="1127054" cy="1056316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127" name="Group 126"/>
          <p:cNvGrpSpPr/>
          <p:nvPr/>
        </p:nvGrpSpPr>
        <p:grpSpPr>
          <a:xfrm>
            <a:off x="5469703" y="4895881"/>
            <a:ext cx="152492" cy="140212"/>
            <a:chOff x="6113720" y="2037757"/>
            <a:chExt cx="1137685" cy="1060278"/>
          </a:xfrm>
        </p:grpSpPr>
        <p:sp>
          <p:nvSpPr>
            <p:cNvPr id="128" name="Chord 127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29" name="Chord 128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5470170" y="4399137"/>
            <a:ext cx="152492" cy="140212"/>
            <a:chOff x="6113720" y="2037757"/>
            <a:chExt cx="1137685" cy="1060278"/>
          </a:xfrm>
          <a:solidFill>
            <a:srgbClr val="FF0000"/>
          </a:solidFill>
        </p:grpSpPr>
        <p:sp>
          <p:nvSpPr>
            <p:cNvPr id="131" name="Chord 130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32" name="Chord 131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5471036" y="4629910"/>
            <a:ext cx="152493" cy="140212"/>
            <a:chOff x="6113713" y="2037757"/>
            <a:chExt cx="1137692" cy="1060278"/>
          </a:xfrm>
          <a:noFill/>
        </p:grpSpPr>
        <p:sp>
          <p:nvSpPr>
            <p:cNvPr id="134" name="Chord 133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35" name="Chord 134"/>
            <p:cNvSpPr/>
            <p:nvPr/>
          </p:nvSpPr>
          <p:spPr>
            <a:xfrm rot="10800000">
              <a:off x="6113713" y="2037757"/>
              <a:ext cx="1123532" cy="1060278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136" name="Group 135"/>
          <p:cNvGrpSpPr/>
          <p:nvPr/>
        </p:nvGrpSpPr>
        <p:grpSpPr>
          <a:xfrm rot="10800000">
            <a:off x="5469702" y="5168231"/>
            <a:ext cx="152492" cy="140212"/>
            <a:chOff x="6113720" y="2037757"/>
            <a:chExt cx="1137685" cy="1060278"/>
          </a:xfrm>
          <a:solidFill>
            <a:schemeClr val="accent1"/>
          </a:solidFill>
        </p:grpSpPr>
        <p:sp>
          <p:nvSpPr>
            <p:cNvPr id="137" name="Chord 136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38" name="Chord 137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rgbClr val="FF000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sp>
        <p:nvSpPr>
          <p:cNvPr id="139" name="TextBox 138"/>
          <p:cNvSpPr txBox="1"/>
          <p:nvPr/>
        </p:nvSpPr>
        <p:spPr>
          <a:xfrm>
            <a:off x="5246208" y="4630113"/>
            <a:ext cx="193446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1%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5193055" y="5432835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99%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5253903" y="4183065"/>
            <a:ext cx="193446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1%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5206283" y="4893012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99%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5244529" y="5152914"/>
            <a:ext cx="193446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2%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5205566" y="4406757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98%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2400759" y="3853932"/>
            <a:ext cx="1263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Culture 1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3669324" y="3852017"/>
            <a:ext cx="12789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Culture 2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4948282" y="3835563"/>
            <a:ext cx="6103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PCR</a:t>
            </a:r>
          </a:p>
        </p:txBody>
      </p:sp>
      <p:grpSp>
        <p:nvGrpSpPr>
          <p:cNvPr id="148" name="Group 147"/>
          <p:cNvGrpSpPr/>
          <p:nvPr/>
        </p:nvGrpSpPr>
        <p:grpSpPr>
          <a:xfrm>
            <a:off x="6370216" y="2098397"/>
            <a:ext cx="4514901" cy="2636467"/>
            <a:chOff x="4365646" y="571398"/>
            <a:chExt cx="4514901" cy="2636467"/>
          </a:xfrm>
        </p:grpSpPr>
        <p:grpSp>
          <p:nvGrpSpPr>
            <p:cNvPr id="149" name="Group 148"/>
            <p:cNvGrpSpPr/>
            <p:nvPr/>
          </p:nvGrpSpPr>
          <p:grpSpPr>
            <a:xfrm>
              <a:off x="4365646" y="571398"/>
              <a:ext cx="4514901" cy="2636467"/>
              <a:chOff x="4365646" y="571398"/>
              <a:chExt cx="4514901" cy="2636467"/>
            </a:xfrm>
          </p:grpSpPr>
          <p:grpSp>
            <p:nvGrpSpPr>
              <p:cNvPr id="151" name="Group 150"/>
              <p:cNvGrpSpPr/>
              <p:nvPr/>
            </p:nvGrpSpPr>
            <p:grpSpPr>
              <a:xfrm>
                <a:off x="4365646" y="571398"/>
                <a:ext cx="4514901" cy="2636467"/>
                <a:chOff x="415372" y="6928921"/>
                <a:chExt cx="4514901" cy="2636467"/>
              </a:xfrm>
            </p:grpSpPr>
            <p:sp>
              <p:nvSpPr>
                <p:cNvPr id="154" name="Rectangle 153"/>
                <p:cNvSpPr/>
                <p:nvPr/>
              </p:nvSpPr>
              <p:spPr>
                <a:xfrm>
                  <a:off x="415372" y="6928921"/>
                  <a:ext cx="2044178" cy="245673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/>
                </a:p>
              </p:txBody>
            </p:sp>
            <p:sp>
              <p:nvSpPr>
                <p:cNvPr id="155" name="TextBox 154"/>
                <p:cNvSpPr txBox="1"/>
                <p:nvPr/>
              </p:nvSpPr>
              <p:spPr>
                <a:xfrm>
                  <a:off x="675134" y="6933898"/>
                  <a:ext cx="4255139" cy="263149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b="1" dirty="0"/>
                    <a:t>KEY</a:t>
                  </a:r>
                </a:p>
                <a:p>
                  <a:r>
                    <a:rPr lang="en-US" sz="1100" dirty="0"/>
                    <a:t>Bacteria carried by patient</a:t>
                  </a:r>
                </a:p>
                <a:p>
                  <a:r>
                    <a:rPr lang="en-US" sz="1100" dirty="0"/>
                    <a:t>       No CRE</a:t>
                  </a:r>
                </a:p>
                <a:p>
                  <a:r>
                    <a:rPr lang="en-US" sz="1100" dirty="0"/>
                    <a:t>       NCP-CRE</a:t>
                  </a:r>
                </a:p>
                <a:p>
                  <a:r>
                    <a:rPr lang="en-US" sz="1100" dirty="0"/>
                    <a:t>       CP-CRE</a:t>
                  </a:r>
                </a:p>
                <a:p>
                  <a:r>
                    <a:rPr lang="en-US" sz="1100" dirty="0"/>
                    <a:t>Hospital information </a:t>
                  </a:r>
                </a:p>
                <a:p>
                  <a:r>
                    <a:rPr lang="en-US" sz="1100" dirty="0"/>
                    <a:t>on bacterial carriage status</a:t>
                  </a:r>
                </a:p>
                <a:p>
                  <a:r>
                    <a:rPr lang="en-US" sz="1100" dirty="0"/>
                    <a:t>          Unknown </a:t>
                  </a:r>
                </a:p>
                <a:p>
                  <a:r>
                    <a:rPr lang="en-US" sz="1100" dirty="0"/>
                    <a:t>          No CRE</a:t>
                  </a:r>
                </a:p>
                <a:p>
                  <a:r>
                    <a:rPr lang="en-US" sz="1100" dirty="0"/>
                    <a:t>          CRE phenotype</a:t>
                  </a:r>
                </a:p>
                <a:p>
                  <a:r>
                    <a:rPr lang="en-US" sz="1100" dirty="0"/>
                    <a:t>          NCP-CRE</a:t>
                  </a:r>
                </a:p>
                <a:p>
                  <a:r>
                    <a:rPr lang="en-US" sz="1100" dirty="0"/>
                    <a:t>          CP-CRE</a:t>
                  </a:r>
                </a:p>
                <a:p>
                  <a:r>
                    <a:rPr lang="en-US" sz="1100" dirty="0"/>
                    <a:t>Resistance found</a:t>
                  </a:r>
                </a:p>
                <a:p>
                  <a:r>
                    <a:rPr lang="en-US" sz="1100" dirty="0"/>
                    <a:t>No resistance found</a:t>
                  </a:r>
                </a:p>
                <a:p>
                  <a:endParaRPr lang="en-US" sz="1100" dirty="0"/>
                </a:p>
              </p:txBody>
            </p:sp>
            <p:sp>
              <p:nvSpPr>
                <p:cNvPr id="156" name="Chord 155"/>
                <p:cNvSpPr/>
                <p:nvPr/>
              </p:nvSpPr>
              <p:spPr>
                <a:xfrm>
                  <a:off x="612017" y="7188866"/>
                  <a:ext cx="113832" cy="104131"/>
                </a:xfrm>
                <a:prstGeom prst="chord">
                  <a:avLst>
                    <a:gd name="adj1" fmla="val 5452877"/>
                    <a:gd name="adj2" fmla="val 16200000"/>
                  </a:avLst>
                </a:prstGeom>
                <a:solidFill>
                  <a:schemeClr val="bg1">
                    <a:lumMod val="6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57" name="Chord 156"/>
                <p:cNvSpPr/>
                <p:nvPr/>
              </p:nvSpPr>
              <p:spPr>
                <a:xfrm rot="10800000">
                  <a:off x="613757" y="7868450"/>
                  <a:ext cx="113832" cy="104131"/>
                </a:xfrm>
                <a:prstGeom prst="chord">
                  <a:avLst>
                    <a:gd name="adj1" fmla="val 5452877"/>
                    <a:gd name="adj2" fmla="val 16200000"/>
                  </a:avLst>
                </a:prstGeom>
                <a:solidFill>
                  <a:schemeClr val="bg1">
                    <a:lumMod val="6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58" name="Chord 157"/>
                <p:cNvSpPr/>
                <p:nvPr/>
              </p:nvSpPr>
              <p:spPr>
                <a:xfrm>
                  <a:off x="905995" y="7342458"/>
                  <a:ext cx="113832" cy="104131"/>
                </a:xfrm>
                <a:prstGeom prst="chord">
                  <a:avLst>
                    <a:gd name="adj1" fmla="val 5452877"/>
                    <a:gd name="adj2" fmla="val 16200000"/>
                  </a:avLst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59" name="Chord 158"/>
                <p:cNvSpPr/>
                <p:nvPr/>
              </p:nvSpPr>
              <p:spPr>
                <a:xfrm>
                  <a:off x="901556" y="7518207"/>
                  <a:ext cx="113832" cy="104131"/>
                </a:xfrm>
                <a:prstGeom prst="chord">
                  <a:avLst>
                    <a:gd name="adj1" fmla="val 5452877"/>
                    <a:gd name="adj2" fmla="val 16200000"/>
                  </a:avLst>
                </a:prstGeom>
                <a:solidFill>
                  <a:schemeClr val="accent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60" name="Chord 159"/>
                <p:cNvSpPr/>
                <p:nvPr/>
              </p:nvSpPr>
              <p:spPr>
                <a:xfrm>
                  <a:off x="894542" y="7689324"/>
                  <a:ext cx="113832" cy="104131"/>
                </a:xfrm>
                <a:prstGeom prst="chord">
                  <a:avLst>
                    <a:gd name="adj1" fmla="val 5452877"/>
                    <a:gd name="adj2" fmla="val 16200000"/>
                  </a:avLst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61" name="Chord 160"/>
                <p:cNvSpPr/>
                <p:nvPr/>
              </p:nvSpPr>
              <p:spPr>
                <a:xfrm rot="10800000">
                  <a:off x="939887" y="8181987"/>
                  <a:ext cx="113832" cy="104131"/>
                </a:xfrm>
                <a:prstGeom prst="chord">
                  <a:avLst>
                    <a:gd name="adj1" fmla="val 5452877"/>
                    <a:gd name="adj2" fmla="val 16200000"/>
                  </a:avLst>
                </a:prstGeom>
                <a:solidFill>
                  <a:schemeClr val="accent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62" name="Chord 161"/>
                <p:cNvSpPr/>
                <p:nvPr/>
              </p:nvSpPr>
              <p:spPr>
                <a:xfrm rot="10800000">
                  <a:off x="935372" y="8535350"/>
                  <a:ext cx="113832" cy="104131"/>
                </a:xfrm>
                <a:prstGeom prst="chord">
                  <a:avLst>
                    <a:gd name="adj1" fmla="val 5452877"/>
                    <a:gd name="adj2" fmla="val 16200000"/>
                  </a:avLst>
                </a:prstGeom>
                <a:solidFill>
                  <a:schemeClr val="accent4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63" name="Chord 162"/>
                <p:cNvSpPr/>
                <p:nvPr/>
              </p:nvSpPr>
              <p:spPr>
                <a:xfrm rot="10800000">
                  <a:off x="935373" y="8691925"/>
                  <a:ext cx="113832" cy="104131"/>
                </a:xfrm>
                <a:prstGeom prst="chord">
                  <a:avLst>
                    <a:gd name="adj1" fmla="val 5452877"/>
                    <a:gd name="adj2" fmla="val 16200000"/>
                  </a:avLst>
                </a:prstGeom>
                <a:solidFill>
                  <a:schemeClr val="accent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64" name="Chord 163"/>
                <p:cNvSpPr/>
                <p:nvPr/>
              </p:nvSpPr>
              <p:spPr>
                <a:xfrm rot="10800000">
                  <a:off x="934765" y="8873764"/>
                  <a:ext cx="113832" cy="104131"/>
                </a:xfrm>
                <a:prstGeom prst="chord">
                  <a:avLst>
                    <a:gd name="adj1" fmla="val 5452877"/>
                    <a:gd name="adj2" fmla="val 16200000"/>
                  </a:avLst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200"/>
                </a:p>
              </p:txBody>
            </p:sp>
          </p:grpSp>
          <p:cxnSp>
            <p:nvCxnSpPr>
              <p:cNvPr id="152" name="Straight Arrow Connector 151"/>
              <p:cNvCxnSpPr/>
              <p:nvPr/>
            </p:nvCxnSpPr>
            <p:spPr>
              <a:xfrm>
                <a:off x="4464410" y="2717703"/>
                <a:ext cx="19606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Arrow Connector 152"/>
              <p:cNvCxnSpPr/>
              <p:nvPr/>
            </p:nvCxnSpPr>
            <p:spPr>
              <a:xfrm flipV="1">
                <a:off x="4469546" y="2882659"/>
                <a:ext cx="185490" cy="3275"/>
              </a:xfrm>
              <a:prstGeom prst="straightConnector1">
                <a:avLst/>
              </a:prstGeom>
              <a:ln>
                <a:solidFill>
                  <a:schemeClr val="accent1"/>
                </a:solidFill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0" name="Chord 149"/>
            <p:cNvSpPr/>
            <p:nvPr/>
          </p:nvSpPr>
          <p:spPr>
            <a:xfrm rot="10800000">
              <a:off x="4885039" y="2006061"/>
              <a:ext cx="113832" cy="104131"/>
            </a:xfrm>
            <a:prstGeom prst="chord">
              <a:avLst>
                <a:gd name="adj1" fmla="val 5452877"/>
                <a:gd name="adj2" fmla="val 1620000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165" name="Group 164"/>
          <p:cNvGrpSpPr/>
          <p:nvPr/>
        </p:nvGrpSpPr>
        <p:grpSpPr>
          <a:xfrm rot="10800000">
            <a:off x="5467201" y="5440056"/>
            <a:ext cx="152491" cy="140048"/>
            <a:chOff x="6113720" y="2041718"/>
            <a:chExt cx="1137676" cy="1059039"/>
          </a:xfrm>
        </p:grpSpPr>
        <p:sp>
          <p:nvSpPr>
            <p:cNvPr id="166" name="Chord 165"/>
            <p:cNvSpPr/>
            <p:nvPr/>
          </p:nvSpPr>
          <p:spPr>
            <a:xfrm>
              <a:off x="6127858" y="2049287"/>
              <a:ext cx="1123538" cy="1051470"/>
            </a:xfrm>
            <a:prstGeom prst="chord">
              <a:avLst>
                <a:gd name="adj1" fmla="val 5452877"/>
                <a:gd name="adj2" fmla="val 15988934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600"/>
            </a:p>
          </p:txBody>
        </p:sp>
        <p:sp>
          <p:nvSpPr>
            <p:cNvPr id="167" name="Chord 166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600"/>
            </a:p>
          </p:txBody>
        </p:sp>
      </p:grpSp>
      <p:sp>
        <p:nvSpPr>
          <p:cNvPr id="8" name="Rectangle 7"/>
          <p:cNvSpPr/>
          <p:nvPr/>
        </p:nvSpPr>
        <p:spPr>
          <a:xfrm>
            <a:off x="748060" y="1935324"/>
            <a:ext cx="5520297" cy="36513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44101" y="3861401"/>
            <a:ext cx="5624256" cy="18906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549072" y="1990917"/>
            <a:ext cx="777792" cy="1713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xmlns="" id="{B218992A-3E20-9E42-ABFC-04726B93BB52}"/>
              </a:ext>
            </a:extLst>
          </p:cNvPr>
          <p:cNvSpPr/>
          <p:nvPr/>
        </p:nvSpPr>
        <p:spPr>
          <a:xfrm>
            <a:off x="5542498" y="6400411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GB" sz="1200" b="1" dirty="0">
                <a:solidFill>
                  <a:schemeClr val="bg1">
                    <a:lumMod val="50000"/>
                  </a:schemeClr>
                </a:solidFill>
              </a:rPr>
              <a:t>(Knight, GM et al., under review)</a:t>
            </a:r>
          </a:p>
        </p:txBody>
      </p:sp>
      <p:sp>
        <p:nvSpPr>
          <p:cNvPr id="169" name="Chord 168">
            <a:extLst>
              <a:ext uri="{FF2B5EF4-FFF2-40B4-BE49-F238E27FC236}">
                <a16:creationId xmlns:a16="http://schemas.microsoft.com/office/drawing/2014/main" xmlns="" id="{23D82A1A-BB11-E241-BCDC-5BD792187DC2}"/>
              </a:ext>
            </a:extLst>
          </p:cNvPr>
          <p:cNvSpPr/>
          <p:nvPr/>
        </p:nvSpPr>
        <p:spPr>
          <a:xfrm>
            <a:off x="9607144" y="321121"/>
            <a:ext cx="1601245" cy="1089256"/>
          </a:xfrm>
          <a:prstGeom prst="chord">
            <a:avLst>
              <a:gd name="adj1" fmla="val 5452877"/>
              <a:gd name="adj2" fmla="val 16200000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 dirty="0"/>
          </a:p>
        </p:txBody>
      </p:sp>
      <p:sp>
        <p:nvSpPr>
          <p:cNvPr id="170" name="Chord 169">
            <a:extLst>
              <a:ext uri="{FF2B5EF4-FFF2-40B4-BE49-F238E27FC236}">
                <a16:creationId xmlns:a16="http://schemas.microsoft.com/office/drawing/2014/main" xmlns="" id="{052A66E5-69BA-8745-91CA-54BF6E74430D}"/>
              </a:ext>
            </a:extLst>
          </p:cNvPr>
          <p:cNvSpPr/>
          <p:nvPr/>
        </p:nvSpPr>
        <p:spPr>
          <a:xfrm rot="10800000">
            <a:off x="9647127" y="327023"/>
            <a:ext cx="1601245" cy="1089256"/>
          </a:xfrm>
          <a:prstGeom prst="chord">
            <a:avLst>
              <a:gd name="adj1" fmla="val 5452877"/>
              <a:gd name="adj2" fmla="val 16200000"/>
            </a:avLst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2D9B1AD-C94F-E84C-8979-FBC4E2D7D268}"/>
              </a:ext>
            </a:extLst>
          </p:cNvPr>
          <p:cNvSpPr txBox="1"/>
          <p:nvPr/>
        </p:nvSpPr>
        <p:spPr>
          <a:xfrm>
            <a:off x="9765287" y="459893"/>
            <a:ext cx="7912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Bacteria carried by the patient 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xmlns="" id="{9522FA90-CB26-854B-97CD-2F7C728FF181}"/>
              </a:ext>
            </a:extLst>
          </p:cNvPr>
          <p:cNvSpPr txBox="1"/>
          <p:nvPr/>
        </p:nvSpPr>
        <p:spPr>
          <a:xfrm>
            <a:off x="10211624" y="462844"/>
            <a:ext cx="9150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/>
              <a:t>Hospital info. on bacterial status</a:t>
            </a:r>
          </a:p>
        </p:txBody>
      </p:sp>
    </p:spTree>
    <p:extLst>
      <p:ext uri="{BB962C8B-B14F-4D97-AF65-F5344CB8AC3E}">
        <p14:creationId xmlns:p14="http://schemas.microsoft.com/office/powerpoint/2010/main" val="27185034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6030" y="2576945"/>
            <a:ext cx="458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(A)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6030" y="4574770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(B)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/>
          </p:nvPr>
        </p:nvGraphicFramePr>
        <p:xfrm>
          <a:off x="2400934" y="1885991"/>
          <a:ext cx="3788490" cy="38757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141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3141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3141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3141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3141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3141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93787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3787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cxnSp>
        <p:nvCxnSpPr>
          <p:cNvPr id="15" name="Straight Arrow Connector 14"/>
          <p:cNvCxnSpPr/>
          <p:nvPr/>
        </p:nvCxnSpPr>
        <p:spPr>
          <a:xfrm>
            <a:off x="4884258" y="4238893"/>
            <a:ext cx="336982" cy="677323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16" idx="2"/>
            <a:endCxn id="141" idx="1"/>
          </p:cNvCxnSpPr>
          <p:nvPr/>
        </p:nvCxnSpPr>
        <p:spPr>
          <a:xfrm>
            <a:off x="4922534" y="4246261"/>
            <a:ext cx="331369" cy="13748"/>
          </a:xfrm>
          <a:prstGeom prst="straightConnector1">
            <a:avLst/>
          </a:prstGeom>
          <a:ln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884994" y="4477911"/>
            <a:ext cx="364714" cy="697521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0" idx="2"/>
            <a:endCxn id="144" idx="1"/>
          </p:cNvCxnSpPr>
          <p:nvPr/>
        </p:nvCxnSpPr>
        <p:spPr>
          <a:xfrm flipV="1">
            <a:off x="4921478" y="4483701"/>
            <a:ext cx="284088" cy="828"/>
          </a:xfrm>
          <a:prstGeom prst="straightConnector1">
            <a:avLst/>
          </a:prstGeom>
          <a:ln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929916" y="4730675"/>
            <a:ext cx="304526" cy="702160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13" idx="2"/>
            <a:endCxn id="139" idx="1"/>
          </p:cNvCxnSpPr>
          <p:nvPr/>
        </p:nvCxnSpPr>
        <p:spPr>
          <a:xfrm flipV="1">
            <a:off x="4915651" y="4707057"/>
            <a:ext cx="330557" cy="1593"/>
          </a:xfrm>
          <a:prstGeom prst="straightConnector1">
            <a:avLst/>
          </a:prstGeom>
          <a:ln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01" idx="2"/>
            <a:endCxn id="122" idx="1"/>
          </p:cNvCxnSpPr>
          <p:nvPr/>
        </p:nvCxnSpPr>
        <p:spPr>
          <a:xfrm flipV="1">
            <a:off x="3668023" y="4249515"/>
            <a:ext cx="838013" cy="2358"/>
          </a:xfrm>
          <a:prstGeom prst="straightConnector1">
            <a:avLst/>
          </a:prstGeom>
          <a:ln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95" idx="2"/>
            <a:endCxn id="123" idx="1"/>
          </p:cNvCxnSpPr>
          <p:nvPr/>
        </p:nvCxnSpPr>
        <p:spPr>
          <a:xfrm>
            <a:off x="3665411" y="4493115"/>
            <a:ext cx="838728" cy="7130"/>
          </a:xfrm>
          <a:prstGeom prst="straightConnector1">
            <a:avLst/>
          </a:prstGeom>
          <a:ln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83" idx="2"/>
            <a:endCxn id="105" idx="1"/>
          </p:cNvCxnSpPr>
          <p:nvPr/>
        </p:nvCxnSpPr>
        <p:spPr>
          <a:xfrm>
            <a:off x="2391583" y="5126246"/>
            <a:ext cx="905475" cy="342149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98" idx="2"/>
            <a:endCxn id="120" idx="1"/>
          </p:cNvCxnSpPr>
          <p:nvPr/>
        </p:nvCxnSpPr>
        <p:spPr>
          <a:xfrm>
            <a:off x="3667130" y="4728960"/>
            <a:ext cx="835683" cy="7761"/>
          </a:xfrm>
          <a:prstGeom prst="straightConnector1">
            <a:avLst/>
          </a:prstGeom>
          <a:ln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37" idx="2"/>
            <a:endCxn id="66" idx="1"/>
          </p:cNvCxnSpPr>
          <p:nvPr/>
        </p:nvCxnSpPr>
        <p:spPr>
          <a:xfrm flipV="1">
            <a:off x="2402505" y="2122925"/>
            <a:ext cx="307003" cy="2188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40" idx="2"/>
            <a:endCxn id="67" idx="1"/>
          </p:cNvCxnSpPr>
          <p:nvPr/>
        </p:nvCxnSpPr>
        <p:spPr>
          <a:xfrm flipV="1">
            <a:off x="2400584" y="2371589"/>
            <a:ext cx="276697" cy="3451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39" idx="2"/>
            <a:endCxn id="64" idx="1"/>
          </p:cNvCxnSpPr>
          <p:nvPr/>
        </p:nvCxnSpPr>
        <p:spPr>
          <a:xfrm>
            <a:off x="2400934" y="2716176"/>
            <a:ext cx="315845" cy="379911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43" idx="2"/>
            <a:endCxn id="65" idx="1"/>
          </p:cNvCxnSpPr>
          <p:nvPr/>
        </p:nvCxnSpPr>
        <p:spPr>
          <a:xfrm>
            <a:off x="2403055" y="3065313"/>
            <a:ext cx="278526" cy="277561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43" idx="2"/>
            <a:endCxn id="62" idx="1"/>
          </p:cNvCxnSpPr>
          <p:nvPr/>
        </p:nvCxnSpPr>
        <p:spPr>
          <a:xfrm flipV="1">
            <a:off x="2403055" y="2605756"/>
            <a:ext cx="308367" cy="459557"/>
          </a:xfrm>
          <a:prstGeom prst="straightConnector1">
            <a:avLst/>
          </a:prstGeom>
          <a:ln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37" idx="2"/>
            <a:endCxn id="63" idx="1"/>
          </p:cNvCxnSpPr>
          <p:nvPr/>
        </p:nvCxnSpPr>
        <p:spPr>
          <a:xfrm>
            <a:off x="2402505" y="2341782"/>
            <a:ext cx="270870" cy="518133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cxnSpLocks/>
          </p:cNvCxnSpPr>
          <p:nvPr/>
        </p:nvCxnSpPr>
        <p:spPr>
          <a:xfrm flipV="1">
            <a:off x="2212679" y="1862857"/>
            <a:ext cx="6969421" cy="1345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32" name="Table 31"/>
          <p:cNvGraphicFramePr>
            <a:graphicFrameLocks noGrp="1"/>
          </p:cNvGraphicFramePr>
          <p:nvPr>
            <p:extLst/>
          </p:nvPr>
        </p:nvGraphicFramePr>
        <p:xfrm>
          <a:off x="2131998" y="1357054"/>
          <a:ext cx="4342121" cy="5058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03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030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2030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2030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2030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2030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62030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505806"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½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 day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Day 1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Day 2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Day 3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2174692" y="1590326"/>
            <a:ext cx="5815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Enter</a:t>
            </a:r>
          </a:p>
        </p:txBody>
      </p:sp>
      <p:sp>
        <p:nvSpPr>
          <p:cNvPr id="34" name="TextBox 33"/>
          <p:cNvSpPr txBox="1"/>
          <p:nvPr/>
        </p:nvSpPr>
        <p:spPr>
          <a:xfrm rot="16200000">
            <a:off x="1238666" y="2712797"/>
            <a:ext cx="19460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(A) DIRECT PCR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2319612" y="2271411"/>
            <a:ext cx="164703" cy="140736"/>
            <a:chOff x="6062421" y="2033795"/>
            <a:chExt cx="1228787" cy="1064240"/>
          </a:xfrm>
        </p:grpSpPr>
        <p:sp>
          <p:nvSpPr>
            <p:cNvPr id="36" name="Chord 35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37" name="Chord 36"/>
            <p:cNvSpPr/>
            <p:nvPr/>
          </p:nvSpPr>
          <p:spPr>
            <a:xfrm rot="10800000">
              <a:off x="6062421" y="2033795"/>
              <a:ext cx="1228787" cy="1064240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2324513" y="2646336"/>
            <a:ext cx="152492" cy="140212"/>
            <a:chOff x="6113720" y="2037757"/>
            <a:chExt cx="1137685" cy="1060278"/>
          </a:xfrm>
        </p:grpSpPr>
        <p:sp>
          <p:nvSpPr>
            <p:cNvPr id="39" name="Chord 38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40" name="Chord 39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2322504" y="2993778"/>
            <a:ext cx="160001" cy="143064"/>
            <a:chOff x="6062400" y="2061614"/>
            <a:chExt cx="1193705" cy="1081846"/>
          </a:xfrm>
        </p:grpSpPr>
        <p:sp>
          <p:nvSpPr>
            <p:cNvPr id="42" name="Chord 41"/>
            <p:cNvSpPr/>
            <p:nvPr/>
          </p:nvSpPr>
          <p:spPr>
            <a:xfrm>
              <a:off x="6095615" y="2061614"/>
              <a:ext cx="1155790" cy="1081846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43" name="Chord 42"/>
            <p:cNvSpPr/>
            <p:nvPr/>
          </p:nvSpPr>
          <p:spPr>
            <a:xfrm rot="10800000">
              <a:off x="6062400" y="2061614"/>
              <a:ext cx="1193705" cy="1081846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2944857" y="2795657"/>
            <a:ext cx="158200" cy="139688"/>
            <a:chOff x="6080655" y="2041718"/>
            <a:chExt cx="1224122" cy="1056317"/>
          </a:xfrm>
        </p:grpSpPr>
        <p:sp>
          <p:nvSpPr>
            <p:cNvPr id="45" name="Chord 44"/>
            <p:cNvSpPr/>
            <p:nvPr/>
          </p:nvSpPr>
          <p:spPr>
            <a:xfrm>
              <a:off x="6080655" y="2041718"/>
              <a:ext cx="1224122" cy="1052362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46" name="Chord 45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2953058" y="3026530"/>
            <a:ext cx="152492" cy="140212"/>
            <a:chOff x="6113720" y="2037757"/>
            <a:chExt cx="1137685" cy="1060278"/>
          </a:xfrm>
        </p:grpSpPr>
        <p:sp>
          <p:nvSpPr>
            <p:cNvPr id="48" name="Chord 47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49" name="Chord 48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2954082" y="3268602"/>
            <a:ext cx="152492" cy="140212"/>
            <a:chOff x="6113720" y="2037757"/>
            <a:chExt cx="1137685" cy="1060278"/>
          </a:xfrm>
        </p:grpSpPr>
        <p:sp>
          <p:nvSpPr>
            <p:cNvPr id="51" name="Chord 50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52" name="Chord 51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2942900" y="2293372"/>
            <a:ext cx="152492" cy="140212"/>
            <a:chOff x="6113720" y="2037757"/>
            <a:chExt cx="1137685" cy="1060278"/>
          </a:xfrm>
          <a:solidFill>
            <a:srgbClr val="FF0000"/>
          </a:solidFill>
        </p:grpSpPr>
        <p:sp>
          <p:nvSpPr>
            <p:cNvPr id="54" name="Chord 53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55" name="Chord 54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943431" y="2541096"/>
            <a:ext cx="152493" cy="140212"/>
            <a:chOff x="6113713" y="2037757"/>
            <a:chExt cx="1137692" cy="1060278"/>
          </a:xfrm>
          <a:noFill/>
        </p:grpSpPr>
        <p:sp>
          <p:nvSpPr>
            <p:cNvPr id="57" name="Chord 56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58" name="Chord 57"/>
            <p:cNvSpPr/>
            <p:nvPr/>
          </p:nvSpPr>
          <p:spPr>
            <a:xfrm rot="10800000">
              <a:off x="6113713" y="2037757"/>
              <a:ext cx="1123532" cy="1060278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2943220" y="2048596"/>
            <a:ext cx="152492" cy="140212"/>
            <a:chOff x="6113720" y="2037757"/>
            <a:chExt cx="1137685" cy="1060278"/>
          </a:xfrm>
          <a:solidFill>
            <a:schemeClr val="accent1"/>
          </a:solidFill>
        </p:grpSpPr>
        <p:sp>
          <p:nvSpPr>
            <p:cNvPr id="60" name="Chord 59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61" name="Chord 60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rgbClr val="FF000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2711422" y="2528812"/>
            <a:ext cx="193446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1%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673375" y="2782971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99%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716779" y="3019143"/>
            <a:ext cx="193446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4%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2681581" y="3265930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99%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709508" y="2045981"/>
            <a:ext cx="193446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1%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2677281" y="2294645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96%</a:t>
            </a:r>
          </a:p>
        </p:txBody>
      </p:sp>
      <p:cxnSp>
        <p:nvCxnSpPr>
          <p:cNvPr id="68" name="Straight Arrow Connector 67"/>
          <p:cNvCxnSpPr>
            <a:stCxn id="77" idx="2"/>
            <a:endCxn id="106" idx="1"/>
          </p:cNvCxnSpPr>
          <p:nvPr/>
        </p:nvCxnSpPr>
        <p:spPr>
          <a:xfrm flipV="1">
            <a:off x="2399961" y="4251860"/>
            <a:ext cx="891487" cy="249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80" idx="2"/>
            <a:endCxn id="107" idx="1"/>
          </p:cNvCxnSpPr>
          <p:nvPr/>
        </p:nvCxnSpPr>
        <p:spPr>
          <a:xfrm flipV="1">
            <a:off x="2394671" y="4496990"/>
            <a:ext cx="898100" cy="3278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stCxn id="80" idx="2"/>
            <a:endCxn id="104" idx="1"/>
          </p:cNvCxnSpPr>
          <p:nvPr/>
        </p:nvCxnSpPr>
        <p:spPr>
          <a:xfrm>
            <a:off x="2394671" y="4824880"/>
            <a:ext cx="898070" cy="410420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stCxn id="77" idx="2"/>
            <a:endCxn id="103" idx="1"/>
          </p:cNvCxnSpPr>
          <p:nvPr/>
        </p:nvCxnSpPr>
        <p:spPr>
          <a:xfrm>
            <a:off x="2399961" y="4501259"/>
            <a:ext cx="896357" cy="485525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stCxn id="83" idx="2"/>
            <a:endCxn id="102" idx="1"/>
          </p:cNvCxnSpPr>
          <p:nvPr/>
        </p:nvCxnSpPr>
        <p:spPr>
          <a:xfrm flipV="1">
            <a:off x="2391583" y="4732666"/>
            <a:ext cx="935280" cy="393580"/>
          </a:xfrm>
          <a:prstGeom prst="straightConnector1">
            <a:avLst/>
          </a:prstGeom>
          <a:ln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>
            <a:stCxn id="98" idx="2"/>
            <a:endCxn id="121" idx="1"/>
          </p:cNvCxnSpPr>
          <p:nvPr/>
        </p:nvCxnSpPr>
        <p:spPr>
          <a:xfrm>
            <a:off x="3667130" y="4728960"/>
            <a:ext cx="896087" cy="369528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 rot="16200000">
            <a:off x="1261363" y="4673247"/>
            <a:ext cx="1911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(B) CULTURE + PCR</a:t>
            </a:r>
          </a:p>
        </p:txBody>
      </p:sp>
      <p:grpSp>
        <p:nvGrpSpPr>
          <p:cNvPr id="75" name="Group 74"/>
          <p:cNvGrpSpPr/>
          <p:nvPr/>
        </p:nvGrpSpPr>
        <p:grpSpPr>
          <a:xfrm>
            <a:off x="2317068" y="4430888"/>
            <a:ext cx="164703" cy="140736"/>
            <a:chOff x="6062421" y="2033795"/>
            <a:chExt cx="1228787" cy="1064240"/>
          </a:xfrm>
        </p:grpSpPr>
        <p:sp>
          <p:nvSpPr>
            <p:cNvPr id="76" name="Chord 75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77" name="Chord 76"/>
            <p:cNvSpPr/>
            <p:nvPr/>
          </p:nvSpPr>
          <p:spPr>
            <a:xfrm rot="10800000">
              <a:off x="6062421" y="2033795"/>
              <a:ext cx="1228787" cy="1064240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2318600" y="4754508"/>
            <a:ext cx="152492" cy="140212"/>
            <a:chOff x="6113720" y="2037757"/>
            <a:chExt cx="1137685" cy="1060278"/>
          </a:xfrm>
        </p:grpSpPr>
        <p:sp>
          <p:nvSpPr>
            <p:cNvPr id="79" name="Chord 78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80" name="Chord 79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2308498" y="5053062"/>
            <a:ext cx="162535" cy="146785"/>
            <a:chOff x="6043495" y="2087135"/>
            <a:chExt cx="1212610" cy="1109984"/>
          </a:xfrm>
        </p:grpSpPr>
        <p:sp>
          <p:nvSpPr>
            <p:cNvPr id="82" name="Chord 81"/>
            <p:cNvSpPr/>
            <p:nvPr/>
          </p:nvSpPr>
          <p:spPr>
            <a:xfrm>
              <a:off x="6043495" y="2087135"/>
              <a:ext cx="1207917" cy="1109984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83" name="Chord 82"/>
            <p:cNvSpPr/>
            <p:nvPr/>
          </p:nvSpPr>
          <p:spPr>
            <a:xfrm rot="10800000">
              <a:off x="6062400" y="2099605"/>
              <a:ext cx="1193705" cy="1081846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3589427" y="4904068"/>
            <a:ext cx="153205" cy="147099"/>
            <a:chOff x="6108393" y="1985676"/>
            <a:chExt cx="1143003" cy="1112359"/>
          </a:xfrm>
        </p:grpSpPr>
        <p:sp>
          <p:nvSpPr>
            <p:cNvPr id="85" name="Chord 84"/>
            <p:cNvSpPr/>
            <p:nvPr/>
          </p:nvSpPr>
          <p:spPr>
            <a:xfrm>
              <a:off x="6108393" y="1995045"/>
              <a:ext cx="1143003" cy="1099035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86" name="Chord 85"/>
            <p:cNvSpPr/>
            <p:nvPr/>
          </p:nvSpPr>
          <p:spPr>
            <a:xfrm rot="10800000">
              <a:off x="6110049" y="1985676"/>
              <a:ext cx="1104029" cy="1112359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3588317" y="5151451"/>
            <a:ext cx="152492" cy="140212"/>
            <a:chOff x="6113720" y="2037757"/>
            <a:chExt cx="1137685" cy="1060278"/>
          </a:xfrm>
        </p:grpSpPr>
        <p:sp>
          <p:nvSpPr>
            <p:cNvPr id="88" name="Chord 87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89" name="Chord 88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3589428" y="5394148"/>
            <a:ext cx="152492" cy="140212"/>
            <a:chOff x="6113720" y="2037757"/>
            <a:chExt cx="1137685" cy="1060278"/>
          </a:xfrm>
        </p:grpSpPr>
        <p:sp>
          <p:nvSpPr>
            <p:cNvPr id="91" name="Chord 90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92" name="Chord 91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3589340" y="4422743"/>
            <a:ext cx="152492" cy="140212"/>
            <a:chOff x="6113720" y="2037757"/>
            <a:chExt cx="1137685" cy="1060278"/>
          </a:xfrm>
          <a:solidFill>
            <a:srgbClr val="FF0000"/>
          </a:solidFill>
        </p:grpSpPr>
        <p:sp>
          <p:nvSpPr>
            <p:cNvPr id="94" name="Chord 93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95" name="Chord 94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3589812" y="4660904"/>
            <a:ext cx="153589" cy="139688"/>
            <a:chOff x="6113706" y="2037757"/>
            <a:chExt cx="1145869" cy="1056317"/>
          </a:xfrm>
          <a:noFill/>
        </p:grpSpPr>
        <p:sp>
          <p:nvSpPr>
            <p:cNvPr id="97" name="Chord 96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98" name="Chord 97"/>
            <p:cNvSpPr/>
            <p:nvPr/>
          </p:nvSpPr>
          <p:spPr>
            <a:xfrm rot="10800000">
              <a:off x="6113706" y="2037757"/>
              <a:ext cx="1145869" cy="1029221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3591952" y="4181501"/>
            <a:ext cx="152492" cy="140212"/>
            <a:chOff x="6113720" y="2037757"/>
            <a:chExt cx="1137685" cy="1060278"/>
          </a:xfrm>
          <a:solidFill>
            <a:schemeClr val="accent1"/>
          </a:solidFill>
        </p:grpSpPr>
        <p:sp>
          <p:nvSpPr>
            <p:cNvPr id="100" name="Chord 99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01" name="Chord 100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4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sp>
        <p:nvSpPr>
          <p:cNvPr id="102" name="TextBox 101"/>
          <p:cNvSpPr txBox="1"/>
          <p:nvPr/>
        </p:nvSpPr>
        <p:spPr>
          <a:xfrm>
            <a:off x="3326863" y="4655722"/>
            <a:ext cx="193446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9%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3296318" y="4909840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11%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3292741" y="5158356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11%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297058" y="5391451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91%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3291448" y="4174916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89%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3292771" y="4420046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89%</a:t>
            </a:r>
          </a:p>
        </p:txBody>
      </p:sp>
      <p:grpSp>
        <p:nvGrpSpPr>
          <p:cNvPr id="108" name="Group 107"/>
          <p:cNvGrpSpPr/>
          <p:nvPr/>
        </p:nvGrpSpPr>
        <p:grpSpPr>
          <a:xfrm>
            <a:off x="4846848" y="4413398"/>
            <a:ext cx="152493" cy="142254"/>
            <a:chOff x="6113713" y="2022315"/>
            <a:chExt cx="1137692" cy="1075720"/>
          </a:xfrm>
          <a:solidFill>
            <a:srgbClr val="FF0000"/>
          </a:solidFill>
        </p:grpSpPr>
        <p:sp>
          <p:nvSpPr>
            <p:cNvPr id="109" name="Chord 108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10" name="Chord 109"/>
            <p:cNvSpPr/>
            <p:nvPr/>
          </p:nvSpPr>
          <p:spPr>
            <a:xfrm rot="10800000">
              <a:off x="6113713" y="2022315"/>
              <a:ext cx="1105418" cy="1075720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4839814" y="4638540"/>
            <a:ext cx="152493" cy="140212"/>
            <a:chOff x="6113713" y="2037757"/>
            <a:chExt cx="1137692" cy="1060278"/>
          </a:xfrm>
          <a:noFill/>
        </p:grpSpPr>
        <p:sp>
          <p:nvSpPr>
            <p:cNvPr id="112" name="Chord 111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13" name="Chord 112"/>
            <p:cNvSpPr/>
            <p:nvPr/>
          </p:nvSpPr>
          <p:spPr>
            <a:xfrm rot="10800000">
              <a:off x="6113713" y="2037757"/>
              <a:ext cx="1123532" cy="1060278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4846463" y="4176413"/>
            <a:ext cx="152492" cy="139688"/>
            <a:chOff x="6113720" y="2041718"/>
            <a:chExt cx="1137685" cy="1056317"/>
          </a:xfrm>
          <a:solidFill>
            <a:schemeClr val="accent1"/>
          </a:solidFill>
        </p:grpSpPr>
        <p:sp>
          <p:nvSpPr>
            <p:cNvPr id="115" name="Chord 114"/>
            <p:cNvSpPr/>
            <p:nvPr/>
          </p:nvSpPr>
          <p:spPr>
            <a:xfrm>
              <a:off x="6127440" y="2067234"/>
              <a:ext cx="1123965" cy="1026831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16" name="Chord 115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4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4844230" y="5035821"/>
            <a:ext cx="152492" cy="140212"/>
            <a:chOff x="6113720" y="2037757"/>
            <a:chExt cx="1137685" cy="1060278"/>
          </a:xfrm>
        </p:grpSpPr>
        <p:sp>
          <p:nvSpPr>
            <p:cNvPr id="118" name="Chord 117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19" name="Chord 118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sp>
        <p:nvSpPr>
          <p:cNvPr id="120" name="TextBox 119"/>
          <p:cNvSpPr txBox="1"/>
          <p:nvPr/>
        </p:nvSpPr>
        <p:spPr>
          <a:xfrm>
            <a:off x="4502813" y="4659777"/>
            <a:ext cx="288024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/>
              <a:t> 15</a:t>
            </a:r>
            <a:r>
              <a:rPr lang="en-US" sz="1000" dirty="0"/>
              <a:t>%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4563217" y="5021544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85%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4506036" y="4172571"/>
            <a:ext cx="324892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100%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4504139" y="4423301"/>
            <a:ext cx="324892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100%</a:t>
            </a:r>
          </a:p>
        </p:txBody>
      </p:sp>
      <p:grpSp>
        <p:nvGrpSpPr>
          <p:cNvPr id="124" name="Group 123"/>
          <p:cNvGrpSpPr/>
          <p:nvPr/>
        </p:nvGrpSpPr>
        <p:grpSpPr>
          <a:xfrm rot="10800000">
            <a:off x="5464547" y="4179789"/>
            <a:ext cx="176234" cy="141890"/>
            <a:chOff x="5993455" y="2037757"/>
            <a:chExt cx="1314816" cy="1072967"/>
          </a:xfrm>
        </p:grpSpPr>
        <p:sp>
          <p:nvSpPr>
            <p:cNvPr id="125" name="Chord 124"/>
            <p:cNvSpPr/>
            <p:nvPr/>
          </p:nvSpPr>
          <p:spPr>
            <a:xfrm>
              <a:off x="5993455" y="2037757"/>
              <a:ext cx="1314816" cy="107296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26" name="Chord 125"/>
            <p:cNvSpPr/>
            <p:nvPr/>
          </p:nvSpPr>
          <p:spPr>
            <a:xfrm rot="10800000">
              <a:off x="6113720" y="2041719"/>
              <a:ext cx="1127054" cy="1056316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127" name="Group 126"/>
          <p:cNvGrpSpPr/>
          <p:nvPr/>
        </p:nvGrpSpPr>
        <p:grpSpPr>
          <a:xfrm>
            <a:off x="5469703" y="4895881"/>
            <a:ext cx="152492" cy="140212"/>
            <a:chOff x="6113720" y="2037757"/>
            <a:chExt cx="1137685" cy="1060278"/>
          </a:xfrm>
        </p:grpSpPr>
        <p:sp>
          <p:nvSpPr>
            <p:cNvPr id="128" name="Chord 127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29" name="Chord 128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5470170" y="4399137"/>
            <a:ext cx="152492" cy="140212"/>
            <a:chOff x="6113720" y="2037757"/>
            <a:chExt cx="1137685" cy="1060278"/>
          </a:xfrm>
          <a:solidFill>
            <a:srgbClr val="FF0000"/>
          </a:solidFill>
        </p:grpSpPr>
        <p:sp>
          <p:nvSpPr>
            <p:cNvPr id="131" name="Chord 130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32" name="Chord 131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5471036" y="4629910"/>
            <a:ext cx="152493" cy="140212"/>
            <a:chOff x="6113713" y="2037757"/>
            <a:chExt cx="1137692" cy="1060278"/>
          </a:xfrm>
          <a:noFill/>
        </p:grpSpPr>
        <p:sp>
          <p:nvSpPr>
            <p:cNvPr id="134" name="Chord 133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35" name="Chord 134"/>
            <p:cNvSpPr/>
            <p:nvPr/>
          </p:nvSpPr>
          <p:spPr>
            <a:xfrm rot="10800000">
              <a:off x="6113713" y="2037757"/>
              <a:ext cx="1123532" cy="1060278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136" name="Group 135"/>
          <p:cNvGrpSpPr/>
          <p:nvPr/>
        </p:nvGrpSpPr>
        <p:grpSpPr>
          <a:xfrm rot="10800000">
            <a:off x="5469702" y="5168231"/>
            <a:ext cx="152492" cy="140212"/>
            <a:chOff x="6113720" y="2037757"/>
            <a:chExt cx="1137685" cy="1060278"/>
          </a:xfrm>
          <a:solidFill>
            <a:schemeClr val="accent1"/>
          </a:solidFill>
        </p:grpSpPr>
        <p:sp>
          <p:nvSpPr>
            <p:cNvPr id="137" name="Chord 136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38" name="Chord 137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rgbClr val="FF000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sp>
        <p:nvSpPr>
          <p:cNvPr id="139" name="TextBox 138"/>
          <p:cNvSpPr txBox="1"/>
          <p:nvPr/>
        </p:nvSpPr>
        <p:spPr>
          <a:xfrm>
            <a:off x="5246208" y="4630113"/>
            <a:ext cx="193446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1%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5193055" y="5432835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99%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5253903" y="4183065"/>
            <a:ext cx="193446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1%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5206283" y="4893012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99%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5244529" y="5152914"/>
            <a:ext cx="193446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2%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5205566" y="4406757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98%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2400759" y="3853932"/>
            <a:ext cx="1263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Culture 1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3669324" y="3852017"/>
            <a:ext cx="12789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Culture 2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4948282" y="3835563"/>
            <a:ext cx="6103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PCR</a:t>
            </a:r>
          </a:p>
        </p:txBody>
      </p:sp>
      <p:grpSp>
        <p:nvGrpSpPr>
          <p:cNvPr id="148" name="Group 147"/>
          <p:cNvGrpSpPr/>
          <p:nvPr/>
        </p:nvGrpSpPr>
        <p:grpSpPr>
          <a:xfrm>
            <a:off x="6370216" y="2098397"/>
            <a:ext cx="4514901" cy="2636467"/>
            <a:chOff x="4365646" y="571398"/>
            <a:chExt cx="4514901" cy="2636467"/>
          </a:xfrm>
        </p:grpSpPr>
        <p:grpSp>
          <p:nvGrpSpPr>
            <p:cNvPr id="149" name="Group 148"/>
            <p:cNvGrpSpPr/>
            <p:nvPr/>
          </p:nvGrpSpPr>
          <p:grpSpPr>
            <a:xfrm>
              <a:off x="4365646" y="571398"/>
              <a:ext cx="4514901" cy="2636467"/>
              <a:chOff x="4365646" y="571398"/>
              <a:chExt cx="4514901" cy="2636467"/>
            </a:xfrm>
          </p:grpSpPr>
          <p:grpSp>
            <p:nvGrpSpPr>
              <p:cNvPr id="151" name="Group 150"/>
              <p:cNvGrpSpPr/>
              <p:nvPr/>
            </p:nvGrpSpPr>
            <p:grpSpPr>
              <a:xfrm>
                <a:off x="4365646" y="571398"/>
                <a:ext cx="4514901" cy="2636467"/>
                <a:chOff x="415372" y="6928921"/>
                <a:chExt cx="4514901" cy="2636467"/>
              </a:xfrm>
            </p:grpSpPr>
            <p:sp>
              <p:nvSpPr>
                <p:cNvPr id="154" name="Rectangle 153"/>
                <p:cNvSpPr/>
                <p:nvPr/>
              </p:nvSpPr>
              <p:spPr>
                <a:xfrm>
                  <a:off x="415372" y="6928921"/>
                  <a:ext cx="2044178" cy="245673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/>
                </a:p>
              </p:txBody>
            </p:sp>
            <p:sp>
              <p:nvSpPr>
                <p:cNvPr id="155" name="TextBox 154"/>
                <p:cNvSpPr txBox="1"/>
                <p:nvPr/>
              </p:nvSpPr>
              <p:spPr>
                <a:xfrm>
                  <a:off x="675134" y="6933898"/>
                  <a:ext cx="4255139" cy="263149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b="1" dirty="0"/>
                    <a:t>KEY</a:t>
                  </a:r>
                </a:p>
                <a:p>
                  <a:r>
                    <a:rPr lang="en-US" sz="1100" dirty="0"/>
                    <a:t>Bacteria carried by patient</a:t>
                  </a:r>
                </a:p>
                <a:p>
                  <a:r>
                    <a:rPr lang="en-US" sz="1100" dirty="0"/>
                    <a:t>       No CRE</a:t>
                  </a:r>
                </a:p>
                <a:p>
                  <a:r>
                    <a:rPr lang="en-US" sz="1100" dirty="0"/>
                    <a:t>       NCP-CRE</a:t>
                  </a:r>
                </a:p>
                <a:p>
                  <a:r>
                    <a:rPr lang="en-US" sz="1100" dirty="0"/>
                    <a:t>       CP-CRE</a:t>
                  </a:r>
                </a:p>
                <a:p>
                  <a:r>
                    <a:rPr lang="en-US" sz="1100" dirty="0"/>
                    <a:t>Hospital information </a:t>
                  </a:r>
                </a:p>
                <a:p>
                  <a:r>
                    <a:rPr lang="en-US" sz="1100" dirty="0"/>
                    <a:t>on bacterial carriage status</a:t>
                  </a:r>
                </a:p>
                <a:p>
                  <a:r>
                    <a:rPr lang="en-US" sz="1100" dirty="0"/>
                    <a:t>          Unknown </a:t>
                  </a:r>
                </a:p>
                <a:p>
                  <a:r>
                    <a:rPr lang="en-US" sz="1100" dirty="0"/>
                    <a:t>          No CRE</a:t>
                  </a:r>
                </a:p>
                <a:p>
                  <a:r>
                    <a:rPr lang="en-US" sz="1100" dirty="0"/>
                    <a:t>          CRE phenotype</a:t>
                  </a:r>
                </a:p>
                <a:p>
                  <a:r>
                    <a:rPr lang="en-US" sz="1100" dirty="0"/>
                    <a:t>          NCP-CRE</a:t>
                  </a:r>
                </a:p>
                <a:p>
                  <a:r>
                    <a:rPr lang="en-US" sz="1100" dirty="0"/>
                    <a:t>          CP-CRE</a:t>
                  </a:r>
                </a:p>
                <a:p>
                  <a:r>
                    <a:rPr lang="en-US" sz="1100" dirty="0"/>
                    <a:t>Resistance found</a:t>
                  </a:r>
                </a:p>
                <a:p>
                  <a:r>
                    <a:rPr lang="en-US" sz="1100" dirty="0"/>
                    <a:t>No resistance found</a:t>
                  </a:r>
                </a:p>
                <a:p>
                  <a:endParaRPr lang="en-US" sz="1100" dirty="0"/>
                </a:p>
              </p:txBody>
            </p:sp>
            <p:sp>
              <p:nvSpPr>
                <p:cNvPr id="156" name="Chord 155"/>
                <p:cNvSpPr/>
                <p:nvPr/>
              </p:nvSpPr>
              <p:spPr>
                <a:xfrm>
                  <a:off x="612017" y="7188866"/>
                  <a:ext cx="113832" cy="104131"/>
                </a:xfrm>
                <a:prstGeom prst="chord">
                  <a:avLst>
                    <a:gd name="adj1" fmla="val 5452877"/>
                    <a:gd name="adj2" fmla="val 16200000"/>
                  </a:avLst>
                </a:prstGeom>
                <a:solidFill>
                  <a:schemeClr val="bg1">
                    <a:lumMod val="6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57" name="Chord 156"/>
                <p:cNvSpPr/>
                <p:nvPr/>
              </p:nvSpPr>
              <p:spPr>
                <a:xfrm rot="10800000">
                  <a:off x="613757" y="7868450"/>
                  <a:ext cx="113832" cy="104131"/>
                </a:xfrm>
                <a:prstGeom prst="chord">
                  <a:avLst>
                    <a:gd name="adj1" fmla="val 5452877"/>
                    <a:gd name="adj2" fmla="val 16200000"/>
                  </a:avLst>
                </a:prstGeom>
                <a:solidFill>
                  <a:schemeClr val="bg1">
                    <a:lumMod val="6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58" name="Chord 157"/>
                <p:cNvSpPr/>
                <p:nvPr/>
              </p:nvSpPr>
              <p:spPr>
                <a:xfrm>
                  <a:off x="905995" y="7342458"/>
                  <a:ext cx="113832" cy="104131"/>
                </a:xfrm>
                <a:prstGeom prst="chord">
                  <a:avLst>
                    <a:gd name="adj1" fmla="val 5452877"/>
                    <a:gd name="adj2" fmla="val 16200000"/>
                  </a:avLst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59" name="Chord 158"/>
                <p:cNvSpPr/>
                <p:nvPr/>
              </p:nvSpPr>
              <p:spPr>
                <a:xfrm>
                  <a:off x="901556" y="7518207"/>
                  <a:ext cx="113832" cy="104131"/>
                </a:xfrm>
                <a:prstGeom prst="chord">
                  <a:avLst>
                    <a:gd name="adj1" fmla="val 5452877"/>
                    <a:gd name="adj2" fmla="val 16200000"/>
                  </a:avLst>
                </a:prstGeom>
                <a:solidFill>
                  <a:schemeClr val="accent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60" name="Chord 159"/>
                <p:cNvSpPr/>
                <p:nvPr/>
              </p:nvSpPr>
              <p:spPr>
                <a:xfrm>
                  <a:off x="894542" y="7689324"/>
                  <a:ext cx="113832" cy="104131"/>
                </a:xfrm>
                <a:prstGeom prst="chord">
                  <a:avLst>
                    <a:gd name="adj1" fmla="val 5452877"/>
                    <a:gd name="adj2" fmla="val 16200000"/>
                  </a:avLst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61" name="Chord 160"/>
                <p:cNvSpPr/>
                <p:nvPr/>
              </p:nvSpPr>
              <p:spPr>
                <a:xfrm rot="10800000">
                  <a:off x="939887" y="8181987"/>
                  <a:ext cx="113832" cy="104131"/>
                </a:xfrm>
                <a:prstGeom prst="chord">
                  <a:avLst>
                    <a:gd name="adj1" fmla="val 5452877"/>
                    <a:gd name="adj2" fmla="val 16200000"/>
                  </a:avLst>
                </a:prstGeom>
                <a:solidFill>
                  <a:schemeClr val="accent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62" name="Chord 161"/>
                <p:cNvSpPr/>
                <p:nvPr/>
              </p:nvSpPr>
              <p:spPr>
                <a:xfrm rot="10800000">
                  <a:off x="935372" y="8535350"/>
                  <a:ext cx="113832" cy="104131"/>
                </a:xfrm>
                <a:prstGeom prst="chord">
                  <a:avLst>
                    <a:gd name="adj1" fmla="val 5452877"/>
                    <a:gd name="adj2" fmla="val 16200000"/>
                  </a:avLst>
                </a:prstGeom>
                <a:solidFill>
                  <a:schemeClr val="accent4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63" name="Chord 162"/>
                <p:cNvSpPr/>
                <p:nvPr/>
              </p:nvSpPr>
              <p:spPr>
                <a:xfrm rot="10800000">
                  <a:off x="935373" y="8691925"/>
                  <a:ext cx="113832" cy="104131"/>
                </a:xfrm>
                <a:prstGeom prst="chord">
                  <a:avLst>
                    <a:gd name="adj1" fmla="val 5452877"/>
                    <a:gd name="adj2" fmla="val 16200000"/>
                  </a:avLst>
                </a:prstGeom>
                <a:solidFill>
                  <a:schemeClr val="accent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64" name="Chord 163"/>
                <p:cNvSpPr/>
                <p:nvPr/>
              </p:nvSpPr>
              <p:spPr>
                <a:xfrm rot="10800000">
                  <a:off x="934765" y="8873764"/>
                  <a:ext cx="113832" cy="104131"/>
                </a:xfrm>
                <a:prstGeom prst="chord">
                  <a:avLst>
                    <a:gd name="adj1" fmla="val 5452877"/>
                    <a:gd name="adj2" fmla="val 16200000"/>
                  </a:avLst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200"/>
                </a:p>
              </p:txBody>
            </p:sp>
          </p:grpSp>
          <p:cxnSp>
            <p:nvCxnSpPr>
              <p:cNvPr id="152" name="Straight Arrow Connector 151"/>
              <p:cNvCxnSpPr/>
              <p:nvPr/>
            </p:nvCxnSpPr>
            <p:spPr>
              <a:xfrm>
                <a:off x="4464410" y="2717703"/>
                <a:ext cx="19606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Arrow Connector 152"/>
              <p:cNvCxnSpPr/>
              <p:nvPr/>
            </p:nvCxnSpPr>
            <p:spPr>
              <a:xfrm flipV="1">
                <a:off x="4469546" y="2882659"/>
                <a:ext cx="185490" cy="3275"/>
              </a:xfrm>
              <a:prstGeom prst="straightConnector1">
                <a:avLst/>
              </a:prstGeom>
              <a:ln>
                <a:solidFill>
                  <a:schemeClr val="accent1"/>
                </a:solidFill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0" name="Chord 149"/>
            <p:cNvSpPr/>
            <p:nvPr/>
          </p:nvSpPr>
          <p:spPr>
            <a:xfrm rot="10800000">
              <a:off x="4885039" y="2006061"/>
              <a:ext cx="113832" cy="104131"/>
            </a:xfrm>
            <a:prstGeom prst="chord">
              <a:avLst>
                <a:gd name="adj1" fmla="val 5452877"/>
                <a:gd name="adj2" fmla="val 1620000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165" name="Group 164"/>
          <p:cNvGrpSpPr/>
          <p:nvPr/>
        </p:nvGrpSpPr>
        <p:grpSpPr>
          <a:xfrm rot="10800000">
            <a:off x="5467201" y="5440056"/>
            <a:ext cx="152491" cy="140048"/>
            <a:chOff x="6113720" y="2041718"/>
            <a:chExt cx="1137676" cy="1059039"/>
          </a:xfrm>
        </p:grpSpPr>
        <p:sp>
          <p:nvSpPr>
            <p:cNvPr id="166" name="Chord 165"/>
            <p:cNvSpPr/>
            <p:nvPr/>
          </p:nvSpPr>
          <p:spPr>
            <a:xfrm>
              <a:off x="6127858" y="2049287"/>
              <a:ext cx="1123538" cy="1051470"/>
            </a:xfrm>
            <a:prstGeom prst="chord">
              <a:avLst>
                <a:gd name="adj1" fmla="val 5452877"/>
                <a:gd name="adj2" fmla="val 15988934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600"/>
            </a:p>
          </p:txBody>
        </p:sp>
        <p:sp>
          <p:nvSpPr>
            <p:cNvPr id="167" name="Chord 166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600"/>
            </a:p>
          </p:txBody>
        </p:sp>
      </p:grpSp>
      <p:sp>
        <p:nvSpPr>
          <p:cNvPr id="12" name="Rectangle 11"/>
          <p:cNvSpPr/>
          <p:nvPr/>
        </p:nvSpPr>
        <p:spPr>
          <a:xfrm>
            <a:off x="644101" y="3861401"/>
            <a:ext cx="5624256" cy="18906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549072" y="1990917"/>
            <a:ext cx="777792" cy="1713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xmlns="" id="{B218992A-3E20-9E42-ABFC-04726B93BB52}"/>
              </a:ext>
            </a:extLst>
          </p:cNvPr>
          <p:cNvSpPr/>
          <p:nvPr/>
        </p:nvSpPr>
        <p:spPr>
          <a:xfrm>
            <a:off x="5542498" y="6400411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GB" sz="1200" b="1" dirty="0">
                <a:solidFill>
                  <a:schemeClr val="bg1">
                    <a:lumMod val="50000"/>
                  </a:schemeClr>
                </a:solidFill>
              </a:rPr>
              <a:t>(Knight, GM et al., under review)</a:t>
            </a:r>
          </a:p>
        </p:txBody>
      </p:sp>
      <p:sp>
        <p:nvSpPr>
          <p:cNvPr id="169" name="Chord 168">
            <a:extLst>
              <a:ext uri="{FF2B5EF4-FFF2-40B4-BE49-F238E27FC236}">
                <a16:creationId xmlns:a16="http://schemas.microsoft.com/office/drawing/2014/main" xmlns="" id="{23D82A1A-BB11-E241-BCDC-5BD792187DC2}"/>
              </a:ext>
            </a:extLst>
          </p:cNvPr>
          <p:cNvSpPr/>
          <p:nvPr/>
        </p:nvSpPr>
        <p:spPr>
          <a:xfrm>
            <a:off x="9607144" y="321121"/>
            <a:ext cx="1601245" cy="1089256"/>
          </a:xfrm>
          <a:prstGeom prst="chord">
            <a:avLst>
              <a:gd name="adj1" fmla="val 5452877"/>
              <a:gd name="adj2" fmla="val 16200000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 dirty="0"/>
          </a:p>
        </p:txBody>
      </p:sp>
      <p:sp>
        <p:nvSpPr>
          <p:cNvPr id="170" name="Chord 169">
            <a:extLst>
              <a:ext uri="{FF2B5EF4-FFF2-40B4-BE49-F238E27FC236}">
                <a16:creationId xmlns:a16="http://schemas.microsoft.com/office/drawing/2014/main" xmlns="" id="{052A66E5-69BA-8745-91CA-54BF6E74430D}"/>
              </a:ext>
            </a:extLst>
          </p:cNvPr>
          <p:cNvSpPr/>
          <p:nvPr/>
        </p:nvSpPr>
        <p:spPr>
          <a:xfrm rot="10800000">
            <a:off x="9647127" y="327023"/>
            <a:ext cx="1601245" cy="1089256"/>
          </a:xfrm>
          <a:prstGeom prst="chord">
            <a:avLst>
              <a:gd name="adj1" fmla="val 5452877"/>
              <a:gd name="adj2" fmla="val 16200000"/>
            </a:avLst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2D9B1AD-C94F-E84C-8979-FBC4E2D7D268}"/>
              </a:ext>
            </a:extLst>
          </p:cNvPr>
          <p:cNvSpPr txBox="1"/>
          <p:nvPr/>
        </p:nvSpPr>
        <p:spPr>
          <a:xfrm>
            <a:off x="9765287" y="459893"/>
            <a:ext cx="7912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Bacteria carried by the patient 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xmlns="" id="{9522FA90-CB26-854B-97CD-2F7C728FF181}"/>
              </a:ext>
            </a:extLst>
          </p:cNvPr>
          <p:cNvSpPr txBox="1"/>
          <p:nvPr/>
        </p:nvSpPr>
        <p:spPr>
          <a:xfrm>
            <a:off x="10211624" y="462844"/>
            <a:ext cx="9150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/>
              <a:t>Hospital info. on bacterial status</a:t>
            </a:r>
          </a:p>
        </p:txBody>
      </p:sp>
    </p:spTree>
    <p:extLst>
      <p:ext uri="{BB962C8B-B14F-4D97-AF65-F5344CB8AC3E}">
        <p14:creationId xmlns:p14="http://schemas.microsoft.com/office/powerpoint/2010/main" val="14767841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6030" y="2576945"/>
            <a:ext cx="458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(A)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6030" y="4574770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(B)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/>
          </p:nvPr>
        </p:nvGraphicFramePr>
        <p:xfrm>
          <a:off x="2400934" y="1885991"/>
          <a:ext cx="3788490" cy="38757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141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3141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3141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3141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3141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3141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93787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3787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cxnSp>
        <p:nvCxnSpPr>
          <p:cNvPr id="15" name="Straight Arrow Connector 14"/>
          <p:cNvCxnSpPr/>
          <p:nvPr/>
        </p:nvCxnSpPr>
        <p:spPr>
          <a:xfrm>
            <a:off x="4884258" y="4238893"/>
            <a:ext cx="336982" cy="677323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16" idx="2"/>
            <a:endCxn id="141" idx="1"/>
          </p:cNvCxnSpPr>
          <p:nvPr/>
        </p:nvCxnSpPr>
        <p:spPr>
          <a:xfrm>
            <a:off x="4922534" y="4246261"/>
            <a:ext cx="331369" cy="13748"/>
          </a:xfrm>
          <a:prstGeom prst="straightConnector1">
            <a:avLst/>
          </a:prstGeom>
          <a:ln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884994" y="4477911"/>
            <a:ext cx="364714" cy="697521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0" idx="2"/>
            <a:endCxn id="144" idx="1"/>
          </p:cNvCxnSpPr>
          <p:nvPr/>
        </p:nvCxnSpPr>
        <p:spPr>
          <a:xfrm flipV="1">
            <a:off x="4921478" y="4483701"/>
            <a:ext cx="284088" cy="828"/>
          </a:xfrm>
          <a:prstGeom prst="straightConnector1">
            <a:avLst/>
          </a:prstGeom>
          <a:ln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929916" y="4730675"/>
            <a:ext cx="304526" cy="702160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13" idx="2"/>
            <a:endCxn id="139" idx="1"/>
          </p:cNvCxnSpPr>
          <p:nvPr/>
        </p:nvCxnSpPr>
        <p:spPr>
          <a:xfrm flipV="1">
            <a:off x="4915651" y="4707057"/>
            <a:ext cx="330557" cy="1593"/>
          </a:xfrm>
          <a:prstGeom prst="straightConnector1">
            <a:avLst/>
          </a:prstGeom>
          <a:ln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01" idx="2"/>
            <a:endCxn id="122" idx="1"/>
          </p:cNvCxnSpPr>
          <p:nvPr/>
        </p:nvCxnSpPr>
        <p:spPr>
          <a:xfrm flipV="1">
            <a:off x="3668023" y="4249515"/>
            <a:ext cx="838013" cy="2358"/>
          </a:xfrm>
          <a:prstGeom prst="straightConnector1">
            <a:avLst/>
          </a:prstGeom>
          <a:ln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95" idx="2"/>
            <a:endCxn id="123" idx="1"/>
          </p:cNvCxnSpPr>
          <p:nvPr/>
        </p:nvCxnSpPr>
        <p:spPr>
          <a:xfrm>
            <a:off x="3665411" y="4493115"/>
            <a:ext cx="838728" cy="7130"/>
          </a:xfrm>
          <a:prstGeom prst="straightConnector1">
            <a:avLst/>
          </a:prstGeom>
          <a:ln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83" idx="2"/>
            <a:endCxn id="105" idx="1"/>
          </p:cNvCxnSpPr>
          <p:nvPr/>
        </p:nvCxnSpPr>
        <p:spPr>
          <a:xfrm>
            <a:off x="2391583" y="5126246"/>
            <a:ext cx="905475" cy="342149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98" idx="2"/>
            <a:endCxn id="120" idx="1"/>
          </p:cNvCxnSpPr>
          <p:nvPr/>
        </p:nvCxnSpPr>
        <p:spPr>
          <a:xfrm>
            <a:off x="3667130" y="4728960"/>
            <a:ext cx="835683" cy="7761"/>
          </a:xfrm>
          <a:prstGeom prst="straightConnector1">
            <a:avLst/>
          </a:prstGeom>
          <a:ln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37" idx="2"/>
            <a:endCxn id="66" idx="1"/>
          </p:cNvCxnSpPr>
          <p:nvPr/>
        </p:nvCxnSpPr>
        <p:spPr>
          <a:xfrm flipV="1">
            <a:off x="2402505" y="2122925"/>
            <a:ext cx="307003" cy="2188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40" idx="2"/>
            <a:endCxn id="67" idx="1"/>
          </p:cNvCxnSpPr>
          <p:nvPr/>
        </p:nvCxnSpPr>
        <p:spPr>
          <a:xfrm flipV="1">
            <a:off x="2400584" y="2371589"/>
            <a:ext cx="276697" cy="3451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39" idx="2"/>
            <a:endCxn id="64" idx="1"/>
          </p:cNvCxnSpPr>
          <p:nvPr/>
        </p:nvCxnSpPr>
        <p:spPr>
          <a:xfrm>
            <a:off x="2400934" y="2716176"/>
            <a:ext cx="315845" cy="379911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43" idx="2"/>
            <a:endCxn id="65" idx="1"/>
          </p:cNvCxnSpPr>
          <p:nvPr/>
        </p:nvCxnSpPr>
        <p:spPr>
          <a:xfrm>
            <a:off x="2403055" y="3065313"/>
            <a:ext cx="278526" cy="277561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43" idx="2"/>
            <a:endCxn id="62" idx="1"/>
          </p:cNvCxnSpPr>
          <p:nvPr/>
        </p:nvCxnSpPr>
        <p:spPr>
          <a:xfrm flipV="1">
            <a:off x="2403055" y="2605756"/>
            <a:ext cx="308367" cy="459557"/>
          </a:xfrm>
          <a:prstGeom prst="straightConnector1">
            <a:avLst/>
          </a:prstGeom>
          <a:ln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37" idx="2"/>
            <a:endCxn id="63" idx="1"/>
          </p:cNvCxnSpPr>
          <p:nvPr/>
        </p:nvCxnSpPr>
        <p:spPr>
          <a:xfrm>
            <a:off x="2402505" y="2341782"/>
            <a:ext cx="270870" cy="518133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cxnSpLocks/>
          </p:cNvCxnSpPr>
          <p:nvPr/>
        </p:nvCxnSpPr>
        <p:spPr>
          <a:xfrm flipV="1">
            <a:off x="2212679" y="1862857"/>
            <a:ext cx="6969421" cy="1345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32" name="Table 31"/>
          <p:cNvGraphicFramePr>
            <a:graphicFrameLocks noGrp="1"/>
          </p:cNvGraphicFramePr>
          <p:nvPr>
            <p:extLst/>
          </p:nvPr>
        </p:nvGraphicFramePr>
        <p:xfrm>
          <a:off x="2131998" y="1357054"/>
          <a:ext cx="4342121" cy="5058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03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030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2030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2030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2030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2030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62030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505806"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½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 day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Day 1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Day 2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Day 3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2174692" y="1590326"/>
            <a:ext cx="5815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Enter</a:t>
            </a:r>
          </a:p>
        </p:txBody>
      </p:sp>
      <p:sp>
        <p:nvSpPr>
          <p:cNvPr id="34" name="TextBox 33"/>
          <p:cNvSpPr txBox="1"/>
          <p:nvPr/>
        </p:nvSpPr>
        <p:spPr>
          <a:xfrm rot="16200000">
            <a:off x="1238666" y="2712797"/>
            <a:ext cx="19460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(A) DIRECT PCR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2319612" y="2271411"/>
            <a:ext cx="164703" cy="140736"/>
            <a:chOff x="6062421" y="2033795"/>
            <a:chExt cx="1228787" cy="1064240"/>
          </a:xfrm>
        </p:grpSpPr>
        <p:sp>
          <p:nvSpPr>
            <p:cNvPr id="36" name="Chord 35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37" name="Chord 36"/>
            <p:cNvSpPr/>
            <p:nvPr/>
          </p:nvSpPr>
          <p:spPr>
            <a:xfrm rot="10800000">
              <a:off x="6062421" y="2033795"/>
              <a:ext cx="1228787" cy="1064240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2324513" y="2646336"/>
            <a:ext cx="152492" cy="140212"/>
            <a:chOff x="6113720" y="2037757"/>
            <a:chExt cx="1137685" cy="1060278"/>
          </a:xfrm>
        </p:grpSpPr>
        <p:sp>
          <p:nvSpPr>
            <p:cNvPr id="39" name="Chord 38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40" name="Chord 39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2322504" y="2993778"/>
            <a:ext cx="160001" cy="143064"/>
            <a:chOff x="6062400" y="2061614"/>
            <a:chExt cx="1193705" cy="1081846"/>
          </a:xfrm>
        </p:grpSpPr>
        <p:sp>
          <p:nvSpPr>
            <p:cNvPr id="42" name="Chord 41"/>
            <p:cNvSpPr/>
            <p:nvPr/>
          </p:nvSpPr>
          <p:spPr>
            <a:xfrm>
              <a:off x="6095615" y="2061614"/>
              <a:ext cx="1155790" cy="1081846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43" name="Chord 42"/>
            <p:cNvSpPr/>
            <p:nvPr/>
          </p:nvSpPr>
          <p:spPr>
            <a:xfrm rot="10800000">
              <a:off x="6062400" y="2061614"/>
              <a:ext cx="1193705" cy="1081846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2944857" y="2795657"/>
            <a:ext cx="158200" cy="139688"/>
            <a:chOff x="6080655" y="2041718"/>
            <a:chExt cx="1224122" cy="1056317"/>
          </a:xfrm>
        </p:grpSpPr>
        <p:sp>
          <p:nvSpPr>
            <p:cNvPr id="45" name="Chord 44"/>
            <p:cNvSpPr/>
            <p:nvPr/>
          </p:nvSpPr>
          <p:spPr>
            <a:xfrm>
              <a:off x="6080655" y="2041718"/>
              <a:ext cx="1224122" cy="1052362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46" name="Chord 45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2953058" y="3026530"/>
            <a:ext cx="152492" cy="140212"/>
            <a:chOff x="6113720" y="2037757"/>
            <a:chExt cx="1137685" cy="1060278"/>
          </a:xfrm>
        </p:grpSpPr>
        <p:sp>
          <p:nvSpPr>
            <p:cNvPr id="48" name="Chord 47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49" name="Chord 48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2954082" y="3268602"/>
            <a:ext cx="152492" cy="140212"/>
            <a:chOff x="6113720" y="2037757"/>
            <a:chExt cx="1137685" cy="1060278"/>
          </a:xfrm>
        </p:grpSpPr>
        <p:sp>
          <p:nvSpPr>
            <p:cNvPr id="51" name="Chord 50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52" name="Chord 51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2942900" y="2293372"/>
            <a:ext cx="152492" cy="140212"/>
            <a:chOff x="6113720" y="2037757"/>
            <a:chExt cx="1137685" cy="1060278"/>
          </a:xfrm>
          <a:solidFill>
            <a:srgbClr val="FF0000"/>
          </a:solidFill>
        </p:grpSpPr>
        <p:sp>
          <p:nvSpPr>
            <p:cNvPr id="54" name="Chord 53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55" name="Chord 54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943431" y="2541096"/>
            <a:ext cx="152493" cy="140212"/>
            <a:chOff x="6113713" y="2037757"/>
            <a:chExt cx="1137692" cy="1060278"/>
          </a:xfrm>
          <a:noFill/>
        </p:grpSpPr>
        <p:sp>
          <p:nvSpPr>
            <p:cNvPr id="57" name="Chord 56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58" name="Chord 57"/>
            <p:cNvSpPr/>
            <p:nvPr/>
          </p:nvSpPr>
          <p:spPr>
            <a:xfrm rot="10800000">
              <a:off x="6113713" y="2037757"/>
              <a:ext cx="1123532" cy="1060278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2943220" y="2048596"/>
            <a:ext cx="152492" cy="140212"/>
            <a:chOff x="6113720" y="2037757"/>
            <a:chExt cx="1137685" cy="1060278"/>
          </a:xfrm>
          <a:solidFill>
            <a:schemeClr val="accent1"/>
          </a:solidFill>
        </p:grpSpPr>
        <p:sp>
          <p:nvSpPr>
            <p:cNvPr id="60" name="Chord 59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61" name="Chord 60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rgbClr val="FF000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2711422" y="2528812"/>
            <a:ext cx="193446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1%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673375" y="2782971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99%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716779" y="3019143"/>
            <a:ext cx="193446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4%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2681581" y="3265930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99%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709508" y="2045981"/>
            <a:ext cx="193446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1%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2677281" y="2294645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96%</a:t>
            </a:r>
          </a:p>
        </p:txBody>
      </p:sp>
      <p:cxnSp>
        <p:nvCxnSpPr>
          <p:cNvPr id="68" name="Straight Arrow Connector 67"/>
          <p:cNvCxnSpPr>
            <a:stCxn id="77" idx="2"/>
            <a:endCxn id="106" idx="1"/>
          </p:cNvCxnSpPr>
          <p:nvPr/>
        </p:nvCxnSpPr>
        <p:spPr>
          <a:xfrm flipV="1">
            <a:off x="2399961" y="4251860"/>
            <a:ext cx="891487" cy="249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80" idx="2"/>
            <a:endCxn id="107" idx="1"/>
          </p:cNvCxnSpPr>
          <p:nvPr/>
        </p:nvCxnSpPr>
        <p:spPr>
          <a:xfrm flipV="1">
            <a:off x="2394671" y="4496990"/>
            <a:ext cx="898100" cy="3278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stCxn id="80" idx="2"/>
            <a:endCxn id="104" idx="1"/>
          </p:cNvCxnSpPr>
          <p:nvPr/>
        </p:nvCxnSpPr>
        <p:spPr>
          <a:xfrm>
            <a:off x="2394671" y="4824880"/>
            <a:ext cx="898070" cy="410420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stCxn id="77" idx="2"/>
            <a:endCxn id="103" idx="1"/>
          </p:cNvCxnSpPr>
          <p:nvPr/>
        </p:nvCxnSpPr>
        <p:spPr>
          <a:xfrm>
            <a:off x="2399961" y="4501259"/>
            <a:ext cx="896357" cy="485525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stCxn id="83" idx="2"/>
            <a:endCxn id="102" idx="1"/>
          </p:cNvCxnSpPr>
          <p:nvPr/>
        </p:nvCxnSpPr>
        <p:spPr>
          <a:xfrm flipV="1">
            <a:off x="2391583" y="4732666"/>
            <a:ext cx="935280" cy="393580"/>
          </a:xfrm>
          <a:prstGeom prst="straightConnector1">
            <a:avLst/>
          </a:prstGeom>
          <a:ln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>
            <a:stCxn id="98" idx="2"/>
            <a:endCxn id="121" idx="1"/>
          </p:cNvCxnSpPr>
          <p:nvPr/>
        </p:nvCxnSpPr>
        <p:spPr>
          <a:xfrm>
            <a:off x="3667130" y="4728960"/>
            <a:ext cx="896087" cy="369528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 rot="16200000">
            <a:off x="1261363" y="4673247"/>
            <a:ext cx="1911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(B) CULTURE + PCR</a:t>
            </a:r>
          </a:p>
        </p:txBody>
      </p:sp>
      <p:grpSp>
        <p:nvGrpSpPr>
          <p:cNvPr id="75" name="Group 74"/>
          <p:cNvGrpSpPr/>
          <p:nvPr/>
        </p:nvGrpSpPr>
        <p:grpSpPr>
          <a:xfrm>
            <a:off x="2317068" y="4430888"/>
            <a:ext cx="164703" cy="140736"/>
            <a:chOff x="6062421" y="2033795"/>
            <a:chExt cx="1228787" cy="1064240"/>
          </a:xfrm>
        </p:grpSpPr>
        <p:sp>
          <p:nvSpPr>
            <p:cNvPr id="76" name="Chord 75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77" name="Chord 76"/>
            <p:cNvSpPr/>
            <p:nvPr/>
          </p:nvSpPr>
          <p:spPr>
            <a:xfrm rot="10800000">
              <a:off x="6062421" y="2033795"/>
              <a:ext cx="1228787" cy="1064240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2318600" y="4754508"/>
            <a:ext cx="152492" cy="140212"/>
            <a:chOff x="6113720" y="2037757"/>
            <a:chExt cx="1137685" cy="1060278"/>
          </a:xfrm>
        </p:grpSpPr>
        <p:sp>
          <p:nvSpPr>
            <p:cNvPr id="79" name="Chord 78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80" name="Chord 79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2308498" y="5053062"/>
            <a:ext cx="162535" cy="146785"/>
            <a:chOff x="6043495" y="2087135"/>
            <a:chExt cx="1212610" cy="1109984"/>
          </a:xfrm>
        </p:grpSpPr>
        <p:sp>
          <p:nvSpPr>
            <p:cNvPr id="82" name="Chord 81"/>
            <p:cNvSpPr/>
            <p:nvPr/>
          </p:nvSpPr>
          <p:spPr>
            <a:xfrm>
              <a:off x="6043495" y="2087135"/>
              <a:ext cx="1207917" cy="1109984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83" name="Chord 82"/>
            <p:cNvSpPr/>
            <p:nvPr/>
          </p:nvSpPr>
          <p:spPr>
            <a:xfrm rot="10800000">
              <a:off x="6062400" y="2099605"/>
              <a:ext cx="1193705" cy="1081846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3589427" y="4904068"/>
            <a:ext cx="153205" cy="147099"/>
            <a:chOff x="6108393" y="1985676"/>
            <a:chExt cx="1143003" cy="1112359"/>
          </a:xfrm>
        </p:grpSpPr>
        <p:sp>
          <p:nvSpPr>
            <p:cNvPr id="85" name="Chord 84"/>
            <p:cNvSpPr/>
            <p:nvPr/>
          </p:nvSpPr>
          <p:spPr>
            <a:xfrm>
              <a:off x="6108393" y="1995045"/>
              <a:ext cx="1143003" cy="1099035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86" name="Chord 85"/>
            <p:cNvSpPr/>
            <p:nvPr/>
          </p:nvSpPr>
          <p:spPr>
            <a:xfrm rot="10800000">
              <a:off x="6110049" y="1985676"/>
              <a:ext cx="1104029" cy="1112359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3588317" y="5151451"/>
            <a:ext cx="152492" cy="140212"/>
            <a:chOff x="6113720" y="2037757"/>
            <a:chExt cx="1137685" cy="1060278"/>
          </a:xfrm>
        </p:grpSpPr>
        <p:sp>
          <p:nvSpPr>
            <p:cNvPr id="88" name="Chord 87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89" name="Chord 88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3589428" y="5394148"/>
            <a:ext cx="152492" cy="140212"/>
            <a:chOff x="6113720" y="2037757"/>
            <a:chExt cx="1137685" cy="1060278"/>
          </a:xfrm>
        </p:grpSpPr>
        <p:sp>
          <p:nvSpPr>
            <p:cNvPr id="91" name="Chord 90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92" name="Chord 91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3589340" y="4422743"/>
            <a:ext cx="152492" cy="140212"/>
            <a:chOff x="6113720" y="2037757"/>
            <a:chExt cx="1137685" cy="1060278"/>
          </a:xfrm>
          <a:solidFill>
            <a:srgbClr val="FF0000"/>
          </a:solidFill>
        </p:grpSpPr>
        <p:sp>
          <p:nvSpPr>
            <p:cNvPr id="94" name="Chord 93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95" name="Chord 94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3589812" y="4660904"/>
            <a:ext cx="153589" cy="139688"/>
            <a:chOff x="6113706" y="2037757"/>
            <a:chExt cx="1145869" cy="1056317"/>
          </a:xfrm>
          <a:noFill/>
        </p:grpSpPr>
        <p:sp>
          <p:nvSpPr>
            <p:cNvPr id="97" name="Chord 96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98" name="Chord 97"/>
            <p:cNvSpPr/>
            <p:nvPr/>
          </p:nvSpPr>
          <p:spPr>
            <a:xfrm rot="10800000">
              <a:off x="6113706" y="2037757"/>
              <a:ext cx="1145869" cy="1029221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3591952" y="4181501"/>
            <a:ext cx="152492" cy="140212"/>
            <a:chOff x="6113720" y="2037757"/>
            <a:chExt cx="1137685" cy="1060278"/>
          </a:xfrm>
          <a:solidFill>
            <a:schemeClr val="accent1"/>
          </a:solidFill>
        </p:grpSpPr>
        <p:sp>
          <p:nvSpPr>
            <p:cNvPr id="100" name="Chord 99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01" name="Chord 100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4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sp>
        <p:nvSpPr>
          <p:cNvPr id="102" name="TextBox 101"/>
          <p:cNvSpPr txBox="1"/>
          <p:nvPr/>
        </p:nvSpPr>
        <p:spPr>
          <a:xfrm>
            <a:off x="3326863" y="4655722"/>
            <a:ext cx="193446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9%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3296318" y="4909840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11%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3292741" y="5158356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11%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297058" y="5391451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91%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3291448" y="4174916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89%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3292771" y="4420046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89%</a:t>
            </a:r>
          </a:p>
        </p:txBody>
      </p:sp>
      <p:grpSp>
        <p:nvGrpSpPr>
          <p:cNvPr id="108" name="Group 107"/>
          <p:cNvGrpSpPr/>
          <p:nvPr/>
        </p:nvGrpSpPr>
        <p:grpSpPr>
          <a:xfrm>
            <a:off x="4846848" y="4413398"/>
            <a:ext cx="152493" cy="142254"/>
            <a:chOff x="6113713" y="2022315"/>
            <a:chExt cx="1137692" cy="1075720"/>
          </a:xfrm>
          <a:solidFill>
            <a:srgbClr val="FF0000"/>
          </a:solidFill>
        </p:grpSpPr>
        <p:sp>
          <p:nvSpPr>
            <p:cNvPr id="109" name="Chord 108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10" name="Chord 109"/>
            <p:cNvSpPr/>
            <p:nvPr/>
          </p:nvSpPr>
          <p:spPr>
            <a:xfrm rot="10800000">
              <a:off x="6113713" y="2022315"/>
              <a:ext cx="1105418" cy="1075720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4839814" y="4638540"/>
            <a:ext cx="152493" cy="140212"/>
            <a:chOff x="6113713" y="2037757"/>
            <a:chExt cx="1137692" cy="1060278"/>
          </a:xfrm>
          <a:noFill/>
        </p:grpSpPr>
        <p:sp>
          <p:nvSpPr>
            <p:cNvPr id="112" name="Chord 111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13" name="Chord 112"/>
            <p:cNvSpPr/>
            <p:nvPr/>
          </p:nvSpPr>
          <p:spPr>
            <a:xfrm rot="10800000">
              <a:off x="6113713" y="2037757"/>
              <a:ext cx="1123532" cy="1060278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4846463" y="4176413"/>
            <a:ext cx="152492" cy="139688"/>
            <a:chOff x="6113720" y="2041718"/>
            <a:chExt cx="1137685" cy="1056317"/>
          </a:xfrm>
          <a:solidFill>
            <a:schemeClr val="accent1"/>
          </a:solidFill>
        </p:grpSpPr>
        <p:sp>
          <p:nvSpPr>
            <p:cNvPr id="115" name="Chord 114"/>
            <p:cNvSpPr/>
            <p:nvPr/>
          </p:nvSpPr>
          <p:spPr>
            <a:xfrm>
              <a:off x="6127440" y="2067234"/>
              <a:ext cx="1123965" cy="1026831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16" name="Chord 115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4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4844230" y="5035821"/>
            <a:ext cx="152492" cy="140212"/>
            <a:chOff x="6113720" y="2037757"/>
            <a:chExt cx="1137685" cy="1060278"/>
          </a:xfrm>
        </p:grpSpPr>
        <p:sp>
          <p:nvSpPr>
            <p:cNvPr id="118" name="Chord 117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19" name="Chord 118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sp>
        <p:nvSpPr>
          <p:cNvPr id="120" name="TextBox 119"/>
          <p:cNvSpPr txBox="1"/>
          <p:nvPr/>
        </p:nvSpPr>
        <p:spPr>
          <a:xfrm>
            <a:off x="4502813" y="4659777"/>
            <a:ext cx="288024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/>
              <a:t> 15</a:t>
            </a:r>
            <a:r>
              <a:rPr lang="en-US" sz="1000" dirty="0"/>
              <a:t>%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4563217" y="5021544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85%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4506036" y="4172571"/>
            <a:ext cx="324892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100%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4504139" y="4423301"/>
            <a:ext cx="324892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100%</a:t>
            </a:r>
          </a:p>
        </p:txBody>
      </p:sp>
      <p:grpSp>
        <p:nvGrpSpPr>
          <p:cNvPr id="124" name="Group 123"/>
          <p:cNvGrpSpPr/>
          <p:nvPr/>
        </p:nvGrpSpPr>
        <p:grpSpPr>
          <a:xfrm rot="10800000">
            <a:off x="5464547" y="4179789"/>
            <a:ext cx="176234" cy="141890"/>
            <a:chOff x="5993455" y="2037757"/>
            <a:chExt cx="1314816" cy="1072967"/>
          </a:xfrm>
        </p:grpSpPr>
        <p:sp>
          <p:nvSpPr>
            <p:cNvPr id="125" name="Chord 124"/>
            <p:cNvSpPr/>
            <p:nvPr/>
          </p:nvSpPr>
          <p:spPr>
            <a:xfrm>
              <a:off x="5993455" y="2037757"/>
              <a:ext cx="1314816" cy="107296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26" name="Chord 125"/>
            <p:cNvSpPr/>
            <p:nvPr/>
          </p:nvSpPr>
          <p:spPr>
            <a:xfrm rot="10800000">
              <a:off x="6113720" y="2041719"/>
              <a:ext cx="1127054" cy="1056316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127" name="Group 126"/>
          <p:cNvGrpSpPr/>
          <p:nvPr/>
        </p:nvGrpSpPr>
        <p:grpSpPr>
          <a:xfrm>
            <a:off x="5469703" y="4895881"/>
            <a:ext cx="152492" cy="140212"/>
            <a:chOff x="6113720" y="2037757"/>
            <a:chExt cx="1137685" cy="1060278"/>
          </a:xfrm>
        </p:grpSpPr>
        <p:sp>
          <p:nvSpPr>
            <p:cNvPr id="128" name="Chord 127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29" name="Chord 128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5470170" y="4399137"/>
            <a:ext cx="152492" cy="140212"/>
            <a:chOff x="6113720" y="2037757"/>
            <a:chExt cx="1137685" cy="1060278"/>
          </a:xfrm>
          <a:solidFill>
            <a:srgbClr val="FF0000"/>
          </a:solidFill>
        </p:grpSpPr>
        <p:sp>
          <p:nvSpPr>
            <p:cNvPr id="131" name="Chord 130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32" name="Chord 131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5471036" y="4629910"/>
            <a:ext cx="152493" cy="140212"/>
            <a:chOff x="6113713" y="2037757"/>
            <a:chExt cx="1137692" cy="1060278"/>
          </a:xfrm>
          <a:noFill/>
        </p:grpSpPr>
        <p:sp>
          <p:nvSpPr>
            <p:cNvPr id="134" name="Chord 133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35" name="Chord 134"/>
            <p:cNvSpPr/>
            <p:nvPr/>
          </p:nvSpPr>
          <p:spPr>
            <a:xfrm rot="10800000">
              <a:off x="6113713" y="2037757"/>
              <a:ext cx="1123532" cy="1060278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136" name="Group 135"/>
          <p:cNvGrpSpPr/>
          <p:nvPr/>
        </p:nvGrpSpPr>
        <p:grpSpPr>
          <a:xfrm rot="10800000">
            <a:off x="5469702" y="5168231"/>
            <a:ext cx="152492" cy="140212"/>
            <a:chOff x="6113720" y="2037757"/>
            <a:chExt cx="1137685" cy="1060278"/>
          </a:xfrm>
          <a:solidFill>
            <a:schemeClr val="accent1"/>
          </a:solidFill>
        </p:grpSpPr>
        <p:sp>
          <p:nvSpPr>
            <p:cNvPr id="137" name="Chord 136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38" name="Chord 137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rgbClr val="FF000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sp>
        <p:nvSpPr>
          <p:cNvPr id="139" name="TextBox 138"/>
          <p:cNvSpPr txBox="1"/>
          <p:nvPr/>
        </p:nvSpPr>
        <p:spPr>
          <a:xfrm>
            <a:off x="5246208" y="4630113"/>
            <a:ext cx="193446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1%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5193055" y="5432835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99%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5253903" y="4183065"/>
            <a:ext cx="193446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1%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5206283" y="4893012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99%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5244529" y="5152914"/>
            <a:ext cx="193446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2%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5205566" y="4406757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98%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2400759" y="3853932"/>
            <a:ext cx="1263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Culture 1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3669324" y="3852017"/>
            <a:ext cx="12789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Culture 2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4948282" y="3835563"/>
            <a:ext cx="6103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PCR</a:t>
            </a:r>
          </a:p>
        </p:txBody>
      </p:sp>
      <p:grpSp>
        <p:nvGrpSpPr>
          <p:cNvPr id="148" name="Group 147"/>
          <p:cNvGrpSpPr/>
          <p:nvPr/>
        </p:nvGrpSpPr>
        <p:grpSpPr>
          <a:xfrm>
            <a:off x="6370216" y="2098397"/>
            <a:ext cx="4514901" cy="2636467"/>
            <a:chOff x="4365646" y="571398"/>
            <a:chExt cx="4514901" cy="2636467"/>
          </a:xfrm>
        </p:grpSpPr>
        <p:grpSp>
          <p:nvGrpSpPr>
            <p:cNvPr id="149" name="Group 148"/>
            <p:cNvGrpSpPr/>
            <p:nvPr/>
          </p:nvGrpSpPr>
          <p:grpSpPr>
            <a:xfrm>
              <a:off x="4365646" y="571398"/>
              <a:ext cx="4514901" cy="2636467"/>
              <a:chOff x="4365646" y="571398"/>
              <a:chExt cx="4514901" cy="2636467"/>
            </a:xfrm>
          </p:grpSpPr>
          <p:grpSp>
            <p:nvGrpSpPr>
              <p:cNvPr id="151" name="Group 150"/>
              <p:cNvGrpSpPr/>
              <p:nvPr/>
            </p:nvGrpSpPr>
            <p:grpSpPr>
              <a:xfrm>
                <a:off x="4365646" y="571398"/>
                <a:ext cx="4514901" cy="2636467"/>
                <a:chOff x="415372" y="6928921"/>
                <a:chExt cx="4514901" cy="2636467"/>
              </a:xfrm>
            </p:grpSpPr>
            <p:sp>
              <p:nvSpPr>
                <p:cNvPr id="154" name="Rectangle 153"/>
                <p:cNvSpPr/>
                <p:nvPr/>
              </p:nvSpPr>
              <p:spPr>
                <a:xfrm>
                  <a:off x="415372" y="6928921"/>
                  <a:ext cx="2044178" cy="245673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/>
                </a:p>
              </p:txBody>
            </p:sp>
            <p:sp>
              <p:nvSpPr>
                <p:cNvPr id="155" name="TextBox 154"/>
                <p:cNvSpPr txBox="1"/>
                <p:nvPr/>
              </p:nvSpPr>
              <p:spPr>
                <a:xfrm>
                  <a:off x="675134" y="6933898"/>
                  <a:ext cx="4255139" cy="263149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b="1" dirty="0"/>
                    <a:t>KEY</a:t>
                  </a:r>
                </a:p>
                <a:p>
                  <a:r>
                    <a:rPr lang="en-US" sz="1100" dirty="0"/>
                    <a:t>Bacteria carried by patient</a:t>
                  </a:r>
                </a:p>
                <a:p>
                  <a:r>
                    <a:rPr lang="en-US" sz="1100" dirty="0"/>
                    <a:t>       No CRE</a:t>
                  </a:r>
                </a:p>
                <a:p>
                  <a:r>
                    <a:rPr lang="en-US" sz="1100" dirty="0"/>
                    <a:t>       NCP-CRE</a:t>
                  </a:r>
                </a:p>
                <a:p>
                  <a:r>
                    <a:rPr lang="en-US" sz="1100" dirty="0"/>
                    <a:t>       CP-CRE</a:t>
                  </a:r>
                </a:p>
                <a:p>
                  <a:r>
                    <a:rPr lang="en-US" sz="1100" dirty="0"/>
                    <a:t>Hospital information </a:t>
                  </a:r>
                </a:p>
                <a:p>
                  <a:r>
                    <a:rPr lang="en-US" sz="1100" dirty="0"/>
                    <a:t>on bacterial carriage status</a:t>
                  </a:r>
                </a:p>
                <a:p>
                  <a:r>
                    <a:rPr lang="en-US" sz="1100" dirty="0"/>
                    <a:t>          Unknown </a:t>
                  </a:r>
                </a:p>
                <a:p>
                  <a:r>
                    <a:rPr lang="en-US" sz="1100" dirty="0"/>
                    <a:t>          No CRE</a:t>
                  </a:r>
                </a:p>
                <a:p>
                  <a:r>
                    <a:rPr lang="en-US" sz="1100" dirty="0"/>
                    <a:t>          CRE phenotype</a:t>
                  </a:r>
                </a:p>
                <a:p>
                  <a:r>
                    <a:rPr lang="en-US" sz="1100" dirty="0"/>
                    <a:t>          NCP-CRE</a:t>
                  </a:r>
                </a:p>
                <a:p>
                  <a:r>
                    <a:rPr lang="en-US" sz="1100" dirty="0"/>
                    <a:t>          CP-CRE</a:t>
                  </a:r>
                </a:p>
                <a:p>
                  <a:r>
                    <a:rPr lang="en-US" sz="1100" dirty="0"/>
                    <a:t>Resistance found</a:t>
                  </a:r>
                </a:p>
                <a:p>
                  <a:r>
                    <a:rPr lang="en-US" sz="1100" dirty="0"/>
                    <a:t>No resistance found</a:t>
                  </a:r>
                </a:p>
                <a:p>
                  <a:endParaRPr lang="en-US" sz="1100" dirty="0"/>
                </a:p>
              </p:txBody>
            </p:sp>
            <p:sp>
              <p:nvSpPr>
                <p:cNvPr id="156" name="Chord 155"/>
                <p:cNvSpPr/>
                <p:nvPr/>
              </p:nvSpPr>
              <p:spPr>
                <a:xfrm>
                  <a:off x="612017" y="7188866"/>
                  <a:ext cx="113832" cy="104131"/>
                </a:xfrm>
                <a:prstGeom prst="chord">
                  <a:avLst>
                    <a:gd name="adj1" fmla="val 5452877"/>
                    <a:gd name="adj2" fmla="val 16200000"/>
                  </a:avLst>
                </a:prstGeom>
                <a:solidFill>
                  <a:schemeClr val="bg1">
                    <a:lumMod val="6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57" name="Chord 156"/>
                <p:cNvSpPr/>
                <p:nvPr/>
              </p:nvSpPr>
              <p:spPr>
                <a:xfrm rot="10800000">
                  <a:off x="613757" y="7868450"/>
                  <a:ext cx="113832" cy="104131"/>
                </a:xfrm>
                <a:prstGeom prst="chord">
                  <a:avLst>
                    <a:gd name="adj1" fmla="val 5452877"/>
                    <a:gd name="adj2" fmla="val 16200000"/>
                  </a:avLst>
                </a:prstGeom>
                <a:solidFill>
                  <a:schemeClr val="bg1">
                    <a:lumMod val="6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58" name="Chord 157"/>
                <p:cNvSpPr/>
                <p:nvPr/>
              </p:nvSpPr>
              <p:spPr>
                <a:xfrm>
                  <a:off x="905995" y="7342458"/>
                  <a:ext cx="113832" cy="104131"/>
                </a:xfrm>
                <a:prstGeom prst="chord">
                  <a:avLst>
                    <a:gd name="adj1" fmla="val 5452877"/>
                    <a:gd name="adj2" fmla="val 16200000"/>
                  </a:avLst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59" name="Chord 158"/>
                <p:cNvSpPr/>
                <p:nvPr/>
              </p:nvSpPr>
              <p:spPr>
                <a:xfrm>
                  <a:off x="901556" y="7518207"/>
                  <a:ext cx="113832" cy="104131"/>
                </a:xfrm>
                <a:prstGeom prst="chord">
                  <a:avLst>
                    <a:gd name="adj1" fmla="val 5452877"/>
                    <a:gd name="adj2" fmla="val 16200000"/>
                  </a:avLst>
                </a:prstGeom>
                <a:solidFill>
                  <a:schemeClr val="accent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60" name="Chord 159"/>
                <p:cNvSpPr/>
                <p:nvPr/>
              </p:nvSpPr>
              <p:spPr>
                <a:xfrm>
                  <a:off x="894542" y="7689324"/>
                  <a:ext cx="113832" cy="104131"/>
                </a:xfrm>
                <a:prstGeom prst="chord">
                  <a:avLst>
                    <a:gd name="adj1" fmla="val 5452877"/>
                    <a:gd name="adj2" fmla="val 16200000"/>
                  </a:avLst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61" name="Chord 160"/>
                <p:cNvSpPr/>
                <p:nvPr/>
              </p:nvSpPr>
              <p:spPr>
                <a:xfrm rot="10800000">
                  <a:off x="939887" y="8181987"/>
                  <a:ext cx="113832" cy="104131"/>
                </a:xfrm>
                <a:prstGeom prst="chord">
                  <a:avLst>
                    <a:gd name="adj1" fmla="val 5452877"/>
                    <a:gd name="adj2" fmla="val 16200000"/>
                  </a:avLst>
                </a:prstGeom>
                <a:solidFill>
                  <a:schemeClr val="accent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62" name="Chord 161"/>
                <p:cNvSpPr/>
                <p:nvPr/>
              </p:nvSpPr>
              <p:spPr>
                <a:xfrm rot="10800000">
                  <a:off x="935372" y="8535350"/>
                  <a:ext cx="113832" cy="104131"/>
                </a:xfrm>
                <a:prstGeom prst="chord">
                  <a:avLst>
                    <a:gd name="adj1" fmla="val 5452877"/>
                    <a:gd name="adj2" fmla="val 16200000"/>
                  </a:avLst>
                </a:prstGeom>
                <a:solidFill>
                  <a:schemeClr val="accent4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63" name="Chord 162"/>
                <p:cNvSpPr/>
                <p:nvPr/>
              </p:nvSpPr>
              <p:spPr>
                <a:xfrm rot="10800000">
                  <a:off x="935373" y="8691925"/>
                  <a:ext cx="113832" cy="104131"/>
                </a:xfrm>
                <a:prstGeom prst="chord">
                  <a:avLst>
                    <a:gd name="adj1" fmla="val 5452877"/>
                    <a:gd name="adj2" fmla="val 16200000"/>
                  </a:avLst>
                </a:prstGeom>
                <a:solidFill>
                  <a:schemeClr val="accent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64" name="Chord 163"/>
                <p:cNvSpPr/>
                <p:nvPr/>
              </p:nvSpPr>
              <p:spPr>
                <a:xfrm rot="10800000">
                  <a:off x="934765" y="8873764"/>
                  <a:ext cx="113832" cy="104131"/>
                </a:xfrm>
                <a:prstGeom prst="chord">
                  <a:avLst>
                    <a:gd name="adj1" fmla="val 5452877"/>
                    <a:gd name="adj2" fmla="val 16200000"/>
                  </a:avLst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200"/>
                </a:p>
              </p:txBody>
            </p:sp>
          </p:grpSp>
          <p:cxnSp>
            <p:nvCxnSpPr>
              <p:cNvPr id="152" name="Straight Arrow Connector 151"/>
              <p:cNvCxnSpPr/>
              <p:nvPr/>
            </p:nvCxnSpPr>
            <p:spPr>
              <a:xfrm>
                <a:off x="4464410" y="2717703"/>
                <a:ext cx="19606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Arrow Connector 152"/>
              <p:cNvCxnSpPr/>
              <p:nvPr/>
            </p:nvCxnSpPr>
            <p:spPr>
              <a:xfrm flipV="1">
                <a:off x="4469546" y="2882659"/>
                <a:ext cx="185490" cy="3275"/>
              </a:xfrm>
              <a:prstGeom prst="straightConnector1">
                <a:avLst/>
              </a:prstGeom>
              <a:ln>
                <a:solidFill>
                  <a:schemeClr val="accent1"/>
                </a:solidFill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0" name="Chord 149"/>
            <p:cNvSpPr/>
            <p:nvPr/>
          </p:nvSpPr>
          <p:spPr>
            <a:xfrm rot="10800000">
              <a:off x="4885039" y="2006061"/>
              <a:ext cx="113832" cy="104131"/>
            </a:xfrm>
            <a:prstGeom prst="chord">
              <a:avLst>
                <a:gd name="adj1" fmla="val 5452877"/>
                <a:gd name="adj2" fmla="val 1620000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165" name="Group 164"/>
          <p:cNvGrpSpPr/>
          <p:nvPr/>
        </p:nvGrpSpPr>
        <p:grpSpPr>
          <a:xfrm rot="10800000">
            <a:off x="5467201" y="5440056"/>
            <a:ext cx="152491" cy="140048"/>
            <a:chOff x="6113720" y="2041718"/>
            <a:chExt cx="1137676" cy="1059039"/>
          </a:xfrm>
        </p:grpSpPr>
        <p:sp>
          <p:nvSpPr>
            <p:cNvPr id="166" name="Chord 165"/>
            <p:cNvSpPr/>
            <p:nvPr/>
          </p:nvSpPr>
          <p:spPr>
            <a:xfrm>
              <a:off x="6127858" y="2049287"/>
              <a:ext cx="1123538" cy="1051470"/>
            </a:xfrm>
            <a:prstGeom prst="chord">
              <a:avLst>
                <a:gd name="adj1" fmla="val 5452877"/>
                <a:gd name="adj2" fmla="val 15988934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600"/>
            </a:p>
          </p:txBody>
        </p:sp>
        <p:sp>
          <p:nvSpPr>
            <p:cNvPr id="167" name="Chord 166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600"/>
            </a:p>
          </p:txBody>
        </p:sp>
      </p:grpSp>
      <p:sp>
        <p:nvSpPr>
          <p:cNvPr id="12" name="Rectangle 11"/>
          <p:cNvSpPr/>
          <p:nvPr/>
        </p:nvSpPr>
        <p:spPr>
          <a:xfrm>
            <a:off x="644101" y="3861401"/>
            <a:ext cx="5624256" cy="18906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xmlns="" id="{B218992A-3E20-9E42-ABFC-04726B93BB52}"/>
              </a:ext>
            </a:extLst>
          </p:cNvPr>
          <p:cNvSpPr/>
          <p:nvPr/>
        </p:nvSpPr>
        <p:spPr>
          <a:xfrm>
            <a:off x="5542498" y="6400411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GB" sz="1200" b="1" dirty="0">
                <a:solidFill>
                  <a:schemeClr val="bg1">
                    <a:lumMod val="50000"/>
                  </a:schemeClr>
                </a:solidFill>
              </a:rPr>
              <a:t>(Knight, GM et al., under review)</a:t>
            </a:r>
          </a:p>
        </p:txBody>
      </p:sp>
      <p:sp>
        <p:nvSpPr>
          <p:cNvPr id="169" name="Chord 168">
            <a:extLst>
              <a:ext uri="{FF2B5EF4-FFF2-40B4-BE49-F238E27FC236}">
                <a16:creationId xmlns:a16="http://schemas.microsoft.com/office/drawing/2014/main" xmlns="" id="{23D82A1A-BB11-E241-BCDC-5BD792187DC2}"/>
              </a:ext>
            </a:extLst>
          </p:cNvPr>
          <p:cNvSpPr/>
          <p:nvPr/>
        </p:nvSpPr>
        <p:spPr>
          <a:xfrm>
            <a:off x="9607144" y="321121"/>
            <a:ext cx="1601245" cy="1089256"/>
          </a:xfrm>
          <a:prstGeom prst="chord">
            <a:avLst>
              <a:gd name="adj1" fmla="val 5452877"/>
              <a:gd name="adj2" fmla="val 16200000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 dirty="0"/>
          </a:p>
        </p:txBody>
      </p:sp>
      <p:sp>
        <p:nvSpPr>
          <p:cNvPr id="170" name="Chord 169">
            <a:extLst>
              <a:ext uri="{FF2B5EF4-FFF2-40B4-BE49-F238E27FC236}">
                <a16:creationId xmlns:a16="http://schemas.microsoft.com/office/drawing/2014/main" xmlns="" id="{052A66E5-69BA-8745-91CA-54BF6E74430D}"/>
              </a:ext>
            </a:extLst>
          </p:cNvPr>
          <p:cNvSpPr/>
          <p:nvPr/>
        </p:nvSpPr>
        <p:spPr>
          <a:xfrm rot="10800000">
            <a:off x="9647127" y="327023"/>
            <a:ext cx="1601245" cy="1089256"/>
          </a:xfrm>
          <a:prstGeom prst="chord">
            <a:avLst>
              <a:gd name="adj1" fmla="val 5452877"/>
              <a:gd name="adj2" fmla="val 16200000"/>
            </a:avLst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2D9B1AD-C94F-E84C-8979-FBC4E2D7D268}"/>
              </a:ext>
            </a:extLst>
          </p:cNvPr>
          <p:cNvSpPr txBox="1"/>
          <p:nvPr/>
        </p:nvSpPr>
        <p:spPr>
          <a:xfrm>
            <a:off x="9765287" y="459893"/>
            <a:ext cx="7912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Bacteria carried by the patient 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xmlns="" id="{9522FA90-CB26-854B-97CD-2F7C728FF181}"/>
              </a:ext>
            </a:extLst>
          </p:cNvPr>
          <p:cNvSpPr txBox="1"/>
          <p:nvPr/>
        </p:nvSpPr>
        <p:spPr>
          <a:xfrm>
            <a:off x="10211624" y="462844"/>
            <a:ext cx="9150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/>
              <a:t>Hospital info. on bacterial status</a:t>
            </a:r>
          </a:p>
        </p:txBody>
      </p:sp>
    </p:spTree>
    <p:extLst>
      <p:ext uri="{BB962C8B-B14F-4D97-AF65-F5344CB8AC3E}">
        <p14:creationId xmlns:p14="http://schemas.microsoft.com/office/powerpoint/2010/main" val="42673868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6030" y="2576945"/>
            <a:ext cx="458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(A)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6030" y="4574770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(B)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/>
          </p:nvPr>
        </p:nvGraphicFramePr>
        <p:xfrm>
          <a:off x="2400934" y="1885991"/>
          <a:ext cx="3788490" cy="38757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141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3141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3141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3141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3141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3141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93787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3787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cxnSp>
        <p:nvCxnSpPr>
          <p:cNvPr id="15" name="Straight Arrow Connector 14"/>
          <p:cNvCxnSpPr/>
          <p:nvPr/>
        </p:nvCxnSpPr>
        <p:spPr>
          <a:xfrm>
            <a:off x="4884258" y="4238893"/>
            <a:ext cx="336982" cy="677323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16" idx="2"/>
            <a:endCxn id="141" idx="1"/>
          </p:cNvCxnSpPr>
          <p:nvPr/>
        </p:nvCxnSpPr>
        <p:spPr>
          <a:xfrm>
            <a:off x="4922534" y="4246261"/>
            <a:ext cx="331369" cy="13748"/>
          </a:xfrm>
          <a:prstGeom prst="straightConnector1">
            <a:avLst/>
          </a:prstGeom>
          <a:ln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884994" y="4477911"/>
            <a:ext cx="364714" cy="697521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0" idx="2"/>
            <a:endCxn id="144" idx="1"/>
          </p:cNvCxnSpPr>
          <p:nvPr/>
        </p:nvCxnSpPr>
        <p:spPr>
          <a:xfrm flipV="1">
            <a:off x="4921478" y="4483701"/>
            <a:ext cx="284088" cy="828"/>
          </a:xfrm>
          <a:prstGeom prst="straightConnector1">
            <a:avLst/>
          </a:prstGeom>
          <a:ln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929916" y="4730675"/>
            <a:ext cx="304526" cy="702160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13" idx="2"/>
            <a:endCxn id="139" idx="1"/>
          </p:cNvCxnSpPr>
          <p:nvPr/>
        </p:nvCxnSpPr>
        <p:spPr>
          <a:xfrm flipV="1">
            <a:off x="4915651" y="4707057"/>
            <a:ext cx="330557" cy="1593"/>
          </a:xfrm>
          <a:prstGeom prst="straightConnector1">
            <a:avLst/>
          </a:prstGeom>
          <a:ln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01" idx="2"/>
            <a:endCxn id="122" idx="1"/>
          </p:cNvCxnSpPr>
          <p:nvPr/>
        </p:nvCxnSpPr>
        <p:spPr>
          <a:xfrm flipV="1">
            <a:off x="3668023" y="4249515"/>
            <a:ext cx="838013" cy="2358"/>
          </a:xfrm>
          <a:prstGeom prst="straightConnector1">
            <a:avLst/>
          </a:prstGeom>
          <a:ln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95" idx="2"/>
            <a:endCxn id="123" idx="1"/>
          </p:cNvCxnSpPr>
          <p:nvPr/>
        </p:nvCxnSpPr>
        <p:spPr>
          <a:xfrm>
            <a:off x="3665411" y="4493115"/>
            <a:ext cx="838728" cy="7130"/>
          </a:xfrm>
          <a:prstGeom prst="straightConnector1">
            <a:avLst/>
          </a:prstGeom>
          <a:ln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83" idx="2"/>
            <a:endCxn id="105" idx="1"/>
          </p:cNvCxnSpPr>
          <p:nvPr/>
        </p:nvCxnSpPr>
        <p:spPr>
          <a:xfrm>
            <a:off x="2391583" y="5126246"/>
            <a:ext cx="905475" cy="342149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98" idx="2"/>
            <a:endCxn id="120" idx="1"/>
          </p:cNvCxnSpPr>
          <p:nvPr/>
        </p:nvCxnSpPr>
        <p:spPr>
          <a:xfrm>
            <a:off x="3667130" y="4728960"/>
            <a:ext cx="835683" cy="7761"/>
          </a:xfrm>
          <a:prstGeom prst="straightConnector1">
            <a:avLst/>
          </a:prstGeom>
          <a:ln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37" idx="2"/>
            <a:endCxn id="66" idx="1"/>
          </p:cNvCxnSpPr>
          <p:nvPr/>
        </p:nvCxnSpPr>
        <p:spPr>
          <a:xfrm flipV="1">
            <a:off x="2402505" y="2122925"/>
            <a:ext cx="307003" cy="2188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40" idx="2"/>
            <a:endCxn id="67" idx="1"/>
          </p:cNvCxnSpPr>
          <p:nvPr/>
        </p:nvCxnSpPr>
        <p:spPr>
          <a:xfrm flipV="1">
            <a:off x="2400584" y="2371589"/>
            <a:ext cx="276697" cy="3451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39" idx="2"/>
            <a:endCxn id="64" idx="1"/>
          </p:cNvCxnSpPr>
          <p:nvPr/>
        </p:nvCxnSpPr>
        <p:spPr>
          <a:xfrm>
            <a:off x="2400934" y="2716176"/>
            <a:ext cx="315845" cy="379911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43" idx="2"/>
            <a:endCxn id="65" idx="1"/>
          </p:cNvCxnSpPr>
          <p:nvPr/>
        </p:nvCxnSpPr>
        <p:spPr>
          <a:xfrm>
            <a:off x="2403055" y="3065313"/>
            <a:ext cx="278526" cy="277561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43" idx="2"/>
            <a:endCxn id="62" idx="1"/>
          </p:cNvCxnSpPr>
          <p:nvPr/>
        </p:nvCxnSpPr>
        <p:spPr>
          <a:xfrm flipV="1">
            <a:off x="2403055" y="2605756"/>
            <a:ext cx="308367" cy="459557"/>
          </a:xfrm>
          <a:prstGeom prst="straightConnector1">
            <a:avLst/>
          </a:prstGeom>
          <a:ln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37" idx="2"/>
            <a:endCxn id="63" idx="1"/>
          </p:cNvCxnSpPr>
          <p:nvPr/>
        </p:nvCxnSpPr>
        <p:spPr>
          <a:xfrm>
            <a:off x="2402505" y="2341782"/>
            <a:ext cx="270870" cy="518133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cxnSpLocks/>
          </p:cNvCxnSpPr>
          <p:nvPr/>
        </p:nvCxnSpPr>
        <p:spPr>
          <a:xfrm flipV="1">
            <a:off x="2212679" y="1862857"/>
            <a:ext cx="6969421" cy="1345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32" name="Table 31"/>
          <p:cNvGraphicFramePr>
            <a:graphicFrameLocks noGrp="1"/>
          </p:cNvGraphicFramePr>
          <p:nvPr>
            <p:extLst/>
          </p:nvPr>
        </p:nvGraphicFramePr>
        <p:xfrm>
          <a:off x="2131998" y="1357054"/>
          <a:ext cx="4342121" cy="5058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03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030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2030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2030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2030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2030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62030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505806"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½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 day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Day 1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Day 2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Day 3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2174692" y="1590326"/>
            <a:ext cx="5815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Enter</a:t>
            </a:r>
          </a:p>
        </p:txBody>
      </p:sp>
      <p:sp>
        <p:nvSpPr>
          <p:cNvPr id="34" name="TextBox 33"/>
          <p:cNvSpPr txBox="1"/>
          <p:nvPr/>
        </p:nvSpPr>
        <p:spPr>
          <a:xfrm rot="16200000">
            <a:off x="1238666" y="2712797"/>
            <a:ext cx="19460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(A) DIRECT PCR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2319612" y="2271411"/>
            <a:ext cx="164703" cy="140736"/>
            <a:chOff x="6062421" y="2033795"/>
            <a:chExt cx="1228787" cy="1064240"/>
          </a:xfrm>
        </p:grpSpPr>
        <p:sp>
          <p:nvSpPr>
            <p:cNvPr id="36" name="Chord 35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37" name="Chord 36"/>
            <p:cNvSpPr/>
            <p:nvPr/>
          </p:nvSpPr>
          <p:spPr>
            <a:xfrm rot="10800000">
              <a:off x="6062421" y="2033795"/>
              <a:ext cx="1228787" cy="1064240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2324513" y="2646336"/>
            <a:ext cx="152492" cy="140212"/>
            <a:chOff x="6113720" y="2037757"/>
            <a:chExt cx="1137685" cy="1060278"/>
          </a:xfrm>
        </p:grpSpPr>
        <p:sp>
          <p:nvSpPr>
            <p:cNvPr id="39" name="Chord 38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40" name="Chord 39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2322504" y="2993778"/>
            <a:ext cx="160001" cy="143064"/>
            <a:chOff x="6062400" y="2061614"/>
            <a:chExt cx="1193705" cy="1081846"/>
          </a:xfrm>
        </p:grpSpPr>
        <p:sp>
          <p:nvSpPr>
            <p:cNvPr id="42" name="Chord 41"/>
            <p:cNvSpPr/>
            <p:nvPr/>
          </p:nvSpPr>
          <p:spPr>
            <a:xfrm>
              <a:off x="6095615" y="2061614"/>
              <a:ext cx="1155790" cy="1081846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43" name="Chord 42"/>
            <p:cNvSpPr/>
            <p:nvPr/>
          </p:nvSpPr>
          <p:spPr>
            <a:xfrm rot="10800000">
              <a:off x="6062400" y="2061614"/>
              <a:ext cx="1193705" cy="1081846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2944857" y="2795657"/>
            <a:ext cx="158200" cy="139688"/>
            <a:chOff x="6080655" y="2041718"/>
            <a:chExt cx="1224122" cy="1056317"/>
          </a:xfrm>
        </p:grpSpPr>
        <p:sp>
          <p:nvSpPr>
            <p:cNvPr id="45" name="Chord 44"/>
            <p:cNvSpPr/>
            <p:nvPr/>
          </p:nvSpPr>
          <p:spPr>
            <a:xfrm>
              <a:off x="6080655" y="2041718"/>
              <a:ext cx="1224122" cy="1052362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46" name="Chord 45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2953058" y="3026530"/>
            <a:ext cx="152492" cy="140212"/>
            <a:chOff x="6113720" y="2037757"/>
            <a:chExt cx="1137685" cy="1060278"/>
          </a:xfrm>
        </p:grpSpPr>
        <p:sp>
          <p:nvSpPr>
            <p:cNvPr id="48" name="Chord 47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49" name="Chord 48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2954082" y="3268602"/>
            <a:ext cx="152492" cy="140212"/>
            <a:chOff x="6113720" y="2037757"/>
            <a:chExt cx="1137685" cy="1060278"/>
          </a:xfrm>
        </p:grpSpPr>
        <p:sp>
          <p:nvSpPr>
            <p:cNvPr id="51" name="Chord 50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52" name="Chord 51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2942900" y="2293372"/>
            <a:ext cx="152492" cy="140212"/>
            <a:chOff x="6113720" y="2037757"/>
            <a:chExt cx="1137685" cy="1060278"/>
          </a:xfrm>
          <a:solidFill>
            <a:srgbClr val="FF0000"/>
          </a:solidFill>
        </p:grpSpPr>
        <p:sp>
          <p:nvSpPr>
            <p:cNvPr id="54" name="Chord 53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55" name="Chord 54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943431" y="2541096"/>
            <a:ext cx="152493" cy="140212"/>
            <a:chOff x="6113713" y="2037757"/>
            <a:chExt cx="1137692" cy="1060278"/>
          </a:xfrm>
          <a:noFill/>
        </p:grpSpPr>
        <p:sp>
          <p:nvSpPr>
            <p:cNvPr id="57" name="Chord 56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58" name="Chord 57"/>
            <p:cNvSpPr/>
            <p:nvPr/>
          </p:nvSpPr>
          <p:spPr>
            <a:xfrm rot="10800000">
              <a:off x="6113713" y="2037757"/>
              <a:ext cx="1123532" cy="1060278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2943220" y="2048596"/>
            <a:ext cx="152492" cy="140212"/>
            <a:chOff x="6113720" y="2037757"/>
            <a:chExt cx="1137685" cy="1060278"/>
          </a:xfrm>
          <a:solidFill>
            <a:schemeClr val="accent1"/>
          </a:solidFill>
        </p:grpSpPr>
        <p:sp>
          <p:nvSpPr>
            <p:cNvPr id="60" name="Chord 59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61" name="Chord 60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rgbClr val="FF000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2711422" y="2528812"/>
            <a:ext cx="193446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1%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673375" y="2782971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99%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716779" y="3019143"/>
            <a:ext cx="193446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4%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2681581" y="3265930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99%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709508" y="2045981"/>
            <a:ext cx="193446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1%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2677281" y="2294645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96%</a:t>
            </a:r>
          </a:p>
        </p:txBody>
      </p:sp>
      <p:cxnSp>
        <p:nvCxnSpPr>
          <p:cNvPr id="68" name="Straight Arrow Connector 67"/>
          <p:cNvCxnSpPr>
            <a:stCxn id="77" idx="2"/>
            <a:endCxn id="106" idx="1"/>
          </p:cNvCxnSpPr>
          <p:nvPr/>
        </p:nvCxnSpPr>
        <p:spPr>
          <a:xfrm flipV="1">
            <a:off x="2399961" y="4251860"/>
            <a:ext cx="891487" cy="249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80" idx="2"/>
            <a:endCxn id="107" idx="1"/>
          </p:cNvCxnSpPr>
          <p:nvPr/>
        </p:nvCxnSpPr>
        <p:spPr>
          <a:xfrm flipV="1">
            <a:off x="2394671" y="4496990"/>
            <a:ext cx="898100" cy="3278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stCxn id="80" idx="2"/>
            <a:endCxn id="104" idx="1"/>
          </p:cNvCxnSpPr>
          <p:nvPr/>
        </p:nvCxnSpPr>
        <p:spPr>
          <a:xfrm>
            <a:off x="2394671" y="4824880"/>
            <a:ext cx="898070" cy="410420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stCxn id="77" idx="2"/>
            <a:endCxn id="103" idx="1"/>
          </p:cNvCxnSpPr>
          <p:nvPr/>
        </p:nvCxnSpPr>
        <p:spPr>
          <a:xfrm>
            <a:off x="2399961" y="4501259"/>
            <a:ext cx="896357" cy="485525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stCxn id="83" idx="2"/>
            <a:endCxn id="102" idx="1"/>
          </p:cNvCxnSpPr>
          <p:nvPr/>
        </p:nvCxnSpPr>
        <p:spPr>
          <a:xfrm flipV="1">
            <a:off x="2391583" y="4732666"/>
            <a:ext cx="935280" cy="393580"/>
          </a:xfrm>
          <a:prstGeom prst="straightConnector1">
            <a:avLst/>
          </a:prstGeom>
          <a:ln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>
            <a:stCxn id="98" idx="2"/>
            <a:endCxn id="121" idx="1"/>
          </p:cNvCxnSpPr>
          <p:nvPr/>
        </p:nvCxnSpPr>
        <p:spPr>
          <a:xfrm>
            <a:off x="3667130" y="4728960"/>
            <a:ext cx="896087" cy="369528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 rot="16200000">
            <a:off x="1261363" y="4673247"/>
            <a:ext cx="1911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(B) CULTURE + PCR</a:t>
            </a:r>
          </a:p>
        </p:txBody>
      </p:sp>
      <p:grpSp>
        <p:nvGrpSpPr>
          <p:cNvPr id="75" name="Group 74"/>
          <p:cNvGrpSpPr/>
          <p:nvPr/>
        </p:nvGrpSpPr>
        <p:grpSpPr>
          <a:xfrm>
            <a:off x="2317068" y="4430888"/>
            <a:ext cx="164703" cy="140736"/>
            <a:chOff x="6062421" y="2033795"/>
            <a:chExt cx="1228787" cy="1064240"/>
          </a:xfrm>
        </p:grpSpPr>
        <p:sp>
          <p:nvSpPr>
            <p:cNvPr id="76" name="Chord 75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77" name="Chord 76"/>
            <p:cNvSpPr/>
            <p:nvPr/>
          </p:nvSpPr>
          <p:spPr>
            <a:xfrm rot="10800000">
              <a:off x="6062421" y="2033795"/>
              <a:ext cx="1228787" cy="1064240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2318600" y="4754508"/>
            <a:ext cx="152492" cy="140212"/>
            <a:chOff x="6113720" y="2037757"/>
            <a:chExt cx="1137685" cy="1060278"/>
          </a:xfrm>
        </p:grpSpPr>
        <p:sp>
          <p:nvSpPr>
            <p:cNvPr id="79" name="Chord 78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80" name="Chord 79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2308498" y="5053062"/>
            <a:ext cx="162535" cy="146785"/>
            <a:chOff x="6043495" y="2087135"/>
            <a:chExt cx="1212610" cy="1109984"/>
          </a:xfrm>
        </p:grpSpPr>
        <p:sp>
          <p:nvSpPr>
            <p:cNvPr id="82" name="Chord 81"/>
            <p:cNvSpPr/>
            <p:nvPr/>
          </p:nvSpPr>
          <p:spPr>
            <a:xfrm>
              <a:off x="6043495" y="2087135"/>
              <a:ext cx="1207917" cy="1109984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83" name="Chord 82"/>
            <p:cNvSpPr/>
            <p:nvPr/>
          </p:nvSpPr>
          <p:spPr>
            <a:xfrm rot="10800000">
              <a:off x="6062400" y="2099605"/>
              <a:ext cx="1193705" cy="1081846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3589427" y="4904068"/>
            <a:ext cx="153205" cy="147099"/>
            <a:chOff x="6108393" y="1985676"/>
            <a:chExt cx="1143003" cy="1112359"/>
          </a:xfrm>
        </p:grpSpPr>
        <p:sp>
          <p:nvSpPr>
            <p:cNvPr id="85" name="Chord 84"/>
            <p:cNvSpPr/>
            <p:nvPr/>
          </p:nvSpPr>
          <p:spPr>
            <a:xfrm>
              <a:off x="6108393" y="1995045"/>
              <a:ext cx="1143003" cy="1099035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86" name="Chord 85"/>
            <p:cNvSpPr/>
            <p:nvPr/>
          </p:nvSpPr>
          <p:spPr>
            <a:xfrm rot="10800000">
              <a:off x="6110049" y="1985676"/>
              <a:ext cx="1104029" cy="1112359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3588317" y="5151451"/>
            <a:ext cx="152492" cy="140212"/>
            <a:chOff x="6113720" y="2037757"/>
            <a:chExt cx="1137685" cy="1060278"/>
          </a:xfrm>
        </p:grpSpPr>
        <p:sp>
          <p:nvSpPr>
            <p:cNvPr id="88" name="Chord 87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89" name="Chord 88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3589428" y="5394148"/>
            <a:ext cx="152492" cy="140212"/>
            <a:chOff x="6113720" y="2037757"/>
            <a:chExt cx="1137685" cy="1060278"/>
          </a:xfrm>
        </p:grpSpPr>
        <p:sp>
          <p:nvSpPr>
            <p:cNvPr id="91" name="Chord 90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92" name="Chord 91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3589340" y="4422743"/>
            <a:ext cx="152492" cy="140212"/>
            <a:chOff x="6113720" y="2037757"/>
            <a:chExt cx="1137685" cy="1060278"/>
          </a:xfrm>
          <a:solidFill>
            <a:srgbClr val="FF0000"/>
          </a:solidFill>
        </p:grpSpPr>
        <p:sp>
          <p:nvSpPr>
            <p:cNvPr id="94" name="Chord 93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95" name="Chord 94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3589812" y="4660904"/>
            <a:ext cx="153589" cy="139688"/>
            <a:chOff x="6113706" y="2037757"/>
            <a:chExt cx="1145869" cy="1056317"/>
          </a:xfrm>
          <a:noFill/>
        </p:grpSpPr>
        <p:sp>
          <p:nvSpPr>
            <p:cNvPr id="97" name="Chord 96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98" name="Chord 97"/>
            <p:cNvSpPr/>
            <p:nvPr/>
          </p:nvSpPr>
          <p:spPr>
            <a:xfrm rot="10800000">
              <a:off x="6113706" y="2037757"/>
              <a:ext cx="1145869" cy="1029221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3591952" y="4181501"/>
            <a:ext cx="152492" cy="140212"/>
            <a:chOff x="6113720" y="2037757"/>
            <a:chExt cx="1137685" cy="1060278"/>
          </a:xfrm>
          <a:solidFill>
            <a:schemeClr val="accent1"/>
          </a:solidFill>
        </p:grpSpPr>
        <p:sp>
          <p:nvSpPr>
            <p:cNvPr id="100" name="Chord 99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01" name="Chord 100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4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sp>
        <p:nvSpPr>
          <p:cNvPr id="102" name="TextBox 101"/>
          <p:cNvSpPr txBox="1"/>
          <p:nvPr/>
        </p:nvSpPr>
        <p:spPr>
          <a:xfrm>
            <a:off x="3326863" y="4655722"/>
            <a:ext cx="193446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9%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3296318" y="4909840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11%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3292741" y="5158356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11%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297058" y="5391451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91%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3291448" y="4174916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89%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3292771" y="4420046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89%</a:t>
            </a:r>
          </a:p>
        </p:txBody>
      </p:sp>
      <p:grpSp>
        <p:nvGrpSpPr>
          <p:cNvPr id="108" name="Group 107"/>
          <p:cNvGrpSpPr/>
          <p:nvPr/>
        </p:nvGrpSpPr>
        <p:grpSpPr>
          <a:xfrm>
            <a:off x="4846848" y="4413398"/>
            <a:ext cx="152493" cy="142254"/>
            <a:chOff x="6113713" y="2022315"/>
            <a:chExt cx="1137692" cy="1075720"/>
          </a:xfrm>
          <a:solidFill>
            <a:srgbClr val="FF0000"/>
          </a:solidFill>
        </p:grpSpPr>
        <p:sp>
          <p:nvSpPr>
            <p:cNvPr id="109" name="Chord 108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10" name="Chord 109"/>
            <p:cNvSpPr/>
            <p:nvPr/>
          </p:nvSpPr>
          <p:spPr>
            <a:xfrm rot="10800000">
              <a:off x="6113713" y="2022315"/>
              <a:ext cx="1105418" cy="1075720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4839814" y="4638540"/>
            <a:ext cx="152493" cy="140212"/>
            <a:chOff x="6113713" y="2037757"/>
            <a:chExt cx="1137692" cy="1060278"/>
          </a:xfrm>
          <a:noFill/>
        </p:grpSpPr>
        <p:sp>
          <p:nvSpPr>
            <p:cNvPr id="112" name="Chord 111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13" name="Chord 112"/>
            <p:cNvSpPr/>
            <p:nvPr/>
          </p:nvSpPr>
          <p:spPr>
            <a:xfrm rot="10800000">
              <a:off x="6113713" y="2037757"/>
              <a:ext cx="1123532" cy="1060278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4846463" y="4176413"/>
            <a:ext cx="152492" cy="139688"/>
            <a:chOff x="6113720" y="2041718"/>
            <a:chExt cx="1137685" cy="1056317"/>
          </a:xfrm>
          <a:solidFill>
            <a:schemeClr val="accent1"/>
          </a:solidFill>
        </p:grpSpPr>
        <p:sp>
          <p:nvSpPr>
            <p:cNvPr id="115" name="Chord 114"/>
            <p:cNvSpPr/>
            <p:nvPr/>
          </p:nvSpPr>
          <p:spPr>
            <a:xfrm>
              <a:off x="6127440" y="2067234"/>
              <a:ext cx="1123965" cy="1026831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16" name="Chord 115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4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4844230" y="5035821"/>
            <a:ext cx="152492" cy="140212"/>
            <a:chOff x="6113720" y="2037757"/>
            <a:chExt cx="1137685" cy="1060278"/>
          </a:xfrm>
        </p:grpSpPr>
        <p:sp>
          <p:nvSpPr>
            <p:cNvPr id="118" name="Chord 117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19" name="Chord 118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sp>
        <p:nvSpPr>
          <p:cNvPr id="120" name="TextBox 119"/>
          <p:cNvSpPr txBox="1"/>
          <p:nvPr/>
        </p:nvSpPr>
        <p:spPr>
          <a:xfrm>
            <a:off x="4502813" y="4659777"/>
            <a:ext cx="288024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/>
              <a:t> 15</a:t>
            </a:r>
            <a:r>
              <a:rPr lang="en-US" sz="1000" dirty="0"/>
              <a:t>%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4563217" y="5021544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85%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4506036" y="4172571"/>
            <a:ext cx="324892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100%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4504139" y="4423301"/>
            <a:ext cx="324892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100%</a:t>
            </a:r>
          </a:p>
        </p:txBody>
      </p:sp>
      <p:grpSp>
        <p:nvGrpSpPr>
          <p:cNvPr id="124" name="Group 123"/>
          <p:cNvGrpSpPr/>
          <p:nvPr/>
        </p:nvGrpSpPr>
        <p:grpSpPr>
          <a:xfrm rot="10800000">
            <a:off x="5464547" y="4179789"/>
            <a:ext cx="176234" cy="141890"/>
            <a:chOff x="5993455" y="2037757"/>
            <a:chExt cx="1314816" cy="1072967"/>
          </a:xfrm>
        </p:grpSpPr>
        <p:sp>
          <p:nvSpPr>
            <p:cNvPr id="125" name="Chord 124"/>
            <p:cNvSpPr/>
            <p:nvPr/>
          </p:nvSpPr>
          <p:spPr>
            <a:xfrm>
              <a:off x="5993455" y="2037757"/>
              <a:ext cx="1314816" cy="107296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26" name="Chord 125"/>
            <p:cNvSpPr/>
            <p:nvPr/>
          </p:nvSpPr>
          <p:spPr>
            <a:xfrm rot="10800000">
              <a:off x="6113720" y="2041719"/>
              <a:ext cx="1127054" cy="1056316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127" name="Group 126"/>
          <p:cNvGrpSpPr/>
          <p:nvPr/>
        </p:nvGrpSpPr>
        <p:grpSpPr>
          <a:xfrm>
            <a:off x="5469703" y="4895881"/>
            <a:ext cx="152492" cy="140212"/>
            <a:chOff x="6113720" y="2037757"/>
            <a:chExt cx="1137685" cy="1060278"/>
          </a:xfrm>
        </p:grpSpPr>
        <p:sp>
          <p:nvSpPr>
            <p:cNvPr id="128" name="Chord 127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29" name="Chord 128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5470170" y="4399137"/>
            <a:ext cx="152492" cy="140212"/>
            <a:chOff x="6113720" y="2037757"/>
            <a:chExt cx="1137685" cy="1060278"/>
          </a:xfrm>
          <a:solidFill>
            <a:srgbClr val="FF0000"/>
          </a:solidFill>
        </p:grpSpPr>
        <p:sp>
          <p:nvSpPr>
            <p:cNvPr id="131" name="Chord 130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32" name="Chord 131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5471036" y="4629910"/>
            <a:ext cx="152493" cy="140212"/>
            <a:chOff x="6113713" y="2037757"/>
            <a:chExt cx="1137692" cy="1060278"/>
          </a:xfrm>
          <a:noFill/>
        </p:grpSpPr>
        <p:sp>
          <p:nvSpPr>
            <p:cNvPr id="134" name="Chord 133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35" name="Chord 134"/>
            <p:cNvSpPr/>
            <p:nvPr/>
          </p:nvSpPr>
          <p:spPr>
            <a:xfrm rot="10800000">
              <a:off x="6113713" y="2037757"/>
              <a:ext cx="1123532" cy="1060278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136" name="Group 135"/>
          <p:cNvGrpSpPr/>
          <p:nvPr/>
        </p:nvGrpSpPr>
        <p:grpSpPr>
          <a:xfrm rot="10800000">
            <a:off x="5469702" y="5168231"/>
            <a:ext cx="152492" cy="140212"/>
            <a:chOff x="6113720" y="2037757"/>
            <a:chExt cx="1137685" cy="1060278"/>
          </a:xfrm>
          <a:solidFill>
            <a:schemeClr val="accent1"/>
          </a:solidFill>
        </p:grpSpPr>
        <p:sp>
          <p:nvSpPr>
            <p:cNvPr id="137" name="Chord 136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38" name="Chord 137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rgbClr val="FF000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sp>
        <p:nvSpPr>
          <p:cNvPr id="139" name="TextBox 138"/>
          <p:cNvSpPr txBox="1"/>
          <p:nvPr/>
        </p:nvSpPr>
        <p:spPr>
          <a:xfrm>
            <a:off x="5246208" y="4630113"/>
            <a:ext cx="193446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1%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5193055" y="5432835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99%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5253903" y="4183065"/>
            <a:ext cx="193446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1%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5206283" y="4893012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99%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5244529" y="5152914"/>
            <a:ext cx="193446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2%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5205566" y="4406757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98%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2400759" y="3853932"/>
            <a:ext cx="1263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Culture 1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3669324" y="3852017"/>
            <a:ext cx="12789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Culture 2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4948282" y="3835563"/>
            <a:ext cx="6103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PCR</a:t>
            </a:r>
          </a:p>
        </p:txBody>
      </p:sp>
      <p:grpSp>
        <p:nvGrpSpPr>
          <p:cNvPr id="148" name="Group 147"/>
          <p:cNvGrpSpPr/>
          <p:nvPr/>
        </p:nvGrpSpPr>
        <p:grpSpPr>
          <a:xfrm>
            <a:off x="6370216" y="2098397"/>
            <a:ext cx="4514901" cy="2636467"/>
            <a:chOff x="4365646" y="571398"/>
            <a:chExt cx="4514901" cy="2636467"/>
          </a:xfrm>
        </p:grpSpPr>
        <p:grpSp>
          <p:nvGrpSpPr>
            <p:cNvPr id="149" name="Group 148"/>
            <p:cNvGrpSpPr/>
            <p:nvPr/>
          </p:nvGrpSpPr>
          <p:grpSpPr>
            <a:xfrm>
              <a:off x="4365646" y="571398"/>
              <a:ext cx="4514901" cy="2636467"/>
              <a:chOff x="4365646" y="571398"/>
              <a:chExt cx="4514901" cy="2636467"/>
            </a:xfrm>
          </p:grpSpPr>
          <p:grpSp>
            <p:nvGrpSpPr>
              <p:cNvPr id="151" name="Group 150"/>
              <p:cNvGrpSpPr/>
              <p:nvPr/>
            </p:nvGrpSpPr>
            <p:grpSpPr>
              <a:xfrm>
                <a:off x="4365646" y="571398"/>
                <a:ext cx="4514901" cy="2636467"/>
                <a:chOff x="415372" y="6928921"/>
                <a:chExt cx="4514901" cy="2636467"/>
              </a:xfrm>
            </p:grpSpPr>
            <p:sp>
              <p:nvSpPr>
                <p:cNvPr id="154" name="Rectangle 153"/>
                <p:cNvSpPr/>
                <p:nvPr/>
              </p:nvSpPr>
              <p:spPr>
                <a:xfrm>
                  <a:off x="415372" y="6928921"/>
                  <a:ext cx="2044178" cy="245673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/>
                </a:p>
              </p:txBody>
            </p:sp>
            <p:sp>
              <p:nvSpPr>
                <p:cNvPr id="155" name="TextBox 154"/>
                <p:cNvSpPr txBox="1"/>
                <p:nvPr/>
              </p:nvSpPr>
              <p:spPr>
                <a:xfrm>
                  <a:off x="675134" y="6933898"/>
                  <a:ext cx="4255139" cy="263149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b="1" dirty="0"/>
                    <a:t>KEY</a:t>
                  </a:r>
                </a:p>
                <a:p>
                  <a:r>
                    <a:rPr lang="en-US" sz="1100" dirty="0"/>
                    <a:t>Bacteria carried by patient</a:t>
                  </a:r>
                </a:p>
                <a:p>
                  <a:r>
                    <a:rPr lang="en-US" sz="1100" dirty="0"/>
                    <a:t>       No CRE</a:t>
                  </a:r>
                </a:p>
                <a:p>
                  <a:r>
                    <a:rPr lang="en-US" sz="1100" dirty="0"/>
                    <a:t>       NCP-CRE</a:t>
                  </a:r>
                </a:p>
                <a:p>
                  <a:r>
                    <a:rPr lang="en-US" sz="1100" dirty="0"/>
                    <a:t>       CP-CRE</a:t>
                  </a:r>
                </a:p>
                <a:p>
                  <a:r>
                    <a:rPr lang="en-US" sz="1100" dirty="0"/>
                    <a:t>Hospital information </a:t>
                  </a:r>
                </a:p>
                <a:p>
                  <a:r>
                    <a:rPr lang="en-US" sz="1100" dirty="0"/>
                    <a:t>on bacterial carriage status</a:t>
                  </a:r>
                </a:p>
                <a:p>
                  <a:r>
                    <a:rPr lang="en-US" sz="1100" dirty="0"/>
                    <a:t>          Unknown </a:t>
                  </a:r>
                </a:p>
                <a:p>
                  <a:r>
                    <a:rPr lang="en-US" sz="1100" dirty="0"/>
                    <a:t>          No CRE</a:t>
                  </a:r>
                </a:p>
                <a:p>
                  <a:r>
                    <a:rPr lang="en-US" sz="1100" dirty="0"/>
                    <a:t>          CRE phenotype</a:t>
                  </a:r>
                </a:p>
                <a:p>
                  <a:r>
                    <a:rPr lang="en-US" sz="1100" dirty="0"/>
                    <a:t>          NCP-CRE</a:t>
                  </a:r>
                </a:p>
                <a:p>
                  <a:r>
                    <a:rPr lang="en-US" sz="1100" dirty="0"/>
                    <a:t>          CP-CRE</a:t>
                  </a:r>
                </a:p>
                <a:p>
                  <a:r>
                    <a:rPr lang="en-US" sz="1100" dirty="0"/>
                    <a:t>Resistance found</a:t>
                  </a:r>
                </a:p>
                <a:p>
                  <a:r>
                    <a:rPr lang="en-US" sz="1100" dirty="0"/>
                    <a:t>No resistance found</a:t>
                  </a:r>
                </a:p>
                <a:p>
                  <a:endParaRPr lang="en-US" sz="1100" dirty="0"/>
                </a:p>
              </p:txBody>
            </p:sp>
            <p:sp>
              <p:nvSpPr>
                <p:cNvPr id="156" name="Chord 155"/>
                <p:cNvSpPr/>
                <p:nvPr/>
              </p:nvSpPr>
              <p:spPr>
                <a:xfrm>
                  <a:off x="612017" y="7188866"/>
                  <a:ext cx="113832" cy="104131"/>
                </a:xfrm>
                <a:prstGeom prst="chord">
                  <a:avLst>
                    <a:gd name="adj1" fmla="val 5452877"/>
                    <a:gd name="adj2" fmla="val 16200000"/>
                  </a:avLst>
                </a:prstGeom>
                <a:solidFill>
                  <a:schemeClr val="bg1">
                    <a:lumMod val="6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57" name="Chord 156"/>
                <p:cNvSpPr/>
                <p:nvPr/>
              </p:nvSpPr>
              <p:spPr>
                <a:xfrm rot="10800000">
                  <a:off x="613757" y="7868450"/>
                  <a:ext cx="113832" cy="104131"/>
                </a:xfrm>
                <a:prstGeom prst="chord">
                  <a:avLst>
                    <a:gd name="adj1" fmla="val 5452877"/>
                    <a:gd name="adj2" fmla="val 16200000"/>
                  </a:avLst>
                </a:prstGeom>
                <a:solidFill>
                  <a:schemeClr val="bg1">
                    <a:lumMod val="6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58" name="Chord 157"/>
                <p:cNvSpPr/>
                <p:nvPr/>
              </p:nvSpPr>
              <p:spPr>
                <a:xfrm>
                  <a:off x="905995" y="7342458"/>
                  <a:ext cx="113832" cy="104131"/>
                </a:xfrm>
                <a:prstGeom prst="chord">
                  <a:avLst>
                    <a:gd name="adj1" fmla="val 5452877"/>
                    <a:gd name="adj2" fmla="val 16200000"/>
                  </a:avLst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59" name="Chord 158"/>
                <p:cNvSpPr/>
                <p:nvPr/>
              </p:nvSpPr>
              <p:spPr>
                <a:xfrm>
                  <a:off x="901556" y="7518207"/>
                  <a:ext cx="113832" cy="104131"/>
                </a:xfrm>
                <a:prstGeom prst="chord">
                  <a:avLst>
                    <a:gd name="adj1" fmla="val 5452877"/>
                    <a:gd name="adj2" fmla="val 16200000"/>
                  </a:avLst>
                </a:prstGeom>
                <a:solidFill>
                  <a:schemeClr val="accent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60" name="Chord 159"/>
                <p:cNvSpPr/>
                <p:nvPr/>
              </p:nvSpPr>
              <p:spPr>
                <a:xfrm>
                  <a:off x="894542" y="7689324"/>
                  <a:ext cx="113832" cy="104131"/>
                </a:xfrm>
                <a:prstGeom prst="chord">
                  <a:avLst>
                    <a:gd name="adj1" fmla="val 5452877"/>
                    <a:gd name="adj2" fmla="val 16200000"/>
                  </a:avLst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61" name="Chord 160"/>
                <p:cNvSpPr/>
                <p:nvPr/>
              </p:nvSpPr>
              <p:spPr>
                <a:xfrm rot="10800000">
                  <a:off x="939887" y="8181987"/>
                  <a:ext cx="113832" cy="104131"/>
                </a:xfrm>
                <a:prstGeom prst="chord">
                  <a:avLst>
                    <a:gd name="adj1" fmla="val 5452877"/>
                    <a:gd name="adj2" fmla="val 16200000"/>
                  </a:avLst>
                </a:prstGeom>
                <a:solidFill>
                  <a:schemeClr val="accent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62" name="Chord 161"/>
                <p:cNvSpPr/>
                <p:nvPr/>
              </p:nvSpPr>
              <p:spPr>
                <a:xfrm rot="10800000">
                  <a:off x="935372" y="8535350"/>
                  <a:ext cx="113832" cy="104131"/>
                </a:xfrm>
                <a:prstGeom prst="chord">
                  <a:avLst>
                    <a:gd name="adj1" fmla="val 5452877"/>
                    <a:gd name="adj2" fmla="val 16200000"/>
                  </a:avLst>
                </a:prstGeom>
                <a:solidFill>
                  <a:schemeClr val="accent4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63" name="Chord 162"/>
                <p:cNvSpPr/>
                <p:nvPr/>
              </p:nvSpPr>
              <p:spPr>
                <a:xfrm rot="10800000">
                  <a:off x="935373" y="8691925"/>
                  <a:ext cx="113832" cy="104131"/>
                </a:xfrm>
                <a:prstGeom prst="chord">
                  <a:avLst>
                    <a:gd name="adj1" fmla="val 5452877"/>
                    <a:gd name="adj2" fmla="val 16200000"/>
                  </a:avLst>
                </a:prstGeom>
                <a:solidFill>
                  <a:schemeClr val="accent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64" name="Chord 163"/>
                <p:cNvSpPr/>
                <p:nvPr/>
              </p:nvSpPr>
              <p:spPr>
                <a:xfrm rot="10800000">
                  <a:off x="934765" y="8873764"/>
                  <a:ext cx="113832" cy="104131"/>
                </a:xfrm>
                <a:prstGeom prst="chord">
                  <a:avLst>
                    <a:gd name="adj1" fmla="val 5452877"/>
                    <a:gd name="adj2" fmla="val 16200000"/>
                  </a:avLst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200"/>
                </a:p>
              </p:txBody>
            </p:sp>
          </p:grpSp>
          <p:cxnSp>
            <p:nvCxnSpPr>
              <p:cNvPr id="152" name="Straight Arrow Connector 151"/>
              <p:cNvCxnSpPr/>
              <p:nvPr/>
            </p:nvCxnSpPr>
            <p:spPr>
              <a:xfrm>
                <a:off x="4464410" y="2717703"/>
                <a:ext cx="19606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Arrow Connector 152"/>
              <p:cNvCxnSpPr/>
              <p:nvPr/>
            </p:nvCxnSpPr>
            <p:spPr>
              <a:xfrm flipV="1">
                <a:off x="4469546" y="2882659"/>
                <a:ext cx="185490" cy="3275"/>
              </a:xfrm>
              <a:prstGeom prst="straightConnector1">
                <a:avLst/>
              </a:prstGeom>
              <a:ln>
                <a:solidFill>
                  <a:schemeClr val="accent1"/>
                </a:solidFill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0" name="Chord 149"/>
            <p:cNvSpPr/>
            <p:nvPr/>
          </p:nvSpPr>
          <p:spPr>
            <a:xfrm rot="10800000">
              <a:off x="4885039" y="2006061"/>
              <a:ext cx="113832" cy="104131"/>
            </a:xfrm>
            <a:prstGeom prst="chord">
              <a:avLst>
                <a:gd name="adj1" fmla="val 5452877"/>
                <a:gd name="adj2" fmla="val 1620000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165" name="Group 164"/>
          <p:cNvGrpSpPr/>
          <p:nvPr/>
        </p:nvGrpSpPr>
        <p:grpSpPr>
          <a:xfrm rot="10800000">
            <a:off x="5467201" y="5440056"/>
            <a:ext cx="152491" cy="140048"/>
            <a:chOff x="6113720" y="2041718"/>
            <a:chExt cx="1137676" cy="1059039"/>
          </a:xfrm>
        </p:grpSpPr>
        <p:sp>
          <p:nvSpPr>
            <p:cNvPr id="166" name="Chord 165"/>
            <p:cNvSpPr/>
            <p:nvPr/>
          </p:nvSpPr>
          <p:spPr>
            <a:xfrm>
              <a:off x="6127858" y="2049287"/>
              <a:ext cx="1123538" cy="1051470"/>
            </a:xfrm>
            <a:prstGeom prst="chord">
              <a:avLst>
                <a:gd name="adj1" fmla="val 5452877"/>
                <a:gd name="adj2" fmla="val 15988934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600"/>
            </a:p>
          </p:txBody>
        </p:sp>
        <p:sp>
          <p:nvSpPr>
            <p:cNvPr id="167" name="Chord 166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600"/>
            </a:p>
          </p:txBody>
        </p:sp>
      </p:grpSp>
      <p:sp>
        <p:nvSpPr>
          <p:cNvPr id="168" name="Rectangle 167">
            <a:extLst>
              <a:ext uri="{FF2B5EF4-FFF2-40B4-BE49-F238E27FC236}">
                <a16:creationId xmlns:a16="http://schemas.microsoft.com/office/drawing/2014/main" xmlns="" id="{B218992A-3E20-9E42-ABFC-04726B93BB52}"/>
              </a:ext>
            </a:extLst>
          </p:cNvPr>
          <p:cNvSpPr/>
          <p:nvPr/>
        </p:nvSpPr>
        <p:spPr>
          <a:xfrm>
            <a:off x="5542498" y="6400411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GB" sz="1200" b="1" dirty="0">
                <a:solidFill>
                  <a:schemeClr val="bg1">
                    <a:lumMod val="50000"/>
                  </a:schemeClr>
                </a:solidFill>
              </a:rPr>
              <a:t>(Knight, GM et al., under review)</a:t>
            </a:r>
          </a:p>
        </p:txBody>
      </p:sp>
      <p:sp>
        <p:nvSpPr>
          <p:cNvPr id="169" name="Chord 168">
            <a:extLst>
              <a:ext uri="{FF2B5EF4-FFF2-40B4-BE49-F238E27FC236}">
                <a16:creationId xmlns:a16="http://schemas.microsoft.com/office/drawing/2014/main" xmlns="" id="{23D82A1A-BB11-E241-BCDC-5BD792187DC2}"/>
              </a:ext>
            </a:extLst>
          </p:cNvPr>
          <p:cNvSpPr/>
          <p:nvPr/>
        </p:nvSpPr>
        <p:spPr>
          <a:xfrm>
            <a:off x="9607144" y="321121"/>
            <a:ext cx="1601245" cy="1089256"/>
          </a:xfrm>
          <a:prstGeom prst="chord">
            <a:avLst>
              <a:gd name="adj1" fmla="val 5452877"/>
              <a:gd name="adj2" fmla="val 16200000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 dirty="0"/>
          </a:p>
        </p:txBody>
      </p:sp>
      <p:sp>
        <p:nvSpPr>
          <p:cNvPr id="170" name="Chord 169">
            <a:extLst>
              <a:ext uri="{FF2B5EF4-FFF2-40B4-BE49-F238E27FC236}">
                <a16:creationId xmlns:a16="http://schemas.microsoft.com/office/drawing/2014/main" xmlns="" id="{052A66E5-69BA-8745-91CA-54BF6E74430D}"/>
              </a:ext>
            </a:extLst>
          </p:cNvPr>
          <p:cNvSpPr/>
          <p:nvPr/>
        </p:nvSpPr>
        <p:spPr>
          <a:xfrm rot="10800000">
            <a:off x="9647127" y="327023"/>
            <a:ext cx="1601245" cy="1089256"/>
          </a:xfrm>
          <a:prstGeom prst="chord">
            <a:avLst>
              <a:gd name="adj1" fmla="val 5452877"/>
              <a:gd name="adj2" fmla="val 16200000"/>
            </a:avLst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2D9B1AD-C94F-E84C-8979-FBC4E2D7D268}"/>
              </a:ext>
            </a:extLst>
          </p:cNvPr>
          <p:cNvSpPr txBox="1"/>
          <p:nvPr/>
        </p:nvSpPr>
        <p:spPr>
          <a:xfrm>
            <a:off x="9765287" y="459893"/>
            <a:ext cx="7912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Bacteria carried by the patient 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xmlns="" id="{9522FA90-CB26-854B-97CD-2F7C728FF181}"/>
              </a:ext>
            </a:extLst>
          </p:cNvPr>
          <p:cNvSpPr txBox="1"/>
          <p:nvPr/>
        </p:nvSpPr>
        <p:spPr>
          <a:xfrm>
            <a:off x="10211624" y="462844"/>
            <a:ext cx="9150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/>
              <a:t>Hospital info. on bacterial status</a:t>
            </a:r>
          </a:p>
        </p:txBody>
      </p:sp>
    </p:spTree>
    <p:extLst>
      <p:ext uri="{BB962C8B-B14F-4D97-AF65-F5344CB8AC3E}">
        <p14:creationId xmlns:p14="http://schemas.microsoft.com/office/powerpoint/2010/main" val="8676607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6030" y="2576945"/>
            <a:ext cx="458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(A)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6030" y="4574770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(B)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6030" y="6173072"/>
            <a:ext cx="227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(C) = (B) x 3 + PHE PCR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/>
          </p:nvPr>
        </p:nvGraphicFramePr>
        <p:xfrm>
          <a:off x="2400934" y="1885991"/>
          <a:ext cx="3788490" cy="38757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141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3141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3141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3141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3141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3141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93787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3787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cxnSp>
        <p:nvCxnSpPr>
          <p:cNvPr id="15" name="Straight Arrow Connector 14"/>
          <p:cNvCxnSpPr/>
          <p:nvPr/>
        </p:nvCxnSpPr>
        <p:spPr>
          <a:xfrm>
            <a:off x="4884258" y="4238893"/>
            <a:ext cx="336982" cy="677323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16" idx="2"/>
            <a:endCxn id="141" idx="1"/>
          </p:cNvCxnSpPr>
          <p:nvPr/>
        </p:nvCxnSpPr>
        <p:spPr>
          <a:xfrm>
            <a:off x="4922534" y="4246261"/>
            <a:ext cx="331369" cy="13748"/>
          </a:xfrm>
          <a:prstGeom prst="straightConnector1">
            <a:avLst/>
          </a:prstGeom>
          <a:ln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884994" y="4477911"/>
            <a:ext cx="364714" cy="697521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0" idx="2"/>
            <a:endCxn id="144" idx="1"/>
          </p:cNvCxnSpPr>
          <p:nvPr/>
        </p:nvCxnSpPr>
        <p:spPr>
          <a:xfrm flipV="1">
            <a:off x="4921478" y="4483701"/>
            <a:ext cx="284088" cy="828"/>
          </a:xfrm>
          <a:prstGeom prst="straightConnector1">
            <a:avLst/>
          </a:prstGeom>
          <a:ln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929916" y="4730675"/>
            <a:ext cx="304526" cy="702160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13" idx="2"/>
            <a:endCxn id="139" idx="1"/>
          </p:cNvCxnSpPr>
          <p:nvPr/>
        </p:nvCxnSpPr>
        <p:spPr>
          <a:xfrm flipV="1">
            <a:off x="4915651" y="4707057"/>
            <a:ext cx="330557" cy="1593"/>
          </a:xfrm>
          <a:prstGeom prst="straightConnector1">
            <a:avLst/>
          </a:prstGeom>
          <a:ln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01" idx="2"/>
            <a:endCxn id="122" idx="1"/>
          </p:cNvCxnSpPr>
          <p:nvPr/>
        </p:nvCxnSpPr>
        <p:spPr>
          <a:xfrm flipV="1">
            <a:off x="3668023" y="4249515"/>
            <a:ext cx="838013" cy="2358"/>
          </a:xfrm>
          <a:prstGeom prst="straightConnector1">
            <a:avLst/>
          </a:prstGeom>
          <a:ln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95" idx="2"/>
            <a:endCxn id="123" idx="1"/>
          </p:cNvCxnSpPr>
          <p:nvPr/>
        </p:nvCxnSpPr>
        <p:spPr>
          <a:xfrm>
            <a:off x="3665411" y="4493115"/>
            <a:ext cx="838728" cy="7130"/>
          </a:xfrm>
          <a:prstGeom prst="straightConnector1">
            <a:avLst/>
          </a:prstGeom>
          <a:ln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83" idx="2"/>
            <a:endCxn id="105" idx="1"/>
          </p:cNvCxnSpPr>
          <p:nvPr/>
        </p:nvCxnSpPr>
        <p:spPr>
          <a:xfrm>
            <a:off x="2391583" y="5126246"/>
            <a:ext cx="905475" cy="342149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98" idx="2"/>
            <a:endCxn id="120" idx="1"/>
          </p:cNvCxnSpPr>
          <p:nvPr/>
        </p:nvCxnSpPr>
        <p:spPr>
          <a:xfrm>
            <a:off x="3667130" y="4728960"/>
            <a:ext cx="835683" cy="7761"/>
          </a:xfrm>
          <a:prstGeom prst="straightConnector1">
            <a:avLst/>
          </a:prstGeom>
          <a:ln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37" idx="2"/>
            <a:endCxn id="66" idx="1"/>
          </p:cNvCxnSpPr>
          <p:nvPr/>
        </p:nvCxnSpPr>
        <p:spPr>
          <a:xfrm flipV="1">
            <a:off x="2402505" y="2122925"/>
            <a:ext cx="307003" cy="2188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40" idx="2"/>
            <a:endCxn id="67" idx="1"/>
          </p:cNvCxnSpPr>
          <p:nvPr/>
        </p:nvCxnSpPr>
        <p:spPr>
          <a:xfrm flipV="1">
            <a:off x="2400584" y="2371589"/>
            <a:ext cx="276697" cy="3451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39" idx="2"/>
            <a:endCxn id="64" idx="1"/>
          </p:cNvCxnSpPr>
          <p:nvPr/>
        </p:nvCxnSpPr>
        <p:spPr>
          <a:xfrm>
            <a:off x="2400934" y="2716176"/>
            <a:ext cx="315845" cy="379911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43" idx="2"/>
            <a:endCxn id="65" idx="1"/>
          </p:cNvCxnSpPr>
          <p:nvPr/>
        </p:nvCxnSpPr>
        <p:spPr>
          <a:xfrm>
            <a:off x="2403055" y="3065313"/>
            <a:ext cx="278526" cy="277561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43" idx="2"/>
            <a:endCxn id="62" idx="1"/>
          </p:cNvCxnSpPr>
          <p:nvPr/>
        </p:nvCxnSpPr>
        <p:spPr>
          <a:xfrm flipV="1">
            <a:off x="2403055" y="2605756"/>
            <a:ext cx="308367" cy="459557"/>
          </a:xfrm>
          <a:prstGeom prst="straightConnector1">
            <a:avLst/>
          </a:prstGeom>
          <a:ln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37" idx="2"/>
            <a:endCxn id="63" idx="1"/>
          </p:cNvCxnSpPr>
          <p:nvPr/>
        </p:nvCxnSpPr>
        <p:spPr>
          <a:xfrm>
            <a:off x="2402505" y="2341782"/>
            <a:ext cx="270870" cy="518133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cxnSpLocks/>
          </p:cNvCxnSpPr>
          <p:nvPr/>
        </p:nvCxnSpPr>
        <p:spPr>
          <a:xfrm flipV="1">
            <a:off x="2212679" y="1862857"/>
            <a:ext cx="6969421" cy="1345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32" name="Table 31"/>
          <p:cNvGraphicFramePr>
            <a:graphicFrameLocks noGrp="1"/>
          </p:cNvGraphicFramePr>
          <p:nvPr>
            <p:extLst/>
          </p:nvPr>
        </p:nvGraphicFramePr>
        <p:xfrm>
          <a:off x="2131998" y="1357054"/>
          <a:ext cx="4342121" cy="5058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03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030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2030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2030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2030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2030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62030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505806"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½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 day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Day 1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Day 2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Day 3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2174692" y="1590326"/>
            <a:ext cx="5815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Enter</a:t>
            </a:r>
          </a:p>
        </p:txBody>
      </p:sp>
      <p:sp>
        <p:nvSpPr>
          <p:cNvPr id="34" name="TextBox 33"/>
          <p:cNvSpPr txBox="1"/>
          <p:nvPr/>
        </p:nvSpPr>
        <p:spPr>
          <a:xfrm rot="16200000">
            <a:off x="1238666" y="2712797"/>
            <a:ext cx="19460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(A) DIRECT PCR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2319612" y="2271411"/>
            <a:ext cx="164703" cy="140736"/>
            <a:chOff x="6062421" y="2033795"/>
            <a:chExt cx="1228787" cy="1064240"/>
          </a:xfrm>
        </p:grpSpPr>
        <p:sp>
          <p:nvSpPr>
            <p:cNvPr id="36" name="Chord 35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37" name="Chord 36"/>
            <p:cNvSpPr/>
            <p:nvPr/>
          </p:nvSpPr>
          <p:spPr>
            <a:xfrm rot="10800000">
              <a:off x="6062421" y="2033795"/>
              <a:ext cx="1228787" cy="1064240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2324513" y="2646336"/>
            <a:ext cx="152492" cy="140212"/>
            <a:chOff x="6113720" y="2037757"/>
            <a:chExt cx="1137685" cy="1060278"/>
          </a:xfrm>
        </p:grpSpPr>
        <p:sp>
          <p:nvSpPr>
            <p:cNvPr id="39" name="Chord 38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40" name="Chord 39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2322504" y="2993778"/>
            <a:ext cx="160001" cy="143064"/>
            <a:chOff x="6062400" y="2061614"/>
            <a:chExt cx="1193705" cy="1081846"/>
          </a:xfrm>
        </p:grpSpPr>
        <p:sp>
          <p:nvSpPr>
            <p:cNvPr id="42" name="Chord 41"/>
            <p:cNvSpPr/>
            <p:nvPr/>
          </p:nvSpPr>
          <p:spPr>
            <a:xfrm>
              <a:off x="6095615" y="2061614"/>
              <a:ext cx="1155790" cy="1081846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43" name="Chord 42"/>
            <p:cNvSpPr/>
            <p:nvPr/>
          </p:nvSpPr>
          <p:spPr>
            <a:xfrm rot="10800000">
              <a:off x="6062400" y="2061614"/>
              <a:ext cx="1193705" cy="1081846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2944857" y="2795657"/>
            <a:ext cx="158200" cy="139688"/>
            <a:chOff x="6080655" y="2041718"/>
            <a:chExt cx="1224122" cy="1056317"/>
          </a:xfrm>
        </p:grpSpPr>
        <p:sp>
          <p:nvSpPr>
            <p:cNvPr id="45" name="Chord 44"/>
            <p:cNvSpPr/>
            <p:nvPr/>
          </p:nvSpPr>
          <p:spPr>
            <a:xfrm>
              <a:off x="6080655" y="2041718"/>
              <a:ext cx="1224122" cy="1052362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46" name="Chord 45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2953058" y="3026530"/>
            <a:ext cx="152492" cy="140212"/>
            <a:chOff x="6113720" y="2037757"/>
            <a:chExt cx="1137685" cy="1060278"/>
          </a:xfrm>
        </p:grpSpPr>
        <p:sp>
          <p:nvSpPr>
            <p:cNvPr id="48" name="Chord 47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49" name="Chord 48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2954082" y="3268602"/>
            <a:ext cx="152492" cy="140212"/>
            <a:chOff x="6113720" y="2037757"/>
            <a:chExt cx="1137685" cy="1060278"/>
          </a:xfrm>
        </p:grpSpPr>
        <p:sp>
          <p:nvSpPr>
            <p:cNvPr id="51" name="Chord 50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52" name="Chord 51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2942900" y="2293372"/>
            <a:ext cx="152492" cy="140212"/>
            <a:chOff x="6113720" y="2037757"/>
            <a:chExt cx="1137685" cy="1060278"/>
          </a:xfrm>
          <a:solidFill>
            <a:srgbClr val="FF0000"/>
          </a:solidFill>
        </p:grpSpPr>
        <p:sp>
          <p:nvSpPr>
            <p:cNvPr id="54" name="Chord 53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55" name="Chord 54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943431" y="2541096"/>
            <a:ext cx="152493" cy="140212"/>
            <a:chOff x="6113713" y="2037757"/>
            <a:chExt cx="1137692" cy="1060278"/>
          </a:xfrm>
          <a:noFill/>
        </p:grpSpPr>
        <p:sp>
          <p:nvSpPr>
            <p:cNvPr id="57" name="Chord 56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58" name="Chord 57"/>
            <p:cNvSpPr/>
            <p:nvPr/>
          </p:nvSpPr>
          <p:spPr>
            <a:xfrm rot="10800000">
              <a:off x="6113713" y="2037757"/>
              <a:ext cx="1123532" cy="1060278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2943220" y="2048596"/>
            <a:ext cx="152492" cy="140212"/>
            <a:chOff x="6113720" y="2037757"/>
            <a:chExt cx="1137685" cy="1060278"/>
          </a:xfrm>
          <a:solidFill>
            <a:schemeClr val="accent1"/>
          </a:solidFill>
        </p:grpSpPr>
        <p:sp>
          <p:nvSpPr>
            <p:cNvPr id="60" name="Chord 59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61" name="Chord 60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rgbClr val="FF000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2711422" y="2528812"/>
            <a:ext cx="193446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1%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673375" y="2782971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99%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716779" y="3019143"/>
            <a:ext cx="193446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4%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2681581" y="3265930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99%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709508" y="2045981"/>
            <a:ext cx="193446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1%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2677281" y="2294645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96%</a:t>
            </a:r>
          </a:p>
        </p:txBody>
      </p:sp>
      <p:cxnSp>
        <p:nvCxnSpPr>
          <p:cNvPr id="68" name="Straight Arrow Connector 67"/>
          <p:cNvCxnSpPr>
            <a:stCxn id="77" idx="2"/>
            <a:endCxn id="106" idx="1"/>
          </p:cNvCxnSpPr>
          <p:nvPr/>
        </p:nvCxnSpPr>
        <p:spPr>
          <a:xfrm flipV="1">
            <a:off x="2399961" y="4251860"/>
            <a:ext cx="891487" cy="249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80" idx="2"/>
            <a:endCxn id="107" idx="1"/>
          </p:cNvCxnSpPr>
          <p:nvPr/>
        </p:nvCxnSpPr>
        <p:spPr>
          <a:xfrm flipV="1">
            <a:off x="2394671" y="4496990"/>
            <a:ext cx="898100" cy="3278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stCxn id="80" idx="2"/>
            <a:endCxn id="104" idx="1"/>
          </p:cNvCxnSpPr>
          <p:nvPr/>
        </p:nvCxnSpPr>
        <p:spPr>
          <a:xfrm>
            <a:off x="2394671" y="4824880"/>
            <a:ext cx="898070" cy="410420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stCxn id="77" idx="2"/>
            <a:endCxn id="103" idx="1"/>
          </p:cNvCxnSpPr>
          <p:nvPr/>
        </p:nvCxnSpPr>
        <p:spPr>
          <a:xfrm>
            <a:off x="2399961" y="4501259"/>
            <a:ext cx="896357" cy="485525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stCxn id="83" idx="2"/>
            <a:endCxn id="102" idx="1"/>
          </p:cNvCxnSpPr>
          <p:nvPr/>
        </p:nvCxnSpPr>
        <p:spPr>
          <a:xfrm flipV="1">
            <a:off x="2391583" y="4732666"/>
            <a:ext cx="935280" cy="393580"/>
          </a:xfrm>
          <a:prstGeom prst="straightConnector1">
            <a:avLst/>
          </a:prstGeom>
          <a:ln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>
            <a:stCxn id="98" idx="2"/>
            <a:endCxn id="121" idx="1"/>
          </p:cNvCxnSpPr>
          <p:nvPr/>
        </p:nvCxnSpPr>
        <p:spPr>
          <a:xfrm>
            <a:off x="3667130" y="4728960"/>
            <a:ext cx="896087" cy="369528"/>
          </a:xfrm>
          <a:prstGeom prst="straightConnector1">
            <a:avLst/>
          </a:prstGeom>
          <a:ln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 rot="16200000">
            <a:off x="1261363" y="4673247"/>
            <a:ext cx="1911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(B) CULTURE + PCR</a:t>
            </a:r>
          </a:p>
        </p:txBody>
      </p:sp>
      <p:grpSp>
        <p:nvGrpSpPr>
          <p:cNvPr id="75" name="Group 74"/>
          <p:cNvGrpSpPr/>
          <p:nvPr/>
        </p:nvGrpSpPr>
        <p:grpSpPr>
          <a:xfrm>
            <a:off x="2317068" y="4430888"/>
            <a:ext cx="164703" cy="140736"/>
            <a:chOff x="6062421" y="2033795"/>
            <a:chExt cx="1228787" cy="1064240"/>
          </a:xfrm>
        </p:grpSpPr>
        <p:sp>
          <p:nvSpPr>
            <p:cNvPr id="76" name="Chord 75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77" name="Chord 76"/>
            <p:cNvSpPr/>
            <p:nvPr/>
          </p:nvSpPr>
          <p:spPr>
            <a:xfrm rot="10800000">
              <a:off x="6062421" y="2033795"/>
              <a:ext cx="1228787" cy="1064240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2318600" y="4754508"/>
            <a:ext cx="152492" cy="140212"/>
            <a:chOff x="6113720" y="2037757"/>
            <a:chExt cx="1137685" cy="1060278"/>
          </a:xfrm>
        </p:grpSpPr>
        <p:sp>
          <p:nvSpPr>
            <p:cNvPr id="79" name="Chord 78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80" name="Chord 79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2308498" y="5053062"/>
            <a:ext cx="162535" cy="146785"/>
            <a:chOff x="6043495" y="2087135"/>
            <a:chExt cx="1212610" cy="1109984"/>
          </a:xfrm>
        </p:grpSpPr>
        <p:sp>
          <p:nvSpPr>
            <p:cNvPr id="82" name="Chord 81"/>
            <p:cNvSpPr/>
            <p:nvPr/>
          </p:nvSpPr>
          <p:spPr>
            <a:xfrm>
              <a:off x="6043495" y="2087135"/>
              <a:ext cx="1207917" cy="1109984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83" name="Chord 82"/>
            <p:cNvSpPr/>
            <p:nvPr/>
          </p:nvSpPr>
          <p:spPr>
            <a:xfrm rot="10800000">
              <a:off x="6062400" y="2099605"/>
              <a:ext cx="1193705" cy="1081846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3589427" y="4904068"/>
            <a:ext cx="153205" cy="147099"/>
            <a:chOff x="6108393" y="1985676"/>
            <a:chExt cx="1143003" cy="1112359"/>
          </a:xfrm>
        </p:grpSpPr>
        <p:sp>
          <p:nvSpPr>
            <p:cNvPr id="85" name="Chord 84"/>
            <p:cNvSpPr/>
            <p:nvPr/>
          </p:nvSpPr>
          <p:spPr>
            <a:xfrm>
              <a:off x="6108393" y="1995045"/>
              <a:ext cx="1143003" cy="1099035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86" name="Chord 85"/>
            <p:cNvSpPr/>
            <p:nvPr/>
          </p:nvSpPr>
          <p:spPr>
            <a:xfrm rot="10800000">
              <a:off x="6110049" y="1985676"/>
              <a:ext cx="1104029" cy="1112359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3588317" y="5151451"/>
            <a:ext cx="152492" cy="140212"/>
            <a:chOff x="6113720" y="2037757"/>
            <a:chExt cx="1137685" cy="1060278"/>
          </a:xfrm>
        </p:grpSpPr>
        <p:sp>
          <p:nvSpPr>
            <p:cNvPr id="88" name="Chord 87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89" name="Chord 88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3589428" y="5394148"/>
            <a:ext cx="152492" cy="140212"/>
            <a:chOff x="6113720" y="2037757"/>
            <a:chExt cx="1137685" cy="1060278"/>
          </a:xfrm>
        </p:grpSpPr>
        <p:sp>
          <p:nvSpPr>
            <p:cNvPr id="91" name="Chord 90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92" name="Chord 91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3589340" y="4422743"/>
            <a:ext cx="152492" cy="140212"/>
            <a:chOff x="6113720" y="2037757"/>
            <a:chExt cx="1137685" cy="1060278"/>
          </a:xfrm>
          <a:solidFill>
            <a:srgbClr val="FF0000"/>
          </a:solidFill>
        </p:grpSpPr>
        <p:sp>
          <p:nvSpPr>
            <p:cNvPr id="94" name="Chord 93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95" name="Chord 94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3589812" y="4660904"/>
            <a:ext cx="153589" cy="139688"/>
            <a:chOff x="6113706" y="2037757"/>
            <a:chExt cx="1145869" cy="1056317"/>
          </a:xfrm>
          <a:noFill/>
        </p:grpSpPr>
        <p:sp>
          <p:nvSpPr>
            <p:cNvPr id="97" name="Chord 96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98" name="Chord 97"/>
            <p:cNvSpPr/>
            <p:nvPr/>
          </p:nvSpPr>
          <p:spPr>
            <a:xfrm rot="10800000">
              <a:off x="6113706" y="2037757"/>
              <a:ext cx="1145869" cy="1029221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3591952" y="4181501"/>
            <a:ext cx="152492" cy="140212"/>
            <a:chOff x="6113720" y="2037757"/>
            <a:chExt cx="1137685" cy="1060278"/>
          </a:xfrm>
          <a:solidFill>
            <a:schemeClr val="accent1"/>
          </a:solidFill>
        </p:grpSpPr>
        <p:sp>
          <p:nvSpPr>
            <p:cNvPr id="100" name="Chord 99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01" name="Chord 100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4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sp>
        <p:nvSpPr>
          <p:cNvPr id="102" name="TextBox 101"/>
          <p:cNvSpPr txBox="1"/>
          <p:nvPr/>
        </p:nvSpPr>
        <p:spPr>
          <a:xfrm>
            <a:off x="3326863" y="4655722"/>
            <a:ext cx="193446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9%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3296318" y="4909840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11%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3292741" y="5158356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11%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297058" y="5391451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91%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3291448" y="4174916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89%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3292771" y="4420046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89%</a:t>
            </a:r>
          </a:p>
        </p:txBody>
      </p:sp>
      <p:grpSp>
        <p:nvGrpSpPr>
          <p:cNvPr id="108" name="Group 107"/>
          <p:cNvGrpSpPr/>
          <p:nvPr/>
        </p:nvGrpSpPr>
        <p:grpSpPr>
          <a:xfrm>
            <a:off x="4846848" y="4413398"/>
            <a:ext cx="152493" cy="142254"/>
            <a:chOff x="6113713" y="2022315"/>
            <a:chExt cx="1137692" cy="1075720"/>
          </a:xfrm>
          <a:solidFill>
            <a:srgbClr val="FF0000"/>
          </a:solidFill>
        </p:grpSpPr>
        <p:sp>
          <p:nvSpPr>
            <p:cNvPr id="109" name="Chord 108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10" name="Chord 109"/>
            <p:cNvSpPr/>
            <p:nvPr/>
          </p:nvSpPr>
          <p:spPr>
            <a:xfrm rot="10800000">
              <a:off x="6113713" y="2022315"/>
              <a:ext cx="1105418" cy="1075720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4839814" y="4638540"/>
            <a:ext cx="152493" cy="140212"/>
            <a:chOff x="6113713" y="2037757"/>
            <a:chExt cx="1137692" cy="1060278"/>
          </a:xfrm>
          <a:noFill/>
        </p:grpSpPr>
        <p:sp>
          <p:nvSpPr>
            <p:cNvPr id="112" name="Chord 111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13" name="Chord 112"/>
            <p:cNvSpPr/>
            <p:nvPr/>
          </p:nvSpPr>
          <p:spPr>
            <a:xfrm rot="10800000">
              <a:off x="6113713" y="2037757"/>
              <a:ext cx="1123532" cy="1060278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4846463" y="4176413"/>
            <a:ext cx="152492" cy="139688"/>
            <a:chOff x="6113720" y="2041718"/>
            <a:chExt cx="1137685" cy="1056317"/>
          </a:xfrm>
          <a:solidFill>
            <a:schemeClr val="accent1"/>
          </a:solidFill>
        </p:grpSpPr>
        <p:sp>
          <p:nvSpPr>
            <p:cNvPr id="115" name="Chord 114"/>
            <p:cNvSpPr/>
            <p:nvPr/>
          </p:nvSpPr>
          <p:spPr>
            <a:xfrm>
              <a:off x="6127440" y="2067234"/>
              <a:ext cx="1123965" cy="1026831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16" name="Chord 115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4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4844230" y="5035821"/>
            <a:ext cx="152492" cy="140212"/>
            <a:chOff x="6113720" y="2037757"/>
            <a:chExt cx="1137685" cy="1060278"/>
          </a:xfrm>
        </p:grpSpPr>
        <p:sp>
          <p:nvSpPr>
            <p:cNvPr id="118" name="Chord 117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19" name="Chord 118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sp>
        <p:nvSpPr>
          <p:cNvPr id="120" name="TextBox 119"/>
          <p:cNvSpPr txBox="1"/>
          <p:nvPr/>
        </p:nvSpPr>
        <p:spPr>
          <a:xfrm>
            <a:off x="4502813" y="4659777"/>
            <a:ext cx="288024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/>
              <a:t> 15</a:t>
            </a:r>
            <a:r>
              <a:rPr lang="en-US" sz="1000" dirty="0"/>
              <a:t>%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4563217" y="5021544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85%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4506036" y="4172571"/>
            <a:ext cx="324892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100%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4504139" y="4423301"/>
            <a:ext cx="324892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100%</a:t>
            </a:r>
          </a:p>
        </p:txBody>
      </p:sp>
      <p:grpSp>
        <p:nvGrpSpPr>
          <p:cNvPr id="124" name="Group 123"/>
          <p:cNvGrpSpPr/>
          <p:nvPr/>
        </p:nvGrpSpPr>
        <p:grpSpPr>
          <a:xfrm rot="10800000">
            <a:off x="5464547" y="4179789"/>
            <a:ext cx="176234" cy="141890"/>
            <a:chOff x="5993455" y="2037757"/>
            <a:chExt cx="1314816" cy="1072967"/>
          </a:xfrm>
        </p:grpSpPr>
        <p:sp>
          <p:nvSpPr>
            <p:cNvPr id="125" name="Chord 124"/>
            <p:cNvSpPr/>
            <p:nvPr/>
          </p:nvSpPr>
          <p:spPr>
            <a:xfrm>
              <a:off x="5993455" y="2037757"/>
              <a:ext cx="1314816" cy="107296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26" name="Chord 125"/>
            <p:cNvSpPr/>
            <p:nvPr/>
          </p:nvSpPr>
          <p:spPr>
            <a:xfrm rot="10800000">
              <a:off x="6113720" y="2041719"/>
              <a:ext cx="1127054" cy="1056316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127" name="Group 126"/>
          <p:cNvGrpSpPr/>
          <p:nvPr/>
        </p:nvGrpSpPr>
        <p:grpSpPr>
          <a:xfrm>
            <a:off x="5469703" y="4895881"/>
            <a:ext cx="152492" cy="140212"/>
            <a:chOff x="6113720" y="2037757"/>
            <a:chExt cx="1137685" cy="1060278"/>
          </a:xfrm>
        </p:grpSpPr>
        <p:sp>
          <p:nvSpPr>
            <p:cNvPr id="128" name="Chord 127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29" name="Chord 128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5470170" y="4399137"/>
            <a:ext cx="152492" cy="140212"/>
            <a:chOff x="6113720" y="2037757"/>
            <a:chExt cx="1137685" cy="1060278"/>
          </a:xfrm>
          <a:solidFill>
            <a:srgbClr val="FF0000"/>
          </a:solidFill>
        </p:grpSpPr>
        <p:sp>
          <p:nvSpPr>
            <p:cNvPr id="131" name="Chord 130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32" name="Chord 131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5471036" y="4629910"/>
            <a:ext cx="152493" cy="140212"/>
            <a:chOff x="6113713" y="2037757"/>
            <a:chExt cx="1137692" cy="1060278"/>
          </a:xfrm>
          <a:noFill/>
        </p:grpSpPr>
        <p:sp>
          <p:nvSpPr>
            <p:cNvPr id="134" name="Chord 133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35" name="Chord 134"/>
            <p:cNvSpPr/>
            <p:nvPr/>
          </p:nvSpPr>
          <p:spPr>
            <a:xfrm rot="10800000">
              <a:off x="6113713" y="2037757"/>
              <a:ext cx="1123532" cy="1060278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grpSp>
        <p:nvGrpSpPr>
          <p:cNvPr id="136" name="Group 135"/>
          <p:cNvGrpSpPr/>
          <p:nvPr/>
        </p:nvGrpSpPr>
        <p:grpSpPr>
          <a:xfrm rot="10800000">
            <a:off x="5469702" y="5168231"/>
            <a:ext cx="152492" cy="140212"/>
            <a:chOff x="6113720" y="2037757"/>
            <a:chExt cx="1137685" cy="1060278"/>
          </a:xfrm>
          <a:solidFill>
            <a:schemeClr val="accent1"/>
          </a:solidFill>
        </p:grpSpPr>
        <p:sp>
          <p:nvSpPr>
            <p:cNvPr id="137" name="Chord 136"/>
            <p:cNvSpPr/>
            <p:nvPr/>
          </p:nvSpPr>
          <p:spPr>
            <a:xfrm>
              <a:off x="6124353" y="2037757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  <p:sp>
          <p:nvSpPr>
            <p:cNvPr id="138" name="Chord 137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rgbClr val="FF000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/>
            </a:p>
          </p:txBody>
        </p:sp>
      </p:grpSp>
      <p:sp>
        <p:nvSpPr>
          <p:cNvPr id="139" name="TextBox 138"/>
          <p:cNvSpPr txBox="1"/>
          <p:nvPr/>
        </p:nvSpPr>
        <p:spPr>
          <a:xfrm>
            <a:off x="5246208" y="4630113"/>
            <a:ext cx="193446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1%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5193055" y="5432835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99%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5253903" y="4183065"/>
            <a:ext cx="193446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1%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5206283" y="4893012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99%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5244529" y="5152914"/>
            <a:ext cx="193446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2%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5205566" y="4406757"/>
            <a:ext cx="259169" cy="153888"/>
          </a:xfrm>
          <a:prstGeom prst="rect">
            <a:avLst/>
          </a:prstGeom>
          <a:noFill/>
        </p:spPr>
        <p:txBody>
          <a:bodyPr wrap="none" lIns="36000" tIns="0" rIns="0" bIns="0" rtlCol="0">
            <a:spAutoFit/>
          </a:bodyPr>
          <a:lstStyle/>
          <a:p>
            <a:r>
              <a:rPr lang="en-US" sz="1000" dirty="0"/>
              <a:t>98%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2400759" y="3853932"/>
            <a:ext cx="1263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Culture 1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3669324" y="3852017"/>
            <a:ext cx="12789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Culture 2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4948282" y="3835563"/>
            <a:ext cx="6103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PCR</a:t>
            </a:r>
          </a:p>
        </p:txBody>
      </p:sp>
      <p:grpSp>
        <p:nvGrpSpPr>
          <p:cNvPr id="148" name="Group 147"/>
          <p:cNvGrpSpPr/>
          <p:nvPr/>
        </p:nvGrpSpPr>
        <p:grpSpPr>
          <a:xfrm>
            <a:off x="6370216" y="2098397"/>
            <a:ext cx="4514901" cy="2636467"/>
            <a:chOff x="4365646" y="571398"/>
            <a:chExt cx="4514901" cy="2636467"/>
          </a:xfrm>
        </p:grpSpPr>
        <p:grpSp>
          <p:nvGrpSpPr>
            <p:cNvPr id="149" name="Group 148"/>
            <p:cNvGrpSpPr/>
            <p:nvPr/>
          </p:nvGrpSpPr>
          <p:grpSpPr>
            <a:xfrm>
              <a:off x="4365646" y="571398"/>
              <a:ext cx="4514901" cy="2636467"/>
              <a:chOff x="4365646" y="571398"/>
              <a:chExt cx="4514901" cy="2636467"/>
            </a:xfrm>
          </p:grpSpPr>
          <p:grpSp>
            <p:nvGrpSpPr>
              <p:cNvPr id="151" name="Group 150"/>
              <p:cNvGrpSpPr/>
              <p:nvPr/>
            </p:nvGrpSpPr>
            <p:grpSpPr>
              <a:xfrm>
                <a:off x="4365646" y="571398"/>
                <a:ext cx="4514901" cy="2636467"/>
                <a:chOff x="415372" y="6928921"/>
                <a:chExt cx="4514901" cy="2636467"/>
              </a:xfrm>
            </p:grpSpPr>
            <p:sp>
              <p:nvSpPr>
                <p:cNvPr id="154" name="Rectangle 153"/>
                <p:cNvSpPr/>
                <p:nvPr/>
              </p:nvSpPr>
              <p:spPr>
                <a:xfrm>
                  <a:off x="415372" y="6928921"/>
                  <a:ext cx="2044178" cy="245673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/>
                </a:p>
              </p:txBody>
            </p:sp>
            <p:sp>
              <p:nvSpPr>
                <p:cNvPr id="155" name="TextBox 154"/>
                <p:cNvSpPr txBox="1"/>
                <p:nvPr/>
              </p:nvSpPr>
              <p:spPr>
                <a:xfrm>
                  <a:off x="675134" y="6933898"/>
                  <a:ext cx="4255139" cy="263149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b="1" dirty="0"/>
                    <a:t>KEY</a:t>
                  </a:r>
                </a:p>
                <a:p>
                  <a:r>
                    <a:rPr lang="en-US" sz="1100" dirty="0"/>
                    <a:t>Bacteria carried by patient</a:t>
                  </a:r>
                </a:p>
                <a:p>
                  <a:r>
                    <a:rPr lang="en-US" sz="1100" dirty="0"/>
                    <a:t>       No CRE</a:t>
                  </a:r>
                </a:p>
                <a:p>
                  <a:r>
                    <a:rPr lang="en-US" sz="1100" dirty="0"/>
                    <a:t>       NCP-CRE</a:t>
                  </a:r>
                </a:p>
                <a:p>
                  <a:r>
                    <a:rPr lang="en-US" sz="1100" dirty="0"/>
                    <a:t>       CP-CRE</a:t>
                  </a:r>
                </a:p>
                <a:p>
                  <a:r>
                    <a:rPr lang="en-US" sz="1100" dirty="0"/>
                    <a:t>Hospital information </a:t>
                  </a:r>
                </a:p>
                <a:p>
                  <a:r>
                    <a:rPr lang="en-US" sz="1100" dirty="0"/>
                    <a:t>on bacterial carriage status</a:t>
                  </a:r>
                </a:p>
                <a:p>
                  <a:r>
                    <a:rPr lang="en-US" sz="1100" dirty="0"/>
                    <a:t>          Unknown </a:t>
                  </a:r>
                </a:p>
                <a:p>
                  <a:r>
                    <a:rPr lang="en-US" sz="1100" dirty="0"/>
                    <a:t>          No CRE</a:t>
                  </a:r>
                </a:p>
                <a:p>
                  <a:r>
                    <a:rPr lang="en-US" sz="1100" dirty="0"/>
                    <a:t>          CRE phenotype</a:t>
                  </a:r>
                </a:p>
                <a:p>
                  <a:r>
                    <a:rPr lang="en-US" sz="1100" dirty="0"/>
                    <a:t>          NCP-CRE</a:t>
                  </a:r>
                </a:p>
                <a:p>
                  <a:r>
                    <a:rPr lang="en-US" sz="1100" dirty="0"/>
                    <a:t>          CP-CRE</a:t>
                  </a:r>
                </a:p>
                <a:p>
                  <a:r>
                    <a:rPr lang="en-US" sz="1100" dirty="0"/>
                    <a:t>Resistance found</a:t>
                  </a:r>
                </a:p>
                <a:p>
                  <a:r>
                    <a:rPr lang="en-US" sz="1100" dirty="0"/>
                    <a:t>No resistance found</a:t>
                  </a:r>
                </a:p>
                <a:p>
                  <a:endParaRPr lang="en-US" sz="1100" dirty="0"/>
                </a:p>
              </p:txBody>
            </p:sp>
            <p:sp>
              <p:nvSpPr>
                <p:cNvPr id="156" name="Chord 155"/>
                <p:cNvSpPr/>
                <p:nvPr/>
              </p:nvSpPr>
              <p:spPr>
                <a:xfrm>
                  <a:off x="612017" y="7188866"/>
                  <a:ext cx="113832" cy="104131"/>
                </a:xfrm>
                <a:prstGeom prst="chord">
                  <a:avLst>
                    <a:gd name="adj1" fmla="val 5452877"/>
                    <a:gd name="adj2" fmla="val 16200000"/>
                  </a:avLst>
                </a:prstGeom>
                <a:solidFill>
                  <a:schemeClr val="bg1">
                    <a:lumMod val="6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57" name="Chord 156"/>
                <p:cNvSpPr/>
                <p:nvPr/>
              </p:nvSpPr>
              <p:spPr>
                <a:xfrm rot="10800000">
                  <a:off x="613757" y="7868450"/>
                  <a:ext cx="113832" cy="104131"/>
                </a:xfrm>
                <a:prstGeom prst="chord">
                  <a:avLst>
                    <a:gd name="adj1" fmla="val 5452877"/>
                    <a:gd name="adj2" fmla="val 16200000"/>
                  </a:avLst>
                </a:prstGeom>
                <a:solidFill>
                  <a:schemeClr val="bg1">
                    <a:lumMod val="6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58" name="Chord 157"/>
                <p:cNvSpPr/>
                <p:nvPr/>
              </p:nvSpPr>
              <p:spPr>
                <a:xfrm>
                  <a:off x="905995" y="7342458"/>
                  <a:ext cx="113832" cy="104131"/>
                </a:xfrm>
                <a:prstGeom prst="chord">
                  <a:avLst>
                    <a:gd name="adj1" fmla="val 5452877"/>
                    <a:gd name="adj2" fmla="val 16200000"/>
                  </a:avLst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59" name="Chord 158"/>
                <p:cNvSpPr/>
                <p:nvPr/>
              </p:nvSpPr>
              <p:spPr>
                <a:xfrm>
                  <a:off x="901556" y="7518207"/>
                  <a:ext cx="113832" cy="104131"/>
                </a:xfrm>
                <a:prstGeom prst="chord">
                  <a:avLst>
                    <a:gd name="adj1" fmla="val 5452877"/>
                    <a:gd name="adj2" fmla="val 16200000"/>
                  </a:avLst>
                </a:prstGeom>
                <a:solidFill>
                  <a:schemeClr val="accent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60" name="Chord 159"/>
                <p:cNvSpPr/>
                <p:nvPr/>
              </p:nvSpPr>
              <p:spPr>
                <a:xfrm>
                  <a:off x="894542" y="7689324"/>
                  <a:ext cx="113832" cy="104131"/>
                </a:xfrm>
                <a:prstGeom prst="chord">
                  <a:avLst>
                    <a:gd name="adj1" fmla="val 5452877"/>
                    <a:gd name="adj2" fmla="val 16200000"/>
                  </a:avLst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61" name="Chord 160"/>
                <p:cNvSpPr/>
                <p:nvPr/>
              </p:nvSpPr>
              <p:spPr>
                <a:xfrm rot="10800000">
                  <a:off x="939887" y="8181987"/>
                  <a:ext cx="113832" cy="104131"/>
                </a:xfrm>
                <a:prstGeom prst="chord">
                  <a:avLst>
                    <a:gd name="adj1" fmla="val 5452877"/>
                    <a:gd name="adj2" fmla="val 16200000"/>
                  </a:avLst>
                </a:prstGeom>
                <a:solidFill>
                  <a:schemeClr val="accent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62" name="Chord 161"/>
                <p:cNvSpPr/>
                <p:nvPr/>
              </p:nvSpPr>
              <p:spPr>
                <a:xfrm rot="10800000">
                  <a:off x="935372" y="8535350"/>
                  <a:ext cx="113832" cy="104131"/>
                </a:xfrm>
                <a:prstGeom prst="chord">
                  <a:avLst>
                    <a:gd name="adj1" fmla="val 5452877"/>
                    <a:gd name="adj2" fmla="val 16200000"/>
                  </a:avLst>
                </a:prstGeom>
                <a:solidFill>
                  <a:schemeClr val="accent4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63" name="Chord 162"/>
                <p:cNvSpPr/>
                <p:nvPr/>
              </p:nvSpPr>
              <p:spPr>
                <a:xfrm rot="10800000">
                  <a:off x="935373" y="8691925"/>
                  <a:ext cx="113832" cy="104131"/>
                </a:xfrm>
                <a:prstGeom prst="chord">
                  <a:avLst>
                    <a:gd name="adj1" fmla="val 5452877"/>
                    <a:gd name="adj2" fmla="val 16200000"/>
                  </a:avLst>
                </a:prstGeom>
                <a:solidFill>
                  <a:schemeClr val="accent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64" name="Chord 163"/>
                <p:cNvSpPr/>
                <p:nvPr/>
              </p:nvSpPr>
              <p:spPr>
                <a:xfrm rot="10800000">
                  <a:off x="934765" y="8873764"/>
                  <a:ext cx="113832" cy="104131"/>
                </a:xfrm>
                <a:prstGeom prst="chord">
                  <a:avLst>
                    <a:gd name="adj1" fmla="val 5452877"/>
                    <a:gd name="adj2" fmla="val 16200000"/>
                  </a:avLst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200"/>
                </a:p>
              </p:txBody>
            </p:sp>
          </p:grpSp>
          <p:cxnSp>
            <p:nvCxnSpPr>
              <p:cNvPr id="152" name="Straight Arrow Connector 151"/>
              <p:cNvCxnSpPr/>
              <p:nvPr/>
            </p:nvCxnSpPr>
            <p:spPr>
              <a:xfrm>
                <a:off x="4464410" y="2717703"/>
                <a:ext cx="19606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Arrow Connector 152"/>
              <p:cNvCxnSpPr/>
              <p:nvPr/>
            </p:nvCxnSpPr>
            <p:spPr>
              <a:xfrm flipV="1">
                <a:off x="4469546" y="2882659"/>
                <a:ext cx="185490" cy="3275"/>
              </a:xfrm>
              <a:prstGeom prst="straightConnector1">
                <a:avLst/>
              </a:prstGeom>
              <a:ln>
                <a:solidFill>
                  <a:schemeClr val="accent1"/>
                </a:solidFill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0" name="Chord 149"/>
            <p:cNvSpPr/>
            <p:nvPr/>
          </p:nvSpPr>
          <p:spPr>
            <a:xfrm rot="10800000">
              <a:off x="4885039" y="2006061"/>
              <a:ext cx="113832" cy="104131"/>
            </a:xfrm>
            <a:prstGeom prst="chord">
              <a:avLst>
                <a:gd name="adj1" fmla="val 5452877"/>
                <a:gd name="adj2" fmla="val 1620000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165" name="Group 164"/>
          <p:cNvGrpSpPr/>
          <p:nvPr/>
        </p:nvGrpSpPr>
        <p:grpSpPr>
          <a:xfrm rot="10800000">
            <a:off x="5467201" y="5440056"/>
            <a:ext cx="152491" cy="140048"/>
            <a:chOff x="6113720" y="2041718"/>
            <a:chExt cx="1137676" cy="1059039"/>
          </a:xfrm>
        </p:grpSpPr>
        <p:sp>
          <p:nvSpPr>
            <p:cNvPr id="166" name="Chord 165"/>
            <p:cNvSpPr/>
            <p:nvPr/>
          </p:nvSpPr>
          <p:spPr>
            <a:xfrm>
              <a:off x="6127858" y="2049287"/>
              <a:ext cx="1123538" cy="1051470"/>
            </a:xfrm>
            <a:prstGeom prst="chord">
              <a:avLst>
                <a:gd name="adj1" fmla="val 5452877"/>
                <a:gd name="adj2" fmla="val 15988934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600"/>
            </a:p>
          </p:txBody>
        </p:sp>
        <p:sp>
          <p:nvSpPr>
            <p:cNvPr id="167" name="Chord 166"/>
            <p:cNvSpPr/>
            <p:nvPr/>
          </p:nvSpPr>
          <p:spPr>
            <a:xfrm rot="10800000">
              <a:off x="6113720" y="2041718"/>
              <a:ext cx="1127052" cy="1056317"/>
            </a:xfrm>
            <a:prstGeom prst="chord">
              <a:avLst>
                <a:gd name="adj1" fmla="val 5452877"/>
                <a:gd name="adj2" fmla="val 1620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600"/>
            </a:p>
          </p:txBody>
        </p:sp>
      </p:grpSp>
      <p:sp>
        <p:nvSpPr>
          <p:cNvPr id="168" name="Rectangle 167">
            <a:extLst>
              <a:ext uri="{FF2B5EF4-FFF2-40B4-BE49-F238E27FC236}">
                <a16:creationId xmlns:a16="http://schemas.microsoft.com/office/drawing/2014/main" xmlns="" id="{B218992A-3E20-9E42-ABFC-04726B93BB52}"/>
              </a:ext>
            </a:extLst>
          </p:cNvPr>
          <p:cNvSpPr/>
          <p:nvPr/>
        </p:nvSpPr>
        <p:spPr>
          <a:xfrm>
            <a:off x="5542498" y="6400411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GB" sz="1200" b="1" dirty="0">
                <a:solidFill>
                  <a:schemeClr val="bg1">
                    <a:lumMod val="50000"/>
                  </a:schemeClr>
                </a:solidFill>
              </a:rPr>
              <a:t>(Knight, GM et al., under review)</a:t>
            </a:r>
          </a:p>
        </p:txBody>
      </p:sp>
      <p:sp>
        <p:nvSpPr>
          <p:cNvPr id="169" name="Chord 168">
            <a:extLst>
              <a:ext uri="{FF2B5EF4-FFF2-40B4-BE49-F238E27FC236}">
                <a16:creationId xmlns:a16="http://schemas.microsoft.com/office/drawing/2014/main" xmlns="" id="{23D82A1A-BB11-E241-BCDC-5BD792187DC2}"/>
              </a:ext>
            </a:extLst>
          </p:cNvPr>
          <p:cNvSpPr/>
          <p:nvPr/>
        </p:nvSpPr>
        <p:spPr>
          <a:xfrm>
            <a:off x="9607144" y="321121"/>
            <a:ext cx="1601245" cy="1089256"/>
          </a:xfrm>
          <a:prstGeom prst="chord">
            <a:avLst>
              <a:gd name="adj1" fmla="val 5452877"/>
              <a:gd name="adj2" fmla="val 16200000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 dirty="0"/>
          </a:p>
        </p:txBody>
      </p:sp>
      <p:sp>
        <p:nvSpPr>
          <p:cNvPr id="170" name="Chord 169">
            <a:extLst>
              <a:ext uri="{FF2B5EF4-FFF2-40B4-BE49-F238E27FC236}">
                <a16:creationId xmlns:a16="http://schemas.microsoft.com/office/drawing/2014/main" xmlns="" id="{052A66E5-69BA-8745-91CA-54BF6E74430D}"/>
              </a:ext>
            </a:extLst>
          </p:cNvPr>
          <p:cNvSpPr/>
          <p:nvPr/>
        </p:nvSpPr>
        <p:spPr>
          <a:xfrm rot="10800000">
            <a:off x="9647127" y="327023"/>
            <a:ext cx="1601245" cy="1089256"/>
          </a:xfrm>
          <a:prstGeom prst="chord">
            <a:avLst>
              <a:gd name="adj1" fmla="val 5452877"/>
              <a:gd name="adj2" fmla="val 16200000"/>
            </a:avLst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2D9B1AD-C94F-E84C-8979-FBC4E2D7D268}"/>
              </a:ext>
            </a:extLst>
          </p:cNvPr>
          <p:cNvSpPr txBox="1"/>
          <p:nvPr/>
        </p:nvSpPr>
        <p:spPr>
          <a:xfrm>
            <a:off x="9765287" y="459893"/>
            <a:ext cx="7912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Bacteria carried by the patient 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xmlns="" id="{9522FA90-CB26-854B-97CD-2F7C728FF181}"/>
              </a:ext>
            </a:extLst>
          </p:cNvPr>
          <p:cNvSpPr txBox="1"/>
          <p:nvPr/>
        </p:nvSpPr>
        <p:spPr>
          <a:xfrm>
            <a:off x="10211624" y="462844"/>
            <a:ext cx="9150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/>
              <a:t>Hospital info. on bacterial status</a:t>
            </a:r>
          </a:p>
        </p:txBody>
      </p:sp>
    </p:spTree>
    <p:extLst>
      <p:ext uri="{BB962C8B-B14F-4D97-AF65-F5344CB8AC3E}">
        <p14:creationId xmlns:p14="http://schemas.microsoft.com/office/powerpoint/2010/main" val="8403890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0AF5DE-89C8-E247-90F3-0B552DE78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700" y="327025"/>
            <a:ext cx="11531600" cy="942975"/>
          </a:xfrm>
        </p:spPr>
        <p:txBody>
          <a:bodyPr/>
          <a:lstStyle/>
          <a:p>
            <a:r>
              <a:rPr lang="en-US" dirty="0"/>
              <a:t>Scenarios and outcomes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xmlns="" id="{D0329CB2-E234-324C-A237-DB4882922D2B}"/>
              </a:ext>
            </a:extLst>
          </p:cNvPr>
          <p:cNvGrpSpPr/>
          <p:nvPr/>
        </p:nvGrpSpPr>
        <p:grpSpPr>
          <a:xfrm>
            <a:off x="643944" y="1970466"/>
            <a:ext cx="4764646" cy="3467858"/>
            <a:chOff x="643944" y="1970466"/>
            <a:chExt cx="4764646" cy="3467858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xmlns="" id="{E91EAA9E-647B-FC4E-A4FF-906EB9EF7A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21983" y="1970468"/>
              <a:ext cx="0" cy="2794716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xmlns="" id="{AB38DAAD-84C8-E54C-8228-B338785D9DCD}"/>
                </a:ext>
              </a:extLst>
            </p:cNvPr>
            <p:cNvCxnSpPr>
              <a:cxnSpLocks/>
            </p:cNvCxnSpPr>
            <p:nvPr/>
          </p:nvCxnSpPr>
          <p:spPr>
            <a:xfrm>
              <a:off x="2021983" y="4765184"/>
              <a:ext cx="2975020" cy="0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E6339CCF-E730-7D45-9055-92CCCE29CE62}"/>
                </a:ext>
              </a:extLst>
            </p:cNvPr>
            <p:cNvSpPr txBox="1"/>
            <p:nvPr/>
          </p:nvSpPr>
          <p:spPr>
            <a:xfrm>
              <a:off x="4030551" y="4791993"/>
              <a:ext cx="13780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CP-CRE prevalence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20FDCACD-7844-0D42-8FA9-0A9066F42709}"/>
                </a:ext>
              </a:extLst>
            </p:cNvPr>
            <p:cNvSpPr txBox="1"/>
            <p:nvPr/>
          </p:nvSpPr>
          <p:spPr>
            <a:xfrm>
              <a:off x="643944" y="1970466"/>
              <a:ext cx="13780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i="1" dirty="0"/>
                <a:t>Screening coverage</a:t>
              </a:r>
            </a:p>
          </p:txBody>
        </p: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2E98BA6C-602C-0B40-8EFD-904417E9B551}"/>
              </a:ext>
            </a:extLst>
          </p:cNvPr>
          <p:cNvCxnSpPr/>
          <p:nvPr/>
        </p:nvCxnSpPr>
        <p:spPr>
          <a:xfrm flipV="1">
            <a:off x="1891019" y="4473332"/>
            <a:ext cx="259752" cy="1846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7B941309-6654-1B4E-B310-16EA3D0D94AD}"/>
              </a:ext>
            </a:extLst>
          </p:cNvPr>
          <p:cNvCxnSpPr/>
          <p:nvPr/>
        </p:nvCxnSpPr>
        <p:spPr>
          <a:xfrm flipV="1">
            <a:off x="1901750" y="4548458"/>
            <a:ext cx="259752" cy="1846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D64E6FF4-2400-C74D-B822-3E46EC016103}"/>
              </a:ext>
            </a:extLst>
          </p:cNvPr>
          <p:cNvSpPr/>
          <p:nvPr/>
        </p:nvSpPr>
        <p:spPr>
          <a:xfrm>
            <a:off x="5542498" y="6400411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GB" sz="1200" b="1" dirty="0">
                <a:solidFill>
                  <a:schemeClr val="bg1">
                    <a:lumMod val="50000"/>
                  </a:schemeClr>
                </a:solidFill>
              </a:rPr>
              <a:t>(Knight, GM et al., under review)</a:t>
            </a:r>
          </a:p>
        </p:txBody>
      </p:sp>
    </p:spTree>
    <p:extLst>
      <p:ext uri="{BB962C8B-B14F-4D97-AF65-F5344CB8AC3E}">
        <p14:creationId xmlns:p14="http://schemas.microsoft.com/office/powerpoint/2010/main" val="1896632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0AF5DE-89C8-E247-90F3-0B552DE78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Scenarios and outcomes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xmlns="" id="{D0329CB2-E234-324C-A237-DB4882922D2B}"/>
              </a:ext>
            </a:extLst>
          </p:cNvPr>
          <p:cNvGrpSpPr/>
          <p:nvPr/>
        </p:nvGrpSpPr>
        <p:grpSpPr>
          <a:xfrm>
            <a:off x="643944" y="1970466"/>
            <a:ext cx="4764646" cy="3467858"/>
            <a:chOff x="643944" y="1970466"/>
            <a:chExt cx="4764646" cy="3467858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xmlns="" id="{E91EAA9E-647B-FC4E-A4FF-906EB9EF7A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21983" y="1970468"/>
              <a:ext cx="0" cy="2794716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xmlns="" id="{AB38DAAD-84C8-E54C-8228-B338785D9DCD}"/>
                </a:ext>
              </a:extLst>
            </p:cNvPr>
            <p:cNvCxnSpPr>
              <a:cxnSpLocks/>
            </p:cNvCxnSpPr>
            <p:nvPr/>
          </p:nvCxnSpPr>
          <p:spPr>
            <a:xfrm>
              <a:off x="2021983" y="4765184"/>
              <a:ext cx="2975020" cy="0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E6339CCF-E730-7D45-9055-92CCCE29CE62}"/>
                </a:ext>
              </a:extLst>
            </p:cNvPr>
            <p:cNvSpPr txBox="1"/>
            <p:nvPr/>
          </p:nvSpPr>
          <p:spPr>
            <a:xfrm>
              <a:off x="4030551" y="4791993"/>
              <a:ext cx="13780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CP-CRE prevalence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20FDCACD-7844-0D42-8FA9-0A9066F42709}"/>
                </a:ext>
              </a:extLst>
            </p:cNvPr>
            <p:cNvSpPr txBox="1"/>
            <p:nvPr/>
          </p:nvSpPr>
          <p:spPr>
            <a:xfrm>
              <a:off x="643944" y="1970466"/>
              <a:ext cx="13780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i="1" dirty="0"/>
                <a:t>Screening coverage</a:t>
              </a:r>
            </a:p>
          </p:txBody>
        </p: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2E98BA6C-602C-0B40-8EFD-904417E9B551}"/>
              </a:ext>
            </a:extLst>
          </p:cNvPr>
          <p:cNvCxnSpPr/>
          <p:nvPr/>
        </p:nvCxnSpPr>
        <p:spPr>
          <a:xfrm flipV="1">
            <a:off x="1891019" y="4473332"/>
            <a:ext cx="259752" cy="1846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7B941309-6654-1B4E-B310-16EA3D0D94AD}"/>
              </a:ext>
            </a:extLst>
          </p:cNvPr>
          <p:cNvCxnSpPr/>
          <p:nvPr/>
        </p:nvCxnSpPr>
        <p:spPr>
          <a:xfrm flipV="1">
            <a:off x="1901750" y="4548458"/>
            <a:ext cx="259752" cy="1846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70E078B0-1F81-5146-B1A5-2980516C8BF3}"/>
              </a:ext>
            </a:extLst>
          </p:cNvPr>
          <p:cNvGrpSpPr/>
          <p:nvPr/>
        </p:nvGrpSpPr>
        <p:grpSpPr>
          <a:xfrm rot="16200000">
            <a:off x="885407" y="3367826"/>
            <a:ext cx="3209016" cy="0"/>
            <a:chOff x="8522579" y="1828868"/>
            <a:chExt cx="3209016" cy="0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CABA8E1B-1826-3E45-B9DB-E58246C1B246}"/>
                </a:ext>
              </a:extLst>
            </p:cNvPr>
            <p:cNvCxnSpPr>
              <a:cxnSpLocks/>
            </p:cNvCxnSpPr>
            <p:nvPr/>
          </p:nvCxnSpPr>
          <p:spPr>
            <a:xfrm>
              <a:off x="8522579" y="1828868"/>
              <a:ext cx="3574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8085DA5D-F594-1142-AEDC-E3180EED59A8}"/>
                </a:ext>
              </a:extLst>
            </p:cNvPr>
            <p:cNvCxnSpPr>
              <a:cxnSpLocks/>
            </p:cNvCxnSpPr>
            <p:nvPr/>
          </p:nvCxnSpPr>
          <p:spPr>
            <a:xfrm>
              <a:off x="8625611" y="1828868"/>
              <a:ext cx="3105984" cy="0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10A7A528-D237-FF46-8E84-6E21CC763931}"/>
              </a:ext>
            </a:extLst>
          </p:cNvPr>
          <p:cNvSpPr txBox="1"/>
          <p:nvPr/>
        </p:nvSpPr>
        <p:spPr>
          <a:xfrm>
            <a:off x="2153486" y="4948426"/>
            <a:ext cx="64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1.6%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6DD45208-9164-2546-A382-2408D48952CE}"/>
              </a:ext>
            </a:extLst>
          </p:cNvPr>
          <p:cNvSpPr/>
          <p:nvPr/>
        </p:nvSpPr>
        <p:spPr>
          <a:xfrm>
            <a:off x="2071195" y="5253658"/>
            <a:ext cx="8322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ICHNT </a:t>
            </a:r>
            <a:endParaRPr lang="en-US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38E3F02C-CCAF-1543-82B1-2A8B4F8AFFDD}"/>
              </a:ext>
            </a:extLst>
          </p:cNvPr>
          <p:cNvSpPr txBox="1"/>
          <p:nvPr/>
        </p:nvSpPr>
        <p:spPr>
          <a:xfrm>
            <a:off x="2150771" y="5599082"/>
            <a:ext cx="513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ICU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D64E6FF4-2400-C74D-B822-3E46EC016103}"/>
              </a:ext>
            </a:extLst>
          </p:cNvPr>
          <p:cNvSpPr/>
          <p:nvPr/>
        </p:nvSpPr>
        <p:spPr>
          <a:xfrm>
            <a:off x="5542498" y="6400411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GB" sz="1200" b="1" dirty="0">
                <a:solidFill>
                  <a:schemeClr val="bg1">
                    <a:lumMod val="50000"/>
                  </a:schemeClr>
                </a:solidFill>
              </a:rPr>
              <a:t>(Knight, GM et al., under review)</a:t>
            </a:r>
          </a:p>
        </p:txBody>
      </p:sp>
    </p:spTree>
    <p:extLst>
      <p:ext uri="{BB962C8B-B14F-4D97-AF65-F5344CB8AC3E}">
        <p14:creationId xmlns:p14="http://schemas.microsoft.com/office/powerpoint/2010/main" val="13110906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0AF5DE-89C8-E247-90F3-0B552DE78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Scenarios and outcomes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xmlns="" id="{D0329CB2-E234-324C-A237-DB4882922D2B}"/>
              </a:ext>
            </a:extLst>
          </p:cNvPr>
          <p:cNvGrpSpPr/>
          <p:nvPr/>
        </p:nvGrpSpPr>
        <p:grpSpPr>
          <a:xfrm>
            <a:off x="643944" y="1970466"/>
            <a:ext cx="4764646" cy="3467858"/>
            <a:chOff x="643944" y="1970466"/>
            <a:chExt cx="4764646" cy="3467858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xmlns="" id="{E91EAA9E-647B-FC4E-A4FF-906EB9EF7A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21983" y="1970468"/>
              <a:ext cx="0" cy="2794716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xmlns="" id="{AB38DAAD-84C8-E54C-8228-B338785D9DCD}"/>
                </a:ext>
              </a:extLst>
            </p:cNvPr>
            <p:cNvCxnSpPr>
              <a:cxnSpLocks/>
            </p:cNvCxnSpPr>
            <p:nvPr/>
          </p:nvCxnSpPr>
          <p:spPr>
            <a:xfrm>
              <a:off x="2021983" y="4765184"/>
              <a:ext cx="2975020" cy="0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E6339CCF-E730-7D45-9055-92CCCE29CE62}"/>
                </a:ext>
              </a:extLst>
            </p:cNvPr>
            <p:cNvSpPr txBox="1"/>
            <p:nvPr/>
          </p:nvSpPr>
          <p:spPr>
            <a:xfrm>
              <a:off x="4030551" y="4791993"/>
              <a:ext cx="13780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CP-CRE prevalence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20FDCACD-7844-0D42-8FA9-0A9066F42709}"/>
                </a:ext>
              </a:extLst>
            </p:cNvPr>
            <p:cNvSpPr txBox="1"/>
            <p:nvPr/>
          </p:nvSpPr>
          <p:spPr>
            <a:xfrm>
              <a:off x="643944" y="1970466"/>
              <a:ext cx="13780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i="1" dirty="0"/>
                <a:t>Screening coverage</a:t>
              </a:r>
            </a:p>
          </p:txBody>
        </p: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2E98BA6C-602C-0B40-8EFD-904417E9B551}"/>
              </a:ext>
            </a:extLst>
          </p:cNvPr>
          <p:cNvCxnSpPr/>
          <p:nvPr/>
        </p:nvCxnSpPr>
        <p:spPr>
          <a:xfrm flipV="1">
            <a:off x="1891019" y="4473332"/>
            <a:ext cx="259752" cy="1846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7B941309-6654-1B4E-B310-16EA3D0D94AD}"/>
              </a:ext>
            </a:extLst>
          </p:cNvPr>
          <p:cNvCxnSpPr/>
          <p:nvPr/>
        </p:nvCxnSpPr>
        <p:spPr>
          <a:xfrm flipV="1">
            <a:off x="1901750" y="4548458"/>
            <a:ext cx="259752" cy="1846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xmlns="" id="{E9BA7476-3552-E546-BD6C-67C1C541374E}"/>
              </a:ext>
            </a:extLst>
          </p:cNvPr>
          <p:cNvCxnSpPr>
            <a:cxnSpLocks/>
          </p:cNvCxnSpPr>
          <p:nvPr/>
        </p:nvCxnSpPr>
        <p:spPr>
          <a:xfrm>
            <a:off x="1853469" y="2835567"/>
            <a:ext cx="357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xmlns="" id="{DB1DA32E-8473-874D-96EF-7754C6A33FD6}"/>
              </a:ext>
            </a:extLst>
          </p:cNvPr>
          <p:cNvCxnSpPr>
            <a:cxnSpLocks/>
          </p:cNvCxnSpPr>
          <p:nvPr/>
        </p:nvCxnSpPr>
        <p:spPr>
          <a:xfrm>
            <a:off x="1956501" y="2835567"/>
            <a:ext cx="3105984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271AC16B-66CC-8C41-99B4-8A5D154CB455}"/>
              </a:ext>
            </a:extLst>
          </p:cNvPr>
          <p:cNvSpPr txBox="1"/>
          <p:nvPr/>
        </p:nvSpPr>
        <p:spPr>
          <a:xfrm>
            <a:off x="1203065" y="2622929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100%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70E078B0-1F81-5146-B1A5-2980516C8BF3}"/>
              </a:ext>
            </a:extLst>
          </p:cNvPr>
          <p:cNvGrpSpPr/>
          <p:nvPr/>
        </p:nvGrpSpPr>
        <p:grpSpPr>
          <a:xfrm rot="16200000">
            <a:off x="885407" y="3367826"/>
            <a:ext cx="3209016" cy="0"/>
            <a:chOff x="8522579" y="1828868"/>
            <a:chExt cx="3209016" cy="0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CABA8E1B-1826-3E45-B9DB-E58246C1B246}"/>
                </a:ext>
              </a:extLst>
            </p:cNvPr>
            <p:cNvCxnSpPr>
              <a:cxnSpLocks/>
            </p:cNvCxnSpPr>
            <p:nvPr/>
          </p:nvCxnSpPr>
          <p:spPr>
            <a:xfrm>
              <a:off x="8522579" y="1828868"/>
              <a:ext cx="3574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8085DA5D-F594-1142-AEDC-E3180EED59A8}"/>
                </a:ext>
              </a:extLst>
            </p:cNvPr>
            <p:cNvCxnSpPr>
              <a:cxnSpLocks/>
            </p:cNvCxnSpPr>
            <p:nvPr/>
          </p:nvCxnSpPr>
          <p:spPr>
            <a:xfrm>
              <a:off x="8625611" y="1828868"/>
              <a:ext cx="3105984" cy="0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10A7A528-D237-FF46-8E84-6E21CC763931}"/>
              </a:ext>
            </a:extLst>
          </p:cNvPr>
          <p:cNvSpPr txBox="1"/>
          <p:nvPr/>
        </p:nvSpPr>
        <p:spPr>
          <a:xfrm>
            <a:off x="2153486" y="4948426"/>
            <a:ext cx="64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1.6%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6DD45208-9164-2546-A382-2408D48952CE}"/>
              </a:ext>
            </a:extLst>
          </p:cNvPr>
          <p:cNvSpPr/>
          <p:nvPr/>
        </p:nvSpPr>
        <p:spPr>
          <a:xfrm>
            <a:off x="2071195" y="5253658"/>
            <a:ext cx="8322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ICHNT </a:t>
            </a:r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5F168424-1FFA-9E40-8FC2-9692856157DD}"/>
              </a:ext>
            </a:extLst>
          </p:cNvPr>
          <p:cNvSpPr/>
          <p:nvPr/>
        </p:nvSpPr>
        <p:spPr>
          <a:xfrm>
            <a:off x="507518" y="2622929"/>
            <a:ext cx="8322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ICHNT </a:t>
            </a:r>
            <a:endParaRPr lang="en-US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38E3F02C-CCAF-1543-82B1-2A8B4F8AFFDD}"/>
              </a:ext>
            </a:extLst>
          </p:cNvPr>
          <p:cNvSpPr txBox="1"/>
          <p:nvPr/>
        </p:nvSpPr>
        <p:spPr>
          <a:xfrm>
            <a:off x="2150771" y="5599082"/>
            <a:ext cx="513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ICU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D64E6FF4-2400-C74D-B822-3E46EC016103}"/>
              </a:ext>
            </a:extLst>
          </p:cNvPr>
          <p:cNvSpPr/>
          <p:nvPr/>
        </p:nvSpPr>
        <p:spPr>
          <a:xfrm>
            <a:off x="5542498" y="6400411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GB" sz="1200" b="1" dirty="0">
                <a:solidFill>
                  <a:schemeClr val="bg1">
                    <a:lumMod val="50000"/>
                  </a:schemeClr>
                </a:solidFill>
              </a:rPr>
              <a:t>(Knight, GM et al., under review)</a:t>
            </a:r>
          </a:p>
        </p:txBody>
      </p:sp>
    </p:spTree>
    <p:extLst>
      <p:ext uri="{BB962C8B-B14F-4D97-AF65-F5344CB8AC3E}">
        <p14:creationId xmlns:p14="http://schemas.microsoft.com/office/powerpoint/2010/main" val="2123577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0AF5DE-89C8-E247-90F3-0B552DE78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Scenarios and outcomes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xmlns="" id="{D0329CB2-E234-324C-A237-DB4882922D2B}"/>
              </a:ext>
            </a:extLst>
          </p:cNvPr>
          <p:cNvGrpSpPr/>
          <p:nvPr/>
        </p:nvGrpSpPr>
        <p:grpSpPr>
          <a:xfrm>
            <a:off x="643944" y="1970466"/>
            <a:ext cx="4764646" cy="3467858"/>
            <a:chOff x="643944" y="1970466"/>
            <a:chExt cx="4764646" cy="3467858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xmlns="" id="{E91EAA9E-647B-FC4E-A4FF-906EB9EF7A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21983" y="1970468"/>
              <a:ext cx="0" cy="2794716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xmlns="" id="{AB38DAAD-84C8-E54C-8228-B338785D9DCD}"/>
                </a:ext>
              </a:extLst>
            </p:cNvPr>
            <p:cNvCxnSpPr>
              <a:cxnSpLocks/>
            </p:cNvCxnSpPr>
            <p:nvPr/>
          </p:nvCxnSpPr>
          <p:spPr>
            <a:xfrm>
              <a:off x="2021983" y="4765184"/>
              <a:ext cx="2975020" cy="0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E6339CCF-E730-7D45-9055-92CCCE29CE62}"/>
                </a:ext>
              </a:extLst>
            </p:cNvPr>
            <p:cNvSpPr txBox="1"/>
            <p:nvPr/>
          </p:nvSpPr>
          <p:spPr>
            <a:xfrm>
              <a:off x="4030551" y="4791993"/>
              <a:ext cx="13780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CP-CRE prevalence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20FDCACD-7844-0D42-8FA9-0A9066F42709}"/>
                </a:ext>
              </a:extLst>
            </p:cNvPr>
            <p:cNvSpPr txBox="1"/>
            <p:nvPr/>
          </p:nvSpPr>
          <p:spPr>
            <a:xfrm>
              <a:off x="643944" y="1970466"/>
              <a:ext cx="13780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i="1" dirty="0"/>
                <a:t>Screening coverage</a:t>
              </a:r>
            </a:p>
          </p:txBody>
        </p: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2E98BA6C-602C-0B40-8EFD-904417E9B551}"/>
              </a:ext>
            </a:extLst>
          </p:cNvPr>
          <p:cNvCxnSpPr/>
          <p:nvPr/>
        </p:nvCxnSpPr>
        <p:spPr>
          <a:xfrm flipV="1">
            <a:off x="1891019" y="4473332"/>
            <a:ext cx="259752" cy="1846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7B941309-6654-1B4E-B310-16EA3D0D94AD}"/>
              </a:ext>
            </a:extLst>
          </p:cNvPr>
          <p:cNvCxnSpPr/>
          <p:nvPr/>
        </p:nvCxnSpPr>
        <p:spPr>
          <a:xfrm flipV="1">
            <a:off x="1901750" y="4548458"/>
            <a:ext cx="259752" cy="1846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xmlns="" id="{E9BA7476-3552-E546-BD6C-67C1C541374E}"/>
              </a:ext>
            </a:extLst>
          </p:cNvPr>
          <p:cNvCxnSpPr>
            <a:cxnSpLocks/>
          </p:cNvCxnSpPr>
          <p:nvPr/>
        </p:nvCxnSpPr>
        <p:spPr>
          <a:xfrm>
            <a:off x="1853469" y="2835567"/>
            <a:ext cx="357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xmlns="" id="{DB1DA32E-8473-874D-96EF-7754C6A33FD6}"/>
              </a:ext>
            </a:extLst>
          </p:cNvPr>
          <p:cNvCxnSpPr>
            <a:cxnSpLocks/>
          </p:cNvCxnSpPr>
          <p:nvPr/>
        </p:nvCxnSpPr>
        <p:spPr>
          <a:xfrm>
            <a:off x="1956501" y="2835567"/>
            <a:ext cx="3105984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271AC16B-66CC-8C41-99B4-8A5D154CB455}"/>
              </a:ext>
            </a:extLst>
          </p:cNvPr>
          <p:cNvSpPr txBox="1"/>
          <p:nvPr/>
        </p:nvSpPr>
        <p:spPr>
          <a:xfrm>
            <a:off x="1203065" y="2622929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100%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70E078B0-1F81-5146-B1A5-2980516C8BF3}"/>
              </a:ext>
            </a:extLst>
          </p:cNvPr>
          <p:cNvGrpSpPr/>
          <p:nvPr/>
        </p:nvGrpSpPr>
        <p:grpSpPr>
          <a:xfrm rot="16200000">
            <a:off x="885407" y="3367826"/>
            <a:ext cx="3209016" cy="0"/>
            <a:chOff x="8522579" y="1828868"/>
            <a:chExt cx="3209016" cy="0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CABA8E1B-1826-3E45-B9DB-E58246C1B246}"/>
                </a:ext>
              </a:extLst>
            </p:cNvPr>
            <p:cNvCxnSpPr>
              <a:cxnSpLocks/>
            </p:cNvCxnSpPr>
            <p:nvPr/>
          </p:nvCxnSpPr>
          <p:spPr>
            <a:xfrm>
              <a:off x="8522579" y="1828868"/>
              <a:ext cx="3574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8085DA5D-F594-1142-AEDC-E3180EED59A8}"/>
                </a:ext>
              </a:extLst>
            </p:cNvPr>
            <p:cNvCxnSpPr>
              <a:cxnSpLocks/>
            </p:cNvCxnSpPr>
            <p:nvPr/>
          </p:nvCxnSpPr>
          <p:spPr>
            <a:xfrm>
              <a:off x="8625611" y="1828868"/>
              <a:ext cx="3105984" cy="0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10A7A528-D237-FF46-8E84-6E21CC763931}"/>
              </a:ext>
            </a:extLst>
          </p:cNvPr>
          <p:cNvSpPr txBox="1"/>
          <p:nvPr/>
        </p:nvSpPr>
        <p:spPr>
          <a:xfrm>
            <a:off x="2153486" y="4948426"/>
            <a:ext cx="64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1.6%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6DD45208-9164-2546-A382-2408D48952CE}"/>
              </a:ext>
            </a:extLst>
          </p:cNvPr>
          <p:cNvSpPr/>
          <p:nvPr/>
        </p:nvSpPr>
        <p:spPr>
          <a:xfrm>
            <a:off x="2071195" y="5253658"/>
            <a:ext cx="8322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ICHNT </a:t>
            </a:r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5F168424-1FFA-9E40-8FC2-9692856157DD}"/>
              </a:ext>
            </a:extLst>
          </p:cNvPr>
          <p:cNvSpPr/>
          <p:nvPr/>
        </p:nvSpPr>
        <p:spPr>
          <a:xfrm>
            <a:off x="507518" y="2622929"/>
            <a:ext cx="8322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ICHNT </a:t>
            </a:r>
            <a:endParaRPr lang="en-US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38E3F02C-CCAF-1543-82B1-2A8B4F8AFFDD}"/>
              </a:ext>
            </a:extLst>
          </p:cNvPr>
          <p:cNvSpPr txBox="1"/>
          <p:nvPr/>
        </p:nvSpPr>
        <p:spPr>
          <a:xfrm>
            <a:off x="2150771" y="5599082"/>
            <a:ext cx="513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ICU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D64E6FF4-2400-C74D-B822-3E46EC016103}"/>
              </a:ext>
            </a:extLst>
          </p:cNvPr>
          <p:cNvSpPr/>
          <p:nvPr/>
        </p:nvSpPr>
        <p:spPr>
          <a:xfrm>
            <a:off x="5542498" y="6400411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GB" sz="1200" b="1" dirty="0">
                <a:solidFill>
                  <a:schemeClr val="bg1">
                    <a:lumMod val="50000"/>
                  </a:schemeClr>
                </a:solidFill>
              </a:rPr>
              <a:t>(Knight, GM et al., under review)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xmlns="" id="{03B5CB35-7964-3943-8130-FB3EB1696F3E}"/>
              </a:ext>
            </a:extLst>
          </p:cNvPr>
          <p:cNvSpPr/>
          <p:nvPr/>
        </p:nvSpPr>
        <p:spPr>
          <a:xfrm>
            <a:off x="2202421" y="2513458"/>
            <a:ext cx="574988" cy="61818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5841319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0AF5DE-89C8-E247-90F3-0B552DE78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Scenarios and outcomes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xmlns="" id="{D0329CB2-E234-324C-A237-DB4882922D2B}"/>
              </a:ext>
            </a:extLst>
          </p:cNvPr>
          <p:cNvGrpSpPr/>
          <p:nvPr/>
        </p:nvGrpSpPr>
        <p:grpSpPr>
          <a:xfrm>
            <a:off x="643944" y="1970466"/>
            <a:ext cx="4764646" cy="3467858"/>
            <a:chOff x="643944" y="1970466"/>
            <a:chExt cx="4764646" cy="3467858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xmlns="" id="{E91EAA9E-647B-FC4E-A4FF-906EB9EF7A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21983" y="1970468"/>
              <a:ext cx="0" cy="2794716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xmlns="" id="{AB38DAAD-84C8-E54C-8228-B338785D9DCD}"/>
                </a:ext>
              </a:extLst>
            </p:cNvPr>
            <p:cNvCxnSpPr>
              <a:cxnSpLocks/>
            </p:cNvCxnSpPr>
            <p:nvPr/>
          </p:nvCxnSpPr>
          <p:spPr>
            <a:xfrm>
              <a:off x="2021983" y="4765184"/>
              <a:ext cx="2975020" cy="0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E6339CCF-E730-7D45-9055-92CCCE29CE62}"/>
                </a:ext>
              </a:extLst>
            </p:cNvPr>
            <p:cNvSpPr txBox="1"/>
            <p:nvPr/>
          </p:nvSpPr>
          <p:spPr>
            <a:xfrm>
              <a:off x="4030551" y="4791993"/>
              <a:ext cx="13780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CP-CRE prevalence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20FDCACD-7844-0D42-8FA9-0A9066F42709}"/>
                </a:ext>
              </a:extLst>
            </p:cNvPr>
            <p:cNvSpPr txBox="1"/>
            <p:nvPr/>
          </p:nvSpPr>
          <p:spPr>
            <a:xfrm>
              <a:off x="643944" y="1970466"/>
              <a:ext cx="13780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i="1" dirty="0"/>
                <a:t>Screening coverage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DB17363-4CA2-C547-B36D-B4FA871819E3}"/>
              </a:ext>
            </a:extLst>
          </p:cNvPr>
          <p:cNvSpPr txBox="1"/>
          <p:nvPr/>
        </p:nvSpPr>
        <p:spPr>
          <a:xfrm>
            <a:off x="1332963" y="4159876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63%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2E98BA6C-602C-0B40-8EFD-904417E9B551}"/>
              </a:ext>
            </a:extLst>
          </p:cNvPr>
          <p:cNvCxnSpPr/>
          <p:nvPr/>
        </p:nvCxnSpPr>
        <p:spPr>
          <a:xfrm flipV="1">
            <a:off x="1891019" y="4473332"/>
            <a:ext cx="259752" cy="1846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7B941309-6654-1B4E-B310-16EA3D0D94AD}"/>
              </a:ext>
            </a:extLst>
          </p:cNvPr>
          <p:cNvCxnSpPr/>
          <p:nvPr/>
        </p:nvCxnSpPr>
        <p:spPr>
          <a:xfrm flipV="1">
            <a:off x="1901750" y="4548458"/>
            <a:ext cx="259752" cy="1846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226B6068-D626-424A-8B66-2ACFC4F52779}"/>
              </a:ext>
            </a:extLst>
          </p:cNvPr>
          <p:cNvCxnSpPr>
            <a:cxnSpLocks/>
          </p:cNvCxnSpPr>
          <p:nvPr/>
        </p:nvCxnSpPr>
        <p:spPr>
          <a:xfrm>
            <a:off x="1891019" y="4344542"/>
            <a:ext cx="357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xmlns="" id="{E52B2889-40E8-EA48-93C3-17637EACA522}"/>
              </a:ext>
            </a:extLst>
          </p:cNvPr>
          <p:cNvCxnSpPr>
            <a:cxnSpLocks/>
          </p:cNvCxnSpPr>
          <p:nvPr/>
        </p:nvCxnSpPr>
        <p:spPr>
          <a:xfrm>
            <a:off x="1994051" y="4344542"/>
            <a:ext cx="3105984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xmlns="" id="{E9BA7476-3552-E546-BD6C-67C1C541374E}"/>
              </a:ext>
            </a:extLst>
          </p:cNvPr>
          <p:cNvCxnSpPr>
            <a:cxnSpLocks/>
          </p:cNvCxnSpPr>
          <p:nvPr/>
        </p:nvCxnSpPr>
        <p:spPr>
          <a:xfrm>
            <a:off x="1853469" y="2835567"/>
            <a:ext cx="357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xmlns="" id="{DB1DA32E-8473-874D-96EF-7754C6A33FD6}"/>
              </a:ext>
            </a:extLst>
          </p:cNvPr>
          <p:cNvCxnSpPr>
            <a:cxnSpLocks/>
          </p:cNvCxnSpPr>
          <p:nvPr/>
        </p:nvCxnSpPr>
        <p:spPr>
          <a:xfrm>
            <a:off x="1956501" y="2835567"/>
            <a:ext cx="3105984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271AC16B-66CC-8C41-99B4-8A5D154CB455}"/>
              </a:ext>
            </a:extLst>
          </p:cNvPr>
          <p:cNvSpPr txBox="1"/>
          <p:nvPr/>
        </p:nvSpPr>
        <p:spPr>
          <a:xfrm>
            <a:off x="1203065" y="2622929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100%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70E078B0-1F81-5146-B1A5-2980516C8BF3}"/>
              </a:ext>
            </a:extLst>
          </p:cNvPr>
          <p:cNvGrpSpPr/>
          <p:nvPr/>
        </p:nvGrpSpPr>
        <p:grpSpPr>
          <a:xfrm rot="16200000">
            <a:off x="885407" y="3367826"/>
            <a:ext cx="3209016" cy="0"/>
            <a:chOff x="8522579" y="1828868"/>
            <a:chExt cx="3209016" cy="0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CABA8E1B-1826-3E45-B9DB-E58246C1B246}"/>
                </a:ext>
              </a:extLst>
            </p:cNvPr>
            <p:cNvCxnSpPr>
              <a:cxnSpLocks/>
            </p:cNvCxnSpPr>
            <p:nvPr/>
          </p:nvCxnSpPr>
          <p:spPr>
            <a:xfrm>
              <a:off x="8522579" y="1828868"/>
              <a:ext cx="3574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8085DA5D-F594-1142-AEDC-E3180EED59A8}"/>
                </a:ext>
              </a:extLst>
            </p:cNvPr>
            <p:cNvCxnSpPr>
              <a:cxnSpLocks/>
            </p:cNvCxnSpPr>
            <p:nvPr/>
          </p:nvCxnSpPr>
          <p:spPr>
            <a:xfrm>
              <a:off x="8625611" y="1828868"/>
              <a:ext cx="3105984" cy="0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10A7A528-D237-FF46-8E84-6E21CC763931}"/>
              </a:ext>
            </a:extLst>
          </p:cNvPr>
          <p:cNvSpPr txBox="1"/>
          <p:nvPr/>
        </p:nvSpPr>
        <p:spPr>
          <a:xfrm>
            <a:off x="2153486" y="4948426"/>
            <a:ext cx="64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1.6%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xmlns="" id="{8D9448EA-FE12-BC45-8920-4DC370588FB4}"/>
              </a:ext>
            </a:extLst>
          </p:cNvPr>
          <p:cNvSpPr/>
          <p:nvPr/>
        </p:nvSpPr>
        <p:spPr>
          <a:xfrm>
            <a:off x="2202421" y="2513458"/>
            <a:ext cx="574988" cy="61818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1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xmlns="" id="{347ED3C7-36A2-4F42-9595-FB62806F2681}"/>
              </a:ext>
            </a:extLst>
          </p:cNvPr>
          <p:cNvSpPr/>
          <p:nvPr/>
        </p:nvSpPr>
        <p:spPr>
          <a:xfrm>
            <a:off x="2199841" y="4000696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2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6DD45208-9164-2546-A382-2408D48952CE}"/>
              </a:ext>
            </a:extLst>
          </p:cNvPr>
          <p:cNvSpPr/>
          <p:nvPr/>
        </p:nvSpPr>
        <p:spPr>
          <a:xfrm>
            <a:off x="2071195" y="5253658"/>
            <a:ext cx="8322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ICHNT </a:t>
            </a:r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5F168424-1FFA-9E40-8FC2-9692856157DD}"/>
              </a:ext>
            </a:extLst>
          </p:cNvPr>
          <p:cNvSpPr/>
          <p:nvPr/>
        </p:nvSpPr>
        <p:spPr>
          <a:xfrm>
            <a:off x="507518" y="2622929"/>
            <a:ext cx="8322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ICHNT </a:t>
            </a:r>
            <a:endParaRPr lang="en-US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38E3F02C-CCAF-1543-82B1-2A8B4F8AFFDD}"/>
              </a:ext>
            </a:extLst>
          </p:cNvPr>
          <p:cNvSpPr txBox="1"/>
          <p:nvPr/>
        </p:nvSpPr>
        <p:spPr>
          <a:xfrm>
            <a:off x="2150771" y="5599082"/>
            <a:ext cx="513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ICU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D64E6FF4-2400-C74D-B822-3E46EC016103}"/>
              </a:ext>
            </a:extLst>
          </p:cNvPr>
          <p:cNvSpPr/>
          <p:nvPr/>
        </p:nvSpPr>
        <p:spPr>
          <a:xfrm>
            <a:off x="5542498" y="6400411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GB" sz="1200" b="1" dirty="0">
                <a:solidFill>
                  <a:schemeClr val="bg1">
                    <a:lumMod val="50000"/>
                  </a:schemeClr>
                </a:solidFill>
              </a:rPr>
              <a:t>(Knight, GM et al., under review)</a:t>
            </a:r>
          </a:p>
        </p:txBody>
      </p:sp>
    </p:spTree>
    <p:extLst>
      <p:ext uri="{BB962C8B-B14F-4D97-AF65-F5344CB8AC3E}">
        <p14:creationId xmlns:p14="http://schemas.microsoft.com/office/powerpoint/2010/main" val="40323126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0AF5DE-89C8-E247-90F3-0B552DE78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Scenarios and outcomes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xmlns="" id="{D0329CB2-E234-324C-A237-DB4882922D2B}"/>
              </a:ext>
            </a:extLst>
          </p:cNvPr>
          <p:cNvGrpSpPr/>
          <p:nvPr/>
        </p:nvGrpSpPr>
        <p:grpSpPr>
          <a:xfrm>
            <a:off x="643944" y="1970466"/>
            <a:ext cx="4764646" cy="3467858"/>
            <a:chOff x="643944" y="1970466"/>
            <a:chExt cx="4764646" cy="3467858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xmlns="" id="{E91EAA9E-647B-FC4E-A4FF-906EB9EF7A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21983" y="1970468"/>
              <a:ext cx="0" cy="2794716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xmlns="" id="{AB38DAAD-84C8-E54C-8228-B338785D9DCD}"/>
                </a:ext>
              </a:extLst>
            </p:cNvPr>
            <p:cNvCxnSpPr>
              <a:cxnSpLocks/>
            </p:cNvCxnSpPr>
            <p:nvPr/>
          </p:nvCxnSpPr>
          <p:spPr>
            <a:xfrm>
              <a:off x="2021983" y="4765184"/>
              <a:ext cx="2975020" cy="0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E6339CCF-E730-7D45-9055-92CCCE29CE62}"/>
                </a:ext>
              </a:extLst>
            </p:cNvPr>
            <p:cNvSpPr txBox="1"/>
            <p:nvPr/>
          </p:nvSpPr>
          <p:spPr>
            <a:xfrm>
              <a:off x="4030551" y="4791993"/>
              <a:ext cx="13780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CP-CRE prevalence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20FDCACD-7844-0D42-8FA9-0A9066F42709}"/>
                </a:ext>
              </a:extLst>
            </p:cNvPr>
            <p:cNvSpPr txBox="1"/>
            <p:nvPr/>
          </p:nvSpPr>
          <p:spPr>
            <a:xfrm>
              <a:off x="643944" y="1970466"/>
              <a:ext cx="13780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i="1" dirty="0"/>
                <a:t>Screening coverage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DB17363-4CA2-C547-B36D-B4FA871819E3}"/>
              </a:ext>
            </a:extLst>
          </p:cNvPr>
          <p:cNvSpPr txBox="1"/>
          <p:nvPr/>
        </p:nvSpPr>
        <p:spPr>
          <a:xfrm>
            <a:off x="1332963" y="4159876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63%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2E98BA6C-602C-0B40-8EFD-904417E9B551}"/>
              </a:ext>
            </a:extLst>
          </p:cNvPr>
          <p:cNvCxnSpPr/>
          <p:nvPr/>
        </p:nvCxnSpPr>
        <p:spPr>
          <a:xfrm flipV="1">
            <a:off x="1891019" y="4473332"/>
            <a:ext cx="259752" cy="1846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7B941309-6654-1B4E-B310-16EA3D0D94AD}"/>
              </a:ext>
            </a:extLst>
          </p:cNvPr>
          <p:cNvCxnSpPr/>
          <p:nvPr/>
        </p:nvCxnSpPr>
        <p:spPr>
          <a:xfrm flipV="1">
            <a:off x="1901750" y="4548458"/>
            <a:ext cx="259752" cy="1846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226B6068-D626-424A-8B66-2ACFC4F52779}"/>
              </a:ext>
            </a:extLst>
          </p:cNvPr>
          <p:cNvCxnSpPr>
            <a:cxnSpLocks/>
          </p:cNvCxnSpPr>
          <p:nvPr/>
        </p:nvCxnSpPr>
        <p:spPr>
          <a:xfrm>
            <a:off x="1891019" y="4344542"/>
            <a:ext cx="357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xmlns="" id="{E52B2889-40E8-EA48-93C3-17637EACA522}"/>
              </a:ext>
            </a:extLst>
          </p:cNvPr>
          <p:cNvCxnSpPr>
            <a:cxnSpLocks/>
          </p:cNvCxnSpPr>
          <p:nvPr/>
        </p:nvCxnSpPr>
        <p:spPr>
          <a:xfrm>
            <a:off x="1994051" y="4344542"/>
            <a:ext cx="3105984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xmlns="" id="{E9BA7476-3552-E546-BD6C-67C1C541374E}"/>
              </a:ext>
            </a:extLst>
          </p:cNvPr>
          <p:cNvCxnSpPr>
            <a:cxnSpLocks/>
          </p:cNvCxnSpPr>
          <p:nvPr/>
        </p:nvCxnSpPr>
        <p:spPr>
          <a:xfrm>
            <a:off x="1853469" y="2835567"/>
            <a:ext cx="357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xmlns="" id="{DB1DA32E-8473-874D-96EF-7754C6A33FD6}"/>
              </a:ext>
            </a:extLst>
          </p:cNvPr>
          <p:cNvCxnSpPr>
            <a:cxnSpLocks/>
          </p:cNvCxnSpPr>
          <p:nvPr/>
        </p:nvCxnSpPr>
        <p:spPr>
          <a:xfrm>
            <a:off x="1956501" y="2835567"/>
            <a:ext cx="3105984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271AC16B-66CC-8C41-99B4-8A5D154CB455}"/>
              </a:ext>
            </a:extLst>
          </p:cNvPr>
          <p:cNvSpPr txBox="1"/>
          <p:nvPr/>
        </p:nvSpPr>
        <p:spPr>
          <a:xfrm>
            <a:off x="1203065" y="2622929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100%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70E078B0-1F81-5146-B1A5-2980516C8BF3}"/>
              </a:ext>
            </a:extLst>
          </p:cNvPr>
          <p:cNvGrpSpPr/>
          <p:nvPr/>
        </p:nvGrpSpPr>
        <p:grpSpPr>
          <a:xfrm rot="16200000">
            <a:off x="885407" y="3367826"/>
            <a:ext cx="3209016" cy="0"/>
            <a:chOff x="8522579" y="1828868"/>
            <a:chExt cx="3209016" cy="0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CABA8E1B-1826-3E45-B9DB-E58246C1B246}"/>
                </a:ext>
              </a:extLst>
            </p:cNvPr>
            <p:cNvCxnSpPr>
              <a:cxnSpLocks/>
            </p:cNvCxnSpPr>
            <p:nvPr/>
          </p:nvCxnSpPr>
          <p:spPr>
            <a:xfrm>
              <a:off x="8522579" y="1828868"/>
              <a:ext cx="3574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8085DA5D-F594-1142-AEDC-E3180EED59A8}"/>
                </a:ext>
              </a:extLst>
            </p:cNvPr>
            <p:cNvCxnSpPr>
              <a:cxnSpLocks/>
            </p:cNvCxnSpPr>
            <p:nvPr/>
          </p:nvCxnSpPr>
          <p:spPr>
            <a:xfrm>
              <a:off x="8625611" y="1828868"/>
              <a:ext cx="3105984" cy="0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xmlns="" id="{42545996-B032-594F-AD3A-FAD57F194F58}"/>
              </a:ext>
            </a:extLst>
          </p:cNvPr>
          <p:cNvGrpSpPr/>
          <p:nvPr/>
        </p:nvGrpSpPr>
        <p:grpSpPr>
          <a:xfrm rot="16200000">
            <a:off x="2164172" y="3367826"/>
            <a:ext cx="3209016" cy="0"/>
            <a:chOff x="8522579" y="1828868"/>
            <a:chExt cx="3209016" cy="0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xmlns="" id="{48519569-E6C1-DC48-9CB5-090688C007F9}"/>
                </a:ext>
              </a:extLst>
            </p:cNvPr>
            <p:cNvCxnSpPr>
              <a:cxnSpLocks/>
            </p:cNvCxnSpPr>
            <p:nvPr/>
          </p:nvCxnSpPr>
          <p:spPr>
            <a:xfrm>
              <a:off x="8522579" y="1828868"/>
              <a:ext cx="3574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xmlns="" id="{9518D1E5-089B-6841-BE0A-F8F2D934878D}"/>
                </a:ext>
              </a:extLst>
            </p:cNvPr>
            <p:cNvCxnSpPr>
              <a:cxnSpLocks/>
            </p:cNvCxnSpPr>
            <p:nvPr/>
          </p:nvCxnSpPr>
          <p:spPr>
            <a:xfrm>
              <a:off x="8625611" y="1828868"/>
              <a:ext cx="3105984" cy="0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10A7A528-D237-FF46-8E84-6E21CC763931}"/>
              </a:ext>
            </a:extLst>
          </p:cNvPr>
          <p:cNvSpPr txBox="1"/>
          <p:nvPr/>
        </p:nvSpPr>
        <p:spPr>
          <a:xfrm>
            <a:off x="2153486" y="4948426"/>
            <a:ext cx="64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1.6%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2A9DEBD7-8FDE-F041-90C1-AA13556BE960}"/>
              </a:ext>
            </a:extLst>
          </p:cNvPr>
          <p:cNvSpPr txBox="1"/>
          <p:nvPr/>
        </p:nvSpPr>
        <p:spPr>
          <a:xfrm>
            <a:off x="3476773" y="4969862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20%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xmlns="" id="{8D9448EA-FE12-BC45-8920-4DC370588FB4}"/>
              </a:ext>
            </a:extLst>
          </p:cNvPr>
          <p:cNvSpPr/>
          <p:nvPr/>
        </p:nvSpPr>
        <p:spPr>
          <a:xfrm>
            <a:off x="2202421" y="2513458"/>
            <a:ext cx="574988" cy="61818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1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xmlns="" id="{E5C296A7-7857-5047-A84A-A70E022005D6}"/>
              </a:ext>
            </a:extLst>
          </p:cNvPr>
          <p:cNvSpPr/>
          <p:nvPr/>
        </p:nvSpPr>
        <p:spPr>
          <a:xfrm>
            <a:off x="3462002" y="2511381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4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xmlns="" id="{347ED3C7-36A2-4F42-9595-FB62806F2681}"/>
              </a:ext>
            </a:extLst>
          </p:cNvPr>
          <p:cNvSpPr/>
          <p:nvPr/>
        </p:nvSpPr>
        <p:spPr>
          <a:xfrm>
            <a:off x="2199841" y="4000696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2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xmlns="" id="{F2A72102-0D40-7D4E-AC46-3641B9F889EF}"/>
              </a:ext>
            </a:extLst>
          </p:cNvPr>
          <p:cNvSpPr/>
          <p:nvPr/>
        </p:nvSpPr>
        <p:spPr>
          <a:xfrm>
            <a:off x="3476237" y="4000696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3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6DD45208-9164-2546-A382-2408D48952CE}"/>
              </a:ext>
            </a:extLst>
          </p:cNvPr>
          <p:cNvSpPr/>
          <p:nvPr/>
        </p:nvSpPr>
        <p:spPr>
          <a:xfrm>
            <a:off x="2071195" y="5253658"/>
            <a:ext cx="8322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ICHNT </a:t>
            </a:r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5F168424-1FFA-9E40-8FC2-9692856157DD}"/>
              </a:ext>
            </a:extLst>
          </p:cNvPr>
          <p:cNvSpPr/>
          <p:nvPr/>
        </p:nvSpPr>
        <p:spPr>
          <a:xfrm>
            <a:off x="507518" y="2622929"/>
            <a:ext cx="8322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ICHNT </a:t>
            </a:r>
            <a:endParaRPr lang="en-US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38E3F02C-CCAF-1543-82B1-2A8B4F8AFFDD}"/>
              </a:ext>
            </a:extLst>
          </p:cNvPr>
          <p:cNvSpPr txBox="1"/>
          <p:nvPr/>
        </p:nvSpPr>
        <p:spPr>
          <a:xfrm>
            <a:off x="2150771" y="5599082"/>
            <a:ext cx="513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ICU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D64E6FF4-2400-C74D-B822-3E46EC016103}"/>
              </a:ext>
            </a:extLst>
          </p:cNvPr>
          <p:cNvSpPr/>
          <p:nvPr/>
        </p:nvSpPr>
        <p:spPr>
          <a:xfrm>
            <a:off x="5542498" y="6400411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GB" sz="1200" b="1" dirty="0">
                <a:solidFill>
                  <a:schemeClr val="bg1">
                    <a:lumMod val="50000"/>
                  </a:schemeClr>
                </a:solidFill>
              </a:rPr>
              <a:t>(Knight, GM et al., under review)</a:t>
            </a:r>
          </a:p>
        </p:txBody>
      </p:sp>
    </p:spTree>
    <p:extLst>
      <p:ext uri="{BB962C8B-B14F-4D97-AF65-F5344CB8AC3E}">
        <p14:creationId xmlns:p14="http://schemas.microsoft.com/office/powerpoint/2010/main" val="18226134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0AF5DE-89C8-E247-90F3-0B552DE78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Scenarios and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C311B94-72A9-6C46-87E0-76487693B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1305" y="1819264"/>
            <a:ext cx="5833995" cy="4497400"/>
          </a:xfrm>
        </p:spPr>
        <p:txBody>
          <a:bodyPr tIns="36000">
            <a:noAutofit/>
          </a:bodyPr>
          <a:lstStyle/>
          <a:p>
            <a:pPr marL="0" indent="0">
              <a:buNone/>
            </a:pPr>
            <a:r>
              <a:rPr lang="en-GB" sz="2400" dirty="0"/>
              <a:t>	   confirmed CP-CRE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	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i="1" dirty="0"/>
          </a:p>
          <a:p>
            <a:endParaRPr lang="en-US" sz="2400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xmlns="" id="{D0329CB2-E234-324C-A237-DB4882922D2B}"/>
              </a:ext>
            </a:extLst>
          </p:cNvPr>
          <p:cNvGrpSpPr/>
          <p:nvPr/>
        </p:nvGrpSpPr>
        <p:grpSpPr>
          <a:xfrm>
            <a:off x="643944" y="1970466"/>
            <a:ext cx="4764646" cy="3467858"/>
            <a:chOff x="643944" y="1970466"/>
            <a:chExt cx="4764646" cy="3467858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xmlns="" id="{E91EAA9E-647B-FC4E-A4FF-906EB9EF7A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21983" y="1970468"/>
              <a:ext cx="0" cy="2794716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xmlns="" id="{AB38DAAD-84C8-E54C-8228-B338785D9DCD}"/>
                </a:ext>
              </a:extLst>
            </p:cNvPr>
            <p:cNvCxnSpPr>
              <a:cxnSpLocks/>
            </p:cNvCxnSpPr>
            <p:nvPr/>
          </p:nvCxnSpPr>
          <p:spPr>
            <a:xfrm>
              <a:off x="2021983" y="4765184"/>
              <a:ext cx="2975020" cy="0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E6339CCF-E730-7D45-9055-92CCCE29CE62}"/>
                </a:ext>
              </a:extLst>
            </p:cNvPr>
            <p:cNvSpPr txBox="1"/>
            <p:nvPr/>
          </p:nvSpPr>
          <p:spPr>
            <a:xfrm>
              <a:off x="4030551" y="4791993"/>
              <a:ext cx="13780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CP-CRE prevalence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20FDCACD-7844-0D42-8FA9-0A9066F42709}"/>
                </a:ext>
              </a:extLst>
            </p:cNvPr>
            <p:cNvSpPr txBox="1"/>
            <p:nvPr/>
          </p:nvSpPr>
          <p:spPr>
            <a:xfrm>
              <a:off x="643944" y="1970466"/>
              <a:ext cx="13780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i="1" dirty="0"/>
                <a:t>Screening coverage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DB17363-4CA2-C547-B36D-B4FA871819E3}"/>
              </a:ext>
            </a:extLst>
          </p:cNvPr>
          <p:cNvSpPr txBox="1"/>
          <p:nvPr/>
        </p:nvSpPr>
        <p:spPr>
          <a:xfrm>
            <a:off x="1332963" y="4159876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63%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2E98BA6C-602C-0B40-8EFD-904417E9B551}"/>
              </a:ext>
            </a:extLst>
          </p:cNvPr>
          <p:cNvCxnSpPr/>
          <p:nvPr/>
        </p:nvCxnSpPr>
        <p:spPr>
          <a:xfrm flipV="1">
            <a:off x="1891019" y="4473332"/>
            <a:ext cx="259752" cy="1846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7B941309-6654-1B4E-B310-16EA3D0D94AD}"/>
              </a:ext>
            </a:extLst>
          </p:cNvPr>
          <p:cNvCxnSpPr/>
          <p:nvPr/>
        </p:nvCxnSpPr>
        <p:spPr>
          <a:xfrm flipV="1">
            <a:off x="1901750" y="4548458"/>
            <a:ext cx="259752" cy="1846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226B6068-D626-424A-8B66-2ACFC4F52779}"/>
              </a:ext>
            </a:extLst>
          </p:cNvPr>
          <p:cNvCxnSpPr>
            <a:cxnSpLocks/>
          </p:cNvCxnSpPr>
          <p:nvPr/>
        </p:nvCxnSpPr>
        <p:spPr>
          <a:xfrm>
            <a:off x="1891019" y="4344542"/>
            <a:ext cx="357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xmlns="" id="{E52B2889-40E8-EA48-93C3-17637EACA522}"/>
              </a:ext>
            </a:extLst>
          </p:cNvPr>
          <p:cNvCxnSpPr>
            <a:cxnSpLocks/>
          </p:cNvCxnSpPr>
          <p:nvPr/>
        </p:nvCxnSpPr>
        <p:spPr>
          <a:xfrm>
            <a:off x="1994051" y="4344542"/>
            <a:ext cx="3105984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xmlns="" id="{E9BA7476-3552-E546-BD6C-67C1C541374E}"/>
              </a:ext>
            </a:extLst>
          </p:cNvPr>
          <p:cNvCxnSpPr>
            <a:cxnSpLocks/>
          </p:cNvCxnSpPr>
          <p:nvPr/>
        </p:nvCxnSpPr>
        <p:spPr>
          <a:xfrm>
            <a:off x="1853469" y="2835567"/>
            <a:ext cx="357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xmlns="" id="{DB1DA32E-8473-874D-96EF-7754C6A33FD6}"/>
              </a:ext>
            </a:extLst>
          </p:cNvPr>
          <p:cNvCxnSpPr>
            <a:cxnSpLocks/>
          </p:cNvCxnSpPr>
          <p:nvPr/>
        </p:nvCxnSpPr>
        <p:spPr>
          <a:xfrm>
            <a:off x="1956501" y="2835567"/>
            <a:ext cx="3105984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271AC16B-66CC-8C41-99B4-8A5D154CB455}"/>
              </a:ext>
            </a:extLst>
          </p:cNvPr>
          <p:cNvSpPr txBox="1"/>
          <p:nvPr/>
        </p:nvSpPr>
        <p:spPr>
          <a:xfrm>
            <a:off x="1203065" y="2622929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100%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70E078B0-1F81-5146-B1A5-2980516C8BF3}"/>
              </a:ext>
            </a:extLst>
          </p:cNvPr>
          <p:cNvGrpSpPr/>
          <p:nvPr/>
        </p:nvGrpSpPr>
        <p:grpSpPr>
          <a:xfrm rot="16200000">
            <a:off x="885407" y="3367826"/>
            <a:ext cx="3209016" cy="0"/>
            <a:chOff x="8522579" y="1828868"/>
            <a:chExt cx="3209016" cy="0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CABA8E1B-1826-3E45-B9DB-E58246C1B246}"/>
                </a:ext>
              </a:extLst>
            </p:cNvPr>
            <p:cNvCxnSpPr>
              <a:cxnSpLocks/>
            </p:cNvCxnSpPr>
            <p:nvPr/>
          </p:nvCxnSpPr>
          <p:spPr>
            <a:xfrm>
              <a:off x="8522579" y="1828868"/>
              <a:ext cx="3574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8085DA5D-F594-1142-AEDC-E3180EED59A8}"/>
                </a:ext>
              </a:extLst>
            </p:cNvPr>
            <p:cNvCxnSpPr>
              <a:cxnSpLocks/>
            </p:cNvCxnSpPr>
            <p:nvPr/>
          </p:nvCxnSpPr>
          <p:spPr>
            <a:xfrm>
              <a:off x="8625611" y="1828868"/>
              <a:ext cx="3105984" cy="0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xmlns="" id="{42545996-B032-594F-AD3A-FAD57F194F58}"/>
              </a:ext>
            </a:extLst>
          </p:cNvPr>
          <p:cNvGrpSpPr/>
          <p:nvPr/>
        </p:nvGrpSpPr>
        <p:grpSpPr>
          <a:xfrm rot="16200000">
            <a:off x="2164172" y="3367826"/>
            <a:ext cx="3209016" cy="0"/>
            <a:chOff x="8522579" y="1828868"/>
            <a:chExt cx="3209016" cy="0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xmlns="" id="{48519569-E6C1-DC48-9CB5-090688C007F9}"/>
                </a:ext>
              </a:extLst>
            </p:cNvPr>
            <p:cNvCxnSpPr>
              <a:cxnSpLocks/>
            </p:cNvCxnSpPr>
            <p:nvPr/>
          </p:nvCxnSpPr>
          <p:spPr>
            <a:xfrm>
              <a:off x="8522579" y="1828868"/>
              <a:ext cx="3574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xmlns="" id="{9518D1E5-089B-6841-BE0A-F8F2D934878D}"/>
                </a:ext>
              </a:extLst>
            </p:cNvPr>
            <p:cNvCxnSpPr>
              <a:cxnSpLocks/>
            </p:cNvCxnSpPr>
            <p:nvPr/>
          </p:nvCxnSpPr>
          <p:spPr>
            <a:xfrm>
              <a:off x="8625611" y="1828868"/>
              <a:ext cx="3105984" cy="0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10A7A528-D237-FF46-8E84-6E21CC763931}"/>
              </a:ext>
            </a:extLst>
          </p:cNvPr>
          <p:cNvSpPr txBox="1"/>
          <p:nvPr/>
        </p:nvSpPr>
        <p:spPr>
          <a:xfrm>
            <a:off x="2153486" y="4948426"/>
            <a:ext cx="64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1.6%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2A9DEBD7-8FDE-F041-90C1-AA13556BE960}"/>
              </a:ext>
            </a:extLst>
          </p:cNvPr>
          <p:cNvSpPr txBox="1"/>
          <p:nvPr/>
        </p:nvSpPr>
        <p:spPr>
          <a:xfrm>
            <a:off x="3476773" y="4969862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20%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xmlns="" id="{8D9448EA-FE12-BC45-8920-4DC370588FB4}"/>
              </a:ext>
            </a:extLst>
          </p:cNvPr>
          <p:cNvSpPr/>
          <p:nvPr/>
        </p:nvSpPr>
        <p:spPr>
          <a:xfrm>
            <a:off x="2202421" y="2513458"/>
            <a:ext cx="574988" cy="61818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1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xmlns="" id="{E5C296A7-7857-5047-A84A-A70E022005D6}"/>
              </a:ext>
            </a:extLst>
          </p:cNvPr>
          <p:cNvSpPr/>
          <p:nvPr/>
        </p:nvSpPr>
        <p:spPr>
          <a:xfrm>
            <a:off x="3462002" y="2511381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4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xmlns="" id="{347ED3C7-36A2-4F42-9595-FB62806F2681}"/>
              </a:ext>
            </a:extLst>
          </p:cNvPr>
          <p:cNvSpPr/>
          <p:nvPr/>
        </p:nvSpPr>
        <p:spPr>
          <a:xfrm>
            <a:off x="2199841" y="4000696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2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xmlns="" id="{F2A72102-0D40-7D4E-AC46-3641B9F889EF}"/>
              </a:ext>
            </a:extLst>
          </p:cNvPr>
          <p:cNvSpPr/>
          <p:nvPr/>
        </p:nvSpPr>
        <p:spPr>
          <a:xfrm>
            <a:off x="3476237" y="4000696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3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6DD45208-9164-2546-A382-2408D48952CE}"/>
              </a:ext>
            </a:extLst>
          </p:cNvPr>
          <p:cNvSpPr/>
          <p:nvPr/>
        </p:nvSpPr>
        <p:spPr>
          <a:xfrm>
            <a:off x="2071195" y="5253658"/>
            <a:ext cx="8322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ICHNT </a:t>
            </a:r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5F168424-1FFA-9E40-8FC2-9692856157DD}"/>
              </a:ext>
            </a:extLst>
          </p:cNvPr>
          <p:cNvSpPr/>
          <p:nvPr/>
        </p:nvSpPr>
        <p:spPr>
          <a:xfrm>
            <a:off x="507518" y="2622929"/>
            <a:ext cx="8322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ICHNT </a:t>
            </a:r>
            <a:endParaRPr lang="en-US" dirty="0"/>
          </a:p>
        </p:txBody>
      </p:sp>
      <p:sp>
        <p:nvSpPr>
          <p:cNvPr id="5" name="&quot;No&quot; Symbol 4">
            <a:extLst>
              <a:ext uri="{FF2B5EF4-FFF2-40B4-BE49-F238E27FC236}">
                <a16:creationId xmlns:a16="http://schemas.microsoft.com/office/drawing/2014/main" xmlns="" id="{2DF3B606-A2A4-CA4B-8558-3A07604ABB01}"/>
              </a:ext>
            </a:extLst>
          </p:cNvPr>
          <p:cNvSpPr/>
          <p:nvPr/>
        </p:nvSpPr>
        <p:spPr>
          <a:xfrm>
            <a:off x="6122397" y="1639872"/>
            <a:ext cx="881380" cy="805281"/>
          </a:xfrm>
          <a:prstGeom prst="noSmoking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38E3F02C-CCAF-1543-82B1-2A8B4F8AFFDD}"/>
              </a:ext>
            </a:extLst>
          </p:cNvPr>
          <p:cNvSpPr txBox="1"/>
          <p:nvPr/>
        </p:nvSpPr>
        <p:spPr>
          <a:xfrm>
            <a:off x="2150771" y="5599082"/>
            <a:ext cx="513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ICU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D64E6FF4-2400-C74D-B822-3E46EC016103}"/>
              </a:ext>
            </a:extLst>
          </p:cNvPr>
          <p:cNvSpPr/>
          <p:nvPr/>
        </p:nvSpPr>
        <p:spPr>
          <a:xfrm>
            <a:off x="5542498" y="6400411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GB" sz="1200" b="1" dirty="0">
                <a:solidFill>
                  <a:schemeClr val="bg1">
                    <a:lumMod val="50000"/>
                  </a:schemeClr>
                </a:solidFill>
              </a:rPr>
              <a:t>(Knight, GM et al., under review)</a:t>
            </a:r>
          </a:p>
        </p:txBody>
      </p:sp>
    </p:spTree>
    <p:extLst>
      <p:ext uri="{BB962C8B-B14F-4D97-AF65-F5344CB8AC3E}">
        <p14:creationId xmlns:p14="http://schemas.microsoft.com/office/powerpoint/2010/main" val="68373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0AF5DE-89C8-E247-90F3-0B552DE78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Scenarios and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C311B94-72A9-6C46-87E0-76487693B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1305" y="1819264"/>
            <a:ext cx="5833995" cy="4497400"/>
          </a:xfrm>
        </p:spPr>
        <p:txBody>
          <a:bodyPr tIns="36000">
            <a:noAutofit/>
          </a:bodyPr>
          <a:lstStyle/>
          <a:p>
            <a:pPr marL="0" indent="0">
              <a:buNone/>
            </a:pPr>
            <a:r>
              <a:rPr lang="en-GB" sz="2400" dirty="0"/>
              <a:t>	   confirmed CP-CRE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	Staff + screening </a:t>
            </a:r>
            <a:r>
              <a:rPr lang="en-GB" sz="2400" dirty="0">
                <a:solidFill>
                  <a:schemeClr val="bg1">
                    <a:lumMod val="65000"/>
                  </a:schemeClr>
                </a:solidFill>
              </a:rPr>
              <a:t>(Otter, 2016)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i="1" dirty="0"/>
          </a:p>
          <a:p>
            <a:endParaRPr lang="en-US" sz="2400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xmlns="" id="{D0329CB2-E234-324C-A237-DB4882922D2B}"/>
              </a:ext>
            </a:extLst>
          </p:cNvPr>
          <p:cNvGrpSpPr/>
          <p:nvPr/>
        </p:nvGrpSpPr>
        <p:grpSpPr>
          <a:xfrm>
            <a:off x="643944" y="1970466"/>
            <a:ext cx="4764646" cy="3467858"/>
            <a:chOff x="643944" y="1970466"/>
            <a:chExt cx="4764646" cy="3467858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xmlns="" id="{E91EAA9E-647B-FC4E-A4FF-906EB9EF7A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21983" y="1970468"/>
              <a:ext cx="0" cy="2794716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xmlns="" id="{AB38DAAD-84C8-E54C-8228-B338785D9DCD}"/>
                </a:ext>
              </a:extLst>
            </p:cNvPr>
            <p:cNvCxnSpPr>
              <a:cxnSpLocks/>
            </p:cNvCxnSpPr>
            <p:nvPr/>
          </p:nvCxnSpPr>
          <p:spPr>
            <a:xfrm>
              <a:off x="2021983" y="4765184"/>
              <a:ext cx="2975020" cy="0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E6339CCF-E730-7D45-9055-92CCCE29CE62}"/>
                </a:ext>
              </a:extLst>
            </p:cNvPr>
            <p:cNvSpPr txBox="1"/>
            <p:nvPr/>
          </p:nvSpPr>
          <p:spPr>
            <a:xfrm>
              <a:off x="4030551" y="4791993"/>
              <a:ext cx="13780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CP-CRE prevalence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20FDCACD-7844-0D42-8FA9-0A9066F42709}"/>
                </a:ext>
              </a:extLst>
            </p:cNvPr>
            <p:cNvSpPr txBox="1"/>
            <p:nvPr/>
          </p:nvSpPr>
          <p:spPr>
            <a:xfrm>
              <a:off x="643944" y="1970466"/>
              <a:ext cx="13780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i="1" dirty="0"/>
                <a:t>Screening coverage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DB17363-4CA2-C547-B36D-B4FA871819E3}"/>
              </a:ext>
            </a:extLst>
          </p:cNvPr>
          <p:cNvSpPr txBox="1"/>
          <p:nvPr/>
        </p:nvSpPr>
        <p:spPr>
          <a:xfrm>
            <a:off x="1332963" y="4159876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63%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2E98BA6C-602C-0B40-8EFD-904417E9B551}"/>
              </a:ext>
            </a:extLst>
          </p:cNvPr>
          <p:cNvCxnSpPr/>
          <p:nvPr/>
        </p:nvCxnSpPr>
        <p:spPr>
          <a:xfrm flipV="1">
            <a:off x="1891019" y="4473332"/>
            <a:ext cx="259752" cy="1846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7B941309-6654-1B4E-B310-16EA3D0D94AD}"/>
              </a:ext>
            </a:extLst>
          </p:cNvPr>
          <p:cNvCxnSpPr/>
          <p:nvPr/>
        </p:nvCxnSpPr>
        <p:spPr>
          <a:xfrm flipV="1">
            <a:off x="1901750" y="4548458"/>
            <a:ext cx="259752" cy="1846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226B6068-D626-424A-8B66-2ACFC4F52779}"/>
              </a:ext>
            </a:extLst>
          </p:cNvPr>
          <p:cNvCxnSpPr>
            <a:cxnSpLocks/>
          </p:cNvCxnSpPr>
          <p:nvPr/>
        </p:nvCxnSpPr>
        <p:spPr>
          <a:xfrm>
            <a:off x="1891019" y="4344542"/>
            <a:ext cx="357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xmlns="" id="{E52B2889-40E8-EA48-93C3-17637EACA522}"/>
              </a:ext>
            </a:extLst>
          </p:cNvPr>
          <p:cNvCxnSpPr>
            <a:cxnSpLocks/>
          </p:cNvCxnSpPr>
          <p:nvPr/>
        </p:nvCxnSpPr>
        <p:spPr>
          <a:xfrm>
            <a:off x="1994051" y="4344542"/>
            <a:ext cx="3105984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xmlns="" id="{E9BA7476-3552-E546-BD6C-67C1C541374E}"/>
              </a:ext>
            </a:extLst>
          </p:cNvPr>
          <p:cNvCxnSpPr>
            <a:cxnSpLocks/>
          </p:cNvCxnSpPr>
          <p:nvPr/>
        </p:nvCxnSpPr>
        <p:spPr>
          <a:xfrm>
            <a:off x="1853469" y="2835567"/>
            <a:ext cx="357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xmlns="" id="{DB1DA32E-8473-874D-96EF-7754C6A33FD6}"/>
              </a:ext>
            </a:extLst>
          </p:cNvPr>
          <p:cNvCxnSpPr>
            <a:cxnSpLocks/>
          </p:cNvCxnSpPr>
          <p:nvPr/>
        </p:nvCxnSpPr>
        <p:spPr>
          <a:xfrm>
            <a:off x="1956501" y="2835567"/>
            <a:ext cx="3105984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271AC16B-66CC-8C41-99B4-8A5D154CB455}"/>
              </a:ext>
            </a:extLst>
          </p:cNvPr>
          <p:cNvSpPr txBox="1"/>
          <p:nvPr/>
        </p:nvSpPr>
        <p:spPr>
          <a:xfrm>
            <a:off x="1203065" y="2622929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100%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70E078B0-1F81-5146-B1A5-2980516C8BF3}"/>
              </a:ext>
            </a:extLst>
          </p:cNvPr>
          <p:cNvGrpSpPr/>
          <p:nvPr/>
        </p:nvGrpSpPr>
        <p:grpSpPr>
          <a:xfrm rot="16200000">
            <a:off x="885407" y="3367826"/>
            <a:ext cx="3209016" cy="0"/>
            <a:chOff x="8522579" y="1828868"/>
            <a:chExt cx="3209016" cy="0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CABA8E1B-1826-3E45-B9DB-E58246C1B246}"/>
                </a:ext>
              </a:extLst>
            </p:cNvPr>
            <p:cNvCxnSpPr>
              <a:cxnSpLocks/>
            </p:cNvCxnSpPr>
            <p:nvPr/>
          </p:nvCxnSpPr>
          <p:spPr>
            <a:xfrm>
              <a:off x="8522579" y="1828868"/>
              <a:ext cx="3574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8085DA5D-F594-1142-AEDC-E3180EED59A8}"/>
                </a:ext>
              </a:extLst>
            </p:cNvPr>
            <p:cNvCxnSpPr>
              <a:cxnSpLocks/>
            </p:cNvCxnSpPr>
            <p:nvPr/>
          </p:nvCxnSpPr>
          <p:spPr>
            <a:xfrm>
              <a:off x="8625611" y="1828868"/>
              <a:ext cx="3105984" cy="0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xmlns="" id="{42545996-B032-594F-AD3A-FAD57F194F58}"/>
              </a:ext>
            </a:extLst>
          </p:cNvPr>
          <p:cNvGrpSpPr/>
          <p:nvPr/>
        </p:nvGrpSpPr>
        <p:grpSpPr>
          <a:xfrm rot="16200000">
            <a:off x="2164172" y="3367826"/>
            <a:ext cx="3209016" cy="0"/>
            <a:chOff x="8522579" y="1828868"/>
            <a:chExt cx="3209016" cy="0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xmlns="" id="{48519569-E6C1-DC48-9CB5-090688C007F9}"/>
                </a:ext>
              </a:extLst>
            </p:cNvPr>
            <p:cNvCxnSpPr>
              <a:cxnSpLocks/>
            </p:cNvCxnSpPr>
            <p:nvPr/>
          </p:nvCxnSpPr>
          <p:spPr>
            <a:xfrm>
              <a:off x="8522579" y="1828868"/>
              <a:ext cx="3574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xmlns="" id="{9518D1E5-089B-6841-BE0A-F8F2D934878D}"/>
                </a:ext>
              </a:extLst>
            </p:cNvPr>
            <p:cNvCxnSpPr>
              <a:cxnSpLocks/>
            </p:cNvCxnSpPr>
            <p:nvPr/>
          </p:nvCxnSpPr>
          <p:spPr>
            <a:xfrm>
              <a:off x="8625611" y="1828868"/>
              <a:ext cx="3105984" cy="0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10A7A528-D237-FF46-8E84-6E21CC763931}"/>
              </a:ext>
            </a:extLst>
          </p:cNvPr>
          <p:cNvSpPr txBox="1"/>
          <p:nvPr/>
        </p:nvSpPr>
        <p:spPr>
          <a:xfrm>
            <a:off x="2153486" y="4948426"/>
            <a:ext cx="64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1.6%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2A9DEBD7-8FDE-F041-90C1-AA13556BE960}"/>
              </a:ext>
            </a:extLst>
          </p:cNvPr>
          <p:cNvSpPr txBox="1"/>
          <p:nvPr/>
        </p:nvSpPr>
        <p:spPr>
          <a:xfrm>
            <a:off x="3476773" y="4969862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20%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xmlns="" id="{8D9448EA-FE12-BC45-8920-4DC370588FB4}"/>
              </a:ext>
            </a:extLst>
          </p:cNvPr>
          <p:cNvSpPr/>
          <p:nvPr/>
        </p:nvSpPr>
        <p:spPr>
          <a:xfrm>
            <a:off x="2202421" y="2513458"/>
            <a:ext cx="574988" cy="61818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1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xmlns="" id="{E5C296A7-7857-5047-A84A-A70E022005D6}"/>
              </a:ext>
            </a:extLst>
          </p:cNvPr>
          <p:cNvSpPr/>
          <p:nvPr/>
        </p:nvSpPr>
        <p:spPr>
          <a:xfrm>
            <a:off x="3462002" y="2511381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4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xmlns="" id="{347ED3C7-36A2-4F42-9595-FB62806F2681}"/>
              </a:ext>
            </a:extLst>
          </p:cNvPr>
          <p:cNvSpPr/>
          <p:nvPr/>
        </p:nvSpPr>
        <p:spPr>
          <a:xfrm>
            <a:off x="2199841" y="4000696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2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xmlns="" id="{F2A72102-0D40-7D4E-AC46-3641B9F889EF}"/>
              </a:ext>
            </a:extLst>
          </p:cNvPr>
          <p:cNvSpPr/>
          <p:nvPr/>
        </p:nvSpPr>
        <p:spPr>
          <a:xfrm>
            <a:off x="3476237" y="4000696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3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6DD45208-9164-2546-A382-2408D48952CE}"/>
              </a:ext>
            </a:extLst>
          </p:cNvPr>
          <p:cNvSpPr/>
          <p:nvPr/>
        </p:nvSpPr>
        <p:spPr>
          <a:xfrm>
            <a:off x="2071195" y="5253658"/>
            <a:ext cx="8322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ICHNT </a:t>
            </a:r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5F168424-1FFA-9E40-8FC2-9692856157DD}"/>
              </a:ext>
            </a:extLst>
          </p:cNvPr>
          <p:cNvSpPr/>
          <p:nvPr/>
        </p:nvSpPr>
        <p:spPr>
          <a:xfrm>
            <a:off x="507518" y="2622929"/>
            <a:ext cx="8322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ICHNT </a:t>
            </a:r>
            <a:endParaRPr lang="en-US" dirty="0"/>
          </a:p>
        </p:txBody>
      </p:sp>
      <p:sp>
        <p:nvSpPr>
          <p:cNvPr id="5" name="&quot;No&quot; Symbol 4">
            <a:extLst>
              <a:ext uri="{FF2B5EF4-FFF2-40B4-BE49-F238E27FC236}">
                <a16:creationId xmlns:a16="http://schemas.microsoft.com/office/drawing/2014/main" xmlns="" id="{2DF3B606-A2A4-CA4B-8558-3A07604ABB01}"/>
              </a:ext>
            </a:extLst>
          </p:cNvPr>
          <p:cNvSpPr/>
          <p:nvPr/>
        </p:nvSpPr>
        <p:spPr>
          <a:xfrm>
            <a:off x="6122397" y="1639872"/>
            <a:ext cx="881380" cy="805281"/>
          </a:xfrm>
          <a:prstGeom prst="noSmoking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pic>
        <p:nvPicPr>
          <p:cNvPr id="2058" name="Picture 10" descr="Image result for pound sign">
            <a:extLst>
              <a:ext uri="{FF2B5EF4-FFF2-40B4-BE49-F238E27FC236}">
                <a16:creationId xmlns:a16="http://schemas.microsoft.com/office/drawing/2014/main" xmlns="" id="{D5D9142E-6287-0148-B0E0-753CFD8FE8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1248" y="2992261"/>
            <a:ext cx="519728" cy="80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38E3F02C-CCAF-1543-82B1-2A8B4F8AFFDD}"/>
              </a:ext>
            </a:extLst>
          </p:cNvPr>
          <p:cNvSpPr txBox="1"/>
          <p:nvPr/>
        </p:nvSpPr>
        <p:spPr>
          <a:xfrm>
            <a:off x="2150771" y="5599082"/>
            <a:ext cx="513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ICU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D64E6FF4-2400-C74D-B822-3E46EC016103}"/>
              </a:ext>
            </a:extLst>
          </p:cNvPr>
          <p:cNvSpPr/>
          <p:nvPr/>
        </p:nvSpPr>
        <p:spPr>
          <a:xfrm>
            <a:off x="5542498" y="6400411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GB" sz="1200" b="1" dirty="0">
                <a:solidFill>
                  <a:schemeClr val="bg1">
                    <a:lumMod val="50000"/>
                  </a:schemeClr>
                </a:solidFill>
              </a:rPr>
              <a:t>(Knight, GM et al., under review)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E83524F-9B10-0146-98D9-3EFEB8830A9E}"/>
              </a:ext>
            </a:extLst>
          </p:cNvPr>
          <p:cNvSpPr txBox="1"/>
          <p:nvPr/>
        </p:nvSpPr>
        <p:spPr>
          <a:xfrm>
            <a:off x="6537331" y="3566227"/>
            <a:ext cx="40792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i="1" dirty="0"/>
              <a:t>PCR: £28.74</a:t>
            </a:r>
          </a:p>
          <a:p>
            <a:pPr algn="ctr"/>
            <a:r>
              <a:rPr lang="en-GB" i="1" dirty="0"/>
              <a:t>Culture (x2): £10.22</a:t>
            </a:r>
          </a:p>
          <a:p>
            <a:pPr algn="ctr"/>
            <a:r>
              <a:rPr lang="en-GB" i="1" dirty="0"/>
              <a:t>Isolation bed day: £20.22 + one-off costs</a:t>
            </a:r>
          </a:p>
        </p:txBody>
      </p:sp>
    </p:spTree>
    <p:extLst>
      <p:ext uri="{BB962C8B-B14F-4D97-AF65-F5344CB8AC3E}">
        <p14:creationId xmlns:p14="http://schemas.microsoft.com/office/powerpoint/2010/main" val="15551541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0AF5DE-89C8-E247-90F3-0B552DE78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Scenarios and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C311B94-72A9-6C46-87E0-76487693B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1305" y="1819264"/>
            <a:ext cx="5833995" cy="4497400"/>
          </a:xfrm>
        </p:spPr>
        <p:txBody>
          <a:bodyPr tIns="36000">
            <a:noAutofit/>
          </a:bodyPr>
          <a:lstStyle/>
          <a:p>
            <a:pPr marL="0" indent="0">
              <a:buNone/>
            </a:pPr>
            <a:r>
              <a:rPr lang="en-GB" sz="2400" dirty="0"/>
              <a:t>	   confirmed CP-CRE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	Staff + screening </a:t>
            </a:r>
            <a:r>
              <a:rPr lang="en-GB" sz="2400" dirty="0">
                <a:solidFill>
                  <a:schemeClr val="bg1">
                    <a:lumMod val="65000"/>
                  </a:schemeClr>
                </a:solidFill>
              </a:rPr>
              <a:t>(Otter, 2016)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i="1" dirty="0"/>
          </a:p>
          <a:p>
            <a:endParaRPr lang="en-US" sz="2400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xmlns="" id="{D0329CB2-E234-324C-A237-DB4882922D2B}"/>
              </a:ext>
            </a:extLst>
          </p:cNvPr>
          <p:cNvGrpSpPr/>
          <p:nvPr/>
        </p:nvGrpSpPr>
        <p:grpSpPr>
          <a:xfrm>
            <a:off x="643944" y="1970466"/>
            <a:ext cx="4764646" cy="3467858"/>
            <a:chOff x="643944" y="1970466"/>
            <a:chExt cx="4764646" cy="3467858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xmlns="" id="{E91EAA9E-647B-FC4E-A4FF-906EB9EF7A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21983" y="1970468"/>
              <a:ext cx="0" cy="2794716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xmlns="" id="{AB38DAAD-84C8-E54C-8228-B338785D9DCD}"/>
                </a:ext>
              </a:extLst>
            </p:cNvPr>
            <p:cNvCxnSpPr>
              <a:cxnSpLocks/>
            </p:cNvCxnSpPr>
            <p:nvPr/>
          </p:nvCxnSpPr>
          <p:spPr>
            <a:xfrm>
              <a:off x="2021983" y="4765184"/>
              <a:ext cx="2975020" cy="0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E6339CCF-E730-7D45-9055-92CCCE29CE62}"/>
                </a:ext>
              </a:extLst>
            </p:cNvPr>
            <p:cNvSpPr txBox="1"/>
            <p:nvPr/>
          </p:nvSpPr>
          <p:spPr>
            <a:xfrm>
              <a:off x="4030551" y="4791993"/>
              <a:ext cx="13780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CP-CRE prevalence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20FDCACD-7844-0D42-8FA9-0A9066F42709}"/>
                </a:ext>
              </a:extLst>
            </p:cNvPr>
            <p:cNvSpPr txBox="1"/>
            <p:nvPr/>
          </p:nvSpPr>
          <p:spPr>
            <a:xfrm>
              <a:off x="643944" y="1970466"/>
              <a:ext cx="13780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i="1" dirty="0"/>
                <a:t>Screening coverage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DB17363-4CA2-C547-B36D-B4FA871819E3}"/>
              </a:ext>
            </a:extLst>
          </p:cNvPr>
          <p:cNvSpPr txBox="1"/>
          <p:nvPr/>
        </p:nvSpPr>
        <p:spPr>
          <a:xfrm>
            <a:off x="1332963" y="4159876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63%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2E98BA6C-602C-0B40-8EFD-904417E9B551}"/>
              </a:ext>
            </a:extLst>
          </p:cNvPr>
          <p:cNvCxnSpPr/>
          <p:nvPr/>
        </p:nvCxnSpPr>
        <p:spPr>
          <a:xfrm flipV="1">
            <a:off x="1891019" y="4473332"/>
            <a:ext cx="259752" cy="1846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7B941309-6654-1B4E-B310-16EA3D0D94AD}"/>
              </a:ext>
            </a:extLst>
          </p:cNvPr>
          <p:cNvCxnSpPr/>
          <p:nvPr/>
        </p:nvCxnSpPr>
        <p:spPr>
          <a:xfrm flipV="1">
            <a:off x="1901750" y="4548458"/>
            <a:ext cx="259752" cy="1846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226B6068-D626-424A-8B66-2ACFC4F52779}"/>
              </a:ext>
            </a:extLst>
          </p:cNvPr>
          <p:cNvCxnSpPr>
            <a:cxnSpLocks/>
          </p:cNvCxnSpPr>
          <p:nvPr/>
        </p:nvCxnSpPr>
        <p:spPr>
          <a:xfrm>
            <a:off x="1891019" y="4344542"/>
            <a:ext cx="357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xmlns="" id="{E52B2889-40E8-EA48-93C3-17637EACA522}"/>
              </a:ext>
            </a:extLst>
          </p:cNvPr>
          <p:cNvCxnSpPr>
            <a:cxnSpLocks/>
          </p:cNvCxnSpPr>
          <p:nvPr/>
        </p:nvCxnSpPr>
        <p:spPr>
          <a:xfrm>
            <a:off x="1994051" y="4344542"/>
            <a:ext cx="3105984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xmlns="" id="{E9BA7476-3552-E546-BD6C-67C1C541374E}"/>
              </a:ext>
            </a:extLst>
          </p:cNvPr>
          <p:cNvCxnSpPr>
            <a:cxnSpLocks/>
          </p:cNvCxnSpPr>
          <p:nvPr/>
        </p:nvCxnSpPr>
        <p:spPr>
          <a:xfrm>
            <a:off x="1853469" y="2835567"/>
            <a:ext cx="357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xmlns="" id="{DB1DA32E-8473-874D-96EF-7754C6A33FD6}"/>
              </a:ext>
            </a:extLst>
          </p:cNvPr>
          <p:cNvCxnSpPr>
            <a:cxnSpLocks/>
          </p:cNvCxnSpPr>
          <p:nvPr/>
        </p:nvCxnSpPr>
        <p:spPr>
          <a:xfrm>
            <a:off x="1956501" y="2835567"/>
            <a:ext cx="3105984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271AC16B-66CC-8C41-99B4-8A5D154CB455}"/>
              </a:ext>
            </a:extLst>
          </p:cNvPr>
          <p:cNvSpPr txBox="1"/>
          <p:nvPr/>
        </p:nvSpPr>
        <p:spPr>
          <a:xfrm>
            <a:off x="1203065" y="2622929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100%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70E078B0-1F81-5146-B1A5-2980516C8BF3}"/>
              </a:ext>
            </a:extLst>
          </p:cNvPr>
          <p:cNvGrpSpPr/>
          <p:nvPr/>
        </p:nvGrpSpPr>
        <p:grpSpPr>
          <a:xfrm rot="16200000">
            <a:off x="885407" y="3367826"/>
            <a:ext cx="3209016" cy="0"/>
            <a:chOff x="8522579" y="1828868"/>
            <a:chExt cx="3209016" cy="0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CABA8E1B-1826-3E45-B9DB-E58246C1B246}"/>
                </a:ext>
              </a:extLst>
            </p:cNvPr>
            <p:cNvCxnSpPr>
              <a:cxnSpLocks/>
            </p:cNvCxnSpPr>
            <p:nvPr/>
          </p:nvCxnSpPr>
          <p:spPr>
            <a:xfrm>
              <a:off x="8522579" y="1828868"/>
              <a:ext cx="3574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8085DA5D-F594-1142-AEDC-E3180EED59A8}"/>
                </a:ext>
              </a:extLst>
            </p:cNvPr>
            <p:cNvCxnSpPr>
              <a:cxnSpLocks/>
            </p:cNvCxnSpPr>
            <p:nvPr/>
          </p:nvCxnSpPr>
          <p:spPr>
            <a:xfrm>
              <a:off x="8625611" y="1828868"/>
              <a:ext cx="3105984" cy="0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xmlns="" id="{42545996-B032-594F-AD3A-FAD57F194F58}"/>
              </a:ext>
            </a:extLst>
          </p:cNvPr>
          <p:cNvGrpSpPr/>
          <p:nvPr/>
        </p:nvGrpSpPr>
        <p:grpSpPr>
          <a:xfrm rot="16200000">
            <a:off x="2164172" y="3367826"/>
            <a:ext cx="3209016" cy="0"/>
            <a:chOff x="8522579" y="1828868"/>
            <a:chExt cx="3209016" cy="0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xmlns="" id="{48519569-E6C1-DC48-9CB5-090688C007F9}"/>
                </a:ext>
              </a:extLst>
            </p:cNvPr>
            <p:cNvCxnSpPr>
              <a:cxnSpLocks/>
            </p:cNvCxnSpPr>
            <p:nvPr/>
          </p:nvCxnSpPr>
          <p:spPr>
            <a:xfrm>
              <a:off x="8522579" y="1828868"/>
              <a:ext cx="3574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xmlns="" id="{9518D1E5-089B-6841-BE0A-F8F2D934878D}"/>
                </a:ext>
              </a:extLst>
            </p:cNvPr>
            <p:cNvCxnSpPr>
              <a:cxnSpLocks/>
            </p:cNvCxnSpPr>
            <p:nvPr/>
          </p:nvCxnSpPr>
          <p:spPr>
            <a:xfrm>
              <a:off x="8625611" y="1828868"/>
              <a:ext cx="3105984" cy="0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10A7A528-D237-FF46-8E84-6E21CC763931}"/>
              </a:ext>
            </a:extLst>
          </p:cNvPr>
          <p:cNvSpPr txBox="1"/>
          <p:nvPr/>
        </p:nvSpPr>
        <p:spPr>
          <a:xfrm>
            <a:off x="2153486" y="4948426"/>
            <a:ext cx="64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1.6%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2A9DEBD7-8FDE-F041-90C1-AA13556BE960}"/>
              </a:ext>
            </a:extLst>
          </p:cNvPr>
          <p:cNvSpPr txBox="1"/>
          <p:nvPr/>
        </p:nvSpPr>
        <p:spPr>
          <a:xfrm>
            <a:off x="3476773" y="4969862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20%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xmlns="" id="{8D9448EA-FE12-BC45-8920-4DC370588FB4}"/>
              </a:ext>
            </a:extLst>
          </p:cNvPr>
          <p:cNvSpPr/>
          <p:nvPr/>
        </p:nvSpPr>
        <p:spPr>
          <a:xfrm>
            <a:off x="2202421" y="2513458"/>
            <a:ext cx="574988" cy="61818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1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xmlns="" id="{E5C296A7-7857-5047-A84A-A70E022005D6}"/>
              </a:ext>
            </a:extLst>
          </p:cNvPr>
          <p:cNvSpPr/>
          <p:nvPr/>
        </p:nvSpPr>
        <p:spPr>
          <a:xfrm>
            <a:off x="3462002" y="2511381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4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xmlns="" id="{347ED3C7-36A2-4F42-9595-FB62806F2681}"/>
              </a:ext>
            </a:extLst>
          </p:cNvPr>
          <p:cNvSpPr/>
          <p:nvPr/>
        </p:nvSpPr>
        <p:spPr>
          <a:xfrm>
            <a:off x="2199841" y="4000696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2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xmlns="" id="{F2A72102-0D40-7D4E-AC46-3641B9F889EF}"/>
              </a:ext>
            </a:extLst>
          </p:cNvPr>
          <p:cNvSpPr/>
          <p:nvPr/>
        </p:nvSpPr>
        <p:spPr>
          <a:xfrm>
            <a:off x="3476237" y="4000696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3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6DD45208-9164-2546-A382-2408D48952CE}"/>
              </a:ext>
            </a:extLst>
          </p:cNvPr>
          <p:cNvSpPr/>
          <p:nvPr/>
        </p:nvSpPr>
        <p:spPr>
          <a:xfrm>
            <a:off x="2071195" y="5253658"/>
            <a:ext cx="8322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ICHNT </a:t>
            </a:r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5F168424-1FFA-9E40-8FC2-9692856157DD}"/>
              </a:ext>
            </a:extLst>
          </p:cNvPr>
          <p:cNvSpPr/>
          <p:nvPr/>
        </p:nvSpPr>
        <p:spPr>
          <a:xfrm>
            <a:off x="507518" y="2622929"/>
            <a:ext cx="8322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ICHNT </a:t>
            </a:r>
            <a:endParaRPr lang="en-US" dirty="0"/>
          </a:p>
        </p:txBody>
      </p:sp>
      <p:sp>
        <p:nvSpPr>
          <p:cNvPr id="5" name="&quot;No&quot; Symbol 4">
            <a:extLst>
              <a:ext uri="{FF2B5EF4-FFF2-40B4-BE49-F238E27FC236}">
                <a16:creationId xmlns:a16="http://schemas.microsoft.com/office/drawing/2014/main" xmlns="" id="{2DF3B606-A2A4-CA4B-8558-3A07604ABB01}"/>
              </a:ext>
            </a:extLst>
          </p:cNvPr>
          <p:cNvSpPr/>
          <p:nvPr/>
        </p:nvSpPr>
        <p:spPr>
          <a:xfrm>
            <a:off x="6122397" y="1639872"/>
            <a:ext cx="881380" cy="805281"/>
          </a:xfrm>
          <a:prstGeom prst="noSmoking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pic>
        <p:nvPicPr>
          <p:cNvPr id="2058" name="Picture 10" descr="Image result for pound sign">
            <a:extLst>
              <a:ext uri="{FF2B5EF4-FFF2-40B4-BE49-F238E27FC236}">
                <a16:creationId xmlns:a16="http://schemas.microsoft.com/office/drawing/2014/main" xmlns="" id="{D5D9142E-6287-0148-B0E0-753CFD8FE8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1248" y="2992261"/>
            <a:ext cx="519728" cy="80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B10481A3-FAEC-8147-90E7-CBDBB1174B7F}"/>
              </a:ext>
            </a:extLst>
          </p:cNvPr>
          <p:cNvSpPr/>
          <p:nvPr/>
        </p:nvSpPr>
        <p:spPr>
          <a:xfrm>
            <a:off x="6346782" y="4755245"/>
            <a:ext cx="4206918" cy="15078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216000" tIns="180000" rIns="216000" bIns="216000">
            <a:spAutoFit/>
          </a:bodyPr>
          <a:lstStyle/>
          <a:p>
            <a:r>
              <a:rPr lang="en-US" sz="2400" b="1" dirty="0"/>
              <a:t>Outcomes: </a:t>
            </a:r>
          </a:p>
          <a:p>
            <a:r>
              <a:rPr lang="en-US" sz="2400" dirty="0"/>
              <a:t>(1) Number of “days at risk”</a:t>
            </a:r>
          </a:p>
          <a:p>
            <a:r>
              <a:rPr lang="en-US" sz="2400" dirty="0"/>
              <a:t>(2) Cost per averted risk day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38E3F02C-CCAF-1543-82B1-2A8B4F8AFFDD}"/>
              </a:ext>
            </a:extLst>
          </p:cNvPr>
          <p:cNvSpPr txBox="1"/>
          <p:nvPr/>
        </p:nvSpPr>
        <p:spPr>
          <a:xfrm>
            <a:off x="2150771" y="5599082"/>
            <a:ext cx="513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ICU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D64E6FF4-2400-C74D-B822-3E46EC016103}"/>
              </a:ext>
            </a:extLst>
          </p:cNvPr>
          <p:cNvSpPr/>
          <p:nvPr/>
        </p:nvSpPr>
        <p:spPr>
          <a:xfrm>
            <a:off x="5542498" y="6400411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GB" sz="1200" b="1" dirty="0">
                <a:solidFill>
                  <a:schemeClr val="bg1">
                    <a:lumMod val="50000"/>
                  </a:schemeClr>
                </a:solidFill>
              </a:rPr>
              <a:t>(Knight, GM et al., under review)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E83524F-9B10-0146-98D9-3EFEB8830A9E}"/>
              </a:ext>
            </a:extLst>
          </p:cNvPr>
          <p:cNvSpPr txBox="1"/>
          <p:nvPr/>
        </p:nvSpPr>
        <p:spPr>
          <a:xfrm>
            <a:off x="6537331" y="3566227"/>
            <a:ext cx="40792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i="1" dirty="0"/>
              <a:t>PCR: £28.74</a:t>
            </a:r>
          </a:p>
          <a:p>
            <a:pPr algn="ctr"/>
            <a:r>
              <a:rPr lang="en-GB" i="1" dirty="0"/>
              <a:t>Culture (x2): £10.22</a:t>
            </a:r>
          </a:p>
          <a:p>
            <a:pPr algn="ctr"/>
            <a:r>
              <a:rPr lang="en-GB" i="1" dirty="0"/>
              <a:t>Isolation bed day: £20.22 + one-off costs</a:t>
            </a:r>
          </a:p>
        </p:txBody>
      </p:sp>
    </p:spTree>
    <p:extLst>
      <p:ext uri="{BB962C8B-B14F-4D97-AF65-F5344CB8AC3E}">
        <p14:creationId xmlns:p14="http://schemas.microsoft.com/office/powerpoint/2010/main" val="35255837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F050EC5C-7013-424E-A131-BFA5F64EC6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4060"/>
          <a:stretch/>
        </p:blipFill>
        <p:spPr>
          <a:xfrm>
            <a:off x="248654" y="1806122"/>
            <a:ext cx="5916393" cy="38245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A928231-D95E-2047-94E6-3752FC0F068C}"/>
              </a:ext>
            </a:extLst>
          </p:cNvPr>
          <p:cNvSpPr txBox="1"/>
          <p:nvPr/>
        </p:nvSpPr>
        <p:spPr>
          <a:xfrm>
            <a:off x="865857" y="1900293"/>
            <a:ext cx="513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ICU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8FCBE63C-6747-5644-B212-0F7C61459CD6}"/>
              </a:ext>
            </a:extLst>
          </p:cNvPr>
          <p:cNvSpPr/>
          <p:nvPr/>
        </p:nvSpPr>
        <p:spPr>
          <a:xfrm>
            <a:off x="5542498" y="6400411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GB" sz="1200" b="1" dirty="0">
                <a:solidFill>
                  <a:schemeClr val="bg1">
                    <a:lumMod val="50000"/>
                  </a:schemeClr>
                </a:solidFill>
              </a:rPr>
              <a:t>(Knight, GM et al., under review)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5C2747BD-BAF6-754D-8FD7-817D28C57E35}"/>
              </a:ext>
            </a:extLst>
          </p:cNvPr>
          <p:cNvSpPr/>
          <p:nvPr/>
        </p:nvSpPr>
        <p:spPr>
          <a:xfrm>
            <a:off x="5362116" y="2489218"/>
            <a:ext cx="323084" cy="399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4E5FBB0C-6D47-4446-B125-D12CAABCC60E}"/>
              </a:ext>
            </a:extLst>
          </p:cNvPr>
          <p:cNvSpPr txBox="1"/>
          <p:nvPr/>
        </p:nvSpPr>
        <p:spPr>
          <a:xfrm rot="16200000">
            <a:off x="-969671" y="3402329"/>
            <a:ext cx="235366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Days at risk</a:t>
            </a:r>
          </a:p>
        </p:txBody>
      </p:sp>
    </p:spTree>
    <p:extLst>
      <p:ext uri="{BB962C8B-B14F-4D97-AF65-F5344CB8AC3E}">
        <p14:creationId xmlns:p14="http://schemas.microsoft.com/office/powerpoint/2010/main" val="34673591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F050EC5C-7013-424E-A131-BFA5F64EC6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4060"/>
          <a:stretch/>
        </p:blipFill>
        <p:spPr>
          <a:xfrm>
            <a:off x="248654" y="1806122"/>
            <a:ext cx="5916393" cy="38245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xmlns="" id="{DF9FD978-6A22-C745-957B-284AF462EEB6}"/>
              </a:ext>
            </a:extLst>
          </p:cNvPr>
          <p:cNvSpPr/>
          <p:nvPr/>
        </p:nvSpPr>
        <p:spPr>
          <a:xfrm>
            <a:off x="1196552" y="5648377"/>
            <a:ext cx="574988" cy="61818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1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xmlns="" id="{187CE334-0CFF-7C4E-8163-51EC86A90191}"/>
              </a:ext>
            </a:extLst>
          </p:cNvPr>
          <p:cNvSpPr/>
          <p:nvPr/>
        </p:nvSpPr>
        <p:spPr>
          <a:xfrm>
            <a:off x="5057040" y="5639953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4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xmlns="" id="{58F15932-5010-424F-B9BD-C0BEF2102317}"/>
              </a:ext>
            </a:extLst>
          </p:cNvPr>
          <p:cNvSpPr/>
          <p:nvPr/>
        </p:nvSpPr>
        <p:spPr>
          <a:xfrm>
            <a:off x="2487927" y="5648377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2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xmlns="" id="{EB9ABA24-FD3E-3747-89B2-B339967478AA}"/>
              </a:ext>
            </a:extLst>
          </p:cNvPr>
          <p:cNvSpPr/>
          <p:nvPr/>
        </p:nvSpPr>
        <p:spPr>
          <a:xfrm>
            <a:off x="3740879" y="5639953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A928231-D95E-2047-94E6-3752FC0F068C}"/>
              </a:ext>
            </a:extLst>
          </p:cNvPr>
          <p:cNvSpPr txBox="1"/>
          <p:nvPr/>
        </p:nvSpPr>
        <p:spPr>
          <a:xfrm>
            <a:off x="865857" y="1900293"/>
            <a:ext cx="513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ICU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8FCBE63C-6747-5644-B212-0F7C61459CD6}"/>
              </a:ext>
            </a:extLst>
          </p:cNvPr>
          <p:cNvSpPr/>
          <p:nvPr/>
        </p:nvSpPr>
        <p:spPr>
          <a:xfrm>
            <a:off x="5542498" y="6400411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GB" sz="1200" b="1" dirty="0">
                <a:solidFill>
                  <a:schemeClr val="bg1">
                    <a:lumMod val="50000"/>
                  </a:schemeClr>
                </a:solidFill>
              </a:rPr>
              <a:t>(Knight, GM et al., under review)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5C2747BD-BAF6-754D-8FD7-817D28C57E35}"/>
              </a:ext>
            </a:extLst>
          </p:cNvPr>
          <p:cNvSpPr/>
          <p:nvPr/>
        </p:nvSpPr>
        <p:spPr>
          <a:xfrm>
            <a:off x="5362116" y="2489218"/>
            <a:ext cx="323084" cy="399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4E5FBB0C-6D47-4446-B125-D12CAABCC60E}"/>
              </a:ext>
            </a:extLst>
          </p:cNvPr>
          <p:cNvSpPr txBox="1"/>
          <p:nvPr/>
        </p:nvSpPr>
        <p:spPr>
          <a:xfrm rot="16200000">
            <a:off x="-969671" y="3402329"/>
            <a:ext cx="235366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Days at risk</a:t>
            </a:r>
          </a:p>
        </p:txBody>
      </p:sp>
    </p:spTree>
    <p:extLst>
      <p:ext uri="{BB962C8B-B14F-4D97-AF65-F5344CB8AC3E}">
        <p14:creationId xmlns:p14="http://schemas.microsoft.com/office/powerpoint/2010/main" val="35019806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F050EC5C-7013-424E-A131-BFA5F64EC6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4060"/>
          <a:stretch/>
        </p:blipFill>
        <p:spPr>
          <a:xfrm>
            <a:off x="248654" y="1806122"/>
            <a:ext cx="5916393" cy="38245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xmlns="" id="{DF9FD978-6A22-C745-957B-284AF462EEB6}"/>
              </a:ext>
            </a:extLst>
          </p:cNvPr>
          <p:cNvSpPr/>
          <p:nvPr/>
        </p:nvSpPr>
        <p:spPr>
          <a:xfrm>
            <a:off x="1196552" y="5648377"/>
            <a:ext cx="574988" cy="61818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1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xmlns="" id="{187CE334-0CFF-7C4E-8163-51EC86A90191}"/>
              </a:ext>
            </a:extLst>
          </p:cNvPr>
          <p:cNvSpPr/>
          <p:nvPr/>
        </p:nvSpPr>
        <p:spPr>
          <a:xfrm>
            <a:off x="5057040" y="5639953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4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xmlns="" id="{58F15932-5010-424F-B9BD-C0BEF2102317}"/>
              </a:ext>
            </a:extLst>
          </p:cNvPr>
          <p:cNvSpPr/>
          <p:nvPr/>
        </p:nvSpPr>
        <p:spPr>
          <a:xfrm>
            <a:off x="2487927" y="5648377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2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xmlns="" id="{EB9ABA24-FD3E-3747-89B2-B339967478AA}"/>
              </a:ext>
            </a:extLst>
          </p:cNvPr>
          <p:cNvSpPr/>
          <p:nvPr/>
        </p:nvSpPr>
        <p:spPr>
          <a:xfrm>
            <a:off x="3740879" y="5639953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A928231-D95E-2047-94E6-3752FC0F068C}"/>
              </a:ext>
            </a:extLst>
          </p:cNvPr>
          <p:cNvSpPr txBox="1"/>
          <p:nvPr/>
        </p:nvSpPr>
        <p:spPr>
          <a:xfrm>
            <a:off x="865857" y="1900293"/>
            <a:ext cx="513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ICU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00EB71C-53F5-BD4C-B58C-0E3736FDF561}"/>
              </a:ext>
            </a:extLst>
          </p:cNvPr>
          <p:cNvSpPr txBox="1"/>
          <p:nvPr/>
        </p:nvSpPr>
        <p:spPr>
          <a:xfrm rot="16200000">
            <a:off x="348591" y="4016947"/>
            <a:ext cx="1564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999999"/>
                </a:solidFill>
              </a:rPr>
              <a:t>Direct PCR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5388784D-6F52-6F49-B5A8-701CBF3A83A1}"/>
              </a:ext>
            </a:extLst>
          </p:cNvPr>
          <p:cNvSpPr txBox="1"/>
          <p:nvPr/>
        </p:nvSpPr>
        <p:spPr>
          <a:xfrm rot="16200000">
            <a:off x="464265" y="3645381"/>
            <a:ext cx="2123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DCA137"/>
                </a:solidFill>
              </a:rPr>
              <a:t>Culture + PCR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509DC637-01A1-9749-86B1-95886FE6BB87}"/>
              </a:ext>
            </a:extLst>
          </p:cNvPr>
          <p:cNvSpPr txBox="1"/>
          <p:nvPr/>
        </p:nvSpPr>
        <p:spPr>
          <a:xfrm rot="16200000">
            <a:off x="1423289" y="4256647"/>
            <a:ext cx="1027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6EB2E4"/>
                </a:solidFill>
              </a:rPr>
              <a:t>PHE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8FCBE63C-6747-5644-B212-0F7C61459CD6}"/>
              </a:ext>
            </a:extLst>
          </p:cNvPr>
          <p:cNvSpPr/>
          <p:nvPr/>
        </p:nvSpPr>
        <p:spPr>
          <a:xfrm>
            <a:off x="5542498" y="6400411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GB" sz="1200" b="1" dirty="0">
                <a:solidFill>
                  <a:schemeClr val="bg1">
                    <a:lumMod val="50000"/>
                  </a:schemeClr>
                </a:solidFill>
              </a:rPr>
              <a:t>(Knight, GM et al., under review)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5C2747BD-BAF6-754D-8FD7-817D28C57E35}"/>
              </a:ext>
            </a:extLst>
          </p:cNvPr>
          <p:cNvSpPr/>
          <p:nvPr/>
        </p:nvSpPr>
        <p:spPr>
          <a:xfrm>
            <a:off x="5362116" y="2489218"/>
            <a:ext cx="323084" cy="399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4E5FBB0C-6D47-4446-B125-D12CAABCC60E}"/>
              </a:ext>
            </a:extLst>
          </p:cNvPr>
          <p:cNvSpPr txBox="1"/>
          <p:nvPr/>
        </p:nvSpPr>
        <p:spPr>
          <a:xfrm rot="16200000">
            <a:off x="-969671" y="3402329"/>
            <a:ext cx="235366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Days at risk</a:t>
            </a:r>
          </a:p>
        </p:txBody>
      </p:sp>
    </p:spTree>
    <p:extLst>
      <p:ext uri="{BB962C8B-B14F-4D97-AF65-F5344CB8AC3E}">
        <p14:creationId xmlns:p14="http://schemas.microsoft.com/office/powerpoint/2010/main" val="13744740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F050EC5C-7013-424E-A131-BFA5F64EC6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4060"/>
          <a:stretch/>
        </p:blipFill>
        <p:spPr>
          <a:xfrm>
            <a:off x="248654" y="1806122"/>
            <a:ext cx="5916393" cy="382456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30E66386-ECA8-7740-AB81-1CB43CE752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9004" y="1806123"/>
            <a:ext cx="5362826" cy="38305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xmlns="" id="{DF9FD978-6A22-C745-957B-284AF462EEB6}"/>
              </a:ext>
            </a:extLst>
          </p:cNvPr>
          <p:cNvSpPr/>
          <p:nvPr/>
        </p:nvSpPr>
        <p:spPr>
          <a:xfrm>
            <a:off x="1196552" y="5648377"/>
            <a:ext cx="574988" cy="61818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1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xmlns="" id="{187CE334-0CFF-7C4E-8163-51EC86A90191}"/>
              </a:ext>
            </a:extLst>
          </p:cNvPr>
          <p:cNvSpPr/>
          <p:nvPr/>
        </p:nvSpPr>
        <p:spPr>
          <a:xfrm>
            <a:off x="5057040" y="5639953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4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xmlns="" id="{58F15932-5010-424F-B9BD-C0BEF2102317}"/>
              </a:ext>
            </a:extLst>
          </p:cNvPr>
          <p:cNvSpPr/>
          <p:nvPr/>
        </p:nvSpPr>
        <p:spPr>
          <a:xfrm>
            <a:off x="2487927" y="5648377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2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xmlns="" id="{EB9ABA24-FD3E-3747-89B2-B339967478AA}"/>
              </a:ext>
            </a:extLst>
          </p:cNvPr>
          <p:cNvSpPr/>
          <p:nvPr/>
        </p:nvSpPr>
        <p:spPr>
          <a:xfrm>
            <a:off x="3740879" y="5639953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A928231-D95E-2047-94E6-3752FC0F068C}"/>
              </a:ext>
            </a:extLst>
          </p:cNvPr>
          <p:cNvSpPr txBox="1"/>
          <p:nvPr/>
        </p:nvSpPr>
        <p:spPr>
          <a:xfrm>
            <a:off x="865857" y="1900293"/>
            <a:ext cx="513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ICU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00EB71C-53F5-BD4C-B58C-0E3736FDF561}"/>
              </a:ext>
            </a:extLst>
          </p:cNvPr>
          <p:cNvSpPr txBox="1"/>
          <p:nvPr/>
        </p:nvSpPr>
        <p:spPr>
          <a:xfrm rot="16200000">
            <a:off x="348591" y="4016947"/>
            <a:ext cx="1564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999999"/>
                </a:solidFill>
              </a:rPr>
              <a:t>Direct PCR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5388784D-6F52-6F49-B5A8-701CBF3A83A1}"/>
              </a:ext>
            </a:extLst>
          </p:cNvPr>
          <p:cNvSpPr txBox="1"/>
          <p:nvPr/>
        </p:nvSpPr>
        <p:spPr>
          <a:xfrm rot="16200000">
            <a:off x="464265" y="3645381"/>
            <a:ext cx="2123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DCA137"/>
                </a:solidFill>
              </a:rPr>
              <a:t>Culture + PCR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509DC637-01A1-9749-86B1-95886FE6BB87}"/>
              </a:ext>
            </a:extLst>
          </p:cNvPr>
          <p:cNvSpPr txBox="1"/>
          <p:nvPr/>
        </p:nvSpPr>
        <p:spPr>
          <a:xfrm rot="16200000">
            <a:off x="1423289" y="4256647"/>
            <a:ext cx="1027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6EB2E4"/>
                </a:solidFill>
              </a:rPr>
              <a:t>PHE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8FCBE63C-6747-5644-B212-0F7C61459CD6}"/>
              </a:ext>
            </a:extLst>
          </p:cNvPr>
          <p:cNvSpPr/>
          <p:nvPr/>
        </p:nvSpPr>
        <p:spPr>
          <a:xfrm>
            <a:off x="5542498" y="6400411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GB" sz="1200" b="1" dirty="0">
                <a:solidFill>
                  <a:schemeClr val="bg1">
                    <a:lumMod val="50000"/>
                  </a:schemeClr>
                </a:solidFill>
              </a:rPr>
              <a:t>(Knight, GM et al., under review)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5C2747BD-BAF6-754D-8FD7-817D28C57E35}"/>
              </a:ext>
            </a:extLst>
          </p:cNvPr>
          <p:cNvSpPr/>
          <p:nvPr/>
        </p:nvSpPr>
        <p:spPr>
          <a:xfrm>
            <a:off x="5362116" y="2489218"/>
            <a:ext cx="323084" cy="399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4E5FBB0C-6D47-4446-B125-D12CAABCC60E}"/>
              </a:ext>
            </a:extLst>
          </p:cNvPr>
          <p:cNvSpPr txBox="1"/>
          <p:nvPr/>
        </p:nvSpPr>
        <p:spPr>
          <a:xfrm rot="16200000">
            <a:off x="-969671" y="3402329"/>
            <a:ext cx="235366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Days at risk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9308376A-F846-874E-A363-2388AD4DE793}"/>
              </a:ext>
            </a:extLst>
          </p:cNvPr>
          <p:cNvSpPr txBox="1"/>
          <p:nvPr/>
        </p:nvSpPr>
        <p:spPr>
          <a:xfrm rot="16200000">
            <a:off x="5405702" y="3195706"/>
            <a:ext cx="2353666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Cost per CP-CRE risk day averted</a:t>
            </a:r>
          </a:p>
        </p:txBody>
      </p:sp>
    </p:spTree>
    <p:extLst>
      <p:ext uri="{BB962C8B-B14F-4D97-AF65-F5344CB8AC3E}">
        <p14:creationId xmlns:p14="http://schemas.microsoft.com/office/powerpoint/2010/main" val="7359872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F050EC5C-7013-424E-A131-BFA5F64EC6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4060"/>
          <a:stretch/>
        </p:blipFill>
        <p:spPr>
          <a:xfrm>
            <a:off x="248654" y="1806122"/>
            <a:ext cx="5916393" cy="382456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30E66386-ECA8-7740-AB81-1CB43CE752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9004" y="1806123"/>
            <a:ext cx="5362826" cy="38305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xmlns="" id="{DF9FD978-6A22-C745-957B-284AF462EEB6}"/>
              </a:ext>
            </a:extLst>
          </p:cNvPr>
          <p:cNvSpPr/>
          <p:nvPr/>
        </p:nvSpPr>
        <p:spPr>
          <a:xfrm>
            <a:off x="1196552" y="5648377"/>
            <a:ext cx="574988" cy="61818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1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xmlns="" id="{187CE334-0CFF-7C4E-8163-51EC86A90191}"/>
              </a:ext>
            </a:extLst>
          </p:cNvPr>
          <p:cNvSpPr/>
          <p:nvPr/>
        </p:nvSpPr>
        <p:spPr>
          <a:xfrm>
            <a:off x="5057040" y="5639953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4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xmlns="" id="{58F15932-5010-424F-B9BD-C0BEF2102317}"/>
              </a:ext>
            </a:extLst>
          </p:cNvPr>
          <p:cNvSpPr/>
          <p:nvPr/>
        </p:nvSpPr>
        <p:spPr>
          <a:xfrm>
            <a:off x="2487927" y="5648377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2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xmlns="" id="{EB9ABA24-FD3E-3747-89B2-B339967478AA}"/>
              </a:ext>
            </a:extLst>
          </p:cNvPr>
          <p:cNvSpPr/>
          <p:nvPr/>
        </p:nvSpPr>
        <p:spPr>
          <a:xfrm>
            <a:off x="3740879" y="5639953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A928231-D95E-2047-94E6-3752FC0F068C}"/>
              </a:ext>
            </a:extLst>
          </p:cNvPr>
          <p:cNvSpPr txBox="1"/>
          <p:nvPr/>
        </p:nvSpPr>
        <p:spPr>
          <a:xfrm>
            <a:off x="865857" y="1900293"/>
            <a:ext cx="513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ICU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00EB71C-53F5-BD4C-B58C-0E3736FDF561}"/>
              </a:ext>
            </a:extLst>
          </p:cNvPr>
          <p:cNvSpPr txBox="1"/>
          <p:nvPr/>
        </p:nvSpPr>
        <p:spPr>
          <a:xfrm rot="16200000">
            <a:off x="348591" y="4016947"/>
            <a:ext cx="1564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999999"/>
                </a:solidFill>
              </a:rPr>
              <a:t>Direct PCR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5388784D-6F52-6F49-B5A8-701CBF3A83A1}"/>
              </a:ext>
            </a:extLst>
          </p:cNvPr>
          <p:cNvSpPr txBox="1"/>
          <p:nvPr/>
        </p:nvSpPr>
        <p:spPr>
          <a:xfrm rot="16200000">
            <a:off x="464265" y="3645381"/>
            <a:ext cx="2123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DCA137"/>
                </a:solidFill>
              </a:rPr>
              <a:t>Culture + PCR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509DC637-01A1-9749-86B1-95886FE6BB87}"/>
              </a:ext>
            </a:extLst>
          </p:cNvPr>
          <p:cNvSpPr txBox="1"/>
          <p:nvPr/>
        </p:nvSpPr>
        <p:spPr>
          <a:xfrm rot="16200000">
            <a:off x="1423289" y="4256647"/>
            <a:ext cx="1027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6EB2E4"/>
                </a:solidFill>
              </a:rPr>
              <a:t>PHE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8FCBE63C-6747-5644-B212-0F7C61459CD6}"/>
              </a:ext>
            </a:extLst>
          </p:cNvPr>
          <p:cNvSpPr/>
          <p:nvPr/>
        </p:nvSpPr>
        <p:spPr>
          <a:xfrm>
            <a:off x="5542498" y="6400411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GB" sz="1200" b="1" dirty="0">
                <a:solidFill>
                  <a:schemeClr val="bg1">
                    <a:lumMod val="50000"/>
                  </a:schemeClr>
                </a:solidFill>
              </a:rPr>
              <a:t>(Knight, GM et al., under review)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5C2747BD-BAF6-754D-8FD7-817D28C57E35}"/>
              </a:ext>
            </a:extLst>
          </p:cNvPr>
          <p:cNvSpPr/>
          <p:nvPr/>
        </p:nvSpPr>
        <p:spPr>
          <a:xfrm>
            <a:off x="5362116" y="2489218"/>
            <a:ext cx="323084" cy="399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4E5FBB0C-6D47-4446-B125-D12CAABCC60E}"/>
              </a:ext>
            </a:extLst>
          </p:cNvPr>
          <p:cNvSpPr txBox="1"/>
          <p:nvPr/>
        </p:nvSpPr>
        <p:spPr>
          <a:xfrm rot="16200000">
            <a:off x="-969671" y="3402329"/>
            <a:ext cx="235366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Days at risk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9308376A-F846-874E-A363-2388AD4DE793}"/>
              </a:ext>
            </a:extLst>
          </p:cNvPr>
          <p:cNvSpPr txBox="1"/>
          <p:nvPr/>
        </p:nvSpPr>
        <p:spPr>
          <a:xfrm rot="16200000">
            <a:off x="5405702" y="3195706"/>
            <a:ext cx="2353666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Cost per CP-CRE risk day averted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xmlns="" id="{12A3A059-9524-B349-8B78-0F8AB7C10DF0}"/>
              </a:ext>
            </a:extLst>
          </p:cNvPr>
          <p:cNvSpPr/>
          <p:nvPr/>
        </p:nvSpPr>
        <p:spPr>
          <a:xfrm>
            <a:off x="7433640" y="5639953"/>
            <a:ext cx="574988" cy="61818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1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xmlns="" id="{4189B1D0-22C8-C14F-9555-9DE30D6790F7}"/>
              </a:ext>
            </a:extLst>
          </p:cNvPr>
          <p:cNvSpPr/>
          <p:nvPr/>
        </p:nvSpPr>
        <p:spPr>
          <a:xfrm>
            <a:off x="9975592" y="5639953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4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xmlns="" id="{DDC90B3D-8C7B-8D43-8381-6904879338D7}"/>
              </a:ext>
            </a:extLst>
          </p:cNvPr>
          <p:cNvSpPr/>
          <p:nvPr/>
        </p:nvSpPr>
        <p:spPr>
          <a:xfrm>
            <a:off x="8255079" y="5648377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2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xmlns="" id="{C337127A-5B10-1E4E-B079-2FB0E55C7C3E}"/>
              </a:ext>
            </a:extLst>
          </p:cNvPr>
          <p:cNvSpPr/>
          <p:nvPr/>
        </p:nvSpPr>
        <p:spPr>
          <a:xfrm>
            <a:off x="9084309" y="5639953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8135993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F050EC5C-7013-424E-A131-BFA5F64EC6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4060"/>
          <a:stretch/>
        </p:blipFill>
        <p:spPr>
          <a:xfrm>
            <a:off x="248654" y="1806122"/>
            <a:ext cx="5916393" cy="382456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30E66386-ECA8-7740-AB81-1CB43CE752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9004" y="1806123"/>
            <a:ext cx="5362826" cy="38305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cxnSp>
        <p:nvCxnSpPr>
          <p:cNvPr id="7" name="Straight Arrow Connector 6"/>
          <p:cNvCxnSpPr>
            <a:cxnSpLocks/>
          </p:cNvCxnSpPr>
          <p:nvPr/>
        </p:nvCxnSpPr>
        <p:spPr>
          <a:xfrm flipH="1">
            <a:off x="2805830" y="1750670"/>
            <a:ext cx="455768" cy="705658"/>
          </a:xfrm>
          <a:prstGeom prst="straightConnector1">
            <a:avLst/>
          </a:prstGeom>
          <a:ln w="444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248078" y="1104339"/>
            <a:ext cx="20019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‘Direct PCR’ lowest # of risk days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xmlns="" id="{DF9FD978-6A22-C745-957B-284AF462EEB6}"/>
              </a:ext>
            </a:extLst>
          </p:cNvPr>
          <p:cNvSpPr/>
          <p:nvPr/>
        </p:nvSpPr>
        <p:spPr>
          <a:xfrm>
            <a:off x="1196552" y="5648377"/>
            <a:ext cx="574988" cy="61818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1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xmlns="" id="{187CE334-0CFF-7C4E-8163-51EC86A90191}"/>
              </a:ext>
            </a:extLst>
          </p:cNvPr>
          <p:cNvSpPr/>
          <p:nvPr/>
        </p:nvSpPr>
        <p:spPr>
          <a:xfrm>
            <a:off x="5057040" y="5639953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4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xmlns="" id="{58F15932-5010-424F-B9BD-C0BEF2102317}"/>
              </a:ext>
            </a:extLst>
          </p:cNvPr>
          <p:cNvSpPr/>
          <p:nvPr/>
        </p:nvSpPr>
        <p:spPr>
          <a:xfrm>
            <a:off x="2487927" y="5648377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2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xmlns="" id="{EB9ABA24-FD3E-3747-89B2-B339967478AA}"/>
              </a:ext>
            </a:extLst>
          </p:cNvPr>
          <p:cNvSpPr/>
          <p:nvPr/>
        </p:nvSpPr>
        <p:spPr>
          <a:xfrm>
            <a:off x="3740879" y="5639953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A928231-D95E-2047-94E6-3752FC0F068C}"/>
              </a:ext>
            </a:extLst>
          </p:cNvPr>
          <p:cNvSpPr txBox="1"/>
          <p:nvPr/>
        </p:nvSpPr>
        <p:spPr>
          <a:xfrm>
            <a:off x="865857" y="1900293"/>
            <a:ext cx="513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ICU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00EB71C-53F5-BD4C-B58C-0E3736FDF561}"/>
              </a:ext>
            </a:extLst>
          </p:cNvPr>
          <p:cNvSpPr txBox="1"/>
          <p:nvPr/>
        </p:nvSpPr>
        <p:spPr>
          <a:xfrm rot="16200000">
            <a:off x="348591" y="4016947"/>
            <a:ext cx="1564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999999"/>
                </a:solidFill>
              </a:rPr>
              <a:t>Direct PCR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5388784D-6F52-6F49-B5A8-701CBF3A83A1}"/>
              </a:ext>
            </a:extLst>
          </p:cNvPr>
          <p:cNvSpPr txBox="1"/>
          <p:nvPr/>
        </p:nvSpPr>
        <p:spPr>
          <a:xfrm rot="16200000">
            <a:off x="464265" y="3645381"/>
            <a:ext cx="2123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DCA137"/>
                </a:solidFill>
              </a:rPr>
              <a:t>Culture + PCR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509DC637-01A1-9749-86B1-95886FE6BB87}"/>
              </a:ext>
            </a:extLst>
          </p:cNvPr>
          <p:cNvSpPr txBox="1"/>
          <p:nvPr/>
        </p:nvSpPr>
        <p:spPr>
          <a:xfrm rot="16200000">
            <a:off x="1423289" y="4256647"/>
            <a:ext cx="1027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6EB2E4"/>
                </a:solidFill>
              </a:rPr>
              <a:t>PHE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8FCBE63C-6747-5644-B212-0F7C61459CD6}"/>
              </a:ext>
            </a:extLst>
          </p:cNvPr>
          <p:cNvSpPr/>
          <p:nvPr/>
        </p:nvSpPr>
        <p:spPr>
          <a:xfrm>
            <a:off x="5542498" y="6400411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GB" sz="1200" b="1" dirty="0">
                <a:solidFill>
                  <a:schemeClr val="bg1">
                    <a:lumMod val="50000"/>
                  </a:schemeClr>
                </a:solidFill>
              </a:rPr>
              <a:t>(Knight, GM et al., under review)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5C2747BD-BAF6-754D-8FD7-817D28C57E35}"/>
              </a:ext>
            </a:extLst>
          </p:cNvPr>
          <p:cNvSpPr/>
          <p:nvPr/>
        </p:nvSpPr>
        <p:spPr>
          <a:xfrm>
            <a:off x="5362116" y="2489218"/>
            <a:ext cx="323084" cy="399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4E5FBB0C-6D47-4446-B125-D12CAABCC60E}"/>
              </a:ext>
            </a:extLst>
          </p:cNvPr>
          <p:cNvSpPr txBox="1"/>
          <p:nvPr/>
        </p:nvSpPr>
        <p:spPr>
          <a:xfrm rot="16200000">
            <a:off x="-969671" y="3402329"/>
            <a:ext cx="235366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Days at risk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9308376A-F846-874E-A363-2388AD4DE793}"/>
              </a:ext>
            </a:extLst>
          </p:cNvPr>
          <p:cNvSpPr txBox="1"/>
          <p:nvPr/>
        </p:nvSpPr>
        <p:spPr>
          <a:xfrm rot="16200000">
            <a:off x="5405702" y="3195706"/>
            <a:ext cx="2353666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Cost per CP-CRE risk day averted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xmlns="" id="{12A3A059-9524-B349-8B78-0F8AB7C10DF0}"/>
              </a:ext>
            </a:extLst>
          </p:cNvPr>
          <p:cNvSpPr/>
          <p:nvPr/>
        </p:nvSpPr>
        <p:spPr>
          <a:xfrm>
            <a:off x="7433640" y="5639953"/>
            <a:ext cx="574988" cy="61818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1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xmlns="" id="{4189B1D0-22C8-C14F-9555-9DE30D6790F7}"/>
              </a:ext>
            </a:extLst>
          </p:cNvPr>
          <p:cNvSpPr/>
          <p:nvPr/>
        </p:nvSpPr>
        <p:spPr>
          <a:xfrm>
            <a:off x="9975592" y="5639953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4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xmlns="" id="{DDC90B3D-8C7B-8D43-8381-6904879338D7}"/>
              </a:ext>
            </a:extLst>
          </p:cNvPr>
          <p:cNvSpPr/>
          <p:nvPr/>
        </p:nvSpPr>
        <p:spPr>
          <a:xfrm>
            <a:off x="8255079" y="5648377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2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xmlns="" id="{C337127A-5B10-1E4E-B079-2FB0E55C7C3E}"/>
              </a:ext>
            </a:extLst>
          </p:cNvPr>
          <p:cNvSpPr/>
          <p:nvPr/>
        </p:nvSpPr>
        <p:spPr>
          <a:xfrm>
            <a:off x="9084309" y="5639953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5508152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F050EC5C-7013-424E-A131-BFA5F64EC6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4060"/>
          <a:stretch/>
        </p:blipFill>
        <p:spPr>
          <a:xfrm>
            <a:off x="248654" y="1806122"/>
            <a:ext cx="5916393" cy="382456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30E66386-ECA8-7740-AB81-1CB43CE752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9004" y="1806123"/>
            <a:ext cx="5362826" cy="38305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cxnSp>
        <p:nvCxnSpPr>
          <p:cNvPr id="7" name="Straight Arrow Connector 6"/>
          <p:cNvCxnSpPr>
            <a:cxnSpLocks/>
          </p:cNvCxnSpPr>
          <p:nvPr/>
        </p:nvCxnSpPr>
        <p:spPr>
          <a:xfrm flipH="1">
            <a:off x="2805830" y="1750670"/>
            <a:ext cx="455768" cy="705658"/>
          </a:xfrm>
          <a:prstGeom prst="straightConnector1">
            <a:avLst/>
          </a:prstGeom>
          <a:ln w="444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248078" y="1104339"/>
            <a:ext cx="20019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‘Direct PCR’ lowest # of risk days</a:t>
            </a:r>
          </a:p>
        </p:txBody>
      </p:sp>
      <p:cxnSp>
        <p:nvCxnSpPr>
          <p:cNvPr id="17" name="Straight Arrow Connector 16"/>
          <p:cNvCxnSpPr>
            <a:cxnSpLocks/>
            <a:stCxn id="18" idx="2"/>
          </p:cNvCxnSpPr>
          <p:nvPr/>
        </p:nvCxnSpPr>
        <p:spPr>
          <a:xfrm flipH="1">
            <a:off x="9371803" y="1869495"/>
            <a:ext cx="1090756" cy="2068441"/>
          </a:xfrm>
          <a:prstGeom prst="straightConnector1">
            <a:avLst/>
          </a:prstGeom>
          <a:ln w="444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999818" y="946165"/>
            <a:ext cx="29254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Under higher CP-CRE prevalence: </a:t>
            </a:r>
          </a:p>
          <a:p>
            <a:pPr algn="ctr"/>
            <a:r>
              <a:rPr lang="en-US" dirty="0"/>
              <a:t>similar</a:t>
            </a:r>
          </a:p>
        </p:txBody>
      </p:sp>
      <p:cxnSp>
        <p:nvCxnSpPr>
          <p:cNvPr id="20" name="Straight Arrow Connector 19"/>
          <p:cNvCxnSpPr>
            <a:cxnSpLocks/>
            <a:stCxn id="18" idx="2"/>
          </p:cNvCxnSpPr>
          <p:nvPr/>
        </p:nvCxnSpPr>
        <p:spPr>
          <a:xfrm flipH="1">
            <a:off x="10200659" y="1869495"/>
            <a:ext cx="261900" cy="2020842"/>
          </a:xfrm>
          <a:prstGeom prst="straightConnector1">
            <a:avLst/>
          </a:prstGeom>
          <a:ln w="444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xmlns="" id="{DF9FD978-6A22-C745-957B-284AF462EEB6}"/>
              </a:ext>
            </a:extLst>
          </p:cNvPr>
          <p:cNvSpPr/>
          <p:nvPr/>
        </p:nvSpPr>
        <p:spPr>
          <a:xfrm>
            <a:off x="1196552" y="5648377"/>
            <a:ext cx="574988" cy="61818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1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xmlns="" id="{187CE334-0CFF-7C4E-8163-51EC86A90191}"/>
              </a:ext>
            </a:extLst>
          </p:cNvPr>
          <p:cNvSpPr/>
          <p:nvPr/>
        </p:nvSpPr>
        <p:spPr>
          <a:xfrm>
            <a:off x="5057040" y="5639953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4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xmlns="" id="{58F15932-5010-424F-B9BD-C0BEF2102317}"/>
              </a:ext>
            </a:extLst>
          </p:cNvPr>
          <p:cNvSpPr/>
          <p:nvPr/>
        </p:nvSpPr>
        <p:spPr>
          <a:xfrm>
            <a:off x="2487927" y="5648377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2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xmlns="" id="{EB9ABA24-FD3E-3747-89B2-B339967478AA}"/>
              </a:ext>
            </a:extLst>
          </p:cNvPr>
          <p:cNvSpPr/>
          <p:nvPr/>
        </p:nvSpPr>
        <p:spPr>
          <a:xfrm>
            <a:off x="3740879" y="5639953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A928231-D95E-2047-94E6-3752FC0F068C}"/>
              </a:ext>
            </a:extLst>
          </p:cNvPr>
          <p:cNvSpPr txBox="1"/>
          <p:nvPr/>
        </p:nvSpPr>
        <p:spPr>
          <a:xfrm>
            <a:off x="865857" y="1900293"/>
            <a:ext cx="513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ICU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00EB71C-53F5-BD4C-B58C-0E3736FDF561}"/>
              </a:ext>
            </a:extLst>
          </p:cNvPr>
          <p:cNvSpPr txBox="1"/>
          <p:nvPr/>
        </p:nvSpPr>
        <p:spPr>
          <a:xfrm rot="16200000">
            <a:off x="348591" y="4016947"/>
            <a:ext cx="1564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999999"/>
                </a:solidFill>
              </a:rPr>
              <a:t>Direct PCR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5388784D-6F52-6F49-B5A8-701CBF3A83A1}"/>
              </a:ext>
            </a:extLst>
          </p:cNvPr>
          <p:cNvSpPr txBox="1"/>
          <p:nvPr/>
        </p:nvSpPr>
        <p:spPr>
          <a:xfrm rot="16200000">
            <a:off x="464265" y="3645381"/>
            <a:ext cx="2123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DCA137"/>
                </a:solidFill>
              </a:rPr>
              <a:t>Culture + PCR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509DC637-01A1-9749-86B1-95886FE6BB87}"/>
              </a:ext>
            </a:extLst>
          </p:cNvPr>
          <p:cNvSpPr txBox="1"/>
          <p:nvPr/>
        </p:nvSpPr>
        <p:spPr>
          <a:xfrm rot="16200000">
            <a:off x="1423289" y="4256647"/>
            <a:ext cx="1027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6EB2E4"/>
                </a:solidFill>
              </a:rPr>
              <a:t>PHE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8FCBE63C-6747-5644-B212-0F7C61459CD6}"/>
              </a:ext>
            </a:extLst>
          </p:cNvPr>
          <p:cNvSpPr/>
          <p:nvPr/>
        </p:nvSpPr>
        <p:spPr>
          <a:xfrm>
            <a:off x="5542498" y="6400411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GB" sz="1200" b="1" dirty="0">
                <a:solidFill>
                  <a:schemeClr val="bg1">
                    <a:lumMod val="50000"/>
                  </a:schemeClr>
                </a:solidFill>
              </a:rPr>
              <a:t>(Knight, GM et al., under review)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5C2747BD-BAF6-754D-8FD7-817D28C57E35}"/>
              </a:ext>
            </a:extLst>
          </p:cNvPr>
          <p:cNvSpPr/>
          <p:nvPr/>
        </p:nvSpPr>
        <p:spPr>
          <a:xfrm>
            <a:off x="5362116" y="2489218"/>
            <a:ext cx="323084" cy="399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4E5FBB0C-6D47-4446-B125-D12CAABCC60E}"/>
              </a:ext>
            </a:extLst>
          </p:cNvPr>
          <p:cNvSpPr txBox="1"/>
          <p:nvPr/>
        </p:nvSpPr>
        <p:spPr>
          <a:xfrm rot="16200000">
            <a:off x="-969671" y="3402329"/>
            <a:ext cx="235366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Days at risk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9308376A-F846-874E-A363-2388AD4DE793}"/>
              </a:ext>
            </a:extLst>
          </p:cNvPr>
          <p:cNvSpPr txBox="1"/>
          <p:nvPr/>
        </p:nvSpPr>
        <p:spPr>
          <a:xfrm rot="16200000">
            <a:off x="5405702" y="3195706"/>
            <a:ext cx="2353666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Cost per CP-CRE risk day averted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xmlns="" id="{12A3A059-9524-B349-8B78-0F8AB7C10DF0}"/>
              </a:ext>
            </a:extLst>
          </p:cNvPr>
          <p:cNvSpPr/>
          <p:nvPr/>
        </p:nvSpPr>
        <p:spPr>
          <a:xfrm>
            <a:off x="7433640" y="5639953"/>
            <a:ext cx="574988" cy="61818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1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xmlns="" id="{4189B1D0-22C8-C14F-9555-9DE30D6790F7}"/>
              </a:ext>
            </a:extLst>
          </p:cNvPr>
          <p:cNvSpPr/>
          <p:nvPr/>
        </p:nvSpPr>
        <p:spPr>
          <a:xfrm>
            <a:off x="9975592" y="5639953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4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xmlns="" id="{DDC90B3D-8C7B-8D43-8381-6904879338D7}"/>
              </a:ext>
            </a:extLst>
          </p:cNvPr>
          <p:cNvSpPr/>
          <p:nvPr/>
        </p:nvSpPr>
        <p:spPr>
          <a:xfrm>
            <a:off x="8255079" y="5648377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2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xmlns="" id="{C337127A-5B10-1E4E-B079-2FB0E55C7C3E}"/>
              </a:ext>
            </a:extLst>
          </p:cNvPr>
          <p:cNvSpPr/>
          <p:nvPr/>
        </p:nvSpPr>
        <p:spPr>
          <a:xfrm>
            <a:off x="9084309" y="5639953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409239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F050EC5C-7013-424E-A131-BFA5F64EC6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4060"/>
          <a:stretch/>
        </p:blipFill>
        <p:spPr>
          <a:xfrm>
            <a:off x="248654" y="1806122"/>
            <a:ext cx="5916393" cy="382456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30E66386-ECA8-7740-AB81-1CB43CE752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9004" y="1806123"/>
            <a:ext cx="5362826" cy="38305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cxnSp>
        <p:nvCxnSpPr>
          <p:cNvPr id="7" name="Straight Arrow Connector 6"/>
          <p:cNvCxnSpPr>
            <a:cxnSpLocks/>
          </p:cNvCxnSpPr>
          <p:nvPr/>
        </p:nvCxnSpPr>
        <p:spPr>
          <a:xfrm flipH="1">
            <a:off x="2805830" y="1750670"/>
            <a:ext cx="455768" cy="705658"/>
          </a:xfrm>
          <a:prstGeom prst="straightConnector1">
            <a:avLst/>
          </a:prstGeom>
          <a:ln w="444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248078" y="1104339"/>
            <a:ext cx="20019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‘Direct PCR’ lowest # of risk days</a:t>
            </a:r>
          </a:p>
        </p:txBody>
      </p:sp>
      <p:cxnSp>
        <p:nvCxnSpPr>
          <p:cNvPr id="17" name="Straight Arrow Connector 16"/>
          <p:cNvCxnSpPr>
            <a:cxnSpLocks/>
            <a:stCxn id="18" idx="2"/>
          </p:cNvCxnSpPr>
          <p:nvPr/>
        </p:nvCxnSpPr>
        <p:spPr>
          <a:xfrm flipH="1">
            <a:off x="9371803" y="1869495"/>
            <a:ext cx="1090756" cy="2068441"/>
          </a:xfrm>
          <a:prstGeom prst="straightConnector1">
            <a:avLst/>
          </a:prstGeom>
          <a:ln w="444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999818" y="946165"/>
            <a:ext cx="29254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Under higher CP-CRE prevalence: </a:t>
            </a:r>
          </a:p>
          <a:p>
            <a:pPr algn="ctr"/>
            <a:r>
              <a:rPr lang="en-US" dirty="0"/>
              <a:t>similar</a:t>
            </a:r>
          </a:p>
        </p:txBody>
      </p:sp>
      <p:cxnSp>
        <p:nvCxnSpPr>
          <p:cNvPr id="20" name="Straight Arrow Connector 19"/>
          <p:cNvCxnSpPr>
            <a:cxnSpLocks/>
            <a:stCxn id="18" idx="2"/>
          </p:cNvCxnSpPr>
          <p:nvPr/>
        </p:nvCxnSpPr>
        <p:spPr>
          <a:xfrm flipH="1">
            <a:off x="10200659" y="1869495"/>
            <a:ext cx="261900" cy="2020842"/>
          </a:xfrm>
          <a:prstGeom prst="straightConnector1">
            <a:avLst/>
          </a:prstGeom>
          <a:ln w="444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7687808" y="1550881"/>
            <a:ext cx="308200" cy="1997423"/>
          </a:xfrm>
          <a:prstGeom prst="straightConnector1">
            <a:avLst/>
          </a:prstGeom>
          <a:ln w="444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489004" y="633677"/>
            <a:ext cx="28907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Under current CP-CRE prevalence: </a:t>
            </a:r>
          </a:p>
          <a:p>
            <a:pPr algn="ctr"/>
            <a:r>
              <a:rPr lang="en-US" dirty="0"/>
              <a:t>Lowest for ‘Culture + PCR’</a:t>
            </a:r>
          </a:p>
        </p:txBody>
      </p:sp>
      <p:cxnSp>
        <p:nvCxnSpPr>
          <p:cNvPr id="25" name="Straight Arrow Connector 24"/>
          <p:cNvCxnSpPr>
            <a:cxnSpLocks/>
          </p:cNvCxnSpPr>
          <p:nvPr/>
        </p:nvCxnSpPr>
        <p:spPr>
          <a:xfrm>
            <a:off x="7997997" y="1570464"/>
            <a:ext cx="544576" cy="1977840"/>
          </a:xfrm>
          <a:prstGeom prst="straightConnector1">
            <a:avLst/>
          </a:prstGeom>
          <a:ln w="444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xmlns="" id="{DF9FD978-6A22-C745-957B-284AF462EEB6}"/>
              </a:ext>
            </a:extLst>
          </p:cNvPr>
          <p:cNvSpPr/>
          <p:nvPr/>
        </p:nvSpPr>
        <p:spPr>
          <a:xfrm>
            <a:off x="1196552" y="5648377"/>
            <a:ext cx="574988" cy="61818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1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xmlns="" id="{187CE334-0CFF-7C4E-8163-51EC86A90191}"/>
              </a:ext>
            </a:extLst>
          </p:cNvPr>
          <p:cNvSpPr/>
          <p:nvPr/>
        </p:nvSpPr>
        <p:spPr>
          <a:xfrm>
            <a:off x="5057040" y="5639953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4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xmlns="" id="{58F15932-5010-424F-B9BD-C0BEF2102317}"/>
              </a:ext>
            </a:extLst>
          </p:cNvPr>
          <p:cNvSpPr/>
          <p:nvPr/>
        </p:nvSpPr>
        <p:spPr>
          <a:xfrm>
            <a:off x="2487927" y="5648377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2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xmlns="" id="{EB9ABA24-FD3E-3747-89B2-B339967478AA}"/>
              </a:ext>
            </a:extLst>
          </p:cNvPr>
          <p:cNvSpPr/>
          <p:nvPr/>
        </p:nvSpPr>
        <p:spPr>
          <a:xfrm>
            <a:off x="3740879" y="5639953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A928231-D95E-2047-94E6-3752FC0F068C}"/>
              </a:ext>
            </a:extLst>
          </p:cNvPr>
          <p:cNvSpPr txBox="1"/>
          <p:nvPr/>
        </p:nvSpPr>
        <p:spPr>
          <a:xfrm>
            <a:off x="865857" y="1900293"/>
            <a:ext cx="513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ICU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00EB71C-53F5-BD4C-B58C-0E3736FDF561}"/>
              </a:ext>
            </a:extLst>
          </p:cNvPr>
          <p:cNvSpPr txBox="1"/>
          <p:nvPr/>
        </p:nvSpPr>
        <p:spPr>
          <a:xfrm rot="16200000">
            <a:off x="348591" y="4016947"/>
            <a:ext cx="1564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999999"/>
                </a:solidFill>
              </a:rPr>
              <a:t>Direct PCR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5388784D-6F52-6F49-B5A8-701CBF3A83A1}"/>
              </a:ext>
            </a:extLst>
          </p:cNvPr>
          <p:cNvSpPr txBox="1"/>
          <p:nvPr/>
        </p:nvSpPr>
        <p:spPr>
          <a:xfrm rot="16200000">
            <a:off x="464265" y="3645381"/>
            <a:ext cx="2123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DCA137"/>
                </a:solidFill>
              </a:rPr>
              <a:t>Culture + PCR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509DC637-01A1-9749-86B1-95886FE6BB87}"/>
              </a:ext>
            </a:extLst>
          </p:cNvPr>
          <p:cNvSpPr txBox="1"/>
          <p:nvPr/>
        </p:nvSpPr>
        <p:spPr>
          <a:xfrm rot="16200000">
            <a:off x="1423289" y="4256647"/>
            <a:ext cx="1027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6EB2E4"/>
                </a:solidFill>
              </a:rPr>
              <a:t>PHE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8FCBE63C-6747-5644-B212-0F7C61459CD6}"/>
              </a:ext>
            </a:extLst>
          </p:cNvPr>
          <p:cNvSpPr/>
          <p:nvPr/>
        </p:nvSpPr>
        <p:spPr>
          <a:xfrm>
            <a:off x="5542498" y="6400411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GB" sz="1200" b="1" dirty="0">
                <a:solidFill>
                  <a:schemeClr val="bg1">
                    <a:lumMod val="50000"/>
                  </a:schemeClr>
                </a:solidFill>
              </a:rPr>
              <a:t>(Knight, GM et al., under review)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5C2747BD-BAF6-754D-8FD7-817D28C57E35}"/>
              </a:ext>
            </a:extLst>
          </p:cNvPr>
          <p:cNvSpPr/>
          <p:nvPr/>
        </p:nvSpPr>
        <p:spPr>
          <a:xfrm>
            <a:off x="5362116" y="2489218"/>
            <a:ext cx="323084" cy="399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4E5FBB0C-6D47-4446-B125-D12CAABCC60E}"/>
              </a:ext>
            </a:extLst>
          </p:cNvPr>
          <p:cNvSpPr txBox="1"/>
          <p:nvPr/>
        </p:nvSpPr>
        <p:spPr>
          <a:xfrm rot="16200000">
            <a:off x="-969671" y="3402329"/>
            <a:ext cx="235366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Days at risk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9308376A-F846-874E-A363-2388AD4DE793}"/>
              </a:ext>
            </a:extLst>
          </p:cNvPr>
          <p:cNvSpPr txBox="1"/>
          <p:nvPr/>
        </p:nvSpPr>
        <p:spPr>
          <a:xfrm rot="16200000">
            <a:off x="5405702" y="3195706"/>
            <a:ext cx="2353666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Cost per CP-CRE risk day averted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xmlns="" id="{12A3A059-9524-B349-8B78-0F8AB7C10DF0}"/>
              </a:ext>
            </a:extLst>
          </p:cNvPr>
          <p:cNvSpPr/>
          <p:nvPr/>
        </p:nvSpPr>
        <p:spPr>
          <a:xfrm>
            <a:off x="7433640" y="5639953"/>
            <a:ext cx="574988" cy="61818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1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xmlns="" id="{4189B1D0-22C8-C14F-9555-9DE30D6790F7}"/>
              </a:ext>
            </a:extLst>
          </p:cNvPr>
          <p:cNvSpPr/>
          <p:nvPr/>
        </p:nvSpPr>
        <p:spPr>
          <a:xfrm>
            <a:off x="9975592" y="5639953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4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xmlns="" id="{DDC90B3D-8C7B-8D43-8381-6904879338D7}"/>
              </a:ext>
            </a:extLst>
          </p:cNvPr>
          <p:cNvSpPr/>
          <p:nvPr/>
        </p:nvSpPr>
        <p:spPr>
          <a:xfrm>
            <a:off x="8255079" y="5648377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2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xmlns="" id="{C337127A-5B10-1E4E-B079-2FB0E55C7C3E}"/>
              </a:ext>
            </a:extLst>
          </p:cNvPr>
          <p:cNvSpPr/>
          <p:nvPr/>
        </p:nvSpPr>
        <p:spPr>
          <a:xfrm>
            <a:off x="9084309" y="5639953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3053384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F050EC5C-7013-424E-A131-BFA5F64EC6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4060"/>
          <a:stretch/>
        </p:blipFill>
        <p:spPr>
          <a:xfrm>
            <a:off x="248654" y="1806122"/>
            <a:ext cx="5916393" cy="382456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30E66386-ECA8-7740-AB81-1CB43CE752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9004" y="1806123"/>
            <a:ext cx="5362826" cy="38305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cxnSp>
        <p:nvCxnSpPr>
          <p:cNvPr id="7" name="Straight Arrow Connector 6"/>
          <p:cNvCxnSpPr>
            <a:cxnSpLocks/>
          </p:cNvCxnSpPr>
          <p:nvPr/>
        </p:nvCxnSpPr>
        <p:spPr>
          <a:xfrm flipH="1">
            <a:off x="2805830" y="1750670"/>
            <a:ext cx="455768" cy="705658"/>
          </a:xfrm>
          <a:prstGeom prst="straightConnector1">
            <a:avLst/>
          </a:prstGeom>
          <a:ln w="444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248078" y="1104339"/>
            <a:ext cx="20019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‘Direct PCR’ lowest # of risk days</a:t>
            </a:r>
          </a:p>
        </p:txBody>
      </p:sp>
      <p:cxnSp>
        <p:nvCxnSpPr>
          <p:cNvPr id="17" name="Straight Arrow Connector 16"/>
          <p:cNvCxnSpPr>
            <a:cxnSpLocks/>
            <a:stCxn id="18" idx="2"/>
          </p:cNvCxnSpPr>
          <p:nvPr/>
        </p:nvCxnSpPr>
        <p:spPr>
          <a:xfrm flipH="1">
            <a:off x="9371803" y="1869495"/>
            <a:ext cx="1090756" cy="2068441"/>
          </a:xfrm>
          <a:prstGeom prst="straightConnector1">
            <a:avLst/>
          </a:prstGeom>
          <a:ln w="444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999818" y="946165"/>
            <a:ext cx="29254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Under higher CP-CRE prevalence: </a:t>
            </a:r>
          </a:p>
          <a:p>
            <a:pPr algn="ctr"/>
            <a:r>
              <a:rPr lang="en-US" dirty="0"/>
              <a:t>similar</a:t>
            </a:r>
          </a:p>
        </p:txBody>
      </p:sp>
      <p:cxnSp>
        <p:nvCxnSpPr>
          <p:cNvPr id="20" name="Straight Arrow Connector 19"/>
          <p:cNvCxnSpPr>
            <a:cxnSpLocks/>
            <a:stCxn id="18" idx="2"/>
          </p:cNvCxnSpPr>
          <p:nvPr/>
        </p:nvCxnSpPr>
        <p:spPr>
          <a:xfrm flipH="1">
            <a:off x="10200659" y="1869495"/>
            <a:ext cx="261900" cy="2020842"/>
          </a:xfrm>
          <a:prstGeom prst="straightConnector1">
            <a:avLst/>
          </a:prstGeom>
          <a:ln w="444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7687808" y="1550881"/>
            <a:ext cx="308200" cy="1997423"/>
          </a:xfrm>
          <a:prstGeom prst="straightConnector1">
            <a:avLst/>
          </a:prstGeom>
          <a:ln w="444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489004" y="633677"/>
            <a:ext cx="28907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Under current CP-CRE prevalence: </a:t>
            </a:r>
          </a:p>
          <a:p>
            <a:pPr algn="ctr"/>
            <a:r>
              <a:rPr lang="en-US" dirty="0"/>
              <a:t>Lowest for ‘Culture + PCR’</a:t>
            </a:r>
          </a:p>
        </p:txBody>
      </p:sp>
      <p:cxnSp>
        <p:nvCxnSpPr>
          <p:cNvPr id="25" name="Straight Arrow Connector 24"/>
          <p:cNvCxnSpPr>
            <a:cxnSpLocks/>
          </p:cNvCxnSpPr>
          <p:nvPr/>
        </p:nvCxnSpPr>
        <p:spPr>
          <a:xfrm>
            <a:off x="7997997" y="1570464"/>
            <a:ext cx="544576" cy="1977840"/>
          </a:xfrm>
          <a:prstGeom prst="straightConnector1">
            <a:avLst/>
          </a:prstGeom>
          <a:ln w="444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xmlns="" id="{DF9FD978-6A22-C745-957B-284AF462EEB6}"/>
              </a:ext>
            </a:extLst>
          </p:cNvPr>
          <p:cNvSpPr/>
          <p:nvPr/>
        </p:nvSpPr>
        <p:spPr>
          <a:xfrm>
            <a:off x="1196552" y="5648377"/>
            <a:ext cx="574988" cy="61818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1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xmlns="" id="{187CE334-0CFF-7C4E-8163-51EC86A90191}"/>
              </a:ext>
            </a:extLst>
          </p:cNvPr>
          <p:cNvSpPr/>
          <p:nvPr/>
        </p:nvSpPr>
        <p:spPr>
          <a:xfrm>
            <a:off x="5057040" y="5639953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4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xmlns="" id="{58F15932-5010-424F-B9BD-C0BEF2102317}"/>
              </a:ext>
            </a:extLst>
          </p:cNvPr>
          <p:cNvSpPr/>
          <p:nvPr/>
        </p:nvSpPr>
        <p:spPr>
          <a:xfrm>
            <a:off x="2487927" y="5648377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2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xmlns="" id="{EB9ABA24-FD3E-3747-89B2-B339967478AA}"/>
              </a:ext>
            </a:extLst>
          </p:cNvPr>
          <p:cNvSpPr/>
          <p:nvPr/>
        </p:nvSpPr>
        <p:spPr>
          <a:xfrm>
            <a:off x="3740879" y="5639953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A928231-D95E-2047-94E6-3752FC0F068C}"/>
              </a:ext>
            </a:extLst>
          </p:cNvPr>
          <p:cNvSpPr txBox="1"/>
          <p:nvPr/>
        </p:nvSpPr>
        <p:spPr>
          <a:xfrm>
            <a:off x="865857" y="1900293"/>
            <a:ext cx="513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ICU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00EB71C-53F5-BD4C-B58C-0E3736FDF561}"/>
              </a:ext>
            </a:extLst>
          </p:cNvPr>
          <p:cNvSpPr txBox="1"/>
          <p:nvPr/>
        </p:nvSpPr>
        <p:spPr>
          <a:xfrm rot="16200000">
            <a:off x="348591" y="4016947"/>
            <a:ext cx="1564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999999"/>
                </a:solidFill>
              </a:rPr>
              <a:t>Direct PCR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5388784D-6F52-6F49-B5A8-701CBF3A83A1}"/>
              </a:ext>
            </a:extLst>
          </p:cNvPr>
          <p:cNvSpPr txBox="1"/>
          <p:nvPr/>
        </p:nvSpPr>
        <p:spPr>
          <a:xfrm rot="16200000">
            <a:off x="464265" y="3645381"/>
            <a:ext cx="2123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DCA137"/>
                </a:solidFill>
              </a:rPr>
              <a:t>Culture + PCR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509DC637-01A1-9749-86B1-95886FE6BB87}"/>
              </a:ext>
            </a:extLst>
          </p:cNvPr>
          <p:cNvSpPr txBox="1"/>
          <p:nvPr/>
        </p:nvSpPr>
        <p:spPr>
          <a:xfrm rot="16200000">
            <a:off x="1423289" y="4256647"/>
            <a:ext cx="1027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6EB2E4"/>
                </a:solidFill>
              </a:rPr>
              <a:t>PHE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8FCBE63C-6747-5644-B212-0F7C61459CD6}"/>
              </a:ext>
            </a:extLst>
          </p:cNvPr>
          <p:cNvSpPr/>
          <p:nvPr/>
        </p:nvSpPr>
        <p:spPr>
          <a:xfrm>
            <a:off x="5542498" y="6400411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GB" sz="1200" b="1" dirty="0">
                <a:solidFill>
                  <a:schemeClr val="bg1">
                    <a:lumMod val="50000"/>
                  </a:schemeClr>
                </a:solidFill>
              </a:rPr>
              <a:t>(Knight, GM et al., under review)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5C2747BD-BAF6-754D-8FD7-817D28C57E35}"/>
              </a:ext>
            </a:extLst>
          </p:cNvPr>
          <p:cNvSpPr/>
          <p:nvPr/>
        </p:nvSpPr>
        <p:spPr>
          <a:xfrm>
            <a:off x="5362116" y="2489218"/>
            <a:ext cx="323084" cy="399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4E5FBB0C-6D47-4446-B125-D12CAABCC60E}"/>
              </a:ext>
            </a:extLst>
          </p:cNvPr>
          <p:cNvSpPr txBox="1"/>
          <p:nvPr/>
        </p:nvSpPr>
        <p:spPr>
          <a:xfrm rot="16200000">
            <a:off x="-969671" y="3402329"/>
            <a:ext cx="235366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Days at risk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9308376A-F846-874E-A363-2388AD4DE793}"/>
              </a:ext>
            </a:extLst>
          </p:cNvPr>
          <p:cNvSpPr txBox="1"/>
          <p:nvPr/>
        </p:nvSpPr>
        <p:spPr>
          <a:xfrm rot="16200000">
            <a:off x="5405702" y="3195706"/>
            <a:ext cx="2353666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Cost per CP-CRE risk day averted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xmlns="" id="{12A3A059-9524-B349-8B78-0F8AB7C10DF0}"/>
              </a:ext>
            </a:extLst>
          </p:cNvPr>
          <p:cNvSpPr/>
          <p:nvPr/>
        </p:nvSpPr>
        <p:spPr>
          <a:xfrm>
            <a:off x="7433640" y="5639953"/>
            <a:ext cx="574988" cy="61818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1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xmlns="" id="{4189B1D0-22C8-C14F-9555-9DE30D6790F7}"/>
              </a:ext>
            </a:extLst>
          </p:cNvPr>
          <p:cNvSpPr/>
          <p:nvPr/>
        </p:nvSpPr>
        <p:spPr>
          <a:xfrm>
            <a:off x="9975592" y="5639953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4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xmlns="" id="{DDC90B3D-8C7B-8D43-8381-6904879338D7}"/>
              </a:ext>
            </a:extLst>
          </p:cNvPr>
          <p:cNvSpPr/>
          <p:nvPr/>
        </p:nvSpPr>
        <p:spPr>
          <a:xfrm>
            <a:off x="8255079" y="5648377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2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xmlns="" id="{C337127A-5B10-1E4E-B079-2FB0E55C7C3E}"/>
              </a:ext>
            </a:extLst>
          </p:cNvPr>
          <p:cNvSpPr/>
          <p:nvPr/>
        </p:nvSpPr>
        <p:spPr>
          <a:xfrm>
            <a:off x="9084309" y="5639953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3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B20215B8-F4F0-9D47-A910-A313A615B3AA}"/>
              </a:ext>
            </a:extLst>
          </p:cNvPr>
          <p:cNvSpPr txBox="1"/>
          <p:nvPr/>
        </p:nvSpPr>
        <p:spPr>
          <a:xfrm>
            <a:off x="3206850" y="96163"/>
            <a:ext cx="64211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Sensitivity: trend of results same for vascular / hematology / renal</a:t>
            </a:r>
          </a:p>
        </p:txBody>
      </p:sp>
    </p:spTree>
    <p:extLst>
      <p:ext uri="{BB962C8B-B14F-4D97-AF65-F5344CB8AC3E}">
        <p14:creationId xmlns:p14="http://schemas.microsoft.com/office/powerpoint/2010/main" val="33379037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567D76-811E-894A-8404-522E7F262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pic>
        <p:nvPicPr>
          <p:cNvPr id="3074" name="Picture 2" descr="Image result for thumbs up">
            <a:extLst>
              <a:ext uri="{FF2B5EF4-FFF2-40B4-BE49-F238E27FC236}">
                <a16:creationId xmlns:a16="http://schemas.microsoft.com/office/drawing/2014/main" xmlns="" id="{908E919E-4F9F-E644-8D9C-5F99D3CB7F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448" y="1244961"/>
            <a:ext cx="1235305" cy="1410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BC7A906B-EC4B-3747-AF86-BFD014C8B3A3}"/>
              </a:ext>
            </a:extLst>
          </p:cNvPr>
          <p:cNvSpPr/>
          <p:nvPr/>
        </p:nvSpPr>
        <p:spPr>
          <a:xfrm>
            <a:off x="1383833" y="1349823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>
                <a:solidFill>
                  <a:srgbClr val="4EABE9"/>
                </a:solidFill>
              </a:rPr>
              <a:t>Link to data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673A47D0-52F9-7848-AB22-B796FCCC4735}"/>
              </a:ext>
            </a:extLst>
          </p:cNvPr>
          <p:cNvSpPr/>
          <p:nvPr/>
        </p:nvSpPr>
        <p:spPr>
          <a:xfrm>
            <a:off x="1730436" y="1959581"/>
            <a:ext cx="89021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E26E39"/>
                </a:solidFill>
              </a:rPr>
              <a:t>Missing complexity: transmission / heterogeneity / implementation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xmlns="" id="{FA83D5D2-E791-8F4E-BE31-AAFB9E58DB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700" y="1498600"/>
            <a:ext cx="10978345" cy="4818063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33696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567D76-811E-894A-8404-522E7F262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A5D59FF-23C4-DD48-ADDB-53C944923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700" y="1855867"/>
            <a:ext cx="11531600" cy="4015878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“Fast and expensive” too costly, unless higher prevalence</a:t>
            </a:r>
          </a:p>
          <a:p>
            <a:r>
              <a:rPr lang="en-US" dirty="0"/>
              <a:t>“Cheap and slow” best for ICHNT now </a:t>
            </a:r>
          </a:p>
          <a:p>
            <a:r>
              <a:rPr lang="en-US" dirty="0"/>
              <a:t>Next steps: PCR after first culture?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074" name="Picture 2" descr="Image result for thumbs up">
            <a:extLst>
              <a:ext uri="{FF2B5EF4-FFF2-40B4-BE49-F238E27FC236}">
                <a16:creationId xmlns:a16="http://schemas.microsoft.com/office/drawing/2014/main" xmlns="" id="{908E919E-4F9F-E644-8D9C-5F99D3CB7F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448" y="1244961"/>
            <a:ext cx="1235305" cy="1410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BC7A906B-EC4B-3747-AF86-BFD014C8B3A3}"/>
              </a:ext>
            </a:extLst>
          </p:cNvPr>
          <p:cNvSpPr/>
          <p:nvPr/>
        </p:nvSpPr>
        <p:spPr>
          <a:xfrm>
            <a:off x="1383833" y="1349823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>
                <a:solidFill>
                  <a:srgbClr val="4EABE9"/>
                </a:solidFill>
              </a:rPr>
              <a:t>Link to data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673A47D0-52F9-7848-AB22-B796FCCC4735}"/>
              </a:ext>
            </a:extLst>
          </p:cNvPr>
          <p:cNvSpPr/>
          <p:nvPr/>
        </p:nvSpPr>
        <p:spPr>
          <a:xfrm>
            <a:off x="1730436" y="1959581"/>
            <a:ext cx="89021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E26E39"/>
                </a:solidFill>
              </a:rPr>
              <a:t>Missing complexity: transmission / heterogeneity /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22405637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567D76-811E-894A-8404-522E7F262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A5D59FF-23C4-DD48-ADDB-53C944923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700" y="1855867"/>
            <a:ext cx="11531600" cy="4015878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“Fast and expensive” too costly, unless higher prevalence</a:t>
            </a:r>
          </a:p>
          <a:p>
            <a:r>
              <a:rPr lang="en-US" dirty="0"/>
              <a:t>“Cheap and slow” best for ICHNT now </a:t>
            </a:r>
          </a:p>
          <a:p>
            <a:r>
              <a:rPr lang="en-US" dirty="0"/>
              <a:t>Next steps: PCR after first culture?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9F6E368-B8BC-3D44-AF65-1C9340CA5B7B}"/>
              </a:ext>
            </a:extLst>
          </p:cNvPr>
          <p:cNvSpPr txBox="1"/>
          <p:nvPr/>
        </p:nvSpPr>
        <p:spPr>
          <a:xfrm>
            <a:off x="8973880" y="329068"/>
            <a:ext cx="2858190" cy="1200329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merican Typewriter" panose="02090604020004020304" pitchFamily="18" charset="77"/>
              </a:rPr>
              <a:t>Model available </a:t>
            </a:r>
          </a:p>
          <a:p>
            <a:pPr algn="ctr"/>
            <a:r>
              <a:rPr lang="en-US" dirty="0">
                <a:latin typeface="American Typewriter" panose="02090604020004020304" pitchFamily="18" charset="77"/>
              </a:rPr>
              <a:t>Inputs required: prevalence / length of stay / ward size / costs</a:t>
            </a:r>
          </a:p>
        </p:txBody>
      </p:sp>
      <p:pic>
        <p:nvPicPr>
          <p:cNvPr id="3074" name="Picture 2" descr="Image result for thumbs up">
            <a:extLst>
              <a:ext uri="{FF2B5EF4-FFF2-40B4-BE49-F238E27FC236}">
                <a16:creationId xmlns:a16="http://schemas.microsoft.com/office/drawing/2014/main" xmlns="" id="{908E919E-4F9F-E644-8D9C-5F99D3CB7F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448" y="1244961"/>
            <a:ext cx="1235305" cy="1410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BC7A906B-EC4B-3747-AF86-BFD014C8B3A3}"/>
              </a:ext>
            </a:extLst>
          </p:cNvPr>
          <p:cNvSpPr/>
          <p:nvPr/>
        </p:nvSpPr>
        <p:spPr>
          <a:xfrm>
            <a:off x="1383833" y="1349823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>
                <a:solidFill>
                  <a:srgbClr val="4EABE9"/>
                </a:solidFill>
              </a:rPr>
              <a:t>Link to data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673A47D0-52F9-7848-AB22-B796FCCC4735}"/>
              </a:ext>
            </a:extLst>
          </p:cNvPr>
          <p:cNvSpPr/>
          <p:nvPr/>
        </p:nvSpPr>
        <p:spPr>
          <a:xfrm>
            <a:off x="1730436" y="1959581"/>
            <a:ext cx="89021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E26E39"/>
                </a:solidFill>
              </a:rPr>
              <a:t>Missing complexity: transmission / heterogeneity /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11042046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567D76-811E-894A-8404-522E7F262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A5D59FF-23C4-DD48-ADDB-53C944923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700" y="1855867"/>
            <a:ext cx="11531600" cy="4015878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“Fast and expensive” too costly, unless higher prevalence</a:t>
            </a:r>
          </a:p>
          <a:p>
            <a:r>
              <a:rPr lang="en-US" dirty="0"/>
              <a:t>“Cheap and slow” best for ICHNT now </a:t>
            </a:r>
          </a:p>
          <a:p>
            <a:r>
              <a:rPr lang="en-US" dirty="0"/>
              <a:t>Next steps: PCR after first culture?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9F6E368-B8BC-3D44-AF65-1C9340CA5B7B}"/>
              </a:ext>
            </a:extLst>
          </p:cNvPr>
          <p:cNvSpPr txBox="1"/>
          <p:nvPr/>
        </p:nvSpPr>
        <p:spPr>
          <a:xfrm>
            <a:off x="8973880" y="329068"/>
            <a:ext cx="2858190" cy="1200329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merican Typewriter" panose="02090604020004020304" pitchFamily="18" charset="77"/>
              </a:rPr>
              <a:t>Model available </a:t>
            </a:r>
          </a:p>
          <a:p>
            <a:pPr algn="ctr"/>
            <a:r>
              <a:rPr lang="en-US" dirty="0">
                <a:latin typeface="American Typewriter" panose="02090604020004020304" pitchFamily="18" charset="77"/>
              </a:rPr>
              <a:t>Inputs required: prevalence / length of stay / ward size / costs</a:t>
            </a:r>
          </a:p>
        </p:txBody>
      </p:sp>
      <p:pic>
        <p:nvPicPr>
          <p:cNvPr id="3074" name="Picture 2" descr="Image result for thumbs up">
            <a:extLst>
              <a:ext uri="{FF2B5EF4-FFF2-40B4-BE49-F238E27FC236}">
                <a16:creationId xmlns:a16="http://schemas.microsoft.com/office/drawing/2014/main" xmlns="" id="{908E919E-4F9F-E644-8D9C-5F99D3CB7F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448" y="1244961"/>
            <a:ext cx="1235305" cy="1410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BC7A906B-EC4B-3747-AF86-BFD014C8B3A3}"/>
              </a:ext>
            </a:extLst>
          </p:cNvPr>
          <p:cNvSpPr/>
          <p:nvPr/>
        </p:nvSpPr>
        <p:spPr>
          <a:xfrm>
            <a:off x="1383833" y="1349823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>
                <a:solidFill>
                  <a:srgbClr val="4EABE9"/>
                </a:solidFill>
              </a:rPr>
              <a:t>Link to data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673A47D0-52F9-7848-AB22-B796FCCC4735}"/>
              </a:ext>
            </a:extLst>
          </p:cNvPr>
          <p:cNvSpPr/>
          <p:nvPr/>
        </p:nvSpPr>
        <p:spPr>
          <a:xfrm>
            <a:off x="1730436" y="1959581"/>
            <a:ext cx="89021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E26E39"/>
                </a:solidFill>
              </a:rPr>
              <a:t>Missing complexity: transmission / heterogeneity / implementation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23D49259-4857-2744-8743-37E60698470C}"/>
              </a:ext>
            </a:extLst>
          </p:cNvPr>
          <p:cNvSpPr txBox="1"/>
          <p:nvPr/>
        </p:nvSpPr>
        <p:spPr>
          <a:xfrm>
            <a:off x="9182100" y="3151119"/>
            <a:ext cx="2649969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i="1" dirty="0"/>
              <a:t>X-AMR</a:t>
            </a:r>
          </a:p>
          <a:p>
            <a:pPr algn="ctr"/>
            <a:r>
              <a:rPr lang="en-GB" b="1" dirty="0"/>
              <a:t>New cross-disciplinary pop-up journal from Microbiology society </a:t>
            </a:r>
          </a:p>
        </p:txBody>
      </p:sp>
    </p:spTree>
    <p:extLst>
      <p:ext uri="{BB962C8B-B14F-4D97-AF65-F5344CB8AC3E}">
        <p14:creationId xmlns:p14="http://schemas.microsoft.com/office/powerpoint/2010/main" val="16365456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567D76-811E-894A-8404-522E7F262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A5D59FF-23C4-DD48-ADDB-53C944923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700" y="1855867"/>
            <a:ext cx="11531600" cy="4015878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“Fast and expensive” too costly, unless higher prevalence</a:t>
            </a:r>
          </a:p>
          <a:p>
            <a:r>
              <a:rPr lang="en-US" dirty="0"/>
              <a:t>“Cheap and slow” best for ICHNT now </a:t>
            </a:r>
          </a:p>
          <a:p>
            <a:r>
              <a:rPr lang="en-US" dirty="0"/>
              <a:t>Next steps: PCR after first culture?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C59818E-DE7E-FF43-919C-A76F9E2277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3036" y="5618982"/>
            <a:ext cx="1909927" cy="9164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659FB622-CD14-374F-AF43-6E6956D674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4348" y="6091195"/>
            <a:ext cx="1281193" cy="444272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6600EB73-B1E0-F544-81EE-BB2A7C6BFE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448" y="5944297"/>
            <a:ext cx="2193103" cy="57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790D1AF-89DB-6F4D-A674-0199C1A3FD43}"/>
              </a:ext>
            </a:extLst>
          </p:cNvPr>
          <p:cNvSpPr/>
          <p:nvPr/>
        </p:nvSpPr>
        <p:spPr>
          <a:xfrm>
            <a:off x="4155541" y="6159784"/>
            <a:ext cx="55574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rgbClr val="040404"/>
                </a:solidFill>
                <a:ea typeface="Calibri" charset="0"/>
                <a:cs typeface="Calibri" charset="0"/>
                <a:hlinkClick r:id="rId6"/>
              </a:rPr>
              <a:t>gwen.knight@lshtm.ac.uk</a:t>
            </a:r>
            <a:endParaRPr lang="en-US" dirty="0">
              <a:solidFill>
                <a:srgbClr val="040404"/>
              </a:solidFill>
              <a:ea typeface="Calibri" charset="0"/>
              <a:cs typeface="Calibri" charset="0"/>
            </a:endParaRPr>
          </a:p>
        </p:txBody>
      </p:sp>
      <p:pic>
        <p:nvPicPr>
          <p:cNvPr id="10" name="Picture 10" descr="mage result for mrc">
            <a:extLst>
              <a:ext uri="{FF2B5EF4-FFF2-40B4-BE49-F238E27FC236}">
                <a16:creationId xmlns:a16="http://schemas.microsoft.com/office/drawing/2014/main" xmlns="" id="{74C33E0D-4D8F-074F-AD2A-1AFF0E08A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1146" y="4961102"/>
            <a:ext cx="1130815" cy="496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9F6E368-B8BC-3D44-AF65-1C9340CA5B7B}"/>
              </a:ext>
            </a:extLst>
          </p:cNvPr>
          <p:cNvSpPr txBox="1"/>
          <p:nvPr/>
        </p:nvSpPr>
        <p:spPr>
          <a:xfrm>
            <a:off x="8973880" y="329068"/>
            <a:ext cx="2858190" cy="1200329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merican Typewriter" panose="02090604020004020304" pitchFamily="18" charset="77"/>
              </a:rPr>
              <a:t>Model available </a:t>
            </a:r>
          </a:p>
          <a:p>
            <a:pPr algn="ctr"/>
            <a:r>
              <a:rPr lang="en-US" dirty="0">
                <a:latin typeface="American Typewriter" panose="02090604020004020304" pitchFamily="18" charset="77"/>
              </a:rPr>
              <a:t>Inputs required: prevalence / length of stay / ward size / costs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D52D3149-568E-DD4C-9DC2-00DBCA88E2ED}"/>
              </a:ext>
            </a:extLst>
          </p:cNvPr>
          <p:cNvSpPr/>
          <p:nvPr/>
        </p:nvSpPr>
        <p:spPr>
          <a:xfrm>
            <a:off x="326017" y="4556172"/>
            <a:ext cx="97472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/>
              <a:t>Thanks to: </a:t>
            </a:r>
          </a:p>
          <a:p>
            <a:r>
              <a:rPr lang="en-US" dirty="0"/>
              <a:t>	- </a:t>
            </a:r>
            <a:r>
              <a:rPr lang="en-GB" i="1" u="sng" dirty="0"/>
              <a:t>Elie </a:t>
            </a:r>
            <a:r>
              <a:rPr lang="en-GB" i="1" u="sng" dirty="0" err="1"/>
              <a:t>Dyakova</a:t>
            </a:r>
            <a:r>
              <a:rPr lang="en-GB" i="1" dirty="0"/>
              <a:t>, Sid </a:t>
            </a:r>
            <a:r>
              <a:rPr lang="en-GB" i="1" dirty="0" err="1"/>
              <a:t>Mookerjee</a:t>
            </a:r>
            <a:r>
              <a:rPr lang="en-GB" i="1" dirty="0"/>
              <a:t>, Frances Davies, Eimear Brannigan, Jon Otter &amp; Alison Holmes</a:t>
            </a:r>
          </a:p>
          <a:p>
            <a:r>
              <a:rPr lang="en-GB" i="1" dirty="0"/>
              <a:t>	- ICHNT laboratory staff: </a:t>
            </a:r>
            <a:r>
              <a:rPr lang="en-GB" i="1" dirty="0" err="1"/>
              <a:t>Preetha</a:t>
            </a:r>
            <a:r>
              <a:rPr lang="en-GB" i="1" dirty="0"/>
              <a:t> Shibu and </a:t>
            </a:r>
            <a:r>
              <a:rPr lang="en-GB" i="1" dirty="0" err="1"/>
              <a:t>Jyothsna</a:t>
            </a:r>
            <a:r>
              <a:rPr lang="en-GB" i="1" dirty="0"/>
              <a:t> </a:t>
            </a:r>
            <a:r>
              <a:rPr lang="en-GB" i="1" dirty="0" err="1"/>
              <a:t>Dronavalli</a:t>
            </a:r>
            <a:r>
              <a:rPr lang="en-GB" i="1" dirty="0"/>
              <a:t> </a:t>
            </a:r>
          </a:p>
          <a:p>
            <a:r>
              <a:rPr lang="en-GB" i="1" dirty="0"/>
              <a:t>	- The team at NIHR HPRU in HCAI and AMR at Imperial College London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75FD7ED4-0699-394E-804F-B56989B5EC50}"/>
              </a:ext>
            </a:extLst>
          </p:cNvPr>
          <p:cNvCxnSpPr>
            <a:cxnSpLocks/>
          </p:cNvCxnSpPr>
          <p:nvPr/>
        </p:nvCxnSpPr>
        <p:spPr>
          <a:xfrm>
            <a:off x="38100" y="4556172"/>
            <a:ext cx="12054840" cy="0"/>
          </a:xfrm>
          <a:prstGeom prst="line">
            <a:avLst/>
          </a:prstGeom>
          <a:ln w="222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074" name="Picture 2" descr="Image result for thumbs up">
            <a:extLst>
              <a:ext uri="{FF2B5EF4-FFF2-40B4-BE49-F238E27FC236}">
                <a16:creationId xmlns:a16="http://schemas.microsoft.com/office/drawing/2014/main" xmlns="" id="{908E919E-4F9F-E644-8D9C-5F99D3CB7F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448" y="1244961"/>
            <a:ext cx="1235305" cy="1410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BC7A906B-EC4B-3747-AF86-BFD014C8B3A3}"/>
              </a:ext>
            </a:extLst>
          </p:cNvPr>
          <p:cNvSpPr/>
          <p:nvPr/>
        </p:nvSpPr>
        <p:spPr>
          <a:xfrm>
            <a:off x="1383833" y="1349823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>
                <a:solidFill>
                  <a:srgbClr val="4EABE9"/>
                </a:solidFill>
              </a:rPr>
              <a:t>Link to data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673A47D0-52F9-7848-AB22-B796FCCC4735}"/>
              </a:ext>
            </a:extLst>
          </p:cNvPr>
          <p:cNvSpPr/>
          <p:nvPr/>
        </p:nvSpPr>
        <p:spPr>
          <a:xfrm>
            <a:off x="1730436" y="1959581"/>
            <a:ext cx="89021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E26E39"/>
                </a:solidFill>
              </a:rPr>
              <a:t>Missing complexity: transmission / heterogeneity / implementation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23D49259-4857-2744-8743-37E60698470C}"/>
              </a:ext>
            </a:extLst>
          </p:cNvPr>
          <p:cNvSpPr txBox="1"/>
          <p:nvPr/>
        </p:nvSpPr>
        <p:spPr>
          <a:xfrm>
            <a:off x="9182100" y="3151119"/>
            <a:ext cx="2649969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i="1" dirty="0"/>
              <a:t>X-AMR</a:t>
            </a:r>
          </a:p>
          <a:p>
            <a:pPr algn="ctr"/>
            <a:r>
              <a:rPr lang="en-GB" b="1" dirty="0"/>
              <a:t>New cross-disciplinary pop-up journal from Microbiology society </a:t>
            </a:r>
          </a:p>
        </p:txBody>
      </p:sp>
    </p:spTree>
    <p:extLst>
      <p:ext uri="{BB962C8B-B14F-4D97-AF65-F5344CB8AC3E}">
        <p14:creationId xmlns:p14="http://schemas.microsoft.com/office/powerpoint/2010/main" val="37070183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BF6B70D-B605-6044-808E-077229996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8904EF2-ABDA-4448-AD52-6CC324CDA5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0946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8164674" y="3207829"/>
            <a:ext cx="1735794" cy="1375106"/>
          </a:xfrm>
          <a:prstGeom prst="straightConnector1">
            <a:avLst/>
          </a:prstGeom>
          <a:ln w="444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5219986" y="1911791"/>
            <a:ext cx="5520297" cy="22828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62545" y="1964785"/>
            <a:ext cx="5012272" cy="22828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xmlns="" id="{DF9FD978-6A22-C745-957B-284AF462EEB6}"/>
              </a:ext>
            </a:extLst>
          </p:cNvPr>
          <p:cNvSpPr/>
          <p:nvPr/>
        </p:nvSpPr>
        <p:spPr>
          <a:xfrm>
            <a:off x="1366849" y="1816684"/>
            <a:ext cx="574988" cy="61818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1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xmlns="" id="{187CE334-0CFF-7C4E-8163-51EC86A90191}"/>
              </a:ext>
            </a:extLst>
          </p:cNvPr>
          <p:cNvSpPr/>
          <p:nvPr/>
        </p:nvSpPr>
        <p:spPr>
          <a:xfrm>
            <a:off x="4171254" y="1802766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4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xmlns="" id="{58F15932-5010-424F-B9BD-C0BEF2102317}"/>
              </a:ext>
            </a:extLst>
          </p:cNvPr>
          <p:cNvSpPr/>
          <p:nvPr/>
        </p:nvSpPr>
        <p:spPr>
          <a:xfrm>
            <a:off x="2254100" y="1798313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2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xmlns="" id="{EB9ABA24-FD3E-3747-89B2-B339967478AA}"/>
              </a:ext>
            </a:extLst>
          </p:cNvPr>
          <p:cNvSpPr/>
          <p:nvPr/>
        </p:nvSpPr>
        <p:spPr>
          <a:xfrm>
            <a:off x="3181918" y="1792677"/>
            <a:ext cx="574988" cy="61818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3</a:t>
            </a:r>
          </a:p>
        </p:txBody>
      </p:sp>
      <p:pic>
        <p:nvPicPr>
          <p:cNvPr id="34" name="Picture 33" descr="../../figures/fig_all_results_100_2.pdf">
            <a:extLst>
              <a:ext uri="{FF2B5EF4-FFF2-40B4-BE49-F238E27FC236}">
                <a16:creationId xmlns:a16="http://schemas.microsoft.com/office/drawing/2014/main" xmlns="" id="{8F324450-287A-3543-BF93-C8C35714CB02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56"/>
          <a:stretch/>
        </p:blipFill>
        <p:spPr bwMode="auto">
          <a:xfrm>
            <a:off x="951300" y="2473986"/>
            <a:ext cx="10157883" cy="230447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CAEBD8FD-E5B0-D046-9B04-6E3BB1746E4A}"/>
              </a:ext>
            </a:extLst>
          </p:cNvPr>
          <p:cNvSpPr/>
          <p:nvPr/>
        </p:nvSpPr>
        <p:spPr>
          <a:xfrm>
            <a:off x="5160590" y="2227410"/>
            <a:ext cx="1263430" cy="457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42DFC972-1DFC-9842-A55B-764D3F90851C}"/>
              </a:ext>
            </a:extLst>
          </p:cNvPr>
          <p:cNvSpPr/>
          <p:nvPr/>
        </p:nvSpPr>
        <p:spPr>
          <a:xfrm>
            <a:off x="0" y="2257618"/>
            <a:ext cx="1263430" cy="457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6020600" y="1608719"/>
            <a:ext cx="5193427" cy="32076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571B6122-80DF-5240-96E1-755085256E9E}"/>
              </a:ext>
            </a:extLst>
          </p:cNvPr>
          <p:cNvSpPr txBox="1"/>
          <p:nvPr/>
        </p:nvSpPr>
        <p:spPr>
          <a:xfrm rot="16200000">
            <a:off x="932221" y="4955514"/>
            <a:ext cx="1167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Direct PCR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04C31738-C7B6-3D4C-B710-8B09775DAA6D}"/>
              </a:ext>
            </a:extLst>
          </p:cNvPr>
          <p:cNvSpPr txBox="1"/>
          <p:nvPr/>
        </p:nvSpPr>
        <p:spPr>
          <a:xfrm rot="16200000">
            <a:off x="1025945" y="5102991"/>
            <a:ext cx="1462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56B64C"/>
                </a:solidFill>
              </a:rPr>
              <a:t>Culture + PCR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702E578E-99F1-404B-BFA8-AB397984B7B8}"/>
              </a:ext>
            </a:extLst>
          </p:cNvPr>
          <p:cNvSpPr txBox="1"/>
          <p:nvPr/>
        </p:nvSpPr>
        <p:spPr>
          <a:xfrm rot="16200000">
            <a:off x="1703563" y="4654234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6F9CF8"/>
                </a:solidFill>
              </a:rPr>
              <a:t>PHE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xmlns="" id="{7E267100-03AD-374A-9C20-1EEC8D9ECCFD}"/>
              </a:ext>
            </a:extLst>
          </p:cNvPr>
          <p:cNvCxnSpPr>
            <a:cxnSpLocks/>
          </p:cNvCxnSpPr>
          <p:nvPr/>
        </p:nvCxnSpPr>
        <p:spPr>
          <a:xfrm flipH="1" flipV="1">
            <a:off x="1572505" y="3861641"/>
            <a:ext cx="2970637" cy="1751188"/>
          </a:xfrm>
          <a:prstGeom prst="straightConnector1">
            <a:avLst/>
          </a:prstGeom>
          <a:ln w="444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7250FFBD-0D60-6347-99DC-36A5CD4A1FA4}"/>
              </a:ext>
            </a:extLst>
          </p:cNvPr>
          <p:cNvSpPr txBox="1"/>
          <p:nvPr/>
        </p:nvSpPr>
        <p:spPr>
          <a:xfrm>
            <a:off x="3602403" y="5635329"/>
            <a:ext cx="3235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Direct PCR has high false positive rate…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E72899E9-C8BD-C741-A987-6E6D2F1DB5F9}"/>
              </a:ext>
            </a:extLst>
          </p:cNvPr>
          <p:cNvSpPr txBox="1"/>
          <p:nvPr/>
        </p:nvSpPr>
        <p:spPr>
          <a:xfrm>
            <a:off x="6159500" y="5635329"/>
            <a:ext cx="3235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… and is costly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xmlns="" id="{7E0E0A8D-F1C3-4E48-BE8F-E63076CFAE4D}"/>
              </a:ext>
            </a:extLst>
          </p:cNvPr>
          <p:cNvCxnSpPr>
            <a:cxnSpLocks/>
          </p:cNvCxnSpPr>
          <p:nvPr/>
        </p:nvCxnSpPr>
        <p:spPr>
          <a:xfrm flipH="1" flipV="1">
            <a:off x="6718734" y="4194680"/>
            <a:ext cx="564568" cy="1468556"/>
          </a:xfrm>
          <a:prstGeom prst="straightConnector1">
            <a:avLst/>
          </a:prstGeom>
          <a:ln w="444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xmlns="" id="{B5F24764-882F-5C43-8B72-3FC475C5D51D}"/>
              </a:ext>
            </a:extLst>
          </p:cNvPr>
          <p:cNvSpPr/>
          <p:nvPr/>
        </p:nvSpPr>
        <p:spPr>
          <a:xfrm>
            <a:off x="5542498" y="6400411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GB" sz="1200" b="1" dirty="0">
                <a:solidFill>
                  <a:schemeClr val="bg1">
                    <a:lumMod val="50000"/>
                  </a:schemeClr>
                </a:solidFill>
              </a:rPr>
              <a:t>(Knight, GM et al., under review)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50497036-7CAF-4F49-A455-C5CC28110B5D}"/>
              </a:ext>
            </a:extLst>
          </p:cNvPr>
          <p:cNvSpPr txBox="1"/>
          <p:nvPr/>
        </p:nvSpPr>
        <p:spPr>
          <a:xfrm>
            <a:off x="4319166" y="733826"/>
            <a:ext cx="64211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Sensitivity: trend of results same for vascular / hematology / renal</a:t>
            </a:r>
          </a:p>
        </p:txBody>
      </p:sp>
    </p:spTree>
    <p:extLst>
      <p:ext uri="{BB962C8B-B14F-4D97-AF65-F5344CB8AC3E}">
        <p14:creationId xmlns:p14="http://schemas.microsoft.com/office/powerpoint/2010/main" val="1581283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37" grpId="0"/>
      <p:bldP spid="38" grpId="0"/>
      <p:bldP spid="39" grpId="0"/>
      <p:bldP spid="41" grpId="0"/>
      <p:bldP spid="43" grpId="0"/>
      <p:bldP spid="50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492EEB4-B663-FC44-B295-1A30A4C7A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xmlns="" id="{679FCCA3-E739-364E-9169-DFB747FB59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5418584"/>
              </p:ext>
            </p:extLst>
          </p:nvPr>
        </p:nvGraphicFramePr>
        <p:xfrm>
          <a:off x="724263" y="1656464"/>
          <a:ext cx="9229634" cy="26091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5246">
                  <a:extLst>
                    <a:ext uri="{9D8B030D-6E8A-4147-A177-3AD203B41FA5}">
                      <a16:colId xmlns:a16="http://schemas.microsoft.com/office/drawing/2014/main" xmlns="" val="2488997285"/>
                    </a:ext>
                  </a:extLst>
                </a:gridCol>
                <a:gridCol w="2613836">
                  <a:extLst>
                    <a:ext uri="{9D8B030D-6E8A-4147-A177-3AD203B41FA5}">
                      <a16:colId xmlns:a16="http://schemas.microsoft.com/office/drawing/2014/main" xmlns="" val="1321942932"/>
                    </a:ext>
                  </a:extLst>
                </a:gridCol>
                <a:gridCol w="1821713">
                  <a:extLst>
                    <a:ext uri="{9D8B030D-6E8A-4147-A177-3AD203B41FA5}">
                      <a16:colId xmlns:a16="http://schemas.microsoft.com/office/drawing/2014/main" xmlns="" val="1806574828"/>
                    </a:ext>
                  </a:extLst>
                </a:gridCol>
                <a:gridCol w="1821713">
                  <a:extLst>
                    <a:ext uri="{9D8B030D-6E8A-4147-A177-3AD203B41FA5}">
                      <a16:colId xmlns:a16="http://schemas.microsoft.com/office/drawing/2014/main" xmlns="" val="68159132"/>
                    </a:ext>
                  </a:extLst>
                </a:gridCol>
                <a:gridCol w="1097126">
                  <a:extLst>
                    <a:ext uri="{9D8B030D-6E8A-4147-A177-3AD203B41FA5}">
                      <a16:colId xmlns:a16="http://schemas.microsoft.com/office/drawing/2014/main" xmlns="" val="3108114914"/>
                    </a:ext>
                  </a:extLst>
                </a:gridCol>
              </a:tblGrid>
              <a:tr h="7909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Screening test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Components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Staff cost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Cost of screening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Total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96015041"/>
                  </a:ext>
                </a:extLst>
              </a:tr>
              <a:tr h="395466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Culture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Culture test 1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£1.22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£1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£2.22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2791936055"/>
                  </a:ext>
                </a:extLst>
              </a:tr>
              <a:tr h="6318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Culture sensitivity test (CRE prevalence x 2)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/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£8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£8.00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872734690"/>
                  </a:ext>
                </a:extLst>
              </a:tr>
              <a:tr h="3954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ICHNT PCR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In-house PCR test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£8.74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£20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£28.74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752660050"/>
                  </a:ext>
                </a:extLst>
              </a:tr>
              <a:tr h="3954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PHE PCR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 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/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/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£0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4145610257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454EF69-0E99-1240-A4F3-53AAD73E2436}"/>
              </a:ext>
            </a:extLst>
          </p:cNvPr>
          <p:cNvSpPr txBox="1"/>
          <p:nvPr/>
        </p:nvSpPr>
        <p:spPr>
          <a:xfrm>
            <a:off x="875211" y="4585063"/>
            <a:ext cx="86481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Isolation bed day: - daily cost of £20.22</a:t>
            </a:r>
          </a:p>
          <a:p>
            <a:r>
              <a:rPr lang="en-US" dirty="0"/>
              <a:t>		- one-off stock disposal cost of £385 for ICU, £113 for other specialties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425DAAF-AF7A-A44C-9DFF-2658FFC5079D}"/>
              </a:ext>
            </a:extLst>
          </p:cNvPr>
          <p:cNvSpPr txBox="1"/>
          <p:nvPr/>
        </p:nvSpPr>
        <p:spPr>
          <a:xfrm>
            <a:off x="7980674" y="413723"/>
            <a:ext cx="2766314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Incremental cost per additional averted risk day: </a:t>
            </a:r>
          </a:p>
          <a:p>
            <a:pPr algn="ctr"/>
            <a:r>
              <a:rPr lang="en-US" dirty="0"/>
              <a:t>(A) £744 (C) £289</a:t>
            </a:r>
          </a:p>
        </p:txBody>
      </p:sp>
    </p:spTree>
    <p:extLst>
      <p:ext uri="{BB962C8B-B14F-4D97-AF65-F5344CB8AC3E}">
        <p14:creationId xmlns:p14="http://schemas.microsoft.com/office/powerpoint/2010/main" val="3626410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8A9A90-A2D7-5A47-82C9-7A267E3C8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 effects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881B1CA6-DB2B-C64F-8B46-292EC10ED1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125807"/>
              </p:ext>
            </p:extLst>
          </p:nvPr>
        </p:nvGraphicFramePr>
        <p:xfrm>
          <a:off x="393700" y="1835444"/>
          <a:ext cx="8018780" cy="34137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95466">
                  <a:extLst>
                    <a:ext uri="{9D8B030D-6E8A-4147-A177-3AD203B41FA5}">
                      <a16:colId xmlns:a16="http://schemas.microsoft.com/office/drawing/2014/main" xmlns="" val="1969272544"/>
                    </a:ext>
                  </a:extLst>
                </a:gridCol>
                <a:gridCol w="875348">
                  <a:extLst>
                    <a:ext uri="{9D8B030D-6E8A-4147-A177-3AD203B41FA5}">
                      <a16:colId xmlns:a16="http://schemas.microsoft.com/office/drawing/2014/main" xmlns="" val="861704813"/>
                    </a:ext>
                  </a:extLst>
                </a:gridCol>
                <a:gridCol w="993585">
                  <a:extLst>
                    <a:ext uri="{9D8B030D-6E8A-4147-A177-3AD203B41FA5}">
                      <a16:colId xmlns:a16="http://schemas.microsoft.com/office/drawing/2014/main" xmlns="" val="481481222"/>
                    </a:ext>
                  </a:extLst>
                </a:gridCol>
                <a:gridCol w="939581">
                  <a:extLst>
                    <a:ext uri="{9D8B030D-6E8A-4147-A177-3AD203B41FA5}">
                      <a16:colId xmlns:a16="http://schemas.microsoft.com/office/drawing/2014/main" xmlns="" val="3213332813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xmlns="" val="1188941700"/>
                    </a:ext>
                  </a:extLst>
                </a:gridCol>
                <a:gridCol w="1593669">
                  <a:extLst>
                    <a:ext uri="{9D8B030D-6E8A-4147-A177-3AD203B41FA5}">
                      <a16:colId xmlns:a16="http://schemas.microsoft.com/office/drawing/2014/main" xmlns="" val="542972497"/>
                    </a:ext>
                  </a:extLst>
                </a:gridCol>
                <a:gridCol w="1345474">
                  <a:extLst>
                    <a:ext uri="{9D8B030D-6E8A-4147-A177-3AD203B41FA5}">
                      <a16:colId xmlns:a16="http://schemas.microsoft.com/office/drawing/2014/main" xmlns="" val="923008781"/>
                    </a:ext>
                  </a:extLst>
                </a:gridCol>
              </a:tblGrid>
              <a:tr h="193675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Screening algorithm 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Scenario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5386203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Speciality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Screening coverage 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CP-CRE prevalence 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Number of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“days at risk”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Number of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“days at risk (implementation)”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Cost per risk day averted (£)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870037345"/>
                  </a:ext>
                </a:extLst>
              </a:tr>
              <a:tr h="200025">
                <a:tc rowSpan="4"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dirty="0">
                          <a:effectLst/>
                        </a:rPr>
                        <a:t>(A) Direct PCR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1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ICU 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100%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1.6%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90 (4.39)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90 (19.01)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198.45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2517825503"/>
                  </a:ext>
                </a:extLst>
              </a:tr>
              <a:tr h="2000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63%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1.6%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508 (14.83)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508 (22.33)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192.18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769345848"/>
                  </a:ext>
                </a:extLst>
              </a:tr>
              <a:tr h="2000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63% 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20%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5080 (36.2)</a:t>
                      </a:r>
                      <a:endParaRPr lang="en-GB" sz="1400" b="1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</a:rPr>
                        <a:t>8906 (62.24)</a:t>
                      </a:r>
                      <a:endParaRPr lang="en-GB" sz="1400" b="1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</a:rPr>
                        <a:t>97.85</a:t>
                      </a:r>
                      <a:endParaRPr lang="en-GB" sz="1400" b="1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3476772713"/>
                  </a:ext>
                </a:extLst>
              </a:tr>
              <a:tr h="2000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100%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20%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</a:rPr>
                        <a:t>918 (14.39)</a:t>
                      </a:r>
                      <a:endParaRPr lang="en-GB" sz="1400" b="1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8840 (51.3)</a:t>
                      </a:r>
                      <a:endParaRPr lang="en-GB" sz="1400" b="1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141.95</a:t>
                      </a:r>
                      <a:endParaRPr lang="en-GB" sz="1400" b="1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3652270905"/>
                  </a:ext>
                </a:extLst>
              </a:tr>
              <a:tr h="200025">
                <a:tc rowSpan="4"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dirty="0">
                          <a:effectLst/>
                        </a:rPr>
                        <a:t>(B) Culture +PCR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100%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1.6%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335 (9.31)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335 (19.83)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63.05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731194805"/>
                  </a:ext>
                </a:extLst>
              </a:tr>
              <a:tr h="2000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63%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1.6%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642 (14.06)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642 (21.14)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61.38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3083677624"/>
                  </a:ext>
                </a:extLst>
              </a:tr>
              <a:tr h="2000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63% 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20%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6664 (42.32)</a:t>
                      </a:r>
                      <a:endParaRPr lang="en-GB" sz="1400" b="1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</a:rPr>
                        <a:t>8952 (57.38)</a:t>
                      </a:r>
                      <a:endParaRPr lang="en-GB" sz="1400" b="1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</a:rPr>
                        <a:t>65.50</a:t>
                      </a:r>
                      <a:endParaRPr lang="en-GB" sz="1400" b="1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117123613"/>
                  </a:ext>
                </a:extLst>
              </a:tr>
              <a:tr h="2000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100%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20%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3308 (24.68)</a:t>
                      </a:r>
                      <a:endParaRPr lang="en-GB" sz="1400" b="1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8911 (58.48)</a:t>
                      </a:r>
                      <a:endParaRPr lang="en-GB" sz="1400" b="1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91.60</a:t>
                      </a:r>
                      <a:endParaRPr lang="en-GB" sz="1400" b="1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466761191"/>
                  </a:ext>
                </a:extLst>
              </a:tr>
              <a:tr h="200025">
                <a:tc rowSpan="4"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dirty="0">
                          <a:effectLst/>
                        </a:rPr>
                        <a:t>(C) PHE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100%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1.6%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221 (3.74)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221 (19.29)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83.18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633958412"/>
                  </a:ext>
                </a:extLst>
              </a:tr>
              <a:tr h="2000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63%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1.6%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655 (14)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655 (22.51)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78.69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2596450865"/>
                  </a:ext>
                </a:extLst>
              </a:tr>
              <a:tr h="2000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63% 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20%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5194 (31.49)</a:t>
                      </a:r>
                      <a:endParaRPr lang="en-GB" sz="1400" b="1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</a:rPr>
                        <a:t>8992 (55.18)</a:t>
                      </a:r>
                      <a:endParaRPr lang="en-GB" sz="1400" b="1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76.90</a:t>
                      </a:r>
                      <a:endParaRPr lang="en-GB" sz="1400" b="1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4246632213"/>
                  </a:ext>
                </a:extLst>
              </a:tr>
              <a:tr h="2000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100%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20%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</a:rPr>
                        <a:t>2309 (11.15)</a:t>
                      </a:r>
                      <a:endParaRPr lang="en-GB" sz="1400" b="1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8905 (53.43)</a:t>
                      </a:r>
                      <a:endParaRPr lang="en-GB" sz="1400" b="1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102.73</a:t>
                      </a:r>
                      <a:endParaRPr lang="en-GB" sz="1400" b="1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2118106789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11943A25-50EC-1B4F-BB06-B1B92594733F}"/>
              </a:ext>
            </a:extLst>
          </p:cNvPr>
          <p:cNvSpPr/>
          <p:nvPr/>
        </p:nvSpPr>
        <p:spPr>
          <a:xfrm>
            <a:off x="393700" y="1301485"/>
            <a:ext cx="108795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</a:rPr>
              <a:t>3,650 isolation bed days available at ICU:  </a:t>
            </a:r>
            <a:r>
              <a:rPr lang="en-GB" dirty="0">
                <a:latin typeface="Times New Roman" panose="02020603050405020304" pitchFamily="18" charset="0"/>
              </a:rPr>
              <a:t>Cap at this</a:t>
            </a:r>
            <a:r>
              <a:rPr lang="en-GB" dirty="0"/>
              <a:t> 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0F016A4-5C8B-E84C-90EC-0637C2C18C43}"/>
              </a:ext>
            </a:extLst>
          </p:cNvPr>
          <p:cNvSpPr txBox="1"/>
          <p:nvPr/>
        </p:nvSpPr>
        <p:spPr>
          <a:xfrm>
            <a:off x="8752115" y="3542324"/>
            <a:ext cx="22990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Big increase in number of risk days at high prevalence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EA5DDD0-A0E5-974A-9397-14B33E102444}"/>
              </a:ext>
            </a:extLst>
          </p:cNvPr>
          <p:cNvSpPr txBox="1"/>
          <p:nvPr/>
        </p:nvSpPr>
        <p:spPr>
          <a:xfrm>
            <a:off x="1066800" y="5825219"/>
            <a:ext cx="8380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But cost per risk day patterns the same (B &lt; C &lt; A), but greater relative difference B to C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xmlns="" id="{FDBEBD7D-B916-2745-8867-C3C73A0D1FDF}"/>
              </a:ext>
            </a:extLst>
          </p:cNvPr>
          <p:cNvCxnSpPr>
            <a:cxnSpLocks/>
          </p:cNvCxnSpPr>
          <p:nvPr/>
        </p:nvCxnSpPr>
        <p:spPr>
          <a:xfrm flipH="1" flipV="1">
            <a:off x="6453051" y="3361286"/>
            <a:ext cx="2207624" cy="4008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xmlns="" id="{66ADD12E-189A-384F-886A-8AAF55B85749}"/>
              </a:ext>
            </a:extLst>
          </p:cNvPr>
          <p:cNvCxnSpPr>
            <a:cxnSpLocks/>
          </p:cNvCxnSpPr>
          <p:nvPr/>
        </p:nvCxnSpPr>
        <p:spPr>
          <a:xfrm flipH="1">
            <a:off x="6596743" y="4049334"/>
            <a:ext cx="2063931" cy="1177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xmlns="" id="{C2781F30-B9CB-0648-ADC9-9354F088207F}"/>
              </a:ext>
            </a:extLst>
          </p:cNvPr>
          <p:cNvCxnSpPr>
            <a:cxnSpLocks/>
          </p:cNvCxnSpPr>
          <p:nvPr/>
        </p:nvCxnSpPr>
        <p:spPr>
          <a:xfrm flipH="1">
            <a:off x="6596744" y="4465654"/>
            <a:ext cx="2063930" cy="5591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421273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4677A4-4E46-4041-9B83-496F85F65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Parameters for all specialties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1E9B8D2E-83D8-D049-8D1B-FB9AF30B75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9546635"/>
              </p:ext>
            </p:extLst>
          </p:nvPr>
        </p:nvGraphicFramePr>
        <p:xfrm>
          <a:off x="393700" y="1270000"/>
          <a:ext cx="10959736" cy="5086337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1631043">
                  <a:extLst>
                    <a:ext uri="{9D8B030D-6E8A-4147-A177-3AD203B41FA5}">
                      <a16:colId xmlns:a16="http://schemas.microsoft.com/office/drawing/2014/main" xmlns="" val="3180134062"/>
                    </a:ext>
                  </a:extLst>
                </a:gridCol>
                <a:gridCol w="2550159">
                  <a:extLst>
                    <a:ext uri="{9D8B030D-6E8A-4147-A177-3AD203B41FA5}">
                      <a16:colId xmlns:a16="http://schemas.microsoft.com/office/drawing/2014/main" xmlns="" val="2329280509"/>
                    </a:ext>
                  </a:extLst>
                </a:gridCol>
                <a:gridCol w="1316447">
                  <a:extLst>
                    <a:ext uri="{9D8B030D-6E8A-4147-A177-3AD203B41FA5}">
                      <a16:colId xmlns:a16="http://schemas.microsoft.com/office/drawing/2014/main" xmlns="" val="1845549105"/>
                    </a:ext>
                  </a:extLst>
                </a:gridCol>
                <a:gridCol w="1685108">
                  <a:extLst>
                    <a:ext uri="{9D8B030D-6E8A-4147-A177-3AD203B41FA5}">
                      <a16:colId xmlns:a16="http://schemas.microsoft.com/office/drawing/2014/main" xmlns="" val="3906230159"/>
                    </a:ext>
                  </a:extLst>
                </a:gridCol>
                <a:gridCol w="3776979">
                  <a:extLst>
                    <a:ext uri="{9D8B030D-6E8A-4147-A177-3AD203B41FA5}">
                      <a16:colId xmlns:a16="http://schemas.microsoft.com/office/drawing/2014/main" xmlns="" val="1184218029"/>
                    </a:ext>
                  </a:extLst>
                </a:gridCol>
              </a:tblGrid>
              <a:tr h="20954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Parameter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Description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Value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References &amp; notes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extLst>
                  <a:ext uri="{0D108BD9-81ED-4DB2-BD59-A6C34878D82A}">
                    <a16:rowId xmlns:a16="http://schemas.microsoft.com/office/drawing/2014/main" xmlns="" val="2901272721"/>
                  </a:ext>
                </a:extLst>
              </a:tr>
              <a:tr h="187569">
                <a:tc rowSpan="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CP-CRE prevalence at admission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ICU 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1.6% (16/1007)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rowSpan="8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Calculated from universal screening data of a total of 2,870 patients, over a 9 month period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extLst>
                  <a:ext uri="{0D108BD9-81ED-4DB2-BD59-A6C34878D82A}">
                    <a16:rowId xmlns:a16="http://schemas.microsoft.com/office/drawing/2014/main" xmlns="" val="4246926704"/>
                  </a:ext>
                </a:extLst>
              </a:tr>
              <a:tr h="18756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Renal 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1.9% (16/858)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52670143"/>
                  </a:ext>
                </a:extLst>
              </a:tr>
              <a:tr h="18756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Vascular 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0.4% (2/541)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32552540"/>
                  </a:ext>
                </a:extLst>
              </a:tr>
              <a:tr h="18756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Haematology 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1.3% (6/464)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42030486"/>
                  </a:ext>
                </a:extLst>
              </a:tr>
              <a:tr h="187569">
                <a:tc rowSpan="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Coverage of initial admission screening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ICU 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63.0%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67883351"/>
                  </a:ext>
                </a:extLst>
              </a:tr>
              <a:tr h="18756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Renal 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67.0%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74965568"/>
                  </a:ext>
                </a:extLst>
              </a:tr>
              <a:tr h="18756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Vascular 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48.0%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183496"/>
                  </a:ext>
                </a:extLst>
              </a:tr>
              <a:tr h="18756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Haematology 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68.0%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0534320"/>
                  </a:ext>
                </a:extLst>
              </a:tr>
              <a:tr h="187569">
                <a:tc rowSpan="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Number of speciality beds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ICU 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112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rowSpan="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Sum of all wards in each speciality as in March 2016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extLst>
                  <a:ext uri="{0D108BD9-81ED-4DB2-BD59-A6C34878D82A}">
                    <a16:rowId xmlns:a16="http://schemas.microsoft.com/office/drawing/2014/main" xmlns="" val="1405071775"/>
                  </a:ext>
                </a:extLst>
              </a:tr>
              <a:tr h="18756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Renal 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71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16440808"/>
                  </a:ext>
                </a:extLst>
              </a:tr>
              <a:tr h="18756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Vascular 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65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04427239"/>
                  </a:ext>
                </a:extLst>
              </a:tr>
              <a:tr h="18756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Haematology 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66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60478679"/>
                  </a:ext>
                </a:extLst>
              </a:tr>
              <a:tr h="187569">
                <a:tc rowSpan="8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Length of stay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(mean/median)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ICU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S*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7.9/4.0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rowSpan="8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Taken from speciality data and based on initial screening result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extLst>
                  <a:ext uri="{0D108BD9-81ED-4DB2-BD59-A6C34878D82A}">
                    <a16:rowId xmlns:a16="http://schemas.microsoft.com/office/drawing/2014/main" xmlns="" val="2559774370"/>
                  </a:ext>
                </a:extLst>
              </a:tr>
              <a:tr h="18756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CRE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15.9/10.0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35457530"/>
                  </a:ext>
                </a:extLst>
              </a:tr>
              <a:tr h="18756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Renal 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S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7.8/5.0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08122599"/>
                  </a:ext>
                </a:extLst>
              </a:tr>
              <a:tr h="18756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CRE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15.5/12.0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44329222"/>
                  </a:ext>
                </a:extLst>
              </a:tr>
              <a:tr h="18756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Vascular 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S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6.2/4.0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15093170"/>
                  </a:ext>
                </a:extLst>
              </a:tr>
              <a:tr h="18756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CRE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12.4/7.0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54697329"/>
                  </a:ext>
                </a:extLst>
              </a:tr>
              <a:tr h="18756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Haematology 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S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9.6/5.0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19189941"/>
                  </a:ext>
                </a:extLst>
              </a:tr>
              <a:tr h="18756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CRE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19.6/9.0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4502954"/>
                  </a:ext>
                </a:extLst>
              </a:tr>
              <a:tr h="187569">
                <a:tc rowSpan="6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Time to result (days)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Culture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rowSpan="3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For single component test 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extLst>
                  <a:ext uri="{0D108BD9-81ED-4DB2-BD59-A6C34878D82A}">
                    <a16:rowId xmlns:a16="http://schemas.microsoft.com/office/drawing/2014/main" xmlns="" val="2644520064"/>
                  </a:ext>
                </a:extLst>
              </a:tr>
              <a:tr h="18756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PHE PCR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7** 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35685001"/>
                  </a:ext>
                </a:extLst>
              </a:tr>
              <a:tr h="18756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PCR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0.5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78517159"/>
                  </a:ext>
                </a:extLst>
              </a:tr>
              <a:tr h="18756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(A) Direct PCR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0.5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rowSpan="3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For complete algorithm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extLst>
                  <a:ext uri="{0D108BD9-81ED-4DB2-BD59-A6C34878D82A}">
                    <a16:rowId xmlns:a16="http://schemas.microsoft.com/office/drawing/2014/main" xmlns="" val="1233095740"/>
                  </a:ext>
                </a:extLst>
              </a:tr>
              <a:tr h="18756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(B) Culture + PCR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2.5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32414621"/>
                  </a:ext>
                </a:extLst>
              </a:tr>
              <a:tr h="18756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(C) PHE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13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684" marR="62684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688277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04129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F97E070-2B5F-5143-9886-FC4D53CC4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Outcomes for all four specialties</a:t>
            </a:r>
          </a:p>
        </p:txBody>
      </p:sp>
      <p:pic>
        <p:nvPicPr>
          <p:cNvPr id="5" name="Picture 4" descr="../../../figures/supp_fig_all_results_100_2.pdf">
            <a:extLst>
              <a:ext uri="{FF2B5EF4-FFF2-40B4-BE49-F238E27FC236}">
                <a16:creationId xmlns:a16="http://schemas.microsoft.com/office/drawing/2014/main" xmlns="" id="{A8218E88-C96D-B54F-A955-61D786A61AA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086" y="1486216"/>
            <a:ext cx="9287691" cy="491458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F7061C6-8297-3A4A-A4AC-747FD0183879}"/>
              </a:ext>
            </a:extLst>
          </p:cNvPr>
          <p:cNvSpPr txBox="1"/>
          <p:nvPr/>
        </p:nvSpPr>
        <p:spPr>
          <a:xfrm>
            <a:off x="5617029" y="1906743"/>
            <a:ext cx="1831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0.4% CP-CRE </a:t>
            </a:r>
            <a:r>
              <a:rPr lang="en-US" dirty="0" err="1"/>
              <a:t>prev</a:t>
            </a:r>
            <a:endParaRPr lang="en-US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xmlns="" id="{DB1B7575-2AF8-D04A-AEF2-FE442D01C711}"/>
              </a:ext>
            </a:extLst>
          </p:cNvPr>
          <p:cNvCxnSpPr>
            <a:cxnSpLocks/>
          </p:cNvCxnSpPr>
          <p:nvPr/>
        </p:nvCxnSpPr>
        <p:spPr>
          <a:xfrm flipH="1">
            <a:off x="4284617" y="2276075"/>
            <a:ext cx="1332412" cy="81982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xmlns="" id="{96AA8154-AB23-464B-8705-3D79F0CD16B0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7448171" y="2091409"/>
            <a:ext cx="859806" cy="86079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xmlns="" id="{F11DDCD7-2962-5340-81B9-3F9E9EFB4B90}"/>
              </a:ext>
            </a:extLst>
          </p:cNvPr>
          <p:cNvSpPr/>
          <p:nvPr/>
        </p:nvSpPr>
        <p:spPr>
          <a:xfrm>
            <a:off x="7732989" y="327025"/>
            <a:ext cx="574988" cy="61818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78C4770C-70F8-754C-8E51-DB4602A9BE53}"/>
              </a:ext>
            </a:extLst>
          </p:cNvPr>
          <p:cNvSpPr txBox="1"/>
          <p:nvPr/>
        </p:nvSpPr>
        <p:spPr>
          <a:xfrm>
            <a:off x="8307977" y="298880"/>
            <a:ext cx="25502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Baseline prevalence</a:t>
            </a:r>
          </a:p>
          <a:p>
            <a:r>
              <a:rPr lang="en-US" i="1" dirty="0"/>
              <a:t>100% screening coverage</a:t>
            </a:r>
          </a:p>
        </p:txBody>
      </p:sp>
    </p:spTree>
    <p:extLst>
      <p:ext uri="{BB962C8B-B14F-4D97-AF65-F5344CB8AC3E}">
        <p14:creationId xmlns:p14="http://schemas.microsoft.com/office/powerpoint/2010/main" val="395873135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398DF3D-84CA-1240-ACDD-285F253A4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All algorithms</a:t>
            </a:r>
            <a:endParaRPr lang="en-US" dirty="0"/>
          </a:p>
        </p:txBody>
      </p:sp>
      <p:pic>
        <p:nvPicPr>
          <p:cNvPr id="5" name="Picture 4" descr="../../figures/screening%20bubble%20pic/screening_process_final.pdf">
            <a:extLst>
              <a:ext uri="{FF2B5EF4-FFF2-40B4-BE49-F238E27FC236}">
                <a16:creationId xmlns:a16="http://schemas.microsoft.com/office/drawing/2014/main" xmlns="" id="{FC7F82B6-F11D-9A43-A0A3-DF9C3B993F0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14" b="25060"/>
          <a:stretch/>
        </p:blipFill>
        <p:spPr bwMode="auto">
          <a:xfrm>
            <a:off x="3242809" y="327024"/>
            <a:ext cx="6658837" cy="637422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6453491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8BA979C-E7F0-FD4E-9377-B23C95B257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311" y="1270000"/>
            <a:ext cx="7951189" cy="496949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38A6E02-B09A-E34B-AB63-6622E2DAC96D}"/>
              </a:ext>
            </a:extLst>
          </p:cNvPr>
          <p:cNvSpPr txBox="1"/>
          <p:nvPr/>
        </p:nvSpPr>
        <p:spPr>
          <a:xfrm>
            <a:off x="7424381" y="6310892"/>
            <a:ext cx="4326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(Electronic Reporting System for the Enhanced Surveillance of </a:t>
            </a:r>
            <a:r>
              <a:rPr lang="en-US" sz="1200" b="1" dirty="0" err="1">
                <a:solidFill>
                  <a:schemeClr val="bg1">
                    <a:lumMod val="50000"/>
                  </a:schemeClr>
                </a:solidFill>
              </a:rPr>
              <a:t>Carbapenemase</a:t>
            </a:r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-Producing Gram-Negative Bacteria, PHE 2017)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xmlns="" id="{C9B2DF62-C9B8-E84D-B82D-69190F6D8992}"/>
              </a:ext>
            </a:extLst>
          </p:cNvPr>
          <p:cNvCxnSpPr>
            <a:cxnSpLocks/>
          </p:cNvCxnSpPr>
          <p:nvPr/>
        </p:nvCxnSpPr>
        <p:spPr>
          <a:xfrm flipH="1">
            <a:off x="8373031" y="1595844"/>
            <a:ext cx="631766" cy="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BB2900B0-DAD8-4847-A7A8-2384CDC04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700" y="327025"/>
            <a:ext cx="11531600" cy="942975"/>
          </a:xfrm>
        </p:spPr>
        <p:txBody>
          <a:bodyPr/>
          <a:lstStyle/>
          <a:p>
            <a:r>
              <a:rPr lang="en-US" dirty="0"/>
              <a:t>ICHNT has an increasing prevalence of CRE</a:t>
            </a:r>
          </a:p>
        </p:txBody>
      </p:sp>
      <p:pic>
        <p:nvPicPr>
          <p:cNvPr id="2050" name="Picture 2" descr="Imperial College Healthcare Logo">
            <a:extLst>
              <a:ext uri="{FF2B5EF4-FFF2-40B4-BE49-F238E27FC236}">
                <a16:creationId xmlns:a16="http://schemas.microsoft.com/office/drawing/2014/main" xmlns="" id="{464495B0-4411-3547-AD07-0FD4FE3B80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914" y="1158262"/>
            <a:ext cx="32639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650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EE2152A-EFF2-6D4B-926A-0991D6D40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Carbapenem resistant </a:t>
            </a:r>
            <a:r>
              <a:rPr lang="en-US" i="1" dirty="0"/>
              <a:t>Enterobacteriaceae </a:t>
            </a:r>
            <a:r>
              <a:rPr lang="en-US" dirty="0"/>
              <a:t>(CRE) in the UK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E248668-73BB-974F-A2C3-39CBFBF6CE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7" t="16579" r="14194" b="7112"/>
          <a:stretch/>
        </p:blipFill>
        <p:spPr>
          <a:xfrm>
            <a:off x="1330405" y="1270000"/>
            <a:ext cx="9091494" cy="50382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01FAB6D-045E-7D48-8DB7-1EBB0FDF5F67}"/>
              </a:ext>
            </a:extLst>
          </p:cNvPr>
          <p:cNvSpPr txBox="1"/>
          <p:nvPr/>
        </p:nvSpPr>
        <p:spPr>
          <a:xfrm>
            <a:off x="10553700" y="6400411"/>
            <a:ext cx="11255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(ESPAUR 2017)</a:t>
            </a:r>
          </a:p>
        </p:txBody>
      </p:sp>
    </p:spTree>
    <p:extLst>
      <p:ext uri="{BB962C8B-B14F-4D97-AF65-F5344CB8AC3E}">
        <p14:creationId xmlns:p14="http://schemas.microsoft.com/office/powerpoint/2010/main" val="19576930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2386</TotalTime>
  <Words>3503</Words>
  <Application>Microsoft Office PowerPoint</Application>
  <PresentationFormat>Custom</PresentationFormat>
  <Paragraphs>1076</Paragraphs>
  <Slides>57</Slides>
  <Notes>45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58" baseType="lpstr">
      <vt:lpstr>Office Theme</vt:lpstr>
      <vt:lpstr>Fast and expensive or cheap and slow?   A mathematical modelling study to explore screening for carbapenem resistant Enterobacteriaceae  in UK hospitals</vt:lpstr>
      <vt:lpstr>Fast and expensive or cheap and slow?  </vt:lpstr>
      <vt:lpstr>ICHNT has an increasing prevalence of CRE</vt:lpstr>
      <vt:lpstr>Acronyms… </vt:lpstr>
      <vt:lpstr>Acronyms… </vt:lpstr>
      <vt:lpstr>Acronyms… </vt:lpstr>
      <vt:lpstr>Acronyms… </vt:lpstr>
      <vt:lpstr>Acronyms… </vt:lpstr>
      <vt:lpstr>How can we tackle CP-CRE? </vt:lpstr>
      <vt:lpstr>How can we tackle CP-CRE? </vt:lpstr>
      <vt:lpstr>How can we tackle CP-CRE? </vt:lpstr>
      <vt:lpstr>How can we tackle CP-CRE? </vt:lpstr>
      <vt:lpstr>How can we tackle CP-CRE? </vt:lpstr>
      <vt:lpstr>Modelling </vt:lpstr>
      <vt:lpstr>Modelling </vt:lpstr>
      <vt:lpstr>Modelling </vt:lpstr>
      <vt:lpstr>Modelling </vt:lpstr>
      <vt:lpstr>Modelling </vt:lpstr>
      <vt:lpstr>Modelling </vt:lpstr>
      <vt:lpstr>Modelling </vt:lpstr>
      <vt:lpstr>Algorithms</vt:lpstr>
      <vt:lpstr>Algorithms</vt:lpstr>
      <vt:lpstr>Algorithms</vt:lpstr>
      <vt:lpstr>Algorithms</vt:lpstr>
      <vt:lpstr>Algorithms</vt:lpstr>
      <vt:lpstr>Scenarios and outcomes</vt:lpstr>
      <vt:lpstr>Scenarios and outcomes</vt:lpstr>
      <vt:lpstr>Scenarios and outcomes</vt:lpstr>
      <vt:lpstr>Scenarios and outcomes</vt:lpstr>
      <vt:lpstr>Scenarios and outcomes</vt:lpstr>
      <vt:lpstr>Scenarios and outcomes</vt:lpstr>
      <vt:lpstr>Scenarios and outcomes</vt:lpstr>
      <vt:lpstr>Scenarios and outcomes</vt:lpstr>
      <vt:lpstr>Scenarios and outcomes</vt:lpstr>
      <vt:lpstr>Results</vt:lpstr>
      <vt:lpstr>Results</vt:lpstr>
      <vt:lpstr>Results</vt:lpstr>
      <vt:lpstr>Results</vt:lpstr>
      <vt:lpstr>Results</vt:lpstr>
      <vt:lpstr>Results</vt:lpstr>
      <vt:lpstr>Results</vt:lpstr>
      <vt:lpstr>Results</vt:lpstr>
      <vt:lpstr>Results</vt:lpstr>
      <vt:lpstr>Conclusions</vt:lpstr>
      <vt:lpstr>Conclusions</vt:lpstr>
      <vt:lpstr>Conclusions</vt:lpstr>
      <vt:lpstr>Conclusions</vt:lpstr>
      <vt:lpstr>Conclusions</vt:lpstr>
      <vt:lpstr>PowerPoint Presentation</vt:lpstr>
      <vt:lpstr>Results</vt:lpstr>
      <vt:lpstr>Costs</vt:lpstr>
      <vt:lpstr>Implementation effects</vt:lpstr>
      <vt:lpstr>Parameters for all specialties</vt:lpstr>
      <vt:lpstr>Outcomes for all four specialties</vt:lpstr>
      <vt:lpstr>All algorithms</vt:lpstr>
      <vt:lpstr>ICHNT has an increasing prevalence of CRE</vt:lpstr>
      <vt:lpstr>Carbapenem resistant Enterobacteriaceae (CRE) in the UK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Fast and expensive or cheap and slow? A mathematical modelling study to explore screening for carbapenem resistance in UK hospitals</dc:title>
  <dc:creator>Gwen Knight</dc:creator>
  <cp:lastModifiedBy>Jon Otter</cp:lastModifiedBy>
  <cp:revision>124</cp:revision>
  <dcterms:created xsi:type="dcterms:W3CDTF">2018-04-10T10:49:22Z</dcterms:created>
  <dcterms:modified xsi:type="dcterms:W3CDTF">2018-05-22T12:18:58Z</dcterms:modified>
</cp:coreProperties>
</file>