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4.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10.xml" ContentType="application/vnd.openxmlformats-officedocument.drawingml.chart+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55" r:id="rId1"/>
  </p:sldMasterIdLst>
  <p:notesMasterIdLst>
    <p:notesMasterId r:id="rId47"/>
  </p:notesMasterIdLst>
  <p:sldIdLst>
    <p:sldId id="851" r:id="rId2"/>
    <p:sldId id="784" r:id="rId3"/>
    <p:sldId id="785" r:id="rId4"/>
    <p:sldId id="791" r:id="rId5"/>
    <p:sldId id="792" r:id="rId6"/>
    <p:sldId id="860" r:id="rId7"/>
    <p:sldId id="793" r:id="rId8"/>
    <p:sldId id="794" r:id="rId9"/>
    <p:sldId id="796" r:id="rId10"/>
    <p:sldId id="821" r:id="rId11"/>
    <p:sldId id="822" r:id="rId12"/>
    <p:sldId id="823" r:id="rId13"/>
    <p:sldId id="833" r:id="rId14"/>
    <p:sldId id="837" r:id="rId15"/>
    <p:sldId id="838" r:id="rId16"/>
    <p:sldId id="839" r:id="rId17"/>
    <p:sldId id="786" r:id="rId18"/>
    <p:sldId id="831" r:id="rId19"/>
    <p:sldId id="832" r:id="rId20"/>
    <p:sldId id="797" r:id="rId21"/>
    <p:sldId id="798" r:id="rId22"/>
    <p:sldId id="787" r:id="rId23"/>
    <p:sldId id="799" r:id="rId24"/>
    <p:sldId id="800" r:id="rId25"/>
    <p:sldId id="842" r:id="rId26"/>
    <p:sldId id="865" r:id="rId27"/>
    <p:sldId id="864" r:id="rId28"/>
    <p:sldId id="803" r:id="rId29"/>
    <p:sldId id="859" r:id="rId30"/>
    <p:sldId id="854" r:id="rId31"/>
    <p:sldId id="855" r:id="rId32"/>
    <p:sldId id="835" r:id="rId33"/>
    <p:sldId id="840" r:id="rId34"/>
    <p:sldId id="862" r:id="rId35"/>
    <p:sldId id="788" r:id="rId36"/>
    <p:sldId id="826" r:id="rId37"/>
    <p:sldId id="825" r:id="rId38"/>
    <p:sldId id="828" r:id="rId39"/>
    <p:sldId id="846" r:id="rId40"/>
    <p:sldId id="778" r:id="rId41"/>
    <p:sldId id="789" r:id="rId42"/>
    <p:sldId id="852" r:id="rId43"/>
    <p:sldId id="861" r:id="rId44"/>
    <p:sldId id="853" r:id="rId45"/>
    <p:sldId id="856" r:id="rId46"/>
  </p:sldIdLst>
  <p:sldSz cx="9144000" cy="6858000" type="screen4x3"/>
  <p:notesSz cx="6896100" cy="10033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63AE"/>
    <a:srgbClr val="FFFFFF"/>
    <a:srgbClr val="DC1E82"/>
    <a:srgbClr val="580000"/>
    <a:srgbClr val="3F854C"/>
    <a:srgbClr val="489657"/>
    <a:srgbClr val="DAE6ED"/>
    <a:srgbClr val="D7EFF9"/>
    <a:srgbClr val="D4EFF8"/>
    <a:srgbClr val="CAEA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63" autoAdjust="0"/>
    <p:restoredTop sz="94803" autoAdjust="0"/>
  </p:normalViewPr>
  <p:slideViewPr>
    <p:cSldViewPr>
      <p:cViewPr varScale="1">
        <p:scale>
          <a:sx n="64" d="100"/>
          <a:sy n="64" d="100"/>
        </p:scale>
        <p:origin x="-149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jotter\Documents\Blog\Images\Lawley%20Disinfection%20vs%20Cdiff%20transmission.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jotter\Documents\Competition\Graph%20-%20compar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jotter\Documents\Clients\SJMMH\Manian%202011%20env%20paper.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jotter\Documents\Clients\St%20Georges\Fu%20summary%20chart%20log%20reduction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jotter\Documents\Presentations\Images\Nerandzic%202014%20Xenex%20exposed.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jotter\Documents\Clients\SJMMH\Manian%202011%20env%20paper.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dirone\root\home02\oj070\Document\Blog\Images\Anderson%202017%20BETR-D.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jotter\Documents\Clients\JHH\Paper\120816%20JHH%20summary.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jotter\Documents\Presentations\Images\Boyce%202014%20electronic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36245155462488"/>
          <c:y val="6.0072558227192062E-2"/>
          <c:w val="0.64808620483335133"/>
          <c:h val="0.77706401283173065"/>
        </c:manualLayout>
      </c:layout>
      <c:scatterChart>
        <c:scatterStyle val="lineMarker"/>
        <c:varyColors val="0"/>
        <c:ser>
          <c:idx val="1"/>
          <c:order val="0"/>
          <c:tx>
            <c:strRef>
              <c:f>Sheet1!$A$2</c:f>
              <c:strCache>
                <c:ptCount val="1"/>
                <c:pt idx="0">
                  <c:v>Chlor-clean</c:v>
                </c:pt>
              </c:strCache>
            </c:strRef>
          </c:tx>
          <c:spPr>
            <a:ln w="28575">
              <a:noFill/>
            </a:ln>
          </c:spPr>
          <c:marker>
            <c:symbol val="square"/>
            <c:size val="20"/>
          </c:marker>
          <c:xVal>
            <c:numRef>
              <c:f>Sheet1!$B$2</c:f>
              <c:numCache>
                <c:formatCode>General</c:formatCode>
                <c:ptCount val="1"/>
                <c:pt idx="0">
                  <c:v>6</c:v>
                </c:pt>
              </c:numCache>
            </c:numRef>
          </c:xVal>
          <c:yVal>
            <c:numRef>
              <c:f>Sheet1!$C$2</c:f>
              <c:numCache>
                <c:formatCode>General</c:formatCode>
                <c:ptCount val="1"/>
                <c:pt idx="0">
                  <c:v>0</c:v>
                </c:pt>
              </c:numCache>
            </c:numRef>
          </c:yVal>
          <c:smooth val="0"/>
        </c:ser>
        <c:ser>
          <c:idx val="0"/>
          <c:order val="1"/>
          <c:tx>
            <c:strRef>
              <c:f>Sheet1!$A$3</c:f>
              <c:strCache>
                <c:ptCount val="1"/>
                <c:pt idx="0">
                  <c:v>HPV</c:v>
                </c:pt>
              </c:strCache>
            </c:strRef>
          </c:tx>
          <c:spPr>
            <a:ln w="28575">
              <a:noFill/>
            </a:ln>
          </c:spPr>
          <c:marker>
            <c:symbol val="diamond"/>
            <c:size val="20"/>
          </c:marker>
          <c:xVal>
            <c:numRef>
              <c:f>Sheet1!$B$3</c:f>
              <c:numCache>
                <c:formatCode>General</c:formatCode>
                <c:ptCount val="1"/>
                <c:pt idx="0">
                  <c:v>6</c:v>
                </c:pt>
              </c:numCache>
            </c:numRef>
          </c:xVal>
          <c:yVal>
            <c:numRef>
              <c:f>Sheet1!$C$3</c:f>
              <c:numCache>
                <c:formatCode>General</c:formatCode>
                <c:ptCount val="1"/>
                <c:pt idx="0">
                  <c:v>0</c:v>
                </c:pt>
              </c:numCache>
            </c:numRef>
          </c:yVal>
          <c:smooth val="0"/>
        </c:ser>
        <c:ser>
          <c:idx val="2"/>
          <c:order val="2"/>
          <c:tx>
            <c:strRef>
              <c:f>Sheet1!$A$4</c:f>
              <c:strCache>
                <c:ptCount val="1"/>
                <c:pt idx="0">
                  <c:v>Virusolve</c:v>
                </c:pt>
              </c:strCache>
            </c:strRef>
          </c:tx>
          <c:spPr>
            <a:ln w="28575">
              <a:noFill/>
            </a:ln>
          </c:spPr>
          <c:marker>
            <c:symbol val="triangle"/>
            <c:size val="20"/>
          </c:marker>
          <c:xVal>
            <c:numRef>
              <c:f>Sheet1!$B$4</c:f>
              <c:numCache>
                <c:formatCode>General</c:formatCode>
                <c:ptCount val="1"/>
                <c:pt idx="0">
                  <c:v>4</c:v>
                </c:pt>
              </c:numCache>
            </c:numRef>
          </c:xVal>
          <c:yVal>
            <c:numRef>
              <c:f>Sheet1!$C$4</c:f>
              <c:numCache>
                <c:formatCode>General</c:formatCode>
                <c:ptCount val="1"/>
                <c:pt idx="0">
                  <c:v>15</c:v>
                </c:pt>
              </c:numCache>
            </c:numRef>
          </c:yVal>
          <c:smooth val="0"/>
        </c:ser>
        <c:ser>
          <c:idx val="3"/>
          <c:order val="3"/>
          <c:tx>
            <c:strRef>
              <c:f>Sheet1!$A$5</c:f>
              <c:strCache>
                <c:ptCount val="1"/>
                <c:pt idx="0">
                  <c:v>Steri-7</c:v>
                </c:pt>
              </c:strCache>
            </c:strRef>
          </c:tx>
          <c:spPr>
            <a:ln w="28575">
              <a:noFill/>
            </a:ln>
          </c:spPr>
          <c:marker>
            <c:symbol val="x"/>
            <c:size val="20"/>
            <c:spPr>
              <a:ln w="63500"/>
            </c:spPr>
          </c:marker>
          <c:xVal>
            <c:numRef>
              <c:f>Sheet1!$B$5</c:f>
              <c:numCache>
                <c:formatCode>General</c:formatCode>
                <c:ptCount val="1"/>
                <c:pt idx="0">
                  <c:v>1</c:v>
                </c:pt>
              </c:numCache>
            </c:numRef>
          </c:xVal>
          <c:yVal>
            <c:numRef>
              <c:f>Sheet1!$C$5</c:f>
              <c:numCache>
                <c:formatCode>General</c:formatCode>
                <c:ptCount val="1"/>
                <c:pt idx="0">
                  <c:v>75</c:v>
                </c:pt>
              </c:numCache>
            </c:numRef>
          </c:yVal>
          <c:smooth val="0"/>
        </c:ser>
        <c:ser>
          <c:idx val="4"/>
          <c:order val="4"/>
          <c:tx>
            <c:strRef>
              <c:f>Sheet1!$A$6</c:f>
              <c:strCache>
                <c:ptCount val="1"/>
                <c:pt idx="0">
                  <c:v>Flash</c:v>
                </c:pt>
              </c:strCache>
            </c:strRef>
          </c:tx>
          <c:spPr>
            <a:ln w="28575">
              <a:noFill/>
            </a:ln>
          </c:spPr>
          <c:marker>
            <c:symbol val="star"/>
            <c:size val="20"/>
            <c:spPr>
              <a:ln w="63500"/>
            </c:spPr>
          </c:marker>
          <c:xVal>
            <c:numRef>
              <c:f>Sheet1!$B$6</c:f>
              <c:numCache>
                <c:formatCode>General</c:formatCode>
                <c:ptCount val="1"/>
                <c:pt idx="0">
                  <c:v>1</c:v>
                </c:pt>
              </c:numCache>
            </c:numRef>
          </c:xVal>
          <c:yVal>
            <c:numRef>
              <c:f>Sheet1!$C$6</c:f>
              <c:numCache>
                <c:formatCode>General</c:formatCode>
                <c:ptCount val="1"/>
                <c:pt idx="0">
                  <c:v>90</c:v>
                </c:pt>
              </c:numCache>
            </c:numRef>
          </c:yVal>
          <c:smooth val="0"/>
        </c:ser>
        <c:ser>
          <c:idx val="5"/>
          <c:order val="5"/>
          <c:tx>
            <c:strRef>
              <c:f>Sheet1!$A$8</c:f>
              <c:strCache>
                <c:ptCount val="1"/>
                <c:pt idx="0">
                  <c:v>70% alcohol</c:v>
                </c:pt>
              </c:strCache>
            </c:strRef>
          </c:tx>
          <c:spPr>
            <a:ln w="28575">
              <a:noFill/>
            </a:ln>
          </c:spPr>
          <c:marker>
            <c:symbol val="circle"/>
            <c:size val="20"/>
          </c:marker>
          <c:xVal>
            <c:numRef>
              <c:f>Sheet1!$B$8</c:f>
              <c:numCache>
                <c:formatCode>General</c:formatCode>
                <c:ptCount val="1"/>
                <c:pt idx="0">
                  <c:v>0</c:v>
                </c:pt>
              </c:numCache>
            </c:numRef>
          </c:xVal>
          <c:yVal>
            <c:numRef>
              <c:f>Sheet1!$C$8</c:f>
              <c:numCache>
                <c:formatCode>General</c:formatCode>
                <c:ptCount val="1"/>
                <c:pt idx="0">
                  <c:v>100</c:v>
                </c:pt>
              </c:numCache>
            </c:numRef>
          </c:yVal>
          <c:smooth val="0"/>
        </c:ser>
        <c:ser>
          <c:idx val="6"/>
          <c:order val="6"/>
          <c:tx>
            <c:strRef>
              <c:f>Sheet1!$A$7</c:f>
              <c:strCache>
                <c:ptCount val="1"/>
                <c:pt idx="0">
                  <c:v>Untreated</c:v>
                </c:pt>
              </c:strCache>
            </c:strRef>
          </c:tx>
          <c:spPr>
            <a:ln w="38100">
              <a:noFill/>
            </a:ln>
          </c:spPr>
          <c:marker>
            <c:symbol val="plus"/>
            <c:size val="20"/>
            <c:spPr>
              <a:ln w="63500"/>
            </c:spPr>
          </c:marker>
          <c:xVal>
            <c:numRef>
              <c:f>Sheet1!$B$7</c:f>
              <c:numCache>
                <c:formatCode>General</c:formatCode>
                <c:ptCount val="1"/>
                <c:pt idx="0">
                  <c:v>0</c:v>
                </c:pt>
              </c:numCache>
            </c:numRef>
          </c:xVal>
          <c:yVal>
            <c:numRef>
              <c:f>Sheet1!$C$7</c:f>
              <c:numCache>
                <c:formatCode>General</c:formatCode>
                <c:ptCount val="1"/>
                <c:pt idx="0">
                  <c:v>100</c:v>
                </c:pt>
              </c:numCache>
            </c:numRef>
          </c:yVal>
          <c:smooth val="0"/>
        </c:ser>
        <c:dLbls>
          <c:showLegendKey val="0"/>
          <c:showVal val="0"/>
          <c:showCatName val="0"/>
          <c:showSerName val="0"/>
          <c:showPercent val="0"/>
          <c:showBubbleSize val="0"/>
        </c:dLbls>
        <c:axId val="267467008"/>
        <c:axId val="267477376"/>
      </c:scatterChart>
      <c:valAx>
        <c:axId val="267467008"/>
        <c:scaling>
          <c:orientation val="minMax"/>
          <c:max val="6"/>
        </c:scaling>
        <c:delete val="0"/>
        <c:axPos val="b"/>
        <c:title>
          <c:tx>
            <c:rich>
              <a:bodyPr/>
              <a:lstStyle/>
              <a:p>
                <a:pPr>
                  <a:defRPr/>
                </a:pPr>
                <a:r>
                  <a:rPr lang="en-US" i="1" dirty="0"/>
                  <a:t>C. </a:t>
                </a:r>
                <a:r>
                  <a:rPr lang="en-US" i="1" dirty="0" err="1"/>
                  <a:t>difficile</a:t>
                </a:r>
                <a:r>
                  <a:rPr lang="en-US" i="1" dirty="0"/>
                  <a:t> in vitro </a:t>
                </a:r>
                <a:r>
                  <a:rPr lang="en-US" dirty="0"/>
                  <a:t>log reduction</a:t>
                </a:r>
              </a:p>
            </c:rich>
          </c:tx>
          <c:layout/>
          <c:overlay val="0"/>
        </c:title>
        <c:numFmt formatCode="General" sourceLinked="1"/>
        <c:majorTickMark val="out"/>
        <c:minorTickMark val="none"/>
        <c:tickLblPos val="nextTo"/>
        <c:crossAx val="267477376"/>
        <c:crosses val="autoZero"/>
        <c:crossBetween val="midCat"/>
        <c:majorUnit val="1"/>
      </c:valAx>
      <c:valAx>
        <c:axId val="267477376"/>
        <c:scaling>
          <c:orientation val="minMax"/>
          <c:max val="100"/>
          <c:min val="0"/>
        </c:scaling>
        <c:delete val="0"/>
        <c:axPos val="l"/>
        <c:title>
          <c:tx>
            <c:rich>
              <a:bodyPr rot="-5400000" vert="horz"/>
              <a:lstStyle/>
              <a:p>
                <a:pPr>
                  <a:defRPr/>
                </a:pPr>
                <a:r>
                  <a:rPr lang="en-US" i="1" dirty="0"/>
                  <a:t>C. </a:t>
                </a:r>
                <a:r>
                  <a:rPr lang="en-US" i="1" dirty="0" err="1"/>
                  <a:t>difficile</a:t>
                </a:r>
                <a:r>
                  <a:rPr lang="en-US" i="1" dirty="0"/>
                  <a:t> </a:t>
                </a:r>
                <a:r>
                  <a:rPr lang="en-US" dirty="0"/>
                  <a:t>transmission efficiency %</a:t>
                </a:r>
              </a:p>
            </c:rich>
          </c:tx>
          <c:layout>
            <c:manualLayout>
              <c:xMode val="edge"/>
              <c:yMode val="edge"/>
              <c:x val="0"/>
              <c:y val="4.0493581676486999E-2"/>
            </c:manualLayout>
          </c:layout>
          <c:overlay val="0"/>
        </c:title>
        <c:numFmt formatCode="General" sourceLinked="1"/>
        <c:majorTickMark val="out"/>
        <c:minorTickMark val="none"/>
        <c:tickLblPos val="nextTo"/>
        <c:crossAx val="267467008"/>
        <c:crosses val="autoZero"/>
        <c:crossBetween val="midCat"/>
        <c:majorUnit val="20"/>
      </c:valAx>
    </c:plotArea>
    <c:legend>
      <c:legendPos val="r"/>
      <c:layout>
        <c:manualLayout>
          <c:xMode val="edge"/>
          <c:yMode val="edge"/>
          <c:x val="0.68158142948139699"/>
          <c:y val="6.2726744459975184E-2"/>
          <c:w val="0.25713552713696664"/>
          <c:h val="0.58602034120734559"/>
        </c:manualLayout>
      </c:layout>
      <c:overlay val="0"/>
    </c:legend>
    <c:plotVisOnly val="1"/>
    <c:dispBlanksAs val="gap"/>
    <c:showDLblsOverMax val="0"/>
  </c:chart>
  <c:txPr>
    <a:bodyPr/>
    <a:lstStyle/>
    <a:p>
      <a:pPr>
        <a:defRPr sz="2400" b="0">
          <a:latin typeface="Arial" panose="020B0604020202020204" pitchFamily="34" charset="0"/>
          <a:ea typeface="Verdana" pitchFamily="34" charset="0"/>
          <a:cs typeface="Arial" panose="020B0604020202020204" pitchFamily="34" charset="0"/>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spPr>
            <a:solidFill>
              <a:schemeClr val="tx1"/>
            </a:solidFill>
          </c:spPr>
          <c:invertIfNegative val="0"/>
          <c:dPt>
            <c:idx val="0"/>
            <c:invertIfNegative val="0"/>
            <c:bubble3D val="0"/>
            <c:spPr>
              <a:solidFill>
                <a:schemeClr val="tx1">
                  <a:lumMod val="65000"/>
                  <a:lumOff val="35000"/>
                </a:schemeClr>
              </a:solidFill>
            </c:spPr>
          </c:dPt>
          <c:dPt>
            <c:idx val="1"/>
            <c:invertIfNegative val="0"/>
            <c:bubble3D val="0"/>
            <c:spPr>
              <a:solidFill>
                <a:schemeClr val="tx1">
                  <a:lumMod val="85000"/>
                  <a:lumOff val="15000"/>
                </a:schemeClr>
              </a:solidFill>
            </c:spPr>
          </c:dPt>
          <c:val>
            <c:numRef>
              <c:f>Sheet1!$A$1:$A$3</c:f>
              <c:numCache>
                <c:formatCode>General</c:formatCode>
                <c:ptCount val="3"/>
                <c:pt idx="0">
                  <c:v>2.7</c:v>
                </c:pt>
                <c:pt idx="1">
                  <c:v>3.8</c:v>
                </c:pt>
                <c:pt idx="2">
                  <c:v>4.4000000000000004</c:v>
                </c:pt>
              </c:numCache>
            </c:numRef>
          </c:val>
        </c:ser>
        <c:dLbls>
          <c:showLegendKey val="0"/>
          <c:showVal val="0"/>
          <c:showCatName val="0"/>
          <c:showSerName val="0"/>
          <c:showPercent val="0"/>
          <c:showBubbleSize val="0"/>
        </c:dLbls>
        <c:gapWidth val="39"/>
        <c:axId val="267509120"/>
        <c:axId val="268047488"/>
      </c:barChart>
      <c:catAx>
        <c:axId val="267509120"/>
        <c:scaling>
          <c:orientation val="minMax"/>
        </c:scaling>
        <c:delete val="0"/>
        <c:axPos val="l"/>
        <c:majorTickMark val="out"/>
        <c:minorTickMark val="none"/>
        <c:tickLblPos val="nextTo"/>
        <c:crossAx val="268047488"/>
        <c:crosses val="autoZero"/>
        <c:auto val="1"/>
        <c:lblAlgn val="ctr"/>
        <c:lblOffset val="100"/>
        <c:noMultiLvlLbl val="0"/>
      </c:catAx>
      <c:valAx>
        <c:axId val="268047488"/>
        <c:scaling>
          <c:orientation val="minMax"/>
        </c:scaling>
        <c:delete val="0"/>
        <c:axPos val="b"/>
        <c:numFmt formatCode="General" sourceLinked="1"/>
        <c:majorTickMark val="out"/>
        <c:minorTickMark val="none"/>
        <c:tickLblPos val="nextTo"/>
        <c:txPr>
          <a:bodyPr/>
          <a:lstStyle/>
          <a:p>
            <a:pPr>
              <a:defRPr sz="1800"/>
            </a:pPr>
            <a:endParaRPr lang="en-US"/>
          </a:p>
        </c:txPr>
        <c:crossAx val="267509120"/>
        <c:crosses val="autoZero"/>
        <c:crossBetween val="between"/>
      </c:valAx>
    </c:plotArea>
    <c:plotVisOnly val="1"/>
    <c:dispBlanksAs val="gap"/>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plotArea>
      <c:layout/>
      <c:barChart>
        <c:barDir val="col"/>
        <c:grouping val="clustered"/>
        <c:varyColors val="0"/>
        <c:ser>
          <c:idx val="0"/>
          <c:order val="0"/>
          <c:invertIfNegative val="0"/>
          <c:dPt>
            <c:idx val="11"/>
            <c:invertIfNegative val="0"/>
            <c:bubble3D val="0"/>
            <c:spPr>
              <a:solidFill>
                <a:schemeClr val="accent2">
                  <a:lumMod val="50000"/>
                </a:schemeClr>
              </a:solidFill>
            </c:spPr>
          </c:dPt>
          <c:cat>
            <c:strRef>
              <c:f>Sheet1!$A$27:$A$38</c:f>
              <c:strCache>
                <c:ptCount val="12"/>
                <c:pt idx="0">
                  <c:v>Eckstein - VRE (research)</c:v>
                </c:pt>
                <c:pt idx="1">
                  <c:v>Eckstein - Cdiff (research)</c:v>
                </c:pt>
                <c:pt idx="2">
                  <c:v>Otter - GNR</c:v>
                </c:pt>
                <c:pt idx="3">
                  <c:v>Jeanes - MRSA</c:v>
                </c:pt>
                <c:pt idx="4">
                  <c:v>Goodman - VRE</c:v>
                </c:pt>
                <c:pt idx="5">
                  <c:v>Goodman - MRSA</c:v>
                </c:pt>
                <c:pt idx="6">
                  <c:v>Otter - MRSA</c:v>
                </c:pt>
                <c:pt idx="7">
                  <c:v>Hardy - MRSA</c:v>
                </c:pt>
                <c:pt idx="8">
                  <c:v>French - MRSA</c:v>
                </c:pt>
                <c:pt idx="9">
                  <c:v>Eckstein - Cdiff</c:v>
                </c:pt>
                <c:pt idx="10">
                  <c:v>Eckstein - VRE</c:v>
                </c:pt>
                <c:pt idx="11">
                  <c:v>Mean - manual disinfection</c:v>
                </c:pt>
              </c:strCache>
            </c:strRef>
          </c:cat>
          <c:val>
            <c:numRef>
              <c:f>Sheet1!$B$27:$B$38</c:f>
              <c:numCache>
                <c:formatCode>0</c:formatCode>
                <c:ptCount val="12"/>
                <c:pt idx="0">
                  <c:v>100</c:v>
                </c:pt>
                <c:pt idx="1">
                  <c:v>97</c:v>
                </c:pt>
                <c:pt idx="2">
                  <c:v>67</c:v>
                </c:pt>
                <c:pt idx="3">
                  <c:v>55</c:v>
                </c:pt>
                <c:pt idx="4">
                  <c:v>40</c:v>
                </c:pt>
                <c:pt idx="5">
                  <c:v>33</c:v>
                </c:pt>
                <c:pt idx="6">
                  <c:v>33</c:v>
                </c:pt>
                <c:pt idx="7">
                  <c:v>28</c:v>
                </c:pt>
                <c:pt idx="8">
                  <c:v>26</c:v>
                </c:pt>
                <c:pt idx="9">
                  <c:v>20</c:v>
                </c:pt>
                <c:pt idx="10">
                  <c:v>19</c:v>
                </c:pt>
                <c:pt idx="11" formatCode="General">
                  <c:v>47.090909090909207</c:v>
                </c:pt>
              </c:numCache>
            </c:numRef>
          </c:val>
        </c:ser>
        <c:dLbls>
          <c:showLegendKey val="0"/>
          <c:showVal val="0"/>
          <c:showCatName val="0"/>
          <c:showSerName val="0"/>
          <c:showPercent val="0"/>
          <c:showBubbleSize val="0"/>
        </c:dLbls>
        <c:gapWidth val="150"/>
        <c:axId val="274792832"/>
        <c:axId val="274794368"/>
      </c:barChart>
      <c:catAx>
        <c:axId val="274792832"/>
        <c:scaling>
          <c:orientation val="minMax"/>
        </c:scaling>
        <c:delete val="0"/>
        <c:axPos val="b"/>
        <c:majorTickMark val="out"/>
        <c:minorTickMark val="none"/>
        <c:tickLblPos val="nextTo"/>
        <c:txPr>
          <a:bodyPr/>
          <a:lstStyle/>
          <a:p>
            <a:pPr>
              <a:defRPr sz="900"/>
            </a:pPr>
            <a:endParaRPr lang="en-US"/>
          </a:p>
        </c:txPr>
        <c:crossAx val="274794368"/>
        <c:crosses val="autoZero"/>
        <c:auto val="1"/>
        <c:lblAlgn val="ctr"/>
        <c:lblOffset val="100"/>
        <c:noMultiLvlLbl val="0"/>
      </c:catAx>
      <c:valAx>
        <c:axId val="274794368"/>
        <c:scaling>
          <c:orientation val="minMax"/>
          <c:max val="100"/>
          <c:min val="0"/>
        </c:scaling>
        <c:delete val="0"/>
        <c:axPos val="l"/>
        <c:title>
          <c:tx>
            <c:rich>
              <a:bodyPr rot="-5400000" vert="horz"/>
              <a:lstStyle/>
              <a:p>
                <a:pPr>
                  <a:defRPr lang="en-US" sz="1600" b="0"/>
                </a:pPr>
                <a:r>
                  <a:rPr lang="en-US" sz="1600" b="0"/>
                  <a:t>Percentage reduction in frequency of swabs contaminated</a:t>
                </a:r>
              </a:p>
            </c:rich>
          </c:tx>
          <c:layout>
            <c:manualLayout>
              <c:xMode val="edge"/>
              <c:yMode val="edge"/>
              <c:x val="4.3858119329309208E-3"/>
              <c:y val="0.10669253484866564"/>
            </c:manualLayout>
          </c:layout>
          <c:overlay val="0"/>
        </c:title>
        <c:numFmt formatCode="0" sourceLinked="1"/>
        <c:majorTickMark val="out"/>
        <c:minorTickMark val="none"/>
        <c:tickLblPos val="nextTo"/>
        <c:txPr>
          <a:bodyPr/>
          <a:lstStyle/>
          <a:p>
            <a:pPr>
              <a:defRPr sz="1600"/>
            </a:pPr>
            <a:endParaRPr lang="en-US"/>
          </a:p>
        </c:txPr>
        <c:crossAx val="274792832"/>
        <c:crosses val="autoZero"/>
        <c:crossBetween val="between"/>
        <c:majorUnit val="10"/>
      </c:valAx>
    </c:plotArea>
    <c:plotVisOnly val="1"/>
    <c:dispBlanksAs val="gap"/>
    <c:showDLblsOverMax val="0"/>
  </c:chart>
  <c:txPr>
    <a:bodyPr/>
    <a:lstStyle/>
    <a:p>
      <a:pPr>
        <a:defRPr sz="1000">
          <a:latin typeface="Arial" panose="020B0604020202020204" pitchFamily="34" charset="0"/>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Sheet1!$B$30</c:f>
              <c:strCache>
                <c:ptCount val="1"/>
                <c:pt idx="0">
                  <c:v>% sites contaminated with A. baumannii</c:v>
                </c:pt>
              </c:strCache>
            </c:strRef>
          </c:tx>
          <c:invertIfNegative val="0"/>
          <c:cat>
            <c:strRef>
              <c:f>Sheet1!$A$31:$A$33</c:f>
              <c:strCache>
                <c:ptCount val="3"/>
                <c:pt idx="0">
                  <c:v>2 x bleach disinfection</c:v>
                </c:pt>
                <c:pt idx="1">
                  <c:v>4 x bleach disinfection</c:v>
                </c:pt>
                <c:pt idx="2">
                  <c:v>Bioquell</c:v>
                </c:pt>
              </c:strCache>
            </c:strRef>
          </c:cat>
          <c:val>
            <c:numRef>
              <c:f>Sheet1!$B$31:$B$33</c:f>
              <c:numCache>
                <c:formatCode>General</c:formatCode>
                <c:ptCount val="3"/>
                <c:pt idx="0">
                  <c:v>12.1</c:v>
                </c:pt>
                <c:pt idx="1">
                  <c:v>1.8</c:v>
                </c:pt>
                <c:pt idx="2">
                  <c:v>0.2</c:v>
                </c:pt>
              </c:numCache>
            </c:numRef>
          </c:val>
        </c:ser>
        <c:ser>
          <c:idx val="1"/>
          <c:order val="1"/>
          <c:tx>
            <c:strRef>
              <c:f>Sheet1!$C$30</c:f>
              <c:strCache>
                <c:ptCount val="1"/>
                <c:pt idx="0">
                  <c:v>% sites contaminated with MRSA</c:v>
                </c:pt>
              </c:strCache>
            </c:strRef>
          </c:tx>
          <c:invertIfNegative val="0"/>
          <c:cat>
            <c:strRef>
              <c:f>Sheet1!$A$31:$A$33</c:f>
              <c:strCache>
                <c:ptCount val="3"/>
                <c:pt idx="0">
                  <c:v>2 x bleach disinfection</c:v>
                </c:pt>
                <c:pt idx="1">
                  <c:v>4 x bleach disinfection</c:v>
                </c:pt>
                <c:pt idx="2">
                  <c:v>Bioquell</c:v>
                </c:pt>
              </c:strCache>
            </c:strRef>
          </c:cat>
          <c:val>
            <c:numRef>
              <c:f>Sheet1!$C$31:$C$33</c:f>
              <c:numCache>
                <c:formatCode>General</c:formatCode>
                <c:ptCount val="3"/>
                <c:pt idx="0">
                  <c:v>3.6</c:v>
                </c:pt>
                <c:pt idx="1">
                  <c:v>1.9000000000000001</c:v>
                </c:pt>
                <c:pt idx="2">
                  <c:v>0.1</c:v>
                </c:pt>
              </c:numCache>
            </c:numRef>
          </c:val>
        </c:ser>
        <c:dLbls>
          <c:showLegendKey val="0"/>
          <c:showVal val="0"/>
          <c:showCatName val="0"/>
          <c:showSerName val="0"/>
          <c:showPercent val="0"/>
          <c:showBubbleSize val="0"/>
        </c:dLbls>
        <c:gapWidth val="150"/>
        <c:shape val="box"/>
        <c:axId val="274834560"/>
        <c:axId val="274836096"/>
        <c:axId val="0"/>
      </c:bar3DChart>
      <c:catAx>
        <c:axId val="274834560"/>
        <c:scaling>
          <c:orientation val="minMax"/>
        </c:scaling>
        <c:delete val="0"/>
        <c:axPos val="b"/>
        <c:majorTickMark val="out"/>
        <c:minorTickMark val="none"/>
        <c:tickLblPos val="nextTo"/>
        <c:crossAx val="274836096"/>
        <c:crosses val="autoZero"/>
        <c:auto val="1"/>
        <c:lblAlgn val="ctr"/>
        <c:lblOffset val="100"/>
        <c:noMultiLvlLbl val="0"/>
      </c:catAx>
      <c:valAx>
        <c:axId val="274836096"/>
        <c:scaling>
          <c:orientation val="minMax"/>
          <c:max val="14"/>
        </c:scaling>
        <c:delete val="0"/>
        <c:axPos val="l"/>
        <c:title>
          <c:tx>
            <c:rich>
              <a:bodyPr rot="-5400000" vert="horz"/>
              <a:lstStyle/>
              <a:p>
                <a:pPr>
                  <a:defRPr/>
                </a:pPr>
                <a:r>
                  <a:rPr lang="en-GB"/>
                  <a:t>% sites contaminated</a:t>
                </a:r>
              </a:p>
            </c:rich>
          </c:tx>
          <c:layout>
            <c:manualLayout>
              <c:xMode val="edge"/>
              <c:yMode val="edge"/>
              <c:x val="8.9024199331388804E-3"/>
              <c:y val="0.20005268774849941"/>
            </c:manualLayout>
          </c:layout>
          <c:overlay val="0"/>
        </c:title>
        <c:numFmt formatCode="General" sourceLinked="1"/>
        <c:majorTickMark val="out"/>
        <c:minorTickMark val="none"/>
        <c:tickLblPos val="nextTo"/>
        <c:crossAx val="274834560"/>
        <c:crosses val="autoZero"/>
        <c:crossBetween val="between"/>
      </c:valAx>
    </c:plotArea>
    <c:legend>
      <c:legendPos val="r"/>
      <c:layout>
        <c:manualLayout>
          <c:xMode val="edge"/>
          <c:yMode val="edge"/>
          <c:x val="0.67219286240923315"/>
          <c:y val="0.12187240138301172"/>
          <c:w val="0.31818699437436926"/>
          <c:h val="0.23783636834964464"/>
        </c:manualLayout>
      </c:layout>
      <c:overlay val="0"/>
      <c:txPr>
        <a:bodyPr/>
        <a:lstStyle/>
        <a:p>
          <a:pPr>
            <a:defRPr i="1"/>
          </a:pPr>
          <a:endParaRPr lang="en-US"/>
        </a:p>
      </c:txPr>
    </c:legend>
    <c:plotVisOnly val="1"/>
    <c:dispBlanksAs val="gap"/>
    <c:showDLblsOverMax val="0"/>
  </c:chart>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7.8050511808045411E-2"/>
          <c:y val="0.13158512501703173"/>
          <c:w val="0.78692679562761836"/>
          <c:h val="0.68554461329346328"/>
        </c:manualLayout>
      </c:layout>
      <c:barChart>
        <c:barDir val="col"/>
        <c:grouping val="clustered"/>
        <c:varyColors val="0"/>
        <c:ser>
          <c:idx val="1"/>
          <c:order val="0"/>
          <c:tx>
            <c:v>Bioquell</c:v>
          </c:tx>
          <c:spPr>
            <a:solidFill>
              <a:schemeClr val="accent3">
                <a:lumMod val="60000"/>
                <a:lumOff val="40000"/>
              </a:schemeClr>
            </a:solidFill>
          </c:spPr>
          <c:invertIfNegative val="0"/>
          <c:cat>
            <c:strRef>
              <c:f>Sheet1!$J$2:$X$2</c:f>
              <c:strCache>
                <c:ptCount val="15"/>
                <c:pt idx="0">
                  <c:v>1</c:v>
                </c:pt>
                <c:pt idx="1">
                  <c:v>2</c:v>
                </c:pt>
                <c:pt idx="2">
                  <c:v>3</c:v>
                </c:pt>
                <c:pt idx="3">
                  <c:v>4</c:v>
                </c:pt>
                <c:pt idx="4">
                  <c:v>5</c:v>
                </c:pt>
                <c:pt idx="5">
                  <c:v>6</c:v>
                </c:pt>
                <c:pt idx="6">
                  <c:v>7</c:v>
                </c:pt>
                <c:pt idx="7">
                  <c:v>8</c:v>
                </c:pt>
                <c:pt idx="8">
                  <c:v>9</c:v>
                </c:pt>
                <c:pt idx="9">
                  <c:v>10</c:v>
                </c:pt>
                <c:pt idx="10">
                  <c:v>11</c:v>
                </c:pt>
                <c:pt idx="11">
                  <c:v>3% BSA</c:v>
                </c:pt>
                <c:pt idx="12">
                  <c:v>10% BSA</c:v>
                </c:pt>
                <c:pt idx="13">
                  <c:v>3% BSA</c:v>
                </c:pt>
                <c:pt idx="14">
                  <c:v>10% BSA</c:v>
                </c:pt>
              </c:strCache>
            </c:strRef>
          </c:cat>
          <c:val>
            <c:numRef>
              <c:f>Sheet1!$J$15:$X$15</c:f>
              <c:numCache>
                <c:formatCode>General</c:formatCode>
                <c:ptCount val="15"/>
                <c:pt idx="0">
                  <c:v>6</c:v>
                </c:pt>
                <c:pt idx="1">
                  <c:v>6</c:v>
                </c:pt>
                <c:pt idx="2">
                  <c:v>6</c:v>
                </c:pt>
                <c:pt idx="3">
                  <c:v>6</c:v>
                </c:pt>
                <c:pt idx="4">
                  <c:v>6</c:v>
                </c:pt>
                <c:pt idx="5">
                  <c:v>6</c:v>
                </c:pt>
                <c:pt idx="6">
                  <c:v>6</c:v>
                </c:pt>
                <c:pt idx="7">
                  <c:v>6</c:v>
                </c:pt>
                <c:pt idx="8">
                  <c:v>6</c:v>
                </c:pt>
                <c:pt idx="9">
                  <c:v>6</c:v>
                </c:pt>
                <c:pt idx="10">
                  <c:v>6</c:v>
                </c:pt>
                <c:pt idx="11">
                  <c:v>6.4</c:v>
                </c:pt>
                <c:pt idx="12">
                  <c:v>6.9</c:v>
                </c:pt>
                <c:pt idx="13">
                  <c:v>6.4</c:v>
                </c:pt>
                <c:pt idx="14">
                  <c:v>6.9</c:v>
                </c:pt>
              </c:numCache>
            </c:numRef>
          </c:val>
        </c:ser>
        <c:ser>
          <c:idx val="2"/>
          <c:order val="1"/>
          <c:tx>
            <c:v>ASP</c:v>
          </c:tx>
          <c:spPr>
            <a:solidFill>
              <a:schemeClr val="accent3">
                <a:lumMod val="50000"/>
              </a:schemeClr>
            </a:solidFill>
          </c:spPr>
          <c:invertIfNegative val="0"/>
          <c:cat>
            <c:strRef>
              <c:f>Sheet1!$J$2:$X$2</c:f>
              <c:strCache>
                <c:ptCount val="15"/>
                <c:pt idx="0">
                  <c:v>1</c:v>
                </c:pt>
                <c:pt idx="1">
                  <c:v>2</c:v>
                </c:pt>
                <c:pt idx="2">
                  <c:v>3</c:v>
                </c:pt>
                <c:pt idx="3">
                  <c:v>4</c:v>
                </c:pt>
                <c:pt idx="4">
                  <c:v>5</c:v>
                </c:pt>
                <c:pt idx="5">
                  <c:v>6</c:v>
                </c:pt>
                <c:pt idx="6">
                  <c:v>7</c:v>
                </c:pt>
                <c:pt idx="7">
                  <c:v>8</c:v>
                </c:pt>
                <c:pt idx="8">
                  <c:v>9</c:v>
                </c:pt>
                <c:pt idx="9">
                  <c:v>10</c:v>
                </c:pt>
                <c:pt idx="10">
                  <c:v>11</c:v>
                </c:pt>
                <c:pt idx="11">
                  <c:v>3% BSA</c:v>
                </c:pt>
                <c:pt idx="12">
                  <c:v>10% BSA</c:v>
                </c:pt>
                <c:pt idx="13">
                  <c:v>3% BSA</c:v>
                </c:pt>
                <c:pt idx="14">
                  <c:v>10% BSA</c:v>
                </c:pt>
              </c:strCache>
            </c:strRef>
          </c:cat>
          <c:val>
            <c:numRef>
              <c:f>Sheet1!$J$19:$X$19</c:f>
              <c:numCache>
                <c:formatCode>General</c:formatCode>
                <c:ptCount val="15"/>
                <c:pt idx="0">
                  <c:v>1.8</c:v>
                </c:pt>
                <c:pt idx="1">
                  <c:v>4.0999999999999996</c:v>
                </c:pt>
                <c:pt idx="2">
                  <c:v>1.4</c:v>
                </c:pt>
                <c:pt idx="3">
                  <c:v>4.0999999999999996</c:v>
                </c:pt>
                <c:pt idx="4">
                  <c:v>0.5</c:v>
                </c:pt>
                <c:pt idx="5">
                  <c:v>1.8</c:v>
                </c:pt>
                <c:pt idx="6">
                  <c:v>0.8</c:v>
                </c:pt>
                <c:pt idx="7">
                  <c:v>1.8</c:v>
                </c:pt>
                <c:pt idx="8">
                  <c:v>2.1</c:v>
                </c:pt>
                <c:pt idx="9">
                  <c:v>6.1</c:v>
                </c:pt>
                <c:pt idx="10">
                  <c:v>4.0999999999999996</c:v>
                </c:pt>
                <c:pt idx="11">
                  <c:v>0.70000000000000062</c:v>
                </c:pt>
                <c:pt idx="12">
                  <c:v>1.4</c:v>
                </c:pt>
                <c:pt idx="13">
                  <c:v>1.4</c:v>
                </c:pt>
                <c:pt idx="14">
                  <c:v>1.7000000000000008</c:v>
                </c:pt>
              </c:numCache>
            </c:numRef>
          </c:val>
        </c:ser>
        <c:dLbls>
          <c:showLegendKey val="0"/>
          <c:showVal val="0"/>
          <c:showCatName val="0"/>
          <c:showSerName val="0"/>
          <c:showPercent val="0"/>
          <c:showBubbleSize val="0"/>
        </c:dLbls>
        <c:gapWidth val="150"/>
        <c:axId val="224257152"/>
        <c:axId val="224258688"/>
      </c:barChart>
      <c:catAx>
        <c:axId val="224257152"/>
        <c:scaling>
          <c:orientation val="minMax"/>
        </c:scaling>
        <c:delete val="0"/>
        <c:axPos val="b"/>
        <c:majorTickMark val="out"/>
        <c:minorTickMark val="none"/>
        <c:tickLblPos val="nextTo"/>
        <c:crossAx val="224258688"/>
        <c:crosses val="autoZero"/>
        <c:auto val="1"/>
        <c:lblAlgn val="ctr"/>
        <c:lblOffset val="100"/>
        <c:noMultiLvlLbl val="0"/>
      </c:catAx>
      <c:valAx>
        <c:axId val="224258688"/>
        <c:scaling>
          <c:orientation val="minMax"/>
          <c:max val="6"/>
        </c:scaling>
        <c:delete val="0"/>
        <c:axPos val="l"/>
        <c:title>
          <c:tx>
            <c:rich>
              <a:bodyPr rot="-5400000" vert="horz"/>
              <a:lstStyle/>
              <a:p>
                <a:pPr>
                  <a:defRPr b="0"/>
                </a:pPr>
                <a:r>
                  <a:rPr lang="en-US" b="0"/>
                  <a:t>Log10 reduction</a:t>
                </a:r>
                <a:endParaRPr lang="en-GB" b="0"/>
              </a:p>
            </c:rich>
          </c:tx>
          <c:layout>
            <c:manualLayout>
              <c:xMode val="edge"/>
              <c:yMode val="edge"/>
              <c:x val="9.2415876712046707E-3"/>
              <c:y val="0.34461214432404536"/>
            </c:manualLayout>
          </c:layout>
          <c:overlay val="0"/>
        </c:title>
        <c:numFmt formatCode="General" sourceLinked="1"/>
        <c:majorTickMark val="out"/>
        <c:minorTickMark val="none"/>
        <c:tickLblPos val="nextTo"/>
        <c:crossAx val="224257152"/>
        <c:crosses val="autoZero"/>
        <c:crossBetween val="between"/>
      </c:valAx>
    </c:plotArea>
    <c:legend>
      <c:legendPos val="r"/>
      <c:layout>
        <c:manualLayout>
          <c:xMode val="edge"/>
          <c:yMode val="edge"/>
          <c:x val="0.85542175149793287"/>
          <c:y val="0.41442206196432807"/>
          <c:w val="0.11181634242985002"/>
          <c:h val="0.10027103029268319"/>
        </c:manualLayout>
      </c:layout>
      <c:overlay val="0"/>
    </c:legend>
    <c:plotVisOnly val="1"/>
    <c:dispBlanksAs val="gap"/>
    <c:showDLblsOverMax val="0"/>
  </c:chart>
  <c:txPr>
    <a:bodyPr/>
    <a:lstStyle/>
    <a:p>
      <a:pPr>
        <a:defRPr sz="1500">
          <a:latin typeface="Arial" panose="020B0604020202020204" pitchFamily="34" charset="0"/>
          <a:ea typeface="Verdana" pitchFamily="34" charset="0"/>
          <a:cs typeface="Arial" panose="020B0604020202020204"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6"/>
    </mc:Choice>
    <mc:Fallback>
      <c:style val="16"/>
    </mc:Fallback>
  </mc:AlternateContent>
  <c:chart>
    <c:autoTitleDeleted val="0"/>
    <c:plotArea>
      <c:layout/>
      <c:barChart>
        <c:barDir val="col"/>
        <c:grouping val="clustered"/>
        <c:varyColors val="0"/>
        <c:ser>
          <c:idx val="0"/>
          <c:order val="0"/>
          <c:tx>
            <c:strRef>
              <c:f>Sheet1!$A$2</c:f>
              <c:strCache>
                <c:ptCount val="1"/>
                <c:pt idx="0">
                  <c:v>Xenex</c:v>
                </c:pt>
              </c:strCache>
            </c:strRef>
          </c:tx>
          <c:invertIfNegative val="0"/>
          <c:cat>
            <c:strRef>
              <c:f>Sheet1!$B$1:$D$1</c:f>
              <c:strCache>
                <c:ptCount val="3"/>
                <c:pt idx="0">
                  <c:v>C. difficile</c:v>
                </c:pt>
                <c:pt idx="1">
                  <c:v>MRSA</c:v>
                </c:pt>
                <c:pt idx="2">
                  <c:v>VRE</c:v>
                </c:pt>
              </c:strCache>
            </c:strRef>
          </c:cat>
          <c:val>
            <c:numRef>
              <c:f>Sheet1!$B$2:$D$2</c:f>
              <c:numCache>
                <c:formatCode>General</c:formatCode>
                <c:ptCount val="3"/>
                <c:pt idx="0">
                  <c:v>0.55000000000000004</c:v>
                </c:pt>
                <c:pt idx="1">
                  <c:v>1.85</c:v>
                </c:pt>
                <c:pt idx="2">
                  <c:v>0.60000000000000042</c:v>
                </c:pt>
              </c:numCache>
            </c:numRef>
          </c:val>
        </c:ser>
        <c:ser>
          <c:idx val="1"/>
          <c:order val="1"/>
          <c:tx>
            <c:strRef>
              <c:f>Sheet1!$A$3</c:f>
              <c:strCache>
                <c:ptCount val="1"/>
                <c:pt idx="0">
                  <c:v>UVC</c:v>
                </c:pt>
              </c:strCache>
            </c:strRef>
          </c:tx>
          <c:invertIfNegative val="0"/>
          <c:cat>
            <c:strRef>
              <c:f>Sheet1!$B$1:$D$1</c:f>
              <c:strCache>
                <c:ptCount val="3"/>
                <c:pt idx="0">
                  <c:v>C. difficile</c:v>
                </c:pt>
                <c:pt idx="1">
                  <c:v>MRSA</c:v>
                </c:pt>
                <c:pt idx="2">
                  <c:v>VRE</c:v>
                </c:pt>
              </c:strCache>
            </c:strRef>
          </c:cat>
          <c:val>
            <c:numRef>
              <c:f>Sheet1!$B$3:$D$3</c:f>
              <c:numCache>
                <c:formatCode>General</c:formatCode>
                <c:ptCount val="3"/>
                <c:pt idx="0">
                  <c:v>1</c:v>
                </c:pt>
                <c:pt idx="1">
                  <c:v>3.1</c:v>
                </c:pt>
                <c:pt idx="2">
                  <c:v>3.6</c:v>
                </c:pt>
              </c:numCache>
            </c:numRef>
          </c:val>
        </c:ser>
        <c:dLbls>
          <c:showLegendKey val="0"/>
          <c:showVal val="0"/>
          <c:showCatName val="0"/>
          <c:showSerName val="0"/>
          <c:showPercent val="0"/>
          <c:showBubbleSize val="0"/>
        </c:dLbls>
        <c:gapWidth val="150"/>
        <c:axId val="396443008"/>
        <c:axId val="377255040"/>
      </c:barChart>
      <c:catAx>
        <c:axId val="396443008"/>
        <c:scaling>
          <c:orientation val="minMax"/>
        </c:scaling>
        <c:delete val="0"/>
        <c:axPos val="b"/>
        <c:majorTickMark val="out"/>
        <c:minorTickMark val="none"/>
        <c:tickLblPos val="nextTo"/>
        <c:txPr>
          <a:bodyPr/>
          <a:lstStyle/>
          <a:p>
            <a:pPr>
              <a:defRPr i="1"/>
            </a:pPr>
            <a:endParaRPr lang="en-US"/>
          </a:p>
        </c:txPr>
        <c:crossAx val="377255040"/>
        <c:crosses val="autoZero"/>
        <c:auto val="1"/>
        <c:lblAlgn val="ctr"/>
        <c:lblOffset val="100"/>
        <c:noMultiLvlLbl val="0"/>
      </c:catAx>
      <c:valAx>
        <c:axId val="377255040"/>
        <c:scaling>
          <c:orientation val="minMax"/>
        </c:scaling>
        <c:delete val="0"/>
        <c:axPos val="l"/>
        <c:title>
          <c:tx>
            <c:rich>
              <a:bodyPr rot="-5400000" vert="horz"/>
              <a:lstStyle/>
              <a:p>
                <a:pPr>
                  <a:defRPr/>
                </a:pPr>
                <a:r>
                  <a:rPr lang="en-US"/>
                  <a:t>Log reduction</a:t>
                </a:r>
              </a:p>
            </c:rich>
          </c:tx>
          <c:layout>
            <c:manualLayout>
              <c:xMode val="edge"/>
              <c:yMode val="edge"/>
              <c:x val="1.0286455264791005E-3"/>
              <c:y val="0.28751240901548575"/>
            </c:manualLayout>
          </c:layout>
          <c:overlay val="0"/>
        </c:title>
        <c:numFmt formatCode="General" sourceLinked="1"/>
        <c:majorTickMark val="out"/>
        <c:minorTickMark val="none"/>
        <c:tickLblPos val="nextTo"/>
        <c:crossAx val="396443008"/>
        <c:crosses val="autoZero"/>
        <c:crossBetween val="between"/>
      </c:valAx>
    </c:plotArea>
    <c:legend>
      <c:legendPos val="r"/>
      <c:layout/>
      <c:overlay val="0"/>
    </c:legend>
    <c:plotVisOnly val="1"/>
    <c:dispBlanksAs val="gap"/>
    <c:showDLblsOverMax val="0"/>
  </c:chart>
  <c:txPr>
    <a:bodyPr/>
    <a:lstStyle/>
    <a:p>
      <a:pPr>
        <a:defRPr sz="1800" b="0">
          <a:latin typeface="Arial" pitchFamily="34" charset="0"/>
          <a:cs typeface="Arial"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Sheet1!$B$30</c:f>
              <c:strCache>
                <c:ptCount val="1"/>
                <c:pt idx="0">
                  <c:v>% sites contaminated with A. baumannii</c:v>
                </c:pt>
              </c:strCache>
            </c:strRef>
          </c:tx>
          <c:invertIfNegative val="0"/>
          <c:cat>
            <c:strRef>
              <c:f>Sheet1!$A$31:$A$33</c:f>
              <c:strCache>
                <c:ptCount val="3"/>
                <c:pt idx="0">
                  <c:v>2 x bleach disinfection</c:v>
                </c:pt>
                <c:pt idx="1">
                  <c:v>4 x bleach disinfection</c:v>
                </c:pt>
                <c:pt idx="2">
                  <c:v>Bioquell</c:v>
                </c:pt>
              </c:strCache>
            </c:strRef>
          </c:cat>
          <c:val>
            <c:numRef>
              <c:f>Sheet1!$B$31:$B$33</c:f>
              <c:numCache>
                <c:formatCode>General</c:formatCode>
                <c:ptCount val="3"/>
                <c:pt idx="0">
                  <c:v>12.1</c:v>
                </c:pt>
                <c:pt idx="1">
                  <c:v>1.8</c:v>
                </c:pt>
                <c:pt idx="2">
                  <c:v>0.2</c:v>
                </c:pt>
              </c:numCache>
            </c:numRef>
          </c:val>
        </c:ser>
        <c:ser>
          <c:idx val="1"/>
          <c:order val="1"/>
          <c:tx>
            <c:strRef>
              <c:f>Sheet1!$C$30</c:f>
              <c:strCache>
                <c:ptCount val="1"/>
                <c:pt idx="0">
                  <c:v>% sites contaminated with MRSA</c:v>
                </c:pt>
              </c:strCache>
            </c:strRef>
          </c:tx>
          <c:invertIfNegative val="0"/>
          <c:cat>
            <c:strRef>
              <c:f>Sheet1!$A$31:$A$33</c:f>
              <c:strCache>
                <c:ptCount val="3"/>
                <c:pt idx="0">
                  <c:v>2 x bleach disinfection</c:v>
                </c:pt>
                <c:pt idx="1">
                  <c:v>4 x bleach disinfection</c:v>
                </c:pt>
                <c:pt idx="2">
                  <c:v>Bioquell</c:v>
                </c:pt>
              </c:strCache>
            </c:strRef>
          </c:cat>
          <c:val>
            <c:numRef>
              <c:f>Sheet1!$C$31:$C$33</c:f>
              <c:numCache>
                <c:formatCode>General</c:formatCode>
                <c:ptCount val="3"/>
                <c:pt idx="0">
                  <c:v>3.6</c:v>
                </c:pt>
                <c:pt idx="1">
                  <c:v>1.9000000000000001</c:v>
                </c:pt>
                <c:pt idx="2">
                  <c:v>0.1</c:v>
                </c:pt>
              </c:numCache>
            </c:numRef>
          </c:val>
        </c:ser>
        <c:dLbls>
          <c:showLegendKey val="0"/>
          <c:showVal val="0"/>
          <c:showCatName val="0"/>
          <c:showSerName val="0"/>
          <c:showPercent val="0"/>
          <c:showBubbleSize val="0"/>
        </c:dLbls>
        <c:gapWidth val="150"/>
        <c:shape val="box"/>
        <c:axId val="274234752"/>
        <c:axId val="274236544"/>
        <c:axId val="0"/>
      </c:bar3DChart>
      <c:catAx>
        <c:axId val="274234752"/>
        <c:scaling>
          <c:orientation val="minMax"/>
        </c:scaling>
        <c:delete val="0"/>
        <c:axPos val="b"/>
        <c:majorTickMark val="out"/>
        <c:minorTickMark val="none"/>
        <c:tickLblPos val="nextTo"/>
        <c:crossAx val="274236544"/>
        <c:crosses val="autoZero"/>
        <c:auto val="1"/>
        <c:lblAlgn val="ctr"/>
        <c:lblOffset val="100"/>
        <c:noMultiLvlLbl val="0"/>
      </c:catAx>
      <c:valAx>
        <c:axId val="274236544"/>
        <c:scaling>
          <c:orientation val="minMax"/>
          <c:max val="14"/>
        </c:scaling>
        <c:delete val="0"/>
        <c:axPos val="l"/>
        <c:title>
          <c:tx>
            <c:rich>
              <a:bodyPr rot="-5400000" vert="horz"/>
              <a:lstStyle/>
              <a:p>
                <a:pPr>
                  <a:defRPr b="0"/>
                </a:pPr>
                <a:r>
                  <a:rPr lang="en-GB" b="0"/>
                  <a:t>% sites contaminated</a:t>
                </a:r>
              </a:p>
            </c:rich>
          </c:tx>
          <c:layout>
            <c:manualLayout>
              <c:xMode val="edge"/>
              <c:yMode val="edge"/>
              <c:x val="8.9024199331388804E-3"/>
              <c:y val="0.20005268774849941"/>
            </c:manualLayout>
          </c:layout>
          <c:overlay val="0"/>
        </c:title>
        <c:numFmt formatCode="General" sourceLinked="1"/>
        <c:majorTickMark val="out"/>
        <c:minorTickMark val="none"/>
        <c:tickLblPos val="nextTo"/>
        <c:crossAx val="274234752"/>
        <c:crosses val="autoZero"/>
        <c:crossBetween val="between"/>
      </c:valAx>
    </c:plotArea>
    <c:legend>
      <c:legendPos val="r"/>
      <c:layout>
        <c:manualLayout>
          <c:xMode val="edge"/>
          <c:yMode val="edge"/>
          <c:x val="0.67219286240923315"/>
          <c:y val="0.12187240138301172"/>
          <c:w val="0.31818699437436926"/>
          <c:h val="0.23783636834964464"/>
        </c:manualLayout>
      </c:layout>
      <c:overlay val="0"/>
      <c:txPr>
        <a:bodyPr/>
        <a:lstStyle/>
        <a:p>
          <a:pPr>
            <a:defRPr i="1"/>
          </a:pPr>
          <a:endParaRPr lang="en-US"/>
        </a:p>
      </c:txPr>
    </c:legend>
    <c:plotVisOnly val="1"/>
    <c:dispBlanksAs val="gap"/>
    <c:showDLblsOverMax val="0"/>
  </c:chart>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manualLayout>
          <c:layoutTarget val="inner"/>
          <c:xMode val="edge"/>
          <c:yMode val="edge"/>
          <c:x val="0.12990450090234937"/>
          <c:y val="5.0925925925925923E-2"/>
          <c:w val="0.64894120756537776"/>
          <c:h val="0.79942074948964714"/>
        </c:manualLayout>
      </c:layout>
      <c:barChart>
        <c:barDir val="col"/>
        <c:grouping val="clustered"/>
        <c:varyColors val="0"/>
        <c:ser>
          <c:idx val="0"/>
          <c:order val="0"/>
          <c:tx>
            <c:strRef>
              <c:f>Sheet1!$B$7</c:f>
              <c:strCache>
                <c:ptCount val="1"/>
                <c:pt idx="0">
                  <c:v>QAC</c:v>
                </c:pt>
              </c:strCache>
            </c:strRef>
          </c:tx>
          <c:invertIfNegative val="0"/>
          <c:cat>
            <c:strRef>
              <c:f>Sheet1!$A$8:$A$11</c:f>
              <c:strCache>
                <c:ptCount val="4"/>
                <c:pt idx="0">
                  <c:v>C. difficile</c:v>
                </c:pt>
                <c:pt idx="1">
                  <c:v>MRSA</c:v>
                </c:pt>
                <c:pt idx="2">
                  <c:v>VRE</c:v>
                </c:pt>
                <c:pt idx="3">
                  <c:v>All target organisms</c:v>
                </c:pt>
              </c:strCache>
            </c:strRef>
          </c:cat>
          <c:val>
            <c:numRef>
              <c:f>Sheet1!$B$8:$B$11</c:f>
              <c:numCache>
                <c:formatCode>General</c:formatCode>
                <c:ptCount val="4"/>
                <c:pt idx="1">
                  <c:v>50.3</c:v>
                </c:pt>
                <c:pt idx="2">
                  <c:v>63.4</c:v>
                </c:pt>
                <c:pt idx="3">
                  <c:v>51.3</c:v>
                </c:pt>
              </c:numCache>
            </c:numRef>
          </c:val>
        </c:ser>
        <c:ser>
          <c:idx val="1"/>
          <c:order val="1"/>
          <c:tx>
            <c:strRef>
              <c:f>Sheet1!$C$7</c:f>
              <c:strCache>
                <c:ptCount val="1"/>
                <c:pt idx="0">
                  <c:v>UV</c:v>
                </c:pt>
              </c:strCache>
            </c:strRef>
          </c:tx>
          <c:invertIfNegative val="0"/>
          <c:cat>
            <c:strRef>
              <c:f>Sheet1!$A$8:$A$11</c:f>
              <c:strCache>
                <c:ptCount val="4"/>
                <c:pt idx="0">
                  <c:v>C. difficile</c:v>
                </c:pt>
                <c:pt idx="1">
                  <c:v>MRSA</c:v>
                </c:pt>
                <c:pt idx="2">
                  <c:v>VRE</c:v>
                </c:pt>
                <c:pt idx="3">
                  <c:v>All target organisms</c:v>
                </c:pt>
              </c:strCache>
            </c:strRef>
          </c:cat>
          <c:val>
            <c:numRef>
              <c:f>Sheet1!$C$8:$C$11</c:f>
              <c:numCache>
                <c:formatCode>General</c:formatCode>
                <c:ptCount val="4"/>
                <c:pt idx="1">
                  <c:v>36.5</c:v>
                </c:pt>
                <c:pt idx="2">
                  <c:v>29.4</c:v>
                </c:pt>
                <c:pt idx="3">
                  <c:v>33.9</c:v>
                </c:pt>
              </c:numCache>
            </c:numRef>
          </c:val>
        </c:ser>
        <c:ser>
          <c:idx val="2"/>
          <c:order val="2"/>
          <c:tx>
            <c:strRef>
              <c:f>Sheet1!$D$7</c:f>
              <c:strCache>
                <c:ptCount val="1"/>
                <c:pt idx="0">
                  <c:v>Bleach</c:v>
                </c:pt>
              </c:strCache>
            </c:strRef>
          </c:tx>
          <c:invertIfNegative val="0"/>
          <c:cat>
            <c:strRef>
              <c:f>Sheet1!$A$8:$A$11</c:f>
              <c:strCache>
                <c:ptCount val="4"/>
                <c:pt idx="0">
                  <c:v>C. difficile</c:v>
                </c:pt>
                <c:pt idx="1">
                  <c:v>MRSA</c:v>
                </c:pt>
                <c:pt idx="2">
                  <c:v>VRE</c:v>
                </c:pt>
                <c:pt idx="3">
                  <c:v>All target organisms</c:v>
                </c:pt>
              </c:strCache>
            </c:strRef>
          </c:cat>
          <c:val>
            <c:numRef>
              <c:f>Sheet1!$D$8:$D$11</c:f>
              <c:numCache>
                <c:formatCode>General</c:formatCode>
                <c:ptCount val="4"/>
                <c:pt idx="0">
                  <c:v>31.6</c:v>
                </c:pt>
                <c:pt idx="1">
                  <c:v>48.2</c:v>
                </c:pt>
                <c:pt idx="2">
                  <c:v>31.9</c:v>
                </c:pt>
                <c:pt idx="3">
                  <c:v>41.6</c:v>
                </c:pt>
              </c:numCache>
            </c:numRef>
          </c:val>
        </c:ser>
        <c:ser>
          <c:idx val="3"/>
          <c:order val="3"/>
          <c:tx>
            <c:strRef>
              <c:f>Sheet1!$E$7</c:f>
              <c:strCache>
                <c:ptCount val="1"/>
                <c:pt idx="0">
                  <c:v>Bleach + UV</c:v>
                </c:pt>
              </c:strCache>
            </c:strRef>
          </c:tx>
          <c:invertIfNegative val="0"/>
          <c:cat>
            <c:strRef>
              <c:f>Sheet1!$A$8:$A$11</c:f>
              <c:strCache>
                <c:ptCount val="4"/>
                <c:pt idx="0">
                  <c:v>C. difficile</c:v>
                </c:pt>
                <c:pt idx="1">
                  <c:v>MRSA</c:v>
                </c:pt>
                <c:pt idx="2">
                  <c:v>VRE</c:v>
                </c:pt>
                <c:pt idx="3">
                  <c:v>All target organisms</c:v>
                </c:pt>
              </c:strCache>
            </c:strRef>
          </c:cat>
          <c:val>
            <c:numRef>
              <c:f>Sheet1!$E$8:$E$11</c:f>
              <c:numCache>
                <c:formatCode>General</c:formatCode>
                <c:ptCount val="4"/>
                <c:pt idx="0">
                  <c:v>30.4</c:v>
                </c:pt>
                <c:pt idx="1">
                  <c:v>46.9</c:v>
                </c:pt>
                <c:pt idx="2">
                  <c:v>39</c:v>
                </c:pt>
                <c:pt idx="3">
                  <c:v>45.6</c:v>
                </c:pt>
              </c:numCache>
            </c:numRef>
          </c:val>
        </c:ser>
        <c:dLbls>
          <c:showLegendKey val="0"/>
          <c:showVal val="0"/>
          <c:showCatName val="0"/>
          <c:showSerName val="0"/>
          <c:showPercent val="0"/>
          <c:showBubbleSize val="0"/>
        </c:dLbls>
        <c:gapWidth val="150"/>
        <c:axId val="276112896"/>
        <c:axId val="276114432"/>
      </c:barChart>
      <c:catAx>
        <c:axId val="276112896"/>
        <c:scaling>
          <c:orientation val="minMax"/>
        </c:scaling>
        <c:delete val="0"/>
        <c:axPos val="b"/>
        <c:majorTickMark val="out"/>
        <c:minorTickMark val="none"/>
        <c:tickLblPos val="nextTo"/>
        <c:txPr>
          <a:bodyPr/>
          <a:lstStyle/>
          <a:p>
            <a:pPr>
              <a:defRPr i="1"/>
            </a:pPr>
            <a:endParaRPr lang="en-US"/>
          </a:p>
        </c:txPr>
        <c:crossAx val="276114432"/>
        <c:crosses val="autoZero"/>
        <c:auto val="1"/>
        <c:lblAlgn val="ctr"/>
        <c:lblOffset val="100"/>
        <c:noMultiLvlLbl val="0"/>
      </c:catAx>
      <c:valAx>
        <c:axId val="276114432"/>
        <c:scaling>
          <c:orientation val="minMax"/>
        </c:scaling>
        <c:delete val="0"/>
        <c:axPos val="l"/>
        <c:majorGridlines/>
        <c:title>
          <c:tx>
            <c:rich>
              <a:bodyPr rot="-5400000" vert="horz"/>
              <a:lstStyle/>
              <a:p>
                <a:pPr>
                  <a:defRPr b="0"/>
                </a:pPr>
                <a:r>
                  <a:rPr lang="en-US" b="0"/>
                  <a:t>Rate / 10,000 exposure days</a:t>
                </a:r>
              </a:p>
            </c:rich>
          </c:tx>
          <c:layout>
            <c:manualLayout>
              <c:xMode val="edge"/>
              <c:yMode val="edge"/>
              <c:x val="1.4167399400303655E-2"/>
              <c:y val="0.16974596672627443"/>
            </c:manualLayout>
          </c:layout>
          <c:overlay val="0"/>
        </c:title>
        <c:numFmt formatCode="General" sourceLinked="1"/>
        <c:majorTickMark val="out"/>
        <c:minorTickMark val="none"/>
        <c:tickLblPos val="nextTo"/>
        <c:crossAx val="276112896"/>
        <c:crosses val="autoZero"/>
        <c:crossBetween val="between"/>
      </c:valAx>
    </c:plotArea>
    <c:legend>
      <c:legendPos val="r"/>
      <c:layout/>
      <c:overlay val="0"/>
    </c:legend>
    <c:plotVisOnly val="1"/>
    <c:dispBlanksAs val="gap"/>
    <c:showDLblsOverMax val="0"/>
  </c:chart>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chemeClr val="accent2">
                  <a:lumMod val="75000"/>
                </a:schemeClr>
              </a:solidFill>
            </c:spPr>
          </c:dPt>
          <c:dPt>
            <c:idx val="1"/>
            <c:invertIfNegative val="0"/>
            <c:bubble3D val="0"/>
            <c:spPr>
              <a:solidFill>
                <a:schemeClr val="accent3">
                  <a:lumMod val="75000"/>
                </a:schemeClr>
              </a:solidFill>
            </c:spPr>
          </c:dPt>
          <c:dPt>
            <c:idx val="2"/>
            <c:invertIfNegative val="0"/>
            <c:bubble3D val="0"/>
            <c:spPr>
              <a:solidFill>
                <a:schemeClr val="accent1">
                  <a:lumMod val="75000"/>
                </a:schemeClr>
              </a:solidFill>
            </c:spPr>
          </c:dPt>
          <c:cat>
            <c:strRef>
              <c:f>'[120816 JHH summary.xlsx]Sheet1'!$A$24:$A$26</c:f>
              <c:strCache>
                <c:ptCount val="3"/>
                <c:pt idx="0">
                  <c:v>MDRO-standard</c:v>
                </c:pt>
                <c:pt idx="1">
                  <c:v>No MDRO-standard</c:v>
                </c:pt>
                <c:pt idx="2">
                  <c:v>MDRO-HPV</c:v>
                </c:pt>
              </c:strCache>
            </c:strRef>
          </c:cat>
          <c:val>
            <c:numRef>
              <c:f>'[120816 JHH summary.xlsx]Sheet1'!$B$24:$B$26</c:f>
              <c:numCache>
                <c:formatCode>General</c:formatCode>
                <c:ptCount val="3"/>
                <c:pt idx="0">
                  <c:v>15.7</c:v>
                </c:pt>
                <c:pt idx="1">
                  <c:v>12.6</c:v>
                </c:pt>
                <c:pt idx="2">
                  <c:v>6.2</c:v>
                </c:pt>
              </c:numCache>
            </c:numRef>
          </c:val>
        </c:ser>
        <c:dLbls>
          <c:showLegendKey val="0"/>
          <c:showVal val="0"/>
          <c:showCatName val="0"/>
          <c:showSerName val="0"/>
          <c:showPercent val="0"/>
          <c:showBubbleSize val="0"/>
        </c:dLbls>
        <c:gapWidth val="150"/>
        <c:axId val="274306560"/>
        <c:axId val="274308096"/>
      </c:barChart>
      <c:catAx>
        <c:axId val="274306560"/>
        <c:scaling>
          <c:orientation val="minMax"/>
        </c:scaling>
        <c:delete val="0"/>
        <c:axPos val="b"/>
        <c:majorTickMark val="out"/>
        <c:minorTickMark val="none"/>
        <c:tickLblPos val="nextTo"/>
        <c:crossAx val="274308096"/>
        <c:crosses val="autoZero"/>
        <c:auto val="1"/>
        <c:lblAlgn val="ctr"/>
        <c:lblOffset val="100"/>
        <c:noMultiLvlLbl val="0"/>
      </c:catAx>
      <c:valAx>
        <c:axId val="274308096"/>
        <c:scaling>
          <c:orientation val="minMax"/>
          <c:max val="16"/>
        </c:scaling>
        <c:delete val="0"/>
        <c:axPos val="l"/>
        <c:title>
          <c:tx>
            <c:rich>
              <a:bodyPr rot="-5400000" vert="horz"/>
              <a:lstStyle/>
              <a:p>
                <a:pPr>
                  <a:defRPr/>
                </a:pPr>
                <a:r>
                  <a:rPr lang="en-US"/>
                  <a:t>Acquisition rate / 1000 pt days</a:t>
                </a:r>
              </a:p>
            </c:rich>
          </c:tx>
          <c:layout>
            <c:manualLayout>
              <c:xMode val="edge"/>
              <c:yMode val="edge"/>
              <c:x val="0"/>
              <c:y val="6.0162551035192462E-2"/>
            </c:manualLayout>
          </c:layout>
          <c:overlay val="0"/>
        </c:title>
        <c:numFmt formatCode="General" sourceLinked="1"/>
        <c:majorTickMark val="out"/>
        <c:minorTickMark val="none"/>
        <c:tickLblPos val="nextTo"/>
        <c:crossAx val="274306560"/>
        <c:crosses val="autoZero"/>
        <c:crossBetween val="between"/>
      </c:valAx>
    </c:plotArea>
    <c:plotVisOnly val="1"/>
    <c:dispBlanksAs val="gap"/>
    <c:showDLblsOverMax val="0"/>
  </c:chart>
  <c:txPr>
    <a:bodyPr/>
    <a:lstStyle/>
    <a:p>
      <a:pPr>
        <a:defRPr sz="1800">
          <a:latin typeface="Arial" panose="020B0604020202020204" pitchFamily="34" charset="0"/>
          <a:cs typeface="Arial" panose="020B0604020202020204" pitchFamily="34"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2"/>
    </mc:Choice>
    <mc:Fallback>
      <c:style val="12"/>
    </mc:Fallback>
  </mc:AlternateContent>
  <c:chart>
    <c:autoTitleDeleted val="0"/>
    <c:plotArea>
      <c:layout>
        <c:manualLayout>
          <c:layoutTarget val="inner"/>
          <c:xMode val="edge"/>
          <c:yMode val="edge"/>
          <c:x val="0.2056693856445857"/>
          <c:y val="5.1400554097404488E-2"/>
          <c:w val="0.57067932223522488"/>
          <c:h val="0.8326195683872849"/>
        </c:manualLayout>
      </c:layout>
      <c:barChart>
        <c:barDir val="col"/>
        <c:grouping val="clustered"/>
        <c:varyColors val="0"/>
        <c:ser>
          <c:idx val="0"/>
          <c:order val="0"/>
          <c:tx>
            <c:strRef>
              <c:f>Sheet1!$B$1</c:f>
              <c:strCache>
                <c:ptCount val="1"/>
                <c:pt idx="0">
                  <c:v>Before HPV</c:v>
                </c:pt>
              </c:strCache>
            </c:strRef>
          </c:tx>
          <c:invertIfNegative val="0"/>
          <c:cat>
            <c:strRef>
              <c:f>Sheet1!$A$2:$A$4</c:f>
              <c:strCache>
                <c:ptCount val="3"/>
                <c:pt idx="0">
                  <c:v>CCU</c:v>
                </c:pt>
                <c:pt idx="1">
                  <c:v>SICU</c:v>
                </c:pt>
                <c:pt idx="2">
                  <c:v>CTICU</c:v>
                </c:pt>
              </c:strCache>
            </c:strRef>
          </c:cat>
          <c:val>
            <c:numRef>
              <c:f>Sheet1!$B$2:$B$4</c:f>
              <c:numCache>
                <c:formatCode>General</c:formatCode>
                <c:ptCount val="3"/>
                <c:pt idx="0">
                  <c:v>2.6</c:v>
                </c:pt>
                <c:pt idx="1">
                  <c:v>2.9</c:v>
                </c:pt>
                <c:pt idx="2">
                  <c:v>0.4</c:v>
                </c:pt>
              </c:numCache>
            </c:numRef>
          </c:val>
        </c:ser>
        <c:ser>
          <c:idx val="1"/>
          <c:order val="1"/>
          <c:tx>
            <c:strRef>
              <c:f>Sheet1!$C$1</c:f>
              <c:strCache>
                <c:ptCount val="1"/>
                <c:pt idx="0">
                  <c:v>During HPV</c:v>
                </c:pt>
              </c:strCache>
            </c:strRef>
          </c:tx>
          <c:invertIfNegative val="0"/>
          <c:cat>
            <c:strRef>
              <c:f>Sheet1!$A$2:$A$4</c:f>
              <c:strCache>
                <c:ptCount val="3"/>
                <c:pt idx="0">
                  <c:v>CCU</c:v>
                </c:pt>
                <c:pt idx="1">
                  <c:v>SICU</c:v>
                </c:pt>
                <c:pt idx="2">
                  <c:v>CTICU</c:v>
                </c:pt>
              </c:strCache>
            </c:strRef>
          </c:cat>
          <c:val>
            <c:numRef>
              <c:f>Sheet1!$C$2:$C$4</c:f>
              <c:numCache>
                <c:formatCode>General</c:formatCode>
                <c:ptCount val="3"/>
                <c:pt idx="0">
                  <c:v>1.4</c:v>
                </c:pt>
                <c:pt idx="1">
                  <c:v>0.70000000000000062</c:v>
                </c:pt>
                <c:pt idx="2">
                  <c:v>0.4</c:v>
                </c:pt>
              </c:numCache>
            </c:numRef>
          </c:val>
        </c:ser>
        <c:dLbls>
          <c:showLegendKey val="0"/>
          <c:showVal val="0"/>
          <c:showCatName val="0"/>
          <c:showSerName val="0"/>
          <c:showPercent val="0"/>
          <c:showBubbleSize val="0"/>
        </c:dLbls>
        <c:gapWidth val="150"/>
        <c:axId val="274164352"/>
        <c:axId val="274166144"/>
      </c:barChart>
      <c:catAx>
        <c:axId val="274164352"/>
        <c:scaling>
          <c:orientation val="minMax"/>
        </c:scaling>
        <c:delete val="0"/>
        <c:axPos val="b"/>
        <c:majorTickMark val="out"/>
        <c:minorTickMark val="none"/>
        <c:tickLblPos val="nextTo"/>
        <c:crossAx val="274166144"/>
        <c:crosses val="autoZero"/>
        <c:auto val="1"/>
        <c:lblAlgn val="ctr"/>
        <c:lblOffset val="100"/>
        <c:noMultiLvlLbl val="0"/>
      </c:catAx>
      <c:valAx>
        <c:axId val="274166144"/>
        <c:scaling>
          <c:orientation val="minMax"/>
        </c:scaling>
        <c:delete val="0"/>
        <c:axPos val="l"/>
        <c:title>
          <c:tx>
            <c:rich>
              <a:bodyPr rot="-5400000" vert="horz"/>
              <a:lstStyle/>
              <a:p>
                <a:pPr>
                  <a:defRPr sz="1400"/>
                </a:pPr>
                <a:r>
                  <a:rPr lang="en-US" sz="1400"/>
                  <a:t>Service calls per 1000 patient days</a:t>
                </a:r>
              </a:p>
            </c:rich>
          </c:tx>
          <c:layout>
            <c:manualLayout>
              <c:xMode val="edge"/>
              <c:yMode val="edge"/>
              <c:x val="8.2415557149932456E-2"/>
              <c:y val="8.8925220430053228E-2"/>
            </c:manualLayout>
          </c:layout>
          <c:overlay val="0"/>
        </c:title>
        <c:numFmt formatCode="General" sourceLinked="1"/>
        <c:majorTickMark val="out"/>
        <c:minorTickMark val="none"/>
        <c:tickLblPos val="nextTo"/>
        <c:crossAx val="274164352"/>
        <c:crosses val="autoZero"/>
        <c:crossBetween val="between"/>
      </c:valAx>
    </c:plotArea>
    <c:legend>
      <c:legendPos val="r"/>
      <c:layout/>
      <c:overlay val="0"/>
    </c:legend>
    <c:plotVisOnly val="1"/>
    <c:dispBlanksAs val="gap"/>
    <c:showDLblsOverMax val="0"/>
  </c:chart>
  <c:txPr>
    <a:bodyPr/>
    <a:lstStyle/>
    <a:p>
      <a:pPr>
        <a:defRPr sz="1800" b="0">
          <a:latin typeface="Arial" panose="020B0604020202020204" pitchFamily="34" charset="0"/>
          <a:cs typeface="Arial" panose="020B0604020202020204" pitchFamily="34" charset="0"/>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1541C9-5C29-463D-B97C-12118EA5E618}" type="doc">
      <dgm:prSet loTypeId="urn:microsoft.com/office/officeart/2005/8/layout/default" loCatId="list" qsTypeId="urn:microsoft.com/office/officeart/2005/8/quickstyle/simple2" qsCatId="simple" csTypeId="urn:microsoft.com/office/officeart/2005/8/colors/accent0_3" csCatId="mainScheme" phldr="1"/>
      <dgm:spPr/>
      <dgm:t>
        <a:bodyPr/>
        <a:lstStyle/>
        <a:p>
          <a:endParaRPr lang="en-GB"/>
        </a:p>
      </dgm:t>
    </dgm:pt>
    <dgm:pt modelId="{AAB26251-96DE-44F9-8077-48FC378A197D}">
      <dgm:prSet phldrT="[Text]"/>
      <dgm:spPr/>
      <dgm:t>
        <a:bodyPr/>
        <a:lstStyle/>
        <a:p>
          <a:r>
            <a:rPr lang="en-GB" dirty="0" smtClean="0"/>
            <a:t>There’s a problem lurking in your hospital room</a:t>
          </a:r>
          <a:endParaRPr lang="en-GB" dirty="0"/>
        </a:p>
      </dgm:t>
    </dgm:pt>
    <dgm:pt modelId="{9854079F-D764-4A80-B728-816D21B761A9}" type="parTrans" cxnId="{42A4827F-C927-4B69-8321-230B1BB62768}">
      <dgm:prSet/>
      <dgm:spPr/>
      <dgm:t>
        <a:bodyPr/>
        <a:lstStyle/>
        <a:p>
          <a:endParaRPr lang="en-GB"/>
        </a:p>
      </dgm:t>
    </dgm:pt>
    <dgm:pt modelId="{1771CDBF-ECB7-4E40-903C-C3CB486F1FA0}" type="sibTrans" cxnId="{42A4827F-C927-4B69-8321-230B1BB62768}">
      <dgm:prSet/>
      <dgm:spPr/>
      <dgm:t>
        <a:bodyPr/>
        <a:lstStyle/>
        <a:p>
          <a:endParaRPr lang="en-GB"/>
        </a:p>
      </dgm:t>
    </dgm:pt>
    <dgm:pt modelId="{CE6BAE93-DAC4-4AB3-A9A5-962DE69AD86B}">
      <dgm:prSet phldrT="[Text]"/>
      <dgm:spPr/>
      <dgm:t>
        <a:bodyPr/>
        <a:lstStyle/>
        <a:p>
          <a:r>
            <a:rPr lang="en-GB" dirty="0" smtClean="0"/>
            <a:t>Manual approaches are doomed to failure</a:t>
          </a:r>
          <a:endParaRPr lang="en-GB" dirty="0"/>
        </a:p>
      </dgm:t>
    </dgm:pt>
    <dgm:pt modelId="{DAF56C83-4FD1-45BE-B9AE-780ED75DEEB7}" type="parTrans" cxnId="{B53A45BF-D7FE-4F30-8C1C-BDE9EB3B1110}">
      <dgm:prSet/>
      <dgm:spPr/>
      <dgm:t>
        <a:bodyPr/>
        <a:lstStyle/>
        <a:p>
          <a:endParaRPr lang="en-GB"/>
        </a:p>
      </dgm:t>
    </dgm:pt>
    <dgm:pt modelId="{499E4FAD-FB75-4265-8337-F8DED4E96773}" type="sibTrans" cxnId="{B53A45BF-D7FE-4F30-8C1C-BDE9EB3B1110}">
      <dgm:prSet/>
      <dgm:spPr/>
      <dgm:t>
        <a:bodyPr/>
        <a:lstStyle/>
        <a:p>
          <a:endParaRPr lang="en-GB"/>
        </a:p>
      </dgm:t>
    </dgm:pt>
    <dgm:pt modelId="{465D9B7D-9EE7-4C89-8A4A-F5B6D71B8DEA}">
      <dgm:prSet phldrT="[Text]"/>
      <dgm:spPr/>
      <dgm:t>
        <a:bodyPr/>
        <a:lstStyle/>
        <a:p>
          <a:r>
            <a:rPr lang="en-GB" dirty="0" smtClean="0"/>
            <a:t>ARD* systems </a:t>
          </a:r>
          <a:r>
            <a:rPr lang="en-GB" u="sng" dirty="0" smtClean="0"/>
            <a:t>work</a:t>
          </a:r>
          <a:endParaRPr lang="en-GB" u="sng" dirty="0"/>
        </a:p>
      </dgm:t>
    </dgm:pt>
    <dgm:pt modelId="{456ADB1B-0F76-4704-B419-519A12D84D12}" type="parTrans" cxnId="{BE11E09C-59B2-4033-B59D-3919DF03ED63}">
      <dgm:prSet/>
      <dgm:spPr/>
      <dgm:t>
        <a:bodyPr/>
        <a:lstStyle/>
        <a:p>
          <a:endParaRPr lang="en-GB"/>
        </a:p>
      </dgm:t>
    </dgm:pt>
    <dgm:pt modelId="{8D92B2B1-4367-45BE-ADF2-B74A617F8331}" type="sibTrans" cxnId="{BE11E09C-59B2-4033-B59D-3919DF03ED63}">
      <dgm:prSet/>
      <dgm:spPr/>
      <dgm:t>
        <a:bodyPr/>
        <a:lstStyle/>
        <a:p>
          <a:endParaRPr lang="en-GB"/>
        </a:p>
      </dgm:t>
    </dgm:pt>
    <dgm:pt modelId="{72141BB5-122A-4637-AB7C-B2C0F6EADD7C}">
      <dgm:prSet phldrT="[Text]"/>
      <dgm:spPr/>
      <dgm:t>
        <a:bodyPr/>
        <a:lstStyle/>
        <a:p>
          <a:r>
            <a:rPr lang="en-GB" dirty="0" smtClean="0"/>
            <a:t>ARD systems are feasible &amp; cost-effective</a:t>
          </a:r>
          <a:endParaRPr lang="en-GB" dirty="0"/>
        </a:p>
      </dgm:t>
    </dgm:pt>
    <dgm:pt modelId="{BB900924-24CF-46B4-9E7C-017A2D0BC903}" type="parTrans" cxnId="{1984924B-A5B6-4EF6-B942-E61411D1D452}">
      <dgm:prSet/>
      <dgm:spPr/>
      <dgm:t>
        <a:bodyPr/>
        <a:lstStyle/>
        <a:p>
          <a:endParaRPr lang="en-GB"/>
        </a:p>
      </dgm:t>
    </dgm:pt>
    <dgm:pt modelId="{91DE184A-CC1C-4F12-B3EA-23C7EEB8521B}" type="sibTrans" cxnId="{1984924B-A5B6-4EF6-B942-E61411D1D452}">
      <dgm:prSet/>
      <dgm:spPr/>
      <dgm:t>
        <a:bodyPr/>
        <a:lstStyle/>
        <a:p>
          <a:endParaRPr lang="en-GB"/>
        </a:p>
      </dgm:t>
    </dgm:pt>
    <dgm:pt modelId="{8565BFE7-8A31-4096-8363-CE3613E9D745}">
      <dgm:prSet phldrT="[Text]"/>
      <dgm:spPr/>
      <dgm:t>
        <a:bodyPr/>
        <a:lstStyle/>
        <a:p>
          <a:r>
            <a:rPr lang="en-GB" dirty="0" smtClean="0"/>
            <a:t>HPV, UV, both, or other?</a:t>
          </a:r>
          <a:endParaRPr lang="en-GB" dirty="0"/>
        </a:p>
      </dgm:t>
    </dgm:pt>
    <dgm:pt modelId="{777CDD61-A54C-411A-BA08-1137D8D212F8}" type="parTrans" cxnId="{0CEC57D9-161F-4C13-B775-F76985D431C7}">
      <dgm:prSet/>
      <dgm:spPr/>
      <dgm:t>
        <a:bodyPr/>
        <a:lstStyle/>
        <a:p>
          <a:endParaRPr lang="en-GB"/>
        </a:p>
      </dgm:t>
    </dgm:pt>
    <dgm:pt modelId="{38C4ED91-27D9-44DD-BF3A-7C28AE9D199C}" type="sibTrans" cxnId="{0CEC57D9-161F-4C13-B775-F76985D431C7}">
      <dgm:prSet/>
      <dgm:spPr/>
      <dgm:t>
        <a:bodyPr/>
        <a:lstStyle/>
        <a:p>
          <a:endParaRPr lang="en-GB"/>
        </a:p>
      </dgm:t>
    </dgm:pt>
    <dgm:pt modelId="{4273D808-6C2E-47AD-B927-4A91A6482213}" type="pres">
      <dgm:prSet presAssocID="{631541C9-5C29-463D-B97C-12118EA5E618}" presName="diagram" presStyleCnt="0">
        <dgm:presLayoutVars>
          <dgm:dir/>
          <dgm:resizeHandles val="exact"/>
        </dgm:presLayoutVars>
      </dgm:prSet>
      <dgm:spPr/>
      <dgm:t>
        <a:bodyPr/>
        <a:lstStyle/>
        <a:p>
          <a:endParaRPr lang="en-GB"/>
        </a:p>
      </dgm:t>
    </dgm:pt>
    <dgm:pt modelId="{E5F56DE3-501F-435C-9A77-0D7C003D0BCA}" type="pres">
      <dgm:prSet presAssocID="{AAB26251-96DE-44F9-8077-48FC378A197D}" presName="node" presStyleLbl="node1" presStyleIdx="0" presStyleCnt="5">
        <dgm:presLayoutVars>
          <dgm:bulletEnabled val="1"/>
        </dgm:presLayoutVars>
      </dgm:prSet>
      <dgm:spPr/>
      <dgm:t>
        <a:bodyPr/>
        <a:lstStyle/>
        <a:p>
          <a:endParaRPr lang="en-GB"/>
        </a:p>
      </dgm:t>
    </dgm:pt>
    <dgm:pt modelId="{63AB029E-A8A5-479A-A7BE-2F251464E0D8}" type="pres">
      <dgm:prSet presAssocID="{1771CDBF-ECB7-4E40-903C-C3CB486F1FA0}" presName="sibTrans" presStyleCnt="0"/>
      <dgm:spPr/>
    </dgm:pt>
    <dgm:pt modelId="{F72149A0-2B8A-487C-B5FF-B85EEF7EF923}" type="pres">
      <dgm:prSet presAssocID="{CE6BAE93-DAC4-4AB3-A9A5-962DE69AD86B}" presName="node" presStyleLbl="node1" presStyleIdx="1" presStyleCnt="5">
        <dgm:presLayoutVars>
          <dgm:bulletEnabled val="1"/>
        </dgm:presLayoutVars>
      </dgm:prSet>
      <dgm:spPr/>
      <dgm:t>
        <a:bodyPr/>
        <a:lstStyle/>
        <a:p>
          <a:endParaRPr lang="en-GB"/>
        </a:p>
      </dgm:t>
    </dgm:pt>
    <dgm:pt modelId="{90B4FCE5-D67B-4140-8806-28A7C415542F}" type="pres">
      <dgm:prSet presAssocID="{499E4FAD-FB75-4265-8337-F8DED4E96773}" presName="sibTrans" presStyleCnt="0"/>
      <dgm:spPr/>
    </dgm:pt>
    <dgm:pt modelId="{BB2789C2-3A79-44C0-8E9E-51E787421B0A}" type="pres">
      <dgm:prSet presAssocID="{465D9B7D-9EE7-4C89-8A4A-F5B6D71B8DEA}" presName="node" presStyleLbl="node1" presStyleIdx="2" presStyleCnt="5">
        <dgm:presLayoutVars>
          <dgm:bulletEnabled val="1"/>
        </dgm:presLayoutVars>
      </dgm:prSet>
      <dgm:spPr/>
      <dgm:t>
        <a:bodyPr/>
        <a:lstStyle/>
        <a:p>
          <a:endParaRPr lang="en-GB"/>
        </a:p>
      </dgm:t>
    </dgm:pt>
    <dgm:pt modelId="{1BD2ABBC-F1E2-4065-9074-39CC45114BD5}" type="pres">
      <dgm:prSet presAssocID="{8D92B2B1-4367-45BE-ADF2-B74A617F8331}" presName="sibTrans" presStyleCnt="0"/>
      <dgm:spPr/>
    </dgm:pt>
    <dgm:pt modelId="{233798CF-495E-4A6E-9BDE-EA072EEF5AC0}" type="pres">
      <dgm:prSet presAssocID="{72141BB5-122A-4637-AB7C-B2C0F6EADD7C}" presName="node" presStyleLbl="node1" presStyleIdx="3" presStyleCnt="5">
        <dgm:presLayoutVars>
          <dgm:bulletEnabled val="1"/>
        </dgm:presLayoutVars>
      </dgm:prSet>
      <dgm:spPr/>
      <dgm:t>
        <a:bodyPr/>
        <a:lstStyle/>
        <a:p>
          <a:endParaRPr lang="en-GB"/>
        </a:p>
      </dgm:t>
    </dgm:pt>
    <dgm:pt modelId="{AC938524-8218-48B5-AF1D-D5B3929963A4}" type="pres">
      <dgm:prSet presAssocID="{91DE184A-CC1C-4F12-B3EA-23C7EEB8521B}" presName="sibTrans" presStyleCnt="0"/>
      <dgm:spPr/>
    </dgm:pt>
    <dgm:pt modelId="{922D789B-7813-46BE-B85D-7BE842F8ED99}" type="pres">
      <dgm:prSet presAssocID="{8565BFE7-8A31-4096-8363-CE3613E9D745}" presName="node" presStyleLbl="node1" presStyleIdx="4" presStyleCnt="5" custLinFactNeighborX="340" custLinFactNeighborY="-1635">
        <dgm:presLayoutVars>
          <dgm:bulletEnabled val="1"/>
        </dgm:presLayoutVars>
      </dgm:prSet>
      <dgm:spPr/>
      <dgm:t>
        <a:bodyPr/>
        <a:lstStyle/>
        <a:p>
          <a:endParaRPr lang="en-GB"/>
        </a:p>
      </dgm:t>
    </dgm:pt>
  </dgm:ptLst>
  <dgm:cxnLst>
    <dgm:cxn modelId="{3552253E-2E20-46B7-9A70-FF833E6F3159}" type="presOf" srcId="{465D9B7D-9EE7-4C89-8A4A-F5B6D71B8DEA}" destId="{BB2789C2-3A79-44C0-8E9E-51E787421B0A}" srcOrd="0" destOrd="0" presId="urn:microsoft.com/office/officeart/2005/8/layout/default"/>
    <dgm:cxn modelId="{0CEC57D9-161F-4C13-B775-F76985D431C7}" srcId="{631541C9-5C29-463D-B97C-12118EA5E618}" destId="{8565BFE7-8A31-4096-8363-CE3613E9D745}" srcOrd="4" destOrd="0" parTransId="{777CDD61-A54C-411A-BA08-1137D8D212F8}" sibTransId="{38C4ED91-27D9-44DD-BF3A-7C28AE9D199C}"/>
    <dgm:cxn modelId="{26D77557-959E-4C76-9EC9-6A5D0F7C4036}" type="presOf" srcId="{CE6BAE93-DAC4-4AB3-A9A5-962DE69AD86B}" destId="{F72149A0-2B8A-487C-B5FF-B85EEF7EF923}" srcOrd="0" destOrd="0" presId="urn:microsoft.com/office/officeart/2005/8/layout/default"/>
    <dgm:cxn modelId="{A172F43E-6301-47BD-8A41-8D7DDEC55DF4}" type="presOf" srcId="{8565BFE7-8A31-4096-8363-CE3613E9D745}" destId="{922D789B-7813-46BE-B85D-7BE842F8ED99}" srcOrd="0" destOrd="0" presId="urn:microsoft.com/office/officeart/2005/8/layout/default"/>
    <dgm:cxn modelId="{BE11E09C-59B2-4033-B59D-3919DF03ED63}" srcId="{631541C9-5C29-463D-B97C-12118EA5E618}" destId="{465D9B7D-9EE7-4C89-8A4A-F5B6D71B8DEA}" srcOrd="2" destOrd="0" parTransId="{456ADB1B-0F76-4704-B419-519A12D84D12}" sibTransId="{8D92B2B1-4367-45BE-ADF2-B74A617F8331}"/>
    <dgm:cxn modelId="{1984924B-A5B6-4EF6-B942-E61411D1D452}" srcId="{631541C9-5C29-463D-B97C-12118EA5E618}" destId="{72141BB5-122A-4637-AB7C-B2C0F6EADD7C}" srcOrd="3" destOrd="0" parTransId="{BB900924-24CF-46B4-9E7C-017A2D0BC903}" sibTransId="{91DE184A-CC1C-4F12-B3EA-23C7EEB8521B}"/>
    <dgm:cxn modelId="{65AEF9C3-713A-40DC-B102-9A48B98B0BFB}" type="presOf" srcId="{631541C9-5C29-463D-B97C-12118EA5E618}" destId="{4273D808-6C2E-47AD-B927-4A91A6482213}" srcOrd="0" destOrd="0" presId="urn:microsoft.com/office/officeart/2005/8/layout/default"/>
    <dgm:cxn modelId="{B53A45BF-D7FE-4F30-8C1C-BDE9EB3B1110}" srcId="{631541C9-5C29-463D-B97C-12118EA5E618}" destId="{CE6BAE93-DAC4-4AB3-A9A5-962DE69AD86B}" srcOrd="1" destOrd="0" parTransId="{DAF56C83-4FD1-45BE-B9AE-780ED75DEEB7}" sibTransId="{499E4FAD-FB75-4265-8337-F8DED4E96773}"/>
    <dgm:cxn modelId="{E7DE0078-5DC7-4201-AC86-FAEFAB0ABB2E}" type="presOf" srcId="{72141BB5-122A-4637-AB7C-B2C0F6EADD7C}" destId="{233798CF-495E-4A6E-9BDE-EA072EEF5AC0}" srcOrd="0" destOrd="0" presId="urn:microsoft.com/office/officeart/2005/8/layout/default"/>
    <dgm:cxn modelId="{42A4827F-C927-4B69-8321-230B1BB62768}" srcId="{631541C9-5C29-463D-B97C-12118EA5E618}" destId="{AAB26251-96DE-44F9-8077-48FC378A197D}" srcOrd="0" destOrd="0" parTransId="{9854079F-D764-4A80-B728-816D21B761A9}" sibTransId="{1771CDBF-ECB7-4E40-903C-C3CB486F1FA0}"/>
    <dgm:cxn modelId="{8E90AD30-10B8-4466-B4F3-C69090842FC8}" type="presOf" srcId="{AAB26251-96DE-44F9-8077-48FC378A197D}" destId="{E5F56DE3-501F-435C-9A77-0D7C003D0BCA}" srcOrd="0" destOrd="0" presId="urn:microsoft.com/office/officeart/2005/8/layout/default"/>
    <dgm:cxn modelId="{437A121B-92D8-45F4-BA6F-78566C509A6A}" type="presParOf" srcId="{4273D808-6C2E-47AD-B927-4A91A6482213}" destId="{E5F56DE3-501F-435C-9A77-0D7C003D0BCA}" srcOrd="0" destOrd="0" presId="urn:microsoft.com/office/officeart/2005/8/layout/default"/>
    <dgm:cxn modelId="{5328C8D1-3F2E-4A83-AC6A-51610D330392}" type="presParOf" srcId="{4273D808-6C2E-47AD-B927-4A91A6482213}" destId="{63AB029E-A8A5-479A-A7BE-2F251464E0D8}" srcOrd="1" destOrd="0" presId="urn:microsoft.com/office/officeart/2005/8/layout/default"/>
    <dgm:cxn modelId="{526AD496-4B21-43C7-9DB8-D926E4405594}" type="presParOf" srcId="{4273D808-6C2E-47AD-B927-4A91A6482213}" destId="{F72149A0-2B8A-487C-B5FF-B85EEF7EF923}" srcOrd="2" destOrd="0" presId="urn:microsoft.com/office/officeart/2005/8/layout/default"/>
    <dgm:cxn modelId="{C5D582E5-C070-4EB2-A98B-71381DA80D1E}" type="presParOf" srcId="{4273D808-6C2E-47AD-B927-4A91A6482213}" destId="{90B4FCE5-D67B-4140-8806-28A7C415542F}" srcOrd="3" destOrd="0" presId="urn:microsoft.com/office/officeart/2005/8/layout/default"/>
    <dgm:cxn modelId="{921E3A58-E855-4858-B07B-795FE2ABC861}" type="presParOf" srcId="{4273D808-6C2E-47AD-B927-4A91A6482213}" destId="{BB2789C2-3A79-44C0-8E9E-51E787421B0A}" srcOrd="4" destOrd="0" presId="urn:microsoft.com/office/officeart/2005/8/layout/default"/>
    <dgm:cxn modelId="{0A1BEAE6-0B3F-4E2B-99D4-E7502C0B277A}" type="presParOf" srcId="{4273D808-6C2E-47AD-B927-4A91A6482213}" destId="{1BD2ABBC-F1E2-4065-9074-39CC45114BD5}" srcOrd="5" destOrd="0" presId="urn:microsoft.com/office/officeart/2005/8/layout/default"/>
    <dgm:cxn modelId="{D377FED4-BC76-478C-9E3E-D793984C2A3B}" type="presParOf" srcId="{4273D808-6C2E-47AD-B927-4A91A6482213}" destId="{233798CF-495E-4A6E-9BDE-EA072EEF5AC0}" srcOrd="6" destOrd="0" presId="urn:microsoft.com/office/officeart/2005/8/layout/default"/>
    <dgm:cxn modelId="{ED60FB15-3584-448B-AA94-FAA76D6F1B1C}" type="presParOf" srcId="{4273D808-6C2E-47AD-B927-4A91A6482213}" destId="{AC938524-8218-48B5-AF1D-D5B3929963A4}" srcOrd="7" destOrd="0" presId="urn:microsoft.com/office/officeart/2005/8/layout/default"/>
    <dgm:cxn modelId="{30588475-5E6C-4AA8-8847-EDC905983F07}" type="presParOf" srcId="{4273D808-6C2E-47AD-B927-4A91A6482213}" destId="{922D789B-7813-46BE-B85D-7BE842F8ED9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1541C9-5C29-463D-B97C-12118EA5E618}" type="doc">
      <dgm:prSet loTypeId="urn:microsoft.com/office/officeart/2005/8/layout/default" loCatId="list" qsTypeId="urn:microsoft.com/office/officeart/2005/8/quickstyle/simple2" qsCatId="simple" csTypeId="urn:microsoft.com/office/officeart/2005/8/colors/accent0_3" csCatId="mainScheme" phldr="1"/>
      <dgm:spPr/>
      <dgm:t>
        <a:bodyPr/>
        <a:lstStyle/>
        <a:p>
          <a:endParaRPr lang="en-GB"/>
        </a:p>
      </dgm:t>
    </dgm:pt>
    <dgm:pt modelId="{AAB26251-96DE-44F9-8077-48FC378A197D}">
      <dgm:prSet phldrT="[Text]"/>
      <dgm:spPr>
        <a:ln w="127000">
          <a:solidFill>
            <a:schemeClr val="accent2">
              <a:lumMod val="60000"/>
              <a:lumOff val="40000"/>
            </a:schemeClr>
          </a:solidFill>
        </a:ln>
      </dgm:spPr>
      <dgm:t>
        <a:bodyPr/>
        <a:lstStyle/>
        <a:p>
          <a:r>
            <a:rPr lang="en-GB" dirty="0" smtClean="0"/>
            <a:t>There’s a problem lurking in your hospital room</a:t>
          </a:r>
          <a:endParaRPr lang="en-GB" dirty="0"/>
        </a:p>
      </dgm:t>
    </dgm:pt>
    <dgm:pt modelId="{9854079F-D764-4A80-B728-816D21B761A9}" type="parTrans" cxnId="{42A4827F-C927-4B69-8321-230B1BB62768}">
      <dgm:prSet/>
      <dgm:spPr/>
      <dgm:t>
        <a:bodyPr/>
        <a:lstStyle/>
        <a:p>
          <a:endParaRPr lang="en-GB"/>
        </a:p>
      </dgm:t>
    </dgm:pt>
    <dgm:pt modelId="{1771CDBF-ECB7-4E40-903C-C3CB486F1FA0}" type="sibTrans" cxnId="{42A4827F-C927-4B69-8321-230B1BB62768}">
      <dgm:prSet/>
      <dgm:spPr/>
      <dgm:t>
        <a:bodyPr/>
        <a:lstStyle/>
        <a:p>
          <a:endParaRPr lang="en-GB"/>
        </a:p>
      </dgm:t>
    </dgm:pt>
    <dgm:pt modelId="{CE6BAE93-DAC4-4AB3-A9A5-962DE69AD86B}">
      <dgm:prSet phldrT="[Text]"/>
      <dgm:spPr/>
      <dgm:t>
        <a:bodyPr/>
        <a:lstStyle/>
        <a:p>
          <a:r>
            <a:rPr lang="en-GB" dirty="0" smtClean="0"/>
            <a:t>Manual approaches are doomed to failure</a:t>
          </a:r>
          <a:endParaRPr lang="en-GB" dirty="0"/>
        </a:p>
      </dgm:t>
    </dgm:pt>
    <dgm:pt modelId="{DAF56C83-4FD1-45BE-B9AE-780ED75DEEB7}" type="parTrans" cxnId="{B53A45BF-D7FE-4F30-8C1C-BDE9EB3B1110}">
      <dgm:prSet/>
      <dgm:spPr/>
      <dgm:t>
        <a:bodyPr/>
        <a:lstStyle/>
        <a:p>
          <a:endParaRPr lang="en-GB"/>
        </a:p>
      </dgm:t>
    </dgm:pt>
    <dgm:pt modelId="{499E4FAD-FB75-4265-8337-F8DED4E96773}" type="sibTrans" cxnId="{B53A45BF-D7FE-4F30-8C1C-BDE9EB3B1110}">
      <dgm:prSet/>
      <dgm:spPr/>
      <dgm:t>
        <a:bodyPr/>
        <a:lstStyle/>
        <a:p>
          <a:endParaRPr lang="en-GB"/>
        </a:p>
      </dgm:t>
    </dgm:pt>
    <dgm:pt modelId="{465D9B7D-9EE7-4C89-8A4A-F5B6D71B8DEA}">
      <dgm:prSet phldrT="[Text]"/>
      <dgm:spPr/>
      <dgm:t>
        <a:bodyPr/>
        <a:lstStyle/>
        <a:p>
          <a:r>
            <a:rPr lang="en-GB" dirty="0" smtClean="0"/>
            <a:t>ARD* systems </a:t>
          </a:r>
          <a:r>
            <a:rPr lang="en-GB" u="sng" dirty="0" smtClean="0"/>
            <a:t>work</a:t>
          </a:r>
          <a:endParaRPr lang="en-GB" u="sng" dirty="0"/>
        </a:p>
      </dgm:t>
    </dgm:pt>
    <dgm:pt modelId="{456ADB1B-0F76-4704-B419-519A12D84D12}" type="parTrans" cxnId="{BE11E09C-59B2-4033-B59D-3919DF03ED63}">
      <dgm:prSet/>
      <dgm:spPr/>
      <dgm:t>
        <a:bodyPr/>
        <a:lstStyle/>
        <a:p>
          <a:endParaRPr lang="en-GB"/>
        </a:p>
      </dgm:t>
    </dgm:pt>
    <dgm:pt modelId="{8D92B2B1-4367-45BE-ADF2-B74A617F8331}" type="sibTrans" cxnId="{BE11E09C-59B2-4033-B59D-3919DF03ED63}">
      <dgm:prSet/>
      <dgm:spPr/>
      <dgm:t>
        <a:bodyPr/>
        <a:lstStyle/>
        <a:p>
          <a:endParaRPr lang="en-GB"/>
        </a:p>
      </dgm:t>
    </dgm:pt>
    <dgm:pt modelId="{72141BB5-122A-4637-AB7C-B2C0F6EADD7C}">
      <dgm:prSet phldrT="[Text]"/>
      <dgm:spPr/>
      <dgm:t>
        <a:bodyPr/>
        <a:lstStyle/>
        <a:p>
          <a:r>
            <a:rPr lang="en-GB" dirty="0" smtClean="0"/>
            <a:t>ARD systems are feasible &amp; cost-effective</a:t>
          </a:r>
          <a:endParaRPr lang="en-GB" dirty="0"/>
        </a:p>
      </dgm:t>
    </dgm:pt>
    <dgm:pt modelId="{BB900924-24CF-46B4-9E7C-017A2D0BC903}" type="parTrans" cxnId="{1984924B-A5B6-4EF6-B942-E61411D1D452}">
      <dgm:prSet/>
      <dgm:spPr/>
      <dgm:t>
        <a:bodyPr/>
        <a:lstStyle/>
        <a:p>
          <a:endParaRPr lang="en-GB"/>
        </a:p>
      </dgm:t>
    </dgm:pt>
    <dgm:pt modelId="{91DE184A-CC1C-4F12-B3EA-23C7EEB8521B}" type="sibTrans" cxnId="{1984924B-A5B6-4EF6-B942-E61411D1D452}">
      <dgm:prSet/>
      <dgm:spPr/>
      <dgm:t>
        <a:bodyPr/>
        <a:lstStyle/>
        <a:p>
          <a:endParaRPr lang="en-GB"/>
        </a:p>
      </dgm:t>
    </dgm:pt>
    <dgm:pt modelId="{08450B92-57E5-4F25-904E-5C14166237C9}">
      <dgm:prSet phldrT="[Text]"/>
      <dgm:spPr/>
      <dgm:t>
        <a:bodyPr/>
        <a:lstStyle/>
        <a:p>
          <a:r>
            <a:rPr lang="en-GB" dirty="0" smtClean="0"/>
            <a:t>HPV, UV, both, or other?</a:t>
          </a:r>
          <a:endParaRPr lang="en-GB" dirty="0"/>
        </a:p>
      </dgm:t>
    </dgm:pt>
    <dgm:pt modelId="{3CCA789F-4895-4388-8D11-E118B6C7470C}" type="parTrans" cxnId="{D173C3DB-4855-42E4-B2D4-B2B319A17F63}">
      <dgm:prSet/>
      <dgm:spPr/>
      <dgm:t>
        <a:bodyPr/>
        <a:lstStyle/>
        <a:p>
          <a:endParaRPr lang="en-GB"/>
        </a:p>
      </dgm:t>
    </dgm:pt>
    <dgm:pt modelId="{1A85A250-65DE-46A4-95AA-E93D8FF1FAFA}" type="sibTrans" cxnId="{D173C3DB-4855-42E4-B2D4-B2B319A17F63}">
      <dgm:prSet/>
      <dgm:spPr/>
      <dgm:t>
        <a:bodyPr/>
        <a:lstStyle/>
        <a:p>
          <a:endParaRPr lang="en-GB"/>
        </a:p>
      </dgm:t>
    </dgm:pt>
    <dgm:pt modelId="{4273D808-6C2E-47AD-B927-4A91A6482213}" type="pres">
      <dgm:prSet presAssocID="{631541C9-5C29-463D-B97C-12118EA5E618}" presName="diagram" presStyleCnt="0">
        <dgm:presLayoutVars>
          <dgm:dir/>
          <dgm:resizeHandles val="exact"/>
        </dgm:presLayoutVars>
      </dgm:prSet>
      <dgm:spPr/>
      <dgm:t>
        <a:bodyPr/>
        <a:lstStyle/>
        <a:p>
          <a:endParaRPr lang="en-GB"/>
        </a:p>
      </dgm:t>
    </dgm:pt>
    <dgm:pt modelId="{E5F56DE3-501F-435C-9A77-0D7C003D0BCA}" type="pres">
      <dgm:prSet presAssocID="{AAB26251-96DE-44F9-8077-48FC378A197D}" presName="node" presStyleLbl="node1" presStyleIdx="0" presStyleCnt="5">
        <dgm:presLayoutVars>
          <dgm:bulletEnabled val="1"/>
        </dgm:presLayoutVars>
      </dgm:prSet>
      <dgm:spPr/>
      <dgm:t>
        <a:bodyPr/>
        <a:lstStyle/>
        <a:p>
          <a:endParaRPr lang="en-GB"/>
        </a:p>
      </dgm:t>
    </dgm:pt>
    <dgm:pt modelId="{63AB029E-A8A5-479A-A7BE-2F251464E0D8}" type="pres">
      <dgm:prSet presAssocID="{1771CDBF-ECB7-4E40-903C-C3CB486F1FA0}" presName="sibTrans" presStyleCnt="0"/>
      <dgm:spPr/>
    </dgm:pt>
    <dgm:pt modelId="{F72149A0-2B8A-487C-B5FF-B85EEF7EF923}" type="pres">
      <dgm:prSet presAssocID="{CE6BAE93-DAC4-4AB3-A9A5-962DE69AD86B}" presName="node" presStyleLbl="node1" presStyleIdx="1" presStyleCnt="5">
        <dgm:presLayoutVars>
          <dgm:bulletEnabled val="1"/>
        </dgm:presLayoutVars>
      </dgm:prSet>
      <dgm:spPr/>
      <dgm:t>
        <a:bodyPr/>
        <a:lstStyle/>
        <a:p>
          <a:endParaRPr lang="en-GB"/>
        </a:p>
      </dgm:t>
    </dgm:pt>
    <dgm:pt modelId="{90B4FCE5-D67B-4140-8806-28A7C415542F}" type="pres">
      <dgm:prSet presAssocID="{499E4FAD-FB75-4265-8337-F8DED4E96773}" presName="sibTrans" presStyleCnt="0"/>
      <dgm:spPr/>
    </dgm:pt>
    <dgm:pt modelId="{BB2789C2-3A79-44C0-8E9E-51E787421B0A}" type="pres">
      <dgm:prSet presAssocID="{465D9B7D-9EE7-4C89-8A4A-F5B6D71B8DEA}" presName="node" presStyleLbl="node1" presStyleIdx="2" presStyleCnt="5">
        <dgm:presLayoutVars>
          <dgm:bulletEnabled val="1"/>
        </dgm:presLayoutVars>
      </dgm:prSet>
      <dgm:spPr/>
      <dgm:t>
        <a:bodyPr/>
        <a:lstStyle/>
        <a:p>
          <a:endParaRPr lang="en-GB"/>
        </a:p>
      </dgm:t>
    </dgm:pt>
    <dgm:pt modelId="{1BD2ABBC-F1E2-4065-9074-39CC45114BD5}" type="pres">
      <dgm:prSet presAssocID="{8D92B2B1-4367-45BE-ADF2-B74A617F8331}" presName="sibTrans" presStyleCnt="0"/>
      <dgm:spPr/>
    </dgm:pt>
    <dgm:pt modelId="{233798CF-495E-4A6E-9BDE-EA072EEF5AC0}" type="pres">
      <dgm:prSet presAssocID="{72141BB5-122A-4637-AB7C-B2C0F6EADD7C}" presName="node" presStyleLbl="node1" presStyleIdx="3" presStyleCnt="5">
        <dgm:presLayoutVars>
          <dgm:bulletEnabled val="1"/>
        </dgm:presLayoutVars>
      </dgm:prSet>
      <dgm:spPr/>
      <dgm:t>
        <a:bodyPr/>
        <a:lstStyle/>
        <a:p>
          <a:endParaRPr lang="en-GB"/>
        </a:p>
      </dgm:t>
    </dgm:pt>
    <dgm:pt modelId="{AC938524-8218-48B5-AF1D-D5B3929963A4}" type="pres">
      <dgm:prSet presAssocID="{91DE184A-CC1C-4F12-B3EA-23C7EEB8521B}" presName="sibTrans" presStyleCnt="0"/>
      <dgm:spPr/>
    </dgm:pt>
    <dgm:pt modelId="{CEF8BD5B-4F52-42D5-892C-FFDB3B340297}" type="pres">
      <dgm:prSet presAssocID="{08450B92-57E5-4F25-904E-5C14166237C9}" presName="node" presStyleLbl="node1" presStyleIdx="4" presStyleCnt="5" custLinFactNeighborX="340" custLinFactNeighborY="-1635">
        <dgm:presLayoutVars>
          <dgm:bulletEnabled val="1"/>
        </dgm:presLayoutVars>
      </dgm:prSet>
      <dgm:spPr/>
      <dgm:t>
        <a:bodyPr/>
        <a:lstStyle/>
        <a:p>
          <a:endParaRPr lang="en-GB"/>
        </a:p>
      </dgm:t>
    </dgm:pt>
  </dgm:ptLst>
  <dgm:cxnLst>
    <dgm:cxn modelId="{CD60581E-D9BA-4E26-90C3-6DC620AA6BCC}" type="presOf" srcId="{08450B92-57E5-4F25-904E-5C14166237C9}" destId="{CEF8BD5B-4F52-42D5-892C-FFDB3B340297}" srcOrd="0" destOrd="0" presId="urn:microsoft.com/office/officeart/2005/8/layout/default"/>
    <dgm:cxn modelId="{D173C3DB-4855-42E4-B2D4-B2B319A17F63}" srcId="{631541C9-5C29-463D-B97C-12118EA5E618}" destId="{08450B92-57E5-4F25-904E-5C14166237C9}" srcOrd="4" destOrd="0" parTransId="{3CCA789F-4895-4388-8D11-E118B6C7470C}" sibTransId="{1A85A250-65DE-46A4-95AA-E93D8FF1FAFA}"/>
    <dgm:cxn modelId="{BE11E09C-59B2-4033-B59D-3919DF03ED63}" srcId="{631541C9-5C29-463D-B97C-12118EA5E618}" destId="{465D9B7D-9EE7-4C89-8A4A-F5B6D71B8DEA}" srcOrd="2" destOrd="0" parTransId="{456ADB1B-0F76-4704-B419-519A12D84D12}" sibTransId="{8D92B2B1-4367-45BE-ADF2-B74A617F8331}"/>
    <dgm:cxn modelId="{1984924B-A5B6-4EF6-B942-E61411D1D452}" srcId="{631541C9-5C29-463D-B97C-12118EA5E618}" destId="{72141BB5-122A-4637-AB7C-B2C0F6EADD7C}" srcOrd="3" destOrd="0" parTransId="{BB900924-24CF-46B4-9E7C-017A2D0BC903}" sibTransId="{91DE184A-CC1C-4F12-B3EA-23C7EEB8521B}"/>
    <dgm:cxn modelId="{B0D54DA7-BC0A-41F1-934A-2564AD57C281}" type="presOf" srcId="{465D9B7D-9EE7-4C89-8A4A-F5B6D71B8DEA}" destId="{BB2789C2-3A79-44C0-8E9E-51E787421B0A}" srcOrd="0" destOrd="0" presId="urn:microsoft.com/office/officeart/2005/8/layout/default"/>
    <dgm:cxn modelId="{B53A45BF-D7FE-4F30-8C1C-BDE9EB3B1110}" srcId="{631541C9-5C29-463D-B97C-12118EA5E618}" destId="{CE6BAE93-DAC4-4AB3-A9A5-962DE69AD86B}" srcOrd="1" destOrd="0" parTransId="{DAF56C83-4FD1-45BE-B9AE-780ED75DEEB7}" sibTransId="{499E4FAD-FB75-4265-8337-F8DED4E96773}"/>
    <dgm:cxn modelId="{ABBF9EEF-6F1C-4DF2-8252-935AC72D50A9}" type="presOf" srcId="{631541C9-5C29-463D-B97C-12118EA5E618}" destId="{4273D808-6C2E-47AD-B927-4A91A6482213}" srcOrd="0" destOrd="0" presId="urn:microsoft.com/office/officeart/2005/8/layout/default"/>
    <dgm:cxn modelId="{4004B752-58A6-4A47-8B1B-C41F31F5FB0B}" type="presOf" srcId="{AAB26251-96DE-44F9-8077-48FC378A197D}" destId="{E5F56DE3-501F-435C-9A77-0D7C003D0BCA}" srcOrd="0" destOrd="0" presId="urn:microsoft.com/office/officeart/2005/8/layout/default"/>
    <dgm:cxn modelId="{42A4827F-C927-4B69-8321-230B1BB62768}" srcId="{631541C9-5C29-463D-B97C-12118EA5E618}" destId="{AAB26251-96DE-44F9-8077-48FC378A197D}" srcOrd="0" destOrd="0" parTransId="{9854079F-D764-4A80-B728-816D21B761A9}" sibTransId="{1771CDBF-ECB7-4E40-903C-C3CB486F1FA0}"/>
    <dgm:cxn modelId="{4D121D44-9F00-4ACB-9F8F-98CABA12E5B9}" type="presOf" srcId="{72141BB5-122A-4637-AB7C-B2C0F6EADD7C}" destId="{233798CF-495E-4A6E-9BDE-EA072EEF5AC0}" srcOrd="0" destOrd="0" presId="urn:microsoft.com/office/officeart/2005/8/layout/default"/>
    <dgm:cxn modelId="{70C96828-F7CC-4C83-A8C7-DF2E38ED4168}" type="presOf" srcId="{CE6BAE93-DAC4-4AB3-A9A5-962DE69AD86B}" destId="{F72149A0-2B8A-487C-B5FF-B85EEF7EF923}" srcOrd="0" destOrd="0" presId="urn:microsoft.com/office/officeart/2005/8/layout/default"/>
    <dgm:cxn modelId="{2D30FEF4-FFEF-4037-95CC-1B159AAE1BC2}" type="presParOf" srcId="{4273D808-6C2E-47AD-B927-4A91A6482213}" destId="{E5F56DE3-501F-435C-9A77-0D7C003D0BCA}" srcOrd="0" destOrd="0" presId="urn:microsoft.com/office/officeart/2005/8/layout/default"/>
    <dgm:cxn modelId="{7316B44C-A791-4BAA-85C2-352777A08226}" type="presParOf" srcId="{4273D808-6C2E-47AD-B927-4A91A6482213}" destId="{63AB029E-A8A5-479A-A7BE-2F251464E0D8}" srcOrd="1" destOrd="0" presId="urn:microsoft.com/office/officeart/2005/8/layout/default"/>
    <dgm:cxn modelId="{D2CCCC4B-0FBB-4BE0-BBE8-C4BC21C168B9}" type="presParOf" srcId="{4273D808-6C2E-47AD-B927-4A91A6482213}" destId="{F72149A0-2B8A-487C-B5FF-B85EEF7EF923}" srcOrd="2" destOrd="0" presId="urn:microsoft.com/office/officeart/2005/8/layout/default"/>
    <dgm:cxn modelId="{547C961A-1C60-4A13-9770-DA40460F183C}" type="presParOf" srcId="{4273D808-6C2E-47AD-B927-4A91A6482213}" destId="{90B4FCE5-D67B-4140-8806-28A7C415542F}" srcOrd="3" destOrd="0" presId="urn:microsoft.com/office/officeart/2005/8/layout/default"/>
    <dgm:cxn modelId="{A4036ECA-4B51-4BD7-88FB-F33279ADF97A}" type="presParOf" srcId="{4273D808-6C2E-47AD-B927-4A91A6482213}" destId="{BB2789C2-3A79-44C0-8E9E-51E787421B0A}" srcOrd="4" destOrd="0" presId="urn:microsoft.com/office/officeart/2005/8/layout/default"/>
    <dgm:cxn modelId="{2727849F-B365-4436-8593-BA258A96607F}" type="presParOf" srcId="{4273D808-6C2E-47AD-B927-4A91A6482213}" destId="{1BD2ABBC-F1E2-4065-9074-39CC45114BD5}" srcOrd="5" destOrd="0" presId="urn:microsoft.com/office/officeart/2005/8/layout/default"/>
    <dgm:cxn modelId="{1BB140EC-2405-4537-BF69-472098383DE9}" type="presParOf" srcId="{4273D808-6C2E-47AD-B927-4A91A6482213}" destId="{233798CF-495E-4A6E-9BDE-EA072EEF5AC0}" srcOrd="6" destOrd="0" presId="urn:microsoft.com/office/officeart/2005/8/layout/default"/>
    <dgm:cxn modelId="{B183F219-E04A-465B-A30F-6DD3A5C8D303}" type="presParOf" srcId="{4273D808-6C2E-47AD-B927-4A91A6482213}" destId="{AC938524-8218-48B5-AF1D-D5B3929963A4}" srcOrd="7" destOrd="0" presId="urn:microsoft.com/office/officeart/2005/8/layout/default"/>
    <dgm:cxn modelId="{32146EB8-FA6A-4C5F-9A79-17E3522C5385}" type="presParOf" srcId="{4273D808-6C2E-47AD-B927-4A91A6482213}" destId="{CEF8BD5B-4F52-42D5-892C-FFDB3B340297}"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31541C9-5C29-463D-B97C-12118EA5E618}" type="doc">
      <dgm:prSet loTypeId="urn:microsoft.com/office/officeart/2005/8/layout/default" loCatId="list" qsTypeId="urn:microsoft.com/office/officeart/2005/8/quickstyle/simple2" qsCatId="simple" csTypeId="urn:microsoft.com/office/officeart/2005/8/colors/accent0_3" csCatId="mainScheme" phldr="1"/>
      <dgm:spPr/>
      <dgm:t>
        <a:bodyPr/>
        <a:lstStyle/>
        <a:p>
          <a:endParaRPr lang="en-GB"/>
        </a:p>
      </dgm:t>
    </dgm:pt>
    <dgm:pt modelId="{AAB26251-96DE-44F9-8077-48FC378A197D}">
      <dgm:prSet phldrT="[Text]"/>
      <dgm:spPr/>
      <dgm:t>
        <a:bodyPr/>
        <a:lstStyle/>
        <a:p>
          <a:r>
            <a:rPr lang="en-GB" dirty="0" smtClean="0"/>
            <a:t>There’s a problem lurking in your hospital room</a:t>
          </a:r>
          <a:endParaRPr lang="en-GB" dirty="0"/>
        </a:p>
      </dgm:t>
    </dgm:pt>
    <dgm:pt modelId="{9854079F-D764-4A80-B728-816D21B761A9}" type="parTrans" cxnId="{42A4827F-C927-4B69-8321-230B1BB62768}">
      <dgm:prSet/>
      <dgm:spPr/>
      <dgm:t>
        <a:bodyPr/>
        <a:lstStyle/>
        <a:p>
          <a:endParaRPr lang="en-GB"/>
        </a:p>
      </dgm:t>
    </dgm:pt>
    <dgm:pt modelId="{1771CDBF-ECB7-4E40-903C-C3CB486F1FA0}" type="sibTrans" cxnId="{42A4827F-C927-4B69-8321-230B1BB62768}">
      <dgm:prSet/>
      <dgm:spPr/>
      <dgm:t>
        <a:bodyPr/>
        <a:lstStyle/>
        <a:p>
          <a:endParaRPr lang="en-GB"/>
        </a:p>
      </dgm:t>
    </dgm:pt>
    <dgm:pt modelId="{CE6BAE93-DAC4-4AB3-A9A5-962DE69AD86B}">
      <dgm:prSet phldrT="[Text]"/>
      <dgm:spPr>
        <a:ln w="127000">
          <a:solidFill>
            <a:schemeClr val="accent2">
              <a:lumMod val="60000"/>
              <a:lumOff val="40000"/>
            </a:schemeClr>
          </a:solidFill>
        </a:ln>
      </dgm:spPr>
      <dgm:t>
        <a:bodyPr/>
        <a:lstStyle/>
        <a:p>
          <a:r>
            <a:rPr lang="en-GB" dirty="0" smtClean="0"/>
            <a:t>Manual approaches are doomed to failure</a:t>
          </a:r>
          <a:endParaRPr lang="en-GB" dirty="0"/>
        </a:p>
      </dgm:t>
    </dgm:pt>
    <dgm:pt modelId="{DAF56C83-4FD1-45BE-B9AE-780ED75DEEB7}" type="parTrans" cxnId="{B53A45BF-D7FE-4F30-8C1C-BDE9EB3B1110}">
      <dgm:prSet/>
      <dgm:spPr/>
      <dgm:t>
        <a:bodyPr/>
        <a:lstStyle/>
        <a:p>
          <a:endParaRPr lang="en-GB"/>
        </a:p>
      </dgm:t>
    </dgm:pt>
    <dgm:pt modelId="{499E4FAD-FB75-4265-8337-F8DED4E96773}" type="sibTrans" cxnId="{B53A45BF-D7FE-4F30-8C1C-BDE9EB3B1110}">
      <dgm:prSet/>
      <dgm:spPr/>
      <dgm:t>
        <a:bodyPr/>
        <a:lstStyle/>
        <a:p>
          <a:endParaRPr lang="en-GB"/>
        </a:p>
      </dgm:t>
    </dgm:pt>
    <dgm:pt modelId="{465D9B7D-9EE7-4C89-8A4A-F5B6D71B8DEA}">
      <dgm:prSet phldrT="[Text]"/>
      <dgm:spPr/>
      <dgm:t>
        <a:bodyPr/>
        <a:lstStyle/>
        <a:p>
          <a:r>
            <a:rPr lang="en-GB" dirty="0" smtClean="0"/>
            <a:t>ARD* systems </a:t>
          </a:r>
          <a:r>
            <a:rPr lang="en-GB" u="sng" dirty="0" smtClean="0"/>
            <a:t>work</a:t>
          </a:r>
          <a:endParaRPr lang="en-GB" u="sng" dirty="0"/>
        </a:p>
      </dgm:t>
    </dgm:pt>
    <dgm:pt modelId="{456ADB1B-0F76-4704-B419-519A12D84D12}" type="parTrans" cxnId="{BE11E09C-59B2-4033-B59D-3919DF03ED63}">
      <dgm:prSet/>
      <dgm:spPr/>
      <dgm:t>
        <a:bodyPr/>
        <a:lstStyle/>
        <a:p>
          <a:endParaRPr lang="en-GB"/>
        </a:p>
      </dgm:t>
    </dgm:pt>
    <dgm:pt modelId="{8D92B2B1-4367-45BE-ADF2-B74A617F8331}" type="sibTrans" cxnId="{BE11E09C-59B2-4033-B59D-3919DF03ED63}">
      <dgm:prSet/>
      <dgm:spPr/>
      <dgm:t>
        <a:bodyPr/>
        <a:lstStyle/>
        <a:p>
          <a:endParaRPr lang="en-GB"/>
        </a:p>
      </dgm:t>
    </dgm:pt>
    <dgm:pt modelId="{72141BB5-122A-4637-AB7C-B2C0F6EADD7C}">
      <dgm:prSet phldrT="[Text]"/>
      <dgm:spPr/>
      <dgm:t>
        <a:bodyPr/>
        <a:lstStyle/>
        <a:p>
          <a:r>
            <a:rPr lang="en-GB" dirty="0" smtClean="0"/>
            <a:t>ARD systems are feasible &amp; cost-effective</a:t>
          </a:r>
          <a:endParaRPr lang="en-GB" dirty="0"/>
        </a:p>
      </dgm:t>
    </dgm:pt>
    <dgm:pt modelId="{BB900924-24CF-46B4-9E7C-017A2D0BC903}" type="parTrans" cxnId="{1984924B-A5B6-4EF6-B942-E61411D1D452}">
      <dgm:prSet/>
      <dgm:spPr/>
      <dgm:t>
        <a:bodyPr/>
        <a:lstStyle/>
        <a:p>
          <a:endParaRPr lang="en-GB"/>
        </a:p>
      </dgm:t>
    </dgm:pt>
    <dgm:pt modelId="{91DE184A-CC1C-4F12-B3EA-23C7EEB8521B}" type="sibTrans" cxnId="{1984924B-A5B6-4EF6-B942-E61411D1D452}">
      <dgm:prSet/>
      <dgm:spPr/>
      <dgm:t>
        <a:bodyPr/>
        <a:lstStyle/>
        <a:p>
          <a:endParaRPr lang="en-GB"/>
        </a:p>
      </dgm:t>
    </dgm:pt>
    <dgm:pt modelId="{8565BFE7-8A31-4096-8363-CE3613E9D745}">
      <dgm:prSet phldrT="[Text]"/>
      <dgm:spPr/>
      <dgm:t>
        <a:bodyPr/>
        <a:lstStyle/>
        <a:p>
          <a:r>
            <a:rPr lang="en-GB" dirty="0" smtClean="0"/>
            <a:t>HPV, UV, both, or other?</a:t>
          </a:r>
          <a:endParaRPr lang="en-GB" dirty="0"/>
        </a:p>
      </dgm:t>
    </dgm:pt>
    <dgm:pt modelId="{777CDD61-A54C-411A-BA08-1137D8D212F8}" type="parTrans" cxnId="{0CEC57D9-161F-4C13-B775-F76985D431C7}">
      <dgm:prSet/>
      <dgm:spPr/>
      <dgm:t>
        <a:bodyPr/>
        <a:lstStyle/>
        <a:p>
          <a:endParaRPr lang="en-GB"/>
        </a:p>
      </dgm:t>
    </dgm:pt>
    <dgm:pt modelId="{38C4ED91-27D9-44DD-BF3A-7C28AE9D199C}" type="sibTrans" cxnId="{0CEC57D9-161F-4C13-B775-F76985D431C7}">
      <dgm:prSet/>
      <dgm:spPr/>
      <dgm:t>
        <a:bodyPr/>
        <a:lstStyle/>
        <a:p>
          <a:endParaRPr lang="en-GB"/>
        </a:p>
      </dgm:t>
    </dgm:pt>
    <dgm:pt modelId="{4273D808-6C2E-47AD-B927-4A91A6482213}" type="pres">
      <dgm:prSet presAssocID="{631541C9-5C29-463D-B97C-12118EA5E618}" presName="diagram" presStyleCnt="0">
        <dgm:presLayoutVars>
          <dgm:dir/>
          <dgm:resizeHandles val="exact"/>
        </dgm:presLayoutVars>
      </dgm:prSet>
      <dgm:spPr/>
      <dgm:t>
        <a:bodyPr/>
        <a:lstStyle/>
        <a:p>
          <a:endParaRPr lang="en-GB"/>
        </a:p>
      </dgm:t>
    </dgm:pt>
    <dgm:pt modelId="{E5F56DE3-501F-435C-9A77-0D7C003D0BCA}" type="pres">
      <dgm:prSet presAssocID="{AAB26251-96DE-44F9-8077-48FC378A197D}" presName="node" presStyleLbl="node1" presStyleIdx="0" presStyleCnt="5">
        <dgm:presLayoutVars>
          <dgm:bulletEnabled val="1"/>
        </dgm:presLayoutVars>
      </dgm:prSet>
      <dgm:spPr/>
      <dgm:t>
        <a:bodyPr/>
        <a:lstStyle/>
        <a:p>
          <a:endParaRPr lang="en-GB"/>
        </a:p>
      </dgm:t>
    </dgm:pt>
    <dgm:pt modelId="{63AB029E-A8A5-479A-A7BE-2F251464E0D8}" type="pres">
      <dgm:prSet presAssocID="{1771CDBF-ECB7-4E40-903C-C3CB486F1FA0}" presName="sibTrans" presStyleCnt="0"/>
      <dgm:spPr/>
    </dgm:pt>
    <dgm:pt modelId="{F72149A0-2B8A-487C-B5FF-B85EEF7EF923}" type="pres">
      <dgm:prSet presAssocID="{CE6BAE93-DAC4-4AB3-A9A5-962DE69AD86B}" presName="node" presStyleLbl="node1" presStyleIdx="1" presStyleCnt="5">
        <dgm:presLayoutVars>
          <dgm:bulletEnabled val="1"/>
        </dgm:presLayoutVars>
      </dgm:prSet>
      <dgm:spPr/>
      <dgm:t>
        <a:bodyPr/>
        <a:lstStyle/>
        <a:p>
          <a:endParaRPr lang="en-GB"/>
        </a:p>
      </dgm:t>
    </dgm:pt>
    <dgm:pt modelId="{90B4FCE5-D67B-4140-8806-28A7C415542F}" type="pres">
      <dgm:prSet presAssocID="{499E4FAD-FB75-4265-8337-F8DED4E96773}" presName="sibTrans" presStyleCnt="0"/>
      <dgm:spPr/>
    </dgm:pt>
    <dgm:pt modelId="{BB2789C2-3A79-44C0-8E9E-51E787421B0A}" type="pres">
      <dgm:prSet presAssocID="{465D9B7D-9EE7-4C89-8A4A-F5B6D71B8DEA}" presName="node" presStyleLbl="node1" presStyleIdx="2" presStyleCnt="5">
        <dgm:presLayoutVars>
          <dgm:bulletEnabled val="1"/>
        </dgm:presLayoutVars>
      </dgm:prSet>
      <dgm:spPr/>
      <dgm:t>
        <a:bodyPr/>
        <a:lstStyle/>
        <a:p>
          <a:endParaRPr lang="en-GB"/>
        </a:p>
      </dgm:t>
    </dgm:pt>
    <dgm:pt modelId="{1BD2ABBC-F1E2-4065-9074-39CC45114BD5}" type="pres">
      <dgm:prSet presAssocID="{8D92B2B1-4367-45BE-ADF2-B74A617F8331}" presName="sibTrans" presStyleCnt="0"/>
      <dgm:spPr/>
    </dgm:pt>
    <dgm:pt modelId="{233798CF-495E-4A6E-9BDE-EA072EEF5AC0}" type="pres">
      <dgm:prSet presAssocID="{72141BB5-122A-4637-AB7C-B2C0F6EADD7C}" presName="node" presStyleLbl="node1" presStyleIdx="3" presStyleCnt="5">
        <dgm:presLayoutVars>
          <dgm:bulletEnabled val="1"/>
        </dgm:presLayoutVars>
      </dgm:prSet>
      <dgm:spPr/>
      <dgm:t>
        <a:bodyPr/>
        <a:lstStyle/>
        <a:p>
          <a:endParaRPr lang="en-GB"/>
        </a:p>
      </dgm:t>
    </dgm:pt>
    <dgm:pt modelId="{AC938524-8218-48B5-AF1D-D5B3929963A4}" type="pres">
      <dgm:prSet presAssocID="{91DE184A-CC1C-4F12-B3EA-23C7EEB8521B}" presName="sibTrans" presStyleCnt="0"/>
      <dgm:spPr/>
    </dgm:pt>
    <dgm:pt modelId="{922D789B-7813-46BE-B85D-7BE842F8ED99}" type="pres">
      <dgm:prSet presAssocID="{8565BFE7-8A31-4096-8363-CE3613E9D745}" presName="node" presStyleLbl="node1" presStyleIdx="4" presStyleCnt="5" custLinFactNeighborX="340" custLinFactNeighborY="-1635">
        <dgm:presLayoutVars>
          <dgm:bulletEnabled val="1"/>
        </dgm:presLayoutVars>
      </dgm:prSet>
      <dgm:spPr/>
      <dgm:t>
        <a:bodyPr/>
        <a:lstStyle/>
        <a:p>
          <a:endParaRPr lang="en-GB"/>
        </a:p>
      </dgm:t>
    </dgm:pt>
  </dgm:ptLst>
  <dgm:cxnLst>
    <dgm:cxn modelId="{BE11E09C-59B2-4033-B59D-3919DF03ED63}" srcId="{631541C9-5C29-463D-B97C-12118EA5E618}" destId="{465D9B7D-9EE7-4C89-8A4A-F5B6D71B8DEA}" srcOrd="2" destOrd="0" parTransId="{456ADB1B-0F76-4704-B419-519A12D84D12}" sibTransId="{8D92B2B1-4367-45BE-ADF2-B74A617F8331}"/>
    <dgm:cxn modelId="{6E7C4F07-23B8-4519-8063-53A4A19D4DB5}" type="presOf" srcId="{465D9B7D-9EE7-4C89-8A4A-F5B6D71B8DEA}" destId="{BB2789C2-3A79-44C0-8E9E-51E787421B0A}" srcOrd="0" destOrd="0" presId="urn:microsoft.com/office/officeart/2005/8/layout/default"/>
    <dgm:cxn modelId="{1984924B-A5B6-4EF6-B942-E61411D1D452}" srcId="{631541C9-5C29-463D-B97C-12118EA5E618}" destId="{72141BB5-122A-4637-AB7C-B2C0F6EADD7C}" srcOrd="3" destOrd="0" parTransId="{BB900924-24CF-46B4-9E7C-017A2D0BC903}" sibTransId="{91DE184A-CC1C-4F12-B3EA-23C7EEB8521B}"/>
    <dgm:cxn modelId="{26B51421-FD9B-488C-ABC4-24A9E7F2B73B}" type="presOf" srcId="{AAB26251-96DE-44F9-8077-48FC378A197D}" destId="{E5F56DE3-501F-435C-9A77-0D7C003D0BCA}" srcOrd="0" destOrd="0" presId="urn:microsoft.com/office/officeart/2005/8/layout/default"/>
    <dgm:cxn modelId="{F4E62566-4663-4D17-A28E-7FBEEDD61CA0}" type="presOf" srcId="{CE6BAE93-DAC4-4AB3-A9A5-962DE69AD86B}" destId="{F72149A0-2B8A-487C-B5FF-B85EEF7EF923}" srcOrd="0" destOrd="0" presId="urn:microsoft.com/office/officeart/2005/8/layout/default"/>
    <dgm:cxn modelId="{0CEC57D9-161F-4C13-B775-F76985D431C7}" srcId="{631541C9-5C29-463D-B97C-12118EA5E618}" destId="{8565BFE7-8A31-4096-8363-CE3613E9D745}" srcOrd="4" destOrd="0" parTransId="{777CDD61-A54C-411A-BA08-1137D8D212F8}" sibTransId="{38C4ED91-27D9-44DD-BF3A-7C28AE9D199C}"/>
    <dgm:cxn modelId="{0EE039B7-D748-41D9-A605-5D7C875E5763}" type="presOf" srcId="{8565BFE7-8A31-4096-8363-CE3613E9D745}" destId="{922D789B-7813-46BE-B85D-7BE842F8ED99}" srcOrd="0" destOrd="0" presId="urn:microsoft.com/office/officeart/2005/8/layout/default"/>
    <dgm:cxn modelId="{42A4827F-C927-4B69-8321-230B1BB62768}" srcId="{631541C9-5C29-463D-B97C-12118EA5E618}" destId="{AAB26251-96DE-44F9-8077-48FC378A197D}" srcOrd="0" destOrd="0" parTransId="{9854079F-D764-4A80-B728-816D21B761A9}" sibTransId="{1771CDBF-ECB7-4E40-903C-C3CB486F1FA0}"/>
    <dgm:cxn modelId="{9520526A-B4CC-46A4-BAB4-C61D8C4987F3}" type="presOf" srcId="{72141BB5-122A-4637-AB7C-B2C0F6EADD7C}" destId="{233798CF-495E-4A6E-9BDE-EA072EEF5AC0}" srcOrd="0" destOrd="0" presId="urn:microsoft.com/office/officeart/2005/8/layout/default"/>
    <dgm:cxn modelId="{7AD06020-E3AD-4102-A04D-DC300999B0FF}" type="presOf" srcId="{631541C9-5C29-463D-B97C-12118EA5E618}" destId="{4273D808-6C2E-47AD-B927-4A91A6482213}" srcOrd="0" destOrd="0" presId="urn:microsoft.com/office/officeart/2005/8/layout/default"/>
    <dgm:cxn modelId="{B53A45BF-D7FE-4F30-8C1C-BDE9EB3B1110}" srcId="{631541C9-5C29-463D-B97C-12118EA5E618}" destId="{CE6BAE93-DAC4-4AB3-A9A5-962DE69AD86B}" srcOrd="1" destOrd="0" parTransId="{DAF56C83-4FD1-45BE-B9AE-780ED75DEEB7}" sibTransId="{499E4FAD-FB75-4265-8337-F8DED4E96773}"/>
    <dgm:cxn modelId="{C86B8919-BC30-4E7E-B490-FB438AA1FB3A}" type="presParOf" srcId="{4273D808-6C2E-47AD-B927-4A91A6482213}" destId="{E5F56DE3-501F-435C-9A77-0D7C003D0BCA}" srcOrd="0" destOrd="0" presId="urn:microsoft.com/office/officeart/2005/8/layout/default"/>
    <dgm:cxn modelId="{3725D9DC-04D9-456A-8ECA-FAF7BCC0D222}" type="presParOf" srcId="{4273D808-6C2E-47AD-B927-4A91A6482213}" destId="{63AB029E-A8A5-479A-A7BE-2F251464E0D8}" srcOrd="1" destOrd="0" presId="urn:microsoft.com/office/officeart/2005/8/layout/default"/>
    <dgm:cxn modelId="{DC07760B-7CF1-4EE3-8986-9C426CCF2589}" type="presParOf" srcId="{4273D808-6C2E-47AD-B927-4A91A6482213}" destId="{F72149A0-2B8A-487C-B5FF-B85EEF7EF923}" srcOrd="2" destOrd="0" presId="urn:microsoft.com/office/officeart/2005/8/layout/default"/>
    <dgm:cxn modelId="{CCECE473-74D1-4CB9-8632-AC69D9BB7BA3}" type="presParOf" srcId="{4273D808-6C2E-47AD-B927-4A91A6482213}" destId="{90B4FCE5-D67B-4140-8806-28A7C415542F}" srcOrd="3" destOrd="0" presId="urn:microsoft.com/office/officeart/2005/8/layout/default"/>
    <dgm:cxn modelId="{85E79245-1D2A-470D-83A7-7655CCA535F7}" type="presParOf" srcId="{4273D808-6C2E-47AD-B927-4A91A6482213}" destId="{BB2789C2-3A79-44C0-8E9E-51E787421B0A}" srcOrd="4" destOrd="0" presId="urn:microsoft.com/office/officeart/2005/8/layout/default"/>
    <dgm:cxn modelId="{C0E19B54-9352-4150-98C4-50354BD11A66}" type="presParOf" srcId="{4273D808-6C2E-47AD-B927-4A91A6482213}" destId="{1BD2ABBC-F1E2-4065-9074-39CC45114BD5}" srcOrd="5" destOrd="0" presId="urn:microsoft.com/office/officeart/2005/8/layout/default"/>
    <dgm:cxn modelId="{38AB060E-9443-4926-ADC2-A09C2C6CDDA8}" type="presParOf" srcId="{4273D808-6C2E-47AD-B927-4A91A6482213}" destId="{233798CF-495E-4A6E-9BDE-EA072EEF5AC0}" srcOrd="6" destOrd="0" presId="urn:microsoft.com/office/officeart/2005/8/layout/default"/>
    <dgm:cxn modelId="{F3E1CC9D-9D03-4A44-B681-8B429A42D61D}" type="presParOf" srcId="{4273D808-6C2E-47AD-B927-4A91A6482213}" destId="{AC938524-8218-48B5-AF1D-D5B3929963A4}" srcOrd="7" destOrd="0" presId="urn:microsoft.com/office/officeart/2005/8/layout/default"/>
    <dgm:cxn modelId="{8231F7AD-5053-4E23-9279-4F759F00C6C9}" type="presParOf" srcId="{4273D808-6C2E-47AD-B927-4A91A6482213}" destId="{922D789B-7813-46BE-B85D-7BE842F8ED9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C91BC12-C561-48F0-9019-F00AB2EBF7B9}" type="doc">
      <dgm:prSet loTypeId="urn:microsoft.com/office/officeart/2005/8/layout/radial5" loCatId="cycle" qsTypeId="urn:microsoft.com/office/officeart/2005/8/quickstyle/simple1" qsCatId="simple" csTypeId="urn:microsoft.com/office/officeart/2005/8/colors/colorful1#1" csCatId="colorful" phldr="1"/>
      <dgm:spPr/>
      <dgm:t>
        <a:bodyPr/>
        <a:lstStyle/>
        <a:p>
          <a:endParaRPr lang="en-GB"/>
        </a:p>
      </dgm:t>
    </dgm:pt>
    <dgm:pt modelId="{F0819690-0419-4399-8090-06DC50740768}">
      <dgm:prSet phldrT="[Text]" custT="1"/>
      <dgm:spPr>
        <a:ln w="50800">
          <a:solidFill>
            <a:schemeClr val="tx1"/>
          </a:solidFill>
        </a:ln>
      </dgm:spPr>
      <dgm:t>
        <a:bodyPr/>
        <a:lstStyle/>
        <a:p>
          <a:r>
            <a:rPr lang="en-GB" sz="2000" dirty="0" smtClean="0"/>
            <a:t>Cleaning / disinfection failure</a:t>
          </a:r>
          <a:endParaRPr lang="en-GB" sz="2000" dirty="0"/>
        </a:p>
      </dgm:t>
    </dgm:pt>
    <dgm:pt modelId="{A3F040AD-B617-48FA-A982-15C2848CDE15}" type="parTrans" cxnId="{F82E702E-4A22-4EB7-A9E6-CE121A0A89BB}">
      <dgm:prSet/>
      <dgm:spPr/>
      <dgm:t>
        <a:bodyPr/>
        <a:lstStyle/>
        <a:p>
          <a:endParaRPr lang="en-GB"/>
        </a:p>
      </dgm:t>
    </dgm:pt>
    <dgm:pt modelId="{18481665-9D2A-40C3-84BE-C573393E3C52}" type="sibTrans" cxnId="{F82E702E-4A22-4EB7-A9E6-CE121A0A89BB}">
      <dgm:prSet/>
      <dgm:spPr/>
      <dgm:t>
        <a:bodyPr/>
        <a:lstStyle/>
        <a:p>
          <a:endParaRPr lang="en-GB"/>
        </a:p>
      </dgm:t>
    </dgm:pt>
    <dgm:pt modelId="{E0A3D7DD-7B0F-4923-BA14-784B67D78C25}">
      <dgm:prSet phldrT="[Text]" custT="1"/>
      <dgm:spPr>
        <a:ln w="50800">
          <a:solidFill>
            <a:schemeClr val="tx1"/>
          </a:solidFill>
        </a:ln>
      </dgm:spPr>
      <dgm:t>
        <a:bodyPr/>
        <a:lstStyle/>
        <a:p>
          <a:r>
            <a:rPr lang="en-GB" sz="2400" dirty="0" smtClean="0"/>
            <a:t>External</a:t>
          </a:r>
          <a:endParaRPr lang="en-GB" sz="2400" dirty="0"/>
        </a:p>
      </dgm:t>
    </dgm:pt>
    <dgm:pt modelId="{263A4A8F-E0A3-4DDE-97D9-575431F718D2}" type="parTrans" cxnId="{A7031AB2-1F23-455D-BC38-C7F4C2B4B781}">
      <dgm:prSet/>
      <dgm:spPr>
        <a:ln w="50800">
          <a:solidFill>
            <a:schemeClr val="tx1"/>
          </a:solidFill>
        </a:ln>
      </dgm:spPr>
      <dgm:t>
        <a:bodyPr/>
        <a:lstStyle/>
        <a:p>
          <a:endParaRPr lang="en-GB"/>
        </a:p>
      </dgm:t>
    </dgm:pt>
    <dgm:pt modelId="{32FBF4CE-9A0B-43CA-B06A-B741ECEC808D}" type="sibTrans" cxnId="{A7031AB2-1F23-455D-BC38-C7F4C2B4B781}">
      <dgm:prSet/>
      <dgm:spPr/>
      <dgm:t>
        <a:bodyPr/>
        <a:lstStyle/>
        <a:p>
          <a:endParaRPr lang="en-GB"/>
        </a:p>
      </dgm:t>
    </dgm:pt>
    <dgm:pt modelId="{D99CB101-C16A-4DDF-91AD-C95CDFDAE3C1}">
      <dgm:prSet phldrT="[Text]" custT="1"/>
      <dgm:spPr>
        <a:ln w="50800">
          <a:solidFill>
            <a:schemeClr val="tx1"/>
          </a:solidFill>
        </a:ln>
      </dgm:spPr>
      <dgm:t>
        <a:bodyPr/>
        <a:lstStyle/>
        <a:p>
          <a:r>
            <a:rPr lang="en-GB" sz="2400" dirty="0" smtClean="0"/>
            <a:t>Product</a:t>
          </a:r>
        </a:p>
      </dgm:t>
    </dgm:pt>
    <dgm:pt modelId="{29689444-0EB5-432D-BFBB-BFF935A215F7}" type="parTrans" cxnId="{2F17F1FA-DF40-44A6-B207-BF726DFDB1F7}">
      <dgm:prSet/>
      <dgm:spPr>
        <a:ln w="50800">
          <a:solidFill>
            <a:schemeClr val="tx1"/>
          </a:solidFill>
        </a:ln>
      </dgm:spPr>
      <dgm:t>
        <a:bodyPr/>
        <a:lstStyle/>
        <a:p>
          <a:endParaRPr lang="en-GB"/>
        </a:p>
      </dgm:t>
    </dgm:pt>
    <dgm:pt modelId="{EFAB5444-6AF3-4E34-B36A-43FF50A26D6D}" type="sibTrans" cxnId="{2F17F1FA-DF40-44A6-B207-BF726DFDB1F7}">
      <dgm:prSet/>
      <dgm:spPr/>
      <dgm:t>
        <a:bodyPr/>
        <a:lstStyle/>
        <a:p>
          <a:endParaRPr lang="en-GB"/>
        </a:p>
      </dgm:t>
    </dgm:pt>
    <dgm:pt modelId="{ED1BD9ED-8BF9-4515-874A-8261B75BE080}">
      <dgm:prSet phldrT="[Text]" custT="1"/>
      <dgm:spPr>
        <a:ln w="50800">
          <a:solidFill>
            <a:schemeClr val="tx1"/>
          </a:solidFill>
        </a:ln>
      </dgm:spPr>
      <dgm:t>
        <a:bodyPr/>
        <a:lstStyle/>
        <a:p>
          <a:r>
            <a:rPr lang="en-GB" sz="2400" u="sng" dirty="0" smtClean="0"/>
            <a:t>Procedure</a:t>
          </a:r>
          <a:endParaRPr lang="en-GB" sz="2400" u="sng" dirty="0"/>
        </a:p>
      </dgm:t>
    </dgm:pt>
    <dgm:pt modelId="{04F21F20-FA11-41BE-8297-ADAA4A6BD826}" type="parTrans" cxnId="{C24EC5A5-31E6-4652-AB2F-B0D488C2A2CA}">
      <dgm:prSet/>
      <dgm:spPr>
        <a:ln w="50800">
          <a:solidFill>
            <a:schemeClr val="tx1"/>
          </a:solidFill>
        </a:ln>
      </dgm:spPr>
      <dgm:t>
        <a:bodyPr/>
        <a:lstStyle/>
        <a:p>
          <a:endParaRPr lang="en-GB"/>
        </a:p>
      </dgm:t>
    </dgm:pt>
    <dgm:pt modelId="{90B52D51-5CB8-42DF-B5E1-B27913E360A4}" type="sibTrans" cxnId="{C24EC5A5-31E6-4652-AB2F-B0D488C2A2CA}">
      <dgm:prSet/>
      <dgm:spPr/>
      <dgm:t>
        <a:bodyPr/>
        <a:lstStyle/>
        <a:p>
          <a:endParaRPr lang="en-GB"/>
        </a:p>
      </dgm:t>
    </dgm:pt>
    <dgm:pt modelId="{7A84AFC7-3434-4BD4-BF6F-59D3729F69EF}" type="pres">
      <dgm:prSet presAssocID="{BC91BC12-C561-48F0-9019-F00AB2EBF7B9}" presName="Name0" presStyleCnt="0">
        <dgm:presLayoutVars>
          <dgm:chMax val="1"/>
          <dgm:dir/>
          <dgm:animLvl val="ctr"/>
          <dgm:resizeHandles val="exact"/>
        </dgm:presLayoutVars>
      </dgm:prSet>
      <dgm:spPr/>
      <dgm:t>
        <a:bodyPr/>
        <a:lstStyle/>
        <a:p>
          <a:endParaRPr lang="en-GB"/>
        </a:p>
      </dgm:t>
    </dgm:pt>
    <dgm:pt modelId="{4E92F848-E70E-4BFB-AAC7-840DDB1AFDCE}" type="pres">
      <dgm:prSet presAssocID="{F0819690-0419-4399-8090-06DC50740768}" presName="centerShape" presStyleLbl="node0" presStyleIdx="0" presStyleCnt="1" custScaleX="127842" custScaleY="127842" custLinFactNeighborX="-318" custLinFactNeighborY="7852"/>
      <dgm:spPr/>
      <dgm:t>
        <a:bodyPr/>
        <a:lstStyle/>
        <a:p>
          <a:endParaRPr lang="en-GB"/>
        </a:p>
      </dgm:t>
    </dgm:pt>
    <dgm:pt modelId="{25F08B99-8843-4357-B426-CC272F46B5EF}" type="pres">
      <dgm:prSet presAssocID="{263A4A8F-E0A3-4DDE-97D9-575431F718D2}" presName="parTrans" presStyleLbl="sibTrans2D1" presStyleIdx="0" presStyleCnt="3" custAng="10800000"/>
      <dgm:spPr/>
      <dgm:t>
        <a:bodyPr/>
        <a:lstStyle/>
        <a:p>
          <a:endParaRPr lang="en-GB"/>
        </a:p>
      </dgm:t>
    </dgm:pt>
    <dgm:pt modelId="{75249939-EC8F-4707-B7E9-DFFBC87A778F}" type="pres">
      <dgm:prSet presAssocID="{263A4A8F-E0A3-4DDE-97D9-575431F718D2}" presName="connectorText" presStyleLbl="sibTrans2D1" presStyleIdx="0" presStyleCnt="3"/>
      <dgm:spPr/>
      <dgm:t>
        <a:bodyPr/>
        <a:lstStyle/>
        <a:p>
          <a:endParaRPr lang="en-GB"/>
        </a:p>
      </dgm:t>
    </dgm:pt>
    <dgm:pt modelId="{A3766DDC-13F7-466F-B8FB-9EB3569E4334}" type="pres">
      <dgm:prSet presAssocID="{E0A3D7DD-7B0F-4923-BA14-784B67D78C25}" presName="node" presStyleLbl="node1" presStyleIdx="0" presStyleCnt="3" custScaleX="136429" custScaleY="136429" custRadScaleRad="98402" custRadScaleInc="803">
        <dgm:presLayoutVars>
          <dgm:bulletEnabled val="1"/>
        </dgm:presLayoutVars>
      </dgm:prSet>
      <dgm:spPr/>
      <dgm:t>
        <a:bodyPr/>
        <a:lstStyle/>
        <a:p>
          <a:endParaRPr lang="en-GB"/>
        </a:p>
      </dgm:t>
    </dgm:pt>
    <dgm:pt modelId="{D9F0E9A4-0569-44D8-89BE-F1E70C6FA8DB}" type="pres">
      <dgm:prSet presAssocID="{29689444-0EB5-432D-BFBB-BFF935A215F7}" presName="parTrans" presStyleLbl="sibTrans2D1" presStyleIdx="1" presStyleCnt="3" custAng="11115974"/>
      <dgm:spPr/>
      <dgm:t>
        <a:bodyPr/>
        <a:lstStyle/>
        <a:p>
          <a:endParaRPr lang="en-GB"/>
        </a:p>
      </dgm:t>
    </dgm:pt>
    <dgm:pt modelId="{91FC7A00-A050-4A78-93AA-C50A086C0DBA}" type="pres">
      <dgm:prSet presAssocID="{29689444-0EB5-432D-BFBB-BFF935A215F7}" presName="connectorText" presStyleLbl="sibTrans2D1" presStyleIdx="1" presStyleCnt="3"/>
      <dgm:spPr/>
      <dgm:t>
        <a:bodyPr/>
        <a:lstStyle/>
        <a:p>
          <a:endParaRPr lang="en-GB"/>
        </a:p>
      </dgm:t>
    </dgm:pt>
    <dgm:pt modelId="{E05B8B5D-0BD0-498F-A701-44A462896BDF}" type="pres">
      <dgm:prSet presAssocID="{D99CB101-C16A-4DDF-91AD-C95CDFDAE3C1}" presName="node" presStyleLbl="node1" presStyleIdx="1" presStyleCnt="3" custScaleX="136429" custScaleY="136429" custRadScaleRad="115632" custRadScaleInc="-8965">
        <dgm:presLayoutVars>
          <dgm:bulletEnabled val="1"/>
        </dgm:presLayoutVars>
      </dgm:prSet>
      <dgm:spPr/>
      <dgm:t>
        <a:bodyPr/>
        <a:lstStyle/>
        <a:p>
          <a:endParaRPr lang="en-GB"/>
        </a:p>
      </dgm:t>
    </dgm:pt>
    <dgm:pt modelId="{2D7DB6C5-77FB-4864-A8AD-BEA4A8CC7182}" type="pres">
      <dgm:prSet presAssocID="{04F21F20-FA11-41BE-8297-ADAA4A6BD826}" presName="parTrans" presStyleLbl="sibTrans2D1" presStyleIdx="2" presStyleCnt="3" custAng="10573874"/>
      <dgm:spPr/>
      <dgm:t>
        <a:bodyPr/>
        <a:lstStyle/>
        <a:p>
          <a:endParaRPr lang="en-GB"/>
        </a:p>
      </dgm:t>
    </dgm:pt>
    <dgm:pt modelId="{38C1EBF6-8048-4AF0-86CB-57DD48EF550E}" type="pres">
      <dgm:prSet presAssocID="{04F21F20-FA11-41BE-8297-ADAA4A6BD826}" presName="connectorText" presStyleLbl="sibTrans2D1" presStyleIdx="2" presStyleCnt="3"/>
      <dgm:spPr/>
      <dgm:t>
        <a:bodyPr/>
        <a:lstStyle/>
        <a:p>
          <a:endParaRPr lang="en-GB"/>
        </a:p>
      </dgm:t>
    </dgm:pt>
    <dgm:pt modelId="{AB9ABA9A-BB7A-4246-8818-EDAAECA948EF}" type="pres">
      <dgm:prSet presAssocID="{ED1BD9ED-8BF9-4515-874A-8261B75BE080}" presName="node" presStyleLbl="node1" presStyleIdx="2" presStyleCnt="3" custScaleX="136429" custScaleY="136429" custRadScaleRad="117882" custRadScaleInc="7282">
        <dgm:presLayoutVars>
          <dgm:bulletEnabled val="1"/>
        </dgm:presLayoutVars>
      </dgm:prSet>
      <dgm:spPr/>
      <dgm:t>
        <a:bodyPr/>
        <a:lstStyle/>
        <a:p>
          <a:endParaRPr lang="en-GB"/>
        </a:p>
      </dgm:t>
    </dgm:pt>
  </dgm:ptLst>
  <dgm:cxnLst>
    <dgm:cxn modelId="{2F17F1FA-DF40-44A6-B207-BF726DFDB1F7}" srcId="{F0819690-0419-4399-8090-06DC50740768}" destId="{D99CB101-C16A-4DDF-91AD-C95CDFDAE3C1}" srcOrd="1" destOrd="0" parTransId="{29689444-0EB5-432D-BFBB-BFF935A215F7}" sibTransId="{EFAB5444-6AF3-4E34-B36A-43FF50A26D6D}"/>
    <dgm:cxn modelId="{F82E702E-4A22-4EB7-A9E6-CE121A0A89BB}" srcId="{BC91BC12-C561-48F0-9019-F00AB2EBF7B9}" destId="{F0819690-0419-4399-8090-06DC50740768}" srcOrd="0" destOrd="0" parTransId="{A3F040AD-B617-48FA-A982-15C2848CDE15}" sibTransId="{18481665-9D2A-40C3-84BE-C573393E3C52}"/>
    <dgm:cxn modelId="{BB92B29A-D724-4E28-8C28-2F585275949B}" type="presOf" srcId="{04F21F20-FA11-41BE-8297-ADAA4A6BD826}" destId="{2D7DB6C5-77FB-4864-A8AD-BEA4A8CC7182}" srcOrd="0" destOrd="0" presId="urn:microsoft.com/office/officeart/2005/8/layout/radial5"/>
    <dgm:cxn modelId="{A7031AB2-1F23-455D-BC38-C7F4C2B4B781}" srcId="{F0819690-0419-4399-8090-06DC50740768}" destId="{E0A3D7DD-7B0F-4923-BA14-784B67D78C25}" srcOrd="0" destOrd="0" parTransId="{263A4A8F-E0A3-4DDE-97D9-575431F718D2}" sibTransId="{32FBF4CE-9A0B-43CA-B06A-B741ECEC808D}"/>
    <dgm:cxn modelId="{19242C18-8154-43CA-A782-0EB9DF0E9DDA}" type="presOf" srcId="{BC91BC12-C561-48F0-9019-F00AB2EBF7B9}" destId="{7A84AFC7-3434-4BD4-BF6F-59D3729F69EF}" srcOrd="0" destOrd="0" presId="urn:microsoft.com/office/officeart/2005/8/layout/radial5"/>
    <dgm:cxn modelId="{0FE1A41F-9187-405F-A3FE-188FD7931F86}" type="presOf" srcId="{263A4A8F-E0A3-4DDE-97D9-575431F718D2}" destId="{75249939-EC8F-4707-B7E9-DFFBC87A778F}" srcOrd="1" destOrd="0" presId="urn:microsoft.com/office/officeart/2005/8/layout/radial5"/>
    <dgm:cxn modelId="{DE2088FF-CE6B-4657-AC80-EA5C3B050E01}" type="presOf" srcId="{04F21F20-FA11-41BE-8297-ADAA4A6BD826}" destId="{38C1EBF6-8048-4AF0-86CB-57DD48EF550E}" srcOrd="1" destOrd="0" presId="urn:microsoft.com/office/officeart/2005/8/layout/radial5"/>
    <dgm:cxn modelId="{C0368F1E-684E-4FD5-A028-0F9AA6ADE19B}" type="presOf" srcId="{263A4A8F-E0A3-4DDE-97D9-575431F718D2}" destId="{25F08B99-8843-4357-B426-CC272F46B5EF}" srcOrd="0" destOrd="0" presId="urn:microsoft.com/office/officeart/2005/8/layout/radial5"/>
    <dgm:cxn modelId="{62294B37-0875-4A7C-9836-3372EACC7043}" type="presOf" srcId="{F0819690-0419-4399-8090-06DC50740768}" destId="{4E92F848-E70E-4BFB-AAC7-840DDB1AFDCE}" srcOrd="0" destOrd="0" presId="urn:microsoft.com/office/officeart/2005/8/layout/radial5"/>
    <dgm:cxn modelId="{DBC4BED3-E441-41A1-ABC7-B74B7D12B361}" type="presOf" srcId="{29689444-0EB5-432D-BFBB-BFF935A215F7}" destId="{D9F0E9A4-0569-44D8-89BE-F1E70C6FA8DB}" srcOrd="0" destOrd="0" presId="urn:microsoft.com/office/officeart/2005/8/layout/radial5"/>
    <dgm:cxn modelId="{1F2909AA-20C4-41DA-B81F-A31E7A4A451F}" type="presOf" srcId="{ED1BD9ED-8BF9-4515-874A-8261B75BE080}" destId="{AB9ABA9A-BB7A-4246-8818-EDAAECA948EF}" srcOrd="0" destOrd="0" presId="urn:microsoft.com/office/officeart/2005/8/layout/radial5"/>
    <dgm:cxn modelId="{173AC9AB-BE2E-46F9-9F14-7D3F834A859E}" type="presOf" srcId="{D99CB101-C16A-4DDF-91AD-C95CDFDAE3C1}" destId="{E05B8B5D-0BD0-498F-A701-44A462896BDF}" srcOrd="0" destOrd="0" presId="urn:microsoft.com/office/officeart/2005/8/layout/radial5"/>
    <dgm:cxn modelId="{C2AB4B3F-AEE4-4467-AFB4-89C80E1C3F30}" type="presOf" srcId="{E0A3D7DD-7B0F-4923-BA14-784B67D78C25}" destId="{A3766DDC-13F7-466F-B8FB-9EB3569E4334}" srcOrd="0" destOrd="0" presId="urn:microsoft.com/office/officeart/2005/8/layout/radial5"/>
    <dgm:cxn modelId="{F0E27A5C-F4A1-49C1-8E60-1534E0A474E3}" type="presOf" srcId="{29689444-0EB5-432D-BFBB-BFF935A215F7}" destId="{91FC7A00-A050-4A78-93AA-C50A086C0DBA}" srcOrd="1" destOrd="0" presId="urn:microsoft.com/office/officeart/2005/8/layout/radial5"/>
    <dgm:cxn modelId="{C24EC5A5-31E6-4652-AB2F-B0D488C2A2CA}" srcId="{F0819690-0419-4399-8090-06DC50740768}" destId="{ED1BD9ED-8BF9-4515-874A-8261B75BE080}" srcOrd="2" destOrd="0" parTransId="{04F21F20-FA11-41BE-8297-ADAA4A6BD826}" sibTransId="{90B52D51-5CB8-42DF-B5E1-B27913E360A4}"/>
    <dgm:cxn modelId="{09C96104-0121-4886-8A65-61FBE9A0BB14}" type="presParOf" srcId="{7A84AFC7-3434-4BD4-BF6F-59D3729F69EF}" destId="{4E92F848-E70E-4BFB-AAC7-840DDB1AFDCE}" srcOrd="0" destOrd="0" presId="urn:microsoft.com/office/officeart/2005/8/layout/radial5"/>
    <dgm:cxn modelId="{00304159-6BA7-443F-9BDA-DB1584D2C0EF}" type="presParOf" srcId="{7A84AFC7-3434-4BD4-BF6F-59D3729F69EF}" destId="{25F08B99-8843-4357-B426-CC272F46B5EF}" srcOrd="1" destOrd="0" presId="urn:microsoft.com/office/officeart/2005/8/layout/radial5"/>
    <dgm:cxn modelId="{EF05A47E-89C4-47FE-A7B8-510D81FCB49F}" type="presParOf" srcId="{25F08B99-8843-4357-B426-CC272F46B5EF}" destId="{75249939-EC8F-4707-B7E9-DFFBC87A778F}" srcOrd="0" destOrd="0" presId="urn:microsoft.com/office/officeart/2005/8/layout/radial5"/>
    <dgm:cxn modelId="{E4ED19B6-AB60-4C25-BFE4-3626DABA2020}" type="presParOf" srcId="{7A84AFC7-3434-4BD4-BF6F-59D3729F69EF}" destId="{A3766DDC-13F7-466F-B8FB-9EB3569E4334}" srcOrd="2" destOrd="0" presId="urn:microsoft.com/office/officeart/2005/8/layout/radial5"/>
    <dgm:cxn modelId="{ACC49C20-D18B-4EC8-B163-6BAB9903C636}" type="presParOf" srcId="{7A84AFC7-3434-4BD4-BF6F-59D3729F69EF}" destId="{D9F0E9A4-0569-44D8-89BE-F1E70C6FA8DB}" srcOrd="3" destOrd="0" presId="urn:microsoft.com/office/officeart/2005/8/layout/radial5"/>
    <dgm:cxn modelId="{29FB489A-A6A3-4932-9A52-C125A1BDF6E7}" type="presParOf" srcId="{D9F0E9A4-0569-44D8-89BE-F1E70C6FA8DB}" destId="{91FC7A00-A050-4A78-93AA-C50A086C0DBA}" srcOrd="0" destOrd="0" presId="urn:microsoft.com/office/officeart/2005/8/layout/radial5"/>
    <dgm:cxn modelId="{FBC8C199-7031-4E24-8B3D-9C9CF83A54F5}" type="presParOf" srcId="{7A84AFC7-3434-4BD4-BF6F-59D3729F69EF}" destId="{E05B8B5D-0BD0-498F-A701-44A462896BDF}" srcOrd="4" destOrd="0" presId="urn:microsoft.com/office/officeart/2005/8/layout/radial5"/>
    <dgm:cxn modelId="{3A12399D-ED52-4CF5-B4DF-AFDAB88358D3}" type="presParOf" srcId="{7A84AFC7-3434-4BD4-BF6F-59D3729F69EF}" destId="{2D7DB6C5-77FB-4864-A8AD-BEA4A8CC7182}" srcOrd="5" destOrd="0" presId="urn:microsoft.com/office/officeart/2005/8/layout/radial5"/>
    <dgm:cxn modelId="{63F0865B-89C5-424B-A145-A6F03C51C1C6}" type="presParOf" srcId="{2D7DB6C5-77FB-4864-A8AD-BEA4A8CC7182}" destId="{38C1EBF6-8048-4AF0-86CB-57DD48EF550E}" srcOrd="0" destOrd="0" presId="urn:microsoft.com/office/officeart/2005/8/layout/radial5"/>
    <dgm:cxn modelId="{ABD41F04-D40A-4BFB-A0D9-7710B1BA756E}" type="presParOf" srcId="{7A84AFC7-3434-4BD4-BF6F-59D3729F69EF}" destId="{AB9ABA9A-BB7A-4246-8818-EDAAECA948EF}" srcOrd="6" destOrd="0" presId="urn:microsoft.com/office/officeart/2005/8/layout/radial5"/>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31541C9-5C29-463D-B97C-12118EA5E618}" type="doc">
      <dgm:prSet loTypeId="urn:microsoft.com/office/officeart/2005/8/layout/default" loCatId="list" qsTypeId="urn:microsoft.com/office/officeart/2005/8/quickstyle/simple2" qsCatId="simple" csTypeId="urn:microsoft.com/office/officeart/2005/8/colors/accent0_3" csCatId="mainScheme" phldr="1"/>
      <dgm:spPr/>
      <dgm:t>
        <a:bodyPr/>
        <a:lstStyle/>
        <a:p>
          <a:endParaRPr lang="en-GB"/>
        </a:p>
      </dgm:t>
    </dgm:pt>
    <dgm:pt modelId="{AAB26251-96DE-44F9-8077-48FC378A197D}">
      <dgm:prSet phldrT="[Text]"/>
      <dgm:spPr/>
      <dgm:t>
        <a:bodyPr/>
        <a:lstStyle/>
        <a:p>
          <a:r>
            <a:rPr lang="en-GB" dirty="0" smtClean="0"/>
            <a:t>There’s a problem lurking in your hospital room</a:t>
          </a:r>
          <a:endParaRPr lang="en-GB" dirty="0"/>
        </a:p>
      </dgm:t>
    </dgm:pt>
    <dgm:pt modelId="{9854079F-D764-4A80-B728-816D21B761A9}" type="parTrans" cxnId="{42A4827F-C927-4B69-8321-230B1BB62768}">
      <dgm:prSet/>
      <dgm:spPr/>
      <dgm:t>
        <a:bodyPr/>
        <a:lstStyle/>
        <a:p>
          <a:endParaRPr lang="en-GB"/>
        </a:p>
      </dgm:t>
    </dgm:pt>
    <dgm:pt modelId="{1771CDBF-ECB7-4E40-903C-C3CB486F1FA0}" type="sibTrans" cxnId="{42A4827F-C927-4B69-8321-230B1BB62768}">
      <dgm:prSet/>
      <dgm:spPr/>
      <dgm:t>
        <a:bodyPr/>
        <a:lstStyle/>
        <a:p>
          <a:endParaRPr lang="en-GB"/>
        </a:p>
      </dgm:t>
    </dgm:pt>
    <dgm:pt modelId="{CE6BAE93-DAC4-4AB3-A9A5-962DE69AD86B}">
      <dgm:prSet phldrT="[Text]"/>
      <dgm:spPr/>
      <dgm:t>
        <a:bodyPr/>
        <a:lstStyle/>
        <a:p>
          <a:r>
            <a:rPr lang="en-GB" dirty="0" smtClean="0"/>
            <a:t>Manual approaches are doomed to failure</a:t>
          </a:r>
          <a:endParaRPr lang="en-GB" dirty="0"/>
        </a:p>
      </dgm:t>
    </dgm:pt>
    <dgm:pt modelId="{DAF56C83-4FD1-45BE-B9AE-780ED75DEEB7}" type="parTrans" cxnId="{B53A45BF-D7FE-4F30-8C1C-BDE9EB3B1110}">
      <dgm:prSet/>
      <dgm:spPr/>
      <dgm:t>
        <a:bodyPr/>
        <a:lstStyle/>
        <a:p>
          <a:endParaRPr lang="en-GB"/>
        </a:p>
      </dgm:t>
    </dgm:pt>
    <dgm:pt modelId="{499E4FAD-FB75-4265-8337-F8DED4E96773}" type="sibTrans" cxnId="{B53A45BF-D7FE-4F30-8C1C-BDE9EB3B1110}">
      <dgm:prSet/>
      <dgm:spPr/>
      <dgm:t>
        <a:bodyPr/>
        <a:lstStyle/>
        <a:p>
          <a:endParaRPr lang="en-GB"/>
        </a:p>
      </dgm:t>
    </dgm:pt>
    <dgm:pt modelId="{465D9B7D-9EE7-4C89-8A4A-F5B6D71B8DEA}">
      <dgm:prSet phldrT="[Text]"/>
      <dgm:spPr>
        <a:ln w="127000">
          <a:solidFill>
            <a:schemeClr val="accent2">
              <a:lumMod val="60000"/>
              <a:lumOff val="40000"/>
            </a:schemeClr>
          </a:solidFill>
        </a:ln>
      </dgm:spPr>
      <dgm:t>
        <a:bodyPr/>
        <a:lstStyle/>
        <a:p>
          <a:r>
            <a:rPr lang="en-GB" dirty="0" smtClean="0"/>
            <a:t>ARD* systems </a:t>
          </a:r>
          <a:r>
            <a:rPr lang="en-GB" u="sng" dirty="0" smtClean="0"/>
            <a:t>work</a:t>
          </a:r>
          <a:endParaRPr lang="en-GB" u="sng" dirty="0"/>
        </a:p>
      </dgm:t>
    </dgm:pt>
    <dgm:pt modelId="{456ADB1B-0F76-4704-B419-519A12D84D12}" type="parTrans" cxnId="{BE11E09C-59B2-4033-B59D-3919DF03ED63}">
      <dgm:prSet/>
      <dgm:spPr/>
      <dgm:t>
        <a:bodyPr/>
        <a:lstStyle/>
        <a:p>
          <a:endParaRPr lang="en-GB"/>
        </a:p>
      </dgm:t>
    </dgm:pt>
    <dgm:pt modelId="{8D92B2B1-4367-45BE-ADF2-B74A617F8331}" type="sibTrans" cxnId="{BE11E09C-59B2-4033-B59D-3919DF03ED63}">
      <dgm:prSet/>
      <dgm:spPr/>
      <dgm:t>
        <a:bodyPr/>
        <a:lstStyle/>
        <a:p>
          <a:endParaRPr lang="en-GB"/>
        </a:p>
      </dgm:t>
    </dgm:pt>
    <dgm:pt modelId="{72141BB5-122A-4637-AB7C-B2C0F6EADD7C}">
      <dgm:prSet phldrT="[Text]"/>
      <dgm:spPr/>
      <dgm:t>
        <a:bodyPr/>
        <a:lstStyle/>
        <a:p>
          <a:r>
            <a:rPr lang="en-GB" dirty="0" smtClean="0"/>
            <a:t>ARD systems are feasible &amp; cost-effective</a:t>
          </a:r>
          <a:endParaRPr lang="en-GB" dirty="0"/>
        </a:p>
      </dgm:t>
    </dgm:pt>
    <dgm:pt modelId="{BB900924-24CF-46B4-9E7C-017A2D0BC903}" type="parTrans" cxnId="{1984924B-A5B6-4EF6-B942-E61411D1D452}">
      <dgm:prSet/>
      <dgm:spPr/>
      <dgm:t>
        <a:bodyPr/>
        <a:lstStyle/>
        <a:p>
          <a:endParaRPr lang="en-GB"/>
        </a:p>
      </dgm:t>
    </dgm:pt>
    <dgm:pt modelId="{91DE184A-CC1C-4F12-B3EA-23C7EEB8521B}" type="sibTrans" cxnId="{1984924B-A5B6-4EF6-B942-E61411D1D452}">
      <dgm:prSet/>
      <dgm:spPr/>
      <dgm:t>
        <a:bodyPr/>
        <a:lstStyle/>
        <a:p>
          <a:endParaRPr lang="en-GB"/>
        </a:p>
      </dgm:t>
    </dgm:pt>
    <dgm:pt modelId="{8565BFE7-8A31-4096-8363-CE3613E9D745}">
      <dgm:prSet phldrT="[Text]"/>
      <dgm:spPr/>
      <dgm:t>
        <a:bodyPr/>
        <a:lstStyle/>
        <a:p>
          <a:r>
            <a:rPr lang="en-GB" dirty="0" smtClean="0"/>
            <a:t>HPV, UV, both, or other?</a:t>
          </a:r>
          <a:endParaRPr lang="en-GB" dirty="0"/>
        </a:p>
      </dgm:t>
    </dgm:pt>
    <dgm:pt modelId="{777CDD61-A54C-411A-BA08-1137D8D212F8}" type="parTrans" cxnId="{0CEC57D9-161F-4C13-B775-F76985D431C7}">
      <dgm:prSet/>
      <dgm:spPr/>
      <dgm:t>
        <a:bodyPr/>
        <a:lstStyle/>
        <a:p>
          <a:endParaRPr lang="en-GB"/>
        </a:p>
      </dgm:t>
    </dgm:pt>
    <dgm:pt modelId="{38C4ED91-27D9-44DD-BF3A-7C28AE9D199C}" type="sibTrans" cxnId="{0CEC57D9-161F-4C13-B775-F76985D431C7}">
      <dgm:prSet/>
      <dgm:spPr/>
      <dgm:t>
        <a:bodyPr/>
        <a:lstStyle/>
        <a:p>
          <a:endParaRPr lang="en-GB"/>
        </a:p>
      </dgm:t>
    </dgm:pt>
    <dgm:pt modelId="{4273D808-6C2E-47AD-B927-4A91A6482213}" type="pres">
      <dgm:prSet presAssocID="{631541C9-5C29-463D-B97C-12118EA5E618}" presName="diagram" presStyleCnt="0">
        <dgm:presLayoutVars>
          <dgm:dir/>
          <dgm:resizeHandles val="exact"/>
        </dgm:presLayoutVars>
      </dgm:prSet>
      <dgm:spPr/>
      <dgm:t>
        <a:bodyPr/>
        <a:lstStyle/>
        <a:p>
          <a:endParaRPr lang="en-GB"/>
        </a:p>
      </dgm:t>
    </dgm:pt>
    <dgm:pt modelId="{E5F56DE3-501F-435C-9A77-0D7C003D0BCA}" type="pres">
      <dgm:prSet presAssocID="{AAB26251-96DE-44F9-8077-48FC378A197D}" presName="node" presStyleLbl="node1" presStyleIdx="0" presStyleCnt="5">
        <dgm:presLayoutVars>
          <dgm:bulletEnabled val="1"/>
        </dgm:presLayoutVars>
      </dgm:prSet>
      <dgm:spPr/>
      <dgm:t>
        <a:bodyPr/>
        <a:lstStyle/>
        <a:p>
          <a:endParaRPr lang="en-GB"/>
        </a:p>
      </dgm:t>
    </dgm:pt>
    <dgm:pt modelId="{63AB029E-A8A5-479A-A7BE-2F251464E0D8}" type="pres">
      <dgm:prSet presAssocID="{1771CDBF-ECB7-4E40-903C-C3CB486F1FA0}" presName="sibTrans" presStyleCnt="0"/>
      <dgm:spPr/>
    </dgm:pt>
    <dgm:pt modelId="{F72149A0-2B8A-487C-B5FF-B85EEF7EF923}" type="pres">
      <dgm:prSet presAssocID="{CE6BAE93-DAC4-4AB3-A9A5-962DE69AD86B}" presName="node" presStyleLbl="node1" presStyleIdx="1" presStyleCnt="5">
        <dgm:presLayoutVars>
          <dgm:bulletEnabled val="1"/>
        </dgm:presLayoutVars>
      </dgm:prSet>
      <dgm:spPr/>
      <dgm:t>
        <a:bodyPr/>
        <a:lstStyle/>
        <a:p>
          <a:endParaRPr lang="en-GB"/>
        </a:p>
      </dgm:t>
    </dgm:pt>
    <dgm:pt modelId="{90B4FCE5-D67B-4140-8806-28A7C415542F}" type="pres">
      <dgm:prSet presAssocID="{499E4FAD-FB75-4265-8337-F8DED4E96773}" presName="sibTrans" presStyleCnt="0"/>
      <dgm:spPr/>
    </dgm:pt>
    <dgm:pt modelId="{BB2789C2-3A79-44C0-8E9E-51E787421B0A}" type="pres">
      <dgm:prSet presAssocID="{465D9B7D-9EE7-4C89-8A4A-F5B6D71B8DEA}" presName="node" presStyleLbl="node1" presStyleIdx="2" presStyleCnt="5">
        <dgm:presLayoutVars>
          <dgm:bulletEnabled val="1"/>
        </dgm:presLayoutVars>
      </dgm:prSet>
      <dgm:spPr/>
      <dgm:t>
        <a:bodyPr/>
        <a:lstStyle/>
        <a:p>
          <a:endParaRPr lang="en-GB"/>
        </a:p>
      </dgm:t>
    </dgm:pt>
    <dgm:pt modelId="{1BD2ABBC-F1E2-4065-9074-39CC45114BD5}" type="pres">
      <dgm:prSet presAssocID="{8D92B2B1-4367-45BE-ADF2-B74A617F8331}" presName="sibTrans" presStyleCnt="0"/>
      <dgm:spPr/>
    </dgm:pt>
    <dgm:pt modelId="{233798CF-495E-4A6E-9BDE-EA072EEF5AC0}" type="pres">
      <dgm:prSet presAssocID="{72141BB5-122A-4637-AB7C-B2C0F6EADD7C}" presName="node" presStyleLbl="node1" presStyleIdx="3" presStyleCnt="5">
        <dgm:presLayoutVars>
          <dgm:bulletEnabled val="1"/>
        </dgm:presLayoutVars>
      </dgm:prSet>
      <dgm:spPr/>
      <dgm:t>
        <a:bodyPr/>
        <a:lstStyle/>
        <a:p>
          <a:endParaRPr lang="en-GB"/>
        </a:p>
      </dgm:t>
    </dgm:pt>
    <dgm:pt modelId="{AC938524-8218-48B5-AF1D-D5B3929963A4}" type="pres">
      <dgm:prSet presAssocID="{91DE184A-CC1C-4F12-B3EA-23C7EEB8521B}" presName="sibTrans" presStyleCnt="0"/>
      <dgm:spPr/>
    </dgm:pt>
    <dgm:pt modelId="{922D789B-7813-46BE-B85D-7BE842F8ED99}" type="pres">
      <dgm:prSet presAssocID="{8565BFE7-8A31-4096-8363-CE3613E9D745}" presName="node" presStyleLbl="node1" presStyleIdx="4" presStyleCnt="5" custLinFactNeighborX="340" custLinFactNeighborY="-1635">
        <dgm:presLayoutVars>
          <dgm:bulletEnabled val="1"/>
        </dgm:presLayoutVars>
      </dgm:prSet>
      <dgm:spPr/>
      <dgm:t>
        <a:bodyPr/>
        <a:lstStyle/>
        <a:p>
          <a:endParaRPr lang="en-GB"/>
        </a:p>
      </dgm:t>
    </dgm:pt>
  </dgm:ptLst>
  <dgm:cxnLst>
    <dgm:cxn modelId="{C9FEE619-6C92-454E-B71F-B30ED1B99722}" type="presOf" srcId="{CE6BAE93-DAC4-4AB3-A9A5-962DE69AD86B}" destId="{F72149A0-2B8A-487C-B5FF-B85EEF7EF923}" srcOrd="0" destOrd="0" presId="urn:microsoft.com/office/officeart/2005/8/layout/default"/>
    <dgm:cxn modelId="{CFDF4200-BA9C-4A3B-ABA3-459B4F688A6D}" type="presOf" srcId="{465D9B7D-9EE7-4C89-8A4A-F5B6D71B8DEA}" destId="{BB2789C2-3A79-44C0-8E9E-51E787421B0A}" srcOrd="0" destOrd="0" presId="urn:microsoft.com/office/officeart/2005/8/layout/default"/>
    <dgm:cxn modelId="{9F7ACE57-D743-456C-BA3D-895DE9F53FFF}" type="presOf" srcId="{631541C9-5C29-463D-B97C-12118EA5E618}" destId="{4273D808-6C2E-47AD-B927-4A91A6482213}" srcOrd="0" destOrd="0" presId="urn:microsoft.com/office/officeart/2005/8/layout/default"/>
    <dgm:cxn modelId="{BE11E09C-59B2-4033-B59D-3919DF03ED63}" srcId="{631541C9-5C29-463D-B97C-12118EA5E618}" destId="{465D9B7D-9EE7-4C89-8A4A-F5B6D71B8DEA}" srcOrd="2" destOrd="0" parTransId="{456ADB1B-0F76-4704-B419-519A12D84D12}" sibTransId="{8D92B2B1-4367-45BE-ADF2-B74A617F8331}"/>
    <dgm:cxn modelId="{64550390-9E46-48CF-8B0B-87C19481EADC}" type="presOf" srcId="{AAB26251-96DE-44F9-8077-48FC378A197D}" destId="{E5F56DE3-501F-435C-9A77-0D7C003D0BCA}" srcOrd="0" destOrd="0" presId="urn:microsoft.com/office/officeart/2005/8/layout/default"/>
    <dgm:cxn modelId="{1984924B-A5B6-4EF6-B942-E61411D1D452}" srcId="{631541C9-5C29-463D-B97C-12118EA5E618}" destId="{72141BB5-122A-4637-AB7C-B2C0F6EADD7C}" srcOrd="3" destOrd="0" parTransId="{BB900924-24CF-46B4-9E7C-017A2D0BC903}" sibTransId="{91DE184A-CC1C-4F12-B3EA-23C7EEB8521B}"/>
    <dgm:cxn modelId="{0CEC57D9-161F-4C13-B775-F76985D431C7}" srcId="{631541C9-5C29-463D-B97C-12118EA5E618}" destId="{8565BFE7-8A31-4096-8363-CE3613E9D745}" srcOrd="4" destOrd="0" parTransId="{777CDD61-A54C-411A-BA08-1137D8D212F8}" sibTransId="{38C4ED91-27D9-44DD-BF3A-7C28AE9D199C}"/>
    <dgm:cxn modelId="{42A4827F-C927-4B69-8321-230B1BB62768}" srcId="{631541C9-5C29-463D-B97C-12118EA5E618}" destId="{AAB26251-96DE-44F9-8077-48FC378A197D}" srcOrd="0" destOrd="0" parTransId="{9854079F-D764-4A80-B728-816D21B761A9}" sibTransId="{1771CDBF-ECB7-4E40-903C-C3CB486F1FA0}"/>
    <dgm:cxn modelId="{340664C9-FC1C-4FC4-A6B1-2B5B15D58878}" type="presOf" srcId="{8565BFE7-8A31-4096-8363-CE3613E9D745}" destId="{922D789B-7813-46BE-B85D-7BE842F8ED99}" srcOrd="0" destOrd="0" presId="urn:microsoft.com/office/officeart/2005/8/layout/default"/>
    <dgm:cxn modelId="{6CFB13EF-EBDE-4235-BC16-3A0092F89C39}" type="presOf" srcId="{72141BB5-122A-4637-AB7C-B2C0F6EADD7C}" destId="{233798CF-495E-4A6E-9BDE-EA072EEF5AC0}" srcOrd="0" destOrd="0" presId="urn:microsoft.com/office/officeart/2005/8/layout/default"/>
    <dgm:cxn modelId="{B53A45BF-D7FE-4F30-8C1C-BDE9EB3B1110}" srcId="{631541C9-5C29-463D-B97C-12118EA5E618}" destId="{CE6BAE93-DAC4-4AB3-A9A5-962DE69AD86B}" srcOrd="1" destOrd="0" parTransId="{DAF56C83-4FD1-45BE-B9AE-780ED75DEEB7}" sibTransId="{499E4FAD-FB75-4265-8337-F8DED4E96773}"/>
    <dgm:cxn modelId="{2732AB9B-FB92-4EB1-A1AB-1F6D1604A704}" type="presParOf" srcId="{4273D808-6C2E-47AD-B927-4A91A6482213}" destId="{E5F56DE3-501F-435C-9A77-0D7C003D0BCA}" srcOrd="0" destOrd="0" presId="urn:microsoft.com/office/officeart/2005/8/layout/default"/>
    <dgm:cxn modelId="{2D555C35-472A-4337-BD4C-B2FD32CDAFE0}" type="presParOf" srcId="{4273D808-6C2E-47AD-B927-4A91A6482213}" destId="{63AB029E-A8A5-479A-A7BE-2F251464E0D8}" srcOrd="1" destOrd="0" presId="urn:microsoft.com/office/officeart/2005/8/layout/default"/>
    <dgm:cxn modelId="{0A3B1A2A-B26A-4913-8277-693DA611F5AA}" type="presParOf" srcId="{4273D808-6C2E-47AD-B927-4A91A6482213}" destId="{F72149A0-2B8A-487C-B5FF-B85EEF7EF923}" srcOrd="2" destOrd="0" presId="urn:microsoft.com/office/officeart/2005/8/layout/default"/>
    <dgm:cxn modelId="{60C85C32-C9AF-4DDC-B857-71F0C83C4689}" type="presParOf" srcId="{4273D808-6C2E-47AD-B927-4A91A6482213}" destId="{90B4FCE5-D67B-4140-8806-28A7C415542F}" srcOrd="3" destOrd="0" presId="urn:microsoft.com/office/officeart/2005/8/layout/default"/>
    <dgm:cxn modelId="{4813532B-BC24-4993-9CA1-4CC0E198F734}" type="presParOf" srcId="{4273D808-6C2E-47AD-B927-4A91A6482213}" destId="{BB2789C2-3A79-44C0-8E9E-51E787421B0A}" srcOrd="4" destOrd="0" presId="urn:microsoft.com/office/officeart/2005/8/layout/default"/>
    <dgm:cxn modelId="{A91850B0-6F40-458B-BD1A-F5472564E097}" type="presParOf" srcId="{4273D808-6C2E-47AD-B927-4A91A6482213}" destId="{1BD2ABBC-F1E2-4065-9074-39CC45114BD5}" srcOrd="5" destOrd="0" presId="urn:microsoft.com/office/officeart/2005/8/layout/default"/>
    <dgm:cxn modelId="{5B04DA42-ACEB-4D1F-9C0D-40C113335D18}" type="presParOf" srcId="{4273D808-6C2E-47AD-B927-4A91A6482213}" destId="{233798CF-495E-4A6E-9BDE-EA072EEF5AC0}" srcOrd="6" destOrd="0" presId="urn:microsoft.com/office/officeart/2005/8/layout/default"/>
    <dgm:cxn modelId="{84ED22E9-740D-44A1-95AE-ABE824694984}" type="presParOf" srcId="{4273D808-6C2E-47AD-B927-4A91A6482213}" destId="{AC938524-8218-48B5-AF1D-D5B3929963A4}" srcOrd="7" destOrd="0" presId="urn:microsoft.com/office/officeart/2005/8/layout/default"/>
    <dgm:cxn modelId="{BE06FC1C-C10B-421C-8DDC-8C0B39012689}" type="presParOf" srcId="{4273D808-6C2E-47AD-B927-4A91A6482213}" destId="{922D789B-7813-46BE-B85D-7BE842F8ED9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31541C9-5C29-463D-B97C-12118EA5E618}" type="doc">
      <dgm:prSet loTypeId="urn:microsoft.com/office/officeart/2005/8/layout/default" loCatId="list" qsTypeId="urn:microsoft.com/office/officeart/2005/8/quickstyle/simple2" qsCatId="simple" csTypeId="urn:microsoft.com/office/officeart/2005/8/colors/accent0_3" csCatId="mainScheme" phldr="1"/>
      <dgm:spPr/>
      <dgm:t>
        <a:bodyPr/>
        <a:lstStyle/>
        <a:p>
          <a:endParaRPr lang="en-GB"/>
        </a:p>
      </dgm:t>
    </dgm:pt>
    <dgm:pt modelId="{AAB26251-96DE-44F9-8077-48FC378A197D}">
      <dgm:prSet phldrT="[Text]"/>
      <dgm:spPr/>
      <dgm:t>
        <a:bodyPr/>
        <a:lstStyle/>
        <a:p>
          <a:r>
            <a:rPr lang="en-GB" dirty="0" smtClean="0"/>
            <a:t>There’s a problem lurking in your hospital room</a:t>
          </a:r>
          <a:endParaRPr lang="en-GB" dirty="0"/>
        </a:p>
      </dgm:t>
    </dgm:pt>
    <dgm:pt modelId="{9854079F-D764-4A80-B728-816D21B761A9}" type="parTrans" cxnId="{42A4827F-C927-4B69-8321-230B1BB62768}">
      <dgm:prSet/>
      <dgm:spPr/>
      <dgm:t>
        <a:bodyPr/>
        <a:lstStyle/>
        <a:p>
          <a:endParaRPr lang="en-GB"/>
        </a:p>
      </dgm:t>
    </dgm:pt>
    <dgm:pt modelId="{1771CDBF-ECB7-4E40-903C-C3CB486F1FA0}" type="sibTrans" cxnId="{42A4827F-C927-4B69-8321-230B1BB62768}">
      <dgm:prSet/>
      <dgm:spPr/>
      <dgm:t>
        <a:bodyPr/>
        <a:lstStyle/>
        <a:p>
          <a:endParaRPr lang="en-GB"/>
        </a:p>
      </dgm:t>
    </dgm:pt>
    <dgm:pt modelId="{CE6BAE93-DAC4-4AB3-A9A5-962DE69AD86B}">
      <dgm:prSet phldrT="[Text]"/>
      <dgm:spPr/>
      <dgm:t>
        <a:bodyPr/>
        <a:lstStyle/>
        <a:p>
          <a:r>
            <a:rPr lang="en-GB" dirty="0" smtClean="0"/>
            <a:t>Manual approaches are doomed to failure</a:t>
          </a:r>
          <a:endParaRPr lang="en-GB" dirty="0"/>
        </a:p>
      </dgm:t>
    </dgm:pt>
    <dgm:pt modelId="{DAF56C83-4FD1-45BE-B9AE-780ED75DEEB7}" type="parTrans" cxnId="{B53A45BF-D7FE-4F30-8C1C-BDE9EB3B1110}">
      <dgm:prSet/>
      <dgm:spPr/>
      <dgm:t>
        <a:bodyPr/>
        <a:lstStyle/>
        <a:p>
          <a:endParaRPr lang="en-GB"/>
        </a:p>
      </dgm:t>
    </dgm:pt>
    <dgm:pt modelId="{499E4FAD-FB75-4265-8337-F8DED4E96773}" type="sibTrans" cxnId="{B53A45BF-D7FE-4F30-8C1C-BDE9EB3B1110}">
      <dgm:prSet/>
      <dgm:spPr/>
      <dgm:t>
        <a:bodyPr/>
        <a:lstStyle/>
        <a:p>
          <a:endParaRPr lang="en-GB"/>
        </a:p>
      </dgm:t>
    </dgm:pt>
    <dgm:pt modelId="{465D9B7D-9EE7-4C89-8A4A-F5B6D71B8DEA}">
      <dgm:prSet phldrT="[Text]"/>
      <dgm:spPr/>
      <dgm:t>
        <a:bodyPr/>
        <a:lstStyle/>
        <a:p>
          <a:r>
            <a:rPr lang="en-GB" dirty="0" smtClean="0"/>
            <a:t>ARD* systems </a:t>
          </a:r>
          <a:r>
            <a:rPr lang="en-GB" u="sng" dirty="0" smtClean="0"/>
            <a:t>work</a:t>
          </a:r>
          <a:endParaRPr lang="en-GB" u="sng" dirty="0"/>
        </a:p>
      </dgm:t>
    </dgm:pt>
    <dgm:pt modelId="{456ADB1B-0F76-4704-B419-519A12D84D12}" type="parTrans" cxnId="{BE11E09C-59B2-4033-B59D-3919DF03ED63}">
      <dgm:prSet/>
      <dgm:spPr/>
      <dgm:t>
        <a:bodyPr/>
        <a:lstStyle/>
        <a:p>
          <a:endParaRPr lang="en-GB"/>
        </a:p>
      </dgm:t>
    </dgm:pt>
    <dgm:pt modelId="{8D92B2B1-4367-45BE-ADF2-B74A617F8331}" type="sibTrans" cxnId="{BE11E09C-59B2-4033-B59D-3919DF03ED63}">
      <dgm:prSet/>
      <dgm:spPr/>
      <dgm:t>
        <a:bodyPr/>
        <a:lstStyle/>
        <a:p>
          <a:endParaRPr lang="en-GB"/>
        </a:p>
      </dgm:t>
    </dgm:pt>
    <dgm:pt modelId="{72141BB5-122A-4637-AB7C-B2C0F6EADD7C}">
      <dgm:prSet phldrT="[Text]"/>
      <dgm:spPr>
        <a:ln w="127000">
          <a:solidFill>
            <a:schemeClr val="accent2">
              <a:lumMod val="60000"/>
              <a:lumOff val="40000"/>
            </a:schemeClr>
          </a:solidFill>
        </a:ln>
      </dgm:spPr>
      <dgm:t>
        <a:bodyPr/>
        <a:lstStyle/>
        <a:p>
          <a:r>
            <a:rPr lang="en-GB" dirty="0" smtClean="0"/>
            <a:t>ARD systems are feasible &amp; cost-effective</a:t>
          </a:r>
          <a:endParaRPr lang="en-GB" dirty="0"/>
        </a:p>
      </dgm:t>
    </dgm:pt>
    <dgm:pt modelId="{BB900924-24CF-46B4-9E7C-017A2D0BC903}" type="parTrans" cxnId="{1984924B-A5B6-4EF6-B942-E61411D1D452}">
      <dgm:prSet/>
      <dgm:spPr/>
      <dgm:t>
        <a:bodyPr/>
        <a:lstStyle/>
        <a:p>
          <a:endParaRPr lang="en-GB"/>
        </a:p>
      </dgm:t>
    </dgm:pt>
    <dgm:pt modelId="{91DE184A-CC1C-4F12-B3EA-23C7EEB8521B}" type="sibTrans" cxnId="{1984924B-A5B6-4EF6-B942-E61411D1D452}">
      <dgm:prSet/>
      <dgm:spPr/>
      <dgm:t>
        <a:bodyPr/>
        <a:lstStyle/>
        <a:p>
          <a:endParaRPr lang="en-GB"/>
        </a:p>
      </dgm:t>
    </dgm:pt>
    <dgm:pt modelId="{8565BFE7-8A31-4096-8363-CE3613E9D745}">
      <dgm:prSet phldrT="[Text]"/>
      <dgm:spPr/>
      <dgm:t>
        <a:bodyPr/>
        <a:lstStyle/>
        <a:p>
          <a:r>
            <a:rPr lang="en-GB" dirty="0" smtClean="0"/>
            <a:t>Why we should all be enthusiasts</a:t>
          </a:r>
          <a:endParaRPr lang="en-GB" dirty="0"/>
        </a:p>
      </dgm:t>
    </dgm:pt>
    <dgm:pt modelId="{777CDD61-A54C-411A-BA08-1137D8D212F8}" type="parTrans" cxnId="{0CEC57D9-161F-4C13-B775-F76985D431C7}">
      <dgm:prSet/>
      <dgm:spPr/>
      <dgm:t>
        <a:bodyPr/>
        <a:lstStyle/>
        <a:p>
          <a:endParaRPr lang="en-GB"/>
        </a:p>
      </dgm:t>
    </dgm:pt>
    <dgm:pt modelId="{38C4ED91-27D9-44DD-BF3A-7C28AE9D199C}" type="sibTrans" cxnId="{0CEC57D9-161F-4C13-B775-F76985D431C7}">
      <dgm:prSet/>
      <dgm:spPr/>
      <dgm:t>
        <a:bodyPr/>
        <a:lstStyle/>
        <a:p>
          <a:endParaRPr lang="en-GB"/>
        </a:p>
      </dgm:t>
    </dgm:pt>
    <dgm:pt modelId="{4273D808-6C2E-47AD-B927-4A91A6482213}" type="pres">
      <dgm:prSet presAssocID="{631541C9-5C29-463D-B97C-12118EA5E618}" presName="diagram" presStyleCnt="0">
        <dgm:presLayoutVars>
          <dgm:dir/>
          <dgm:resizeHandles val="exact"/>
        </dgm:presLayoutVars>
      </dgm:prSet>
      <dgm:spPr/>
      <dgm:t>
        <a:bodyPr/>
        <a:lstStyle/>
        <a:p>
          <a:endParaRPr lang="en-GB"/>
        </a:p>
      </dgm:t>
    </dgm:pt>
    <dgm:pt modelId="{E5F56DE3-501F-435C-9A77-0D7C003D0BCA}" type="pres">
      <dgm:prSet presAssocID="{AAB26251-96DE-44F9-8077-48FC378A197D}" presName="node" presStyleLbl="node1" presStyleIdx="0" presStyleCnt="5">
        <dgm:presLayoutVars>
          <dgm:bulletEnabled val="1"/>
        </dgm:presLayoutVars>
      </dgm:prSet>
      <dgm:spPr/>
      <dgm:t>
        <a:bodyPr/>
        <a:lstStyle/>
        <a:p>
          <a:endParaRPr lang="en-GB"/>
        </a:p>
      </dgm:t>
    </dgm:pt>
    <dgm:pt modelId="{63AB029E-A8A5-479A-A7BE-2F251464E0D8}" type="pres">
      <dgm:prSet presAssocID="{1771CDBF-ECB7-4E40-903C-C3CB486F1FA0}" presName="sibTrans" presStyleCnt="0"/>
      <dgm:spPr/>
    </dgm:pt>
    <dgm:pt modelId="{F72149A0-2B8A-487C-B5FF-B85EEF7EF923}" type="pres">
      <dgm:prSet presAssocID="{CE6BAE93-DAC4-4AB3-A9A5-962DE69AD86B}" presName="node" presStyleLbl="node1" presStyleIdx="1" presStyleCnt="5">
        <dgm:presLayoutVars>
          <dgm:bulletEnabled val="1"/>
        </dgm:presLayoutVars>
      </dgm:prSet>
      <dgm:spPr/>
      <dgm:t>
        <a:bodyPr/>
        <a:lstStyle/>
        <a:p>
          <a:endParaRPr lang="en-GB"/>
        </a:p>
      </dgm:t>
    </dgm:pt>
    <dgm:pt modelId="{90B4FCE5-D67B-4140-8806-28A7C415542F}" type="pres">
      <dgm:prSet presAssocID="{499E4FAD-FB75-4265-8337-F8DED4E96773}" presName="sibTrans" presStyleCnt="0"/>
      <dgm:spPr/>
    </dgm:pt>
    <dgm:pt modelId="{BB2789C2-3A79-44C0-8E9E-51E787421B0A}" type="pres">
      <dgm:prSet presAssocID="{465D9B7D-9EE7-4C89-8A4A-F5B6D71B8DEA}" presName="node" presStyleLbl="node1" presStyleIdx="2" presStyleCnt="5">
        <dgm:presLayoutVars>
          <dgm:bulletEnabled val="1"/>
        </dgm:presLayoutVars>
      </dgm:prSet>
      <dgm:spPr/>
      <dgm:t>
        <a:bodyPr/>
        <a:lstStyle/>
        <a:p>
          <a:endParaRPr lang="en-GB"/>
        </a:p>
      </dgm:t>
    </dgm:pt>
    <dgm:pt modelId="{1BD2ABBC-F1E2-4065-9074-39CC45114BD5}" type="pres">
      <dgm:prSet presAssocID="{8D92B2B1-4367-45BE-ADF2-B74A617F8331}" presName="sibTrans" presStyleCnt="0"/>
      <dgm:spPr/>
    </dgm:pt>
    <dgm:pt modelId="{233798CF-495E-4A6E-9BDE-EA072EEF5AC0}" type="pres">
      <dgm:prSet presAssocID="{72141BB5-122A-4637-AB7C-B2C0F6EADD7C}" presName="node" presStyleLbl="node1" presStyleIdx="3" presStyleCnt="5">
        <dgm:presLayoutVars>
          <dgm:bulletEnabled val="1"/>
        </dgm:presLayoutVars>
      </dgm:prSet>
      <dgm:spPr/>
      <dgm:t>
        <a:bodyPr/>
        <a:lstStyle/>
        <a:p>
          <a:endParaRPr lang="en-GB"/>
        </a:p>
      </dgm:t>
    </dgm:pt>
    <dgm:pt modelId="{AC938524-8218-48B5-AF1D-D5B3929963A4}" type="pres">
      <dgm:prSet presAssocID="{91DE184A-CC1C-4F12-B3EA-23C7EEB8521B}" presName="sibTrans" presStyleCnt="0"/>
      <dgm:spPr/>
    </dgm:pt>
    <dgm:pt modelId="{922D789B-7813-46BE-B85D-7BE842F8ED99}" type="pres">
      <dgm:prSet presAssocID="{8565BFE7-8A31-4096-8363-CE3613E9D745}" presName="node" presStyleLbl="node1" presStyleIdx="4" presStyleCnt="5" custLinFactNeighborX="340" custLinFactNeighborY="-1635">
        <dgm:presLayoutVars>
          <dgm:bulletEnabled val="1"/>
        </dgm:presLayoutVars>
      </dgm:prSet>
      <dgm:spPr/>
      <dgm:t>
        <a:bodyPr/>
        <a:lstStyle/>
        <a:p>
          <a:endParaRPr lang="en-GB"/>
        </a:p>
      </dgm:t>
    </dgm:pt>
  </dgm:ptLst>
  <dgm:cxnLst>
    <dgm:cxn modelId="{8D15BA54-3FF7-474A-9DA5-4C4FC4A31031}" type="presOf" srcId="{465D9B7D-9EE7-4C89-8A4A-F5B6D71B8DEA}" destId="{BB2789C2-3A79-44C0-8E9E-51E787421B0A}" srcOrd="0" destOrd="0" presId="urn:microsoft.com/office/officeart/2005/8/layout/default"/>
    <dgm:cxn modelId="{BFF82435-8FE8-4014-87BD-FE250BBDCD71}" type="presOf" srcId="{631541C9-5C29-463D-B97C-12118EA5E618}" destId="{4273D808-6C2E-47AD-B927-4A91A6482213}" srcOrd="0" destOrd="0" presId="urn:microsoft.com/office/officeart/2005/8/layout/default"/>
    <dgm:cxn modelId="{5F1427A5-C6C0-4A68-9649-1A89A495FD69}" type="presOf" srcId="{AAB26251-96DE-44F9-8077-48FC378A197D}" destId="{E5F56DE3-501F-435C-9A77-0D7C003D0BCA}" srcOrd="0" destOrd="0" presId="urn:microsoft.com/office/officeart/2005/8/layout/default"/>
    <dgm:cxn modelId="{BE11E09C-59B2-4033-B59D-3919DF03ED63}" srcId="{631541C9-5C29-463D-B97C-12118EA5E618}" destId="{465D9B7D-9EE7-4C89-8A4A-F5B6D71B8DEA}" srcOrd="2" destOrd="0" parTransId="{456ADB1B-0F76-4704-B419-519A12D84D12}" sibTransId="{8D92B2B1-4367-45BE-ADF2-B74A617F8331}"/>
    <dgm:cxn modelId="{1984924B-A5B6-4EF6-B942-E61411D1D452}" srcId="{631541C9-5C29-463D-B97C-12118EA5E618}" destId="{72141BB5-122A-4637-AB7C-B2C0F6EADD7C}" srcOrd="3" destOrd="0" parTransId="{BB900924-24CF-46B4-9E7C-017A2D0BC903}" sibTransId="{91DE184A-CC1C-4F12-B3EA-23C7EEB8521B}"/>
    <dgm:cxn modelId="{0CEC57D9-161F-4C13-B775-F76985D431C7}" srcId="{631541C9-5C29-463D-B97C-12118EA5E618}" destId="{8565BFE7-8A31-4096-8363-CE3613E9D745}" srcOrd="4" destOrd="0" parTransId="{777CDD61-A54C-411A-BA08-1137D8D212F8}" sibTransId="{38C4ED91-27D9-44DD-BF3A-7C28AE9D199C}"/>
    <dgm:cxn modelId="{BFE7350D-4726-49B3-B4A1-84F89A4D2535}" type="presOf" srcId="{72141BB5-122A-4637-AB7C-B2C0F6EADD7C}" destId="{233798CF-495E-4A6E-9BDE-EA072EEF5AC0}" srcOrd="0" destOrd="0" presId="urn:microsoft.com/office/officeart/2005/8/layout/default"/>
    <dgm:cxn modelId="{42A4827F-C927-4B69-8321-230B1BB62768}" srcId="{631541C9-5C29-463D-B97C-12118EA5E618}" destId="{AAB26251-96DE-44F9-8077-48FC378A197D}" srcOrd="0" destOrd="0" parTransId="{9854079F-D764-4A80-B728-816D21B761A9}" sibTransId="{1771CDBF-ECB7-4E40-903C-C3CB486F1FA0}"/>
    <dgm:cxn modelId="{719C1BF6-25F2-40CA-850D-D9A64B5EE669}" type="presOf" srcId="{8565BFE7-8A31-4096-8363-CE3613E9D745}" destId="{922D789B-7813-46BE-B85D-7BE842F8ED99}" srcOrd="0" destOrd="0" presId="urn:microsoft.com/office/officeart/2005/8/layout/default"/>
    <dgm:cxn modelId="{B53A45BF-D7FE-4F30-8C1C-BDE9EB3B1110}" srcId="{631541C9-5C29-463D-B97C-12118EA5E618}" destId="{CE6BAE93-DAC4-4AB3-A9A5-962DE69AD86B}" srcOrd="1" destOrd="0" parTransId="{DAF56C83-4FD1-45BE-B9AE-780ED75DEEB7}" sibTransId="{499E4FAD-FB75-4265-8337-F8DED4E96773}"/>
    <dgm:cxn modelId="{6237CAEC-2609-437E-AC6C-D3E3CE99AB78}" type="presOf" srcId="{CE6BAE93-DAC4-4AB3-A9A5-962DE69AD86B}" destId="{F72149A0-2B8A-487C-B5FF-B85EEF7EF923}" srcOrd="0" destOrd="0" presId="urn:microsoft.com/office/officeart/2005/8/layout/default"/>
    <dgm:cxn modelId="{C1E9E2EC-429D-4DE8-83AD-1892F630853B}" type="presParOf" srcId="{4273D808-6C2E-47AD-B927-4A91A6482213}" destId="{E5F56DE3-501F-435C-9A77-0D7C003D0BCA}" srcOrd="0" destOrd="0" presId="urn:microsoft.com/office/officeart/2005/8/layout/default"/>
    <dgm:cxn modelId="{2AF6280B-09B0-47B3-9DAC-A11C74FDBAD9}" type="presParOf" srcId="{4273D808-6C2E-47AD-B927-4A91A6482213}" destId="{63AB029E-A8A5-479A-A7BE-2F251464E0D8}" srcOrd="1" destOrd="0" presId="urn:microsoft.com/office/officeart/2005/8/layout/default"/>
    <dgm:cxn modelId="{A76F3D6C-64E8-4087-9FA6-8D5E55052970}" type="presParOf" srcId="{4273D808-6C2E-47AD-B927-4A91A6482213}" destId="{F72149A0-2B8A-487C-B5FF-B85EEF7EF923}" srcOrd="2" destOrd="0" presId="urn:microsoft.com/office/officeart/2005/8/layout/default"/>
    <dgm:cxn modelId="{BB3B9935-C8C6-440E-9AA8-2D730A4DF624}" type="presParOf" srcId="{4273D808-6C2E-47AD-B927-4A91A6482213}" destId="{90B4FCE5-D67B-4140-8806-28A7C415542F}" srcOrd="3" destOrd="0" presId="urn:microsoft.com/office/officeart/2005/8/layout/default"/>
    <dgm:cxn modelId="{26D59C91-AC86-4526-8982-0CD265C51839}" type="presParOf" srcId="{4273D808-6C2E-47AD-B927-4A91A6482213}" destId="{BB2789C2-3A79-44C0-8E9E-51E787421B0A}" srcOrd="4" destOrd="0" presId="urn:microsoft.com/office/officeart/2005/8/layout/default"/>
    <dgm:cxn modelId="{5FB8212B-C43D-4890-886F-C82840CCF5CB}" type="presParOf" srcId="{4273D808-6C2E-47AD-B927-4A91A6482213}" destId="{1BD2ABBC-F1E2-4065-9074-39CC45114BD5}" srcOrd="5" destOrd="0" presId="urn:microsoft.com/office/officeart/2005/8/layout/default"/>
    <dgm:cxn modelId="{9F7BDC49-64C9-4DCD-8DE5-F8A7EBDF3461}" type="presParOf" srcId="{4273D808-6C2E-47AD-B927-4A91A6482213}" destId="{233798CF-495E-4A6E-9BDE-EA072EEF5AC0}" srcOrd="6" destOrd="0" presId="urn:microsoft.com/office/officeart/2005/8/layout/default"/>
    <dgm:cxn modelId="{92D6E332-B302-414F-BC1E-091F7ABA1EB0}" type="presParOf" srcId="{4273D808-6C2E-47AD-B927-4A91A6482213}" destId="{AC938524-8218-48B5-AF1D-D5B3929963A4}" srcOrd="7" destOrd="0" presId="urn:microsoft.com/office/officeart/2005/8/layout/default"/>
    <dgm:cxn modelId="{5812B168-2E22-44CA-B1FF-EADAE2D85315}" type="presParOf" srcId="{4273D808-6C2E-47AD-B927-4A91A6482213}" destId="{922D789B-7813-46BE-B85D-7BE842F8ED9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31541C9-5C29-463D-B97C-12118EA5E618}" type="doc">
      <dgm:prSet loTypeId="urn:microsoft.com/office/officeart/2005/8/layout/default" loCatId="list" qsTypeId="urn:microsoft.com/office/officeart/2005/8/quickstyle/simple2" qsCatId="simple" csTypeId="urn:microsoft.com/office/officeart/2005/8/colors/accent0_3" csCatId="mainScheme" phldr="1"/>
      <dgm:spPr/>
      <dgm:t>
        <a:bodyPr/>
        <a:lstStyle/>
        <a:p>
          <a:endParaRPr lang="en-GB"/>
        </a:p>
      </dgm:t>
    </dgm:pt>
    <dgm:pt modelId="{AAB26251-96DE-44F9-8077-48FC378A197D}">
      <dgm:prSet phldrT="[Text]"/>
      <dgm:spPr/>
      <dgm:t>
        <a:bodyPr/>
        <a:lstStyle/>
        <a:p>
          <a:r>
            <a:rPr lang="en-GB" dirty="0" smtClean="0"/>
            <a:t>There’s a problem lurking in your hospital room</a:t>
          </a:r>
          <a:endParaRPr lang="en-GB" dirty="0"/>
        </a:p>
      </dgm:t>
    </dgm:pt>
    <dgm:pt modelId="{9854079F-D764-4A80-B728-816D21B761A9}" type="parTrans" cxnId="{42A4827F-C927-4B69-8321-230B1BB62768}">
      <dgm:prSet/>
      <dgm:spPr/>
      <dgm:t>
        <a:bodyPr/>
        <a:lstStyle/>
        <a:p>
          <a:endParaRPr lang="en-GB"/>
        </a:p>
      </dgm:t>
    </dgm:pt>
    <dgm:pt modelId="{1771CDBF-ECB7-4E40-903C-C3CB486F1FA0}" type="sibTrans" cxnId="{42A4827F-C927-4B69-8321-230B1BB62768}">
      <dgm:prSet/>
      <dgm:spPr/>
      <dgm:t>
        <a:bodyPr/>
        <a:lstStyle/>
        <a:p>
          <a:endParaRPr lang="en-GB"/>
        </a:p>
      </dgm:t>
    </dgm:pt>
    <dgm:pt modelId="{CE6BAE93-DAC4-4AB3-A9A5-962DE69AD86B}">
      <dgm:prSet phldrT="[Text]"/>
      <dgm:spPr/>
      <dgm:t>
        <a:bodyPr/>
        <a:lstStyle/>
        <a:p>
          <a:r>
            <a:rPr lang="en-GB" dirty="0" smtClean="0"/>
            <a:t>Manual approaches are doomed to failure</a:t>
          </a:r>
          <a:endParaRPr lang="en-GB" dirty="0"/>
        </a:p>
      </dgm:t>
    </dgm:pt>
    <dgm:pt modelId="{DAF56C83-4FD1-45BE-B9AE-780ED75DEEB7}" type="parTrans" cxnId="{B53A45BF-D7FE-4F30-8C1C-BDE9EB3B1110}">
      <dgm:prSet/>
      <dgm:spPr/>
      <dgm:t>
        <a:bodyPr/>
        <a:lstStyle/>
        <a:p>
          <a:endParaRPr lang="en-GB"/>
        </a:p>
      </dgm:t>
    </dgm:pt>
    <dgm:pt modelId="{499E4FAD-FB75-4265-8337-F8DED4E96773}" type="sibTrans" cxnId="{B53A45BF-D7FE-4F30-8C1C-BDE9EB3B1110}">
      <dgm:prSet/>
      <dgm:spPr/>
      <dgm:t>
        <a:bodyPr/>
        <a:lstStyle/>
        <a:p>
          <a:endParaRPr lang="en-GB"/>
        </a:p>
      </dgm:t>
    </dgm:pt>
    <dgm:pt modelId="{465D9B7D-9EE7-4C89-8A4A-F5B6D71B8DEA}">
      <dgm:prSet phldrT="[Text]"/>
      <dgm:spPr/>
      <dgm:t>
        <a:bodyPr/>
        <a:lstStyle/>
        <a:p>
          <a:r>
            <a:rPr lang="en-GB" dirty="0" smtClean="0"/>
            <a:t>ARD* systems </a:t>
          </a:r>
          <a:r>
            <a:rPr lang="en-GB" u="sng" dirty="0" smtClean="0"/>
            <a:t>work</a:t>
          </a:r>
          <a:endParaRPr lang="en-GB" u="sng" dirty="0"/>
        </a:p>
      </dgm:t>
    </dgm:pt>
    <dgm:pt modelId="{456ADB1B-0F76-4704-B419-519A12D84D12}" type="parTrans" cxnId="{BE11E09C-59B2-4033-B59D-3919DF03ED63}">
      <dgm:prSet/>
      <dgm:spPr/>
      <dgm:t>
        <a:bodyPr/>
        <a:lstStyle/>
        <a:p>
          <a:endParaRPr lang="en-GB"/>
        </a:p>
      </dgm:t>
    </dgm:pt>
    <dgm:pt modelId="{8D92B2B1-4367-45BE-ADF2-B74A617F8331}" type="sibTrans" cxnId="{BE11E09C-59B2-4033-B59D-3919DF03ED63}">
      <dgm:prSet/>
      <dgm:spPr/>
      <dgm:t>
        <a:bodyPr/>
        <a:lstStyle/>
        <a:p>
          <a:endParaRPr lang="en-GB"/>
        </a:p>
      </dgm:t>
    </dgm:pt>
    <dgm:pt modelId="{72141BB5-122A-4637-AB7C-B2C0F6EADD7C}">
      <dgm:prSet phldrT="[Text]"/>
      <dgm:spPr/>
      <dgm:t>
        <a:bodyPr/>
        <a:lstStyle/>
        <a:p>
          <a:r>
            <a:rPr lang="en-GB" dirty="0" smtClean="0"/>
            <a:t>ARD systems are feasible &amp; cost-effective</a:t>
          </a:r>
          <a:endParaRPr lang="en-GB" dirty="0"/>
        </a:p>
      </dgm:t>
    </dgm:pt>
    <dgm:pt modelId="{BB900924-24CF-46B4-9E7C-017A2D0BC903}" type="parTrans" cxnId="{1984924B-A5B6-4EF6-B942-E61411D1D452}">
      <dgm:prSet/>
      <dgm:spPr/>
      <dgm:t>
        <a:bodyPr/>
        <a:lstStyle/>
        <a:p>
          <a:endParaRPr lang="en-GB"/>
        </a:p>
      </dgm:t>
    </dgm:pt>
    <dgm:pt modelId="{91DE184A-CC1C-4F12-B3EA-23C7EEB8521B}" type="sibTrans" cxnId="{1984924B-A5B6-4EF6-B942-E61411D1D452}">
      <dgm:prSet/>
      <dgm:spPr/>
      <dgm:t>
        <a:bodyPr/>
        <a:lstStyle/>
        <a:p>
          <a:endParaRPr lang="en-GB"/>
        </a:p>
      </dgm:t>
    </dgm:pt>
    <dgm:pt modelId="{8565BFE7-8A31-4096-8363-CE3613E9D745}">
      <dgm:prSet phldrT="[Text]"/>
      <dgm:spPr>
        <a:ln w="127000">
          <a:solidFill>
            <a:schemeClr val="accent2">
              <a:lumMod val="60000"/>
              <a:lumOff val="40000"/>
            </a:schemeClr>
          </a:solidFill>
        </a:ln>
      </dgm:spPr>
      <dgm:t>
        <a:bodyPr/>
        <a:lstStyle/>
        <a:p>
          <a:r>
            <a:rPr lang="en-GB" dirty="0" smtClean="0"/>
            <a:t>HPV, UV, both, or other?</a:t>
          </a:r>
          <a:endParaRPr lang="en-GB" dirty="0"/>
        </a:p>
      </dgm:t>
    </dgm:pt>
    <dgm:pt modelId="{777CDD61-A54C-411A-BA08-1137D8D212F8}" type="parTrans" cxnId="{0CEC57D9-161F-4C13-B775-F76985D431C7}">
      <dgm:prSet/>
      <dgm:spPr/>
      <dgm:t>
        <a:bodyPr/>
        <a:lstStyle/>
        <a:p>
          <a:endParaRPr lang="en-GB"/>
        </a:p>
      </dgm:t>
    </dgm:pt>
    <dgm:pt modelId="{38C4ED91-27D9-44DD-BF3A-7C28AE9D199C}" type="sibTrans" cxnId="{0CEC57D9-161F-4C13-B775-F76985D431C7}">
      <dgm:prSet/>
      <dgm:spPr/>
      <dgm:t>
        <a:bodyPr/>
        <a:lstStyle/>
        <a:p>
          <a:endParaRPr lang="en-GB"/>
        </a:p>
      </dgm:t>
    </dgm:pt>
    <dgm:pt modelId="{4273D808-6C2E-47AD-B927-4A91A6482213}" type="pres">
      <dgm:prSet presAssocID="{631541C9-5C29-463D-B97C-12118EA5E618}" presName="diagram" presStyleCnt="0">
        <dgm:presLayoutVars>
          <dgm:dir/>
          <dgm:resizeHandles val="exact"/>
        </dgm:presLayoutVars>
      </dgm:prSet>
      <dgm:spPr/>
      <dgm:t>
        <a:bodyPr/>
        <a:lstStyle/>
        <a:p>
          <a:endParaRPr lang="en-GB"/>
        </a:p>
      </dgm:t>
    </dgm:pt>
    <dgm:pt modelId="{E5F56DE3-501F-435C-9A77-0D7C003D0BCA}" type="pres">
      <dgm:prSet presAssocID="{AAB26251-96DE-44F9-8077-48FC378A197D}" presName="node" presStyleLbl="node1" presStyleIdx="0" presStyleCnt="5">
        <dgm:presLayoutVars>
          <dgm:bulletEnabled val="1"/>
        </dgm:presLayoutVars>
      </dgm:prSet>
      <dgm:spPr/>
      <dgm:t>
        <a:bodyPr/>
        <a:lstStyle/>
        <a:p>
          <a:endParaRPr lang="en-GB"/>
        </a:p>
      </dgm:t>
    </dgm:pt>
    <dgm:pt modelId="{63AB029E-A8A5-479A-A7BE-2F251464E0D8}" type="pres">
      <dgm:prSet presAssocID="{1771CDBF-ECB7-4E40-903C-C3CB486F1FA0}" presName="sibTrans" presStyleCnt="0"/>
      <dgm:spPr/>
    </dgm:pt>
    <dgm:pt modelId="{F72149A0-2B8A-487C-B5FF-B85EEF7EF923}" type="pres">
      <dgm:prSet presAssocID="{CE6BAE93-DAC4-4AB3-A9A5-962DE69AD86B}" presName="node" presStyleLbl="node1" presStyleIdx="1" presStyleCnt="5">
        <dgm:presLayoutVars>
          <dgm:bulletEnabled val="1"/>
        </dgm:presLayoutVars>
      </dgm:prSet>
      <dgm:spPr/>
      <dgm:t>
        <a:bodyPr/>
        <a:lstStyle/>
        <a:p>
          <a:endParaRPr lang="en-GB"/>
        </a:p>
      </dgm:t>
    </dgm:pt>
    <dgm:pt modelId="{90B4FCE5-D67B-4140-8806-28A7C415542F}" type="pres">
      <dgm:prSet presAssocID="{499E4FAD-FB75-4265-8337-F8DED4E96773}" presName="sibTrans" presStyleCnt="0"/>
      <dgm:spPr/>
    </dgm:pt>
    <dgm:pt modelId="{BB2789C2-3A79-44C0-8E9E-51E787421B0A}" type="pres">
      <dgm:prSet presAssocID="{465D9B7D-9EE7-4C89-8A4A-F5B6D71B8DEA}" presName="node" presStyleLbl="node1" presStyleIdx="2" presStyleCnt="5">
        <dgm:presLayoutVars>
          <dgm:bulletEnabled val="1"/>
        </dgm:presLayoutVars>
      </dgm:prSet>
      <dgm:spPr/>
      <dgm:t>
        <a:bodyPr/>
        <a:lstStyle/>
        <a:p>
          <a:endParaRPr lang="en-GB"/>
        </a:p>
      </dgm:t>
    </dgm:pt>
    <dgm:pt modelId="{1BD2ABBC-F1E2-4065-9074-39CC45114BD5}" type="pres">
      <dgm:prSet presAssocID="{8D92B2B1-4367-45BE-ADF2-B74A617F8331}" presName="sibTrans" presStyleCnt="0"/>
      <dgm:spPr/>
    </dgm:pt>
    <dgm:pt modelId="{233798CF-495E-4A6E-9BDE-EA072EEF5AC0}" type="pres">
      <dgm:prSet presAssocID="{72141BB5-122A-4637-AB7C-B2C0F6EADD7C}" presName="node" presStyleLbl="node1" presStyleIdx="3" presStyleCnt="5">
        <dgm:presLayoutVars>
          <dgm:bulletEnabled val="1"/>
        </dgm:presLayoutVars>
      </dgm:prSet>
      <dgm:spPr/>
      <dgm:t>
        <a:bodyPr/>
        <a:lstStyle/>
        <a:p>
          <a:endParaRPr lang="en-GB"/>
        </a:p>
      </dgm:t>
    </dgm:pt>
    <dgm:pt modelId="{AC938524-8218-48B5-AF1D-D5B3929963A4}" type="pres">
      <dgm:prSet presAssocID="{91DE184A-CC1C-4F12-B3EA-23C7EEB8521B}" presName="sibTrans" presStyleCnt="0"/>
      <dgm:spPr/>
    </dgm:pt>
    <dgm:pt modelId="{922D789B-7813-46BE-B85D-7BE842F8ED99}" type="pres">
      <dgm:prSet presAssocID="{8565BFE7-8A31-4096-8363-CE3613E9D745}" presName="node" presStyleLbl="node1" presStyleIdx="4" presStyleCnt="5" custLinFactNeighborX="340" custLinFactNeighborY="-1635">
        <dgm:presLayoutVars>
          <dgm:bulletEnabled val="1"/>
        </dgm:presLayoutVars>
      </dgm:prSet>
      <dgm:spPr/>
      <dgm:t>
        <a:bodyPr/>
        <a:lstStyle/>
        <a:p>
          <a:endParaRPr lang="en-GB"/>
        </a:p>
      </dgm:t>
    </dgm:pt>
  </dgm:ptLst>
  <dgm:cxnLst>
    <dgm:cxn modelId="{19C8F6A9-C5A7-4BC7-A9F3-321758477A6B}" type="presOf" srcId="{631541C9-5C29-463D-B97C-12118EA5E618}" destId="{4273D808-6C2E-47AD-B927-4A91A6482213}" srcOrd="0" destOrd="0" presId="urn:microsoft.com/office/officeart/2005/8/layout/default"/>
    <dgm:cxn modelId="{F2A44036-4952-4F6A-B999-8CB6D4B87652}" type="presOf" srcId="{AAB26251-96DE-44F9-8077-48FC378A197D}" destId="{E5F56DE3-501F-435C-9A77-0D7C003D0BCA}" srcOrd="0" destOrd="0" presId="urn:microsoft.com/office/officeart/2005/8/layout/default"/>
    <dgm:cxn modelId="{0CEC57D9-161F-4C13-B775-F76985D431C7}" srcId="{631541C9-5C29-463D-B97C-12118EA5E618}" destId="{8565BFE7-8A31-4096-8363-CE3613E9D745}" srcOrd="4" destOrd="0" parTransId="{777CDD61-A54C-411A-BA08-1137D8D212F8}" sibTransId="{38C4ED91-27D9-44DD-BF3A-7C28AE9D199C}"/>
    <dgm:cxn modelId="{551D4513-6D39-4938-A7F7-036B9D571D13}" type="presOf" srcId="{465D9B7D-9EE7-4C89-8A4A-F5B6D71B8DEA}" destId="{BB2789C2-3A79-44C0-8E9E-51E787421B0A}" srcOrd="0" destOrd="0" presId="urn:microsoft.com/office/officeart/2005/8/layout/default"/>
    <dgm:cxn modelId="{BE11E09C-59B2-4033-B59D-3919DF03ED63}" srcId="{631541C9-5C29-463D-B97C-12118EA5E618}" destId="{465D9B7D-9EE7-4C89-8A4A-F5B6D71B8DEA}" srcOrd="2" destOrd="0" parTransId="{456ADB1B-0F76-4704-B419-519A12D84D12}" sibTransId="{8D92B2B1-4367-45BE-ADF2-B74A617F8331}"/>
    <dgm:cxn modelId="{1984924B-A5B6-4EF6-B942-E61411D1D452}" srcId="{631541C9-5C29-463D-B97C-12118EA5E618}" destId="{72141BB5-122A-4637-AB7C-B2C0F6EADD7C}" srcOrd="3" destOrd="0" parTransId="{BB900924-24CF-46B4-9E7C-017A2D0BC903}" sibTransId="{91DE184A-CC1C-4F12-B3EA-23C7EEB8521B}"/>
    <dgm:cxn modelId="{B53A45BF-D7FE-4F30-8C1C-BDE9EB3B1110}" srcId="{631541C9-5C29-463D-B97C-12118EA5E618}" destId="{CE6BAE93-DAC4-4AB3-A9A5-962DE69AD86B}" srcOrd="1" destOrd="0" parTransId="{DAF56C83-4FD1-45BE-B9AE-780ED75DEEB7}" sibTransId="{499E4FAD-FB75-4265-8337-F8DED4E96773}"/>
    <dgm:cxn modelId="{C121D08C-E55A-41AB-BF51-31A48593A1C8}" type="presOf" srcId="{72141BB5-122A-4637-AB7C-B2C0F6EADD7C}" destId="{233798CF-495E-4A6E-9BDE-EA072EEF5AC0}" srcOrd="0" destOrd="0" presId="urn:microsoft.com/office/officeart/2005/8/layout/default"/>
    <dgm:cxn modelId="{42A4827F-C927-4B69-8321-230B1BB62768}" srcId="{631541C9-5C29-463D-B97C-12118EA5E618}" destId="{AAB26251-96DE-44F9-8077-48FC378A197D}" srcOrd="0" destOrd="0" parTransId="{9854079F-D764-4A80-B728-816D21B761A9}" sibTransId="{1771CDBF-ECB7-4E40-903C-C3CB486F1FA0}"/>
    <dgm:cxn modelId="{0B9913E1-04AB-4DC4-BAF5-5206466DE101}" type="presOf" srcId="{CE6BAE93-DAC4-4AB3-A9A5-962DE69AD86B}" destId="{F72149A0-2B8A-487C-B5FF-B85EEF7EF923}" srcOrd="0" destOrd="0" presId="urn:microsoft.com/office/officeart/2005/8/layout/default"/>
    <dgm:cxn modelId="{523B13C6-0B5A-4FFD-A17A-D2772E43C980}" type="presOf" srcId="{8565BFE7-8A31-4096-8363-CE3613E9D745}" destId="{922D789B-7813-46BE-B85D-7BE842F8ED99}" srcOrd="0" destOrd="0" presId="urn:microsoft.com/office/officeart/2005/8/layout/default"/>
    <dgm:cxn modelId="{E333870B-3AC4-444B-B961-0A62342398BF}" type="presParOf" srcId="{4273D808-6C2E-47AD-B927-4A91A6482213}" destId="{E5F56DE3-501F-435C-9A77-0D7C003D0BCA}" srcOrd="0" destOrd="0" presId="urn:microsoft.com/office/officeart/2005/8/layout/default"/>
    <dgm:cxn modelId="{E4930220-F3D0-4C42-B5F2-851F61C1ADC6}" type="presParOf" srcId="{4273D808-6C2E-47AD-B927-4A91A6482213}" destId="{63AB029E-A8A5-479A-A7BE-2F251464E0D8}" srcOrd="1" destOrd="0" presId="urn:microsoft.com/office/officeart/2005/8/layout/default"/>
    <dgm:cxn modelId="{08B87D0D-6DE0-495B-8A5A-835FCC57CDFD}" type="presParOf" srcId="{4273D808-6C2E-47AD-B927-4A91A6482213}" destId="{F72149A0-2B8A-487C-B5FF-B85EEF7EF923}" srcOrd="2" destOrd="0" presId="urn:microsoft.com/office/officeart/2005/8/layout/default"/>
    <dgm:cxn modelId="{02560002-0509-4F90-A953-3658A03D3910}" type="presParOf" srcId="{4273D808-6C2E-47AD-B927-4A91A6482213}" destId="{90B4FCE5-D67B-4140-8806-28A7C415542F}" srcOrd="3" destOrd="0" presId="urn:microsoft.com/office/officeart/2005/8/layout/default"/>
    <dgm:cxn modelId="{7E63F8ED-32CC-497D-B76F-3193592E4E52}" type="presParOf" srcId="{4273D808-6C2E-47AD-B927-4A91A6482213}" destId="{BB2789C2-3A79-44C0-8E9E-51E787421B0A}" srcOrd="4" destOrd="0" presId="urn:microsoft.com/office/officeart/2005/8/layout/default"/>
    <dgm:cxn modelId="{E58F1886-D378-4A46-9D7E-6A7C8CBB84D5}" type="presParOf" srcId="{4273D808-6C2E-47AD-B927-4A91A6482213}" destId="{1BD2ABBC-F1E2-4065-9074-39CC45114BD5}" srcOrd="5" destOrd="0" presId="urn:microsoft.com/office/officeart/2005/8/layout/default"/>
    <dgm:cxn modelId="{C2F001A2-4FCB-4F06-9AF0-6F81E34691E4}" type="presParOf" srcId="{4273D808-6C2E-47AD-B927-4A91A6482213}" destId="{233798CF-495E-4A6E-9BDE-EA072EEF5AC0}" srcOrd="6" destOrd="0" presId="urn:microsoft.com/office/officeart/2005/8/layout/default"/>
    <dgm:cxn modelId="{EAAE5752-539B-4136-8276-EF109FEE11C0}" type="presParOf" srcId="{4273D808-6C2E-47AD-B927-4A91A6482213}" destId="{AC938524-8218-48B5-AF1D-D5B3929963A4}" srcOrd="7" destOrd="0" presId="urn:microsoft.com/office/officeart/2005/8/layout/default"/>
    <dgm:cxn modelId="{CBB8DC0F-F854-4389-9D35-64995BE3E075}" type="presParOf" srcId="{4273D808-6C2E-47AD-B927-4A91A6482213}" destId="{922D789B-7813-46BE-B85D-7BE842F8ED9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56DE3-501F-435C-9A77-0D7C003D0BCA}">
      <dsp:nvSpPr>
        <dsp:cNvPr id="0" name=""/>
        <dsp:cNvSpPr/>
      </dsp:nvSpPr>
      <dsp:spPr>
        <a:xfrm>
          <a:off x="1273083"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There’s a problem lurking in your hospital room</a:t>
          </a:r>
          <a:endParaRPr lang="en-GB" sz="2800" kern="1200" dirty="0"/>
        </a:p>
      </dsp:txBody>
      <dsp:txXfrm>
        <a:off x="1273083" y="2282"/>
        <a:ext cx="3022053" cy="1813232"/>
      </dsp:txXfrm>
    </dsp:sp>
    <dsp:sp modelId="{F72149A0-2B8A-487C-B5FF-B85EEF7EF923}">
      <dsp:nvSpPr>
        <dsp:cNvPr id="0" name=""/>
        <dsp:cNvSpPr/>
      </dsp:nvSpPr>
      <dsp:spPr>
        <a:xfrm>
          <a:off x="4597342"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Manual approaches are doomed to failure</a:t>
          </a:r>
          <a:endParaRPr lang="en-GB" sz="2800" kern="1200" dirty="0"/>
        </a:p>
      </dsp:txBody>
      <dsp:txXfrm>
        <a:off x="4597342" y="2282"/>
        <a:ext cx="3022053" cy="1813232"/>
      </dsp:txXfrm>
    </dsp:sp>
    <dsp:sp modelId="{BB2789C2-3A79-44C0-8E9E-51E787421B0A}">
      <dsp:nvSpPr>
        <dsp:cNvPr id="0" name=""/>
        <dsp:cNvSpPr/>
      </dsp:nvSpPr>
      <dsp:spPr>
        <a:xfrm>
          <a:off x="1273083"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t>
          </a:r>
          <a:r>
            <a:rPr lang="en-GB" sz="2800" u="sng" kern="1200" dirty="0" smtClean="0"/>
            <a:t>work</a:t>
          </a:r>
          <a:endParaRPr lang="en-GB" sz="2800" u="sng" kern="1200" dirty="0"/>
        </a:p>
      </dsp:txBody>
      <dsp:txXfrm>
        <a:off x="1273083" y="2117719"/>
        <a:ext cx="3022053" cy="1813232"/>
      </dsp:txXfrm>
    </dsp:sp>
    <dsp:sp modelId="{233798CF-495E-4A6E-9BDE-EA072EEF5AC0}">
      <dsp:nvSpPr>
        <dsp:cNvPr id="0" name=""/>
        <dsp:cNvSpPr/>
      </dsp:nvSpPr>
      <dsp:spPr>
        <a:xfrm>
          <a:off x="4597342"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are feasible &amp; cost-effective</a:t>
          </a:r>
          <a:endParaRPr lang="en-GB" sz="2800" kern="1200" dirty="0"/>
        </a:p>
      </dsp:txBody>
      <dsp:txXfrm>
        <a:off x="4597342" y="2117719"/>
        <a:ext cx="3022053" cy="1813232"/>
      </dsp:txXfrm>
    </dsp:sp>
    <dsp:sp modelId="{922D789B-7813-46BE-B85D-7BE842F8ED99}">
      <dsp:nvSpPr>
        <dsp:cNvPr id="0" name=""/>
        <dsp:cNvSpPr/>
      </dsp:nvSpPr>
      <dsp:spPr>
        <a:xfrm>
          <a:off x="2945488" y="4203511"/>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HPV, UV, both, or other?</a:t>
          </a:r>
          <a:endParaRPr lang="en-GB" sz="2800" kern="1200" dirty="0"/>
        </a:p>
      </dsp:txBody>
      <dsp:txXfrm>
        <a:off x="2945488" y="4203511"/>
        <a:ext cx="3022053" cy="18132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56DE3-501F-435C-9A77-0D7C003D0BCA}">
      <dsp:nvSpPr>
        <dsp:cNvPr id="0" name=""/>
        <dsp:cNvSpPr/>
      </dsp:nvSpPr>
      <dsp:spPr>
        <a:xfrm>
          <a:off x="1273083" y="2282"/>
          <a:ext cx="3022053" cy="1813232"/>
        </a:xfrm>
        <a:prstGeom prst="rect">
          <a:avLst/>
        </a:prstGeom>
        <a:solidFill>
          <a:schemeClr val="dk2">
            <a:hueOff val="0"/>
            <a:satOff val="0"/>
            <a:lumOff val="0"/>
            <a:alphaOff val="0"/>
          </a:schemeClr>
        </a:solidFill>
        <a:ln w="127000" cap="flat" cmpd="sng" algn="ctr">
          <a:solidFill>
            <a:schemeClr val="accent2">
              <a:lumMod val="60000"/>
              <a:lumOff val="40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There’s a problem lurking in your hospital room</a:t>
          </a:r>
          <a:endParaRPr lang="en-GB" sz="2800" kern="1200" dirty="0"/>
        </a:p>
      </dsp:txBody>
      <dsp:txXfrm>
        <a:off x="1273083" y="2282"/>
        <a:ext cx="3022053" cy="1813232"/>
      </dsp:txXfrm>
    </dsp:sp>
    <dsp:sp modelId="{F72149A0-2B8A-487C-B5FF-B85EEF7EF923}">
      <dsp:nvSpPr>
        <dsp:cNvPr id="0" name=""/>
        <dsp:cNvSpPr/>
      </dsp:nvSpPr>
      <dsp:spPr>
        <a:xfrm>
          <a:off x="4597342"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Manual approaches are doomed to failure</a:t>
          </a:r>
          <a:endParaRPr lang="en-GB" sz="2800" kern="1200" dirty="0"/>
        </a:p>
      </dsp:txBody>
      <dsp:txXfrm>
        <a:off x="4597342" y="2282"/>
        <a:ext cx="3022053" cy="1813232"/>
      </dsp:txXfrm>
    </dsp:sp>
    <dsp:sp modelId="{BB2789C2-3A79-44C0-8E9E-51E787421B0A}">
      <dsp:nvSpPr>
        <dsp:cNvPr id="0" name=""/>
        <dsp:cNvSpPr/>
      </dsp:nvSpPr>
      <dsp:spPr>
        <a:xfrm>
          <a:off x="1273083"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t>
          </a:r>
          <a:r>
            <a:rPr lang="en-GB" sz="2800" u="sng" kern="1200" dirty="0" smtClean="0"/>
            <a:t>work</a:t>
          </a:r>
          <a:endParaRPr lang="en-GB" sz="2800" u="sng" kern="1200" dirty="0"/>
        </a:p>
      </dsp:txBody>
      <dsp:txXfrm>
        <a:off x="1273083" y="2117719"/>
        <a:ext cx="3022053" cy="1813232"/>
      </dsp:txXfrm>
    </dsp:sp>
    <dsp:sp modelId="{233798CF-495E-4A6E-9BDE-EA072EEF5AC0}">
      <dsp:nvSpPr>
        <dsp:cNvPr id="0" name=""/>
        <dsp:cNvSpPr/>
      </dsp:nvSpPr>
      <dsp:spPr>
        <a:xfrm>
          <a:off x="4597342"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are feasible &amp; cost-effective</a:t>
          </a:r>
          <a:endParaRPr lang="en-GB" sz="2800" kern="1200" dirty="0"/>
        </a:p>
      </dsp:txBody>
      <dsp:txXfrm>
        <a:off x="4597342" y="2117719"/>
        <a:ext cx="3022053" cy="1813232"/>
      </dsp:txXfrm>
    </dsp:sp>
    <dsp:sp modelId="{CEF8BD5B-4F52-42D5-892C-FFDB3B340297}">
      <dsp:nvSpPr>
        <dsp:cNvPr id="0" name=""/>
        <dsp:cNvSpPr/>
      </dsp:nvSpPr>
      <dsp:spPr>
        <a:xfrm>
          <a:off x="2945488" y="4203511"/>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HPV, UV, both, or other?</a:t>
          </a:r>
          <a:endParaRPr lang="en-GB" sz="2800" kern="1200" dirty="0"/>
        </a:p>
      </dsp:txBody>
      <dsp:txXfrm>
        <a:off x="2945488" y="4203511"/>
        <a:ext cx="3022053" cy="18132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56DE3-501F-435C-9A77-0D7C003D0BCA}">
      <dsp:nvSpPr>
        <dsp:cNvPr id="0" name=""/>
        <dsp:cNvSpPr/>
      </dsp:nvSpPr>
      <dsp:spPr>
        <a:xfrm>
          <a:off x="1273083"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There’s a problem lurking in your hospital room</a:t>
          </a:r>
          <a:endParaRPr lang="en-GB" sz="2800" kern="1200" dirty="0"/>
        </a:p>
      </dsp:txBody>
      <dsp:txXfrm>
        <a:off x="1273083" y="2282"/>
        <a:ext cx="3022053" cy="1813232"/>
      </dsp:txXfrm>
    </dsp:sp>
    <dsp:sp modelId="{F72149A0-2B8A-487C-B5FF-B85EEF7EF923}">
      <dsp:nvSpPr>
        <dsp:cNvPr id="0" name=""/>
        <dsp:cNvSpPr/>
      </dsp:nvSpPr>
      <dsp:spPr>
        <a:xfrm>
          <a:off x="4597342" y="2282"/>
          <a:ext cx="3022053" cy="1813232"/>
        </a:xfrm>
        <a:prstGeom prst="rect">
          <a:avLst/>
        </a:prstGeom>
        <a:solidFill>
          <a:schemeClr val="dk2">
            <a:hueOff val="0"/>
            <a:satOff val="0"/>
            <a:lumOff val="0"/>
            <a:alphaOff val="0"/>
          </a:schemeClr>
        </a:solidFill>
        <a:ln w="127000" cap="flat" cmpd="sng" algn="ctr">
          <a:solidFill>
            <a:schemeClr val="accent2">
              <a:lumMod val="60000"/>
              <a:lumOff val="40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Manual approaches are doomed to failure</a:t>
          </a:r>
          <a:endParaRPr lang="en-GB" sz="2800" kern="1200" dirty="0"/>
        </a:p>
      </dsp:txBody>
      <dsp:txXfrm>
        <a:off x="4597342" y="2282"/>
        <a:ext cx="3022053" cy="1813232"/>
      </dsp:txXfrm>
    </dsp:sp>
    <dsp:sp modelId="{BB2789C2-3A79-44C0-8E9E-51E787421B0A}">
      <dsp:nvSpPr>
        <dsp:cNvPr id="0" name=""/>
        <dsp:cNvSpPr/>
      </dsp:nvSpPr>
      <dsp:spPr>
        <a:xfrm>
          <a:off x="1273083"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t>
          </a:r>
          <a:r>
            <a:rPr lang="en-GB" sz="2800" u="sng" kern="1200" dirty="0" smtClean="0"/>
            <a:t>work</a:t>
          </a:r>
          <a:endParaRPr lang="en-GB" sz="2800" u="sng" kern="1200" dirty="0"/>
        </a:p>
      </dsp:txBody>
      <dsp:txXfrm>
        <a:off x="1273083" y="2117719"/>
        <a:ext cx="3022053" cy="1813232"/>
      </dsp:txXfrm>
    </dsp:sp>
    <dsp:sp modelId="{233798CF-495E-4A6E-9BDE-EA072EEF5AC0}">
      <dsp:nvSpPr>
        <dsp:cNvPr id="0" name=""/>
        <dsp:cNvSpPr/>
      </dsp:nvSpPr>
      <dsp:spPr>
        <a:xfrm>
          <a:off x="4597342"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are feasible &amp; cost-effective</a:t>
          </a:r>
          <a:endParaRPr lang="en-GB" sz="2800" kern="1200" dirty="0"/>
        </a:p>
      </dsp:txBody>
      <dsp:txXfrm>
        <a:off x="4597342" y="2117719"/>
        <a:ext cx="3022053" cy="1813232"/>
      </dsp:txXfrm>
    </dsp:sp>
    <dsp:sp modelId="{922D789B-7813-46BE-B85D-7BE842F8ED99}">
      <dsp:nvSpPr>
        <dsp:cNvPr id="0" name=""/>
        <dsp:cNvSpPr/>
      </dsp:nvSpPr>
      <dsp:spPr>
        <a:xfrm>
          <a:off x="2945488" y="4203511"/>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HPV, UV, both, or other?</a:t>
          </a:r>
          <a:endParaRPr lang="en-GB" sz="2800" kern="1200" dirty="0"/>
        </a:p>
      </dsp:txBody>
      <dsp:txXfrm>
        <a:off x="2945488" y="4203511"/>
        <a:ext cx="3022053" cy="18132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92F848-E70E-4BFB-AAC7-840DDB1AFDCE}">
      <dsp:nvSpPr>
        <dsp:cNvPr id="0" name=""/>
        <dsp:cNvSpPr/>
      </dsp:nvSpPr>
      <dsp:spPr>
        <a:xfrm>
          <a:off x="3041060" y="2683856"/>
          <a:ext cx="2315292" cy="2315292"/>
        </a:xfrm>
        <a:prstGeom prst="ellipse">
          <a:avLst/>
        </a:prstGeom>
        <a:solidFill>
          <a:schemeClr val="accent1">
            <a:hueOff val="0"/>
            <a:satOff val="0"/>
            <a:lumOff val="0"/>
            <a:alphaOff val="0"/>
          </a:schemeClr>
        </a:solidFill>
        <a:ln w="508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kern="1200" dirty="0" smtClean="0"/>
            <a:t>Cleaning / disinfection failure</a:t>
          </a:r>
          <a:endParaRPr lang="en-GB" sz="2000" kern="1200" dirty="0"/>
        </a:p>
      </dsp:txBody>
      <dsp:txXfrm>
        <a:off x="3380127" y="3022923"/>
        <a:ext cx="1637158" cy="1637158"/>
      </dsp:txXfrm>
    </dsp:sp>
    <dsp:sp modelId="{25F08B99-8843-4357-B426-CC272F46B5EF}">
      <dsp:nvSpPr>
        <dsp:cNvPr id="0" name=""/>
        <dsp:cNvSpPr/>
      </dsp:nvSpPr>
      <dsp:spPr>
        <a:xfrm rot="5444089">
          <a:off x="4084409" y="2134053"/>
          <a:ext cx="264495" cy="615759"/>
        </a:xfrm>
        <a:prstGeom prst="rightArrow">
          <a:avLst>
            <a:gd name="adj1" fmla="val 60000"/>
            <a:gd name="adj2" fmla="val 50000"/>
          </a:avLst>
        </a:prstGeom>
        <a:solidFill>
          <a:schemeClr val="accent2">
            <a:hueOff val="0"/>
            <a:satOff val="0"/>
            <a:lumOff val="0"/>
            <a:alphaOff val="0"/>
          </a:schemeClr>
        </a:solidFill>
        <a:ln w="50800">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GB" sz="2600" kern="1200"/>
        </a:p>
      </dsp:txBody>
      <dsp:txXfrm>
        <a:off x="4124592" y="2217534"/>
        <a:ext cx="185147" cy="369455"/>
      </dsp:txXfrm>
    </dsp:sp>
    <dsp:sp modelId="{A3766DDC-13F7-466F-B8FB-9EB3569E4334}">
      <dsp:nvSpPr>
        <dsp:cNvPr id="0" name=""/>
        <dsp:cNvSpPr/>
      </dsp:nvSpPr>
      <dsp:spPr>
        <a:xfrm>
          <a:off x="3000393" y="-285762"/>
          <a:ext cx="2470808" cy="2470808"/>
        </a:xfrm>
        <a:prstGeom prst="ellipse">
          <a:avLst/>
        </a:prstGeom>
        <a:solidFill>
          <a:schemeClr val="accent2">
            <a:hueOff val="0"/>
            <a:satOff val="0"/>
            <a:lumOff val="0"/>
            <a:alphaOff val="0"/>
          </a:schemeClr>
        </a:solidFill>
        <a:ln w="508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GB" sz="2400" kern="1200" dirty="0" smtClean="0"/>
            <a:t>External</a:t>
          </a:r>
          <a:endParaRPr lang="en-GB" sz="2400" kern="1200" dirty="0"/>
        </a:p>
      </dsp:txBody>
      <dsp:txXfrm>
        <a:off x="3362234" y="76079"/>
        <a:ext cx="1747126" cy="1747126"/>
      </dsp:txXfrm>
    </dsp:sp>
    <dsp:sp modelId="{D9F0E9A4-0569-44D8-89BE-F1E70C6FA8DB}">
      <dsp:nvSpPr>
        <dsp:cNvPr id="0" name=""/>
        <dsp:cNvSpPr/>
      </dsp:nvSpPr>
      <dsp:spPr>
        <a:xfrm rot="12140055">
          <a:off x="5386955" y="3931868"/>
          <a:ext cx="217691" cy="615759"/>
        </a:xfrm>
        <a:prstGeom prst="rightArrow">
          <a:avLst>
            <a:gd name="adj1" fmla="val 60000"/>
            <a:gd name="adj2" fmla="val 50000"/>
          </a:avLst>
        </a:prstGeom>
        <a:solidFill>
          <a:schemeClr val="accent3">
            <a:hueOff val="0"/>
            <a:satOff val="0"/>
            <a:lumOff val="0"/>
            <a:alphaOff val="0"/>
          </a:schemeClr>
        </a:solidFill>
        <a:ln w="50800">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GB" sz="2600" kern="1200"/>
        </a:p>
      </dsp:txBody>
      <dsp:txXfrm>
        <a:off x="5449812" y="4067429"/>
        <a:ext cx="152384" cy="369455"/>
      </dsp:txXfrm>
    </dsp:sp>
    <dsp:sp modelId="{E05B8B5D-0BD0-498F-A701-44A462896BDF}">
      <dsp:nvSpPr>
        <dsp:cNvPr id="0" name=""/>
        <dsp:cNvSpPr/>
      </dsp:nvSpPr>
      <dsp:spPr>
        <a:xfrm>
          <a:off x="5643603" y="3429029"/>
          <a:ext cx="2470808" cy="2470808"/>
        </a:xfrm>
        <a:prstGeom prst="ellipse">
          <a:avLst/>
        </a:prstGeom>
        <a:solidFill>
          <a:schemeClr val="accent3">
            <a:hueOff val="0"/>
            <a:satOff val="0"/>
            <a:lumOff val="0"/>
            <a:alphaOff val="0"/>
          </a:schemeClr>
        </a:solidFill>
        <a:ln w="508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GB" sz="2400" kern="1200" dirty="0" smtClean="0"/>
            <a:t>Product</a:t>
          </a:r>
        </a:p>
      </dsp:txBody>
      <dsp:txXfrm>
        <a:off x="6005444" y="3790870"/>
        <a:ext cx="1747126" cy="1747126"/>
      </dsp:txXfrm>
    </dsp:sp>
    <dsp:sp modelId="{2D7DB6C5-77FB-4864-A8AD-BEA4A8CC7182}">
      <dsp:nvSpPr>
        <dsp:cNvPr id="0" name=""/>
        <dsp:cNvSpPr/>
      </dsp:nvSpPr>
      <dsp:spPr>
        <a:xfrm rot="20294775">
          <a:off x="2791091" y="3954269"/>
          <a:ext cx="223685" cy="615759"/>
        </a:xfrm>
        <a:prstGeom prst="rightArrow">
          <a:avLst>
            <a:gd name="adj1" fmla="val 60000"/>
            <a:gd name="adj2" fmla="val 50000"/>
          </a:avLst>
        </a:prstGeom>
        <a:solidFill>
          <a:schemeClr val="accent4">
            <a:hueOff val="0"/>
            <a:satOff val="0"/>
            <a:lumOff val="0"/>
            <a:alphaOff val="0"/>
          </a:schemeClr>
        </a:solidFill>
        <a:ln w="50800">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GB" sz="2600" kern="1200"/>
        </a:p>
      </dsp:txBody>
      <dsp:txXfrm rot="10800000">
        <a:off x="2793480" y="4089856"/>
        <a:ext cx="156580" cy="369455"/>
      </dsp:txXfrm>
    </dsp:sp>
    <dsp:sp modelId="{AB9ABA9A-BB7A-4246-8818-EDAAECA948EF}">
      <dsp:nvSpPr>
        <dsp:cNvPr id="0" name=""/>
        <dsp:cNvSpPr/>
      </dsp:nvSpPr>
      <dsp:spPr>
        <a:xfrm>
          <a:off x="285756" y="3475310"/>
          <a:ext cx="2470808" cy="2470808"/>
        </a:xfrm>
        <a:prstGeom prst="ellipse">
          <a:avLst/>
        </a:prstGeom>
        <a:solidFill>
          <a:schemeClr val="accent4">
            <a:hueOff val="0"/>
            <a:satOff val="0"/>
            <a:lumOff val="0"/>
            <a:alphaOff val="0"/>
          </a:schemeClr>
        </a:solidFill>
        <a:ln w="508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GB" sz="2400" u="sng" kern="1200" dirty="0" smtClean="0"/>
            <a:t>Procedure</a:t>
          </a:r>
          <a:endParaRPr lang="en-GB" sz="2400" u="sng" kern="1200" dirty="0"/>
        </a:p>
      </dsp:txBody>
      <dsp:txXfrm>
        <a:off x="647597" y="3837151"/>
        <a:ext cx="1747126" cy="17471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56DE3-501F-435C-9A77-0D7C003D0BCA}">
      <dsp:nvSpPr>
        <dsp:cNvPr id="0" name=""/>
        <dsp:cNvSpPr/>
      </dsp:nvSpPr>
      <dsp:spPr>
        <a:xfrm>
          <a:off x="1273083"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There’s a problem lurking in your hospital room</a:t>
          </a:r>
          <a:endParaRPr lang="en-GB" sz="2800" kern="1200" dirty="0"/>
        </a:p>
      </dsp:txBody>
      <dsp:txXfrm>
        <a:off x="1273083" y="2282"/>
        <a:ext cx="3022053" cy="1813232"/>
      </dsp:txXfrm>
    </dsp:sp>
    <dsp:sp modelId="{F72149A0-2B8A-487C-B5FF-B85EEF7EF923}">
      <dsp:nvSpPr>
        <dsp:cNvPr id="0" name=""/>
        <dsp:cNvSpPr/>
      </dsp:nvSpPr>
      <dsp:spPr>
        <a:xfrm>
          <a:off x="4597342"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Manual approaches are doomed to failure</a:t>
          </a:r>
          <a:endParaRPr lang="en-GB" sz="2800" kern="1200" dirty="0"/>
        </a:p>
      </dsp:txBody>
      <dsp:txXfrm>
        <a:off x="4597342" y="2282"/>
        <a:ext cx="3022053" cy="1813232"/>
      </dsp:txXfrm>
    </dsp:sp>
    <dsp:sp modelId="{BB2789C2-3A79-44C0-8E9E-51E787421B0A}">
      <dsp:nvSpPr>
        <dsp:cNvPr id="0" name=""/>
        <dsp:cNvSpPr/>
      </dsp:nvSpPr>
      <dsp:spPr>
        <a:xfrm>
          <a:off x="1273083" y="2117719"/>
          <a:ext cx="3022053" cy="1813232"/>
        </a:xfrm>
        <a:prstGeom prst="rect">
          <a:avLst/>
        </a:prstGeom>
        <a:solidFill>
          <a:schemeClr val="dk2">
            <a:hueOff val="0"/>
            <a:satOff val="0"/>
            <a:lumOff val="0"/>
            <a:alphaOff val="0"/>
          </a:schemeClr>
        </a:solidFill>
        <a:ln w="127000" cap="flat" cmpd="sng" algn="ctr">
          <a:solidFill>
            <a:schemeClr val="accent2">
              <a:lumMod val="60000"/>
              <a:lumOff val="40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t>
          </a:r>
          <a:r>
            <a:rPr lang="en-GB" sz="2800" u="sng" kern="1200" dirty="0" smtClean="0"/>
            <a:t>work</a:t>
          </a:r>
          <a:endParaRPr lang="en-GB" sz="2800" u="sng" kern="1200" dirty="0"/>
        </a:p>
      </dsp:txBody>
      <dsp:txXfrm>
        <a:off x="1273083" y="2117719"/>
        <a:ext cx="3022053" cy="1813232"/>
      </dsp:txXfrm>
    </dsp:sp>
    <dsp:sp modelId="{233798CF-495E-4A6E-9BDE-EA072EEF5AC0}">
      <dsp:nvSpPr>
        <dsp:cNvPr id="0" name=""/>
        <dsp:cNvSpPr/>
      </dsp:nvSpPr>
      <dsp:spPr>
        <a:xfrm>
          <a:off x="4597342"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are feasible &amp; cost-effective</a:t>
          </a:r>
          <a:endParaRPr lang="en-GB" sz="2800" kern="1200" dirty="0"/>
        </a:p>
      </dsp:txBody>
      <dsp:txXfrm>
        <a:off x="4597342" y="2117719"/>
        <a:ext cx="3022053" cy="1813232"/>
      </dsp:txXfrm>
    </dsp:sp>
    <dsp:sp modelId="{922D789B-7813-46BE-B85D-7BE842F8ED99}">
      <dsp:nvSpPr>
        <dsp:cNvPr id="0" name=""/>
        <dsp:cNvSpPr/>
      </dsp:nvSpPr>
      <dsp:spPr>
        <a:xfrm>
          <a:off x="2945488" y="4203511"/>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HPV, UV, both, or other?</a:t>
          </a:r>
          <a:endParaRPr lang="en-GB" sz="2800" kern="1200" dirty="0"/>
        </a:p>
      </dsp:txBody>
      <dsp:txXfrm>
        <a:off x="2945488" y="4203511"/>
        <a:ext cx="3022053" cy="181323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56DE3-501F-435C-9A77-0D7C003D0BCA}">
      <dsp:nvSpPr>
        <dsp:cNvPr id="0" name=""/>
        <dsp:cNvSpPr/>
      </dsp:nvSpPr>
      <dsp:spPr>
        <a:xfrm>
          <a:off x="1273083"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There’s a problem lurking in your hospital room</a:t>
          </a:r>
          <a:endParaRPr lang="en-GB" sz="2800" kern="1200" dirty="0"/>
        </a:p>
      </dsp:txBody>
      <dsp:txXfrm>
        <a:off x="1273083" y="2282"/>
        <a:ext cx="3022053" cy="1813232"/>
      </dsp:txXfrm>
    </dsp:sp>
    <dsp:sp modelId="{F72149A0-2B8A-487C-B5FF-B85EEF7EF923}">
      <dsp:nvSpPr>
        <dsp:cNvPr id="0" name=""/>
        <dsp:cNvSpPr/>
      </dsp:nvSpPr>
      <dsp:spPr>
        <a:xfrm>
          <a:off x="4597342"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Manual approaches are doomed to failure</a:t>
          </a:r>
          <a:endParaRPr lang="en-GB" sz="2800" kern="1200" dirty="0"/>
        </a:p>
      </dsp:txBody>
      <dsp:txXfrm>
        <a:off x="4597342" y="2282"/>
        <a:ext cx="3022053" cy="1813232"/>
      </dsp:txXfrm>
    </dsp:sp>
    <dsp:sp modelId="{BB2789C2-3A79-44C0-8E9E-51E787421B0A}">
      <dsp:nvSpPr>
        <dsp:cNvPr id="0" name=""/>
        <dsp:cNvSpPr/>
      </dsp:nvSpPr>
      <dsp:spPr>
        <a:xfrm>
          <a:off x="1273083"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t>
          </a:r>
          <a:r>
            <a:rPr lang="en-GB" sz="2800" u="sng" kern="1200" dirty="0" smtClean="0"/>
            <a:t>work</a:t>
          </a:r>
          <a:endParaRPr lang="en-GB" sz="2800" u="sng" kern="1200" dirty="0"/>
        </a:p>
      </dsp:txBody>
      <dsp:txXfrm>
        <a:off x="1273083" y="2117719"/>
        <a:ext cx="3022053" cy="1813232"/>
      </dsp:txXfrm>
    </dsp:sp>
    <dsp:sp modelId="{233798CF-495E-4A6E-9BDE-EA072EEF5AC0}">
      <dsp:nvSpPr>
        <dsp:cNvPr id="0" name=""/>
        <dsp:cNvSpPr/>
      </dsp:nvSpPr>
      <dsp:spPr>
        <a:xfrm>
          <a:off x="4597342" y="2117719"/>
          <a:ext cx="3022053" cy="1813232"/>
        </a:xfrm>
        <a:prstGeom prst="rect">
          <a:avLst/>
        </a:prstGeom>
        <a:solidFill>
          <a:schemeClr val="dk2">
            <a:hueOff val="0"/>
            <a:satOff val="0"/>
            <a:lumOff val="0"/>
            <a:alphaOff val="0"/>
          </a:schemeClr>
        </a:solidFill>
        <a:ln w="127000" cap="flat" cmpd="sng" algn="ctr">
          <a:solidFill>
            <a:schemeClr val="accent2">
              <a:lumMod val="60000"/>
              <a:lumOff val="40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are feasible &amp; cost-effective</a:t>
          </a:r>
          <a:endParaRPr lang="en-GB" sz="2800" kern="1200" dirty="0"/>
        </a:p>
      </dsp:txBody>
      <dsp:txXfrm>
        <a:off x="4597342" y="2117719"/>
        <a:ext cx="3022053" cy="1813232"/>
      </dsp:txXfrm>
    </dsp:sp>
    <dsp:sp modelId="{922D789B-7813-46BE-B85D-7BE842F8ED99}">
      <dsp:nvSpPr>
        <dsp:cNvPr id="0" name=""/>
        <dsp:cNvSpPr/>
      </dsp:nvSpPr>
      <dsp:spPr>
        <a:xfrm>
          <a:off x="2945488" y="4203511"/>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Why we should all be enthusiasts</a:t>
          </a:r>
          <a:endParaRPr lang="en-GB" sz="2800" kern="1200" dirty="0"/>
        </a:p>
      </dsp:txBody>
      <dsp:txXfrm>
        <a:off x="2945488" y="4203511"/>
        <a:ext cx="3022053" cy="181323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56DE3-501F-435C-9A77-0D7C003D0BCA}">
      <dsp:nvSpPr>
        <dsp:cNvPr id="0" name=""/>
        <dsp:cNvSpPr/>
      </dsp:nvSpPr>
      <dsp:spPr>
        <a:xfrm>
          <a:off x="1273083"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There’s a problem lurking in your hospital room</a:t>
          </a:r>
          <a:endParaRPr lang="en-GB" sz="2800" kern="1200" dirty="0"/>
        </a:p>
      </dsp:txBody>
      <dsp:txXfrm>
        <a:off x="1273083" y="2282"/>
        <a:ext cx="3022053" cy="1813232"/>
      </dsp:txXfrm>
    </dsp:sp>
    <dsp:sp modelId="{F72149A0-2B8A-487C-B5FF-B85EEF7EF923}">
      <dsp:nvSpPr>
        <dsp:cNvPr id="0" name=""/>
        <dsp:cNvSpPr/>
      </dsp:nvSpPr>
      <dsp:spPr>
        <a:xfrm>
          <a:off x="4597342" y="2282"/>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Manual approaches are doomed to failure</a:t>
          </a:r>
          <a:endParaRPr lang="en-GB" sz="2800" kern="1200" dirty="0"/>
        </a:p>
      </dsp:txBody>
      <dsp:txXfrm>
        <a:off x="4597342" y="2282"/>
        <a:ext cx="3022053" cy="1813232"/>
      </dsp:txXfrm>
    </dsp:sp>
    <dsp:sp modelId="{BB2789C2-3A79-44C0-8E9E-51E787421B0A}">
      <dsp:nvSpPr>
        <dsp:cNvPr id="0" name=""/>
        <dsp:cNvSpPr/>
      </dsp:nvSpPr>
      <dsp:spPr>
        <a:xfrm>
          <a:off x="1273083"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t>
          </a:r>
          <a:r>
            <a:rPr lang="en-GB" sz="2800" u="sng" kern="1200" dirty="0" smtClean="0"/>
            <a:t>work</a:t>
          </a:r>
          <a:endParaRPr lang="en-GB" sz="2800" u="sng" kern="1200" dirty="0"/>
        </a:p>
      </dsp:txBody>
      <dsp:txXfrm>
        <a:off x="1273083" y="2117719"/>
        <a:ext cx="3022053" cy="1813232"/>
      </dsp:txXfrm>
    </dsp:sp>
    <dsp:sp modelId="{233798CF-495E-4A6E-9BDE-EA072EEF5AC0}">
      <dsp:nvSpPr>
        <dsp:cNvPr id="0" name=""/>
        <dsp:cNvSpPr/>
      </dsp:nvSpPr>
      <dsp:spPr>
        <a:xfrm>
          <a:off x="4597342" y="2117719"/>
          <a:ext cx="3022053" cy="1813232"/>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ARD systems are feasible &amp; cost-effective</a:t>
          </a:r>
          <a:endParaRPr lang="en-GB" sz="2800" kern="1200" dirty="0"/>
        </a:p>
      </dsp:txBody>
      <dsp:txXfrm>
        <a:off x="4597342" y="2117719"/>
        <a:ext cx="3022053" cy="1813232"/>
      </dsp:txXfrm>
    </dsp:sp>
    <dsp:sp modelId="{922D789B-7813-46BE-B85D-7BE842F8ED99}">
      <dsp:nvSpPr>
        <dsp:cNvPr id="0" name=""/>
        <dsp:cNvSpPr/>
      </dsp:nvSpPr>
      <dsp:spPr>
        <a:xfrm>
          <a:off x="2945488" y="4203511"/>
          <a:ext cx="3022053" cy="1813232"/>
        </a:xfrm>
        <a:prstGeom prst="rect">
          <a:avLst/>
        </a:prstGeom>
        <a:solidFill>
          <a:schemeClr val="dk2">
            <a:hueOff val="0"/>
            <a:satOff val="0"/>
            <a:lumOff val="0"/>
            <a:alphaOff val="0"/>
          </a:schemeClr>
        </a:solidFill>
        <a:ln w="127000" cap="flat" cmpd="sng" algn="ctr">
          <a:solidFill>
            <a:schemeClr val="accent2">
              <a:lumMod val="60000"/>
              <a:lumOff val="40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t>HPV, UV, both, or other?</a:t>
          </a:r>
          <a:endParaRPr lang="en-GB" sz="2800" kern="1200" dirty="0"/>
        </a:p>
      </dsp:txBody>
      <dsp:txXfrm>
        <a:off x="2945488" y="4203511"/>
        <a:ext cx="3022053" cy="181323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0.15044</cdr:x>
      <cdr:y>0.07317</cdr:y>
    </cdr:from>
    <cdr:to>
      <cdr:x>0.77876</cdr:x>
      <cdr:y>0.82927</cdr:y>
    </cdr:to>
    <cdr:sp macro="" textlink="">
      <cdr:nvSpPr>
        <cdr:cNvPr id="3" name="Straight Connector 2"/>
        <cdr:cNvSpPr/>
      </cdr:nvSpPr>
      <cdr:spPr>
        <a:xfrm xmlns:a="http://schemas.openxmlformats.org/drawingml/2006/main">
          <a:off x="1214446" y="428628"/>
          <a:ext cx="5072098" cy="4429156"/>
        </a:xfrm>
        <a:prstGeom xmlns:a="http://schemas.openxmlformats.org/drawingml/2006/main" prst="line">
          <a:avLst/>
        </a:prstGeom>
        <a:ln xmlns:a="http://schemas.openxmlformats.org/drawingml/2006/main" w="38100">
          <a:solidFill>
            <a:schemeClr val="tx1"/>
          </a:solidFill>
          <a:prstDash val="dash"/>
          <a:tailEnd type="non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0.05952</cdr:x>
      <cdr:y>0.12</cdr:y>
    </cdr:from>
    <cdr:to>
      <cdr:x>0.91667</cdr:x>
      <cdr:y>0.2234</cdr:y>
    </cdr:to>
    <cdr:sp macro="" textlink="">
      <cdr:nvSpPr>
        <cdr:cNvPr id="2" name="TextBox 1"/>
        <cdr:cNvSpPr txBox="1"/>
      </cdr:nvSpPr>
      <cdr:spPr>
        <a:xfrm xmlns:a="http://schemas.openxmlformats.org/drawingml/2006/main">
          <a:off x="357190" y="428628"/>
          <a:ext cx="5143536"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p xmlns:a="http://schemas.openxmlformats.org/drawingml/2006/main">
          <a:r>
            <a:rPr lang="en-GB" sz="1800" b="0" dirty="0" smtClean="0">
              <a:solidFill>
                <a:schemeClr val="bg1"/>
              </a:solidFill>
              <a:latin typeface="+mn-lt"/>
            </a:rPr>
            <a:t>Previous positive room culture results</a:t>
          </a:r>
          <a:endParaRPr lang="en-GB" sz="1800" b="0" dirty="0">
            <a:solidFill>
              <a:schemeClr val="bg1"/>
            </a:solidFill>
            <a:latin typeface="+mn-lt"/>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501650"/>
          </a:xfrm>
          <a:prstGeom prst="rect">
            <a:avLst/>
          </a:prstGeom>
        </p:spPr>
        <p:txBody>
          <a:bodyPr vert="horz" lIns="96734" tIns="48367" rIns="96734" bIns="48367" rtlCol="0"/>
          <a:lstStyle>
            <a:lvl1pPr algn="l" fontAlgn="auto">
              <a:spcBef>
                <a:spcPts val="0"/>
              </a:spcBef>
              <a:spcAft>
                <a:spcPts val="0"/>
              </a:spcAft>
              <a:defRPr sz="1300">
                <a:latin typeface="+mn-lt"/>
                <a:cs typeface="+mn-cs"/>
              </a:defRPr>
            </a:lvl1pPr>
          </a:lstStyle>
          <a:p>
            <a:pPr>
              <a:defRPr/>
            </a:pPr>
            <a:endParaRPr lang="en-GB"/>
          </a:p>
        </p:txBody>
      </p:sp>
      <p:sp>
        <p:nvSpPr>
          <p:cNvPr id="3" name="Date Placeholder 2"/>
          <p:cNvSpPr>
            <a:spLocks noGrp="1"/>
          </p:cNvSpPr>
          <p:nvPr>
            <p:ph type="dt" idx="1"/>
          </p:nvPr>
        </p:nvSpPr>
        <p:spPr>
          <a:xfrm>
            <a:off x="3906838" y="0"/>
            <a:ext cx="2987675" cy="501650"/>
          </a:xfrm>
          <a:prstGeom prst="rect">
            <a:avLst/>
          </a:prstGeom>
        </p:spPr>
        <p:txBody>
          <a:bodyPr vert="horz" lIns="96734" tIns="48367" rIns="96734" bIns="48367" rtlCol="0"/>
          <a:lstStyle>
            <a:lvl1pPr algn="r" fontAlgn="auto">
              <a:spcBef>
                <a:spcPts val="0"/>
              </a:spcBef>
              <a:spcAft>
                <a:spcPts val="0"/>
              </a:spcAft>
              <a:defRPr sz="1300">
                <a:latin typeface="+mn-lt"/>
                <a:cs typeface="+mn-cs"/>
              </a:defRPr>
            </a:lvl1pPr>
          </a:lstStyle>
          <a:p>
            <a:pPr>
              <a:defRPr/>
            </a:pPr>
            <a:fld id="{E4F140F9-B3B9-4F9B-A491-B4C3FA8EFF8D}" type="datetimeFigureOut">
              <a:rPr lang="en-US"/>
              <a:pPr>
                <a:defRPr/>
              </a:pPr>
              <a:t>5/3/2018</a:t>
            </a:fld>
            <a:endParaRPr lang="en-GB"/>
          </a:p>
        </p:txBody>
      </p:sp>
      <p:sp>
        <p:nvSpPr>
          <p:cNvPr id="4" name="Slide Image Placeholder 3"/>
          <p:cNvSpPr>
            <a:spLocks noGrp="1" noRot="1" noChangeAspect="1"/>
          </p:cNvSpPr>
          <p:nvPr>
            <p:ph type="sldImg" idx="2"/>
          </p:nvPr>
        </p:nvSpPr>
        <p:spPr>
          <a:xfrm>
            <a:off x="939800" y="752475"/>
            <a:ext cx="5016500" cy="3762375"/>
          </a:xfrm>
          <a:prstGeom prst="rect">
            <a:avLst/>
          </a:prstGeom>
          <a:noFill/>
          <a:ln w="12700">
            <a:solidFill>
              <a:prstClr val="black"/>
            </a:solidFill>
          </a:ln>
        </p:spPr>
        <p:txBody>
          <a:bodyPr vert="horz" lIns="96734" tIns="48367" rIns="96734" bIns="48367" rtlCol="0" anchor="ctr"/>
          <a:lstStyle/>
          <a:p>
            <a:pPr lvl="0"/>
            <a:endParaRPr lang="en-GB" noProof="0"/>
          </a:p>
        </p:txBody>
      </p:sp>
      <p:sp>
        <p:nvSpPr>
          <p:cNvPr id="5" name="Notes Placeholder 4"/>
          <p:cNvSpPr>
            <a:spLocks noGrp="1"/>
          </p:cNvSpPr>
          <p:nvPr>
            <p:ph type="body" sz="quarter" idx="3"/>
          </p:nvPr>
        </p:nvSpPr>
        <p:spPr>
          <a:xfrm>
            <a:off x="688975" y="4765675"/>
            <a:ext cx="5518150" cy="4514850"/>
          </a:xfrm>
          <a:prstGeom prst="rect">
            <a:avLst/>
          </a:prstGeom>
        </p:spPr>
        <p:txBody>
          <a:bodyPr vert="horz" wrap="square" lIns="96734" tIns="48367" rIns="96734" bIns="48367" numCol="1" anchor="t" anchorCtr="0" compatLnSpc="1">
            <a:prstTxWarp prst="textNoShape">
              <a:avLst/>
            </a:prstTxWarp>
            <a:normAutofit/>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6" name="Footer Placeholder 5"/>
          <p:cNvSpPr>
            <a:spLocks noGrp="1"/>
          </p:cNvSpPr>
          <p:nvPr>
            <p:ph type="ftr" sz="quarter" idx="4"/>
          </p:nvPr>
        </p:nvSpPr>
        <p:spPr>
          <a:xfrm>
            <a:off x="0" y="9529763"/>
            <a:ext cx="2987675" cy="501650"/>
          </a:xfrm>
          <a:prstGeom prst="rect">
            <a:avLst/>
          </a:prstGeom>
        </p:spPr>
        <p:txBody>
          <a:bodyPr vert="horz" lIns="96734" tIns="48367" rIns="96734" bIns="48367" rtlCol="0" anchor="b"/>
          <a:lstStyle>
            <a:lvl1pPr algn="l" fontAlgn="auto">
              <a:spcBef>
                <a:spcPts val="0"/>
              </a:spcBef>
              <a:spcAft>
                <a:spcPts val="0"/>
              </a:spcAft>
              <a:defRPr sz="13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906838" y="9529763"/>
            <a:ext cx="2987675" cy="501650"/>
          </a:xfrm>
          <a:prstGeom prst="rect">
            <a:avLst/>
          </a:prstGeom>
        </p:spPr>
        <p:txBody>
          <a:bodyPr vert="horz" lIns="96734" tIns="48367" rIns="96734" bIns="48367" rtlCol="0" anchor="b"/>
          <a:lstStyle>
            <a:lvl1pPr algn="r" fontAlgn="auto">
              <a:spcBef>
                <a:spcPts val="0"/>
              </a:spcBef>
              <a:spcAft>
                <a:spcPts val="0"/>
              </a:spcAft>
              <a:defRPr sz="1300">
                <a:latin typeface="+mn-lt"/>
                <a:cs typeface="+mn-cs"/>
              </a:defRPr>
            </a:lvl1pPr>
          </a:lstStyle>
          <a:p>
            <a:pPr>
              <a:defRPr/>
            </a:pPr>
            <a:fld id="{8E72ECC7-CE5A-4BC4-BAE9-C71FB0DA28D5}" type="slidenum">
              <a:rPr lang="en-GB"/>
              <a:pPr>
                <a:defRPr/>
              </a:pPr>
              <a:t>‹#›</a:t>
            </a:fld>
            <a:endParaRPr lang="en-GB"/>
          </a:p>
        </p:txBody>
      </p:sp>
    </p:spTree>
    <p:extLst>
      <p:ext uri="{BB962C8B-B14F-4D97-AF65-F5344CB8AC3E}">
        <p14:creationId xmlns:p14="http://schemas.microsoft.com/office/powerpoint/2010/main" val="5545883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12</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Studies that have evaluate</a:t>
            </a:r>
            <a:r>
              <a:rPr lang="en-GB" baseline="0" dirty="0" smtClean="0"/>
              <a:t>d the effectiveness of terminal cleaning and disinfection have consistently demonstrated that conventional methods fail to eliminate reliably contamination with pathogens. </a:t>
            </a:r>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18</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26</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29</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42</a:t>
            </a:fld>
            <a:endParaRPr lang="en-GB"/>
          </a:p>
        </p:txBody>
      </p:sp>
    </p:spTree>
    <p:extLst>
      <p:ext uri="{BB962C8B-B14F-4D97-AF65-F5344CB8AC3E}">
        <p14:creationId xmlns:p14="http://schemas.microsoft.com/office/powerpoint/2010/main" val="4017206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43</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4"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7"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1"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4"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6"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7"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40" name="Line 44"/>
          <p:cNvSpPr>
            <a:spLocks noChangeShapeType="1"/>
          </p:cNvSpPr>
          <p:nvPr/>
        </p:nvSpPr>
        <p:spPr bwMode="auto">
          <a:xfrm rot="10800000" flipH="1">
            <a:off x="-1000125" y="5791200"/>
            <a:ext cx="0" cy="10668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Line 46"/>
          <p:cNvSpPr>
            <a:spLocks noChangeShapeType="1"/>
          </p:cNvSpPr>
          <p:nvPr/>
        </p:nvSpPr>
        <p:spPr bwMode="auto">
          <a:xfrm rot="16200000" flipH="1">
            <a:off x="-500062" y="5286375"/>
            <a:ext cx="0" cy="1000125"/>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34"/>
          <p:cNvSpPr>
            <a:spLocks noChangeShapeType="1"/>
          </p:cNvSpPr>
          <p:nvPr/>
        </p:nvSpPr>
        <p:spPr bwMode="auto">
          <a:xfrm flipH="1">
            <a:off x="7315200" y="715962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4" name="Line 44"/>
          <p:cNvSpPr>
            <a:spLocks noChangeShapeType="1"/>
          </p:cNvSpPr>
          <p:nvPr/>
        </p:nvSpPr>
        <p:spPr bwMode="auto">
          <a:xfrm rot="10800000" flipH="1">
            <a:off x="-939800" y="-39688"/>
            <a:ext cx="0" cy="1828801"/>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5" name="Line 42"/>
          <p:cNvSpPr>
            <a:spLocks noChangeShapeType="1"/>
          </p:cNvSpPr>
          <p:nvPr/>
        </p:nvSpPr>
        <p:spPr bwMode="auto">
          <a:xfrm rot="16200000" flipH="1">
            <a:off x="-562769" y="1280319"/>
            <a:ext cx="0" cy="10175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6" name="Text Box 45"/>
          <p:cNvSpPr txBox="1">
            <a:spLocks noChangeArrowheads="1"/>
          </p:cNvSpPr>
          <p:nvPr/>
        </p:nvSpPr>
        <p:spPr bwMode="auto">
          <a:xfrm rot="16200000">
            <a:off x="-1493838" y="904875"/>
            <a:ext cx="803275" cy="244475"/>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50mm</a:t>
            </a:r>
          </a:p>
        </p:txBody>
      </p:sp>
      <p:sp>
        <p:nvSpPr>
          <p:cNvPr id="47" name="Text Box 29"/>
          <p:cNvSpPr txBox="1">
            <a:spLocks noChangeArrowheads="1"/>
          </p:cNvSpPr>
          <p:nvPr/>
        </p:nvSpPr>
        <p:spPr bwMode="auto">
          <a:xfrm>
            <a:off x="-1857375" y="1857375"/>
            <a:ext cx="1243012"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8" name="Text Box 29"/>
          <p:cNvSpPr txBox="1">
            <a:spLocks noChangeArrowheads="1"/>
          </p:cNvSpPr>
          <p:nvPr/>
        </p:nvSpPr>
        <p:spPr bwMode="auto">
          <a:xfrm>
            <a:off x="-1857375" y="5286375"/>
            <a:ext cx="1243012"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9" name="Text Box 47"/>
          <p:cNvSpPr txBox="1">
            <a:spLocks noChangeArrowheads="1"/>
          </p:cNvSpPr>
          <p:nvPr/>
        </p:nvSpPr>
        <p:spPr bwMode="auto">
          <a:xfrm rot="16200000">
            <a:off x="-1388269" y="62460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30mm</a:t>
            </a:r>
            <a:endParaRPr lang="en-US" sz="1000" dirty="0">
              <a:solidFill>
                <a:schemeClr val="bg1"/>
              </a:solidFill>
              <a:latin typeface="+mn-lt"/>
              <a:cs typeface="+mn-cs"/>
            </a:endParaRPr>
          </a:p>
        </p:txBody>
      </p:sp>
      <p:sp>
        <p:nvSpPr>
          <p:cNvPr id="50" name="Text Box 52"/>
          <p:cNvSpPr txBox="1">
            <a:spLocks noChangeArrowheads="1"/>
          </p:cNvSpPr>
          <p:nvPr/>
        </p:nvSpPr>
        <p:spPr bwMode="auto">
          <a:xfrm rot="16200000">
            <a:off x="-1976437" y="3721100"/>
            <a:ext cx="3352800" cy="244475"/>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Maximum height of any graphic/image with text</a:t>
            </a:r>
          </a:p>
        </p:txBody>
      </p:sp>
      <p:sp>
        <p:nvSpPr>
          <p:cNvPr id="51" name="Line 79"/>
          <p:cNvSpPr>
            <a:spLocks noChangeShapeType="1"/>
          </p:cNvSpPr>
          <p:nvPr/>
        </p:nvSpPr>
        <p:spPr bwMode="auto">
          <a:xfrm rot="10800000" flipH="1">
            <a:off x="-571500" y="1789113"/>
            <a:ext cx="20637" cy="39624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2" name="Text Box 80"/>
          <p:cNvSpPr txBox="1">
            <a:spLocks noChangeArrowheads="1"/>
          </p:cNvSpPr>
          <p:nvPr/>
        </p:nvSpPr>
        <p:spPr bwMode="auto">
          <a:xfrm>
            <a:off x="-3071813" y="4286250"/>
            <a:ext cx="1828800" cy="554038"/>
          </a:xfrm>
          <a:prstGeom prst="rect">
            <a:avLst/>
          </a:prstGeom>
          <a:noFill/>
          <a:ln w="9525">
            <a:noFill/>
            <a:miter lim="800000"/>
            <a:headEnd/>
            <a:tailEnd/>
          </a:ln>
        </p:spPr>
        <p:txBody>
          <a:bodyPr>
            <a:spAutoFit/>
          </a:bodyPr>
          <a:lstStyle/>
          <a:p>
            <a:pPr fontAlgn="auto">
              <a:spcBef>
                <a:spcPts val="0"/>
              </a:spcBef>
              <a:spcAft>
                <a:spcPts val="0"/>
              </a:spcAft>
              <a:defRPr/>
            </a:pPr>
            <a:r>
              <a:rPr lang="en-GB" sz="1000" dirty="0">
                <a:solidFill>
                  <a:schemeClr val="bg1"/>
                </a:solidFill>
                <a:latin typeface="Verdana" pitchFamily="34" charset="0"/>
                <a:cs typeface="+mn-cs"/>
              </a:rPr>
              <a:t>Images should not be used on the title slides.</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53" name="Line 46"/>
          <p:cNvSpPr>
            <a:spLocks noChangeShapeType="1"/>
          </p:cNvSpPr>
          <p:nvPr/>
        </p:nvSpPr>
        <p:spPr bwMode="auto">
          <a:xfrm rot="16200000" flipH="1">
            <a:off x="-464344" y="5631656"/>
            <a:ext cx="0" cy="9286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4" name="Text Box 47"/>
          <p:cNvSpPr txBox="1">
            <a:spLocks noChangeArrowheads="1"/>
          </p:cNvSpPr>
          <p:nvPr/>
        </p:nvSpPr>
        <p:spPr bwMode="auto">
          <a:xfrm rot="16200000">
            <a:off x="-1153319" y="630316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20mm</a:t>
            </a:r>
            <a:endParaRPr lang="en-US" sz="1000" dirty="0">
              <a:solidFill>
                <a:schemeClr val="bg1"/>
              </a:solidFill>
              <a:latin typeface="+mn-lt"/>
              <a:cs typeface="+mn-cs"/>
            </a:endParaRPr>
          </a:p>
        </p:txBody>
      </p:sp>
      <p:sp>
        <p:nvSpPr>
          <p:cNvPr id="55" name="Line 44"/>
          <p:cNvSpPr>
            <a:spLocks noChangeShapeType="1"/>
          </p:cNvSpPr>
          <p:nvPr/>
        </p:nvSpPr>
        <p:spPr bwMode="auto">
          <a:xfrm rot="10800000">
            <a:off x="-928688" y="6143625"/>
            <a:ext cx="0" cy="714375"/>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4"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8"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0"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2"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4"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6"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0"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6"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7"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8"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9"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6"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6"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8"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2"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4"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6"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7"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8"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9"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0"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1"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3"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4"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6"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7"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2"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6"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19"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1"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2"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8"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3"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7"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1"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3"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5"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9"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5"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6"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8"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userDrawn="1">
  <p:cSld name="2_Title and Content">
    <p:spTree>
      <p:nvGrpSpPr>
        <p:cNvPr id="1" name=""/>
        <p:cNvGrpSpPr/>
        <p:nvPr/>
      </p:nvGrpSpPr>
      <p:grpSpPr>
        <a:xfrm>
          <a:off x="0" y="0"/>
          <a:ext cx="0" cy="0"/>
          <a:chOff x="0" y="0"/>
          <a:chExt cx="0" cy="0"/>
        </a:xfrm>
      </p:grpSpPr>
      <p:sp>
        <p:nvSpPr>
          <p:cNvPr id="8"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3"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1"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a:solidFill>
                  <a:schemeClr val="bg1"/>
                </a:solidFill>
                <a:latin typeface="Verdana" pitchFamily="34" charset="0"/>
                <a:cs typeface="+mn-cs"/>
              </a:rPr>
              <a:t>EDITING NOTES</a:t>
            </a: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p:txBody>
      </p:sp>
      <p:sp>
        <p:nvSpPr>
          <p:cNvPr id="23"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4"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5"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9"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a:solidFill>
                  <a:schemeClr val="bg1"/>
                </a:solidFill>
                <a:latin typeface="Verdana" pitchFamily="34" charset="0"/>
                <a:cs typeface="+mn-cs"/>
              </a:rPr>
              <a:t>GUIDE FONT SIZES</a:t>
            </a: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GENERAL SLIDE TITLE: 20pt</a:t>
            </a:r>
          </a:p>
          <a:p>
            <a:pPr fontAlgn="auto">
              <a:spcBef>
                <a:spcPts val="0"/>
              </a:spcBef>
              <a:spcAft>
                <a:spcPts val="0"/>
              </a:spcAft>
              <a:defRPr/>
            </a:pPr>
            <a:r>
              <a:rPr lang="en-GB" sz="1000">
                <a:solidFill>
                  <a:schemeClr val="bg1"/>
                </a:solidFill>
                <a:latin typeface="Verdana" pitchFamily="34" charset="0"/>
                <a:cs typeface="+mn-cs"/>
              </a:rPr>
              <a:t>(Optional SLIDE SUB-TITLE: 18pt)</a:t>
            </a:r>
          </a:p>
          <a:p>
            <a:pPr fontAlgn="auto">
              <a:spcBef>
                <a:spcPts val="0"/>
              </a:spcBef>
              <a:spcAft>
                <a:spcPts val="0"/>
              </a:spcAft>
              <a:defRPr/>
            </a:pPr>
            <a:r>
              <a:rPr lang="en-GB" sz="1000">
                <a:solidFill>
                  <a:schemeClr val="bg1"/>
                </a:solidFill>
                <a:latin typeface="Verdana" pitchFamily="34" charset="0"/>
                <a:cs typeface="+mn-cs"/>
              </a:rPr>
              <a:t>1ST LEVEL BULLET: 14pt</a:t>
            </a:r>
          </a:p>
          <a:p>
            <a:pPr fontAlgn="auto">
              <a:spcBef>
                <a:spcPts val="0"/>
              </a:spcBef>
              <a:spcAft>
                <a:spcPts val="0"/>
              </a:spcAft>
              <a:defRPr/>
            </a:pPr>
            <a:r>
              <a:rPr lang="en-GB" sz="1000">
                <a:solidFill>
                  <a:schemeClr val="bg1"/>
                </a:solidFill>
                <a:latin typeface="Verdana" pitchFamily="34" charset="0"/>
                <a:cs typeface="+mn-cs"/>
              </a:rPr>
              <a:t>SUB-BULLETS: 12pt</a:t>
            </a:r>
          </a:p>
          <a:p>
            <a:pPr fontAlgn="auto">
              <a:spcBef>
                <a:spcPts val="0"/>
              </a:spcBef>
              <a:spcAft>
                <a:spcPts val="0"/>
              </a:spcAft>
              <a:defRPr/>
            </a:pPr>
            <a:r>
              <a:rPr lang="en-GB" sz="1000">
                <a:solidFill>
                  <a:schemeClr val="bg1"/>
                </a:solidFill>
                <a:latin typeface="Verdana" pitchFamily="34" charset="0"/>
                <a:cs typeface="+mn-cs"/>
              </a:rPr>
              <a:t>BODY COPY/TEXT BOX: 18pt</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PRESENTATION SLIDE TITLE: 28pt</a:t>
            </a:r>
          </a:p>
          <a:p>
            <a:pPr fontAlgn="auto">
              <a:spcBef>
                <a:spcPts val="0"/>
              </a:spcBef>
              <a:spcAft>
                <a:spcPts val="0"/>
              </a:spcAft>
              <a:defRPr/>
            </a:pPr>
            <a:r>
              <a:rPr lang="en-GB" sz="1000">
                <a:solidFill>
                  <a:schemeClr val="bg1"/>
                </a:solidFill>
                <a:latin typeface="Verdana" pitchFamily="34" charset="0"/>
                <a:cs typeface="+mn-cs"/>
              </a:rPr>
              <a:t>PRESENTATION SLIDE SUB-TITLE: 22pt</a:t>
            </a:r>
          </a:p>
          <a:p>
            <a:pPr fontAlgn="auto">
              <a:spcBef>
                <a:spcPts val="0"/>
              </a:spcBef>
              <a:spcAft>
                <a:spcPts val="0"/>
              </a:spcAft>
              <a:defRPr/>
            </a:pPr>
            <a:r>
              <a:rPr lang="en-GB" sz="1000">
                <a:solidFill>
                  <a:schemeClr val="bg1"/>
                </a:solidFill>
                <a:latin typeface="Verdana" pitchFamily="34" charset="0"/>
                <a:cs typeface="+mn-cs"/>
              </a:rPr>
              <a:t>PRESENTATION SLIDE NAME: 18pt</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PAGE NUMBER, DATE, FOOTER: 8pt</a:t>
            </a: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endParaRPr lang="en-GB" sz="1000">
              <a:solidFill>
                <a:schemeClr val="bg1"/>
              </a:solidFill>
              <a:latin typeface="Verdana" pitchFamily="34" charset="0"/>
              <a:cs typeface="+mn-cs"/>
            </a:endParaRPr>
          </a:p>
          <a:p>
            <a:pPr fontAlgn="auto">
              <a:spcBef>
                <a:spcPts val="0"/>
              </a:spcBef>
              <a:spcAft>
                <a:spcPts val="0"/>
              </a:spcAft>
              <a:defRPr/>
            </a:pPr>
            <a:r>
              <a:rPr lang="en-GB" sz="1000">
                <a:solidFill>
                  <a:schemeClr val="bg1"/>
                </a:solidFill>
                <a:latin typeface="Verdana" pitchFamily="34" charset="0"/>
                <a:cs typeface="+mn-cs"/>
              </a:rPr>
              <a:t>ALL FONT TYPEFACE TO BE IN VERDANA</a:t>
            </a:r>
          </a:p>
        </p:txBody>
      </p:sp>
      <p:sp>
        <p:nvSpPr>
          <p:cNvPr id="35"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6"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Verdana" pitchFamily="34" charset="0"/>
                <a:cs typeface="+mn-cs"/>
              </a:rPr>
              <a:t>Limit for content</a:t>
            </a:r>
          </a:p>
          <a:p>
            <a:pPr fontAlgn="auto">
              <a:spcBef>
                <a:spcPts val="0"/>
              </a:spcBef>
              <a:spcAft>
                <a:spcPts val="0"/>
              </a:spcAft>
              <a:defRPr/>
            </a:pPr>
            <a:r>
              <a:rPr lang="en-GB" sz="1000">
                <a:solidFill>
                  <a:schemeClr val="bg1"/>
                </a:solidFill>
                <a:latin typeface="Verdana" pitchFamily="34" charset="0"/>
                <a:cs typeface="+mn-cs"/>
              </a:rPr>
              <a:t>Do not exceed</a:t>
            </a:r>
          </a:p>
        </p:txBody>
      </p:sp>
      <p:sp>
        <p:nvSpPr>
          <p:cNvPr id="39" name="Line 42"/>
          <p:cNvSpPr>
            <a:spLocks noChangeShapeType="1"/>
          </p:cNvSpPr>
          <p:nvPr/>
        </p:nvSpPr>
        <p:spPr bwMode="auto">
          <a:xfrm rot="16200000" flipH="1">
            <a:off x="-228600" y="914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Verdana" pitchFamily="34" charset="0"/>
                <a:cs typeface="+mn-cs"/>
              </a:rPr>
              <a:t>Limit for title</a:t>
            </a:r>
          </a:p>
          <a:p>
            <a:pPr fontAlgn="auto">
              <a:spcBef>
                <a:spcPts val="0"/>
              </a:spcBef>
              <a:spcAft>
                <a:spcPts val="0"/>
              </a:spcAft>
              <a:defRPr/>
            </a:pPr>
            <a:r>
              <a:rPr lang="en-GB" sz="1000">
                <a:solidFill>
                  <a:schemeClr val="bg1"/>
                </a:solidFill>
                <a:latin typeface="Verdana" pitchFamily="34" charset="0"/>
                <a:cs typeface="+mn-cs"/>
              </a:rPr>
              <a:t>Do not exceed</a:t>
            </a:r>
          </a:p>
        </p:txBody>
      </p:sp>
      <p:sp>
        <p:nvSpPr>
          <p:cNvPr id="41" name="Line 44"/>
          <p:cNvSpPr>
            <a:spLocks noChangeShapeType="1"/>
          </p:cNvSpPr>
          <p:nvPr/>
        </p:nvSpPr>
        <p:spPr bwMode="auto">
          <a:xfrm rot="10800000" flipH="1">
            <a:off x="-500063" y="428625"/>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46"/>
          <p:cNvSpPr>
            <a:spLocks noChangeShapeType="1"/>
          </p:cNvSpPr>
          <p:nvPr/>
        </p:nvSpPr>
        <p:spPr bwMode="auto">
          <a:xfrm rot="16200000" flipH="1">
            <a:off x="-250031" y="821531"/>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3" name="Text Box 47"/>
          <p:cNvSpPr txBox="1">
            <a:spLocks noChangeArrowheads="1"/>
          </p:cNvSpPr>
          <p:nvPr/>
        </p:nvSpPr>
        <p:spPr bwMode="auto">
          <a:xfrm rot="16200000">
            <a:off x="-604838" y="604838"/>
            <a:ext cx="598488" cy="246062"/>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20mm</a:t>
            </a:r>
            <a:endParaRPr lang="en-US" sz="1000">
              <a:solidFill>
                <a:schemeClr val="bg1"/>
              </a:solidFill>
              <a:latin typeface="+mn-lt"/>
              <a:cs typeface="+mn-cs"/>
            </a:endParaRPr>
          </a:p>
        </p:txBody>
      </p:sp>
      <p:sp>
        <p:nvSpPr>
          <p:cNvPr id="44" name="Text Box 29"/>
          <p:cNvSpPr txBox="1">
            <a:spLocks noChangeArrowheads="1"/>
          </p:cNvSpPr>
          <p:nvPr/>
        </p:nvSpPr>
        <p:spPr bwMode="auto">
          <a:xfrm>
            <a:off x="-1357313" y="6000750"/>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Verdana" pitchFamily="34" charset="0"/>
                <a:cs typeface="+mn-cs"/>
              </a:rPr>
              <a:t>Limit for content</a:t>
            </a:r>
          </a:p>
          <a:p>
            <a:pPr fontAlgn="auto">
              <a:spcBef>
                <a:spcPts val="0"/>
              </a:spcBef>
              <a:spcAft>
                <a:spcPts val="0"/>
              </a:spcAft>
              <a:defRPr/>
            </a:pPr>
            <a:r>
              <a:rPr lang="en-GB" sz="1000">
                <a:solidFill>
                  <a:schemeClr val="bg1"/>
                </a:solidFill>
                <a:latin typeface="Verdana" pitchFamily="34" charset="0"/>
                <a:cs typeface="+mn-cs"/>
              </a:rPr>
              <a:t>Do not exceed</a:t>
            </a:r>
          </a:p>
        </p:txBody>
      </p:sp>
    </p:spTree>
    <p:extLst>
      <p:ext uri="{BB962C8B-B14F-4D97-AF65-F5344CB8AC3E}">
        <p14:creationId xmlns:p14="http://schemas.microsoft.com/office/powerpoint/2010/main" val="3008227955"/>
      </p:ext>
    </p:extLst>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9"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0"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2"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8"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extLst>
      <p:ext uri="{BB962C8B-B14F-4D97-AF65-F5344CB8AC3E}">
        <p14:creationId xmlns:p14="http://schemas.microsoft.com/office/powerpoint/2010/main" val="3362898002"/>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65325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19_Title Only">
    <p:spTree>
      <p:nvGrpSpPr>
        <p:cNvPr id="1" name=""/>
        <p:cNvGrpSpPr/>
        <p:nvPr/>
      </p:nvGrpSpPr>
      <p:grpSpPr>
        <a:xfrm>
          <a:off x="0" y="0"/>
          <a:ext cx="0" cy="0"/>
          <a:chOff x="0" y="0"/>
          <a:chExt cx="0" cy="0"/>
        </a:xfrm>
      </p:grpSpPr>
      <p:sp>
        <p:nvSpPr>
          <p:cNvPr id="4"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 name="Text Box 47"/>
          <p:cNvSpPr txBox="1">
            <a:spLocks noChangeArrowheads="1"/>
          </p:cNvSpPr>
          <p:nvPr/>
        </p:nvSpPr>
        <p:spPr bwMode="auto">
          <a:xfrm rot="16200000">
            <a:off x="9106694" y="62079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6"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7"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2"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061200" y="7102475"/>
            <a:ext cx="939800" cy="365125"/>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6"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19"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1"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2"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8"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
        <p:nvSpPr>
          <p:cNvPr id="2" name="Title 1"/>
          <p:cNvSpPr>
            <a:spLocks noGrp="1"/>
          </p:cNvSpPr>
          <p:nvPr>
            <p:ph type="title"/>
          </p:nvPr>
        </p:nvSpPr>
        <p:spPr>
          <a:xfrm>
            <a:off x="360363" y="360363"/>
            <a:ext cx="8423275" cy="925512"/>
          </a:xfrm>
          <a:prstGeom prst="rect">
            <a:avLst/>
          </a:prstGeom>
        </p:spPr>
        <p:txBody>
          <a:bodyPr/>
          <a:lstStyle>
            <a:lvl1pPr>
              <a:defRPr sz="3200">
                <a:solidFill>
                  <a:schemeClr val="tx1"/>
                </a:solidFill>
                <a:latin typeface="Arial" panose="020B0604020202020204" pitchFamily="34" charset="0"/>
                <a:cs typeface="Arial" panose="020B0604020202020204" pitchFamily="34" charset="0"/>
              </a:defRPr>
            </a:lvl1pPr>
          </a:lstStyle>
          <a:p>
            <a:r>
              <a:rPr lang="en-US" dirty="0" smtClean="0"/>
              <a:t>Click to edit Master title style</a:t>
            </a:r>
            <a:endParaRPr lang="en-GB" dirty="0"/>
          </a:p>
        </p:txBody>
      </p:sp>
      <p:sp>
        <p:nvSpPr>
          <p:cNvPr id="41" name="Date Placeholder 2"/>
          <p:cNvSpPr>
            <a:spLocks noGrp="1"/>
          </p:cNvSpPr>
          <p:nvPr>
            <p:ph type="dt" sz="half" idx="10"/>
          </p:nvPr>
        </p:nvSpPr>
        <p:spPr>
          <a:xfrm>
            <a:off x="1000125" y="6276975"/>
            <a:ext cx="1071563" cy="223838"/>
          </a:xfrm>
          <a:prstGeom prst="rect">
            <a:avLst/>
          </a:prstGeom>
        </p:spPr>
        <p:txBody>
          <a:bodyPr/>
          <a:lstStyle>
            <a:lvl1pPr>
              <a:defRPr/>
            </a:lvl1pPr>
          </a:lstStyle>
          <a:p>
            <a:pPr>
              <a:defRPr/>
            </a:pPr>
            <a:fld id="{1A1FF515-F4EB-41A7-AF02-A0DAEED5E89E}" type="datetimeFigureOut">
              <a:rPr lang="en-US"/>
              <a:pPr>
                <a:defRPr/>
              </a:pPr>
              <a:t>5/3/2018</a:t>
            </a:fld>
            <a:endParaRPr lang="en-GB"/>
          </a:p>
        </p:txBody>
      </p:sp>
      <p:sp>
        <p:nvSpPr>
          <p:cNvPr id="42" name="Footer Placeholder 3"/>
          <p:cNvSpPr>
            <a:spLocks noGrp="1"/>
          </p:cNvSpPr>
          <p:nvPr>
            <p:ph type="ftr" sz="quarter" idx="11"/>
          </p:nvPr>
        </p:nvSpPr>
        <p:spPr>
          <a:xfrm>
            <a:off x="2071688" y="6276975"/>
            <a:ext cx="2786062" cy="223838"/>
          </a:xfrm>
          <a:prstGeom prst="rect">
            <a:avLst/>
          </a:prstGeom>
        </p:spPr>
        <p:txBody>
          <a:bodyPr/>
          <a:lstStyle>
            <a:lvl1pPr>
              <a:defRPr/>
            </a:lvl1pPr>
          </a:lstStyle>
          <a:p>
            <a:pPr>
              <a:defRPr/>
            </a:pPr>
            <a:endParaRPr lang="en-GB"/>
          </a:p>
        </p:txBody>
      </p:sp>
      <p:sp>
        <p:nvSpPr>
          <p:cNvPr id="43" name="Slide Number Placeholder 4"/>
          <p:cNvSpPr>
            <a:spLocks noGrp="1"/>
          </p:cNvSpPr>
          <p:nvPr>
            <p:ph type="sldNum" sz="quarter" idx="12"/>
          </p:nvPr>
        </p:nvSpPr>
        <p:spPr>
          <a:xfrm>
            <a:off x="357188" y="6278563"/>
            <a:ext cx="571500" cy="222250"/>
          </a:xfrm>
          <a:prstGeom prst="rect">
            <a:avLst/>
          </a:prstGeom>
        </p:spPr>
        <p:txBody>
          <a:bodyPr/>
          <a:lstStyle>
            <a:lvl1pPr>
              <a:defRPr/>
            </a:lvl1pPr>
          </a:lstStyle>
          <a:p>
            <a:pPr>
              <a:defRPr/>
            </a:pPr>
            <a:fld id="{1FADD21D-624E-4F69-A84C-071A9630CC4A}" type="slidenum">
              <a:rPr lang="en-GB"/>
              <a:pPr>
                <a:defRPr/>
              </a:pPr>
              <a:t>‹#›</a:t>
            </a:fld>
            <a:endParaRPr lang="en-GB"/>
          </a:p>
        </p:txBody>
      </p:sp>
    </p:spTree>
    <p:extLst>
      <p:ext uri="{BB962C8B-B14F-4D97-AF65-F5344CB8AC3E}">
        <p14:creationId xmlns:p14="http://schemas.microsoft.com/office/powerpoint/2010/main" val="3313842670"/>
      </p:ext>
    </p:extLst>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obj">
  <p:cSld name="Title and Content">
    <p:spTree>
      <p:nvGrpSpPr>
        <p:cNvPr id="1" name=""/>
        <p:cNvGrpSpPr/>
        <p:nvPr/>
      </p:nvGrpSpPr>
      <p:grpSpPr>
        <a:xfrm>
          <a:off x="0" y="0"/>
          <a:ext cx="0" cy="0"/>
          <a:chOff x="0" y="0"/>
          <a:chExt cx="0" cy="0"/>
        </a:xfrm>
      </p:grpSpPr>
      <p:sp>
        <p:nvSpPr>
          <p:cNvPr id="5"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6" name="Text Box 47"/>
          <p:cNvSpPr txBox="1">
            <a:spLocks noChangeArrowheads="1"/>
          </p:cNvSpPr>
          <p:nvPr/>
        </p:nvSpPr>
        <p:spPr bwMode="auto">
          <a:xfrm rot="16200000">
            <a:off x="9132496" y="6207046"/>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30mm</a:t>
            </a:r>
          </a:p>
        </p:txBody>
      </p:sp>
      <p:sp>
        <p:nvSpPr>
          <p:cNvPr id="7"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8"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9"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0"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1"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2"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a:t>
            </a:r>
          </a:p>
        </p:txBody>
      </p:sp>
      <p:sp>
        <p:nvSpPr>
          <p:cNvPr id="13"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4"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5"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6" name="Text Box 50"/>
          <p:cNvSpPr txBox="1">
            <a:spLocks noChangeArrowheads="1"/>
          </p:cNvSpPr>
          <p:nvPr/>
        </p:nvSpPr>
        <p:spPr bwMode="auto">
          <a:xfrm>
            <a:off x="7057253" y="7102475"/>
            <a:ext cx="947695" cy="369332"/>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a:t>
            </a:r>
          </a:p>
          <a:p>
            <a:pPr algn="ct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 logo safe area</a:t>
            </a:r>
          </a:p>
        </p:txBody>
      </p:sp>
      <p:sp>
        <p:nvSpPr>
          <p:cNvPr id="17"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8"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9"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 logo safe area</a:t>
            </a:r>
          </a:p>
        </p:txBody>
      </p:sp>
      <p:sp>
        <p:nvSpPr>
          <p:cNvPr id="20"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 logo safe area</a:t>
            </a:r>
          </a:p>
        </p:txBody>
      </p:sp>
      <p:sp>
        <p:nvSpPr>
          <p:cNvPr id="21"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a:solidFill>
                  <a:schemeClr val="bg1"/>
                </a:solidFill>
                <a:latin typeface="Arial" panose="020B0604020202020204" pitchFamily="34" charset="0"/>
                <a:cs typeface="Arial" panose="020B0604020202020204" pitchFamily="34" charset="0"/>
              </a:rPr>
              <a:t>EDITING NOTES</a:t>
            </a: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All copy must stay within the content limit guidelines.</a:t>
            </a: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Any image added to a slide with  text should be formatted to be in-keeping with the width guidelines. </a:t>
            </a: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A safe area of 10mm must be applied around the logo.</a:t>
            </a: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p:txBody>
      </p:sp>
      <p:sp>
        <p:nvSpPr>
          <p:cNvPr id="22"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3"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4" name="Text Box 50"/>
          <p:cNvSpPr txBox="1">
            <a:spLocks noChangeArrowheads="1"/>
          </p:cNvSpPr>
          <p:nvPr/>
        </p:nvSpPr>
        <p:spPr bwMode="auto">
          <a:xfrm>
            <a:off x="-77788" y="-533400"/>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25"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6"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7"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8" name="Text Box 50"/>
          <p:cNvSpPr txBox="1">
            <a:spLocks noChangeArrowheads="1"/>
          </p:cNvSpPr>
          <p:nvPr/>
        </p:nvSpPr>
        <p:spPr bwMode="auto">
          <a:xfrm>
            <a:off x="-896938" y="6032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29"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0" name="Text Box 50"/>
          <p:cNvSpPr txBox="1">
            <a:spLocks noChangeArrowheads="1"/>
          </p:cNvSpPr>
          <p:nvPr/>
        </p:nvSpPr>
        <p:spPr bwMode="auto">
          <a:xfrm>
            <a:off x="9296400" y="6032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1" name="Text Box 50"/>
          <p:cNvSpPr txBox="1">
            <a:spLocks noChangeArrowheads="1"/>
          </p:cNvSpPr>
          <p:nvPr/>
        </p:nvSpPr>
        <p:spPr bwMode="auto">
          <a:xfrm>
            <a:off x="8704263" y="-533400"/>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2"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3"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4"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a:solidFill>
                  <a:schemeClr val="bg1"/>
                </a:solidFill>
                <a:latin typeface="Arial" panose="020B0604020202020204" pitchFamily="34" charset="0"/>
                <a:cs typeface="Arial" panose="020B0604020202020204" pitchFamily="34" charset="0"/>
              </a:rPr>
              <a:t>GUIDE FONT SIZES</a:t>
            </a: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GENERAL SLIDE TITLE: 20pt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(Optional SLIDE SUB-TITLE: 18pt)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1ST LEVEL BULLET: 14pt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SUB-BULLETS: 12pt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BODY COPY/TEXT BOX: 18pt</a:t>
            </a: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PRESENTATION SLIDE TITLE: 28pt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PRESENTATION SLIDE SUB-TITLE: 22pt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PRESENTATION SLIDE NAME: 18pt</a:t>
            </a: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PAGE NUMBER, DATE, FOOTER: 8pt</a:t>
            </a: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ALL FONT TYPEFACE TO BE IN VERDANA</a:t>
            </a:r>
          </a:p>
        </p:txBody>
      </p:sp>
      <p:sp>
        <p:nvSpPr>
          <p:cNvPr id="35" name="Text Box 50"/>
          <p:cNvSpPr txBox="1">
            <a:spLocks noChangeArrowheads="1"/>
          </p:cNvSpPr>
          <p:nvPr/>
        </p:nvSpPr>
        <p:spPr bwMode="auto">
          <a:xfrm>
            <a:off x="-838200" y="653732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6" name="Text Box 29"/>
          <p:cNvSpPr txBox="1">
            <a:spLocks noChangeArrowheads="1"/>
          </p:cNvSpPr>
          <p:nvPr/>
        </p:nvSpPr>
        <p:spPr bwMode="auto">
          <a:xfrm>
            <a:off x="-1357313" y="1571625"/>
            <a:ext cx="1091966"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Limit for content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Do not exceed</a:t>
            </a:r>
          </a:p>
        </p:txBody>
      </p:sp>
      <p:sp>
        <p:nvSpPr>
          <p:cNvPr id="37" name="Line 53"/>
          <p:cNvSpPr>
            <a:spLocks noChangeShapeType="1"/>
          </p:cNvSpPr>
          <p:nvPr/>
        </p:nvSpPr>
        <p:spPr bwMode="auto">
          <a:xfrm flipH="1" flipV="1">
            <a:off x="395288" y="7459663"/>
            <a:ext cx="8367712" cy="7937"/>
          </a:xfrm>
          <a:prstGeom prst="line">
            <a:avLst/>
          </a:prstGeom>
          <a:noFill/>
          <a:ln w="6350">
            <a:solidFill>
              <a:schemeClr val="bg1"/>
            </a:solidFill>
            <a:prstDash val="dash"/>
            <a:round/>
            <a:headEnd/>
            <a:tailEnd/>
          </a:ln>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8" name="Text Box 54"/>
          <p:cNvSpPr txBox="1">
            <a:spLocks noChangeArrowheads="1"/>
          </p:cNvSpPr>
          <p:nvPr/>
        </p:nvSpPr>
        <p:spPr bwMode="auto">
          <a:xfrm>
            <a:off x="3748088" y="7010400"/>
            <a:ext cx="1412566"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b="1">
                <a:solidFill>
                  <a:schemeClr val="bg1"/>
                </a:solidFill>
                <a:latin typeface="Arial" panose="020B0604020202020204" pitchFamily="34" charset="0"/>
                <a:cs typeface="Arial" panose="020B0604020202020204" pitchFamily="34" charset="0"/>
              </a:rPr>
              <a:t>Overall content limit</a:t>
            </a:r>
          </a:p>
        </p:txBody>
      </p:sp>
      <p:sp>
        <p:nvSpPr>
          <p:cNvPr id="39" name="Line 42"/>
          <p:cNvSpPr>
            <a:spLocks noChangeShapeType="1"/>
          </p:cNvSpPr>
          <p:nvPr/>
        </p:nvSpPr>
        <p:spPr bwMode="auto">
          <a:xfrm rot="16200000" flipH="1">
            <a:off x="-228600" y="914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0" name="Text Box 29"/>
          <p:cNvSpPr txBox="1">
            <a:spLocks noChangeArrowheads="1"/>
          </p:cNvSpPr>
          <p:nvPr/>
        </p:nvSpPr>
        <p:spPr bwMode="auto">
          <a:xfrm>
            <a:off x="-1689100" y="714375"/>
            <a:ext cx="1005403"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Limit for title</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Do not exceed</a:t>
            </a:r>
          </a:p>
        </p:txBody>
      </p:sp>
      <p:sp>
        <p:nvSpPr>
          <p:cNvPr id="41" name="Line 44"/>
          <p:cNvSpPr>
            <a:spLocks noChangeShapeType="1"/>
          </p:cNvSpPr>
          <p:nvPr/>
        </p:nvSpPr>
        <p:spPr bwMode="auto">
          <a:xfrm rot="10800000" flipH="1">
            <a:off x="-500063" y="428625"/>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2" name="Line 46"/>
          <p:cNvSpPr>
            <a:spLocks noChangeShapeType="1"/>
          </p:cNvSpPr>
          <p:nvPr/>
        </p:nvSpPr>
        <p:spPr bwMode="auto">
          <a:xfrm rot="16200000" flipH="1">
            <a:off x="-250031" y="821531"/>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3" name="Text Box 47"/>
          <p:cNvSpPr txBox="1">
            <a:spLocks noChangeArrowheads="1"/>
          </p:cNvSpPr>
          <p:nvPr/>
        </p:nvSpPr>
        <p:spPr bwMode="auto">
          <a:xfrm rot="16200000">
            <a:off x="-575861" y="604759"/>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20mm</a:t>
            </a:r>
          </a:p>
        </p:txBody>
      </p:sp>
      <p:sp>
        <p:nvSpPr>
          <p:cNvPr id="44" name="Text Box 29"/>
          <p:cNvSpPr txBox="1">
            <a:spLocks noChangeArrowheads="1"/>
          </p:cNvSpPr>
          <p:nvPr/>
        </p:nvSpPr>
        <p:spPr bwMode="auto">
          <a:xfrm>
            <a:off x="-1357313" y="6000750"/>
            <a:ext cx="1091966"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Limit for content</a:t>
            </a:r>
          </a:p>
          <a:p>
            <a:pPr fontAlgn="auto">
              <a:spcBef>
                <a:spcPts val="0"/>
              </a:spcBef>
              <a:spcAft>
                <a:spcPts val="0"/>
              </a:spcAft>
              <a:defRPr/>
            </a:pPr>
            <a:r>
              <a:rPr lang="en-GB" sz="1000">
                <a:solidFill>
                  <a:schemeClr val="bg1"/>
                </a:solidFill>
                <a:latin typeface="Arial" panose="020B0604020202020204" pitchFamily="34" charset="0"/>
                <a:cs typeface="Arial" panose="020B0604020202020204" pitchFamily="34" charset="0"/>
              </a:rPr>
              <a:t>Do not exceed</a:t>
            </a:r>
          </a:p>
        </p:txBody>
      </p:sp>
      <p:sp>
        <p:nvSpPr>
          <p:cNvPr id="2" name="Title 1"/>
          <p:cNvSpPr>
            <a:spLocks noGrp="1"/>
          </p:cNvSpPr>
          <p:nvPr>
            <p:ph type="title"/>
          </p:nvPr>
        </p:nvSpPr>
        <p:spPr>
          <a:xfrm>
            <a:off x="360363" y="360363"/>
            <a:ext cx="8423275" cy="711183"/>
          </a:xfrm>
          <a:prstGeom prst="rect">
            <a:avLst/>
          </a:prstGeom>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GB" dirty="0"/>
          </a:p>
        </p:txBody>
      </p:sp>
      <p:sp>
        <p:nvSpPr>
          <p:cNvPr id="3" name="Content Placeholder 2"/>
          <p:cNvSpPr>
            <a:spLocks noGrp="1"/>
          </p:cNvSpPr>
          <p:nvPr>
            <p:ph idx="1"/>
          </p:nvPr>
        </p:nvSpPr>
        <p:spPr>
          <a:xfrm>
            <a:off x="360363" y="1142985"/>
            <a:ext cx="8423275" cy="5137166"/>
          </a:xfrm>
          <a:prstGeom prst="rect">
            <a:avLst/>
          </a:prstGeom>
        </p:spPr>
        <p:txBody>
          <a:bodyPr/>
          <a:lstStyle>
            <a:lvl1pPr marL="0" indent="-273050">
              <a:buFont typeface="Arial" pitchFamily="34" charset="0"/>
              <a:buNone/>
              <a:defRPr>
                <a:latin typeface="Arial" panose="020B0604020202020204" pitchFamily="34" charset="0"/>
                <a:cs typeface="Arial" panose="020B0604020202020204" pitchFamily="34" charset="0"/>
              </a:defRPr>
            </a:lvl1pPr>
            <a:lvl2pPr marL="719138" indent="-261938">
              <a:buClr>
                <a:srgbClr val="00BCFF"/>
              </a:buClr>
              <a:buFont typeface="Wingdings" pitchFamily="2" charset="2"/>
              <a:buChar char="§"/>
              <a:defRPr baseline="0">
                <a:solidFill>
                  <a:schemeClr val="tx1"/>
                </a:solidFill>
                <a:latin typeface="Arial" panose="020B0604020202020204" pitchFamily="34" charset="0"/>
                <a:cs typeface="Arial" panose="020B0604020202020204" pitchFamily="34" charset="0"/>
              </a:defRPr>
            </a:lvl2pPr>
            <a:lvl3pPr>
              <a:buClr>
                <a:srgbClr val="00BCFF"/>
              </a:buClr>
              <a:defRPr>
                <a:solidFill>
                  <a:schemeClr val="tx1"/>
                </a:solidFill>
                <a:latin typeface="Arial" panose="020B0604020202020204" pitchFamily="34" charset="0"/>
                <a:cs typeface="Arial" panose="020B0604020202020204" pitchFamily="34" charset="0"/>
              </a:defRPr>
            </a:lvl3pPr>
            <a:lvl4pPr>
              <a:buClr>
                <a:srgbClr val="00BCFF"/>
              </a:buClr>
              <a:defRPr>
                <a:solidFill>
                  <a:schemeClr val="tx1"/>
                </a:solidFill>
                <a:latin typeface="Arial" panose="020B0604020202020204" pitchFamily="34" charset="0"/>
                <a:cs typeface="Arial" panose="020B0604020202020204" pitchFamily="34" charset="0"/>
              </a:defRPr>
            </a:lvl4pPr>
            <a:lvl5pPr>
              <a:buClr>
                <a:srgbClr val="00BCFF"/>
              </a:buClr>
              <a:defRPr>
                <a:solidFill>
                  <a:schemeClr val="tx1"/>
                </a:solidFill>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5" name="Date Placeholder 3"/>
          <p:cNvSpPr>
            <a:spLocks noGrp="1"/>
          </p:cNvSpPr>
          <p:nvPr>
            <p:ph type="dt" sz="half" idx="10"/>
          </p:nvPr>
        </p:nvSpPr>
        <p:spPr>
          <a:xfrm>
            <a:off x="1000125" y="6276975"/>
            <a:ext cx="1071563" cy="223838"/>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fld id="{BC418067-6FC9-4A1E-A82D-64DEB6A222E5}" type="datetime1">
              <a:rPr lang="en-US" smtClean="0"/>
              <a:pPr>
                <a:defRPr/>
              </a:pPr>
              <a:t>5/3/2018</a:t>
            </a:fld>
            <a:endParaRPr lang="en-GB"/>
          </a:p>
        </p:txBody>
      </p:sp>
      <p:sp>
        <p:nvSpPr>
          <p:cNvPr id="46" name="Footer Placeholder 4"/>
          <p:cNvSpPr>
            <a:spLocks noGrp="1"/>
          </p:cNvSpPr>
          <p:nvPr>
            <p:ph type="ftr" sz="quarter" idx="11"/>
          </p:nvPr>
        </p:nvSpPr>
        <p:spPr>
          <a:xfrm>
            <a:off x="2071688" y="6276975"/>
            <a:ext cx="2786062" cy="223838"/>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endParaRPr lang="en-GB"/>
          </a:p>
        </p:txBody>
      </p:sp>
      <p:sp>
        <p:nvSpPr>
          <p:cNvPr id="47" name="Slide Number Placeholder 5"/>
          <p:cNvSpPr>
            <a:spLocks noGrp="1"/>
          </p:cNvSpPr>
          <p:nvPr>
            <p:ph type="sldNum" sz="quarter" idx="12"/>
          </p:nvPr>
        </p:nvSpPr>
        <p:spPr>
          <a:xfrm>
            <a:off x="357188" y="6278563"/>
            <a:ext cx="571500" cy="222250"/>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fld id="{B3600AE6-4B78-4D6B-B8E8-BF18A7ABE0F8}" type="slidenum">
              <a:rPr lang="en-GB" smtClean="0"/>
              <a:pPr>
                <a:defRPr/>
              </a:pPr>
              <a:t>‹#›</a:t>
            </a:fld>
            <a:endParaRPr lang="en-GB"/>
          </a:p>
        </p:txBody>
      </p:sp>
    </p:spTree>
    <p:extLst>
      <p:ext uri="{BB962C8B-B14F-4D97-AF65-F5344CB8AC3E}">
        <p14:creationId xmlns:p14="http://schemas.microsoft.com/office/powerpoint/2010/main" val="4173228626"/>
      </p:ext>
    </p:extLst>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Arial" panose="020B0604020202020204" pitchFamily="34" charset="0"/>
                <a:cs typeface="Arial" panose="020B0604020202020204" pitchFamily="34" charset="0"/>
              </a:defRPr>
            </a:lvl1pPr>
          </a:lstStyle>
          <a:p>
            <a:fld id="{F5192009-84AB-4A99-8A8E-906BC75F2480}" type="datetimeFigureOut">
              <a:rPr lang="en-GB" smtClean="0"/>
              <a:pPr/>
              <a:t>03/05/2018</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panose="020B0604020202020204" pitchFamily="34" charset="0"/>
                <a:cs typeface="Arial" panose="020B0604020202020204" pitchFamily="34" charset="0"/>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atin typeface="Arial" panose="020B0604020202020204" pitchFamily="34" charset="0"/>
                <a:cs typeface="Arial" panose="020B0604020202020204" pitchFamily="34" charset="0"/>
              </a:defRPr>
            </a:lvl1pPr>
          </a:lstStyle>
          <a:p>
            <a:fld id="{4A7FB667-9B7E-468E-BB87-65730E40CFD8}" type="slidenum">
              <a:rPr lang="en-GB" smtClean="0"/>
              <a:pPr/>
              <a:t>‹#›</a:t>
            </a:fld>
            <a:endParaRPr lang="en-GB"/>
          </a:p>
        </p:txBody>
      </p:sp>
      <p:pic>
        <p:nvPicPr>
          <p:cNvPr id="9"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64558" y="6200806"/>
            <a:ext cx="2193103" cy="575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030319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7"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a:t>
            </a:r>
            <a:r>
              <a:rPr lang="en-GB" sz="1000" dirty="0" smtClean="0">
                <a:solidFill>
                  <a:schemeClr val="bg1"/>
                </a:solidFill>
                <a:latin typeface="Verdana" pitchFamily="34" charset="0"/>
                <a:cs typeface="+mn-cs"/>
              </a:rPr>
              <a:t>with text </a:t>
            </a:r>
            <a:r>
              <a:rPr lang="en-GB" sz="1000" dirty="0">
                <a:solidFill>
                  <a:schemeClr val="bg1"/>
                </a:solidFill>
                <a:latin typeface="Verdana" pitchFamily="34" charset="0"/>
                <a:cs typeface="+mn-cs"/>
              </a:rPr>
              <a:t>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2"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extLst>
      <p:ext uri="{BB962C8B-B14F-4D97-AF65-F5344CB8AC3E}">
        <p14:creationId xmlns:p14="http://schemas.microsoft.com/office/powerpoint/2010/main" val="249569217"/>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9"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2"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4"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42"/>
          <p:cNvSpPr>
            <a:spLocks noChangeShapeType="1"/>
          </p:cNvSpPr>
          <p:nvPr/>
        </p:nvSpPr>
        <p:spPr bwMode="auto">
          <a:xfrm rot="16200000" flipH="1">
            <a:off x="-177799" y="-184751"/>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7"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0"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1"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4"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6"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7"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40" name="Line 44"/>
          <p:cNvSpPr>
            <a:spLocks noChangeShapeType="1"/>
          </p:cNvSpPr>
          <p:nvPr/>
        </p:nvSpPr>
        <p:spPr bwMode="auto">
          <a:xfrm rot="10800000" flipH="1">
            <a:off x="-1000125" y="5791200"/>
            <a:ext cx="0" cy="10668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1" name="Line 46"/>
          <p:cNvSpPr>
            <a:spLocks noChangeShapeType="1"/>
          </p:cNvSpPr>
          <p:nvPr/>
        </p:nvSpPr>
        <p:spPr bwMode="auto">
          <a:xfrm rot="16200000" flipH="1">
            <a:off x="-500062" y="5286375"/>
            <a:ext cx="0" cy="1000125"/>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2" name="Line 34"/>
          <p:cNvSpPr>
            <a:spLocks noChangeShapeType="1"/>
          </p:cNvSpPr>
          <p:nvPr/>
        </p:nvSpPr>
        <p:spPr bwMode="auto">
          <a:xfrm flipH="1">
            <a:off x="7315200" y="715962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4" name="Line 44"/>
          <p:cNvSpPr>
            <a:spLocks noChangeShapeType="1"/>
          </p:cNvSpPr>
          <p:nvPr/>
        </p:nvSpPr>
        <p:spPr bwMode="auto">
          <a:xfrm rot="10800000" flipH="1">
            <a:off x="-939800" y="-39688"/>
            <a:ext cx="0" cy="1828801"/>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5" name="Line 42"/>
          <p:cNvSpPr>
            <a:spLocks noChangeShapeType="1"/>
          </p:cNvSpPr>
          <p:nvPr/>
        </p:nvSpPr>
        <p:spPr bwMode="auto">
          <a:xfrm rot="16200000" flipH="1">
            <a:off x="-562769" y="1280319"/>
            <a:ext cx="0" cy="10175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6" name="Text Box 45"/>
          <p:cNvSpPr txBox="1">
            <a:spLocks noChangeArrowheads="1"/>
          </p:cNvSpPr>
          <p:nvPr/>
        </p:nvSpPr>
        <p:spPr bwMode="auto">
          <a:xfrm rot="16200000">
            <a:off x="-1493838" y="904875"/>
            <a:ext cx="803275" cy="244475"/>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50mm</a:t>
            </a:r>
          </a:p>
        </p:txBody>
      </p:sp>
      <p:sp>
        <p:nvSpPr>
          <p:cNvPr id="47" name="Text Box 29"/>
          <p:cNvSpPr txBox="1">
            <a:spLocks noChangeArrowheads="1"/>
          </p:cNvSpPr>
          <p:nvPr/>
        </p:nvSpPr>
        <p:spPr bwMode="auto">
          <a:xfrm>
            <a:off x="-1857375" y="1857375"/>
            <a:ext cx="1243012"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8" name="Text Box 29"/>
          <p:cNvSpPr txBox="1">
            <a:spLocks noChangeArrowheads="1"/>
          </p:cNvSpPr>
          <p:nvPr/>
        </p:nvSpPr>
        <p:spPr bwMode="auto">
          <a:xfrm>
            <a:off x="-1857375" y="5286375"/>
            <a:ext cx="1243012"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49" name="Text Box 47"/>
          <p:cNvSpPr txBox="1">
            <a:spLocks noChangeArrowheads="1"/>
          </p:cNvSpPr>
          <p:nvPr/>
        </p:nvSpPr>
        <p:spPr bwMode="auto">
          <a:xfrm rot="16200000">
            <a:off x="-1388269" y="624601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30mm</a:t>
            </a:r>
            <a:endParaRPr lang="en-US" sz="1000" dirty="0">
              <a:solidFill>
                <a:schemeClr val="bg1"/>
              </a:solidFill>
              <a:latin typeface="+mn-lt"/>
              <a:cs typeface="+mn-cs"/>
            </a:endParaRPr>
          </a:p>
        </p:txBody>
      </p:sp>
      <p:sp>
        <p:nvSpPr>
          <p:cNvPr id="50" name="Text Box 52"/>
          <p:cNvSpPr txBox="1">
            <a:spLocks noChangeArrowheads="1"/>
          </p:cNvSpPr>
          <p:nvPr/>
        </p:nvSpPr>
        <p:spPr bwMode="auto">
          <a:xfrm rot="16200000">
            <a:off x="-1976437" y="3721100"/>
            <a:ext cx="3352800" cy="244475"/>
          </a:xfrm>
          <a:prstGeom prst="rect">
            <a:avLst/>
          </a:prstGeom>
          <a:noFill/>
          <a:ln w="9525">
            <a:noFill/>
            <a:miter lim="800000"/>
            <a:headEnd/>
            <a:tailEnd/>
          </a:ln>
        </p:spPr>
        <p:txBody>
          <a:bodyPr>
            <a:spAutoFit/>
          </a:bodyPr>
          <a:lstStyle/>
          <a:p>
            <a:pPr fontAlgn="auto">
              <a:spcBef>
                <a:spcPts val="0"/>
              </a:spcBef>
              <a:spcAft>
                <a:spcPts val="0"/>
              </a:spcAft>
              <a:defRPr/>
            </a:pPr>
            <a:r>
              <a:rPr lang="en-US" sz="1000" dirty="0">
                <a:solidFill>
                  <a:schemeClr val="bg1"/>
                </a:solidFill>
                <a:latin typeface="Verdana" pitchFamily="34" charset="0"/>
                <a:cs typeface="+mn-cs"/>
              </a:rPr>
              <a:t>Maximum height of any graphic/image with text</a:t>
            </a:r>
          </a:p>
        </p:txBody>
      </p:sp>
      <p:sp>
        <p:nvSpPr>
          <p:cNvPr id="51" name="Line 79"/>
          <p:cNvSpPr>
            <a:spLocks noChangeShapeType="1"/>
          </p:cNvSpPr>
          <p:nvPr/>
        </p:nvSpPr>
        <p:spPr bwMode="auto">
          <a:xfrm rot="10800000" flipH="1">
            <a:off x="-571500" y="1789113"/>
            <a:ext cx="20637" cy="396240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2" name="Text Box 80"/>
          <p:cNvSpPr txBox="1">
            <a:spLocks noChangeArrowheads="1"/>
          </p:cNvSpPr>
          <p:nvPr/>
        </p:nvSpPr>
        <p:spPr bwMode="auto">
          <a:xfrm>
            <a:off x="-3071813" y="4286250"/>
            <a:ext cx="1828800" cy="554038"/>
          </a:xfrm>
          <a:prstGeom prst="rect">
            <a:avLst/>
          </a:prstGeom>
          <a:noFill/>
          <a:ln w="9525">
            <a:noFill/>
            <a:miter lim="800000"/>
            <a:headEnd/>
            <a:tailEnd/>
          </a:ln>
        </p:spPr>
        <p:txBody>
          <a:bodyPr>
            <a:spAutoFit/>
          </a:bodyPr>
          <a:lstStyle/>
          <a:p>
            <a:pPr fontAlgn="auto">
              <a:spcBef>
                <a:spcPts val="0"/>
              </a:spcBef>
              <a:spcAft>
                <a:spcPts val="0"/>
              </a:spcAft>
              <a:defRPr/>
            </a:pPr>
            <a:r>
              <a:rPr lang="en-GB" sz="1000" dirty="0">
                <a:solidFill>
                  <a:schemeClr val="bg1"/>
                </a:solidFill>
                <a:latin typeface="Verdana" pitchFamily="34" charset="0"/>
                <a:cs typeface="+mn-cs"/>
              </a:rPr>
              <a:t>Images should not be used on the title slides.</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53" name="Line 46"/>
          <p:cNvSpPr>
            <a:spLocks noChangeShapeType="1"/>
          </p:cNvSpPr>
          <p:nvPr/>
        </p:nvSpPr>
        <p:spPr bwMode="auto">
          <a:xfrm rot="16200000" flipH="1">
            <a:off x="-464344" y="5631656"/>
            <a:ext cx="0" cy="928688"/>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4" name="Text Box 47"/>
          <p:cNvSpPr txBox="1">
            <a:spLocks noChangeArrowheads="1"/>
          </p:cNvSpPr>
          <p:nvPr/>
        </p:nvSpPr>
        <p:spPr bwMode="auto">
          <a:xfrm rot="16200000">
            <a:off x="-1153319" y="6303169"/>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20mm</a:t>
            </a:r>
            <a:endParaRPr lang="en-US" sz="1000" dirty="0">
              <a:solidFill>
                <a:schemeClr val="bg1"/>
              </a:solidFill>
              <a:latin typeface="+mn-lt"/>
              <a:cs typeface="+mn-cs"/>
            </a:endParaRPr>
          </a:p>
        </p:txBody>
      </p:sp>
      <p:sp>
        <p:nvSpPr>
          <p:cNvPr id="55" name="Line 44"/>
          <p:cNvSpPr>
            <a:spLocks noChangeShapeType="1"/>
          </p:cNvSpPr>
          <p:nvPr/>
        </p:nvSpPr>
        <p:spPr bwMode="auto">
          <a:xfrm rot="10800000">
            <a:off x="-928688" y="6143625"/>
            <a:ext cx="0" cy="714375"/>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Tree>
    <p:extLst>
      <p:ext uri="{BB962C8B-B14F-4D97-AF65-F5344CB8AC3E}">
        <p14:creationId xmlns:p14="http://schemas.microsoft.com/office/powerpoint/2010/main" val="2873665351"/>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8"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9" name="Text Box 47"/>
          <p:cNvSpPr txBox="1">
            <a:spLocks noChangeArrowheads="1"/>
          </p:cNvSpPr>
          <p:nvPr/>
        </p:nvSpPr>
        <p:spPr bwMode="auto">
          <a:xfrm rot="16200000">
            <a:off x="9132496" y="6207046"/>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30mm</a:t>
            </a:r>
          </a:p>
        </p:txBody>
      </p:sp>
      <p:sp>
        <p:nvSpPr>
          <p:cNvPr id="10"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1"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2"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3"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4"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5"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a:t>
            </a:r>
          </a:p>
        </p:txBody>
      </p:sp>
      <p:sp>
        <p:nvSpPr>
          <p:cNvPr id="16"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7"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8"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9" name="Text Box 50"/>
          <p:cNvSpPr txBox="1">
            <a:spLocks noChangeArrowheads="1"/>
          </p:cNvSpPr>
          <p:nvPr/>
        </p:nvSpPr>
        <p:spPr bwMode="auto">
          <a:xfrm>
            <a:off x="7057253" y="7102475"/>
            <a:ext cx="947695" cy="369332"/>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a:t>
            </a:r>
          </a:p>
          <a:p>
            <a:pPr algn="ct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 logo safe area</a:t>
            </a:r>
          </a:p>
        </p:txBody>
      </p:sp>
      <p:sp>
        <p:nvSpPr>
          <p:cNvPr id="20"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1"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2"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 logo safe area</a:t>
            </a:r>
          </a:p>
        </p:txBody>
      </p:sp>
      <p:sp>
        <p:nvSpPr>
          <p:cNvPr id="23"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 logo safe area</a:t>
            </a:r>
          </a:p>
        </p:txBody>
      </p:sp>
      <p:sp>
        <p:nvSpPr>
          <p:cNvPr id="24"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Arial" panose="020B0604020202020204" pitchFamily="34" charset="0"/>
                <a:cs typeface="Arial" panose="020B0604020202020204" pitchFamily="34" charset="0"/>
              </a:rPr>
              <a:t>EDITING NOTES</a:t>
            </a: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All copy must stay within the content limit guidelines.</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A safe area of 10mm must be applied around the logo.</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p:txBody>
      </p:sp>
      <p:sp>
        <p:nvSpPr>
          <p:cNvPr id="25"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6"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7" name="Text Box 50"/>
          <p:cNvSpPr txBox="1">
            <a:spLocks noChangeArrowheads="1"/>
          </p:cNvSpPr>
          <p:nvPr/>
        </p:nvSpPr>
        <p:spPr bwMode="auto">
          <a:xfrm>
            <a:off x="-77788" y="-533400"/>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28"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9"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0"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1" name="Text Box 50"/>
          <p:cNvSpPr txBox="1">
            <a:spLocks noChangeArrowheads="1"/>
          </p:cNvSpPr>
          <p:nvPr/>
        </p:nvSpPr>
        <p:spPr bwMode="auto">
          <a:xfrm>
            <a:off x="-896938" y="6032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Arial" panose="020B0604020202020204" pitchFamily="34" charset="0"/>
                <a:cs typeface="Arial" panose="020B0604020202020204" pitchFamily="34" charset="0"/>
              </a:rPr>
              <a:t>10mm</a:t>
            </a:r>
          </a:p>
        </p:txBody>
      </p:sp>
      <p:sp>
        <p:nvSpPr>
          <p:cNvPr id="32"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3" name="Text Box 50"/>
          <p:cNvSpPr txBox="1">
            <a:spLocks noChangeArrowheads="1"/>
          </p:cNvSpPr>
          <p:nvPr/>
        </p:nvSpPr>
        <p:spPr bwMode="auto">
          <a:xfrm>
            <a:off x="9296400" y="6032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4" name="Text Box 50"/>
          <p:cNvSpPr txBox="1">
            <a:spLocks noChangeArrowheads="1"/>
          </p:cNvSpPr>
          <p:nvPr/>
        </p:nvSpPr>
        <p:spPr bwMode="auto">
          <a:xfrm>
            <a:off x="8704263" y="-533400"/>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5"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6"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37"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Arial" panose="020B0604020202020204" pitchFamily="34" charset="0"/>
                <a:cs typeface="Arial" panose="020B0604020202020204" pitchFamily="34" charset="0"/>
              </a:rPr>
              <a:t>GUIDE FONT SIZES</a:t>
            </a: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GENERAL SLIDE TITLE: 28pt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(Optional SLIDE SUB-TITLE: 26pt)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1ST LEVEL BULLET: 22pt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SUB-BULLETS: 20pt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BODY COPY/TEXT BOX: 18pt</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PRESENTATION SLIDE TITLE: 28pt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PRESENTATION SLIDE SUB-TITLE: 22pt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PRESENTATION SLIDE NAME: 18pt</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PAGE NUMBER, DATE, FOOTER: 8pt</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ALL FONT TYPEFACE TO BE IN VERDANA</a:t>
            </a:r>
          </a:p>
          <a:p>
            <a:pPr fontAlgn="auto">
              <a:spcBef>
                <a:spcPts val="0"/>
              </a:spcBef>
              <a:spcAft>
                <a:spcPts val="0"/>
              </a:spcAft>
              <a:defRPr/>
            </a:pPr>
            <a:endParaRPr lang="en-GB" sz="1000" dirty="0">
              <a:solidFill>
                <a:schemeClr val="bg1"/>
              </a:solidFill>
              <a:latin typeface="Arial" panose="020B0604020202020204" pitchFamily="34" charset="0"/>
              <a:cs typeface="Arial" panose="020B0604020202020204" pitchFamily="34" charset="0"/>
            </a:endParaRPr>
          </a:p>
        </p:txBody>
      </p:sp>
      <p:sp>
        <p:nvSpPr>
          <p:cNvPr id="38" name="Text Box 50"/>
          <p:cNvSpPr txBox="1">
            <a:spLocks noChangeArrowheads="1"/>
          </p:cNvSpPr>
          <p:nvPr/>
        </p:nvSpPr>
        <p:spPr bwMode="auto">
          <a:xfrm>
            <a:off x="-838200" y="653732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9" name="Text Box 29"/>
          <p:cNvSpPr txBox="1">
            <a:spLocks noChangeArrowheads="1"/>
          </p:cNvSpPr>
          <p:nvPr/>
        </p:nvSpPr>
        <p:spPr bwMode="auto">
          <a:xfrm>
            <a:off x="-1357313" y="1571625"/>
            <a:ext cx="1091966"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Limit for content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Do not exceed</a:t>
            </a:r>
          </a:p>
        </p:txBody>
      </p:sp>
      <p:sp>
        <p:nvSpPr>
          <p:cNvPr id="40" name="Text Box 29"/>
          <p:cNvSpPr txBox="1">
            <a:spLocks noChangeArrowheads="1"/>
          </p:cNvSpPr>
          <p:nvPr/>
        </p:nvSpPr>
        <p:spPr bwMode="auto">
          <a:xfrm>
            <a:off x="-1689100" y="714375"/>
            <a:ext cx="1005403"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Limit for title</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Do not exceed</a:t>
            </a:r>
          </a:p>
        </p:txBody>
      </p:sp>
      <p:sp>
        <p:nvSpPr>
          <p:cNvPr id="41"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2"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3"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4" name="Text Box 47"/>
          <p:cNvSpPr txBox="1">
            <a:spLocks noChangeArrowheads="1"/>
          </p:cNvSpPr>
          <p:nvPr/>
        </p:nvSpPr>
        <p:spPr bwMode="auto">
          <a:xfrm rot="16200000">
            <a:off x="-536173" y="815896"/>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Arial" panose="020B0604020202020204" pitchFamily="34" charset="0"/>
                <a:cs typeface="Arial" panose="020B0604020202020204" pitchFamily="34" charset="0"/>
              </a:rPr>
              <a:t>25mm</a:t>
            </a:r>
          </a:p>
        </p:txBody>
      </p:sp>
      <p:sp>
        <p:nvSpPr>
          <p:cNvPr id="2" name="Title 1"/>
          <p:cNvSpPr>
            <a:spLocks noGrp="1"/>
          </p:cNvSpPr>
          <p:nvPr>
            <p:ph type="title"/>
          </p:nvPr>
        </p:nvSpPr>
        <p:spPr>
          <a:xfrm>
            <a:off x="360363" y="360363"/>
            <a:ext cx="8423275" cy="925512"/>
          </a:xfrm>
          <a:prstGeom prst="rect">
            <a:avLst/>
          </a:prstGeom>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GB"/>
          </a:p>
        </p:txBody>
      </p:sp>
      <p:sp>
        <p:nvSpPr>
          <p:cNvPr id="3" name="Text Placeholder 2"/>
          <p:cNvSpPr>
            <a:spLocks noGrp="1"/>
          </p:cNvSpPr>
          <p:nvPr>
            <p:ph type="body" idx="1"/>
          </p:nvPr>
        </p:nvSpPr>
        <p:spPr>
          <a:xfrm>
            <a:off x="357158" y="1357298"/>
            <a:ext cx="4000528" cy="711200"/>
          </a:xfrm>
          <a:prstGeom prst="rect">
            <a:avLst/>
          </a:prstGeom>
        </p:spPr>
        <p:txBody>
          <a:bodyPr anchor="b"/>
          <a:lstStyle>
            <a:lvl1pPr marL="0" indent="0">
              <a:buNone/>
              <a:defRPr sz="22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57158" y="2143117"/>
            <a:ext cx="4000528" cy="3983046"/>
          </a:xfrm>
          <a:prstGeom prst="rect">
            <a:avLst/>
          </a:prstGeom>
        </p:spPr>
        <p:txBody>
          <a:bodyPr/>
          <a:lstStyle>
            <a:lvl1pPr>
              <a:defRPr sz="2200">
                <a:latin typeface="Arial" panose="020B0604020202020204" pitchFamily="34" charset="0"/>
                <a:cs typeface="Arial" panose="020B0604020202020204" pitchFamily="34" charset="0"/>
              </a:defRPr>
            </a:lvl1pPr>
            <a:lvl2pPr>
              <a:buClr>
                <a:srgbClr val="00BCFF"/>
              </a:buClr>
              <a:defRPr sz="2000">
                <a:solidFill>
                  <a:schemeClr val="tx1"/>
                </a:solidFill>
                <a:latin typeface="Arial" panose="020B0604020202020204" pitchFamily="34" charset="0"/>
                <a:cs typeface="Arial" panose="020B0604020202020204" pitchFamily="34" charset="0"/>
              </a:defRPr>
            </a:lvl2pPr>
            <a:lvl3pPr>
              <a:buClr>
                <a:srgbClr val="00BCFF"/>
              </a:buClr>
              <a:defRPr sz="2000">
                <a:solidFill>
                  <a:schemeClr val="tx1"/>
                </a:solidFill>
                <a:latin typeface="Arial" panose="020B0604020202020204" pitchFamily="34" charset="0"/>
                <a:cs typeface="Arial" panose="020B0604020202020204" pitchFamily="34" charset="0"/>
              </a:defRPr>
            </a:lvl3pPr>
            <a:lvl4pPr>
              <a:buClr>
                <a:srgbClr val="00BCFF"/>
              </a:buClr>
              <a:defRPr sz="2000">
                <a:solidFill>
                  <a:schemeClr val="tx1"/>
                </a:solidFill>
                <a:latin typeface="Arial" panose="020B0604020202020204" pitchFamily="34" charset="0"/>
                <a:cs typeface="Arial" panose="020B0604020202020204" pitchFamily="34" charset="0"/>
              </a:defRPr>
            </a:lvl4pPr>
            <a:lvl5pPr>
              <a:buClr>
                <a:srgbClr val="00BCFF"/>
              </a:buClr>
              <a:defRPr sz="2000">
                <a:solidFill>
                  <a:schemeClr val="tx1"/>
                </a:solidFill>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4500562" y="1357298"/>
            <a:ext cx="4286281" cy="711200"/>
          </a:xfrm>
          <a:prstGeom prst="rect">
            <a:avLst/>
          </a:prstGeom>
        </p:spPr>
        <p:txBody>
          <a:bodyPr anchor="b"/>
          <a:lstStyle>
            <a:lvl1pPr marL="0" indent="0">
              <a:buNone/>
              <a:defRPr sz="22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00563" y="2143117"/>
            <a:ext cx="4286280" cy="3983046"/>
          </a:xfrm>
          <a:prstGeom prst="rect">
            <a:avLst/>
          </a:prstGeom>
        </p:spPr>
        <p:txBody>
          <a:bodyPr/>
          <a:lstStyle>
            <a:lvl1pPr>
              <a:defRPr sz="2200">
                <a:latin typeface="Arial" panose="020B0604020202020204" pitchFamily="34" charset="0"/>
                <a:cs typeface="Arial" panose="020B0604020202020204" pitchFamily="34" charset="0"/>
              </a:defRPr>
            </a:lvl1pPr>
            <a:lvl2pPr>
              <a:buClr>
                <a:srgbClr val="00BCFF"/>
              </a:buClr>
              <a:defRPr sz="2000">
                <a:solidFill>
                  <a:schemeClr val="tx1"/>
                </a:solidFill>
                <a:latin typeface="Arial" panose="020B0604020202020204" pitchFamily="34" charset="0"/>
                <a:cs typeface="Arial" panose="020B0604020202020204" pitchFamily="34" charset="0"/>
              </a:defRPr>
            </a:lvl2pPr>
            <a:lvl3pPr>
              <a:buClr>
                <a:srgbClr val="00BCFF"/>
              </a:buClr>
              <a:defRPr sz="2000">
                <a:solidFill>
                  <a:schemeClr val="tx1"/>
                </a:solidFill>
                <a:latin typeface="Arial" panose="020B0604020202020204" pitchFamily="34" charset="0"/>
                <a:cs typeface="Arial" panose="020B0604020202020204" pitchFamily="34" charset="0"/>
              </a:defRPr>
            </a:lvl3pPr>
            <a:lvl4pPr>
              <a:buClr>
                <a:srgbClr val="00BCFF"/>
              </a:buClr>
              <a:defRPr sz="2000">
                <a:solidFill>
                  <a:schemeClr val="tx1"/>
                </a:solidFill>
                <a:latin typeface="Arial" panose="020B0604020202020204" pitchFamily="34" charset="0"/>
                <a:cs typeface="Arial" panose="020B0604020202020204" pitchFamily="34" charset="0"/>
              </a:defRPr>
            </a:lvl4pPr>
            <a:lvl5pPr>
              <a:buClr>
                <a:srgbClr val="00BCFF"/>
              </a:buClr>
              <a:defRPr sz="2000">
                <a:solidFill>
                  <a:schemeClr val="tx1"/>
                </a:solidFill>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5" name="Date Placeholder 6"/>
          <p:cNvSpPr>
            <a:spLocks noGrp="1"/>
          </p:cNvSpPr>
          <p:nvPr>
            <p:ph type="dt" sz="half" idx="10"/>
          </p:nvPr>
        </p:nvSpPr>
        <p:spPr>
          <a:xfrm>
            <a:off x="1000125" y="6276975"/>
            <a:ext cx="1071563" cy="223838"/>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fld id="{4775F424-BEDA-4AB2-940F-B0FEA3156579}" type="datetimeFigureOut">
              <a:rPr lang="en-US" smtClean="0"/>
              <a:pPr>
                <a:defRPr/>
              </a:pPr>
              <a:t>5/3/2018</a:t>
            </a:fld>
            <a:endParaRPr lang="en-GB"/>
          </a:p>
        </p:txBody>
      </p:sp>
      <p:sp>
        <p:nvSpPr>
          <p:cNvPr id="46" name="Footer Placeholder 7"/>
          <p:cNvSpPr>
            <a:spLocks noGrp="1"/>
          </p:cNvSpPr>
          <p:nvPr>
            <p:ph type="ftr" sz="quarter" idx="11"/>
          </p:nvPr>
        </p:nvSpPr>
        <p:spPr>
          <a:xfrm>
            <a:off x="2071688" y="6276975"/>
            <a:ext cx="2786062" cy="223838"/>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endParaRPr lang="en-GB"/>
          </a:p>
        </p:txBody>
      </p:sp>
      <p:sp>
        <p:nvSpPr>
          <p:cNvPr id="47" name="Slide Number Placeholder 8"/>
          <p:cNvSpPr>
            <a:spLocks noGrp="1"/>
          </p:cNvSpPr>
          <p:nvPr>
            <p:ph type="sldNum" sz="quarter" idx="12"/>
          </p:nvPr>
        </p:nvSpPr>
        <p:spPr>
          <a:xfrm>
            <a:off x="357188" y="6278563"/>
            <a:ext cx="571500" cy="222250"/>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fld id="{A26DC9CA-5CB4-45E6-9506-18025BA60444}" type="slidenum">
              <a:rPr lang="en-GB" smtClean="0"/>
              <a:pPr>
                <a:defRPr/>
              </a:pPr>
              <a:t>‹#›</a:t>
            </a:fld>
            <a:endParaRPr lang="en-GB"/>
          </a:p>
        </p:txBody>
      </p:sp>
    </p:spTree>
    <p:extLst>
      <p:ext uri="{BB962C8B-B14F-4D97-AF65-F5344CB8AC3E}">
        <p14:creationId xmlns:p14="http://schemas.microsoft.com/office/powerpoint/2010/main" val="2865099522"/>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6" name="Line 46"/>
          <p:cNvSpPr>
            <a:spLocks noChangeShapeType="1"/>
          </p:cNvSpPr>
          <p:nvPr/>
        </p:nvSpPr>
        <p:spPr bwMode="auto">
          <a:xfrm rot="16200000" flipH="1">
            <a:off x="9372600" y="5181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7" name="Text Box 47"/>
          <p:cNvSpPr txBox="1">
            <a:spLocks noChangeArrowheads="1"/>
          </p:cNvSpPr>
          <p:nvPr/>
        </p:nvSpPr>
        <p:spPr bwMode="auto">
          <a:xfrm rot="16200000">
            <a:off x="9132496" y="6207046"/>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30mm</a:t>
            </a:r>
          </a:p>
        </p:txBody>
      </p:sp>
      <p:sp>
        <p:nvSpPr>
          <p:cNvPr id="8" name="Line 27"/>
          <p:cNvSpPr>
            <a:spLocks noChangeShapeType="1"/>
          </p:cNvSpPr>
          <p:nvPr/>
        </p:nvSpPr>
        <p:spPr bwMode="auto">
          <a:xfrm flipH="1">
            <a:off x="91440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9"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9372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1"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2"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3" name="Text Box 50"/>
          <p:cNvSpPr txBox="1">
            <a:spLocks noChangeArrowheads="1"/>
          </p:cNvSpPr>
          <p:nvPr/>
        </p:nvSpPr>
        <p:spPr bwMode="auto">
          <a:xfrm>
            <a:off x="-76200" y="7178675"/>
            <a:ext cx="501650" cy="228600"/>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a:t>
            </a:r>
          </a:p>
        </p:txBody>
      </p:sp>
      <p:sp>
        <p:nvSpPr>
          <p:cNvPr id="14" name="Line 27"/>
          <p:cNvSpPr>
            <a:spLocks noChangeShapeType="1"/>
          </p:cNvSpPr>
          <p:nvPr/>
        </p:nvSpPr>
        <p:spPr bwMode="auto">
          <a:xfrm flipH="1">
            <a:off x="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5" name="Line 27"/>
          <p:cNvSpPr>
            <a:spLocks noChangeShapeType="1"/>
          </p:cNvSpPr>
          <p:nvPr/>
        </p:nvSpPr>
        <p:spPr bwMode="auto">
          <a:xfrm flipH="1">
            <a:off x="7696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6" name="Line 27"/>
          <p:cNvSpPr>
            <a:spLocks noChangeShapeType="1"/>
          </p:cNvSpPr>
          <p:nvPr/>
        </p:nvSpPr>
        <p:spPr bwMode="auto">
          <a:xfrm flipH="1">
            <a:off x="7315200" y="6873875"/>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17" name="Text Box 50"/>
          <p:cNvSpPr txBox="1">
            <a:spLocks noChangeArrowheads="1"/>
          </p:cNvSpPr>
          <p:nvPr/>
        </p:nvSpPr>
        <p:spPr bwMode="auto">
          <a:xfrm>
            <a:off x="7057253" y="7102475"/>
            <a:ext cx="947695" cy="369332"/>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a:t>
            </a:r>
          </a:p>
          <a:p>
            <a:pPr algn="ct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 logo safe area</a:t>
            </a:r>
          </a:p>
        </p:txBody>
      </p:sp>
      <p:sp>
        <p:nvSpPr>
          <p:cNvPr id="18"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9" name="Line 46"/>
          <p:cNvSpPr>
            <a:spLocks noChangeShapeType="1"/>
          </p:cNvSpPr>
          <p:nvPr/>
        </p:nvSpPr>
        <p:spPr bwMode="auto">
          <a:xfrm rot="16200000" flipH="1">
            <a:off x="9372600" y="5562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0" name="Text Box 50"/>
          <p:cNvSpPr txBox="1">
            <a:spLocks noChangeArrowheads="1"/>
          </p:cNvSpPr>
          <p:nvPr/>
        </p:nvSpPr>
        <p:spPr bwMode="auto">
          <a:xfrm>
            <a:off x="9144000" y="54864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 logo safe area</a:t>
            </a:r>
          </a:p>
        </p:txBody>
      </p:sp>
      <p:sp>
        <p:nvSpPr>
          <p:cNvPr id="21" name="Text Box 50"/>
          <p:cNvSpPr txBox="1">
            <a:spLocks noChangeArrowheads="1"/>
          </p:cNvSpPr>
          <p:nvPr/>
        </p:nvSpPr>
        <p:spPr bwMode="auto">
          <a:xfrm>
            <a:off x="8763000" y="7239000"/>
            <a:ext cx="1295400" cy="228600"/>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Arial" panose="020B0604020202020204" pitchFamily="34" charset="0"/>
                <a:cs typeface="Arial" panose="020B0604020202020204" pitchFamily="34" charset="0"/>
              </a:rPr>
              <a:t>10mm logo safe area</a:t>
            </a:r>
          </a:p>
        </p:txBody>
      </p:sp>
      <p:sp>
        <p:nvSpPr>
          <p:cNvPr id="22"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3" name="Line 40"/>
          <p:cNvSpPr>
            <a:spLocks noChangeShapeType="1"/>
          </p:cNvSpPr>
          <p:nvPr/>
        </p:nvSpPr>
        <p:spPr bwMode="auto">
          <a:xfrm rot="16200000" flipH="1">
            <a:off x="9372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4"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6"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8"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29"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0"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1" name="Text Box 50"/>
          <p:cNvSpPr txBox="1">
            <a:spLocks noChangeArrowheads="1"/>
          </p:cNvSpPr>
          <p:nvPr/>
        </p:nvSpPr>
        <p:spPr bwMode="auto">
          <a:xfrm>
            <a:off x="9296400"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2"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3"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4"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5"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6" name="Text Box 50"/>
          <p:cNvSpPr txBox="1">
            <a:spLocks noChangeArrowheads="1"/>
          </p:cNvSpPr>
          <p:nvPr/>
        </p:nvSpPr>
        <p:spPr bwMode="auto">
          <a:xfrm>
            <a:off x="-838200" y="6537325"/>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Arial" panose="020B0604020202020204" pitchFamily="34" charset="0"/>
                <a:cs typeface="Arial" panose="020B0604020202020204" pitchFamily="34" charset="0"/>
              </a:rPr>
              <a:t>10mm</a:t>
            </a:r>
          </a:p>
        </p:txBody>
      </p:sp>
      <p:sp>
        <p:nvSpPr>
          <p:cNvPr id="37" name="Text Box 29"/>
          <p:cNvSpPr txBox="1">
            <a:spLocks noChangeArrowheads="1"/>
          </p:cNvSpPr>
          <p:nvPr/>
        </p:nvSpPr>
        <p:spPr bwMode="auto">
          <a:xfrm>
            <a:off x="-1357313" y="1571625"/>
            <a:ext cx="1091966"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Limit for content</a:t>
            </a:r>
          </a:p>
          <a:p>
            <a:pPr fontAlgn="auto">
              <a:spcBef>
                <a:spcPts val="0"/>
              </a:spcBef>
              <a:spcAft>
                <a:spcPts val="0"/>
              </a:spcAft>
              <a:defRPr/>
            </a:pPr>
            <a:r>
              <a:rPr lang="en-GB" sz="1000" dirty="0">
                <a:solidFill>
                  <a:schemeClr val="bg1"/>
                </a:solidFill>
                <a:latin typeface="Arial" panose="020B0604020202020204" pitchFamily="34" charset="0"/>
                <a:cs typeface="Arial" panose="020B0604020202020204" pitchFamily="34" charset="0"/>
              </a:rPr>
              <a:t>Do not exceed</a:t>
            </a:r>
          </a:p>
        </p:txBody>
      </p:sp>
      <p:sp>
        <p:nvSpPr>
          <p:cNvPr id="38"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9"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0"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1"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latin typeface="Arial" panose="020B0604020202020204" pitchFamily="34" charset="0"/>
              <a:cs typeface="Arial" panose="020B0604020202020204" pitchFamily="34" charset="0"/>
            </a:endParaRPr>
          </a:p>
        </p:txBody>
      </p:sp>
      <p:sp>
        <p:nvSpPr>
          <p:cNvPr id="42" name="Text Box 47"/>
          <p:cNvSpPr txBox="1">
            <a:spLocks noChangeArrowheads="1"/>
          </p:cNvSpPr>
          <p:nvPr/>
        </p:nvSpPr>
        <p:spPr bwMode="auto">
          <a:xfrm rot="16200000">
            <a:off x="-536173" y="815896"/>
            <a:ext cx="540533"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Arial" panose="020B0604020202020204" pitchFamily="34" charset="0"/>
                <a:cs typeface="Arial" panose="020B0604020202020204" pitchFamily="34" charset="0"/>
              </a:rPr>
              <a:t>25mm</a:t>
            </a:r>
          </a:p>
        </p:txBody>
      </p:sp>
      <p:sp>
        <p:nvSpPr>
          <p:cNvPr id="2" name="Title 1"/>
          <p:cNvSpPr>
            <a:spLocks noGrp="1"/>
          </p:cNvSpPr>
          <p:nvPr>
            <p:ph type="title"/>
          </p:nvPr>
        </p:nvSpPr>
        <p:spPr>
          <a:xfrm>
            <a:off x="360363" y="360363"/>
            <a:ext cx="8423275" cy="925512"/>
          </a:xfrm>
          <a:prstGeom prst="rect">
            <a:avLst/>
          </a:prstGeom>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GB" dirty="0"/>
          </a:p>
        </p:txBody>
      </p:sp>
      <p:sp>
        <p:nvSpPr>
          <p:cNvPr id="3" name="Content Placeholder 2"/>
          <p:cNvSpPr>
            <a:spLocks noGrp="1"/>
          </p:cNvSpPr>
          <p:nvPr>
            <p:ph sz="half" idx="1"/>
          </p:nvPr>
        </p:nvSpPr>
        <p:spPr>
          <a:xfrm>
            <a:off x="360000" y="1357298"/>
            <a:ext cx="4069124" cy="4857784"/>
          </a:xfrm>
          <a:prstGeom prst="rect">
            <a:avLst/>
          </a:prstGeom>
        </p:spPr>
        <p:txBody>
          <a:bodyPr/>
          <a:lstStyle>
            <a:lvl1pPr marL="0" indent="-273050">
              <a:buFont typeface="Arial" pitchFamily="34" charset="0"/>
              <a:buNone/>
              <a:defRPr sz="2200">
                <a:latin typeface="Arial" panose="020B0604020202020204" pitchFamily="34" charset="0"/>
                <a:cs typeface="Arial" panose="020B0604020202020204" pitchFamily="34" charset="0"/>
              </a:defRPr>
            </a:lvl1pPr>
            <a:lvl2pPr>
              <a:buClr>
                <a:srgbClr val="00BCFF"/>
              </a:buClr>
              <a:defRPr sz="2000">
                <a:solidFill>
                  <a:schemeClr val="tx1"/>
                </a:solidFill>
                <a:latin typeface="Arial" panose="020B0604020202020204" pitchFamily="34" charset="0"/>
                <a:cs typeface="Arial" panose="020B0604020202020204" pitchFamily="34" charset="0"/>
              </a:defRPr>
            </a:lvl2pPr>
            <a:lvl3pPr>
              <a:buClr>
                <a:srgbClr val="00BCFF"/>
              </a:buClr>
              <a:defRPr sz="2000">
                <a:solidFill>
                  <a:schemeClr val="tx1"/>
                </a:solidFill>
                <a:latin typeface="Arial" panose="020B0604020202020204" pitchFamily="34" charset="0"/>
                <a:cs typeface="Arial" panose="020B0604020202020204" pitchFamily="34" charset="0"/>
              </a:defRPr>
            </a:lvl3pPr>
            <a:lvl4pPr>
              <a:buClr>
                <a:srgbClr val="00BCFF"/>
              </a:buClr>
              <a:defRPr sz="2000">
                <a:solidFill>
                  <a:schemeClr val="tx1"/>
                </a:solidFill>
                <a:latin typeface="Arial" panose="020B0604020202020204" pitchFamily="34" charset="0"/>
                <a:cs typeface="Arial" panose="020B0604020202020204" pitchFamily="34" charset="0"/>
              </a:defRPr>
            </a:lvl4pPr>
            <a:lvl5pPr>
              <a:buClr>
                <a:srgbClr val="00BCFF"/>
              </a:buClr>
              <a:defRPr sz="2000">
                <a:solidFill>
                  <a:schemeClr val="tx1"/>
                </a:solidFill>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572000" y="1357298"/>
            <a:ext cx="4214842" cy="4857784"/>
          </a:xfrm>
          <a:prstGeom prst="rect">
            <a:avLst/>
          </a:prstGeom>
        </p:spPr>
        <p:txBody>
          <a:bodyPr/>
          <a:lstStyle>
            <a:lvl1pPr>
              <a:buFont typeface="Arial" pitchFamily="34" charset="0"/>
              <a:buNone/>
              <a:defRPr sz="2200">
                <a:latin typeface="Arial" panose="020B0604020202020204" pitchFamily="34" charset="0"/>
                <a:cs typeface="Arial" panose="020B0604020202020204" pitchFamily="34" charset="0"/>
              </a:defRPr>
            </a:lvl1pPr>
            <a:lvl2pPr>
              <a:buClr>
                <a:srgbClr val="00BCFF"/>
              </a:buClr>
              <a:defRPr sz="2000">
                <a:solidFill>
                  <a:schemeClr val="tx1"/>
                </a:solidFill>
                <a:latin typeface="Arial" panose="020B0604020202020204" pitchFamily="34" charset="0"/>
                <a:cs typeface="Arial" panose="020B0604020202020204" pitchFamily="34" charset="0"/>
              </a:defRPr>
            </a:lvl2pPr>
            <a:lvl3pPr>
              <a:buClr>
                <a:srgbClr val="00BCFF"/>
              </a:buClr>
              <a:defRPr sz="2000">
                <a:solidFill>
                  <a:schemeClr val="tx1"/>
                </a:solidFill>
                <a:latin typeface="Arial" panose="020B0604020202020204" pitchFamily="34" charset="0"/>
                <a:cs typeface="Arial" panose="020B0604020202020204" pitchFamily="34" charset="0"/>
              </a:defRPr>
            </a:lvl3pPr>
            <a:lvl4pPr>
              <a:buClr>
                <a:srgbClr val="00BCFF"/>
              </a:buClr>
              <a:defRPr sz="2000">
                <a:solidFill>
                  <a:schemeClr val="tx1"/>
                </a:solidFill>
                <a:latin typeface="Arial" panose="020B0604020202020204" pitchFamily="34" charset="0"/>
                <a:cs typeface="Arial" panose="020B0604020202020204" pitchFamily="34" charset="0"/>
              </a:defRPr>
            </a:lvl4pPr>
            <a:lvl5pPr>
              <a:buClr>
                <a:srgbClr val="00BCFF"/>
              </a:buClr>
              <a:defRPr sz="2000">
                <a:solidFill>
                  <a:schemeClr val="tx1"/>
                </a:solidFill>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3" name="Date Placeholder 4"/>
          <p:cNvSpPr>
            <a:spLocks noGrp="1"/>
          </p:cNvSpPr>
          <p:nvPr>
            <p:ph type="dt" sz="half" idx="10"/>
          </p:nvPr>
        </p:nvSpPr>
        <p:spPr>
          <a:xfrm>
            <a:off x="1000125" y="6276975"/>
            <a:ext cx="1071563" cy="223838"/>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fld id="{21BF2097-B611-4D74-8BA2-76A51F200471}" type="datetimeFigureOut">
              <a:rPr lang="en-US" smtClean="0"/>
              <a:pPr>
                <a:defRPr/>
              </a:pPr>
              <a:t>5/3/2018</a:t>
            </a:fld>
            <a:endParaRPr lang="en-GB"/>
          </a:p>
        </p:txBody>
      </p:sp>
      <p:sp>
        <p:nvSpPr>
          <p:cNvPr id="44" name="Footer Placeholder 5"/>
          <p:cNvSpPr>
            <a:spLocks noGrp="1"/>
          </p:cNvSpPr>
          <p:nvPr>
            <p:ph type="ftr" sz="quarter" idx="11"/>
          </p:nvPr>
        </p:nvSpPr>
        <p:spPr>
          <a:xfrm>
            <a:off x="2071688" y="6276975"/>
            <a:ext cx="2786062" cy="223838"/>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endParaRPr lang="en-GB"/>
          </a:p>
        </p:txBody>
      </p:sp>
      <p:sp>
        <p:nvSpPr>
          <p:cNvPr id="45" name="Slide Number Placeholder 6"/>
          <p:cNvSpPr>
            <a:spLocks noGrp="1"/>
          </p:cNvSpPr>
          <p:nvPr>
            <p:ph type="sldNum" sz="quarter" idx="12"/>
          </p:nvPr>
        </p:nvSpPr>
        <p:spPr>
          <a:xfrm>
            <a:off x="357188" y="6278563"/>
            <a:ext cx="571500" cy="222250"/>
          </a:xfrm>
          <a:prstGeom prst="rect">
            <a:avLst/>
          </a:prstGeom>
        </p:spPr>
        <p:txBody>
          <a:bodyPr/>
          <a:lstStyle>
            <a:lvl1pPr>
              <a:defRPr>
                <a:latin typeface="Arial" panose="020B0604020202020204" pitchFamily="34" charset="0"/>
                <a:cs typeface="Arial" panose="020B0604020202020204" pitchFamily="34" charset="0"/>
              </a:defRPr>
            </a:lvl1pPr>
          </a:lstStyle>
          <a:p>
            <a:pPr>
              <a:defRPr/>
            </a:pPr>
            <a:fld id="{8C1FAB0F-07EE-4D6D-AC6E-11DAAA9C18ED}" type="slidenum">
              <a:rPr lang="en-GB" smtClean="0"/>
              <a:pPr>
                <a:defRPr/>
              </a:pPr>
              <a:t>‹#›</a:t>
            </a:fld>
            <a:endParaRPr lang="en-GB"/>
          </a:p>
        </p:txBody>
      </p:sp>
    </p:spTree>
    <p:extLst>
      <p:ext uri="{BB962C8B-B14F-4D97-AF65-F5344CB8AC3E}">
        <p14:creationId xmlns:p14="http://schemas.microsoft.com/office/powerpoint/2010/main" val="2690020548"/>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7_Title Only">
    <p:spTree>
      <p:nvGrpSpPr>
        <p:cNvPr id="1" name=""/>
        <p:cNvGrpSpPr/>
        <p:nvPr/>
      </p:nvGrpSpPr>
      <p:grpSpPr>
        <a:xfrm>
          <a:off x="0" y="0"/>
          <a:ext cx="0" cy="0"/>
          <a:chOff x="0" y="0"/>
          <a:chExt cx="0" cy="0"/>
        </a:xfrm>
      </p:grpSpPr>
      <p:sp>
        <p:nvSpPr>
          <p:cNvPr id="7" name="Line 34"/>
          <p:cNvSpPr>
            <a:spLocks noChangeShapeType="1"/>
          </p:cNvSpPr>
          <p:nvPr/>
        </p:nvSpPr>
        <p:spPr bwMode="auto">
          <a:xfrm flipH="1">
            <a:off x="381000" y="6873875"/>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228600" y="664527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6248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6" name="Line 34"/>
          <p:cNvSpPr>
            <a:spLocks noChangeShapeType="1"/>
          </p:cNvSpPr>
          <p:nvPr/>
        </p:nvSpPr>
        <p:spPr bwMode="auto">
          <a:xfrm flipH="1">
            <a:off x="8763000" y="6858000"/>
            <a:ext cx="3175" cy="7620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0" name="Text Box 80"/>
          <p:cNvSpPr txBox="1">
            <a:spLocks noChangeArrowheads="1"/>
          </p:cNvSpPr>
          <p:nvPr/>
        </p:nvSpPr>
        <p:spPr bwMode="auto">
          <a:xfrm>
            <a:off x="-3071813" y="2357438"/>
            <a:ext cx="1981200" cy="2225675"/>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3" name="Text Box 50"/>
          <p:cNvSpPr txBox="1">
            <a:spLocks noChangeArrowheads="1"/>
          </p:cNvSpPr>
          <p:nvPr/>
        </p:nvSpPr>
        <p:spPr bwMode="auto">
          <a:xfrm>
            <a:off x="-77788" y="-533400"/>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1524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60325"/>
            <a:ext cx="592138"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3" y="-533400"/>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304800"/>
            <a:ext cx="0" cy="28416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84163"/>
            <a:ext cx="0" cy="2841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3" y="928688"/>
            <a:ext cx="3057525" cy="286226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6537325"/>
            <a:ext cx="592137" cy="24447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571625"/>
            <a:ext cx="1243013" cy="396875"/>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714375"/>
            <a:ext cx="1117600" cy="40005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1128713"/>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428625"/>
            <a:ext cx="0" cy="857250"/>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1035843"/>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150" y="815975"/>
            <a:ext cx="598487" cy="24606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Tree>
    <p:extLst>
      <p:ext uri="{BB962C8B-B14F-4D97-AF65-F5344CB8AC3E}">
        <p14:creationId xmlns:p14="http://schemas.microsoft.com/office/powerpoint/2010/main" val="3583928088"/>
      </p:ext>
    </p:extLst>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20" r:id="rId6"/>
    <p:sldLayoutId id="2147483823" r:id="rId7"/>
    <p:sldLayoutId id="2147483825" r:id="rId8"/>
    <p:sldLayoutId id="2147483845" r:id="rId9"/>
    <p:sldLayoutId id="2147483848" r:id="rId10"/>
    <p:sldLayoutId id="2147483849" r:id="rId11"/>
    <p:sldLayoutId id="2147483850" r:id="rId12"/>
    <p:sldLayoutId id="2147483851" r:id="rId13"/>
    <p:sldLayoutId id="2147483852" r:id="rId14"/>
    <p:sldLayoutId id="2147483856" r:id="rId15"/>
    <p:sldLayoutId id="2147483857" r:id="rId16"/>
  </p:sldLayoutIdLst>
  <p:transition spd="slow">
    <p:fade/>
  </p:transition>
  <p:txStyles>
    <p:titleStyle>
      <a:lvl1pPr algn="l" rtl="0" eaLnBrk="0" fontAlgn="base" hangingPunct="0">
        <a:spcBef>
          <a:spcPct val="0"/>
        </a:spcBef>
        <a:spcAft>
          <a:spcPct val="0"/>
        </a:spcAft>
        <a:tabLst>
          <a:tab pos="4037013" algn="l"/>
        </a:tabLst>
        <a:defRPr sz="2800" kern="1200">
          <a:solidFill>
            <a:srgbClr val="4B63AE"/>
          </a:solidFill>
          <a:latin typeface="+mj-lt"/>
          <a:ea typeface="+mj-ea"/>
          <a:cs typeface="+mj-cs"/>
        </a:defRPr>
      </a:lvl1pPr>
      <a:lvl2pPr algn="l" rtl="0" eaLnBrk="0" fontAlgn="base" hangingPunct="0">
        <a:spcBef>
          <a:spcPct val="0"/>
        </a:spcBef>
        <a:spcAft>
          <a:spcPct val="0"/>
        </a:spcAft>
        <a:tabLst>
          <a:tab pos="4037013" algn="l"/>
        </a:tabLst>
        <a:defRPr sz="2800">
          <a:solidFill>
            <a:srgbClr val="4B63AE"/>
          </a:solidFill>
          <a:latin typeface="Verdana" pitchFamily="34" charset="0"/>
        </a:defRPr>
      </a:lvl2pPr>
      <a:lvl3pPr algn="l" rtl="0" eaLnBrk="0" fontAlgn="base" hangingPunct="0">
        <a:spcBef>
          <a:spcPct val="0"/>
        </a:spcBef>
        <a:spcAft>
          <a:spcPct val="0"/>
        </a:spcAft>
        <a:tabLst>
          <a:tab pos="4037013" algn="l"/>
        </a:tabLst>
        <a:defRPr sz="2800">
          <a:solidFill>
            <a:srgbClr val="4B63AE"/>
          </a:solidFill>
          <a:latin typeface="Verdana" pitchFamily="34" charset="0"/>
        </a:defRPr>
      </a:lvl3pPr>
      <a:lvl4pPr algn="l" rtl="0" eaLnBrk="0" fontAlgn="base" hangingPunct="0">
        <a:spcBef>
          <a:spcPct val="0"/>
        </a:spcBef>
        <a:spcAft>
          <a:spcPct val="0"/>
        </a:spcAft>
        <a:tabLst>
          <a:tab pos="4037013" algn="l"/>
        </a:tabLst>
        <a:defRPr sz="2800">
          <a:solidFill>
            <a:srgbClr val="4B63AE"/>
          </a:solidFill>
          <a:latin typeface="Verdana" pitchFamily="34" charset="0"/>
        </a:defRPr>
      </a:lvl4pPr>
      <a:lvl5pPr algn="l" rtl="0" eaLnBrk="0" fontAlgn="base" hangingPunct="0">
        <a:spcBef>
          <a:spcPct val="0"/>
        </a:spcBef>
        <a:spcAft>
          <a:spcPct val="0"/>
        </a:spcAft>
        <a:tabLst>
          <a:tab pos="4037013" algn="l"/>
        </a:tabLst>
        <a:defRPr sz="2800">
          <a:solidFill>
            <a:srgbClr val="4B63AE"/>
          </a:solidFill>
          <a:latin typeface="Verdana" pitchFamily="34" charset="0"/>
        </a:defRPr>
      </a:lvl5pPr>
      <a:lvl6pPr marL="457200" algn="l" rtl="0" eaLnBrk="1" fontAlgn="base" hangingPunct="1">
        <a:spcBef>
          <a:spcPct val="0"/>
        </a:spcBef>
        <a:spcAft>
          <a:spcPct val="0"/>
        </a:spcAft>
        <a:tabLst>
          <a:tab pos="4037013" algn="l"/>
        </a:tabLst>
        <a:defRPr sz="2800">
          <a:solidFill>
            <a:srgbClr val="0070C0"/>
          </a:solidFill>
          <a:latin typeface="Verdana" pitchFamily="34" charset="0"/>
        </a:defRPr>
      </a:lvl6pPr>
      <a:lvl7pPr marL="914400" algn="l" rtl="0" eaLnBrk="1" fontAlgn="base" hangingPunct="1">
        <a:spcBef>
          <a:spcPct val="0"/>
        </a:spcBef>
        <a:spcAft>
          <a:spcPct val="0"/>
        </a:spcAft>
        <a:tabLst>
          <a:tab pos="4037013" algn="l"/>
        </a:tabLst>
        <a:defRPr sz="2800">
          <a:solidFill>
            <a:srgbClr val="0070C0"/>
          </a:solidFill>
          <a:latin typeface="Verdana" pitchFamily="34" charset="0"/>
        </a:defRPr>
      </a:lvl7pPr>
      <a:lvl8pPr marL="1371600" algn="l" rtl="0" eaLnBrk="1" fontAlgn="base" hangingPunct="1">
        <a:spcBef>
          <a:spcPct val="0"/>
        </a:spcBef>
        <a:spcAft>
          <a:spcPct val="0"/>
        </a:spcAft>
        <a:tabLst>
          <a:tab pos="4037013" algn="l"/>
        </a:tabLst>
        <a:defRPr sz="2800">
          <a:solidFill>
            <a:srgbClr val="0070C0"/>
          </a:solidFill>
          <a:latin typeface="Verdana" pitchFamily="34" charset="0"/>
        </a:defRPr>
      </a:lvl8pPr>
      <a:lvl9pPr marL="1828800" algn="l" rtl="0" eaLnBrk="1" fontAlgn="base" hangingPunct="1">
        <a:spcBef>
          <a:spcPct val="0"/>
        </a:spcBef>
        <a:spcAft>
          <a:spcPct val="0"/>
        </a:spcAft>
        <a:tabLst>
          <a:tab pos="4037013" algn="l"/>
        </a:tabLst>
        <a:defRPr sz="2800">
          <a:solidFill>
            <a:srgbClr val="0070C0"/>
          </a:solidFill>
          <a:latin typeface="Verdana" pitchFamily="34" charset="0"/>
        </a:defRPr>
      </a:lvl9pPr>
    </p:titleStyle>
    <p:bodyStyle>
      <a:lvl1pPr marL="342900" indent="-615950" algn="l" rtl="0" eaLnBrk="0" fontAlgn="base" hangingPunct="0">
        <a:spcBef>
          <a:spcPct val="20000"/>
        </a:spcBef>
        <a:spcAft>
          <a:spcPct val="0"/>
        </a:spcAft>
        <a:buClr>
          <a:srgbClr val="4B63AE"/>
        </a:buClr>
        <a:buFont typeface="Arial" charset="0"/>
        <a:defRPr sz="2200" kern="1200">
          <a:solidFill>
            <a:schemeClr val="tx1"/>
          </a:solidFill>
          <a:latin typeface="+mn-lt"/>
          <a:ea typeface="+mn-ea"/>
          <a:cs typeface="+mn-cs"/>
        </a:defRPr>
      </a:lvl1pPr>
      <a:lvl2pPr marL="719138" indent="-261938"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BCFF"/>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otter@imperial.ac.uk" TargetMode="External"/><Relationship Id="rId2" Type="http://schemas.openxmlformats.org/officeDocument/2006/relationships/image" Target="../media/image2.jpeg"/><Relationship Id="rId1" Type="http://schemas.openxmlformats.org/officeDocument/2006/relationships/slideLayout" Target="../slideLayouts/slideLayout11.xml"/><Relationship Id="rId5" Type="http://schemas.openxmlformats.org/officeDocument/2006/relationships/hyperlink" Target="http://www.jonotter.net/" TargetMode="External"/><Relationship Id="rId4" Type="http://schemas.openxmlformats.org/officeDocument/2006/relationships/hyperlink" Target="http://www.reflectionsipc.com/"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9.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 Id="rId5" Type="http://schemas.openxmlformats.org/officeDocument/2006/relationships/image" Target="../media/image17.jpeg"/><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9.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8.xml"/><Relationship Id="rId6" Type="http://schemas.openxmlformats.org/officeDocument/2006/relationships/image" Target="../media/image23.jpeg"/><Relationship Id="rId5" Type="http://schemas.openxmlformats.org/officeDocument/2006/relationships/image" Target="../media/image22.jpg"/><Relationship Id="rId4" Type="http://schemas.openxmlformats.org/officeDocument/2006/relationships/image" Target="../media/image21.png"/></Relationships>
</file>

<file path=ppt/slides/_rels/slide3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9.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15.jpeg"/><Relationship Id="rId5" Type="http://schemas.openxmlformats.org/officeDocument/2006/relationships/image" Target="../media/image26.jpeg"/><Relationship Id="rId4" Type="http://schemas.openxmlformats.org/officeDocument/2006/relationships/image" Target="../media/image25.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hyperlink" Target="mailto:j.otter@imperial.ac.uk" TargetMode="External"/><Relationship Id="rId2" Type="http://schemas.openxmlformats.org/officeDocument/2006/relationships/image" Target="../media/image2.jpeg"/><Relationship Id="rId1" Type="http://schemas.openxmlformats.org/officeDocument/2006/relationships/slideLayout" Target="../slideLayouts/slideLayout11.xml"/><Relationship Id="rId5" Type="http://schemas.openxmlformats.org/officeDocument/2006/relationships/hyperlink" Target="http://www.jonotter.net/" TargetMode="External"/><Relationship Id="rId4" Type="http://schemas.openxmlformats.org/officeDocument/2006/relationships/hyperlink" Target="http://www.reflectionsip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556" y="4314352"/>
            <a:ext cx="468052" cy="468052"/>
          </a:xfrm>
          <a:prstGeom prst="rect">
            <a:avLst/>
          </a:prstGeom>
        </p:spPr>
      </p:pic>
      <p:sp>
        <p:nvSpPr>
          <p:cNvPr id="4" name="TextBox 3"/>
          <p:cNvSpPr txBox="1"/>
          <p:nvPr/>
        </p:nvSpPr>
        <p:spPr>
          <a:xfrm>
            <a:off x="539552" y="548680"/>
            <a:ext cx="8064896" cy="5001369"/>
          </a:xfrm>
          <a:prstGeom prst="rect">
            <a:avLst/>
          </a:prstGeom>
          <a:noFill/>
        </p:spPr>
        <p:txBody>
          <a:bodyPr wrap="square" rtlCol="0">
            <a:spAutoFit/>
          </a:bodyPr>
          <a:lstStyle/>
          <a:p>
            <a:r>
              <a:rPr lang="en-GB" sz="3600" b="1" dirty="0">
                <a:latin typeface="Arial" pitchFamily="34" charset="0"/>
                <a:cs typeface="Arial" pitchFamily="34" charset="0"/>
              </a:rPr>
              <a:t>The environmental surface decontamination dilemma: </a:t>
            </a:r>
            <a:endParaRPr lang="en-GB" sz="3600" b="1" dirty="0" smtClean="0">
              <a:latin typeface="Arial" pitchFamily="34" charset="0"/>
              <a:cs typeface="Arial" pitchFamily="34" charset="0"/>
            </a:endParaRPr>
          </a:p>
          <a:p>
            <a:r>
              <a:rPr lang="en-GB" sz="3600" b="1" dirty="0" smtClean="0">
                <a:latin typeface="Arial" pitchFamily="34" charset="0"/>
                <a:cs typeface="Arial" pitchFamily="34" charset="0"/>
              </a:rPr>
              <a:t>HPV</a:t>
            </a:r>
            <a:r>
              <a:rPr lang="en-GB" sz="3600" b="1" dirty="0">
                <a:latin typeface="Arial" pitchFamily="34" charset="0"/>
                <a:cs typeface="Arial" pitchFamily="34" charset="0"/>
              </a:rPr>
              <a:t>, UV, both, or neither?</a:t>
            </a:r>
            <a:endParaRPr lang="en-GB" sz="4000" dirty="0">
              <a:latin typeface="Arial" pitchFamily="34" charset="0"/>
              <a:cs typeface="Arial" pitchFamily="34" charset="0"/>
            </a:endParaRPr>
          </a:p>
          <a:p>
            <a:endParaRPr lang="en-GB" sz="4000" dirty="0" smtClean="0">
              <a:latin typeface="Arial" pitchFamily="34" charset="0"/>
              <a:cs typeface="Arial" pitchFamily="34" charset="0"/>
            </a:endParaRPr>
          </a:p>
          <a:p>
            <a:r>
              <a:rPr lang="en-GB" sz="2800" dirty="0" smtClean="0">
                <a:latin typeface="Arial" pitchFamily="34" charset="0"/>
                <a:cs typeface="Arial" pitchFamily="34" charset="0"/>
              </a:rPr>
              <a:t>Jon Otter, PhD </a:t>
            </a:r>
            <a:r>
              <a:rPr lang="en-GB" sz="2800" dirty="0" err="1" smtClean="0">
                <a:latin typeface="Arial" pitchFamily="34" charset="0"/>
                <a:cs typeface="Arial" pitchFamily="34" charset="0"/>
              </a:rPr>
              <a:t>FRCPath</a:t>
            </a:r>
            <a:endParaRPr lang="en-GB" sz="2800" dirty="0" smtClean="0">
              <a:latin typeface="Arial" pitchFamily="34" charset="0"/>
              <a:cs typeface="Arial" pitchFamily="34" charset="0"/>
            </a:endParaRPr>
          </a:p>
          <a:p>
            <a:r>
              <a:rPr lang="en-GB" sz="2800" dirty="0">
                <a:latin typeface="Arial" pitchFamily="34" charset="0"/>
                <a:cs typeface="Arial" pitchFamily="34" charset="0"/>
              </a:rPr>
              <a:t>Imperial College London</a:t>
            </a:r>
          </a:p>
          <a:p>
            <a:endParaRPr lang="en-GB" sz="1000" dirty="0" smtClean="0">
              <a:latin typeface="Arial" pitchFamily="34" charset="0"/>
              <a:cs typeface="Arial" pitchFamily="34" charset="0"/>
            </a:endParaRPr>
          </a:p>
          <a:p>
            <a:endParaRPr lang="en-GB" sz="500" dirty="0" smtClean="0">
              <a:latin typeface="Arial" pitchFamily="34" charset="0"/>
              <a:cs typeface="Arial" pitchFamily="34" charset="0"/>
            </a:endParaRPr>
          </a:p>
          <a:p>
            <a:pPr marL="342900" indent="-342900">
              <a:buFont typeface="Wingdings"/>
              <a:buChar char="*"/>
            </a:pPr>
            <a:r>
              <a:rPr lang="en-GB" sz="2400" dirty="0" smtClean="0">
                <a:latin typeface="Arial" pitchFamily="34" charset="0"/>
                <a:cs typeface="Arial" pitchFamily="34" charset="0"/>
                <a:sym typeface="Wingdings"/>
              </a:rPr>
              <a:t> </a:t>
            </a:r>
            <a:r>
              <a:rPr lang="en-GB" sz="2400" dirty="0" smtClean="0">
                <a:latin typeface="Arial" pitchFamily="34" charset="0"/>
                <a:cs typeface="Arial" pitchFamily="34" charset="0"/>
                <a:sym typeface="Wingdings"/>
                <a:hlinkClick r:id="rId3"/>
              </a:rPr>
              <a:t>j.otter@imperial.ac.uk</a:t>
            </a:r>
            <a:r>
              <a:rPr lang="en-GB" sz="2400" dirty="0" smtClean="0">
                <a:latin typeface="Arial" pitchFamily="34" charset="0"/>
                <a:cs typeface="Arial" pitchFamily="34" charset="0"/>
                <a:sym typeface="Wingdings"/>
              </a:rPr>
              <a:t>      </a:t>
            </a:r>
            <a:endParaRPr lang="en-GB" sz="2400" dirty="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     @</a:t>
            </a:r>
            <a:r>
              <a:rPr lang="en-GB" sz="2400" dirty="0" err="1" smtClean="0">
                <a:latin typeface="Arial" pitchFamily="34" charset="0"/>
                <a:cs typeface="Arial" pitchFamily="34" charset="0"/>
                <a:sym typeface="Wingdings"/>
              </a:rPr>
              <a:t>jonotter</a:t>
            </a:r>
            <a:endParaRPr lang="en-GB" sz="2400" dirty="0" smtClean="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Blog: </a:t>
            </a:r>
            <a:r>
              <a:rPr lang="en-GB" sz="2400" dirty="0" smtClean="0">
                <a:latin typeface="Arial" pitchFamily="34" charset="0"/>
                <a:cs typeface="Arial" pitchFamily="34" charset="0"/>
                <a:sym typeface="Wingdings"/>
                <a:hlinkClick r:id="rId4"/>
              </a:rPr>
              <a:t>www.ReflectionsIPC.com</a:t>
            </a:r>
            <a:endParaRPr lang="en-GB" sz="2400" dirty="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You can download these slides from: </a:t>
            </a:r>
            <a:r>
              <a:rPr lang="en-GB" sz="2400" dirty="0" smtClean="0">
                <a:latin typeface="Arial" pitchFamily="34" charset="0"/>
                <a:cs typeface="Arial" pitchFamily="34" charset="0"/>
                <a:sym typeface="Wingdings"/>
                <a:hlinkClick r:id="rId5"/>
              </a:rPr>
              <a:t>www.jonotter.net</a:t>
            </a:r>
            <a:r>
              <a:rPr lang="en-GB" sz="2400" dirty="0" smtClean="0">
                <a:latin typeface="Arial" pitchFamily="34" charset="0"/>
                <a:cs typeface="Arial" pitchFamily="34" charset="0"/>
                <a:sym typeface="Wingdings"/>
              </a:rPr>
              <a:t>   </a:t>
            </a:r>
            <a:endParaRPr lang="en-GB" sz="2400" dirty="0">
              <a:latin typeface="Arial" pitchFamily="34" charset="0"/>
              <a:cs typeface="Arial" pitchFamily="34" charset="0"/>
            </a:endParaRPr>
          </a:p>
        </p:txBody>
      </p:sp>
    </p:spTree>
    <p:extLst>
      <p:ext uri="{BB962C8B-B14F-4D97-AF65-F5344CB8AC3E}">
        <p14:creationId xmlns:p14="http://schemas.microsoft.com/office/powerpoint/2010/main" val="3527798465"/>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441489114"/>
              </p:ext>
            </p:extLst>
          </p:nvPr>
        </p:nvGraphicFramePr>
        <p:xfrm>
          <a:off x="251520" y="260648"/>
          <a:ext cx="88924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 ARD = automated room decontamination. </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1946593972"/>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694257206"/>
              </p:ext>
            </p:extLst>
          </p:nvPr>
        </p:nvGraphicFramePr>
        <p:xfrm>
          <a:off x="251520" y="260648"/>
          <a:ext cx="88924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 ARD = automated room decontamination. </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3081845904"/>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I transmission slide nineteen.jpg"/>
          <p:cNvPicPr>
            <a:picLocks noChangeAspect="1"/>
          </p:cNvPicPr>
          <p:nvPr/>
        </p:nvPicPr>
        <p:blipFill>
          <a:blip r:embed="rId2" cstate="print">
            <a:clrChange>
              <a:clrFrom>
                <a:srgbClr val="FFFFFF"/>
              </a:clrFrom>
              <a:clrTo>
                <a:srgbClr val="FFFFFF">
                  <a:alpha val="0"/>
                </a:srgbClr>
              </a:clrTo>
            </a:clrChange>
          </a:blip>
          <a:srcRect l="1963" t="3096" r="1963" b="11515"/>
          <a:stretch>
            <a:fillRect/>
          </a:stretch>
        </p:blipFill>
        <p:spPr>
          <a:xfrm>
            <a:off x="179512" y="908720"/>
            <a:ext cx="8784976" cy="5112568"/>
          </a:xfrm>
          <a:prstGeom prst="rect">
            <a:avLst/>
          </a:prstGeom>
        </p:spPr>
      </p:pic>
      <p:sp>
        <p:nvSpPr>
          <p:cNvPr id="6" name="Title 1"/>
          <p:cNvSpPr txBox="1">
            <a:spLocks/>
          </p:cNvSpPr>
          <p:nvPr/>
        </p:nvSpPr>
        <p:spPr bwMode="auto">
          <a:xfrm>
            <a:off x="4799102" y="260648"/>
            <a:ext cx="4453418" cy="8628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endParaRPr lang="en-GB" sz="2800" dirty="0" smtClean="0">
              <a:solidFill>
                <a:srgbClr val="00B050"/>
              </a:solidFill>
              <a:latin typeface="Arial" panose="020B0604020202020204" pitchFamily="34" charset="0"/>
              <a:cs typeface="Arial" panose="020B0604020202020204" pitchFamily="34" charset="0"/>
            </a:endParaRPr>
          </a:p>
        </p:txBody>
      </p:sp>
      <p:sp>
        <p:nvSpPr>
          <p:cNvPr id="7" name="Rectangle 6"/>
          <p:cNvSpPr/>
          <p:nvPr/>
        </p:nvSpPr>
        <p:spPr>
          <a:xfrm>
            <a:off x="35496" y="6453336"/>
            <a:ext cx="7326560" cy="338554"/>
          </a:xfrm>
          <a:prstGeom prst="rect">
            <a:avLst/>
          </a:prstGeom>
        </p:spPr>
        <p:txBody>
          <a:bodyPr wrap="square">
            <a:spAutoFit/>
          </a:bodyPr>
          <a:lstStyle/>
          <a:p>
            <a:pPr marL="342900" indent="-342900">
              <a:spcBef>
                <a:spcPct val="10000"/>
              </a:spcBef>
            </a:pPr>
            <a:r>
              <a:rPr lang="en-GB" sz="1600" dirty="0" smtClean="0">
                <a:latin typeface="Arial" panose="020B0604020202020204" pitchFamily="34" charset="0"/>
                <a:cs typeface="Arial" panose="020B0604020202020204" pitchFamily="34" charset="0"/>
              </a:rPr>
              <a:t>Otter </a:t>
            </a:r>
            <a:r>
              <a:rPr lang="en-GB" sz="1600" i="1" dirty="0" smtClean="0">
                <a:latin typeface="Arial" panose="020B0604020202020204" pitchFamily="34" charset="0"/>
                <a:cs typeface="Arial" panose="020B0604020202020204" pitchFamily="34" charset="0"/>
              </a:rPr>
              <a:t>et al. Infect Control Hosp </a:t>
            </a:r>
            <a:r>
              <a:rPr lang="en-GB" sz="1600" i="1" dirty="0" err="1" smtClean="0">
                <a:latin typeface="Arial" panose="020B0604020202020204" pitchFamily="34" charset="0"/>
                <a:cs typeface="Arial" panose="020B0604020202020204" pitchFamily="34" charset="0"/>
              </a:rPr>
              <a:t>Epidemiol</a:t>
            </a:r>
            <a:r>
              <a:rPr lang="en-GB" sz="1600" i="1" dirty="0" smtClean="0">
                <a:latin typeface="Arial" panose="020B0604020202020204" pitchFamily="34" charset="0"/>
                <a:cs typeface="Arial" panose="020B0604020202020204" pitchFamily="34" charset="0"/>
              </a:rPr>
              <a:t> </a:t>
            </a:r>
            <a:r>
              <a:rPr lang="en-GB" sz="1600" dirty="0" smtClean="0">
                <a:latin typeface="Arial" panose="020B0604020202020204" pitchFamily="34" charset="0"/>
                <a:cs typeface="Arial" panose="020B0604020202020204" pitchFamily="34" charset="0"/>
              </a:rPr>
              <a:t>2011;32:687-699.</a:t>
            </a:r>
            <a:endParaRPr lang="en-GB" sz="1600" dirty="0">
              <a:latin typeface="Arial" panose="020B0604020202020204" pitchFamily="34" charset="0"/>
              <a:cs typeface="Arial" panose="020B0604020202020204" pitchFamily="34" charset="0"/>
            </a:endParaRPr>
          </a:p>
        </p:txBody>
      </p:sp>
      <p:sp>
        <p:nvSpPr>
          <p:cNvPr id="11" name="Rectangle 10"/>
          <p:cNvSpPr/>
          <p:nvPr/>
        </p:nvSpPr>
        <p:spPr>
          <a:xfrm>
            <a:off x="3419872" y="2420888"/>
            <a:ext cx="1368152" cy="1224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cxnSp>
        <p:nvCxnSpPr>
          <p:cNvPr id="10" name="Straight Arrow Connector 9"/>
          <p:cNvCxnSpPr/>
          <p:nvPr/>
        </p:nvCxnSpPr>
        <p:spPr>
          <a:xfrm>
            <a:off x="3563888" y="2420888"/>
            <a:ext cx="1224136" cy="1080120"/>
          </a:xfrm>
          <a:prstGeom prst="straightConnector1">
            <a:avLst/>
          </a:prstGeom>
          <a:ln w="38100">
            <a:solidFill>
              <a:srgbClr val="83C79A"/>
            </a:solidFill>
            <a:headEnd type="triangle" w="med" len="lg"/>
            <a:tailEnd type="triangle" w="med" len="lg"/>
          </a:ln>
        </p:spPr>
        <p:style>
          <a:lnRef idx="1">
            <a:schemeClr val="accent1"/>
          </a:lnRef>
          <a:fillRef idx="0">
            <a:schemeClr val="accent1"/>
          </a:fillRef>
          <a:effectRef idx="0">
            <a:schemeClr val="accent1"/>
          </a:effectRef>
          <a:fontRef idx="minor">
            <a:schemeClr val="tx1"/>
          </a:fontRef>
        </p:style>
      </p:cxnSp>
      <p:sp>
        <p:nvSpPr>
          <p:cNvPr id="14" name="Title 1"/>
          <p:cNvSpPr>
            <a:spLocks noGrp="1"/>
          </p:cNvSpPr>
          <p:nvPr>
            <p:ph type="title" idx="4294967295"/>
          </p:nvPr>
        </p:nvSpPr>
        <p:spPr>
          <a:xfrm>
            <a:off x="360363" y="360363"/>
            <a:ext cx="8423275" cy="925512"/>
          </a:xfrm>
          <a:prstGeom prst="rect">
            <a:avLst/>
          </a:prstGeom>
        </p:spPr>
        <p:txBody>
          <a:bodyPr/>
          <a:lstStyle/>
          <a:p>
            <a:pPr algn="ctr"/>
            <a:r>
              <a:rPr lang="en-GB" sz="3200" dirty="0" smtClean="0">
                <a:solidFill>
                  <a:schemeClr val="tx1"/>
                </a:solidFill>
                <a:latin typeface="Arial" panose="020B0604020202020204" pitchFamily="34" charset="0"/>
                <a:cs typeface="Arial" panose="020B0604020202020204" pitchFamily="34" charset="0"/>
              </a:rPr>
              <a:t>Transmission routes</a:t>
            </a:r>
            <a:endParaRPr lang="en-GB" sz="3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6611579"/>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51520" y="4462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smtClean="0">
                <a:latin typeface="Arial" pitchFamily="34" charset="0"/>
                <a:cs typeface="Arial" pitchFamily="34" charset="0"/>
              </a:rPr>
              <a:t>Your hospital room can make you sick!</a:t>
            </a:r>
            <a:endParaRPr lang="en-GB" sz="32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1525513"/>
            <a:ext cx="9182100" cy="269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Mitchell et al. </a:t>
            </a:r>
            <a:r>
              <a:rPr lang="en-GB" sz="1600" i="1" dirty="0" smtClean="0">
                <a:latin typeface="Arial" pitchFamily="34" charset="0"/>
                <a:cs typeface="Arial" pitchFamily="34" charset="0"/>
              </a:rPr>
              <a:t>J </a:t>
            </a:r>
            <a:r>
              <a:rPr lang="en-GB" sz="1600" i="1" dirty="0" err="1" smtClean="0">
                <a:latin typeface="Arial" pitchFamily="34" charset="0"/>
                <a:cs typeface="Arial" pitchFamily="34" charset="0"/>
              </a:rPr>
              <a:t>Hosp</a:t>
            </a:r>
            <a:r>
              <a:rPr lang="en-GB" sz="1600" i="1" dirty="0" smtClean="0">
                <a:latin typeface="Arial" pitchFamily="34" charset="0"/>
                <a:cs typeface="Arial" pitchFamily="34" charset="0"/>
              </a:rPr>
              <a:t> Infect </a:t>
            </a:r>
            <a:r>
              <a:rPr lang="en-GB" sz="1600" dirty="0" smtClean="0">
                <a:latin typeface="Arial" pitchFamily="34" charset="0"/>
                <a:cs typeface="Arial" pitchFamily="34" charset="0"/>
              </a:rPr>
              <a:t>2015;91:211-217.</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2863547531"/>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34178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smtClean="0">
                <a:latin typeface="Arial" pitchFamily="34" charset="0"/>
                <a:cs typeface="Arial" pitchFamily="34" charset="0"/>
              </a:rPr>
              <a:t>Chased by an antibiotic-induced </a:t>
            </a:r>
            <a:r>
              <a:rPr lang="en-GB" sz="3200" i="1" dirty="0" err="1" smtClean="0">
                <a:latin typeface="Arial" pitchFamily="34" charset="0"/>
                <a:cs typeface="Arial" pitchFamily="34" charset="0"/>
              </a:rPr>
              <a:t>C.difficile</a:t>
            </a:r>
            <a:r>
              <a:rPr lang="en-GB" sz="3200" i="1" dirty="0" smtClean="0">
                <a:latin typeface="Arial" pitchFamily="34" charset="0"/>
                <a:cs typeface="Arial" pitchFamily="34" charset="0"/>
              </a:rPr>
              <a:t>-</a:t>
            </a:r>
            <a:r>
              <a:rPr lang="en-GB" sz="3200" dirty="0" smtClean="0">
                <a:latin typeface="Arial" pitchFamily="34" charset="0"/>
                <a:cs typeface="Arial" pitchFamily="34" charset="0"/>
              </a:rPr>
              <a:t>shaped shadow!</a:t>
            </a:r>
            <a:endParaRPr lang="en-GB" sz="3200" dirty="0"/>
          </a:p>
        </p:txBody>
      </p:sp>
      <p:sp>
        <p:nvSpPr>
          <p:cNvPr id="5" name="TextBox 4"/>
          <p:cNvSpPr txBox="1"/>
          <p:nvPr/>
        </p:nvSpPr>
        <p:spPr>
          <a:xfrm>
            <a:off x="35496" y="6474822"/>
            <a:ext cx="6264696" cy="338554"/>
          </a:xfrm>
          <a:prstGeom prst="rect">
            <a:avLst/>
          </a:prstGeom>
          <a:noFill/>
        </p:spPr>
        <p:txBody>
          <a:bodyPr wrap="square" rtlCol="0">
            <a:spAutoFit/>
          </a:bodyPr>
          <a:lstStyle/>
          <a:p>
            <a:r>
              <a:rPr lang="en-GB" sz="1600" dirty="0" err="1" smtClean="0">
                <a:latin typeface="Arial" pitchFamily="34" charset="0"/>
                <a:cs typeface="Arial" pitchFamily="34" charset="0"/>
              </a:rPr>
              <a:t>Freedberg</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et al. JAMA Intern Med </a:t>
            </a:r>
            <a:r>
              <a:rPr lang="en-GB" sz="1600" dirty="0" smtClean="0">
                <a:latin typeface="Arial" pitchFamily="34" charset="0"/>
                <a:cs typeface="Arial" pitchFamily="34" charset="0"/>
              </a:rPr>
              <a:t>2016 in press.</a:t>
            </a:r>
            <a:endParaRPr lang="en-GB" sz="1600" dirty="0">
              <a:latin typeface="Arial" pitchFamily="34" charset="0"/>
              <a:cs typeface="Arial" pitchFamily="34" charset="0"/>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329" t="50000" r="33236" b="13793"/>
          <a:stretch/>
        </p:blipFill>
        <p:spPr bwMode="auto">
          <a:xfrm>
            <a:off x="35496" y="2204864"/>
            <a:ext cx="8883988" cy="3384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251520" y="1475492"/>
            <a:ext cx="8532118" cy="369332"/>
          </a:xfrm>
          <a:prstGeom prst="rect">
            <a:avLst/>
          </a:prstGeom>
          <a:noFill/>
        </p:spPr>
        <p:txBody>
          <a:bodyPr wrap="square" rtlCol="0">
            <a:spAutoFit/>
          </a:bodyPr>
          <a:lstStyle/>
          <a:p>
            <a:pPr algn="ctr"/>
            <a:r>
              <a:rPr lang="en-GB" dirty="0" smtClean="0">
                <a:latin typeface="Arial" panose="020B0604020202020204" pitchFamily="34" charset="0"/>
                <a:cs typeface="Arial" panose="020B0604020202020204" pitchFamily="34" charset="0"/>
              </a:rPr>
              <a:t>Significant risk factors for CDI.</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0726058"/>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p:cNvSpPr>
          <p:nvPr>
            <p:ph type="title" idx="4294967295"/>
          </p:nvPr>
        </p:nvSpPr>
        <p:spPr>
          <a:xfrm>
            <a:off x="360363" y="360363"/>
            <a:ext cx="8423275" cy="925512"/>
          </a:xfrm>
          <a:prstGeom prst="rect">
            <a:avLst/>
          </a:prstGeom>
        </p:spPr>
        <p:txBody>
          <a:bodyPr/>
          <a:lstStyle/>
          <a:p>
            <a:endParaRPr lang="en-US" smtClean="0"/>
          </a:p>
        </p:txBody>
      </p:sp>
      <p:sp>
        <p:nvSpPr>
          <p:cNvPr id="22531" name="Rectangle 3"/>
          <p:cNvSpPr>
            <a:spLocks noGrp="1"/>
          </p:cNvSpPr>
          <p:nvPr>
            <p:ph type="body" idx="4294967295"/>
          </p:nvPr>
        </p:nvSpPr>
        <p:spPr>
          <a:xfrm>
            <a:off x="360363" y="1357313"/>
            <a:ext cx="8423275" cy="4922837"/>
          </a:xfrm>
          <a:prstGeom prst="rect">
            <a:avLst/>
          </a:prstGeom>
        </p:spPr>
        <p:txBody>
          <a:bodyPr/>
          <a:lstStyle/>
          <a:p>
            <a:endParaRPr lang="en-US" smtClean="0"/>
          </a:p>
        </p:txBody>
      </p:sp>
      <p:pic>
        <p:nvPicPr>
          <p:cNvPr id="22532" name="Picture 4" descr="BQ-Hospital Room - Clean copy"/>
          <p:cNvPicPr>
            <a:picLocks noChangeAspect="1" noChangeArrowheads="1"/>
          </p:cNvPicPr>
          <p:nvPr/>
        </p:nvPicPr>
        <p:blipFill>
          <a:blip r:embed="rId2" cstate="print"/>
          <a:srcRect/>
          <a:stretch>
            <a:fillRect/>
          </a:stretch>
        </p:blipFill>
        <p:spPr bwMode="auto">
          <a:xfrm>
            <a:off x="0" y="-357188"/>
            <a:ext cx="9571038" cy="8528051"/>
          </a:xfrm>
          <a:prstGeom prst="rect">
            <a:avLst/>
          </a:prstGeom>
          <a:noFill/>
          <a:ln w="9525">
            <a:noFill/>
            <a:miter lim="800000"/>
            <a:headEnd/>
            <a:tailEnd/>
          </a:ln>
        </p:spPr>
      </p:pic>
      <p:grpSp>
        <p:nvGrpSpPr>
          <p:cNvPr id="2" name="Group 18"/>
          <p:cNvGrpSpPr>
            <a:grpSpLocks/>
          </p:cNvGrpSpPr>
          <p:nvPr/>
        </p:nvGrpSpPr>
        <p:grpSpPr bwMode="auto">
          <a:xfrm>
            <a:off x="3643313" y="377825"/>
            <a:ext cx="857250" cy="693738"/>
            <a:chOff x="3643313" y="0"/>
            <a:chExt cx="857249" cy="693964"/>
          </a:xfrm>
        </p:grpSpPr>
        <p:sp>
          <p:nvSpPr>
            <p:cNvPr id="12" name="Isosceles Triangle 11"/>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54"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86%</a:t>
              </a:r>
            </a:p>
          </p:txBody>
        </p:sp>
      </p:grpSp>
      <p:cxnSp>
        <p:nvCxnSpPr>
          <p:cNvPr id="25" name="Straight Arrow Connector 24"/>
          <p:cNvCxnSpPr>
            <a:stCxn id="12" idx="3"/>
          </p:cNvCxnSpPr>
          <p:nvPr/>
        </p:nvCxnSpPr>
        <p:spPr>
          <a:xfrm rot="16200000" flipH="1">
            <a:off x="3714751" y="1428750"/>
            <a:ext cx="857250" cy="14287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 name="Group 27"/>
          <p:cNvGrpSpPr>
            <a:grpSpLocks/>
          </p:cNvGrpSpPr>
          <p:nvPr/>
        </p:nvGrpSpPr>
        <p:grpSpPr bwMode="auto">
          <a:xfrm>
            <a:off x="5000625" y="6000750"/>
            <a:ext cx="857250" cy="693738"/>
            <a:chOff x="3643313" y="0"/>
            <a:chExt cx="857249" cy="693964"/>
          </a:xfrm>
        </p:grpSpPr>
        <p:sp>
          <p:nvSpPr>
            <p:cNvPr id="29" name="Isosceles Triangle 28"/>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52"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96%</a:t>
              </a:r>
            </a:p>
          </p:txBody>
        </p:sp>
      </p:grpSp>
      <p:grpSp>
        <p:nvGrpSpPr>
          <p:cNvPr id="4" name="Group 30"/>
          <p:cNvGrpSpPr>
            <a:grpSpLocks/>
          </p:cNvGrpSpPr>
          <p:nvPr/>
        </p:nvGrpSpPr>
        <p:grpSpPr bwMode="auto">
          <a:xfrm>
            <a:off x="5000625" y="735013"/>
            <a:ext cx="857250" cy="693737"/>
            <a:chOff x="3643313" y="0"/>
            <a:chExt cx="857249" cy="693964"/>
          </a:xfrm>
        </p:grpSpPr>
        <p:sp>
          <p:nvSpPr>
            <p:cNvPr id="32" name="Isosceles Triangle 31"/>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50"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58%</a:t>
              </a:r>
            </a:p>
          </p:txBody>
        </p:sp>
      </p:grpSp>
      <p:cxnSp>
        <p:nvCxnSpPr>
          <p:cNvPr id="34" name="Straight Arrow Connector 33"/>
          <p:cNvCxnSpPr>
            <a:stCxn id="32" idx="3"/>
          </p:cNvCxnSpPr>
          <p:nvPr/>
        </p:nvCxnSpPr>
        <p:spPr>
          <a:xfrm rot="5400000">
            <a:off x="4572000" y="1643063"/>
            <a:ext cx="1071563" cy="64293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5" name="Group 37"/>
          <p:cNvGrpSpPr>
            <a:grpSpLocks/>
          </p:cNvGrpSpPr>
          <p:nvPr/>
        </p:nvGrpSpPr>
        <p:grpSpPr bwMode="auto">
          <a:xfrm>
            <a:off x="7286625" y="5429250"/>
            <a:ext cx="857250" cy="693738"/>
            <a:chOff x="3643313" y="0"/>
            <a:chExt cx="857249" cy="693964"/>
          </a:xfrm>
        </p:grpSpPr>
        <p:sp>
          <p:nvSpPr>
            <p:cNvPr id="39" name="Isosceles Triangle 38"/>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48"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59%</a:t>
              </a:r>
            </a:p>
          </p:txBody>
        </p:sp>
      </p:grpSp>
      <p:grpSp>
        <p:nvGrpSpPr>
          <p:cNvPr id="6" name="Group 40"/>
          <p:cNvGrpSpPr>
            <a:grpSpLocks/>
          </p:cNvGrpSpPr>
          <p:nvPr/>
        </p:nvGrpSpPr>
        <p:grpSpPr bwMode="auto">
          <a:xfrm>
            <a:off x="2714625" y="2286000"/>
            <a:ext cx="857250" cy="693738"/>
            <a:chOff x="3643313" y="0"/>
            <a:chExt cx="857249" cy="693964"/>
          </a:xfrm>
        </p:grpSpPr>
        <p:sp>
          <p:nvSpPr>
            <p:cNvPr id="42" name="Isosceles Triangle 41"/>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46"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93%</a:t>
              </a:r>
            </a:p>
          </p:txBody>
        </p:sp>
      </p:grpSp>
      <p:cxnSp>
        <p:nvCxnSpPr>
          <p:cNvPr id="44" name="Straight Arrow Connector 43"/>
          <p:cNvCxnSpPr>
            <a:stCxn id="42" idx="3"/>
          </p:cNvCxnSpPr>
          <p:nvPr/>
        </p:nvCxnSpPr>
        <p:spPr>
          <a:xfrm rot="16200000" flipH="1">
            <a:off x="3061494" y="3061494"/>
            <a:ext cx="663575" cy="50006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7" name="Group 48"/>
          <p:cNvGrpSpPr>
            <a:grpSpLocks/>
          </p:cNvGrpSpPr>
          <p:nvPr/>
        </p:nvGrpSpPr>
        <p:grpSpPr bwMode="auto">
          <a:xfrm>
            <a:off x="2071688" y="3500438"/>
            <a:ext cx="857250" cy="693737"/>
            <a:chOff x="3643313" y="0"/>
            <a:chExt cx="857249" cy="693964"/>
          </a:xfrm>
        </p:grpSpPr>
        <p:sp>
          <p:nvSpPr>
            <p:cNvPr id="50" name="Isosceles Triangle 49"/>
            <p:cNvSpPr/>
            <p:nvPr/>
          </p:nvSpPr>
          <p:spPr bwMode="auto">
            <a:xfrm>
              <a:off x="3643313" y="0"/>
              <a:ext cx="857249" cy="693964"/>
            </a:xfrm>
            <a:prstGeom prst="triangle">
              <a:avLst/>
            </a:prstGeom>
            <a:solidFill>
              <a:srgbClr val="FFFF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544" name="TextBox 12"/>
            <p:cNvSpPr txBox="1">
              <a:spLocks noChangeArrowheads="1"/>
            </p:cNvSpPr>
            <p:nvPr/>
          </p:nvSpPr>
          <p:spPr bwMode="auto">
            <a:xfrm>
              <a:off x="3761694" y="306175"/>
              <a:ext cx="653142" cy="369332"/>
            </a:xfrm>
            <a:prstGeom prst="rect">
              <a:avLst/>
            </a:prstGeom>
            <a:noFill/>
            <a:ln w="9525">
              <a:noFill/>
              <a:miter lim="800000"/>
              <a:headEnd/>
              <a:tailEnd/>
            </a:ln>
          </p:spPr>
          <p:txBody>
            <a:bodyPr>
              <a:spAutoFit/>
            </a:bodyPr>
            <a:lstStyle/>
            <a:p>
              <a:r>
                <a:rPr lang="en-GB" b="1"/>
                <a:t>85%</a:t>
              </a:r>
            </a:p>
          </p:txBody>
        </p:sp>
      </p:grpSp>
      <p:sp>
        <p:nvSpPr>
          <p:cNvPr id="53" name="Text Box 7"/>
          <p:cNvSpPr txBox="1">
            <a:spLocks noChangeArrowheads="1"/>
          </p:cNvSpPr>
          <p:nvPr/>
        </p:nvSpPr>
        <p:spPr bwMode="auto">
          <a:xfrm>
            <a:off x="-71438" y="6237288"/>
            <a:ext cx="8715376" cy="336550"/>
          </a:xfrm>
          <a:prstGeom prst="rect">
            <a:avLst/>
          </a:prstGeom>
          <a:noFill/>
          <a:ln w="9525">
            <a:noFill/>
            <a:miter lim="800000"/>
            <a:headEnd/>
            <a:tailEnd/>
          </a:ln>
        </p:spPr>
        <p:txBody>
          <a:bodyPr lIns="91424" tIns="45712" rIns="91424" bIns="45712">
            <a:spAutoFit/>
          </a:bodyPr>
          <a:lstStyle/>
          <a:p>
            <a:pPr marL="288925" indent="-288925"/>
            <a:r>
              <a:rPr lang="en-GB" sz="1600">
                <a:solidFill>
                  <a:schemeClr val="bg1"/>
                </a:solidFill>
                <a:latin typeface="Verdana" pitchFamily="34" charset="0"/>
                <a:cs typeface="Times New Roman" pitchFamily="18" charset="0"/>
              </a:rPr>
              <a:t>	French </a:t>
            </a:r>
            <a:r>
              <a:rPr lang="en-GB" sz="1600" i="1">
                <a:solidFill>
                  <a:schemeClr val="bg1"/>
                </a:solidFill>
                <a:latin typeface="Verdana" pitchFamily="34" charset="0"/>
                <a:cs typeface="Times New Roman" pitchFamily="18" charset="0"/>
              </a:rPr>
              <a:t>et al. J Hosp Infect </a:t>
            </a:r>
            <a:r>
              <a:rPr lang="en-GB" sz="1600">
                <a:solidFill>
                  <a:schemeClr val="bg1"/>
                </a:solidFill>
                <a:latin typeface="Verdana" pitchFamily="34" charset="0"/>
                <a:cs typeface="Times New Roman" pitchFamily="18" charset="0"/>
              </a:rPr>
              <a:t>2004;57:31-37.</a:t>
            </a:r>
            <a:r>
              <a:rPr lang="en-GB" sz="1600">
                <a:solidFill>
                  <a:schemeClr val="bg1"/>
                </a:solidFill>
                <a:latin typeface="Verdana" pitchFamily="34" charset="0"/>
              </a:rPr>
              <a:t> </a:t>
            </a:r>
          </a:p>
        </p:txBody>
      </p:sp>
    </p:spTree>
    <p:extLst>
      <p:ext uri="{BB962C8B-B14F-4D97-AF65-F5344CB8AC3E}">
        <p14:creationId xmlns:p14="http://schemas.microsoft.com/office/powerpoint/2010/main" val="1867123727"/>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2"/>
          <p:cNvPicPr>
            <a:picLocks noChangeAspect="1" noChangeArrowheads="1"/>
          </p:cNvPicPr>
          <p:nvPr/>
        </p:nvPicPr>
        <p:blipFill>
          <a:blip r:embed="rId2" cstate="print"/>
          <a:srcRect/>
          <a:stretch>
            <a:fillRect/>
          </a:stretch>
        </p:blipFill>
        <p:spPr bwMode="auto">
          <a:xfrm>
            <a:off x="714375" y="928688"/>
            <a:ext cx="7780338" cy="4646612"/>
          </a:xfrm>
          <a:prstGeom prst="rect">
            <a:avLst/>
          </a:prstGeom>
          <a:noFill/>
          <a:ln w="9525">
            <a:noFill/>
            <a:miter lim="800000"/>
            <a:headEnd/>
            <a:tailEnd/>
          </a:ln>
        </p:spPr>
      </p:pic>
      <p:sp>
        <p:nvSpPr>
          <p:cNvPr id="23555" name="Rectangle 2"/>
          <p:cNvSpPr>
            <a:spLocks noGrp="1"/>
          </p:cNvSpPr>
          <p:nvPr>
            <p:ph type="title" idx="4294967295"/>
          </p:nvPr>
        </p:nvSpPr>
        <p:spPr>
          <a:xfrm>
            <a:off x="360363" y="360363"/>
            <a:ext cx="8423275" cy="925512"/>
          </a:xfrm>
          <a:prstGeom prst="rect">
            <a:avLst/>
          </a:prstGeom>
        </p:spPr>
        <p:txBody>
          <a:bodyPr/>
          <a:lstStyle/>
          <a:p>
            <a:pPr algn="ctr" eaLnBrk="1" hangingPunct="1"/>
            <a:r>
              <a:rPr lang="en-GB" sz="3200" dirty="0" smtClean="0">
                <a:solidFill>
                  <a:schemeClr val="tx1"/>
                </a:solidFill>
                <a:latin typeface="Arial" panose="020B0604020202020204" pitchFamily="34" charset="0"/>
                <a:cs typeface="Arial" panose="020B0604020202020204" pitchFamily="34" charset="0"/>
              </a:rPr>
              <a:t>Surface survival</a:t>
            </a:r>
            <a:endParaRPr lang="en-US" sz="3200" dirty="0" smtClean="0">
              <a:solidFill>
                <a:schemeClr val="tx1"/>
              </a:solidFill>
              <a:latin typeface="Arial" panose="020B0604020202020204" pitchFamily="34" charset="0"/>
              <a:cs typeface="Arial" panose="020B0604020202020204" pitchFamily="34" charset="0"/>
            </a:endParaRPr>
          </a:p>
        </p:txBody>
      </p:sp>
      <p:sp>
        <p:nvSpPr>
          <p:cNvPr id="19460" name="Rectangle 5"/>
          <p:cNvSpPr>
            <a:spLocks noChangeArrowheads="1"/>
          </p:cNvSpPr>
          <p:nvPr/>
        </p:nvSpPr>
        <p:spPr bwMode="auto">
          <a:xfrm>
            <a:off x="107950" y="6130925"/>
            <a:ext cx="4907080" cy="338538"/>
          </a:xfrm>
          <a:prstGeom prst="rect">
            <a:avLst/>
          </a:prstGeom>
          <a:noFill/>
          <a:ln w="9525">
            <a:noFill/>
            <a:miter lim="800000"/>
            <a:headEnd/>
            <a:tailEnd/>
          </a:ln>
        </p:spPr>
        <p:txBody>
          <a:bodyPr wrap="none" lIns="91424" tIns="45712" rIns="91424" bIns="45712">
            <a:spAutoFit/>
          </a:bodyPr>
          <a:lstStyle/>
          <a:p>
            <a:pPr>
              <a:defRPr/>
            </a:pPr>
            <a:r>
              <a:rPr lang="en-GB" sz="1600" dirty="0">
                <a:latin typeface="Arial" panose="020B0604020202020204" pitchFamily="34" charset="0"/>
                <a:cs typeface="Arial" panose="020B0604020202020204" pitchFamily="34" charset="0"/>
              </a:rPr>
              <a:t>Otter and French. </a:t>
            </a:r>
            <a:r>
              <a:rPr lang="en-GB" sz="1600" i="1" dirty="0">
                <a:latin typeface="Arial" panose="020B0604020202020204" pitchFamily="34" charset="0"/>
                <a:cs typeface="Arial" panose="020B0604020202020204" pitchFamily="34" charset="0"/>
              </a:rPr>
              <a:t>J </a:t>
            </a:r>
            <a:r>
              <a:rPr lang="en-GB" sz="1600" i="1" dirty="0" err="1">
                <a:latin typeface="Arial" panose="020B0604020202020204" pitchFamily="34" charset="0"/>
                <a:cs typeface="Arial" panose="020B0604020202020204" pitchFamily="34" charset="0"/>
              </a:rPr>
              <a:t>Clin</a:t>
            </a:r>
            <a:r>
              <a:rPr lang="en-GB" sz="1600" i="1" dirty="0">
                <a:latin typeface="Arial" panose="020B0604020202020204" pitchFamily="34" charset="0"/>
                <a:cs typeface="Arial" panose="020B0604020202020204" pitchFamily="34" charset="0"/>
              </a:rPr>
              <a:t> </a:t>
            </a:r>
            <a:r>
              <a:rPr lang="en-GB" sz="1600" i="1" dirty="0" err="1">
                <a:latin typeface="Arial" panose="020B0604020202020204" pitchFamily="34" charset="0"/>
                <a:cs typeface="Arial" panose="020B0604020202020204" pitchFamily="34" charset="0"/>
              </a:rPr>
              <a:t>Microbiol</a:t>
            </a:r>
            <a:r>
              <a:rPr lang="en-GB" sz="1600" i="1" dirty="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2009;47:205-207.</a:t>
            </a:r>
          </a:p>
        </p:txBody>
      </p:sp>
      <p:cxnSp>
        <p:nvCxnSpPr>
          <p:cNvPr id="6" name="Straight Connector 5"/>
          <p:cNvCxnSpPr/>
          <p:nvPr/>
        </p:nvCxnSpPr>
        <p:spPr>
          <a:xfrm>
            <a:off x="6154738" y="3252788"/>
            <a:ext cx="1071562" cy="928687"/>
          </a:xfrm>
          <a:prstGeom prst="line">
            <a:avLst/>
          </a:prstGeom>
          <a:ln w="38100">
            <a:solidFill>
              <a:srgbClr val="3F854C"/>
            </a:solidFill>
            <a:prstDash val="dash"/>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818313" y="4902200"/>
            <a:ext cx="857250" cy="354013"/>
          </a:xfrm>
          <a:prstGeom prst="rect">
            <a:avLst/>
          </a:prstGeom>
          <a:noFill/>
        </p:spPr>
        <p:txBody>
          <a:bodyPr>
            <a:spAutoFit/>
          </a:bodyPr>
          <a:lstStyle/>
          <a:p>
            <a:pPr>
              <a:defRPr/>
            </a:pPr>
            <a:r>
              <a:rPr lang="en-GB" sz="1700" dirty="0">
                <a:latin typeface="Arial" panose="020B0604020202020204" pitchFamily="34" charset="0"/>
                <a:cs typeface="Arial" panose="020B0604020202020204" pitchFamily="34" charset="0"/>
              </a:rPr>
              <a:t>1400</a:t>
            </a:r>
          </a:p>
        </p:txBody>
      </p:sp>
      <p:cxnSp>
        <p:nvCxnSpPr>
          <p:cNvPr id="10" name="Straight Connector 9"/>
          <p:cNvCxnSpPr/>
          <p:nvPr/>
        </p:nvCxnSpPr>
        <p:spPr>
          <a:xfrm>
            <a:off x="6357938" y="4757738"/>
            <a:ext cx="857250" cy="1587"/>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7180263" y="4789488"/>
            <a:ext cx="71437" cy="158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6554788" y="4749800"/>
            <a:ext cx="35718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6624638" y="4749800"/>
            <a:ext cx="35718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7186613" y="4143375"/>
            <a:ext cx="71437" cy="71438"/>
          </a:xfrm>
          <a:prstGeom prst="rect">
            <a:avLst/>
          </a:prstGeom>
          <a:solidFill>
            <a:srgbClr val="3F85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Arial" panose="020B0604020202020204" pitchFamily="34" charset="0"/>
              <a:cs typeface="Arial" panose="020B0604020202020204" pitchFamily="34" charset="0"/>
            </a:endParaRPr>
          </a:p>
        </p:txBody>
      </p:sp>
      <p:sp>
        <p:nvSpPr>
          <p:cNvPr id="21" name="Rectangle 20"/>
          <p:cNvSpPr/>
          <p:nvPr/>
        </p:nvSpPr>
        <p:spPr>
          <a:xfrm>
            <a:off x="114300" y="6372225"/>
            <a:ext cx="6143625" cy="338138"/>
          </a:xfrm>
          <a:prstGeom prst="rect">
            <a:avLst/>
          </a:prstGeom>
        </p:spPr>
        <p:txBody>
          <a:bodyPr>
            <a:spAutoFit/>
          </a:bodyPr>
          <a:lstStyle/>
          <a:p>
            <a:pPr>
              <a:defRPr/>
            </a:pPr>
            <a:r>
              <a:rPr lang="en-US" sz="1600" dirty="0" err="1">
                <a:latin typeface="Arial" panose="020B0604020202020204" pitchFamily="34" charset="0"/>
                <a:cs typeface="Arial" panose="020B0604020202020204" pitchFamily="34" charset="0"/>
              </a:rPr>
              <a:t>Wagenvoort</a:t>
            </a:r>
            <a:r>
              <a:rPr lang="en-US" sz="1600" dirty="0">
                <a:latin typeface="Arial" panose="020B0604020202020204" pitchFamily="34" charset="0"/>
                <a:cs typeface="Arial" panose="020B0604020202020204" pitchFamily="34" charset="0"/>
              </a:rPr>
              <a:t> </a:t>
            </a:r>
            <a:r>
              <a:rPr lang="en-US" sz="1600" i="1" dirty="0">
                <a:latin typeface="Arial" panose="020B0604020202020204" pitchFamily="34" charset="0"/>
                <a:cs typeface="Arial" panose="020B0604020202020204" pitchFamily="34" charset="0"/>
              </a:rPr>
              <a:t>et al. J Hosp Infect</a:t>
            </a:r>
            <a:r>
              <a:rPr lang="en-US" sz="1600" dirty="0">
                <a:latin typeface="Arial" panose="020B0604020202020204" pitchFamily="34" charset="0"/>
                <a:cs typeface="Arial" panose="020B0604020202020204" pitchFamily="34" charset="0"/>
              </a:rPr>
              <a:t> 2011;77:282-283.</a:t>
            </a:r>
          </a:p>
        </p:txBody>
      </p:sp>
    </p:spTree>
    <p:extLst>
      <p:ext uri="{BB962C8B-B14F-4D97-AF65-F5344CB8AC3E}">
        <p14:creationId xmlns:p14="http://schemas.microsoft.com/office/powerpoint/2010/main" val="149503794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animBg="1"/>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1146825" y="1277941"/>
            <a:ext cx="1339082" cy="1268906"/>
          </a:xfrm>
          <a:prstGeom prst="ellipse">
            <a:avLst/>
          </a:prstGeom>
          <a:blipFill rotWithShape="1">
            <a:blip r:embed="rId2" cstate="email"/>
            <a:stretch>
              <a:fillRect/>
            </a:stretch>
          </a:blipFill>
          <a:ln>
            <a:noFill/>
          </a:ln>
          <a:scene3d>
            <a:camera prst="orthographicFront"/>
            <a:lightRig rig="threePt" dir="t"/>
          </a:scene3d>
          <a:sp3d contourW="12700" prstMaterial="flat">
            <a:bevelT/>
            <a:contourClr>
              <a:schemeClr val="accent5"/>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latin typeface="Arial" panose="020B0604020202020204" pitchFamily="34" charset="0"/>
              <a:cs typeface="Arial" panose="020B0604020202020204" pitchFamily="34" charset="0"/>
            </a:endParaRPr>
          </a:p>
        </p:txBody>
      </p:sp>
      <p:sp>
        <p:nvSpPr>
          <p:cNvPr id="4" name="Oval 3"/>
          <p:cNvSpPr/>
          <p:nvPr/>
        </p:nvSpPr>
        <p:spPr>
          <a:xfrm>
            <a:off x="5360668" y="1212142"/>
            <a:ext cx="1299564" cy="1299564"/>
          </a:xfrm>
          <a:prstGeom prst="ellipse">
            <a:avLst/>
          </a:prstGeom>
          <a:blipFill rotWithShape="1">
            <a:blip r:embed="rId3" cstate="email"/>
            <a:stretch>
              <a:fillRect/>
            </a:stretch>
          </a:blipFill>
          <a:ln>
            <a:noFill/>
          </a:ln>
          <a:scene3d>
            <a:camera prst="orthographicFront"/>
            <a:lightRig rig="threePt" dir="t"/>
          </a:scene3d>
          <a:sp3d contourW="12700" prstMaterial="flat">
            <a:bevelT/>
            <a:contourClr>
              <a:schemeClr val="accent5"/>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latin typeface="Arial" panose="020B0604020202020204" pitchFamily="34" charset="0"/>
              <a:cs typeface="Arial" panose="020B0604020202020204" pitchFamily="34" charset="0"/>
            </a:endParaRPr>
          </a:p>
        </p:txBody>
      </p:sp>
      <p:sp>
        <p:nvSpPr>
          <p:cNvPr id="5" name="Oval 4"/>
          <p:cNvSpPr/>
          <p:nvPr/>
        </p:nvSpPr>
        <p:spPr>
          <a:xfrm>
            <a:off x="2499728" y="1284720"/>
            <a:ext cx="1280184" cy="1280184"/>
          </a:xfrm>
          <a:prstGeom prst="ellipse">
            <a:avLst/>
          </a:prstGeom>
          <a:blipFill rotWithShape="1">
            <a:blip r:embed="rId4" cstate="email"/>
            <a:stretch>
              <a:fillRect/>
            </a:stretch>
          </a:blipFill>
          <a:ln>
            <a:noFill/>
          </a:ln>
          <a:scene3d>
            <a:camera prst="orthographicFront"/>
            <a:lightRig rig="threePt" dir="t"/>
          </a:scene3d>
          <a:sp3d contourW="12700" prstMaterial="flat">
            <a:bevelT/>
            <a:contourClr>
              <a:schemeClr val="accent5"/>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latin typeface="Arial" panose="020B0604020202020204" pitchFamily="34" charset="0"/>
              <a:cs typeface="Arial" panose="020B0604020202020204" pitchFamily="34" charset="0"/>
            </a:endParaRPr>
          </a:p>
        </p:txBody>
      </p:sp>
      <p:sp>
        <p:nvSpPr>
          <p:cNvPr id="6" name="Oval 5"/>
          <p:cNvSpPr/>
          <p:nvPr/>
        </p:nvSpPr>
        <p:spPr>
          <a:xfrm>
            <a:off x="6660232" y="1145287"/>
            <a:ext cx="1371003" cy="1371003"/>
          </a:xfrm>
          <a:prstGeom prst="ellipse">
            <a:avLst/>
          </a:prstGeom>
          <a:blipFill rotWithShape="1">
            <a:blip r:embed="rId4" cstate="email"/>
            <a:stretch>
              <a:fillRect/>
            </a:stretch>
          </a:blipFill>
          <a:ln>
            <a:noFill/>
          </a:ln>
          <a:scene3d>
            <a:camera prst="orthographicFront"/>
            <a:lightRig rig="threePt" dir="t"/>
          </a:scene3d>
          <a:sp3d contourW="12700" prstMaterial="flat">
            <a:bevelT/>
            <a:contourClr>
              <a:schemeClr val="accent5"/>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latin typeface="Arial" panose="020B0604020202020204" pitchFamily="34" charset="0"/>
              <a:cs typeface="Arial" panose="020B0604020202020204" pitchFamily="34" charset="0"/>
            </a:endParaRPr>
          </a:p>
        </p:txBody>
      </p:sp>
      <p:sp>
        <p:nvSpPr>
          <p:cNvPr id="26640" name="Text Box 7"/>
          <p:cNvSpPr txBox="1">
            <a:spLocks noChangeArrowheads="1"/>
          </p:cNvSpPr>
          <p:nvPr/>
        </p:nvSpPr>
        <p:spPr bwMode="gray">
          <a:xfrm>
            <a:off x="71438" y="5229200"/>
            <a:ext cx="8678862" cy="1846643"/>
          </a:xfrm>
          <a:prstGeom prst="rect">
            <a:avLst/>
          </a:prstGeom>
          <a:noFill/>
          <a:ln w="9525">
            <a:noFill/>
            <a:miter lim="800000"/>
            <a:headEnd/>
            <a:tailEnd/>
          </a:ln>
        </p:spPr>
        <p:txBody>
          <a:bodyPr lIns="91424" tIns="45712" rIns="91424" bIns="45712">
            <a:spAutoFit/>
          </a:bodyPr>
          <a:lstStyle/>
          <a:p>
            <a:pPr marL="320675" indent="-320675">
              <a:spcBef>
                <a:spcPct val="10000"/>
              </a:spcBef>
              <a:buFontTx/>
              <a:buAutoNum type="arabicPeriod"/>
            </a:pPr>
            <a:r>
              <a:rPr lang="en-GB" sz="1500" dirty="0">
                <a:latin typeface="Arial" panose="020B0604020202020204" pitchFamily="34" charset="0"/>
                <a:cs typeface="Arial" panose="020B0604020202020204" pitchFamily="34" charset="0"/>
              </a:rPr>
              <a:t>Boyce </a:t>
            </a:r>
            <a:r>
              <a:rPr lang="en-GB" sz="1500" i="1" dirty="0">
                <a:latin typeface="Arial" panose="020B0604020202020204" pitchFamily="34" charset="0"/>
                <a:cs typeface="Arial" panose="020B0604020202020204" pitchFamily="34" charset="0"/>
              </a:rPr>
              <a:t>et al. Infect Control </a:t>
            </a:r>
            <a:r>
              <a:rPr lang="en-GB" sz="1500" i="1" dirty="0" err="1">
                <a:latin typeface="Arial" panose="020B0604020202020204" pitchFamily="34" charset="0"/>
                <a:cs typeface="Arial" panose="020B0604020202020204" pitchFamily="34" charset="0"/>
              </a:rPr>
              <a:t>Hosp</a:t>
            </a:r>
            <a:r>
              <a:rPr lang="en-GB" sz="1500" i="1" dirty="0">
                <a:latin typeface="Arial" panose="020B0604020202020204" pitchFamily="34" charset="0"/>
                <a:cs typeface="Arial" panose="020B0604020202020204" pitchFamily="34" charset="0"/>
              </a:rPr>
              <a:t> </a:t>
            </a:r>
            <a:r>
              <a:rPr lang="en-GB" sz="1500" i="1" dirty="0" err="1">
                <a:latin typeface="Arial" panose="020B0604020202020204" pitchFamily="34" charset="0"/>
                <a:cs typeface="Arial" panose="020B0604020202020204" pitchFamily="34" charset="0"/>
              </a:rPr>
              <a:t>Epidemiol</a:t>
            </a:r>
            <a:r>
              <a:rPr lang="en-GB" sz="1500" dirty="0">
                <a:latin typeface="Arial" panose="020B0604020202020204" pitchFamily="34" charset="0"/>
                <a:cs typeface="Arial" panose="020B0604020202020204" pitchFamily="34" charset="0"/>
              </a:rPr>
              <a:t> 1997;18:622-627. </a:t>
            </a:r>
          </a:p>
          <a:p>
            <a:pPr marL="320675" indent="-320675">
              <a:spcBef>
                <a:spcPct val="10000"/>
              </a:spcBef>
              <a:buFontTx/>
              <a:buAutoNum type="arabicPeriod"/>
            </a:pPr>
            <a:r>
              <a:rPr lang="en-GB" sz="1500" dirty="0" err="1">
                <a:latin typeface="Arial" panose="020B0604020202020204" pitchFamily="34" charset="0"/>
                <a:cs typeface="Arial" panose="020B0604020202020204" pitchFamily="34" charset="0"/>
              </a:rPr>
              <a:t>Bhalla</a:t>
            </a:r>
            <a:r>
              <a:rPr lang="en-GB" sz="1500" dirty="0">
                <a:latin typeface="Arial" panose="020B0604020202020204" pitchFamily="34" charset="0"/>
                <a:cs typeface="Arial" panose="020B0604020202020204" pitchFamily="34" charset="0"/>
              </a:rPr>
              <a:t> </a:t>
            </a:r>
            <a:r>
              <a:rPr lang="en-GB" sz="1500" i="1" dirty="0">
                <a:latin typeface="Arial" panose="020B0604020202020204" pitchFamily="34" charset="0"/>
                <a:cs typeface="Arial" panose="020B0604020202020204" pitchFamily="34" charset="0"/>
              </a:rPr>
              <a:t>et al. Infect </a:t>
            </a:r>
            <a:r>
              <a:rPr lang="en-GB" sz="1500" i="1" dirty="0" err="1">
                <a:latin typeface="Arial" panose="020B0604020202020204" pitchFamily="34" charset="0"/>
                <a:cs typeface="Arial" panose="020B0604020202020204" pitchFamily="34" charset="0"/>
              </a:rPr>
              <a:t>Cont</a:t>
            </a:r>
            <a:r>
              <a:rPr lang="en-GB" sz="1500" i="1" dirty="0">
                <a:latin typeface="Arial" panose="020B0604020202020204" pitchFamily="34" charset="0"/>
                <a:cs typeface="Arial" panose="020B0604020202020204" pitchFamily="34" charset="0"/>
              </a:rPr>
              <a:t> </a:t>
            </a:r>
            <a:r>
              <a:rPr lang="en-GB" sz="1500" i="1" dirty="0" err="1">
                <a:latin typeface="Arial" panose="020B0604020202020204" pitchFamily="34" charset="0"/>
                <a:cs typeface="Arial" panose="020B0604020202020204" pitchFamily="34" charset="0"/>
              </a:rPr>
              <a:t>Hosp</a:t>
            </a:r>
            <a:r>
              <a:rPr lang="en-GB" sz="1500" i="1" dirty="0">
                <a:latin typeface="Arial" panose="020B0604020202020204" pitchFamily="34" charset="0"/>
                <a:cs typeface="Arial" panose="020B0604020202020204" pitchFamily="34" charset="0"/>
              </a:rPr>
              <a:t> </a:t>
            </a:r>
            <a:r>
              <a:rPr lang="en-GB" sz="1500" i="1" dirty="0" err="1">
                <a:latin typeface="Arial" panose="020B0604020202020204" pitchFamily="34" charset="0"/>
                <a:cs typeface="Arial" panose="020B0604020202020204" pitchFamily="34" charset="0"/>
              </a:rPr>
              <a:t>Epidemiol</a:t>
            </a:r>
            <a:r>
              <a:rPr lang="en-GB" sz="1500" dirty="0">
                <a:latin typeface="Arial" panose="020B0604020202020204" pitchFamily="34" charset="0"/>
                <a:cs typeface="Arial" panose="020B0604020202020204" pitchFamily="34" charset="0"/>
              </a:rPr>
              <a:t> 2004;25:164-167. </a:t>
            </a:r>
          </a:p>
          <a:p>
            <a:pPr marL="320675" indent="-320675">
              <a:spcBef>
                <a:spcPct val="10000"/>
              </a:spcBef>
              <a:buFontTx/>
              <a:buAutoNum type="arabicPeriod"/>
            </a:pPr>
            <a:r>
              <a:rPr lang="en-GB" sz="1500" dirty="0">
                <a:latin typeface="Arial" panose="020B0604020202020204" pitchFamily="34" charset="0"/>
                <a:cs typeface="Arial" panose="020B0604020202020204" pitchFamily="34" charset="0"/>
              </a:rPr>
              <a:t>Hayden </a:t>
            </a:r>
            <a:r>
              <a:rPr lang="en-GB" sz="1500" i="1" dirty="0">
                <a:latin typeface="Arial" panose="020B0604020202020204" pitchFamily="34" charset="0"/>
                <a:cs typeface="Arial" panose="020B0604020202020204" pitchFamily="34" charset="0"/>
              </a:rPr>
              <a:t>et al. Infect Control </a:t>
            </a:r>
            <a:r>
              <a:rPr lang="en-GB" sz="1500" i="1" dirty="0" err="1">
                <a:latin typeface="Arial" panose="020B0604020202020204" pitchFamily="34" charset="0"/>
                <a:cs typeface="Arial" panose="020B0604020202020204" pitchFamily="34" charset="0"/>
              </a:rPr>
              <a:t>Hosp</a:t>
            </a:r>
            <a:r>
              <a:rPr lang="en-GB" sz="1500" i="1" dirty="0">
                <a:latin typeface="Arial" panose="020B0604020202020204" pitchFamily="34" charset="0"/>
                <a:cs typeface="Arial" panose="020B0604020202020204" pitchFamily="34" charset="0"/>
              </a:rPr>
              <a:t> </a:t>
            </a:r>
            <a:r>
              <a:rPr lang="en-GB" sz="1500" i="1" dirty="0" err="1">
                <a:latin typeface="Arial" panose="020B0604020202020204" pitchFamily="34" charset="0"/>
                <a:cs typeface="Arial" panose="020B0604020202020204" pitchFamily="34" charset="0"/>
              </a:rPr>
              <a:t>Epidemiol</a:t>
            </a:r>
            <a:r>
              <a:rPr lang="en-GB" sz="1500" dirty="0">
                <a:latin typeface="Arial" panose="020B0604020202020204" pitchFamily="34" charset="0"/>
                <a:cs typeface="Arial" panose="020B0604020202020204" pitchFamily="34" charset="0"/>
              </a:rPr>
              <a:t> 2008;29:149-154.</a:t>
            </a:r>
          </a:p>
          <a:p>
            <a:pPr marL="320675" indent="-320675">
              <a:spcBef>
                <a:spcPct val="10000"/>
              </a:spcBef>
              <a:buFontTx/>
              <a:buAutoNum type="arabicPeriod"/>
            </a:pPr>
            <a:r>
              <a:rPr lang="en-GB" sz="1500" dirty="0" err="1">
                <a:latin typeface="Arial" panose="020B0604020202020204" pitchFamily="34" charset="0"/>
                <a:cs typeface="Arial" panose="020B0604020202020204" pitchFamily="34" charset="0"/>
              </a:rPr>
              <a:t>Stiefel</a:t>
            </a:r>
            <a:r>
              <a:rPr lang="en-GB" sz="1500" dirty="0">
                <a:latin typeface="Arial" panose="020B0604020202020204" pitchFamily="34" charset="0"/>
                <a:cs typeface="Arial" panose="020B0604020202020204" pitchFamily="34" charset="0"/>
              </a:rPr>
              <a:t> </a:t>
            </a:r>
            <a:r>
              <a:rPr lang="en-GB" sz="1500" i="1" dirty="0">
                <a:latin typeface="Arial" panose="020B0604020202020204" pitchFamily="34" charset="0"/>
                <a:cs typeface="Arial" panose="020B0604020202020204" pitchFamily="34" charset="0"/>
              </a:rPr>
              <a:t>et al. Infect Control </a:t>
            </a:r>
            <a:r>
              <a:rPr lang="en-GB" sz="1500" i="1" dirty="0" err="1">
                <a:latin typeface="Arial" panose="020B0604020202020204" pitchFamily="34" charset="0"/>
                <a:cs typeface="Arial" panose="020B0604020202020204" pitchFamily="34" charset="0"/>
              </a:rPr>
              <a:t>Hosp</a:t>
            </a:r>
            <a:r>
              <a:rPr lang="en-GB" sz="1500" i="1" dirty="0">
                <a:latin typeface="Arial" panose="020B0604020202020204" pitchFamily="34" charset="0"/>
                <a:cs typeface="Arial" panose="020B0604020202020204" pitchFamily="34" charset="0"/>
              </a:rPr>
              <a:t> </a:t>
            </a:r>
            <a:r>
              <a:rPr lang="en-GB" sz="1500" i="1" dirty="0" err="1">
                <a:latin typeface="Arial" panose="020B0604020202020204" pitchFamily="34" charset="0"/>
                <a:cs typeface="Arial" panose="020B0604020202020204" pitchFamily="34" charset="0"/>
              </a:rPr>
              <a:t>Epidemiol</a:t>
            </a:r>
            <a:r>
              <a:rPr lang="en-GB" sz="1500" dirty="0">
                <a:latin typeface="Arial" panose="020B0604020202020204" pitchFamily="34" charset="0"/>
                <a:cs typeface="Arial" panose="020B0604020202020204" pitchFamily="34" charset="0"/>
              </a:rPr>
              <a:t> </a:t>
            </a:r>
            <a:r>
              <a:rPr lang="en-GB" sz="1500" dirty="0" smtClean="0">
                <a:latin typeface="Arial" panose="020B0604020202020204" pitchFamily="34" charset="0"/>
                <a:cs typeface="Arial" panose="020B0604020202020204" pitchFamily="34" charset="0"/>
              </a:rPr>
              <a:t>2011;32:185-187.</a:t>
            </a:r>
          </a:p>
          <a:p>
            <a:pPr marL="320675" indent="-320675">
              <a:spcBef>
                <a:spcPct val="10000"/>
              </a:spcBef>
              <a:buFontTx/>
              <a:buAutoNum type="arabicPeriod"/>
            </a:pPr>
            <a:r>
              <a:rPr lang="en-GB" sz="1500" dirty="0" smtClean="0">
                <a:latin typeface="Arial" panose="020B0604020202020204" pitchFamily="34" charset="0"/>
                <a:cs typeface="Arial" panose="020B0604020202020204" pitchFamily="34" charset="0"/>
              </a:rPr>
              <a:t>Guerrero </a:t>
            </a:r>
            <a:r>
              <a:rPr lang="en-GB" sz="1500" i="1" dirty="0" smtClean="0">
                <a:latin typeface="Arial" panose="020B0604020202020204" pitchFamily="34" charset="0"/>
                <a:cs typeface="Arial" panose="020B0604020202020204" pitchFamily="34" charset="0"/>
              </a:rPr>
              <a:t>et al. Am J Infect Control </a:t>
            </a:r>
            <a:r>
              <a:rPr lang="en-GB" sz="1500" dirty="0" smtClean="0">
                <a:latin typeface="Arial" panose="020B0604020202020204" pitchFamily="34" charset="0"/>
                <a:cs typeface="Arial" panose="020B0604020202020204" pitchFamily="34" charset="0"/>
              </a:rPr>
              <a:t>2012;40:556-558.</a:t>
            </a:r>
            <a:endParaRPr lang="en-GB" sz="1500" dirty="0">
              <a:latin typeface="Arial" panose="020B0604020202020204" pitchFamily="34" charset="0"/>
              <a:cs typeface="Arial" panose="020B0604020202020204" pitchFamily="34" charset="0"/>
            </a:endParaRPr>
          </a:p>
          <a:p>
            <a:pPr marL="320675" indent="-320675">
              <a:spcBef>
                <a:spcPct val="10000"/>
              </a:spcBef>
              <a:buFontTx/>
              <a:buAutoNum type="arabicPeriod"/>
            </a:pPr>
            <a:r>
              <a:rPr lang="en-GB" sz="1500" dirty="0">
                <a:latin typeface="Arial" panose="020B0604020202020204" pitchFamily="34" charset="0"/>
                <a:cs typeface="Arial" panose="020B0604020202020204" pitchFamily="34" charset="0"/>
              </a:rPr>
              <a:t>Randle </a:t>
            </a:r>
            <a:r>
              <a:rPr lang="en-GB" sz="1500" i="1" dirty="0">
                <a:latin typeface="Arial" panose="020B0604020202020204" pitchFamily="34" charset="0"/>
                <a:cs typeface="Arial" panose="020B0604020202020204" pitchFamily="34" charset="0"/>
              </a:rPr>
              <a:t>et al.</a:t>
            </a:r>
            <a:r>
              <a:rPr lang="en-GB" sz="1500" dirty="0">
                <a:latin typeface="Arial" panose="020B0604020202020204" pitchFamily="34" charset="0"/>
                <a:cs typeface="Arial" panose="020B0604020202020204" pitchFamily="34" charset="0"/>
              </a:rPr>
              <a:t> </a:t>
            </a:r>
            <a:r>
              <a:rPr lang="en-GB" sz="1500" i="1" dirty="0">
                <a:latin typeface="Arial" panose="020B0604020202020204" pitchFamily="34" charset="0"/>
                <a:cs typeface="Arial" panose="020B0604020202020204" pitchFamily="34" charset="0"/>
              </a:rPr>
              <a:t>J </a:t>
            </a:r>
            <a:r>
              <a:rPr lang="en-GB" sz="1500" i="1" dirty="0" err="1">
                <a:latin typeface="Arial" panose="020B0604020202020204" pitchFamily="34" charset="0"/>
                <a:cs typeface="Arial" panose="020B0604020202020204" pitchFamily="34" charset="0"/>
              </a:rPr>
              <a:t>Hosp</a:t>
            </a:r>
            <a:r>
              <a:rPr lang="en-GB" sz="1500" i="1" dirty="0">
                <a:latin typeface="Arial" panose="020B0604020202020204" pitchFamily="34" charset="0"/>
                <a:cs typeface="Arial" panose="020B0604020202020204" pitchFamily="34" charset="0"/>
              </a:rPr>
              <a:t> Infect</a:t>
            </a:r>
            <a:r>
              <a:rPr lang="en-GB" sz="1500" dirty="0">
                <a:latin typeface="Arial" panose="020B0604020202020204" pitchFamily="34" charset="0"/>
                <a:cs typeface="Arial" panose="020B0604020202020204" pitchFamily="34" charset="0"/>
              </a:rPr>
              <a:t> </a:t>
            </a:r>
            <a:r>
              <a:rPr lang="en-GB" sz="1500" dirty="0" smtClean="0">
                <a:latin typeface="Arial" panose="020B0604020202020204" pitchFamily="34" charset="0"/>
                <a:cs typeface="Arial" panose="020B0604020202020204" pitchFamily="34" charset="0"/>
              </a:rPr>
              <a:t>2010;76:252-255</a:t>
            </a:r>
            <a:r>
              <a:rPr lang="en-GB" sz="1500" dirty="0">
                <a:latin typeface="Arial" panose="020B0604020202020204" pitchFamily="34" charset="0"/>
                <a:cs typeface="Arial" panose="020B0604020202020204" pitchFamily="34" charset="0"/>
              </a:rPr>
              <a:t>.</a:t>
            </a:r>
          </a:p>
          <a:p>
            <a:pPr marL="320675" indent="-320675">
              <a:spcBef>
                <a:spcPct val="10000"/>
              </a:spcBef>
              <a:buFontTx/>
              <a:buAutoNum type="arabicPeriod"/>
            </a:pPr>
            <a:endParaRPr lang="en-GB" sz="1500" dirty="0">
              <a:latin typeface="Arial" panose="020B0604020202020204" pitchFamily="34" charset="0"/>
              <a:cs typeface="Arial" panose="020B0604020202020204" pitchFamily="34" charset="0"/>
            </a:endParaRPr>
          </a:p>
        </p:txBody>
      </p:sp>
      <p:graphicFrame>
        <p:nvGraphicFramePr>
          <p:cNvPr id="13" name="Table 12"/>
          <p:cNvGraphicFramePr>
            <a:graphicFrameLocks noGrp="1"/>
          </p:cNvGraphicFramePr>
          <p:nvPr>
            <p:extLst>
              <p:ext uri="{D42A27DB-BD31-4B8C-83A1-F6EECF244321}">
                <p14:modId xmlns:p14="http://schemas.microsoft.com/office/powerpoint/2010/main" val="4135401168"/>
              </p:ext>
            </p:extLst>
          </p:nvPr>
        </p:nvGraphicFramePr>
        <p:xfrm>
          <a:off x="357188" y="2732896"/>
          <a:ext cx="8572560" cy="2108200"/>
        </p:xfrm>
        <a:graphic>
          <a:graphicData uri="http://schemas.openxmlformats.org/drawingml/2006/table">
            <a:tbl>
              <a:tblPr firstRow="1" bandRow="1">
                <a:tableStyleId>{BC89EF96-8CEA-46FF-86C4-4CE0E7609802}</a:tableStyleId>
              </a:tblPr>
              <a:tblGrid>
                <a:gridCol w="4286280"/>
                <a:gridCol w="428628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t>52% </a:t>
                      </a:r>
                      <a:r>
                        <a:rPr lang="en-US" sz="1600" b="0" dirty="0" smtClean="0"/>
                        <a:t>of 23 HCW acquired VRE on their hands</a:t>
                      </a:r>
                      <a:r>
                        <a:rPr lang="en-US" sz="1600" b="0" baseline="30000" dirty="0" smtClean="0"/>
                        <a:t>3</a:t>
                      </a:r>
                      <a:endParaRPr lang="en-US" sz="1600" b="0" baseline="30000" dirty="0" smtClean="0">
                        <a:latin typeface="Verdana"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smtClean="0"/>
                        <a:t>Contact with patient </a:t>
                      </a:r>
                      <a:r>
                        <a:rPr lang="en-US" sz="1600" b="1" dirty="0" smtClean="0"/>
                        <a:t>or</a:t>
                      </a:r>
                      <a:r>
                        <a:rPr lang="en-US" sz="1600" b="0" dirty="0" smtClean="0"/>
                        <a:t> surface</a:t>
                      </a:r>
                      <a:r>
                        <a:rPr lang="en-US" sz="1600" b="0" baseline="0" dirty="0" smtClean="0"/>
                        <a:t> = ~10% risk of acquiring VRE</a:t>
                      </a:r>
                      <a:r>
                        <a:rPr lang="en-US" sz="1600" b="0" baseline="30000" dirty="0" smtClean="0"/>
                        <a:t>3</a:t>
                      </a:r>
                      <a:endParaRPr lang="en-US" sz="1600" b="0" baseline="30000" dirty="0" smtClean="0">
                        <a:latin typeface="Verdana" pitchFamily="34"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t>45%</a:t>
                      </a:r>
                      <a:r>
                        <a:rPr lang="en-US" sz="1600" dirty="0" smtClean="0"/>
                        <a:t> of 50 HCW acquired MRSA on their hands</a:t>
                      </a:r>
                      <a:r>
                        <a:rPr lang="en-US" sz="1600" baseline="30000" dirty="0" smtClean="0"/>
                        <a:t>4</a:t>
                      </a:r>
                      <a:endParaRPr lang="en-US" sz="1600" dirty="0" smtClean="0">
                        <a:latin typeface="Verdana"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t>40% </a:t>
                      </a:r>
                      <a:r>
                        <a:rPr lang="en-US" sz="1600" dirty="0" smtClean="0"/>
                        <a:t>of 50 HCW acquired MRSA on their hands</a:t>
                      </a:r>
                      <a:r>
                        <a:rPr lang="en-US" sz="1600" baseline="30000" dirty="0" smtClean="0"/>
                        <a:t>4</a:t>
                      </a:r>
                      <a:endParaRPr lang="en-US" sz="1600" baseline="30000" dirty="0" smtClean="0">
                        <a:latin typeface="Verdana" pitchFamily="34"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latin typeface="Verdana" pitchFamily="34" charset="0"/>
                        </a:rPr>
                        <a:t>50% </a:t>
                      </a:r>
                      <a:r>
                        <a:rPr lang="en-US" sz="1600" b="0" i="0" dirty="0" smtClean="0">
                          <a:latin typeface="Verdana" pitchFamily="34" charset="0"/>
                        </a:rPr>
                        <a:t>of 30 HCW</a:t>
                      </a:r>
                      <a:r>
                        <a:rPr lang="en-US" sz="1600" b="0" i="0" baseline="0" dirty="0" smtClean="0">
                          <a:latin typeface="Verdana" pitchFamily="34" charset="0"/>
                        </a:rPr>
                        <a:t> acquired </a:t>
                      </a:r>
                      <a:r>
                        <a:rPr lang="en-US" sz="1600" b="0" i="1" baseline="0" dirty="0" smtClean="0">
                          <a:latin typeface="Verdana" pitchFamily="34" charset="0"/>
                        </a:rPr>
                        <a:t>C. </a:t>
                      </a:r>
                      <a:r>
                        <a:rPr lang="en-US" sz="1600" b="0" i="1" baseline="0" dirty="0" err="1" smtClean="0">
                          <a:latin typeface="Verdana" pitchFamily="34" charset="0"/>
                        </a:rPr>
                        <a:t>difficile</a:t>
                      </a:r>
                      <a:r>
                        <a:rPr lang="en-US" sz="1600" b="0" i="1" baseline="0" dirty="0" smtClean="0">
                          <a:latin typeface="Verdana" pitchFamily="34" charset="0"/>
                        </a:rPr>
                        <a:t> </a:t>
                      </a:r>
                      <a:r>
                        <a:rPr lang="en-US" sz="1600" b="0" i="0" baseline="0" dirty="0" smtClean="0">
                          <a:latin typeface="Verdana" pitchFamily="34" charset="0"/>
                        </a:rPr>
                        <a:t>on their hands</a:t>
                      </a:r>
                      <a:r>
                        <a:rPr lang="en-US" sz="1600" b="0" i="0" baseline="30000" dirty="0" smtClean="0">
                          <a:latin typeface="Verdana" pitchFamily="34" charset="0"/>
                        </a:rPr>
                        <a:t>5</a:t>
                      </a:r>
                      <a:endParaRPr lang="en-US" sz="1600" b="1" baseline="30000" dirty="0" smtClean="0">
                        <a:latin typeface="Verdana"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latin typeface="Verdana" pitchFamily="34" charset="0"/>
                        </a:rPr>
                        <a:t>50% </a:t>
                      </a:r>
                      <a:r>
                        <a:rPr lang="en-US" sz="1600" b="0" i="0" dirty="0" smtClean="0">
                          <a:latin typeface="Verdana" pitchFamily="34" charset="0"/>
                        </a:rPr>
                        <a:t>of 30 HCW</a:t>
                      </a:r>
                      <a:r>
                        <a:rPr lang="en-US" sz="1600" b="0" i="0" baseline="0" dirty="0" smtClean="0">
                          <a:latin typeface="Verdana" pitchFamily="34" charset="0"/>
                        </a:rPr>
                        <a:t> acquired </a:t>
                      </a:r>
                      <a:r>
                        <a:rPr lang="en-US" sz="1600" b="0" i="1" baseline="0" dirty="0" smtClean="0">
                          <a:latin typeface="Verdana" pitchFamily="34" charset="0"/>
                        </a:rPr>
                        <a:t>C. </a:t>
                      </a:r>
                      <a:r>
                        <a:rPr lang="en-US" sz="1600" b="0" i="1" baseline="0" dirty="0" err="1" smtClean="0">
                          <a:latin typeface="Verdana" pitchFamily="34" charset="0"/>
                        </a:rPr>
                        <a:t>difficile</a:t>
                      </a:r>
                      <a:r>
                        <a:rPr lang="en-US" sz="1600" b="0" i="1" baseline="0" dirty="0" smtClean="0">
                          <a:latin typeface="Verdana" pitchFamily="34" charset="0"/>
                        </a:rPr>
                        <a:t> </a:t>
                      </a:r>
                      <a:r>
                        <a:rPr lang="en-US" sz="1600" b="0" i="0" baseline="0" dirty="0" smtClean="0">
                          <a:latin typeface="Verdana" pitchFamily="34" charset="0"/>
                        </a:rPr>
                        <a:t>on their hands</a:t>
                      </a:r>
                      <a:r>
                        <a:rPr lang="en-US" sz="1600" b="0" i="0" baseline="30000" dirty="0" smtClean="0">
                          <a:latin typeface="Verdana" pitchFamily="34" charset="0"/>
                        </a:rPr>
                        <a:t>5</a:t>
                      </a:r>
                      <a:endParaRPr lang="en-US" sz="1600" b="1" baseline="30000" dirty="0" smtClean="0">
                        <a:latin typeface="Verdana" pitchFamily="34"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Compliance with hand hygiene: </a:t>
                      </a:r>
                      <a:r>
                        <a:rPr lang="en-US" sz="1600" b="1" dirty="0" smtClean="0"/>
                        <a:t>50%</a:t>
                      </a:r>
                      <a:r>
                        <a:rPr lang="en-US" sz="1600" b="0" baseline="30000" dirty="0" smtClean="0"/>
                        <a:t>6</a:t>
                      </a:r>
                      <a:endParaRPr lang="en-GB" sz="1600" baseline="30000" dirty="0" smtClean="0"/>
                    </a:p>
                  </a:txBody>
                  <a:tcPr/>
                </a:tc>
                <a:tc>
                  <a:txBody>
                    <a:bodyPr/>
                    <a:lstStyle/>
                    <a:p>
                      <a:pPr>
                        <a:spcBef>
                          <a:spcPts val="1000"/>
                        </a:spcBef>
                      </a:pPr>
                      <a:r>
                        <a:rPr lang="en-US" sz="1600" dirty="0" smtClean="0"/>
                        <a:t>Compliance with hand hygiene: </a:t>
                      </a:r>
                      <a:r>
                        <a:rPr lang="en-US" sz="1600" b="1" dirty="0" smtClean="0"/>
                        <a:t>80%</a:t>
                      </a:r>
                      <a:r>
                        <a:rPr lang="en-US" sz="1600" b="0" baseline="30000" dirty="0" smtClean="0"/>
                        <a:t>6</a:t>
                      </a:r>
                      <a:endParaRPr lang="en-GB" sz="1600" baseline="30000" dirty="0"/>
                    </a:p>
                  </a:txBody>
                  <a:tcPr/>
                </a:tc>
              </a:tr>
            </a:tbl>
          </a:graphicData>
        </a:graphic>
      </p:graphicFrame>
      <p:sp>
        <p:nvSpPr>
          <p:cNvPr id="10" name="Rectangle 9"/>
          <p:cNvSpPr>
            <a:spLocks noChangeArrowheads="1"/>
          </p:cNvSpPr>
          <p:nvPr/>
        </p:nvSpPr>
        <p:spPr bwMode="auto">
          <a:xfrm>
            <a:off x="-36512" y="764704"/>
            <a:ext cx="9289032" cy="338554"/>
          </a:xfrm>
          <a:prstGeom prst="rect">
            <a:avLst/>
          </a:prstGeom>
          <a:noFill/>
          <a:ln w="9525">
            <a:noFill/>
            <a:miter lim="800000"/>
            <a:headEnd/>
            <a:tailEnd/>
          </a:ln>
        </p:spPr>
        <p:txBody>
          <a:bodyPr wrap="square">
            <a:spAutoFit/>
          </a:bodyPr>
          <a:lstStyle/>
          <a:p>
            <a:pPr algn="ctr" eaLnBrk="0" hangingPunct="0">
              <a:spcBef>
                <a:spcPts val="1000"/>
              </a:spcBef>
            </a:pPr>
            <a:r>
              <a:rPr lang="en-US" sz="1600" dirty="0" smtClean="0">
                <a:latin typeface="Arial" panose="020B0604020202020204" pitchFamily="34" charset="0"/>
                <a:cs typeface="Arial" panose="020B0604020202020204" pitchFamily="34" charset="0"/>
              </a:rPr>
              <a:t>Pathogens </a:t>
            </a:r>
            <a:r>
              <a:rPr lang="en-US" sz="1600" dirty="0">
                <a:latin typeface="Arial" panose="020B0604020202020204" pitchFamily="34" charset="0"/>
                <a:cs typeface="Arial" panose="020B0604020202020204" pitchFamily="34" charset="0"/>
              </a:rPr>
              <a:t>can be transferred from </a:t>
            </a:r>
            <a:r>
              <a:rPr lang="en-US" sz="1600" dirty="0" smtClean="0">
                <a:latin typeface="Arial" panose="020B0604020202020204" pitchFamily="34" charset="0"/>
                <a:cs typeface="Arial" panose="020B0604020202020204" pitchFamily="34" charset="0"/>
              </a:rPr>
              <a:t>surfaces </a:t>
            </a:r>
            <a:r>
              <a:rPr lang="en-US" sz="1600" dirty="0">
                <a:latin typeface="Arial" panose="020B0604020202020204" pitchFamily="34" charset="0"/>
                <a:cs typeface="Arial" panose="020B0604020202020204" pitchFamily="34" charset="0"/>
              </a:rPr>
              <a:t>to HCW hands without direct patient contact</a:t>
            </a:r>
            <a:r>
              <a:rPr lang="en-US" sz="1600" baseline="30000" dirty="0">
                <a:latin typeface="Arial" panose="020B0604020202020204" pitchFamily="34" charset="0"/>
                <a:cs typeface="Arial" panose="020B0604020202020204" pitchFamily="34" charset="0"/>
              </a:rPr>
              <a:t>1-2</a:t>
            </a:r>
          </a:p>
        </p:txBody>
      </p:sp>
      <p:sp>
        <p:nvSpPr>
          <p:cNvPr id="11" name="Rectangle 2"/>
          <p:cNvSpPr txBox="1">
            <a:spLocks/>
          </p:cNvSpPr>
          <p:nvPr/>
        </p:nvSpPr>
        <p:spPr>
          <a:xfrm>
            <a:off x="360363" y="116632"/>
            <a:ext cx="8423275" cy="925512"/>
          </a:xfrm>
          <a:prstGeom prst="rect">
            <a:avLst/>
          </a:prstGeom>
        </p:spPr>
        <p:txBody>
          <a:bodyPr/>
          <a:lstStyle>
            <a:lvl1pPr algn="l" rtl="0" eaLnBrk="0" fontAlgn="base" hangingPunct="0">
              <a:spcBef>
                <a:spcPct val="0"/>
              </a:spcBef>
              <a:spcAft>
                <a:spcPct val="0"/>
              </a:spcAft>
              <a:tabLst>
                <a:tab pos="4037013" algn="l"/>
              </a:tabLst>
              <a:defRPr sz="2800" kern="1200">
                <a:solidFill>
                  <a:srgbClr val="4B63AE"/>
                </a:solidFill>
                <a:latin typeface="+mj-lt"/>
                <a:ea typeface="+mj-ea"/>
                <a:cs typeface="+mj-cs"/>
              </a:defRPr>
            </a:lvl1pPr>
            <a:lvl2pPr algn="l" rtl="0" eaLnBrk="0" fontAlgn="base" hangingPunct="0">
              <a:spcBef>
                <a:spcPct val="0"/>
              </a:spcBef>
              <a:spcAft>
                <a:spcPct val="0"/>
              </a:spcAft>
              <a:tabLst>
                <a:tab pos="4037013" algn="l"/>
              </a:tabLst>
              <a:defRPr sz="2800">
                <a:solidFill>
                  <a:srgbClr val="4B63AE"/>
                </a:solidFill>
                <a:latin typeface="Verdana" pitchFamily="34" charset="0"/>
              </a:defRPr>
            </a:lvl2pPr>
            <a:lvl3pPr algn="l" rtl="0" eaLnBrk="0" fontAlgn="base" hangingPunct="0">
              <a:spcBef>
                <a:spcPct val="0"/>
              </a:spcBef>
              <a:spcAft>
                <a:spcPct val="0"/>
              </a:spcAft>
              <a:tabLst>
                <a:tab pos="4037013" algn="l"/>
              </a:tabLst>
              <a:defRPr sz="2800">
                <a:solidFill>
                  <a:srgbClr val="4B63AE"/>
                </a:solidFill>
                <a:latin typeface="Verdana" pitchFamily="34" charset="0"/>
              </a:defRPr>
            </a:lvl3pPr>
            <a:lvl4pPr algn="l" rtl="0" eaLnBrk="0" fontAlgn="base" hangingPunct="0">
              <a:spcBef>
                <a:spcPct val="0"/>
              </a:spcBef>
              <a:spcAft>
                <a:spcPct val="0"/>
              </a:spcAft>
              <a:tabLst>
                <a:tab pos="4037013" algn="l"/>
              </a:tabLst>
              <a:defRPr sz="2800">
                <a:solidFill>
                  <a:srgbClr val="4B63AE"/>
                </a:solidFill>
                <a:latin typeface="Verdana" pitchFamily="34" charset="0"/>
              </a:defRPr>
            </a:lvl4pPr>
            <a:lvl5pPr algn="l" rtl="0" eaLnBrk="0" fontAlgn="base" hangingPunct="0">
              <a:spcBef>
                <a:spcPct val="0"/>
              </a:spcBef>
              <a:spcAft>
                <a:spcPct val="0"/>
              </a:spcAft>
              <a:tabLst>
                <a:tab pos="4037013" algn="l"/>
              </a:tabLst>
              <a:defRPr sz="2800">
                <a:solidFill>
                  <a:srgbClr val="4B63AE"/>
                </a:solidFill>
                <a:latin typeface="Verdana" pitchFamily="34" charset="0"/>
              </a:defRPr>
            </a:lvl5pPr>
            <a:lvl6pPr marL="457200" algn="l" rtl="0" eaLnBrk="1" fontAlgn="base" hangingPunct="1">
              <a:spcBef>
                <a:spcPct val="0"/>
              </a:spcBef>
              <a:spcAft>
                <a:spcPct val="0"/>
              </a:spcAft>
              <a:tabLst>
                <a:tab pos="4037013" algn="l"/>
              </a:tabLst>
              <a:defRPr sz="2800">
                <a:solidFill>
                  <a:srgbClr val="0070C0"/>
                </a:solidFill>
                <a:latin typeface="Verdana" pitchFamily="34" charset="0"/>
              </a:defRPr>
            </a:lvl6pPr>
            <a:lvl7pPr marL="914400" algn="l" rtl="0" eaLnBrk="1" fontAlgn="base" hangingPunct="1">
              <a:spcBef>
                <a:spcPct val="0"/>
              </a:spcBef>
              <a:spcAft>
                <a:spcPct val="0"/>
              </a:spcAft>
              <a:tabLst>
                <a:tab pos="4037013" algn="l"/>
              </a:tabLst>
              <a:defRPr sz="2800">
                <a:solidFill>
                  <a:srgbClr val="0070C0"/>
                </a:solidFill>
                <a:latin typeface="Verdana" pitchFamily="34" charset="0"/>
              </a:defRPr>
            </a:lvl7pPr>
            <a:lvl8pPr marL="1371600" algn="l" rtl="0" eaLnBrk="1" fontAlgn="base" hangingPunct="1">
              <a:spcBef>
                <a:spcPct val="0"/>
              </a:spcBef>
              <a:spcAft>
                <a:spcPct val="0"/>
              </a:spcAft>
              <a:tabLst>
                <a:tab pos="4037013" algn="l"/>
              </a:tabLst>
              <a:defRPr sz="2800">
                <a:solidFill>
                  <a:srgbClr val="0070C0"/>
                </a:solidFill>
                <a:latin typeface="Verdana" pitchFamily="34" charset="0"/>
              </a:defRPr>
            </a:lvl8pPr>
            <a:lvl9pPr marL="1828800" algn="l" rtl="0" eaLnBrk="1" fontAlgn="base" hangingPunct="1">
              <a:spcBef>
                <a:spcPct val="0"/>
              </a:spcBef>
              <a:spcAft>
                <a:spcPct val="0"/>
              </a:spcAft>
              <a:tabLst>
                <a:tab pos="4037013" algn="l"/>
              </a:tabLst>
              <a:defRPr sz="2800">
                <a:solidFill>
                  <a:srgbClr val="0070C0"/>
                </a:solidFill>
                <a:latin typeface="Verdana" pitchFamily="34" charset="0"/>
              </a:defRPr>
            </a:lvl9pPr>
          </a:lstStyle>
          <a:p>
            <a:pPr algn="ctr" eaLnBrk="1" hangingPunct="1"/>
            <a:r>
              <a:rPr lang="en-GB" sz="3200" dirty="0" smtClean="0">
                <a:solidFill>
                  <a:schemeClr val="tx1"/>
                </a:solidFill>
                <a:latin typeface="Arial" panose="020B0604020202020204" pitchFamily="34" charset="0"/>
                <a:cs typeface="Arial" panose="020B0604020202020204" pitchFamily="34" charset="0"/>
              </a:rPr>
              <a:t>Surface -&gt; Hand -&gt; Patient</a:t>
            </a:r>
            <a:endParaRPr lang="en-US" sz="3200" dirty="0" smtClean="0">
              <a:solidFill>
                <a:schemeClr val="tx1"/>
              </a:solidFill>
              <a:latin typeface="Arial" panose="020B0604020202020204" pitchFamily="34" charset="0"/>
              <a:cs typeface="Arial" panose="020B0604020202020204" pitchFamily="34" charset="0"/>
            </a:endParaRPr>
          </a:p>
        </p:txBody>
      </p:sp>
      <p:pic>
        <p:nvPicPr>
          <p:cNvPr id="12" name="Picture 11"/>
          <p:cNvPicPr/>
          <p:nvPr/>
        </p:nvPicPr>
        <p:blipFill rotWithShape="1">
          <a:blip r:embed="rId5" cstate="print">
            <a:extLst>
              <a:ext uri="{28A0092B-C50C-407E-A947-70E740481C1C}">
                <a14:useLocalDpi xmlns:a14="http://schemas.microsoft.com/office/drawing/2010/main" val="0"/>
              </a:ext>
            </a:extLst>
          </a:blip>
          <a:srcRect l="10206" t="6708" r="8132" b="8838"/>
          <a:stretch/>
        </p:blipFill>
        <p:spPr>
          <a:xfrm>
            <a:off x="7326230" y="4924269"/>
            <a:ext cx="1869815" cy="1933731"/>
          </a:xfrm>
          <a:prstGeom prst="rect">
            <a:avLst/>
          </a:prstGeom>
        </p:spPr>
      </p:pic>
    </p:spTree>
    <p:extLst>
      <p:ext uri="{BB962C8B-B14F-4D97-AF65-F5344CB8AC3E}">
        <p14:creationId xmlns:p14="http://schemas.microsoft.com/office/powerpoint/2010/main" val="302658682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360363"/>
            <a:ext cx="8423275" cy="925512"/>
          </a:xfrm>
        </p:spPr>
        <p:txBody>
          <a:bodyPr/>
          <a:lstStyle/>
          <a:p>
            <a:pPr algn="ctr"/>
            <a:r>
              <a:rPr lang="en-GB" dirty="0" smtClean="0">
                <a:solidFill>
                  <a:schemeClr val="tx1"/>
                </a:solidFill>
              </a:rPr>
              <a:t>How good is “good enough”?</a:t>
            </a:r>
            <a:endParaRPr lang="en-GB" dirty="0">
              <a:solidFill>
                <a:schemeClr val="tx1"/>
              </a:solidFill>
            </a:endParaRPr>
          </a:p>
        </p:txBody>
      </p:sp>
      <p:sp>
        <p:nvSpPr>
          <p:cNvPr id="3" name="TextBox 2"/>
          <p:cNvSpPr txBox="1"/>
          <p:nvPr/>
        </p:nvSpPr>
        <p:spPr>
          <a:xfrm>
            <a:off x="458236" y="1071546"/>
            <a:ext cx="7858180" cy="400110"/>
          </a:xfrm>
          <a:prstGeom prst="rect">
            <a:avLst/>
          </a:prstGeom>
          <a:noFill/>
        </p:spPr>
        <p:txBody>
          <a:bodyPr wrap="square" rtlCol="0">
            <a:spAutoFit/>
          </a:bodyPr>
          <a:lstStyle/>
          <a:p>
            <a:pPr algn="ctr"/>
            <a:r>
              <a:rPr lang="en-GB" sz="2000" dirty="0" smtClean="0">
                <a:latin typeface="Arial" panose="020B0604020202020204" pitchFamily="34" charset="0"/>
                <a:cs typeface="Arial" panose="020B0604020202020204" pitchFamily="34" charset="0"/>
              </a:rPr>
              <a:t>Disinfection = to reduce contamination to ‘safe’ levels.</a:t>
            </a:r>
            <a:endParaRPr lang="en-GB" sz="2000" dirty="0">
              <a:latin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85495459"/>
              </p:ext>
            </p:extLst>
          </p:nvPr>
        </p:nvGraphicFramePr>
        <p:xfrm>
          <a:off x="323528" y="1772816"/>
          <a:ext cx="8391306" cy="2743200"/>
        </p:xfrm>
        <a:graphic>
          <a:graphicData uri="http://schemas.openxmlformats.org/drawingml/2006/table">
            <a:tbl>
              <a:tblPr firstRow="1" bandRow="1">
                <a:tableStyleId>{93296810-A885-4BE3-A3E7-6D5BEEA58F35}</a:tableStyleId>
              </a:tblPr>
              <a:tblGrid>
                <a:gridCol w="4195653"/>
                <a:gridCol w="4195653"/>
              </a:tblGrid>
              <a:tr h="370840">
                <a:tc>
                  <a:txBody>
                    <a:bodyPr/>
                    <a:lstStyle/>
                    <a:p>
                      <a:r>
                        <a:rPr lang="en-GB" sz="2400" dirty="0" smtClean="0">
                          <a:latin typeface="Arial" panose="020B0604020202020204" pitchFamily="34" charset="0"/>
                          <a:cs typeface="Arial" panose="020B0604020202020204" pitchFamily="34" charset="0"/>
                        </a:rPr>
                        <a:t>Pragmatist</a:t>
                      </a:r>
                      <a:endParaRPr lang="en-GB" sz="2400" dirty="0">
                        <a:latin typeface="Arial" panose="020B0604020202020204" pitchFamily="34" charset="0"/>
                        <a:cs typeface="Arial" panose="020B0604020202020204" pitchFamily="34" charset="0"/>
                      </a:endParaRPr>
                    </a:p>
                  </a:txBody>
                  <a:tcPr/>
                </a:tc>
                <a:tc>
                  <a:txBody>
                    <a:bodyPr/>
                    <a:lstStyle/>
                    <a:p>
                      <a:r>
                        <a:rPr lang="en-GB" sz="2400" dirty="0" smtClean="0">
                          <a:latin typeface="Arial" panose="020B0604020202020204" pitchFamily="34" charset="0"/>
                          <a:cs typeface="Arial" panose="020B0604020202020204" pitchFamily="34" charset="0"/>
                        </a:rPr>
                        <a:t>Prior room </a:t>
                      </a:r>
                      <a:r>
                        <a:rPr lang="en-GB" sz="2400" dirty="0" err="1" smtClean="0">
                          <a:latin typeface="Arial" panose="020B0604020202020204" pitchFamily="34" charset="0"/>
                          <a:cs typeface="Arial" panose="020B0604020202020204" pitchFamily="34" charset="0"/>
                        </a:rPr>
                        <a:t>occupantist</a:t>
                      </a:r>
                      <a:endParaRPr lang="en-GB" sz="2400" dirty="0">
                        <a:latin typeface="Arial" panose="020B0604020202020204" pitchFamily="34" charset="0"/>
                        <a:cs typeface="Arial" panose="020B0604020202020204" pitchFamily="34" charset="0"/>
                      </a:endParaRPr>
                    </a:p>
                  </a:txBody>
                  <a:tcPr/>
                </a:tc>
              </a:tr>
              <a:tr h="370840">
                <a:tc>
                  <a:txBody>
                    <a:bodyPr/>
                    <a:lstStyle/>
                    <a:p>
                      <a:r>
                        <a:rPr lang="en-GB" sz="2400" dirty="0" smtClean="0">
                          <a:latin typeface="Arial" panose="020B0604020202020204" pitchFamily="34" charset="0"/>
                          <a:cs typeface="Arial" panose="020B0604020202020204" pitchFamily="34" charset="0"/>
                        </a:rPr>
                        <a:t>A</a:t>
                      </a:r>
                      <a:r>
                        <a:rPr lang="en-GB" sz="2400" baseline="0" dirty="0" smtClean="0">
                          <a:latin typeface="Arial" panose="020B0604020202020204" pitchFamily="34" charset="0"/>
                          <a:cs typeface="Arial" panose="020B0604020202020204" pitchFamily="34" charset="0"/>
                        </a:rPr>
                        <a:t> reduction in contamination is good enough. A low level of residual contamination with pathogens represents a negligible risk and is acceptable.</a:t>
                      </a:r>
                      <a:endParaRPr lang="en-GB" sz="2400" dirty="0">
                        <a:latin typeface="Arial" panose="020B0604020202020204" pitchFamily="34" charset="0"/>
                        <a:cs typeface="Arial" panose="020B0604020202020204" pitchFamily="34" charset="0"/>
                      </a:endParaRPr>
                    </a:p>
                  </a:txBody>
                  <a:tcPr/>
                </a:tc>
                <a:tc>
                  <a:txBody>
                    <a:bodyPr/>
                    <a:lstStyle/>
                    <a:p>
                      <a:r>
                        <a:rPr lang="en-GB" sz="2400" dirty="0" smtClean="0">
                          <a:latin typeface="Arial" panose="020B0604020202020204" pitchFamily="34" charset="0"/>
                          <a:cs typeface="Arial" panose="020B0604020202020204" pitchFamily="34" charset="0"/>
                        </a:rPr>
                        <a:t>Each</a:t>
                      </a:r>
                      <a:r>
                        <a:rPr lang="en-GB" sz="2400" baseline="0" dirty="0" smtClean="0">
                          <a:latin typeface="Arial" panose="020B0604020202020204" pitchFamily="34" charset="0"/>
                          <a:cs typeface="Arial" panose="020B0604020202020204" pitchFamily="34" charset="0"/>
                        </a:rPr>
                        <a:t> patient </a:t>
                      </a:r>
                      <a:r>
                        <a:rPr lang="en-GB" sz="2400" dirty="0" smtClean="0">
                          <a:latin typeface="Arial" panose="020B0604020202020204" pitchFamily="34" charset="0"/>
                          <a:cs typeface="Arial" panose="020B0604020202020204" pitchFamily="34" charset="0"/>
                        </a:rPr>
                        <a:t>should be admitted into a room free from</a:t>
                      </a:r>
                      <a:r>
                        <a:rPr lang="en-GB" sz="2400" baseline="0" dirty="0" smtClean="0">
                          <a:latin typeface="Arial" panose="020B0604020202020204" pitchFamily="34" charset="0"/>
                          <a:cs typeface="Arial" panose="020B0604020202020204" pitchFamily="34" charset="0"/>
                        </a:rPr>
                        <a:t> contamination with pathogens. Residual contamination at any level represents unacceptable risk.</a:t>
                      </a:r>
                      <a:endParaRPr lang="en-GB" sz="2400"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3191555703"/>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562075" y="3055856"/>
            <a:ext cx="5072098" cy="1588"/>
          </a:xfrm>
          <a:prstGeom prst="line">
            <a:avLst/>
          </a:prstGeom>
          <a:ln w="6350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rot="10800000" flipV="1">
            <a:off x="1759660" y="5377015"/>
            <a:ext cx="6018584" cy="576"/>
          </a:xfrm>
          <a:prstGeom prst="line">
            <a:avLst/>
          </a:prstGeom>
          <a:ln w="63500">
            <a:solidFill>
              <a:schemeClr val="tx1"/>
            </a:solidFill>
            <a:head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rot="16200000">
            <a:off x="-961199" y="2039207"/>
            <a:ext cx="4643470" cy="707886"/>
          </a:xfrm>
          <a:prstGeom prst="rect">
            <a:avLst/>
          </a:prstGeom>
          <a:noFill/>
        </p:spPr>
        <p:txBody>
          <a:bodyPr wrap="square" rtlCol="0">
            <a:spAutoFit/>
          </a:bodyPr>
          <a:lstStyle/>
          <a:p>
            <a:r>
              <a:rPr lang="en-GB" sz="4000" dirty="0" smtClean="0">
                <a:latin typeface="Arial" panose="020B0604020202020204" pitchFamily="34" charset="0"/>
                <a:cs typeface="Arial" panose="020B0604020202020204" pitchFamily="34" charset="0"/>
              </a:rPr>
              <a:t>Transmission</a:t>
            </a:r>
            <a:endParaRPr lang="en-GB" sz="4000" dirty="0">
              <a:latin typeface="Arial" panose="020B0604020202020204" pitchFamily="34" charset="0"/>
              <a:cs typeface="Arial" panose="020B0604020202020204" pitchFamily="34" charset="0"/>
            </a:endParaRPr>
          </a:p>
        </p:txBody>
      </p:sp>
      <p:sp>
        <p:nvSpPr>
          <p:cNvPr id="7" name="TextBox 6"/>
          <p:cNvSpPr txBox="1"/>
          <p:nvPr/>
        </p:nvSpPr>
        <p:spPr>
          <a:xfrm>
            <a:off x="2116850" y="5669837"/>
            <a:ext cx="5554372" cy="707886"/>
          </a:xfrm>
          <a:prstGeom prst="rect">
            <a:avLst/>
          </a:prstGeom>
          <a:noFill/>
        </p:spPr>
        <p:txBody>
          <a:bodyPr wrap="square" rtlCol="0">
            <a:spAutoFit/>
          </a:bodyPr>
          <a:lstStyle/>
          <a:p>
            <a:pPr algn="ctr"/>
            <a:r>
              <a:rPr lang="en-GB" sz="4000" dirty="0" smtClean="0">
                <a:latin typeface="Arial" panose="020B0604020202020204" pitchFamily="34" charset="0"/>
                <a:cs typeface="Arial" panose="020B0604020202020204" pitchFamily="34" charset="0"/>
              </a:rPr>
              <a:t>Contamination level</a:t>
            </a:r>
            <a:endParaRPr lang="en-GB" sz="4000" dirty="0">
              <a:latin typeface="Arial" panose="020B0604020202020204" pitchFamily="34" charset="0"/>
              <a:cs typeface="Arial" panose="020B0604020202020204" pitchFamily="34" charset="0"/>
            </a:endParaRPr>
          </a:p>
        </p:txBody>
      </p:sp>
      <p:sp>
        <p:nvSpPr>
          <p:cNvPr id="9" name="TextBox 8"/>
          <p:cNvSpPr txBox="1"/>
          <p:nvPr/>
        </p:nvSpPr>
        <p:spPr>
          <a:xfrm>
            <a:off x="2500298" y="760381"/>
            <a:ext cx="4786346" cy="954107"/>
          </a:xfrm>
          <a:prstGeom prst="rect">
            <a:avLst/>
          </a:prstGeom>
          <a:noFill/>
        </p:spPr>
        <p:txBody>
          <a:bodyPr wrap="square" rtlCol="0">
            <a:spAutoFit/>
          </a:bodyPr>
          <a:lstStyle/>
          <a:p>
            <a:pPr algn="r"/>
            <a:r>
              <a:rPr lang="en-GB" sz="2800" dirty="0" smtClean="0">
                <a:latin typeface="Arial" panose="020B0604020202020204" pitchFamily="34" charset="0"/>
                <a:cs typeface="Arial" panose="020B0604020202020204" pitchFamily="34" charset="0"/>
              </a:rPr>
              <a:t>Decontamination level ∝ transmission reduction</a:t>
            </a:r>
            <a:endParaRPr lang="en-GB" sz="2800" dirty="0">
              <a:latin typeface="Arial" panose="020B0604020202020204" pitchFamily="34" charset="0"/>
              <a:cs typeface="Arial" panose="020B0604020202020204" pitchFamily="34" charset="0"/>
            </a:endParaRPr>
          </a:p>
        </p:txBody>
      </p:sp>
      <p:cxnSp>
        <p:nvCxnSpPr>
          <p:cNvPr id="11" name="Straight Arrow Connector 10"/>
          <p:cNvCxnSpPr/>
          <p:nvPr/>
        </p:nvCxnSpPr>
        <p:spPr>
          <a:xfrm rot="10800000">
            <a:off x="2071670" y="1000108"/>
            <a:ext cx="5357850" cy="4214842"/>
          </a:xfrm>
          <a:prstGeom prst="straightConnector1">
            <a:avLst/>
          </a:prstGeom>
          <a:ln w="63500">
            <a:headEnd type="arrow"/>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56574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345317681"/>
              </p:ext>
            </p:extLst>
          </p:nvPr>
        </p:nvGraphicFramePr>
        <p:xfrm>
          <a:off x="755576" y="404664"/>
          <a:ext cx="8072494" cy="5857916"/>
        </p:xfrm>
        <a:graphic>
          <a:graphicData uri="http://schemas.openxmlformats.org/drawingml/2006/chart">
            <c:chart xmlns:c="http://schemas.openxmlformats.org/drawingml/2006/chart" xmlns:r="http://schemas.openxmlformats.org/officeDocument/2006/relationships" r:id="rId3"/>
          </a:graphicData>
        </a:graphic>
      </p:graphicFrame>
      <p:sp>
        <p:nvSpPr>
          <p:cNvPr id="60417" name="Rectangle 1"/>
          <p:cNvSpPr>
            <a:spLocks noChangeArrowheads="1"/>
          </p:cNvSpPr>
          <p:nvPr/>
        </p:nvSpPr>
        <p:spPr bwMode="auto">
          <a:xfrm>
            <a:off x="116353" y="6429396"/>
            <a:ext cx="5305042"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Lawley </a:t>
            </a:r>
            <a:r>
              <a:rPr kumimoji="0" lang="en-GB" sz="1600" i="1"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et al. </a:t>
            </a:r>
            <a:r>
              <a:rPr kumimoji="0" lang="en-GB" sz="1600" i="1" u="none" strike="noStrike" cap="none" normalizeH="0" baseline="0" dirty="0" err="1" smtClean="0">
                <a:ln>
                  <a:noFill/>
                </a:ln>
                <a:solidFill>
                  <a:schemeClr val="tx1"/>
                </a:solidFill>
                <a:effectLst/>
                <a:latin typeface="Arial" panose="020B0604020202020204" pitchFamily="34" charset="0"/>
                <a:ea typeface="Calibri" pitchFamily="34" charset="0"/>
                <a:cs typeface="Arial" panose="020B0604020202020204" pitchFamily="34" charset="0"/>
              </a:rPr>
              <a:t>Appl</a:t>
            </a:r>
            <a:r>
              <a:rPr kumimoji="0" lang="en-GB" sz="1600" i="1"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 Environ </a:t>
            </a:r>
            <a:r>
              <a:rPr kumimoji="0" lang="en-GB" sz="1600" i="1" u="none" strike="noStrike" cap="none" normalizeH="0" baseline="0" dirty="0" err="1" smtClean="0">
                <a:ln>
                  <a:noFill/>
                </a:ln>
                <a:solidFill>
                  <a:schemeClr val="tx1"/>
                </a:solidFill>
                <a:effectLst/>
                <a:latin typeface="Arial" panose="020B0604020202020204" pitchFamily="34" charset="0"/>
                <a:ea typeface="Calibri" pitchFamily="34" charset="0"/>
                <a:cs typeface="Arial" panose="020B0604020202020204" pitchFamily="34" charset="0"/>
              </a:rPr>
              <a:t>Microbiol</a:t>
            </a:r>
            <a:r>
              <a:rPr kumimoji="0" lang="en-GB" sz="1600"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 2010;76:6895-6900.</a:t>
            </a:r>
            <a:endParaRPr kumimoji="0" lang="en-GB" sz="160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60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5321684"/>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7"/>
          <p:cNvSpPr txBox="1">
            <a:spLocks noChangeArrowheads="1"/>
          </p:cNvSpPr>
          <p:nvPr/>
        </p:nvSpPr>
        <p:spPr bwMode="auto">
          <a:xfrm>
            <a:off x="35496" y="6476826"/>
            <a:ext cx="8358188" cy="336550"/>
          </a:xfrm>
          <a:prstGeom prst="rect">
            <a:avLst/>
          </a:prstGeom>
          <a:noFill/>
          <a:ln w="9525">
            <a:noFill/>
            <a:miter lim="800000"/>
            <a:headEnd/>
            <a:tailEnd/>
          </a:ln>
        </p:spPr>
        <p:txBody>
          <a:bodyPr lIns="91424" tIns="45712" rIns="91424" bIns="45712">
            <a:spAutoFit/>
          </a:bodyPr>
          <a:lstStyle/>
          <a:p>
            <a:pPr marL="266700" indent="-266700">
              <a:spcBef>
                <a:spcPct val="10000"/>
              </a:spcBef>
            </a:pPr>
            <a:r>
              <a:rPr lang="en-GB" sz="1600" dirty="0" err="1">
                <a:latin typeface="Arial" panose="020B0604020202020204" pitchFamily="34" charset="0"/>
                <a:cs typeface="Arial" panose="020B0604020202020204" pitchFamily="34" charset="0"/>
              </a:rPr>
              <a:t>Drees</a:t>
            </a:r>
            <a:r>
              <a:rPr lang="en-GB" sz="1600" dirty="0">
                <a:latin typeface="Arial" panose="020B0604020202020204" pitchFamily="34" charset="0"/>
                <a:cs typeface="Arial" panose="020B0604020202020204" pitchFamily="34" charset="0"/>
              </a:rPr>
              <a:t> </a:t>
            </a:r>
            <a:r>
              <a:rPr lang="en-GB" sz="1600" i="1" dirty="0">
                <a:latin typeface="Arial" panose="020B0604020202020204" pitchFamily="34" charset="0"/>
                <a:cs typeface="Arial" panose="020B0604020202020204" pitchFamily="34" charset="0"/>
              </a:rPr>
              <a:t>et al.</a:t>
            </a:r>
            <a:r>
              <a:rPr lang="en-GB" sz="1600" dirty="0">
                <a:latin typeface="Arial" panose="020B0604020202020204" pitchFamily="34" charset="0"/>
                <a:cs typeface="Arial" panose="020B0604020202020204" pitchFamily="34" charset="0"/>
              </a:rPr>
              <a:t> </a:t>
            </a:r>
            <a:r>
              <a:rPr lang="en-GB" sz="1600" i="1" dirty="0" err="1">
                <a:latin typeface="Arial" panose="020B0604020202020204" pitchFamily="34" charset="0"/>
                <a:cs typeface="Arial" panose="020B0604020202020204" pitchFamily="34" charset="0"/>
              </a:rPr>
              <a:t>Clin</a:t>
            </a:r>
            <a:r>
              <a:rPr lang="en-GB" sz="1600" i="1" dirty="0">
                <a:latin typeface="Arial" panose="020B0604020202020204" pitchFamily="34" charset="0"/>
                <a:cs typeface="Arial" panose="020B0604020202020204" pitchFamily="34" charset="0"/>
              </a:rPr>
              <a:t> Infect </a:t>
            </a:r>
            <a:r>
              <a:rPr lang="en-GB" sz="1600" i="1" dirty="0" err="1">
                <a:latin typeface="Arial" panose="020B0604020202020204" pitchFamily="34" charset="0"/>
                <a:cs typeface="Arial" panose="020B0604020202020204" pitchFamily="34" charset="0"/>
              </a:rPr>
              <a:t>Dis</a:t>
            </a:r>
            <a:r>
              <a:rPr lang="en-GB" sz="1600" i="1" dirty="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2008;46:678-685.  </a:t>
            </a:r>
          </a:p>
        </p:txBody>
      </p:sp>
      <p:sp>
        <p:nvSpPr>
          <p:cNvPr id="29699" name="Rectangle 3"/>
          <p:cNvSpPr txBox="1">
            <a:spLocks noChangeArrowheads="1"/>
          </p:cNvSpPr>
          <p:nvPr/>
        </p:nvSpPr>
        <p:spPr bwMode="auto">
          <a:xfrm>
            <a:off x="251520" y="1005260"/>
            <a:ext cx="8643938" cy="3071812"/>
          </a:xfrm>
          <a:prstGeom prst="rect">
            <a:avLst/>
          </a:prstGeom>
          <a:noFill/>
          <a:ln w="9525">
            <a:noFill/>
            <a:miter lim="800000"/>
            <a:headEnd/>
            <a:tailEnd/>
          </a:ln>
        </p:spPr>
        <p:txBody>
          <a:bodyPr lIns="91424" tIns="45712" rIns="91424" bIns="45712"/>
          <a:lstStyle/>
          <a:p>
            <a:pPr>
              <a:tabLst>
                <a:tab pos="271463" algn="l"/>
              </a:tabLst>
            </a:pPr>
            <a:r>
              <a:rPr lang="en-GB" b="1" dirty="0">
                <a:latin typeface="Arial" panose="020B0604020202020204" pitchFamily="34" charset="0"/>
                <a:cs typeface="Arial" panose="020B0604020202020204" pitchFamily="34" charset="0"/>
              </a:rPr>
              <a:t>Setting &amp; design:</a:t>
            </a:r>
            <a:r>
              <a:rPr lang="en-GB" dirty="0">
                <a:latin typeface="Arial" panose="020B0604020202020204" pitchFamily="34" charset="0"/>
                <a:cs typeface="Arial" panose="020B0604020202020204" pitchFamily="34" charset="0"/>
              </a:rPr>
              <a:t> 14-month prospective study on 2 ICUs, Boston, </a:t>
            </a:r>
            <a:r>
              <a:rPr lang="en-GB" dirty="0" smtClean="0">
                <a:latin typeface="Arial" panose="020B0604020202020204" pitchFamily="34" charset="0"/>
                <a:cs typeface="Arial" panose="020B0604020202020204" pitchFamily="34" charset="0"/>
              </a:rPr>
              <a:t>USA.</a:t>
            </a:r>
            <a:endParaRPr lang="en-GB" dirty="0">
              <a:latin typeface="Arial" panose="020B0604020202020204" pitchFamily="34" charset="0"/>
              <a:cs typeface="Arial" panose="020B0604020202020204" pitchFamily="34" charset="0"/>
            </a:endParaRPr>
          </a:p>
          <a:p>
            <a:pPr>
              <a:tabLst>
                <a:tab pos="271463" algn="l"/>
              </a:tabLst>
            </a:pPr>
            <a:endParaRPr lang="en-GB" dirty="0">
              <a:latin typeface="Arial" panose="020B0604020202020204" pitchFamily="34" charset="0"/>
              <a:cs typeface="Arial" panose="020B0604020202020204" pitchFamily="34" charset="0"/>
            </a:endParaRPr>
          </a:p>
          <a:p>
            <a:pPr>
              <a:tabLst>
                <a:tab pos="271463" algn="l"/>
              </a:tabLst>
            </a:pPr>
            <a:r>
              <a:rPr lang="en-GB" b="1" dirty="0">
                <a:latin typeface="Arial" panose="020B0604020202020204" pitchFamily="34" charset="0"/>
                <a:cs typeface="Arial" panose="020B0604020202020204" pitchFamily="34" charset="0"/>
              </a:rPr>
              <a:t>Methods:</a:t>
            </a:r>
            <a:r>
              <a:rPr lang="en-GB" dirty="0">
                <a:latin typeface="Arial" panose="020B0604020202020204" pitchFamily="34" charset="0"/>
                <a:cs typeface="Arial" panose="020B0604020202020204" pitchFamily="34" charset="0"/>
              </a:rPr>
              <a:t> All </a:t>
            </a:r>
            <a:r>
              <a:rPr lang="en-GB" dirty="0" smtClean="0">
                <a:latin typeface="Arial" panose="020B0604020202020204" pitchFamily="34" charset="0"/>
                <a:cs typeface="Arial" panose="020B0604020202020204" pitchFamily="34" charset="0"/>
              </a:rPr>
              <a:t>patients were screened on admission and twice </a:t>
            </a:r>
            <a:r>
              <a:rPr lang="en-GB" dirty="0">
                <a:latin typeface="Arial" panose="020B0604020202020204" pitchFamily="34" charset="0"/>
                <a:cs typeface="Arial" panose="020B0604020202020204" pitchFamily="34" charset="0"/>
              </a:rPr>
              <a:t>weekly, and the environment was screened weekly for VRE. The 50 patients who acquired VRE were compared with the 588 who did not.</a:t>
            </a:r>
            <a:r>
              <a:rPr lang="en-GB" dirty="0">
                <a:solidFill>
                  <a:srgbClr val="22228B"/>
                </a:solidFill>
                <a:latin typeface="Arial" panose="020B0604020202020204" pitchFamily="34" charset="0"/>
                <a:cs typeface="Arial" panose="020B0604020202020204" pitchFamily="34" charset="0"/>
              </a:rPr>
              <a:t> </a:t>
            </a:r>
          </a:p>
          <a:p>
            <a:pPr>
              <a:tabLst>
                <a:tab pos="271463" algn="l"/>
              </a:tabLst>
            </a:pPr>
            <a:endParaRPr lang="en-GB" sz="2100" dirty="0">
              <a:solidFill>
                <a:srgbClr val="22228B"/>
              </a:solidFill>
              <a:latin typeface="Arial" panose="020B0604020202020204" pitchFamily="34" charset="0"/>
              <a:cs typeface="Arial" panose="020B0604020202020204" pitchFamily="34" charset="0"/>
            </a:endParaRPr>
          </a:p>
          <a:p>
            <a:pPr>
              <a:tabLst>
                <a:tab pos="271463" algn="l"/>
              </a:tabLst>
            </a:pPr>
            <a:endParaRPr lang="en-GB" sz="1000" dirty="0">
              <a:solidFill>
                <a:srgbClr val="22228B"/>
              </a:solidFill>
              <a:latin typeface="Arial" panose="020B0604020202020204" pitchFamily="34" charset="0"/>
              <a:cs typeface="Arial" panose="020B0604020202020204" pitchFamily="34" charset="0"/>
            </a:endParaRPr>
          </a:p>
          <a:p>
            <a:pPr>
              <a:lnSpc>
                <a:spcPct val="90000"/>
              </a:lnSpc>
              <a:spcBef>
                <a:spcPct val="20000"/>
              </a:spcBef>
              <a:tabLst>
                <a:tab pos="271463" algn="l"/>
              </a:tabLst>
            </a:pPr>
            <a:endParaRPr lang="en-GB" sz="2200" dirty="0">
              <a:solidFill>
                <a:srgbClr val="22228B"/>
              </a:solidFill>
              <a:latin typeface="Arial" panose="020B0604020202020204" pitchFamily="34" charset="0"/>
              <a:cs typeface="Arial" panose="020B0604020202020204" pitchFamily="34" charset="0"/>
            </a:endParaRPr>
          </a:p>
        </p:txBody>
      </p:sp>
      <p:sp>
        <p:nvSpPr>
          <p:cNvPr id="29700" name="Rectangle 6"/>
          <p:cNvSpPr>
            <a:spLocks/>
          </p:cNvSpPr>
          <p:nvPr/>
        </p:nvSpPr>
        <p:spPr bwMode="auto">
          <a:xfrm>
            <a:off x="360363" y="360363"/>
            <a:ext cx="8423275" cy="925512"/>
          </a:xfrm>
          <a:prstGeom prst="rect">
            <a:avLst/>
          </a:prstGeom>
          <a:noFill/>
          <a:ln w="9525">
            <a:noFill/>
            <a:miter lim="800000"/>
            <a:headEnd/>
            <a:tailEnd/>
          </a:ln>
        </p:spPr>
        <p:txBody>
          <a:bodyPr lIns="0" tIns="0" rIns="0" bIns="0"/>
          <a:lstStyle/>
          <a:p>
            <a:pPr algn="ctr">
              <a:tabLst>
                <a:tab pos="4037013" algn="l"/>
              </a:tabLst>
            </a:pPr>
            <a:r>
              <a:rPr lang="en-GB" sz="3200" dirty="0" smtClean="0">
                <a:latin typeface="Arial" panose="020B0604020202020204" pitchFamily="34" charset="0"/>
                <a:cs typeface="Arial" panose="020B0604020202020204" pitchFamily="34" charset="0"/>
              </a:rPr>
              <a:t>An environmental ‘dose-response’?</a:t>
            </a:r>
            <a:endParaRPr lang="en-US" sz="3200" dirty="0">
              <a:latin typeface="Arial" panose="020B0604020202020204" pitchFamily="34" charset="0"/>
              <a:cs typeface="Arial" panose="020B0604020202020204" pitchFamily="34" charset="0"/>
            </a:endParaRPr>
          </a:p>
        </p:txBody>
      </p:sp>
      <p:graphicFrame>
        <p:nvGraphicFramePr>
          <p:cNvPr id="6" name="Chart 5"/>
          <p:cNvGraphicFramePr/>
          <p:nvPr>
            <p:extLst>
              <p:ext uri="{D42A27DB-BD31-4B8C-83A1-F6EECF244321}">
                <p14:modId xmlns:p14="http://schemas.microsoft.com/office/powerpoint/2010/main" val="3419344329"/>
              </p:ext>
            </p:extLst>
          </p:nvPr>
        </p:nvGraphicFramePr>
        <p:xfrm>
          <a:off x="1500166" y="2492896"/>
          <a:ext cx="6000792" cy="35719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3786188" y="5922963"/>
            <a:ext cx="2357437" cy="369887"/>
          </a:xfrm>
          <a:prstGeom prst="rect">
            <a:avLst/>
          </a:prstGeom>
          <a:noFill/>
        </p:spPr>
        <p:txBody>
          <a:bodyPr>
            <a:spAutoFit/>
          </a:bodyPr>
          <a:lstStyle/>
          <a:p>
            <a:pPr>
              <a:defRPr/>
            </a:pPr>
            <a:r>
              <a:rPr lang="en-GB" dirty="0">
                <a:latin typeface="Arial" panose="020B0604020202020204" pitchFamily="34" charset="0"/>
                <a:cs typeface="Arial" panose="020B0604020202020204" pitchFamily="34" charset="0"/>
              </a:rPr>
              <a:t>Hazard ratio</a:t>
            </a:r>
          </a:p>
        </p:txBody>
      </p:sp>
      <p:sp>
        <p:nvSpPr>
          <p:cNvPr id="8" name="TextBox 1"/>
          <p:cNvSpPr txBox="1">
            <a:spLocks noChangeArrowheads="1"/>
          </p:cNvSpPr>
          <p:nvPr/>
        </p:nvSpPr>
        <p:spPr bwMode="auto">
          <a:xfrm>
            <a:off x="1857375" y="3878021"/>
            <a:ext cx="3929063" cy="369332"/>
          </a:xfrm>
          <a:prstGeom prst="rect">
            <a:avLst/>
          </a:prstGeom>
          <a:noFill/>
          <a:ln w="9525">
            <a:noFill/>
            <a:miter lim="800000"/>
            <a:headEnd/>
            <a:tailEnd/>
          </a:ln>
        </p:spPr>
        <p:txBody>
          <a:bodyPr>
            <a:spAutoFit/>
          </a:bodyPr>
          <a:lstStyle/>
          <a:p>
            <a:r>
              <a:rPr lang="en-GB" dirty="0">
                <a:solidFill>
                  <a:schemeClr val="bg1"/>
                </a:solidFill>
                <a:latin typeface="Arial" panose="020B0604020202020204" pitchFamily="34" charset="0"/>
                <a:cs typeface="Arial" panose="020B0604020202020204" pitchFamily="34" charset="0"/>
              </a:rPr>
              <a:t>VRE colonised prior room occupant</a:t>
            </a:r>
          </a:p>
        </p:txBody>
      </p:sp>
      <p:sp>
        <p:nvSpPr>
          <p:cNvPr id="9" name="TextBox 1"/>
          <p:cNvSpPr txBox="1">
            <a:spLocks noChangeArrowheads="1"/>
          </p:cNvSpPr>
          <p:nvPr/>
        </p:nvSpPr>
        <p:spPr bwMode="auto">
          <a:xfrm>
            <a:off x="1857375" y="4727103"/>
            <a:ext cx="3000375" cy="646113"/>
          </a:xfrm>
          <a:prstGeom prst="rect">
            <a:avLst/>
          </a:prstGeom>
          <a:noFill/>
          <a:ln w="9525">
            <a:noFill/>
            <a:miter lim="800000"/>
            <a:headEnd/>
            <a:tailEnd/>
          </a:ln>
        </p:spPr>
        <p:txBody>
          <a:bodyPr>
            <a:spAutoFit/>
          </a:bodyPr>
          <a:lstStyle/>
          <a:p>
            <a:r>
              <a:rPr lang="en-GB" dirty="0">
                <a:solidFill>
                  <a:schemeClr val="bg1"/>
                </a:solidFill>
                <a:latin typeface="Arial" panose="020B0604020202020204" pitchFamily="34" charset="0"/>
                <a:cs typeface="Arial" panose="020B0604020202020204" pitchFamily="34" charset="0"/>
              </a:rPr>
              <a:t>VRE colonised occupant in the prior 2 weeks</a:t>
            </a:r>
          </a:p>
        </p:txBody>
      </p:sp>
      <p:sp>
        <p:nvSpPr>
          <p:cNvPr id="10" name="TextBox 9"/>
          <p:cNvSpPr txBox="1"/>
          <p:nvPr/>
        </p:nvSpPr>
        <p:spPr>
          <a:xfrm rot="16200000">
            <a:off x="-141288" y="3784601"/>
            <a:ext cx="3071813" cy="646112"/>
          </a:xfrm>
          <a:prstGeom prst="rect">
            <a:avLst/>
          </a:prstGeom>
          <a:solidFill>
            <a:schemeClr val="bg1"/>
          </a:solidFill>
        </p:spPr>
        <p:txBody>
          <a:bodyPr>
            <a:spAutoFit/>
          </a:bodyPr>
          <a:lstStyle/>
          <a:p>
            <a:pPr algn="ctr">
              <a:defRPr/>
            </a:pPr>
            <a:r>
              <a:rPr lang="en-GB" dirty="0">
                <a:latin typeface="Arial" panose="020B0604020202020204" pitchFamily="34" charset="0"/>
                <a:cs typeface="Arial" panose="020B0604020202020204" pitchFamily="34" charset="0"/>
              </a:rPr>
              <a:t>Independent predictors of VRE acquisition</a:t>
            </a:r>
          </a:p>
        </p:txBody>
      </p:sp>
    </p:spTree>
    <p:extLst>
      <p:ext uri="{BB962C8B-B14F-4D97-AF65-F5344CB8AC3E}">
        <p14:creationId xmlns:p14="http://schemas.microsoft.com/office/powerpoint/2010/main" val="34063763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p:cNvSpPr>
          <p:nvPr/>
        </p:nvSpPr>
        <p:spPr bwMode="auto">
          <a:xfrm>
            <a:off x="360363" y="360363"/>
            <a:ext cx="8423275" cy="925512"/>
          </a:xfrm>
          <a:prstGeom prst="rect">
            <a:avLst/>
          </a:prstGeom>
          <a:noFill/>
          <a:ln w="9525">
            <a:noFill/>
            <a:miter lim="800000"/>
            <a:headEnd/>
            <a:tailEnd/>
          </a:ln>
        </p:spPr>
        <p:txBody>
          <a:bodyPr lIns="0" tIns="0" rIns="0" bIns="0"/>
          <a:lstStyle/>
          <a:p>
            <a:pPr algn="ctr">
              <a:tabLst>
                <a:tab pos="4037013" algn="l"/>
              </a:tabLst>
            </a:pPr>
            <a:r>
              <a:rPr lang="en-GB" sz="3200" dirty="0" smtClean="0">
                <a:latin typeface="Arial" panose="020B0604020202020204" pitchFamily="34" charset="0"/>
                <a:cs typeface="Arial" panose="020B0604020202020204" pitchFamily="34" charset="0"/>
              </a:rPr>
              <a:t>An environmental ‘dose-response’?</a:t>
            </a:r>
            <a:endParaRPr lang="en-US" sz="3200" dirty="0">
              <a:latin typeface="Arial" panose="020B0604020202020204" pitchFamily="34" charset="0"/>
              <a:cs typeface="Arial" panose="020B0604020202020204" pitchFamily="34" charset="0"/>
            </a:endParaRPr>
          </a:p>
        </p:txBody>
      </p:sp>
      <p:pic>
        <p:nvPicPr>
          <p:cNvPr id="5" name="Picture 4" descr="Salgado"/>
          <p:cNvPicPr/>
          <p:nvPr/>
        </p:nvPicPr>
        <p:blipFill>
          <a:blip r:embed="rId2" cstate="print"/>
          <a:srcRect/>
          <a:stretch>
            <a:fillRect/>
          </a:stretch>
        </p:blipFill>
        <p:spPr bwMode="auto">
          <a:xfrm>
            <a:off x="1043608" y="1154735"/>
            <a:ext cx="6768752" cy="5082577"/>
          </a:xfrm>
          <a:prstGeom prst="rect">
            <a:avLst/>
          </a:prstGeom>
          <a:noFill/>
          <a:ln w="9525">
            <a:noFill/>
            <a:miter lim="800000"/>
            <a:headEnd/>
            <a:tailEnd/>
          </a:ln>
        </p:spPr>
      </p:pic>
      <p:sp>
        <p:nvSpPr>
          <p:cNvPr id="6" name="Rectangle 5"/>
          <p:cNvSpPr/>
          <p:nvPr/>
        </p:nvSpPr>
        <p:spPr>
          <a:xfrm>
            <a:off x="35496" y="6474822"/>
            <a:ext cx="8454084" cy="338554"/>
          </a:xfrm>
          <a:prstGeom prst="rect">
            <a:avLst/>
          </a:prstGeom>
        </p:spPr>
        <p:txBody>
          <a:bodyPr wrap="square">
            <a:spAutoFit/>
          </a:bodyPr>
          <a:lstStyle/>
          <a:p>
            <a:r>
              <a:rPr lang="en-US" sz="1600" dirty="0"/>
              <a:t>Salgado </a:t>
            </a:r>
            <a:r>
              <a:rPr lang="en-US" sz="1600" i="1" dirty="0" smtClean="0"/>
              <a:t>et al. Infect </a:t>
            </a:r>
            <a:r>
              <a:rPr lang="en-US" sz="1600" i="1" dirty="0"/>
              <a:t>Control </a:t>
            </a:r>
            <a:r>
              <a:rPr lang="en-US" sz="1600" i="1" dirty="0" err="1"/>
              <a:t>Hosp</a:t>
            </a:r>
            <a:r>
              <a:rPr lang="en-US" sz="1600" i="1" dirty="0"/>
              <a:t> </a:t>
            </a:r>
            <a:r>
              <a:rPr lang="en-US" sz="1600" i="1" dirty="0" err="1"/>
              <a:t>Epidemiol</a:t>
            </a:r>
            <a:r>
              <a:rPr lang="en-US" sz="1600" dirty="0"/>
              <a:t> </a:t>
            </a:r>
            <a:r>
              <a:rPr lang="en-US" sz="1600" dirty="0" smtClean="0"/>
              <a:t>2013;34:479-486</a:t>
            </a:r>
            <a:r>
              <a:rPr lang="en-US" sz="1600" dirty="0"/>
              <a:t>.</a:t>
            </a:r>
            <a:endParaRPr lang="en-GB" sz="1600" dirty="0"/>
          </a:p>
        </p:txBody>
      </p:sp>
      <p:sp>
        <p:nvSpPr>
          <p:cNvPr id="7" name="TextBox 6"/>
          <p:cNvSpPr txBox="1"/>
          <p:nvPr/>
        </p:nvSpPr>
        <p:spPr>
          <a:xfrm>
            <a:off x="251520" y="908720"/>
            <a:ext cx="8532118" cy="369332"/>
          </a:xfrm>
          <a:prstGeom prst="rect">
            <a:avLst/>
          </a:prstGeom>
          <a:noFill/>
        </p:spPr>
        <p:txBody>
          <a:bodyPr wrap="square" rtlCol="0">
            <a:spAutoFit/>
          </a:bodyPr>
          <a:lstStyle/>
          <a:p>
            <a:r>
              <a:rPr lang="en-GB" dirty="0" smtClean="0">
                <a:latin typeface="Arial" panose="020B0604020202020204" pitchFamily="34" charset="0"/>
                <a:cs typeface="Arial" panose="020B0604020202020204" pitchFamily="34" charset="0"/>
              </a:rPr>
              <a:t>There was a significant correlation between burden and HAI risk (p=0.038).</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5485975"/>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60363"/>
            <a:ext cx="8783637" cy="925512"/>
          </a:xfrm>
        </p:spPr>
        <p:txBody>
          <a:bodyPr/>
          <a:lstStyle/>
          <a:p>
            <a:pPr algn="ctr"/>
            <a:r>
              <a:rPr lang="en-GB" dirty="0" smtClean="0"/>
              <a:t>Is there a “safe” level of surface contamination?</a:t>
            </a:r>
            <a:endParaRPr lang="en-GB" dirty="0"/>
          </a:p>
        </p:txBody>
      </p:sp>
      <p:graphicFrame>
        <p:nvGraphicFramePr>
          <p:cNvPr id="3" name="Table 2"/>
          <p:cNvGraphicFramePr>
            <a:graphicFrameLocks noGrp="1"/>
          </p:cNvGraphicFramePr>
          <p:nvPr>
            <p:extLst>
              <p:ext uri="{D42A27DB-BD31-4B8C-83A1-F6EECF244321}">
                <p14:modId xmlns:p14="http://schemas.microsoft.com/office/powerpoint/2010/main" val="2302439613"/>
              </p:ext>
            </p:extLst>
          </p:nvPr>
        </p:nvGraphicFramePr>
        <p:xfrm>
          <a:off x="395534" y="1397000"/>
          <a:ext cx="8280921" cy="2194560"/>
        </p:xfrm>
        <a:graphic>
          <a:graphicData uri="http://schemas.openxmlformats.org/drawingml/2006/table">
            <a:tbl>
              <a:tblPr firstRow="1" bandRow="1">
                <a:tableStyleId>{00A15C55-8517-42AA-B614-E9B94910E393}</a:tableStyleId>
              </a:tblPr>
              <a:tblGrid>
                <a:gridCol w="2160242"/>
                <a:gridCol w="3672408"/>
                <a:gridCol w="2448271"/>
              </a:tblGrid>
              <a:tr h="370840">
                <a:tc>
                  <a:txBody>
                    <a:bodyPr/>
                    <a:lstStyle/>
                    <a:p>
                      <a:pPr algn="ctr"/>
                      <a:r>
                        <a:rPr lang="en-GB" sz="2400" dirty="0" smtClean="0">
                          <a:latin typeface="Arial" panose="020B0604020202020204" pitchFamily="34" charset="0"/>
                          <a:cs typeface="Arial" panose="020B0604020202020204" pitchFamily="34" charset="0"/>
                        </a:rPr>
                        <a:t>Pathogen</a:t>
                      </a:r>
                      <a:endParaRPr lang="en-GB" sz="2400" dirty="0">
                        <a:latin typeface="Arial" panose="020B0604020202020204" pitchFamily="34" charset="0"/>
                        <a:cs typeface="Arial" panose="020B0604020202020204" pitchFamily="34" charset="0"/>
                      </a:endParaRPr>
                    </a:p>
                  </a:txBody>
                  <a:tcPr anchor="ctr"/>
                </a:tc>
                <a:tc>
                  <a:txBody>
                    <a:bodyPr/>
                    <a:lstStyle/>
                    <a:p>
                      <a:pPr algn="ctr"/>
                      <a:r>
                        <a:rPr lang="en-GB" sz="2400" dirty="0" smtClean="0">
                          <a:latin typeface="Arial" panose="020B0604020202020204" pitchFamily="34" charset="0"/>
                          <a:cs typeface="Arial" panose="020B0604020202020204" pitchFamily="34" charset="0"/>
                        </a:rPr>
                        <a:t>Amount shed</a:t>
                      </a:r>
                      <a:endParaRPr lang="en-GB" sz="2400" dirty="0">
                        <a:latin typeface="Arial" panose="020B0604020202020204" pitchFamily="34" charset="0"/>
                        <a:cs typeface="Arial" panose="020B0604020202020204" pitchFamily="34" charset="0"/>
                      </a:endParaRPr>
                    </a:p>
                  </a:txBody>
                  <a:tcPr anchor="ctr"/>
                </a:tc>
                <a:tc>
                  <a:txBody>
                    <a:bodyPr/>
                    <a:lstStyle/>
                    <a:p>
                      <a:pPr algn="ctr"/>
                      <a:r>
                        <a:rPr lang="en-GB" sz="2400" dirty="0" smtClean="0">
                          <a:latin typeface="Arial" panose="020B0604020202020204" pitchFamily="34" charset="0"/>
                          <a:cs typeface="Arial" panose="020B0604020202020204" pitchFamily="34" charset="0"/>
                        </a:rPr>
                        <a:t>Minimum infectious dose</a:t>
                      </a:r>
                      <a:endParaRPr lang="en-GB" sz="2400" dirty="0">
                        <a:latin typeface="Arial" panose="020B0604020202020204" pitchFamily="34" charset="0"/>
                        <a:cs typeface="Arial" panose="020B0604020202020204" pitchFamily="34" charset="0"/>
                      </a:endParaRPr>
                    </a:p>
                  </a:txBody>
                  <a:tcPr anchor="ctr"/>
                </a:tc>
              </a:tr>
              <a:tr h="370840">
                <a:tc>
                  <a:txBody>
                    <a:bodyPr/>
                    <a:lstStyle/>
                    <a:p>
                      <a:pPr algn="ctr"/>
                      <a:r>
                        <a:rPr lang="en-GB" sz="2400" dirty="0" err="1" smtClean="0">
                          <a:latin typeface="Arial" panose="020B0604020202020204" pitchFamily="34" charset="0"/>
                          <a:cs typeface="Arial" panose="020B0604020202020204" pitchFamily="34" charset="0"/>
                        </a:rPr>
                        <a:t>Norovirus</a:t>
                      </a:r>
                      <a:endParaRPr lang="en-GB" sz="2400" dirty="0">
                        <a:latin typeface="Arial" panose="020B0604020202020204" pitchFamily="34" charset="0"/>
                        <a:cs typeface="Arial" panose="020B0604020202020204" pitchFamily="34" charset="0"/>
                      </a:endParaRPr>
                    </a:p>
                  </a:txBody>
                  <a:tcPr/>
                </a:tc>
                <a:tc>
                  <a:txBody>
                    <a:bodyPr/>
                    <a:lstStyle/>
                    <a:p>
                      <a:pPr algn="ctr"/>
                      <a:r>
                        <a:rPr lang="en-US" sz="2400" kern="1200" dirty="0" smtClean="0">
                          <a:effectLst/>
                          <a:latin typeface="Arial" panose="020B0604020202020204" pitchFamily="34" charset="0"/>
                          <a:cs typeface="Arial" panose="020B0604020202020204" pitchFamily="34" charset="0"/>
                        </a:rPr>
                        <a:t>Up</a:t>
                      </a:r>
                      <a:r>
                        <a:rPr lang="en-US" sz="2400" kern="1200" baseline="0" dirty="0" smtClean="0">
                          <a:effectLst/>
                          <a:latin typeface="Arial" panose="020B0604020202020204" pitchFamily="34" charset="0"/>
                          <a:cs typeface="Arial" panose="020B0604020202020204" pitchFamily="34" charset="0"/>
                        </a:rPr>
                        <a:t> to </a:t>
                      </a:r>
                      <a:r>
                        <a:rPr lang="en-US" sz="2400" kern="1200" dirty="0" smtClean="0">
                          <a:effectLst/>
                          <a:latin typeface="Arial" panose="020B0604020202020204" pitchFamily="34" charset="0"/>
                          <a:cs typeface="Arial" panose="020B0604020202020204" pitchFamily="34" charset="0"/>
                        </a:rPr>
                        <a:t>10</a:t>
                      </a:r>
                      <a:r>
                        <a:rPr lang="en-US" sz="2400" kern="1200" baseline="30000" dirty="0" smtClean="0">
                          <a:effectLst/>
                          <a:latin typeface="Arial" panose="020B0604020202020204" pitchFamily="34" charset="0"/>
                          <a:cs typeface="Arial" panose="020B0604020202020204" pitchFamily="34" charset="0"/>
                        </a:rPr>
                        <a:t>12 </a:t>
                      </a:r>
                      <a:r>
                        <a:rPr lang="en-US" sz="2400" kern="1200" baseline="0" dirty="0" smtClean="0">
                          <a:effectLst/>
                          <a:latin typeface="Arial" panose="020B0604020202020204" pitchFamily="34" charset="0"/>
                          <a:cs typeface="Arial" panose="020B0604020202020204" pitchFamily="34" charset="0"/>
                        </a:rPr>
                        <a:t>per g </a:t>
                      </a:r>
                      <a:r>
                        <a:rPr lang="en-US" sz="2400" kern="1200" baseline="0" dirty="0" err="1" smtClean="0">
                          <a:effectLst/>
                          <a:latin typeface="Arial" panose="020B0604020202020204" pitchFamily="34" charset="0"/>
                          <a:cs typeface="Arial" panose="020B0604020202020204" pitchFamily="34" charset="0"/>
                        </a:rPr>
                        <a:t>faeces</a:t>
                      </a:r>
                      <a:endParaRPr lang="en-GB" sz="2400" baseline="0" dirty="0">
                        <a:latin typeface="Arial" panose="020B0604020202020204" pitchFamily="34" charset="0"/>
                        <a:cs typeface="Arial" panose="020B0604020202020204" pitchFamily="34" charset="0"/>
                      </a:endParaRPr>
                    </a:p>
                  </a:txBody>
                  <a:tcPr/>
                </a:tc>
                <a:tc>
                  <a:txBody>
                    <a:bodyPr/>
                    <a:lstStyle/>
                    <a:p>
                      <a:pPr algn="ctr"/>
                      <a:r>
                        <a:rPr lang="en-GB" sz="2400" dirty="0" smtClean="0">
                          <a:latin typeface="Arial" panose="020B0604020202020204" pitchFamily="34" charset="0"/>
                          <a:cs typeface="Arial" panose="020B0604020202020204" pitchFamily="34" charset="0"/>
                        </a:rPr>
                        <a:t>1-100</a:t>
                      </a:r>
                      <a:endParaRPr lang="en-GB" sz="2400" dirty="0">
                        <a:latin typeface="Arial" panose="020B0604020202020204" pitchFamily="34" charset="0"/>
                        <a:cs typeface="Arial" panose="020B0604020202020204" pitchFamily="34" charset="0"/>
                      </a:endParaRPr>
                    </a:p>
                  </a:txBody>
                  <a:tcPr/>
                </a:tc>
              </a:tr>
              <a:tr h="370840">
                <a:tc>
                  <a:txBody>
                    <a:bodyPr/>
                    <a:lstStyle/>
                    <a:p>
                      <a:pPr algn="ctr"/>
                      <a:r>
                        <a:rPr lang="en-GB" sz="2400" dirty="0" smtClean="0">
                          <a:latin typeface="Arial" panose="020B0604020202020204" pitchFamily="34" charset="0"/>
                          <a:cs typeface="Arial" panose="020B0604020202020204" pitchFamily="34" charset="0"/>
                        </a:rPr>
                        <a:t>C.</a:t>
                      </a:r>
                      <a:r>
                        <a:rPr lang="en-GB" sz="2400" baseline="0" dirty="0" smtClean="0">
                          <a:latin typeface="Arial" panose="020B0604020202020204" pitchFamily="34" charset="0"/>
                          <a:cs typeface="Arial" panose="020B0604020202020204" pitchFamily="34" charset="0"/>
                        </a:rPr>
                        <a:t> </a:t>
                      </a:r>
                      <a:r>
                        <a:rPr lang="en-GB" sz="2400" baseline="0" dirty="0" err="1" smtClean="0">
                          <a:latin typeface="Arial" panose="020B0604020202020204" pitchFamily="34" charset="0"/>
                          <a:cs typeface="Arial" panose="020B0604020202020204" pitchFamily="34" charset="0"/>
                        </a:rPr>
                        <a:t>difficile</a:t>
                      </a:r>
                      <a:endParaRPr lang="en-GB" sz="2400" i="1" dirty="0">
                        <a:latin typeface="Arial" panose="020B0604020202020204" pitchFamily="34" charset="0"/>
                        <a:cs typeface="Arial" panose="020B0604020202020204" pitchFamily="34" charset="0"/>
                      </a:endParaRPr>
                    </a:p>
                  </a:txBody>
                  <a:tcPr/>
                </a:tc>
                <a:tc>
                  <a:txBody>
                    <a:bodyPr/>
                    <a:lstStyle/>
                    <a:p>
                      <a:pPr algn="ctr"/>
                      <a:r>
                        <a:rPr lang="en-GB" sz="2400" dirty="0" smtClean="0">
                          <a:latin typeface="Arial" panose="020B0604020202020204" pitchFamily="34" charset="0"/>
                          <a:cs typeface="Arial" panose="020B0604020202020204" pitchFamily="34" charset="0"/>
                        </a:rPr>
                        <a:t>Up to 10</a:t>
                      </a:r>
                      <a:r>
                        <a:rPr lang="en-GB" sz="2400" baseline="30000" dirty="0" smtClean="0">
                          <a:latin typeface="Arial" panose="020B0604020202020204" pitchFamily="34" charset="0"/>
                          <a:cs typeface="Arial" panose="020B0604020202020204" pitchFamily="34" charset="0"/>
                        </a:rPr>
                        <a:t>9</a:t>
                      </a:r>
                      <a:r>
                        <a:rPr lang="en-GB" sz="2400" dirty="0" smtClean="0">
                          <a:latin typeface="Arial" panose="020B0604020202020204" pitchFamily="34" charset="0"/>
                          <a:cs typeface="Arial" panose="020B0604020202020204" pitchFamily="34" charset="0"/>
                        </a:rPr>
                        <a:t> per g faeces</a:t>
                      </a:r>
                      <a:endParaRPr lang="en-GB" sz="2400" dirty="0">
                        <a:latin typeface="Arial" panose="020B0604020202020204" pitchFamily="34" charset="0"/>
                        <a:cs typeface="Arial" panose="020B0604020202020204" pitchFamily="34" charset="0"/>
                      </a:endParaRPr>
                    </a:p>
                  </a:txBody>
                  <a:tcPr/>
                </a:tc>
                <a:tc>
                  <a:txBody>
                    <a:bodyPr/>
                    <a:lstStyle/>
                    <a:p>
                      <a:pPr algn="ctr"/>
                      <a:r>
                        <a:rPr lang="en-GB" sz="2400" dirty="0" smtClean="0">
                          <a:latin typeface="Arial" panose="020B0604020202020204" pitchFamily="34" charset="0"/>
                          <a:cs typeface="Arial" panose="020B0604020202020204" pitchFamily="34" charset="0"/>
                        </a:rPr>
                        <a:t>1 </a:t>
                      </a:r>
                      <a:r>
                        <a:rPr lang="en-GB" sz="2400" dirty="0" err="1" smtClean="0">
                          <a:latin typeface="Arial" panose="020B0604020202020204" pitchFamily="34" charset="0"/>
                          <a:cs typeface="Arial" panose="020B0604020202020204" pitchFamily="34" charset="0"/>
                        </a:rPr>
                        <a:t>cfu</a:t>
                      </a:r>
                      <a:r>
                        <a:rPr lang="en-GB" sz="2400" dirty="0" smtClean="0">
                          <a:latin typeface="Arial" panose="020B0604020202020204" pitchFamily="34" charset="0"/>
                          <a:cs typeface="Arial" panose="020B0604020202020204" pitchFamily="34" charset="0"/>
                        </a:rPr>
                        <a:t> / cm</a:t>
                      </a:r>
                      <a:r>
                        <a:rPr lang="en-GB" sz="2400" baseline="30000" dirty="0" smtClean="0">
                          <a:latin typeface="Arial" panose="020B0604020202020204" pitchFamily="34" charset="0"/>
                          <a:cs typeface="Arial" panose="020B0604020202020204" pitchFamily="34" charset="0"/>
                        </a:rPr>
                        <a:t>2</a:t>
                      </a:r>
                      <a:endParaRPr lang="en-GB" sz="2400" baseline="30000" dirty="0">
                        <a:latin typeface="Arial" panose="020B0604020202020204" pitchFamily="34" charset="0"/>
                        <a:cs typeface="Arial" panose="020B0604020202020204" pitchFamily="34" charset="0"/>
                      </a:endParaRPr>
                    </a:p>
                  </a:txBody>
                  <a:tcPr/>
                </a:tc>
              </a:tr>
              <a:tr h="370840">
                <a:tc>
                  <a:txBody>
                    <a:bodyPr/>
                    <a:lstStyle/>
                    <a:p>
                      <a:pPr algn="ctr"/>
                      <a:r>
                        <a:rPr lang="en-GB" sz="2400" dirty="0" smtClean="0">
                          <a:latin typeface="Arial" panose="020B0604020202020204" pitchFamily="34" charset="0"/>
                          <a:cs typeface="Arial" panose="020B0604020202020204" pitchFamily="34" charset="0"/>
                        </a:rPr>
                        <a:t>S. </a:t>
                      </a:r>
                      <a:r>
                        <a:rPr lang="en-GB" sz="2400" dirty="0" err="1" smtClean="0">
                          <a:latin typeface="Arial" panose="020B0604020202020204" pitchFamily="34" charset="0"/>
                          <a:cs typeface="Arial" panose="020B0604020202020204" pitchFamily="34" charset="0"/>
                        </a:rPr>
                        <a:t>aureus</a:t>
                      </a:r>
                      <a:endParaRPr lang="en-GB" sz="2400" i="1" dirty="0">
                        <a:latin typeface="Arial" panose="020B0604020202020204" pitchFamily="34" charset="0"/>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400" dirty="0" smtClean="0">
                          <a:latin typeface="Arial" panose="020B0604020202020204" pitchFamily="34" charset="0"/>
                          <a:cs typeface="Arial" panose="020B0604020202020204" pitchFamily="34" charset="0"/>
                        </a:rPr>
                        <a:t>Up to 10</a:t>
                      </a:r>
                      <a:r>
                        <a:rPr lang="en-GB" sz="2400" baseline="30000" dirty="0" smtClean="0">
                          <a:latin typeface="Arial" panose="020B0604020202020204" pitchFamily="34" charset="0"/>
                          <a:cs typeface="Arial" panose="020B0604020202020204" pitchFamily="34" charset="0"/>
                        </a:rPr>
                        <a:t>7</a:t>
                      </a:r>
                      <a:r>
                        <a:rPr lang="en-GB" sz="2400" dirty="0" smtClean="0">
                          <a:latin typeface="Arial" panose="020B0604020202020204" pitchFamily="34" charset="0"/>
                          <a:cs typeface="Arial" panose="020B0604020202020204" pitchFamily="34" charset="0"/>
                        </a:rPr>
                        <a:t> per g faeces</a:t>
                      </a:r>
                    </a:p>
                  </a:txBody>
                  <a:tcPr/>
                </a:tc>
                <a:tc>
                  <a:txBody>
                    <a:bodyPr/>
                    <a:lstStyle/>
                    <a:p>
                      <a:pPr algn="ctr"/>
                      <a:r>
                        <a:rPr lang="en-GB" sz="2400" dirty="0" smtClean="0">
                          <a:latin typeface="Arial" panose="020B0604020202020204" pitchFamily="34" charset="0"/>
                          <a:cs typeface="Arial" panose="020B0604020202020204" pitchFamily="34" charset="0"/>
                        </a:rPr>
                        <a:t>&lt;15 </a:t>
                      </a:r>
                      <a:r>
                        <a:rPr lang="en-GB" sz="2400" dirty="0" err="1" smtClean="0">
                          <a:latin typeface="Arial" panose="020B0604020202020204" pitchFamily="34" charset="0"/>
                          <a:cs typeface="Arial" panose="020B0604020202020204" pitchFamily="34" charset="0"/>
                        </a:rPr>
                        <a:t>cfu</a:t>
                      </a:r>
                      <a:endParaRPr lang="en-GB" sz="2400" dirty="0">
                        <a:latin typeface="Arial" panose="020B0604020202020204" pitchFamily="34" charset="0"/>
                        <a:cs typeface="Arial" panose="020B0604020202020204" pitchFamily="34" charset="0"/>
                      </a:endParaRPr>
                    </a:p>
                  </a:txBody>
                  <a:tcPr/>
                </a:tc>
              </a:tr>
            </a:tbl>
          </a:graphicData>
        </a:graphic>
      </p:graphicFrame>
      <p:sp>
        <p:nvSpPr>
          <p:cNvPr id="4" name="Rectangle 3"/>
          <p:cNvSpPr/>
          <p:nvPr/>
        </p:nvSpPr>
        <p:spPr>
          <a:xfrm>
            <a:off x="35496" y="6453336"/>
            <a:ext cx="7326560" cy="338554"/>
          </a:xfrm>
          <a:prstGeom prst="rect">
            <a:avLst/>
          </a:prstGeom>
        </p:spPr>
        <p:txBody>
          <a:bodyPr wrap="square">
            <a:spAutoFit/>
          </a:bodyPr>
          <a:lstStyle/>
          <a:p>
            <a:pPr marL="342900" indent="-342900">
              <a:spcBef>
                <a:spcPct val="10000"/>
              </a:spcBef>
            </a:pPr>
            <a:r>
              <a:rPr lang="en-GB" sz="1600" dirty="0" smtClean="0">
                <a:latin typeface="Arial" panose="020B0604020202020204" pitchFamily="34" charset="0"/>
                <a:cs typeface="Arial" panose="020B0604020202020204" pitchFamily="34" charset="0"/>
              </a:rPr>
              <a:t>Otter </a:t>
            </a:r>
            <a:r>
              <a:rPr lang="en-GB" sz="1600" i="1" dirty="0" smtClean="0">
                <a:latin typeface="Arial" panose="020B0604020202020204" pitchFamily="34" charset="0"/>
                <a:cs typeface="Arial" panose="020B0604020202020204" pitchFamily="34" charset="0"/>
              </a:rPr>
              <a:t>et al. Infect Control Hosp </a:t>
            </a:r>
            <a:r>
              <a:rPr lang="en-GB" sz="1600" i="1" dirty="0" err="1" smtClean="0">
                <a:latin typeface="Arial" panose="020B0604020202020204" pitchFamily="34" charset="0"/>
                <a:cs typeface="Arial" panose="020B0604020202020204" pitchFamily="34" charset="0"/>
              </a:rPr>
              <a:t>Epidemiol</a:t>
            </a:r>
            <a:r>
              <a:rPr lang="en-GB" sz="1600" i="1" dirty="0" smtClean="0">
                <a:latin typeface="Arial" panose="020B0604020202020204" pitchFamily="34" charset="0"/>
                <a:cs typeface="Arial" panose="020B0604020202020204" pitchFamily="34" charset="0"/>
              </a:rPr>
              <a:t> </a:t>
            </a:r>
            <a:r>
              <a:rPr lang="en-GB" sz="1600" dirty="0" smtClean="0">
                <a:latin typeface="Arial" panose="020B0604020202020204" pitchFamily="34" charset="0"/>
                <a:cs typeface="Arial" panose="020B0604020202020204" pitchFamily="34" charset="0"/>
              </a:rPr>
              <a:t>2011;32:687-699.</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6208850"/>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2536" y="841936"/>
            <a:ext cx="9468544" cy="2554545"/>
          </a:xfrm>
          <a:prstGeom prst="rect">
            <a:avLst/>
          </a:prstGeom>
          <a:noFill/>
        </p:spPr>
        <p:txBody>
          <a:bodyPr wrap="square" rtlCol="0">
            <a:spAutoFit/>
          </a:bodyPr>
          <a:lstStyle/>
          <a:p>
            <a:pPr algn="ctr"/>
            <a:r>
              <a:rPr lang="en-GB" sz="8000" dirty="0" smtClean="0">
                <a:latin typeface="Arial" panose="020B0604020202020204" pitchFamily="34" charset="0"/>
                <a:cs typeface="Arial" panose="020B0604020202020204" pitchFamily="34" charset="0"/>
              </a:rPr>
              <a:t>Amount shed 1,000,000,000,000</a:t>
            </a:r>
            <a:endParaRPr lang="en-GB" sz="8000" dirty="0">
              <a:latin typeface="Arial" panose="020B0604020202020204" pitchFamily="34" charset="0"/>
              <a:cs typeface="Arial" panose="020B0604020202020204" pitchFamily="34" charset="0"/>
            </a:endParaRPr>
          </a:p>
        </p:txBody>
      </p:sp>
      <p:sp>
        <p:nvSpPr>
          <p:cNvPr id="4" name="TextBox 3"/>
          <p:cNvSpPr txBox="1"/>
          <p:nvPr/>
        </p:nvSpPr>
        <p:spPr>
          <a:xfrm>
            <a:off x="2339752" y="4365104"/>
            <a:ext cx="3960440" cy="430887"/>
          </a:xfrm>
          <a:prstGeom prst="rect">
            <a:avLst/>
          </a:prstGeom>
          <a:noFill/>
        </p:spPr>
        <p:txBody>
          <a:bodyPr wrap="square" rtlCol="0">
            <a:spAutoFit/>
          </a:bodyPr>
          <a:lstStyle/>
          <a:p>
            <a:pPr algn="ctr"/>
            <a:r>
              <a:rPr lang="en-GB" sz="1050" dirty="0" smtClean="0">
                <a:latin typeface="Arial" panose="020B0604020202020204" pitchFamily="34" charset="0"/>
                <a:cs typeface="Arial" panose="020B0604020202020204" pitchFamily="34" charset="0"/>
              </a:rPr>
              <a:t>Minimum infectious dose </a:t>
            </a:r>
          </a:p>
          <a:p>
            <a:pPr algn="ctr"/>
            <a:r>
              <a:rPr lang="en-GB" sz="1050" dirty="0" smtClean="0">
                <a:latin typeface="Arial" panose="020B0604020202020204" pitchFamily="34" charset="0"/>
                <a:cs typeface="Arial" panose="020B0604020202020204" pitchFamily="34" charset="0"/>
              </a:rPr>
              <a:t>1</a:t>
            </a:r>
            <a:endParaRPr lang="en-GB" sz="1050" dirty="0">
              <a:latin typeface="Arial" panose="020B0604020202020204" pitchFamily="34" charset="0"/>
              <a:cs typeface="Arial" panose="020B0604020202020204" pitchFamily="34" charset="0"/>
            </a:endParaRPr>
          </a:p>
        </p:txBody>
      </p:sp>
      <p:sp>
        <p:nvSpPr>
          <p:cNvPr id="5" name="Rectangle 4"/>
          <p:cNvSpPr/>
          <p:nvPr/>
        </p:nvSpPr>
        <p:spPr>
          <a:xfrm>
            <a:off x="35496" y="6453336"/>
            <a:ext cx="7326560" cy="338554"/>
          </a:xfrm>
          <a:prstGeom prst="rect">
            <a:avLst/>
          </a:prstGeom>
        </p:spPr>
        <p:txBody>
          <a:bodyPr wrap="square">
            <a:spAutoFit/>
          </a:bodyPr>
          <a:lstStyle/>
          <a:p>
            <a:pPr marL="342900" indent="-342900">
              <a:spcBef>
                <a:spcPct val="10000"/>
              </a:spcBef>
            </a:pPr>
            <a:r>
              <a:rPr lang="en-GB" sz="1600" dirty="0" smtClean="0">
                <a:latin typeface="Arial" panose="020B0604020202020204" pitchFamily="34" charset="0"/>
                <a:cs typeface="Arial" panose="020B0604020202020204" pitchFamily="34" charset="0"/>
              </a:rPr>
              <a:t>Otter </a:t>
            </a:r>
            <a:r>
              <a:rPr lang="en-GB" sz="1600" i="1" dirty="0" smtClean="0">
                <a:latin typeface="Arial" panose="020B0604020202020204" pitchFamily="34" charset="0"/>
                <a:cs typeface="Arial" panose="020B0604020202020204" pitchFamily="34" charset="0"/>
              </a:rPr>
              <a:t>et al. Infect Control Hosp </a:t>
            </a:r>
            <a:r>
              <a:rPr lang="en-GB" sz="1600" i="1" dirty="0" err="1" smtClean="0">
                <a:latin typeface="Arial" panose="020B0604020202020204" pitchFamily="34" charset="0"/>
                <a:cs typeface="Arial" panose="020B0604020202020204" pitchFamily="34" charset="0"/>
              </a:rPr>
              <a:t>Epidemiol</a:t>
            </a:r>
            <a:r>
              <a:rPr lang="en-GB" sz="1600" i="1" dirty="0" smtClean="0">
                <a:latin typeface="Arial" panose="020B0604020202020204" pitchFamily="34" charset="0"/>
                <a:cs typeface="Arial" panose="020B0604020202020204" pitchFamily="34" charset="0"/>
              </a:rPr>
              <a:t> </a:t>
            </a:r>
            <a:r>
              <a:rPr lang="en-GB" sz="1600" dirty="0" smtClean="0">
                <a:latin typeface="Arial" panose="020B0604020202020204" pitchFamily="34" charset="0"/>
                <a:cs typeface="Arial" panose="020B0604020202020204" pitchFamily="34" charset="0"/>
              </a:rPr>
              <a:t>2011;32:687-699.</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7766762"/>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197866945"/>
              </p:ext>
            </p:extLst>
          </p:nvPr>
        </p:nvGraphicFramePr>
        <p:xfrm>
          <a:off x="251520" y="260648"/>
          <a:ext cx="88924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 ARD = automated room decontamination. </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194958413"/>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7" name="Rectangle 16"/>
          <p:cNvSpPr>
            <a:spLocks/>
          </p:cNvSpPr>
          <p:nvPr/>
        </p:nvSpPr>
        <p:spPr bwMode="auto">
          <a:xfrm>
            <a:off x="360363" y="188640"/>
            <a:ext cx="8783637" cy="925512"/>
          </a:xfrm>
          <a:prstGeom prst="rect">
            <a:avLst/>
          </a:prstGeom>
          <a:noFill/>
          <a:ln w="9525">
            <a:noFill/>
            <a:miter lim="800000"/>
            <a:headEnd/>
            <a:tailEnd/>
          </a:ln>
        </p:spPr>
        <p:txBody>
          <a:bodyPr lIns="0" tIns="0" rIns="0" bIns="0"/>
          <a:lstStyle/>
          <a:p>
            <a:pPr algn="ctr">
              <a:tabLst>
                <a:tab pos="4037013" algn="l"/>
              </a:tabLst>
            </a:pPr>
            <a:r>
              <a:rPr lang="en-GB" sz="3200" dirty="0">
                <a:latin typeface="Arial" panose="020B0604020202020204" pitchFamily="34" charset="0"/>
                <a:cs typeface="Arial" panose="020B0604020202020204" pitchFamily="34" charset="0"/>
              </a:rPr>
              <a:t>Conventional terminal </a:t>
            </a:r>
            <a:r>
              <a:rPr lang="en-GB" sz="3200" dirty="0" smtClean="0">
                <a:latin typeface="Arial" panose="020B0604020202020204" pitchFamily="34" charset="0"/>
                <a:cs typeface="Arial" panose="020B0604020202020204" pitchFamily="34" charset="0"/>
              </a:rPr>
              <a:t>decontamination</a:t>
            </a:r>
            <a:endParaRPr lang="en-US" sz="3200" dirty="0">
              <a:latin typeface="Arial" panose="020B0604020202020204" pitchFamily="34" charset="0"/>
              <a:cs typeface="Arial" panose="020B0604020202020204" pitchFamily="34" charset="0"/>
            </a:endParaRPr>
          </a:p>
        </p:txBody>
      </p:sp>
      <p:graphicFrame>
        <p:nvGraphicFramePr>
          <p:cNvPr id="19" name="Chart 18"/>
          <p:cNvGraphicFramePr>
            <a:graphicFrameLocks noGrp="1"/>
          </p:cNvGraphicFramePr>
          <p:nvPr>
            <p:extLst>
              <p:ext uri="{D42A27DB-BD31-4B8C-83A1-F6EECF244321}">
                <p14:modId xmlns:p14="http://schemas.microsoft.com/office/powerpoint/2010/main" val="532300512"/>
              </p:ext>
            </p:extLst>
          </p:nvPr>
        </p:nvGraphicFramePr>
        <p:xfrm>
          <a:off x="179512" y="846409"/>
          <a:ext cx="8687103" cy="5832648"/>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Straight Connector 4"/>
          <p:cNvCxnSpPr/>
          <p:nvPr/>
        </p:nvCxnSpPr>
        <p:spPr>
          <a:xfrm flipH="1">
            <a:off x="1589692" y="3717032"/>
            <a:ext cx="6912768" cy="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6701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6"/>
          <p:cNvSpPr>
            <a:spLocks/>
          </p:cNvSpPr>
          <p:nvPr/>
        </p:nvSpPr>
        <p:spPr bwMode="auto">
          <a:xfrm>
            <a:off x="360363" y="116632"/>
            <a:ext cx="8783637" cy="925512"/>
          </a:xfrm>
          <a:prstGeom prst="rect">
            <a:avLst/>
          </a:prstGeom>
          <a:noFill/>
          <a:ln w="9525">
            <a:noFill/>
            <a:miter lim="800000"/>
            <a:headEnd/>
            <a:tailEnd/>
          </a:ln>
        </p:spPr>
        <p:txBody>
          <a:bodyPr lIns="0" tIns="0" rIns="0" bIns="0"/>
          <a:lstStyle/>
          <a:p>
            <a:pPr algn="ctr">
              <a:tabLst>
                <a:tab pos="4037013" algn="l"/>
              </a:tabLst>
            </a:pPr>
            <a:r>
              <a:rPr lang="en-GB" sz="3200" dirty="0" smtClean="0">
                <a:latin typeface="Arial" panose="020B0604020202020204" pitchFamily="34" charset="0"/>
                <a:cs typeface="Arial" panose="020B0604020202020204" pitchFamily="34" charset="0"/>
              </a:rPr>
              <a:t>But we can do better (to a point)</a:t>
            </a:r>
            <a:endParaRPr lang="en-US" sz="32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089" y="1052736"/>
            <a:ext cx="7191279" cy="4358742"/>
          </a:xfrm>
          <a:prstGeom prst="rect">
            <a:avLst/>
          </a:prstGeom>
        </p:spPr>
      </p:pic>
      <p:sp>
        <p:nvSpPr>
          <p:cNvPr id="7" name="TextBox 6"/>
          <p:cNvSpPr txBox="1"/>
          <p:nvPr/>
        </p:nvSpPr>
        <p:spPr>
          <a:xfrm>
            <a:off x="539552" y="5427221"/>
            <a:ext cx="8199391" cy="954107"/>
          </a:xfrm>
          <a:prstGeom prst="rect">
            <a:avLst/>
          </a:prstGeom>
          <a:noFill/>
        </p:spPr>
        <p:txBody>
          <a:bodyPr wrap="square" rtlCol="0">
            <a:spAutoFit/>
          </a:bodyPr>
          <a:lstStyle/>
          <a:p>
            <a:pPr algn="ctr"/>
            <a:r>
              <a:rPr lang="en-GB" sz="2800" b="1" dirty="0" smtClean="0">
                <a:solidFill>
                  <a:schemeClr val="accent2">
                    <a:lumMod val="75000"/>
                  </a:schemeClr>
                </a:solidFill>
                <a:latin typeface="Arial" panose="020B0604020202020204" pitchFamily="34" charset="0"/>
                <a:cs typeface="Arial" panose="020B0604020202020204" pitchFamily="34" charset="0"/>
              </a:rPr>
              <a:t>&gt;20% of high-risk objects not even touched, let alone disinfected!</a:t>
            </a:r>
            <a:endParaRPr lang="en-GB" sz="2800" b="1" dirty="0">
              <a:solidFill>
                <a:schemeClr val="accent2">
                  <a:lumMod val="75000"/>
                </a:schemeClr>
              </a:solidFill>
              <a:latin typeface="Arial" panose="020B0604020202020204" pitchFamily="34" charset="0"/>
              <a:cs typeface="Arial" panose="020B0604020202020204" pitchFamily="34" charset="0"/>
            </a:endParaRPr>
          </a:p>
        </p:txBody>
      </p:sp>
      <p:sp>
        <p:nvSpPr>
          <p:cNvPr id="8" name="TextBox 7"/>
          <p:cNvSpPr txBox="1"/>
          <p:nvPr/>
        </p:nvSpPr>
        <p:spPr>
          <a:xfrm>
            <a:off x="35496" y="6474822"/>
            <a:ext cx="7344816" cy="338554"/>
          </a:xfrm>
          <a:prstGeom prst="rect">
            <a:avLst/>
          </a:prstGeom>
          <a:noFill/>
        </p:spPr>
        <p:txBody>
          <a:bodyPr wrap="square" rtlCol="0">
            <a:spAutoFit/>
          </a:bodyPr>
          <a:lstStyle/>
          <a:p>
            <a:r>
              <a:rPr lang="en-GB" sz="1600" dirty="0"/>
              <a:t>Carling </a:t>
            </a:r>
            <a:r>
              <a:rPr lang="en-GB" sz="1600" i="1" dirty="0" smtClean="0"/>
              <a:t>et al. Infect </a:t>
            </a:r>
            <a:r>
              <a:rPr lang="en-GB" sz="1600" i="1" dirty="0"/>
              <a:t>Control </a:t>
            </a:r>
            <a:r>
              <a:rPr lang="en-GB" sz="1600" i="1" dirty="0" err="1"/>
              <a:t>Hosp</a:t>
            </a:r>
            <a:r>
              <a:rPr lang="en-GB" sz="1600" i="1" dirty="0"/>
              <a:t> </a:t>
            </a:r>
            <a:r>
              <a:rPr lang="en-GB" sz="1600" i="1" dirty="0" err="1"/>
              <a:t>Epidemiol</a:t>
            </a:r>
            <a:r>
              <a:rPr lang="en-GB" sz="1600" dirty="0"/>
              <a:t> </a:t>
            </a:r>
            <a:r>
              <a:rPr lang="en-GB" sz="1600" dirty="0" smtClean="0"/>
              <a:t>2008;29:1035-41</a:t>
            </a:r>
            <a:r>
              <a:rPr lang="en-GB" sz="1600" dirty="0"/>
              <a:t>.</a:t>
            </a:r>
            <a:endParaRPr lang="en-GB" sz="1600" dirty="0">
              <a:latin typeface="+mn-lt"/>
            </a:endParaRPr>
          </a:p>
        </p:txBody>
      </p:sp>
      <p:sp>
        <p:nvSpPr>
          <p:cNvPr id="9" name="TextBox 8"/>
          <p:cNvSpPr txBox="1"/>
          <p:nvPr/>
        </p:nvSpPr>
        <p:spPr>
          <a:xfrm>
            <a:off x="323528" y="620688"/>
            <a:ext cx="7344816" cy="584775"/>
          </a:xfrm>
          <a:prstGeom prst="rect">
            <a:avLst/>
          </a:prstGeom>
          <a:noFill/>
        </p:spPr>
        <p:txBody>
          <a:bodyPr wrap="square" rtlCol="0">
            <a:spAutoFit/>
          </a:bodyPr>
          <a:lstStyle/>
          <a:p>
            <a:r>
              <a:rPr lang="en-GB" sz="1600" dirty="0" smtClean="0"/>
              <a:t>Increase in cleaning performance in 36 acute hospitals judged by removal of fluorescent markers from high-risk objects. </a:t>
            </a:r>
            <a:endParaRPr lang="en-GB" sz="1600" dirty="0">
              <a:latin typeface="+mn-lt"/>
            </a:endParaRPr>
          </a:p>
        </p:txBody>
      </p:sp>
    </p:spTree>
    <p:extLst>
      <p:ext uri="{BB962C8B-B14F-4D97-AF65-F5344CB8AC3E}">
        <p14:creationId xmlns:p14="http://schemas.microsoft.com/office/powerpoint/2010/main" val="547704377"/>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p:cNvSpPr>
            <a:spLocks/>
          </p:cNvSpPr>
          <p:nvPr/>
        </p:nvSpPr>
        <p:spPr bwMode="auto">
          <a:xfrm>
            <a:off x="360363" y="360363"/>
            <a:ext cx="8423275" cy="925512"/>
          </a:xfrm>
          <a:prstGeom prst="rect">
            <a:avLst/>
          </a:prstGeom>
          <a:noFill/>
          <a:ln w="9525">
            <a:noFill/>
            <a:miter lim="800000"/>
            <a:headEnd/>
            <a:tailEnd/>
          </a:ln>
        </p:spPr>
        <p:txBody>
          <a:bodyPr lIns="0" tIns="0" rIns="0" bIns="0"/>
          <a:lstStyle/>
          <a:p>
            <a:pPr algn="ctr">
              <a:tabLst>
                <a:tab pos="4037013" algn="l"/>
              </a:tabLst>
            </a:pPr>
            <a:r>
              <a:rPr lang="en-GB" sz="3200" dirty="0" smtClean="0">
                <a:latin typeface="Arial" panose="020B0604020202020204" pitchFamily="34" charset="0"/>
                <a:cs typeface="Arial" panose="020B0604020202020204" pitchFamily="34" charset="0"/>
              </a:rPr>
              <a:t>Persistent contamination</a:t>
            </a:r>
            <a:endParaRPr lang="en-US" sz="3200" dirty="0">
              <a:latin typeface="Arial" panose="020B0604020202020204" pitchFamily="34" charset="0"/>
              <a:cs typeface="Arial" panose="020B0604020202020204" pitchFamily="34" charset="0"/>
            </a:endParaRPr>
          </a:p>
        </p:txBody>
      </p:sp>
      <p:graphicFrame>
        <p:nvGraphicFramePr>
          <p:cNvPr id="5" name="Chart 4"/>
          <p:cNvGraphicFramePr/>
          <p:nvPr>
            <p:extLst>
              <p:ext uri="{D42A27DB-BD31-4B8C-83A1-F6EECF244321}">
                <p14:modId xmlns:p14="http://schemas.microsoft.com/office/powerpoint/2010/main" val="3855239469"/>
              </p:ext>
            </p:extLst>
          </p:nvPr>
        </p:nvGraphicFramePr>
        <p:xfrm>
          <a:off x="323528" y="620688"/>
          <a:ext cx="7920880" cy="4752528"/>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47500" y="6465211"/>
            <a:ext cx="6678488" cy="338554"/>
          </a:xfrm>
          <a:prstGeom prst="rect">
            <a:avLst/>
          </a:prstGeom>
        </p:spPr>
        <p:txBody>
          <a:bodyPr wrap="square">
            <a:spAutoFit/>
          </a:bodyPr>
          <a:lstStyle/>
          <a:p>
            <a:r>
              <a:rPr lang="en-GB" sz="1600" dirty="0" smtClean="0">
                <a:latin typeface="Arial" panose="020B0604020202020204" pitchFamily="34" charset="0"/>
                <a:cs typeface="Arial" panose="020B0604020202020204" pitchFamily="34" charset="0"/>
              </a:rPr>
              <a:t>Manian</a:t>
            </a:r>
            <a:r>
              <a:rPr lang="en-GB" sz="1600" i="1" dirty="0" smtClean="0">
                <a:latin typeface="Arial" panose="020B0604020202020204" pitchFamily="34" charset="0"/>
                <a:cs typeface="Arial" panose="020B0604020202020204" pitchFamily="34" charset="0"/>
              </a:rPr>
              <a:t> et al. Infect Control Hosp </a:t>
            </a:r>
            <a:r>
              <a:rPr lang="en-GB" sz="1600" i="1" dirty="0" err="1" smtClean="0">
                <a:latin typeface="Arial" panose="020B0604020202020204" pitchFamily="34" charset="0"/>
                <a:cs typeface="Arial" panose="020B0604020202020204" pitchFamily="34" charset="0"/>
              </a:rPr>
              <a:t>Epidemiol</a:t>
            </a:r>
            <a:r>
              <a:rPr lang="en-GB" sz="1600" dirty="0" smtClean="0">
                <a:latin typeface="Arial" panose="020B0604020202020204" pitchFamily="34" charset="0"/>
                <a:cs typeface="Arial" panose="020B0604020202020204" pitchFamily="34" charset="0"/>
              </a:rPr>
              <a:t> 2011;32:667-672.</a:t>
            </a:r>
            <a:endParaRPr lang="en-GB" sz="1600" dirty="0">
              <a:latin typeface="Arial" panose="020B0604020202020204" pitchFamily="34" charset="0"/>
              <a:cs typeface="Arial" panose="020B0604020202020204" pitchFamily="34" charset="0"/>
            </a:endParaRPr>
          </a:p>
        </p:txBody>
      </p:sp>
      <p:sp>
        <p:nvSpPr>
          <p:cNvPr id="8" name="TextBox 7"/>
          <p:cNvSpPr txBox="1"/>
          <p:nvPr/>
        </p:nvSpPr>
        <p:spPr>
          <a:xfrm>
            <a:off x="5652120" y="2708920"/>
            <a:ext cx="3168352" cy="1077218"/>
          </a:xfrm>
          <a:prstGeom prst="rect">
            <a:avLst/>
          </a:prstGeom>
          <a:noFill/>
          <a:ln>
            <a:noFill/>
          </a:ln>
        </p:spPr>
        <p:txBody>
          <a:bodyPr wrap="square" rtlCol="0">
            <a:spAutoFit/>
          </a:bodyPr>
          <a:lstStyle/>
          <a:p>
            <a:pPr marL="177800" indent="-177800">
              <a:buFont typeface="Wingdings" pitchFamily="2" charset="2"/>
              <a:buChar char="§"/>
            </a:pPr>
            <a:r>
              <a:rPr lang="en-GB" sz="1600" dirty="0" smtClean="0">
                <a:latin typeface="Arial" panose="020B0604020202020204" pitchFamily="34" charset="0"/>
                <a:cs typeface="Arial" panose="020B0604020202020204" pitchFamily="34" charset="0"/>
              </a:rPr>
              <a:t>140 samples from 9 rooms after 2xbleach</a:t>
            </a:r>
          </a:p>
          <a:p>
            <a:pPr marL="177800" indent="-177800">
              <a:buFont typeface="Wingdings" pitchFamily="2" charset="2"/>
              <a:buChar char="§"/>
            </a:pPr>
            <a:r>
              <a:rPr lang="en-GB" sz="1600" dirty="0" smtClean="0">
                <a:latin typeface="Arial" panose="020B0604020202020204" pitchFamily="34" charset="0"/>
                <a:cs typeface="Arial" panose="020B0604020202020204" pitchFamily="34" charset="0"/>
              </a:rPr>
              <a:t>5705 samples from 312 rooms after 4xbleach</a:t>
            </a:r>
          </a:p>
        </p:txBody>
      </p:sp>
      <p:sp>
        <p:nvSpPr>
          <p:cNvPr id="2" name="TextBox 1"/>
          <p:cNvSpPr txBox="1"/>
          <p:nvPr/>
        </p:nvSpPr>
        <p:spPr>
          <a:xfrm>
            <a:off x="4067944" y="4725144"/>
            <a:ext cx="936104" cy="338554"/>
          </a:xfrm>
          <a:prstGeom prst="rect">
            <a:avLst/>
          </a:prstGeom>
          <a:solidFill>
            <a:schemeClr val="bg1"/>
          </a:solidFill>
        </p:spPr>
        <p:txBody>
          <a:bodyPr wrap="square" rtlCol="0">
            <a:spAutoFit/>
          </a:bodyPr>
          <a:lstStyle/>
          <a:p>
            <a:pPr algn="ctr"/>
            <a:r>
              <a:rPr lang="en-GB" sz="1600" dirty="0" smtClean="0">
                <a:latin typeface="Arial" panose="020B0604020202020204" pitchFamily="34" charset="0"/>
                <a:cs typeface="Arial" panose="020B0604020202020204" pitchFamily="34" charset="0"/>
              </a:rPr>
              <a:t>HPV</a:t>
            </a:r>
            <a:endParaRPr lang="en-GB" sz="1600" dirty="0">
              <a:latin typeface="Arial" panose="020B0604020202020204" pitchFamily="34" charset="0"/>
              <a:cs typeface="Arial" panose="020B0604020202020204" pitchFamily="34" charset="0"/>
            </a:endParaRPr>
          </a:p>
        </p:txBody>
      </p:sp>
      <p:sp>
        <p:nvSpPr>
          <p:cNvPr id="10" name="Rectangle 9"/>
          <p:cNvSpPr/>
          <p:nvPr/>
        </p:nvSpPr>
        <p:spPr>
          <a:xfrm>
            <a:off x="3923928" y="3786138"/>
            <a:ext cx="1584176" cy="14430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9" name="TextBox 8"/>
          <p:cNvSpPr txBox="1"/>
          <p:nvPr/>
        </p:nvSpPr>
        <p:spPr>
          <a:xfrm>
            <a:off x="153537" y="5427221"/>
            <a:ext cx="8738943" cy="1200329"/>
          </a:xfrm>
          <a:prstGeom prst="rect">
            <a:avLst/>
          </a:prstGeom>
          <a:noFill/>
        </p:spPr>
        <p:txBody>
          <a:bodyPr wrap="square" rtlCol="0">
            <a:spAutoFit/>
          </a:bodyPr>
          <a:lstStyle/>
          <a:p>
            <a:pPr algn="ctr"/>
            <a:r>
              <a:rPr lang="en-GB" sz="2400" b="1" dirty="0" smtClean="0">
                <a:solidFill>
                  <a:schemeClr val="accent2">
                    <a:lumMod val="75000"/>
                  </a:schemeClr>
                </a:solidFill>
                <a:latin typeface="Arial" panose="020B0604020202020204" pitchFamily="34" charset="0"/>
                <a:cs typeface="Arial" panose="020B0604020202020204" pitchFamily="34" charset="0"/>
              </a:rPr>
              <a:t>26.6</a:t>
            </a:r>
            <a:r>
              <a:rPr lang="en-GB" sz="2400" b="1" dirty="0">
                <a:solidFill>
                  <a:schemeClr val="accent2">
                    <a:lumMod val="75000"/>
                  </a:schemeClr>
                </a:solidFill>
                <a:latin typeface="Arial" panose="020B0604020202020204" pitchFamily="34" charset="0"/>
                <a:cs typeface="Arial" panose="020B0604020202020204" pitchFamily="34" charset="0"/>
              </a:rPr>
              <a:t>% of rooms remained contaminated with either MRSA or </a:t>
            </a:r>
            <a:r>
              <a:rPr lang="en-GB" sz="2400" b="1" i="1" dirty="0">
                <a:solidFill>
                  <a:schemeClr val="accent2">
                    <a:lumMod val="75000"/>
                  </a:schemeClr>
                </a:solidFill>
                <a:latin typeface="Arial" panose="020B0604020202020204" pitchFamily="34" charset="0"/>
                <a:cs typeface="Arial" panose="020B0604020202020204" pitchFamily="34" charset="0"/>
              </a:rPr>
              <a:t>A. </a:t>
            </a:r>
            <a:r>
              <a:rPr lang="en-GB" sz="2400" b="1" i="1" dirty="0" err="1">
                <a:solidFill>
                  <a:schemeClr val="accent2">
                    <a:lumMod val="75000"/>
                  </a:schemeClr>
                </a:solidFill>
                <a:latin typeface="Arial" panose="020B0604020202020204" pitchFamily="34" charset="0"/>
                <a:cs typeface="Arial" panose="020B0604020202020204" pitchFamily="34" charset="0"/>
              </a:rPr>
              <a:t>baumannii</a:t>
            </a:r>
            <a:r>
              <a:rPr lang="en-GB" sz="2400" b="1" i="1" dirty="0">
                <a:solidFill>
                  <a:schemeClr val="accent2">
                    <a:lumMod val="75000"/>
                  </a:schemeClr>
                </a:solidFill>
                <a:latin typeface="Arial" panose="020B0604020202020204" pitchFamily="34" charset="0"/>
                <a:cs typeface="Arial" panose="020B0604020202020204" pitchFamily="34" charset="0"/>
              </a:rPr>
              <a:t> </a:t>
            </a:r>
            <a:r>
              <a:rPr lang="en-GB" sz="2400" b="1" dirty="0">
                <a:solidFill>
                  <a:schemeClr val="accent2">
                    <a:lumMod val="75000"/>
                  </a:schemeClr>
                </a:solidFill>
                <a:latin typeface="Arial" panose="020B0604020202020204" pitchFamily="34" charset="0"/>
                <a:cs typeface="Arial" panose="020B0604020202020204" pitchFamily="34" charset="0"/>
              </a:rPr>
              <a:t>following 4 rounds of bleach disinfection</a:t>
            </a:r>
          </a:p>
          <a:p>
            <a:pPr algn="ctr"/>
            <a:endParaRPr lang="en-GB" sz="2400" b="1" dirty="0">
              <a:solidFill>
                <a:schemeClr val="accent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9327940"/>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53338" y="5795963"/>
            <a:ext cx="1357312" cy="1000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Arial" panose="020B0604020202020204" pitchFamily="34" charset="0"/>
              <a:cs typeface="Arial" panose="020B0604020202020204" pitchFamily="34" charset="0"/>
            </a:endParaRPr>
          </a:p>
        </p:txBody>
      </p:sp>
      <p:graphicFrame>
        <p:nvGraphicFramePr>
          <p:cNvPr id="9" name="Diagram 8"/>
          <p:cNvGraphicFramePr/>
          <p:nvPr>
            <p:extLst>
              <p:ext uri="{D42A27DB-BD31-4B8C-83A1-F6EECF244321}">
                <p14:modId xmlns:p14="http://schemas.microsoft.com/office/powerpoint/2010/main" val="1199556806"/>
              </p:ext>
            </p:extLst>
          </p:nvPr>
        </p:nvGraphicFramePr>
        <p:xfrm>
          <a:off x="285720" y="500042"/>
          <a:ext cx="8429652" cy="56197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06718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graphicEl>
                                              <a:dgm id="{25F08B99-8843-4357-B426-CC272F46B5EF}"/>
                                            </p:graphicEl>
                                          </p:spTgt>
                                        </p:tgtEl>
                                        <p:attrNameLst>
                                          <p:attrName>style.visibility</p:attrName>
                                        </p:attrNameLst>
                                      </p:cBhvr>
                                      <p:to>
                                        <p:strVal val="visible"/>
                                      </p:to>
                                    </p:set>
                                    <p:animEffect transition="in" filter="fade">
                                      <p:cBhvr>
                                        <p:cTn id="7" dur="500"/>
                                        <p:tgtEl>
                                          <p:spTgt spid="9">
                                            <p:graphicEl>
                                              <a:dgm id="{25F08B99-8843-4357-B426-CC272F46B5EF}"/>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graphicEl>
                                              <a:dgm id="{A3766DDC-13F7-466F-B8FB-9EB3569E4334}"/>
                                            </p:graphicEl>
                                          </p:spTgt>
                                        </p:tgtEl>
                                        <p:attrNameLst>
                                          <p:attrName>style.visibility</p:attrName>
                                        </p:attrNameLst>
                                      </p:cBhvr>
                                      <p:to>
                                        <p:strVal val="visible"/>
                                      </p:to>
                                    </p:set>
                                    <p:animEffect transition="in" filter="fade">
                                      <p:cBhvr>
                                        <p:cTn id="10" dur="500"/>
                                        <p:tgtEl>
                                          <p:spTgt spid="9">
                                            <p:graphicEl>
                                              <a:dgm id="{A3766DDC-13F7-466F-B8FB-9EB3569E4334}"/>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graphicEl>
                                              <a:dgm id="{D9F0E9A4-0569-44D8-89BE-F1E70C6FA8DB}"/>
                                            </p:graphicEl>
                                          </p:spTgt>
                                        </p:tgtEl>
                                        <p:attrNameLst>
                                          <p:attrName>style.visibility</p:attrName>
                                        </p:attrNameLst>
                                      </p:cBhvr>
                                      <p:to>
                                        <p:strVal val="visible"/>
                                      </p:to>
                                    </p:set>
                                    <p:animEffect transition="in" filter="fade">
                                      <p:cBhvr>
                                        <p:cTn id="15" dur="500"/>
                                        <p:tgtEl>
                                          <p:spTgt spid="9">
                                            <p:graphicEl>
                                              <a:dgm id="{D9F0E9A4-0569-44D8-89BE-F1E70C6FA8DB}"/>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graphicEl>
                                              <a:dgm id="{E05B8B5D-0BD0-498F-A701-44A462896BDF}"/>
                                            </p:graphicEl>
                                          </p:spTgt>
                                        </p:tgtEl>
                                        <p:attrNameLst>
                                          <p:attrName>style.visibility</p:attrName>
                                        </p:attrNameLst>
                                      </p:cBhvr>
                                      <p:to>
                                        <p:strVal val="visible"/>
                                      </p:to>
                                    </p:set>
                                    <p:animEffect transition="in" filter="fade">
                                      <p:cBhvr>
                                        <p:cTn id="18" dur="500"/>
                                        <p:tgtEl>
                                          <p:spTgt spid="9">
                                            <p:graphicEl>
                                              <a:dgm id="{E05B8B5D-0BD0-498F-A701-44A462896BDF}"/>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graphicEl>
                                              <a:dgm id="{2D7DB6C5-77FB-4864-A8AD-BEA4A8CC7182}"/>
                                            </p:graphicEl>
                                          </p:spTgt>
                                        </p:tgtEl>
                                        <p:attrNameLst>
                                          <p:attrName>style.visibility</p:attrName>
                                        </p:attrNameLst>
                                      </p:cBhvr>
                                      <p:to>
                                        <p:strVal val="visible"/>
                                      </p:to>
                                    </p:set>
                                    <p:animEffect transition="in" filter="fade">
                                      <p:cBhvr>
                                        <p:cTn id="23" dur="500"/>
                                        <p:tgtEl>
                                          <p:spTgt spid="9">
                                            <p:graphicEl>
                                              <a:dgm id="{2D7DB6C5-77FB-4864-A8AD-BEA4A8CC7182}"/>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graphicEl>
                                              <a:dgm id="{AB9ABA9A-BB7A-4246-8818-EDAAECA948EF}"/>
                                            </p:graphicEl>
                                          </p:spTgt>
                                        </p:tgtEl>
                                        <p:attrNameLst>
                                          <p:attrName>style.visibility</p:attrName>
                                        </p:attrNameLst>
                                      </p:cBhvr>
                                      <p:to>
                                        <p:strVal val="visible"/>
                                      </p:to>
                                    </p:set>
                                    <p:animEffect transition="in" filter="fade">
                                      <p:cBhvr>
                                        <p:cTn id="26" dur="500"/>
                                        <p:tgtEl>
                                          <p:spTgt spid="9">
                                            <p:graphicEl>
                                              <a:dgm id="{AB9ABA9A-BB7A-4246-8818-EDAAECA948E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lvlOne"/>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038315396"/>
              </p:ext>
            </p:extLst>
          </p:nvPr>
        </p:nvGraphicFramePr>
        <p:xfrm>
          <a:off x="251520" y="260648"/>
          <a:ext cx="88924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 ARD = automated room decontamination. </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2605366829"/>
      </p:ext>
    </p:extLst>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9552" y="1124744"/>
            <a:ext cx="7992888" cy="3785652"/>
          </a:xfrm>
          <a:prstGeom prst="rect">
            <a:avLst/>
          </a:prstGeom>
        </p:spPr>
        <p:txBody>
          <a:bodyPr wrap="square">
            <a:spAutoFit/>
          </a:bodyPr>
          <a:lstStyle/>
          <a:p>
            <a:r>
              <a:rPr lang="en-GB" sz="4000" i="1" dirty="0">
                <a:latin typeface="+mj-lt"/>
              </a:rPr>
              <a:t>‘Given the choice of improving technology or improving human </a:t>
            </a:r>
            <a:r>
              <a:rPr lang="en-GB" sz="4000" i="1" dirty="0" err="1" smtClean="0">
                <a:latin typeface="+mj-lt"/>
              </a:rPr>
              <a:t>behavior</a:t>
            </a:r>
            <a:r>
              <a:rPr lang="en-GB" sz="4000" i="1" dirty="0" smtClean="0">
                <a:latin typeface="+mj-lt"/>
              </a:rPr>
              <a:t>, </a:t>
            </a:r>
            <a:r>
              <a:rPr lang="en-GB" sz="4000" i="1" dirty="0">
                <a:latin typeface="+mj-lt"/>
              </a:rPr>
              <a:t>technology is the better choice</a:t>
            </a:r>
            <a:r>
              <a:rPr lang="en-GB" sz="4000" i="1" dirty="0" smtClean="0">
                <a:latin typeface="+mj-lt"/>
              </a:rPr>
              <a:t>’</a:t>
            </a:r>
            <a:r>
              <a:rPr lang="en-GB" sz="4000" dirty="0" smtClean="0">
                <a:latin typeface="+mj-lt"/>
              </a:rPr>
              <a:t>.</a:t>
            </a:r>
          </a:p>
          <a:p>
            <a:endParaRPr lang="en-GB" sz="4000" dirty="0">
              <a:latin typeface="+mj-lt"/>
            </a:endParaRPr>
          </a:p>
          <a:p>
            <a:r>
              <a:rPr lang="en-GB" sz="4000" dirty="0" smtClean="0">
                <a:latin typeface="+mj-lt"/>
              </a:rPr>
              <a:t>Dr Bob Weinstein</a:t>
            </a:r>
            <a:endParaRPr lang="en-GB" sz="4000" dirty="0">
              <a:latin typeface="+mj-lt"/>
            </a:endParaRPr>
          </a:p>
        </p:txBody>
      </p:sp>
      <p:sp>
        <p:nvSpPr>
          <p:cNvPr id="4" name="Rectangle 3"/>
          <p:cNvSpPr/>
          <p:nvPr/>
        </p:nvSpPr>
        <p:spPr>
          <a:xfrm>
            <a:off x="72008" y="6474822"/>
            <a:ext cx="7740352" cy="338554"/>
          </a:xfrm>
          <a:prstGeom prst="rect">
            <a:avLst/>
          </a:prstGeom>
        </p:spPr>
        <p:txBody>
          <a:bodyPr wrap="square">
            <a:spAutoFit/>
          </a:bodyPr>
          <a:lstStyle/>
          <a:p>
            <a:r>
              <a:rPr lang="en-GB" sz="1600" dirty="0">
                <a:latin typeface="+mj-lt"/>
              </a:rPr>
              <a:t>Weinstein RA. </a:t>
            </a:r>
            <a:r>
              <a:rPr lang="en-GB" sz="1600" i="1" dirty="0" err="1" smtClean="0">
                <a:latin typeface="+mj-lt"/>
              </a:rPr>
              <a:t>Emerg</a:t>
            </a:r>
            <a:r>
              <a:rPr lang="en-GB" sz="1600" i="1" dirty="0" smtClean="0">
                <a:latin typeface="+mj-lt"/>
              </a:rPr>
              <a:t> </a:t>
            </a:r>
            <a:r>
              <a:rPr lang="en-GB" sz="1600" i="1" dirty="0">
                <a:latin typeface="+mj-lt"/>
              </a:rPr>
              <a:t>Infect Dis</a:t>
            </a:r>
            <a:r>
              <a:rPr lang="en-GB" sz="1600" dirty="0">
                <a:latin typeface="+mj-lt"/>
              </a:rPr>
              <a:t> </a:t>
            </a:r>
            <a:r>
              <a:rPr lang="en-GB" sz="1600" dirty="0" smtClean="0">
                <a:latin typeface="+mj-lt"/>
              </a:rPr>
              <a:t>1998;4:416-420</a:t>
            </a:r>
            <a:r>
              <a:rPr lang="en-GB" sz="1600" dirty="0">
                <a:latin typeface="+mj-lt"/>
              </a:rPr>
              <a:t>.</a:t>
            </a:r>
          </a:p>
        </p:txBody>
      </p:sp>
    </p:spTree>
    <p:extLst>
      <p:ext uri="{BB962C8B-B14F-4D97-AF65-F5344CB8AC3E}">
        <p14:creationId xmlns:p14="http://schemas.microsoft.com/office/powerpoint/2010/main" val="2277743798"/>
      </p:ext>
    </p:extLst>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cache.daylife.com/imageserve/0dwc77j2Oka8a/x610.jpg"/>
          <p:cNvPicPr>
            <a:picLocks noChangeAspect="1" noChangeArrowheads="1"/>
          </p:cNvPicPr>
          <p:nvPr/>
        </p:nvPicPr>
        <p:blipFill>
          <a:blip r:embed="rId2" cstate="screen"/>
          <a:srcRect/>
          <a:stretch>
            <a:fillRect/>
          </a:stretch>
        </p:blipFill>
        <p:spPr bwMode="auto">
          <a:xfrm>
            <a:off x="2942834" y="2063742"/>
            <a:ext cx="1650718" cy="2232248"/>
          </a:xfrm>
          <a:prstGeom prst="rect">
            <a:avLst/>
          </a:prstGeom>
          <a:noFill/>
        </p:spPr>
      </p:pic>
      <p:pic>
        <p:nvPicPr>
          <p:cNvPr id="4" name="Picture 9" descr="tru-d"/>
          <p:cNvPicPr>
            <a:picLocks noChangeAspect="1" noChangeArrowheads="1"/>
          </p:cNvPicPr>
          <p:nvPr/>
        </p:nvPicPr>
        <p:blipFill>
          <a:blip r:embed="rId3" cstate="email"/>
          <a:srcRect/>
          <a:stretch>
            <a:fillRect/>
          </a:stretch>
        </p:blipFill>
        <p:spPr bwMode="auto">
          <a:xfrm>
            <a:off x="5245254" y="1346462"/>
            <a:ext cx="1558994" cy="3018714"/>
          </a:xfrm>
          <a:prstGeom prst="rect">
            <a:avLst/>
          </a:prstGeom>
          <a:noFill/>
          <a:ln w="9525">
            <a:noFill/>
            <a:miter lim="800000"/>
            <a:headEnd/>
            <a:tailEnd/>
          </a:ln>
        </p:spPr>
      </p:pic>
      <p:sp>
        <p:nvSpPr>
          <p:cNvPr id="7" name="Rectangle 4"/>
          <p:cNvSpPr>
            <a:spLocks/>
          </p:cNvSpPr>
          <p:nvPr/>
        </p:nvSpPr>
        <p:spPr bwMode="auto">
          <a:xfrm>
            <a:off x="467544" y="4437112"/>
            <a:ext cx="2059162" cy="925512"/>
          </a:xfrm>
          <a:prstGeom prst="rect">
            <a:avLst/>
          </a:prstGeom>
          <a:noFill/>
          <a:ln w="9525">
            <a:noFill/>
            <a:miter lim="800000"/>
            <a:headEnd/>
            <a:tailEnd/>
          </a:ln>
        </p:spPr>
        <p:txBody>
          <a:bodyPr lIns="0" tIns="0" rIns="0" bIns="0"/>
          <a:lstStyle/>
          <a:p>
            <a:pPr algn="ctr">
              <a:tabLst>
                <a:tab pos="4037013" algn="l"/>
              </a:tabLst>
            </a:pPr>
            <a:r>
              <a:rPr lang="en-US" sz="2000" dirty="0" smtClean="0">
                <a:latin typeface="Arial" panose="020B0604020202020204" pitchFamily="34" charset="0"/>
                <a:cs typeface="Arial" panose="020B0604020202020204" pitchFamily="34" charset="0"/>
              </a:rPr>
              <a:t>Hydrogen peroxide </a:t>
            </a:r>
            <a:r>
              <a:rPr lang="en-US" sz="2000" dirty="0" err="1" smtClean="0">
                <a:latin typeface="Arial" panose="020B0604020202020204" pitchFamily="34" charset="0"/>
                <a:cs typeface="Arial" panose="020B0604020202020204" pitchFamily="34" charset="0"/>
              </a:rPr>
              <a:t>vapour</a:t>
            </a:r>
            <a:endParaRPr lang="en-US" sz="2000" dirty="0" smtClean="0">
              <a:latin typeface="Arial" panose="020B0604020202020204" pitchFamily="34" charset="0"/>
              <a:cs typeface="Arial" panose="020B0604020202020204" pitchFamily="34" charset="0"/>
            </a:endParaRPr>
          </a:p>
          <a:p>
            <a:pPr algn="ctr">
              <a:tabLst>
                <a:tab pos="4037013" algn="l"/>
              </a:tabLst>
            </a:pPr>
            <a:r>
              <a:rPr lang="en-US" sz="2000" dirty="0" smtClean="0">
                <a:latin typeface="Arial" panose="020B0604020202020204" pitchFamily="34" charset="0"/>
                <a:cs typeface="Arial" panose="020B0604020202020204" pitchFamily="34" charset="0"/>
              </a:rPr>
              <a:t>30% H</a:t>
            </a:r>
            <a:r>
              <a:rPr lang="en-US" sz="2000" baseline="-25000" dirty="0" smtClean="0">
                <a:latin typeface="Arial" panose="020B0604020202020204" pitchFamily="34" charset="0"/>
                <a:cs typeface="Arial" panose="020B0604020202020204" pitchFamily="34" charset="0"/>
              </a:rPr>
              <a:t>2</a:t>
            </a:r>
            <a:r>
              <a:rPr lang="en-US" sz="2000" dirty="0" smtClean="0">
                <a:latin typeface="Arial" panose="020B0604020202020204" pitchFamily="34" charset="0"/>
                <a:cs typeface="Arial" panose="020B0604020202020204" pitchFamily="34" charset="0"/>
              </a:rPr>
              <a:t>O</a:t>
            </a:r>
            <a:r>
              <a:rPr lang="en-US" sz="2000" baseline="-25000" dirty="0">
                <a:latin typeface="Arial" panose="020B0604020202020204" pitchFamily="34" charset="0"/>
                <a:cs typeface="Arial" panose="020B0604020202020204" pitchFamily="34" charset="0"/>
              </a:rPr>
              <a:t>2</a:t>
            </a:r>
            <a:r>
              <a:rPr lang="en-US" sz="2000" dirty="0" smtClean="0">
                <a:latin typeface="Arial" panose="020B0604020202020204" pitchFamily="34" charset="0"/>
                <a:cs typeface="Arial" panose="020B0604020202020204" pitchFamily="34" charset="0"/>
              </a:rPr>
              <a:t> (HPV)</a:t>
            </a:r>
            <a:endParaRPr lang="en-US" sz="2000" dirty="0">
              <a:latin typeface="Arial" panose="020B0604020202020204" pitchFamily="34" charset="0"/>
              <a:cs typeface="Arial" panose="020B0604020202020204" pitchFamily="34" charset="0"/>
            </a:endParaRPr>
          </a:p>
        </p:txBody>
      </p:sp>
      <p:sp>
        <p:nvSpPr>
          <p:cNvPr id="8" name="Rectangle 4"/>
          <p:cNvSpPr>
            <a:spLocks/>
          </p:cNvSpPr>
          <p:nvPr/>
        </p:nvSpPr>
        <p:spPr bwMode="auto">
          <a:xfrm>
            <a:off x="2705492" y="4447704"/>
            <a:ext cx="2298556" cy="925512"/>
          </a:xfrm>
          <a:prstGeom prst="rect">
            <a:avLst/>
          </a:prstGeom>
          <a:noFill/>
          <a:ln w="9525">
            <a:noFill/>
            <a:miter lim="800000"/>
            <a:headEnd/>
            <a:tailEnd/>
          </a:ln>
        </p:spPr>
        <p:txBody>
          <a:bodyPr lIns="0" tIns="0" rIns="0" bIns="0"/>
          <a:lstStyle/>
          <a:p>
            <a:pPr algn="ctr">
              <a:tabLst>
                <a:tab pos="4037013" algn="l"/>
              </a:tabLst>
            </a:pPr>
            <a:r>
              <a:rPr lang="en-GB" sz="2000" dirty="0" smtClean="0">
                <a:latin typeface="Arial" panose="020B0604020202020204" pitchFamily="34" charset="0"/>
                <a:cs typeface="Arial" panose="020B0604020202020204" pitchFamily="34" charset="0"/>
              </a:rPr>
              <a:t>Aerosolised hydrogen peroxide  </a:t>
            </a:r>
            <a:r>
              <a:rPr lang="en-US" sz="2000" dirty="0" smtClean="0">
                <a:latin typeface="Arial" panose="020B0604020202020204" pitchFamily="34" charset="0"/>
                <a:cs typeface="Arial" panose="020B0604020202020204" pitchFamily="34" charset="0"/>
              </a:rPr>
              <a:t>5-6% H</a:t>
            </a:r>
            <a:r>
              <a:rPr lang="en-US" sz="2000" baseline="-25000" dirty="0" smtClean="0">
                <a:latin typeface="Arial" panose="020B0604020202020204" pitchFamily="34" charset="0"/>
                <a:cs typeface="Arial" panose="020B0604020202020204" pitchFamily="34" charset="0"/>
              </a:rPr>
              <a:t>2</a:t>
            </a:r>
            <a:r>
              <a:rPr lang="en-US" sz="2000" dirty="0" smtClean="0">
                <a:latin typeface="Arial" panose="020B0604020202020204" pitchFamily="34" charset="0"/>
                <a:cs typeface="Arial" panose="020B0604020202020204" pitchFamily="34" charset="0"/>
              </a:rPr>
              <a:t>O</a:t>
            </a:r>
            <a:r>
              <a:rPr lang="en-US" sz="2000" baseline="-25000" dirty="0" smtClean="0">
                <a:latin typeface="Arial" panose="020B0604020202020204" pitchFamily="34" charset="0"/>
                <a:cs typeface="Arial" panose="020B0604020202020204" pitchFamily="34" charset="0"/>
              </a:rPr>
              <a:t>2</a:t>
            </a:r>
            <a:r>
              <a:rPr lang="en-GB" sz="2000" dirty="0">
                <a:latin typeface="Arial" panose="020B0604020202020204" pitchFamily="34" charset="0"/>
                <a:cs typeface="Arial" panose="020B0604020202020204" pitchFamily="34" charset="0"/>
              </a:rPr>
              <a:t> </a:t>
            </a:r>
            <a:r>
              <a:rPr lang="en-GB" sz="2000" dirty="0" smtClean="0">
                <a:latin typeface="Arial" panose="020B0604020202020204" pitchFamily="34" charset="0"/>
                <a:cs typeface="Arial" panose="020B0604020202020204" pitchFamily="34" charset="0"/>
              </a:rPr>
              <a:t>(AHP)</a:t>
            </a:r>
          </a:p>
          <a:p>
            <a:pPr algn="ctr">
              <a:tabLst>
                <a:tab pos="4037013" algn="l"/>
              </a:tabLst>
            </a:pPr>
            <a:endParaRPr lang="en-US" sz="2000" baseline="-25000" dirty="0">
              <a:latin typeface="Arial" panose="020B0604020202020204" pitchFamily="34" charset="0"/>
              <a:cs typeface="Arial" panose="020B0604020202020204" pitchFamily="34" charset="0"/>
            </a:endParaRPr>
          </a:p>
        </p:txBody>
      </p:sp>
      <p:sp>
        <p:nvSpPr>
          <p:cNvPr id="9" name="Rectangle 4"/>
          <p:cNvSpPr>
            <a:spLocks/>
          </p:cNvSpPr>
          <p:nvPr/>
        </p:nvSpPr>
        <p:spPr bwMode="auto">
          <a:xfrm>
            <a:off x="5128102" y="4437112"/>
            <a:ext cx="1316106" cy="925512"/>
          </a:xfrm>
          <a:prstGeom prst="rect">
            <a:avLst/>
          </a:prstGeom>
          <a:noFill/>
          <a:ln w="9525">
            <a:noFill/>
            <a:miter lim="800000"/>
            <a:headEnd/>
            <a:tailEnd/>
          </a:ln>
        </p:spPr>
        <p:txBody>
          <a:bodyPr lIns="0" tIns="0" rIns="0" bIns="0"/>
          <a:lstStyle/>
          <a:p>
            <a:pPr algn="ctr">
              <a:tabLst>
                <a:tab pos="4037013" algn="l"/>
              </a:tabLst>
            </a:pPr>
            <a:r>
              <a:rPr lang="en-GB" sz="2000" dirty="0" smtClean="0">
                <a:latin typeface="Arial" panose="020B0604020202020204" pitchFamily="34" charset="0"/>
                <a:cs typeface="Arial" panose="020B0604020202020204" pitchFamily="34" charset="0"/>
              </a:rPr>
              <a:t>Ultraviolet radiation (UVC)</a:t>
            </a:r>
            <a:endParaRPr lang="en-US" sz="2000" dirty="0">
              <a:latin typeface="Arial" panose="020B0604020202020204" pitchFamily="34" charset="0"/>
              <a:cs typeface="Arial" panose="020B0604020202020204" pitchFamily="34" charset="0"/>
            </a:endParaRPr>
          </a:p>
        </p:txBody>
      </p:sp>
      <p:pic>
        <p:nvPicPr>
          <p:cNvPr id="4098" name="Picture 2" descr="CS-xenxe"/>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6948264" y="1879972"/>
            <a:ext cx="168751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a:spLocks/>
          </p:cNvSpPr>
          <p:nvPr/>
        </p:nvSpPr>
        <p:spPr bwMode="auto">
          <a:xfrm>
            <a:off x="7020272" y="4437112"/>
            <a:ext cx="1496778" cy="925512"/>
          </a:xfrm>
          <a:prstGeom prst="rect">
            <a:avLst/>
          </a:prstGeom>
          <a:noFill/>
          <a:ln w="9525">
            <a:noFill/>
            <a:miter lim="800000"/>
            <a:headEnd/>
            <a:tailEnd/>
          </a:ln>
        </p:spPr>
        <p:txBody>
          <a:bodyPr lIns="0" tIns="0" rIns="0" bIns="0"/>
          <a:lstStyle/>
          <a:p>
            <a:pPr algn="ctr">
              <a:tabLst>
                <a:tab pos="4037013" algn="l"/>
              </a:tabLst>
            </a:pPr>
            <a:r>
              <a:rPr lang="en-GB" sz="2000" dirty="0" smtClean="0">
                <a:latin typeface="Arial" panose="020B0604020202020204" pitchFamily="34" charset="0"/>
                <a:cs typeface="Arial" panose="020B0604020202020204" pitchFamily="34" charset="0"/>
              </a:rPr>
              <a:t>Pulsed-xenon UV (PX-UV)</a:t>
            </a:r>
            <a:endParaRPr lang="en-US" sz="2000" dirty="0">
              <a:latin typeface="Arial" panose="020B0604020202020204" pitchFamily="34" charset="0"/>
              <a:cs typeface="Arial" panose="020B0604020202020204" pitchFamily="34" charset="0"/>
            </a:endParaRPr>
          </a:p>
        </p:txBody>
      </p:sp>
      <p:sp>
        <p:nvSpPr>
          <p:cNvPr id="14" name="Rectangle 2"/>
          <p:cNvSpPr>
            <a:spLocks noGrp="1"/>
          </p:cNvSpPr>
          <p:nvPr>
            <p:ph type="title" idx="4294967295"/>
          </p:nvPr>
        </p:nvSpPr>
        <p:spPr>
          <a:xfrm>
            <a:off x="323528" y="415256"/>
            <a:ext cx="8424936" cy="925512"/>
          </a:xfrm>
          <a:prstGeom prst="rect">
            <a:avLst/>
          </a:prstGeom>
        </p:spPr>
        <p:txBody>
          <a:bodyPr/>
          <a:lstStyle/>
          <a:p>
            <a:pPr algn="ctr" eaLnBrk="1" hangingPunct="1"/>
            <a:r>
              <a:rPr lang="en-GB" dirty="0" smtClean="0">
                <a:solidFill>
                  <a:schemeClr val="tx1"/>
                </a:solidFill>
                <a:latin typeface="Arial" panose="020B0604020202020204" pitchFamily="34" charset="0"/>
                <a:cs typeface="Arial" panose="020B0604020202020204" pitchFamily="34" charset="0"/>
              </a:rPr>
              <a:t>Automated room decontamination (ARD)</a:t>
            </a:r>
            <a:endParaRPr lang="en-US" dirty="0">
              <a:solidFill>
                <a:schemeClr val="tx1"/>
              </a:solidFill>
              <a:latin typeface="Arial" panose="020B0604020202020204" pitchFamily="34" charset="0"/>
              <a:cs typeface="Arial" panose="020B0604020202020204" pitchFamily="34" charset="0"/>
            </a:endParaRPr>
          </a:p>
        </p:txBody>
      </p:sp>
      <p:sp>
        <p:nvSpPr>
          <p:cNvPr id="16" name="Rectangle 15"/>
          <p:cNvSpPr>
            <a:spLocks noChangeArrowheads="1"/>
          </p:cNvSpPr>
          <p:nvPr/>
        </p:nvSpPr>
        <p:spPr bwMode="auto">
          <a:xfrm>
            <a:off x="107950" y="6474838"/>
            <a:ext cx="3727270" cy="338538"/>
          </a:xfrm>
          <a:prstGeom prst="rect">
            <a:avLst/>
          </a:prstGeom>
          <a:noFill/>
          <a:ln w="9525">
            <a:noFill/>
            <a:miter lim="800000"/>
            <a:headEnd/>
            <a:tailEnd/>
          </a:ln>
        </p:spPr>
        <p:txBody>
          <a:bodyPr wrap="none" lIns="91424" tIns="45712" rIns="91424" bIns="45712">
            <a:spAutoFit/>
          </a:bodyPr>
          <a:lstStyle/>
          <a:p>
            <a:pPr>
              <a:defRPr/>
            </a:pPr>
            <a:r>
              <a:rPr lang="en-GB" sz="1600" dirty="0">
                <a:latin typeface="Arial" panose="020B0604020202020204" pitchFamily="34" charset="0"/>
                <a:cs typeface="Arial" panose="020B0604020202020204" pitchFamily="34" charset="0"/>
              </a:rPr>
              <a:t>Otter </a:t>
            </a:r>
            <a:r>
              <a:rPr lang="en-GB" sz="1600" i="1" dirty="0" smtClean="0">
                <a:latin typeface="Arial" panose="020B0604020202020204" pitchFamily="34" charset="0"/>
                <a:cs typeface="Arial" panose="020B0604020202020204" pitchFamily="34" charset="0"/>
              </a:rPr>
              <a:t>et al</a:t>
            </a:r>
            <a:r>
              <a:rPr lang="en-GB" sz="1600" dirty="0" smtClean="0">
                <a:latin typeface="Arial" panose="020B0604020202020204" pitchFamily="34" charset="0"/>
                <a:cs typeface="Arial" panose="020B0604020202020204" pitchFamily="34" charset="0"/>
              </a:rPr>
              <a:t>. </a:t>
            </a:r>
            <a:r>
              <a:rPr lang="en-GB" sz="1600" i="1" dirty="0" smtClean="0">
                <a:latin typeface="Arial" panose="020B0604020202020204" pitchFamily="34" charset="0"/>
                <a:cs typeface="Arial" panose="020B0604020202020204" pitchFamily="34" charset="0"/>
              </a:rPr>
              <a:t>J Hosp Infect </a:t>
            </a:r>
            <a:r>
              <a:rPr lang="en-GB" sz="1600" dirty="0" smtClean="0">
                <a:latin typeface="Arial" panose="020B0604020202020204" pitchFamily="34" charset="0"/>
                <a:cs typeface="Arial" panose="020B0604020202020204" pitchFamily="34" charset="0"/>
              </a:rPr>
              <a:t>2013;83:1-13.</a:t>
            </a:r>
            <a:endParaRPr lang="en-GB" sz="1600" dirty="0">
              <a:latin typeface="Arial" panose="020B0604020202020204" pitchFamily="34" charset="0"/>
              <a:cs typeface="Arial" panose="020B0604020202020204" pitchFamily="34" charset="0"/>
            </a:endParaRPr>
          </a:p>
        </p:txBody>
      </p:sp>
      <p:pic>
        <p:nvPicPr>
          <p:cNvPr id="2050" name="Picture 2" descr="http://www.bioquell.com/files/cache/9b07cc90c8d7162d5124521e1f920ee3_f169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575" y="2227366"/>
            <a:ext cx="28575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189159"/>
      </p:ext>
    </p:extLst>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53338" y="5795963"/>
            <a:ext cx="1357312" cy="1000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4" name="Rectangle 2"/>
          <p:cNvSpPr>
            <a:spLocks noGrp="1"/>
          </p:cNvSpPr>
          <p:nvPr>
            <p:ph type="title" idx="4294967295"/>
          </p:nvPr>
        </p:nvSpPr>
        <p:spPr>
          <a:xfrm>
            <a:off x="323528" y="415256"/>
            <a:ext cx="8424936" cy="925512"/>
          </a:xfrm>
          <a:prstGeom prst="rect">
            <a:avLst/>
          </a:prstGeom>
        </p:spPr>
        <p:txBody>
          <a:bodyPr/>
          <a:lstStyle/>
          <a:p>
            <a:pPr algn="ctr" eaLnBrk="1" hangingPunct="1"/>
            <a:r>
              <a:rPr lang="en-GB" sz="3200" dirty="0" smtClean="0">
                <a:solidFill>
                  <a:schemeClr val="tx1"/>
                </a:solidFill>
                <a:latin typeface="Arial" panose="020B0604020202020204" pitchFamily="34" charset="0"/>
                <a:cs typeface="Arial" panose="020B0604020202020204" pitchFamily="34" charset="0"/>
              </a:rPr>
              <a:t>ARD systems - overview</a:t>
            </a:r>
            <a:endParaRPr lang="en-US" sz="3200" dirty="0">
              <a:solidFill>
                <a:schemeClr val="tx1"/>
              </a:solidFill>
              <a:latin typeface="Arial" panose="020B0604020202020204" pitchFamily="34" charset="0"/>
              <a:cs typeface="Arial" panose="020B0604020202020204" pitchFamily="34" charset="0"/>
            </a:endParaRPr>
          </a:p>
        </p:txBody>
      </p:sp>
      <p:sp>
        <p:nvSpPr>
          <p:cNvPr id="12" name="Rectangle 11"/>
          <p:cNvSpPr/>
          <p:nvPr/>
        </p:nvSpPr>
        <p:spPr>
          <a:xfrm>
            <a:off x="76730" y="6453336"/>
            <a:ext cx="7591614" cy="338554"/>
          </a:xfrm>
          <a:prstGeom prst="rect">
            <a:avLst/>
          </a:prstGeom>
        </p:spPr>
        <p:txBody>
          <a:bodyPr wrap="square">
            <a:spAutoFit/>
          </a:bodyPr>
          <a:lstStyle/>
          <a:p>
            <a:r>
              <a:rPr lang="en-GB" sz="1600" dirty="0">
                <a:latin typeface="Arial" panose="020B0604020202020204" pitchFamily="34" charset="0"/>
                <a:cs typeface="Arial" panose="020B0604020202020204" pitchFamily="34" charset="0"/>
              </a:rPr>
              <a:t>Otter </a:t>
            </a:r>
            <a:r>
              <a:rPr lang="en-GB" sz="1600" i="1" dirty="0" smtClean="0">
                <a:latin typeface="Arial" panose="020B0604020202020204" pitchFamily="34" charset="0"/>
                <a:cs typeface="Arial" panose="020B0604020202020204" pitchFamily="34" charset="0"/>
              </a:rPr>
              <a:t>et al. J </a:t>
            </a:r>
            <a:r>
              <a:rPr lang="en-GB" sz="1600" i="1" dirty="0" err="1">
                <a:latin typeface="Arial" panose="020B0604020202020204" pitchFamily="34" charset="0"/>
                <a:cs typeface="Arial" panose="020B0604020202020204" pitchFamily="34" charset="0"/>
              </a:rPr>
              <a:t>Hosp</a:t>
            </a:r>
            <a:r>
              <a:rPr lang="en-GB" sz="1600" i="1" dirty="0">
                <a:latin typeface="Arial" panose="020B0604020202020204" pitchFamily="34" charset="0"/>
                <a:cs typeface="Arial" panose="020B0604020202020204" pitchFamily="34" charset="0"/>
              </a:rPr>
              <a:t> Infect</a:t>
            </a:r>
            <a:r>
              <a:rPr lang="en-GB" sz="1600" dirty="0">
                <a:latin typeface="Arial" panose="020B0604020202020204" pitchFamily="34" charset="0"/>
                <a:cs typeface="Arial" panose="020B0604020202020204" pitchFamily="34" charset="0"/>
              </a:rPr>
              <a:t> </a:t>
            </a:r>
            <a:r>
              <a:rPr lang="en-GB" sz="1600" dirty="0" smtClean="0">
                <a:latin typeface="Arial" panose="020B0604020202020204" pitchFamily="34" charset="0"/>
                <a:cs typeface="Arial" panose="020B0604020202020204" pitchFamily="34" charset="0"/>
              </a:rPr>
              <a:t>2013;83:1-13</a:t>
            </a:r>
            <a:r>
              <a:rPr lang="en-GB" sz="1600" dirty="0">
                <a:latin typeface="Arial" panose="020B0604020202020204" pitchFamily="34" charset="0"/>
                <a:cs typeface="Arial" panose="020B0604020202020204" pitchFamily="34" charset="0"/>
              </a:rPr>
              <a:t>.</a:t>
            </a:r>
          </a:p>
        </p:txBody>
      </p:sp>
      <p:graphicFrame>
        <p:nvGraphicFramePr>
          <p:cNvPr id="9" name="Table 8"/>
          <p:cNvGraphicFramePr>
            <a:graphicFrameLocks noGrp="1"/>
          </p:cNvGraphicFramePr>
          <p:nvPr>
            <p:extLst>
              <p:ext uri="{D42A27DB-BD31-4B8C-83A1-F6EECF244321}">
                <p14:modId xmlns:p14="http://schemas.microsoft.com/office/powerpoint/2010/main" val="3195287311"/>
              </p:ext>
            </p:extLst>
          </p:nvPr>
        </p:nvGraphicFramePr>
        <p:xfrm>
          <a:off x="467544" y="1268760"/>
          <a:ext cx="8280919" cy="4392488"/>
        </p:xfrm>
        <a:graphic>
          <a:graphicData uri="http://schemas.openxmlformats.org/drawingml/2006/table">
            <a:tbl>
              <a:tblPr firstRow="1" bandRow="1">
                <a:tableStyleId>{5C22544A-7EE6-4342-B048-85BDC9FD1C3A}</a:tableStyleId>
              </a:tblPr>
              <a:tblGrid>
                <a:gridCol w="1809547"/>
                <a:gridCol w="1617843"/>
                <a:gridCol w="1617843"/>
                <a:gridCol w="1617843"/>
                <a:gridCol w="1617843"/>
              </a:tblGrid>
              <a:tr h="370840">
                <a:tc>
                  <a:txBody>
                    <a:bodyPr/>
                    <a:lstStyle/>
                    <a:p>
                      <a:endParaRPr lang="en-GB" sz="1800" dirty="0">
                        <a:latin typeface="Arial" panose="020B0604020202020204" pitchFamily="34" charset="0"/>
                        <a:cs typeface="Arial" panose="020B0604020202020204" pitchFamily="34" charset="0"/>
                      </a:endParaRPr>
                    </a:p>
                  </a:txBody>
                  <a:tcPr/>
                </a:tc>
                <a:tc>
                  <a:txBody>
                    <a:bodyPr/>
                    <a:lstStyle/>
                    <a:p>
                      <a:pPr algn="ctr"/>
                      <a:r>
                        <a:rPr lang="en-GB" sz="1800" dirty="0" smtClean="0">
                          <a:latin typeface="Arial" panose="020B0604020202020204" pitchFamily="34" charset="0"/>
                          <a:cs typeface="Arial" panose="020B0604020202020204" pitchFamily="34" charset="0"/>
                        </a:rPr>
                        <a:t>HPV</a:t>
                      </a:r>
                    </a:p>
                    <a:p>
                      <a:pPr marL="0" marR="0" indent="0" algn="ctr" defTabSz="914400" rtl="0" eaLnBrk="1" fontAlgn="auto" latinLnBrk="0" hangingPunct="1">
                        <a:lnSpc>
                          <a:spcPct val="100000"/>
                        </a:lnSpc>
                        <a:spcBef>
                          <a:spcPts val="0"/>
                        </a:spcBef>
                        <a:spcAft>
                          <a:spcPts val="0"/>
                        </a:spcAft>
                        <a:buClrTx/>
                        <a:buSzTx/>
                        <a:buFontTx/>
                        <a:buNone/>
                        <a:tabLst/>
                        <a:defRPr/>
                      </a:pPr>
                      <a:r>
                        <a:rPr lang="en-GB" sz="1400" u="none" strike="noStrike" dirty="0" smtClean="0">
                          <a:effectLst/>
                          <a:latin typeface="Arial" panose="020B0604020202020204" pitchFamily="34" charset="0"/>
                          <a:cs typeface="Arial" panose="020B0604020202020204" pitchFamily="34" charset="0"/>
                        </a:rPr>
                        <a:t>30-35% H</a:t>
                      </a:r>
                      <a:r>
                        <a:rPr lang="en-GB" sz="1400" u="none" strike="noStrike" baseline="-25000" dirty="0" smtClean="0">
                          <a:effectLst/>
                          <a:latin typeface="Arial" panose="020B0604020202020204" pitchFamily="34" charset="0"/>
                          <a:cs typeface="Arial" panose="020B0604020202020204" pitchFamily="34" charset="0"/>
                        </a:rPr>
                        <a:t>2</a:t>
                      </a:r>
                      <a:r>
                        <a:rPr lang="en-GB" sz="1400" u="none" strike="noStrike" dirty="0" smtClean="0">
                          <a:effectLst/>
                          <a:latin typeface="Arial" panose="020B0604020202020204" pitchFamily="34" charset="0"/>
                          <a:cs typeface="Arial" panose="020B0604020202020204" pitchFamily="34" charset="0"/>
                        </a:rPr>
                        <a:t>O</a:t>
                      </a:r>
                      <a:r>
                        <a:rPr lang="en-GB" sz="1400" u="none" strike="noStrike" baseline="-25000" dirty="0" smtClean="0">
                          <a:effectLst/>
                          <a:latin typeface="Arial" panose="020B0604020202020204" pitchFamily="34" charset="0"/>
                          <a:cs typeface="Arial" panose="020B0604020202020204" pitchFamily="34" charset="0"/>
                        </a:rPr>
                        <a:t>2</a:t>
                      </a:r>
                      <a:r>
                        <a:rPr lang="en-GB" sz="1400" u="none" strike="noStrike" dirty="0" smtClean="0">
                          <a:effectLst/>
                          <a:latin typeface="Arial" panose="020B0604020202020204" pitchFamily="34" charset="0"/>
                          <a:cs typeface="Arial" panose="020B0604020202020204" pitchFamily="34" charset="0"/>
                        </a:rPr>
                        <a:t> vapour*</a:t>
                      </a:r>
                      <a:endParaRPr lang="en-GB" sz="1400" b="1" i="0" u="none" strike="noStrike" dirty="0" smtClean="0">
                        <a:solidFill>
                          <a:srgbClr val="FFFFFF"/>
                        </a:solidFill>
                        <a:effectLst/>
                        <a:latin typeface="Arial" panose="020B0604020202020204" pitchFamily="34" charset="0"/>
                        <a:cs typeface="Arial" panose="020B0604020202020204" pitchFamily="34" charset="0"/>
                      </a:endParaRPr>
                    </a:p>
                  </a:txBody>
                  <a:tcPr/>
                </a:tc>
                <a:tc>
                  <a:txBody>
                    <a:bodyPr/>
                    <a:lstStyle/>
                    <a:p>
                      <a:pPr algn="ctr"/>
                      <a:r>
                        <a:rPr lang="en-GB" sz="1800" dirty="0" smtClean="0">
                          <a:latin typeface="Arial" panose="020B0604020202020204" pitchFamily="34" charset="0"/>
                          <a:cs typeface="Arial" panose="020B0604020202020204" pitchFamily="34" charset="0"/>
                        </a:rPr>
                        <a:t>AHP</a:t>
                      </a:r>
                    </a:p>
                    <a:p>
                      <a:pPr algn="ctr"/>
                      <a:r>
                        <a:rPr lang="en-GB" sz="1400" dirty="0" smtClean="0">
                          <a:latin typeface="Arial" panose="020B0604020202020204" pitchFamily="34" charset="0"/>
                          <a:cs typeface="Arial" panose="020B0604020202020204" pitchFamily="34" charset="0"/>
                        </a:rPr>
                        <a:t>5-6% H</a:t>
                      </a:r>
                      <a:r>
                        <a:rPr lang="en-GB" sz="1400" u="none" strike="noStrike" baseline="-25000" dirty="0" smtClean="0">
                          <a:effectLst/>
                          <a:latin typeface="Arial" panose="020B0604020202020204" pitchFamily="34" charset="0"/>
                          <a:cs typeface="Arial" panose="020B0604020202020204" pitchFamily="34" charset="0"/>
                        </a:rPr>
                        <a:t>2</a:t>
                      </a:r>
                      <a:r>
                        <a:rPr lang="en-GB" sz="1400" dirty="0" smtClean="0">
                          <a:latin typeface="Arial" panose="020B0604020202020204" pitchFamily="34" charset="0"/>
                          <a:cs typeface="Arial" panose="020B0604020202020204" pitchFamily="34" charset="0"/>
                        </a:rPr>
                        <a:t>O</a:t>
                      </a:r>
                      <a:r>
                        <a:rPr lang="en-GB" sz="1400" u="none" strike="noStrike" baseline="-25000" dirty="0" smtClean="0">
                          <a:effectLst/>
                          <a:latin typeface="Arial" panose="020B0604020202020204" pitchFamily="34" charset="0"/>
                          <a:cs typeface="Arial" panose="020B0604020202020204" pitchFamily="34" charset="0"/>
                        </a:rPr>
                        <a:t>2</a:t>
                      </a:r>
                      <a:r>
                        <a:rPr lang="en-GB" sz="1400" dirty="0" smtClean="0">
                          <a:latin typeface="Arial" panose="020B0604020202020204" pitchFamily="34" charset="0"/>
                          <a:cs typeface="Arial" panose="020B0604020202020204" pitchFamily="34" charset="0"/>
                        </a:rPr>
                        <a:t> +  Ag</a:t>
                      </a:r>
                      <a:r>
                        <a:rPr lang="en-GB" sz="1400" baseline="0" dirty="0" smtClean="0">
                          <a:latin typeface="Arial" panose="020B0604020202020204" pitchFamily="34" charset="0"/>
                          <a:cs typeface="Arial" panose="020B0604020202020204" pitchFamily="34" charset="0"/>
                        </a:rPr>
                        <a:t> </a:t>
                      </a:r>
                      <a:r>
                        <a:rPr lang="en-GB" sz="1400" dirty="0" smtClean="0">
                          <a:latin typeface="Arial" panose="020B0604020202020204" pitchFamily="34" charset="0"/>
                          <a:cs typeface="Arial" panose="020B0604020202020204" pitchFamily="34" charset="0"/>
                        </a:rPr>
                        <a:t>aerosol</a:t>
                      </a:r>
                    </a:p>
                  </a:txBody>
                  <a:tcPr/>
                </a:tc>
                <a:tc>
                  <a:txBody>
                    <a:bodyPr/>
                    <a:lstStyle/>
                    <a:p>
                      <a:pPr algn="ctr"/>
                      <a:r>
                        <a:rPr lang="en-GB" sz="1800" dirty="0" smtClean="0">
                          <a:latin typeface="Arial" panose="020B0604020202020204" pitchFamily="34" charset="0"/>
                          <a:cs typeface="Arial" panose="020B0604020202020204" pitchFamily="34" charset="0"/>
                        </a:rPr>
                        <a:t>UVC</a:t>
                      </a:r>
                    </a:p>
                    <a:p>
                      <a:pPr marL="0" marR="0" indent="0" algn="ctr" defTabSz="914400" rtl="0" eaLnBrk="1" fontAlgn="auto" latinLnBrk="0" hangingPunct="1">
                        <a:lnSpc>
                          <a:spcPct val="100000"/>
                        </a:lnSpc>
                        <a:spcBef>
                          <a:spcPts val="0"/>
                        </a:spcBef>
                        <a:spcAft>
                          <a:spcPts val="0"/>
                        </a:spcAft>
                        <a:buClrTx/>
                        <a:buSzTx/>
                        <a:buFontTx/>
                        <a:buNone/>
                        <a:tabLst/>
                        <a:defRPr/>
                      </a:pPr>
                      <a:r>
                        <a:rPr lang="en-GB" sz="1400" u="none" strike="noStrike" dirty="0" smtClean="0">
                          <a:effectLst/>
                          <a:latin typeface="Arial" panose="020B0604020202020204" pitchFamily="34" charset="0"/>
                          <a:cs typeface="Arial" panose="020B0604020202020204" pitchFamily="34" charset="0"/>
                        </a:rPr>
                        <a:t>UVC (280 nm)</a:t>
                      </a:r>
                      <a:endParaRPr lang="en-GB" sz="1400" b="1" i="0" u="none" strike="noStrike" dirty="0" smtClean="0">
                        <a:solidFill>
                          <a:srgbClr val="FFFFFF"/>
                        </a:solidFill>
                        <a:effectLst/>
                        <a:latin typeface="Arial" panose="020B0604020202020204" pitchFamily="34" charset="0"/>
                        <a:cs typeface="Arial" panose="020B0604020202020204" pitchFamily="34" charset="0"/>
                      </a:endParaRPr>
                    </a:p>
                  </a:txBody>
                  <a:tcPr/>
                </a:tc>
                <a:tc>
                  <a:txBody>
                    <a:bodyPr/>
                    <a:lstStyle/>
                    <a:p>
                      <a:pPr algn="ctr"/>
                      <a:r>
                        <a:rPr lang="en-GB" sz="1800" dirty="0" smtClean="0">
                          <a:latin typeface="Arial" panose="020B0604020202020204" pitchFamily="34" charset="0"/>
                          <a:cs typeface="Arial" panose="020B0604020202020204" pitchFamily="34" charset="0"/>
                        </a:rPr>
                        <a:t>PX-UV</a:t>
                      </a:r>
                    </a:p>
                    <a:p>
                      <a:pPr marL="0" marR="0" indent="0" algn="ctr" defTabSz="914400" rtl="0" eaLnBrk="1" fontAlgn="auto" latinLnBrk="0" hangingPunct="1">
                        <a:lnSpc>
                          <a:spcPct val="100000"/>
                        </a:lnSpc>
                        <a:spcBef>
                          <a:spcPts val="0"/>
                        </a:spcBef>
                        <a:spcAft>
                          <a:spcPts val="0"/>
                        </a:spcAft>
                        <a:buClrTx/>
                        <a:buSzTx/>
                        <a:buFontTx/>
                        <a:buNone/>
                        <a:tabLst/>
                        <a:defRPr/>
                      </a:pPr>
                      <a:r>
                        <a:rPr lang="en-GB" sz="1400" u="none" strike="noStrike" dirty="0" smtClean="0">
                          <a:effectLst/>
                          <a:latin typeface="Arial" panose="020B0604020202020204" pitchFamily="34" charset="0"/>
                          <a:cs typeface="Arial" panose="020B0604020202020204" pitchFamily="34" charset="0"/>
                        </a:rPr>
                        <a:t>Pulsed-xenon UV </a:t>
                      </a:r>
                      <a:endParaRPr lang="en-GB" sz="1400" b="1" i="0" u="none" strike="noStrike" dirty="0" smtClean="0">
                        <a:solidFill>
                          <a:srgbClr val="FFFFFF"/>
                        </a:solidFill>
                        <a:effectLst/>
                        <a:latin typeface="Arial" panose="020B0604020202020204" pitchFamily="34" charset="0"/>
                        <a:cs typeface="Arial" panose="020B0604020202020204" pitchFamily="34" charset="0"/>
                      </a:endParaRPr>
                    </a:p>
                  </a:txBody>
                  <a:tcPr/>
                </a:tc>
              </a:tr>
              <a:tr h="370840">
                <a:tc>
                  <a:txBody>
                    <a:bodyPr/>
                    <a:lstStyle/>
                    <a:p>
                      <a:pPr algn="l"/>
                      <a:r>
                        <a:rPr lang="en-GB" sz="1800" dirty="0" smtClean="0">
                          <a:latin typeface="Arial" panose="020B0604020202020204" pitchFamily="34" charset="0"/>
                          <a:cs typeface="Arial" panose="020B0604020202020204" pitchFamily="34" charset="0"/>
                        </a:rPr>
                        <a:t>Efficacy</a:t>
                      </a:r>
                      <a:endParaRPr lang="en-GB" sz="1800" dirty="0">
                        <a:latin typeface="Arial" panose="020B0604020202020204" pitchFamily="34" charset="0"/>
                        <a:cs typeface="Arial" panose="020B0604020202020204" pitchFamily="34" charset="0"/>
                      </a:endParaRPr>
                    </a:p>
                  </a:txBody>
                  <a:tcPr anchor="ctr"/>
                </a:tc>
                <a:tc>
                  <a:txBody>
                    <a:bodyPr/>
                    <a:lstStyle/>
                    <a:p>
                      <a:pPr algn="ctr"/>
                      <a:r>
                        <a:rPr lang="en-GB" sz="1800" b="0" dirty="0" smtClean="0">
                          <a:latin typeface="Arial" panose="020B0604020202020204" pitchFamily="34" charset="0"/>
                          <a:cs typeface="Arial" panose="020B0604020202020204" pitchFamily="34" charset="0"/>
                        </a:rPr>
                        <a:t>1</a:t>
                      </a:r>
                    </a:p>
                    <a:p>
                      <a:pPr algn="ctr"/>
                      <a:r>
                        <a:rPr lang="en-GB" sz="1200" b="0" dirty="0" smtClean="0">
                          <a:latin typeface="Arial" panose="020B0604020202020204" pitchFamily="34" charset="0"/>
                          <a:cs typeface="Arial" panose="020B0604020202020204" pitchFamily="34" charset="0"/>
                        </a:rPr>
                        <a:t>&gt;6-log reduction</a:t>
                      </a:r>
                      <a:endParaRPr lang="en-GB" sz="1200" b="0" dirty="0">
                        <a:latin typeface="Arial" panose="020B0604020202020204" pitchFamily="34" charset="0"/>
                        <a:cs typeface="Arial" panose="020B0604020202020204" pitchFamily="34" charset="0"/>
                      </a:endParaRPr>
                    </a:p>
                  </a:txBody>
                  <a:tcPr>
                    <a:solidFill>
                      <a:schemeClr val="accent3">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2</a:t>
                      </a:r>
                    </a:p>
                    <a:p>
                      <a:pPr algn="ctr"/>
                      <a:r>
                        <a:rPr lang="en-GB" sz="1200" b="0" dirty="0" smtClean="0">
                          <a:latin typeface="Arial" panose="020B0604020202020204" pitchFamily="34" charset="0"/>
                          <a:cs typeface="Arial" panose="020B0604020202020204" pitchFamily="34" charset="0"/>
                        </a:rPr>
                        <a:t>~4-log reduction</a:t>
                      </a:r>
                      <a:endParaRPr lang="en-GB" sz="1200" b="0" dirty="0">
                        <a:latin typeface="Arial" panose="020B0604020202020204" pitchFamily="34" charset="0"/>
                        <a:cs typeface="Arial" panose="020B0604020202020204" pitchFamily="34" charset="0"/>
                      </a:endParaRPr>
                    </a:p>
                  </a:txBody>
                  <a:tcPr>
                    <a:solidFill>
                      <a:schemeClr val="accent3">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3</a:t>
                      </a:r>
                    </a:p>
                    <a:p>
                      <a:pPr marL="0" marR="0" indent="0" algn="ctr" defTabSz="914400" rtl="0" eaLnBrk="1" fontAlgn="auto" latinLnBrk="0" hangingPunct="1">
                        <a:lnSpc>
                          <a:spcPct val="100000"/>
                        </a:lnSpc>
                        <a:spcBef>
                          <a:spcPts val="0"/>
                        </a:spcBef>
                        <a:spcAft>
                          <a:spcPts val="0"/>
                        </a:spcAft>
                        <a:buClrTx/>
                        <a:buSzTx/>
                        <a:buFontTx/>
                        <a:buNone/>
                        <a:tabLst/>
                        <a:defRPr/>
                      </a:pPr>
                      <a:r>
                        <a:rPr lang="en-GB" sz="1200" b="0" dirty="0" smtClean="0">
                          <a:latin typeface="Arial" panose="020B0604020202020204" pitchFamily="34" charset="0"/>
                          <a:cs typeface="Arial" panose="020B0604020202020204" pitchFamily="34" charset="0"/>
                        </a:rPr>
                        <a:t>~2-4</a:t>
                      </a:r>
                      <a:r>
                        <a:rPr lang="en-GB" sz="1200" b="0" baseline="0" dirty="0" smtClean="0">
                          <a:latin typeface="Arial" panose="020B0604020202020204" pitchFamily="34" charset="0"/>
                          <a:cs typeface="Arial" panose="020B0604020202020204" pitchFamily="34" charset="0"/>
                        </a:rPr>
                        <a:t> </a:t>
                      </a:r>
                      <a:r>
                        <a:rPr lang="en-GB" sz="1200" b="0" dirty="0" smtClean="0">
                          <a:latin typeface="Arial" panose="020B0604020202020204" pitchFamily="34" charset="0"/>
                          <a:cs typeface="Arial" panose="020B0604020202020204" pitchFamily="34" charset="0"/>
                        </a:rPr>
                        <a:t>log reduction</a:t>
                      </a:r>
                    </a:p>
                  </a:txBody>
                  <a:tcPr>
                    <a:solidFill>
                      <a:schemeClr val="accent2">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4</a:t>
                      </a:r>
                    </a:p>
                    <a:p>
                      <a:pPr marL="0" marR="0" indent="0" algn="ctr" defTabSz="914400" rtl="0" eaLnBrk="1" fontAlgn="auto" latinLnBrk="0" hangingPunct="1">
                        <a:lnSpc>
                          <a:spcPct val="100000"/>
                        </a:lnSpc>
                        <a:spcBef>
                          <a:spcPts val="0"/>
                        </a:spcBef>
                        <a:spcAft>
                          <a:spcPts val="0"/>
                        </a:spcAft>
                        <a:buClrTx/>
                        <a:buSzTx/>
                        <a:buFontTx/>
                        <a:buNone/>
                        <a:tabLst/>
                        <a:defRPr/>
                      </a:pPr>
                      <a:r>
                        <a:rPr lang="en-GB" sz="1200" b="0" dirty="0" smtClean="0">
                          <a:latin typeface="Arial" panose="020B0604020202020204" pitchFamily="34" charset="0"/>
                          <a:cs typeface="Arial" panose="020B0604020202020204" pitchFamily="34" charset="0"/>
                        </a:rPr>
                        <a:t>~1-3</a:t>
                      </a:r>
                      <a:r>
                        <a:rPr lang="en-GB" sz="1200" b="0" baseline="0" dirty="0" smtClean="0">
                          <a:latin typeface="Arial" panose="020B0604020202020204" pitchFamily="34" charset="0"/>
                          <a:cs typeface="Arial" panose="020B0604020202020204" pitchFamily="34" charset="0"/>
                        </a:rPr>
                        <a:t> </a:t>
                      </a:r>
                      <a:r>
                        <a:rPr lang="en-GB" sz="1200" b="0" dirty="0" smtClean="0">
                          <a:latin typeface="Arial" panose="020B0604020202020204" pitchFamily="34" charset="0"/>
                          <a:cs typeface="Arial" panose="020B0604020202020204" pitchFamily="34" charset="0"/>
                        </a:rPr>
                        <a:t>log reduction</a:t>
                      </a:r>
                    </a:p>
                  </a:txBody>
                  <a:tcPr>
                    <a:solidFill>
                      <a:schemeClr val="accent2">
                        <a:lumMod val="75000"/>
                      </a:schemeClr>
                    </a:solidFill>
                  </a:tcPr>
                </a:tc>
              </a:tr>
              <a:tr h="370840">
                <a:tc>
                  <a:txBody>
                    <a:bodyPr/>
                    <a:lstStyle/>
                    <a:p>
                      <a:pPr algn="l"/>
                      <a:r>
                        <a:rPr lang="en-GB" sz="1800" dirty="0" smtClean="0">
                          <a:latin typeface="Arial" panose="020B0604020202020204" pitchFamily="34" charset="0"/>
                          <a:cs typeface="Arial" panose="020B0604020202020204" pitchFamily="34" charset="0"/>
                        </a:rPr>
                        <a:t>Distribution</a:t>
                      </a:r>
                      <a:endParaRPr lang="en-GB" sz="1800" dirty="0">
                        <a:latin typeface="Arial" panose="020B0604020202020204" pitchFamily="34" charset="0"/>
                        <a:cs typeface="Arial" panose="020B0604020202020204" pitchFamily="34" charset="0"/>
                      </a:endParaRPr>
                    </a:p>
                  </a:txBody>
                  <a:tcPr anchor="ctr"/>
                </a:tc>
                <a:tc>
                  <a:txBody>
                    <a:bodyPr/>
                    <a:lstStyle/>
                    <a:p>
                      <a:pPr algn="ctr"/>
                      <a:r>
                        <a:rPr lang="en-GB" sz="1800" b="0" dirty="0" smtClean="0">
                          <a:latin typeface="Arial" panose="020B0604020202020204" pitchFamily="34" charset="0"/>
                          <a:cs typeface="Arial" panose="020B0604020202020204" pitchFamily="34" charset="0"/>
                        </a:rPr>
                        <a:t>1</a:t>
                      </a:r>
                    </a:p>
                    <a:p>
                      <a:pPr algn="ctr"/>
                      <a:r>
                        <a:rPr lang="en-GB" sz="1200" b="0" dirty="0" smtClean="0">
                          <a:latin typeface="Arial" panose="020B0604020202020204" pitchFamily="34" charset="0"/>
                          <a:cs typeface="Arial" panose="020B0604020202020204" pitchFamily="34" charset="0"/>
                        </a:rPr>
                        <a:t>Homogeneous</a:t>
                      </a:r>
                      <a:endParaRPr lang="en-GB" sz="1200" b="0" dirty="0">
                        <a:latin typeface="Arial" panose="020B0604020202020204" pitchFamily="34" charset="0"/>
                        <a:cs typeface="Arial" panose="020B0604020202020204" pitchFamily="34" charset="0"/>
                      </a:endParaRPr>
                    </a:p>
                  </a:txBody>
                  <a:tcPr>
                    <a:solidFill>
                      <a:schemeClr val="accent3">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2</a:t>
                      </a:r>
                    </a:p>
                    <a:p>
                      <a:pPr algn="ctr"/>
                      <a:r>
                        <a:rPr lang="en-GB" sz="1200" b="0" dirty="0" smtClean="0">
                          <a:latin typeface="Arial" panose="020B0604020202020204" pitchFamily="34" charset="0"/>
                          <a:cs typeface="Arial" panose="020B0604020202020204" pitchFamily="34" charset="0"/>
                        </a:rPr>
                        <a:t>Non-homogenous</a:t>
                      </a:r>
                      <a:endParaRPr lang="en-GB" sz="1200" b="0" dirty="0">
                        <a:latin typeface="Arial" panose="020B0604020202020204" pitchFamily="34" charset="0"/>
                        <a:cs typeface="Arial" panose="020B0604020202020204" pitchFamily="34" charset="0"/>
                      </a:endParaRPr>
                    </a:p>
                  </a:txBody>
                  <a:tcPr>
                    <a:solidFill>
                      <a:schemeClr val="accent3">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3</a:t>
                      </a:r>
                    </a:p>
                    <a:p>
                      <a:pPr algn="ctr"/>
                      <a:r>
                        <a:rPr lang="en-GB" sz="1200" b="0" dirty="0" smtClean="0">
                          <a:latin typeface="Arial" panose="020B0604020202020204" pitchFamily="34" charset="0"/>
                          <a:cs typeface="Arial" panose="020B0604020202020204" pitchFamily="34" charset="0"/>
                        </a:rPr>
                        <a:t>Line</a:t>
                      </a:r>
                      <a:r>
                        <a:rPr lang="en-GB" sz="1200" b="0" baseline="0" dirty="0" smtClean="0">
                          <a:latin typeface="Arial" panose="020B0604020202020204" pitchFamily="34" charset="0"/>
                          <a:cs typeface="Arial" panose="020B0604020202020204" pitchFamily="34" charset="0"/>
                        </a:rPr>
                        <a:t> of sight issues</a:t>
                      </a:r>
                      <a:endParaRPr lang="en-GB" sz="1200" b="0" dirty="0">
                        <a:latin typeface="Arial" panose="020B0604020202020204" pitchFamily="34" charset="0"/>
                        <a:cs typeface="Arial" panose="020B0604020202020204" pitchFamily="34" charset="0"/>
                      </a:endParaRPr>
                    </a:p>
                  </a:txBody>
                  <a:tcPr>
                    <a:solidFill>
                      <a:schemeClr val="accent2">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3</a:t>
                      </a:r>
                    </a:p>
                    <a:p>
                      <a:pPr marL="0" marR="0" indent="0" algn="ctr" defTabSz="914400" rtl="0" eaLnBrk="1" fontAlgn="auto" latinLnBrk="0" hangingPunct="1">
                        <a:lnSpc>
                          <a:spcPct val="100000"/>
                        </a:lnSpc>
                        <a:spcBef>
                          <a:spcPts val="0"/>
                        </a:spcBef>
                        <a:spcAft>
                          <a:spcPts val="0"/>
                        </a:spcAft>
                        <a:buClrTx/>
                        <a:buSzTx/>
                        <a:buFontTx/>
                        <a:buNone/>
                        <a:tabLst/>
                        <a:defRPr/>
                      </a:pPr>
                      <a:r>
                        <a:rPr lang="en-GB" sz="1200" b="0" dirty="0" smtClean="0">
                          <a:latin typeface="Arial" panose="020B0604020202020204" pitchFamily="34" charset="0"/>
                          <a:cs typeface="Arial" panose="020B0604020202020204" pitchFamily="34" charset="0"/>
                        </a:rPr>
                        <a:t>Line</a:t>
                      </a:r>
                      <a:r>
                        <a:rPr lang="en-GB" sz="1200" b="0" baseline="0" dirty="0" smtClean="0">
                          <a:latin typeface="Arial" panose="020B0604020202020204" pitchFamily="34" charset="0"/>
                          <a:cs typeface="Arial" panose="020B0604020202020204" pitchFamily="34" charset="0"/>
                        </a:rPr>
                        <a:t> of sight issues</a:t>
                      </a:r>
                      <a:endParaRPr lang="en-GB" sz="1200" b="0" dirty="0" smtClean="0">
                        <a:latin typeface="Arial" panose="020B0604020202020204" pitchFamily="34" charset="0"/>
                        <a:cs typeface="Arial" panose="020B0604020202020204" pitchFamily="34" charset="0"/>
                      </a:endParaRPr>
                    </a:p>
                  </a:txBody>
                  <a:tcPr>
                    <a:solidFill>
                      <a:schemeClr val="accent2">
                        <a:lumMod val="40000"/>
                        <a:lumOff val="60000"/>
                      </a:schemeClr>
                    </a:solidFill>
                  </a:tcPr>
                </a:tc>
              </a:tr>
              <a:tr h="370840">
                <a:tc>
                  <a:txBody>
                    <a:bodyPr/>
                    <a:lstStyle/>
                    <a:p>
                      <a:pPr algn="l"/>
                      <a:r>
                        <a:rPr lang="en-GB" sz="1800" dirty="0" smtClean="0">
                          <a:latin typeface="Arial" panose="020B0604020202020204" pitchFamily="34" charset="0"/>
                          <a:cs typeface="Arial" panose="020B0604020202020204" pitchFamily="34" charset="0"/>
                        </a:rPr>
                        <a:t>Ease of use</a:t>
                      </a:r>
                      <a:endParaRPr lang="en-GB" sz="1800" dirty="0">
                        <a:latin typeface="Arial" panose="020B0604020202020204" pitchFamily="34" charset="0"/>
                        <a:cs typeface="Arial" panose="020B0604020202020204" pitchFamily="34" charset="0"/>
                      </a:endParaRPr>
                    </a:p>
                  </a:txBody>
                  <a:tcPr anchor="ctr"/>
                </a:tc>
                <a:tc>
                  <a:txBody>
                    <a:bodyPr/>
                    <a:lstStyle/>
                    <a:p>
                      <a:pPr algn="ctr"/>
                      <a:r>
                        <a:rPr lang="en-GB" sz="1800" b="0" dirty="0" smtClean="0">
                          <a:latin typeface="Arial" panose="020B0604020202020204" pitchFamily="34" charset="0"/>
                          <a:cs typeface="Arial" panose="020B0604020202020204" pitchFamily="34" charset="0"/>
                        </a:rPr>
                        <a:t>4</a:t>
                      </a:r>
                    </a:p>
                    <a:p>
                      <a:pPr algn="ctr"/>
                      <a:r>
                        <a:rPr lang="en-GB" sz="1100" b="0" dirty="0" smtClean="0">
                          <a:latin typeface="Arial" panose="020B0604020202020204" pitchFamily="34" charset="0"/>
                          <a:cs typeface="Arial" panose="020B0604020202020204" pitchFamily="34" charset="0"/>
                        </a:rPr>
                        <a:t>Multiple</a:t>
                      </a:r>
                      <a:r>
                        <a:rPr lang="en-GB" sz="1100" b="0" baseline="0" dirty="0" smtClean="0">
                          <a:latin typeface="Arial" panose="020B0604020202020204" pitchFamily="34" charset="0"/>
                          <a:cs typeface="Arial" panose="020B0604020202020204" pitchFamily="34" charset="0"/>
                        </a:rPr>
                        <a:t> units; sealing / monitoring</a:t>
                      </a:r>
                      <a:r>
                        <a:rPr lang="en-GB" sz="1050" b="0" baseline="0" dirty="0" smtClean="0">
                          <a:latin typeface="Arial" panose="020B0604020202020204" pitchFamily="34" charset="0"/>
                          <a:cs typeface="Arial" panose="020B0604020202020204" pitchFamily="34" charset="0"/>
                        </a:rPr>
                        <a:t> </a:t>
                      </a:r>
                      <a:endParaRPr lang="en-GB" sz="1050" b="0" dirty="0">
                        <a:latin typeface="Arial" panose="020B0604020202020204" pitchFamily="34" charset="0"/>
                        <a:cs typeface="Arial" panose="020B0604020202020204" pitchFamily="34" charset="0"/>
                      </a:endParaRPr>
                    </a:p>
                  </a:txBody>
                  <a:tcPr>
                    <a:solidFill>
                      <a:schemeClr val="accent2">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3</a:t>
                      </a:r>
                    </a:p>
                    <a:p>
                      <a:pPr algn="ctr"/>
                      <a:r>
                        <a:rPr lang="en-GB" sz="1050" b="0" dirty="0" smtClean="0">
                          <a:latin typeface="Arial" panose="020B0604020202020204" pitchFamily="34" charset="0"/>
                          <a:cs typeface="Arial" panose="020B0604020202020204" pitchFamily="34" charset="0"/>
                        </a:rPr>
                        <a:t>Sealing &amp;</a:t>
                      </a:r>
                      <a:r>
                        <a:rPr lang="en-GB" sz="1050" b="0" baseline="0" dirty="0" smtClean="0">
                          <a:latin typeface="Arial" panose="020B0604020202020204" pitchFamily="34" charset="0"/>
                          <a:cs typeface="Arial" panose="020B0604020202020204" pitchFamily="34" charset="0"/>
                        </a:rPr>
                        <a:t> monitoring</a:t>
                      </a:r>
                      <a:endParaRPr lang="en-GB" sz="1050" b="0" dirty="0">
                        <a:latin typeface="Arial" panose="020B0604020202020204" pitchFamily="34" charset="0"/>
                        <a:cs typeface="Arial" panose="020B0604020202020204" pitchFamily="34" charset="0"/>
                      </a:endParaRPr>
                    </a:p>
                  </a:txBody>
                  <a:tcPr>
                    <a:solidFill>
                      <a:schemeClr val="accent2">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2</a:t>
                      </a:r>
                    </a:p>
                    <a:p>
                      <a:pPr algn="ctr"/>
                      <a:r>
                        <a:rPr lang="en-GB" sz="1000" b="0" dirty="0" smtClean="0">
                          <a:latin typeface="Arial" panose="020B0604020202020204" pitchFamily="34" charset="0"/>
                          <a:cs typeface="Arial" panose="020B0604020202020204" pitchFamily="34" charset="0"/>
                        </a:rPr>
                        <a:t>Multiple positions;</a:t>
                      </a:r>
                      <a:r>
                        <a:rPr lang="en-GB" sz="1000" b="0" baseline="0" dirty="0" smtClean="0">
                          <a:latin typeface="Arial" panose="020B0604020202020204" pitchFamily="34" charset="0"/>
                          <a:cs typeface="Arial" panose="020B0604020202020204" pitchFamily="34" charset="0"/>
                        </a:rPr>
                        <a:t> n</a:t>
                      </a:r>
                      <a:r>
                        <a:rPr lang="en-GB" sz="1000" b="0" dirty="0" smtClean="0">
                          <a:latin typeface="Arial" panose="020B0604020202020204" pitchFamily="34" charset="0"/>
                          <a:cs typeface="Arial" panose="020B0604020202020204" pitchFamily="34" charset="0"/>
                        </a:rPr>
                        <a:t>o</a:t>
                      </a:r>
                      <a:r>
                        <a:rPr lang="en-GB" sz="1000" b="0" baseline="0" dirty="0" smtClean="0">
                          <a:latin typeface="Arial" panose="020B0604020202020204" pitchFamily="34" charset="0"/>
                          <a:cs typeface="Arial" panose="020B0604020202020204" pitchFamily="34" charset="0"/>
                        </a:rPr>
                        <a:t> sealing / monitoring</a:t>
                      </a:r>
                      <a:endParaRPr lang="en-GB" sz="1000" b="0" dirty="0">
                        <a:latin typeface="Arial" panose="020B0604020202020204" pitchFamily="34" charset="0"/>
                        <a:cs typeface="Arial" panose="020B0604020202020204" pitchFamily="34" charset="0"/>
                      </a:endParaRPr>
                    </a:p>
                  </a:txBody>
                  <a:tcPr>
                    <a:solidFill>
                      <a:schemeClr val="accent3">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2</a:t>
                      </a:r>
                    </a:p>
                    <a:p>
                      <a:pPr algn="ctr"/>
                      <a:r>
                        <a:rPr lang="en-GB" sz="1000" b="0" dirty="0" smtClean="0">
                          <a:latin typeface="Arial" panose="020B0604020202020204" pitchFamily="34" charset="0"/>
                          <a:cs typeface="Arial" panose="020B0604020202020204" pitchFamily="34" charset="0"/>
                        </a:rPr>
                        <a:t>Multiple positions;</a:t>
                      </a:r>
                      <a:r>
                        <a:rPr lang="en-GB" sz="1000" b="0" baseline="0" dirty="0" smtClean="0">
                          <a:latin typeface="Arial" panose="020B0604020202020204" pitchFamily="34" charset="0"/>
                          <a:cs typeface="Arial" panose="020B0604020202020204" pitchFamily="34" charset="0"/>
                        </a:rPr>
                        <a:t> n</a:t>
                      </a:r>
                      <a:r>
                        <a:rPr lang="en-GB" sz="1000" b="0" dirty="0" smtClean="0">
                          <a:latin typeface="Arial" panose="020B0604020202020204" pitchFamily="34" charset="0"/>
                          <a:cs typeface="Arial" panose="020B0604020202020204" pitchFamily="34" charset="0"/>
                        </a:rPr>
                        <a:t>o</a:t>
                      </a:r>
                      <a:r>
                        <a:rPr lang="en-GB" sz="1000" b="0" baseline="0" dirty="0" smtClean="0">
                          <a:latin typeface="Arial" panose="020B0604020202020204" pitchFamily="34" charset="0"/>
                          <a:cs typeface="Arial" panose="020B0604020202020204" pitchFamily="34" charset="0"/>
                        </a:rPr>
                        <a:t> sealing / monitoring</a:t>
                      </a:r>
                      <a:endParaRPr lang="en-GB" sz="1000" b="0" dirty="0">
                        <a:latin typeface="Arial" panose="020B0604020202020204" pitchFamily="34" charset="0"/>
                        <a:cs typeface="Arial" panose="020B0604020202020204" pitchFamily="34" charset="0"/>
                      </a:endParaRPr>
                    </a:p>
                  </a:txBody>
                  <a:tcPr>
                    <a:solidFill>
                      <a:schemeClr val="accent3">
                        <a:lumMod val="40000"/>
                        <a:lumOff val="60000"/>
                      </a:schemeClr>
                    </a:solidFill>
                  </a:tcPr>
                </a:tc>
              </a:tr>
              <a:tr h="370840">
                <a:tc>
                  <a:txBody>
                    <a:bodyPr/>
                    <a:lstStyle/>
                    <a:p>
                      <a:pPr algn="l"/>
                      <a:r>
                        <a:rPr lang="en-GB" sz="1800" dirty="0" smtClean="0">
                          <a:latin typeface="Arial" panose="020B0604020202020204" pitchFamily="34" charset="0"/>
                          <a:cs typeface="Arial" panose="020B0604020202020204" pitchFamily="34" charset="0"/>
                        </a:rPr>
                        <a:t>Cycle time</a:t>
                      </a:r>
                      <a:endParaRPr lang="en-GB" sz="1800" dirty="0">
                        <a:latin typeface="Arial" panose="020B0604020202020204" pitchFamily="34" charset="0"/>
                        <a:cs typeface="Arial" panose="020B0604020202020204" pitchFamily="34" charset="0"/>
                      </a:endParaRPr>
                    </a:p>
                  </a:txBody>
                  <a:tcPr anchor="ctr"/>
                </a:tc>
                <a:tc>
                  <a:txBody>
                    <a:bodyPr/>
                    <a:lstStyle/>
                    <a:p>
                      <a:pPr algn="ctr"/>
                      <a:r>
                        <a:rPr lang="en-GB" sz="1800" b="0" dirty="0" smtClean="0">
                          <a:latin typeface="Arial" panose="020B0604020202020204" pitchFamily="34" charset="0"/>
                          <a:cs typeface="Arial" panose="020B0604020202020204" pitchFamily="34" charset="0"/>
                        </a:rPr>
                        <a:t>3</a:t>
                      </a:r>
                    </a:p>
                    <a:p>
                      <a:pPr algn="ctr"/>
                      <a:r>
                        <a:rPr lang="en-GB" sz="1200" b="0" dirty="0" smtClean="0">
                          <a:latin typeface="Arial" panose="020B0604020202020204" pitchFamily="34" charset="0"/>
                          <a:cs typeface="Arial" panose="020B0604020202020204" pitchFamily="34" charset="0"/>
                        </a:rPr>
                        <a:t>~1.5 </a:t>
                      </a:r>
                      <a:r>
                        <a:rPr lang="en-GB" sz="1200" b="0" dirty="0" err="1" smtClean="0">
                          <a:latin typeface="Arial" panose="020B0604020202020204" pitchFamily="34" charset="0"/>
                          <a:cs typeface="Arial" panose="020B0604020202020204" pitchFamily="34" charset="0"/>
                        </a:rPr>
                        <a:t>hrs</a:t>
                      </a:r>
                      <a:r>
                        <a:rPr lang="en-GB" sz="1200" b="0" dirty="0" smtClean="0">
                          <a:latin typeface="Arial" panose="020B0604020202020204" pitchFamily="34" charset="0"/>
                          <a:cs typeface="Arial" panose="020B0604020202020204" pitchFamily="34" charset="0"/>
                        </a:rPr>
                        <a:t> single room</a:t>
                      </a:r>
                      <a:endParaRPr lang="en-GB" sz="1200" b="0" dirty="0">
                        <a:latin typeface="Arial" panose="020B0604020202020204" pitchFamily="34" charset="0"/>
                        <a:cs typeface="Arial" panose="020B0604020202020204" pitchFamily="34" charset="0"/>
                      </a:endParaRPr>
                    </a:p>
                  </a:txBody>
                  <a:tcPr>
                    <a:solidFill>
                      <a:schemeClr val="accent2">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4</a:t>
                      </a:r>
                    </a:p>
                    <a:p>
                      <a:pPr algn="ctr"/>
                      <a:r>
                        <a:rPr lang="en-GB" sz="1200" b="0" dirty="0" smtClean="0">
                          <a:latin typeface="Arial" panose="020B0604020202020204" pitchFamily="34" charset="0"/>
                          <a:cs typeface="Arial" panose="020B0604020202020204" pitchFamily="34" charset="0"/>
                        </a:rPr>
                        <a:t>&gt;2 </a:t>
                      </a:r>
                      <a:r>
                        <a:rPr lang="en-GB" sz="1200" b="0" dirty="0" err="1" smtClean="0">
                          <a:latin typeface="Arial" panose="020B0604020202020204" pitchFamily="34" charset="0"/>
                          <a:cs typeface="Arial" panose="020B0604020202020204" pitchFamily="34" charset="0"/>
                        </a:rPr>
                        <a:t>hrs</a:t>
                      </a:r>
                      <a:r>
                        <a:rPr lang="en-GB" sz="1200" b="0" dirty="0" smtClean="0">
                          <a:latin typeface="Arial" panose="020B0604020202020204" pitchFamily="34" charset="0"/>
                          <a:cs typeface="Arial" panose="020B0604020202020204" pitchFamily="34" charset="0"/>
                        </a:rPr>
                        <a:t> single room</a:t>
                      </a:r>
                      <a:endParaRPr lang="en-GB" sz="1200" b="0" dirty="0">
                        <a:latin typeface="Arial" panose="020B0604020202020204" pitchFamily="34" charset="0"/>
                        <a:cs typeface="Arial" panose="020B0604020202020204" pitchFamily="34" charset="0"/>
                      </a:endParaRPr>
                    </a:p>
                  </a:txBody>
                  <a:tcPr>
                    <a:lnB w="12700" cmpd="sng">
                      <a:noFill/>
                    </a:lnB>
                    <a:solidFill>
                      <a:schemeClr val="accent2">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1</a:t>
                      </a:r>
                    </a:p>
                    <a:p>
                      <a:pPr algn="ctr"/>
                      <a:r>
                        <a:rPr lang="en-GB" sz="1200" b="0" dirty="0" smtClean="0">
                          <a:latin typeface="Arial" panose="020B0604020202020204" pitchFamily="34" charset="0"/>
                          <a:cs typeface="Arial" panose="020B0604020202020204" pitchFamily="34" charset="0"/>
                        </a:rPr>
                        <a:t>~10-30 </a:t>
                      </a:r>
                      <a:r>
                        <a:rPr lang="en-GB" sz="1200" b="0" dirty="0" err="1" smtClean="0">
                          <a:latin typeface="Arial" panose="020B0604020202020204" pitchFamily="34" charset="0"/>
                          <a:cs typeface="Arial" panose="020B0604020202020204" pitchFamily="34" charset="0"/>
                        </a:rPr>
                        <a:t>mins</a:t>
                      </a:r>
                      <a:endParaRPr lang="en-GB" sz="1200" b="0" dirty="0">
                        <a:latin typeface="Arial" panose="020B0604020202020204" pitchFamily="34" charset="0"/>
                        <a:cs typeface="Arial" panose="020B0604020202020204" pitchFamily="34" charset="0"/>
                      </a:endParaRPr>
                    </a:p>
                  </a:txBody>
                  <a:tcPr>
                    <a:solidFill>
                      <a:schemeClr val="accent3">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1</a:t>
                      </a:r>
                    </a:p>
                    <a:p>
                      <a:pPr algn="ctr"/>
                      <a:r>
                        <a:rPr lang="en-GB" sz="1200" b="0" dirty="0" smtClean="0">
                          <a:latin typeface="Arial" panose="020B0604020202020204" pitchFamily="34" charset="0"/>
                          <a:cs typeface="Arial" panose="020B0604020202020204" pitchFamily="34" charset="0"/>
                        </a:rPr>
                        <a:t>~10-30</a:t>
                      </a:r>
                      <a:r>
                        <a:rPr lang="en-GB" sz="1200" b="0" baseline="0" dirty="0" smtClean="0">
                          <a:latin typeface="Arial" panose="020B0604020202020204" pitchFamily="34" charset="0"/>
                          <a:cs typeface="Arial" panose="020B0604020202020204" pitchFamily="34" charset="0"/>
                        </a:rPr>
                        <a:t> </a:t>
                      </a:r>
                      <a:r>
                        <a:rPr lang="en-GB" sz="1200" b="0" baseline="0" dirty="0" err="1" smtClean="0">
                          <a:latin typeface="Arial" panose="020B0604020202020204" pitchFamily="34" charset="0"/>
                          <a:cs typeface="Arial" panose="020B0604020202020204" pitchFamily="34" charset="0"/>
                        </a:rPr>
                        <a:t>mins</a:t>
                      </a:r>
                      <a:endParaRPr lang="en-GB" sz="1200" b="0" dirty="0">
                        <a:latin typeface="Arial" panose="020B0604020202020204" pitchFamily="34" charset="0"/>
                        <a:cs typeface="Arial" panose="020B0604020202020204" pitchFamily="34" charset="0"/>
                      </a:endParaRPr>
                    </a:p>
                  </a:txBody>
                  <a:tcPr>
                    <a:solidFill>
                      <a:schemeClr val="accent3">
                        <a:lumMod val="75000"/>
                      </a:schemeClr>
                    </a:solidFill>
                  </a:tcPr>
                </a:tc>
              </a:tr>
              <a:tr h="604976">
                <a:tc>
                  <a:txBody>
                    <a:bodyPr/>
                    <a:lstStyle/>
                    <a:p>
                      <a:pPr algn="l"/>
                      <a:r>
                        <a:rPr lang="en-GB" sz="1800" dirty="0" smtClean="0">
                          <a:latin typeface="Arial" panose="020B0604020202020204" pitchFamily="34" charset="0"/>
                          <a:cs typeface="Arial" panose="020B0604020202020204" pitchFamily="34" charset="0"/>
                        </a:rPr>
                        <a:t>Purchase cost</a:t>
                      </a:r>
                      <a:endParaRPr lang="en-GB" sz="1800" dirty="0">
                        <a:latin typeface="Arial" panose="020B0604020202020204" pitchFamily="34" charset="0"/>
                        <a:cs typeface="Arial" panose="020B0604020202020204" pitchFamily="34" charset="0"/>
                      </a:endParaRPr>
                    </a:p>
                  </a:txBody>
                  <a:tcPr anchor="ctr"/>
                </a:tc>
                <a:tc>
                  <a:txBody>
                    <a:bodyPr/>
                    <a:lstStyle/>
                    <a:p>
                      <a:pPr algn="ctr"/>
                      <a:r>
                        <a:rPr lang="en-GB" sz="1800" b="0" dirty="0" smtClean="0">
                          <a:latin typeface="Arial" panose="020B0604020202020204" pitchFamily="34" charset="0"/>
                          <a:cs typeface="Arial" panose="020B0604020202020204" pitchFamily="34" charset="0"/>
                        </a:rPr>
                        <a:t>2</a:t>
                      </a:r>
                      <a:endParaRPr lang="en-GB" sz="1800" b="0" dirty="0">
                        <a:latin typeface="Arial" panose="020B0604020202020204" pitchFamily="34" charset="0"/>
                        <a:cs typeface="Arial" panose="020B0604020202020204" pitchFamily="34" charset="0"/>
                      </a:endParaRPr>
                    </a:p>
                  </a:txBody>
                  <a:tcPr anchor="ctr">
                    <a:lnR w="12700" cmpd="sng">
                      <a:noFill/>
                    </a:lnR>
                    <a:solidFill>
                      <a:schemeClr val="accent3">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1</a:t>
                      </a:r>
                      <a:endParaRPr lang="en-GB" sz="1800" b="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3</a:t>
                      </a:r>
                      <a:endParaRPr lang="en-GB" sz="1800" b="0" dirty="0">
                        <a:latin typeface="Arial" panose="020B0604020202020204" pitchFamily="34" charset="0"/>
                        <a:cs typeface="Arial" panose="020B0604020202020204" pitchFamily="34" charset="0"/>
                      </a:endParaRPr>
                    </a:p>
                  </a:txBody>
                  <a:tcPr anchor="ctr">
                    <a:lnL w="12700" cmpd="sng">
                      <a:noFill/>
                    </a:lnL>
                    <a:solidFill>
                      <a:schemeClr val="accent2">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3</a:t>
                      </a:r>
                      <a:endParaRPr lang="en-GB" sz="1800" b="0" dirty="0">
                        <a:latin typeface="Arial" panose="020B0604020202020204" pitchFamily="34" charset="0"/>
                        <a:cs typeface="Arial" panose="020B0604020202020204" pitchFamily="34" charset="0"/>
                      </a:endParaRPr>
                    </a:p>
                  </a:txBody>
                  <a:tcPr anchor="ctr">
                    <a:solidFill>
                      <a:schemeClr val="accent2">
                        <a:lumMod val="40000"/>
                        <a:lumOff val="60000"/>
                      </a:schemeClr>
                    </a:solidFill>
                  </a:tcPr>
                </a:tc>
              </a:tr>
              <a:tr h="648072">
                <a:tc>
                  <a:txBody>
                    <a:bodyPr/>
                    <a:lstStyle/>
                    <a:p>
                      <a:pPr algn="l"/>
                      <a:r>
                        <a:rPr lang="en-GB" sz="1800" dirty="0" smtClean="0">
                          <a:latin typeface="Arial" panose="020B0604020202020204" pitchFamily="34" charset="0"/>
                          <a:cs typeface="Arial" panose="020B0604020202020204" pitchFamily="34" charset="0"/>
                        </a:rPr>
                        <a:t>Running cost</a:t>
                      </a:r>
                      <a:endParaRPr lang="en-GB" sz="1800" dirty="0">
                        <a:latin typeface="Arial" panose="020B0604020202020204" pitchFamily="34" charset="0"/>
                        <a:cs typeface="Arial" panose="020B0604020202020204" pitchFamily="34" charset="0"/>
                      </a:endParaRPr>
                    </a:p>
                  </a:txBody>
                  <a:tcPr anchor="ctr"/>
                </a:tc>
                <a:tc>
                  <a:txBody>
                    <a:bodyPr/>
                    <a:lstStyle/>
                    <a:p>
                      <a:pPr algn="ctr"/>
                      <a:r>
                        <a:rPr lang="en-GB" sz="1800" b="0" dirty="0" smtClean="0">
                          <a:latin typeface="Arial" panose="020B0604020202020204" pitchFamily="34" charset="0"/>
                          <a:cs typeface="Arial" panose="020B0604020202020204" pitchFamily="34" charset="0"/>
                        </a:rPr>
                        <a:t>4</a:t>
                      </a:r>
                      <a:endParaRPr lang="en-GB" sz="1800" b="0" dirty="0">
                        <a:latin typeface="Arial" panose="020B0604020202020204" pitchFamily="34" charset="0"/>
                        <a:cs typeface="Arial" panose="020B0604020202020204" pitchFamily="34" charset="0"/>
                      </a:endParaRPr>
                    </a:p>
                  </a:txBody>
                  <a:tcPr anchor="ctr">
                    <a:lnR w="12700" cmpd="sng">
                      <a:noFill/>
                    </a:lnR>
                    <a:solidFill>
                      <a:schemeClr val="accent2">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3</a:t>
                      </a:r>
                      <a:endParaRPr lang="en-GB" sz="1800" b="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GB" sz="1800" b="0" dirty="0" smtClean="0">
                          <a:latin typeface="Arial" panose="020B0604020202020204" pitchFamily="34" charset="0"/>
                          <a:cs typeface="Arial" panose="020B0604020202020204" pitchFamily="34" charset="0"/>
                        </a:rPr>
                        <a:t>1</a:t>
                      </a:r>
                      <a:endParaRPr lang="en-GB" sz="1800" b="0" dirty="0">
                        <a:latin typeface="Arial" panose="020B0604020202020204" pitchFamily="34" charset="0"/>
                        <a:cs typeface="Arial" panose="020B0604020202020204" pitchFamily="34" charset="0"/>
                      </a:endParaRPr>
                    </a:p>
                  </a:txBody>
                  <a:tcPr anchor="ctr">
                    <a:lnL w="12700" cmpd="sng">
                      <a:noFill/>
                    </a:lnL>
                    <a:solidFill>
                      <a:schemeClr val="accent3">
                        <a:lumMod val="75000"/>
                      </a:schemeClr>
                    </a:solidFill>
                  </a:tcPr>
                </a:tc>
                <a:tc>
                  <a:txBody>
                    <a:bodyPr/>
                    <a:lstStyle/>
                    <a:p>
                      <a:pPr algn="ctr"/>
                      <a:r>
                        <a:rPr lang="en-GB" sz="1800" b="0" dirty="0" smtClean="0">
                          <a:latin typeface="Arial" panose="020B0604020202020204" pitchFamily="34" charset="0"/>
                          <a:cs typeface="Arial" panose="020B0604020202020204" pitchFamily="34" charset="0"/>
                        </a:rPr>
                        <a:t>1</a:t>
                      </a:r>
                      <a:endParaRPr lang="en-GB" sz="1800" b="0" dirty="0">
                        <a:latin typeface="Arial" panose="020B0604020202020204" pitchFamily="34" charset="0"/>
                        <a:cs typeface="Arial" panose="020B0604020202020204" pitchFamily="34" charset="0"/>
                      </a:endParaRPr>
                    </a:p>
                  </a:txBody>
                  <a:tcPr anchor="ctr">
                    <a:solidFill>
                      <a:schemeClr val="accent3">
                        <a:lumMod val="75000"/>
                      </a:schemeClr>
                    </a:solidFill>
                  </a:tcPr>
                </a:tc>
              </a:tr>
            </a:tbl>
          </a:graphicData>
        </a:graphic>
      </p:graphicFrame>
      <p:sp>
        <p:nvSpPr>
          <p:cNvPr id="2" name="TextBox 1"/>
          <p:cNvSpPr txBox="1"/>
          <p:nvPr/>
        </p:nvSpPr>
        <p:spPr>
          <a:xfrm>
            <a:off x="539552" y="5795963"/>
            <a:ext cx="8280920" cy="461665"/>
          </a:xfrm>
          <a:prstGeom prst="rect">
            <a:avLst/>
          </a:prstGeom>
          <a:noFill/>
        </p:spPr>
        <p:txBody>
          <a:bodyPr wrap="square" rtlCol="0">
            <a:spAutoFit/>
          </a:bodyPr>
          <a:lstStyle/>
          <a:p>
            <a:r>
              <a:rPr lang="en-GB" sz="1200" dirty="0" smtClean="0">
                <a:latin typeface="Arial" panose="020B0604020202020204" pitchFamily="34" charset="0"/>
                <a:cs typeface="Arial" panose="020B0604020202020204" pitchFamily="34" charset="0"/>
              </a:rPr>
              <a:t>* Emerging evidence that low concentration hydrogen peroxide / </a:t>
            </a:r>
            <a:r>
              <a:rPr lang="en-GB" sz="1200" dirty="0" err="1" smtClean="0">
                <a:latin typeface="Arial" panose="020B0604020202020204" pitchFamily="34" charset="0"/>
                <a:cs typeface="Arial" panose="020B0604020202020204" pitchFamily="34" charset="0"/>
              </a:rPr>
              <a:t>peracetic</a:t>
            </a:r>
            <a:r>
              <a:rPr lang="en-GB" sz="1200" dirty="0" smtClean="0">
                <a:latin typeface="Arial" panose="020B0604020202020204" pitchFamily="34" charset="0"/>
                <a:cs typeface="Arial" panose="020B0604020202020204" pitchFamily="34" charset="0"/>
              </a:rPr>
              <a:t> acid combination can reach similar levels of efficacy to high concentration hydrogen peroxide (</a:t>
            </a:r>
            <a:r>
              <a:rPr lang="en-GB" sz="1200" dirty="0" err="1" smtClean="0">
                <a:latin typeface="Arial" panose="020B0604020202020204" pitchFamily="34" charset="0"/>
                <a:cs typeface="Arial" panose="020B0604020202020204" pitchFamily="34" charset="0"/>
              </a:rPr>
              <a:t>Mana</a:t>
            </a:r>
            <a:r>
              <a:rPr lang="en-GB" sz="1200" dirty="0" smtClean="0">
                <a:latin typeface="Arial" panose="020B0604020202020204" pitchFamily="34" charset="0"/>
                <a:cs typeface="Arial" panose="020B0604020202020204" pitchFamily="34" charset="0"/>
              </a:rPr>
              <a:t> </a:t>
            </a:r>
            <a:r>
              <a:rPr lang="en-GB" sz="1200" i="1" dirty="0" smtClean="0">
                <a:latin typeface="Arial" panose="020B0604020202020204" pitchFamily="34" charset="0"/>
                <a:cs typeface="Arial" panose="020B0604020202020204" pitchFamily="34" charset="0"/>
              </a:rPr>
              <a:t>et al. Am J Infect Control </a:t>
            </a:r>
            <a:r>
              <a:rPr lang="en-GB" sz="1200" dirty="0" smtClean="0">
                <a:latin typeface="Arial" panose="020B0604020202020204" pitchFamily="34" charset="0"/>
                <a:cs typeface="Arial" panose="020B0604020202020204" pitchFamily="34" charset="0"/>
              </a:rPr>
              <a:t>2017;45:327-329).. </a:t>
            </a:r>
            <a:endParaRPr lang="en-GB"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7313671"/>
      </p:ext>
    </p:extLst>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a:graphicFrameLocks noGrp="1"/>
          </p:cNvGraphicFramePr>
          <p:nvPr>
            <p:extLst>
              <p:ext uri="{D42A27DB-BD31-4B8C-83A1-F6EECF244321}">
                <p14:modId xmlns:p14="http://schemas.microsoft.com/office/powerpoint/2010/main" val="2965494667"/>
              </p:ext>
            </p:extLst>
          </p:nvPr>
        </p:nvGraphicFramePr>
        <p:xfrm>
          <a:off x="0" y="404664"/>
          <a:ext cx="9303488" cy="609157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6012160" y="5733256"/>
            <a:ext cx="2088232" cy="369332"/>
          </a:xfrm>
          <a:prstGeom prst="rect">
            <a:avLst/>
          </a:prstGeom>
          <a:solidFill>
            <a:schemeClr val="bg1"/>
          </a:solidFill>
        </p:spPr>
        <p:txBody>
          <a:bodyPr wrap="square" rtlCol="0">
            <a:spAutoFit/>
          </a:bodyPr>
          <a:lstStyle/>
          <a:p>
            <a:endParaRPr lang="en-GB" dirty="0">
              <a:latin typeface="Arial" panose="020B0604020202020204" pitchFamily="34" charset="0"/>
              <a:cs typeface="Arial" panose="020B0604020202020204" pitchFamily="34" charset="0"/>
            </a:endParaRPr>
          </a:p>
        </p:txBody>
      </p:sp>
      <p:sp>
        <p:nvSpPr>
          <p:cNvPr id="23" name="Rectangle 22"/>
          <p:cNvSpPr/>
          <p:nvPr/>
        </p:nvSpPr>
        <p:spPr>
          <a:xfrm>
            <a:off x="7524328" y="5790092"/>
            <a:ext cx="1368152"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3" name="Rectangle 2"/>
          <p:cNvSpPr/>
          <p:nvPr/>
        </p:nvSpPr>
        <p:spPr>
          <a:xfrm>
            <a:off x="251520" y="116632"/>
            <a:ext cx="8352928" cy="584775"/>
          </a:xfrm>
          <a:prstGeom prst="rect">
            <a:avLst/>
          </a:prstGeom>
        </p:spPr>
        <p:txBody>
          <a:bodyPr wrap="square">
            <a:spAutoFit/>
          </a:bodyPr>
          <a:lstStyle/>
          <a:p>
            <a:pPr algn="ctr">
              <a:defRPr sz="1800" b="0" i="0" u="none" strike="noStrike" kern="1200" baseline="0">
                <a:solidFill>
                  <a:prstClr val="black"/>
                </a:solidFill>
                <a:latin typeface="Verdana" pitchFamily="34" charset="0"/>
                <a:ea typeface="Verdana" pitchFamily="34" charset="0"/>
                <a:cs typeface="Verdana" pitchFamily="34" charset="0"/>
              </a:defRPr>
            </a:pPr>
            <a:r>
              <a:rPr lang="en-US" sz="3200" dirty="0" smtClean="0">
                <a:latin typeface="Arial" panose="020B0604020202020204" pitchFamily="34" charset="0"/>
                <a:cs typeface="Arial" panose="020B0604020202020204" pitchFamily="34" charset="0"/>
              </a:rPr>
              <a:t>HPV vs. AHP</a:t>
            </a:r>
            <a:endParaRPr lang="en-US" sz="3200" dirty="0">
              <a:latin typeface="Arial" panose="020B0604020202020204" pitchFamily="34" charset="0"/>
              <a:cs typeface="Arial" panose="020B0604020202020204" pitchFamily="34" charset="0"/>
            </a:endParaRPr>
          </a:p>
        </p:txBody>
      </p:sp>
      <p:cxnSp>
        <p:nvCxnSpPr>
          <p:cNvPr id="5" name="Straight Connector 4"/>
          <p:cNvCxnSpPr/>
          <p:nvPr/>
        </p:nvCxnSpPr>
        <p:spPr>
          <a:xfrm>
            <a:off x="2686144" y="908720"/>
            <a:ext cx="0" cy="446449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4630360" y="908720"/>
            <a:ext cx="0" cy="446449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097816" y="908720"/>
            <a:ext cx="0" cy="446449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259632" y="827420"/>
            <a:ext cx="1152128" cy="338554"/>
          </a:xfrm>
          <a:prstGeom prst="rect">
            <a:avLst/>
          </a:prstGeom>
          <a:noFill/>
        </p:spPr>
        <p:txBody>
          <a:bodyPr wrap="square" rtlCol="0">
            <a:spAutoFit/>
          </a:bodyPr>
          <a:lstStyle/>
          <a:p>
            <a:r>
              <a:rPr lang="en-GB" sz="1600" dirty="0" smtClean="0">
                <a:latin typeface="Arial" panose="020B0604020202020204" pitchFamily="34" charset="0"/>
                <a:cs typeface="Arial" panose="020B0604020202020204" pitchFamily="34" charset="0"/>
              </a:rPr>
              <a:t>Room</a:t>
            </a:r>
            <a:endParaRPr lang="en-GB" sz="1600" dirty="0">
              <a:latin typeface="Arial" panose="020B0604020202020204" pitchFamily="34" charset="0"/>
              <a:cs typeface="Arial" panose="020B0604020202020204" pitchFamily="34" charset="0"/>
            </a:endParaRPr>
          </a:p>
        </p:txBody>
      </p:sp>
      <p:sp>
        <p:nvSpPr>
          <p:cNvPr id="9" name="TextBox 8"/>
          <p:cNvSpPr txBox="1"/>
          <p:nvPr/>
        </p:nvSpPr>
        <p:spPr>
          <a:xfrm>
            <a:off x="3015120" y="827420"/>
            <a:ext cx="1512168" cy="338554"/>
          </a:xfrm>
          <a:prstGeom prst="rect">
            <a:avLst/>
          </a:prstGeom>
          <a:noFill/>
        </p:spPr>
        <p:txBody>
          <a:bodyPr wrap="square" rtlCol="0">
            <a:spAutoFit/>
          </a:bodyPr>
          <a:lstStyle/>
          <a:p>
            <a:r>
              <a:rPr lang="en-GB" sz="1600" dirty="0" smtClean="0">
                <a:latin typeface="Arial" panose="020B0604020202020204" pitchFamily="34" charset="0"/>
                <a:cs typeface="Arial" panose="020B0604020202020204" pitchFamily="34" charset="0"/>
              </a:rPr>
              <a:t>Bathroom</a:t>
            </a:r>
            <a:endParaRPr lang="en-GB" sz="1600" dirty="0">
              <a:latin typeface="Arial" panose="020B0604020202020204" pitchFamily="34" charset="0"/>
              <a:cs typeface="Arial" panose="020B0604020202020204" pitchFamily="34" charset="0"/>
            </a:endParaRPr>
          </a:p>
        </p:txBody>
      </p:sp>
      <p:sp>
        <p:nvSpPr>
          <p:cNvPr id="10" name="TextBox 9"/>
          <p:cNvSpPr txBox="1"/>
          <p:nvPr/>
        </p:nvSpPr>
        <p:spPr>
          <a:xfrm>
            <a:off x="4716016" y="836712"/>
            <a:ext cx="1512168" cy="338554"/>
          </a:xfrm>
          <a:prstGeom prst="rect">
            <a:avLst/>
          </a:prstGeom>
          <a:noFill/>
        </p:spPr>
        <p:txBody>
          <a:bodyPr wrap="square" rtlCol="0">
            <a:spAutoFit/>
          </a:bodyPr>
          <a:lstStyle/>
          <a:p>
            <a:r>
              <a:rPr lang="en-GB" sz="1600" dirty="0" smtClean="0">
                <a:latin typeface="Arial" panose="020B0604020202020204" pitchFamily="34" charset="0"/>
                <a:cs typeface="Arial" panose="020B0604020202020204" pitchFamily="34" charset="0"/>
              </a:rPr>
              <a:t>‘Challenge’</a:t>
            </a:r>
            <a:endParaRPr lang="en-GB" sz="1600" dirty="0">
              <a:latin typeface="Arial" panose="020B0604020202020204" pitchFamily="34" charset="0"/>
              <a:cs typeface="Arial" panose="020B0604020202020204" pitchFamily="34" charset="0"/>
            </a:endParaRPr>
          </a:p>
        </p:txBody>
      </p:sp>
      <p:sp>
        <p:nvSpPr>
          <p:cNvPr id="11" name="TextBox 10"/>
          <p:cNvSpPr txBox="1"/>
          <p:nvPr/>
        </p:nvSpPr>
        <p:spPr>
          <a:xfrm>
            <a:off x="6588224" y="836712"/>
            <a:ext cx="1512168" cy="338554"/>
          </a:xfrm>
          <a:prstGeom prst="rect">
            <a:avLst/>
          </a:prstGeom>
          <a:noFill/>
        </p:spPr>
        <p:txBody>
          <a:bodyPr wrap="square" rtlCol="0">
            <a:spAutoFit/>
          </a:bodyPr>
          <a:lstStyle/>
          <a:p>
            <a:r>
              <a:rPr lang="en-GB" sz="1600" dirty="0" smtClean="0">
                <a:latin typeface="Arial" panose="020B0604020202020204" pitchFamily="34" charset="0"/>
                <a:cs typeface="Arial" panose="020B0604020202020204" pitchFamily="34" charset="0"/>
              </a:rPr>
              <a:t>Soiled</a:t>
            </a:r>
            <a:endParaRPr lang="en-GB" sz="1600" dirty="0">
              <a:latin typeface="Arial" panose="020B0604020202020204" pitchFamily="34" charset="0"/>
              <a:cs typeface="Arial" panose="020B0604020202020204" pitchFamily="34" charset="0"/>
            </a:endParaRPr>
          </a:p>
        </p:txBody>
      </p:sp>
      <p:sp>
        <p:nvSpPr>
          <p:cNvPr id="20" name="TextBox 19"/>
          <p:cNvSpPr txBox="1"/>
          <p:nvPr/>
        </p:nvSpPr>
        <p:spPr>
          <a:xfrm>
            <a:off x="6153444" y="5683314"/>
            <a:ext cx="903646" cy="553998"/>
          </a:xfrm>
          <a:prstGeom prst="rect">
            <a:avLst/>
          </a:prstGeom>
          <a:noFill/>
        </p:spPr>
        <p:txBody>
          <a:bodyPr wrap="square" rtlCol="0">
            <a:spAutoFit/>
          </a:bodyPr>
          <a:lstStyle/>
          <a:p>
            <a:pPr algn="ctr"/>
            <a:r>
              <a:rPr lang="en-GB" sz="1500" dirty="0" smtClean="0">
                <a:latin typeface="Arial" panose="020B0604020202020204" pitchFamily="34" charset="0"/>
                <a:cs typeface="Arial" panose="020B0604020202020204" pitchFamily="34" charset="0"/>
              </a:rPr>
              <a:t>BSA*, room</a:t>
            </a:r>
            <a:endParaRPr lang="en-GB" sz="1500" dirty="0">
              <a:latin typeface="Arial" panose="020B0604020202020204" pitchFamily="34" charset="0"/>
              <a:cs typeface="Arial" panose="020B0604020202020204" pitchFamily="34" charset="0"/>
            </a:endParaRPr>
          </a:p>
        </p:txBody>
      </p:sp>
      <p:sp>
        <p:nvSpPr>
          <p:cNvPr id="25" name="TextBox 24"/>
          <p:cNvSpPr txBox="1"/>
          <p:nvPr/>
        </p:nvSpPr>
        <p:spPr>
          <a:xfrm>
            <a:off x="6992976" y="5683314"/>
            <a:ext cx="1152128" cy="553998"/>
          </a:xfrm>
          <a:prstGeom prst="rect">
            <a:avLst/>
          </a:prstGeom>
          <a:noFill/>
        </p:spPr>
        <p:txBody>
          <a:bodyPr wrap="square" rtlCol="0">
            <a:spAutoFit/>
          </a:bodyPr>
          <a:lstStyle/>
          <a:p>
            <a:pPr algn="ctr"/>
            <a:r>
              <a:rPr lang="en-GB" sz="1500" dirty="0" smtClean="0">
                <a:latin typeface="Arial" panose="020B0604020202020204" pitchFamily="34" charset="0"/>
                <a:cs typeface="Arial" panose="020B0604020202020204" pitchFamily="34" charset="0"/>
              </a:rPr>
              <a:t>BSA, bathroom</a:t>
            </a:r>
            <a:endParaRPr lang="en-GB" sz="1500" dirty="0">
              <a:latin typeface="Arial" panose="020B0604020202020204" pitchFamily="34" charset="0"/>
              <a:cs typeface="Arial" panose="020B0604020202020204" pitchFamily="34" charset="0"/>
            </a:endParaRPr>
          </a:p>
        </p:txBody>
      </p:sp>
      <p:sp>
        <p:nvSpPr>
          <p:cNvPr id="26" name="TextBox 25"/>
          <p:cNvSpPr txBox="1"/>
          <p:nvPr/>
        </p:nvSpPr>
        <p:spPr>
          <a:xfrm>
            <a:off x="395536" y="5733256"/>
            <a:ext cx="4032448" cy="338554"/>
          </a:xfrm>
          <a:prstGeom prst="rect">
            <a:avLst/>
          </a:prstGeom>
          <a:noFill/>
        </p:spPr>
        <p:txBody>
          <a:bodyPr wrap="square" rtlCol="0">
            <a:spAutoFit/>
          </a:bodyPr>
          <a:lstStyle/>
          <a:p>
            <a:r>
              <a:rPr lang="en-US" sz="1600" dirty="0" smtClean="0">
                <a:latin typeface="Arial" panose="020B0604020202020204" pitchFamily="34" charset="0"/>
                <a:cs typeface="Arial" panose="020B0604020202020204" pitchFamily="34" charset="0"/>
              </a:rPr>
              <a:t>* BSA = bovine serum albumin.</a:t>
            </a:r>
            <a:endParaRPr lang="en-GB" sz="1600" dirty="0">
              <a:latin typeface="Arial" panose="020B0604020202020204" pitchFamily="34" charset="0"/>
              <a:cs typeface="Arial" panose="020B0604020202020204" pitchFamily="34" charset="0"/>
            </a:endParaRPr>
          </a:p>
        </p:txBody>
      </p:sp>
      <p:sp>
        <p:nvSpPr>
          <p:cNvPr id="27" name="TextBox 26"/>
          <p:cNvSpPr txBox="1"/>
          <p:nvPr/>
        </p:nvSpPr>
        <p:spPr>
          <a:xfrm>
            <a:off x="107504" y="6474822"/>
            <a:ext cx="7000924" cy="338554"/>
          </a:xfrm>
          <a:prstGeom prst="rect">
            <a:avLst/>
          </a:prstGeom>
          <a:noFill/>
        </p:spPr>
        <p:txBody>
          <a:bodyPr wrap="square" rtlCol="0">
            <a:spAutoFit/>
          </a:bodyPr>
          <a:lstStyle/>
          <a:p>
            <a:r>
              <a:rPr lang="en-US" sz="1600" dirty="0" smtClean="0">
                <a:latin typeface="Arial" panose="020B0604020202020204" pitchFamily="34" charset="0"/>
                <a:cs typeface="Arial" panose="020B0604020202020204" pitchFamily="34" charset="0"/>
              </a:rPr>
              <a:t>Fu </a:t>
            </a:r>
            <a:r>
              <a:rPr lang="en-US" sz="1600" i="1" dirty="0" smtClean="0">
                <a:latin typeface="Arial" panose="020B0604020202020204" pitchFamily="34" charset="0"/>
                <a:cs typeface="Arial" panose="020B0604020202020204" pitchFamily="34" charset="0"/>
              </a:rPr>
              <a:t>et al. J Hosp Infect </a:t>
            </a:r>
            <a:r>
              <a:rPr lang="en-US" sz="1600" dirty="0" smtClean="0">
                <a:latin typeface="Arial" panose="020B0604020202020204" pitchFamily="34" charset="0"/>
                <a:cs typeface="Arial" panose="020B0604020202020204" pitchFamily="34" charset="0"/>
              </a:rPr>
              <a:t>2012;80:199-205. </a:t>
            </a:r>
          </a:p>
        </p:txBody>
      </p:sp>
      <p:sp>
        <p:nvSpPr>
          <p:cNvPr id="18" name="TextBox 17"/>
          <p:cNvSpPr txBox="1"/>
          <p:nvPr/>
        </p:nvSpPr>
        <p:spPr>
          <a:xfrm>
            <a:off x="8243300" y="2928934"/>
            <a:ext cx="1009220" cy="630942"/>
          </a:xfrm>
          <a:prstGeom prst="rect">
            <a:avLst/>
          </a:prstGeom>
          <a:solidFill>
            <a:schemeClr val="bg1"/>
          </a:solidFill>
        </p:spPr>
        <p:txBody>
          <a:bodyPr wrap="square" rtlCol="0">
            <a:spAutoFit/>
          </a:bodyPr>
          <a:lstStyle/>
          <a:p>
            <a:r>
              <a:rPr lang="en-GB" sz="1500" dirty="0" smtClean="0">
                <a:latin typeface="Arial" panose="020B0604020202020204" pitchFamily="34" charset="0"/>
                <a:cs typeface="Arial" panose="020B0604020202020204" pitchFamily="34" charset="0"/>
              </a:rPr>
              <a:t>HPV</a:t>
            </a:r>
          </a:p>
          <a:p>
            <a:endParaRPr lang="en-GB" sz="400" dirty="0" smtClean="0">
              <a:latin typeface="Arial" panose="020B0604020202020204" pitchFamily="34" charset="0"/>
              <a:cs typeface="Arial" panose="020B0604020202020204" pitchFamily="34" charset="0"/>
            </a:endParaRPr>
          </a:p>
          <a:p>
            <a:r>
              <a:rPr lang="en-GB" sz="1500" dirty="0">
                <a:latin typeface="Arial" panose="020B0604020202020204" pitchFamily="34" charset="0"/>
                <a:cs typeface="Arial" panose="020B0604020202020204" pitchFamily="34" charset="0"/>
              </a:rPr>
              <a:t>A</a:t>
            </a:r>
            <a:r>
              <a:rPr lang="en-GB" sz="1500" dirty="0" smtClean="0">
                <a:latin typeface="Arial" panose="020B0604020202020204" pitchFamily="34" charset="0"/>
                <a:cs typeface="Arial" panose="020B0604020202020204" pitchFamily="34" charset="0"/>
              </a:rPr>
              <a:t>HP</a:t>
            </a:r>
            <a:endParaRPr lang="en-GB"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2055349"/>
      </p:ext>
    </p:extLst>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3170706461"/>
              </p:ext>
            </p:extLst>
          </p:nvPr>
        </p:nvGraphicFramePr>
        <p:xfrm>
          <a:off x="755576" y="1844824"/>
          <a:ext cx="7128792" cy="4464496"/>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p:cNvSpPr/>
          <p:nvPr/>
        </p:nvSpPr>
        <p:spPr>
          <a:xfrm>
            <a:off x="107504" y="6474822"/>
            <a:ext cx="6696744" cy="338554"/>
          </a:xfrm>
          <a:prstGeom prst="rect">
            <a:avLst/>
          </a:prstGeom>
        </p:spPr>
        <p:txBody>
          <a:bodyPr wrap="square">
            <a:spAutoFit/>
          </a:bodyPr>
          <a:lstStyle/>
          <a:p>
            <a:r>
              <a:rPr lang="en-GB" sz="1600" dirty="0" err="1" smtClean="0">
                <a:latin typeface="Arial" pitchFamily="34" charset="0"/>
                <a:cs typeface="Arial" pitchFamily="34" charset="0"/>
              </a:rPr>
              <a:t>Nerandzic</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et al. Infect Control Hosp </a:t>
            </a:r>
            <a:r>
              <a:rPr lang="en-GB" sz="1600" i="1" dirty="0" err="1" smtClean="0">
                <a:latin typeface="Arial" pitchFamily="34" charset="0"/>
                <a:cs typeface="Arial" pitchFamily="34" charset="0"/>
              </a:rPr>
              <a:t>Epidemiol</a:t>
            </a:r>
            <a:r>
              <a:rPr lang="en-GB" sz="1600" dirty="0" smtClean="0">
                <a:latin typeface="Arial" pitchFamily="34" charset="0"/>
                <a:cs typeface="Arial" pitchFamily="34" charset="0"/>
              </a:rPr>
              <a:t> 2015;36:192-197.</a:t>
            </a:r>
            <a:endParaRPr lang="en-GB" sz="1600" dirty="0">
              <a:latin typeface="Arial" pitchFamily="34" charset="0"/>
              <a:cs typeface="Arial" pitchFamily="34" charset="0"/>
            </a:endParaRPr>
          </a:p>
        </p:txBody>
      </p:sp>
      <p:sp>
        <p:nvSpPr>
          <p:cNvPr id="5" name="Rectangle 4"/>
          <p:cNvSpPr/>
          <p:nvPr/>
        </p:nvSpPr>
        <p:spPr>
          <a:xfrm>
            <a:off x="251520" y="1052736"/>
            <a:ext cx="8892480" cy="646331"/>
          </a:xfrm>
          <a:prstGeom prst="rect">
            <a:avLst/>
          </a:prstGeom>
        </p:spPr>
        <p:txBody>
          <a:bodyPr wrap="square">
            <a:spAutoFit/>
          </a:bodyPr>
          <a:lstStyle/>
          <a:p>
            <a:pPr algn="ctr"/>
            <a:r>
              <a:rPr lang="en-GB" dirty="0" smtClean="0">
                <a:latin typeface="Arial" pitchFamily="34" charset="0"/>
                <a:cs typeface="Arial" pitchFamily="34" charset="0"/>
              </a:rPr>
              <a:t>Log reductions achieved by a UVC (</a:t>
            </a:r>
            <a:r>
              <a:rPr lang="en-GB" dirty="0" err="1" smtClean="0">
                <a:latin typeface="Arial" pitchFamily="34" charset="0"/>
                <a:cs typeface="Arial" pitchFamily="34" charset="0"/>
              </a:rPr>
              <a:t>Tru</a:t>
            </a:r>
            <a:r>
              <a:rPr lang="en-GB" dirty="0" smtClean="0">
                <a:latin typeface="Arial" pitchFamily="34" charset="0"/>
                <a:cs typeface="Arial" pitchFamily="34" charset="0"/>
              </a:rPr>
              <a:t>-D) device and PX-UV (</a:t>
            </a:r>
            <a:r>
              <a:rPr lang="en-GB" dirty="0" err="1" smtClean="0">
                <a:latin typeface="Arial" pitchFamily="34" charset="0"/>
                <a:cs typeface="Arial" pitchFamily="34" charset="0"/>
              </a:rPr>
              <a:t>Xenex</a:t>
            </a:r>
            <a:r>
              <a:rPr lang="en-GB" dirty="0" smtClean="0">
                <a:latin typeface="Arial" pitchFamily="34" charset="0"/>
                <a:cs typeface="Arial" pitchFamily="34" charset="0"/>
              </a:rPr>
              <a:t>) when run for 10 </a:t>
            </a:r>
            <a:r>
              <a:rPr lang="en-GB" dirty="0" err="1" smtClean="0">
                <a:latin typeface="Arial" pitchFamily="34" charset="0"/>
                <a:cs typeface="Arial" pitchFamily="34" charset="0"/>
              </a:rPr>
              <a:t>mins</a:t>
            </a:r>
            <a:r>
              <a:rPr lang="en-GB" dirty="0" smtClean="0">
                <a:latin typeface="Arial" pitchFamily="34" charset="0"/>
                <a:cs typeface="Arial" pitchFamily="34" charset="0"/>
              </a:rPr>
              <a:t> from the same point in the room 4ft from the coupons.</a:t>
            </a:r>
            <a:endParaRPr lang="en-GB" dirty="0">
              <a:latin typeface="Arial" pitchFamily="34" charset="0"/>
              <a:cs typeface="Arial" pitchFamily="34" charset="0"/>
            </a:endParaRPr>
          </a:p>
        </p:txBody>
      </p:sp>
      <p:sp>
        <p:nvSpPr>
          <p:cNvPr id="8" name="Title 1"/>
          <p:cNvSpPr txBox="1">
            <a:spLocks/>
          </p:cNvSpPr>
          <p:nvPr/>
        </p:nvSpPr>
        <p:spPr>
          <a:xfrm>
            <a:off x="457200" y="341784"/>
            <a:ext cx="8229600" cy="1143000"/>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en-GB" sz="3200" dirty="0" smtClean="0"/>
              <a:t>UVC vs. PX-UV</a:t>
            </a:r>
            <a:endParaRPr lang="en-GB" sz="3200" dirty="0"/>
          </a:p>
        </p:txBody>
      </p:sp>
      <p:sp>
        <p:nvSpPr>
          <p:cNvPr id="7" name="TextBox 6"/>
          <p:cNvSpPr txBox="1"/>
          <p:nvPr/>
        </p:nvSpPr>
        <p:spPr>
          <a:xfrm>
            <a:off x="7092280" y="3707740"/>
            <a:ext cx="1008112" cy="369332"/>
          </a:xfrm>
          <a:prstGeom prst="rect">
            <a:avLst/>
          </a:prstGeom>
          <a:solidFill>
            <a:schemeClr val="bg1"/>
          </a:solidFill>
        </p:spPr>
        <p:txBody>
          <a:bodyPr wrap="square" rtlCol="0">
            <a:spAutoFit/>
          </a:bodyPr>
          <a:lstStyle/>
          <a:p>
            <a:endParaRPr lang="en-GB" dirty="0">
              <a:latin typeface="Arial" pitchFamily="34" charset="0"/>
              <a:cs typeface="Arial" pitchFamily="34" charset="0"/>
            </a:endParaRPr>
          </a:p>
        </p:txBody>
      </p:sp>
      <p:sp>
        <p:nvSpPr>
          <p:cNvPr id="2" name="TextBox 1"/>
          <p:cNvSpPr txBox="1"/>
          <p:nvPr/>
        </p:nvSpPr>
        <p:spPr>
          <a:xfrm>
            <a:off x="7005032" y="3707740"/>
            <a:ext cx="1008112" cy="369332"/>
          </a:xfrm>
          <a:prstGeom prst="rect">
            <a:avLst/>
          </a:prstGeom>
          <a:noFill/>
        </p:spPr>
        <p:txBody>
          <a:bodyPr wrap="square" rtlCol="0">
            <a:spAutoFit/>
          </a:bodyPr>
          <a:lstStyle/>
          <a:p>
            <a:r>
              <a:rPr lang="en-GB" dirty="0" smtClean="0">
                <a:latin typeface="Arial" pitchFamily="34" charset="0"/>
                <a:cs typeface="Arial" pitchFamily="34" charset="0"/>
              </a:rPr>
              <a:t>PX-UV</a:t>
            </a:r>
            <a:endParaRPr lang="en-GB" dirty="0">
              <a:latin typeface="Arial" pitchFamily="34" charset="0"/>
              <a:cs typeface="Arial" pitchFamily="34" charset="0"/>
            </a:endParaRPr>
          </a:p>
        </p:txBody>
      </p:sp>
    </p:spTree>
    <p:extLst>
      <p:ext uri="{BB962C8B-B14F-4D97-AF65-F5344CB8AC3E}">
        <p14:creationId xmlns:p14="http://schemas.microsoft.com/office/powerpoint/2010/main" val="2753119674"/>
      </p:ext>
    </p:extLst>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p:cNvSpPr>
            <a:spLocks/>
          </p:cNvSpPr>
          <p:nvPr/>
        </p:nvSpPr>
        <p:spPr bwMode="auto">
          <a:xfrm>
            <a:off x="360363" y="188640"/>
            <a:ext cx="8423275" cy="925512"/>
          </a:xfrm>
          <a:prstGeom prst="rect">
            <a:avLst/>
          </a:prstGeom>
          <a:noFill/>
          <a:ln w="9525">
            <a:noFill/>
            <a:miter lim="800000"/>
            <a:headEnd/>
            <a:tailEnd/>
          </a:ln>
        </p:spPr>
        <p:txBody>
          <a:bodyPr lIns="0" tIns="0" rIns="0" bIns="0"/>
          <a:lstStyle/>
          <a:p>
            <a:pPr algn="ctr">
              <a:tabLst>
                <a:tab pos="4037013" algn="l"/>
              </a:tabLst>
            </a:pPr>
            <a:r>
              <a:rPr lang="en-GB" sz="3200" dirty="0" smtClean="0">
                <a:latin typeface="Arial" panose="020B0604020202020204" pitchFamily="34" charset="0"/>
                <a:cs typeface="Arial" panose="020B0604020202020204" pitchFamily="34" charset="0"/>
              </a:rPr>
              <a:t>Persistent contamination – sorted!</a:t>
            </a:r>
            <a:endParaRPr lang="en-US" sz="3200" dirty="0">
              <a:latin typeface="Arial" panose="020B0604020202020204" pitchFamily="34" charset="0"/>
              <a:cs typeface="Arial" panose="020B0604020202020204" pitchFamily="34" charset="0"/>
            </a:endParaRPr>
          </a:p>
        </p:txBody>
      </p:sp>
      <p:graphicFrame>
        <p:nvGraphicFramePr>
          <p:cNvPr id="5" name="Chart 4"/>
          <p:cNvGraphicFramePr/>
          <p:nvPr>
            <p:extLst>
              <p:ext uri="{D42A27DB-BD31-4B8C-83A1-F6EECF244321}">
                <p14:modId xmlns:p14="http://schemas.microsoft.com/office/powerpoint/2010/main" val="3157326449"/>
              </p:ext>
            </p:extLst>
          </p:nvPr>
        </p:nvGraphicFramePr>
        <p:xfrm>
          <a:off x="323528" y="620688"/>
          <a:ext cx="7920880" cy="4752528"/>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47500" y="6465211"/>
            <a:ext cx="6678488" cy="338554"/>
          </a:xfrm>
          <a:prstGeom prst="rect">
            <a:avLst/>
          </a:prstGeom>
        </p:spPr>
        <p:txBody>
          <a:bodyPr wrap="square">
            <a:spAutoFit/>
          </a:bodyPr>
          <a:lstStyle/>
          <a:p>
            <a:r>
              <a:rPr lang="en-GB" sz="1600" dirty="0" smtClean="0">
                <a:latin typeface="Arial" panose="020B0604020202020204" pitchFamily="34" charset="0"/>
                <a:cs typeface="Arial" panose="020B0604020202020204" pitchFamily="34" charset="0"/>
              </a:rPr>
              <a:t>Manian</a:t>
            </a:r>
            <a:r>
              <a:rPr lang="en-GB" sz="1600" i="1" dirty="0" smtClean="0">
                <a:latin typeface="Arial" panose="020B0604020202020204" pitchFamily="34" charset="0"/>
                <a:cs typeface="Arial" panose="020B0604020202020204" pitchFamily="34" charset="0"/>
              </a:rPr>
              <a:t> et al. Infect Control Hosp </a:t>
            </a:r>
            <a:r>
              <a:rPr lang="en-GB" sz="1600" i="1" dirty="0" err="1" smtClean="0">
                <a:latin typeface="Arial" panose="020B0604020202020204" pitchFamily="34" charset="0"/>
                <a:cs typeface="Arial" panose="020B0604020202020204" pitchFamily="34" charset="0"/>
              </a:rPr>
              <a:t>Epidemiol</a:t>
            </a:r>
            <a:r>
              <a:rPr lang="en-GB" sz="1600" dirty="0" smtClean="0">
                <a:latin typeface="Arial" panose="020B0604020202020204" pitchFamily="34" charset="0"/>
                <a:cs typeface="Arial" panose="020B0604020202020204" pitchFamily="34" charset="0"/>
              </a:rPr>
              <a:t> 2011;32:667-672.</a:t>
            </a:r>
            <a:endParaRPr lang="en-GB" sz="1600" dirty="0">
              <a:latin typeface="Arial" panose="020B0604020202020204" pitchFamily="34" charset="0"/>
              <a:cs typeface="Arial" panose="020B0604020202020204" pitchFamily="34" charset="0"/>
            </a:endParaRPr>
          </a:p>
        </p:txBody>
      </p:sp>
      <p:sp>
        <p:nvSpPr>
          <p:cNvPr id="8" name="TextBox 7"/>
          <p:cNvSpPr txBox="1"/>
          <p:nvPr/>
        </p:nvSpPr>
        <p:spPr>
          <a:xfrm>
            <a:off x="5652120" y="2708920"/>
            <a:ext cx="3168352" cy="2062103"/>
          </a:xfrm>
          <a:prstGeom prst="rect">
            <a:avLst/>
          </a:prstGeom>
          <a:noFill/>
          <a:ln>
            <a:noFill/>
          </a:ln>
        </p:spPr>
        <p:txBody>
          <a:bodyPr wrap="square" rtlCol="0">
            <a:spAutoFit/>
          </a:bodyPr>
          <a:lstStyle/>
          <a:p>
            <a:pPr marL="177800" indent="-177800">
              <a:buFont typeface="Wingdings" pitchFamily="2" charset="2"/>
              <a:buChar char="§"/>
            </a:pPr>
            <a:r>
              <a:rPr lang="en-GB" sz="1600" dirty="0" smtClean="0">
                <a:latin typeface="Arial" panose="020B0604020202020204" pitchFamily="34" charset="0"/>
                <a:cs typeface="Arial" panose="020B0604020202020204" pitchFamily="34" charset="0"/>
              </a:rPr>
              <a:t>140 samples from 9 rooms after 2xbleach</a:t>
            </a:r>
          </a:p>
          <a:p>
            <a:pPr marL="177800" indent="-177800">
              <a:buFont typeface="Wingdings" pitchFamily="2" charset="2"/>
              <a:buChar char="§"/>
            </a:pPr>
            <a:r>
              <a:rPr lang="en-GB" sz="1600" dirty="0" smtClean="0">
                <a:latin typeface="Arial" panose="020B0604020202020204" pitchFamily="34" charset="0"/>
                <a:cs typeface="Arial" panose="020B0604020202020204" pitchFamily="34" charset="0"/>
              </a:rPr>
              <a:t>5705 samples from 312 rooms after 4xbleach</a:t>
            </a:r>
          </a:p>
          <a:p>
            <a:pPr marL="177800" indent="-177800">
              <a:buFont typeface="Wingdings" pitchFamily="2" charset="2"/>
              <a:buChar char="§"/>
            </a:pPr>
            <a:r>
              <a:rPr lang="en-GB" sz="1600" dirty="0">
                <a:latin typeface="Arial" panose="020B0604020202020204" pitchFamily="34" charset="0"/>
                <a:cs typeface="Arial" panose="020B0604020202020204" pitchFamily="34" charset="0"/>
              </a:rPr>
              <a:t>2680 sites from 134 rooms after HPV</a:t>
            </a:r>
          </a:p>
          <a:p>
            <a:pPr marL="177800" indent="-177800">
              <a:buFont typeface="Wingdings" pitchFamily="2" charset="2"/>
              <a:buChar char="§"/>
            </a:pPr>
            <a:endParaRPr lang="en-GB" sz="1600" dirty="0" smtClean="0">
              <a:latin typeface="Arial" panose="020B0604020202020204" pitchFamily="34" charset="0"/>
              <a:cs typeface="Arial" panose="020B0604020202020204" pitchFamily="34" charset="0"/>
            </a:endParaRPr>
          </a:p>
          <a:p>
            <a:pPr marL="177800" indent="-177800">
              <a:buFont typeface="Wingdings" pitchFamily="2" charset="2"/>
              <a:buChar char="§"/>
            </a:pPr>
            <a:endParaRPr lang="en-GB" sz="1600" dirty="0" smtClean="0">
              <a:latin typeface="Arial" panose="020B0604020202020204" pitchFamily="34" charset="0"/>
              <a:cs typeface="Arial" panose="020B0604020202020204" pitchFamily="34" charset="0"/>
            </a:endParaRPr>
          </a:p>
        </p:txBody>
      </p:sp>
      <p:sp>
        <p:nvSpPr>
          <p:cNvPr id="2" name="TextBox 1"/>
          <p:cNvSpPr txBox="1"/>
          <p:nvPr/>
        </p:nvSpPr>
        <p:spPr>
          <a:xfrm>
            <a:off x="3995936" y="4725144"/>
            <a:ext cx="936104" cy="338554"/>
          </a:xfrm>
          <a:prstGeom prst="rect">
            <a:avLst/>
          </a:prstGeom>
          <a:solidFill>
            <a:schemeClr val="bg1"/>
          </a:solidFill>
        </p:spPr>
        <p:txBody>
          <a:bodyPr wrap="square" rtlCol="0">
            <a:spAutoFit/>
          </a:bodyPr>
          <a:lstStyle/>
          <a:p>
            <a:pPr algn="ctr"/>
            <a:r>
              <a:rPr lang="en-GB" sz="1600" dirty="0" smtClean="0">
                <a:latin typeface="Arial" panose="020B0604020202020204" pitchFamily="34" charset="0"/>
                <a:cs typeface="Arial" panose="020B0604020202020204" pitchFamily="34" charset="0"/>
              </a:rPr>
              <a:t>HPV</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0482459"/>
      </p:ext>
    </p:extLst>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ext uri="{D42A27DB-BD31-4B8C-83A1-F6EECF244321}">
                <p14:modId xmlns:p14="http://schemas.microsoft.com/office/powerpoint/2010/main" val="1560257164"/>
              </p:ext>
            </p:extLst>
          </p:nvPr>
        </p:nvGraphicFramePr>
        <p:xfrm>
          <a:off x="983649" y="1772816"/>
          <a:ext cx="6854469" cy="4871291"/>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a:spLocks noChangeArrowheads="1"/>
          </p:cNvSpPr>
          <p:nvPr/>
        </p:nvSpPr>
        <p:spPr bwMode="auto">
          <a:xfrm>
            <a:off x="107950" y="6474838"/>
            <a:ext cx="4017414" cy="338538"/>
          </a:xfrm>
          <a:prstGeom prst="rect">
            <a:avLst/>
          </a:prstGeom>
          <a:noFill/>
          <a:ln w="9525">
            <a:noFill/>
            <a:miter lim="800000"/>
            <a:headEnd/>
            <a:tailEnd/>
          </a:ln>
        </p:spPr>
        <p:txBody>
          <a:bodyPr wrap="none" lIns="91424" tIns="45712" rIns="91424" bIns="45712">
            <a:spAutoFit/>
          </a:bodyPr>
          <a:lstStyle/>
          <a:p>
            <a:pPr>
              <a:defRPr/>
            </a:pPr>
            <a:r>
              <a:rPr lang="en-GB" sz="1600" dirty="0" smtClean="0">
                <a:latin typeface="Arial" pitchFamily="34" charset="0"/>
                <a:cs typeface="Arial" pitchFamily="34" charset="0"/>
              </a:rPr>
              <a:t>Anderson </a:t>
            </a:r>
            <a:r>
              <a:rPr lang="en-GB" sz="1600" i="1" dirty="0" smtClean="0">
                <a:latin typeface="Arial" pitchFamily="34" charset="0"/>
                <a:cs typeface="Arial" pitchFamily="34" charset="0"/>
              </a:rPr>
              <a:t>et al. Lancet </a:t>
            </a:r>
            <a:r>
              <a:rPr lang="en-GB" sz="1600" dirty="0">
                <a:latin typeface="Arial" pitchFamily="34" charset="0"/>
                <a:cs typeface="Arial" pitchFamily="34" charset="0"/>
              </a:rPr>
              <a:t>2017;389:805-814</a:t>
            </a:r>
            <a:r>
              <a:rPr lang="en-GB" sz="1600" dirty="0" smtClean="0">
                <a:latin typeface="Arial" pitchFamily="34" charset="0"/>
                <a:cs typeface="Arial" pitchFamily="34" charset="0"/>
              </a:rPr>
              <a:t>.</a:t>
            </a:r>
            <a:endParaRPr lang="en-GB" sz="1600" i="1" dirty="0">
              <a:latin typeface="Arial" pitchFamily="34" charset="0"/>
              <a:cs typeface="Arial" pitchFamily="34" charset="0"/>
            </a:endParaRPr>
          </a:p>
        </p:txBody>
      </p:sp>
      <p:sp>
        <p:nvSpPr>
          <p:cNvPr id="2" name="Rectangle 1"/>
          <p:cNvSpPr/>
          <p:nvPr/>
        </p:nvSpPr>
        <p:spPr>
          <a:xfrm>
            <a:off x="323528" y="695598"/>
            <a:ext cx="8174712" cy="1077218"/>
          </a:xfrm>
          <a:prstGeom prst="rect">
            <a:avLst/>
          </a:prstGeom>
        </p:spPr>
        <p:txBody>
          <a:bodyPr wrap="square">
            <a:spAutoFit/>
          </a:bodyPr>
          <a:lstStyle/>
          <a:p>
            <a:pPr algn="ctr">
              <a:buClr>
                <a:schemeClr val="accent5">
                  <a:lumMod val="20000"/>
                  <a:lumOff val="80000"/>
                </a:schemeClr>
              </a:buClr>
            </a:pPr>
            <a:r>
              <a:rPr lang="en-GB" sz="1600" dirty="0" smtClean="0">
                <a:latin typeface="Arial" panose="020B0604020202020204" pitchFamily="34" charset="0"/>
                <a:cs typeface="Arial" pitchFamily="34" charset="0"/>
              </a:rPr>
              <a:t>Cluster randomised </a:t>
            </a:r>
            <a:r>
              <a:rPr lang="en-GB" sz="1600" dirty="0">
                <a:latin typeface="Arial" pitchFamily="34" charset="0"/>
                <a:cs typeface="Arial" pitchFamily="34" charset="0"/>
              </a:rPr>
              <a:t>study </a:t>
            </a:r>
            <a:r>
              <a:rPr lang="en-GB" sz="1600" dirty="0" smtClean="0">
                <a:latin typeface="Arial" pitchFamily="34" charset="0"/>
                <a:cs typeface="Arial" pitchFamily="34" charset="0"/>
              </a:rPr>
              <a:t>over &gt;2 </a:t>
            </a:r>
            <a:r>
              <a:rPr lang="en-GB" sz="1600" dirty="0">
                <a:latin typeface="Arial" pitchFamily="34" charset="0"/>
                <a:cs typeface="Arial" pitchFamily="34" charset="0"/>
              </a:rPr>
              <a:t>years across 9 </a:t>
            </a:r>
            <a:r>
              <a:rPr lang="en-GB" sz="1600" dirty="0" smtClean="0">
                <a:latin typeface="Arial" pitchFamily="34" charset="0"/>
                <a:cs typeface="Arial" pitchFamily="34" charset="0"/>
              </a:rPr>
              <a:t>hospitals including &gt;25,000 </a:t>
            </a:r>
            <a:r>
              <a:rPr lang="en-GB" sz="1600" dirty="0">
                <a:latin typeface="Arial" pitchFamily="34" charset="0"/>
                <a:cs typeface="Arial" pitchFamily="34" charset="0"/>
              </a:rPr>
              <a:t>exposed patients (admitted into a room where the previous occupant was known to have an MDRO). * = statistically significant reduction in the per-protocol analysis. ** = statistically significant when rooms occupied by patients with </a:t>
            </a:r>
            <a:r>
              <a:rPr lang="en-GB" sz="1600" i="1" dirty="0">
                <a:latin typeface="Arial" panose="020B0604020202020204" pitchFamily="34" charset="0"/>
                <a:cs typeface="Arial" panose="020B0604020202020204" pitchFamily="34" charset="0"/>
              </a:rPr>
              <a:t>C. </a:t>
            </a:r>
            <a:r>
              <a:rPr lang="en-GB" sz="1600" i="1" dirty="0" err="1">
                <a:latin typeface="Arial" panose="020B0604020202020204" pitchFamily="34" charset="0"/>
                <a:cs typeface="Arial" panose="020B0604020202020204" pitchFamily="34" charset="0"/>
              </a:rPr>
              <a:t>difficile</a:t>
            </a:r>
            <a:r>
              <a:rPr lang="en-GB" sz="1600" dirty="0">
                <a:latin typeface="Arial" panose="020B0604020202020204" pitchFamily="34" charset="0"/>
                <a:cs typeface="Arial" panose="020B0604020202020204" pitchFamily="34" charset="0"/>
              </a:rPr>
              <a:t> removed from the analysis.</a:t>
            </a:r>
          </a:p>
        </p:txBody>
      </p:sp>
      <p:sp>
        <p:nvSpPr>
          <p:cNvPr id="9" name="Title 1"/>
          <p:cNvSpPr txBox="1">
            <a:spLocks/>
          </p:cNvSpPr>
          <p:nvPr/>
        </p:nvSpPr>
        <p:spPr>
          <a:xfrm>
            <a:off x="457200" y="125760"/>
            <a:ext cx="8229600" cy="1143000"/>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en-GB" sz="3200" dirty="0" smtClean="0"/>
              <a:t>UVC: clinical impact</a:t>
            </a:r>
            <a:endParaRPr lang="en-GB" sz="3200" dirty="0"/>
          </a:p>
        </p:txBody>
      </p:sp>
      <p:sp>
        <p:nvSpPr>
          <p:cNvPr id="7" name="TextBox 1"/>
          <p:cNvSpPr txBox="1"/>
          <p:nvPr/>
        </p:nvSpPr>
        <p:spPr>
          <a:xfrm>
            <a:off x="3294965" y="3634806"/>
            <a:ext cx="310495" cy="24050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t>*</a:t>
            </a:r>
          </a:p>
        </p:txBody>
      </p:sp>
      <p:sp>
        <p:nvSpPr>
          <p:cNvPr id="10" name="TextBox 1"/>
          <p:cNvSpPr txBox="1"/>
          <p:nvPr/>
        </p:nvSpPr>
        <p:spPr>
          <a:xfrm>
            <a:off x="4621545" y="3944140"/>
            <a:ext cx="310495" cy="24050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t>*</a:t>
            </a:r>
          </a:p>
        </p:txBody>
      </p:sp>
      <p:sp>
        <p:nvSpPr>
          <p:cNvPr id="11" name="TextBox 1"/>
          <p:cNvSpPr txBox="1"/>
          <p:nvPr/>
        </p:nvSpPr>
        <p:spPr>
          <a:xfrm>
            <a:off x="4170611" y="3803478"/>
            <a:ext cx="310495" cy="24050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GB" sz="1100" dirty="0"/>
          </a:p>
        </p:txBody>
      </p:sp>
      <p:sp>
        <p:nvSpPr>
          <p:cNvPr id="13" name="TextBox 1"/>
          <p:cNvSpPr txBox="1"/>
          <p:nvPr/>
        </p:nvSpPr>
        <p:spPr>
          <a:xfrm>
            <a:off x="5741924" y="3417769"/>
            <a:ext cx="310495" cy="24050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t>*</a:t>
            </a:r>
          </a:p>
        </p:txBody>
      </p:sp>
      <p:sp>
        <p:nvSpPr>
          <p:cNvPr id="14" name="TextBox 1"/>
          <p:cNvSpPr txBox="1"/>
          <p:nvPr/>
        </p:nvSpPr>
        <p:spPr>
          <a:xfrm>
            <a:off x="5868144" y="3164169"/>
            <a:ext cx="446881" cy="24050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t>**</a:t>
            </a:r>
          </a:p>
        </p:txBody>
      </p:sp>
      <p:sp>
        <p:nvSpPr>
          <p:cNvPr id="17" name="TextBox 1"/>
          <p:cNvSpPr txBox="1"/>
          <p:nvPr/>
        </p:nvSpPr>
        <p:spPr>
          <a:xfrm>
            <a:off x="5522618" y="3830748"/>
            <a:ext cx="310495" cy="24050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100" dirty="0"/>
              <a:t>*</a:t>
            </a:r>
          </a:p>
        </p:txBody>
      </p:sp>
    </p:spTree>
    <p:extLst>
      <p:ext uri="{BB962C8B-B14F-4D97-AF65-F5344CB8AC3E}">
        <p14:creationId xmlns:p14="http://schemas.microsoft.com/office/powerpoint/2010/main" val="2595181652"/>
      </p:ext>
    </p:extLst>
  </p:cSld>
  <p:clrMapOvr>
    <a:masterClrMapping/>
  </p:clrMapOvr>
  <p:transition spd="slow">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p:nvPr>
            <p:extLst>
              <p:ext uri="{D42A27DB-BD31-4B8C-83A1-F6EECF244321}">
                <p14:modId xmlns:p14="http://schemas.microsoft.com/office/powerpoint/2010/main" val="3053762056"/>
              </p:ext>
            </p:extLst>
          </p:nvPr>
        </p:nvGraphicFramePr>
        <p:xfrm>
          <a:off x="360363" y="1426424"/>
          <a:ext cx="8172077" cy="4306832"/>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11308" y="5877272"/>
            <a:ext cx="8853180" cy="461665"/>
          </a:xfrm>
          <a:prstGeom prst="rect">
            <a:avLst/>
          </a:prstGeom>
          <a:noFill/>
        </p:spPr>
        <p:txBody>
          <a:bodyPr wrap="square" rtlCol="0">
            <a:spAutoFit/>
          </a:bodyPr>
          <a:lstStyle/>
          <a:p>
            <a:r>
              <a:rPr lang="en-GB" sz="1200" dirty="0" smtClean="0">
                <a:latin typeface="Arial" panose="020B0604020202020204" pitchFamily="34" charset="0"/>
                <a:cs typeface="Arial" panose="020B0604020202020204" pitchFamily="34" charset="0"/>
              </a:rPr>
              <a:t>* The difference between cohorts was adjusted for patient level variables such as length of stay, morbidities and other variables that could explain the difference. This means that the difference between cohorts is attributable to HPV alone. </a:t>
            </a:r>
            <a:endParaRPr lang="en-GB" sz="1200" dirty="0">
              <a:latin typeface="Arial" panose="020B0604020202020204" pitchFamily="34" charset="0"/>
              <a:cs typeface="Arial" panose="020B0604020202020204" pitchFamily="34" charset="0"/>
            </a:endParaRPr>
          </a:p>
        </p:txBody>
      </p:sp>
      <p:cxnSp>
        <p:nvCxnSpPr>
          <p:cNvPr id="9" name="Straight Arrow Connector 8"/>
          <p:cNvCxnSpPr/>
          <p:nvPr/>
        </p:nvCxnSpPr>
        <p:spPr>
          <a:xfrm rot="16200000" flipH="1">
            <a:off x="6170806" y="2741789"/>
            <a:ext cx="2073507" cy="15293"/>
          </a:xfrm>
          <a:prstGeom prst="straightConnector1">
            <a:avLst/>
          </a:prstGeom>
          <a:ln w="635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88356" y="828001"/>
            <a:ext cx="8604124" cy="584775"/>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Patients</a:t>
            </a:r>
            <a:r>
              <a:rPr lang="en-US" sz="1600" dirty="0">
                <a:latin typeface="Arial" panose="020B0604020202020204" pitchFamily="34" charset="0"/>
                <a:cs typeface="Arial" panose="020B0604020202020204" pitchFamily="34" charset="0"/>
              </a:rPr>
              <a:t> admitted to rooms decontaminated using HPV were 64% less likely to acquire any MDRO (incidence rate ratio [IRR]=0.36, CI=0.19-0.70, p&lt;0.001</a:t>
            </a:r>
            <a:r>
              <a:rPr lang="en-US" sz="1600" dirty="0" smtClean="0">
                <a:latin typeface="Arial" panose="020B0604020202020204" pitchFamily="34" charset="0"/>
                <a:cs typeface="Arial" panose="020B0604020202020204" pitchFamily="34" charset="0"/>
              </a:rPr>
              <a:t>)* </a:t>
            </a:r>
            <a:endParaRPr lang="en-GB" sz="1600" dirty="0">
              <a:latin typeface="Arial" panose="020B0604020202020204" pitchFamily="34" charset="0"/>
              <a:cs typeface="Arial" panose="020B0604020202020204" pitchFamily="34" charset="0"/>
            </a:endParaRPr>
          </a:p>
        </p:txBody>
      </p:sp>
      <p:cxnSp>
        <p:nvCxnSpPr>
          <p:cNvPr id="11" name="Straight Connector 10"/>
          <p:cNvCxnSpPr/>
          <p:nvPr/>
        </p:nvCxnSpPr>
        <p:spPr>
          <a:xfrm>
            <a:off x="2987824" y="1712683"/>
            <a:ext cx="460851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987824" y="3819020"/>
            <a:ext cx="381642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47500" y="6465211"/>
            <a:ext cx="6678488" cy="338554"/>
          </a:xfrm>
          <a:prstGeom prst="rect">
            <a:avLst/>
          </a:prstGeom>
        </p:spPr>
        <p:txBody>
          <a:bodyPr wrap="square">
            <a:spAutoFit/>
          </a:bodyPr>
          <a:lstStyle/>
          <a:p>
            <a:r>
              <a:rPr lang="en-GB" sz="1600" dirty="0" smtClean="0">
                <a:latin typeface="Arial" panose="020B0604020202020204" pitchFamily="34" charset="0"/>
                <a:cs typeface="Arial" panose="020B0604020202020204" pitchFamily="34" charset="0"/>
              </a:rPr>
              <a:t>Passaretti</a:t>
            </a:r>
            <a:r>
              <a:rPr lang="en-GB" sz="1600" i="1" dirty="0" smtClean="0">
                <a:latin typeface="Arial" panose="020B0604020202020204" pitchFamily="34" charset="0"/>
                <a:cs typeface="Arial" panose="020B0604020202020204" pitchFamily="34" charset="0"/>
              </a:rPr>
              <a:t> et al. </a:t>
            </a:r>
            <a:r>
              <a:rPr lang="fr-FR" sz="1600" i="1" dirty="0" smtClean="0">
                <a:latin typeface="Arial" panose="020B0604020202020204" pitchFamily="34" charset="0"/>
                <a:cs typeface="Arial" panose="020B0604020202020204" pitchFamily="34" charset="0"/>
              </a:rPr>
              <a:t>Clin Infect Dis</a:t>
            </a:r>
            <a:r>
              <a:rPr lang="fr-FR" sz="1600" dirty="0" smtClean="0">
                <a:latin typeface="Arial" panose="020B0604020202020204" pitchFamily="34" charset="0"/>
                <a:cs typeface="Arial" panose="020B0604020202020204" pitchFamily="34" charset="0"/>
              </a:rPr>
              <a:t> 2013;56:27-35.</a:t>
            </a:r>
            <a:endParaRPr lang="en-GB" sz="1600" dirty="0">
              <a:latin typeface="Arial" panose="020B0604020202020204" pitchFamily="34" charset="0"/>
              <a:cs typeface="Arial" panose="020B0604020202020204" pitchFamily="34" charset="0"/>
            </a:endParaRPr>
          </a:p>
        </p:txBody>
      </p:sp>
      <p:sp>
        <p:nvSpPr>
          <p:cNvPr id="13" name="Title 1"/>
          <p:cNvSpPr txBox="1">
            <a:spLocks/>
          </p:cNvSpPr>
          <p:nvPr/>
        </p:nvSpPr>
        <p:spPr>
          <a:xfrm>
            <a:off x="2367065" y="116632"/>
            <a:ext cx="4797223" cy="558225"/>
          </a:xfrm>
          <a:prstGeom prst="rect">
            <a:avLst/>
          </a:prstGeom>
        </p:spPr>
        <p:txBody>
          <a:bodyPr/>
          <a:lstStyle>
            <a:lvl1pPr algn="l" rtl="0" eaLnBrk="0" fontAlgn="base" hangingPunct="0">
              <a:spcBef>
                <a:spcPct val="0"/>
              </a:spcBef>
              <a:spcAft>
                <a:spcPct val="0"/>
              </a:spcAft>
              <a:tabLst>
                <a:tab pos="4037013" algn="l"/>
              </a:tabLst>
              <a:defRPr sz="2800" kern="1200">
                <a:solidFill>
                  <a:srgbClr val="4B63AE"/>
                </a:solidFill>
                <a:latin typeface="+mj-lt"/>
                <a:ea typeface="+mj-ea"/>
                <a:cs typeface="+mj-cs"/>
              </a:defRPr>
            </a:lvl1pPr>
            <a:lvl2pPr algn="l" rtl="0" eaLnBrk="0" fontAlgn="base" hangingPunct="0">
              <a:spcBef>
                <a:spcPct val="0"/>
              </a:spcBef>
              <a:spcAft>
                <a:spcPct val="0"/>
              </a:spcAft>
              <a:tabLst>
                <a:tab pos="4037013" algn="l"/>
              </a:tabLst>
              <a:defRPr sz="2800">
                <a:solidFill>
                  <a:srgbClr val="4B63AE"/>
                </a:solidFill>
                <a:latin typeface="Verdana" pitchFamily="34" charset="0"/>
              </a:defRPr>
            </a:lvl2pPr>
            <a:lvl3pPr algn="l" rtl="0" eaLnBrk="0" fontAlgn="base" hangingPunct="0">
              <a:spcBef>
                <a:spcPct val="0"/>
              </a:spcBef>
              <a:spcAft>
                <a:spcPct val="0"/>
              </a:spcAft>
              <a:tabLst>
                <a:tab pos="4037013" algn="l"/>
              </a:tabLst>
              <a:defRPr sz="2800">
                <a:solidFill>
                  <a:srgbClr val="4B63AE"/>
                </a:solidFill>
                <a:latin typeface="Verdana" pitchFamily="34" charset="0"/>
              </a:defRPr>
            </a:lvl3pPr>
            <a:lvl4pPr algn="l" rtl="0" eaLnBrk="0" fontAlgn="base" hangingPunct="0">
              <a:spcBef>
                <a:spcPct val="0"/>
              </a:spcBef>
              <a:spcAft>
                <a:spcPct val="0"/>
              </a:spcAft>
              <a:tabLst>
                <a:tab pos="4037013" algn="l"/>
              </a:tabLst>
              <a:defRPr sz="2800">
                <a:solidFill>
                  <a:srgbClr val="4B63AE"/>
                </a:solidFill>
                <a:latin typeface="Verdana" pitchFamily="34" charset="0"/>
              </a:defRPr>
            </a:lvl4pPr>
            <a:lvl5pPr algn="l" rtl="0" eaLnBrk="0" fontAlgn="base" hangingPunct="0">
              <a:spcBef>
                <a:spcPct val="0"/>
              </a:spcBef>
              <a:spcAft>
                <a:spcPct val="0"/>
              </a:spcAft>
              <a:tabLst>
                <a:tab pos="4037013" algn="l"/>
              </a:tabLst>
              <a:defRPr sz="2800">
                <a:solidFill>
                  <a:srgbClr val="4B63AE"/>
                </a:solidFill>
                <a:latin typeface="Verdana" pitchFamily="34" charset="0"/>
              </a:defRPr>
            </a:lvl5pPr>
            <a:lvl6pPr marL="457200" algn="l" rtl="0" eaLnBrk="1" fontAlgn="base" hangingPunct="1">
              <a:spcBef>
                <a:spcPct val="0"/>
              </a:spcBef>
              <a:spcAft>
                <a:spcPct val="0"/>
              </a:spcAft>
              <a:tabLst>
                <a:tab pos="4037013" algn="l"/>
              </a:tabLst>
              <a:defRPr sz="2800">
                <a:solidFill>
                  <a:srgbClr val="0070C0"/>
                </a:solidFill>
                <a:latin typeface="Verdana" pitchFamily="34" charset="0"/>
              </a:defRPr>
            </a:lvl6pPr>
            <a:lvl7pPr marL="914400" algn="l" rtl="0" eaLnBrk="1" fontAlgn="base" hangingPunct="1">
              <a:spcBef>
                <a:spcPct val="0"/>
              </a:spcBef>
              <a:spcAft>
                <a:spcPct val="0"/>
              </a:spcAft>
              <a:tabLst>
                <a:tab pos="4037013" algn="l"/>
              </a:tabLst>
              <a:defRPr sz="2800">
                <a:solidFill>
                  <a:srgbClr val="0070C0"/>
                </a:solidFill>
                <a:latin typeface="Verdana" pitchFamily="34" charset="0"/>
              </a:defRPr>
            </a:lvl7pPr>
            <a:lvl8pPr marL="1371600" algn="l" rtl="0" eaLnBrk="1" fontAlgn="base" hangingPunct="1">
              <a:spcBef>
                <a:spcPct val="0"/>
              </a:spcBef>
              <a:spcAft>
                <a:spcPct val="0"/>
              </a:spcAft>
              <a:tabLst>
                <a:tab pos="4037013" algn="l"/>
              </a:tabLst>
              <a:defRPr sz="2800">
                <a:solidFill>
                  <a:srgbClr val="0070C0"/>
                </a:solidFill>
                <a:latin typeface="Verdana" pitchFamily="34" charset="0"/>
              </a:defRPr>
            </a:lvl8pPr>
            <a:lvl9pPr marL="1828800" algn="l" rtl="0" eaLnBrk="1" fontAlgn="base" hangingPunct="1">
              <a:spcBef>
                <a:spcPct val="0"/>
              </a:spcBef>
              <a:spcAft>
                <a:spcPct val="0"/>
              </a:spcAft>
              <a:tabLst>
                <a:tab pos="4037013" algn="l"/>
              </a:tabLst>
              <a:defRPr sz="2800">
                <a:solidFill>
                  <a:srgbClr val="0070C0"/>
                </a:solidFill>
                <a:latin typeface="Verdana" pitchFamily="34" charset="0"/>
              </a:defRPr>
            </a:lvl9pPr>
          </a:lstStyle>
          <a:p>
            <a:pPr algn="ctr"/>
            <a:r>
              <a:rPr lang="en-GB" sz="3200" dirty="0" smtClean="0">
                <a:solidFill>
                  <a:schemeClr val="tx1"/>
                </a:solidFill>
                <a:latin typeface="Arial" panose="020B0604020202020204" pitchFamily="34" charset="0"/>
                <a:cs typeface="Arial" panose="020B0604020202020204" pitchFamily="34" charset="0"/>
              </a:rPr>
              <a:t>HPV: clinical impact</a:t>
            </a:r>
            <a:endParaRPr lang="en-GB" sz="3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9413390"/>
      </p:ext>
    </p:extLst>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2151041" y="413582"/>
            <a:ext cx="4797223" cy="558225"/>
          </a:xfrm>
        </p:spPr>
        <p:txBody>
          <a:bodyPr/>
          <a:lstStyle/>
          <a:p>
            <a:pPr algn="ctr"/>
            <a:r>
              <a:rPr lang="en-GB" sz="3200" dirty="0" smtClean="0">
                <a:solidFill>
                  <a:schemeClr val="tx1"/>
                </a:solidFill>
              </a:rPr>
              <a:t>HPV: clinical impact</a:t>
            </a:r>
            <a:endParaRPr lang="en-GB" sz="3200" dirty="0">
              <a:solidFill>
                <a:schemeClr val="tx1"/>
              </a:solidFill>
            </a:endParaRPr>
          </a:p>
        </p:txBody>
      </p:sp>
      <p:pic>
        <p:nvPicPr>
          <p:cNvPr id="4098" name="Picture 2" descr="160308 Tupelo Breakpoint fig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060" y="1628800"/>
            <a:ext cx="8248396"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214282" y="1260049"/>
            <a:ext cx="8643998" cy="584775"/>
          </a:xfrm>
          <a:prstGeom prst="rect">
            <a:avLst/>
          </a:prstGeom>
          <a:noFill/>
        </p:spPr>
        <p:txBody>
          <a:bodyPr wrap="square" rtlCol="0">
            <a:spAutoFit/>
          </a:bodyPr>
          <a:lstStyle/>
          <a:p>
            <a:pPr algn="ctr"/>
            <a:r>
              <a:rPr lang="en-GB" sz="1600" dirty="0" smtClean="0">
                <a:latin typeface="Arial" pitchFamily="34" charset="0"/>
                <a:cs typeface="Arial" pitchFamily="34" charset="0"/>
              </a:rPr>
              <a:t>2 years before HPV, 2 years during HPV. Breakpoint model indicated significant reduction in rate of CDI when HPV implemented (1.0 to 0.4 per 1000 patient days, 60% reduction).  </a:t>
            </a:r>
            <a:endParaRPr lang="en-GB" sz="1600" dirty="0">
              <a:latin typeface="Arial" pitchFamily="34" charset="0"/>
              <a:cs typeface="Arial" pitchFamily="34" charset="0"/>
            </a:endParaRPr>
          </a:p>
        </p:txBody>
      </p:sp>
      <p:sp>
        <p:nvSpPr>
          <p:cNvPr id="6" name="Rectangle 5"/>
          <p:cNvSpPr/>
          <p:nvPr/>
        </p:nvSpPr>
        <p:spPr>
          <a:xfrm>
            <a:off x="107504" y="6474822"/>
            <a:ext cx="6696744" cy="338554"/>
          </a:xfrm>
          <a:prstGeom prst="rect">
            <a:avLst/>
          </a:prstGeom>
        </p:spPr>
        <p:txBody>
          <a:bodyPr wrap="square">
            <a:spAutoFit/>
          </a:bodyPr>
          <a:lstStyle/>
          <a:p>
            <a:r>
              <a:rPr lang="en-GB" sz="1600" dirty="0" smtClean="0">
                <a:latin typeface="Arial" pitchFamily="34" charset="0"/>
                <a:cs typeface="Arial" pitchFamily="34" charset="0"/>
              </a:rPr>
              <a:t>McCord </a:t>
            </a:r>
            <a:r>
              <a:rPr lang="en-GB" sz="1600" i="1" dirty="0" smtClean="0">
                <a:latin typeface="Arial" pitchFamily="34" charset="0"/>
                <a:cs typeface="Arial" pitchFamily="34" charset="0"/>
              </a:rPr>
              <a:t>et al. J </a:t>
            </a:r>
            <a:r>
              <a:rPr lang="en-GB" sz="1600" i="1" dirty="0" err="1" smtClean="0">
                <a:latin typeface="Arial" pitchFamily="34" charset="0"/>
                <a:cs typeface="Arial" pitchFamily="34" charset="0"/>
              </a:rPr>
              <a:t>Hosp</a:t>
            </a:r>
            <a:r>
              <a:rPr lang="en-GB" sz="1600" i="1" dirty="0" smtClean="0">
                <a:latin typeface="Arial" pitchFamily="34" charset="0"/>
                <a:cs typeface="Arial" pitchFamily="34" charset="0"/>
              </a:rPr>
              <a:t> Infect </a:t>
            </a:r>
            <a:r>
              <a:rPr lang="en-GB" sz="1600" dirty="0" smtClean="0">
                <a:latin typeface="Arial" pitchFamily="34" charset="0"/>
                <a:cs typeface="Arial" pitchFamily="34" charset="0"/>
              </a:rPr>
              <a:t>2016;94:185-7</a:t>
            </a:r>
            <a:r>
              <a:rPr lang="en-GB" sz="1600" dirty="0">
                <a:latin typeface="Arial" pitchFamily="34" charset="0"/>
                <a:cs typeface="Arial" pitchFamily="34" charset="0"/>
              </a:rPr>
              <a:t>.</a:t>
            </a:r>
          </a:p>
        </p:txBody>
      </p:sp>
    </p:spTree>
    <p:extLst>
      <p:ext uri="{BB962C8B-B14F-4D97-AF65-F5344CB8AC3E}">
        <p14:creationId xmlns:p14="http://schemas.microsoft.com/office/powerpoint/2010/main" val="2010162926"/>
      </p:ext>
    </p:extLst>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p:cNvSpPr>
            <a:spLocks/>
          </p:cNvSpPr>
          <p:nvPr/>
        </p:nvSpPr>
        <p:spPr bwMode="auto">
          <a:xfrm>
            <a:off x="360363" y="360363"/>
            <a:ext cx="8423275" cy="925512"/>
          </a:xfrm>
          <a:prstGeom prst="rect">
            <a:avLst/>
          </a:prstGeom>
          <a:noFill/>
          <a:ln w="9525">
            <a:noFill/>
            <a:miter lim="800000"/>
            <a:headEnd/>
            <a:tailEnd/>
          </a:ln>
        </p:spPr>
        <p:txBody>
          <a:bodyPr lIns="0" tIns="0" rIns="0" bIns="0"/>
          <a:lstStyle/>
          <a:p>
            <a:pPr algn="ctr">
              <a:tabLst>
                <a:tab pos="4037013" algn="l"/>
              </a:tabLst>
            </a:pPr>
            <a:r>
              <a:rPr lang="en-GB" sz="3200" dirty="0" smtClean="0">
                <a:latin typeface="Arial" panose="020B0604020202020204" pitchFamily="34" charset="0"/>
                <a:cs typeface="Arial" panose="020B0604020202020204" pitchFamily="34" charset="0"/>
              </a:rPr>
              <a:t>HPV: clinical impact</a:t>
            </a:r>
            <a:endParaRPr lang="en-US" sz="3200" dirty="0">
              <a:latin typeface="Arial" panose="020B060402020202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897897162"/>
              </p:ext>
            </p:extLst>
          </p:nvPr>
        </p:nvGraphicFramePr>
        <p:xfrm>
          <a:off x="305501" y="1052736"/>
          <a:ext cx="8460110" cy="5120640"/>
        </p:xfrm>
        <a:graphic>
          <a:graphicData uri="http://schemas.openxmlformats.org/drawingml/2006/table">
            <a:tbl>
              <a:tblPr firstRow="1" bandRow="1">
                <a:tableStyleId>{5C22544A-7EE6-4342-B048-85BDC9FD1C3A}</a:tableStyleId>
              </a:tblPr>
              <a:tblGrid>
                <a:gridCol w="1143318"/>
                <a:gridCol w="908080"/>
                <a:gridCol w="936104"/>
                <a:gridCol w="3024336"/>
                <a:gridCol w="2448272"/>
              </a:tblGrid>
              <a:tr h="370840">
                <a:tc>
                  <a:txBody>
                    <a:bodyPr/>
                    <a:lstStyle/>
                    <a:p>
                      <a:r>
                        <a:rPr lang="en-GB" sz="1500" dirty="0" smtClean="0">
                          <a:latin typeface="Arial" panose="020B0604020202020204" pitchFamily="34" charset="0"/>
                          <a:cs typeface="Arial" panose="020B0604020202020204" pitchFamily="34" charset="0"/>
                        </a:rPr>
                        <a:t>Study</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ARD system</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Design</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Outcome</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Confounders</a:t>
                      </a:r>
                      <a:endParaRPr lang="en-GB" sz="1500" dirty="0">
                        <a:latin typeface="Arial" panose="020B0604020202020204" pitchFamily="34" charset="0"/>
                        <a:cs typeface="Arial" panose="020B0604020202020204" pitchFamily="34" charset="0"/>
                      </a:endParaRPr>
                    </a:p>
                  </a:txBody>
                  <a:tcPr/>
                </a:tc>
              </a:tr>
              <a:tr h="370840">
                <a:tc>
                  <a:txBody>
                    <a:bodyPr/>
                    <a:lstStyle/>
                    <a:p>
                      <a:r>
                        <a:rPr lang="en-GB" sz="1500" dirty="0" smtClean="0">
                          <a:latin typeface="Arial" panose="020B0604020202020204" pitchFamily="34" charset="0"/>
                          <a:cs typeface="Arial" panose="020B0604020202020204" pitchFamily="34" charset="0"/>
                        </a:rPr>
                        <a:t>McCord 2016</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HPV</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4 year before-after</a:t>
                      </a:r>
                      <a:endParaRPr lang="en-GB" sz="15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500" dirty="0" smtClean="0">
                          <a:solidFill>
                            <a:schemeClr val="tx1"/>
                          </a:solidFill>
                          <a:latin typeface="Arial" panose="020B0604020202020204" pitchFamily="34" charset="0"/>
                          <a:cs typeface="Arial" panose="020B0604020202020204" pitchFamily="34" charset="0"/>
                        </a:rPr>
                        <a:t>CDI rate fell from 1.0 to 0.4 cases per 1,000 </a:t>
                      </a:r>
                      <a:r>
                        <a:rPr lang="en-GB" sz="1500" dirty="0" err="1" smtClean="0">
                          <a:solidFill>
                            <a:schemeClr val="tx1"/>
                          </a:solidFill>
                          <a:latin typeface="Arial" panose="020B0604020202020204" pitchFamily="34" charset="0"/>
                          <a:cs typeface="Arial" panose="020B0604020202020204" pitchFamily="34" charset="0"/>
                        </a:rPr>
                        <a:t>pt</a:t>
                      </a:r>
                      <a:r>
                        <a:rPr lang="en-GB" sz="1500" dirty="0" smtClean="0">
                          <a:solidFill>
                            <a:schemeClr val="tx1"/>
                          </a:solidFill>
                          <a:latin typeface="Arial" panose="020B0604020202020204" pitchFamily="34" charset="0"/>
                          <a:cs typeface="Arial" panose="020B0604020202020204" pitchFamily="34" charset="0"/>
                        </a:rPr>
                        <a:t> days;</a:t>
                      </a:r>
                      <a:r>
                        <a:rPr lang="en-GB" sz="1500" baseline="0" dirty="0" smtClean="0">
                          <a:solidFill>
                            <a:schemeClr val="tx1"/>
                          </a:solidFill>
                          <a:latin typeface="Arial" panose="020B0604020202020204" pitchFamily="34" charset="0"/>
                          <a:cs typeface="Arial" panose="020B0604020202020204" pitchFamily="34" charset="0"/>
                        </a:rPr>
                        <a:t> </a:t>
                      </a:r>
                      <a:r>
                        <a:rPr lang="en-GB" sz="1500" dirty="0" smtClean="0">
                          <a:solidFill>
                            <a:schemeClr val="tx1"/>
                          </a:solidFill>
                          <a:latin typeface="Arial" panose="020B0604020202020204" pitchFamily="34" charset="0"/>
                          <a:cs typeface="Arial" panose="020B0604020202020204" pitchFamily="34" charset="0"/>
                        </a:rPr>
                        <a:t>60% reduction, p&lt;0.001.</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No data on IPC </a:t>
                      </a:r>
                      <a:r>
                        <a:rPr lang="en-GB" sz="1500" baseline="0" dirty="0" smtClean="0">
                          <a:latin typeface="Arial" panose="020B0604020202020204" pitchFamily="34" charset="0"/>
                          <a:cs typeface="Arial" panose="020B0604020202020204" pitchFamily="34" charset="0"/>
                        </a:rPr>
                        <a:t>compliance / </a:t>
                      </a:r>
                      <a:r>
                        <a:rPr lang="en-GB" sz="1500" baseline="0" dirty="0" err="1" smtClean="0">
                          <a:latin typeface="Arial" panose="020B0604020202020204" pitchFamily="34" charset="0"/>
                          <a:cs typeface="Arial" panose="020B0604020202020204" pitchFamily="34" charset="0"/>
                        </a:rPr>
                        <a:t>abx</a:t>
                      </a:r>
                      <a:r>
                        <a:rPr lang="en-GB" sz="1500" baseline="0" dirty="0" smtClean="0">
                          <a:latin typeface="Arial" panose="020B0604020202020204" pitchFamily="34" charset="0"/>
                          <a:cs typeface="Arial" panose="020B0604020202020204" pitchFamily="34" charset="0"/>
                        </a:rPr>
                        <a:t> use. </a:t>
                      </a:r>
                      <a:endParaRPr lang="en-GB" sz="1500" dirty="0">
                        <a:latin typeface="Arial" panose="020B0604020202020204" pitchFamily="34" charset="0"/>
                        <a:cs typeface="Arial" panose="020B0604020202020204" pitchFamily="34" charset="0"/>
                      </a:endParaRPr>
                    </a:p>
                  </a:txBody>
                  <a:tcPr/>
                </a:tc>
              </a:tr>
              <a:tr h="370840">
                <a:tc>
                  <a:txBody>
                    <a:bodyPr/>
                    <a:lstStyle/>
                    <a:p>
                      <a:r>
                        <a:rPr lang="en-GB" sz="1500" dirty="0" smtClean="0">
                          <a:latin typeface="Arial" panose="020B0604020202020204" pitchFamily="34" charset="0"/>
                          <a:cs typeface="Arial" panose="020B0604020202020204" pitchFamily="34" charset="0"/>
                        </a:rPr>
                        <a:t>Horn 2015</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HPV</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3 year before-after</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CDI, VRE, ESBL and MRSA rate fell significantly.</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Concurrent</a:t>
                      </a:r>
                      <a:r>
                        <a:rPr lang="en-GB" sz="1500" baseline="0" dirty="0" smtClean="0">
                          <a:latin typeface="Arial" panose="020B0604020202020204" pitchFamily="34" charset="0"/>
                          <a:cs typeface="Arial" panose="020B0604020202020204" pitchFamily="34" charset="0"/>
                        </a:rPr>
                        <a:t> increase in hand hygiene compliance.</a:t>
                      </a:r>
                      <a:endParaRPr lang="en-GB" sz="1500" dirty="0">
                        <a:latin typeface="Arial" panose="020B0604020202020204" pitchFamily="34" charset="0"/>
                        <a:cs typeface="Arial" panose="020B0604020202020204" pitchFamily="34" charset="0"/>
                      </a:endParaRPr>
                    </a:p>
                  </a:txBody>
                  <a:tcPr/>
                </a:tc>
              </a:tr>
              <a:tr h="370840">
                <a:tc>
                  <a:txBody>
                    <a:bodyPr/>
                    <a:lstStyle/>
                    <a:p>
                      <a:r>
                        <a:rPr lang="en-GB" sz="1500" dirty="0" err="1" smtClean="0">
                          <a:latin typeface="Arial" panose="020B0604020202020204" pitchFamily="34" charset="0"/>
                          <a:cs typeface="Arial" panose="020B0604020202020204" pitchFamily="34" charset="0"/>
                        </a:rPr>
                        <a:t>Passaretti</a:t>
                      </a:r>
                      <a:r>
                        <a:rPr lang="en-GB" sz="1500" dirty="0" smtClean="0">
                          <a:latin typeface="Arial" panose="020B0604020202020204" pitchFamily="34" charset="0"/>
                          <a:cs typeface="Arial" panose="020B0604020202020204" pitchFamily="34" charset="0"/>
                        </a:rPr>
                        <a:t> 2013</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HPV</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36 month cohort</a:t>
                      </a:r>
                      <a:endParaRPr lang="en-GB" sz="1500" dirty="0">
                        <a:latin typeface="Arial" panose="020B0604020202020204" pitchFamily="34" charset="0"/>
                        <a:cs typeface="Arial" panose="020B0604020202020204" pitchFamily="34" charset="0"/>
                      </a:endParaRPr>
                    </a:p>
                  </a:txBody>
                  <a:tcPr/>
                </a:tc>
                <a:tc>
                  <a:txBody>
                    <a:bodyPr/>
                    <a:lstStyle/>
                    <a:p>
                      <a:r>
                        <a:rPr lang="en-GB" sz="1500" dirty="0" err="1" smtClean="0">
                          <a:latin typeface="Arial" panose="020B0604020202020204" pitchFamily="34" charset="0"/>
                          <a:cs typeface="Arial" panose="020B0604020202020204" pitchFamily="34" charset="0"/>
                        </a:rPr>
                        <a:t>Pts</a:t>
                      </a:r>
                      <a:r>
                        <a:rPr lang="en-GB" sz="1500" baseline="0" dirty="0" smtClean="0">
                          <a:latin typeface="Arial" panose="020B0604020202020204" pitchFamily="34" charset="0"/>
                          <a:cs typeface="Arial" panose="020B0604020202020204" pitchFamily="34" charset="0"/>
                        </a:rPr>
                        <a:t> </a:t>
                      </a:r>
                      <a:r>
                        <a:rPr lang="en-US" sz="1500" dirty="0" smtClean="0">
                          <a:latin typeface="Arial" panose="020B0604020202020204" pitchFamily="34" charset="0"/>
                          <a:cs typeface="Arial" panose="020B0604020202020204" pitchFamily="34" charset="0"/>
                        </a:rPr>
                        <a:t>admitted to rooms decontaminated using HPV 64% less likely to acquire MDRO (IRR=0.36, CI=0.19-0.70, p&lt;0.001).</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Not randomised.</a:t>
                      </a:r>
                      <a:endParaRPr lang="en-GB" sz="1500" dirty="0">
                        <a:latin typeface="Arial" panose="020B0604020202020204" pitchFamily="34" charset="0"/>
                        <a:cs typeface="Arial" panose="020B0604020202020204" pitchFamily="34" charset="0"/>
                      </a:endParaRPr>
                    </a:p>
                  </a:txBody>
                  <a:tcPr/>
                </a:tc>
              </a:tr>
              <a:tr h="370840">
                <a:tc>
                  <a:txBody>
                    <a:bodyPr/>
                    <a:lstStyle/>
                    <a:p>
                      <a:r>
                        <a:rPr lang="en-GB" sz="1500" dirty="0" err="1" smtClean="0">
                          <a:latin typeface="Arial" panose="020B0604020202020204" pitchFamily="34" charset="0"/>
                          <a:cs typeface="Arial" panose="020B0604020202020204" pitchFamily="34" charset="0"/>
                        </a:rPr>
                        <a:t>Manian</a:t>
                      </a:r>
                      <a:r>
                        <a:rPr lang="en-GB" sz="1500" dirty="0" smtClean="0">
                          <a:latin typeface="Arial" panose="020B0604020202020204" pitchFamily="34" charset="0"/>
                          <a:cs typeface="Arial" panose="020B0604020202020204" pitchFamily="34" charset="0"/>
                        </a:rPr>
                        <a:t> 2013</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HPV </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2 year</a:t>
                      </a:r>
                      <a:r>
                        <a:rPr lang="en-GB" sz="1500" baseline="0" dirty="0" smtClean="0">
                          <a:latin typeface="Arial" panose="020B0604020202020204" pitchFamily="34" charset="0"/>
                          <a:cs typeface="Arial" panose="020B0604020202020204" pitchFamily="34" charset="0"/>
                        </a:rPr>
                        <a:t> b</a:t>
                      </a:r>
                      <a:r>
                        <a:rPr lang="en-GB" sz="1500" dirty="0" smtClean="0">
                          <a:latin typeface="Arial" panose="020B0604020202020204" pitchFamily="34" charset="0"/>
                          <a:cs typeface="Arial" panose="020B0604020202020204" pitchFamily="34" charset="0"/>
                        </a:rPr>
                        <a:t>efore-after</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CDI rate fell from 0.9 to 0.5 cases per 1,000</a:t>
                      </a:r>
                      <a:r>
                        <a:rPr lang="en-GB" sz="1500" baseline="0" dirty="0" smtClean="0">
                          <a:latin typeface="Arial" panose="020B0604020202020204" pitchFamily="34" charset="0"/>
                          <a:cs typeface="Arial" panose="020B0604020202020204" pitchFamily="34" charset="0"/>
                        </a:rPr>
                        <a:t> </a:t>
                      </a:r>
                      <a:r>
                        <a:rPr lang="en-GB" sz="1500" baseline="0" dirty="0" err="1" smtClean="0">
                          <a:latin typeface="Arial" panose="020B0604020202020204" pitchFamily="34" charset="0"/>
                          <a:cs typeface="Arial" panose="020B0604020202020204" pitchFamily="34" charset="0"/>
                        </a:rPr>
                        <a:t>pt</a:t>
                      </a:r>
                      <a:r>
                        <a:rPr lang="en-GB" sz="1500" baseline="0" dirty="0" smtClean="0">
                          <a:latin typeface="Arial" panose="020B0604020202020204" pitchFamily="34" charset="0"/>
                          <a:cs typeface="Arial" panose="020B0604020202020204" pitchFamily="34" charset="0"/>
                        </a:rPr>
                        <a:t> days; </a:t>
                      </a:r>
                      <a:r>
                        <a:rPr lang="en-GB" sz="1500" dirty="0" smtClean="0">
                          <a:latin typeface="Arial" panose="020B0604020202020204" pitchFamily="34" charset="0"/>
                          <a:cs typeface="Arial" panose="020B0604020202020204" pitchFamily="34" charset="0"/>
                        </a:rPr>
                        <a:t>39% reduction</a:t>
                      </a:r>
                      <a:r>
                        <a:rPr lang="en-GB" sz="1500" baseline="0" dirty="0" smtClean="0">
                          <a:latin typeface="Arial" panose="020B0604020202020204" pitchFamily="34" charset="0"/>
                          <a:cs typeface="Arial" panose="020B0604020202020204" pitchFamily="34" charset="0"/>
                        </a:rPr>
                        <a:t> (</a:t>
                      </a:r>
                      <a:r>
                        <a:rPr lang="en-GB" sz="1500" dirty="0" smtClean="0">
                          <a:latin typeface="Arial" panose="020B0604020202020204" pitchFamily="34" charset="0"/>
                          <a:cs typeface="Arial" panose="020B0604020202020204" pitchFamily="34" charset="0"/>
                        </a:rPr>
                        <a:t>IRR=0.63, CI=0.50-0.79, p&lt;0.001).</a:t>
                      </a:r>
                    </a:p>
                  </a:txBody>
                  <a:tcPr/>
                </a:tc>
                <a:tc>
                  <a:txBody>
                    <a:bodyPr/>
                    <a:lstStyle/>
                    <a:p>
                      <a:r>
                        <a:rPr lang="en-GB" sz="1500" dirty="0" smtClean="0">
                          <a:latin typeface="Arial" panose="020B0604020202020204" pitchFamily="34" charset="0"/>
                          <a:cs typeface="Arial" panose="020B0604020202020204" pitchFamily="34" charset="0"/>
                        </a:rPr>
                        <a:t>Bleach disinfection enhanced concurrently.</a:t>
                      </a:r>
                      <a:endParaRPr lang="en-GB" sz="1500" dirty="0">
                        <a:latin typeface="Arial" panose="020B0604020202020204" pitchFamily="34" charset="0"/>
                        <a:cs typeface="Arial" panose="020B0604020202020204" pitchFamily="34" charset="0"/>
                      </a:endParaRPr>
                    </a:p>
                  </a:txBody>
                  <a:tcPr/>
                </a:tc>
              </a:tr>
              <a:tr h="370840">
                <a:tc>
                  <a:txBody>
                    <a:bodyPr/>
                    <a:lstStyle/>
                    <a:p>
                      <a:r>
                        <a:rPr lang="en-GB" sz="1500" dirty="0" smtClean="0">
                          <a:latin typeface="Arial" panose="020B0604020202020204" pitchFamily="34" charset="0"/>
                          <a:cs typeface="Arial" panose="020B0604020202020204" pitchFamily="34" charset="0"/>
                        </a:rPr>
                        <a:t>Boyce 2008</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HPV</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2 year before-after</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CDI</a:t>
                      </a:r>
                      <a:r>
                        <a:rPr lang="en-GB" sz="1500" baseline="0" dirty="0" smtClean="0">
                          <a:latin typeface="Arial" panose="020B0604020202020204" pitchFamily="34" charset="0"/>
                          <a:cs typeface="Arial" panose="020B0604020202020204" pitchFamily="34" charset="0"/>
                        </a:rPr>
                        <a:t> rate fell from 1.9 to 0.9 cases per 1,000 </a:t>
                      </a:r>
                      <a:r>
                        <a:rPr lang="en-GB" sz="1500" baseline="0" dirty="0" err="1" smtClean="0">
                          <a:latin typeface="Arial" panose="020B0604020202020204" pitchFamily="34" charset="0"/>
                          <a:cs typeface="Arial" panose="020B0604020202020204" pitchFamily="34" charset="0"/>
                        </a:rPr>
                        <a:t>pt</a:t>
                      </a:r>
                      <a:r>
                        <a:rPr lang="en-GB" sz="1500" baseline="0" dirty="0" smtClean="0">
                          <a:latin typeface="Arial" panose="020B0604020202020204" pitchFamily="34" charset="0"/>
                          <a:cs typeface="Arial" panose="020B0604020202020204" pitchFamily="34" charset="0"/>
                        </a:rPr>
                        <a:t> days on high-risk wards; 53% reduction, p=0.047).</a:t>
                      </a:r>
                      <a:endParaRPr lang="en-GB" sz="1500" dirty="0">
                        <a:latin typeface="Arial" panose="020B0604020202020204" pitchFamily="34" charset="0"/>
                        <a:cs typeface="Arial" panose="020B0604020202020204" pitchFamily="34" charset="0"/>
                      </a:endParaRPr>
                    </a:p>
                  </a:txBody>
                  <a:tcPr/>
                </a:tc>
                <a:tc>
                  <a:txBody>
                    <a:bodyPr/>
                    <a:lstStyle/>
                    <a:p>
                      <a:r>
                        <a:rPr lang="en-GB" sz="1500" dirty="0" smtClean="0">
                          <a:latin typeface="Arial" panose="020B0604020202020204" pitchFamily="34" charset="0"/>
                          <a:cs typeface="Arial" panose="020B0604020202020204" pitchFamily="34" charset="0"/>
                        </a:rPr>
                        <a:t>Outbreak? No</a:t>
                      </a:r>
                      <a:r>
                        <a:rPr lang="en-GB" sz="1500" baseline="0" dirty="0" smtClean="0">
                          <a:latin typeface="Arial" panose="020B0604020202020204" pitchFamily="34" charset="0"/>
                          <a:cs typeface="Arial" panose="020B0604020202020204" pitchFamily="34" charset="0"/>
                        </a:rPr>
                        <a:t> significant reduction hospital wide; changes in </a:t>
                      </a:r>
                      <a:r>
                        <a:rPr lang="en-GB" sz="1500" baseline="0" dirty="0" err="1" smtClean="0">
                          <a:latin typeface="Arial" panose="020B0604020202020204" pitchFamily="34" charset="0"/>
                          <a:cs typeface="Arial" panose="020B0604020202020204" pitchFamily="34" charset="0"/>
                        </a:rPr>
                        <a:t>abx</a:t>
                      </a:r>
                      <a:r>
                        <a:rPr lang="en-GB" sz="1500" baseline="0" dirty="0" smtClean="0">
                          <a:latin typeface="Arial" panose="020B0604020202020204" pitchFamily="34" charset="0"/>
                          <a:cs typeface="Arial" panose="020B0604020202020204" pitchFamily="34" charset="0"/>
                        </a:rPr>
                        <a:t> usage.</a:t>
                      </a:r>
                      <a:endParaRPr lang="en-GB" sz="1500"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407585391"/>
      </p:ext>
    </p:extLst>
  </p:cSld>
  <p:clrMapOvr>
    <a:masterClrMapping/>
  </p:clrMapOvr>
  <p:transition spd="slow">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p:cNvSpPr>
            <a:spLocks/>
          </p:cNvSpPr>
          <p:nvPr/>
        </p:nvSpPr>
        <p:spPr bwMode="auto">
          <a:xfrm>
            <a:off x="360363" y="360363"/>
            <a:ext cx="8423275" cy="925512"/>
          </a:xfrm>
          <a:prstGeom prst="rect">
            <a:avLst/>
          </a:prstGeom>
          <a:noFill/>
          <a:ln w="9525">
            <a:noFill/>
            <a:miter lim="800000"/>
            <a:headEnd/>
            <a:tailEnd/>
          </a:ln>
        </p:spPr>
        <p:txBody>
          <a:bodyPr lIns="0" tIns="0" rIns="0" bIns="0"/>
          <a:lstStyle/>
          <a:p>
            <a:pPr algn="ctr">
              <a:tabLst>
                <a:tab pos="4037013" algn="l"/>
              </a:tabLst>
            </a:pPr>
            <a:r>
              <a:rPr lang="en-GB" sz="3200" dirty="0" smtClean="0">
                <a:latin typeface="Arial" panose="020B0604020202020204" pitchFamily="34" charset="0"/>
                <a:cs typeface="Arial" panose="020B0604020202020204" pitchFamily="34" charset="0"/>
              </a:rPr>
              <a:t>UV: clinical impact</a:t>
            </a:r>
            <a:endParaRPr lang="en-US" sz="3200" dirty="0">
              <a:latin typeface="Arial" panose="020B060402020202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4135344712"/>
              </p:ext>
            </p:extLst>
          </p:nvPr>
        </p:nvGraphicFramePr>
        <p:xfrm>
          <a:off x="305501" y="980728"/>
          <a:ext cx="8730995" cy="5486400"/>
        </p:xfrm>
        <a:graphic>
          <a:graphicData uri="http://schemas.openxmlformats.org/drawingml/2006/table">
            <a:tbl>
              <a:tblPr firstRow="1" bandRow="1">
                <a:tableStyleId>{5C22544A-7EE6-4342-B048-85BDC9FD1C3A}</a:tableStyleId>
              </a:tblPr>
              <a:tblGrid>
                <a:gridCol w="1143318"/>
                <a:gridCol w="908080"/>
                <a:gridCol w="1134981"/>
                <a:gridCol w="3384376"/>
                <a:gridCol w="2160240"/>
              </a:tblGrid>
              <a:tr h="370840">
                <a:tc>
                  <a:txBody>
                    <a:bodyPr/>
                    <a:lstStyle/>
                    <a:p>
                      <a:r>
                        <a:rPr lang="en-GB" sz="1200" dirty="0" smtClean="0">
                          <a:latin typeface="Arial" panose="020B0604020202020204" pitchFamily="34" charset="0"/>
                          <a:cs typeface="Arial" panose="020B0604020202020204" pitchFamily="34" charset="0"/>
                        </a:rPr>
                        <a:t>Study</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ARD system</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Design</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Outcome</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Confounders</a:t>
                      </a:r>
                      <a:endParaRPr lang="en-GB" sz="1200" dirty="0">
                        <a:latin typeface="Arial" panose="020B0604020202020204" pitchFamily="34" charset="0"/>
                        <a:cs typeface="Arial" panose="020B0604020202020204" pitchFamily="34" charset="0"/>
                      </a:endParaRPr>
                    </a:p>
                  </a:txBody>
                  <a:tcPr/>
                </a:tc>
              </a:tr>
              <a:tr h="370840">
                <a:tc>
                  <a:txBody>
                    <a:bodyPr/>
                    <a:lstStyle/>
                    <a:p>
                      <a:r>
                        <a:rPr lang="en-GB" sz="1200" dirty="0" smtClean="0">
                          <a:latin typeface="Arial" panose="020B0604020202020204" pitchFamily="34" charset="0"/>
                          <a:cs typeface="Arial" panose="020B0604020202020204" pitchFamily="34" charset="0"/>
                        </a:rPr>
                        <a:t>Pavia 2018</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UVC</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2 </a:t>
                      </a:r>
                      <a:r>
                        <a:rPr lang="en-GB" sz="1200" dirty="0" err="1" smtClean="0">
                          <a:latin typeface="Arial" panose="020B0604020202020204" pitchFamily="34" charset="0"/>
                          <a:cs typeface="Arial" panose="020B0604020202020204" pitchFamily="34" charset="0"/>
                        </a:rPr>
                        <a:t>yr</a:t>
                      </a:r>
                      <a:r>
                        <a:rPr lang="en-GB" sz="1200" baseline="0" dirty="0" smtClean="0">
                          <a:latin typeface="Arial" panose="020B0604020202020204" pitchFamily="34" charset="0"/>
                          <a:cs typeface="Arial" panose="020B0604020202020204" pitchFamily="34" charset="0"/>
                        </a:rPr>
                        <a:t> before-after</a:t>
                      </a:r>
                      <a:endParaRPr lang="en-GB" sz="12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200" dirty="0" smtClean="0">
                          <a:latin typeface="Arial" panose="020B0604020202020204" pitchFamily="34" charset="0"/>
                          <a:cs typeface="Arial" panose="020B0604020202020204" pitchFamily="34" charset="0"/>
                        </a:rPr>
                        <a:t>Significant</a:t>
                      </a:r>
                      <a:r>
                        <a:rPr lang="en-GB" sz="1200" baseline="0" dirty="0" smtClean="0">
                          <a:latin typeface="Arial" panose="020B0604020202020204" pitchFamily="34" charset="0"/>
                          <a:cs typeface="Arial" panose="020B0604020202020204" pitchFamily="34" charset="0"/>
                        </a:rPr>
                        <a:t> reduction in viral infection in a paediatric long term care unit</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No other concurrent</a:t>
                      </a:r>
                      <a:r>
                        <a:rPr lang="en-GB" sz="1200" baseline="0" dirty="0" smtClean="0">
                          <a:latin typeface="Arial" panose="020B0604020202020204" pitchFamily="34" charset="0"/>
                          <a:cs typeface="Arial" panose="020B0604020202020204" pitchFamily="34" charset="0"/>
                        </a:rPr>
                        <a:t> interventions</a:t>
                      </a:r>
                      <a:endParaRPr lang="en-GB" sz="1200" dirty="0">
                        <a:latin typeface="Arial" panose="020B0604020202020204" pitchFamily="34" charset="0"/>
                        <a:cs typeface="Arial" panose="020B0604020202020204" pitchFamily="34" charset="0"/>
                      </a:endParaRPr>
                    </a:p>
                  </a:txBody>
                  <a:tcPr/>
                </a:tc>
              </a:tr>
              <a:tr h="370840">
                <a:tc>
                  <a:txBody>
                    <a:bodyPr/>
                    <a:lstStyle/>
                    <a:p>
                      <a:r>
                        <a:rPr lang="en-GB" sz="1200" dirty="0" smtClean="0">
                          <a:latin typeface="Arial" panose="020B0604020202020204" pitchFamily="34" charset="0"/>
                          <a:cs typeface="Arial" panose="020B0604020202020204" pitchFamily="34" charset="0"/>
                        </a:rPr>
                        <a:t>Anderson</a:t>
                      </a:r>
                      <a:r>
                        <a:rPr lang="en-GB" sz="1200" baseline="0" dirty="0" smtClean="0">
                          <a:latin typeface="Arial" panose="020B0604020202020204" pitchFamily="34" charset="0"/>
                          <a:cs typeface="Arial" panose="020B0604020202020204" pitchFamily="34" charset="0"/>
                        </a:rPr>
                        <a:t> 2016</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UVC</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Cluster</a:t>
                      </a:r>
                      <a:r>
                        <a:rPr lang="en-GB" sz="1200" baseline="0" dirty="0" smtClean="0">
                          <a:latin typeface="Arial" panose="020B0604020202020204" pitchFamily="34" charset="0"/>
                          <a:cs typeface="Arial" panose="020B0604020202020204" pitchFamily="34" charset="0"/>
                        </a:rPr>
                        <a:t> RCT</a:t>
                      </a:r>
                      <a:endParaRPr lang="en-GB" sz="12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200" dirty="0" smtClean="0">
                          <a:latin typeface="Arial" panose="020B0604020202020204" pitchFamily="34" charset="0"/>
                          <a:cs typeface="Arial" panose="020B0604020202020204" pitchFamily="34" charset="0"/>
                        </a:rPr>
                        <a:t>Significant</a:t>
                      </a:r>
                      <a:r>
                        <a:rPr lang="en-GB" sz="1200" baseline="0" dirty="0" smtClean="0">
                          <a:latin typeface="Arial" panose="020B0604020202020204" pitchFamily="34" charset="0"/>
                          <a:cs typeface="Arial" panose="020B0604020202020204" pitchFamily="34" charset="0"/>
                        </a:rPr>
                        <a:t> MDRO acquisition reduction on an</a:t>
                      </a:r>
                      <a:r>
                        <a:rPr lang="en-GB" sz="1200" dirty="0" smtClean="0">
                          <a:latin typeface="Arial" panose="020B0604020202020204" pitchFamily="34" charset="0"/>
                          <a:cs typeface="Arial" panose="020B0604020202020204" pitchFamily="34" charset="0"/>
                        </a:rPr>
                        <a:t> individual</a:t>
                      </a:r>
                      <a:r>
                        <a:rPr lang="en-GB" sz="1200" baseline="0" dirty="0" smtClean="0">
                          <a:latin typeface="Arial" panose="020B0604020202020204" pitchFamily="34" charset="0"/>
                          <a:cs typeface="Arial" panose="020B0604020202020204" pitchFamily="34" charset="0"/>
                        </a:rPr>
                        <a:t> and hospital level </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Monitored</a:t>
                      </a:r>
                      <a:r>
                        <a:rPr lang="en-GB" sz="1200" baseline="0" dirty="0" smtClean="0">
                          <a:latin typeface="Arial" panose="020B0604020202020204" pitchFamily="34" charset="0"/>
                          <a:cs typeface="Arial" panose="020B0604020202020204" pitchFamily="34" charset="0"/>
                        </a:rPr>
                        <a:t> potential confounders</a:t>
                      </a:r>
                      <a:endParaRPr lang="en-GB" sz="1200" dirty="0">
                        <a:latin typeface="Arial" panose="020B0604020202020204" pitchFamily="34" charset="0"/>
                        <a:cs typeface="Arial" panose="020B0604020202020204" pitchFamily="34" charset="0"/>
                      </a:endParaRPr>
                    </a:p>
                  </a:txBody>
                  <a:tcPr/>
                </a:tc>
              </a:tr>
              <a:tr h="370840">
                <a:tc>
                  <a:txBody>
                    <a:bodyPr/>
                    <a:lstStyle/>
                    <a:p>
                      <a:r>
                        <a:rPr lang="en-GB" sz="1200" dirty="0" err="1" smtClean="0">
                          <a:latin typeface="Arial" panose="020B0604020202020204" pitchFamily="34" charset="0"/>
                          <a:cs typeface="Arial" panose="020B0604020202020204" pitchFamily="34" charset="0"/>
                        </a:rPr>
                        <a:t>Pegues</a:t>
                      </a:r>
                      <a:r>
                        <a:rPr lang="en-GB" sz="1200" dirty="0" smtClean="0">
                          <a:latin typeface="Arial" panose="020B0604020202020204" pitchFamily="34" charset="0"/>
                          <a:cs typeface="Arial" panose="020B0604020202020204" pitchFamily="34" charset="0"/>
                        </a:rPr>
                        <a:t> 2016</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UVC</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2 </a:t>
                      </a:r>
                      <a:r>
                        <a:rPr lang="en-GB" sz="1200" dirty="0" err="1" smtClean="0">
                          <a:latin typeface="Arial" panose="020B0604020202020204" pitchFamily="34" charset="0"/>
                          <a:cs typeface="Arial" panose="020B0604020202020204" pitchFamily="34" charset="0"/>
                        </a:rPr>
                        <a:t>yr</a:t>
                      </a:r>
                      <a:r>
                        <a:rPr lang="en-GB" sz="120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200" i="0" dirty="0" smtClean="0">
                          <a:latin typeface="Arial" panose="020B0604020202020204" pitchFamily="34" charset="0"/>
                          <a:cs typeface="Arial" panose="020B0604020202020204" pitchFamily="34" charset="0"/>
                        </a:rPr>
                        <a:t>Significant</a:t>
                      </a:r>
                      <a:r>
                        <a:rPr lang="en-GB" sz="1200" i="0" baseline="0" dirty="0" smtClean="0">
                          <a:latin typeface="Arial" panose="020B0604020202020204" pitchFamily="34" charset="0"/>
                          <a:cs typeface="Arial" panose="020B0604020202020204" pitchFamily="34" charset="0"/>
                        </a:rPr>
                        <a:t> reduction in </a:t>
                      </a:r>
                      <a:r>
                        <a:rPr lang="en-GB" sz="1200" i="1" baseline="0" dirty="0" smtClean="0">
                          <a:latin typeface="Arial" panose="020B0604020202020204" pitchFamily="34" charset="0"/>
                          <a:cs typeface="Arial" panose="020B0604020202020204" pitchFamily="34" charset="0"/>
                        </a:rPr>
                        <a:t>C. </a:t>
                      </a:r>
                      <a:r>
                        <a:rPr lang="en-GB" sz="1200" i="1" baseline="0" dirty="0" err="1" smtClean="0">
                          <a:latin typeface="Arial" panose="020B0604020202020204" pitchFamily="34" charset="0"/>
                          <a:cs typeface="Arial" panose="020B0604020202020204" pitchFamily="34" charset="0"/>
                        </a:rPr>
                        <a:t>difficile</a:t>
                      </a:r>
                      <a:r>
                        <a:rPr lang="en-GB" sz="1200" i="1" baseline="0" dirty="0" smtClean="0">
                          <a:latin typeface="Arial" panose="020B0604020202020204" pitchFamily="34" charset="0"/>
                          <a:cs typeface="Arial" panose="020B0604020202020204" pitchFamily="34" charset="0"/>
                        </a:rPr>
                        <a:t> </a:t>
                      </a:r>
                      <a:r>
                        <a:rPr lang="en-GB" sz="1200" i="0" baseline="0" dirty="0" smtClean="0">
                          <a:latin typeface="Arial" panose="020B0604020202020204" pitchFamily="34" charset="0"/>
                          <a:cs typeface="Arial" panose="020B0604020202020204" pitchFamily="34" charset="0"/>
                        </a:rPr>
                        <a:t>compared with control wards</a:t>
                      </a:r>
                      <a:endParaRPr lang="en-GB" sz="1200" i="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Monitored potential confounders</a:t>
                      </a:r>
                      <a:endParaRPr lang="en-GB" sz="1200" dirty="0">
                        <a:latin typeface="Arial" panose="020B0604020202020204" pitchFamily="34" charset="0"/>
                        <a:cs typeface="Arial" panose="020B0604020202020204" pitchFamily="34" charset="0"/>
                      </a:endParaRPr>
                    </a:p>
                  </a:txBody>
                  <a:tcPr/>
                </a:tc>
              </a:tr>
              <a:tr h="370840">
                <a:tc>
                  <a:txBody>
                    <a:bodyPr/>
                    <a:lstStyle/>
                    <a:p>
                      <a:r>
                        <a:rPr lang="en-GB" sz="1200" dirty="0" err="1" smtClean="0">
                          <a:latin typeface="Arial" panose="020B0604020202020204" pitchFamily="34" charset="0"/>
                          <a:cs typeface="Arial" panose="020B0604020202020204" pitchFamily="34" charset="0"/>
                        </a:rPr>
                        <a:t>Vianna</a:t>
                      </a:r>
                      <a:r>
                        <a:rPr lang="en-GB" sz="1200" dirty="0" smtClean="0">
                          <a:latin typeface="Arial" panose="020B0604020202020204" pitchFamily="34" charset="0"/>
                          <a:cs typeface="Arial" panose="020B0604020202020204" pitchFamily="34" charset="0"/>
                        </a:rPr>
                        <a:t> 2016</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PX-UV</a:t>
                      </a:r>
                    </a:p>
                    <a:p>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4 </a:t>
                      </a:r>
                      <a:r>
                        <a:rPr lang="en-GB" sz="1200" dirty="0" err="1" smtClean="0">
                          <a:latin typeface="Arial" panose="020B0604020202020204" pitchFamily="34" charset="0"/>
                          <a:cs typeface="Arial" panose="020B0604020202020204" pitchFamily="34" charset="0"/>
                        </a:rPr>
                        <a:t>yr</a:t>
                      </a:r>
                      <a:r>
                        <a:rPr lang="en-GB" sz="1200" dirty="0" smtClean="0">
                          <a:latin typeface="Arial" panose="020B0604020202020204" pitchFamily="34" charset="0"/>
                          <a:cs typeface="Arial" panose="020B0604020202020204" pitchFamily="34" charset="0"/>
                        </a:rPr>
                        <a:t> before -</a:t>
                      </a:r>
                      <a:r>
                        <a:rPr lang="en-GB" sz="1200" baseline="0" dirty="0" smtClean="0">
                          <a:latin typeface="Arial" panose="020B0604020202020204" pitchFamily="34" charset="0"/>
                          <a:cs typeface="Arial" panose="020B0604020202020204" pitchFamily="34" charset="0"/>
                        </a:rPr>
                        <a:t> </a:t>
                      </a:r>
                      <a:r>
                        <a:rPr lang="en-GB" sz="1200" dirty="0" smtClean="0">
                          <a:latin typeface="Arial" panose="020B0604020202020204" pitchFamily="34" charset="0"/>
                          <a:cs typeface="Arial" panose="020B0604020202020204" pitchFamily="34" charset="0"/>
                        </a:rPr>
                        <a:t>after</a:t>
                      </a:r>
                      <a:endParaRPr lang="en-GB" sz="12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200" i="0" dirty="0" smtClean="0">
                          <a:latin typeface="Arial" panose="020B0604020202020204" pitchFamily="34" charset="0"/>
                          <a:cs typeface="Arial" panose="020B0604020202020204" pitchFamily="34" charset="0"/>
                        </a:rPr>
                        <a:t>Significant</a:t>
                      </a:r>
                      <a:r>
                        <a:rPr lang="en-GB" sz="1200" i="0" baseline="0" dirty="0" smtClean="0">
                          <a:latin typeface="Arial" panose="020B0604020202020204" pitchFamily="34" charset="0"/>
                          <a:cs typeface="Arial" panose="020B0604020202020204" pitchFamily="34" charset="0"/>
                        </a:rPr>
                        <a:t> reductions of </a:t>
                      </a:r>
                      <a:r>
                        <a:rPr lang="en-GB" sz="1200" i="1" dirty="0" smtClean="0">
                          <a:latin typeface="Arial" panose="020B0604020202020204" pitchFamily="34" charset="0"/>
                          <a:cs typeface="Arial" panose="020B0604020202020204" pitchFamily="34" charset="0"/>
                        </a:rPr>
                        <a:t>C. </a:t>
                      </a:r>
                      <a:r>
                        <a:rPr lang="en-GB" sz="1200" i="1" dirty="0" err="1" smtClean="0">
                          <a:latin typeface="Arial" panose="020B0604020202020204" pitchFamily="34" charset="0"/>
                          <a:cs typeface="Arial" panose="020B0604020202020204" pitchFamily="34" charset="0"/>
                        </a:rPr>
                        <a:t>difficile</a:t>
                      </a:r>
                      <a:r>
                        <a:rPr lang="en-GB" sz="1200" i="1" baseline="0" dirty="0" smtClean="0">
                          <a:latin typeface="Arial" panose="020B0604020202020204" pitchFamily="34" charset="0"/>
                          <a:cs typeface="Arial" panose="020B0604020202020204" pitchFamily="34" charset="0"/>
                        </a:rPr>
                        <a:t> </a:t>
                      </a:r>
                      <a:r>
                        <a:rPr lang="en-GB" sz="1200" i="0" baseline="0" dirty="0" smtClean="0">
                          <a:latin typeface="Arial" panose="020B0604020202020204" pitchFamily="34" charset="0"/>
                          <a:cs typeface="Arial" panose="020B0604020202020204" pitchFamily="34" charset="0"/>
                        </a:rPr>
                        <a:t>(hospital-wide) and VRE (ICU)</a:t>
                      </a:r>
                      <a:endParaRPr lang="en-GB" sz="1200" i="1"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No data on IPC </a:t>
                      </a:r>
                      <a:r>
                        <a:rPr lang="en-GB" sz="1200" baseline="0" dirty="0" smtClean="0">
                          <a:latin typeface="Arial" panose="020B0604020202020204" pitchFamily="34" charset="0"/>
                          <a:cs typeface="Arial" panose="020B0604020202020204" pitchFamily="34" charset="0"/>
                        </a:rPr>
                        <a:t>compliance / </a:t>
                      </a:r>
                      <a:r>
                        <a:rPr lang="en-GB" sz="1200" baseline="0" dirty="0" err="1" smtClean="0">
                          <a:latin typeface="Arial" panose="020B0604020202020204" pitchFamily="34" charset="0"/>
                          <a:cs typeface="Arial" panose="020B0604020202020204" pitchFamily="34" charset="0"/>
                        </a:rPr>
                        <a:t>abx</a:t>
                      </a:r>
                      <a:r>
                        <a:rPr lang="en-GB" sz="1200" baseline="0" dirty="0" smtClean="0">
                          <a:latin typeface="Arial" panose="020B0604020202020204" pitchFamily="34" charset="0"/>
                          <a:cs typeface="Arial" panose="020B0604020202020204" pitchFamily="34" charset="0"/>
                        </a:rPr>
                        <a:t> use. </a:t>
                      </a:r>
                      <a:endParaRPr lang="en-GB" sz="1200" dirty="0">
                        <a:latin typeface="Arial" panose="020B0604020202020204" pitchFamily="34" charset="0"/>
                        <a:cs typeface="Arial" panose="020B0604020202020204" pitchFamily="34" charset="0"/>
                      </a:endParaRPr>
                    </a:p>
                  </a:txBody>
                  <a:tcPr/>
                </a:tc>
              </a:tr>
              <a:tr h="370840">
                <a:tc>
                  <a:txBody>
                    <a:bodyPr/>
                    <a:lstStyle/>
                    <a:p>
                      <a:r>
                        <a:rPr lang="en-GB" sz="1200" dirty="0" err="1" smtClean="0">
                          <a:latin typeface="Arial" panose="020B0604020202020204" pitchFamily="34" charset="0"/>
                          <a:cs typeface="Arial" panose="020B0604020202020204" pitchFamily="34" charset="0"/>
                        </a:rPr>
                        <a:t>Catalanotti</a:t>
                      </a:r>
                      <a:r>
                        <a:rPr lang="en-GB" sz="1200" dirty="0" smtClean="0">
                          <a:latin typeface="Arial" panose="020B0604020202020204" pitchFamily="34" charset="0"/>
                          <a:cs typeface="Arial" panose="020B0604020202020204" pitchFamily="34" charset="0"/>
                        </a:rPr>
                        <a:t> 2016</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PX-UV</a:t>
                      </a:r>
                    </a:p>
                    <a:p>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4 </a:t>
                      </a:r>
                      <a:r>
                        <a:rPr lang="en-GB" sz="1200" dirty="0" err="1" smtClean="0">
                          <a:latin typeface="Arial" panose="020B0604020202020204" pitchFamily="34" charset="0"/>
                          <a:cs typeface="Arial" panose="020B0604020202020204" pitchFamily="34" charset="0"/>
                        </a:rPr>
                        <a:t>yr</a:t>
                      </a:r>
                      <a:r>
                        <a:rPr lang="en-GB" sz="1200" dirty="0" smtClean="0">
                          <a:latin typeface="Arial" panose="020B0604020202020204" pitchFamily="34" charset="0"/>
                          <a:cs typeface="Arial" panose="020B0604020202020204" pitchFamily="34" charset="0"/>
                        </a:rPr>
                        <a:t> before -</a:t>
                      </a:r>
                      <a:r>
                        <a:rPr lang="en-GB" sz="1200" baseline="0" dirty="0" smtClean="0">
                          <a:latin typeface="Arial" panose="020B0604020202020204" pitchFamily="34" charset="0"/>
                          <a:cs typeface="Arial" panose="020B0604020202020204" pitchFamily="34" charset="0"/>
                        </a:rPr>
                        <a:t> </a:t>
                      </a:r>
                      <a:r>
                        <a:rPr lang="en-GB" sz="1200" dirty="0" smtClean="0">
                          <a:latin typeface="Arial" panose="020B0604020202020204" pitchFamily="34" charset="0"/>
                          <a:cs typeface="Arial" panose="020B0604020202020204" pitchFamily="34" charset="0"/>
                        </a:rPr>
                        <a:t>after</a:t>
                      </a:r>
                    </a:p>
                  </a:txBody>
                  <a:tcPr/>
                </a:tc>
                <a:tc>
                  <a:txBody>
                    <a:bodyPr/>
                    <a:lstStyle/>
                    <a:p>
                      <a:pPr marL="0" indent="0">
                        <a:buFont typeface="Wingdings" pitchFamily="2" charset="2"/>
                        <a:buNone/>
                      </a:pPr>
                      <a:r>
                        <a:rPr lang="en-GB" sz="1200" dirty="0" smtClean="0">
                          <a:latin typeface="Arial" panose="020B0604020202020204" pitchFamily="34" charset="0"/>
                          <a:cs typeface="Arial" panose="020B0604020202020204" pitchFamily="34" charset="0"/>
                        </a:rPr>
                        <a:t>Significant reduction in class I (clean) SSI.</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Dedicated housekeeper.</a:t>
                      </a:r>
                      <a:endParaRPr lang="en-GB" sz="1200" dirty="0">
                        <a:latin typeface="Arial" panose="020B0604020202020204" pitchFamily="34" charset="0"/>
                        <a:cs typeface="Arial" panose="020B0604020202020204" pitchFamily="34" charset="0"/>
                      </a:endParaRPr>
                    </a:p>
                  </a:txBody>
                  <a:tcPr/>
                </a:tc>
              </a:tr>
              <a:tr h="370840">
                <a:tc>
                  <a:txBody>
                    <a:bodyPr/>
                    <a:lstStyle/>
                    <a:p>
                      <a:r>
                        <a:rPr lang="en-GB" sz="1200" dirty="0" err="1" smtClean="0">
                          <a:latin typeface="Arial" panose="020B0604020202020204" pitchFamily="34" charset="0"/>
                          <a:cs typeface="Arial" panose="020B0604020202020204" pitchFamily="34" charset="0"/>
                        </a:rPr>
                        <a:t>Fornwalt</a:t>
                      </a:r>
                      <a:r>
                        <a:rPr lang="en-GB" sz="1200" dirty="0" smtClean="0">
                          <a:latin typeface="Arial" panose="020B0604020202020204" pitchFamily="34" charset="0"/>
                          <a:cs typeface="Arial" panose="020B0604020202020204" pitchFamily="34" charset="0"/>
                        </a:rPr>
                        <a:t> 2016</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PX-UV</a:t>
                      </a:r>
                    </a:p>
                    <a:p>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2 </a:t>
                      </a:r>
                      <a:r>
                        <a:rPr lang="en-GB" sz="1200" dirty="0" err="1" smtClean="0">
                          <a:latin typeface="Arial" panose="020B0604020202020204" pitchFamily="34" charset="0"/>
                          <a:cs typeface="Arial" panose="020B0604020202020204" pitchFamily="34" charset="0"/>
                        </a:rPr>
                        <a:t>yr</a:t>
                      </a:r>
                      <a:r>
                        <a:rPr lang="en-GB" sz="1200" baseline="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200" dirty="0" smtClean="0">
                          <a:latin typeface="Arial" panose="020B0604020202020204" pitchFamily="34" charset="0"/>
                          <a:cs typeface="Arial" panose="020B0604020202020204" pitchFamily="34" charset="0"/>
                        </a:rPr>
                        <a:t>Significant</a:t>
                      </a:r>
                      <a:r>
                        <a:rPr lang="en-GB" sz="1200" baseline="0" dirty="0" smtClean="0">
                          <a:latin typeface="Arial" panose="020B0604020202020204" pitchFamily="34" charset="0"/>
                          <a:cs typeface="Arial" panose="020B0604020202020204" pitchFamily="34" charset="0"/>
                        </a:rPr>
                        <a:t> reduction in hip and knee SSIs.</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QIP programme</a:t>
                      </a:r>
                      <a:r>
                        <a:rPr lang="en-GB" sz="1200" baseline="0" dirty="0" smtClean="0">
                          <a:latin typeface="Arial" panose="020B0604020202020204" pitchFamily="34" charset="0"/>
                          <a:cs typeface="Arial" panose="020B0604020202020204" pitchFamily="34" charset="0"/>
                        </a:rPr>
                        <a:t> including PX-UV.</a:t>
                      </a:r>
                      <a:endParaRPr lang="en-GB" sz="1200" dirty="0">
                        <a:latin typeface="Arial" panose="020B0604020202020204" pitchFamily="34" charset="0"/>
                        <a:cs typeface="Arial" panose="020B0604020202020204" pitchFamily="34" charset="0"/>
                      </a:endParaRPr>
                    </a:p>
                  </a:txBody>
                  <a:tcPr/>
                </a:tc>
              </a:tr>
              <a:tr h="370840">
                <a:tc>
                  <a:txBody>
                    <a:bodyPr/>
                    <a:lstStyle/>
                    <a:p>
                      <a:r>
                        <a:rPr lang="en-GB" sz="1200" dirty="0" smtClean="0">
                          <a:latin typeface="Arial" panose="020B0604020202020204" pitchFamily="34" charset="0"/>
                          <a:cs typeface="Arial" panose="020B0604020202020204" pitchFamily="34" charset="0"/>
                        </a:rPr>
                        <a:t>Napolitano 2015</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UVC</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3 </a:t>
                      </a:r>
                      <a:r>
                        <a:rPr lang="en-GB" sz="1200" dirty="0" err="1" smtClean="0">
                          <a:latin typeface="Arial" panose="020B0604020202020204" pitchFamily="34" charset="0"/>
                          <a:cs typeface="Arial" panose="020B0604020202020204" pitchFamily="34" charset="0"/>
                        </a:rPr>
                        <a:t>yr</a:t>
                      </a:r>
                      <a:r>
                        <a:rPr lang="en-GB" sz="1200" baseline="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200" dirty="0" smtClean="0">
                          <a:latin typeface="Arial" panose="020B0604020202020204" pitchFamily="34" charset="0"/>
                          <a:cs typeface="Arial" panose="020B0604020202020204" pitchFamily="34" charset="0"/>
                        </a:rPr>
                        <a:t>Significant reduction in the incidence of HAI.</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No data on IPC </a:t>
                      </a:r>
                      <a:r>
                        <a:rPr lang="en-GB" sz="1200" baseline="0" dirty="0" smtClean="0">
                          <a:latin typeface="Arial" panose="020B0604020202020204" pitchFamily="34" charset="0"/>
                          <a:cs typeface="Arial" panose="020B0604020202020204" pitchFamily="34" charset="0"/>
                        </a:rPr>
                        <a:t>compliance / </a:t>
                      </a:r>
                      <a:r>
                        <a:rPr lang="en-GB" sz="1200" baseline="0" dirty="0" err="1" smtClean="0">
                          <a:latin typeface="Arial" panose="020B0604020202020204" pitchFamily="34" charset="0"/>
                          <a:cs typeface="Arial" panose="020B0604020202020204" pitchFamily="34" charset="0"/>
                        </a:rPr>
                        <a:t>abx</a:t>
                      </a:r>
                      <a:r>
                        <a:rPr lang="en-GB" sz="1200" baseline="0" dirty="0" smtClean="0">
                          <a:latin typeface="Arial" panose="020B0604020202020204" pitchFamily="34" charset="0"/>
                          <a:cs typeface="Arial" panose="020B0604020202020204" pitchFamily="34" charset="0"/>
                        </a:rPr>
                        <a:t> use. </a:t>
                      </a:r>
                      <a:endParaRPr lang="en-GB" sz="1200" dirty="0" smtClean="0">
                        <a:latin typeface="Arial" panose="020B0604020202020204" pitchFamily="34" charset="0"/>
                        <a:cs typeface="Arial" panose="020B0604020202020204" pitchFamily="34" charset="0"/>
                      </a:endParaRPr>
                    </a:p>
                  </a:txBody>
                  <a:tcPr/>
                </a:tc>
              </a:tr>
              <a:tr h="370840">
                <a:tc>
                  <a:txBody>
                    <a:bodyPr/>
                    <a:lstStyle/>
                    <a:p>
                      <a:r>
                        <a:rPr lang="en-GB" sz="1200" dirty="0" smtClean="0">
                          <a:latin typeface="Arial" panose="020B0604020202020204" pitchFamily="34" charset="0"/>
                          <a:cs typeface="Arial" panose="020B0604020202020204" pitchFamily="34" charset="0"/>
                        </a:rPr>
                        <a:t>Mille</a:t>
                      </a:r>
                      <a:r>
                        <a:rPr lang="en-GB" sz="1200" baseline="0" dirty="0" smtClean="0">
                          <a:latin typeface="Arial" panose="020B0604020202020204" pitchFamily="34" charset="0"/>
                          <a:cs typeface="Arial" panose="020B0604020202020204" pitchFamily="34" charset="0"/>
                        </a:rPr>
                        <a:t>r 2015</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PX-UV</a:t>
                      </a:r>
                    </a:p>
                    <a:p>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3 </a:t>
                      </a:r>
                      <a:r>
                        <a:rPr lang="en-GB" sz="1200" dirty="0" err="1" smtClean="0">
                          <a:latin typeface="Arial" panose="020B0604020202020204" pitchFamily="34" charset="0"/>
                          <a:cs typeface="Arial" panose="020B0604020202020204" pitchFamily="34" charset="0"/>
                        </a:rPr>
                        <a:t>yr</a:t>
                      </a:r>
                      <a:r>
                        <a:rPr lang="en-GB" sz="120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200" dirty="0" smtClean="0">
                          <a:latin typeface="Arial" panose="020B0604020202020204" pitchFamily="34" charset="0"/>
                          <a:cs typeface="Arial" panose="020B0604020202020204" pitchFamily="34" charset="0"/>
                        </a:rPr>
                        <a:t>Significant reduction in </a:t>
                      </a:r>
                      <a:r>
                        <a:rPr lang="en-GB" sz="1200" i="1" dirty="0" smtClean="0">
                          <a:latin typeface="Arial" panose="020B0604020202020204" pitchFamily="34" charset="0"/>
                          <a:cs typeface="Arial" panose="020B0604020202020204" pitchFamily="34" charset="0"/>
                        </a:rPr>
                        <a:t>C. </a:t>
                      </a:r>
                      <a:r>
                        <a:rPr lang="en-GB" sz="1200" i="1" dirty="0" err="1" smtClean="0">
                          <a:latin typeface="Arial" panose="020B0604020202020204" pitchFamily="34" charset="0"/>
                          <a:cs typeface="Arial" panose="020B0604020202020204" pitchFamily="34" charset="0"/>
                        </a:rPr>
                        <a:t>difficile</a:t>
                      </a:r>
                      <a:r>
                        <a:rPr lang="en-GB" sz="1200" i="0" dirty="0" smtClean="0">
                          <a:latin typeface="Arial" panose="020B06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a:txBody>
                  <a:tcPr/>
                </a:tc>
                <a:tc>
                  <a:txBody>
                    <a:bodyPr/>
                    <a:lstStyle/>
                    <a:p>
                      <a:r>
                        <a:rPr lang="en-GB" sz="1200" baseline="0" dirty="0" smtClean="0">
                          <a:latin typeface="Arial" panose="020B0604020202020204" pitchFamily="34" charset="0"/>
                          <a:cs typeface="Arial" panose="020B0604020202020204" pitchFamily="34" charset="0"/>
                        </a:rPr>
                        <a:t>Outbreak? Patient management changes. </a:t>
                      </a:r>
                      <a:endParaRPr lang="en-GB" sz="1200" dirty="0">
                        <a:latin typeface="Arial" panose="020B0604020202020204" pitchFamily="34" charset="0"/>
                        <a:cs typeface="Arial" panose="020B0604020202020204" pitchFamily="34" charset="0"/>
                      </a:endParaRPr>
                    </a:p>
                  </a:txBody>
                  <a:tcPr/>
                </a:tc>
              </a:tr>
              <a:tr h="370840">
                <a:tc>
                  <a:txBody>
                    <a:bodyPr/>
                    <a:lstStyle/>
                    <a:p>
                      <a:r>
                        <a:rPr lang="en-GB" sz="1200" dirty="0" smtClean="0">
                          <a:latin typeface="Arial" panose="020B0604020202020204" pitchFamily="34" charset="0"/>
                          <a:cs typeface="Arial" panose="020B0604020202020204" pitchFamily="34" charset="0"/>
                        </a:rPr>
                        <a:t>Haas</a:t>
                      </a:r>
                      <a:r>
                        <a:rPr lang="en-GB" sz="1200" baseline="0" dirty="0" smtClean="0">
                          <a:latin typeface="Arial" panose="020B0604020202020204" pitchFamily="34" charset="0"/>
                          <a:cs typeface="Arial" panose="020B0604020202020204" pitchFamily="34" charset="0"/>
                        </a:rPr>
                        <a:t> 2014</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PX-UV</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4 </a:t>
                      </a:r>
                      <a:r>
                        <a:rPr lang="en-GB" sz="1200" dirty="0" err="1" smtClean="0">
                          <a:latin typeface="Arial" panose="020B0604020202020204" pitchFamily="34" charset="0"/>
                          <a:cs typeface="Arial" panose="020B0604020202020204" pitchFamily="34" charset="0"/>
                        </a:rPr>
                        <a:t>yr</a:t>
                      </a:r>
                      <a:r>
                        <a:rPr lang="en-GB" sz="1200" baseline="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200" dirty="0" smtClean="0">
                          <a:latin typeface="Arial" panose="020B0604020202020204" pitchFamily="34" charset="0"/>
                          <a:cs typeface="Arial" panose="020B0604020202020204" pitchFamily="34" charset="0"/>
                        </a:rPr>
                        <a:t>Significant reduction in HAI.</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‘Many simultaneous </a:t>
                      </a:r>
                      <a:r>
                        <a:rPr lang="en-GB" sz="1200" baseline="0" dirty="0" smtClean="0">
                          <a:latin typeface="Arial" panose="020B0604020202020204" pitchFamily="34" charset="0"/>
                          <a:cs typeface="Arial" panose="020B0604020202020204" pitchFamily="34" charset="0"/>
                        </a:rPr>
                        <a:t>interventions</a:t>
                      </a:r>
                      <a:r>
                        <a:rPr lang="en-GB" sz="1200" dirty="0" smtClean="0">
                          <a:latin typeface="Arial" panose="020B06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a:txBody>
                  <a:tcPr/>
                </a:tc>
              </a:tr>
              <a:tr h="370840">
                <a:tc>
                  <a:txBody>
                    <a:bodyPr/>
                    <a:lstStyle/>
                    <a:p>
                      <a:r>
                        <a:rPr lang="en-GB" sz="1200" dirty="0" smtClean="0">
                          <a:latin typeface="Arial" panose="020B0604020202020204" pitchFamily="34" charset="0"/>
                          <a:cs typeface="Arial" panose="020B0604020202020204" pitchFamily="34" charset="0"/>
                        </a:rPr>
                        <a:t>Levin</a:t>
                      </a:r>
                      <a:r>
                        <a:rPr lang="en-GB" sz="1200" baseline="0" dirty="0" smtClean="0">
                          <a:latin typeface="Arial" panose="020B0604020202020204" pitchFamily="34" charset="0"/>
                          <a:cs typeface="Arial" panose="020B0604020202020204" pitchFamily="34" charset="0"/>
                        </a:rPr>
                        <a:t> 2013</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PX-UV</a:t>
                      </a:r>
                    </a:p>
                    <a:p>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2 </a:t>
                      </a:r>
                      <a:r>
                        <a:rPr lang="en-GB" sz="1200" dirty="0" err="1" smtClean="0">
                          <a:latin typeface="Arial" panose="020B0604020202020204" pitchFamily="34" charset="0"/>
                          <a:cs typeface="Arial" panose="020B0604020202020204" pitchFamily="34" charset="0"/>
                        </a:rPr>
                        <a:t>yr</a:t>
                      </a:r>
                      <a:r>
                        <a:rPr lang="en-GB" sz="120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Significant reduction in </a:t>
                      </a:r>
                      <a:r>
                        <a:rPr lang="en-GB" sz="1200" i="1" dirty="0" smtClean="0">
                          <a:latin typeface="Arial" panose="020B0604020202020204" pitchFamily="34" charset="0"/>
                          <a:cs typeface="Arial" panose="020B0604020202020204" pitchFamily="34" charset="0"/>
                        </a:rPr>
                        <a:t>C. </a:t>
                      </a:r>
                      <a:r>
                        <a:rPr lang="en-GB" sz="1200" i="1" dirty="0" err="1" smtClean="0">
                          <a:latin typeface="Arial" panose="020B0604020202020204" pitchFamily="34" charset="0"/>
                          <a:cs typeface="Arial" panose="020B0604020202020204" pitchFamily="34" charset="0"/>
                        </a:rPr>
                        <a:t>difficile</a:t>
                      </a:r>
                      <a:r>
                        <a:rPr lang="en-GB" sz="1200" i="1" dirty="0" smtClean="0">
                          <a:latin typeface="Arial" panose="020B06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a:txBody>
                  <a:tcPr/>
                </a:tc>
                <a:tc>
                  <a:txBody>
                    <a:bodyPr/>
                    <a:lstStyle/>
                    <a:p>
                      <a:r>
                        <a:rPr lang="en-GB" sz="1200" dirty="0" err="1" smtClean="0">
                          <a:latin typeface="Arial" panose="020B0604020202020204" pitchFamily="34" charset="0"/>
                          <a:cs typeface="Arial" panose="020B0604020202020204" pitchFamily="34" charset="0"/>
                        </a:rPr>
                        <a:t>Abx</a:t>
                      </a:r>
                      <a:r>
                        <a:rPr lang="en-GB" sz="1200" dirty="0" smtClean="0">
                          <a:latin typeface="Arial" panose="020B0604020202020204" pitchFamily="34" charset="0"/>
                          <a:cs typeface="Arial" panose="020B0604020202020204" pitchFamily="34" charset="0"/>
                        </a:rPr>
                        <a:t> changes.</a:t>
                      </a:r>
                      <a:endParaRPr lang="en-GB" sz="1200" dirty="0">
                        <a:latin typeface="Arial" panose="020B0604020202020204" pitchFamily="34" charset="0"/>
                        <a:cs typeface="Arial" panose="020B0604020202020204" pitchFamily="34" charset="0"/>
                      </a:endParaRPr>
                    </a:p>
                  </a:txBody>
                  <a:tcPr/>
                </a:tc>
              </a:tr>
              <a:tr h="370840">
                <a:tc>
                  <a:txBody>
                    <a:bodyPr/>
                    <a:lstStyle/>
                    <a:p>
                      <a:r>
                        <a:rPr lang="en-GB" sz="1200" dirty="0" smtClean="0">
                          <a:latin typeface="Arial" panose="020B0604020202020204" pitchFamily="34" charset="0"/>
                          <a:cs typeface="Arial" panose="020B0604020202020204" pitchFamily="34" charset="0"/>
                        </a:rPr>
                        <a:t>Simmons</a:t>
                      </a:r>
                      <a:r>
                        <a:rPr lang="en-GB" sz="1200" baseline="0" dirty="0" smtClean="0">
                          <a:latin typeface="Arial" panose="020B0604020202020204" pitchFamily="34" charset="0"/>
                          <a:cs typeface="Arial" panose="020B0604020202020204" pitchFamily="34" charset="0"/>
                        </a:rPr>
                        <a:t> 2013</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PX-UV</a:t>
                      </a:r>
                    </a:p>
                    <a:p>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3 </a:t>
                      </a:r>
                      <a:r>
                        <a:rPr lang="en-GB" sz="1200" dirty="0" err="1" smtClean="0">
                          <a:latin typeface="Arial" panose="020B0604020202020204" pitchFamily="34" charset="0"/>
                          <a:cs typeface="Arial" panose="020B0604020202020204" pitchFamily="34" charset="0"/>
                        </a:rPr>
                        <a:t>yr</a:t>
                      </a:r>
                      <a:r>
                        <a:rPr lang="en-GB" sz="1200" baseline="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Significant reduction in MRSA.</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Bundled</a:t>
                      </a:r>
                      <a:r>
                        <a:rPr lang="en-GB" sz="1200" baseline="0" dirty="0" smtClean="0">
                          <a:latin typeface="Arial" panose="020B0604020202020204" pitchFamily="34" charset="0"/>
                          <a:cs typeface="Arial" panose="020B0604020202020204" pitchFamily="34" charset="0"/>
                        </a:rPr>
                        <a:t> intervention. </a:t>
                      </a:r>
                      <a:endParaRPr lang="en-GB" sz="1200"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1425587319"/>
      </p:ext>
    </p:extLst>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p:cNvSpPr>
            <a:spLocks/>
          </p:cNvSpPr>
          <p:nvPr/>
        </p:nvSpPr>
        <p:spPr bwMode="auto">
          <a:xfrm>
            <a:off x="360363" y="360363"/>
            <a:ext cx="8423275" cy="925512"/>
          </a:xfrm>
          <a:prstGeom prst="rect">
            <a:avLst/>
          </a:prstGeom>
          <a:noFill/>
          <a:ln w="9525">
            <a:noFill/>
            <a:miter lim="800000"/>
            <a:headEnd/>
            <a:tailEnd/>
          </a:ln>
        </p:spPr>
        <p:txBody>
          <a:bodyPr lIns="0" tIns="0" rIns="0" bIns="0"/>
          <a:lstStyle/>
          <a:p>
            <a:pPr algn="ctr">
              <a:tabLst>
                <a:tab pos="4037013" algn="l"/>
              </a:tabLst>
            </a:pPr>
            <a:r>
              <a:rPr lang="en-GB" sz="3200" dirty="0" smtClean="0">
                <a:latin typeface="Arial" panose="020B0604020202020204" pitchFamily="34" charset="0"/>
                <a:cs typeface="Arial" panose="020B0604020202020204" pitchFamily="34" charset="0"/>
              </a:rPr>
              <a:t>UV: clinical impact</a:t>
            </a:r>
            <a:endParaRPr lang="en-US" sz="3200" dirty="0">
              <a:latin typeface="Arial" panose="020B060402020202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056401508"/>
              </p:ext>
            </p:extLst>
          </p:nvPr>
        </p:nvGraphicFramePr>
        <p:xfrm>
          <a:off x="305501" y="980728"/>
          <a:ext cx="8730995" cy="5486400"/>
        </p:xfrm>
        <a:graphic>
          <a:graphicData uri="http://schemas.openxmlformats.org/drawingml/2006/table">
            <a:tbl>
              <a:tblPr firstRow="1" bandRow="1">
                <a:tableStyleId>{5C22544A-7EE6-4342-B048-85BDC9FD1C3A}</a:tableStyleId>
              </a:tblPr>
              <a:tblGrid>
                <a:gridCol w="1143318"/>
                <a:gridCol w="908080"/>
                <a:gridCol w="1134981"/>
                <a:gridCol w="3384376"/>
                <a:gridCol w="2160240"/>
              </a:tblGrid>
              <a:tr h="370840">
                <a:tc>
                  <a:txBody>
                    <a:bodyPr/>
                    <a:lstStyle/>
                    <a:p>
                      <a:r>
                        <a:rPr lang="en-GB" sz="1200" dirty="0" smtClean="0">
                          <a:latin typeface="Arial" panose="020B0604020202020204" pitchFamily="34" charset="0"/>
                          <a:cs typeface="Arial" panose="020B0604020202020204" pitchFamily="34" charset="0"/>
                        </a:rPr>
                        <a:t>Study</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ARD system</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Design</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Outcome</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Confounders</a:t>
                      </a:r>
                      <a:endParaRPr lang="en-GB" sz="1200" dirty="0">
                        <a:latin typeface="Arial" panose="020B0604020202020204" pitchFamily="34" charset="0"/>
                        <a:cs typeface="Arial" panose="020B0604020202020204" pitchFamily="34" charset="0"/>
                      </a:endParaRPr>
                    </a:p>
                  </a:txBody>
                  <a:tcPr/>
                </a:tc>
              </a:tr>
              <a:tr h="370840">
                <a:tc>
                  <a:txBody>
                    <a:bodyPr/>
                    <a:lstStyle/>
                    <a:p>
                      <a:r>
                        <a:rPr lang="en-GB" sz="1200" dirty="0" smtClean="0">
                          <a:solidFill>
                            <a:schemeClr val="bg1"/>
                          </a:solidFill>
                          <a:latin typeface="Arial" panose="020B0604020202020204" pitchFamily="34" charset="0"/>
                          <a:cs typeface="Arial" panose="020B0604020202020204" pitchFamily="34" charset="0"/>
                        </a:rPr>
                        <a:t>Pavia 2018</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UVC</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2 </a:t>
                      </a:r>
                      <a:r>
                        <a:rPr lang="en-GB" sz="1200" dirty="0" err="1" smtClean="0">
                          <a:solidFill>
                            <a:schemeClr val="bg1"/>
                          </a:solidFill>
                          <a:latin typeface="Arial" panose="020B0604020202020204" pitchFamily="34" charset="0"/>
                          <a:cs typeface="Arial" panose="020B0604020202020204" pitchFamily="34" charset="0"/>
                        </a:rPr>
                        <a:t>yr</a:t>
                      </a:r>
                      <a:r>
                        <a:rPr lang="en-GB" sz="1200" baseline="0" dirty="0" smtClean="0">
                          <a:solidFill>
                            <a:schemeClr val="bg1"/>
                          </a:solidFill>
                          <a:latin typeface="Arial" panose="020B0604020202020204" pitchFamily="34" charset="0"/>
                          <a:cs typeface="Arial" panose="020B0604020202020204" pitchFamily="34" charset="0"/>
                        </a:rPr>
                        <a:t> before-after</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pPr marL="0" indent="0">
                        <a:buFont typeface="Wingdings" pitchFamily="2" charset="2"/>
                        <a:buNone/>
                      </a:pPr>
                      <a:r>
                        <a:rPr lang="en-GB" sz="1200" dirty="0" smtClean="0">
                          <a:solidFill>
                            <a:schemeClr val="bg1"/>
                          </a:solidFill>
                          <a:latin typeface="Arial" panose="020B0604020202020204" pitchFamily="34" charset="0"/>
                          <a:cs typeface="Arial" panose="020B0604020202020204" pitchFamily="34" charset="0"/>
                        </a:rPr>
                        <a:t>Significant</a:t>
                      </a:r>
                      <a:r>
                        <a:rPr lang="en-GB" sz="1200" baseline="0" dirty="0" smtClean="0">
                          <a:solidFill>
                            <a:schemeClr val="bg1"/>
                          </a:solidFill>
                          <a:latin typeface="Arial" panose="020B0604020202020204" pitchFamily="34" charset="0"/>
                          <a:cs typeface="Arial" panose="020B0604020202020204" pitchFamily="34" charset="0"/>
                        </a:rPr>
                        <a:t> reduction in viral infection in a paediatric long term care unit</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No other concurrent</a:t>
                      </a:r>
                      <a:r>
                        <a:rPr lang="en-GB" sz="1200" baseline="0" dirty="0" smtClean="0">
                          <a:solidFill>
                            <a:schemeClr val="bg1"/>
                          </a:solidFill>
                          <a:latin typeface="Arial" panose="020B0604020202020204" pitchFamily="34" charset="0"/>
                          <a:cs typeface="Arial" panose="020B0604020202020204" pitchFamily="34" charset="0"/>
                        </a:rPr>
                        <a:t> interventions</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r>
              <a:tr h="370840">
                <a:tc>
                  <a:txBody>
                    <a:bodyPr/>
                    <a:lstStyle/>
                    <a:p>
                      <a:r>
                        <a:rPr lang="en-GB" sz="1200" dirty="0" smtClean="0">
                          <a:solidFill>
                            <a:schemeClr val="bg1"/>
                          </a:solidFill>
                          <a:latin typeface="Arial" panose="020B0604020202020204" pitchFamily="34" charset="0"/>
                          <a:cs typeface="Arial" panose="020B0604020202020204" pitchFamily="34" charset="0"/>
                        </a:rPr>
                        <a:t>Anderson</a:t>
                      </a:r>
                      <a:r>
                        <a:rPr lang="en-GB" sz="1200" baseline="0" dirty="0" smtClean="0">
                          <a:solidFill>
                            <a:schemeClr val="bg1"/>
                          </a:solidFill>
                          <a:latin typeface="Arial" panose="020B0604020202020204" pitchFamily="34" charset="0"/>
                          <a:cs typeface="Arial" panose="020B0604020202020204" pitchFamily="34" charset="0"/>
                        </a:rPr>
                        <a:t> 2016</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UVC</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Cluster</a:t>
                      </a:r>
                      <a:r>
                        <a:rPr lang="en-GB" sz="1200" baseline="0" dirty="0" smtClean="0">
                          <a:solidFill>
                            <a:schemeClr val="bg1"/>
                          </a:solidFill>
                          <a:latin typeface="Arial" panose="020B0604020202020204" pitchFamily="34" charset="0"/>
                          <a:cs typeface="Arial" panose="020B0604020202020204" pitchFamily="34" charset="0"/>
                        </a:rPr>
                        <a:t> RCT</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pPr marL="0" indent="0">
                        <a:buFont typeface="Wingdings" pitchFamily="2" charset="2"/>
                        <a:buNone/>
                      </a:pPr>
                      <a:r>
                        <a:rPr lang="en-GB" sz="1200" dirty="0" smtClean="0">
                          <a:solidFill>
                            <a:schemeClr val="bg1"/>
                          </a:solidFill>
                          <a:latin typeface="Arial" panose="020B0604020202020204" pitchFamily="34" charset="0"/>
                          <a:cs typeface="Arial" panose="020B0604020202020204" pitchFamily="34" charset="0"/>
                        </a:rPr>
                        <a:t>Significant</a:t>
                      </a:r>
                      <a:r>
                        <a:rPr lang="en-GB" sz="1200" baseline="0" dirty="0" smtClean="0">
                          <a:solidFill>
                            <a:schemeClr val="bg1"/>
                          </a:solidFill>
                          <a:latin typeface="Arial" panose="020B0604020202020204" pitchFamily="34" charset="0"/>
                          <a:cs typeface="Arial" panose="020B0604020202020204" pitchFamily="34" charset="0"/>
                        </a:rPr>
                        <a:t> MDRO acquisition reduction on an</a:t>
                      </a:r>
                      <a:r>
                        <a:rPr lang="en-GB" sz="1200" dirty="0" smtClean="0">
                          <a:solidFill>
                            <a:schemeClr val="bg1"/>
                          </a:solidFill>
                          <a:latin typeface="Arial" panose="020B0604020202020204" pitchFamily="34" charset="0"/>
                          <a:cs typeface="Arial" panose="020B0604020202020204" pitchFamily="34" charset="0"/>
                        </a:rPr>
                        <a:t> individual</a:t>
                      </a:r>
                      <a:r>
                        <a:rPr lang="en-GB" sz="1200" baseline="0" dirty="0" smtClean="0">
                          <a:solidFill>
                            <a:schemeClr val="bg1"/>
                          </a:solidFill>
                          <a:latin typeface="Arial" panose="020B0604020202020204" pitchFamily="34" charset="0"/>
                          <a:cs typeface="Arial" panose="020B0604020202020204" pitchFamily="34" charset="0"/>
                        </a:rPr>
                        <a:t> and hospital level </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Monitored</a:t>
                      </a:r>
                      <a:r>
                        <a:rPr lang="en-GB" sz="1200" baseline="0" dirty="0" smtClean="0">
                          <a:solidFill>
                            <a:schemeClr val="bg1"/>
                          </a:solidFill>
                          <a:latin typeface="Arial" panose="020B0604020202020204" pitchFamily="34" charset="0"/>
                          <a:cs typeface="Arial" panose="020B0604020202020204" pitchFamily="34" charset="0"/>
                        </a:rPr>
                        <a:t> potential confounders</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r>
              <a:tr h="370840">
                <a:tc>
                  <a:txBody>
                    <a:bodyPr/>
                    <a:lstStyle/>
                    <a:p>
                      <a:r>
                        <a:rPr lang="en-GB" sz="1200" dirty="0" err="1" smtClean="0">
                          <a:solidFill>
                            <a:schemeClr val="bg1"/>
                          </a:solidFill>
                          <a:latin typeface="Arial" panose="020B0604020202020204" pitchFamily="34" charset="0"/>
                          <a:cs typeface="Arial" panose="020B0604020202020204" pitchFamily="34" charset="0"/>
                        </a:rPr>
                        <a:t>Pegues</a:t>
                      </a:r>
                      <a:r>
                        <a:rPr lang="en-GB" sz="1200" dirty="0" smtClean="0">
                          <a:solidFill>
                            <a:schemeClr val="bg1"/>
                          </a:solidFill>
                          <a:latin typeface="Arial" panose="020B0604020202020204" pitchFamily="34" charset="0"/>
                          <a:cs typeface="Arial" panose="020B0604020202020204" pitchFamily="34" charset="0"/>
                        </a:rPr>
                        <a:t> 2016</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UVC</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2 </a:t>
                      </a:r>
                      <a:r>
                        <a:rPr lang="en-GB" sz="1200" dirty="0" err="1" smtClean="0">
                          <a:solidFill>
                            <a:schemeClr val="bg1"/>
                          </a:solidFill>
                          <a:latin typeface="Arial" panose="020B0604020202020204" pitchFamily="34" charset="0"/>
                          <a:cs typeface="Arial" panose="020B0604020202020204" pitchFamily="34" charset="0"/>
                        </a:rPr>
                        <a:t>yr</a:t>
                      </a:r>
                      <a:r>
                        <a:rPr lang="en-GB" sz="1200" dirty="0" smtClean="0">
                          <a:solidFill>
                            <a:schemeClr val="bg1"/>
                          </a:solidFill>
                          <a:latin typeface="Arial" panose="020B0604020202020204" pitchFamily="34" charset="0"/>
                          <a:cs typeface="Arial" panose="020B0604020202020204" pitchFamily="34" charset="0"/>
                        </a:rPr>
                        <a:t> before -after</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pPr marL="0" indent="0">
                        <a:buFont typeface="Wingdings" pitchFamily="2" charset="2"/>
                        <a:buNone/>
                      </a:pPr>
                      <a:r>
                        <a:rPr lang="en-GB" sz="1200" i="0" dirty="0" smtClean="0">
                          <a:solidFill>
                            <a:schemeClr val="bg1"/>
                          </a:solidFill>
                          <a:latin typeface="Arial" panose="020B0604020202020204" pitchFamily="34" charset="0"/>
                          <a:cs typeface="Arial" panose="020B0604020202020204" pitchFamily="34" charset="0"/>
                        </a:rPr>
                        <a:t>Significant</a:t>
                      </a:r>
                      <a:r>
                        <a:rPr lang="en-GB" sz="1200" i="0" baseline="0" dirty="0" smtClean="0">
                          <a:solidFill>
                            <a:schemeClr val="bg1"/>
                          </a:solidFill>
                          <a:latin typeface="Arial" panose="020B0604020202020204" pitchFamily="34" charset="0"/>
                          <a:cs typeface="Arial" panose="020B0604020202020204" pitchFamily="34" charset="0"/>
                        </a:rPr>
                        <a:t> reduction in </a:t>
                      </a:r>
                      <a:r>
                        <a:rPr lang="en-GB" sz="1200" i="1" baseline="0" dirty="0" smtClean="0">
                          <a:solidFill>
                            <a:schemeClr val="bg1"/>
                          </a:solidFill>
                          <a:latin typeface="Arial" panose="020B0604020202020204" pitchFamily="34" charset="0"/>
                          <a:cs typeface="Arial" panose="020B0604020202020204" pitchFamily="34" charset="0"/>
                        </a:rPr>
                        <a:t>C. </a:t>
                      </a:r>
                      <a:r>
                        <a:rPr lang="en-GB" sz="1200" i="1" baseline="0" dirty="0" err="1" smtClean="0">
                          <a:solidFill>
                            <a:schemeClr val="bg1"/>
                          </a:solidFill>
                          <a:latin typeface="Arial" panose="020B0604020202020204" pitchFamily="34" charset="0"/>
                          <a:cs typeface="Arial" panose="020B0604020202020204" pitchFamily="34" charset="0"/>
                        </a:rPr>
                        <a:t>difficile</a:t>
                      </a:r>
                      <a:r>
                        <a:rPr lang="en-GB" sz="1200" i="1" baseline="0" dirty="0" smtClean="0">
                          <a:solidFill>
                            <a:schemeClr val="bg1"/>
                          </a:solidFill>
                          <a:latin typeface="Arial" panose="020B0604020202020204" pitchFamily="34" charset="0"/>
                          <a:cs typeface="Arial" panose="020B0604020202020204" pitchFamily="34" charset="0"/>
                        </a:rPr>
                        <a:t> </a:t>
                      </a:r>
                      <a:r>
                        <a:rPr lang="en-GB" sz="1200" i="0" baseline="0" dirty="0" smtClean="0">
                          <a:solidFill>
                            <a:schemeClr val="bg1"/>
                          </a:solidFill>
                          <a:latin typeface="Arial" panose="020B0604020202020204" pitchFamily="34" charset="0"/>
                          <a:cs typeface="Arial" panose="020B0604020202020204" pitchFamily="34" charset="0"/>
                        </a:rPr>
                        <a:t>compared with control wards</a:t>
                      </a:r>
                      <a:endParaRPr lang="en-GB" sz="1200" i="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Monitored potential confounders</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r>
              <a:tr h="370840">
                <a:tc>
                  <a:txBody>
                    <a:bodyPr/>
                    <a:lstStyle/>
                    <a:p>
                      <a:r>
                        <a:rPr lang="en-GB" sz="1200" dirty="0" err="1" smtClean="0">
                          <a:solidFill>
                            <a:schemeClr val="bg1"/>
                          </a:solidFill>
                          <a:latin typeface="Arial" panose="020B0604020202020204" pitchFamily="34" charset="0"/>
                          <a:cs typeface="Arial" panose="020B0604020202020204" pitchFamily="34" charset="0"/>
                        </a:rPr>
                        <a:t>Vianna</a:t>
                      </a:r>
                      <a:r>
                        <a:rPr lang="en-GB" sz="1200" dirty="0" smtClean="0">
                          <a:solidFill>
                            <a:schemeClr val="bg1"/>
                          </a:solidFill>
                          <a:latin typeface="Arial" panose="020B0604020202020204" pitchFamily="34" charset="0"/>
                          <a:cs typeface="Arial" panose="020B0604020202020204" pitchFamily="34" charset="0"/>
                        </a:rPr>
                        <a:t> 2016</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chemeClr val="bg1"/>
                          </a:solidFill>
                          <a:latin typeface="Arial" panose="020B0604020202020204" pitchFamily="34" charset="0"/>
                          <a:cs typeface="Arial" panose="020B0604020202020204" pitchFamily="34" charset="0"/>
                        </a:rPr>
                        <a:t>PX-UV</a:t>
                      </a:r>
                    </a:p>
                    <a:p>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4 </a:t>
                      </a:r>
                      <a:r>
                        <a:rPr lang="en-GB" sz="1200" dirty="0" err="1" smtClean="0">
                          <a:solidFill>
                            <a:schemeClr val="bg1"/>
                          </a:solidFill>
                          <a:latin typeface="Arial" panose="020B0604020202020204" pitchFamily="34" charset="0"/>
                          <a:cs typeface="Arial" panose="020B0604020202020204" pitchFamily="34" charset="0"/>
                        </a:rPr>
                        <a:t>yr</a:t>
                      </a:r>
                      <a:r>
                        <a:rPr lang="en-GB" sz="1200" dirty="0" smtClean="0">
                          <a:solidFill>
                            <a:schemeClr val="bg1"/>
                          </a:solidFill>
                          <a:latin typeface="Arial" panose="020B0604020202020204" pitchFamily="34" charset="0"/>
                          <a:cs typeface="Arial" panose="020B0604020202020204" pitchFamily="34" charset="0"/>
                        </a:rPr>
                        <a:t> before -</a:t>
                      </a:r>
                      <a:r>
                        <a:rPr lang="en-GB" sz="1200" baseline="0" dirty="0" smtClean="0">
                          <a:solidFill>
                            <a:schemeClr val="bg1"/>
                          </a:solidFill>
                          <a:latin typeface="Arial" panose="020B0604020202020204" pitchFamily="34" charset="0"/>
                          <a:cs typeface="Arial" panose="020B0604020202020204" pitchFamily="34" charset="0"/>
                        </a:rPr>
                        <a:t> </a:t>
                      </a:r>
                      <a:r>
                        <a:rPr lang="en-GB" sz="1200" dirty="0" smtClean="0">
                          <a:solidFill>
                            <a:schemeClr val="bg1"/>
                          </a:solidFill>
                          <a:latin typeface="Arial" panose="020B0604020202020204" pitchFamily="34" charset="0"/>
                          <a:cs typeface="Arial" panose="020B0604020202020204" pitchFamily="34" charset="0"/>
                        </a:rPr>
                        <a:t>after</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pPr marL="0" indent="0">
                        <a:buFont typeface="Wingdings" pitchFamily="2" charset="2"/>
                        <a:buNone/>
                      </a:pPr>
                      <a:r>
                        <a:rPr lang="en-GB" sz="1200" i="0" dirty="0" smtClean="0">
                          <a:solidFill>
                            <a:schemeClr val="bg1"/>
                          </a:solidFill>
                          <a:latin typeface="Arial" panose="020B0604020202020204" pitchFamily="34" charset="0"/>
                          <a:cs typeface="Arial" panose="020B0604020202020204" pitchFamily="34" charset="0"/>
                        </a:rPr>
                        <a:t>Significant</a:t>
                      </a:r>
                      <a:r>
                        <a:rPr lang="en-GB" sz="1200" i="0" baseline="0" dirty="0" smtClean="0">
                          <a:solidFill>
                            <a:schemeClr val="bg1"/>
                          </a:solidFill>
                          <a:latin typeface="Arial" panose="020B0604020202020204" pitchFamily="34" charset="0"/>
                          <a:cs typeface="Arial" panose="020B0604020202020204" pitchFamily="34" charset="0"/>
                        </a:rPr>
                        <a:t> reductions of </a:t>
                      </a:r>
                      <a:r>
                        <a:rPr lang="en-GB" sz="1200" i="1" dirty="0" smtClean="0">
                          <a:solidFill>
                            <a:schemeClr val="bg1"/>
                          </a:solidFill>
                          <a:latin typeface="Arial" panose="020B0604020202020204" pitchFamily="34" charset="0"/>
                          <a:cs typeface="Arial" panose="020B0604020202020204" pitchFamily="34" charset="0"/>
                        </a:rPr>
                        <a:t>C. </a:t>
                      </a:r>
                      <a:r>
                        <a:rPr lang="en-GB" sz="1200" i="1" dirty="0" err="1" smtClean="0">
                          <a:solidFill>
                            <a:schemeClr val="bg1"/>
                          </a:solidFill>
                          <a:latin typeface="Arial" panose="020B0604020202020204" pitchFamily="34" charset="0"/>
                          <a:cs typeface="Arial" panose="020B0604020202020204" pitchFamily="34" charset="0"/>
                        </a:rPr>
                        <a:t>difficile</a:t>
                      </a:r>
                      <a:r>
                        <a:rPr lang="en-GB" sz="1200" i="1" baseline="0" dirty="0" smtClean="0">
                          <a:solidFill>
                            <a:schemeClr val="bg1"/>
                          </a:solidFill>
                          <a:latin typeface="Arial" panose="020B0604020202020204" pitchFamily="34" charset="0"/>
                          <a:cs typeface="Arial" panose="020B0604020202020204" pitchFamily="34" charset="0"/>
                        </a:rPr>
                        <a:t> </a:t>
                      </a:r>
                      <a:r>
                        <a:rPr lang="en-GB" sz="1200" i="0" baseline="0" dirty="0" smtClean="0">
                          <a:solidFill>
                            <a:schemeClr val="bg1"/>
                          </a:solidFill>
                          <a:latin typeface="Arial" panose="020B0604020202020204" pitchFamily="34" charset="0"/>
                          <a:cs typeface="Arial" panose="020B0604020202020204" pitchFamily="34" charset="0"/>
                        </a:rPr>
                        <a:t>(hospital-wide) and VRE (ICU)</a:t>
                      </a:r>
                      <a:endParaRPr lang="en-GB" sz="1200" i="1"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No data on IPC </a:t>
                      </a:r>
                      <a:r>
                        <a:rPr lang="en-GB" sz="1200" baseline="0" dirty="0" smtClean="0">
                          <a:solidFill>
                            <a:schemeClr val="bg1"/>
                          </a:solidFill>
                          <a:latin typeface="Arial" panose="020B0604020202020204" pitchFamily="34" charset="0"/>
                          <a:cs typeface="Arial" panose="020B0604020202020204" pitchFamily="34" charset="0"/>
                        </a:rPr>
                        <a:t>compliance / </a:t>
                      </a:r>
                      <a:r>
                        <a:rPr lang="en-GB" sz="1200" baseline="0" dirty="0" err="1" smtClean="0">
                          <a:solidFill>
                            <a:schemeClr val="bg1"/>
                          </a:solidFill>
                          <a:latin typeface="Arial" panose="020B0604020202020204" pitchFamily="34" charset="0"/>
                          <a:cs typeface="Arial" panose="020B0604020202020204" pitchFamily="34" charset="0"/>
                        </a:rPr>
                        <a:t>abx</a:t>
                      </a:r>
                      <a:r>
                        <a:rPr lang="en-GB" sz="1200" baseline="0" dirty="0" smtClean="0">
                          <a:solidFill>
                            <a:schemeClr val="bg1"/>
                          </a:solidFill>
                          <a:latin typeface="Arial" panose="020B0604020202020204" pitchFamily="34" charset="0"/>
                          <a:cs typeface="Arial" panose="020B0604020202020204" pitchFamily="34" charset="0"/>
                        </a:rPr>
                        <a:t> use. </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r>
              <a:tr h="370840">
                <a:tc>
                  <a:txBody>
                    <a:bodyPr/>
                    <a:lstStyle/>
                    <a:p>
                      <a:r>
                        <a:rPr lang="en-GB" sz="1200" dirty="0" err="1" smtClean="0">
                          <a:latin typeface="Arial" panose="020B0604020202020204" pitchFamily="34" charset="0"/>
                          <a:cs typeface="Arial" panose="020B0604020202020204" pitchFamily="34" charset="0"/>
                        </a:rPr>
                        <a:t>Catalanotti</a:t>
                      </a:r>
                      <a:r>
                        <a:rPr lang="en-GB" sz="1200" dirty="0" smtClean="0">
                          <a:latin typeface="Arial" panose="020B0604020202020204" pitchFamily="34" charset="0"/>
                          <a:cs typeface="Arial" panose="020B0604020202020204" pitchFamily="34" charset="0"/>
                        </a:rPr>
                        <a:t> 2016</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PX-UV</a:t>
                      </a:r>
                    </a:p>
                    <a:p>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4 </a:t>
                      </a:r>
                      <a:r>
                        <a:rPr lang="en-GB" sz="1200" dirty="0" err="1" smtClean="0">
                          <a:latin typeface="Arial" panose="020B0604020202020204" pitchFamily="34" charset="0"/>
                          <a:cs typeface="Arial" panose="020B0604020202020204" pitchFamily="34" charset="0"/>
                        </a:rPr>
                        <a:t>yr</a:t>
                      </a:r>
                      <a:r>
                        <a:rPr lang="en-GB" sz="1200" dirty="0" smtClean="0">
                          <a:latin typeface="Arial" panose="020B0604020202020204" pitchFamily="34" charset="0"/>
                          <a:cs typeface="Arial" panose="020B0604020202020204" pitchFamily="34" charset="0"/>
                        </a:rPr>
                        <a:t> before -</a:t>
                      </a:r>
                      <a:r>
                        <a:rPr lang="en-GB" sz="1200" baseline="0" dirty="0" smtClean="0">
                          <a:latin typeface="Arial" panose="020B0604020202020204" pitchFamily="34" charset="0"/>
                          <a:cs typeface="Arial" panose="020B0604020202020204" pitchFamily="34" charset="0"/>
                        </a:rPr>
                        <a:t> </a:t>
                      </a:r>
                      <a:r>
                        <a:rPr lang="en-GB" sz="1200" dirty="0" smtClean="0">
                          <a:latin typeface="Arial" panose="020B0604020202020204" pitchFamily="34" charset="0"/>
                          <a:cs typeface="Arial" panose="020B0604020202020204" pitchFamily="34" charset="0"/>
                        </a:rPr>
                        <a:t>after</a:t>
                      </a:r>
                    </a:p>
                  </a:txBody>
                  <a:tcPr/>
                </a:tc>
                <a:tc>
                  <a:txBody>
                    <a:bodyPr/>
                    <a:lstStyle/>
                    <a:p>
                      <a:pPr marL="0" indent="0">
                        <a:buFont typeface="Wingdings" pitchFamily="2" charset="2"/>
                        <a:buNone/>
                      </a:pPr>
                      <a:r>
                        <a:rPr lang="en-GB" sz="1200" dirty="0" smtClean="0">
                          <a:latin typeface="Arial" panose="020B0604020202020204" pitchFamily="34" charset="0"/>
                          <a:cs typeface="Arial" panose="020B0604020202020204" pitchFamily="34" charset="0"/>
                        </a:rPr>
                        <a:t>Significant reduction in class I (clean) SSI.</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Dedicated housekeeper.</a:t>
                      </a:r>
                      <a:endParaRPr lang="en-GB" sz="1200" dirty="0">
                        <a:latin typeface="Arial" panose="020B0604020202020204" pitchFamily="34" charset="0"/>
                        <a:cs typeface="Arial" panose="020B0604020202020204" pitchFamily="34" charset="0"/>
                      </a:endParaRPr>
                    </a:p>
                  </a:txBody>
                  <a:tcPr/>
                </a:tc>
              </a:tr>
              <a:tr h="370840">
                <a:tc>
                  <a:txBody>
                    <a:bodyPr/>
                    <a:lstStyle/>
                    <a:p>
                      <a:r>
                        <a:rPr lang="en-GB" sz="1200" dirty="0" err="1" smtClean="0">
                          <a:latin typeface="Arial" panose="020B0604020202020204" pitchFamily="34" charset="0"/>
                          <a:cs typeface="Arial" panose="020B0604020202020204" pitchFamily="34" charset="0"/>
                        </a:rPr>
                        <a:t>Fornwalt</a:t>
                      </a:r>
                      <a:r>
                        <a:rPr lang="en-GB" sz="1200" dirty="0" smtClean="0">
                          <a:latin typeface="Arial" panose="020B0604020202020204" pitchFamily="34" charset="0"/>
                          <a:cs typeface="Arial" panose="020B0604020202020204" pitchFamily="34" charset="0"/>
                        </a:rPr>
                        <a:t> 2016</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PX-UV</a:t>
                      </a:r>
                    </a:p>
                    <a:p>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2 </a:t>
                      </a:r>
                      <a:r>
                        <a:rPr lang="en-GB" sz="1200" dirty="0" err="1" smtClean="0">
                          <a:latin typeface="Arial" panose="020B0604020202020204" pitchFamily="34" charset="0"/>
                          <a:cs typeface="Arial" panose="020B0604020202020204" pitchFamily="34" charset="0"/>
                        </a:rPr>
                        <a:t>yr</a:t>
                      </a:r>
                      <a:r>
                        <a:rPr lang="en-GB" sz="1200" baseline="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200" dirty="0" smtClean="0">
                          <a:latin typeface="Arial" panose="020B0604020202020204" pitchFamily="34" charset="0"/>
                          <a:cs typeface="Arial" panose="020B0604020202020204" pitchFamily="34" charset="0"/>
                        </a:rPr>
                        <a:t>Significant</a:t>
                      </a:r>
                      <a:r>
                        <a:rPr lang="en-GB" sz="1200" baseline="0" dirty="0" smtClean="0">
                          <a:latin typeface="Arial" panose="020B0604020202020204" pitchFamily="34" charset="0"/>
                          <a:cs typeface="Arial" panose="020B0604020202020204" pitchFamily="34" charset="0"/>
                        </a:rPr>
                        <a:t> reduction in hip and knee SSIs.</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QIP programme</a:t>
                      </a:r>
                      <a:r>
                        <a:rPr lang="en-GB" sz="1200" baseline="0" dirty="0" smtClean="0">
                          <a:latin typeface="Arial" panose="020B0604020202020204" pitchFamily="34" charset="0"/>
                          <a:cs typeface="Arial" panose="020B0604020202020204" pitchFamily="34" charset="0"/>
                        </a:rPr>
                        <a:t> including PX-UV.</a:t>
                      </a:r>
                      <a:endParaRPr lang="en-GB" sz="1200" dirty="0">
                        <a:latin typeface="Arial" panose="020B0604020202020204" pitchFamily="34" charset="0"/>
                        <a:cs typeface="Arial" panose="020B0604020202020204" pitchFamily="34" charset="0"/>
                      </a:endParaRPr>
                    </a:p>
                  </a:txBody>
                  <a:tcPr/>
                </a:tc>
              </a:tr>
              <a:tr h="370840">
                <a:tc>
                  <a:txBody>
                    <a:bodyPr/>
                    <a:lstStyle/>
                    <a:p>
                      <a:r>
                        <a:rPr lang="en-GB" sz="1200" dirty="0" smtClean="0">
                          <a:solidFill>
                            <a:schemeClr val="bg1"/>
                          </a:solidFill>
                          <a:latin typeface="Arial" panose="020B0604020202020204" pitchFamily="34" charset="0"/>
                          <a:cs typeface="Arial" panose="020B0604020202020204" pitchFamily="34" charset="0"/>
                        </a:rPr>
                        <a:t>Napolitano 2015</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UVC</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r>
                        <a:rPr lang="en-GB" sz="1200" dirty="0" smtClean="0">
                          <a:solidFill>
                            <a:schemeClr val="bg1"/>
                          </a:solidFill>
                          <a:latin typeface="Arial" panose="020B0604020202020204" pitchFamily="34" charset="0"/>
                          <a:cs typeface="Arial" panose="020B0604020202020204" pitchFamily="34" charset="0"/>
                        </a:rPr>
                        <a:t>3 </a:t>
                      </a:r>
                      <a:r>
                        <a:rPr lang="en-GB" sz="1200" dirty="0" err="1" smtClean="0">
                          <a:solidFill>
                            <a:schemeClr val="bg1"/>
                          </a:solidFill>
                          <a:latin typeface="Arial" panose="020B0604020202020204" pitchFamily="34" charset="0"/>
                          <a:cs typeface="Arial" panose="020B0604020202020204" pitchFamily="34" charset="0"/>
                        </a:rPr>
                        <a:t>yr</a:t>
                      </a:r>
                      <a:r>
                        <a:rPr lang="en-GB" sz="1200" baseline="0" dirty="0" smtClean="0">
                          <a:solidFill>
                            <a:schemeClr val="bg1"/>
                          </a:solidFill>
                          <a:latin typeface="Arial" panose="020B0604020202020204" pitchFamily="34" charset="0"/>
                          <a:cs typeface="Arial" panose="020B0604020202020204" pitchFamily="34" charset="0"/>
                        </a:rPr>
                        <a:t> before -after</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pPr marL="0" indent="0">
                        <a:buFont typeface="Wingdings" pitchFamily="2" charset="2"/>
                        <a:buNone/>
                      </a:pPr>
                      <a:r>
                        <a:rPr lang="en-GB" sz="1200" dirty="0" smtClean="0">
                          <a:solidFill>
                            <a:schemeClr val="bg1"/>
                          </a:solidFill>
                          <a:latin typeface="Arial" panose="020B0604020202020204" pitchFamily="34" charset="0"/>
                          <a:cs typeface="Arial" panose="020B0604020202020204" pitchFamily="34" charset="0"/>
                        </a:rPr>
                        <a:t>Significant reduction in the incidence of HAI.</a:t>
                      </a:r>
                      <a:endParaRPr lang="en-GB" sz="1200" dirty="0">
                        <a:solidFill>
                          <a:schemeClr val="bg1"/>
                        </a:solidFill>
                        <a:latin typeface="Arial" panose="020B0604020202020204" pitchFamily="34" charset="0"/>
                        <a:cs typeface="Arial" panose="020B0604020202020204" pitchFamily="34" charset="0"/>
                      </a:endParaRPr>
                    </a:p>
                  </a:txBody>
                  <a:tcPr>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chemeClr val="bg1"/>
                          </a:solidFill>
                          <a:latin typeface="Arial" panose="020B0604020202020204" pitchFamily="34" charset="0"/>
                          <a:cs typeface="Arial" panose="020B0604020202020204" pitchFamily="34" charset="0"/>
                        </a:rPr>
                        <a:t>No data on IPC </a:t>
                      </a:r>
                      <a:r>
                        <a:rPr lang="en-GB" sz="1200" baseline="0" dirty="0" smtClean="0">
                          <a:solidFill>
                            <a:schemeClr val="bg1"/>
                          </a:solidFill>
                          <a:latin typeface="Arial" panose="020B0604020202020204" pitchFamily="34" charset="0"/>
                          <a:cs typeface="Arial" panose="020B0604020202020204" pitchFamily="34" charset="0"/>
                        </a:rPr>
                        <a:t>compliance / </a:t>
                      </a:r>
                      <a:r>
                        <a:rPr lang="en-GB" sz="1200" baseline="0" dirty="0" err="1" smtClean="0">
                          <a:solidFill>
                            <a:schemeClr val="bg1"/>
                          </a:solidFill>
                          <a:latin typeface="Arial" panose="020B0604020202020204" pitchFamily="34" charset="0"/>
                          <a:cs typeface="Arial" panose="020B0604020202020204" pitchFamily="34" charset="0"/>
                        </a:rPr>
                        <a:t>abx</a:t>
                      </a:r>
                      <a:r>
                        <a:rPr lang="en-GB" sz="1200" baseline="0" dirty="0" smtClean="0">
                          <a:solidFill>
                            <a:schemeClr val="bg1"/>
                          </a:solidFill>
                          <a:latin typeface="Arial" panose="020B0604020202020204" pitchFamily="34" charset="0"/>
                          <a:cs typeface="Arial" panose="020B0604020202020204" pitchFamily="34" charset="0"/>
                        </a:rPr>
                        <a:t> use. </a:t>
                      </a:r>
                      <a:endParaRPr lang="en-GB" sz="1200" dirty="0" smtClean="0">
                        <a:solidFill>
                          <a:schemeClr val="bg1"/>
                        </a:solidFill>
                        <a:latin typeface="Arial" panose="020B0604020202020204" pitchFamily="34" charset="0"/>
                        <a:cs typeface="Arial" panose="020B0604020202020204" pitchFamily="34" charset="0"/>
                      </a:endParaRPr>
                    </a:p>
                  </a:txBody>
                  <a:tcPr>
                    <a:solidFill>
                      <a:schemeClr val="accent2"/>
                    </a:solidFill>
                  </a:tcPr>
                </a:tc>
              </a:tr>
              <a:tr h="370840">
                <a:tc>
                  <a:txBody>
                    <a:bodyPr/>
                    <a:lstStyle/>
                    <a:p>
                      <a:r>
                        <a:rPr lang="en-GB" sz="1200" dirty="0" smtClean="0">
                          <a:latin typeface="Arial" panose="020B0604020202020204" pitchFamily="34" charset="0"/>
                          <a:cs typeface="Arial" panose="020B0604020202020204" pitchFamily="34" charset="0"/>
                        </a:rPr>
                        <a:t>Mille</a:t>
                      </a:r>
                      <a:r>
                        <a:rPr lang="en-GB" sz="1200" baseline="0" dirty="0" smtClean="0">
                          <a:latin typeface="Arial" panose="020B0604020202020204" pitchFamily="34" charset="0"/>
                          <a:cs typeface="Arial" panose="020B0604020202020204" pitchFamily="34" charset="0"/>
                        </a:rPr>
                        <a:t>r 2015</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PX-UV</a:t>
                      </a:r>
                    </a:p>
                    <a:p>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3 </a:t>
                      </a:r>
                      <a:r>
                        <a:rPr lang="en-GB" sz="1200" dirty="0" err="1" smtClean="0">
                          <a:latin typeface="Arial" panose="020B0604020202020204" pitchFamily="34" charset="0"/>
                          <a:cs typeface="Arial" panose="020B0604020202020204" pitchFamily="34" charset="0"/>
                        </a:rPr>
                        <a:t>yr</a:t>
                      </a:r>
                      <a:r>
                        <a:rPr lang="en-GB" sz="120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200" dirty="0" smtClean="0">
                          <a:latin typeface="Arial" panose="020B0604020202020204" pitchFamily="34" charset="0"/>
                          <a:cs typeface="Arial" panose="020B0604020202020204" pitchFamily="34" charset="0"/>
                        </a:rPr>
                        <a:t>Significant reduction in </a:t>
                      </a:r>
                      <a:r>
                        <a:rPr lang="en-GB" sz="1200" i="1" dirty="0" smtClean="0">
                          <a:latin typeface="Arial" panose="020B0604020202020204" pitchFamily="34" charset="0"/>
                          <a:cs typeface="Arial" panose="020B0604020202020204" pitchFamily="34" charset="0"/>
                        </a:rPr>
                        <a:t>C. </a:t>
                      </a:r>
                      <a:r>
                        <a:rPr lang="en-GB" sz="1200" i="1" dirty="0" err="1" smtClean="0">
                          <a:latin typeface="Arial" panose="020B0604020202020204" pitchFamily="34" charset="0"/>
                          <a:cs typeface="Arial" panose="020B0604020202020204" pitchFamily="34" charset="0"/>
                        </a:rPr>
                        <a:t>difficile</a:t>
                      </a:r>
                      <a:r>
                        <a:rPr lang="en-GB" sz="1200" i="0" dirty="0" smtClean="0">
                          <a:latin typeface="Arial" panose="020B06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a:txBody>
                  <a:tcPr/>
                </a:tc>
                <a:tc>
                  <a:txBody>
                    <a:bodyPr/>
                    <a:lstStyle/>
                    <a:p>
                      <a:r>
                        <a:rPr lang="en-GB" sz="1200" baseline="0" dirty="0" smtClean="0">
                          <a:latin typeface="Arial" panose="020B0604020202020204" pitchFamily="34" charset="0"/>
                          <a:cs typeface="Arial" panose="020B0604020202020204" pitchFamily="34" charset="0"/>
                        </a:rPr>
                        <a:t>Outbreak? Patient management changes. </a:t>
                      </a:r>
                      <a:endParaRPr lang="en-GB" sz="1200" dirty="0">
                        <a:latin typeface="Arial" panose="020B0604020202020204" pitchFamily="34" charset="0"/>
                        <a:cs typeface="Arial" panose="020B0604020202020204" pitchFamily="34" charset="0"/>
                      </a:endParaRPr>
                    </a:p>
                  </a:txBody>
                  <a:tcPr/>
                </a:tc>
              </a:tr>
              <a:tr h="370840">
                <a:tc>
                  <a:txBody>
                    <a:bodyPr/>
                    <a:lstStyle/>
                    <a:p>
                      <a:r>
                        <a:rPr lang="en-GB" sz="1200" dirty="0" smtClean="0">
                          <a:latin typeface="Arial" panose="020B0604020202020204" pitchFamily="34" charset="0"/>
                          <a:cs typeface="Arial" panose="020B0604020202020204" pitchFamily="34" charset="0"/>
                        </a:rPr>
                        <a:t>Haas</a:t>
                      </a:r>
                      <a:r>
                        <a:rPr lang="en-GB" sz="1200" baseline="0" dirty="0" smtClean="0">
                          <a:latin typeface="Arial" panose="020B0604020202020204" pitchFamily="34" charset="0"/>
                          <a:cs typeface="Arial" panose="020B0604020202020204" pitchFamily="34" charset="0"/>
                        </a:rPr>
                        <a:t> 2014</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PX-UV</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4 </a:t>
                      </a:r>
                      <a:r>
                        <a:rPr lang="en-GB" sz="1200" dirty="0" err="1" smtClean="0">
                          <a:latin typeface="Arial" panose="020B0604020202020204" pitchFamily="34" charset="0"/>
                          <a:cs typeface="Arial" panose="020B0604020202020204" pitchFamily="34" charset="0"/>
                        </a:rPr>
                        <a:t>yr</a:t>
                      </a:r>
                      <a:r>
                        <a:rPr lang="en-GB" sz="1200" baseline="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pPr marL="0" indent="0">
                        <a:buFont typeface="Wingdings" pitchFamily="2" charset="2"/>
                        <a:buNone/>
                      </a:pPr>
                      <a:r>
                        <a:rPr lang="en-GB" sz="1200" dirty="0" smtClean="0">
                          <a:latin typeface="Arial" panose="020B0604020202020204" pitchFamily="34" charset="0"/>
                          <a:cs typeface="Arial" panose="020B0604020202020204" pitchFamily="34" charset="0"/>
                        </a:rPr>
                        <a:t>Significant reduction in HAI.</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‘Many simultaneous </a:t>
                      </a:r>
                      <a:r>
                        <a:rPr lang="en-GB" sz="1200" baseline="0" dirty="0" smtClean="0">
                          <a:latin typeface="Arial" panose="020B0604020202020204" pitchFamily="34" charset="0"/>
                          <a:cs typeface="Arial" panose="020B0604020202020204" pitchFamily="34" charset="0"/>
                        </a:rPr>
                        <a:t>interventions</a:t>
                      </a:r>
                      <a:r>
                        <a:rPr lang="en-GB" sz="1200" dirty="0" smtClean="0">
                          <a:latin typeface="Arial" panose="020B06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a:txBody>
                  <a:tcPr/>
                </a:tc>
              </a:tr>
              <a:tr h="370840">
                <a:tc>
                  <a:txBody>
                    <a:bodyPr/>
                    <a:lstStyle/>
                    <a:p>
                      <a:r>
                        <a:rPr lang="en-GB" sz="1200" dirty="0" smtClean="0">
                          <a:latin typeface="Arial" panose="020B0604020202020204" pitchFamily="34" charset="0"/>
                          <a:cs typeface="Arial" panose="020B0604020202020204" pitchFamily="34" charset="0"/>
                        </a:rPr>
                        <a:t>Levin</a:t>
                      </a:r>
                      <a:r>
                        <a:rPr lang="en-GB" sz="1200" baseline="0" dirty="0" smtClean="0">
                          <a:latin typeface="Arial" panose="020B0604020202020204" pitchFamily="34" charset="0"/>
                          <a:cs typeface="Arial" panose="020B0604020202020204" pitchFamily="34" charset="0"/>
                        </a:rPr>
                        <a:t> 2013</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PX-UV</a:t>
                      </a:r>
                    </a:p>
                    <a:p>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2 </a:t>
                      </a:r>
                      <a:r>
                        <a:rPr lang="en-GB" sz="1200" dirty="0" err="1" smtClean="0">
                          <a:latin typeface="Arial" panose="020B0604020202020204" pitchFamily="34" charset="0"/>
                          <a:cs typeface="Arial" panose="020B0604020202020204" pitchFamily="34" charset="0"/>
                        </a:rPr>
                        <a:t>yr</a:t>
                      </a:r>
                      <a:r>
                        <a:rPr lang="en-GB" sz="120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Significant reduction in </a:t>
                      </a:r>
                      <a:r>
                        <a:rPr lang="en-GB" sz="1200" i="1" dirty="0" smtClean="0">
                          <a:latin typeface="Arial" panose="020B0604020202020204" pitchFamily="34" charset="0"/>
                          <a:cs typeface="Arial" panose="020B0604020202020204" pitchFamily="34" charset="0"/>
                        </a:rPr>
                        <a:t>C. </a:t>
                      </a:r>
                      <a:r>
                        <a:rPr lang="en-GB" sz="1200" i="1" dirty="0" err="1" smtClean="0">
                          <a:latin typeface="Arial" panose="020B0604020202020204" pitchFamily="34" charset="0"/>
                          <a:cs typeface="Arial" panose="020B0604020202020204" pitchFamily="34" charset="0"/>
                        </a:rPr>
                        <a:t>difficile</a:t>
                      </a:r>
                      <a:r>
                        <a:rPr lang="en-GB" sz="1200" i="1" dirty="0" smtClean="0">
                          <a:latin typeface="Arial" panose="020B06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a:txBody>
                  <a:tcPr/>
                </a:tc>
                <a:tc>
                  <a:txBody>
                    <a:bodyPr/>
                    <a:lstStyle/>
                    <a:p>
                      <a:r>
                        <a:rPr lang="en-GB" sz="1200" dirty="0" err="1" smtClean="0">
                          <a:latin typeface="Arial" panose="020B0604020202020204" pitchFamily="34" charset="0"/>
                          <a:cs typeface="Arial" panose="020B0604020202020204" pitchFamily="34" charset="0"/>
                        </a:rPr>
                        <a:t>Abx</a:t>
                      </a:r>
                      <a:r>
                        <a:rPr lang="en-GB" sz="1200" dirty="0" smtClean="0">
                          <a:latin typeface="Arial" panose="020B0604020202020204" pitchFamily="34" charset="0"/>
                          <a:cs typeface="Arial" panose="020B0604020202020204" pitchFamily="34" charset="0"/>
                        </a:rPr>
                        <a:t> changes.</a:t>
                      </a:r>
                      <a:endParaRPr lang="en-GB" sz="1200" dirty="0">
                        <a:latin typeface="Arial" panose="020B0604020202020204" pitchFamily="34" charset="0"/>
                        <a:cs typeface="Arial" panose="020B0604020202020204" pitchFamily="34" charset="0"/>
                      </a:endParaRPr>
                    </a:p>
                  </a:txBody>
                  <a:tcPr/>
                </a:tc>
              </a:tr>
              <a:tr h="370840">
                <a:tc>
                  <a:txBody>
                    <a:bodyPr/>
                    <a:lstStyle/>
                    <a:p>
                      <a:r>
                        <a:rPr lang="en-GB" sz="1200" dirty="0" smtClean="0">
                          <a:latin typeface="Arial" panose="020B0604020202020204" pitchFamily="34" charset="0"/>
                          <a:cs typeface="Arial" panose="020B0604020202020204" pitchFamily="34" charset="0"/>
                        </a:rPr>
                        <a:t>Simmons</a:t>
                      </a:r>
                      <a:r>
                        <a:rPr lang="en-GB" sz="1200" baseline="0" dirty="0" smtClean="0">
                          <a:latin typeface="Arial" panose="020B0604020202020204" pitchFamily="34" charset="0"/>
                          <a:cs typeface="Arial" panose="020B0604020202020204" pitchFamily="34" charset="0"/>
                        </a:rPr>
                        <a:t> 2013</a:t>
                      </a:r>
                      <a:endParaRPr lang="en-GB"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panose="020B0604020202020204" pitchFamily="34" charset="0"/>
                          <a:cs typeface="Arial" panose="020B0604020202020204" pitchFamily="34" charset="0"/>
                        </a:rPr>
                        <a:t>PX-UV</a:t>
                      </a:r>
                    </a:p>
                    <a:p>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3 </a:t>
                      </a:r>
                      <a:r>
                        <a:rPr lang="en-GB" sz="1200" dirty="0" err="1" smtClean="0">
                          <a:latin typeface="Arial" panose="020B0604020202020204" pitchFamily="34" charset="0"/>
                          <a:cs typeface="Arial" panose="020B0604020202020204" pitchFamily="34" charset="0"/>
                        </a:rPr>
                        <a:t>yr</a:t>
                      </a:r>
                      <a:r>
                        <a:rPr lang="en-GB" sz="1200" baseline="0" dirty="0" smtClean="0">
                          <a:latin typeface="Arial" panose="020B0604020202020204" pitchFamily="34" charset="0"/>
                          <a:cs typeface="Arial" panose="020B0604020202020204" pitchFamily="34" charset="0"/>
                        </a:rPr>
                        <a:t> before -after</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Significant reduction in MRSA.</a:t>
                      </a:r>
                      <a:endParaRPr lang="en-GB" sz="1200" dirty="0">
                        <a:latin typeface="Arial" panose="020B0604020202020204" pitchFamily="34" charset="0"/>
                        <a:cs typeface="Arial" panose="020B0604020202020204" pitchFamily="34" charset="0"/>
                      </a:endParaRPr>
                    </a:p>
                  </a:txBody>
                  <a:tcPr/>
                </a:tc>
                <a:tc>
                  <a:txBody>
                    <a:bodyPr/>
                    <a:lstStyle/>
                    <a:p>
                      <a:r>
                        <a:rPr lang="en-GB" sz="1200" dirty="0" smtClean="0">
                          <a:latin typeface="Arial" panose="020B0604020202020204" pitchFamily="34" charset="0"/>
                          <a:cs typeface="Arial" panose="020B0604020202020204" pitchFamily="34" charset="0"/>
                        </a:rPr>
                        <a:t>Bundled</a:t>
                      </a:r>
                      <a:r>
                        <a:rPr lang="en-GB" sz="1200" baseline="0" dirty="0" smtClean="0">
                          <a:latin typeface="Arial" panose="020B0604020202020204" pitchFamily="34" charset="0"/>
                          <a:cs typeface="Arial" panose="020B0604020202020204" pitchFamily="34" charset="0"/>
                        </a:rPr>
                        <a:t> intervention. </a:t>
                      </a:r>
                      <a:endParaRPr lang="en-GB" sz="1200"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3993808060"/>
      </p:ext>
    </p:extLst>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855340317"/>
              </p:ext>
            </p:extLst>
          </p:nvPr>
        </p:nvGraphicFramePr>
        <p:xfrm>
          <a:off x="251520" y="260648"/>
          <a:ext cx="88924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 ARD = automated room decontamination. </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1801133355"/>
      </p:ext>
    </p:extLst>
  </p:cSld>
  <p:clrMapOvr>
    <a:masterClrMapping/>
  </p:clrMapOvr>
  <p:transition spd="slow">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body" idx="4294967295"/>
          </p:nvPr>
        </p:nvSpPr>
        <p:spPr>
          <a:xfrm>
            <a:off x="-252786" y="917674"/>
            <a:ext cx="9001250" cy="4527550"/>
          </a:xfrm>
          <a:prstGeom prst="rect">
            <a:avLst/>
          </a:prstGeom>
        </p:spPr>
        <p:txBody>
          <a:bodyPr lIns="87272" tIns="43637" rIns="87272" bIns="43637"/>
          <a:lstStyle/>
          <a:p>
            <a:pPr marL="820737" lvl="1" indent="-285750" eaLnBrk="1" hangingPunct="1">
              <a:buClr>
                <a:schemeClr val="accent2">
                  <a:lumMod val="60000"/>
                  <a:lumOff val="40000"/>
                </a:schemeClr>
              </a:buClr>
              <a:buFont typeface="Wingdings" panose="05000000000000000000" pitchFamily="2" charset="2"/>
              <a:buChar char="§"/>
            </a:pPr>
            <a:r>
              <a:rPr lang="en-GB" altLang="en-US" sz="1900" dirty="0">
                <a:latin typeface="Arial" panose="020B0604020202020204" pitchFamily="34" charset="0"/>
                <a:cs typeface="Arial" panose="020B0604020202020204" pitchFamily="34" charset="0"/>
              </a:rPr>
              <a:t>Although bed pressures are high, rooms are rarely missed due to an immediate need to admit a new </a:t>
            </a:r>
            <a:r>
              <a:rPr lang="en-GB" altLang="en-US" sz="1900" dirty="0" smtClean="0">
                <a:latin typeface="Arial" panose="020B0604020202020204" pitchFamily="34" charset="0"/>
                <a:cs typeface="Arial" panose="020B0604020202020204" pitchFamily="34" charset="0"/>
              </a:rPr>
              <a:t>occupant.</a:t>
            </a:r>
            <a:r>
              <a:rPr lang="en-GB" altLang="en-US" sz="1900" baseline="30000" dirty="0" smtClean="0">
                <a:latin typeface="Arial" panose="020B0604020202020204" pitchFamily="34" charset="0"/>
                <a:cs typeface="Arial" panose="020B0604020202020204" pitchFamily="34" charset="0"/>
              </a:rPr>
              <a:t>1,2</a:t>
            </a:r>
            <a:endParaRPr lang="en-GB" altLang="en-US" sz="1900" baseline="30000" dirty="0">
              <a:latin typeface="Arial" panose="020B0604020202020204" pitchFamily="34" charset="0"/>
              <a:cs typeface="Arial" panose="020B0604020202020204" pitchFamily="34" charset="0"/>
            </a:endParaRPr>
          </a:p>
          <a:p>
            <a:pPr marL="1244599" lvl="2" indent="-285750" eaLnBrk="1" hangingPunct="1">
              <a:buClr>
                <a:schemeClr val="accent2">
                  <a:lumMod val="60000"/>
                  <a:lumOff val="40000"/>
                </a:schemeClr>
              </a:buClr>
              <a:buFont typeface="Wingdings" panose="05000000000000000000" pitchFamily="2" charset="2"/>
              <a:buChar char="§"/>
            </a:pPr>
            <a:r>
              <a:rPr lang="en-GB" altLang="en-US" sz="1900" dirty="0" smtClean="0">
                <a:latin typeface="Arial" panose="020B0604020202020204" pitchFamily="34" charset="0"/>
                <a:cs typeface="Arial" panose="020B0604020202020204" pitchFamily="34" charset="0"/>
              </a:rPr>
              <a:t>One study found that rooms </a:t>
            </a:r>
            <a:r>
              <a:rPr lang="en-GB" altLang="en-US" sz="1900" dirty="0" err="1" smtClean="0">
                <a:latin typeface="Arial" panose="020B0604020202020204" pitchFamily="34" charset="0"/>
                <a:cs typeface="Arial" panose="020B0604020202020204" pitchFamily="34" charset="0"/>
              </a:rPr>
              <a:t>remainted</a:t>
            </a:r>
            <a:r>
              <a:rPr lang="en-GB" altLang="en-US" sz="1900" dirty="0" smtClean="0">
                <a:latin typeface="Arial" panose="020B0604020202020204" pitchFamily="34" charset="0"/>
                <a:cs typeface="Arial" panose="020B0604020202020204" pitchFamily="34" charset="0"/>
              </a:rPr>
              <a:t> vacant for a median of 2 hours after HPV.</a:t>
            </a:r>
            <a:r>
              <a:rPr lang="en-GB" altLang="en-US" sz="1900" baseline="30000" dirty="0" smtClean="0">
                <a:latin typeface="Arial" panose="020B0604020202020204" pitchFamily="34" charset="0"/>
                <a:cs typeface="Arial" panose="020B0604020202020204" pitchFamily="34" charset="0"/>
              </a:rPr>
              <a:t>1</a:t>
            </a:r>
          </a:p>
          <a:p>
            <a:pPr marL="820737" lvl="1" indent="-285750" eaLnBrk="1" hangingPunct="1">
              <a:buClr>
                <a:schemeClr val="accent2">
                  <a:lumMod val="60000"/>
                  <a:lumOff val="40000"/>
                </a:schemeClr>
              </a:buClr>
              <a:buFont typeface="Wingdings" panose="05000000000000000000" pitchFamily="2" charset="2"/>
              <a:buChar char="§"/>
            </a:pPr>
            <a:r>
              <a:rPr lang="en-GB" altLang="en-US" sz="1900" dirty="0" smtClean="0">
                <a:latin typeface="Arial" panose="020B0604020202020204" pitchFamily="34" charset="0"/>
                <a:cs typeface="Arial" panose="020B0604020202020204" pitchFamily="34" charset="0"/>
              </a:rPr>
              <a:t>HPV is faster than often cited (around 1.5 hour cycle time).</a:t>
            </a:r>
            <a:r>
              <a:rPr lang="en-GB" altLang="en-US" sz="1900" baseline="30000" dirty="0" smtClean="0">
                <a:latin typeface="Arial" panose="020B0604020202020204" pitchFamily="34" charset="0"/>
                <a:cs typeface="Arial" panose="020B0604020202020204" pitchFamily="34" charset="0"/>
              </a:rPr>
              <a:t>1-5</a:t>
            </a:r>
            <a:r>
              <a:rPr lang="en-GB" altLang="en-US" sz="1900" dirty="0" smtClean="0">
                <a:latin typeface="Arial" panose="020B0604020202020204" pitchFamily="34" charset="0"/>
                <a:cs typeface="Arial" panose="020B0604020202020204" pitchFamily="34" charset="0"/>
              </a:rPr>
              <a:t> </a:t>
            </a:r>
          </a:p>
          <a:p>
            <a:pPr marL="820737" lvl="1" indent="-285750" eaLnBrk="1" hangingPunct="1">
              <a:buClr>
                <a:schemeClr val="accent2">
                  <a:lumMod val="60000"/>
                  <a:lumOff val="40000"/>
                </a:schemeClr>
              </a:buClr>
              <a:buFont typeface="Wingdings" panose="05000000000000000000" pitchFamily="2" charset="2"/>
              <a:buChar char="§"/>
            </a:pPr>
            <a:r>
              <a:rPr lang="en-GB" altLang="en-US" sz="1900" dirty="0" smtClean="0">
                <a:latin typeface="Arial" panose="020B0604020202020204" pitchFamily="34" charset="0"/>
                <a:cs typeface="Arial" panose="020B0604020202020204" pitchFamily="34" charset="0"/>
              </a:rPr>
              <a:t>UV systems may bridge a ‘technology gap’ and facilitate ARD of a much wider proportion of discharges, with a minimal addition to mean turnaround time.</a:t>
            </a:r>
            <a:r>
              <a:rPr lang="en-GB" altLang="en-US" sz="1900" baseline="30000" dirty="0" smtClean="0">
                <a:latin typeface="Arial" panose="020B0604020202020204" pitchFamily="34" charset="0"/>
                <a:cs typeface="Arial" panose="020B0604020202020204" pitchFamily="34" charset="0"/>
              </a:rPr>
              <a:t>6-7</a:t>
            </a:r>
          </a:p>
          <a:p>
            <a:pPr marL="820737" lvl="1" indent="-285750" eaLnBrk="1" hangingPunct="1">
              <a:buClr>
                <a:schemeClr val="accent2">
                  <a:lumMod val="60000"/>
                  <a:lumOff val="40000"/>
                </a:schemeClr>
              </a:buClr>
              <a:buFont typeface="Wingdings" panose="05000000000000000000" pitchFamily="2" charset="2"/>
              <a:buChar char="§"/>
            </a:pPr>
            <a:r>
              <a:rPr lang="en-GB" altLang="en-US" sz="1900" dirty="0">
                <a:latin typeface="Arial" panose="020B0604020202020204" pitchFamily="34" charset="0"/>
                <a:cs typeface="Arial" panose="020B0604020202020204" pitchFamily="34" charset="0"/>
              </a:rPr>
              <a:t>Staff acceptability of ARD systems is better than you may think. </a:t>
            </a:r>
            <a:endParaRPr lang="en-GB" altLang="en-US" sz="1900" baseline="30000" dirty="0">
              <a:latin typeface="Arial" panose="020B0604020202020204" pitchFamily="34" charset="0"/>
              <a:cs typeface="Arial" panose="020B0604020202020204" pitchFamily="34" charset="0"/>
            </a:endParaRPr>
          </a:p>
          <a:p>
            <a:pPr marL="820737" lvl="1" indent="-285750" eaLnBrk="1" hangingPunct="1">
              <a:buClr>
                <a:schemeClr val="accent2">
                  <a:lumMod val="60000"/>
                  <a:lumOff val="40000"/>
                </a:schemeClr>
              </a:buClr>
              <a:buFont typeface="Wingdings" panose="05000000000000000000" pitchFamily="2" charset="2"/>
              <a:buChar char="§"/>
            </a:pPr>
            <a:endParaRPr lang="en-GB" altLang="en-US" sz="1900" baseline="30000" dirty="0" smtClean="0">
              <a:latin typeface="Arial" panose="020B0604020202020204" pitchFamily="34" charset="0"/>
              <a:cs typeface="Arial" panose="020B0604020202020204" pitchFamily="34" charset="0"/>
            </a:endParaRPr>
          </a:p>
        </p:txBody>
      </p:sp>
      <p:sp>
        <p:nvSpPr>
          <p:cNvPr id="46083" name="TextBox 5"/>
          <p:cNvSpPr txBox="1">
            <a:spLocks noChangeArrowheads="1"/>
          </p:cNvSpPr>
          <p:nvPr/>
        </p:nvSpPr>
        <p:spPr bwMode="auto">
          <a:xfrm>
            <a:off x="107504" y="5157192"/>
            <a:ext cx="9021762" cy="1815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marL="241300" indent="-2413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179388" indent="-179388" eaLnBrk="1" hangingPunct="1">
              <a:buFont typeface="+mj-lt"/>
              <a:buAutoNum type="arabicPeriod"/>
            </a:pPr>
            <a:r>
              <a:rPr lang="en-US" altLang="en-US" sz="1400" dirty="0" smtClean="0">
                <a:latin typeface="Arial" panose="020B0604020202020204" pitchFamily="34" charset="0"/>
                <a:cs typeface="Arial" panose="020B0604020202020204" pitchFamily="34" charset="0"/>
              </a:rPr>
              <a:t>Otter </a:t>
            </a:r>
            <a:r>
              <a:rPr lang="en-US" altLang="en-US" sz="1400" i="1" dirty="0">
                <a:latin typeface="Arial" panose="020B0604020202020204" pitchFamily="34" charset="0"/>
                <a:cs typeface="Arial" panose="020B0604020202020204" pitchFamily="34" charset="0"/>
              </a:rPr>
              <a:t>et al.</a:t>
            </a:r>
            <a:r>
              <a:rPr lang="en-US" altLang="en-US" sz="1400" dirty="0">
                <a:latin typeface="Arial" panose="020B0604020202020204" pitchFamily="34" charset="0"/>
                <a:cs typeface="Arial" panose="020B0604020202020204" pitchFamily="34" charset="0"/>
              </a:rPr>
              <a:t> </a:t>
            </a:r>
            <a:r>
              <a:rPr lang="en-US" altLang="en-US" sz="1400" i="1" dirty="0">
                <a:latin typeface="Arial" panose="020B0604020202020204" pitchFamily="34" charset="0"/>
                <a:cs typeface="Arial" panose="020B0604020202020204" pitchFamily="34" charset="0"/>
              </a:rPr>
              <a:t>Infect Control </a:t>
            </a:r>
            <a:r>
              <a:rPr lang="en-US" altLang="en-US" sz="1400" i="1" dirty="0" err="1">
                <a:latin typeface="Arial" panose="020B0604020202020204" pitchFamily="34" charset="0"/>
                <a:cs typeface="Arial" panose="020B0604020202020204" pitchFamily="34" charset="0"/>
              </a:rPr>
              <a:t>Hosp</a:t>
            </a:r>
            <a:r>
              <a:rPr lang="en-US" altLang="en-US" sz="1400" i="1" dirty="0">
                <a:latin typeface="Arial" panose="020B0604020202020204" pitchFamily="34" charset="0"/>
                <a:cs typeface="Arial" panose="020B0604020202020204" pitchFamily="34" charset="0"/>
              </a:rPr>
              <a:t> </a:t>
            </a:r>
            <a:r>
              <a:rPr lang="en-US" altLang="en-US" sz="1400" i="1" dirty="0" err="1">
                <a:latin typeface="Arial" panose="020B0604020202020204" pitchFamily="34" charset="0"/>
                <a:cs typeface="Arial" panose="020B0604020202020204" pitchFamily="34" charset="0"/>
              </a:rPr>
              <a:t>Epidemiol</a:t>
            </a:r>
            <a:r>
              <a:rPr lang="en-US" altLang="en-US" sz="1400" i="1" dirty="0">
                <a:latin typeface="Arial" panose="020B0604020202020204" pitchFamily="34" charset="0"/>
                <a:cs typeface="Arial" panose="020B0604020202020204" pitchFamily="34" charset="0"/>
              </a:rPr>
              <a:t> </a:t>
            </a:r>
            <a:r>
              <a:rPr lang="en-US" altLang="en-US" sz="1400" dirty="0" smtClean="0">
                <a:latin typeface="Arial" panose="020B0604020202020204" pitchFamily="34" charset="0"/>
                <a:cs typeface="Arial" panose="020B0604020202020204" pitchFamily="34" charset="0"/>
              </a:rPr>
              <a:t>2009;30:574-577.</a:t>
            </a:r>
            <a:endParaRPr lang="en-GB" altLang="en-US" sz="1400" dirty="0">
              <a:latin typeface="Arial" panose="020B0604020202020204" pitchFamily="34" charset="0"/>
              <a:cs typeface="Arial" panose="020B0604020202020204" pitchFamily="34" charset="0"/>
            </a:endParaRPr>
          </a:p>
          <a:p>
            <a:pPr marL="179388" indent="-179388" eaLnBrk="1" hangingPunct="1">
              <a:buFont typeface="+mj-lt"/>
              <a:buAutoNum type="arabicPeriod"/>
            </a:pPr>
            <a:r>
              <a:rPr lang="en-GB" sz="1400" dirty="0" err="1" smtClean="0">
                <a:latin typeface="Arial" panose="020B0604020202020204" pitchFamily="34" charset="0"/>
                <a:cs typeface="Arial" panose="020B0604020202020204" pitchFamily="34" charset="0"/>
              </a:rPr>
              <a:t>Passaretti</a:t>
            </a:r>
            <a:r>
              <a:rPr lang="en-GB" sz="1400" dirty="0" smtClean="0">
                <a:latin typeface="Arial" panose="020B0604020202020204" pitchFamily="34" charset="0"/>
                <a:cs typeface="Arial" panose="020B0604020202020204" pitchFamily="34" charset="0"/>
              </a:rPr>
              <a:t>  </a:t>
            </a:r>
            <a:r>
              <a:rPr lang="en-GB" sz="1400" i="1" dirty="0">
                <a:latin typeface="Arial" panose="020B0604020202020204" pitchFamily="34" charset="0"/>
                <a:cs typeface="Arial" panose="020B0604020202020204" pitchFamily="34" charset="0"/>
              </a:rPr>
              <a:t>et al. </a:t>
            </a:r>
            <a:r>
              <a:rPr lang="en-GB" sz="1400" i="1" dirty="0" err="1">
                <a:latin typeface="Arial" panose="020B0604020202020204" pitchFamily="34" charset="0"/>
                <a:cs typeface="Arial" panose="020B0604020202020204" pitchFamily="34" charset="0"/>
              </a:rPr>
              <a:t>Clin</a:t>
            </a:r>
            <a:r>
              <a:rPr lang="en-GB" sz="1400" i="1" dirty="0">
                <a:latin typeface="Arial" panose="020B0604020202020204" pitchFamily="34" charset="0"/>
                <a:cs typeface="Arial" panose="020B0604020202020204" pitchFamily="34" charset="0"/>
              </a:rPr>
              <a:t> Infect Dis</a:t>
            </a:r>
            <a:r>
              <a:rPr lang="en-GB" sz="1400" dirty="0">
                <a:latin typeface="Arial" panose="020B0604020202020204" pitchFamily="34" charset="0"/>
                <a:cs typeface="Arial" panose="020B0604020202020204" pitchFamily="34" charset="0"/>
              </a:rPr>
              <a:t> </a:t>
            </a:r>
            <a:r>
              <a:rPr lang="en-GB" sz="1400" dirty="0" smtClean="0">
                <a:latin typeface="Arial" panose="020B0604020202020204" pitchFamily="34" charset="0"/>
                <a:cs typeface="Arial" panose="020B0604020202020204" pitchFamily="34" charset="0"/>
              </a:rPr>
              <a:t>2013;56:27-35.</a:t>
            </a:r>
          </a:p>
          <a:p>
            <a:pPr marL="179388" indent="-179388" eaLnBrk="1" hangingPunct="1">
              <a:buFont typeface="+mj-lt"/>
              <a:buAutoNum type="arabicPeriod"/>
            </a:pPr>
            <a:r>
              <a:rPr lang="en-US" altLang="en-US" sz="1400" dirty="0" err="1" smtClean="0">
                <a:latin typeface="Arial" panose="020B0604020202020204" pitchFamily="34" charset="0"/>
                <a:cs typeface="Arial" panose="020B0604020202020204" pitchFamily="34" charset="0"/>
              </a:rPr>
              <a:t>Barbut</a:t>
            </a:r>
            <a:r>
              <a:rPr lang="en-US" altLang="en-US" sz="1400" dirty="0" smtClean="0">
                <a:latin typeface="Arial" panose="020B0604020202020204" pitchFamily="34" charset="0"/>
                <a:cs typeface="Arial" panose="020B0604020202020204" pitchFamily="34" charset="0"/>
              </a:rPr>
              <a:t> </a:t>
            </a:r>
            <a:r>
              <a:rPr lang="en-US" altLang="en-US" sz="1400" i="1" dirty="0">
                <a:latin typeface="Arial" panose="020B0604020202020204" pitchFamily="34" charset="0"/>
                <a:cs typeface="Arial" panose="020B0604020202020204" pitchFamily="34" charset="0"/>
              </a:rPr>
              <a:t>et al</a:t>
            </a:r>
            <a:r>
              <a:rPr lang="en-US" altLang="en-US" sz="1400" dirty="0">
                <a:latin typeface="Arial" panose="020B0604020202020204" pitchFamily="34" charset="0"/>
                <a:cs typeface="Arial" panose="020B0604020202020204" pitchFamily="34" charset="0"/>
              </a:rPr>
              <a:t>. </a:t>
            </a:r>
            <a:r>
              <a:rPr lang="en-GB" sz="1400" i="1" dirty="0">
                <a:latin typeface="Arial" panose="020B0604020202020204" pitchFamily="34" charset="0"/>
                <a:cs typeface="Arial" panose="020B0604020202020204" pitchFamily="34" charset="0"/>
              </a:rPr>
              <a:t>Burns</a:t>
            </a:r>
            <a:r>
              <a:rPr lang="en-GB" sz="1400" dirty="0">
                <a:latin typeface="Arial" panose="020B0604020202020204" pitchFamily="34" charset="0"/>
                <a:cs typeface="Arial" panose="020B0604020202020204" pitchFamily="34" charset="0"/>
              </a:rPr>
              <a:t> 2013;39:395-340</a:t>
            </a:r>
            <a:r>
              <a:rPr lang="en-GB" sz="1400" dirty="0" smtClean="0">
                <a:latin typeface="Arial" panose="020B0604020202020204" pitchFamily="34" charset="0"/>
                <a:cs typeface="Arial" panose="020B0604020202020204" pitchFamily="34" charset="0"/>
              </a:rPr>
              <a:t>.</a:t>
            </a:r>
          </a:p>
          <a:p>
            <a:pPr marL="179388" indent="-179388" eaLnBrk="1" hangingPunct="1">
              <a:buFont typeface="+mj-lt"/>
              <a:buAutoNum type="arabicPeriod"/>
            </a:pPr>
            <a:r>
              <a:rPr lang="en-GB" sz="1400" dirty="0" smtClean="0">
                <a:latin typeface="Arial" panose="020B0604020202020204" pitchFamily="34" charset="0"/>
                <a:cs typeface="Arial" panose="020B0604020202020204" pitchFamily="34" charset="0"/>
              </a:rPr>
              <a:t>Otter </a:t>
            </a:r>
            <a:r>
              <a:rPr lang="en-GB" sz="1400" i="1" dirty="0">
                <a:latin typeface="Arial" panose="020B0604020202020204" pitchFamily="34" charset="0"/>
                <a:cs typeface="Arial" panose="020B0604020202020204" pitchFamily="34" charset="0"/>
              </a:rPr>
              <a:t>et al. J </a:t>
            </a:r>
            <a:r>
              <a:rPr lang="en-GB" sz="1400" i="1" dirty="0" err="1">
                <a:latin typeface="Arial" panose="020B0604020202020204" pitchFamily="34" charset="0"/>
                <a:cs typeface="Arial" panose="020B0604020202020204" pitchFamily="34" charset="0"/>
              </a:rPr>
              <a:t>Hosp</a:t>
            </a:r>
            <a:r>
              <a:rPr lang="en-GB" sz="1400" i="1" dirty="0">
                <a:latin typeface="Arial" panose="020B0604020202020204" pitchFamily="34" charset="0"/>
                <a:cs typeface="Arial" panose="020B0604020202020204" pitchFamily="34" charset="0"/>
              </a:rPr>
              <a:t> Infect</a:t>
            </a:r>
            <a:r>
              <a:rPr lang="en-GB" sz="1400" dirty="0">
                <a:latin typeface="Arial" panose="020B0604020202020204" pitchFamily="34" charset="0"/>
                <a:cs typeface="Arial" panose="020B0604020202020204" pitchFamily="34" charset="0"/>
              </a:rPr>
              <a:t> </a:t>
            </a:r>
            <a:r>
              <a:rPr lang="en-GB" sz="1400" dirty="0" smtClean="0">
                <a:latin typeface="Arial" panose="020B0604020202020204" pitchFamily="34" charset="0"/>
                <a:cs typeface="Arial" panose="020B0604020202020204" pitchFamily="34" charset="0"/>
              </a:rPr>
              <a:t>2013;83:1-13.</a:t>
            </a:r>
          </a:p>
          <a:p>
            <a:pPr marL="179388" indent="-179388" eaLnBrk="1" hangingPunct="1">
              <a:buFont typeface="+mj-lt"/>
              <a:buAutoNum type="arabicPeriod"/>
            </a:pPr>
            <a:r>
              <a:rPr lang="en-GB" altLang="en-US" sz="1400" dirty="0" err="1" smtClean="0">
                <a:latin typeface="Arial" panose="020B0604020202020204" pitchFamily="34" charset="0"/>
                <a:cs typeface="Arial" panose="020B0604020202020204" pitchFamily="34" charset="0"/>
              </a:rPr>
              <a:t>DoH</a:t>
            </a:r>
            <a:r>
              <a:rPr lang="en-GB" altLang="en-US" sz="1400" dirty="0" smtClean="0">
                <a:latin typeface="Arial" panose="020B0604020202020204" pitchFamily="34" charset="0"/>
                <a:cs typeface="Arial" panose="020B0604020202020204" pitchFamily="34" charset="0"/>
              </a:rPr>
              <a:t> </a:t>
            </a:r>
            <a:r>
              <a:rPr lang="en-GB" altLang="en-US" sz="1400" dirty="0">
                <a:latin typeface="Arial" panose="020B0604020202020204" pitchFamily="34" charset="0"/>
                <a:cs typeface="Arial" panose="020B0604020202020204" pitchFamily="34" charset="0"/>
              </a:rPr>
              <a:t>/ PASA. </a:t>
            </a:r>
            <a:r>
              <a:rPr lang="en-GB" altLang="en-US" sz="1400" dirty="0" err="1">
                <a:latin typeface="Arial" panose="020B0604020202020204" pitchFamily="34" charset="0"/>
                <a:cs typeface="Arial" panose="020B0604020202020204" pitchFamily="34" charset="0"/>
              </a:rPr>
              <a:t>Bioquell</a:t>
            </a:r>
            <a:r>
              <a:rPr lang="en-GB" altLang="en-US" sz="1400" dirty="0">
                <a:latin typeface="Arial" panose="020B0604020202020204" pitchFamily="34" charset="0"/>
                <a:cs typeface="Arial" panose="020B0604020202020204" pitchFamily="34" charset="0"/>
              </a:rPr>
              <a:t> SHP report, 2009</a:t>
            </a:r>
            <a:r>
              <a:rPr lang="en-GB" altLang="en-US" sz="1400" dirty="0" smtClean="0">
                <a:latin typeface="Arial" panose="020B0604020202020204" pitchFamily="34" charset="0"/>
                <a:cs typeface="Arial" panose="020B0604020202020204" pitchFamily="34" charset="0"/>
              </a:rPr>
              <a:t>.</a:t>
            </a:r>
          </a:p>
          <a:p>
            <a:pPr marL="179388" indent="-179388" eaLnBrk="1" hangingPunct="1">
              <a:buFont typeface="+mj-lt"/>
              <a:buAutoNum type="arabicPeriod"/>
            </a:pPr>
            <a:r>
              <a:rPr lang="en-GB" altLang="en-US" sz="1400" dirty="0" err="1" smtClean="0">
                <a:latin typeface="Arial" panose="020B0604020202020204" pitchFamily="34" charset="0"/>
                <a:cs typeface="Arial" panose="020B0604020202020204" pitchFamily="34" charset="0"/>
              </a:rPr>
              <a:t>Pegues</a:t>
            </a:r>
            <a:r>
              <a:rPr lang="en-GB" altLang="en-US" sz="1400" dirty="0" smtClean="0">
                <a:latin typeface="Arial" panose="020B0604020202020204" pitchFamily="34" charset="0"/>
                <a:cs typeface="Arial" panose="020B0604020202020204" pitchFamily="34" charset="0"/>
              </a:rPr>
              <a:t> </a:t>
            </a:r>
            <a:r>
              <a:rPr lang="en-GB" altLang="en-US" sz="1400" i="1" dirty="0" smtClean="0">
                <a:latin typeface="Arial" panose="020B0604020202020204" pitchFamily="34" charset="0"/>
                <a:cs typeface="Arial" panose="020B0604020202020204" pitchFamily="34" charset="0"/>
              </a:rPr>
              <a:t>et al. Infect Control </a:t>
            </a:r>
            <a:r>
              <a:rPr lang="en-GB" altLang="en-US" sz="1400" i="1" dirty="0" err="1" smtClean="0">
                <a:latin typeface="Arial" panose="020B0604020202020204" pitchFamily="34" charset="0"/>
                <a:cs typeface="Arial" panose="020B0604020202020204" pitchFamily="34" charset="0"/>
              </a:rPr>
              <a:t>Hosp</a:t>
            </a:r>
            <a:r>
              <a:rPr lang="en-GB" altLang="en-US" sz="1400" i="1" dirty="0" smtClean="0">
                <a:latin typeface="Arial" panose="020B0604020202020204" pitchFamily="34" charset="0"/>
                <a:cs typeface="Arial" panose="020B0604020202020204" pitchFamily="34" charset="0"/>
              </a:rPr>
              <a:t> </a:t>
            </a:r>
            <a:r>
              <a:rPr lang="en-GB" altLang="en-US" sz="1400" i="1" dirty="0" err="1" smtClean="0">
                <a:latin typeface="Arial" panose="020B0604020202020204" pitchFamily="34" charset="0"/>
                <a:cs typeface="Arial" panose="020B0604020202020204" pitchFamily="34" charset="0"/>
              </a:rPr>
              <a:t>Epidemiol</a:t>
            </a:r>
            <a:r>
              <a:rPr lang="en-GB" altLang="en-US" sz="1400" i="1" dirty="0" smtClean="0">
                <a:latin typeface="Arial" panose="020B0604020202020204" pitchFamily="34" charset="0"/>
                <a:cs typeface="Arial" panose="020B0604020202020204" pitchFamily="34" charset="0"/>
              </a:rPr>
              <a:t> </a:t>
            </a:r>
            <a:r>
              <a:rPr lang="en-GB" altLang="en-US" sz="1400" dirty="0" smtClean="0">
                <a:latin typeface="Arial" panose="020B0604020202020204" pitchFamily="34" charset="0"/>
                <a:cs typeface="Arial" panose="020B0604020202020204" pitchFamily="34" charset="0"/>
              </a:rPr>
              <a:t>2016.</a:t>
            </a:r>
          </a:p>
          <a:p>
            <a:pPr marL="179388" indent="-179388" eaLnBrk="1" hangingPunct="1">
              <a:buFont typeface="+mj-lt"/>
              <a:buAutoNum type="arabicPeriod"/>
            </a:pPr>
            <a:r>
              <a:rPr lang="en-GB" altLang="en-US" sz="1400" dirty="0" smtClean="0">
                <a:latin typeface="Arial" panose="020B0604020202020204" pitchFamily="34" charset="0"/>
                <a:cs typeface="Arial" panose="020B0604020202020204" pitchFamily="34" charset="0"/>
              </a:rPr>
              <a:t>Anderson </a:t>
            </a:r>
            <a:r>
              <a:rPr lang="en-GB" altLang="en-US" sz="1400" i="1" dirty="0" smtClean="0">
                <a:latin typeface="Arial" panose="020B0604020202020204" pitchFamily="34" charset="0"/>
                <a:cs typeface="Arial" panose="020B0604020202020204" pitchFamily="34" charset="0"/>
              </a:rPr>
              <a:t>et al. Lancet </a:t>
            </a:r>
            <a:r>
              <a:rPr lang="en-GB" altLang="en-US" sz="1400" dirty="0" smtClean="0">
                <a:latin typeface="Arial" panose="020B0604020202020204" pitchFamily="34" charset="0"/>
                <a:cs typeface="Arial" panose="020B0604020202020204" pitchFamily="34" charset="0"/>
              </a:rPr>
              <a:t>accepted.</a:t>
            </a:r>
          </a:p>
          <a:p>
            <a:pPr marL="179388" indent="-179388" eaLnBrk="1" hangingPunct="1">
              <a:buFont typeface="+mj-lt"/>
              <a:buAutoNum type="arabicPeriod"/>
            </a:pPr>
            <a:endParaRPr lang="en-GB" altLang="en-US" sz="1400" dirty="0">
              <a:latin typeface="Arial" panose="020B0604020202020204" pitchFamily="34" charset="0"/>
              <a:cs typeface="Arial" panose="020B0604020202020204" pitchFamily="34" charset="0"/>
            </a:endParaRPr>
          </a:p>
        </p:txBody>
      </p:sp>
      <p:sp>
        <p:nvSpPr>
          <p:cNvPr id="46085" name="Rectangle 9"/>
          <p:cNvSpPr>
            <a:spLocks noGrp="1"/>
          </p:cNvSpPr>
          <p:nvPr>
            <p:ph type="title" idx="4294967295"/>
          </p:nvPr>
        </p:nvSpPr>
        <p:spPr>
          <a:xfrm>
            <a:off x="360363" y="360363"/>
            <a:ext cx="8423275" cy="92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algn="ctr" eaLnBrk="1" hangingPunct="1"/>
            <a:r>
              <a:rPr lang="en-GB" altLang="en-US" sz="2400" dirty="0" smtClean="0">
                <a:solidFill>
                  <a:schemeClr val="tx1"/>
                </a:solidFill>
                <a:latin typeface="Arial" panose="020B0604020202020204" pitchFamily="34" charset="0"/>
                <a:cs typeface="Arial" panose="020B0604020202020204" pitchFamily="34" charset="0"/>
              </a:rPr>
              <a:t>Feasibility and cycle times in busy hospitals</a:t>
            </a:r>
            <a:endParaRPr lang="en-US" altLang="en-US" sz="2400" dirty="0">
              <a:solidFill>
                <a:schemeClr val="tx1"/>
              </a:solidFill>
              <a:latin typeface="Arial" panose="020B0604020202020204" pitchFamily="34" charset="0"/>
              <a:cs typeface="Arial" panose="020B0604020202020204" pitchFamily="34" charset="0"/>
            </a:endParaRPr>
          </a:p>
        </p:txBody>
      </p:sp>
      <p:sp>
        <p:nvSpPr>
          <p:cNvPr id="8" name="TextBox 7"/>
          <p:cNvSpPr txBox="1"/>
          <p:nvPr/>
        </p:nvSpPr>
        <p:spPr>
          <a:xfrm>
            <a:off x="153537" y="3975447"/>
            <a:ext cx="8738943" cy="461665"/>
          </a:xfrm>
          <a:prstGeom prst="rect">
            <a:avLst/>
          </a:prstGeom>
          <a:noFill/>
        </p:spPr>
        <p:txBody>
          <a:bodyPr wrap="square" rtlCol="0">
            <a:spAutoFit/>
          </a:bodyPr>
          <a:lstStyle/>
          <a:p>
            <a:pPr algn="ctr"/>
            <a:r>
              <a:rPr lang="en-GB" sz="2400" b="1" dirty="0" smtClean="0">
                <a:solidFill>
                  <a:schemeClr val="accent2">
                    <a:lumMod val="75000"/>
                  </a:schemeClr>
                </a:solidFill>
                <a:latin typeface="Arial" panose="020B0604020202020204" pitchFamily="34" charset="0"/>
                <a:cs typeface="Arial" panose="020B0604020202020204" pitchFamily="34" charset="0"/>
              </a:rPr>
              <a:t>Regular use of ARD systems in busy hospitals is feasible</a:t>
            </a:r>
            <a:endParaRPr lang="en-GB" sz="2400" b="1" dirty="0">
              <a:solidFill>
                <a:schemeClr val="accent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54074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08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608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608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608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build="p" bldLvl="2"/>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189" y="260648"/>
            <a:ext cx="8423275" cy="925512"/>
          </a:xfrm>
        </p:spPr>
        <p:txBody>
          <a:bodyPr/>
          <a:lstStyle/>
          <a:p>
            <a:pPr algn="ctr"/>
            <a:r>
              <a:rPr lang="en-GB" dirty="0" smtClean="0">
                <a:solidFill>
                  <a:schemeClr val="tx1"/>
                </a:solidFill>
              </a:rPr>
              <a:t>Compatibility of HPV with electronics</a:t>
            </a:r>
            <a:endParaRPr lang="en-GB" dirty="0">
              <a:solidFill>
                <a:schemeClr val="tx1"/>
              </a:solidFill>
            </a:endParaRPr>
          </a:p>
        </p:txBody>
      </p:sp>
      <p:sp>
        <p:nvSpPr>
          <p:cNvPr id="5" name="Rectangle 4"/>
          <p:cNvSpPr/>
          <p:nvPr/>
        </p:nvSpPr>
        <p:spPr>
          <a:xfrm>
            <a:off x="323528" y="764704"/>
            <a:ext cx="8208912" cy="1477328"/>
          </a:xfrm>
          <a:prstGeom prst="rect">
            <a:avLst/>
          </a:prstGeom>
        </p:spPr>
        <p:txBody>
          <a:bodyPr wrap="square">
            <a:spAutoFit/>
          </a:bodyPr>
          <a:lstStyle/>
          <a:p>
            <a:r>
              <a:rPr lang="en-GB" dirty="0" smtClean="0">
                <a:latin typeface="Arial" panose="020B0604020202020204" pitchFamily="34" charset="0"/>
                <a:cs typeface="Arial" panose="020B0604020202020204" pitchFamily="34" charset="0"/>
              </a:rPr>
              <a:t>Yale New Haven Hospital (St. Raphael’s Campus) compared the frequency of calls for repair or replacement of the physiological monitors in the years before HPV (2000-2004) compared with years when HPV was used regularly to decontaminate the ICU rooms (2006-2010). The rate of service calls was significantly </a:t>
            </a:r>
            <a:r>
              <a:rPr lang="en-GB" u="sng" dirty="0" smtClean="0">
                <a:latin typeface="Arial" panose="020B0604020202020204" pitchFamily="34" charset="0"/>
                <a:cs typeface="Arial" panose="020B0604020202020204" pitchFamily="34" charset="0"/>
              </a:rPr>
              <a:t>lower</a:t>
            </a:r>
            <a:r>
              <a:rPr lang="en-GB" dirty="0" smtClean="0">
                <a:latin typeface="Arial" panose="020B0604020202020204" pitchFamily="34" charset="0"/>
                <a:cs typeface="Arial" panose="020B0604020202020204" pitchFamily="34" charset="0"/>
              </a:rPr>
              <a:t> during periods when HPV was used in the CCU and SICU.</a:t>
            </a:r>
            <a:endParaRPr lang="en-GB" dirty="0">
              <a:latin typeface="Arial" panose="020B0604020202020204" pitchFamily="34" charset="0"/>
              <a:cs typeface="Arial" panose="020B0604020202020204" pitchFamily="34" charset="0"/>
            </a:endParaRPr>
          </a:p>
        </p:txBody>
      </p:sp>
      <p:graphicFrame>
        <p:nvGraphicFramePr>
          <p:cNvPr id="6" name="Chart 5"/>
          <p:cNvGraphicFramePr/>
          <p:nvPr>
            <p:extLst>
              <p:ext uri="{D42A27DB-BD31-4B8C-83A1-F6EECF244321}">
                <p14:modId xmlns:p14="http://schemas.microsoft.com/office/powerpoint/2010/main" val="3841368699"/>
              </p:ext>
            </p:extLst>
          </p:nvPr>
        </p:nvGraphicFramePr>
        <p:xfrm>
          <a:off x="395536" y="2348880"/>
          <a:ext cx="7704856" cy="396044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179512" y="6453336"/>
            <a:ext cx="6696744" cy="338554"/>
          </a:xfrm>
          <a:prstGeom prst="rect">
            <a:avLst/>
          </a:prstGeom>
        </p:spPr>
        <p:txBody>
          <a:bodyPr wrap="square">
            <a:spAutoFit/>
          </a:bodyPr>
          <a:lstStyle/>
          <a:p>
            <a:r>
              <a:rPr lang="en-GB" sz="1600" dirty="0" smtClean="0">
                <a:latin typeface="Arial" panose="020B0604020202020204" pitchFamily="34" charset="0"/>
                <a:cs typeface="Arial" panose="020B0604020202020204" pitchFamily="34" charset="0"/>
              </a:rPr>
              <a:t>Boyce </a:t>
            </a:r>
            <a:r>
              <a:rPr lang="en-GB" sz="1600" i="1" dirty="0" smtClean="0">
                <a:latin typeface="Arial" panose="020B0604020202020204" pitchFamily="34" charset="0"/>
                <a:cs typeface="Arial" panose="020B0604020202020204" pitchFamily="34" charset="0"/>
              </a:rPr>
              <a:t>et al. Infect Control Hosp </a:t>
            </a:r>
            <a:r>
              <a:rPr lang="en-GB" sz="1600" i="1" dirty="0" err="1" smtClean="0">
                <a:latin typeface="Arial" panose="020B0604020202020204" pitchFamily="34" charset="0"/>
                <a:cs typeface="Arial" panose="020B0604020202020204" pitchFamily="34" charset="0"/>
              </a:rPr>
              <a:t>Epidemiol</a:t>
            </a:r>
            <a:r>
              <a:rPr lang="en-GB" sz="1600" dirty="0" smtClean="0">
                <a:latin typeface="Arial" panose="020B0604020202020204" pitchFamily="34" charset="0"/>
                <a:cs typeface="Arial" panose="020B0604020202020204" pitchFamily="34" charset="0"/>
              </a:rPr>
              <a:t> 2014;35:92-93.</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2977770"/>
      </p:ext>
    </p:extLst>
  </p:cSld>
  <p:clrMapOvr>
    <a:masterClrMapping/>
  </p:clrMapOvr>
  <p:transition spd="slow">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60363" y="341536"/>
            <a:ext cx="8423275" cy="7112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3200" dirty="0" smtClean="0">
                <a:latin typeface="Arial" panose="020B0604020202020204" pitchFamily="34" charset="0"/>
                <a:ea typeface="+mj-ea"/>
                <a:cs typeface="Arial" panose="020B0604020202020204" pitchFamily="34" charset="0"/>
              </a:rPr>
              <a:t>Cost-</a:t>
            </a:r>
            <a:r>
              <a:rPr lang="en-GB" sz="3200" dirty="0" err="1" smtClean="0">
                <a:latin typeface="Arial" panose="020B0604020202020204" pitchFamily="34" charset="0"/>
                <a:ea typeface="+mj-ea"/>
                <a:cs typeface="Arial" panose="020B0604020202020204" pitchFamily="34" charset="0"/>
              </a:rPr>
              <a:t>perspectiveness</a:t>
            </a:r>
            <a:endParaRPr kumimoji="0" lang="en-GB" sz="3200" i="0" u="none" strike="noStrike" kern="1200" cap="none" spc="0" normalizeH="0" baseline="0" noProof="0" dirty="0" smtClean="0">
              <a:ln>
                <a:noFill/>
              </a:ln>
              <a:effectLst/>
              <a:uLnTx/>
              <a:uFillTx/>
              <a:latin typeface="Arial" panose="020B0604020202020204" pitchFamily="34" charset="0"/>
              <a:ea typeface="+mj-ea"/>
              <a:cs typeface="Arial" panose="020B0604020202020204" pitchFamily="34" charset="0"/>
            </a:endParaRPr>
          </a:p>
        </p:txBody>
      </p:sp>
      <p:pic>
        <p:nvPicPr>
          <p:cNvPr id="3" name="Picture 2" descr="\\dirone\root\home02\oj070\Personal Profile\Downloads\Laproscopic_Surgery_Robo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147" y="1248519"/>
            <a:ext cx="1647597" cy="23965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i.ytimg.com/vi/PlBv8qSfLzA/maxresdefaul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7864" y="1707311"/>
            <a:ext cx="2292695" cy="128964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1680" y="4389447"/>
            <a:ext cx="2327280" cy="1791528"/>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2080" y="4047883"/>
            <a:ext cx="2474656" cy="2474656"/>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48923" y="1290700"/>
            <a:ext cx="2055525" cy="2210308"/>
          </a:xfrm>
          <a:prstGeom prst="rect">
            <a:avLst/>
          </a:prstGeom>
        </p:spPr>
      </p:pic>
    </p:spTree>
    <p:extLst>
      <p:ext uri="{BB962C8B-B14F-4D97-AF65-F5344CB8AC3E}">
        <p14:creationId xmlns:p14="http://schemas.microsoft.com/office/powerpoint/2010/main" val="2713268124"/>
      </p:ext>
    </p:extLst>
  </p:cSld>
  <p:clrMapOvr>
    <a:masterClrMapping/>
  </p:clrMapOvr>
  <p:transition spd="slow">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2267744" y="413582"/>
            <a:ext cx="4797223" cy="558225"/>
          </a:xfrm>
        </p:spPr>
        <p:txBody>
          <a:bodyPr/>
          <a:lstStyle/>
          <a:p>
            <a:pPr algn="ctr"/>
            <a:r>
              <a:rPr lang="en-GB" sz="3200" dirty="0" smtClean="0">
                <a:solidFill>
                  <a:schemeClr val="tx1"/>
                </a:solidFill>
              </a:rPr>
              <a:t>Cost-effectiveness</a:t>
            </a:r>
            <a:endParaRPr lang="en-GB" sz="3200" dirty="0">
              <a:solidFill>
                <a:schemeClr val="tx1"/>
              </a:solidFill>
            </a:endParaRPr>
          </a:p>
        </p:txBody>
      </p:sp>
      <p:pic>
        <p:nvPicPr>
          <p:cNvPr id="4098" name="Picture 2" descr="160308 Tupelo Breakpoint fig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060" y="1628800"/>
            <a:ext cx="8248396"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214282" y="1260049"/>
            <a:ext cx="8643998" cy="584775"/>
          </a:xfrm>
          <a:prstGeom prst="rect">
            <a:avLst/>
          </a:prstGeom>
          <a:noFill/>
        </p:spPr>
        <p:txBody>
          <a:bodyPr wrap="square" rtlCol="0">
            <a:spAutoFit/>
          </a:bodyPr>
          <a:lstStyle/>
          <a:p>
            <a:pPr algn="ctr"/>
            <a:r>
              <a:rPr lang="en-GB" sz="1600" dirty="0" smtClean="0">
                <a:latin typeface="Arial" pitchFamily="34" charset="0"/>
                <a:cs typeface="Arial" pitchFamily="34" charset="0"/>
              </a:rPr>
              <a:t>2 years before HPV, 2 years during HPV. Breakpoint model indicated significant reduction in rate of CDI when HPV implemented (1.0 to 0.4 per 1000 patient days, 60% reduction).  </a:t>
            </a:r>
            <a:endParaRPr lang="en-GB" sz="1600" dirty="0">
              <a:latin typeface="Arial" pitchFamily="34" charset="0"/>
              <a:cs typeface="Arial"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753033127"/>
              </p:ext>
            </p:extLst>
          </p:nvPr>
        </p:nvGraphicFramePr>
        <p:xfrm>
          <a:off x="5580112" y="1988840"/>
          <a:ext cx="2880320" cy="1674495"/>
        </p:xfrm>
        <a:graphic>
          <a:graphicData uri="http://schemas.openxmlformats.org/drawingml/2006/table">
            <a:tbl>
              <a:tblPr>
                <a:tableStyleId>{5C22544A-7EE6-4342-B048-85BDC9FD1C3A}</a:tableStyleId>
              </a:tblPr>
              <a:tblGrid>
                <a:gridCol w="1512168"/>
                <a:gridCol w="1368152"/>
              </a:tblGrid>
              <a:tr h="416925">
                <a:tc>
                  <a:txBody>
                    <a:bodyPr/>
                    <a:lstStyle/>
                    <a:p>
                      <a:pPr algn="l" fontAlgn="b">
                        <a:spcBef>
                          <a:spcPts val="200"/>
                        </a:spcBef>
                        <a:spcAft>
                          <a:spcPts val="200"/>
                        </a:spcAft>
                      </a:pPr>
                      <a:r>
                        <a:rPr lang="en-GB" sz="1800" u="none" strike="noStrike" dirty="0">
                          <a:solidFill>
                            <a:schemeClr val="bg1"/>
                          </a:solidFill>
                          <a:effectLst/>
                          <a:latin typeface="Arial" panose="020B0604020202020204" pitchFamily="34" charset="0"/>
                          <a:cs typeface="Arial" panose="020B0604020202020204" pitchFamily="34" charset="0"/>
                        </a:rPr>
                        <a:t>Cases averted per annum</a:t>
                      </a:r>
                      <a:endParaRPr lang="en-GB" sz="1800" b="0"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b">
                    <a:solidFill>
                      <a:schemeClr val="tx1"/>
                    </a:solidFill>
                  </a:tcPr>
                </a:tc>
                <a:tc>
                  <a:txBody>
                    <a:bodyPr/>
                    <a:lstStyle/>
                    <a:p>
                      <a:pPr algn="ctr" fontAlgn="b">
                        <a:spcBef>
                          <a:spcPts val="200"/>
                        </a:spcBef>
                        <a:spcAft>
                          <a:spcPts val="200"/>
                        </a:spcAft>
                      </a:pPr>
                      <a:r>
                        <a:rPr lang="en-GB" sz="1800" u="none" strike="noStrike" dirty="0">
                          <a:solidFill>
                            <a:schemeClr val="bg1"/>
                          </a:solidFill>
                          <a:effectLst/>
                          <a:latin typeface="Arial" panose="020B0604020202020204" pitchFamily="34" charset="0"/>
                          <a:cs typeface="Arial" panose="020B0604020202020204" pitchFamily="34" charset="0"/>
                        </a:rPr>
                        <a:t>67</a:t>
                      </a:r>
                      <a:endParaRPr lang="en-GB" sz="1800" b="0"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chemeClr val="tx1"/>
                    </a:solidFill>
                  </a:tcPr>
                </a:tc>
              </a:tr>
              <a:tr h="416925">
                <a:tc>
                  <a:txBody>
                    <a:bodyPr/>
                    <a:lstStyle/>
                    <a:p>
                      <a:pPr algn="l" fontAlgn="b">
                        <a:spcBef>
                          <a:spcPts val="200"/>
                        </a:spcBef>
                        <a:spcAft>
                          <a:spcPts val="200"/>
                        </a:spcAft>
                      </a:pPr>
                      <a:r>
                        <a:rPr lang="en-GB" sz="1800" u="none" strike="noStrike">
                          <a:solidFill>
                            <a:schemeClr val="bg1"/>
                          </a:solidFill>
                          <a:effectLst/>
                          <a:latin typeface="Arial" panose="020B0604020202020204" pitchFamily="34" charset="0"/>
                          <a:cs typeface="Arial" panose="020B0604020202020204" pitchFamily="34" charset="0"/>
                        </a:rPr>
                        <a:t>Cost range for HA-CDI</a:t>
                      </a:r>
                      <a:endParaRPr lang="en-GB" sz="1800" b="0" i="0" u="none" strike="noStrike">
                        <a:solidFill>
                          <a:schemeClr val="bg1"/>
                        </a:solidFill>
                        <a:effectLst/>
                        <a:latin typeface="Arial" panose="020B0604020202020204" pitchFamily="34" charset="0"/>
                        <a:cs typeface="Arial" panose="020B0604020202020204" pitchFamily="34" charset="0"/>
                      </a:endParaRPr>
                    </a:p>
                  </a:txBody>
                  <a:tcPr marL="9525" marR="9525" marT="9525" marB="0" anchor="b">
                    <a:solidFill>
                      <a:schemeClr val="tx1"/>
                    </a:solidFill>
                  </a:tcPr>
                </a:tc>
                <a:tc>
                  <a:txBody>
                    <a:bodyPr/>
                    <a:lstStyle/>
                    <a:p>
                      <a:pPr algn="ctr" fontAlgn="b">
                        <a:spcBef>
                          <a:spcPts val="200"/>
                        </a:spcBef>
                        <a:spcAft>
                          <a:spcPts val="200"/>
                        </a:spcAft>
                      </a:pPr>
                      <a:r>
                        <a:rPr lang="en-GB" sz="1800" u="none" strike="noStrike" dirty="0">
                          <a:solidFill>
                            <a:schemeClr val="bg1"/>
                          </a:solidFill>
                          <a:effectLst/>
                          <a:latin typeface="Arial" panose="020B0604020202020204" pitchFamily="34" charset="0"/>
                          <a:cs typeface="Arial" panose="020B0604020202020204" pitchFamily="34" charset="0"/>
                        </a:rPr>
                        <a:t>£2000-19,500</a:t>
                      </a:r>
                      <a:endParaRPr lang="en-GB" sz="1800" b="0"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chemeClr val="tx1"/>
                    </a:solidFill>
                  </a:tcPr>
                </a:tc>
              </a:tr>
              <a:tr h="467846">
                <a:tc>
                  <a:txBody>
                    <a:bodyPr/>
                    <a:lstStyle/>
                    <a:p>
                      <a:pPr algn="l" fontAlgn="b">
                        <a:spcBef>
                          <a:spcPts val="200"/>
                        </a:spcBef>
                        <a:spcAft>
                          <a:spcPts val="200"/>
                        </a:spcAft>
                      </a:pPr>
                      <a:r>
                        <a:rPr lang="en-GB" sz="1800" u="none" strike="noStrike">
                          <a:solidFill>
                            <a:schemeClr val="bg1"/>
                          </a:solidFill>
                          <a:effectLst/>
                          <a:latin typeface="Arial" panose="020B0604020202020204" pitchFamily="34" charset="0"/>
                          <a:cs typeface="Arial" panose="020B0604020202020204" pitchFamily="34" charset="0"/>
                        </a:rPr>
                        <a:t>Total cost per annum</a:t>
                      </a:r>
                      <a:endParaRPr lang="en-GB" sz="1800" b="0" i="0" u="none" strike="noStrike">
                        <a:solidFill>
                          <a:schemeClr val="bg1"/>
                        </a:solidFill>
                        <a:effectLst/>
                        <a:latin typeface="Arial" panose="020B0604020202020204" pitchFamily="34" charset="0"/>
                        <a:cs typeface="Arial" panose="020B0604020202020204" pitchFamily="34" charset="0"/>
                      </a:endParaRPr>
                    </a:p>
                  </a:txBody>
                  <a:tcPr marL="9525" marR="9525" marT="9525" marB="0" anchor="b">
                    <a:solidFill>
                      <a:schemeClr val="tx1"/>
                    </a:solidFill>
                  </a:tcPr>
                </a:tc>
                <a:tc>
                  <a:txBody>
                    <a:bodyPr/>
                    <a:lstStyle/>
                    <a:p>
                      <a:pPr algn="ctr" fontAlgn="b">
                        <a:spcBef>
                          <a:spcPts val="200"/>
                        </a:spcBef>
                        <a:spcAft>
                          <a:spcPts val="200"/>
                        </a:spcAft>
                      </a:pPr>
                      <a:r>
                        <a:rPr lang="en-GB" sz="1800" u="none" strike="noStrike" dirty="0">
                          <a:solidFill>
                            <a:schemeClr val="bg1"/>
                          </a:solidFill>
                          <a:effectLst/>
                          <a:latin typeface="Arial" panose="020B0604020202020204" pitchFamily="34" charset="0"/>
                          <a:cs typeface="Arial" panose="020B0604020202020204" pitchFamily="34" charset="0"/>
                        </a:rPr>
                        <a:t>£134,000-1,306,500</a:t>
                      </a:r>
                      <a:endParaRPr lang="en-GB" sz="1800" b="0"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chemeClr val="tx1"/>
                    </a:solidFill>
                  </a:tcPr>
                </a:tc>
              </a:tr>
            </a:tbl>
          </a:graphicData>
        </a:graphic>
      </p:graphicFrame>
      <p:sp>
        <p:nvSpPr>
          <p:cNvPr id="8" name="Rectangle 7"/>
          <p:cNvSpPr/>
          <p:nvPr/>
        </p:nvSpPr>
        <p:spPr>
          <a:xfrm>
            <a:off x="107504" y="6474822"/>
            <a:ext cx="8208912" cy="338554"/>
          </a:xfrm>
          <a:prstGeom prst="rect">
            <a:avLst/>
          </a:prstGeom>
        </p:spPr>
        <p:txBody>
          <a:bodyPr wrap="square">
            <a:spAutoFit/>
          </a:bodyPr>
          <a:lstStyle/>
          <a:p>
            <a:r>
              <a:rPr lang="en-GB" sz="1600" dirty="0" smtClean="0">
                <a:latin typeface="Arial" pitchFamily="34" charset="0"/>
                <a:cs typeface="Arial" pitchFamily="34" charset="0"/>
              </a:rPr>
              <a:t>Adapted with addition of cost data from McCord </a:t>
            </a:r>
            <a:r>
              <a:rPr lang="en-GB" sz="1600" i="1" dirty="0" smtClean="0">
                <a:latin typeface="Arial" pitchFamily="34" charset="0"/>
                <a:cs typeface="Arial" pitchFamily="34" charset="0"/>
              </a:rPr>
              <a:t>et al. J </a:t>
            </a:r>
            <a:r>
              <a:rPr lang="en-GB" sz="1600" i="1" dirty="0" err="1" smtClean="0">
                <a:latin typeface="Arial" pitchFamily="34" charset="0"/>
                <a:cs typeface="Arial" pitchFamily="34" charset="0"/>
              </a:rPr>
              <a:t>Hosp</a:t>
            </a:r>
            <a:r>
              <a:rPr lang="en-GB" sz="1600" i="1" dirty="0" smtClean="0">
                <a:latin typeface="Arial" pitchFamily="34" charset="0"/>
                <a:cs typeface="Arial" pitchFamily="34" charset="0"/>
              </a:rPr>
              <a:t> Infect </a:t>
            </a:r>
            <a:r>
              <a:rPr lang="en-GB" sz="1600" dirty="0" smtClean="0">
                <a:latin typeface="Arial" pitchFamily="34" charset="0"/>
                <a:cs typeface="Arial" pitchFamily="34" charset="0"/>
              </a:rPr>
              <a:t>2016.</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2813397283"/>
      </p:ext>
    </p:extLst>
  </p:cSld>
  <p:clrMapOvr>
    <a:masterClrMapping/>
  </p:clrMapOvr>
  <p:transition spd="slow">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607165064"/>
              </p:ext>
            </p:extLst>
          </p:nvPr>
        </p:nvGraphicFramePr>
        <p:xfrm>
          <a:off x="323528" y="260648"/>
          <a:ext cx="8496944" cy="6314440"/>
        </p:xfrm>
        <a:graphic>
          <a:graphicData uri="http://schemas.openxmlformats.org/drawingml/2006/table">
            <a:tbl>
              <a:tblPr firstRow="1" bandRow="1">
                <a:tableStyleId>{21E4AEA4-8DFA-4A89-87EB-49C32662AFE0}</a:tableStyleId>
              </a:tblPr>
              <a:tblGrid>
                <a:gridCol w="4248472"/>
                <a:gridCol w="4248472"/>
              </a:tblGrid>
              <a:tr h="370840">
                <a:tc>
                  <a:txBody>
                    <a:bodyPr/>
                    <a:lstStyle/>
                    <a:p>
                      <a:r>
                        <a:rPr lang="en-GB" sz="1800" dirty="0" smtClean="0">
                          <a:latin typeface="Arial" panose="020B0604020202020204" pitchFamily="34" charset="0"/>
                          <a:cs typeface="Arial" panose="020B0604020202020204" pitchFamily="34" charset="0"/>
                        </a:rPr>
                        <a:t>The Sceptic</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The Enthusiast</a:t>
                      </a:r>
                      <a:endParaRPr lang="en-GB" sz="1800" dirty="0">
                        <a:latin typeface="Arial" panose="020B0604020202020204" pitchFamily="34" charset="0"/>
                        <a:cs typeface="Arial" panose="020B0604020202020204" pitchFamily="34" charset="0"/>
                      </a:endParaRPr>
                    </a:p>
                  </a:txBody>
                  <a:tcPr/>
                </a:tc>
              </a:tr>
              <a:tr h="370840">
                <a:tc>
                  <a:txBody>
                    <a:bodyPr/>
                    <a:lstStyle/>
                    <a:p>
                      <a:r>
                        <a:rPr lang="en-GB" sz="1800" dirty="0" smtClean="0">
                          <a:latin typeface="Arial" panose="020B0604020202020204" pitchFamily="34" charset="0"/>
                          <a:cs typeface="Arial" panose="020B0604020202020204" pitchFamily="34" charset="0"/>
                        </a:rPr>
                        <a:t>You can</a:t>
                      </a:r>
                      <a:r>
                        <a:rPr lang="en-GB" sz="1800" baseline="0" dirty="0" smtClean="0">
                          <a:latin typeface="Arial" panose="020B0604020202020204" pitchFamily="34" charset="0"/>
                          <a:cs typeface="Arial" panose="020B0604020202020204" pitchFamily="34" charset="0"/>
                        </a:rPr>
                        <a:t> achieve the same end by improving manual processes.</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Only</a:t>
                      </a:r>
                      <a:r>
                        <a:rPr lang="en-GB" sz="1800" baseline="0" dirty="0" smtClean="0">
                          <a:latin typeface="Arial" panose="020B0604020202020204" pitchFamily="34" charset="0"/>
                          <a:cs typeface="Arial" panose="020B0604020202020204" pitchFamily="34" charset="0"/>
                        </a:rPr>
                        <a:t> with a research team and a bucket of bleach; not sustainable!</a:t>
                      </a:r>
                      <a:endParaRPr lang="en-GB" sz="1800" dirty="0">
                        <a:latin typeface="Arial" panose="020B0604020202020204" pitchFamily="34" charset="0"/>
                        <a:cs typeface="Arial" panose="020B0604020202020204" pitchFamily="34" charset="0"/>
                      </a:endParaRPr>
                    </a:p>
                  </a:txBody>
                  <a:tcPr/>
                </a:tc>
              </a:tr>
              <a:tr h="370840">
                <a:tc>
                  <a:txBody>
                    <a:bodyPr/>
                    <a:lstStyle/>
                    <a:p>
                      <a:r>
                        <a:rPr lang="en-GB" sz="1800" dirty="0" smtClean="0">
                          <a:latin typeface="Arial" panose="020B0604020202020204" pitchFamily="34" charset="0"/>
                          <a:cs typeface="Arial" panose="020B0604020202020204" pitchFamily="34" charset="0"/>
                        </a:rPr>
                        <a:t>Improving manual</a:t>
                      </a:r>
                      <a:r>
                        <a:rPr lang="en-GB" sz="1800" baseline="0" dirty="0" smtClean="0">
                          <a:latin typeface="Arial" panose="020B0604020202020204" pitchFamily="34" charset="0"/>
                          <a:cs typeface="Arial" panose="020B0604020202020204" pitchFamily="34" charset="0"/>
                        </a:rPr>
                        <a:t> processes reduces transmission.</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Introducing ARD reduces transmission</a:t>
                      </a:r>
                      <a:r>
                        <a:rPr lang="en-GB" sz="1800" baseline="0" dirty="0" smtClean="0">
                          <a:latin typeface="Arial" panose="020B0604020202020204" pitchFamily="34" charset="0"/>
                          <a:cs typeface="Arial" panose="020B0604020202020204" pitchFamily="34" charset="0"/>
                        </a:rPr>
                        <a:t> further.</a:t>
                      </a:r>
                      <a:endParaRPr lang="en-GB" sz="1800" dirty="0">
                        <a:latin typeface="Arial" panose="020B0604020202020204" pitchFamily="34" charset="0"/>
                        <a:cs typeface="Arial" panose="020B0604020202020204" pitchFamily="34" charset="0"/>
                      </a:endParaRPr>
                    </a:p>
                  </a:txBody>
                  <a:tcPr/>
                </a:tc>
              </a:tr>
              <a:tr h="370840">
                <a:tc>
                  <a:txBody>
                    <a:bodyPr/>
                    <a:lstStyle/>
                    <a:p>
                      <a:r>
                        <a:rPr lang="en-GB" sz="1800" dirty="0" smtClean="0">
                          <a:latin typeface="Arial" panose="020B0604020202020204" pitchFamily="34" charset="0"/>
                          <a:cs typeface="Arial" panose="020B0604020202020204" pitchFamily="34" charset="0"/>
                        </a:rPr>
                        <a:t>The quality of evidence supporting</a:t>
                      </a:r>
                      <a:r>
                        <a:rPr lang="en-GB" sz="1800" baseline="0" dirty="0" smtClean="0">
                          <a:latin typeface="Arial" panose="020B0604020202020204" pitchFamily="34" charset="0"/>
                          <a:cs typeface="Arial" panose="020B0604020202020204" pitchFamily="34" charset="0"/>
                        </a:rPr>
                        <a:t> the use of ARD systems is poor; no RCTs.</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Quality of evidence supporting</a:t>
                      </a:r>
                      <a:r>
                        <a:rPr lang="en-GB" sz="1800" baseline="0" dirty="0" smtClean="0">
                          <a:latin typeface="Arial" panose="020B0604020202020204" pitchFamily="34" charset="0"/>
                          <a:cs typeface="Arial" panose="020B0604020202020204" pitchFamily="34" charset="0"/>
                        </a:rPr>
                        <a:t> </a:t>
                      </a:r>
                      <a:r>
                        <a:rPr lang="en-GB" sz="1800" dirty="0" smtClean="0">
                          <a:latin typeface="Arial" panose="020B0604020202020204" pitchFamily="34" charset="0"/>
                          <a:cs typeface="Arial" panose="020B0604020202020204" pitchFamily="34" charset="0"/>
                        </a:rPr>
                        <a:t>ARDs as good</a:t>
                      </a:r>
                      <a:r>
                        <a:rPr lang="en-GB" sz="1800" baseline="0" dirty="0" smtClean="0">
                          <a:latin typeface="Arial" panose="020B0604020202020204" pitchFamily="34" charset="0"/>
                          <a:cs typeface="Arial" panose="020B0604020202020204" pitchFamily="34" charset="0"/>
                        </a:rPr>
                        <a:t> if not better than for manual processes (now including an RCT!).</a:t>
                      </a:r>
                      <a:endParaRPr lang="en-GB" sz="1800" dirty="0">
                        <a:latin typeface="Arial" panose="020B0604020202020204" pitchFamily="34" charset="0"/>
                        <a:cs typeface="Arial" panose="020B0604020202020204" pitchFamily="34" charset="0"/>
                      </a:endParaRPr>
                    </a:p>
                  </a:txBody>
                  <a:tcPr/>
                </a:tc>
              </a:tr>
              <a:tr h="370840">
                <a:tc>
                  <a:txBody>
                    <a:bodyPr/>
                    <a:lstStyle/>
                    <a:p>
                      <a:r>
                        <a:rPr lang="en-GB" sz="1800" dirty="0" smtClean="0">
                          <a:latin typeface="Arial" panose="020B0604020202020204" pitchFamily="34" charset="0"/>
                          <a:cs typeface="Arial" panose="020B0604020202020204" pitchFamily="34" charset="0"/>
                        </a:rPr>
                        <a:t>ARD systems are expensive.</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That depends</a:t>
                      </a:r>
                      <a:r>
                        <a:rPr lang="en-GB" sz="1800" baseline="0" dirty="0" smtClean="0">
                          <a:latin typeface="Arial" panose="020B0604020202020204" pitchFamily="34" charset="0"/>
                          <a:cs typeface="Arial" panose="020B0604020202020204" pitchFamily="34" charset="0"/>
                        </a:rPr>
                        <a:t> on your perspective; evidence they are cost-effective.</a:t>
                      </a:r>
                      <a:endParaRPr lang="en-GB" sz="1800" dirty="0">
                        <a:latin typeface="Arial" panose="020B0604020202020204" pitchFamily="34" charset="0"/>
                        <a:cs typeface="Arial" panose="020B0604020202020204" pitchFamily="34" charset="0"/>
                      </a:endParaRPr>
                    </a:p>
                  </a:txBody>
                  <a:tcPr/>
                </a:tc>
              </a:tr>
              <a:tr h="370840">
                <a:tc>
                  <a:txBody>
                    <a:bodyPr/>
                    <a:lstStyle/>
                    <a:p>
                      <a:r>
                        <a:rPr lang="en-GB" sz="1800" dirty="0" smtClean="0">
                          <a:latin typeface="Arial" panose="020B0604020202020204" pitchFamily="34" charset="0"/>
                          <a:cs typeface="Arial" panose="020B0604020202020204" pitchFamily="34" charset="0"/>
                        </a:rPr>
                        <a:t>We should</a:t>
                      </a:r>
                      <a:r>
                        <a:rPr lang="en-GB" sz="1800" baseline="0" dirty="0" smtClean="0">
                          <a:latin typeface="Arial" panose="020B0604020202020204" pitchFamily="34" charset="0"/>
                          <a:cs typeface="Arial" panose="020B0604020202020204" pitchFamily="34" charset="0"/>
                        </a:rPr>
                        <a:t> invest in other solutions before ARD systems.</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Is</a:t>
                      </a:r>
                      <a:r>
                        <a:rPr lang="en-GB" sz="1800" baseline="0" dirty="0" smtClean="0">
                          <a:latin typeface="Arial" panose="020B0604020202020204" pitchFamily="34" charset="0"/>
                          <a:cs typeface="Arial" panose="020B0604020202020204" pitchFamily="34" charset="0"/>
                        </a:rPr>
                        <a:t> that your opinion or do you have a detailed cost-effectiveness evaluation?</a:t>
                      </a:r>
                      <a:endParaRPr lang="en-GB" sz="1800" dirty="0">
                        <a:latin typeface="Arial" panose="020B0604020202020204" pitchFamily="34" charset="0"/>
                        <a:cs typeface="Arial" panose="020B0604020202020204" pitchFamily="34" charset="0"/>
                      </a:endParaRPr>
                    </a:p>
                  </a:txBody>
                  <a:tcPr/>
                </a:tc>
              </a:tr>
              <a:tr h="370840">
                <a:tc>
                  <a:txBody>
                    <a:bodyPr/>
                    <a:lstStyle/>
                    <a:p>
                      <a:r>
                        <a:rPr lang="en-GB" sz="1800" dirty="0" smtClean="0">
                          <a:latin typeface="Arial" panose="020B0604020202020204" pitchFamily="34" charset="0"/>
                          <a:cs typeface="Arial" panose="020B0604020202020204" pitchFamily="34" charset="0"/>
                        </a:rPr>
                        <a:t>I’d much rather employ</a:t>
                      </a:r>
                      <a:r>
                        <a:rPr lang="en-GB" sz="1800" baseline="0" dirty="0" smtClean="0">
                          <a:latin typeface="Arial" panose="020B0604020202020204" pitchFamily="34" charset="0"/>
                          <a:cs typeface="Arial" panose="020B0604020202020204" pitchFamily="34" charset="0"/>
                        </a:rPr>
                        <a:t> another domestic.</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ARD systems</a:t>
                      </a:r>
                      <a:r>
                        <a:rPr lang="en-GB" sz="1800" baseline="0" dirty="0" smtClean="0">
                          <a:latin typeface="Arial" panose="020B0604020202020204" pitchFamily="34" charset="0"/>
                          <a:cs typeface="Arial" panose="020B0604020202020204" pitchFamily="34" charset="0"/>
                        </a:rPr>
                        <a:t> offer something different, to augment existing processes.</a:t>
                      </a:r>
                      <a:endParaRPr lang="en-GB" sz="1800" dirty="0">
                        <a:latin typeface="Arial" panose="020B0604020202020204" pitchFamily="34" charset="0"/>
                        <a:cs typeface="Arial" panose="020B0604020202020204" pitchFamily="34" charset="0"/>
                      </a:endParaRPr>
                    </a:p>
                  </a:txBody>
                  <a:tcPr/>
                </a:tc>
              </a:tr>
              <a:tr h="370840">
                <a:tc>
                  <a:txBody>
                    <a:bodyPr/>
                    <a:lstStyle/>
                    <a:p>
                      <a:r>
                        <a:rPr lang="en-GB" sz="1800" dirty="0" smtClean="0">
                          <a:latin typeface="Arial" panose="020B0604020202020204" pitchFamily="34" charset="0"/>
                          <a:cs typeface="Arial" panose="020B0604020202020204" pitchFamily="34" charset="0"/>
                        </a:rPr>
                        <a:t>ARD</a:t>
                      </a:r>
                      <a:r>
                        <a:rPr lang="en-GB" sz="1800" baseline="0" dirty="0" smtClean="0">
                          <a:latin typeface="Arial" panose="020B0604020202020204" pitchFamily="34" charset="0"/>
                          <a:cs typeface="Arial" panose="020B0604020202020204" pitchFamily="34" charset="0"/>
                        </a:rPr>
                        <a:t> systems are not feasible in the busy hospital environment.</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ARD</a:t>
                      </a:r>
                      <a:r>
                        <a:rPr lang="en-GB" sz="1800" baseline="0" dirty="0" smtClean="0">
                          <a:latin typeface="Arial" panose="020B0604020202020204" pitchFamily="34" charset="0"/>
                          <a:cs typeface="Arial" panose="020B0604020202020204" pitchFamily="34" charset="0"/>
                        </a:rPr>
                        <a:t> systems can be adopted with little operational impact, and will have long term gains in throughput.</a:t>
                      </a:r>
                      <a:endParaRPr lang="en-GB" sz="1800" dirty="0">
                        <a:latin typeface="Arial" panose="020B0604020202020204" pitchFamily="34" charset="0"/>
                        <a:cs typeface="Arial" panose="020B0604020202020204" pitchFamily="34" charset="0"/>
                      </a:endParaRPr>
                    </a:p>
                  </a:txBody>
                  <a:tcPr/>
                </a:tc>
              </a:tr>
              <a:tr h="370840">
                <a:tc>
                  <a:txBody>
                    <a:bodyPr/>
                    <a:lstStyle/>
                    <a:p>
                      <a:r>
                        <a:rPr lang="en-GB" sz="1800" dirty="0" smtClean="0">
                          <a:latin typeface="Arial" panose="020B0604020202020204" pitchFamily="34" charset="0"/>
                          <a:cs typeface="Arial" panose="020B0604020202020204" pitchFamily="34" charset="0"/>
                        </a:rPr>
                        <a:t>ARD systems are not safe</a:t>
                      </a:r>
                      <a:r>
                        <a:rPr lang="en-GB" sz="1800" baseline="0" dirty="0" smtClean="0">
                          <a:latin typeface="Arial" panose="020B0604020202020204" pitchFamily="34" charset="0"/>
                          <a:cs typeface="Arial" panose="020B0604020202020204" pitchFamily="34" charset="0"/>
                        </a:rPr>
                        <a:t> and will eat my equipment.</a:t>
                      </a:r>
                      <a:endParaRPr lang="en-GB" sz="1800" dirty="0">
                        <a:latin typeface="Arial" panose="020B0604020202020204" pitchFamily="34" charset="0"/>
                        <a:cs typeface="Arial" panose="020B0604020202020204" pitchFamily="34" charset="0"/>
                      </a:endParaRPr>
                    </a:p>
                  </a:txBody>
                  <a:tcPr/>
                </a:tc>
                <a:tc>
                  <a:txBody>
                    <a:bodyPr/>
                    <a:lstStyle/>
                    <a:p>
                      <a:r>
                        <a:rPr lang="en-GB" sz="1800" dirty="0" smtClean="0">
                          <a:latin typeface="Arial" panose="020B0604020202020204" pitchFamily="34" charset="0"/>
                          <a:cs typeface="Arial" panose="020B0604020202020204" pitchFamily="34" charset="0"/>
                        </a:rPr>
                        <a:t>ARD systems are safe (if used correctly) and no worse for equipment than, say, bleach.</a:t>
                      </a:r>
                      <a:endParaRPr lang="en-GB" sz="1800"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2491749684"/>
      </p:ext>
    </p:extLst>
  </p:cSld>
  <p:clrMapOvr>
    <a:masterClrMapping/>
  </p:clrMapOvr>
  <p:transition spd="slow">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893094319"/>
              </p:ext>
            </p:extLst>
          </p:nvPr>
        </p:nvGraphicFramePr>
        <p:xfrm>
          <a:off x="251520" y="260648"/>
          <a:ext cx="88924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5496" y="6474822"/>
            <a:ext cx="6264696" cy="338554"/>
          </a:xfrm>
          <a:prstGeom prst="rect">
            <a:avLst/>
          </a:prstGeom>
          <a:noFill/>
        </p:spPr>
        <p:txBody>
          <a:bodyPr wrap="square" rtlCol="0">
            <a:spAutoFit/>
          </a:bodyPr>
          <a:lstStyle/>
          <a:p>
            <a:r>
              <a:rPr lang="en-GB" sz="1600" dirty="0" smtClean="0">
                <a:latin typeface="Arial" pitchFamily="34" charset="0"/>
                <a:cs typeface="Arial" pitchFamily="34" charset="0"/>
              </a:rPr>
              <a:t>* ARD = automated room decontamination. </a:t>
            </a:r>
            <a:endParaRPr lang="en-GB" sz="1600" dirty="0">
              <a:latin typeface="Arial" pitchFamily="34" charset="0"/>
              <a:cs typeface="Arial" pitchFamily="34" charset="0"/>
            </a:endParaRPr>
          </a:p>
        </p:txBody>
      </p:sp>
    </p:spTree>
    <p:extLst>
      <p:ext uri="{BB962C8B-B14F-4D97-AF65-F5344CB8AC3E}">
        <p14:creationId xmlns:p14="http://schemas.microsoft.com/office/powerpoint/2010/main" val="1776747546"/>
      </p:ext>
    </p:extLst>
  </p:cSld>
  <p:clrMapOvr>
    <a:masterClrMapping/>
  </p:clrMapOvr>
  <p:transition spd="slow">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60363" y="188640"/>
            <a:ext cx="8423275" cy="7112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lang="en-GB" sz="3200" dirty="0" smtClean="0">
                <a:latin typeface="Arial" panose="020B0604020202020204" pitchFamily="34" charset="0"/>
                <a:ea typeface="+mj-ea"/>
                <a:cs typeface="Arial" panose="020B0604020202020204" pitchFamily="34" charset="0"/>
              </a:rPr>
              <a:t>Hand washing with soap and water is to alcohol gel what HPV is to UV</a:t>
            </a:r>
            <a:endParaRPr kumimoji="0" lang="en-GB" sz="3200" i="0" u="none" strike="noStrike" kern="1200" cap="none" spc="0" normalizeH="0" baseline="0" noProof="0" dirty="0" smtClean="0">
              <a:ln>
                <a:noFill/>
              </a:ln>
              <a:effectLst/>
              <a:uLnTx/>
              <a:uFillTx/>
              <a:latin typeface="Arial" panose="020B0604020202020204" pitchFamily="34" charset="0"/>
              <a:ea typeface="+mj-ea"/>
              <a:cs typeface="Arial" panose="020B0604020202020204" pitchFamily="34" charset="0"/>
            </a:endParaRPr>
          </a:p>
        </p:txBody>
      </p:sp>
      <p:pic>
        <p:nvPicPr>
          <p:cNvPr id="3074" name="Picture 2" descr="http://www.bioquell.com/files/cache/f6a036be53720692c9bfd02e92a089a4_f138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363" y="3573016"/>
            <a:ext cx="3240360" cy="216024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0372" y="1556792"/>
            <a:ext cx="2587752" cy="1722120"/>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28664" y="1548800"/>
            <a:ext cx="2587752" cy="1808192"/>
          </a:xfrm>
          <a:prstGeom prst="rect">
            <a:avLst/>
          </a:prstGeom>
        </p:spPr>
      </p:pic>
      <p:pic>
        <p:nvPicPr>
          <p:cNvPr id="6" name="Picture 9" descr="tru-d"/>
          <p:cNvPicPr>
            <a:picLocks noChangeAspect="1" noChangeArrowheads="1"/>
          </p:cNvPicPr>
          <p:nvPr/>
        </p:nvPicPr>
        <p:blipFill>
          <a:blip r:embed="rId6" cstate="email"/>
          <a:srcRect/>
          <a:stretch>
            <a:fillRect/>
          </a:stretch>
        </p:blipFill>
        <p:spPr bwMode="auto">
          <a:xfrm>
            <a:off x="6649580" y="3573016"/>
            <a:ext cx="1130825" cy="2189642"/>
          </a:xfrm>
          <a:prstGeom prst="rect">
            <a:avLst/>
          </a:prstGeom>
          <a:noFill/>
          <a:ln w="9525">
            <a:noFill/>
            <a:miter lim="800000"/>
            <a:headEnd/>
            <a:tailEnd/>
          </a:ln>
        </p:spPr>
      </p:pic>
      <p:sp>
        <p:nvSpPr>
          <p:cNvPr id="5" name="TextBox 4"/>
          <p:cNvSpPr txBox="1"/>
          <p:nvPr/>
        </p:nvSpPr>
        <p:spPr>
          <a:xfrm>
            <a:off x="3563888" y="2564904"/>
            <a:ext cx="1835373" cy="2062103"/>
          </a:xfrm>
          <a:prstGeom prst="rect">
            <a:avLst/>
          </a:prstGeom>
          <a:solidFill>
            <a:schemeClr val="accent2">
              <a:lumMod val="75000"/>
            </a:schemeClr>
          </a:solidFill>
        </p:spPr>
        <p:txBody>
          <a:bodyPr wrap="square" rtlCol="0">
            <a:spAutoFit/>
          </a:bodyPr>
          <a:lstStyle/>
          <a:p>
            <a:pPr algn="ctr"/>
            <a:r>
              <a:rPr lang="en-GB" sz="3200" dirty="0" smtClean="0">
                <a:solidFill>
                  <a:schemeClr val="bg1"/>
                </a:solidFill>
                <a:latin typeface="Arial" panose="020B0604020202020204" pitchFamily="34" charset="0"/>
                <a:cs typeface="Arial" panose="020B0604020202020204" pitchFamily="34" charset="0"/>
              </a:rPr>
              <a:t>Faster, easier, but less effective</a:t>
            </a:r>
            <a:endParaRPr lang="en-GB" sz="3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6461109"/>
      </p:ext>
    </p:extLst>
  </p:cSld>
  <p:clrMapOvr>
    <a:masterClrMapping/>
  </p:clrMapOvr>
  <p:transition spd="slow">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041219280"/>
              </p:ext>
            </p:extLst>
          </p:nvPr>
        </p:nvGraphicFramePr>
        <p:xfrm>
          <a:off x="357158" y="1381043"/>
          <a:ext cx="8463850" cy="3782355"/>
        </p:xfrm>
        <a:graphic>
          <a:graphicData uri="http://schemas.openxmlformats.org/drawingml/2006/table">
            <a:tbl>
              <a:tblPr/>
              <a:tblGrid>
                <a:gridCol w="3071157"/>
                <a:gridCol w="2540549"/>
                <a:gridCol w="2852144"/>
              </a:tblGrid>
              <a:tr h="275906">
                <a:tc>
                  <a:txBody>
                    <a:bodyPr/>
                    <a:lstStyle/>
                    <a:p>
                      <a:pPr>
                        <a:lnSpc>
                          <a:spcPct val="115000"/>
                        </a:lnSpc>
                        <a:spcBef>
                          <a:spcPts val="200"/>
                        </a:spcBef>
                        <a:spcAft>
                          <a:spcPts val="200"/>
                        </a:spcAft>
                      </a:pPr>
                      <a:r>
                        <a:rPr lang="en-GB" sz="1600" b="1" dirty="0">
                          <a:latin typeface="Arial" pitchFamily="34" charset="0"/>
                          <a:ea typeface="Calibri"/>
                          <a:cs typeface="Arial" pitchFamily="34" charset="0"/>
                        </a:rPr>
                        <a:t>Characteristics</a:t>
                      </a:r>
                      <a:endParaRPr lang="en-GB" sz="1700" dirty="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200"/>
                        </a:spcBef>
                        <a:spcAft>
                          <a:spcPts val="200"/>
                        </a:spcAft>
                      </a:pPr>
                      <a:r>
                        <a:rPr lang="en-GB" sz="1600" b="1">
                          <a:latin typeface="Arial" pitchFamily="34" charset="0"/>
                          <a:ea typeface="Calibri"/>
                          <a:cs typeface="Arial" pitchFamily="34" charset="0"/>
                        </a:rPr>
                        <a:t>HPV</a:t>
                      </a:r>
                      <a:endParaRPr lang="en-GB" sz="170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200"/>
                        </a:spcBef>
                        <a:spcAft>
                          <a:spcPts val="200"/>
                        </a:spcAft>
                      </a:pPr>
                      <a:r>
                        <a:rPr lang="en-GB" sz="1600" b="1">
                          <a:latin typeface="Arial" pitchFamily="34" charset="0"/>
                          <a:ea typeface="Calibri"/>
                          <a:cs typeface="Arial" pitchFamily="34" charset="0"/>
                        </a:rPr>
                        <a:t>UV systems</a:t>
                      </a:r>
                      <a:endParaRPr lang="en-GB" sz="170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7474">
                <a:tc>
                  <a:txBody>
                    <a:bodyPr/>
                    <a:lstStyle/>
                    <a:p>
                      <a:pPr>
                        <a:lnSpc>
                          <a:spcPct val="115000"/>
                        </a:lnSpc>
                        <a:spcBef>
                          <a:spcPts val="200"/>
                        </a:spcBef>
                        <a:spcAft>
                          <a:spcPts val="200"/>
                        </a:spcAft>
                      </a:pPr>
                      <a:r>
                        <a:rPr lang="en-GB" sz="1600">
                          <a:latin typeface="Arial" pitchFamily="34" charset="0"/>
                          <a:ea typeface="Calibri"/>
                          <a:cs typeface="Arial" pitchFamily="34" charset="0"/>
                        </a:rPr>
                        <a:t>Cycle time (for single room)</a:t>
                      </a:r>
                      <a:endParaRPr lang="en-GB" sz="170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200"/>
                        </a:spcBef>
                        <a:spcAft>
                          <a:spcPts val="200"/>
                        </a:spcAft>
                      </a:pPr>
                      <a:r>
                        <a:rPr lang="en-GB" sz="1600">
                          <a:latin typeface="Arial" pitchFamily="34" charset="0"/>
                          <a:ea typeface="Calibri"/>
                          <a:cs typeface="Arial" pitchFamily="34" charset="0"/>
                        </a:rPr>
                        <a:t>90 mins</a:t>
                      </a:r>
                      <a:endParaRPr lang="en-GB" sz="170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200"/>
                        </a:spcBef>
                        <a:spcAft>
                          <a:spcPts val="200"/>
                        </a:spcAft>
                      </a:pPr>
                      <a:r>
                        <a:rPr lang="en-GB" sz="1600" dirty="0">
                          <a:latin typeface="Arial" pitchFamily="34" charset="0"/>
                          <a:ea typeface="Calibri"/>
                          <a:cs typeface="Arial" pitchFamily="34" charset="0"/>
                        </a:rPr>
                        <a:t>15 </a:t>
                      </a:r>
                      <a:r>
                        <a:rPr lang="en-GB" sz="1600" dirty="0" err="1">
                          <a:latin typeface="Arial" pitchFamily="34" charset="0"/>
                          <a:ea typeface="Calibri"/>
                          <a:cs typeface="Arial" pitchFamily="34" charset="0"/>
                        </a:rPr>
                        <a:t>mins</a:t>
                      </a:r>
                      <a:r>
                        <a:rPr lang="en-GB" sz="1600" dirty="0">
                          <a:latin typeface="Arial" pitchFamily="34" charset="0"/>
                          <a:ea typeface="Calibri"/>
                          <a:cs typeface="Arial" pitchFamily="34" charset="0"/>
                        </a:rPr>
                        <a:t> to &gt;1hr</a:t>
                      </a:r>
                      <a:endParaRPr lang="en-GB" sz="1700" dirty="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r>
              <a:tr h="881350">
                <a:tc>
                  <a:txBody>
                    <a:bodyPr/>
                    <a:lstStyle/>
                    <a:p>
                      <a:pPr>
                        <a:lnSpc>
                          <a:spcPct val="115000"/>
                        </a:lnSpc>
                        <a:spcBef>
                          <a:spcPts val="200"/>
                        </a:spcBef>
                        <a:spcAft>
                          <a:spcPts val="200"/>
                        </a:spcAft>
                      </a:pPr>
                      <a:r>
                        <a:rPr lang="en-GB" sz="1600" dirty="0">
                          <a:latin typeface="Arial" pitchFamily="34" charset="0"/>
                          <a:ea typeface="Calibri"/>
                          <a:cs typeface="Arial" pitchFamily="34" charset="0"/>
                        </a:rPr>
                        <a:t>Practicalities</a:t>
                      </a:r>
                      <a:endParaRPr lang="en-GB" sz="1700" dirty="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200"/>
                        </a:spcBef>
                        <a:spcAft>
                          <a:spcPts val="200"/>
                        </a:spcAft>
                      </a:pPr>
                      <a:r>
                        <a:rPr lang="en-GB" sz="1600">
                          <a:latin typeface="Arial" pitchFamily="34" charset="0"/>
                          <a:ea typeface="Calibri"/>
                          <a:cs typeface="Arial" pitchFamily="34" charset="0"/>
                        </a:rPr>
                        <a:t>Door and air vent sealing and leak detection required</a:t>
                      </a:r>
                      <a:endParaRPr lang="en-GB" sz="170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200"/>
                        </a:spcBef>
                        <a:spcAft>
                          <a:spcPts val="200"/>
                        </a:spcAft>
                      </a:pPr>
                      <a:r>
                        <a:rPr lang="en-GB" sz="1600" dirty="0">
                          <a:latin typeface="Arial" pitchFamily="34" charset="0"/>
                          <a:ea typeface="Calibri"/>
                          <a:cs typeface="Arial" pitchFamily="34" charset="0"/>
                        </a:rPr>
                        <a:t>No door and air vent sealing or leak detection required</a:t>
                      </a:r>
                      <a:endParaRPr lang="en-GB" sz="1700" dirty="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r>
              <a:tr h="275906">
                <a:tc>
                  <a:txBody>
                    <a:bodyPr/>
                    <a:lstStyle/>
                    <a:p>
                      <a:pPr>
                        <a:lnSpc>
                          <a:spcPct val="115000"/>
                        </a:lnSpc>
                        <a:spcBef>
                          <a:spcPts val="200"/>
                        </a:spcBef>
                        <a:spcAft>
                          <a:spcPts val="200"/>
                        </a:spcAft>
                      </a:pPr>
                      <a:r>
                        <a:rPr lang="en-GB" sz="1600">
                          <a:latin typeface="Arial" pitchFamily="34" charset="0"/>
                          <a:ea typeface="Calibri"/>
                          <a:cs typeface="Arial" pitchFamily="34" charset="0"/>
                        </a:rPr>
                        <a:t>Distribution</a:t>
                      </a:r>
                      <a:endParaRPr lang="en-GB" sz="170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200"/>
                        </a:spcBef>
                        <a:spcAft>
                          <a:spcPts val="200"/>
                        </a:spcAft>
                      </a:pPr>
                      <a:r>
                        <a:rPr lang="en-GB" sz="1600" dirty="0">
                          <a:latin typeface="Arial" pitchFamily="34" charset="0"/>
                          <a:ea typeface="Calibri"/>
                          <a:cs typeface="Arial" pitchFamily="34" charset="0"/>
                        </a:rPr>
                        <a:t>Homogeneous</a:t>
                      </a:r>
                      <a:endParaRPr lang="en-GB" sz="1700" dirty="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nSpc>
                          <a:spcPct val="115000"/>
                        </a:lnSpc>
                        <a:spcBef>
                          <a:spcPts val="200"/>
                        </a:spcBef>
                        <a:spcAft>
                          <a:spcPts val="200"/>
                        </a:spcAft>
                      </a:pPr>
                      <a:r>
                        <a:rPr lang="en-GB" sz="1600">
                          <a:latin typeface="Arial" pitchFamily="34" charset="0"/>
                          <a:ea typeface="Calibri"/>
                          <a:cs typeface="Arial" pitchFamily="34" charset="0"/>
                        </a:rPr>
                        <a:t>Affected by line of sight</a:t>
                      </a:r>
                      <a:endParaRPr lang="en-GB" sz="170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85225">
                <a:tc>
                  <a:txBody>
                    <a:bodyPr/>
                    <a:lstStyle/>
                    <a:p>
                      <a:pPr>
                        <a:lnSpc>
                          <a:spcPct val="115000"/>
                        </a:lnSpc>
                        <a:spcBef>
                          <a:spcPts val="200"/>
                        </a:spcBef>
                        <a:spcAft>
                          <a:spcPts val="200"/>
                        </a:spcAft>
                      </a:pPr>
                      <a:r>
                        <a:rPr lang="en-GB" sz="1600">
                          <a:latin typeface="Arial" pitchFamily="34" charset="0"/>
                          <a:ea typeface="Calibri"/>
                          <a:cs typeface="Arial" pitchFamily="34" charset="0"/>
                        </a:rPr>
                        <a:t>Microbiological efficacy</a:t>
                      </a:r>
                      <a:endParaRPr lang="en-GB" sz="170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200"/>
                        </a:spcBef>
                        <a:spcAft>
                          <a:spcPts val="200"/>
                        </a:spcAft>
                      </a:pPr>
                      <a:r>
                        <a:rPr lang="en-GB" sz="1600" dirty="0">
                          <a:latin typeface="Arial" pitchFamily="34" charset="0"/>
                          <a:ea typeface="Calibri"/>
                          <a:cs typeface="Arial" pitchFamily="34" charset="0"/>
                        </a:rPr>
                        <a:t>Elimination of pathogens from surfaces; 6-log </a:t>
                      </a:r>
                      <a:r>
                        <a:rPr lang="en-GB" sz="1600" dirty="0" err="1">
                          <a:latin typeface="Arial" pitchFamily="34" charset="0"/>
                          <a:ea typeface="Calibri"/>
                          <a:cs typeface="Arial" pitchFamily="34" charset="0"/>
                        </a:rPr>
                        <a:t>sporicidal</a:t>
                      </a:r>
                      <a:r>
                        <a:rPr lang="en-GB" sz="1600" dirty="0">
                          <a:latin typeface="Arial" pitchFamily="34" charset="0"/>
                          <a:ea typeface="Calibri"/>
                          <a:cs typeface="Arial" pitchFamily="34" charset="0"/>
                        </a:rPr>
                        <a:t> reduction</a:t>
                      </a:r>
                      <a:endParaRPr lang="en-GB" sz="1700" dirty="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nSpc>
                          <a:spcPct val="115000"/>
                        </a:lnSpc>
                        <a:spcBef>
                          <a:spcPts val="200"/>
                        </a:spcBef>
                        <a:spcAft>
                          <a:spcPts val="200"/>
                        </a:spcAft>
                      </a:pPr>
                      <a:r>
                        <a:rPr lang="en-GB" sz="1600">
                          <a:latin typeface="Arial" pitchFamily="34" charset="0"/>
                          <a:ea typeface="Calibri"/>
                          <a:cs typeface="Arial" pitchFamily="34" charset="0"/>
                        </a:rPr>
                        <a:t>Does not eliminate pathogens from surfaces; 1-3 log sporicidal reduction</a:t>
                      </a:r>
                      <a:endParaRPr lang="en-GB" sz="170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7474">
                <a:tc>
                  <a:txBody>
                    <a:bodyPr/>
                    <a:lstStyle/>
                    <a:p>
                      <a:pPr>
                        <a:lnSpc>
                          <a:spcPct val="115000"/>
                        </a:lnSpc>
                        <a:spcBef>
                          <a:spcPts val="200"/>
                        </a:spcBef>
                        <a:spcAft>
                          <a:spcPts val="200"/>
                        </a:spcAft>
                      </a:pPr>
                      <a:r>
                        <a:rPr lang="en-GB" sz="1600" dirty="0" smtClean="0">
                          <a:latin typeface="Arial" pitchFamily="34" charset="0"/>
                          <a:ea typeface="Calibri"/>
                          <a:cs typeface="Arial" pitchFamily="34" charset="0"/>
                        </a:rPr>
                        <a:t>Cost</a:t>
                      </a:r>
                      <a:endParaRPr lang="en-GB" sz="1600" dirty="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Bef>
                          <a:spcPts val="200"/>
                        </a:spcBef>
                        <a:spcAft>
                          <a:spcPts val="200"/>
                        </a:spcAft>
                      </a:pPr>
                      <a:r>
                        <a:rPr lang="en-GB" sz="1600" dirty="0" smtClean="0">
                          <a:latin typeface="Arial" pitchFamily="34" charset="0"/>
                          <a:ea typeface="Calibri"/>
                          <a:cs typeface="Arial" pitchFamily="34" charset="0"/>
                        </a:rPr>
                        <a:t>Lower</a:t>
                      </a:r>
                      <a:r>
                        <a:rPr lang="en-GB" sz="1600" baseline="0" dirty="0" smtClean="0">
                          <a:latin typeface="Arial" pitchFamily="34" charset="0"/>
                          <a:ea typeface="Calibri"/>
                          <a:cs typeface="Arial" pitchFamily="34" charset="0"/>
                        </a:rPr>
                        <a:t> purchase cost; higher running costs</a:t>
                      </a:r>
                      <a:endParaRPr lang="en-GB" sz="1600" dirty="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200"/>
                        </a:spcBef>
                        <a:spcAft>
                          <a:spcPts val="200"/>
                        </a:spcAft>
                      </a:pPr>
                      <a:r>
                        <a:rPr lang="en-GB" sz="1600" dirty="0" smtClean="0">
                          <a:latin typeface="Arial" pitchFamily="34" charset="0"/>
                          <a:ea typeface="Calibri"/>
                          <a:cs typeface="Arial" pitchFamily="34" charset="0"/>
                        </a:rPr>
                        <a:t>Higher</a:t>
                      </a:r>
                      <a:r>
                        <a:rPr lang="en-GB" sz="1600" baseline="0" dirty="0" smtClean="0">
                          <a:latin typeface="Arial" pitchFamily="34" charset="0"/>
                          <a:ea typeface="Calibri"/>
                          <a:cs typeface="Arial" pitchFamily="34" charset="0"/>
                        </a:rPr>
                        <a:t> purchase cost; lower running costs</a:t>
                      </a:r>
                      <a:endParaRPr lang="en-GB" sz="1600" dirty="0">
                        <a:latin typeface="Arial" pitchFamily="34" charset="0"/>
                        <a:ea typeface="Calibri"/>
                        <a:cs typeface="Arial" pitchFamily="34" charset="0"/>
                      </a:endParaRPr>
                    </a:p>
                  </a:txBody>
                  <a:tcPr marL="107515" marR="107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Rectangle 7"/>
          <p:cNvSpPr>
            <a:spLocks noChangeArrowheads="1"/>
          </p:cNvSpPr>
          <p:nvPr/>
        </p:nvSpPr>
        <p:spPr bwMode="auto">
          <a:xfrm>
            <a:off x="107950" y="6474838"/>
            <a:ext cx="3727270" cy="338538"/>
          </a:xfrm>
          <a:prstGeom prst="rect">
            <a:avLst/>
          </a:prstGeom>
          <a:noFill/>
          <a:ln w="9525">
            <a:noFill/>
            <a:miter lim="800000"/>
            <a:headEnd/>
            <a:tailEnd/>
          </a:ln>
        </p:spPr>
        <p:txBody>
          <a:bodyPr wrap="none" lIns="91424" tIns="45712" rIns="91424" bIns="45712">
            <a:spAutoFit/>
          </a:bodyPr>
          <a:lstStyle/>
          <a:p>
            <a:pPr>
              <a:defRPr/>
            </a:pPr>
            <a:r>
              <a:rPr lang="en-GB" sz="1600" dirty="0">
                <a:latin typeface="Arial" pitchFamily="34" charset="0"/>
                <a:cs typeface="Arial" pitchFamily="34" charset="0"/>
              </a:rPr>
              <a:t>Otter </a:t>
            </a:r>
            <a:r>
              <a:rPr lang="en-GB" sz="1600" i="1" dirty="0" smtClean="0">
                <a:latin typeface="Arial" pitchFamily="34" charset="0"/>
                <a:cs typeface="Arial" pitchFamily="34" charset="0"/>
              </a:rPr>
              <a:t>et al</a:t>
            </a:r>
            <a:r>
              <a:rPr lang="en-GB" sz="1600" dirty="0" smtClean="0">
                <a:latin typeface="Arial" pitchFamily="34" charset="0"/>
                <a:cs typeface="Arial" pitchFamily="34" charset="0"/>
              </a:rPr>
              <a:t>. </a:t>
            </a:r>
            <a:r>
              <a:rPr lang="en-GB" sz="1600" i="1" dirty="0" smtClean="0">
                <a:latin typeface="Arial" pitchFamily="34" charset="0"/>
                <a:cs typeface="Arial" pitchFamily="34" charset="0"/>
              </a:rPr>
              <a:t>J Hosp Infect </a:t>
            </a:r>
            <a:r>
              <a:rPr lang="en-GB" sz="1600" dirty="0" smtClean="0">
                <a:latin typeface="Arial" pitchFamily="34" charset="0"/>
                <a:cs typeface="Arial" pitchFamily="34" charset="0"/>
              </a:rPr>
              <a:t>2013;83:1-13.</a:t>
            </a:r>
            <a:endParaRPr lang="en-GB" sz="1600" dirty="0">
              <a:latin typeface="Arial" pitchFamily="34" charset="0"/>
              <a:cs typeface="Arial" pitchFamily="34" charset="0"/>
            </a:endParaRPr>
          </a:p>
        </p:txBody>
      </p:sp>
      <p:sp>
        <p:nvSpPr>
          <p:cNvPr id="9" name="Title 1"/>
          <p:cNvSpPr txBox="1">
            <a:spLocks/>
          </p:cNvSpPr>
          <p:nvPr/>
        </p:nvSpPr>
        <p:spPr>
          <a:xfrm>
            <a:off x="457200" y="341784"/>
            <a:ext cx="8229600" cy="1143000"/>
          </a:xfrm>
          <a:prstGeom prst="rect">
            <a:avLst/>
          </a:prstGeom>
        </p:spPr>
        <p:txBody>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en-GB" dirty="0" smtClean="0"/>
              <a:t>UVC vs. HPV</a:t>
            </a:r>
            <a:endParaRPr lang="en-GB" dirty="0"/>
          </a:p>
        </p:txBody>
      </p:sp>
    </p:spTree>
    <p:extLst>
      <p:ext uri="{BB962C8B-B14F-4D97-AF65-F5344CB8AC3E}">
        <p14:creationId xmlns:p14="http://schemas.microsoft.com/office/powerpoint/2010/main" val="997616312"/>
      </p:ext>
    </p:extLst>
  </p:cSld>
  <p:clrMapOvr>
    <a:masterClrMapping/>
  </p:clrMapOvr>
  <p:transition spd="slow">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ommunity.mis.temple.edu/mis4596sec003sp2016/files/2016/01/robots-and-jobs-Danomy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6712"/>
            <a:ext cx="9135278" cy="4725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6737554"/>
      </p:ext>
    </p:extLst>
  </p:cSld>
  <p:clrMapOvr>
    <a:masterClrMapping/>
  </p:clrMapOvr>
  <p:transition spd="slow">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556" y="4314352"/>
            <a:ext cx="468052" cy="468052"/>
          </a:xfrm>
          <a:prstGeom prst="rect">
            <a:avLst/>
          </a:prstGeom>
        </p:spPr>
      </p:pic>
      <p:sp>
        <p:nvSpPr>
          <p:cNvPr id="4" name="TextBox 3"/>
          <p:cNvSpPr txBox="1"/>
          <p:nvPr/>
        </p:nvSpPr>
        <p:spPr>
          <a:xfrm>
            <a:off x="539552" y="548680"/>
            <a:ext cx="8064896" cy="5001369"/>
          </a:xfrm>
          <a:prstGeom prst="rect">
            <a:avLst/>
          </a:prstGeom>
          <a:noFill/>
        </p:spPr>
        <p:txBody>
          <a:bodyPr wrap="square" rtlCol="0">
            <a:spAutoFit/>
          </a:bodyPr>
          <a:lstStyle/>
          <a:p>
            <a:r>
              <a:rPr lang="en-GB" sz="3600" b="1" dirty="0">
                <a:latin typeface="Arial" pitchFamily="34" charset="0"/>
                <a:cs typeface="Arial" pitchFamily="34" charset="0"/>
              </a:rPr>
              <a:t>The environmental surface decontamination dilemma: </a:t>
            </a:r>
            <a:endParaRPr lang="en-GB" sz="3600" b="1" dirty="0" smtClean="0">
              <a:latin typeface="Arial" pitchFamily="34" charset="0"/>
              <a:cs typeface="Arial" pitchFamily="34" charset="0"/>
            </a:endParaRPr>
          </a:p>
          <a:p>
            <a:r>
              <a:rPr lang="en-GB" sz="3600" b="1" dirty="0" smtClean="0">
                <a:latin typeface="Arial" pitchFamily="34" charset="0"/>
                <a:cs typeface="Arial" pitchFamily="34" charset="0"/>
              </a:rPr>
              <a:t>HPV</a:t>
            </a:r>
            <a:r>
              <a:rPr lang="en-GB" sz="3600" b="1" dirty="0">
                <a:latin typeface="Arial" pitchFamily="34" charset="0"/>
                <a:cs typeface="Arial" pitchFamily="34" charset="0"/>
              </a:rPr>
              <a:t>, UV, both, or neither?</a:t>
            </a:r>
            <a:endParaRPr lang="en-GB" sz="4000" dirty="0">
              <a:latin typeface="Arial" pitchFamily="34" charset="0"/>
              <a:cs typeface="Arial" pitchFamily="34" charset="0"/>
            </a:endParaRPr>
          </a:p>
          <a:p>
            <a:endParaRPr lang="en-GB" sz="4000" dirty="0" smtClean="0">
              <a:latin typeface="Arial" pitchFamily="34" charset="0"/>
              <a:cs typeface="Arial" pitchFamily="34" charset="0"/>
            </a:endParaRPr>
          </a:p>
          <a:p>
            <a:r>
              <a:rPr lang="en-GB" sz="2800" dirty="0" smtClean="0">
                <a:latin typeface="Arial" pitchFamily="34" charset="0"/>
                <a:cs typeface="Arial" pitchFamily="34" charset="0"/>
              </a:rPr>
              <a:t>Jon Otter, PhD </a:t>
            </a:r>
            <a:r>
              <a:rPr lang="en-GB" sz="2800" dirty="0" err="1" smtClean="0">
                <a:latin typeface="Arial" pitchFamily="34" charset="0"/>
                <a:cs typeface="Arial" pitchFamily="34" charset="0"/>
              </a:rPr>
              <a:t>FRCPath</a:t>
            </a:r>
            <a:endParaRPr lang="en-GB" sz="2800" dirty="0" smtClean="0">
              <a:latin typeface="Arial" pitchFamily="34" charset="0"/>
              <a:cs typeface="Arial" pitchFamily="34" charset="0"/>
            </a:endParaRPr>
          </a:p>
          <a:p>
            <a:r>
              <a:rPr lang="en-GB" sz="2800" dirty="0">
                <a:latin typeface="Arial" pitchFamily="34" charset="0"/>
                <a:cs typeface="Arial" pitchFamily="34" charset="0"/>
              </a:rPr>
              <a:t>Imperial College London</a:t>
            </a:r>
          </a:p>
          <a:p>
            <a:endParaRPr lang="en-GB" sz="1000" dirty="0" smtClean="0">
              <a:latin typeface="Arial" pitchFamily="34" charset="0"/>
              <a:cs typeface="Arial" pitchFamily="34" charset="0"/>
            </a:endParaRPr>
          </a:p>
          <a:p>
            <a:endParaRPr lang="en-GB" sz="500" dirty="0" smtClean="0">
              <a:latin typeface="Arial" pitchFamily="34" charset="0"/>
              <a:cs typeface="Arial" pitchFamily="34" charset="0"/>
            </a:endParaRPr>
          </a:p>
          <a:p>
            <a:pPr marL="342900" indent="-342900">
              <a:buFont typeface="Wingdings"/>
              <a:buChar char="*"/>
            </a:pPr>
            <a:r>
              <a:rPr lang="en-GB" sz="2400" dirty="0" smtClean="0">
                <a:latin typeface="Arial" pitchFamily="34" charset="0"/>
                <a:cs typeface="Arial" pitchFamily="34" charset="0"/>
                <a:sym typeface="Wingdings"/>
              </a:rPr>
              <a:t> </a:t>
            </a:r>
            <a:r>
              <a:rPr lang="en-GB" sz="2400" dirty="0" smtClean="0">
                <a:latin typeface="Arial" pitchFamily="34" charset="0"/>
                <a:cs typeface="Arial" pitchFamily="34" charset="0"/>
                <a:sym typeface="Wingdings"/>
                <a:hlinkClick r:id="rId3"/>
              </a:rPr>
              <a:t>j.otter@imperial.ac.uk</a:t>
            </a:r>
            <a:r>
              <a:rPr lang="en-GB" sz="2400" dirty="0" smtClean="0">
                <a:latin typeface="Arial" pitchFamily="34" charset="0"/>
                <a:cs typeface="Arial" pitchFamily="34" charset="0"/>
                <a:sym typeface="Wingdings"/>
              </a:rPr>
              <a:t>      </a:t>
            </a:r>
            <a:endParaRPr lang="en-GB" sz="2400" dirty="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     @</a:t>
            </a:r>
            <a:r>
              <a:rPr lang="en-GB" sz="2400" dirty="0" err="1" smtClean="0">
                <a:latin typeface="Arial" pitchFamily="34" charset="0"/>
                <a:cs typeface="Arial" pitchFamily="34" charset="0"/>
                <a:sym typeface="Wingdings"/>
              </a:rPr>
              <a:t>jonotter</a:t>
            </a:r>
            <a:endParaRPr lang="en-GB" sz="2400" dirty="0" smtClean="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Blog: </a:t>
            </a:r>
            <a:r>
              <a:rPr lang="en-GB" sz="2400" dirty="0" smtClean="0">
                <a:latin typeface="Arial" pitchFamily="34" charset="0"/>
                <a:cs typeface="Arial" pitchFamily="34" charset="0"/>
                <a:sym typeface="Wingdings"/>
                <a:hlinkClick r:id="rId4"/>
              </a:rPr>
              <a:t>www.ReflectionsIPC.com</a:t>
            </a:r>
            <a:endParaRPr lang="en-GB" sz="2400" dirty="0">
              <a:latin typeface="Arial" pitchFamily="34" charset="0"/>
              <a:cs typeface="Arial" pitchFamily="34" charset="0"/>
              <a:sym typeface="Wingdings"/>
            </a:endParaRPr>
          </a:p>
          <a:p>
            <a:r>
              <a:rPr lang="en-GB" sz="2400" dirty="0" smtClean="0">
                <a:latin typeface="Arial" pitchFamily="34" charset="0"/>
                <a:cs typeface="Arial" pitchFamily="34" charset="0"/>
                <a:sym typeface="Wingdings"/>
              </a:rPr>
              <a:t>You can download these slides from: </a:t>
            </a:r>
            <a:r>
              <a:rPr lang="en-GB" sz="2400" dirty="0" smtClean="0">
                <a:latin typeface="Arial" pitchFamily="34" charset="0"/>
                <a:cs typeface="Arial" pitchFamily="34" charset="0"/>
                <a:sym typeface="Wingdings"/>
                <a:hlinkClick r:id="rId5"/>
              </a:rPr>
              <a:t>www.jonotter.net</a:t>
            </a:r>
            <a:r>
              <a:rPr lang="en-GB" sz="2400" dirty="0" smtClean="0">
                <a:latin typeface="Arial" pitchFamily="34" charset="0"/>
                <a:cs typeface="Arial" pitchFamily="34" charset="0"/>
                <a:sym typeface="Wingdings"/>
              </a:rPr>
              <a:t>   </a:t>
            </a:r>
            <a:endParaRPr lang="en-GB" sz="2400" dirty="0">
              <a:latin typeface="Arial" pitchFamily="34" charset="0"/>
              <a:cs typeface="Arial" pitchFamily="34" charset="0"/>
            </a:endParaRPr>
          </a:p>
        </p:txBody>
      </p:sp>
    </p:spTree>
    <p:extLst>
      <p:ext uri="{BB962C8B-B14F-4D97-AF65-F5344CB8AC3E}">
        <p14:creationId xmlns:p14="http://schemas.microsoft.com/office/powerpoint/2010/main" val="3828487971"/>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1_Bioquell Corp UK White PowerPoint Template v1.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Bioquell Corp UK White PowerPoint Template v1.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a:latin typeface="+mn-l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Bioquell Corp UK White PowerPoint Template v1.1</Template>
  <TotalTime>6332</TotalTime>
  <Words>2867</Words>
  <Application>Microsoft Office PowerPoint</Application>
  <PresentationFormat>On-screen Show (4:3)</PresentationFormat>
  <Paragraphs>491</Paragraphs>
  <Slides>45</Slides>
  <Notes>6</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1_Bioquell Corp UK White PowerPoint Template v1.1</vt:lpstr>
      <vt:lpstr>PowerPoint Presentation</vt:lpstr>
      <vt:lpstr>PowerPoint Presentation</vt:lpstr>
      <vt:lpstr>PowerPoint Presentation</vt:lpstr>
      <vt:lpstr>Transmission routes</vt:lpstr>
      <vt:lpstr>PowerPoint Presentation</vt:lpstr>
      <vt:lpstr>PowerPoint Presentation</vt:lpstr>
      <vt:lpstr>PowerPoint Presentation</vt:lpstr>
      <vt:lpstr>Surface survival</vt:lpstr>
      <vt:lpstr>PowerPoint Presentation</vt:lpstr>
      <vt:lpstr>How good is “good enough”?</vt:lpstr>
      <vt:lpstr>PowerPoint Presentation</vt:lpstr>
      <vt:lpstr>PowerPoint Presentation</vt:lpstr>
      <vt:lpstr>PowerPoint Presentation</vt:lpstr>
      <vt:lpstr>PowerPoint Presentation</vt:lpstr>
      <vt:lpstr>Is there a “safe” level of surface contamination?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Automated room decontamination (ARD)</vt:lpstr>
      <vt:lpstr>ARD systems - overview</vt:lpstr>
      <vt:lpstr>PowerPoint Presentation</vt:lpstr>
      <vt:lpstr>PowerPoint Presentation</vt:lpstr>
      <vt:lpstr>PowerPoint Presentation</vt:lpstr>
      <vt:lpstr>PowerPoint Presentation</vt:lpstr>
      <vt:lpstr>PowerPoint Presentation</vt:lpstr>
      <vt:lpstr>HPV: clinical impact</vt:lpstr>
      <vt:lpstr>PowerPoint Presentation</vt:lpstr>
      <vt:lpstr>PowerPoint Presentation</vt:lpstr>
      <vt:lpstr>PowerPoint Presentation</vt:lpstr>
      <vt:lpstr>PowerPoint Presentation</vt:lpstr>
      <vt:lpstr>Feasibility and cycle times in busy hospitals</vt:lpstr>
      <vt:lpstr>Compatibility of HPV with electronics</vt:lpstr>
      <vt:lpstr>PowerPoint Presentation</vt:lpstr>
      <vt:lpstr>Cost-effectiveness</vt:lpstr>
      <vt:lpstr>PowerPoint Presentation</vt:lpstr>
      <vt:lpstr>PowerPoint Presentation</vt:lpstr>
      <vt:lpstr>PowerPoint Presentation</vt:lpstr>
      <vt:lpstr>PowerPoint Presentation</vt:lpstr>
      <vt:lpstr>PowerPoint Presentation</vt:lpstr>
      <vt:lpstr>PowerPoint Presentation</vt:lpstr>
    </vt:vector>
  </TitlesOfParts>
  <Company>Bioquell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syezli</dc:creator>
  <cp:lastModifiedBy>Jon Otter</cp:lastModifiedBy>
  <cp:revision>699</cp:revision>
  <dcterms:created xsi:type="dcterms:W3CDTF">2010-07-26T10:02:08Z</dcterms:created>
  <dcterms:modified xsi:type="dcterms:W3CDTF">2018-05-03T08:02:10Z</dcterms:modified>
</cp:coreProperties>
</file>