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55" r:id="rId1"/>
  </p:sldMasterIdLst>
  <p:notesMasterIdLst>
    <p:notesMasterId r:id="rId34"/>
  </p:notesMasterIdLst>
  <p:sldIdLst>
    <p:sldId id="781" r:id="rId2"/>
    <p:sldId id="854" r:id="rId3"/>
    <p:sldId id="871" r:id="rId4"/>
    <p:sldId id="857" r:id="rId5"/>
    <p:sldId id="867" r:id="rId6"/>
    <p:sldId id="901" r:id="rId7"/>
    <p:sldId id="894" r:id="rId8"/>
    <p:sldId id="892" r:id="rId9"/>
    <p:sldId id="896" r:id="rId10"/>
    <p:sldId id="895" r:id="rId11"/>
    <p:sldId id="858" r:id="rId12"/>
    <p:sldId id="902" r:id="rId13"/>
    <p:sldId id="904" r:id="rId14"/>
    <p:sldId id="905" r:id="rId15"/>
    <p:sldId id="906" r:id="rId16"/>
    <p:sldId id="907" r:id="rId17"/>
    <p:sldId id="908" r:id="rId18"/>
    <p:sldId id="909" r:id="rId19"/>
    <p:sldId id="910" r:id="rId20"/>
    <p:sldId id="888" r:id="rId21"/>
    <p:sldId id="898" r:id="rId22"/>
    <p:sldId id="912" r:id="rId23"/>
    <p:sldId id="865" r:id="rId24"/>
    <p:sldId id="911" r:id="rId25"/>
    <p:sldId id="913" r:id="rId26"/>
    <p:sldId id="914" r:id="rId27"/>
    <p:sldId id="915" r:id="rId28"/>
    <p:sldId id="828" r:id="rId29"/>
    <p:sldId id="885" r:id="rId30"/>
    <p:sldId id="899" r:id="rId31"/>
    <p:sldId id="916" r:id="rId32"/>
    <p:sldId id="897" r:id="rId33"/>
  </p:sldIdLst>
  <p:sldSz cx="9144000" cy="5143500" type="screen16x9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FFFFFF"/>
    <a:srgbClr val="DC1E82"/>
    <a:srgbClr val="580000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87011" autoAdjust="0"/>
  </p:normalViewPr>
  <p:slideViewPr>
    <p:cSldViewPr>
      <p:cViewPr varScale="1">
        <p:scale>
          <a:sx n="80" d="100"/>
          <a:sy n="80" d="100"/>
        </p:scale>
        <p:origin x="-1014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j070\AppData\Local\Microsoft\Windows\Temporary%20Internet%20Files\Content.Outlook\EAIOSMDQ\GES%20and%20KP%20OB%20epi%20curves_%2004%2011%20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16%20FISHIS\Time%20to%20event%20illustratio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irone\root\home02\oj070\Document\CPE\NDM%20outbreak%20report\WGS%20tree%20analysis\160704%20Number%20of%20CPE%20inpatients_simpllifie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80523%20cost%20outbreak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80523%20cost%20outbreak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80523%20cost%20outbreak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61546219543545E-2"/>
          <c:y val="4.1133890665335619E-2"/>
          <c:w val="0.83096380981011442"/>
          <c:h val="0.8234103868338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'KP OB epi curve'!$D$21</c:f>
              <c:strCache>
                <c:ptCount val="1"/>
                <c:pt idx="0">
                  <c:v>Count of Kleb NDM cases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'KP OB epi curve'!$A$22:$A$37</c:f>
              <c:strCache>
                <c:ptCount val="16"/>
                <c:pt idx="0">
                  <c:v>Jul-14</c:v>
                </c:pt>
                <c:pt idx="1">
                  <c:v>Aug-14</c:v>
                </c:pt>
                <c:pt idx="2">
                  <c:v>Sep-14</c:v>
                </c:pt>
                <c:pt idx="3">
                  <c:v>Oct-14</c:v>
                </c:pt>
                <c:pt idx="4">
                  <c:v>Nov-14</c:v>
                </c:pt>
                <c:pt idx="5">
                  <c:v>Dec-14</c:v>
                </c:pt>
                <c:pt idx="6">
                  <c:v>Jan-15</c:v>
                </c:pt>
                <c:pt idx="7">
                  <c:v>Feb-15</c:v>
                </c:pt>
                <c:pt idx="8">
                  <c:v>Mar-15</c:v>
                </c:pt>
                <c:pt idx="9">
                  <c:v>Apr-15</c:v>
                </c:pt>
                <c:pt idx="10">
                  <c:v>May-15</c:v>
                </c:pt>
                <c:pt idx="11">
                  <c:v>Jun-15</c:v>
                </c:pt>
                <c:pt idx="12">
                  <c:v>Jul-15</c:v>
                </c:pt>
                <c:pt idx="13">
                  <c:v>Aug-15</c:v>
                </c:pt>
                <c:pt idx="14">
                  <c:v>Sep-15</c:v>
                </c:pt>
                <c:pt idx="15">
                  <c:v>Oct-15</c:v>
                </c:pt>
              </c:strCache>
            </c:strRef>
          </c:cat>
          <c:val>
            <c:numRef>
              <c:f>'KP OB epi curve'!$D$22:$D$37</c:f>
              <c:numCache>
                <c:formatCode>General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11</c:v>
                </c:pt>
                <c:pt idx="10">
                  <c:v>8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041600"/>
        <c:axId val="262042752"/>
      </c:barChart>
      <c:catAx>
        <c:axId val="262041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262042752"/>
        <c:crosses val="autoZero"/>
        <c:auto val="1"/>
        <c:lblAlgn val="ctr"/>
        <c:lblOffset val="100"/>
        <c:noMultiLvlLbl val="0"/>
      </c:catAx>
      <c:valAx>
        <c:axId val="2620427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new cases each month</a:t>
                </a:r>
              </a:p>
            </c:rich>
          </c:tx>
          <c:layout>
            <c:manualLayout>
              <c:xMode val="edge"/>
              <c:yMode val="edge"/>
              <c:x val="0"/>
              <c:y val="0.106057034703851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620416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774287320241253"/>
          <c:y val="8.5665084831844082E-2"/>
          <c:w val="0.71397751944699173"/>
          <c:h val="0.759553898773152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'Change LOS'!$B$11</c:f>
              <c:strCache>
                <c:ptCount val="1"/>
                <c:pt idx="0">
                  <c:v>Adjusted ΔLOS mean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'Change LOS'!$D$12:$D$17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20</c:v>
                  </c:pt>
                  <c:pt idx="2">
                    <c:v>18.899999999999999</c:v>
                  </c:pt>
                  <c:pt idx="3">
                    <c:v>21.8</c:v>
                  </c:pt>
                  <c:pt idx="4">
                    <c:v>0</c:v>
                  </c:pt>
                  <c:pt idx="5">
                    <c:v>16.899999999999999</c:v>
                  </c:pt>
                </c:numCache>
              </c:numRef>
            </c:plus>
            <c:minus>
              <c:numRef>
                <c:f>'Change LOS'!$C$12:$C$17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10.6</c:v>
                  </c:pt>
                  <c:pt idx="2">
                    <c:v>8.9</c:v>
                  </c:pt>
                  <c:pt idx="3">
                    <c:v>16.7</c:v>
                  </c:pt>
                  <c:pt idx="4">
                    <c:v>0</c:v>
                  </c:pt>
                  <c:pt idx="5">
                    <c:v>1</c:v>
                  </c:pt>
                </c:numCache>
              </c:numRef>
            </c:minus>
            <c:spPr>
              <a:ln>
                <a:solidFill>
                  <a:schemeClr val="tx2"/>
                </a:solidFill>
              </a:ln>
            </c:spPr>
          </c:errBars>
          <c:cat>
            <c:strRef>
              <c:f>'Change LOS'!$A$12:$A$17</c:f>
              <c:strCache>
                <c:ptCount val="6"/>
                <c:pt idx="0">
                  <c:v>Elderly medicine</c:v>
                </c:pt>
                <c:pt idx="1">
                  <c:v>General medicine</c:v>
                </c:pt>
                <c:pt idx="2">
                  <c:v>Renal</c:v>
                </c:pt>
                <c:pt idx="3">
                  <c:v>Vascular</c:v>
                </c:pt>
                <c:pt idx="4">
                  <c:v>Neonatal ICU</c:v>
                </c:pt>
                <c:pt idx="5">
                  <c:v>Adult ICU</c:v>
                </c:pt>
              </c:strCache>
            </c:strRef>
          </c:cat>
          <c:val>
            <c:numRef>
              <c:f>'Change LOS'!$B$12:$B$17</c:f>
              <c:numCache>
                <c:formatCode>General</c:formatCode>
                <c:ptCount val="6"/>
                <c:pt idx="0">
                  <c:v>0</c:v>
                </c:pt>
                <c:pt idx="1">
                  <c:v>10.6</c:v>
                </c:pt>
                <c:pt idx="2">
                  <c:v>8.9</c:v>
                </c:pt>
                <c:pt idx="3">
                  <c:v>16.7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'Change LOS'!$E$11</c:f>
              <c:strCache>
                <c:ptCount val="1"/>
                <c:pt idx="0">
                  <c:v>Unadjusted ΔLOS mean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'Change LOS'!$G$12:$G$17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20.200000000000003</c:v>
                  </c:pt>
                  <c:pt idx="2">
                    <c:v>27.900000000000006</c:v>
                  </c:pt>
                  <c:pt idx="3">
                    <c:v>17.100000000000001</c:v>
                  </c:pt>
                  <c:pt idx="4">
                    <c:v>0</c:v>
                  </c:pt>
                  <c:pt idx="5">
                    <c:v>23.499999999999996</c:v>
                  </c:pt>
                </c:numCache>
              </c:numRef>
            </c:plus>
            <c:minus>
              <c:numRef>
                <c:f>'Change LOS'!$F$12:$F$17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10.6</c:v>
                  </c:pt>
                  <c:pt idx="2">
                    <c:v>27.799999999999997</c:v>
                  </c:pt>
                  <c:pt idx="3">
                    <c:v>17.200000000000003</c:v>
                  </c:pt>
                  <c:pt idx="4">
                    <c:v>0</c:v>
                  </c:pt>
                  <c:pt idx="5">
                    <c:v>9.8000000000000007</c:v>
                  </c:pt>
                </c:numCache>
              </c:numRef>
            </c:minus>
            <c:spPr>
              <a:ln>
                <a:solidFill>
                  <a:schemeClr val="accent2"/>
                </a:solidFill>
              </a:ln>
            </c:spPr>
          </c:errBars>
          <c:val>
            <c:numRef>
              <c:f>'Change LOS'!$E$12:$E$17</c:f>
              <c:numCache>
                <c:formatCode>General</c:formatCode>
                <c:ptCount val="6"/>
                <c:pt idx="0">
                  <c:v>18.5</c:v>
                </c:pt>
                <c:pt idx="1">
                  <c:v>10.6</c:v>
                </c:pt>
                <c:pt idx="2">
                  <c:v>33.799999999999997</c:v>
                </c:pt>
                <c:pt idx="3">
                  <c:v>38.1</c:v>
                </c:pt>
                <c:pt idx="4">
                  <c:v>1.9</c:v>
                </c:pt>
                <c:pt idx="5">
                  <c:v>9.8000000000000007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842624"/>
        <c:axId val="264844416"/>
      </c:barChart>
      <c:catAx>
        <c:axId val="264842624"/>
        <c:scaling>
          <c:orientation val="minMax"/>
        </c:scaling>
        <c:delete val="0"/>
        <c:axPos val="l"/>
        <c:majorTickMark val="out"/>
        <c:minorTickMark val="none"/>
        <c:tickLblPos val="nextTo"/>
        <c:crossAx val="264844416"/>
        <c:crosses val="autoZero"/>
        <c:auto val="1"/>
        <c:lblAlgn val="ctr"/>
        <c:lblOffset val="100"/>
        <c:noMultiLvlLbl val="0"/>
      </c:catAx>
      <c:valAx>
        <c:axId val="26484441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/>
                  <a:t>Δ</a:t>
                </a:r>
                <a:r>
                  <a:rPr lang="en-GB"/>
                  <a:t>LOS / days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4842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8692395760169741E-2"/>
          <c:y val="1.8922500674528537E-3"/>
          <c:w val="0.84714433801140743"/>
          <c:h val="6.901693462631136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4045530623065E-2"/>
          <c:y val="8.7861683595013951E-2"/>
          <c:w val="0.89931888778392288"/>
          <c:h val="0.749265309661091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data!$AH$2</c:f>
              <c:strCache>
                <c:ptCount val="1"/>
                <c:pt idx="0">
                  <c:v>Hospital A renal wards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data!$AH$3:$AH$398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2</c:v>
                </c:pt>
                <c:pt idx="71">
                  <c:v>2</c:v>
                </c:pt>
                <c:pt idx="72">
                  <c:v>2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2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2</c:v>
                </c:pt>
                <c:pt idx="100">
                  <c:v>2</c:v>
                </c:pt>
                <c:pt idx="101">
                  <c:v>2</c:v>
                </c:pt>
                <c:pt idx="102">
                  <c:v>2</c:v>
                </c:pt>
                <c:pt idx="103">
                  <c:v>2</c:v>
                </c:pt>
                <c:pt idx="104">
                  <c:v>2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2</c:v>
                </c:pt>
                <c:pt idx="110">
                  <c:v>2</c:v>
                </c:pt>
                <c:pt idx="111">
                  <c:v>2</c:v>
                </c:pt>
                <c:pt idx="112">
                  <c:v>2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5</c:v>
                </c:pt>
                <c:pt idx="127">
                  <c:v>5</c:v>
                </c:pt>
                <c:pt idx="128">
                  <c:v>5</c:v>
                </c:pt>
                <c:pt idx="129">
                  <c:v>5</c:v>
                </c:pt>
                <c:pt idx="130">
                  <c:v>5</c:v>
                </c:pt>
                <c:pt idx="131">
                  <c:v>5</c:v>
                </c:pt>
                <c:pt idx="132">
                  <c:v>5</c:v>
                </c:pt>
                <c:pt idx="133">
                  <c:v>6</c:v>
                </c:pt>
                <c:pt idx="134">
                  <c:v>6</c:v>
                </c:pt>
                <c:pt idx="135">
                  <c:v>6</c:v>
                </c:pt>
                <c:pt idx="136">
                  <c:v>5</c:v>
                </c:pt>
                <c:pt idx="137">
                  <c:v>5</c:v>
                </c:pt>
                <c:pt idx="138">
                  <c:v>5</c:v>
                </c:pt>
                <c:pt idx="139">
                  <c:v>5</c:v>
                </c:pt>
                <c:pt idx="140">
                  <c:v>5</c:v>
                </c:pt>
                <c:pt idx="141">
                  <c:v>4</c:v>
                </c:pt>
                <c:pt idx="142">
                  <c:v>5</c:v>
                </c:pt>
                <c:pt idx="143">
                  <c:v>5</c:v>
                </c:pt>
                <c:pt idx="144">
                  <c:v>4</c:v>
                </c:pt>
                <c:pt idx="145">
                  <c:v>4</c:v>
                </c:pt>
                <c:pt idx="146">
                  <c:v>6</c:v>
                </c:pt>
                <c:pt idx="147">
                  <c:v>5</c:v>
                </c:pt>
                <c:pt idx="148">
                  <c:v>5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5</c:v>
                </c:pt>
                <c:pt idx="154">
                  <c:v>4</c:v>
                </c:pt>
                <c:pt idx="155">
                  <c:v>4</c:v>
                </c:pt>
                <c:pt idx="156">
                  <c:v>5</c:v>
                </c:pt>
                <c:pt idx="157">
                  <c:v>6</c:v>
                </c:pt>
                <c:pt idx="158">
                  <c:v>6</c:v>
                </c:pt>
                <c:pt idx="159">
                  <c:v>6</c:v>
                </c:pt>
                <c:pt idx="160">
                  <c:v>7</c:v>
                </c:pt>
                <c:pt idx="161">
                  <c:v>7</c:v>
                </c:pt>
                <c:pt idx="162">
                  <c:v>7</c:v>
                </c:pt>
                <c:pt idx="163">
                  <c:v>7</c:v>
                </c:pt>
                <c:pt idx="164">
                  <c:v>7</c:v>
                </c:pt>
                <c:pt idx="165">
                  <c:v>7</c:v>
                </c:pt>
                <c:pt idx="166">
                  <c:v>7</c:v>
                </c:pt>
                <c:pt idx="167">
                  <c:v>7</c:v>
                </c:pt>
                <c:pt idx="168">
                  <c:v>7</c:v>
                </c:pt>
                <c:pt idx="169">
                  <c:v>5</c:v>
                </c:pt>
                <c:pt idx="170">
                  <c:v>4</c:v>
                </c:pt>
                <c:pt idx="171">
                  <c:v>4</c:v>
                </c:pt>
                <c:pt idx="172">
                  <c:v>5</c:v>
                </c:pt>
                <c:pt idx="173">
                  <c:v>4</c:v>
                </c:pt>
                <c:pt idx="174">
                  <c:v>4</c:v>
                </c:pt>
                <c:pt idx="175">
                  <c:v>4</c:v>
                </c:pt>
                <c:pt idx="176">
                  <c:v>7</c:v>
                </c:pt>
                <c:pt idx="177">
                  <c:v>7</c:v>
                </c:pt>
                <c:pt idx="178">
                  <c:v>7</c:v>
                </c:pt>
                <c:pt idx="179">
                  <c:v>7</c:v>
                </c:pt>
                <c:pt idx="180">
                  <c:v>8</c:v>
                </c:pt>
                <c:pt idx="181">
                  <c:v>8</c:v>
                </c:pt>
                <c:pt idx="182">
                  <c:v>8</c:v>
                </c:pt>
                <c:pt idx="183">
                  <c:v>8</c:v>
                </c:pt>
                <c:pt idx="184">
                  <c:v>8</c:v>
                </c:pt>
                <c:pt idx="185">
                  <c:v>8</c:v>
                </c:pt>
                <c:pt idx="186">
                  <c:v>8</c:v>
                </c:pt>
                <c:pt idx="187">
                  <c:v>8</c:v>
                </c:pt>
                <c:pt idx="188">
                  <c:v>7</c:v>
                </c:pt>
                <c:pt idx="189">
                  <c:v>7</c:v>
                </c:pt>
                <c:pt idx="190">
                  <c:v>6</c:v>
                </c:pt>
                <c:pt idx="191">
                  <c:v>5</c:v>
                </c:pt>
                <c:pt idx="192">
                  <c:v>7</c:v>
                </c:pt>
                <c:pt idx="193">
                  <c:v>7</c:v>
                </c:pt>
                <c:pt idx="194">
                  <c:v>7</c:v>
                </c:pt>
                <c:pt idx="195">
                  <c:v>6</c:v>
                </c:pt>
                <c:pt idx="196">
                  <c:v>6</c:v>
                </c:pt>
                <c:pt idx="197">
                  <c:v>6</c:v>
                </c:pt>
                <c:pt idx="198">
                  <c:v>6</c:v>
                </c:pt>
                <c:pt idx="199">
                  <c:v>6</c:v>
                </c:pt>
                <c:pt idx="200">
                  <c:v>6</c:v>
                </c:pt>
                <c:pt idx="201">
                  <c:v>6</c:v>
                </c:pt>
                <c:pt idx="202">
                  <c:v>6</c:v>
                </c:pt>
                <c:pt idx="203">
                  <c:v>5</c:v>
                </c:pt>
                <c:pt idx="204">
                  <c:v>4</c:v>
                </c:pt>
                <c:pt idx="205">
                  <c:v>4</c:v>
                </c:pt>
                <c:pt idx="206">
                  <c:v>4</c:v>
                </c:pt>
                <c:pt idx="207">
                  <c:v>4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3</c:v>
                </c:pt>
                <c:pt idx="214">
                  <c:v>3</c:v>
                </c:pt>
                <c:pt idx="215">
                  <c:v>3</c:v>
                </c:pt>
                <c:pt idx="216">
                  <c:v>3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2</c:v>
                </c:pt>
                <c:pt idx="223">
                  <c:v>2</c:v>
                </c:pt>
                <c:pt idx="224">
                  <c:v>2</c:v>
                </c:pt>
                <c:pt idx="225">
                  <c:v>2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2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4</c:v>
                </c:pt>
                <c:pt idx="240">
                  <c:v>4</c:v>
                </c:pt>
                <c:pt idx="241">
                  <c:v>4</c:v>
                </c:pt>
                <c:pt idx="242">
                  <c:v>4</c:v>
                </c:pt>
                <c:pt idx="243">
                  <c:v>4</c:v>
                </c:pt>
                <c:pt idx="244">
                  <c:v>2</c:v>
                </c:pt>
                <c:pt idx="245">
                  <c:v>2</c:v>
                </c:pt>
                <c:pt idx="246">
                  <c:v>2</c:v>
                </c:pt>
                <c:pt idx="247">
                  <c:v>2</c:v>
                </c:pt>
                <c:pt idx="248">
                  <c:v>2</c:v>
                </c:pt>
                <c:pt idx="249">
                  <c:v>2</c:v>
                </c:pt>
                <c:pt idx="250">
                  <c:v>2</c:v>
                </c:pt>
                <c:pt idx="251">
                  <c:v>2</c:v>
                </c:pt>
                <c:pt idx="252">
                  <c:v>2</c:v>
                </c:pt>
                <c:pt idx="253">
                  <c:v>3</c:v>
                </c:pt>
                <c:pt idx="254">
                  <c:v>3</c:v>
                </c:pt>
                <c:pt idx="255">
                  <c:v>2</c:v>
                </c:pt>
                <c:pt idx="256">
                  <c:v>2</c:v>
                </c:pt>
                <c:pt idx="257">
                  <c:v>2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0</c:v>
                </c:pt>
                <c:pt idx="357">
                  <c:v>0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1"/>
          <c:order val="1"/>
          <c:tx>
            <c:strRef>
              <c:f>data!$AI$2</c:f>
              <c:strCache>
                <c:ptCount val="1"/>
                <c:pt idx="0">
                  <c:v>Hospital A other wards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data!$AI$3:$AI$398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2</c:v>
                </c:pt>
                <c:pt idx="165">
                  <c:v>2</c:v>
                </c:pt>
                <c:pt idx="166">
                  <c:v>2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2</c:v>
                </c:pt>
                <c:pt idx="171">
                  <c:v>2</c:v>
                </c:pt>
                <c:pt idx="172">
                  <c:v>2</c:v>
                </c:pt>
                <c:pt idx="173">
                  <c:v>2</c:v>
                </c:pt>
                <c:pt idx="174">
                  <c:v>3</c:v>
                </c:pt>
                <c:pt idx="175">
                  <c:v>2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2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2</c:v>
                </c:pt>
                <c:pt idx="218">
                  <c:v>2</c:v>
                </c:pt>
                <c:pt idx="219">
                  <c:v>2</c:v>
                </c:pt>
                <c:pt idx="220">
                  <c:v>2</c:v>
                </c:pt>
                <c:pt idx="221">
                  <c:v>2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2</c:v>
                </c:pt>
                <c:pt idx="230">
                  <c:v>2</c:v>
                </c:pt>
                <c:pt idx="231">
                  <c:v>2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2</c:v>
                </c:pt>
                <c:pt idx="268">
                  <c:v>2</c:v>
                </c:pt>
                <c:pt idx="269">
                  <c:v>2</c:v>
                </c:pt>
                <c:pt idx="270">
                  <c:v>2</c:v>
                </c:pt>
                <c:pt idx="271">
                  <c:v>2</c:v>
                </c:pt>
                <c:pt idx="272">
                  <c:v>3</c:v>
                </c:pt>
                <c:pt idx="273">
                  <c:v>3</c:v>
                </c:pt>
                <c:pt idx="274">
                  <c:v>4</c:v>
                </c:pt>
                <c:pt idx="275">
                  <c:v>4</c:v>
                </c:pt>
                <c:pt idx="276">
                  <c:v>4</c:v>
                </c:pt>
                <c:pt idx="277">
                  <c:v>4</c:v>
                </c:pt>
                <c:pt idx="278">
                  <c:v>4</c:v>
                </c:pt>
                <c:pt idx="279">
                  <c:v>3</c:v>
                </c:pt>
                <c:pt idx="280">
                  <c:v>3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2</c:v>
                </c:pt>
                <c:pt idx="285">
                  <c:v>2</c:v>
                </c:pt>
                <c:pt idx="286">
                  <c:v>2</c:v>
                </c:pt>
                <c:pt idx="287">
                  <c:v>2</c:v>
                </c:pt>
                <c:pt idx="288">
                  <c:v>2</c:v>
                </c:pt>
                <c:pt idx="289">
                  <c:v>2</c:v>
                </c:pt>
                <c:pt idx="290">
                  <c:v>2</c:v>
                </c:pt>
                <c:pt idx="291">
                  <c:v>2</c:v>
                </c:pt>
                <c:pt idx="292">
                  <c:v>2</c:v>
                </c:pt>
                <c:pt idx="293">
                  <c:v>2</c:v>
                </c:pt>
                <c:pt idx="294">
                  <c:v>2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2</c:v>
                </c:pt>
                <c:pt idx="299">
                  <c:v>2</c:v>
                </c:pt>
                <c:pt idx="300">
                  <c:v>2</c:v>
                </c:pt>
                <c:pt idx="301">
                  <c:v>2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2"/>
          <c:order val="2"/>
          <c:tx>
            <c:strRef>
              <c:f>data!$AJ$2</c:f>
              <c:strCache>
                <c:ptCount val="1"/>
                <c:pt idx="0">
                  <c:v>Hospital B vascular wards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data!$AJ$3:$AJ$398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2</c:v>
                </c:pt>
                <c:pt idx="102">
                  <c:v>2</c:v>
                </c:pt>
                <c:pt idx="103">
                  <c:v>2</c:v>
                </c:pt>
                <c:pt idx="104">
                  <c:v>2</c:v>
                </c:pt>
                <c:pt idx="105">
                  <c:v>3</c:v>
                </c:pt>
                <c:pt idx="106">
                  <c:v>3</c:v>
                </c:pt>
                <c:pt idx="107">
                  <c:v>5</c:v>
                </c:pt>
                <c:pt idx="108">
                  <c:v>7</c:v>
                </c:pt>
                <c:pt idx="109">
                  <c:v>6</c:v>
                </c:pt>
                <c:pt idx="110">
                  <c:v>5</c:v>
                </c:pt>
                <c:pt idx="111">
                  <c:v>5</c:v>
                </c:pt>
                <c:pt idx="112">
                  <c:v>5</c:v>
                </c:pt>
                <c:pt idx="113">
                  <c:v>3</c:v>
                </c:pt>
                <c:pt idx="114">
                  <c:v>4</c:v>
                </c:pt>
                <c:pt idx="115">
                  <c:v>4</c:v>
                </c:pt>
                <c:pt idx="116">
                  <c:v>5</c:v>
                </c:pt>
                <c:pt idx="117">
                  <c:v>5</c:v>
                </c:pt>
                <c:pt idx="118">
                  <c:v>3</c:v>
                </c:pt>
                <c:pt idx="119">
                  <c:v>2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2</c:v>
                </c:pt>
                <c:pt idx="130">
                  <c:v>2</c:v>
                </c:pt>
                <c:pt idx="131">
                  <c:v>2</c:v>
                </c:pt>
                <c:pt idx="132">
                  <c:v>2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2</c:v>
                </c:pt>
                <c:pt idx="140">
                  <c:v>2</c:v>
                </c:pt>
                <c:pt idx="141">
                  <c:v>4</c:v>
                </c:pt>
                <c:pt idx="142">
                  <c:v>6</c:v>
                </c:pt>
                <c:pt idx="143">
                  <c:v>6</c:v>
                </c:pt>
                <c:pt idx="144">
                  <c:v>6</c:v>
                </c:pt>
                <c:pt idx="145">
                  <c:v>6</c:v>
                </c:pt>
                <c:pt idx="146">
                  <c:v>5</c:v>
                </c:pt>
                <c:pt idx="147">
                  <c:v>5</c:v>
                </c:pt>
                <c:pt idx="148">
                  <c:v>5</c:v>
                </c:pt>
                <c:pt idx="149">
                  <c:v>5</c:v>
                </c:pt>
                <c:pt idx="150">
                  <c:v>5</c:v>
                </c:pt>
                <c:pt idx="151">
                  <c:v>5</c:v>
                </c:pt>
                <c:pt idx="152">
                  <c:v>5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4</c:v>
                </c:pt>
                <c:pt idx="166">
                  <c:v>4</c:v>
                </c:pt>
                <c:pt idx="167">
                  <c:v>4</c:v>
                </c:pt>
                <c:pt idx="168">
                  <c:v>4</c:v>
                </c:pt>
                <c:pt idx="169">
                  <c:v>4</c:v>
                </c:pt>
                <c:pt idx="170">
                  <c:v>3</c:v>
                </c:pt>
                <c:pt idx="171">
                  <c:v>4</c:v>
                </c:pt>
                <c:pt idx="172">
                  <c:v>4</c:v>
                </c:pt>
                <c:pt idx="173">
                  <c:v>4</c:v>
                </c:pt>
                <c:pt idx="174">
                  <c:v>4</c:v>
                </c:pt>
                <c:pt idx="175">
                  <c:v>4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2</c:v>
                </c:pt>
                <c:pt idx="200">
                  <c:v>2</c:v>
                </c:pt>
                <c:pt idx="201">
                  <c:v>0</c:v>
                </c:pt>
                <c:pt idx="202">
                  <c:v>2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2</c:v>
                </c:pt>
                <c:pt idx="216">
                  <c:v>2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2</c:v>
                </c:pt>
                <c:pt idx="240">
                  <c:v>2</c:v>
                </c:pt>
                <c:pt idx="241">
                  <c:v>2</c:v>
                </c:pt>
                <c:pt idx="242">
                  <c:v>2</c:v>
                </c:pt>
                <c:pt idx="243">
                  <c:v>2</c:v>
                </c:pt>
                <c:pt idx="244">
                  <c:v>2</c:v>
                </c:pt>
                <c:pt idx="245">
                  <c:v>2</c:v>
                </c:pt>
                <c:pt idx="246">
                  <c:v>2</c:v>
                </c:pt>
                <c:pt idx="247">
                  <c:v>2</c:v>
                </c:pt>
                <c:pt idx="248">
                  <c:v>2</c:v>
                </c:pt>
                <c:pt idx="249">
                  <c:v>2</c:v>
                </c:pt>
                <c:pt idx="250">
                  <c:v>2</c:v>
                </c:pt>
                <c:pt idx="251">
                  <c:v>2</c:v>
                </c:pt>
                <c:pt idx="252">
                  <c:v>2</c:v>
                </c:pt>
                <c:pt idx="253">
                  <c:v>2</c:v>
                </c:pt>
                <c:pt idx="254">
                  <c:v>2</c:v>
                </c:pt>
                <c:pt idx="255">
                  <c:v>2</c:v>
                </c:pt>
                <c:pt idx="256">
                  <c:v>2</c:v>
                </c:pt>
                <c:pt idx="257">
                  <c:v>2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2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3"/>
          <c:order val="3"/>
          <c:tx>
            <c:strRef>
              <c:f>data!$AK$2</c:f>
              <c:strCache>
                <c:ptCount val="1"/>
                <c:pt idx="0">
                  <c:v>Hospital B other wards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data!$AK$3:$AK$398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</c:v>
                </c:pt>
                <c:pt idx="216">
                  <c:v>1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3</c:v>
                </c:pt>
                <c:pt idx="225">
                  <c:v>3</c:v>
                </c:pt>
                <c:pt idx="226">
                  <c:v>2</c:v>
                </c:pt>
                <c:pt idx="227">
                  <c:v>2</c:v>
                </c:pt>
                <c:pt idx="228">
                  <c:v>3</c:v>
                </c:pt>
                <c:pt idx="229">
                  <c:v>3</c:v>
                </c:pt>
                <c:pt idx="230">
                  <c:v>2</c:v>
                </c:pt>
                <c:pt idx="231">
                  <c:v>2</c:v>
                </c:pt>
                <c:pt idx="232">
                  <c:v>1</c:v>
                </c:pt>
                <c:pt idx="233">
                  <c:v>2</c:v>
                </c:pt>
                <c:pt idx="234">
                  <c:v>2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2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1</c:v>
                </c:pt>
                <c:pt idx="319">
                  <c:v>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ser>
          <c:idx val="4"/>
          <c:order val="4"/>
          <c:tx>
            <c:strRef>
              <c:f>data!$AL$2</c:f>
              <c:strCache>
                <c:ptCount val="1"/>
                <c:pt idx="0">
                  <c:v>Hospital C wards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numRef>
              <c:f>data!$AG$3:$AG$398</c:f>
              <c:numCache>
                <c:formatCode>m/d/yyyy</c:formatCode>
                <c:ptCount val="39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</c:numCache>
            </c:numRef>
          </c:cat>
          <c:val>
            <c:numRef>
              <c:f>data!$AL$3:$AL$398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2</c:v>
                </c:pt>
                <c:pt idx="285">
                  <c:v>2</c:v>
                </c:pt>
                <c:pt idx="286">
                  <c:v>2</c:v>
                </c:pt>
                <c:pt idx="287">
                  <c:v>2</c:v>
                </c:pt>
                <c:pt idx="288">
                  <c:v>2</c:v>
                </c:pt>
                <c:pt idx="289">
                  <c:v>2</c:v>
                </c:pt>
                <c:pt idx="290">
                  <c:v>2</c:v>
                </c:pt>
                <c:pt idx="291">
                  <c:v>2</c:v>
                </c:pt>
                <c:pt idx="292">
                  <c:v>2</c:v>
                </c:pt>
                <c:pt idx="293">
                  <c:v>2</c:v>
                </c:pt>
                <c:pt idx="294">
                  <c:v>2</c:v>
                </c:pt>
                <c:pt idx="295">
                  <c:v>2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898560"/>
        <c:axId val="254900096"/>
      </c:barChart>
      <c:dateAx>
        <c:axId val="254898560"/>
        <c:scaling>
          <c:orientation val="minMax"/>
          <c:max val="42369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n-US"/>
          </a:p>
        </c:txPr>
        <c:crossAx val="254900096"/>
        <c:crosses val="autoZero"/>
        <c:auto val="1"/>
        <c:lblOffset val="100"/>
        <c:baseTimeUnit val="days"/>
        <c:majorUnit val="1"/>
        <c:majorTimeUnit val="months"/>
        <c:minorUnit val="1"/>
        <c:minorTimeUnit val="days"/>
      </c:dateAx>
      <c:valAx>
        <c:axId val="2549000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inpatients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548985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"/>
          <c:w val="1"/>
          <c:h val="0.10447928493645249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'Anti-infectives pivot'!$B$2</c:f>
              <c:strCache>
                <c:ptCount val="1"/>
                <c:pt idx="0">
                  <c:v>Colistin</c:v>
                </c:pt>
              </c:strCache>
            </c:strRef>
          </c:tx>
          <c:invertIfNegative val="0"/>
          <c:cat>
            <c:strRef>
              <c:f>'Anti-infectives pivot'!$A$3:$A$20</c:f>
              <c:strCache>
                <c:ptCount val="18"/>
                <c:pt idx="0">
                  <c:v>Patient 1</c:v>
                </c:pt>
                <c:pt idx="1">
                  <c:v>Patient 2</c:v>
                </c:pt>
                <c:pt idx="2">
                  <c:v>Patient 3</c:v>
                </c:pt>
                <c:pt idx="3">
                  <c:v>Patient 4</c:v>
                </c:pt>
                <c:pt idx="4">
                  <c:v>Patient 5</c:v>
                </c:pt>
                <c:pt idx="5">
                  <c:v>Patient 6</c:v>
                </c:pt>
                <c:pt idx="6">
                  <c:v>Patient 7</c:v>
                </c:pt>
                <c:pt idx="7">
                  <c:v>Patient 8</c:v>
                </c:pt>
                <c:pt idx="8">
                  <c:v>Patient 9</c:v>
                </c:pt>
                <c:pt idx="9">
                  <c:v>Patient 10</c:v>
                </c:pt>
                <c:pt idx="10">
                  <c:v>Patient 11</c:v>
                </c:pt>
                <c:pt idx="11">
                  <c:v>Patient 12</c:v>
                </c:pt>
                <c:pt idx="12">
                  <c:v>Patient 13</c:v>
                </c:pt>
                <c:pt idx="13">
                  <c:v>Patient 14</c:v>
                </c:pt>
                <c:pt idx="14">
                  <c:v>Patient 15</c:v>
                </c:pt>
                <c:pt idx="15">
                  <c:v>Patient 16</c:v>
                </c:pt>
                <c:pt idx="16">
                  <c:v>Patient 17</c:v>
                </c:pt>
                <c:pt idx="17">
                  <c:v>Patient 18</c:v>
                </c:pt>
              </c:strCache>
            </c:strRef>
          </c:cat>
          <c:val>
            <c:numRef>
              <c:f>'Anti-infectives pivot'!$B$3:$B$20</c:f>
              <c:numCache>
                <c:formatCode>0</c:formatCode>
                <c:ptCount val="18"/>
                <c:pt idx="0">
                  <c:v>1.8480000000000001</c:v>
                </c:pt>
                <c:pt idx="1">
                  <c:v>18.48</c:v>
                </c:pt>
                <c:pt idx="6">
                  <c:v>187.32</c:v>
                </c:pt>
                <c:pt idx="8">
                  <c:v>55.44</c:v>
                </c:pt>
                <c:pt idx="9">
                  <c:v>332.64</c:v>
                </c:pt>
                <c:pt idx="10">
                  <c:v>55.44</c:v>
                </c:pt>
                <c:pt idx="11">
                  <c:v>55.44</c:v>
                </c:pt>
                <c:pt idx="12">
                  <c:v>131.208</c:v>
                </c:pt>
                <c:pt idx="13">
                  <c:v>364.05599999999998</c:v>
                </c:pt>
                <c:pt idx="14">
                  <c:v>260.56800000000004</c:v>
                </c:pt>
                <c:pt idx="15">
                  <c:v>613.53599999999983</c:v>
                </c:pt>
                <c:pt idx="16">
                  <c:v>240.23999999999998</c:v>
                </c:pt>
                <c:pt idx="17">
                  <c:v>288.28799999999995</c:v>
                </c:pt>
              </c:numCache>
            </c:numRef>
          </c:val>
        </c:ser>
        <c:ser>
          <c:idx val="1"/>
          <c:order val="1"/>
          <c:tx>
            <c:strRef>
              <c:f>'Anti-infectives pivot'!$C$2</c:f>
              <c:strCache>
                <c:ptCount val="1"/>
                <c:pt idx="0">
                  <c:v>Colistin levels</c:v>
                </c:pt>
              </c:strCache>
            </c:strRef>
          </c:tx>
          <c:invertIfNegative val="0"/>
          <c:cat>
            <c:strRef>
              <c:f>'Anti-infectives pivot'!$A$3:$A$20</c:f>
              <c:strCache>
                <c:ptCount val="18"/>
                <c:pt idx="0">
                  <c:v>Patient 1</c:v>
                </c:pt>
                <c:pt idx="1">
                  <c:v>Patient 2</c:v>
                </c:pt>
                <c:pt idx="2">
                  <c:v>Patient 3</c:v>
                </c:pt>
                <c:pt idx="3">
                  <c:v>Patient 4</c:v>
                </c:pt>
                <c:pt idx="4">
                  <c:v>Patient 5</c:v>
                </c:pt>
                <c:pt idx="5">
                  <c:v>Patient 6</c:v>
                </c:pt>
                <c:pt idx="6">
                  <c:v>Patient 7</c:v>
                </c:pt>
                <c:pt idx="7">
                  <c:v>Patient 8</c:v>
                </c:pt>
                <c:pt idx="8">
                  <c:v>Patient 9</c:v>
                </c:pt>
                <c:pt idx="9">
                  <c:v>Patient 10</c:v>
                </c:pt>
                <c:pt idx="10">
                  <c:v>Patient 11</c:v>
                </c:pt>
                <c:pt idx="11">
                  <c:v>Patient 12</c:v>
                </c:pt>
                <c:pt idx="12">
                  <c:v>Patient 13</c:v>
                </c:pt>
                <c:pt idx="13">
                  <c:v>Patient 14</c:v>
                </c:pt>
                <c:pt idx="14">
                  <c:v>Patient 15</c:v>
                </c:pt>
                <c:pt idx="15">
                  <c:v>Patient 16</c:v>
                </c:pt>
                <c:pt idx="16">
                  <c:v>Patient 17</c:v>
                </c:pt>
                <c:pt idx="17">
                  <c:v>Patient 18</c:v>
                </c:pt>
              </c:strCache>
            </c:strRef>
          </c:cat>
          <c:val>
            <c:numRef>
              <c:f>'Anti-infectives pivot'!$C$3:$C$20</c:f>
              <c:numCache>
                <c:formatCode>0</c:formatCode>
                <c:ptCount val="18"/>
                <c:pt idx="0">
                  <c:v>200</c:v>
                </c:pt>
                <c:pt idx="1">
                  <c:v>200</c:v>
                </c:pt>
                <c:pt idx="6">
                  <c:v>200</c:v>
                </c:pt>
                <c:pt idx="8">
                  <c:v>200</c:v>
                </c:pt>
                <c:pt idx="9">
                  <c:v>200</c:v>
                </c:pt>
                <c:pt idx="10">
                  <c:v>200</c:v>
                </c:pt>
                <c:pt idx="11">
                  <c:v>200</c:v>
                </c:pt>
                <c:pt idx="12">
                  <c:v>200</c:v>
                </c:pt>
                <c:pt idx="13">
                  <c:v>200</c:v>
                </c:pt>
                <c:pt idx="14">
                  <c:v>200</c:v>
                </c:pt>
                <c:pt idx="15">
                  <c:v>200</c:v>
                </c:pt>
                <c:pt idx="16">
                  <c:v>200</c:v>
                </c:pt>
                <c:pt idx="17">
                  <c:v>200</c:v>
                </c:pt>
              </c:numCache>
            </c:numRef>
          </c:val>
        </c:ser>
        <c:ser>
          <c:idx val="2"/>
          <c:order val="2"/>
          <c:tx>
            <c:strRef>
              <c:f>'Anti-infectives pivot'!$D$2</c:f>
              <c:strCache>
                <c:ptCount val="1"/>
                <c:pt idx="0">
                  <c:v>Tigecycline</c:v>
                </c:pt>
              </c:strCache>
            </c:strRef>
          </c:tx>
          <c:invertIfNegative val="0"/>
          <c:cat>
            <c:strRef>
              <c:f>'Anti-infectives pivot'!$A$3:$A$20</c:f>
              <c:strCache>
                <c:ptCount val="18"/>
                <c:pt idx="0">
                  <c:v>Patient 1</c:v>
                </c:pt>
                <c:pt idx="1">
                  <c:v>Patient 2</c:v>
                </c:pt>
                <c:pt idx="2">
                  <c:v>Patient 3</c:v>
                </c:pt>
                <c:pt idx="3">
                  <c:v>Patient 4</c:v>
                </c:pt>
                <c:pt idx="4">
                  <c:v>Patient 5</c:v>
                </c:pt>
                <c:pt idx="5">
                  <c:v>Patient 6</c:v>
                </c:pt>
                <c:pt idx="6">
                  <c:v>Patient 7</c:v>
                </c:pt>
                <c:pt idx="7">
                  <c:v>Patient 8</c:v>
                </c:pt>
                <c:pt idx="8">
                  <c:v>Patient 9</c:v>
                </c:pt>
                <c:pt idx="9">
                  <c:v>Patient 10</c:v>
                </c:pt>
                <c:pt idx="10">
                  <c:v>Patient 11</c:v>
                </c:pt>
                <c:pt idx="11">
                  <c:v>Patient 12</c:v>
                </c:pt>
                <c:pt idx="12">
                  <c:v>Patient 13</c:v>
                </c:pt>
                <c:pt idx="13">
                  <c:v>Patient 14</c:v>
                </c:pt>
                <c:pt idx="14">
                  <c:v>Patient 15</c:v>
                </c:pt>
                <c:pt idx="15">
                  <c:v>Patient 16</c:v>
                </c:pt>
                <c:pt idx="16">
                  <c:v>Patient 17</c:v>
                </c:pt>
                <c:pt idx="17">
                  <c:v>Patient 18</c:v>
                </c:pt>
              </c:strCache>
            </c:strRef>
          </c:cat>
          <c:val>
            <c:numRef>
              <c:f>'Anti-infectives pivot'!$D$3:$D$20</c:f>
              <c:numCache>
                <c:formatCode>General</c:formatCode>
                <c:ptCount val="18"/>
                <c:pt idx="2" formatCode="0">
                  <c:v>77.543999999999997</c:v>
                </c:pt>
                <c:pt idx="3" formatCode="0">
                  <c:v>387.72</c:v>
                </c:pt>
                <c:pt idx="4" formatCode="0">
                  <c:v>542.80799999999999</c:v>
                </c:pt>
                <c:pt idx="5" formatCode="0">
                  <c:v>542.80799999999999</c:v>
                </c:pt>
                <c:pt idx="6" formatCode="0">
                  <c:v>387.72</c:v>
                </c:pt>
                <c:pt idx="7" formatCode="0">
                  <c:v>775.44</c:v>
                </c:pt>
                <c:pt idx="8" formatCode="0">
                  <c:v>1046.8440000000001</c:v>
                </c:pt>
                <c:pt idx="9" formatCode="0">
                  <c:v>1550.88</c:v>
                </c:pt>
                <c:pt idx="10" formatCode="0">
                  <c:v>2326.3200000000002</c:v>
                </c:pt>
                <c:pt idx="11" formatCode="0">
                  <c:v>3101.76</c:v>
                </c:pt>
                <c:pt idx="12" formatCode="0">
                  <c:v>3605.7960000000003</c:v>
                </c:pt>
                <c:pt idx="13" formatCode="0">
                  <c:v>4691.4120000000003</c:v>
                </c:pt>
                <c:pt idx="14" formatCode="0">
                  <c:v>4885.2720000000018</c:v>
                </c:pt>
                <c:pt idx="15" formatCode="0">
                  <c:v>4575.0960000000014</c:v>
                </c:pt>
                <c:pt idx="16" formatCode="0">
                  <c:v>5428.0800000000017</c:v>
                </c:pt>
                <c:pt idx="17" formatCode="0">
                  <c:v>6901.4160000000011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270592"/>
        <c:axId val="246272384"/>
      </c:barChart>
      <c:catAx>
        <c:axId val="246270592"/>
        <c:scaling>
          <c:orientation val="minMax"/>
        </c:scaling>
        <c:delete val="0"/>
        <c:axPos val="b"/>
        <c:majorTickMark val="out"/>
        <c:minorTickMark val="none"/>
        <c:tickLblPos val="nextTo"/>
        <c:crossAx val="246272384"/>
        <c:crosses val="autoZero"/>
        <c:auto val="1"/>
        <c:lblAlgn val="ctr"/>
        <c:lblOffset val="100"/>
        <c:noMultiLvlLbl val="0"/>
      </c:catAx>
      <c:valAx>
        <c:axId val="2462723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2462705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402432"/>
        <c:axId val="246408320"/>
      </c:barChart>
      <c:catAx>
        <c:axId val="246402432"/>
        <c:scaling>
          <c:orientation val="minMax"/>
        </c:scaling>
        <c:delete val="0"/>
        <c:axPos val="l"/>
        <c:majorTickMark val="out"/>
        <c:minorTickMark val="none"/>
        <c:tickLblPos val="nextTo"/>
        <c:crossAx val="246408320"/>
        <c:crosses val="autoZero"/>
        <c:auto val="1"/>
        <c:lblAlgn val="ctr"/>
        <c:lblOffset val="100"/>
        <c:noMultiLvlLbl val="0"/>
      </c:catAx>
      <c:valAx>
        <c:axId val="246408320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246402432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00795372965431E-2"/>
          <c:y val="3.7558670299399327E-2"/>
          <c:w val="0.47820157664368396"/>
          <c:h val="0.83538467660022253"/>
        </c:manualLayout>
      </c:layout>
      <c:bubbleChart>
        <c:varyColors val="0"/>
        <c:ser>
          <c:idx val="0"/>
          <c:order val="0"/>
          <c:tx>
            <c:strRef>
              <c:f>Discussion!$B$2</c:f>
              <c:strCache>
                <c:ptCount val="1"/>
                <c:pt idx="0">
                  <c:v>K. pneumoniae (CPE) (Otter 2016) - £1m</c:v>
                </c:pt>
              </c:strCache>
            </c:strRef>
          </c:tx>
          <c:invertIfNegative val="0"/>
          <c:xVal>
            <c:numRef>
              <c:f>Discussion!$C$2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xVal>
          <c:yVal>
            <c:numRef>
              <c:f>Discussion!$D$2</c:f>
              <c:numCache>
                <c:formatCode>0.0</c:formatCode>
                <c:ptCount val="1"/>
                <c:pt idx="0">
                  <c:v>10</c:v>
                </c:pt>
              </c:numCache>
            </c:numRef>
          </c:yVal>
          <c:bubbleSize>
            <c:numRef>
              <c:f>Discussion!$E$2</c:f>
              <c:numCache>
                <c:formatCode>0</c:formatCode>
                <c:ptCount val="1"/>
                <c:pt idx="0">
                  <c:v>960514.36191333178</c:v>
                </c:pt>
              </c:numCache>
            </c:numRef>
          </c:bubbleSize>
          <c:bubble3D val="1"/>
        </c:ser>
        <c:ser>
          <c:idx val="9"/>
          <c:order val="1"/>
          <c:tx>
            <c:strRef>
              <c:f>Discussion!$B$3</c:f>
              <c:strCache>
                <c:ptCount val="1"/>
                <c:pt idx="0">
                  <c:v>K. pneumonae (CPE) (Mollers 2017) - £0.6m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Discussion!$C$3</c:f>
              <c:numCache>
                <c:formatCode>General</c:formatCode>
                <c:ptCount val="1"/>
                <c:pt idx="0">
                  <c:v>29</c:v>
                </c:pt>
              </c:numCache>
            </c:numRef>
          </c:xVal>
          <c:yVal>
            <c:numRef>
              <c:f>Discussion!$D$3</c:f>
              <c:numCache>
                <c:formatCode>0.0</c:formatCode>
                <c:ptCount val="1"/>
                <c:pt idx="0">
                  <c:v>3</c:v>
                </c:pt>
              </c:numCache>
            </c:numRef>
          </c:yVal>
          <c:bubbleSize>
            <c:numRef>
              <c:f>Discussion!$E$3</c:f>
              <c:numCache>
                <c:formatCode>0</c:formatCode>
                <c:ptCount val="1"/>
                <c:pt idx="0">
                  <c:v>573168</c:v>
                </c:pt>
              </c:numCache>
            </c:numRef>
          </c:bubbleSize>
          <c:bubble3D val="1"/>
        </c:ser>
        <c:ser>
          <c:idx val="1"/>
          <c:order val="2"/>
          <c:tx>
            <c:strRef>
              <c:f>Discussion!$B$4</c:f>
              <c:strCache>
                <c:ptCount val="1"/>
                <c:pt idx="0">
                  <c:v>A. baumannii (Jiang 2016) - £280k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Discussion!$C$4</c:f>
              <c:numCache>
                <c:formatCode>General</c:formatCode>
                <c:ptCount val="1"/>
                <c:pt idx="0">
                  <c:v>9</c:v>
                </c:pt>
              </c:numCache>
            </c:numRef>
          </c:xVal>
          <c:yVal>
            <c:numRef>
              <c:f>Discussion!$D$4</c:f>
              <c:numCache>
                <c:formatCode>0.0</c:formatCode>
                <c:ptCount val="1"/>
                <c:pt idx="0">
                  <c:v>2.25</c:v>
                </c:pt>
              </c:numCache>
            </c:numRef>
          </c:yVal>
          <c:bubbleSize>
            <c:numRef>
              <c:f>Discussion!$E$4</c:f>
              <c:numCache>
                <c:formatCode>0</c:formatCode>
                <c:ptCount val="1"/>
                <c:pt idx="0">
                  <c:v>283026.27118644072</c:v>
                </c:pt>
              </c:numCache>
            </c:numRef>
          </c:bubbleSize>
          <c:bubble3D val="1"/>
        </c:ser>
        <c:ser>
          <c:idx val="2"/>
          <c:order val="3"/>
          <c:tx>
            <c:strRef>
              <c:f>Discussion!$B$5</c:f>
              <c:strCache>
                <c:ptCount val="1"/>
                <c:pt idx="0">
                  <c:v>P. aeruginosa (Bou 2009) - £260k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Discussion!$C$5</c:f>
              <c:numCache>
                <c:formatCode>General</c:formatCode>
                <c:ptCount val="1"/>
                <c:pt idx="0">
                  <c:v>67</c:v>
                </c:pt>
              </c:numCache>
            </c:numRef>
          </c:xVal>
          <c:yVal>
            <c:numRef>
              <c:f>Discussion!$D$5</c:f>
              <c:numCache>
                <c:formatCode>0.0</c:formatCode>
                <c:ptCount val="1"/>
                <c:pt idx="0">
                  <c:v>3</c:v>
                </c:pt>
              </c:numCache>
            </c:numRef>
          </c:yVal>
          <c:bubbleSize>
            <c:numRef>
              <c:f>Discussion!$E$5</c:f>
              <c:numCache>
                <c:formatCode>0</c:formatCode>
                <c:ptCount val="1"/>
                <c:pt idx="0">
                  <c:v>265200</c:v>
                </c:pt>
              </c:numCache>
            </c:numRef>
          </c:bubbleSize>
          <c:bubble3D val="1"/>
        </c:ser>
        <c:ser>
          <c:idx val="3"/>
          <c:order val="4"/>
          <c:tx>
            <c:strRef>
              <c:f>Discussion!$B$7</c:f>
              <c:strCache>
                <c:ptCount val="1"/>
                <c:pt idx="0">
                  <c:v>A. baumannii (Garlantézec 2011) - £220k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Discussion!$C$7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Discussion!$D$7</c:f>
              <c:numCache>
                <c:formatCode>0.0</c:formatCode>
                <c:ptCount val="1"/>
                <c:pt idx="0">
                  <c:v>2</c:v>
                </c:pt>
              </c:numCache>
            </c:numRef>
          </c:yVal>
          <c:bubbleSize>
            <c:numRef>
              <c:f>Discussion!$E$7</c:f>
              <c:numCache>
                <c:formatCode>0</c:formatCode>
                <c:ptCount val="1"/>
                <c:pt idx="0">
                  <c:v>224197.45762711865</c:v>
                </c:pt>
              </c:numCache>
            </c:numRef>
          </c:bubbleSize>
          <c:bubble3D val="1"/>
        </c:ser>
        <c:ser>
          <c:idx val="4"/>
          <c:order val="5"/>
          <c:tx>
            <c:strRef>
              <c:f>Discussion!$B$8</c:f>
              <c:strCache>
                <c:ptCount val="1"/>
                <c:pt idx="0">
                  <c:v>Salmonella sp. (Spearing 2000) - £72k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Discussion!$C$8</c:f>
              <c:numCache>
                <c:formatCode>General</c:formatCode>
                <c:ptCount val="1"/>
                <c:pt idx="0">
                  <c:v>52</c:v>
                </c:pt>
              </c:numCache>
            </c:numRef>
          </c:xVal>
          <c:yVal>
            <c:numRef>
              <c:f>Discussion!$D$8</c:f>
              <c:numCache>
                <c:formatCode>0.0</c:formatCode>
                <c:ptCount val="1"/>
                <c:pt idx="0">
                  <c:v>1</c:v>
                </c:pt>
              </c:numCache>
            </c:numRef>
          </c:yVal>
          <c:bubbleSize>
            <c:numRef>
              <c:f>Discussion!$E$8</c:f>
              <c:numCache>
                <c:formatCode>0</c:formatCode>
                <c:ptCount val="1"/>
                <c:pt idx="0">
                  <c:v>72033.898305084746</c:v>
                </c:pt>
              </c:numCache>
            </c:numRef>
          </c:bubbleSize>
          <c:bubble3D val="1"/>
        </c:ser>
        <c:ser>
          <c:idx val="5"/>
          <c:order val="6"/>
          <c:tx>
            <c:strRef>
              <c:f>Discussion!$B$9</c:f>
              <c:strCache>
                <c:ptCount val="1"/>
                <c:pt idx="0">
                  <c:v>S. marcescens (Dik 2016) - £38k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Discussion!$C$9</c:f>
              <c:numCache>
                <c:formatCode>General</c:formatCode>
                <c:ptCount val="1"/>
                <c:pt idx="0">
                  <c:v>8</c:v>
                </c:pt>
              </c:numCache>
            </c:numRef>
          </c:xVal>
          <c:yVal>
            <c:numRef>
              <c:f>Discussion!$D$9</c:f>
              <c:numCache>
                <c:formatCode>0.0</c:formatCode>
                <c:ptCount val="1"/>
                <c:pt idx="0">
                  <c:v>2.8666666666666667</c:v>
                </c:pt>
              </c:numCache>
            </c:numRef>
          </c:yVal>
          <c:bubbleSize>
            <c:numRef>
              <c:f>Discussion!$E$9</c:f>
              <c:numCache>
                <c:formatCode>0</c:formatCode>
                <c:ptCount val="1"/>
                <c:pt idx="0">
                  <c:v>37791.898305084746</c:v>
                </c:pt>
              </c:numCache>
            </c:numRef>
          </c:bubbleSize>
          <c:bubble3D val="1"/>
        </c:ser>
        <c:ser>
          <c:idx val="6"/>
          <c:order val="7"/>
          <c:tx>
            <c:strRef>
              <c:f>Discussion!$B$10</c:f>
              <c:strCache>
                <c:ptCount val="1"/>
                <c:pt idx="0">
                  <c:v>K. pneumoniae (ESBL) 1 (Dik 2016) - £28k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Discussion!$C$10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Discussion!$D$10</c:f>
              <c:numCache>
                <c:formatCode>0.0</c:formatCode>
                <c:ptCount val="1"/>
                <c:pt idx="0">
                  <c:v>0.8</c:v>
                </c:pt>
              </c:numCache>
            </c:numRef>
          </c:yVal>
          <c:bubbleSize>
            <c:numRef>
              <c:f>Discussion!$E$10</c:f>
              <c:numCache>
                <c:formatCode>0</c:formatCode>
                <c:ptCount val="1"/>
                <c:pt idx="0">
                  <c:v>27842.4406779661</c:v>
                </c:pt>
              </c:numCache>
            </c:numRef>
          </c:bubbleSize>
          <c:bubble3D val="1"/>
        </c:ser>
        <c:ser>
          <c:idx val="7"/>
          <c:order val="8"/>
          <c:tx>
            <c:strRef>
              <c:f>Discussion!$B$11</c:f>
              <c:strCache>
                <c:ptCount val="1"/>
                <c:pt idx="0">
                  <c:v>K. pneumoniae (ESBL) 2 (Dik 2016) - £14k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Discussion!$C$11</c:f>
              <c:numCache>
                <c:formatCode>General</c:formatCode>
                <c:ptCount val="1"/>
                <c:pt idx="0">
                  <c:v>9</c:v>
                </c:pt>
              </c:numCache>
            </c:numRef>
          </c:xVal>
          <c:yVal>
            <c:numRef>
              <c:f>Discussion!$D$11</c:f>
              <c:numCache>
                <c:formatCode>0.0</c:formatCode>
                <c:ptCount val="1"/>
                <c:pt idx="0">
                  <c:v>0.56666666666666665</c:v>
                </c:pt>
              </c:numCache>
            </c:numRef>
          </c:yVal>
          <c:bubbleSize>
            <c:numRef>
              <c:f>Discussion!$E$11</c:f>
              <c:numCache>
                <c:formatCode>0</c:formatCode>
                <c:ptCount val="1"/>
                <c:pt idx="0">
                  <c:v>14125.991525423729</c:v>
                </c:pt>
              </c:numCache>
            </c:numRef>
          </c:bubbleSize>
          <c:bubble3D val="1"/>
        </c:ser>
        <c:ser>
          <c:idx val="8"/>
          <c:order val="9"/>
          <c:tx>
            <c:strRef>
              <c:f>Discussion!$B$12</c:f>
              <c:strCache>
                <c:ptCount val="1"/>
                <c:pt idx="0">
                  <c:v>Pantoea spp. (Dik 2016) - £3k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Discussion!$C$12</c:f>
              <c:numCache>
                <c:formatCode>General</c:formatCode>
                <c:ptCount val="1"/>
                <c:pt idx="0">
                  <c:v>9</c:v>
                </c:pt>
              </c:numCache>
            </c:numRef>
          </c:xVal>
          <c:yVal>
            <c:numRef>
              <c:f>Discussion!$D$12</c:f>
              <c:numCache>
                <c:formatCode>0.0</c:formatCode>
                <c:ptCount val="1"/>
                <c:pt idx="0">
                  <c:v>1.2</c:v>
                </c:pt>
              </c:numCache>
            </c:numRef>
          </c:yVal>
          <c:bubbleSize>
            <c:numRef>
              <c:f>Discussion!$E$12</c:f>
              <c:numCache>
                <c:formatCode>0</c:formatCode>
                <c:ptCount val="1"/>
                <c:pt idx="0">
                  <c:v>2688.1016949152545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46831360"/>
        <c:axId val="246841728"/>
      </c:bubbleChart>
      <c:valAx>
        <c:axId val="246831360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 cases</a:t>
                </a:r>
              </a:p>
            </c:rich>
          </c:tx>
          <c:layout>
            <c:manualLayout>
              <c:xMode val="edge"/>
              <c:yMode val="edge"/>
              <c:x val="0.29397303662871438"/>
              <c:y val="0.950490843696246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46841728"/>
        <c:crosses val="autoZero"/>
        <c:crossBetween val="midCat"/>
      </c:valAx>
      <c:valAx>
        <c:axId val="24684172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Duration / months</a:t>
                </a:r>
              </a:p>
            </c:rich>
          </c:tx>
          <c:layout>
            <c:manualLayout>
              <c:xMode val="edge"/>
              <c:yMode val="edge"/>
              <c:x val="1.7056854830783941E-3"/>
              <c:y val="0.29832392081331055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2468313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5103657787845628"/>
          <c:y val="3.7109686910709296E-2"/>
          <c:w val="0.44271917623200324"/>
          <c:h val="0.8092412073190207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00795372965431E-2"/>
          <c:y val="3.7558670299399327E-2"/>
          <c:w val="0.47820157664368396"/>
          <c:h val="0.83538467660022253"/>
        </c:manualLayout>
      </c:layout>
      <c:bubbleChart>
        <c:varyColors val="0"/>
        <c:ser>
          <c:idx val="0"/>
          <c:order val="0"/>
          <c:tx>
            <c:strRef>
              <c:f>Discussion!$B$13</c:f>
              <c:strCache>
                <c:ptCount val="1"/>
                <c:pt idx="0">
                  <c:v>MRSA (Kanerva 2007) - £1.3m</c:v>
                </c:pt>
              </c:strCache>
            </c:strRef>
          </c:tx>
          <c:invertIfNegative val="0"/>
          <c:xVal>
            <c:numRef>
              <c:f>Discussion!$C$13</c:f>
              <c:numCache>
                <c:formatCode>General</c:formatCode>
                <c:ptCount val="1"/>
                <c:pt idx="0">
                  <c:v>266</c:v>
                </c:pt>
              </c:numCache>
            </c:numRef>
          </c:xVal>
          <c:yVal>
            <c:numRef>
              <c:f>Discussion!$D$13</c:f>
              <c:numCache>
                <c:formatCode>0.0</c:formatCode>
                <c:ptCount val="1"/>
                <c:pt idx="0">
                  <c:v>14</c:v>
                </c:pt>
              </c:numCache>
            </c:numRef>
          </c:yVal>
          <c:bubbleSize>
            <c:numRef>
              <c:f>Discussion!$E$13</c:f>
              <c:numCache>
                <c:formatCode>0</c:formatCode>
                <c:ptCount val="1"/>
                <c:pt idx="0">
                  <c:v>1343957.6271186441</c:v>
                </c:pt>
              </c:numCache>
            </c:numRef>
          </c:bubbleSize>
          <c:bubble3D val="1"/>
        </c:ser>
        <c:ser>
          <c:idx val="1"/>
          <c:order val="1"/>
          <c:tx>
            <c:strRef>
              <c:f>Discussion!$B$15</c:f>
              <c:strCache>
                <c:ptCount val="1"/>
                <c:pt idx="0">
                  <c:v>C. difficile (van Beurden 2017) - £1m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Discussion!$C$15</c:f>
              <c:numCache>
                <c:formatCode>General</c:formatCode>
                <c:ptCount val="1"/>
                <c:pt idx="0">
                  <c:v>72</c:v>
                </c:pt>
              </c:numCache>
            </c:numRef>
          </c:xVal>
          <c:yVal>
            <c:numRef>
              <c:f>Discussion!$D$15</c:f>
              <c:numCache>
                <c:formatCode>0.0</c:formatCode>
                <c:ptCount val="1"/>
                <c:pt idx="0">
                  <c:v>12</c:v>
                </c:pt>
              </c:numCache>
            </c:numRef>
          </c:yVal>
          <c:bubbleSize>
            <c:numRef>
              <c:f>Discussion!$E$15</c:f>
              <c:numCache>
                <c:formatCode>0</c:formatCode>
                <c:ptCount val="1"/>
                <c:pt idx="0">
                  <c:v>1035911.8644067798</c:v>
                </c:pt>
              </c:numCache>
            </c:numRef>
          </c:bubbleSize>
          <c:bubble3D val="1"/>
        </c:ser>
        <c:ser>
          <c:idx val="2"/>
          <c:order val="2"/>
          <c:tx>
            <c:strRef>
              <c:f>Discussion!$B$16</c:f>
              <c:strCache>
                <c:ptCount val="1"/>
                <c:pt idx="0">
                  <c:v>SARS (Yazdanpanah 2006) - £300k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Discussion!$C$16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Discussion!$D$16</c:f>
              <c:numCache>
                <c:formatCode>0.0</c:formatCode>
                <c:ptCount val="1"/>
                <c:pt idx="0">
                  <c:v>1</c:v>
                </c:pt>
              </c:numCache>
            </c:numRef>
          </c:yVal>
          <c:bubbleSize>
            <c:numRef>
              <c:f>Discussion!$E$16</c:f>
              <c:numCache>
                <c:formatCode>0</c:formatCode>
                <c:ptCount val="1"/>
                <c:pt idx="0">
                  <c:v>301720.33898305084</c:v>
                </c:pt>
              </c:numCache>
            </c:numRef>
          </c:bubbleSize>
          <c:bubble3D val="1"/>
        </c:ser>
        <c:ser>
          <c:idx val="3"/>
          <c:order val="3"/>
          <c:tx>
            <c:strRef>
              <c:f>Discussion!$B$17</c:f>
              <c:strCache>
                <c:ptCount val="1"/>
                <c:pt idx="0">
                  <c:v>VRE (Escaut 2017) - £145k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Discussion!$C$17</c:f>
              <c:numCache>
                <c:formatCode>General</c:formatCode>
                <c:ptCount val="1"/>
                <c:pt idx="0">
                  <c:v>13</c:v>
                </c:pt>
              </c:numCache>
            </c:numRef>
          </c:xVal>
          <c:yVal>
            <c:numRef>
              <c:f>Discussion!$D$17</c:f>
              <c:numCache>
                <c:formatCode>0.0</c:formatCode>
                <c:ptCount val="1"/>
                <c:pt idx="0">
                  <c:v>2</c:v>
                </c:pt>
              </c:numCache>
            </c:numRef>
          </c:yVal>
          <c:bubbleSize>
            <c:numRef>
              <c:f>Discussion!$E$17</c:f>
              <c:numCache>
                <c:formatCode>0</c:formatCode>
                <c:ptCount val="1"/>
                <c:pt idx="0">
                  <c:v>145287.28813559323</c:v>
                </c:pt>
              </c:numCache>
            </c:numRef>
          </c:bubbleSize>
          <c:bubble3D val="1"/>
        </c:ser>
        <c:ser>
          <c:idx val="4"/>
          <c:order val="4"/>
          <c:tx>
            <c:strRef>
              <c:f>Discussion!$B$18</c:f>
              <c:strCache>
                <c:ptCount val="1"/>
                <c:pt idx="0">
                  <c:v>Pertussis (Calugar 2006) - £61k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Discussion!$C$18</c:f>
              <c:numCache>
                <c:formatCode>General</c:formatCode>
                <c:ptCount val="1"/>
                <c:pt idx="0">
                  <c:v>17</c:v>
                </c:pt>
              </c:numCache>
            </c:numRef>
          </c:xVal>
          <c:yVal>
            <c:numRef>
              <c:f>Discussion!$D$18</c:f>
              <c:numCache>
                <c:formatCode>0.0</c:formatCode>
                <c:ptCount val="1"/>
                <c:pt idx="0">
                  <c:v>2</c:v>
                </c:pt>
              </c:numCache>
            </c:numRef>
          </c:yVal>
          <c:bubbleSize>
            <c:numRef>
              <c:f>Discussion!$E$18</c:f>
              <c:numCache>
                <c:formatCode>0</c:formatCode>
                <c:ptCount val="1"/>
                <c:pt idx="0">
                  <c:v>60914.996674000002</c:v>
                </c:pt>
              </c:numCache>
            </c:numRef>
          </c:bubbleSize>
          <c:bubble3D val="1"/>
        </c:ser>
        <c:ser>
          <c:idx val="5"/>
          <c:order val="5"/>
          <c:tx>
            <c:strRef>
              <c:f>Discussion!$B$19</c:f>
              <c:strCache>
                <c:ptCount val="1"/>
                <c:pt idx="0">
                  <c:v>Wound infections (O'Donoghue 1992) - £22k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Discussion!$C$19</c:f>
              <c:numCache>
                <c:formatCode>General</c:formatCode>
                <c:ptCount val="1"/>
                <c:pt idx="0">
                  <c:v>10</c:v>
                </c:pt>
              </c:numCache>
            </c:numRef>
          </c:xVal>
          <c:yVal>
            <c:numRef>
              <c:f>Discussion!$D$19</c:f>
              <c:numCache>
                <c:formatCode>0.0</c:formatCode>
                <c:ptCount val="1"/>
                <c:pt idx="0">
                  <c:v>1.5</c:v>
                </c:pt>
              </c:numCache>
            </c:numRef>
          </c:yVal>
          <c:bubbleSize>
            <c:numRef>
              <c:f>Discussion!$E$19</c:f>
              <c:numCache>
                <c:formatCode>0</c:formatCode>
                <c:ptCount val="1"/>
                <c:pt idx="0">
                  <c:v>22200</c:v>
                </c:pt>
              </c:numCache>
            </c:numRef>
          </c:bubbleSize>
          <c:bubble3D val="1"/>
        </c:ser>
        <c:ser>
          <c:idx val="6"/>
          <c:order val="6"/>
          <c:tx>
            <c:strRef>
              <c:f>Discussion!$B$20</c:f>
              <c:strCache>
                <c:ptCount val="1"/>
                <c:pt idx="0">
                  <c:v>Adenovirus (Piednoir 2002) - £22k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Discussion!$C$20</c:f>
              <c:numCache>
                <c:formatCode>General</c:formatCode>
                <c:ptCount val="1"/>
                <c:pt idx="0">
                  <c:v>41</c:v>
                </c:pt>
              </c:numCache>
            </c:numRef>
          </c:xVal>
          <c:yVal>
            <c:numRef>
              <c:f>Discussion!$D$20</c:f>
              <c:numCache>
                <c:formatCode>0.0</c:formatCode>
                <c:ptCount val="1"/>
                <c:pt idx="0">
                  <c:v>2</c:v>
                </c:pt>
              </c:numCache>
            </c:numRef>
          </c:yVal>
          <c:bubbleSize>
            <c:numRef>
              <c:f>Discussion!$E$20</c:f>
              <c:numCache>
                <c:formatCode>0</c:formatCode>
                <c:ptCount val="1"/>
                <c:pt idx="0">
                  <c:v>22101.166189</c:v>
                </c:pt>
              </c:numCache>
            </c:numRef>
          </c:bubbleSize>
          <c:bubble3D val="1"/>
        </c:ser>
        <c:ser>
          <c:idx val="7"/>
          <c:order val="7"/>
          <c:tx>
            <c:strRef>
              <c:f>Discussion!$B$21</c:f>
              <c:strCache>
                <c:ptCount val="1"/>
                <c:pt idx="0">
                  <c:v>Rotavirus (Piednoir 2010) - £15k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Discussion!$C$21</c:f>
              <c:numCache>
                <c:formatCode>General</c:formatCode>
                <c:ptCount val="1"/>
                <c:pt idx="0">
                  <c:v>63</c:v>
                </c:pt>
              </c:numCache>
            </c:numRef>
          </c:xVal>
          <c:yVal>
            <c:numRef>
              <c:f>Discussion!$D$21</c:f>
              <c:numCache>
                <c:formatCode>0.0</c:formatCode>
                <c:ptCount val="1"/>
                <c:pt idx="0">
                  <c:v>2</c:v>
                </c:pt>
              </c:numCache>
            </c:numRef>
          </c:yVal>
          <c:bubbleSize>
            <c:numRef>
              <c:f>Discussion!$E$21</c:f>
              <c:numCache>
                <c:formatCode>0</c:formatCode>
                <c:ptCount val="1"/>
                <c:pt idx="0">
                  <c:v>15219.491525423729</c:v>
                </c:pt>
              </c:numCache>
            </c:numRef>
          </c:bubbleSize>
          <c:bubble3D val="1"/>
        </c:ser>
        <c:ser>
          <c:idx val="8"/>
          <c:order val="8"/>
          <c:tx>
            <c:strRef>
              <c:f>Discussion!$B$22</c:f>
              <c:strCache>
                <c:ptCount val="1"/>
                <c:pt idx="0">
                  <c:v>Influenza (Yassi 1993) - £4k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Discussion!$C$22</c:f>
              <c:numCache>
                <c:formatCode>General</c:formatCode>
                <c:ptCount val="1"/>
                <c:pt idx="0">
                  <c:v>33</c:v>
                </c:pt>
              </c:numCache>
            </c:numRef>
          </c:xVal>
          <c:yVal>
            <c:numRef>
              <c:f>Discussion!$D$22</c:f>
              <c:numCache>
                <c:formatCode>0.0</c:formatCode>
                <c:ptCount val="1"/>
                <c:pt idx="0">
                  <c:v>1</c:v>
                </c:pt>
              </c:numCache>
            </c:numRef>
          </c:yVal>
          <c:bubbleSize>
            <c:numRef>
              <c:f>Discussion!$E$22</c:f>
              <c:numCache>
                <c:formatCode>0</c:formatCode>
                <c:ptCount val="1"/>
                <c:pt idx="0">
                  <c:v>3742.5350000000003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46439936"/>
        <c:axId val="246441856"/>
      </c:bubbleChart>
      <c:valAx>
        <c:axId val="246439936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 cases</a:t>
                </a:r>
              </a:p>
            </c:rich>
          </c:tx>
          <c:layout>
            <c:manualLayout>
              <c:xMode val="edge"/>
              <c:yMode val="edge"/>
              <c:x val="0.29397303662871438"/>
              <c:y val="0.950490843696246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46441856"/>
        <c:crosses val="autoZero"/>
        <c:crossBetween val="midCat"/>
      </c:valAx>
      <c:valAx>
        <c:axId val="246441856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Duration / months</a:t>
                </a:r>
              </a:p>
            </c:rich>
          </c:tx>
          <c:layout>
            <c:manualLayout>
              <c:xMode val="edge"/>
              <c:yMode val="edge"/>
              <c:x val="1.7056854830783941E-3"/>
              <c:y val="0.29832392081331055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24643993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4018176259977679"/>
          <c:y val="3.7109686910709296E-2"/>
          <c:w val="0.45719228379330495"/>
          <c:h val="0.8092412073190207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Discussion!$K$44</c:f>
              <c:strCache>
                <c:ptCount val="1"/>
                <c:pt idx="0">
                  <c:v>Cost per case £</c:v>
                </c:pt>
              </c:strCache>
            </c:strRef>
          </c:tx>
          <c:invertIfNegative val="0"/>
          <c:cat>
            <c:strRef>
              <c:f>Discussion!$J$45:$J$65</c:f>
              <c:strCache>
                <c:ptCount val="21"/>
                <c:pt idx="0">
                  <c:v>Influenza (Yassi 1993) - £4k</c:v>
                </c:pt>
                <c:pt idx="1">
                  <c:v>Rotavirus (Piednoir 2010) - £15k</c:v>
                </c:pt>
                <c:pt idx="2">
                  <c:v>Pantoea spp. (Dik 2016) - £3k</c:v>
                </c:pt>
                <c:pt idx="3">
                  <c:v>Norovirus (Danial 2013) - £1.2m</c:v>
                </c:pt>
                <c:pt idx="4">
                  <c:v>Adenovirus (Piednoir 2002) - £22k</c:v>
                </c:pt>
                <c:pt idx="5">
                  <c:v>Salmonella sp. (Spearing 2000) - £72k</c:v>
                </c:pt>
                <c:pt idx="6">
                  <c:v>K. pneumoniae (ESBL) 2 (Dik 2016) - £14k</c:v>
                </c:pt>
                <c:pt idx="7">
                  <c:v>Wound infections (O'Donoghue 1992) - £22k</c:v>
                </c:pt>
                <c:pt idx="8">
                  <c:v>Pertussis (Calugar 2006) - £61k</c:v>
                </c:pt>
                <c:pt idx="9">
                  <c:v>P. aeruginosa (Bou 2009) - £260k</c:v>
                </c:pt>
                <c:pt idx="10">
                  <c:v>S. marcescens (Dik 2016) - £38k</c:v>
                </c:pt>
                <c:pt idx="11">
                  <c:v>MRSA (Kanerva 2007) - £1.3m</c:v>
                </c:pt>
                <c:pt idx="12">
                  <c:v>K. pneumoniae (ESBL) 1 (Dik 2016) - £28k</c:v>
                </c:pt>
                <c:pt idx="13">
                  <c:v>VRE (Escaut 2017) - £145k</c:v>
                </c:pt>
                <c:pt idx="14">
                  <c:v>K. pneumoniae (ESBL) (Stone 2003) - £256k</c:v>
                </c:pt>
                <c:pt idx="15">
                  <c:v>C. difficile (van Beurden 2017) - £1m</c:v>
                </c:pt>
                <c:pt idx="16">
                  <c:v>K. pneumonae (CPE) (Mollers 2017) - £0.6m</c:v>
                </c:pt>
                <c:pt idx="17">
                  <c:v>K. pneumoniae (CPE) (Otter 2016) - £1m</c:v>
                </c:pt>
                <c:pt idx="18">
                  <c:v>A. baumannii (Jiang 2016) - £280k</c:v>
                </c:pt>
                <c:pt idx="19">
                  <c:v>A. baumannii (Garlantézec 2011) - £220k</c:v>
                </c:pt>
                <c:pt idx="20">
                  <c:v>SARS (Yazdanpanah 2006) - £300k</c:v>
                </c:pt>
              </c:strCache>
            </c:strRef>
          </c:cat>
          <c:val>
            <c:numRef>
              <c:f>Discussion!$K$45:$K$65</c:f>
              <c:numCache>
                <c:formatCode>General</c:formatCode>
                <c:ptCount val="21"/>
                <c:pt idx="0">
                  <c:v>113.41015151515153</c:v>
                </c:pt>
                <c:pt idx="1">
                  <c:v>241.57923056228142</c:v>
                </c:pt>
                <c:pt idx="2">
                  <c:v>298.67796610169495</c:v>
                </c:pt>
                <c:pt idx="3">
                  <c:v>514.80051480051475</c:v>
                </c:pt>
                <c:pt idx="4">
                  <c:v>539.05283387804877</c:v>
                </c:pt>
                <c:pt idx="5">
                  <c:v>1385.2672750977836</c:v>
                </c:pt>
                <c:pt idx="6">
                  <c:v>1569.5546139359699</c:v>
                </c:pt>
                <c:pt idx="7">
                  <c:v>2220</c:v>
                </c:pt>
                <c:pt idx="8">
                  <c:v>3583.2350984705881</c:v>
                </c:pt>
                <c:pt idx="9">
                  <c:v>3958.2089552238808</c:v>
                </c:pt>
                <c:pt idx="10">
                  <c:v>4723.9872881355932</c:v>
                </c:pt>
                <c:pt idx="11">
                  <c:v>5052.4722824009177</c:v>
                </c:pt>
                <c:pt idx="12">
                  <c:v>5568.4881355932202</c:v>
                </c:pt>
                <c:pt idx="13">
                  <c:v>11175.945241199479</c:v>
                </c:pt>
                <c:pt idx="14">
                  <c:v>11627.409807136364</c:v>
                </c:pt>
                <c:pt idx="15">
                  <c:v>14387.664783427497</c:v>
                </c:pt>
                <c:pt idx="16">
                  <c:v>19764.413793103449</c:v>
                </c:pt>
                <c:pt idx="17">
                  <c:v>24012.859047833295</c:v>
                </c:pt>
                <c:pt idx="18">
                  <c:v>31447.363465160081</c:v>
                </c:pt>
                <c:pt idx="19">
                  <c:v>44839.491525423728</c:v>
                </c:pt>
                <c:pt idx="20">
                  <c:v>100573.44632768362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6479872"/>
        <c:axId val="246559488"/>
      </c:barChart>
      <c:catAx>
        <c:axId val="2464798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 i="1"/>
            </a:pPr>
            <a:endParaRPr lang="en-US"/>
          </a:p>
        </c:txPr>
        <c:crossAx val="246559488"/>
        <c:crosses val="autoZero"/>
        <c:auto val="1"/>
        <c:lblAlgn val="ctr"/>
        <c:lblOffset val="100"/>
        <c:noMultiLvlLbl val="0"/>
      </c:catAx>
      <c:valAx>
        <c:axId val="246559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Cost / £</a:t>
                </a:r>
                <a:endParaRPr lang="en-GB" b="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6479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07B72E-517B-47AF-8CB1-739D5F90D0D9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1E985344-B954-425C-A606-F4EEE864B2C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Screening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E7C95C-DB05-4EC4-9252-05D84B5C7215}" type="parTrans" cxnId="{647DC550-424D-4959-A331-CE696ED21AF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D08641-ACB9-4B9C-A336-3E9D4BCFDA27}" type="sibTrans" cxnId="{647DC550-424D-4959-A331-CE696ED21AF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12BA3-C96F-44B4-9871-07B903C38087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Lab methods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533F87-7C58-407A-ABD7-A8B2C4EE3C15}" type="parTrans" cxnId="{34B5B1EB-684E-4892-A550-25B65D4C0B4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7BC52D-367A-4864-91E3-B30210E7C040}" type="sibTrans" cxnId="{34B5B1EB-684E-4892-A550-25B65D4C0B4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252EFE-F8DA-4051-A015-262DDAB759A5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Comms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3EF0B8-A979-4477-9531-967CD7B0D117}" type="parTrans" cxnId="{A90AB778-1B44-46F1-8EB4-F9AB4B976C2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E762B6-3444-4929-AA9B-53AFED176891}" type="sibTrans" cxnId="{A90AB778-1B44-46F1-8EB4-F9AB4B976C2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55B52F-C31B-4B6D-98E4-7AE03DBCA1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Peer learning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AC58AE-4AF2-49FC-9BF5-F9D867EA4ACB}" type="parTrans" cxnId="{D9F0FDF1-20FA-42BB-9E83-91862578D59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F32FB8-37CB-4334-95D5-4ED56BA2879E}" type="sibTrans" cxnId="{D9F0FDF1-20FA-42BB-9E83-91862578D59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E72E48-9118-433B-B9E1-E3E80DDBDC68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 hygiene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0F62A7-856C-461F-AA48-0C24CFC44991}" type="parTrans" cxnId="{5FEE4450-5EC6-44EF-92B3-9B2F4D7F100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B509FA-AA7F-4995-BAB3-00ADB9620DB1}" type="sibTrans" cxnId="{5FEE4450-5EC6-44EF-92B3-9B2F4D7F100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B4135B-F48B-48D0-ADE5-03604984E42C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/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E37DA0-8FCB-486E-A7AD-BFCBBA125BAF}" type="parTrans" cxnId="{DBAD84E3-A9D7-4BC6-9642-EF591361429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079F17-9653-4983-9019-91F1FA66658B}" type="sibTrans" cxnId="{DBAD84E3-A9D7-4BC6-9642-EF591361429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DB7F1C-DD2B-4395-9D60-5094EA3C1927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External reviews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B01462-3245-4C62-8253-E4586B2EA5CD}" type="parTrans" cxnId="{CFDA76C2-EE53-47DC-A59D-B41039AAC3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DB160-E1FB-450A-BD28-82DC4D31377B}" type="sibTrans" cxnId="{CFDA76C2-EE53-47DC-A59D-B41039AAC3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2DA5D8-FFEE-4A69-99E1-5DF1F6C98D6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 stewardship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ADB9C9-9C79-4F8A-90D8-2C0DBD0BD7FE}" type="parTrans" cxnId="{3DDFB950-AE1B-4AC0-85B8-8A6F1E401BA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EAB17C-EE78-4E98-923E-62C75B2632CE}" type="sibTrans" cxnId="{3DDFB950-AE1B-4AC0-85B8-8A6F1E401BA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B3E9B-7A8B-4006-906F-A30AE40DAEF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D20460-3879-46A2-933A-05590384E474}" type="parTrans" cxnId="{58ADED1C-D278-439F-AE91-4A8E27EB524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15D769-B8C8-4389-A789-8167B6F93B9C}" type="sibTrans" cxnId="{58ADED1C-D278-439F-AE91-4A8E27EB524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2C4DBA-9D94-4387-9113-9A087A86EA09}" type="pres">
      <dgm:prSet presAssocID="{0F07B72E-517B-47AF-8CB1-739D5F90D0D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1B92BFD-3C53-44E0-BBF2-629B7F02BB2A}" type="pres">
      <dgm:prSet presAssocID="{1E985344-B954-425C-A606-F4EEE864B2C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FDB709-52BD-4CAE-8A6E-51FAB262101F}" type="pres">
      <dgm:prSet presAssocID="{5BD08641-ACB9-4B9C-A336-3E9D4BCFDA27}" presName="sibTrans" presStyleCnt="0"/>
      <dgm:spPr/>
    </dgm:pt>
    <dgm:pt modelId="{470AA337-ED44-46C5-B677-F9A3D09D98B2}" type="pres">
      <dgm:prSet presAssocID="{82012BA3-C96F-44B4-9871-07B903C3808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1DB54F-5FE4-4C58-809C-9747C0B4AF77}" type="pres">
      <dgm:prSet presAssocID="{297BC52D-367A-4864-91E3-B30210E7C040}" presName="sibTrans" presStyleCnt="0"/>
      <dgm:spPr/>
    </dgm:pt>
    <dgm:pt modelId="{4DD75B8E-0CD1-4C72-9742-5C29222D0DBA}" type="pres">
      <dgm:prSet presAssocID="{36252EFE-F8DA-4051-A015-262DDAB759A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8C4132-CA92-4B69-88CF-03768C69926D}" type="pres">
      <dgm:prSet presAssocID="{A8E762B6-3444-4929-AA9B-53AFED176891}" presName="sibTrans" presStyleCnt="0"/>
      <dgm:spPr/>
    </dgm:pt>
    <dgm:pt modelId="{90FC9A3A-BB19-4F52-93C9-61F93E7E34C5}" type="pres">
      <dgm:prSet presAssocID="{7955B52F-C31B-4B6D-98E4-7AE03DBCA110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785F47-5822-4237-9BB7-6722F8E8140B}" type="pres">
      <dgm:prSet presAssocID="{1FF32FB8-37CB-4334-95D5-4ED56BA2879E}" presName="sibTrans" presStyleCnt="0"/>
      <dgm:spPr/>
    </dgm:pt>
    <dgm:pt modelId="{A26ED19B-0947-4407-B501-EA16FDF0A944}" type="pres">
      <dgm:prSet presAssocID="{16E72E48-9118-433B-B9E1-E3E80DDBDC6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0DE01C-3916-444D-968A-80EA589072B0}" type="pres">
      <dgm:prSet presAssocID="{C4B509FA-AA7F-4995-BAB3-00ADB9620DB1}" presName="sibTrans" presStyleCnt="0"/>
      <dgm:spPr/>
    </dgm:pt>
    <dgm:pt modelId="{88B44456-085D-485F-A5E5-794AD8BAD93B}" type="pres">
      <dgm:prSet presAssocID="{2DB4135B-F48B-48D0-ADE5-03604984E42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E5B0B3-D75B-4E9C-B289-6754BD30F40D}" type="pres">
      <dgm:prSet presAssocID="{73079F17-9653-4983-9019-91F1FA66658B}" presName="sibTrans" presStyleCnt="0"/>
      <dgm:spPr/>
    </dgm:pt>
    <dgm:pt modelId="{8600E400-1966-40C4-B480-D213D29E663E}" type="pres">
      <dgm:prSet presAssocID="{0ADB7F1C-DD2B-4395-9D60-5094EA3C1927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BF31B4-CFFF-44FE-B87E-56BA8D594946}" type="pres">
      <dgm:prSet presAssocID="{5BEDB160-E1FB-450A-BD28-82DC4D31377B}" presName="sibTrans" presStyleCnt="0"/>
      <dgm:spPr/>
    </dgm:pt>
    <dgm:pt modelId="{5FA2CBF1-DD74-45C1-8347-F1E88B2C4A23}" type="pres">
      <dgm:prSet presAssocID="{882DA5D8-FFEE-4A69-99E1-5DF1F6C98D6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E5C940-2C62-4854-AD78-A7087DF6CD28}" type="pres">
      <dgm:prSet presAssocID="{EFEAB17C-EE78-4E98-923E-62C75B2632CE}" presName="sibTrans" presStyleCnt="0"/>
      <dgm:spPr/>
    </dgm:pt>
    <dgm:pt modelId="{51307F47-E8E5-456D-8EB4-FCCED7E8E1FE}" type="pres">
      <dgm:prSet presAssocID="{BF0B3E9B-7A8B-4006-906F-A30AE40DAEF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EF31D04-5A13-4058-8B66-7B9126A92E1B}" type="presOf" srcId="{82012BA3-C96F-44B4-9871-07B903C38087}" destId="{470AA337-ED44-46C5-B677-F9A3D09D98B2}" srcOrd="0" destOrd="0" presId="urn:microsoft.com/office/officeart/2005/8/layout/default"/>
    <dgm:cxn modelId="{88CB86F7-129F-4621-AB2A-CFBA95FBBC12}" type="presOf" srcId="{7955B52F-C31B-4B6D-98E4-7AE03DBCA110}" destId="{90FC9A3A-BB19-4F52-93C9-61F93E7E34C5}" srcOrd="0" destOrd="0" presId="urn:microsoft.com/office/officeart/2005/8/layout/default"/>
    <dgm:cxn modelId="{5FEE4450-5EC6-44EF-92B3-9B2F4D7F1007}" srcId="{0F07B72E-517B-47AF-8CB1-739D5F90D0D9}" destId="{16E72E48-9118-433B-B9E1-E3E80DDBDC68}" srcOrd="4" destOrd="0" parTransId="{5E0F62A7-856C-461F-AA48-0C24CFC44991}" sibTransId="{C4B509FA-AA7F-4995-BAB3-00ADB9620DB1}"/>
    <dgm:cxn modelId="{5672EEA3-6683-49C5-A534-5E25BA550F8E}" type="presOf" srcId="{882DA5D8-FFEE-4A69-99E1-5DF1F6C98D69}" destId="{5FA2CBF1-DD74-45C1-8347-F1E88B2C4A23}" srcOrd="0" destOrd="0" presId="urn:microsoft.com/office/officeart/2005/8/layout/default"/>
    <dgm:cxn modelId="{58ADED1C-D278-439F-AE91-4A8E27EB5244}" srcId="{0F07B72E-517B-47AF-8CB1-739D5F90D0D9}" destId="{BF0B3E9B-7A8B-4006-906F-A30AE40DAEFA}" srcOrd="8" destOrd="0" parTransId="{A2D20460-3879-46A2-933A-05590384E474}" sibTransId="{0915D769-B8C8-4389-A789-8167B6F93B9C}"/>
    <dgm:cxn modelId="{34B5B1EB-684E-4892-A550-25B65D4C0B48}" srcId="{0F07B72E-517B-47AF-8CB1-739D5F90D0D9}" destId="{82012BA3-C96F-44B4-9871-07B903C38087}" srcOrd="1" destOrd="0" parTransId="{1B533F87-7C58-407A-ABD7-A8B2C4EE3C15}" sibTransId="{297BC52D-367A-4864-91E3-B30210E7C040}"/>
    <dgm:cxn modelId="{947827F2-4DB0-475A-97C0-1E58E26941D9}" type="presOf" srcId="{BF0B3E9B-7A8B-4006-906F-A30AE40DAEFA}" destId="{51307F47-E8E5-456D-8EB4-FCCED7E8E1FE}" srcOrd="0" destOrd="0" presId="urn:microsoft.com/office/officeart/2005/8/layout/default"/>
    <dgm:cxn modelId="{AD34246B-A4EF-46E1-989F-F1054EAC9543}" type="presOf" srcId="{16E72E48-9118-433B-B9E1-E3E80DDBDC68}" destId="{A26ED19B-0947-4407-B501-EA16FDF0A944}" srcOrd="0" destOrd="0" presId="urn:microsoft.com/office/officeart/2005/8/layout/default"/>
    <dgm:cxn modelId="{DBAD84E3-A9D7-4BC6-9642-EF591361429C}" srcId="{0F07B72E-517B-47AF-8CB1-739D5F90D0D9}" destId="{2DB4135B-F48B-48D0-ADE5-03604984E42C}" srcOrd="5" destOrd="0" parTransId="{14E37DA0-8FCB-486E-A7AD-BFCBBA125BAF}" sibTransId="{73079F17-9653-4983-9019-91F1FA66658B}"/>
    <dgm:cxn modelId="{45736B9E-7043-44C6-BCC8-550255340B7D}" type="presOf" srcId="{1E985344-B954-425C-A606-F4EEE864B2C0}" destId="{C1B92BFD-3C53-44E0-BBF2-629B7F02BB2A}" srcOrd="0" destOrd="0" presId="urn:microsoft.com/office/officeart/2005/8/layout/default"/>
    <dgm:cxn modelId="{924F0AD1-9509-4B90-AF5F-22F01E4DB2B2}" type="presOf" srcId="{0F07B72E-517B-47AF-8CB1-739D5F90D0D9}" destId="{C12C4DBA-9D94-4387-9113-9A087A86EA09}" srcOrd="0" destOrd="0" presId="urn:microsoft.com/office/officeart/2005/8/layout/default"/>
    <dgm:cxn modelId="{378B671F-D9E8-4DF7-8F28-E10E5B0A0681}" type="presOf" srcId="{36252EFE-F8DA-4051-A015-262DDAB759A5}" destId="{4DD75B8E-0CD1-4C72-9742-5C29222D0DBA}" srcOrd="0" destOrd="0" presId="urn:microsoft.com/office/officeart/2005/8/layout/default"/>
    <dgm:cxn modelId="{3DDFB950-AE1B-4AC0-85B8-8A6F1E401BA3}" srcId="{0F07B72E-517B-47AF-8CB1-739D5F90D0D9}" destId="{882DA5D8-FFEE-4A69-99E1-5DF1F6C98D69}" srcOrd="7" destOrd="0" parTransId="{ADADB9C9-9C79-4F8A-90D8-2C0DBD0BD7FE}" sibTransId="{EFEAB17C-EE78-4E98-923E-62C75B2632CE}"/>
    <dgm:cxn modelId="{605E49E1-24F2-41C5-B17D-4369A028D097}" type="presOf" srcId="{0ADB7F1C-DD2B-4395-9D60-5094EA3C1927}" destId="{8600E400-1966-40C4-B480-D213D29E663E}" srcOrd="0" destOrd="0" presId="urn:microsoft.com/office/officeart/2005/8/layout/default"/>
    <dgm:cxn modelId="{647DC550-424D-4959-A331-CE696ED21AF0}" srcId="{0F07B72E-517B-47AF-8CB1-739D5F90D0D9}" destId="{1E985344-B954-425C-A606-F4EEE864B2C0}" srcOrd="0" destOrd="0" parTransId="{46E7C95C-DB05-4EC4-9252-05D84B5C7215}" sibTransId="{5BD08641-ACB9-4B9C-A336-3E9D4BCFDA27}"/>
    <dgm:cxn modelId="{A90AB778-1B44-46F1-8EB4-F9AB4B976C2E}" srcId="{0F07B72E-517B-47AF-8CB1-739D5F90D0D9}" destId="{36252EFE-F8DA-4051-A015-262DDAB759A5}" srcOrd="2" destOrd="0" parTransId="{F63EF0B8-A979-4477-9531-967CD7B0D117}" sibTransId="{A8E762B6-3444-4929-AA9B-53AFED176891}"/>
    <dgm:cxn modelId="{CFDA76C2-EE53-47DC-A59D-B41039AAC3E7}" srcId="{0F07B72E-517B-47AF-8CB1-739D5F90D0D9}" destId="{0ADB7F1C-DD2B-4395-9D60-5094EA3C1927}" srcOrd="6" destOrd="0" parTransId="{25B01462-3245-4C62-8253-E4586B2EA5CD}" sibTransId="{5BEDB160-E1FB-450A-BD28-82DC4D31377B}"/>
    <dgm:cxn modelId="{D9F0FDF1-20FA-42BB-9E83-91862578D59E}" srcId="{0F07B72E-517B-47AF-8CB1-739D5F90D0D9}" destId="{7955B52F-C31B-4B6D-98E4-7AE03DBCA110}" srcOrd="3" destOrd="0" parTransId="{E5AC58AE-4AF2-49FC-9BF5-F9D867EA4ACB}" sibTransId="{1FF32FB8-37CB-4334-95D5-4ED56BA2879E}"/>
    <dgm:cxn modelId="{3DCA777D-D57E-435B-8E06-3330E74653EF}" type="presOf" srcId="{2DB4135B-F48B-48D0-ADE5-03604984E42C}" destId="{88B44456-085D-485F-A5E5-794AD8BAD93B}" srcOrd="0" destOrd="0" presId="urn:microsoft.com/office/officeart/2005/8/layout/default"/>
    <dgm:cxn modelId="{A29A5A58-D1C1-4B0C-9C6F-E40218EE5B3C}" type="presParOf" srcId="{C12C4DBA-9D94-4387-9113-9A087A86EA09}" destId="{C1B92BFD-3C53-44E0-BBF2-629B7F02BB2A}" srcOrd="0" destOrd="0" presId="urn:microsoft.com/office/officeart/2005/8/layout/default"/>
    <dgm:cxn modelId="{DC602CBB-A0A1-4FD0-99E3-0FFE8F42339C}" type="presParOf" srcId="{C12C4DBA-9D94-4387-9113-9A087A86EA09}" destId="{2AFDB709-52BD-4CAE-8A6E-51FAB262101F}" srcOrd="1" destOrd="0" presId="urn:microsoft.com/office/officeart/2005/8/layout/default"/>
    <dgm:cxn modelId="{B9A33C83-392E-4CA5-AFD2-923B7FD4913A}" type="presParOf" srcId="{C12C4DBA-9D94-4387-9113-9A087A86EA09}" destId="{470AA337-ED44-46C5-B677-F9A3D09D98B2}" srcOrd="2" destOrd="0" presId="urn:microsoft.com/office/officeart/2005/8/layout/default"/>
    <dgm:cxn modelId="{501AFCEF-82C1-48E6-B350-A2A11B3DEF2E}" type="presParOf" srcId="{C12C4DBA-9D94-4387-9113-9A087A86EA09}" destId="{191DB54F-5FE4-4C58-809C-9747C0B4AF77}" srcOrd="3" destOrd="0" presId="urn:microsoft.com/office/officeart/2005/8/layout/default"/>
    <dgm:cxn modelId="{B29C0702-D1F5-495F-8324-476782D84234}" type="presParOf" srcId="{C12C4DBA-9D94-4387-9113-9A087A86EA09}" destId="{4DD75B8E-0CD1-4C72-9742-5C29222D0DBA}" srcOrd="4" destOrd="0" presId="urn:microsoft.com/office/officeart/2005/8/layout/default"/>
    <dgm:cxn modelId="{F89C51A9-2529-42D2-BEEA-7686F0BF27DC}" type="presParOf" srcId="{C12C4DBA-9D94-4387-9113-9A087A86EA09}" destId="{498C4132-CA92-4B69-88CF-03768C69926D}" srcOrd="5" destOrd="0" presId="urn:microsoft.com/office/officeart/2005/8/layout/default"/>
    <dgm:cxn modelId="{D98BF565-76D2-42C6-A7DC-AA501824B110}" type="presParOf" srcId="{C12C4DBA-9D94-4387-9113-9A087A86EA09}" destId="{90FC9A3A-BB19-4F52-93C9-61F93E7E34C5}" srcOrd="6" destOrd="0" presId="urn:microsoft.com/office/officeart/2005/8/layout/default"/>
    <dgm:cxn modelId="{3470E50B-E931-4D9D-BD7D-02912E53C467}" type="presParOf" srcId="{C12C4DBA-9D94-4387-9113-9A087A86EA09}" destId="{ED785F47-5822-4237-9BB7-6722F8E8140B}" srcOrd="7" destOrd="0" presId="urn:microsoft.com/office/officeart/2005/8/layout/default"/>
    <dgm:cxn modelId="{69D01582-ABAF-4715-B9D6-9CC9CA363BA8}" type="presParOf" srcId="{C12C4DBA-9D94-4387-9113-9A087A86EA09}" destId="{A26ED19B-0947-4407-B501-EA16FDF0A944}" srcOrd="8" destOrd="0" presId="urn:microsoft.com/office/officeart/2005/8/layout/default"/>
    <dgm:cxn modelId="{346DAB37-D5AC-40C6-9298-7CC718B841A5}" type="presParOf" srcId="{C12C4DBA-9D94-4387-9113-9A087A86EA09}" destId="{080DE01C-3916-444D-968A-80EA589072B0}" srcOrd="9" destOrd="0" presId="urn:microsoft.com/office/officeart/2005/8/layout/default"/>
    <dgm:cxn modelId="{5345EACD-1CC4-4C0C-805A-3CD7AEF8485A}" type="presParOf" srcId="{C12C4DBA-9D94-4387-9113-9A087A86EA09}" destId="{88B44456-085D-485F-A5E5-794AD8BAD93B}" srcOrd="10" destOrd="0" presId="urn:microsoft.com/office/officeart/2005/8/layout/default"/>
    <dgm:cxn modelId="{DACD7706-976F-4EC5-9F54-55646B8C29E4}" type="presParOf" srcId="{C12C4DBA-9D94-4387-9113-9A087A86EA09}" destId="{D2E5B0B3-D75B-4E9C-B289-6754BD30F40D}" srcOrd="11" destOrd="0" presId="urn:microsoft.com/office/officeart/2005/8/layout/default"/>
    <dgm:cxn modelId="{8000ADA2-32B8-4F46-96C8-C04E94F5D744}" type="presParOf" srcId="{C12C4DBA-9D94-4387-9113-9A087A86EA09}" destId="{8600E400-1966-40C4-B480-D213D29E663E}" srcOrd="12" destOrd="0" presId="urn:microsoft.com/office/officeart/2005/8/layout/default"/>
    <dgm:cxn modelId="{28373963-ACC8-41F0-9244-99693425113B}" type="presParOf" srcId="{C12C4DBA-9D94-4387-9113-9A087A86EA09}" destId="{E7BF31B4-CFFF-44FE-B87E-56BA8D594946}" srcOrd="13" destOrd="0" presId="urn:microsoft.com/office/officeart/2005/8/layout/default"/>
    <dgm:cxn modelId="{500CB2EE-52F0-4756-8077-36CE3BF4C3CA}" type="presParOf" srcId="{C12C4DBA-9D94-4387-9113-9A087A86EA09}" destId="{5FA2CBF1-DD74-45C1-8347-F1E88B2C4A23}" srcOrd="14" destOrd="0" presId="urn:microsoft.com/office/officeart/2005/8/layout/default"/>
    <dgm:cxn modelId="{540E806D-0790-4E78-9C87-F61098E46C00}" type="presParOf" srcId="{C12C4DBA-9D94-4387-9113-9A087A86EA09}" destId="{31E5C940-2C62-4854-AD78-A7087DF6CD28}" srcOrd="15" destOrd="0" presId="urn:microsoft.com/office/officeart/2005/8/layout/default"/>
    <dgm:cxn modelId="{A4CEBB6B-EDDC-4F09-A9FA-CBB5B75399C8}" type="presParOf" srcId="{C12C4DBA-9D94-4387-9113-9A087A86EA09}" destId="{51307F47-E8E5-456D-8EB4-FCCED7E8E1F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970F9F-728C-4DC5-BB0A-8532FC9BD6E8}" type="doc">
      <dgm:prSet loTypeId="urn:microsoft.com/office/officeart/2005/8/layout/radial6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00BD2691-7E47-4125-BEA5-44CC5804DB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External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9DBB64-8CA3-40FD-A0D3-160979246E95}" type="parTrans" cxnId="{FB9E0C8D-BBFD-4CF5-A41C-0EBE66603E7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D7C43-B244-48C6-AC52-D9A1F4C43A66}" type="sibTrans" cxnId="{FB9E0C8D-BBFD-4CF5-A41C-0EBE66603E7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86EB34-6D0E-4092-9F1F-A7FFF5B475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CCG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36EA3A-2ECC-4076-9A20-2CD066E39DB1}" type="parTrans" cxnId="{7A4C3920-AB07-441E-A850-10D322C6EE4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91E67-2C4B-4122-A083-D38195ED440F}" type="sibTrans" cxnId="{7A4C3920-AB07-441E-A850-10D322C6EE4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5FE469-65DA-4987-A29F-FCA2CE13ED1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NHSE/I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EC9DDC-CC82-412B-A010-3B556313A226}" type="parTrans" cxnId="{0900CFE4-6378-4965-A6BE-86673F1002E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CB5EB-CEBA-4D7A-BD6F-9E34FAE86B59}" type="sibTrans" cxnId="{0900CFE4-6378-4965-A6BE-86673F1002E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FD9AAD-734F-4552-97FF-E1EFF1B5522B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E3DBE-4E98-4DFE-8345-DD46C7391692}" type="parTrans" cxnId="{692239EB-C9E5-4DBC-B65A-8D81B065335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8E1D13-CD24-4291-BAD1-9D0AA8A6403D}" type="sibTrans" cxnId="{692239EB-C9E5-4DBC-B65A-8D81B065335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A5BD7B-A2EF-49A1-ACFD-6320C358D8CD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E93705-5348-44C6-97B7-5BC3A1499159}" type="parTrans" cxnId="{8931CA91-2A48-4EE2-AF97-BE2589400F3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11F84A-D8EE-4AD6-A210-E8BFEAFF0592}" type="sibTrans" cxnId="{8931CA91-2A48-4EE2-AF97-BE2589400F3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DA06F2-1D0D-417B-A985-2FA24A103503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BF7714-DA32-449A-88D5-545FBCA8F3AF}" type="parTrans" cxnId="{A65DD34E-7AD3-4BB7-B1F8-7C5F0AA3C5D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0340F3-FD15-48C2-8BCA-4B047AB55351}" type="sibTrans" cxnId="{A65DD34E-7AD3-4BB7-B1F8-7C5F0AA3C5D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3C097A-6452-4E62-B35F-D3FC7DF8997D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42AC38-A8D4-4087-AE98-D42EC9FB8F47}" type="parTrans" cxnId="{C6B44BA0-0620-4BE6-A67B-17912B1AF83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601A52-3BEA-49B8-876B-D64642E59D5C}" type="sibTrans" cxnId="{C6B44BA0-0620-4BE6-A67B-17912B1AF83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7F2BC0-BE06-40B5-9318-12B848AF831D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C9770-2A3E-4DCF-83D1-DEFA16400C6A}" type="parTrans" cxnId="{2862A457-5A13-4111-9E0F-1DD554CED45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A7325B-5A6D-4DDC-A931-BC558A8B452B}" type="sibTrans" cxnId="{2862A457-5A13-4111-9E0F-1DD554CED45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DA5972-32DA-499C-BAAD-3560C70666A5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CEAA6A-F811-406F-8FD3-EA87B8299D77}" type="parTrans" cxnId="{1DE268BC-38E2-47B1-B4AC-CBC028C216B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4051D9-7C95-48D9-A973-A4EBA7538F8A}" type="sibTrans" cxnId="{1DE268BC-38E2-47B1-B4AC-CBC028C216B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271AD8-C344-4A45-9A47-2ADFF7A862F0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Local hospitals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08C9C8-2742-47FF-9E19-F8A242B5ECA6}" type="parTrans" cxnId="{77699782-AC46-4C42-971C-1F15E4677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19B8BE-AF8B-42E1-B413-9F226AA07B56}" type="sibTrans" cxnId="{77699782-AC46-4C42-971C-1F15E4677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E5D091-6299-487B-A8D0-5DE0CF78BECC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PHE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3CA53E-269D-4FF3-BABB-90E46A49E1EE}" type="parTrans" cxnId="{E019FB14-B72F-4D71-8D59-9F06D9FE7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03BDAC-FC83-4895-A33E-C21E5BAF3990}" type="sibTrans" cxnId="{E019FB14-B72F-4D71-8D59-9F06D9FE7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D93A01-89E7-457D-A549-26A9B0FDBBC8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Regional hospitals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5FAE6-F3FC-4177-B45D-21F8EB55AE38}" type="parTrans" cxnId="{A1714FC6-F5AC-4AEE-BC94-6CA962D1A55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BE9F4-2721-4EF8-B426-F8E692DB7B41}" type="sibTrans" cxnId="{A1714FC6-F5AC-4AEE-BC94-6CA962D1A55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7C3935-5CF6-4DDB-95B1-A4636CC18EE5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Scientific community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D32983-7152-4902-B092-3ED7680CE7AA}" type="parTrans" cxnId="{B61A33DE-E7F6-41E0-A0E1-92DBF6EF987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9AB643-AA02-4EA2-BB46-BFD1A6001D52}" type="sibTrans" cxnId="{B61A33DE-E7F6-41E0-A0E1-92DBF6EF987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908C45-2749-4CB6-8818-5ECD83C664A5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Patients / public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DC25D4-8B5C-4C8D-A5EB-D1BE28DE3BD3}" type="parTrans" cxnId="{EF5DF833-5806-437B-B94B-0752880BEFD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43A6F-357B-4511-B152-ED430BD85B22}" type="sibTrans" cxnId="{EF5DF833-5806-437B-B94B-0752880BEFD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7C326C-6BF5-46E6-8000-33848B296557}">
      <dgm:prSet/>
      <dgm:spPr/>
      <dgm:t>
        <a:bodyPr/>
        <a:lstStyle/>
        <a:p>
          <a:r>
            <a:rPr lang="en-GB" dirty="0" smtClean="0"/>
            <a:t>Department of Health</a:t>
          </a:r>
          <a:endParaRPr lang="en-GB" dirty="0"/>
        </a:p>
      </dgm:t>
    </dgm:pt>
    <dgm:pt modelId="{72296931-D9A8-436E-81A0-E323DFFF8E7B}" type="parTrans" cxnId="{40F0098D-8897-4D99-B87F-E26E1E55C031}">
      <dgm:prSet/>
      <dgm:spPr/>
      <dgm:t>
        <a:bodyPr/>
        <a:lstStyle/>
        <a:p>
          <a:endParaRPr lang="en-GB"/>
        </a:p>
      </dgm:t>
    </dgm:pt>
    <dgm:pt modelId="{F1BFAEAE-7D6A-4E73-A98E-2E50D8958000}" type="sibTrans" cxnId="{40F0098D-8897-4D99-B87F-E26E1E55C031}">
      <dgm:prSet/>
      <dgm:spPr/>
      <dgm:t>
        <a:bodyPr/>
        <a:lstStyle/>
        <a:p>
          <a:endParaRPr lang="en-GB"/>
        </a:p>
      </dgm:t>
    </dgm:pt>
    <dgm:pt modelId="{4AF9D774-915B-4498-ADB6-51A9CDD6ACCA}" type="pres">
      <dgm:prSet presAssocID="{22970F9F-728C-4DC5-BB0A-8532FC9BD6E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1832E-EAC0-44C2-B4BE-D36C622B689E}" type="pres">
      <dgm:prSet presAssocID="{00BD2691-7E47-4125-BEA5-44CC5804DB2F}" presName="centerShape" presStyleLbl="node0" presStyleIdx="0" presStyleCnt="1" custScaleX="112440" custScaleY="112440"/>
      <dgm:spPr/>
      <dgm:t>
        <a:bodyPr/>
        <a:lstStyle/>
        <a:p>
          <a:endParaRPr lang="en-GB"/>
        </a:p>
      </dgm:t>
    </dgm:pt>
    <dgm:pt modelId="{4B328F8D-DB73-43C9-8F41-EAB4A77DB794}" type="pres">
      <dgm:prSet presAssocID="{E37C3935-5CF6-4DDB-95B1-A4636CC18EE5}" presName="node" presStyleLbl="node1" presStyleIdx="0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D5B76-D1FA-4A38-BE60-33C206F0D72C}" type="pres">
      <dgm:prSet presAssocID="{E37C3935-5CF6-4DDB-95B1-A4636CC18EE5}" presName="dummy" presStyleCnt="0"/>
      <dgm:spPr/>
    </dgm:pt>
    <dgm:pt modelId="{59FBB625-B760-447D-BD5A-A4A02A7D9282}" type="pres">
      <dgm:prSet presAssocID="{959AB643-AA02-4EA2-BB46-BFD1A6001D52}" presName="sibTrans" presStyleLbl="sibTrans2D1" presStyleIdx="0" presStyleCnt="8"/>
      <dgm:spPr/>
      <dgm:t>
        <a:bodyPr/>
        <a:lstStyle/>
        <a:p>
          <a:endParaRPr lang="en-GB"/>
        </a:p>
      </dgm:t>
    </dgm:pt>
    <dgm:pt modelId="{1B6D2882-BAE0-4739-BE64-A9D052A3CCAA}" type="pres">
      <dgm:prSet presAssocID="{F7908C45-2749-4CB6-8818-5ECD83C664A5}" presName="node" presStyleLbl="node1" presStyleIdx="1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BD6232-9762-4B34-8AB4-5085C38E88B2}" type="pres">
      <dgm:prSet presAssocID="{F7908C45-2749-4CB6-8818-5ECD83C664A5}" presName="dummy" presStyleCnt="0"/>
      <dgm:spPr/>
    </dgm:pt>
    <dgm:pt modelId="{3287B2B5-5F27-431E-8F40-787575C0A6D8}" type="pres">
      <dgm:prSet presAssocID="{88043A6F-357B-4511-B152-ED430BD85B22}" presName="sibTrans" presStyleLbl="sibTrans2D1" presStyleIdx="1" presStyleCnt="8"/>
      <dgm:spPr/>
      <dgm:t>
        <a:bodyPr/>
        <a:lstStyle/>
        <a:p>
          <a:endParaRPr lang="en-GB"/>
        </a:p>
      </dgm:t>
    </dgm:pt>
    <dgm:pt modelId="{121E5999-C3DD-4F15-AB1C-84CDD931B92A}" type="pres">
      <dgm:prSet presAssocID="{3AD93A01-89E7-457D-A549-26A9B0FDBBC8}" presName="node" presStyleLbl="node1" presStyleIdx="2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CDC7BA-7677-4393-8D48-D86034AEC300}" type="pres">
      <dgm:prSet presAssocID="{3AD93A01-89E7-457D-A549-26A9B0FDBBC8}" presName="dummy" presStyleCnt="0"/>
      <dgm:spPr/>
    </dgm:pt>
    <dgm:pt modelId="{5725C6F5-28C9-40E6-A9D5-D394AE40D54B}" type="pres">
      <dgm:prSet presAssocID="{561BE9F4-2721-4EF8-B426-F8E692DB7B41}" presName="sibTrans" presStyleLbl="sibTrans2D1" presStyleIdx="2" presStyleCnt="8"/>
      <dgm:spPr/>
      <dgm:t>
        <a:bodyPr/>
        <a:lstStyle/>
        <a:p>
          <a:endParaRPr lang="en-GB"/>
        </a:p>
      </dgm:t>
    </dgm:pt>
    <dgm:pt modelId="{247E12D9-45C4-4874-8379-6130881EBBAF}" type="pres">
      <dgm:prSet presAssocID="{F2271AD8-C344-4A45-9A47-2ADFF7A862F0}" presName="node" presStyleLbl="node1" presStyleIdx="3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AD6F62-AE1D-494B-93D1-A1F22AF9EB7A}" type="pres">
      <dgm:prSet presAssocID="{F2271AD8-C344-4A45-9A47-2ADFF7A862F0}" presName="dummy" presStyleCnt="0"/>
      <dgm:spPr/>
    </dgm:pt>
    <dgm:pt modelId="{D319B965-4A9E-47D5-9E16-C91137FFC758}" type="pres">
      <dgm:prSet presAssocID="{0C19B8BE-AF8B-42E1-B413-9F226AA07B56}" presName="sibTrans" presStyleLbl="sibTrans2D1" presStyleIdx="3" presStyleCnt="8"/>
      <dgm:spPr/>
      <dgm:t>
        <a:bodyPr/>
        <a:lstStyle/>
        <a:p>
          <a:endParaRPr lang="en-GB"/>
        </a:p>
      </dgm:t>
    </dgm:pt>
    <dgm:pt modelId="{8751192C-9089-42F7-A43B-051D5E2799F3}" type="pres">
      <dgm:prSet presAssocID="{D57C326C-6BF5-46E6-8000-33848B296557}" presName="node" presStyleLbl="node1" presStyleIdx="4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550548-D034-430C-B44E-8EAF72C0D48F}" type="pres">
      <dgm:prSet presAssocID="{D57C326C-6BF5-46E6-8000-33848B296557}" presName="dummy" presStyleCnt="0"/>
      <dgm:spPr/>
    </dgm:pt>
    <dgm:pt modelId="{83DE9890-5171-459C-A32B-47E95B128578}" type="pres">
      <dgm:prSet presAssocID="{F1BFAEAE-7D6A-4E73-A98E-2E50D8958000}" presName="sibTrans" presStyleLbl="sibTrans2D1" presStyleIdx="4" presStyleCnt="8"/>
      <dgm:spPr/>
      <dgm:t>
        <a:bodyPr/>
        <a:lstStyle/>
        <a:p>
          <a:endParaRPr lang="en-GB"/>
        </a:p>
      </dgm:t>
    </dgm:pt>
    <dgm:pt modelId="{0095A7E1-A404-49FC-B370-8BF1A85F0143}" type="pres">
      <dgm:prSet presAssocID="{41E5D091-6299-487B-A8D0-5DE0CF78BECC}" presName="node" presStyleLbl="node1" presStyleIdx="5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43B144-FDC8-4646-97D1-345C552B2B39}" type="pres">
      <dgm:prSet presAssocID="{41E5D091-6299-487B-A8D0-5DE0CF78BECC}" presName="dummy" presStyleCnt="0"/>
      <dgm:spPr/>
    </dgm:pt>
    <dgm:pt modelId="{C2CA83B5-0A26-40F3-8CFB-C72ACA63B099}" type="pres">
      <dgm:prSet presAssocID="{C203BDAC-FC83-4895-A33E-C21E5BAF3990}" presName="sibTrans" presStyleLbl="sibTrans2D1" presStyleIdx="5" presStyleCnt="8"/>
      <dgm:spPr/>
      <dgm:t>
        <a:bodyPr/>
        <a:lstStyle/>
        <a:p>
          <a:endParaRPr lang="en-GB"/>
        </a:p>
      </dgm:t>
    </dgm:pt>
    <dgm:pt modelId="{6663BEAE-32BF-45EB-867F-A3A095DF3BB9}" type="pres">
      <dgm:prSet presAssocID="{B286EB34-6D0E-4092-9F1F-A7FFF5B475D6}" presName="node" presStyleLbl="node1" presStyleIdx="6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33F48F7-D31C-4ED9-905C-4DE7B684A5EB}" type="pres">
      <dgm:prSet presAssocID="{B286EB34-6D0E-4092-9F1F-A7FFF5B475D6}" presName="dummy" presStyleCnt="0"/>
      <dgm:spPr/>
    </dgm:pt>
    <dgm:pt modelId="{5A96E6A4-5873-4BB5-ACD4-A6889F8FBD36}" type="pres">
      <dgm:prSet presAssocID="{DF391E67-2C4B-4122-A083-D38195ED440F}" presName="sibTrans" presStyleLbl="sibTrans2D1" presStyleIdx="6" presStyleCnt="8"/>
      <dgm:spPr/>
      <dgm:t>
        <a:bodyPr/>
        <a:lstStyle/>
        <a:p>
          <a:endParaRPr lang="en-GB"/>
        </a:p>
      </dgm:t>
    </dgm:pt>
    <dgm:pt modelId="{09B2FBEC-BF33-4D23-950F-8A9333FF54D3}" type="pres">
      <dgm:prSet presAssocID="{7C5FE469-65DA-4987-A29F-FCA2CE13ED1A}" presName="node" presStyleLbl="node1" presStyleIdx="7" presStyleCnt="8" custScaleX="144575" custScaleY="144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B4C461-6AD3-4108-A9AE-6042E2A8A8C3}" type="pres">
      <dgm:prSet presAssocID="{7C5FE469-65DA-4987-A29F-FCA2CE13ED1A}" presName="dummy" presStyleCnt="0"/>
      <dgm:spPr/>
    </dgm:pt>
    <dgm:pt modelId="{404D553C-F97A-46AF-8B3A-512C34C4F6DA}" type="pres">
      <dgm:prSet presAssocID="{EF8CB5EB-CEBA-4D7A-BD6F-9E34FAE86B59}" presName="sibTrans" presStyleLbl="sibTrans2D1" presStyleIdx="7" presStyleCnt="8"/>
      <dgm:spPr/>
      <dgm:t>
        <a:bodyPr/>
        <a:lstStyle/>
        <a:p>
          <a:endParaRPr lang="en-GB"/>
        </a:p>
      </dgm:t>
    </dgm:pt>
  </dgm:ptLst>
  <dgm:cxnLst>
    <dgm:cxn modelId="{B74D1C16-F3A0-4DCA-9A1B-421B11844F2B}" type="presOf" srcId="{3AD93A01-89E7-457D-A549-26A9B0FDBBC8}" destId="{121E5999-C3DD-4F15-AB1C-84CDD931B92A}" srcOrd="0" destOrd="0" presId="urn:microsoft.com/office/officeart/2005/8/layout/radial6"/>
    <dgm:cxn modelId="{C6B44BA0-0620-4BE6-A67B-17912B1AF839}" srcId="{22970F9F-728C-4DC5-BB0A-8532FC9BD6E8}" destId="{3B3C097A-6452-4E62-B35F-D3FC7DF8997D}" srcOrd="2" destOrd="0" parTransId="{2042AC38-A8D4-4087-AE98-D42EC9FB8F47}" sibTransId="{10601A52-3BEA-49B8-876B-D64642E59D5C}"/>
    <dgm:cxn modelId="{692239EB-C9E5-4DBC-B65A-8D81B0653358}" srcId="{22970F9F-728C-4DC5-BB0A-8532FC9BD6E8}" destId="{BFFD9AAD-734F-4552-97FF-E1EFF1B5522B}" srcOrd="1" destOrd="0" parTransId="{231E3DBE-4E98-4DFE-8345-DD46C7391692}" sibTransId="{838E1D13-CD24-4291-BAD1-9D0AA8A6403D}"/>
    <dgm:cxn modelId="{EF5DF833-5806-437B-B94B-0752880BEFDC}" srcId="{00BD2691-7E47-4125-BEA5-44CC5804DB2F}" destId="{F7908C45-2749-4CB6-8818-5ECD83C664A5}" srcOrd="1" destOrd="0" parTransId="{6ADC25D4-8B5C-4C8D-A5EB-D1BE28DE3BD3}" sibTransId="{88043A6F-357B-4511-B152-ED430BD85B22}"/>
    <dgm:cxn modelId="{217737C7-CBDF-45DB-8243-591CD1206037}" type="presOf" srcId="{0C19B8BE-AF8B-42E1-B413-9F226AA07B56}" destId="{D319B965-4A9E-47D5-9E16-C91137FFC758}" srcOrd="0" destOrd="0" presId="urn:microsoft.com/office/officeart/2005/8/layout/radial6"/>
    <dgm:cxn modelId="{145156EC-AA91-4893-969E-07351CEEED9A}" type="presOf" srcId="{7C5FE469-65DA-4987-A29F-FCA2CE13ED1A}" destId="{09B2FBEC-BF33-4D23-950F-8A9333FF54D3}" srcOrd="0" destOrd="0" presId="urn:microsoft.com/office/officeart/2005/8/layout/radial6"/>
    <dgm:cxn modelId="{072BFAF0-D00B-47EA-B085-C888D5BD7BCD}" type="presOf" srcId="{561BE9F4-2721-4EF8-B426-F8E692DB7B41}" destId="{5725C6F5-28C9-40E6-A9D5-D394AE40D54B}" srcOrd="0" destOrd="0" presId="urn:microsoft.com/office/officeart/2005/8/layout/radial6"/>
    <dgm:cxn modelId="{E019FB14-B72F-4D71-8D59-9F06D9FE7795}" srcId="{00BD2691-7E47-4125-BEA5-44CC5804DB2F}" destId="{41E5D091-6299-487B-A8D0-5DE0CF78BECC}" srcOrd="5" destOrd="0" parTransId="{603CA53E-269D-4FF3-BABB-90E46A49E1EE}" sibTransId="{C203BDAC-FC83-4895-A33E-C21E5BAF3990}"/>
    <dgm:cxn modelId="{8931CA91-2A48-4EE2-AF97-BE2589400F33}" srcId="{BFFD9AAD-734F-4552-97FF-E1EFF1B5522B}" destId="{2EA5BD7B-A2EF-49A1-ACFD-6320C358D8CD}" srcOrd="0" destOrd="0" parTransId="{1BE93705-5348-44C6-97B7-5BC3A1499159}" sibTransId="{2611F84A-D8EE-4AD6-A210-E8BFEAFF0592}"/>
    <dgm:cxn modelId="{2862A457-5A13-4111-9E0F-1DD554CED45B}" srcId="{3B3C097A-6452-4E62-B35F-D3FC7DF8997D}" destId="{0A7F2BC0-BE06-40B5-9318-12B848AF831D}" srcOrd="0" destOrd="0" parTransId="{663C9770-2A3E-4DCF-83D1-DEFA16400C6A}" sibTransId="{A5A7325B-5A6D-4DDC-A931-BC558A8B452B}"/>
    <dgm:cxn modelId="{CB0843BC-0051-475C-A6FF-822874A70190}" type="presOf" srcId="{D57C326C-6BF5-46E6-8000-33848B296557}" destId="{8751192C-9089-42F7-A43B-051D5E2799F3}" srcOrd="0" destOrd="0" presId="urn:microsoft.com/office/officeart/2005/8/layout/radial6"/>
    <dgm:cxn modelId="{9752917E-31CB-41F4-88D7-E5BF32796571}" type="presOf" srcId="{B286EB34-6D0E-4092-9F1F-A7FFF5B475D6}" destId="{6663BEAE-32BF-45EB-867F-A3A095DF3BB9}" srcOrd="0" destOrd="0" presId="urn:microsoft.com/office/officeart/2005/8/layout/radial6"/>
    <dgm:cxn modelId="{A65DD34E-7AD3-4BB7-B1F8-7C5F0AA3C5DE}" srcId="{BFFD9AAD-734F-4552-97FF-E1EFF1B5522B}" destId="{67DA06F2-1D0D-417B-A985-2FA24A103503}" srcOrd="1" destOrd="0" parTransId="{F8BF7714-DA32-449A-88D5-545FBCA8F3AF}" sibTransId="{1D0340F3-FD15-48C2-8BCA-4B047AB55351}"/>
    <dgm:cxn modelId="{32E076BD-9238-40D1-B57A-8F8A9E3F270B}" type="presOf" srcId="{F2271AD8-C344-4A45-9A47-2ADFF7A862F0}" destId="{247E12D9-45C4-4874-8379-6130881EBBAF}" srcOrd="0" destOrd="0" presId="urn:microsoft.com/office/officeart/2005/8/layout/radial6"/>
    <dgm:cxn modelId="{88226084-1DDA-422C-8DB3-F8E4AC87C041}" type="presOf" srcId="{00BD2691-7E47-4125-BEA5-44CC5804DB2F}" destId="{4671832E-EAC0-44C2-B4BE-D36C622B689E}" srcOrd="0" destOrd="0" presId="urn:microsoft.com/office/officeart/2005/8/layout/radial6"/>
    <dgm:cxn modelId="{DDFF291E-11C7-4A48-BBC7-E5B0154F195F}" type="presOf" srcId="{22970F9F-728C-4DC5-BB0A-8532FC9BD6E8}" destId="{4AF9D774-915B-4498-ADB6-51A9CDD6ACCA}" srcOrd="0" destOrd="0" presId="urn:microsoft.com/office/officeart/2005/8/layout/radial6"/>
    <dgm:cxn modelId="{BAD48171-FAF4-460F-8571-FDF73E29D344}" type="presOf" srcId="{88043A6F-357B-4511-B152-ED430BD85B22}" destId="{3287B2B5-5F27-431E-8F40-787575C0A6D8}" srcOrd="0" destOrd="0" presId="urn:microsoft.com/office/officeart/2005/8/layout/radial6"/>
    <dgm:cxn modelId="{6AF72058-1CD7-4382-8502-21741E9F4585}" type="presOf" srcId="{EF8CB5EB-CEBA-4D7A-BD6F-9E34FAE86B59}" destId="{404D553C-F97A-46AF-8B3A-512C34C4F6DA}" srcOrd="0" destOrd="0" presId="urn:microsoft.com/office/officeart/2005/8/layout/radial6"/>
    <dgm:cxn modelId="{11787E66-4F61-47A4-95EA-55011CD55024}" type="presOf" srcId="{F1BFAEAE-7D6A-4E73-A98E-2E50D8958000}" destId="{83DE9890-5171-459C-A32B-47E95B128578}" srcOrd="0" destOrd="0" presId="urn:microsoft.com/office/officeart/2005/8/layout/radial6"/>
    <dgm:cxn modelId="{8FF20FB8-B6C9-4B62-9EE8-740B6894BF47}" type="presOf" srcId="{F7908C45-2749-4CB6-8818-5ECD83C664A5}" destId="{1B6D2882-BAE0-4739-BE64-A9D052A3CCAA}" srcOrd="0" destOrd="0" presId="urn:microsoft.com/office/officeart/2005/8/layout/radial6"/>
    <dgm:cxn modelId="{4E374540-2D4F-4F5B-8E74-E0E86DC52734}" type="presOf" srcId="{41E5D091-6299-487B-A8D0-5DE0CF78BECC}" destId="{0095A7E1-A404-49FC-B370-8BF1A85F0143}" srcOrd="0" destOrd="0" presId="urn:microsoft.com/office/officeart/2005/8/layout/radial6"/>
    <dgm:cxn modelId="{B61A33DE-E7F6-41E0-A0E1-92DBF6EF9870}" srcId="{00BD2691-7E47-4125-BEA5-44CC5804DB2F}" destId="{E37C3935-5CF6-4DDB-95B1-A4636CC18EE5}" srcOrd="0" destOrd="0" parTransId="{3FD32983-7152-4902-B092-3ED7680CE7AA}" sibTransId="{959AB643-AA02-4EA2-BB46-BFD1A6001D52}"/>
    <dgm:cxn modelId="{4670D309-D70F-4468-A5B1-47D8A12B4892}" type="presOf" srcId="{DF391E67-2C4B-4122-A083-D38195ED440F}" destId="{5A96E6A4-5873-4BB5-ACD4-A6889F8FBD36}" srcOrd="0" destOrd="0" presId="urn:microsoft.com/office/officeart/2005/8/layout/radial6"/>
    <dgm:cxn modelId="{7A4C3920-AB07-441E-A850-10D322C6EE4C}" srcId="{00BD2691-7E47-4125-BEA5-44CC5804DB2F}" destId="{B286EB34-6D0E-4092-9F1F-A7FFF5B475D6}" srcOrd="6" destOrd="0" parTransId="{2836EA3A-2ECC-4076-9A20-2CD066E39DB1}" sibTransId="{DF391E67-2C4B-4122-A083-D38195ED440F}"/>
    <dgm:cxn modelId="{51803C8A-4B54-4B27-B99C-ADC166CD3EF6}" type="presOf" srcId="{E37C3935-5CF6-4DDB-95B1-A4636CC18EE5}" destId="{4B328F8D-DB73-43C9-8F41-EAB4A77DB794}" srcOrd="0" destOrd="0" presId="urn:microsoft.com/office/officeart/2005/8/layout/radial6"/>
    <dgm:cxn modelId="{0E05B264-1C2B-4412-92EB-EA699333322E}" type="presOf" srcId="{959AB643-AA02-4EA2-BB46-BFD1A6001D52}" destId="{59FBB625-B760-447D-BD5A-A4A02A7D9282}" srcOrd="0" destOrd="0" presId="urn:microsoft.com/office/officeart/2005/8/layout/radial6"/>
    <dgm:cxn modelId="{40F0098D-8897-4D99-B87F-E26E1E55C031}" srcId="{00BD2691-7E47-4125-BEA5-44CC5804DB2F}" destId="{D57C326C-6BF5-46E6-8000-33848B296557}" srcOrd="4" destOrd="0" parTransId="{72296931-D9A8-436E-81A0-E323DFFF8E7B}" sibTransId="{F1BFAEAE-7D6A-4E73-A98E-2E50D8958000}"/>
    <dgm:cxn modelId="{1DE268BC-38E2-47B1-B4AC-CBC028C216B6}" srcId="{3B3C097A-6452-4E62-B35F-D3FC7DF8997D}" destId="{68DA5972-32DA-499C-BAAD-3560C70666A5}" srcOrd="1" destOrd="0" parTransId="{82CEAA6A-F811-406F-8FD3-EA87B8299D77}" sibTransId="{E74051D9-7C95-48D9-A973-A4EBA7538F8A}"/>
    <dgm:cxn modelId="{0900CFE4-6378-4965-A6BE-86673F1002E4}" srcId="{00BD2691-7E47-4125-BEA5-44CC5804DB2F}" destId="{7C5FE469-65DA-4987-A29F-FCA2CE13ED1A}" srcOrd="7" destOrd="0" parTransId="{C9EC9DDC-CC82-412B-A010-3B556313A226}" sibTransId="{EF8CB5EB-CEBA-4D7A-BD6F-9E34FAE86B59}"/>
    <dgm:cxn modelId="{77699782-AC46-4C42-971C-1F15E4677795}" srcId="{00BD2691-7E47-4125-BEA5-44CC5804DB2F}" destId="{F2271AD8-C344-4A45-9A47-2ADFF7A862F0}" srcOrd="3" destOrd="0" parTransId="{0208C9C8-2742-47FF-9E19-F8A242B5ECA6}" sibTransId="{0C19B8BE-AF8B-42E1-B413-9F226AA07B56}"/>
    <dgm:cxn modelId="{A1714FC6-F5AC-4AEE-BC94-6CA962D1A55C}" srcId="{00BD2691-7E47-4125-BEA5-44CC5804DB2F}" destId="{3AD93A01-89E7-457D-A549-26A9B0FDBBC8}" srcOrd="2" destOrd="0" parTransId="{3595FAE6-F3FC-4177-B45D-21F8EB55AE38}" sibTransId="{561BE9F4-2721-4EF8-B426-F8E692DB7B41}"/>
    <dgm:cxn modelId="{B26EB985-3C76-469C-AD6A-379688954349}" type="presOf" srcId="{C203BDAC-FC83-4895-A33E-C21E5BAF3990}" destId="{C2CA83B5-0A26-40F3-8CFB-C72ACA63B099}" srcOrd="0" destOrd="0" presId="urn:microsoft.com/office/officeart/2005/8/layout/radial6"/>
    <dgm:cxn modelId="{FB9E0C8D-BBFD-4CF5-A41C-0EBE66603E79}" srcId="{22970F9F-728C-4DC5-BB0A-8532FC9BD6E8}" destId="{00BD2691-7E47-4125-BEA5-44CC5804DB2F}" srcOrd="0" destOrd="0" parTransId="{959DBB64-8CA3-40FD-A0D3-160979246E95}" sibTransId="{176D7C43-B244-48C6-AC52-D9A1F4C43A66}"/>
    <dgm:cxn modelId="{3C7DD164-1D4C-4AD4-80E9-8486163B7467}" type="presParOf" srcId="{4AF9D774-915B-4498-ADB6-51A9CDD6ACCA}" destId="{4671832E-EAC0-44C2-B4BE-D36C622B689E}" srcOrd="0" destOrd="0" presId="urn:microsoft.com/office/officeart/2005/8/layout/radial6"/>
    <dgm:cxn modelId="{6543595C-ACBD-4C14-8D84-78B081472677}" type="presParOf" srcId="{4AF9D774-915B-4498-ADB6-51A9CDD6ACCA}" destId="{4B328F8D-DB73-43C9-8F41-EAB4A77DB794}" srcOrd="1" destOrd="0" presId="urn:microsoft.com/office/officeart/2005/8/layout/radial6"/>
    <dgm:cxn modelId="{DC09D219-D068-40D9-88D7-83B12E75B4D7}" type="presParOf" srcId="{4AF9D774-915B-4498-ADB6-51A9CDD6ACCA}" destId="{8B0D5B76-D1FA-4A38-BE60-33C206F0D72C}" srcOrd="2" destOrd="0" presId="urn:microsoft.com/office/officeart/2005/8/layout/radial6"/>
    <dgm:cxn modelId="{261D0EB8-CC77-42C0-943A-0A54A7972862}" type="presParOf" srcId="{4AF9D774-915B-4498-ADB6-51A9CDD6ACCA}" destId="{59FBB625-B760-447D-BD5A-A4A02A7D9282}" srcOrd="3" destOrd="0" presId="urn:microsoft.com/office/officeart/2005/8/layout/radial6"/>
    <dgm:cxn modelId="{1E319603-E12F-4B7B-8E25-357A79D1F2FC}" type="presParOf" srcId="{4AF9D774-915B-4498-ADB6-51A9CDD6ACCA}" destId="{1B6D2882-BAE0-4739-BE64-A9D052A3CCAA}" srcOrd="4" destOrd="0" presId="urn:microsoft.com/office/officeart/2005/8/layout/radial6"/>
    <dgm:cxn modelId="{5C5B91AF-8453-4C61-85BD-D041085A5434}" type="presParOf" srcId="{4AF9D774-915B-4498-ADB6-51A9CDD6ACCA}" destId="{7EBD6232-9762-4B34-8AB4-5085C38E88B2}" srcOrd="5" destOrd="0" presId="urn:microsoft.com/office/officeart/2005/8/layout/radial6"/>
    <dgm:cxn modelId="{D5A50EDF-C3EB-462A-BE47-C251AC6A251E}" type="presParOf" srcId="{4AF9D774-915B-4498-ADB6-51A9CDD6ACCA}" destId="{3287B2B5-5F27-431E-8F40-787575C0A6D8}" srcOrd="6" destOrd="0" presId="urn:microsoft.com/office/officeart/2005/8/layout/radial6"/>
    <dgm:cxn modelId="{0245EF1E-9021-4C19-A0F0-240E25010717}" type="presParOf" srcId="{4AF9D774-915B-4498-ADB6-51A9CDD6ACCA}" destId="{121E5999-C3DD-4F15-AB1C-84CDD931B92A}" srcOrd="7" destOrd="0" presId="urn:microsoft.com/office/officeart/2005/8/layout/radial6"/>
    <dgm:cxn modelId="{1C9431FF-A050-444D-B493-D2B2B94E69DE}" type="presParOf" srcId="{4AF9D774-915B-4498-ADB6-51A9CDD6ACCA}" destId="{D4CDC7BA-7677-4393-8D48-D86034AEC300}" srcOrd="8" destOrd="0" presId="urn:microsoft.com/office/officeart/2005/8/layout/radial6"/>
    <dgm:cxn modelId="{CE7405FC-CE06-4A84-95A4-F20AF290596B}" type="presParOf" srcId="{4AF9D774-915B-4498-ADB6-51A9CDD6ACCA}" destId="{5725C6F5-28C9-40E6-A9D5-D394AE40D54B}" srcOrd="9" destOrd="0" presId="urn:microsoft.com/office/officeart/2005/8/layout/radial6"/>
    <dgm:cxn modelId="{119C396D-CB06-424D-8EF9-89666A76759F}" type="presParOf" srcId="{4AF9D774-915B-4498-ADB6-51A9CDD6ACCA}" destId="{247E12D9-45C4-4874-8379-6130881EBBAF}" srcOrd="10" destOrd="0" presId="urn:microsoft.com/office/officeart/2005/8/layout/radial6"/>
    <dgm:cxn modelId="{6BA6F34E-C96A-49FA-956F-A1C06EE33B01}" type="presParOf" srcId="{4AF9D774-915B-4498-ADB6-51A9CDD6ACCA}" destId="{CDAD6F62-AE1D-494B-93D1-A1F22AF9EB7A}" srcOrd="11" destOrd="0" presId="urn:microsoft.com/office/officeart/2005/8/layout/radial6"/>
    <dgm:cxn modelId="{95C07782-9B77-4F52-B376-CB8EEF573B1E}" type="presParOf" srcId="{4AF9D774-915B-4498-ADB6-51A9CDD6ACCA}" destId="{D319B965-4A9E-47D5-9E16-C91137FFC758}" srcOrd="12" destOrd="0" presId="urn:microsoft.com/office/officeart/2005/8/layout/radial6"/>
    <dgm:cxn modelId="{A4790328-499D-40AC-B7DF-093E617F2DA6}" type="presParOf" srcId="{4AF9D774-915B-4498-ADB6-51A9CDD6ACCA}" destId="{8751192C-9089-42F7-A43B-051D5E2799F3}" srcOrd="13" destOrd="0" presId="urn:microsoft.com/office/officeart/2005/8/layout/radial6"/>
    <dgm:cxn modelId="{01A8F5BD-5D9B-4B88-99E5-E6386D4F836A}" type="presParOf" srcId="{4AF9D774-915B-4498-ADB6-51A9CDD6ACCA}" destId="{8F550548-D034-430C-B44E-8EAF72C0D48F}" srcOrd="14" destOrd="0" presId="urn:microsoft.com/office/officeart/2005/8/layout/radial6"/>
    <dgm:cxn modelId="{B5560D9B-0A4C-4353-B254-2B04A1F3DBB9}" type="presParOf" srcId="{4AF9D774-915B-4498-ADB6-51A9CDD6ACCA}" destId="{83DE9890-5171-459C-A32B-47E95B128578}" srcOrd="15" destOrd="0" presId="urn:microsoft.com/office/officeart/2005/8/layout/radial6"/>
    <dgm:cxn modelId="{4ACCDC5B-9789-4933-B4C8-6E4D548855B5}" type="presParOf" srcId="{4AF9D774-915B-4498-ADB6-51A9CDD6ACCA}" destId="{0095A7E1-A404-49FC-B370-8BF1A85F0143}" srcOrd="16" destOrd="0" presId="urn:microsoft.com/office/officeart/2005/8/layout/radial6"/>
    <dgm:cxn modelId="{1D4A0B46-B91C-45FF-9E18-51481AE30D46}" type="presParOf" srcId="{4AF9D774-915B-4498-ADB6-51A9CDD6ACCA}" destId="{9B43B144-FDC8-4646-97D1-345C552B2B39}" srcOrd="17" destOrd="0" presId="urn:microsoft.com/office/officeart/2005/8/layout/radial6"/>
    <dgm:cxn modelId="{1C38429D-83B3-447E-A417-E75A79DB41E2}" type="presParOf" srcId="{4AF9D774-915B-4498-ADB6-51A9CDD6ACCA}" destId="{C2CA83B5-0A26-40F3-8CFB-C72ACA63B099}" srcOrd="18" destOrd="0" presId="urn:microsoft.com/office/officeart/2005/8/layout/radial6"/>
    <dgm:cxn modelId="{BC521F51-3E4D-457D-8DEB-AB3994598D61}" type="presParOf" srcId="{4AF9D774-915B-4498-ADB6-51A9CDD6ACCA}" destId="{6663BEAE-32BF-45EB-867F-A3A095DF3BB9}" srcOrd="19" destOrd="0" presId="urn:microsoft.com/office/officeart/2005/8/layout/radial6"/>
    <dgm:cxn modelId="{F1323995-8BD4-45CD-A614-0EEB9A304A9F}" type="presParOf" srcId="{4AF9D774-915B-4498-ADB6-51A9CDD6ACCA}" destId="{433F48F7-D31C-4ED9-905C-4DE7B684A5EB}" srcOrd="20" destOrd="0" presId="urn:microsoft.com/office/officeart/2005/8/layout/radial6"/>
    <dgm:cxn modelId="{6AF53860-6D97-44C7-8628-95310EC15F08}" type="presParOf" srcId="{4AF9D774-915B-4498-ADB6-51A9CDD6ACCA}" destId="{5A96E6A4-5873-4BB5-ACD4-A6889F8FBD36}" srcOrd="21" destOrd="0" presId="urn:microsoft.com/office/officeart/2005/8/layout/radial6"/>
    <dgm:cxn modelId="{3647DC82-AA02-4692-9297-1D4197ED5425}" type="presParOf" srcId="{4AF9D774-915B-4498-ADB6-51A9CDD6ACCA}" destId="{09B2FBEC-BF33-4D23-950F-8A9333FF54D3}" srcOrd="22" destOrd="0" presId="urn:microsoft.com/office/officeart/2005/8/layout/radial6"/>
    <dgm:cxn modelId="{53E1535F-4567-432F-9B33-FC00D3580EBF}" type="presParOf" srcId="{4AF9D774-915B-4498-ADB6-51A9CDD6ACCA}" destId="{0DB4C461-6AD3-4108-A9AE-6042E2A8A8C3}" srcOrd="23" destOrd="0" presId="urn:microsoft.com/office/officeart/2005/8/layout/radial6"/>
    <dgm:cxn modelId="{548E04E0-6F27-41A4-B236-33173819D080}" type="presParOf" srcId="{4AF9D774-915B-4498-ADB6-51A9CDD6ACCA}" destId="{404D553C-F97A-46AF-8B3A-512C34C4F6DA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970F9F-728C-4DC5-BB0A-8532FC9BD6E8}" type="doc">
      <dgm:prSet loTypeId="urn:microsoft.com/office/officeart/2005/8/layout/radial6" loCatId="relationship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00BD2691-7E47-4125-BEA5-44CC5804DB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Internal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9DBB64-8CA3-40FD-A0D3-160979246E95}" type="parTrans" cxnId="{FB9E0C8D-BBFD-4CF5-A41C-0EBE66603E7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D7C43-B244-48C6-AC52-D9A1F4C43A66}" type="sibTrans" cxnId="{FB9E0C8D-BBFD-4CF5-A41C-0EBE66603E7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86EB34-6D0E-4092-9F1F-A7FFF5B475D6}">
      <dgm:prSet phldrT="[Text]"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Occ. health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36EA3A-2ECC-4076-9A20-2CD066E39DB1}" type="parTrans" cxnId="{7A4C3920-AB07-441E-A850-10D322C6EE4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91E67-2C4B-4122-A083-D38195ED440F}" type="sibTrans" cxnId="{7A4C3920-AB07-441E-A850-10D322C6EE4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5FE469-65DA-4987-A29F-FCA2CE13ED1A}">
      <dgm:prSet phldrT="[Text]" custT="1"/>
      <dgm:spPr/>
      <dgm:t>
        <a:bodyPr/>
        <a:lstStyle/>
        <a:p>
          <a:r>
            <a:rPr lang="en-GB" sz="1050" dirty="0" smtClean="0">
              <a:latin typeface="Arial" panose="020B0604020202020204" pitchFamily="34" charset="0"/>
              <a:cs typeface="Arial" panose="020B0604020202020204" pitchFamily="34" charset="0"/>
            </a:rPr>
            <a:t>Clinical governance</a:t>
          </a:r>
          <a:endParaRPr lang="en-GB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EC9DDC-CC82-412B-A010-3B556313A226}" type="parTrans" cxnId="{0900CFE4-6378-4965-A6BE-86673F1002E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CB5EB-CEBA-4D7A-BD6F-9E34FAE86B59}" type="sibTrans" cxnId="{0900CFE4-6378-4965-A6BE-86673F1002E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FD9AAD-734F-4552-97FF-E1EFF1B5522B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E3DBE-4E98-4DFE-8345-DD46C7391692}" type="parTrans" cxnId="{692239EB-C9E5-4DBC-B65A-8D81B065335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8E1D13-CD24-4291-BAD1-9D0AA8A6403D}" type="sibTrans" cxnId="{692239EB-C9E5-4DBC-B65A-8D81B065335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A5BD7B-A2EF-49A1-ACFD-6320C358D8CD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E93705-5348-44C6-97B7-5BC3A1499159}" type="parTrans" cxnId="{8931CA91-2A48-4EE2-AF97-BE2589400F3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11F84A-D8EE-4AD6-A210-E8BFEAFF0592}" type="sibTrans" cxnId="{8931CA91-2A48-4EE2-AF97-BE2589400F3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DA06F2-1D0D-417B-A985-2FA24A103503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BF7714-DA32-449A-88D5-545FBCA8F3AF}" type="parTrans" cxnId="{A65DD34E-7AD3-4BB7-B1F8-7C5F0AA3C5D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0340F3-FD15-48C2-8BCA-4B047AB55351}" type="sibTrans" cxnId="{A65DD34E-7AD3-4BB7-B1F8-7C5F0AA3C5D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3C097A-6452-4E62-B35F-D3FC7DF8997D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42AC38-A8D4-4087-AE98-D42EC9FB8F47}" type="parTrans" cxnId="{C6B44BA0-0620-4BE6-A67B-17912B1AF83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601A52-3BEA-49B8-876B-D64642E59D5C}" type="sibTrans" cxnId="{C6B44BA0-0620-4BE6-A67B-17912B1AF83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7F2BC0-BE06-40B5-9318-12B848AF831D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C9770-2A3E-4DCF-83D1-DEFA16400C6A}" type="parTrans" cxnId="{2862A457-5A13-4111-9E0F-1DD554CED45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A7325B-5A6D-4DDC-A931-BC558A8B452B}" type="sibTrans" cxnId="{2862A457-5A13-4111-9E0F-1DD554CED45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DA5972-32DA-499C-BAAD-3560C70666A5}">
      <dgm:prSet phldrT="[Text]" phldr="1"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CEAA6A-F811-406F-8FD3-EA87B8299D77}" type="parTrans" cxnId="{1DE268BC-38E2-47B1-B4AC-CBC028C216B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4051D9-7C95-48D9-A973-A4EBA7538F8A}" type="sibTrans" cxnId="{1DE268BC-38E2-47B1-B4AC-CBC028C216B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271AD8-C344-4A45-9A47-2ADFF7A862F0}">
      <dgm:prSet custT="1"/>
      <dgm:spPr/>
      <dgm:t>
        <a:bodyPr/>
        <a:lstStyle/>
        <a:p>
          <a:r>
            <a:rPr lang="en-GB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Clin</a:t>
          </a:r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 micro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08C9C8-2742-47FF-9E19-F8A242B5ECA6}" type="parTrans" cxnId="{77699782-AC46-4C42-971C-1F15E4677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19B8BE-AF8B-42E1-B413-9F226AA07B56}" type="sibTrans" cxnId="{77699782-AC46-4C42-971C-1F15E4677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D93A01-89E7-457D-A549-26A9B0FDBBC8}">
      <dgm:prSet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Estates / Facilities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5FAE6-F3FC-4177-B45D-21F8EB55AE38}" type="parTrans" cxnId="{A1714FC6-F5AC-4AEE-BC94-6CA962D1A55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1BE9F4-2721-4EF8-B426-F8E692DB7B41}" type="sibTrans" cxnId="{A1714FC6-F5AC-4AEE-BC94-6CA962D1A55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7C3935-5CF6-4DDB-95B1-A4636CC18EE5}">
      <dgm:prSet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CEO / CFO / board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D32983-7152-4902-B092-3ED7680CE7AA}" type="parTrans" cxnId="{B61A33DE-E7F6-41E0-A0E1-92DBF6EF987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9AB643-AA02-4EA2-BB46-BFD1A6001D52}" type="sibTrans" cxnId="{B61A33DE-E7F6-41E0-A0E1-92DBF6EF987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908C45-2749-4CB6-8818-5ECD83C664A5}">
      <dgm:prSet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Ward staff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DC25D4-8B5C-4C8D-A5EB-D1BE28DE3BD3}" type="parTrans" cxnId="{EF5DF833-5806-437B-B94B-0752880BEFD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43A6F-357B-4511-B152-ED430BD85B22}" type="sibTrans" cxnId="{EF5DF833-5806-437B-B94B-0752880BEFD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7C326C-6BF5-46E6-8000-33848B296557}">
      <dgm:prSet custT="1"/>
      <dgm:spPr/>
      <dgm:t>
        <a:bodyPr/>
        <a:lstStyle/>
        <a:p>
          <a:r>
            <a:rPr lang="en-GB" sz="1200" dirty="0" smtClean="0"/>
            <a:t>Micro lab</a:t>
          </a:r>
          <a:endParaRPr lang="en-GB" sz="1200" dirty="0"/>
        </a:p>
      </dgm:t>
    </dgm:pt>
    <dgm:pt modelId="{72296931-D9A8-436E-81A0-E323DFFF8E7B}" type="parTrans" cxnId="{40F0098D-8897-4D99-B87F-E26E1E55C031}">
      <dgm:prSet/>
      <dgm:spPr/>
      <dgm:t>
        <a:bodyPr/>
        <a:lstStyle/>
        <a:p>
          <a:endParaRPr lang="en-GB"/>
        </a:p>
      </dgm:t>
    </dgm:pt>
    <dgm:pt modelId="{F1BFAEAE-7D6A-4E73-A98E-2E50D8958000}" type="sibTrans" cxnId="{40F0098D-8897-4D99-B87F-E26E1E55C031}">
      <dgm:prSet/>
      <dgm:spPr/>
      <dgm:t>
        <a:bodyPr/>
        <a:lstStyle/>
        <a:p>
          <a:endParaRPr lang="en-GB"/>
        </a:p>
      </dgm:t>
    </dgm:pt>
    <dgm:pt modelId="{DCE4BE09-A408-4455-A2D1-2B1B5EC95D40}">
      <dgm:prSet custT="1"/>
      <dgm:spPr/>
      <dgm:t>
        <a:bodyPr/>
        <a:lstStyle/>
        <a:p>
          <a:r>
            <a:rPr lang="en-GB" sz="1200" dirty="0" err="1" smtClean="0"/>
            <a:t>Comms</a:t>
          </a:r>
          <a:r>
            <a:rPr lang="en-GB" sz="1200" dirty="0" smtClean="0"/>
            <a:t> team</a:t>
          </a:r>
          <a:endParaRPr lang="en-GB" sz="1200" dirty="0"/>
        </a:p>
      </dgm:t>
    </dgm:pt>
    <dgm:pt modelId="{6169E89C-4500-4503-9406-3F638E816997}" type="parTrans" cxnId="{34FCF7A9-A2AC-4B1D-9C77-2732FF3EA540}">
      <dgm:prSet/>
      <dgm:spPr/>
      <dgm:t>
        <a:bodyPr/>
        <a:lstStyle/>
        <a:p>
          <a:endParaRPr lang="en-GB"/>
        </a:p>
      </dgm:t>
    </dgm:pt>
    <dgm:pt modelId="{6317781E-348A-48DC-A286-56FF469507D2}" type="sibTrans" cxnId="{34FCF7A9-A2AC-4B1D-9C77-2732FF3EA540}">
      <dgm:prSet/>
      <dgm:spPr/>
      <dgm:t>
        <a:bodyPr/>
        <a:lstStyle/>
        <a:p>
          <a:endParaRPr lang="en-GB"/>
        </a:p>
      </dgm:t>
    </dgm:pt>
    <dgm:pt modelId="{4AF9D774-915B-4498-ADB6-51A9CDD6ACCA}" type="pres">
      <dgm:prSet presAssocID="{22970F9F-728C-4DC5-BB0A-8532FC9BD6E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671832E-EAC0-44C2-B4BE-D36C622B689E}" type="pres">
      <dgm:prSet presAssocID="{00BD2691-7E47-4125-BEA5-44CC5804DB2F}" presName="centerShape" presStyleLbl="node0" presStyleIdx="0" presStyleCnt="1" custScaleX="115590" custScaleY="115590"/>
      <dgm:spPr/>
      <dgm:t>
        <a:bodyPr/>
        <a:lstStyle/>
        <a:p>
          <a:endParaRPr lang="en-GB"/>
        </a:p>
      </dgm:t>
    </dgm:pt>
    <dgm:pt modelId="{4B328F8D-DB73-43C9-8F41-EAB4A77DB794}" type="pres">
      <dgm:prSet presAssocID="{E37C3935-5CF6-4DDB-95B1-A4636CC18EE5}" presName="node" presStyleLbl="node1" presStyleIdx="0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0D5B76-D1FA-4A38-BE60-33C206F0D72C}" type="pres">
      <dgm:prSet presAssocID="{E37C3935-5CF6-4DDB-95B1-A4636CC18EE5}" presName="dummy" presStyleCnt="0"/>
      <dgm:spPr/>
    </dgm:pt>
    <dgm:pt modelId="{59FBB625-B760-447D-BD5A-A4A02A7D9282}" type="pres">
      <dgm:prSet presAssocID="{959AB643-AA02-4EA2-BB46-BFD1A6001D52}" presName="sibTrans" presStyleLbl="sibTrans2D1" presStyleIdx="0" presStyleCnt="8"/>
      <dgm:spPr/>
      <dgm:t>
        <a:bodyPr/>
        <a:lstStyle/>
        <a:p>
          <a:endParaRPr lang="en-GB"/>
        </a:p>
      </dgm:t>
    </dgm:pt>
    <dgm:pt modelId="{1B6D2882-BAE0-4739-BE64-A9D052A3CCAA}" type="pres">
      <dgm:prSet presAssocID="{F7908C45-2749-4CB6-8818-5ECD83C664A5}" presName="node" presStyleLbl="node1" presStyleIdx="1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BD6232-9762-4B34-8AB4-5085C38E88B2}" type="pres">
      <dgm:prSet presAssocID="{F7908C45-2749-4CB6-8818-5ECD83C664A5}" presName="dummy" presStyleCnt="0"/>
      <dgm:spPr/>
    </dgm:pt>
    <dgm:pt modelId="{3287B2B5-5F27-431E-8F40-787575C0A6D8}" type="pres">
      <dgm:prSet presAssocID="{88043A6F-357B-4511-B152-ED430BD85B22}" presName="sibTrans" presStyleLbl="sibTrans2D1" presStyleIdx="1" presStyleCnt="8"/>
      <dgm:spPr/>
      <dgm:t>
        <a:bodyPr/>
        <a:lstStyle/>
        <a:p>
          <a:endParaRPr lang="en-GB"/>
        </a:p>
      </dgm:t>
    </dgm:pt>
    <dgm:pt modelId="{121E5999-C3DD-4F15-AB1C-84CDD931B92A}" type="pres">
      <dgm:prSet presAssocID="{3AD93A01-89E7-457D-A549-26A9B0FDBBC8}" presName="node" presStyleLbl="node1" presStyleIdx="2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CDC7BA-7677-4393-8D48-D86034AEC300}" type="pres">
      <dgm:prSet presAssocID="{3AD93A01-89E7-457D-A549-26A9B0FDBBC8}" presName="dummy" presStyleCnt="0"/>
      <dgm:spPr/>
    </dgm:pt>
    <dgm:pt modelId="{5725C6F5-28C9-40E6-A9D5-D394AE40D54B}" type="pres">
      <dgm:prSet presAssocID="{561BE9F4-2721-4EF8-B426-F8E692DB7B41}" presName="sibTrans" presStyleLbl="sibTrans2D1" presStyleIdx="2" presStyleCnt="8"/>
      <dgm:spPr/>
      <dgm:t>
        <a:bodyPr/>
        <a:lstStyle/>
        <a:p>
          <a:endParaRPr lang="en-GB"/>
        </a:p>
      </dgm:t>
    </dgm:pt>
    <dgm:pt modelId="{247E12D9-45C4-4874-8379-6130881EBBAF}" type="pres">
      <dgm:prSet presAssocID="{F2271AD8-C344-4A45-9A47-2ADFF7A862F0}" presName="node" presStyleLbl="node1" presStyleIdx="3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AD6F62-AE1D-494B-93D1-A1F22AF9EB7A}" type="pres">
      <dgm:prSet presAssocID="{F2271AD8-C344-4A45-9A47-2ADFF7A862F0}" presName="dummy" presStyleCnt="0"/>
      <dgm:spPr/>
    </dgm:pt>
    <dgm:pt modelId="{D319B965-4A9E-47D5-9E16-C91137FFC758}" type="pres">
      <dgm:prSet presAssocID="{0C19B8BE-AF8B-42E1-B413-9F226AA07B56}" presName="sibTrans" presStyleLbl="sibTrans2D1" presStyleIdx="3" presStyleCnt="8"/>
      <dgm:spPr/>
      <dgm:t>
        <a:bodyPr/>
        <a:lstStyle/>
        <a:p>
          <a:endParaRPr lang="en-GB"/>
        </a:p>
      </dgm:t>
    </dgm:pt>
    <dgm:pt modelId="{8751192C-9089-42F7-A43B-051D5E2799F3}" type="pres">
      <dgm:prSet presAssocID="{D57C326C-6BF5-46E6-8000-33848B296557}" presName="node" presStyleLbl="node1" presStyleIdx="4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F550548-D034-430C-B44E-8EAF72C0D48F}" type="pres">
      <dgm:prSet presAssocID="{D57C326C-6BF5-46E6-8000-33848B296557}" presName="dummy" presStyleCnt="0"/>
      <dgm:spPr/>
    </dgm:pt>
    <dgm:pt modelId="{83DE9890-5171-459C-A32B-47E95B128578}" type="pres">
      <dgm:prSet presAssocID="{F1BFAEAE-7D6A-4E73-A98E-2E50D8958000}" presName="sibTrans" presStyleLbl="sibTrans2D1" presStyleIdx="4" presStyleCnt="8"/>
      <dgm:spPr/>
      <dgm:t>
        <a:bodyPr/>
        <a:lstStyle/>
        <a:p>
          <a:endParaRPr lang="en-GB"/>
        </a:p>
      </dgm:t>
    </dgm:pt>
    <dgm:pt modelId="{A1D50AFF-E60D-4587-A738-3AF43F80F62C}" type="pres">
      <dgm:prSet presAssocID="{DCE4BE09-A408-4455-A2D1-2B1B5EC95D40}" presName="node" presStyleLbl="node1" presStyleIdx="5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04543B-6E36-4118-B94D-04D9C5F35220}" type="pres">
      <dgm:prSet presAssocID="{DCE4BE09-A408-4455-A2D1-2B1B5EC95D40}" presName="dummy" presStyleCnt="0"/>
      <dgm:spPr/>
    </dgm:pt>
    <dgm:pt modelId="{BF3203AA-F72C-4C6E-A082-1DE65ADDA145}" type="pres">
      <dgm:prSet presAssocID="{6317781E-348A-48DC-A286-56FF469507D2}" presName="sibTrans" presStyleLbl="sibTrans2D1" presStyleIdx="5" presStyleCnt="8"/>
      <dgm:spPr/>
      <dgm:t>
        <a:bodyPr/>
        <a:lstStyle/>
        <a:p>
          <a:endParaRPr lang="en-GB"/>
        </a:p>
      </dgm:t>
    </dgm:pt>
    <dgm:pt modelId="{6663BEAE-32BF-45EB-867F-A3A095DF3BB9}" type="pres">
      <dgm:prSet presAssocID="{B286EB34-6D0E-4092-9F1F-A7FFF5B475D6}" presName="node" presStyleLbl="node1" presStyleIdx="6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33F48F7-D31C-4ED9-905C-4DE7B684A5EB}" type="pres">
      <dgm:prSet presAssocID="{B286EB34-6D0E-4092-9F1F-A7FFF5B475D6}" presName="dummy" presStyleCnt="0"/>
      <dgm:spPr/>
    </dgm:pt>
    <dgm:pt modelId="{5A96E6A4-5873-4BB5-ACD4-A6889F8FBD36}" type="pres">
      <dgm:prSet presAssocID="{DF391E67-2C4B-4122-A083-D38195ED440F}" presName="sibTrans" presStyleLbl="sibTrans2D1" presStyleIdx="6" presStyleCnt="8"/>
      <dgm:spPr/>
      <dgm:t>
        <a:bodyPr/>
        <a:lstStyle/>
        <a:p>
          <a:endParaRPr lang="en-GB"/>
        </a:p>
      </dgm:t>
    </dgm:pt>
    <dgm:pt modelId="{09B2FBEC-BF33-4D23-950F-8A9333FF54D3}" type="pres">
      <dgm:prSet presAssocID="{7C5FE469-65DA-4987-A29F-FCA2CE13ED1A}" presName="node" presStyleLbl="node1" presStyleIdx="7" presStyleCnt="8" custScaleX="144575" custScaleY="1404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B4C461-6AD3-4108-A9AE-6042E2A8A8C3}" type="pres">
      <dgm:prSet presAssocID="{7C5FE469-65DA-4987-A29F-FCA2CE13ED1A}" presName="dummy" presStyleCnt="0"/>
      <dgm:spPr/>
    </dgm:pt>
    <dgm:pt modelId="{404D553C-F97A-46AF-8B3A-512C34C4F6DA}" type="pres">
      <dgm:prSet presAssocID="{EF8CB5EB-CEBA-4D7A-BD6F-9E34FAE86B59}" presName="sibTrans" presStyleLbl="sibTrans2D1" presStyleIdx="7" presStyleCnt="8"/>
      <dgm:spPr/>
      <dgm:t>
        <a:bodyPr/>
        <a:lstStyle/>
        <a:p>
          <a:endParaRPr lang="en-GB"/>
        </a:p>
      </dgm:t>
    </dgm:pt>
  </dgm:ptLst>
  <dgm:cxnLst>
    <dgm:cxn modelId="{C2FD57DF-2868-440B-B9F1-E83AD55CF3AE}" type="presOf" srcId="{B286EB34-6D0E-4092-9F1F-A7FFF5B475D6}" destId="{6663BEAE-32BF-45EB-867F-A3A095DF3BB9}" srcOrd="0" destOrd="0" presId="urn:microsoft.com/office/officeart/2005/8/layout/radial6"/>
    <dgm:cxn modelId="{C6B44BA0-0620-4BE6-A67B-17912B1AF839}" srcId="{22970F9F-728C-4DC5-BB0A-8532FC9BD6E8}" destId="{3B3C097A-6452-4E62-B35F-D3FC7DF8997D}" srcOrd="2" destOrd="0" parTransId="{2042AC38-A8D4-4087-AE98-D42EC9FB8F47}" sibTransId="{10601A52-3BEA-49B8-876B-D64642E59D5C}"/>
    <dgm:cxn modelId="{692239EB-C9E5-4DBC-B65A-8D81B0653358}" srcId="{22970F9F-728C-4DC5-BB0A-8532FC9BD6E8}" destId="{BFFD9AAD-734F-4552-97FF-E1EFF1B5522B}" srcOrd="1" destOrd="0" parTransId="{231E3DBE-4E98-4DFE-8345-DD46C7391692}" sibTransId="{838E1D13-CD24-4291-BAD1-9D0AA8A6403D}"/>
    <dgm:cxn modelId="{57F17399-99DE-4F1A-9C23-EAA4B970646D}" type="presOf" srcId="{6317781E-348A-48DC-A286-56FF469507D2}" destId="{BF3203AA-F72C-4C6E-A082-1DE65ADDA145}" srcOrd="0" destOrd="0" presId="urn:microsoft.com/office/officeart/2005/8/layout/radial6"/>
    <dgm:cxn modelId="{5DB199D1-BCF1-4FAC-8486-4112FEB4EE26}" type="presOf" srcId="{F7908C45-2749-4CB6-8818-5ECD83C664A5}" destId="{1B6D2882-BAE0-4739-BE64-A9D052A3CCAA}" srcOrd="0" destOrd="0" presId="urn:microsoft.com/office/officeart/2005/8/layout/radial6"/>
    <dgm:cxn modelId="{EF5DF833-5806-437B-B94B-0752880BEFDC}" srcId="{00BD2691-7E47-4125-BEA5-44CC5804DB2F}" destId="{F7908C45-2749-4CB6-8818-5ECD83C664A5}" srcOrd="1" destOrd="0" parTransId="{6ADC25D4-8B5C-4C8D-A5EB-D1BE28DE3BD3}" sibTransId="{88043A6F-357B-4511-B152-ED430BD85B22}"/>
    <dgm:cxn modelId="{34FCF7A9-A2AC-4B1D-9C77-2732FF3EA540}" srcId="{00BD2691-7E47-4125-BEA5-44CC5804DB2F}" destId="{DCE4BE09-A408-4455-A2D1-2B1B5EC95D40}" srcOrd="5" destOrd="0" parTransId="{6169E89C-4500-4503-9406-3F638E816997}" sibTransId="{6317781E-348A-48DC-A286-56FF469507D2}"/>
    <dgm:cxn modelId="{525A2236-6838-439F-A903-AEA19B05C926}" type="presOf" srcId="{F1BFAEAE-7D6A-4E73-A98E-2E50D8958000}" destId="{83DE9890-5171-459C-A32B-47E95B128578}" srcOrd="0" destOrd="0" presId="urn:microsoft.com/office/officeart/2005/8/layout/radial6"/>
    <dgm:cxn modelId="{C713C906-76A6-4A25-BE24-078F3F63EB28}" type="presOf" srcId="{DF391E67-2C4B-4122-A083-D38195ED440F}" destId="{5A96E6A4-5873-4BB5-ACD4-A6889F8FBD36}" srcOrd="0" destOrd="0" presId="urn:microsoft.com/office/officeart/2005/8/layout/radial6"/>
    <dgm:cxn modelId="{2B8D9DD8-CAE6-4DE8-A7A9-CAB718BAF8C8}" type="presOf" srcId="{22970F9F-728C-4DC5-BB0A-8532FC9BD6E8}" destId="{4AF9D774-915B-4498-ADB6-51A9CDD6ACCA}" srcOrd="0" destOrd="0" presId="urn:microsoft.com/office/officeart/2005/8/layout/radial6"/>
    <dgm:cxn modelId="{BE25A3C6-E93D-4118-8400-77431D6271FC}" type="presOf" srcId="{7C5FE469-65DA-4987-A29F-FCA2CE13ED1A}" destId="{09B2FBEC-BF33-4D23-950F-8A9333FF54D3}" srcOrd="0" destOrd="0" presId="urn:microsoft.com/office/officeart/2005/8/layout/radial6"/>
    <dgm:cxn modelId="{8931CA91-2A48-4EE2-AF97-BE2589400F33}" srcId="{BFFD9AAD-734F-4552-97FF-E1EFF1B5522B}" destId="{2EA5BD7B-A2EF-49A1-ACFD-6320C358D8CD}" srcOrd="0" destOrd="0" parTransId="{1BE93705-5348-44C6-97B7-5BC3A1499159}" sibTransId="{2611F84A-D8EE-4AD6-A210-E8BFEAFF0592}"/>
    <dgm:cxn modelId="{2862A457-5A13-4111-9E0F-1DD554CED45B}" srcId="{3B3C097A-6452-4E62-B35F-D3FC7DF8997D}" destId="{0A7F2BC0-BE06-40B5-9318-12B848AF831D}" srcOrd="0" destOrd="0" parTransId="{663C9770-2A3E-4DCF-83D1-DEFA16400C6A}" sibTransId="{A5A7325B-5A6D-4DDC-A931-BC558A8B452B}"/>
    <dgm:cxn modelId="{0D16F331-5E72-4DAF-BEAB-B0D7A4CFB03A}" type="presOf" srcId="{959AB643-AA02-4EA2-BB46-BFD1A6001D52}" destId="{59FBB625-B760-447D-BD5A-A4A02A7D9282}" srcOrd="0" destOrd="0" presId="urn:microsoft.com/office/officeart/2005/8/layout/radial6"/>
    <dgm:cxn modelId="{C40E4B5C-B81E-45BA-8BC1-B0DB2A266D5F}" type="presOf" srcId="{00BD2691-7E47-4125-BEA5-44CC5804DB2F}" destId="{4671832E-EAC0-44C2-B4BE-D36C622B689E}" srcOrd="0" destOrd="0" presId="urn:microsoft.com/office/officeart/2005/8/layout/radial6"/>
    <dgm:cxn modelId="{A65DD34E-7AD3-4BB7-B1F8-7C5F0AA3C5DE}" srcId="{BFFD9AAD-734F-4552-97FF-E1EFF1B5522B}" destId="{67DA06F2-1D0D-417B-A985-2FA24A103503}" srcOrd="1" destOrd="0" parTransId="{F8BF7714-DA32-449A-88D5-545FBCA8F3AF}" sibTransId="{1D0340F3-FD15-48C2-8BCA-4B047AB55351}"/>
    <dgm:cxn modelId="{F195D6BD-6693-43F9-8D9B-BA33E34B57F2}" type="presOf" srcId="{E37C3935-5CF6-4DDB-95B1-A4636CC18EE5}" destId="{4B328F8D-DB73-43C9-8F41-EAB4A77DB794}" srcOrd="0" destOrd="0" presId="urn:microsoft.com/office/officeart/2005/8/layout/radial6"/>
    <dgm:cxn modelId="{EF5FACDA-1C60-4EF7-81DE-12C408500B3A}" type="presOf" srcId="{D57C326C-6BF5-46E6-8000-33848B296557}" destId="{8751192C-9089-42F7-A43B-051D5E2799F3}" srcOrd="0" destOrd="0" presId="urn:microsoft.com/office/officeart/2005/8/layout/radial6"/>
    <dgm:cxn modelId="{D744F1DB-20DD-4699-B058-C3367C3DBDCE}" type="presOf" srcId="{F2271AD8-C344-4A45-9A47-2ADFF7A862F0}" destId="{247E12D9-45C4-4874-8379-6130881EBBAF}" srcOrd="0" destOrd="0" presId="urn:microsoft.com/office/officeart/2005/8/layout/radial6"/>
    <dgm:cxn modelId="{90CD475B-77B6-43BA-8567-5B6EA1DBFC98}" type="presOf" srcId="{0C19B8BE-AF8B-42E1-B413-9F226AA07B56}" destId="{D319B965-4A9E-47D5-9E16-C91137FFC758}" srcOrd="0" destOrd="0" presId="urn:microsoft.com/office/officeart/2005/8/layout/radial6"/>
    <dgm:cxn modelId="{B61A33DE-E7F6-41E0-A0E1-92DBF6EF9870}" srcId="{00BD2691-7E47-4125-BEA5-44CC5804DB2F}" destId="{E37C3935-5CF6-4DDB-95B1-A4636CC18EE5}" srcOrd="0" destOrd="0" parTransId="{3FD32983-7152-4902-B092-3ED7680CE7AA}" sibTransId="{959AB643-AA02-4EA2-BB46-BFD1A6001D52}"/>
    <dgm:cxn modelId="{7A4C3920-AB07-441E-A850-10D322C6EE4C}" srcId="{00BD2691-7E47-4125-BEA5-44CC5804DB2F}" destId="{B286EB34-6D0E-4092-9F1F-A7FFF5B475D6}" srcOrd="6" destOrd="0" parTransId="{2836EA3A-2ECC-4076-9A20-2CD066E39DB1}" sibTransId="{DF391E67-2C4B-4122-A083-D38195ED440F}"/>
    <dgm:cxn modelId="{C2E1570D-CDEF-4E11-AFA2-B9574BFBB9E2}" type="presOf" srcId="{561BE9F4-2721-4EF8-B426-F8E692DB7B41}" destId="{5725C6F5-28C9-40E6-A9D5-D394AE40D54B}" srcOrd="0" destOrd="0" presId="urn:microsoft.com/office/officeart/2005/8/layout/radial6"/>
    <dgm:cxn modelId="{40F0098D-8897-4D99-B87F-E26E1E55C031}" srcId="{00BD2691-7E47-4125-BEA5-44CC5804DB2F}" destId="{D57C326C-6BF5-46E6-8000-33848B296557}" srcOrd="4" destOrd="0" parTransId="{72296931-D9A8-436E-81A0-E323DFFF8E7B}" sibTransId="{F1BFAEAE-7D6A-4E73-A98E-2E50D8958000}"/>
    <dgm:cxn modelId="{1DE268BC-38E2-47B1-B4AC-CBC028C216B6}" srcId="{3B3C097A-6452-4E62-B35F-D3FC7DF8997D}" destId="{68DA5972-32DA-499C-BAAD-3560C70666A5}" srcOrd="1" destOrd="0" parTransId="{82CEAA6A-F811-406F-8FD3-EA87B8299D77}" sibTransId="{E74051D9-7C95-48D9-A973-A4EBA7538F8A}"/>
    <dgm:cxn modelId="{13319A03-E08E-42A2-BB08-DD195C1E74C5}" type="presOf" srcId="{DCE4BE09-A408-4455-A2D1-2B1B5EC95D40}" destId="{A1D50AFF-E60D-4587-A738-3AF43F80F62C}" srcOrd="0" destOrd="0" presId="urn:microsoft.com/office/officeart/2005/8/layout/radial6"/>
    <dgm:cxn modelId="{0900CFE4-6378-4965-A6BE-86673F1002E4}" srcId="{00BD2691-7E47-4125-BEA5-44CC5804DB2F}" destId="{7C5FE469-65DA-4987-A29F-FCA2CE13ED1A}" srcOrd="7" destOrd="0" parTransId="{C9EC9DDC-CC82-412B-A010-3B556313A226}" sibTransId="{EF8CB5EB-CEBA-4D7A-BD6F-9E34FAE86B59}"/>
    <dgm:cxn modelId="{C1A028A2-D4F2-474C-BCD6-93DF2704058A}" type="presOf" srcId="{EF8CB5EB-CEBA-4D7A-BD6F-9E34FAE86B59}" destId="{404D553C-F97A-46AF-8B3A-512C34C4F6DA}" srcOrd="0" destOrd="0" presId="urn:microsoft.com/office/officeart/2005/8/layout/radial6"/>
    <dgm:cxn modelId="{77699782-AC46-4C42-971C-1F15E4677795}" srcId="{00BD2691-7E47-4125-BEA5-44CC5804DB2F}" destId="{F2271AD8-C344-4A45-9A47-2ADFF7A862F0}" srcOrd="3" destOrd="0" parTransId="{0208C9C8-2742-47FF-9E19-F8A242B5ECA6}" sibTransId="{0C19B8BE-AF8B-42E1-B413-9F226AA07B56}"/>
    <dgm:cxn modelId="{A1714FC6-F5AC-4AEE-BC94-6CA962D1A55C}" srcId="{00BD2691-7E47-4125-BEA5-44CC5804DB2F}" destId="{3AD93A01-89E7-457D-A549-26A9B0FDBBC8}" srcOrd="2" destOrd="0" parTransId="{3595FAE6-F3FC-4177-B45D-21F8EB55AE38}" sibTransId="{561BE9F4-2721-4EF8-B426-F8E692DB7B41}"/>
    <dgm:cxn modelId="{574587E3-4B1B-4909-9BFD-12E3A1E1D135}" type="presOf" srcId="{88043A6F-357B-4511-B152-ED430BD85B22}" destId="{3287B2B5-5F27-431E-8F40-787575C0A6D8}" srcOrd="0" destOrd="0" presId="urn:microsoft.com/office/officeart/2005/8/layout/radial6"/>
    <dgm:cxn modelId="{F0E26BFD-9581-416E-A2F8-8DFE65191E7A}" type="presOf" srcId="{3AD93A01-89E7-457D-A549-26A9B0FDBBC8}" destId="{121E5999-C3DD-4F15-AB1C-84CDD931B92A}" srcOrd="0" destOrd="0" presId="urn:microsoft.com/office/officeart/2005/8/layout/radial6"/>
    <dgm:cxn modelId="{FB9E0C8D-BBFD-4CF5-A41C-0EBE66603E79}" srcId="{22970F9F-728C-4DC5-BB0A-8532FC9BD6E8}" destId="{00BD2691-7E47-4125-BEA5-44CC5804DB2F}" srcOrd="0" destOrd="0" parTransId="{959DBB64-8CA3-40FD-A0D3-160979246E95}" sibTransId="{176D7C43-B244-48C6-AC52-D9A1F4C43A66}"/>
    <dgm:cxn modelId="{73F31CD8-FA86-4AED-8C1C-A796C1B16DFF}" type="presParOf" srcId="{4AF9D774-915B-4498-ADB6-51A9CDD6ACCA}" destId="{4671832E-EAC0-44C2-B4BE-D36C622B689E}" srcOrd="0" destOrd="0" presId="urn:microsoft.com/office/officeart/2005/8/layout/radial6"/>
    <dgm:cxn modelId="{00D6DCDD-302C-4C98-83A4-54533D45227D}" type="presParOf" srcId="{4AF9D774-915B-4498-ADB6-51A9CDD6ACCA}" destId="{4B328F8D-DB73-43C9-8F41-EAB4A77DB794}" srcOrd="1" destOrd="0" presId="urn:microsoft.com/office/officeart/2005/8/layout/radial6"/>
    <dgm:cxn modelId="{AC8F7B5C-328E-4E78-91CE-0C17A68DE7A2}" type="presParOf" srcId="{4AF9D774-915B-4498-ADB6-51A9CDD6ACCA}" destId="{8B0D5B76-D1FA-4A38-BE60-33C206F0D72C}" srcOrd="2" destOrd="0" presId="urn:microsoft.com/office/officeart/2005/8/layout/radial6"/>
    <dgm:cxn modelId="{A175E773-372C-4A55-B5BE-D47674562C61}" type="presParOf" srcId="{4AF9D774-915B-4498-ADB6-51A9CDD6ACCA}" destId="{59FBB625-B760-447D-BD5A-A4A02A7D9282}" srcOrd="3" destOrd="0" presId="urn:microsoft.com/office/officeart/2005/8/layout/radial6"/>
    <dgm:cxn modelId="{EC60DE3E-1054-4679-8516-F861E3888F33}" type="presParOf" srcId="{4AF9D774-915B-4498-ADB6-51A9CDD6ACCA}" destId="{1B6D2882-BAE0-4739-BE64-A9D052A3CCAA}" srcOrd="4" destOrd="0" presId="urn:microsoft.com/office/officeart/2005/8/layout/radial6"/>
    <dgm:cxn modelId="{B4EC1594-E234-4167-857E-C94CE2F21EBC}" type="presParOf" srcId="{4AF9D774-915B-4498-ADB6-51A9CDD6ACCA}" destId="{7EBD6232-9762-4B34-8AB4-5085C38E88B2}" srcOrd="5" destOrd="0" presId="urn:microsoft.com/office/officeart/2005/8/layout/radial6"/>
    <dgm:cxn modelId="{9090674D-085B-4C42-9C0E-4EF7526435E3}" type="presParOf" srcId="{4AF9D774-915B-4498-ADB6-51A9CDD6ACCA}" destId="{3287B2B5-5F27-431E-8F40-787575C0A6D8}" srcOrd="6" destOrd="0" presId="urn:microsoft.com/office/officeart/2005/8/layout/radial6"/>
    <dgm:cxn modelId="{1CEE4DE9-206E-4306-A878-7E721FD94993}" type="presParOf" srcId="{4AF9D774-915B-4498-ADB6-51A9CDD6ACCA}" destId="{121E5999-C3DD-4F15-AB1C-84CDD931B92A}" srcOrd="7" destOrd="0" presId="urn:microsoft.com/office/officeart/2005/8/layout/radial6"/>
    <dgm:cxn modelId="{9B191BE4-4556-44F6-ADB9-A187F0285703}" type="presParOf" srcId="{4AF9D774-915B-4498-ADB6-51A9CDD6ACCA}" destId="{D4CDC7BA-7677-4393-8D48-D86034AEC300}" srcOrd="8" destOrd="0" presId="urn:microsoft.com/office/officeart/2005/8/layout/radial6"/>
    <dgm:cxn modelId="{0EEB6AA6-FE4C-409A-AA15-198FDBCB5887}" type="presParOf" srcId="{4AF9D774-915B-4498-ADB6-51A9CDD6ACCA}" destId="{5725C6F5-28C9-40E6-A9D5-D394AE40D54B}" srcOrd="9" destOrd="0" presId="urn:microsoft.com/office/officeart/2005/8/layout/radial6"/>
    <dgm:cxn modelId="{079522BE-BFD9-49A5-BB94-040DB6E864A3}" type="presParOf" srcId="{4AF9D774-915B-4498-ADB6-51A9CDD6ACCA}" destId="{247E12D9-45C4-4874-8379-6130881EBBAF}" srcOrd="10" destOrd="0" presId="urn:microsoft.com/office/officeart/2005/8/layout/radial6"/>
    <dgm:cxn modelId="{0D0B90D4-7BB1-4C65-BBAF-F20374A9904C}" type="presParOf" srcId="{4AF9D774-915B-4498-ADB6-51A9CDD6ACCA}" destId="{CDAD6F62-AE1D-494B-93D1-A1F22AF9EB7A}" srcOrd="11" destOrd="0" presId="urn:microsoft.com/office/officeart/2005/8/layout/radial6"/>
    <dgm:cxn modelId="{38B99316-3BCA-43D8-B061-9A1217597D0B}" type="presParOf" srcId="{4AF9D774-915B-4498-ADB6-51A9CDD6ACCA}" destId="{D319B965-4A9E-47D5-9E16-C91137FFC758}" srcOrd="12" destOrd="0" presId="urn:microsoft.com/office/officeart/2005/8/layout/radial6"/>
    <dgm:cxn modelId="{A547E087-06E9-4A4C-935D-58F106481D7F}" type="presParOf" srcId="{4AF9D774-915B-4498-ADB6-51A9CDD6ACCA}" destId="{8751192C-9089-42F7-A43B-051D5E2799F3}" srcOrd="13" destOrd="0" presId="urn:microsoft.com/office/officeart/2005/8/layout/radial6"/>
    <dgm:cxn modelId="{2CE6D737-543E-4F0B-8893-ACF124731F85}" type="presParOf" srcId="{4AF9D774-915B-4498-ADB6-51A9CDD6ACCA}" destId="{8F550548-D034-430C-B44E-8EAF72C0D48F}" srcOrd="14" destOrd="0" presId="urn:microsoft.com/office/officeart/2005/8/layout/radial6"/>
    <dgm:cxn modelId="{592F8657-D368-4F67-8397-1119B86FF8E4}" type="presParOf" srcId="{4AF9D774-915B-4498-ADB6-51A9CDD6ACCA}" destId="{83DE9890-5171-459C-A32B-47E95B128578}" srcOrd="15" destOrd="0" presId="urn:microsoft.com/office/officeart/2005/8/layout/radial6"/>
    <dgm:cxn modelId="{B0BF1CE1-09C3-4E5E-BC26-68D8237901BE}" type="presParOf" srcId="{4AF9D774-915B-4498-ADB6-51A9CDD6ACCA}" destId="{A1D50AFF-E60D-4587-A738-3AF43F80F62C}" srcOrd="16" destOrd="0" presId="urn:microsoft.com/office/officeart/2005/8/layout/radial6"/>
    <dgm:cxn modelId="{F1543BBA-8B43-4887-B7A0-5978075F032F}" type="presParOf" srcId="{4AF9D774-915B-4498-ADB6-51A9CDD6ACCA}" destId="{5C04543B-6E36-4118-B94D-04D9C5F35220}" srcOrd="17" destOrd="0" presId="urn:microsoft.com/office/officeart/2005/8/layout/radial6"/>
    <dgm:cxn modelId="{F701B3DB-2E98-45CA-A041-126B290BF816}" type="presParOf" srcId="{4AF9D774-915B-4498-ADB6-51A9CDD6ACCA}" destId="{BF3203AA-F72C-4C6E-A082-1DE65ADDA145}" srcOrd="18" destOrd="0" presId="urn:microsoft.com/office/officeart/2005/8/layout/radial6"/>
    <dgm:cxn modelId="{0172EA51-3958-4404-97A5-F6DBC0253B95}" type="presParOf" srcId="{4AF9D774-915B-4498-ADB6-51A9CDD6ACCA}" destId="{6663BEAE-32BF-45EB-867F-A3A095DF3BB9}" srcOrd="19" destOrd="0" presId="urn:microsoft.com/office/officeart/2005/8/layout/radial6"/>
    <dgm:cxn modelId="{719882C8-C57E-48B2-9993-AC2920F1A4DF}" type="presParOf" srcId="{4AF9D774-915B-4498-ADB6-51A9CDD6ACCA}" destId="{433F48F7-D31C-4ED9-905C-4DE7B684A5EB}" srcOrd="20" destOrd="0" presId="urn:microsoft.com/office/officeart/2005/8/layout/radial6"/>
    <dgm:cxn modelId="{6008E2F1-B4E9-4C08-AF12-F30AED7A0FED}" type="presParOf" srcId="{4AF9D774-915B-4498-ADB6-51A9CDD6ACCA}" destId="{5A96E6A4-5873-4BB5-ACD4-A6889F8FBD36}" srcOrd="21" destOrd="0" presId="urn:microsoft.com/office/officeart/2005/8/layout/radial6"/>
    <dgm:cxn modelId="{5A01BE51-7B33-47F9-808D-94E8E516675E}" type="presParOf" srcId="{4AF9D774-915B-4498-ADB6-51A9CDD6ACCA}" destId="{09B2FBEC-BF33-4D23-950F-8A9333FF54D3}" srcOrd="22" destOrd="0" presId="urn:microsoft.com/office/officeart/2005/8/layout/radial6"/>
    <dgm:cxn modelId="{32E1545F-A1AD-446E-9AE1-CA9A77FB334A}" type="presParOf" srcId="{4AF9D774-915B-4498-ADB6-51A9CDD6ACCA}" destId="{0DB4C461-6AD3-4108-A9AE-6042E2A8A8C3}" srcOrd="23" destOrd="0" presId="urn:microsoft.com/office/officeart/2005/8/layout/radial6"/>
    <dgm:cxn modelId="{C4C495E2-D5A7-4C31-90D9-E8333D1AE1C0}" type="presParOf" srcId="{4AF9D774-915B-4498-ADB6-51A9CDD6ACCA}" destId="{404D553C-F97A-46AF-8B3A-512C34C4F6DA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06ECF1-6531-4F36-B9B1-06F2576272A5}" type="doc">
      <dgm:prSet loTypeId="urn:microsoft.com/office/officeart/2005/8/layout/hierarchy2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6EE0D5E-2834-4A01-9417-7920131BAE3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8 bay and 4 ward closures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1D2DFD-D9B3-4587-8D63-7A438B610C06}" type="parTrans" cxnId="{9FA843F2-F482-4379-AE4C-4A7F8D029DA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7CA761-ECAF-433F-AD44-4118DD6CEA0F}" type="sibTrans" cxnId="{9FA843F2-F482-4379-AE4C-4A7F8D029DA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65626D-B931-4123-AD25-68EE2D3C6AFE}">
      <dgm:prSet phldrT="[Text]"/>
      <dgm:spPr>
        <a:solidFill>
          <a:schemeClr val="accent1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65,250 in </a:t>
          </a:r>
          <a:r>
            <a:rPr lang="en-GB" b="0" i="0" u="none" smtClean="0"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ed closures</a:t>
          </a:r>
          <a:r>
            <a:rPr lang="en-GB" baseline="30000" smtClean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289172-C9B1-4846-B034-4DBF198C068C}" type="parTrans" cxnId="{14A66F1A-F137-4F38-958A-8CD87CB8DF5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DD4E56-47CD-45A6-AE19-B35DF66B0FFD}" type="sibTrans" cxnId="{14A66F1A-F137-4F38-958A-8CD87CB8DF5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08B523-801A-4343-97D6-49D9703588BC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£5,355 in curtain changes, mattress disposal, and infectious waste</a:t>
          </a:r>
          <a:r>
            <a:rPr lang="en-GB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en-GB" baseline="30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E2A888-FBFD-4A3B-95B6-01225199DAA0}" type="parTrans" cxnId="{D2DBCB8A-1ED1-4246-A4E6-F365AAE948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E5E5ED-47DE-4F09-B2BB-7080C338A51D}" type="sibTrans" cxnId="{D2DBCB8A-1ED1-4246-A4E6-F365AAE948E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A592E-1100-4E80-B3B8-7978E56078AD}">
      <dgm:prSet/>
      <dgm:spPr>
        <a:solidFill>
          <a:schemeClr val="accent1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295,704 in lost revenue from elective vascular surgery</a:t>
          </a:r>
          <a:r>
            <a:rPr lang="en-GB" b="0" i="0" u="none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en-GB" baseline="30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39B709-1180-4685-AB34-F5E403583446}" type="parTrans" cxnId="{201F3C20-45B6-41F0-B229-F678E659EE0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83FF37-E59C-4F40-97AE-E7E489A9B218}" type="sibTrans" cxnId="{201F3C20-45B6-41F0-B229-F678E659EE0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67DA8B-4A89-4CF3-A4C0-E073528284B1}" type="pres">
      <dgm:prSet presAssocID="{E306ECF1-6531-4F36-B9B1-06F2576272A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2341743-92D4-4EE0-88BF-5E40EFC5D012}" type="pres">
      <dgm:prSet presAssocID="{86EE0D5E-2834-4A01-9417-7920131BAE39}" presName="root1" presStyleCnt="0"/>
      <dgm:spPr/>
      <dgm:t>
        <a:bodyPr/>
        <a:lstStyle/>
        <a:p>
          <a:endParaRPr lang="en-GB"/>
        </a:p>
      </dgm:t>
    </dgm:pt>
    <dgm:pt modelId="{014D8A7F-E464-4C38-899E-CF5A737E7C49}" type="pres">
      <dgm:prSet presAssocID="{86EE0D5E-2834-4A01-9417-7920131BAE3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B5989E3-CF59-4DA6-8887-C1187F4751E1}" type="pres">
      <dgm:prSet presAssocID="{86EE0D5E-2834-4A01-9417-7920131BAE39}" presName="level2hierChild" presStyleCnt="0"/>
      <dgm:spPr/>
      <dgm:t>
        <a:bodyPr/>
        <a:lstStyle/>
        <a:p>
          <a:endParaRPr lang="en-GB"/>
        </a:p>
      </dgm:t>
    </dgm:pt>
    <dgm:pt modelId="{F54E09F5-4618-48C0-9114-72544F67B147}" type="pres">
      <dgm:prSet presAssocID="{65289172-C9B1-4846-B034-4DBF198C068C}" presName="conn2-1" presStyleLbl="parChTrans1D2" presStyleIdx="0" presStyleCnt="3"/>
      <dgm:spPr/>
      <dgm:t>
        <a:bodyPr/>
        <a:lstStyle/>
        <a:p>
          <a:endParaRPr lang="en-GB"/>
        </a:p>
      </dgm:t>
    </dgm:pt>
    <dgm:pt modelId="{94E053B9-B660-4DA7-A9EE-E260B3EF865B}" type="pres">
      <dgm:prSet presAssocID="{65289172-C9B1-4846-B034-4DBF198C068C}" presName="connTx" presStyleLbl="parChTrans1D2" presStyleIdx="0" presStyleCnt="3"/>
      <dgm:spPr/>
      <dgm:t>
        <a:bodyPr/>
        <a:lstStyle/>
        <a:p>
          <a:endParaRPr lang="en-GB"/>
        </a:p>
      </dgm:t>
    </dgm:pt>
    <dgm:pt modelId="{6AD56B97-490E-4AA1-BCD6-0C72F42C2E95}" type="pres">
      <dgm:prSet presAssocID="{2965626D-B931-4123-AD25-68EE2D3C6AFE}" presName="root2" presStyleCnt="0"/>
      <dgm:spPr/>
      <dgm:t>
        <a:bodyPr/>
        <a:lstStyle/>
        <a:p>
          <a:endParaRPr lang="en-GB"/>
        </a:p>
      </dgm:t>
    </dgm:pt>
    <dgm:pt modelId="{536EEE41-623E-4C5C-96D2-4312B6C10CE3}" type="pres">
      <dgm:prSet presAssocID="{2965626D-B931-4123-AD25-68EE2D3C6AFE}" presName="LevelTwoTextNode" presStyleLbl="node2" presStyleIdx="0" presStyleCnt="3" custScaleX="15556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CD6251F-56F0-4A2E-9311-500C82B6918E}" type="pres">
      <dgm:prSet presAssocID="{2965626D-B931-4123-AD25-68EE2D3C6AFE}" presName="level3hierChild" presStyleCnt="0"/>
      <dgm:spPr/>
      <dgm:t>
        <a:bodyPr/>
        <a:lstStyle/>
        <a:p>
          <a:endParaRPr lang="en-GB"/>
        </a:p>
      </dgm:t>
    </dgm:pt>
    <dgm:pt modelId="{C1E54DBC-2187-4B05-8D24-B8BF765D6992}" type="pres">
      <dgm:prSet presAssocID="{5AE2A888-FBFD-4A3B-95B6-01225199DAA0}" presName="conn2-1" presStyleLbl="parChTrans1D2" presStyleIdx="1" presStyleCnt="3"/>
      <dgm:spPr/>
      <dgm:t>
        <a:bodyPr/>
        <a:lstStyle/>
        <a:p>
          <a:endParaRPr lang="en-GB"/>
        </a:p>
      </dgm:t>
    </dgm:pt>
    <dgm:pt modelId="{852A8B97-D6F6-497B-8291-96C07DCBC592}" type="pres">
      <dgm:prSet presAssocID="{5AE2A888-FBFD-4A3B-95B6-01225199DAA0}" presName="connTx" presStyleLbl="parChTrans1D2" presStyleIdx="1" presStyleCnt="3"/>
      <dgm:spPr/>
      <dgm:t>
        <a:bodyPr/>
        <a:lstStyle/>
        <a:p>
          <a:endParaRPr lang="en-GB"/>
        </a:p>
      </dgm:t>
    </dgm:pt>
    <dgm:pt modelId="{03AC36EC-8F24-481F-80B9-CF01CB423BAA}" type="pres">
      <dgm:prSet presAssocID="{3108B523-801A-4343-97D6-49D9703588BC}" presName="root2" presStyleCnt="0"/>
      <dgm:spPr/>
      <dgm:t>
        <a:bodyPr/>
        <a:lstStyle/>
        <a:p>
          <a:endParaRPr lang="en-GB"/>
        </a:p>
      </dgm:t>
    </dgm:pt>
    <dgm:pt modelId="{FC7CCD4B-6C4D-4F10-9C44-6FAE9D5DD775}" type="pres">
      <dgm:prSet presAssocID="{3108B523-801A-4343-97D6-49D9703588BC}" presName="LevelTwoTextNode" presStyleLbl="node2" presStyleIdx="1" presStyleCnt="3" custScaleX="15556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CC89065-2C1D-4CDC-9EE8-25E50C9F638A}" type="pres">
      <dgm:prSet presAssocID="{3108B523-801A-4343-97D6-49D9703588BC}" presName="level3hierChild" presStyleCnt="0"/>
      <dgm:spPr/>
      <dgm:t>
        <a:bodyPr/>
        <a:lstStyle/>
        <a:p>
          <a:endParaRPr lang="en-GB"/>
        </a:p>
      </dgm:t>
    </dgm:pt>
    <dgm:pt modelId="{1EAED7DA-90E4-472D-AFD2-10EA285E1B55}" type="pres">
      <dgm:prSet presAssocID="{5439B709-1180-4685-AB34-F5E403583446}" presName="conn2-1" presStyleLbl="parChTrans1D2" presStyleIdx="2" presStyleCnt="3"/>
      <dgm:spPr/>
      <dgm:t>
        <a:bodyPr/>
        <a:lstStyle/>
        <a:p>
          <a:endParaRPr lang="en-GB"/>
        </a:p>
      </dgm:t>
    </dgm:pt>
    <dgm:pt modelId="{432B4EB9-5A3B-4678-961C-530D63492FAE}" type="pres">
      <dgm:prSet presAssocID="{5439B709-1180-4685-AB34-F5E403583446}" presName="connTx" presStyleLbl="parChTrans1D2" presStyleIdx="2" presStyleCnt="3"/>
      <dgm:spPr/>
      <dgm:t>
        <a:bodyPr/>
        <a:lstStyle/>
        <a:p>
          <a:endParaRPr lang="en-GB"/>
        </a:p>
      </dgm:t>
    </dgm:pt>
    <dgm:pt modelId="{3F450B07-0640-41FB-859D-3EECA658B9A6}" type="pres">
      <dgm:prSet presAssocID="{D7EA592E-1100-4E80-B3B8-7978E56078AD}" presName="root2" presStyleCnt="0"/>
      <dgm:spPr/>
      <dgm:t>
        <a:bodyPr/>
        <a:lstStyle/>
        <a:p>
          <a:endParaRPr lang="en-GB"/>
        </a:p>
      </dgm:t>
    </dgm:pt>
    <dgm:pt modelId="{54291819-2A1E-4F88-BE5D-E992AF42443E}" type="pres">
      <dgm:prSet presAssocID="{D7EA592E-1100-4E80-B3B8-7978E56078AD}" presName="LevelTwoTextNode" presStyleLbl="node2" presStyleIdx="2" presStyleCnt="3" custScaleX="15556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F80392A-7BDB-4604-8083-7217F39763D0}" type="pres">
      <dgm:prSet presAssocID="{D7EA592E-1100-4E80-B3B8-7978E56078AD}" presName="level3hierChild" presStyleCnt="0"/>
      <dgm:spPr/>
      <dgm:t>
        <a:bodyPr/>
        <a:lstStyle/>
        <a:p>
          <a:endParaRPr lang="en-GB"/>
        </a:p>
      </dgm:t>
    </dgm:pt>
  </dgm:ptLst>
  <dgm:cxnLst>
    <dgm:cxn modelId="{47340F04-BA86-46D3-B104-379C7BF23842}" type="presOf" srcId="{5AE2A888-FBFD-4A3B-95B6-01225199DAA0}" destId="{C1E54DBC-2187-4B05-8D24-B8BF765D6992}" srcOrd="0" destOrd="0" presId="urn:microsoft.com/office/officeart/2005/8/layout/hierarchy2"/>
    <dgm:cxn modelId="{D2DBCB8A-1ED1-4246-A4E6-F365AAE948E7}" srcId="{86EE0D5E-2834-4A01-9417-7920131BAE39}" destId="{3108B523-801A-4343-97D6-49D9703588BC}" srcOrd="1" destOrd="0" parTransId="{5AE2A888-FBFD-4A3B-95B6-01225199DAA0}" sibTransId="{61E5E5ED-47DE-4F09-B2BB-7080C338A51D}"/>
    <dgm:cxn modelId="{14A66F1A-F137-4F38-958A-8CD87CB8DF57}" srcId="{86EE0D5E-2834-4A01-9417-7920131BAE39}" destId="{2965626D-B931-4123-AD25-68EE2D3C6AFE}" srcOrd="0" destOrd="0" parTransId="{65289172-C9B1-4846-B034-4DBF198C068C}" sibTransId="{9BDD4E56-47CD-45A6-AE19-B35DF66B0FFD}"/>
    <dgm:cxn modelId="{A60605CC-D10D-4958-A3C9-36D6FF74ADCA}" type="presOf" srcId="{2965626D-B931-4123-AD25-68EE2D3C6AFE}" destId="{536EEE41-623E-4C5C-96D2-4312B6C10CE3}" srcOrd="0" destOrd="0" presId="urn:microsoft.com/office/officeart/2005/8/layout/hierarchy2"/>
    <dgm:cxn modelId="{2057BA79-ED50-4BC0-84D0-798F5913ECCB}" type="presOf" srcId="{E306ECF1-6531-4F36-B9B1-06F2576272A5}" destId="{1C67DA8B-4A89-4CF3-A4C0-E073528284B1}" srcOrd="0" destOrd="0" presId="urn:microsoft.com/office/officeart/2005/8/layout/hierarchy2"/>
    <dgm:cxn modelId="{D277CEAC-9467-4FD1-9187-7D7D1C2886FC}" type="presOf" srcId="{3108B523-801A-4343-97D6-49D9703588BC}" destId="{FC7CCD4B-6C4D-4F10-9C44-6FAE9D5DD775}" srcOrd="0" destOrd="0" presId="urn:microsoft.com/office/officeart/2005/8/layout/hierarchy2"/>
    <dgm:cxn modelId="{815EEE23-0F5C-453C-91B1-E850CA173608}" type="presOf" srcId="{D7EA592E-1100-4E80-B3B8-7978E56078AD}" destId="{54291819-2A1E-4F88-BE5D-E992AF42443E}" srcOrd="0" destOrd="0" presId="urn:microsoft.com/office/officeart/2005/8/layout/hierarchy2"/>
    <dgm:cxn modelId="{251F1312-0525-495F-A7CC-1E66DFD3F18E}" type="presOf" srcId="{5AE2A888-FBFD-4A3B-95B6-01225199DAA0}" destId="{852A8B97-D6F6-497B-8291-96C07DCBC592}" srcOrd="1" destOrd="0" presId="urn:microsoft.com/office/officeart/2005/8/layout/hierarchy2"/>
    <dgm:cxn modelId="{9FA843F2-F482-4379-AE4C-4A7F8D029DAF}" srcId="{E306ECF1-6531-4F36-B9B1-06F2576272A5}" destId="{86EE0D5E-2834-4A01-9417-7920131BAE39}" srcOrd="0" destOrd="0" parTransId="{951D2DFD-D9B3-4587-8D63-7A438B610C06}" sibTransId="{B17CA761-ECAF-433F-AD44-4118DD6CEA0F}"/>
    <dgm:cxn modelId="{8EE716EF-BFC5-449A-81AB-D6D31FF3290B}" type="presOf" srcId="{65289172-C9B1-4846-B034-4DBF198C068C}" destId="{94E053B9-B660-4DA7-A9EE-E260B3EF865B}" srcOrd="1" destOrd="0" presId="urn:microsoft.com/office/officeart/2005/8/layout/hierarchy2"/>
    <dgm:cxn modelId="{8F7DA389-C16E-4936-BAE2-98CEA355CD32}" type="presOf" srcId="{65289172-C9B1-4846-B034-4DBF198C068C}" destId="{F54E09F5-4618-48C0-9114-72544F67B147}" srcOrd="0" destOrd="0" presId="urn:microsoft.com/office/officeart/2005/8/layout/hierarchy2"/>
    <dgm:cxn modelId="{6B8E47CD-53FB-4332-BA8C-3568573D2CBA}" type="presOf" srcId="{5439B709-1180-4685-AB34-F5E403583446}" destId="{432B4EB9-5A3B-4678-961C-530D63492FAE}" srcOrd="1" destOrd="0" presId="urn:microsoft.com/office/officeart/2005/8/layout/hierarchy2"/>
    <dgm:cxn modelId="{2EA91319-FE65-4B1F-9338-E9FD7032D0B7}" type="presOf" srcId="{5439B709-1180-4685-AB34-F5E403583446}" destId="{1EAED7DA-90E4-472D-AFD2-10EA285E1B55}" srcOrd="0" destOrd="0" presId="urn:microsoft.com/office/officeart/2005/8/layout/hierarchy2"/>
    <dgm:cxn modelId="{415F4D74-B3D1-4903-8097-1F6C53397F1D}" type="presOf" srcId="{86EE0D5E-2834-4A01-9417-7920131BAE39}" destId="{014D8A7F-E464-4C38-899E-CF5A737E7C49}" srcOrd="0" destOrd="0" presId="urn:microsoft.com/office/officeart/2005/8/layout/hierarchy2"/>
    <dgm:cxn modelId="{201F3C20-45B6-41F0-B229-F678E659EE02}" srcId="{86EE0D5E-2834-4A01-9417-7920131BAE39}" destId="{D7EA592E-1100-4E80-B3B8-7978E56078AD}" srcOrd="2" destOrd="0" parTransId="{5439B709-1180-4685-AB34-F5E403583446}" sibTransId="{5983FF37-E59C-4F40-97AE-E7E489A9B218}"/>
    <dgm:cxn modelId="{AF83DC5C-9FF7-4A2D-9C10-B5971D272959}" type="presParOf" srcId="{1C67DA8B-4A89-4CF3-A4C0-E073528284B1}" destId="{22341743-92D4-4EE0-88BF-5E40EFC5D012}" srcOrd="0" destOrd="0" presId="urn:microsoft.com/office/officeart/2005/8/layout/hierarchy2"/>
    <dgm:cxn modelId="{7A0D5BDB-C7FC-4A17-B87E-898AA34E69E2}" type="presParOf" srcId="{22341743-92D4-4EE0-88BF-5E40EFC5D012}" destId="{014D8A7F-E464-4C38-899E-CF5A737E7C49}" srcOrd="0" destOrd="0" presId="urn:microsoft.com/office/officeart/2005/8/layout/hierarchy2"/>
    <dgm:cxn modelId="{BA9875F1-B30B-48D8-9620-F430842515FD}" type="presParOf" srcId="{22341743-92D4-4EE0-88BF-5E40EFC5D012}" destId="{DB5989E3-CF59-4DA6-8887-C1187F4751E1}" srcOrd="1" destOrd="0" presId="urn:microsoft.com/office/officeart/2005/8/layout/hierarchy2"/>
    <dgm:cxn modelId="{DB209AA5-5959-48DE-B9EA-14F5A1827D4A}" type="presParOf" srcId="{DB5989E3-CF59-4DA6-8887-C1187F4751E1}" destId="{F54E09F5-4618-48C0-9114-72544F67B147}" srcOrd="0" destOrd="0" presId="urn:microsoft.com/office/officeart/2005/8/layout/hierarchy2"/>
    <dgm:cxn modelId="{FDE6F35B-64EA-4BD3-B378-18BD4ED7D3DC}" type="presParOf" srcId="{F54E09F5-4618-48C0-9114-72544F67B147}" destId="{94E053B9-B660-4DA7-A9EE-E260B3EF865B}" srcOrd="0" destOrd="0" presId="urn:microsoft.com/office/officeart/2005/8/layout/hierarchy2"/>
    <dgm:cxn modelId="{B282E080-A0DD-43B5-8064-67FD088BFD16}" type="presParOf" srcId="{DB5989E3-CF59-4DA6-8887-C1187F4751E1}" destId="{6AD56B97-490E-4AA1-BCD6-0C72F42C2E95}" srcOrd="1" destOrd="0" presId="urn:microsoft.com/office/officeart/2005/8/layout/hierarchy2"/>
    <dgm:cxn modelId="{E676A9E7-080C-4D25-BAA1-C6D3E8C5523B}" type="presParOf" srcId="{6AD56B97-490E-4AA1-BCD6-0C72F42C2E95}" destId="{536EEE41-623E-4C5C-96D2-4312B6C10CE3}" srcOrd="0" destOrd="0" presId="urn:microsoft.com/office/officeart/2005/8/layout/hierarchy2"/>
    <dgm:cxn modelId="{BAC19A77-FF12-45F1-8E56-DEA5CBF07EF7}" type="presParOf" srcId="{6AD56B97-490E-4AA1-BCD6-0C72F42C2E95}" destId="{ACD6251F-56F0-4A2E-9311-500C82B6918E}" srcOrd="1" destOrd="0" presId="urn:microsoft.com/office/officeart/2005/8/layout/hierarchy2"/>
    <dgm:cxn modelId="{A1915282-8185-426F-8F98-A95A3A47A33D}" type="presParOf" srcId="{DB5989E3-CF59-4DA6-8887-C1187F4751E1}" destId="{C1E54DBC-2187-4B05-8D24-B8BF765D6992}" srcOrd="2" destOrd="0" presId="urn:microsoft.com/office/officeart/2005/8/layout/hierarchy2"/>
    <dgm:cxn modelId="{AB1DDEC0-0AD6-4668-9BB8-20DDF6D25FF7}" type="presParOf" srcId="{C1E54DBC-2187-4B05-8D24-B8BF765D6992}" destId="{852A8B97-D6F6-497B-8291-96C07DCBC592}" srcOrd="0" destOrd="0" presId="urn:microsoft.com/office/officeart/2005/8/layout/hierarchy2"/>
    <dgm:cxn modelId="{66A6EAD3-0F9A-48B9-93BC-3B4679F41D43}" type="presParOf" srcId="{DB5989E3-CF59-4DA6-8887-C1187F4751E1}" destId="{03AC36EC-8F24-481F-80B9-CF01CB423BAA}" srcOrd="3" destOrd="0" presId="urn:microsoft.com/office/officeart/2005/8/layout/hierarchy2"/>
    <dgm:cxn modelId="{EC4C33FE-54FC-42CB-9724-F4A9D9693CD4}" type="presParOf" srcId="{03AC36EC-8F24-481F-80B9-CF01CB423BAA}" destId="{FC7CCD4B-6C4D-4F10-9C44-6FAE9D5DD775}" srcOrd="0" destOrd="0" presId="urn:microsoft.com/office/officeart/2005/8/layout/hierarchy2"/>
    <dgm:cxn modelId="{37EC7FE4-8A35-46C7-8E3B-3EAADEF31101}" type="presParOf" srcId="{03AC36EC-8F24-481F-80B9-CF01CB423BAA}" destId="{2CC89065-2C1D-4CDC-9EE8-25E50C9F638A}" srcOrd="1" destOrd="0" presId="urn:microsoft.com/office/officeart/2005/8/layout/hierarchy2"/>
    <dgm:cxn modelId="{C3B997BA-D6E6-4AC9-BCC6-BFBDFCA75263}" type="presParOf" srcId="{DB5989E3-CF59-4DA6-8887-C1187F4751E1}" destId="{1EAED7DA-90E4-472D-AFD2-10EA285E1B55}" srcOrd="4" destOrd="0" presId="urn:microsoft.com/office/officeart/2005/8/layout/hierarchy2"/>
    <dgm:cxn modelId="{DD8ED2E9-5234-473B-9604-8779C19E1EB6}" type="presParOf" srcId="{1EAED7DA-90E4-472D-AFD2-10EA285E1B55}" destId="{432B4EB9-5A3B-4678-961C-530D63492FAE}" srcOrd="0" destOrd="0" presId="urn:microsoft.com/office/officeart/2005/8/layout/hierarchy2"/>
    <dgm:cxn modelId="{A1233725-ACEF-4CDD-94E6-907099CF6BA9}" type="presParOf" srcId="{DB5989E3-CF59-4DA6-8887-C1187F4751E1}" destId="{3F450B07-0640-41FB-859D-3EECA658B9A6}" srcOrd="5" destOrd="0" presId="urn:microsoft.com/office/officeart/2005/8/layout/hierarchy2"/>
    <dgm:cxn modelId="{ED15C87E-502D-4188-8590-6D4CC7DEB52B}" type="presParOf" srcId="{3F450B07-0640-41FB-859D-3EECA658B9A6}" destId="{54291819-2A1E-4F88-BE5D-E992AF42443E}" srcOrd="0" destOrd="0" presId="urn:microsoft.com/office/officeart/2005/8/layout/hierarchy2"/>
    <dgm:cxn modelId="{32E64E51-24F3-481A-9FB1-124629D333B8}" type="presParOf" srcId="{3F450B07-0640-41FB-859D-3EECA658B9A6}" destId="{1F80392A-7BDB-4604-8083-7217F39763D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92BFD-3C53-44E0-BBF2-629B7F02BB2A}">
      <dsp:nvSpPr>
        <dsp:cNvPr id="0" name=""/>
        <dsp:cNvSpPr/>
      </dsp:nvSpPr>
      <dsp:spPr>
        <a:xfrm>
          <a:off x="0" y="126999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Screening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26999"/>
        <a:ext cx="1904999" cy="1143000"/>
      </dsp:txXfrm>
    </dsp:sp>
    <dsp:sp modelId="{470AA337-ED44-46C5-B677-F9A3D09D98B2}">
      <dsp:nvSpPr>
        <dsp:cNvPr id="0" name=""/>
        <dsp:cNvSpPr/>
      </dsp:nvSpPr>
      <dsp:spPr>
        <a:xfrm>
          <a:off x="2095500" y="126999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methods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126999"/>
        <a:ext cx="1904999" cy="1143000"/>
      </dsp:txXfrm>
    </dsp:sp>
    <dsp:sp modelId="{4DD75B8E-0CD1-4C72-9742-5C29222D0DBA}">
      <dsp:nvSpPr>
        <dsp:cNvPr id="0" name=""/>
        <dsp:cNvSpPr/>
      </dsp:nvSpPr>
      <dsp:spPr>
        <a:xfrm>
          <a:off x="4190999" y="126999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Comms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0999" y="126999"/>
        <a:ext cx="1904999" cy="1143000"/>
      </dsp:txXfrm>
    </dsp:sp>
    <dsp:sp modelId="{90FC9A3A-BB19-4F52-93C9-61F93E7E34C5}">
      <dsp:nvSpPr>
        <dsp:cNvPr id="0" name=""/>
        <dsp:cNvSpPr/>
      </dsp:nvSpPr>
      <dsp:spPr>
        <a:xfrm>
          <a:off x="0" y="1460499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Peer learning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460499"/>
        <a:ext cx="1904999" cy="1143000"/>
      </dsp:txXfrm>
    </dsp:sp>
    <dsp:sp modelId="{A26ED19B-0947-4407-B501-EA16FDF0A944}">
      <dsp:nvSpPr>
        <dsp:cNvPr id="0" name=""/>
        <dsp:cNvSpPr/>
      </dsp:nvSpPr>
      <dsp:spPr>
        <a:xfrm>
          <a:off x="2095500" y="1460499"/>
          <a:ext cx="1904999" cy="1143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 hygiene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1460499"/>
        <a:ext cx="1904999" cy="1143000"/>
      </dsp:txXfrm>
    </dsp:sp>
    <dsp:sp modelId="{88B44456-085D-485F-A5E5-794AD8BAD93B}">
      <dsp:nvSpPr>
        <dsp:cNvPr id="0" name=""/>
        <dsp:cNvSpPr/>
      </dsp:nvSpPr>
      <dsp:spPr>
        <a:xfrm>
          <a:off x="4190999" y="1460499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/ </a:t>
          </a: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0999" y="1460499"/>
        <a:ext cx="1904999" cy="1143000"/>
      </dsp:txXfrm>
    </dsp:sp>
    <dsp:sp modelId="{8600E400-1966-40C4-B480-D213D29E663E}">
      <dsp:nvSpPr>
        <dsp:cNvPr id="0" name=""/>
        <dsp:cNvSpPr/>
      </dsp:nvSpPr>
      <dsp:spPr>
        <a:xfrm>
          <a:off x="0" y="2794000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External reviews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794000"/>
        <a:ext cx="1904999" cy="1143000"/>
      </dsp:txXfrm>
    </dsp:sp>
    <dsp:sp modelId="{5FA2CBF1-DD74-45C1-8347-F1E88B2C4A23}">
      <dsp:nvSpPr>
        <dsp:cNvPr id="0" name=""/>
        <dsp:cNvSpPr/>
      </dsp:nvSpPr>
      <dsp:spPr>
        <a:xfrm>
          <a:off x="2095500" y="2794000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 stewardship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2794000"/>
        <a:ext cx="1904999" cy="1143000"/>
      </dsp:txXfrm>
    </dsp:sp>
    <dsp:sp modelId="{51307F47-E8E5-456D-8EB4-FCCED7E8E1FE}">
      <dsp:nvSpPr>
        <dsp:cNvPr id="0" name=""/>
        <dsp:cNvSpPr/>
      </dsp:nvSpPr>
      <dsp:spPr>
        <a:xfrm>
          <a:off x="4190999" y="2793999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Applied research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0999" y="2793999"/>
        <a:ext cx="1904999" cy="1143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4D553C-F97A-46AF-8B3A-512C34C4F6DA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13500000"/>
            <a:gd name="adj2" fmla="val 162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A96E6A4-5873-4BB5-ACD4-A6889F8FBD36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10800000"/>
            <a:gd name="adj2" fmla="val 135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2CA83B5-0A26-40F3-8CFB-C72ACA63B099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8100000"/>
            <a:gd name="adj2" fmla="val 108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DE9890-5171-459C-A32B-47E95B128578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5400000"/>
            <a:gd name="adj2" fmla="val 81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19B965-4A9E-47D5-9E16-C91137FFC758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2700000"/>
            <a:gd name="adj2" fmla="val 54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25C6F5-28C9-40E6-A9D5-D394AE40D54B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0"/>
            <a:gd name="adj2" fmla="val 27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287B2B5-5F27-431E-8F40-787575C0A6D8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18900000"/>
            <a:gd name="adj2" fmla="val 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FBB625-B760-447D-BD5A-A4A02A7D9282}">
      <dsp:nvSpPr>
        <dsp:cNvPr id="0" name=""/>
        <dsp:cNvSpPr/>
      </dsp:nvSpPr>
      <dsp:spPr>
        <a:xfrm>
          <a:off x="1462828" y="365422"/>
          <a:ext cx="3301602" cy="3301602"/>
        </a:xfrm>
        <a:prstGeom prst="blockArc">
          <a:avLst>
            <a:gd name="adj1" fmla="val 16200000"/>
            <a:gd name="adj2" fmla="val 18900000"/>
            <a:gd name="adj3" fmla="val 3426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71832E-EAC0-44C2-B4BE-D36C622B689E}">
      <dsp:nvSpPr>
        <dsp:cNvPr id="0" name=""/>
        <dsp:cNvSpPr/>
      </dsp:nvSpPr>
      <dsp:spPr>
        <a:xfrm>
          <a:off x="2482840" y="1385434"/>
          <a:ext cx="1261578" cy="12615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External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67594" y="1570188"/>
        <a:ext cx="892070" cy="892070"/>
      </dsp:txXfrm>
    </dsp:sp>
    <dsp:sp modelId="{4B328F8D-DB73-43C9-8F41-EAB4A77DB794}">
      <dsp:nvSpPr>
        <dsp:cNvPr id="0" name=""/>
        <dsp:cNvSpPr/>
      </dsp:nvSpPr>
      <dsp:spPr>
        <a:xfrm>
          <a:off x="2545882" y="-174049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Scientific community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12171" y="-7760"/>
        <a:ext cx="802915" cy="802915"/>
      </dsp:txXfrm>
    </dsp:sp>
    <dsp:sp modelId="{1B6D2882-BAE0-4739-BE64-A9D052A3CCAA}">
      <dsp:nvSpPr>
        <dsp:cNvPr id="0" name=""/>
        <dsp:cNvSpPr/>
      </dsp:nvSpPr>
      <dsp:spPr>
        <a:xfrm>
          <a:off x="3693182" y="301177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Patients / public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59471" y="467466"/>
        <a:ext cx="802915" cy="802915"/>
      </dsp:txXfrm>
    </dsp:sp>
    <dsp:sp modelId="{121E5999-C3DD-4F15-AB1C-84CDD931B92A}">
      <dsp:nvSpPr>
        <dsp:cNvPr id="0" name=""/>
        <dsp:cNvSpPr/>
      </dsp:nvSpPr>
      <dsp:spPr>
        <a:xfrm>
          <a:off x="4168409" y="1448477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Regional hospitals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34698" y="1614766"/>
        <a:ext cx="802915" cy="802915"/>
      </dsp:txXfrm>
    </dsp:sp>
    <dsp:sp modelId="{247E12D9-45C4-4874-8379-6130881EBBAF}">
      <dsp:nvSpPr>
        <dsp:cNvPr id="0" name=""/>
        <dsp:cNvSpPr/>
      </dsp:nvSpPr>
      <dsp:spPr>
        <a:xfrm>
          <a:off x="3693182" y="2595777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Local hospitals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59471" y="2762066"/>
        <a:ext cx="802915" cy="802915"/>
      </dsp:txXfrm>
    </dsp:sp>
    <dsp:sp modelId="{8751192C-9089-42F7-A43B-051D5E2799F3}">
      <dsp:nvSpPr>
        <dsp:cNvPr id="0" name=""/>
        <dsp:cNvSpPr/>
      </dsp:nvSpPr>
      <dsp:spPr>
        <a:xfrm>
          <a:off x="2545882" y="3071004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Department of Health</a:t>
          </a:r>
          <a:endParaRPr lang="en-GB" sz="1000" kern="1200" dirty="0"/>
        </a:p>
      </dsp:txBody>
      <dsp:txXfrm>
        <a:off x="2712171" y="3237293"/>
        <a:ext cx="802915" cy="802915"/>
      </dsp:txXfrm>
    </dsp:sp>
    <dsp:sp modelId="{0095A7E1-A404-49FC-B370-8BF1A85F0143}">
      <dsp:nvSpPr>
        <dsp:cNvPr id="0" name=""/>
        <dsp:cNvSpPr/>
      </dsp:nvSpPr>
      <dsp:spPr>
        <a:xfrm>
          <a:off x="1398583" y="2595777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PHE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64872" y="2762066"/>
        <a:ext cx="802915" cy="802915"/>
      </dsp:txXfrm>
    </dsp:sp>
    <dsp:sp modelId="{6663BEAE-32BF-45EB-867F-A3A095DF3BB9}">
      <dsp:nvSpPr>
        <dsp:cNvPr id="0" name=""/>
        <dsp:cNvSpPr/>
      </dsp:nvSpPr>
      <dsp:spPr>
        <a:xfrm>
          <a:off x="923356" y="1448477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CCG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89645" y="1614766"/>
        <a:ext cx="802915" cy="802915"/>
      </dsp:txXfrm>
    </dsp:sp>
    <dsp:sp modelId="{09B2FBEC-BF33-4D23-950F-8A9333FF54D3}">
      <dsp:nvSpPr>
        <dsp:cNvPr id="0" name=""/>
        <dsp:cNvSpPr/>
      </dsp:nvSpPr>
      <dsp:spPr>
        <a:xfrm>
          <a:off x="1398583" y="301177"/>
          <a:ext cx="1135493" cy="1135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NHSE/I</a:t>
          </a:r>
          <a:endParaRPr lang="en-GB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64872" y="467466"/>
        <a:ext cx="802915" cy="802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4D553C-F97A-46AF-8B3A-512C34C4F6DA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13500000"/>
            <a:gd name="adj2" fmla="val 162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A96E6A4-5873-4BB5-ACD4-A6889F8FBD36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10800000"/>
            <a:gd name="adj2" fmla="val 135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3203AA-F72C-4C6E-A082-1DE65ADDA145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8100000"/>
            <a:gd name="adj2" fmla="val 108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DE9890-5171-459C-A32B-47E95B128578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5400000"/>
            <a:gd name="adj2" fmla="val 81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19B965-4A9E-47D5-9E16-C91137FFC758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2700000"/>
            <a:gd name="adj2" fmla="val 54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25C6F5-28C9-40E6-A9D5-D394AE40D54B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0"/>
            <a:gd name="adj2" fmla="val 27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287B2B5-5F27-431E-8F40-787575C0A6D8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18900000"/>
            <a:gd name="adj2" fmla="val 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FBB625-B760-447D-BD5A-A4A02A7D9282}">
      <dsp:nvSpPr>
        <dsp:cNvPr id="0" name=""/>
        <dsp:cNvSpPr/>
      </dsp:nvSpPr>
      <dsp:spPr>
        <a:xfrm>
          <a:off x="1585035" y="359185"/>
          <a:ext cx="3242069" cy="3242069"/>
        </a:xfrm>
        <a:prstGeom prst="blockArc">
          <a:avLst>
            <a:gd name="adj1" fmla="val 16200000"/>
            <a:gd name="adj2" fmla="val 18900000"/>
            <a:gd name="adj3" fmla="val 34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71832E-EAC0-44C2-B4BE-D36C622B689E}">
      <dsp:nvSpPr>
        <dsp:cNvPr id="0" name=""/>
        <dsp:cNvSpPr/>
      </dsp:nvSpPr>
      <dsp:spPr>
        <a:xfrm>
          <a:off x="2569119" y="1343268"/>
          <a:ext cx="1273902" cy="127390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Internal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5678" y="1529827"/>
        <a:ext cx="900784" cy="900784"/>
      </dsp:txXfrm>
    </dsp:sp>
    <dsp:sp modelId="{4B328F8D-DB73-43C9-8F41-EAB4A77DB794}">
      <dsp:nvSpPr>
        <dsp:cNvPr id="0" name=""/>
        <dsp:cNvSpPr/>
      </dsp:nvSpPr>
      <dsp:spPr>
        <a:xfrm>
          <a:off x="2648400" y="-154762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CEO / CFO / board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11738" y="3904"/>
        <a:ext cx="788663" cy="766107"/>
      </dsp:txXfrm>
    </dsp:sp>
    <dsp:sp modelId="{1B6D2882-BAE0-4739-BE64-A9D052A3CCAA}">
      <dsp:nvSpPr>
        <dsp:cNvPr id="0" name=""/>
        <dsp:cNvSpPr/>
      </dsp:nvSpPr>
      <dsp:spPr>
        <a:xfrm>
          <a:off x="3775007" y="311893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Ward staff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8345" y="470559"/>
        <a:ext cx="788663" cy="766107"/>
      </dsp:txXfrm>
    </dsp:sp>
    <dsp:sp modelId="{121E5999-C3DD-4F15-AB1C-84CDD931B92A}">
      <dsp:nvSpPr>
        <dsp:cNvPr id="0" name=""/>
        <dsp:cNvSpPr/>
      </dsp:nvSpPr>
      <dsp:spPr>
        <a:xfrm>
          <a:off x="4241663" y="1438500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Estates / Facilities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05001" y="1597166"/>
        <a:ext cx="788663" cy="766107"/>
      </dsp:txXfrm>
    </dsp:sp>
    <dsp:sp modelId="{247E12D9-45C4-4874-8379-6130881EBBAF}">
      <dsp:nvSpPr>
        <dsp:cNvPr id="0" name=""/>
        <dsp:cNvSpPr/>
      </dsp:nvSpPr>
      <dsp:spPr>
        <a:xfrm>
          <a:off x="3775007" y="2565106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Clin</a:t>
          </a: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micro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8345" y="2723772"/>
        <a:ext cx="788663" cy="766107"/>
      </dsp:txXfrm>
    </dsp:sp>
    <dsp:sp modelId="{8751192C-9089-42F7-A43B-051D5E2799F3}">
      <dsp:nvSpPr>
        <dsp:cNvPr id="0" name=""/>
        <dsp:cNvSpPr/>
      </dsp:nvSpPr>
      <dsp:spPr>
        <a:xfrm>
          <a:off x="2648400" y="3031762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Micro lab</a:t>
          </a:r>
          <a:endParaRPr lang="en-GB" sz="1200" kern="1200" dirty="0"/>
        </a:p>
      </dsp:txBody>
      <dsp:txXfrm>
        <a:off x="2811738" y="3190428"/>
        <a:ext cx="788663" cy="766107"/>
      </dsp:txXfrm>
    </dsp:sp>
    <dsp:sp modelId="{A1D50AFF-E60D-4587-A738-3AF43F80F62C}">
      <dsp:nvSpPr>
        <dsp:cNvPr id="0" name=""/>
        <dsp:cNvSpPr/>
      </dsp:nvSpPr>
      <dsp:spPr>
        <a:xfrm>
          <a:off x="1521794" y="2565106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/>
            <a:t>Comms</a:t>
          </a:r>
          <a:r>
            <a:rPr lang="en-GB" sz="1200" kern="1200" dirty="0" smtClean="0"/>
            <a:t> team</a:t>
          </a:r>
          <a:endParaRPr lang="en-GB" sz="1200" kern="1200" dirty="0"/>
        </a:p>
      </dsp:txBody>
      <dsp:txXfrm>
        <a:off x="1685132" y="2723772"/>
        <a:ext cx="788663" cy="766107"/>
      </dsp:txXfrm>
    </dsp:sp>
    <dsp:sp modelId="{6663BEAE-32BF-45EB-867F-A3A095DF3BB9}">
      <dsp:nvSpPr>
        <dsp:cNvPr id="0" name=""/>
        <dsp:cNvSpPr/>
      </dsp:nvSpPr>
      <dsp:spPr>
        <a:xfrm>
          <a:off x="1055138" y="1438500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Occ. health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8476" y="1597166"/>
        <a:ext cx="788663" cy="766107"/>
      </dsp:txXfrm>
    </dsp:sp>
    <dsp:sp modelId="{09B2FBEC-BF33-4D23-950F-8A9333FF54D3}">
      <dsp:nvSpPr>
        <dsp:cNvPr id="0" name=""/>
        <dsp:cNvSpPr/>
      </dsp:nvSpPr>
      <dsp:spPr>
        <a:xfrm>
          <a:off x="1521794" y="311893"/>
          <a:ext cx="1115339" cy="108343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Clinical governance</a:t>
          </a:r>
          <a:endParaRPr lang="en-GB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85132" y="470559"/>
        <a:ext cx="788663" cy="7661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D8A7F-E464-4C38-899E-CF5A737E7C49}">
      <dsp:nvSpPr>
        <dsp:cNvPr id="0" name=""/>
        <dsp:cNvSpPr/>
      </dsp:nvSpPr>
      <dsp:spPr>
        <a:xfrm>
          <a:off x="1485160" y="1062632"/>
          <a:ext cx="1845468" cy="9227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8 bay and 4 ward closures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12186" y="1089658"/>
        <a:ext cx="1791416" cy="868682"/>
      </dsp:txXfrm>
    </dsp:sp>
    <dsp:sp modelId="{F54E09F5-4618-48C0-9114-72544F67B147}">
      <dsp:nvSpPr>
        <dsp:cNvPr id="0" name=""/>
        <dsp:cNvSpPr/>
      </dsp:nvSpPr>
      <dsp:spPr>
        <a:xfrm rot="18289469">
          <a:off x="3053397" y="966181"/>
          <a:ext cx="129265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2651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67406" y="961111"/>
        <a:ext cx="64632" cy="64632"/>
      </dsp:txXfrm>
    </dsp:sp>
    <dsp:sp modelId="{536EEE41-623E-4C5C-96D2-4312B6C10CE3}">
      <dsp:nvSpPr>
        <dsp:cNvPr id="0" name=""/>
        <dsp:cNvSpPr/>
      </dsp:nvSpPr>
      <dsp:spPr>
        <a:xfrm>
          <a:off x="4068816" y="1488"/>
          <a:ext cx="2870958" cy="922734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sz="1600" b="0" i="0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65,250 in </a:t>
          </a:r>
          <a:r>
            <a:rPr lang="en-GB" sz="1600" b="0" i="0" u="none" kern="1200" smtClean="0"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n-GB" sz="1600" kern="1200" smtClean="0">
              <a:latin typeface="Arial" panose="020B0604020202020204" pitchFamily="34" charset="0"/>
              <a:cs typeface="Arial" panose="020B0604020202020204" pitchFamily="34" charset="0"/>
            </a:rPr>
            <a:t>ed closures</a:t>
          </a:r>
          <a:r>
            <a:rPr lang="en-GB" sz="1600" kern="1200" baseline="30000" smtClean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GB" sz="1600" kern="120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95842" y="28514"/>
        <a:ext cx="2816906" cy="868682"/>
      </dsp:txXfrm>
    </dsp:sp>
    <dsp:sp modelId="{C1E54DBC-2187-4B05-8D24-B8BF765D6992}">
      <dsp:nvSpPr>
        <dsp:cNvPr id="0" name=""/>
        <dsp:cNvSpPr/>
      </dsp:nvSpPr>
      <dsp:spPr>
        <a:xfrm>
          <a:off x="3330629" y="1496753"/>
          <a:ext cx="73818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738187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81268" y="1505545"/>
        <a:ext cx="36909" cy="36909"/>
      </dsp:txXfrm>
    </dsp:sp>
    <dsp:sp modelId="{FC7CCD4B-6C4D-4F10-9C44-6FAE9D5DD775}">
      <dsp:nvSpPr>
        <dsp:cNvPr id="0" name=""/>
        <dsp:cNvSpPr/>
      </dsp:nvSpPr>
      <dsp:spPr>
        <a:xfrm>
          <a:off x="4068816" y="1062632"/>
          <a:ext cx="2870958" cy="92273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£5,355 in curtain changes, mattress disposal, and infectious waste</a:t>
          </a:r>
          <a:r>
            <a:rPr lang="en-GB" sz="1600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en-GB" sz="1600" kern="1200" baseline="300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95842" y="1089658"/>
        <a:ext cx="2816906" cy="868682"/>
      </dsp:txXfrm>
    </dsp:sp>
    <dsp:sp modelId="{1EAED7DA-90E4-472D-AFD2-10EA285E1B55}">
      <dsp:nvSpPr>
        <dsp:cNvPr id="0" name=""/>
        <dsp:cNvSpPr/>
      </dsp:nvSpPr>
      <dsp:spPr>
        <a:xfrm rot="3310531">
          <a:off x="3053397" y="2027326"/>
          <a:ext cx="129265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2651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67406" y="2022255"/>
        <a:ext cx="64632" cy="64632"/>
      </dsp:txXfrm>
    </dsp:sp>
    <dsp:sp modelId="{54291819-2A1E-4F88-BE5D-E992AF42443E}">
      <dsp:nvSpPr>
        <dsp:cNvPr id="0" name=""/>
        <dsp:cNvSpPr/>
      </dsp:nvSpPr>
      <dsp:spPr>
        <a:xfrm>
          <a:off x="4068816" y="2123777"/>
          <a:ext cx="2870958" cy="922734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£</a:t>
          </a:r>
          <a:r>
            <a:rPr lang="en-GB" sz="1600" b="0" i="0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295,704 in lost revenue from elective vascular surgery</a:t>
          </a:r>
          <a:r>
            <a:rPr lang="en-GB" sz="1600" b="0" i="0" u="none" kern="1200" baseline="300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en-GB" sz="1600" kern="1200" baseline="300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95842" y="2150803"/>
        <a:ext cx="2816906" cy="868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0.71545</cdr:x>
      <cdr:y>0.31429</cdr:y>
    </cdr:from>
    <cdr:to>
      <cdr:x>0.71545</cdr:x>
      <cdr:y>0.45333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6336703" y="1584175"/>
          <a:ext cx="0" cy="70083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non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0.60163</cdr:x>
      <cdr:y>0.21429</cdr:y>
    </cdr:from>
    <cdr:to>
      <cdr:x>0.8331</cdr:x>
      <cdr:y>0.35715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28591" y="1080119"/>
          <a:ext cx="2050128" cy="72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200" dirty="0">
              <a:latin typeface="Arial" panose="020B0604020202020204" pitchFamily="34" charset="0"/>
              <a:cs typeface="Arial" panose="020B0604020202020204" pitchFamily="34" charset="0"/>
            </a:rPr>
            <a:t>Last likely in-hospital</a:t>
          </a:r>
          <a:r>
            <a:rPr lang="en-GB" sz="1200" baseline="0" dirty="0">
              <a:latin typeface="Arial" panose="020B0604020202020204" pitchFamily="34" charset="0"/>
              <a:cs typeface="Arial" panose="020B0604020202020204" pitchFamily="34" charset="0"/>
            </a:rPr>
            <a:t> acquisition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5/23/2018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655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5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66% of isolates </a:t>
            </a:r>
            <a:r>
              <a:rPr lang="en-GB" dirty="0" err="1" smtClean="0"/>
              <a:t>colistin</a:t>
            </a:r>
            <a:r>
              <a:rPr lang="en-GB" dirty="0" smtClean="0"/>
              <a:t> resistant</a:t>
            </a:r>
            <a:r>
              <a:rPr lang="en-GB" baseline="0" dirty="0" smtClean="0"/>
              <a:t> (according to ref lab); 24% of isolates </a:t>
            </a:r>
            <a:r>
              <a:rPr lang="en-GB" baseline="0" dirty="0" err="1" smtClean="0"/>
              <a:t>colistin</a:t>
            </a:r>
            <a:r>
              <a:rPr lang="en-GB" baseline="0" dirty="0" smtClean="0"/>
              <a:t> resistant when tested locally.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25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5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4343400"/>
            <a:ext cx="0" cy="8001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3839766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1" y="5369719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29766"/>
            <a:ext cx="0" cy="13716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833041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393428" y="648097"/>
            <a:ext cx="602456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39303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396478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91321" y="4653082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557337" y="2682449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341835"/>
            <a:ext cx="20637" cy="2971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3214687"/>
            <a:ext cx="1828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4107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6371" y="46959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4607719"/>
            <a:ext cx="0" cy="53578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65325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30319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32497" y="4624507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0526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57254" y="5326856"/>
            <a:ext cx="9476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 NOTES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1" y="4524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FONT SIZES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09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0054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36172" y="581145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25mm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4" y="270272"/>
            <a:ext cx="8423275" cy="69413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017974"/>
            <a:ext cx="4000528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1607338"/>
            <a:ext cx="4000528" cy="2987285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3" y="1017974"/>
            <a:ext cx="4286281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1607338"/>
            <a:ext cx="4286280" cy="2987285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>
          <a:xfrm>
            <a:off x="1000126" y="4707731"/>
            <a:ext cx="1071563" cy="16787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75F424-BEDA-4AB2-940F-B0FEA3156579}" type="datetimeFigureOut">
              <a:rPr lang="en-US" smtClean="0"/>
              <a:pPr>
                <a:defRPr/>
              </a:pPr>
              <a:t>5/23/2018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71688" y="4707731"/>
            <a:ext cx="2786062" cy="16787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7188" y="4708922"/>
            <a:ext cx="571500" cy="1666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26DC9CA-5CB4-45E6-9506-18025BA6044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09952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514350" indent="-514350">
              <a:buClr>
                <a:schemeClr val="accent1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F5192009-84AB-4A99-8A8E-906BC75F2480}" type="datetimeFigureOut">
              <a:rPr lang="en-GB" smtClean="0"/>
              <a:pPr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72489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25" r:id="rId6"/>
    <p:sldLayoutId id="2147483849" r:id="rId7"/>
    <p:sldLayoutId id="2147483852" r:id="rId8"/>
    <p:sldLayoutId id="2147483853" r:id="rId9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mprovement.nhs.uk/resources/preventing-gram-negative-bloodstream-infections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chart" Target="../charts/chart5.xml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kingsfund.org.uk/projects/nhs-in-a-nutshell/trusts-deficit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41601"/>
            <a:ext cx="842493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The cost of an outbreak</a:t>
            </a:r>
          </a:p>
          <a:p>
            <a:endParaRPr lang="en-GB" sz="3600" b="1" dirty="0" smtClean="0"/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63" y="4300940"/>
            <a:ext cx="2260667" cy="5951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41822"/>
            <a:ext cx="327670" cy="26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233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HCAI / AMR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2" t="10457" r="34056" b="21844"/>
          <a:stretch/>
        </p:blipFill>
        <p:spPr bwMode="auto">
          <a:xfrm>
            <a:off x="4577122" y="256152"/>
            <a:ext cx="3913707" cy="452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Review on AMR, 2014.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1943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noProof="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cost and economic burden of AMR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Naylor et al. ARIC 2018.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24155" r="2751" b="15035"/>
          <a:stretch/>
        </p:blipFill>
        <p:spPr bwMode="auto">
          <a:xfrm>
            <a:off x="180183" y="987574"/>
            <a:ext cx="8783636" cy="317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0025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" t="25593" r="53019" b="19505"/>
          <a:stretch/>
        </p:blipFill>
        <p:spPr bwMode="auto">
          <a:xfrm>
            <a:off x="1547664" y="267494"/>
            <a:ext cx="6624736" cy="44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NHSI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BSI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cost calculator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374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2" t="22743" r="18790" b="24479"/>
          <a:stretch/>
        </p:blipFill>
        <p:spPr bwMode="auto">
          <a:xfrm>
            <a:off x="971600" y="699542"/>
            <a:ext cx="655272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most expensive HCAI is…HAP!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Cassini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220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 epidemic of missed outbreaks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587974"/>
            <a:ext cx="7740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Tosas 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Vlek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2013.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644" y="690250"/>
            <a:ext cx="3545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Undetected outbreaks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reflectionsipc.files.wordpress.com/2017/11/mrsa-patient-sharing-figure-1-e1511258269154.jpg?w=700&amp;h=6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97" y="1131590"/>
            <a:ext cx="3523263" cy="340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68" t="25649" r="30861" b="27184"/>
          <a:stretch/>
        </p:blipFill>
        <p:spPr bwMode="auto">
          <a:xfrm>
            <a:off x="4487953" y="1137636"/>
            <a:ext cx="3756455" cy="34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27092" y="699542"/>
            <a:ext cx="3545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Resistance outbreaks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237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0072" y="4623978"/>
            <a:ext cx="3923928" cy="486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58316"/>
            <a:ext cx="9155360" cy="857250"/>
          </a:xfrm>
        </p:spPr>
        <p:txBody>
          <a:bodyPr>
            <a:normAutofit/>
          </a:bodyPr>
          <a:lstStyle/>
          <a:p>
            <a:pPr algn="ctr"/>
            <a:r>
              <a:rPr lang="en-GB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K. pneumoniae</a:t>
            </a:r>
            <a:r>
              <a:rPr lang="en-GB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NDM outbreak</a:t>
            </a:r>
            <a:r>
              <a:rPr lang="en-GB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total number of cases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813954"/>
              </p:ext>
            </p:extLst>
          </p:nvPr>
        </p:nvGraphicFramePr>
        <p:xfrm>
          <a:off x="575048" y="769736"/>
          <a:ext cx="8568952" cy="399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73528"/>
            <a:ext cx="8784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 cases first identified by clinical culture, 32 by screening culture; of these 32, 14 had a subsequent positive clinical  culture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34" y="4803998"/>
            <a:ext cx="28771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Rep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2017;7:12711.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308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99529309"/>
              </p:ext>
            </p:extLst>
          </p:nvPr>
        </p:nvGraphicFramePr>
        <p:xfrm>
          <a:off x="1524000" y="8435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141480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Outbreak response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020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05377133"/>
              </p:ext>
            </p:extLst>
          </p:nvPr>
        </p:nvGraphicFramePr>
        <p:xfrm>
          <a:off x="3635896" y="843558"/>
          <a:ext cx="6227259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57557824"/>
              </p:ext>
            </p:extLst>
          </p:nvPr>
        </p:nvGraphicFramePr>
        <p:xfrm>
          <a:off x="-900608" y="915566"/>
          <a:ext cx="6412141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141480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Communications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6226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810" y="12579"/>
            <a:ext cx="3816424" cy="50947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6042" y="58316"/>
            <a:ext cx="4269934" cy="857250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Emergence of </a:t>
            </a:r>
            <a:r>
              <a:rPr lang="en-GB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colistin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resistance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34" y="4803998"/>
            <a:ext cx="28771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Rep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2017;7:12711.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851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methods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8" t="34400" r="25465" b="25421"/>
          <a:stretch/>
        </p:blipFill>
        <p:spPr bwMode="auto">
          <a:xfrm>
            <a:off x="1619672" y="772585"/>
            <a:ext cx="6336704" cy="413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384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20072" y="4623978"/>
            <a:ext cx="3923928" cy="486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228184" y="4000731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£130k</a:t>
            </a:r>
            <a:endParaRPr lang="en-GB" sz="4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4238967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Estates renovations</a:t>
            </a:r>
            <a:endParaRPr lang="en-GB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1" y="1059582"/>
            <a:ext cx="296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 expenditure</a:t>
            </a:r>
            <a:endParaRPr lang="en-GB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4" t="38039" r="16857" b="35566"/>
          <a:stretch/>
        </p:blipFill>
        <p:spPr bwMode="auto">
          <a:xfrm>
            <a:off x="554231" y="1530256"/>
            <a:ext cx="6198481" cy="126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72201" y="1923678"/>
            <a:ext cx="296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cost</a:t>
            </a:r>
            <a:endParaRPr lang="en-GB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5" t="20740" r="20847" b="61931"/>
          <a:stretch/>
        </p:blipFill>
        <p:spPr bwMode="auto">
          <a:xfrm>
            <a:off x="286601" y="700579"/>
            <a:ext cx="6085597" cy="82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5911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 / bay / ward closures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4878504"/>
              </p:ext>
            </p:extLst>
          </p:nvPr>
        </p:nvGraphicFramePr>
        <p:xfrm>
          <a:off x="323528" y="987574"/>
          <a:ext cx="8424936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512" y="4175669"/>
            <a:ext cx="878497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lvl="0" indent="-228600">
              <a:buFontTx/>
              <a:buAutoNum type="arabicPeriod"/>
            </a:pPr>
            <a:r>
              <a:rPr lang="en-GB" sz="1400" dirty="0" smtClean="0"/>
              <a:t>309 </a:t>
            </a:r>
            <a:r>
              <a:rPr lang="en-GB" sz="1400" dirty="0"/>
              <a:t>regular level care </a:t>
            </a:r>
            <a:r>
              <a:rPr lang="en-GB" sz="1400" dirty="0" smtClean="0"/>
              <a:t>bed days, </a:t>
            </a:r>
            <a:r>
              <a:rPr lang="en-GB" sz="1400" dirty="0"/>
              <a:t>and 57 </a:t>
            </a:r>
            <a:r>
              <a:rPr lang="en-GB" sz="1400" dirty="0" smtClean="0"/>
              <a:t>HDU </a:t>
            </a:r>
            <a:r>
              <a:rPr lang="en-GB" sz="1400" dirty="0"/>
              <a:t>bed days were lost due to closures during the </a:t>
            </a:r>
            <a:r>
              <a:rPr lang="en-GB" sz="1400" dirty="0" smtClean="0"/>
              <a:t>outbreak.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129 curtain changes /  laundered. Five regular mattress</a:t>
            </a:r>
            <a:r>
              <a:rPr kumimoji="0" lang="en-GB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four dynamic mattresses were discarded.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GB" altLang="en-US" sz="1400" baseline="0" dirty="0" smtClean="0">
                <a:latin typeface="Arial" pitchFamily="34" charset="0"/>
                <a:cs typeface="Arial" pitchFamily="34" charset="0"/>
              </a:rPr>
              <a:t>72 cases were cancelled (22) or not booked</a:t>
            </a: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 due to reduced capacity (50).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955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time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394347"/>
              </p:ext>
            </p:extLst>
          </p:nvPr>
        </p:nvGraphicFramePr>
        <p:xfrm>
          <a:off x="323529" y="806641"/>
          <a:ext cx="8615187" cy="189280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525887"/>
                <a:gridCol w="4097003"/>
                <a:gridCol w="1048655"/>
                <a:gridCol w="943642"/>
              </a:tblGrid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hours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team time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nurse site team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200" baseline="30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1440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98,927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and epidemiology team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17,084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team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36,427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time outside of IPC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MDT meetings re treatment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6,550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Mortality review panel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3,911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Facilities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1,827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Communications </a:t>
                      </a: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representative (</a:t>
                      </a: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hours)</a:t>
                      </a:r>
                      <a:r>
                        <a:rPr lang="en-GB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2,668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1993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141,859</a:t>
                      </a:r>
                      <a:endParaRPr lang="en-GB" sz="12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8031" marR="58031" marT="0" marB="0" anchor="ctr"/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1520" y="2968372"/>
            <a:ext cx="871296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 days per week (16 hours) at Hospital B for 36 weeks (576 </a:t>
            </a:r>
            <a:r>
              <a:rPr kumimoji="0" lang="en-GB" altLang="en-US" sz="11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hrs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 plus 3 days per week (24 </a:t>
            </a:r>
            <a:r>
              <a:rPr kumimoji="0" lang="en-GB" altLang="en-US" sz="11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hrs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 at Hospital A for 36 weeks (864 hours) = 1440 (each including a band 8a site lead, and a band 7 senior nurse).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 day (8 hours) per week for 36 weeks (288 hours) (including an 8a hospital epidemiologist, and a band 5 analyst).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 hour per week for internal outbreak meetings (36 weeks = 36 hours), 2 hours per external teleconferences (26 teleconferences = 52 hours)</a:t>
            </a:r>
            <a:r>
              <a:rPr kumimoji="0" lang="en-GB" altLang="en-US" sz="1100" b="0" i="0" u="none" strike="noStrike" cap="none" normalizeH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(including three senior medical consultants (director of infection prevention and control, infection control doctor, and senior microbiologist), a consultant pharmacist, lead IPCN, non-clinical service manager, and an administrator.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MDT = multidisciplinary team: 18 hours required, one for each patient that was treated using antibiotics (including a consultant pharmacist, two infection consultants, a senior IPCN, patient’s consultant, and ward manager).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Cost of 13 reviews. Each review required 2 hours of senior medical consultant time, 1 hour of infection doctor time, 2 hours of co-ordinator time; a total of 65 hours.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9 hours of 8b management time</a:t>
            </a:r>
            <a:r>
              <a:rPr kumimoji="0" lang="en-GB" altLang="en-US" sz="1100" b="0" i="0" u="none" strike="noStrike" cap="none" normalizeH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for 2 sites (18 hours) plus 1 hour for each HPV (24 hours). </a:t>
            </a:r>
            <a:endParaRPr lang="en-GB" altLang="en-US" sz="105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26 teleconferences = 52 hours of 8c Trust communications representative time.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71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Adjusting for time to event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73180"/>
              </p:ext>
            </p:extLst>
          </p:nvPr>
        </p:nvGraphicFramePr>
        <p:xfrm>
          <a:off x="755576" y="1059582"/>
          <a:ext cx="7229029" cy="3132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3" imgW="4962593" imgH="2866965" progId="Excel.Sheet.12">
                  <p:embed/>
                </p:oleObj>
              </mc:Choice>
              <mc:Fallback>
                <p:oleObj name="Worksheet" r:id="rId3" imgW="4962593" imgH="28669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1059582"/>
                        <a:ext cx="7229029" cy="3132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4788024" y="789552"/>
            <a:ext cx="0" cy="367240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5496" y="4803998"/>
            <a:ext cx="7522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Nelson </a:t>
            </a:r>
            <a:r>
              <a:rPr lang="en-GB" sz="1600" i="1" dirty="0" smtClean="0"/>
              <a:t>et al. Infect </a:t>
            </a:r>
            <a:r>
              <a:rPr lang="en-GB" sz="1600" i="1" dirty="0"/>
              <a:t>Control </a:t>
            </a:r>
            <a:r>
              <a:rPr lang="en-GB" sz="1600" i="1" dirty="0" err="1"/>
              <a:t>Hosp</a:t>
            </a:r>
            <a:r>
              <a:rPr lang="en-GB" sz="1600" i="1" dirty="0"/>
              <a:t> </a:t>
            </a:r>
            <a:r>
              <a:rPr lang="en-GB" sz="1600" i="1" dirty="0" err="1"/>
              <a:t>Epidemiol</a:t>
            </a:r>
            <a:r>
              <a:rPr lang="en-GB" sz="1600" i="1" dirty="0"/>
              <a:t> </a:t>
            </a:r>
            <a:r>
              <a:rPr lang="en-GB" sz="1600" dirty="0"/>
              <a:t>2015;36:1089-94.</a:t>
            </a:r>
          </a:p>
        </p:txBody>
      </p:sp>
    </p:spTree>
    <p:extLst>
      <p:ext uri="{BB962C8B-B14F-4D97-AF65-F5344CB8AC3E}">
        <p14:creationId xmlns:p14="http://schemas.microsoft.com/office/powerpoint/2010/main" val="3586139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324"/>
            <a:ext cx="8229600" cy="85725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time to event adjustment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950298"/>
              </p:ext>
            </p:extLst>
          </p:nvPr>
        </p:nvGraphicFramePr>
        <p:xfrm>
          <a:off x="395536" y="989897"/>
          <a:ext cx="8496944" cy="3780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11560" y="620565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Error bars represent range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5211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324"/>
            <a:ext cx="8229600" cy="85725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811084"/>
              </p:ext>
            </p:extLst>
          </p:nvPr>
        </p:nvGraphicFramePr>
        <p:xfrm>
          <a:off x="1043608" y="681540"/>
          <a:ext cx="6341054" cy="269900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5469159"/>
                <a:gridCol w="871895"/>
              </a:tblGrid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screens</a:t>
                      </a:r>
                      <a:endParaRPr lang="en-GB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840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Outpatient screens</a:t>
                      </a:r>
                      <a:endParaRPr lang="en-GB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Renal outpatient screening</a:t>
                      </a:r>
                      <a:endParaRPr lang="en-GB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1,293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Admission screens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Admission screens - vascular </a:t>
                      </a:r>
                      <a:r>
                        <a:rPr lang="en-GB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wards</a:t>
                      </a:r>
                      <a:r>
                        <a:rPr lang="en-GB" sz="1100" b="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100" b="0" baseline="30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518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Admission screens - renal </a:t>
                      </a:r>
                      <a:r>
                        <a:rPr lang="en-GB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wards</a:t>
                      </a:r>
                      <a:r>
                        <a:rPr lang="en-GB" sz="1100" b="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1,178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admission screens</a:t>
                      </a:r>
                      <a:endParaRPr lang="en-GB" sz="11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1,696</a:t>
                      </a:r>
                      <a:endParaRPr lang="en-GB" sz="110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Weekly screens - vascular and renal wards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inpatient beds - vascular wards</a:t>
                      </a:r>
                      <a:endParaRPr lang="en-GB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inpatient beds - renal wards</a:t>
                      </a:r>
                      <a:endParaRPr lang="en-GB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weekly screens (36 weeks)</a:t>
                      </a:r>
                      <a:endParaRPr lang="en-GB" sz="11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4,536</a:t>
                      </a:r>
                      <a:endParaRPr lang="en-GB" sz="110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Outlier weekly </a:t>
                      </a: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screens</a:t>
                      </a:r>
                      <a:r>
                        <a:rPr lang="en-GB" sz="11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Weekly screening outliers in non-renal/vascular wards</a:t>
                      </a:r>
                      <a:endParaRPr lang="en-GB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2,402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9,927</a:t>
                      </a:r>
                      <a:endParaRPr lang="en-GB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71600" y="3314477"/>
            <a:ext cx="810039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518 (76.8%) of 674 admissions to vascular wards were screened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GB" altLang="en-US" sz="1100" dirty="0" bmk="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n-GB" altLang="en-US" sz="11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178 (90.9%) of 1296 admissions to renal wards were screened.</a:t>
            </a:r>
            <a:endParaRPr lang="en-GB" altLang="en-US" sz="1000" dirty="0" bmk=""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Outlier’ = patient with a CPE outbreak strain who was an inpatient on a non-renal/vascular ward. In this scenario, weekly screening of all patients on the ward occurred during their stay and for four weeks after their discharge from the ward.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01191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total cost associated with collecting and processing these screens was £130,999 (£79,416 on lab costs, and £51,583 on staff time collecting the swabs)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52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precautions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05167"/>
              </p:ext>
            </p:extLst>
          </p:nvPr>
        </p:nvGraphicFramePr>
        <p:xfrm>
          <a:off x="143508" y="693273"/>
          <a:ext cx="8856984" cy="3780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5220072" y="4623978"/>
            <a:ext cx="3923928" cy="486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11560" y="378468"/>
            <a:ext cx="752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The number of inpatients with known CPE carriage, daily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01191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1831 contact precautions days generated, at a cost of £61,575 (£37,389 in gloves and aprons, £23,588 in stock disposal, and £598 in infectious waste disposal)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1563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Antibiotic costs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099110"/>
              </p:ext>
            </p:extLst>
          </p:nvPr>
        </p:nvGraphicFramePr>
        <p:xfrm>
          <a:off x="755576" y="843558"/>
          <a:ext cx="770485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4869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681540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evaluation of a 40 case outbreak of CPE. Error bars represent 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7" y="2787774"/>
            <a:ext cx="32405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3158254"/>
            <a:ext cx="300599" cy="2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59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5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3424404"/>
            <a:ext cx="216024" cy="3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00" y="3162959"/>
            <a:ext cx="300599" cy="2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1829949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440652"/>
            <a:ext cx="336692" cy="233831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437624"/>
            <a:ext cx="336692" cy="233831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437624"/>
            <a:ext cx="336692" cy="233831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437624"/>
            <a:ext cx="336692" cy="233831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437624"/>
            <a:ext cx="336692" cy="233831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437624"/>
            <a:ext cx="336692" cy="233831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437624"/>
            <a:ext cx="336692" cy="233831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4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2" y="110829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9" y="111094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7" y="110786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7" y="110521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5" y="1105212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2" y="1107860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9" y="1104781"/>
            <a:ext cx="324059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5" y="1100347"/>
            <a:ext cx="158635" cy="2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2517744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2517744"/>
            <a:ext cx="349540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2517744"/>
            <a:ext cx="187157" cy="14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6" y="2787774"/>
            <a:ext cx="32405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5" y="2787774"/>
            <a:ext cx="136489" cy="26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3813888"/>
            <a:ext cx="336692" cy="233831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8" y="3810860"/>
            <a:ext cx="87533" cy="233831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3425871"/>
            <a:ext cx="216024" cy="3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9" y="2165169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6" y="2166337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166337"/>
            <a:ext cx="336691" cy="1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043923"/>
              </p:ext>
            </p:extLst>
          </p:nvPr>
        </p:nvGraphicFramePr>
        <p:xfrm>
          <a:off x="8020" y="843558"/>
          <a:ext cx="896448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4925" y="4803998"/>
            <a:ext cx="67437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2017.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results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98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793030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dirty="0"/>
              <a:t>Comprehensive coverage of costs, including actual expenditure and opportunity costs.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dirty="0"/>
              <a:t>Opportunity costs was larger, but more difficult to account for.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dirty="0"/>
              <a:t>We did not include: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600" dirty="0"/>
              <a:t>Substantial cleaning costs, which were absorbed by our contract cleaner.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600" dirty="0"/>
              <a:t>Litigation costs (none that we are aware of).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600" dirty="0"/>
              <a:t>Reputational costs.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600" dirty="0"/>
              <a:t>Socioeconomic costs.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600" dirty="0" err="1"/>
              <a:t>Ongoing</a:t>
            </a:r>
            <a:r>
              <a:rPr lang="en-GB" sz="1600" dirty="0"/>
              <a:t> costs outside the acute outbreak phase.</a:t>
            </a:r>
          </a:p>
          <a:p>
            <a:pPr marL="1079501" lvl="1" indent="-360363">
              <a:buFont typeface="Arial" panose="020B0604020202020204" pitchFamily="34" charset="0"/>
              <a:buChar char="•"/>
            </a:pPr>
            <a:r>
              <a:rPr lang="en-GB" sz="1600" dirty="0"/>
              <a:t>Changes to the antimicrobial programme.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dirty="0"/>
              <a:t>Whilst we did adjust for time to event, our estimate of attributable length of stay is rather crude.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dirty="0"/>
              <a:t>The large cost accrued over 10 months argues for interventions to prevent CPE transmission being cost effective in the long-term.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Summary of our findings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9315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Counting the cost of an outbreak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8393" y="1055514"/>
            <a:ext cx="77400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(cost[Title] OR costs[Title]) AND (outbreak[Title] OR outbreaks[Title]) </a:t>
            </a:r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>Articles: 99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Included articles that described the cost of an outbreak in an acute </a:t>
            </a:r>
            <a:r>
              <a:rPr lang="en-GB" dirty="0" err="1" smtClean="0"/>
              <a:t>hopsital</a:t>
            </a:r>
            <a:r>
              <a:rPr lang="en-GB" dirty="0" smtClean="0"/>
              <a:t> setting, including cost of outbreak, number of cases, and duration: 21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1439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 Gram-negative outbreak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633187"/>
              </p:ext>
            </p:extLst>
          </p:nvPr>
        </p:nvGraphicFramePr>
        <p:xfrm>
          <a:off x="1062037" y="711993"/>
          <a:ext cx="7019926" cy="3719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5379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other outbreaks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461410"/>
              </p:ext>
            </p:extLst>
          </p:nvPr>
        </p:nvGraphicFramePr>
        <p:xfrm>
          <a:off x="1062037" y="711993"/>
          <a:ext cx="7019926" cy="3719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0883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per case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5203689"/>
              </p:ext>
            </p:extLst>
          </p:nvPr>
        </p:nvGraphicFramePr>
        <p:xfrm>
          <a:off x="360364" y="656878"/>
          <a:ext cx="8028060" cy="429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6076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King’s Fund Briefing. Deficits in the NHS 2016.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8" t="18025" r="25697" b="10285"/>
          <a:stretch/>
        </p:blipFill>
        <p:spPr bwMode="auto">
          <a:xfrm>
            <a:off x="942132" y="195486"/>
            <a:ext cx="6856288" cy="449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885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King’s Fund.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Trusts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deficit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3"/>
          <a:stretch/>
        </p:blipFill>
        <p:spPr>
          <a:xfrm>
            <a:off x="1907704" y="-20538"/>
            <a:ext cx="5370446" cy="48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30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Cost-</a:t>
            </a:r>
            <a:r>
              <a:rPr lang="en-GB" sz="280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perspectiveness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 descr="\\dirone\root\home02\oj070\Personal Profile\Downloads\Laproscopic_Surgery_Rob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10" y="987575"/>
            <a:ext cx="153467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ytimg.com/vi/PlBv8qSfLzA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04" y="1222754"/>
            <a:ext cx="2292695" cy="128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788" y="3205585"/>
            <a:ext cx="2088232" cy="16075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57" y="2931790"/>
            <a:ext cx="1944216" cy="19442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05" y="1072141"/>
            <a:ext cx="1649451" cy="177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8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8" y="195486"/>
            <a:ext cx="8246720" cy="64807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The cost-effectiveness of prevention (e.g. MRSA)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699542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The impact of an extra cleaner was modelled in a 12 month ward cross-over study. The cleaner cost £12k per year, and each MRSA infection was assumed to cost £9k.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6" y="4784253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Dancer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BMC Med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2009;7:28.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t="22561" r="24409" b="7317"/>
          <a:stretch/>
        </p:blipFill>
        <p:spPr bwMode="auto">
          <a:xfrm>
            <a:off x="20937" y="1491630"/>
            <a:ext cx="505511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own Arrow 2"/>
          <p:cNvSpPr/>
          <p:nvPr/>
        </p:nvSpPr>
        <p:spPr>
          <a:xfrm>
            <a:off x="5148064" y="1923678"/>
            <a:ext cx="1872208" cy="2376264"/>
          </a:xfrm>
          <a:prstGeom prst="downArrow">
            <a:avLst>
              <a:gd name="adj1" fmla="val 76947"/>
              <a:gd name="adj2" fmla="val 5252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MRSA infection</a:t>
            </a:r>
          </a:p>
          <a:p>
            <a:pPr algn="ctr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-27%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10800000">
            <a:off x="7164288" y="1923678"/>
            <a:ext cx="1872208" cy="2376264"/>
          </a:xfrm>
          <a:prstGeom prst="downArrow">
            <a:avLst>
              <a:gd name="adj1" fmla="val 76947"/>
              <a:gd name="adj2" fmla="val 5252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8712" y="2894622"/>
            <a:ext cx="13717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Financial position </a:t>
            </a:r>
          </a:p>
          <a:p>
            <a:pPr algn="ctr"/>
            <a:r>
              <a:rPr lang="en-GB" sz="2000" b="1" dirty="0">
                <a:solidFill>
                  <a:schemeClr val="bg1"/>
                </a:solidFill>
              </a:rPr>
              <a:t>+£30k </a:t>
            </a:r>
            <a:r>
              <a:rPr lang="en-GB" sz="2000" b="1" dirty="0" smtClean="0">
                <a:solidFill>
                  <a:schemeClr val="bg1"/>
                </a:solidFill>
              </a:rPr>
              <a:t>to +£</a:t>
            </a:r>
            <a:r>
              <a:rPr lang="en-GB" sz="2000" b="1" dirty="0">
                <a:solidFill>
                  <a:schemeClr val="bg1"/>
                </a:solidFill>
              </a:rPr>
              <a:t>70k</a:t>
            </a:r>
          </a:p>
          <a:p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4653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117069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800" dirty="0" smtClean="0"/>
              <a:t>HCAI and outbreaks are </a:t>
            </a:r>
            <a:r>
              <a:rPr lang="en-GB" sz="2800" u="sng" dirty="0" smtClean="0"/>
              <a:t>expensive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800" dirty="0" smtClean="0"/>
              <a:t>This argues for ‘prevention is better than cure’</a:t>
            </a:r>
          </a:p>
          <a:p>
            <a:pPr marL="360363" indent="-360363">
              <a:buFont typeface="Arial" panose="020B0604020202020204" pitchFamily="34" charset="0"/>
              <a:buChar char="•"/>
            </a:pPr>
            <a:r>
              <a:rPr lang="en-GB" sz="2800" dirty="0" smtClean="0"/>
              <a:t>We need to have accurate, meaningful costs of outbreaks to justify investment in enhanced outbreak detection and prevention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Summary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300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41601"/>
            <a:ext cx="842493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The cost of an outbreak</a:t>
            </a:r>
          </a:p>
          <a:p>
            <a:endParaRPr lang="en-GB" sz="3600" b="1" dirty="0" smtClean="0"/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63" y="4300940"/>
            <a:ext cx="2260667" cy="5951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41822"/>
            <a:ext cx="327670" cy="26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073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20072" y="4623978"/>
            <a:ext cx="3923928" cy="486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143968"/>
              </p:ext>
            </p:extLst>
          </p:nvPr>
        </p:nvGraphicFramePr>
        <p:xfrm>
          <a:off x="179512" y="195486"/>
          <a:ext cx="8884135" cy="4635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94423"/>
                <a:gridCol w="2985256"/>
                <a:gridCol w="792088"/>
                <a:gridCol w="1062689"/>
                <a:gridCol w="725891"/>
                <a:gridCol w="803708"/>
                <a:gridCol w="720080"/>
              </a:tblGrid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expenditure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(£)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Opportunity cost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(£)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549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Staffing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Missed revenue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Bed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745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 bed days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(days)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840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141918</a:t>
                      </a: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Anti-infective costs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Anti-infective costs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46031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Laboratory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Screening (n screens)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9927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79416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time to collect screens 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51583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team time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 nurse site team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1440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83837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and epidemiology team 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14478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team 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30870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staff time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MDT meetings re treatment 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5551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Mortality review 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65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3314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Facilities 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1549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Trust Communications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2261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precautions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Gloves 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aprons (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isolation days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1831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37389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Stock disposal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23588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Infectious 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</a:t>
                      </a:r>
                      <a:r>
                        <a:rPr lang="en-GB" sz="10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isolation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days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1831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2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Ward-based monitors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of HCA time (hours)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35510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 decontamination (n rooms)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36312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Estates work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130000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Elective surgical missed 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 (n procedures)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295704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Closed beds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 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ward closures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65250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Infectious 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stream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669</a:t>
                      </a: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Curtain changes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1637</a:t>
                      </a: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Mattress disposal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3050</a:t>
                      </a: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4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  <a:endParaRPr lang="en-GB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Grand total = </a:t>
                      </a:r>
                      <a:r>
                        <a:rPr lang="en-GB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£960514</a:t>
                      </a:r>
                      <a:endParaRPr lang="en-GB" sz="1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424" marR="5742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264200</a:t>
                      </a:r>
                      <a:endParaRPr lang="en-GB" sz="1400" b="0" i="0" u="none" strike="noStrike">
                        <a:effectLst/>
                        <a:latin typeface="Arial"/>
                      </a:endParaRPr>
                    </a:p>
                  </a:txBody>
                  <a:tcPr marL="57404" marR="57404" marT="714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193442</a:t>
                      </a:r>
                      <a:endParaRPr lang="en-GB" sz="1400" b="0" i="0" u="none" strike="noStrike">
                        <a:effectLst/>
                        <a:latin typeface="Arial"/>
                      </a:endParaRPr>
                    </a:p>
                  </a:txBody>
                  <a:tcPr marL="57404" marR="57404" marT="714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295704</a:t>
                      </a:r>
                      <a:endParaRPr lang="en-GB" sz="1400" b="0" i="0" u="none" strike="noStrike">
                        <a:effectLst/>
                        <a:latin typeface="Arial"/>
                      </a:endParaRPr>
                    </a:p>
                  </a:txBody>
                  <a:tcPr marL="57404" marR="57404" marT="714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207168</a:t>
                      </a:r>
                      <a:endParaRPr lang="en-GB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57404" marR="57404" marT="714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915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6761</TotalTime>
  <Words>1474</Words>
  <Application>Microsoft Office PowerPoint</Application>
  <PresentationFormat>On-screen Show (16:9)</PresentationFormat>
  <Paragraphs>382</Paragraphs>
  <Slides>32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1_Bioquell Corp UK White PowerPoint Template v1.1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K. pneumoniae NDM outbreak; total number of cases</vt:lpstr>
      <vt:lpstr>Outbreak response</vt:lpstr>
      <vt:lpstr>Communications</vt:lpstr>
      <vt:lpstr>Emergence of colistin resistance</vt:lpstr>
      <vt:lpstr>PowerPoint Presentation</vt:lpstr>
      <vt:lpstr>PowerPoint Presentation</vt:lpstr>
      <vt:lpstr>Bed / bay / ward closures</vt:lpstr>
      <vt:lpstr>Staff time</vt:lpstr>
      <vt:lpstr>Adjusting for time to event</vt:lpstr>
      <vt:lpstr>Impact of time to event adjustment</vt:lpstr>
      <vt:lpstr>Screening</vt:lpstr>
      <vt:lpstr>Contact precautions</vt:lpstr>
      <vt:lpstr>Antibiotic costs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cost-effectiveness of prevention (e.g. MRSA)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Jon Otter</cp:lastModifiedBy>
  <cp:revision>719</cp:revision>
  <dcterms:created xsi:type="dcterms:W3CDTF">2010-07-26T10:02:08Z</dcterms:created>
  <dcterms:modified xsi:type="dcterms:W3CDTF">2018-05-23T13:17:27Z</dcterms:modified>
</cp:coreProperties>
</file>