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notesSlides/notesSlide4.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8.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notesSlides/notesSlide9.xml" ContentType="application/vnd.openxmlformats-officedocument.presentationml.notesSlide+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Slides/notesSlide10.xml" ContentType="application/vnd.openxmlformats-officedocument.presentationml.notesSlide+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tags/tag3.xml" ContentType="application/vnd.openxmlformats-officedocument.presentationml.tags+xml"/>
  <Override PartName="/ppt/notesSlides/notesSlide1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sldIdLst>
    <p:sldId id="349" r:id="rId2"/>
    <p:sldId id="350" r:id="rId3"/>
    <p:sldId id="413" r:id="rId4"/>
    <p:sldId id="414" r:id="rId5"/>
    <p:sldId id="355" r:id="rId6"/>
    <p:sldId id="358" r:id="rId7"/>
    <p:sldId id="359" r:id="rId8"/>
    <p:sldId id="361" r:id="rId9"/>
    <p:sldId id="362" r:id="rId10"/>
    <p:sldId id="406" r:id="rId11"/>
    <p:sldId id="363" r:id="rId12"/>
    <p:sldId id="412" r:id="rId13"/>
    <p:sldId id="420" r:id="rId14"/>
    <p:sldId id="417" r:id="rId15"/>
    <p:sldId id="418" r:id="rId16"/>
    <p:sldId id="366" r:id="rId17"/>
    <p:sldId id="397" r:id="rId18"/>
    <p:sldId id="419" r:id="rId19"/>
    <p:sldId id="426" r:id="rId20"/>
    <p:sldId id="416" r:id="rId21"/>
    <p:sldId id="369" r:id="rId22"/>
    <p:sldId id="421" r:id="rId23"/>
    <p:sldId id="372" r:id="rId24"/>
    <p:sldId id="422" r:id="rId25"/>
    <p:sldId id="407" r:id="rId26"/>
    <p:sldId id="374" r:id="rId27"/>
    <p:sldId id="375" r:id="rId28"/>
    <p:sldId id="376" r:id="rId29"/>
    <p:sldId id="377" r:id="rId30"/>
    <p:sldId id="378" r:id="rId31"/>
    <p:sldId id="379" r:id="rId32"/>
    <p:sldId id="415" r:id="rId33"/>
    <p:sldId id="423" r:id="rId34"/>
    <p:sldId id="383" r:id="rId35"/>
    <p:sldId id="408" r:id="rId36"/>
    <p:sldId id="384" r:id="rId37"/>
    <p:sldId id="424" r:id="rId38"/>
    <p:sldId id="386" r:id="rId39"/>
    <p:sldId id="404" r:id="rId40"/>
    <p:sldId id="405" r:id="rId41"/>
    <p:sldId id="429" r:id="rId42"/>
    <p:sldId id="389" r:id="rId43"/>
    <p:sldId id="390" r:id="rId44"/>
    <p:sldId id="370" r:id="rId45"/>
    <p:sldId id="425" r:id="rId46"/>
    <p:sldId id="427" r:id="rId47"/>
    <p:sldId id="391" r:id="rId48"/>
    <p:sldId id="394" r:id="rId49"/>
    <p:sldId id="409" r:id="rId50"/>
    <p:sldId id="410" r:id="rId51"/>
    <p:sldId id="428"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55" autoAdjust="0"/>
    <p:restoredTop sz="94622" autoAdjust="0"/>
  </p:normalViewPr>
  <p:slideViewPr>
    <p:cSldViewPr>
      <p:cViewPr varScale="1">
        <p:scale>
          <a:sx n="69" d="100"/>
          <a:sy n="69" d="100"/>
        </p:scale>
        <p:origin x="858" y="66"/>
      </p:cViewPr>
      <p:guideLst>
        <p:guide orient="horz" pos="2160"/>
        <p:guide pos="2880"/>
      </p:guideLst>
    </p:cSldViewPr>
  </p:slideViewPr>
  <p:outlineViewPr>
    <p:cViewPr>
      <p:scale>
        <a:sx n="33" d="100"/>
        <a:sy n="33" d="100"/>
      </p:scale>
      <p:origin x="0" y="552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1" Type="http://schemas.openxmlformats.org/officeDocument/2006/relationships/oleObject" Target="file:///C:\Users\jotter\Documents\Clients\GSTT\In%20vitro%20trials\080428%20Drying%20summary_inc%20NCTC%20drying%20chart.xls"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jotter\Documents\Clients\GSTT\In%20vitro%20trials\080428%20Drying%20summary_inc%20NCTC%20drying%20chart.xls"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jotter\Documents\Clients\SJMMH\Manian%202011%20env%20paper.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jotter\Documents\Reviews\Env%20contam%20review\Prior%20room.xls"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jotter\Documents\Presentations\Images\Hou%202014%20AMR%20stewardship.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jotter\Documents\Presentations\Images\Saidel-odes.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Users\jotter\Documents\Presentations\Images\Lin%202014%20CHG%20KPC.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C:\Users\jotter\Documents\Presentations\Images\Suwtaranat%20CHG.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C:\Users\jotter\Documents\Blog\Images\3M%20webinar%20QA%20Not%20all%20created%20equal.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pieChart>
        <c:varyColors val="1"/>
        <c:ser>
          <c:idx val="0"/>
          <c:order val="0"/>
          <c:explosion val="25"/>
          <c:dPt>
            <c:idx val="0"/>
            <c:bubble3D val="0"/>
            <c:spPr>
              <a:solidFill>
                <a:srgbClr val="D5377B"/>
              </a:solidFill>
            </c:spPr>
            <c:extLst>
              <c:ext xmlns:c16="http://schemas.microsoft.com/office/drawing/2014/chart" uri="{C3380CC4-5D6E-409C-BE32-E72D297353CC}">
                <c16:uniqueId val="{00000001-4B96-4EC7-88D8-9202B065794F}"/>
              </c:ext>
            </c:extLst>
          </c:dPt>
          <c:dPt>
            <c:idx val="1"/>
            <c:bubble3D val="0"/>
            <c:spPr>
              <a:solidFill>
                <a:schemeClr val="tx1"/>
              </a:solidFill>
            </c:spPr>
            <c:extLst>
              <c:ext xmlns:c16="http://schemas.microsoft.com/office/drawing/2014/chart" uri="{C3380CC4-5D6E-409C-BE32-E72D297353CC}">
                <c16:uniqueId val="{00000003-4B96-4EC7-88D8-9202B065794F}"/>
              </c:ext>
            </c:extLst>
          </c:dPt>
          <c:val>
            <c:numRef>
              <c:f>Sheet1!$A$2:$A$3</c:f>
              <c:numCache>
                <c:formatCode>General</c:formatCode>
                <c:ptCount val="2"/>
                <c:pt idx="0">
                  <c:v>30</c:v>
                </c:pt>
                <c:pt idx="1">
                  <c:v>70</c:v>
                </c:pt>
              </c:numCache>
            </c:numRef>
          </c:val>
          <c:extLst>
            <c:ext xmlns:c16="http://schemas.microsoft.com/office/drawing/2014/chart" uri="{C3380CC4-5D6E-409C-BE32-E72D297353CC}">
              <c16:uniqueId val="{00000004-4B96-4EC7-88D8-9202B065794F}"/>
            </c:ext>
          </c:extLst>
        </c:ser>
        <c:dLbls>
          <c:showLegendKey val="0"/>
          <c:showVal val="0"/>
          <c:showCatName val="0"/>
          <c:showSerName val="0"/>
          <c:showPercent val="0"/>
          <c:showBubbleSize val="0"/>
          <c:showLeaderLines val="1"/>
        </c:dLbls>
        <c:firstSliceAng val="0"/>
      </c:pieChart>
    </c:plotArea>
    <c:plotVisOnly val="1"/>
    <c:dispBlanksAs val="zero"/>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pieChart>
        <c:varyColors val="1"/>
        <c:ser>
          <c:idx val="0"/>
          <c:order val="0"/>
          <c:explosion val="25"/>
          <c:dPt>
            <c:idx val="0"/>
            <c:bubble3D val="0"/>
            <c:spPr>
              <a:solidFill>
                <a:srgbClr val="D5377B"/>
              </a:solidFill>
            </c:spPr>
            <c:extLst>
              <c:ext xmlns:c16="http://schemas.microsoft.com/office/drawing/2014/chart" uri="{C3380CC4-5D6E-409C-BE32-E72D297353CC}">
                <c16:uniqueId val="{00000001-427B-4506-9300-6EAE6765646F}"/>
              </c:ext>
            </c:extLst>
          </c:dPt>
          <c:dPt>
            <c:idx val="1"/>
            <c:bubble3D val="0"/>
            <c:spPr>
              <a:solidFill>
                <a:prstClr val="black"/>
              </a:solidFill>
            </c:spPr>
            <c:extLst>
              <c:ext xmlns:c16="http://schemas.microsoft.com/office/drawing/2014/chart" uri="{C3380CC4-5D6E-409C-BE32-E72D297353CC}">
                <c16:uniqueId val="{00000003-427B-4506-9300-6EAE6765646F}"/>
              </c:ext>
            </c:extLst>
          </c:dPt>
          <c:val>
            <c:numRef>
              <c:f>Sheet1!$A$5:$A$6</c:f>
              <c:numCache>
                <c:formatCode>General</c:formatCode>
                <c:ptCount val="2"/>
                <c:pt idx="0">
                  <c:v>70</c:v>
                </c:pt>
                <c:pt idx="1">
                  <c:v>30</c:v>
                </c:pt>
              </c:numCache>
            </c:numRef>
          </c:val>
          <c:extLst>
            <c:ext xmlns:c16="http://schemas.microsoft.com/office/drawing/2014/chart" uri="{C3380CC4-5D6E-409C-BE32-E72D297353CC}">
              <c16:uniqueId val="{00000004-427B-4506-9300-6EAE6765646F}"/>
            </c:ext>
          </c:extLst>
        </c:ser>
        <c:dLbls>
          <c:showLegendKey val="0"/>
          <c:showVal val="0"/>
          <c:showCatName val="0"/>
          <c:showSerName val="0"/>
          <c:showPercent val="0"/>
          <c:showBubbleSize val="0"/>
          <c:showLeaderLines val="1"/>
        </c:dLbls>
        <c:firstSliceAng val="0"/>
      </c:pieChart>
    </c:plotArea>
    <c:plotVisOnly val="1"/>
    <c:dispBlanksAs val="zero"/>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1001332602645735"/>
          <c:y val="5.4237288135593434E-2"/>
          <c:w val="0.55343457738873392"/>
          <c:h val="0.77966101694915857"/>
        </c:manualLayout>
      </c:layout>
      <c:scatterChart>
        <c:scatterStyle val="lineMarker"/>
        <c:varyColors val="0"/>
        <c:ser>
          <c:idx val="1"/>
          <c:order val="0"/>
          <c:tx>
            <c:v>C. difficile</c:v>
          </c:tx>
          <c:xVal>
            <c:numRef>
              <c:f>Raw!$B$20:$B$27</c:f>
              <c:numCache>
                <c:formatCode>0</c:formatCode>
                <c:ptCount val="6"/>
                <c:pt idx="0">
                  <c:v>0</c:v>
                </c:pt>
                <c:pt idx="1">
                  <c:v>1</c:v>
                </c:pt>
                <c:pt idx="2">
                  <c:v>2</c:v>
                </c:pt>
                <c:pt idx="3">
                  <c:v>3</c:v>
                </c:pt>
                <c:pt idx="4">
                  <c:v>4</c:v>
                </c:pt>
                <c:pt idx="5">
                  <c:v>5</c:v>
                </c:pt>
              </c:numCache>
            </c:numRef>
          </c:xVal>
          <c:yVal>
            <c:numRef>
              <c:f>Raw!$DG$20:$DG$27</c:f>
              <c:numCache>
                <c:formatCode>0.0</c:formatCode>
                <c:ptCount val="6"/>
                <c:pt idx="0">
                  <c:v>6</c:v>
                </c:pt>
                <c:pt idx="1">
                  <c:v>6.4771212547196644</c:v>
                </c:pt>
                <c:pt idx="2">
                  <c:v>6.4771212547196644</c:v>
                </c:pt>
                <c:pt idx="3">
                  <c:v>6.7781512503836439</c:v>
                </c:pt>
                <c:pt idx="4">
                  <c:v>6.301029995663983</c:v>
                </c:pt>
                <c:pt idx="5">
                  <c:v>6</c:v>
                </c:pt>
              </c:numCache>
            </c:numRef>
          </c:yVal>
          <c:smooth val="0"/>
          <c:extLst>
            <c:ext xmlns:c16="http://schemas.microsoft.com/office/drawing/2014/chart" uri="{C3380CC4-5D6E-409C-BE32-E72D297353CC}">
              <c16:uniqueId val="{00000000-1B3E-4576-834F-AF9FF5F50B50}"/>
            </c:ext>
          </c:extLst>
        </c:ser>
        <c:ser>
          <c:idx val="2"/>
          <c:order val="1"/>
          <c:tx>
            <c:v>Acinetobacter</c:v>
          </c:tx>
          <c:xVal>
            <c:numRef>
              <c:f>Raw!$B$20:$B$27</c:f>
              <c:numCache>
                <c:formatCode>0</c:formatCode>
                <c:ptCount val="6"/>
                <c:pt idx="0">
                  <c:v>0</c:v>
                </c:pt>
                <c:pt idx="1">
                  <c:v>1</c:v>
                </c:pt>
                <c:pt idx="2">
                  <c:v>2</c:v>
                </c:pt>
                <c:pt idx="3">
                  <c:v>3</c:v>
                </c:pt>
                <c:pt idx="4">
                  <c:v>4</c:v>
                </c:pt>
                <c:pt idx="5">
                  <c:v>5</c:v>
                </c:pt>
              </c:numCache>
            </c:numRef>
          </c:xVal>
          <c:yVal>
            <c:numRef>
              <c:f>Raw!$BJ$20:$BJ$27</c:f>
              <c:numCache>
                <c:formatCode>0.0</c:formatCode>
                <c:ptCount val="6"/>
                <c:pt idx="0">
                  <c:v>6.954242509439327</c:v>
                </c:pt>
                <c:pt idx="1">
                  <c:v>5</c:v>
                </c:pt>
                <c:pt idx="2">
                  <c:v>3</c:v>
                </c:pt>
                <c:pt idx="3">
                  <c:v>1.662757831681575</c:v>
                </c:pt>
                <c:pt idx="4">
                  <c:v>1.8061799739838875</c:v>
                </c:pt>
                <c:pt idx="5">
                  <c:v>1.672097857935718</c:v>
                </c:pt>
              </c:numCache>
            </c:numRef>
          </c:yVal>
          <c:smooth val="0"/>
          <c:extLst>
            <c:ext xmlns:c16="http://schemas.microsoft.com/office/drawing/2014/chart" uri="{C3380CC4-5D6E-409C-BE32-E72D297353CC}">
              <c16:uniqueId val="{00000001-1B3E-4576-834F-AF9FF5F50B50}"/>
            </c:ext>
          </c:extLst>
        </c:ser>
        <c:ser>
          <c:idx val="3"/>
          <c:order val="2"/>
          <c:tx>
            <c:v>K. pneumoniae</c:v>
          </c:tx>
          <c:xVal>
            <c:numRef>
              <c:f>Raw!$B$20:$B$27</c:f>
              <c:numCache>
                <c:formatCode>0</c:formatCode>
                <c:ptCount val="6"/>
                <c:pt idx="0">
                  <c:v>0</c:v>
                </c:pt>
                <c:pt idx="1">
                  <c:v>1</c:v>
                </c:pt>
                <c:pt idx="2">
                  <c:v>2</c:v>
                </c:pt>
                <c:pt idx="3">
                  <c:v>3</c:v>
                </c:pt>
                <c:pt idx="4">
                  <c:v>4</c:v>
                </c:pt>
                <c:pt idx="5">
                  <c:v>5</c:v>
                </c:pt>
              </c:numCache>
            </c:numRef>
          </c:xVal>
          <c:yVal>
            <c:numRef>
              <c:f>Raw!$CF$20:$CF$27</c:f>
              <c:numCache>
                <c:formatCode>0.0</c:formatCode>
                <c:ptCount val="6"/>
                <c:pt idx="0">
                  <c:v>6.301029995663983</c:v>
                </c:pt>
                <c:pt idx="1">
                  <c:v>0.95424250943932487</c:v>
                </c:pt>
                <c:pt idx="2">
                  <c:v>0</c:v>
                </c:pt>
                <c:pt idx="3">
                  <c:v>0</c:v>
                </c:pt>
                <c:pt idx="4">
                  <c:v>0</c:v>
                </c:pt>
                <c:pt idx="5">
                  <c:v>0</c:v>
                </c:pt>
              </c:numCache>
            </c:numRef>
          </c:yVal>
          <c:smooth val="0"/>
          <c:extLst>
            <c:ext xmlns:c16="http://schemas.microsoft.com/office/drawing/2014/chart" uri="{C3380CC4-5D6E-409C-BE32-E72D297353CC}">
              <c16:uniqueId val="{00000002-1B3E-4576-834F-AF9FF5F50B50}"/>
            </c:ext>
          </c:extLst>
        </c:ser>
        <c:dLbls>
          <c:showLegendKey val="0"/>
          <c:showVal val="0"/>
          <c:showCatName val="0"/>
          <c:showSerName val="0"/>
          <c:showPercent val="0"/>
          <c:showBubbleSize val="0"/>
        </c:dLbls>
        <c:axId val="36362112"/>
        <c:axId val="36368384"/>
      </c:scatterChart>
      <c:valAx>
        <c:axId val="36362112"/>
        <c:scaling>
          <c:orientation val="minMax"/>
          <c:max val="5"/>
        </c:scaling>
        <c:delete val="0"/>
        <c:axPos val="b"/>
        <c:title>
          <c:tx>
            <c:rich>
              <a:bodyPr/>
              <a:lstStyle/>
              <a:p>
                <a:pPr>
                  <a:defRPr/>
                </a:pPr>
                <a:r>
                  <a:rPr lang="en-GB"/>
                  <a:t>Time / weeks</a:t>
                </a:r>
              </a:p>
            </c:rich>
          </c:tx>
          <c:layout>
            <c:manualLayout>
              <c:xMode val="edge"/>
              <c:yMode val="edge"/>
              <c:x val="0.3298844784775829"/>
              <c:y val="0.92711863324359689"/>
            </c:manualLayout>
          </c:layout>
          <c:overlay val="0"/>
        </c:title>
        <c:numFmt formatCode="0" sourceLinked="1"/>
        <c:majorTickMark val="out"/>
        <c:minorTickMark val="none"/>
        <c:tickLblPos val="nextTo"/>
        <c:txPr>
          <a:bodyPr rot="0" vert="horz"/>
          <a:lstStyle/>
          <a:p>
            <a:pPr>
              <a:defRPr/>
            </a:pPr>
            <a:endParaRPr lang="en-US"/>
          </a:p>
        </c:txPr>
        <c:crossAx val="36368384"/>
        <c:crosses val="autoZero"/>
        <c:crossBetween val="midCat"/>
        <c:majorUnit val="1"/>
      </c:valAx>
      <c:valAx>
        <c:axId val="36368384"/>
        <c:scaling>
          <c:orientation val="minMax"/>
          <c:max val="7"/>
        </c:scaling>
        <c:delete val="0"/>
        <c:axPos val="l"/>
        <c:title>
          <c:tx>
            <c:rich>
              <a:bodyPr/>
              <a:lstStyle/>
              <a:p>
                <a:pPr>
                  <a:defRPr/>
                </a:pPr>
                <a:r>
                  <a:rPr lang="en-GB"/>
                  <a:t>Log (10) cfu / disc</a:t>
                </a:r>
              </a:p>
            </c:rich>
          </c:tx>
          <c:layout>
            <c:manualLayout>
              <c:xMode val="edge"/>
              <c:yMode val="edge"/>
              <c:x val="1.4880905302722734E-3"/>
              <c:y val="0.2900879738836063"/>
            </c:manualLayout>
          </c:layout>
          <c:overlay val="0"/>
        </c:title>
        <c:numFmt formatCode="0" sourceLinked="0"/>
        <c:majorTickMark val="out"/>
        <c:minorTickMark val="none"/>
        <c:tickLblPos val="nextTo"/>
        <c:txPr>
          <a:bodyPr rot="0" vert="horz"/>
          <a:lstStyle/>
          <a:p>
            <a:pPr>
              <a:defRPr/>
            </a:pPr>
            <a:endParaRPr lang="en-US"/>
          </a:p>
        </c:txPr>
        <c:crossAx val="36362112"/>
        <c:crosses val="autoZero"/>
        <c:crossBetween val="midCat"/>
      </c:valAx>
    </c:plotArea>
    <c:legend>
      <c:legendPos val="r"/>
      <c:layout>
        <c:manualLayout>
          <c:xMode val="edge"/>
          <c:yMode val="edge"/>
          <c:x val="0.68252326723282053"/>
          <c:y val="0.24831610296151074"/>
          <c:w val="0.31747673216132388"/>
          <c:h val="0.42947100910354374"/>
        </c:manualLayout>
      </c:layout>
      <c:overlay val="0"/>
      <c:txPr>
        <a:bodyPr/>
        <a:lstStyle/>
        <a:p>
          <a:pPr>
            <a:defRPr i="1"/>
          </a:pPr>
          <a:endParaRPr lang="en-US"/>
        </a:p>
      </c:txPr>
    </c:legend>
    <c:plotVisOnly val="1"/>
    <c:dispBlanksAs val="gap"/>
    <c:showDLblsOverMax val="0"/>
  </c:chart>
  <c:txPr>
    <a:bodyPr/>
    <a:lstStyle/>
    <a:p>
      <a:pPr>
        <a:defRPr sz="1800" b="0">
          <a:latin typeface="Arial" pitchFamily="34" charset="0"/>
          <a:ea typeface="Verdana" pitchFamily="34" charset="0"/>
          <a:cs typeface="Arial" pitchFamily="34" charset="0"/>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0"/>
    </mc:Choice>
    <mc:Fallback>
      <c:style val="30"/>
    </mc:Fallback>
  </mc:AlternateContent>
  <c:chart>
    <c:autoTitleDeleted val="0"/>
    <c:plotArea>
      <c:layout>
        <c:manualLayout>
          <c:layoutTarget val="inner"/>
          <c:xMode val="edge"/>
          <c:yMode val="edge"/>
          <c:x val="0.10845439928117095"/>
          <c:y val="5.4237288135593351E-2"/>
          <c:w val="0.55028398477217355"/>
          <c:h val="0.77966101694915513"/>
        </c:manualLayout>
      </c:layout>
      <c:scatterChart>
        <c:scatterStyle val="lineMarker"/>
        <c:varyColors val="0"/>
        <c:ser>
          <c:idx val="0"/>
          <c:order val="0"/>
          <c:tx>
            <c:strRef>
              <c:f>Raw!$CG$17</c:f>
              <c:strCache>
                <c:ptCount val="1"/>
                <c:pt idx="0">
                  <c:v>Klebsiella pneumoniae NCTC 9633</c:v>
                </c:pt>
              </c:strCache>
            </c:strRef>
          </c:tx>
          <c:spPr>
            <a:ln>
              <a:prstDash val="dash"/>
            </a:ln>
          </c:spPr>
          <c:xVal>
            <c:numRef>
              <c:f>Raw!$B$20:$B$27</c:f>
              <c:numCache>
                <c:formatCode>0</c:formatCode>
                <c:ptCount val="6"/>
                <c:pt idx="0">
                  <c:v>0</c:v>
                </c:pt>
                <c:pt idx="1">
                  <c:v>1</c:v>
                </c:pt>
                <c:pt idx="2">
                  <c:v>2</c:v>
                </c:pt>
                <c:pt idx="3">
                  <c:v>3</c:v>
                </c:pt>
                <c:pt idx="4">
                  <c:v>4</c:v>
                </c:pt>
                <c:pt idx="5">
                  <c:v>5</c:v>
                </c:pt>
              </c:numCache>
            </c:numRef>
          </c:xVal>
          <c:yVal>
            <c:numRef>
              <c:f>Raw!$CI$20:$CI$27</c:f>
              <c:numCache>
                <c:formatCode>0.0</c:formatCode>
                <c:ptCount val="6"/>
                <c:pt idx="0">
                  <c:v>6.6778079184956445</c:v>
                </c:pt>
                <c:pt idx="1">
                  <c:v>0.31808083647977564</c:v>
                </c:pt>
                <c:pt idx="2">
                  <c:v>0</c:v>
                </c:pt>
                <c:pt idx="3">
                  <c:v>0</c:v>
                </c:pt>
                <c:pt idx="4">
                  <c:v>0</c:v>
                </c:pt>
                <c:pt idx="5">
                  <c:v>0</c:v>
                </c:pt>
              </c:numCache>
            </c:numRef>
          </c:yVal>
          <c:smooth val="0"/>
          <c:extLst>
            <c:ext xmlns:c16="http://schemas.microsoft.com/office/drawing/2014/chart" uri="{C3380CC4-5D6E-409C-BE32-E72D297353CC}">
              <c16:uniqueId val="{00000000-0D5F-4364-87F9-E9E0F13B264E}"/>
            </c:ext>
          </c:extLst>
        </c:ser>
        <c:ser>
          <c:idx val="1"/>
          <c:order val="1"/>
          <c:tx>
            <c:strRef>
              <c:f>Raw!$CL$17</c:f>
              <c:strCache>
                <c:ptCount val="1"/>
                <c:pt idx="0">
                  <c:v>K. pneumoniae K2</c:v>
                </c:pt>
              </c:strCache>
            </c:strRef>
          </c:tx>
          <c:xVal>
            <c:numRef>
              <c:f>Raw!$B$20:$B$27</c:f>
              <c:numCache>
                <c:formatCode>0</c:formatCode>
                <c:ptCount val="6"/>
                <c:pt idx="0">
                  <c:v>0</c:v>
                </c:pt>
                <c:pt idx="1">
                  <c:v>1</c:v>
                </c:pt>
                <c:pt idx="2">
                  <c:v>2</c:v>
                </c:pt>
                <c:pt idx="3">
                  <c:v>3</c:v>
                </c:pt>
                <c:pt idx="4">
                  <c:v>4</c:v>
                </c:pt>
                <c:pt idx="5">
                  <c:v>5</c:v>
                </c:pt>
              </c:numCache>
            </c:numRef>
          </c:xVal>
          <c:yVal>
            <c:numRef>
              <c:f>Raw!$CQ$20:$CQ$27</c:f>
              <c:numCache>
                <c:formatCode>0.0</c:formatCode>
                <c:ptCount val="6"/>
                <c:pt idx="0">
                  <c:v>6.4273174902439578</c:v>
                </c:pt>
                <c:pt idx="1">
                  <c:v>5.7385606273598313</c:v>
                </c:pt>
                <c:pt idx="2">
                  <c:v>5.1505149978319764</c:v>
                </c:pt>
                <c:pt idx="3">
                  <c:v>5.0395906230238134</c:v>
                </c:pt>
                <c:pt idx="4">
                  <c:v>4.8890756251918299</c:v>
                </c:pt>
                <c:pt idx="5">
                  <c:v>5.1505149978319764</c:v>
                </c:pt>
              </c:numCache>
            </c:numRef>
          </c:yVal>
          <c:smooth val="0"/>
          <c:extLst>
            <c:ext xmlns:c16="http://schemas.microsoft.com/office/drawing/2014/chart" uri="{C3380CC4-5D6E-409C-BE32-E72D297353CC}">
              <c16:uniqueId val="{00000001-0D5F-4364-87F9-E9E0F13B264E}"/>
            </c:ext>
          </c:extLst>
        </c:ser>
        <c:ser>
          <c:idx val="2"/>
          <c:order val="2"/>
          <c:tx>
            <c:strRef>
              <c:f>Raw!$CT$17</c:f>
              <c:strCache>
                <c:ptCount val="1"/>
                <c:pt idx="0">
                  <c:v>K. pneumoniae K41</c:v>
                </c:pt>
              </c:strCache>
            </c:strRef>
          </c:tx>
          <c:xVal>
            <c:numRef>
              <c:f>Raw!$B$20:$B$27</c:f>
              <c:numCache>
                <c:formatCode>0</c:formatCode>
                <c:ptCount val="6"/>
                <c:pt idx="0">
                  <c:v>0</c:v>
                </c:pt>
                <c:pt idx="1">
                  <c:v>1</c:v>
                </c:pt>
                <c:pt idx="2">
                  <c:v>2</c:v>
                </c:pt>
                <c:pt idx="3">
                  <c:v>3</c:v>
                </c:pt>
                <c:pt idx="4">
                  <c:v>4</c:v>
                </c:pt>
                <c:pt idx="5">
                  <c:v>5</c:v>
                </c:pt>
              </c:numCache>
            </c:numRef>
          </c:xVal>
          <c:yVal>
            <c:numRef>
              <c:f>Raw!$CX$20:$CX$27</c:f>
              <c:numCache>
                <c:formatCode>0.0</c:formatCode>
                <c:ptCount val="6"/>
                <c:pt idx="0">
                  <c:v>6.3063273204314694</c:v>
                </c:pt>
                <c:pt idx="1">
                  <c:v>5.2177375045917795</c:v>
                </c:pt>
                <c:pt idx="2">
                  <c:v>2.8863216142214791</c:v>
                </c:pt>
                <c:pt idx="3">
                  <c:v>1.9876142270670798</c:v>
                </c:pt>
                <c:pt idx="4">
                  <c:v>2.2329900014453412</c:v>
                </c:pt>
                <c:pt idx="5">
                  <c:v>0.79756565108655531</c:v>
                </c:pt>
              </c:numCache>
            </c:numRef>
          </c:yVal>
          <c:smooth val="0"/>
          <c:extLst>
            <c:ext xmlns:c16="http://schemas.microsoft.com/office/drawing/2014/chart" uri="{C3380CC4-5D6E-409C-BE32-E72D297353CC}">
              <c16:uniqueId val="{00000002-0D5F-4364-87F9-E9E0F13B264E}"/>
            </c:ext>
          </c:extLst>
        </c:ser>
        <c:dLbls>
          <c:showLegendKey val="0"/>
          <c:showVal val="0"/>
          <c:showCatName val="0"/>
          <c:showSerName val="0"/>
          <c:showPercent val="0"/>
          <c:showBubbleSize val="0"/>
        </c:dLbls>
        <c:axId val="95861376"/>
        <c:axId val="95867648"/>
      </c:scatterChart>
      <c:valAx>
        <c:axId val="95861376"/>
        <c:scaling>
          <c:orientation val="minMax"/>
          <c:max val="5"/>
          <c:min val="0"/>
        </c:scaling>
        <c:delete val="0"/>
        <c:axPos val="b"/>
        <c:title>
          <c:tx>
            <c:rich>
              <a:bodyPr/>
              <a:lstStyle/>
              <a:p>
                <a:pPr>
                  <a:defRPr/>
                </a:pPr>
                <a:r>
                  <a:rPr lang="en-GB"/>
                  <a:t>Time / weeks</a:t>
                </a:r>
              </a:p>
            </c:rich>
          </c:tx>
          <c:layout>
            <c:manualLayout>
              <c:xMode val="edge"/>
              <c:yMode val="edge"/>
              <c:x val="0.33260197205079106"/>
              <c:y val="0.92259887005649743"/>
            </c:manualLayout>
          </c:layout>
          <c:overlay val="0"/>
        </c:title>
        <c:numFmt formatCode="0" sourceLinked="1"/>
        <c:majorTickMark val="out"/>
        <c:minorTickMark val="none"/>
        <c:tickLblPos val="nextTo"/>
        <c:txPr>
          <a:bodyPr rot="0" vert="horz"/>
          <a:lstStyle/>
          <a:p>
            <a:pPr>
              <a:defRPr/>
            </a:pPr>
            <a:endParaRPr lang="en-US"/>
          </a:p>
        </c:txPr>
        <c:crossAx val="95867648"/>
        <c:crosses val="autoZero"/>
        <c:crossBetween val="midCat"/>
      </c:valAx>
      <c:valAx>
        <c:axId val="95867648"/>
        <c:scaling>
          <c:orientation val="minMax"/>
        </c:scaling>
        <c:delete val="0"/>
        <c:axPos val="l"/>
        <c:title>
          <c:tx>
            <c:rich>
              <a:bodyPr/>
              <a:lstStyle/>
              <a:p>
                <a:pPr>
                  <a:defRPr/>
                </a:pPr>
                <a:r>
                  <a:rPr lang="en-GB"/>
                  <a:t>Log (10) cfu / disc</a:t>
                </a:r>
              </a:p>
            </c:rich>
          </c:tx>
          <c:layout>
            <c:manualLayout>
              <c:xMode val="edge"/>
              <c:yMode val="edge"/>
              <c:x val="1.9519519519519527E-2"/>
              <c:y val="0.29378531073446346"/>
            </c:manualLayout>
          </c:layout>
          <c:overlay val="0"/>
        </c:title>
        <c:numFmt formatCode="0" sourceLinked="0"/>
        <c:majorTickMark val="out"/>
        <c:minorTickMark val="none"/>
        <c:tickLblPos val="nextTo"/>
        <c:txPr>
          <a:bodyPr rot="0" vert="horz"/>
          <a:lstStyle/>
          <a:p>
            <a:pPr>
              <a:defRPr/>
            </a:pPr>
            <a:endParaRPr lang="en-US"/>
          </a:p>
        </c:txPr>
        <c:crossAx val="95861376"/>
        <c:crosses val="autoZero"/>
        <c:crossBetween val="midCat"/>
      </c:valAx>
    </c:plotArea>
    <c:legend>
      <c:legendPos val="r"/>
      <c:layout>
        <c:manualLayout>
          <c:xMode val="edge"/>
          <c:yMode val="edge"/>
          <c:x val="0.69700103412616365"/>
          <c:y val="0.30677966101694998"/>
          <c:w val="0.29886246122027049"/>
          <c:h val="0.35819209039548067"/>
        </c:manualLayout>
      </c:layout>
      <c:overlay val="0"/>
      <c:txPr>
        <a:bodyPr/>
        <a:lstStyle/>
        <a:p>
          <a:pPr>
            <a:defRPr sz="1600" i="1"/>
          </a:pPr>
          <a:endParaRPr lang="en-US"/>
        </a:p>
      </c:txPr>
    </c:legend>
    <c:plotVisOnly val="1"/>
    <c:dispBlanksAs val="gap"/>
    <c:showDLblsOverMax val="0"/>
  </c:chart>
  <c:txPr>
    <a:bodyPr/>
    <a:lstStyle/>
    <a:p>
      <a:pPr>
        <a:defRPr sz="1800" b="0">
          <a:latin typeface="Arial" pitchFamily="34" charset="0"/>
          <a:cs typeface="Arial" pitchFamily="34" charset="0"/>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0"/>
    </mc:Choice>
    <mc:Fallback>
      <c:style val="10"/>
    </mc:Fallback>
  </mc:AlternateContent>
  <c:chart>
    <c:autoTitleDeleted val="0"/>
    <c:plotArea>
      <c:layout/>
      <c:barChart>
        <c:barDir val="col"/>
        <c:grouping val="clustered"/>
        <c:varyColors val="0"/>
        <c:ser>
          <c:idx val="0"/>
          <c:order val="0"/>
          <c:tx>
            <c:strRef>
              <c:f>Sheet1!$A$3</c:f>
              <c:strCache>
                <c:ptCount val="1"/>
                <c:pt idx="0">
                  <c:v>Klebsiella spp.</c:v>
                </c:pt>
              </c:strCache>
            </c:strRef>
          </c:tx>
          <c:invertIfNegative val="0"/>
          <c:cat>
            <c:strRef>
              <c:f>Sheet1!$B$2:$C$2</c:f>
              <c:strCache>
                <c:ptCount val="2"/>
                <c:pt idx="0">
                  <c:v>Rooms contaminated</c:v>
                </c:pt>
                <c:pt idx="1">
                  <c:v>Sites contaminated</c:v>
                </c:pt>
              </c:strCache>
            </c:strRef>
          </c:cat>
          <c:val>
            <c:numRef>
              <c:f>Sheet1!$B$3:$C$3</c:f>
              <c:numCache>
                <c:formatCode>General</c:formatCode>
                <c:ptCount val="2"/>
                <c:pt idx="0">
                  <c:v>31</c:v>
                </c:pt>
                <c:pt idx="1">
                  <c:v>6</c:v>
                </c:pt>
              </c:numCache>
            </c:numRef>
          </c:val>
          <c:extLst>
            <c:ext xmlns:c16="http://schemas.microsoft.com/office/drawing/2014/chart" uri="{C3380CC4-5D6E-409C-BE32-E72D297353CC}">
              <c16:uniqueId val="{00000000-B2EA-4914-BF79-5685E0F46B4C}"/>
            </c:ext>
          </c:extLst>
        </c:ser>
        <c:ser>
          <c:idx val="1"/>
          <c:order val="1"/>
          <c:tx>
            <c:strRef>
              <c:f>Sheet1!$A$4</c:f>
              <c:strCache>
                <c:ptCount val="1"/>
                <c:pt idx="0">
                  <c:v>E. coli</c:v>
                </c:pt>
              </c:strCache>
            </c:strRef>
          </c:tx>
          <c:invertIfNegative val="0"/>
          <c:cat>
            <c:strRef>
              <c:f>Sheet1!$B$2:$C$2</c:f>
              <c:strCache>
                <c:ptCount val="2"/>
                <c:pt idx="0">
                  <c:v>Rooms contaminated</c:v>
                </c:pt>
                <c:pt idx="1">
                  <c:v>Sites contaminated</c:v>
                </c:pt>
              </c:strCache>
            </c:strRef>
          </c:cat>
          <c:val>
            <c:numRef>
              <c:f>Sheet1!$B$4:$C$4</c:f>
              <c:numCache>
                <c:formatCode>General</c:formatCode>
                <c:ptCount val="2"/>
                <c:pt idx="0">
                  <c:v>4</c:v>
                </c:pt>
                <c:pt idx="1">
                  <c:v>1</c:v>
                </c:pt>
              </c:numCache>
            </c:numRef>
          </c:val>
          <c:extLst>
            <c:ext xmlns:c16="http://schemas.microsoft.com/office/drawing/2014/chart" uri="{C3380CC4-5D6E-409C-BE32-E72D297353CC}">
              <c16:uniqueId val="{00000001-B2EA-4914-BF79-5685E0F46B4C}"/>
            </c:ext>
          </c:extLst>
        </c:ser>
        <c:dLbls>
          <c:showLegendKey val="0"/>
          <c:showVal val="0"/>
          <c:showCatName val="0"/>
          <c:showSerName val="0"/>
          <c:showPercent val="0"/>
          <c:showBubbleSize val="0"/>
        </c:dLbls>
        <c:gapWidth val="150"/>
        <c:axId val="102005376"/>
        <c:axId val="102015360"/>
      </c:barChart>
      <c:catAx>
        <c:axId val="102005376"/>
        <c:scaling>
          <c:orientation val="minMax"/>
        </c:scaling>
        <c:delete val="0"/>
        <c:axPos val="b"/>
        <c:numFmt formatCode="General" sourceLinked="0"/>
        <c:majorTickMark val="out"/>
        <c:minorTickMark val="none"/>
        <c:tickLblPos val="nextTo"/>
        <c:crossAx val="102015360"/>
        <c:crosses val="autoZero"/>
        <c:auto val="1"/>
        <c:lblAlgn val="ctr"/>
        <c:lblOffset val="100"/>
        <c:noMultiLvlLbl val="0"/>
      </c:catAx>
      <c:valAx>
        <c:axId val="102015360"/>
        <c:scaling>
          <c:orientation val="minMax"/>
        </c:scaling>
        <c:delete val="0"/>
        <c:axPos val="l"/>
        <c:title>
          <c:tx>
            <c:rich>
              <a:bodyPr rot="-5400000" vert="horz"/>
              <a:lstStyle/>
              <a:p>
                <a:pPr>
                  <a:defRPr b="0"/>
                </a:pPr>
                <a:r>
                  <a:rPr lang="en-US" b="0"/>
                  <a:t>% contaminated</a:t>
                </a:r>
              </a:p>
            </c:rich>
          </c:tx>
          <c:layout>
            <c:manualLayout>
              <c:xMode val="edge"/>
              <c:yMode val="edge"/>
              <c:x val="5.3332960049273627E-3"/>
              <c:y val="0.27990597548815882"/>
            </c:manualLayout>
          </c:layout>
          <c:overlay val="0"/>
        </c:title>
        <c:numFmt formatCode="General" sourceLinked="1"/>
        <c:majorTickMark val="out"/>
        <c:minorTickMark val="none"/>
        <c:tickLblPos val="nextTo"/>
        <c:crossAx val="102005376"/>
        <c:crosses val="autoZero"/>
        <c:crossBetween val="between"/>
      </c:valAx>
    </c:plotArea>
    <c:legend>
      <c:legendPos val="r"/>
      <c:layout>
        <c:manualLayout>
          <c:xMode val="edge"/>
          <c:yMode val="edge"/>
          <c:x val="0.47993798818555988"/>
          <c:y val="0.26736040073479572"/>
          <c:w val="0.23206402754836394"/>
          <c:h val="0.16442660338066145"/>
        </c:manualLayout>
      </c:layout>
      <c:overlay val="0"/>
      <c:txPr>
        <a:bodyPr/>
        <a:lstStyle/>
        <a:p>
          <a:pPr>
            <a:defRPr i="1"/>
          </a:pPr>
          <a:endParaRPr lang="en-US"/>
        </a:p>
      </c:txPr>
    </c:legend>
    <c:plotVisOnly val="1"/>
    <c:dispBlanksAs val="gap"/>
    <c:showDLblsOverMax val="0"/>
  </c:chart>
  <c:txPr>
    <a:bodyPr/>
    <a:lstStyle/>
    <a:p>
      <a:pPr>
        <a:defRPr sz="1600">
          <a:latin typeface="Arial" pitchFamily="34" charset="0"/>
          <a:cs typeface="Arial" pitchFamily="34" charset="0"/>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0"/>
    </mc:Choice>
    <mc:Fallback>
      <c:style val="10"/>
    </mc:Fallback>
  </mc:AlternateContent>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Sheet1!$B$30</c:f>
              <c:strCache>
                <c:ptCount val="1"/>
                <c:pt idx="0">
                  <c:v>% sites contaminated with A. baumannii</c:v>
                </c:pt>
              </c:strCache>
            </c:strRef>
          </c:tx>
          <c:invertIfNegative val="0"/>
          <c:cat>
            <c:strRef>
              <c:f>Sheet1!$A$31:$A$33</c:f>
              <c:strCache>
                <c:ptCount val="3"/>
                <c:pt idx="0">
                  <c:v>2 x bleach disinfection</c:v>
                </c:pt>
                <c:pt idx="1">
                  <c:v>4 x bleach disinfection</c:v>
                </c:pt>
                <c:pt idx="2">
                  <c:v>Bioquell</c:v>
                </c:pt>
              </c:strCache>
            </c:strRef>
          </c:cat>
          <c:val>
            <c:numRef>
              <c:f>Sheet1!$B$31:$B$33</c:f>
              <c:numCache>
                <c:formatCode>General</c:formatCode>
                <c:ptCount val="3"/>
                <c:pt idx="0">
                  <c:v>12.1</c:v>
                </c:pt>
                <c:pt idx="1">
                  <c:v>1.8</c:v>
                </c:pt>
                <c:pt idx="2">
                  <c:v>0.2</c:v>
                </c:pt>
              </c:numCache>
            </c:numRef>
          </c:val>
          <c:extLst>
            <c:ext xmlns:c16="http://schemas.microsoft.com/office/drawing/2014/chart" uri="{C3380CC4-5D6E-409C-BE32-E72D297353CC}">
              <c16:uniqueId val="{00000000-F140-4F5F-9536-061AE4828251}"/>
            </c:ext>
          </c:extLst>
        </c:ser>
        <c:ser>
          <c:idx val="1"/>
          <c:order val="1"/>
          <c:tx>
            <c:strRef>
              <c:f>Sheet1!$C$30</c:f>
              <c:strCache>
                <c:ptCount val="1"/>
                <c:pt idx="0">
                  <c:v>% sites contaminated with MRSA</c:v>
                </c:pt>
              </c:strCache>
            </c:strRef>
          </c:tx>
          <c:invertIfNegative val="0"/>
          <c:cat>
            <c:strRef>
              <c:f>Sheet1!$A$31:$A$33</c:f>
              <c:strCache>
                <c:ptCount val="3"/>
                <c:pt idx="0">
                  <c:v>2 x bleach disinfection</c:v>
                </c:pt>
                <c:pt idx="1">
                  <c:v>4 x bleach disinfection</c:v>
                </c:pt>
                <c:pt idx="2">
                  <c:v>Bioquell</c:v>
                </c:pt>
              </c:strCache>
            </c:strRef>
          </c:cat>
          <c:val>
            <c:numRef>
              <c:f>Sheet1!$C$31:$C$33</c:f>
              <c:numCache>
                <c:formatCode>General</c:formatCode>
                <c:ptCount val="3"/>
                <c:pt idx="0">
                  <c:v>3.6</c:v>
                </c:pt>
                <c:pt idx="1">
                  <c:v>1.9000000000000001</c:v>
                </c:pt>
                <c:pt idx="2">
                  <c:v>0.1</c:v>
                </c:pt>
              </c:numCache>
            </c:numRef>
          </c:val>
          <c:extLst>
            <c:ext xmlns:c16="http://schemas.microsoft.com/office/drawing/2014/chart" uri="{C3380CC4-5D6E-409C-BE32-E72D297353CC}">
              <c16:uniqueId val="{00000001-F140-4F5F-9536-061AE4828251}"/>
            </c:ext>
          </c:extLst>
        </c:ser>
        <c:dLbls>
          <c:showLegendKey val="0"/>
          <c:showVal val="0"/>
          <c:showCatName val="0"/>
          <c:showSerName val="0"/>
          <c:showPercent val="0"/>
          <c:showBubbleSize val="0"/>
        </c:dLbls>
        <c:gapWidth val="150"/>
        <c:shape val="box"/>
        <c:axId val="102084608"/>
        <c:axId val="102086144"/>
        <c:axId val="0"/>
      </c:bar3DChart>
      <c:catAx>
        <c:axId val="102084608"/>
        <c:scaling>
          <c:orientation val="minMax"/>
        </c:scaling>
        <c:delete val="0"/>
        <c:axPos val="b"/>
        <c:numFmt formatCode="General" sourceLinked="0"/>
        <c:majorTickMark val="out"/>
        <c:minorTickMark val="none"/>
        <c:tickLblPos val="nextTo"/>
        <c:crossAx val="102086144"/>
        <c:crosses val="autoZero"/>
        <c:auto val="1"/>
        <c:lblAlgn val="ctr"/>
        <c:lblOffset val="100"/>
        <c:noMultiLvlLbl val="0"/>
      </c:catAx>
      <c:valAx>
        <c:axId val="102086144"/>
        <c:scaling>
          <c:orientation val="minMax"/>
          <c:max val="14"/>
        </c:scaling>
        <c:delete val="0"/>
        <c:axPos val="l"/>
        <c:title>
          <c:tx>
            <c:rich>
              <a:bodyPr rot="-5400000" vert="horz"/>
              <a:lstStyle/>
              <a:p>
                <a:pPr>
                  <a:defRPr b="0"/>
                </a:pPr>
                <a:r>
                  <a:rPr lang="en-GB" b="0"/>
                  <a:t>% sites contaminated</a:t>
                </a:r>
              </a:p>
            </c:rich>
          </c:tx>
          <c:layout>
            <c:manualLayout>
              <c:xMode val="edge"/>
              <c:yMode val="edge"/>
              <c:x val="0"/>
              <c:y val="0.20539721175761616"/>
            </c:manualLayout>
          </c:layout>
          <c:overlay val="0"/>
        </c:title>
        <c:numFmt formatCode="General" sourceLinked="1"/>
        <c:majorTickMark val="out"/>
        <c:minorTickMark val="none"/>
        <c:tickLblPos val="nextTo"/>
        <c:crossAx val="102084608"/>
        <c:crosses val="autoZero"/>
        <c:crossBetween val="between"/>
      </c:valAx>
    </c:plotArea>
    <c:legend>
      <c:legendPos val="r"/>
      <c:layout>
        <c:manualLayout>
          <c:xMode val="edge"/>
          <c:yMode val="edge"/>
          <c:x val="0.60645521709709516"/>
          <c:y val="0.12187240138301172"/>
          <c:w val="0.31818699437436943"/>
          <c:h val="0.23783636834964464"/>
        </c:manualLayout>
      </c:layout>
      <c:overlay val="0"/>
      <c:txPr>
        <a:bodyPr/>
        <a:lstStyle/>
        <a:p>
          <a:pPr>
            <a:defRPr i="1"/>
          </a:pPr>
          <a:endParaRPr lang="en-US"/>
        </a:p>
      </c:txPr>
    </c:legend>
    <c:plotVisOnly val="1"/>
    <c:dispBlanksAs val="gap"/>
    <c:showDLblsOverMax val="0"/>
  </c:chart>
  <c:txPr>
    <a:bodyPr/>
    <a:lstStyle/>
    <a:p>
      <a:pPr>
        <a:defRPr sz="1800">
          <a:latin typeface="Arial" pitchFamily="34" charset="0"/>
          <a:cs typeface="Arial" pitchFamily="34" charset="0"/>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tockChart>
        <c:ser>
          <c:idx val="0"/>
          <c:order val="0"/>
          <c:tx>
            <c:strRef>
              <c:f>Sheet1!$F$124</c:f>
              <c:strCache>
                <c:ptCount val="1"/>
                <c:pt idx="0">
                  <c:v>Lower 95%</c:v>
                </c:pt>
              </c:strCache>
            </c:strRef>
          </c:tx>
          <c:spPr>
            <a:ln w="28575">
              <a:noFill/>
            </a:ln>
          </c:spPr>
          <c:marker>
            <c:symbol val="none"/>
          </c:marker>
          <c:cat>
            <c:strRef>
              <c:f>Sheet1!$E$125:$E$128</c:f>
              <c:strCache>
                <c:ptCount val="4"/>
                <c:pt idx="0">
                  <c:v>Nseir A.baumannii</c:v>
                </c:pt>
                <c:pt idx="1">
                  <c:v>Nseir P.aeruginosa</c:v>
                </c:pt>
                <c:pt idx="2">
                  <c:v>Nseir ESBL</c:v>
                </c:pt>
                <c:pt idx="3">
                  <c:v>Ajao ESBL</c:v>
                </c:pt>
              </c:strCache>
            </c:strRef>
          </c:cat>
          <c:val>
            <c:numRef>
              <c:f>Sheet1!$F$125:$F$128</c:f>
              <c:numCache>
                <c:formatCode>General</c:formatCode>
                <c:ptCount val="4"/>
                <c:pt idx="0">
                  <c:v>2</c:v>
                </c:pt>
                <c:pt idx="1">
                  <c:v>1.2</c:v>
                </c:pt>
                <c:pt idx="2">
                  <c:v>0.60000000000000064</c:v>
                </c:pt>
                <c:pt idx="3">
                  <c:v>0.94000000000000061</c:v>
                </c:pt>
              </c:numCache>
            </c:numRef>
          </c:val>
          <c:smooth val="0"/>
          <c:extLst>
            <c:ext xmlns:c16="http://schemas.microsoft.com/office/drawing/2014/chart" uri="{C3380CC4-5D6E-409C-BE32-E72D297353CC}">
              <c16:uniqueId val="{00000000-36B6-4937-891E-6DADBA00D804}"/>
            </c:ext>
          </c:extLst>
        </c:ser>
        <c:ser>
          <c:idx val="1"/>
          <c:order val="1"/>
          <c:tx>
            <c:strRef>
              <c:f>Sheet1!$G$124</c:f>
              <c:strCache>
                <c:ptCount val="1"/>
                <c:pt idx="0">
                  <c:v>Upper 95%</c:v>
                </c:pt>
              </c:strCache>
            </c:strRef>
          </c:tx>
          <c:spPr>
            <a:ln w="28575">
              <a:noFill/>
            </a:ln>
          </c:spPr>
          <c:marker>
            <c:symbol val="none"/>
          </c:marker>
          <c:cat>
            <c:strRef>
              <c:f>Sheet1!$E$125:$E$128</c:f>
              <c:strCache>
                <c:ptCount val="4"/>
                <c:pt idx="0">
                  <c:v>Nseir A.baumannii</c:v>
                </c:pt>
                <c:pt idx="1">
                  <c:v>Nseir P.aeruginosa</c:v>
                </c:pt>
                <c:pt idx="2">
                  <c:v>Nseir ESBL</c:v>
                </c:pt>
                <c:pt idx="3">
                  <c:v>Ajao ESBL</c:v>
                </c:pt>
              </c:strCache>
            </c:strRef>
          </c:cat>
          <c:val>
            <c:numRef>
              <c:f>Sheet1!$G$125:$G$128</c:f>
              <c:numCache>
                <c:formatCode>General</c:formatCode>
                <c:ptCount val="4"/>
                <c:pt idx="0">
                  <c:v>8.8000000000000007</c:v>
                </c:pt>
                <c:pt idx="1">
                  <c:v>4.3</c:v>
                </c:pt>
                <c:pt idx="2">
                  <c:v>3.5</c:v>
                </c:pt>
                <c:pt idx="3">
                  <c:v>2.08</c:v>
                </c:pt>
              </c:numCache>
            </c:numRef>
          </c:val>
          <c:smooth val="0"/>
          <c:extLst>
            <c:ext xmlns:c16="http://schemas.microsoft.com/office/drawing/2014/chart" uri="{C3380CC4-5D6E-409C-BE32-E72D297353CC}">
              <c16:uniqueId val="{00000001-36B6-4937-891E-6DADBA00D804}"/>
            </c:ext>
          </c:extLst>
        </c:ser>
        <c:ser>
          <c:idx val="2"/>
          <c:order val="2"/>
          <c:tx>
            <c:strRef>
              <c:f>Sheet1!$H$124</c:f>
              <c:strCache>
                <c:ptCount val="1"/>
                <c:pt idx="0">
                  <c:v>OR</c:v>
                </c:pt>
              </c:strCache>
            </c:strRef>
          </c:tx>
          <c:spPr>
            <a:ln w="63500">
              <a:noFill/>
            </a:ln>
          </c:spPr>
          <c:marker>
            <c:symbol val="circle"/>
            <c:size val="10"/>
            <c:spPr>
              <a:solidFill>
                <a:srgbClr val="C00000"/>
              </a:solidFill>
              <a:ln w="12700">
                <a:solidFill>
                  <a:srgbClr val="C00000"/>
                </a:solidFill>
              </a:ln>
            </c:spPr>
          </c:marker>
          <c:cat>
            <c:strRef>
              <c:f>Sheet1!$E$125:$E$128</c:f>
              <c:strCache>
                <c:ptCount val="4"/>
                <c:pt idx="0">
                  <c:v>Nseir A.baumannii</c:v>
                </c:pt>
                <c:pt idx="1">
                  <c:v>Nseir P.aeruginosa</c:v>
                </c:pt>
                <c:pt idx="2">
                  <c:v>Nseir ESBL</c:v>
                </c:pt>
                <c:pt idx="3">
                  <c:v>Ajao ESBL</c:v>
                </c:pt>
              </c:strCache>
            </c:strRef>
          </c:cat>
          <c:val>
            <c:numRef>
              <c:f>Sheet1!$H$125:$H$128</c:f>
              <c:numCache>
                <c:formatCode>General</c:formatCode>
                <c:ptCount val="4"/>
                <c:pt idx="0">
                  <c:v>4.2</c:v>
                </c:pt>
                <c:pt idx="1">
                  <c:v>2.2999999999999998</c:v>
                </c:pt>
                <c:pt idx="2">
                  <c:v>1.5</c:v>
                </c:pt>
                <c:pt idx="3">
                  <c:v>1.3900000000000001</c:v>
                </c:pt>
              </c:numCache>
            </c:numRef>
          </c:val>
          <c:smooth val="0"/>
          <c:extLst>
            <c:ext xmlns:c16="http://schemas.microsoft.com/office/drawing/2014/chart" uri="{C3380CC4-5D6E-409C-BE32-E72D297353CC}">
              <c16:uniqueId val="{00000002-36B6-4937-891E-6DADBA00D804}"/>
            </c:ext>
          </c:extLst>
        </c:ser>
        <c:dLbls>
          <c:showLegendKey val="0"/>
          <c:showVal val="0"/>
          <c:showCatName val="0"/>
          <c:showSerName val="0"/>
          <c:showPercent val="0"/>
          <c:showBubbleSize val="0"/>
        </c:dLbls>
        <c:hiLowLines>
          <c:spPr>
            <a:ln>
              <a:solidFill>
                <a:srgbClr val="C00000"/>
              </a:solidFill>
            </a:ln>
          </c:spPr>
        </c:hiLowLines>
        <c:axId val="102209408"/>
        <c:axId val="102210944"/>
      </c:stockChart>
      <c:catAx>
        <c:axId val="102209408"/>
        <c:scaling>
          <c:orientation val="minMax"/>
        </c:scaling>
        <c:delete val="0"/>
        <c:axPos val="b"/>
        <c:numFmt formatCode="General" sourceLinked="0"/>
        <c:majorTickMark val="out"/>
        <c:minorTickMark val="none"/>
        <c:tickLblPos val="nextTo"/>
        <c:txPr>
          <a:bodyPr/>
          <a:lstStyle/>
          <a:p>
            <a:pPr>
              <a:defRPr i="1"/>
            </a:pPr>
            <a:endParaRPr lang="en-US"/>
          </a:p>
        </c:txPr>
        <c:crossAx val="102210944"/>
        <c:crosses val="autoZero"/>
        <c:auto val="1"/>
        <c:lblAlgn val="ctr"/>
        <c:lblOffset val="100"/>
        <c:noMultiLvlLbl val="0"/>
      </c:catAx>
      <c:valAx>
        <c:axId val="102210944"/>
        <c:scaling>
          <c:orientation val="minMax"/>
          <c:max val="9"/>
        </c:scaling>
        <c:delete val="0"/>
        <c:axPos val="l"/>
        <c:title>
          <c:tx>
            <c:rich>
              <a:bodyPr rot="-5400000" vert="horz"/>
              <a:lstStyle/>
              <a:p>
                <a:pPr>
                  <a:defRPr/>
                </a:pPr>
                <a:r>
                  <a:rPr lang="en-GB"/>
                  <a:t>Odds ratio</a:t>
                </a:r>
              </a:p>
            </c:rich>
          </c:tx>
          <c:layout>
            <c:manualLayout>
              <c:xMode val="edge"/>
              <c:yMode val="edge"/>
              <c:x val="1.1851768899838582E-2"/>
              <c:y val="0.37032088035565897"/>
            </c:manualLayout>
          </c:layout>
          <c:overlay val="0"/>
        </c:title>
        <c:numFmt formatCode="General" sourceLinked="1"/>
        <c:majorTickMark val="out"/>
        <c:minorTickMark val="none"/>
        <c:tickLblPos val="nextTo"/>
        <c:crossAx val="102209408"/>
        <c:crosses val="autoZero"/>
        <c:crossBetween val="between"/>
      </c:valAx>
    </c:plotArea>
    <c:plotVisOnly val="1"/>
    <c:dispBlanksAs val="gap"/>
    <c:showDLblsOverMax val="0"/>
  </c:chart>
  <c:txPr>
    <a:bodyPr/>
    <a:lstStyle/>
    <a:p>
      <a:pPr>
        <a:defRPr sz="1500" b="0">
          <a:solidFill>
            <a:schemeClr val="tx1"/>
          </a:solidFill>
          <a:latin typeface="Arial" pitchFamily="34" charset="0"/>
          <a:cs typeface="Arial" pitchFamily="34" charset="0"/>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Sheet1!$A$3</c:f>
              <c:strCache>
                <c:ptCount val="1"/>
                <c:pt idx="0">
                  <c:v>Amikacin</c:v>
                </c:pt>
              </c:strCache>
            </c:strRef>
          </c:tx>
          <c:invertIfNegative val="0"/>
          <c:cat>
            <c:multiLvlStrRef>
              <c:f>Sheet1!$B$1:$G$2</c:f>
              <c:multiLvlStrCache>
                <c:ptCount val="6"/>
                <c:lvl>
                  <c:pt idx="0">
                    <c:v>Before</c:v>
                  </c:pt>
                  <c:pt idx="1">
                    <c:v>After</c:v>
                  </c:pt>
                  <c:pt idx="2">
                    <c:v>Before</c:v>
                  </c:pt>
                  <c:pt idx="3">
                    <c:v>After</c:v>
                  </c:pt>
                  <c:pt idx="4">
                    <c:v>Before</c:v>
                  </c:pt>
                  <c:pt idx="5">
                    <c:v>After</c:v>
                  </c:pt>
                </c:lvl>
                <c:lvl>
                  <c:pt idx="0">
                    <c:v>Enterobacteriaceae</c:v>
                  </c:pt>
                  <c:pt idx="2">
                    <c:v>Non-fermenters</c:v>
                  </c:pt>
                  <c:pt idx="4">
                    <c:v>Gram-positive cocci</c:v>
                  </c:pt>
                </c:lvl>
              </c:multiLvlStrCache>
            </c:multiLvlStrRef>
          </c:cat>
          <c:val>
            <c:numRef>
              <c:f>Sheet1!$B$3:$G$3</c:f>
              <c:numCache>
                <c:formatCode>General</c:formatCode>
                <c:ptCount val="6"/>
                <c:pt idx="0">
                  <c:v>83</c:v>
                </c:pt>
                <c:pt idx="1">
                  <c:v>45</c:v>
                </c:pt>
                <c:pt idx="2">
                  <c:v>89</c:v>
                </c:pt>
                <c:pt idx="3">
                  <c:v>81</c:v>
                </c:pt>
              </c:numCache>
            </c:numRef>
          </c:val>
          <c:extLst>
            <c:ext xmlns:c16="http://schemas.microsoft.com/office/drawing/2014/chart" uri="{C3380CC4-5D6E-409C-BE32-E72D297353CC}">
              <c16:uniqueId val="{00000000-A2DE-4578-AFFC-734729498C03}"/>
            </c:ext>
          </c:extLst>
        </c:ser>
        <c:ser>
          <c:idx val="1"/>
          <c:order val="1"/>
          <c:tx>
            <c:strRef>
              <c:f>Sheet1!$A$4</c:f>
              <c:strCache>
                <c:ptCount val="1"/>
                <c:pt idx="0">
                  <c:v>Gentamicin</c:v>
                </c:pt>
              </c:strCache>
            </c:strRef>
          </c:tx>
          <c:invertIfNegative val="0"/>
          <c:cat>
            <c:multiLvlStrRef>
              <c:f>Sheet1!$B$1:$G$2</c:f>
              <c:multiLvlStrCache>
                <c:ptCount val="6"/>
                <c:lvl>
                  <c:pt idx="0">
                    <c:v>Before</c:v>
                  </c:pt>
                  <c:pt idx="1">
                    <c:v>After</c:v>
                  </c:pt>
                  <c:pt idx="2">
                    <c:v>Before</c:v>
                  </c:pt>
                  <c:pt idx="3">
                    <c:v>After</c:v>
                  </c:pt>
                  <c:pt idx="4">
                    <c:v>Before</c:v>
                  </c:pt>
                  <c:pt idx="5">
                    <c:v>After</c:v>
                  </c:pt>
                </c:lvl>
                <c:lvl>
                  <c:pt idx="0">
                    <c:v>Enterobacteriaceae</c:v>
                  </c:pt>
                  <c:pt idx="2">
                    <c:v>Non-fermenters</c:v>
                  </c:pt>
                  <c:pt idx="4">
                    <c:v>Gram-positive cocci</c:v>
                  </c:pt>
                </c:lvl>
              </c:multiLvlStrCache>
            </c:multiLvlStrRef>
          </c:cat>
          <c:val>
            <c:numRef>
              <c:f>Sheet1!$B$4:$G$4</c:f>
              <c:numCache>
                <c:formatCode>General</c:formatCode>
                <c:ptCount val="6"/>
                <c:pt idx="0">
                  <c:v>91</c:v>
                </c:pt>
                <c:pt idx="1">
                  <c:v>39</c:v>
                </c:pt>
                <c:pt idx="4">
                  <c:v>91</c:v>
                </c:pt>
                <c:pt idx="5">
                  <c:v>100</c:v>
                </c:pt>
              </c:numCache>
            </c:numRef>
          </c:val>
          <c:extLst>
            <c:ext xmlns:c16="http://schemas.microsoft.com/office/drawing/2014/chart" uri="{C3380CC4-5D6E-409C-BE32-E72D297353CC}">
              <c16:uniqueId val="{00000001-A2DE-4578-AFFC-734729498C03}"/>
            </c:ext>
          </c:extLst>
        </c:ser>
        <c:ser>
          <c:idx val="2"/>
          <c:order val="2"/>
          <c:tx>
            <c:strRef>
              <c:f>Sheet1!$A$5</c:f>
              <c:strCache>
                <c:ptCount val="1"/>
                <c:pt idx="0">
                  <c:v>Ciprofloxacin</c:v>
                </c:pt>
              </c:strCache>
            </c:strRef>
          </c:tx>
          <c:invertIfNegative val="0"/>
          <c:cat>
            <c:multiLvlStrRef>
              <c:f>Sheet1!$B$1:$G$2</c:f>
              <c:multiLvlStrCache>
                <c:ptCount val="6"/>
                <c:lvl>
                  <c:pt idx="0">
                    <c:v>Before</c:v>
                  </c:pt>
                  <c:pt idx="1">
                    <c:v>After</c:v>
                  </c:pt>
                  <c:pt idx="2">
                    <c:v>Before</c:v>
                  </c:pt>
                  <c:pt idx="3">
                    <c:v>After</c:v>
                  </c:pt>
                  <c:pt idx="4">
                    <c:v>Before</c:v>
                  </c:pt>
                  <c:pt idx="5">
                    <c:v>After</c:v>
                  </c:pt>
                </c:lvl>
                <c:lvl>
                  <c:pt idx="0">
                    <c:v>Enterobacteriaceae</c:v>
                  </c:pt>
                  <c:pt idx="2">
                    <c:v>Non-fermenters</c:v>
                  </c:pt>
                  <c:pt idx="4">
                    <c:v>Gram-positive cocci</c:v>
                  </c:pt>
                </c:lvl>
              </c:multiLvlStrCache>
            </c:multiLvlStrRef>
          </c:cat>
          <c:val>
            <c:numRef>
              <c:f>Sheet1!$B$5:$G$5</c:f>
              <c:numCache>
                <c:formatCode>General</c:formatCode>
                <c:ptCount val="6"/>
                <c:pt idx="0">
                  <c:v>91</c:v>
                </c:pt>
                <c:pt idx="1">
                  <c:v>45</c:v>
                </c:pt>
                <c:pt idx="2">
                  <c:v>91</c:v>
                </c:pt>
                <c:pt idx="3">
                  <c:v>84</c:v>
                </c:pt>
                <c:pt idx="4">
                  <c:v>90</c:v>
                </c:pt>
                <c:pt idx="5">
                  <c:v>89</c:v>
                </c:pt>
              </c:numCache>
            </c:numRef>
          </c:val>
          <c:extLst>
            <c:ext xmlns:c16="http://schemas.microsoft.com/office/drawing/2014/chart" uri="{C3380CC4-5D6E-409C-BE32-E72D297353CC}">
              <c16:uniqueId val="{00000002-A2DE-4578-AFFC-734729498C03}"/>
            </c:ext>
          </c:extLst>
        </c:ser>
        <c:ser>
          <c:idx val="3"/>
          <c:order val="3"/>
          <c:tx>
            <c:strRef>
              <c:f>Sheet1!$A$6</c:f>
              <c:strCache>
                <c:ptCount val="1"/>
                <c:pt idx="0">
                  <c:v>Ceftazimime</c:v>
                </c:pt>
              </c:strCache>
            </c:strRef>
          </c:tx>
          <c:invertIfNegative val="0"/>
          <c:cat>
            <c:multiLvlStrRef>
              <c:f>Sheet1!$B$1:$G$2</c:f>
              <c:multiLvlStrCache>
                <c:ptCount val="6"/>
                <c:lvl>
                  <c:pt idx="0">
                    <c:v>Before</c:v>
                  </c:pt>
                  <c:pt idx="1">
                    <c:v>After</c:v>
                  </c:pt>
                  <c:pt idx="2">
                    <c:v>Before</c:v>
                  </c:pt>
                  <c:pt idx="3">
                    <c:v>After</c:v>
                  </c:pt>
                  <c:pt idx="4">
                    <c:v>Before</c:v>
                  </c:pt>
                  <c:pt idx="5">
                    <c:v>After</c:v>
                  </c:pt>
                </c:lvl>
                <c:lvl>
                  <c:pt idx="0">
                    <c:v>Enterobacteriaceae</c:v>
                  </c:pt>
                  <c:pt idx="2">
                    <c:v>Non-fermenters</c:v>
                  </c:pt>
                  <c:pt idx="4">
                    <c:v>Gram-positive cocci</c:v>
                  </c:pt>
                </c:lvl>
              </c:multiLvlStrCache>
            </c:multiLvlStrRef>
          </c:cat>
          <c:val>
            <c:numRef>
              <c:f>Sheet1!$B$6:$G$6</c:f>
              <c:numCache>
                <c:formatCode>General</c:formatCode>
                <c:ptCount val="6"/>
                <c:pt idx="0">
                  <c:v>78</c:v>
                </c:pt>
                <c:pt idx="1">
                  <c:v>39</c:v>
                </c:pt>
                <c:pt idx="2">
                  <c:v>86</c:v>
                </c:pt>
                <c:pt idx="3">
                  <c:v>65</c:v>
                </c:pt>
              </c:numCache>
            </c:numRef>
          </c:val>
          <c:extLst>
            <c:ext xmlns:c16="http://schemas.microsoft.com/office/drawing/2014/chart" uri="{C3380CC4-5D6E-409C-BE32-E72D297353CC}">
              <c16:uniqueId val="{00000003-A2DE-4578-AFFC-734729498C03}"/>
            </c:ext>
          </c:extLst>
        </c:ser>
        <c:ser>
          <c:idx val="4"/>
          <c:order val="4"/>
          <c:tx>
            <c:strRef>
              <c:f>Sheet1!$A$7</c:f>
              <c:strCache>
                <c:ptCount val="1"/>
                <c:pt idx="0">
                  <c:v>Imipenem</c:v>
                </c:pt>
              </c:strCache>
            </c:strRef>
          </c:tx>
          <c:invertIfNegative val="0"/>
          <c:cat>
            <c:multiLvlStrRef>
              <c:f>Sheet1!$B$1:$G$2</c:f>
              <c:multiLvlStrCache>
                <c:ptCount val="6"/>
                <c:lvl>
                  <c:pt idx="0">
                    <c:v>Before</c:v>
                  </c:pt>
                  <c:pt idx="1">
                    <c:v>After</c:v>
                  </c:pt>
                  <c:pt idx="2">
                    <c:v>Before</c:v>
                  </c:pt>
                  <c:pt idx="3">
                    <c:v>After</c:v>
                  </c:pt>
                  <c:pt idx="4">
                    <c:v>Before</c:v>
                  </c:pt>
                  <c:pt idx="5">
                    <c:v>After</c:v>
                  </c:pt>
                </c:lvl>
                <c:lvl>
                  <c:pt idx="0">
                    <c:v>Enterobacteriaceae</c:v>
                  </c:pt>
                  <c:pt idx="2">
                    <c:v>Non-fermenters</c:v>
                  </c:pt>
                  <c:pt idx="4">
                    <c:v>Gram-positive cocci</c:v>
                  </c:pt>
                </c:lvl>
              </c:multiLvlStrCache>
            </c:multiLvlStrRef>
          </c:cat>
          <c:val>
            <c:numRef>
              <c:f>Sheet1!$B$7:$G$7</c:f>
              <c:numCache>
                <c:formatCode>General</c:formatCode>
                <c:ptCount val="6"/>
                <c:pt idx="0">
                  <c:v>4</c:v>
                </c:pt>
                <c:pt idx="1">
                  <c:v>0</c:v>
                </c:pt>
                <c:pt idx="2">
                  <c:v>86</c:v>
                </c:pt>
                <c:pt idx="3">
                  <c:v>59</c:v>
                </c:pt>
              </c:numCache>
            </c:numRef>
          </c:val>
          <c:extLst>
            <c:ext xmlns:c16="http://schemas.microsoft.com/office/drawing/2014/chart" uri="{C3380CC4-5D6E-409C-BE32-E72D297353CC}">
              <c16:uniqueId val="{00000004-A2DE-4578-AFFC-734729498C03}"/>
            </c:ext>
          </c:extLst>
        </c:ser>
        <c:dLbls>
          <c:showLegendKey val="0"/>
          <c:showVal val="0"/>
          <c:showCatName val="0"/>
          <c:showSerName val="0"/>
          <c:showPercent val="0"/>
          <c:showBubbleSize val="0"/>
        </c:dLbls>
        <c:gapWidth val="150"/>
        <c:axId val="102286464"/>
        <c:axId val="102288000"/>
      </c:barChart>
      <c:catAx>
        <c:axId val="102286464"/>
        <c:scaling>
          <c:orientation val="minMax"/>
        </c:scaling>
        <c:delete val="0"/>
        <c:axPos val="b"/>
        <c:numFmt formatCode="General" sourceLinked="0"/>
        <c:majorTickMark val="out"/>
        <c:minorTickMark val="none"/>
        <c:tickLblPos val="nextTo"/>
        <c:crossAx val="102288000"/>
        <c:crosses val="autoZero"/>
        <c:auto val="1"/>
        <c:lblAlgn val="ctr"/>
        <c:lblOffset val="100"/>
        <c:noMultiLvlLbl val="0"/>
      </c:catAx>
      <c:valAx>
        <c:axId val="102288000"/>
        <c:scaling>
          <c:orientation val="minMax"/>
          <c:max val="100"/>
        </c:scaling>
        <c:delete val="0"/>
        <c:axPos val="l"/>
        <c:title>
          <c:tx>
            <c:rich>
              <a:bodyPr rot="-5400000" vert="horz"/>
              <a:lstStyle/>
              <a:p>
                <a:pPr>
                  <a:defRPr/>
                </a:pPr>
                <a:r>
                  <a:rPr lang="en-US"/>
                  <a:t>% isolates resistant</a:t>
                </a:r>
              </a:p>
            </c:rich>
          </c:tx>
          <c:layout>
            <c:manualLayout>
              <c:xMode val="edge"/>
              <c:yMode val="edge"/>
              <c:x val="1.8691588785046735E-2"/>
              <c:y val="0.21456950693663293"/>
            </c:manualLayout>
          </c:layout>
          <c:overlay val="0"/>
        </c:title>
        <c:numFmt formatCode="General" sourceLinked="1"/>
        <c:majorTickMark val="out"/>
        <c:minorTickMark val="none"/>
        <c:tickLblPos val="nextTo"/>
        <c:crossAx val="102286464"/>
        <c:crosses val="autoZero"/>
        <c:crossBetween val="between"/>
      </c:valAx>
    </c:plotArea>
    <c:legend>
      <c:legendPos val="r"/>
      <c:layout/>
      <c:overlay val="0"/>
    </c:legend>
    <c:plotVisOnly val="1"/>
    <c:dispBlanksAs val="gap"/>
    <c:showDLblsOverMax val="0"/>
  </c:chart>
  <c:txPr>
    <a:bodyPr/>
    <a:lstStyle/>
    <a:p>
      <a:pPr>
        <a:defRPr sz="1600">
          <a:latin typeface="Arial" pitchFamily="34" charset="0"/>
          <a:cs typeface="Arial" pitchFamily="34" charset="0"/>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0"/>
    </mc:Choice>
    <mc:Fallback>
      <c:style val="10"/>
    </mc:Fallback>
  </mc:AlternateContent>
  <c:chart>
    <c:autoTitleDeleted val="0"/>
    <c:plotArea>
      <c:layout/>
      <c:lineChart>
        <c:grouping val="standard"/>
        <c:varyColors val="0"/>
        <c:ser>
          <c:idx val="0"/>
          <c:order val="0"/>
          <c:tx>
            <c:strRef>
              <c:f>Sheet1!$A$2</c:f>
              <c:strCache>
                <c:ptCount val="1"/>
                <c:pt idx="0">
                  <c:v>SDD</c:v>
                </c:pt>
              </c:strCache>
            </c:strRef>
          </c:tx>
          <c:spPr>
            <a:ln w="63500"/>
          </c:spPr>
          <c:cat>
            <c:strRef>
              <c:f>Sheet1!$B$1:$F$1</c:f>
              <c:strCache>
                <c:ptCount val="5"/>
                <c:pt idx="0">
                  <c:v>0</c:v>
                </c:pt>
                <c:pt idx="1">
                  <c:v>9 days</c:v>
                </c:pt>
                <c:pt idx="2">
                  <c:v>2 weeks</c:v>
                </c:pt>
                <c:pt idx="3">
                  <c:v>4 weeks </c:v>
                </c:pt>
                <c:pt idx="4">
                  <c:v>6 weeks</c:v>
                </c:pt>
              </c:strCache>
            </c:strRef>
          </c:cat>
          <c:val>
            <c:numRef>
              <c:f>Sheet1!$B$2:$F$2</c:f>
              <c:numCache>
                <c:formatCode>General</c:formatCode>
                <c:ptCount val="5"/>
                <c:pt idx="0">
                  <c:v>100</c:v>
                </c:pt>
                <c:pt idx="1">
                  <c:v>75</c:v>
                </c:pt>
                <c:pt idx="2">
                  <c:v>84</c:v>
                </c:pt>
                <c:pt idx="3">
                  <c:v>68</c:v>
                </c:pt>
                <c:pt idx="4">
                  <c:v>68</c:v>
                </c:pt>
              </c:numCache>
            </c:numRef>
          </c:val>
          <c:smooth val="0"/>
          <c:extLst>
            <c:ext xmlns:c16="http://schemas.microsoft.com/office/drawing/2014/chart" uri="{C3380CC4-5D6E-409C-BE32-E72D297353CC}">
              <c16:uniqueId val="{00000000-9C8A-4673-8AB1-A6FA718285F1}"/>
            </c:ext>
          </c:extLst>
        </c:ser>
        <c:ser>
          <c:idx val="1"/>
          <c:order val="1"/>
          <c:tx>
            <c:strRef>
              <c:f>Sheet1!$A$3</c:f>
              <c:strCache>
                <c:ptCount val="1"/>
                <c:pt idx="0">
                  <c:v>Control</c:v>
                </c:pt>
              </c:strCache>
            </c:strRef>
          </c:tx>
          <c:spPr>
            <a:ln w="63500"/>
          </c:spPr>
          <c:cat>
            <c:strRef>
              <c:f>Sheet1!$B$1:$F$1</c:f>
              <c:strCache>
                <c:ptCount val="5"/>
                <c:pt idx="0">
                  <c:v>0</c:v>
                </c:pt>
                <c:pt idx="1">
                  <c:v>9 days</c:v>
                </c:pt>
                <c:pt idx="2">
                  <c:v>2 weeks</c:v>
                </c:pt>
                <c:pt idx="3">
                  <c:v>4 weeks </c:v>
                </c:pt>
                <c:pt idx="4">
                  <c:v>6 weeks</c:v>
                </c:pt>
              </c:strCache>
            </c:strRef>
          </c:cat>
          <c:val>
            <c:numRef>
              <c:f>Sheet1!$B$3:$F$3</c:f>
              <c:numCache>
                <c:formatCode>General</c:formatCode>
                <c:ptCount val="5"/>
                <c:pt idx="0">
                  <c:v>100</c:v>
                </c:pt>
                <c:pt idx="1">
                  <c:v>40</c:v>
                </c:pt>
                <c:pt idx="2">
                  <c:v>38</c:v>
                </c:pt>
                <c:pt idx="3">
                  <c:v>60</c:v>
                </c:pt>
                <c:pt idx="4">
                  <c:v>42</c:v>
                </c:pt>
              </c:numCache>
            </c:numRef>
          </c:val>
          <c:smooth val="0"/>
          <c:extLst>
            <c:ext xmlns:c16="http://schemas.microsoft.com/office/drawing/2014/chart" uri="{C3380CC4-5D6E-409C-BE32-E72D297353CC}">
              <c16:uniqueId val="{00000001-9C8A-4673-8AB1-A6FA718285F1}"/>
            </c:ext>
          </c:extLst>
        </c:ser>
        <c:dLbls>
          <c:showLegendKey val="0"/>
          <c:showVal val="0"/>
          <c:showCatName val="0"/>
          <c:showSerName val="0"/>
          <c:showPercent val="0"/>
          <c:showBubbleSize val="0"/>
        </c:dLbls>
        <c:marker val="1"/>
        <c:smooth val="0"/>
        <c:axId val="102326272"/>
        <c:axId val="102327808"/>
      </c:lineChart>
      <c:catAx>
        <c:axId val="102326272"/>
        <c:scaling>
          <c:orientation val="minMax"/>
        </c:scaling>
        <c:delete val="0"/>
        <c:axPos val="b"/>
        <c:numFmt formatCode="General" sourceLinked="0"/>
        <c:majorTickMark val="out"/>
        <c:minorTickMark val="none"/>
        <c:tickLblPos val="nextTo"/>
        <c:crossAx val="102327808"/>
        <c:crosses val="autoZero"/>
        <c:auto val="1"/>
        <c:lblAlgn val="ctr"/>
        <c:lblOffset val="100"/>
        <c:noMultiLvlLbl val="0"/>
      </c:catAx>
      <c:valAx>
        <c:axId val="102327808"/>
        <c:scaling>
          <c:orientation val="minMax"/>
          <c:max val="100"/>
        </c:scaling>
        <c:delete val="0"/>
        <c:axPos val="l"/>
        <c:title>
          <c:tx>
            <c:rich>
              <a:bodyPr rot="-5400000" vert="horz"/>
              <a:lstStyle/>
              <a:p>
                <a:pPr>
                  <a:defRPr/>
                </a:pPr>
                <a:r>
                  <a:rPr lang="en-US"/>
                  <a:t>Percentage of CRE positive rectal samples</a:t>
                </a:r>
              </a:p>
            </c:rich>
          </c:tx>
          <c:layout/>
          <c:overlay val="0"/>
        </c:title>
        <c:numFmt formatCode="General" sourceLinked="1"/>
        <c:majorTickMark val="out"/>
        <c:minorTickMark val="none"/>
        <c:tickLblPos val="nextTo"/>
        <c:crossAx val="102326272"/>
        <c:crosses val="autoZero"/>
        <c:crossBetween val="between"/>
        <c:majorUnit val="20"/>
      </c:valAx>
    </c:plotArea>
    <c:legend>
      <c:legendPos val="r"/>
      <c:layout/>
      <c:overlay val="0"/>
    </c:legend>
    <c:plotVisOnly val="1"/>
    <c:dispBlanksAs val="gap"/>
    <c:showDLblsOverMax val="0"/>
  </c:chart>
  <c:txPr>
    <a:bodyPr/>
    <a:lstStyle/>
    <a:p>
      <a:pPr>
        <a:defRPr sz="1800" b="0">
          <a:solidFill>
            <a:schemeClr val="tx1"/>
          </a:solidFill>
          <a:latin typeface="Arial" pitchFamily="34" charset="0"/>
          <a:ea typeface="Verdana" pitchFamily="34" charset="0"/>
          <a:cs typeface="Arial" pitchFamily="34" charset="0"/>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2"/>
    </mc:Choice>
    <mc:Fallback>
      <c:style val="12"/>
    </mc:Fallback>
  </mc:AlternateContent>
  <c:chart>
    <c:autoTitleDeleted val="0"/>
    <c:plotArea>
      <c:layout>
        <c:manualLayout>
          <c:layoutTarget val="inner"/>
          <c:xMode val="edge"/>
          <c:yMode val="edge"/>
          <c:x val="0.15834021984875654"/>
          <c:y val="4.1878361516285857E-2"/>
          <c:w val="0.82350796496972511"/>
          <c:h val="0.85369992685340612"/>
        </c:manualLayout>
      </c:layout>
      <c:barChart>
        <c:barDir val="col"/>
        <c:grouping val="clustered"/>
        <c:varyColors val="0"/>
        <c:ser>
          <c:idx val="0"/>
          <c:order val="0"/>
          <c:invertIfNegative val="0"/>
          <c:cat>
            <c:strRef>
              <c:f>Sheet1!$A$2:$A$3</c:f>
              <c:strCache>
                <c:ptCount val="2"/>
                <c:pt idx="0">
                  <c:v>Before CHG</c:v>
                </c:pt>
                <c:pt idx="1">
                  <c:v>After CHG</c:v>
                </c:pt>
              </c:strCache>
            </c:strRef>
          </c:cat>
          <c:val>
            <c:numRef>
              <c:f>Sheet1!$B$2:$B$3</c:f>
              <c:numCache>
                <c:formatCode>General</c:formatCode>
                <c:ptCount val="2"/>
                <c:pt idx="0">
                  <c:v>56</c:v>
                </c:pt>
                <c:pt idx="1">
                  <c:v>32</c:v>
                </c:pt>
              </c:numCache>
            </c:numRef>
          </c:val>
          <c:extLst>
            <c:ext xmlns:c16="http://schemas.microsoft.com/office/drawing/2014/chart" uri="{C3380CC4-5D6E-409C-BE32-E72D297353CC}">
              <c16:uniqueId val="{00000000-1728-40F6-A3E8-1AF90A2773EE}"/>
            </c:ext>
          </c:extLst>
        </c:ser>
        <c:dLbls>
          <c:showLegendKey val="0"/>
          <c:showVal val="0"/>
          <c:showCatName val="0"/>
          <c:showSerName val="0"/>
          <c:showPercent val="0"/>
          <c:showBubbleSize val="0"/>
        </c:dLbls>
        <c:gapWidth val="150"/>
        <c:axId val="102358016"/>
        <c:axId val="104534784"/>
      </c:barChart>
      <c:catAx>
        <c:axId val="102358016"/>
        <c:scaling>
          <c:orientation val="minMax"/>
        </c:scaling>
        <c:delete val="0"/>
        <c:axPos val="b"/>
        <c:numFmt formatCode="General" sourceLinked="0"/>
        <c:majorTickMark val="out"/>
        <c:minorTickMark val="none"/>
        <c:tickLblPos val="nextTo"/>
        <c:crossAx val="104534784"/>
        <c:crosses val="autoZero"/>
        <c:auto val="1"/>
        <c:lblAlgn val="ctr"/>
        <c:lblOffset val="100"/>
        <c:noMultiLvlLbl val="0"/>
      </c:catAx>
      <c:valAx>
        <c:axId val="104534784"/>
        <c:scaling>
          <c:orientation val="minMax"/>
        </c:scaling>
        <c:delete val="0"/>
        <c:axPos val="l"/>
        <c:title>
          <c:tx>
            <c:rich>
              <a:bodyPr rot="-5400000" vert="horz"/>
              <a:lstStyle/>
              <a:p>
                <a:pPr>
                  <a:defRPr/>
                </a:pPr>
                <a:r>
                  <a:rPr lang="en-US"/>
                  <a:t>% patients with CRE colonization at one or more sites</a:t>
                </a:r>
              </a:p>
            </c:rich>
          </c:tx>
          <c:layout>
            <c:manualLayout>
              <c:xMode val="edge"/>
              <c:yMode val="edge"/>
              <c:x val="1.1551155115511559E-2"/>
              <c:y val="7.937717826255325E-2"/>
            </c:manualLayout>
          </c:layout>
          <c:overlay val="0"/>
        </c:title>
        <c:numFmt formatCode="General" sourceLinked="1"/>
        <c:majorTickMark val="out"/>
        <c:minorTickMark val="none"/>
        <c:tickLblPos val="nextTo"/>
        <c:crossAx val="102358016"/>
        <c:crosses val="autoZero"/>
        <c:crossBetween val="between"/>
      </c:valAx>
    </c:plotArea>
    <c:plotVisOnly val="1"/>
    <c:dispBlanksAs val="gap"/>
    <c:showDLblsOverMax val="0"/>
  </c:chart>
  <c:txPr>
    <a:bodyPr/>
    <a:lstStyle/>
    <a:p>
      <a:pPr>
        <a:defRPr sz="1800" b="0">
          <a:latin typeface="Arial" pitchFamily="34" charset="0"/>
          <a:cs typeface="Arial" pitchFamily="34" charset="0"/>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invertIfNegative val="0"/>
          <c:cat>
            <c:strRef>
              <c:f>Sheet1!$A$2:$A$3</c:f>
              <c:strCache>
                <c:ptCount val="2"/>
                <c:pt idx="0">
                  <c:v>CHG</c:v>
                </c:pt>
                <c:pt idx="1">
                  <c:v>Non CHG</c:v>
                </c:pt>
              </c:strCache>
            </c:strRef>
          </c:cat>
          <c:val>
            <c:numRef>
              <c:f>Sheet1!$B$2:$B$3</c:f>
              <c:numCache>
                <c:formatCode>General</c:formatCode>
                <c:ptCount val="2"/>
                <c:pt idx="0">
                  <c:v>86</c:v>
                </c:pt>
                <c:pt idx="1">
                  <c:v>64</c:v>
                </c:pt>
              </c:numCache>
            </c:numRef>
          </c:val>
          <c:extLst>
            <c:ext xmlns:c16="http://schemas.microsoft.com/office/drawing/2014/chart" uri="{C3380CC4-5D6E-409C-BE32-E72D297353CC}">
              <c16:uniqueId val="{00000000-FDA3-407D-9F5E-4D7558504A12}"/>
            </c:ext>
          </c:extLst>
        </c:ser>
        <c:dLbls>
          <c:showLegendKey val="0"/>
          <c:showVal val="0"/>
          <c:showCatName val="0"/>
          <c:showSerName val="0"/>
          <c:showPercent val="0"/>
          <c:showBubbleSize val="0"/>
        </c:dLbls>
        <c:gapWidth val="150"/>
        <c:axId val="104576896"/>
        <c:axId val="104578432"/>
      </c:barChart>
      <c:catAx>
        <c:axId val="104576896"/>
        <c:scaling>
          <c:orientation val="minMax"/>
        </c:scaling>
        <c:delete val="0"/>
        <c:axPos val="b"/>
        <c:numFmt formatCode="General" sourceLinked="0"/>
        <c:majorTickMark val="out"/>
        <c:minorTickMark val="none"/>
        <c:tickLblPos val="nextTo"/>
        <c:crossAx val="104578432"/>
        <c:crosses val="autoZero"/>
        <c:auto val="1"/>
        <c:lblAlgn val="ctr"/>
        <c:lblOffset val="100"/>
        <c:noMultiLvlLbl val="0"/>
      </c:catAx>
      <c:valAx>
        <c:axId val="104578432"/>
        <c:scaling>
          <c:orientation val="minMax"/>
          <c:max val="100"/>
        </c:scaling>
        <c:delete val="0"/>
        <c:axPos val="l"/>
        <c:title>
          <c:tx>
            <c:rich>
              <a:bodyPr rot="-5400000" vert="horz"/>
              <a:lstStyle/>
              <a:p>
                <a:pPr>
                  <a:defRPr/>
                </a:pPr>
                <a:r>
                  <a:rPr lang="en-US"/>
                  <a:t>% isolates with reduced CHG susceptibility</a:t>
                </a:r>
              </a:p>
            </c:rich>
          </c:tx>
          <c:layout/>
          <c:overlay val="0"/>
        </c:title>
        <c:numFmt formatCode="General" sourceLinked="1"/>
        <c:majorTickMark val="out"/>
        <c:minorTickMark val="none"/>
        <c:tickLblPos val="nextTo"/>
        <c:crossAx val="104576896"/>
        <c:crosses val="autoZero"/>
        <c:crossBetween val="between"/>
        <c:majorUnit val="20"/>
      </c:valAx>
    </c:plotArea>
    <c:plotVisOnly val="1"/>
    <c:dispBlanksAs val="gap"/>
    <c:showDLblsOverMax val="0"/>
  </c:chart>
  <c:txPr>
    <a:bodyPr/>
    <a:lstStyle/>
    <a:p>
      <a:pPr>
        <a:defRPr sz="1800" b="0">
          <a:solidFill>
            <a:schemeClr val="tx1"/>
          </a:solidFill>
          <a:latin typeface="Arial" pitchFamily="34" charset="0"/>
          <a:cs typeface="Arial" pitchFamily="34" charset="0"/>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0"/>
    </mc:Choice>
    <mc:Fallback>
      <c:style val="10"/>
    </mc:Fallback>
  </mc:AlternateContent>
  <c:chart>
    <c:autoTitleDeleted val="1"/>
    <c:plotArea>
      <c:layout>
        <c:manualLayout>
          <c:layoutTarget val="inner"/>
          <c:xMode val="edge"/>
          <c:yMode val="edge"/>
          <c:x val="0.10312461485792537"/>
          <c:y val="5.8906386701662289E-2"/>
          <c:w val="0.89687538514207477"/>
          <c:h val="0.71745292707976727"/>
        </c:manualLayout>
      </c:layout>
      <c:barChart>
        <c:barDir val="col"/>
        <c:grouping val="clustered"/>
        <c:varyColors val="0"/>
        <c:ser>
          <c:idx val="0"/>
          <c:order val="0"/>
          <c:tx>
            <c:strRef>
              <c:f>Sheet1!$B$44</c:f>
              <c:strCache>
                <c:ptCount val="1"/>
                <c:pt idx="0">
                  <c:v>Antibiotic-resistant Enterobacteriaceae</c:v>
                </c:pt>
              </c:strCache>
            </c:strRef>
          </c:tx>
          <c:invertIfNegative val="0"/>
          <c:cat>
            <c:strRef>
              <c:f>Sheet1!$A$45:$A$49</c:f>
              <c:strCache>
                <c:ptCount val="5"/>
                <c:pt idx="0">
                  <c:v>Active surveillance and contact precautions</c:v>
                </c:pt>
                <c:pt idx="1">
                  <c:v>Contact precautions (no active screening)</c:v>
                </c:pt>
                <c:pt idx="2">
                  <c:v>Antibiotic stewardship</c:v>
                </c:pt>
                <c:pt idx="3">
                  <c:v>Hand hygiene</c:v>
                </c:pt>
                <c:pt idx="4">
                  <c:v>Cleaning  / disinfection</c:v>
                </c:pt>
              </c:strCache>
            </c:strRef>
          </c:cat>
          <c:val>
            <c:numRef>
              <c:f>Sheet1!$B$45:$B$49</c:f>
              <c:numCache>
                <c:formatCode>General</c:formatCode>
                <c:ptCount val="5"/>
                <c:pt idx="0">
                  <c:v>18</c:v>
                </c:pt>
                <c:pt idx="1">
                  <c:v>5</c:v>
                </c:pt>
                <c:pt idx="2">
                  <c:v>15</c:v>
                </c:pt>
                <c:pt idx="3">
                  <c:v>52</c:v>
                </c:pt>
                <c:pt idx="4">
                  <c:v>10</c:v>
                </c:pt>
              </c:numCache>
            </c:numRef>
          </c:val>
          <c:extLst>
            <c:ext xmlns:c16="http://schemas.microsoft.com/office/drawing/2014/chart" uri="{C3380CC4-5D6E-409C-BE32-E72D297353CC}">
              <c16:uniqueId val="{00000000-B28D-45EF-A939-AF049C1707D6}"/>
            </c:ext>
          </c:extLst>
        </c:ser>
        <c:ser>
          <c:idx val="1"/>
          <c:order val="1"/>
          <c:tx>
            <c:strRef>
              <c:f>Sheet1!$C$44</c:f>
              <c:strCache>
                <c:ptCount val="1"/>
                <c:pt idx="0">
                  <c:v>Antibiotic-resistant non-fermenters </c:v>
                </c:pt>
              </c:strCache>
            </c:strRef>
          </c:tx>
          <c:invertIfNegative val="0"/>
          <c:cat>
            <c:strRef>
              <c:f>Sheet1!$A$45:$A$49</c:f>
              <c:strCache>
                <c:ptCount val="5"/>
                <c:pt idx="0">
                  <c:v>Active surveillance and contact precautions</c:v>
                </c:pt>
                <c:pt idx="1">
                  <c:v>Contact precautions (no active screening)</c:v>
                </c:pt>
                <c:pt idx="2">
                  <c:v>Antibiotic stewardship</c:v>
                </c:pt>
                <c:pt idx="3">
                  <c:v>Hand hygiene</c:v>
                </c:pt>
                <c:pt idx="4">
                  <c:v>Cleaning  / disinfection</c:v>
                </c:pt>
              </c:strCache>
            </c:strRef>
          </c:cat>
          <c:val>
            <c:numRef>
              <c:f>Sheet1!$C$45:$C$49</c:f>
              <c:numCache>
                <c:formatCode>General</c:formatCode>
                <c:ptCount val="5"/>
                <c:pt idx="0">
                  <c:v>6</c:v>
                </c:pt>
                <c:pt idx="1">
                  <c:v>2</c:v>
                </c:pt>
                <c:pt idx="2">
                  <c:v>8</c:v>
                </c:pt>
                <c:pt idx="3">
                  <c:v>59</c:v>
                </c:pt>
                <c:pt idx="4">
                  <c:v>24</c:v>
                </c:pt>
              </c:numCache>
            </c:numRef>
          </c:val>
          <c:extLst>
            <c:ext xmlns:c16="http://schemas.microsoft.com/office/drawing/2014/chart" uri="{C3380CC4-5D6E-409C-BE32-E72D297353CC}">
              <c16:uniqueId val="{00000001-B28D-45EF-A939-AF049C1707D6}"/>
            </c:ext>
          </c:extLst>
        </c:ser>
        <c:dLbls>
          <c:showLegendKey val="0"/>
          <c:showVal val="0"/>
          <c:showCatName val="0"/>
          <c:showSerName val="0"/>
          <c:showPercent val="0"/>
          <c:showBubbleSize val="0"/>
        </c:dLbls>
        <c:gapWidth val="150"/>
        <c:axId val="110049920"/>
        <c:axId val="110064000"/>
      </c:barChart>
      <c:catAx>
        <c:axId val="110049920"/>
        <c:scaling>
          <c:orientation val="minMax"/>
        </c:scaling>
        <c:delete val="0"/>
        <c:axPos val="b"/>
        <c:numFmt formatCode="General" sourceLinked="0"/>
        <c:majorTickMark val="out"/>
        <c:minorTickMark val="none"/>
        <c:tickLblPos val="nextTo"/>
        <c:crossAx val="110064000"/>
        <c:crosses val="autoZero"/>
        <c:auto val="1"/>
        <c:lblAlgn val="ctr"/>
        <c:lblOffset val="100"/>
        <c:noMultiLvlLbl val="0"/>
      </c:catAx>
      <c:valAx>
        <c:axId val="110064000"/>
        <c:scaling>
          <c:orientation val="minMax"/>
          <c:max val="60"/>
        </c:scaling>
        <c:delete val="0"/>
        <c:axPos val="l"/>
        <c:title>
          <c:tx>
            <c:rich>
              <a:bodyPr rot="-5400000" vert="horz"/>
              <a:lstStyle/>
              <a:p>
                <a:pPr>
                  <a:defRPr/>
                </a:pPr>
                <a:r>
                  <a:rPr lang="en-US"/>
                  <a:t>% respondents</a:t>
                </a:r>
              </a:p>
            </c:rich>
          </c:tx>
          <c:layout>
            <c:manualLayout>
              <c:xMode val="edge"/>
              <c:yMode val="edge"/>
              <c:x val="8.6956521739130557E-3"/>
              <c:y val="0.26144414013465733"/>
            </c:manualLayout>
          </c:layout>
          <c:overlay val="0"/>
        </c:title>
        <c:numFmt formatCode="General" sourceLinked="1"/>
        <c:majorTickMark val="out"/>
        <c:minorTickMark val="none"/>
        <c:tickLblPos val="nextTo"/>
        <c:crossAx val="110049920"/>
        <c:crosses val="autoZero"/>
        <c:crossBetween val="between"/>
      </c:valAx>
    </c:plotArea>
    <c:legend>
      <c:legendPos val="r"/>
      <c:layout>
        <c:manualLayout>
          <c:xMode val="edge"/>
          <c:yMode val="edge"/>
          <c:x val="0.16286431587355918"/>
          <c:y val="0.16171326410285686"/>
          <c:w val="0.3528965441819773"/>
          <c:h val="0.21554300277682681"/>
        </c:manualLayout>
      </c:layout>
      <c:overlay val="0"/>
    </c:legend>
    <c:plotVisOnly val="1"/>
    <c:dispBlanksAs val="gap"/>
    <c:showDLblsOverMax val="0"/>
  </c:chart>
  <c:txPr>
    <a:bodyPr/>
    <a:lstStyle/>
    <a:p>
      <a:pPr>
        <a:defRPr sz="1600" b="0">
          <a:latin typeface="Arial" pitchFamily="34" charset="0"/>
          <a:ea typeface="Verdana" pitchFamily="34" charset="0"/>
          <a:cs typeface="Arial" pitchFamily="34" charset="0"/>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2E5C13A-8A4C-47FA-8E26-3B537C734062}" type="datetimeFigureOut">
              <a:rPr lang="en-GB" smtClean="0"/>
              <a:pPr/>
              <a:t>19/11/2019</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1492831-4168-4BD2-AED9-1CAA8533983F}" type="slidenum">
              <a:rPr lang="en-GB" smtClean="0"/>
              <a:pPr/>
              <a:t>‹#›</a:t>
            </a:fld>
            <a:endParaRPr lang="en-GB"/>
          </a:p>
        </p:txBody>
      </p:sp>
    </p:spTree>
    <p:extLst>
      <p:ext uri="{BB962C8B-B14F-4D97-AF65-F5344CB8AC3E}">
        <p14:creationId xmlns:p14="http://schemas.microsoft.com/office/powerpoint/2010/main" val="10387753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ea typeface="ＭＳ Ｐゴシック" pitchFamily="34" charset="-128"/>
            </a:endParaRPr>
          </a:p>
        </p:txBody>
      </p:sp>
      <p:sp>
        <p:nvSpPr>
          <p:cNvPr id="26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10D3A066-727E-42FE-9E4F-65E5F9DA344D}" type="slidenum">
              <a:rPr lang="en-GB" smtClean="0"/>
              <a:pPr eaLnBrk="1" hangingPunct="1"/>
              <a:t>1</a:t>
            </a:fld>
            <a:endParaRPr lang="en-GB"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ea typeface="ＭＳ Ｐゴシック" pitchFamily="34" charset="-128"/>
            </a:endParaRPr>
          </a:p>
        </p:txBody>
      </p:sp>
      <p:sp>
        <p:nvSpPr>
          <p:cNvPr id="399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4087E5E0-4E59-412C-8E50-4F938ACE9385}" type="slidenum">
              <a:rPr lang="en-GB" smtClean="0"/>
              <a:pPr eaLnBrk="1" hangingPunct="1"/>
              <a:t>2</a:t>
            </a:fld>
            <a:endParaRPr lang="en-GB"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ea typeface="ＭＳ Ｐゴシック" panose="020B0600070205080204" pitchFamily="34" charset="-128"/>
            </a:endParaRPr>
          </a:p>
        </p:txBody>
      </p:sp>
      <p:sp>
        <p:nvSpPr>
          <p:cNvPr id="655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fld id="{18EA7F6B-F5AC-45AC-B12B-038491614D37}" type="slidenum">
              <a:rPr lang="en-GB" altLang="en-US"/>
              <a:pPr eaLnBrk="1" hangingPunct="1"/>
              <a:t>3</a:t>
            </a:fld>
            <a:endParaRPr lang="en-GB" altLang="en-US"/>
          </a:p>
        </p:txBody>
      </p:sp>
    </p:spTree>
    <p:extLst>
      <p:ext uri="{BB962C8B-B14F-4D97-AF65-F5344CB8AC3E}">
        <p14:creationId xmlns:p14="http://schemas.microsoft.com/office/powerpoint/2010/main" val="7233784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47749" indent="-247749">
              <a:buClr>
                <a:schemeClr val="accent2"/>
              </a:buClr>
              <a:buFont typeface="Arial" pitchFamily="34" charset="0"/>
              <a:buChar char="•"/>
            </a:pPr>
            <a:r>
              <a:rPr lang="en-GB" sz="2300" dirty="0">
                <a:solidFill>
                  <a:schemeClr val="bg1"/>
                </a:solidFill>
              </a:rPr>
              <a:t>You could (and probably should) dissect the epidemiology of:</a:t>
            </a:r>
          </a:p>
          <a:p>
            <a:pPr marL="680183" lvl="1" indent="-247749">
              <a:buClr>
                <a:schemeClr val="accent2"/>
              </a:buClr>
              <a:buFont typeface="Arial" pitchFamily="34" charset="0"/>
              <a:buChar char="•"/>
            </a:pPr>
            <a:r>
              <a:rPr lang="en-GB" sz="2300" i="1" dirty="0">
                <a:solidFill>
                  <a:schemeClr val="bg1"/>
                </a:solidFill>
              </a:rPr>
              <a:t>K. </a:t>
            </a:r>
            <a:r>
              <a:rPr lang="en-GB" sz="2300" i="1" dirty="0" err="1">
                <a:solidFill>
                  <a:schemeClr val="bg1"/>
                </a:solidFill>
              </a:rPr>
              <a:t>pneumoniae</a:t>
            </a:r>
            <a:r>
              <a:rPr lang="en-GB" sz="2300" i="1" dirty="0">
                <a:solidFill>
                  <a:schemeClr val="bg1"/>
                </a:solidFill>
              </a:rPr>
              <a:t> </a:t>
            </a:r>
            <a:r>
              <a:rPr lang="en-GB" sz="2300" dirty="0">
                <a:solidFill>
                  <a:schemeClr val="bg1"/>
                </a:solidFill>
              </a:rPr>
              <a:t>vs. </a:t>
            </a:r>
            <a:r>
              <a:rPr lang="en-GB" sz="2300" i="1" dirty="0">
                <a:solidFill>
                  <a:schemeClr val="bg1"/>
                </a:solidFill>
              </a:rPr>
              <a:t>E. coli </a:t>
            </a:r>
          </a:p>
          <a:p>
            <a:pPr marL="680183" lvl="1" indent="-247749">
              <a:buClr>
                <a:schemeClr val="accent2"/>
              </a:buClr>
              <a:buFont typeface="Arial" pitchFamily="34" charset="0"/>
              <a:buChar char="•"/>
            </a:pPr>
            <a:r>
              <a:rPr lang="en-GB" sz="2300" i="1" dirty="0">
                <a:solidFill>
                  <a:schemeClr val="bg1"/>
                </a:solidFill>
              </a:rPr>
              <a:t>A. </a:t>
            </a:r>
            <a:r>
              <a:rPr lang="en-GB" sz="2300" i="1" dirty="0" err="1">
                <a:solidFill>
                  <a:schemeClr val="bg1"/>
                </a:solidFill>
              </a:rPr>
              <a:t>baumannii</a:t>
            </a:r>
            <a:r>
              <a:rPr lang="en-GB" sz="2300" i="1" dirty="0">
                <a:solidFill>
                  <a:schemeClr val="bg1"/>
                </a:solidFill>
              </a:rPr>
              <a:t> </a:t>
            </a:r>
            <a:r>
              <a:rPr lang="en-GB" sz="2300" dirty="0">
                <a:solidFill>
                  <a:schemeClr val="bg1"/>
                </a:solidFill>
              </a:rPr>
              <a:t>vs. </a:t>
            </a:r>
            <a:r>
              <a:rPr lang="en-GB" sz="2300" i="1" dirty="0">
                <a:solidFill>
                  <a:schemeClr val="bg1"/>
                </a:solidFill>
              </a:rPr>
              <a:t>P. </a:t>
            </a:r>
            <a:r>
              <a:rPr lang="en-GB" sz="2300" i="1" dirty="0" err="1">
                <a:solidFill>
                  <a:schemeClr val="bg1"/>
                </a:solidFill>
              </a:rPr>
              <a:t>aeruginosa</a:t>
            </a:r>
            <a:endParaRPr lang="en-GB" sz="2300" i="1" dirty="0">
              <a:solidFill>
                <a:schemeClr val="bg1"/>
              </a:solidFill>
            </a:endParaRPr>
          </a:p>
          <a:p>
            <a:pPr marL="680183" lvl="1" indent="-247749">
              <a:buClr>
                <a:schemeClr val="accent2"/>
              </a:buClr>
              <a:buFont typeface="Arial" pitchFamily="34" charset="0"/>
              <a:buChar char="•"/>
            </a:pPr>
            <a:r>
              <a:rPr lang="en-GB" sz="2300" dirty="0">
                <a:solidFill>
                  <a:schemeClr val="bg1"/>
                </a:solidFill>
              </a:rPr>
              <a:t>ESBL vs. KPC producing </a:t>
            </a:r>
            <a:r>
              <a:rPr lang="en-GB" sz="2300" i="1" dirty="0">
                <a:solidFill>
                  <a:schemeClr val="bg1"/>
                </a:solidFill>
              </a:rPr>
              <a:t>K. </a:t>
            </a:r>
            <a:r>
              <a:rPr lang="en-GB" sz="2300" i="1" dirty="0" err="1">
                <a:solidFill>
                  <a:schemeClr val="bg1"/>
                </a:solidFill>
              </a:rPr>
              <a:t>pneumoniae</a:t>
            </a:r>
            <a:endParaRPr lang="en-GB" sz="2300" dirty="0">
              <a:solidFill>
                <a:schemeClr val="bg1"/>
              </a:solidFill>
            </a:endParaRPr>
          </a:p>
          <a:p>
            <a:endParaRPr lang="en-GB" dirty="0"/>
          </a:p>
        </p:txBody>
      </p:sp>
      <p:sp>
        <p:nvSpPr>
          <p:cNvPr id="4" name="Slide Number Placeholder 3"/>
          <p:cNvSpPr>
            <a:spLocks noGrp="1"/>
          </p:cNvSpPr>
          <p:nvPr>
            <p:ph type="sldNum" sz="quarter" idx="10"/>
          </p:nvPr>
        </p:nvSpPr>
        <p:spPr/>
        <p:txBody>
          <a:bodyPr/>
          <a:lstStyle/>
          <a:p>
            <a:pPr>
              <a:defRPr/>
            </a:pPr>
            <a:fld id="{8E72ECC7-CE5A-4BC4-BAE9-C71FB0DA28D5}" type="slidenum">
              <a:rPr lang="en-GB" smtClean="0"/>
              <a:pPr>
                <a:defRPr/>
              </a:pPr>
              <a:t>4</a:t>
            </a:fld>
            <a:endParaRPr lang="en-GB"/>
          </a:p>
        </p:txBody>
      </p:sp>
    </p:spTree>
    <p:extLst>
      <p:ext uri="{BB962C8B-B14F-4D97-AF65-F5344CB8AC3E}">
        <p14:creationId xmlns:p14="http://schemas.microsoft.com/office/powerpoint/2010/main" val="41433898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p:spPr>
      </p:sp>
      <p:sp>
        <p:nvSpPr>
          <p:cNvPr id="7065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ea typeface="ＭＳ Ｐゴシック" pitchFamily="34" charset="-128"/>
            </a:endParaRPr>
          </a:p>
        </p:txBody>
      </p:sp>
      <p:sp>
        <p:nvSpPr>
          <p:cNvPr id="70660" name="Slide Number Placeholder 3"/>
          <p:cNvSpPr>
            <a:spLocks noGrp="1"/>
          </p:cNvSpPr>
          <p:nvPr>
            <p:ph type="sldNum" sz="quarter" idx="5"/>
          </p:nvPr>
        </p:nvSpPr>
        <p:spPr bwMode="auto">
          <a:noFill/>
          <a:ln>
            <a:miter lim="800000"/>
            <a:headEnd/>
            <a:tailEnd/>
          </a:ln>
        </p:spPr>
        <p:txBody>
          <a:bodyPr/>
          <a:lstStyle/>
          <a:p>
            <a:fld id="{AAF3E526-1870-420C-BB49-854A1CCF7D93}" type="slidenum">
              <a:rPr lang="en-GB" smtClean="0">
                <a:latin typeface="Arial" charset="0"/>
              </a:rPr>
              <a:pPr/>
              <a:t>16</a:t>
            </a:fld>
            <a:endParaRPr lang="en-GB" smtClean="0">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90000"/>
              </a:lnSpc>
            </a:pPr>
            <a:endParaRPr lang="en-GB" sz="1400" smtClean="0">
              <a:ea typeface="ＭＳ Ｐゴシック" pitchFamily="34" charset="-128"/>
            </a:endParaRPr>
          </a:p>
          <a:p>
            <a:pPr>
              <a:lnSpc>
                <a:spcPct val="90000"/>
              </a:lnSpc>
            </a:pPr>
            <a:r>
              <a:rPr lang="en-GB" sz="1400" smtClean="0">
                <a:ea typeface="ＭＳ Ｐゴシック" pitchFamily="34" charset="-128"/>
              </a:rPr>
              <a:t>Thank you Jon,</a:t>
            </a:r>
          </a:p>
          <a:p>
            <a:pPr>
              <a:lnSpc>
                <a:spcPct val="90000"/>
              </a:lnSpc>
            </a:pPr>
            <a:endParaRPr lang="en-GB" sz="1400" smtClean="0">
              <a:ea typeface="ＭＳ Ｐゴシック" pitchFamily="34" charset="-128"/>
            </a:endParaRPr>
          </a:p>
          <a:p>
            <a:pPr>
              <a:lnSpc>
                <a:spcPct val="90000"/>
              </a:lnSpc>
            </a:pPr>
            <a:r>
              <a:rPr lang="en-GB" sz="1400" smtClean="0">
                <a:ea typeface="ＭＳ Ｐゴシック" pitchFamily="34" charset="-128"/>
              </a:rPr>
              <a:t>So how do I screen a patient for CRE?</a:t>
            </a:r>
          </a:p>
          <a:p>
            <a:pPr>
              <a:lnSpc>
                <a:spcPct val="90000"/>
              </a:lnSpc>
            </a:pPr>
            <a:endParaRPr lang="en-GB" sz="1400" smtClean="0">
              <a:ea typeface="ＭＳ Ｐゴシック" pitchFamily="34" charset="-128"/>
            </a:endParaRPr>
          </a:p>
          <a:p>
            <a:pPr>
              <a:lnSpc>
                <a:spcPct val="90000"/>
              </a:lnSpc>
            </a:pPr>
            <a:r>
              <a:rPr lang="en-GB" sz="1400" smtClean="0">
                <a:ea typeface="ＭＳ Ｐゴシック" pitchFamily="34" charset="-128"/>
              </a:rPr>
              <a:t>A rectal swab provides the best results. </a:t>
            </a:r>
            <a:br>
              <a:rPr lang="en-GB" sz="1400" smtClean="0">
                <a:ea typeface="ＭＳ Ｐゴシック" pitchFamily="34" charset="-128"/>
              </a:rPr>
            </a:br>
            <a:r>
              <a:rPr lang="en-GB" sz="1400" smtClean="0">
                <a:ea typeface="ＭＳ Ｐゴシック" pitchFamily="34" charset="-128"/>
              </a:rPr>
              <a:t>The swab should be inserted into the rectum no more than 2 cm or an inch twisted gently and withdrawn.  The aim is to stain it brown!</a:t>
            </a:r>
          </a:p>
          <a:p>
            <a:pPr>
              <a:lnSpc>
                <a:spcPct val="90000"/>
              </a:lnSpc>
            </a:pPr>
            <a:endParaRPr lang="en-GB" sz="1400" smtClean="0">
              <a:ea typeface="ＭＳ Ｐゴシック" pitchFamily="34" charset="-128"/>
            </a:endParaRPr>
          </a:p>
          <a:p>
            <a:pPr>
              <a:lnSpc>
                <a:spcPct val="90000"/>
              </a:lnSpc>
            </a:pPr>
            <a:r>
              <a:rPr lang="en-GB" sz="1400" smtClean="0">
                <a:ea typeface="ＭＳ Ｐゴシック" pitchFamily="34" charset="-128"/>
              </a:rPr>
              <a:t>Unfortunately , not many people are happy to have a sample taken in this way. And Issues such as child protection have been raised.</a:t>
            </a:r>
          </a:p>
          <a:p>
            <a:pPr>
              <a:lnSpc>
                <a:spcPct val="90000"/>
              </a:lnSpc>
            </a:pPr>
            <a:endParaRPr lang="en-GB" sz="1400" smtClean="0">
              <a:ea typeface="ＭＳ Ｐゴシック" pitchFamily="34" charset="-128"/>
            </a:endParaRPr>
          </a:p>
          <a:p>
            <a:pPr>
              <a:lnSpc>
                <a:spcPct val="90000"/>
              </a:lnSpc>
            </a:pPr>
            <a:r>
              <a:rPr lang="en-GB" sz="1400" smtClean="0">
                <a:ea typeface="ＭＳ Ｐゴシック" pitchFamily="34" charset="-128"/>
              </a:rPr>
              <a:t>Clear explanations are needed to gain patient understanding and informed consent  and we need some public education for us all to make this more normal and acceptable.</a:t>
            </a:r>
          </a:p>
          <a:p>
            <a:pPr>
              <a:lnSpc>
                <a:spcPct val="90000"/>
              </a:lnSpc>
            </a:pPr>
            <a:endParaRPr lang="en-GB" sz="1400" smtClean="0">
              <a:ea typeface="ＭＳ Ｐゴシック" pitchFamily="34" charset="-128"/>
            </a:endParaRPr>
          </a:p>
          <a:p>
            <a:pPr>
              <a:lnSpc>
                <a:spcPct val="90000"/>
              </a:lnSpc>
            </a:pPr>
            <a:r>
              <a:rPr lang="en-GB" sz="1400" smtClean="0">
                <a:ea typeface="ＭＳ Ｐゴシック" pitchFamily="34" charset="-128"/>
              </a:rPr>
              <a:t>In the meantime</a:t>
            </a:r>
          </a:p>
          <a:p>
            <a:pPr>
              <a:lnSpc>
                <a:spcPct val="90000"/>
              </a:lnSpc>
            </a:pPr>
            <a:r>
              <a:rPr lang="en-GB" sz="1400" smtClean="0">
                <a:ea typeface="ＭＳ Ｐゴシック" pitchFamily="34" charset="-128"/>
              </a:rPr>
              <a:t>If it is really not possible to get a rectal sample then a stool sample can be used. This is not quite as good as apart form anything  it may be delayed while we wait for the patient to </a:t>
            </a:r>
            <a:r>
              <a:rPr lang="ja-JP" altLang="en-GB" sz="1400" smtClean="0">
                <a:ea typeface="ＭＳ Ｐゴシック" pitchFamily="34" charset="-128"/>
              </a:rPr>
              <a:t>‘</a:t>
            </a:r>
            <a:r>
              <a:rPr lang="en-GB" altLang="ja-JP" sz="1400" smtClean="0">
                <a:ea typeface="ＭＳ Ｐゴシック" pitchFamily="34" charset="-128"/>
              </a:rPr>
              <a:t>perform</a:t>
            </a:r>
            <a:r>
              <a:rPr lang="ja-JP" altLang="en-GB" sz="1400" smtClean="0">
                <a:ea typeface="ＭＳ Ｐゴシック" pitchFamily="34" charset="-128"/>
              </a:rPr>
              <a:t>’</a:t>
            </a:r>
            <a:endParaRPr lang="en-GB" altLang="ja-JP" sz="1400" smtClean="0">
              <a:ea typeface="ＭＳ Ｐゴシック" pitchFamily="34" charset="-128"/>
            </a:endParaRPr>
          </a:p>
          <a:p>
            <a:endParaRPr lang="en-US" sz="1400" smtClean="0">
              <a:ea typeface="ＭＳ Ｐゴシック" pitchFamily="34" charset="-128"/>
            </a:endParaRPr>
          </a:p>
        </p:txBody>
      </p:sp>
      <p:sp>
        <p:nvSpPr>
          <p:cNvPr id="430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B1646A66-E886-4B2F-A11A-F0B2494202ED}" type="slidenum">
              <a:rPr lang="en-GB" smtClean="0"/>
              <a:pPr eaLnBrk="1" hangingPunct="1"/>
              <a:t>17</a:t>
            </a:fld>
            <a:endParaRPr lang="en-GB"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err="1" smtClean="0"/>
              <a:t>Ajao</a:t>
            </a:r>
            <a:r>
              <a:rPr lang="en-GB" baseline="0" dirty="0" smtClean="0"/>
              <a:t> study: only 53% of the 32 odd patients that acquired when the prior occupant was positive acquired the same species of ESBL; only 6% of the 32 had an indistinguishable or closely related strain of the same species. </a:t>
            </a:r>
            <a:endParaRPr lang="en-GB" dirty="0"/>
          </a:p>
        </p:txBody>
      </p:sp>
      <p:sp>
        <p:nvSpPr>
          <p:cNvPr id="4" name="Slide Number Placeholder 3"/>
          <p:cNvSpPr>
            <a:spLocks noGrp="1"/>
          </p:cNvSpPr>
          <p:nvPr>
            <p:ph type="sldNum" sz="quarter" idx="10"/>
          </p:nvPr>
        </p:nvSpPr>
        <p:spPr/>
        <p:txBody>
          <a:bodyPr/>
          <a:lstStyle/>
          <a:p>
            <a:pPr>
              <a:defRPr/>
            </a:pPr>
            <a:fld id="{8E72ECC7-CE5A-4BC4-BAE9-C71FB0DA28D5}" type="slidenum">
              <a:rPr lang="en-GB" smtClean="0"/>
              <a:pPr>
                <a:defRPr/>
              </a:pPr>
              <a:t>25</a:t>
            </a:fld>
            <a:endParaRPr lang="en-GB"/>
          </a:p>
        </p:txBody>
      </p:sp>
    </p:spTree>
    <p:extLst>
      <p:ext uri="{BB962C8B-B14F-4D97-AF65-F5344CB8AC3E}">
        <p14:creationId xmlns:p14="http://schemas.microsoft.com/office/powerpoint/2010/main" val="24126978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txBox="1">
            <a:spLocks noGrp="1" noChangeArrowheads="1"/>
          </p:cNvSpPr>
          <p:nvPr/>
        </p:nvSpPr>
        <p:spPr bwMode="auto">
          <a:xfrm>
            <a:off x="3885253" y="8686800"/>
            <a:ext cx="2972747" cy="457200"/>
          </a:xfrm>
          <a:prstGeom prst="rect">
            <a:avLst/>
          </a:prstGeom>
          <a:noFill/>
          <a:ln w="9525">
            <a:noFill/>
            <a:miter lim="800000"/>
            <a:headEnd/>
            <a:tailEnd/>
          </a:ln>
        </p:spPr>
        <p:txBody>
          <a:bodyPr lIns="88837" tIns="44420" rIns="88837" bIns="44420" anchor="b"/>
          <a:lstStyle/>
          <a:p>
            <a:pPr algn="r" defTabSz="889721"/>
            <a:fld id="{5ACDB3CC-1BC2-433B-A63D-BC353D528467}" type="slidenum">
              <a:rPr lang="en-GB" sz="1200">
                <a:latin typeface="Lucida Sans" pitchFamily="34" charset="0"/>
              </a:rPr>
              <a:pPr algn="r" defTabSz="889721"/>
              <a:t>28</a:t>
            </a:fld>
            <a:endParaRPr lang="en-GB" sz="1200" dirty="0">
              <a:latin typeface="Lucida Sans" pitchFamily="34" charset="0"/>
            </a:endParaRPr>
          </a:p>
        </p:txBody>
      </p:sp>
      <p:sp>
        <p:nvSpPr>
          <p:cNvPr id="88067" name="Rectangle 2"/>
          <p:cNvSpPr>
            <a:spLocks noGrp="1" noRot="1" noChangeAspect="1" noChangeArrowheads="1" noTextEdit="1"/>
          </p:cNvSpPr>
          <p:nvPr>
            <p:ph type="sldImg"/>
          </p:nvPr>
        </p:nvSpPr>
        <p:spPr bwMode="auto">
          <a:xfrm>
            <a:off x="1143000" y="685800"/>
            <a:ext cx="4570413" cy="3429000"/>
          </a:xfrm>
          <a:noFill/>
          <a:ln>
            <a:solidFill>
              <a:srgbClr val="000000"/>
            </a:solidFill>
            <a:miter lim="800000"/>
            <a:headEnd/>
            <a:tailEnd/>
          </a:ln>
        </p:spPr>
      </p:sp>
      <p:sp>
        <p:nvSpPr>
          <p:cNvPr id="88068" name="Rectangle 3"/>
          <p:cNvSpPr>
            <a:spLocks noGrp="1" noChangeArrowheads="1"/>
          </p:cNvSpPr>
          <p:nvPr>
            <p:ph type="body" idx="1"/>
          </p:nvPr>
        </p:nvSpPr>
        <p:spPr bwMode="auto">
          <a:xfrm>
            <a:off x="914086" y="4344848"/>
            <a:ext cx="5029831" cy="4113353"/>
          </a:xfrm>
          <a:noFill/>
        </p:spPr>
        <p:txBody>
          <a:bodyPr lIns="88837" tIns="44420" rIns="88837" bIns="44420"/>
          <a:lstStyle/>
          <a:p>
            <a:pPr eaLnBrk="1" hangingPunct="1"/>
            <a:endParaRPr 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err="1" smtClean="0"/>
              <a:t>Ajao</a:t>
            </a:r>
            <a:r>
              <a:rPr lang="en-GB" baseline="0" dirty="0" smtClean="0"/>
              <a:t> study: only 53% of the 32 odd patients that acquired when the prior occupant was positive acquired the same species of ESBL; only 6% of the 32 had an indistinguishable or closely related strain of the same species. </a:t>
            </a:r>
            <a:endParaRPr lang="en-GB" dirty="0"/>
          </a:p>
        </p:txBody>
      </p:sp>
      <p:sp>
        <p:nvSpPr>
          <p:cNvPr id="4" name="Slide Number Placeholder 3"/>
          <p:cNvSpPr>
            <a:spLocks noGrp="1"/>
          </p:cNvSpPr>
          <p:nvPr>
            <p:ph type="sldNum" sz="quarter" idx="10"/>
          </p:nvPr>
        </p:nvSpPr>
        <p:spPr/>
        <p:txBody>
          <a:bodyPr/>
          <a:lstStyle/>
          <a:p>
            <a:pPr>
              <a:defRPr/>
            </a:pPr>
            <a:fld id="{8E72ECC7-CE5A-4BC4-BAE9-C71FB0DA28D5}" type="slidenum">
              <a:rPr lang="en-GB" smtClean="0"/>
              <a:pPr>
                <a:defRPr/>
              </a:pPr>
              <a:t>30</a:t>
            </a:fld>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64291" eaLnBrk="0" fontAlgn="base" hangingPunct="0">
              <a:spcBef>
                <a:spcPct val="30000"/>
              </a:spcBef>
              <a:spcAft>
                <a:spcPct val="0"/>
              </a:spcAft>
              <a:defRPr/>
            </a:pPr>
            <a:r>
              <a:rPr lang="en-GB" dirty="0" smtClean="0"/>
              <a:t>Antibiotics have a profound and sustained effect on the human </a:t>
            </a:r>
            <a:r>
              <a:rPr lang="en-GB" dirty="0" err="1" smtClean="0"/>
              <a:t>microbiome</a:t>
            </a:r>
            <a:r>
              <a:rPr lang="en-GB" dirty="0" smtClean="0"/>
              <a:t> (even those that are typically associated with no or few side effects). This results in a reduction in both diversity and change in composition, which is bad news for human health. In particular, this leave the gut more open to colonization with unwanted intruders aka antibiotic resistant bacteria.</a:t>
            </a:r>
          </a:p>
          <a:p>
            <a:endParaRPr lang="en-GB" dirty="0"/>
          </a:p>
        </p:txBody>
      </p:sp>
      <p:sp>
        <p:nvSpPr>
          <p:cNvPr id="4" name="Slide Number Placeholder 3"/>
          <p:cNvSpPr>
            <a:spLocks noGrp="1"/>
          </p:cNvSpPr>
          <p:nvPr>
            <p:ph type="sldNum" sz="quarter" idx="10"/>
          </p:nvPr>
        </p:nvSpPr>
        <p:spPr/>
        <p:txBody>
          <a:bodyPr/>
          <a:lstStyle/>
          <a:p>
            <a:pPr>
              <a:defRPr/>
            </a:pPr>
            <a:fld id="{8E72ECC7-CE5A-4BC4-BAE9-C71FB0DA28D5}" type="slidenum">
              <a:rPr lang="en-GB" smtClean="0"/>
              <a:pPr>
                <a:defRPr/>
              </a:pPr>
              <a:t>39</a:t>
            </a:fld>
            <a:endParaRPr lang="en-GB"/>
          </a:p>
        </p:txBody>
      </p:sp>
    </p:spTree>
    <p:extLst>
      <p:ext uri="{BB962C8B-B14F-4D97-AF65-F5344CB8AC3E}">
        <p14:creationId xmlns:p14="http://schemas.microsoft.com/office/powerpoint/2010/main" val="10877918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Physical segregation of CRE carriers; </a:t>
            </a:r>
            <a:r>
              <a:rPr lang="en-GB" dirty="0" err="1" smtClean="0"/>
              <a:t>cohorted</a:t>
            </a:r>
            <a:r>
              <a:rPr lang="en-GB" dirty="0" smtClean="0"/>
              <a:t> staff; appointed taskforce.</a:t>
            </a:r>
          </a:p>
        </p:txBody>
      </p:sp>
      <p:sp>
        <p:nvSpPr>
          <p:cNvPr id="4" name="Slide Number Placeholder 3"/>
          <p:cNvSpPr>
            <a:spLocks noGrp="1"/>
          </p:cNvSpPr>
          <p:nvPr>
            <p:ph type="sldNum" sz="quarter" idx="10"/>
          </p:nvPr>
        </p:nvSpPr>
        <p:spPr/>
        <p:txBody>
          <a:bodyPr/>
          <a:lstStyle/>
          <a:p>
            <a:pPr>
              <a:defRPr/>
            </a:pPr>
            <a:fld id="{8E72ECC7-CE5A-4BC4-BAE9-C71FB0DA28D5}" type="slidenum">
              <a:rPr lang="en-GB" smtClean="0"/>
              <a:pPr>
                <a:defRPr/>
              </a:pPr>
              <a:t>48</a:t>
            </a:fld>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ea typeface="ＭＳ Ｐゴシック" pitchFamily="34" charset="-128"/>
            </a:endParaRPr>
          </a:p>
        </p:txBody>
      </p:sp>
      <p:sp>
        <p:nvSpPr>
          <p:cNvPr id="26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10D3A066-727E-42FE-9E4F-65E5F9DA344D}" type="slidenum">
              <a:rPr lang="en-GB" smtClean="0"/>
              <a:pPr eaLnBrk="1" hangingPunct="1"/>
              <a:t>51</a:t>
            </a:fld>
            <a:endParaRPr lang="en-GB" smtClean="0"/>
          </a:p>
        </p:txBody>
      </p:sp>
    </p:spTree>
    <p:extLst>
      <p:ext uri="{BB962C8B-B14F-4D97-AF65-F5344CB8AC3E}">
        <p14:creationId xmlns:p14="http://schemas.microsoft.com/office/powerpoint/2010/main" val="38605426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F5192009-84AB-4A99-8A8E-906BC75F2480}" type="datetimeFigureOut">
              <a:rPr lang="en-GB" smtClean="0"/>
              <a:pPr/>
              <a:t>19/11/2019</a:t>
            </a:fld>
            <a:endParaRPr lang="en-GB"/>
          </a:p>
        </p:txBody>
      </p:sp>
      <p:sp>
        <p:nvSpPr>
          <p:cNvPr id="5" name="Footer Placeholder 4"/>
          <p:cNvSpPr>
            <a:spLocks noGrp="1"/>
          </p:cNvSpPr>
          <p:nvPr>
            <p:ph type="ftr" sz="quarter" idx="11"/>
          </p:nvPr>
        </p:nvSpPr>
        <p:spPr/>
        <p:txBody>
          <a:bodyPr/>
          <a:lstStyle/>
          <a:p>
            <a:endParaRPr lang="en-GB"/>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5192009-84AB-4A99-8A8E-906BC75F2480}" type="datetimeFigureOut">
              <a:rPr lang="en-GB" smtClean="0"/>
              <a:pPr/>
              <a:t>19/11/2019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5192009-84AB-4A99-8A8E-906BC75F2480}" type="datetimeFigureOut">
              <a:rPr lang="en-GB" smtClean="0"/>
              <a:pPr/>
              <a:t>19/11/2019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F5192009-84AB-4A99-8A8E-906BC75F2480}" type="datetimeFigureOut">
              <a:rPr lang="en-GB" smtClean="0"/>
              <a:pPr/>
              <a:t>19/11/2019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F5192009-84AB-4A99-8A8E-906BC75F2480}" type="datetimeFigureOut">
              <a:rPr lang="en-GB" smtClean="0"/>
              <a:pPr/>
              <a:t>19/11/2019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F5192009-84AB-4A99-8A8E-906BC75F2480}" type="datetimeFigureOut">
              <a:rPr lang="en-GB" smtClean="0"/>
              <a:pPr/>
              <a:t>19/11/2019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192009-84AB-4A99-8A8E-906BC75F2480}" type="datetimeFigureOut">
              <a:rPr lang="en-GB" smtClean="0"/>
              <a:pPr/>
              <a:t>19/11/2019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192009-84AB-4A99-8A8E-906BC75F2480}" type="datetimeFigureOut">
              <a:rPr lang="en-GB" smtClean="0"/>
              <a:pPr/>
              <a:t>19/11/2019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192009-84AB-4A99-8A8E-906BC75F2480}" type="datetimeFigureOut">
              <a:rPr lang="en-GB" smtClean="0"/>
              <a:pPr/>
              <a:t>19/11/2019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5192009-84AB-4A99-8A8E-906BC75F2480}" type="datetimeFigureOut">
              <a:rPr lang="en-GB" smtClean="0"/>
              <a:pPr/>
              <a:t>19/11/2019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5192009-84AB-4A99-8A8E-906BC75F2480}" type="datetimeFigureOut">
              <a:rPr lang="en-GB" smtClean="0"/>
              <a:pPr/>
              <a:t>19/11/2019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9" name="Content Placeholder 8"/>
          <p:cNvSpPr>
            <a:spLocks noGrp="1"/>
          </p:cNvSpPr>
          <p:nvPr>
            <p:ph sz="quarter" idx="13" hasCustomPrompt="1"/>
          </p:nvPr>
        </p:nvSpPr>
        <p:spPr>
          <a:xfrm>
            <a:off x="571500" y="1182688"/>
            <a:ext cx="8223250" cy="4525962"/>
          </a:xfrm>
        </p:spPr>
        <p:txBody>
          <a:bodyPr/>
          <a:lstStyle/>
          <a:p>
            <a:pPr lvl="0"/>
            <a:r>
              <a:rPr lang="en-US" dirty="0" smtClean="0"/>
              <a:t>Text Slide Title</a:t>
            </a:r>
          </a:p>
          <a:p>
            <a:pPr lvl="1"/>
            <a:r>
              <a:rPr lang="en-US" dirty="0" smtClean="0"/>
              <a:t>Text Slide Subhead</a:t>
            </a:r>
          </a:p>
          <a:p>
            <a:pPr lvl="2"/>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sed</a:t>
            </a:r>
            <a:r>
              <a:rPr lang="en-US" dirty="0" smtClean="0"/>
              <a:t> </a:t>
            </a:r>
            <a:r>
              <a:rPr lang="en-US" dirty="0" err="1" smtClean="0"/>
              <a:t>diam</a:t>
            </a:r>
            <a:r>
              <a:rPr lang="en-US" dirty="0" smtClean="0"/>
              <a:t> </a:t>
            </a:r>
            <a:r>
              <a:rPr lang="en-US" dirty="0" err="1" smtClean="0"/>
              <a:t>nonummy</a:t>
            </a:r>
            <a:endParaRPr lang="en-US" dirty="0" smtClean="0"/>
          </a:p>
          <a:p>
            <a:pPr lvl="2"/>
            <a:r>
              <a:rPr lang="pt-BR" dirty="0" smtClean="0"/>
              <a:t>Ut </a:t>
            </a:r>
            <a:r>
              <a:rPr lang="pt-BR" dirty="0" err="1" smtClean="0"/>
              <a:t>wisi</a:t>
            </a:r>
            <a:r>
              <a:rPr lang="pt-BR" dirty="0" smtClean="0"/>
              <a:t> </a:t>
            </a:r>
            <a:r>
              <a:rPr lang="pt-BR" dirty="0" err="1" smtClean="0"/>
              <a:t>enim</a:t>
            </a:r>
            <a:r>
              <a:rPr lang="pt-BR" dirty="0" smtClean="0"/>
              <a:t> ad </a:t>
            </a:r>
            <a:r>
              <a:rPr lang="pt-BR" dirty="0" err="1" smtClean="0"/>
              <a:t>minim</a:t>
            </a:r>
            <a:r>
              <a:rPr lang="pt-BR" dirty="0" smtClean="0"/>
              <a:t> </a:t>
            </a:r>
            <a:r>
              <a:rPr lang="pt-BR" dirty="0" err="1" smtClean="0"/>
              <a:t>veniam</a:t>
            </a:r>
            <a:r>
              <a:rPr lang="pt-BR" dirty="0" smtClean="0"/>
              <a:t> quis </a:t>
            </a:r>
            <a:r>
              <a:rPr lang="pt-BR" dirty="0" err="1" smtClean="0"/>
              <a:t>nostrud</a:t>
            </a:r>
            <a:r>
              <a:rPr lang="pt-BR" dirty="0" smtClean="0"/>
              <a:t> exerci </a:t>
            </a:r>
            <a:r>
              <a:rPr lang="pt-BR" dirty="0" err="1" smtClean="0"/>
              <a:t>tation</a:t>
            </a:r>
            <a:r>
              <a:rPr lang="pt-BR" dirty="0" smtClean="0"/>
              <a:t> </a:t>
            </a:r>
            <a:r>
              <a:rPr lang="pt-BR" dirty="0" err="1" smtClean="0"/>
              <a:t>ullamcorper</a:t>
            </a:r>
            <a:endParaRPr lang="pt-BR" dirty="0" smtClean="0"/>
          </a:p>
          <a:p>
            <a:pPr lvl="2"/>
            <a:r>
              <a:rPr lang="fi-FI" dirty="0" err="1" smtClean="0"/>
              <a:t>Duis</a:t>
            </a:r>
            <a:r>
              <a:rPr lang="fi-FI" dirty="0" smtClean="0"/>
              <a:t> </a:t>
            </a:r>
            <a:r>
              <a:rPr lang="fi-FI" dirty="0" err="1" smtClean="0"/>
              <a:t>autem</a:t>
            </a:r>
            <a:r>
              <a:rPr lang="fi-FI" dirty="0" smtClean="0"/>
              <a:t> </a:t>
            </a:r>
            <a:r>
              <a:rPr lang="fi-FI" dirty="0" err="1" smtClean="0"/>
              <a:t>vel</a:t>
            </a:r>
            <a:r>
              <a:rPr lang="fi-FI" dirty="0" smtClean="0"/>
              <a:t> </a:t>
            </a:r>
            <a:r>
              <a:rPr lang="fi-FI" dirty="0" err="1" smtClean="0"/>
              <a:t>eum</a:t>
            </a:r>
            <a:r>
              <a:rPr lang="fi-FI" dirty="0" smtClean="0"/>
              <a:t> </a:t>
            </a:r>
            <a:r>
              <a:rPr lang="fi-FI" dirty="0" err="1" smtClean="0"/>
              <a:t>iriure</a:t>
            </a:r>
            <a:r>
              <a:rPr lang="fi-FI" dirty="0" smtClean="0"/>
              <a:t> </a:t>
            </a:r>
            <a:r>
              <a:rPr lang="fi-FI" dirty="0" err="1" smtClean="0"/>
              <a:t>dolor</a:t>
            </a:r>
            <a:r>
              <a:rPr lang="fi-FI" dirty="0" smtClean="0"/>
              <a:t> in </a:t>
            </a:r>
            <a:r>
              <a:rPr lang="fi-FI" dirty="0" err="1" smtClean="0"/>
              <a:t>hendrerit</a:t>
            </a:r>
            <a:r>
              <a:rPr lang="fi-FI" dirty="0" smtClean="0"/>
              <a:t> in </a:t>
            </a:r>
            <a:r>
              <a:rPr lang="fi-FI" dirty="0" err="1" smtClean="0"/>
              <a:t>vulputate</a:t>
            </a:r>
            <a:r>
              <a:rPr lang="fi-FI" dirty="0" smtClean="0"/>
              <a:t> </a:t>
            </a:r>
            <a:r>
              <a:rPr lang="fi-FI" dirty="0" err="1" smtClean="0"/>
              <a:t>velit</a:t>
            </a:r>
            <a:r>
              <a:rPr lang="fi-FI" dirty="0" smtClean="0"/>
              <a:t> </a:t>
            </a:r>
            <a:r>
              <a:rPr lang="fi-FI" dirty="0" err="1" smtClean="0"/>
              <a:t>esse</a:t>
            </a:r>
            <a:endParaRPr lang="fi-FI" dirty="0" smtClean="0"/>
          </a:p>
          <a:p>
            <a:pPr lvl="2"/>
            <a:r>
              <a:rPr lang="it-IT" dirty="0" err="1" smtClean="0"/>
              <a:t>Vel</a:t>
            </a:r>
            <a:r>
              <a:rPr lang="it-IT" dirty="0" smtClean="0"/>
              <a:t> </a:t>
            </a:r>
            <a:r>
              <a:rPr lang="it-IT" dirty="0" err="1" smtClean="0"/>
              <a:t>illum</a:t>
            </a:r>
            <a:r>
              <a:rPr lang="it-IT" dirty="0" smtClean="0"/>
              <a:t> dolore </a:t>
            </a:r>
            <a:r>
              <a:rPr lang="it-IT" dirty="0" err="1" smtClean="0"/>
              <a:t>eu</a:t>
            </a:r>
            <a:r>
              <a:rPr lang="it-IT" dirty="0" smtClean="0"/>
              <a:t> </a:t>
            </a:r>
            <a:r>
              <a:rPr lang="it-IT" dirty="0" err="1" smtClean="0"/>
              <a:t>feugiat</a:t>
            </a:r>
            <a:r>
              <a:rPr lang="it-IT" dirty="0" smtClean="0"/>
              <a:t> nulla </a:t>
            </a:r>
            <a:r>
              <a:rPr lang="it-IT" dirty="0" err="1" smtClean="0"/>
              <a:t>facilisis</a:t>
            </a:r>
            <a:r>
              <a:rPr lang="it-IT" dirty="0" smtClean="0"/>
              <a:t> </a:t>
            </a:r>
            <a:r>
              <a:rPr lang="it-IT" dirty="0" err="1" smtClean="0"/>
              <a:t>atation</a:t>
            </a:r>
            <a:endParaRPr lang="it-IT" dirty="0" smtClean="0"/>
          </a:p>
          <a:p>
            <a:pPr lvl="2"/>
            <a:r>
              <a:rPr lang="fr-FR" dirty="0" err="1" smtClean="0"/>
              <a:t>Suscipit</a:t>
            </a:r>
            <a:r>
              <a:rPr lang="fr-FR" dirty="0" smtClean="0"/>
              <a:t> </a:t>
            </a:r>
            <a:r>
              <a:rPr lang="fr-FR" dirty="0" err="1" smtClean="0"/>
              <a:t>lobortis</a:t>
            </a:r>
            <a:r>
              <a:rPr lang="fr-FR" dirty="0" smtClean="0"/>
              <a:t> </a:t>
            </a:r>
            <a:r>
              <a:rPr lang="fr-FR" dirty="0" err="1" smtClean="0"/>
              <a:t>nisl</a:t>
            </a:r>
            <a:r>
              <a:rPr lang="fr-FR" dirty="0" smtClean="0"/>
              <a:t> ut </a:t>
            </a:r>
            <a:r>
              <a:rPr lang="fr-FR" dirty="0" err="1" smtClean="0"/>
              <a:t>aliquip</a:t>
            </a:r>
            <a:r>
              <a:rPr lang="fr-FR" dirty="0" smtClean="0"/>
              <a:t> ex </a:t>
            </a:r>
            <a:r>
              <a:rPr lang="fr-FR" dirty="0" err="1" smtClean="0"/>
              <a:t>ea</a:t>
            </a:r>
            <a:r>
              <a:rPr lang="fr-FR" dirty="0" smtClean="0"/>
              <a:t> </a:t>
            </a:r>
            <a:r>
              <a:rPr lang="fr-FR" dirty="0" err="1" smtClean="0"/>
              <a:t>commodo</a:t>
            </a:r>
            <a:r>
              <a:rPr lang="fr-FR" dirty="0" smtClean="0"/>
              <a:t> </a:t>
            </a:r>
            <a:r>
              <a:rPr lang="fr-FR" dirty="0" err="1" smtClean="0"/>
              <a:t>consequat</a:t>
            </a:r>
            <a:endParaRPr lang="en-US" dirty="0" smtClean="0"/>
          </a:p>
        </p:txBody>
      </p:sp>
      <p:sp>
        <p:nvSpPr>
          <p:cNvPr id="5" name="Footer Placeholder 4"/>
          <p:cNvSpPr>
            <a:spLocks noGrp="1"/>
          </p:cNvSpPr>
          <p:nvPr>
            <p:ph type="ftr" sz="quarter" idx="11"/>
          </p:nvPr>
        </p:nvSpPr>
        <p:spPr>
          <a:xfrm>
            <a:off x="567844" y="6274561"/>
            <a:ext cx="2895600" cy="215444"/>
          </a:xfrm>
          <a:prstGeom prst="rect">
            <a:avLst/>
          </a:prstGeom>
        </p:spPr>
        <p:txBody>
          <a:bodyPr/>
          <a:lstStyle/>
          <a:p>
            <a:r>
              <a:rPr lang="en-US" dirty="0" smtClean="0"/>
              <a:t>© 2012. All Rights Reserved.</a:t>
            </a:r>
            <a:endParaRPr lang="en-US" dirty="0"/>
          </a:p>
        </p:txBody>
      </p:sp>
    </p:spTree>
    <p:extLst>
      <p:ext uri="{BB962C8B-B14F-4D97-AF65-F5344CB8AC3E}">
        <p14:creationId xmlns:p14="http://schemas.microsoft.com/office/powerpoint/2010/main" val="620780302"/>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192009-84AB-4A99-8A8E-906BC75F2480}" type="datetimeFigureOut">
              <a:rPr lang="en-GB" smtClean="0"/>
              <a:pPr/>
              <a:t>19/11/2019</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7FB667-9B7E-468E-BB87-65730E40CFD8}"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reflectionsipc.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hyperlink" Target="mailto:j.otter@imperial.ac.uk"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6.xml"/><Relationship Id="rId1" Type="http://schemas.openxmlformats.org/officeDocument/2006/relationships/tags" Target="../tags/tag1.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gov.uk/government/publications/carbapenemase-producing-enterobacteriaceae-early-detection-management-and-control-toolkit-for-acute-trusts"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www.micro-blog.info/2014/06/what-works-to-control-antibiotic-resistant-bacteria-in-the-icu-a-two-for-the-price-of-one-study/"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hyperlink" Target="http://www.ecdc.europa.eu/en/healthtopics/Healthcare-associated_infections/point-prevalence-survey/Pages/Point-prevalence-survey.aspx" TargetMode="External"/><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www.micro-blog.info/2014/09/not-all-resistant-gram-negative-bacteria-are-created-equal-enterobacteriaceae-vs-non-fermenters/" TargetMode="External"/><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tags" Target="../tags/tag3.xml"/><Relationship Id="rId4" Type="http://schemas.openxmlformats.org/officeDocument/2006/relationships/image" Target="../media/image28.png"/></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4.xml"/></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5.xml"/></Relationships>
</file>

<file path=ppt/slides/_rels/slide51.xml.rels><?xml version="1.0" encoding="UTF-8" standalone="yes"?>
<Relationships xmlns="http://schemas.openxmlformats.org/package/2006/relationships"><Relationship Id="rId3" Type="http://schemas.openxmlformats.org/officeDocument/2006/relationships/hyperlink" Target="http://www.reflectionsipc.com/"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hyperlink" Target="mailto:j.otter@imperial.ac.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95536" y="1340768"/>
            <a:ext cx="8568952" cy="1470025"/>
          </a:xfrm>
        </p:spPr>
        <p:txBody>
          <a:bodyPr>
            <a:normAutofit fontScale="90000"/>
          </a:bodyPr>
          <a:lstStyle/>
          <a:p>
            <a:pPr algn="l">
              <a:spcAft>
                <a:spcPts val="1000"/>
              </a:spcAft>
            </a:pPr>
            <a:r>
              <a:rPr lang="en-GB" sz="4800" b="1" dirty="0">
                <a:latin typeface="Arial" pitchFamily="34" charset="0"/>
                <a:ea typeface="ＭＳ Ｐゴシック" pitchFamily="34" charset="-128"/>
                <a:cs typeface="Arial" pitchFamily="34" charset="0"/>
              </a:rPr>
              <a:t>Controversies in guidelines for the control of multidrug-resistant Gram-negative bacteria in EU countries</a:t>
            </a:r>
            <a:br>
              <a:rPr lang="en-GB" sz="4800" b="1" dirty="0">
                <a:latin typeface="Arial" pitchFamily="34" charset="0"/>
                <a:ea typeface="ＭＳ Ｐゴシック" pitchFamily="34" charset="-128"/>
                <a:cs typeface="Arial" pitchFamily="34" charset="0"/>
              </a:rPr>
            </a:br>
            <a:endParaRPr lang="en-GB" sz="5400" b="1" dirty="0" smtClean="0">
              <a:solidFill>
                <a:schemeClr val="tx1"/>
              </a:solidFill>
              <a:latin typeface="Arial" pitchFamily="34" charset="0"/>
              <a:ea typeface="ＭＳ Ｐゴシック" pitchFamily="34" charset="-128"/>
              <a:cs typeface="Arial" pitchFamily="34" charset="0"/>
            </a:endParaRPr>
          </a:p>
        </p:txBody>
      </p:sp>
      <p:sp>
        <p:nvSpPr>
          <p:cNvPr id="2051" name="Rectangle 7"/>
          <p:cNvSpPr>
            <a:spLocks noChangeArrowheads="1"/>
          </p:cNvSpPr>
          <p:nvPr/>
        </p:nvSpPr>
        <p:spPr bwMode="auto">
          <a:xfrm>
            <a:off x="5605463" y="3055938"/>
            <a:ext cx="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pPr eaLnBrk="0" hangingPunct="0"/>
            <a:endParaRPr lang="en-GB"/>
          </a:p>
          <a:p>
            <a:pPr eaLnBrk="0" hangingPunct="0"/>
            <a:endParaRPr lang="en-GB"/>
          </a:p>
        </p:txBody>
      </p:sp>
      <p:sp>
        <p:nvSpPr>
          <p:cNvPr id="2052" name="Rectangle 8"/>
          <p:cNvSpPr>
            <a:spLocks noChangeArrowheads="1"/>
          </p:cNvSpPr>
          <p:nvPr/>
        </p:nvSpPr>
        <p:spPr bwMode="auto">
          <a:xfrm>
            <a:off x="0" y="0"/>
            <a:ext cx="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pPr eaLnBrk="0" hangingPunct="0"/>
            <a:endParaRPr lang="en-GB"/>
          </a:p>
          <a:p>
            <a:pPr eaLnBrk="0" hangingPunct="0"/>
            <a:endParaRPr lang="en-GB"/>
          </a:p>
        </p:txBody>
      </p:sp>
      <p:sp>
        <p:nvSpPr>
          <p:cNvPr id="2053" name="Rectangle 3"/>
          <p:cNvSpPr>
            <a:spLocks noGrp="1"/>
          </p:cNvSpPr>
          <p:nvPr>
            <p:ph type="subTitle" idx="4294967295"/>
          </p:nvPr>
        </p:nvSpPr>
        <p:spPr>
          <a:xfrm>
            <a:off x="395288" y="4988768"/>
            <a:ext cx="7829550" cy="1752600"/>
          </a:xfrm>
        </p:spPr>
        <p:txBody>
          <a:bodyPr>
            <a:noAutofit/>
          </a:bodyPr>
          <a:lstStyle/>
          <a:p>
            <a:pPr eaLnBrk="1" hangingPunct="1">
              <a:buFont typeface="Wingdings" pitchFamily="2" charset="2"/>
              <a:buNone/>
            </a:pPr>
            <a:r>
              <a:rPr lang="en-GB" sz="2400" dirty="0" smtClean="0">
                <a:latin typeface="Arial" pitchFamily="34" charset="0"/>
                <a:ea typeface="ＭＳ Ｐゴシック" pitchFamily="34" charset="-128"/>
                <a:cs typeface="Arial" pitchFamily="34" charset="0"/>
              </a:rPr>
              <a:t>Jon Otter, PhD </a:t>
            </a:r>
            <a:r>
              <a:rPr lang="en-GB" sz="2400" dirty="0" err="1" smtClean="0">
                <a:latin typeface="Arial" pitchFamily="34" charset="0"/>
                <a:ea typeface="ＭＳ Ｐゴシック" pitchFamily="34" charset="-128"/>
                <a:cs typeface="Arial" pitchFamily="34" charset="0"/>
              </a:rPr>
              <a:t>FRCPath</a:t>
            </a:r>
            <a:endParaRPr lang="en-GB" sz="2400" dirty="0" smtClean="0">
              <a:latin typeface="Arial" pitchFamily="34" charset="0"/>
              <a:ea typeface="ＭＳ Ｐゴシック" pitchFamily="34" charset="-128"/>
              <a:cs typeface="Arial" pitchFamily="34" charset="0"/>
            </a:endParaRPr>
          </a:p>
          <a:p>
            <a:pPr eaLnBrk="1" hangingPunct="1">
              <a:buFont typeface="Wingdings" pitchFamily="2" charset="2"/>
              <a:buNone/>
            </a:pPr>
            <a:r>
              <a:rPr lang="en-GB" sz="2400" dirty="0" smtClean="0">
                <a:latin typeface="Arial" pitchFamily="34" charset="0"/>
                <a:ea typeface="ＭＳ Ｐゴシック" pitchFamily="34" charset="-128"/>
                <a:cs typeface="Arial" pitchFamily="34" charset="0"/>
              </a:rPr>
              <a:t>Blog</a:t>
            </a:r>
            <a:r>
              <a:rPr lang="en-GB" sz="2400" dirty="0" smtClean="0">
                <a:latin typeface="Arial" pitchFamily="34" charset="0"/>
                <a:ea typeface="ＭＳ Ｐゴシック" pitchFamily="34" charset="-128"/>
                <a:cs typeface="Arial" pitchFamily="34" charset="0"/>
              </a:rPr>
              <a:t>: </a:t>
            </a:r>
            <a:r>
              <a:rPr lang="en-GB" sz="2400" dirty="0" smtClean="0">
                <a:latin typeface="Arial" pitchFamily="34" charset="0"/>
                <a:ea typeface="ＭＳ Ｐゴシック" pitchFamily="34" charset="-128"/>
                <a:cs typeface="Arial" pitchFamily="34" charset="0"/>
                <a:hlinkClick r:id="rId3"/>
              </a:rPr>
              <a:t>www.ReflectionsIPC.com</a:t>
            </a:r>
            <a:endParaRPr lang="en-GB" sz="2400" dirty="0" smtClean="0">
              <a:latin typeface="Arial" pitchFamily="34" charset="0"/>
              <a:ea typeface="ＭＳ Ｐゴシック" pitchFamily="34" charset="-128"/>
              <a:cs typeface="Arial" pitchFamily="34" charset="0"/>
            </a:endParaRPr>
          </a:p>
          <a:p>
            <a:pPr eaLnBrk="1" hangingPunct="1">
              <a:buFont typeface="Wingdings" pitchFamily="2" charset="2"/>
              <a:buNone/>
            </a:pPr>
            <a:r>
              <a:rPr lang="en-GB" sz="2400" dirty="0" smtClean="0">
                <a:latin typeface="Arial" pitchFamily="34" charset="0"/>
                <a:ea typeface="ＭＳ Ｐゴシック" pitchFamily="34" charset="-128"/>
                <a:cs typeface="Arial" pitchFamily="34" charset="0"/>
              </a:rPr>
              <a:t>Twitter: @</a:t>
            </a:r>
            <a:r>
              <a:rPr lang="en-GB" sz="2400" dirty="0" err="1" smtClean="0">
                <a:latin typeface="Arial" pitchFamily="34" charset="0"/>
                <a:ea typeface="ＭＳ Ｐゴシック" pitchFamily="34" charset="-128"/>
                <a:cs typeface="Arial" pitchFamily="34" charset="0"/>
              </a:rPr>
              <a:t>jonotter</a:t>
            </a:r>
            <a:r>
              <a:rPr lang="en-GB" sz="2400" dirty="0" smtClean="0">
                <a:latin typeface="Arial" pitchFamily="34" charset="0"/>
                <a:ea typeface="ＭＳ Ｐゴシック" pitchFamily="34" charset="-128"/>
                <a:cs typeface="Arial" pitchFamily="34" charset="0"/>
              </a:rPr>
              <a:t> </a:t>
            </a:r>
          </a:p>
          <a:p>
            <a:pPr eaLnBrk="1" hangingPunct="1">
              <a:buFont typeface="Wingdings" pitchFamily="2" charset="2"/>
              <a:buNone/>
            </a:pPr>
            <a:r>
              <a:rPr lang="en-GB" sz="2400" dirty="0" smtClean="0">
                <a:latin typeface="Arial" pitchFamily="34" charset="0"/>
                <a:ea typeface="ＭＳ Ｐゴシック" pitchFamily="34" charset="-128"/>
                <a:cs typeface="Arial" pitchFamily="34" charset="0"/>
              </a:rPr>
              <a:t>Email:</a:t>
            </a:r>
            <a:r>
              <a:rPr lang="en-GB" sz="2400" dirty="0">
                <a:latin typeface="Arial" pitchFamily="34" charset="0"/>
                <a:ea typeface="ＭＳ Ｐゴシック" pitchFamily="34" charset="-128"/>
                <a:cs typeface="Arial" pitchFamily="34" charset="0"/>
              </a:rPr>
              <a:t> </a:t>
            </a:r>
            <a:r>
              <a:rPr lang="en-GB" sz="2400" dirty="0" smtClean="0">
                <a:latin typeface="Arial" pitchFamily="34" charset="0"/>
                <a:ea typeface="ＭＳ Ｐゴシック" pitchFamily="34" charset="-128"/>
                <a:cs typeface="Arial" pitchFamily="34" charset="0"/>
                <a:hlinkClick r:id="rId4"/>
              </a:rPr>
              <a:t>j.otter@imperial.ac.uk</a:t>
            </a:r>
            <a:r>
              <a:rPr lang="en-GB" sz="2400" dirty="0" smtClean="0">
                <a:latin typeface="Arial" pitchFamily="34" charset="0"/>
                <a:ea typeface="ＭＳ Ｐゴシック" pitchFamily="34" charset="-128"/>
                <a:cs typeface="Arial" pitchFamily="34" charset="0"/>
              </a:rPr>
              <a:t>  </a:t>
            </a:r>
            <a:endParaRPr lang="en-GB" sz="2400" dirty="0" smtClean="0">
              <a:latin typeface="Arial" pitchFamily="34" charset="0"/>
              <a:ea typeface="ＭＳ Ｐゴシック" pitchFamily="34" charset="-128"/>
              <a:cs typeface="Arial" pitchFamily="34" charset="0"/>
            </a:endParaRPr>
          </a:p>
          <a:p>
            <a:pPr eaLnBrk="1" hangingPunct="1">
              <a:buFont typeface="Wingdings" pitchFamily="2" charset="2"/>
              <a:buNone/>
            </a:pPr>
            <a:endParaRPr lang="en-GB" sz="2400" dirty="0" smtClean="0">
              <a:latin typeface="Arial" pitchFamily="34" charset="0"/>
              <a:ea typeface="ＭＳ Ｐゴシック" pitchFamily="34" charset="-128"/>
              <a:cs typeface="Arial" pitchFamily="34" charset="0"/>
            </a:endParaRPr>
          </a:p>
          <a:p>
            <a:pPr eaLnBrk="1" hangingPunct="1">
              <a:buFont typeface="Wingdings" pitchFamily="2" charset="2"/>
              <a:buNone/>
            </a:pPr>
            <a:endParaRPr lang="en-GB" sz="2400" dirty="0" smtClean="0">
              <a:latin typeface="Arial" pitchFamily="34" charset="0"/>
              <a:ea typeface="ＭＳ Ｐゴシック" pitchFamily="34" charset="-128"/>
              <a:cs typeface="Arial" pitchFamily="34" charset="0"/>
            </a:endParaRPr>
          </a:p>
          <a:p>
            <a:pPr eaLnBrk="1" hangingPunct="1">
              <a:buFont typeface="Wingdings" pitchFamily="2" charset="2"/>
              <a:buNone/>
            </a:pPr>
            <a:endParaRPr lang="en-US" sz="3600" dirty="0" smtClean="0">
              <a:latin typeface="Arial" pitchFamily="34" charset="0"/>
              <a:ea typeface="ＭＳ Ｐゴシック" pitchFamily="34" charset="-128"/>
              <a:cs typeface="Arial" pitchFamily="34" charset="0"/>
            </a:endParaRPr>
          </a:p>
        </p:txBody>
      </p:sp>
      <p:pic>
        <p:nvPicPr>
          <p:cNvPr id="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64558" y="6200806"/>
            <a:ext cx="2193103" cy="5758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72549765"/>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457200" y="-26988"/>
            <a:ext cx="8229600" cy="1143001"/>
          </a:xfrm>
        </p:spPr>
        <p:txBody>
          <a:bodyPr/>
          <a:lstStyle/>
          <a:p>
            <a:r>
              <a:rPr lang="en-GB" sz="3600" dirty="0" smtClean="0">
                <a:latin typeface="Arial" pitchFamily="34" charset="0"/>
                <a:ea typeface="ＭＳ Ｐゴシック" pitchFamily="34" charset="-128"/>
                <a:cs typeface="Arial" pitchFamily="34" charset="0"/>
              </a:rPr>
              <a:t>MDR-GNB: guidelines galore!</a:t>
            </a:r>
            <a:endParaRPr lang="en-GB" sz="3600" dirty="0" smtClean="0">
              <a:latin typeface="Arial" pitchFamily="34" charset="0"/>
              <a:ea typeface="ＭＳ Ｐゴシック" pitchFamily="34" charset="-128"/>
              <a:cs typeface="Arial" pitchFamily="34" charset="0"/>
            </a:endParaRPr>
          </a:p>
        </p:txBody>
      </p:sp>
      <p:pic>
        <p:nvPicPr>
          <p:cNvPr id="1843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836712"/>
            <a:ext cx="2808312" cy="3968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7054" y="1172650"/>
            <a:ext cx="3130817" cy="4081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2" name="Picture 6" descr="Image result for guidelines for the prevention and control of carbapenem"/>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73763" y="1486479"/>
            <a:ext cx="3130151" cy="4445341"/>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Image result for escmid guidelines gram negativ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99584" y="1988840"/>
            <a:ext cx="3744416" cy="49910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04597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436"/>
                                        </p:tgtEl>
                                        <p:attrNameLst>
                                          <p:attrName>style.visibility</p:attrName>
                                        </p:attrNameLst>
                                      </p:cBhvr>
                                      <p:to>
                                        <p:strVal val="visible"/>
                                      </p:to>
                                    </p:set>
                                    <p:animEffect transition="in" filter="fade">
                                      <p:cBhvr>
                                        <p:cTn id="7" dur="500"/>
                                        <p:tgtEl>
                                          <p:spTgt spid="1843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8438"/>
                                        </p:tgtEl>
                                        <p:attrNameLst>
                                          <p:attrName>style.visibility</p:attrName>
                                        </p:attrNameLst>
                                      </p:cBhvr>
                                      <p:to>
                                        <p:strVal val="visible"/>
                                      </p:to>
                                    </p:set>
                                    <p:animEffect transition="in" filter="fade">
                                      <p:cBhvr>
                                        <p:cTn id="11" dur="500"/>
                                        <p:tgtEl>
                                          <p:spTgt spid="1843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102"/>
                                        </p:tgtEl>
                                        <p:attrNameLst>
                                          <p:attrName>style.visibility</p:attrName>
                                        </p:attrNameLst>
                                      </p:cBhvr>
                                      <p:to>
                                        <p:strVal val="visible"/>
                                      </p:to>
                                    </p:set>
                                    <p:animEffect transition="in" filter="fade">
                                      <p:cBhvr>
                                        <p:cTn id="15" dur="500"/>
                                        <p:tgtEl>
                                          <p:spTgt spid="4102"/>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098"/>
                                        </p:tgtEl>
                                        <p:attrNameLst>
                                          <p:attrName>style.visibility</p:attrName>
                                        </p:attrNameLst>
                                      </p:cBhvr>
                                      <p:to>
                                        <p:strVal val="visible"/>
                                      </p:to>
                                    </p:set>
                                    <p:animEffect transition="in" filter="fade">
                                      <p:cBhvr>
                                        <p:cTn id="19"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36512" y="285750"/>
            <a:ext cx="9324975" cy="711200"/>
          </a:xfrm>
        </p:spPr>
        <p:txBody>
          <a:bodyPr/>
          <a:lstStyle/>
          <a:p>
            <a:pPr eaLnBrk="1" hangingPunct="1"/>
            <a:r>
              <a:rPr lang="en-GB" altLang="en-US" sz="3600" smtClean="0">
                <a:latin typeface="Arial" panose="020B0604020202020204" pitchFamily="34" charset="0"/>
                <a:ea typeface="ＭＳ Ｐゴシック" panose="020B0600070205080204" pitchFamily="34" charset="-128"/>
                <a:cs typeface="Arial" panose="020B0604020202020204" pitchFamily="34" charset="0"/>
              </a:rPr>
              <a:t>Rising threat from MDR-GNB</a:t>
            </a:r>
            <a:endParaRPr lang="en-GB" altLang="en-US" sz="3600" i="1" smtClean="0">
              <a:latin typeface="Arial" panose="020B0604020202020204" pitchFamily="34" charset="0"/>
              <a:ea typeface="ＭＳ Ｐゴシック" panose="020B0600070205080204" pitchFamily="34" charset="-128"/>
              <a:cs typeface="Arial" panose="020B0604020202020204" pitchFamily="34" charset="0"/>
            </a:endParaRPr>
          </a:p>
        </p:txBody>
      </p:sp>
      <p:graphicFrame>
        <p:nvGraphicFramePr>
          <p:cNvPr id="5" name="Chart 4"/>
          <p:cNvGraphicFramePr/>
          <p:nvPr/>
        </p:nvGraphicFramePr>
        <p:xfrm>
          <a:off x="71438" y="906343"/>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7172" name="Rectangle 5"/>
          <p:cNvSpPr>
            <a:spLocks noChangeArrowheads="1"/>
          </p:cNvSpPr>
          <p:nvPr/>
        </p:nvSpPr>
        <p:spPr bwMode="auto">
          <a:xfrm>
            <a:off x="500063" y="3549650"/>
            <a:ext cx="335756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600">
                <a:cs typeface="Arial" panose="020B0604020202020204" pitchFamily="34" charset="0"/>
              </a:rPr>
              <a:t>% of all HAI caused by GNRs.</a:t>
            </a:r>
          </a:p>
        </p:txBody>
      </p:sp>
      <p:sp>
        <p:nvSpPr>
          <p:cNvPr id="7173" name="Rectangle 6"/>
          <p:cNvSpPr>
            <a:spLocks noChangeArrowheads="1"/>
          </p:cNvSpPr>
          <p:nvPr/>
        </p:nvSpPr>
        <p:spPr bwMode="auto">
          <a:xfrm>
            <a:off x="34925" y="6237288"/>
            <a:ext cx="67437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600">
                <a:cs typeface="Arial" panose="020B0604020202020204" pitchFamily="34" charset="0"/>
              </a:rPr>
              <a:t>Hidron et al. </a:t>
            </a:r>
            <a:r>
              <a:rPr lang="en-US" altLang="en-US" sz="1600" i="1">
                <a:cs typeface="Arial" panose="020B0604020202020204" pitchFamily="34" charset="0"/>
              </a:rPr>
              <a:t>Infect Control Hosp Epidemiol </a:t>
            </a:r>
            <a:r>
              <a:rPr lang="en-US" altLang="en-US" sz="1600">
                <a:cs typeface="Arial" panose="020B0604020202020204" pitchFamily="34" charset="0"/>
              </a:rPr>
              <a:t>2008;29:966-1011.</a:t>
            </a:r>
          </a:p>
          <a:p>
            <a:pPr eaLnBrk="1" hangingPunct="1"/>
            <a:r>
              <a:rPr lang="en-GB" altLang="en-US" sz="1600">
                <a:cs typeface="Arial" panose="020B0604020202020204" pitchFamily="34" charset="0"/>
              </a:rPr>
              <a:t>Peleg &amp; Hooper. </a:t>
            </a:r>
            <a:r>
              <a:rPr lang="en-GB" altLang="en-US" sz="1600" i="1">
                <a:cs typeface="Arial" panose="020B0604020202020204" pitchFamily="34" charset="0"/>
              </a:rPr>
              <a:t>N Engl J Med </a:t>
            </a:r>
            <a:r>
              <a:rPr lang="en-GB" altLang="en-US" sz="1600">
                <a:cs typeface="Arial" panose="020B0604020202020204" pitchFamily="34" charset="0"/>
              </a:rPr>
              <a:t>2010;362:1804-1813.</a:t>
            </a:r>
            <a:endParaRPr lang="en-US" altLang="en-US" sz="1600">
              <a:cs typeface="Arial" panose="020B0604020202020204" pitchFamily="34" charset="0"/>
            </a:endParaRPr>
          </a:p>
        </p:txBody>
      </p:sp>
      <p:sp>
        <p:nvSpPr>
          <p:cNvPr id="7174" name="Rectangle 8"/>
          <p:cNvSpPr>
            <a:spLocks noChangeArrowheads="1"/>
          </p:cNvSpPr>
          <p:nvPr/>
        </p:nvSpPr>
        <p:spPr bwMode="auto">
          <a:xfrm>
            <a:off x="4572000" y="3549650"/>
            <a:ext cx="36433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600">
                <a:cs typeface="Arial" panose="020B0604020202020204" pitchFamily="34" charset="0"/>
              </a:rPr>
              <a:t>% of ICU HAI caused by GNRs.</a:t>
            </a:r>
          </a:p>
        </p:txBody>
      </p:sp>
      <p:graphicFrame>
        <p:nvGraphicFramePr>
          <p:cNvPr id="10" name="Chart 9"/>
          <p:cNvGraphicFramePr/>
          <p:nvPr/>
        </p:nvGraphicFramePr>
        <p:xfrm>
          <a:off x="4000496" y="906343"/>
          <a:ext cx="4572000" cy="2743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Table 10"/>
          <p:cNvGraphicFramePr>
            <a:graphicFrameLocks noGrp="1"/>
          </p:cNvGraphicFramePr>
          <p:nvPr/>
        </p:nvGraphicFramePr>
        <p:xfrm>
          <a:off x="500063" y="4076700"/>
          <a:ext cx="7358062" cy="1828800"/>
        </p:xfrm>
        <a:graphic>
          <a:graphicData uri="http://schemas.openxmlformats.org/drawingml/2006/table">
            <a:tbl>
              <a:tblPr/>
              <a:tblGrid>
                <a:gridCol w="2643187">
                  <a:extLst>
                    <a:ext uri="{9D8B030D-6E8A-4147-A177-3AD203B41FA5}">
                      <a16:colId xmlns:a16="http://schemas.microsoft.com/office/drawing/2014/main" val="20000"/>
                    </a:ext>
                  </a:extLst>
                </a:gridCol>
                <a:gridCol w="4714875">
                  <a:extLst>
                    <a:ext uri="{9D8B030D-6E8A-4147-A177-3AD203B41FA5}">
                      <a16:colId xmlns:a16="http://schemas.microsoft.com/office/drawing/2014/main" val="20001"/>
                    </a:ext>
                  </a:extLst>
                </a:gridCol>
              </a:tblGrid>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800" b="1" i="0" u="none" strike="noStrike" cap="none" normalizeH="0" baseline="0" smtClean="0">
                          <a:ln>
                            <a:noFill/>
                          </a:ln>
                          <a:solidFill>
                            <a:schemeClr val="bg1"/>
                          </a:solidFill>
                          <a:effectLst/>
                          <a:latin typeface="Arial" charset="0"/>
                          <a:ea typeface="ＭＳ Ｐゴシック" pitchFamily="4" charset="-128"/>
                          <a:cs typeface="Arial" charset="0"/>
                        </a:rPr>
                        <a:t>Non-fermenters</a:t>
                      </a:r>
                    </a:p>
                  </a:txBody>
                  <a:tcPr marL="91439" marR="91439" horzOverflow="overflow">
                    <a:lnL w="9525" cap="flat" cmpd="sng" algn="ctr">
                      <a:solidFill>
                        <a:srgbClr val="4A7EBB"/>
                      </a:solidFill>
                      <a:prstDash val="solid"/>
                      <a:round/>
                      <a:headEnd type="none" w="med" len="med"/>
                      <a:tailEnd type="none" w="med" len="med"/>
                    </a:lnL>
                    <a:lnR>
                      <a:noFill/>
                    </a:lnR>
                    <a:lnT w="9525" cap="flat" cmpd="sng" algn="ctr">
                      <a:solidFill>
                        <a:srgbClr val="4A7EBB"/>
                      </a:solidFill>
                      <a:prstDash val="solid"/>
                      <a:round/>
                      <a:headEnd type="none" w="med" len="med"/>
                      <a:tailEnd type="none" w="med" len="med"/>
                    </a:lnT>
                    <a:lnB w="9525" cap="flat" cmpd="sng" algn="ctr">
                      <a:solidFill>
                        <a:srgbClr val="4A7EBB"/>
                      </a:solidFill>
                      <a:prstDash val="solid"/>
                      <a:round/>
                      <a:headEnd type="none" w="med" len="med"/>
                      <a:tailEnd type="none" w="med" len="med"/>
                    </a:lnB>
                    <a:lnTlToBr>
                      <a:noFill/>
                    </a:lnTlToBr>
                    <a:lnBlToTr>
                      <a:noFill/>
                    </a:lnBlToTr>
                    <a:solidFill>
                      <a:srgbClr val="A6A6A6"/>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800" b="1" i="1" u="none" strike="noStrike" cap="none" normalizeH="0" baseline="0" smtClean="0">
                          <a:ln>
                            <a:noFill/>
                          </a:ln>
                          <a:solidFill>
                            <a:schemeClr val="bg1"/>
                          </a:solidFill>
                          <a:effectLst/>
                          <a:latin typeface="Arial" charset="0"/>
                          <a:ea typeface="ＭＳ Ｐゴシック" pitchFamily="4" charset="-128"/>
                          <a:cs typeface="Arial" charset="0"/>
                        </a:rPr>
                        <a:t>Acinetobacter baumannii</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800" b="1" i="1" u="none" strike="noStrike" cap="none" normalizeH="0" baseline="0" smtClean="0">
                          <a:ln>
                            <a:noFill/>
                          </a:ln>
                          <a:solidFill>
                            <a:schemeClr val="bg1"/>
                          </a:solidFill>
                          <a:effectLst/>
                          <a:latin typeface="Arial" charset="0"/>
                          <a:ea typeface="ＭＳ Ｐゴシック" pitchFamily="4" charset="-128"/>
                          <a:cs typeface="Arial" charset="0"/>
                        </a:rPr>
                        <a:t>Pseudomonas aeruginosa</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800" b="1" i="1" u="none" strike="noStrike" cap="none" normalizeH="0" baseline="0" smtClean="0">
                          <a:ln>
                            <a:noFill/>
                          </a:ln>
                          <a:solidFill>
                            <a:schemeClr val="bg1"/>
                          </a:solidFill>
                          <a:effectLst/>
                          <a:latin typeface="Arial" charset="0"/>
                          <a:ea typeface="ＭＳ Ｐゴシック" pitchFamily="4" charset="-128"/>
                          <a:cs typeface="Arial" charset="0"/>
                        </a:rPr>
                        <a:t>Stenotrophomonas maltophilia</a:t>
                      </a:r>
                    </a:p>
                  </a:txBody>
                  <a:tcPr marL="91439" marR="91439" horzOverflow="overflow">
                    <a:lnL>
                      <a:noFill/>
                    </a:lnL>
                    <a:lnR w="9525" cap="flat" cmpd="sng" algn="ctr">
                      <a:solidFill>
                        <a:srgbClr val="4A7EBB"/>
                      </a:solidFill>
                      <a:prstDash val="solid"/>
                      <a:round/>
                      <a:headEnd type="none" w="med" len="med"/>
                      <a:tailEnd type="none" w="med" len="med"/>
                    </a:lnR>
                    <a:lnT w="9525" cap="flat" cmpd="sng" algn="ctr">
                      <a:solidFill>
                        <a:srgbClr val="4A7EBB"/>
                      </a:solidFill>
                      <a:prstDash val="solid"/>
                      <a:round/>
                      <a:headEnd type="none" w="med" len="med"/>
                      <a:tailEnd type="none" w="med" len="med"/>
                    </a:lnT>
                    <a:lnB w="9525" cap="flat" cmpd="sng" algn="ctr">
                      <a:solidFill>
                        <a:srgbClr val="4A7EBB"/>
                      </a:solidFill>
                      <a:prstDash val="solid"/>
                      <a:round/>
                      <a:headEnd type="none" w="med" len="med"/>
                      <a:tailEnd type="none" w="med" len="med"/>
                    </a:lnB>
                    <a:lnTlToBr>
                      <a:noFill/>
                    </a:lnTlToBr>
                    <a:lnBlToTr>
                      <a:noFill/>
                    </a:lnBlToTr>
                    <a:solidFill>
                      <a:srgbClr val="A6A6A6"/>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800" b="0" i="0" u="none" strike="noStrike" cap="none" normalizeH="0" baseline="0" smtClean="0">
                          <a:ln>
                            <a:noFill/>
                          </a:ln>
                          <a:solidFill>
                            <a:schemeClr val="tx1"/>
                          </a:solidFill>
                          <a:effectLst/>
                          <a:latin typeface="Arial" charset="0"/>
                          <a:ea typeface="ＭＳ Ｐゴシック" pitchFamily="4" charset="-128"/>
                          <a:cs typeface="Arial" charset="0"/>
                        </a:rPr>
                        <a:t>Enterobacteriaceae</a:t>
                      </a:r>
                    </a:p>
                  </a:txBody>
                  <a:tcPr marL="91439" marR="91439" horzOverflow="overflow">
                    <a:lnL w="9525" cap="flat" cmpd="sng" algn="ctr">
                      <a:solidFill>
                        <a:srgbClr val="4A7EBB"/>
                      </a:solidFill>
                      <a:prstDash val="solid"/>
                      <a:round/>
                      <a:headEnd type="none" w="med" len="med"/>
                      <a:tailEnd type="none" w="med" len="med"/>
                    </a:lnL>
                    <a:lnR>
                      <a:noFill/>
                    </a:lnR>
                    <a:lnT w="9525" cap="flat" cmpd="sng" algn="ctr">
                      <a:solidFill>
                        <a:srgbClr val="4A7EBB"/>
                      </a:solidFill>
                      <a:prstDash val="solid"/>
                      <a:round/>
                      <a:headEnd type="none" w="med" len="med"/>
                      <a:tailEnd type="none" w="med" len="med"/>
                    </a:lnT>
                    <a:lnB w="9525" cap="flat" cmpd="sng" algn="ctr">
                      <a:solidFill>
                        <a:srgbClr val="4A7EBB"/>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800" b="0" i="1" u="none" strike="noStrike" cap="none" normalizeH="0" baseline="0" smtClean="0">
                          <a:ln>
                            <a:noFill/>
                          </a:ln>
                          <a:solidFill>
                            <a:schemeClr val="tx1"/>
                          </a:solidFill>
                          <a:effectLst/>
                          <a:latin typeface="Arial" charset="0"/>
                          <a:ea typeface="ＭＳ Ｐゴシック" pitchFamily="4" charset="-128"/>
                          <a:cs typeface="Arial" charset="0"/>
                        </a:rPr>
                        <a:t>Klebsiella pneumoniae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800" b="0" i="1" u="none" strike="noStrike" cap="none" normalizeH="0" baseline="0" smtClean="0">
                          <a:ln>
                            <a:noFill/>
                          </a:ln>
                          <a:solidFill>
                            <a:schemeClr val="tx1"/>
                          </a:solidFill>
                          <a:effectLst/>
                          <a:latin typeface="Arial" charset="0"/>
                          <a:ea typeface="ＭＳ Ｐゴシック" pitchFamily="4" charset="-128"/>
                          <a:cs typeface="Arial" charset="0"/>
                        </a:rPr>
                        <a:t>Escherichia coli</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800" b="0" i="1" u="none" strike="noStrike" cap="none" normalizeH="0" baseline="0" smtClean="0">
                          <a:ln>
                            <a:noFill/>
                          </a:ln>
                          <a:solidFill>
                            <a:schemeClr val="tx1"/>
                          </a:solidFill>
                          <a:effectLst/>
                          <a:latin typeface="Arial" charset="0"/>
                          <a:ea typeface="ＭＳ Ｐゴシック" pitchFamily="4" charset="-128"/>
                          <a:cs typeface="Arial" charset="0"/>
                        </a:rPr>
                        <a:t>Enterobacter cloacae</a:t>
                      </a:r>
                    </a:p>
                  </a:txBody>
                  <a:tcPr marL="91439" marR="91439" horzOverflow="overflow">
                    <a:lnL>
                      <a:noFill/>
                    </a:lnL>
                    <a:lnR w="9525" cap="flat" cmpd="sng" algn="ctr">
                      <a:solidFill>
                        <a:srgbClr val="4A7EBB"/>
                      </a:solidFill>
                      <a:prstDash val="solid"/>
                      <a:round/>
                      <a:headEnd type="none" w="med" len="med"/>
                      <a:tailEnd type="none" w="med" len="med"/>
                    </a:lnR>
                    <a:lnT w="9525" cap="flat" cmpd="sng" algn="ctr">
                      <a:solidFill>
                        <a:srgbClr val="4A7EBB"/>
                      </a:solidFill>
                      <a:prstDash val="solid"/>
                      <a:round/>
                      <a:headEnd type="none" w="med" len="med"/>
                      <a:tailEnd type="none" w="med" len="med"/>
                    </a:lnT>
                    <a:lnB w="9525" cap="flat" cmpd="sng" algn="ctr">
                      <a:solidFill>
                        <a:srgbClr val="4A7EBB"/>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 name="Rectangle 1"/>
          <p:cNvSpPr/>
          <p:nvPr/>
        </p:nvSpPr>
        <p:spPr>
          <a:xfrm>
            <a:off x="517525" y="5013325"/>
            <a:ext cx="7312025" cy="863600"/>
          </a:xfrm>
          <a:prstGeom prst="rect">
            <a:avLst/>
          </a:prstGeom>
          <a:noFill/>
          <a:ln w="635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FFFFFF"/>
              </a:solidFill>
              <a:latin typeface="Arial" charset="0"/>
              <a:ea typeface="ＭＳ Ｐゴシック" pitchFamily="4" charset="-128"/>
              <a:cs typeface="Arial" charset="0"/>
            </a:endParaRPr>
          </a:p>
        </p:txBody>
      </p:sp>
      <p:sp>
        <p:nvSpPr>
          <p:cNvPr id="3" name="Rectangle 2"/>
          <p:cNvSpPr/>
          <p:nvPr/>
        </p:nvSpPr>
        <p:spPr>
          <a:xfrm>
            <a:off x="468313" y="4059238"/>
            <a:ext cx="7416800" cy="1873250"/>
          </a:xfrm>
          <a:prstGeom prst="rect">
            <a:avLst/>
          </a:prstGeom>
          <a:noFill/>
          <a:ln w="635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FFFFFF"/>
              </a:solidFill>
              <a:latin typeface="Arial" charset="0"/>
              <a:ea typeface="ＭＳ Ｐゴシック" pitchFamily="4" charset="-128"/>
              <a:cs typeface="Arial" charset="0"/>
            </a:endParaRPr>
          </a:p>
        </p:txBody>
      </p:sp>
      <p:sp>
        <p:nvSpPr>
          <p:cNvPr id="7188" name="Rectangle 11"/>
          <p:cNvSpPr>
            <a:spLocks noChangeArrowheads="1"/>
          </p:cNvSpPr>
          <p:nvPr/>
        </p:nvSpPr>
        <p:spPr bwMode="auto">
          <a:xfrm>
            <a:off x="6611938" y="5157788"/>
            <a:ext cx="12731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3200" b="1">
                <a:solidFill>
                  <a:srgbClr val="953735"/>
                </a:solidFill>
                <a:cs typeface="Arial" panose="020B0604020202020204" pitchFamily="34" charset="0"/>
              </a:rPr>
              <a:t>CPE</a:t>
            </a:r>
          </a:p>
        </p:txBody>
      </p:sp>
      <p:sp>
        <p:nvSpPr>
          <p:cNvPr id="7189" name="Rectangle 12"/>
          <p:cNvSpPr>
            <a:spLocks noChangeArrowheads="1"/>
          </p:cNvSpPr>
          <p:nvPr/>
        </p:nvSpPr>
        <p:spPr bwMode="auto">
          <a:xfrm>
            <a:off x="7885113" y="4716463"/>
            <a:ext cx="12715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3200" b="1">
                <a:solidFill>
                  <a:srgbClr val="77933C"/>
                </a:solidFill>
                <a:cs typeface="Arial" panose="020B0604020202020204" pitchFamily="34" charset="0"/>
              </a:rPr>
              <a:t>CPO</a:t>
            </a:r>
          </a:p>
        </p:txBody>
      </p:sp>
    </p:spTree>
    <p:extLst>
      <p:ext uri="{BB962C8B-B14F-4D97-AF65-F5344CB8AC3E}">
        <p14:creationId xmlns:p14="http://schemas.microsoft.com/office/powerpoint/2010/main" val="3948647120"/>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pples and oranges.jpg"/>
          <p:cNvPicPr>
            <a:picLocks noChangeAspect="1"/>
          </p:cNvPicPr>
          <p:nvPr/>
        </p:nvPicPr>
        <p:blipFill>
          <a:blip r:embed="rId3" cstate="print"/>
          <a:stretch>
            <a:fillRect/>
          </a:stretch>
        </p:blipFill>
        <p:spPr>
          <a:xfrm>
            <a:off x="0" y="0"/>
            <a:ext cx="9144000" cy="6858000"/>
          </a:xfrm>
          <a:prstGeom prst="rect">
            <a:avLst/>
          </a:prstGeom>
        </p:spPr>
      </p:pic>
      <p:graphicFrame>
        <p:nvGraphicFramePr>
          <p:cNvPr id="5" name="Table 4"/>
          <p:cNvGraphicFramePr>
            <a:graphicFrameLocks noGrp="1"/>
          </p:cNvGraphicFramePr>
          <p:nvPr>
            <p:extLst/>
          </p:nvPr>
        </p:nvGraphicFramePr>
        <p:xfrm>
          <a:off x="609600" y="1295400"/>
          <a:ext cx="7696200" cy="4023360"/>
        </p:xfrm>
        <a:graphic>
          <a:graphicData uri="http://schemas.openxmlformats.org/drawingml/2006/table">
            <a:tbl>
              <a:tblPr firstRow="1" bandRow="1">
                <a:tableStyleId>{93296810-A885-4BE3-A3E7-6D5BEEA58F35}</a:tableStyleId>
              </a:tblPr>
              <a:tblGrid>
                <a:gridCol w="3094348">
                  <a:extLst>
                    <a:ext uri="{9D8B030D-6E8A-4147-A177-3AD203B41FA5}">
                      <a16:colId xmlns:a16="http://schemas.microsoft.com/office/drawing/2014/main" val="20000"/>
                    </a:ext>
                  </a:extLst>
                </a:gridCol>
                <a:gridCol w="4601852">
                  <a:extLst>
                    <a:ext uri="{9D8B030D-6E8A-4147-A177-3AD203B41FA5}">
                      <a16:colId xmlns:a16="http://schemas.microsoft.com/office/drawing/2014/main" val="20001"/>
                    </a:ext>
                  </a:extLst>
                </a:gridCol>
              </a:tblGrid>
              <a:tr h="428625">
                <a:tc>
                  <a:txBody>
                    <a:bodyPr/>
                    <a:lstStyle/>
                    <a:p>
                      <a:r>
                        <a:rPr lang="en-GB" sz="2400" dirty="0" smtClean="0">
                          <a:latin typeface="Arial" pitchFamily="34" charset="0"/>
                          <a:cs typeface="Arial" pitchFamily="34" charset="0"/>
                        </a:rPr>
                        <a:t>Share</a:t>
                      </a:r>
                      <a:endParaRPr lang="en-GB" sz="2400" dirty="0">
                        <a:latin typeface="Arial" pitchFamily="34" charset="0"/>
                        <a:cs typeface="Arial" pitchFamily="34" charset="0"/>
                      </a:endParaRPr>
                    </a:p>
                  </a:txBody>
                  <a:tcPr/>
                </a:tc>
                <a:tc>
                  <a:txBody>
                    <a:bodyPr/>
                    <a:lstStyle/>
                    <a:p>
                      <a:r>
                        <a:rPr lang="en-GB" sz="2400" dirty="0" smtClean="0">
                          <a:latin typeface="Arial" pitchFamily="34" charset="0"/>
                          <a:cs typeface="Arial" pitchFamily="34" charset="0"/>
                        </a:rPr>
                        <a:t>Differ</a:t>
                      </a:r>
                      <a:endParaRPr lang="en-GB" sz="2400" dirty="0">
                        <a:latin typeface="Arial" pitchFamily="34" charset="0"/>
                        <a:cs typeface="Arial" pitchFamily="34" charset="0"/>
                      </a:endParaRPr>
                    </a:p>
                  </a:txBody>
                  <a:tcPr/>
                </a:tc>
                <a:extLst>
                  <a:ext uri="{0D108BD9-81ED-4DB2-BD59-A6C34878D82A}">
                    <a16:rowId xmlns:a16="http://schemas.microsoft.com/office/drawing/2014/main" val="10000"/>
                  </a:ext>
                </a:extLst>
              </a:tr>
              <a:tr h="428625">
                <a:tc>
                  <a:txBody>
                    <a:bodyPr/>
                    <a:lstStyle/>
                    <a:p>
                      <a:r>
                        <a:rPr lang="en-GB" sz="2400" dirty="0" smtClean="0">
                          <a:latin typeface="Arial" pitchFamily="34" charset="0"/>
                          <a:cs typeface="Arial" pitchFamily="34" charset="0"/>
                        </a:rPr>
                        <a:t>Gram</a:t>
                      </a:r>
                      <a:r>
                        <a:rPr lang="en-GB" sz="2400" baseline="0" dirty="0" smtClean="0">
                          <a:latin typeface="Arial" pitchFamily="34" charset="0"/>
                          <a:cs typeface="Arial" pitchFamily="34" charset="0"/>
                        </a:rPr>
                        <a:t> </a:t>
                      </a:r>
                      <a:r>
                        <a:rPr lang="en-GB" sz="2400" dirty="0" smtClean="0">
                          <a:latin typeface="Arial" pitchFamily="34" charset="0"/>
                          <a:cs typeface="Arial" pitchFamily="34" charset="0"/>
                        </a:rPr>
                        <a:t>stain reaction</a:t>
                      </a:r>
                      <a:endParaRPr lang="en-GB" sz="2400"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dirty="0" smtClean="0">
                          <a:latin typeface="Arial" pitchFamily="34" charset="0"/>
                          <a:cs typeface="Arial" pitchFamily="34" charset="0"/>
                        </a:rPr>
                        <a:t>Risk factors &amp; at-risk population</a:t>
                      </a:r>
                    </a:p>
                  </a:txBody>
                  <a:tcPr/>
                </a:tc>
                <a:extLst>
                  <a:ext uri="{0D108BD9-81ED-4DB2-BD59-A6C34878D82A}">
                    <a16:rowId xmlns:a16="http://schemas.microsoft.com/office/drawing/2014/main" val="10001"/>
                  </a:ext>
                </a:extLst>
              </a:tr>
              <a:tr h="428625">
                <a:tc>
                  <a:txBody>
                    <a:bodyPr/>
                    <a:lstStyle/>
                    <a:p>
                      <a:r>
                        <a:rPr lang="en-GB" sz="2400" dirty="0" smtClean="0">
                          <a:latin typeface="Arial" pitchFamily="34" charset="0"/>
                          <a:cs typeface="Arial" pitchFamily="34" charset="0"/>
                        </a:rPr>
                        <a:t>Concerning</a:t>
                      </a:r>
                      <a:r>
                        <a:rPr lang="en-GB" sz="2400" baseline="0" dirty="0" smtClean="0">
                          <a:latin typeface="Arial" pitchFamily="34" charset="0"/>
                          <a:cs typeface="Arial" pitchFamily="34" charset="0"/>
                        </a:rPr>
                        <a:t> AMR</a:t>
                      </a:r>
                      <a:endParaRPr lang="en-GB" sz="2400"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dirty="0" smtClean="0">
                          <a:latin typeface="Arial" pitchFamily="34" charset="0"/>
                          <a:cs typeface="Arial" pitchFamily="34" charset="0"/>
                        </a:rPr>
                        <a:t>Potential for epidemic</a:t>
                      </a:r>
                      <a:r>
                        <a:rPr lang="en-GB" sz="2400" baseline="0" dirty="0" smtClean="0">
                          <a:latin typeface="Arial" pitchFamily="34" charset="0"/>
                          <a:cs typeface="Arial" pitchFamily="34" charset="0"/>
                        </a:rPr>
                        <a:t> spread</a:t>
                      </a:r>
                      <a:endParaRPr lang="en-GB" sz="2400" dirty="0" smtClean="0">
                        <a:latin typeface="Arial" pitchFamily="34" charset="0"/>
                        <a:cs typeface="Arial" pitchFamily="34" charset="0"/>
                      </a:endParaRPr>
                    </a:p>
                  </a:txBody>
                  <a:tcPr/>
                </a:tc>
                <a:extLst>
                  <a:ext uri="{0D108BD9-81ED-4DB2-BD59-A6C34878D82A}">
                    <a16:rowId xmlns:a16="http://schemas.microsoft.com/office/drawing/2014/main" val="10002"/>
                  </a:ext>
                </a:extLst>
              </a:tr>
              <a:tr h="428625">
                <a:tc>
                  <a:txBody>
                    <a:bodyPr/>
                    <a:lstStyle/>
                    <a:p>
                      <a:endParaRPr lang="en-GB" sz="2400"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dirty="0" smtClean="0">
                          <a:latin typeface="Arial" pitchFamily="34" charset="0"/>
                          <a:cs typeface="Arial" pitchFamily="34" charset="0"/>
                        </a:rPr>
                        <a:t>Infection profile &amp; mortality</a:t>
                      </a:r>
                    </a:p>
                  </a:txBody>
                  <a:tcPr/>
                </a:tc>
                <a:extLst>
                  <a:ext uri="{0D108BD9-81ED-4DB2-BD59-A6C34878D82A}">
                    <a16:rowId xmlns:a16="http://schemas.microsoft.com/office/drawing/2014/main" val="10003"/>
                  </a:ext>
                </a:extLst>
              </a:tr>
              <a:tr h="428625">
                <a:tc>
                  <a:txBody>
                    <a:bodyPr/>
                    <a:lstStyle/>
                    <a:p>
                      <a:endParaRPr lang="en-GB" sz="2400"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dirty="0" smtClean="0">
                          <a:latin typeface="Arial" pitchFamily="34" charset="0"/>
                          <a:cs typeface="Arial" pitchFamily="34" charset="0"/>
                        </a:rPr>
                        <a:t>Prevalence</a:t>
                      </a:r>
                    </a:p>
                  </a:txBody>
                  <a:tcPr/>
                </a:tc>
                <a:extLst>
                  <a:ext uri="{0D108BD9-81ED-4DB2-BD59-A6C34878D82A}">
                    <a16:rowId xmlns:a16="http://schemas.microsoft.com/office/drawing/2014/main" val="10004"/>
                  </a:ext>
                </a:extLst>
              </a:tr>
              <a:tr h="428625">
                <a:tc>
                  <a:txBody>
                    <a:bodyPr/>
                    <a:lstStyle/>
                    <a:p>
                      <a:endParaRPr lang="en-GB" sz="2400"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dirty="0" smtClean="0">
                          <a:latin typeface="Arial" pitchFamily="34" charset="0"/>
                          <a:cs typeface="Arial" pitchFamily="34" charset="0"/>
                        </a:rPr>
                        <a:t>Colonisation site &amp; duration</a:t>
                      </a:r>
                    </a:p>
                  </a:txBody>
                  <a:tcPr/>
                </a:tc>
                <a:extLst>
                  <a:ext uri="{0D108BD9-81ED-4DB2-BD59-A6C34878D82A}">
                    <a16:rowId xmlns:a16="http://schemas.microsoft.com/office/drawing/2014/main" val="10005"/>
                  </a:ext>
                </a:extLst>
              </a:tr>
              <a:tr h="428625">
                <a:tc>
                  <a:txBody>
                    <a:bodyPr/>
                    <a:lstStyle/>
                    <a:p>
                      <a:endParaRPr lang="en-GB" sz="2400"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dirty="0" smtClean="0">
                          <a:latin typeface="Arial" pitchFamily="34" charset="0"/>
                          <a:cs typeface="Arial" pitchFamily="34" charset="0"/>
                        </a:rPr>
                        <a:t>Transmission routes</a:t>
                      </a:r>
                    </a:p>
                  </a:txBody>
                  <a:tcPr/>
                </a:tc>
                <a:extLst>
                  <a:ext uri="{0D108BD9-81ED-4DB2-BD59-A6C34878D82A}">
                    <a16:rowId xmlns:a16="http://schemas.microsoft.com/office/drawing/2014/main" val="10006"/>
                  </a:ext>
                </a:extLst>
              </a:tr>
              <a:tr h="428625">
                <a:tc>
                  <a:txBody>
                    <a:bodyPr/>
                    <a:lstStyle/>
                    <a:p>
                      <a:endParaRPr lang="en-GB" sz="2400"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dirty="0" smtClean="0">
                          <a:latin typeface="Arial" pitchFamily="34" charset="0"/>
                          <a:cs typeface="Arial" pitchFamily="34" charset="0"/>
                        </a:rPr>
                        <a:t>Resistance profile &amp; mechanisms</a:t>
                      </a:r>
                    </a:p>
                  </a:txBody>
                  <a:tcPr/>
                </a:tc>
                <a:extLst>
                  <a:ext uri="{0D108BD9-81ED-4DB2-BD59-A6C34878D82A}">
                    <a16:rowId xmlns:a16="http://schemas.microsoft.com/office/drawing/2014/main" val="10007"/>
                  </a:ext>
                </a:extLst>
              </a:tr>
            </a:tbl>
          </a:graphicData>
        </a:graphic>
      </p:graphicFrame>
      <p:sp>
        <p:nvSpPr>
          <p:cNvPr id="4" name="Title 1"/>
          <p:cNvSpPr>
            <a:spLocks noGrp="1"/>
          </p:cNvSpPr>
          <p:nvPr>
            <p:ph type="title"/>
          </p:nvPr>
        </p:nvSpPr>
        <p:spPr>
          <a:xfrm>
            <a:off x="215577" y="285750"/>
            <a:ext cx="9324975" cy="711200"/>
          </a:xfrm>
        </p:spPr>
        <p:txBody>
          <a:bodyPr/>
          <a:lstStyle/>
          <a:p>
            <a:r>
              <a:rPr lang="en-GB" sz="3200" b="1" dirty="0" err="1" smtClean="0">
                <a:solidFill>
                  <a:schemeClr val="bg1"/>
                </a:solidFill>
                <a:latin typeface="Arial" pitchFamily="34" charset="0"/>
                <a:ea typeface="ＭＳ Ｐゴシック" pitchFamily="34" charset="-128"/>
                <a:cs typeface="Arial" pitchFamily="34" charset="0"/>
              </a:rPr>
              <a:t>Enterobacteriaceae</a:t>
            </a:r>
            <a:r>
              <a:rPr lang="en-GB" sz="3200" b="1" dirty="0" smtClean="0">
                <a:solidFill>
                  <a:schemeClr val="bg1"/>
                </a:solidFill>
                <a:latin typeface="Arial" pitchFamily="34" charset="0"/>
                <a:ea typeface="ＭＳ Ｐゴシック" pitchFamily="34" charset="-128"/>
                <a:cs typeface="Arial" pitchFamily="34" charset="0"/>
              </a:rPr>
              <a:t> vs. non-fermenters</a:t>
            </a:r>
            <a:endParaRPr lang="en-GB" sz="3200" b="1" i="1" dirty="0" smtClean="0">
              <a:solidFill>
                <a:schemeClr val="bg1"/>
              </a:solidFill>
              <a:latin typeface="Arial" pitchFamily="34" charset="0"/>
              <a:ea typeface="ＭＳ Ｐゴシック" pitchFamily="34" charset="-128"/>
              <a:cs typeface="Arial" pitchFamily="34" charset="0"/>
            </a:endParaRPr>
          </a:p>
        </p:txBody>
      </p:sp>
    </p:spTree>
    <p:extLst>
      <p:ext uri="{BB962C8B-B14F-4D97-AF65-F5344CB8AC3E}">
        <p14:creationId xmlns:p14="http://schemas.microsoft.com/office/powerpoint/2010/main" val="283203740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latin typeface="Arial" pitchFamily="34" charset="0"/>
                <a:cs typeface="Arial" pitchFamily="34" charset="0"/>
              </a:rPr>
              <a:t>Universal or targeted approach?</a:t>
            </a:r>
            <a:endParaRPr lang="en-GB" sz="3600" dirty="0">
              <a:latin typeface="Arial" pitchFamily="34" charset="0"/>
              <a:cs typeface="Arial" pitchFamily="34" charset="0"/>
            </a:endParaRPr>
          </a:p>
        </p:txBody>
      </p:sp>
      <p:sp>
        <p:nvSpPr>
          <p:cNvPr id="5" name="Down Arrow 4"/>
          <p:cNvSpPr/>
          <p:nvPr/>
        </p:nvSpPr>
        <p:spPr>
          <a:xfrm>
            <a:off x="1331640" y="1700808"/>
            <a:ext cx="1800200" cy="3888432"/>
          </a:xfrm>
          <a:prstGeom prst="downArrow">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Down Arrow 6"/>
          <p:cNvSpPr/>
          <p:nvPr/>
        </p:nvSpPr>
        <p:spPr>
          <a:xfrm rot="16200000">
            <a:off x="5292080" y="1736812"/>
            <a:ext cx="1800200" cy="3888432"/>
          </a:xfrm>
          <a:prstGeom prst="downArrow">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46701698"/>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502024"/>
            <a:ext cx="8229600" cy="1143000"/>
          </a:xfrm>
        </p:spPr>
        <p:txBody>
          <a:bodyPr>
            <a:noAutofit/>
          </a:bodyPr>
          <a:lstStyle/>
          <a:p>
            <a:r>
              <a:rPr lang="en-GB" sz="7200" dirty="0" smtClean="0">
                <a:latin typeface="Arial" pitchFamily="34" charset="0"/>
                <a:cs typeface="Arial" pitchFamily="34" charset="0"/>
              </a:rPr>
              <a:t>Evidence-free zone</a:t>
            </a:r>
            <a:endParaRPr lang="en-GB" sz="7200" dirty="0">
              <a:latin typeface="Arial" pitchFamily="34" charset="0"/>
              <a:cs typeface="Arial" pitchFamily="34" charset="0"/>
            </a:endParaRPr>
          </a:p>
        </p:txBody>
      </p:sp>
    </p:spTree>
    <p:extLst>
      <p:ext uri="{BB962C8B-B14F-4D97-AF65-F5344CB8AC3E}">
        <p14:creationId xmlns:p14="http://schemas.microsoft.com/office/powerpoint/2010/main" val="33484113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45832" y="2514600"/>
            <a:ext cx="8058616" cy="1200329"/>
          </a:xfrm>
          <a:prstGeom prst="rect">
            <a:avLst/>
          </a:prstGeom>
        </p:spPr>
        <p:txBody>
          <a:bodyPr wrap="none">
            <a:spAutoFit/>
          </a:bodyPr>
          <a:lstStyle/>
          <a:p>
            <a:pPr marL="914400" indent="-914400"/>
            <a:r>
              <a:rPr lang="en-GB" sz="7200" dirty="0" smtClean="0">
                <a:latin typeface="Arial" pitchFamily="34" charset="0"/>
                <a:cs typeface="Arial" pitchFamily="34" charset="0"/>
              </a:rPr>
              <a:t>Guidelines = Policy</a:t>
            </a:r>
          </a:p>
        </p:txBody>
      </p:sp>
      <p:cxnSp>
        <p:nvCxnSpPr>
          <p:cNvPr id="5" name="Straight Connector 4"/>
          <p:cNvCxnSpPr/>
          <p:nvPr/>
        </p:nvCxnSpPr>
        <p:spPr>
          <a:xfrm flipV="1">
            <a:off x="5319320" y="2819400"/>
            <a:ext cx="228600" cy="685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04201824"/>
      </p:ext>
    </p:extLst>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072063" y="5500688"/>
            <a:ext cx="4071937" cy="13573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pic>
        <p:nvPicPr>
          <p:cNvPr id="10243" name="Picture 2" descr="danger mines.jpg"/>
          <p:cNvPicPr>
            <a:picLocks noChangeAspect="1"/>
          </p:cNvPicPr>
          <p:nvPr/>
        </p:nvPicPr>
        <p:blipFill>
          <a:blip r:embed="rId3" cstate="print"/>
          <a:srcRect/>
          <a:stretch>
            <a:fillRect/>
          </a:stretch>
        </p:blipFill>
        <p:spPr bwMode="auto">
          <a:xfrm>
            <a:off x="87313" y="926813"/>
            <a:ext cx="8948737" cy="5357812"/>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3101567199"/>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5072063" y="5500688"/>
            <a:ext cx="4071937" cy="13573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Arial" pitchFamily="34" charset="0"/>
              <a:cs typeface="Arial" pitchFamily="34" charset="0"/>
            </a:endParaRPr>
          </a:p>
        </p:txBody>
      </p:sp>
      <p:sp>
        <p:nvSpPr>
          <p:cNvPr id="11267" name="Title 1"/>
          <p:cNvSpPr>
            <a:spLocks noGrp="1"/>
          </p:cNvSpPr>
          <p:nvPr>
            <p:ph type="title"/>
          </p:nvPr>
        </p:nvSpPr>
        <p:spPr>
          <a:xfrm>
            <a:off x="271462" y="-27384"/>
            <a:ext cx="8229601" cy="1143001"/>
          </a:xfrm>
        </p:spPr>
        <p:txBody>
          <a:bodyPr/>
          <a:lstStyle/>
          <a:p>
            <a:r>
              <a:rPr lang="en-GB" sz="3600" dirty="0" smtClean="0">
                <a:latin typeface="Arial" pitchFamily="34" charset="0"/>
                <a:ea typeface="ＭＳ Ｐゴシック" pitchFamily="34" charset="-128"/>
                <a:cs typeface="Arial" pitchFamily="34" charset="0"/>
              </a:rPr>
              <a:t>Acronym minefield</a:t>
            </a:r>
          </a:p>
        </p:txBody>
      </p:sp>
      <p:sp>
        <p:nvSpPr>
          <p:cNvPr id="4" name="Explosion 1 3"/>
          <p:cNvSpPr/>
          <p:nvPr/>
        </p:nvSpPr>
        <p:spPr>
          <a:xfrm>
            <a:off x="3571875" y="1000125"/>
            <a:ext cx="2500313" cy="1285875"/>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rgbClr val="C00000"/>
                </a:solidFill>
                <a:latin typeface="Arial" pitchFamily="34" charset="0"/>
                <a:cs typeface="Arial" pitchFamily="34" charset="0"/>
              </a:rPr>
              <a:t>MDR-GNR</a:t>
            </a:r>
          </a:p>
        </p:txBody>
      </p:sp>
      <p:sp>
        <p:nvSpPr>
          <p:cNvPr id="5" name="Explosion 1 4"/>
          <p:cNvSpPr/>
          <p:nvPr/>
        </p:nvSpPr>
        <p:spPr>
          <a:xfrm>
            <a:off x="2857500" y="2500313"/>
            <a:ext cx="2500313" cy="1285875"/>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rgbClr val="C00000"/>
                </a:solidFill>
                <a:latin typeface="Arial" pitchFamily="34" charset="0"/>
                <a:cs typeface="Arial" pitchFamily="34" charset="0"/>
              </a:rPr>
              <a:t>MDR-GNB</a:t>
            </a:r>
          </a:p>
        </p:txBody>
      </p:sp>
      <p:sp>
        <p:nvSpPr>
          <p:cNvPr id="6" name="Explosion 1 5"/>
          <p:cNvSpPr/>
          <p:nvPr/>
        </p:nvSpPr>
        <p:spPr>
          <a:xfrm>
            <a:off x="6000750" y="2357438"/>
            <a:ext cx="2500313" cy="1285875"/>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rgbClr val="C00000"/>
                </a:solidFill>
                <a:latin typeface="Arial" pitchFamily="34" charset="0"/>
                <a:cs typeface="Arial" pitchFamily="34" charset="0"/>
              </a:rPr>
              <a:t>CRO</a:t>
            </a:r>
          </a:p>
        </p:txBody>
      </p:sp>
      <p:sp>
        <p:nvSpPr>
          <p:cNvPr id="7" name="Explosion 1 6"/>
          <p:cNvSpPr/>
          <p:nvPr/>
        </p:nvSpPr>
        <p:spPr>
          <a:xfrm>
            <a:off x="3786188" y="4000500"/>
            <a:ext cx="2500312" cy="1285875"/>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rgbClr val="C00000"/>
                </a:solidFill>
                <a:latin typeface="Arial" pitchFamily="34" charset="0"/>
                <a:cs typeface="Arial" pitchFamily="34" charset="0"/>
              </a:rPr>
              <a:t>CRE</a:t>
            </a:r>
          </a:p>
        </p:txBody>
      </p:sp>
      <p:sp>
        <p:nvSpPr>
          <p:cNvPr id="8" name="Explosion 1 7"/>
          <p:cNvSpPr/>
          <p:nvPr/>
        </p:nvSpPr>
        <p:spPr>
          <a:xfrm>
            <a:off x="642938" y="1071563"/>
            <a:ext cx="2500312" cy="1285875"/>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rgbClr val="C00000"/>
                </a:solidFill>
                <a:latin typeface="Arial" pitchFamily="34" charset="0"/>
                <a:cs typeface="Arial" pitchFamily="34" charset="0"/>
              </a:rPr>
              <a:t>CPE</a:t>
            </a:r>
          </a:p>
        </p:txBody>
      </p:sp>
      <p:sp>
        <p:nvSpPr>
          <p:cNvPr id="9" name="Explosion 1 8"/>
          <p:cNvSpPr/>
          <p:nvPr/>
        </p:nvSpPr>
        <p:spPr>
          <a:xfrm>
            <a:off x="928688" y="4286250"/>
            <a:ext cx="2500312" cy="1285875"/>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rgbClr val="C00000"/>
                </a:solidFill>
                <a:latin typeface="Arial" pitchFamily="34" charset="0"/>
                <a:cs typeface="Arial" pitchFamily="34" charset="0"/>
              </a:rPr>
              <a:t>CPE</a:t>
            </a:r>
          </a:p>
        </p:txBody>
      </p:sp>
      <p:sp>
        <p:nvSpPr>
          <p:cNvPr id="10" name="Explosion 1 9"/>
          <p:cNvSpPr/>
          <p:nvPr/>
        </p:nvSpPr>
        <p:spPr>
          <a:xfrm>
            <a:off x="6143625" y="500063"/>
            <a:ext cx="2500313" cy="1285875"/>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rgbClr val="C00000"/>
                </a:solidFill>
                <a:latin typeface="Arial" pitchFamily="34" charset="0"/>
                <a:cs typeface="Arial" pitchFamily="34" charset="0"/>
              </a:rPr>
              <a:t>CPC</a:t>
            </a:r>
          </a:p>
        </p:txBody>
      </p:sp>
      <p:sp>
        <p:nvSpPr>
          <p:cNvPr id="11" name="Explosion 1 10"/>
          <p:cNvSpPr/>
          <p:nvPr/>
        </p:nvSpPr>
        <p:spPr>
          <a:xfrm>
            <a:off x="6500813" y="3929063"/>
            <a:ext cx="2500312" cy="1285875"/>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rgbClr val="C00000"/>
                </a:solidFill>
                <a:latin typeface="Arial" pitchFamily="34" charset="0"/>
                <a:cs typeface="Arial" pitchFamily="34" charset="0"/>
              </a:rPr>
              <a:t>CRC</a:t>
            </a:r>
          </a:p>
        </p:txBody>
      </p:sp>
      <p:sp>
        <p:nvSpPr>
          <p:cNvPr id="13" name="Explosion 1 12"/>
          <p:cNvSpPr/>
          <p:nvPr/>
        </p:nvSpPr>
        <p:spPr>
          <a:xfrm>
            <a:off x="6215063" y="5357813"/>
            <a:ext cx="2500312" cy="1285875"/>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rgbClr val="C00000"/>
                </a:solidFill>
                <a:latin typeface="Arial" pitchFamily="34" charset="0"/>
                <a:cs typeface="Arial" pitchFamily="34" charset="0"/>
              </a:rPr>
              <a:t>CRAB</a:t>
            </a:r>
          </a:p>
        </p:txBody>
      </p:sp>
      <p:sp>
        <p:nvSpPr>
          <p:cNvPr id="14" name="Explosion 1 13"/>
          <p:cNvSpPr/>
          <p:nvPr/>
        </p:nvSpPr>
        <p:spPr>
          <a:xfrm>
            <a:off x="285750" y="2643188"/>
            <a:ext cx="2500313" cy="1285875"/>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rgbClr val="C00000"/>
                </a:solidFill>
                <a:latin typeface="Arial" pitchFamily="34" charset="0"/>
                <a:cs typeface="Arial" pitchFamily="34" charset="0"/>
              </a:rPr>
              <a:t>ESBL</a:t>
            </a:r>
          </a:p>
        </p:txBody>
      </p:sp>
      <p:sp>
        <p:nvSpPr>
          <p:cNvPr id="15" name="Explosion 1 14"/>
          <p:cNvSpPr/>
          <p:nvPr/>
        </p:nvSpPr>
        <p:spPr>
          <a:xfrm>
            <a:off x="2928938" y="5429250"/>
            <a:ext cx="2500312" cy="1285875"/>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rgbClr val="C00000"/>
                </a:solidFill>
                <a:latin typeface="Arial" pitchFamily="34" charset="0"/>
                <a:cs typeface="Arial" pitchFamily="34" charset="0"/>
              </a:rPr>
              <a:t>KPC</a:t>
            </a:r>
          </a:p>
        </p:txBody>
      </p:sp>
    </p:spTree>
    <p:custDataLst>
      <p:tags r:id="rId1"/>
    </p:custDataLst>
    <p:extLst>
      <p:ext uri="{BB962C8B-B14F-4D97-AF65-F5344CB8AC3E}">
        <p14:creationId xmlns:p14="http://schemas.microsoft.com/office/powerpoint/2010/main" val="933560662"/>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childTnLst>
                                </p:cTn>
                              </p:par>
                            </p:childTnLst>
                          </p:cTn>
                        </p:par>
                        <p:par>
                          <p:cTn id="15" fill="hold" nodeType="afterGroup">
                            <p:stCondLst>
                              <p:cond delay="500"/>
                            </p:stCondLst>
                            <p:childTnLst>
                              <p:par>
                                <p:cTn id="16" presetID="23" presetClass="entr" presetSubtype="16"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childTnLst>
                                </p:cTn>
                              </p:par>
                            </p:childTnLst>
                          </p:cTn>
                        </p:par>
                        <p:par>
                          <p:cTn id="20" fill="hold" nodeType="afterGroup">
                            <p:stCondLst>
                              <p:cond delay="1000"/>
                            </p:stCondLst>
                            <p:childTnLst>
                              <p:par>
                                <p:cTn id="21" presetID="23" presetClass="entr" presetSubtype="16"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childTnLst>
                                </p:cTn>
                              </p:par>
                            </p:childTnLst>
                          </p:cTn>
                        </p:par>
                        <p:par>
                          <p:cTn id="25" fill="hold" nodeType="afterGroup">
                            <p:stCondLst>
                              <p:cond delay="1500"/>
                            </p:stCondLst>
                            <p:childTnLst>
                              <p:par>
                                <p:cTn id="26" presetID="23" presetClass="entr" presetSubtype="16"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childTnLst>
                                </p:cTn>
                              </p:par>
                            </p:childTnLst>
                          </p:cTn>
                        </p:par>
                        <p:par>
                          <p:cTn id="30" fill="hold" nodeType="afterGroup">
                            <p:stCondLst>
                              <p:cond delay="2000"/>
                            </p:stCondLst>
                            <p:childTnLst>
                              <p:par>
                                <p:cTn id="31" presetID="23" presetClass="entr" presetSubtype="16"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p:cTn id="33" dur="500" fill="hold"/>
                                        <p:tgtEl>
                                          <p:spTgt spid="6"/>
                                        </p:tgtEl>
                                        <p:attrNameLst>
                                          <p:attrName>ppt_w</p:attrName>
                                        </p:attrNameLst>
                                      </p:cBhvr>
                                      <p:tavLst>
                                        <p:tav tm="0">
                                          <p:val>
                                            <p:fltVal val="0"/>
                                          </p:val>
                                        </p:tav>
                                        <p:tav tm="100000">
                                          <p:val>
                                            <p:strVal val="#ppt_w"/>
                                          </p:val>
                                        </p:tav>
                                      </p:tavLst>
                                    </p:anim>
                                    <p:anim calcmode="lin" valueType="num">
                                      <p:cBhvr>
                                        <p:cTn id="34" dur="500" fill="hold"/>
                                        <p:tgtEl>
                                          <p:spTgt spid="6"/>
                                        </p:tgtEl>
                                        <p:attrNameLst>
                                          <p:attrName>ppt_h</p:attrName>
                                        </p:attrNameLst>
                                      </p:cBhvr>
                                      <p:tavLst>
                                        <p:tav tm="0">
                                          <p:val>
                                            <p:fltVal val="0"/>
                                          </p:val>
                                        </p:tav>
                                        <p:tav tm="100000">
                                          <p:val>
                                            <p:strVal val="#ppt_h"/>
                                          </p:val>
                                        </p:tav>
                                      </p:tavLst>
                                    </p:anim>
                                  </p:childTnLst>
                                </p:cTn>
                              </p:par>
                            </p:childTnLst>
                          </p:cTn>
                        </p:par>
                        <p:par>
                          <p:cTn id="35" fill="hold" nodeType="afterGroup">
                            <p:stCondLst>
                              <p:cond delay="2500"/>
                            </p:stCondLst>
                            <p:childTnLst>
                              <p:par>
                                <p:cTn id="36" presetID="23" presetClass="entr" presetSubtype="16"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p:cTn id="38" dur="500" fill="hold"/>
                                        <p:tgtEl>
                                          <p:spTgt spid="7"/>
                                        </p:tgtEl>
                                        <p:attrNameLst>
                                          <p:attrName>ppt_w</p:attrName>
                                        </p:attrNameLst>
                                      </p:cBhvr>
                                      <p:tavLst>
                                        <p:tav tm="0">
                                          <p:val>
                                            <p:fltVal val="0"/>
                                          </p:val>
                                        </p:tav>
                                        <p:tav tm="100000">
                                          <p:val>
                                            <p:strVal val="#ppt_w"/>
                                          </p:val>
                                        </p:tav>
                                      </p:tavLst>
                                    </p:anim>
                                    <p:anim calcmode="lin" valueType="num">
                                      <p:cBhvr>
                                        <p:cTn id="39" dur="500" fill="hold"/>
                                        <p:tgtEl>
                                          <p:spTgt spid="7"/>
                                        </p:tgtEl>
                                        <p:attrNameLst>
                                          <p:attrName>ppt_h</p:attrName>
                                        </p:attrNameLst>
                                      </p:cBhvr>
                                      <p:tavLst>
                                        <p:tav tm="0">
                                          <p:val>
                                            <p:fltVal val="0"/>
                                          </p:val>
                                        </p:tav>
                                        <p:tav tm="100000">
                                          <p:val>
                                            <p:strVal val="#ppt_h"/>
                                          </p:val>
                                        </p:tav>
                                      </p:tavLst>
                                    </p:anim>
                                  </p:childTnLst>
                                </p:cTn>
                              </p:par>
                            </p:childTnLst>
                          </p:cTn>
                        </p:par>
                        <p:par>
                          <p:cTn id="40" fill="hold" nodeType="afterGroup">
                            <p:stCondLst>
                              <p:cond delay="3000"/>
                            </p:stCondLst>
                            <p:childTnLst>
                              <p:par>
                                <p:cTn id="41" presetID="23" presetClass="entr" presetSubtype="16"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childTnLst>
                                </p:cTn>
                              </p:par>
                            </p:childTnLst>
                          </p:cTn>
                        </p:par>
                        <p:par>
                          <p:cTn id="45" fill="hold" nodeType="afterGroup">
                            <p:stCondLst>
                              <p:cond delay="3500"/>
                            </p:stCondLst>
                            <p:childTnLst>
                              <p:par>
                                <p:cTn id="46" presetID="23" presetClass="entr" presetSubtype="16"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p:cTn id="48" dur="500" fill="hold"/>
                                        <p:tgtEl>
                                          <p:spTgt spid="13"/>
                                        </p:tgtEl>
                                        <p:attrNameLst>
                                          <p:attrName>ppt_w</p:attrName>
                                        </p:attrNameLst>
                                      </p:cBhvr>
                                      <p:tavLst>
                                        <p:tav tm="0">
                                          <p:val>
                                            <p:fltVal val="0"/>
                                          </p:val>
                                        </p:tav>
                                        <p:tav tm="100000">
                                          <p:val>
                                            <p:strVal val="#ppt_w"/>
                                          </p:val>
                                        </p:tav>
                                      </p:tavLst>
                                    </p:anim>
                                    <p:anim calcmode="lin" valueType="num">
                                      <p:cBhvr>
                                        <p:cTn id="49" dur="500" fill="hold"/>
                                        <p:tgtEl>
                                          <p:spTgt spid="13"/>
                                        </p:tgtEl>
                                        <p:attrNameLst>
                                          <p:attrName>ppt_h</p:attrName>
                                        </p:attrNameLst>
                                      </p:cBhvr>
                                      <p:tavLst>
                                        <p:tav tm="0">
                                          <p:val>
                                            <p:fltVal val="0"/>
                                          </p:val>
                                        </p:tav>
                                        <p:tav tm="100000">
                                          <p:val>
                                            <p:strVal val="#ppt_h"/>
                                          </p:val>
                                        </p:tav>
                                      </p:tavLst>
                                    </p:anim>
                                  </p:childTnLst>
                                </p:cTn>
                              </p:par>
                            </p:childTnLst>
                          </p:cTn>
                        </p:par>
                        <p:par>
                          <p:cTn id="50" fill="hold" nodeType="afterGroup">
                            <p:stCondLst>
                              <p:cond delay="4000"/>
                            </p:stCondLst>
                            <p:childTnLst>
                              <p:par>
                                <p:cTn id="51" presetID="23" presetClass="entr" presetSubtype="16"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p:cTn id="53" dur="500" fill="hold"/>
                                        <p:tgtEl>
                                          <p:spTgt spid="14"/>
                                        </p:tgtEl>
                                        <p:attrNameLst>
                                          <p:attrName>ppt_w</p:attrName>
                                        </p:attrNameLst>
                                      </p:cBhvr>
                                      <p:tavLst>
                                        <p:tav tm="0">
                                          <p:val>
                                            <p:fltVal val="0"/>
                                          </p:val>
                                        </p:tav>
                                        <p:tav tm="100000">
                                          <p:val>
                                            <p:strVal val="#ppt_w"/>
                                          </p:val>
                                        </p:tav>
                                      </p:tavLst>
                                    </p:anim>
                                    <p:anim calcmode="lin" valueType="num">
                                      <p:cBhvr>
                                        <p:cTn id="54" dur="500" fill="hold"/>
                                        <p:tgtEl>
                                          <p:spTgt spid="14"/>
                                        </p:tgtEl>
                                        <p:attrNameLst>
                                          <p:attrName>ppt_h</p:attrName>
                                        </p:attrNameLst>
                                      </p:cBhvr>
                                      <p:tavLst>
                                        <p:tav tm="0">
                                          <p:val>
                                            <p:fltVal val="0"/>
                                          </p:val>
                                        </p:tav>
                                        <p:tav tm="100000">
                                          <p:val>
                                            <p:strVal val="#ppt_h"/>
                                          </p:val>
                                        </p:tav>
                                      </p:tavLst>
                                    </p:anim>
                                  </p:childTnLst>
                                </p:cTn>
                              </p:par>
                            </p:childTnLst>
                          </p:cTn>
                        </p:par>
                        <p:par>
                          <p:cTn id="55" fill="hold" nodeType="afterGroup">
                            <p:stCondLst>
                              <p:cond delay="4500"/>
                            </p:stCondLst>
                            <p:childTnLst>
                              <p:par>
                                <p:cTn id="56" presetID="23" presetClass="entr" presetSubtype="16" fill="hold" grpId="0" nodeType="afterEffect">
                                  <p:stCondLst>
                                    <p:cond delay="0"/>
                                  </p:stCondLst>
                                  <p:childTnLst>
                                    <p:set>
                                      <p:cBhvr>
                                        <p:cTn id="57" dur="1" fill="hold">
                                          <p:stCondLst>
                                            <p:cond delay="0"/>
                                          </p:stCondLst>
                                        </p:cTn>
                                        <p:tgtEl>
                                          <p:spTgt spid="15"/>
                                        </p:tgtEl>
                                        <p:attrNameLst>
                                          <p:attrName>style.visibility</p:attrName>
                                        </p:attrNameLst>
                                      </p:cBhvr>
                                      <p:to>
                                        <p:strVal val="visible"/>
                                      </p:to>
                                    </p:set>
                                    <p:anim calcmode="lin" valueType="num">
                                      <p:cBhvr>
                                        <p:cTn id="58" dur="500" fill="hold"/>
                                        <p:tgtEl>
                                          <p:spTgt spid="15"/>
                                        </p:tgtEl>
                                        <p:attrNameLst>
                                          <p:attrName>ppt_w</p:attrName>
                                        </p:attrNameLst>
                                      </p:cBhvr>
                                      <p:tavLst>
                                        <p:tav tm="0">
                                          <p:val>
                                            <p:fltVal val="0"/>
                                          </p:val>
                                        </p:tav>
                                        <p:tav tm="100000">
                                          <p:val>
                                            <p:strVal val="#ppt_w"/>
                                          </p:val>
                                        </p:tav>
                                      </p:tavLst>
                                    </p:anim>
                                    <p:anim calcmode="lin" valueType="num">
                                      <p:cBhvr>
                                        <p:cTn id="59" dur="500" fill="hold"/>
                                        <p:tgtEl>
                                          <p:spTgt spid="1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3" grpId="0" animBg="1"/>
      <p:bldP spid="14" grpId="0" animBg="1"/>
      <p:bldP spid="1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reflectionsipc.files.wordpress.com/2017/03/ncp-cre.jpg?w=700&amp;h=52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8250" y="1124744"/>
            <a:ext cx="6667500" cy="5000625"/>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p:cNvSpPr txBox="1">
            <a:spLocks/>
          </p:cNvSpPr>
          <p:nvPr/>
        </p:nvSpPr>
        <p:spPr>
          <a:xfrm>
            <a:off x="-36512" y="-27384"/>
            <a:ext cx="9197082" cy="114300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600" dirty="0" smtClean="0">
                <a:latin typeface="Arial" pitchFamily="34" charset="0"/>
                <a:ea typeface="ＭＳ Ｐゴシック" pitchFamily="34" charset="-128"/>
                <a:cs typeface="Arial" pitchFamily="34" charset="0"/>
              </a:rPr>
              <a:t>CPE or CRE? Let’s go with both shall we?</a:t>
            </a:r>
            <a:endParaRPr lang="en-GB" sz="3600" dirty="0" smtClean="0">
              <a:latin typeface="Arial" pitchFamily="34" charset="0"/>
              <a:ea typeface="ＭＳ Ｐゴシック" pitchFamily="34" charset="-128"/>
              <a:cs typeface="Arial" pitchFamily="34" charset="0"/>
            </a:endParaRPr>
          </a:p>
        </p:txBody>
      </p:sp>
    </p:spTree>
    <p:extLst>
      <p:ext uri="{BB962C8B-B14F-4D97-AF65-F5344CB8AC3E}">
        <p14:creationId xmlns:p14="http://schemas.microsoft.com/office/powerpoint/2010/main" val="988082894"/>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Oval 29"/>
          <p:cNvSpPr>
            <a:spLocks noChangeArrowheads="1"/>
          </p:cNvSpPr>
          <p:nvPr/>
        </p:nvSpPr>
        <p:spPr bwMode="auto">
          <a:xfrm>
            <a:off x="468650" y="358775"/>
            <a:ext cx="5822098" cy="4510088"/>
          </a:xfrm>
          <a:prstGeom prst="ellipse">
            <a:avLst/>
          </a:prstGeom>
          <a:noFill/>
          <a:ln w="63500" algn="ctr">
            <a:solidFill>
              <a:schemeClr val="tx2">
                <a:lumMod val="40000"/>
                <a:lumOff val="60000"/>
              </a:schemeClr>
            </a:solidFill>
            <a:round/>
            <a:headEnd/>
            <a:tailEnd/>
          </a:ln>
        </p:spPr>
        <p:txBody>
          <a:bodyPr/>
          <a:lstStyle/>
          <a:p>
            <a:pPr>
              <a:defRPr/>
            </a:pPr>
            <a:endParaRPr lang="en-US" dirty="0">
              <a:solidFill>
                <a:srgbClr val="FF0000"/>
              </a:solidFill>
              <a:latin typeface="Arial" pitchFamily="34" charset="0"/>
              <a:cs typeface="Arial" pitchFamily="34" charset="0"/>
            </a:endParaRPr>
          </a:p>
        </p:txBody>
      </p:sp>
      <p:sp>
        <p:nvSpPr>
          <p:cNvPr id="26629" name="Oval 31"/>
          <p:cNvSpPr>
            <a:spLocks noChangeArrowheads="1"/>
          </p:cNvSpPr>
          <p:nvPr/>
        </p:nvSpPr>
        <p:spPr bwMode="auto">
          <a:xfrm>
            <a:off x="2658049" y="260649"/>
            <a:ext cx="6217015" cy="4608214"/>
          </a:xfrm>
          <a:prstGeom prst="ellipse">
            <a:avLst/>
          </a:prstGeom>
          <a:noFill/>
          <a:ln w="63500" algn="ctr">
            <a:solidFill>
              <a:srgbClr val="00B050"/>
            </a:solidFill>
            <a:round/>
            <a:headEnd/>
            <a:tailEnd/>
          </a:ln>
        </p:spPr>
        <p:txBody>
          <a:bodyPr/>
          <a:lstStyle/>
          <a:p>
            <a:pPr algn="r"/>
            <a:endParaRPr lang="en-US" altLang="en-US" dirty="0">
              <a:solidFill>
                <a:srgbClr val="FF0000"/>
              </a:solidFill>
              <a:latin typeface="Arial" pitchFamily="34" charset="0"/>
              <a:cs typeface="Arial" pitchFamily="34" charset="0"/>
            </a:endParaRPr>
          </a:p>
        </p:txBody>
      </p:sp>
      <p:sp>
        <p:nvSpPr>
          <p:cNvPr id="26630" name="Oval 32"/>
          <p:cNvSpPr>
            <a:spLocks noChangeArrowheads="1"/>
          </p:cNvSpPr>
          <p:nvPr/>
        </p:nvSpPr>
        <p:spPr bwMode="auto">
          <a:xfrm>
            <a:off x="1499492" y="2564756"/>
            <a:ext cx="5448772" cy="3311895"/>
          </a:xfrm>
          <a:prstGeom prst="ellipse">
            <a:avLst/>
          </a:prstGeom>
          <a:noFill/>
          <a:ln w="63500" algn="ctr">
            <a:solidFill>
              <a:srgbClr val="FF0000"/>
            </a:solidFill>
            <a:round/>
            <a:headEnd/>
            <a:tailEnd/>
          </a:ln>
        </p:spPr>
        <p:txBody>
          <a:bodyPr/>
          <a:lstStyle/>
          <a:p>
            <a:pPr algn="ctr"/>
            <a:endParaRPr lang="en-US" altLang="en-US" dirty="0">
              <a:solidFill>
                <a:srgbClr val="FF0000"/>
              </a:solidFill>
              <a:latin typeface="Arial" pitchFamily="34" charset="0"/>
              <a:cs typeface="Arial" pitchFamily="34" charset="0"/>
            </a:endParaRPr>
          </a:p>
        </p:txBody>
      </p:sp>
      <p:sp>
        <p:nvSpPr>
          <p:cNvPr id="34" name="TextBox 33"/>
          <p:cNvSpPr txBox="1"/>
          <p:nvPr/>
        </p:nvSpPr>
        <p:spPr>
          <a:xfrm>
            <a:off x="3503114" y="2613819"/>
            <a:ext cx="1951945" cy="1077218"/>
          </a:xfrm>
          <a:prstGeom prst="rect">
            <a:avLst/>
          </a:prstGeom>
          <a:noFill/>
        </p:spPr>
        <p:txBody>
          <a:bodyPr wrap="none">
            <a:spAutoFit/>
          </a:bodyPr>
          <a:lstStyle/>
          <a:p>
            <a:pPr algn="ctr">
              <a:defRPr/>
            </a:pPr>
            <a:r>
              <a:rPr lang="en-GB" sz="1600" dirty="0" smtClean="0">
                <a:latin typeface="Arial" pitchFamily="34" charset="0"/>
                <a:cs typeface="Arial" pitchFamily="34" charset="0"/>
              </a:rPr>
              <a:t>Care environment</a:t>
            </a:r>
            <a:endParaRPr lang="en-GB" sz="1600" dirty="0">
              <a:latin typeface="Arial" pitchFamily="34" charset="0"/>
              <a:cs typeface="Arial" pitchFamily="34" charset="0"/>
            </a:endParaRPr>
          </a:p>
          <a:p>
            <a:pPr algn="ctr">
              <a:defRPr/>
            </a:pPr>
            <a:r>
              <a:rPr lang="en-GB" sz="1600" dirty="0">
                <a:latin typeface="Arial" pitchFamily="34" charset="0"/>
                <a:cs typeface="Arial" pitchFamily="34" charset="0"/>
              </a:rPr>
              <a:t>Hand hygiene</a:t>
            </a:r>
          </a:p>
          <a:p>
            <a:pPr algn="ctr">
              <a:defRPr/>
            </a:pPr>
            <a:r>
              <a:rPr lang="en-GB" sz="1600" dirty="0">
                <a:latin typeface="Arial" pitchFamily="34" charset="0"/>
                <a:cs typeface="Arial" pitchFamily="34" charset="0"/>
              </a:rPr>
              <a:t>PPE</a:t>
            </a:r>
          </a:p>
          <a:p>
            <a:pPr>
              <a:defRPr/>
            </a:pPr>
            <a:endParaRPr lang="en-GB" sz="1600" dirty="0">
              <a:latin typeface="Arial" pitchFamily="34" charset="0"/>
              <a:cs typeface="Arial" pitchFamily="34" charset="0"/>
            </a:endParaRPr>
          </a:p>
        </p:txBody>
      </p:sp>
      <p:sp>
        <p:nvSpPr>
          <p:cNvPr id="35" name="TextBox 34"/>
          <p:cNvSpPr txBox="1"/>
          <p:nvPr/>
        </p:nvSpPr>
        <p:spPr>
          <a:xfrm>
            <a:off x="2654015" y="4997207"/>
            <a:ext cx="3454792" cy="646331"/>
          </a:xfrm>
          <a:prstGeom prst="rect">
            <a:avLst/>
          </a:prstGeom>
          <a:noFill/>
        </p:spPr>
        <p:txBody>
          <a:bodyPr wrap="none">
            <a:spAutoFit/>
          </a:bodyPr>
          <a:lstStyle/>
          <a:p>
            <a:pPr algn="ctr">
              <a:defRPr/>
            </a:pPr>
            <a:r>
              <a:rPr lang="en-GB" dirty="0" smtClean="0">
                <a:latin typeface="Arial" pitchFamily="34" charset="0"/>
                <a:cs typeface="Arial" pitchFamily="34" charset="0"/>
              </a:rPr>
              <a:t>Asepsis: optimal use of invasive</a:t>
            </a:r>
          </a:p>
          <a:p>
            <a:pPr algn="ctr">
              <a:defRPr/>
            </a:pPr>
            <a:r>
              <a:rPr lang="en-GB" dirty="0" smtClean="0">
                <a:latin typeface="Arial" pitchFamily="34" charset="0"/>
                <a:cs typeface="Arial" pitchFamily="34" charset="0"/>
              </a:rPr>
              <a:t>devices; PVC, CVC, UC </a:t>
            </a:r>
            <a:endParaRPr lang="en-GB" sz="1600" dirty="0">
              <a:latin typeface="Arial" pitchFamily="34" charset="0"/>
              <a:cs typeface="Arial" pitchFamily="34" charset="0"/>
            </a:endParaRPr>
          </a:p>
        </p:txBody>
      </p:sp>
      <p:sp>
        <p:nvSpPr>
          <p:cNvPr id="36" name="TextBox 35"/>
          <p:cNvSpPr txBox="1"/>
          <p:nvPr/>
        </p:nvSpPr>
        <p:spPr>
          <a:xfrm>
            <a:off x="6300192" y="1556792"/>
            <a:ext cx="2160240" cy="1323439"/>
          </a:xfrm>
          <a:prstGeom prst="rect">
            <a:avLst/>
          </a:prstGeom>
          <a:noFill/>
        </p:spPr>
        <p:txBody>
          <a:bodyPr wrap="square">
            <a:spAutoFit/>
          </a:bodyPr>
          <a:lstStyle/>
          <a:p>
            <a:pPr algn="r">
              <a:defRPr/>
            </a:pPr>
            <a:r>
              <a:rPr lang="en-GB" sz="1600" dirty="0">
                <a:latin typeface="Arial" pitchFamily="34" charset="0"/>
                <a:cs typeface="Arial" pitchFamily="34" charset="0"/>
              </a:rPr>
              <a:t>Safe Injection practices</a:t>
            </a:r>
          </a:p>
          <a:p>
            <a:pPr algn="r">
              <a:defRPr/>
            </a:pPr>
            <a:r>
              <a:rPr lang="en-GB" sz="1600" dirty="0" smtClean="0">
                <a:latin typeface="Arial" pitchFamily="34" charset="0"/>
                <a:cs typeface="Arial" pitchFamily="34" charset="0"/>
              </a:rPr>
              <a:t>Safe lumbar Puncture practices</a:t>
            </a:r>
          </a:p>
          <a:p>
            <a:pPr algn="r">
              <a:defRPr/>
            </a:pPr>
            <a:r>
              <a:rPr lang="en-GB" sz="1600" dirty="0" smtClean="0">
                <a:latin typeface="Arial" pitchFamily="34" charset="0"/>
                <a:cs typeface="Arial" pitchFamily="34" charset="0"/>
              </a:rPr>
              <a:t>Resuscitation safety</a:t>
            </a:r>
            <a:endParaRPr lang="en-GB" sz="1600" dirty="0">
              <a:latin typeface="Arial" pitchFamily="34" charset="0"/>
              <a:cs typeface="Arial" pitchFamily="34" charset="0"/>
            </a:endParaRPr>
          </a:p>
        </p:txBody>
      </p:sp>
      <p:sp>
        <p:nvSpPr>
          <p:cNvPr id="38" name="TextBox 37"/>
          <p:cNvSpPr txBox="1"/>
          <p:nvPr/>
        </p:nvSpPr>
        <p:spPr>
          <a:xfrm>
            <a:off x="3282301" y="908050"/>
            <a:ext cx="2369819" cy="2062103"/>
          </a:xfrm>
          <a:prstGeom prst="rect">
            <a:avLst/>
          </a:prstGeom>
          <a:noFill/>
        </p:spPr>
        <p:txBody>
          <a:bodyPr wrap="square">
            <a:spAutoFit/>
          </a:bodyPr>
          <a:lstStyle/>
          <a:p>
            <a:pPr algn="ctr">
              <a:defRPr/>
            </a:pPr>
            <a:r>
              <a:rPr lang="en-GB" sz="1600" dirty="0">
                <a:latin typeface="Arial" pitchFamily="34" charset="0"/>
                <a:cs typeface="Arial" pitchFamily="34" charset="0"/>
              </a:rPr>
              <a:t>Patient placement</a:t>
            </a:r>
          </a:p>
          <a:p>
            <a:pPr algn="ctr">
              <a:defRPr/>
            </a:pPr>
            <a:endParaRPr lang="en-GB" sz="1600" dirty="0">
              <a:latin typeface="Arial" pitchFamily="34" charset="0"/>
              <a:cs typeface="Arial" pitchFamily="34" charset="0"/>
            </a:endParaRPr>
          </a:p>
          <a:p>
            <a:pPr algn="ctr">
              <a:defRPr/>
            </a:pPr>
            <a:r>
              <a:rPr lang="en-GB" sz="1600" dirty="0">
                <a:latin typeface="Arial" pitchFamily="34" charset="0"/>
                <a:cs typeface="Arial" pitchFamily="34" charset="0"/>
              </a:rPr>
              <a:t>Resp hygiene</a:t>
            </a:r>
          </a:p>
          <a:p>
            <a:pPr algn="ctr">
              <a:defRPr/>
            </a:pPr>
            <a:r>
              <a:rPr lang="en-GB" sz="1600" dirty="0" smtClean="0">
                <a:latin typeface="Arial" pitchFamily="34" charset="0"/>
                <a:cs typeface="Arial" pitchFamily="34" charset="0"/>
              </a:rPr>
              <a:t>Linens</a:t>
            </a:r>
            <a:endParaRPr lang="en-GB" sz="1600" dirty="0">
              <a:latin typeface="Arial" pitchFamily="34" charset="0"/>
              <a:cs typeface="Arial" pitchFamily="34" charset="0"/>
            </a:endParaRPr>
          </a:p>
          <a:p>
            <a:pPr algn="ctr">
              <a:defRPr/>
            </a:pPr>
            <a:r>
              <a:rPr lang="en-GB" sz="1600" dirty="0">
                <a:latin typeface="Arial" pitchFamily="34" charset="0"/>
                <a:cs typeface="Arial" pitchFamily="34" charset="0"/>
              </a:rPr>
              <a:t>Care equipment</a:t>
            </a:r>
          </a:p>
          <a:p>
            <a:pPr algn="ctr">
              <a:defRPr/>
            </a:pPr>
            <a:endParaRPr lang="en-GB" sz="1600" dirty="0">
              <a:latin typeface="Arial" pitchFamily="34" charset="0"/>
              <a:cs typeface="Arial" pitchFamily="34" charset="0"/>
            </a:endParaRPr>
          </a:p>
          <a:p>
            <a:pPr algn="ctr">
              <a:defRPr/>
            </a:pPr>
            <a:endParaRPr lang="en-GB" sz="1600" dirty="0">
              <a:latin typeface="Arial" pitchFamily="34" charset="0"/>
              <a:cs typeface="Arial" pitchFamily="34" charset="0"/>
            </a:endParaRPr>
          </a:p>
          <a:p>
            <a:pPr algn="ctr">
              <a:defRPr/>
            </a:pPr>
            <a:endParaRPr lang="en-GB" sz="1600" dirty="0">
              <a:latin typeface="Arial" pitchFamily="34" charset="0"/>
              <a:cs typeface="Arial" pitchFamily="34" charset="0"/>
            </a:endParaRPr>
          </a:p>
        </p:txBody>
      </p:sp>
      <p:sp>
        <p:nvSpPr>
          <p:cNvPr id="39" name="TextBox 38"/>
          <p:cNvSpPr txBox="1"/>
          <p:nvPr/>
        </p:nvSpPr>
        <p:spPr>
          <a:xfrm>
            <a:off x="835297" y="1185049"/>
            <a:ext cx="1674817" cy="1600438"/>
          </a:xfrm>
          <a:prstGeom prst="rect">
            <a:avLst/>
          </a:prstGeom>
          <a:noFill/>
        </p:spPr>
        <p:txBody>
          <a:bodyPr wrap="none">
            <a:spAutoFit/>
          </a:bodyPr>
          <a:lstStyle/>
          <a:p>
            <a:pPr>
              <a:defRPr/>
            </a:pPr>
            <a:endParaRPr lang="en-GB" sz="1600" dirty="0" smtClean="0">
              <a:latin typeface="Arial" pitchFamily="34" charset="0"/>
              <a:cs typeface="Arial" pitchFamily="34" charset="0"/>
            </a:endParaRPr>
          </a:p>
          <a:p>
            <a:pPr algn="ctr">
              <a:defRPr/>
            </a:pPr>
            <a:r>
              <a:rPr lang="en-GB" sz="1600" dirty="0" smtClean="0">
                <a:latin typeface="Arial" pitchFamily="34" charset="0"/>
                <a:cs typeface="Arial" pitchFamily="34" charset="0"/>
              </a:rPr>
              <a:t>BBF </a:t>
            </a:r>
            <a:r>
              <a:rPr lang="en-GB" sz="1600" dirty="0">
                <a:latin typeface="Arial" pitchFamily="34" charset="0"/>
                <a:cs typeface="Arial" pitchFamily="34" charset="0"/>
              </a:rPr>
              <a:t>spillage</a:t>
            </a:r>
          </a:p>
          <a:p>
            <a:pPr algn="ctr">
              <a:defRPr/>
            </a:pPr>
            <a:r>
              <a:rPr lang="en-GB" sz="1600" dirty="0">
                <a:latin typeface="Arial" pitchFamily="34" charset="0"/>
                <a:cs typeface="Arial" pitchFamily="34" charset="0"/>
              </a:rPr>
              <a:t>BBF </a:t>
            </a:r>
            <a:r>
              <a:rPr lang="en-GB" sz="1600" dirty="0" smtClean="0">
                <a:latin typeface="Arial" pitchFamily="34" charset="0"/>
                <a:cs typeface="Arial" pitchFamily="34" charset="0"/>
              </a:rPr>
              <a:t>exposure</a:t>
            </a:r>
          </a:p>
          <a:p>
            <a:pPr algn="ctr">
              <a:defRPr/>
            </a:pPr>
            <a:r>
              <a:rPr lang="en-GB" sz="1600" dirty="0" smtClean="0">
                <a:latin typeface="Arial" pitchFamily="34" charset="0"/>
                <a:cs typeface="Arial" pitchFamily="34" charset="0"/>
              </a:rPr>
              <a:t>prevention</a:t>
            </a:r>
          </a:p>
          <a:p>
            <a:pPr algn="ctr">
              <a:defRPr/>
            </a:pPr>
            <a:r>
              <a:rPr lang="en-GB" sz="1600" dirty="0" smtClean="0">
                <a:latin typeface="Arial" pitchFamily="34" charset="0"/>
                <a:cs typeface="Arial" pitchFamily="34" charset="0"/>
              </a:rPr>
              <a:t>&amp; management</a:t>
            </a:r>
            <a:endParaRPr lang="en-GB" sz="1600" dirty="0">
              <a:latin typeface="Arial" pitchFamily="34" charset="0"/>
              <a:cs typeface="Arial" pitchFamily="34" charset="0"/>
            </a:endParaRPr>
          </a:p>
          <a:p>
            <a:pPr>
              <a:defRPr/>
            </a:pPr>
            <a:endParaRPr lang="en-GB" sz="1600" dirty="0">
              <a:latin typeface="Arial" pitchFamily="34" charset="0"/>
              <a:cs typeface="Arial" pitchFamily="34" charset="0"/>
            </a:endParaRPr>
          </a:p>
        </p:txBody>
      </p:sp>
      <p:sp>
        <p:nvSpPr>
          <p:cNvPr id="41" name="TextBox 40"/>
          <p:cNvSpPr txBox="1"/>
          <p:nvPr/>
        </p:nvSpPr>
        <p:spPr>
          <a:xfrm>
            <a:off x="0" y="6027003"/>
            <a:ext cx="8316416" cy="769441"/>
          </a:xfrm>
          <a:prstGeom prst="rect">
            <a:avLst/>
          </a:prstGeom>
          <a:noFill/>
        </p:spPr>
        <p:txBody>
          <a:bodyPr wrap="square">
            <a:spAutoFit/>
          </a:bodyPr>
          <a:lstStyle/>
          <a:p>
            <a:pPr>
              <a:defRPr/>
            </a:pPr>
            <a:r>
              <a:rPr lang="en-GB" sz="1100" dirty="0" smtClean="0">
                <a:solidFill>
                  <a:schemeClr val="tx2">
                    <a:lumMod val="60000"/>
                    <a:lumOff val="40000"/>
                  </a:schemeClr>
                </a:solidFill>
                <a:latin typeface="Arial" pitchFamily="34" charset="0"/>
                <a:cs typeface="Arial" pitchFamily="34" charset="0"/>
              </a:rPr>
              <a:t>Health Protection </a:t>
            </a:r>
            <a:r>
              <a:rPr lang="en-GB" sz="1100" dirty="0">
                <a:solidFill>
                  <a:schemeClr val="tx2">
                    <a:lumMod val="60000"/>
                    <a:lumOff val="40000"/>
                  </a:schemeClr>
                </a:solidFill>
                <a:latin typeface="Arial" pitchFamily="34" charset="0"/>
                <a:cs typeface="Arial" pitchFamily="34" charset="0"/>
              </a:rPr>
              <a:t>Scotland: http://www.documents.hps.scot.nhs.uk/hai/infection-control/ic-manual/ipcm-p-v2-3.pdf</a:t>
            </a:r>
            <a:endParaRPr lang="en-GB" sz="1100" dirty="0" smtClean="0">
              <a:solidFill>
                <a:schemeClr val="tx2">
                  <a:lumMod val="60000"/>
                  <a:lumOff val="40000"/>
                </a:schemeClr>
              </a:solidFill>
              <a:latin typeface="Arial" pitchFamily="34" charset="0"/>
              <a:cs typeface="Arial" pitchFamily="34" charset="0"/>
            </a:endParaRPr>
          </a:p>
          <a:p>
            <a:pPr>
              <a:defRPr/>
            </a:pPr>
            <a:r>
              <a:rPr lang="en-GB" sz="1100" dirty="0" smtClean="0">
                <a:solidFill>
                  <a:srgbClr val="00B050"/>
                </a:solidFill>
                <a:latin typeface="Arial" pitchFamily="34" charset="0"/>
                <a:cs typeface="Arial" pitchFamily="34" charset="0"/>
              </a:rPr>
              <a:t>Centres for Disease Control</a:t>
            </a:r>
            <a:r>
              <a:rPr lang="en-GB" sz="1100" dirty="0">
                <a:solidFill>
                  <a:srgbClr val="00B050"/>
                </a:solidFill>
                <a:latin typeface="Arial" pitchFamily="34" charset="0"/>
                <a:cs typeface="Arial" pitchFamily="34" charset="0"/>
              </a:rPr>
              <a:t>: http://www.cdc.gov/HAI/settings/outpatient/outpatient-care-gl-standared-precautions.html</a:t>
            </a:r>
            <a:endParaRPr lang="en-GB" sz="1100" dirty="0" smtClean="0">
              <a:solidFill>
                <a:srgbClr val="00B050"/>
              </a:solidFill>
              <a:latin typeface="Arial" pitchFamily="34" charset="0"/>
              <a:cs typeface="Arial" pitchFamily="34" charset="0"/>
            </a:endParaRPr>
          </a:p>
          <a:p>
            <a:pPr>
              <a:defRPr/>
            </a:pPr>
            <a:r>
              <a:rPr lang="en-GB" sz="1100" dirty="0" smtClean="0">
                <a:solidFill>
                  <a:srgbClr val="FF0000"/>
                </a:solidFill>
                <a:latin typeface="Arial" pitchFamily="34" charset="0"/>
                <a:cs typeface="Arial" pitchFamily="34" charset="0"/>
              </a:rPr>
              <a:t>UK Epic3</a:t>
            </a:r>
            <a:r>
              <a:rPr lang="en-GB" sz="1100" dirty="0">
                <a:solidFill>
                  <a:srgbClr val="FF0000"/>
                </a:solidFill>
                <a:latin typeface="Arial" pitchFamily="34" charset="0"/>
                <a:cs typeface="Arial" pitchFamily="34" charset="0"/>
              </a:rPr>
              <a:t>: http://</a:t>
            </a:r>
            <a:r>
              <a:rPr lang="en-GB" sz="1100" dirty="0" smtClean="0">
                <a:solidFill>
                  <a:srgbClr val="FF0000"/>
                </a:solidFill>
                <a:latin typeface="Arial" pitchFamily="34" charset="0"/>
                <a:cs typeface="Arial" pitchFamily="34" charset="0"/>
              </a:rPr>
              <a:t>www.sciencedirect.com/science/article/pii/S0195670113600122</a:t>
            </a:r>
          </a:p>
          <a:p>
            <a:pPr>
              <a:defRPr/>
            </a:pPr>
            <a:r>
              <a:rPr lang="en-GB" sz="1100" dirty="0">
                <a:solidFill>
                  <a:srgbClr val="7030A0"/>
                </a:solidFill>
                <a:latin typeface="Arial" pitchFamily="34" charset="0"/>
                <a:cs typeface="Arial" pitchFamily="34" charset="0"/>
              </a:rPr>
              <a:t>WHO: </a:t>
            </a:r>
            <a:r>
              <a:rPr lang="en-GB" sz="1100" dirty="0" smtClean="0">
                <a:solidFill>
                  <a:srgbClr val="7030A0"/>
                </a:solidFill>
                <a:latin typeface="Arial" pitchFamily="34" charset="0"/>
                <a:cs typeface="Arial" pitchFamily="34" charset="0"/>
              </a:rPr>
              <a:t>www.who.int/csr/resources/publications/EPR_AM2_E7.pdf</a:t>
            </a:r>
            <a:endParaRPr lang="en-GB" sz="1100" dirty="0">
              <a:solidFill>
                <a:srgbClr val="7030A0"/>
              </a:solidFill>
              <a:latin typeface="Arial" pitchFamily="34" charset="0"/>
              <a:cs typeface="Arial" pitchFamily="34" charset="0"/>
            </a:endParaRPr>
          </a:p>
        </p:txBody>
      </p:sp>
      <p:sp>
        <p:nvSpPr>
          <p:cNvPr id="18" name="TextBox 17"/>
          <p:cNvSpPr txBox="1"/>
          <p:nvPr/>
        </p:nvSpPr>
        <p:spPr>
          <a:xfrm>
            <a:off x="3397220" y="3490476"/>
            <a:ext cx="2102181" cy="861774"/>
          </a:xfrm>
          <a:prstGeom prst="rect">
            <a:avLst/>
          </a:prstGeom>
          <a:noFill/>
        </p:spPr>
        <p:txBody>
          <a:bodyPr wrap="square">
            <a:spAutoFit/>
          </a:bodyPr>
          <a:lstStyle/>
          <a:p>
            <a:pPr algn="ctr">
              <a:defRPr/>
            </a:pPr>
            <a:r>
              <a:rPr lang="en-GB" sz="1600" dirty="0" smtClean="0">
                <a:latin typeface="Arial" pitchFamily="34" charset="0"/>
                <a:cs typeface="Arial" pitchFamily="34" charset="0"/>
              </a:rPr>
              <a:t>Safe use and disposal of sharps</a:t>
            </a:r>
          </a:p>
          <a:p>
            <a:pPr>
              <a:defRPr/>
            </a:pPr>
            <a:endParaRPr lang="en-GB" sz="1600" dirty="0">
              <a:latin typeface="Arial" pitchFamily="34" charset="0"/>
              <a:cs typeface="Arial" pitchFamily="34" charset="0"/>
            </a:endParaRPr>
          </a:p>
        </p:txBody>
      </p:sp>
      <p:sp>
        <p:nvSpPr>
          <p:cNvPr id="21" name="Rectangle 20"/>
          <p:cNvSpPr>
            <a:spLocks noChangeArrowheads="1"/>
          </p:cNvSpPr>
          <p:nvPr/>
        </p:nvSpPr>
        <p:spPr bwMode="auto">
          <a:xfrm>
            <a:off x="3365738" y="1413780"/>
            <a:ext cx="2163734" cy="2831455"/>
          </a:xfrm>
          <a:prstGeom prst="rect">
            <a:avLst/>
          </a:prstGeom>
          <a:noFill/>
          <a:ln w="76200" algn="ctr">
            <a:solidFill>
              <a:srgbClr val="7030A0"/>
            </a:solidFill>
            <a:round/>
            <a:headEnd/>
            <a:tailEnd/>
          </a:ln>
        </p:spPr>
        <p:txBody>
          <a:bodyPr/>
          <a:lstStyle/>
          <a:p>
            <a:endParaRPr lang="en-US" altLang="en-US" sz="1600" dirty="0">
              <a:latin typeface="Arial" pitchFamily="34" charset="0"/>
              <a:cs typeface="Arial" pitchFamily="34" charset="0"/>
            </a:endParaRPr>
          </a:p>
        </p:txBody>
      </p:sp>
      <p:sp>
        <p:nvSpPr>
          <p:cNvPr id="2" name="TextBox 1"/>
          <p:cNvSpPr txBox="1"/>
          <p:nvPr/>
        </p:nvSpPr>
        <p:spPr>
          <a:xfrm>
            <a:off x="1274842" y="933964"/>
            <a:ext cx="1734770" cy="338554"/>
          </a:xfrm>
          <a:prstGeom prst="rect">
            <a:avLst/>
          </a:prstGeom>
          <a:noFill/>
        </p:spPr>
        <p:txBody>
          <a:bodyPr wrap="none" rtlCol="0">
            <a:spAutoFit/>
          </a:bodyPr>
          <a:lstStyle/>
          <a:p>
            <a:r>
              <a:rPr lang="en-GB" sz="1600" dirty="0" smtClean="0">
                <a:latin typeface="Arial" pitchFamily="34" charset="0"/>
                <a:cs typeface="Arial" pitchFamily="34" charset="0"/>
              </a:rPr>
              <a:t>Risk assessment</a:t>
            </a:r>
            <a:endParaRPr lang="en-GB" sz="1600" dirty="0">
              <a:latin typeface="Arial" pitchFamily="34" charset="0"/>
              <a:cs typeface="Arial" pitchFamily="34" charset="0"/>
            </a:endParaRPr>
          </a:p>
        </p:txBody>
      </p:sp>
      <p:sp>
        <p:nvSpPr>
          <p:cNvPr id="16" name="TextBox 15"/>
          <p:cNvSpPr txBox="1"/>
          <p:nvPr/>
        </p:nvSpPr>
        <p:spPr>
          <a:xfrm>
            <a:off x="468650" y="2673418"/>
            <a:ext cx="2061684" cy="584775"/>
          </a:xfrm>
          <a:prstGeom prst="rect">
            <a:avLst/>
          </a:prstGeom>
          <a:noFill/>
        </p:spPr>
        <p:txBody>
          <a:bodyPr wrap="square">
            <a:spAutoFit/>
          </a:bodyPr>
          <a:lstStyle/>
          <a:p>
            <a:pPr algn="ctr">
              <a:defRPr/>
            </a:pPr>
            <a:r>
              <a:rPr lang="en-GB" sz="1600" dirty="0">
                <a:latin typeface="Arial" pitchFamily="34" charset="0"/>
                <a:cs typeface="Arial" pitchFamily="34" charset="0"/>
              </a:rPr>
              <a:t>Waste </a:t>
            </a:r>
            <a:r>
              <a:rPr lang="en-GB" sz="1600" dirty="0" smtClean="0">
                <a:latin typeface="Arial" pitchFamily="34" charset="0"/>
                <a:cs typeface="Arial" pitchFamily="34" charset="0"/>
              </a:rPr>
              <a:t>disposal </a:t>
            </a:r>
          </a:p>
          <a:p>
            <a:pPr>
              <a:defRPr/>
            </a:pPr>
            <a:endParaRPr lang="en-GB" sz="1600" dirty="0">
              <a:latin typeface="Arial" pitchFamily="34" charset="0"/>
              <a:cs typeface="Arial" pitchFamily="34" charset="0"/>
            </a:endParaRPr>
          </a:p>
        </p:txBody>
      </p:sp>
      <p:sp>
        <p:nvSpPr>
          <p:cNvPr id="17" name="Rectangle 16"/>
          <p:cNvSpPr>
            <a:spLocks noChangeArrowheads="1"/>
          </p:cNvSpPr>
          <p:nvPr/>
        </p:nvSpPr>
        <p:spPr bwMode="auto">
          <a:xfrm>
            <a:off x="611560" y="2673418"/>
            <a:ext cx="1728192" cy="382493"/>
          </a:xfrm>
          <a:prstGeom prst="rect">
            <a:avLst/>
          </a:prstGeom>
          <a:noFill/>
          <a:ln w="76200" algn="ctr">
            <a:solidFill>
              <a:srgbClr val="7030A0"/>
            </a:solidFill>
            <a:round/>
            <a:headEnd/>
            <a:tailEnd/>
          </a:ln>
        </p:spPr>
        <p:txBody>
          <a:bodyPr/>
          <a:lstStyle/>
          <a:p>
            <a:endParaRPr lang="en-US" altLang="en-US" sz="1600" dirty="0">
              <a:latin typeface="Arial" pitchFamily="34" charset="0"/>
              <a:cs typeface="Arial" pitchFamily="34" charset="0"/>
            </a:endParaRPr>
          </a:p>
        </p:txBody>
      </p:sp>
    </p:spTree>
    <p:extLst>
      <p:ext uri="{BB962C8B-B14F-4D97-AF65-F5344CB8AC3E}">
        <p14:creationId xmlns:p14="http://schemas.microsoft.com/office/powerpoint/2010/main" val="2677835113"/>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reflectionsipc.files.wordpress.com/2017/12/cpe-guideline-matrix.png?w=700&amp;h=651"/>
          <p:cNvPicPr>
            <a:picLocks noChangeAspect="1" noChangeArrowheads="1"/>
          </p:cNvPicPr>
          <p:nvPr/>
        </p:nvPicPr>
        <p:blipFill rotWithShape="1">
          <a:blip r:embed="rId2">
            <a:extLst>
              <a:ext uri="{28A0092B-C50C-407E-A947-70E740481C1C}">
                <a14:useLocalDpi xmlns:a14="http://schemas.microsoft.com/office/drawing/2010/main" val="0"/>
              </a:ext>
            </a:extLst>
          </a:blip>
          <a:srcRect b="23356"/>
          <a:stretch/>
        </p:blipFill>
        <p:spPr bwMode="auto">
          <a:xfrm>
            <a:off x="1331640" y="332657"/>
            <a:ext cx="6667500" cy="475252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reflectionsipc.files.wordpress.com/2019/11/cpe-matrix-recommendations-e1573643717177.png?w=700&amp;h=415"/>
          <p:cNvPicPr>
            <a:picLocks noChangeAspect="1" noChangeArrowheads="1"/>
          </p:cNvPicPr>
          <p:nvPr/>
        </p:nvPicPr>
        <p:blipFill rotWithShape="1">
          <a:blip r:embed="rId3">
            <a:extLst>
              <a:ext uri="{28A0092B-C50C-407E-A947-70E740481C1C}">
                <a14:useLocalDpi xmlns:a14="http://schemas.microsoft.com/office/drawing/2010/main" val="0"/>
              </a:ext>
            </a:extLst>
          </a:blip>
          <a:srcRect t="62710"/>
          <a:stretch/>
        </p:blipFill>
        <p:spPr bwMode="auto">
          <a:xfrm>
            <a:off x="1276220" y="5101771"/>
            <a:ext cx="6464132" cy="14740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5492194"/>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reflectionsipc.files.wordpress.com/2017/12/cpe-guideline-matrix.png?w=700&amp;h=651"/>
          <p:cNvPicPr>
            <a:picLocks noChangeAspect="1" noChangeArrowheads="1"/>
          </p:cNvPicPr>
          <p:nvPr/>
        </p:nvPicPr>
        <p:blipFill rotWithShape="1">
          <a:blip r:embed="rId2">
            <a:extLst>
              <a:ext uri="{28A0092B-C50C-407E-A947-70E740481C1C}">
                <a14:useLocalDpi xmlns:a14="http://schemas.microsoft.com/office/drawing/2010/main" val="0"/>
              </a:ext>
            </a:extLst>
          </a:blip>
          <a:srcRect b="23356"/>
          <a:stretch/>
        </p:blipFill>
        <p:spPr bwMode="auto">
          <a:xfrm>
            <a:off x="1331640" y="332657"/>
            <a:ext cx="6667500" cy="475252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reflectionsipc.files.wordpress.com/2019/11/cpe-matrix-recommendations-e1573643717177.png?w=700&amp;h=415"/>
          <p:cNvPicPr>
            <a:picLocks noChangeAspect="1" noChangeArrowheads="1"/>
          </p:cNvPicPr>
          <p:nvPr/>
        </p:nvPicPr>
        <p:blipFill rotWithShape="1">
          <a:blip r:embed="rId3">
            <a:extLst>
              <a:ext uri="{28A0092B-C50C-407E-A947-70E740481C1C}">
                <a14:useLocalDpi xmlns:a14="http://schemas.microsoft.com/office/drawing/2010/main" val="0"/>
              </a:ext>
            </a:extLst>
          </a:blip>
          <a:srcRect t="62710"/>
          <a:stretch/>
        </p:blipFill>
        <p:spPr bwMode="auto">
          <a:xfrm>
            <a:off x="1276220" y="5101771"/>
            <a:ext cx="6464132" cy="147405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5292080" y="318802"/>
            <a:ext cx="432048" cy="6243167"/>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470887705"/>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0264"/>
            <a:ext cx="8229600" cy="1143000"/>
          </a:xfrm>
        </p:spPr>
        <p:txBody>
          <a:bodyPr>
            <a:normAutofit/>
          </a:bodyPr>
          <a:lstStyle/>
          <a:p>
            <a:r>
              <a:rPr lang="en-GB" sz="3600" dirty="0" smtClean="0">
                <a:latin typeface="Arial" panose="020B0604020202020204" pitchFamily="34" charset="0"/>
                <a:cs typeface="Arial" panose="020B0604020202020204" pitchFamily="34" charset="0"/>
              </a:rPr>
              <a:t>Risk factors &amp; at-risk population</a:t>
            </a:r>
            <a:endParaRPr lang="en-GB" sz="3600" dirty="0">
              <a:latin typeface="Arial" panose="020B0604020202020204" pitchFamily="34" charset="0"/>
              <a:cs typeface="Arial" panose="020B0604020202020204" pitchFamily="34" charset="0"/>
            </a:endParaRPr>
          </a:p>
        </p:txBody>
      </p:sp>
      <p:graphicFrame>
        <p:nvGraphicFramePr>
          <p:cNvPr id="6" name="Table 5"/>
          <p:cNvGraphicFramePr>
            <a:graphicFrameLocks noGrp="1"/>
          </p:cNvGraphicFramePr>
          <p:nvPr>
            <p:extLst>
              <p:ext uri="{D42A27DB-BD31-4B8C-83A1-F6EECF244321}">
                <p14:modId xmlns:p14="http://schemas.microsoft.com/office/powerpoint/2010/main" val="2958891119"/>
              </p:ext>
            </p:extLst>
          </p:nvPr>
        </p:nvGraphicFramePr>
        <p:xfrm>
          <a:off x="428596" y="908720"/>
          <a:ext cx="8072494" cy="5029200"/>
        </p:xfrm>
        <a:graphic>
          <a:graphicData uri="http://schemas.openxmlformats.org/drawingml/2006/table">
            <a:tbl>
              <a:tblPr firstRow="1" bandRow="1">
                <a:tableStyleId>{F5AB1C69-6EDB-4FF4-983F-18BD219EF322}</a:tableStyleId>
              </a:tblPr>
              <a:tblGrid>
                <a:gridCol w="1714512">
                  <a:extLst>
                    <a:ext uri="{9D8B030D-6E8A-4147-A177-3AD203B41FA5}">
                      <a16:colId xmlns:a16="http://schemas.microsoft.com/office/drawing/2014/main" val="20000"/>
                    </a:ext>
                  </a:extLst>
                </a:gridCol>
                <a:gridCol w="3214710">
                  <a:extLst>
                    <a:ext uri="{9D8B030D-6E8A-4147-A177-3AD203B41FA5}">
                      <a16:colId xmlns:a16="http://schemas.microsoft.com/office/drawing/2014/main" val="20001"/>
                    </a:ext>
                  </a:extLst>
                </a:gridCol>
                <a:gridCol w="3143272">
                  <a:extLst>
                    <a:ext uri="{9D8B030D-6E8A-4147-A177-3AD203B41FA5}">
                      <a16:colId xmlns:a16="http://schemas.microsoft.com/office/drawing/2014/main" val="20002"/>
                    </a:ext>
                  </a:extLst>
                </a:gridCol>
              </a:tblGrid>
              <a:tr h="370840">
                <a:tc>
                  <a:txBody>
                    <a:bodyPr/>
                    <a:lstStyle/>
                    <a:p>
                      <a:endParaRPr lang="en-GB" sz="2400" dirty="0">
                        <a:latin typeface="Arial" panose="020B0604020202020204" pitchFamily="34" charset="0"/>
                        <a:ea typeface="Verdana" pitchFamily="34" charset="0"/>
                        <a:cs typeface="Arial" panose="020B0604020202020204" pitchFamily="34" charset="0"/>
                      </a:endParaRPr>
                    </a:p>
                  </a:txBody>
                  <a:tcPr/>
                </a:tc>
                <a:tc>
                  <a:txBody>
                    <a:bodyPr/>
                    <a:lstStyle/>
                    <a:p>
                      <a:pPr algn="ctr"/>
                      <a:r>
                        <a:rPr lang="en-GB" sz="2400" dirty="0" smtClean="0">
                          <a:latin typeface="Arial" panose="020B0604020202020204" pitchFamily="34" charset="0"/>
                          <a:ea typeface="Verdana" pitchFamily="34" charset="0"/>
                          <a:cs typeface="Arial" panose="020B0604020202020204" pitchFamily="34" charset="0"/>
                        </a:rPr>
                        <a:t>Enterobacteriaceae</a:t>
                      </a:r>
                      <a:endParaRPr lang="en-GB" sz="2400" i="0" dirty="0">
                        <a:latin typeface="Arial" panose="020B0604020202020204" pitchFamily="34" charset="0"/>
                        <a:ea typeface="Verdana" pitchFamily="34" charset="0"/>
                        <a:cs typeface="Arial" panose="020B0604020202020204" pitchFamily="34" charset="0"/>
                      </a:endParaRPr>
                    </a:p>
                  </a:txBody>
                  <a:tcPr/>
                </a:tc>
                <a:tc>
                  <a:txBody>
                    <a:bodyPr/>
                    <a:lstStyle/>
                    <a:p>
                      <a:pPr algn="ctr"/>
                      <a:r>
                        <a:rPr lang="en-GB" sz="2400" dirty="0" smtClean="0">
                          <a:latin typeface="Arial" panose="020B0604020202020204" pitchFamily="34" charset="0"/>
                          <a:ea typeface="Verdana" pitchFamily="34" charset="0"/>
                          <a:cs typeface="Arial" panose="020B0604020202020204" pitchFamily="34" charset="0"/>
                        </a:rPr>
                        <a:t>Non</a:t>
                      </a:r>
                      <a:r>
                        <a:rPr lang="en-GB" sz="2400" baseline="0" dirty="0" smtClean="0">
                          <a:latin typeface="Arial" panose="020B0604020202020204" pitchFamily="34" charset="0"/>
                          <a:ea typeface="Verdana" pitchFamily="34" charset="0"/>
                          <a:cs typeface="Arial" panose="020B0604020202020204" pitchFamily="34" charset="0"/>
                        </a:rPr>
                        <a:t>-</a:t>
                      </a:r>
                      <a:r>
                        <a:rPr lang="en-GB" sz="2400" baseline="0" dirty="0" err="1" smtClean="0">
                          <a:latin typeface="Arial" panose="020B0604020202020204" pitchFamily="34" charset="0"/>
                          <a:ea typeface="Verdana" pitchFamily="34" charset="0"/>
                          <a:cs typeface="Arial" panose="020B0604020202020204" pitchFamily="34" charset="0"/>
                        </a:rPr>
                        <a:t>fermenters</a:t>
                      </a:r>
                      <a:endParaRPr lang="en-GB" sz="2400" i="0" dirty="0">
                        <a:latin typeface="Arial" panose="020B0604020202020204" pitchFamily="34" charset="0"/>
                        <a:ea typeface="Verdana" pitchFamily="34" charset="0"/>
                        <a:cs typeface="Arial" panose="020B0604020202020204" pitchFamily="34" charset="0"/>
                      </a:endParaRPr>
                    </a:p>
                  </a:txBody>
                  <a:tcPr/>
                </a:tc>
                <a:extLst>
                  <a:ext uri="{0D108BD9-81ED-4DB2-BD59-A6C34878D82A}">
                    <a16:rowId xmlns:a16="http://schemas.microsoft.com/office/drawing/2014/main" val="10000"/>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dirty="0" smtClean="0">
                          <a:latin typeface="Arial" panose="020B0604020202020204" pitchFamily="34" charset="0"/>
                          <a:ea typeface="Verdana" pitchFamily="34" charset="0"/>
                          <a:cs typeface="Arial" panose="020B0604020202020204" pitchFamily="34" charset="0"/>
                        </a:rPr>
                        <a:t>Risk factors</a:t>
                      </a:r>
                    </a:p>
                  </a:txBody>
                  <a:tcPr/>
                </a:tc>
                <a:tc>
                  <a:txBody>
                    <a:bodyPr/>
                    <a:lstStyle/>
                    <a:p>
                      <a:pPr algn="l"/>
                      <a:r>
                        <a:rPr lang="en-GB" sz="2400" dirty="0" smtClean="0">
                          <a:latin typeface="Arial" panose="020B0604020202020204" pitchFamily="34" charset="0"/>
                          <a:ea typeface="Verdana" pitchFamily="34" charset="0"/>
                          <a:cs typeface="Arial" panose="020B0604020202020204" pitchFamily="34" charset="0"/>
                        </a:rPr>
                        <a:t>LOS</a:t>
                      </a:r>
                    </a:p>
                    <a:p>
                      <a:pPr marL="0" marR="0" indent="0" algn="l" defTabSz="914400" rtl="0" eaLnBrk="1" fontAlgn="auto" latinLnBrk="0" hangingPunct="1">
                        <a:lnSpc>
                          <a:spcPct val="100000"/>
                        </a:lnSpc>
                        <a:spcBef>
                          <a:spcPts val="0"/>
                        </a:spcBef>
                        <a:spcAft>
                          <a:spcPts val="0"/>
                        </a:spcAft>
                        <a:buClrTx/>
                        <a:buSzTx/>
                        <a:buFontTx/>
                        <a:buNone/>
                        <a:tabLst/>
                        <a:defRPr/>
                      </a:pPr>
                      <a:r>
                        <a:rPr lang="en-GB" sz="2400" baseline="0" dirty="0" smtClean="0">
                          <a:latin typeface="Arial" panose="020B0604020202020204" pitchFamily="34" charset="0"/>
                          <a:ea typeface="Verdana" pitchFamily="34" charset="0"/>
                          <a:cs typeface="Arial" panose="020B0604020202020204" pitchFamily="34" charset="0"/>
                        </a:rPr>
                        <a:t>ICU stay</a:t>
                      </a:r>
                      <a:endParaRPr lang="en-GB" sz="2400" dirty="0" smtClean="0">
                        <a:latin typeface="Arial" panose="020B0604020202020204" pitchFamily="34" charset="0"/>
                        <a:ea typeface="Verdana" pitchFamily="34"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2400" baseline="0" dirty="0" smtClean="0">
                          <a:latin typeface="Arial" panose="020B0604020202020204" pitchFamily="34" charset="0"/>
                          <a:ea typeface="Verdana" pitchFamily="34" charset="0"/>
                          <a:cs typeface="Arial" panose="020B0604020202020204" pitchFamily="34" charset="0"/>
                        </a:rPr>
                        <a:t>Catheters / devices</a:t>
                      </a:r>
                    </a:p>
                    <a:p>
                      <a:pPr marL="0" marR="0" indent="0" algn="l" defTabSz="914400" rtl="0" eaLnBrk="1" fontAlgn="auto" latinLnBrk="0" hangingPunct="1">
                        <a:lnSpc>
                          <a:spcPct val="100000"/>
                        </a:lnSpc>
                        <a:spcBef>
                          <a:spcPts val="0"/>
                        </a:spcBef>
                        <a:spcAft>
                          <a:spcPts val="0"/>
                        </a:spcAft>
                        <a:buClrTx/>
                        <a:buSzTx/>
                        <a:buFontTx/>
                        <a:buNone/>
                        <a:tabLst/>
                        <a:defRPr/>
                      </a:pPr>
                      <a:r>
                        <a:rPr lang="en-GB" sz="2400" baseline="0" dirty="0" smtClean="0">
                          <a:latin typeface="Arial" panose="020B0604020202020204" pitchFamily="34" charset="0"/>
                          <a:ea typeface="Verdana" pitchFamily="34" charset="0"/>
                          <a:cs typeface="Arial" panose="020B0604020202020204" pitchFamily="34" charset="0"/>
                        </a:rPr>
                        <a:t>Ventilation</a:t>
                      </a:r>
                    </a:p>
                    <a:p>
                      <a:pPr marL="0" marR="0" indent="0" algn="l" defTabSz="914400" rtl="0" eaLnBrk="1" fontAlgn="auto" latinLnBrk="0" hangingPunct="1">
                        <a:lnSpc>
                          <a:spcPct val="100000"/>
                        </a:lnSpc>
                        <a:spcBef>
                          <a:spcPts val="0"/>
                        </a:spcBef>
                        <a:spcAft>
                          <a:spcPts val="0"/>
                        </a:spcAft>
                        <a:buClrTx/>
                        <a:buSzTx/>
                        <a:buFontTx/>
                        <a:buNone/>
                        <a:tabLst/>
                        <a:defRPr/>
                      </a:pPr>
                      <a:r>
                        <a:rPr lang="en-GB" sz="2400" baseline="0" dirty="0" smtClean="0">
                          <a:latin typeface="Arial" panose="020B0604020202020204" pitchFamily="34" charset="0"/>
                          <a:ea typeface="Verdana" pitchFamily="34" charset="0"/>
                          <a:cs typeface="Arial" panose="020B0604020202020204" pitchFamily="34" charset="0"/>
                        </a:rPr>
                        <a:t>Prior antibiotics</a:t>
                      </a:r>
                    </a:p>
                    <a:p>
                      <a:pPr algn="l"/>
                      <a:r>
                        <a:rPr lang="en-GB" sz="2400" b="1" baseline="0" dirty="0" smtClean="0">
                          <a:latin typeface="Arial" panose="020B0604020202020204" pitchFamily="34" charset="0"/>
                          <a:ea typeface="Verdana" pitchFamily="34" charset="0"/>
                          <a:cs typeface="Arial" panose="020B0604020202020204" pitchFamily="34" charset="0"/>
                        </a:rPr>
                        <a:t>Travel</a:t>
                      </a:r>
                    </a:p>
                  </a:txBody>
                  <a:tcPr anchor="ctr"/>
                </a:tc>
                <a:tc>
                  <a:txBody>
                    <a:bodyPr/>
                    <a:lstStyle/>
                    <a:p>
                      <a:pPr algn="l"/>
                      <a:r>
                        <a:rPr lang="en-GB" sz="2400" dirty="0" smtClean="0">
                          <a:latin typeface="Arial" panose="020B0604020202020204" pitchFamily="34" charset="0"/>
                          <a:ea typeface="Verdana" pitchFamily="34" charset="0"/>
                          <a:cs typeface="Arial" panose="020B0604020202020204" pitchFamily="34" charset="0"/>
                        </a:rPr>
                        <a:t>LOS</a:t>
                      </a:r>
                    </a:p>
                    <a:p>
                      <a:pPr algn="l"/>
                      <a:r>
                        <a:rPr lang="en-GB" sz="2400" dirty="0" smtClean="0">
                          <a:latin typeface="Arial" panose="020B0604020202020204" pitchFamily="34" charset="0"/>
                          <a:ea typeface="Verdana" pitchFamily="34" charset="0"/>
                          <a:cs typeface="Arial" panose="020B0604020202020204" pitchFamily="34" charset="0"/>
                        </a:rPr>
                        <a:t>ICU stay</a:t>
                      </a:r>
                    </a:p>
                    <a:p>
                      <a:pPr marL="0" marR="0" indent="0" algn="l" defTabSz="914400" rtl="0" eaLnBrk="1" fontAlgn="auto" latinLnBrk="0" hangingPunct="1">
                        <a:lnSpc>
                          <a:spcPct val="100000"/>
                        </a:lnSpc>
                        <a:spcBef>
                          <a:spcPts val="0"/>
                        </a:spcBef>
                        <a:spcAft>
                          <a:spcPts val="0"/>
                        </a:spcAft>
                        <a:buClrTx/>
                        <a:buSzTx/>
                        <a:buFontTx/>
                        <a:buNone/>
                        <a:tabLst/>
                        <a:defRPr/>
                      </a:pPr>
                      <a:r>
                        <a:rPr lang="en-GB" sz="2400" dirty="0" smtClean="0">
                          <a:latin typeface="Arial" panose="020B0604020202020204" pitchFamily="34" charset="0"/>
                          <a:ea typeface="Verdana" pitchFamily="34" charset="0"/>
                          <a:cs typeface="Arial" panose="020B0604020202020204" pitchFamily="34" charset="0"/>
                        </a:rPr>
                        <a:t>Catheters</a:t>
                      </a:r>
                      <a:r>
                        <a:rPr lang="en-GB" sz="2400" baseline="0" dirty="0" smtClean="0">
                          <a:latin typeface="Arial" panose="020B0604020202020204" pitchFamily="34" charset="0"/>
                          <a:ea typeface="Verdana" pitchFamily="34" charset="0"/>
                          <a:cs typeface="Arial" panose="020B0604020202020204" pitchFamily="34" charset="0"/>
                        </a:rPr>
                        <a:t> / devices</a:t>
                      </a:r>
                    </a:p>
                    <a:p>
                      <a:pPr marL="0" marR="0" indent="0" algn="l" defTabSz="914400" rtl="0" eaLnBrk="1" fontAlgn="auto" latinLnBrk="0" hangingPunct="1">
                        <a:lnSpc>
                          <a:spcPct val="100000"/>
                        </a:lnSpc>
                        <a:spcBef>
                          <a:spcPts val="0"/>
                        </a:spcBef>
                        <a:spcAft>
                          <a:spcPts val="0"/>
                        </a:spcAft>
                        <a:buClrTx/>
                        <a:buSzTx/>
                        <a:buFontTx/>
                        <a:buNone/>
                        <a:tabLst/>
                        <a:defRPr/>
                      </a:pPr>
                      <a:r>
                        <a:rPr lang="en-GB" sz="2400" baseline="0" dirty="0" smtClean="0">
                          <a:latin typeface="Arial" panose="020B0604020202020204" pitchFamily="34" charset="0"/>
                          <a:ea typeface="Verdana" pitchFamily="34" charset="0"/>
                          <a:cs typeface="Arial" panose="020B0604020202020204" pitchFamily="34" charset="0"/>
                        </a:rPr>
                        <a:t>Ventilation</a:t>
                      </a:r>
                    </a:p>
                    <a:p>
                      <a:pPr marL="0" marR="0" indent="0" algn="l" defTabSz="914400" rtl="0" eaLnBrk="1" fontAlgn="auto" latinLnBrk="0" hangingPunct="1">
                        <a:lnSpc>
                          <a:spcPct val="100000"/>
                        </a:lnSpc>
                        <a:spcBef>
                          <a:spcPts val="0"/>
                        </a:spcBef>
                        <a:spcAft>
                          <a:spcPts val="0"/>
                        </a:spcAft>
                        <a:buClrTx/>
                        <a:buSzTx/>
                        <a:buFontTx/>
                        <a:buNone/>
                        <a:tabLst/>
                        <a:defRPr/>
                      </a:pPr>
                      <a:r>
                        <a:rPr lang="en-GB" sz="2400" baseline="0" dirty="0" smtClean="0">
                          <a:latin typeface="Arial" panose="020B0604020202020204" pitchFamily="34" charset="0"/>
                          <a:ea typeface="Verdana" pitchFamily="34" charset="0"/>
                          <a:cs typeface="Arial" panose="020B0604020202020204" pitchFamily="34" charset="0"/>
                        </a:rPr>
                        <a:t>Prior antibiotics</a:t>
                      </a:r>
                      <a:endParaRPr lang="en-GB" sz="2400" dirty="0" smtClean="0">
                        <a:latin typeface="Arial" panose="020B0604020202020204" pitchFamily="34" charset="0"/>
                        <a:ea typeface="Verdana" pitchFamily="34" charset="0"/>
                        <a:cs typeface="Arial" panose="020B0604020202020204" pitchFamily="34" charset="0"/>
                      </a:endParaRPr>
                    </a:p>
                    <a:p>
                      <a:pPr algn="l"/>
                      <a:r>
                        <a:rPr lang="en-GB" sz="2400" b="1" dirty="0" smtClean="0">
                          <a:latin typeface="Arial" panose="020B0604020202020204" pitchFamily="34" charset="0"/>
                          <a:ea typeface="Verdana" pitchFamily="34" charset="0"/>
                          <a:cs typeface="Arial" panose="020B0604020202020204" pitchFamily="34" charset="0"/>
                        </a:rPr>
                        <a:t>Trauma (esp. burns)</a:t>
                      </a:r>
                    </a:p>
                  </a:txBody>
                  <a:tcPr anchor="ctr"/>
                </a:tc>
                <a:extLst>
                  <a:ext uri="{0D108BD9-81ED-4DB2-BD59-A6C34878D82A}">
                    <a16:rowId xmlns:a16="http://schemas.microsoft.com/office/drawing/2014/main" val="10001"/>
                  </a:ext>
                </a:extLst>
              </a:tr>
              <a:tr h="370840">
                <a:tc>
                  <a:txBody>
                    <a:bodyPr/>
                    <a:lstStyle/>
                    <a:p>
                      <a:r>
                        <a:rPr lang="en-GB" sz="2400" dirty="0" smtClean="0">
                          <a:latin typeface="Arial" panose="020B0604020202020204" pitchFamily="34" charset="0"/>
                          <a:ea typeface="Verdana" pitchFamily="34" charset="0"/>
                          <a:cs typeface="Arial" panose="020B0604020202020204" pitchFamily="34" charset="0"/>
                        </a:rPr>
                        <a:t>At-risk population</a:t>
                      </a:r>
                      <a:endParaRPr lang="en-GB" sz="2400" dirty="0">
                        <a:latin typeface="Arial" panose="020B0604020202020204" pitchFamily="34" charset="0"/>
                        <a:ea typeface="Verdana" pitchFamily="34" charset="0"/>
                        <a:cs typeface="Arial" panose="020B0604020202020204" pitchFamily="34" charset="0"/>
                      </a:endParaRPr>
                    </a:p>
                  </a:txBody>
                  <a:tcPr/>
                </a:tc>
                <a:tc>
                  <a:txBody>
                    <a:bodyPr/>
                    <a:lstStyle/>
                    <a:p>
                      <a:pPr algn="l"/>
                      <a:r>
                        <a:rPr lang="en-GB" sz="2400" kern="1200" dirty="0" smtClean="0">
                          <a:latin typeface="Arial" panose="020B0604020202020204" pitchFamily="34" charset="0"/>
                          <a:ea typeface="Verdana" pitchFamily="34" charset="0"/>
                          <a:cs typeface="Arial" panose="020B0604020202020204" pitchFamily="34" charset="0"/>
                        </a:rPr>
                        <a:t>Patients in acute settings, particularly those with recent travel to areas of high prevalence. Potential for community spread.</a:t>
                      </a:r>
                      <a:endParaRPr lang="en-GB" sz="2400" dirty="0">
                        <a:latin typeface="Arial" panose="020B0604020202020204" pitchFamily="34" charset="0"/>
                        <a:ea typeface="Verdana" pitchFamily="34" charset="0"/>
                        <a:cs typeface="Arial" panose="020B0604020202020204" pitchFamily="34" charset="0"/>
                      </a:endParaRPr>
                    </a:p>
                  </a:txBody>
                  <a:tcPr anchor="ctr"/>
                </a:tc>
                <a:tc>
                  <a:txBody>
                    <a:bodyPr/>
                    <a:lstStyle/>
                    <a:p>
                      <a:pPr algn="l"/>
                      <a:r>
                        <a:rPr lang="en-GB" sz="2400" kern="1200" dirty="0" smtClean="0">
                          <a:latin typeface="Arial" panose="020B0604020202020204" pitchFamily="34" charset="0"/>
                          <a:ea typeface="Verdana" pitchFamily="34" charset="0"/>
                          <a:cs typeface="Arial" panose="020B0604020202020204" pitchFamily="34" charset="0"/>
                        </a:rPr>
                        <a:t>High-risk patients in the ICU and burns units; rare cause of community-acquired infection.</a:t>
                      </a:r>
                      <a:endParaRPr lang="en-GB" sz="2400" dirty="0">
                        <a:latin typeface="Arial" panose="020B0604020202020204" pitchFamily="34" charset="0"/>
                        <a:ea typeface="Verdana" pitchFamily="34" charset="0"/>
                        <a:cs typeface="Arial" panose="020B0604020202020204" pitchFamily="34" charset="0"/>
                      </a:endParaRPr>
                    </a:p>
                  </a:txBody>
                  <a:tcPr anchor="ctr"/>
                </a:tc>
                <a:extLst>
                  <a:ext uri="{0D108BD9-81ED-4DB2-BD59-A6C34878D82A}">
                    <a16:rowId xmlns:a16="http://schemas.microsoft.com/office/drawing/2014/main" val="10002"/>
                  </a:ext>
                </a:extLst>
              </a:tr>
            </a:tbl>
          </a:graphicData>
        </a:graphic>
      </p:graphicFrame>
      <p:sp>
        <p:nvSpPr>
          <p:cNvPr id="7" name="Footer Placeholder 1"/>
          <p:cNvSpPr>
            <a:spLocks noGrp="1"/>
          </p:cNvSpPr>
          <p:nvPr>
            <p:ph type="ftr" sz="quarter" idx="4294967295"/>
          </p:nvPr>
        </p:nvSpPr>
        <p:spPr>
          <a:xfrm>
            <a:off x="71406" y="6408117"/>
            <a:ext cx="7704137" cy="549275"/>
          </a:xfrm>
          <a:prstGeom prst="rect">
            <a:avLst/>
          </a:prstGeom>
        </p:spPr>
        <p:txBody>
          <a:bodyPr/>
          <a:lstStyle/>
          <a:p>
            <a:pPr algn="l">
              <a:defRPr/>
            </a:pPr>
            <a:r>
              <a:rPr lang="nn-NO" sz="1400" dirty="0" smtClean="0">
                <a:solidFill>
                  <a:schemeClr val="tx1"/>
                </a:solidFill>
                <a:latin typeface="Arial" panose="020B0604020202020204" pitchFamily="34" charset="0"/>
                <a:cs typeface="Arial" panose="020B0604020202020204" pitchFamily="34" charset="0"/>
              </a:rPr>
              <a:t>ECDC CPE risk assessment, 2011.</a:t>
            </a:r>
          </a:p>
          <a:p>
            <a:pPr algn="l">
              <a:defRPr/>
            </a:pPr>
            <a:r>
              <a:rPr lang="nn-NO" sz="1400" dirty="0" smtClean="0">
                <a:solidFill>
                  <a:schemeClr val="tx1"/>
                </a:solidFill>
                <a:latin typeface="Arial" panose="020B0604020202020204" pitchFamily="34" charset="0"/>
                <a:cs typeface="Arial" panose="020B0604020202020204" pitchFamily="34" charset="0"/>
              </a:rPr>
              <a:t>Peleg </a:t>
            </a:r>
            <a:r>
              <a:rPr lang="nn-NO" sz="1400" i="1" dirty="0" smtClean="0">
                <a:solidFill>
                  <a:schemeClr val="tx1"/>
                </a:solidFill>
                <a:latin typeface="Arial" panose="020B0604020202020204" pitchFamily="34" charset="0"/>
                <a:cs typeface="Arial" panose="020B0604020202020204" pitchFamily="34" charset="0"/>
              </a:rPr>
              <a:t>et al. Clin Microbiol Rev </a:t>
            </a:r>
            <a:r>
              <a:rPr lang="nn-NO" sz="1400" dirty="0" smtClean="0">
                <a:solidFill>
                  <a:schemeClr val="tx1"/>
                </a:solidFill>
                <a:latin typeface="Arial" panose="020B0604020202020204" pitchFamily="34" charset="0"/>
                <a:cs typeface="Arial" panose="020B0604020202020204" pitchFamily="34" charset="0"/>
              </a:rPr>
              <a:t>2008;21:538-582.</a:t>
            </a:r>
          </a:p>
          <a:p>
            <a:pPr algn="l">
              <a:defRPr/>
            </a:pPr>
            <a:endParaRPr lang="en-GB" sz="14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06798326"/>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3600" dirty="0" smtClean="0">
                <a:latin typeface="Arial" panose="020B0604020202020204" pitchFamily="34" charset="0"/>
                <a:cs typeface="Arial" panose="020B0604020202020204" pitchFamily="34" charset="0"/>
              </a:rPr>
              <a:t>Sites of colonisation – 103 CRAB patients</a:t>
            </a:r>
            <a:endParaRPr lang="en-GB" sz="3600" dirty="0">
              <a:latin typeface="Arial" panose="020B0604020202020204" pitchFamily="34" charset="0"/>
              <a:cs typeface="Arial" panose="020B0604020202020204" pitchFamily="34" charset="0"/>
            </a:endParaRPr>
          </a:p>
        </p:txBody>
      </p:sp>
      <p:pic>
        <p:nvPicPr>
          <p:cNvPr id="6" name="Picture 5" descr="red-stick-man.png"/>
          <p:cNvPicPr>
            <a:picLocks noChangeAspect="1"/>
          </p:cNvPicPr>
          <p:nvPr/>
        </p:nvPicPr>
        <p:blipFill>
          <a:blip r:embed="rId2" cstate="print"/>
          <a:stretch>
            <a:fillRect/>
          </a:stretch>
        </p:blipFill>
        <p:spPr>
          <a:xfrm>
            <a:off x="2357422" y="1500174"/>
            <a:ext cx="5715040" cy="4286280"/>
          </a:xfrm>
          <a:prstGeom prst="rect">
            <a:avLst/>
          </a:prstGeom>
        </p:spPr>
      </p:pic>
      <p:sp>
        <p:nvSpPr>
          <p:cNvPr id="9" name="TextBox 8"/>
          <p:cNvSpPr txBox="1"/>
          <p:nvPr/>
        </p:nvSpPr>
        <p:spPr>
          <a:xfrm>
            <a:off x="5357818" y="2214554"/>
            <a:ext cx="2071702" cy="707886"/>
          </a:xfrm>
          <a:prstGeom prst="rect">
            <a:avLst/>
          </a:prstGeom>
          <a:noFill/>
        </p:spPr>
        <p:txBody>
          <a:bodyPr wrap="square" rtlCol="0">
            <a:spAutoFit/>
          </a:bodyPr>
          <a:lstStyle/>
          <a:p>
            <a:r>
              <a:rPr lang="en-GB" sz="2000" dirty="0" smtClean="0">
                <a:latin typeface="Arial" panose="020B0604020202020204" pitchFamily="34" charset="0"/>
                <a:cs typeface="Arial" panose="020B0604020202020204" pitchFamily="34" charset="0"/>
              </a:rPr>
              <a:t>80% tracheal aspirate</a:t>
            </a:r>
            <a:endParaRPr lang="en-GB" sz="2000" dirty="0">
              <a:latin typeface="Arial" panose="020B0604020202020204" pitchFamily="34" charset="0"/>
              <a:cs typeface="Arial" panose="020B0604020202020204" pitchFamily="34" charset="0"/>
            </a:endParaRPr>
          </a:p>
        </p:txBody>
      </p:sp>
      <p:sp>
        <p:nvSpPr>
          <p:cNvPr id="10" name="TextBox 9"/>
          <p:cNvSpPr txBox="1"/>
          <p:nvPr/>
        </p:nvSpPr>
        <p:spPr>
          <a:xfrm>
            <a:off x="5357818" y="4386212"/>
            <a:ext cx="2071702" cy="400110"/>
          </a:xfrm>
          <a:prstGeom prst="rect">
            <a:avLst/>
          </a:prstGeom>
          <a:noFill/>
        </p:spPr>
        <p:txBody>
          <a:bodyPr wrap="square" rtlCol="0">
            <a:spAutoFit/>
          </a:bodyPr>
          <a:lstStyle/>
          <a:p>
            <a:r>
              <a:rPr lang="en-GB" sz="2000" dirty="0" smtClean="0">
                <a:latin typeface="Arial" panose="020B0604020202020204" pitchFamily="34" charset="0"/>
                <a:cs typeface="Arial" panose="020B0604020202020204" pitchFamily="34" charset="0"/>
              </a:rPr>
              <a:t>69% rectal</a:t>
            </a:r>
            <a:endParaRPr lang="en-GB" sz="2000" dirty="0">
              <a:latin typeface="Arial" panose="020B0604020202020204" pitchFamily="34" charset="0"/>
              <a:cs typeface="Arial" panose="020B0604020202020204" pitchFamily="34" charset="0"/>
            </a:endParaRPr>
          </a:p>
        </p:txBody>
      </p:sp>
      <p:sp>
        <p:nvSpPr>
          <p:cNvPr id="11" name="TextBox 10"/>
          <p:cNvSpPr txBox="1"/>
          <p:nvPr/>
        </p:nvSpPr>
        <p:spPr>
          <a:xfrm>
            <a:off x="1285852" y="2428868"/>
            <a:ext cx="2071702" cy="400110"/>
          </a:xfrm>
          <a:prstGeom prst="rect">
            <a:avLst/>
          </a:prstGeom>
          <a:noFill/>
        </p:spPr>
        <p:txBody>
          <a:bodyPr wrap="square" rtlCol="0">
            <a:spAutoFit/>
          </a:bodyPr>
          <a:lstStyle/>
          <a:p>
            <a:pPr algn="r"/>
            <a:r>
              <a:rPr lang="en-GB" sz="2000" dirty="0" smtClean="0">
                <a:latin typeface="Arial" panose="020B0604020202020204" pitchFamily="34" charset="0"/>
                <a:cs typeface="Arial" panose="020B0604020202020204" pitchFamily="34" charset="0"/>
              </a:rPr>
              <a:t>69% </a:t>
            </a:r>
            <a:r>
              <a:rPr lang="en-GB" sz="2000" dirty="0" err="1" smtClean="0">
                <a:latin typeface="Arial" panose="020B0604020202020204" pitchFamily="34" charset="0"/>
                <a:cs typeface="Arial" panose="020B0604020202020204" pitchFamily="34" charset="0"/>
              </a:rPr>
              <a:t>sternal</a:t>
            </a:r>
            <a:r>
              <a:rPr lang="en-GB" sz="2000" dirty="0" smtClean="0">
                <a:latin typeface="Arial" panose="020B0604020202020204" pitchFamily="34" charset="0"/>
                <a:cs typeface="Arial" panose="020B0604020202020204" pitchFamily="34" charset="0"/>
              </a:rPr>
              <a:t> skin</a:t>
            </a:r>
            <a:endParaRPr lang="en-GB" sz="2000" dirty="0">
              <a:latin typeface="Arial" panose="020B0604020202020204" pitchFamily="34" charset="0"/>
              <a:cs typeface="Arial" panose="020B0604020202020204" pitchFamily="34" charset="0"/>
            </a:endParaRPr>
          </a:p>
        </p:txBody>
      </p:sp>
      <p:sp>
        <p:nvSpPr>
          <p:cNvPr id="12" name="TextBox 11"/>
          <p:cNvSpPr txBox="1"/>
          <p:nvPr/>
        </p:nvSpPr>
        <p:spPr>
          <a:xfrm>
            <a:off x="1214414" y="4100460"/>
            <a:ext cx="2071702" cy="400110"/>
          </a:xfrm>
          <a:prstGeom prst="rect">
            <a:avLst/>
          </a:prstGeom>
          <a:noFill/>
        </p:spPr>
        <p:txBody>
          <a:bodyPr wrap="square" rtlCol="0">
            <a:spAutoFit/>
          </a:bodyPr>
          <a:lstStyle/>
          <a:p>
            <a:pPr algn="r"/>
            <a:r>
              <a:rPr lang="en-GB" sz="2000" dirty="0" smtClean="0">
                <a:latin typeface="Arial" panose="020B0604020202020204" pitchFamily="34" charset="0"/>
                <a:cs typeface="Arial" panose="020B0604020202020204" pitchFamily="34" charset="0"/>
              </a:rPr>
              <a:t>25% urine</a:t>
            </a:r>
            <a:endParaRPr lang="en-GB" sz="2000" dirty="0">
              <a:latin typeface="Arial" panose="020B0604020202020204" pitchFamily="34" charset="0"/>
              <a:cs typeface="Arial" panose="020B0604020202020204" pitchFamily="34" charset="0"/>
            </a:endParaRPr>
          </a:p>
        </p:txBody>
      </p:sp>
      <p:cxnSp>
        <p:nvCxnSpPr>
          <p:cNvPr id="14" name="Straight Arrow Connector 13"/>
          <p:cNvCxnSpPr>
            <a:stCxn id="9" idx="1"/>
          </p:cNvCxnSpPr>
          <p:nvPr/>
        </p:nvCxnSpPr>
        <p:spPr>
          <a:xfrm rot="10800000" flipV="1">
            <a:off x="4500562" y="2568496"/>
            <a:ext cx="857256" cy="74685"/>
          </a:xfrm>
          <a:prstGeom prst="straightConnector1">
            <a:avLst/>
          </a:prstGeom>
          <a:ln w="635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3428992" y="4143380"/>
            <a:ext cx="1000132" cy="142876"/>
          </a:xfrm>
          <a:prstGeom prst="straightConnector1">
            <a:avLst/>
          </a:prstGeom>
          <a:ln w="635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3428992" y="2786058"/>
            <a:ext cx="1071570" cy="146123"/>
          </a:xfrm>
          <a:prstGeom prst="straightConnector1">
            <a:avLst/>
          </a:prstGeom>
          <a:ln w="635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7" name="Arc 26"/>
          <p:cNvSpPr/>
          <p:nvPr/>
        </p:nvSpPr>
        <p:spPr>
          <a:xfrm>
            <a:off x="4500562" y="3857628"/>
            <a:ext cx="1071570" cy="928694"/>
          </a:xfrm>
          <a:prstGeom prst="arc">
            <a:avLst>
              <a:gd name="adj1" fmla="val 12954004"/>
              <a:gd name="adj2" fmla="val 0"/>
            </a:avLst>
          </a:prstGeom>
          <a:ln w="63500">
            <a:solidFill>
              <a:schemeClr val="tx1"/>
            </a:solidFill>
            <a:headEnd type="arrow"/>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28" name="Rectangle 27"/>
          <p:cNvSpPr/>
          <p:nvPr/>
        </p:nvSpPr>
        <p:spPr>
          <a:xfrm>
            <a:off x="71406" y="6429396"/>
            <a:ext cx="7429552" cy="338554"/>
          </a:xfrm>
          <a:prstGeom prst="rect">
            <a:avLst/>
          </a:prstGeom>
        </p:spPr>
        <p:txBody>
          <a:bodyPr wrap="square">
            <a:spAutoFit/>
          </a:bodyPr>
          <a:lstStyle/>
          <a:p>
            <a:r>
              <a:rPr lang="en-GB" sz="1600" dirty="0" err="1" smtClean="0">
                <a:latin typeface="Arial" panose="020B0604020202020204" pitchFamily="34" charset="0"/>
                <a:cs typeface="Arial" panose="020B0604020202020204" pitchFamily="34" charset="0"/>
              </a:rPr>
              <a:t>Apisarnthanarak</a:t>
            </a:r>
            <a:r>
              <a:rPr lang="en-GB" sz="1600" dirty="0" smtClean="0">
                <a:latin typeface="Arial" panose="020B0604020202020204" pitchFamily="34" charset="0"/>
                <a:cs typeface="Arial" panose="020B0604020202020204" pitchFamily="34" charset="0"/>
              </a:rPr>
              <a:t> </a:t>
            </a:r>
            <a:r>
              <a:rPr lang="en-GB" sz="1600" i="1" dirty="0" smtClean="0">
                <a:latin typeface="Arial" panose="020B0604020202020204" pitchFamily="34" charset="0"/>
                <a:cs typeface="Arial" panose="020B0604020202020204" pitchFamily="34" charset="0"/>
              </a:rPr>
              <a:t>et al. </a:t>
            </a:r>
            <a:r>
              <a:rPr lang="en-GB" sz="1600" i="1" dirty="0" err="1" smtClean="0">
                <a:latin typeface="Arial" panose="020B0604020202020204" pitchFamily="34" charset="0"/>
                <a:cs typeface="Arial" panose="020B0604020202020204" pitchFamily="34" charset="0"/>
              </a:rPr>
              <a:t>Clin</a:t>
            </a:r>
            <a:r>
              <a:rPr lang="en-GB" sz="1600" i="1" dirty="0" smtClean="0">
                <a:latin typeface="Arial" panose="020B0604020202020204" pitchFamily="34" charset="0"/>
                <a:cs typeface="Arial" panose="020B0604020202020204" pitchFamily="34" charset="0"/>
              </a:rPr>
              <a:t> Infect </a:t>
            </a:r>
            <a:r>
              <a:rPr lang="en-GB" sz="1600" i="1" dirty="0" err="1" smtClean="0">
                <a:latin typeface="Arial" panose="020B0604020202020204" pitchFamily="34" charset="0"/>
                <a:cs typeface="Arial" panose="020B0604020202020204" pitchFamily="34" charset="0"/>
              </a:rPr>
              <a:t>Dis</a:t>
            </a:r>
            <a:r>
              <a:rPr lang="en-GB" sz="1600" dirty="0" smtClean="0">
                <a:latin typeface="Arial" panose="020B0604020202020204" pitchFamily="34" charset="0"/>
                <a:cs typeface="Arial" panose="020B0604020202020204" pitchFamily="34" charset="0"/>
              </a:rPr>
              <a:t> 2013;56:1057-1059.</a:t>
            </a: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50633196"/>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457200" y="304800"/>
            <a:ext cx="8229600" cy="1143000"/>
          </a:xfrm>
        </p:spPr>
        <p:txBody>
          <a:bodyPr>
            <a:normAutofit/>
          </a:bodyPr>
          <a:lstStyle/>
          <a:p>
            <a:r>
              <a:rPr lang="en-GB" sz="3600" dirty="0" smtClean="0">
                <a:latin typeface="Arial" pitchFamily="34" charset="0"/>
                <a:ea typeface="ＭＳ Ｐゴシック" pitchFamily="34" charset="-128"/>
                <a:cs typeface="Arial" pitchFamily="34" charset="0"/>
              </a:rPr>
              <a:t>Who do I screen?</a:t>
            </a:r>
          </a:p>
        </p:txBody>
      </p:sp>
      <p:sp>
        <p:nvSpPr>
          <p:cNvPr id="27651" name="Content Placeholder 2"/>
          <p:cNvSpPr>
            <a:spLocks noGrp="1"/>
          </p:cNvSpPr>
          <p:nvPr>
            <p:ph idx="1"/>
          </p:nvPr>
        </p:nvSpPr>
        <p:spPr>
          <a:xfrm>
            <a:off x="457200" y="1412875"/>
            <a:ext cx="8229600" cy="3484563"/>
          </a:xfrm>
        </p:spPr>
        <p:txBody>
          <a:bodyPr/>
          <a:lstStyle/>
          <a:p>
            <a:pPr>
              <a:buFontTx/>
              <a:buNone/>
            </a:pPr>
            <a:r>
              <a:rPr lang="en-GB" sz="2800" dirty="0" smtClean="0">
                <a:latin typeface="Arial" pitchFamily="34" charset="0"/>
                <a:ea typeface="ＭＳ Ｐゴシック" pitchFamily="34" charset="-128"/>
                <a:cs typeface="Arial" pitchFamily="34" charset="0"/>
                <a:hlinkClick r:id="rId3"/>
              </a:rPr>
              <a:t>UK PHE CPE Toolkit </a:t>
            </a:r>
            <a:r>
              <a:rPr lang="en-GB" sz="2800" dirty="0" smtClean="0">
                <a:latin typeface="Arial" pitchFamily="34" charset="0"/>
                <a:ea typeface="ＭＳ Ｐゴシック" pitchFamily="34" charset="-128"/>
                <a:cs typeface="Arial" pitchFamily="34" charset="0"/>
              </a:rPr>
              <a:t>screening triggers: </a:t>
            </a:r>
          </a:p>
          <a:p>
            <a:pPr>
              <a:buFontTx/>
              <a:buAutoNum type="alphaLcParenR"/>
            </a:pPr>
            <a:r>
              <a:rPr lang="en-GB" sz="2800" dirty="0" smtClean="0">
                <a:latin typeface="Arial" pitchFamily="34" charset="0"/>
                <a:ea typeface="ＭＳ Ｐゴシック" pitchFamily="34" charset="-128"/>
                <a:cs typeface="Arial" pitchFamily="34" charset="0"/>
              </a:rPr>
              <a:t> an inpatient in a hospital abroad, or</a:t>
            </a:r>
          </a:p>
          <a:p>
            <a:pPr>
              <a:buFontTx/>
              <a:buAutoNum type="alphaLcParenR"/>
            </a:pPr>
            <a:r>
              <a:rPr lang="en-GB" sz="2800" dirty="0" smtClean="0">
                <a:latin typeface="Arial" pitchFamily="34" charset="0"/>
                <a:ea typeface="ＭＳ Ｐゴシック" pitchFamily="34" charset="-128"/>
                <a:cs typeface="Arial" pitchFamily="34" charset="0"/>
              </a:rPr>
              <a:t> an inpatient in a UK hospital which has problems with spread of CPE (if known), or </a:t>
            </a:r>
          </a:p>
          <a:p>
            <a:pPr>
              <a:buFontTx/>
              <a:buAutoNum type="alphaLcParenR"/>
            </a:pPr>
            <a:r>
              <a:rPr lang="en-GB" sz="2800" dirty="0" smtClean="0">
                <a:latin typeface="Arial" pitchFamily="34" charset="0"/>
                <a:ea typeface="ＭＳ Ｐゴシック" pitchFamily="34" charset="-128"/>
                <a:cs typeface="Arial" pitchFamily="34" charset="0"/>
              </a:rPr>
              <a:t> a</a:t>
            </a:r>
            <a:r>
              <a:rPr lang="ja-JP" altLang="en-GB" sz="2800" dirty="0" smtClean="0">
                <a:latin typeface="Arial" pitchFamily="34" charset="0"/>
                <a:ea typeface="ＭＳ Ｐゴシック" pitchFamily="34" charset="-128"/>
                <a:cs typeface="Arial" pitchFamily="34" charset="0"/>
              </a:rPr>
              <a:t>‘</a:t>
            </a:r>
            <a:r>
              <a:rPr lang="en-GB" altLang="ja-JP" sz="2800" dirty="0" smtClean="0">
                <a:latin typeface="Arial" pitchFamily="34" charset="0"/>
                <a:ea typeface="ＭＳ Ｐゴシック" pitchFamily="34" charset="-128"/>
                <a:cs typeface="Arial" pitchFamily="34" charset="0"/>
              </a:rPr>
              <a:t>previously</a:t>
            </a:r>
            <a:r>
              <a:rPr lang="ja-JP" altLang="en-GB" sz="2800" dirty="0" smtClean="0">
                <a:latin typeface="Arial" pitchFamily="34" charset="0"/>
                <a:ea typeface="ＭＳ Ｐゴシック" pitchFamily="34" charset="-128"/>
                <a:cs typeface="Arial" pitchFamily="34" charset="0"/>
              </a:rPr>
              <a:t>’</a:t>
            </a:r>
            <a:r>
              <a:rPr lang="en-GB" altLang="ja-JP" sz="2800" dirty="0" smtClean="0">
                <a:latin typeface="Arial" pitchFamily="34" charset="0"/>
                <a:ea typeface="ＭＳ Ｐゴシック" pitchFamily="34" charset="-128"/>
                <a:cs typeface="Arial" pitchFamily="34" charset="0"/>
              </a:rPr>
              <a:t>positive case.</a:t>
            </a:r>
            <a:endParaRPr lang="en-GB" sz="2800" dirty="0" smtClean="0">
              <a:latin typeface="Arial" pitchFamily="34" charset="0"/>
              <a:ea typeface="ＭＳ Ｐゴシック" pitchFamily="34" charset="-128"/>
              <a:cs typeface="Arial" pitchFamily="34" charset="0"/>
            </a:endParaRPr>
          </a:p>
        </p:txBody>
      </p:sp>
      <p:sp>
        <p:nvSpPr>
          <p:cNvPr id="7" name="Rounded Rectangle 6"/>
          <p:cNvSpPr/>
          <p:nvPr/>
        </p:nvSpPr>
        <p:spPr>
          <a:xfrm>
            <a:off x="468313" y="4508500"/>
            <a:ext cx="7704137" cy="1441450"/>
          </a:xfrm>
          <a:prstGeom prst="round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sz="2800" dirty="0">
                <a:solidFill>
                  <a:schemeClr val="tx1"/>
                </a:solidFill>
                <a:latin typeface="Arial" pitchFamily="34" charset="0"/>
                <a:ea typeface="Verdana" pitchFamily="34" charset="0"/>
                <a:cs typeface="Arial" pitchFamily="34" charset="0"/>
              </a:rPr>
              <a:t>Also consider screening admissions to high-risk units such as ICU, and patients who live overseas.  </a:t>
            </a:r>
            <a:endParaRPr lang="en-GB" sz="2800" i="1" dirty="0">
              <a:solidFill>
                <a:srgbClr val="FF0000"/>
              </a:solidFill>
              <a:latin typeface="Arial" pitchFamily="34" charset="0"/>
              <a:ea typeface="Verdana" pitchFamily="34" charset="0"/>
              <a:cs typeface="Arial" pitchFamily="34" charset="0"/>
            </a:endParaRPr>
          </a:p>
        </p:txBody>
      </p:sp>
    </p:spTree>
    <p:extLst>
      <p:ext uri="{BB962C8B-B14F-4D97-AF65-F5344CB8AC3E}">
        <p14:creationId xmlns:p14="http://schemas.microsoft.com/office/powerpoint/2010/main" val="1548938918"/>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3" descr="Cotton swab.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172891"/>
            <a:ext cx="9144000" cy="905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Title 1"/>
          <p:cNvSpPr>
            <a:spLocks noGrp="1"/>
          </p:cNvSpPr>
          <p:nvPr>
            <p:ph type="title"/>
          </p:nvPr>
        </p:nvSpPr>
        <p:spPr/>
        <p:txBody>
          <a:bodyPr/>
          <a:lstStyle/>
          <a:p>
            <a:r>
              <a:rPr lang="en-US" sz="3600" dirty="0" smtClean="0">
                <a:latin typeface="Arial" pitchFamily="34" charset="0"/>
                <a:ea typeface="ＭＳ Ｐゴシック" pitchFamily="34" charset="-128"/>
                <a:cs typeface="Arial" pitchFamily="34" charset="0"/>
              </a:rPr>
              <a:t>How do I screen? </a:t>
            </a:r>
          </a:p>
        </p:txBody>
      </p:sp>
      <p:sp>
        <p:nvSpPr>
          <p:cNvPr id="21508" name="Content Placeholder 2"/>
          <p:cNvSpPr>
            <a:spLocks noGrp="1"/>
          </p:cNvSpPr>
          <p:nvPr>
            <p:ph idx="1"/>
          </p:nvPr>
        </p:nvSpPr>
        <p:spPr/>
        <p:txBody>
          <a:bodyPr>
            <a:normAutofit/>
          </a:bodyPr>
          <a:lstStyle/>
          <a:p>
            <a:pPr>
              <a:buClr>
                <a:schemeClr val="accent2"/>
              </a:buClr>
              <a:buFont typeface="Wingdings" pitchFamily="2" charset="2"/>
              <a:buChar char="§"/>
            </a:pPr>
            <a:r>
              <a:rPr lang="en-US" sz="2800" dirty="0" smtClean="0">
                <a:latin typeface="Arial" pitchFamily="34" charset="0"/>
                <a:ea typeface="ＭＳ Ｐゴシック" pitchFamily="34" charset="-128"/>
                <a:cs typeface="Arial" pitchFamily="34" charset="0"/>
              </a:rPr>
              <a:t>Rectal swab is the best sample</a:t>
            </a:r>
          </a:p>
          <a:p>
            <a:pPr lvl="1"/>
            <a:r>
              <a:rPr lang="en-US" sz="2400" dirty="0" smtClean="0">
                <a:latin typeface="Arial" pitchFamily="34" charset="0"/>
                <a:ea typeface="ＭＳ Ｐゴシック" pitchFamily="34" charset="-128"/>
                <a:cs typeface="Arial" pitchFamily="34" charset="0"/>
              </a:rPr>
              <a:t>Insert no more than 2cm into rectum</a:t>
            </a:r>
          </a:p>
          <a:p>
            <a:pPr lvl="1"/>
            <a:r>
              <a:rPr lang="en-US" sz="2400" dirty="0" smtClean="0">
                <a:latin typeface="Arial" pitchFamily="34" charset="0"/>
                <a:ea typeface="ＭＳ Ｐゴシック" pitchFamily="34" charset="-128"/>
                <a:cs typeface="Arial" pitchFamily="34" charset="0"/>
              </a:rPr>
              <a:t>Twist gently and withdraw</a:t>
            </a:r>
          </a:p>
          <a:p>
            <a:pPr lvl="1"/>
            <a:r>
              <a:rPr lang="en-US" sz="2400" dirty="0" smtClean="0">
                <a:latin typeface="Arial" pitchFamily="34" charset="0"/>
                <a:ea typeface="ＭＳ Ｐゴシック" pitchFamily="34" charset="-128"/>
                <a:cs typeface="Arial" pitchFamily="34" charset="0"/>
              </a:rPr>
              <a:t>Ideally want to see </a:t>
            </a:r>
            <a:r>
              <a:rPr lang="en-US" sz="2400" dirty="0" err="1" smtClean="0">
                <a:latin typeface="Arial" pitchFamily="34" charset="0"/>
                <a:ea typeface="ＭＳ Ｐゴシック" pitchFamily="34" charset="-128"/>
                <a:cs typeface="Arial" pitchFamily="34" charset="0"/>
              </a:rPr>
              <a:t>faeces</a:t>
            </a:r>
            <a:r>
              <a:rPr lang="en-US" sz="2400" dirty="0" smtClean="0">
                <a:latin typeface="Arial" pitchFamily="34" charset="0"/>
                <a:ea typeface="ＭＳ Ｐゴシック" pitchFamily="34" charset="-128"/>
                <a:cs typeface="Arial" pitchFamily="34" charset="0"/>
              </a:rPr>
              <a:t> on swab.</a:t>
            </a:r>
          </a:p>
          <a:p>
            <a:pPr>
              <a:buClr>
                <a:schemeClr val="accent2"/>
              </a:buClr>
              <a:buFont typeface="Wingdings" pitchFamily="2" charset="2"/>
              <a:buChar char="§"/>
            </a:pPr>
            <a:r>
              <a:rPr lang="en-US" sz="2800" dirty="0" smtClean="0">
                <a:latin typeface="Arial" pitchFamily="34" charset="0"/>
                <a:ea typeface="ＭＳ Ｐゴシック" pitchFamily="34" charset="-128"/>
                <a:cs typeface="Arial" pitchFamily="34" charset="0"/>
              </a:rPr>
              <a:t>Patient and staff education as to why this is needed in order to overcome taboos</a:t>
            </a:r>
          </a:p>
          <a:p>
            <a:pPr>
              <a:buClr>
                <a:schemeClr val="accent2"/>
              </a:buClr>
              <a:buFont typeface="Wingdings" pitchFamily="2" charset="2"/>
              <a:buChar char="§"/>
            </a:pPr>
            <a:r>
              <a:rPr lang="en-US" sz="2800" dirty="0" smtClean="0">
                <a:latin typeface="Arial" pitchFamily="34" charset="0"/>
                <a:ea typeface="ＭＳ Ｐゴシック" pitchFamily="34" charset="-128"/>
                <a:cs typeface="Arial" pitchFamily="34" charset="0"/>
              </a:rPr>
              <a:t>Alternate specimen is stool sample, but have to wait for the patient to </a:t>
            </a:r>
            <a:r>
              <a:rPr lang="en-US" altLang="en-US" sz="2800" dirty="0" smtClean="0">
                <a:latin typeface="Arial" pitchFamily="34" charset="0"/>
                <a:ea typeface="ＭＳ Ｐゴシック" pitchFamily="34" charset="-128"/>
                <a:cs typeface="Arial" pitchFamily="34" charset="0"/>
              </a:rPr>
              <a:t>‘</a:t>
            </a:r>
            <a:r>
              <a:rPr lang="en-US" sz="2800" dirty="0" smtClean="0">
                <a:latin typeface="Arial" pitchFamily="34" charset="0"/>
                <a:ea typeface="ＭＳ Ｐゴシック" pitchFamily="34" charset="-128"/>
                <a:cs typeface="Arial" pitchFamily="34" charset="0"/>
              </a:rPr>
              <a:t>go</a:t>
            </a:r>
            <a:r>
              <a:rPr lang="en-US" altLang="en-US" sz="2800" dirty="0" smtClean="0">
                <a:latin typeface="Arial" pitchFamily="34" charset="0"/>
                <a:ea typeface="ＭＳ Ｐゴシック" pitchFamily="34" charset="-128"/>
                <a:cs typeface="Arial" pitchFamily="34" charset="0"/>
              </a:rPr>
              <a:t>’</a:t>
            </a:r>
            <a:endParaRPr lang="en-US" sz="2800" dirty="0" smtClean="0">
              <a:latin typeface="Arial" pitchFamily="34" charset="0"/>
              <a:ea typeface="ＭＳ Ｐゴシック" pitchFamily="34" charset="-128"/>
              <a:cs typeface="Arial" pitchFamily="34" charset="0"/>
            </a:endParaRPr>
          </a:p>
          <a:p>
            <a:endParaRPr lang="en-US" sz="2800" dirty="0" smtClean="0">
              <a:latin typeface="Arial" pitchFamily="34" charset="0"/>
              <a:ea typeface="ＭＳ Ｐゴシック" pitchFamily="34" charset="-128"/>
              <a:cs typeface="Arial" pitchFamily="34" charset="0"/>
            </a:endParaRPr>
          </a:p>
        </p:txBody>
      </p:sp>
    </p:spTree>
    <p:extLst>
      <p:ext uri="{BB962C8B-B14F-4D97-AF65-F5344CB8AC3E}">
        <p14:creationId xmlns:p14="http://schemas.microsoft.com/office/powerpoint/2010/main" val="1267275421"/>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99392"/>
            <a:ext cx="8229600" cy="1143000"/>
          </a:xfrm>
        </p:spPr>
        <p:txBody>
          <a:bodyPr>
            <a:normAutofit/>
          </a:bodyPr>
          <a:lstStyle/>
          <a:p>
            <a:r>
              <a:rPr lang="en-GB" sz="3600" dirty="0" smtClean="0">
                <a:latin typeface="Arial" pitchFamily="34" charset="0"/>
                <a:cs typeface="Arial" pitchFamily="34" charset="0"/>
              </a:rPr>
              <a:t>Can I swab your rectum please?</a:t>
            </a:r>
            <a:endParaRPr lang="en-GB" sz="3600" dirty="0">
              <a:latin typeface="Arial" pitchFamily="34" charset="0"/>
              <a:cs typeface="Arial" pitchFamily="34" charset="0"/>
            </a:endParaRPr>
          </a:p>
        </p:txBody>
      </p:sp>
      <p:pic>
        <p:nvPicPr>
          <p:cNvPr id="2050" name="Picture 2" descr="rectal-perineal-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760" y="764705"/>
            <a:ext cx="4061100" cy="304582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1"/>
          <p:cNvSpPr>
            <a:spLocks noChangeArrowheads="1"/>
          </p:cNvSpPr>
          <p:nvPr/>
        </p:nvSpPr>
        <p:spPr bwMode="auto">
          <a:xfrm>
            <a:off x="107504" y="6474821"/>
            <a:ext cx="6264696"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en-GB" sz="1600" dirty="0" smtClean="0">
                <a:latin typeface="Arial" pitchFamily="34" charset="0"/>
                <a:cs typeface="Arial" pitchFamily="34" charset="0"/>
              </a:rPr>
              <a:t>Dyakova </a:t>
            </a:r>
            <a:r>
              <a:rPr lang="en-GB" sz="1600" i="1" dirty="0" smtClean="0">
                <a:latin typeface="Arial" pitchFamily="34" charset="0"/>
                <a:cs typeface="Arial" pitchFamily="34" charset="0"/>
              </a:rPr>
              <a:t>et al</a:t>
            </a:r>
            <a:r>
              <a:rPr lang="en-GB" sz="1600" dirty="0" smtClean="0">
                <a:latin typeface="Arial" pitchFamily="34" charset="0"/>
                <a:cs typeface="Arial" pitchFamily="34" charset="0"/>
              </a:rPr>
              <a:t>. </a:t>
            </a:r>
            <a:r>
              <a:rPr lang="en-GB" sz="1600" i="1" dirty="0" err="1" smtClean="0">
                <a:latin typeface="Arial" pitchFamily="34" charset="0"/>
                <a:cs typeface="Arial" pitchFamily="34" charset="0"/>
              </a:rPr>
              <a:t>Clin</a:t>
            </a:r>
            <a:r>
              <a:rPr lang="en-GB" sz="1600" i="1" dirty="0" smtClean="0">
                <a:latin typeface="Arial" pitchFamily="34" charset="0"/>
                <a:cs typeface="Arial" pitchFamily="34" charset="0"/>
              </a:rPr>
              <a:t> </a:t>
            </a:r>
            <a:r>
              <a:rPr lang="en-GB" sz="1600" i="1" dirty="0" err="1" smtClean="0">
                <a:latin typeface="Arial" pitchFamily="34" charset="0"/>
                <a:cs typeface="Arial" pitchFamily="34" charset="0"/>
              </a:rPr>
              <a:t>Microbiol</a:t>
            </a:r>
            <a:r>
              <a:rPr lang="en-GB" sz="1600" i="1" dirty="0" smtClean="0">
                <a:latin typeface="Arial" pitchFamily="34" charset="0"/>
                <a:cs typeface="Arial" pitchFamily="34" charset="0"/>
              </a:rPr>
              <a:t> Infect </a:t>
            </a:r>
            <a:r>
              <a:rPr lang="en-GB" sz="1600" dirty="0" smtClean="0">
                <a:latin typeface="Arial" pitchFamily="34" charset="0"/>
                <a:cs typeface="Arial" pitchFamily="34" charset="0"/>
              </a:rPr>
              <a:t>2017 in press.</a:t>
            </a:r>
          </a:p>
        </p:txBody>
      </p:sp>
      <p:sp>
        <p:nvSpPr>
          <p:cNvPr id="5" name="Rectangle 4"/>
          <p:cNvSpPr/>
          <p:nvPr/>
        </p:nvSpPr>
        <p:spPr>
          <a:xfrm>
            <a:off x="461459" y="3856980"/>
            <a:ext cx="8352928" cy="2308324"/>
          </a:xfrm>
          <a:prstGeom prst="rect">
            <a:avLst/>
          </a:prstGeom>
        </p:spPr>
        <p:txBody>
          <a:bodyPr wrap="square">
            <a:spAutoFit/>
          </a:bodyPr>
          <a:lstStyle/>
          <a:p>
            <a:r>
              <a:rPr lang="en-GB" dirty="0">
                <a:latin typeface="Arial" panose="020B0604020202020204" pitchFamily="34" charset="0"/>
                <a:cs typeface="Arial" panose="020B0604020202020204" pitchFamily="34" charset="0"/>
              </a:rPr>
              <a:t>F</a:t>
            </a:r>
            <a:r>
              <a:rPr lang="en-GB" dirty="0" smtClean="0">
                <a:latin typeface="Arial" panose="020B0604020202020204" pitchFamily="34" charset="0"/>
                <a:cs typeface="Arial" panose="020B0604020202020204" pitchFamily="34" charset="0"/>
              </a:rPr>
              <a:t>actors </a:t>
            </a:r>
            <a:r>
              <a:rPr lang="en-GB" dirty="0">
                <a:latin typeface="Arial" panose="020B0604020202020204" pitchFamily="34" charset="0"/>
                <a:cs typeface="Arial" panose="020B0604020202020204" pitchFamily="34" charset="0"/>
              </a:rPr>
              <a:t>associated with patients declining to provide a rectal swab were:</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younger age (odds ratio (OR) 0.99, 95% confidence interval (CI) 0.99-1.00) </a:t>
            </a:r>
            <a:r>
              <a:rPr lang="en-GB" dirty="0" smtClean="0">
                <a:latin typeface="Arial" panose="020B0604020202020204" pitchFamily="34" charset="0"/>
                <a:cs typeface="Arial" panose="020B0604020202020204" pitchFamily="34" charset="0"/>
              </a:rPr>
              <a:t>female </a:t>
            </a:r>
            <a:r>
              <a:rPr lang="en-GB" dirty="0">
                <a:latin typeface="Arial" panose="020B0604020202020204" pitchFamily="34" charset="0"/>
                <a:cs typeface="Arial" panose="020B0604020202020204" pitchFamily="34" charset="0"/>
              </a:rPr>
              <a:t>gender (OR 1.26, CI 1.04-1.52),</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transfers from other hospitals (OR 1.77, CI 1.07-2.93) or an unknown admission route (OR 1.61, CI 1.09-2.37),</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a</a:t>
            </a:r>
            <a:r>
              <a:rPr lang="en-GB" dirty="0" smtClean="0">
                <a:latin typeface="Arial" panose="020B0604020202020204" pitchFamily="34" charset="0"/>
                <a:cs typeface="Arial" panose="020B0604020202020204" pitchFamily="34" charset="0"/>
              </a:rPr>
              <a:t>dmission before </a:t>
            </a:r>
            <a:r>
              <a:rPr lang="en-GB" dirty="0">
                <a:latin typeface="Arial" panose="020B0604020202020204" pitchFamily="34" charset="0"/>
                <a:cs typeface="Arial" panose="020B0604020202020204" pitchFamily="34" charset="0"/>
              </a:rPr>
              <a:t>the change in study description </a:t>
            </a:r>
            <a:r>
              <a:rPr lang="en-GB" dirty="0" smtClean="0">
                <a:latin typeface="Arial" panose="020B0604020202020204" pitchFamily="34" charset="0"/>
                <a:cs typeface="Arial" panose="020B0604020202020204" pitchFamily="34" charset="0"/>
              </a:rPr>
              <a:t>(</a:t>
            </a:r>
            <a:r>
              <a:rPr lang="en-GB" dirty="0">
                <a:latin typeface="Arial" panose="020B0604020202020204" pitchFamily="34" charset="0"/>
                <a:cs typeface="Arial" panose="020B0604020202020204" pitchFamily="34" charset="0"/>
              </a:rPr>
              <a:t>OR 0.39, CI 0.31-0.48</a:t>
            </a:r>
            <a:r>
              <a:rPr lang="en-GB" dirty="0" smtClean="0">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en-GB" dirty="0" smtClean="0">
                <a:latin typeface="Arial" panose="020B0604020202020204" pitchFamily="34" charset="0"/>
                <a:cs typeface="Arial" panose="020B0604020202020204" pitchFamily="34" charset="0"/>
              </a:rPr>
              <a:t>the </a:t>
            </a:r>
            <a:r>
              <a:rPr lang="en-GB" dirty="0">
                <a:latin typeface="Arial" panose="020B0604020202020204" pitchFamily="34" charset="0"/>
                <a:cs typeface="Arial" panose="020B0604020202020204" pitchFamily="34" charset="0"/>
              </a:rPr>
              <a:t>staff member who consented the patient (p&lt;0.001);</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ethnicity was not a significant factor.</a:t>
            </a:r>
          </a:p>
        </p:txBody>
      </p:sp>
    </p:spTree>
    <p:extLst>
      <p:ext uri="{BB962C8B-B14F-4D97-AF65-F5344CB8AC3E}">
        <p14:creationId xmlns:p14="http://schemas.microsoft.com/office/powerpoint/2010/main" val="283707471"/>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99392"/>
            <a:ext cx="8229600" cy="1143000"/>
          </a:xfrm>
        </p:spPr>
        <p:txBody>
          <a:bodyPr>
            <a:normAutofit/>
          </a:bodyPr>
          <a:lstStyle/>
          <a:p>
            <a:r>
              <a:rPr lang="en-GB" sz="3600" dirty="0" smtClean="0">
                <a:latin typeface="Arial" pitchFamily="34" charset="0"/>
                <a:cs typeface="Arial" pitchFamily="34" charset="0"/>
              </a:rPr>
              <a:t>Improving screening compliance</a:t>
            </a:r>
            <a:endParaRPr lang="en-GB" sz="3600" dirty="0">
              <a:latin typeface="Arial" pitchFamily="34" charset="0"/>
              <a:cs typeface="Arial" pitchFamily="34" charset="0"/>
            </a:endParaRPr>
          </a:p>
        </p:txBody>
      </p:sp>
      <p:sp>
        <p:nvSpPr>
          <p:cNvPr id="6" name="Rectangle 1"/>
          <p:cNvSpPr>
            <a:spLocks noChangeArrowheads="1"/>
          </p:cNvSpPr>
          <p:nvPr/>
        </p:nvSpPr>
        <p:spPr bwMode="auto">
          <a:xfrm>
            <a:off x="107504" y="6474821"/>
            <a:ext cx="6264696"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en-GB" sz="1600" dirty="0" smtClean="0">
                <a:latin typeface="Arial" pitchFamily="34" charset="0"/>
                <a:cs typeface="Arial" pitchFamily="34" charset="0"/>
              </a:rPr>
              <a:t>Dyakova </a:t>
            </a:r>
            <a:r>
              <a:rPr lang="en-GB" sz="1600" i="1" dirty="0" smtClean="0">
                <a:latin typeface="Arial" pitchFamily="34" charset="0"/>
                <a:cs typeface="Arial" pitchFamily="34" charset="0"/>
              </a:rPr>
              <a:t>et al</a:t>
            </a:r>
            <a:r>
              <a:rPr lang="en-GB" sz="1600" dirty="0" smtClean="0">
                <a:latin typeface="Arial" pitchFamily="34" charset="0"/>
                <a:cs typeface="Arial" pitchFamily="34" charset="0"/>
              </a:rPr>
              <a:t>. </a:t>
            </a:r>
            <a:r>
              <a:rPr lang="en-GB" sz="1600" i="1" dirty="0" err="1" smtClean="0">
                <a:latin typeface="Arial" pitchFamily="34" charset="0"/>
                <a:cs typeface="Arial" pitchFamily="34" charset="0"/>
              </a:rPr>
              <a:t>Clin</a:t>
            </a:r>
            <a:r>
              <a:rPr lang="en-GB" sz="1600" i="1" dirty="0" smtClean="0">
                <a:latin typeface="Arial" pitchFamily="34" charset="0"/>
                <a:cs typeface="Arial" pitchFamily="34" charset="0"/>
              </a:rPr>
              <a:t> </a:t>
            </a:r>
            <a:r>
              <a:rPr lang="en-GB" sz="1600" i="1" dirty="0" err="1" smtClean="0">
                <a:latin typeface="Arial" pitchFamily="34" charset="0"/>
                <a:cs typeface="Arial" pitchFamily="34" charset="0"/>
              </a:rPr>
              <a:t>Microbiol</a:t>
            </a:r>
            <a:r>
              <a:rPr lang="en-GB" sz="1600" i="1" dirty="0" smtClean="0">
                <a:latin typeface="Arial" pitchFamily="34" charset="0"/>
                <a:cs typeface="Arial" pitchFamily="34" charset="0"/>
              </a:rPr>
              <a:t> Infect </a:t>
            </a:r>
            <a:r>
              <a:rPr lang="en-GB" sz="1600" dirty="0" smtClean="0">
                <a:latin typeface="Arial" pitchFamily="34" charset="0"/>
                <a:cs typeface="Arial" pitchFamily="34" charset="0"/>
              </a:rPr>
              <a:t>2017 in press.</a:t>
            </a:r>
          </a:p>
        </p:txBody>
      </p:sp>
      <p:pic>
        <p:nvPicPr>
          <p:cNvPr id="3074" name="Picture 2" descr="rectal-perineal-message-chan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908720"/>
            <a:ext cx="7272808" cy="54546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6619690"/>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392"/>
            <a:ext cx="8229600" cy="1143000"/>
          </a:xfrm>
        </p:spPr>
        <p:txBody>
          <a:bodyPr>
            <a:noAutofit/>
          </a:bodyPr>
          <a:lstStyle/>
          <a:p>
            <a:r>
              <a:rPr lang="en-GB" sz="3200" dirty="0" smtClean="0">
                <a:latin typeface="Arial" panose="020B0604020202020204" pitchFamily="34" charset="0"/>
                <a:cs typeface="Arial" panose="020B0604020202020204" pitchFamily="34" charset="0"/>
              </a:rPr>
              <a:t>Distant large problems vs. small local ones?</a:t>
            </a:r>
            <a:endParaRPr lang="en-GB" sz="3200" dirty="0">
              <a:latin typeface="Arial" panose="020B0604020202020204" pitchFamily="34" charset="0"/>
              <a:cs typeface="Arial" panose="020B0604020202020204" pitchFamily="34" charset="0"/>
            </a:endParaRPr>
          </a:p>
        </p:txBody>
      </p:sp>
      <p:pic>
        <p:nvPicPr>
          <p:cNvPr id="4098" name="Picture 2" descr="https://reflectionsipc.files.wordpress.com/2017/05/12916_2017_844_fig1_html-e1494320999858.gif?w=7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9" y="2162605"/>
            <a:ext cx="3673089" cy="3384376"/>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s://reflectionsipc.files.wordpress.com/2017/05/12916_2017_844_fig3_html-e1494321041103.gif?w=7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056" y="1974437"/>
            <a:ext cx="3312368" cy="4118859"/>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a:spLocks noChangeArrowheads="1"/>
          </p:cNvSpPr>
          <p:nvPr/>
        </p:nvSpPr>
        <p:spPr bwMode="auto">
          <a:xfrm>
            <a:off x="1" y="6509578"/>
            <a:ext cx="7667625" cy="338554"/>
          </a:xfrm>
          <a:prstGeom prst="rect">
            <a:avLst/>
          </a:prstGeom>
          <a:noFill/>
          <a:ln w="9525">
            <a:noFill/>
            <a:miter lim="800000"/>
            <a:headEnd/>
            <a:tailEnd/>
          </a:ln>
        </p:spPr>
        <p:txBody>
          <a:bodyPr>
            <a:spAutoFit/>
          </a:bodyPr>
          <a:lstStyle/>
          <a:p>
            <a:r>
              <a:rPr lang="en-GB" sz="1600" dirty="0" err="1" smtClean="0">
                <a:latin typeface="Arial" pitchFamily="34" charset="0"/>
                <a:cs typeface="Arial" pitchFamily="34" charset="0"/>
              </a:rPr>
              <a:t>Donker</a:t>
            </a:r>
            <a:r>
              <a:rPr lang="en-GB" sz="1600" dirty="0" smtClean="0">
                <a:latin typeface="Arial" pitchFamily="34" charset="0"/>
                <a:cs typeface="Arial" pitchFamily="34" charset="0"/>
              </a:rPr>
              <a:t> </a:t>
            </a:r>
            <a:r>
              <a:rPr lang="en-GB" sz="1600" i="1" dirty="0" smtClean="0">
                <a:latin typeface="Arial" pitchFamily="34" charset="0"/>
                <a:cs typeface="Arial" pitchFamily="34" charset="0"/>
              </a:rPr>
              <a:t>et al. BMC Med </a:t>
            </a:r>
            <a:r>
              <a:rPr lang="en-GB" sz="1600" dirty="0" smtClean="0">
                <a:latin typeface="Arial" pitchFamily="34" charset="0"/>
                <a:cs typeface="Arial" pitchFamily="34" charset="0"/>
              </a:rPr>
              <a:t>2017.</a:t>
            </a:r>
            <a:endParaRPr lang="en-GB" sz="1600" dirty="0">
              <a:latin typeface="Arial" pitchFamily="34" charset="0"/>
              <a:cs typeface="Arial" pitchFamily="34" charset="0"/>
            </a:endParaRPr>
          </a:p>
        </p:txBody>
      </p:sp>
      <p:sp>
        <p:nvSpPr>
          <p:cNvPr id="4" name="Rectangle 3"/>
          <p:cNvSpPr/>
          <p:nvPr/>
        </p:nvSpPr>
        <p:spPr>
          <a:xfrm>
            <a:off x="35496" y="1196754"/>
            <a:ext cx="9001000" cy="646331"/>
          </a:xfrm>
          <a:prstGeom prst="rect">
            <a:avLst/>
          </a:prstGeom>
        </p:spPr>
        <p:txBody>
          <a:bodyPr wrap="square">
            <a:spAutoFit/>
          </a:bodyPr>
          <a:lstStyle/>
          <a:p>
            <a:pPr algn="ctr"/>
            <a:r>
              <a:rPr lang="en-GB" dirty="0" smtClean="0">
                <a:latin typeface="Arial" panose="020B0604020202020204" pitchFamily="34" charset="0"/>
                <a:cs typeface="Arial" panose="020B0604020202020204" pitchFamily="34" charset="0"/>
              </a:rPr>
              <a:t>CRE </a:t>
            </a:r>
            <a:r>
              <a:rPr lang="en-GB" dirty="0">
                <a:latin typeface="Arial" panose="020B0604020202020204" pitchFamily="34" charset="0"/>
                <a:cs typeface="Arial" panose="020B0604020202020204" pitchFamily="34" charset="0"/>
              </a:rPr>
              <a:t>introductions come from hospitals within a regional referral network, even if the prevalence in another referral network is much higher (more than 100x higher, in fact)!</a:t>
            </a:r>
          </a:p>
        </p:txBody>
      </p:sp>
    </p:spTree>
    <p:extLst>
      <p:ext uri="{BB962C8B-B14F-4D97-AF65-F5344CB8AC3E}">
        <p14:creationId xmlns:p14="http://schemas.microsoft.com/office/powerpoint/2010/main" val="3277701631"/>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84"/>
            <a:ext cx="8229600" cy="1143000"/>
          </a:xfrm>
        </p:spPr>
        <p:txBody>
          <a:bodyPr>
            <a:normAutofit/>
          </a:bodyPr>
          <a:lstStyle/>
          <a:p>
            <a:r>
              <a:rPr lang="en-GB" sz="3600" dirty="0" smtClean="0">
                <a:latin typeface="Arial" pitchFamily="34" charset="0"/>
                <a:cs typeface="Arial" pitchFamily="34" charset="0"/>
              </a:rPr>
              <a:t>Does screening and isolation work?</a:t>
            </a:r>
            <a:endParaRPr lang="en-GB" sz="3600" dirty="0">
              <a:latin typeface="Arial" pitchFamily="34" charset="0"/>
              <a:cs typeface="Arial" pitchFamily="34" charset="0"/>
            </a:endParaRPr>
          </a:p>
        </p:txBody>
      </p:sp>
      <p:graphicFrame>
        <p:nvGraphicFramePr>
          <p:cNvPr id="8" name="Table 7"/>
          <p:cNvGraphicFramePr>
            <a:graphicFrameLocks noGrp="1"/>
          </p:cNvGraphicFramePr>
          <p:nvPr>
            <p:extLst>
              <p:ext uri="{D42A27DB-BD31-4B8C-83A1-F6EECF244321}">
                <p14:modId xmlns:p14="http://schemas.microsoft.com/office/powerpoint/2010/main" val="3768463369"/>
              </p:ext>
            </p:extLst>
          </p:nvPr>
        </p:nvGraphicFramePr>
        <p:xfrm>
          <a:off x="381000" y="1319470"/>
          <a:ext cx="8424935" cy="4776530"/>
        </p:xfrm>
        <a:graphic>
          <a:graphicData uri="http://schemas.openxmlformats.org/drawingml/2006/table">
            <a:tbl>
              <a:tblPr/>
              <a:tblGrid>
                <a:gridCol w="2520280">
                  <a:extLst>
                    <a:ext uri="{9D8B030D-6E8A-4147-A177-3AD203B41FA5}">
                      <a16:colId xmlns:a16="http://schemas.microsoft.com/office/drawing/2014/main" val="20000"/>
                    </a:ext>
                  </a:extLst>
                </a:gridCol>
                <a:gridCol w="1382056">
                  <a:extLst>
                    <a:ext uri="{9D8B030D-6E8A-4147-A177-3AD203B41FA5}">
                      <a16:colId xmlns:a16="http://schemas.microsoft.com/office/drawing/2014/main" val="20001"/>
                    </a:ext>
                  </a:extLst>
                </a:gridCol>
                <a:gridCol w="1507850">
                  <a:extLst>
                    <a:ext uri="{9D8B030D-6E8A-4147-A177-3AD203B41FA5}">
                      <a16:colId xmlns:a16="http://schemas.microsoft.com/office/drawing/2014/main" val="20002"/>
                    </a:ext>
                  </a:extLst>
                </a:gridCol>
                <a:gridCol w="1506899">
                  <a:extLst>
                    <a:ext uri="{9D8B030D-6E8A-4147-A177-3AD203B41FA5}">
                      <a16:colId xmlns:a16="http://schemas.microsoft.com/office/drawing/2014/main" val="20003"/>
                    </a:ext>
                  </a:extLst>
                </a:gridCol>
                <a:gridCol w="1507850">
                  <a:extLst>
                    <a:ext uri="{9D8B030D-6E8A-4147-A177-3AD203B41FA5}">
                      <a16:colId xmlns:a16="http://schemas.microsoft.com/office/drawing/2014/main" val="20004"/>
                    </a:ext>
                  </a:extLst>
                </a:gridCol>
              </a:tblGrid>
              <a:tr h="320036">
                <a:tc>
                  <a:txBody>
                    <a:bodyPr/>
                    <a:lstStyle/>
                    <a:p>
                      <a:pPr>
                        <a:spcAft>
                          <a:spcPts val="0"/>
                        </a:spcAft>
                      </a:pPr>
                      <a:endParaRPr lang="en-US" sz="1800" dirty="0">
                        <a:solidFill>
                          <a:srgbClr val="000000"/>
                        </a:solidFill>
                        <a:latin typeface="Arial" pitchFamily="34" charset="0"/>
                        <a:ea typeface="Verdana" pitchFamily="34" charset="0"/>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dirty="0">
                          <a:solidFill>
                            <a:srgbClr val="000000"/>
                          </a:solidFill>
                          <a:latin typeface="Arial" pitchFamily="34" charset="0"/>
                          <a:ea typeface="Verdana" pitchFamily="34" charset="0"/>
                          <a:cs typeface="Arial" pitchFamily="34" charset="0"/>
                        </a:rPr>
                        <a:t>All MDROs</a:t>
                      </a:r>
                      <a:endParaRPr lang="en-GB" sz="2800" dirty="0">
                        <a:latin typeface="Arial" pitchFamily="34" charset="0"/>
                        <a:ea typeface="Verdana" pitchFamily="34" charset="0"/>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dirty="0">
                          <a:solidFill>
                            <a:srgbClr val="000000"/>
                          </a:solidFill>
                          <a:latin typeface="Arial" pitchFamily="34" charset="0"/>
                          <a:ea typeface="Verdana" pitchFamily="34" charset="0"/>
                          <a:cs typeface="Arial" pitchFamily="34" charset="0"/>
                        </a:rPr>
                        <a:t>MRSA</a:t>
                      </a:r>
                      <a:endParaRPr lang="en-GB" sz="2800" dirty="0">
                        <a:latin typeface="Arial" pitchFamily="34" charset="0"/>
                        <a:ea typeface="Verdana" pitchFamily="34" charset="0"/>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dirty="0">
                          <a:solidFill>
                            <a:srgbClr val="000000"/>
                          </a:solidFill>
                          <a:latin typeface="Arial" pitchFamily="34" charset="0"/>
                          <a:ea typeface="Verdana" pitchFamily="34" charset="0"/>
                          <a:cs typeface="Arial" pitchFamily="34" charset="0"/>
                        </a:rPr>
                        <a:t>VRE</a:t>
                      </a:r>
                      <a:endParaRPr lang="en-GB" sz="2800" dirty="0">
                        <a:latin typeface="Arial" pitchFamily="34" charset="0"/>
                        <a:ea typeface="Verdana" pitchFamily="34" charset="0"/>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dirty="0">
                          <a:solidFill>
                            <a:srgbClr val="000000"/>
                          </a:solidFill>
                          <a:latin typeface="Arial" pitchFamily="34" charset="0"/>
                          <a:ea typeface="Verdana" pitchFamily="34" charset="0"/>
                          <a:cs typeface="Arial" pitchFamily="34" charset="0"/>
                        </a:rPr>
                        <a:t>ESBLs</a:t>
                      </a:r>
                      <a:endParaRPr lang="en-GB" sz="2800" dirty="0">
                        <a:latin typeface="Arial" pitchFamily="34" charset="0"/>
                        <a:ea typeface="Verdana" pitchFamily="34" charset="0"/>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616068">
                <a:tc>
                  <a:txBody>
                    <a:bodyPr/>
                    <a:lstStyle/>
                    <a:p>
                      <a:pPr>
                        <a:spcAft>
                          <a:spcPts val="0"/>
                        </a:spcAft>
                      </a:pPr>
                      <a:r>
                        <a:rPr lang="en-US" sz="1800">
                          <a:solidFill>
                            <a:srgbClr val="000000"/>
                          </a:solidFill>
                          <a:latin typeface="Arial" pitchFamily="34" charset="0"/>
                          <a:ea typeface="Verdana" pitchFamily="34" charset="0"/>
                          <a:cs typeface="Arial" pitchFamily="34" charset="0"/>
                        </a:rPr>
                        <a:t>Baseline trend</a:t>
                      </a:r>
                      <a:endParaRPr lang="en-GB" sz="2800">
                        <a:latin typeface="Arial" pitchFamily="34" charset="0"/>
                        <a:ea typeface="Verdana" pitchFamily="34" charset="0"/>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dirty="0">
                          <a:solidFill>
                            <a:srgbClr val="000000"/>
                          </a:solidFill>
                          <a:latin typeface="Arial" pitchFamily="34" charset="0"/>
                          <a:ea typeface="Verdana" pitchFamily="34" charset="0"/>
                          <a:cs typeface="Arial" pitchFamily="34" charset="0"/>
                        </a:rPr>
                        <a:t>– </a:t>
                      </a:r>
                      <a:endParaRPr lang="en-GB" sz="2800" dirty="0">
                        <a:latin typeface="Arial" pitchFamily="34" charset="0"/>
                        <a:ea typeface="Verdana" pitchFamily="34" charset="0"/>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3200" b="1" dirty="0">
                          <a:solidFill>
                            <a:srgbClr val="FF0000"/>
                          </a:solidFill>
                          <a:latin typeface="Arial" pitchFamily="34" charset="0"/>
                          <a:ea typeface="Verdana" pitchFamily="34" charset="0"/>
                          <a:cs typeface="Arial" pitchFamily="34" charset="0"/>
                        </a:rPr>
                        <a:t>↑</a:t>
                      </a:r>
                      <a:endParaRPr lang="en-GB" sz="2800" dirty="0">
                        <a:latin typeface="Arial" pitchFamily="34" charset="0"/>
                        <a:ea typeface="Verdana" pitchFamily="34" charset="0"/>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a:solidFill>
                            <a:srgbClr val="000000"/>
                          </a:solidFill>
                          <a:latin typeface="Arial" pitchFamily="34" charset="0"/>
                          <a:ea typeface="Verdana" pitchFamily="34" charset="0"/>
                          <a:cs typeface="Arial" pitchFamily="34" charset="0"/>
                        </a:rPr>
                        <a:t>–</a:t>
                      </a:r>
                      <a:endParaRPr lang="en-GB" sz="2800">
                        <a:latin typeface="Arial" pitchFamily="34" charset="0"/>
                        <a:ea typeface="Verdana" pitchFamily="34" charset="0"/>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a:solidFill>
                            <a:srgbClr val="000000"/>
                          </a:solidFill>
                          <a:latin typeface="Arial" pitchFamily="34" charset="0"/>
                          <a:ea typeface="Verdana" pitchFamily="34" charset="0"/>
                          <a:cs typeface="Arial" pitchFamily="34" charset="0"/>
                        </a:rPr>
                        <a:t>–</a:t>
                      </a:r>
                      <a:endParaRPr lang="en-GB" sz="2800">
                        <a:latin typeface="Arial" pitchFamily="34" charset="0"/>
                        <a:ea typeface="Verdana" pitchFamily="34" charset="0"/>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640071">
                <a:tc>
                  <a:txBody>
                    <a:bodyPr/>
                    <a:lstStyle/>
                    <a:p>
                      <a:pPr>
                        <a:spcAft>
                          <a:spcPts val="0"/>
                        </a:spcAft>
                      </a:pPr>
                      <a:r>
                        <a:rPr lang="en-US" sz="1800">
                          <a:solidFill>
                            <a:srgbClr val="000000"/>
                          </a:solidFill>
                          <a:latin typeface="Arial" pitchFamily="34" charset="0"/>
                          <a:ea typeface="Verdana" pitchFamily="34" charset="0"/>
                          <a:cs typeface="Arial" pitchFamily="34" charset="0"/>
                        </a:rPr>
                        <a:t>Hygiene intervention step-change</a:t>
                      </a:r>
                      <a:endParaRPr lang="en-GB" sz="2800">
                        <a:latin typeface="Arial" pitchFamily="34" charset="0"/>
                        <a:ea typeface="Verdana" pitchFamily="34" charset="0"/>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a:solidFill>
                            <a:srgbClr val="000000"/>
                          </a:solidFill>
                          <a:latin typeface="Arial" pitchFamily="34" charset="0"/>
                          <a:ea typeface="Verdana" pitchFamily="34" charset="0"/>
                          <a:cs typeface="Arial" pitchFamily="34" charset="0"/>
                        </a:rPr>
                        <a:t>–</a:t>
                      </a:r>
                      <a:endParaRPr lang="en-GB" sz="2800">
                        <a:latin typeface="Arial" pitchFamily="34" charset="0"/>
                        <a:ea typeface="Verdana" pitchFamily="34" charset="0"/>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a:solidFill>
                            <a:srgbClr val="000000"/>
                          </a:solidFill>
                          <a:latin typeface="Arial" pitchFamily="34" charset="0"/>
                          <a:ea typeface="Verdana" pitchFamily="34" charset="0"/>
                          <a:cs typeface="Arial" pitchFamily="34" charset="0"/>
                        </a:rPr>
                        <a:t>–</a:t>
                      </a:r>
                      <a:endParaRPr lang="en-GB" sz="2800">
                        <a:latin typeface="Arial" pitchFamily="34" charset="0"/>
                        <a:ea typeface="Verdana" pitchFamily="34" charset="0"/>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a:solidFill>
                            <a:srgbClr val="000000"/>
                          </a:solidFill>
                          <a:latin typeface="Arial" pitchFamily="34" charset="0"/>
                          <a:ea typeface="Verdana" pitchFamily="34" charset="0"/>
                          <a:cs typeface="Arial" pitchFamily="34" charset="0"/>
                        </a:rPr>
                        <a:t>–</a:t>
                      </a:r>
                      <a:endParaRPr lang="en-GB" sz="2800">
                        <a:latin typeface="Arial" pitchFamily="34" charset="0"/>
                        <a:ea typeface="Verdana" pitchFamily="34" charset="0"/>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a:solidFill>
                            <a:srgbClr val="000000"/>
                          </a:solidFill>
                          <a:latin typeface="Arial" pitchFamily="34" charset="0"/>
                          <a:ea typeface="Verdana" pitchFamily="34" charset="0"/>
                          <a:cs typeface="Arial" pitchFamily="34" charset="0"/>
                        </a:rPr>
                        <a:t>–</a:t>
                      </a:r>
                      <a:endParaRPr lang="en-GB" sz="2800">
                        <a:latin typeface="Arial" pitchFamily="34" charset="0"/>
                        <a:ea typeface="Verdana" pitchFamily="34" charset="0"/>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640071">
                <a:tc>
                  <a:txBody>
                    <a:bodyPr/>
                    <a:lstStyle/>
                    <a:p>
                      <a:pPr>
                        <a:spcAft>
                          <a:spcPts val="0"/>
                        </a:spcAft>
                      </a:pPr>
                      <a:r>
                        <a:rPr lang="en-US" sz="1800">
                          <a:solidFill>
                            <a:srgbClr val="000000"/>
                          </a:solidFill>
                          <a:latin typeface="Arial" pitchFamily="34" charset="0"/>
                          <a:ea typeface="Verdana" pitchFamily="34" charset="0"/>
                          <a:cs typeface="Arial" pitchFamily="34" charset="0"/>
                        </a:rPr>
                        <a:t>Hygiene intervention trend change</a:t>
                      </a:r>
                      <a:endParaRPr lang="en-GB" sz="2800">
                        <a:latin typeface="Arial" pitchFamily="34" charset="0"/>
                        <a:ea typeface="Verdana" pitchFamily="34" charset="0"/>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3200" b="1">
                          <a:solidFill>
                            <a:srgbClr val="00B050"/>
                          </a:solidFill>
                          <a:latin typeface="Arial" pitchFamily="34" charset="0"/>
                          <a:ea typeface="Verdana" pitchFamily="34" charset="0"/>
                          <a:cs typeface="Arial" pitchFamily="34" charset="0"/>
                        </a:rPr>
                        <a:t>↓</a:t>
                      </a:r>
                      <a:endParaRPr lang="en-GB" sz="2800">
                        <a:latin typeface="Arial" pitchFamily="34" charset="0"/>
                        <a:ea typeface="Verdana" pitchFamily="34" charset="0"/>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3200" b="1">
                          <a:solidFill>
                            <a:srgbClr val="00B050"/>
                          </a:solidFill>
                          <a:latin typeface="Arial" pitchFamily="34" charset="0"/>
                          <a:ea typeface="Verdana" pitchFamily="34" charset="0"/>
                          <a:cs typeface="Arial" pitchFamily="34" charset="0"/>
                        </a:rPr>
                        <a:t>↓</a:t>
                      </a:r>
                      <a:endParaRPr lang="en-GB" sz="2800">
                        <a:latin typeface="Arial" pitchFamily="34" charset="0"/>
                        <a:ea typeface="Verdana" pitchFamily="34" charset="0"/>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a:solidFill>
                            <a:srgbClr val="000000"/>
                          </a:solidFill>
                          <a:latin typeface="Arial" pitchFamily="34" charset="0"/>
                          <a:ea typeface="Verdana" pitchFamily="34" charset="0"/>
                          <a:cs typeface="Arial" pitchFamily="34" charset="0"/>
                        </a:rPr>
                        <a:t>–</a:t>
                      </a:r>
                      <a:endParaRPr lang="en-GB" sz="2800">
                        <a:latin typeface="Arial" pitchFamily="34" charset="0"/>
                        <a:ea typeface="Verdana" pitchFamily="34" charset="0"/>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a:solidFill>
                            <a:srgbClr val="000000"/>
                          </a:solidFill>
                          <a:latin typeface="Arial" pitchFamily="34" charset="0"/>
                          <a:ea typeface="Verdana" pitchFamily="34" charset="0"/>
                          <a:cs typeface="Arial" pitchFamily="34" charset="0"/>
                        </a:rPr>
                        <a:t>–</a:t>
                      </a:r>
                      <a:endParaRPr lang="en-GB" sz="2800">
                        <a:latin typeface="Arial" pitchFamily="34" charset="0"/>
                        <a:ea typeface="Verdana" pitchFamily="34" charset="0"/>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640071">
                <a:tc>
                  <a:txBody>
                    <a:bodyPr/>
                    <a:lstStyle/>
                    <a:p>
                      <a:pPr>
                        <a:spcAft>
                          <a:spcPts val="0"/>
                        </a:spcAft>
                      </a:pPr>
                      <a:r>
                        <a:rPr lang="en-US" sz="1800">
                          <a:solidFill>
                            <a:srgbClr val="000000"/>
                          </a:solidFill>
                          <a:latin typeface="Arial" pitchFamily="34" charset="0"/>
                          <a:ea typeface="Verdana" pitchFamily="34" charset="0"/>
                          <a:cs typeface="Arial" pitchFamily="34" charset="0"/>
                        </a:rPr>
                        <a:t>Screening step-change</a:t>
                      </a:r>
                      <a:endParaRPr lang="en-GB" sz="2800">
                        <a:latin typeface="Arial" pitchFamily="34" charset="0"/>
                        <a:ea typeface="Verdana" pitchFamily="34" charset="0"/>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a:solidFill>
                            <a:srgbClr val="000000"/>
                          </a:solidFill>
                          <a:latin typeface="Arial" pitchFamily="34" charset="0"/>
                          <a:ea typeface="Verdana" pitchFamily="34" charset="0"/>
                          <a:cs typeface="Arial" pitchFamily="34" charset="0"/>
                        </a:rPr>
                        <a:t>–</a:t>
                      </a:r>
                      <a:endParaRPr lang="en-GB" sz="2800">
                        <a:latin typeface="Arial" pitchFamily="34" charset="0"/>
                        <a:ea typeface="Verdana" pitchFamily="34" charset="0"/>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a:solidFill>
                            <a:srgbClr val="000000"/>
                          </a:solidFill>
                          <a:latin typeface="Arial" pitchFamily="34" charset="0"/>
                          <a:ea typeface="Verdana" pitchFamily="34" charset="0"/>
                          <a:cs typeface="Arial" pitchFamily="34" charset="0"/>
                        </a:rPr>
                        <a:t>–</a:t>
                      </a:r>
                      <a:endParaRPr lang="en-GB" sz="2800">
                        <a:latin typeface="Arial" pitchFamily="34" charset="0"/>
                        <a:ea typeface="Verdana" pitchFamily="34" charset="0"/>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a:solidFill>
                            <a:srgbClr val="000000"/>
                          </a:solidFill>
                          <a:latin typeface="Arial" pitchFamily="34" charset="0"/>
                          <a:ea typeface="Verdana" pitchFamily="34" charset="0"/>
                          <a:cs typeface="Arial" pitchFamily="34" charset="0"/>
                        </a:rPr>
                        <a:t>–</a:t>
                      </a:r>
                      <a:endParaRPr lang="en-GB" sz="2800">
                        <a:latin typeface="Arial" pitchFamily="34" charset="0"/>
                        <a:ea typeface="Verdana" pitchFamily="34" charset="0"/>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a:solidFill>
                            <a:srgbClr val="000000"/>
                          </a:solidFill>
                          <a:latin typeface="Arial" pitchFamily="34" charset="0"/>
                          <a:ea typeface="Verdana" pitchFamily="34" charset="0"/>
                          <a:cs typeface="Arial" pitchFamily="34" charset="0"/>
                        </a:rPr>
                        <a:t>–</a:t>
                      </a:r>
                      <a:endParaRPr lang="en-GB" sz="2800">
                        <a:latin typeface="Arial" pitchFamily="34" charset="0"/>
                        <a:ea typeface="Verdana" pitchFamily="34" charset="0"/>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640071">
                <a:tc>
                  <a:txBody>
                    <a:bodyPr/>
                    <a:lstStyle/>
                    <a:p>
                      <a:pPr>
                        <a:spcAft>
                          <a:spcPts val="0"/>
                        </a:spcAft>
                      </a:pPr>
                      <a:r>
                        <a:rPr lang="en-US" sz="1800">
                          <a:solidFill>
                            <a:srgbClr val="000000"/>
                          </a:solidFill>
                          <a:latin typeface="Arial" pitchFamily="34" charset="0"/>
                          <a:ea typeface="Verdana" pitchFamily="34" charset="0"/>
                          <a:cs typeface="Arial" pitchFamily="34" charset="0"/>
                        </a:rPr>
                        <a:t>Screening trend change</a:t>
                      </a:r>
                      <a:endParaRPr lang="en-GB" sz="2800">
                        <a:latin typeface="Arial" pitchFamily="34" charset="0"/>
                        <a:ea typeface="Verdana" pitchFamily="34" charset="0"/>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a:solidFill>
                            <a:srgbClr val="000000"/>
                          </a:solidFill>
                          <a:latin typeface="Arial" pitchFamily="34" charset="0"/>
                          <a:ea typeface="Verdana" pitchFamily="34" charset="0"/>
                          <a:cs typeface="Arial" pitchFamily="34" charset="0"/>
                        </a:rPr>
                        <a:t>–</a:t>
                      </a:r>
                      <a:endParaRPr lang="en-GB" sz="2800">
                        <a:latin typeface="Arial" pitchFamily="34" charset="0"/>
                        <a:ea typeface="Verdana" pitchFamily="34" charset="0"/>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3200" b="1" dirty="0">
                          <a:solidFill>
                            <a:srgbClr val="FF0000"/>
                          </a:solidFill>
                          <a:latin typeface="Arial" pitchFamily="34" charset="0"/>
                          <a:ea typeface="Verdana" pitchFamily="34" charset="0"/>
                          <a:cs typeface="Arial" pitchFamily="34" charset="0"/>
                        </a:rPr>
                        <a:t>↑</a:t>
                      </a:r>
                      <a:endParaRPr lang="en-GB" sz="2800" dirty="0">
                        <a:latin typeface="Arial" pitchFamily="34" charset="0"/>
                        <a:ea typeface="Verdana" pitchFamily="34" charset="0"/>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a:solidFill>
                            <a:srgbClr val="000000"/>
                          </a:solidFill>
                          <a:latin typeface="Arial" pitchFamily="34" charset="0"/>
                          <a:ea typeface="Verdana" pitchFamily="34" charset="0"/>
                          <a:cs typeface="Arial" pitchFamily="34" charset="0"/>
                        </a:rPr>
                        <a:t>–</a:t>
                      </a:r>
                      <a:endParaRPr lang="en-GB" sz="2800">
                        <a:latin typeface="Arial" pitchFamily="34" charset="0"/>
                        <a:ea typeface="Verdana" pitchFamily="34" charset="0"/>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a:solidFill>
                            <a:srgbClr val="000000"/>
                          </a:solidFill>
                          <a:latin typeface="Arial" pitchFamily="34" charset="0"/>
                          <a:ea typeface="Verdana" pitchFamily="34" charset="0"/>
                          <a:cs typeface="Arial" pitchFamily="34" charset="0"/>
                        </a:rPr>
                        <a:t>–</a:t>
                      </a:r>
                      <a:endParaRPr lang="en-GB" sz="2800">
                        <a:latin typeface="Arial" pitchFamily="34" charset="0"/>
                        <a:ea typeface="Verdana" pitchFamily="34" charset="0"/>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640071">
                <a:tc>
                  <a:txBody>
                    <a:bodyPr/>
                    <a:lstStyle/>
                    <a:p>
                      <a:pPr>
                        <a:spcAft>
                          <a:spcPts val="0"/>
                        </a:spcAft>
                      </a:pPr>
                      <a:r>
                        <a:rPr lang="en-US" sz="1800">
                          <a:solidFill>
                            <a:srgbClr val="000000"/>
                          </a:solidFill>
                          <a:latin typeface="Arial" pitchFamily="34" charset="0"/>
                          <a:ea typeface="Verdana" pitchFamily="34" charset="0"/>
                          <a:cs typeface="Arial" pitchFamily="34" charset="0"/>
                        </a:rPr>
                        <a:t>Rapid vs. conventional step-change</a:t>
                      </a:r>
                      <a:endParaRPr lang="en-GB" sz="2800">
                        <a:latin typeface="Arial" pitchFamily="34" charset="0"/>
                        <a:ea typeface="Verdana" pitchFamily="34" charset="0"/>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3200" b="1">
                          <a:solidFill>
                            <a:srgbClr val="FF0000"/>
                          </a:solidFill>
                          <a:latin typeface="Arial" pitchFamily="34" charset="0"/>
                          <a:ea typeface="Verdana" pitchFamily="34" charset="0"/>
                          <a:cs typeface="Arial" pitchFamily="34" charset="0"/>
                        </a:rPr>
                        <a:t>↑</a:t>
                      </a:r>
                      <a:endParaRPr lang="en-GB" sz="2800">
                        <a:latin typeface="Arial" pitchFamily="34" charset="0"/>
                        <a:ea typeface="Verdana" pitchFamily="34" charset="0"/>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a:solidFill>
                            <a:srgbClr val="000000"/>
                          </a:solidFill>
                          <a:latin typeface="Arial" pitchFamily="34" charset="0"/>
                          <a:ea typeface="Verdana" pitchFamily="34" charset="0"/>
                          <a:cs typeface="Arial" pitchFamily="34" charset="0"/>
                        </a:rPr>
                        <a:t>–</a:t>
                      </a:r>
                      <a:endParaRPr lang="en-GB" sz="2800">
                        <a:latin typeface="Arial" pitchFamily="34" charset="0"/>
                        <a:ea typeface="Verdana" pitchFamily="34" charset="0"/>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a:solidFill>
                            <a:srgbClr val="000000"/>
                          </a:solidFill>
                          <a:latin typeface="Arial" pitchFamily="34" charset="0"/>
                          <a:ea typeface="Verdana" pitchFamily="34" charset="0"/>
                          <a:cs typeface="Arial" pitchFamily="34" charset="0"/>
                        </a:rPr>
                        <a:t>–</a:t>
                      </a:r>
                      <a:endParaRPr lang="en-GB" sz="2800">
                        <a:latin typeface="Arial" pitchFamily="34" charset="0"/>
                        <a:ea typeface="Verdana" pitchFamily="34" charset="0"/>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3200" b="1">
                          <a:solidFill>
                            <a:srgbClr val="FF0000"/>
                          </a:solidFill>
                          <a:latin typeface="Arial" pitchFamily="34" charset="0"/>
                          <a:ea typeface="Verdana" pitchFamily="34" charset="0"/>
                          <a:cs typeface="Arial" pitchFamily="34" charset="0"/>
                        </a:rPr>
                        <a:t>↑</a:t>
                      </a:r>
                      <a:endParaRPr lang="en-GB" sz="2800">
                        <a:latin typeface="Arial" pitchFamily="34" charset="0"/>
                        <a:ea typeface="Verdana" pitchFamily="34" charset="0"/>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640071">
                <a:tc>
                  <a:txBody>
                    <a:bodyPr/>
                    <a:lstStyle/>
                    <a:p>
                      <a:pPr>
                        <a:spcAft>
                          <a:spcPts val="0"/>
                        </a:spcAft>
                      </a:pPr>
                      <a:r>
                        <a:rPr lang="en-US" sz="1800" dirty="0">
                          <a:solidFill>
                            <a:srgbClr val="000000"/>
                          </a:solidFill>
                          <a:latin typeface="Arial" pitchFamily="34" charset="0"/>
                          <a:ea typeface="Verdana" pitchFamily="34" charset="0"/>
                          <a:cs typeface="Arial" pitchFamily="34" charset="0"/>
                        </a:rPr>
                        <a:t>Rapid vs. conventional trend-change</a:t>
                      </a:r>
                      <a:endParaRPr lang="en-GB" sz="2800" dirty="0">
                        <a:latin typeface="Arial" pitchFamily="34" charset="0"/>
                        <a:ea typeface="Verdana" pitchFamily="34" charset="0"/>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a:solidFill>
                            <a:srgbClr val="000000"/>
                          </a:solidFill>
                          <a:latin typeface="Arial" pitchFamily="34" charset="0"/>
                          <a:ea typeface="Verdana" pitchFamily="34" charset="0"/>
                          <a:cs typeface="Arial" pitchFamily="34" charset="0"/>
                        </a:rPr>
                        <a:t>–</a:t>
                      </a:r>
                      <a:endParaRPr lang="en-GB" sz="2800">
                        <a:latin typeface="Arial" pitchFamily="34" charset="0"/>
                        <a:ea typeface="Verdana" pitchFamily="34" charset="0"/>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a:solidFill>
                            <a:srgbClr val="000000"/>
                          </a:solidFill>
                          <a:latin typeface="Arial" pitchFamily="34" charset="0"/>
                          <a:ea typeface="Verdana" pitchFamily="34" charset="0"/>
                          <a:cs typeface="Arial" pitchFamily="34" charset="0"/>
                        </a:rPr>
                        <a:t>–</a:t>
                      </a:r>
                      <a:endParaRPr lang="en-GB" sz="2800">
                        <a:latin typeface="Arial" pitchFamily="34" charset="0"/>
                        <a:ea typeface="Verdana" pitchFamily="34" charset="0"/>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a:solidFill>
                            <a:srgbClr val="000000"/>
                          </a:solidFill>
                          <a:latin typeface="Arial" pitchFamily="34" charset="0"/>
                          <a:ea typeface="Verdana" pitchFamily="34" charset="0"/>
                          <a:cs typeface="Arial" pitchFamily="34" charset="0"/>
                        </a:rPr>
                        <a:t>–</a:t>
                      </a:r>
                      <a:endParaRPr lang="en-GB" sz="2800">
                        <a:latin typeface="Arial" pitchFamily="34" charset="0"/>
                        <a:ea typeface="Verdana" pitchFamily="34" charset="0"/>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dirty="0">
                          <a:solidFill>
                            <a:srgbClr val="000000"/>
                          </a:solidFill>
                          <a:latin typeface="Arial" pitchFamily="34" charset="0"/>
                          <a:ea typeface="Verdana" pitchFamily="34" charset="0"/>
                          <a:cs typeface="Arial" pitchFamily="34" charset="0"/>
                        </a:rPr>
                        <a:t>–</a:t>
                      </a:r>
                      <a:endParaRPr lang="en-GB" sz="2800" dirty="0">
                        <a:latin typeface="Arial" pitchFamily="34" charset="0"/>
                        <a:ea typeface="Verdana" pitchFamily="34" charset="0"/>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9" name="Rectangle 8"/>
          <p:cNvSpPr>
            <a:spLocks noChangeArrowheads="1"/>
          </p:cNvSpPr>
          <p:nvPr/>
        </p:nvSpPr>
        <p:spPr bwMode="auto">
          <a:xfrm>
            <a:off x="71406" y="6448048"/>
            <a:ext cx="4775634" cy="369316"/>
          </a:xfrm>
          <a:prstGeom prst="rect">
            <a:avLst/>
          </a:prstGeom>
          <a:noFill/>
          <a:ln w="9525">
            <a:noFill/>
            <a:miter lim="800000"/>
            <a:headEnd/>
            <a:tailEnd/>
          </a:ln>
        </p:spPr>
        <p:txBody>
          <a:bodyPr wrap="none" lIns="91424" tIns="45712" rIns="91424" bIns="45712">
            <a:spAutoFit/>
          </a:bodyPr>
          <a:lstStyle/>
          <a:p>
            <a:pPr>
              <a:defRPr/>
            </a:pPr>
            <a:r>
              <a:rPr lang="en-GB" dirty="0" smtClean="0">
                <a:latin typeface="Arial" pitchFamily="34" charset="0"/>
                <a:cs typeface="Arial" pitchFamily="34" charset="0"/>
                <a:hlinkClick r:id="rId2"/>
              </a:rPr>
              <a:t>Derde </a:t>
            </a:r>
            <a:r>
              <a:rPr lang="en-GB" i="1" dirty="0" smtClean="0">
                <a:latin typeface="Arial" pitchFamily="34" charset="0"/>
                <a:cs typeface="Arial" pitchFamily="34" charset="0"/>
                <a:hlinkClick r:id="rId2"/>
              </a:rPr>
              <a:t>et al. </a:t>
            </a:r>
            <a:r>
              <a:rPr lang="fr-FR" i="1" dirty="0" smtClean="0">
                <a:latin typeface="Arial" pitchFamily="34" charset="0"/>
                <a:cs typeface="Arial" pitchFamily="34" charset="0"/>
                <a:hlinkClick r:id="rId2"/>
              </a:rPr>
              <a:t>Lancet Infect Dis </a:t>
            </a:r>
            <a:r>
              <a:rPr lang="fr-FR" dirty="0" smtClean="0">
                <a:latin typeface="Arial" pitchFamily="34" charset="0"/>
                <a:cs typeface="Arial" pitchFamily="34" charset="0"/>
                <a:hlinkClick r:id="rId2"/>
              </a:rPr>
              <a:t>2014;14:31-39</a:t>
            </a:r>
            <a:r>
              <a:rPr lang="fr-FR" dirty="0" smtClean="0">
                <a:latin typeface="Arial" pitchFamily="34" charset="0"/>
                <a:cs typeface="Arial" pitchFamily="34" charset="0"/>
              </a:rPr>
              <a:t>.</a:t>
            </a:r>
            <a:endParaRPr lang="en-GB" dirty="0">
              <a:latin typeface="Arial" pitchFamily="34" charset="0"/>
              <a:cs typeface="Arial" pitchFamily="34" charset="0"/>
            </a:endParaRPr>
          </a:p>
        </p:txBody>
      </p:sp>
    </p:spTree>
    <p:extLst>
      <p:ext uri="{BB962C8B-B14F-4D97-AF65-F5344CB8AC3E}">
        <p14:creationId xmlns:p14="http://schemas.microsoft.com/office/powerpoint/2010/main" val="318987075"/>
      </p:ext>
    </p:extLst>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reflectionsipc.files.wordpress.com/2017/12/cpe-guideline-matrix.png?w=700&amp;h=651"/>
          <p:cNvPicPr>
            <a:picLocks noChangeAspect="1" noChangeArrowheads="1"/>
          </p:cNvPicPr>
          <p:nvPr/>
        </p:nvPicPr>
        <p:blipFill rotWithShape="1">
          <a:blip r:embed="rId2">
            <a:extLst>
              <a:ext uri="{28A0092B-C50C-407E-A947-70E740481C1C}">
                <a14:useLocalDpi xmlns:a14="http://schemas.microsoft.com/office/drawing/2010/main" val="0"/>
              </a:ext>
            </a:extLst>
          </a:blip>
          <a:srcRect b="23356"/>
          <a:stretch/>
        </p:blipFill>
        <p:spPr bwMode="auto">
          <a:xfrm>
            <a:off x="1331640" y="332657"/>
            <a:ext cx="6667500" cy="475252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reflectionsipc.files.wordpress.com/2019/11/cpe-matrix-recommendations-e1573643717177.png?w=700&amp;h=415"/>
          <p:cNvPicPr>
            <a:picLocks noChangeAspect="1" noChangeArrowheads="1"/>
          </p:cNvPicPr>
          <p:nvPr/>
        </p:nvPicPr>
        <p:blipFill rotWithShape="1">
          <a:blip r:embed="rId3">
            <a:extLst>
              <a:ext uri="{28A0092B-C50C-407E-A947-70E740481C1C}">
                <a14:useLocalDpi xmlns:a14="http://schemas.microsoft.com/office/drawing/2010/main" val="0"/>
              </a:ext>
            </a:extLst>
          </a:blip>
          <a:srcRect t="62710"/>
          <a:stretch/>
        </p:blipFill>
        <p:spPr bwMode="auto">
          <a:xfrm>
            <a:off x="1276220" y="5101771"/>
            <a:ext cx="6464132" cy="147405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843808" y="318802"/>
            <a:ext cx="432048" cy="6243167"/>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91840358"/>
      </p:ext>
    </p:extLst>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www.who.int/entity/gpsc/5may/5Moments_Image.gif"/>
          <p:cNvPicPr>
            <a:picLocks noChangeAspect="1" noChangeArrowheads="1"/>
          </p:cNvPicPr>
          <p:nvPr/>
        </p:nvPicPr>
        <p:blipFill>
          <a:blip r:embed="rId2" cstate="print"/>
          <a:srcRect/>
          <a:stretch>
            <a:fillRect/>
          </a:stretch>
        </p:blipFill>
        <p:spPr bwMode="auto">
          <a:xfrm>
            <a:off x="355475" y="1556792"/>
            <a:ext cx="4571817" cy="3396208"/>
          </a:xfrm>
          <a:prstGeom prst="rect">
            <a:avLst/>
          </a:prstGeom>
          <a:noFill/>
        </p:spPr>
      </p:pic>
      <p:sp>
        <p:nvSpPr>
          <p:cNvPr id="6" name="TextBox 5"/>
          <p:cNvSpPr txBox="1"/>
          <p:nvPr/>
        </p:nvSpPr>
        <p:spPr>
          <a:xfrm>
            <a:off x="5004048" y="1828800"/>
            <a:ext cx="3600400" cy="2416046"/>
          </a:xfrm>
          <a:prstGeom prst="rect">
            <a:avLst/>
          </a:prstGeom>
          <a:noFill/>
        </p:spPr>
        <p:txBody>
          <a:bodyPr wrap="square" rtlCol="0">
            <a:spAutoFit/>
          </a:bodyPr>
          <a:lstStyle/>
          <a:p>
            <a:pPr algn="ctr"/>
            <a:r>
              <a:rPr lang="en-GB" sz="11500" dirty="0" smtClean="0">
                <a:latin typeface="Arial" pitchFamily="34" charset="0"/>
                <a:cs typeface="Arial" pitchFamily="34" charset="0"/>
              </a:rPr>
              <a:t>40%</a:t>
            </a:r>
          </a:p>
          <a:p>
            <a:pPr algn="ctr"/>
            <a:r>
              <a:rPr lang="en-GB" dirty="0" smtClean="0">
                <a:latin typeface="Arial" pitchFamily="34" charset="0"/>
                <a:cs typeface="Arial" pitchFamily="34" charset="0"/>
              </a:rPr>
              <a:t>Median hand hygiene compliance from 95 studies.</a:t>
            </a:r>
            <a:endParaRPr lang="en-GB" dirty="0">
              <a:latin typeface="Arial" pitchFamily="34" charset="0"/>
              <a:cs typeface="Arial" pitchFamily="34" charset="0"/>
            </a:endParaRPr>
          </a:p>
        </p:txBody>
      </p:sp>
      <p:sp>
        <p:nvSpPr>
          <p:cNvPr id="7" name="Rectangle 6"/>
          <p:cNvSpPr>
            <a:spLocks noChangeArrowheads="1"/>
          </p:cNvSpPr>
          <p:nvPr/>
        </p:nvSpPr>
        <p:spPr bwMode="auto">
          <a:xfrm>
            <a:off x="142875" y="6444044"/>
            <a:ext cx="6661373" cy="369332"/>
          </a:xfrm>
          <a:prstGeom prst="rect">
            <a:avLst/>
          </a:prstGeom>
          <a:noFill/>
          <a:ln w="9525">
            <a:noFill/>
            <a:miter lim="800000"/>
            <a:headEnd/>
            <a:tailEnd/>
          </a:ln>
        </p:spPr>
        <p:txBody>
          <a:bodyPr wrap="square">
            <a:spAutoFit/>
          </a:bodyPr>
          <a:lstStyle/>
          <a:p>
            <a:r>
              <a:rPr lang="en-GB" dirty="0" smtClean="0">
                <a:latin typeface="Arial" pitchFamily="34" charset="0"/>
                <a:cs typeface="Arial" pitchFamily="34" charset="0"/>
              </a:rPr>
              <a:t>Erasmus </a:t>
            </a:r>
            <a:r>
              <a:rPr lang="en-GB" i="1" dirty="0" smtClean="0">
                <a:latin typeface="Arial" pitchFamily="34" charset="0"/>
                <a:cs typeface="Arial" pitchFamily="34" charset="0"/>
              </a:rPr>
              <a:t>et al. Infect Control Hosp </a:t>
            </a:r>
            <a:r>
              <a:rPr lang="en-GB" i="1" dirty="0" err="1" smtClean="0">
                <a:latin typeface="Arial" pitchFamily="34" charset="0"/>
                <a:cs typeface="Arial" pitchFamily="34" charset="0"/>
              </a:rPr>
              <a:t>Epidemiol</a:t>
            </a:r>
            <a:r>
              <a:rPr lang="en-GB" dirty="0" smtClean="0">
                <a:latin typeface="Arial" pitchFamily="34" charset="0"/>
                <a:cs typeface="Arial" pitchFamily="34" charset="0"/>
              </a:rPr>
              <a:t> 2010;31:283-294.</a:t>
            </a:r>
            <a:endParaRPr lang="en-US" dirty="0">
              <a:latin typeface="Arial" pitchFamily="34" charset="0"/>
              <a:cs typeface="Arial" pitchFamily="34" charset="0"/>
            </a:endParaRPr>
          </a:p>
        </p:txBody>
      </p:sp>
      <p:sp>
        <p:nvSpPr>
          <p:cNvPr id="8" name="Title 1"/>
          <p:cNvSpPr>
            <a:spLocks noGrp="1"/>
          </p:cNvSpPr>
          <p:nvPr>
            <p:ph type="title"/>
          </p:nvPr>
        </p:nvSpPr>
        <p:spPr>
          <a:xfrm>
            <a:off x="304800" y="152400"/>
            <a:ext cx="8229600" cy="1143000"/>
          </a:xfrm>
        </p:spPr>
        <p:txBody>
          <a:bodyPr>
            <a:normAutofit/>
          </a:bodyPr>
          <a:lstStyle/>
          <a:p>
            <a:r>
              <a:rPr lang="en-GB" sz="3600" dirty="0" smtClean="0">
                <a:latin typeface="Arial" pitchFamily="34" charset="0"/>
                <a:cs typeface="Arial" pitchFamily="34" charset="0"/>
              </a:rPr>
              <a:t>Hand hygiene</a:t>
            </a:r>
            <a:endParaRPr lang="en-GB" sz="3600" dirty="0">
              <a:latin typeface="Arial" pitchFamily="34" charset="0"/>
              <a:cs typeface="Arial" pitchFamily="34" charset="0"/>
            </a:endParaRPr>
          </a:p>
        </p:txBody>
      </p:sp>
    </p:spTree>
    <p:extLst>
      <p:ext uri="{BB962C8B-B14F-4D97-AF65-F5344CB8AC3E}">
        <p14:creationId xmlns:p14="http://schemas.microsoft.com/office/powerpoint/2010/main" val="337333140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reflectionsipc.files.wordpress.com/2017/12/cpe-guideline-matrix.png?w=700&amp;h=651"/>
          <p:cNvPicPr>
            <a:picLocks noChangeAspect="1" noChangeArrowheads="1"/>
          </p:cNvPicPr>
          <p:nvPr/>
        </p:nvPicPr>
        <p:blipFill rotWithShape="1">
          <a:blip r:embed="rId2">
            <a:extLst>
              <a:ext uri="{28A0092B-C50C-407E-A947-70E740481C1C}">
                <a14:useLocalDpi xmlns:a14="http://schemas.microsoft.com/office/drawing/2010/main" val="0"/>
              </a:ext>
            </a:extLst>
          </a:blip>
          <a:srcRect b="23356"/>
          <a:stretch/>
        </p:blipFill>
        <p:spPr bwMode="auto">
          <a:xfrm>
            <a:off x="1331640" y="332657"/>
            <a:ext cx="6667500" cy="475252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reflectionsipc.files.wordpress.com/2019/11/cpe-matrix-recommendations-e1573643717177.png?w=700&amp;h=415"/>
          <p:cNvPicPr>
            <a:picLocks noChangeAspect="1" noChangeArrowheads="1"/>
          </p:cNvPicPr>
          <p:nvPr/>
        </p:nvPicPr>
        <p:blipFill rotWithShape="1">
          <a:blip r:embed="rId3">
            <a:extLst>
              <a:ext uri="{28A0092B-C50C-407E-A947-70E740481C1C}">
                <a14:useLocalDpi xmlns:a14="http://schemas.microsoft.com/office/drawing/2010/main" val="0"/>
              </a:ext>
            </a:extLst>
          </a:blip>
          <a:srcRect t="62710"/>
          <a:stretch/>
        </p:blipFill>
        <p:spPr bwMode="auto">
          <a:xfrm>
            <a:off x="1276220" y="5101771"/>
            <a:ext cx="6464132" cy="147405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4067944" y="318802"/>
            <a:ext cx="864096" cy="6243167"/>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30432822"/>
      </p:ext>
    </p:extLst>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12576" y="188640"/>
            <a:ext cx="10515600" cy="1143000"/>
          </a:xfrm>
        </p:spPr>
        <p:txBody>
          <a:bodyPr>
            <a:normAutofit/>
          </a:bodyPr>
          <a:lstStyle/>
          <a:p>
            <a:r>
              <a:rPr lang="en-GB" sz="3600" dirty="0" smtClean="0">
                <a:latin typeface="Arial" pitchFamily="34" charset="0"/>
                <a:cs typeface="Arial" pitchFamily="34" charset="0"/>
              </a:rPr>
              <a:t>The bed location lottery</a:t>
            </a:r>
            <a:endParaRPr lang="en-GB" sz="3600" dirty="0">
              <a:latin typeface="Arial" pitchFamily="34" charset="0"/>
              <a:cs typeface="Arial" pitchFamily="34" charset="0"/>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12" y="1525513"/>
            <a:ext cx="9182100" cy="2695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35496" y="6474822"/>
            <a:ext cx="6264696" cy="338554"/>
          </a:xfrm>
          <a:prstGeom prst="rect">
            <a:avLst/>
          </a:prstGeom>
          <a:noFill/>
        </p:spPr>
        <p:txBody>
          <a:bodyPr wrap="square" rtlCol="0">
            <a:spAutoFit/>
          </a:bodyPr>
          <a:lstStyle/>
          <a:p>
            <a:r>
              <a:rPr lang="en-GB" sz="1600" dirty="0" smtClean="0">
                <a:latin typeface="Arial" pitchFamily="34" charset="0"/>
                <a:cs typeface="Arial" pitchFamily="34" charset="0"/>
              </a:rPr>
              <a:t>Mitchell et al. </a:t>
            </a:r>
            <a:r>
              <a:rPr lang="en-GB" sz="1600" i="1" dirty="0" smtClean="0">
                <a:latin typeface="Arial" pitchFamily="34" charset="0"/>
                <a:cs typeface="Arial" pitchFamily="34" charset="0"/>
              </a:rPr>
              <a:t>J </a:t>
            </a:r>
            <a:r>
              <a:rPr lang="en-GB" sz="1600" i="1" dirty="0" err="1" smtClean="0">
                <a:latin typeface="Arial" pitchFamily="34" charset="0"/>
                <a:cs typeface="Arial" pitchFamily="34" charset="0"/>
              </a:rPr>
              <a:t>Hosp</a:t>
            </a:r>
            <a:r>
              <a:rPr lang="en-GB" sz="1600" i="1" dirty="0" smtClean="0">
                <a:latin typeface="Arial" pitchFamily="34" charset="0"/>
                <a:cs typeface="Arial" pitchFamily="34" charset="0"/>
              </a:rPr>
              <a:t> Infect </a:t>
            </a:r>
            <a:r>
              <a:rPr lang="en-GB" sz="1600" dirty="0" smtClean="0">
                <a:latin typeface="Arial" pitchFamily="34" charset="0"/>
                <a:cs typeface="Arial" pitchFamily="34" charset="0"/>
              </a:rPr>
              <a:t>2015;91:211-217.</a:t>
            </a:r>
            <a:endParaRPr lang="en-GB" sz="1600" dirty="0">
              <a:latin typeface="Arial" pitchFamily="34" charset="0"/>
              <a:cs typeface="Arial" pitchFamily="34" charset="0"/>
            </a:endParaRPr>
          </a:p>
        </p:txBody>
      </p:sp>
    </p:spTree>
    <p:extLst>
      <p:ext uri="{BB962C8B-B14F-4D97-AF65-F5344CB8AC3E}">
        <p14:creationId xmlns:p14="http://schemas.microsoft.com/office/powerpoint/2010/main" val="2041322394"/>
      </p:ext>
    </p:extLst>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noGrp="1"/>
          </p:cNvGraphicFramePr>
          <p:nvPr>
            <p:extLst>
              <p:ext uri="{D42A27DB-BD31-4B8C-83A1-F6EECF244321}">
                <p14:modId xmlns:p14="http://schemas.microsoft.com/office/powerpoint/2010/main" val="941545565"/>
              </p:ext>
            </p:extLst>
          </p:nvPr>
        </p:nvGraphicFramePr>
        <p:xfrm>
          <a:off x="304800" y="1219200"/>
          <a:ext cx="8534427" cy="5167329"/>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p:cNvSpPr>
            <a:spLocks noChangeArrowheads="1"/>
          </p:cNvSpPr>
          <p:nvPr/>
        </p:nvSpPr>
        <p:spPr bwMode="auto">
          <a:xfrm>
            <a:off x="71406" y="6448048"/>
            <a:ext cx="4701896" cy="338538"/>
          </a:xfrm>
          <a:prstGeom prst="rect">
            <a:avLst/>
          </a:prstGeom>
          <a:noFill/>
          <a:ln w="9525">
            <a:noFill/>
            <a:miter lim="800000"/>
            <a:headEnd/>
            <a:tailEnd/>
          </a:ln>
        </p:spPr>
        <p:txBody>
          <a:bodyPr wrap="none" lIns="91424" tIns="45712" rIns="91424" bIns="45712">
            <a:spAutoFit/>
          </a:bodyPr>
          <a:lstStyle/>
          <a:p>
            <a:pPr>
              <a:defRPr/>
            </a:pPr>
            <a:r>
              <a:rPr lang="en-GB" sz="1600" dirty="0">
                <a:latin typeface="Arial" pitchFamily="34" charset="0"/>
                <a:cs typeface="Arial" pitchFamily="34" charset="0"/>
              </a:rPr>
              <a:t>Otter </a:t>
            </a:r>
            <a:r>
              <a:rPr lang="en-GB" sz="1600" dirty="0" smtClean="0">
                <a:latin typeface="Arial" pitchFamily="34" charset="0"/>
                <a:cs typeface="Arial" pitchFamily="34" charset="0"/>
              </a:rPr>
              <a:t>&amp; </a:t>
            </a:r>
            <a:r>
              <a:rPr lang="en-GB" sz="1600" dirty="0">
                <a:latin typeface="Arial" pitchFamily="34" charset="0"/>
                <a:cs typeface="Arial" pitchFamily="34" charset="0"/>
              </a:rPr>
              <a:t>French. </a:t>
            </a:r>
            <a:r>
              <a:rPr lang="en-GB" sz="1600" i="1" dirty="0">
                <a:latin typeface="Arial" pitchFamily="34" charset="0"/>
                <a:cs typeface="Arial" pitchFamily="34" charset="0"/>
              </a:rPr>
              <a:t>J </a:t>
            </a:r>
            <a:r>
              <a:rPr lang="en-GB" sz="1600" i="1" dirty="0" err="1">
                <a:latin typeface="Arial" pitchFamily="34" charset="0"/>
                <a:cs typeface="Arial" pitchFamily="34" charset="0"/>
              </a:rPr>
              <a:t>Clin</a:t>
            </a:r>
            <a:r>
              <a:rPr lang="en-GB" sz="1600" i="1" dirty="0">
                <a:latin typeface="Arial" pitchFamily="34" charset="0"/>
                <a:cs typeface="Arial" pitchFamily="34" charset="0"/>
              </a:rPr>
              <a:t> </a:t>
            </a:r>
            <a:r>
              <a:rPr lang="en-GB" sz="1600" i="1" dirty="0" err="1">
                <a:latin typeface="Arial" pitchFamily="34" charset="0"/>
                <a:cs typeface="Arial" pitchFamily="34" charset="0"/>
              </a:rPr>
              <a:t>Microbiol</a:t>
            </a:r>
            <a:r>
              <a:rPr lang="en-GB" sz="1600" i="1" dirty="0">
                <a:latin typeface="Arial" pitchFamily="34" charset="0"/>
                <a:cs typeface="Arial" pitchFamily="34" charset="0"/>
              </a:rPr>
              <a:t> </a:t>
            </a:r>
            <a:r>
              <a:rPr lang="en-GB" sz="1600" dirty="0">
                <a:latin typeface="Arial" pitchFamily="34" charset="0"/>
                <a:cs typeface="Arial" pitchFamily="34" charset="0"/>
              </a:rPr>
              <a:t>2009;47:205-207.</a:t>
            </a:r>
          </a:p>
        </p:txBody>
      </p:sp>
      <p:sp>
        <p:nvSpPr>
          <p:cNvPr id="6" name="Title 1"/>
          <p:cNvSpPr>
            <a:spLocks noGrp="1"/>
          </p:cNvSpPr>
          <p:nvPr>
            <p:ph type="title"/>
          </p:nvPr>
        </p:nvSpPr>
        <p:spPr>
          <a:xfrm>
            <a:off x="304800" y="152400"/>
            <a:ext cx="8229600" cy="1143000"/>
          </a:xfrm>
        </p:spPr>
        <p:txBody>
          <a:bodyPr>
            <a:normAutofit/>
          </a:bodyPr>
          <a:lstStyle/>
          <a:p>
            <a:r>
              <a:rPr lang="en-GB" sz="3600" dirty="0" smtClean="0">
                <a:latin typeface="Arial" pitchFamily="34" charset="0"/>
                <a:cs typeface="Arial" pitchFamily="34" charset="0"/>
              </a:rPr>
              <a:t>Surface survival</a:t>
            </a:r>
            <a:endParaRPr lang="en-GB" sz="3600" dirty="0">
              <a:latin typeface="Arial" pitchFamily="34" charset="0"/>
              <a:cs typeface="Arial" pitchFamily="34" charset="0"/>
            </a:endParaRPr>
          </a:p>
        </p:txBody>
      </p:sp>
    </p:spTree>
    <p:extLst>
      <p:ext uri="{BB962C8B-B14F-4D97-AF65-F5344CB8AC3E}">
        <p14:creationId xmlns:p14="http://schemas.microsoft.com/office/powerpoint/2010/main" val="2743832554"/>
      </p:ext>
    </p:extLst>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04800" y="152400"/>
            <a:ext cx="8229600" cy="1143000"/>
          </a:xfrm>
        </p:spPr>
        <p:txBody>
          <a:bodyPr>
            <a:normAutofit/>
          </a:bodyPr>
          <a:lstStyle/>
          <a:p>
            <a:r>
              <a:rPr lang="en-GB" sz="3600" dirty="0" smtClean="0">
                <a:latin typeface="Arial" pitchFamily="34" charset="0"/>
                <a:cs typeface="Arial" pitchFamily="34" charset="0"/>
              </a:rPr>
              <a:t>Surface survival – strain variation</a:t>
            </a:r>
            <a:endParaRPr lang="en-GB" sz="3600" dirty="0">
              <a:latin typeface="Arial" pitchFamily="34" charset="0"/>
              <a:cs typeface="Arial" pitchFamily="34" charset="0"/>
            </a:endParaRPr>
          </a:p>
        </p:txBody>
      </p:sp>
      <p:sp>
        <p:nvSpPr>
          <p:cNvPr id="5" name="Rectangle 4"/>
          <p:cNvSpPr>
            <a:spLocks noChangeArrowheads="1"/>
          </p:cNvSpPr>
          <p:nvPr/>
        </p:nvSpPr>
        <p:spPr bwMode="auto">
          <a:xfrm>
            <a:off x="71406" y="6448048"/>
            <a:ext cx="4701896" cy="338538"/>
          </a:xfrm>
          <a:prstGeom prst="rect">
            <a:avLst/>
          </a:prstGeom>
          <a:noFill/>
          <a:ln w="9525">
            <a:noFill/>
            <a:miter lim="800000"/>
            <a:headEnd/>
            <a:tailEnd/>
          </a:ln>
        </p:spPr>
        <p:txBody>
          <a:bodyPr wrap="none" lIns="91424" tIns="45712" rIns="91424" bIns="45712">
            <a:spAutoFit/>
          </a:bodyPr>
          <a:lstStyle/>
          <a:p>
            <a:pPr>
              <a:defRPr/>
            </a:pPr>
            <a:r>
              <a:rPr lang="en-GB" sz="1600" dirty="0">
                <a:latin typeface="Arial" pitchFamily="34" charset="0"/>
                <a:cs typeface="Arial" pitchFamily="34" charset="0"/>
              </a:rPr>
              <a:t>Otter </a:t>
            </a:r>
            <a:r>
              <a:rPr lang="en-GB" sz="1600" dirty="0" smtClean="0">
                <a:latin typeface="Arial" pitchFamily="34" charset="0"/>
                <a:cs typeface="Arial" pitchFamily="34" charset="0"/>
              </a:rPr>
              <a:t>&amp; </a:t>
            </a:r>
            <a:r>
              <a:rPr lang="en-GB" sz="1600" dirty="0">
                <a:latin typeface="Arial" pitchFamily="34" charset="0"/>
                <a:cs typeface="Arial" pitchFamily="34" charset="0"/>
              </a:rPr>
              <a:t>French. </a:t>
            </a:r>
            <a:r>
              <a:rPr lang="en-GB" sz="1600" i="1" dirty="0">
                <a:latin typeface="Arial" pitchFamily="34" charset="0"/>
                <a:cs typeface="Arial" pitchFamily="34" charset="0"/>
              </a:rPr>
              <a:t>J </a:t>
            </a:r>
            <a:r>
              <a:rPr lang="en-GB" sz="1600" i="1" dirty="0" err="1">
                <a:latin typeface="Arial" pitchFamily="34" charset="0"/>
                <a:cs typeface="Arial" pitchFamily="34" charset="0"/>
              </a:rPr>
              <a:t>Clin</a:t>
            </a:r>
            <a:r>
              <a:rPr lang="en-GB" sz="1600" i="1" dirty="0">
                <a:latin typeface="Arial" pitchFamily="34" charset="0"/>
                <a:cs typeface="Arial" pitchFamily="34" charset="0"/>
              </a:rPr>
              <a:t> </a:t>
            </a:r>
            <a:r>
              <a:rPr lang="en-GB" sz="1600" i="1" dirty="0" err="1">
                <a:latin typeface="Arial" pitchFamily="34" charset="0"/>
                <a:cs typeface="Arial" pitchFamily="34" charset="0"/>
              </a:rPr>
              <a:t>Microbiol</a:t>
            </a:r>
            <a:r>
              <a:rPr lang="en-GB" sz="1600" i="1" dirty="0">
                <a:latin typeface="Arial" pitchFamily="34" charset="0"/>
                <a:cs typeface="Arial" pitchFamily="34" charset="0"/>
              </a:rPr>
              <a:t> </a:t>
            </a:r>
            <a:r>
              <a:rPr lang="en-GB" sz="1600" dirty="0">
                <a:latin typeface="Arial" pitchFamily="34" charset="0"/>
                <a:cs typeface="Arial" pitchFamily="34" charset="0"/>
              </a:rPr>
              <a:t>2009;47:205-207.</a:t>
            </a:r>
          </a:p>
        </p:txBody>
      </p:sp>
      <p:graphicFrame>
        <p:nvGraphicFramePr>
          <p:cNvPr id="6" name="Chart 5"/>
          <p:cNvGraphicFramePr>
            <a:graphicFrameLocks noGrp="1"/>
          </p:cNvGraphicFramePr>
          <p:nvPr>
            <p:extLst>
              <p:ext uri="{D42A27DB-BD31-4B8C-83A1-F6EECF244321}">
                <p14:modId xmlns:p14="http://schemas.microsoft.com/office/powerpoint/2010/main" val="3525521089"/>
              </p:ext>
            </p:extLst>
          </p:nvPr>
        </p:nvGraphicFramePr>
        <p:xfrm>
          <a:off x="457200" y="914400"/>
          <a:ext cx="8458200" cy="56197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58223102"/>
      </p:ext>
    </p:extLst>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txBox="1">
            <a:spLocks noChangeArrowheads="1"/>
          </p:cNvSpPr>
          <p:nvPr/>
        </p:nvSpPr>
        <p:spPr bwMode="auto">
          <a:xfrm>
            <a:off x="323850" y="31750"/>
            <a:ext cx="8605838" cy="1143000"/>
          </a:xfrm>
          <a:prstGeom prst="rect">
            <a:avLst/>
          </a:prstGeom>
          <a:noFill/>
          <a:ln w="9525">
            <a:noFill/>
            <a:miter lim="800000"/>
            <a:headEnd/>
            <a:tailEnd/>
          </a:ln>
        </p:spPr>
        <p:txBody>
          <a:bodyPr anchor="ctr"/>
          <a:lstStyle/>
          <a:p>
            <a:pPr algn="ctr"/>
            <a:r>
              <a:rPr lang="en-GB" sz="3600" b="1" dirty="0">
                <a:solidFill>
                  <a:schemeClr val="bg1"/>
                </a:solidFill>
                <a:latin typeface="Arial" pitchFamily="34" charset="0"/>
                <a:cs typeface="Arial" pitchFamily="34" charset="0"/>
              </a:rPr>
              <a:t>Conclusion</a:t>
            </a:r>
          </a:p>
        </p:txBody>
      </p:sp>
      <p:sp>
        <p:nvSpPr>
          <p:cNvPr id="52227" name="Text Box 5"/>
          <p:cNvSpPr txBox="1">
            <a:spLocks noChangeArrowheads="1"/>
          </p:cNvSpPr>
          <p:nvPr/>
        </p:nvSpPr>
        <p:spPr bwMode="auto">
          <a:xfrm>
            <a:off x="304800" y="990600"/>
            <a:ext cx="8839200" cy="1051570"/>
          </a:xfrm>
          <a:prstGeom prst="rect">
            <a:avLst/>
          </a:prstGeom>
          <a:noFill/>
          <a:ln w="9525" algn="ctr">
            <a:noFill/>
            <a:miter lim="800000"/>
            <a:headEnd/>
            <a:tailEnd/>
          </a:ln>
        </p:spPr>
        <p:txBody>
          <a:bodyPr wrap="square">
            <a:spAutoFit/>
          </a:bodyPr>
          <a:lstStyle/>
          <a:p>
            <a:pPr marL="273050" indent="-273050">
              <a:spcBef>
                <a:spcPts val="1000"/>
              </a:spcBef>
              <a:buClr>
                <a:schemeClr val="accent2"/>
              </a:buClr>
              <a:buSzPct val="110000"/>
              <a:buFont typeface="Wingdings" pitchFamily="2" charset="2"/>
              <a:buChar char="§"/>
            </a:pPr>
            <a:r>
              <a:rPr lang="en-GB" i="1" dirty="0" smtClean="0">
                <a:latin typeface="Arial" pitchFamily="34" charset="0"/>
                <a:cs typeface="Arial" pitchFamily="34" charset="0"/>
              </a:rPr>
              <a:t>K. pneumoniae </a:t>
            </a:r>
            <a:r>
              <a:rPr lang="en-GB" dirty="0" smtClean="0">
                <a:latin typeface="Arial" pitchFamily="34" charset="0"/>
                <a:cs typeface="Arial" pitchFamily="34" charset="0"/>
              </a:rPr>
              <a:t>seems to be more environmental than </a:t>
            </a:r>
            <a:r>
              <a:rPr lang="en-GB" i="1" dirty="0" smtClean="0">
                <a:latin typeface="Arial" pitchFamily="34" charset="0"/>
                <a:cs typeface="Arial" pitchFamily="34" charset="0"/>
              </a:rPr>
              <a:t>E. coli.</a:t>
            </a:r>
            <a:r>
              <a:rPr lang="en-GB" baseline="30000" dirty="0" smtClean="0">
                <a:latin typeface="Arial" pitchFamily="34" charset="0"/>
                <a:cs typeface="Arial" pitchFamily="34" charset="0"/>
              </a:rPr>
              <a:t>1,2</a:t>
            </a:r>
            <a:endParaRPr lang="en-GB" i="1" baseline="30000" dirty="0" smtClean="0">
              <a:latin typeface="Arial" pitchFamily="34" charset="0"/>
              <a:cs typeface="Arial" pitchFamily="34" charset="0"/>
            </a:endParaRPr>
          </a:p>
          <a:p>
            <a:pPr marL="273050" indent="-273050">
              <a:spcBef>
                <a:spcPts val="1000"/>
              </a:spcBef>
              <a:buClr>
                <a:schemeClr val="accent2"/>
              </a:buClr>
              <a:buSzPct val="110000"/>
              <a:buFont typeface="Wingdings" pitchFamily="2" charset="2"/>
              <a:buChar char="§"/>
            </a:pPr>
            <a:r>
              <a:rPr lang="en-GB" dirty="0" smtClean="0">
                <a:latin typeface="Arial" pitchFamily="34" charset="0"/>
                <a:cs typeface="Arial" pitchFamily="34" charset="0"/>
              </a:rPr>
              <a:t>Surface contamination on five standardized sites surrounding patients with ESBL-producing </a:t>
            </a:r>
            <a:r>
              <a:rPr lang="en-GB" i="1" dirty="0" err="1" smtClean="0">
                <a:latin typeface="Arial" pitchFamily="34" charset="0"/>
                <a:cs typeface="Arial" pitchFamily="34" charset="0"/>
              </a:rPr>
              <a:t>Klebsiella</a:t>
            </a:r>
            <a:r>
              <a:rPr lang="en-GB" dirty="0" smtClean="0">
                <a:latin typeface="Arial" pitchFamily="34" charset="0"/>
                <a:cs typeface="Arial" pitchFamily="34" charset="0"/>
              </a:rPr>
              <a:t> spp. (n=48) or ESBL-producing </a:t>
            </a:r>
            <a:r>
              <a:rPr lang="en-GB" i="1" dirty="0" smtClean="0">
                <a:latin typeface="Arial" pitchFamily="34" charset="0"/>
                <a:cs typeface="Arial" pitchFamily="34" charset="0"/>
              </a:rPr>
              <a:t>E. coli </a:t>
            </a:r>
            <a:r>
              <a:rPr lang="en-GB" dirty="0" smtClean="0">
                <a:latin typeface="Arial" pitchFamily="34" charset="0"/>
                <a:cs typeface="Arial" pitchFamily="34" charset="0"/>
              </a:rPr>
              <a:t>(n=46).</a:t>
            </a:r>
            <a:r>
              <a:rPr lang="en-GB" baseline="30000" dirty="0" smtClean="0">
                <a:latin typeface="Arial" pitchFamily="34" charset="0"/>
                <a:cs typeface="Arial" pitchFamily="34" charset="0"/>
              </a:rPr>
              <a:t>1</a:t>
            </a:r>
            <a:endParaRPr lang="en-GB" dirty="0" smtClean="0">
              <a:latin typeface="Arial" pitchFamily="34" charset="0"/>
              <a:cs typeface="Arial" pitchFamily="34" charset="0"/>
            </a:endParaRPr>
          </a:p>
        </p:txBody>
      </p:sp>
      <p:sp>
        <p:nvSpPr>
          <p:cNvPr id="52228" name="Rectangle 4"/>
          <p:cNvSpPr>
            <a:spLocks/>
          </p:cNvSpPr>
          <p:nvPr/>
        </p:nvSpPr>
        <p:spPr bwMode="auto">
          <a:xfrm>
            <a:off x="339725" y="260648"/>
            <a:ext cx="8423275" cy="925512"/>
          </a:xfrm>
          <a:prstGeom prst="rect">
            <a:avLst/>
          </a:prstGeom>
          <a:noFill/>
          <a:ln w="9525">
            <a:noFill/>
            <a:miter lim="800000"/>
            <a:headEnd/>
            <a:tailEnd/>
          </a:ln>
        </p:spPr>
        <p:txBody>
          <a:bodyPr lIns="0" tIns="0" rIns="0" bIns="0"/>
          <a:lstStyle/>
          <a:p>
            <a:pPr algn="ctr">
              <a:tabLst>
                <a:tab pos="4037013" algn="l"/>
              </a:tabLst>
            </a:pPr>
            <a:r>
              <a:rPr lang="en-GB" sz="3600" i="1" dirty="0" smtClean="0">
                <a:latin typeface="Arial" pitchFamily="34" charset="0"/>
                <a:cs typeface="Arial" pitchFamily="34" charset="0"/>
              </a:rPr>
              <a:t>K. pneumoniae </a:t>
            </a:r>
            <a:r>
              <a:rPr lang="en-GB" sz="3600" dirty="0" smtClean="0">
                <a:latin typeface="Arial" pitchFamily="34" charset="0"/>
                <a:cs typeface="Arial" pitchFamily="34" charset="0"/>
              </a:rPr>
              <a:t>vs. </a:t>
            </a:r>
            <a:r>
              <a:rPr lang="en-GB" sz="3600" i="1" dirty="0" smtClean="0">
                <a:latin typeface="Arial" pitchFamily="34" charset="0"/>
                <a:cs typeface="Arial" pitchFamily="34" charset="0"/>
              </a:rPr>
              <a:t>E. coli </a:t>
            </a:r>
            <a:endParaRPr lang="en-US" sz="3600" i="1" dirty="0">
              <a:latin typeface="Arial" pitchFamily="34" charset="0"/>
              <a:cs typeface="Arial" pitchFamily="34" charset="0"/>
            </a:endParaRPr>
          </a:p>
        </p:txBody>
      </p:sp>
      <p:sp>
        <p:nvSpPr>
          <p:cNvPr id="5" name="TextBox 4"/>
          <p:cNvSpPr txBox="1"/>
          <p:nvPr/>
        </p:nvSpPr>
        <p:spPr>
          <a:xfrm>
            <a:off x="28524" y="6093296"/>
            <a:ext cx="7286676" cy="954107"/>
          </a:xfrm>
          <a:prstGeom prst="rect">
            <a:avLst/>
          </a:prstGeom>
          <a:noFill/>
        </p:spPr>
        <p:txBody>
          <a:bodyPr wrap="square" rtlCol="0">
            <a:spAutoFit/>
          </a:bodyPr>
          <a:lstStyle/>
          <a:p>
            <a:pPr marL="271463" indent="-271463">
              <a:buFont typeface="+mj-lt"/>
              <a:buAutoNum type="arabicPeriod"/>
            </a:pPr>
            <a:r>
              <a:rPr lang="en-GB" sz="1400" dirty="0" err="1" smtClean="0">
                <a:latin typeface="Arial" pitchFamily="34" charset="0"/>
                <a:cs typeface="Arial" pitchFamily="34" charset="0"/>
              </a:rPr>
              <a:t>Guet-Revillet</a:t>
            </a:r>
            <a:r>
              <a:rPr lang="en-GB" sz="1400" dirty="0" smtClean="0">
                <a:latin typeface="Arial" pitchFamily="34" charset="0"/>
                <a:cs typeface="Arial" pitchFamily="34" charset="0"/>
              </a:rPr>
              <a:t> </a:t>
            </a:r>
            <a:r>
              <a:rPr lang="en-GB" sz="1400" i="1" dirty="0" smtClean="0">
                <a:latin typeface="Arial" pitchFamily="34" charset="0"/>
                <a:cs typeface="Arial" pitchFamily="34" charset="0"/>
              </a:rPr>
              <a:t>et al. Am J Infect Control</a:t>
            </a:r>
            <a:r>
              <a:rPr lang="en-GB" sz="1400" dirty="0" smtClean="0">
                <a:latin typeface="Arial" pitchFamily="34" charset="0"/>
                <a:cs typeface="Arial" pitchFamily="34" charset="0"/>
              </a:rPr>
              <a:t> 2012;40:845-848.</a:t>
            </a:r>
          </a:p>
          <a:p>
            <a:pPr marL="271463" indent="-271463">
              <a:buFont typeface="+mj-lt"/>
              <a:buAutoNum type="arabicPeriod"/>
            </a:pPr>
            <a:r>
              <a:rPr lang="en-GB" sz="1400" dirty="0" err="1" smtClean="0">
                <a:latin typeface="Arial" pitchFamily="34" charset="0"/>
                <a:cs typeface="Arial" pitchFamily="34" charset="0"/>
              </a:rPr>
              <a:t>Gbaguidi-Haore</a:t>
            </a:r>
            <a:r>
              <a:rPr lang="en-GB" sz="1400" dirty="0" smtClean="0">
                <a:latin typeface="Arial" pitchFamily="34" charset="0"/>
                <a:cs typeface="Arial" pitchFamily="34" charset="0"/>
              </a:rPr>
              <a:t>. </a:t>
            </a:r>
            <a:r>
              <a:rPr lang="en-GB" sz="1400" i="1" dirty="0" smtClean="0">
                <a:latin typeface="Arial" pitchFamily="34" charset="0"/>
                <a:cs typeface="Arial" pitchFamily="34" charset="0"/>
              </a:rPr>
              <a:t>Am J Infect Cont</a:t>
            </a:r>
            <a:r>
              <a:rPr lang="en-GB" sz="1400" dirty="0" smtClean="0">
                <a:latin typeface="Arial" pitchFamily="34" charset="0"/>
                <a:cs typeface="Arial" pitchFamily="34" charset="0"/>
              </a:rPr>
              <a:t> 2013;41:664-665. </a:t>
            </a:r>
          </a:p>
          <a:p>
            <a:pPr marL="271463" indent="-271463">
              <a:buFont typeface="+mj-lt"/>
              <a:buAutoNum type="arabicPeriod"/>
            </a:pPr>
            <a:r>
              <a:rPr lang="en-GB" sz="1400" dirty="0" smtClean="0">
                <a:latin typeface="Arial" pitchFamily="34" charset="0"/>
                <a:cs typeface="Arial" pitchFamily="34" charset="0"/>
              </a:rPr>
              <a:t>Freeman </a:t>
            </a:r>
            <a:r>
              <a:rPr lang="en-GB" sz="1400" i="1" dirty="0" smtClean="0">
                <a:latin typeface="Arial" pitchFamily="34" charset="0"/>
                <a:cs typeface="Arial" pitchFamily="34" charset="0"/>
              </a:rPr>
              <a:t>et al</a:t>
            </a:r>
            <a:r>
              <a:rPr lang="en-GB" sz="1400" dirty="0" smtClean="0">
                <a:latin typeface="Arial" pitchFamily="34" charset="0"/>
                <a:cs typeface="Arial" pitchFamily="34" charset="0"/>
              </a:rPr>
              <a:t>. </a:t>
            </a:r>
            <a:r>
              <a:rPr lang="en-GB" sz="1400" i="1" dirty="0" err="1" smtClean="0">
                <a:latin typeface="Arial" pitchFamily="34" charset="0"/>
                <a:cs typeface="Arial" pitchFamily="34" charset="0"/>
              </a:rPr>
              <a:t>Antimicrob</a:t>
            </a:r>
            <a:r>
              <a:rPr lang="en-GB" sz="1400" i="1" dirty="0" smtClean="0">
                <a:latin typeface="Arial" pitchFamily="34" charset="0"/>
                <a:cs typeface="Arial" pitchFamily="34" charset="0"/>
              </a:rPr>
              <a:t> Resist Infect Control</a:t>
            </a:r>
            <a:r>
              <a:rPr lang="en-GB" sz="1400" dirty="0" smtClean="0">
                <a:latin typeface="Arial" pitchFamily="34" charset="0"/>
                <a:cs typeface="Arial" pitchFamily="34" charset="0"/>
              </a:rPr>
              <a:t> 2014;</a:t>
            </a:r>
            <a:r>
              <a:rPr lang="en-GB" sz="1400" b="1" dirty="0" smtClean="0">
                <a:latin typeface="Arial" pitchFamily="34" charset="0"/>
                <a:cs typeface="Arial" pitchFamily="34" charset="0"/>
              </a:rPr>
              <a:t>3</a:t>
            </a:r>
            <a:r>
              <a:rPr lang="en-GB" sz="1400" dirty="0" smtClean="0">
                <a:latin typeface="Arial" pitchFamily="34" charset="0"/>
                <a:cs typeface="Arial" pitchFamily="34" charset="0"/>
              </a:rPr>
              <a:t>:5.</a:t>
            </a:r>
          </a:p>
          <a:p>
            <a:pPr marL="342900" indent="-342900">
              <a:buAutoNum type="arabicPeriod"/>
            </a:pPr>
            <a:endParaRPr lang="en-GB" sz="1400" dirty="0">
              <a:latin typeface="Arial" pitchFamily="34" charset="0"/>
              <a:cs typeface="Arial" pitchFamily="34" charset="0"/>
            </a:endParaRPr>
          </a:p>
        </p:txBody>
      </p:sp>
      <p:graphicFrame>
        <p:nvGraphicFramePr>
          <p:cNvPr id="7" name="Chart 6"/>
          <p:cNvGraphicFramePr/>
          <p:nvPr>
            <p:extLst>
              <p:ext uri="{D42A27DB-BD31-4B8C-83A1-F6EECF244321}">
                <p14:modId xmlns:p14="http://schemas.microsoft.com/office/powerpoint/2010/main" val="2422862635"/>
              </p:ext>
            </p:extLst>
          </p:nvPr>
        </p:nvGraphicFramePr>
        <p:xfrm>
          <a:off x="539552" y="2286000"/>
          <a:ext cx="7143800" cy="3714776"/>
        </p:xfrm>
        <a:graphic>
          <a:graphicData uri="http://schemas.openxmlformats.org/drawingml/2006/chart">
            <c:chart xmlns:c="http://schemas.openxmlformats.org/drawingml/2006/chart" xmlns:r="http://schemas.openxmlformats.org/officeDocument/2006/relationships" r:id="rId3"/>
          </a:graphicData>
        </a:graphic>
      </p:graphicFrame>
      <p:sp>
        <p:nvSpPr>
          <p:cNvPr id="8" name="Left Brace 7"/>
          <p:cNvSpPr/>
          <p:nvPr/>
        </p:nvSpPr>
        <p:spPr>
          <a:xfrm rot="5400000">
            <a:off x="2395620" y="2333594"/>
            <a:ext cx="142876" cy="642942"/>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600">
              <a:latin typeface="Arial" pitchFamily="34" charset="0"/>
              <a:cs typeface="Arial" pitchFamily="34" charset="0"/>
            </a:endParaRPr>
          </a:p>
        </p:txBody>
      </p:sp>
      <p:sp>
        <p:nvSpPr>
          <p:cNvPr id="9" name="Left Brace 8"/>
          <p:cNvSpPr/>
          <p:nvPr/>
        </p:nvSpPr>
        <p:spPr>
          <a:xfrm rot="5400000">
            <a:off x="4607715" y="4469607"/>
            <a:ext cx="142876" cy="642942"/>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600">
              <a:latin typeface="Arial" pitchFamily="34" charset="0"/>
              <a:cs typeface="Arial" pitchFamily="34" charset="0"/>
            </a:endParaRPr>
          </a:p>
        </p:txBody>
      </p:sp>
      <p:sp>
        <p:nvSpPr>
          <p:cNvPr id="10" name="TextBox 9"/>
          <p:cNvSpPr txBox="1"/>
          <p:nvPr/>
        </p:nvSpPr>
        <p:spPr>
          <a:xfrm>
            <a:off x="2009764" y="2286000"/>
            <a:ext cx="1571636" cy="307777"/>
          </a:xfrm>
          <a:prstGeom prst="rect">
            <a:avLst/>
          </a:prstGeom>
          <a:noFill/>
        </p:spPr>
        <p:txBody>
          <a:bodyPr wrap="square" rtlCol="0">
            <a:spAutoFit/>
          </a:bodyPr>
          <a:lstStyle/>
          <a:p>
            <a:r>
              <a:rPr lang="en-GB" sz="1400" dirty="0" smtClean="0">
                <a:latin typeface="Arial" pitchFamily="34" charset="0"/>
                <a:cs typeface="Arial" pitchFamily="34" charset="0"/>
              </a:rPr>
              <a:t>P&lt;0.001</a:t>
            </a:r>
            <a:endParaRPr lang="en-GB" sz="1400" dirty="0">
              <a:latin typeface="Arial" pitchFamily="34" charset="0"/>
              <a:cs typeface="Arial" pitchFamily="34" charset="0"/>
            </a:endParaRPr>
          </a:p>
        </p:txBody>
      </p:sp>
      <p:sp>
        <p:nvSpPr>
          <p:cNvPr id="11" name="TextBox 10"/>
          <p:cNvSpPr txBox="1"/>
          <p:nvPr/>
        </p:nvSpPr>
        <p:spPr>
          <a:xfrm>
            <a:off x="4219564" y="4419600"/>
            <a:ext cx="1571636" cy="307777"/>
          </a:xfrm>
          <a:prstGeom prst="rect">
            <a:avLst/>
          </a:prstGeom>
          <a:noFill/>
        </p:spPr>
        <p:txBody>
          <a:bodyPr wrap="square" rtlCol="0">
            <a:spAutoFit/>
          </a:bodyPr>
          <a:lstStyle/>
          <a:p>
            <a:r>
              <a:rPr lang="en-GB" sz="1400" dirty="0" smtClean="0">
                <a:latin typeface="Arial" pitchFamily="34" charset="0"/>
                <a:cs typeface="Arial" pitchFamily="34" charset="0"/>
              </a:rPr>
              <a:t>P&lt;0.001</a:t>
            </a:r>
            <a:endParaRPr lang="en-GB" sz="1400" dirty="0">
              <a:latin typeface="Arial" pitchFamily="34" charset="0"/>
              <a:cs typeface="Arial" pitchFamily="34" charset="0"/>
            </a:endParaRPr>
          </a:p>
        </p:txBody>
      </p:sp>
      <p:sp>
        <p:nvSpPr>
          <p:cNvPr id="13" name="Rounded Rectangle 12"/>
          <p:cNvSpPr/>
          <p:nvPr/>
        </p:nvSpPr>
        <p:spPr>
          <a:xfrm>
            <a:off x="5943600" y="2362200"/>
            <a:ext cx="2819400" cy="1828800"/>
          </a:xfrm>
          <a:prstGeom prst="roundRect">
            <a:avLst/>
          </a:prstGeom>
          <a:solidFill>
            <a:srgbClr val="484A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spcBef>
                <a:spcPts val="1000"/>
              </a:spcBef>
              <a:buClr>
                <a:srgbClr val="4B63AE"/>
              </a:buClr>
              <a:buSzPct val="110000"/>
            </a:pPr>
            <a:r>
              <a:rPr lang="en-US" dirty="0" smtClean="0">
                <a:latin typeface="Arial" pitchFamily="34" charset="0"/>
                <a:cs typeface="Arial" pitchFamily="34" charset="0"/>
              </a:rPr>
              <a:t>Risk factors for ESBL-E contamination = ESBL-KP, urinary catheter; </a:t>
            </a:r>
            <a:r>
              <a:rPr lang="en-US" dirty="0" err="1" smtClean="0">
                <a:latin typeface="Arial" pitchFamily="34" charset="0"/>
                <a:cs typeface="Arial" pitchFamily="34" charset="0"/>
              </a:rPr>
              <a:t>carbapenem</a:t>
            </a:r>
            <a:r>
              <a:rPr lang="en-US" dirty="0" smtClean="0">
                <a:latin typeface="Arial" pitchFamily="34" charset="0"/>
                <a:cs typeface="Arial" pitchFamily="34" charset="0"/>
              </a:rPr>
              <a:t> therapy was protective.</a:t>
            </a:r>
            <a:r>
              <a:rPr lang="en-US" baseline="30000" dirty="0" smtClean="0">
                <a:latin typeface="Arial" pitchFamily="34" charset="0"/>
                <a:cs typeface="Arial" pitchFamily="34" charset="0"/>
              </a:rPr>
              <a:t>3</a:t>
            </a:r>
            <a:endParaRPr lang="en-US" baseline="30000" dirty="0">
              <a:latin typeface="Arial" pitchFamily="34" charset="0"/>
              <a:cs typeface="Arial" pitchFamily="34" charset="0"/>
            </a:endParaRPr>
          </a:p>
        </p:txBody>
      </p:sp>
    </p:spTree>
    <p:extLst>
      <p:ext uri="{BB962C8B-B14F-4D97-AF65-F5344CB8AC3E}">
        <p14:creationId xmlns:p14="http://schemas.microsoft.com/office/powerpoint/2010/main" val="42800424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0"/>
          <p:cNvSpPr>
            <a:spLocks/>
          </p:cNvSpPr>
          <p:nvPr/>
        </p:nvSpPr>
        <p:spPr bwMode="auto">
          <a:xfrm>
            <a:off x="457200" y="381000"/>
            <a:ext cx="8423275" cy="925512"/>
          </a:xfrm>
          <a:prstGeom prst="rect">
            <a:avLst/>
          </a:prstGeom>
          <a:noFill/>
          <a:ln w="9525">
            <a:noFill/>
            <a:miter lim="800000"/>
            <a:headEnd/>
            <a:tailEnd/>
          </a:ln>
        </p:spPr>
        <p:txBody>
          <a:bodyPr lIns="0" tIns="0" rIns="0" bIns="0"/>
          <a:lstStyle/>
          <a:p>
            <a:pPr algn="ctr">
              <a:tabLst>
                <a:tab pos="4037013" algn="l"/>
              </a:tabLst>
            </a:pPr>
            <a:r>
              <a:rPr lang="en-GB" sz="3200" dirty="0" smtClean="0">
                <a:latin typeface="Arial" pitchFamily="34" charset="0"/>
                <a:cs typeface="Arial" pitchFamily="34" charset="0"/>
              </a:rPr>
              <a:t>Persistent contamination</a:t>
            </a:r>
            <a:endParaRPr lang="en-US" sz="3200" dirty="0">
              <a:latin typeface="Arial" pitchFamily="34" charset="0"/>
              <a:cs typeface="Arial" pitchFamily="34" charset="0"/>
            </a:endParaRPr>
          </a:p>
        </p:txBody>
      </p:sp>
      <p:graphicFrame>
        <p:nvGraphicFramePr>
          <p:cNvPr id="5" name="Chart 4"/>
          <p:cNvGraphicFramePr/>
          <p:nvPr>
            <p:extLst>
              <p:ext uri="{D42A27DB-BD31-4B8C-83A1-F6EECF244321}">
                <p14:modId xmlns:p14="http://schemas.microsoft.com/office/powerpoint/2010/main" val="2349411776"/>
              </p:ext>
            </p:extLst>
          </p:nvPr>
        </p:nvGraphicFramePr>
        <p:xfrm>
          <a:off x="838200" y="762000"/>
          <a:ext cx="7920880" cy="4752528"/>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p:cNvSpPr/>
          <p:nvPr/>
        </p:nvSpPr>
        <p:spPr>
          <a:xfrm>
            <a:off x="47500" y="6465211"/>
            <a:ext cx="6678488" cy="338554"/>
          </a:xfrm>
          <a:prstGeom prst="rect">
            <a:avLst/>
          </a:prstGeom>
        </p:spPr>
        <p:txBody>
          <a:bodyPr wrap="square">
            <a:spAutoFit/>
          </a:bodyPr>
          <a:lstStyle/>
          <a:p>
            <a:r>
              <a:rPr lang="en-GB" sz="1600" dirty="0" smtClean="0">
                <a:latin typeface="Arial" pitchFamily="34" charset="0"/>
                <a:cs typeface="Arial" pitchFamily="34" charset="0"/>
              </a:rPr>
              <a:t>Manian</a:t>
            </a:r>
            <a:r>
              <a:rPr lang="en-GB" sz="1600" i="1" dirty="0" smtClean="0">
                <a:latin typeface="Arial" pitchFamily="34" charset="0"/>
                <a:cs typeface="Arial" pitchFamily="34" charset="0"/>
              </a:rPr>
              <a:t> et al. Infect Control Hosp </a:t>
            </a:r>
            <a:r>
              <a:rPr lang="en-GB" sz="1600" i="1" dirty="0" err="1" smtClean="0">
                <a:latin typeface="Arial" pitchFamily="34" charset="0"/>
                <a:cs typeface="Arial" pitchFamily="34" charset="0"/>
              </a:rPr>
              <a:t>Epidemiol</a:t>
            </a:r>
            <a:r>
              <a:rPr lang="en-GB" sz="1600" dirty="0" smtClean="0">
                <a:latin typeface="Arial" pitchFamily="34" charset="0"/>
                <a:cs typeface="Arial" pitchFamily="34" charset="0"/>
              </a:rPr>
              <a:t> 2011;32:667-672.</a:t>
            </a:r>
            <a:endParaRPr lang="en-GB" sz="1600" dirty="0">
              <a:latin typeface="Arial" pitchFamily="34" charset="0"/>
              <a:cs typeface="Arial" pitchFamily="34" charset="0"/>
            </a:endParaRPr>
          </a:p>
        </p:txBody>
      </p:sp>
      <p:sp>
        <p:nvSpPr>
          <p:cNvPr id="8" name="TextBox 7"/>
          <p:cNvSpPr txBox="1"/>
          <p:nvPr/>
        </p:nvSpPr>
        <p:spPr>
          <a:xfrm>
            <a:off x="5652120" y="2708920"/>
            <a:ext cx="3168352" cy="1815882"/>
          </a:xfrm>
          <a:prstGeom prst="rect">
            <a:avLst/>
          </a:prstGeom>
          <a:noFill/>
          <a:ln>
            <a:noFill/>
          </a:ln>
        </p:spPr>
        <p:txBody>
          <a:bodyPr wrap="square" rtlCol="0">
            <a:spAutoFit/>
          </a:bodyPr>
          <a:lstStyle/>
          <a:p>
            <a:pPr marL="177800" indent="-177800">
              <a:buClr>
                <a:schemeClr val="accent2"/>
              </a:buClr>
              <a:buFont typeface="Wingdings" pitchFamily="2" charset="2"/>
              <a:buChar char="§"/>
            </a:pPr>
            <a:r>
              <a:rPr lang="en-GB" sz="1600" dirty="0" smtClean="0">
                <a:latin typeface="Arial" pitchFamily="34" charset="0"/>
                <a:cs typeface="Arial" pitchFamily="34" charset="0"/>
              </a:rPr>
              <a:t>140 samples from 9 rooms after 2xbleach</a:t>
            </a:r>
          </a:p>
          <a:p>
            <a:pPr marL="177800" indent="-177800">
              <a:buClr>
                <a:schemeClr val="accent2"/>
              </a:buClr>
              <a:buFont typeface="Wingdings" pitchFamily="2" charset="2"/>
              <a:buChar char="§"/>
            </a:pPr>
            <a:r>
              <a:rPr lang="en-GB" sz="1600" dirty="0" smtClean="0">
                <a:latin typeface="Arial" pitchFamily="34" charset="0"/>
                <a:cs typeface="Arial" pitchFamily="34" charset="0"/>
              </a:rPr>
              <a:t>5705 samples from 312 rooms after 4xbleach</a:t>
            </a:r>
          </a:p>
          <a:p>
            <a:pPr marL="177800" indent="-177800">
              <a:buClr>
                <a:schemeClr val="accent2"/>
              </a:buClr>
              <a:buFont typeface="Wingdings" pitchFamily="2" charset="2"/>
              <a:buChar char="§"/>
            </a:pPr>
            <a:r>
              <a:rPr lang="en-GB" sz="1600" dirty="0" smtClean="0">
                <a:latin typeface="Arial" pitchFamily="34" charset="0"/>
                <a:cs typeface="Arial" pitchFamily="34" charset="0"/>
              </a:rPr>
              <a:t>2680 sites from 134 rooms after HP </a:t>
            </a:r>
            <a:r>
              <a:rPr lang="en-GB" sz="1600" dirty="0" err="1" smtClean="0">
                <a:latin typeface="Arial" pitchFamily="34" charset="0"/>
                <a:cs typeface="Arial" pitchFamily="34" charset="0"/>
              </a:rPr>
              <a:t>vapor</a:t>
            </a:r>
            <a:endParaRPr lang="en-GB" sz="1600" dirty="0" smtClean="0">
              <a:latin typeface="Arial" pitchFamily="34" charset="0"/>
              <a:cs typeface="Arial" pitchFamily="34" charset="0"/>
            </a:endParaRPr>
          </a:p>
          <a:p>
            <a:pPr marL="177800" indent="-177800">
              <a:buClr>
                <a:srgbClr val="484A99"/>
              </a:buClr>
              <a:buFont typeface="Wingdings" pitchFamily="2" charset="2"/>
              <a:buChar char="§"/>
            </a:pPr>
            <a:endParaRPr lang="en-GB" sz="1600" dirty="0" smtClean="0">
              <a:latin typeface="Arial" pitchFamily="34" charset="0"/>
              <a:cs typeface="Arial" pitchFamily="34" charset="0"/>
            </a:endParaRPr>
          </a:p>
        </p:txBody>
      </p:sp>
      <p:sp>
        <p:nvSpPr>
          <p:cNvPr id="10" name="Rounded Rectangle 9"/>
          <p:cNvSpPr/>
          <p:nvPr/>
        </p:nvSpPr>
        <p:spPr>
          <a:xfrm>
            <a:off x="990600" y="5486400"/>
            <a:ext cx="7037784" cy="87248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2000" dirty="0">
                <a:latin typeface="Arial" pitchFamily="34" charset="0"/>
                <a:cs typeface="Arial" pitchFamily="34" charset="0"/>
              </a:rPr>
              <a:t>26.6% of rooms remained contaminated with either MRSA or </a:t>
            </a:r>
            <a:r>
              <a:rPr lang="en-GB" sz="2000" i="1" dirty="0">
                <a:latin typeface="Arial" pitchFamily="34" charset="0"/>
                <a:cs typeface="Arial" pitchFamily="34" charset="0"/>
              </a:rPr>
              <a:t>A. </a:t>
            </a:r>
            <a:r>
              <a:rPr lang="en-GB" sz="2000" i="1" dirty="0" err="1">
                <a:latin typeface="Arial" pitchFamily="34" charset="0"/>
                <a:cs typeface="Arial" pitchFamily="34" charset="0"/>
              </a:rPr>
              <a:t>baumannii</a:t>
            </a:r>
            <a:r>
              <a:rPr lang="en-GB" sz="2000" i="1" dirty="0">
                <a:latin typeface="Arial" pitchFamily="34" charset="0"/>
                <a:cs typeface="Arial" pitchFamily="34" charset="0"/>
              </a:rPr>
              <a:t> </a:t>
            </a:r>
            <a:r>
              <a:rPr lang="en-GB" sz="2000" dirty="0">
                <a:latin typeface="Arial" pitchFamily="34" charset="0"/>
                <a:cs typeface="Arial" pitchFamily="34" charset="0"/>
              </a:rPr>
              <a:t>following 4 rounds of bleach disinfection</a:t>
            </a:r>
          </a:p>
        </p:txBody>
      </p:sp>
      <p:sp>
        <p:nvSpPr>
          <p:cNvPr id="11" name="TextBox 10"/>
          <p:cNvSpPr txBox="1"/>
          <p:nvPr/>
        </p:nvSpPr>
        <p:spPr>
          <a:xfrm>
            <a:off x="4339952" y="4798893"/>
            <a:ext cx="1600200" cy="646331"/>
          </a:xfrm>
          <a:prstGeom prst="rect">
            <a:avLst/>
          </a:prstGeom>
          <a:solidFill>
            <a:schemeClr val="bg1"/>
          </a:solidFill>
        </p:spPr>
        <p:txBody>
          <a:bodyPr wrap="square" rtlCol="0">
            <a:spAutoFit/>
          </a:bodyPr>
          <a:lstStyle/>
          <a:p>
            <a:pPr algn="ctr"/>
            <a:r>
              <a:rPr lang="en-GB" dirty="0" smtClean="0">
                <a:latin typeface="Arial" pitchFamily="34" charset="0"/>
                <a:cs typeface="Arial" pitchFamily="34" charset="0"/>
              </a:rPr>
              <a:t>HP </a:t>
            </a:r>
            <a:r>
              <a:rPr lang="en-GB" dirty="0" err="1" smtClean="0">
                <a:latin typeface="Arial" pitchFamily="34" charset="0"/>
                <a:cs typeface="Arial" pitchFamily="34" charset="0"/>
              </a:rPr>
              <a:t>vapor</a:t>
            </a:r>
            <a:r>
              <a:rPr lang="en-GB" dirty="0" smtClean="0">
                <a:latin typeface="Arial" pitchFamily="34" charset="0"/>
                <a:cs typeface="Arial" pitchFamily="34" charset="0"/>
              </a:rPr>
              <a:t> </a:t>
            </a:r>
            <a:r>
              <a:rPr lang="en-GB" dirty="0" err="1" smtClean="0">
                <a:latin typeface="Arial" pitchFamily="34" charset="0"/>
                <a:cs typeface="Arial" pitchFamily="34" charset="0"/>
              </a:rPr>
              <a:t>decon</a:t>
            </a:r>
            <a:endParaRPr lang="en-GB" dirty="0">
              <a:latin typeface="Arial" pitchFamily="34" charset="0"/>
              <a:cs typeface="Arial" pitchFamily="34" charset="0"/>
            </a:endParaRPr>
          </a:p>
        </p:txBody>
      </p:sp>
    </p:spTree>
    <p:extLst>
      <p:ext uri="{BB962C8B-B14F-4D97-AF65-F5344CB8AC3E}">
        <p14:creationId xmlns:p14="http://schemas.microsoft.com/office/powerpoint/2010/main" val="40675739"/>
      </p:ext>
    </p:extLst>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12576" y="188640"/>
            <a:ext cx="10515600" cy="1143000"/>
          </a:xfrm>
        </p:spPr>
        <p:txBody>
          <a:bodyPr>
            <a:normAutofit/>
          </a:bodyPr>
          <a:lstStyle/>
          <a:p>
            <a:r>
              <a:rPr lang="en-GB" sz="3600" dirty="0" err="1" smtClean="0">
                <a:latin typeface="Arial" pitchFamily="34" charset="0"/>
                <a:cs typeface="Arial" pitchFamily="34" charset="0"/>
              </a:rPr>
              <a:t>Enterobacteriaceae</a:t>
            </a:r>
            <a:r>
              <a:rPr lang="en-GB" sz="3600" dirty="0" smtClean="0">
                <a:latin typeface="Arial" pitchFamily="34" charset="0"/>
                <a:cs typeface="Arial" pitchFamily="34" charset="0"/>
              </a:rPr>
              <a:t> “less environmental”</a:t>
            </a:r>
            <a:endParaRPr lang="en-GB" sz="3600" dirty="0">
              <a:latin typeface="Arial" pitchFamily="34" charset="0"/>
              <a:cs typeface="Arial" pitchFamily="34" charset="0"/>
            </a:endParaRPr>
          </a:p>
        </p:txBody>
      </p:sp>
      <p:sp>
        <p:nvSpPr>
          <p:cNvPr id="5" name="Rectangle 4"/>
          <p:cNvSpPr/>
          <p:nvPr/>
        </p:nvSpPr>
        <p:spPr>
          <a:xfrm>
            <a:off x="71406" y="6201811"/>
            <a:ext cx="7143800" cy="584775"/>
          </a:xfrm>
          <a:prstGeom prst="rect">
            <a:avLst/>
          </a:prstGeom>
        </p:spPr>
        <p:txBody>
          <a:bodyPr wrap="square">
            <a:spAutoFit/>
          </a:bodyPr>
          <a:lstStyle/>
          <a:p>
            <a:pPr marL="342900" indent="-342900"/>
            <a:r>
              <a:rPr lang="en-GB" sz="1600" dirty="0" err="1" smtClean="0">
                <a:latin typeface="Arial" pitchFamily="34" charset="0"/>
                <a:cs typeface="Arial" pitchFamily="34" charset="0"/>
              </a:rPr>
              <a:t>Nseir</a:t>
            </a:r>
            <a:r>
              <a:rPr lang="en-GB" sz="1600" dirty="0" smtClean="0">
                <a:latin typeface="Arial" pitchFamily="34" charset="0"/>
                <a:cs typeface="Arial" pitchFamily="34" charset="0"/>
              </a:rPr>
              <a:t> </a:t>
            </a:r>
            <a:r>
              <a:rPr lang="en-GB" sz="1600" i="1" dirty="0" smtClean="0">
                <a:latin typeface="Arial" pitchFamily="34" charset="0"/>
                <a:cs typeface="Arial" pitchFamily="34" charset="0"/>
              </a:rPr>
              <a:t>et al. </a:t>
            </a:r>
            <a:r>
              <a:rPr lang="en-GB" sz="1600" i="1" dirty="0" err="1" smtClean="0">
                <a:latin typeface="Arial" pitchFamily="34" charset="0"/>
                <a:cs typeface="Arial" pitchFamily="34" charset="0"/>
              </a:rPr>
              <a:t>Clin</a:t>
            </a:r>
            <a:r>
              <a:rPr lang="en-GB" sz="1600" i="1" dirty="0" smtClean="0">
                <a:latin typeface="Arial" pitchFamily="34" charset="0"/>
                <a:cs typeface="Arial" pitchFamily="34" charset="0"/>
              </a:rPr>
              <a:t> </a:t>
            </a:r>
            <a:r>
              <a:rPr lang="en-GB" sz="1600" i="1" dirty="0" err="1" smtClean="0">
                <a:latin typeface="Arial" pitchFamily="34" charset="0"/>
                <a:cs typeface="Arial" pitchFamily="34" charset="0"/>
              </a:rPr>
              <a:t>Microbiol</a:t>
            </a:r>
            <a:r>
              <a:rPr lang="en-GB" sz="1600" i="1" dirty="0" smtClean="0">
                <a:latin typeface="Arial" pitchFamily="34" charset="0"/>
                <a:cs typeface="Arial" pitchFamily="34" charset="0"/>
              </a:rPr>
              <a:t> Infect</a:t>
            </a:r>
            <a:r>
              <a:rPr lang="en-GB" sz="1600" dirty="0" smtClean="0">
                <a:latin typeface="Arial" pitchFamily="34" charset="0"/>
                <a:cs typeface="Arial" pitchFamily="34" charset="0"/>
              </a:rPr>
              <a:t> 2011;17:1201-1208.</a:t>
            </a:r>
          </a:p>
          <a:p>
            <a:pPr marL="342900" indent="-342900"/>
            <a:r>
              <a:rPr lang="en-GB" sz="1600" dirty="0" err="1" smtClean="0">
                <a:latin typeface="Arial" pitchFamily="34" charset="0"/>
                <a:cs typeface="Arial" pitchFamily="34" charset="0"/>
              </a:rPr>
              <a:t>Ajao</a:t>
            </a:r>
            <a:r>
              <a:rPr lang="en-GB" sz="1600" dirty="0" smtClean="0">
                <a:latin typeface="Arial" pitchFamily="34" charset="0"/>
                <a:cs typeface="Arial" pitchFamily="34" charset="0"/>
              </a:rPr>
              <a:t> </a:t>
            </a:r>
            <a:r>
              <a:rPr lang="en-GB" sz="1600" i="1" dirty="0" smtClean="0">
                <a:latin typeface="Arial" pitchFamily="34" charset="0"/>
                <a:cs typeface="Arial" pitchFamily="34" charset="0"/>
              </a:rPr>
              <a:t>et al. Infect Control Hosp </a:t>
            </a:r>
            <a:r>
              <a:rPr lang="en-GB" sz="1600" i="1" dirty="0" err="1" smtClean="0">
                <a:latin typeface="Arial" pitchFamily="34" charset="0"/>
                <a:cs typeface="Arial" pitchFamily="34" charset="0"/>
              </a:rPr>
              <a:t>Epidemiol</a:t>
            </a:r>
            <a:r>
              <a:rPr lang="en-GB" sz="1600" dirty="0" smtClean="0">
                <a:latin typeface="Arial" pitchFamily="34" charset="0"/>
                <a:cs typeface="Arial" pitchFamily="34" charset="0"/>
              </a:rPr>
              <a:t> 2013;34:453-458.</a:t>
            </a:r>
            <a:endParaRPr lang="en-GB" sz="1600" dirty="0">
              <a:latin typeface="Arial" pitchFamily="34" charset="0"/>
              <a:cs typeface="Arial" pitchFamily="34" charset="0"/>
            </a:endParaRPr>
          </a:p>
        </p:txBody>
      </p:sp>
      <p:graphicFrame>
        <p:nvGraphicFramePr>
          <p:cNvPr id="6" name="Chart 5"/>
          <p:cNvGraphicFramePr/>
          <p:nvPr>
            <p:extLst>
              <p:ext uri="{D42A27DB-BD31-4B8C-83A1-F6EECF244321}">
                <p14:modId xmlns:p14="http://schemas.microsoft.com/office/powerpoint/2010/main" val="114425295"/>
              </p:ext>
            </p:extLst>
          </p:nvPr>
        </p:nvGraphicFramePr>
        <p:xfrm>
          <a:off x="609600" y="1600200"/>
          <a:ext cx="7500990" cy="4214842"/>
        </p:xfrm>
        <a:graphic>
          <a:graphicData uri="http://schemas.openxmlformats.org/drawingml/2006/chart">
            <c:chart xmlns:c="http://schemas.openxmlformats.org/drawingml/2006/chart" xmlns:r="http://schemas.openxmlformats.org/officeDocument/2006/relationships" r:id="rId3"/>
          </a:graphicData>
        </a:graphic>
      </p:graphicFrame>
      <p:cxnSp>
        <p:nvCxnSpPr>
          <p:cNvPr id="9" name="Straight Connector 8"/>
          <p:cNvCxnSpPr/>
          <p:nvPr/>
        </p:nvCxnSpPr>
        <p:spPr>
          <a:xfrm>
            <a:off x="1250732" y="4984532"/>
            <a:ext cx="6572296" cy="1588"/>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2552226"/>
      </p:ext>
    </p:extLst>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3600" dirty="0" smtClean="0">
                <a:latin typeface="Arial" pitchFamily="34" charset="0"/>
                <a:cs typeface="Arial" pitchFamily="34" charset="0"/>
              </a:rPr>
              <a:t>MDR-GNR cleaning &amp; disinfection checklist</a:t>
            </a:r>
            <a:endParaRPr lang="en-GB" sz="3600" dirty="0">
              <a:latin typeface="Arial" pitchFamily="34" charset="0"/>
              <a:cs typeface="Arial" pitchFamily="34" charset="0"/>
            </a:endParaRPr>
          </a:p>
        </p:txBody>
      </p:sp>
      <p:sp>
        <p:nvSpPr>
          <p:cNvPr id="7" name="Content Placeholder 2"/>
          <p:cNvSpPr>
            <a:spLocks noGrp="1"/>
          </p:cNvSpPr>
          <p:nvPr>
            <p:ph idx="1"/>
          </p:nvPr>
        </p:nvSpPr>
        <p:spPr>
          <a:xfrm>
            <a:off x="479425" y="1667942"/>
            <a:ext cx="7826375" cy="2697162"/>
          </a:xfrm>
        </p:spPr>
        <p:txBody>
          <a:bodyPr/>
          <a:lstStyle/>
          <a:p>
            <a:pPr marL="539750" indent="-539750">
              <a:buClr>
                <a:schemeClr val="tx1"/>
              </a:buClr>
              <a:buFont typeface="Wingdings" pitchFamily="2" charset="2"/>
              <a:buChar char="q"/>
              <a:defRPr/>
            </a:pPr>
            <a:r>
              <a:rPr lang="en-US" sz="2400" b="0" dirty="0" smtClean="0">
                <a:latin typeface="Arial" pitchFamily="34" charset="0"/>
                <a:ea typeface="Verdana" pitchFamily="34" charset="0"/>
                <a:cs typeface="Arial" pitchFamily="34" charset="0"/>
              </a:rPr>
              <a:t>Clean / </a:t>
            </a:r>
            <a:r>
              <a:rPr lang="en-US" sz="2400" b="0" dirty="0" err="1" smtClean="0">
                <a:latin typeface="Arial" pitchFamily="34" charset="0"/>
                <a:ea typeface="Verdana" pitchFamily="34" charset="0"/>
                <a:cs typeface="Arial" pitchFamily="34" charset="0"/>
              </a:rPr>
              <a:t>declutter</a:t>
            </a:r>
            <a:endParaRPr lang="en-US" sz="2400" b="0" dirty="0" smtClean="0">
              <a:latin typeface="Arial" pitchFamily="34" charset="0"/>
              <a:ea typeface="Verdana" pitchFamily="34" charset="0"/>
              <a:cs typeface="Arial" pitchFamily="34" charset="0"/>
            </a:endParaRPr>
          </a:p>
          <a:p>
            <a:pPr marL="539750" indent="-539750">
              <a:buClr>
                <a:schemeClr val="tx1"/>
              </a:buClr>
              <a:buFont typeface="Wingdings" pitchFamily="2" charset="2"/>
              <a:buChar char="q"/>
              <a:defRPr/>
            </a:pPr>
            <a:r>
              <a:rPr lang="en-US" sz="2400" b="0" dirty="0" smtClean="0">
                <a:latin typeface="Arial" pitchFamily="34" charset="0"/>
                <a:ea typeface="Verdana" pitchFamily="34" charset="0"/>
                <a:cs typeface="Arial" pitchFamily="34" charset="0"/>
              </a:rPr>
              <a:t>Monitor cleaning process (e.g. fluorescent markers)</a:t>
            </a:r>
          </a:p>
          <a:p>
            <a:pPr marL="539750" indent="-539750">
              <a:buClr>
                <a:schemeClr val="tx1"/>
              </a:buClr>
              <a:buFont typeface="Wingdings" pitchFamily="2" charset="2"/>
              <a:buChar char="q"/>
              <a:defRPr/>
            </a:pPr>
            <a:r>
              <a:rPr lang="en-US" sz="2400" b="0" dirty="0" smtClean="0">
                <a:latin typeface="Arial" pitchFamily="34" charset="0"/>
                <a:ea typeface="Verdana" pitchFamily="34" charset="0"/>
                <a:cs typeface="Arial" pitchFamily="34" charset="0"/>
              </a:rPr>
              <a:t>Enhanced daily disinfection using bleach</a:t>
            </a:r>
          </a:p>
          <a:p>
            <a:pPr marL="539750" indent="-539750">
              <a:buClr>
                <a:schemeClr val="tx1"/>
              </a:buClr>
              <a:buFont typeface="Wingdings" pitchFamily="2" charset="2"/>
              <a:buChar char="q"/>
              <a:defRPr/>
            </a:pPr>
            <a:r>
              <a:rPr lang="en-US" sz="2400" b="0" dirty="0" smtClean="0">
                <a:latin typeface="Arial" pitchFamily="34" charset="0"/>
                <a:ea typeface="Verdana" pitchFamily="34" charset="0"/>
                <a:cs typeface="Arial" pitchFamily="34" charset="0"/>
              </a:rPr>
              <a:t>All equipment disinfected before leaving room</a:t>
            </a:r>
          </a:p>
          <a:p>
            <a:pPr marL="539750" indent="-539750">
              <a:buClr>
                <a:schemeClr val="tx1"/>
              </a:buClr>
              <a:buFont typeface="Wingdings" pitchFamily="2" charset="2"/>
              <a:buChar char="q"/>
              <a:defRPr/>
            </a:pPr>
            <a:r>
              <a:rPr lang="en-US" sz="2400" b="0" dirty="0" smtClean="0">
                <a:latin typeface="Arial" pitchFamily="34" charset="0"/>
                <a:ea typeface="Verdana" pitchFamily="34" charset="0"/>
                <a:cs typeface="Arial" pitchFamily="34" charset="0"/>
              </a:rPr>
              <a:t>Terminal disinfection using bleach or, ideally, H</a:t>
            </a:r>
            <a:r>
              <a:rPr lang="en-US" sz="2400" b="0" baseline="-25000" dirty="0" smtClean="0">
                <a:latin typeface="Arial" pitchFamily="34" charset="0"/>
                <a:ea typeface="Verdana" pitchFamily="34" charset="0"/>
                <a:cs typeface="Arial" pitchFamily="34" charset="0"/>
              </a:rPr>
              <a:t>2</a:t>
            </a:r>
            <a:r>
              <a:rPr lang="en-US" sz="2400" b="0" dirty="0" smtClean="0">
                <a:latin typeface="Arial" pitchFamily="34" charset="0"/>
                <a:ea typeface="Verdana" pitchFamily="34" charset="0"/>
                <a:cs typeface="Arial" pitchFamily="34" charset="0"/>
              </a:rPr>
              <a:t>O</a:t>
            </a:r>
            <a:r>
              <a:rPr lang="en-US" sz="2400" b="0" baseline="-25000" dirty="0" smtClean="0">
                <a:latin typeface="Arial" pitchFamily="34" charset="0"/>
                <a:ea typeface="Verdana" pitchFamily="34" charset="0"/>
                <a:cs typeface="Arial" pitchFamily="34" charset="0"/>
              </a:rPr>
              <a:t>2</a:t>
            </a:r>
            <a:r>
              <a:rPr lang="en-US" sz="2400" b="0" dirty="0" smtClean="0">
                <a:latin typeface="Arial" pitchFamily="34" charset="0"/>
                <a:ea typeface="Verdana" pitchFamily="34" charset="0"/>
                <a:cs typeface="Arial" pitchFamily="34" charset="0"/>
              </a:rPr>
              <a:t> </a:t>
            </a:r>
            <a:r>
              <a:rPr lang="en-US" sz="2400" b="0" dirty="0" smtClean="0">
                <a:latin typeface="Arial" pitchFamily="34" charset="0"/>
                <a:ea typeface="Verdana" pitchFamily="34" charset="0"/>
                <a:cs typeface="Arial" pitchFamily="34" charset="0"/>
              </a:rPr>
              <a:t>vapor or UV</a:t>
            </a:r>
            <a:r>
              <a:rPr lang="en-US" sz="2400" b="0" baseline="30000" dirty="0" smtClean="0">
                <a:latin typeface="Arial" pitchFamily="34" charset="0"/>
                <a:ea typeface="Verdana" pitchFamily="34" charset="0"/>
                <a:cs typeface="Arial" pitchFamily="34" charset="0"/>
              </a:rPr>
              <a:t>1-3</a:t>
            </a:r>
            <a:endParaRPr lang="en-US" sz="2400" b="0" baseline="30000" dirty="0" smtClean="0">
              <a:latin typeface="Arial" pitchFamily="34" charset="0"/>
              <a:ea typeface="Verdana" pitchFamily="34" charset="0"/>
              <a:cs typeface="Arial" pitchFamily="34" charset="0"/>
            </a:endParaRPr>
          </a:p>
          <a:p>
            <a:pPr>
              <a:defRPr/>
            </a:pPr>
            <a:endParaRPr lang="en-US" sz="2400" b="0" dirty="0" smtClean="0">
              <a:latin typeface="Arial" pitchFamily="34" charset="0"/>
              <a:ea typeface="Verdana" pitchFamily="34" charset="0"/>
              <a:cs typeface="Arial" pitchFamily="34" charset="0"/>
            </a:endParaRPr>
          </a:p>
        </p:txBody>
      </p:sp>
      <p:sp>
        <p:nvSpPr>
          <p:cNvPr id="8" name="Rectangle 3"/>
          <p:cNvSpPr>
            <a:spLocks noChangeArrowheads="1"/>
          </p:cNvSpPr>
          <p:nvPr/>
        </p:nvSpPr>
        <p:spPr bwMode="auto">
          <a:xfrm>
            <a:off x="0" y="5867400"/>
            <a:ext cx="7596188" cy="1200329"/>
          </a:xfrm>
          <a:prstGeom prst="rect">
            <a:avLst/>
          </a:prstGeom>
          <a:noFill/>
          <a:ln w="9525">
            <a:noFill/>
            <a:miter lim="800000"/>
            <a:headEnd/>
            <a:tailEnd/>
          </a:ln>
        </p:spPr>
        <p:txBody>
          <a:bodyPr>
            <a:spAutoFit/>
          </a:bodyPr>
          <a:lstStyle/>
          <a:p>
            <a:pPr marL="352425" indent="-352425">
              <a:buFont typeface="Lucida Sans" pitchFamily="34" charset="0"/>
              <a:buAutoNum type="arabicPeriod"/>
            </a:pPr>
            <a:r>
              <a:rPr lang="en-GB" dirty="0" err="1">
                <a:latin typeface="Arial" pitchFamily="34" charset="0"/>
                <a:cs typeface="Arial" pitchFamily="34" charset="0"/>
              </a:rPr>
              <a:t>Gopinath</a:t>
            </a:r>
            <a:r>
              <a:rPr lang="en-GB" dirty="0">
                <a:latin typeface="Arial" pitchFamily="34" charset="0"/>
                <a:cs typeface="Arial" pitchFamily="34" charset="0"/>
              </a:rPr>
              <a:t> </a:t>
            </a:r>
            <a:r>
              <a:rPr lang="en-GB" i="1" dirty="0">
                <a:latin typeface="Arial" pitchFamily="34" charset="0"/>
                <a:cs typeface="Arial" pitchFamily="34" charset="0"/>
              </a:rPr>
              <a:t>et al. Infect Control Hosp </a:t>
            </a:r>
            <a:r>
              <a:rPr lang="en-GB" i="1" dirty="0" err="1">
                <a:latin typeface="Arial" pitchFamily="34" charset="0"/>
                <a:cs typeface="Arial" pitchFamily="34" charset="0"/>
              </a:rPr>
              <a:t>Epidemiol</a:t>
            </a:r>
            <a:r>
              <a:rPr lang="en-GB" dirty="0">
                <a:latin typeface="Arial" pitchFamily="34" charset="0"/>
                <a:cs typeface="Arial" pitchFamily="34" charset="0"/>
              </a:rPr>
              <a:t> 2013;34:99-100.</a:t>
            </a:r>
          </a:p>
          <a:p>
            <a:pPr marL="352425" indent="-352425">
              <a:buFont typeface="Lucida Sans" pitchFamily="34" charset="0"/>
              <a:buAutoNum type="arabicPeriod"/>
            </a:pPr>
            <a:r>
              <a:rPr lang="en-GB" dirty="0" err="1">
                <a:latin typeface="Arial" pitchFamily="34" charset="0"/>
                <a:cs typeface="Arial" pitchFamily="34" charset="0"/>
              </a:rPr>
              <a:t>Snitkin</a:t>
            </a:r>
            <a:r>
              <a:rPr lang="en-GB" dirty="0">
                <a:latin typeface="Arial" pitchFamily="34" charset="0"/>
                <a:cs typeface="Arial" pitchFamily="34" charset="0"/>
              </a:rPr>
              <a:t> </a:t>
            </a:r>
            <a:r>
              <a:rPr lang="en-GB" i="1" dirty="0">
                <a:latin typeface="Arial" pitchFamily="34" charset="0"/>
                <a:cs typeface="Arial" pitchFamily="34" charset="0"/>
              </a:rPr>
              <a:t>et al. </a:t>
            </a:r>
            <a:r>
              <a:rPr lang="en-GB" i="1" dirty="0" err="1">
                <a:latin typeface="Arial" pitchFamily="34" charset="0"/>
                <a:cs typeface="Arial" pitchFamily="34" charset="0"/>
              </a:rPr>
              <a:t>Sci</a:t>
            </a:r>
            <a:r>
              <a:rPr lang="en-GB" i="1" dirty="0">
                <a:latin typeface="Arial" pitchFamily="34" charset="0"/>
                <a:cs typeface="Arial" pitchFamily="34" charset="0"/>
              </a:rPr>
              <a:t> </a:t>
            </a:r>
            <a:r>
              <a:rPr lang="en-GB" i="1" dirty="0" err="1">
                <a:latin typeface="Arial" pitchFamily="34" charset="0"/>
                <a:cs typeface="Arial" pitchFamily="34" charset="0"/>
              </a:rPr>
              <a:t>Transl</a:t>
            </a:r>
            <a:r>
              <a:rPr lang="en-GB" i="1" dirty="0">
                <a:latin typeface="Arial" pitchFamily="34" charset="0"/>
                <a:cs typeface="Arial" pitchFamily="34" charset="0"/>
              </a:rPr>
              <a:t> Med</a:t>
            </a:r>
            <a:r>
              <a:rPr lang="en-GB" dirty="0">
                <a:latin typeface="Arial" pitchFamily="34" charset="0"/>
                <a:cs typeface="Arial" pitchFamily="34" charset="0"/>
              </a:rPr>
              <a:t> 2012;4:148ra116.</a:t>
            </a:r>
          </a:p>
          <a:p>
            <a:pPr marL="352425" indent="-352425">
              <a:buFont typeface="Lucida Sans" pitchFamily="34" charset="0"/>
              <a:buAutoNum type="arabicPeriod"/>
            </a:pPr>
            <a:r>
              <a:rPr lang="en-GB" dirty="0" err="1">
                <a:latin typeface="Arial" pitchFamily="34" charset="0"/>
                <a:cs typeface="Arial" pitchFamily="34" charset="0"/>
              </a:rPr>
              <a:t>Verma</a:t>
            </a:r>
            <a:r>
              <a:rPr lang="en-GB" dirty="0">
                <a:latin typeface="Arial" pitchFamily="34" charset="0"/>
                <a:cs typeface="Arial" pitchFamily="34" charset="0"/>
              </a:rPr>
              <a:t> </a:t>
            </a:r>
            <a:r>
              <a:rPr lang="en-GB" i="1" dirty="0">
                <a:latin typeface="Arial" pitchFamily="34" charset="0"/>
                <a:cs typeface="Arial" pitchFamily="34" charset="0"/>
              </a:rPr>
              <a:t>et al. J Infect Prevent </a:t>
            </a:r>
            <a:r>
              <a:rPr lang="en-GB" dirty="0">
                <a:latin typeface="Arial" pitchFamily="34" charset="0"/>
                <a:cs typeface="Arial" pitchFamily="34" charset="0"/>
              </a:rPr>
              <a:t>2013;7:S37. </a:t>
            </a:r>
          </a:p>
          <a:p>
            <a:pPr marL="352425" indent="-352425">
              <a:buFont typeface="Lucida Sans" pitchFamily="34" charset="0"/>
              <a:buAutoNum type="arabicPeriod"/>
            </a:pPr>
            <a:endParaRPr lang="en-GB" dirty="0">
              <a:latin typeface="Arial" pitchFamily="34" charset="0"/>
              <a:cs typeface="Arial" pitchFamily="34" charset="0"/>
            </a:endParaRPr>
          </a:p>
        </p:txBody>
      </p:sp>
    </p:spTree>
    <p:extLst>
      <p:ext uri="{BB962C8B-B14F-4D97-AF65-F5344CB8AC3E}">
        <p14:creationId xmlns:p14="http://schemas.microsoft.com/office/powerpoint/2010/main" val="1482591229"/>
      </p:ext>
    </p:extLst>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395536" y="68627"/>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3200" dirty="0" smtClean="0">
                <a:latin typeface="Arial" pitchFamily="34" charset="0"/>
                <a:cs typeface="Arial" pitchFamily="34" charset="0"/>
              </a:rPr>
              <a:t>Contaminated sinks / drains</a:t>
            </a:r>
            <a:endParaRPr lang="en-GB" sz="3200" dirty="0"/>
          </a:p>
        </p:txBody>
      </p:sp>
      <p:sp>
        <p:nvSpPr>
          <p:cNvPr id="3" name="Rectangle 2"/>
          <p:cNvSpPr/>
          <p:nvPr/>
        </p:nvSpPr>
        <p:spPr>
          <a:xfrm>
            <a:off x="35496" y="6474822"/>
            <a:ext cx="4099199" cy="338554"/>
          </a:xfrm>
          <a:prstGeom prst="rect">
            <a:avLst/>
          </a:prstGeom>
        </p:spPr>
        <p:txBody>
          <a:bodyPr wrap="none">
            <a:spAutoFit/>
          </a:bodyPr>
          <a:lstStyle/>
          <a:p>
            <a:r>
              <a:rPr lang="en-GB" sz="1600" dirty="0" err="1" smtClean="0">
                <a:latin typeface="Arial" panose="020B0604020202020204" pitchFamily="34" charset="0"/>
                <a:cs typeface="Arial" panose="020B0604020202020204" pitchFamily="34" charset="0"/>
              </a:rPr>
              <a:t>Mathers</a:t>
            </a:r>
            <a:r>
              <a:rPr lang="en-GB" sz="1600" dirty="0" smtClean="0">
                <a:latin typeface="Arial" panose="020B0604020202020204" pitchFamily="34" charset="0"/>
                <a:cs typeface="Arial" panose="020B0604020202020204" pitchFamily="34" charset="0"/>
              </a:rPr>
              <a:t> </a:t>
            </a:r>
            <a:r>
              <a:rPr lang="en-GB" sz="1600" i="1" dirty="0" smtClean="0">
                <a:latin typeface="Arial" panose="020B0604020202020204" pitchFamily="34" charset="0"/>
                <a:cs typeface="Arial" panose="020B0604020202020204" pitchFamily="34" charset="0"/>
              </a:rPr>
              <a:t>et al. </a:t>
            </a:r>
            <a:r>
              <a:rPr lang="en-GB" sz="1600" i="1" dirty="0" err="1" smtClean="0">
                <a:latin typeface="Arial" panose="020B0604020202020204" pitchFamily="34" charset="0"/>
                <a:cs typeface="Arial" panose="020B0604020202020204" pitchFamily="34" charset="0"/>
              </a:rPr>
              <a:t>Clin</a:t>
            </a:r>
            <a:r>
              <a:rPr lang="en-GB" sz="1600" i="1" dirty="0" smtClean="0">
                <a:latin typeface="Arial" panose="020B0604020202020204" pitchFamily="34" charset="0"/>
                <a:cs typeface="Arial" panose="020B0604020202020204" pitchFamily="34" charset="0"/>
              </a:rPr>
              <a:t> Infect Dis </a:t>
            </a:r>
            <a:r>
              <a:rPr lang="en-GB" sz="1600" dirty="0" smtClean="0">
                <a:latin typeface="Arial" panose="020B0604020202020204" pitchFamily="34" charset="0"/>
                <a:cs typeface="Arial" panose="020B0604020202020204" pitchFamily="34" charset="0"/>
              </a:rPr>
              <a:t>2018 in press.</a:t>
            </a:r>
            <a:endParaRPr lang="en-GB" sz="1600" dirty="0">
              <a:latin typeface="Arial" panose="020B0604020202020204" pitchFamily="34" charset="0"/>
              <a:cs typeface="Arial" panose="020B0604020202020204" pitchFamily="34" charset="0"/>
            </a:endParaRPr>
          </a:p>
        </p:txBody>
      </p:sp>
      <p:sp>
        <p:nvSpPr>
          <p:cNvPr id="9" name="TextBox 8"/>
          <p:cNvSpPr txBox="1"/>
          <p:nvPr/>
        </p:nvSpPr>
        <p:spPr>
          <a:xfrm>
            <a:off x="107504" y="1028734"/>
            <a:ext cx="5976664" cy="830997"/>
          </a:xfrm>
          <a:prstGeom prst="rect">
            <a:avLst/>
          </a:prstGeom>
          <a:noFill/>
        </p:spPr>
        <p:txBody>
          <a:bodyPr wrap="square" rtlCol="0">
            <a:spAutoFit/>
          </a:bodyPr>
          <a:lstStyle/>
          <a:p>
            <a:r>
              <a:rPr lang="en-GB" sz="1600" dirty="0" smtClean="0">
                <a:latin typeface="Arial" panose="020B0604020202020204" pitchFamily="34" charset="0"/>
                <a:cs typeface="Arial" panose="020B0604020202020204" pitchFamily="34" charset="0"/>
              </a:rPr>
              <a:t>CPE (</a:t>
            </a:r>
            <a:r>
              <a:rPr lang="en-GB" sz="1600" i="1" dirty="0" smtClean="0">
                <a:latin typeface="Arial" panose="020B0604020202020204" pitchFamily="34" charset="0"/>
                <a:cs typeface="Arial" panose="020B0604020202020204" pitchFamily="34" charset="0"/>
              </a:rPr>
              <a:t>K. </a:t>
            </a:r>
            <a:r>
              <a:rPr lang="en-GB" sz="1600" i="1" dirty="0" err="1" smtClean="0">
                <a:latin typeface="Arial" panose="020B0604020202020204" pitchFamily="34" charset="0"/>
                <a:cs typeface="Arial" panose="020B0604020202020204" pitchFamily="34" charset="0"/>
              </a:rPr>
              <a:t>pneumoniae</a:t>
            </a:r>
            <a:r>
              <a:rPr lang="en-GB" sz="1600" dirty="0" smtClean="0">
                <a:latin typeface="Arial" panose="020B0604020202020204" pitchFamily="34" charset="0"/>
                <a:cs typeface="Arial" panose="020B0604020202020204" pitchFamily="34" charset="0"/>
              </a:rPr>
              <a:t>) acquisition and clinical infection halved through improved management of sinks (OR = 0.51 for </a:t>
            </a:r>
            <a:r>
              <a:rPr lang="en-GB" sz="1600" dirty="0" err="1" smtClean="0">
                <a:latin typeface="Arial" panose="020B0604020202020204" pitchFamily="34" charset="0"/>
                <a:cs typeface="Arial" panose="020B0604020202020204" pitchFamily="34" charset="0"/>
              </a:rPr>
              <a:t>acquisions</a:t>
            </a:r>
            <a:r>
              <a:rPr lang="en-GB" sz="1600" dirty="0" smtClean="0">
                <a:latin typeface="Arial" panose="020B0604020202020204" pitchFamily="34" charset="0"/>
                <a:cs typeface="Arial" panose="020B0604020202020204" pitchFamily="34" charset="0"/>
              </a:rPr>
              <a:t>, and 0.29 for clinical cultures) (n=~7,500 </a:t>
            </a:r>
            <a:r>
              <a:rPr lang="en-GB" sz="1600" dirty="0" err="1" smtClean="0">
                <a:latin typeface="Arial" panose="020B0604020202020204" pitchFamily="34" charset="0"/>
                <a:cs typeface="Arial" panose="020B0604020202020204" pitchFamily="34" charset="0"/>
              </a:rPr>
              <a:t>pts</a:t>
            </a:r>
            <a:r>
              <a:rPr lang="en-GB" sz="1600" dirty="0" smtClean="0">
                <a:latin typeface="Arial" panose="020B0604020202020204" pitchFamily="34" charset="0"/>
                <a:cs typeface="Arial" panose="020B0604020202020204" pitchFamily="34" charset="0"/>
              </a:rPr>
              <a:t>).</a:t>
            </a:r>
            <a:endParaRPr lang="en-GB" sz="1600" baseline="30000" dirty="0" smtClean="0">
              <a:latin typeface="Arial" panose="020B0604020202020204" pitchFamily="34" charset="0"/>
              <a:cs typeface="Arial" panose="020B0604020202020204" pitchFamily="34" charset="0"/>
            </a:endParaRPr>
          </a:p>
        </p:txBody>
      </p:sp>
      <p:pic>
        <p:nvPicPr>
          <p:cNvPr id="7" name="Picture 2" descr="Interventions. A, Open hopper with adjacent barrier on left with attached open cover. B, Hopper cover in closed position. C, MoveoMed sink trap heating and vibration device with electronics unit, as install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3774" y="656171"/>
            <a:ext cx="2736304" cy="487798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Sixty-day time to acquisition curves of Klebsiella pneumoniae carbapenemase–producing organism for patients exposed to a hopper intensive care room for preintervention and intervention periods. The log-rank test for the survival curves P value &lt; .001. Abbreviation: KPCO, Klebsiella pneumoniae carbapenemase–producing organis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889" y="2272314"/>
            <a:ext cx="4877207" cy="34609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6790779"/>
      </p:ext>
    </p:extLst>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reflectionsipc.files.wordpress.com/2017/12/cpe-guideline-matrix.png?w=700&amp;h=651"/>
          <p:cNvPicPr>
            <a:picLocks noChangeAspect="1" noChangeArrowheads="1"/>
          </p:cNvPicPr>
          <p:nvPr/>
        </p:nvPicPr>
        <p:blipFill rotWithShape="1">
          <a:blip r:embed="rId2">
            <a:extLst>
              <a:ext uri="{28A0092B-C50C-407E-A947-70E740481C1C}">
                <a14:useLocalDpi xmlns:a14="http://schemas.microsoft.com/office/drawing/2010/main" val="0"/>
              </a:ext>
            </a:extLst>
          </a:blip>
          <a:srcRect b="23356"/>
          <a:stretch/>
        </p:blipFill>
        <p:spPr bwMode="auto">
          <a:xfrm>
            <a:off x="1331640" y="332657"/>
            <a:ext cx="6667500" cy="475252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reflectionsipc.files.wordpress.com/2019/11/cpe-matrix-recommendations-e1573643717177.png?w=700&amp;h=415"/>
          <p:cNvPicPr>
            <a:picLocks noChangeAspect="1" noChangeArrowheads="1"/>
          </p:cNvPicPr>
          <p:nvPr/>
        </p:nvPicPr>
        <p:blipFill rotWithShape="1">
          <a:blip r:embed="rId3">
            <a:extLst>
              <a:ext uri="{28A0092B-C50C-407E-A947-70E740481C1C}">
                <a14:useLocalDpi xmlns:a14="http://schemas.microsoft.com/office/drawing/2010/main" val="0"/>
              </a:ext>
            </a:extLst>
          </a:blip>
          <a:srcRect t="62710"/>
          <a:stretch/>
        </p:blipFill>
        <p:spPr bwMode="auto">
          <a:xfrm>
            <a:off x="1276220" y="5101771"/>
            <a:ext cx="6464132" cy="147405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4860032" y="318802"/>
            <a:ext cx="432048" cy="6243167"/>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23471936"/>
      </p:ext>
    </p:extLst>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err="1" smtClean="0">
                <a:latin typeface="Arial" pitchFamily="34" charset="0"/>
                <a:cs typeface="Arial" pitchFamily="34" charset="0"/>
              </a:rPr>
              <a:t>Carbapenem</a:t>
            </a:r>
            <a:r>
              <a:rPr lang="en-GB" sz="3600" dirty="0" smtClean="0">
                <a:latin typeface="Arial" pitchFamily="34" charset="0"/>
                <a:cs typeface="Arial" pitchFamily="34" charset="0"/>
              </a:rPr>
              <a:t> use, Europe </a:t>
            </a:r>
            <a:endParaRPr lang="en-GB" sz="3600" dirty="0">
              <a:latin typeface="Arial" pitchFamily="34" charset="0"/>
              <a:cs typeface="Arial" pitchFamily="34" charset="0"/>
            </a:endParaRPr>
          </a:p>
        </p:txBody>
      </p:sp>
      <p:pic>
        <p:nvPicPr>
          <p:cNvPr id="5122" name="Picture 2"/>
          <p:cNvPicPr>
            <a:picLocks noChangeAspect="1" noChangeArrowheads="1"/>
          </p:cNvPicPr>
          <p:nvPr/>
        </p:nvPicPr>
        <p:blipFill>
          <a:blip r:embed="rId2" cstate="print"/>
          <a:srcRect/>
          <a:stretch>
            <a:fillRect/>
          </a:stretch>
        </p:blipFill>
        <p:spPr bwMode="auto">
          <a:xfrm>
            <a:off x="539552" y="1206356"/>
            <a:ext cx="7567811" cy="4965844"/>
          </a:xfrm>
          <a:prstGeom prst="rect">
            <a:avLst/>
          </a:prstGeom>
          <a:noFill/>
          <a:ln w="9525">
            <a:noFill/>
            <a:miter lim="800000"/>
            <a:headEnd/>
            <a:tailEnd/>
          </a:ln>
        </p:spPr>
      </p:pic>
      <p:sp>
        <p:nvSpPr>
          <p:cNvPr id="5" name="Rectangle 4"/>
          <p:cNvSpPr/>
          <p:nvPr/>
        </p:nvSpPr>
        <p:spPr>
          <a:xfrm>
            <a:off x="34925" y="6412468"/>
            <a:ext cx="6743700" cy="338554"/>
          </a:xfrm>
          <a:prstGeom prst="rect">
            <a:avLst/>
          </a:prstGeom>
        </p:spPr>
        <p:txBody>
          <a:bodyPr>
            <a:spAutoFit/>
          </a:bodyPr>
          <a:lstStyle/>
          <a:p>
            <a:pPr>
              <a:defRPr/>
            </a:pPr>
            <a:r>
              <a:rPr lang="en-GB" sz="1600" dirty="0" smtClean="0">
                <a:latin typeface="Arial" pitchFamily="34" charset="0"/>
                <a:cs typeface="Arial" pitchFamily="34" charset="0"/>
                <a:hlinkClick r:id="rId3"/>
              </a:rPr>
              <a:t>ECDC point prevalence survey 2013</a:t>
            </a:r>
            <a:r>
              <a:rPr lang="en-GB" sz="1600" dirty="0" smtClean="0">
                <a:latin typeface="Arial" pitchFamily="34" charset="0"/>
                <a:cs typeface="Arial" pitchFamily="34" charset="0"/>
              </a:rPr>
              <a:t>. </a:t>
            </a:r>
            <a:endParaRPr lang="en-US" sz="1600" dirty="0">
              <a:latin typeface="Arial" pitchFamily="34" charset="0"/>
              <a:cs typeface="Arial" pitchFamily="34" charset="0"/>
            </a:endParaRPr>
          </a:p>
        </p:txBody>
      </p:sp>
    </p:spTree>
    <p:extLst>
      <p:ext uri="{BB962C8B-B14F-4D97-AF65-F5344CB8AC3E}">
        <p14:creationId xmlns:p14="http://schemas.microsoft.com/office/powerpoint/2010/main" val="2400249319"/>
      </p:ext>
    </p:extLst>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84"/>
            <a:ext cx="8229600" cy="1143000"/>
          </a:xfrm>
        </p:spPr>
        <p:txBody>
          <a:bodyPr>
            <a:normAutofit/>
          </a:bodyPr>
          <a:lstStyle/>
          <a:p>
            <a:r>
              <a:rPr lang="en-GB" sz="3600" dirty="0" smtClean="0">
                <a:latin typeface="Arial" pitchFamily="34" charset="0"/>
                <a:cs typeface="Arial" pitchFamily="34" charset="0"/>
              </a:rPr>
              <a:t>Can we forecast a CPE storm?</a:t>
            </a:r>
            <a:endParaRPr lang="en-GB" sz="3600" dirty="0">
              <a:latin typeface="Arial" pitchFamily="34" charset="0"/>
              <a:cs typeface="Arial" pitchFamily="34" charset="0"/>
            </a:endParaRPr>
          </a:p>
        </p:txBody>
      </p:sp>
      <p:sp>
        <p:nvSpPr>
          <p:cNvPr id="4" name="TextBox 3"/>
          <p:cNvSpPr txBox="1"/>
          <p:nvPr/>
        </p:nvSpPr>
        <p:spPr>
          <a:xfrm>
            <a:off x="323528" y="3833753"/>
            <a:ext cx="3888432" cy="1077218"/>
          </a:xfrm>
          <a:prstGeom prst="rect">
            <a:avLst/>
          </a:prstGeom>
          <a:noFill/>
        </p:spPr>
        <p:txBody>
          <a:bodyPr wrap="square" rtlCol="0">
            <a:spAutoFit/>
          </a:bodyPr>
          <a:lstStyle/>
          <a:p>
            <a:r>
              <a:rPr lang="en-GB" sz="1600" i="1" dirty="0" smtClean="0">
                <a:latin typeface="Arial" pitchFamily="34" charset="0"/>
                <a:cs typeface="Arial" pitchFamily="34" charset="0"/>
              </a:rPr>
              <a:t>What drives </a:t>
            </a:r>
            <a:r>
              <a:rPr lang="en-GB" sz="1600" i="1" dirty="0" err="1" smtClean="0">
                <a:latin typeface="Arial" pitchFamily="34" charset="0"/>
                <a:cs typeface="Arial" pitchFamily="34" charset="0"/>
              </a:rPr>
              <a:t>carbapenem</a:t>
            </a:r>
            <a:r>
              <a:rPr lang="en-GB" sz="1600" i="1" dirty="0" smtClean="0">
                <a:latin typeface="Arial" pitchFamily="34" charset="0"/>
                <a:cs typeface="Arial" pitchFamily="34" charset="0"/>
              </a:rPr>
              <a:t> resistance? The use of </a:t>
            </a:r>
            <a:r>
              <a:rPr lang="en-GB" sz="1600" i="1" dirty="0" err="1" smtClean="0">
                <a:latin typeface="Arial" pitchFamily="34" charset="0"/>
                <a:cs typeface="Arial" pitchFamily="34" charset="0"/>
              </a:rPr>
              <a:t>meropenem</a:t>
            </a:r>
            <a:r>
              <a:rPr lang="en-GB" sz="1600" i="1" dirty="0" smtClean="0">
                <a:latin typeface="Arial" pitchFamily="34" charset="0"/>
                <a:cs typeface="Arial" pitchFamily="34" charset="0"/>
              </a:rPr>
              <a:t> in the  previous year plotted against the incidence rate of OXA-48-producing </a:t>
            </a:r>
            <a:r>
              <a:rPr lang="en-GB" sz="1600" dirty="0" smtClean="0">
                <a:latin typeface="Arial" pitchFamily="34" charset="0"/>
                <a:cs typeface="Arial" pitchFamily="34" charset="0"/>
              </a:rPr>
              <a:t>K. </a:t>
            </a:r>
            <a:r>
              <a:rPr lang="en-GB" sz="1600" dirty="0" err="1" smtClean="0">
                <a:latin typeface="Arial" pitchFamily="34" charset="0"/>
                <a:cs typeface="Arial" pitchFamily="34" charset="0"/>
              </a:rPr>
              <a:t>pneumoniae</a:t>
            </a:r>
            <a:r>
              <a:rPr lang="en-GB" sz="1600" dirty="0" smtClean="0">
                <a:latin typeface="Arial" pitchFamily="34" charset="0"/>
                <a:cs typeface="Arial" pitchFamily="34" charset="0"/>
              </a:rPr>
              <a:t> </a:t>
            </a:r>
            <a:endParaRPr lang="en-GB" sz="1600" dirty="0">
              <a:latin typeface="Arial" pitchFamily="34" charset="0"/>
              <a:cs typeface="Arial" pitchFamily="34" charset="0"/>
            </a:endParaRPr>
          </a:p>
        </p:txBody>
      </p:sp>
      <p:sp>
        <p:nvSpPr>
          <p:cNvPr id="5" name="TextBox 4"/>
          <p:cNvSpPr txBox="1"/>
          <p:nvPr/>
        </p:nvSpPr>
        <p:spPr>
          <a:xfrm>
            <a:off x="4139952" y="1196752"/>
            <a:ext cx="4680520" cy="3416320"/>
          </a:xfrm>
          <a:prstGeom prst="rect">
            <a:avLst/>
          </a:prstGeom>
          <a:noFill/>
        </p:spPr>
        <p:txBody>
          <a:bodyPr wrap="square" rtlCol="0">
            <a:spAutoFit/>
          </a:bodyPr>
          <a:lstStyle/>
          <a:p>
            <a:pPr marL="342900" indent="-342900">
              <a:buClr>
                <a:schemeClr val="accent1"/>
              </a:buClr>
              <a:buFont typeface="Wingdings" pitchFamily="2" charset="2"/>
              <a:buChar char="§"/>
            </a:pPr>
            <a:r>
              <a:rPr lang="en-GB" dirty="0" smtClean="0">
                <a:latin typeface="Arial" pitchFamily="34" charset="0"/>
                <a:cs typeface="Arial" pitchFamily="34" charset="0"/>
              </a:rPr>
              <a:t>Could we find and implement an “alert” level of </a:t>
            </a:r>
            <a:r>
              <a:rPr lang="en-GB" dirty="0" err="1" smtClean="0">
                <a:latin typeface="Arial" pitchFamily="34" charset="0"/>
                <a:cs typeface="Arial" pitchFamily="34" charset="0"/>
              </a:rPr>
              <a:t>carbapenem</a:t>
            </a:r>
            <a:r>
              <a:rPr lang="en-GB" dirty="0" smtClean="0">
                <a:latin typeface="Arial" pitchFamily="34" charset="0"/>
                <a:cs typeface="Arial" pitchFamily="34" charset="0"/>
              </a:rPr>
              <a:t> use?</a:t>
            </a:r>
          </a:p>
          <a:p>
            <a:pPr marL="342900" indent="-342900">
              <a:buClr>
                <a:schemeClr val="accent1"/>
              </a:buClr>
              <a:buFont typeface="Wingdings" pitchFamily="2" charset="2"/>
              <a:buChar char="§"/>
            </a:pPr>
            <a:r>
              <a:rPr lang="en-GB" dirty="0" smtClean="0">
                <a:latin typeface="Arial" pitchFamily="34" charset="0"/>
                <a:cs typeface="Arial" pitchFamily="34" charset="0"/>
              </a:rPr>
              <a:t>The authors claim a stewardship intervention brought the CPE outbreak under control – but also implemented ‘case isolation, screening of contacts, barrier nursing and other infection control interventions’.</a:t>
            </a:r>
          </a:p>
          <a:p>
            <a:pPr marL="342900" indent="-342900">
              <a:buClr>
                <a:schemeClr val="accent1"/>
              </a:buClr>
              <a:buFont typeface="Wingdings" pitchFamily="2" charset="2"/>
              <a:buChar char="§"/>
            </a:pPr>
            <a:r>
              <a:rPr lang="en-GB" dirty="0" smtClean="0">
                <a:latin typeface="Arial" pitchFamily="34" charset="0"/>
                <a:cs typeface="Arial" pitchFamily="34" charset="0"/>
              </a:rPr>
              <a:t>Study focussed only on OXA-48 </a:t>
            </a:r>
            <a:r>
              <a:rPr lang="en-GB" i="1" dirty="0" smtClean="0">
                <a:latin typeface="Arial" pitchFamily="34" charset="0"/>
                <a:cs typeface="Arial" pitchFamily="34" charset="0"/>
              </a:rPr>
              <a:t>K. </a:t>
            </a:r>
            <a:r>
              <a:rPr lang="en-GB" i="1" dirty="0" err="1" smtClean="0">
                <a:latin typeface="Arial" pitchFamily="34" charset="0"/>
                <a:cs typeface="Arial" pitchFamily="34" charset="0"/>
              </a:rPr>
              <a:t>pneumoniae</a:t>
            </a:r>
            <a:r>
              <a:rPr lang="en-GB" dirty="0" smtClean="0">
                <a:latin typeface="Arial" pitchFamily="34" charset="0"/>
                <a:cs typeface="Arial" pitchFamily="34" charset="0"/>
              </a:rPr>
              <a:t>; what about other </a:t>
            </a:r>
            <a:r>
              <a:rPr lang="en-GB" dirty="0" err="1" smtClean="0">
                <a:latin typeface="Arial" pitchFamily="34" charset="0"/>
                <a:cs typeface="Arial" pitchFamily="34" charset="0"/>
              </a:rPr>
              <a:t>Enterobacteriaceae</a:t>
            </a:r>
            <a:r>
              <a:rPr lang="en-GB" dirty="0" smtClean="0">
                <a:latin typeface="Arial" pitchFamily="34" charset="0"/>
                <a:cs typeface="Arial" pitchFamily="34" charset="0"/>
              </a:rPr>
              <a:t> and non-fermenters.</a:t>
            </a:r>
          </a:p>
          <a:p>
            <a:pPr marL="342900" indent="-342900">
              <a:buClr>
                <a:schemeClr val="accent1"/>
              </a:buClr>
              <a:buFont typeface="Wingdings" pitchFamily="2" charset="2"/>
              <a:buChar char="§"/>
            </a:pPr>
            <a:endParaRPr lang="en-GB" dirty="0">
              <a:latin typeface="Arial" pitchFamily="34" charset="0"/>
              <a:cs typeface="Arial" pitchFamily="34" charset="0"/>
            </a:endParaRPr>
          </a:p>
        </p:txBody>
      </p:sp>
      <p:sp>
        <p:nvSpPr>
          <p:cNvPr id="6" name="Rectangle 1"/>
          <p:cNvSpPr>
            <a:spLocks noChangeArrowheads="1"/>
          </p:cNvSpPr>
          <p:nvPr/>
        </p:nvSpPr>
        <p:spPr bwMode="auto">
          <a:xfrm>
            <a:off x="107504" y="6474822"/>
            <a:ext cx="6264696"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en-GB" sz="1600" dirty="0" err="1" smtClean="0">
                <a:latin typeface="Arial" pitchFamily="34" charset="0"/>
                <a:cs typeface="Arial" pitchFamily="34" charset="0"/>
              </a:rPr>
              <a:t>Gharbi</a:t>
            </a:r>
            <a:r>
              <a:rPr lang="en-GB" sz="1600" dirty="0" smtClean="0">
                <a:latin typeface="Arial" pitchFamily="34" charset="0"/>
                <a:cs typeface="Arial" pitchFamily="34" charset="0"/>
              </a:rPr>
              <a:t> </a:t>
            </a:r>
            <a:r>
              <a:rPr lang="en-GB" sz="1600" i="1" dirty="0" smtClean="0">
                <a:latin typeface="Arial" pitchFamily="34" charset="0"/>
                <a:cs typeface="Arial" pitchFamily="34" charset="0"/>
              </a:rPr>
              <a:t>et al</a:t>
            </a:r>
            <a:r>
              <a:rPr lang="en-GB" sz="1600" dirty="0" smtClean="0">
                <a:latin typeface="Arial" pitchFamily="34" charset="0"/>
                <a:cs typeface="Arial" pitchFamily="34" charset="0"/>
              </a:rPr>
              <a:t>. </a:t>
            </a:r>
            <a:r>
              <a:rPr lang="en-GB" sz="1600" i="1" dirty="0" err="1" smtClean="0">
                <a:latin typeface="Arial" pitchFamily="34" charset="0"/>
                <a:cs typeface="Arial" pitchFamily="34" charset="0"/>
              </a:rPr>
              <a:t>Int</a:t>
            </a:r>
            <a:r>
              <a:rPr lang="en-GB" sz="1600" i="1" dirty="0" smtClean="0">
                <a:latin typeface="Arial" pitchFamily="34" charset="0"/>
                <a:cs typeface="Arial" pitchFamily="34" charset="0"/>
              </a:rPr>
              <a:t> J </a:t>
            </a:r>
            <a:r>
              <a:rPr lang="en-GB" sz="1600" i="1" dirty="0" err="1" smtClean="0">
                <a:latin typeface="Arial" pitchFamily="34" charset="0"/>
                <a:cs typeface="Arial" pitchFamily="34" charset="0"/>
              </a:rPr>
              <a:t>Antimicrob</a:t>
            </a:r>
            <a:r>
              <a:rPr lang="en-GB" sz="1600" i="1" dirty="0" smtClean="0">
                <a:latin typeface="Arial" pitchFamily="34" charset="0"/>
                <a:cs typeface="Arial" pitchFamily="34" charset="0"/>
              </a:rPr>
              <a:t> Agents </a:t>
            </a:r>
            <a:r>
              <a:rPr lang="en-GB" sz="1600" dirty="0" smtClean="0">
                <a:latin typeface="Arial" pitchFamily="34" charset="0"/>
                <a:cs typeface="Arial" pitchFamily="34" charset="0"/>
              </a:rPr>
              <a:t>2015 in press.</a:t>
            </a:r>
          </a:p>
        </p:txBody>
      </p:sp>
      <p:pic>
        <p:nvPicPr>
          <p:cNvPr id="1026" name="Picture 2" descr="https://reflectionsipc.files.wordpress.com/2015/06/mero-usage-correlation.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5" y="1104053"/>
            <a:ext cx="3744415" cy="2808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0451049"/>
      </p:ext>
    </p:extLst>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400800"/>
            <a:ext cx="9144000" cy="338554"/>
          </a:xfrm>
          <a:prstGeom prst="rect">
            <a:avLst/>
          </a:prstGeom>
        </p:spPr>
        <p:txBody>
          <a:bodyPr wrap="square">
            <a:spAutoFit/>
          </a:bodyPr>
          <a:lstStyle/>
          <a:p>
            <a:r>
              <a:rPr lang="en-GB" sz="1600" dirty="0" err="1" smtClean="0">
                <a:latin typeface="Arial" pitchFamily="34" charset="0"/>
                <a:cs typeface="Arial" pitchFamily="34" charset="0"/>
              </a:rPr>
              <a:t>Hou</a:t>
            </a:r>
            <a:r>
              <a:rPr lang="en-GB" sz="1600" dirty="0" smtClean="0">
                <a:latin typeface="Arial" pitchFamily="34" charset="0"/>
                <a:cs typeface="Arial" pitchFamily="34" charset="0"/>
              </a:rPr>
              <a:t> </a:t>
            </a:r>
            <a:r>
              <a:rPr lang="en-GB" sz="1600" i="1" dirty="0" smtClean="0">
                <a:latin typeface="Arial" pitchFamily="34" charset="0"/>
                <a:cs typeface="Arial" pitchFamily="34" charset="0"/>
              </a:rPr>
              <a:t>et al. </a:t>
            </a:r>
            <a:r>
              <a:rPr lang="en-GB" sz="1600" i="1" dirty="0" err="1" smtClean="0">
                <a:latin typeface="Arial" pitchFamily="34" charset="0"/>
                <a:cs typeface="Arial" pitchFamily="34" charset="0"/>
              </a:rPr>
              <a:t>PLoS</a:t>
            </a:r>
            <a:r>
              <a:rPr lang="en-GB" sz="1600" i="1" dirty="0" smtClean="0">
                <a:latin typeface="Arial" pitchFamily="34" charset="0"/>
                <a:cs typeface="Arial" pitchFamily="34" charset="0"/>
              </a:rPr>
              <a:t> ONE</a:t>
            </a:r>
            <a:r>
              <a:rPr lang="en-GB" sz="1600" dirty="0" smtClean="0">
                <a:latin typeface="Arial" pitchFamily="34" charset="0"/>
                <a:cs typeface="Arial" pitchFamily="34" charset="0"/>
              </a:rPr>
              <a:t> 2014;9:e101447; * = significant difference before vs. after.</a:t>
            </a:r>
            <a:endParaRPr lang="en-GB" sz="1600" dirty="0">
              <a:latin typeface="Arial" pitchFamily="34" charset="0"/>
              <a:cs typeface="Arial" pitchFamily="34" charset="0"/>
            </a:endParaRPr>
          </a:p>
        </p:txBody>
      </p:sp>
      <p:sp>
        <p:nvSpPr>
          <p:cNvPr id="5" name="Title 1"/>
          <p:cNvSpPr>
            <a:spLocks noGrp="1"/>
          </p:cNvSpPr>
          <p:nvPr>
            <p:ph type="title"/>
          </p:nvPr>
        </p:nvSpPr>
        <p:spPr>
          <a:xfrm>
            <a:off x="457200" y="-27384"/>
            <a:ext cx="8229600" cy="1143000"/>
          </a:xfrm>
        </p:spPr>
        <p:txBody>
          <a:bodyPr>
            <a:normAutofit/>
          </a:bodyPr>
          <a:lstStyle/>
          <a:p>
            <a:r>
              <a:rPr lang="en-GB" sz="3600" dirty="0" smtClean="0">
                <a:latin typeface="Arial" pitchFamily="34" charset="0"/>
                <a:cs typeface="Arial" pitchFamily="34" charset="0"/>
              </a:rPr>
              <a:t>Antimicrobial stewardship – impact </a:t>
            </a:r>
            <a:endParaRPr lang="en-GB" sz="3600" dirty="0">
              <a:latin typeface="Arial" pitchFamily="34" charset="0"/>
              <a:cs typeface="Arial" pitchFamily="34" charset="0"/>
            </a:endParaRPr>
          </a:p>
        </p:txBody>
      </p:sp>
      <p:sp>
        <p:nvSpPr>
          <p:cNvPr id="6" name="Title 1"/>
          <p:cNvSpPr txBox="1">
            <a:spLocks/>
          </p:cNvSpPr>
          <p:nvPr/>
        </p:nvSpPr>
        <p:spPr bwMode="auto">
          <a:xfrm>
            <a:off x="539552" y="917617"/>
            <a:ext cx="7920880" cy="71118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tab pos="4037013" algn="l"/>
              </a:tabLst>
              <a:defRPr/>
            </a:pPr>
            <a:r>
              <a:rPr kumimoji="0" lang="en-GB" b="0" i="0" u="none" strike="noStrike" kern="1200" cap="none" spc="0" normalizeH="0" baseline="0" noProof="0" dirty="0" smtClean="0">
                <a:ln>
                  <a:noFill/>
                </a:ln>
                <a:effectLst/>
                <a:uLnTx/>
                <a:uFillTx/>
                <a:latin typeface="Arial" pitchFamily="34" charset="0"/>
                <a:ea typeface="+mj-ea"/>
                <a:cs typeface="Arial" pitchFamily="34" charset="0"/>
              </a:rPr>
              <a:t>Evaluating impact of 6 month antimicrobial</a:t>
            </a:r>
            <a:r>
              <a:rPr kumimoji="0" lang="en-GB" b="0" i="0" u="none" strike="noStrike" kern="1200" cap="none" spc="0" normalizeH="0" noProof="0" dirty="0" smtClean="0">
                <a:ln>
                  <a:noFill/>
                </a:ln>
                <a:effectLst/>
                <a:uLnTx/>
                <a:uFillTx/>
                <a:latin typeface="Arial" pitchFamily="34" charset="0"/>
                <a:ea typeface="+mj-ea"/>
                <a:cs typeface="Arial" pitchFamily="34" charset="0"/>
              </a:rPr>
              <a:t> stewardship intervention on an ICU by comparing bacterial resistance for matched 6 month periods either side of intervention. </a:t>
            </a:r>
            <a:endParaRPr kumimoji="0" lang="en-GB" b="0" i="0" u="none" strike="noStrike" kern="1200" cap="none" spc="0" normalizeH="0" baseline="0" noProof="0" dirty="0">
              <a:ln>
                <a:noFill/>
              </a:ln>
              <a:effectLst/>
              <a:uLnTx/>
              <a:uFillTx/>
              <a:latin typeface="Arial" pitchFamily="34" charset="0"/>
              <a:ea typeface="+mj-ea"/>
              <a:cs typeface="Arial" pitchFamily="34" charset="0"/>
            </a:endParaRPr>
          </a:p>
        </p:txBody>
      </p:sp>
      <p:graphicFrame>
        <p:nvGraphicFramePr>
          <p:cNvPr id="7" name="Chart 6"/>
          <p:cNvGraphicFramePr/>
          <p:nvPr>
            <p:extLst>
              <p:ext uri="{D42A27DB-BD31-4B8C-83A1-F6EECF244321}">
                <p14:modId xmlns:p14="http://schemas.microsoft.com/office/powerpoint/2010/main" val="2305293064"/>
              </p:ext>
            </p:extLst>
          </p:nvPr>
        </p:nvGraphicFramePr>
        <p:xfrm>
          <a:off x="557611" y="1873468"/>
          <a:ext cx="8153400" cy="4267200"/>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2483068" y="3581400"/>
            <a:ext cx="304800" cy="381000"/>
          </a:xfrm>
          <a:prstGeom prst="rect">
            <a:avLst/>
          </a:prstGeom>
          <a:noFill/>
        </p:spPr>
        <p:txBody>
          <a:bodyPr wrap="square" rtlCol="0">
            <a:spAutoFit/>
          </a:bodyPr>
          <a:lstStyle/>
          <a:p>
            <a:r>
              <a:rPr lang="en-GB" dirty="0" smtClean="0">
                <a:latin typeface="Arial" pitchFamily="34" charset="0"/>
                <a:cs typeface="Arial" pitchFamily="34" charset="0"/>
              </a:rPr>
              <a:t>*</a:t>
            </a:r>
            <a:endParaRPr lang="en-GB" dirty="0">
              <a:latin typeface="Arial" pitchFamily="34" charset="0"/>
              <a:cs typeface="Arial" pitchFamily="34" charset="0"/>
            </a:endParaRPr>
          </a:p>
        </p:txBody>
      </p:sp>
      <p:sp>
        <p:nvSpPr>
          <p:cNvPr id="9" name="TextBox 8"/>
          <p:cNvSpPr txBox="1"/>
          <p:nvPr/>
        </p:nvSpPr>
        <p:spPr>
          <a:xfrm>
            <a:off x="2622332" y="3794234"/>
            <a:ext cx="304800" cy="381000"/>
          </a:xfrm>
          <a:prstGeom prst="rect">
            <a:avLst/>
          </a:prstGeom>
          <a:noFill/>
        </p:spPr>
        <p:txBody>
          <a:bodyPr wrap="square" rtlCol="0">
            <a:spAutoFit/>
          </a:bodyPr>
          <a:lstStyle/>
          <a:p>
            <a:r>
              <a:rPr lang="en-GB" dirty="0" smtClean="0">
                <a:latin typeface="Arial" pitchFamily="34" charset="0"/>
                <a:cs typeface="Arial" pitchFamily="34" charset="0"/>
              </a:rPr>
              <a:t>*</a:t>
            </a:r>
            <a:endParaRPr lang="en-GB" dirty="0">
              <a:latin typeface="Arial" pitchFamily="34" charset="0"/>
              <a:cs typeface="Arial" pitchFamily="34" charset="0"/>
            </a:endParaRPr>
          </a:p>
        </p:txBody>
      </p:sp>
      <p:sp>
        <p:nvSpPr>
          <p:cNvPr id="10" name="TextBox 9"/>
          <p:cNvSpPr txBox="1"/>
          <p:nvPr/>
        </p:nvSpPr>
        <p:spPr>
          <a:xfrm>
            <a:off x="2758966" y="3626068"/>
            <a:ext cx="304800" cy="381000"/>
          </a:xfrm>
          <a:prstGeom prst="rect">
            <a:avLst/>
          </a:prstGeom>
          <a:noFill/>
        </p:spPr>
        <p:txBody>
          <a:bodyPr wrap="square" rtlCol="0">
            <a:spAutoFit/>
          </a:bodyPr>
          <a:lstStyle/>
          <a:p>
            <a:r>
              <a:rPr lang="en-GB" dirty="0" smtClean="0">
                <a:latin typeface="Arial" pitchFamily="34" charset="0"/>
                <a:cs typeface="Arial" pitchFamily="34" charset="0"/>
              </a:rPr>
              <a:t>*</a:t>
            </a:r>
            <a:endParaRPr lang="en-GB" dirty="0">
              <a:latin typeface="Arial" pitchFamily="34" charset="0"/>
              <a:cs typeface="Arial" pitchFamily="34" charset="0"/>
            </a:endParaRPr>
          </a:p>
        </p:txBody>
      </p:sp>
      <p:sp>
        <p:nvSpPr>
          <p:cNvPr id="11" name="TextBox 10"/>
          <p:cNvSpPr txBox="1"/>
          <p:nvPr/>
        </p:nvSpPr>
        <p:spPr>
          <a:xfrm>
            <a:off x="2911366" y="3794234"/>
            <a:ext cx="304800" cy="381000"/>
          </a:xfrm>
          <a:prstGeom prst="rect">
            <a:avLst/>
          </a:prstGeom>
          <a:noFill/>
        </p:spPr>
        <p:txBody>
          <a:bodyPr wrap="square" rtlCol="0">
            <a:spAutoFit/>
          </a:bodyPr>
          <a:lstStyle/>
          <a:p>
            <a:r>
              <a:rPr lang="en-GB" dirty="0" smtClean="0">
                <a:latin typeface="Arial" pitchFamily="34" charset="0"/>
                <a:cs typeface="Arial" pitchFamily="34" charset="0"/>
              </a:rPr>
              <a:t>*</a:t>
            </a:r>
            <a:endParaRPr lang="en-GB" dirty="0">
              <a:latin typeface="Arial" pitchFamily="34" charset="0"/>
              <a:cs typeface="Arial" pitchFamily="34" charset="0"/>
            </a:endParaRPr>
          </a:p>
        </p:txBody>
      </p:sp>
      <p:sp>
        <p:nvSpPr>
          <p:cNvPr id="12" name="TextBox 11"/>
          <p:cNvSpPr txBox="1"/>
          <p:nvPr/>
        </p:nvSpPr>
        <p:spPr>
          <a:xfrm>
            <a:off x="4769068" y="2987566"/>
            <a:ext cx="304800" cy="381000"/>
          </a:xfrm>
          <a:prstGeom prst="rect">
            <a:avLst/>
          </a:prstGeom>
          <a:noFill/>
        </p:spPr>
        <p:txBody>
          <a:bodyPr wrap="square" rtlCol="0">
            <a:spAutoFit/>
          </a:bodyPr>
          <a:lstStyle/>
          <a:p>
            <a:r>
              <a:rPr lang="en-GB" dirty="0" smtClean="0">
                <a:latin typeface="Arial" pitchFamily="34" charset="0"/>
                <a:cs typeface="Arial" pitchFamily="34" charset="0"/>
              </a:rPr>
              <a:t>*</a:t>
            </a:r>
            <a:endParaRPr lang="en-GB" dirty="0">
              <a:latin typeface="Arial" pitchFamily="34" charset="0"/>
              <a:cs typeface="Arial" pitchFamily="34" charset="0"/>
            </a:endParaRPr>
          </a:p>
        </p:txBody>
      </p:sp>
      <p:sp>
        <p:nvSpPr>
          <p:cNvPr id="13" name="TextBox 12"/>
          <p:cNvSpPr txBox="1"/>
          <p:nvPr/>
        </p:nvSpPr>
        <p:spPr>
          <a:xfrm>
            <a:off x="4908332" y="3171498"/>
            <a:ext cx="304800" cy="381000"/>
          </a:xfrm>
          <a:prstGeom prst="rect">
            <a:avLst/>
          </a:prstGeom>
          <a:noFill/>
        </p:spPr>
        <p:txBody>
          <a:bodyPr wrap="square" rtlCol="0">
            <a:spAutoFit/>
          </a:bodyPr>
          <a:lstStyle/>
          <a:p>
            <a:r>
              <a:rPr lang="en-GB" dirty="0" smtClean="0">
                <a:latin typeface="Arial" pitchFamily="34" charset="0"/>
                <a:cs typeface="Arial" pitchFamily="34" charset="0"/>
              </a:rPr>
              <a:t>*</a:t>
            </a:r>
            <a:endParaRPr lang="en-GB" dirty="0">
              <a:latin typeface="Arial" pitchFamily="34" charset="0"/>
              <a:cs typeface="Arial" pitchFamily="34" charset="0"/>
            </a:endParaRPr>
          </a:p>
        </p:txBody>
      </p:sp>
    </p:spTree>
    <p:extLst>
      <p:ext uri="{BB962C8B-B14F-4D97-AF65-F5344CB8AC3E}">
        <p14:creationId xmlns:p14="http://schemas.microsoft.com/office/powerpoint/2010/main" val="1809650480"/>
      </p:ext>
    </p:extLst>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reflectionsipc.files.wordpress.com/2017/12/cpe-guideline-matrix.png?w=700&amp;h=651"/>
          <p:cNvPicPr>
            <a:picLocks noChangeAspect="1" noChangeArrowheads="1"/>
          </p:cNvPicPr>
          <p:nvPr/>
        </p:nvPicPr>
        <p:blipFill rotWithShape="1">
          <a:blip r:embed="rId2">
            <a:extLst>
              <a:ext uri="{28A0092B-C50C-407E-A947-70E740481C1C}">
                <a14:useLocalDpi xmlns:a14="http://schemas.microsoft.com/office/drawing/2010/main" val="0"/>
              </a:ext>
            </a:extLst>
          </a:blip>
          <a:srcRect b="23356"/>
          <a:stretch/>
        </p:blipFill>
        <p:spPr bwMode="auto">
          <a:xfrm>
            <a:off x="1331640" y="332657"/>
            <a:ext cx="6667500" cy="475252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reflectionsipc.files.wordpress.com/2019/11/cpe-matrix-recommendations-e1573643717177.png?w=700&amp;h=415"/>
          <p:cNvPicPr>
            <a:picLocks noChangeAspect="1" noChangeArrowheads="1"/>
          </p:cNvPicPr>
          <p:nvPr/>
        </p:nvPicPr>
        <p:blipFill rotWithShape="1">
          <a:blip r:embed="rId3">
            <a:extLst>
              <a:ext uri="{28A0092B-C50C-407E-A947-70E740481C1C}">
                <a14:useLocalDpi xmlns:a14="http://schemas.microsoft.com/office/drawing/2010/main" val="0"/>
              </a:ext>
            </a:extLst>
          </a:blip>
          <a:srcRect t="62710"/>
          <a:stretch/>
        </p:blipFill>
        <p:spPr bwMode="auto">
          <a:xfrm>
            <a:off x="1276220" y="5101771"/>
            <a:ext cx="6464132" cy="147405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7308304" y="318802"/>
            <a:ext cx="432048" cy="6243167"/>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684670289"/>
      </p:ext>
    </p:extLst>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extLst>
              <p:ext uri="{D42A27DB-BD31-4B8C-83A1-F6EECF244321}">
                <p14:modId xmlns:p14="http://schemas.microsoft.com/office/powerpoint/2010/main" val="2487015301"/>
              </p:ext>
            </p:extLst>
          </p:nvPr>
        </p:nvGraphicFramePr>
        <p:xfrm>
          <a:off x="323528" y="1844824"/>
          <a:ext cx="8208912" cy="4248472"/>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1"/>
          <p:cNvSpPr>
            <a:spLocks noChangeArrowheads="1"/>
          </p:cNvSpPr>
          <p:nvPr/>
        </p:nvSpPr>
        <p:spPr bwMode="auto">
          <a:xfrm>
            <a:off x="59904" y="6471047"/>
            <a:ext cx="6264696"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42900" lvl="0" indent="-342900"/>
            <a:r>
              <a:rPr lang="en-GB" sz="1600" dirty="0" err="1" smtClean="0">
                <a:latin typeface="Arial" pitchFamily="34" charset="0"/>
                <a:cs typeface="Arial" pitchFamily="34" charset="0"/>
              </a:rPr>
              <a:t>Saidel</a:t>
            </a:r>
            <a:r>
              <a:rPr lang="en-GB" sz="1600" dirty="0" smtClean="0">
                <a:latin typeface="Arial" pitchFamily="34" charset="0"/>
                <a:cs typeface="Arial" pitchFamily="34" charset="0"/>
              </a:rPr>
              <a:t>-Odes </a:t>
            </a:r>
            <a:r>
              <a:rPr lang="en-GB" sz="1600" i="1" dirty="0" smtClean="0">
                <a:latin typeface="Arial" pitchFamily="34" charset="0"/>
                <a:cs typeface="Arial" pitchFamily="34" charset="0"/>
              </a:rPr>
              <a:t>et al. Infect Control Hosp </a:t>
            </a:r>
            <a:r>
              <a:rPr lang="en-GB" sz="1600" i="1" dirty="0" err="1" smtClean="0">
                <a:latin typeface="Arial" pitchFamily="34" charset="0"/>
                <a:cs typeface="Arial" pitchFamily="34" charset="0"/>
              </a:rPr>
              <a:t>Epidemiol</a:t>
            </a:r>
            <a:r>
              <a:rPr lang="en-GB" sz="1600" dirty="0" smtClean="0">
                <a:latin typeface="Arial" pitchFamily="34" charset="0"/>
                <a:cs typeface="Arial" pitchFamily="34" charset="0"/>
              </a:rPr>
              <a:t> 2012;33:14-19.</a:t>
            </a:r>
          </a:p>
          <a:p>
            <a:pPr marL="342900" lvl="0" indent="-342900">
              <a:buFont typeface="+mj-lt"/>
              <a:buAutoNum type="arabicPeriod"/>
            </a:pPr>
            <a:endParaRPr kumimoji="0" lang="en-GB" sz="1600" i="0" u="none" strike="noStrike" cap="none" normalizeH="0" baseline="0" dirty="0" smtClean="0">
              <a:ln>
                <a:noFill/>
              </a:ln>
              <a:effectLst/>
              <a:latin typeface="Arial" pitchFamily="34" charset="0"/>
              <a:cs typeface="Arial" pitchFamily="34" charset="0"/>
            </a:endParaRPr>
          </a:p>
        </p:txBody>
      </p:sp>
      <p:sp>
        <p:nvSpPr>
          <p:cNvPr id="7" name="Rectangle 1"/>
          <p:cNvSpPr>
            <a:spLocks noChangeArrowheads="1"/>
          </p:cNvSpPr>
          <p:nvPr/>
        </p:nvSpPr>
        <p:spPr bwMode="auto">
          <a:xfrm>
            <a:off x="1117104" y="980728"/>
            <a:ext cx="6839272"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a:r>
              <a:rPr lang="en-GB" dirty="0" smtClean="0">
                <a:latin typeface="Arial" pitchFamily="34" charset="0"/>
                <a:cs typeface="Arial" pitchFamily="34" charset="0"/>
              </a:rPr>
              <a:t>20 CRE colonized patients in each arm given </a:t>
            </a:r>
            <a:r>
              <a:rPr lang="en-GB" dirty="0" err="1" smtClean="0">
                <a:latin typeface="Arial" pitchFamily="34" charset="0"/>
                <a:cs typeface="Arial" pitchFamily="34" charset="0"/>
              </a:rPr>
              <a:t>gentamicin</a:t>
            </a:r>
            <a:r>
              <a:rPr lang="en-GB" dirty="0" smtClean="0">
                <a:latin typeface="Arial" pitchFamily="34" charset="0"/>
                <a:cs typeface="Arial" pitchFamily="34" charset="0"/>
              </a:rPr>
              <a:t> + </a:t>
            </a:r>
            <a:r>
              <a:rPr lang="en-GB" dirty="0" err="1" smtClean="0">
                <a:latin typeface="Arial" pitchFamily="34" charset="0"/>
                <a:cs typeface="Arial" pitchFamily="34" charset="0"/>
              </a:rPr>
              <a:t>polymyxin</a:t>
            </a:r>
            <a:r>
              <a:rPr lang="en-GB" dirty="0" smtClean="0">
                <a:latin typeface="Arial" pitchFamily="34" charset="0"/>
                <a:cs typeface="Arial" pitchFamily="34" charset="0"/>
              </a:rPr>
              <a:t> (SDD arm) or placebo (Control arm)</a:t>
            </a:r>
          </a:p>
          <a:p>
            <a:pPr marL="342900" lvl="0" indent="-342900" algn="ctr">
              <a:buFont typeface="+mj-lt"/>
              <a:buAutoNum type="arabicPeriod"/>
            </a:pPr>
            <a:endParaRPr kumimoji="0" lang="en-GB" i="0" u="none" strike="noStrike" cap="none" normalizeH="0" baseline="0" dirty="0" smtClean="0">
              <a:ln>
                <a:noFill/>
              </a:ln>
              <a:effectLst/>
              <a:latin typeface="Arial" pitchFamily="34" charset="0"/>
              <a:cs typeface="Arial" pitchFamily="34" charset="0"/>
            </a:endParaRPr>
          </a:p>
        </p:txBody>
      </p:sp>
      <p:sp>
        <p:nvSpPr>
          <p:cNvPr id="9" name="Title 1"/>
          <p:cNvSpPr>
            <a:spLocks noGrp="1"/>
          </p:cNvSpPr>
          <p:nvPr>
            <p:ph type="title"/>
          </p:nvPr>
        </p:nvSpPr>
        <p:spPr>
          <a:xfrm>
            <a:off x="59904" y="-27384"/>
            <a:ext cx="8832576" cy="1143000"/>
          </a:xfrm>
        </p:spPr>
        <p:txBody>
          <a:bodyPr>
            <a:normAutofit fontScale="90000"/>
          </a:bodyPr>
          <a:lstStyle/>
          <a:p>
            <a:r>
              <a:rPr lang="en-GB" dirty="0" smtClean="0">
                <a:latin typeface="Arial" pitchFamily="34" charset="0"/>
                <a:cs typeface="Arial" pitchFamily="34" charset="0"/>
              </a:rPr>
              <a:t>‘Selective’ digestive decontamination</a:t>
            </a:r>
            <a:endParaRPr lang="en-GB" dirty="0">
              <a:latin typeface="Arial" pitchFamily="34" charset="0"/>
              <a:cs typeface="Arial" pitchFamily="34" charset="0"/>
            </a:endParaRPr>
          </a:p>
        </p:txBody>
      </p:sp>
    </p:spTree>
    <p:extLst>
      <p:ext uri="{BB962C8B-B14F-4D97-AF65-F5344CB8AC3E}">
        <p14:creationId xmlns:p14="http://schemas.microsoft.com/office/powerpoint/2010/main" val="2521460924"/>
      </p:ext>
    </p:extLst>
  </p:cSld>
  <p:clrMapOvr>
    <a:masterClrMapping/>
  </p:clrMapOvr>
  <p:transition>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tomic antibiotic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688" y="265136"/>
            <a:ext cx="5838825" cy="5972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8526721"/>
      </p:ext>
    </p:extLst>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392"/>
            <a:ext cx="8229600" cy="1143000"/>
          </a:xfrm>
        </p:spPr>
        <p:txBody>
          <a:bodyPr>
            <a:noAutofit/>
          </a:bodyPr>
          <a:lstStyle/>
          <a:p>
            <a:r>
              <a:rPr lang="en-US" sz="3600" dirty="0" err="1" smtClean="0">
                <a:latin typeface="Arial" pitchFamily="34" charset="0"/>
                <a:cs typeface="Arial" pitchFamily="34" charset="0"/>
              </a:rPr>
              <a:t>Decolonisation</a:t>
            </a:r>
            <a:r>
              <a:rPr lang="en-US" sz="3600" dirty="0" smtClean="0">
                <a:latin typeface="Arial" pitchFamily="34" charset="0"/>
                <a:cs typeface="Arial" pitchFamily="34" charset="0"/>
              </a:rPr>
              <a:t> using </a:t>
            </a:r>
            <a:r>
              <a:rPr lang="en-US" sz="3600" dirty="0" smtClean="0">
                <a:latin typeface="Arial" pitchFamily="34" charset="0"/>
                <a:cs typeface="Arial" pitchFamily="34" charset="0"/>
              </a:rPr>
              <a:t>FMT</a:t>
            </a:r>
            <a:endParaRPr lang="en-US" sz="3600" dirty="0">
              <a:latin typeface="Arial" pitchFamily="34" charset="0"/>
              <a:cs typeface="Arial" pitchFamily="34" charset="0"/>
            </a:endParaRPr>
          </a:p>
        </p:txBody>
      </p:sp>
      <p:sp>
        <p:nvSpPr>
          <p:cNvPr id="4" name="Rectangle 1"/>
          <p:cNvSpPr>
            <a:spLocks noChangeArrowheads="1"/>
          </p:cNvSpPr>
          <p:nvPr/>
        </p:nvSpPr>
        <p:spPr bwMode="auto">
          <a:xfrm>
            <a:off x="107504" y="6474822"/>
            <a:ext cx="6264696"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en-GB" sz="1600" dirty="0" err="1" smtClean="0">
                <a:latin typeface="Arial" pitchFamily="34" charset="0"/>
                <a:cs typeface="Arial" pitchFamily="34" charset="0"/>
              </a:rPr>
              <a:t>Huttner</a:t>
            </a:r>
            <a:r>
              <a:rPr lang="en-GB" sz="1600" dirty="0" smtClean="0">
                <a:latin typeface="Arial" pitchFamily="34" charset="0"/>
                <a:cs typeface="Arial" pitchFamily="34" charset="0"/>
              </a:rPr>
              <a:t> et al. </a:t>
            </a:r>
            <a:r>
              <a:rPr lang="en-GB" sz="1600" dirty="0" err="1" smtClean="0">
                <a:latin typeface="Arial" pitchFamily="34" charset="0"/>
                <a:cs typeface="Arial" pitchFamily="34" charset="0"/>
              </a:rPr>
              <a:t>Clin</a:t>
            </a:r>
            <a:r>
              <a:rPr lang="en-GB" sz="1600" dirty="0" smtClean="0">
                <a:latin typeface="Arial" pitchFamily="34" charset="0"/>
                <a:cs typeface="Arial" pitchFamily="34" charset="0"/>
              </a:rPr>
              <a:t> </a:t>
            </a:r>
            <a:r>
              <a:rPr lang="en-GB" sz="1600" dirty="0" err="1" smtClean="0">
                <a:latin typeface="Arial" pitchFamily="34" charset="0"/>
                <a:cs typeface="Arial" pitchFamily="34" charset="0"/>
              </a:rPr>
              <a:t>Microbiol</a:t>
            </a:r>
            <a:r>
              <a:rPr lang="en-GB" sz="1600" dirty="0" smtClean="0">
                <a:latin typeface="Arial" pitchFamily="34" charset="0"/>
                <a:cs typeface="Arial" pitchFamily="34" charset="0"/>
              </a:rPr>
              <a:t> Infect 2019.</a:t>
            </a:r>
            <a:endParaRPr lang="en-GB" sz="1600" dirty="0" smtClean="0">
              <a:latin typeface="Arial" pitchFamily="34" charset="0"/>
              <a:cs typeface="Arial" pitchFamily="34" charset="0"/>
            </a:endParaRPr>
          </a:p>
        </p:txBody>
      </p:sp>
      <p:pic>
        <p:nvPicPr>
          <p:cNvPr id="13314" name="Picture 2" descr="https://marlin-prod.literatumonline.com/cms/attachment/d0697393-cf40-4fd1-8a0b-5dfce951acb5/gr3_lrg.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765"/>
          <a:stretch/>
        </p:blipFill>
        <p:spPr bwMode="auto">
          <a:xfrm>
            <a:off x="395536" y="1916832"/>
            <a:ext cx="8359077" cy="432048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1"/>
          <p:cNvSpPr>
            <a:spLocks noChangeArrowheads="1"/>
          </p:cNvSpPr>
          <p:nvPr/>
        </p:nvSpPr>
        <p:spPr bwMode="auto">
          <a:xfrm>
            <a:off x="1117104" y="980728"/>
            <a:ext cx="6839272"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a:r>
              <a:rPr lang="en-GB" dirty="0" smtClean="0">
                <a:latin typeface="Arial" pitchFamily="34" charset="0"/>
                <a:cs typeface="Arial" pitchFamily="34" charset="0"/>
              </a:rPr>
              <a:t>39 ESBL or CPE colonized patients randomised to oral </a:t>
            </a:r>
            <a:r>
              <a:rPr lang="en-GB" dirty="0" err="1" smtClean="0">
                <a:latin typeface="Arial" pitchFamily="34" charset="0"/>
                <a:cs typeface="Arial" pitchFamily="34" charset="0"/>
              </a:rPr>
              <a:t>abx</a:t>
            </a:r>
            <a:r>
              <a:rPr lang="en-GB" dirty="0" smtClean="0">
                <a:latin typeface="Arial" pitchFamily="34" charset="0"/>
                <a:cs typeface="Arial" pitchFamily="34" charset="0"/>
              </a:rPr>
              <a:t> + FMT (brown(!) line)</a:t>
            </a:r>
            <a:r>
              <a:rPr lang="en-GB" dirty="0" smtClean="0">
                <a:latin typeface="Arial" pitchFamily="34" charset="0"/>
                <a:cs typeface="Arial" pitchFamily="34" charset="0"/>
              </a:rPr>
              <a:t> </a:t>
            </a:r>
            <a:r>
              <a:rPr lang="en-GB" dirty="0" smtClean="0">
                <a:latin typeface="Arial" pitchFamily="34" charset="0"/>
                <a:cs typeface="Arial" pitchFamily="34" charset="0"/>
              </a:rPr>
              <a:t>or </a:t>
            </a:r>
            <a:r>
              <a:rPr lang="en-GB" dirty="0" smtClean="0">
                <a:latin typeface="Arial" pitchFamily="34" charset="0"/>
                <a:cs typeface="Arial" pitchFamily="34" charset="0"/>
              </a:rPr>
              <a:t>no intervention (blue line)</a:t>
            </a:r>
            <a:endParaRPr lang="en-GB" dirty="0" smtClean="0">
              <a:latin typeface="Arial" pitchFamily="34" charset="0"/>
              <a:cs typeface="Arial" pitchFamily="34" charset="0"/>
            </a:endParaRPr>
          </a:p>
          <a:p>
            <a:pPr marL="342900" lvl="0" indent="-342900" algn="ctr">
              <a:buFont typeface="+mj-lt"/>
              <a:buAutoNum type="arabicPeriod"/>
            </a:pPr>
            <a:endParaRPr kumimoji="0" lang="en-GB" i="0" u="none" strike="noStrike" cap="none" normalizeH="0" baseline="0" dirty="0" smtClean="0">
              <a:ln>
                <a:noFill/>
              </a:ln>
              <a:effectLst/>
              <a:latin typeface="Arial" pitchFamily="34" charset="0"/>
              <a:cs typeface="Arial" pitchFamily="34" charset="0"/>
            </a:endParaRPr>
          </a:p>
        </p:txBody>
      </p:sp>
    </p:spTree>
    <p:extLst>
      <p:ext uri="{BB962C8B-B14F-4D97-AF65-F5344CB8AC3E}">
        <p14:creationId xmlns:p14="http://schemas.microsoft.com/office/powerpoint/2010/main" val="632495454"/>
      </p:ext>
    </p:extLst>
  </p:cSld>
  <p:clrMapOvr>
    <a:masterClrMapping/>
  </p:clrMapOvr>
  <p:transition>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4951" t="26375" r="22311" b="5704"/>
          <a:stretch/>
        </p:blipFill>
        <p:spPr>
          <a:xfrm>
            <a:off x="539552" y="116632"/>
            <a:ext cx="8208912" cy="6090483"/>
          </a:xfrm>
          <a:prstGeom prst="rect">
            <a:avLst/>
          </a:prstGeom>
        </p:spPr>
      </p:pic>
      <p:sp>
        <p:nvSpPr>
          <p:cNvPr id="5" name="Rectangle 1"/>
          <p:cNvSpPr>
            <a:spLocks noChangeArrowheads="1"/>
          </p:cNvSpPr>
          <p:nvPr/>
        </p:nvSpPr>
        <p:spPr bwMode="auto">
          <a:xfrm>
            <a:off x="107504" y="6474822"/>
            <a:ext cx="6264696"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en-GB" sz="1600" dirty="0" err="1" smtClean="0">
                <a:latin typeface="Arial" pitchFamily="34" charset="0"/>
                <a:cs typeface="Arial" pitchFamily="34" charset="0"/>
              </a:rPr>
              <a:t>Tacconelli</a:t>
            </a:r>
            <a:r>
              <a:rPr lang="en-GB" sz="1600" dirty="0" smtClean="0">
                <a:latin typeface="Arial" pitchFamily="34" charset="0"/>
                <a:cs typeface="Arial" pitchFamily="34" charset="0"/>
              </a:rPr>
              <a:t> et al. </a:t>
            </a:r>
            <a:r>
              <a:rPr lang="en-GB" sz="1600" dirty="0" err="1" smtClean="0">
                <a:latin typeface="Arial" pitchFamily="34" charset="0"/>
                <a:cs typeface="Arial" pitchFamily="34" charset="0"/>
              </a:rPr>
              <a:t>Clin</a:t>
            </a:r>
            <a:r>
              <a:rPr lang="en-GB" sz="1600" dirty="0" smtClean="0">
                <a:latin typeface="Arial" pitchFamily="34" charset="0"/>
                <a:cs typeface="Arial" pitchFamily="34" charset="0"/>
              </a:rPr>
              <a:t> </a:t>
            </a:r>
            <a:r>
              <a:rPr lang="en-GB" sz="1600" dirty="0" err="1" smtClean="0">
                <a:latin typeface="Arial" pitchFamily="34" charset="0"/>
                <a:cs typeface="Arial" pitchFamily="34" charset="0"/>
              </a:rPr>
              <a:t>Microbiol</a:t>
            </a:r>
            <a:r>
              <a:rPr lang="en-GB" sz="1600" dirty="0" smtClean="0">
                <a:latin typeface="Arial" pitchFamily="34" charset="0"/>
                <a:cs typeface="Arial" pitchFamily="34" charset="0"/>
              </a:rPr>
              <a:t> Infect 2019.</a:t>
            </a:r>
            <a:endParaRPr lang="en-GB" sz="1600" dirty="0" smtClean="0">
              <a:latin typeface="Arial" pitchFamily="34" charset="0"/>
              <a:cs typeface="Arial" pitchFamily="34" charset="0"/>
            </a:endParaRPr>
          </a:p>
        </p:txBody>
      </p:sp>
      <p:sp>
        <p:nvSpPr>
          <p:cNvPr id="6" name="Rectangle 1"/>
          <p:cNvSpPr>
            <a:spLocks noChangeArrowheads="1"/>
          </p:cNvSpPr>
          <p:nvPr/>
        </p:nvSpPr>
        <p:spPr bwMode="auto">
          <a:xfrm>
            <a:off x="395536" y="3212976"/>
            <a:ext cx="8064896" cy="31085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a:r>
              <a:rPr lang="en-GB" sz="2800" b="1" dirty="0" smtClean="0">
                <a:solidFill>
                  <a:srgbClr val="FF0000"/>
                </a:solidFill>
                <a:latin typeface="Arial" panose="020B0604020202020204" pitchFamily="34" charset="0"/>
                <a:cs typeface="Arial" pitchFamily="34" charset="0"/>
              </a:rPr>
              <a:t>“</a:t>
            </a:r>
            <a:r>
              <a:rPr lang="en-GB" sz="2800" b="1" dirty="0">
                <a:solidFill>
                  <a:srgbClr val="FF0000"/>
                </a:solidFill>
                <a:latin typeface="Arial" panose="020B0604020202020204" pitchFamily="34" charset="0"/>
                <a:cs typeface="Arial" panose="020B0604020202020204" pitchFamily="34" charset="0"/>
              </a:rPr>
              <a:t>The panel does not recommend routine decolonization of CRE</a:t>
            </a:r>
            <a:r>
              <a:rPr lang="en-GB" sz="2800" b="1" dirty="0" smtClean="0">
                <a:solidFill>
                  <a:srgbClr val="FF0000"/>
                </a:solidFill>
                <a:latin typeface="Arial" panose="020B0604020202020204" pitchFamily="34" charset="0"/>
                <a:cs typeface="Arial" panose="020B0604020202020204" pitchFamily="34" charset="0"/>
              </a:rPr>
              <a:t>.”</a:t>
            </a:r>
          </a:p>
          <a:p>
            <a:pPr lvl="0" algn="ctr"/>
            <a:endParaRPr lang="en-GB" sz="2800" b="1" dirty="0">
              <a:solidFill>
                <a:srgbClr val="FF0000"/>
              </a:solidFill>
              <a:latin typeface="Arial" pitchFamily="34" charset="0"/>
              <a:cs typeface="Arial" pitchFamily="34" charset="0"/>
            </a:endParaRPr>
          </a:p>
          <a:p>
            <a:pPr lvl="0" algn="ctr"/>
            <a:r>
              <a:rPr lang="en-GB" sz="2800" b="1" dirty="0">
                <a:solidFill>
                  <a:srgbClr val="FF0000"/>
                </a:solidFill>
                <a:latin typeface="Arial" pitchFamily="34" charset="0"/>
                <a:cs typeface="Arial" pitchFamily="34" charset="0"/>
              </a:rPr>
              <a:t>“Evidence is insufficient to provide a recommendation for or</a:t>
            </a:r>
          </a:p>
          <a:p>
            <a:pPr lvl="0" algn="ctr"/>
            <a:r>
              <a:rPr lang="en-GB" sz="2800" b="1" dirty="0">
                <a:solidFill>
                  <a:srgbClr val="FF0000"/>
                </a:solidFill>
                <a:latin typeface="Arial" pitchFamily="34" charset="0"/>
                <a:cs typeface="Arial" pitchFamily="34" charset="0"/>
              </a:rPr>
              <a:t>against </a:t>
            </a:r>
            <a:r>
              <a:rPr lang="en-GB" sz="2800" b="1" dirty="0" smtClean="0">
                <a:solidFill>
                  <a:srgbClr val="FF0000"/>
                </a:solidFill>
                <a:latin typeface="Arial" pitchFamily="34" charset="0"/>
                <a:cs typeface="Arial" pitchFamily="34" charset="0"/>
              </a:rPr>
              <a:t>decolonization of </a:t>
            </a:r>
            <a:r>
              <a:rPr lang="en-GB" sz="2800" b="1" dirty="0" err="1" smtClean="0">
                <a:solidFill>
                  <a:srgbClr val="FF0000"/>
                </a:solidFill>
                <a:latin typeface="Arial" pitchFamily="34" charset="0"/>
                <a:cs typeface="Arial" pitchFamily="34" charset="0"/>
              </a:rPr>
              <a:t>carbapenem</a:t>
            </a:r>
            <a:r>
              <a:rPr lang="en-GB" sz="2800" b="1" dirty="0" smtClean="0">
                <a:solidFill>
                  <a:srgbClr val="FF0000"/>
                </a:solidFill>
                <a:latin typeface="Arial" pitchFamily="34" charset="0"/>
                <a:cs typeface="Arial" pitchFamily="34" charset="0"/>
              </a:rPr>
              <a:t>-resistant </a:t>
            </a:r>
            <a:r>
              <a:rPr lang="en-GB" sz="2800" b="1" i="1" dirty="0" smtClean="0">
                <a:solidFill>
                  <a:srgbClr val="FF0000"/>
                </a:solidFill>
                <a:latin typeface="Arial" pitchFamily="34" charset="0"/>
                <a:cs typeface="Arial" pitchFamily="34" charset="0"/>
              </a:rPr>
              <a:t>A. </a:t>
            </a:r>
            <a:r>
              <a:rPr lang="en-GB" sz="2800" b="1" i="1" dirty="0" err="1" smtClean="0">
                <a:solidFill>
                  <a:srgbClr val="FF0000"/>
                </a:solidFill>
                <a:latin typeface="Arial" pitchFamily="34" charset="0"/>
                <a:cs typeface="Arial" pitchFamily="34" charset="0"/>
              </a:rPr>
              <a:t>baumannii</a:t>
            </a:r>
            <a:r>
              <a:rPr lang="en-GB" sz="2800" b="1" dirty="0" smtClean="0">
                <a:solidFill>
                  <a:srgbClr val="FF0000"/>
                </a:solidFill>
                <a:latin typeface="Arial" pitchFamily="34" charset="0"/>
                <a:cs typeface="Arial" pitchFamily="34" charset="0"/>
              </a:rPr>
              <a:t>.”</a:t>
            </a:r>
            <a:r>
              <a:rPr lang="en-GB" sz="2800" b="1" dirty="0" smtClean="0">
                <a:solidFill>
                  <a:srgbClr val="FF0000"/>
                </a:solidFill>
                <a:latin typeface="Arial" pitchFamily="34" charset="0"/>
                <a:cs typeface="Arial" pitchFamily="34" charset="0"/>
              </a:rPr>
              <a:t> </a:t>
            </a:r>
            <a:endParaRPr kumimoji="0" lang="en-GB" sz="2800" b="1" i="0" u="none" strike="noStrike" cap="none" normalizeH="0" baseline="0" dirty="0" smtClean="0">
              <a:ln>
                <a:noFill/>
              </a:ln>
              <a:solidFill>
                <a:srgbClr val="FF0000"/>
              </a:solidFill>
              <a:effectLst/>
              <a:latin typeface="Arial" pitchFamily="34" charset="0"/>
              <a:cs typeface="Arial" pitchFamily="34" charset="0"/>
            </a:endParaRPr>
          </a:p>
        </p:txBody>
      </p:sp>
    </p:spTree>
    <p:extLst>
      <p:ext uri="{BB962C8B-B14F-4D97-AF65-F5344CB8AC3E}">
        <p14:creationId xmlns:p14="http://schemas.microsoft.com/office/powerpoint/2010/main" val="29579182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624"/>
            <a:ext cx="8229600" cy="1143000"/>
          </a:xfrm>
        </p:spPr>
        <p:txBody>
          <a:bodyPr>
            <a:normAutofit/>
          </a:bodyPr>
          <a:lstStyle/>
          <a:p>
            <a:r>
              <a:rPr lang="en-GB" sz="3600" dirty="0" err="1" smtClean="0">
                <a:latin typeface="Arial" pitchFamily="34" charset="0"/>
                <a:cs typeface="Arial" pitchFamily="34" charset="0"/>
              </a:rPr>
              <a:t>Chlorhexidine</a:t>
            </a:r>
            <a:r>
              <a:rPr lang="en-GB" sz="3600" dirty="0" smtClean="0">
                <a:latin typeface="Arial" pitchFamily="34" charset="0"/>
                <a:cs typeface="Arial" pitchFamily="34" charset="0"/>
              </a:rPr>
              <a:t> – efficacy</a:t>
            </a:r>
            <a:endParaRPr lang="en-GB" sz="3600" dirty="0">
              <a:latin typeface="Arial" pitchFamily="34" charset="0"/>
              <a:cs typeface="Arial" pitchFamily="34" charset="0"/>
            </a:endParaRPr>
          </a:p>
        </p:txBody>
      </p:sp>
      <p:sp>
        <p:nvSpPr>
          <p:cNvPr id="5" name="Rectangle 5"/>
          <p:cNvSpPr>
            <a:spLocks noChangeArrowheads="1"/>
          </p:cNvSpPr>
          <p:nvPr/>
        </p:nvSpPr>
        <p:spPr bwMode="auto">
          <a:xfrm>
            <a:off x="76200" y="6412468"/>
            <a:ext cx="6410325" cy="338554"/>
          </a:xfrm>
          <a:prstGeom prst="rect">
            <a:avLst/>
          </a:prstGeom>
          <a:noFill/>
          <a:ln w="9525">
            <a:noFill/>
            <a:miter lim="800000"/>
            <a:headEnd/>
            <a:tailEnd/>
          </a:ln>
        </p:spPr>
        <p:txBody>
          <a:bodyPr wrap="square">
            <a:spAutoFit/>
          </a:bodyPr>
          <a:lstStyle/>
          <a:p>
            <a:r>
              <a:rPr lang="en-US" sz="1600" dirty="0" smtClean="0">
                <a:latin typeface="Arial" pitchFamily="34" charset="0"/>
                <a:cs typeface="Arial" pitchFamily="34" charset="0"/>
              </a:rPr>
              <a:t>Lin </a:t>
            </a:r>
            <a:r>
              <a:rPr lang="en-US" sz="1600" i="1" dirty="0" smtClean="0">
                <a:latin typeface="Arial" pitchFamily="34" charset="0"/>
                <a:cs typeface="Arial" pitchFamily="34" charset="0"/>
              </a:rPr>
              <a:t>et al. Infect Control Hosp </a:t>
            </a:r>
            <a:r>
              <a:rPr lang="en-US" sz="1600" i="1" dirty="0" err="1" smtClean="0">
                <a:latin typeface="Arial" pitchFamily="34" charset="0"/>
                <a:cs typeface="Arial" pitchFamily="34" charset="0"/>
              </a:rPr>
              <a:t>Epidemiol</a:t>
            </a:r>
            <a:r>
              <a:rPr lang="en-US" sz="1600" dirty="0" smtClean="0">
                <a:latin typeface="Arial" pitchFamily="34" charset="0"/>
                <a:cs typeface="Arial" pitchFamily="34" charset="0"/>
              </a:rPr>
              <a:t> 2014; 35:440-442.</a:t>
            </a:r>
            <a:endParaRPr lang="en-US" sz="1600" dirty="0">
              <a:latin typeface="Arial" pitchFamily="34" charset="0"/>
              <a:cs typeface="Arial" pitchFamily="34" charset="0"/>
            </a:endParaRPr>
          </a:p>
        </p:txBody>
      </p:sp>
      <p:graphicFrame>
        <p:nvGraphicFramePr>
          <p:cNvPr id="10" name="Chart 9"/>
          <p:cNvGraphicFramePr/>
          <p:nvPr>
            <p:extLst>
              <p:ext uri="{D42A27DB-BD31-4B8C-83A1-F6EECF244321}">
                <p14:modId xmlns:p14="http://schemas.microsoft.com/office/powerpoint/2010/main" val="2405820879"/>
              </p:ext>
            </p:extLst>
          </p:nvPr>
        </p:nvGraphicFramePr>
        <p:xfrm>
          <a:off x="488868" y="1732508"/>
          <a:ext cx="7696200" cy="4343400"/>
        </p:xfrm>
        <a:graphic>
          <a:graphicData uri="http://schemas.openxmlformats.org/drawingml/2006/chart">
            <c:chart xmlns:c="http://schemas.openxmlformats.org/drawingml/2006/chart" xmlns:r="http://schemas.openxmlformats.org/officeDocument/2006/relationships" r:id="rId2"/>
          </a:graphicData>
        </a:graphic>
      </p:graphicFrame>
      <p:sp>
        <p:nvSpPr>
          <p:cNvPr id="11" name="Rectangle 1"/>
          <p:cNvSpPr>
            <a:spLocks noChangeArrowheads="1"/>
          </p:cNvSpPr>
          <p:nvPr/>
        </p:nvSpPr>
        <p:spPr bwMode="auto">
          <a:xfrm>
            <a:off x="469504" y="1052736"/>
            <a:ext cx="8064896"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a:r>
              <a:rPr lang="en-GB" dirty="0" smtClean="0">
                <a:latin typeface="Arial" pitchFamily="34" charset="0"/>
                <a:cs typeface="Arial" pitchFamily="34" charset="0"/>
              </a:rPr>
              <a:t>Impact of </a:t>
            </a:r>
            <a:r>
              <a:rPr lang="en-GB" dirty="0" err="1" smtClean="0">
                <a:latin typeface="Arial" pitchFamily="34" charset="0"/>
                <a:cs typeface="Arial" pitchFamily="34" charset="0"/>
              </a:rPr>
              <a:t>chlorhexidine</a:t>
            </a:r>
            <a:r>
              <a:rPr lang="en-GB" dirty="0" smtClean="0">
                <a:latin typeface="Arial" pitchFamily="34" charset="0"/>
                <a:cs typeface="Arial" pitchFamily="34" charset="0"/>
              </a:rPr>
              <a:t> </a:t>
            </a:r>
            <a:r>
              <a:rPr lang="en-GB" dirty="0" err="1" smtClean="0">
                <a:latin typeface="Arial" pitchFamily="34" charset="0"/>
                <a:cs typeface="Arial" pitchFamily="34" charset="0"/>
              </a:rPr>
              <a:t>gluconate</a:t>
            </a:r>
            <a:r>
              <a:rPr lang="en-GB" dirty="0" smtClean="0">
                <a:latin typeface="Arial" pitchFamily="34" charset="0"/>
                <a:cs typeface="Arial" pitchFamily="34" charset="0"/>
              </a:rPr>
              <a:t> (CHG) daily bathing on skin colonization with KPC-producing </a:t>
            </a:r>
            <a:r>
              <a:rPr lang="en-GB" i="1" dirty="0" smtClean="0">
                <a:latin typeface="Arial" pitchFamily="34" charset="0"/>
                <a:cs typeface="Arial" pitchFamily="34" charset="0"/>
              </a:rPr>
              <a:t>K. </a:t>
            </a:r>
            <a:r>
              <a:rPr lang="en-GB" i="1" dirty="0" err="1" smtClean="0">
                <a:latin typeface="Arial" pitchFamily="34" charset="0"/>
                <a:cs typeface="Arial" pitchFamily="34" charset="0"/>
              </a:rPr>
              <a:t>pneumoniae</a:t>
            </a:r>
            <a:r>
              <a:rPr lang="en-GB" i="1" dirty="0" smtClean="0">
                <a:latin typeface="Arial" pitchFamily="34" charset="0"/>
                <a:cs typeface="Arial" pitchFamily="34" charset="0"/>
              </a:rPr>
              <a:t> </a:t>
            </a:r>
            <a:r>
              <a:rPr lang="en-GB" dirty="0" smtClean="0">
                <a:latin typeface="Arial" pitchFamily="34" charset="0"/>
                <a:cs typeface="Arial" pitchFamily="34" charset="0"/>
              </a:rPr>
              <a:t>in 64 long-term acute care patients.</a:t>
            </a:r>
            <a:endParaRPr kumimoji="0" lang="en-GB" i="0" u="none" strike="noStrike" cap="none" normalizeH="0" baseline="0" dirty="0" smtClean="0">
              <a:ln>
                <a:noFill/>
              </a:ln>
              <a:effectLst/>
              <a:latin typeface="Arial" pitchFamily="34" charset="0"/>
              <a:cs typeface="Arial" pitchFamily="34" charset="0"/>
            </a:endParaRPr>
          </a:p>
        </p:txBody>
      </p:sp>
    </p:spTree>
    <p:extLst>
      <p:ext uri="{BB962C8B-B14F-4D97-AF65-F5344CB8AC3E}">
        <p14:creationId xmlns:p14="http://schemas.microsoft.com/office/powerpoint/2010/main" val="2327999972"/>
      </p:ext>
    </p:extLst>
  </p:cSld>
  <p:clrMapOvr>
    <a:masterClrMapping/>
  </p:clrMapOvr>
  <p:transition>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624"/>
            <a:ext cx="8229600" cy="1143000"/>
          </a:xfrm>
        </p:spPr>
        <p:txBody>
          <a:bodyPr>
            <a:normAutofit/>
          </a:bodyPr>
          <a:lstStyle/>
          <a:p>
            <a:r>
              <a:rPr lang="en-GB" sz="3600" dirty="0" err="1" smtClean="0">
                <a:latin typeface="Arial" pitchFamily="34" charset="0"/>
                <a:cs typeface="Arial" pitchFamily="34" charset="0"/>
              </a:rPr>
              <a:t>Chlorhexidine</a:t>
            </a:r>
            <a:r>
              <a:rPr lang="en-GB" sz="3600" dirty="0" smtClean="0">
                <a:latin typeface="Arial" pitchFamily="34" charset="0"/>
                <a:cs typeface="Arial" pitchFamily="34" charset="0"/>
              </a:rPr>
              <a:t> – reduced susceptibility</a:t>
            </a:r>
            <a:endParaRPr lang="en-GB" sz="3600" dirty="0">
              <a:latin typeface="Arial" pitchFamily="34" charset="0"/>
              <a:cs typeface="Arial" pitchFamily="34" charset="0"/>
            </a:endParaRPr>
          </a:p>
        </p:txBody>
      </p:sp>
      <p:graphicFrame>
        <p:nvGraphicFramePr>
          <p:cNvPr id="4" name="Chart 3"/>
          <p:cNvGraphicFramePr/>
          <p:nvPr>
            <p:extLst>
              <p:ext uri="{D42A27DB-BD31-4B8C-83A1-F6EECF244321}">
                <p14:modId xmlns:p14="http://schemas.microsoft.com/office/powerpoint/2010/main" val="512848809"/>
              </p:ext>
            </p:extLst>
          </p:nvPr>
        </p:nvGraphicFramePr>
        <p:xfrm>
          <a:off x="1259632" y="2057400"/>
          <a:ext cx="5904656" cy="3747864"/>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5"/>
          <p:cNvSpPr>
            <a:spLocks noChangeArrowheads="1"/>
          </p:cNvSpPr>
          <p:nvPr/>
        </p:nvSpPr>
        <p:spPr bwMode="auto">
          <a:xfrm>
            <a:off x="76200" y="6474822"/>
            <a:ext cx="6410325" cy="338554"/>
          </a:xfrm>
          <a:prstGeom prst="rect">
            <a:avLst/>
          </a:prstGeom>
          <a:noFill/>
          <a:ln w="9525">
            <a:noFill/>
            <a:miter lim="800000"/>
            <a:headEnd/>
            <a:tailEnd/>
          </a:ln>
        </p:spPr>
        <p:txBody>
          <a:bodyPr wrap="square">
            <a:spAutoFit/>
          </a:bodyPr>
          <a:lstStyle/>
          <a:p>
            <a:r>
              <a:rPr lang="en-US" sz="1600" dirty="0" smtClean="0">
                <a:latin typeface="Arial" pitchFamily="34" charset="0"/>
                <a:cs typeface="Arial" pitchFamily="34" charset="0"/>
              </a:rPr>
              <a:t>Suwantarat </a:t>
            </a:r>
            <a:r>
              <a:rPr lang="en-US" sz="1600" i="1" dirty="0" smtClean="0">
                <a:latin typeface="Arial" pitchFamily="34" charset="0"/>
                <a:cs typeface="Arial" pitchFamily="34" charset="0"/>
              </a:rPr>
              <a:t>et al. Infect Control Hosp </a:t>
            </a:r>
            <a:r>
              <a:rPr lang="en-US" sz="1600" i="1" dirty="0" err="1" smtClean="0">
                <a:latin typeface="Arial" pitchFamily="34" charset="0"/>
                <a:cs typeface="Arial" pitchFamily="34" charset="0"/>
              </a:rPr>
              <a:t>Epidemiol</a:t>
            </a:r>
            <a:r>
              <a:rPr lang="en-US" sz="1600" dirty="0" smtClean="0">
                <a:latin typeface="Arial" pitchFamily="34" charset="0"/>
                <a:cs typeface="Arial" pitchFamily="34" charset="0"/>
              </a:rPr>
              <a:t> 2014;35:1183-1186.</a:t>
            </a:r>
            <a:endParaRPr lang="en-US" sz="1600" dirty="0">
              <a:latin typeface="Arial" pitchFamily="34" charset="0"/>
              <a:cs typeface="Arial" pitchFamily="34" charset="0"/>
            </a:endParaRPr>
          </a:p>
        </p:txBody>
      </p:sp>
      <p:sp>
        <p:nvSpPr>
          <p:cNvPr id="6" name="Rectangle 1"/>
          <p:cNvSpPr>
            <a:spLocks noChangeArrowheads="1"/>
          </p:cNvSpPr>
          <p:nvPr/>
        </p:nvSpPr>
        <p:spPr bwMode="auto">
          <a:xfrm>
            <a:off x="469504" y="1052736"/>
            <a:ext cx="8064896"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a:r>
              <a:rPr lang="en-GB" dirty="0" smtClean="0">
                <a:latin typeface="Arial" pitchFamily="34" charset="0"/>
                <a:cs typeface="Arial" pitchFamily="34" charset="0"/>
              </a:rPr>
              <a:t>Proportion of BSI isolates with reduced susceptibility to </a:t>
            </a:r>
            <a:r>
              <a:rPr lang="en-GB" dirty="0" err="1" smtClean="0">
                <a:latin typeface="Arial" pitchFamily="34" charset="0"/>
                <a:cs typeface="Arial" pitchFamily="34" charset="0"/>
              </a:rPr>
              <a:t>chlorhexidine</a:t>
            </a:r>
            <a:r>
              <a:rPr lang="en-GB" dirty="0" smtClean="0">
                <a:latin typeface="Arial" pitchFamily="34" charset="0"/>
                <a:cs typeface="Arial" pitchFamily="34" charset="0"/>
              </a:rPr>
              <a:t> on units  using </a:t>
            </a:r>
            <a:r>
              <a:rPr lang="en-GB" dirty="0" err="1" smtClean="0">
                <a:latin typeface="Arial" pitchFamily="34" charset="0"/>
                <a:cs typeface="Arial" pitchFamily="34" charset="0"/>
              </a:rPr>
              <a:t>chlorhexidine</a:t>
            </a:r>
            <a:r>
              <a:rPr lang="en-GB" dirty="0" smtClean="0">
                <a:latin typeface="Arial" pitchFamily="34" charset="0"/>
                <a:cs typeface="Arial" pitchFamily="34" charset="0"/>
              </a:rPr>
              <a:t> </a:t>
            </a:r>
            <a:r>
              <a:rPr lang="en-GB" dirty="0" err="1" smtClean="0">
                <a:latin typeface="Arial" pitchFamily="34" charset="0"/>
                <a:cs typeface="Arial" pitchFamily="34" charset="0"/>
              </a:rPr>
              <a:t>gluconate</a:t>
            </a:r>
            <a:r>
              <a:rPr lang="en-GB" dirty="0" smtClean="0">
                <a:latin typeface="Arial" pitchFamily="34" charset="0"/>
                <a:cs typeface="Arial" pitchFamily="34" charset="0"/>
              </a:rPr>
              <a:t> (CHG) daily bathing (n=28) or not (n=94).</a:t>
            </a:r>
            <a:endParaRPr kumimoji="0" lang="en-GB" i="0" u="none" strike="noStrike" cap="none" normalizeH="0" baseline="0" dirty="0" smtClean="0">
              <a:ln>
                <a:noFill/>
              </a:ln>
              <a:effectLst/>
              <a:latin typeface="Arial" pitchFamily="34" charset="0"/>
              <a:cs typeface="Arial" pitchFamily="34" charset="0"/>
            </a:endParaRPr>
          </a:p>
        </p:txBody>
      </p:sp>
      <p:cxnSp>
        <p:nvCxnSpPr>
          <p:cNvPr id="7" name="Straight Connector 6"/>
          <p:cNvCxnSpPr/>
          <p:nvPr/>
        </p:nvCxnSpPr>
        <p:spPr>
          <a:xfrm>
            <a:off x="4139952" y="2679230"/>
            <a:ext cx="216024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5916400" y="2708920"/>
            <a:ext cx="0" cy="648072"/>
          </a:xfrm>
          <a:prstGeom prst="straightConnector1">
            <a:avLst/>
          </a:prstGeom>
          <a:ln w="63500">
            <a:tailEnd type="arrow"/>
          </a:ln>
        </p:spPr>
        <p:style>
          <a:lnRef idx="1">
            <a:schemeClr val="accent1"/>
          </a:lnRef>
          <a:fillRef idx="0">
            <a:schemeClr val="accent1"/>
          </a:fillRef>
          <a:effectRef idx="0">
            <a:schemeClr val="accent1"/>
          </a:effectRef>
          <a:fontRef idx="minor">
            <a:schemeClr val="tx1"/>
          </a:fontRef>
        </p:style>
      </p:cxnSp>
      <p:sp>
        <p:nvSpPr>
          <p:cNvPr id="9" name="Rectangle 1"/>
          <p:cNvSpPr>
            <a:spLocks noChangeArrowheads="1"/>
          </p:cNvSpPr>
          <p:nvPr/>
        </p:nvSpPr>
        <p:spPr bwMode="auto">
          <a:xfrm>
            <a:off x="6084168" y="2822158"/>
            <a:ext cx="2304256"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en-GB" sz="2000" dirty="0" smtClean="0">
                <a:latin typeface="Arial" pitchFamily="34" charset="0"/>
                <a:cs typeface="Arial" pitchFamily="34" charset="0"/>
              </a:rPr>
              <a:t>33% (p=0.028)</a:t>
            </a:r>
            <a:endParaRPr kumimoji="0" lang="en-GB" sz="2000" i="0" u="none" strike="noStrike" cap="none" normalizeH="0" baseline="0" dirty="0" smtClean="0">
              <a:ln>
                <a:noFill/>
              </a:ln>
              <a:effectLst/>
              <a:latin typeface="Arial" pitchFamily="34" charset="0"/>
              <a:cs typeface="Arial" pitchFamily="34" charset="0"/>
            </a:endParaRPr>
          </a:p>
        </p:txBody>
      </p:sp>
    </p:spTree>
    <p:extLst>
      <p:ext uri="{BB962C8B-B14F-4D97-AF65-F5344CB8AC3E}">
        <p14:creationId xmlns:p14="http://schemas.microsoft.com/office/powerpoint/2010/main" val="3451147956"/>
      </p:ext>
    </p:extLst>
  </p:cSld>
  <p:clrMapOvr>
    <a:masterClrMapping/>
  </p:clrMapOvr>
  <p:transition>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304800" y="152400"/>
            <a:ext cx="8229600" cy="1143000"/>
          </a:xfrm>
        </p:spPr>
        <p:txBody>
          <a:bodyPr>
            <a:normAutofit/>
          </a:bodyPr>
          <a:lstStyle/>
          <a:p>
            <a:r>
              <a:rPr lang="en-GB" sz="3600" dirty="0" err="1" smtClean="0">
                <a:latin typeface="Arial" pitchFamily="34" charset="0"/>
                <a:cs typeface="Arial" pitchFamily="34" charset="0"/>
              </a:rPr>
              <a:t>Deisolation</a:t>
            </a:r>
            <a:r>
              <a:rPr lang="en-GB" sz="3600" dirty="0" smtClean="0">
                <a:latin typeface="Arial" pitchFamily="34" charset="0"/>
                <a:cs typeface="Arial" pitchFamily="34" charset="0"/>
              </a:rPr>
              <a:t>?</a:t>
            </a:r>
            <a:endParaRPr lang="en-GB" sz="3600" dirty="0">
              <a:latin typeface="Arial" pitchFamily="34" charset="0"/>
              <a:cs typeface="Arial" pitchFamily="34" charset="0"/>
            </a:endParaRPr>
          </a:p>
        </p:txBody>
      </p:sp>
      <p:sp>
        <p:nvSpPr>
          <p:cNvPr id="3073" name="Rectangle 1"/>
          <p:cNvSpPr>
            <a:spLocks noChangeArrowheads="1"/>
          </p:cNvSpPr>
          <p:nvPr/>
        </p:nvSpPr>
        <p:spPr bwMode="auto">
          <a:xfrm>
            <a:off x="76200" y="5458361"/>
            <a:ext cx="8305800"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42900" marR="0" lvl="0" indent="-342900" algn="l" defTabSz="914400" rtl="0" eaLnBrk="1" fontAlgn="base" latinLnBrk="0" hangingPunct="1">
              <a:lnSpc>
                <a:spcPct val="100000"/>
              </a:lnSpc>
              <a:spcBef>
                <a:spcPct val="0"/>
              </a:spcBef>
              <a:spcAft>
                <a:spcPct val="0"/>
              </a:spcAft>
              <a:buClrTx/>
              <a:buSzTx/>
              <a:buFont typeface="+mj-lt"/>
              <a:buAutoNum type="arabicPeriod"/>
              <a:tabLst/>
            </a:pPr>
            <a:r>
              <a:rPr kumimoji="0" lang="en-GB" sz="1600" i="0" u="none" strike="noStrike" cap="none" normalizeH="0" baseline="0" dirty="0" smtClean="0">
                <a:ln>
                  <a:noFill/>
                </a:ln>
                <a:solidFill>
                  <a:schemeClr val="tx1"/>
                </a:solidFill>
                <a:effectLst/>
                <a:latin typeface="Arial" pitchFamily="34" charset="0"/>
                <a:ea typeface="Calibri" pitchFamily="34" charset="0"/>
                <a:cs typeface="Arial" pitchFamily="34" charset="0"/>
              </a:rPr>
              <a:t>Bird </a:t>
            </a:r>
            <a:r>
              <a:rPr kumimoji="0" lang="en-GB" sz="1600" i="1" u="none" strike="noStrike" cap="none" normalizeH="0" baseline="0" dirty="0" smtClean="0">
                <a:ln>
                  <a:noFill/>
                </a:ln>
                <a:solidFill>
                  <a:schemeClr val="tx1"/>
                </a:solidFill>
                <a:effectLst/>
                <a:latin typeface="Arial" pitchFamily="34" charset="0"/>
                <a:ea typeface="Calibri" pitchFamily="34" charset="0"/>
                <a:cs typeface="Arial" pitchFamily="34" charset="0"/>
              </a:rPr>
              <a:t>et al. J Hosp Infect</a:t>
            </a:r>
            <a:r>
              <a:rPr kumimoji="0" lang="en-GB" sz="1600" i="0" u="none" strike="noStrike" cap="none" normalizeH="0" baseline="0" dirty="0" smtClean="0">
                <a:ln>
                  <a:noFill/>
                </a:ln>
                <a:solidFill>
                  <a:schemeClr val="tx1"/>
                </a:solidFill>
                <a:effectLst/>
                <a:latin typeface="Arial" pitchFamily="34" charset="0"/>
                <a:ea typeface="Calibri" pitchFamily="34" charset="0"/>
                <a:cs typeface="Arial" pitchFamily="34" charset="0"/>
              </a:rPr>
              <a:t> 1998;40:243-247.</a:t>
            </a:r>
            <a:endParaRPr lang="en-GB" sz="1600" dirty="0" smtClean="0">
              <a:latin typeface="Arial" pitchFamily="34" charset="0"/>
              <a:cs typeface="Arial" pitchFamily="34" charset="0"/>
            </a:endParaRPr>
          </a:p>
          <a:p>
            <a:pPr marL="342900" marR="0" lvl="0" indent="-342900" algn="l" defTabSz="914400" rtl="0" eaLnBrk="1" fontAlgn="base" latinLnBrk="0" hangingPunct="1">
              <a:lnSpc>
                <a:spcPct val="100000"/>
              </a:lnSpc>
              <a:spcBef>
                <a:spcPct val="0"/>
              </a:spcBef>
              <a:spcAft>
                <a:spcPct val="0"/>
              </a:spcAft>
              <a:buClrTx/>
              <a:buSzTx/>
              <a:buFont typeface="+mj-lt"/>
              <a:buAutoNum type="arabicPeriod"/>
              <a:tabLst/>
            </a:pPr>
            <a:r>
              <a:rPr kumimoji="0" lang="en-GB" sz="1600" i="0" u="none" strike="noStrike" cap="none" normalizeH="0" baseline="0" dirty="0" err="1" smtClean="0" bmk="">
                <a:ln>
                  <a:noFill/>
                </a:ln>
                <a:solidFill>
                  <a:schemeClr val="tx1"/>
                </a:solidFill>
                <a:effectLst/>
                <a:latin typeface="Arial" pitchFamily="34" charset="0"/>
                <a:ea typeface="Calibri" pitchFamily="34" charset="0"/>
                <a:cs typeface="Arial" pitchFamily="34" charset="0"/>
              </a:rPr>
              <a:t>Pacio</a:t>
            </a:r>
            <a:r>
              <a:rPr kumimoji="0" lang="en-GB" sz="1600" i="0" u="none" strike="noStrike" cap="none" normalizeH="0" baseline="0" dirty="0" smtClean="0" bmk="">
                <a:ln>
                  <a:noFill/>
                </a:ln>
                <a:solidFill>
                  <a:schemeClr val="tx1"/>
                </a:solidFill>
                <a:effectLst/>
                <a:latin typeface="Arial" pitchFamily="34" charset="0"/>
                <a:ea typeface="Calibri" pitchFamily="34" charset="0"/>
                <a:cs typeface="Arial" pitchFamily="34" charset="0"/>
              </a:rPr>
              <a:t> </a:t>
            </a:r>
            <a:r>
              <a:rPr kumimoji="0" lang="en-GB" sz="1600" i="1" u="none" strike="noStrike" cap="none" normalizeH="0" baseline="0" dirty="0" smtClean="0" bmk="">
                <a:ln>
                  <a:noFill/>
                </a:ln>
                <a:solidFill>
                  <a:schemeClr val="tx1"/>
                </a:solidFill>
                <a:effectLst/>
                <a:latin typeface="Arial" pitchFamily="34" charset="0"/>
                <a:ea typeface="Calibri" pitchFamily="34" charset="0"/>
                <a:cs typeface="Arial" pitchFamily="34" charset="0"/>
              </a:rPr>
              <a:t>et al. Infect Control Hosp </a:t>
            </a:r>
            <a:r>
              <a:rPr kumimoji="0" lang="en-GB" sz="1600" i="1" u="none" strike="noStrike" cap="none" normalizeH="0" baseline="0" dirty="0" err="1" smtClean="0" bmk="">
                <a:ln>
                  <a:noFill/>
                </a:ln>
                <a:solidFill>
                  <a:schemeClr val="tx1"/>
                </a:solidFill>
                <a:effectLst/>
                <a:latin typeface="Arial" pitchFamily="34" charset="0"/>
                <a:ea typeface="Calibri" pitchFamily="34" charset="0"/>
                <a:cs typeface="Arial" pitchFamily="34" charset="0"/>
              </a:rPr>
              <a:t>Epidemiol</a:t>
            </a:r>
            <a:r>
              <a:rPr kumimoji="0" lang="en-GB" sz="1600" i="0" u="none" strike="noStrike" cap="none" normalizeH="0" baseline="0" dirty="0" smtClean="0" bmk="">
                <a:ln>
                  <a:noFill/>
                </a:ln>
                <a:solidFill>
                  <a:schemeClr val="tx1"/>
                </a:solidFill>
                <a:effectLst/>
                <a:latin typeface="Arial" pitchFamily="34" charset="0"/>
                <a:ea typeface="Calibri" pitchFamily="34" charset="0"/>
                <a:cs typeface="Arial" pitchFamily="34" charset="0"/>
              </a:rPr>
              <a:t> 2003;24:246-250.</a:t>
            </a:r>
            <a:endParaRPr lang="en-GB" sz="1600" dirty="0" smtClean="0" bmk="">
              <a:latin typeface="Arial" pitchFamily="34" charset="0"/>
              <a:cs typeface="Arial" pitchFamily="34" charset="0"/>
            </a:endParaRPr>
          </a:p>
          <a:p>
            <a:pPr marL="342900" marR="0" lvl="0" indent="-342900" algn="l" defTabSz="914400" rtl="0" eaLnBrk="1" fontAlgn="base" latinLnBrk="0" hangingPunct="1">
              <a:lnSpc>
                <a:spcPct val="100000"/>
              </a:lnSpc>
              <a:spcBef>
                <a:spcPct val="0"/>
              </a:spcBef>
              <a:spcAft>
                <a:spcPct val="0"/>
              </a:spcAft>
              <a:buClrTx/>
              <a:buSzTx/>
              <a:buFont typeface="+mj-lt"/>
              <a:buAutoNum type="arabicPeriod"/>
              <a:tabLst/>
            </a:pPr>
            <a:r>
              <a:rPr kumimoji="0" lang="en-GB" sz="1600" i="0" u="none" strike="noStrike" cap="none" normalizeH="0" baseline="0" dirty="0" err="1" smtClean="0" bmk="">
                <a:ln>
                  <a:noFill/>
                </a:ln>
                <a:solidFill>
                  <a:schemeClr val="tx1"/>
                </a:solidFill>
                <a:effectLst/>
                <a:latin typeface="Arial" pitchFamily="34" charset="0"/>
                <a:ea typeface="Calibri" pitchFamily="34" charset="0"/>
                <a:cs typeface="Arial" pitchFamily="34" charset="0"/>
              </a:rPr>
              <a:t>Zahar</a:t>
            </a:r>
            <a:r>
              <a:rPr kumimoji="0" lang="en-GB" sz="1600" i="0" u="none" strike="noStrike" cap="none" normalizeH="0" baseline="0" dirty="0" smtClean="0" bmk="">
                <a:ln>
                  <a:noFill/>
                </a:ln>
                <a:solidFill>
                  <a:schemeClr val="tx1"/>
                </a:solidFill>
                <a:effectLst/>
                <a:latin typeface="Arial" pitchFamily="34" charset="0"/>
                <a:ea typeface="Calibri" pitchFamily="34" charset="0"/>
                <a:cs typeface="Arial" pitchFamily="34" charset="0"/>
              </a:rPr>
              <a:t> </a:t>
            </a:r>
            <a:r>
              <a:rPr kumimoji="0" lang="en-GB" sz="1600" i="1" u="none" strike="noStrike" cap="none" normalizeH="0" baseline="0" dirty="0" smtClean="0" bmk="">
                <a:ln>
                  <a:noFill/>
                </a:ln>
                <a:solidFill>
                  <a:schemeClr val="tx1"/>
                </a:solidFill>
                <a:effectLst/>
                <a:latin typeface="Arial" pitchFamily="34" charset="0"/>
                <a:ea typeface="Calibri" pitchFamily="34" charset="0"/>
                <a:cs typeface="Arial" pitchFamily="34" charset="0"/>
              </a:rPr>
              <a:t>et al.</a:t>
            </a:r>
            <a:r>
              <a:rPr kumimoji="0" lang="en-GB" sz="1600" i="0" u="none" strike="noStrike" cap="none" normalizeH="0" baseline="0" dirty="0" smtClean="0" bmk="">
                <a:ln>
                  <a:noFill/>
                </a:ln>
                <a:solidFill>
                  <a:schemeClr val="tx1"/>
                </a:solidFill>
                <a:effectLst/>
                <a:latin typeface="Arial" pitchFamily="34" charset="0"/>
                <a:ea typeface="Calibri" pitchFamily="34" charset="0"/>
                <a:cs typeface="Arial" pitchFamily="34" charset="0"/>
              </a:rPr>
              <a:t> </a:t>
            </a:r>
            <a:r>
              <a:rPr kumimoji="0" lang="en-GB" sz="1600" i="1" u="none" strike="noStrike" cap="none" normalizeH="0" baseline="0" dirty="0" smtClean="0" bmk="">
                <a:ln>
                  <a:noFill/>
                </a:ln>
                <a:solidFill>
                  <a:schemeClr val="tx1"/>
                </a:solidFill>
                <a:effectLst/>
                <a:latin typeface="Arial" pitchFamily="34" charset="0"/>
                <a:ea typeface="Calibri" pitchFamily="34" charset="0"/>
                <a:cs typeface="Arial" pitchFamily="34" charset="0"/>
              </a:rPr>
              <a:t>J Hosp Infect</a:t>
            </a:r>
            <a:r>
              <a:rPr kumimoji="0" lang="en-GB" sz="1600" i="0" u="none" strike="noStrike" cap="none" normalizeH="0" baseline="0" dirty="0" smtClean="0" bmk="">
                <a:ln>
                  <a:noFill/>
                </a:ln>
                <a:solidFill>
                  <a:schemeClr val="tx1"/>
                </a:solidFill>
                <a:effectLst/>
                <a:latin typeface="Arial" pitchFamily="34" charset="0"/>
                <a:ea typeface="Calibri" pitchFamily="34" charset="0"/>
                <a:cs typeface="Arial" pitchFamily="34" charset="0"/>
              </a:rPr>
              <a:t> 2010;75:76-78.</a:t>
            </a:r>
            <a:endParaRPr lang="en-GB" sz="1600" dirty="0" smtClean="0" bmk="">
              <a:latin typeface="Arial" pitchFamily="34" charset="0"/>
              <a:cs typeface="Arial" pitchFamily="34" charset="0"/>
            </a:endParaRPr>
          </a:p>
          <a:p>
            <a:pPr marL="342900" marR="0" lvl="0" indent="-342900" algn="l" defTabSz="914400" rtl="0" eaLnBrk="1" fontAlgn="base" latinLnBrk="0" hangingPunct="1">
              <a:lnSpc>
                <a:spcPct val="100000"/>
              </a:lnSpc>
              <a:spcBef>
                <a:spcPct val="0"/>
              </a:spcBef>
              <a:spcAft>
                <a:spcPct val="0"/>
              </a:spcAft>
              <a:buClrTx/>
              <a:buSzTx/>
              <a:buFont typeface="+mj-lt"/>
              <a:buAutoNum type="arabicPeriod"/>
              <a:tabLst/>
            </a:pPr>
            <a:r>
              <a:rPr kumimoji="0" lang="en-GB" sz="1600" i="0" u="none" strike="noStrike" cap="none" normalizeH="0" baseline="0" dirty="0" smtClean="0" bmk="">
                <a:ln>
                  <a:noFill/>
                </a:ln>
                <a:solidFill>
                  <a:schemeClr val="tx1"/>
                </a:solidFill>
                <a:effectLst/>
                <a:latin typeface="Arial" pitchFamily="34" charset="0"/>
                <a:ea typeface="Calibri" pitchFamily="34" charset="0"/>
                <a:cs typeface="Arial" pitchFamily="34" charset="0"/>
              </a:rPr>
              <a:t>O'Fallon </a:t>
            </a:r>
            <a:r>
              <a:rPr kumimoji="0" lang="en-GB" sz="1600" i="1" u="none" strike="noStrike" cap="none" normalizeH="0" baseline="0" dirty="0" smtClean="0" bmk="">
                <a:ln>
                  <a:noFill/>
                </a:ln>
                <a:solidFill>
                  <a:schemeClr val="tx1"/>
                </a:solidFill>
                <a:effectLst/>
                <a:latin typeface="Arial" pitchFamily="34" charset="0"/>
                <a:ea typeface="Calibri" pitchFamily="34" charset="0"/>
                <a:cs typeface="Arial" pitchFamily="34" charset="0"/>
              </a:rPr>
              <a:t>et al.</a:t>
            </a:r>
            <a:r>
              <a:rPr kumimoji="0" lang="en-GB" sz="1600" i="0" u="none" strike="noStrike" cap="none" normalizeH="0" baseline="0" dirty="0" smtClean="0" bmk="">
                <a:ln>
                  <a:noFill/>
                </a:ln>
                <a:solidFill>
                  <a:schemeClr val="tx1"/>
                </a:solidFill>
                <a:effectLst/>
                <a:latin typeface="Arial" pitchFamily="34" charset="0"/>
                <a:ea typeface="Calibri" pitchFamily="34" charset="0"/>
                <a:cs typeface="Arial" pitchFamily="34" charset="0"/>
              </a:rPr>
              <a:t> </a:t>
            </a:r>
            <a:r>
              <a:rPr kumimoji="0" lang="en-GB" sz="1600" i="1" u="none" strike="noStrike" cap="none" normalizeH="0" baseline="0" dirty="0" err="1" smtClean="0" bmk="">
                <a:ln>
                  <a:noFill/>
                </a:ln>
                <a:solidFill>
                  <a:schemeClr val="tx1"/>
                </a:solidFill>
                <a:effectLst/>
                <a:latin typeface="Arial" pitchFamily="34" charset="0"/>
                <a:ea typeface="Calibri" pitchFamily="34" charset="0"/>
                <a:cs typeface="Arial" pitchFamily="34" charset="0"/>
              </a:rPr>
              <a:t>Clin</a:t>
            </a:r>
            <a:r>
              <a:rPr kumimoji="0" lang="en-GB" sz="1600" i="1" u="none" strike="noStrike" cap="none" normalizeH="0" baseline="0" dirty="0" smtClean="0" bmk="">
                <a:ln>
                  <a:noFill/>
                </a:ln>
                <a:solidFill>
                  <a:schemeClr val="tx1"/>
                </a:solidFill>
                <a:effectLst/>
                <a:latin typeface="Arial" pitchFamily="34" charset="0"/>
                <a:ea typeface="Calibri" pitchFamily="34" charset="0"/>
                <a:cs typeface="Arial" pitchFamily="34" charset="0"/>
              </a:rPr>
              <a:t> Infect </a:t>
            </a:r>
            <a:r>
              <a:rPr kumimoji="0" lang="en-GB" sz="1600" i="1" u="none" strike="noStrike" cap="none" normalizeH="0" baseline="0" dirty="0" err="1" smtClean="0" bmk="">
                <a:ln>
                  <a:noFill/>
                </a:ln>
                <a:solidFill>
                  <a:schemeClr val="tx1"/>
                </a:solidFill>
                <a:effectLst/>
                <a:latin typeface="Arial" pitchFamily="34" charset="0"/>
                <a:ea typeface="Calibri" pitchFamily="34" charset="0"/>
                <a:cs typeface="Arial" pitchFamily="34" charset="0"/>
              </a:rPr>
              <a:t>Dis</a:t>
            </a:r>
            <a:r>
              <a:rPr kumimoji="0" lang="en-GB" sz="1600" i="0" u="none" strike="noStrike" cap="none" normalizeH="0" baseline="0" dirty="0" smtClean="0" bmk="">
                <a:ln>
                  <a:noFill/>
                </a:ln>
                <a:solidFill>
                  <a:schemeClr val="tx1"/>
                </a:solidFill>
                <a:effectLst/>
                <a:latin typeface="Arial" pitchFamily="34" charset="0"/>
                <a:ea typeface="Calibri" pitchFamily="34" charset="0"/>
                <a:cs typeface="Arial" pitchFamily="34" charset="0"/>
              </a:rPr>
              <a:t> 2009;48:1375-1381.</a:t>
            </a:r>
            <a:endParaRPr lang="en-GB" sz="1600" dirty="0" smtClean="0" bmk="">
              <a:latin typeface="Arial" pitchFamily="34" charset="0"/>
              <a:cs typeface="Arial" pitchFamily="34" charset="0"/>
            </a:endParaRPr>
          </a:p>
          <a:p>
            <a:pPr marL="342900" marR="0" lvl="0" indent="-342900" algn="l" defTabSz="914400" rtl="0" eaLnBrk="1" fontAlgn="base" latinLnBrk="0" hangingPunct="1">
              <a:lnSpc>
                <a:spcPct val="100000"/>
              </a:lnSpc>
              <a:spcBef>
                <a:spcPct val="0"/>
              </a:spcBef>
              <a:spcAft>
                <a:spcPct val="0"/>
              </a:spcAft>
              <a:buClrTx/>
              <a:buSzTx/>
              <a:buFont typeface="+mj-lt"/>
              <a:buAutoNum type="arabicPeriod"/>
              <a:tabLst/>
            </a:pPr>
            <a:r>
              <a:rPr kumimoji="0" lang="en-GB" sz="1600" i="0" u="none" strike="noStrike" cap="none" normalizeH="0" baseline="0" dirty="0" smtClean="0" bmk="">
                <a:ln>
                  <a:noFill/>
                </a:ln>
                <a:solidFill>
                  <a:schemeClr val="tx1"/>
                </a:solidFill>
                <a:effectLst/>
                <a:latin typeface="Arial" pitchFamily="34" charset="0"/>
                <a:ea typeface="Calibri" pitchFamily="34" charset="0"/>
                <a:cs typeface="Arial" pitchFamily="34" charset="0"/>
              </a:rPr>
              <a:t>Zimmerman </a:t>
            </a:r>
            <a:r>
              <a:rPr kumimoji="0" lang="en-GB" sz="1600" i="1" u="none" strike="noStrike" cap="none" normalizeH="0" baseline="0" dirty="0" smtClean="0" bmk="">
                <a:ln>
                  <a:noFill/>
                </a:ln>
                <a:solidFill>
                  <a:schemeClr val="tx1"/>
                </a:solidFill>
                <a:effectLst/>
                <a:latin typeface="Arial" pitchFamily="34" charset="0"/>
                <a:ea typeface="Calibri" pitchFamily="34" charset="0"/>
                <a:cs typeface="Arial" pitchFamily="34" charset="0"/>
              </a:rPr>
              <a:t>et</a:t>
            </a:r>
            <a:r>
              <a:rPr kumimoji="0" lang="en-GB" sz="1600" i="1" u="none" strike="noStrike" cap="none" normalizeH="0" dirty="0" smtClean="0" bmk="">
                <a:ln>
                  <a:noFill/>
                </a:ln>
                <a:solidFill>
                  <a:schemeClr val="tx1"/>
                </a:solidFill>
                <a:effectLst/>
                <a:latin typeface="Arial" pitchFamily="34" charset="0"/>
                <a:ea typeface="Calibri" pitchFamily="34" charset="0"/>
                <a:cs typeface="Arial" pitchFamily="34" charset="0"/>
              </a:rPr>
              <a:t> al.</a:t>
            </a:r>
            <a:r>
              <a:rPr kumimoji="0" lang="en-GB" sz="1600" i="0" u="none" strike="noStrike" cap="none" normalizeH="0" baseline="0" dirty="0" smtClean="0" bmk="">
                <a:ln>
                  <a:noFill/>
                </a:ln>
                <a:solidFill>
                  <a:schemeClr val="tx1"/>
                </a:solidFill>
                <a:effectLst/>
                <a:latin typeface="Arial" pitchFamily="34" charset="0"/>
                <a:ea typeface="Calibri" pitchFamily="34" charset="0"/>
                <a:cs typeface="Arial" pitchFamily="34" charset="0"/>
              </a:rPr>
              <a:t> </a:t>
            </a:r>
            <a:r>
              <a:rPr kumimoji="0" lang="en-GB" sz="1600" i="1" u="none" strike="noStrike" cap="none" normalizeH="0" baseline="0" dirty="0" smtClean="0" bmk="">
                <a:ln>
                  <a:noFill/>
                </a:ln>
                <a:solidFill>
                  <a:schemeClr val="tx1"/>
                </a:solidFill>
                <a:effectLst/>
                <a:latin typeface="Arial" pitchFamily="34" charset="0"/>
                <a:ea typeface="Calibri" pitchFamily="34" charset="0"/>
                <a:cs typeface="Arial" pitchFamily="34" charset="0"/>
              </a:rPr>
              <a:t>Am J Infect Control</a:t>
            </a:r>
            <a:r>
              <a:rPr kumimoji="0" lang="en-GB" sz="1600" i="0" u="none" strike="noStrike" cap="none" normalizeH="0" baseline="0" dirty="0" smtClean="0" bmk="">
                <a:ln>
                  <a:noFill/>
                </a:ln>
                <a:solidFill>
                  <a:schemeClr val="tx1"/>
                </a:solidFill>
                <a:effectLst/>
                <a:latin typeface="Arial" pitchFamily="34" charset="0"/>
                <a:ea typeface="Calibri" pitchFamily="34" charset="0"/>
                <a:cs typeface="Arial" pitchFamily="34" charset="0"/>
              </a:rPr>
              <a:t> 2013;41:190-194.</a:t>
            </a:r>
            <a:endParaRPr kumimoji="0" lang="en-GB" sz="160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7" name="Table 6"/>
          <p:cNvGraphicFramePr>
            <a:graphicFrameLocks noGrp="1"/>
          </p:cNvGraphicFramePr>
          <p:nvPr>
            <p:extLst>
              <p:ext uri="{D42A27DB-BD31-4B8C-83A1-F6EECF244321}">
                <p14:modId xmlns:p14="http://schemas.microsoft.com/office/powerpoint/2010/main" val="1801350592"/>
              </p:ext>
            </p:extLst>
          </p:nvPr>
        </p:nvGraphicFramePr>
        <p:xfrm>
          <a:off x="251520" y="1124744"/>
          <a:ext cx="8568952" cy="3513900"/>
        </p:xfrm>
        <a:graphic>
          <a:graphicData uri="http://schemas.openxmlformats.org/drawingml/2006/table">
            <a:tbl>
              <a:tblPr firstRow="1" bandRow="1">
                <a:tableStyleId>{93296810-A885-4BE3-A3E7-6D5BEEA58F35}</a:tableStyleId>
              </a:tblPr>
              <a:tblGrid>
                <a:gridCol w="1440498">
                  <a:extLst>
                    <a:ext uri="{9D8B030D-6E8A-4147-A177-3AD203B41FA5}">
                      <a16:colId xmlns:a16="http://schemas.microsoft.com/office/drawing/2014/main" val="20000"/>
                    </a:ext>
                  </a:extLst>
                </a:gridCol>
                <a:gridCol w="624813">
                  <a:extLst>
                    <a:ext uri="{9D8B030D-6E8A-4147-A177-3AD203B41FA5}">
                      <a16:colId xmlns:a16="http://schemas.microsoft.com/office/drawing/2014/main" val="20001"/>
                    </a:ext>
                  </a:extLst>
                </a:gridCol>
                <a:gridCol w="2005501">
                  <a:extLst>
                    <a:ext uri="{9D8B030D-6E8A-4147-A177-3AD203B41FA5}">
                      <a16:colId xmlns:a16="http://schemas.microsoft.com/office/drawing/2014/main" val="20002"/>
                    </a:ext>
                  </a:extLst>
                </a:gridCol>
                <a:gridCol w="637223">
                  <a:extLst>
                    <a:ext uri="{9D8B030D-6E8A-4147-A177-3AD203B41FA5}">
                      <a16:colId xmlns:a16="http://schemas.microsoft.com/office/drawing/2014/main" val="20003"/>
                    </a:ext>
                  </a:extLst>
                </a:gridCol>
                <a:gridCol w="2147261">
                  <a:extLst>
                    <a:ext uri="{9D8B030D-6E8A-4147-A177-3AD203B41FA5}">
                      <a16:colId xmlns:a16="http://schemas.microsoft.com/office/drawing/2014/main" val="20004"/>
                    </a:ext>
                  </a:extLst>
                </a:gridCol>
                <a:gridCol w="1713656">
                  <a:extLst>
                    <a:ext uri="{9D8B030D-6E8A-4147-A177-3AD203B41FA5}">
                      <a16:colId xmlns:a16="http://schemas.microsoft.com/office/drawing/2014/main" val="20005"/>
                    </a:ext>
                  </a:extLst>
                </a:gridCol>
              </a:tblGrid>
              <a:tr h="709740">
                <a:tc>
                  <a:txBody>
                    <a:bodyPr/>
                    <a:lstStyle/>
                    <a:p>
                      <a:pPr>
                        <a:lnSpc>
                          <a:spcPct val="115000"/>
                        </a:lnSpc>
                        <a:spcAft>
                          <a:spcPts val="0"/>
                        </a:spcAft>
                      </a:pPr>
                      <a:r>
                        <a:rPr lang="en-GB" sz="1600" b="1" dirty="0">
                          <a:latin typeface="Arial" pitchFamily="34" charset="0"/>
                          <a:cs typeface="Arial" pitchFamily="34" charset="0"/>
                        </a:rPr>
                        <a:t>Author</a:t>
                      </a:r>
                      <a:endParaRPr lang="en-GB" sz="2000" b="1" dirty="0">
                        <a:solidFill>
                          <a:schemeClr val="tx1"/>
                        </a:solidFill>
                        <a:latin typeface="Arial" pitchFamily="34" charset="0"/>
                        <a:ea typeface="Calibri"/>
                        <a:cs typeface="Arial" pitchFamily="34" charset="0"/>
                      </a:endParaRPr>
                    </a:p>
                  </a:txBody>
                  <a:tcPr marL="68580" marR="68580" marT="0" marB="0" anchor="ctr"/>
                </a:tc>
                <a:tc>
                  <a:txBody>
                    <a:bodyPr/>
                    <a:lstStyle/>
                    <a:p>
                      <a:pPr>
                        <a:lnSpc>
                          <a:spcPct val="115000"/>
                        </a:lnSpc>
                        <a:spcAft>
                          <a:spcPts val="0"/>
                        </a:spcAft>
                      </a:pPr>
                      <a:r>
                        <a:rPr lang="en-GB" sz="1600" b="1" dirty="0">
                          <a:latin typeface="Arial" pitchFamily="34" charset="0"/>
                          <a:cs typeface="Arial" pitchFamily="34" charset="0"/>
                        </a:rPr>
                        <a:t>Year</a:t>
                      </a:r>
                      <a:endParaRPr lang="en-GB" sz="2000" b="1" dirty="0">
                        <a:solidFill>
                          <a:schemeClr val="tx1"/>
                        </a:solidFill>
                        <a:latin typeface="Arial" pitchFamily="34" charset="0"/>
                        <a:ea typeface="Calibri"/>
                        <a:cs typeface="Arial" pitchFamily="34" charset="0"/>
                      </a:endParaRPr>
                    </a:p>
                  </a:txBody>
                  <a:tcPr marL="68580" marR="68580" marT="0" marB="0" anchor="ctr"/>
                </a:tc>
                <a:tc>
                  <a:txBody>
                    <a:bodyPr/>
                    <a:lstStyle/>
                    <a:p>
                      <a:pPr>
                        <a:lnSpc>
                          <a:spcPct val="115000"/>
                        </a:lnSpc>
                        <a:spcAft>
                          <a:spcPts val="0"/>
                        </a:spcAft>
                      </a:pPr>
                      <a:r>
                        <a:rPr lang="en-GB" sz="1600" b="1" dirty="0">
                          <a:latin typeface="Arial" pitchFamily="34" charset="0"/>
                          <a:cs typeface="Arial" pitchFamily="34" charset="0"/>
                        </a:rPr>
                        <a:t>Setting</a:t>
                      </a:r>
                      <a:endParaRPr lang="en-GB" sz="2000" b="1" dirty="0">
                        <a:solidFill>
                          <a:schemeClr val="tx1"/>
                        </a:solidFill>
                        <a:latin typeface="Arial" pitchFamily="34" charset="0"/>
                        <a:ea typeface="Calibri"/>
                        <a:cs typeface="Arial" pitchFamily="34" charset="0"/>
                      </a:endParaRPr>
                    </a:p>
                  </a:txBody>
                  <a:tcPr marL="68580" marR="68580" marT="0" marB="0" anchor="ctr"/>
                </a:tc>
                <a:tc>
                  <a:txBody>
                    <a:bodyPr/>
                    <a:lstStyle/>
                    <a:p>
                      <a:pPr>
                        <a:lnSpc>
                          <a:spcPct val="115000"/>
                        </a:lnSpc>
                        <a:spcAft>
                          <a:spcPts val="0"/>
                        </a:spcAft>
                      </a:pPr>
                      <a:r>
                        <a:rPr lang="en-GB" sz="1600" b="1" dirty="0" smtClean="0">
                          <a:latin typeface="Arial" pitchFamily="34" charset="0"/>
                          <a:cs typeface="Arial" pitchFamily="34" charset="0"/>
                        </a:rPr>
                        <a:t>N pts</a:t>
                      </a:r>
                      <a:endParaRPr lang="en-GB" sz="2000" b="1" dirty="0">
                        <a:solidFill>
                          <a:schemeClr val="tx1"/>
                        </a:solidFill>
                        <a:latin typeface="Arial" pitchFamily="34" charset="0"/>
                        <a:ea typeface="Calibri"/>
                        <a:cs typeface="Arial" pitchFamily="34" charset="0"/>
                      </a:endParaRPr>
                    </a:p>
                  </a:txBody>
                  <a:tcPr marL="68580" marR="68580" marT="0" marB="0" anchor="ctr"/>
                </a:tc>
                <a:tc>
                  <a:txBody>
                    <a:bodyPr/>
                    <a:lstStyle/>
                    <a:p>
                      <a:pPr>
                        <a:lnSpc>
                          <a:spcPct val="115000"/>
                        </a:lnSpc>
                        <a:spcAft>
                          <a:spcPts val="0"/>
                        </a:spcAft>
                      </a:pPr>
                      <a:r>
                        <a:rPr lang="en-GB" sz="1600" b="1" dirty="0">
                          <a:latin typeface="Arial" pitchFamily="34" charset="0"/>
                          <a:cs typeface="Arial" pitchFamily="34" charset="0"/>
                        </a:rPr>
                        <a:t>Organism</a:t>
                      </a:r>
                      <a:endParaRPr lang="en-GB" sz="2000" b="1" dirty="0">
                        <a:solidFill>
                          <a:schemeClr val="tx1"/>
                        </a:solidFill>
                        <a:latin typeface="Arial" pitchFamily="34" charset="0"/>
                        <a:ea typeface="Calibri"/>
                        <a:cs typeface="Arial" pitchFamily="34" charset="0"/>
                      </a:endParaRPr>
                    </a:p>
                  </a:txBody>
                  <a:tcPr marL="68580" marR="68580" marT="0" marB="0" anchor="ctr"/>
                </a:tc>
                <a:tc>
                  <a:txBody>
                    <a:bodyPr/>
                    <a:lstStyle/>
                    <a:p>
                      <a:pPr>
                        <a:lnSpc>
                          <a:spcPct val="115000"/>
                        </a:lnSpc>
                        <a:spcAft>
                          <a:spcPts val="0"/>
                        </a:spcAft>
                      </a:pPr>
                      <a:r>
                        <a:rPr lang="en-GB" sz="1600" b="1" dirty="0">
                          <a:latin typeface="Arial" pitchFamily="34" charset="0"/>
                          <a:cs typeface="Arial" pitchFamily="34" charset="0"/>
                        </a:rPr>
                        <a:t>Duration of colonization</a:t>
                      </a:r>
                      <a:endParaRPr lang="en-GB" sz="2000" b="1" dirty="0">
                        <a:solidFill>
                          <a:schemeClr val="tx1"/>
                        </a:solidFill>
                        <a:latin typeface="Arial" pitchFamily="34" charset="0"/>
                        <a:ea typeface="Calibri"/>
                        <a:cs typeface="Arial" pitchFamily="34" charset="0"/>
                      </a:endParaRPr>
                    </a:p>
                  </a:txBody>
                  <a:tcPr marL="68580" marR="68580" marT="0" marB="0" anchor="ctr"/>
                </a:tc>
                <a:extLst>
                  <a:ext uri="{0D108BD9-81ED-4DB2-BD59-A6C34878D82A}">
                    <a16:rowId xmlns:a16="http://schemas.microsoft.com/office/drawing/2014/main" val="10000"/>
                  </a:ext>
                </a:extLst>
              </a:tr>
              <a:tr h="498262">
                <a:tc>
                  <a:txBody>
                    <a:bodyPr/>
                    <a:lstStyle/>
                    <a:p>
                      <a:pPr>
                        <a:lnSpc>
                          <a:spcPct val="115000"/>
                        </a:lnSpc>
                        <a:spcAft>
                          <a:spcPts val="0"/>
                        </a:spcAft>
                      </a:pPr>
                      <a:r>
                        <a:rPr lang="en-GB" sz="1600" dirty="0" smtClean="0">
                          <a:latin typeface="Arial" pitchFamily="34" charset="0"/>
                          <a:cs typeface="Arial" pitchFamily="34" charset="0"/>
                        </a:rPr>
                        <a:t>Bird</a:t>
                      </a:r>
                      <a:r>
                        <a:rPr lang="en-GB" sz="1600" baseline="30000" dirty="0" smtClean="0">
                          <a:latin typeface="Arial" pitchFamily="34" charset="0"/>
                          <a:cs typeface="Arial" pitchFamily="34" charset="0"/>
                        </a:rPr>
                        <a:t>1</a:t>
                      </a:r>
                      <a:endParaRPr lang="en-GB" sz="2000" baseline="30000" dirty="0">
                        <a:solidFill>
                          <a:schemeClr val="tx1"/>
                        </a:solidFill>
                        <a:latin typeface="Arial" pitchFamily="34" charset="0"/>
                        <a:ea typeface="Calibri"/>
                        <a:cs typeface="Arial" pitchFamily="34" charset="0"/>
                      </a:endParaRPr>
                    </a:p>
                  </a:txBody>
                  <a:tcPr marL="68580" marR="68580" marT="0" marB="0" anchor="ctr"/>
                </a:tc>
                <a:tc>
                  <a:txBody>
                    <a:bodyPr/>
                    <a:lstStyle/>
                    <a:p>
                      <a:pPr algn="r">
                        <a:lnSpc>
                          <a:spcPct val="115000"/>
                        </a:lnSpc>
                        <a:spcAft>
                          <a:spcPts val="0"/>
                        </a:spcAft>
                      </a:pPr>
                      <a:r>
                        <a:rPr lang="en-GB" sz="1600" dirty="0">
                          <a:latin typeface="Arial" pitchFamily="34" charset="0"/>
                          <a:cs typeface="Arial" pitchFamily="34" charset="0"/>
                        </a:rPr>
                        <a:t>1998</a:t>
                      </a:r>
                      <a:endParaRPr lang="en-GB" sz="2000" dirty="0">
                        <a:solidFill>
                          <a:schemeClr val="tx1"/>
                        </a:solidFill>
                        <a:latin typeface="Arial" pitchFamily="34" charset="0"/>
                        <a:ea typeface="Calibri"/>
                        <a:cs typeface="Arial" pitchFamily="34" charset="0"/>
                      </a:endParaRPr>
                    </a:p>
                  </a:txBody>
                  <a:tcPr marL="68580" marR="68580" marT="0" marB="0" anchor="ctr"/>
                </a:tc>
                <a:tc>
                  <a:txBody>
                    <a:bodyPr/>
                    <a:lstStyle/>
                    <a:p>
                      <a:pPr>
                        <a:lnSpc>
                          <a:spcPct val="115000"/>
                        </a:lnSpc>
                        <a:spcAft>
                          <a:spcPts val="0"/>
                        </a:spcAft>
                      </a:pPr>
                      <a:r>
                        <a:rPr lang="en-GB" sz="1600">
                          <a:latin typeface="Arial" pitchFamily="34" charset="0"/>
                          <a:cs typeface="Arial" pitchFamily="34" charset="0"/>
                        </a:rPr>
                        <a:t>Elderly care facilities, Scotland</a:t>
                      </a:r>
                      <a:endParaRPr lang="en-GB" sz="2000">
                        <a:solidFill>
                          <a:schemeClr val="tx1"/>
                        </a:solidFill>
                        <a:latin typeface="Arial" pitchFamily="34" charset="0"/>
                        <a:ea typeface="Calibri"/>
                        <a:cs typeface="Arial" pitchFamily="34" charset="0"/>
                      </a:endParaRPr>
                    </a:p>
                  </a:txBody>
                  <a:tcPr marL="68580" marR="68580" marT="0" marB="0" anchor="ctr"/>
                </a:tc>
                <a:tc>
                  <a:txBody>
                    <a:bodyPr/>
                    <a:lstStyle/>
                    <a:p>
                      <a:pPr algn="r">
                        <a:lnSpc>
                          <a:spcPct val="115000"/>
                        </a:lnSpc>
                        <a:spcAft>
                          <a:spcPts val="0"/>
                        </a:spcAft>
                      </a:pPr>
                      <a:r>
                        <a:rPr lang="en-GB" sz="1600">
                          <a:latin typeface="Arial" pitchFamily="34" charset="0"/>
                          <a:cs typeface="Arial" pitchFamily="34" charset="0"/>
                        </a:rPr>
                        <a:t>38</a:t>
                      </a:r>
                      <a:endParaRPr lang="en-GB" sz="2000">
                        <a:solidFill>
                          <a:schemeClr val="tx1"/>
                        </a:solidFill>
                        <a:latin typeface="Arial" pitchFamily="34" charset="0"/>
                        <a:ea typeface="Calibri"/>
                        <a:cs typeface="Arial" pitchFamily="34" charset="0"/>
                      </a:endParaRPr>
                    </a:p>
                  </a:txBody>
                  <a:tcPr marL="68580" marR="68580" marT="0" marB="0" anchor="ctr"/>
                </a:tc>
                <a:tc>
                  <a:txBody>
                    <a:bodyPr/>
                    <a:lstStyle/>
                    <a:p>
                      <a:pPr>
                        <a:lnSpc>
                          <a:spcPct val="115000"/>
                        </a:lnSpc>
                        <a:spcAft>
                          <a:spcPts val="0"/>
                        </a:spcAft>
                      </a:pPr>
                      <a:r>
                        <a:rPr lang="en-GB" sz="1600" dirty="0">
                          <a:latin typeface="Arial" pitchFamily="34" charset="0"/>
                          <a:cs typeface="Arial" pitchFamily="34" charset="0"/>
                        </a:rPr>
                        <a:t>ESBL </a:t>
                      </a:r>
                      <a:r>
                        <a:rPr lang="en-GB" sz="1600" i="1" dirty="0">
                          <a:latin typeface="Arial" pitchFamily="34" charset="0"/>
                          <a:cs typeface="Arial" pitchFamily="34" charset="0"/>
                        </a:rPr>
                        <a:t>K. pneumoniae</a:t>
                      </a:r>
                      <a:endParaRPr lang="en-GB" sz="2000" i="1" dirty="0">
                        <a:solidFill>
                          <a:schemeClr val="tx1"/>
                        </a:solidFill>
                        <a:latin typeface="Arial" pitchFamily="34" charset="0"/>
                        <a:ea typeface="Calibri"/>
                        <a:cs typeface="Arial" pitchFamily="34" charset="0"/>
                      </a:endParaRPr>
                    </a:p>
                  </a:txBody>
                  <a:tcPr marL="68580" marR="68580" marT="0" marB="0" anchor="ctr"/>
                </a:tc>
                <a:tc>
                  <a:txBody>
                    <a:bodyPr/>
                    <a:lstStyle/>
                    <a:p>
                      <a:pPr>
                        <a:lnSpc>
                          <a:spcPct val="115000"/>
                        </a:lnSpc>
                        <a:spcAft>
                          <a:spcPts val="0"/>
                        </a:spcAft>
                      </a:pPr>
                      <a:r>
                        <a:rPr lang="en-GB" sz="1600">
                          <a:latin typeface="Arial" pitchFamily="34" charset="0"/>
                          <a:cs typeface="Arial" pitchFamily="34" charset="0"/>
                        </a:rPr>
                        <a:t>Mean 160 days (range 7-548)</a:t>
                      </a:r>
                      <a:endParaRPr lang="en-GB" sz="2000">
                        <a:solidFill>
                          <a:schemeClr val="tx1"/>
                        </a:solidFill>
                        <a:latin typeface="Arial" pitchFamily="34" charset="0"/>
                        <a:ea typeface="Calibri"/>
                        <a:cs typeface="Arial" pitchFamily="34" charset="0"/>
                      </a:endParaRPr>
                    </a:p>
                  </a:txBody>
                  <a:tcPr marL="68580" marR="68580" marT="0" marB="0" anchor="ctr"/>
                </a:tc>
                <a:extLst>
                  <a:ext uri="{0D108BD9-81ED-4DB2-BD59-A6C34878D82A}">
                    <a16:rowId xmlns:a16="http://schemas.microsoft.com/office/drawing/2014/main" val="10001"/>
                  </a:ext>
                </a:extLst>
              </a:tr>
              <a:tr h="394247">
                <a:tc>
                  <a:txBody>
                    <a:bodyPr/>
                    <a:lstStyle/>
                    <a:p>
                      <a:pPr>
                        <a:lnSpc>
                          <a:spcPct val="115000"/>
                        </a:lnSpc>
                        <a:spcAft>
                          <a:spcPts val="0"/>
                        </a:spcAft>
                      </a:pPr>
                      <a:r>
                        <a:rPr lang="en-GB" sz="1600" dirty="0" smtClean="0">
                          <a:latin typeface="Arial" pitchFamily="34" charset="0"/>
                          <a:cs typeface="Arial" pitchFamily="34" charset="0"/>
                        </a:rPr>
                        <a:t>Pacio</a:t>
                      </a:r>
                      <a:r>
                        <a:rPr lang="en-GB" sz="2000" baseline="30000" dirty="0" smtClean="0">
                          <a:latin typeface="Arial" pitchFamily="34" charset="0"/>
                          <a:cs typeface="Arial" pitchFamily="34" charset="0"/>
                        </a:rPr>
                        <a:t>2</a:t>
                      </a:r>
                      <a:endParaRPr lang="en-GB" sz="2000" dirty="0">
                        <a:solidFill>
                          <a:schemeClr val="tx1"/>
                        </a:solidFill>
                        <a:latin typeface="Arial" pitchFamily="34" charset="0"/>
                        <a:ea typeface="Calibri"/>
                        <a:cs typeface="Arial" pitchFamily="34" charset="0"/>
                      </a:endParaRPr>
                    </a:p>
                  </a:txBody>
                  <a:tcPr marL="68580" marR="68580" marT="0" marB="0" anchor="ctr"/>
                </a:tc>
                <a:tc>
                  <a:txBody>
                    <a:bodyPr/>
                    <a:lstStyle/>
                    <a:p>
                      <a:pPr algn="r">
                        <a:lnSpc>
                          <a:spcPct val="115000"/>
                        </a:lnSpc>
                        <a:spcAft>
                          <a:spcPts val="0"/>
                        </a:spcAft>
                      </a:pPr>
                      <a:r>
                        <a:rPr lang="en-GB" sz="1600">
                          <a:latin typeface="Arial" pitchFamily="34" charset="0"/>
                          <a:cs typeface="Arial" pitchFamily="34" charset="0"/>
                        </a:rPr>
                        <a:t>2003</a:t>
                      </a:r>
                      <a:endParaRPr lang="en-GB" sz="2000">
                        <a:solidFill>
                          <a:schemeClr val="tx1"/>
                        </a:solidFill>
                        <a:latin typeface="Arial" pitchFamily="34" charset="0"/>
                        <a:ea typeface="Calibri"/>
                        <a:cs typeface="Arial" pitchFamily="34" charset="0"/>
                      </a:endParaRPr>
                    </a:p>
                  </a:txBody>
                  <a:tcPr marL="68580" marR="68580" marT="0" marB="0" anchor="ctr"/>
                </a:tc>
                <a:tc>
                  <a:txBody>
                    <a:bodyPr/>
                    <a:lstStyle/>
                    <a:p>
                      <a:pPr>
                        <a:lnSpc>
                          <a:spcPct val="115000"/>
                        </a:lnSpc>
                        <a:spcAft>
                          <a:spcPts val="0"/>
                        </a:spcAft>
                      </a:pPr>
                      <a:r>
                        <a:rPr lang="en-GB" sz="1600">
                          <a:latin typeface="Arial" pitchFamily="34" charset="0"/>
                          <a:cs typeface="Arial" pitchFamily="34" charset="0"/>
                        </a:rPr>
                        <a:t>Long term care facility, USA</a:t>
                      </a:r>
                      <a:endParaRPr lang="en-GB" sz="2000">
                        <a:solidFill>
                          <a:schemeClr val="tx1"/>
                        </a:solidFill>
                        <a:latin typeface="Arial" pitchFamily="34" charset="0"/>
                        <a:ea typeface="Calibri"/>
                        <a:cs typeface="Arial" pitchFamily="34" charset="0"/>
                      </a:endParaRPr>
                    </a:p>
                  </a:txBody>
                  <a:tcPr marL="68580" marR="68580" marT="0" marB="0" anchor="ctr"/>
                </a:tc>
                <a:tc>
                  <a:txBody>
                    <a:bodyPr/>
                    <a:lstStyle/>
                    <a:p>
                      <a:pPr algn="r">
                        <a:lnSpc>
                          <a:spcPct val="115000"/>
                        </a:lnSpc>
                        <a:spcAft>
                          <a:spcPts val="0"/>
                        </a:spcAft>
                      </a:pPr>
                      <a:r>
                        <a:rPr lang="en-GB" sz="1600">
                          <a:latin typeface="Arial" pitchFamily="34" charset="0"/>
                          <a:cs typeface="Arial" pitchFamily="34" charset="0"/>
                        </a:rPr>
                        <a:t>8</a:t>
                      </a:r>
                      <a:endParaRPr lang="en-GB" sz="2000">
                        <a:solidFill>
                          <a:schemeClr val="tx1"/>
                        </a:solidFill>
                        <a:latin typeface="Arial" pitchFamily="34" charset="0"/>
                        <a:ea typeface="Calibri"/>
                        <a:cs typeface="Arial" pitchFamily="34" charset="0"/>
                      </a:endParaRPr>
                    </a:p>
                  </a:txBody>
                  <a:tcPr marL="68580" marR="68580" marT="0" marB="0" anchor="ctr"/>
                </a:tc>
                <a:tc>
                  <a:txBody>
                    <a:bodyPr/>
                    <a:lstStyle/>
                    <a:p>
                      <a:pPr>
                        <a:lnSpc>
                          <a:spcPct val="115000"/>
                        </a:lnSpc>
                        <a:spcAft>
                          <a:spcPts val="0"/>
                        </a:spcAft>
                      </a:pPr>
                      <a:r>
                        <a:rPr lang="en-GB" sz="1600">
                          <a:latin typeface="Arial" pitchFamily="34" charset="0"/>
                          <a:cs typeface="Arial" pitchFamily="34" charset="0"/>
                        </a:rPr>
                        <a:t>Resistant Gram-negative rods</a:t>
                      </a:r>
                      <a:endParaRPr lang="en-GB" sz="2000">
                        <a:solidFill>
                          <a:schemeClr val="tx1"/>
                        </a:solidFill>
                        <a:latin typeface="Arial" pitchFamily="34" charset="0"/>
                        <a:ea typeface="Calibri"/>
                        <a:cs typeface="Arial" pitchFamily="34" charset="0"/>
                      </a:endParaRPr>
                    </a:p>
                  </a:txBody>
                  <a:tcPr marL="68580" marR="68580" marT="0" marB="0" anchor="ctr"/>
                </a:tc>
                <a:tc>
                  <a:txBody>
                    <a:bodyPr/>
                    <a:lstStyle/>
                    <a:p>
                      <a:pPr>
                        <a:lnSpc>
                          <a:spcPct val="115000"/>
                        </a:lnSpc>
                        <a:spcAft>
                          <a:spcPts val="0"/>
                        </a:spcAft>
                      </a:pPr>
                      <a:r>
                        <a:rPr lang="en-GB" sz="1600" dirty="0">
                          <a:latin typeface="Arial" pitchFamily="34" charset="0"/>
                          <a:cs typeface="Arial" pitchFamily="34" charset="0"/>
                        </a:rPr>
                        <a:t>Median 77 days (range 47-189)</a:t>
                      </a:r>
                      <a:endParaRPr lang="en-GB" sz="2000" dirty="0">
                        <a:solidFill>
                          <a:schemeClr val="tx1"/>
                        </a:solidFill>
                        <a:latin typeface="Arial" pitchFamily="34" charset="0"/>
                        <a:ea typeface="Calibri"/>
                        <a:cs typeface="Arial" pitchFamily="34" charset="0"/>
                      </a:endParaRPr>
                    </a:p>
                  </a:txBody>
                  <a:tcPr marL="68580" marR="68580" marT="0" marB="0" anchor="ctr"/>
                </a:tc>
                <a:extLst>
                  <a:ext uri="{0D108BD9-81ED-4DB2-BD59-A6C34878D82A}">
                    <a16:rowId xmlns:a16="http://schemas.microsoft.com/office/drawing/2014/main" val="10002"/>
                  </a:ext>
                </a:extLst>
              </a:tr>
              <a:tr h="240984">
                <a:tc>
                  <a:txBody>
                    <a:bodyPr/>
                    <a:lstStyle/>
                    <a:p>
                      <a:pPr>
                        <a:lnSpc>
                          <a:spcPct val="115000"/>
                        </a:lnSpc>
                        <a:spcAft>
                          <a:spcPts val="0"/>
                        </a:spcAft>
                      </a:pPr>
                      <a:r>
                        <a:rPr lang="en-GB" sz="1600" dirty="0" smtClean="0">
                          <a:latin typeface="Arial" pitchFamily="34" charset="0"/>
                          <a:cs typeface="Arial" pitchFamily="34" charset="0"/>
                        </a:rPr>
                        <a:t>Zahar</a:t>
                      </a:r>
                      <a:r>
                        <a:rPr lang="en-GB" sz="2000" baseline="30000" dirty="0" smtClean="0">
                          <a:latin typeface="Arial" pitchFamily="34" charset="0"/>
                          <a:cs typeface="Arial" pitchFamily="34" charset="0"/>
                        </a:rPr>
                        <a:t>3</a:t>
                      </a:r>
                      <a:endParaRPr lang="en-GB" sz="2000" dirty="0">
                        <a:solidFill>
                          <a:schemeClr val="tx1"/>
                        </a:solidFill>
                        <a:latin typeface="Arial" pitchFamily="34" charset="0"/>
                        <a:ea typeface="Calibri"/>
                        <a:cs typeface="Arial" pitchFamily="34" charset="0"/>
                      </a:endParaRPr>
                    </a:p>
                  </a:txBody>
                  <a:tcPr marL="68580" marR="68580" marT="0" marB="0" anchor="ctr"/>
                </a:tc>
                <a:tc>
                  <a:txBody>
                    <a:bodyPr/>
                    <a:lstStyle/>
                    <a:p>
                      <a:pPr algn="r">
                        <a:lnSpc>
                          <a:spcPct val="115000"/>
                        </a:lnSpc>
                        <a:spcAft>
                          <a:spcPts val="0"/>
                        </a:spcAft>
                      </a:pPr>
                      <a:r>
                        <a:rPr lang="en-GB" sz="1600">
                          <a:latin typeface="Arial" pitchFamily="34" charset="0"/>
                          <a:cs typeface="Arial" pitchFamily="34" charset="0"/>
                        </a:rPr>
                        <a:t>2010</a:t>
                      </a:r>
                      <a:endParaRPr lang="en-GB" sz="2000">
                        <a:solidFill>
                          <a:schemeClr val="tx1"/>
                        </a:solidFill>
                        <a:latin typeface="Arial" pitchFamily="34" charset="0"/>
                        <a:ea typeface="Calibri"/>
                        <a:cs typeface="Arial" pitchFamily="34" charset="0"/>
                      </a:endParaRPr>
                    </a:p>
                  </a:txBody>
                  <a:tcPr marL="68580" marR="68580" marT="0" marB="0" anchor="ctr"/>
                </a:tc>
                <a:tc>
                  <a:txBody>
                    <a:bodyPr/>
                    <a:lstStyle/>
                    <a:p>
                      <a:pPr>
                        <a:lnSpc>
                          <a:spcPct val="115000"/>
                        </a:lnSpc>
                        <a:spcAft>
                          <a:spcPts val="0"/>
                        </a:spcAft>
                      </a:pPr>
                      <a:r>
                        <a:rPr lang="en-GB" sz="1600">
                          <a:latin typeface="Arial" pitchFamily="34" charset="0"/>
                          <a:cs typeface="Arial" pitchFamily="34" charset="0"/>
                        </a:rPr>
                        <a:t>Paediatric hospital, France</a:t>
                      </a:r>
                      <a:endParaRPr lang="en-GB" sz="2000">
                        <a:solidFill>
                          <a:schemeClr val="tx1"/>
                        </a:solidFill>
                        <a:latin typeface="Arial" pitchFamily="34" charset="0"/>
                        <a:ea typeface="Calibri"/>
                        <a:cs typeface="Arial" pitchFamily="34" charset="0"/>
                      </a:endParaRPr>
                    </a:p>
                  </a:txBody>
                  <a:tcPr marL="68580" marR="68580" marT="0" marB="0" anchor="ctr"/>
                </a:tc>
                <a:tc>
                  <a:txBody>
                    <a:bodyPr/>
                    <a:lstStyle/>
                    <a:p>
                      <a:pPr algn="r">
                        <a:lnSpc>
                          <a:spcPct val="115000"/>
                        </a:lnSpc>
                        <a:spcAft>
                          <a:spcPts val="0"/>
                        </a:spcAft>
                      </a:pPr>
                      <a:r>
                        <a:rPr lang="en-GB" sz="1600">
                          <a:latin typeface="Arial" pitchFamily="34" charset="0"/>
                          <a:cs typeface="Arial" pitchFamily="34" charset="0"/>
                        </a:rPr>
                        <a:t>62</a:t>
                      </a:r>
                      <a:endParaRPr lang="en-GB" sz="2000">
                        <a:solidFill>
                          <a:schemeClr val="tx1"/>
                        </a:solidFill>
                        <a:latin typeface="Arial" pitchFamily="34" charset="0"/>
                        <a:ea typeface="Calibri"/>
                        <a:cs typeface="Arial" pitchFamily="34" charset="0"/>
                      </a:endParaRPr>
                    </a:p>
                  </a:txBody>
                  <a:tcPr marL="68580" marR="68580" marT="0" marB="0" anchor="ctr"/>
                </a:tc>
                <a:tc>
                  <a:txBody>
                    <a:bodyPr/>
                    <a:lstStyle/>
                    <a:p>
                      <a:pPr>
                        <a:lnSpc>
                          <a:spcPct val="115000"/>
                        </a:lnSpc>
                        <a:spcAft>
                          <a:spcPts val="0"/>
                        </a:spcAft>
                      </a:pPr>
                      <a:r>
                        <a:rPr lang="en-GB" sz="1600">
                          <a:latin typeface="Arial" pitchFamily="34" charset="0"/>
                          <a:cs typeface="Arial" pitchFamily="34" charset="0"/>
                        </a:rPr>
                        <a:t>ESBL Enterobacteriaceae</a:t>
                      </a:r>
                      <a:endParaRPr lang="en-GB" sz="2000">
                        <a:solidFill>
                          <a:schemeClr val="tx1"/>
                        </a:solidFill>
                        <a:latin typeface="Arial" pitchFamily="34" charset="0"/>
                        <a:ea typeface="Calibri"/>
                        <a:cs typeface="Arial" pitchFamily="34" charset="0"/>
                      </a:endParaRPr>
                    </a:p>
                  </a:txBody>
                  <a:tcPr marL="68580" marR="68580" marT="0" marB="0" anchor="ctr"/>
                </a:tc>
                <a:tc>
                  <a:txBody>
                    <a:bodyPr/>
                    <a:lstStyle/>
                    <a:p>
                      <a:pPr>
                        <a:lnSpc>
                          <a:spcPct val="115000"/>
                        </a:lnSpc>
                        <a:spcAft>
                          <a:spcPts val="0"/>
                        </a:spcAft>
                      </a:pPr>
                      <a:r>
                        <a:rPr lang="en-GB" sz="1600">
                          <a:latin typeface="Arial" pitchFamily="34" charset="0"/>
                          <a:cs typeface="Arial" pitchFamily="34" charset="0"/>
                        </a:rPr>
                        <a:t>Median 132 days (range 65-228)</a:t>
                      </a:r>
                      <a:endParaRPr lang="en-GB" sz="2000">
                        <a:solidFill>
                          <a:schemeClr val="tx1"/>
                        </a:solidFill>
                        <a:latin typeface="Arial" pitchFamily="34" charset="0"/>
                        <a:ea typeface="Calibri"/>
                        <a:cs typeface="Arial" pitchFamily="34" charset="0"/>
                      </a:endParaRPr>
                    </a:p>
                  </a:txBody>
                  <a:tcPr marL="68580" marR="68580" marT="0" marB="0" anchor="ctr"/>
                </a:tc>
                <a:extLst>
                  <a:ext uri="{0D108BD9-81ED-4DB2-BD59-A6C34878D82A}">
                    <a16:rowId xmlns:a16="http://schemas.microsoft.com/office/drawing/2014/main" val="10003"/>
                  </a:ext>
                </a:extLst>
              </a:tr>
              <a:tr h="394247">
                <a:tc>
                  <a:txBody>
                    <a:bodyPr/>
                    <a:lstStyle/>
                    <a:p>
                      <a:pPr>
                        <a:lnSpc>
                          <a:spcPct val="115000"/>
                        </a:lnSpc>
                        <a:spcAft>
                          <a:spcPts val="0"/>
                        </a:spcAft>
                      </a:pPr>
                      <a:r>
                        <a:rPr lang="en-GB" sz="1600" dirty="0" smtClean="0">
                          <a:latin typeface="Arial" pitchFamily="34" charset="0"/>
                          <a:cs typeface="Arial" pitchFamily="34" charset="0"/>
                        </a:rPr>
                        <a:t>O'Fallon</a:t>
                      </a:r>
                      <a:r>
                        <a:rPr lang="en-GB" sz="2000" baseline="30000" dirty="0" smtClean="0">
                          <a:latin typeface="Arial" pitchFamily="34" charset="0"/>
                          <a:cs typeface="Arial" pitchFamily="34" charset="0"/>
                        </a:rPr>
                        <a:t>4</a:t>
                      </a:r>
                      <a:endParaRPr lang="en-GB" sz="2000" dirty="0">
                        <a:solidFill>
                          <a:schemeClr val="tx1"/>
                        </a:solidFill>
                        <a:latin typeface="Arial" pitchFamily="34" charset="0"/>
                        <a:ea typeface="Calibri"/>
                        <a:cs typeface="Arial" pitchFamily="34" charset="0"/>
                      </a:endParaRPr>
                    </a:p>
                  </a:txBody>
                  <a:tcPr marL="68580" marR="68580" marT="0" marB="0" anchor="ctr"/>
                </a:tc>
                <a:tc>
                  <a:txBody>
                    <a:bodyPr/>
                    <a:lstStyle/>
                    <a:p>
                      <a:pPr algn="r">
                        <a:lnSpc>
                          <a:spcPct val="115000"/>
                        </a:lnSpc>
                        <a:spcAft>
                          <a:spcPts val="0"/>
                        </a:spcAft>
                      </a:pPr>
                      <a:r>
                        <a:rPr lang="en-GB" sz="1600">
                          <a:latin typeface="Arial" pitchFamily="34" charset="0"/>
                          <a:cs typeface="Arial" pitchFamily="34" charset="0"/>
                        </a:rPr>
                        <a:t>2009</a:t>
                      </a:r>
                      <a:endParaRPr lang="en-GB" sz="2000">
                        <a:solidFill>
                          <a:schemeClr val="tx1"/>
                        </a:solidFill>
                        <a:latin typeface="Arial" pitchFamily="34" charset="0"/>
                        <a:ea typeface="Calibri"/>
                        <a:cs typeface="Arial" pitchFamily="34" charset="0"/>
                      </a:endParaRPr>
                    </a:p>
                  </a:txBody>
                  <a:tcPr marL="68580" marR="68580" marT="0" marB="0" anchor="ctr"/>
                </a:tc>
                <a:tc>
                  <a:txBody>
                    <a:bodyPr/>
                    <a:lstStyle/>
                    <a:p>
                      <a:pPr>
                        <a:lnSpc>
                          <a:spcPct val="115000"/>
                        </a:lnSpc>
                        <a:spcAft>
                          <a:spcPts val="0"/>
                        </a:spcAft>
                      </a:pPr>
                      <a:r>
                        <a:rPr lang="en-GB" sz="1600">
                          <a:latin typeface="Arial" pitchFamily="34" charset="0"/>
                          <a:cs typeface="Arial" pitchFamily="34" charset="0"/>
                        </a:rPr>
                        <a:t>Long term care facility, USA</a:t>
                      </a:r>
                      <a:endParaRPr lang="en-GB" sz="2000">
                        <a:solidFill>
                          <a:schemeClr val="tx1"/>
                        </a:solidFill>
                        <a:latin typeface="Arial" pitchFamily="34" charset="0"/>
                        <a:ea typeface="Calibri"/>
                        <a:cs typeface="Arial" pitchFamily="34" charset="0"/>
                      </a:endParaRPr>
                    </a:p>
                  </a:txBody>
                  <a:tcPr marL="68580" marR="68580" marT="0" marB="0" anchor="ctr"/>
                </a:tc>
                <a:tc>
                  <a:txBody>
                    <a:bodyPr/>
                    <a:lstStyle/>
                    <a:p>
                      <a:pPr algn="r">
                        <a:lnSpc>
                          <a:spcPct val="115000"/>
                        </a:lnSpc>
                        <a:spcAft>
                          <a:spcPts val="0"/>
                        </a:spcAft>
                      </a:pPr>
                      <a:r>
                        <a:rPr lang="en-GB" sz="1600">
                          <a:latin typeface="Arial" pitchFamily="34" charset="0"/>
                          <a:cs typeface="Arial" pitchFamily="34" charset="0"/>
                        </a:rPr>
                        <a:t>33</a:t>
                      </a:r>
                      <a:endParaRPr lang="en-GB" sz="2000">
                        <a:solidFill>
                          <a:schemeClr val="tx1"/>
                        </a:solidFill>
                        <a:latin typeface="Arial" pitchFamily="34" charset="0"/>
                        <a:ea typeface="Calibri"/>
                        <a:cs typeface="Arial" pitchFamily="34" charset="0"/>
                      </a:endParaRPr>
                    </a:p>
                  </a:txBody>
                  <a:tcPr marL="68580" marR="68580" marT="0" marB="0" anchor="ctr"/>
                </a:tc>
                <a:tc>
                  <a:txBody>
                    <a:bodyPr/>
                    <a:lstStyle/>
                    <a:p>
                      <a:pPr>
                        <a:lnSpc>
                          <a:spcPct val="115000"/>
                        </a:lnSpc>
                        <a:spcAft>
                          <a:spcPts val="0"/>
                        </a:spcAft>
                      </a:pPr>
                      <a:r>
                        <a:rPr lang="en-GB" sz="1600">
                          <a:latin typeface="Arial" pitchFamily="34" charset="0"/>
                          <a:cs typeface="Arial" pitchFamily="34" charset="0"/>
                        </a:rPr>
                        <a:t>Resistant Gram-negative rods</a:t>
                      </a:r>
                      <a:endParaRPr lang="en-GB" sz="2000">
                        <a:solidFill>
                          <a:schemeClr val="tx1"/>
                        </a:solidFill>
                        <a:latin typeface="Arial" pitchFamily="34" charset="0"/>
                        <a:ea typeface="Calibri"/>
                        <a:cs typeface="Arial" pitchFamily="34" charset="0"/>
                      </a:endParaRPr>
                    </a:p>
                  </a:txBody>
                  <a:tcPr marL="68580" marR="68580" marT="0" marB="0" anchor="ctr"/>
                </a:tc>
                <a:tc>
                  <a:txBody>
                    <a:bodyPr/>
                    <a:lstStyle/>
                    <a:p>
                      <a:pPr>
                        <a:lnSpc>
                          <a:spcPct val="115000"/>
                        </a:lnSpc>
                        <a:spcAft>
                          <a:spcPts val="0"/>
                        </a:spcAft>
                      </a:pPr>
                      <a:r>
                        <a:rPr lang="en-GB" sz="1600">
                          <a:latin typeface="Arial" pitchFamily="34" charset="0"/>
                          <a:cs typeface="Arial" pitchFamily="34" charset="0"/>
                        </a:rPr>
                        <a:t>Median 144 days (range 41–349)</a:t>
                      </a:r>
                      <a:endParaRPr lang="en-GB" sz="2000">
                        <a:solidFill>
                          <a:schemeClr val="tx1"/>
                        </a:solidFill>
                        <a:latin typeface="Arial" pitchFamily="34" charset="0"/>
                        <a:ea typeface="Calibri"/>
                        <a:cs typeface="Arial" pitchFamily="34" charset="0"/>
                      </a:endParaRPr>
                    </a:p>
                  </a:txBody>
                  <a:tcPr marL="68580" marR="68580" marT="0" marB="0" anchor="ctr"/>
                </a:tc>
                <a:extLst>
                  <a:ext uri="{0D108BD9-81ED-4DB2-BD59-A6C34878D82A}">
                    <a16:rowId xmlns:a16="http://schemas.microsoft.com/office/drawing/2014/main" val="10004"/>
                  </a:ext>
                </a:extLst>
              </a:tr>
              <a:tr h="498262">
                <a:tc>
                  <a:txBody>
                    <a:bodyPr/>
                    <a:lstStyle/>
                    <a:p>
                      <a:pPr>
                        <a:lnSpc>
                          <a:spcPct val="115000"/>
                        </a:lnSpc>
                        <a:spcAft>
                          <a:spcPts val="0"/>
                        </a:spcAft>
                      </a:pPr>
                      <a:r>
                        <a:rPr lang="en-GB" sz="1600" dirty="0" smtClean="0">
                          <a:latin typeface="Arial" pitchFamily="34" charset="0"/>
                          <a:cs typeface="Arial" pitchFamily="34" charset="0"/>
                        </a:rPr>
                        <a:t>Zimmerman</a:t>
                      </a:r>
                      <a:r>
                        <a:rPr lang="en-GB" sz="2000" baseline="30000" dirty="0" smtClean="0">
                          <a:latin typeface="Arial" pitchFamily="34" charset="0"/>
                          <a:cs typeface="Arial" pitchFamily="34" charset="0"/>
                        </a:rPr>
                        <a:t>5</a:t>
                      </a:r>
                      <a:endParaRPr lang="en-GB" sz="2000" dirty="0">
                        <a:solidFill>
                          <a:schemeClr val="tx1"/>
                        </a:solidFill>
                        <a:latin typeface="Arial" pitchFamily="34" charset="0"/>
                        <a:ea typeface="Calibri"/>
                        <a:cs typeface="Arial" pitchFamily="34" charset="0"/>
                      </a:endParaRPr>
                    </a:p>
                  </a:txBody>
                  <a:tcPr marL="68580" marR="68580" marT="0" marB="0" anchor="ctr"/>
                </a:tc>
                <a:tc>
                  <a:txBody>
                    <a:bodyPr/>
                    <a:lstStyle/>
                    <a:p>
                      <a:pPr algn="r">
                        <a:lnSpc>
                          <a:spcPct val="115000"/>
                        </a:lnSpc>
                        <a:spcAft>
                          <a:spcPts val="0"/>
                        </a:spcAft>
                      </a:pPr>
                      <a:r>
                        <a:rPr lang="en-GB" sz="1600">
                          <a:latin typeface="Arial" pitchFamily="34" charset="0"/>
                          <a:cs typeface="Arial" pitchFamily="34" charset="0"/>
                        </a:rPr>
                        <a:t>2013</a:t>
                      </a:r>
                      <a:endParaRPr lang="en-GB" sz="2000">
                        <a:solidFill>
                          <a:schemeClr val="tx1"/>
                        </a:solidFill>
                        <a:latin typeface="Arial" pitchFamily="34" charset="0"/>
                        <a:ea typeface="Calibri"/>
                        <a:cs typeface="Arial" pitchFamily="34" charset="0"/>
                      </a:endParaRPr>
                    </a:p>
                  </a:txBody>
                  <a:tcPr marL="68580" marR="68580" marT="0" marB="0" anchor="ctr"/>
                </a:tc>
                <a:tc>
                  <a:txBody>
                    <a:bodyPr/>
                    <a:lstStyle/>
                    <a:p>
                      <a:pPr>
                        <a:lnSpc>
                          <a:spcPct val="115000"/>
                        </a:lnSpc>
                        <a:spcAft>
                          <a:spcPts val="0"/>
                        </a:spcAft>
                      </a:pPr>
                      <a:r>
                        <a:rPr lang="en-GB" sz="1600">
                          <a:latin typeface="Arial" pitchFamily="34" charset="0"/>
                          <a:cs typeface="Arial" pitchFamily="34" charset="0"/>
                        </a:rPr>
                        <a:t>Patients discharged from hospital, Israel</a:t>
                      </a:r>
                      <a:endParaRPr lang="en-GB" sz="2000">
                        <a:solidFill>
                          <a:schemeClr val="tx1"/>
                        </a:solidFill>
                        <a:latin typeface="Arial" pitchFamily="34" charset="0"/>
                        <a:ea typeface="Calibri"/>
                        <a:cs typeface="Arial" pitchFamily="34" charset="0"/>
                      </a:endParaRPr>
                    </a:p>
                  </a:txBody>
                  <a:tcPr marL="68580" marR="68580" marT="0" marB="0" anchor="ctr"/>
                </a:tc>
                <a:tc>
                  <a:txBody>
                    <a:bodyPr/>
                    <a:lstStyle/>
                    <a:p>
                      <a:pPr algn="r">
                        <a:lnSpc>
                          <a:spcPct val="115000"/>
                        </a:lnSpc>
                        <a:spcAft>
                          <a:spcPts val="0"/>
                        </a:spcAft>
                      </a:pPr>
                      <a:r>
                        <a:rPr lang="en-GB" sz="1600">
                          <a:latin typeface="Arial" pitchFamily="34" charset="0"/>
                          <a:cs typeface="Arial" pitchFamily="34" charset="0"/>
                        </a:rPr>
                        <a:t>97</a:t>
                      </a:r>
                      <a:endParaRPr lang="en-GB" sz="2000">
                        <a:solidFill>
                          <a:schemeClr val="tx1"/>
                        </a:solidFill>
                        <a:latin typeface="Arial" pitchFamily="34" charset="0"/>
                        <a:ea typeface="Calibri"/>
                        <a:cs typeface="Arial" pitchFamily="34" charset="0"/>
                      </a:endParaRPr>
                    </a:p>
                  </a:txBody>
                  <a:tcPr marL="68580" marR="68580" marT="0" marB="0" anchor="ctr"/>
                </a:tc>
                <a:tc>
                  <a:txBody>
                    <a:bodyPr/>
                    <a:lstStyle/>
                    <a:p>
                      <a:pPr>
                        <a:lnSpc>
                          <a:spcPct val="115000"/>
                        </a:lnSpc>
                        <a:spcAft>
                          <a:spcPts val="0"/>
                        </a:spcAft>
                      </a:pPr>
                      <a:r>
                        <a:rPr lang="en-GB" sz="1600">
                          <a:latin typeface="Arial" pitchFamily="34" charset="0"/>
                          <a:cs typeface="Arial" pitchFamily="34" charset="0"/>
                        </a:rPr>
                        <a:t>CRE</a:t>
                      </a:r>
                      <a:endParaRPr lang="en-GB" sz="2000">
                        <a:solidFill>
                          <a:schemeClr val="tx1"/>
                        </a:solidFill>
                        <a:latin typeface="Arial" pitchFamily="34" charset="0"/>
                        <a:ea typeface="Calibri"/>
                        <a:cs typeface="Arial" pitchFamily="34" charset="0"/>
                      </a:endParaRPr>
                    </a:p>
                  </a:txBody>
                  <a:tcPr marL="68580" marR="68580" marT="0" marB="0" anchor="ctr"/>
                </a:tc>
                <a:tc>
                  <a:txBody>
                    <a:bodyPr/>
                    <a:lstStyle/>
                    <a:p>
                      <a:pPr>
                        <a:lnSpc>
                          <a:spcPct val="115000"/>
                        </a:lnSpc>
                        <a:spcAft>
                          <a:spcPts val="0"/>
                        </a:spcAft>
                      </a:pPr>
                      <a:r>
                        <a:rPr lang="en-GB" sz="1600" dirty="0">
                          <a:latin typeface="Arial" pitchFamily="34" charset="0"/>
                          <a:cs typeface="Arial" pitchFamily="34" charset="0"/>
                        </a:rPr>
                        <a:t>Mean 387 days</a:t>
                      </a:r>
                      <a:endParaRPr lang="en-GB" sz="2000" dirty="0">
                        <a:solidFill>
                          <a:schemeClr val="tx1"/>
                        </a:solidFill>
                        <a:latin typeface="Arial" pitchFamily="34" charset="0"/>
                        <a:ea typeface="Calibri"/>
                        <a:cs typeface="Arial" pitchFamily="34" charset="0"/>
                      </a:endParaRPr>
                    </a:p>
                  </a:txBody>
                  <a:tcPr marL="68580" marR="68580" marT="0" marB="0" anchor="ct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42650007"/>
      </p:ext>
    </p:extLst>
  </p:cSld>
  <p:clrMapOvr>
    <a:masterClrMapping/>
  </p:clrMapOvr>
  <p:transition>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reflectionsipc.files.wordpress.com/2017/12/cpe-guideline-matrix.png?w=700&amp;h=651"/>
          <p:cNvPicPr>
            <a:picLocks noChangeAspect="1" noChangeArrowheads="1"/>
          </p:cNvPicPr>
          <p:nvPr/>
        </p:nvPicPr>
        <p:blipFill rotWithShape="1">
          <a:blip r:embed="rId2">
            <a:extLst>
              <a:ext uri="{28A0092B-C50C-407E-A947-70E740481C1C}">
                <a14:useLocalDpi xmlns:a14="http://schemas.microsoft.com/office/drawing/2010/main" val="0"/>
              </a:ext>
            </a:extLst>
          </a:blip>
          <a:srcRect b="23356"/>
          <a:stretch/>
        </p:blipFill>
        <p:spPr bwMode="auto">
          <a:xfrm>
            <a:off x="1331640" y="332657"/>
            <a:ext cx="6667500" cy="475252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reflectionsipc.files.wordpress.com/2019/11/cpe-matrix-recommendations-e1573643717177.png?w=700&amp;h=415"/>
          <p:cNvPicPr>
            <a:picLocks noChangeAspect="1" noChangeArrowheads="1"/>
          </p:cNvPicPr>
          <p:nvPr/>
        </p:nvPicPr>
        <p:blipFill rotWithShape="1">
          <a:blip r:embed="rId3">
            <a:extLst>
              <a:ext uri="{28A0092B-C50C-407E-A947-70E740481C1C}">
                <a14:useLocalDpi xmlns:a14="http://schemas.microsoft.com/office/drawing/2010/main" val="0"/>
              </a:ext>
            </a:extLst>
          </a:blip>
          <a:srcRect t="62710"/>
          <a:stretch/>
        </p:blipFill>
        <p:spPr bwMode="auto">
          <a:xfrm>
            <a:off x="1276220" y="5101771"/>
            <a:ext cx="6464132" cy="147405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6920554" y="318802"/>
            <a:ext cx="432048" cy="6243167"/>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15301509"/>
      </p:ext>
    </p:extLst>
  </p:cSld>
  <p:clrMapOvr>
    <a:masterClrMapping/>
  </p:clrMapOvr>
  <p:transition>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116632"/>
            <a:ext cx="8229600" cy="85725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200" dirty="0">
                <a:latin typeface="Arial" pitchFamily="34" charset="0"/>
                <a:cs typeface="Arial" pitchFamily="34" charset="0"/>
              </a:rPr>
              <a:t>Colonised staff?</a:t>
            </a:r>
            <a:endParaRPr lang="en-GB" sz="3200" dirty="0"/>
          </a:p>
        </p:txBody>
      </p:sp>
      <p:sp>
        <p:nvSpPr>
          <p:cNvPr id="6" name="TextBox 5"/>
          <p:cNvSpPr txBox="1"/>
          <p:nvPr/>
        </p:nvSpPr>
        <p:spPr>
          <a:xfrm>
            <a:off x="35496" y="6525344"/>
            <a:ext cx="6264696" cy="338554"/>
          </a:xfrm>
          <a:prstGeom prst="rect">
            <a:avLst/>
          </a:prstGeom>
          <a:noFill/>
        </p:spPr>
        <p:txBody>
          <a:bodyPr wrap="square" rtlCol="0">
            <a:spAutoFit/>
          </a:bodyPr>
          <a:lstStyle/>
          <a:p>
            <a:r>
              <a:rPr lang="en-GB" sz="1600" dirty="0">
                <a:latin typeface="Arial" pitchFamily="34" charset="0"/>
                <a:cs typeface="Arial" pitchFamily="34" charset="0"/>
              </a:rPr>
              <a:t>Decker </a:t>
            </a:r>
            <a:r>
              <a:rPr lang="en-GB" sz="1600" i="1" dirty="0">
                <a:latin typeface="Arial" pitchFamily="34" charset="0"/>
                <a:cs typeface="Arial" pitchFamily="34" charset="0"/>
              </a:rPr>
              <a:t>et al. </a:t>
            </a:r>
            <a:r>
              <a:rPr lang="en-GB" sz="1600" i="1" dirty="0" err="1">
                <a:latin typeface="Arial" pitchFamily="34" charset="0"/>
                <a:cs typeface="Arial" pitchFamily="34" charset="0"/>
              </a:rPr>
              <a:t>Clin</a:t>
            </a:r>
            <a:r>
              <a:rPr lang="en-GB" sz="1600" i="1" dirty="0">
                <a:latin typeface="Arial" pitchFamily="34" charset="0"/>
                <a:cs typeface="Arial" pitchFamily="34" charset="0"/>
              </a:rPr>
              <a:t> </a:t>
            </a:r>
            <a:r>
              <a:rPr lang="en-GB" sz="1600" i="1" dirty="0" err="1">
                <a:latin typeface="Arial" pitchFamily="34" charset="0"/>
                <a:cs typeface="Arial" pitchFamily="34" charset="0"/>
              </a:rPr>
              <a:t>Microbiol</a:t>
            </a:r>
            <a:r>
              <a:rPr lang="en-GB" sz="1600" i="1" dirty="0">
                <a:latin typeface="Arial" pitchFamily="34" charset="0"/>
                <a:cs typeface="Arial" pitchFamily="34" charset="0"/>
              </a:rPr>
              <a:t> Infect </a:t>
            </a:r>
            <a:r>
              <a:rPr lang="en-GB" sz="1600" dirty="0">
                <a:latin typeface="Arial" pitchFamily="34" charset="0"/>
                <a:cs typeface="Arial" pitchFamily="34" charset="0"/>
              </a:rPr>
              <a:t>2018</a:t>
            </a:r>
            <a:r>
              <a:rPr lang="nl-NL" sz="1600" dirty="0">
                <a:latin typeface="Arial" pitchFamily="34" charset="0"/>
                <a:cs typeface="Arial" pitchFamily="34" charset="0"/>
              </a:rPr>
              <a:t>;24:82.e1-82.e4.</a:t>
            </a:r>
            <a:endParaRPr lang="en-GB" sz="1600" dirty="0">
              <a:latin typeface="Arial" pitchFamily="34" charset="0"/>
              <a:cs typeface="Arial" pitchFamily="34" charset="0"/>
            </a:endParaRPr>
          </a:p>
        </p:txBody>
      </p:sp>
      <p:pic>
        <p:nvPicPr>
          <p:cNvPr id="3074" name="Picture 2" descr="https://reflectionsipc.files.wordpress.com/2017/05/pandoras-box.jpg?w=300&amp;h=13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33864" y="260648"/>
            <a:ext cx="2530624" cy="1096604"/>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5092" t="23551" r="3444" b="43297"/>
          <a:stretch/>
        </p:blipFill>
        <p:spPr bwMode="auto">
          <a:xfrm>
            <a:off x="107505" y="1772816"/>
            <a:ext cx="8922351" cy="18182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1950530"/>
      </p:ext>
    </p:extLst>
  </p:cSld>
  <p:clrMapOvr>
    <a:masterClrMapping/>
  </p:clrMapOvr>
  <p:transition>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extLst>
              <p:ext uri="{D42A27DB-BD31-4B8C-83A1-F6EECF244321}">
                <p14:modId xmlns:p14="http://schemas.microsoft.com/office/powerpoint/2010/main" val="2327687916"/>
              </p:ext>
            </p:extLst>
          </p:nvPr>
        </p:nvGraphicFramePr>
        <p:xfrm>
          <a:off x="0" y="1178169"/>
          <a:ext cx="8763000" cy="5257800"/>
        </p:xfrm>
        <a:graphic>
          <a:graphicData uri="http://schemas.openxmlformats.org/drawingml/2006/chart">
            <c:chart xmlns:c="http://schemas.openxmlformats.org/drawingml/2006/chart" xmlns:r="http://schemas.openxmlformats.org/officeDocument/2006/relationships" r:id="rId2"/>
          </a:graphicData>
        </a:graphic>
      </p:graphicFrame>
      <p:sp>
        <p:nvSpPr>
          <p:cNvPr id="5" name="Content Placeholder 1"/>
          <p:cNvSpPr>
            <a:spLocks noGrp="1"/>
          </p:cNvSpPr>
          <p:nvPr>
            <p:ph sz="quarter" idx="4294967295"/>
          </p:nvPr>
        </p:nvSpPr>
        <p:spPr>
          <a:xfrm>
            <a:off x="304800" y="188640"/>
            <a:ext cx="8223250" cy="685800"/>
          </a:xfrm>
          <a:prstGeom prst="rect">
            <a:avLst/>
          </a:prstGeom>
        </p:spPr>
        <p:txBody>
          <a:bodyPr>
            <a:noAutofit/>
          </a:bodyPr>
          <a:lstStyle/>
          <a:p>
            <a:pPr marL="0" indent="0" algn="ctr">
              <a:buNone/>
            </a:pPr>
            <a:r>
              <a:rPr lang="en-GB" sz="3200" dirty="0" smtClean="0">
                <a:latin typeface="Arial" pitchFamily="34" charset="0"/>
                <a:cs typeface="Arial" pitchFamily="34" charset="0"/>
              </a:rPr>
              <a:t>Which do you consider to be the most important measure to prevent transmission?</a:t>
            </a:r>
          </a:p>
        </p:txBody>
      </p:sp>
      <p:sp>
        <p:nvSpPr>
          <p:cNvPr id="6" name="Rectangle 5"/>
          <p:cNvSpPr/>
          <p:nvPr/>
        </p:nvSpPr>
        <p:spPr>
          <a:xfrm>
            <a:off x="35496" y="6435969"/>
            <a:ext cx="7416824" cy="369332"/>
          </a:xfrm>
          <a:prstGeom prst="rect">
            <a:avLst/>
          </a:prstGeom>
        </p:spPr>
        <p:txBody>
          <a:bodyPr wrap="square">
            <a:spAutoFit/>
          </a:bodyPr>
          <a:lstStyle/>
          <a:p>
            <a:pPr>
              <a:defRPr/>
            </a:pPr>
            <a:r>
              <a:rPr lang="en-GB" dirty="0" smtClean="0">
                <a:latin typeface="Arial" pitchFamily="34" charset="0"/>
                <a:cs typeface="Arial" pitchFamily="34" charset="0"/>
                <a:hlinkClick r:id="rId3"/>
              </a:rPr>
              <a:t>Data from around 150 webinar participants, mainly in the US, 2014.</a:t>
            </a:r>
            <a:endParaRPr lang="en-US" dirty="0">
              <a:latin typeface="Arial" pitchFamily="34" charset="0"/>
              <a:cs typeface="Arial" pitchFamily="34" charset="0"/>
            </a:endParaRPr>
          </a:p>
        </p:txBody>
      </p:sp>
    </p:spTree>
    <p:extLst>
      <p:ext uri="{BB962C8B-B14F-4D97-AF65-F5344CB8AC3E}">
        <p14:creationId xmlns:p14="http://schemas.microsoft.com/office/powerpoint/2010/main" val="1864095747"/>
      </p:ext>
    </p:extLst>
  </p:cSld>
  <p:clrMapOvr>
    <a:masterClrMapping/>
  </p:clrMapOvr>
  <p:transition>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363" y="152400"/>
            <a:ext cx="8423275" cy="1133475"/>
          </a:xfrm>
        </p:spPr>
        <p:txBody>
          <a:bodyPr/>
          <a:lstStyle/>
          <a:p>
            <a:r>
              <a:rPr lang="en-GB" sz="3600" dirty="0" smtClean="0">
                <a:latin typeface="Arial" pitchFamily="34" charset="0"/>
                <a:cs typeface="Arial" pitchFamily="34" charset="0"/>
              </a:rPr>
              <a:t>What works? Israel</a:t>
            </a:r>
            <a:endParaRPr lang="en-GB" sz="3600" dirty="0">
              <a:latin typeface="Arial" pitchFamily="34" charset="0"/>
              <a:cs typeface="Arial" pitchFamily="34" charset="0"/>
            </a:endParaRPr>
          </a:p>
        </p:txBody>
      </p:sp>
      <p:pic>
        <p:nvPicPr>
          <p:cNvPr id="1026" name="Picture 2"/>
          <p:cNvPicPr>
            <a:picLocks noChangeAspect="1" noChangeArrowheads="1"/>
          </p:cNvPicPr>
          <p:nvPr/>
        </p:nvPicPr>
        <p:blipFill>
          <a:blip r:embed="rId4" cstate="print"/>
          <a:srcRect l="6028" r="3539" b="1657"/>
          <a:stretch>
            <a:fillRect/>
          </a:stretch>
        </p:blipFill>
        <p:spPr bwMode="auto">
          <a:xfrm>
            <a:off x="642910" y="914401"/>
            <a:ext cx="7786742" cy="5086367"/>
          </a:xfrm>
          <a:prstGeom prst="rect">
            <a:avLst/>
          </a:prstGeom>
          <a:noFill/>
          <a:ln w="9525">
            <a:noFill/>
            <a:miter lim="800000"/>
            <a:headEnd/>
            <a:tailEnd/>
          </a:ln>
          <a:effectLst/>
        </p:spPr>
      </p:pic>
      <p:sp>
        <p:nvSpPr>
          <p:cNvPr id="4" name="Rectangle 3"/>
          <p:cNvSpPr/>
          <p:nvPr/>
        </p:nvSpPr>
        <p:spPr>
          <a:xfrm>
            <a:off x="35496" y="6435969"/>
            <a:ext cx="6743700" cy="338554"/>
          </a:xfrm>
          <a:prstGeom prst="rect">
            <a:avLst/>
          </a:prstGeom>
        </p:spPr>
        <p:txBody>
          <a:bodyPr>
            <a:spAutoFit/>
          </a:bodyPr>
          <a:lstStyle/>
          <a:p>
            <a:pPr>
              <a:defRPr/>
            </a:pPr>
            <a:r>
              <a:rPr lang="en-GB" sz="1600" dirty="0" err="1" smtClean="0">
                <a:latin typeface="Arial" pitchFamily="34" charset="0"/>
                <a:cs typeface="Arial" pitchFamily="34" charset="0"/>
              </a:rPr>
              <a:t>Schwaber</a:t>
            </a:r>
            <a:r>
              <a:rPr lang="en-GB" sz="1600" dirty="0" smtClean="0">
                <a:latin typeface="Arial" pitchFamily="34" charset="0"/>
                <a:cs typeface="Arial" pitchFamily="34" charset="0"/>
              </a:rPr>
              <a:t> </a:t>
            </a:r>
            <a:r>
              <a:rPr lang="en-GB" sz="1600" i="1" dirty="0" smtClean="0">
                <a:latin typeface="Arial" pitchFamily="34" charset="0"/>
                <a:cs typeface="Arial" pitchFamily="34" charset="0"/>
              </a:rPr>
              <a:t>et al. </a:t>
            </a:r>
            <a:r>
              <a:rPr lang="en-GB" sz="1600" i="1" dirty="0" err="1" smtClean="0">
                <a:latin typeface="Arial" pitchFamily="34" charset="0"/>
                <a:cs typeface="Arial" pitchFamily="34" charset="0"/>
              </a:rPr>
              <a:t>Clin</a:t>
            </a:r>
            <a:r>
              <a:rPr lang="en-GB" sz="1600" i="1" dirty="0" smtClean="0">
                <a:latin typeface="Arial" pitchFamily="34" charset="0"/>
                <a:cs typeface="Arial" pitchFamily="34" charset="0"/>
              </a:rPr>
              <a:t> Infect </a:t>
            </a:r>
            <a:r>
              <a:rPr lang="en-GB" sz="1600" i="1" dirty="0" err="1" smtClean="0">
                <a:latin typeface="Arial" pitchFamily="34" charset="0"/>
                <a:cs typeface="Arial" pitchFamily="34" charset="0"/>
              </a:rPr>
              <a:t>Dis</a:t>
            </a:r>
            <a:r>
              <a:rPr lang="en-GB" sz="1600" i="1" dirty="0" smtClean="0">
                <a:latin typeface="Arial" pitchFamily="34" charset="0"/>
                <a:cs typeface="Arial" pitchFamily="34" charset="0"/>
              </a:rPr>
              <a:t> </a:t>
            </a:r>
            <a:r>
              <a:rPr lang="en-GB" sz="1600" dirty="0" smtClean="0">
                <a:latin typeface="Arial" pitchFamily="34" charset="0"/>
                <a:cs typeface="Arial" pitchFamily="34" charset="0"/>
              </a:rPr>
              <a:t>2011;52:848-855.</a:t>
            </a:r>
            <a:endParaRPr lang="en-US" sz="1600" dirty="0">
              <a:latin typeface="Arial" pitchFamily="34" charset="0"/>
              <a:cs typeface="Arial" pitchFamily="34" charset="0"/>
            </a:endParaRPr>
          </a:p>
        </p:txBody>
      </p:sp>
      <p:sp>
        <p:nvSpPr>
          <p:cNvPr id="5" name="Rectangle 4"/>
          <p:cNvSpPr/>
          <p:nvPr/>
        </p:nvSpPr>
        <p:spPr>
          <a:xfrm>
            <a:off x="1262854" y="1568223"/>
            <a:ext cx="4572000" cy="523220"/>
          </a:xfrm>
          <a:prstGeom prst="rect">
            <a:avLst/>
          </a:prstGeom>
        </p:spPr>
        <p:txBody>
          <a:bodyPr>
            <a:spAutoFit/>
          </a:bodyPr>
          <a:lstStyle/>
          <a:p>
            <a:pPr algn="r"/>
            <a:r>
              <a:rPr lang="en-GB" sz="1400" dirty="0" smtClean="0">
                <a:latin typeface="Arial" panose="020B0604020202020204" pitchFamily="34" charset="0"/>
                <a:cs typeface="Arial" panose="020B0604020202020204" pitchFamily="34" charset="0"/>
              </a:rPr>
              <a:t>* Physical segregation of CRE carriers; </a:t>
            </a:r>
            <a:r>
              <a:rPr lang="en-GB" sz="1400" dirty="0" err="1" smtClean="0">
                <a:latin typeface="Arial" panose="020B0604020202020204" pitchFamily="34" charset="0"/>
                <a:cs typeface="Arial" panose="020B0604020202020204" pitchFamily="34" charset="0"/>
              </a:rPr>
              <a:t>cohorted</a:t>
            </a:r>
            <a:r>
              <a:rPr lang="en-GB" sz="1400" dirty="0" smtClean="0">
                <a:latin typeface="Arial" panose="020B0604020202020204" pitchFamily="34" charset="0"/>
                <a:cs typeface="Arial" panose="020B0604020202020204" pitchFamily="34" charset="0"/>
              </a:rPr>
              <a:t> staff; appointed taskforce.</a:t>
            </a:r>
          </a:p>
        </p:txBody>
      </p:sp>
      <p:sp>
        <p:nvSpPr>
          <p:cNvPr id="6" name="TextBox 5"/>
          <p:cNvSpPr txBox="1"/>
          <p:nvPr/>
        </p:nvSpPr>
        <p:spPr>
          <a:xfrm>
            <a:off x="6929454" y="1142984"/>
            <a:ext cx="500066" cy="253916"/>
          </a:xfrm>
          <a:prstGeom prst="rect">
            <a:avLst/>
          </a:prstGeom>
          <a:noFill/>
        </p:spPr>
        <p:txBody>
          <a:bodyPr wrap="square" rtlCol="0">
            <a:spAutoFit/>
          </a:bodyPr>
          <a:lstStyle/>
          <a:p>
            <a:r>
              <a:rPr lang="en-GB" sz="1050" dirty="0" smtClean="0">
                <a:latin typeface="+mn-lt"/>
              </a:rPr>
              <a:t>*</a:t>
            </a:r>
            <a:endParaRPr lang="en-GB" sz="1050" dirty="0">
              <a:latin typeface="+mn-lt"/>
            </a:endParaRPr>
          </a:p>
        </p:txBody>
      </p:sp>
    </p:spTree>
    <p:custDataLst>
      <p:tags r:id="rId1"/>
    </p:custDataLst>
    <p:extLst>
      <p:ext uri="{BB962C8B-B14F-4D97-AF65-F5344CB8AC3E}">
        <p14:creationId xmlns:p14="http://schemas.microsoft.com/office/powerpoint/2010/main" val="11535754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p:txBody>
          <a:bodyPr/>
          <a:lstStyle/>
          <a:p>
            <a:pPr eaLnBrk="1" hangingPunct="1"/>
            <a:r>
              <a:rPr lang="en-GB" altLang="en-US" sz="3600" smtClean="0">
                <a:latin typeface="Arial" panose="020B0604020202020204" pitchFamily="34" charset="0"/>
                <a:ea typeface="ＭＳ Ｐゴシック" panose="020B0600070205080204" pitchFamily="34" charset="-128"/>
                <a:cs typeface="Arial" panose="020B0604020202020204" pitchFamily="34" charset="0"/>
              </a:rPr>
              <a:t>Key questions</a:t>
            </a:r>
          </a:p>
        </p:txBody>
      </p:sp>
      <p:sp>
        <p:nvSpPr>
          <p:cNvPr id="58371" name="TextBox 3"/>
          <p:cNvSpPr txBox="1">
            <a:spLocks noChangeArrowheads="1"/>
          </p:cNvSpPr>
          <p:nvPr/>
        </p:nvSpPr>
        <p:spPr bwMode="auto">
          <a:xfrm>
            <a:off x="214313" y="1516063"/>
            <a:ext cx="8929687" cy="378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61938" indent="-261938"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buClr>
                <a:schemeClr val="accent1"/>
              </a:buClr>
              <a:buFont typeface="Wingdings" panose="05000000000000000000" pitchFamily="2" charset="2"/>
              <a:buChar char="§"/>
            </a:pPr>
            <a:r>
              <a:rPr lang="en-GB" altLang="en-US" sz="2400">
                <a:cs typeface="Arial" panose="020B0604020202020204" pitchFamily="34" charset="0"/>
              </a:rPr>
              <a:t>Which interventions work?</a:t>
            </a:r>
          </a:p>
          <a:p>
            <a:pPr eaLnBrk="1" hangingPunct="1">
              <a:buClr>
                <a:schemeClr val="accent1"/>
              </a:buClr>
              <a:buFont typeface="Wingdings" panose="05000000000000000000" pitchFamily="2" charset="2"/>
              <a:buChar char="§"/>
            </a:pPr>
            <a:r>
              <a:rPr lang="en-GB" altLang="en-US" sz="2400">
                <a:cs typeface="Arial" panose="020B0604020202020204" pitchFamily="34" charset="0"/>
              </a:rPr>
              <a:t>Are they different for Enterobacteriaceae and non-fermenters? (Probably, given their epidemiology.)</a:t>
            </a:r>
          </a:p>
          <a:p>
            <a:pPr eaLnBrk="1" hangingPunct="1">
              <a:buClr>
                <a:schemeClr val="accent1"/>
              </a:buClr>
              <a:buFont typeface="Wingdings" panose="05000000000000000000" pitchFamily="2" charset="2"/>
              <a:buChar char="§"/>
            </a:pPr>
            <a:r>
              <a:rPr lang="en-GB" altLang="en-US" sz="2400">
                <a:cs typeface="Arial" panose="020B0604020202020204" pitchFamily="34" charset="0"/>
              </a:rPr>
              <a:t>What is the prevalence of CPE?</a:t>
            </a:r>
          </a:p>
          <a:p>
            <a:pPr eaLnBrk="1" hangingPunct="1">
              <a:buClr>
                <a:schemeClr val="accent1"/>
              </a:buClr>
              <a:buFont typeface="Wingdings" panose="05000000000000000000" pitchFamily="2" charset="2"/>
              <a:buChar char="§"/>
            </a:pPr>
            <a:r>
              <a:rPr lang="en-GB" altLang="en-US" sz="2400">
                <a:cs typeface="Arial" panose="020B0604020202020204" pitchFamily="34" charset="0"/>
              </a:rPr>
              <a:t>How much do we believe a single negative screen? What is the duration of colonisation?</a:t>
            </a:r>
          </a:p>
          <a:p>
            <a:pPr eaLnBrk="1" hangingPunct="1">
              <a:buClr>
                <a:schemeClr val="accent1"/>
              </a:buClr>
              <a:buFont typeface="Wingdings" panose="05000000000000000000" pitchFamily="2" charset="2"/>
              <a:buChar char="§"/>
            </a:pPr>
            <a:r>
              <a:rPr lang="en-GB" altLang="en-US" sz="2400">
                <a:cs typeface="Arial" panose="020B0604020202020204" pitchFamily="34" charset="0"/>
              </a:rPr>
              <a:t>Do we need rapid molecular diagnostics?</a:t>
            </a:r>
          </a:p>
          <a:p>
            <a:pPr eaLnBrk="1" hangingPunct="1">
              <a:buClr>
                <a:schemeClr val="accent1"/>
              </a:buClr>
              <a:buFont typeface="Wingdings" panose="05000000000000000000" pitchFamily="2" charset="2"/>
              <a:buChar char="§"/>
            </a:pPr>
            <a:r>
              <a:rPr lang="en-GB" altLang="en-US" sz="2400">
                <a:cs typeface="Arial" panose="020B0604020202020204" pitchFamily="34" charset="0"/>
              </a:rPr>
              <a:t>Are there decolonisation strategies other than (virtually non) </a:t>
            </a:r>
            <a:r>
              <a:rPr lang="ja-JP" altLang="en-GB" sz="2400">
                <a:cs typeface="Arial" panose="020B0604020202020204" pitchFamily="34" charset="0"/>
              </a:rPr>
              <a:t>‘</a:t>
            </a:r>
            <a:r>
              <a:rPr lang="en-GB" altLang="ja-JP" sz="2400">
                <a:cs typeface="Arial" panose="020B0604020202020204" pitchFamily="34" charset="0"/>
              </a:rPr>
              <a:t>selective decontamination</a:t>
            </a:r>
            <a:r>
              <a:rPr lang="ja-JP" altLang="en-GB" sz="2400">
                <a:cs typeface="Arial" panose="020B0604020202020204" pitchFamily="34" charset="0"/>
              </a:rPr>
              <a:t>’</a:t>
            </a:r>
            <a:r>
              <a:rPr lang="en-GB" altLang="ja-JP" sz="2400">
                <a:cs typeface="Arial" panose="020B0604020202020204" pitchFamily="34" charset="0"/>
              </a:rPr>
              <a:t> using abx?</a:t>
            </a:r>
          </a:p>
          <a:p>
            <a:pPr eaLnBrk="1" hangingPunct="1">
              <a:buClr>
                <a:srgbClr val="604A7B"/>
              </a:buClr>
              <a:buFont typeface="Wingdings" panose="05000000000000000000" pitchFamily="2" charset="2"/>
              <a:buChar char="§"/>
            </a:pPr>
            <a:endParaRPr lang="en-GB" altLang="en-US" sz="2400">
              <a:cs typeface="Arial" panose="020B0604020202020204" pitchFamily="34" charset="0"/>
            </a:endParaRPr>
          </a:p>
        </p:txBody>
      </p:sp>
      <p:sp>
        <p:nvSpPr>
          <p:cNvPr id="58372"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fld id="{DCF19CE2-694D-4140-81F6-7B2F455681D0}" type="slidenum">
              <a:rPr lang="en-GB" altLang="en-US">
                <a:solidFill>
                  <a:srgbClr val="898989"/>
                </a:solidFill>
                <a:latin typeface="Calibri" panose="020F0502020204030204" pitchFamily="34" charset="0"/>
              </a:rPr>
              <a:pPr eaLnBrk="1" hangingPunct="1"/>
              <a:t>49</a:t>
            </a:fld>
            <a:endParaRPr lang="en-GB" altLang="en-US">
              <a:solidFill>
                <a:srgbClr val="898989"/>
              </a:solidFill>
              <a:latin typeface="Calibri" panose="020F0502020204030204" pitchFamily="34" charset="0"/>
            </a:endParaRPr>
          </a:p>
        </p:txBody>
      </p:sp>
    </p:spTree>
    <p:custDataLst>
      <p:tags r:id="rId1"/>
    </p:custDataLst>
    <p:extLst>
      <p:ext uri="{BB962C8B-B14F-4D97-AF65-F5344CB8AC3E}">
        <p14:creationId xmlns:p14="http://schemas.microsoft.com/office/powerpoint/2010/main" val="3709682433"/>
      </p:ext>
    </p:extLst>
  </p:cSld>
  <p:clrMapOvr>
    <a:masterClrMapping/>
  </p:clrMapOvr>
  <p:transition>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GB" sz="3600" dirty="0" smtClean="0">
                <a:latin typeface="Arial" pitchFamily="34" charset="0"/>
                <a:ea typeface="ＭＳ Ｐゴシック" pitchFamily="34" charset="-128"/>
                <a:cs typeface="Arial" pitchFamily="34" charset="0"/>
              </a:rPr>
              <a:t>Summary</a:t>
            </a:r>
          </a:p>
        </p:txBody>
      </p:sp>
      <p:sp>
        <p:nvSpPr>
          <p:cNvPr id="39939" name="TextBox 3"/>
          <p:cNvSpPr txBox="1">
            <a:spLocks noChangeArrowheads="1"/>
          </p:cNvSpPr>
          <p:nvPr/>
        </p:nvSpPr>
        <p:spPr bwMode="auto">
          <a:xfrm>
            <a:off x="321188" y="1516063"/>
            <a:ext cx="8359671" cy="4893647"/>
          </a:xfrm>
          <a:prstGeom prst="rect">
            <a:avLst/>
          </a:prstGeom>
          <a:noFill/>
          <a:ln w="9525">
            <a:noFill/>
            <a:miter lim="800000"/>
            <a:headEnd/>
            <a:tailEnd/>
          </a:ln>
        </p:spPr>
        <p:txBody>
          <a:bodyPr wrap="square">
            <a:spAutoFit/>
          </a:bodyPr>
          <a:lstStyle/>
          <a:p>
            <a:pPr marL="457200" indent="-457200">
              <a:buClr>
                <a:schemeClr val="accent1"/>
              </a:buClr>
              <a:buFont typeface="+mj-lt"/>
              <a:buAutoNum type="arabicPeriod"/>
            </a:pPr>
            <a:r>
              <a:rPr lang="en-GB" sz="2400" dirty="0" smtClean="0">
                <a:latin typeface="Arial" pitchFamily="34" charset="0"/>
                <a:cs typeface="Arial" pitchFamily="34" charset="0"/>
              </a:rPr>
              <a:t>MDR-GNB are emerging worldwide and represent a unique threat.</a:t>
            </a:r>
            <a:endParaRPr lang="en-GB" sz="2400" dirty="0">
              <a:latin typeface="Arial" pitchFamily="34" charset="0"/>
              <a:cs typeface="Arial" pitchFamily="34" charset="0"/>
            </a:endParaRPr>
          </a:p>
          <a:p>
            <a:pPr marL="457200" indent="-457200">
              <a:buClr>
                <a:schemeClr val="accent1"/>
              </a:buClr>
              <a:buFont typeface="+mj-lt"/>
              <a:buAutoNum type="arabicPeriod"/>
            </a:pPr>
            <a:r>
              <a:rPr lang="en-GB" sz="2400" dirty="0" smtClean="0">
                <a:latin typeface="Arial" pitchFamily="34" charset="0"/>
                <a:cs typeface="Arial" pitchFamily="34" charset="0"/>
              </a:rPr>
              <a:t>CPE in particular combine resistance, virulence and the potential for rapid spread.</a:t>
            </a:r>
          </a:p>
          <a:p>
            <a:pPr marL="457200" indent="-457200">
              <a:buClr>
                <a:schemeClr val="accent1"/>
              </a:buClr>
              <a:buFont typeface="+mj-lt"/>
              <a:buAutoNum type="arabicPeriod"/>
            </a:pPr>
            <a:r>
              <a:rPr lang="en-GB" sz="2400" dirty="0" smtClean="0">
                <a:latin typeface="Arial" pitchFamily="34" charset="0"/>
                <a:cs typeface="Arial" pitchFamily="34" charset="0"/>
              </a:rPr>
              <a:t>Prevalence in the US appears to be patchy, but increasing.</a:t>
            </a:r>
          </a:p>
          <a:p>
            <a:pPr marL="457200" indent="-457200">
              <a:buClr>
                <a:schemeClr val="accent1"/>
              </a:buClr>
              <a:buFont typeface="+mj-lt"/>
              <a:buAutoNum type="arabicPeriod"/>
            </a:pPr>
            <a:r>
              <a:rPr lang="en-GB" sz="2400" dirty="0" smtClean="0">
                <a:latin typeface="Arial" pitchFamily="34" charset="0"/>
                <a:cs typeface="Arial" pitchFamily="34" charset="0"/>
              </a:rPr>
              <a:t>We do not yet know what is effective in terms of prevention and control, but screening and isolation of carriers seems prudent.</a:t>
            </a:r>
          </a:p>
          <a:p>
            <a:pPr marL="457200" indent="-457200">
              <a:buClr>
                <a:schemeClr val="accent1"/>
              </a:buClr>
              <a:buFont typeface="+mj-lt"/>
              <a:buAutoNum type="arabicPeriod"/>
            </a:pPr>
            <a:r>
              <a:rPr lang="en-GB" sz="2400" dirty="0" smtClean="0">
                <a:latin typeface="Arial" pitchFamily="34" charset="0"/>
                <a:cs typeface="Arial" pitchFamily="34" charset="0"/>
              </a:rPr>
              <a:t>Diagnosis can be challenging, and relies on close liaison with the microbiology laboratory. </a:t>
            </a:r>
          </a:p>
          <a:p>
            <a:pPr marL="457200" indent="-457200">
              <a:buClr>
                <a:schemeClr val="accent4">
                  <a:lumMod val="75000"/>
                </a:schemeClr>
              </a:buClr>
              <a:buFont typeface="+mj-lt"/>
              <a:buAutoNum type="arabicPeriod"/>
            </a:pPr>
            <a:endParaRPr lang="en-GB" sz="2400" dirty="0" smtClean="0">
              <a:latin typeface="Arial" pitchFamily="34" charset="0"/>
              <a:cs typeface="Arial" pitchFamily="34" charset="0"/>
            </a:endParaRPr>
          </a:p>
          <a:p>
            <a:pPr marL="261938" indent="-261938">
              <a:buClr>
                <a:schemeClr val="accent4">
                  <a:lumMod val="75000"/>
                </a:schemeClr>
              </a:buClr>
              <a:buFont typeface="Wingdings" pitchFamily="2" charset="2"/>
              <a:buChar char="§"/>
            </a:pPr>
            <a:endParaRPr lang="en-GB" sz="2400" dirty="0">
              <a:latin typeface="Arial" pitchFamily="34" charset="0"/>
              <a:cs typeface="Arial" pitchFamily="34" charset="0"/>
            </a:endParaRPr>
          </a:p>
        </p:txBody>
      </p:sp>
    </p:spTree>
    <p:custDataLst>
      <p:tags r:id="rId1"/>
    </p:custDataLst>
    <p:extLst>
      <p:ext uri="{BB962C8B-B14F-4D97-AF65-F5344CB8AC3E}">
        <p14:creationId xmlns:p14="http://schemas.microsoft.com/office/powerpoint/2010/main" val="1235775089"/>
      </p:ext>
    </p:extLst>
  </p:cSld>
  <p:clrMapOvr>
    <a:masterClrMapping/>
  </p:clrMapOvr>
  <p:transition>
    <p:fad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95536" y="1340768"/>
            <a:ext cx="8568952" cy="1470025"/>
          </a:xfrm>
        </p:spPr>
        <p:txBody>
          <a:bodyPr>
            <a:normAutofit fontScale="90000"/>
          </a:bodyPr>
          <a:lstStyle/>
          <a:p>
            <a:pPr algn="l">
              <a:spcAft>
                <a:spcPts val="1000"/>
              </a:spcAft>
            </a:pPr>
            <a:r>
              <a:rPr lang="en-GB" sz="4800" b="1" dirty="0">
                <a:latin typeface="Arial" pitchFamily="34" charset="0"/>
                <a:ea typeface="ＭＳ Ｐゴシック" pitchFamily="34" charset="-128"/>
                <a:cs typeface="Arial" pitchFamily="34" charset="0"/>
              </a:rPr>
              <a:t>Controversies in guidelines for the control of multidrug-resistant Gram-negative bacteria in EU countries</a:t>
            </a:r>
            <a:br>
              <a:rPr lang="en-GB" sz="4800" b="1" dirty="0">
                <a:latin typeface="Arial" pitchFamily="34" charset="0"/>
                <a:ea typeface="ＭＳ Ｐゴシック" pitchFamily="34" charset="-128"/>
                <a:cs typeface="Arial" pitchFamily="34" charset="0"/>
              </a:rPr>
            </a:br>
            <a:endParaRPr lang="en-GB" sz="5400" b="1" dirty="0" smtClean="0">
              <a:solidFill>
                <a:schemeClr val="tx1"/>
              </a:solidFill>
              <a:latin typeface="Arial" pitchFamily="34" charset="0"/>
              <a:ea typeface="ＭＳ Ｐゴシック" pitchFamily="34" charset="-128"/>
              <a:cs typeface="Arial" pitchFamily="34" charset="0"/>
            </a:endParaRPr>
          </a:p>
        </p:txBody>
      </p:sp>
      <p:sp>
        <p:nvSpPr>
          <p:cNvPr id="2051" name="Rectangle 7"/>
          <p:cNvSpPr>
            <a:spLocks noChangeArrowheads="1"/>
          </p:cNvSpPr>
          <p:nvPr/>
        </p:nvSpPr>
        <p:spPr bwMode="auto">
          <a:xfrm>
            <a:off x="5605463" y="3055938"/>
            <a:ext cx="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pPr eaLnBrk="0" hangingPunct="0"/>
            <a:endParaRPr lang="en-GB"/>
          </a:p>
          <a:p>
            <a:pPr eaLnBrk="0" hangingPunct="0"/>
            <a:endParaRPr lang="en-GB"/>
          </a:p>
        </p:txBody>
      </p:sp>
      <p:sp>
        <p:nvSpPr>
          <p:cNvPr id="2052" name="Rectangle 8"/>
          <p:cNvSpPr>
            <a:spLocks noChangeArrowheads="1"/>
          </p:cNvSpPr>
          <p:nvPr/>
        </p:nvSpPr>
        <p:spPr bwMode="auto">
          <a:xfrm>
            <a:off x="0" y="0"/>
            <a:ext cx="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pPr eaLnBrk="0" hangingPunct="0"/>
            <a:endParaRPr lang="en-GB"/>
          </a:p>
          <a:p>
            <a:pPr eaLnBrk="0" hangingPunct="0"/>
            <a:endParaRPr lang="en-GB"/>
          </a:p>
        </p:txBody>
      </p:sp>
      <p:sp>
        <p:nvSpPr>
          <p:cNvPr id="2053" name="Rectangle 3"/>
          <p:cNvSpPr>
            <a:spLocks noGrp="1"/>
          </p:cNvSpPr>
          <p:nvPr>
            <p:ph type="subTitle" idx="4294967295"/>
          </p:nvPr>
        </p:nvSpPr>
        <p:spPr>
          <a:xfrm>
            <a:off x="395288" y="4988768"/>
            <a:ext cx="7829550" cy="1752600"/>
          </a:xfrm>
        </p:spPr>
        <p:txBody>
          <a:bodyPr>
            <a:noAutofit/>
          </a:bodyPr>
          <a:lstStyle/>
          <a:p>
            <a:pPr eaLnBrk="1" hangingPunct="1">
              <a:buFont typeface="Wingdings" pitchFamily="2" charset="2"/>
              <a:buNone/>
            </a:pPr>
            <a:r>
              <a:rPr lang="en-GB" sz="2400" dirty="0" smtClean="0">
                <a:latin typeface="Arial" pitchFamily="34" charset="0"/>
                <a:ea typeface="ＭＳ Ｐゴシック" pitchFamily="34" charset="-128"/>
                <a:cs typeface="Arial" pitchFamily="34" charset="0"/>
              </a:rPr>
              <a:t>Jon Otter, PhD </a:t>
            </a:r>
            <a:r>
              <a:rPr lang="en-GB" sz="2400" dirty="0" err="1" smtClean="0">
                <a:latin typeface="Arial" pitchFamily="34" charset="0"/>
                <a:ea typeface="ＭＳ Ｐゴシック" pitchFamily="34" charset="-128"/>
                <a:cs typeface="Arial" pitchFamily="34" charset="0"/>
              </a:rPr>
              <a:t>FRCPath</a:t>
            </a:r>
            <a:endParaRPr lang="en-GB" sz="2400" dirty="0" smtClean="0">
              <a:latin typeface="Arial" pitchFamily="34" charset="0"/>
              <a:ea typeface="ＭＳ Ｐゴシック" pitchFamily="34" charset="-128"/>
              <a:cs typeface="Arial" pitchFamily="34" charset="0"/>
            </a:endParaRPr>
          </a:p>
          <a:p>
            <a:pPr eaLnBrk="1" hangingPunct="1">
              <a:buFont typeface="Wingdings" pitchFamily="2" charset="2"/>
              <a:buNone/>
            </a:pPr>
            <a:r>
              <a:rPr lang="en-GB" sz="2400" dirty="0" smtClean="0">
                <a:latin typeface="Arial" pitchFamily="34" charset="0"/>
                <a:ea typeface="ＭＳ Ｐゴシック" pitchFamily="34" charset="-128"/>
                <a:cs typeface="Arial" pitchFamily="34" charset="0"/>
              </a:rPr>
              <a:t>Blog</a:t>
            </a:r>
            <a:r>
              <a:rPr lang="en-GB" sz="2400" dirty="0" smtClean="0">
                <a:latin typeface="Arial" pitchFamily="34" charset="0"/>
                <a:ea typeface="ＭＳ Ｐゴシック" pitchFamily="34" charset="-128"/>
                <a:cs typeface="Arial" pitchFamily="34" charset="0"/>
              </a:rPr>
              <a:t>: </a:t>
            </a:r>
            <a:r>
              <a:rPr lang="en-GB" sz="2400" dirty="0" smtClean="0">
                <a:latin typeface="Arial" pitchFamily="34" charset="0"/>
                <a:ea typeface="ＭＳ Ｐゴシック" pitchFamily="34" charset="-128"/>
                <a:cs typeface="Arial" pitchFamily="34" charset="0"/>
                <a:hlinkClick r:id="rId3"/>
              </a:rPr>
              <a:t>www.ReflectionsIPC.com</a:t>
            </a:r>
            <a:endParaRPr lang="en-GB" sz="2400" dirty="0" smtClean="0">
              <a:latin typeface="Arial" pitchFamily="34" charset="0"/>
              <a:ea typeface="ＭＳ Ｐゴシック" pitchFamily="34" charset="-128"/>
              <a:cs typeface="Arial" pitchFamily="34" charset="0"/>
            </a:endParaRPr>
          </a:p>
          <a:p>
            <a:pPr eaLnBrk="1" hangingPunct="1">
              <a:buFont typeface="Wingdings" pitchFamily="2" charset="2"/>
              <a:buNone/>
            </a:pPr>
            <a:r>
              <a:rPr lang="en-GB" sz="2400" dirty="0" smtClean="0">
                <a:latin typeface="Arial" pitchFamily="34" charset="0"/>
                <a:ea typeface="ＭＳ Ｐゴシック" pitchFamily="34" charset="-128"/>
                <a:cs typeface="Arial" pitchFamily="34" charset="0"/>
              </a:rPr>
              <a:t>Twitter: @</a:t>
            </a:r>
            <a:r>
              <a:rPr lang="en-GB" sz="2400" dirty="0" err="1" smtClean="0">
                <a:latin typeface="Arial" pitchFamily="34" charset="0"/>
                <a:ea typeface="ＭＳ Ｐゴシック" pitchFamily="34" charset="-128"/>
                <a:cs typeface="Arial" pitchFamily="34" charset="0"/>
              </a:rPr>
              <a:t>jonotter</a:t>
            </a:r>
            <a:r>
              <a:rPr lang="en-GB" sz="2400" dirty="0" smtClean="0">
                <a:latin typeface="Arial" pitchFamily="34" charset="0"/>
                <a:ea typeface="ＭＳ Ｐゴシック" pitchFamily="34" charset="-128"/>
                <a:cs typeface="Arial" pitchFamily="34" charset="0"/>
              </a:rPr>
              <a:t> </a:t>
            </a:r>
          </a:p>
          <a:p>
            <a:pPr eaLnBrk="1" hangingPunct="1">
              <a:buFont typeface="Wingdings" pitchFamily="2" charset="2"/>
              <a:buNone/>
            </a:pPr>
            <a:r>
              <a:rPr lang="en-GB" sz="2400" dirty="0" smtClean="0">
                <a:latin typeface="Arial" pitchFamily="34" charset="0"/>
                <a:ea typeface="ＭＳ Ｐゴシック" pitchFamily="34" charset="-128"/>
                <a:cs typeface="Arial" pitchFamily="34" charset="0"/>
              </a:rPr>
              <a:t>Email:</a:t>
            </a:r>
            <a:r>
              <a:rPr lang="en-GB" sz="2400" dirty="0">
                <a:latin typeface="Arial" pitchFamily="34" charset="0"/>
                <a:ea typeface="ＭＳ Ｐゴシック" pitchFamily="34" charset="-128"/>
                <a:cs typeface="Arial" pitchFamily="34" charset="0"/>
              </a:rPr>
              <a:t> </a:t>
            </a:r>
            <a:r>
              <a:rPr lang="en-GB" sz="2400" dirty="0" smtClean="0">
                <a:latin typeface="Arial" pitchFamily="34" charset="0"/>
                <a:ea typeface="ＭＳ Ｐゴシック" pitchFamily="34" charset="-128"/>
                <a:cs typeface="Arial" pitchFamily="34" charset="0"/>
                <a:hlinkClick r:id="rId4"/>
              </a:rPr>
              <a:t>j.otter@imperial.ac.uk</a:t>
            </a:r>
            <a:r>
              <a:rPr lang="en-GB" sz="2400" dirty="0" smtClean="0">
                <a:latin typeface="Arial" pitchFamily="34" charset="0"/>
                <a:ea typeface="ＭＳ Ｐゴシック" pitchFamily="34" charset="-128"/>
                <a:cs typeface="Arial" pitchFamily="34" charset="0"/>
              </a:rPr>
              <a:t>  </a:t>
            </a:r>
            <a:endParaRPr lang="en-GB" sz="2400" dirty="0" smtClean="0">
              <a:latin typeface="Arial" pitchFamily="34" charset="0"/>
              <a:ea typeface="ＭＳ Ｐゴシック" pitchFamily="34" charset="-128"/>
              <a:cs typeface="Arial" pitchFamily="34" charset="0"/>
            </a:endParaRPr>
          </a:p>
          <a:p>
            <a:pPr eaLnBrk="1" hangingPunct="1">
              <a:buFont typeface="Wingdings" pitchFamily="2" charset="2"/>
              <a:buNone/>
            </a:pPr>
            <a:endParaRPr lang="en-GB" sz="2400" dirty="0" smtClean="0">
              <a:latin typeface="Arial" pitchFamily="34" charset="0"/>
              <a:ea typeface="ＭＳ Ｐゴシック" pitchFamily="34" charset="-128"/>
              <a:cs typeface="Arial" pitchFamily="34" charset="0"/>
            </a:endParaRPr>
          </a:p>
          <a:p>
            <a:pPr eaLnBrk="1" hangingPunct="1">
              <a:buFont typeface="Wingdings" pitchFamily="2" charset="2"/>
              <a:buNone/>
            </a:pPr>
            <a:endParaRPr lang="en-GB" sz="2400" dirty="0" smtClean="0">
              <a:latin typeface="Arial" pitchFamily="34" charset="0"/>
              <a:ea typeface="ＭＳ Ｐゴシック" pitchFamily="34" charset="-128"/>
              <a:cs typeface="Arial" pitchFamily="34" charset="0"/>
            </a:endParaRPr>
          </a:p>
          <a:p>
            <a:pPr eaLnBrk="1" hangingPunct="1">
              <a:buFont typeface="Wingdings" pitchFamily="2" charset="2"/>
              <a:buNone/>
            </a:pPr>
            <a:endParaRPr lang="en-US" sz="3600" dirty="0" smtClean="0">
              <a:latin typeface="Arial" pitchFamily="34" charset="0"/>
              <a:ea typeface="ＭＳ Ｐゴシック" pitchFamily="34" charset="-128"/>
              <a:cs typeface="Arial" pitchFamily="34" charset="0"/>
            </a:endParaRPr>
          </a:p>
        </p:txBody>
      </p:sp>
      <p:pic>
        <p:nvPicPr>
          <p:cNvPr id="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64558" y="6200806"/>
            <a:ext cx="2193103" cy="5758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27351009"/>
      </p:ext>
    </p:extLst>
  </p:cSld>
  <p:clrMapOvr>
    <a:masterClrMapping/>
  </p:clrMapOvr>
  <p:transition>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774</TotalTime>
  <Words>2109</Words>
  <Application>Microsoft Office PowerPoint</Application>
  <PresentationFormat>On-screen Show (4:3)</PresentationFormat>
  <Paragraphs>362</Paragraphs>
  <Slides>51</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51</vt:i4>
      </vt:variant>
    </vt:vector>
  </HeadingPairs>
  <TitlesOfParts>
    <vt:vector size="58" baseType="lpstr">
      <vt:lpstr>ＭＳ Ｐゴシック</vt:lpstr>
      <vt:lpstr>Arial</vt:lpstr>
      <vt:lpstr>Calibri</vt:lpstr>
      <vt:lpstr>Lucida Sans</vt:lpstr>
      <vt:lpstr>Verdana</vt:lpstr>
      <vt:lpstr>Wingdings</vt:lpstr>
      <vt:lpstr>Office Theme</vt:lpstr>
      <vt:lpstr>Controversies in guidelines for the control of multidrug-resistant Gram-negative bacteria in EU countries </vt:lpstr>
      <vt:lpstr>MDR-GNB: guidelines galore!</vt:lpstr>
      <vt:lpstr>Rising threat from MDR-GNB</vt:lpstr>
      <vt:lpstr>Enterobacteriaceae vs. non-fermenters</vt:lpstr>
      <vt:lpstr>Universal or targeted approach?</vt:lpstr>
      <vt:lpstr>Evidence-free zone</vt:lpstr>
      <vt:lpstr>PowerPoint Presentation</vt:lpstr>
      <vt:lpstr>PowerPoint Presentation</vt:lpstr>
      <vt:lpstr>Acronym minefield</vt:lpstr>
      <vt:lpstr>PowerPoint Presentation</vt:lpstr>
      <vt:lpstr>PowerPoint Presentation</vt:lpstr>
      <vt:lpstr>PowerPoint Presentation</vt:lpstr>
      <vt:lpstr>PowerPoint Presentation</vt:lpstr>
      <vt:lpstr>Risk factors &amp; at-risk population</vt:lpstr>
      <vt:lpstr>Sites of colonisation – 103 CRAB patients</vt:lpstr>
      <vt:lpstr>Who do I screen?</vt:lpstr>
      <vt:lpstr>How do I screen? </vt:lpstr>
      <vt:lpstr>Can I swab your rectum please?</vt:lpstr>
      <vt:lpstr>Improving screening compliance</vt:lpstr>
      <vt:lpstr>Distant large problems vs. small local ones?</vt:lpstr>
      <vt:lpstr>Does screening and isolation work?</vt:lpstr>
      <vt:lpstr>PowerPoint Presentation</vt:lpstr>
      <vt:lpstr>Hand hygiene</vt:lpstr>
      <vt:lpstr>PowerPoint Presentation</vt:lpstr>
      <vt:lpstr>The bed location lottery</vt:lpstr>
      <vt:lpstr>Surface survival</vt:lpstr>
      <vt:lpstr>Surface survival – strain variation</vt:lpstr>
      <vt:lpstr>PowerPoint Presentation</vt:lpstr>
      <vt:lpstr>PowerPoint Presentation</vt:lpstr>
      <vt:lpstr>Enterobacteriaceae “less environmental”</vt:lpstr>
      <vt:lpstr>MDR-GNR cleaning &amp; disinfection checklist</vt:lpstr>
      <vt:lpstr>PowerPoint Presentation</vt:lpstr>
      <vt:lpstr>PowerPoint Presentation</vt:lpstr>
      <vt:lpstr>Carbapenem use, Europe </vt:lpstr>
      <vt:lpstr>Can we forecast a CPE storm?</vt:lpstr>
      <vt:lpstr>Antimicrobial stewardship – impact </vt:lpstr>
      <vt:lpstr>PowerPoint Presentation</vt:lpstr>
      <vt:lpstr>‘Selective’ digestive decontamination</vt:lpstr>
      <vt:lpstr>PowerPoint Presentation</vt:lpstr>
      <vt:lpstr>Decolonisation using FMT</vt:lpstr>
      <vt:lpstr>PowerPoint Presentation</vt:lpstr>
      <vt:lpstr>Chlorhexidine – efficacy</vt:lpstr>
      <vt:lpstr>Chlorhexidine – reduced susceptibility</vt:lpstr>
      <vt:lpstr>Deisolation?</vt:lpstr>
      <vt:lpstr>PowerPoint Presentation</vt:lpstr>
      <vt:lpstr>PowerPoint Presentation</vt:lpstr>
      <vt:lpstr>PowerPoint Presentation</vt:lpstr>
      <vt:lpstr>What works? Israel</vt:lpstr>
      <vt:lpstr>Key questions</vt:lpstr>
      <vt:lpstr>Summary</vt:lpstr>
      <vt:lpstr>Controversies in guidelines for the control of multidrug-resistant Gram-negative bacteria in EU countries </vt:lpstr>
    </vt:vector>
  </TitlesOfParts>
  <Company>Bioquell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Jon Otter</dc:creator>
  <cp:lastModifiedBy>Otter, Jon</cp:lastModifiedBy>
  <cp:revision>61</cp:revision>
  <dcterms:created xsi:type="dcterms:W3CDTF">2015-03-09T16:50:51Z</dcterms:created>
  <dcterms:modified xsi:type="dcterms:W3CDTF">2019-11-19T12:58:57Z</dcterms:modified>
</cp:coreProperties>
</file>