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10"/>
  </p:notesMasterIdLst>
  <p:sldIdLst>
    <p:sldId id="781" r:id="rId2"/>
    <p:sldId id="782" r:id="rId3"/>
    <p:sldId id="783" r:id="rId4"/>
    <p:sldId id="784" r:id="rId5"/>
    <p:sldId id="786" r:id="rId6"/>
    <p:sldId id="788" r:id="rId7"/>
    <p:sldId id="785" r:id="rId8"/>
    <p:sldId id="787" r:id="rId9"/>
  </p:sldIdLst>
  <p:sldSz cx="9144000" cy="5143500" type="screen16x9"/>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FFFFFF"/>
    <a:srgbClr val="DC1E82"/>
    <a:srgbClr val="580000"/>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3" autoAdjust="0"/>
    <p:restoredTop sz="87011" autoAdjust="0"/>
  </p:normalViewPr>
  <p:slideViewPr>
    <p:cSldViewPr>
      <p:cViewPr varScale="1">
        <p:scale>
          <a:sx n="132" d="100"/>
          <a:sy n="132" d="100"/>
        </p:scale>
        <p:origin x="1038"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11/21/2019</a:t>
            </a:fld>
            <a:endParaRPr lang="en-GB"/>
          </a:p>
        </p:txBody>
      </p:sp>
      <p:sp>
        <p:nvSpPr>
          <p:cNvPr id="4" name="Slide Image Placeholder 3"/>
          <p:cNvSpPr>
            <a:spLocks noGrp="1" noRot="1" noChangeAspect="1"/>
          </p:cNvSpPr>
          <p:nvPr>
            <p:ph type="sldImg" idx="2"/>
          </p:nvPr>
        </p:nvSpPr>
        <p:spPr>
          <a:xfrm>
            <a:off x="104775" y="752475"/>
            <a:ext cx="668655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54588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ncbi.nlm.nih.gov/pubmed/19186889"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Counting the cost of HCAI and AMR</a:t>
            </a:r>
          </a:p>
          <a:p>
            <a:pPr marL="571500" indent="-571500">
              <a:buFont typeface="Arial" panose="020B0604020202020204" pitchFamily="34" charset="0"/>
              <a:buChar char="•"/>
            </a:pPr>
            <a:r>
              <a:rPr lang="en-GB" sz="1200" dirty="0" err="1" smtClean="0">
                <a:latin typeface="Arial" panose="020B0604020202020204" pitchFamily="34" charset="0"/>
                <a:cs typeface="Arial" panose="020B0604020202020204" pitchFamily="34" charset="0"/>
              </a:rPr>
              <a:t>Finanical</a:t>
            </a:r>
            <a:r>
              <a:rPr lang="en-GB" sz="1200" dirty="0" smtClean="0">
                <a:latin typeface="Arial" panose="020B0604020202020204" pitchFamily="34" charset="0"/>
                <a:cs typeface="Arial" panose="020B0604020202020204" pitchFamily="34" charset="0"/>
              </a:rPr>
              <a:t> considerations for</a:t>
            </a:r>
            <a:r>
              <a:rPr lang="en-GB" sz="1200" baseline="0" dirty="0" smtClean="0">
                <a:latin typeface="Arial" panose="020B0604020202020204" pitchFamily="34" charset="0"/>
                <a:cs typeface="Arial" panose="020B0604020202020204" pitchFamily="34" charset="0"/>
              </a:rPr>
              <a:t> a hospital cleaning and disinfection service</a:t>
            </a:r>
            <a:endParaRPr lang="en-GB" sz="1200"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The cost-effectiveness of hospital cleaning and disinfection</a:t>
            </a: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Building the business case for hospital cleaning and disinfection</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a:t>
            </a:fld>
            <a:endParaRPr lang="en-GB"/>
          </a:p>
        </p:txBody>
      </p:sp>
    </p:spTree>
    <p:extLst>
      <p:ext uri="{BB962C8B-B14F-4D97-AF65-F5344CB8AC3E}">
        <p14:creationId xmlns:p14="http://schemas.microsoft.com/office/powerpoint/2010/main" val="1986455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One plant in India released </a:t>
            </a:r>
            <a:r>
              <a:rPr lang="en-GB" sz="1200" b="0" i="0" u="none" strike="noStrike" kern="1200" dirty="0" smtClean="0">
                <a:solidFill>
                  <a:schemeClr val="tx1"/>
                </a:solidFill>
                <a:effectLst/>
                <a:latin typeface="+mn-lt"/>
                <a:ea typeface="+mn-ea"/>
                <a:cs typeface="+mn-cs"/>
                <a:hlinkClick r:id="rId3"/>
              </a:rPr>
              <a:t>phenomenal amounts of one particular antibiotic, ciprofloxacin, in waste water</a:t>
            </a:r>
            <a:r>
              <a:rPr lang="en-GB" sz="1200" b="0" i="0" kern="1200" dirty="0" smtClean="0">
                <a:solidFill>
                  <a:schemeClr val="tx1"/>
                </a:solidFill>
                <a:effectLst/>
                <a:latin typeface="+mn-lt"/>
                <a:ea typeface="+mn-ea"/>
                <a:cs typeface="+mn-cs"/>
              </a:rPr>
              <a:t>: 44kg per day. To put this in context, that’s almost 5x the amount of the same antibiotic consumed by the whole of Sweden per day, and the concentration of the antibiotic in the waste water was higher than therapeutic levels of the drug in humans! </a:t>
            </a:r>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5</a:t>
            </a:fld>
            <a:endParaRPr lang="en-GB"/>
          </a:p>
        </p:txBody>
      </p:sp>
    </p:spTree>
    <p:extLst>
      <p:ext uri="{BB962C8B-B14F-4D97-AF65-F5344CB8AC3E}">
        <p14:creationId xmlns:p14="http://schemas.microsoft.com/office/powerpoint/2010/main" val="656415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Counting the cost of HCAI and AMR</a:t>
            </a:r>
          </a:p>
          <a:p>
            <a:pPr marL="571500" indent="-571500">
              <a:buFont typeface="Arial" panose="020B0604020202020204" pitchFamily="34" charset="0"/>
              <a:buChar char="•"/>
            </a:pPr>
            <a:r>
              <a:rPr lang="en-GB" sz="1200" dirty="0" err="1" smtClean="0">
                <a:latin typeface="Arial" panose="020B0604020202020204" pitchFamily="34" charset="0"/>
                <a:cs typeface="Arial" panose="020B0604020202020204" pitchFamily="34" charset="0"/>
              </a:rPr>
              <a:t>Finanical</a:t>
            </a:r>
            <a:r>
              <a:rPr lang="en-GB" sz="1200" dirty="0" smtClean="0">
                <a:latin typeface="Arial" panose="020B0604020202020204" pitchFamily="34" charset="0"/>
                <a:cs typeface="Arial" panose="020B0604020202020204" pitchFamily="34" charset="0"/>
              </a:rPr>
              <a:t> considerations for</a:t>
            </a:r>
            <a:r>
              <a:rPr lang="en-GB" sz="1200" baseline="0" dirty="0" smtClean="0">
                <a:latin typeface="Arial" panose="020B0604020202020204" pitchFamily="34" charset="0"/>
                <a:cs typeface="Arial" panose="020B0604020202020204" pitchFamily="34" charset="0"/>
              </a:rPr>
              <a:t> a hospital cleaning and disinfection service</a:t>
            </a:r>
            <a:endParaRPr lang="en-GB" sz="1200"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The cost-effectiveness of hospital cleaning and disinfection</a:t>
            </a: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Building the business case for hospital cleaning and disinfection</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8</a:t>
            </a:fld>
            <a:endParaRPr lang="en-GB"/>
          </a:p>
        </p:txBody>
      </p:sp>
    </p:spTree>
    <p:extLst>
      <p:ext uri="{BB962C8B-B14F-4D97-AF65-F5344CB8AC3E}">
        <p14:creationId xmlns:p14="http://schemas.microsoft.com/office/powerpoint/2010/main" val="1105282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4343400"/>
            <a:ext cx="0" cy="8001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3839766"/>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1" y="5369719"/>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29766"/>
            <a:ext cx="0" cy="13716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833041"/>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393428" y="648097"/>
            <a:ext cx="602456"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393032"/>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3964782"/>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91321" y="4653082"/>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557337" y="2682449"/>
            <a:ext cx="2514600" cy="400110"/>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341835"/>
            <a:ext cx="20637" cy="2971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3214687"/>
            <a:ext cx="1828800" cy="55399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4107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6371" y="46959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4607719"/>
            <a:ext cx="0" cy="53578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38290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41148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21/11/2019</a:t>
            </a:fld>
            <a:endParaRPr lang="en-GB"/>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spTree>
    <p:extLst>
      <p:ext uri="{BB962C8B-B14F-4D97-AF65-F5344CB8AC3E}">
        <p14:creationId xmlns:p14="http://schemas.microsoft.com/office/powerpoint/2010/main" val="222030319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49" r:id="rId6"/>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j.otter@imperial.ac.uk" TargetMode="Externa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j.otter@imperial.ac.uk" TargetMode="External"/><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341601"/>
            <a:ext cx="8424936" cy="4478149"/>
          </a:xfrm>
          <a:prstGeom prst="rect">
            <a:avLst/>
          </a:prstGeom>
          <a:noFill/>
        </p:spPr>
        <p:txBody>
          <a:bodyPr wrap="square" rtlCol="0">
            <a:spAutoFit/>
          </a:bodyPr>
          <a:lstStyle/>
          <a:p>
            <a:r>
              <a:rPr lang="en-GB" sz="3600" b="1" dirty="0"/>
              <a:t>The environment as a driver of </a:t>
            </a:r>
            <a:r>
              <a:rPr lang="en-GB" sz="3600" b="1" dirty="0" smtClean="0"/>
              <a:t>AMR</a:t>
            </a:r>
          </a:p>
          <a:p>
            <a:endParaRPr lang="en-GB" sz="3600" b="1" dirty="0">
              <a:latin typeface="Arial" pitchFamily="34" charset="0"/>
              <a:cs typeface="Arial" pitchFamily="34" charset="0"/>
            </a:endParaRPr>
          </a:p>
          <a:p>
            <a:endParaRPr lang="en-GB" sz="3600" b="1" dirty="0" smtClean="0">
              <a:latin typeface="Arial" pitchFamily="34" charset="0"/>
              <a:cs typeface="Arial" pitchFamily="34" charset="0"/>
            </a:endParaRPr>
          </a:p>
          <a:p>
            <a:endParaRPr lang="en-GB" sz="3600" b="1" dirty="0" smtClean="0">
              <a:latin typeface="Arial" pitchFamily="34" charset="0"/>
              <a:cs typeface="Arial" pitchFamily="34" charset="0"/>
            </a:endParaRPr>
          </a:p>
          <a:p>
            <a:r>
              <a:rPr lang="en-GB" sz="2400" dirty="0" smtClean="0">
                <a:latin typeface="Arial" pitchFamily="34" charset="0"/>
                <a:cs typeface="Arial" pitchFamily="34" charset="0"/>
              </a:rPr>
              <a:t>Jon Otter, PhD </a:t>
            </a:r>
            <a:r>
              <a:rPr lang="en-GB" sz="2400" dirty="0" err="1" smtClean="0">
                <a:latin typeface="Arial" pitchFamily="34" charset="0"/>
                <a:cs typeface="Arial" pitchFamily="34" charset="0"/>
              </a:rPr>
              <a:t>FRCPath</a:t>
            </a:r>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Imperial College London</a:t>
            </a:r>
          </a:p>
          <a:p>
            <a:endParaRPr lang="en-GB" sz="900" dirty="0" smtClean="0">
              <a:latin typeface="Arial" pitchFamily="34" charset="0"/>
              <a:cs typeface="Arial" pitchFamily="34" charset="0"/>
            </a:endParaRPr>
          </a:p>
          <a:p>
            <a:endParaRPr lang="en-GB" sz="400" dirty="0" smtClean="0">
              <a:latin typeface="Arial" pitchFamily="34" charset="0"/>
              <a:cs typeface="Arial" pitchFamily="34" charset="0"/>
            </a:endParaRPr>
          </a:p>
          <a:p>
            <a:pPr marL="342900" indent="-342900">
              <a:buFont typeface="Wingdings"/>
              <a:buChar char="*"/>
            </a:pP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j.otter@imperial.ac.uk</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     @</a:t>
            </a:r>
            <a:r>
              <a:rPr lang="en-GB" sz="2000" dirty="0" err="1" smtClean="0">
                <a:latin typeface="Arial" pitchFamily="34" charset="0"/>
                <a:cs typeface="Arial" pitchFamily="34" charset="0"/>
                <a:sym typeface="Wingdings"/>
              </a:rPr>
              <a:t>jonotter</a:t>
            </a:r>
            <a:endParaRPr lang="en-GB" sz="2000" dirty="0" smtClean="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Blog: </a:t>
            </a:r>
            <a:r>
              <a:rPr lang="en-GB" sz="2000" dirty="0" smtClean="0">
                <a:latin typeface="Arial" pitchFamily="34" charset="0"/>
                <a:cs typeface="Arial" pitchFamily="34" charset="0"/>
                <a:sym typeface="Wingdings"/>
                <a:hlinkClick r:id="rId4"/>
              </a:rPr>
              <a:t>www.ReflectionsIPC.com</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Slides: </a:t>
            </a:r>
            <a:r>
              <a:rPr lang="en-GB" sz="2000" dirty="0" smtClean="0">
                <a:latin typeface="Arial" pitchFamily="34" charset="0"/>
                <a:cs typeface="Arial" pitchFamily="34" charset="0"/>
                <a:sym typeface="Wingdings"/>
                <a:hlinkClick r:id="rId5"/>
              </a:rPr>
              <a:t>www.jonotter.net</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endParaRPr>
          </a:p>
        </p:txBody>
      </p:sp>
      <p:pic>
        <p:nvPicPr>
          <p:cNvPr id="7" name="Picture 4" descr="Image result for imperial antimicrobial resistance collaborativ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9830" y="2104583"/>
            <a:ext cx="1871500" cy="23393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560" y="3840174"/>
            <a:ext cx="327670" cy="266604"/>
          </a:xfrm>
          <a:prstGeom prst="rect">
            <a:avLst/>
          </a:prstGeom>
        </p:spPr>
      </p:pic>
      <p:sp>
        <p:nvSpPr>
          <p:cNvPr id="3" name="Rectangle 2"/>
          <p:cNvSpPr/>
          <p:nvPr/>
        </p:nvSpPr>
        <p:spPr>
          <a:xfrm>
            <a:off x="8244408" y="4551970"/>
            <a:ext cx="661321" cy="3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44208" y="4227934"/>
            <a:ext cx="2461521" cy="648072"/>
          </a:xfrm>
          <a:prstGeom prst="rect">
            <a:avLst/>
          </a:prstGeom>
        </p:spPr>
      </p:pic>
    </p:spTree>
    <p:extLst>
      <p:ext uri="{BB962C8B-B14F-4D97-AF65-F5344CB8AC3E}">
        <p14:creationId xmlns:p14="http://schemas.microsoft.com/office/powerpoint/2010/main" val="298152332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penicill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51470"/>
            <a:ext cx="6624736" cy="4984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10056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17934"/>
            <a:ext cx="7530033" cy="5020022"/>
          </a:xfrm>
          <a:prstGeom prst="rect">
            <a:avLst/>
          </a:prstGeom>
        </p:spPr>
      </p:pic>
    </p:spTree>
    <p:extLst>
      <p:ext uri="{BB962C8B-B14F-4D97-AF65-F5344CB8AC3E}">
        <p14:creationId xmlns:p14="http://schemas.microsoft.com/office/powerpoint/2010/main" val="10081364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Q-Hospital Room - Clean copy"/>
          <p:cNvPicPr>
            <a:picLocks noChangeAspect="1" noChangeArrowheads="1"/>
          </p:cNvPicPr>
          <p:nvPr/>
        </p:nvPicPr>
        <p:blipFill>
          <a:blip r:embed="rId2" cstate="print"/>
          <a:srcRect/>
          <a:stretch>
            <a:fillRect/>
          </a:stretch>
        </p:blipFill>
        <p:spPr bwMode="auto">
          <a:xfrm>
            <a:off x="503802" y="699542"/>
            <a:ext cx="3636658" cy="3240360"/>
          </a:xfrm>
          <a:prstGeom prst="rect">
            <a:avLst/>
          </a:prstGeom>
          <a:noFill/>
          <a:ln w="9525">
            <a:noFill/>
            <a:miter lim="800000"/>
            <a:headEnd/>
            <a:tailEnd/>
          </a:ln>
        </p:spPr>
      </p:pic>
      <p:pic>
        <p:nvPicPr>
          <p:cNvPr id="5" name="Picture 4" descr="BQ-Hospital Room - Clean copy"/>
          <p:cNvPicPr>
            <a:picLocks noChangeAspect="1" noChangeArrowheads="1"/>
          </p:cNvPicPr>
          <p:nvPr/>
        </p:nvPicPr>
        <p:blipFill>
          <a:blip r:embed="rId2" cstate="print"/>
          <a:srcRect/>
          <a:stretch>
            <a:fillRect/>
          </a:stretch>
        </p:blipFill>
        <p:spPr bwMode="auto">
          <a:xfrm>
            <a:off x="4716016" y="699542"/>
            <a:ext cx="3636658" cy="3240360"/>
          </a:xfrm>
          <a:prstGeom prst="rect">
            <a:avLst/>
          </a:prstGeom>
          <a:noFill/>
          <a:ln w="9525">
            <a:noFill/>
            <a:miter lim="800000"/>
            <a:headEnd/>
            <a:tailEnd/>
          </a:ln>
        </p:spPr>
      </p:pic>
      <p:sp>
        <p:nvSpPr>
          <p:cNvPr id="6" name="TextBox 5"/>
          <p:cNvSpPr txBox="1"/>
          <p:nvPr/>
        </p:nvSpPr>
        <p:spPr>
          <a:xfrm>
            <a:off x="5004048" y="555526"/>
            <a:ext cx="5040560" cy="3154710"/>
          </a:xfrm>
          <a:prstGeom prst="rect">
            <a:avLst/>
          </a:prstGeom>
          <a:noFill/>
        </p:spPr>
        <p:txBody>
          <a:bodyPr wrap="square" rtlCol="0">
            <a:spAutoFit/>
          </a:bodyPr>
          <a:lstStyle/>
          <a:p>
            <a:r>
              <a:rPr lang="en-GB" sz="19900" dirty="0" smtClean="0">
                <a:solidFill>
                  <a:srgbClr val="FF0000"/>
                </a:solidFill>
                <a:latin typeface="Arial" panose="020B0604020202020204" pitchFamily="34" charset="0"/>
                <a:cs typeface="Arial" panose="020B0604020202020204" pitchFamily="34" charset="0"/>
              </a:rPr>
              <a:t>2x</a:t>
            </a:r>
            <a:endParaRPr lang="en-GB" sz="199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03192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factory ri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51470"/>
            <a:ext cx="6893073"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49630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amr-review.org/sites/default/files/HI%26S%20Infographic_7_v5%20whit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0"/>
            <a:ext cx="3528392" cy="499096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amr-review.org/sites/default/files/Info%206%20env%20whi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71440"/>
            <a:ext cx="3563888" cy="5041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183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one health 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3478"/>
            <a:ext cx="5976664" cy="45822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741" y="4902428"/>
            <a:ext cx="4320480" cy="261610"/>
          </a:xfrm>
          <a:prstGeom prst="rect">
            <a:avLst/>
          </a:prstGeom>
          <a:noFill/>
        </p:spPr>
        <p:txBody>
          <a:bodyPr wrap="square" rtlCol="0">
            <a:spAutoFit/>
          </a:bodyPr>
          <a:lstStyle/>
          <a:p>
            <a:r>
              <a:rPr lang="en-GB" sz="1100" dirty="0" smtClean="0">
                <a:latin typeface="Arial" panose="020B0604020202020204" pitchFamily="34" charset="0"/>
                <a:cs typeface="Arial" panose="020B0604020202020204" pitchFamily="34" charset="0"/>
              </a:rPr>
              <a:t>Walsh T. </a:t>
            </a:r>
            <a:r>
              <a:rPr lang="en-GB" sz="1100" i="1" dirty="0" smtClean="0">
                <a:latin typeface="Arial" panose="020B0604020202020204" pitchFamily="34" charset="0"/>
                <a:cs typeface="Arial" panose="020B0604020202020204" pitchFamily="34" charset="0"/>
              </a:rPr>
              <a:t>Nature </a:t>
            </a:r>
            <a:r>
              <a:rPr lang="en-GB" sz="1100" i="1" dirty="0" err="1" smtClean="0">
                <a:latin typeface="Arial" panose="020B0604020202020204" pitchFamily="34" charset="0"/>
                <a:cs typeface="Arial" panose="020B0604020202020204" pitchFamily="34" charset="0"/>
              </a:rPr>
              <a:t>Microbiol</a:t>
            </a:r>
            <a:r>
              <a:rPr lang="en-GB" sz="1100" i="1" dirty="0" smtClean="0">
                <a:latin typeface="Arial" panose="020B0604020202020204" pitchFamily="34" charset="0"/>
                <a:cs typeface="Arial" panose="020B0604020202020204" pitchFamily="34" charset="0"/>
              </a:rPr>
              <a:t> </a:t>
            </a:r>
            <a:r>
              <a:rPr lang="en-GB" sz="1100" dirty="0" smtClean="0">
                <a:latin typeface="Arial" panose="020B0604020202020204" pitchFamily="34" charset="0"/>
                <a:cs typeface="Arial" panose="020B0604020202020204" pitchFamily="34" charset="0"/>
              </a:rPr>
              <a:t>2018.</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544473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341601"/>
            <a:ext cx="8424936" cy="4478149"/>
          </a:xfrm>
          <a:prstGeom prst="rect">
            <a:avLst/>
          </a:prstGeom>
          <a:noFill/>
        </p:spPr>
        <p:txBody>
          <a:bodyPr wrap="square" rtlCol="0">
            <a:spAutoFit/>
          </a:bodyPr>
          <a:lstStyle/>
          <a:p>
            <a:r>
              <a:rPr lang="en-GB" sz="3600" b="1" dirty="0"/>
              <a:t>The environment as a driver of </a:t>
            </a:r>
            <a:r>
              <a:rPr lang="en-GB" sz="3600" b="1" dirty="0" smtClean="0"/>
              <a:t>AMR</a:t>
            </a:r>
          </a:p>
          <a:p>
            <a:endParaRPr lang="en-GB" sz="3600" b="1" dirty="0">
              <a:latin typeface="Arial" pitchFamily="34" charset="0"/>
              <a:cs typeface="Arial" pitchFamily="34" charset="0"/>
            </a:endParaRPr>
          </a:p>
          <a:p>
            <a:endParaRPr lang="en-GB" sz="3600" b="1" dirty="0" smtClean="0">
              <a:latin typeface="Arial" pitchFamily="34" charset="0"/>
              <a:cs typeface="Arial" pitchFamily="34" charset="0"/>
            </a:endParaRPr>
          </a:p>
          <a:p>
            <a:endParaRPr lang="en-GB" sz="3600" b="1" dirty="0" smtClean="0">
              <a:latin typeface="Arial" pitchFamily="34" charset="0"/>
              <a:cs typeface="Arial" pitchFamily="34" charset="0"/>
            </a:endParaRPr>
          </a:p>
          <a:p>
            <a:r>
              <a:rPr lang="en-GB" sz="2400" dirty="0" smtClean="0">
                <a:latin typeface="Arial" pitchFamily="34" charset="0"/>
                <a:cs typeface="Arial" pitchFamily="34" charset="0"/>
              </a:rPr>
              <a:t>Jon Otter, PhD </a:t>
            </a:r>
            <a:r>
              <a:rPr lang="en-GB" sz="2400" dirty="0" err="1" smtClean="0">
                <a:latin typeface="Arial" pitchFamily="34" charset="0"/>
                <a:cs typeface="Arial" pitchFamily="34" charset="0"/>
              </a:rPr>
              <a:t>FRCPath</a:t>
            </a:r>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Imperial College London</a:t>
            </a:r>
          </a:p>
          <a:p>
            <a:endParaRPr lang="en-GB" sz="900" dirty="0" smtClean="0">
              <a:latin typeface="Arial" pitchFamily="34" charset="0"/>
              <a:cs typeface="Arial" pitchFamily="34" charset="0"/>
            </a:endParaRPr>
          </a:p>
          <a:p>
            <a:endParaRPr lang="en-GB" sz="400" dirty="0" smtClean="0">
              <a:latin typeface="Arial" pitchFamily="34" charset="0"/>
              <a:cs typeface="Arial" pitchFamily="34" charset="0"/>
            </a:endParaRPr>
          </a:p>
          <a:p>
            <a:pPr marL="342900" indent="-342900">
              <a:buFont typeface="Wingdings"/>
              <a:buChar char="*"/>
            </a:pP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j.otter@imperial.ac.uk</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     @</a:t>
            </a:r>
            <a:r>
              <a:rPr lang="en-GB" sz="2000" dirty="0" err="1" smtClean="0">
                <a:latin typeface="Arial" pitchFamily="34" charset="0"/>
                <a:cs typeface="Arial" pitchFamily="34" charset="0"/>
                <a:sym typeface="Wingdings"/>
              </a:rPr>
              <a:t>jonotter</a:t>
            </a:r>
            <a:endParaRPr lang="en-GB" sz="2000" dirty="0" smtClean="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Blog: </a:t>
            </a:r>
            <a:r>
              <a:rPr lang="en-GB" sz="2000" dirty="0" smtClean="0">
                <a:latin typeface="Arial" pitchFamily="34" charset="0"/>
                <a:cs typeface="Arial" pitchFamily="34" charset="0"/>
                <a:sym typeface="Wingdings"/>
                <a:hlinkClick r:id="rId4"/>
              </a:rPr>
              <a:t>www.ReflectionsIPC.com</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Slides: </a:t>
            </a:r>
            <a:r>
              <a:rPr lang="en-GB" sz="2000" dirty="0" smtClean="0">
                <a:latin typeface="Arial" pitchFamily="34" charset="0"/>
                <a:cs typeface="Arial" pitchFamily="34" charset="0"/>
                <a:sym typeface="Wingdings"/>
                <a:hlinkClick r:id="rId5"/>
              </a:rPr>
              <a:t>www.jonotter.net</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endParaRPr>
          </a:p>
        </p:txBody>
      </p:sp>
      <p:pic>
        <p:nvPicPr>
          <p:cNvPr id="7" name="Picture 4" descr="Image result for imperial antimicrobial resistance collaborativ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9830" y="2104583"/>
            <a:ext cx="1871500" cy="23393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560" y="3840174"/>
            <a:ext cx="327670" cy="266604"/>
          </a:xfrm>
          <a:prstGeom prst="rect">
            <a:avLst/>
          </a:prstGeom>
        </p:spPr>
      </p:pic>
      <p:sp>
        <p:nvSpPr>
          <p:cNvPr id="3" name="Rectangle 2"/>
          <p:cNvSpPr/>
          <p:nvPr/>
        </p:nvSpPr>
        <p:spPr>
          <a:xfrm>
            <a:off x="8244408" y="4551970"/>
            <a:ext cx="661321" cy="3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44208" y="4227934"/>
            <a:ext cx="2461521" cy="648072"/>
          </a:xfrm>
          <a:prstGeom prst="rect">
            <a:avLst/>
          </a:prstGeom>
        </p:spPr>
      </p:pic>
    </p:spTree>
    <p:extLst>
      <p:ext uri="{BB962C8B-B14F-4D97-AF65-F5344CB8AC3E}">
        <p14:creationId xmlns:p14="http://schemas.microsoft.com/office/powerpoint/2010/main" val="63042148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7885</TotalTime>
  <Words>132</Words>
  <Application>Microsoft Office PowerPoint</Application>
  <PresentationFormat>On-screen Show (16:9)</PresentationFormat>
  <Paragraphs>38</Paragraphs>
  <Slides>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Verdana</vt:lpstr>
      <vt:lpstr>Wingdings</vt:lpstr>
      <vt:lpstr>1_Bioquell Corp UK White PowerPoint Template v1.1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Bioquell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Otter, Jon</cp:lastModifiedBy>
  <cp:revision>757</cp:revision>
  <dcterms:created xsi:type="dcterms:W3CDTF">2010-07-26T10:02:08Z</dcterms:created>
  <dcterms:modified xsi:type="dcterms:W3CDTF">2019-11-21T13:26:28Z</dcterms:modified>
</cp:coreProperties>
</file>