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2" r:id="rId3"/>
    <p:sldId id="283" r:id="rId4"/>
    <p:sldId id="291" r:id="rId5"/>
    <p:sldId id="292" r:id="rId6"/>
    <p:sldId id="284" r:id="rId7"/>
    <p:sldId id="277" r:id="rId8"/>
    <p:sldId id="259" r:id="rId9"/>
    <p:sldId id="287" r:id="rId10"/>
    <p:sldId id="288" r:id="rId11"/>
    <p:sldId id="269" r:id="rId12"/>
    <p:sldId id="262" r:id="rId13"/>
    <p:sldId id="294" r:id="rId14"/>
    <p:sldId id="295" r:id="rId15"/>
    <p:sldId id="289" r:id="rId16"/>
    <p:sldId id="273" r:id="rId17"/>
    <p:sldId id="286" r:id="rId18"/>
    <p:sldId id="280" r:id="rId19"/>
    <p:sldId id="274" r:id="rId20"/>
    <p:sldId id="266" r:id="rId21"/>
    <p:sldId id="297" r:id="rId22"/>
    <p:sldId id="268" r:id="rId23"/>
    <p:sldId id="298" r:id="rId2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714"/>
  </p:normalViewPr>
  <p:slideViewPr>
    <p:cSldViewPr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j033\AppData\Local\Microsoft\Windows\Temporary%20Internet%20Files\Content.Outlook\NZU6YZFD\HH%20auditing%20%20for%20subgroup%20repor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j070\AppData\Local\Microsoft\Windows\INetCache\Content.Outlook\1QW0F0S8\Hand%20hygiene%20report%20200618%20(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PC\Hand%20hygiene\Auditing\19%20Sep%20Oct\Copy%20of%20May18%20to%20Sept19%20HH%20audit%20results%20(002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Hand%20hygiene%20audits%20Sept%202019\Copy%20of%20May18%20to%20Sept19%20HH%20audit%20results%20(2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Hand%20hygiene%20audits%20Sept%202019\Copy%20of%20May18%20to%20Sept19%20HH%20audit%20results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931375016479103E-2"/>
          <c:y val="0.11872966891537604"/>
          <c:w val="0.92042937555180027"/>
          <c:h val="0.748275348229178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Ward compliance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Thames View IPH</c:v>
                </c:pt>
                <c:pt idx="1">
                  <c:v>Sainsbury Wing IPH *</c:v>
                </c:pt>
                <c:pt idx="2">
                  <c:v>11 South MIC</c:v>
                </c:pt>
                <c:pt idx="3">
                  <c:v>De Wardener MIC *</c:v>
                </c:pt>
                <c:pt idx="4">
                  <c:v>7 North SCC</c:v>
                </c:pt>
                <c:pt idx="5">
                  <c:v>GICU SCC</c:v>
                </c:pt>
                <c:pt idx="6">
                  <c:v>Weston SCC</c:v>
                </c:pt>
                <c:pt idx="7">
                  <c:v>Victor Bonney WCCS</c:v>
                </c:pt>
                <c:pt idx="8">
                  <c:v>PICU WCCS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100</c:v>
                </c:pt>
                <c:pt idx="1">
                  <c:v>96</c:v>
                </c:pt>
                <c:pt idx="2">
                  <c:v>100</c:v>
                </c:pt>
                <c:pt idx="3">
                  <c:v>86</c:v>
                </c:pt>
                <c:pt idx="4">
                  <c:v>98</c:v>
                </c:pt>
                <c:pt idx="5">
                  <c:v>94</c:v>
                </c:pt>
                <c:pt idx="6">
                  <c:v>92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48-49B0-B674-A3130808B566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IPC compliance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Thames View IPH</c:v>
                </c:pt>
                <c:pt idx="1">
                  <c:v>Sainsbury Wing IPH *</c:v>
                </c:pt>
                <c:pt idx="2">
                  <c:v>11 South MIC</c:v>
                </c:pt>
                <c:pt idx="3">
                  <c:v>De Wardener MIC *</c:v>
                </c:pt>
                <c:pt idx="4">
                  <c:v>7 North SCC</c:v>
                </c:pt>
                <c:pt idx="5">
                  <c:v>GICU SCC</c:v>
                </c:pt>
                <c:pt idx="6">
                  <c:v>Weston SCC</c:v>
                </c:pt>
                <c:pt idx="7">
                  <c:v>Victor Bonney WCCS</c:v>
                </c:pt>
                <c:pt idx="8">
                  <c:v>PICU WCCS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83</c:v>
                </c:pt>
                <c:pt idx="1">
                  <c:v>43</c:v>
                </c:pt>
                <c:pt idx="2">
                  <c:v>81</c:v>
                </c:pt>
                <c:pt idx="3">
                  <c:v>83</c:v>
                </c:pt>
                <c:pt idx="4">
                  <c:v>80</c:v>
                </c:pt>
                <c:pt idx="5">
                  <c:v>64</c:v>
                </c:pt>
                <c:pt idx="6">
                  <c:v>54</c:v>
                </c:pt>
                <c:pt idx="7">
                  <c:v>44</c:v>
                </c:pt>
                <c:pt idx="8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48-49B0-B674-A3130808B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109952"/>
        <c:axId val="320121088"/>
      </c:barChart>
      <c:lineChart>
        <c:grouping val="standard"/>
        <c:varyColors val="0"/>
        <c:ser>
          <c:idx val="3"/>
          <c:order val="2"/>
          <c:tx>
            <c:strRef>
              <c:f>Sheet1!$G$1</c:f>
              <c:strCache>
                <c:ptCount val="1"/>
                <c:pt idx="0">
                  <c:v>Overall reported compliance</c:v>
                </c:pt>
              </c:strCache>
            </c:strRef>
          </c:tx>
          <c:marker>
            <c:symbol val="none"/>
          </c:marker>
          <c:dLbls>
            <c:dLbl>
              <c:idx val="8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748-49B0-B674-A3130808B56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Sheet1!$G$2:$G$10</c:f>
              <c:numCache>
                <c:formatCode>General</c:formatCode>
                <c:ptCount val="9"/>
                <c:pt idx="0">
                  <c:v>98</c:v>
                </c:pt>
                <c:pt idx="1">
                  <c:v>98</c:v>
                </c:pt>
                <c:pt idx="2">
                  <c:v>98</c:v>
                </c:pt>
                <c:pt idx="3">
                  <c:v>98</c:v>
                </c:pt>
                <c:pt idx="4">
                  <c:v>98</c:v>
                </c:pt>
                <c:pt idx="5">
                  <c:v>98</c:v>
                </c:pt>
                <c:pt idx="6">
                  <c:v>98</c:v>
                </c:pt>
                <c:pt idx="7">
                  <c:v>98</c:v>
                </c:pt>
                <c:pt idx="8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48-49B0-B674-A3130808B566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Overall IPC validation compliance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48-49B0-B674-A3130808B56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748-49B0-B674-A3130808B56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748-49B0-B674-A3130808B56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748-49B0-B674-A3130808B56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748-49B0-B674-A3130808B56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748-49B0-B674-A3130808B56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748-49B0-B674-A3130808B56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748-49B0-B674-A3130808B566}"/>
                </c:ext>
              </c:extLst>
            </c:dLbl>
            <c:dLbl>
              <c:idx val="8"/>
              <c:layout>
                <c:manualLayout>
                  <c:x val="-1.7094017094017094E-3"/>
                  <c:y val="-2.1248337010894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D748-49B0-B674-A3130808B56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Sheet1!$F$2:$F$10</c:f>
              <c:numCache>
                <c:formatCode>General</c:formatCode>
                <c:ptCount val="9"/>
                <c:pt idx="0">
                  <c:v>56</c:v>
                </c:pt>
                <c:pt idx="1">
                  <c:v>56</c:v>
                </c:pt>
                <c:pt idx="2">
                  <c:v>56</c:v>
                </c:pt>
                <c:pt idx="3">
                  <c:v>56</c:v>
                </c:pt>
                <c:pt idx="4">
                  <c:v>56</c:v>
                </c:pt>
                <c:pt idx="5">
                  <c:v>56</c:v>
                </c:pt>
                <c:pt idx="6">
                  <c:v>56</c:v>
                </c:pt>
                <c:pt idx="7">
                  <c:v>56</c:v>
                </c:pt>
                <c:pt idx="8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748-49B0-B674-A3130808B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0109952"/>
        <c:axId val="320121088"/>
      </c:lineChart>
      <c:catAx>
        <c:axId val="3201099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20121088"/>
        <c:crosses val="autoZero"/>
        <c:auto val="1"/>
        <c:lblAlgn val="ctr"/>
        <c:lblOffset val="100"/>
        <c:noMultiLvlLbl val="0"/>
      </c:catAx>
      <c:valAx>
        <c:axId val="320121088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4.0588533739218668E-3"/>
              <c:y val="0.358805407245470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20109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8225450129236124E-2"/>
          <c:y val="2.4180712103444731E-3"/>
          <c:w val="0.84637959807262897"/>
          <c:h val="7.4750983740137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Sheet4!$B$108</c:f>
              <c:strCache>
                <c:ptCount val="1"/>
                <c:pt idx="0">
                  <c:v>Compliance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Sheet4!$A$109:$A$113</c:f>
              <c:strCache>
                <c:ptCount val="5"/>
                <c:pt idx="0">
                  <c:v>Moment 1 (919 observations)</c:v>
                </c:pt>
                <c:pt idx="1">
                  <c:v>Moment 2 (311 observations)</c:v>
                </c:pt>
                <c:pt idx="2">
                  <c:v>Moment 3 (343 observations)</c:v>
                </c:pt>
                <c:pt idx="3">
                  <c:v>Moment 4 (779 observations)</c:v>
                </c:pt>
                <c:pt idx="4">
                  <c:v>Moment 5 (1208 observations)</c:v>
                </c:pt>
              </c:strCache>
            </c:strRef>
          </c:cat>
          <c:val>
            <c:numRef>
              <c:f>Sheet4!$B$109:$B$113</c:f>
              <c:numCache>
                <c:formatCode>0%</c:formatCode>
                <c:ptCount val="5"/>
                <c:pt idx="0">
                  <c:v>0.47</c:v>
                </c:pt>
                <c:pt idx="1">
                  <c:v>0.63</c:v>
                </c:pt>
                <c:pt idx="2">
                  <c:v>0.62</c:v>
                </c:pt>
                <c:pt idx="3">
                  <c:v>0.62</c:v>
                </c:pt>
                <c:pt idx="4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B-4008-BEE1-0964F2F7C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573824"/>
        <c:axId val="320575360"/>
      </c:barChart>
      <c:catAx>
        <c:axId val="320573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0575360"/>
        <c:crosses val="autoZero"/>
        <c:auto val="1"/>
        <c:lblAlgn val="ctr"/>
        <c:lblOffset val="100"/>
        <c:noMultiLvlLbl val="0"/>
      </c:catAx>
      <c:valAx>
        <c:axId val="320575360"/>
        <c:scaling>
          <c:orientation val="minMax"/>
          <c:max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Compliance %</a:t>
                </a:r>
              </a:p>
            </c:rich>
          </c:tx>
          <c:layout>
            <c:manualLayout>
              <c:xMode val="edge"/>
              <c:yMode val="edge"/>
              <c:x val="1.1074197120708749E-2"/>
              <c:y val="0.2815901938959201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crossAx val="320573824"/>
        <c:crosses val="autoZero"/>
        <c:crossBetween val="between"/>
        <c:majorUnit val="0.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648538556336371E-2"/>
          <c:y val="4.1051357182690457E-2"/>
          <c:w val="0.90806710030811377"/>
          <c:h val="0.88672580213187635"/>
        </c:manualLayout>
      </c:layout>
      <c:lineChart>
        <c:grouping val="standard"/>
        <c:varyColors val="0"/>
        <c:ser>
          <c:idx val="0"/>
          <c:order val="0"/>
          <c:tx>
            <c:strRef>
              <c:f>Sheet1!$A$79</c:f>
              <c:strCache>
                <c:ptCount val="1"/>
                <c:pt idx="0">
                  <c:v>WARD 7 NORTH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(Sheet1!$B$79,Sheet1!$D$79,Sheet1!$F$79,Sheet1!$H$79)</c:f>
              <c:numCache>
                <c:formatCode>0%</c:formatCode>
                <c:ptCount val="4"/>
                <c:pt idx="0">
                  <c:v>0.26229508196721313</c:v>
                </c:pt>
                <c:pt idx="1">
                  <c:v>0.62</c:v>
                </c:pt>
                <c:pt idx="2">
                  <c:v>0.578125</c:v>
                </c:pt>
                <c:pt idx="3">
                  <c:v>0.65384615384615385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7C-490E-A578-9DA662AB8424}"/>
            </c:ext>
          </c:extLst>
        </c:ser>
        <c:ser>
          <c:idx val="2"/>
          <c:order val="1"/>
          <c:tx>
            <c:strRef>
              <c:f>Sheet1!$A$80</c:f>
              <c:strCache>
                <c:ptCount val="1"/>
                <c:pt idx="0">
                  <c:v>WARD 10 SOUTH PLASTICS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(Sheet1!$B$80,Sheet1!$D$80,Sheet1!$F$80,Sheet1!$H$80)</c:f>
              <c:numCache>
                <c:formatCode>0%</c:formatCode>
                <c:ptCount val="4"/>
                <c:pt idx="0">
                  <c:v>0.28000000000000003</c:v>
                </c:pt>
                <c:pt idx="1">
                  <c:v>0.55000000000000004</c:v>
                </c:pt>
                <c:pt idx="2">
                  <c:v>0.58823529411764708</c:v>
                </c:pt>
                <c:pt idx="3">
                  <c:v>0.59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7C-490E-A578-9DA662AB8424}"/>
            </c:ext>
          </c:extLst>
        </c:ser>
        <c:ser>
          <c:idx val="4"/>
          <c:order val="2"/>
          <c:tx>
            <c:strRef>
              <c:f>Sheet1!$A$81</c:f>
              <c:strCache>
                <c:ptCount val="1"/>
                <c:pt idx="0">
                  <c:v>CHARLES PANNETT WARD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(Sheet1!$B$81,Sheet1!$D$81,Sheet1!$F$81,Sheet1!$H$81)</c:f>
              <c:numCache>
                <c:formatCode>0%</c:formatCode>
                <c:ptCount val="4"/>
                <c:pt idx="0">
                  <c:v>0.36</c:v>
                </c:pt>
                <c:pt idx="1">
                  <c:v>0.24</c:v>
                </c:pt>
                <c:pt idx="2">
                  <c:v>0.66216216216216217</c:v>
                </c:pt>
                <c:pt idx="3">
                  <c:v>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7C-490E-A578-9DA662AB8424}"/>
            </c:ext>
          </c:extLst>
        </c:ser>
        <c:ser>
          <c:idx val="6"/>
          <c:order val="3"/>
          <c:tx>
            <c:strRef>
              <c:f>Sheet1!$A$82</c:f>
              <c:strCache>
                <c:ptCount val="1"/>
                <c:pt idx="0">
                  <c:v>MAJOR TRAUMA WARD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(Sheet1!$B$82,Sheet1!$D$82,Sheet1!$F$82,Sheet1!$H$82)</c:f>
              <c:numCache>
                <c:formatCode>0%</c:formatCode>
                <c:ptCount val="4"/>
                <c:pt idx="0">
                  <c:v>0.375</c:v>
                </c:pt>
                <c:pt idx="1">
                  <c:v>0.51</c:v>
                </c:pt>
                <c:pt idx="2">
                  <c:v>0.91228070175438591</c:v>
                </c:pt>
                <c:pt idx="3">
                  <c:v>0.72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7C-490E-A578-9DA662AB8424}"/>
            </c:ext>
          </c:extLst>
        </c:ser>
        <c:ser>
          <c:idx val="1"/>
          <c:order val="4"/>
          <c:tx>
            <c:strRef>
              <c:f>Sheet1!$A$83</c:f>
              <c:strCache>
                <c:ptCount val="1"/>
                <c:pt idx="0">
                  <c:v>WITHEROW WARD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(Sheet1!$B$83,Sheet1!$D$83,Sheet1!$F$83,Sheet1!$H$83)</c:f>
              <c:numCache>
                <c:formatCode>0%</c:formatCode>
                <c:ptCount val="4"/>
                <c:pt idx="0">
                  <c:v>0.38461538461538464</c:v>
                </c:pt>
                <c:pt idx="1">
                  <c:v>0.88</c:v>
                </c:pt>
                <c:pt idx="2">
                  <c:v>0.67</c:v>
                </c:pt>
                <c:pt idx="3">
                  <c:v>0.44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7C-490E-A578-9DA662AB8424}"/>
            </c:ext>
          </c:extLst>
        </c:ser>
        <c:ser>
          <c:idx val="3"/>
          <c:order val="5"/>
          <c:tx>
            <c:strRef>
              <c:f>Sheet1!$A$84</c:f>
              <c:strCache>
                <c:ptCount val="1"/>
                <c:pt idx="0">
                  <c:v>WARD 7 SOUTH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(Sheet1!$B$84,Sheet1!$D$84,Sheet1!$F$84,Sheet1!$H$84)</c:f>
              <c:numCache>
                <c:formatCode>0%</c:formatCode>
                <c:ptCount val="4"/>
                <c:pt idx="0">
                  <c:v>0.3888888888888889</c:v>
                </c:pt>
                <c:pt idx="1">
                  <c:v>0.93</c:v>
                </c:pt>
                <c:pt idx="2">
                  <c:v>0.88888888888888884</c:v>
                </c:pt>
                <c:pt idx="3">
                  <c:v>0.94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7C-490E-A578-9DA662AB8424}"/>
            </c:ext>
          </c:extLst>
        </c:ser>
        <c:ser>
          <c:idx val="5"/>
          <c:order val="6"/>
          <c:tx>
            <c:strRef>
              <c:f>Sheet1!$A$85</c:f>
              <c:strCache>
                <c:ptCount val="1"/>
                <c:pt idx="0">
                  <c:v>PATERSON CENTRE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(Sheet1!$B$85,Sheet1!$D$85,Sheet1!$F$85,Sheet1!$H$85)</c:f>
              <c:numCache>
                <c:formatCode>0%</c:formatCode>
                <c:ptCount val="4"/>
                <c:pt idx="0">
                  <c:v>6.6666666666666666E-2</c:v>
                </c:pt>
                <c:pt idx="1">
                  <c:v>1</c:v>
                </c:pt>
                <c:pt idx="2">
                  <c:v>0.67272727272727273</c:v>
                </c:pt>
                <c:pt idx="3">
                  <c:v>0.80701754385964908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E7C-490E-A578-9DA662AB8424}"/>
            </c:ext>
          </c:extLst>
        </c:ser>
        <c:ser>
          <c:idx val="7"/>
          <c:order val="7"/>
          <c:tx>
            <c:strRef>
              <c:f>Sheet1!$A$86</c:f>
              <c:strCache>
                <c:ptCount val="1"/>
                <c:pt idx="0">
                  <c:v>ZACHARY COPE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(Sheet1!$B$86,Sheet1!$D$86,Sheet1!$F$86,Sheet1!$H$86)</c:f>
              <c:numCache>
                <c:formatCode>0%</c:formatCode>
                <c:ptCount val="4"/>
                <c:pt idx="0">
                  <c:v>0.2</c:v>
                </c:pt>
                <c:pt idx="1">
                  <c:v>0.84</c:v>
                </c:pt>
                <c:pt idx="2">
                  <c:v>0.96</c:v>
                </c:pt>
                <c:pt idx="3">
                  <c:v>0.77777777777777779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E7C-490E-A578-9DA662AB8424}"/>
            </c:ext>
          </c:extLst>
        </c:ser>
        <c:ser>
          <c:idx val="8"/>
          <c:order val="8"/>
          <c:tx>
            <c:strRef>
              <c:f>Sheet1!$A$87</c:f>
              <c:strCache>
                <c:ptCount val="1"/>
                <c:pt idx="0">
                  <c:v>WARD 9 SOUTH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(Sheet1!$B$87,Sheet1!$D$87,Sheet1!$F$87,Sheet1!$H$87)</c:f>
              <c:numCache>
                <c:formatCode>0%</c:formatCode>
                <c:ptCount val="4"/>
                <c:pt idx="0">
                  <c:v>0.36486486486486486</c:v>
                </c:pt>
                <c:pt idx="1">
                  <c:v>0.72</c:v>
                </c:pt>
                <c:pt idx="2">
                  <c:v>0.64</c:v>
                </c:pt>
                <c:pt idx="3">
                  <c:v>0.61538461538461542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7C-490E-A578-9DA662AB8424}"/>
            </c:ext>
          </c:extLst>
        </c:ser>
        <c:ser>
          <c:idx val="9"/>
          <c:order val="9"/>
          <c:tx>
            <c:strRef>
              <c:f>Sheet1!$A$88</c:f>
              <c:strCache>
                <c:ptCount val="1"/>
                <c:pt idx="0">
                  <c:v>SMH INTENSIVE THERAPY UNIT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(Sheet1!$B$88,Sheet1!$D$88,Sheet1!$F$88,Sheet1!$H$88)</c:f>
              <c:numCache>
                <c:formatCode>0%</c:formatCode>
                <c:ptCount val="4"/>
                <c:pt idx="0">
                  <c:v>0.4</c:v>
                </c:pt>
                <c:pt idx="1">
                  <c:v>0.34831460674157305</c:v>
                </c:pt>
                <c:pt idx="2">
                  <c:v>0.73913043478260865</c:v>
                </c:pt>
                <c:pt idx="3">
                  <c:v>0.61111111111111116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E7C-490E-A578-9DA662AB8424}"/>
            </c:ext>
          </c:extLst>
        </c:ser>
        <c:ser>
          <c:idx val="10"/>
          <c:order val="10"/>
          <c:tx>
            <c:strRef>
              <c:f>Sheet1!$A$89</c:f>
              <c:strCache>
                <c:ptCount val="1"/>
                <c:pt idx="0">
                  <c:v>NEONATAL UNIT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(Sheet1!$B$89,Sheet1!$D$89,Sheet1!$F$89,Sheet1!$H$89)</c:f>
              <c:numCache>
                <c:formatCode>0%</c:formatCode>
                <c:ptCount val="4"/>
                <c:pt idx="0">
                  <c:v>0.50980392156862742</c:v>
                </c:pt>
                <c:pt idx="1">
                  <c:v>0.8</c:v>
                </c:pt>
                <c:pt idx="2">
                  <c:v>0.79</c:v>
                </c:pt>
                <c:pt idx="3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E7C-490E-A578-9DA662AB8424}"/>
            </c:ext>
          </c:extLst>
        </c:ser>
        <c:ser>
          <c:idx val="11"/>
          <c:order val="11"/>
          <c:tx>
            <c:strRef>
              <c:f>Sheet1!$A$90</c:f>
              <c:strCache>
                <c:ptCount val="1"/>
                <c:pt idx="0">
                  <c:v>CRITICAL CARE 11N &amp; 11W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(Sheet1!$B$90,Sheet1!$D$90,Sheet1!$F$90,Sheet1!$H$90)</c:f>
              <c:numCache>
                <c:formatCode>0%</c:formatCode>
                <c:ptCount val="4"/>
                <c:pt idx="0">
                  <c:v>0.53</c:v>
                </c:pt>
                <c:pt idx="1">
                  <c:v>0.55000000000000004</c:v>
                </c:pt>
                <c:pt idx="2">
                  <c:v>0.62857142857142856</c:v>
                </c:pt>
                <c:pt idx="3">
                  <c:v>0.53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E7C-490E-A578-9DA662AB8424}"/>
            </c:ext>
          </c:extLst>
        </c:ser>
        <c:ser>
          <c:idx val="12"/>
          <c:order val="12"/>
          <c:tx>
            <c:strRef>
              <c:f>Sheet1!$A$91</c:f>
              <c:strCache>
                <c:ptCount val="1"/>
                <c:pt idx="0">
                  <c:v>WINNICOTT BABY UNIT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(Sheet1!$B$91,Sheet1!$D$91,Sheet1!$F$91,Sheet1!$H$91)</c:f>
              <c:numCache>
                <c:formatCode>0%</c:formatCode>
                <c:ptCount val="4"/>
                <c:pt idx="0">
                  <c:v>0.68</c:v>
                </c:pt>
                <c:pt idx="1">
                  <c:v>0.84</c:v>
                </c:pt>
                <c:pt idx="2">
                  <c:v>0.69</c:v>
                </c:pt>
                <c:pt idx="3">
                  <c:v>0.88461538461538458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E7C-490E-A578-9DA662AB8424}"/>
            </c:ext>
          </c:extLst>
        </c:ser>
        <c:ser>
          <c:idx val="13"/>
          <c:order val="13"/>
          <c:tx>
            <c:strRef>
              <c:f>Sheet1!$A$92</c:f>
              <c:strCache>
                <c:ptCount val="1"/>
                <c:pt idx="0">
                  <c:v>HH GENERAL INTENSIVE CARE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(Sheet1!$B$92,Sheet1!$D$92,Sheet1!$F$92,Sheet1!$H$92)</c:f>
              <c:numCache>
                <c:formatCode>0%</c:formatCode>
                <c:ptCount val="4"/>
                <c:pt idx="0">
                  <c:v>0.703125</c:v>
                </c:pt>
                <c:pt idx="1">
                  <c:v>0.79591836734693877</c:v>
                </c:pt>
                <c:pt idx="2">
                  <c:v>0.72549019607843135</c:v>
                </c:pt>
                <c:pt idx="3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E7C-490E-A578-9DA662AB8424}"/>
            </c:ext>
          </c:extLst>
        </c:ser>
        <c:ser>
          <c:idx val="14"/>
          <c:order val="14"/>
          <c:tx>
            <c:strRef>
              <c:f>Sheet1!$A$93</c:f>
              <c:strCache>
                <c:ptCount val="1"/>
                <c:pt idx="0">
                  <c:v>WARD 15 NORTH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(Sheet1!$B$93,Sheet1!$D$93,Sheet1!$F$93,Sheet1!$H$93)</c:f>
              <c:numCache>
                <c:formatCode>0%</c:formatCode>
                <c:ptCount val="4"/>
                <c:pt idx="0">
                  <c:v>0.46341463414634149</c:v>
                </c:pt>
                <c:pt idx="1">
                  <c:v>0.52380952380952384</c:v>
                </c:pt>
                <c:pt idx="2">
                  <c:v>0.36956521739130432</c:v>
                </c:pt>
                <c:pt idx="3">
                  <c:v>0.52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E7C-490E-A578-9DA662AB8424}"/>
            </c:ext>
          </c:extLst>
        </c:ser>
        <c:ser>
          <c:idx val="15"/>
          <c:order val="15"/>
          <c:tx>
            <c:strRef>
              <c:f>Sheet1!$A$94</c:f>
              <c:strCache>
                <c:ptCount val="1"/>
                <c:pt idx="0">
                  <c:v>SMH PAEDIATRIC INTENSIVE CARE UNIT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(Sheet1!$B$94,Sheet1!$D$94,Sheet1!$F$94,Sheet1!$H$94)</c:f>
              <c:numCache>
                <c:formatCode>0%</c:formatCode>
                <c:ptCount val="4"/>
                <c:pt idx="0">
                  <c:v>0.6470588235294118</c:v>
                </c:pt>
                <c:pt idx="1">
                  <c:v>0.79245283018867929</c:v>
                </c:pt>
                <c:pt idx="2">
                  <c:v>0.71</c:v>
                </c:pt>
                <c:pt idx="3">
                  <c:v>0.73469387755102045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E7C-490E-A578-9DA662AB8424}"/>
            </c:ext>
          </c:extLst>
        </c:ser>
        <c:ser>
          <c:idx val="16"/>
          <c:order val="16"/>
          <c:tx>
            <c:strRef>
              <c:f>Sheet1!$A$95</c:f>
              <c:strCache>
                <c:ptCount val="1"/>
                <c:pt idx="0">
                  <c:v>ALECK BOURNE 2 POST NATAL</c:v>
                </c:pt>
              </c:strCache>
            </c:strRef>
          </c:tx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(Sheet1!$B$95,Sheet1!$D$95,Sheet1!$F$95,Sheet1!$H$95)</c:f>
              <c:numCache>
                <c:formatCode>0%</c:formatCode>
                <c:ptCount val="4"/>
                <c:pt idx="0">
                  <c:v>0.17391304347826086</c:v>
                </c:pt>
                <c:pt idx="1">
                  <c:v>0.17391304347826086</c:v>
                </c:pt>
                <c:pt idx="2">
                  <c:v>0.28999999999999998</c:v>
                </c:pt>
                <c:pt idx="3">
                  <c:v>0.5625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E7C-490E-A578-9DA662AB8424}"/>
            </c:ext>
          </c:extLst>
        </c:ser>
        <c:ser>
          <c:idx val="17"/>
          <c:order val="17"/>
          <c:tx>
            <c:strRef>
              <c:f>Sheet1!$A$98</c:f>
              <c:strCache>
                <c:ptCount val="1"/>
                <c:pt idx="0">
                  <c:v>Mean </c:v>
                </c:pt>
              </c:strCache>
            </c:strRef>
          </c:tx>
          <c:spPr>
            <a:ln w="47625">
              <a:solidFill>
                <a:schemeClr val="tx1"/>
              </a:solidFill>
            </a:ln>
          </c:spPr>
          <c:marker>
            <c:symbol val="none"/>
          </c:marker>
          <c:cat>
            <c:numRef>
              <c:f>(Sheet1!$B$78,Sheet1!$D$78,Sheet1!$F$78,Sheet1!$H$78)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(Sheet1!$B$98,Sheet1!$D$98,Sheet1!$F$98,Sheet1!$H$98)</c:f>
              <c:numCache>
                <c:formatCode>0%</c:formatCode>
                <c:ptCount val="4"/>
                <c:pt idx="0">
                  <c:v>0.43014301430143015</c:v>
                </c:pt>
                <c:pt idx="1">
                  <c:v>0.66190998902305154</c:v>
                </c:pt>
                <c:pt idx="2">
                  <c:v>0.67618002195389681</c:v>
                </c:pt>
                <c:pt idx="3">
                  <c:v>0.69054878048780488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E7C-490E-A578-9DA662AB8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790464"/>
        <c:axId val="121792000"/>
      </c:lineChart>
      <c:catAx>
        <c:axId val="1217904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21792000"/>
        <c:crosses val="autoZero"/>
        <c:auto val="0"/>
        <c:lblAlgn val="ctr"/>
        <c:lblOffset val="100"/>
        <c:noMultiLvlLbl val="0"/>
      </c:catAx>
      <c:valAx>
        <c:axId val="121792000"/>
        <c:scaling>
          <c:orientation val="minMax"/>
          <c:max val="1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21790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648538556336371E-2"/>
          <c:y val="4.1051357182690457E-2"/>
          <c:w val="0.89812923922144139"/>
          <c:h val="0.8706447918824507"/>
        </c:manualLayout>
      </c:layout>
      <c:lineChart>
        <c:grouping val="standard"/>
        <c:varyColors val="0"/>
        <c:ser>
          <c:idx val="1"/>
          <c:order val="0"/>
          <c:tx>
            <c:strRef>
              <c:f>Sheet1!$C$52</c:f>
              <c:strCache>
                <c:ptCount val="1"/>
                <c:pt idx="0">
                  <c:v>Doctor </c:v>
                </c:pt>
              </c:strCache>
            </c:strRef>
          </c:tx>
          <c:marker>
            <c:symbol val="none"/>
          </c:marker>
          <c:cat>
            <c:numRef>
              <c:f>Sheet1!$A$53:$A$56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Sheet1!$C$53:$C$56</c:f>
              <c:numCache>
                <c:formatCode>0%</c:formatCode>
                <c:ptCount val="4"/>
                <c:pt idx="0">
                  <c:v>0.49814814814814817</c:v>
                </c:pt>
                <c:pt idx="1">
                  <c:v>0.58007117437722422</c:v>
                </c:pt>
                <c:pt idx="2">
                  <c:v>0.49849849849849848</c:v>
                </c:pt>
                <c:pt idx="3">
                  <c:v>0.51288056199999998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AA-4A82-9641-2510C4E6B49D}"/>
            </c:ext>
          </c:extLst>
        </c:ser>
        <c:ser>
          <c:idx val="2"/>
          <c:order val="1"/>
          <c:tx>
            <c:strRef>
              <c:f>Sheet1!$D$52</c:f>
              <c:strCache>
                <c:ptCount val="1"/>
                <c:pt idx="0">
                  <c:v>Nurse </c:v>
                </c:pt>
              </c:strCache>
            </c:strRef>
          </c:tx>
          <c:marker>
            <c:symbol val="none"/>
          </c:marker>
          <c:cat>
            <c:numRef>
              <c:f>Sheet1!$A$53:$A$56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Sheet1!$D$53:$D$56</c:f>
              <c:numCache>
                <c:formatCode>0%</c:formatCode>
                <c:ptCount val="4"/>
                <c:pt idx="0">
                  <c:v>0.63128834355828223</c:v>
                </c:pt>
                <c:pt idx="1">
                  <c:v>0.61488250652741516</c:v>
                </c:pt>
                <c:pt idx="2">
                  <c:v>0.65907172995780594</c:v>
                </c:pt>
                <c:pt idx="3">
                  <c:v>0.69016881827209531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AA-4A82-9641-2510C4E6B49D}"/>
            </c:ext>
          </c:extLst>
        </c:ser>
        <c:ser>
          <c:idx val="4"/>
          <c:order val="2"/>
          <c:tx>
            <c:strRef>
              <c:f>Sheet1!$F$52</c:f>
              <c:strCache>
                <c:ptCount val="1"/>
                <c:pt idx="0">
                  <c:v>Therapist</c:v>
                </c:pt>
              </c:strCache>
            </c:strRef>
          </c:tx>
          <c:marker>
            <c:symbol val="none"/>
          </c:marker>
          <c:cat>
            <c:numRef>
              <c:f>Sheet1!$A$53:$A$56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Sheet1!$F$53:$F$56</c:f>
              <c:numCache>
                <c:formatCode>0%</c:formatCode>
                <c:ptCount val="4"/>
                <c:pt idx="0">
                  <c:v>0.49</c:v>
                </c:pt>
                <c:pt idx="1">
                  <c:v>0.69841269841269837</c:v>
                </c:pt>
                <c:pt idx="2">
                  <c:v>0.68508287292817682</c:v>
                </c:pt>
                <c:pt idx="3">
                  <c:v>0.73611111111111116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AA-4A82-9641-2510C4E6B49D}"/>
            </c:ext>
          </c:extLst>
        </c:ser>
        <c:ser>
          <c:idx val="5"/>
          <c:order val="3"/>
          <c:tx>
            <c:strRef>
              <c:f>Sheet1!$G$52</c:f>
              <c:strCache>
                <c:ptCount val="1"/>
                <c:pt idx="0">
                  <c:v>Other </c:v>
                </c:pt>
              </c:strCache>
            </c:strRef>
          </c:tx>
          <c:marker>
            <c:symbol val="none"/>
          </c:marker>
          <c:cat>
            <c:numRef>
              <c:f>Sheet1!$A$53:$A$56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Sheet1!$G$53:$G$56</c:f>
              <c:numCache>
                <c:formatCode>0%</c:formatCode>
                <c:ptCount val="4"/>
                <c:pt idx="0">
                  <c:v>0.41971383147853736</c:v>
                </c:pt>
                <c:pt idx="1">
                  <c:v>0.59276018099547512</c:v>
                </c:pt>
                <c:pt idx="2">
                  <c:v>0.57114228456913829</c:v>
                </c:pt>
                <c:pt idx="3">
                  <c:v>0.5220588235294118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FAA-4A82-9641-2510C4E6B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526592"/>
        <c:axId val="212528128"/>
      </c:lineChart>
      <c:catAx>
        <c:axId val="21252659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212528128"/>
        <c:crosses val="autoZero"/>
        <c:auto val="0"/>
        <c:lblAlgn val="ctr"/>
        <c:lblOffset val="100"/>
        <c:noMultiLvlLbl val="0"/>
      </c:catAx>
      <c:valAx>
        <c:axId val="212528128"/>
        <c:scaling>
          <c:orientation val="minMax"/>
          <c:max val="0.8"/>
          <c:min val="0.30000000000000004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12526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955012935070706"/>
          <c:y val="0.63570831279955464"/>
          <c:w val="0.71397172800905717"/>
          <c:h val="0.362672198842274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23766146878685E-2"/>
          <c:y val="7.6693488429440265E-2"/>
          <c:w val="0.90723468389980666"/>
          <c:h val="0.8221364708222200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Overall compliance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mmm\-yy</c:formatCode>
                <c:ptCount val="4"/>
                <c:pt idx="0">
                  <c:v>43221</c:v>
                </c:pt>
                <c:pt idx="1">
                  <c:v>43405</c:v>
                </c:pt>
                <c:pt idx="2">
                  <c:v>43497</c:v>
                </c:pt>
                <c:pt idx="3">
                  <c:v>43709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0.55505617977528088</c:v>
                </c:pt>
                <c:pt idx="1">
                  <c:v>0.61357868020304573</c:v>
                </c:pt>
                <c:pt idx="2">
                  <c:v>0.58773921505027571</c:v>
                </c:pt>
                <c:pt idx="3">
                  <c:v>0.63443983402489623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C2-4AE7-88F4-66511A23B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467072"/>
        <c:axId val="212640896"/>
      </c:lineChart>
      <c:catAx>
        <c:axId val="2124670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212640896"/>
        <c:crosses val="autoZero"/>
        <c:auto val="0"/>
        <c:lblAlgn val="ctr"/>
        <c:lblOffset val="100"/>
        <c:noMultiLvlLbl val="0"/>
      </c:catAx>
      <c:valAx>
        <c:axId val="212640896"/>
        <c:scaling>
          <c:orientation val="minMax"/>
          <c:max val="0.70000000000000007"/>
          <c:min val="0.5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12467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47FBAC-6284-45D0-9C3E-047C8603AA5F}" type="doc">
      <dgm:prSet loTypeId="urn:microsoft.com/office/officeart/2005/8/layout/process1" loCatId="process" qsTypeId="urn:microsoft.com/office/officeart/2005/8/quickstyle/simple3" qsCatId="simple" csTypeId="urn:microsoft.com/office/officeart/2005/8/colors/colorful1" csCatId="colorful" phldr="1"/>
      <dgm:spPr/>
    </dgm:pt>
    <dgm:pt modelId="{827A3F63-8358-4A95-88CD-906A74A4853C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Hands become extensively contaminated during patient care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52159D-5F2A-4B3A-AD14-A5184AD220CD}" type="parTrans" cxnId="{A22D4963-6325-457D-AAAD-A4191D75A07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319521-1D0C-45C8-882F-5B4809370253}" type="sibTrans" cxnId="{A22D4963-6325-457D-AAAD-A4191D75A07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A867DC-5A4C-4339-B9D6-CA90A994ADF8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If you don’t wash your hands, transmission of bacteria between patients occurs</a:t>
          </a:r>
          <a:endParaRPr lang="en-GB" i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E1F1E9-D5D7-4226-897F-E999F16E7900}" type="parTrans" cxnId="{56CCA9D9-3CD2-456B-845D-DD98772FE01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3A8EE-C7CE-4DBE-A72D-EA4CE634C7EF}" type="sibTrans" cxnId="{56CCA9D9-3CD2-456B-845D-DD98772FE01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F2D5C6-1CDD-491A-82CE-4D31FA10E120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Improving hand hygiene compliance results in fewer HCAIs</a:t>
          </a:r>
          <a:endParaRPr lang="en-GB" i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D110C4-BFA2-4FB0-8C19-7C661A0C2A8D}" type="parTrans" cxnId="{972FFD95-23BC-4D06-A4FB-1B973352A1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3D0A5A-7882-480D-88D1-60290863D771}" type="sibTrans" cxnId="{972FFD95-23BC-4D06-A4FB-1B973352A1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12B10E-5133-438D-BD35-3270FB4610FE}">
      <dgm:prSet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Hand hygiene reduces the microbial burden on hands </a:t>
          </a:r>
          <a:endParaRPr lang="en-GB" i="1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2160AB-C098-4151-BCD3-080C97BFF76A}" type="parTrans" cxnId="{07DD74BF-6819-4EB0-AA53-205EF1081F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3A566-8C70-45F9-9DDC-85B31F4C44C7}" type="sibTrans" cxnId="{07DD74BF-6819-4EB0-AA53-205EF1081F6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EA61EF-6A02-4465-B5A1-2DBBA25E431E}" type="pres">
      <dgm:prSet presAssocID="{9547FBAC-6284-45D0-9C3E-047C8603AA5F}" presName="Name0" presStyleCnt="0">
        <dgm:presLayoutVars>
          <dgm:dir/>
          <dgm:resizeHandles val="exact"/>
        </dgm:presLayoutVars>
      </dgm:prSet>
      <dgm:spPr/>
    </dgm:pt>
    <dgm:pt modelId="{C696FE35-CA14-4301-99ED-8F467FC9A447}" type="pres">
      <dgm:prSet presAssocID="{827A3F63-8358-4A95-88CD-906A74A4853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898C26-BBAA-42CB-84D8-AE6CF767EB94}" type="pres">
      <dgm:prSet presAssocID="{D3319521-1D0C-45C8-882F-5B480937025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D4BFFA14-4599-44FE-9E78-91F527136869}" type="pres">
      <dgm:prSet presAssocID="{D3319521-1D0C-45C8-882F-5B480937025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71A51D1-0E1F-4603-803A-627B612ABDCE}" type="pres">
      <dgm:prSet presAssocID="{D9A867DC-5A4C-4339-B9D6-CA90A994ADF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E1DB8AF-B82F-4AB2-ACA8-2338BACA3FB2}" type="pres">
      <dgm:prSet presAssocID="{F213A8EE-C7CE-4DBE-A72D-EA4CE634C7EF}" presName="sibTrans" presStyleLbl="sibTrans2D1" presStyleIdx="1" presStyleCnt="3"/>
      <dgm:spPr/>
      <dgm:t>
        <a:bodyPr/>
        <a:lstStyle/>
        <a:p>
          <a:endParaRPr lang="en-US"/>
        </a:p>
      </dgm:t>
    </dgm:pt>
    <dgm:pt modelId="{A6A29477-36C1-4FD2-9D62-E5CE346A7259}" type="pres">
      <dgm:prSet presAssocID="{F213A8EE-C7CE-4DBE-A72D-EA4CE634C7EF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206106E8-AB2C-4205-A657-32207D1BD9C6}" type="pres">
      <dgm:prSet presAssocID="{1F12B10E-5133-438D-BD35-3270FB4610F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90FBA6-10D3-4578-B79B-55A13F8E8257}" type="pres">
      <dgm:prSet presAssocID="{DD53A566-8C70-45F9-9DDC-85B31F4C44C7}" presName="sibTrans" presStyleLbl="sibTrans2D1" presStyleIdx="2" presStyleCnt="3"/>
      <dgm:spPr/>
      <dgm:t>
        <a:bodyPr/>
        <a:lstStyle/>
        <a:p>
          <a:endParaRPr lang="en-US"/>
        </a:p>
      </dgm:t>
    </dgm:pt>
    <dgm:pt modelId="{1B3F640C-50BC-4555-A22E-9A0D7FA4C598}" type="pres">
      <dgm:prSet presAssocID="{DD53A566-8C70-45F9-9DDC-85B31F4C44C7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A4036E1D-0AFB-401D-8164-AE35BCF8BDC5}" type="pres">
      <dgm:prSet presAssocID="{DEF2D5C6-1CDD-491A-82CE-4D31FA10E1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1F978E7-7589-4A50-89BD-F834378FC264}" type="presOf" srcId="{D3319521-1D0C-45C8-882F-5B4809370253}" destId="{5C898C26-BBAA-42CB-84D8-AE6CF767EB94}" srcOrd="0" destOrd="0" presId="urn:microsoft.com/office/officeart/2005/8/layout/process1"/>
    <dgm:cxn modelId="{453D647A-532A-410B-AA6F-678FB18F9CCA}" type="presOf" srcId="{1F12B10E-5133-438D-BD35-3270FB4610FE}" destId="{206106E8-AB2C-4205-A657-32207D1BD9C6}" srcOrd="0" destOrd="0" presId="urn:microsoft.com/office/officeart/2005/8/layout/process1"/>
    <dgm:cxn modelId="{76D5E804-17BD-481B-BB4E-209425219AAE}" type="presOf" srcId="{9547FBAC-6284-45D0-9C3E-047C8603AA5F}" destId="{FBEA61EF-6A02-4465-B5A1-2DBBA25E431E}" srcOrd="0" destOrd="0" presId="urn:microsoft.com/office/officeart/2005/8/layout/process1"/>
    <dgm:cxn modelId="{56CCA9D9-3CD2-456B-845D-DD98772FE018}" srcId="{9547FBAC-6284-45D0-9C3E-047C8603AA5F}" destId="{D9A867DC-5A4C-4339-B9D6-CA90A994ADF8}" srcOrd="1" destOrd="0" parTransId="{7CE1F1E9-D5D7-4226-897F-E999F16E7900}" sibTransId="{F213A8EE-C7CE-4DBE-A72D-EA4CE634C7EF}"/>
    <dgm:cxn modelId="{07DD74BF-6819-4EB0-AA53-205EF1081F6F}" srcId="{9547FBAC-6284-45D0-9C3E-047C8603AA5F}" destId="{1F12B10E-5133-438D-BD35-3270FB4610FE}" srcOrd="2" destOrd="0" parTransId="{4E2160AB-C098-4151-BCD3-080C97BFF76A}" sibTransId="{DD53A566-8C70-45F9-9DDC-85B31F4C44C7}"/>
    <dgm:cxn modelId="{0301A56C-F418-4E41-BE9D-D4A60EDD91AC}" type="presOf" srcId="{D9A867DC-5A4C-4339-B9D6-CA90A994ADF8}" destId="{E71A51D1-0E1F-4603-803A-627B612ABDCE}" srcOrd="0" destOrd="0" presId="urn:microsoft.com/office/officeart/2005/8/layout/process1"/>
    <dgm:cxn modelId="{D5CD147B-712E-488B-BFF0-B22E58C3A029}" type="presOf" srcId="{DD53A566-8C70-45F9-9DDC-85B31F4C44C7}" destId="{1690FBA6-10D3-4578-B79B-55A13F8E8257}" srcOrd="0" destOrd="0" presId="urn:microsoft.com/office/officeart/2005/8/layout/process1"/>
    <dgm:cxn modelId="{CB54130E-8533-48C3-8CB3-3A50A053BFE2}" type="presOf" srcId="{827A3F63-8358-4A95-88CD-906A74A4853C}" destId="{C696FE35-CA14-4301-99ED-8F467FC9A447}" srcOrd="0" destOrd="0" presId="urn:microsoft.com/office/officeart/2005/8/layout/process1"/>
    <dgm:cxn modelId="{A86FA6B8-73B7-4CF3-8DD9-C44F3EA30D1A}" type="presOf" srcId="{DD53A566-8C70-45F9-9DDC-85B31F4C44C7}" destId="{1B3F640C-50BC-4555-A22E-9A0D7FA4C598}" srcOrd="1" destOrd="0" presId="urn:microsoft.com/office/officeart/2005/8/layout/process1"/>
    <dgm:cxn modelId="{63F4C94E-8905-4D87-B579-436A19B7D32C}" type="presOf" srcId="{D3319521-1D0C-45C8-882F-5B4809370253}" destId="{D4BFFA14-4599-44FE-9E78-91F527136869}" srcOrd="1" destOrd="0" presId="urn:microsoft.com/office/officeart/2005/8/layout/process1"/>
    <dgm:cxn modelId="{7784EEA1-5936-4338-87AC-F22ABEF1E620}" type="presOf" srcId="{F213A8EE-C7CE-4DBE-A72D-EA4CE634C7EF}" destId="{AE1DB8AF-B82F-4AB2-ACA8-2338BACA3FB2}" srcOrd="0" destOrd="0" presId="urn:microsoft.com/office/officeart/2005/8/layout/process1"/>
    <dgm:cxn modelId="{26B11D78-8295-41BE-8448-717EE97C97A7}" type="presOf" srcId="{DEF2D5C6-1CDD-491A-82CE-4D31FA10E120}" destId="{A4036E1D-0AFB-401D-8164-AE35BCF8BDC5}" srcOrd="0" destOrd="0" presId="urn:microsoft.com/office/officeart/2005/8/layout/process1"/>
    <dgm:cxn modelId="{9FC3F49F-BA22-48D2-8454-6FAB99C0E338}" type="presOf" srcId="{F213A8EE-C7CE-4DBE-A72D-EA4CE634C7EF}" destId="{A6A29477-36C1-4FD2-9D62-E5CE346A7259}" srcOrd="1" destOrd="0" presId="urn:microsoft.com/office/officeart/2005/8/layout/process1"/>
    <dgm:cxn modelId="{A22D4963-6325-457D-AAAD-A4191D75A077}" srcId="{9547FBAC-6284-45D0-9C3E-047C8603AA5F}" destId="{827A3F63-8358-4A95-88CD-906A74A4853C}" srcOrd="0" destOrd="0" parTransId="{2652159D-5F2A-4B3A-AD14-A5184AD220CD}" sibTransId="{D3319521-1D0C-45C8-882F-5B4809370253}"/>
    <dgm:cxn modelId="{972FFD95-23BC-4D06-A4FB-1B973352A16F}" srcId="{9547FBAC-6284-45D0-9C3E-047C8603AA5F}" destId="{DEF2D5C6-1CDD-491A-82CE-4D31FA10E120}" srcOrd="3" destOrd="0" parTransId="{A7D110C4-BFA2-4FB0-8C19-7C661A0C2A8D}" sibTransId="{D03D0A5A-7882-480D-88D1-60290863D771}"/>
    <dgm:cxn modelId="{6EE2F18E-A78A-414C-B0A9-A83CD0A9B228}" type="presParOf" srcId="{FBEA61EF-6A02-4465-B5A1-2DBBA25E431E}" destId="{C696FE35-CA14-4301-99ED-8F467FC9A447}" srcOrd="0" destOrd="0" presId="urn:microsoft.com/office/officeart/2005/8/layout/process1"/>
    <dgm:cxn modelId="{EFD393CC-057C-4A7A-BFB6-95E7B23461D5}" type="presParOf" srcId="{FBEA61EF-6A02-4465-B5A1-2DBBA25E431E}" destId="{5C898C26-BBAA-42CB-84D8-AE6CF767EB94}" srcOrd="1" destOrd="0" presId="urn:microsoft.com/office/officeart/2005/8/layout/process1"/>
    <dgm:cxn modelId="{F7628C6E-7539-40ED-B83A-E2F343E7864B}" type="presParOf" srcId="{5C898C26-BBAA-42CB-84D8-AE6CF767EB94}" destId="{D4BFFA14-4599-44FE-9E78-91F527136869}" srcOrd="0" destOrd="0" presId="urn:microsoft.com/office/officeart/2005/8/layout/process1"/>
    <dgm:cxn modelId="{221A588B-9B6D-4E34-ABAE-A21C6F8BACE1}" type="presParOf" srcId="{FBEA61EF-6A02-4465-B5A1-2DBBA25E431E}" destId="{E71A51D1-0E1F-4603-803A-627B612ABDCE}" srcOrd="2" destOrd="0" presId="urn:microsoft.com/office/officeart/2005/8/layout/process1"/>
    <dgm:cxn modelId="{7FD3B09B-CC1A-4E38-8C85-82D9ED2485CD}" type="presParOf" srcId="{FBEA61EF-6A02-4465-B5A1-2DBBA25E431E}" destId="{AE1DB8AF-B82F-4AB2-ACA8-2338BACA3FB2}" srcOrd="3" destOrd="0" presId="urn:microsoft.com/office/officeart/2005/8/layout/process1"/>
    <dgm:cxn modelId="{F8DE50DF-5114-495C-ABB6-969200AB24AA}" type="presParOf" srcId="{AE1DB8AF-B82F-4AB2-ACA8-2338BACA3FB2}" destId="{A6A29477-36C1-4FD2-9D62-E5CE346A7259}" srcOrd="0" destOrd="0" presId="urn:microsoft.com/office/officeart/2005/8/layout/process1"/>
    <dgm:cxn modelId="{E9BAD71A-AA0B-4D2F-9B48-BE73979B168E}" type="presParOf" srcId="{FBEA61EF-6A02-4465-B5A1-2DBBA25E431E}" destId="{206106E8-AB2C-4205-A657-32207D1BD9C6}" srcOrd="4" destOrd="0" presId="urn:microsoft.com/office/officeart/2005/8/layout/process1"/>
    <dgm:cxn modelId="{70078A48-33BE-4E8F-949F-B0F27DC0FDED}" type="presParOf" srcId="{FBEA61EF-6A02-4465-B5A1-2DBBA25E431E}" destId="{1690FBA6-10D3-4578-B79B-55A13F8E8257}" srcOrd="5" destOrd="0" presId="urn:microsoft.com/office/officeart/2005/8/layout/process1"/>
    <dgm:cxn modelId="{CAC28EB3-5D99-421F-926E-E63D70457954}" type="presParOf" srcId="{1690FBA6-10D3-4578-B79B-55A13F8E8257}" destId="{1B3F640C-50BC-4555-A22E-9A0D7FA4C598}" srcOrd="0" destOrd="0" presId="urn:microsoft.com/office/officeart/2005/8/layout/process1"/>
    <dgm:cxn modelId="{B2180508-B0C3-4938-809B-67182EE1E306}" type="presParOf" srcId="{FBEA61EF-6A02-4465-B5A1-2DBBA25E431E}" destId="{A4036E1D-0AFB-401D-8164-AE35BCF8BDC5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C2AAC3-EF63-4C3E-B0CF-D9B55D0294C4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DF929C67-8B5B-4427-95D3-92BFF12B6FF9}">
      <dgm:prSet phldrT="[Text]"/>
      <dgm:spPr/>
      <dgm:t>
        <a:bodyPr/>
        <a:lstStyle/>
        <a:p>
          <a:r>
            <a:rPr lang="en-GB" dirty="0"/>
            <a:t>Audit</a:t>
          </a:r>
        </a:p>
      </dgm:t>
    </dgm:pt>
    <dgm:pt modelId="{DEEE3439-CAD6-4975-A4F6-856D857BDA1D}" type="parTrans" cxnId="{A4C4BED8-DE29-48A1-9266-59C98C56C6AF}">
      <dgm:prSet/>
      <dgm:spPr/>
      <dgm:t>
        <a:bodyPr/>
        <a:lstStyle/>
        <a:p>
          <a:endParaRPr lang="en-GB"/>
        </a:p>
      </dgm:t>
    </dgm:pt>
    <dgm:pt modelId="{5F55C4CE-12AA-4D78-84A1-E96CE8404B73}" type="sibTrans" cxnId="{A4C4BED8-DE29-48A1-9266-59C98C56C6AF}">
      <dgm:prSet/>
      <dgm:spPr/>
      <dgm:t>
        <a:bodyPr/>
        <a:lstStyle/>
        <a:p>
          <a:endParaRPr lang="en-GB"/>
        </a:p>
      </dgm:t>
    </dgm:pt>
    <dgm:pt modelId="{067B1215-B1AD-4A82-BA0D-4B010DEE546D}">
      <dgm:prSet phldrT="[Text]"/>
      <dgm:spPr/>
      <dgm:t>
        <a:bodyPr/>
        <a:lstStyle/>
        <a:p>
          <a:r>
            <a:rPr lang="en-GB" dirty="0"/>
            <a:t>Improvement</a:t>
          </a:r>
        </a:p>
      </dgm:t>
    </dgm:pt>
    <dgm:pt modelId="{3D6CD9A9-AD56-48E9-9DF7-5D3118923F2C}" type="parTrans" cxnId="{BD447019-916F-45EC-97A1-3934932372C7}">
      <dgm:prSet/>
      <dgm:spPr/>
      <dgm:t>
        <a:bodyPr/>
        <a:lstStyle/>
        <a:p>
          <a:endParaRPr lang="en-GB"/>
        </a:p>
      </dgm:t>
    </dgm:pt>
    <dgm:pt modelId="{7E3F6E2D-A3C2-4958-AE42-A6D42A9628E7}" type="sibTrans" cxnId="{BD447019-916F-45EC-97A1-3934932372C7}">
      <dgm:prSet/>
      <dgm:spPr/>
      <dgm:t>
        <a:bodyPr/>
        <a:lstStyle/>
        <a:p>
          <a:endParaRPr lang="en-GB"/>
        </a:p>
      </dgm:t>
    </dgm:pt>
    <dgm:pt modelId="{52012CA5-A764-4BCD-9664-031869C8803B}">
      <dgm:prSet phldrT="[Text]"/>
      <dgm:spPr/>
      <dgm:t>
        <a:bodyPr/>
        <a:lstStyle/>
        <a:p>
          <a:r>
            <a:rPr lang="en-GB"/>
            <a:t>Comms</a:t>
          </a:r>
          <a:endParaRPr lang="en-GB" dirty="0"/>
        </a:p>
      </dgm:t>
    </dgm:pt>
    <dgm:pt modelId="{B24DFCAA-0C5A-47B6-8EDC-2D31A9BD8490}" type="parTrans" cxnId="{9540E9D5-2EA1-4314-9B22-E8277765026F}">
      <dgm:prSet/>
      <dgm:spPr/>
      <dgm:t>
        <a:bodyPr/>
        <a:lstStyle/>
        <a:p>
          <a:endParaRPr lang="en-GB"/>
        </a:p>
      </dgm:t>
    </dgm:pt>
    <dgm:pt modelId="{F453A407-7C20-4A5E-A75E-C83D459B0819}" type="sibTrans" cxnId="{9540E9D5-2EA1-4314-9B22-E8277765026F}">
      <dgm:prSet/>
      <dgm:spPr/>
      <dgm:t>
        <a:bodyPr/>
        <a:lstStyle/>
        <a:p>
          <a:endParaRPr lang="en-GB"/>
        </a:p>
      </dgm:t>
    </dgm:pt>
    <dgm:pt modelId="{C7F16622-05A8-4D71-B19E-806883755B00}" type="pres">
      <dgm:prSet presAssocID="{D3C2AAC3-EF63-4C3E-B0CF-D9B55D0294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D077EB-CF63-47A4-AC96-76B06CCE8570}" type="pres">
      <dgm:prSet presAssocID="{DF929C67-8B5B-4427-95D3-92BFF12B6FF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14C8C-97C7-4C60-AF8C-DD73C448257E}" type="pres">
      <dgm:prSet presAssocID="{5F55C4CE-12AA-4D78-84A1-E96CE8404B73}" presName="sibTrans" presStyleCnt="0"/>
      <dgm:spPr/>
    </dgm:pt>
    <dgm:pt modelId="{3C9B2772-5431-48F3-86D5-08E3FC08EBFB}" type="pres">
      <dgm:prSet presAssocID="{067B1215-B1AD-4A82-BA0D-4B010DEE546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3CAED-24E4-48DE-9FC8-68AE0334059A}" type="pres">
      <dgm:prSet presAssocID="{7E3F6E2D-A3C2-4958-AE42-A6D42A9628E7}" presName="sibTrans" presStyleCnt="0"/>
      <dgm:spPr/>
    </dgm:pt>
    <dgm:pt modelId="{6B6D043C-C394-4AB5-A6F4-3946C5863426}" type="pres">
      <dgm:prSet presAssocID="{52012CA5-A764-4BCD-9664-031869C8803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285EA3-F958-4B23-B267-A62D73268AB9}" type="presOf" srcId="{067B1215-B1AD-4A82-BA0D-4B010DEE546D}" destId="{3C9B2772-5431-48F3-86D5-08E3FC08EBFB}" srcOrd="0" destOrd="0" presId="urn:microsoft.com/office/officeart/2005/8/layout/default"/>
    <dgm:cxn modelId="{9540E9D5-2EA1-4314-9B22-E8277765026F}" srcId="{D3C2AAC3-EF63-4C3E-B0CF-D9B55D0294C4}" destId="{52012CA5-A764-4BCD-9664-031869C8803B}" srcOrd="2" destOrd="0" parTransId="{B24DFCAA-0C5A-47B6-8EDC-2D31A9BD8490}" sibTransId="{F453A407-7C20-4A5E-A75E-C83D459B0819}"/>
    <dgm:cxn modelId="{8D5AD023-859F-40B5-AED2-F9B968FB7676}" type="presOf" srcId="{52012CA5-A764-4BCD-9664-031869C8803B}" destId="{6B6D043C-C394-4AB5-A6F4-3946C5863426}" srcOrd="0" destOrd="0" presId="urn:microsoft.com/office/officeart/2005/8/layout/default"/>
    <dgm:cxn modelId="{21E0522C-B97C-4BC6-882E-A18DA603496D}" type="presOf" srcId="{D3C2AAC3-EF63-4C3E-B0CF-D9B55D0294C4}" destId="{C7F16622-05A8-4D71-B19E-806883755B00}" srcOrd="0" destOrd="0" presId="urn:microsoft.com/office/officeart/2005/8/layout/default"/>
    <dgm:cxn modelId="{69C8DDDE-3102-4197-ADCC-4D15E9F4036C}" type="presOf" srcId="{DF929C67-8B5B-4427-95D3-92BFF12B6FF9}" destId="{CAD077EB-CF63-47A4-AC96-76B06CCE8570}" srcOrd="0" destOrd="0" presId="urn:microsoft.com/office/officeart/2005/8/layout/default"/>
    <dgm:cxn modelId="{BD447019-916F-45EC-97A1-3934932372C7}" srcId="{D3C2AAC3-EF63-4C3E-B0CF-D9B55D0294C4}" destId="{067B1215-B1AD-4A82-BA0D-4B010DEE546D}" srcOrd="1" destOrd="0" parTransId="{3D6CD9A9-AD56-48E9-9DF7-5D3118923F2C}" sibTransId="{7E3F6E2D-A3C2-4958-AE42-A6D42A9628E7}"/>
    <dgm:cxn modelId="{A4C4BED8-DE29-48A1-9266-59C98C56C6AF}" srcId="{D3C2AAC3-EF63-4C3E-B0CF-D9B55D0294C4}" destId="{DF929C67-8B5B-4427-95D3-92BFF12B6FF9}" srcOrd="0" destOrd="0" parTransId="{DEEE3439-CAD6-4975-A4F6-856D857BDA1D}" sibTransId="{5F55C4CE-12AA-4D78-84A1-E96CE8404B73}"/>
    <dgm:cxn modelId="{61027D18-32A2-4BD5-BB86-5536C75D4AEA}" type="presParOf" srcId="{C7F16622-05A8-4D71-B19E-806883755B00}" destId="{CAD077EB-CF63-47A4-AC96-76B06CCE8570}" srcOrd="0" destOrd="0" presId="urn:microsoft.com/office/officeart/2005/8/layout/default"/>
    <dgm:cxn modelId="{10E36FD6-1CF8-4408-B3E4-632A78B5272F}" type="presParOf" srcId="{C7F16622-05A8-4D71-B19E-806883755B00}" destId="{9D714C8C-97C7-4C60-AF8C-DD73C448257E}" srcOrd="1" destOrd="0" presId="urn:microsoft.com/office/officeart/2005/8/layout/default"/>
    <dgm:cxn modelId="{958E182F-AF78-4168-A40B-6BC28946CAF5}" type="presParOf" srcId="{C7F16622-05A8-4D71-B19E-806883755B00}" destId="{3C9B2772-5431-48F3-86D5-08E3FC08EBFB}" srcOrd="2" destOrd="0" presId="urn:microsoft.com/office/officeart/2005/8/layout/default"/>
    <dgm:cxn modelId="{89EEB9C0-686B-4570-ADBA-B4A98CC69EE9}" type="presParOf" srcId="{C7F16622-05A8-4D71-B19E-806883755B00}" destId="{7C83CAED-24E4-48DE-9FC8-68AE0334059A}" srcOrd="3" destOrd="0" presId="urn:microsoft.com/office/officeart/2005/8/layout/default"/>
    <dgm:cxn modelId="{159EA05E-FF3F-4D29-9460-DD2E04763064}" type="presParOf" srcId="{C7F16622-05A8-4D71-B19E-806883755B00}" destId="{6B6D043C-C394-4AB5-A6F4-3946C586342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6FE35-CA14-4301-99ED-8F467FC9A447}">
      <dsp:nvSpPr>
        <dsp:cNvPr id="0" name=""/>
        <dsp:cNvSpPr/>
      </dsp:nvSpPr>
      <dsp:spPr>
        <a:xfrm>
          <a:off x="3581" y="138215"/>
          <a:ext cx="1565858" cy="2018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Hands become extensively contaminated during patient care</a:t>
          </a:r>
          <a:endParaRPr lang="en-GB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443" y="184077"/>
        <a:ext cx="1474134" cy="1926765"/>
      </dsp:txXfrm>
    </dsp:sp>
    <dsp:sp modelId="{5C898C26-BBAA-42CB-84D8-AE6CF767EB94}">
      <dsp:nvSpPr>
        <dsp:cNvPr id="0" name=""/>
        <dsp:cNvSpPr/>
      </dsp:nvSpPr>
      <dsp:spPr>
        <a:xfrm>
          <a:off x="1726025" y="953293"/>
          <a:ext cx="331961" cy="3883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26025" y="1030959"/>
        <a:ext cx="232373" cy="233000"/>
      </dsp:txXfrm>
    </dsp:sp>
    <dsp:sp modelId="{E71A51D1-0E1F-4603-803A-627B612ABDCE}">
      <dsp:nvSpPr>
        <dsp:cNvPr id="0" name=""/>
        <dsp:cNvSpPr/>
      </dsp:nvSpPr>
      <dsp:spPr>
        <a:xfrm>
          <a:off x="2195783" y="138215"/>
          <a:ext cx="1565858" cy="2018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If you don’t wash your hands, transmission of bacteria between patients occurs</a:t>
          </a:r>
          <a:endParaRPr lang="en-GB" sz="1700" i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41645" y="184077"/>
        <a:ext cx="1474134" cy="1926765"/>
      </dsp:txXfrm>
    </dsp:sp>
    <dsp:sp modelId="{AE1DB8AF-B82F-4AB2-ACA8-2338BACA3FB2}">
      <dsp:nvSpPr>
        <dsp:cNvPr id="0" name=""/>
        <dsp:cNvSpPr/>
      </dsp:nvSpPr>
      <dsp:spPr>
        <a:xfrm>
          <a:off x="3918227" y="953293"/>
          <a:ext cx="331961" cy="3883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18227" y="1030959"/>
        <a:ext cx="232373" cy="233000"/>
      </dsp:txXfrm>
    </dsp:sp>
    <dsp:sp modelId="{206106E8-AB2C-4205-A657-32207D1BD9C6}">
      <dsp:nvSpPr>
        <dsp:cNvPr id="0" name=""/>
        <dsp:cNvSpPr/>
      </dsp:nvSpPr>
      <dsp:spPr>
        <a:xfrm>
          <a:off x="4387984" y="138215"/>
          <a:ext cx="1565858" cy="2018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Hand hygiene reduces the microbial burden on hands </a:t>
          </a:r>
          <a:endParaRPr lang="en-GB" sz="1700" i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33846" y="184077"/>
        <a:ext cx="1474134" cy="1926765"/>
      </dsp:txXfrm>
    </dsp:sp>
    <dsp:sp modelId="{1690FBA6-10D3-4578-B79B-55A13F8E8257}">
      <dsp:nvSpPr>
        <dsp:cNvPr id="0" name=""/>
        <dsp:cNvSpPr/>
      </dsp:nvSpPr>
      <dsp:spPr>
        <a:xfrm>
          <a:off x="6110428" y="953293"/>
          <a:ext cx="331961" cy="3883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10428" y="1030959"/>
        <a:ext cx="232373" cy="233000"/>
      </dsp:txXfrm>
    </dsp:sp>
    <dsp:sp modelId="{A4036E1D-0AFB-401D-8164-AE35BCF8BDC5}">
      <dsp:nvSpPr>
        <dsp:cNvPr id="0" name=""/>
        <dsp:cNvSpPr/>
      </dsp:nvSpPr>
      <dsp:spPr>
        <a:xfrm>
          <a:off x="6580186" y="138215"/>
          <a:ext cx="1565858" cy="20184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Improving hand hygiene compliance results in fewer HCAIs</a:t>
          </a:r>
          <a:endParaRPr lang="en-GB" sz="1700" i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26048" y="184077"/>
        <a:ext cx="1474134" cy="19267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077EB-CF63-47A4-AC96-76B06CCE8570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/>
            <a:t>Audit</a:t>
          </a:r>
        </a:p>
      </dsp:txBody>
      <dsp:txXfrm>
        <a:off x="744" y="145603"/>
        <a:ext cx="2902148" cy="1741289"/>
      </dsp:txXfrm>
    </dsp:sp>
    <dsp:sp modelId="{3C9B2772-5431-48F3-86D5-08E3FC08EBFB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/>
            <a:t>Improvement</a:t>
          </a:r>
        </a:p>
      </dsp:txBody>
      <dsp:txXfrm>
        <a:off x="3193107" y="145603"/>
        <a:ext cx="2902148" cy="1741289"/>
      </dsp:txXfrm>
    </dsp:sp>
    <dsp:sp modelId="{6B6D043C-C394-4AB5-A6F4-3946C5863426}">
      <dsp:nvSpPr>
        <dsp:cNvPr id="0" name=""/>
        <dsp:cNvSpPr/>
      </dsp:nvSpPr>
      <dsp:spPr>
        <a:xfrm>
          <a:off x="1596925" y="2177107"/>
          <a:ext cx="2902148" cy="174128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/>
            <a:t>Comms</a:t>
          </a:r>
          <a:endParaRPr lang="en-GB" sz="3500" kern="1200" dirty="0"/>
        </a:p>
      </dsp:txBody>
      <dsp:txXfrm>
        <a:off x="1596925" y="2177107"/>
        <a:ext cx="2902148" cy="174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A3B09-1D35-4EA2-9682-B7AC3E922FD1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9082C-A303-41E3-978B-D8812549CA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932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082C-A303-41E3-978B-D8812549CAC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4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082C-A303-41E3-978B-D8812549CAC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0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32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636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11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97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17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45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345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75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73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079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83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E75D1-D62E-4598-95B6-6012CEF12FE6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8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twitter.com/jonotter?ref_src=twsrc%5Egoogle%7Ctwcamp%5Eserp%7Ctwgr%5Eauthor" TargetMode="External"/><Relationship Id="rId7" Type="http://schemas.openxmlformats.org/officeDocument/2006/relationships/image" Target="../media/image2.png"/><Relationship Id="rId2" Type="http://schemas.openxmlformats.org/officeDocument/2006/relationships/hyperlink" Target="mailto:jon.otter@nhs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twitter.com/jonotter?ref_src=twsrc%5Egoogle%7Ctwcamp%5Eserp%7Ctwgr%5Eauthor" TargetMode="External"/><Relationship Id="rId7" Type="http://schemas.openxmlformats.org/officeDocument/2006/relationships/image" Target="../media/image2.png"/><Relationship Id="rId2" Type="http://schemas.openxmlformats.org/officeDocument/2006/relationships/hyperlink" Target="mailto:jon.otter@nhs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341601"/>
            <a:ext cx="583264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hand hygiene journey (improving the accuracy of audit &amp; QI)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itchFamily="34" charset="0"/>
              <a:cs typeface="Arial" pitchFamily="34" charset="0"/>
            </a:endParaRPr>
          </a:p>
          <a:p>
            <a:endParaRPr lang="en-GB" sz="2400" dirty="0">
              <a:latin typeface="Arial" pitchFamily="34" charset="0"/>
              <a:cs typeface="Arial" pitchFamily="34" charset="0"/>
            </a:endParaRPr>
          </a:p>
          <a:p>
            <a:endParaRPr lang="en-GB" sz="2000" dirty="0">
              <a:latin typeface="Arial" pitchFamily="34" charset="0"/>
              <a:cs typeface="Arial" pitchFamily="34" charset="0"/>
            </a:endParaRPr>
          </a:p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Jon Otter PhD </a:t>
            </a:r>
            <a:r>
              <a:rPr lang="en-GB" b="1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Honorary Senior Lecturer, Imperial College London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jon.otter@nhs.net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     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@</a:t>
            </a:r>
            <a:r>
              <a:rPr lang="en-GB" dirty="0" err="1">
                <a:latin typeface="Arial" pitchFamily="34" charset="0"/>
                <a:cs typeface="Arial" pitchFamily="34" charset="0"/>
                <a:sym typeface="Wingdings"/>
                <a:hlinkClick r:id="rId3"/>
              </a:rPr>
              <a:t>jonotter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95383"/>
            <a:ext cx="2592288" cy="680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267494"/>
            <a:ext cx="3117932" cy="31756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50" y="4128566"/>
            <a:ext cx="238731" cy="19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11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0"/>
            <a:ext cx="685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26" name="Picture 2" descr="Image result for baby in ar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526" y="1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324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0"/>
            <a:ext cx="685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052" name="Picture 4" descr="Image result for jos verstappen pit 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458"/>
            <a:ext cx="6858000" cy="456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077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0/07/Monthly_mortality_rates_1841-1849.png/1024px-Monthly_mortality_rates_1841-18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5486"/>
            <a:ext cx="7953400" cy="469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66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>
            <a:normAutofit/>
          </a:bodyPr>
          <a:lstStyle/>
          <a:p>
            <a:r>
              <a:rPr lang="en-GB" dirty="0" smtClean="0"/>
              <a:t>Improved hand hygiene reduces HCAI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107504" y="475347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/>
              <a:t>Pittet</a:t>
            </a:r>
            <a:r>
              <a:rPr lang="en-GB" sz="1600" dirty="0"/>
              <a:t> </a:t>
            </a:r>
            <a:r>
              <a:rPr lang="en-GB" sz="1600" dirty="0" smtClean="0"/>
              <a:t>et al. </a:t>
            </a:r>
            <a:r>
              <a:rPr lang="en-GB" sz="1600" i="1" dirty="0" smtClean="0"/>
              <a:t>Lancet</a:t>
            </a:r>
            <a:r>
              <a:rPr lang="en-GB" sz="1600" dirty="0" smtClean="0"/>
              <a:t> 2000;356:1307-12</a:t>
            </a:r>
            <a:r>
              <a:rPr lang="en-GB" sz="1600" dirty="0"/>
              <a:t>.</a:t>
            </a:r>
          </a:p>
        </p:txBody>
      </p:sp>
      <p:pic>
        <p:nvPicPr>
          <p:cNvPr id="3074" name="Picture 2" descr="https://ars.els-cdn.com/content/image/1-s2.0-S0140673600028142-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1" y="1221825"/>
            <a:ext cx="3362325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27984" y="1221825"/>
            <a:ext cx="41764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I"/>
            </a:pPr>
            <a:r>
              <a:rPr lang="en-GB" dirty="0" smtClean="0"/>
              <a:t>A Swiss study evaluated the clinical impact of improved hand hygiene, hospital wide.</a:t>
            </a:r>
          </a:p>
          <a:p>
            <a:pPr marL="285750" indent="-285750">
              <a:buFont typeface="Wingdings"/>
              <a:buChar char="I"/>
            </a:pPr>
            <a:r>
              <a:rPr lang="en-GB" dirty="0" smtClean="0"/>
              <a:t>Hand hygiene compliance </a:t>
            </a:r>
            <a:r>
              <a:rPr lang="en-GB" dirty="0"/>
              <a:t>improved progressively from 48% in 1994, to 66% in 1997 (</a:t>
            </a:r>
            <a:r>
              <a:rPr lang="en-GB" dirty="0" smtClean="0"/>
              <a:t>p&lt;0.001).</a:t>
            </a:r>
          </a:p>
          <a:p>
            <a:pPr marL="285750" indent="-285750">
              <a:buFont typeface="Wingdings"/>
              <a:buChar char="I"/>
            </a:pPr>
            <a:r>
              <a:rPr lang="en-GB" dirty="0" smtClean="0"/>
              <a:t>Overall HCAI </a:t>
            </a:r>
            <a:r>
              <a:rPr lang="en-GB" dirty="0"/>
              <a:t>decreased </a:t>
            </a:r>
            <a:r>
              <a:rPr lang="en-GB" dirty="0" smtClean="0"/>
              <a:t>from 16·9</a:t>
            </a:r>
            <a:r>
              <a:rPr lang="en-GB" dirty="0"/>
              <a:t>% </a:t>
            </a:r>
            <a:r>
              <a:rPr lang="en-GB" dirty="0" smtClean="0"/>
              <a:t>in 1994 </a:t>
            </a:r>
            <a:r>
              <a:rPr lang="en-GB" dirty="0"/>
              <a:t>to 9·9% in 1998; </a:t>
            </a:r>
            <a:r>
              <a:rPr lang="en-GB" dirty="0" smtClean="0"/>
              <a:t>p=0.04.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566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088" y="51470"/>
            <a:ext cx="6216989" cy="745629"/>
          </a:xfrm>
        </p:spPr>
        <p:txBody>
          <a:bodyPr>
            <a:normAutofit/>
          </a:bodyPr>
          <a:lstStyle/>
          <a:p>
            <a:r>
              <a:rPr lang="en-GB" dirty="0"/>
              <a:t>H</a:t>
            </a:r>
            <a:r>
              <a:rPr lang="en-GB" dirty="0" smtClean="0"/>
              <a:t>and </a:t>
            </a:r>
            <a:r>
              <a:rPr lang="en-GB" dirty="0"/>
              <a:t>hygiene </a:t>
            </a:r>
            <a:r>
              <a:rPr lang="en-GB" dirty="0" smtClean="0"/>
              <a:t>is </a:t>
            </a:r>
            <a:r>
              <a:rPr lang="en-GB" u="sng" dirty="0" smtClean="0"/>
              <a:t>really</a:t>
            </a:r>
            <a:r>
              <a:rPr lang="en-GB" dirty="0" smtClean="0"/>
              <a:t> </a:t>
            </a:r>
            <a:r>
              <a:rPr lang="en-GB" dirty="0"/>
              <a:t>important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52801846"/>
              </p:ext>
            </p:extLst>
          </p:nvPr>
        </p:nvGraphicFramePr>
        <p:xfrm>
          <a:off x="683569" y="924902"/>
          <a:ext cx="8149626" cy="2294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8475" y="3219822"/>
            <a:ext cx="85247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/>
              <a:buChar char="I"/>
            </a:pPr>
            <a:r>
              <a:rPr lang="en-GB" sz="1600" dirty="0"/>
              <a:t>There’s no specific evidence that being bare below the elbows improves patient outcomes per se – but it makes washing your hands easier – so why wouldn’t you?</a:t>
            </a:r>
          </a:p>
          <a:p>
            <a:pPr marL="257175" indent="-257175">
              <a:buFont typeface="Wingdings"/>
              <a:buChar char="I"/>
            </a:pPr>
            <a:r>
              <a:rPr lang="en-GB" sz="1600" dirty="0"/>
              <a:t>Encouraging patients to perform hand hygiene can improve patient outcomes (e.g. reduced SSI).</a:t>
            </a:r>
          </a:p>
          <a:p>
            <a:pPr marL="257175" indent="-257175">
              <a:buFont typeface="Wingdings"/>
              <a:buChar char="I"/>
            </a:pPr>
            <a:r>
              <a:rPr lang="en-GB" sz="1600" dirty="0"/>
              <a:t>There’s some important modelling work suggesting that improvements in hand hygiene compliance above the 65-70% mark make little impact in reducing transmission risk.</a:t>
            </a:r>
          </a:p>
          <a:p>
            <a:pPr marL="257175" indent="-257175">
              <a:buFont typeface="Wingdings"/>
              <a:buChar char="I"/>
            </a:pPr>
            <a:r>
              <a:rPr lang="en-GB" sz="1600" dirty="0"/>
              <a:t>All this data is nicely summarised in the WHO hand hygiene guidelines.</a:t>
            </a:r>
          </a:p>
        </p:txBody>
      </p:sp>
    </p:spTree>
    <p:extLst>
      <p:ext uri="{BB962C8B-B14F-4D97-AF65-F5344CB8AC3E}">
        <p14:creationId xmlns:p14="http://schemas.microsoft.com/office/powerpoint/2010/main" val="286033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Hand hygiene, anyone?</a:t>
            </a:r>
          </a:p>
        </p:txBody>
      </p:sp>
      <p:sp>
        <p:nvSpPr>
          <p:cNvPr id="4" name="Rectangle 3"/>
          <p:cNvSpPr/>
          <p:nvPr/>
        </p:nvSpPr>
        <p:spPr>
          <a:xfrm>
            <a:off x="35496" y="4579263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Erasmus et al. </a:t>
            </a:r>
            <a:r>
              <a:rPr lang="en-GB" sz="1600" i="1" dirty="0"/>
              <a:t>Infect Control </a:t>
            </a:r>
            <a:r>
              <a:rPr lang="en-GB" sz="1600" i="1" dirty="0" err="1"/>
              <a:t>Hosp</a:t>
            </a:r>
            <a:r>
              <a:rPr lang="en-GB" sz="1600" i="1" dirty="0"/>
              <a:t> </a:t>
            </a:r>
            <a:r>
              <a:rPr lang="en-GB" sz="1600" i="1" dirty="0" err="1"/>
              <a:t>Epidemiol</a:t>
            </a:r>
            <a:r>
              <a:rPr lang="en-GB" sz="1600" i="1" dirty="0"/>
              <a:t> </a:t>
            </a:r>
            <a:r>
              <a:rPr lang="en-GB" sz="1600" dirty="0"/>
              <a:t>2010;31:283-94. Systematic review of 96 studies of hand hygiene compliance.</a:t>
            </a:r>
          </a:p>
        </p:txBody>
      </p:sp>
      <p:pic>
        <p:nvPicPr>
          <p:cNvPr id="5" name="Picture 2" descr="Image result for who 5 mo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458" y="1419622"/>
            <a:ext cx="290801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52120" y="169836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21%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8424" y="20177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47%</a:t>
            </a:r>
          </a:p>
        </p:txBody>
      </p:sp>
      <p:pic>
        <p:nvPicPr>
          <p:cNvPr id="5128" name="Picture 8" descr="Image result for male nurse carto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5"/>
          <a:stretch/>
        </p:blipFill>
        <p:spPr bwMode="auto">
          <a:xfrm>
            <a:off x="3820205" y="1780606"/>
            <a:ext cx="1975931" cy="179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female doctor carto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1" t="7868" r="30758" b="5778"/>
          <a:stretch/>
        </p:blipFill>
        <p:spPr bwMode="auto">
          <a:xfrm>
            <a:off x="3306639" y="1641516"/>
            <a:ext cx="833001" cy="19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48130" y="119430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48%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63099" y="119430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32%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1" y="1547956"/>
            <a:ext cx="28438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FF0000"/>
                </a:solidFill>
              </a:rPr>
              <a:t>40%</a:t>
            </a:r>
          </a:p>
          <a:p>
            <a:pPr algn="ctr"/>
            <a:r>
              <a:rPr lang="en-GB" sz="2000" dirty="0"/>
              <a:t>ICU: 30-40%</a:t>
            </a:r>
          </a:p>
          <a:p>
            <a:pPr algn="ctr"/>
            <a:r>
              <a:rPr lang="en-GB" sz="2000" dirty="0"/>
              <a:t>Other wards: 50-60%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771989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Improving the accuracy of audit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5496" y="4753476"/>
            <a:ext cx="8784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An IPC </a:t>
            </a:r>
            <a:r>
              <a:rPr lang="en-GB" sz="1600" dirty="0"/>
              <a:t>Annual Report, </a:t>
            </a:r>
            <a:r>
              <a:rPr lang="en-GB" sz="1600" dirty="0" smtClean="0"/>
              <a:t>2016/17</a:t>
            </a:r>
            <a:r>
              <a:rPr lang="en-GB" sz="16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4580" t="39172" r="25096" b="16532"/>
          <a:stretch/>
        </p:blipFill>
        <p:spPr>
          <a:xfrm>
            <a:off x="503548" y="1059582"/>
            <a:ext cx="7848872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6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1" t="21094" r="20498" b="39453"/>
          <a:stretch/>
        </p:blipFill>
        <p:spPr bwMode="auto">
          <a:xfrm>
            <a:off x="2123728" y="192608"/>
            <a:ext cx="5184576" cy="427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4753476"/>
            <a:ext cx="8784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Jones </a:t>
            </a:r>
            <a:r>
              <a:rPr lang="en-GB" sz="1600" i="1" dirty="0" smtClean="0"/>
              <a:t>et al. J </a:t>
            </a:r>
            <a:r>
              <a:rPr lang="en-GB" sz="1600" i="1" dirty="0" err="1" smtClean="0"/>
              <a:t>Hosp</a:t>
            </a:r>
            <a:r>
              <a:rPr lang="en-GB" sz="1600" i="1" dirty="0" smtClean="0"/>
              <a:t> Infect </a:t>
            </a:r>
            <a:r>
              <a:rPr lang="en-GB" sz="1600" dirty="0" smtClean="0"/>
              <a:t>2017.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81359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en-GB" dirty="0" smtClean="0"/>
              <a:t>Getting meaningful audit data</a:t>
            </a:r>
            <a:endParaRPr lang="en-GB" sz="3200" dirty="0"/>
          </a:p>
        </p:txBody>
      </p:sp>
      <p:graphicFrame>
        <p:nvGraphicFramePr>
          <p:cNvPr id="5" name="Chart 4"/>
          <p:cNvGraphicFramePr/>
          <p:nvPr>
            <p:extLst/>
          </p:nvPr>
        </p:nvGraphicFramePr>
        <p:xfrm>
          <a:off x="1371029" y="1370019"/>
          <a:ext cx="6257925" cy="37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07504" y="699542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Hand hygiene </a:t>
            </a:r>
            <a:r>
              <a:rPr lang="en-GB" sz="1400" i="1" dirty="0" smtClean="0"/>
              <a:t>compliance: </a:t>
            </a:r>
            <a:r>
              <a:rPr lang="en-GB" sz="1400" i="1" dirty="0"/>
              <a:t>ward audits versus IPC audits (n=223 observations for the IPC validation audits, and n=471 for the data on reported </a:t>
            </a:r>
            <a:r>
              <a:rPr lang="en-GB" sz="1400" i="1" dirty="0" smtClean="0"/>
              <a:t>by wards)</a:t>
            </a:r>
            <a:r>
              <a:rPr lang="en-GB" sz="1400" dirty="0"/>
              <a:t> </a:t>
            </a:r>
            <a:r>
              <a:rPr lang="en-GB" sz="1400" dirty="0" smtClean="0">
                <a:effectLst/>
              </a:rPr>
              <a:t> </a:t>
            </a:r>
            <a:endParaRPr lang="en-GB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587185" y="4629785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Ward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08225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32302710"/>
              </p:ext>
            </p:extLst>
          </p:nvPr>
        </p:nvGraphicFramePr>
        <p:xfrm>
          <a:off x="683568" y="1707654"/>
          <a:ext cx="7704856" cy="316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92546"/>
            <a:ext cx="8363272" cy="857250"/>
          </a:xfrm>
        </p:spPr>
        <p:txBody>
          <a:bodyPr>
            <a:normAutofit/>
          </a:bodyPr>
          <a:lstStyle/>
          <a:p>
            <a:r>
              <a:rPr lang="en-GB" sz="3200" dirty="0"/>
              <a:t>Accurate hand hygiene compliance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627534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/>
              <a:t>Hand hygiene compliance by Moment, from audits performed in 74 inpatient ward areas in May 2018. Moment 1 – before touching a patient. Moment 2 – before clean/aseptic procedures, Moment 3 – after body fluid exposure or risk, Moment 4 – after touching a patient, and Moment 5 – after touching patient surroundings. Overall compliance = 56%.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28072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065519028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2901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922" y="216024"/>
            <a:ext cx="3243494" cy="4587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490" y="216024"/>
            <a:ext cx="3243494" cy="4587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6814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ho hand hygiene improvement strateg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1" b="14043"/>
          <a:stretch/>
        </p:blipFill>
        <p:spPr bwMode="auto">
          <a:xfrm>
            <a:off x="755576" y="771550"/>
            <a:ext cx="763183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/>
          <a:lstStyle/>
          <a:p>
            <a:r>
              <a:rPr lang="en-GB" dirty="0" smtClean="0"/>
              <a:t>WHO multimodal improvement model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540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/>
          <a:lstStyle/>
          <a:p>
            <a:r>
              <a:rPr lang="en-GB" dirty="0" smtClean="0"/>
              <a:t>Improvement journey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5" t="16875" r="43602" b="6251"/>
          <a:stretch/>
        </p:blipFill>
        <p:spPr bwMode="auto">
          <a:xfrm>
            <a:off x="755576" y="699542"/>
            <a:ext cx="2923601" cy="420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1000626"/>
            <a:ext cx="5040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/>
              <a:buChar char="I"/>
            </a:pPr>
            <a:r>
              <a:rPr lang="en-GB" sz="2400" dirty="0" smtClean="0"/>
              <a:t>All wards: locally developed improvement plans.</a:t>
            </a:r>
          </a:p>
          <a:p>
            <a:pPr marL="342900" indent="-342900">
              <a:buFont typeface="Wingdings"/>
              <a:buChar char="I"/>
            </a:pPr>
            <a:r>
              <a:rPr lang="en-GB" sz="2400" dirty="0" smtClean="0"/>
              <a:t>“Focus wards” with lowest audit results selected to create locally development improvement plans supported by the Improvement </a:t>
            </a:r>
            <a:r>
              <a:rPr lang="en-GB" sz="2400" dirty="0"/>
              <a:t>Team</a:t>
            </a:r>
            <a:r>
              <a:rPr lang="en-GB" sz="2400" dirty="0" smtClean="0"/>
              <a:t> and IPC.</a:t>
            </a:r>
          </a:p>
          <a:p>
            <a:pPr marL="342900" indent="-342900">
              <a:buFont typeface="Wingdings"/>
              <a:buChar char="I"/>
            </a:pPr>
            <a:r>
              <a:rPr lang="en-GB" sz="2400" dirty="0" smtClean="0"/>
              <a:t>Specific staff groups: therapists targeted for further support.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80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/>
          <a:lstStyle/>
          <a:p>
            <a:r>
              <a:rPr lang="en-GB" dirty="0"/>
              <a:t>Communications – awareness campaign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 t="9200" r="7457" b="7836"/>
          <a:stretch/>
        </p:blipFill>
        <p:spPr>
          <a:xfrm>
            <a:off x="1907704" y="754006"/>
            <a:ext cx="5040560" cy="419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31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4554"/>
            <a:ext cx="8229600" cy="857250"/>
          </a:xfrm>
        </p:spPr>
        <p:txBody>
          <a:bodyPr/>
          <a:lstStyle/>
          <a:p>
            <a:r>
              <a:rPr lang="en-GB" dirty="0"/>
              <a:t>Impact – </a:t>
            </a:r>
            <a:r>
              <a:rPr lang="en-GB" u="sng" dirty="0"/>
              <a:t>real</a:t>
            </a:r>
            <a:r>
              <a:rPr lang="en-GB" dirty="0"/>
              <a:t> improvement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55552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i="1" dirty="0"/>
              <a:t>Hand hygiene compliance trends in the </a:t>
            </a:r>
            <a:r>
              <a:rPr lang="en-GB" i="1" dirty="0" smtClean="0"/>
              <a:t>“focus” </a:t>
            </a:r>
            <a:r>
              <a:rPr lang="en-GB" i="1" dirty="0"/>
              <a:t>wards.</a:t>
            </a:r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702968"/>
              </p:ext>
            </p:extLst>
          </p:nvPr>
        </p:nvGraphicFramePr>
        <p:xfrm>
          <a:off x="542925" y="924858"/>
          <a:ext cx="8058150" cy="4032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331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64554"/>
            <a:ext cx="8229600" cy="857250"/>
          </a:xfrm>
        </p:spPr>
        <p:txBody>
          <a:bodyPr/>
          <a:lstStyle/>
          <a:p>
            <a:r>
              <a:rPr lang="en-GB" dirty="0"/>
              <a:t>Impact – </a:t>
            </a:r>
            <a:r>
              <a:rPr lang="en-GB" u="sng" dirty="0"/>
              <a:t>real</a:t>
            </a:r>
            <a:r>
              <a:rPr lang="en-GB" dirty="0"/>
              <a:t> improvement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618242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i="1" dirty="0"/>
              <a:t>Hand hygiene compliance trends by staff group. </a:t>
            </a:r>
            <a:endParaRPr lang="en-GB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859690369"/>
              </p:ext>
            </p:extLst>
          </p:nvPr>
        </p:nvGraphicFramePr>
        <p:xfrm>
          <a:off x="971600" y="987574"/>
          <a:ext cx="7560840" cy="3948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627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4554"/>
            <a:ext cx="8229600" cy="857250"/>
          </a:xfrm>
        </p:spPr>
        <p:txBody>
          <a:bodyPr/>
          <a:lstStyle/>
          <a:p>
            <a:r>
              <a:rPr lang="en-GB" dirty="0"/>
              <a:t>Impact – more work to do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845" y="588743"/>
            <a:ext cx="8999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i="1" dirty="0"/>
              <a:t>Overall hand hygiene compliance trend. Number of observations = 3560 in May 2018, 1576 in November 2018, 3083 in February 2019, and 2410 in September 2019.</a:t>
            </a:r>
            <a:endParaRPr lang="en-GB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462515035"/>
              </p:ext>
            </p:extLst>
          </p:nvPr>
        </p:nvGraphicFramePr>
        <p:xfrm>
          <a:off x="755576" y="1235074"/>
          <a:ext cx="7931224" cy="3712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0853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84388" y="1097245"/>
            <a:ext cx="80760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I"/>
            </a:pPr>
            <a:r>
              <a:rPr lang="en-GB" sz="2800" dirty="0" smtClean="0"/>
              <a:t>Hand hygiene improvement must start with accurate information on hand hygiene practice.</a:t>
            </a:r>
          </a:p>
          <a:p>
            <a:pPr marL="285750" indent="-285750">
              <a:buFont typeface="Wingdings"/>
              <a:buChar char="I"/>
            </a:pPr>
            <a:r>
              <a:rPr lang="en-GB" sz="2800" dirty="0" smtClean="0"/>
              <a:t>Pick a tool any tool for improvement; it will work only if it’s locally owned.</a:t>
            </a:r>
          </a:p>
          <a:p>
            <a:pPr marL="285750" indent="-285750">
              <a:buFont typeface="Wingdings"/>
              <a:buChar char="I"/>
            </a:pPr>
            <a:r>
              <a:rPr lang="en-GB" sz="2800" dirty="0" smtClean="0"/>
              <a:t>We need to think of fresh ways to reach staff.</a:t>
            </a:r>
          </a:p>
          <a:p>
            <a:pPr marL="285750" indent="-285750">
              <a:buFont typeface="Wingdings"/>
              <a:buChar char="I"/>
            </a:pPr>
            <a:endParaRPr lang="en-GB" sz="2800" dirty="0" smtClean="0"/>
          </a:p>
          <a:p>
            <a:pPr marL="285750" indent="-285750">
              <a:buFont typeface="Wingdings"/>
              <a:buChar char="I"/>
            </a:pPr>
            <a:endParaRPr lang="en-GB" sz="2800" dirty="0" smtClean="0"/>
          </a:p>
          <a:p>
            <a:pPr marL="285750" indent="-285750">
              <a:buFont typeface="Wingdings"/>
              <a:buChar char="I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98737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perspectives</a:t>
            </a:r>
            <a:endParaRPr lang="en-GB" dirty="0"/>
          </a:p>
        </p:txBody>
      </p:sp>
      <p:pic>
        <p:nvPicPr>
          <p:cNvPr id="1026" name="Picture 2" descr="Image result for clinell patient hand wip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56"/>
          <a:stretch/>
        </p:blipFill>
        <p:spPr bwMode="auto">
          <a:xfrm>
            <a:off x="251520" y="1707654"/>
            <a:ext cx="2592288" cy="164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aninud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871" y="1203598"/>
            <a:ext cx="2904257" cy="29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3 step hand hygiene metho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02"/>
          <a:stretch/>
        </p:blipFill>
        <p:spPr bwMode="auto">
          <a:xfrm>
            <a:off x="6444208" y="987574"/>
            <a:ext cx="1782985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89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er t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5486"/>
            <a:ext cx="5904656" cy="415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1720" y="483518"/>
            <a:ext cx="51845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>
                <a:solidFill>
                  <a:srgbClr val="FF0000"/>
                </a:solidFill>
              </a:rPr>
              <a:t>0.2%</a:t>
            </a:r>
          </a:p>
        </p:txBody>
      </p:sp>
      <p:sp>
        <p:nvSpPr>
          <p:cNvPr id="6" name="Rectangle 5"/>
          <p:cNvSpPr/>
          <p:nvPr/>
        </p:nvSpPr>
        <p:spPr>
          <a:xfrm>
            <a:off x="35496" y="4753476"/>
            <a:ext cx="8784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de Leon Rosales et al. </a:t>
            </a:r>
            <a:r>
              <a:rPr lang="en-GB" sz="1600" i="1" dirty="0"/>
              <a:t>Lancet Infect Dis </a:t>
            </a:r>
            <a:r>
              <a:rPr lang="en-GB" sz="1600" dirty="0"/>
              <a:t>2005;5:131-2.</a:t>
            </a:r>
          </a:p>
        </p:txBody>
      </p:sp>
    </p:spTree>
    <p:extLst>
      <p:ext uri="{BB962C8B-B14F-4D97-AF65-F5344CB8AC3E}">
        <p14:creationId xmlns:p14="http://schemas.microsoft.com/office/powerpoint/2010/main" val="376659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341601"/>
            <a:ext cx="583264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hand hygiene journey (improving the accuracy of audit &amp; QI)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itchFamily="34" charset="0"/>
              <a:cs typeface="Arial" pitchFamily="34" charset="0"/>
            </a:endParaRPr>
          </a:p>
          <a:p>
            <a:endParaRPr lang="en-GB" sz="2400" dirty="0">
              <a:latin typeface="Arial" pitchFamily="34" charset="0"/>
              <a:cs typeface="Arial" pitchFamily="34" charset="0"/>
            </a:endParaRPr>
          </a:p>
          <a:p>
            <a:endParaRPr lang="en-GB" sz="2000" dirty="0">
              <a:latin typeface="Arial" pitchFamily="34" charset="0"/>
              <a:cs typeface="Arial" pitchFamily="34" charset="0"/>
            </a:endParaRPr>
          </a:p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Jon Otter PhD </a:t>
            </a:r>
            <a:r>
              <a:rPr lang="en-GB" b="1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Honorary Senior Lecturer, Imperial College London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jon.otter@nhs.net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     </a:t>
            </a:r>
            <a:r>
              <a:rPr lang="en-GB" dirty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@</a:t>
            </a:r>
            <a:r>
              <a:rPr lang="en-GB" dirty="0" err="1">
                <a:latin typeface="Arial" pitchFamily="34" charset="0"/>
                <a:cs typeface="Arial" pitchFamily="34" charset="0"/>
                <a:sym typeface="Wingdings"/>
                <a:hlinkClick r:id="rId3"/>
              </a:rPr>
              <a:t>jonotter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endParaRPr lang="en-GB" dirty="0">
              <a:latin typeface="Arial" pitchFamily="34" charset="0"/>
              <a:cs typeface="Arial" pitchFamily="34" charset="0"/>
              <a:sym typeface="Wingding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95383"/>
            <a:ext cx="2592288" cy="680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267494"/>
            <a:ext cx="3117932" cy="31756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50" y="4128566"/>
            <a:ext cx="238731" cy="19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40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564</Words>
  <Application>Microsoft Office PowerPoint</Application>
  <PresentationFormat>On-screen Show (16:9)</PresentationFormat>
  <Paragraphs>80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Improved hand hygiene reduces HCAI</vt:lpstr>
      <vt:lpstr>Hand hygiene is really important</vt:lpstr>
      <vt:lpstr>Hand hygiene, anyone?</vt:lpstr>
      <vt:lpstr>Improving the accuracy of audit</vt:lpstr>
      <vt:lpstr>PowerPoint Presentation</vt:lpstr>
      <vt:lpstr>Getting meaningful audit data</vt:lpstr>
      <vt:lpstr>Accurate hand hygiene compliance data</vt:lpstr>
      <vt:lpstr>PowerPoint Presentation</vt:lpstr>
      <vt:lpstr>PowerPoint Presentation</vt:lpstr>
      <vt:lpstr>WHO multimodal improvement model</vt:lpstr>
      <vt:lpstr>Improvement journey</vt:lpstr>
      <vt:lpstr>Communications – awareness campaign</vt:lpstr>
      <vt:lpstr>Impact – real improvement</vt:lpstr>
      <vt:lpstr>Impact – real improvement</vt:lpstr>
      <vt:lpstr>Impact – more work to do</vt:lpstr>
      <vt:lpstr>Summary</vt:lpstr>
      <vt:lpstr>Future perspectives</vt:lpstr>
      <vt:lpstr>PowerPoint Presentation</vt:lpstr>
      <vt:lpstr>PowerPoint Presentation</vt:lpstr>
    </vt:vector>
  </TitlesOfParts>
  <Company>Imperial College Healthcare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Otter</dc:creator>
  <cp:lastModifiedBy>Otter, Jon</cp:lastModifiedBy>
  <cp:revision>41</cp:revision>
  <dcterms:created xsi:type="dcterms:W3CDTF">2019-03-26T14:58:42Z</dcterms:created>
  <dcterms:modified xsi:type="dcterms:W3CDTF">2020-02-12T21:51:09Z</dcterms:modified>
</cp:coreProperties>
</file>