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tags/tag3.xml" ContentType="application/vnd.openxmlformats-officedocument.presentationml.tags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400" r:id="rId2"/>
    <p:sldId id="471" r:id="rId3"/>
    <p:sldId id="424" r:id="rId4"/>
    <p:sldId id="472" r:id="rId5"/>
    <p:sldId id="494" r:id="rId6"/>
    <p:sldId id="500" r:id="rId7"/>
    <p:sldId id="508" r:id="rId8"/>
    <p:sldId id="428" r:id="rId9"/>
    <p:sldId id="444" r:id="rId10"/>
    <p:sldId id="506" r:id="rId11"/>
    <p:sldId id="449" r:id="rId12"/>
    <p:sldId id="480" r:id="rId13"/>
    <p:sldId id="483" r:id="rId14"/>
    <p:sldId id="484" r:id="rId15"/>
    <p:sldId id="485" r:id="rId16"/>
    <p:sldId id="459" r:id="rId17"/>
    <p:sldId id="463" r:id="rId18"/>
    <p:sldId id="464" r:id="rId19"/>
    <p:sldId id="445" r:id="rId20"/>
    <p:sldId id="441" r:id="rId21"/>
    <p:sldId id="430" r:id="rId22"/>
    <p:sldId id="432" r:id="rId23"/>
    <p:sldId id="446" r:id="rId24"/>
    <p:sldId id="447" r:id="rId25"/>
    <p:sldId id="438" r:id="rId26"/>
    <p:sldId id="439" r:id="rId27"/>
    <p:sldId id="513" r:id="rId28"/>
    <p:sldId id="443" r:id="rId29"/>
    <p:sldId id="510" r:id="rId30"/>
    <p:sldId id="509" r:id="rId31"/>
    <p:sldId id="511" r:id="rId32"/>
    <p:sldId id="512" r:id="rId33"/>
    <p:sldId id="514" r:id="rId34"/>
    <p:sldId id="507" r:id="rId3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87409" autoAdjust="0"/>
  </p:normalViewPr>
  <p:slideViewPr>
    <p:cSldViewPr>
      <p:cViewPr varScale="1">
        <p:scale>
          <a:sx n="133" d="100"/>
          <a:sy n="133" d="100"/>
        </p:scale>
        <p:origin x="606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rone\root\home02\oj070\Personal%20Profile\Desktop\espaur%20bug%20breakdow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Images\MRSA%20PHE%20data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resentations\Images\180304%20Earsnet%20MRSA.csv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resentations\Images\180226%20ECDC_surveillance_data_Antimicrobial_resistance.csv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otter\Documents\Presentations\HISIPS2014%20GNR\CRE%20vital%20sign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5D-4A88-819E-5EE0ED2251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5D-4A88-819E-5EE0ED2251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25D-4A88-819E-5EE0ED2251E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25D-4A88-819E-5EE0ED2251E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25D-4A88-819E-5EE0ED2251E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25D-4A88-819E-5EE0ED2251E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25D-4A88-819E-5EE0ED2251E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25D-4A88-819E-5EE0ED2251EC}"/>
              </c:ext>
            </c:extLst>
          </c:dPt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525D-4A88-819E-5EE0ED2251EC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525D-4A88-819E-5EE0ED2251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Sheet1!$A$1:$A$8</c:f>
              <c:strCache>
                <c:ptCount val="8"/>
                <c:pt idx="0">
                  <c:v>Escherichia coli</c:v>
                </c:pt>
                <c:pt idx="1">
                  <c:v>Staphylococcus aureus </c:v>
                </c:pt>
                <c:pt idx="2">
                  <c:v>Clostridium difficile</c:v>
                </c:pt>
                <c:pt idx="3">
                  <c:v>Pseudomonas aeruginosa</c:v>
                </c:pt>
                <c:pt idx="4">
                  <c:v>Klebsiella pneumoniae</c:v>
                </c:pt>
                <c:pt idx="5">
                  <c:v>Enterobacter cloacae</c:v>
                </c:pt>
                <c:pt idx="6">
                  <c:v>Enterococcus faecalis</c:v>
                </c:pt>
                <c:pt idx="7">
                  <c:v>Other</c:v>
                </c:pt>
              </c:strCache>
            </c:strRef>
          </c:cat>
          <c:val>
            <c:numRef>
              <c:f>Sheet1!$B$1:$B$8</c:f>
              <c:numCache>
                <c:formatCode>General</c:formatCode>
                <c:ptCount val="8"/>
                <c:pt idx="0">
                  <c:v>18.899999999999999</c:v>
                </c:pt>
                <c:pt idx="1">
                  <c:v>17.600000000000001</c:v>
                </c:pt>
                <c:pt idx="2">
                  <c:v>8.1</c:v>
                </c:pt>
                <c:pt idx="3">
                  <c:v>7.8</c:v>
                </c:pt>
                <c:pt idx="4">
                  <c:v>4.9000000000000004</c:v>
                </c:pt>
                <c:pt idx="5">
                  <c:v>2.8</c:v>
                </c:pt>
                <c:pt idx="6">
                  <c:v>2.6</c:v>
                </c:pt>
                <c:pt idx="7">
                  <c:v>37.300000000000004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25D-4A88-819E-5EE0ED225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578271726421932"/>
          <c:y val="0.77617268059505817"/>
          <c:w val="0.68202871638601004"/>
          <c:h val="0.141435303044756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82E-2"/>
          <c:w val="0.88853568495368551"/>
          <c:h val="0.85162812436450075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0-400B-9AA3-00773B7878B9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90-400B-9AA3-00773B787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413120"/>
        <c:axId val="173414656"/>
      </c:lineChart>
      <c:catAx>
        <c:axId val="173413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3414656"/>
        <c:crosses val="autoZero"/>
        <c:auto val="1"/>
        <c:lblAlgn val="ctr"/>
        <c:lblOffset val="100"/>
        <c:noMultiLvlLbl val="0"/>
      </c:catAx>
      <c:valAx>
        <c:axId val="1734146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3413120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14"/>
          <c:y val="0.60774034244197805"/>
          <c:w val="0.21519064466992804"/>
          <c:h val="0.15295533113305917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001557764907612E-2"/>
          <c:y val="2.3180454649398882E-2"/>
          <c:w val="0.88853568495368551"/>
          <c:h val="0.85162812436450075"/>
        </c:manualLayout>
      </c:layout>
      <c:lineChart>
        <c:grouping val="standard"/>
        <c:varyColors val="0"/>
        <c:ser>
          <c:idx val="0"/>
          <c:order val="0"/>
          <c:tx>
            <c:v>All cases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1'!$F$14:$BA$14</c:f>
              <c:numCache>
                <c:formatCode>#,##0</c:formatCode>
                <c:ptCount val="48"/>
                <c:pt idx="0">
                  <c:v>1807</c:v>
                </c:pt>
                <c:pt idx="1">
                  <c:v>1813</c:v>
                </c:pt>
                <c:pt idx="2">
                  <c:v>1868</c:v>
                </c:pt>
                <c:pt idx="3">
                  <c:v>1803</c:v>
                </c:pt>
                <c:pt idx="4">
                  <c:v>1770</c:v>
                </c:pt>
                <c:pt idx="5">
                  <c:v>1842</c:v>
                </c:pt>
                <c:pt idx="6">
                  <c:v>1859</c:v>
                </c:pt>
                <c:pt idx="7">
                  <c:v>1955</c:v>
                </c:pt>
                <c:pt idx="8">
                  <c:v>1842</c:v>
                </c:pt>
                <c:pt idx="9">
                  <c:v>1903</c:v>
                </c:pt>
                <c:pt idx="10">
                  <c:v>1959</c:v>
                </c:pt>
                <c:pt idx="11">
                  <c:v>1996</c:v>
                </c:pt>
                <c:pt idx="12">
                  <c:v>1845</c:v>
                </c:pt>
                <c:pt idx="13">
                  <c:v>1703</c:v>
                </c:pt>
                <c:pt idx="14">
                  <c:v>1785</c:v>
                </c:pt>
                <c:pt idx="15">
                  <c:v>1900</c:v>
                </c:pt>
                <c:pt idx="16">
                  <c:v>1872</c:v>
                </c:pt>
                <c:pt idx="17">
                  <c:v>1698</c:v>
                </c:pt>
                <c:pt idx="18">
                  <c:v>1691</c:v>
                </c:pt>
                <c:pt idx="19">
                  <c:v>1835</c:v>
                </c:pt>
                <c:pt idx="20">
                  <c:v>1742</c:v>
                </c:pt>
                <c:pt idx="21">
                  <c:v>1651</c:v>
                </c:pt>
                <c:pt idx="22">
                  <c:v>1543</c:v>
                </c:pt>
                <c:pt idx="23">
                  <c:v>1447</c:v>
                </c:pt>
                <c:pt idx="24">
                  <c:v>1306</c:v>
                </c:pt>
                <c:pt idx="25">
                  <c:v>1083</c:v>
                </c:pt>
                <c:pt idx="26">
                  <c:v>1092</c:v>
                </c:pt>
                <c:pt idx="27">
                  <c:v>970</c:v>
                </c:pt>
                <c:pt idx="28">
                  <c:v>839</c:v>
                </c:pt>
                <c:pt idx="29">
                  <c:v>724</c:v>
                </c:pt>
                <c:pt idx="30">
                  <c:v>678</c:v>
                </c:pt>
                <c:pt idx="31">
                  <c:v>694</c:v>
                </c:pt>
                <c:pt idx="32">
                  <c:v>510</c:v>
                </c:pt>
                <c:pt idx="33">
                  <c:v>462</c:v>
                </c:pt>
                <c:pt idx="34">
                  <c:v>443</c:v>
                </c:pt>
                <c:pt idx="35">
                  <c:v>483</c:v>
                </c:pt>
                <c:pt idx="36">
                  <c:v>421</c:v>
                </c:pt>
                <c:pt idx="37">
                  <c:v>396</c:v>
                </c:pt>
                <c:pt idx="38">
                  <c:v>331</c:v>
                </c:pt>
                <c:pt idx="39">
                  <c:v>333</c:v>
                </c:pt>
                <c:pt idx="40">
                  <c:v>319</c:v>
                </c:pt>
                <c:pt idx="41">
                  <c:v>266</c:v>
                </c:pt>
                <c:pt idx="42">
                  <c:v>269</c:v>
                </c:pt>
                <c:pt idx="43">
                  <c:v>262</c:v>
                </c:pt>
                <c:pt idx="44">
                  <c:v>224</c:v>
                </c:pt>
                <c:pt idx="45">
                  <c:v>229</c:v>
                </c:pt>
                <c:pt idx="46">
                  <c:v>219</c:v>
                </c:pt>
                <c:pt idx="47">
                  <c:v>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C7-43E6-AE59-ACD7D60815D0}"/>
            </c:ext>
          </c:extLst>
        </c:ser>
        <c:ser>
          <c:idx val="1"/>
          <c:order val="1"/>
          <c:tx>
            <c:v>Trust apportioned</c:v>
          </c:tx>
          <c:cat>
            <c:multiLvlStrRef>
              <c:f>'Archive Table 1'!$F$12:$BA$13</c:f>
              <c:multiLvlStrCache>
                <c:ptCount val="48"/>
                <c:lvl>
                  <c:pt idx="0">
                    <c:v>Q2</c:v>
                  </c:pt>
                  <c:pt idx="1">
                    <c:v>Q3</c:v>
                  </c:pt>
                  <c:pt idx="2">
                    <c:v>Q4</c:v>
                  </c:pt>
                  <c:pt idx="3">
                    <c:v>Q1</c:v>
                  </c:pt>
                  <c:pt idx="4">
                    <c:v>Q2</c:v>
                  </c:pt>
                  <c:pt idx="5">
                    <c:v>Q3</c:v>
                  </c:pt>
                  <c:pt idx="6">
                    <c:v>Q4</c:v>
                  </c:pt>
                  <c:pt idx="7">
                    <c:v>Q1</c:v>
                  </c:pt>
                  <c:pt idx="8">
                    <c:v>Q2</c:v>
                  </c:pt>
                  <c:pt idx="9">
                    <c:v>Q3</c:v>
                  </c:pt>
                  <c:pt idx="10">
                    <c:v>Q4</c:v>
                  </c:pt>
                  <c:pt idx="11">
                    <c:v>Q1</c:v>
                  </c:pt>
                  <c:pt idx="12">
                    <c:v>Q2</c:v>
                  </c:pt>
                  <c:pt idx="13">
                    <c:v>Q3</c:v>
                  </c:pt>
                  <c:pt idx="14">
                    <c:v>Q4</c:v>
                  </c:pt>
                  <c:pt idx="15">
                    <c:v>Q1</c:v>
                  </c:pt>
                  <c:pt idx="16">
                    <c:v>Q2</c:v>
                  </c:pt>
                  <c:pt idx="17">
                    <c:v>Q3</c:v>
                  </c:pt>
                  <c:pt idx="18">
                    <c:v>Q4</c:v>
                  </c:pt>
                  <c:pt idx="19">
                    <c:v>Q1</c:v>
                  </c:pt>
                  <c:pt idx="20">
                    <c:v>Q2</c:v>
                  </c:pt>
                  <c:pt idx="21">
                    <c:v>Q3</c:v>
                  </c:pt>
                  <c:pt idx="22">
                    <c:v>Q4</c:v>
                  </c:pt>
                  <c:pt idx="23">
                    <c:v>Q1</c:v>
                  </c:pt>
                  <c:pt idx="24">
                    <c:v>Q2</c:v>
                  </c:pt>
                  <c:pt idx="25">
                    <c:v>Q3</c:v>
                  </c:pt>
                  <c:pt idx="26">
                    <c:v>Q4</c:v>
                  </c:pt>
                  <c:pt idx="27">
                    <c:v>Q1</c:v>
                  </c:pt>
                  <c:pt idx="28">
                    <c:v>Q2</c:v>
                  </c:pt>
                  <c:pt idx="29">
                    <c:v>Q3</c:v>
                  </c:pt>
                  <c:pt idx="30">
                    <c:v>Q4</c:v>
                  </c:pt>
                  <c:pt idx="31">
                    <c:v>Q1</c:v>
                  </c:pt>
                  <c:pt idx="32">
                    <c:v>Q2</c:v>
                  </c:pt>
                  <c:pt idx="33">
                    <c:v>Q3</c:v>
                  </c:pt>
                  <c:pt idx="34">
                    <c:v>Q4</c:v>
                  </c:pt>
                  <c:pt idx="35">
                    <c:v>Q1</c:v>
                  </c:pt>
                  <c:pt idx="36">
                    <c:v>Q2</c:v>
                  </c:pt>
                  <c:pt idx="37">
                    <c:v>Q3</c:v>
                  </c:pt>
                  <c:pt idx="38">
                    <c:v>Q4</c:v>
                  </c:pt>
                  <c:pt idx="39">
                    <c:v>Q1</c:v>
                  </c:pt>
                  <c:pt idx="40">
                    <c:v>Q2</c:v>
                  </c:pt>
                  <c:pt idx="41">
                    <c:v>Q3</c:v>
                  </c:pt>
                  <c:pt idx="42">
                    <c:v>Q4</c:v>
                  </c:pt>
                  <c:pt idx="43">
                    <c:v>Q1</c:v>
                  </c:pt>
                  <c:pt idx="44">
                    <c:v>Q2</c:v>
                  </c:pt>
                  <c:pt idx="45">
                    <c:v>Q3</c:v>
                  </c:pt>
                  <c:pt idx="46">
                    <c:v>Q4</c:v>
                  </c:pt>
                  <c:pt idx="47">
                    <c:v>Q1</c:v>
                  </c:pt>
                </c:lvl>
                <c:lvl>
                  <c:pt idx="0">
                    <c:v>2001</c:v>
                  </c:pt>
                  <c:pt idx="3">
                    <c:v>2002</c:v>
                  </c:pt>
                  <c:pt idx="7">
                    <c:v>2003</c:v>
                  </c:pt>
                  <c:pt idx="11">
                    <c:v>2004</c:v>
                  </c:pt>
                  <c:pt idx="15">
                    <c:v>2005</c:v>
                  </c:pt>
                  <c:pt idx="19">
                    <c:v>2006</c:v>
                  </c:pt>
                  <c:pt idx="23">
                    <c:v>2007</c:v>
                  </c:pt>
                  <c:pt idx="27">
                    <c:v>2008</c:v>
                  </c:pt>
                  <c:pt idx="31">
                    <c:v>2009</c:v>
                  </c:pt>
                  <c:pt idx="35">
                    <c:v>2010</c:v>
                  </c:pt>
                  <c:pt idx="39">
                    <c:v>2011</c:v>
                  </c:pt>
                  <c:pt idx="43">
                    <c:v>2012</c:v>
                  </c:pt>
                  <c:pt idx="47">
                    <c:v>2013</c:v>
                  </c:pt>
                </c:lvl>
              </c:multiLvlStrCache>
            </c:multiLvlStrRef>
          </c:cat>
          <c:val>
            <c:numRef>
              <c:f>'Archive Table 1'!$F$15:$BA$15</c:f>
              <c:numCache>
                <c:formatCode>General</c:formatCode>
                <c:ptCount val="48"/>
                <c:pt idx="28" formatCode="#,##0">
                  <c:v>459</c:v>
                </c:pt>
                <c:pt idx="29" formatCode="#,##0">
                  <c:v>389</c:v>
                </c:pt>
                <c:pt idx="30" formatCode="#,##0">
                  <c:v>369</c:v>
                </c:pt>
                <c:pt idx="31" formatCode="#,##0">
                  <c:v>389</c:v>
                </c:pt>
                <c:pt idx="32" formatCode="#,##0">
                  <c:v>251</c:v>
                </c:pt>
                <c:pt idx="33" formatCode="#,##0">
                  <c:v>237</c:v>
                </c:pt>
                <c:pt idx="34" formatCode="#,##0">
                  <c:v>237</c:v>
                </c:pt>
                <c:pt idx="35" formatCode="#,##0">
                  <c:v>279</c:v>
                </c:pt>
                <c:pt idx="36" formatCode="#,##0">
                  <c:v>198</c:v>
                </c:pt>
                <c:pt idx="37" formatCode="#,##0">
                  <c:v>186</c:v>
                </c:pt>
                <c:pt idx="38" formatCode="#,##0">
                  <c:v>155</c:v>
                </c:pt>
                <c:pt idx="39" formatCode="#,##0">
                  <c:v>149</c:v>
                </c:pt>
                <c:pt idx="40" formatCode="#,##0">
                  <c:v>148</c:v>
                </c:pt>
                <c:pt idx="41" formatCode="#,##0">
                  <c:v>103</c:v>
                </c:pt>
                <c:pt idx="42" formatCode="#,##0">
                  <c:v>105</c:v>
                </c:pt>
                <c:pt idx="43" formatCode="#,##0">
                  <c:v>117</c:v>
                </c:pt>
                <c:pt idx="44" formatCode="#,##0">
                  <c:v>94</c:v>
                </c:pt>
                <c:pt idx="45" formatCode="#,##0">
                  <c:v>96</c:v>
                </c:pt>
                <c:pt idx="46" formatCode="#,##0">
                  <c:v>92</c:v>
                </c:pt>
                <c:pt idx="47" formatCode="#,##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C7-43E6-AE59-ACD7D60815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357696"/>
        <c:axId val="173367680"/>
      </c:lineChart>
      <c:catAx>
        <c:axId val="173357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n-US"/>
          </a:p>
        </c:txPr>
        <c:crossAx val="173367680"/>
        <c:crosses val="autoZero"/>
        <c:auto val="1"/>
        <c:lblAlgn val="ctr"/>
        <c:lblOffset val="100"/>
        <c:noMultiLvlLbl val="0"/>
      </c:catAx>
      <c:valAx>
        <c:axId val="1733676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 dirty="0" smtClean="0"/>
                  <a:t>Number of MRSA </a:t>
                </a:r>
                <a:r>
                  <a:rPr lang="en-GB" b="0" dirty="0" err="1" smtClean="0"/>
                  <a:t>bacteraemias</a:t>
                </a:r>
                <a:endParaRPr lang="en-GB" b="0" dirty="0" smtClean="0"/>
              </a:p>
            </c:rich>
          </c:tx>
          <c:layout>
            <c:manualLayout>
              <c:xMode val="edge"/>
              <c:yMode val="edge"/>
              <c:x val="0"/>
              <c:y val="0.25011937359650499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3357696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1074671677509514"/>
          <c:y val="0.60774034244197805"/>
          <c:w val="0.21519064466992804"/>
          <c:h val="0.15295533113305917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UK</c:v>
          </c:tx>
          <c:marker>
            <c:symbol val="none"/>
          </c:marker>
          <c:cat>
            <c:numRef>
              <c:f>'180304 Earsnet MRSA'!$E$471:$E$487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'180304 Earsnet MRSA'!$H$471:$H$487</c:f>
              <c:numCache>
                <c:formatCode>General</c:formatCode>
                <c:ptCount val="17"/>
                <c:pt idx="0">
                  <c:v>41.437632129999997</c:v>
                </c:pt>
                <c:pt idx="1">
                  <c:v>47.327707449999998</c:v>
                </c:pt>
                <c:pt idx="2">
                  <c:v>46.788413089999999</c:v>
                </c:pt>
                <c:pt idx="3">
                  <c:v>44.100964259999998</c:v>
                </c:pt>
                <c:pt idx="4">
                  <c:v>43.563799879999998</c:v>
                </c:pt>
                <c:pt idx="5">
                  <c:v>43.55936475</c:v>
                </c:pt>
                <c:pt idx="6">
                  <c:v>41.9</c:v>
                </c:pt>
                <c:pt idx="7">
                  <c:v>35.668260230000001</c:v>
                </c:pt>
                <c:pt idx="8">
                  <c:v>30.716417910000001</c:v>
                </c:pt>
                <c:pt idx="9">
                  <c:v>27.818244880000002</c:v>
                </c:pt>
                <c:pt idx="10">
                  <c:v>21.572280169999999</c:v>
                </c:pt>
                <c:pt idx="11">
                  <c:v>13.64436619</c:v>
                </c:pt>
                <c:pt idx="12">
                  <c:v>14.01345291</c:v>
                </c:pt>
                <c:pt idx="13">
                  <c:v>13.745866789999999</c:v>
                </c:pt>
                <c:pt idx="14">
                  <c:v>11.291666660000001</c:v>
                </c:pt>
                <c:pt idx="15">
                  <c:v>10.845121499999999</c:v>
                </c:pt>
                <c:pt idx="16">
                  <c:v>6.7291945799999997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0B-4DD8-BD02-310E68368888}"/>
            </c:ext>
          </c:extLst>
        </c:ser>
        <c:ser>
          <c:idx val="1"/>
          <c:order val="1"/>
          <c:tx>
            <c:v>Portugal</c:v>
          </c:tx>
          <c:marker>
            <c:symbol val="none"/>
          </c:marker>
          <c:val>
            <c:numRef>
              <c:f>'180304 Earsnet MRSA'!$H$391:$H$407</c:f>
              <c:numCache>
                <c:formatCode>General</c:formatCode>
                <c:ptCount val="17"/>
                <c:pt idx="0">
                  <c:v>25.165562909999998</c:v>
                </c:pt>
                <c:pt idx="1">
                  <c:v>31.86180422</c:v>
                </c:pt>
                <c:pt idx="2">
                  <c:v>38.121546960000003</c:v>
                </c:pt>
                <c:pt idx="3">
                  <c:v>45.498547909999999</c:v>
                </c:pt>
                <c:pt idx="4">
                  <c:v>46.095954839999997</c:v>
                </c:pt>
                <c:pt idx="5">
                  <c:v>46.574154370000002</c:v>
                </c:pt>
                <c:pt idx="6">
                  <c:v>48.085758030000001</c:v>
                </c:pt>
                <c:pt idx="7">
                  <c:v>48.373101949999999</c:v>
                </c:pt>
                <c:pt idx="8">
                  <c:v>52.892030839999997</c:v>
                </c:pt>
                <c:pt idx="9">
                  <c:v>49.122807010000002</c:v>
                </c:pt>
                <c:pt idx="10">
                  <c:v>53.398652779999999</c:v>
                </c:pt>
                <c:pt idx="11">
                  <c:v>54.552410090000002</c:v>
                </c:pt>
                <c:pt idx="12">
                  <c:v>53.814432979999999</c:v>
                </c:pt>
                <c:pt idx="13">
                  <c:v>46.778242669999997</c:v>
                </c:pt>
                <c:pt idx="14">
                  <c:v>47.447541489999999</c:v>
                </c:pt>
                <c:pt idx="15">
                  <c:v>46.836142580000001</c:v>
                </c:pt>
                <c:pt idx="16">
                  <c:v>43.572669359999999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0B-4DD8-BD02-310E68368888}"/>
            </c:ext>
          </c:extLst>
        </c:ser>
        <c:ser>
          <c:idx val="2"/>
          <c:order val="2"/>
          <c:tx>
            <c:v>Malta</c:v>
          </c:tx>
          <c:marker>
            <c:symbol val="none"/>
          </c:marker>
          <c:val>
            <c:numRef>
              <c:f>'180304 Earsnet MRSA'!$H$324:$H$340</c:f>
              <c:numCache>
                <c:formatCode>General</c:formatCode>
                <c:ptCount val="17"/>
                <c:pt idx="0">
                  <c:v>35.526315779999997</c:v>
                </c:pt>
                <c:pt idx="1">
                  <c:v>43.902439020000003</c:v>
                </c:pt>
                <c:pt idx="2">
                  <c:v>42.52873563</c:v>
                </c:pt>
                <c:pt idx="3">
                  <c:v>42.975206610000001</c:v>
                </c:pt>
                <c:pt idx="4">
                  <c:v>56.382978719999997</c:v>
                </c:pt>
                <c:pt idx="5">
                  <c:v>55.844155839999999</c:v>
                </c:pt>
                <c:pt idx="6">
                  <c:v>66.666666660000004</c:v>
                </c:pt>
                <c:pt idx="7">
                  <c:v>52.380952379999997</c:v>
                </c:pt>
                <c:pt idx="8">
                  <c:v>55.555555550000001</c:v>
                </c:pt>
                <c:pt idx="9">
                  <c:v>58.823529409999999</c:v>
                </c:pt>
                <c:pt idx="10">
                  <c:v>48.148148140000004</c:v>
                </c:pt>
                <c:pt idx="11">
                  <c:v>49.23076923</c:v>
                </c:pt>
                <c:pt idx="12">
                  <c:v>47.524752470000003</c:v>
                </c:pt>
                <c:pt idx="13">
                  <c:v>53.773584900000003</c:v>
                </c:pt>
                <c:pt idx="14">
                  <c:v>43.589743579999997</c:v>
                </c:pt>
                <c:pt idx="15">
                  <c:v>49.425287349999998</c:v>
                </c:pt>
                <c:pt idx="16">
                  <c:v>37.113402059999999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0B-4DD8-BD02-310E68368888}"/>
            </c:ext>
          </c:extLst>
        </c:ser>
        <c:ser>
          <c:idx val="3"/>
          <c:order val="3"/>
          <c:tx>
            <c:v>Italy</c:v>
          </c:tx>
          <c:marker>
            <c:symbol val="none"/>
          </c:marker>
          <c:val>
            <c:numRef>
              <c:f>'180304 Earsnet MRSA'!$H$266:$H$282</c:f>
              <c:numCache>
                <c:formatCode>General</c:formatCode>
                <c:ptCount val="17"/>
                <c:pt idx="0">
                  <c:v>44.255319139999997</c:v>
                </c:pt>
                <c:pt idx="1">
                  <c:v>41.001191890000001</c:v>
                </c:pt>
                <c:pt idx="2">
                  <c:v>38.198064029999998</c:v>
                </c:pt>
                <c:pt idx="3">
                  <c:v>39.385665520000003</c:v>
                </c:pt>
                <c:pt idx="4">
                  <c:v>39.786710409999998</c:v>
                </c:pt>
                <c:pt idx="5">
                  <c:v>37.106918229999998</c:v>
                </c:pt>
                <c:pt idx="6">
                  <c:v>38.496376810000001</c:v>
                </c:pt>
                <c:pt idx="7">
                  <c:v>33.711048150000003</c:v>
                </c:pt>
                <c:pt idx="8">
                  <c:v>33.65591397</c:v>
                </c:pt>
                <c:pt idx="9">
                  <c:v>37.423312879999997</c:v>
                </c:pt>
                <c:pt idx="10">
                  <c:v>36.523216300000001</c:v>
                </c:pt>
                <c:pt idx="11">
                  <c:v>38.223632029999997</c:v>
                </c:pt>
                <c:pt idx="12">
                  <c:v>35.207823959999999</c:v>
                </c:pt>
                <c:pt idx="13">
                  <c:v>35.839598989999999</c:v>
                </c:pt>
                <c:pt idx="14">
                  <c:v>33.552014990000004</c:v>
                </c:pt>
                <c:pt idx="15">
                  <c:v>34.1</c:v>
                </c:pt>
                <c:pt idx="16">
                  <c:v>33.579335790000002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0B-4DD8-BD02-310E68368888}"/>
            </c:ext>
          </c:extLst>
        </c:ser>
        <c:ser>
          <c:idx val="4"/>
          <c:order val="4"/>
          <c:tx>
            <c:v>Ireland</c:v>
          </c:tx>
          <c:marker>
            <c:symbol val="none"/>
          </c:marker>
          <c:val>
            <c:numRef>
              <c:f>'180304 Earsnet MRSA'!$H$232:$H$248</c:f>
              <c:numCache>
                <c:formatCode>General</c:formatCode>
                <c:ptCount val="17"/>
                <c:pt idx="0">
                  <c:v>37.573385510000001</c:v>
                </c:pt>
                <c:pt idx="1">
                  <c:v>42.612752720000003</c:v>
                </c:pt>
                <c:pt idx="2">
                  <c:v>42.484969929999998</c:v>
                </c:pt>
                <c:pt idx="3">
                  <c:v>42.238267139999998</c:v>
                </c:pt>
                <c:pt idx="4">
                  <c:v>41.44634525</c:v>
                </c:pt>
                <c:pt idx="5">
                  <c:v>41.764705880000001</c:v>
                </c:pt>
                <c:pt idx="6">
                  <c:v>42.316258349999998</c:v>
                </c:pt>
                <c:pt idx="7">
                  <c:v>37.98798798</c:v>
                </c:pt>
                <c:pt idx="8">
                  <c:v>33.091787429999997</c:v>
                </c:pt>
                <c:pt idx="9">
                  <c:v>26.804123709999999</c:v>
                </c:pt>
                <c:pt idx="10">
                  <c:v>23.860811930000001</c:v>
                </c:pt>
                <c:pt idx="11">
                  <c:v>23.746452219999998</c:v>
                </c:pt>
                <c:pt idx="12">
                  <c:v>22.639691710000001</c:v>
                </c:pt>
                <c:pt idx="13">
                  <c:v>19.925163699999999</c:v>
                </c:pt>
                <c:pt idx="14">
                  <c:v>19.441860460000001</c:v>
                </c:pt>
                <c:pt idx="15">
                  <c:v>18.070009460000001</c:v>
                </c:pt>
                <c:pt idx="16">
                  <c:v>14.348206469999999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0B-4DD8-BD02-310E68368888}"/>
            </c:ext>
          </c:extLst>
        </c:ser>
        <c:ser>
          <c:idx val="5"/>
          <c:order val="5"/>
          <c:tx>
            <c:v>France</c:v>
          </c:tx>
          <c:marker>
            <c:symbol val="none"/>
          </c:marker>
          <c:val>
            <c:numRef>
              <c:f>'180304 Earsnet MRSA'!$H$185:$H$200</c:f>
              <c:numCache>
                <c:formatCode>General</c:formatCode>
                <c:ptCount val="16"/>
                <c:pt idx="0">
                  <c:v>33.372228700000001</c:v>
                </c:pt>
                <c:pt idx="1">
                  <c:v>32.952495489999997</c:v>
                </c:pt>
                <c:pt idx="2">
                  <c:v>28.86416861</c:v>
                </c:pt>
                <c:pt idx="3">
                  <c:v>28.712279649999999</c:v>
                </c:pt>
                <c:pt idx="4">
                  <c:v>27.246626469999999</c:v>
                </c:pt>
                <c:pt idx="5">
                  <c:v>26.741749599999999</c:v>
                </c:pt>
                <c:pt idx="6">
                  <c:v>25.788235289999999</c:v>
                </c:pt>
                <c:pt idx="7">
                  <c:v>24.49725776</c:v>
                </c:pt>
                <c:pt idx="8">
                  <c:v>22.754237280000002</c:v>
                </c:pt>
                <c:pt idx="9">
                  <c:v>21.588804280000002</c:v>
                </c:pt>
                <c:pt idx="10">
                  <c:v>20.144189990000001</c:v>
                </c:pt>
                <c:pt idx="11">
                  <c:v>19.22341239</c:v>
                </c:pt>
                <c:pt idx="12">
                  <c:v>17.087092609999999</c:v>
                </c:pt>
                <c:pt idx="13">
                  <c:v>17.41429613</c:v>
                </c:pt>
                <c:pt idx="14">
                  <c:v>15.71815718</c:v>
                </c:pt>
                <c:pt idx="15">
                  <c:v>13.8042309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B0B-4DD8-BD02-310E68368888}"/>
            </c:ext>
          </c:extLst>
        </c:ser>
        <c:ser>
          <c:idx val="6"/>
          <c:order val="6"/>
          <c:tx>
            <c:v>Spain</c:v>
          </c:tx>
          <c:marker>
            <c:symbol val="none"/>
          </c:marker>
          <c:val>
            <c:numRef>
              <c:f>'180304 Earsnet MRSA'!$H$151:$H$167</c:f>
              <c:numCache>
                <c:formatCode>General</c:formatCode>
                <c:ptCount val="17"/>
                <c:pt idx="0">
                  <c:v>29.404900810000001</c:v>
                </c:pt>
                <c:pt idx="1">
                  <c:v>24.44678609</c:v>
                </c:pt>
                <c:pt idx="2">
                  <c:v>23.327759189999998</c:v>
                </c:pt>
                <c:pt idx="3">
                  <c:v>24.01150251</c:v>
                </c:pt>
                <c:pt idx="4">
                  <c:v>26.474442979999999</c:v>
                </c:pt>
                <c:pt idx="5">
                  <c:v>27.075542250000002</c:v>
                </c:pt>
                <c:pt idx="6">
                  <c:v>25.016857720000001</c:v>
                </c:pt>
                <c:pt idx="7">
                  <c:v>25.456760039999999</c:v>
                </c:pt>
                <c:pt idx="8">
                  <c:v>26.578073079999999</c:v>
                </c:pt>
                <c:pt idx="9">
                  <c:v>25.947521859999998</c:v>
                </c:pt>
                <c:pt idx="10">
                  <c:v>25.327291030000001</c:v>
                </c:pt>
                <c:pt idx="11">
                  <c:v>22.46153846</c:v>
                </c:pt>
                <c:pt idx="12">
                  <c:v>24.170616110000001</c:v>
                </c:pt>
                <c:pt idx="13">
                  <c:v>22.566122669999999</c:v>
                </c:pt>
                <c:pt idx="14">
                  <c:v>22.135416660000001</c:v>
                </c:pt>
                <c:pt idx="15">
                  <c:v>25.304878039999998</c:v>
                </c:pt>
                <c:pt idx="16">
                  <c:v>25.809768630000001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B0B-4DD8-BD02-310E68368888}"/>
            </c:ext>
          </c:extLst>
        </c:ser>
        <c:ser>
          <c:idx val="7"/>
          <c:order val="7"/>
          <c:tx>
            <c:v>Greece</c:v>
          </c:tx>
          <c:marker>
            <c:symbol val="none"/>
          </c:marker>
          <c:val>
            <c:numRef>
              <c:f>'180304 Earsnet MRSA'!$H$134:$H$150</c:f>
              <c:numCache>
                <c:formatCode>General</c:formatCode>
                <c:ptCount val="17"/>
                <c:pt idx="0">
                  <c:v>49.726775949999997</c:v>
                </c:pt>
                <c:pt idx="1">
                  <c:v>40.443213290000003</c:v>
                </c:pt>
                <c:pt idx="2">
                  <c:v>44.02173913</c:v>
                </c:pt>
                <c:pt idx="3">
                  <c:v>45.19519519</c:v>
                </c:pt>
                <c:pt idx="4">
                  <c:v>44.334975360000001</c:v>
                </c:pt>
                <c:pt idx="5">
                  <c:v>42.143906020000003</c:v>
                </c:pt>
                <c:pt idx="6">
                  <c:v>42.857142850000002</c:v>
                </c:pt>
                <c:pt idx="7">
                  <c:v>48.014888329999998</c:v>
                </c:pt>
                <c:pt idx="8">
                  <c:v>40.977881250000003</c:v>
                </c:pt>
                <c:pt idx="9">
                  <c:v>40.361445779999997</c:v>
                </c:pt>
                <c:pt idx="10">
                  <c:v>39.215686269999999</c:v>
                </c:pt>
                <c:pt idx="11">
                  <c:v>39.158163260000002</c:v>
                </c:pt>
                <c:pt idx="12">
                  <c:v>40.981735149999999</c:v>
                </c:pt>
                <c:pt idx="13">
                  <c:v>40.290620869999998</c:v>
                </c:pt>
                <c:pt idx="14">
                  <c:v>37.050359710000002</c:v>
                </c:pt>
                <c:pt idx="15">
                  <c:v>39.37908496</c:v>
                </c:pt>
                <c:pt idx="16">
                  <c:v>38.810641619999998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B0B-4DD8-BD02-310E68368888}"/>
            </c:ext>
          </c:extLst>
        </c:ser>
        <c:ser>
          <c:idx val="8"/>
          <c:order val="8"/>
          <c:tx>
            <c:v>Germany</c:v>
          </c:tx>
          <c:marker>
            <c:symbol val="none"/>
          </c:marker>
          <c:val>
            <c:numRef>
              <c:f>'180304 Earsnet MRSA'!$H$84:$H$100</c:f>
              <c:numCache>
                <c:formatCode>General</c:formatCode>
                <c:ptCount val="17"/>
                <c:pt idx="0">
                  <c:v>12.47191011</c:v>
                </c:pt>
                <c:pt idx="1">
                  <c:v>15.573770489999999</c:v>
                </c:pt>
                <c:pt idx="2">
                  <c:v>18.386491549999999</c:v>
                </c:pt>
                <c:pt idx="3">
                  <c:v>18.389553859999999</c:v>
                </c:pt>
                <c:pt idx="4">
                  <c:v>19.620253160000001</c:v>
                </c:pt>
                <c:pt idx="5">
                  <c:v>21.428571420000001</c:v>
                </c:pt>
                <c:pt idx="6">
                  <c:v>19.974874369999998</c:v>
                </c:pt>
                <c:pt idx="7">
                  <c:v>16.2954279</c:v>
                </c:pt>
                <c:pt idx="8">
                  <c:v>19.375573920000001</c:v>
                </c:pt>
                <c:pt idx="9">
                  <c:v>18.46153846</c:v>
                </c:pt>
                <c:pt idx="10">
                  <c:v>20.909090899999999</c:v>
                </c:pt>
                <c:pt idx="11">
                  <c:v>16.08040201</c:v>
                </c:pt>
                <c:pt idx="12">
                  <c:v>15.37261022</c:v>
                </c:pt>
                <c:pt idx="13">
                  <c:v>12.819693089999999</c:v>
                </c:pt>
                <c:pt idx="14">
                  <c:v>12.905276539999999</c:v>
                </c:pt>
                <c:pt idx="15">
                  <c:v>11.18866762</c:v>
                </c:pt>
                <c:pt idx="16">
                  <c:v>10.281814170000001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B0B-4DD8-BD02-310E68368888}"/>
            </c:ext>
          </c:extLst>
        </c:ser>
        <c:ser>
          <c:idx val="9"/>
          <c:order val="9"/>
          <c:tx>
            <c:v>Czech Republich</c:v>
          </c:tx>
          <c:marker>
            <c:symbol val="none"/>
          </c:marker>
          <c:val>
            <c:numRef>
              <c:f>'180304 Earsnet MRSA'!$H$67:$H$83</c:f>
              <c:numCache>
                <c:formatCode>General</c:formatCode>
                <c:ptCount val="17"/>
                <c:pt idx="0">
                  <c:v>4.2718446600000002</c:v>
                </c:pt>
                <c:pt idx="1">
                  <c:v>5.8604651099999998</c:v>
                </c:pt>
                <c:pt idx="2">
                  <c:v>5.9075342400000004</c:v>
                </c:pt>
                <c:pt idx="3">
                  <c:v>6.1283345300000001</c:v>
                </c:pt>
                <c:pt idx="4">
                  <c:v>8.5180055400000008</c:v>
                </c:pt>
                <c:pt idx="5">
                  <c:v>12.878300060000001</c:v>
                </c:pt>
                <c:pt idx="6">
                  <c:v>12.31172233</c:v>
                </c:pt>
                <c:pt idx="7">
                  <c:v>12.88566243</c:v>
                </c:pt>
                <c:pt idx="8">
                  <c:v>14.22740524</c:v>
                </c:pt>
                <c:pt idx="9">
                  <c:v>14.57227138</c:v>
                </c:pt>
                <c:pt idx="10">
                  <c:v>13.49654739</c:v>
                </c:pt>
                <c:pt idx="11">
                  <c:v>14.53376205</c:v>
                </c:pt>
                <c:pt idx="12">
                  <c:v>12.9733085</c:v>
                </c:pt>
                <c:pt idx="13">
                  <c:v>13.23960164</c:v>
                </c:pt>
                <c:pt idx="14">
                  <c:v>13.03834808</c:v>
                </c:pt>
                <c:pt idx="15">
                  <c:v>13.732004420000001</c:v>
                </c:pt>
                <c:pt idx="16">
                  <c:v>13.93746687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B0B-4DD8-BD02-310E68368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312640"/>
        <c:axId val="173330816"/>
      </c:lineChart>
      <c:catAx>
        <c:axId val="17331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3330816"/>
        <c:crosses val="autoZero"/>
        <c:auto val="1"/>
        <c:lblAlgn val="ctr"/>
        <c:lblOffset val="100"/>
        <c:noMultiLvlLbl val="0"/>
      </c:catAx>
      <c:valAx>
        <c:axId val="1733308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MRSA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3312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4463168514385"/>
          <c:y val="6.532282492329107E-2"/>
          <c:w val="0.24197381547953706"/>
          <c:h val="0.7885989839969108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Greece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ECDC_surveillance_data_A'!$H$133:$H$144</c:f>
              <c:numCache>
                <c:formatCode>General</c:formatCode>
                <c:ptCount val="12"/>
                <c:pt idx="0">
                  <c:v>27.813712800000001</c:v>
                </c:pt>
                <c:pt idx="1">
                  <c:v>32.855436079999997</c:v>
                </c:pt>
                <c:pt idx="2">
                  <c:v>42.44306418</c:v>
                </c:pt>
                <c:pt idx="3">
                  <c:v>36.592178769999997</c:v>
                </c:pt>
                <c:pt idx="4">
                  <c:v>43.51567301</c:v>
                </c:pt>
                <c:pt idx="5">
                  <c:v>49.08120924</c:v>
                </c:pt>
                <c:pt idx="6">
                  <c:v>68.15403422</c:v>
                </c:pt>
                <c:pt idx="7">
                  <c:v>60.479452049999999</c:v>
                </c:pt>
                <c:pt idx="8">
                  <c:v>59.387923899999997</c:v>
                </c:pt>
                <c:pt idx="9">
                  <c:v>62.316176470000002</c:v>
                </c:pt>
                <c:pt idx="10">
                  <c:v>61.940928270000001</c:v>
                </c:pt>
                <c:pt idx="11">
                  <c:v>66.864406770000002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46-465A-895F-B836873A3576}"/>
            </c:ext>
          </c:extLst>
        </c:ser>
        <c:ser>
          <c:idx val="2"/>
          <c:order val="1"/>
          <c:tx>
            <c:v>Italy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ECDC_surveillance_data_A'!$H$181:$H$192</c:f>
              <c:numCache>
                <c:formatCode>General</c:formatCode>
                <c:ptCount val="12"/>
                <c:pt idx="1">
                  <c:v>1.3114754</c:v>
                </c:pt>
                <c:pt idx="2">
                  <c:v>1.11111111</c:v>
                </c:pt>
                <c:pt idx="3">
                  <c:v>1.94174757</c:v>
                </c:pt>
                <c:pt idx="4">
                  <c:v>1.3157894699999999</c:v>
                </c:pt>
                <c:pt idx="5">
                  <c:v>15.18467852</c:v>
                </c:pt>
                <c:pt idx="6">
                  <c:v>26.666666660000001</c:v>
                </c:pt>
                <c:pt idx="7">
                  <c:v>29.112426030000002</c:v>
                </c:pt>
                <c:pt idx="8">
                  <c:v>34.342739160000001</c:v>
                </c:pt>
                <c:pt idx="9">
                  <c:v>32.927756649999999</c:v>
                </c:pt>
                <c:pt idx="10">
                  <c:v>33.516758369999998</c:v>
                </c:pt>
                <c:pt idx="11">
                  <c:v>33.940182049999997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46-465A-895F-B836873A3576}"/>
            </c:ext>
          </c:extLst>
        </c:ser>
        <c:ser>
          <c:idx val="3"/>
          <c:order val="2"/>
          <c:tx>
            <c:v>Malta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ECDC_surveillance_data_A'!$H$228:$H$239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3.8461538399999999</c:v>
                </c:pt>
                <c:pt idx="7">
                  <c:v>3.5714285700000001</c:v>
                </c:pt>
                <c:pt idx="8">
                  <c:v>5.9701492500000004</c:v>
                </c:pt>
                <c:pt idx="9">
                  <c:v>9.0909090900000002</c:v>
                </c:pt>
                <c:pt idx="10">
                  <c:v>4.5454545399999997</c:v>
                </c:pt>
                <c:pt idx="11">
                  <c:v>5.8823529399999996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46-465A-895F-B836873A3576}"/>
            </c:ext>
          </c:extLst>
        </c:ser>
        <c:ser>
          <c:idx val="4"/>
          <c:order val="3"/>
          <c:tx>
            <c:v>Portugal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ECDC_surveillance_data_A'!$H$276:$H$287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0.72463767999999995</c:v>
                </c:pt>
                <c:pt idx="4">
                  <c:v>0.82474225999999995</c:v>
                </c:pt>
                <c:pt idx="5">
                  <c:v>1.3544018</c:v>
                </c:pt>
                <c:pt idx="6">
                  <c:v>0.34482758000000002</c:v>
                </c:pt>
                <c:pt idx="7">
                  <c:v>0.66755673999999998</c:v>
                </c:pt>
                <c:pt idx="8">
                  <c:v>1.7699115000000001</c:v>
                </c:pt>
                <c:pt idx="9">
                  <c:v>1.7636684300000001</c:v>
                </c:pt>
                <c:pt idx="10">
                  <c:v>3.3573141400000002</c:v>
                </c:pt>
                <c:pt idx="11">
                  <c:v>5.1709401699999997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46-465A-895F-B836873A3576}"/>
            </c:ext>
          </c:extLst>
        </c:ser>
        <c:ser>
          <c:idx val="5"/>
          <c:order val="4"/>
          <c:tx>
            <c:v>Romania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ECDC_surveillance_data_A'!$H$288:$H$299</c:f>
              <c:numCache>
                <c:formatCode>General</c:formatCode>
                <c:ptCount val="12"/>
                <c:pt idx="1">
                  <c:v>0</c:v>
                </c:pt>
                <c:pt idx="2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13.72549019</c:v>
                </c:pt>
                <c:pt idx="8">
                  <c:v>20.465116269999999</c:v>
                </c:pt>
                <c:pt idx="9">
                  <c:v>31.51750972</c:v>
                </c:pt>
                <c:pt idx="10">
                  <c:v>24.723247229999998</c:v>
                </c:pt>
                <c:pt idx="11">
                  <c:v>31.437125739999999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46-465A-895F-B836873A3576}"/>
            </c:ext>
          </c:extLst>
        </c:ser>
        <c:ser>
          <c:idx val="6"/>
          <c:order val="5"/>
          <c:tx>
            <c:v>UK</c:v>
          </c:tx>
          <c:marker>
            <c:symbol val="none"/>
          </c:marker>
          <c:cat>
            <c:numRef>
              <c:f>'[180226 ECDC_surveillance_data_Antimicrobial_resistance.csv]180226 ECDC_surveillance_data_A'!$G$2:$G$13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'[180226 ECDC_surveillance_data_Antimicrobial_resistance.csv]180226 ECDC_surveillance_data_A'!$H$346:$H$357</c:f>
              <c:numCache>
                <c:formatCode>General</c:formatCode>
                <c:ptCount val="12"/>
                <c:pt idx="0">
                  <c:v>0</c:v>
                </c:pt>
                <c:pt idx="1">
                  <c:v>0.34965034</c:v>
                </c:pt>
                <c:pt idx="2">
                  <c:v>0.33112582000000002</c:v>
                </c:pt>
                <c:pt idx="3">
                  <c:v>1.23966942</c:v>
                </c:pt>
                <c:pt idx="4">
                  <c:v>0.16920473</c:v>
                </c:pt>
                <c:pt idx="5">
                  <c:v>0.14771048000000001</c:v>
                </c:pt>
                <c:pt idx="6">
                  <c:v>0.36363635999999999</c:v>
                </c:pt>
                <c:pt idx="7">
                  <c:v>0.45045045</c:v>
                </c:pt>
                <c:pt idx="8">
                  <c:v>0.47573738999999998</c:v>
                </c:pt>
                <c:pt idx="9">
                  <c:v>0.84190832000000004</c:v>
                </c:pt>
                <c:pt idx="10">
                  <c:v>0.41580041000000001</c:v>
                </c:pt>
                <c:pt idx="11">
                  <c:v>0.27040313999999999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846-465A-895F-B836873A3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668992"/>
        <c:axId val="172622208"/>
      </c:lineChart>
      <c:catAx>
        <c:axId val="173668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72622208"/>
        <c:crosses val="autoZero"/>
        <c:auto val="1"/>
        <c:lblAlgn val="ctr"/>
        <c:lblOffset val="100"/>
        <c:noMultiLvlLbl val="0"/>
      </c:catAx>
      <c:valAx>
        <c:axId val="172622208"/>
        <c:scaling>
          <c:orientation val="minMax"/>
          <c:max val="7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 i="1"/>
                </a:pPr>
                <a:r>
                  <a:rPr lang="en-US" b="0" i="1" dirty="0"/>
                  <a:t>% invasive K. </a:t>
                </a:r>
                <a:r>
                  <a:rPr lang="en-US" b="0" i="1" dirty="0" err="1"/>
                  <a:t>pneumoniae</a:t>
                </a:r>
                <a:r>
                  <a:rPr lang="en-US" b="0" i="1" dirty="0"/>
                  <a:t> isolates resistant to </a:t>
                </a:r>
                <a:r>
                  <a:rPr lang="en-US" b="0" i="1" dirty="0" err="1"/>
                  <a:t>carbapenems</a:t>
                </a:r>
                <a:endParaRPr lang="en-US" b="0" i="1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3668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616743317154868"/>
          <c:y val="5.1411552136656415E-2"/>
          <c:w val="0.42747595499212282"/>
          <c:h val="0.815725524230801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K. pneumoniae / oxytoca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circle"/>
            <c:size val="10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cat>
            <c:numRef>
              <c:f>Sheet1!$B$1:$C$1</c:f>
              <c:numCache>
                <c:formatCode>General</c:formatCode>
                <c:ptCount val="2"/>
                <c:pt idx="0">
                  <c:v>2001</c:v>
                </c:pt>
                <c:pt idx="1">
                  <c:v>2011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1.6</c:v>
                </c:pt>
                <c:pt idx="1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8B-4C1F-AB25-F793687FEF0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Enterobacteriaceae</c:v>
                </c:pt>
              </c:strCache>
            </c:strRef>
          </c:tx>
          <c:spPr>
            <a:ln>
              <a:solidFill>
                <a:srgbClr val="333399"/>
              </a:solidFill>
            </a:ln>
          </c:spPr>
          <c:marker>
            <c:symbol val="circle"/>
            <c:size val="10"/>
            <c:spPr>
              <a:solidFill>
                <a:srgbClr val="333399"/>
              </a:solidFill>
              <a:ln>
                <a:solidFill>
                  <a:schemeClr val="accent2"/>
                </a:solidFill>
              </a:ln>
            </c:spPr>
          </c:marker>
          <c:cat>
            <c:numRef>
              <c:f>Sheet1!$B$1:$C$1</c:f>
              <c:numCache>
                <c:formatCode>General</c:formatCode>
                <c:ptCount val="2"/>
                <c:pt idx="0">
                  <c:v>2001</c:v>
                </c:pt>
                <c:pt idx="1">
                  <c:v>2011</c:v>
                </c:pt>
              </c:numCache>
            </c:numRef>
          </c:cat>
          <c:val>
            <c:numRef>
              <c:f>Sheet1!$B$3:$C$3</c:f>
              <c:numCache>
                <c:formatCode>General</c:formatCode>
                <c:ptCount val="2"/>
                <c:pt idx="0">
                  <c:v>1.2</c:v>
                </c:pt>
                <c:pt idx="1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8B-4C1F-AB25-F793687FE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672896"/>
        <c:axId val="172683264"/>
      </c:lineChart>
      <c:catAx>
        <c:axId val="17267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2683264"/>
        <c:crosses val="autoZero"/>
        <c:auto val="1"/>
        <c:lblAlgn val="ctr"/>
        <c:lblOffset val="100"/>
        <c:noMultiLvlLbl val="0"/>
      </c:catAx>
      <c:valAx>
        <c:axId val="1726832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CRE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26728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746027706160957"/>
          <c:y val="0.26507547157621347"/>
          <c:w val="0.48253972293839026"/>
          <c:h val="0.24239114283068541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 b="0">
          <a:solidFill>
            <a:schemeClr val="tx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2E2B7-E315-4A5A-A7C8-8F28C979F3D9}" type="doc">
      <dgm:prSet loTypeId="urn:microsoft.com/office/officeart/2005/8/layout/chevron1" loCatId="process" qsTypeId="urn:microsoft.com/office/officeart/2005/8/quickstyle/3d1" qsCatId="3D" csTypeId="urn:microsoft.com/office/officeart/2005/8/colors/colorful1" csCatId="colorful" phldr="1"/>
      <dgm:spPr/>
    </dgm:pt>
    <dgm:pt modelId="{6BB1D909-0C1A-4023-83D7-ECA9CEE0BBE7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7A65F58B-26CA-410E-AEC9-7E441FA53319}" type="par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B858D1AA-C943-4889-9071-BCF703FA717D}" type="sibTrans" cxnId="{07082DB3-D0D8-4905-9FDB-CEC22E8A8030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67C834F1-97F9-47AA-9E7D-3B1D00E7BC2D}">
      <dgm:prSet phldrT="[Text]" custT="1"/>
      <dgm:spPr/>
      <dgm:t>
        <a:bodyPr/>
        <a:lstStyle/>
        <a:p>
          <a:r>
            <a:rPr lang="en-GB" sz="3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dirty="0">
            <a:latin typeface="Arial" pitchFamily="34" charset="0"/>
            <a:cs typeface="Arial" pitchFamily="34" charset="0"/>
          </a:endParaRPr>
        </a:p>
      </dgm:t>
    </dgm:pt>
    <dgm:pt modelId="{F38F2345-DA56-4F3B-B0B2-302D6AA1622C}" type="par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978A63AF-0C48-4305-8E0A-91F07E0624B2}" type="sibTrans" cxnId="{1C91974A-F581-4046-AE76-6ACB4ADE5FA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83B04FCC-76AF-4FBC-87CE-12B6B2AA6D3B}">
      <dgm:prSet phldrT="[Text]" custT="1"/>
      <dgm:spPr/>
      <dgm:t>
        <a:bodyPr/>
        <a:lstStyle/>
        <a:p>
          <a:r>
            <a:rPr lang="en-GB" sz="4800" dirty="0" smtClean="0">
              <a:latin typeface="Arial" pitchFamily="34" charset="0"/>
              <a:cs typeface="Arial" pitchFamily="34" charset="0"/>
            </a:rPr>
            <a:t>CPE</a:t>
          </a:r>
          <a:endParaRPr lang="en-GB" sz="4800" dirty="0">
            <a:latin typeface="Arial" pitchFamily="34" charset="0"/>
            <a:cs typeface="Arial" pitchFamily="34" charset="0"/>
          </a:endParaRPr>
        </a:p>
      </dgm:t>
    </dgm:pt>
    <dgm:pt modelId="{CF309340-8652-462A-AA3C-1FB871E11E9A}" type="par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ABC77BC9-6564-4B9B-8A68-85A19F203C1A}" type="sibTrans" cxnId="{CF976951-58D7-4B56-9BA6-276854382416}">
      <dgm:prSet/>
      <dgm:spPr/>
      <dgm:t>
        <a:bodyPr/>
        <a:lstStyle/>
        <a:p>
          <a:endParaRPr lang="en-GB">
            <a:latin typeface="Arial" pitchFamily="34" charset="0"/>
            <a:cs typeface="Arial" pitchFamily="34" charset="0"/>
          </a:endParaRPr>
        </a:p>
      </dgm:t>
    </dgm:pt>
    <dgm:pt modelId="{2B095EDB-1A80-4FE2-89D0-E0A04215BF78}" type="pres">
      <dgm:prSet presAssocID="{D1E2E2B7-E315-4A5A-A7C8-8F28C979F3D9}" presName="Name0" presStyleCnt="0">
        <dgm:presLayoutVars>
          <dgm:dir/>
          <dgm:animLvl val="lvl"/>
          <dgm:resizeHandles val="exact"/>
        </dgm:presLayoutVars>
      </dgm:prSet>
      <dgm:spPr/>
    </dgm:pt>
    <dgm:pt modelId="{1148AD56-9CD3-4DB2-A287-09542366576D}" type="pres">
      <dgm:prSet presAssocID="{6BB1D909-0C1A-4023-83D7-ECA9CEE0BBE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999D73-ABEB-4981-AB1F-AE9ED1E90B32}" type="pres">
      <dgm:prSet presAssocID="{B858D1AA-C943-4889-9071-BCF703FA717D}" presName="parTxOnlySpace" presStyleCnt="0"/>
      <dgm:spPr/>
    </dgm:pt>
    <dgm:pt modelId="{AE4291AF-8402-44D5-9A1D-E024563B0AFB}" type="pres">
      <dgm:prSet presAssocID="{67C834F1-97F9-47AA-9E7D-3B1D00E7BC2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919C40-FF88-4917-9604-5AC279160C21}" type="pres">
      <dgm:prSet presAssocID="{978A63AF-0C48-4305-8E0A-91F07E0624B2}" presName="parTxOnlySpace" presStyleCnt="0"/>
      <dgm:spPr/>
    </dgm:pt>
    <dgm:pt modelId="{A1988E90-6B49-49EC-BFB6-09E5476A57DE}" type="pres">
      <dgm:prSet presAssocID="{83B04FCC-76AF-4FBC-87CE-12B6B2AA6D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BBF07D8-4D8F-4E99-B137-8E87AD041449}" type="presOf" srcId="{67C834F1-97F9-47AA-9E7D-3B1D00E7BC2D}" destId="{AE4291AF-8402-44D5-9A1D-E024563B0AFB}" srcOrd="0" destOrd="0" presId="urn:microsoft.com/office/officeart/2005/8/layout/chevron1"/>
    <dgm:cxn modelId="{4409B23F-33E4-47F3-B3CC-C775D9967EE1}" type="presOf" srcId="{6BB1D909-0C1A-4023-83D7-ECA9CEE0BBE7}" destId="{1148AD56-9CD3-4DB2-A287-09542366576D}" srcOrd="0" destOrd="0" presId="urn:microsoft.com/office/officeart/2005/8/layout/chevron1"/>
    <dgm:cxn modelId="{07082DB3-D0D8-4905-9FDB-CEC22E8A8030}" srcId="{D1E2E2B7-E315-4A5A-A7C8-8F28C979F3D9}" destId="{6BB1D909-0C1A-4023-83D7-ECA9CEE0BBE7}" srcOrd="0" destOrd="0" parTransId="{7A65F58B-26CA-410E-AEC9-7E441FA53319}" sibTransId="{B858D1AA-C943-4889-9071-BCF703FA717D}"/>
    <dgm:cxn modelId="{BA7D6F2F-C465-47CD-B1DD-C281FBEB40A0}" type="presOf" srcId="{D1E2E2B7-E315-4A5A-A7C8-8F28C979F3D9}" destId="{2B095EDB-1A80-4FE2-89D0-E0A04215BF78}" srcOrd="0" destOrd="0" presId="urn:microsoft.com/office/officeart/2005/8/layout/chevron1"/>
    <dgm:cxn modelId="{CF976951-58D7-4B56-9BA6-276854382416}" srcId="{D1E2E2B7-E315-4A5A-A7C8-8F28C979F3D9}" destId="{83B04FCC-76AF-4FBC-87CE-12B6B2AA6D3B}" srcOrd="2" destOrd="0" parTransId="{CF309340-8652-462A-AA3C-1FB871E11E9A}" sibTransId="{ABC77BC9-6564-4B9B-8A68-85A19F203C1A}"/>
    <dgm:cxn modelId="{ACC67B85-23AD-480B-A4E9-8C48C6E72261}" type="presOf" srcId="{83B04FCC-76AF-4FBC-87CE-12B6B2AA6D3B}" destId="{A1988E90-6B49-49EC-BFB6-09E5476A57DE}" srcOrd="0" destOrd="0" presId="urn:microsoft.com/office/officeart/2005/8/layout/chevron1"/>
    <dgm:cxn modelId="{1C91974A-F581-4046-AE76-6ACB4ADE5FA6}" srcId="{D1E2E2B7-E315-4A5A-A7C8-8F28C979F3D9}" destId="{67C834F1-97F9-47AA-9E7D-3B1D00E7BC2D}" srcOrd="1" destOrd="0" parTransId="{F38F2345-DA56-4F3B-B0B2-302D6AA1622C}" sibTransId="{978A63AF-0C48-4305-8E0A-91F07E0624B2}"/>
    <dgm:cxn modelId="{CB8999FF-A4F3-48C2-86B7-12903D9F04FC}" type="presParOf" srcId="{2B095EDB-1A80-4FE2-89D0-E0A04215BF78}" destId="{1148AD56-9CD3-4DB2-A287-09542366576D}" srcOrd="0" destOrd="0" presId="urn:microsoft.com/office/officeart/2005/8/layout/chevron1"/>
    <dgm:cxn modelId="{D5794FBA-08E0-4F8E-BC6F-E21B50145076}" type="presParOf" srcId="{2B095EDB-1A80-4FE2-89D0-E0A04215BF78}" destId="{09999D73-ABEB-4981-AB1F-AE9ED1E90B32}" srcOrd="1" destOrd="0" presId="urn:microsoft.com/office/officeart/2005/8/layout/chevron1"/>
    <dgm:cxn modelId="{F14BDEB5-599A-44C9-BE99-AD3926422D73}" type="presParOf" srcId="{2B095EDB-1A80-4FE2-89D0-E0A04215BF78}" destId="{AE4291AF-8402-44D5-9A1D-E024563B0AFB}" srcOrd="2" destOrd="0" presId="urn:microsoft.com/office/officeart/2005/8/layout/chevron1"/>
    <dgm:cxn modelId="{C7A5104D-1757-45E2-9A2D-70AD5D59CA0A}" type="presParOf" srcId="{2B095EDB-1A80-4FE2-89D0-E0A04215BF78}" destId="{6D919C40-FF88-4917-9604-5AC279160C21}" srcOrd="3" destOrd="0" presId="urn:microsoft.com/office/officeart/2005/8/layout/chevron1"/>
    <dgm:cxn modelId="{B3965232-B70B-459B-9E84-B5D06B0D7B94}" type="presParOf" srcId="{2B095EDB-1A80-4FE2-89D0-E0A04215BF78}" destId="{A1988E90-6B49-49EC-BFB6-09E5476A57D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8FCACB-DA03-44AE-ACBB-144816471DE5}" type="doc">
      <dgm:prSet loTypeId="urn:microsoft.com/office/officeart/2005/8/layout/radial5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349340CD-929D-4D9C-ABB1-DD80B36249FF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CPE</a:t>
          </a:r>
          <a:endParaRPr lang="en-GB" dirty="0">
            <a:latin typeface="Arial Narrow" pitchFamily="34" charset="0"/>
          </a:endParaRPr>
        </a:p>
      </dgm:t>
    </dgm:pt>
    <dgm:pt modelId="{69545F10-3597-4403-8B1C-1BA70DF96522}" type="par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B52F08F-F50E-45F4-A6CA-5020F647A769}" type="sibTrans" cxnId="{237ED626-6254-4A37-B1E9-AFDFA1924D9C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C679E0E-1FCE-4A4E-8D4C-68F1E8D50D7D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Rapid spread</a:t>
          </a:r>
          <a:endParaRPr lang="en-GB" dirty="0">
            <a:latin typeface="Arial Narrow" pitchFamily="34" charset="0"/>
          </a:endParaRPr>
        </a:p>
      </dgm:t>
    </dgm:pt>
    <dgm:pt modelId="{098BD2AC-3D07-4EF3-895D-D66F7557C0AF}" type="par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6624810E-D71B-4D78-84D2-7AA7F7508DDD}" type="sibTrans" cxnId="{E7AE5C0C-F583-4584-902B-B2895BF9D9E3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B2957E52-211C-468C-A60A-20F853336C9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Clinical impact</a:t>
          </a:r>
          <a:endParaRPr lang="en-GB" dirty="0">
            <a:latin typeface="Arial Narrow" pitchFamily="34" charset="0"/>
          </a:endParaRPr>
        </a:p>
      </dgm:t>
    </dgm:pt>
    <dgm:pt modelId="{96ADD433-11AE-4FBF-8418-2199EA883495}" type="par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F2A43A6B-1E7C-4955-9AD6-A5D8A068A700}" type="sibTrans" cxnId="{EAFCF069-7EC2-4AD3-9318-106A2C5F32B9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D61B750F-4F98-4204-83FF-A03CC69A7389}">
      <dgm:prSet phldrT="[Text]" custT="1"/>
      <dgm:spPr/>
      <dgm:t>
        <a:bodyPr/>
        <a:lstStyle/>
        <a:p>
          <a:r>
            <a:rPr lang="en-GB" sz="4000" dirty="0" smtClean="0">
              <a:latin typeface="Arial Narrow" pitchFamily="34" charset="0"/>
            </a:rPr>
            <a:t>£</a:t>
          </a:r>
          <a:endParaRPr lang="en-GB" sz="4000" dirty="0">
            <a:latin typeface="Arial Narrow" pitchFamily="34" charset="0"/>
          </a:endParaRPr>
        </a:p>
      </dgm:t>
    </dgm:pt>
    <dgm:pt modelId="{707B75EE-7E95-4A9F-8CCA-EA161A56DDDE}" type="parTrans" cxnId="{BB83CAE8-CC8D-45E9-AB4F-5A98E798D63D}">
      <dgm:prSet/>
      <dgm:spPr/>
      <dgm:t>
        <a:bodyPr/>
        <a:lstStyle/>
        <a:p>
          <a:endParaRPr lang="en-GB"/>
        </a:p>
      </dgm:t>
    </dgm:pt>
    <dgm:pt modelId="{FF48E5AC-8F6E-4D6D-952B-8E095F6A7E0B}" type="sibTrans" cxnId="{BB83CAE8-CC8D-45E9-AB4F-5A98E798D63D}">
      <dgm:prSet/>
      <dgm:spPr/>
      <dgm:t>
        <a:bodyPr/>
        <a:lstStyle/>
        <a:p>
          <a:endParaRPr lang="en-GB"/>
        </a:p>
      </dgm:t>
    </dgm:pt>
    <dgm:pt modelId="{A090F42C-58C0-4561-A0F6-A228FD1AB439}">
      <dgm:prSet phldrT="[Text]"/>
      <dgm:spPr/>
      <dgm:t>
        <a:bodyPr/>
        <a:lstStyle/>
        <a:p>
          <a:r>
            <a:rPr lang="en-GB" dirty="0" smtClean="0">
              <a:latin typeface="Arial Narrow" pitchFamily="34" charset="0"/>
            </a:rPr>
            <a:t>AMR</a:t>
          </a:r>
          <a:endParaRPr lang="en-GB" dirty="0">
            <a:latin typeface="Arial Narrow" pitchFamily="34" charset="0"/>
          </a:endParaRPr>
        </a:p>
      </dgm:t>
    </dgm:pt>
    <dgm:pt modelId="{427A9379-C539-4105-96B1-9FED4FE6C482}" type="sib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C0E1EF24-1421-45E2-AD83-578228B5C810}" type="parTrans" cxnId="{507F0760-4248-48F3-A8A9-CBCC03E59358}">
      <dgm:prSet/>
      <dgm:spPr/>
      <dgm:t>
        <a:bodyPr/>
        <a:lstStyle/>
        <a:p>
          <a:endParaRPr lang="en-GB">
            <a:latin typeface="Arial Narrow" pitchFamily="34" charset="0"/>
          </a:endParaRPr>
        </a:p>
      </dgm:t>
    </dgm:pt>
    <dgm:pt modelId="{70EC019E-4BB8-466C-ABB0-4E3661239DFF}" type="pres">
      <dgm:prSet presAssocID="{238FCACB-DA03-44AE-ACBB-144816471D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8841F0-0C2C-415A-AB92-65B3F889A5EF}" type="pres">
      <dgm:prSet presAssocID="{349340CD-929D-4D9C-ABB1-DD80B36249FF}" presName="centerShape" presStyleLbl="node0" presStyleIdx="0" presStyleCnt="1" custScaleX="124533" custScaleY="124533"/>
      <dgm:spPr/>
      <dgm:t>
        <a:bodyPr/>
        <a:lstStyle/>
        <a:p>
          <a:endParaRPr lang="en-GB"/>
        </a:p>
      </dgm:t>
    </dgm:pt>
    <dgm:pt modelId="{A61E8F51-48C4-48F8-BDFF-02D0C55F264B}" type="pres">
      <dgm:prSet presAssocID="{098BD2AC-3D07-4EF3-895D-D66F7557C0AF}" presName="parTrans" presStyleLbl="sibTrans2D1" presStyleIdx="0" presStyleCnt="4" custAng="10800000"/>
      <dgm:spPr/>
      <dgm:t>
        <a:bodyPr/>
        <a:lstStyle/>
        <a:p>
          <a:endParaRPr lang="en-US"/>
        </a:p>
      </dgm:t>
    </dgm:pt>
    <dgm:pt modelId="{F3B4B682-0D5D-4453-B1F6-EBF819BDD89D}" type="pres">
      <dgm:prSet presAssocID="{098BD2AC-3D07-4EF3-895D-D66F7557C0AF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DE5D8C6D-10C7-4D16-9E78-9CBC436C480A}" type="pres">
      <dgm:prSet presAssocID="{6C679E0E-1FCE-4A4E-8D4C-68F1E8D50D7D}" presName="node" presStyleLbl="node1" presStyleIdx="0" presStyleCnt="4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146A5C-8B17-42FF-89C4-1A60FF237838}" type="pres">
      <dgm:prSet presAssocID="{707B75EE-7E95-4A9F-8CCA-EA161A56DDDE}" presName="parTrans" presStyleLbl="sibTrans2D1" presStyleIdx="1" presStyleCnt="4" custAng="10800000"/>
      <dgm:spPr/>
      <dgm:t>
        <a:bodyPr/>
        <a:lstStyle/>
        <a:p>
          <a:endParaRPr lang="en-GB"/>
        </a:p>
      </dgm:t>
    </dgm:pt>
    <dgm:pt modelId="{BA37113A-E5DF-4298-A2B1-33840B4BAD09}" type="pres">
      <dgm:prSet presAssocID="{707B75EE-7E95-4A9F-8CCA-EA161A56DDDE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16425385-EEB9-4814-9F30-1162A0EF1DE3}" type="pres">
      <dgm:prSet presAssocID="{D61B750F-4F98-4204-83FF-A03CC69A7389}" presName="node" presStyleLbl="node1" presStyleIdx="1" presStyleCnt="4" custScaleX="110800" custScaleY="1108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14EC59-4F7C-4F23-B926-A426B6FDE079}" type="pres">
      <dgm:prSet presAssocID="{C0E1EF24-1421-45E2-AD83-578228B5C810}" presName="parTrans" presStyleLbl="sibTrans2D1" presStyleIdx="2" presStyleCnt="4" custAng="11268742"/>
      <dgm:spPr/>
      <dgm:t>
        <a:bodyPr/>
        <a:lstStyle/>
        <a:p>
          <a:endParaRPr lang="en-US"/>
        </a:p>
      </dgm:t>
    </dgm:pt>
    <dgm:pt modelId="{A08253EC-9785-475A-88C5-CC0880644B7F}" type="pres">
      <dgm:prSet presAssocID="{C0E1EF24-1421-45E2-AD83-578228B5C810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E124437D-1D4A-450B-A96C-2DB5B8C07FDC}" type="pres">
      <dgm:prSet presAssocID="{A090F42C-58C0-4561-A0F6-A228FD1AB439}" presName="node" presStyleLbl="node1" presStyleIdx="2" presStyleCnt="4" custScaleX="110979" custScaleY="110979" custRadScaleRad="100000" custRadScaleInc="-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F29DD-4A04-487F-9E0B-EB826DCBEC3D}" type="pres">
      <dgm:prSet presAssocID="{96ADD433-11AE-4FBF-8418-2199EA883495}" presName="parTrans" presStyleLbl="sibTrans2D1" presStyleIdx="3" presStyleCnt="4" custAng="10847534"/>
      <dgm:spPr/>
      <dgm:t>
        <a:bodyPr/>
        <a:lstStyle/>
        <a:p>
          <a:endParaRPr lang="en-US"/>
        </a:p>
      </dgm:t>
    </dgm:pt>
    <dgm:pt modelId="{54795DC6-9E4E-4015-A734-B3B288562276}" type="pres">
      <dgm:prSet presAssocID="{96ADD433-11AE-4FBF-8418-2199EA88349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2C350BD0-8C51-4826-A99A-CDEF12055937}" type="pres">
      <dgm:prSet presAssocID="{B2957E52-211C-468C-A60A-20F853336C99}" presName="node" presStyleLbl="node1" presStyleIdx="3" presStyleCnt="4" custScaleX="114573" custScaleY="114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846D94-E471-42C4-BAF8-F1B86E9164D1}" type="presOf" srcId="{C0E1EF24-1421-45E2-AD83-578228B5C810}" destId="{A08253EC-9785-475A-88C5-CC0880644B7F}" srcOrd="1" destOrd="0" presId="urn:microsoft.com/office/officeart/2005/8/layout/radial5"/>
    <dgm:cxn modelId="{E4E356BE-D8EE-4FE4-B56A-1F32CC39AE7A}" type="presOf" srcId="{098BD2AC-3D07-4EF3-895D-D66F7557C0AF}" destId="{A61E8F51-48C4-48F8-BDFF-02D0C55F264B}" srcOrd="0" destOrd="0" presId="urn:microsoft.com/office/officeart/2005/8/layout/radial5"/>
    <dgm:cxn modelId="{237ED626-6254-4A37-B1E9-AFDFA1924D9C}" srcId="{238FCACB-DA03-44AE-ACBB-144816471DE5}" destId="{349340CD-929D-4D9C-ABB1-DD80B36249FF}" srcOrd="0" destOrd="0" parTransId="{69545F10-3597-4403-8B1C-1BA70DF96522}" sibTransId="{FB52F08F-F50E-45F4-A6CA-5020F647A769}"/>
    <dgm:cxn modelId="{EAFCF069-7EC2-4AD3-9318-106A2C5F32B9}" srcId="{349340CD-929D-4D9C-ABB1-DD80B36249FF}" destId="{B2957E52-211C-468C-A60A-20F853336C99}" srcOrd="3" destOrd="0" parTransId="{96ADD433-11AE-4FBF-8418-2199EA883495}" sibTransId="{F2A43A6B-1E7C-4955-9AD6-A5D8A068A700}"/>
    <dgm:cxn modelId="{AC1977BE-37BB-43B4-8A76-EC29AB9E38D9}" type="presOf" srcId="{96ADD433-11AE-4FBF-8418-2199EA883495}" destId="{A98F29DD-4A04-487F-9E0B-EB826DCBEC3D}" srcOrd="0" destOrd="0" presId="urn:microsoft.com/office/officeart/2005/8/layout/radial5"/>
    <dgm:cxn modelId="{E7AE5C0C-F583-4584-902B-B2895BF9D9E3}" srcId="{349340CD-929D-4D9C-ABB1-DD80B36249FF}" destId="{6C679E0E-1FCE-4A4E-8D4C-68F1E8D50D7D}" srcOrd="0" destOrd="0" parTransId="{098BD2AC-3D07-4EF3-895D-D66F7557C0AF}" sibTransId="{6624810E-D71B-4D78-84D2-7AA7F7508DDD}"/>
    <dgm:cxn modelId="{1E2B6F54-E7B0-4941-90AC-1C7C9D1C1714}" type="presOf" srcId="{C0E1EF24-1421-45E2-AD83-578228B5C810}" destId="{3B14EC59-4F7C-4F23-B926-A426B6FDE079}" srcOrd="0" destOrd="0" presId="urn:microsoft.com/office/officeart/2005/8/layout/radial5"/>
    <dgm:cxn modelId="{683F177D-52A2-48D8-89C5-095CF5D2BEAA}" type="presOf" srcId="{96ADD433-11AE-4FBF-8418-2199EA883495}" destId="{54795DC6-9E4E-4015-A734-B3B288562276}" srcOrd="1" destOrd="0" presId="urn:microsoft.com/office/officeart/2005/8/layout/radial5"/>
    <dgm:cxn modelId="{BB83CAE8-CC8D-45E9-AB4F-5A98E798D63D}" srcId="{349340CD-929D-4D9C-ABB1-DD80B36249FF}" destId="{D61B750F-4F98-4204-83FF-A03CC69A7389}" srcOrd="1" destOrd="0" parTransId="{707B75EE-7E95-4A9F-8CCA-EA161A56DDDE}" sibTransId="{FF48E5AC-8F6E-4D6D-952B-8E095F6A7E0B}"/>
    <dgm:cxn modelId="{0BB08C76-2429-41FA-A178-51C15F6C5515}" type="presOf" srcId="{707B75EE-7E95-4A9F-8CCA-EA161A56DDDE}" destId="{4A146A5C-8B17-42FF-89C4-1A60FF237838}" srcOrd="0" destOrd="0" presId="urn:microsoft.com/office/officeart/2005/8/layout/radial5"/>
    <dgm:cxn modelId="{27361DB2-2A1C-49F9-B66B-432E06A5BE33}" type="presOf" srcId="{D61B750F-4F98-4204-83FF-A03CC69A7389}" destId="{16425385-EEB9-4814-9F30-1162A0EF1DE3}" srcOrd="0" destOrd="0" presId="urn:microsoft.com/office/officeart/2005/8/layout/radial5"/>
    <dgm:cxn modelId="{FC4C884B-E9D4-4DE2-9C20-05079340F867}" type="presOf" srcId="{A090F42C-58C0-4561-A0F6-A228FD1AB439}" destId="{E124437D-1D4A-450B-A96C-2DB5B8C07FDC}" srcOrd="0" destOrd="0" presId="urn:microsoft.com/office/officeart/2005/8/layout/radial5"/>
    <dgm:cxn modelId="{5C619398-3385-4D63-A860-3DBB7CDC8994}" type="presOf" srcId="{238FCACB-DA03-44AE-ACBB-144816471DE5}" destId="{70EC019E-4BB8-466C-ABB0-4E3661239DFF}" srcOrd="0" destOrd="0" presId="urn:microsoft.com/office/officeart/2005/8/layout/radial5"/>
    <dgm:cxn modelId="{E242D161-5C1F-45E8-9B9D-A6C2D11D689B}" type="presOf" srcId="{B2957E52-211C-468C-A60A-20F853336C99}" destId="{2C350BD0-8C51-4826-A99A-CDEF12055937}" srcOrd="0" destOrd="0" presId="urn:microsoft.com/office/officeart/2005/8/layout/radial5"/>
    <dgm:cxn modelId="{EF67DBA0-57D2-42D0-99BD-6AFB2754A0AB}" type="presOf" srcId="{349340CD-929D-4D9C-ABB1-DD80B36249FF}" destId="{148841F0-0C2C-415A-AB92-65B3F889A5EF}" srcOrd="0" destOrd="0" presId="urn:microsoft.com/office/officeart/2005/8/layout/radial5"/>
    <dgm:cxn modelId="{4601F0A4-A4B1-487A-81F8-116F638AD7F8}" type="presOf" srcId="{707B75EE-7E95-4A9F-8CCA-EA161A56DDDE}" destId="{BA37113A-E5DF-4298-A2B1-33840B4BAD09}" srcOrd="1" destOrd="0" presId="urn:microsoft.com/office/officeart/2005/8/layout/radial5"/>
    <dgm:cxn modelId="{06F771B2-129A-4DDD-988A-00A12710A283}" type="presOf" srcId="{098BD2AC-3D07-4EF3-895D-D66F7557C0AF}" destId="{F3B4B682-0D5D-4453-B1F6-EBF819BDD89D}" srcOrd="1" destOrd="0" presId="urn:microsoft.com/office/officeart/2005/8/layout/radial5"/>
    <dgm:cxn modelId="{507F0760-4248-48F3-A8A9-CBCC03E59358}" srcId="{349340CD-929D-4D9C-ABB1-DD80B36249FF}" destId="{A090F42C-58C0-4561-A0F6-A228FD1AB439}" srcOrd="2" destOrd="0" parTransId="{C0E1EF24-1421-45E2-AD83-578228B5C810}" sibTransId="{427A9379-C539-4105-96B1-9FED4FE6C482}"/>
    <dgm:cxn modelId="{EC595697-9ABE-458D-87C6-D0CFFC67282A}" type="presOf" srcId="{6C679E0E-1FCE-4A4E-8D4C-68F1E8D50D7D}" destId="{DE5D8C6D-10C7-4D16-9E78-9CBC436C480A}" srcOrd="0" destOrd="0" presId="urn:microsoft.com/office/officeart/2005/8/layout/radial5"/>
    <dgm:cxn modelId="{22EEE8FC-E79F-4382-BBF0-536AB6701D61}" type="presParOf" srcId="{70EC019E-4BB8-466C-ABB0-4E3661239DFF}" destId="{148841F0-0C2C-415A-AB92-65B3F889A5EF}" srcOrd="0" destOrd="0" presId="urn:microsoft.com/office/officeart/2005/8/layout/radial5"/>
    <dgm:cxn modelId="{FD1BA8D3-5633-48AB-8174-00E0AF18A891}" type="presParOf" srcId="{70EC019E-4BB8-466C-ABB0-4E3661239DFF}" destId="{A61E8F51-48C4-48F8-BDFF-02D0C55F264B}" srcOrd="1" destOrd="0" presId="urn:microsoft.com/office/officeart/2005/8/layout/radial5"/>
    <dgm:cxn modelId="{6A9AB6D6-2AF7-439F-8025-62BEFAE80111}" type="presParOf" srcId="{A61E8F51-48C4-48F8-BDFF-02D0C55F264B}" destId="{F3B4B682-0D5D-4453-B1F6-EBF819BDD89D}" srcOrd="0" destOrd="0" presId="urn:microsoft.com/office/officeart/2005/8/layout/radial5"/>
    <dgm:cxn modelId="{EB704677-E83F-467B-A85A-008745B15BD7}" type="presParOf" srcId="{70EC019E-4BB8-466C-ABB0-4E3661239DFF}" destId="{DE5D8C6D-10C7-4D16-9E78-9CBC436C480A}" srcOrd="2" destOrd="0" presId="urn:microsoft.com/office/officeart/2005/8/layout/radial5"/>
    <dgm:cxn modelId="{ED4CA30D-4B4C-460E-A6E6-151F53B48871}" type="presParOf" srcId="{70EC019E-4BB8-466C-ABB0-4E3661239DFF}" destId="{4A146A5C-8B17-42FF-89C4-1A60FF237838}" srcOrd="3" destOrd="0" presId="urn:microsoft.com/office/officeart/2005/8/layout/radial5"/>
    <dgm:cxn modelId="{C5EC5F65-58B7-497F-B70D-53F948A39A1E}" type="presParOf" srcId="{4A146A5C-8B17-42FF-89C4-1A60FF237838}" destId="{BA37113A-E5DF-4298-A2B1-33840B4BAD09}" srcOrd="0" destOrd="0" presId="urn:microsoft.com/office/officeart/2005/8/layout/radial5"/>
    <dgm:cxn modelId="{B7EE7A75-F2B8-440B-8B58-3CA9071FCE72}" type="presParOf" srcId="{70EC019E-4BB8-466C-ABB0-4E3661239DFF}" destId="{16425385-EEB9-4814-9F30-1162A0EF1DE3}" srcOrd="4" destOrd="0" presId="urn:microsoft.com/office/officeart/2005/8/layout/radial5"/>
    <dgm:cxn modelId="{B60F4B9B-E725-4DFB-80C9-0CB557181794}" type="presParOf" srcId="{70EC019E-4BB8-466C-ABB0-4E3661239DFF}" destId="{3B14EC59-4F7C-4F23-B926-A426B6FDE079}" srcOrd="5" destOrd="0" presId="urn:microsoft.com/office/officeart/2005/8/layout/radial5"/>
    <dgm:cxn modelId="{3D107AC6-A9AA-4C61-BE2E-C68F94791CD6}" type="presParOf" srcId="{3B14EC59-4F7C-4F23-B926-A426B6FDE079}" destId="{A08253EC-9785-475A-88C5-CC0880644B7F}" srcOrd="0" destOrd="0" presId="urn:microsoft.com/office/officeart/2005/8/layout/radial5"/>
    <dgm:cxn modelId="{5FCAED78-92AB-46AC-AF26-EAB539FBEC5C}" type="presParOf" srcId="{70EC019E-4BB8-466C-ABB0-4E3661239DFF}" destId="{E124437D-1D4A-450B-A96C-2DB5B8C07FDC}" srcOrd="6" destOrd="0" presId="urn:microsoft.com/office/officeart/2005/8/layout/radial5"/>
    <dgm:cxn modelId="{B552575A-918A-481D-9910-C12276ED8EAB}" type="presParOf" srcId="{70EC019E-4BB8-466C-ABB0-4E3661239DFF}" destId="{A98F29DD-4A04-487F-9E0B-EB826DCBEC3D}" srcOrd="7" destOrd="0" presId="urn:microsoft.com/office/officeart/2005/8/layout/radial5"/>
    <dgm:cxn modelId="{F7450F7F-1CE0-4F27-83B0-70E71A853F69}" type="presParOf" srcId="{A98F29DD-4A04-487F-9E0B-EB826DCBEC3D}" destId="{54795DC6-9E4E-4015-A734-B3B288562276}" srcOrd="0" destOrd="0" presId="urn:microsoft.com/office/officeart/2005/8/layout/radial5"/>
    <dgm:cxn modelId="{2E4B461C-BB1D-4A50-89D6-53E71E4396ED}" type="presParOf" srcId="{70EC019E-4BB8-466C-ABB0-4E3661239DFF}" destId="{2C350BD0-8C51-4826-A99A-CDEF12055937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69FFF3-DB4E-4D8B-8533-BC21E8675922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65EC334-8F83-4419-9A78-0D9DB73E234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Prevention is better than cure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A850CB-D085-4607-90B6-5F3F8114F09D}" type="parTrans" cxnId="{1379AC26-0370-4CE7-9B94-3B822A7ABD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7DF0A4-5117-47D7-81E2-764DBBDD45DD}" type="sibTrans" cxnId="{1379AC26-0370-4CE7-9B94-3B822A7ABD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E5B0E5-88C4-4472-9B95-D00B0020B27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Reduced antibiotic use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A418C1-9099-4015-A4FC-D7419970EA27}" type="parTrans" cxnId="{6CF09A8C-FCD3-40F3-AF62-BB69D8BAAC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1B7B14-C372-4A07-8F49-FE7AB6D569D6}" type="sibTrans" cxnId="{6CF09A8C-FCD3-40F3-AF62-BB69D8BAAC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C1BEB5-EEA2-4987-B709-123F8C808826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Improved diagnostics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6760D-7418-44F2-B6A6-D3CB4F37F4B0}" type="parTrans" cxnId="{A0CAEEBF-9A0A-4DAD-BDDC-C1B4B915F5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CB3C8E-3910-4E1E-A0D7-24250869AAF0}" type="sibTrans" cxnId="{A0CAEEBF-9A0A-4DAD-BDDC-C1B4B915F5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CC6809-2469-4D61-B027-D3EC0CF0BE9C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Surveillance for action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E1DA42-862A-44D0-9909-058AD0B8FD3B}" type="parTrans" cxnId="{075760F7-6CDB-4D23-9A3A-3A5CFA12B4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9FB428-1D3F-415B-97D7-86C7F07F9CEE}" type="sibTrans" cxnId="{075760F7-6CDB-4D23-9A3A-3A5CFA12B4D3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16E269-9FB4-45E5-8C4B-549AED1E746D}">
      <dgm:prSet phldrT="[Text]"/>
      <dgm:spPr/>
      <dgm:t>
        <a:bodyPr/>
        <a:lstStyle/>
        <a:p>
          <a:r>
            <a:rPr lang="en-GB" dirty="0" err="1" smtClean="0">
              <a:latin typeface="Arial" panose="020B0604020202020204" pitchFamily="34" charset="0"/>
              <a:cs typeface="Arial" panose="020B0604020202020204" pitchFamily="34" charset="0"/>
            </a:rPr>
            <a:t>Phages</a:t>
          </a:r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 and vaccines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FFC71-7901-4A15-A962-840B18C55D1C}" type="parTrans" cxnId="{01E1A274-28BD-46C8-9508-347DE3D2CD3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7B1194-93C9-4613-9CC3-D8601F3862BE}" type="sibTrans" cxnId="{01E1A274-28BD-46C8-9508-347DE3D2CD3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141131-CAD1-4CEA-9DDF-6EEE65ED0471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Highlight high cost of AMR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705183-786C-42E2-B92C-8CB93F624912}" type="parTrans" cxnId="{E3D0EE4D-6316-492F-BAA7-796F130D94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E1F8D1-A75C-48DA-95DC-F3D08C5F7FCA}" type="sibTrans" cxnId="{E3D0EE4D-6316-492F-BAA7-796F130D946E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8BE242-6D4A-46F6-BA72-274DFB0C71C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New antibiotics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09DB07-9DE2-4866-81DF-A1158A3A173C}" type="parTrans" cxnId="{8993C943-B04B-48A8-BB24-AE04AB0B51F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0B396F-9A5F-4226-901D-DAA86DC77ACE}" type="sibTrans" cxnId="{8993C943-B04B-48A8-BB24-AE04AB0B51F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07AE59-F3E2-4680-8070-A207075BF719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Public awareness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B091FD-C29F-45B1-B974-7EC5DE788C29}" type="parTrans" cxnId="{9D2A49FD-A252-4B1A-946B-15DE493C00F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188C2A-B162-4780-A0DC-85A2E2635DF0}" type="sibTrans" cxnId="{9D2A49FD-A252-4B1A-946B-15DE493C00F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C152BD-1AAC-4049-9A6F-46E1D907C1F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Pay and recognition for AMR folk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7418B9-A54D-4CCA-B8D8-3C6A0FEA7BE7}" type="parTrans" cxnId="{F58D826F-12A7-474F-AFA9-A6FBFC2F3AD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FA0192-7FF0-43EF-8C90-B72491AFE2BA}" type="sibTrans" cxnId="{F58D826F-12A7-474F-AFA9-A6FBFC2F3AD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ED704A-EBCF-4515-8453-6D07A50A2A4A}" type="pres">
      <dgm:prSet presAssocID="{DF69FFF3-DB4E-4D8B-8533-BC21E867592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EBBADD2-8DCF-4210-8E06-741F6EB1B5A2}" type="pres">
      <dgm:prSet presAssocID="{F65EC334-8F83-4419-9A78-0D9DB73E234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BF6014-A26A-480D-8199-D6F425C0F7B1}" type="pres">
      <dgm:prSet presAssocID="{8D7DF0A4-5117-47D7-81E2-764DBBDD45DD}" presName="sibTrans" presStyleCnt="0"/>
      <dgm:spPr/>
    </dgm:pt>
    <dgm:pt modelId="{E74C1619-6204-4B3E-B840-562E6EB49B94}" type="pres">
      <dgm:prSet presAssocID="{B8E5B0E5-88C4-4472-9B95-D00B0020B27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F0D07A1-A14E-4E55-97AF-F70062307B75}" type="pres">
      <dgm:prSet presAssocID="{A21B7B14-C372-4A07-8F49-FE7AB6D569D6}" presName="sibTrans" presStyleCnt="0"/>
      <dgm:spPr/>
    </dgm:pt>
    <dgm:pt modelId="{4DB58CF2-9B5E-48A7-BE5A-08F1A57F8192}" type="pres">
      <dgm:prSet presAssocID="{1EC1BEB5-EEA2-4987-B709-123F8C80882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841E7C-4405-431B-AAE8-C61906DE1C96}" type="pres">
      <dgm:prSet presAssocID="{2FCB3C8E-3910-4E1E-A0D7-24250869AAF0}" presName="sibTrans" presStyleCnt="0"/>
      <dgm:spPr/>
    </dgm:pt>
    <dgm:pt modelId="{C26E38D8-B774-47AE-ADDD-CFE7FA38AD02}" type="pres">
      <dgm:prSet presAssocID="{4FCC6809-2469-4D61-B027-D3EC0CF0BE9C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257923-55B5-488A-8BC0-B78B943B437B}" type="pres">
      <dgm:prSet presAssocID="{C99FB428-1D3F-415B-97D7-86C7F07F9CEE}" presName="sibTrans" presStyleCnt="0"/>
      <dgm:spPr/>
    </dgm:pt>
    <dgm:pt modelId="{6F82941C-C6B8-42F2-8311-B1B317B8F02E}" type="pres">
      <dgm:prSet presAssocID="{7F16E269-9FB4-45E5-8C4B-549AED1E746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9567FE-538A-445B-AF4A-C13B4DC76B7E}" type="pres">
      <dgm:prSet presAssocID="{537B1194-93C9-4613-9CC3-D8601F3862BE}" presName="sibTrans" presStyleCnt="0"/>
      <dgm:spPr/>
    </dgm:pt>
    <dgm:pt modelId="{92630893-453A-4C04-B2E9-15035EFFE5C4}" type="pres">
      <dgm:prSet presAssocID="{0B141131-CAD1-4CEA-9DDF-6EEE65ED0471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D44728-CB67-4EAF-9C67-2601778A3072}" type="pres">
      <dgm:prSet presAssocID="{03E1F8D1-A75C-48DA-95DC-F3D08C5F7FCA}" presName="sibTrans" presStyleCnt="0"/>
      <dgm:spPr/>
    </dgm:pt>
    <dgm:pt modelId="{285AAD32-6525-4777-8341-7AE5CFD251E2}" type="pres">
      <dgm:prSet presAssocID="{828BE242-6D4A-46F6-BA72-274DFB0C71CF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27135A-579C-43C8-8191-FA50F65B4A4A}" type="pres">
      <dgm:prSet presAssocID="{8B0B396F-9A5F-4226-901D-DAA86DC77ACE}" presName="sibTrans" presStyleCnt="0"/>
      <dgm:spPr/>
    </dgm:pt>
    <dgm:pt modelId="{18938B3D-4B38-4D29-8C39-34408B7B45FA}" type="pres">
      <dgm:prSet presAssocID="{6C07AE59-F3E2-4680-8070-A207075BF7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BCA162-9642-4E9F-A57F-2C109BB05E6D}" type="pres">
      <dgm:prSet presAssocID="{B3188C2A-B162-4780-A0DC-85A2E2635DF0}" presName="sibTrans" presStyleCnt="0"/>
      <dgm:spPr/>
    </dgm:pt>
    <dgm:pt modelId="{A629AF0D-AC77-4D74-8942-15DD6FE8183D}" type="pres">
      <dgm:prSet presAssocID="{99C152BD-1AAC-4049-9A6F-46E1D907C1FF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A93FC7F-0BBB-41F8-B3E3-BA17F3EBC3FC}" type="presOf" srcId="{6C07AE59-F3E2-4680-8070-A207075BF719}" destId="{18938B3D-4B38-4D29-8C39-34408B7B45FA}" srcOrd="0" destOrd="0" presId="urn:microsoft.com/office/officeart/2005/8/layout/default"/>
    <dgm:cxn modelId="{F58D826F-12A7-474F-AFA9-A6FBFC2F3AD4}" srcId="{DF69FFF3-DB4E-4D8B-8533-BC21E8675922}" destId="{99C152BD-1AAC-4049-9A6F-46E1D907C1FF}" srcOrd="8" destOrd="0" parTransId="{DE7418B9-A54D-4CCA-B8D8-3C6A0FEA7BE7}" sibTransId="{47FA0192-7FF0-43EF-8C90-B72491AFE2BA}"/>
    <dgm:cxn modelId="{075760F7-6CDB-4D23-9A3A-3A5CFA12B4D3}" srcId="{DF69FFF3-DB4E-4D8B-8533-BC21E8675922}" destId="{4FCC6809-2469-4D61-B027-D3EC0CF0BE9C}" srcOrd="3" destOrd="0" parTransId="{5AE1DA42-862A-44D0-9909-058AD0B8FD3B}" sibTransId="{C99FB428-1D3F-415B-97D7-86C7F07F9CEE}"/>
    <dgm:cxn modelId="{0365578E-976A-47BC-9A6F-0F8BE7366BDA}" type="presOf" srcId="{DF69FFF3-DB4E-4D8B-8533-BC21E8675922}" destId="{6CED704A-EBCF-4515-8453-6D07A50A2A4A}" srcOrd="0" destOrd="0" presId="urn:microsoft.com/office/officeart/2005/8/layout/default"/>
    <dgm:cxn modelId="{9D2A49FD-A252-4B1A-946B-15DE493C00F1}" srcId="{DF69FFF3-DB4E-4D8B-8533-BC21E8675922}" destId="{6C07AE59-F3E2-4680-8070-A207075BF719}" srcOrd="7" destOrd="0" parTransId="{53B091FD-C29F-45B1-B974-7EC5DE788C29}" sibTransId="{B3188C2A-B162-4780-A0DC-85A2E2635DF0}"/>
    <dgm:cxn modelId="{6CF09A8C-FCD3-40F3-AF62-BB69D8BAACD3}" srcId="{DF69FFF3-DB4E-4D8B-8533-BC21E8675922}" destId="{B8E5B0E5-88C4-4472-9B95-D00B0020B27E}" srcOrd="1" destOrd="0" parTransId="{72A418C1-9099-4015-A4FC-D7419970EA27}" sibTransId="{A21B7B14-C372-4A07-8F49-FE7AB6D569D6}"/>
    <dgm:cxn modelId="{A0CAEEBF-9A0A-4DAD-BDDC-C1B4B915F582}" srcId="{DF69FFF3-DB4E-4D8B-8533-BC21E8675922}" destId="{1EC1BEB5-EEA2-4987-B709-123F8C808826}" srcOrd="2" destOrd="0" parTransId="{7836760D-7418-44F2-B6A6-D3CB4F37F4B0}" sibTransId="{2FCB3C8E-3910-4E1E-A0D7-24250869AAF0}"/>
    <dgm:cxn modelId="{D411ED37-5B61-4C93-BC38-94174F5D900A}" type="presOf" srcId="{0B141131-CAD1-4CEA-9DDF-6EEE65ED0471}" destId="{92630893-453A-4C04-B2E9-15035EFFE5C4}" srcOrd="0" destOrd="0" presId="urn:microsoft.com/office/officeart/2005/8/layout/default"/>
    <dgm:cxn modelId="{8993C943-B04B-48A8-BB24-AE04AB0B51F4}" srcId="{DF69FFF3-DB4E-4D8B-8533-BC21E8675922}" destId="{828BE242-6D4A-46F6-BA72-274DFB0C71CF}" srcOrd="6" destOrd="0" parTransId="{B009DB07-9DE2-4866-81DF-A1158A3A173C}" sibTransId="{8B0B396F-9A5F-4226-901D-DAA86DC77ACE}"/>
    <dgm:cxn modelId="{DFBB2C9A-1E7F-45D1-BDA2-58FE4B34141A}" type="presOf" srcId="{99C152BD-1AAC-4049-9A6F-46E1D907C1FF}" destId="{A629AF0D-AC77-4D74-8942-15DD6FE8183D}" srcOrd="0" destOrd="0" presId="urn:microsoft.com/office/officeart/2005/8/layout/default"/>
    <dgm:cxn modelId="{AD7A7D31-B29A-4B93-AF14-8FEBCAC86149}" type="presOf" srcId="{828BE242-6D4A-46F6-BA72-274DFB0C71CF}" destId="{285AAD32-6525-4777-8341-7AE5CFD251E2}" srcOrd="0" destOrd="0" presId="urn:microsoft.com/office/officeart/2005/8/layout/default"/>
    <dgm:cxn modelId="{1379AC26-0370-4CE7-9B94-3B822A7ABDA8}" srcId="{DF69FFF3-DB4E-4D8B-8533-BC21E8675922}" destId="{F65EC334-8F83-4419-9A78-0D9DB73E234E}" srcOrd="0" destOrd="0" parTransId="{05A850CB-D085-4607-90B6-5F3F8114F09D}" sibTransId="{8D7DF0A4-5117-47D7-81E2-764DBBDD45DD}"/>
    <dgm:cxn modelId="{F5A7727F-2F36-4BA5-80D6-24762140FF58}" type="presOf" srcId="{1EC1BEB5-EEA2-4987-B709-123F8C808826}" destId="{4DB58CF2-9B5E-48A7-BE5A-08F1A57F8192}" srcOrd="0" destOrd="0" presId="urn:microsoft.com/office/officeart/2005/8/layout/default"/>
    <dgm:cxn modelId="{604D5C9B-01E1-4E82-9744-80D4E666D0A8}" type="presOf" srcId="{F65EC334-8F83-4419-9A78-0D9DB73E234E}" destId="{EEBBADD2-8DCF-4210-8E06-741F6EB1B5A2}" srcOrd="0" destOrd="0" presId="urn:microsoft.com/office/officeart/2005/8/layout/default"/>
    <dgm:cxn modelId="{37B84B38-4D62-45CC-B8A3-A861ED61D668}" type="presOf" srcId="{4FCC6809-2469-4D61-B027-D3EC0CF0BE9C}" destId="{C26E38D8-B774-47AE-ADDD-CFE7FA38AD02}" srcOrd="0" destOrd="0" presId="urn:microsoft.com/office/officeart/2005/8/layout/default"/>
    <dgm:cxn modelId="{AF7662FF-5CE9-4569-BC91-73D17A168A7A}" type="presOf" srcId="{7F16E269-9FB4-45E5-8C4B-549AED1E746D}" destId="{6F82941C-C6B8-42F2-8311-B1B317B8F02E}" srcOrd="0" destOrd="0" presId="urn:microsoft.com/office/officeart/2005/8/layout/default"/>
    <dgm:cxn modelId="{ADA0B79C-3D8D-4CBC-AD34-01EBAEDB3017}" type="presOf" srcId="{B8E5B0E5-88C4-4472-9B95-D00B0020B27E}" destId="{E74C1619-6204-4B3E-B840-562E6EB49B94}" srcOrd="0" destOrd="0" presId="urn:microsoft.com/office/officeart/2005/8/layout/default"/>
    <dgm:cxn modelId="{E3D0EE4D-6316-492F-BAA7-796F130D946E}" srcId="{DF69FFF3-DB4E-4D8B-8533-BC21E8675922}" destId="{0B141131-CAD1-4CEA-9DDF-6EEE65ED0471}" srcOrd="5" destOrd="0" parTransId="{06705183-786C-42E2-B92C-8CB93F624912}" sibTransId="{03E1F8D1-A75C-48DA-95DC-F3D08C5F7FCA}"/>
    <dgm:cxn modelId="{01E1A274-28BD-46C8-9508-347DE3D2CD32}" srcId="{DF69FFF3-DB4E-4D8B-8533-BC21E8675922}" destId="{7F16E269-9FB4-45E5-8C4B-549AED1E746D}" srcOrd="4" destOrd="0" parTransId="{FA5FFC71-7901-4A15-A962-840B18C55D1C}" sibTransId="{537B1194-93C9-4613-9CC3-D8601F3862BE}"/>
    <dgm:cxn modelId="{A2A1DE64-2BA1-4E34-9AC1-0557B52E2CDD}" type="presParOf" srcId="{6CED704A-EBCF-4515-8453-6D07A50A2A4A}" destId="{EEBBADD2-8DCF-4210-8E06-741F6EB1B5A2}" srcOrd="0" destOrd="0" presId="urn:microsoft.com/office/officeart/2005/8/layout/default"/>
    <dgm:cxn modelId="{63A96211-1FA3-4626-AAD6-DC6AFE5CBBE5}" type="presParOf" srcId="{6CED704A-EBCF-4515-8453-6D07A50A2A4A}" destId="{FCBF6014-A26A-480D-8199-D6F425C0F7B1}" srcOrd="1" destOrd="0" presId="urn:microsoft.com/office/officeart/2005/8/layout/default"/>
    <dgm:cxn modelId="{CEC41829-E668-4D5C-BC51-862870A01860}" type="presParOf" srcId="{6CED704A-EBCF-4515-8453-6D07A50A2A4A}" destId="{E74C1619-6204-4B3E-B840-562E6EB49B94}" srcOrd="2" destOrd="0" presId="urn:microsoft.com/office/officeart/2005/8/layout/default"/>
    <dgm:cxn modelId="{46245543-3AE7-4E4F-9A78-54FAE5C8812A}" type="presParOf" srcId="{6CED704A-EBCF-4515-8453-6D07A50A2A4A}" destId="{FF0D07A1-A14E-4E55-97AF-F70062307B75}" srcOrd="3" destOrd="0" presId="urn:microsoft.com/office/officeart/2005/8/layout/default"/>
    <dgm:cxn modelId="{E2494AEF-3D62-499D-BD38-47C8E83D7332}" type="presParOf" srcId="{6CED704A-EBCF-4515-8453-6D07A50A2A4A}" destId="{4DB58CF2-9B5E-48A7-BE5A-08F1A57F8192}" srcOrd="4" destOrd="0" presId="urn:microsoft.com/office/officeart/2005/8/layout/default"/>
    <dgm:cxn modelId="{B85F22BE-3342-4EF1-B721-F48217E1D2EB}" type="presParOf" srcId="{6CED704A-EBCF-4515-8453-6D07A50A2A4A}" destId="{53841E7C-4405-431B-AAE8-C61906DE1C96}" srcOrd="5" destOrd="0" presId="urn:microsoft.com/office/officeart/2005/8/layout/default"/>
    <dgm:cxn modelId="{F19FA662-4333-4C06-9093-96680486EDF0}" type="presParOf" srcId="{6CED704A-EBCF-4515-8453-6D07A50A2A4A}" destId="{C26E38D8-B774-47AE-ADDD-CFE7FA38AD02}" srcOrd="6" destOrd="0" presId="urn:microsoft.com/office/officeart/2005/8/layout/default"/>
    <dgm:cxn modelId="{81ADAF15-1AF6-42F9-878F-4BAC2757AC6A}" type="presParOf" srcId="{6CED704A-EBCF-4515-8453-6D07A50A2A4A}" destId="{6D257923-55B5-488A-8BC0-B78B943B437B}" srcOrd="7" destOrd="0" presId="urn:microsoft.com/office/officeart/2005/8/layout/default"/>
    <dgm:cxn modelId="{7016E23A-028A-4EB7-B419-0AC188EA8B19}" type="presParOf" srcId="{6CED704A-EBCF-4515-8453-6D07A50A2A4A}" destId="{6F82941C-C6B8-42F2-8311-B1B317B8F02E}" srcOrd="8" destOrd="0" presId="urn:microsoft.com/office/officeart/2005/8/layout/default"/>
    <dgm:cxn modelId="{827317A7-E2C6-4131-AAFA-C19A62950576}" type="presParOf" srcId="{6CED704A-EBCF-4515-8453-6D07A50A2A4A}" destId="{079567FE-538A-445B-AF4A-C13B4DC76B7E}" srcOrd="9" destOrd="0" presId="urn:microsoft.com/office/officeart/2005/8/layout/default"/>
    <dgm:cxn modelId="{58A7CCC3-EA9A-4E27-889B-08C121AF7314}" type="presParOf" srcId="{6CED704A-EBCF-4515-8453-6D07A50A2A4A}" destId="{92630893-453A-4C04-B2E9-15035EFFE5C4}" srcOrd="10" destOrd="0" presId="urn:microsoft.com/office/officeart/2005/8/layout/default"/>
    <dgm:cxn modelId="{87E357FA-1179-4450-85D6-5487EACE084C}" type="presParOf" srcId="{6CED704A-EBCF-4515-8453-6D07A50A2A4A}" destId="{EFD44728-CB67-4EAF-9C67-2601778A3072}" srcOrd="11" destOrd="0" presId="urn:microsoft.com/office/officeart/2005/8/layout/default"/>
    <dgm:cxn modelId="{A43433E5-9662-4C36-8978-ED6FE4218D08}" type="presParOf" srcId="{6CED704A-EBCF-4515-8453-6D07A50A2A4A}" destId="{285AAD32-6525-4777-8341-7AE5CFD251E2}" srcOrd="12" destOrd="0" presId="urn:microsoft.com/office/officeart/2005/8/layout/default"/>
    <dgm:cxn modelId="{5433FEFF-C4C9-4EB1-94F5-096243867740}" type="presParOf" srcId="{6CED704A-EBCF-4515-8453-6D07A50A2A4A}" destId="{0F27135A-579C-43C8-8191-FA50F65B4A4A}" srcOrd="13" destOrd="0" presId="urn:microsoft.com/office/officeart/2005/8/layout/default"/>
    <dgm:cxn modelId="{75E3D331-682A-4DDB-B697-071D7ADB02F9}" type="presParOf" srcId="{6CED704A-EBCF-4515-8453-6D07A50A2A4A}" destId="{18938B3D-4B38-4D29-8C39-34408B7B45FA}" srcOrd="14" destOrd="0" presId="urn:microsoft.com/office/officeart/2005/8/layout/default"/>
    <dgm:cxn modelId="{7F56CC53-6308-4568-AC0B-6FE90225A0D0}" type="presParOf" srcId="{6CED704A-EBCF-4515-8453-6D07A50A2A4A}" destId="{EABCA162-9642-4E9F-A57F-2C109BB05E6D}" srcOrd="15" destOrd="0" presId="urn:microsoft.com/office/officeart/2005/8/layout/default"/>
    <dgm:cxn modelId="{CF3C1739-079B-4209-97A9-E15F5DF973AA}" type="presParOf" srcId="{6CED704A-EBCF-4515-8453-6D07A50A2A4A}" destId="{A629AF0D-AC77-4D74-8942-15DD6FE8183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8AD56-9CD3-4DB2-A287-09542366576D}">
      <dsp:nvSpPr>
        <dsp:cNvPr id="0" name=""/>
        <dsp:cNvSpPr/>
      </dsp:nvSpPr>
      <dsp:spPr>
        <a:xfrm>
          <a:off x="2573" y="1209073"/>
          <a:ext cx="3135653" cy="125426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>
              <a:latin typeface="Arial" pitchFamily="34" charset="0"/>
              <a:cs typeface="Arial" pitchFamily="34" charset="0"/>
            </a:rPr>
            <a:t>Enterobacteriaceae</a:t>
          </a:r>
          <a:endParaRPr lang="en-GB" sz="1600" kern="1200" dirty="0">
            <a:latin typeface="Arial" pitchFamily="34" charset="0"/>
            <a:cs typeface="Arial" pitchFamily="34" charset="0"/>
          </a:endParaRPr>
        </a:p>
      </dsp:txBody>
      <dsp:txXfrm>
        <a:off x="629704" y="1209073"/>
        <a:ext cx="1881392" cy="1254261"/>
      </dsp:txXfrm>
    </dsp:sp>
    <dsp:sp modelId="{AE4291AF-8402-44D5-9A1D-E024563B0AFB}">
      <dsp:nvSpPr>
        <dsp:cNvPr id="0" name=""/>
        <dsp:cNvSpPr/>
      </dsp:nvSpPr>
      <dsp:spPr>
        <a:xfrm>
          <a:off x="2824661" y="1209073"/>
          <a:ext cx="3135653" cy="125426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itchFamily="34" charset="0"/>
              <a:cs typeface="Arial" pitchFamily="34" charset="0"/>
            </a:rPr>
            <a:t>ESBLs</a:t>
          </a:r>
          <a:endParaRPr lang="en-GB" sz="3200" kern="1200" dirty="0">
            <a:latin typeface="Arial" pitchFamily="34" charset="0"/>
            <a:cs typeface="Arial" pitchFamily="34" charset="0"/>
          </a:endParaRPr>
        </a:p>
      </dsp:txBody>
      <dsp:txXfrm>
        <a:off x="3451792" y="1209073"/>
        <a:ext cx="1881392" cy="1254261"/>
      </dsp:txXfrm>
    </dsp:sp>
    <dsp:sp modelId="{A1988E90-6B49-49EC-BFB6-09E5476A57DE}">
      <dsp:nvSpPr>
        <dsp:cNvPr id="0" name=""/>
        <dsp:cNvSpPr/>
      </dsp:nvSpPr>
      <dsp:spPr>
        <a:xfrm>
          <a:off x="5646749" y="1209073"/>
          <a:ext cx="3135653" cy="125426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800" kern="1200" dirty="0" smtClean="0">
              <a:latin typeface="Arial" pitchFamily="34" charset="0"/>
              <a:cs typeface="Arial" pitchFamily="34" charset="0"/>
            </a:rPr>
            <a:t>CPE</a:t>
          </a:r>
          <a:endParaRPr lang="en-GB" sz="4800" kern="1200" dirty="0">
            <a:latin typeface="Arial" pitchFamily="34" charset="0"/>
            <a:cs typeface="Arial" pitchFamily="34" charset="0"/>
          </a:endParaRPr>
        </a:p>
      </dsp:txBody>
      <dsp:txXfrm>
        <a:off x="6273880" y="1209073"/>
        <a:ext cx="1881392" cy="12542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41F0-0C2C-415A-AB92-65B3F889A5EF}">
      <dsp:nvSpPr>
        <dsp:cNvPr id="0" name=""/>
        <dsp:cNvSpPr/>
      </dsp:nvSpPr>
      <dsp:spPr>
        <a:xfrm>
          <a:off x="3962062" y="1653696"/>
          <a:ext cx="1351492" cy="1351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>
              <a:latin typeface="Arial Narrow" pitchFamily="34" charset="0"/>
            </a:rPr>
            <a:t>CPE</a:t>
          </a:r>
          <a:endParaRPr lang="en-GB" sz="3900" kern="1200" dirty="0">
            <a:latin typeface="Arial Narrow" pitchFamily="34" charset="0"/>
          </a:endParaRPr>
        </a:p>
      </dsp:txBody>
      <dsp:txXfrm>
        <a:off x="4159983" y="1851617"/>
        <a:ext cx="955650" cy="955650"/>
      </dsp:txXfrm>
    </dsp:sp>
    <dsp:sp modelId="{A61E8F51-48C4-48F8-BDFF-02D0C55F264B}">
      <dsp:nvSpPr>
        <dsp:cNvPr id="0" name=""/>
        <dsp:cNvSpPr/>
      </dsp:nvSpPr>
      <dsp:spPr>
        <a:xfrm rot="5400000">
          <a:off x="4541935" y="1270093"/>
          <a:ext cx="191747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>
            <a:latin typeface="Arial Narrow" pitchFamily="34" charset="0"/>
          </a:endParaRPr>
        </a:p>
      </dsp:txBody>
      <dsp:txXfrm>
        <a:off x="4570697" y="1324586"/>
        <a:ext cx="134223" cy="249763"/>
      </dsp:txXfrm>
    </dsp:sp>
    <dsp:sp modelId="{DE5D8C6D-10C7-4D16-9E78-9CBC436C480A}">
      <dsp:nvSpPr>
        <dsp:cNvPr id="0" name=""/>
        <dsp:cNvSpPr/>
      </dsp:nvSpPr>
      <dsp:spPr>
        <a:xfrm>
          <a:off x="3959528" y="-64650"/>
          <a:ext cx="1356560" cy="13565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Rapid spread</a:t>
          </a:r>
          <a:endParaRPr lang="en-GB" sz="2600" kern="1200" dirty="0">
            <a:latin typeface="Arial Narrow" pitchFamily="34" charset="0"/>
          </a:endParaRPr>
        </a:p>
      </dsp:txBody>
      <dsp:txXfrm>
        <a:off x="4158192" y="134014"/>
        <a:ext cx="959232" cy="959232"/>
      </dsp:txXfrm>
    </dsp:sp>
    <dsp:sp modelId="{4A146A5C-8B17-42FF-89C4-1A60FF237838}">
      <dsp:nvSpPr>
        <dsp:cNvPr id="0" name=""/>
        <dsp:cNvSpPr/>
      </dsp:nvSpPr>
      <dsp:spPr>
        <a:xfrm rot="10800000">
          <a:off x="5393147" y="2121306"/>
          <a:ext cx="191747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700" kern="1200"/>
        </a:p>
      </dsp:txBody>
      <dsp:txXfrm>
        <a:off x="5450671" y="2204561"/>
        <a:ext cx="134223" cy="249763"/>
      </dsp:txXfrm>
    </dsp:sp>
    <dsp:sp modelId="{16425385-EEB9-4814-9F30-1162A0EF1DE3}">
      <dsp:nvSpPr>
        <dsp:cNvPr id="0" name=""/>
        <dsp:cNvSpPr/>
      </dsp:nvSpPr>
      <dsp:spPr>
        <a:xfrm>
          <a:off x="5675341" y="1651162"/>
          <a:ext cx="1356560" cy="1356560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>
              <a:latin typeface="Arial Narrow" pitchFamily="34" charset="0"/>
            </a:rPr>
            <a:t>£</a:t>
          </a:r>
          <a:endParaRPr lang="en-GB" sz="4000" kern="1200" dirty="0">
            <a:latin typeface="Arial Narrow" pitchFamily="34" charset="0"/>
          </a:endParaRPr>
        </a:p>
      </dsp:txBody>
      <dsp:txXfrm>
        <a:off x="5874005" y="1849826"/>
        <a:ext cx="959232" cy="959232"/>
      </dsp:txXfrm>
    </dsp:sp>
    <dsp:sp modelId="{3B14EC59-4F7C-4F23-B926-A426B6FDE079}">
      <dsp:nvSpPr>
        <dsp:cNvPr id="0" name=""/>
        <dsp:cNvSpPr/>
      </dsp:nvSpPr>
      <dsp:spPr>
        <a:xfrm rot="16667959">
          <a:off x="4542419" y="2971987"/>
          <a:ext cx="191166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>
            <a:latin typeface="Arial Narrow" pitchFamily="34" charset="0"/>
          </a:endParaRPr>
        </a:p>
      </dsp:txBody>
      <dsp:txXfrm>
        <a:off x="4567203" y="3083652"/>
        <a:ext cx="133816" cy="249763"/>
      </dsp:txXfrm>
    </dsp:sp>
    <dsp:sp modelId="{E124437D-1D4A-450B-A96C-2DB5B8C07FDC}">
      <dsp:nvSpPr>
        <dsp:cNvPr id="0" name=""/>
        <dsp:cNvSpPr/>
      </dsp:nvSpPr>
      <dsp:spPr>
        <a:xfrm>
          <a:off x="3958823" y="3365880"/>
          <a:ext cx="1358751" cy="1358751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AMR</a:t>
          </a:r>
          <a:endParaRPr lang="en-GB" sz="2600" kern="1200" dirty="0">
            <a:latin typeface="Arial Narrow" pitchFamily="34" charset="0"/>
          </a:endParaRPr>
        </a:p>
      </dsp:txBody>
      <dsp:txXfrm>
        <a:off x="4157807" y="3564864"/>
        <a:ext cx="960783" cy="960783"/>
      </dsp:txXfrm>
    </dsp:sp>
    <dsp:sp modelId="{A98F29DD-4A04-487F-9E0B-EB826DCBEC3D}">
      <dsp:nvSpPr>
        <dsp:cNvPr id="0" name=""/>
        <dsp:cNvSpPr/>
      </dsp:nvSpPr>
      <dsp:spPr>
        <a:xfrm rot="47534">
          <a:off x="3708045" y="2121306"/>
          <a:ext cx="179505" cy="4162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>
            <a:latin typeface="Arial Narrow" pitchFamily="34" charset="0"/>
          </a:endParaRPr>
        </a:p>
      </dsp:txBody>
      <dsp:txXfrm rot="10800000">
        <a:off x="3708048" y="2204189"/>
        <a:ext cx="125654" cy="249763"/>
      </dsp:txXfrm>
    </dsp:sp>
    <dsp:sp modelId="{2C350BD0-8C51-4826-A99A-CDEF12055937}">
      <dsp:nvSpPr>
        <dsp:cNvPr id="0" name=""/>
        <dsp:cNvSpPr/>
      </dsp:nvSpPr>
      <dsp:spPr>
        <a:xfrm>
          <a:off x="2220618" y="1628065"/>
          <a:ext cx="1402754" cy="1402754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latin typeface="Arial Narrow" pitchFamily="34" charset="0"/>
            </a:rPr>
            <a:t>Clinical impact</a:t>
          </a:r>
          <a:endParaRPr lang="en-GB" sz="2600" kern="1200" dirty="0">
            <a:latin typeface="Arial Narrow" pitchFamily="34" charset="0"/>
          </a:endParaRPr>
        </a:p>
      </dsp:txBody>
      <dsp:txXfrm>
        <a:off x="2426047" y="1833494"/>
        <a:ext cx="991896" cy="9918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BADD2-8DCF-4210-8E06-741F6EB1B5A2}">
      <dsp:nvSpPr>
        <dsp:cNvPr id="0" name=""/>
        <dsp:cNvSpPr/>
      </dsp:nvSpPr>
      <dsp:spPr>
        <a:xfrm>
          <a:off x="0" y="126999"/>
          <a:ext cx="1904999" cy="1143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Prevention is better than cure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26999"/>
        <a:ext cx="1904999" cy="1143000"/>
      </dsp:txXfrm>
    </dsp:sp>
    <dsp:sp modelId="{E74C1619-6204-4B3E-B840-562E6EB49B94}">
      <dsp:nvSpPr>
        <dsp:cNvPr id="0" name=""/>
        <dsp:cNvSpPr/>
      </dsp:nvSpPr>
      <dsp:spPr>
        <a:xfrm>
          <a:off x="2095500" y="126999"/>
          <a:ext cx="1904999" cy="114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Reduced antibiotic use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126999"/>
        <a:ext cx="1904999" cy="1143000"/>
      </dsp:txXfrm>
    </dsp:sp>
    <dsp:sp modelId="{4DB58CF2-9B5E-48A7-BE5A-08F1A57F8192}">
      <dsp:nvSpPr>
        <dsp:cNvPr id="0" name=""/>
        <dsp:cNvSpPr/>
      </dsp:nvSpPr>
      <dsp:spPr>
        <a:xfrm>
          <a:off x="4191000" y="126999"/>
          <a:ext cx="1904999" cy="1143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Improved diagnostics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1000" y="126999"/>
        <a:ext cx="1904999" cy="1143000"/>
      </dsp:txXfrm>
    </dsp:sp>
    <dsp:sp modelId="{C26E38D8-B774-47AE-ADDD-CFE7FA38AD02}">
      <dsp:nvSpPr>
        <dsp:cNvPr id="0" name=""/>
        <dsp:cNvSpPr/>
      </dsp:nvSpPr>
      <dsp:spPr>
        <a:xfrm>
          <a:off x="0" y="1460500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Surveillance for action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460500"/>
        <a:ext cx="1904999" cy="1143000"/>
      </dsp:txXfrm>
    </dsp:sp>
    <dsp:sp modelId="{6F82941C-C6B8-42F2-8311-B1B317B8F02E}">
      <dsp:nvSpPr>
        <dsp:cNvPr id="0" name=""/>
        <dsp:cNvSpPr/>
      </dsp:nvSpPr>
      <dsp:spPr>
        <a:xfrm>
          <a:off x="2095500" y="1460499"/>
          <a:ext cx="1904999" cy="1143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Phages</a:t>
          </a: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 vaccines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1460499"/>
        <a:ext cx="1904999" cy="1143000"/>
      </dsp:txXfrm>
    </dsp:sp>
    <dsp:sp modelId="{92630893-453A-4C04-B2E9-15035EFFE5C4}">
      <dsp:nvSpPr>
        <dsp:cNvPr id="0" name=""/>
        <dsp:cNvSpPr/>
      </dsp:nvSpPr>
      <dsp:spPr>
        <a:xfrm>
          <a:off x="4191000" y="1460499"/>
          <a:ext cx="1904999" cy="1143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Highlight high cost of AMR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1000" y="1460499"/>
        <a:ext cx="1904999" cy="1143000"/>
      </dsp:txXfrm>
    </dsp:sp>
    <dsp:sp modelId="{285AAD32-6525-4777-8341-7AE5CFD251E2}">
      <dsp:nvSpPr>
        <dsp:cNvPr id="0" name=""/>
        <dsp:cNvSpPr/>
      </dsp:nvSpPr>
      <dsp:spPr>
        <a:xfrm>
          <a:off x="0" y="2793999"/>
          <a:ext cx="1904999" cy="114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New antibiotics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793999"/>
        <a:ext cx="1904999" cy="1143000"/>
      </dsp:txXfrm>
    </dsp:sp>
    <dsp:sp modelId="{18938B3D-4B38-4D29-8C39-34408B7B45FA}">
      <dsp:nvSpPr>
        <dsp:cNvPr id="0" name=""/>
        <dsp:cNvSpPr/>
      </dsp:nvSpPr>
      <dsp:spPr>
        <a:xfrm>
          <a:off x="2095500" y="2793999"/>
          <a:ext cx="1904999" cy="1143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Public awareness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00" y="2793999"/>
        <a:ext cx="1904999" cy="1143000"/>
      </dsp:txXfrm>
    </dsp:sp>
    <dsp:sp modelId="{A629AF0D-AC77-4D74-8942-15DD6FE8183D}">
      <dsp:nvSpPr>
        <dsp:cNvPr id="0" name=""/>
        <dsp:cNvSpPr/>
      </dsp:nvSpPr>
      <dsp:spPr>
        <a:xfrm>
          <a:off x="4191000" y="2794000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Pay and recognition for AMR folk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1000" y="2794000"/>
        <a:ext cx="1904999" cy="1143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825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076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076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27/02/2020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reactgroup.org/wp-content/uploads/2016/09/ab-discovery-timeline.p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ctgroup.org/toolbox/understand/antibiotic-resistance/resistance-mechanisms-in-bacteria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hyperlink" Target="http://www.dmap.vet.chula.ac.th/en/content/779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commons.wikimedia.org/wiki/File:Eurostat_public_debt_GDP.png#mediaviewer/File:Eurostat_public_debt_GDP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3811232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amr-review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7" Type="http://schemas.openxmlformats.org/officeDocument/2006/relationships/image" Target="../media/image3.jpeg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4846" y="195486"/>
            <a:ext cx="828092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itchFamily="34" charset="0"/>
                <a:cs typeface="Arial" pitchFamily="34" charset="0"/>
              </a:rPr>
              <a:t>HCAI &amp; AMR – an overview</a:t>
            </a:r>
          </a:p>
          <a:p>
            <a:endParaRPr lang="en-GB" sz="3200" b="1" dirty="0">
              <a:latin typeface="Arial" pitchFamily="34" charset="0"/>
              <a:cs typeface="Arial" pitchFamily="34" charset="0"/>
            </a:endParaRP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27 February 2020</a:t>
            </a:r>
            <a:endParaRPr lang="en-GB" sz="2400" dirty="0">
              <a:latin typeface="Arial" pitchFamily="34" charset="0"/>
              <a:cs typeface="Arial" pitchFamily="34" charset="0"/>
            </a:endParaRP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London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220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83918"/>
            <a:ext cx="364225" cy="364225"/>
          </a:xfrm>
          <a:prstGeom prst="rect">
            <a:avLst/>
          </a:prstGeom>
        </p:spPr>
      </p:pic>
      <p:pic>
        <p:nvPicPr>
          <p:cNvPr id="2050" name="Picture 2" descr="Image result for imse imperi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560" y="1911251"/>
            <a:ext cx="2081808" cy="20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324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m para penicillin ww2 pos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Resultado de imagem para penicillin ww2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0338"/>
            <a:ext cx="6336704" cy="482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876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736" y="4803998"/>
            <a:ext cx="9227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ReAct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s://www.reactgroup.org/wp-content/uploads/2016/09/ab-discovery-tim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6" y="771550"/>
            <a:ext cx="9119264" cy="290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274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mechanisms of antibiotic resist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95" y="267494"/>
            <a:ext cx="761141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496" y="4784253"/>
            <a:ext cx="10153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ReAct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96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t="27916" r="34875" b="46875"/>
          <a:stretch/>
        </p:blipFill>
        <p:spPr bwMode="auto">
          <a:xfrm>
            <a:off x="1429996" y="2283718"/>
            <a:ext cx="6166340" cy="227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68328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2016 national PPS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was a huge undertaking that included 48,312 patients from 88 NHS Trusts and 6 private hospitals.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7% of patients had an HCAI and 33% were on an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antimicrobial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Pneumonia was the most common HCAI (29%) followed by UTI (17%) then SSI (15).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Prevalence of peripheral vascular cannula (43%), central venous catheters (7%), urinary catheters (20%), and intubation (2%).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93658" y="4515966"/>
            <a:ext cx="631870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50" i="1" dirty="0">
                <a:latin typeface="Arial" panose="020B0604020202020204" pitchFamily="34" charset="0"/>
                <a:cs typeface="Arial" panose="020B0604020202020204" pitchFamily="34" charset="0"/>
              </a:rPr>
              <a:t>HCAI and antimicrobial use by speciality.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93659" y="195486"/>
            <a:ext cx="6317456" cy="40005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3027760" algn="l"/>
              </a:tabLst>
              <a:defRPr/>
            </a:pPr>
            <a:r>
              <a:rPr lang="en-GB" sz="2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Prevalence of HCAI</a:t>
            </a:r>
            <a:endParaRPr lang="en-GB" sz="2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4803998"/>
            <a:ext cx="5805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ESPAUR Report 2017.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1623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dmap.vet.chula.ac.th/wp-content/uploads/2018/06/S__235438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28"/>
          <a:stretch/>
        </p:blipFill>
        <p:spPr bwMode="auto">
          <a:xfrm>
            <a:off x="611560" y="411510"/>
            <a:ext cx="3659014" cy="417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15616" y="4659982"/>
            <a:ext cx="2389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DMAP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811853"/>
              </p:ext>
            </p:extLst>
          </p:nvPr>
        </p:nvGraphicFramePr>
        <p:xfrm>
          <a:off x="2843808" y="1"/>
          <a:ext cx="7416824" cy="488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5357496" y="4581924"/>
            <a:ext cx="2389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Source: ESPAUR 2017.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0968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958" t="12201" r="22438" b="8000"/>
          <a:stretch/>
        </p:blipFill>
        <p:spPr>
          <a:xfrm>
            <a:off x="1475657" y="195486"/>
            <a:ext cx="6048671" cy="43367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496" y="4803998"/>
            <a:ext cx="5805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ESPAUR 2019.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62423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a tale of two c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18"/>
            <a:ext cx="9148698" cy="515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5148064" y="915566"/>
            <a:ext cx="720080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56176" y="909102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AMR </a:t>
            </a:r>
            <a:r>
              <a:rPr lang="en-GB" sz="2400" cap="small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bacteria</a:t>
            </a:r>
            <a:endParaRPr lang="en-GB" sz="2400" cap="sm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099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a tale of two c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18"/>
            <a:ext cx="9148698" cy="515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4557705" y="1062968"/>
            <a:ext cx="1310439" cy="1080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56176" y="900757"/>
            <a:ext cx="123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MRSA</a:t>
            </a:r>
            <a:endParaRPr lang="en-GB" sz="2400" cap="sm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93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3494"/>
          <a:stretch/>
        </p:blipFill>
        <p:spPr>
          <a:xfrm>
            <a:off x="1619672" y="845840"/>
            <a:ext cx="5832648" cy="373011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MRSA bacteraemia, England 1990-2012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4856117"/>
            <a:ext cx="4414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Duerden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Open Forum Infect Dis 2015.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561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524328" y="4245936"/>
            <a:ext cx="1440160" cy="756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MRSA bacteraemia, England 2001-2013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641907"/>
              </p:ext>
            </p:extLst>
          </p:nvPr>
        </p:nvGraphicFramePr>
        <p:xfrm>
          <a:off x="179512" y="681540"/>
          <a:ext cx="9045451" cy="4165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108228" y="735546"/>
            <a:ext cx="3779589" cy="2308577"/>
          </a:xfrm>
        </p:spPr>
        <p:txBody>
          <a:bodyPr>
            <a:normAutofit fontScale="92500" lnSpcReduction="20000"/>
          </a:bodyPr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Gettting</a:t>
            </a:r>
            <a:r>
              <a:rPr lang="en-GB" sz="1200" dirty="0" smtClean="0"/>
              <a:t> 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3296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3296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2216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73554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27560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907144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186270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2517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32738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99779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273" y="166155"/>
            <a:ext cx="6587728" cy="533387"/>
          </a:xfrm>
        </p:spPr>
        <p:txBody>
          <a:bodyPr>
            <a:normAutofit/>
          </a:bodyPr>
          <a:lstStyle/>
          <a:p>
            <a:pPr algn="ctr"/>
            <a:r>
              <a:rPr lang="en-GB" sz="2400" dirty="0" smtClean="0"/>
              <a:t>Does hand hygiene explain the reductions?</a:t>
            </a:r>
            <a:endParaRPr lang="en-GB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5647" y="735546"/>
            <a:ext cx="3736181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496" y="4856117"/>
            <a:ext cx="4414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Stone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BMJ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2012;344:e3005.</a:t>
            </a:r>
          </a:p>
        </p:txBody>
      </p:sp>
      <p:sp>
        <p:nvSpPr>
          <p:cNvPr id="5" name="Rectangle 4"/>
          <p:cNvSpPr/>
          <p:nvPr/>
        </p:nvSpPr>
        <p:spPr>
          <a:xfrm>
            <a:off x="4842030" y="778226"/>
            <a:ext cx="2808312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 i="1" dirty="0">
                <a:latin typeface="Arial" panose="020B0604020202020204" pitchFamily="34" charset="0"/>
                <a:cs typeface="Arial" panose="020B0604020202020204" pitchFamily="34" charset="0"/>
              </a:rPr>
              <a:t>‘The </a:t>
            </a:r>
            <a:r>
              <a:rPr lang="en-GB" sz="1350" i="1" dirty="0" err="1">
                <a:latin typeface="Arial" panose="020B0604020202020204" pitchFamily="34" charset="0"/>
                <a:cs typeface="Arial" panose="020B0604020202020204" pitchFamily="34" charset="0"/>
              </a:rPr>
              <a:t>Cleanyourhands</a:t>
            </a:r>
            <a:r>
              <a:rPr lang="en-GB" sz="1350" i="1" dirty="0">
                <a:latin typeface="Arial" panose="020B0604020202020204" pitchFamily="34" charset="0"/>
                <a:cs typeface="Arial" panose="020B0604020202020204" pitchFamily="34" charset="0"/>
              </a:rPr>
              <a:t> campaign was associated with sustained increases in hospital procurement of alcohol rub and soap, which the results suggest has an important role in reducing rates of some healthcare associated infections.’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 t="41953" r="37770" b="8138"/>
          <a:stretch/>
        </p:blipFill>
        <p:spPr bwMode="auto">
          <a:xfrm>
            <a:off x="4668951" y="2776713"/>
            <a:ext cx="3348373" cy="181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2219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4285134"/>
            <a:ext cx="430678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http://www.tylervigen.com/spurious-correlations</a:t>
            </a: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23628" y="267494"/>
            <a:ext cx="67773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</a:p>
        </p:txBody>
      </p:sp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oj070\Downloads\chart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oj070\Downloads\chart (3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94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4285134"/>
            <a:ext cx="430678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http://www.tylervigen.com/spurious-correlations</a:t>
            </a: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oj070\Downloads\chart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23628" y="267494"/>
            <a:ext cx="67773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</a:p>
        </p:txBody>
      </p:sp>
    </p:spTree>
    <p:extLst>
      <p:ext uri="{BB962C8B-B14F-4D97-AF65-F5344CB8AC3E}">
        <p14:creationId xmlns:p14="http://schemas.microsoft.com/office/powerpoint/2010/main" val="68325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4285134"/>
            <a:ext cx="430678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http://www.tylervigen.com/spurious-correlations</a:t>
            </a:r>
          </a:p>
        </p:txBody>
      </p:sp>
      <p:pic>
        <p:nvPicPr>
          <p:cNvPr id="5122" name="Picture 2" descr="C:\Users\oj070\Downloads\ch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oj070\Downloads\chart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933"/>
            <a:ext cx="6858000" cy="2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23628" y="267494"/>
            <a:ext cx="67773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>
                <a:latin typeface="Arial" panose="020B0604020202020204" pitchFamily="34" charset="0"/>
                <a:cs typeface="Arial" panose="020B0604020202020204" pitchFamily="34" charset="0"/>
              </a:rPr>
              <a:t>Spurious correlations</a:t>
            </a:r>
          </a:p>
        </p:txBody>
      </p:sp>
    </p:spTree>
    <p:extLst>
      <p:ext uri="{BB962C8B-B14F-4D97-AF65-F5344CB8AC3E}">
        <p14:creationId xmlns:p14="http://schemas.microsoft.com/office/powerpoint/2010/main" val="58356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524328" y="4245936"/>
            <a:ext cx="1440160" cy="756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MRSA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bacteraemia, England 2001-2013</a:t>
            </a:r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337610"/>
              </p:ext>
            </p:extLst>
          </p:nvPr>
        </p:nvGraphicFramePr>
        <p:xfrm>
          <a:off x="179512" y="681540"/>
          <a:ext cx="9045451" cy="4165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108228" y="735546"/>
            <a:ext cx="3779589" cy="2308577"/>
          </a:xfrm>
        </p:spPr>
        <p:txBody>
          <a:bodyPr>
            <a:normAutofit fontScale="92500" lnSpcReduction="20000"/>
          </a:bodyPr>
          <a:lstStyle/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Mandatory reporting, 2001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Gettting</a:t>
            </a:r>
            <a:r>
              <a:rPr lang="en-GB" sz="1200" dirty="0" smtClean="0"/>
              <a:t> ahead of the curve’, 2002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‘Winning ways’, 2003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‘Towards cleaner hospitals’,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</a:t>
            </a:r>
            <a:r>
              <a:rPr lang="en-GB" sz="1200" dirty="0" err="1" smtClean="0"/>
              <a:t>Cleanyourhands</a:t>
            </a:r>
            <a:r>
              <a:rPr lang="en-GB" sz="1200" dirty="0" smtClean="0"/>
              <a:t>’,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Targets introduced, 2004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Cleanliness improvement, 2005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‘Going further faster’,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Root cause analysis,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Revised national guidelines, 2006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Deep clean, 2007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Screening elective admissions, 2008</a:t>
            </a:r>
          </a:p>
          <a:p>
            <a:pPr marL="361950" indent="-266700">
              <a:buFont typeface="+mj-lt"/>
              <a:buAutoNum type="arabicPeriod"/>
            </a:pPr>
            <a:r>
              <a:rPr lang="en-GB" sz="1200" dirty="0" smtClean="0"/>
              <a:t>Universal screening, 2010</a:t>
            </a:r>
          </a:p>
          <a:p>
            <a:endParaRPr lang="en-GB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71600" y="13296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13296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2</a:t>
            </a:r>
            <a:endParaRPr lang="en-GB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12216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3</a:t>
            </a:r>
            <a:endParaRPr lang="en-GB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735546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4</a:t>
            </a:r>
          </a:p>
          <a:p>
            <a:r>
              <a:rPr lang="en-GB" b="1" dirty="0" smtClean="0">
                <a:latin typeface="+mn-lt"/>
              </a:rPr>
              <a:t>5</a:t>
            </a:r>
          </a:p>
          <a:p>
            <a:r>
              <a:rPr lang="en-GB" b="1" dirty="0" smtClean="0">
                <a:latin typeface="+mn-lt"/>
              </a:rPr>
              <a:t>6</a:t>
            </a:r>
            <a:endParaRPr lang="en-GB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127560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7</a:t>
            </a:r>
            <a:endParaRPr lang="en-GB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907144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+mn-lt"/>
              </a:rPr>
              <a:t>8</a:t>
            </a:r>
          </a:p>
          <a:p>
            <a:pPr algn="ctr"/>
            <a:r>
              <a:rPr lang="en-GB" b="1" dirty="0" smtClean="0">
                <a:latin typeface="+mn-lt"/>
              </a:rPr>
              <a:t>9</a:t>
            </a:r>
          </a:p>
          <a:p>
            <a:pPr algn="ctr"/>
            <a:r>
              <a:rPr lang="en-GB" b="1" dirty="0" smtClean="0">
                <a:latin typeface="+mn-lt"/>
              </a:rPr>
              <a:t>10</a:t>
            </a:r>
            <a:endParaRPr lang="en-GB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186270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11</a:t>
            </a:r>
            <a:endParaRPr lang="en-GB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2517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12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6" y="32738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+mn-lt"/>
              </a:rPr>
              <a:t>13</a:t>
            </a:r>
            <a:endParaRPr lang="en-GB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39952" y="907144"/>
            <a:ext cx="576064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6375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MRSA in Europe, 2016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49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369" y="709196"/>
            <a:ext cx="7149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i="1" dirty="0"/>
              <a:t>% invasive </a:t>
            </a:r>
            <a:r>
              <a:rPr lang="en-US" i="1" dirty="0" smtClean="0"/>
              <a:t>S. </a:t>
            </a:r>
            <a:r>
              <a:rPr lang="en-US" i="1" dirty="0" err="1" smtClean="0"/>
              <a:t>aureus</a:t>
            </a:r>
            <a:r>
              <a:rPr lang="en-US" i="1" dirty="0" smtClean="0"/>
              <a:t> isolates </a:t>
            </a:r>
            <a:r>
              <a:rPr lang="en-US" i="1" dirty="0"/>
              <a:t>resistant to </a:t>
            </a:r>
            <a:r>
              <a:rPr lang="en-US" i="1" dirty="0" err="1" smtClean="0"/>
              <a:t>meticillin</a:t>
            </a:r>
            <a:r>
              <a:rPr lang="en-US" i="1" dirty="0" smtClean="0"/>
              <a:t>.</a:t>
            </a:r>
            <a:endParaRPr lang="en-US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09" t="46180" r="9419" b="17014"/>
          <a:stretch/>
        </p:blipFill>
        <p:spPr bwMode="auto">
          <a:xfrm>
            <a:off x="1403648" y="1275605"/>
            <a:ext cx="6045869" cy="33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0451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MRSA in Europe, 2000 to 2016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49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369" y="709196"/>
            <a:ext cx="7149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i="1" dirty="0"/>
              <a:t>% invasive </a:t>
            </a:r>
            <a:r>
              <a:rPr lang="en-US" i="1" dirty="0" smtClean="0"/>
              <a:t>S. </a:t>
            </a:r>
            <a:r>
              <a:rPr lang="en-US" i="1" dirty="0" err="1" smtClean="0"/>
              <a:t>aureus</a:t>
            </a:r>
            <a:r>
              <a:rPr lang="en-US" i="1" dirty="0" smtClean="0"/>
              <a:t> isolates </a:t>
            </a:r>
            <a:r>
              <a:rPr lang="en-US" i="1" dirty="0"/>
              <a:t>resistant to </a:t>
            </a:r>
            <a:r>
              <a:rPr lang="en-US" i="1" dirty="0" err="1" smtClean="0"/>
              <a:t>meticillin</a:t>
            </a:r>
            <a:r>
              <a:rPr lang="en-US" i="1" dirty="0" smtClean="0"/>
              <a:t>.</a:t>
            </a:r>
            <a:endParaRPr lang="en-US" i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784477"/>
              </p:ext>
            </p:extLst>
          </p:nvPr>
        </p:nvGraphicFramePr>
        <p:xfrm>
          <a:off x="1046878" y="1203598"/>
          <a:ext cx="7128792" cy="34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1687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a tale of two c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18"/>
            <a:ext cx="9148698" cy="515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4557705" y="1062968"/>
            <a:ext cx="1310439" cy="1080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56176" y="888057"/>
            <a:ext cx="123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CPE</a:t>
            </a:r>
            <a:endParaRPr lang="en-GB" sz="2400" cap="sm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748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Emergence of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CPE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in the UK 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16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ESPAUR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2019.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431" t="31100" r="36613" b="34600"/>
          <a:stretch/>
        </p:blipFill>
        <p:spPr>
          <a:xfrm>
            <a:off x="1475656" y="627534"/>
            <a:ext cx="5976664" cy="412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476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emerging threat of CPE</a:t>
            </a:r>
            <a:endParaRPr lang="en-GB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495977"/>
              </p:ext>
            </p:extLst>
          </p:nvPr>
        </p:nvGraphicFramePr>
        <p:xfrm>
          <a:off x="611560" y="843558"/>
          <a:ext cx="7717103" cy="237744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272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7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Pathogen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CPE</a:t>
                      </a:r>
                      <a:endParaRPr lang="en-GB" sz="15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MRSA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VRE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i="1" dirty="0" smtClean="0">
                          <a:latin typeface="Arial" pitchFamily="34" charset="0"/>
                          <a:cs typeface="Arial" pitchFamily="34" charset="0"/>
                        </a:rPr>
                        <a:t>C. </a:t>
                      </a:r>
                      <a:r>
                        <a:rPr lang="en-GB" sz="1500" i="1" dirty="0" err="1" smtClean="0">
                          <a:latin typeface="Arial" pitchFamily="34" charset="0"/>
                          <a:cs typeface="Arial" pitchFamily="34" charset="0"/>
                        </a:rPr>
                        <a:t>difficile</a:t>
                      </a:r>
                      <a:endParaRPr lang="en-GB" sz="15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Resistance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Resistance genes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Species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Multiple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Single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HA </a:t>
                      </a:r>
                      <a:r>
                        <a:rPr lang="en-GB" sz="1500" dirty="0" err="1" smtClean="0">
                          <a:latin typeface="Arial" pitchFamily="34" charset="0"/>
                          <a:cs typeface="Arial" pitchFamily="34" charset="0"/>
                        </a:rPr>
                        <a:t>vs</a:t>
                      </a:r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 CA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&amp; CA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HA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At-risk</a:t>
                      </a:r>
                      <a:r>
                        <a:rPr lang="en-GB" sz="1500" baseline="0" dirty="0" smtClean="0">
                          <a:latin typeface="Arial" pitchFamily="34" charset="0"/>
                          <a:cs typeface="Arial" pitchFamily="34" charset="0"/>
                        </a:rPr>
                        <a:t> pts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All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Unwell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Old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Virulence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Environment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+/-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500" dirty="0" smtClean="0">
                          <a:latin typeface="Arial" pitchFamily="34" charset="0"/>
                          <a:cs typeface="Arial" pitchFamily="34" charset="0"/>
                        </a:rPr>
                        <a:t>+++</a:t>
                      </a:r>
                      <a:endParaRPr lang="en-GB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277058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1468728"/>
              </p:ext>
            </p:extLst>
          </p:nvPr>
        </p:nvGraphicFramePr>
        <p:xfrm>
          <a:off x="179512" y="843558"/>
          <a:ext cx="878497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Creating a monster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1167594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Extended-spectrum beta-lactams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07804" y="1760355"/>
            <a:ext cx="0" cy="379348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27984" y="1299559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Carbapenems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688124" y="1760355"/>
            <a:ext cx="0" cy="379348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544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88610514"/>
              </p:ext>
            </p:extLst>
          </p:nvPr>
        </p:nvGraphicFramePr>
        <p:xfrm>
          <a:off x="-106898" y="267494"/>
          <a:ext cx="9252520" cy="4659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99230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3468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CRE in Europe, 2016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49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369" y="709196"/>
            <a:ext cx="7149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1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i="1" dirty="0"/>
              <a:t>% invasive K. </a:t>
            </a:r>
            <a:r>
              <a:rPr lang="en-US" i="1" dirty="0" err="1"/>
              <a:t>pneumoniae</a:t>
            </a:r>
            <a:r>
              <a:rPr lang="en-US" i="1" dirty="0"/>
              <a:t> isolates resistant to </a:t>
            </a:r>
            <a:r>
              <a:rPr lang="en-US" i="1" dirty="0" err="1"/>
              <a:t>carbapenems</a:t>
            </a:r>
            <a:endParaRPr lang="en-US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7" t="48413" r="9467" b="14047"/>
          <a:stretch/>
        </p:blipFill>
        <p:spPr bwMode="auto">
          <a:xfrm>
            <a:off x="989796" y="1093816"/>
            <a:ext cx="6606540" cy="363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0232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393227"/>
              </p:ext>
            </p:extLst>
          </p:nvPr>
        </p:nvGraphicFramePr>
        <p:xfrm>
          <a:off x="323528" y="573528"/>
          <a:ext cx="8568952" cy="4158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74544"/>
            <a:ext cx="8229600" cy="85725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Emergence of CRE in Europe, 2005-2016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166" y="4803998"/>
            <a:ext cx="6229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GB" sz="1400" dirty="0" smtClean="0">
                <a:latin typeface="Arial" pitchFamily="34" charset="0"/>
                <a:cs typeface="Arial" pitchFamily="34" charset="0"/>
              </a:rPr>
              <a:t>EARS-Net 2018.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551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-157708"/>
            <a:ext cx="9011344" cy="85725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What drives the European ‘north-south divide’?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7590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Antibiotic use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262917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Single room availability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9992" y="47590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 control staffing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8258" y="4702010"/>
            <a:ext cx="9414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1. ECDC Point Prevalence Survey, 2013.</a:t>
            </a: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2, National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debt as a percentage of GDP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"Eurostat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public debt GDP"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by Eurostat. Licensed under Attribution via Wikimedia Commons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92" y="263614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debt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660" y="845239"/>
            <a:ext cx="2448272" cy="160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023030"/>
            <a:ext cx="2448271" cy="160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68" y="866852"/>
            <a:ext cx="2415333" cy="158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upload.wikimedia.org/wikipedia/commons/7/79/Eurostat_public_debt_GDP.png"/>
          <p:cNvPicPr>
            <a:picLocks noChangeAspect="1" noChangeArrowheads="1"/>
          </p:cNvPicPr>
          <p:nvPr/>
        </p:nvPicPr>
        <p:blipFill rotWithShape="1">
          <a:blip r:embed="rId6" cstate="print"/>
          <a:srcRect t="13331" b="17387"/>
          <a:stretch/>
        </p:blipFill>
        <p:spPr bwMode="auto">
          <a:xfrm>
            <a:off x="5148064" y="3005479"/>
            <a:ext cx="2187559" cy="1606506"/>
          </a:xfrm>
          <a:prstGeom prst="rect">
            <a:avLst/>
          </a:prstGeom>
          <a:noFill/>
        </p:spPr>
      </p:pic>
      <p:grpSp>
        <p:nvGrpSpPr>
          <p:cNvPr id="33" name="Group 32"/>
          <p:cNvGrpSpPr/>
          <p:nvPr/>
        </p:nvGrpSpPr>
        <p:grpSpPr>
          <a:xfrm>
            <a:off x="6551754" y="2955657"/>
            <a:ext cx="1836670" cy="894775"/>
            <a:chOff x="1583202" y="3501009"/>
            <a:chExt cx="1836670" cy="1193033"/>
          </a:xfrm>
        </p:grpSpPr>
        <p:grpSp>
          <p:nvGrpSpPr>
            <p:cNvPr id="34" name="Group 33"/>
            <p:cNvGrpSpPr/>
            <p:nvPr/>
          </p:nvGrpSpPr>
          <p:grpSpPr>
            <a:xfrm>
              <a:off x="1583202" y="3501009"/>
              <a:ext cx="1836670" cy="1193033"/>
              <a:chOff x="1583202" y="3501009"/>
              <a:chExt cx="1836670" cy="1193033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758933" y="3501009"/>
                <a:ext cx="1660939" cy="11930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1583202" y="3501009"/>
                <a:ext cx="1752673" cy="1193033"/>
                <a:chOff x="1583202" y="3501009"/>
                <a:chExt cx="1752673" cy="1193033"/>
              </a:xfrm>
            </p:grpSpPr>
            <p:pic>
              <p:nvPicPr>
                <p:cNvPr id="38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/>
                <a:srcRect l="31847" t="84915" r="35741" b="9811"/>
                <a:stretch/>
              </p:blipFill>
              <p:spPr bwMode="auto">
                <a:xfrm>
                  <a:off x="1684496" y="3741273"/>
                  <a:ext cx="1651379" cy="284818"/>
                </a:xfrm>
                <a:prstGeom prst="rect">
                  <a:avLst/>
                </a:prstGeom>
                <a:noFill/>
              </p:spPr>
            </p:pic>
            <p:pic>
              <p:nvPicPr>
                <p:cNvPr id="39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/>
                <a:srcRect l="2" t="83738" r="69295" b="8814"/>
                <a:stretch/>
              </p:blipFill>
              <p:spPr bwMode="auto">
                <a:xfrm>
                  <a:off x="1758933" y="3501009"/>
                  <a:ext cx="1564298" cy="40225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0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/>
                <a:srcRect l="63102" t="87319" r="17478" b="9099"/>
                <a:stretch/>
              </p:blipFill>
              <p:spPr bwMode="auto">
                <a:xfrm>
                  <a:off x="1583202" y="4039739"/>
                  <a:ext cx="989463" cy="193427"/>
                </a:xfrm>
                <a:prstGeom prst="rect">
                  <a:avLst/>
                </a:prstGeom>
                <a:noFill/>
              </p:spPr>
            </p:pic>
            <p:pic>
              <p:nvPicPr>
                <p:cNvPr id="41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/>
                <a:srcRect l="454" t="92388" r="81566" b="4637"/>
                <a:stretch/>
              </p:blipFill>
              <p:spPr bwMode="auto">
                <a:xfrm>
                  <a:off x="1787928" y="4219518"/>
                  <a:ext cx="916028" cy="16068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2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/>
                <a:srcRect l="33262" t="92387" r="45691" b="5072"/>
                <a:stretch/>
              </p:blipFill>
              <p:spPr bwMode="auto">
                <a:xfrm>
                  <a:off x="1758933" y="4373376"/>
                  <a:ext cx="1072352" cy="137294"/>
                </a:xfrm>
                <a:prstGeom prst="rect">
                  <a:avLst/>
                </a:prstGeom>
                <a:noFill/>
              </p:spPr>
            </p:pic>
            <p:pic>
              <p:nvPicPr>
                <p:cNvPr id="43" name="Picture 2" descr="http://upload.wikimedia.org/wikipedia/commons/7/79/Eurostat_public_debt_GDP.pn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/>
                <a:srcRect l="67311" t="92388" r="12411" b="4637"/>
                <a:stretch/>
              </p:blipFill>
              <p:spPr bwMode="auto">
                <a:xfrm>
                  <a:off x="1798150" y="4533360"/>
                  <a:ext cx="1033135" cy="160682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35" name="Rectangle 34"/>
            <p:cNvSpPr/>
            <p:nvPr/>
          </p:nvSpPr>
          <p:spPr>
            <a:xfrm>
              <a:off x="1583202" y="3501009"/>
              <a:ext cx="214948" cy="1193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67282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13273" y="123478"/>
            <a:ext cx="6317456" cy="533387"/>
          </a:xfrm>
        </p:spPr>
        <p:txBody>
          <a:bodyPr>
            <a:normAutofit/>
          </a:bodyPr>
          <a:lstStyle/>
          <a:p>
            <a:pPr algn="ctr"/>
            <a:r>
              <a:rPr lang="en-GB" sz="2400" dirty="0" smtClean="0"/>
              <a:t>Social and material deprivation</a:t>
            </a:r>
            <a:endParaRPr lang="en-GB" sz="2400" dirty="0"/>
          </a:p>
        </p:txBody>
      </p:sp>
      <p:pic>
        <p:nvPicPr>
          <p:cNvPr id="5122" name="Picture 2" descr="https://reflectionsipc.files.wordpress.com/2019/03/esbl-global-prevalence.jpg?w=300&amp;h=2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35544"/>
            <a:ext cx="3526042" cy="318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31940" y="711357"/>
            <a:ext cx="46445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 performed a risk factor analysis, which included both individual-level variables (such as overseas travel, antibiotic exposure, and age) and were also able to include community-level variables (such as markers of household overcrowding, deprivation, immigration, and ethnicity).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 found that risk factors for ESBL were travel to Asia (OR 4.4, CI 2.5-7.6), or Africa (OR 2.4, CI 1.2-4.8) in the 12 months prior to admission, two or more courses of antibiotics in the 6 months prior to admission (OR 2.0, CI 1.3-3.0), and residence in a district with a higher than average prevalence of overcrowded households (OR 1.5, CI 1.05-2.2).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803998"/>
            <a:ext cx="4131469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7175" indent="-257175"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Otter et al.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Microbiol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Infect 2019.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3568" y="3920738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global prevalence of ESBL in the community, from </a:t>
            </a:r>
            <a:r>
              <a:rPr lang="en-GB" sz="1400" i="1" dirty="0" err="1">
                <a:solidFill>
                  <a:srgbClr val="1185D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Woerther</a:t>
            </a:r>
            <a:r>
              <a:rPr lang="en-GB" sz="1400" i="1" dirty="0">
                <a:solidFill>
                  <a:srgbClr val="1185D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et al</a:t>
            </a:r>
            <a:r>
              <a:rPr lang="en-GB" sz="1400" i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33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400354371"/>
              </p:ext>
            </p:extLst>
          </p:nvPr>
        </p:nvGraphicFramePr>
        <p:xfrm>
          <a:off x="642910" y="837047"/>
          <a:ext cx="7858180" cy="348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16"/>
          <p:cNvSpPr/>
          <p:nvPr/>
        </p:nvSpPr>
        <p:spPr>
          <a:xfrm>
            <a:off x="34925" y="4782741"/>
            <a:ext cx="67437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NHSN / NNIS data;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MMWR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2013;62:165-170.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457200" y="166931"/>
            <a:ext cx="8229600" cy="85725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CRE in the USA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22363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804946"/>
            <a:ext cx="73081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Laxminarayan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Lancet Infect Dis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2013;13:1057-1098, and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Review on AMR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/>
          </p:nvPr>
        </p:nvGraphicFramePr>
        <p:xfrm>
          <a:off x="1524000" y="33950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717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564" t="14300" r="24011" b="9400"/>
          <a:stretch/>
        </p:blipFill>
        <p:spPr>
          <a:xfrm>
            <a:off x="1331640" y="195486"/>
            <a:ext cx="6492612" cy="45365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925" y="4782741"/>
            <a:ext cx="67437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ESPAUR 2019.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882175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mr-review.org/sites/default/files/HI%26S%20Infographic_7_v5%20whi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3528392" cy="499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amr-review.org/sites/default/files/Info%206%20env%20whi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1440"/>
            <a:ext cx="3563888" cy="504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9261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one health am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3478"/>
            <a:ext cx="5976664" cy="458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4741" y="4902428"/>
            <a:ext cx="43204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Walsh T.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GB" sz="11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9931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88" t="9401" b="7300"/>
          <a:stretch/>
        </p:blipFill>
        <p:spPr>
          <a:xfrm>
            <a:off x="251520" y="339502"/>
            <a:ext cx="8572709" cy="4032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4741" y="4902428"/>
            <a:ext cx="43204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Johns Hopkins Coronavirus Dashboard.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3283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4846" y="195486"/>
            <a:ext cx="828092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rial" pitchFamily="34" charset="0"/>
                <a:cs typeface="Arial" pitchFamily="34" charset="0"/>
              </a:rPr>
              <a:t>HCAI &amp; AMR – an overview</a:t>
            </a:r>
          </a:p>
          <a:p>
            <a:endParaRPr lang="en-GB" sz="3200" b="1" dirty="0">
              <a:latin typeface="Arial" pitchFamily="34" charset="0"/>
              <a:cs typeface="Arial" pitchFamily="34" charset="0"/>
            </a:endParaRP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27 February 2020</a:t>
            </a:r>
            <a:endParaRPr lang="en-GB" sz="2400" dirty="0">
              <a:latin typeface="Arial" pitchFamily="34" charset="0"/>
              <a:cs typeface="Arial" pitchFamily="34" charset="0"/>
            </a:endParaRP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Imperial College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London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72200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83918"/>
            <a:ext cx="364225" cy="364225"/>
          </a:xfrm>
          <a:prstGeom prst="rect">
            <a:avLst/>
          </a:prstGeom>
        </p:spPr>
      </p:pic>
      <p:pic>
        <p:nvPicPr>
          <p:cNvPr id="2050" name="Picture 2" descr="Image result for imse imperi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560" y="1911251"/>
            <a:ext cx="2081808" cy="20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21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2843</TotalTime>
  <Words>861</Words>
  <Application>Microsoft Office PowerPoint</Application>
  <PresentationFormat>On-screen Show (16:9)</PresentationFormat>
  <Paragraphs>211</Paragraphs>
  <Slides>34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ＭＳ Ｐゴシック</vt:lpstr>
      <vt:lpstr>Arial</vt:lpstr>
      <vt:lpstr>Arial Narrow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MRSA bacteraemia, England 1990-2012</vt:lpstr>
      <vt:lpstr>MRSA bacteraemia, England 2001-2013</vt:lpstr>
      <vt:lpstr>Does hand hygiene explain the reductions?</vt:lpstr>
      <vt:lpstr>PowerPoint Presentation</vt:lpstr>
      <vt:lpstr>PowerPoint Presentation</vt:lpstr>
      <vt:lpstr>PowerPoint Presentation</vt:lpstr>
      <vt:lpstr>MRSA bacteraemia, England 2001-2013</vt:lpstr>
      <vt:lpstr>MRSA in Europe, 2016</vt:lpstr>
      <vt:lpstr>MRSA in Europe, 2000 to 2016</vt:lpstr>
      <vt:lpstr>PowerPoint Presentation</vt:lpstr>
      <vt:lpstr>Emergence of CPE in the UK </vt:lpstr>
      <vt:lpstr>The emerging threat of CPE</vt:lpstr>
      <vt:lpstr>Creating a monster</vt:lpstr>
      <vt:lpstr>PowerPoint Presentation</vt:lpstr>
      <vt:lpstr>CRE in Europe, 2016</vt:lpstr>
      <vt:lpstr>Emergence of CRE in Europe, 2005-2016</vt:lpstr>
      <vt:lpstr>What drives the European ‘north-south divide’?</vt:lpstr>
      <vt:lpstr>Social and material deprivation</vt:lpstr>
      <vt:lpstr>CRE in the USA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Otter, Jon</cp:lastModifiedBy>
  <cp:revision>124</cp:revision>
  <dcterms:created xsi:type="dcterms:W3CDTF">2015-03-09T16:50:51Z</dcterms:created>
  <dcterms:modified xsi:type="dcterms:W3CDTF">2020-02-27T10:53:58Z</dcterms:modified>
</cp:coreProperties>
</file>