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6" r:id="rId3"/>
    <p:sldId id="267" r:id="rId4"/>
    <p:sldId id="268" r:id="rId5"/>
    <p:sldId id="270" r:id="rId6"/>
    <p:sldId id="264" r:id="rId7"/>
    <p:sldId id="271" r:id="rId8"/>
    <p:sldId id="263" r:id="rId9"/>
    <p:sldId id="256" r:id="rId10"/>
    <p:sldId id="272" r:id="rId11"/>
    <p:sldId id="273" r:id="rId12"/>
    <p:sldId id="275" r:id="rId13"/>
    <p:sldId id="261" r:id="rId14"/>
    <p:sldId id="27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3M%20webinar%202013\Salgad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432540359218052"/>
          <c:y val="3.9830297956225391E-2"/>
          <c:w val="0.66321750074444719"/>
          <c:h val="0.8377816350463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Sheet1!$B$8</c:f>
              <c:strCache>
                <c:ptCount val="1"/>
                <c:pt idx="0">
                  <c:v>HAI or MRSA / VRE colonisation</c:v>
                </c:pt>
              </c:strCache>
            </c:strRef>
          </c:tx>
          <c:invertIfNegative val="0"/>
          <c:cat>
            <c:strRef>
              <c:f>Sheet1!$C$7:$D$7</c:f>
              <c:strCache>
                <c:ptCount val="2"/>
                <c:pt idx="0">
                  <c:v>Non copper</c:v>
                </c:pt>
                <c:pt idx="1">
                  <c:v>Copper</c:v>
                </c:pt>
              </c:strCache>
            </c:strRef>
          </c:cat>
          <c:val>
            <c:numRef>
              <c:f>Sheet1!$C$8:$D$8</c:f>
              <c:numCache>
                <c:formatCode>General</c:formatCode>
                <c:ptCount val="2"/>
                <c:pt idx="0">
                  <c:v>12.812500000000009</c:v>
                </c:pt>
                <c:pt idx="1">
                  <c:v>7.1428571428571415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EB-4BBD-BA03-DBDBF6080DEE}"/>
            </c:ext>
          </c:extLst>
        </c:ser>
        <c:ser>
          <c:idx val="1"/>
          <c:order val="1"/>
          <c:tx>
            <c:strRef>
              <c:f>Sheet1!$B$9</c:f>
              <c:strCache>
                <c:ptCount val="1"/>
                <c:pt idx="0">
                  <c:v>HAI only</c:v>
                </c:pt>
              </c:strCache>
            </c:strRef>
          </c:tx>
          <c:invertIfNegative val="0"/>
          <c:cat>
            <c:strRef>
              <c:f>Sheet1!$C$7:$D$7</c:f>
              <c:strCache>
                <c:ptCount val="2"/>
                <c:pt idx="0">
                  <c:v>Non copper</c:v>
                </c:pt>
                <c:pt idx="1">
                  <c:v>Copper</c:v>
                </c:pt>
              </c:strCache>
            </c:strRef>
          </c:cat>
          <c:val>
            <c:numRef>
              <c:f>Sheet1!$C$9:$D$9</c:f>
              <c:numCache>
                <c:formatCode>General</c:formatCode>
                <c:ptCount val="2"/>
                <c:pt idx="0">
                  <c:v>8.125</c:v>
                </c:pt>
                <c:pt idx="1">
                  <c:v>3.4013605442176882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EB-4BBD-BA03-DBDBF6080D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345344"/>
        <c:axId val="102359424"/>
      </c:barChart>
      <c:catAx>
        <c:axId val="102345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2359424"/>
        <c:crosses val="autoZero"/>
        <c:auto val="1"/>
        <c:lblAlgn val="ctr"/>
        <c:lblOffset val="100"/>
        <c:noMultiLvlLbl val="0"/>
      </c:catAx>
      <c:valAx>
        <c:axId val="10235942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% patients who acquired</a:t>
                </a:r>
              </a:p>
            </c:rich>
          </c:tx>
          <c:layout>
            <c:manualLayout>
              <c:xMode val="edge"/>
              <c:yMode val="edge"/>
              <c:x val="1.6698880663539948E-3"/>
              <c:y val="0.140188021243508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023453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6886061852607743"/>
          <c:y val="6.9954452804991485E-3"/>
          <c:w val="0.62115400563641421"/>
          <c:h val="0.1934049715497347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B294F-44F7-4442-8E43-327FA29888EF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A8D3-179B-49A8-B4E4-97F49ACE7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93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B294F-44F7-4442-8E43-327FA29888EF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A8D3-179B-49A8-B4E4-97F49ACE7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B294F-44F7-4442-8E43-327FA29888EF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A8D3-179B-49A8-B4E4-97F49ACE7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3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B294F-44F7-4442-8E43-327FA29888EF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A8D3-179B-49A8-B4E4-97F49ACE7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27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B294F-44F7-4442-8E43-327FA29888EF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A8D3-179B-49A8-B4E4-97F49ACE7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14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B294F-44F7-4442-8E43-327FA29888EF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A8D3-179B-49A8-B4E4-97F49ACE7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49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B294F-44F7-4442-8E43-327FA29888EF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A8D3-179B-49A8-B4E4-97F49ACE7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51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B294F-44F7-4442-8E43-327FA29888EF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A8D3-179B-49A8-B4E4-97F49ACE7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B294F-44F7-4442-8E43-327FA29888EF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A8D3-179B-49A8-B4E4-97F49ACE7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45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B294F-44F7-4442-8E43-327FA29888EF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A8D3-179B-49A8-B4E4-97F49ACE7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80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B294F-44F7-4442-8E43-327FA29888EF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3A8D3-179B-49A8-B4E4-97F49ACE7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62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B294F-44F7-4442-8E43-327FA29888EF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3A8D3-179B-49A8-B4E4-97F49ACE7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968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://www.reflectionsipc.com/" TargetMode="External"/><Relationship Id="rId7" Type="http://schemas.openxmlformats.org/officeDocument/2006/relationships/image" Target="../media/image3.jpeg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hyperlink" Target="http://www.jonotter.net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://www.reflectionsipc.com/" TargetMode="External"/><Relationship Id="rId7" Type="http://schemas.openxmlformats.org/officeDocument/2006/relationships/image" Target="../media/image3.jpeg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hyperlink" Target="http://www.jonotter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795" y="260649"/>
            <a:ext cx="11041228" cy="6617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267" b="1" dirty="0">
                <a:latin typeface="Arial" pitchFamily="34" charset="0"/>
                <a:cs typeface="Arial" pitchFamily="34" charset="0"/>
              </a:rPr>
              <a:t>How </a:t>
            </a:r>
            <a:r>
              <a:rPr lang="en-GB" sz="4267" b="1" dirty="0" smtClean="0">
                <a:latin typeface="Arial" pitchFamily="34" charset="0"/>
                <a:cs typeface="Arial" pitchFamily="34" charset="0"/>
              </a:rPr>
              <a:t>“smart surfaces” </a:t>
            </a:r>
            <a:r>
              <a:rPr lang="en-GB" sz="4267" b="1" dirty="0">
                <a:latin typeface="Arial" pitchFamily="34" charset="0"/>
                <a:cs typeface="Arial" pitchFamily="34" charset="0"/>
              </a:rPr>
              <a:t>can be applied in clinical settings to improve patient </a:t>
            </a:r>
            <a:r>
              <a:rPr lang="en-GB" sz="4267" b="1" dirty="0" smtClean="0">
                <a:latin typeface="Arial" pitchFamily="34" charset="0"/>
                <a:cs typeface="Arial" pitchFamily="34" charset="0"/>
              </a:rPr>
              <a:t>outcomes</a:t>
            </a:r>
            <a:endParaRPr lang="en-GB" sz="2133" dirty="0">
              <a:latin typeface="Arial" pitchFamily="34" charset="0"/>
              <a:cs typeface="Arial" pitchFamily="34" charset="0"/>
            </a:endParaRPr>
          </a:p>
          <a:p>
            <a:endParaRPr lang="en-GB" sz="4400" dirty="0">
              <a:latin typeface="Arial" pitchFamily="34" charset="0"/>
              <a:cs typeface="Arial" pitchFamily="34" charset="0"/>
            </a:endParaRPr>
          </a:p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04 March 2020</a:t>
            </a:r>
            <a:endParaRPr lang="en-GB" sz="3200" dirty="0">
              <a:latin typeface="Arial" pitchFamily="34" charset="0"/>
              <a:cs typeface="Arial" pitchFamily="34" charset="0"/>
            </a:endParaRPr>
          </a:p>
          <a:p>
            <a:endParaRPr lang="en-GB" sz="2133" dirty="0">
              <a:latin typeface="Arial" pitchFamily="34" charset="0"/>
              <a:cs typeface="Arial" pitchFamily="34" charset="0"/>
            </a:endParaRPr>
          </a:p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Jon </a:t>
            </a:r>
            <a:r>
              <a:rPr lang="en-GB" sz="3200" dirty="0">
                <a:latin typeface="Arial" pitchFamily="34" charset="0"/>
                <a:cs typeface="Arial" pitchFamily="34" charset="0"/>
              </a:rPr>
              <a:t>Otter, PhD </a:t>
            </a:r>
            <a:r>
              <a:rPr lang="en-GB" sz="3200" dirty="0" err="1">
                <a:latin typeface="Arial" pitchFamily="34" charset="0"/>
                <a:cs typeface="Arial" pitchFamily="34" charset="0"/>
              </a:rPr>
              <a:t>FRCPath</a:t>
            </a:r>
            <a:endParaRPr lang="en-GB" sz="3200" dirty="0">
              <a:latin typeface="Arial" pitchFamily="34" charset="0"/>
              <a:cs typeface="Arial" pitchFamily="34" charset="0"/>
            </a:endParaRPr>
          </a:p>
          <a:p>
            <a:r>
              <a:rPr lang="en-GB" sz="3200" dirty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2400" dirty="0">
              <a:latin typeface="Arial" pitchFamily="34" charset="0"/>
              <a:cs typeface="Arial" pitchFamily="34" charset="0"/>
            </a:endParaRPr>
          </a:p>
          <a:p>
            <a:pPr marL="457189" indent="-457189">
              <a:buFont typeface="Wingdings"/>
              <a:buChar char="*"/>
            </a:pPr>
            <a:r>
              <a:rPr lang="en-GB" sz="2667" dirty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667" dirty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667" dirty="0">
                <a:latin typeface="Arial" pitchFamily="34" charset="0"/>
                <a:cs typeface="Arial" pitchFamily="34" charset="0"/>
                <a:sym typeface="Wingdings"/>
              </a:rPr>
              <a:t>      </a:t>
            </a:r>
          </a:p>
          <a:p>
            <a:r>
              <a:rPr lang="en-GB" sz="2667" dirty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667" dirty="0" err="1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667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667" dirty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667" dirty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667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667" dirty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667" dirty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667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667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321" y="5829600"/>
            <a:ext cx="2924137" cy="76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3" y="5445225"/>
            <a:ext cx="485633" cy="485633"/>
          </a:xfrm>
          <a:prstGeom prst="rect">
            <a:avLst/>
          </a:prstGeom>
        </p:spPr>
      </p:pic>
      <p:pic>
        <p:nvPicPr>
          <p:cNvPr id="2050" name="Picture 2" descr="Image result for imse imperia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080" y="2548335"/>
            <a:ext cx="2775744" cy="277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 result for imperial antimicrobial resistance collaborativ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607" y="3576978"/>
            <a:ext cx="2234668" cy="2793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85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51" y="0"/>
            <a:ext cx="102972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88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2250" y="6417879"/>
            <a:ext cx="732656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dirty="0" err="1">
                <a:latin typeface="Arial" pitchFamily="34" charset="0"/>
                <a:cs typeface="Arial" pitchFamily="34" charset="0"/>
              </a:rPr>
              <a:t>Oelberg</a:t>
            </a:r>
            <a:r>
              <a:rPr lang="en-GB" dirty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et al</a:t>
            </a:r>
            <a:r>
              <a:rPr lang="en-GB" dirty="0">
                <a:latin typeface="Arial" pitchFamily="34" charset="0"/>
                <a:cs typeface="Arial" pitchFamily="34" charset="0"/>
              </a:rPr>
              <a:t>.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Pediatrics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2000;105:311-315.</a:t>
            </a:r>
          </a:p>
          <a:p>
            <a:pPr marL="342900" indent="-342900">
              <a:spcBef>
                <a:spcPct val="10000"/>
              </a:spcBef>
            </a:pPr>
            <a:endParaRPr lang="en-GB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10000"/>
              </a:spcBef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854758"/>
            <a:ext cx="8067568" cy="5310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0" y="0"/>
            <a:ext cx="12527280" cy="1143000"/>
          </a:xfrm>
        </p:spPr>
        <p:txBody>
          <a:bodyPr>
            <a:noAutofit/>
          </a:bodyPr>
          <a:lstStyle/>
          <a:p>
            <a:pPr algn="ctr"/>
            <a:r>
              <a:rPr lang="en-GB" sz="4000" dirty="0" smtClean="0">
                <a:latin typeface="Arial" pitchFamily="34" charset="0"/>
                <a:cs typeface="Arial" pitchFamily="34" charset="0"/>
              </a:rPr>
              <a:t>Transfer of a surrogate marker in a NICU</a:t>
            </a:r>
            <a:endParaRPr lang="en-GB" sz="4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49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921198" y="321174"/>
            <a:ext cx="8423275" cy="925512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Transfer over time: inoculated pod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987" y="1246686"/>
            <a:ext cx="9953695" cy="50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2250" y="6417879"/>
            <a:ext cx="732656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dirty="0" err="1">
                <a:latin typeface="Arial" pitchFamily="34" charset="0"/>
                <a:cs typeface="Arial" pitchFamily="34" charset="0"/>
              </a:rPr>
              <a:t>Oelberg</a:t>
            </a:r>
            <a:r>
              <a:rPr lang="en-GB" dirty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et al</a:t>
            </a:r>
            <a:r>
              <a:rPr lang="en-GB" dirty="0">
                <a:latin typeface="Arial" pitchFamily="34" charset="0"/>
                <a:cs typeface="Arial" pitchFamily="34" charset="0"/>
              </a:rPr>
              <a:t>.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Pediatrics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2000;105:311-315.</a:t>
            </a:r>
          </a:p>
          <a:p>
            <a:pPr marL="342900" indent="-342900">
              <a:spcBef>
                <a:spcPct val="10000"/>
              </a:spcBef>
            </a:pPr>
            <a:endParaRPr lang="en-GB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10000"/>
              </a:spcBef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82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619789" y="289532"/>
            <a:ext cx="90351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latin typeface="Arial" pitchFamily="34" charset="0"/>
                <a:cs typeface="Arial" pitchFamily="34" charset="0"/>
              </a:rPr>
              <a:t>Your hospital room can make you sick!</a:t>
            </a:r>
            <a:endParaRPr lang="en-GB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3" y="1525514"/>
            <a:ext cx="11934818" cy="3503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079" y="647482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itchFamily="34" charset="0"/>
                <a:cs typeface="Arial" pitchFamily="34" charset="0"/>
              </a:rPr>
              <a:t>Mitchell et al.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J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Hosp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 Infect </a:t>
            </a:r>
            <a:r>
              <a:rPr lang="en-GB" dirty="0">
                <a:latin typeface="Arial" pitchFamily="34" charset="0"/>
                <a:cs typeface="Arial" pitchFamily="34" charset="0"/>
              </a:rPr>
              <a:t>2015;91:211-217.</a:t>
            </a:r>
          </a:p>
        </p:txBody>
      </p:sp>
    </p:spTree>
    <p:extLst>
      <p:ext uri="{BB962C8B-B14F-4D97-AF65-F5344CB8AC3E}">
        <p14:creationId xmlns:p14="http://schemas.microsoft.com/office/powerpoint/2010/main" val="353155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" t="10108" r="14711" b="11045"/>
          <a:stretch/>
        </p:blipFill>
        <p:spPr>
          <a:xfrm>
            <a:off x="378826" y="346530"/>
            <a:ext cx="11396735" cy="59236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715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oppertouchsurfaces.org/images/technical/bed-copper-rail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710" y="385850"/>
            <a:ext cx="10797022" cy="62892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438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6757" y="272842"/>
            <a:ext cx="780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“Smart” touch surfaces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049" y="6448032"/>
            <a:ext cx="80724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 pitchFamily="34" charset="0"/>
                <a:cs typeface="Arial" pitchFamily="34" charset="0"/>
              </a:rPr>
              <a:t>Salgado et al.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Infect Control Hosp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Epidemiol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2013;34:479-486.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946544056"/>
              </p:ext>
            </p:extLst>
          </p:nvPr>
        </p:nvGraphicFramePr>
        <p:xfrm>
          <a:off x="265950" y="1665482"/>
          <a:ext cx="6921422" cy="4557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006423" y="2591949"/>
            <a:ext cx="32861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itchFamily="34" charset="0"/>
                <a:cs typeface="Arial" pitchFamily="34" charset="0"/>
              </a:rPr>
              <a:t>Bedrails</a:t>
            </a:r>
          </a:p>
          <a:p>
            <a:r>
              <a:rPr lang="en-GB" sz="2000" dirty="0" err="1">
                <a:latin typeface="Arial" pitchFamily="34" charset="0"/>
                <a:cs typeface="Arial" pitchFamily="34" charset="0"/>
              </a:rPr>
              <a:t>Overbed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tables</a:t>
            </a:r>
          </a:p>
          <a:p>
            <a:r>
              <a:rPr lang="en-GB" sz="2000" dirty="0">
                <a:latin typeface="Arial" pitchFamily="34" charset="0"/>
                <a:cs typeface="Arial" pitchFamily="34" charset="0"/>
              </a:rPr>
              <a:t>IV poles</a:t>
            </a:r>
          </a:p>
          <a:p>
            <a:r>
              <a:rPr lang="en-GB" sz="2000" dirty="0">
                <a:latin typeface="Arial" pitchFamily="34" charset="0"/>
                <a:cs typeface="Arial" pitchFamily="34" charset="0"/>
              </a:rPr>
              <a:t>Visitor chair arms</a:t>
            </a:r>
          </a:p>
          <a:p>
            <a:r>
              <a:rPr lang="en-GB" sz="2000" dirty="0">
                <a:latin typeface="Arial" pitchFamily="34" charset="0"/>
                <a:cs typeface="Arial" pitchFamily="34" charset="0"/>
              </a:rPr>
              <a:t>Nurse call button*</a:t>
            </a:r>
          </a:p>
          <a:p>
            <a:r>
              <a:rPr lang="en-GB" sz="2000" dirty="0">
                <a:latin typeface="Arial" pitchFamily="34" charset="0"/>
                <a:cs typeface="Arial" pitchFamily="34" charset="0"/>
              </a:rPr>
              <a:t>Computer mouse*</a:t>
            </a:r>
          </a:p>
          <a:p>
            <a:r>
              <a:rPr lang="en-GB" sz="2000" dirty="0">
                <a:latin typeface="Arial" pitchFamily="34" charset="0"/>
                <a:cs typeface="Arial" pitchFamily="34" charset="0"/>
              </a:rPr>
              <a:t>Computer palm rest*</a:t>
            </a:r>
          </a:p>
          <a:p>
            <a:r>
              <a:rPr lang="en-GB" sz="2000" dirty="0">
                <a:latin typeface="Arial" pitchFamily="34" charset="0"/>
                <a:cs typeface="Arial" pitchFamily="34" charset="0"/>
              </a:rPr>
              <a:t>Rim of monitor*</a:t>
            </a:r>
          </a:p>
          <a:p>
            <a:endParaRPr lang="en-GB" sz="2000" dirty="0">
              <a:latin typeface="Arial" pitchFamily="34" charset="0"/>
              <a:cs typeface="Arial" pitchFamily="34" charset="0"/>
            </a:endParaRPr>
          </a:p>
          <a:p>
            <a:r>
              <a:rPr lang="en-GB" sz="2000" dirty="0">
                <a:latin typeface="Arial" pitchFamily="34" charset="0"/>
                <a:cs typeface="Arial" pitchFamily="34" charset="0"/>
              </a:rPr>
              <a:t>(* = some rooms only)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61525" y="3052660"/>
            <a:ext cx="1785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itchFamily="34" charset="0"/>
                <a:cs typeface="Arial" pitchFamily="34" charset="0"/>
              </a:rPr>
              <a:t>-44%</a:t>
            </a:r>
          </a:p>
          <a:p>
            <a:r>
              <a:rPr lang="en-GB" sz="1600" dirty="0">
                <a:latin typeface="Arial" pitchFamily="34" charset="0"/>
                <a:cs typeface="Arial" pitchFamily="34" charset="0"/>
              </a:rPr>
              <a:t>p=0.020</a:t>
            </a:r>
          </a:p>
          <a:p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17634" y="4105910"/>
            <a:ext cx="1785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itchFamily="34" charset="0"/>
                <a:cs typeface="Arial" pitchFamily="34" charset="0"/>
              </a:rPr>
              <a:t>-58%</a:t>
            </a:r>
          </a:p>
          <a:p>
            <a:r>
              <a:rPr lang="en-GB" sz="1600" dirty="0">
                <a:latin typeface="Arial" pitchFamily="34" charset="0"/>
                <a:cs typeface="Arial" pitchFamily="34" charset="0"/>
              </a:rPr>
              <a:t>p=0.013</a:t>
            </a:r>
          </a:p>
          <a:p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5950" y="980728"/>
            <a:ext cx="9429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itchFamily="34" charset="0"/>
                <a:cs typeface="Arial" pitchFamily="34" charset="0"/>
              </a:rPr>
              <a:t>614 pts in 3 hospitals randomised to ‘copper’ or ‘non-copper’ ICU rooms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1" t="10108" r="14711" b="11045"/>
          <a:stretch/>
        </p:blipFill>
        <p:spPr>
          <a:xfrm>
            <a:off x="8817429" y="346530"/>
            <a:ext cx="2958132" cy="15375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685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128" t="4485" r="4365" b="12407"/>
          <a:stretch/>
        </p:blipFill>
        <p:spPr>
          <a:xfrm>
            <a:off x="6333936" y="3383281"/>
            <a:ext cx="5553266" cy="29652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0917" t="4916" r="2176" b="13671"/>
          <a:stretch/>
        </p:blipFill>
        <p:spPr>
          <a:xfrm>
            <a:off x="365760" y="3383281"/>
            <a:ext cx="5630095" cy="29652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r="7008" b="13206"/>
          <a:stretch/>
        </p:blipFill>
        <p:spPr>
          <a:xfrm>
            <a:off x="6333935" y="228964"/>
            <a:ext cx="5566329" cy="29209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1" t="10108" r="14711" b="11045"/>
          <a:stretch/>
        </p:blipFill>
        <p:spPr>
          <a:xfrm>
            <a:off x="378826" y="228964"/>
            <a:ext cx="5617029" cy="29195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083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r="7008" b="13206"/>
          <a:stretch/>
        </p:blipFill>
        <p:spPr>
          <a:xfrm>
            <a:off x="7905562" y="228964"/>
            <a:ext cx="3994702" cy="2096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56757" y="272842"/>
            <a:ext cx="780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“Smart” medical devices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37" y="6448032"/>
            <a:ext cx="774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Karchmer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et al. </a:t>
            </a:r>
            <a:r>
              <a:rPr lang="en-GB" i="1" dirty="0" smtClean="0">
                <a:latin typeface="Arial" pitchFamily="34" charset="0"/>
                <a:cs typeface="Arial" pitchFamily="34" charset="0"/>
              </a:rPr>
              <a:t>Arch Intern Med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2000;160:3294-3298.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950" y="1268110"/>
            <a:ext cx="7062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27,878 patients randomised to either silver-coated or non-silver-coated urinary catheters.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50937" t="28482" r="22156" b="49911"/>
          <a:stretch/>
        </p:blipFill>
        <p:spPr>
          <a:xfrm>
            <a:off x="105886" y="2804761"/>
            <a:ext cx="6556172" cy="29600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51138" t="30447" r="21554" b="41517"/>
          <a:stretch/>
        </p:blipFill>
        <p:spPr>
          <a:xfrm>
            <a:off x="6867732" y="2799783"/>
            <a:ext cx="5136881" cy="296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89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0917" t="4916" r="2176" b="13671"/>
          <a:stretch/>
        </p:blipFill>
        <p:spPr>
          <a:xfrm>
            <a:off x="7922659" y="339637"/>
            <a:ext cx="3794727" cy="19986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56757" y="272842"/>
            <a:ext cx="780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“Smart” indwelling prosthesis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135967"/>
            <a:ext cx="53399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Romanò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Bone Joint Res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2019;8:199-206.</a:t>
            </a:r>
          </a:p>
          <a:p>
            <a:pPr marL="342900" indent="-342900">
              <a:buAutoNum type="arabicPeriod"/>
            </a:pP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Romanò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J 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Bone 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Jt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Infect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2016;1:34-41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3629" t="19553" r="51372" b="17946"/>
          <a:stretch/>
        </p:blipFill>
        <p:spPr>
          <a:xfrm>
            <a:off x="287384" y="1031965"/>
            <a:ext cx="3475690" cy="48855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28682" y="1199220"/>
            <a:ext cx="31457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380 patients randomised to either hydrogel coated or non-coated prosthesis for total hip or knee arthroplasty.</a:t>
            </a:r>
            <a:r>
              <a:rPr lang="en-GB" sz="1600" baseline="30000" dirty="0" smtClean="0">
                <a:latin typeface="Arial" pitchFamily="34" charset="0"/>
                <a:cs typeface="Arial" pitchFamily="34" charset="0"/>
              </a:rPr>
              <a:t>2</a:t>
            </a:r>
            <a:endParaRPr lang="en-GB" sz="16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17964" y="941539"/>
            <a:ext cx="731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An external file that holds a picture, illustration, etc.&#10;Object name is jbjiv01p0034g00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9" t="26910" r="1824" b="37940"/>
          <a:stretch/>
        </p:blipFill>
        <p:spPr bwMode="auto">
          <a:xfrm>
            <a:off x="9093201" y="2926878"/>
            <a:ext cx="2780935" cy="2995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11782" t="38662" r="49164" b="14554"/>
          <a:stretch/>
        </p:blipFill>
        <p:spPr>
          <a:xfrm>
            <a:off x="4528682" y="2926878"/>
            <a:ext cx="4440239" cy="299059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563518" y="5164183"/>
            <a:ext cx="4354061" cy="18288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012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7213" y="6390220"/>
            <a:ext cx="6618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Charron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Infect Control </a:t>
            </a:r>
            <a:r>
              <a:rPr lang="en-GB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2015;36:311-319.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780" y="1028734"/>
            <a:ext cx="7602935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33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 comparison of </a:t>
            </a:r>
            <a:r>
              <a:rPr lang="en-GB" sz="2133" i="1" dirty="0" smtClean="0">
                <a:latin typeface="Arial" panose="020B0604020202020204" pitchFamily="34" charset="0"/>
                <a:cs typeface="Arial" panose="020B0604020202020204" pitchFamily="34" charset="0"/>
              </a:rPr>
              <a:t>Pseudomonas </a:t>
            </a:r>
            <a:r>
              <a:rPr lang="en-GB" sz="2133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aeruginsa</a:t>
            </a:r>
            <a:r>
              <a:rPr lang="en-GB" sz="2133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133" dirty="0" smtClean="0">
                <a:latin typeface="Arial" panose="020B0604020202020204" pitchFamily="34" charset="0"/>
                <a:cs typeface="Arial" panose="020B0604020202020204" pitchFamily="34" charset="0"/>
              </a:rPr>
              <a:t>growth on flexible plastic hoses and copper pipes.   </a:t>
            </a:r>
            <a:endParaRPr lang="en-GB" sz="2133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8128" t="4485" r="4365" b="12407"/>
          <a:stretch/>
        </p:blipFill>
        <p:spPr>
          <a:xfrm>
            <a:off x="7955279" y="313510"/>
            <a:ext cx="3840483" cy="20506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56757" y="272842"/>
            <a:ext cx="780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“Smart” plumbing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FIGURE 1 Mean Pseudomonas aeruginosa (most probable number [MPN]/mL) by enzymatic detection in water (a) and by culture for swab samples (b), in flexible hoses (ELAST #1 and ELAST #2) and in copper pipe sections incubated at different temperatures for 24 h to 6 days. Initial inoculum value of approximately 1×105 MPN/mL indicated by dotted line. Swab sample results are expressed as relative abundance (L0=0 colony-forming units [CFU]/swab, L1=1-10 CFU/swab; L2=10-100 CFU/swab, and L3=&gt;100 CFU/swab). All values at 55°C were below detection level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741" y="1851661"/>
            <a:ext cx="3673561" cy="439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3127" t="24732" r="22860" b="7233"/>
          <a:stretch/>
        </p:blipFill>
        <p:spPr>
          <a:xfrm>
            <a:off x="5786332" y="2622553"/>
            <a:ext cx="4703657" cy="333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18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9362" t="5162" r="8439" b="12033"/>
          <a:stretch/>
        </p:blipFill>
        <p:spPr>
          <a:xfrm>
            <a:off x="1227908" y="587827"/>
            <a:ext cx="9848372" cy="55778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737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795" y="260649"/>
            <a:ext cx="11041228" cy="6617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267" b="1" dirty="0">
                <a:latin typeface="Arial" pitchFamily="34" charset="0"/>
                <a:cs typeface="Arial" pitchFamily="34" charset="0"/>
              </a:rPr>
              <a:t>How </a:t>
            </a:r>
            <a:r>
              <a:rPr lang="en-GB" sz="4267" b="1" dirty="0" smtClean="0">
                <a:latin typeface="Arial" pitchFamily="34" charset="0"/>
                <a:cs typeface="Arial" pitchFamily="34" charset="0"/>
              </a:rPr>
              <a:t>“smart surfaces” </a:t>
            </a:r>
            <a:r>
              <a:rPr lang="en-GB" sz="4267" b="1" dirty="0">
                <a:latin typeface="Arial" pitchFamily="34" charset="0"/>
                <a:cs typeface="Arial" pitchFamily="34" charset="0"/>
              </a:rPr>
              <a:t>can be applied in clinical settings to improve patient </a:t>
            </a:r>
            <a:r>
              <a:rPr lang="en-GB" sz="4267" b="1" dirty="0" smtClean="0">
                <a:latin typeface="Arial" pitchFamily="34" charset="0"/>
                <a:cs typeface="Arial" pitchFamily="34" charset="0"/>
              </a:rPr>
              <a:t>outcomes</a:t>
            </a:r>
            <a:endParaRPr lang="en-GB" sz="2133" dirty="0">
              <a:latin typeface="Arial" pitchFamily="34" charset="0"/>
              <a:cs typeface="Arial" pitchFamily="34" charset="0"/>
            </a:endParaRPr>
          </a:p>
          <a:p>
            <a:endParaRPr lang="en-GB" sz="4400" dirty="0">
              <a:latin typeface="Arial" pitchFamily="34" charset="0"/>
              <a:cs typeface="Arial" pitchFamily="34" charset="0"/>
            </a:endParaRPr>
          </a:p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04 March 2020</a:t>
            </a:r>
            <a:endParaRPr lang="en-GB" sz="3200" dirty="0">
              <a:latin typeface="Arial" pitchFamily="34" charset="0"/>
              <a:cs typeface="Arial" pitchFamily="34" charset="0"/>
            </a:endParaRPr>
          </a:p>
          <a:p>
            <a:endParaRPr lang="en-GB" sz="2133" dirty="0">
              <a:latin typeface="Arial" pitchFamily="34" charset="0"/>
              <a:cs typeface="Arial" pitchFamily="34" charset="0"/>
            </a:endParaRPr>
          </a:p>
          <a:p>
            <a:r>
              <a:rPr lang="en-GB" sz="3200" dirty="0" smtClean="0">
                <a:latin typeface="Arial" pitchFamily="34" charset="0"/>
                <a:cs typeface="Arial" pitchFamily="34" charset="0"/>
              </a:rPr>
              <a:t>Jon </a:t>
            </a:r>
            <a:r>
              <a:rPr lang="en-GB" sz="3200" dirty="0">
                <a:latin typeface="Arial" pitchFamily="34" charset="0"/>
                <a:cs typeface="Arial" pitchFamily="34" charset="0"/>
              </a:rPr>
              <a:t>Otter, PhD </a:t>
            </a:r>
            <a:r>
              <a:rPr lang="en-GB" sz="3200" dirty="0" err="1">
                <a:latin typeface="Arial" pitchFamily="34" charset="0"/>
                <a:cs typeface="Arial" pitchFamily="34" charset="0"/>
              </a:rPr>
              <a:t>FRCPath</a:t>
            </a:r>
            <a:endParaRPr lang="en-GB" sz="3200" dirty="0">
              <a:latin typeface="Arial" pitchFamily="34" charset="0"/>
              <a:cs typeface="Arial" pitchFamily="34" charset="0"/>
            </a:endParaRPr>
          </a:p>
          <a:p>
            <a:r>
              <a:rPr lang="en-GB" sz="3200" dirty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2400" dirty="0">
              <a:latin typeface="Arial" pitchFamily="34" charset="0"/>
              <a:cs typeface="Arial" pitchFamily="34" charset="0"/>
            </a:endParaRPr>
          </a:p>
          <a:p>
            <a:pPr marL="457189" indent="-457189">
              <a:buFont typeface="Wingdings"/>
              <a:buChar char="*"/>
            </a:pPr>
            <a:r>
              <a:rPr lang="en-GB" sz="2667" dirty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667" dirty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667" dirty="0">
                <a:latin typeface="Arial" pitchFamily="34" charset="0"/>
                <a:cs typeface="Arial" pitchFamily="34" charset="0"/>
                <a:sym typeface="Wingdings"/>
              </a:rPr>
              <a:t>      </a:t>
            </a:r>
          </a:p>
          <a:p>
            <a:r>
              <a:rPr lang="en-GB" sz="2667" dirty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667" dirty="0" err="1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667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667" dirty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667" dirty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667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667" dirty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667" dirty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667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667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321" y="5829600"/>
            <a:ext cx="2924137" cy="76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3" y="5445225"/>
            <a:ext cx="485633" cy="485633"/>
          </a:xfrm>
          <a:prstGeom prst="rect">
            <a:avLst/>
          </a:prstGeom>
        </p:spPr>
      </p:pic>
      <p:pic>
        <p:nvPicPr>
          <p:cNvPr id="2050" name="Picture 2" descr="Image result for imse imperia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080" y="2548335"/>
            <a:ext cx="2775744" cy="277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 result for imperial antimicrobial resistance collaborativ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607" y="3576978"/>
            <a:ext cx="2234668" cy="2793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72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285</Words>
  <Application>Microsoft Office PowerPoint</Application>
  <PresentationFormat>Widescreen</PresentationFormat>
  <Paragraphs>57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Transfer of a surrogate marker in a NICU</vt:lpstr>
      <vt:lpstr>Transfer over time: inoculated pod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Imperial College Healthcare NHS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Otter, Jon</dc:creator>
  <cp:lastModifiedBy>Otter, Jon</cp:lastModifiedBy>
  <cp:revision>17</cp:revision>
  <dcterms:created xsi:type="dcterms:W3CDTF">2020-03-02T14:14:41Z</dcterms:created>
  <dcterms:modified xsi:type="dcterms:W3CDTF">2020-03-04T09:45:38Z</dcterms:modified>
</cp:coreProperties>
</file>