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3.xml" ContentType="application/vnd.openxmlformats-officedocument.drawingml.chart+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28" r:id="rId3"/>
    <p:sldId id="290" r:id="rId4"/>
    <p:sldId id="327" r:id="rId5"/>
    <p:sldId id="376" r:id="rId6"/>
    <p:sldId id="300" r:id="rId7"/>
    <p:sldId id="332" r:id="rId8"/>
    <p:sldId id="333" r:id="rId9"/>
    <p:sldId id="303" r:id="rId10"/>
    <p:sldId id="377" r:id="rId11"/>
    <p:sldId id="365" r:id="rId12"/>
    <p:sldId id="356" r:id="rId13"/>
    <p:sldId id="337" r:id="rId14"/>
    <p:sldId id="370" r:id="rId15"/>
    <p:sldId id="371" r:id="rId16"/>
    <p:sldId id="331" r:id="rId17"/>
    <p:sldId id="311" r:id="rId18"/>
    <p:sldId id="359" r:id="rId19"/>
    <p:sldId id="341" r:id="rId20"/>
    <p:sldId id="360" r:id="rId21"/>
    <p:sldId id="342" r:id="rId22"/>
    <p:sldId id="343" r:id="rId23"/>
    <p:sldId id="358" r:id="rId24"/>
    <p:sldId id="338" r:id="rId25"/>
    <p:sldId id="374" r:id="rId26"/>
    <p:sldId id="373" r:id="rId27"/>
    <p:sldId id="372" r:id="rId28"/>
    <p:sldId id="375" r:id="rId29"/>
    <p:sldId id="344" r:id="rId30"/>
    <p:sldId id="345" r:id="rId31"/>
    <p:sldId id="349" r:id="rId32"/>
    <p:sldId id="361" r:id="rId33"/>
    <p:sldId id="355" r:id="rId34"/>
    <p:sldId id="350" r:id="rId35"/>
    <p:sldId id="351" r:id="rId36"/>
    <p:sldId id="353" r:id="rId37"/>
    <p:sldId id="362" r:id="rId38"/>
    <p:sldId id="347" r:id="rId39"/>
    <p:sldId id="354" r:id="rId40"/>
    <p:sldId id="366" r:id="rId41"/>
    <p:sldId id="367" r:id="rId42"/>
    <p:sldId id="368" r:id="rId43"/>
    <p:sldId id="369" r:id="rId4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14"/>
  </p:normalViewPr>
  <p:slideViewPr>
    <p:cSldViewPr>
      <p:cViewPr varScale="1">
        <p:scale>
          <a:sx n="102" d="100"/>
          <a:sy n="102" d="100"/>
        </p:scale>
        <p:origin x="690"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dirone\root\Home02\oj070\Document\Decon\HCU\170917%20HCU%20Plasmair%20analysi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irone\root\home02\oj070\Document\Decon\HCU\Airinspace\Imperial%20Hammersmith.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irone\root\Home02\oj070\Document\Images\Best%202010%20CDI%20ai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2979396325459316"/>
          <c:y val="0.14022685946287261"/>
          <c:w val="0.83076859142607173"/>
          <c:h val="0.74999666000542842"/>
        </c:manualLayout>
      </c:layout>
      <c:barChart>
        <c:barDir val="col"/>
        <c:grouping val="clustered"/>
        <c:varyColors val="0"/>
        <c:ser>
          <c:idx val="0"/>
          <c:order val="0"/>
          <c:tx>
            <c:strRef>
              <c:f>Sheet1!$A$3</c:f>
              <c:strCache>
                <c:ptCount val="1"/>
                <c:pt idx="0">
                  <c:v>Test theatre</c:v>
                </c:pt>
              </c:strCache>
            </c:strRef>
          </c:tx>
          <c:invertIfNegative val="0"/>
          <c:errBars>
            <c:errBarType val="minus"/>
            <c:errValType val="cust"/>
            <c:noEndCap val="1"/>
            <c:plus>
              <c:numLit>
                <c:formatCode>General</c:formatCode>
                <c:ptCount val="1"/>
                <c:pt idx="0">
                  <c:v>0</c:v>
                </c:pt>
              </c:numLit>
            </c:plus>
            <c:minus>
              <c:numRef>
                <c:f>Sheet1!$B$9:$D$9</c:f>
                <c:numCache>
                  <c:formatCode>General</c:formatCode>
                  <c:ptCount val="3"/>
                  <c:pt idx="0">
                    <c:v>2.8284271247461903</c:v>
                  </c:pt>
                  <c:pt idx="1">
                    <c:v>0</c:v>
                  </c:pt>
                  <c:pt idx="2">
                    <c:v>0.70710678118654757</c:v>
                  </c:pt>
                </c:numCache>
              </c:numRef>
            </c:minus>
            <c:spPr>
              <a:ln>
                <a:solidFill>
                  <a:schemeClr val="tx2"/>
                </a:solidFill>
              </a:ln>
            </c:spPr>
          </c:errBars>
          <c:cat>
            <c:strRef>
              <c:f>Sheet1!$B$2:$D$2</c:f>
              <c:strCache>
                <c:ptCount val="3"/>
                <c:pt idx="0">
                  <c:v>Pre</c:v>
                </c:pt>
                <c:pt idx="1">
                  <c:v>During </c:v>
                </c:pt>
                <c:pt idx="2">
                  <c:v>Post</c:v>
                </c:pt>
              </c:strCache>
            </c:strRef>
          </c:cat>
          <c:val>
            <c:numRef>
              <c:f>Sheet1!$B$3:$D$3</c:f>
              <c:numCache>
                <c:formatCode>0.0</c:formatCode>
                <c:ptCount val="3"/>
                <c:pt idx="0">
                  <c:v>23</c:v>
                </c:pt>
                <c:pt idx="1">
                  <c:v>1</c:v>
                </c:pt>
                <c:pt idx="2">
                  <c:v>11.5</c:v>
                </c:pt>
              </c:numCache>
            </c:numRef>
          </c:val>
          <c:extLst>
            <c:ext xmlns:c16="http://schemas.microsoft.com/office/drawing/2014/chart" uri="{C3380CC4-5D6E-409C-BE32-E72D297353CC}">
              <c16:uniqueId val="{00000000-8899-4ECD-A029-C8767DCCF3C6}"/>
            </c:ext>
          </c:extLst>
        </c:ser>
        <c:ser>
          <c:idx val="1"/>
          <c:order val="1"/>
          <c:tx>
            <c:strRef>
              <c:f>Sheet1!$A$4</c:f>
              <c:strCache>
                <c:ptCount val="1"/>
                <c:pt idx="0">
                  <c:v>Control theatres</c:v>
                </c:pt>
              </c:strCache>
            </c:strRef>
          </c:tx>
          <c:invertIfNegative val="0"/>
          <c:errBars>
            <c:errBarType val="minus"/>
            <c:errValType val="cust"/>
            <c:noEndCap val="1"/>
            <c:plus>
              <c:numLit>
                <c:formatCode>General</c:formatCode>
                <c:ptCount val="1"/>
                <c:pt idx="0">
                  <c:v>1</c:v>
                </c:pt>
              </c:numLit>
            </c:plus>
            <c:minus>
              <c:numRef>
                <c:f>Sheet1!$B$10:$D$10</c:f>
                <c:numCache>
                  <c:formatCode>General</c:formatCode>
                  <c:ptCount val="3"/>
                  <c:pt idx="0">
                    <c:v>45.822444594013405</c:v>
                  </c:pt>
                  <c:pt idx="1">
                    <c:v>10.095968077830449</c:v>
                  </c:pt>
                  <c:pt idx="2">
                    <c:v>2.5599944196367752</c:v>
                  </c:pt>
                </c:numCache>
              </c:numRef>
            </c:minus>
            <c:spPr>
              <a:ln>
                <a:solidFill>
                  <a:schemeClr val="accent2">
                    <a:lumMod val="50000"/>
                  </a:schemeClr>
                </a:solidFill>
              </a:ln>
            </c:spPr>
          </c:errBars>
          <c:cat>
            <c:strRef>
              <c:f>Sheet1!$B$2:$D$2</c:f>
              <c:strCache>
                <c:ptCount val="3"/>
                <c:pt idx="0">
                  <c:v>Pre</c:v>
                </c:pt>
                <c:pt idx="1">
                  <c:v>During </c:v>
                </c:pt>
                <c:pt idx="2">
                  <c:v>Post</c:v>
                </c:pt>
              </c:strCache>
            </c:strRef>
          </c:cat>
          <c:val>
            <c:numRef>
              <c:f>Sheet1!$B$4:$D$4</c:f>
              <c:numCache>
                <c:formatCode>0.0</c:formatCode>
                <c:ptCount val="3"/>
                <c:pt idx="0">
                  <c:v>57.375</c:v>
                </c:pt>
                <c:pt idx="1">
                  <c:v>13.25</c:v>
                </c:pt>
                <c:pt idx="2">
                  <c:v>6.625</c:v>
                </c:pt>
              </c:numCache>
            </c:numRef>
          </c:val>
          <c:extLst>
            <c:ext xmlns:c16="http://schemas.microsoft.com/office/drawing/2014/chart" uri="{C3380CC4-5D6E-409C-BE32-E72D297353CC}">
              <c16:uniqueId val="{00000001-8899-4ECD-A029-C8767DCCF3C6}"/>
            </c:ext>
          </c:extLst>
        </c:ser>
        <c:dLbls>
          <c:showLegendKey val="0"/>
          <c:showVal val="0"/>
          <c:showCatName val="0"/>
          <c:showSerName val="0"/>
          <c:showPercent val="0"/>
          <c:showBubbleSize val="0"/>
        </c:dLbls>
        <c:gapWidth val="150"/>
        <c:axId val="141831168"/>
        <c:axId val="141837056"/>
      </c:barChart>
      <c:catAx>
        <c:axId val="141831168"/>
        <c:scaling>
          <c:orientation val="minMax"/>
        </c:scaling>
        <c:delete val="0"/>
        <c:axPos val="b"/>
        <c:numFmt formatCode="General" sourceLinked="0"/>
        <c:majorTickMark val="out"/>
        <c:minorTickMark val="none"/>
        <c:tickLblPos val="nextTo"/>
        <c:crossAx val="141837056"/>
        <c:crosses val="autoZero"/>
        <c:auto val="1"/>
        <c:lblAlgn val="ctr"/>
        <c:lblOffset val="100"/>
        <c:noMultiLvlLbl val="0"/>
      </c:catAx>
      <c:valAx>
        <c:axId val="141837056"/>
        <c:scaling>
          <c:orientation val="minMax"/>
          <c:max val="60"/>
        </c:scaling>
        <c:delete val="0"/>
        <c:axPos val="l"/>
        <c:title>
          <c:tx>
            <c:rich>
              <a:bodyPr rot="-5400000" vert="horz"/>
              <a:lstStyle/>
              <a:p>
                <a:pPr>
                  <a:defRPr b="0"/>
                </a:pPr>
                <a:r>
                  <a:rPr lang="en-US" b="0"/>
                  <a:t>Mean fungal count per 500 L air</a:t>
                </a:r>
              </a:p>
            </c:rich>
          </c:tx>
          <c:layout>
            <c:manualLayout>
              <c:xMode val="edge"/>
              <c:yMode val="edge"/>
              <c:x val="2.2035884901677592E-2"/>
              <c:y val="0.12842329009977052"/>
            </c:manualLayout>
          </c:layout>
          <c:overlay val="0"/>
        </c:title>
        <c:numFmt formatCode="0" sourceLinked="0"/>
        <c:majorTickMark val="out"/>
        <c:minorTickMark val="none"/>
        <c:tickLblPos val="nextTo"/>
        <c:crossAx val="141831168"/>
        <c:crosses val="autoZero"/>
        <c:crossBetween val="between"/>
      </c:valAx>
    </c:plotArea>
    <c:legend>
      <c:legendPos val="r"/>
      <c:layout>
        <c:manualLayout>
          <c:xMode val="edge"/>
          <c:yMode val="edge"/>
          <c:x val="0.70696184220271818"/>
          <c:y val="0.16439892754532198"/>
          <c:w val="0.24221522309711285"/>
          <c:h val="0.15799285505978419"/>
        </c:manualLayout>
      </c:layout>
      <c:overlay val="0"/>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marker>
            <c:symbol val="none"/>
          </c:marker>
          <c:val>
            <c:numRef>
              <c:f>Sheet1!$T$28:$T$58</c:f>
              <c:numCache>
                <c:formatCode>General</c:formatCode>
                <c:ptCount val="31"/>
                <c:pt idx="0" formatCode="0">
                  <c:v>3653.3333333333335</c:v>
                </c:pt>
                <c:pt idx="1">
                  <c:v>1521</c:v>
                </c:pt>
                <c:pt idx="2">
                  <c:v>1204</c:v>
                </c:pt>
                <c:pt idx="3">
                  <c:v>1041</c:v>
                </c:pt>
                <c:pt idx="4">
                  <c:v>969</c:v>
                </c:pt>
                <c:pt idx="5">
                  <c:v>893</c:v>
                </c:pt>
                <c:pt idx="6">
                  <c:v>806</c:v>
                </c:pt>
                <c:pt idx="7">
                  <c:v>826</c:v>
                </c:pt>
                <c:pt idx="8">
                  <c:v>847</c:v>
                </c:pt>
                <c:pt idx="9">
                  <c:v>789</c:v>
                </c:pt>
                <c:pt idx="10">
                  <c:v>794</c:v>
                </c:pt>
                <c:pt idx="11">
                  <c:v>743</c:v>
                </c:pt>
                <c:pt idx="12">
                  <c:v>804</c:v>
                </c:pt>
                <c:pt idx="13">
                  <c:v>615</c:v>
                </c:pt>
                <c:pt idx="14">
                  <c:v>578</c:v>
                </c:pt>
                <c:pt idx="15">
                  <c:v>614</c:v>
                </c:pt>
                <c:pt idx="16">
                  <c:v>594</c:v>
                </c:pt>
                <c:pt idx="17">
                  <c:v>643</c:v>
                </c:pt>
                <c:pt idx="18">
                  <c:v>552</c:v>
                </c:pt>
                <c:pt idx="19">
                  <c:v>578</c:v>
                </c:pt>
                <c:pt idx="20">
                  <c:v>527</c:v>
                </c:pt>
                <c:pt idx="21">
                  <c:v>553</c:v>
                </c:pt>
                <c:pt idx="22">
                  <c:v>483</c:v>
                </c:pt>
                <c:pt idx="23">
                  <c:v>536</c:v>
                </c:pt>
                <c:pt idx="24">
                  <c:v>530</c:v>
                </c:pt>
                <c:pt idx="25">
                  <c:v>682</c:v>
                </c:pt>
                <c:pt idx="26">
                  <c:v>578</c:v>
                </c:pt>
                <c:pt idx="27">
                  <c:v>554</c:v>
                </c:pt>
                <c:pt idx="28">
                  <c:v>518</c:v>
                </c:pt>
                <c:pt idx="29">
                  <c:v>503</c:v>
                </c:pt>
                <c:pt idx="30">
                  <c:v>473</c:v>
                </c:pt>
              </c:numCache>
            </c:numRef>
          </c:val>
          <c:smooth val="0"/>
          <c:extLst>
            <c:ext xmlns:c16="http://schemas.microsoft.com/office/drawing/2014/chart" uri="{C3380CC4-5D6E-409C-BE32-E72D297353CC}">
              <c16:uniqueId val="{00000000-53C5-44CE-8AFB-5B275D0D94FF}"/>
            </c:ext>
          </c:extLst>
        </c:ser>
        <c:dLbls>
          <c:showLegendKey val="0"/>
          <c:showVal val="0"/>
          <c:showCatName val="0"/>
          <c:showSerName val="0"/>
          <c:showPercent val="0"/>
          <c:showBubbleSize val="0"/>
        </c:dLbls>
        <c:smooth val="0"/>
        <c:axId val="18427264"/>
        <c:axId val="97917184"/>
      </c:lineChart>
      <c:catAx>
        <c:axId val="18427264"/>
        <c:scaling>
          <c:orientation val="minMax"/>
        </c:scaling>
        <c:delete val="0"/>
        <c:axPos val="b"/>
        <c:title>
          <c:tx>
            <c:rich>
              <a:bodyPr/>
              <a:lstStyle/>
              <a:p>
                <a:pPr>
                  <a:defRPr b="0"/>
                </a:pPr>
                <a:r>
                  <a:rPr lang="en-US" b="0"/>
                  <a:t>Time / mins</a:t>
                </a:r>
              </a:p>
            </c:rich>
          </c:tx>
          <c:layout/>
          <c:overlay val="0"/>
        </c:title>
        <c:majorTickMark val="out"/>
        <c:minorTickMark val="none"/>
        <c:tickLblPos val="nextTo"/>
        <c:crossAx val="97917184"/>
        <c:crosses val="autoZero"/>
        <c:auto val="1"/>
        <c:lblAlgn val="ctr"/>
        <c:lblOffset val="100"/>
        <c:noMultiLvlLbl val="0"/>
      </c:catAx>
      <c:valAx>
        <c:axId val="97917184"/>
        <c:scaling>
          <c:orientation val="minMax"/>
        </c:scaling>
        <c:delete val="0"/>
        <c:axPos val="l"/>
        <c:title>
          <c:tx>
            <c:rich>
              <a:bodyPr rot="-5400000" vert="horz"/>
              <a:lstStyle/>
              <a:p>
                <a:pPr>
                  <a:defRPr b="0"/>
                </a:pPr>
                <a:r>
                  <a:rPr lang="en-US" b="0"/>
                  <a:t>Particle count per litre of air</a:t>
                </a:r>
              </a:p>
            </c:rich>
          </c:tx>
          <c:layout>
            <c:manualLayout>
              <c:xMode val="edge"/>
              <c:yMode val="edge"/>
              <c:x val="0"/>
              <c:y val="1.2654953873903405E-2"/>
            </c:manualLayout>
          </c:layout>
          <c:overlay val="0"/>
        </c:title>
        <c:numFmt formatCode="0" sourceLinked="1"/>
        <c:majorTickMark val="out"/>
        <c:minorTickMark val="none"/>
        <c:tickLblPos val="nextTo"/>
        <c:crossAx val="18427264"/>
        <c:crosses val="autoZero"/>
        <c:crossBetween val="between"/>
      </c:valAx>
    </c:plotArea>
    <c:plotVisOnly val="1"/>
    <c:dispBlanksAs val="gap"/>
    <c:showDLblsOverMax val="0"/>
  </c:chart>
  <c:spPr>
    <a:ln w="38100">
      <a:noFill/>
    </a:ln>
  </c:spPr>
  <c:txPr>
    <a:bodyPr/>
    <a:lstStyle/>
    <a:p>
      <a:pPr>
        <a:defRPr sz="20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3"/>
    </mc:Choice>
    <mc:Fallback>
      <c:style val="13"/>
    </mc:Fallback>
  </mc:AlternateContent>
  <c:chart>
    <c:autoTitleDeleted val="1"/>
    <c:plotArea>
      <c:layout/>
      <c:barChart>
        <c:barDir val="col"/>
        <c:grouping val="clustered"/>
        <c:varyColors val="0"/>
        <c:ser>
          <c:idx val="0"/>
          <c:order val="0"/>
          <c:tx>
            <c:strRef>
              <c:f>Sheet1!$A$2</c:f>
              <c:strCache>
                <c:ptCount val="1"/>
                <c:pt idx="0">
                  <c:v>% sites contaminated</c:v>
                </c:pt>
              </c:strCache>
            </c:strRef>
          </c:tx>
          <c:invertIfNegative val="0"/>
          <c:cat>
            <c:strRef>
              <c:f>Sheet1!$B$1:$C$1</c:f>
              <c:strCache>
                <c:ptCount val="2"/>
                <c:pt idx="0">
                  <c:v>Symptomatic</c:v>
                </c:pt>
                <c:pt idx="1">
                  <c:v>Asymptomatic</c:v>
                </c:pt>
              </c:strCache>
            </c:strRef>
          </c:cat>
          <c:val>
            <c:numRef>
              <c:f>Sheet1!$B$2:$C$2</c:f>
              <c:numCache>
                <c:formatCode>General</c:formatCode>
                <c:ptCount val="2"/>
                <c:pt idx="0">
                  <c:v>10</c:v>
                </c:pt>
                <c:pt idx="1">
                  <c:v>2</c:v>
                </c:pt>
              </c:numCache>
            </c:numRef>
          </c:val>
          <c:extLst>
            <c:ext xmlns:c16="http://schemas.microsoft.com/office/drawing/2014/chart" uri="{C3380CC4-5D6E-409C-BE32-E72D297353CC}">
              <c16:uniqueId val="{00000000-DA1A-4AE8-9C98-6559558C0C59}"/>
            </c:ext>
          </c:extLst>
        </c:ser>
        <c:dLbls>
          <c:showLegendKey val="0"/>
          <c:showVal val="0"/>
          <c:showCatName val="0"/>
          <c:showSerName val="0"/>
          <c:showPercent val="0"/>
          <c:showBubbleSize val="0"/>
        </c:dLbls>
        <c:gapWidth val="150"/>
        <c:axId val="29458816"/>
        <c:axId val="29460352"/>
      </c:barChart>
      <c:catAx>
        <c:axId val="29458816"/>
        <c:scaling>
          <c:orientation val="minMax"/>
        </c:scaling>
        <c:delete val="0"/>
        <c:axPos val="b"/>
        <c:numFmt formatCode="General" sourceLinked="0"/>
        <c:majorTickMark val="out"/>
        <c:minorTickMark val="none"/>
        <c:tickLblPos val="nextTo"/>
        <c:crossAx val="29460352"/>
        <c:crosses val="autoZero"/>
        <c:auto val="1"/>
        <c:lblAlgn val="ctr"/>
        <c:lblOffset val="100"/>
        <c:noMultiLvlLbl val="0"/>
      </c:catAx>
      <c:valAx>
        <c:axId val="29460352"/>
        <c:scaling>
          <c:orientation val="minMax"/>
          <c:max val="10"/>
        </c:scaling>
        <c:delete val="0"/>
        <c:axPos val="l"/>
        <c:title>
          <c:tx>
            <c:rich>
              <a:bodyPr rot="-5400000" vert="horz"/>
              <a:lstStyle/>
              <a:p>
                <a:pPr>
                  <a:defRPr/>
                </a:pPr>
                <a:r>
                  <a:rPr lang="en-US"/>
                  <a:t>% sites contaminated</a:t>
                </a:r>
              </a:p>
            </c:rich>
          </c:tx>
          <c:layout/>
          <c:overlay val="0"/>
        </c:title>
        <c:numFmt formatCode="General" sourceLinked="1"/>
        <c:majorTickMark val="out"/>
        <c:minorTickMark val="none"/>
        <c:tickLblPos val="nextTo"/>
        <c:crossAx val="29458816"/>
        <c:crosses val="autoZero"/>
        <c:crossBetween val="between"/>
        <c:majorUnit val="2"/>
      </c:valAx>
    </c:plotArea>
    <c:plotVisOnly val="1"/>
    <c:dispBlanksAs val="gap"/>
    <c:showDLblsOverMax val="0"/>
  </c:chart>
  <c:txPr>
    <a:bodyPr/>
    <a:lstStyle/>
    <a:p>
      <a:pPr>
        <a:defRPr sz="1200" b="0">
          <a:latin typeface="Arial" panose="020B0604020202020204" pitchFamily="34" charset="0"/>
          <a:cs typeface="Arial" panose="020B060402020202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dgm:t>
        <a:bodyPr/>
        <a:lstStyle/>
        <a:p>
          <a:r>
            <a:rPr lang="en-US" dirty="0" smtClean="0"/>
            <a:t>Guidelines and evolving policy</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1D34317E-4C04-426F-9EF3-9D5AF5F7C87E}">
      <dgm:prSet/>
      <dgm:spPr/>
      <dgm:t>
        <a:bodyPr/>
        <a:lstStyle/>
        <a:p>
          <a:r>
            <a:rPr lang="en-GB" dirty="0" smtClean="0"/>
            <a:t>PPE</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875764A0-3D0B-4B3C-AA93-A66E242D65F8}">
      <dgm:prSet/>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9D68C6D8-2179-479F-8524-3B2011913E54}">
      <dgm:prSet/>
      <dgm:spPr/>
      <dgm:t>
        <a:bodyPr/>
        <a:lstStyle/>
        <a:p>
          <a:r>
            <a:rPr lang="en-GB" smtClean="0"/>
            <a:t>Engineering </a:t>
          </a:r>
          <a:r>
            <a:rPr lang="en-GB" dirty="0" smtClean="0"/>
            <a:t>controls</a:t>
          </a:r>
          <a:endParaRPr lang="en-GB" dirty="0"/>
        </a:p>
      </dgm:t>
    </dgm:pt>
    <dgm:pt modelId="{AB798B6C-7CC4-4EF0-B7E3-9BC0446D97C2}" type="parTrans" cxnId="{CFC2353F-9419-4175-ADA2-AF9C0A779D82}">
      <dgm:prSet/>
      <dgm:spPr/>
      <dgm:t>
        <a:bodyPr/>
        <a:lstStyle/>
        <a:p>
          <a:endParaRPr lang="en-US"/>
        </a:p>
      </dgm:t>
    </dgm:pt>
    <dgm:pt modelId="{7942555C-DE2B-4D05-873C-D061C9E6BBBA}" type="sibTrans" cxnId="{CFC2353F-9419-4175-ADA2-AF9C0A779D82}">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98823ABF-126B-430A-97EB-0552A3CB6100}" type="pres">
      <dgm:prSet presAssocID="{17166445-FD36-4868-8C43-C5673F17EC15}" presName="node" presStyleLbl="node1" presStyleIdx="1" presStyleCnt="6">
        <dgm:presLayoutVars>
          <dgm:bulletEnabled val="1"/>
        </dgm:presLayoutVars>
      </dgm:prSet>
      <dgm:spPr/>
      <dgm:t>
        <a:bodyPr/>
        <a:lstStyle/>
        <a:p>
          <a:endParaRPr lang="en-US"/>
        </a:p>
      </dgm:t>
    </dgm:pt>
    <dgm:pt modelId="{BDE0E725-E634-4B1C-AF38-816AC53428CA}" type="pres">
      <dgm:prSet presAssocID="{F6F13AA5-4D86-419A-B37F-75C00D05F18B}" presName="sibTrans" presStyleCnt="0"/>
      <dgm:spPr/>
    </dgm:pt>
    <dgm:pt modelId="{28632B1E-8EF9-483B-A653-AAAE070BADF7}" type="pres">
      <dgm:prSet presAssocID="{1D34317E-4C04-426F-9EF3-9D5AF5F7C87E}" presName="node" presStyleLbl="node1" presStyleIdx="2"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1DC2C0D6-20B2-4E65-90DD-6BB54668085C}" type="pres">
      <dgm:prSet presAssocID="{9D68C6D8-2179-479F-8524-3B2011913E54}" presName="node" presStyleLbl="node1" presStyleIdx="3" presStyleCnt="6">
        <dgm:presLayoutVars>
          <dgm:bulletEnabled val="1"/>
        </dgm:presLayoutVars>
      </dgm:prSet>
      <dgm:spPr/>
      <dgm:t>
        <a:bodyPr/>
        <a:lstStyle/>
        <a:p>
          <a:endParaRPr lang="en-US"/>
        </a:p>
      </dgm:t>
    </dgm:pt>
    <dgm:pt modelId="{902D92DE-E92A-4948-B538-BF2394044B2D}" type="pres">
      <dgm:prSet presAssocID="{7942555C-DE2B-4D05-873C-D061C9E6BBBA}"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2"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6D3A9A65-5A40-4C58-A1C2-1137C447D9DB}" type="presOf" srcId="{17166445-FD36-4868-8C43-C5673F17EC15}" destId="{98823ABF-126B-430A-97EB-0552A3CB6100}"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2849346E-9977-431E-985E-5C1626FDE98F}" srcId="{AB417C5C-8C85-402A-B126-7A6A038A14B1}" destId="{17166445-FD36-4868-8C43-C5673F17EC15}" srcOrd="1" destOrd="0" parTransId="{950C711D-B761-45CD-9D54-1F82435AA983}" sibTransId="{F6F13AA5-4D86-419A-B37F-75C00D05F18B}"/>
    <dgm:cxn modelId="{CFC2353F-9419-4175-ADA2-AF9C0A779D82}" srcId="{AB417C5C-8C85-402A-B126-7A6A038A14B1}" destId="{9D68C6D8-2179-479F-8524-3B2011913E54}" srcOrd="3" destOrd="0" parTransId="{AB798B6C-7CC4-4EF0-B7E3-9BC0446D97C2}" sibTransId="{7942555C-DE2B-4D05-873C-D061C9E6BBBA}"/>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245FA08C-2D5B-4EF5-AC9E-3A53D586A96D}" type="presOf" srcId="{9D68C6D8-2179-479F-8524-3B2011913E54}" destId="{1DC2C0D6-20B2-4E65-90DD-6BB54668085C}" srcOrd="0" destOrd="0" presId="urn:microsoft.com/office/officeart/2005/8/layout/default"/>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0D2A7CCF-152C-43CC-97DB-E45F14E87036}" type="presParOf" srcId="{BE5860FC-7836-4AA6-B576-127149B729A8}" destId="{98823ABF-126B-430A-97EB-0552A3CB6100}" srcOrd="2" destOrd="0" presId="urn:microsoft.com/office/officeart/2005/8/layout/default"/>
    <dgm:cxn modelId="{7FE86E3E-8CF8-4F53-80B7-E930495789C9}" type="presParOf" srcId="{BE5860FC-7836-4AA6-B576-127149B729A8}" destId="{BDE0E725-E634-4B1C-AF38-816AC53428CA}" srcOrd="3" destOrd="0" presId="urn:microsoft.com/office/officeart/2005/8/layout/default"/>
    <dgm:cxn modelId="{6EC666D4-5E2D-4F23-80CD-7B5AB8604AC3}" type="presParOf" srcId="{BE5860FC-7836-4AA6-B576-127149B729A8}" destId="{28632B1E-8EF9-483B-A653-AAAE070BADF7}" srcOrd="4" destOrd="0" presId="urn:microsoft.com/office/officeart/2005/8/layout/default"/>
    <dgm:cxn modelId="{B8F9F770-8D22-4124-8A0F-F6A72753AC0C}" type="presParOf" srcId="{BE5860FC-7836-4AA6-B576-127149B729A8}" destId="{EB2B7707-3CC8-4823-834A-6D21D0935421}" srcOrd="5" destOrd="0" presId="urn:microsoft.com/office/officeart/2005/8/layout/default"/>
    <dgm:cxn modelId="{6A460651-C5EF-477F-B8C2-B018343C7C6E}" type="presParOf" srcId="{BE5860FC-7836-4AA6-B576-127149B729A8}" destId="{1DC2C0D6-20B2-4E65-90DD-6BB54668085C}" srcOrd="6" destOrd="0" presId="urn:microsoft.com/office/officeart/2005/8/layout/default"/>
    <dgm:cxn modelId="{E4C99140-3B7B-4206-9680-679394E83D1A}" type="presParOf" srcId="{BE5860FC-7836-4AA6-B576-127149B729A8}" destId="{902D92DE-E92A-4948-B538-BF2394044B2D}"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a:solidFill>
          <a:schemeClr val="accent2"/>
        </a:solidFill>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dgm:t>
        <a:bodyPr/>
        <a:lstStyle/>
        <a:p>
          <a:r>
            <a:rPr lang="en-US" dirty="0" smtClean="0"/>
            <a:t>Guidelines and evolving policy</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1D34317E-4C04-426F-9EF3-9D5AF5F7C87E}">
      <dgm:prSet/>
      <dgm:spPr/>
      <dgm:t>
        <a:bodyPr/>
        <a:lstStyle/>
        <a:p>
          <a:r>
            <a:rPr lang="en-GB" dirty="0" smtClean="0"/>
            <a:t>PPE</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875764A0-3D0B-4B3C-AA93-A66E242D65F8}">
      <dgm:prSet/>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9D68C6D8-2179-479F-8524-3B2011913E54}">
      <dgm:prSet/>
      <dgm:spPr/>
      <dgm:t>
        <a:bodyPr/>
        <a:lstStyle/>
        <a:p>
          <a:r>
            <a:rPr lang="en-GB" smtClean="0"/>
            <a:t>Engineering </a:t>
          </a:r>
          <a:r>
            <a:rPr lang="en-GB" dirty="0" smtClean="0"/>
            <a:t>controls</a:t>
          </a:r>
          <a:endParaRPr lang="en-GB" dirty="0"/>
        </a:p>
      </dgm:t>
    </dgm:pt>
    <dgm:pt modelId="{AB798B6C-7CC4-4EF0-B7E3-9BC0446D97C2}" type="parTrans" cxnId="{CFC2353F-9419-4175-ADA2-AF9C0A779D82}">
      <dgm:prSet/>
      <dgm:spPr/>
      <dgm:t>
        <a:bodyPr/>
        <a:lstStyle/>
        <a:p>
          <a:endParaRPr lang="en-US"/>
        </a:p>
      </dgm:t>
    </dgm:pt>
    <dgm:pt modelId="{7942555C-DE2B-4D05-873C-D061C9E6BBBA}" type="sibTrans" cxnId="{CFC2353F-9419-4175-ADA2-AF9C0A779D82}">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98823ABF-126B-430A-97EB-0552A3CB6100}" type="pres">
      <dgm:prSet presAssocID="{17166445-FD36-4868-8C43-C5673F17EC15}" presName="node" presStyleLbl="node1" presStyleIdx="1" presStyleCnt="6">
        <dgm:presLayoutVars>
          <dgm:bulletEnabled val="1"/>
        </dgm:presLayoutVars>
      </dgm:prSet>
      <dgm:spPr/>
      <dgm:t>
        <a:bodyPr/>
        <a:lstStyle/>
        <a:p>
          <a:endParaRPr lang="en-US"/>
        </a:p>
      </dgm:t>
    </dgm:pt>
    <dgm:pt modelId="{BDE0E725-E634-4B1C-AF38-816AC53428CA}" type="pres">
      <dgm:prSet presAssocID="{F6F13AA5-4D86-419A-B37F-75C00D05F18B}" presName="sibTrans" presStyleCnt="0"/>
      <dgm:spPr/>
    </dgm:pt>
    <dgm:pt modelId="{28632B1E-8EF9-483B-A653-AAAE070BADF7}" type="pres">
      <dgm:prSet presAssocID="{1D34317E-4C04-426F-9EF3-9D5AF5F7C87E}" presName="node" presStyleLbl="node1" presStyleIdx="2"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1DC2C0D6-20B2-4E65-90DD-6BB54668085C}" type="pres">
      <dgm:prSet presAssocID="{9D68C6D8-2179-479F-8524-3B2011913E54}" presName="node" presStyleLbl="node1" presStyleIdx="3" presStyleCnt="6">
        <dgm:presLayoutVars>
          <dgm:bulletEnabled val="1"/>
        </dgm:presLayoutVars>
      </dgm:prSet>
      <dgm:spPr/>
      <dgm:t>
        <a:bodyPr/>
        <a:lstStyle/>
        <a:p>
          <a:endParaRPr lang="en-US"/>
        </a:p>
      </dgm:t>
    </dgm:pt>
    <dgm:pt modelId="{902D92DE-E92A-4948-B538-BF2394044B2D}" type="pres">
      <dgm:prSet presAssocID="{7942555C-DE2B-4D05-873C-D061C9E6BBBA}"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2"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6D3A9A65-5A40-4C58-A1C2-1137C447D9DB}" type="presOf" srcId="{17166445-FD36-4868-8C43-C5673F17EC15}" destId="{98823ABF-126B-430A-97EB-0552A3CB6100}"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2849346E-9977-431E-985E-5C1626FDE98F}" srcId="{AB417C5C-8C85-402A-B126-7A6A038A14B1}" destId="{17166445-FD36-4868-8C43-C5673F17EC15}" srcOrd="1" destOrd="0" parTransId="{950C711D-B761-45CD-9D54-1F82435AA983}" sibTransId="{F6F13AA5-4D86-419A-B37F-75C00D05F18B}"/>
    <dgm:cxn modelId="{CFC2353F-9419-4175-ADA2-AF9C0A779D82}" srcId="{AB417C5C-8C85-402A-B126-7A6A038A14B1}" destId="{9D68C6D8-2179-479F-8524-3B2011913E54}" srcOrd="3" destOrd="0" parTransId="{AB798B6C-7CC4-4EF0-B7E3-9BC0446D97C2}" sibTransId="{7942555C-DE2B-4D05-873C-D061C9E6BBBA}"/>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245FA08C-2D5B-4EF5-AC9E-3A53D586A96D}" type="presOf" srcId="{9D68C6D8-2179-479F-8524-3B2011913E54}" destId="{1DC2C0D6-20B2-4E65-90DD-6BB54668085C}" srcOrd="0" destOrd="0" presId="urn:microsoft.com/office/officeart/2005/8/layout/default"/>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0D2A7CCF-152C-43CC-97DB-E45F14E87036}" type="presParOf" srcId="{BE5860FC-7836-4AA6-B576-127149B729A8}" destId="{98823ABF-126B-430A-97EB-0552A3CB6100}" srcOrd="2" destOrd="0" presId="urn:microsoft.com/office/officeart/2005/8/layout/default"/>
    <dgm:cxn modelId="{7FE86E3E-8CF8-4F53-80B7-E930495789C9}" type="presParOf" srcId="{BE5860FC-7836-4AA6-B576-127149B729A8}" destId="{BDE0E725-E634-4B1C-AF38-816AC53428CA}" srcOrd="3" destOrd="0" presId="urn:microsoft.com/office/officeart/2005/8/layout/default"/>
    <dgm:cxn modelId="{6EC666D4-5E2D-4F23-80CD-7B5AB8604AC3}" type="presParOf" srcId="{BE5860FC-7836-4AA6-B576-127149B729A8}" destId="{28632B1E-8EF9-483B-A653-AAAE070BADF7}" srcOrd="4" destOrd="0" presId="urn:microsoft.com/office/officeart/2005/8/layout/default"/>
    <dgm:cxn modelId="{B8F9F770-8D22-4124-8A0F-F6A72753AC0C}" type="presParOf" srcId="{BE5860FC-7836-4AA6-B576-127149B729A8}" destId="{EB2B7707-3CC8-4823-834A-6D21D0935421}" srcOrd="5" destOrd="0" presId="urn:microsoft.com/office/officeart/2005/8/layout/default"/>
    <dgm:cxn modelId="{6A460651-C5EF-477F-B8C2-B018343C7C6E}" type="presParOf" srcId="{BE5860FC-7836-4AA6-B576-127149B729A8}" destId="{1DC2C0D6-20B2-4E65-90DD-6BB54668085C}" srcOrd="6" destOrd="0" presId="urn:microsoft.com/office/officeart/2005/8/layout/default"/>
    <dgm:cxn modelId="{E4C99140-3B7B-4206-9680-679394E83D1A}" type="presParOf" srcId="{BE5860FC-7836-4AA6-B576-127149B729A8}" destId="{902D92DE-E92A-4948-B538-BF2394044B2D}"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a:solidFill>
          <a:schemeClr val="accent2"/>
        </a:solidFill>
      </dgm:spPr>
      <dgm:t>
        <a:bodyPr/>
        <a:lstStyle/>
        <a:p>
          <a:r>
            <a:rPr lang="en-US" dirty="0" smtClean="0"/>
            <a:t>Guidelines and evolving policy</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1D34317E-4C04-426F-9EF3-9D5AF5F7C87E}">
      <dgm:prSet/>
      <dgm:spPr/>
      <dgm:t>
        <a:bodyPr/>
        <a:lstStyle/>
        <a:p>
          <a:r>
            <a:rPr lang="en-GB" dirty="0" smtClean="0"/>
            <a:t>PPE</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875764A0-3D0B-4B3C-AA93-A66E242D65F8}">
      <dgm:prSet/>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9D68C6D8-2179-479F-8524-3B2011913E54}">
      <dgm:prSet/>
      <dgm:spPr/>
      <dgm:t>
        <a:bodyPr/>
        <a:lstStyle/>
        <a:p>
          <a:r>
            <a:rPr lang="en-GB" smtClean="0"/>
            <a:t>Engineering </a:t>
          </a:r>
          <a:r>
            <a:rPr lang="en-GB" dirty="0" smtClean="0"/>
            <a:t>controls</a:t>
          </a:r>
          <a:endParaRPr lang="en-GB" dirty="0"/>
        </a:p>
      </dgm:t>
    </dgm:pt>
    <dgm:pt modelId="{AB798B6C-7CC4-4EF0-B7E3-9BC0446D97C2}" type="parTrans" cxnId="{CFC2353F-9419-4175-ADA2-AF9C0A779D82}">
      <dgm:prSet/>
      <dgm:spPr/>
      <dgm:t>
        <a:bodyPr/>
        <a:lstStyle/>
        <a:p>
          <a:endParaRPr lang="en-US"/>
        </a:p>
      </dgm:t>
    </dgm:pt>
    <dgm:pt modelId="{7942555C-DE2B-4D05-873C-D061C9E6BBBA}" type="sibTrans" cxnId="{CFC2353F-9419-4175-ADA2-AF9C0A779D82}">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98823ABF-126B-430A-97EB-0552A3CB6100}" type="pres">
      <dgm:prSet presAssocID="{17166445-FD36-4868-8C43-C5673F17EC15}" presName="node" presStyleLbl="node1" presStyleIdx="1" presStyleCnt="6">
        <dgm:presLayoutVars>
          <dgm:bulletEnabled val="1"/>
        </dgm:presLayoutVars>
      </dgm:prSet>
      <dgm:spPr/>
      <dgm:t>
        <a:bodyPr/>
        <a:lstStyle/>
        <a:p>
          <a:endParaRPr lang="en-US"/>
        </a:p>
      </dgm:t>
    </dgm:pt>
    <dgm:pt modelId="{BDE0E725-E634-4B1C-AF38-816AC53428CA}" type="pres">
      <dgm:prSet presAssocID="{F6F13AA5-4D86-419A-B37F-75C00D05F18B}" presName="sibTrans" presStyleCnt="0"/>
      <dgm:spPr/>
    </dgm:pt>
    <dgm:pt modelId="{28632B1E-8EF9-483B-A653-AAAE070BADF7}" type="pres">
      <dgm:prSet presAssocID="{1D34317E-4C04-426F-9EF3-9D5AF5F7C87E}" presName="node" presStyleLbl="node1" presStyleIdx="2"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1DC2C0D6-20B2-4E65-90DD-6BB54668085C}" type="pres">
      <dgm:prSet presAssocID="{9D68C6D8-2179-479F-8524-3B2011913E54}" presName="node" presStyleLbl="node1" presStyleIdx="3" presStyleCnt="6">
        <dgm:presLayoutVars>
          <dgm:bulletEnabled val="1"/>
        </dgm:presLayoutVars>
      </dgm:prSet>
      <dgm:spPr/>
      <dgm:t>
        <a:bodyPr/>
        <a:lstStyle/>
        <a:p>
          <a:endParaRPr lang="en-US"/>
        </a:p>
      </dgm:t>
    </dgm:pt>
    <dgm:pt modelId="{902D92DE-E92A-4948-B538-BF2394044B2D}" type="pres">
      <dgm:prSet presAssocID="{7942555C-DE2B-4D05-873C-D061C9E6BBBA}"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2"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6D3A9A65-5A40-4C58-A1C2-1137C447D9DB}" type="presOf" srcId="{17166445-FD36-4868-8C43-C5673F17EC15}" destId="{98823ABF-126B-430A-97EB-0552A3CB6100}"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2849346E-9977-431E-985E-5C1626FDE98F}" srcId="{AB417C5C-8C85-402A-B126-7A6A038A14B1}" destId="{17166445-FD36-4868-8C43-C5673F17EC15}" srcOrd="1" destOrd="0" parTransId="{950C711D-B761-45CD-9D54-1F82435AA983}" sibTransId="{F6F13AA5-4D86-419A-B37F-75C00D05F18B}"/>
    <dgm:cxn modelId="{CFC2353F-9419-4175-ADA2-AF9C0A779D82}" srcId="{AB417C5C-8C85-402A-B126-7A6A038A14B1}" destId="{9D68C6D8-2179-479F-8524-3B2011913E54}" srcOrd="3" destOrd="0" parTransId="{AB798B6C-7CC4-4EF0-B7E3-9BC0446D97C2}" sibTransId="{7942555C-DE2B-4D05-873C-D061C9E6BBBA}"/>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245FA08C-2D5B-4EF5-AC9E-3A53D586A96D}" type="presOf" srcId="{9D68C6D8-2179-479F-8524-3B2011913E54}" destId="{1DC2C0D6-20B2-4E65-90DD-6BB54668085C}" srcOrd="0" destOrd="0" presId="urn:microsoft.com/office/officeart/2005/8/layout/default"/>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0D2A7CCF-152C-43CC-97DB-E45F14E87036}" type="presParOf" srcId="{BE5860FC-7836-4AA6-B576-127149B729A8}" destId="{98823ABF-126B-430A-97EB-0552A3CB6100}" srcOrd="2" destOrd="0" presId="urn:microsoft.com/office/officeart/2005/8/layout/default"/>
    <dgm:cxn modelId="{7FE86E3E-8CF8-4F53-80B7-E930495789C9}" type="presParOf" srcId="{BE5860FC-7836-4AA6-B576-127149B729A8}" destId="{BDE0E725-E634-4B1C-AF38-816AC53428CA}" srcOrd="3" destOrd="0" presId="urn:microsoft.com/office/officeart/2005/8/layout/default"/>
    <dgm:cxn modelId="{6EC666D4-5E2D-4F23-80CD-7B5AB8604AC3}" type="presParOf" srcId="{BE5860FC-7836-4AA6-B576-127149B729A8}" destId="{28632B1E-8EF9-483B-A653-AAAE070BADF7}" srcOrd="4" destOrd="0" presId="urn:microsoft.com/office/officeart/2005/8/layout/default"/>
    <dgm:cxn modelId="{B8F9F770-8D22-4124-8A0F-F6A72753AC0C}" type="presParOf" srcId="{BE5860FC-7836-4AA6-B576-127149B729A8}" destId="{EB2B7707-3CC8-4823-834A-6D21D0935421}" srcOrd="5" destOrd="0" presId="urn:microsoft.com/office/officeart/2005/8/layout/default"/>
    <dgm:cxn modelId="{6A460651-C5EF-477F-B8C2-B018343C7C6E}" type="presParOf" srcId="{BE5860FC-7836-4AA6-B576-127149B729A8}" destId="{1DC2C0D6-20B2-4E65-90DD-6BB54668085C}" srcOrd="6" destOrd="0" presId="urn:microsoft.com/office/officeart/2005/8/layout/default"/>
    <dgm:cxn modelId="{E4C99140-3B7B-4206-9680-679394E83D1A}" type="presParOf" srcId="{BE5860FC-7836-4AA6-B576-127149B729A8}" destId="{902D92DE-E92A-4948-B538-BF2394044B2D}"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BB7F4E-F761-47DD-BFA1-8D7EEF798FEA}"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6714E16B-65FE-44DC-B37C-EC87E1F13E98}">
      <dgm:prSet phldrT="[Text]" custT="1"/>
      <dgm:spPr/>
      <dgm:t>
        <a:bodyPr/>
        <a:lstStyle/>
        <a:p>
          <a:r>
            <a:rPr lang="en-GB" sz="1800" dirty="0" smtClean="0"/>
            <a:t>Consultation process for new guidelines</a:t>
          </a:r>
          <a:endParaRPr lang="en-US" sz="1800" dirty="0"/>
        </a:p>
      </dgm:t>
    </dgm:pt>
    <dgm:pt modelId="{E74E8549-22F5-41A4-BD71-9F42795B4427}" type="parTrans" cxnId="{E2200A14-B73E-4960-A8F7-FE15A3701461}">
      <dgm:prSet/>
      <dgm:spPr/>
      <dgm:t>
        <a:bodyPr/>
        <a:lstStyle/>
        <a:p>
          <a:endParaRPr lang="en-US" sz="1800"/>
        </a:p>
      </dgm:t>
    </dgm:pt>
    <dgm:pt modelId="{15F07A0B-907C-4A74-8537-467D1BAFBDF8}" type="sibTrans" cxnId="{E2200A14-B73E-4960-A8F7-FE15A3701461}">
      <dgm:prSet/>
      <dgm:spPr/>
      <dgm:t>
        <a:bodyPr/>
        <a:lstStyle/>
        <a:p>
          <a:endParaRPr lang="en-US" sz="1800"/>
        </a:p>
      </dgm:t>
    </dgm:pt>
    <dgm:pt modelId="{E13CA2F5-623D-41F2-9D9C-69E993FCE370}">
      <dgm:prSet custT="1"/>
      <dgm:spPr/>
      <dgm:t>
        <a:bodyPr/>
        <a:lstStyle/>
        <a:p>
          <a:r>
            <a:rPr lang="en-GB" sz="1800" dirty="0" smtClean="0"/>
            <a:t>Timing of new guidelines</a:t>
          </a:r>
          <a:endParaRPr lang="en-GB" sz="1800" dirty="0"/>
        </a:p>
      </dgm:t>
    </dgm:pt>
    <dgm:pt modelId="{3E3B67B1-72AB-4CFC-901B-FCB8BF0619C1}" type="parTrans" cxnId="{56204448-0629-4592-BCA6-07258166C326}">
      <dgm:prSet/>
      <dgm:spPr/>
      <dgm:t>
        <a:bodyPr/>
        <a:lstStyle/>
        <a:p>
          <a:endParaRPr lang="en-US" sz="1800"/>
        </a:p>
      </dgm:t>
    </dgm:pt>
    <dgm:pt modelId="{F74FC4B9-A8E4-45E4-9661-9584023D4D04}" type="sibTrans" cxnId="{56204448-0629-4592-BCA6-07258166C326}">
      <dgm:prSet/>
      <dgm:spPr/>
      <dgm:t>
        <a:bodyPr/>
        <a:lstStyle/>
        <a:p>
          <a:endParaRPr lang="en-US" sz="1800"/>
        </a:p>
      </dgm:t>
    </dgm:pt>
    <dgm:pt modelId="{21517E47-9627-4233-8DB4-3827F8EF2E44}">
      <dgm:prSet custT="1"/>
      <dgm:spPr/>
      <dgm:t>
        <a:bodyPr/>
        <a:lstStyle/>
        <a:p>
          <a:r>
            <a:rPr lang="en-GB" sz="1800" dirty="0" smtClean="0"/>
            <a:t>Discrepancy between different groups</a:t>
          </a:r>
          <a:endParaRPr lang="en-GB" sz="1800" dirty="0"/>
        </a:p>
      </dgm:t>
    </dgm:pt>
    <dgm:pt modelId="{1770EC83-FD3F-490F-B45E-F63A974D5B2C}" type="parTrans" cxnId="{EB0B8033-6F3C-4671-BE55-B82ED3E3386F}">
      <dgm:prSet/>
      <dgm:spPr/>
      <dgm:t>
        <a:bodyPr/>
        <a:lstStyle/>
        <a:p>
          <a:endParaRPr lang="en-US" sz="1800"/>
        </a:p>
      </dgm:t>
    </dgm:pt>
    <dgm:pt modelId="{403C08E0-16E1-4DAC-BECC-B3E68752375B}" type="sibTrans" cxnId="{EB0B8033-6F3C-4671-BE55-B82ED3E3386F}">
      <dgm:prSet/>
      <dgm:spPr/>
      <dgm:t>
        <a:bodyPr/>
        <a:lstStyle/>
        <a:p>
          <a:endParaRPr lang="en-US" sz="1800"/>
        </a:p>
      </dgm:t>
    </dgm:pt>
    <dgm:pt modelId="{5D75A42D-103E-49F9-9EDC-AC00100D931C}">
      <dgm:prSet custT="1"/>
      <dgm:spPr/>
      <dgm:t>
        <a:bodyPr/>
        <a:lstStyle/>
        <a:p>
          <a:r>
            <a:rPr lang="en-GB" sz="1800" dirty="0" smtClean="0"/>
            <a:t>Implementation gaps</a:t>
          </a:r>
          <a:endParaRPr lang="en-GB" sz="1800" dirty="0"/>
        </a:p>
      </dgm:t>
    </dgm:pt>
    <dgm:pt modelId="{C38E9A4D-186E-4A2A-8774-E1999FF09CF8}" type="parTrans" cxnId="{84A7D1CF-1A43-47EF-A371-1C45F4B60AA8}">
      <dgm:prSet/>
      <dgm:spPr/>
      <dgm:t>
        <a:bodyPr/>
        <a:lstStyle/>
        <a:p>
          <a:endParaRPr lang="en-US" sz="1800"/>
        </a:p>
      </dgm:t>
    </dgm:pt>
    <dgm:pt modelId="{33957486-A6CD-4EFC-AD1B-12AF1869E438}" type="sibTrans" cxnId="{84A7D1CF-1A43-47EF-A371-1C45F4B60AA8}">
      <dgm:prSet/>
      <dgm:spPr/>
      <dgm:t>
        <a:bodyPr/>
        <a:lstStyle/>
        <a:p>
          <a:endParaRPr lang="en-US" sz="1800"/>
        </a:p>
      </dgm:t>
    </dgm:pt>
    <dgm:pt modelId="{C4399DEE-5856-4CAA-B836-E5902820D1A2}">
      <dgm:prSet custT="1"/>
      <dgm:spPr/>
      <dgm:t>
        <a:bodyPr/>
        <a:lstStyle/>
        <a:p>
          <a:r>
            <a:rPr lang="en-GB" sz="1800" smtClean="0"/>
            <a:t>Local </a:t>
          </a:r>
          <a:r>
            <a:rPr lang="en-GB" sz="1800" dirty="0" smtClean="0"/>
            <a:t>interpretation of national guidance</a:t>
          </a:r>
          <a:endParaRPr lang="en-GB" sz="1800" dirty="0"/>
        </a:p>
      </dgm:t>
    </dgm:pt>
    <dgm:pt modelId="{E636D10F-D65B-4BC8-9B38-303565864814}" type="parTrans" cxnId="{BB236503-B2A8-4BAB-8995-0B99A242D7AD}">
      <dgm:prSet/>
      <dgm:spPr/>
      <dgm:t>
        <a:bodyPr/>
        <a:lstStyle/>
        <a:p>
          <a:endParaRPr lang="en-US" sz="1800"/>
        </a:p>
      </dgm:t>
    </dgm:pt>
    <dgm:pt modelId="{FFCCAE2D-1946-48B8-A7ED-0A15E0CD264C}" type="sibTrans" cxnId="{BB236503-B2A8-4BAB-8995-0B99A242D7AD}">
      <dgm:prSet/>
      <dgm:spPr/>
      <dgm:t>
        <a:bodyPr/>
        <a:lstStyle/>
        <a:p>
          <a:endParaRPr lang="en-US" sz="1800"/>
        </a:p>
      </dgm:t>
    </dgm:pt>
    <dgm:pt modelId="{7D8FDE53-FC39-469F-93ED-1B7408279541}">
      <dgm:prSet custT="1"/>
      <dgm:spPr/>
      <dgm:t>
        <a:bodyPr/>
        <a:lstStyle/>
        <a:p>
          <a:r>
            <a:rPr lang="en-GB" sz="1800" smtClean="0"/>
            <a:t>Challenges in developing a local policy </a:t>
          </a:r>
          <a:endParaRPr lang="en-GB" sz="1800" dirty="0"/>
        </a:p>
      </dgm:t>
    </dgm:pt>
    <dgm:pt modelId="{40D306CE-9492-4B88-8CEC-07FC87437B48}" type="parTrans" cxnId="{7217579B-FAD3-46A9-85FE-2E13298DDC3B}">
      <dgm:prSet/>
      <dgm:spPr/>
      <dgm:t>
        <a:bodyPr/>
        <a:lstStyle/>
        <a:p>
          <a:endParaRPr lang="en-US" sz="1800"/>
        </a:p>
      </dgm:t>
    </dgm:pt>
    <dgm:pt modelId="{4C0CB520-A2AA-4C4C-B683-1E7329F3A188}" type="sibTrans" cxnId="{7217579B-FAD3-46A9-85FE-2E13298DDC3B}">
      <dgm:prSet/>
      <dgm:spPr/>
      <dgm:t>
        <a:bodyPr/>
        <a:lstStyle/>
        <a:p>
          <a:endParaRPr lang="en-US" sz="1800"/>
        </a:p>
      </dgm:t>
    </dgm:pt>
    <dgm:pt modelId="{322C04DD-CBDC-4C1B-B213-22A5BCF965CD}" type="pres">
      <dgm:prSet presAssocID="{43BB7F4E-F761-47DD-BFA1-8D7EEF798FEA}" presName="linear" presStyleCnt="0">
        <dgm:presLayoutVars>
          <dgm:animLvl val="lvl"/>
          <dgm:resizeHandles val="exact"/>
        </dgm:presLayoutVars>
      </dgm:prSet>
      <dgm:spPr/>
      <dgm:t>
        <a:bodyPr/>
        <a:lstStyle/>
        <a:p>
          <a:endParaRPr lang="en-US"/>
        </a:p>
      </dgm:t>
    </dgm:pt>
    <dgm:pt modelId="{C141C856-F35E-40BB-8761-5AD67FD7F283}" type="pres">
      <dgm:prSet presAssocID="{6714E16B-65FE-44DC-B37C-EC87E1F13E98}" presName="parentText" presStyleLbl="node1" presStyleIdx="0" presStyleCnt="6">
        <dgm:presLayoutVars>
          <dgm:chMax val="0"/>
          <dgm:bulletEnabled val="1"/>
        </dgm:presLayoutVars>
      </dgm:prSet>
      <dgm:spPr/>
      <dgm:t>
        <a:bodyPr/>
        <a:lstStyle/>
        <a:p>
          <a:endParaRPr lang="en-US"/>
        </a:p>
      </dgm:t>
    </dgm:pt>
    <dgm:pt modelId="{81906A99-DC4E-49CA-9075-2DF90A675C9F}" type="pres">
      <dgm:prSet presAssocID="{15F07A0B-907C-4A74-8537-467D1BAFBDF8}" presName="spacer" presStyleCnt="0"/>
      <dgm:spPr/>
      <dgm:t>
        <a:bodyPr/>
        <a:lstStyle/>
        <a:p>
          <a:endParaRPr lang="en-US"/>
        </a:p>
      </dgm:t>
    </dgm:pt>
    <dgm:pt modelId="{B6111B65-E825-43F4-881F-1884B26773E0}" type="pres">
      <dgm:prSet presAssocID="{E13CA2F5-623D-41F2-9D9C-69E993FCE370}" presName="parentText" presStyleLbl="node1" presStyleIdx="1" presStyleCnt="6">
        <dgm:presLayoutVars>
          <dgm:chMax val="0"/>
          <dgm:bulletEnabled val="1"/>
        </dgm:presLayoutVars>
      </dgm:prSet>
      <dgm:spPr/>
      <dgm:t>
        <a:bodyPr/>
        <a:lstStyle/>
        <a:p>
          <a:endParaRPr lang="en-US"/>
        </a:p>
      </dgm:t>
    </dgm:pt>
    <dgm:pt modelId="{DF93B9DE-9CD3-46BD-9BDF-EC21224E7D2D}" type="pres">
      <dgm:prSet presAssocID="{F74FC4B9-A8E4-45E4-9661-9584023D4D04}" presName="spacer" presStyleCnt="0"/>
      <dgm:spPr/>
      <dgm:t>
        <a:bodyPr/>
        <a:lstStyle/>
        <a:p>
          <a:endParaRPr lang="en-US"/>
        </a:p>
      </dgm:t>
    </dgm:pt>
    <dgm:pt modelId="{E2D9C9AF-6B4F-408A-AA66-E8FB0904B237}" type="pres">
      <dgm:prSet presAssocID="{21517E47-9627-4233-8DB4-3827F8EF2E44}" presName="parentText" presStyleLbl="node1" presStyleIdx="2" presStyleCnt="6">
        <dgm:presLayoutVars>
          <dgm:chMax val="0"/>
          <dgm:bulletEnabled val="1"/>
        </dgm:presLayoutVars>
      </dgm:prSet>
      <dgm:spPr/>
      <dgm:t>
        <a:bodyPr/>
        <a:lstStyle/>
        <a:p>
          <a:endParaRPr lang="en-US"/>
        </a:p>
      </dgm:t>
    </dgm:pt>
    <dgm:pt modelId="{8D63B00B-99FC-47F3-B8EA-6C18D9F444BA}" type="pres">
      <dgm:prSet presAssocID="{403C08E0-16E1-4DAC-BECC-B3E68752375B}" presName="spacer" presStyleCnt="0"/>
      <dgm:spPr/>
      <dgm:t>
        <a:bodyPr/>
        <a:lstStyle/>
        <a:p>
          <a:endParaRPr lang="en-US"/>
        </a:p>
      </dgm:t>
    </dgm:pt>
    <dgm:pt modelId="{9FD658DA-8674-4997-A166-EF6C4BB04835}" type="pres">
      <dgm:prSet presAssocID="{C4399DEE-5856-4CAA-B836-E5902820D1A2}" presName="parentText" presStyleLbl="node1" presStyleIdx="3" presStyleCnt="6">
        <dgm:presLayoutVars>
          <dgm:chMax val="0"/>
          <dgm:bulletEnabled val="1"/>
        </dgm:presLayoutVars>
      </dgm:prSet>
      <dgm:spPr/>
      <dgm:t>
        <a:bodyPr/>
        <a:lstStyle/>
        <a:p>
          <a:endParaRPr lang="en-US"/>
        </a:p>
      </dgm:t>
    </dgm:pt>
    <dgm:pt modelId="{E9C3CB06-59D6-44DD-8719-73EF9CB3A78C}" type="pres">
      <dgm:prSet presAssocID="{FFCCAE2D-1946-48B8-A7ED-0A15E0CD264C}" presName="spacer" presStyleCnt="0"/>
      <dgm:spPr/>
      <dgm:t>
        <a:bodyPr/>
        <a:lstStyle/>
        <a:p>
          <a:endParaRPr lang="en-US"/>
        </a:p>
      </dgm:t>
    </dgm:pt>
    <dgm:pt modelId="{30323EEB-2392-450F-810D-9B1AA4615D0C}" type="pres">
      <dgm:prSet presAssocID="{5D75A42D-103E-49F9-9EDC-AC00100D931C}" presName="parentText" presStyleLbl="node1" presStyleIdx="4" presStyleCnt="6">
        <dgm:presLayoutVars>
          <dgm:chMax val="0"/>
          <dgm:bulletEnabled val="1"/>
        </dgm:presLayoutVars>
      </dgm:prSet>
      <dgm:spPr/>
      <dgm:t>
        <a:bodyPr/>
        <a:lstStyle/>
        <a:p>
          <a:endParaRPr lang="en-US"/>
        </a:p>
      </dgm:t>
    </dgm:pt>
    <dgm:pt modelId="{FFC83129-52C6-4B8C-A83D-14BE5F178598}" type="pres">
      <dgm:prSet presAssocID="{33957486-A6CD-4EFC-AD1B-12AF1869E438}" presName="spacer" presStyleCnt="0"/>
      <dgm:spPr/>
      <dgm:t>
        <a:bodyPr/>
        <a:lstStyle/>
        <a:p>
          <a:endParaRPr lang="en-US"/>
        </a:p>
      </dgm:t>
    </dgm:pt>
    <dgm:pt modelId="{37E250FC-DE48-4823-A656-83105DED472C}" type="pres">
      <dgm:prSet presAssocID="{7D8FDE53-FC39-469F-93ED-1B7408279541}" presName="parentText" presStyleLbl="node1" presStyleIdx="5" presStyleCnt="6">
        <dgm:presLayoutVars>
          <dgm:chMax val="0"/>
          <dgm:bulletEnabled val="1"/>
        </dgm:presLayoutVars>
      </dgm:prSet>
      <dgm:spPr/>
      <dgm:t>
        <a:bodyPr/>
        <a:lstStyle/>
        <a:p>
          <a:endParaRPr lang="en-US"/>
        </a:p>
      </dgm:t>
    </dgm:pt>
  </dgm:ptLst>
  <dgm:cxnLst>
    <dgm:cxn modelId="{84A7D1CF-1A43-47EF-A371-1C45F4B60AA8}" srcId="{43BB7F4E-F761-47DD-BFA1-8D7EEF798FEA}" destId="{5D75A42D-103E-49F9-9EDC-AC00100D931C}" srcOrd="4" destOrd="0" parTransId="{C38E9A4D-186E-4A2A-8774-E1999FF09CF8}" sibTransId="{33957486-A6CD-4EFC-AD1B-12AF1869E438}"/>
    <dgm:cxn modelId="{EB1A7F98-237E-4B48-9BA6-1155219B025F}" type="presOf" srcId="{C4399DEE-5856-4CAA-B836-E5902820D1A2}" destId="{9FD658DA-8674-4997-A166-EF6C4BB04835}" srcOrd="0" destOrd="0" presId="urn:microsoft.com/office/officeart/2005/8/layout/vList2"/>
    <dgm:cxn modelId="{56204448-0629-4592-BCA6-07258166C326}" srcId="{43BB7F4E-F761-47DD-BFA1-8D7EEF798FEA}" destId="{E13CA2F5-623D-41F2-9D9C-69E993FCE370}" srcOrd="1" destOrd="0" parTransId="{3E3B67B1-72AB-4CFC-901B-FCB8BF0619C1}" sibTransId="{F74FC4B9-A8E4-45E4-9661-9584023D4D04}"/>
    <dgm:cxn modelId="{7217579B-FAD3-46A9-85FE-2E13298DDC3B}" srcId="{43BB7F4E-F761-47DD-BFA1-8D7EEF798FEA}" destId="{7D8FDE53-FC39-469F-93ED-1B7408279541}" srcOrd="5" destOrd="0" parTransId="{40D306CE-9492-4B88-8CEC-07FC87437B48}" sibTransId="{4C0CB520-A2AA-4C4C-B683-1E7329F3A188}"/>
    <dgm:cxn modelId="{CA779A33-BF67-493C-9D92-A9E0487637D9}" type="presOf" srcId="{5D75A42D-103E-49F9-9EDC-AC00100D931C}" destId="{30323EEB-2392-450F-810D-9B1AA4615D0C}" srcOrd="0" destOrd="0" presId="urn:microsoft.com/office/officeart/2005/8/layout/vList2"/>
    <dgm:cxn modelId="{59E0BC00-D467-49BF-AD06-53723BFDCECC}" type="presOf" srcId="{6714E16B-65FE-44DC-B37C-EC87E1F13E98}" destId="{C141C856-F35E-40BB-8761-5AD67FD7F283}" srcOrd="0" destOrd="0" presId="urn:microsoft.com/office/officeart/2005/8/layout/vList2"/>
    <dgm:cxn modelId="{EB0B8033-6F3C-4671-BE55-B82ED3E3386F}" srcId="{43BB7F4E-F761-47DD-BFA1-8D7EEF798FEA}" destId="{21517E47-9627-4233-8DB4-3827F8EF2E44}" srcOrd="2" destOrd="0" parTransId="{1770EC83-FD3F-490F-B45E-F63A974D5B2C}" sibTransId="{403C08E0-16E1-4DAC-BECC-B3E68752375B}"/>
    <dgm:cxn modelId="{3A4BC874-248C-4A08-B0C3-7A8682D1F2EC}" type="presOf" srcId="{7D8FDE53-FC39-469F-93ED-1B7408279541}" destId="{37E250FC-DE48-4823-A656-83105DED472C}" srcOrd="0" destOrd="0" presId="urn:microsoft.com/office/officeart/2005/8/layout/vList2"/>
    <dgm:cxn modelId="{E002DCBC-7C02-4985-BE71-E90F58D95E2B}" type="presOf" srcId="{E13CA2F5-623D-41F2-9D9C-69E993FCE370}" destId="{B6111B65-E825-43F4-881F-1884B26773E0}" srcOrd="0" destOrd="0" presId="urn:microsoft.com/office/officeart/2005/8/layout/vList2"/>
    <dgm:cxn modelId="{BB236503-B2A8-4BAB-8995-0B99A242D7AD}" srcId="{43BB7F4E-F761-47DD-BFA1-8D7EEF798FEA}" destId="{C4399DEE-5856-4CAA-B836-E5902820D1A2}" srcOrd="3" destOrd="0" parTransId="{E636D10F-D65B-4BC8-9B38-303565864814}" sibTransId="{FFCCAE2D-1946-48B8-A7ED-0A15E0CD264C}"/>
    <dgm:cxn modelId="{C0CA7993-28A6-40F8-824C-83F48C5A2962}" type="presOf" srcId="{21517E47-9627-4233-8DB4-3827F8EF2E44}" destId="{E2D9C9AF-6B4F-408A-AA66-E8FB0904B237}" srcOrd="0" destOrd="0" presId="urn:microsoft.com/office/officeart/2005/8/layout/vList2"/>
    <dgm:cxn modelId="{E2200A14-B73E-4960-A8F7-FE15A3701461}" srcId="{43BB7F4E-F761-47DD-BFA1-8D7EEF798FEA}" destId="{6714E16B-65FE-44DC-B37C-EC87E1F13E98}" srcOrd="0" destOrd="0" parTransId="{E74E8549-22F5-41A4-BD71-9F42795B4427}" sibTransId="{15F07A0B-907C-4A74-8537-467D1BAFBDF8}"/>
    <dgm:cxn modelId="{07447B1D-7341-4F23-9D47-303664C4CDCB}" type="presOf" srcId="{43BB7F4E-F761-47DD-BFA1-8D7EEF798FEA}" destId="{322C04DD-CBDC-4C1B-B213-22A5BCF965CD}" srcOrd="0" destOrd="0" presId="urn:microsoft.com/office/officeart/2005/8/layout/vList2"/>
    <dgm:cxn modelId="{5BE0DFF2-E77D-4EDA-A226-A726F2A4F3F2}" type="presParOf" srcId="{322C04DD-CBDC-4C1B-B213-22A5BCF965CD}" destId="{C141C856-F35E-40BB-8761-5AD67FD7F283}" srcOrd="0" destOrd="0" presId="urn:microsoft.com/office/officeart/2005/8/layout/vList2"/>
    <dgm:cxn modelId="{46395E64-55E1-464A-902D-C2899552135C}" type="presParOf" srcId="{322C04DD-CBDC-4C1B-B213-22A5BCF965CD}" destId="{81906A99-DC4E-49CA-9075-2DF90A675C9F}" srcOrd="1" destOrd="0" presId="urn:microsoft.com/office/officeart/2005/8/layout/vList2"/>
    <dgm:cxn modelId="{D61AB408-6EAB-417E-B3C1-3FF1B10CC232}" type="presParOf" srcId="{322C04DD-CBDC-4C1B-B213-22A5BCF965CD}" destId="{B6111B65-E825-43F4-881F-1884B26773E0}" srcOrd="2" destOrd="0" presId="urn:microsoft.com/office/officeart/2005/8/layout/vList2"/>
    <dgm:cxn modelId="{42B191A3-E58E-41DF-854C-BDFEA373555A}" type="presParOf" srcId="{322C04DD-CBDC-4C1B-B213-22A5BCF965CD}" destId="{DF93B9DE-9CD3-46BD-9BDF-EC21224E7D2D}" srcOrd="3" destOrd="0" presId="urn:microsoft.com/office/officeart/2005/8/layout/vList2"/>
    <dgm:cxn modelId="{0C2846F5-C5B3-42F8-849D-64712A1256DE}" type="presParOf" srcId="{322C04DD-CBDC-4C1B-B213-22A5BCF965CD}" destId="{E2D9C9AF-6B4F-408A-AA66-E8FB0904B237}" srcOrd="4" destOrd="0" presId="urn:microsoft.com/office/officeart/2005/8/layout/vList2"/>
    <dgm:cxn modelId="{F871C9A5-B0F2-480F-BC76-62C6BCAF7482}" type="presParOf" srcId="{322C04DD-CBDC-4C1B-B213-22A5BCF965CD}" destId="{8D63B00B-99FC-47F3-B8EA-6C18D9F444BA}" srcOrd="5" destOrd="0" presId="urn:microsoft.com/office/officeart/2005/8/layout/vList2"/>
    <dgm:cxn modelId="{1513775B-A32A-491C-B3C7-55B597FE447D}" type="presParOf" srcId="{322C04DD-CBDC-4C1B-B213-22A5BCF965CD}" destId="{9FD658DA-8674-4997-A166-EF6C4BB04835}" srcOrd="6" destOrd="0" presId="urn:microsoft.com/office/officeart/2005/8/layout/vList2"/>
    <dgm:cxn modelId="{2655BB3E-4929-46C2-9BAD-F4AACCD01EAF}" type="presParOf" srcId="{322C04DD-CBDC-4C1B-B213-22A5BCF965CD}" destId="{E9C3CB06-59D6-44DD-8719-73EF9CB3A78C}" srcOrd="7" destOrd="0" presId="urn:microsoft.com/office/officeart/2005/8/layout/vList2"/>
    <dgm:cxn modelId="{F1382000-3BF9-4DAA-98BC-E995C3626C50}" type="presParOf" srcId="{322C04DD-CBDC-4C1B-B213-22A5BCF965CD}" destId="{30323EEB-2392-450F-810D-9B1AA4615D0C}" srcOrd="8" destOrd="0" presId="urn:microsoft.com/office/officeart/2005/8/layout/vList2"/>
    <dgm:cxn modelId="{E92D3A85-8716-447E-ABE7-CC1F035F98C1}" type="presParOf" srcId="{322C04DD-CBDC-4C1B-B213-22A5BCF965CD}" destId="{FFC83129-52C6-4B8C-A83D-14BE5F178598}" srcOrd="9" destOrd="0" presId="urn:microsoft.com/office/officeart/2005/8/layout/vList2"/>
    <dgm:cxn modelId="{1ADAF0F5-8D1B-4E7A-B588-4F24A6D77714}" type="presParOf" srcId="{322C04DD-CBDC-4C1B-B213-22A5BCF965CD}" destId="{37E250FC-DE48-4823-A656-83105DED472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dgm:t>
        <a:bodyPr/>
        <a:lstStyle/>
        <a:p>
          <a:r>
            <a:rPr lang="en-US" dirty="0" smtClean="0"/>
            <a:t>Guidelines and evolving policy</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1D34317E-4C04-426F-9EF3-9D5AF5F7C87E}">
      <dgm:prSet/>
      <dgm:spPr>
        <a:solidFill>
          <a:schemeClr val="accent2"/>
        </a:solidFill>
      </dgm:spPr>
      <dgm:t>
        <a:bodyPr/>
        <a:lstStyle/>
        <a:p>
          <a:r>
            <a:rPr lang="en-GB" dirty="0" smtClean="0"/>
            <a:t>PPE</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875764A0-3D0B-4B3C-AA93-A66E242D65F8}">
      <dgm:prSet/>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9D68C6D8-2179-479F-8524-3B2011913E54}">
      <dgm:prSet/>
      <dgm:spPr/>
      <dgm:t>
        <a:bodyPr/>
        <a:lstStyle/>
        <a:p>
          <a:r>
            <a:rPr lang="en-GB" smtClean="0"/>
            <a:t>Engineering </a:t>
          </a:r>
          <a:r>
            <a:rPr lang="en-GB" dirty="0" smtClean="0"/>
            <a:t>controls</a:t>
          </a:r>
          <a:endParaRPr lang="en-GB" dirty="0"/>
        </a:p>
      </dgm:t>
    </dgm:pt>
    <dgm:pt modelId="{AB798B6C-7CC4-4EF0-B7E3-9BC0446D97C2}" type="parTrans" cxnId="{CFC2353F-9419-4175-ADA2-AF9C0A779D82}">
      <dgm:prSet/>
      <dgm:spPr/>
      <dgm:t>
        <a:bodyPr/>
        <a:lstStyle/>
        <a:p>
          <a:endParaRPr lang="en-US"/>
        </a:p>
      </dgm:t>
    </dgm:pt>
    <dgm:pt modelId="{7942555C-DE2B-4D05-873C-D061C9E6BBBA}" type="sibTrans" cxnId="{CFC2353F-9419-4175-ADA2-AF9C0A779D82}">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98823ABF-126B-430A-97EB-0552A3CB6100}" type="pres">
      <dgm:prSet presAssocID="{17166445-FD36-4868-8C43-C5673F17EC15}" presName="node" presStyleLbl="node1" presStyleIdx="1" presStyleCnt="6">
        <dgm:presLayoutVars>
          <dgm:bulletEnabled val="1"/>
        </dgm:presLayoutVars>
      </dgm:prSet>
      <dgm:spPr/>
      <dgm:t>
        <a:bodyPr/>
        <a:lstStyle/>
        <a:p>
          <a:endParaRPr lang="en-US"/>
        </a:p>
      </dgm:t>
    </dgm:pt>
    <dgm:pt modelId="{BDE0E725-E634-4B1C-AF38-816AC53428CA}" type="pres">
      <dgm:prSet presAssocID="{F6F13AA5-4D86-419A-B37F-75C00D05F18B}" presName="sibTrans" presStyleCnt="0"/>
      <dgm:spPr/>
    </dgm:pt>
    <dgm:pt modelId="{28632B1E-8EF9-483B-A653-AAAE070BADF7}" type="pres">
      <dgm:prSet presAssocID="{1D34317E-4C04-426F-9EF3-9D5AF5F7C87E}" presName="node" presStyleLbl="node1" presStyleIdx="2"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1DC2C0D6-20B2-4E65-90DD-6BB54668085C}" type="pres">
      <dgm:prSet presAssocID="{9D68C6D8-2179-479F-8524-3B2011913E54}" presName="node" presStyleLbl="node1" presStyleIdx="3" presStyleCnt="6">
        <dgm:presLayoutVars>
          <dgm:bulletEnabled val="1"/>
        </dgm:presLayoutVars>
      </dgm:prSet>
      <dgm:spPr/>
      <dgm:t>
        <a:bodyPr/>
        <a:lstStyle/>
        <a:p>
          <a:endParaRPr lang="en-US"/>
        </a:p>
      </dgm:t>
    </dgm:pt>
    <dgm:pt modelId="{902D92DE-E92A-4948-B538-BF2394044B2D}" type="pres">
      <dgm:prSet presAssocID="{7942555C-DE2B-4D05-873C-D061C9E6BBBA}"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2"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6D3A9A65-5A40-4C58-A1C2-1137C447D9DB}" type="presOf" srcId="{17166445-FD36-4868-8C43-C5673F17EC15}" destId="{98823ABF-126B-430A-97EB-0552A3CB6100}"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2849346E-9977-431E-985E-5C1626FDE98F}" srcId="{AB417C5C-8C85-402A-B126-7A6A038A14B1}" destId="{17166445-FD36-4868-8C43-C5673F17EC15}" srcOrd="1" destOrd="0" parTransId="{950C711D-B761-45CD-9D54-1F82435AA983}" sibTransId="{F6F13AA5-4D86-419A-B37F-75C00D05F18B}"/>
    <dgm:cxn modelId="{CFC2353F-9419-4175-ADA2-AF9C0A779D82}" srcId="{AB417C5C-8C85-402A-B126-7A6A038A14B1}" destId="{9D68C6D8-2179-479F-8524-3B2011913E54}" srcOrd="3" destOrd="0" parTransId="{AB798B6C-7CC4-4EF0-B7E3-9BC0446D97C2}" sibTransId="{7942555C-DE2B-4D05-873C-D061C9E6BBBA}"/>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245FA08C-2D5B-4EF5-AC9E-3A53D586A96D}" type="presOf" srcId="{9D68C6D8-2179-479F-8524-3B2011913E54}" destId="{1DC2C0D6-20B2-4E65-90DD-6BB54668085C}" srcOrd="0" destOrd="0" presId="urn:microsoft.com/office/officeart/2005/8/layout/default"/>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0D2A7CCF-152C-43CC-97DB-E45F14E87036}" type="presParOf" srcId="{BE5860FC-7836-4AA6-B576-127149B729A8}" destId="{98823ABF-126B-430A-97EB-0552A3CB6100}" srcOrd="2" destOrd="0" presId="urn:microsoft.com/office/officeart/2005/8/layout/default"/>
    <dgm:cxn modelId="{7FE86E3E-8CF8-4F53-80B7-E930495789C9}" type="presParOf" srcId="{BE5860FC-7836-4AA6-B576-127149B729A8}" destId="{BDE0E725-E634-4B1C-AF38-816AC53428CA}" srcOrd="3" destOrd="0" presId="urn:microsoft.com/office/officeart/2005/8/layout/default"/>
    <dgm:cxn modelId="{6EC666D4-5E2D-4F23-80CD-7B5AB8604AC3}" type="presParOf" srcId="{BE5860FC-7836-4AA6-B576-127149B729A8}" destId="{28632B1E-8EF9-483B-A653-AAAE070BADF7}" srcOrd="4" destOrd="0" presId="urn:microsoft.com/office/officeart/2005/8/layout/default"/>
    <dgm:cxn modelId="{B8F9F770-8D22-4124-8A0F-F6A72753AC0C}" type="presParOf" srcId="{BE5860FC-7836-4AA6-B576-127149B729A8}" destId="{EB2B7707-3CC8-4823-834A-6D21D0935421}" srcOrd="5" destOrd="0" presId="urn:microsoft.com/office/officeart/2005/8/layout/default"/>
    <dgm:cxn modelId="{6A460651-C5EF-477F-B8C2-B018343C7C6E}" type="presParOf" srcId="{BE5860FC-7836-4AA6-B576-127149B729A8}" destId="{1DC2C0D6-20B2-4E65-90DD-6BB54668085C}" srcOrd="6" destOrd="0" presId="urn:microsoft.com/office/officeart/2005/8/layout/default"/>
    <dgm:cxn modelId="{E4C99140-3B7B-4206-9680-679394E83D1A}" type="presParOf" srcId="{BE5860FC-7836-4AA6-B576-127149B729A8}" destId="{902D92DE-E92A-4948-B538-BF2394044B2D}"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dgm:t>
        <a:bodyPr/>
        <a:lstStyle/>
        <a:p>
          <a:r>
            <a:rPr lang="en-US" dirty="0" smtClean="0"/>
            <a:t>Guidelines and evolving policy</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1D34317E-4C04-426F-9EF3-9D5AF5F7C87E}">
      <dgm:prSet/>
      <dgm:spPr/>
      <dgm:t>
        <a:bodyPr/>
        <a:lstStyle/>
        <a:p>
          <a:r>
            <a:rPr lang="en-GB" dirty="0" smtClean="0"/>
            <a:t>PPE</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875764A0-3D0B-4B3C-AA93-A66E242D65F8}">
      <dgm:prSet/>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9D68C6D8-2179-479F-8524-3B2011913E54}">
      <dgm:prSet/>
      <dgm:spPr>
        <a:solidFill>
          <a:schemeClr val="accent2"/>
        </a:solidFill>
      </dgm:spPr>
      <dgm:t>
        <a:bodyPr/>
        <a:lstStyle/>
        <a:p>
          <a:r>
            <a:rPr lang="en-GB" smtClean="0"/>
            <a:t>Engineering </a:t>
          </a:r>
          <a:r>
            <a:rPr lang="en-GB" dirty="0" smtClean="0"/>
            <a:t>controls</a:t>
          </a:r>
          <a:endParaRPr lang="en-GB" dirty="0"/>
        </a:p>
      </dgm:t>
    </dgm:pt>
    <dgm:pt modelId="{AB798B6C-7CC4-4EF0-B7E3-9BC0446D97C2}" type="parTrans" cxnId="{CFC2353F-9419-4175-ADA2-AF9C0A779D82}">
      <dgm:prSet/>
      <dgm:spPr/>
      <dgm:t>
        <a:bodyPr/>
        <a:lstStyle/>
        <a:p>
          <a:endParaRPr lang="en-US"/>
        </a:p>
      </dgm:t>
    </dgm:pt>
    <dgm:pt modelId="{7942555C-DE2B-4D05-873C-D061C9E6BBBA}" type="sibTrans" cxnId="{CFC2353F-9419-4175-ADA2-AF9C0A779D82}">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98823ABF-126B-430A-97EB-0552A3CB6100}" type="pres">
      <dgm:prSet presAssocID="{17166445-FD36-4868-8C43-C5673F17EC15}" presName="node" presStyleLbl="node1" presStyleIdx="1" presStyleCnt="6">
        <dgm:presLayoutVars>
          <dgm:bulletEnabled val="1"/>
        </dgm:presLayoutVars>
      </dgm:prSet>
      <dgm:spPr/>
      <dgm:t>
        <a:bodyPr/>
        <a:lstStyle/>
        <a:p>
          <a:endParaRPr lang="en-US"/>
        </a:p>
      </dgm:t>
    </dgm:pt>
    <dgm:pt modelId="{BDE0E725-E634-4B1C-AF38-816AC53428CA}" type="pres">
      <dgm:prSet presAssocID="{F6F13AA5-4D86-419A-B37F-75C00D05F18B}" presName="sibTrans" presStyleCnt="0"/>
      <dgm:spPr/>
    </dgm:pt>
    <dgm:pt modelId="{28632B1E-8EF9-483B-A653-AAAE070BADF7}" type="pres">
      <dgm:prSet presAssocID="{1D34317E-4C04-426F-9EF3-9D5AF5F7C87E}" presName="node" presStyleLbl="node1" presStyleIdx="2"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1DC2C0D6-20B2-4E65-90DD-6BB54668085C}" type="pres">
      <dgm:prSet presAssocID="{9D68C6D8-2179-479F-8524-3B2011913E54}" presName="node" presStyleLbl="node1" presStyleIdx="3" presStyleCnt="6">
        <dgm:presLayoutVars>
          <dgm:bulletEnabled val="1"/>
        </dgm:presLayoutVars>
      </dgm:prSet>
      <dgm:spPr/>
      <dgm:t>
        <a:bodyPr/>
        <a:lstStyle/>
        <a:p>
          <a:endParaRPr lang="en-US"/>
        </a:p>
      </dgm:t>
    </dgm:pt>
    <dgm:pt modelId="{902D92DE-E92A-4948-B538-BF2394044B2D}" type="pres">
      <dgm:prSet presAssocID="{7942555C-DE2B-4D05-873C-D061C9E6BBBA}"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2"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6D3A9A65-5A40-4C58-A1C2-1137C447D9DB}" type="presOf" srcId="{17166445-FD36-4868-8C43-C5673F17EC15}" destId="{98823ABF-126B-430A-97EB-0552A3CB6100}"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2849346E-9977-431E-985E-5C1626FDE98F}" srcId="{AB417C5C-8C85-402A-B126-7A6A038A14B1}" destId="{17166445-FD36-4868-8C43-C5673F17EC15}" srcOrd="1" destOrd="0" parTransId="{950C711D-B761-45CD-9D54-1F82435AA983}" sibTransId="{F6F13AA5-4D86-419A-B37F-75C00D05F18B}"/>
    <dgm:cxn modelId="{CFC2353F-9419-4175-ADA2-AF9C0A779D82}" srcId="{AB417C5C-8C85-402A-B126-7A6A038A14B1}" destId="{9D68C6D8-2179-479F-8524-3B2011913E54}" srcOrd="3" destOrd="0" parTransId="{AB798B6C-7CC4-4EF0-B7E3-9BC0446D97C2}" sibTransId="{7942555C-DE2B-4D05-873C-D061C9E6BBBA}"/>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245FA08C-2D5B-4EF5-AC9E-3A53D586A96D}" type="presOf" srcId="{9D68C6D8-2179-479F-8524-3B2011913E54}" destId="{1DC2C0D6-20B2-4E65-90DD-6BB54668085C}" srcOrd="0" destOrd="0" presId="urn:microsoft.com/office/officeart/2005/8/layout/default"/>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0D2A7CCF-152C-43CC-97DB-E45F14E87036}" type="presParOf" srcId="{BE5860FC-7836-4AA6-B576-127149B729A8}" destId="{98823ABF-126B-430A-97EB-0552A3CB6100}" srcOrd="2" destOrd="0" presId="urn:microsoft.com/office/officeart/2005/8/layout/default"/>
    <dgm:cxn modelId="{7FE86E3E-8CF8-4F53-80B7-E930495789C9}" type="presParOf" srcId="{BE5860FC-7836-4AA6-B576-127149B729A8}" destId="{BDE0E725-E634-4B1C-AF38-816AC53428CA}" srcOrd="3" destOrd="0" presId="urn:microsoft.com/office/officeart/2005/8/layout/default"/>
    <dgm:cxn modelId="{6EC666D4-5E2D-4F23-80CD-7B5AB8604AC3}" type="presParOf" srcId="{BE5860FC-7836-4AA6-B576-127149B729A8}" destId="{28632B1E-8EF9-483B-A653-AAAE070BADF7}" srcOrd="4" destOrd="0" presId="urn:microsoft.com/office/officeart/2005/8/layout/default"/>
    <dgm:cxn modelId="{B8F9F770-8D22-4124-8A0F-F6A72753AC0C}" type="presParOf" srcId="{BE5860FC-7836-4AA6-B576-127149B729A8}" destId="{EB2B7707-3CC8-4823-834A-6D21D0935421}" srcOrd="5" destOrd="0" presId="urn:microsoft.com/office/officeart/2005/8/layout/default"/>
    <dgm:cxn modelId="{6A460651-C5EF-477F-B8C2-B018343C7C6E}" type="presParOf" srcId="{BE5860FC-7836-4AA6-B576-127149B729A8}" destId="{1DC2C0D6-20B2-4E65-90DD-6BB54668085C}" srcOrd="6" destOrd="0" presId="urn:microsoft.com/office/officeart/2005/8/layout/default"/>
    <dgm:cxn modelId="{E4C99140-3B7B-4206-9680-679394E83D1A}" type="presParOf" srcId="{BE5860FC-7836-4AA6-B576-127149B729A8}" destId="{902D92DE-E92A-4948-B538-BF2394044B2D}"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a:solidFill>
          <a:schemeClr val="accent2"/>
        </a:solidFill>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7166445-FD36-4868-8C43-C5673F17EC15}">
      <dgm:prSet/>
      <dgm:spPr/>
      <dgm:t>
        <a:bodyPr/>
        <a:lstStyle/>
        <a:p>
          <a:r>
            <a:rPr lang="en-US" dirty="0" smtClean="0"/>
            <a:t>Guidelines and policy development</a:t>
          </a:r>
          <a:endParaRPr lang="en-GB" dirty="0"/>
        </a:p>
      </dgm:t>
    </dgm:pt>
    <dgm:pt modelId="{950C711D-B761-45CD-9D54-1F82435AA983}" type="parTrans" cxnId="{2849346E-9977-431E-985E-5C1626FDE98F}">
      <dgm:prSet/>
      <dgm:spPr/>
      <dgm:t>
        <a:bodyPr/>
        <a:lstStyle/>
        <a:p>
          <a:endParaRPr lang="en-US"/>
        </a:p>
      </dgm:t>
    </dgm:pt>
    <dgm:pt modelId="{F6F13AA5-4D86-419A-B37F-75C00D05F18B}" type="sibTrans" cxnId="{2849346E-9977-431E-985E-5C1626FDE98F}">
      <dgm:prSet/>
      <dgm:spPr/>
      <dgm:t>
        <a:bodyPr/>
        <a:lstStyle/>
        <a:p>
          <a:endParaRPr lang="en-US"/>
        </a:p>
      </dgm:t>
    </dgm:pt>
    <dgm:pt modelId="{1D34317E-4C04-426F-9EF3-9D5AF5F7C87E}">
      <dgm:prSet/>
      <dgm:spPr/>
      <dgm:t>
        <a:bodyPr/>
        <a:lstStyle/>
        <a:p>
          <a:r>
            <a:rPr lang="en-GB" dirty="0" smtClean="0"/>
            <a:t>Engineering controls</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A89D1FC0-23D1-43F9-8914-4269FB8C6C93}">
      <dgm:prSet/>
      <dgm:spPr/>
      <dgm:t>
        <a:bodyPr/>
        <a:lstStyle/>
        <a:p>
          <a:r>
            <a:rPr lang="en-GB" dirty="0" smtClean="0"/>
            <a:t>PPE</a:t>
          </a:r>
          <a:endParaRPr lang="en-GB" dirty="0"/>
        </a:p>
      </dgm:t>
    </dgm:pt>
    <dgm:pt modelId="{B461781B-C4C6-4FA0-AA73-1BD20649DDF8}" type="parTrans" cxnId="{2E0A997F-2BF7-410D-AE98-2D81E3B691B6}">
      <dgm:prSet/>
      <dgm:spPr/>
      <dgm:t>
        <a:bodyPr/>
        <a:lstStyle/>
        <a:p>
          <a:endParaRPr lang="en-US"/>
        </a:p>
      </dgm:t>
    </dgm:pt>
    <dgm:pt modelId="{A6CBB2C8-E72F-4A17-BEFA-888B9198EDF0}" type="sibTrans" cxnId="{2E0A997F-2BF7-410D-AE98-2D81E3B691B6}">
      <dgm:prSet/>
      <dgm:spPr/>
      <dgm:t>
        <a:bodyPr/>
        <a:lstStyle/>
        <a:p>
          <a:endParaRPr lang="en-US"/>
        </a:p>
      </dgm:t>
    </dgm:pt>
    <dgm:pt modelId="{875764A0-3D0B-4B3C-AA93-A66E242D65F8}">
      <dgm:prSet/>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F5B85EC5-0C40-4F9E-B19B-8001254D458A}" type="pres">
      <dgm:prSet presAssocID="{A89D1FC0-23D1-43F9-8914-4269FB8C6C93}" presName="node" presStyleLbl="node1" presStyleIdx="1" presStyleCnt="6">
        <dgm:presLayoutVars>
          <dgm:bulletEnabled val="1"/>
        </dgm:presLayoutVars>
      </dgm:prSet>
      <dgm:spPr/>
      <dgm:t>
        <a:bodyPr/>
        <a:lstStyle/>
        <a:p>
          <a:endParaRPr lang="en-US"/>
        </a:p>
      </dgm:t>
    </dgm:pt>
    <dgm:pt modelId="{268AC48A-FF6E-458C-901D-1F5B57CD1FD2}" type="pres">
      <dgm:prSet presAssocID="{A6CBB2C8-E72F-4A17-BEFA-888B9198EDF0}" presName="sibTrans" presStyleCnt="0"/>
      <dgm:spPr/>
    </dgm:pt>
    <dgm:pt modelId="{98823ABF-126B-430A-97EB-0552A3CB6100}" type="pres">
      <dgm:prSet presAssocID="{17166445-FD36-4868-8C43-C5673F17EC15}" presName="node" presStyleLbl="node1" presStyleIdx="2" presStyleCnt="6">
        <dgm:presLayoutVars>
          <dgm:bulletEnabled val="1"/>
        </dgm:presLayoutVars>
      </dgm:prSet>
      <dgm:spPr/>
      <dgm:t>
        <a:bodyPr/>
        <a:lstStyle/>
        <a:p>
          <a:endParaRPr lang="en-US"/>
        </a:p>
      </dgm:t>
    </dgm:pt>
    <dgm:pt modelId="{BDE0E725-E634-4B1C-AF38-816AC53428CA}" type="pres">
      <dgm:prSet presAssocID="{F6F13AA5-4D86-419A-B37F-75C00D05F18B}" presName="sibTrans" presStyleCnt="0"/>
      <dgm:spPr/>
    </dgm:pt>
    <dgm:pt modelId="{28632B1E-8EF9-483B-A653-AAAE070BADF7}" type="pres">
      <dgm:prSet presAssocID="{1D34317E-4C04-426F-9EF3-9D5AF5F7C87E}" presName="node" presStyleLbl="node1" presStyleIdx="3"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3"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2E0A997F-2BF7-410D-AE98-2D81E3B691B6}" srcId="{AB417C5C-8C85-402A-B126-7A6A038A14B1}" destId="{A89D1FC0-23D1-43F9-8914-4269FB8C6C93}" srcOrd="1" destOrd="0" parTransId="{B461781B-C4C6-4FA0-AA73-1BD20649DDF8}" sibTransId="{A6CBB2C8-E72F-4A17-BEFA-888B9198EDF0}"/>
    <dgm:cxn modelId="{6D3A9A65-5A40-4C58-A1C2-1137C447D9DB}" type="presOf" srcId="{17166445-FD36-4868-8C43-C5673F17EC15}" destId="{98823ABF-126B-430A-97EB-0552A3CB6100}"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2849346E-9977-431E-985E-5C1626FDE98F}" srcId="{AB417C5C-8C85-402A-B126-7A6A038A14B1}" destId="{17166445-FD36-4868-8C43-C5673F17EC15}" srcOrd="2" destOrd="0" parTransId="{950C711D-B761-45CD-9D54-1F82435AA983}" sibTransId="{F6F13AA5-4D86-419A-B37F-75C00D05F18B}"/>
    <dgm:cxn modelId="{80CFAD32-2D4B-4D60-86DD-D469CE8B40DB}" type="presOf" srcId="{A89D1FC0-23D1-43F9-8914-4269FB8C6C93}" destId="{F5B85EC5-0C40-4F9E-B19B-8001254D458A}" srcOrd="0" destOrd="0" presId="urn:microsoft.com/office/officeart/2005/8/layout/default"/>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98B69249-1D39-4F20-B85E-8516E1626F75}" type="presParOf" srcId="{BE5860FC-7836-4AA6-B576-127149B729A8}" destId="{F5B85EC5-0C40-4F9E-B19B-8001254D458A}" srcOrd="2" destOrd="0" presId="urn:microsoft.com/office/officeart/2005/8/layout/default"/>
    <dgm:cxn modelId="{835F74A5-0D24-464E-9AA9-DE769D7A6E27}" type="presParOf" srcId="{BE5860FC-7836-4AA6-B576-127149B729A8}" destId="{268AC48A-FF6E-458C-901D-1F5B57CD1FD2}" srcOrd="3" destOrd="0" presId="urn:microsoft.com/office/officeart/2005/8/layout/default"/>
    <dgm:cxn modelId="{0D2A7CCF-152C-43CC-97DB-E45F14E87036}" type="presParOf" srcId="{BE5860FC-7836-4AA6-B576-127149B729A8}" destId="{98823ABF-126B-430A-97EB-0552A3CB6100}" srcOrd="4" destOrd="0" presId="urn:microsoft.com/office/officeart/2005/8/layout/default"/>
    <dgm:cxn modelId="{7FE86E3E-8CF8-4F53-80B7-E930495789C9}" type="presParOf" srcId="{BE5860FC-7836-4AA6-B576-127149B729A8}" destId="{BDE0E725-E634-4B1C-AF38-816AC53428CA}" srcOrd="5" destOrd="0" presId="urn:microsoft.com/office/officeart/2005/8/layout/default"/>
    <dgm:cxn modelId="{6EC666D4-5E2D-4F23-80CD-7B5AB8604AC3}" type="presParOf" srcId="{BE5860FC-7836-4AA6-B576-127149B729A8}" destId="{28632B1E-8EF9-483B-A653-AAAE070BADF7}" srcOrd="6" destOrd="0" presId="urn:microsoft.com/office/officeart/2005/8/layout/default"/>
    <dgm:cxn modelId="{B8F9F770-8D22-4124-8A0F-F6A72753AC0C}" type="presParOf" srcId="{BE5860FC-7836-4AA6-B576-127149B729A8}" destId="{EB2B7707-3CC8-4823-834A-6D21D0935421}"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D81BE2-FD0B-4C1F-A1C5-D95CB46FEA7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6D92B77-911B-4783-A868-E2B9A6054092}">
      <dgm:prSet phldrT="[Text]"/>
      <dgm:spPr/>
      <dgm:t>
        <a:bodyPr/>
        <a:lstStyle/>
        <a:p>
          <a:r>
            <a:rPr lang="en-US" dirty="0" smtClean="0"/>
            <a:t>Air disinfection/ filtration options</a:t>
          </a:r>
          <a:endParaRPr lang="en-US" dirty="0"/>
        </a:p>
      </dgm:t>
    </dgm:pt>
    <dgm:pt modelId="{990A46E9-3C25-4656-A537-0BF485BBC8D0}" type="parTrans" cxnId="{704EDF0C-04A0-49BB-8BC9-609B21DE2E0D}">
      <dgm:prSet/>
      <dgm:spPr/>
      <dgm:t>
        <a:bodyPr/>
        <a:lstStyle/>
        <a:p>
          <a:endParaRPr lang="en-US"/>
        </a:p>
      </dgm:t>
    </dgm:pt>
    <dgm:pt modelId="{BCAFA5E4-EAAA-4BE0-9361-2B785557618C}" type="sibTrans" cxnId="{704EDF0C-04A0-49BB-8BC9-609B21DE2E0D}">
      <dgm:prSet/>
      <dgm:spPr/>
      <dgm:t>
        <a:bodyPr/>
        <a:lstStyle/>
        <a:p>
          <a:endParaRPr lang="en-US"/>
        </a:p>
      </dgm:t>
    </dgm:pt>
    <dgm:pt modelId="{2DBC8353-8800-41C1-A5B5-94814D6EA802}">
      <dgm:prSet phldrT="[Text]"/>
      <dgm:spPr/>
      <dgm:t>
        <a:bodyPr/>
        <a:lstStyle/>
        <a:p>
          <a:r>
            <a:rPr lang="en-US" dirty="0" smtClean="0"/>
            <a:t>Emit light or chemical into the air e.g. h</a:t>
          </a:r>
          <a:r>
            <a:rPr lang="en-GB" dirty="0" err="1" smtClean="0"/>
            <a:t>yroxyl</a:t>
          </a:r>
          <a:r>
            <a:rPr lang="en-GB" dirty="0" smtClean="0"/>
            <a:t> radical emitters / far-UVC / upper air UVC</a:t>
          </a:r>
          <a:endParaRPr lang="en-US" dirty="0"/>
        </a:p>
      </dgm:t>
    </dgm:pt>
    <dgm:pt modelId="{9539F9C0-51A1-4544-990C-C6DA040F081D}" type="parTrans" cxnId="{DD62E5B1-26A4-4094-9FAC-B6979FBC9F4A}">
      <dgm:prSet/>
      <dgm:spPr/>
      <dgm:t>
        <a:bodyPr/>
        <a:lstStyle/>
        <a:p>
          <a:endParaRPr lang="en-US"/>
        </a:p>
      </dgm:t>
    </dgm:pt>
    <dgm:pt modelId="{481FB0D2-A4FA-4F5B-A7BE-45249BDCAD11}" type="sibTrans" cxnId="{DD62E5B1-26A4-4094-9FAC-B6979FBC9F4A}">
      <dgm:prSet/>
      <dgm:spPr/>
      <dgm:t>
        <a:bodyPr/>
        <a:lstStyle/>
        <a:p>
          <a:endParaRPr lang="en-US"/>
        </a:p>
      </dgm:t>
    </dgm:pt>
    <dgm:pt modelId="{F030D59F-6DA6-4EF4-8F0E-D14317ABF814}">
      <dgm:prSet phldrT="[Text]"/>
      <dgm:spPr/>
      <dgm:t>
        <a:bodyPr/>
        <a:lstStyle/>
        <a:p>
          <a:r>
            <a:rPr lang="en-US" dirty="0" smtClean="0"/>
            <a:t>Pull air from a space and pass it through a disinfection / filtration unit</a:t>
          </a:r>
          <a:endParaRPr lang="en-US" dirty="0"/>
        </a:p>
      </dgm:t>
    </dgm:pt>
    <dgm:pt modelId="{17F0C34B-90DA-490A-9045-BD5A563474C9}" type="parTrans" cxnId="{19BEBB21-CE39-4878-A99C-C3D2E3D4EA70}">
      <dgm:prSet/>
      <dgm:spPr/>
      <dgm:t>
        <a:bodyPr/>
        <a:lstStyle/>
        <a:p>
          <a:endParaRPr lang="en-US"/>
        </a:p>
      </dgm:t>
    </dgm:pt>
    <dgm:pt modelId="{5880AC40-BC00-4DE2-BCA3-E9A320B3FA71}" type="sibTrans" cxnId="{19BEBB21-CE39-4878-A99C-C3D2E3D4EA70}">
      <dgm:prSet/>
      <dgm:spPr/>
      <dgm:t>
        <a:bodyPr/>
        <a:lstStyle/>
        <a:p>
          <a:endParaRPr lang="en-US"/>
        </a:p>
      </dgm:t>
    </dgm:pt>
    <dgm:pt modelId="{490CA5A4-CCD9-4F8C-AE63-833DEFBDA413}">
      <dgm:prSet/>
      <dgm:spPr/>
      <dgm:t>
        <a:bodyPr/>
        <a:lstStyle/>
        <a:p>
          <a:r>
            <a:rPr lang="en-GB" dirty="0" smtClean="0"/>
            <a:t>Pass air through filters without chemical or physical disinfection e.g. HEPA</a:t>
          </a:r>
          <a:endParaRPr lang="en-US" dirty="0"/>
        </a:p>
      </dgm:t>
    </dgm:pt>
    <dgm:pt modelId="{21C62AB1-3541-4E87-83C7-9293388F2F4A}" type="parTrans" cxnId="{DA08563E-6666-404E-ADA4-9AB61D500A19}">
      <dgm:prSet/>
      <dgm:spPr/>
      <dgm:t>
        <a:bodyPr/>
        <a:lstStyle/>
        <a:p>
          <a:endParaRPr lang="en-US"/>
        </a:p>
      </dgm:t>
    </dgm:pt>
    <dgm:pt modelId="{6CC5BD74-1225-46EB-8E4C-56DED4873657}" type="sibTrans" cxnId="{DA08563E-6666-404E-ADA4-9AB61D500A19}">
      <dgm:prSet/>
      <dgm:spPr/>
      <dgm:t>
        <a:bodyPr/>
        <a:lstStyle/>
        <a:p>
          <a:endParaRPr lang="en-US"/>
        </a:p>
      </dgm:t>
    </dgm:pt>
    <dgm:pt modelId="{931E7C6D-6175-44E2-96D7-D4037E9205D8}">
      <dgm:prSet/>
      <dgm:spPr/>
      <dgm:t>
        <a:bodyPr/>
        <a:lstStyle/>
        <a:p>
          <a:r>
            <a:rPr lang="en-GB" dirty="0" smtClean="0"/>
            <a:t>Products that use chemical or physical processes to kill micro-organisms e.g. UVC</a:t>
          </a:r>
          <a:endParaRPr lang="en-US" dirty="0"/>
        </a:p>
      </dgm:t>
    </dgm:pt>
    <dgm:pt modelId="{6AB0AB57-BD48-475F-83E9-0311A0BBF179}" type="parTrans" cxnId="{A6FE660D-E602-4013-9BCA-809B22ED6E01}">
      <dgm:prSet/>
      <dgm:spPr/>
      <dgm:t>
        <a:bodyPr/>
        <a:lstStyle/>
        <a:p>
          <a:endParaRPr lang="en-US"/>
        </a:p>
      </dgm:t>
    </dgm:pt>
    <dgm:pt modelId="{D0C6203C-4D90-4B46-8BE4-68F2B5DB8E5B}" type="sibTrans" cxnId="{A6FE660D-E602-4013-9BCA-809B22ED6E01}">
      <dgm:prSet/>
      <dgm:spPr/>
      <dgm:t>
        <a:bodyPr/>
        <a:lstStyle/>
        <a:p>
          <a:endParaRPr lang="en-US"/>
        </a:p>
      </dgm:t>
    </dgm:pt>
    <dgm:pt modelId="{3C11B677-C6F5-4C7E-93E4-C66F56CA3477}">
      <dgm:prSet/>
      <dgm:spPr/>
      <dgm:t>
        <a:bodyPr/>
        <a:lstStyle/>
        <a:p>
          <a:r>
            <a:rPr lang="en-US" dirty="0" smtClean="0"/>
            <a:t>Combined filtration plus chemical/physical disinfection e.g. HEPA and plasma </a:t>
          </a:r>
          <a:endParaRPr lang="en-US" dirty="0"/>
        </a:p>
      </dgm:t>
    </dgm:pt>
    <dgm:pt modelId="{05A88258-98D2-49D1-88E1-E853DB017B4F}" type="parTrans" cxnId="{0F62468C-72F1-4840-ABD2-70B5BB86C63A}">
      <dgm:prSet/>
      <dgm:spPr/>
      <dgm:t>
        <a:bodyPr/>
        <a:lstStyle/>
        <a:p>
          <a:endParaRPr lang="en-US"/>
        </a:p>
      </dgm:t>
    </dgm:pt>
    <dgm:pt modelId="{939E8969-CBF4-41A8-BF98-C6E321E75BC3}" type="sibTrans" cxnId="{0F62468C-72F1-4840-ABD2-70B5BB86C63A}">
      <dgm:prSet/>
      <dgm:spPr/>
      <dgm:t>
        <a:bodyPr/>
        <a:lstStyle/>
        <a:p>
          <a:endParaRPr lang="en-US"/>
        </a:p>
      </dgm:t>
    </dgm:pt>
    <dgm:pt modelId="{6D1BBEC1-B8C7-4D61-861D-9C09D6C38422}" type="pres">
      <dgm:prSet presAssocID="{D0D81BE2-FD0B-4C1F-A1C5-D95CB46FEA7E}" presName="hierChild1" presStyleCnt="0">
        <dgm:presLayoutVars>
          <dgm:chPref val="1"/>
          <dgm:dir/>
          <dgm:animOne val="branch"/>
          <dgm:animLvl val="lvl"/>
          <dgm:resizeHandles/>
        </dgm:presLayoutVars>
      </dgm:prSet>
      <dgm:spPr/>
      <dgm:t>
        <a:bodyPr/>
        <a:lstStyle/>
        <a:p>
          <a:endParaRPr lang="en-US"/>
        </a:p>
      </dgm:t>
    </dgm:pt>
    <dgm:pt modelId="{500C957E-36C1-4FAA-B4C9-68C4073B946A}" type="pres">
      <dgm:prSet presAssocID="{76D92B77-911B-4783-A868-E2B9A6054092}" presName="hierRoot1" presStyleCnt="0"/>
      <dgm:spPr/>
    </dgm:pt>
    <dgm:pt modelId="{0139BC12-E0F4-4308-8579-DFF74D9C5D26}" type="pres">
      <dgm:prSet presAssocID="{76D92B77-911B-4783-A868-E2B9A6054092}" presName="composite" presStyleCnt="0"/>
      <dgm:spPr/>
    </dgm:pt>
    <dgm:pt modelId="{C6CFC81E-BA2E-41F5-92D8-293DD7AA7294}" type="pres">
      <dgm:prSet presAssocID="{76D92B77-911B-4783-A868-E2B9A6054092}" presName="background" presStyleLbl="node0" presStyleIdx="0" presStyleCnt="1"/>
      <dgm:spPr/>
    </dgm:pt>
    <dgm:pt modelId="{D5D0DD53-DFB1-49F8-8FC4-4C1FA05C0866}" type="pres">
      <dgm:prSet presAssocID="{76D92B77-911B-4783-A868-E2B9A6054092}" presName="text" presStyleLbl="fgAcc0" presStyleIdx="0" presStyleCnt="1">
        <dgm:presLayoutVars>
          <dgm:chPref val="3"/>
        </dgm:presLayoutVars>
      </dgm:prSet>
      <dgm:spPr/>
      <dgm:t>
        <a:bodyPr/>
        <a:lstStyle/>
        <a:p>
          <a:endParaRPr lang="en-US"/>
        </a:p>
      </dgm:t>
    </dgm:pt>
    <dgm:pt modelId="{83FD2E3F-0A3F-4C0A-A8B4-D9B71D891AE5}" type="pres">
      <dgm:prSet presAssocID="{76D92B77-911B-4783-A868-E2B9A6054092}" presName="hierChild2" presStyleCnt="0"/>
      <dgm:spPr/>
    </dgm:pt>
    <dgm:pt modelId="{1020F444-D47E-4DDD-8073-23FBE26523D4}" type="pres">
      <dgm:prSet presAssocID="{9539F9C0-51A1-4544-990C-C6DA040F081D}" presName="Name10" presStyleLbl="parChTrans1D2" presStyleIdx="0" presStyleCnt="2"/>
      <dgm:spPr/>
      <dgm:t>
        <a:bodyPr/>
        <a:lstStyle/>
        <a:p>
          <a:endParaRPr lang="en-US"/>
        </a:p>
      </dgm:t>
    </dgm:pt>
    <dgm:pt modelId="{6D859781-5EF1-438B-B868-4B93D42AFB2D}" type="pres">
      <dgm:prSet presAssocID="{2DBC8353-8800-41C1-A5B5-94814D6EA802}" presName="hierRoot2" presStyleCnt="0"/>
      <dgm:spPr/>
    </dgm:pt>
    <dgm:pt modelId="{DC8479AB-30CA-4CA8-A8D8-D2ACCC6B7425}" type="pres">
      <dgm:prSet presAssocID="{2DBC8353-8800-41C1-A5B5-94814D6EA802}" presName="composite2" presStyleCnt="0"/>
      <dgm:spPr/>
    </dgm:pt>
    <dgm:pt modelId="{3CDCBF08-7561-4E5D-AA96-D0F4F0CDB426}" type="pres">
      <dgm:prSet presAssocID="{2DBC8353-8800-41C1-A5B5-94814D6EA802}" presName="background2" presStyleLbl="node2" presStyleIdx="0" presStyleCnt="2"/>
      <dgm:spPr/>
    </dgm:pt>
    <dgm:pt modelId="{D4AEFEE4-B94F-4362-A8ED-551B98D12AF3}" type="pres">
      <dgm:prSet presAssocID="{2DBC8353-8800-41C1-A5B5-94814D6EA802}" presName="text2" presStyleLbl="fgAcc2" presStyleIdx="0" presStyleCnt="2">
        <dgm:presLayoutVars>
          <dgm:chPref val="3"/>
        </dgm:presLayoutVars>
      </dgm:prSet>
      <dgm:spPr/>
      <dgm:t>
        <a:bodyPr/>
        <a:lstStyle/>
        <a:p>
          <a:endParaRPr lang="en-US"/>
        </a:p>
      </dgm:t>
    </dgm:pt>
    <dgm:pt modelId="{0F7D775A-DB9B-4AF0-9047-EC5F0B812214}" type="pres">
      <dgm:prSet presAssocID="{2DBC8353-8800-41C1-A5B5-94814D6EA802}" presName="hierChild3" presStyleCnt="0"/>
      <dgm:spPr/>
    </dgm:pt>
    <dgm:pt modelId="{14E9405A-5533-4EC3-930F-DF959969F5AD}" type="pres">
      <dgm:prSet presAssocID="{17F0C34B-90DA-490A-9045-BD5A563474C9}" presName="Name10" presStyleLbl="parChTrans1D2" presStyleIdx="1" presStyleCnt="2"/>
      <dgm:spPr/>
      <dgm:t>
        <a:bodyPr/>
        <a:lstStyle/>
        <a:p>
          <a:endParaRPr lang="en-US"/>
        </a:p>
      </dgm:t>
    </dgm:pt>
    <dgm:pt modelId="{1EEF5DEE-CCEB-4275-9BC9-E11D71BBBBF0}" type="pres">
      <dgm:prSet presAssocID="{F030D59F-6DA6-4EF4-8F0E-D14317ABF814}" presName="hierRoot2" presStyleCnt="0"/>
      <dgm:spPr/>
    </dgm:pt>
    <dgm:pt modelId="{FD49B787-9D4A-454A-987B-242CE7FCA030}" type="pres">
      <dgm:prSet presAssocID="{F030D59F-6DA6-4EF4-8F0E-D14317ABF814}" presName="composite2" presStyleCnt="0"/>
      <dgm:spPr/>
    </dgm:pt>
    <dgm:pt modelId="{32EA5CC9-9374-48C6-BECD-2AABFA83352F}" type="pres">
      <dgm:prSet presAssocID="{F030D59F-6DA6-4EF4-8F0E-D14317ABF814}" presName="background2" presStyleLbl="node2" presStyleIdx="1" presStyleCnt="2"/>
      <dgm:spPr/>
    </dgm:pt>
    <dgm:pt modelId="{E1246E8D-7E81-4227-9AEF-B5D50056C12E}" type="pres">
      <dgm:prSet presAssocID="{F030D59F-6DA6-4EF4-8F0E-D14317ABF814}" presName="text2" presStyleLbl="fgAcc2" presStyleIdx="1" presStyleCnt="2">
        <dgm:presLayoutVars>
          <dgm:chPref val="3"/>
        </dgm:presLayoutVars>
      </dgm:prSet>
      <dgm:spPr/>
      <dgm:t>
        <a:bodyPr/>
        <a:lstStyle/>
        <a:p>
          <a:endParaRPr lang="en-US"/>
        </a:p>
      </dgm:t>
    </dgm:pt>
    <dgm:pt modelId="{4FC670C6-121F-4986-961A-DB6FE3A6DEFA}" type="pres">
      <dgm:prSet presAssocID="{F030D59F-6DA6-4EF4-8F0E-D14317ABF814}" presName="hierChild3" presStyleCnt="0"/>
      <dgm:spPr/>
    </dgm:pt>
    <dgm:pt modelId="{45C03027-90D8-4857-87C6-347EECAF6F3B}" type="pres">
      <dgm:prSet presAssocID="{21C62AB1-3541-4E87-83C7-9293388F2F4A}" presName="Name17" presStyleLbl="parChTrans1D3" presStyleIdx="0" presStyleCnt="3"/>
      <dgm:spPr/>
      <dgm:t>
        <a:bodyPr/>
        <a:lstStyle/>
        <a:p>
          <a:endParaRPr lang="en-US"/>
        </a:p>
      </dgm:t>
    </dgm:pt>
    <dgm:pt modelId="{A5686D33-489E-4AA4-95FA-FEBAC8F03DC8}" type="pres">
      <dgm:prSet presAssocID="{490CA5A4-CCD9-4F8C-AE63-833DEFBDA413}" presName="hierRoot3" presStyleCnt="0"/>
      <dgm:spPr/>
    </dgm:pt>
    <dgm:pt modelId="{C3FD90E2-6164-40E6-883E-06D60F0F2293}" type="pres">
      <dgm:prSet presAssocID="{490CA5A4-CCD9-4F8C-AE63-833DEFBDA413}" presName="composite3" presStyleCnt="0"/>
      <dgm:spPr/>
    </dgm:pt>
    <dgm:pt modelId="{E29EE1A8-88EB-4B98-940E-65B0C734ED60}" type="pres">
      <dgm:prSet presAssocID="{490CA5A4-CCD9-4F8C-AE63-833DEFBDA413}" presName="background3" presStyleLbl="node3" presStyleIdx="0" presStyleCnt="3"/>
      <dgm:spPr/>
    </dgm:pt>
    <dgm:pt modelId="{5373028F-6E31-4479-94C2-050A6033C6B5}" type="pres">
      <dgm:prSet presAssocID="{490CA5A4-CCD9-4F8C-AE63-833DEFBDA413}" presName="text3" presStyleLbl="fgAcc3" presStyleIdx="0" presStyleCnt="3">
        <dgm:presLayoutVars>
          <dgm:chPref val="3"/>
        </dgm:presLayoutVars>
      </dgm:prSet>
      <dgm:spPr/>
      <dgm:t>
        <a:bodyPr/>
        <a:lstStyle/>
        <a:p>
          <a:endParaRPr lang="en-US"/>
        </a:p>
      </dgm:t>
    </dgm:pt>
    <dgm:pt modelId="{8B121193-6268-4407-B675-ADE074042C22}" type="pres">
      <dgm:prSet presAssocID="{490CA5A4-CCD9-4F8C-AE63-833DEFBDA413}" presName="hierChild4" presStyleCnt="0"/>
      <dgm:spPr/>
    </dgm:pt>
    <dgm:pt modelId="{CEFAC71B-63C1-43B7-9D54-8CFE38D1285B}" type="pres">
      <dgm:prSet presAssocID="{6AB0AB57-BD48-475F-83E9-0311A0BBF179}" presName="Name17" presStyleLbl="parChTrans1D3" presStyleIdx="1" presStyleCnt="3"/>
      <dgm:spPr/>
      <dgm:t>
        <a:bodyPr/>
        <a:lstStyle/>
        <a:p>
          <a:endParaRPr lang="en-US"/>
        </a:p>
      </dgm:t>
    </dgm:pt>
    <dgm:pt modelId="{B07424DE-9E66-414D-986E-62F916BF56F8}" type="pres">
      <dgm:prSet presAssocID="{931E7C6D-6175-44E2-96D7-D4037E9205D8}" presName="hierRoot3" presStyleCnt="0"/>
      <dgm:spPr/>
    </dgm:pt>
    <dgm:pt modelId="{271ECE3F-1535-4859-9F49-40533D5AE9FA}" type="pres">
      <dgm:prSet presAssocID="{931E7C6D-6175-44E2-96D7-D4037E9205D8}" presName="composite3" presStyleCnt="0"/>
      <dgm:spPr/>
    </dgm:pt>
    <dgm:pt modelId="{033F00DA-CB83-483B-8274-7A56BAD393CC}" type="pres">
      <dgm:prSet presAssocID="{931E7C6D-6175-44E2-96D7-D4037E9205D8}" presName="background3" presStyleLbl="node3" presStyleIdx="1" presStyleCnt="3"/>
      <dgm:spPr/>
    </dgm:pt>
    <dgm:pt modelId="{1BBAF638-3474-47F3-9B76-3959C76535CC}" type="pres">
      <dgm:prSet presAssocID="{931E7C6D-6175-44E2-96D7-D4037E9205D8}" presName="text3" presStyleLbl="fgAcc3" presStyleIdx="1" presStyleCnt="3">
        <dgm:presLayoutVars>
          <dgm:chPref val="3"/>
        </dgm:presLayoutVars>
      </dgm:prSet>
      <dgm:spPr/>
      <dgm:t>
        <a:bodyPr/>
        <a:lstStyle/>
        <a:p>
          <a:endParaRPr lang="en-US"/>
        </a:p>
      </dgm:t>
    </dgm:pt>
    <dgm:pt modelId="{443C5F34-76E9-4F0F-BC9D-4108008ED0DE}" type="pres">
      <dgm:prSet presAssocID="{931E7C6D-6175-44E2-96D7-D4037E9205D8}" presName="hierChild4" presStyleCnt="0"/>
      <dgm:spPr/>
    </dgm:pt>
    <dgm:pt modelId="{397360A2-3F51-440F-8EA1-13D412AEA47B}" type="pres">
      <dgm:prSet presAssocID="{05A88258-98D2-49D1-88E1-E853DB017B4F}" presName="Name17" presStyleLbl="parChTrans1D3" presStyleIdx="2" presStyleCnt="3"/>
      <dgm:spPr/>
      <dgm:t>
        <a:bodyPr/>
        <a:lstStyle/>
        <a:p>
          <a:endParaRPr lang="en-US"/>
        </a:p>
      </dgm:t>
    </dgm:pt>
    <dgm:pt modelId="{81392842-188E-4CCC-B23B-AA167A33F907}" type="pres">
      <dgm:prSet presAssocID="{3C11B677-C6F5-4C7E-93E4-C66F56CA3477}" presName="hierRoot3" presStyleCnt="0"/>
      <dgm:spPr/>
    </dgm:pt>
    <dgm:pt modelId="{5CCFAE54-B438-4FB2-83B9-7DD7A9B43541}" type="pres">
      <dgm:prSet presAssocID="{3C11B677-C6F5-4C7E-93E4-C66F56CA3477}" presName="composite3" presStyleCnt="0"/>
      <dgm:spPr/>
    </dgm:pt>
    <dgm:pt modelId="{E8D7F6E3-18DB-41C6-BA95-44A2B1958B2E}" type="pres">
      <dgm:prSet presAssocID="{3C11B677-C6F5-4C7E-93E4-C66F56CA3477}" presName="background3" presStyleLbl="node3" presStyleIdx="2" presStyleCnt="3"/>
      <dgm:spPr/>
    </dgm:pt>
    <dgm:pt modelId="{3D0C483C-0F36-4E2D-A881-4974AB31A51E}" type="pres">
      <dgm:prSet presAssocID="{3C11B677-C6F5-4C7E-93E4-C66F56CA3477}" presName="text3" presStyleLbl="fgAcc3" presStyleIdx="2" presStyleCnt="3">
        <dgm:presLayoutVars>
          <dgm:chPref val="3"/>
        </dgm:presLayoutVars>
      </dgm:prSet>
      <dgm:spPr/>
      <dgm:t>
        <a:bodyPr/>
        <a:lstStyle/>
        <a:p>
          <a:endParaRPr lang="en-US"/>
        </a:p>
      </dgm:t>
    </dgm:pt>
    <dgm:pt modelId="{291A9B02-0EC5-491A-BF30-5B4806CBDE1E}" type="pres">
      <dgm:prSet presAssocID="{3C11B677-C6F5-4C7E-93E4-C66F56CA3477}" presName="hierChild4" presStyleCnt="0"/>
      <dgm:spPr/>
    </dgm:pt>
  </dgm:ptLst>
  <dgm:cxnLst>
    <dgm:cxn modelId="{704EDF0C-04A0-49BB-8BC9-609B21DE2E0D}" srcId="{D0D81BE2-FD0B-4C1F-A1C5-D95CB46FEA7E}" destId="{76D92B77-911B-4783-A868-E2B9A6054092}" srcOrd="0" destOrd="0" parTransId="{990A46E9-3C25-4656-A537-0BF485BBC8D0}" sibTransId="{BCAFA5E4-EAAA-4BE0-9361-2B785557618C}"/>
    <dgm:cxn modelId="{B6E1F63F-DEB2-4B6B-8B9C-90D220A3C3D2}" type="presOf" srcId="{F030D59F-6DA6-4EF4-8F0E-D14317ABF814}" destId="{E1246E8D-7E81-4227-9AEF-B5D50056C12E}" srcOrd="0" destOrd="0" presId="urn:microsoft.com/office/officeart/2005/8/layout/hierarchy1"/>
    <dgm:cxn modelId="{14A44EFF-FB04-4A1F-9785-9AF23C7FF0D6}" type="presOf" srcId="{05A88258-98D2-49D1-88E1-E853DB017B4F}" destId="{397360A2-3F51-440F-8EA1-13D412AEA47B}" srcOrd="0" destOrd="0" presId="urn:microsoft.com/office/officeart/2005/8/layout/hierarchy1"/>
    <dgm:cxn modelId="{437414EF-997F-44A9-9E6E-73FFC01AE00C}" type="presOf" srcId="{D0D81BE2-FD0B-4C1F-A1C5-D95CB46FEA7E}" destId="{6D1BBEC1-B8C7-4D61-861D-9C09D6C38422}" srcOrd="0" destOrd="0" presId="urn:microsoft.com/office/officeart/2005/8/layout/hierarchy1"/>
    <dgm:cxn modelId="{19BEBB21-CE39-4878-A99C-C3D2E3D4EA70}" srcId="{76D92B77-911B-4783-A868-E2B9A6054092}" destId="{F030D59F-6DA6-4EF4-8F0E-D14317ABF814}" srcOrd="1" destOrd="0" parTransId="{17F0C34B-90DA-490A-9045-BD5A563474C9}" sibTransId="{5880AC40-BC00-4DE2-BCA3-E9A320B3FA71}"/>
    <dgm:cxn modelId="{0E63F8EE-B6C9-46FA-80CC-50DC3E8176BD}" type="presOf" srcId="{931E7C6D-6175-44E2-96D7-D4037E9205D8}" destId="{1BBAF638-3474-47F3-9B76-3959C76535CC}" srcOrd="0" destOrd="0" presId="urn:microsoft.com/office/officeart/2005/8/layout/hierarchy1"/>
    <dgm:cxn modelId="{244D2479-1250-4265-A5AA-45470476725B}" type="presOf" srcId="{2DBC8353-8800-41C1-A5B5-94814D6EA802}" destId="{D4AEFEE4-B94F-4362-A8ED-551B98D12AF3}" srcOrd="0" destOrd="0" presId="urn:microsoft.com/office/officeart/2005/8/layout/hierarchy1"/>
    <dgm:cxn modelId="{A6FE660D-E602-4013-9BCA-809B22ED6E01}" srcId="{F030D59F-6DA6-4EF4-8F0E-D14317ABF814}" destId="{931E7C6D-6175-44E2-96D7-D4037E9205D8}" srcOrd="1" destOrd="0" parTransId="{6AB0AB57-BD48-475F-83E9-0311A0BBF179}" sibTransId="{D0C6203C-4D90-4B46-8BE4-68F2B5DB8E5B}"/>
    <dgm:cxn modelId="{36C5B8F3-9D26-45A0-AF81-92EA80AD81B9}" type="presOf" srcId="{17F0C34B-90DA-490A-9045-BD5A563474C9}" destId="{14E9405A-5533-4EC3-930F-DF959969F5AD}" srcOrd="0" destOrd="0" presId="urn:microsoft.com/office/officeart/2005/8/layout/hierarchy1"/>
    <dgm:cxn modelId="{DA08563E-6666-404E-ADA4-9AB61D500A19}" srcId="{F030D59F-6DA6-4EF4-8F0E-D14317ABF814}" destId="{490CA5A4-CCD9-4F8C-AE63-833DEFBDA413}" srcOrd="0" destOrd="0" parTransId="{21C62AB1-3541-4E87-83C7-9293388F2F4A}" sibTransId="{6CC5BD74-1225-46EB-8E4C-56DED4873657}"/>
    <dgm:cxn modelId="{57EC138D-AF75-4881-9471-BC028A23E8BA}" type="presOf" srcId="{76D92B77-911B-4783-A868-E2B9A6054092}" destId="{D5D0DD53-DFB1-49F8-8FC4-4C1FA05C0866}" srcOrd="0" destOrd="0" presId="urn:microsoft.com/office/officeart/2005/8/layout/hierarchy1"/>
    <dgm:cxn modelId="{60D3F6A0-C000-4979-9268-2352D3BB258D}" type="presOf" srcId="{6AB0AB57-BD48-475F-83E9-0311A0BBF179}" destId="{CEFAC71B-63C1-43B7-9D54-8CFE38D1285B}" srcOrd="0" destOrd="0" presId="urn:microsoft.com/office/officeart/2005/8/layout/hierarchy1"/>
    <dgm:cxn modelId="{2A39BEC7-0D91-4E6C-B177-6936ED422577}" type="presOf" srcId="{21C62AB1-3541-4E87-83C7-9293388F2F4A}" destId="{45C03027-90D8-4857-87C6-347EECAF6F3B}" srcOrd="0" destOrd="0" presId="urn:microsoft.com/office/officeart/2005/8/layout/hierarchy1"/>
    <dgm:cxn modelId="{0AF10ECF-79C8-4999-9769-D75776CAEE30}" type="presOf" srcId="{490CA5A4-CCD9-4F8C-AE63-833DEFBDA413}" destId="{5373028F-6E31-4479-94C2-050A6033C6B5}" srcOrd="0" destOrd="0" presId="urn:microsoft.com/office/officeart/2005/8/layout/hierarchy1"/>
    <dgm:cxn modelId="{0F62468C-72F1-4840-ABD2-70B5BB86C63A}" srcId="{F030D59F-6DA6-4EF4-8F0E-D14317ABF814}" destId="{3C11B677-C6F5-4C7E-93E4-C66F56CA3477}" srcOrd="2" destOrd="0" parTransId="{05A88258-98D2-49D1-88E1-E853DB017B4F}" sibTransId="{939E8969-CBF4-41A8-BF98-C6E321E75BC3}"/>
    <dgm:cxn modelId="{DD62E5B1-26A4-4094-9FAC-B6979FBC9F4A}" srcId="{76D92B77-911B-4783-A868-E2B9A6054092}" destId="{2DBC8353-8800-41C1-A5B5-94814D6EA802}" srcOrd="0" destOrd="0" parTransId="{9539F9C0-51A1-4544-990C-C6DA040F081D}" sibTransId="{481FB0D2-A4FA-4F5B-A7BE-45249BDCAD11}"/>
    <dgm:cxn modelId="{7F1FB24C-8464-48C6-84C9-9AC394B69D69}" type="presOf" srcId="{3C11B677-C6F5-4C7E-93E4-C66F56CA3477}" destId="{3D0C483C-0F36-4E2D-A881-4974AB31A51E}" srcOrd="0" destOrd="0" presId="urn:microsoft.com/office/officeart/2005/8/layout/hierarchy1"/>
    <dgm:cxn modelId="{ABAB1251-13D1-446B-A4C8-6C482ADD100A}" type="presOf" srcId="{9539F9C0-51A1-4544-990C-C6DA040F081D}" destId="{1020F444-D47E-4DDD-8073-23FBE26523D4}" srcOrd="0" destOrd="0" presId="urn:microsoft.com/office/officeart/2005/8/layout/hierarchy1"/>
    <dgm:cxn modelId="{AFFEDA62-E92E-440E-A332-D8D640142F1D}" type="presParOf" srcId="{6D1BBEC1-B8C7-4D61-861D-9C09D6C38422}" destId="{500C957E-36C1-4FAA-B4C9-68C4073B946A}" srcOrd="0" destOrd="0" presId="urn:microsoft.com/office/officeart/2005/8/layout/hierarchy1"/>
    <dgm:cxn modelId="{17ED4280-9729-45C1-8D9E-534E4C0167C5}" type="presParOf" srcId="{500C957E-36C1-4FAA-B4C9-68C4073B946A}" destId="{0139BC12-E0F4-4308-8579-DFF74D9C5D26}" srcOrd="0" destOrd="0" presId="urn:microsoft.com/office/officeart/2005/8/layout/hierarchy1"/>
    <dgm:cxn modelId="{F79B09EB-A42A-4CF7-89F6-F6402BC7379C}" type="presParOf" srcId="{0139BC12-E0F4-4308-8579-DFF74D9C5D26}" destId="{C6CFC81E-BA2E-41F5-92D8-293DD7AA7294}" srcOrd="0" destOrd="0" presId="urn:microsoft.com/office/officeart/2005/8/layout/hierarchy1"/>
    <dgm:cxn modelId="{3CF5789D-1D14-4107-9D52-708BE6BB1F0A}" type="presParOf" srcId="{0139BC12-E0F4-4308-8579-DFF74D9C5D26}" destId="{D5D0DD53-DFB1-49F8-8FC4-4C1FA05C0866}" srcOrd="1" destOrd="0" presId="urn:microsoft.com/office/officeart/2005/8/layout/hierarchy1"/>
    <dgm:cxn modelId="{2C0021B4-148F-46AD-96FA-9719B0D32E79}" type="presParOf" srcId="{500C957E-36C1-4FAA-B4C9-68C4073B946A}" destId="{83FD2E3F-0A3F-4C0A-A8B4-D9B71D891AE5}" srcOrd="1" destOrd="0" presId="urn:microsoft.com/office/officeart/2005/8/layout/hierarchy1"/>
    <dgm:cxn modelId="{FE7952C1-BEC3-49DD-AABB-DBDA0B1D32BB}" type="presParOf" srcId="{83FD2E3F-0A3F-4C0A-A8B4-D9B71D891AE5}" destId="{1020F444-D47E-4DDD-8073-23FBE26523D4}" srcOrd="0" destOrd="0" presId="urn:microsoft.com/office/officeart/2005/8/layout/hierarchy1"/>
    <dgm:cxn modelId="{013C4B24-CC38-49DE-985C-FA584972A281}" type="presParOf" srcId="{83FD2E3F-0A3F-4C0A-A8B4-D9B71D891AE5}" destId="{6D859781-5EF1-438B-B868-4B93D42AFB2D}" srcOrd="1" destOrd="0" presId="urn:microsoft.com/office/officeart/2005/8/layout/hierarchy1"/>
    <dgm:cxn modelId="{60AF7757-7754-4200-B247-B99D5A5A3F7D}" type="presParOf" srcId="{6D859781-5EF1-438B-B868-4B93D42AFB2D}" destId="{DC8479AB-30CA-4CA8-A8D8-D2ACCC6B7425}" srcOrd="0" destOrd="0" presId="urn:microsoft.com/office/officeart/2005/8/layout/hierarchy1"/>
    <dgm:cxn modelId="{72DC1C84-788C-4954-BEB0-F58F9BAC94CF}" type="presParOf" srcId="{DC8479AB-30CA-4CA8-A8D8-D2ACCC6B7425}" destId="{3CDCBF08-7561-4E5D-AA96-D0F4F0CDB426}" srcOrd="0" destOrd="0" presId="urn:microsoft.com/office/officeart/2005/8/layout/hierarchy1"/>
    <dgm:cxn modelId="{F68F3081-2299-4331-94EF-E90A012750A7}" type="presParOf" srcId="{DC8479AB-30CA-4CA8-A8D8-D2ACCC6B7425}" destId="{D4AEFEE4-B94F-4362-A8ED-551B98D12AF3}" srcOrd="1" destOrd="0" presId="urn:microsoft.com/office/officeart/2005/8/layout/hierarchy1"/>
    <dgm:cxn modelId="{0AC5DCDA-0CB4-461C-BB97-6E22B7EE7924}" type="presParOf" srcId="{6D859781-5EF1-438B-B868-4B93D42AFB2D}" destId="{0F7D775A-DB9B-4AF0-9047-EC5F0B812214}" srcOrd="1" destOrd="0" presId="urn:microsoft.com/office/officeart/2005/8/layout/hierarchy1"/>
    <dgm:cxn modelId="{494CB166-6B3D-47A4-8D66-1F8804122DC7}" type="presParOf" srcId="{83FD2E3F-0A3F-4C0A-A8B4-D9B71D891AE5}" destId="{14E9405A-5533-4EC3-930F-DF959969F5AD}" srcOrd="2" destOrd="0" presId="urn:microsoft.com/office/officeart/2005/8/layout/hierarchy1"/>
    <dgm:cxn modelId="{E64BD27E-526D-4795-9E94-CD1E220146FA}" type="presParOf" srcId="{83FD2E3F-0A3F-4C0A-A8B4-D9B71D891AE5}" destId="{1EEF5DEE-CCEB-4275-9BC9-E11D71BBBBF0}" srcOrd="3" destOrd="0" presId="urn:microsoft.com/office/officeart/2005/8/layout/hierarchy1"/>
    <dgm:cxn modelId="{293FEA9F-5A93-415A-A3BB-6A53BC4FB9D1}" type="presParOf" srcId="{1EEF5DEE-CCEB-4275-9BC9-E11D71BBBBF0}" destId="{FD49B787-9D4A-454A-987B-242CE7FCA030}" srcOrd="0" destOrd="0" presId="urn:microsoft.com/office/officeart/2005/8/layout/hierarchy1"/>
    <dgm:cxn modelId="{D65052F9-B9BA-4286-B29C-F1EF81EFC770}" type="presParOf" srcId="{FD49B787-9D4A-454A-987B-242CE7FCA030}" destId="{32EA5CC9-9374-48C6-BECD-2AABFA83352F}" srcOrd="0" destOrd="0" presId="urn:microsoft.com/office/officeart/2005/8/layout/hierarchy1"/>
    <dgm:cxn modelId="{4FF3F04F-50AD-4E0D-BAFD-505BFFD47235}" type="presParOf" srcId="{FD49B787-9D4A-454A-987B-242CE7FCA030}" destId="{E1246E8D-7E81-4227-9AEF-B5D50056C12E}" srcOrd="1" destOrd="0" presId="urn:microsoft.com/office/officeart/2005/8/layout/hierarchy1"/>
    <dgm:cxn modelId="{0A21235A-1F77-4FB0-8351-277285B857FA}" type="presParOf" srcId="{1EEF5DEE-CCEB-4275-9BC9-E11D71BBBBF0}" destId="{4FC670C6-121F-4986-961A-DB6FE3A6DEFA}" srcOrd="1" destOrd="0" presId="urn:microsoft.com/office/officeart/2005/8/layout/hierarchy1"/>
    <dgm:cxn modelId="{A3D2C67A-AD63-40BE-B782-F21F7EB2D6AE}" type="presParOf" srcId="{4FC670C6-121F-4986-961A-DB6FE3A6DEFA}" destId="{45C03027-90D8-4857-87C6-347EECAF6F3B}" srcOrd="0" destOrd="0" presId="urn:microsoft.com/office/officeart/2005/8/layout/hierarchy1"/>
    <dgm:cxn modelId="{79615712-3DA8-462F-BD51-1725BCB2BD45}" type="presParOf" srcId="{4FC670C6-121F-4986-961A-DB6FE3A6DEFA}" destId="{A5686D33-489E-4AA4-95FA-FEBAC8F03DC8}" srcOrd="1" destOrd="0" presId="urn:microsoft.com/office/officeart/2005/8/layout/hierarchy1"/>
    <dgm:cxn modelId="{1C851EDF-D141-4F92-B1AE-48370AEF0DD1}" type="presParOf" srcId="{A5686D33-489E-4AA4-95FA-FEBAC8F03DC8}" destId="{C3FD90E2-6164-40E6-883E-06D60F0F2293}" srcOrd="0" destOrd="0" presId="urn:microsoft.com/office/officeart/2005/8/layout/hierarchy1"/>
    <dgm:cxn modelId="{E554EE80-49CA-45C7-BB93-9C9C62EE2C13}" type="presParOf" srcId="{C3FD90E2-6164-40E6-883E-06D60F0F2293}" destId="{E29EE1A8-88EB-4B98-940E-65B0C734ED60}" srcOrd="0" destOrd="0" presId="urn:microsoft.com/office/officeart/2005/8/layout/hierarchy1"/>
    <dgm:cxn modelId="{235BCDF0-9DAB-49AE-BE3F-7B3B67197C40}" type="presParOf" srcId="{C3FD90E2-6164-40E6-883E-06D60F0F2293}" destId="{5373028F-6E31-4479-94C2-050A6033C6B5}" srcOrd="1" destOrd="0" presId="urn:microsoft.com/office/officeart/2005/8/layout/hierarchy1"/>
    <dgm:cxn modelId="{6A33E035-884C-4E94-B730-8AB2B73D19DC}" type="presParOf" srcId="{A5686D33-489E-4AA4-95FA-FEBAC8F03DC8}" destId="{8B121193-6268-4407-B675-ADE074042C22}" srcOrd="1" destOrd="0" presId="urn:microsoft.com/office/officeart/2005/8/layout/hierarchy1"/>
    <dgm:cxn modelId="{72C294E7-BD88-4578-A948-CE52AF6F5238}" type="presParOf" srcId="{4FC670C6-121F-4986-961A-DB6FE3A6DEFA}" destId="{CEFAC71B-63C1-43B7-9D54-8CFE38D1285B}" srcOrd="2" destOrd="0" presId="urn:microsoft.com/office/officeart/2005/8/layout/hierarchy1"/>
    <dgm:cxn modelId="{B99FE04E-919A-4C04-A4EE-119202F8FAB6}" type="presParOf" srcId="{4FC670C6-121F-4986-961A-DB6FE3A6DEFA}" destId="{B07424DE-9E66-414D-986E-62F916BF56F8}" srcOrd="3" destOrd="0" presId="urn:microsoft.com/office/officeart/2005/8/layout/hierarchy1"/>
    <dgm:cxn modelId="{E4115C08-ACE6-4ED2-A6E5-23E61E597455}" type="presParOf" srcId="{B07424DE-9E66-414D-986E-62F916BF56F8}" destId="{271ECE3F-1535-4859-9F49-40533D5AE9FA}" srcOrd="0" destOrd="0" presId="urn:microsoft.com/office/officeart/2005/8/layout/hierarchy1"/>
    <dgm:cxn modelId="{74A5A7AD-FC95-4E33-BC85-4344EE5950DF}" type="presParOf" srcId="{271ECE3F-1535-4859-9F49-40533D5AE9FA}" destId="{033F00DA-CB83-483B-8274-7A56BAD393CC}" srcOrd="0" destOrd="0" presId="urn:microsoft.com/office/officeart/2005/8/layout/hierarchy1"/>
    <dgm:cxn modelId="{CE07B7DB-C13A-4F4E-B69E-12899839D071}" type="presParOf" srcId="{271ECE3F-1535-4859-9F49-40533D5AE9FA}" destId="{1BBAF638-3474-47F3-9B76-3959C76535CC}" srcOrd="1" destOrd="0" presId="urn:microsoft.com/office/officeart/2005/8/layout/hierarchy1"/>
    <dgm:cxn modelId="{2BCF2266-725E-4528-BB84-95D49A4D0E3E}" type="presParOf" srcId="{B07424DE-9E66-414D-986E-62F916BF56F8}" destId="{443C5F34-76E9-4F0F-BC9D-4108008ED0DE}" srcOrd="1" destOrd="0" presId="urn:microsoft.com/office/officeart/2005/8/layout/hierarchy1"/>
    <dgm:cxn modelId="{BECA31A5-0113-48D7-B134-EE616CE0DDA2}" type="presParOf" srcId="{4FC670C6-121F-4986-961A-DB6FE3A6DEFA}" destId="{397360A2-3F51-440F-8EA1-13D412AEA47B}" srcOrd="4" destOrd="0" presId="urn:microsoft.com/office/officeart/2005/8/layout/hierarchy1"/>
    <dgm:cxn modelId="{5BB4EC98-3634-4328-B3EE-7B556CAE9594}" type="presParOf" srcId="{4FC670C6-121F-4986-961A-DB6FE3A6DEFA}" destId="{81392842-188E-4CCC-B23B-AA167A33F907}" srcOrd="5" destOrd="0" presId="urn:microsoft.com/office/officeart/2005/8/layout/hierarchy1"/>
    <dgm:cxn modelId="{CBD515A4-5FA1-48DA-A0A8-53748F1F1D94}" type="presParOf" srcId="{81392842-188E-4CCC-B23B-AA167A33F907}" destId="{5CCFAE54-B438-4FB2-83B9-7DD7A9B43541}" srcOrd="0" destOrd="0" presId="urn:microsoft.com/office/officeart/2005/8/layout/hierarchy1"/>
    <dgm:cxn modelId="{DD5AD819-A5B3-4FAB-BCCA-DDCADC0E2F9D}" type="presParOf" srcId="{5CCFAE54-B438-4FB2-83B9-7DD7A9B43541}" destId="{E8D7F6E3-18DB-41C6-BA95-44A2B1958B2E}" srcOrd="0" destOrd="0" presId="urn:microsoft.com/office/officeart/2005/8/layout/hierarchy1"/>
    <dgm:cxn modelId="{AD8BE555-4E91-4E10-9CFD-F8043F09A624}" type="presParOf" srcId="{5CCFAE54-B438-4FB2-83B9-7DD7A9B43541}" destId="{3D0C483C-0F36-4E2D-A881-4974AB31A51E}" srcOrd="1" destOrd="0" presId="urn:microsoft.com/office/officeart/2005/8/layout/hierarchy1"/>
    <dgm:cxn modelId="{7E85DE7B-7A95-44A6-8986-684DA362A5B4}" type="presParOf" srcId="{81392842-188E-4CCC-B23B-AA167A33F907}" destId="{291A9B02-0EC5-491A-BF30-5B4806CBDE1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56963D3-E7DE-4D1F-8A1B-AB3C59C04C3D}"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268E5A75-3274-496A-985F-1E9B2B448257}">
      <dgm:prSet phldrT="[Text]"/>
      <dgm:spPr/>
      <dgm:t>
        <a:bodyPr/>
        <a:lstStyle/>
        <a:p>
          <a:r>
            <a:rPr lang="en-GB" dirty="0" smtClean="0">
              <a:latin typeface="Arial" panose="020B0604020202020204" pitchFamily="34" charset="0"/>
              <a:ea typeface="Calibri" panose="020F0502020204030204" pitchFamily="34" charset="0"/>
              <a:cs typeface="Times New Roman" panose="02020603050405020304" pitchFamily="18" charset="0"/>
            </a:rPr>
            <a:t>General ward</a:t>
          </a:r>
          <a:endParaRPr lang="en-US" dirty="0"/>
        </a:p>
      </dgm:t>
    </dgm:pt>
    <dgm:pt modelId="{ED46B92A-61BC-4C06-9773-ECD99F481AB0}" type="parTrans" cxnId="{E3634B42-17A6-4EE8-9E11-D3BA7FAF5494}">
      <dgm:prSet/>
      <dgm:spPr/>
      <dgm:t>
        <a:bodyPr/>
        <a:lstStyle/>
        <a:p>
          <a:endParaRPr lang="en-US"/>
        </a:p>
      </dgm:t>
    </dgm:pt>
    <dgm:pt modelId="{06790C69-798D-41B8-B4B5-C23326B26CC7}" type="sibTrans" cxnId="{E3634B42-17A6-4EE8-9E11-D3BA7FAF5494}">
      <dgm:prSet/>
      <dgm:spPr/>
      <dgm:t>
        <a:bodyPr/>
        <a:lstStyle/>
        <a:p>
          <a:endParaRPr lang="en-US"/>
        </a:p>
      </dgm:t>
    </dgm:pt>
    <dgm:pt modelId="{0C813084-E813-4498-8056-E4CD6B077EF5}">
      <dgm:prSet/>
      <dgm:spPr/>
      <dgm:t>
        <a:bodyPr/>
        <a:lstStyle/>
        <a:p>
          <a:r>
            <a:rPr lang="en-GB" dirty="0" smtClean="0">
              <a:latin typeface="Arial" panose="020B0604020202020204" pitchFamily="34" charset="0"/>
              <a:ea typeface="Calibri" panose="020F0502020204030204" pitchFamily="34" charset="0"/>
              <a:cs typeface="Times New Roman" panose="02020603050405020304" pitchFamily="18" charset="0"/>
            </a:rPr>
            <a:t>Adjacent to patients with pathogens</a:t>
          </a:r>
          <a:endParaRPr lang="en-GB" dirty="0">
            <a:latin typeface="Calibri" panose="020F0502020204030204" pitchFamily="34" charset="0"/>
            <a:ea typeface="Calibri" panose="020F0502020204030204" pitchFamily="34" charset="0"/>
            <a:cs typeface="Times New Roman" panose="02020603050405020304" pitchFamily="18" charset="0"/>
          </a:endParaRPr>
        </a:p>
      </dgm:t>
    </dgm:pt>
    <dgm:pt modelId="{06B02BCE-5BAA-47DD-8210-93F1E01563FE}" type="parTrans" cxnId="{866A809A-6299-47F0-B3E9-5EB1900617E4}">
      <dgm:prSet/>
      <dgm:spPr/>
      <dgm:t>
        <a:bodyPr/>
        <a:lstStyle/>
        <a:p>
          <a:endParaRPr lang="en-US"/>
        </a:p>
      </dgm:t>
    </dgm:pt>
    <dgm:pt modelId="{77C10373-C119-4E97-83FD-D07CE4BCCCA3}" type="sibTrans" cxnId="{866A809A-6299-47F0-B3E9-5EB1900617E4}">
      <dgm:prSet/>
      <dgm:spPr/>
      <dgm:t>
        <a:bodyPr/>
        <a:lstStyle/>
        <a:p>
          <a:endParaRPr lang="en-US"/>
        </a:p>
      </dgm:t>
    </dgm:pt>
    <dgm:pt modelId="{8A5F49A0-A18E-4E8C-9BCD-DAF4E091EE0E}">
      <dgm:prSet/>
      <dgm:spPr/>
      <dgm:t>
        <a:bodyPr/>
        <a:lstStyle/>
        <a:p>
          <a:r>
            <a:rPr lang="en-GB" dirty="0" smtClean="0">
              <a:latin typeface="Arial" panose="020B0604020202020204" pitchFamily="34" charset="0"/>
              <a:ea typeface="Calibri" panose="020F0502020204030204" pitchFamily="34" charset="0"/>
              <a:cs typeface="Times New Roman" panose="02020603050405020304" pitchFamily="18" charset="0"/>
            </a:rPr>
            <a:t>Operating theatres</a:t>
          </a:r>
          <a:endParaRPr lang="en-GB" dirty="0">
            <a:latin typeface="Calibri" panose="020F0502020204030204" pitchFamily="34" charset="0"/>
            <a:ea typeface="Calibri" panose="020F0502020204030204" pitchFamily="34" charset="0"/>
            <a:cs typeface="Times New Roman" panose="02020603050405020304" pitchFamily="18" charset="0"/>
          </a:endParaRPr>
        </a:p>
      </dgm:t>
    </dgm:pt>
    <dgm:pt modelId="{082FD835-3A58-489E-ABC2-852D5B58DE2E}" type="parTrans" cxnId="{7E449553-187A-44A8-8885-64F0DCF2ACF3}">
      <dgm:prSet/>
      <dgm:spPr/>
      <dgm:t>
        <a:bodyPr/>
        <a:lstStyle/>
        <a:p>
          <a:endParaRPr lang="en-US"/>
        </a:p>
      </dgm:t>
    </dgm:pt>
    <dgm:pt modelId="{DE227F6D-A698-4190-BC00-B0A2569BC266}" type="sibTrans" cxnId="{7E449553-187A-44A8-8885-64F0DCF2ACF3}">
      <dgm:prSet/>
      <dgm:spPr/>
      <dgm:t>
        <a:bodyPr/>
        <a:lstStyle/>
        <a:p>
          <a:endParaRPr lang="en-US"/>
        </a:p>
      </dgm:t>
    </dgm:pt>
    <dgm:pt modelId="{7D493485-D908-489C-B059-33DC33D1DB41}">
      <dgm:prSet/>
      <dgm:spPr/>
      <dgm:t>
        <a:bodyPr/>
        <a:lstStyle/>
        <a:p>
          <a:r>
            <a:rPr lang="en-GB" dirty="0" smtClean="0">
              <a:latin typeface="Arial" panose="020B0604020202020204" pitchFamily="34" charset="0"/>
              <a:ea typeface="Calibri" panose="020F0502020204030204" pitchFamily="34" charset="0"/>
              <a:cs typeface="Times New Roman" panose="02020603050405020304" pitchFamily="18" charset="0"/>
            </a:rPr>
            <a:t>Protective isolation</a:t>
          </a:r>
          <a:endParaRPr lang="en-GB" dirty="0">
            <a:latin typeface="Calibri" panose="020F0502020204030204" pitchFamily="34" charset="0"/>
            <a:ea typeface="Calibri" panose="020F0502020204030204" pitchFamily="34" charset="0"/>
            <a:cs typeface="Times New Roman" panose="02020603050405020304" pitchFamily="18" charset="0"/>
          </a:endParaRPr>
        </a:p>
      </dgm:t>
    </dgm:pt>
    <dgm:pt modelId="{1F73EB7D-B865-4270-9E10-EDB60B405D73}" type="parTrans" cxnId="{DB09969C-68A1-4CC9-BF68-DF0D646D18B1}">
      <dgm:prSet/>
      <dgm:spPr/>
      <dgm:t>
        <a:bodyPr/>
        <a:lstStyle/>
        <a:p>
          <a:endParaRPr lang="en-US"/>
        </a:p>
      </dgm:t>
    </dgm:pt>
    <dgm:pt modelId="{89BB218C-D4E5-486B-9130-CE7EE8A31319}" type="sibTrans" cxnId="{DB09969C-68A1-4CC9-BF68-DF0D646D18B1}">
      <dgm:prSet/>
      <dgm:spPr/>
      <dgm:t>
        <a:bodyPr/>
        <a:lstStyle/>
        <a:p>
          <a:endParaRPr lang="en-US"/>
        </a:p>
      </dgm:t>
    </dgm:pt>
    <dgm:pt modelId="{965039D0-95DC-4BA0-A1D1-4466047AC0D3}">
      <dgm:prSet/>
      <dgm:spPr/>
      <dgm:t>
        <a:bodyPr/>
        <a:lstStyle/>
        <a:p>
          <a:r>
            <a:rPr lang="en-GB" dirty="0" smtClean="0">
              <a:latin typeface="Arial" panose="020B0604020202020204" pitchFamily="34" charset="0"/>
              <a:ea typeface="Calibri" panose="020F0502020204030204" pitchFamily="34" charset="0"/>
              <a:cs typeface="Times New Roman" panose="02020603050405020304" pitchFamily="18" charset="0"/>
            </a:rPr>
            <a:t>Scavenging odours / gasses</a:t>
          </a:r>
          <a:endParaRPr lang="en-GB" dirty="0">
            <a:latin typeface="Calibri" panose="020F0502020204030204" pitchFamily="34" charset="0"/>
            <a:ea typeface="Calibri" panose="020F0502020204030204" pitchFamily="34" charset="0"/>
            <a:cs typeface="Times New Roman" panose="02020603050405020304" pitchFamily="18" charset="0"/>
          </a:endParaRPr>
        </a:p>
      </dgm:t>
    </dgm:pt>
    <dgm:pt modelId="{C7970809-CDFC-4CAE-9E97-F9A2CFE05A54}" type="parTrans" cxnId="{C45D74C2-1DE5-4573-815C-8F2FE23BC2C2}">
      <dgm:prSet/>
      <dgm:spPr/>
      <dgm:t>
        <a:bodyPr/>
        <a:lstStyle/>
        <a:p>
          <a:endParaRPr lang="en-US"/>
        </a:p>
      </dgm:t>
    </dgm:pt>
    <dgm:pt modelId="{14133AE9-3978-4B68-B406-D4194009DD68}" type="sibTrans" cxnId="{C45D74C2-1DE5-4573-815C-8F2FE23BC2C2}">
      <dgm:prSet/>
      <dgm:spPr/>
      <dgm:t>
        <a:bodyPr/>
        <a:lstStyle/>
        <a:p>
          <a:endParaRPr lang="en-US"/>
        </a:p>
      </dgm:t>
    </dgm:pt>
    <dgm:pt modelId="{E8D7CD78-AFE1-4792-95D2-020247F84841}">
      <dgm:prSet/>
      <dgm:spPr/>
      <dgm:t>
        <a:bodyPr/>
        <a:lstStyle/>
        <a:p>
          <a:r>
            <a:rPr lang="en-GB" dirty="0" smtClean="0">
              <a:latin typeface="Arial" panose="020B0604020202020204" pitchFamily="34" charset="0"/>
              <a:ea typeface="Calibri" panose="020F0502020204030204" pitchFamily="34" charset="0"/>
              <a:cs typeface="Times New Roman" panose="02020603050405020304" pitchFamily="18" charset="0"/>
            </a:rPr>
            <a:t>Accelerate H2O2 aeration</a:t>
          </a:r>
          <a:endParaRPr lang="en-GB" dirty="0">
            <a:latin typeface="Calibri" panose="020F0502020204030204" pitchFamily="34" charset="0"/>
            <a:ea typeface="Calibri" panose="020F0502020204030204" pitchFamily="34" charset="0"/>
            <a:cs typeface="Times New Roman" panose="02020603050405020304" pitchFamily="18" charset="0"/>
          </a:endParaRPr>
        </a:p>
      </dgm:t>
    </dgm:pt>
    <dgm:pt modelId="{D0B73C95-CC47-41DD-ADD5-70ACB8305407}" type="parTrans" cxnId="{F2D2C813-60C1-4077-BD5F-38DD703D0E24}">
      <dgm:prSet/>
      <dgm:spPr/>
      <dgm:t>
        <a:bodyPr/>
        <a:lstStyle/>
        <a:p>
          <a:endParaRPr lang="en-US"/>
        </a:p>
      </dgm:t>
    </dgm:pt>
    <dgm:pt modelId="{06612CD5-F3DB-4646-A971-B7304A7D436D}" type="sibTrans" cxnId="{F2D2C813-60C1-4077-BD5F-38DD703D0E24}">
      <dgm:prSet/>
      <dgm:spPr/>
      <dgm:t>
        <a:bodyPr/>
        <a:lstStyle/>
        <a:p>
          <a:endParaRPr lang="en-US"/>
        </a:p>
      </dgm:t>
    </dgm:pt>
    <dgm:pt modelId="{AA59F2F3-CA92-486F-B51E-F424A2CF8F68}">
      <dgm:prSet/>
      <dgm:spPr/>
      <dgm:t>
        <a:bodyPr/>
        <a:lstStyle/>
        <a:p>
          <a:r>
            <a:rPr lang="en-GB" dirty="0" smtClean="0">
              <a:latin typeface="Arial" panose="020B0604020202020204" pitchFamily="34" charset="0"/>
              <a:ea typeface="Calibri" panose="020F0502020204030204" pitchFamily="34" charset="0"/>
              <a:cs typeface="Times New Roman" panose="02020603050405020304" pitchFamily="18" charset="0"/>
            </a:rPr>
            <a:t>Public spaces / non-clinical areas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dgm:t>
    </dgm:pt>
    <dgm:pt modelId="{1F7A6B6C-FB94-4C1D-90AB-C78511915EE1}" type="parTrans" cxnId="{67685258-342C-48E8-ACD5-BB89B47FE9DA}">
      <dgm:prSet/>
      <dgm:spPr/>
      <dgm:t>
        <a:bodyPr/>
        <a:lstStyle/>
        <a:p>
          <a:endParaRPr lang="en-US"/>
        </a:p>
      </dgm:t>
    </dgm:pt>
    <dgm:pt modelId="{3D656449-141B-422A-89A8-337F2C786E12}" type="sibTrans" cxnId="{67685258-342C-48E8-ACD5-BB89B47FE9DA}">
      <dgm:prSet/>
      <dgm:spPr/>
      <dgm:t>
        <a:bodyPr/>
        <a:lstStyle/>
        <a:p>
          <a:endParaRPr lang="en-US"/>
        </a:p>
      </dgm:t>
    </dgm:pt>
    <dgm:pt modelId="{C0BD170B-345E-4177-80B2-EFDB05C9E726}">
      <dgm:prSet phldrT="[Text]"/>
      <dgm:spPr/>
      <dgm:t>
        <a:bodyPr/>
        <a:lstStyle/>
        <a:p>
          <a:r>
            <a:rPr lang="en-US" dirty="0" smtClean="0"/>
            <a:t>Adjacent to AGPs</a:t>
          </a:r>
          <a:endParaRPr lang="en-US" dirty="0"/>
        </a:p>
      </dgm:t>
    </dgm:pt>
    <dgm:pt modelId="{46B1B75C-69F3-4339-9549-AB5B84064126}" type="parTrans" cxnId="{EC25C2DC-3303-42EC-A426-D1973BCEA5A3}">
      <dgm:prSet/>
      <dgm:spPr/>
      <dgm:t>
        <a:bodyPr/>
        <a:lstStyle/>
        <a:p>
          <a:endParaRPr lang="en-US"/>
        </a:p>
      </dgm:t>
    </dgm:pt>
    <dgm:pt modelId="{C47E1DC6-D13C-471C-B364-4B332C499D83}" type="sibTrans" cxnId="{EC25C2DC-3303-42EC-A426-D1973BCEA5A3}">
      <dgm:prSet/>
      <dgm:spPr/>
      <dgm:t>
        <a:bodyPr/>
        <a:lstStyle/>
        <a:p>
          <a:endParaRPr lang="en-US"/>
        </a:p>
      </dgm:t>
    </dgm:pt>
    <dgm:pt modelId="{64A94A18-66B4-460A-9AA6-A281E8669E1B}" type="pres">
      <dgm:prSet presAssocID="{A56963D3-E7DE-4D1F-8A1B-AB3C59C04C3D}" presName="diagram" presStyleCnt="0">
        <dgm:presLayoutVars>
          <dgm:dir/>
          <dgm:resizeHandles val="exact"/>
        </dgm:presLayoutVars>
      </dgm:prSet>
      <dgm:spPr/>
      <dgm:t>
        <a:bodyPr/>
        <a:lstStyle/>
        <a:p>
          <a:endParaRPr lang="en-US"/>
        </a:p>
      </dgm:t>
    </dgm:pt>
    <dgm:pt modelId="{90BED34E-1FA1-4ADD-B962-23F9E6AF7336}" type="pres">
      <dgm:prSet presAssocID="{268E5A75-3274-496A-985F-1E9B2B448257}" presName="node" presStyleLbl="node1" presStyleIdx="0" presStyleCnt="8">
        <dgm:presLayoutVars>
          <dgm:bulletEnabled val="1"/>
        </dgm:presLayoutVars>
      </dgm:prSet>
      <dgm:spPr/>
      <dgm:t>
        <a:bodyPr/>
        <a:lstStyle/>
        <a:p>
          <a:endParaRPr lang="en-US"/>
        </a:p>
      </dgm:t>
    </dgm:pt>
    <dgm:pt modelId="{B582C9C5-8FB3-43B0-A84D-001F8BD4FBEA}" type="pres">
      <dgm:prSet presAssocID="{06790C69-798D-41B8-B4B5-C23326B26CC7}" presName="sibTrans" presStyleCnt="0"/>
      <dgm:spPr/>
    </dgm:pt>
    <dgm:pt modelId="{9091B5D7-744E-442D-8DF9-ABF5A71D9E20}" type="pres">
      <dgm:prSet presAssocID="{C0BD170B-345E-4177-80B2-EFDB05C9E726}" presName="node" presStyleLbl="node1" presStyleIdx="1" presStyleCnt="8">
        <dgm:presLayoutVars>
          <dgm:bulletEnabled val="1"/>
        </dgm:presLayoutVars>
      </dgm:prSet>
      <dgm:spPr/>
      <dgm:t>
        <a:bodyPr/>
        <a:lstStyle/>
        <a:p>
          <a:endParaRPr lang="en-US"/>
        </a:p>
      </dgm:t>
    </dgm:pt>
    <dgm:pt modelId="{9F96AEC5-0384-4983-B302-56D8AB98C1DD}" type="pres">
      <dgm:prSet presAssocID="{C47E1DC6-D13C-471C-B364-4B332C499D83}" presName="sibTrans" presStyleCnt="0"/>
      <dgm:spPr/>
    </dgm:pt>
    <dgm:pt modelId="{AA01B3D3-DF22-4BB2-9B39-E27A8EA26D8C}" type="pres">
      <dgm:prSet presAssocID="{0C813084-E813-4498-8056-E4CD6B077EF5}" presName="node" presStyleLbl="node1" presStyleIdx="2" presStyleCnt="8">
        <dgm:presLayoutVars>
          <dgm:bulletEnabled val="1"/>
        </dgm:presLayoutVars>
      </dgm:prSet>
      <dgm:spPr/>
      <dgm:t>
        <a:bodyPr/>
        <a:lstStyle/>
        <a:p>
          <a:endParaRPr lang="en-US"/>
        </a:p>
      </dgm:t>
    </dgm:pt>
    <dgm:pt modelId="{6EA67D7D-1490-42C0-B2B4-2A7DFF122F11}" type="pres">
      <dgm:prSet presAssocID="{77C10373-C119-4E97-83FD-D07CE4BCCCA3}" presName="sibTrans" presStyleCnt="0"/>
      <dgm:spPr/>
    </dgm:pt>
    <dgm:pt modelId="{E6FE7E38-1BDD-495A-B4A9-9987A54A66E5}" type="pres">
      <dgm:prSet presAssocID="{8A5F49A0-A18E-4E8C-9BCD-DAF4E091EE0E}" presName="node" presStyleLbl="node1" presStyleIdx="3" presStyleCnt="8">
        <dgm:presLayoutVars>
          <dgm:bulletEnabled val="1"/>
        </dgm:presLayoutVars>
      </dgm:prSet>
      <dgm:spPr/>
      <dgm:t>
        <a:bodyPr/>
        <a:lstStyle/>
        <a:p>
          <a:endParaRPr lang="en-US"/>
        </a:p>
      </dgm:t>
    </dgm:pt>
    <dgm:pt modelId="{2D2C35F8-ED24-49F5-B2D1-D6F4D60E2CA2}" type="pres">
      <dgm:prSet presAssocID="{DE227F6D-A698-4190-BC00-B0A2569BC266}" presName="sibTrans" presStyleCnt="0"/>
      <dgm:spPr/>
    </dgm:pt>
    <dgm:pt modelId="{1F204025-21F3-4E4D-BD43-D23C3BB01CED}" type="pres">
      <dgm:prSet presAssocID="{7D493485-D908-489C-B059-33DC33D1DB41}" presName="node" presStyleLbl="node1" presStyleIdx="4" presStyleCnt="8">
        <dgm:presLayoutVars>
          <dgm:bulletEnabled val="1"/>
        </dgm:presLayoutVars>
      </dgm:prSet>
      <dgm:spPr/>
      <dgm:t>
        <a:bodyPr/>
        <a:lstStyle/>
        <a:p>
          <a:endParaRPr lang="en-US"/>
        </a:p>
      </dgm:t>
    </dgm:pt>
    <dgm:pt modelId="{F1104CA5-EDD9-4A23-88E1-2A047417666F}" type="pres">
      <dgm:prSet presAssocID="{89BB218C-D4E5-486B-9130-CE7EE8A31319}" presName="sibTrans" presStyleCnt="0"/>
      <dgm:spPr/>
    </dgm:pt>
    <dgm:pt modelId="{D315AE7E-1198-4216-BB45-FC3A3ED09428}" type="pres">
      <dgm:prSet presAssocID="{965039D0-95DC-4BA0-A1D1-4466047AC0D3}" presName="node" presStyleLbl="node1" presStyleIdx="5" presStyleCnt="8">
        <dgm:presLayoutVars>
          <dgm:bulletEnabled val="1"/>
        </dgm:presLayoutVars>
      </dgm:prSet>
      <dgm:spPr/>
      <dgm:t>
        <a:bodyPr/>
        <a:lstStyle/>
        <a:p>
          <a:endParaRPr lang="en-US"/>
        </a:p>
      </dgm:t>
    </dgm:pt>
    <dgm:pt modelId="{8115DE00-D354-4FF4-A8CE-B4FA94F361CA}" type="pres">
      <dgm:prSet presAssocID="{14133AE9-3978-4B68-B406-D4194009DD68}" presName="sibTrans" presStyleCnt="0"/>
      <dgm:spPr/>
    </dgm:pt>
    <dgm:pt modelId="{CB6780E8-4A21-434C-B0AE-CFC819C14FC5}" type="pres">
      <dgm:prSet presAssocID="{E8D7CD78-AFE1-4792-95D2-020247F84841}" presName="node" presStyleLbl="node1" presStyleIdx="6" presStyleCnt="8">
        <dgm:presLayoutVars>
          <dgm:bulletEnabled val="1"/>
        </dgm:presLayoutVars>
      </dgm:prSet>
      <dgm:spPr/>
      <dgm:t>
        <a:bodyPr/>
        <a:lstStyle/>
        <a:p>
          <a:endParaRPr lang="en-US"/>
        </a:p>
      </dgm:t>
    </dgm:pt>
    <dgm:pt modelId="{2C91E98F-304F-4F44-951A-557197B0F8FC}" type="pres">
      <dgm:prSet presAssocID="{06612CD5-F3DB-4646-A971-B7304A7D436D}" presName="sibTrans" presStyleCnt="0"/>
      <dgm:spPr/>
    </dgm:pt>
    <dgm:pt modelId="{565E1074-A3B7-4E97-8070-DDC2D37831C8}" type="pres">
      <dgm:prSet presAssocID="{AA59F2F3-CA92-486F-B51E-F424A2CF8F68}" presName="node" presStyleLbl="node1" presStyleIdx="7" presStyleCnt="8">
        <dgm:presLayoutVars>
          <dgm:bulletEnabled val="1"/>
        </dgm:presLayoutVars>
      </dgm:prSet>
      <dgm:spPr/>
      <dgm:t>
        <a:bodyPr/>
        <a:lstStyle/>
        <a:p>
          <a:endParaRPr lang="en-US"/>
        </a:p>
      </dgm:t>
    </dgm:pt>
  </dgm:ptLst>
  <dgm:cxnLst>
    <dgm:cxn modelId="{E3634B42-17A6-4EE8-9E11-D3BA7FAF5494}" srcId="{A56963D3-E7DE-4D1F-8A1B-AB3C59C04C3D}" destId="{268E5A75-3274-496A-985F-1E9B2B448257}" srcOrd="0" destOrd="0" parTransId="{ED46B92A-61BC-4C06-9773-ECD99F481AB0}" sibTransId="{06790C69-798D-41B8-B4B5-C23326B26CC7}"/>
    <dgm:cxn modelId="{0135C18E-7FC3-478E-8D54-C64303C19FC2}" type="presOf" srcId="{AA59F2F3-CA92-486F-B51E-F424A2CF8F68}" destId="{565E1074-A3B7-4E97-8070-DDC2D37831C8}" srcOrd="0" destOrd="0" presId="urn:microsoft.com/office/officeart/2005/8/layout/default"/>
    <dgm:cxn modelId="{9D640F49-0FD5-4341-BD8D-BC3374056F71}" type="presOf" srcId="{7D493485-D908-489C-B059-33DC33D1DB41}" destId="{1F204025-21F3-4E4D-BD43-D23C3BB01CED}" srcOrd="0" destOrd="0" presId="urn:microsoft.com/office/officeart/2005/8/layout/default"/>
    <dgm:cxn modelId="{4D0CC369-DE52-4216-8E7D-3985FF068E11}" type="presOf" srcId="{0C813084-E813-4498-8056-E4CD6B077EF5}" destId="{AA01B3D3-DF22-4BB2-9B39-E27A8EA26D8C}" srcOrd="0" destOrd="0" presId="urn:microsoft.com/office/officeart/2005/8/layout/default"/>
    <dgm:cxn modelId="{EF262E35-DC35-49CE-9678-60350351E2DC}" type="presOf" srcId="{A56963D3-E7DE-4D1F-8A1B-AB3C59C04C3D}" destId="{64A94A18-66B4-460A-9AA6-A281E8669E1B}" srcOrd="0" destOrd="0" presId="urn:microsoft.com/office/officeart/2005/8/layout/default"/>
    <dgm:cxn modelId="{CAE3618B-502C-49AE-A08C-91E5FDC4B81D}" type="presOf" srcId="{965039D0-95DC-4BA0-A1D1-4466047AC0D3}" destId="{D315AE7E-1198-4216-BB45-FC3A3ED09428}" srcOrd="0" destOrd="0" presId="urn:microsoft.com/office/officeart/2005/8/layout/default"/>
    <dgm:cxn modelId="{C45D74C2-1DE5-4573-815C-8F2FE23BC2C2}" srcId="{A56963D3-E7DE-4D1F-8A1B-AB3C59C04C3D}" destId="{965039D0-95DC-4BA0-A1D1-4466047AC0D3}" srcOrd="5" destOrd="0" parTransId="{C7970809-CDFC-4CAE-9E97-F9A2CFE05A54}" sibTransId="{14133AE9-3978-4B68-B406-D4194009DD68}"/>
    <dgm:cxn modelId="{7EC2613B-347A-44F9-BCBA-BE0AF54792EF}" type="presOf" srcId="{8A5F49A0-A18E-4E8C-9BCD-DAF4E091EE0E}" destId="{E6FE7E38-1BDD-495A-B4A9-9987A54A66E5}" srcOrd="0" destOrd="0" presId="urn:microsoft.com/office/officeart/2005/8/layout/default"/>
    <dgm:cxn modelId="{4B69151E-FCC5-48E2-871B-F69A30F9D8F6}" type="presOf" srcId="{268E5A75-3274-496A-985F-1E9B2B448257}" destId="{90BED34E-1FA1-4ADD-B962-23F9E6AF7336}" srcOrd="0" destOrd="0" presId="urn:microsoft.com/office/officeart/2005/8/layout/default"/>
    <dgm:cxn modelId="{866A809A-6299-47F0-B3E9-5EB1900617E4}" srcId="{A56963D3-E7DE-4D1F-8A1B-AB3C59C04C3D}" destId="{0C813084-E813-4498-8056-E4CD6B077EF5}" srcOrd="2" destOrd="0" parTransId="{06B02BCE-5BAA-47DD-8210-93F1E01563FE}" sibTransId="{77C10373-C119-4E97-83FD-D07CE4BCCCA3}"/>
    <dgm:cxn modelId="{EC25C2DC-3303-42EC-A426-D1973BCEA5A3}" srcId="{A56963D3-E7DE-4D1F-8A1B-AB3C59C04C3D}" destId="{C0BD170B-345E-4177-80B2-EFDB05C9E726}" srcOrd="1" destOrd="0" parTransId="{46B1B75C-69F3-4339-9549-AB5B84064126}" sibTransId="{C47E1DC6-D13C-471C-B364-4B332C499D83}"/>
    <dgm:cxn modelId="{F2D2C813-60C1-4077-BD5F-38DD703D0E24}" srcId="{A56963D3-E7DE-4D1F-8A1B-AB3C59C04C3D}" destId="{E8D7CD78-AFE1-4792-95D2-020247F84841}" srcOrd="6" destOrd="0" parTransId="{D0B73C95-CC47-41DD-ADD5-70ACB8305407}" sibTransId="{06612CD5-F3DB-4646-A971-B7304A7D436D}"/>
    <dgm:cxn modelId="{3299E9C5-0722-4D19-8EFD-D94DD363162C}" type="presOf" srcId="{C0BD170B-345E-4177-80B2-EFDB05C9E726}" destId="{9091B5D7-744E-442D-8DF9-ABF5A71D9E20}" srcOrd="0" destOrd="0" presId="urn:microsoft.com/office/officeart/2005/8/layout/default"/>
    <dgm:cxn modelId="{DB09969C-68A1-4CC9-BF68-DF0D646D18B1}" srcId="{A56963D3-E7DE-4D1F-8A1B-AB3C59C04C3D}" destId="{7D493485-D908-489C-B059-33DC33D1DB41}" srcOrd="4" destOrd="0" parTransId="{1F73EB7D-B865-4270-9E10-EDB60B405D73}" sibTransId="{89BB218C-D4E5-486B-9130-CE7EE8A31319}"/>
    <dgm:cxn modelId="{67685258-342C-48E8-ACD5-BB89B47FE9DA}" srcId="{A56963D3-E7DE-4D1F-8A1B-AB3C59C04C3D}" destId="{AA59F2F3-CA92-486F-B51E-F424A2CF8F68}" srcOrd="7" destOrd="0" parTransId="{1F7A6B6C-FB94-4C1D-90AB-C78511915EE1}" sibTransId="{3D656449-141B-422A-89A8-337F2C786E12}"/>
    <dgm:cxn modelId="{D736C3A5-69EE-4265-AA0C-36E4F94D0463}" type="presOf" srcId="{E8D7CD78-AFE1-4792-95D2-020247F84841}" destId="{CB6780E8-4A21-434C-B0AE-CFC819C14FC5}" srcOrd="0" destOrd="0" presId="urn:microsoft.com/office/officeart/2005/8/layout/default"/>
    <dgm:cxn modelId="{7E449553-187A-44A8-8885-64F0DCF2ACF3}" srcId="{A56963D3-E7DE-4D1F-8A1B-AB3C59C04C3D}" destId="{8A5F49A0-A18E-4E8C-9BCD-DAF4E091EE0E}" srcOrd="3" destOrd="0" parTransId="{082FD835-3A58-489E-ABC2-852D5B58DE2E}" sibTransId="{DE227F6D-A698-4190-BC00-B0A2569BC266}"/>
    <dgm:cxn modelId="{E2C85EAC-FF40-4D53-95D2-8221BF967152}" type="presParOf" srcId="{64A94A18-66B4-460A-9AA6-A281E8669E1B}" destId="{90BED34E-1FA1-4ADD-B962-23F9E6AF7336}" srcOrd="0" destOrd="0" presId="urn:microsoft.com/office/officeart/2005/8/layout/default"/>
    <dgm:cxn modelId="{DB778D56-BBEA-4D28-B6D1-3F8740B33AC6}" type="presParOf" srcId="{64A94A18-66B4-460A-9AA6-A281E8669E1B}" destId="{B582C9C5-8FB3-43B0-A84D-001F8BD4FBEA}" srcOrd="1" destOrd="0" presId="urn:microsoft.com/office/officeart/2005/8/layout/default"/>
    <dgm:cxn modelId="{64E8F5FA-0205-48FF-B460-BDE6499E7D77}" type="presParOf" srcId="{64A94A18-66B4-460A-9AA6-A281E8669E1B}" destId="{9091B5D7-744E-442D-8DF9-ABF5A71D9E20}" srcOrd="2" destOrd="0" presId="urn:microsoft.com/office/officeart/2005/8/layout/default"/>
    <dgm:cxn modelId="{2D5BC861-47F1-4ECE-99FA-B541B9DAE246}" type="presParOf" srcId="{64A94A18-66B4-460A-9AA6-A281E8669E1B}" destId="{9F96AEC5-0384-4983-B302-56D8AB98C1DD}" srcOrd="3" destOrd="0" presId="urn:microsoft.com/office/officeart/2005/8/layout/default"/>
    <dgm:cxn modelId="{A6A38C7A-9895-478B-9BC0-C6B68D0C675F}" type="presParOf" srcId="{64A94A18-66B4-460A-9AA6-A281E8669E1B}" destId="{AA01B3D3-DF22-4BB2-9B39-E27A8EA26D8C}" srcOrd="4" destOrd="0" presId="urn:microsoft.com/office/officeart/2005/8/layout/default"/>
    <dgm:cxn modelId="{4809AC19-0CA3-4B52-8C02-9F05C4E7F962}" type="presParOf" srcId="{64A94A18-66B4-460A-9AA6-A281E8669E1B}" destId="{6EA67D7D-1490-42C0-B2B4-2A7DFF122F11}" srcOrd="5" destOrd="0" presId="urn:microsoft.com/office/officeart/2005/8/layout/default"/>
    <dgm:cxn modelId="{05D1D86D-0C1C-45B3-AE52-8D57493B663B}" type="presParOf" srcId="{64A94A18-66B4-460A-9AA6-A281E8669E1B}" destId="{E6FE7E38-1BDD-495A-B4A9-9987A54A66E5}" srcOrd="6" destOrd="0" presId="urn:microsoft.com/office/officeart/2005/8/layout/default"/>
    <dgm:cxn modelId="{35A09B51-2331-43B3-A33F-AB604E48FEDE}" type="presParOf" srcId="{64A94A18-66B4-460A-9AA6-A281E8669E1B}" destId="{2D2C35F8-ED24-49F5-B2D1-D6F4D60E2CA2}" srcOrd="7" destOrd="0" presId="urn:microsoft.com/office/officeart/2005/8/layout/default"/>
    <dgm:cxn modelId="{4A9556DF-F1B6-494D-A1A6-4FD38D9C8F72}" type="presParOf" srcId="{64A94A18-66B4-460A-9AA6-A281E8669E1B}" destId="{1F204025-21F3-4E4D-BD43-D23C3BB01CED}" srcOrd="8" destOrd="0" presId="urn:microsoft.com/office/officeart/2005/8/layout/default"/>
    <dgm:cxn modelId="{2782C4A7-3914-48ED-BB24-CBB8AAF8841C}" type="presParOf" srcId="{64A94A18-66B4-460A-9AA6-A281E8669E1B}" destId="{F1104CA5-EDD9-4A23-88E1-2A047417666F}" srcOrd="9" destOrd="0" presId="urn:microsoft.com/office/officeart/2005/8/layout/default"/>
    <dgm:cxn modelId="{11AC90D2-CCC5-485B-A56F-F4EE73362495}" type="presParOf" srcId="{64A94A18-66B4-460A-9AA6-A281E8669E1B}" destId="{D315AE7E-1198-4216-BB45-FC3A3ED09428}" srcOrd="10" destOrd="0" presId="urn:microsoft.com/office/officeart/2005/8/layout/default"/>
    <dgm:cxn modelId="{76BF2C24-9C4D-43E1-A17E-E42BDCB58CEB}" type="presParOf" srcId="{64A94A18-66B4-460A-9AA6-A281E8669E1B}" destId="{8115DE00-D354-4FF4-A8CE-B4FA94F361CA}" srcOrd="11" destOrd="0" presId="urn:microsoft.com/office/officeart/2005/8/layout/default"/>
    <dgm:cxn modelId="{4FD499EC-3FA1-4225-AA64-174E1C27C3F3}" type="presParOf" srcId="{64A94A18-66B4-460A-9AA6-A281E8669E1B}" destId="{CB6780E8-4A21-434C-B0AE-CFC819C14FC5}" srcOrd="12" destOrd="0" presId="urn:microsoft.com/office/officeart/2005/8/layout/default"/>
    <dgm:cxn modelId="{0BA2AEE1-3264-4679-81EE-EACA618E3EF1}" type="presParOf" srcId="{64A94A18-66B4-460A-9AA6-A281E8669E1B}" destId="{2C91E98F-304F-4F44-951A-557197B0F8FC}" srcOrd="13" destOrd="0" presId="urn:microsoft.com/office/officeart/2005/8/layout/default"/>
    <dgm:cxn modelId="{BE2332D3-0ACF-4665-8ED4-ED560DE66041}" type="presParOf" srcId="{64A94A18-66B4-460A-9AA6-A281E8669E1B}" destId="{565E1074-A3B7-4E97-8070-DDC2D37831C8}"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D34317E-4C04-426F-9EF3-9D5AF5F7C87E}">
      <dgm:prSet/>
      <dgm:spPr/>
      <dgm:t>
        <a:bodyPr/>
        <a:lstStyle/>
        <a:p>
          <a:r>
            <a:rPr lang="en-GB" dirty="0" smtClean="0"/>
            <a:t>Engineering controls</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A89D1FC0-23D1-43F9-8914-4269FB8C6C93}">
      <dgm:prSet/>
      <dgm:spPr/>
      <dgm:t>
        <a:bodyPr/>
        <a:lstStyle/>
        <a:p>
          <a:r>
            <a:rPr lang="en-US" dirty="0" smtClean="0"/>
            <a:t>Guidelines and policy development</a:t>
          </a:r>
          <a:endParaRPr lang="en-GB" dirty="0"/>
        </a:p>
      </dgm:t>
    </dgm:pt>
    <dgm:pt modelId="{B461781B-C4C6-4FA0-AA73-1BD20649DDF8}" type="parTrans" cxnId="{2E0A997F-2BF7-410D-AE98-2D81E3B691B6}">
      <dgm:prSet/>
      <dgm:spPr/>
      <dgm:t>
        <a:bodyPr/>
        <a:lstStyle/>
        <a:p>
          <a:endParaRPr lang="en-US"/>
        </a:p>
      </dgm:t>
    </dgm:pt>
    <dgm:pt modelId="{A6CBB2C8-E72F-4A17-BEFA-888B9198EDF0}" type="sibTrans" cxnId="{2E0A997F-2BF7-410D-AE98-2D81E3B691B6}">
      <dgm:prSet/>
      <dgm:spPr/>
      <dgm:t>
        <a:bodyPr/>
        <a:lstStyle/>
        <a:p>
          <a:endParaRPr lang="en-US"/>
        </a:p>
      </dgm:t>
    </dgm:pt>
    <dgm:pt modelId="{875764A0-3D0B-4B3C-AA93-A66E242D65F8}">
      <dgm:prSet/>
      <dgm:spPr>
        <a:solidFill>
          <a:schemeClr val="accent2"/>
        </a:solidFill>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4F907B66-4C7D-476A-99BA-24DF54F18A08}">
      <dgm:prSet/>
      <dgm:spPr/>
      <dgm:t>
        <a:bodyPr/>
        <a:lstStyle/>
        <a:p>
          <a:r>
            <a:rPr lang="en-GB" smtClean="0"/>
            <a:t>PPE</a:t>
          </a:r>
          <a:endParaRPr lang="en-GB" dirty="0"/>
        </a:p>
      </dgm:t>
    </dgm:pt>
    <dgm:pt modelId="{F1EA53D2-C279-4617-852D-F6C9D10F32E9}" type="parTrans" cxnId="{5070DE86-31DA-40E9-8550-A2DB0162E2CF}">
      <dgm:prSet/>
      <dgm:spPr/>
      <dgm:t>
        <a:bodyPr/>
        <a:lstStyle/>
        <a:p>
          <a:endParaRPr lang="en-US"/>
        </a:p>
      </dgm:t>
    </dgm:pt>
    <dgm:pt modelId="{1420FC39-81A4-4285-B93E-95220E4A6F2B}" type="sibTrans" cxnId="{5070DE86-31DA-40E9-8550-A2DB0162E2CF}">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F5B85EC5-0C40-4F9E-B19B-8001254D458A}" type="pres">
      <dgm:prSet presAssocID="{A89D1FC0-23D1-43F9-8914-4269FB8C6C93}" presName="node" presStyleLbl="node1" presStyleIdx="1" presStyleCnt="6">
        <dgm:presLayoutVars>
          <dgm:bulletEnabled val="1"/>
        </dgm:presLayoutVars>
      </dgm:prSet>
      <dgm:spPr/>
      <dgm:t>
        <a:bodyPr/>
        <a:lstStyle/>
        <a:p>
          <a:endParaRPr lang="en-US"/>
        </a:p>
      </dgm:t>
    </dgm:pt>
    <dgm:pt modelId="{268AC48A-FF6E-458C-901D-1F5B57CD1FD2}" type="pres">
      <dgm:prSet presAssocID="{A6CBB2C8-E72F-4A17-BEFA-888B9198EDF0}" presName="sibTrans" presStyleCnt="0"/>
      <dgm:spPr/>
    </dgm:pt>
    <dgm:pt modelId="{134B1163-2D9A-44B1-9C8E-E793DBFD6CB2}" type="pres">
      <dgm:prSet presAssocID="{4F907B66-4C7D-476A-99BA-24DF54F18A08}" presName="node" presStyleLbl="node1" presStyleIdx="2" presStyleCnt="6">
        <dgm:presLayoutVars>
          <dgm:bulletEnabled val="1"/>
        </dgm:presLayoutVars>
      </dgm:prSet>
      <dgm:spPr/>
      <dgm:t>
        <a:bodyPr/>
        <a:lstStyle/>
        <a:p>
          <a:endParaRPr lang="en-US"/>
        </a:p>
      </dgm:t>
    </dgm:pt>
    <dgm:pt modelId="{F14D0C3A-42EE-46A6-86BC-5CBAB4A20339}" type="pres">
      <dgm:prSet presAssocID="{1420FC39-81A4-4285-B93E-95220E4A6F2B}" presName="sibTrans" presStyleCnt="0"/>
      <dgm:spPr/>
    </dgm:pt>
    <dgm:pt modelId="{28632B1E-8EF9-483B-A653-AAAE070BADF7}" type="pres">
      <dgm:prSet presAssocID="{1D34317E-4C04-426F-9EF3-9D5AF5F7C87E}" presName="node" presStyleLbl="node1" presStyleIdx="3"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3"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2E0A997F-2BF7-410D-AE98-2D81E3B691B6}" srcId="{AB417C5C-8C85-402A-B126-7A6A038A14B1}" destId="{A89D1FC0-23D1-43F9-8914-4269FB8C6C93}" srcOrd="1" destOrd="0" parTransId="{B461781B-C4C6-4FA0-AA73-1BD20649DDF8}" sibTransId="{A6CBB2C8-E72F-4A17-BEFA-888B9198EDF0}"/>
    <dgm:cxn modelId="{EE90789F-207E-4C70-901E-61327DDE7075}" type="presOf" srcId="{4F907B66-4C7D-476A-99BA-24DF54F18A08}" destId="{134B1163-2D9A-44B1-9C8E-E793DBFD6CB2}"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5070DE86-31DA-40E9-8550-A2DB0162E2CF}" srcId="{AB417C5C-8C85-402A-B126-7A6A038A14B1}" destId="{4F907B66-4C7D-476A-99BA-24DF54F18A08}" srcOrd="2" destOrd="0" parTransId="{F1EA53D2-C279-4617-852D-F6C9D10F32E9}" sibTransId="{1420FC39-81A4-4285-B93E-95220E4A6F2B}"/>
    <dgm:cxn modelId="{80CFAD32-2D4B-4D60-86DD-D469CE8B40DB}" type="presOf" srcId="{A89D1FC0-23D1-43F9-8914-4269FB8C6C93}" destId="{F5B85EC5-0C40-4F9E-B19B-8001254D458A}" srcOrd="0" destOrd="0" presId="urn:microsoft.com/office/officeart/2005/8/layout/default"/>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98B69249-1D39-4F20-B85E-8516E1626F75}" type="presParOf" srcId="{BE5860FC-7836-4AA6-B576-127149B729A8}" destId="{F5B85EC5-0C40-4F9E-B19B-8001254D458A}" srcOrd="2" destOrd="0" presId="urn:microsoft.com/office/officeart/2005/8/layout/default"/>
    <dgm:cxn modelId="{835F74A5-0D24-464E-9AA9-DE769D7A6E27}" type="presParOf" srcId="{BE5860FC-7836-4AA6-B576-127149B729A8}" destId="{268AC48A-FF6E-458C-901D-1F5B57CD1FD2}" srcOrd="3" destOrd="0" presId="urn:microsoft.com/office/officeart/2005/8/layout/default"/>
    <dgm:cxn modelId="{359AF1C8-143A-435F-8E7C-775B94149CDA}" type="presParOf" srcId="{BE5860FC-7836-4AA6-B576-127149B729A8}" destId="{134B1163-2D9A-44B1-9C8E-E793DBFD6CB2}" srcOrd="4" destOrd="0" presId="urn:microsoft.com/office/officeart/2005/8/layout/default"/>
    <dgm:cxn modelId="{A9D082CF-DF69-4F26-B04B-5D81C7454451}" type="presParOf" srcId="{BE5860FC-7836-4AA6-B576-127149B729A8}" destId="{F14D0C3A-42EE-46A6-86BC-5CBAB4A20339}" srcOrd="5" destOrd="0" presId="urn:microsoft.com/office/officeart/2005/8/layout/default"/>
    <dgm:cxn modelId="{6EC666D4-5E2D-4F23-80CD-7B5AB8604AC3}" type="presParOf" srcId="{BE5860FC-7836-4AA6-B576-127149B729A8}" destId="{28632B1E-8EF9-483B-A653-AAAE070BADF7}" srcOrd="6" destOrd="0" presId="urn:microsoft.com/office/officeart/2005/8/layout/default"/>
    <dgm:cxn modelId="{B8F9F770-8D22-4124-8A0F-F6A72753AC0C}" type="presParOf" srcId="{BE5860FC-7836-4AA6-B576-127149B729A8}" destId="{EB2B7707-3CC8-4823-834A-6D21D0935421}"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B417C5C-8C85-402A-B126-7A6A038A14B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993567-8983-4FA8-AF7E-93151ACDC0C8}">
      <dgm:prSet/>
      <dgm:spPr/>
      <dgm:t>
        <a:bodyPr/>
        <a:lstStyle/>
        <a:p>
          <a:r>
            <a:rPr lang="en-US" dirty="0" smtClean="0"/>
            <a:t>Transmission routes</a:t>
          </a:r>
          <a:endParaRPr lang="en-GB" dirty="0"/>
        </a:p>
      </dgm:t>
    </dgm:pt>
    <dgm:pt modelId="{8760557A-7313-4955-813F-0B06E8AF5763}" type="parTrans" cxnId="{A9D2134F-B40E-4B49-8C57-BB23396C23B9}">
      <dgm:prSet/>
      <dgm:spPr/>
      <dgm:t>
        <a:bodyPr/>
        <a:lstStyle/>
        <a:p>
          <a:endParaRPr lang="en-US"/>
        </a:p>
      </dgm:t>
    </dgm:pt>
    <dgm:pt modelId="{7252C7E7-65D0-478F-82AC-404B37CC10FB}" type="sibTrans" cxnId="{A9D2134F-B40E-4B49-8C57-BB23396C23B9}">
      <dgm:prSet/>
      <dgm:spPr/>
      <dgm:t>
        <a:bodyPr/>
        <a:lstStyle/>
        <a:p>
          <a:endParaRPr lang="en-US"/>
        </a:p>
      </dgm:t>
    </dgm:pt>
    <dgm:pt modelId="{BB46E83F-ED3F-4462-BEB6-8CF349491DFE}">
      <dgm:prSet/>
      <dgm:spPr/>
      <dgm:t>
        <a:bodyPr/>
        <a:lstStyle/>
        <a:p>
          <a:r>
            <a:rPr lang="en-US" dirty="0" smtClean="0"/>
            <a:t>Innovation</a:t>
          </a:r>
          <a:endParaRPr lang="en-GB" dirty="0"/>
        </a:p>
      </dgm:t>
    </dgm:pt>
    <dgm:pt modelId="{95301B10-05BF-4494-8F81-FF5536118FBD}" type="parTrans" cxnId="{825DFAF8-1222-49E8-9A98-60217C955F82}">
      <dgm:prSet/>
      <dgm:spPr/>
      <dgm:t>
        <a:bodyPr/>
        <a:lstStyle/>
        <a:p>
          <a:endParaRPr lang="en-US"/>
        </a:p>
      </dgm:t>
    </dgm:pt>
    <dgm:pt modelId="{CD28E51F-6820-41B5-A9A3-03D3C262C013}" type="sibTrans" cxnId="{825DFAF8-1222-49E8-9A98-60217C955F82}">
      <dgm:prSet/>
      <dgm:spPr/>
      <dgm:t>
        <a:bodyPr/>
        <a:lstStyle/>
        <a:p>
          <a:endParaRPr lang="en-US"/>
        </a:p>
      </dgm:t>
    </dgm:pt>
    <dgm:pt modelId="{1D34317E-4C04-426F-9EF3-9D5AF5F7C87E}">
      <dgm:prSet/>
      <dgm:spPr/>
      <dgm:t>
        <a:bodyPr/>
        <a:lstStyle/>
        <a:p>
          <a:r>
            <a:rPr lang="en-GB" dirty="0" smtClean="0"/>
            <a:t>Engineering controls</a:t>
          </a:r>
          <a:endParaRPr lang="en-GB" dirty="0"/>
        </a:p>
      </dgm:t>
    </dgm:pt>
    <dgm:pt modelId="{2A474322-FF53-4CDA-AC6D-F5F9DA2DC95E}" type="parTrans" cxnId="{017B4D0E-D656-4707-A657-38240BFDAB7C}">
      <dgm:prSet/>
      <dgm:spPr/>
      <dgm:t>
        <a:bodyPr/>
        <a:lstStyle/>
        <a:p>
          <a:endParaRPr lang="en-US"/>
        </a:p>
      </dgm:t>
    </dgm:pt>
    <dgm:pt modelId="{610E73A8-609C-4362-AD33-D127968AD1AD}" type="sibTrans" cxnId="{017B4D0E-D656-4707-A657-38240BFDAB7C}">
      <dgm:prSet/>
      <dgm:spPr/>
      <dgm:t>
        <a:bodyPr/>
        <a:lstStyle/>
        <a:p>
          <a:endParaRPr lang="en-US"/>
        </a:p>
      </dgm:t>
    </dgm:pt>
    <dgm:pt modelId="{A89D1FC0-23D1-43F9-8914-4269FB8C6C93}">
      <dgm:prSet/>
      <dgm:spPr/>
      <dgm:t>
        <a:bodyPr/>
        <a:lstStyle/>
        <a:p>
          <a:r>
            <a:rPr lang="en-US" dirty="0" smtClean="0"/>
            <a:t>Guidelines and policy development</a:t>
          </a:r>
          <a:endParaRPr lang="en-GB" dirty="0"/>
        </a:p>
      </dgm:t>
    </dgm:pt>
    <dgm:pt modelId="{B461781B-C4C6-4FA0-AA73-1BD20649DDF8}" type="parTrans" cxnId="{2E0A997F-2BF7-410D-AE98-2D81E3B691B6}">
      <dgm:prSet/>
      <dgm:spPr/>
      <dgm:t>
        <a:bodyPr/>
        <a:lstStyle/>
        <a:p>
          <a:endParaRPr lang="en-US"/>
        </a:p>
      </dgm:t>
    </dgm:pt>
    <dgm:pt modelId="{A6CBB2C8-E72F-4A17-BEFA-888B9198EDF0}" type="sibTrans" cxnId="{2E0A997F-2BF7-410D-AE98-2D81E3B691B6}">
      <dgm:prSet/>
      <dgm:spPr/>
      <dgm:t>
        <a:bodyPr/>
        <a:lstStyle/>
        <a:p>
          <a:endParaRPr lang="en-US"/>
        </a:p>
      </dgm:t>
    </dgm:pt>
    <dgm:pt modelId="{875764A0-3D0B-4B3C-AA93-A66E242D65F8}">
      <dgm:prSet/>
      <dgm:spPr/>
      <dgm:t>
        <a:bodyPr/>
        <a:lstStyle/>
        <a:p>
          <a:r>
            <a:rPr lang="en-GB" dirty="0" smtClean="0"/>
            <a:t>Other pathogens</a:t>
          </a:r>
          <a:endParaRPr lang="en-GB" dirty="0"/>
        </a:p>
      </dgm:t>
    </dgm:pt>
    <dgm:pt modelId="{83825DC9-2F81-428F-AC5C-B386E70EF8F4}" type="parTrans" cxnId="{76E52689-0F41-4ACC-B614-6DF1B08589B5}">
      <dgm:prSet/>
      <dgm:spPr/>
      <dgm:t>
        <a:bodyPr/>
        <a:lstStyle/>
        <a:p>
          <a:endParaRPr lang="en-US"/>
        </a:p>
      </dgm:t>
    </dgm:pt>
    <dgm:pt modelId="{8263F276-0314-4004-960C-2126F7C57E98}" type="sibTrans" cxnId="{76E52689-0F41-4ACC-B614-6DF1B08589B5}">
      <dgm:prSet/>
      <dgm:spPr/>
      <dgm:t>
        <a:bodyPr/>
        <a:lstStyle/>
        <a:p>
          <a:endParaRPr lang="en-US"/>
        </a:p>
      </dgm:t>
    </dgm:pt>
    <dgm:pt modelId="{4F907B66-4C7D-476A-99BA-24DF54F18A08}">
      <dgm:prSet/>
      <dgm:spPr/>
      <dgm:t>
        <a:bodyPr/>
        <a:lstStyle/>
        <a:p>
          <a:r>
            <a:rPr lang="en-GB" smtClean="0"/>
            <a:t>PPE</a:t>
          </a:r>
          <a:endParaRPr lang="en-GB" dirty="0"/>
        </a:p>
      </dgm:t>
    </dgm:pt>
    <dgm:pt modelId="{F1EA53D2-C279-4617-852D-F6C9D10F32E9}" type="parTrans" cxnId="{5070DE86-31DA-40E9-8550-A2DB0162E2CF}">
      <dgm:prSet/>
      <dgm:spPr/>
      <dgm:t>
        <a:bodyPr/>
        <a:lstStyle/>
        <a:p>
          <a:endParaRPr lang="en-US"/>
        </a:p>
      </dgm:t>
    </dgm:pt>
    <dgm:pt modelId="{1420FC39-81A4-4285-B93E-95220E4A6F2B}" type="sibTrans" cxnId="{5070DE86-31DA-40E9-8550-A2DB0162E2CF}">
      <dgm:prSet/>
      <dgm:spPr/>
      <dgm:t>
        <a:bodyPr/>
        <a:lstStyle/>
        <a:p>
          <a:endParaRPr lang="en-US"/>
        </a:p>
      </dgm:t>
    </dgm:pt>
    <dgm:pt modelId="{BE5860FC-7836-4AA6-B576-127149B729A8}" type="pres">
      <dgm:prSet presAssocID="{AB417C5C-8C85-402A-B126-7A6A038A14B1}" presName="diagram" presStyleCnt="0">
        <dgm:presLayoutVars>
          <dgm:dir/>
          <dgm:resizeHandles val="exact"/>
        </dgm:presLayoutVars>
      </dgm:prSet>
      <dgm:spPr/>
      <dgm:t>
        <a:bodyPr/>
        <a:lstStyle/>
        <a:p>
          <a:endParaRPr lang="en-US"/>
        </a:p>
      </dgm:t>
    </dgm:pt>
    <dgm:pt modelId="{E04A5EAF-BE25-485A-9998-BBAB1E5D3010}" type="pres">
      <dgm:prSet presAssocID="{62993567-8983-4FA8-AF7E-93151ACDC0C8}" presName="node" presStyleLbl="node1" presStyleIdx="0" presStyleCnt="6">
        <dgm:presLayoutVars>
          <dgm:bulletEnabled val="1"/>
        </dgm:presLayoutVars>
      </dgm:prSet>
      <dgm:spPr/>
      <dgm:t>
        <a:bodyPr/>
        <a:lstStyle/>
        <a:p>
          <a:endParaRPr lang="en-US"/>
        </a:p>
      </dgm:t>
    </dgm:pt>
    <dgm:pt modelId="{DB3EA8A0-711F-4C45-823C-BF61515D4F02}" type="pres">
      <dgm:prSet presAssocID="{7252C7E7-65D0-478F-82AC-404B37CC10FB}" presName="sibTrans" presStyleCnt="0"/>
      <dgm:spPr/>
    </dgm:pt>
    <dgm:pt modelId="{F5B85EC5-0C40-4F9E-B19B-8001254D458A}" type="pres">
      <dgm:prSet presAssocID="{A89D1FC0-23D1-43F9-8914-4269FB8C6C93}" presName="node" presStyleLbl="node1" presStyleIdx="1" presStyleCnt="6">
        <dgm:presLayoutVars>
          <dgm:bulletEnabled val="1"/>
        </dgm:presLayoutVars>
      </dgm:prSet>
      <dgm:spPr/>
      <dgm:t>
        <a:bodyPr/>
        <a:lstStyle/>
        <a:p>
          <a:endParaRPr lang="en-US"/>
        </a:p>
      </dgm:t>
    </dgm:pt>
    <dgm:pt modelId="{268AC48A-FF6E-458C-901D-1F5B57CD1FD2}" type="pres">
      <dgm:prSet presAssocID="{A6CBB2C8-E72F-4A17-BEFA-888B9198EDF0}" presName="sibTrans" presStyleCnt="0"/>
      <dgm:spPr/>
    </dgm:pt>
    <dgm:pt modelId="{134B1163-2D9A-44B1-9C8E-E793DBFD6CB2}" type="pres">
      <dgm:prSet presAssocID="{4F907B66-4C7D-476A-99BA-24DF54F18A08}" presName="node" presStyleLbl="node1" presStyleIdx="2" presStyleCnt="6">
        <dgm:presLayoutVars>
          <dgm:bulletEnabled val="1"/>
        </dgm:presLayoutVars>
      </dgm:prSet>
      <dgm:spPr/>
      <dgm:t>
        <a:bodyPr/>
        <a:lstStyle/>
        <a:p>
          <a:endParaRPr lang="en-US"/>
        </a:p>
      </dgm:t>
    </dgm:pt>
    <dgm:pt modelId="{F14D0C3A-42EE-46A6-86BC-5CBAB4A20339}" type="pres">
      <dgm:prSet presAssocID="{1420FC39-81A4-4285-B93E-95220E4A6F2B}" presName="sibTrans" presStyleCnt="0"/>
      <dgm:spPr/>
    </dgm:pt>
    <dgm:pt modelId="{28632B1E-8EF9-483B-A653-AAAE070BADF7}" type="pres">
      <dgm:prSet presAssocID="{1D34317E-4C04-426F-9EF3-9D5AF5F7C87E}" presName="node" presStyleLbl="node1" presStyleIdx="3" presStyleCnt="6">
        <dgm:presLayoutVars>
          <dgm:bulletEnabled val="1"/>
        </dgm:presLayoutVars>
      </dgm:prSet>
      <dgm:spPr/>
      <dgm:t>
        <a:bodyPr/>
        <a:lstStyle/>
        <a:p>
          <a:endParaRPr lang="en-US"/>
        </a:p>
      </dgm:t>
    </dgm:pt>
    <dgm:pt modelId="{EB2B7707-3CC8-4823-834A-6D21D0935421}" type="pres">
      <dgm:prSet presAssocID="{610E73A8-609C-4362-AD33-D127968AD1AD}" presName="sibTrans" presStyleCnt="0"/>
      <dgm:spPr/>
    </dgm:pt>
    <dgm:pt modelId="{DAAF500F-0114-4093-8941-07E463913C6F}" type="pres">
      <dgm:prSet presAssocID="{BB46E83F-ED3F-4462-BEB6-8CF349491DFE}" presName="node" presStyleLbl="node1" presStyleIdx="4" presStyleCnt="6">
        <dgm:presLayoutVars>
          <dgm:bulletEnabled val="1"/>
        </dgm:presLayoutVars>
      </dgm:prSet>
      <dgm:spPr/>
      <dgm:t>
        <a:bodyPr/>
        <a:lstStyle/>
        <a:p>
          <a:endParaRPr lang="en-US"/>
        </a:p>
      </dgm:t>
    </dgm:pt>
    <dgm:pt modelId="{622D775A-3FAA-4AEE-B6A8-BB7E46FE5A2A}" type="pres">
      <dgm:prSet presAssocID="{CD28E51F-6820-41B5-A9A3-03D3C262C013}" presName="sibTrans" presStyleCnt="0"/>
      <dgm:spPr/>
    </dgm:pt>
    <dgm:pt modelId="{5BDD2DE2-8CE8-491C-837F-E3C2F8D2F4CF}" type="pres">
      <dgm:prSet presAssocID="{875764A0-3D0B-4B3C-AA93-A66E242D65F8}" presName="node" presStyleLbl="node1" presStyleIdx="5" presStyleCnt="6">
        <dgm:presLayoutVars>
          <dgm:bulletEnabled val="1"/>
        </dgm:presLayoutVars>
      </dgm:prSet>
      <dgm:spPr/>
      <dgm:t>
        <a:bodyPr/>
        <a:lstStyle/>
        <a:p>
          <a:endParaRPr lang="en-US"/>
        </a:p>
      </dgm:t>
    </dgm:pt>
  </dgm:ptLst>
  <dgm:cxnLst>
    <dgm:cxn modelId="{017B4D0E-D656-4707-A657-38240BFDAB7C}" srcId="{AB417C5C-8C85-402A-B126-7A6A038A14B1}" destId="{1D34317E-4C04-426F-9EF3-9D5AF5F7C87E}" srcOrd="3" destOrd="0" parTransId="{2A474322-FF53-4CDA-AC6D-F5F9DA2DC95E}" sibTransId="{610E73A8-609C-4362-AD33-D127968AD1AD}"/>
    <dgm:cxn modelId="{A9D2134F-B40E-4B49-8C57-BB23396C23B9}" srcId="{AB417C5C-8C85-402A-B126-7A6A038A14B1}" destId="{62993567-8983-4FA8-AF7E-93151ACDC0C8}" srcOrd="0" destOrd="0" parTransId="{8760557A-7313-4955-813F-0B06E8AF5763}" sibTransId="{7252C7E7-65D0-478F-82AC-404B37CC10FB}"/>
    <dgm:cxn modelId="{EEE91068-E815-4227-B52D-05150273D8DC}" type="presOf" srcId="{AB417C5C-8C85-402A-B126-7A6A038A14B1}" destId="{BE5860FC-7836-4AA6-B576-127149B729A8}" srcOrd="0" destOrd="0" presId="urn:microsoft.com/office/officeart/2005/8/layout/default"/>
    <dgm:cxn modelId="{191CCCCC-298A-46B7-9B43-C8CDBFECE92E}" type="presOf" srcId="{1D34317E-4C04-426F-9EF3-9D5AF5F7C87E}" destId="{28632B1E-8EF9-483B-A653-AAAE070BADF7}" srcOrd="0" destOrd="0" presId="urn:microsoft.com/office/officeart/2005/8/layout/default"/>
    <dgm:cxn modelId="{2E0A997F-2BF7-410D-AE98-2D81E3B691B6}" srcId="{AB417C5C-8C85-402A-B126-7A6A038A14B1}" destId="{A89D1FC0-23D1-43F9-8914-4269FB8C6C93}" srcOrd="1" destOrd="0" parTransId="{B461781B-C4C6-4FA0-AA73-1BD20649DDF8}" sibTransId="{A6CBB2C8-E72F-4A17-BEFA-888B9198EDF0}"/>
    <dgm:cxn modelId="{EE90789F-207E-4C70-901E-61327DDE7075}" type="presOf" srcId="{4F907B66-4C7D-476A-99BA-24DF54F18A08}" destId="{134B1163-2D9A-44B1-9C8E-E793DBFD6CB2}" srcOrd="0" destOrd="0" presId="urn:microsoft.com/office/officeart/2005/8/layout/default"/>
    <dgm:cxn modelId="{FEC14CB2-7B81-4598-BC6E-38CE856854B3}" type="presOf" srcId="{875764A0-3D0B-4B3C-AA93-A66E242D65F8}" destId="{5BDD2DE2-8CE8-491C-837F-E3C2F8D2F4CF}" srcOrd="0" destOrd="0" presId="urn:microsoft.com/office/officeart/2005/8/layout/default"/>
    <dgm:cxn modelId="{317D89DE-C870-49D1-B0DF-F4E8135AD448}" type="presOf" srcId="{62993567-8983-4FA8-AF7E-93151ACDC0C8}" destId="{E04A5EAF-BE25-485A-9998-BBAB1E5D3010}" srcOrd="0" destOrd="0" presId="urn:microsoft.com/office/officeart/2005/8/layout/default"/>
    <dgm:cxn modelId="{5070DE86-31DA-40E9-8550-A2DB0162E2CF}" srcId="{AB417C5C-8C85-402A-B126-7A6A038A14B1}" destId="{4F907B66-4C7D-476A-99BA-24DF54F18A08}" srcOrd="2" destOrd="0" parTransId="{F1EA53D2-C279-4617-852D-F6C9D10F32E9}" sibTransId="{1420FC39-81A4-4285-B93E-95220E4A6F2B}"/>
    <dgm:cxn modelId="{80CFAD32-2D4B-4D60-86DD-D469CE8B40DB}" type="presOf" srcId="{A89D1FC0-23D1-43F9-8914-4269FB8C6C93}" destId="{F5B85EC5-0C40-4F9E-B19B-8001254D458A}" srcOrd="0" destOrd="0" presId="urn:microsoft.com/office/officeart/2005/8/layout/default"/>
    <dgm:cxn modelId="{9A1E3C60-21E7-415F-824C-B44820830E55}" type="presOf" srcId="{BB46E83F-ED3F-4462-BEB6-8CF349491DFE}" destId="{DAAF500F-0114-4093-8941-07E463913C6F}" srcOrd="0" destOrd="0" presId="urn:microsoft.com/office/officeart/2005/8/layout/default"/>
    <dgm:cxn modelId="{825DFAF8-1222-49E8-9A98-60217C955F82}" srcId="{AB417C5C-8C85-402A-B126-7A6A038A14B1}" destId="{BB46E83F-ED3F-4462-BEB6-8CF349491DFE}" srcOrd="4" destOrd="0" parTransId="{95301B10-05BF-4494-8F81-FF5536118FBD}" sibTransId="{CD28E51F-6820-41B5-A9A3-03D3C262C013}"/>
    <dgm:cxn modelId="{76E52689-0F41-4ACC-B614-6DF1B08589B5}" srcId="{AB417C5C-8C85-402A-B126-7A6A038A14B1}" destId="{875764A0-3D0B-4B3C-AA93-A66E242D65F8}" srcOrd="5" destOrd="0" parTransId="{83825DC9-2F81-428F-AC5C-B386E70EF8F4}" sibTransId="{8263F276-0314-4004-960C-2126F7C57E98}"/>
    <dgm:cxn modelId="{FD2072D8-F177-48F5-BF16-A1DD43B6FD0A}" type="presParOf" srcId="{BE5860FC-7836-4AA6-B576-127149B729A8}" destId="{E04A5EAF-BE25-485A-9998-BBAB1E5D3010}" srcOrd="0" destOrd="0" presId="urn:microsoft.com/office/officeart/2005/8/layout/default"/>
    <dgm:cxn modelId="{64131CD5-CD37-4B97-A0DB-E65FBEC2CBF8}" type="presParOf" srcId="{BE5860FC-7836-4AA6-B576-127149B729A8}" destId="{DB3EA8A0-711F-4C45-823C-BF61515D4F02}" srcOrd="1" destOrd="0" presId="urn:microsoft.com/office/officeart/2005/8/layout/default"/>
    <dgm:cxn modelId="{98B69249-1D39-4F20-B85E-8516E1626F75}" type="presParOf" srcId="{BE5860FC-7836-4AA6-B576-127149B729A8}" destId="{F5B85EC5-0C40-4F9E-B19B-8001254D458A}" srcOrd="2" destOrd="0" presId="urn:microsoft.com/office/officeart/2005/8/layout/default"/>
    <dgm:cxn modelId="{835F74A5-0D24-464E-9AA9-DE769D7A6E27}" type="presParOf" srcId="{BE5860FC-7836-4AA6-B576-127149B729A8}" destId="{268AC48A-FF6E-458C-901D-1F5B57CD1FD2}" srcOrd="3" destOrd="0" presId="urn:microsoft.com/office/officeart/2005/8/layout/default"/>
    <dgm:cxn modelId="{359AF1C8-143A-435F-8E7C-775B94149CDA}" type="presParOf" srcId="{BE5860FC-7836-4AA6-B576-127149B729A8}" destId="{134B1163-2D9A-44B1-9C8E-E793DBFD6CB2}" srcOrd="4" destOrd="0" presId="urn:microsoft.com/office/officeart/2005/8/layout/default"/>
    <dgm:cxn modelId="{A9D082CF-DF69-4F26-B04B-5D81C7454451}" type="presParOf" srcId="{BE5860FC-7836-4AA6-B576-127149B729A8}" destId="{F14D0C3A-42EE-46A6-86BC-5CBAB4A20339}" srcOrd="5" destOrd="0" presId="urn:microsoft.com/office/officeart/2005/8/layout/default"/>
    <dgm:cxn modelId="{6EC666D4-5E2D-4F23-80CD-7B5AB8604AC3}" type="presParOf" srcId="{BE5860FC-7836-4AA6-B576-127149B729A8}" destId="{28632B1E-8EF9-483B-A653-AAAE070BADF7}" srcOrd="6" destOrd="0" presId="urn:microsoft.com/office/officeart/2005/8/layout/default"/>
    <dgm:cxn modelId="{B8F9F770-8D22-4124-8A0F-F6A72753AC0C}" type="presParOf" srcId="{BE5860FC-7836-4AA6-B576-127149B729A8}" destId="{EB2B7707-3CC8-4823-834A-6D21D0935421}" srcOrd="7" destOrd="0" presId="urn:microsoft.com/office/officeart/2005/8/layout/default"/>
    <dgm:cxn modelId="{56529F51-D7B7-4723-86B1-27F134D617C7}" type="presParOf" srcId="{BE5860FC-7836-4AA6-B576-127149B729A8}" destId="{DAAF500F-0114-4093-8941-07E463913C6F}" srcOrd="8" destOrd="0" presId="urn:microsoft.com/office/officeart/2005/8/layout/default"/>
    <dgm:cxn modelId="{37F283E4-1FFC-4C7E-B002-630505248F67}" type="presParOf" srcId="{BE5860FC-7836-4AA6-B576-127149B729A8}" destId="{622D775A-3FAA-4AEE-B6A8-BB7E46FE5A2A}" srcOrd="9" destOrd="0" presId="urn:microsoft.com/office/officeart/2005/8/layout/default"/>
    <dgm:cxn modelId="{DAB38055-AE23-4CFE-90EF-22D62D2C25BB}" type="presParOf" srcId="{BE5860FC-7836-4AA6-B576-127149B729A8}" destId="{5BDD2DE2-8CE8-491C-837F-E3C2F8D2F4C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98823ABF-126B-430A-97EB-0552A3CB6100}">
      <dsp:nvSpPr>
        <dsp:cNvPr id="0" name=""/>
        <dsp:cNvSpPr/>
      </dsp:nvSpPr>
      <dsp:spPr>
        <a:xfrm>
          <a:off x="2648544"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evolving policy</a:t>
          </a:r>
          <a:endParaRPr lang="en-GB" sz="2900" kern="1200" dirty="0"/>
        </a:p>
      </dsp:txBody>
      <dsp:txXfrm>
        <a:off x="2648544" y="531071"/>
        <a:ext cx="2407767" cy="1444660"/>
      </dsp:txXfrm>
    </dsp:sp>
    <dsp:sp modelId="{28632B1E-8EF9-483B-A653-AAAE070BADF7}">
      <dsp:nvSpPr>
        <dsp:cNvPr id="0" name=""/>
        <dsp:cNvSpPr/>
      </dsp:nvSpPr>
      <dsp:spPr>
        <a:xfrm>
          <a:off x="5297088"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PPE</a:t>
          </a:r>
          <a:endParaRPr lang="en-GB" sz="2900" kern="1200" dirty="0"/>
        </a:p>
      </dsp:txBody>
      <dsp:txXfrm>
        <a:off x="5297088" y="531071"/>
        <a:ext cx="2407767" cy="1444660"/>
      </dsp:txXfrm>
    </dsp:sp>
    <dsp:sp modelId="{1DC2C0D6-20B2-4E65-90DD-6BB54668085C}">
      <dsp:nvSpPr>
        <dsp:cNvPr id="0" name=""/>
        <dsp:cNvSpPr/>
      </dsp:nvSpPr>
      <dsp:spPr>
        <a:xfrm>
          <a:off x="0"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smtClean="0"/>
            <a:t>Engineering </a:t>
          </a:r>
          <a:r>
            <a:rPr lang="en-GB" sz="2900" kern="1200" dirty="0" smtClean="0"/>
            <a:t>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98823ABF-126B-430A-97EB-0552A3CB6100}">
      <dsp:nvSpPr>
        <dsp:cNvPr id="0" name=""/>
        <dsp:cNvSpPr/>
      </dsp:nvSpPr>
      <dsp:spPr>
        <a:xfrm>
          <a:off x="2648544"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evolving policy</a:t>
          </a:r>
          <a:endParaRPr lang="en-GB" sz="2900" kern="1200" dirty="0"/>
        </a:p>
      </dsp:txBody>
      <dsp:txXfrm>
        <a:off x="2648544" y="531071"/>
        <a:ext cx="2407767" cy="1444660"/>
      </dsp:txXfrm>
    </dsp:sp>
    <dsp:sp modelId="{28632B1E-8EF9-483B-A653-AAAE070BADF7}">
      <dsp:nvSpPr>
        <dsp:cNvPr id="0" name=""/>
        <dsp:cNvSpPr/>
      </dsp:nvSpPr>
      <dsp:spPr>
        <a:xfrm>
          <a:off x="5297088"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PPE</a:t>
          </a:r>
          <a:endParaRPr lang="en-GB" sz="2900" kern="1200" dirty="0"/>
        </a:p>
      </dsp:txBody>
      <dsp:txXfrm>
        <a:off x="5297088" y="531071"/>
        <a:ext cx="2407767" cy="1444660"/>
      </dsp:txXfrm>
    </dsp:sp>
    <dsp:sp modelId="{1DC2C0D6-20B2-4E65-90DD-6BB54668085C}">
      <dsp:nvSpPr>
        <dsp:cNvPr id="0" name=""/>
        <dsp:cNvSpPr/>
      </dsp:nvSpPr>
      <dsp:spPr>
        <a:xfrm>
          <a:off x="0"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smtClean="0"/>
            <a:t>Engineering </a:t>
          </a:r>
          <a:r>
            <a:rPr lang="en-GB" sz="2900" kern="1200" dirty="0" smtClean="0"/>
            <a:t>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98823ABF-126B-430A-97EB-0552A3CB6100}">
      <dsp:nvSpPr>
        <dsp:cNvPr id="0" name=""/>
        <dsp:cNvSpPr/>
      </dsp:nvSpPr>
      <dsp:spPr>
        <a:xfrm>
          <a:off x="2648544" y="531071"/>
          <a:ext cx="2407767" cy="144466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evolving policy</a:t>
          </a:r>
          <a:endParaRPr lang="en-GB" sz="2900" kern="1200" dirty="0"/>
        </a:p>
      </dsp:txBody>
      <dsp:txXfrm>
        <a:off x="2648544" y="531071"/>
        <a:ext cx="2407767" cy="1444660"/>
      </dsp:txXfrm>
    </dsp:sp>
    <dsp:sp modelId="{28632B1E-8EF9-483B-A653-AAAE070BADF7}">
      <dsp:nvSpPr>
        <dsp:cNvPr id="0" name=""/>
        <dsp:cNvSpPr/>
      </dsp:nvSpPr>
      <dsp:spPr>
        <a:xfrm>
          <a:off x="5297088"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PPE</a:t>
          </a:r>
          <a:endParaRPr lang="en-GB" sz="2900" kern="1200" dirty="0"/>
        </a:p>
      </dsp:txBody>
      <dsp:txXfrm>
        <a:off x="5297088" y="531071"/>
        <a:ext cx="2407767" cy="1444660"/>
      </dsp:txXfrm>
    </dsp:sp>
    <dsp:sp modelId="{1DC2C0D6-20B2-4E65-90DD-6BB54668085C}">
      <dsp:nvSpPr>
        <dsp:cNvPr id="0" name=""/>
        <dsp:cNvSpPr/>
      </dsp:nvSpPr>
      <dsp:spPr>
        <a:xfrm>
          <a:off x="0"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smtClean="0"/>
            <a:t>Engineering </a:t>
          </a:r>
          <a:r>
            <a:rPr lang="en-GB" sz="2900" kern="1200" dirty="0" smtClean="0"/>
            <a:t>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41C856-F35E-40BB-8761-5AD67FD7F283}">
      <dsp:nvSpPr>
        <dsp:cNvPr id="0" name=""/>
        <dsp:cNvSpPr/>
      </dsp:nvSpPr>
      <dsp:spPr>
        <a:xfrm>
          <a:off x="0" y="62775"/>
          <a:ext cx="4392488" cy="4305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sz="1800" kern="1200" dirty="0" smtClean="0"/>
            <a:t>Consultation process for new guidelines</a:t>
          </a:r>
          <a:endParaRPr lang="en-US" sz="1800" kern="1200" dirty="0"/>
        </a:p>
      </dsp:txBody>
      <dsp:txXfrm>
        <a:off x="21018" y="83793"/>
        <a:ext cx="4350452" cy="388524"/>
      </dsp:txXfrm>
    </dsp:sp>
    <dsp:sp modelId="{B6111B65-E825-43F4-881F-1884B26773E0}">
      <dsp:nvSpPr>
        <dsp:cNvPr id="0" name=""/>
        <dsp:cNvSpPr/>
      </dsp:nvSpPr>
      <dsp:spPr>
        <a:xfrm>
          <a:off x="0" y="559575"/>
          <a:ext cx="4392488" cy="4305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sz="1800" kern="1200" dirty="0" smtClean="0"/>
            <a:t>Timing of new guidelines</a:t>
          </a:r>
          <a:endParaRPr lang="en-GB" sz="1800" kern="1200" dirty="0"/>
        </a:p>
      </dsp:txBody>
      <dsp:txXfrm>
        <a:off x="21018" y="580593"/>
        <a:ext cx="4350452" cy="388524"/>
      </dsp:txXfrm>
    </dsp:sp>
    <dsp:sp modelId="{E2D9C9AF-6B4F-408A-AA66-E8FB0904B237}">
      <dsp:nvSpPr>
        <dsp:cNvPr id="0" name=""/>
        <dsp:cNvSpPr/>
      </dsp:nvSpPr>
      <dsp:spPr>
        <a:xfrm>
          <a:off x="0" y="1056375"/>
          <a:ext cx="4392488" cy="4305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sz="1800" kern="1200" dirty="0" smtClean="0"/>
            <a:t>Discrepancy between different groups</a:t>
          </a:r>
          <a:endParaRPr lang="en-GB" sz="1800" kern="1200" dirty="0"/>
        </a:p>
      </dsp:txBody>
      <dsp:txXfrm>
        <a:off x="21018" y="1077393"/>
        <a:ext cx="4350452" cy="388524"/>
      </dsp:txXfrm>
    </dsp:sp>
    <dsp:sp modelId="{9FD658DA-8674-4997-A166-EF6C4BB04835}">
      <dsp:nvSpPr>
        <dsp:cNvPr id="0" name=""/>
        <dsp:cNvSpPr/>
      </dsp:nvSpPr>
      <dsp:spPr>
        <a:xfrm>
          <a:off x="0" y="1553176"/>
          <a:ext cx="4392488" cy="4305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sz="1800" kern="1200" smtClean="0"/>
            <a:t>Local </a:t>
          </a:r>
          <a:r>
            <a:rPr lang="en-GB" sz="1800" kern="1200" dirty="0" smtClean="0"/>
            <a:t>interpretation of national guidance</a:t>
          </a:r>
          <a:endParaRPr lang="en-GB" sz="1800" kern="1200" dirty="0"/>
        </a:p>
      </dsp:txBody>
      <dsp:txXfrm>
        <a:off x="21018" y="1574194"/>
        <a:ext cx="4350452" cy="388524"/>
      </dsp:txXfrm>
    </dsp:sp>
    <dsp:sp modelId="{30323EEB-2392-450F-810D-9B1AA4615D0C}">
      <dsp:nvSpPr>
        <dsp:cNvPr id="0" name=""/>
        <dsp:cNvSpPr/>
      </dsp:nvSpPr>
      <dsp:spPr>
        <a:xfrm>
          <a:off x="0" y="2049976"/>
          <a:ext cx="4392488" cy="4305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sz="1800" kern="1200" dirty="0" smtClean="0"/>
            <a:t>Implementation gaps</a:t>
          </a:r>
          <a:endParaRPr lang="en-GB" sz="1800" kern="1200" dirty="0"/>
        </a:p>
      </dsp:txBody>
      <dsp:txXfrm>
        <a:off x="21018" y="2070994"/>
        <a:ext cx="4350452" cy="388524"/>
      </dsp:txXfrm>
    </dsp:sp>
    <dsp:sp modelId="{37E250FC-DE48-4823-A656-83105DED472C}">
      <dsp:nvSpPr>
        <dsp:cNvPr id="0" name=""/>
        <dsp:cNvSpPr/>
      </dsp:nvSpPr>
      <dsp:spPr>
        <a:xfrm>
          <a:off x="0" y="2546776"/>
          <a:ext cx="4392488" cy="4305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sz="1800" kern="1200" smtClean="0"/>
            <a:t>Challenges in developing a local policy </a:t>
          </a:r>
          <a:endParaRPr lang="en-GB" sz="1800" kern="1200" dirty="0"/>
        </a:p>
      </dsp:txBody>
      <dsp:txXfrm>
        <a:off x="21018" y="2567794"/>
        <a:ext cx="4350452" cy="3885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98823ABF-126B-430A-97EB-0552A3CB6100}">
      <dsp:nvSpPr>
        <dsp:cNvPr id="0" name=""/>
        <dsp:cNvSpPr/>
      </dsp:nvSpPr>
      <dsp:spPr>
        <a:xfrm>
          <a:off x="2648544"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evolving policy</a:t>
          </a:r>
          <a:endParaRPr lang="en-GB" sz="2900" kern="1200" dirty="0"/>
        </a:p>
      </dsp:txBody>
      <dsp:txXfrm>
        <a:off x="2648544" y="531071"/>
        <a:ext cx="2407767" cy="1444660"/>
      </dsp:txXfrm>
    </dsp:sp>
    <dsp:sp modelId="{28632B1E-8EF9-483B-A653-AAAE070BADF7}">
      <dsp:nvSpPr>
        <dsp:cNvPr id="0" name=""/>
        <dsp:cNvSpPr/>
      </dsp:nvSpPr>
      <dsp:spPr>
        <a:xfrm>
          <a:off x="5297088" y="531071"/>
          <a:ext cx="2407767" cy="144466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PPE</a:t>
          </a:r>
          <a:endParaRPr lang="en-GB" sz="2900" kern="1200" dirty="0"/>
        </a:p>
      </dsp:txBody>
      <dsp:txXfrm>
        <a:off x="5297088" y="531071"/>
        <a:ext cx="2407767" cy="1444660"/>
      </dsp:txXfrm>
    </dsp:sp>
    <dsp:sp modelId="{1DC2C0D6-20B2-4E65-90DD-6BB54668085C}">
      <dsp:nvSpPr>
        <dsp:cNvPr id="0" name=""/>
        <dsp:cNvSpPr/>
      </dsp:nvSpPr>
      <dsp:spPr>
        <a:xfrm>
          <a:off x="0"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smtClean="0"/>
            <a:t>Engineering </a:t>
          </a:r>
          <a:r>
            <a:rPr lang="en-GB" sz="2900" kern="1200" dirty="0" smtClean="0"/>
            <a:t>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98823ABF-126B-430A-97EB-0552A3CB6100}">
      <dsp:nvSpPr>
        <dsp:cNvPr id="0" name=""/>
        <dsp:cNvSpPr/>
      </dsp:nvSpPr>
      <dsp:spPr>
        <a:xfrm>
          <a:off x="2648544"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evolving policy</a:t>
          </a:r>
          <a:endParaRPr lang="en-GB" sz="2900" kern="1200" dirty="0"/>
        </a:p>
      </dsp:txBody>
      <dsp:txXfrm>
        <a:off x="2648544" y="531071"/>
        <a:ext cx="2407767" cy="1444660"/>
      </dsp:txXfrm>
    </dsp:sp>
    <dsp:sp modelId="{28632B1E-8EF9-483B-A653-AAAE070BADF7}">
      <dsp:nvSpPr>
        <dsp:cNvPr id="0" name=""/>
        <dsp:cNvSpPr/>
      </dsp:nvSpPr>
      <dsp:spPr>
        <a:xfrm>
          <a:off x="5297088"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PPE</a:t>
          </a:r>
          <a:endParaRPr lang="en-GB" sz="2900" kern="1200" dirty="0"/>
        </a:p>
      </dsp:txBody>
      <dsp:txXfrm>
        <a:off x="5297088" y="531071"/>
        <a:ext cx="2407767" cy="1444660"/>
      </dsp:txXfrm>
    </dsp:sp>
    <dsp:sp modelId="{1DC2C0D6-20B2-4E65-90DD-6BB54668085C}">
      <dsp:nvSpPr>
        <dsp:cNvPr id="0" name=""/>
        <dsp:cNvSpPr/>
      </dsp:nvSpPr>
      <dsp:spPr>
        <a:xfrm>
          <a:off x="0" y="2216508"/>
          <a:ext cx="2407767" cy="144466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smtClean="0"/>
            <a:t>Engineering </a:t>
          </a:r>
          <a:r>
            <a:rPr lang="en-GB" sz="2900" kern="1200" dirty="0" smtClean="0"/>
            <a:t>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F5B85EC5-0C40-4F9E-B19B-8001254D458A}">
      <dsp:nvSpPr>
        <dsp:cNvPr id="0" name=""/>
        <dsp:cNvSpPr/>
      </dsp:nvSpPr>
      <dsp:spPr>
        <a:xfrm>
          <a:off x="2648544"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PPE</a:t>
          </a:r>
          <a:endParaRPr lang="en-GB" sz="2900" kern="1200" dirty="0"/>
        </a:p>
      </dsp:txBody>
      <dsp:txXfrm>
        <a:off x="2648544" y="531071"/>
        <a:ext cx="2407767" cy="1444660"/>
      </dsp:txXfrm>
    </dsp:sp>
    <dsp:sp modelId="{98823ABF-126B-430A-97EB-0552A3CB6100}">
      <dsp:nvSpPr>
        <dsp:cNvPr id="0" name=""/>
        <dsp:cNvSpPr/>
      </dsp:nvSpPr>
      <dsp:spPr>
        <a:xfrm>
          <a:off x="5297088"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policy development</a:t>
          </a:r>
          <a:endParaRPr lang="en-GB" sz="2900" kern="1200" dirty="0"/>
        </a:p>
      </dsp:txBody>
      <dsp:txXfrm>
        <a:off x="5297088" y="531071"/>
        <a:ext cx="2407767" cy="1444660"/>
      </dsp:txXfrm>
    </dsp:sp>
    <dsp:sp modelId="{28632B1E-8EF9-483B-A653-AAAE070BADF7}">
      <dsp:nvSpPr>
        <dsp:cNvPr id="0" name=""/>
        <dsp:cNvSpPr/>
      </dsp:nvSpPr>
      <dsp:spPr>
        <a:xfrm>
          <a:off x="0"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Engineering 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7360A2-3F51-440F-8EA1-13D412AEA47B}">
      <dsp:nvSpPr>
        <dsp:cNvPr id="0" name=""/>
        <dsp:cNvSpPr/>
      </dsp:nvSpPr>
      <dsp:spPr>
        <a:xfrm>
          <a:off x="2967335" y="2267571"/>
          <a:ext cx="1774626" cy="422280"/>
        </a:xfrm>
        <a:custGeom>
          <a:avLst/>
          <a:gdLst/>
          <a:ahLst/>
          <a:cxnLst/>
          <a:rect l="0" t="0" r="0" b="0"/>
          <a:pathLst>
            <a:path>
              <a:moveTo>
                <a:pt x="0" y="0"/>
              </a:moveTo>
              <a:lnTo>
                <a:pt x="0" y="287771"/>
              </a:lnTo>
              <a:lnTo>
                <a:pt x="1774626" y="287771"/>
              </a:lnTo>
              <a:lnTo>
                <a:pt x="1774626" y="422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FAC71B-63C1-43B7-9D54-8CFE38D1285B}">
      <dsp:nvSpPr>
        <dsp:cNvPr id="0" name=""/>
        <dsp:cNvSpPr/>
      </dsp:nvSpPr>
      <dsp:spPr>
        <a:xfrm>
          <a:off x="2921615" y="2267571"/>
          <a:ext cx="91440" cy="422280"/>
        </a:xfrm>
        <a:custGeom>
          <a:avLst/>
          <a:gdLst/>
          <a:ahLst/>
          <a:cxnLst/>
          <a:rect l="0" t="0" r="0" b="0"/>
          <a:pathLst>
            <a:path>
              <a:moveTo>
                <a:pt x="45720" y="0"/>
              </a:moveTo>
              <a:lnTo>
                <a:pt x="45720" y="422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C03027-90D8-4857-87C6-347EECAF6F3B}">
      <dsp:nvSpPr>
        <dsp:cNvPr id="0" name=""/>
        <dsp:cNvSpPr/>
      </dsp:nvSpPr>
      <dsp:spPr>
        <a:xfrm>
          <a:off x="1192708" y="2267571"/>
          <a:ext cx="1774626" cy="422280"/>
        </a:xfrm>
        <a:custGeom>
          <a:avLst/>
          <a:gdLst/>
          <a:ahLst/>
          <a:cxnLst/>
          <a:rect l="0" t="0" r="0" b="0"/>
          <a:pathLst>
            <a:path>
              <a:moveTo>
                <a:pt x="1774626" y="0"/>
              </a:moveTo>
              <a:lnTo>
                <a:pt x="1774626" y="287771"/>
              </a:lnTo>
              <a:lnTo>
                <a:pt x="0" y="287771"/>
              </a:lnTo>
              <a:lnTo>
                <a:pt x="0" y="422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E9405A-5533-4EC3-930F-DF959969F5AD}">
      <dsp:nvSpPr>
        <dsp:cNvPr id="0" name=""/>
        <dsp:cNvSpPr/>
      </dsp:nvSpPr>
      <dsp:spPr>
        <a:xfrm>
          <a:off x="2080021" y="923291"/>
          <a:ext cx="887313" cy="422280"/>
        </a:xfrm>
        <a:custGeom>
          <a:avLst/>
          <a:gdLst/>
          <a:ahLst/>
          <a:cxnLst/>
          <a:rect l="0" t="0" r="0" b="0"/>
          <a:pathLst>
            <a:path>
              <a:moveTo>
                <a:pt x="0" y="0"/>
              </a:moveTo>
              <a:lnTo>
                <a:pt x="0" y="287771"/>
              </a:lnTo>
              <a:lnTo>
                <a:pt x="887313" y="287771"/>
              </a:lnTo>
              <a:lnTo>
                <a:pt x="887313" y="422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20F444-D47E-4DDD-8073-23FBE26523D4}">
      <dsp:nvSpPr>
        <dsp:cNvPr id="0" name=""/>
        <dsp:cNvSpPr/>
      </dsp:nvSpPr>
      <dsp:spPr>
        <a:xfrm>
          <a:off x="1192708" y="923291"/>
          <a:ext cx="887313" cy="422280"/>
        </a:xfrm>
        <a:custGeom>
          <a:avLst/>
          <a:gdLst/>
          <a:ahLst/>
          <a:cxnLst/>
          <a:rect l="0" t="0" r="0" b="0"/>
          <a:pathLst>
            <a:path>
              <a:moveTo>
                <a:pt x="887313" y="0"/>
              </a:moveTo>
              <a:lnTo>
                <a:pt x="887313" y="287771"/>
              </a:lnTo>
              <a:lnTo>
                <a:pt x="0" y="287771"/>
              </a:lnTo>
              <a:lnTo>
                <a:pt x="0" y="422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CFC81E-BA2E-41F5-92D8-293DD7AA7294}">
      <dsp:nvSpPr>
        <dsp:cNvPr id="0" name=""/>
        <dsp:cNvSpPr/>
      </dsp:nvSpPr>
      <dsp:spPr>
        <a:xfrm>
          <a:off x="1354038" y="1292"/>
          <a:ext cx="1451967" cy="921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D0DD53-DFB1-49F8-8FC4-4C1FA05C0866}">
      <dsp:nvSpPr>
        <dsp:cNvPr id="0" name=""/>
        <dsp:cNvSpPr/>
      </dsp:nvSpPr>
      <dsp:spPr>
        <a:xfrm>
          <a:off x="1515367" y="154555"/>
          <a:ext cx="1451967" cy="92199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Air disinfection/ filtration options</a:t>
          </a:r>
          <a:endParaRPr lang="en-US" sz="1100" kern="1200" dirty="0"/>
        </a:p>
      </dsp:txBody>
      <dsp:txXfrm>
        <a:off x="1542371" y="181559"/>
        <a:ext cx="1397959" cy="867991"/>
      </dsp:txXfrm>
    </dsp:sp>
    <dsp:sp modelId="{3CDCBF08-7561-4E5D-AA96-D0F4F0CDB426}">
      <dsp:nvSpPr>
        <dsp:cNvPr id="0" name=""/>
        <dsp:cNvSpPr/>
      </dsp:nvSpPr>
      <dsp:spPr>
        <a:xfrm>
          <a:off x="466724" y="1345572"/>
          <a:ext cx="1451967" cy="921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AEFEE4-B94F-4362-A8ED-551B98D12AF3}">
      <dsp:nvSpPr>
        <dsp:cNvPr id="0" name=""/>
        <dsp:cNvSpPr/>
      </dsp:nvSpPr>
      <dsp:spPr>
        <a:xfrm>
          <a:off x="628054" y="1498835"/>
          <a:ext cx="1451967" cy="92199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Emit light or chemical into the air e.g. h</a:t>
          </a:r>
          <a:r>
            <a:rPr lang="en-GB" sz="1100" kern="1200" dirty="0" err="1" smtClean="0"/>
            <a:t>yroxyl</a:t>
          </a:r>
          <a:r>
            <a:rPr lang="en-GB" sz="1100" kern="1200" dirty="0" smtClean="0"/>
            <a:t> radical emitters / far-UVC / upper air UVC</a:t>
          </a:r>
          <a:endParaRPr lang="en-US" sz="1100" kern="1200" dirty="0"/>
        </a:p>
      </dsp:txBody>
      <dsp:txXfrm>
        <a:off x="655058" y="1525839"/>
        <a:ext cx="1397959" cy="867991"/>
      </dsp:txXfrm>
    </dsp:sp>
    <dsp:sp modelId="{32EA5CC9-9374-48C6-BECD-2AABFA83352F}">
      <dsp:nvSpPr>
        <dsp:cNvPr id="0" name=""/>
        <dsp:cNvSpPr/>
      </dsp:nvSpPr>
      <dsp:spPr>
        <a:xfrm>
          <a:off x="2241351" y="1345572"/>
          <a:ext cx="1451967" cy="921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246E8D-7E81-4227-9AEF-B5D50056C12E}">
      <dsp:nvSpPr>
        <dsp:cNvPr id="0" name=""/>
        <dsp:cNvSpPr/>
      </dsp:nvSpPr>
      <dsp:spPr>
        <a:xfrm>
          <a:off x="2402681" y="1498835"/>
          <a:ext cx="1451967" cy="92199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Pull air from a space and pass it through a disinfection / filtration unit</a:t>
          </a:r>
          <a:endParaRPr lang="en-US" sz="1100" kern="1200" dirty="0"/>
        </a:p>
      </dsp:txBody>
      <dsp:txXfrm>
        <a:off x="2429685" y="1525839"/>
        <a:ext cx="1397959" cy="867991"/>
      </dsp:txXfrm>
    </dsp:sp>
    <dsp:sp modelId="{E29EE1A8-88EB-4B98-940E-65B0C734ED60}">
      <dsp:nvSpPr>
        <dsp:cNvPr id="0" name=""/>
        <dsp:cNvSpPr/>
      </dsp:nvSpPr>
      <dsp:spPr>
        <a:xfrm>
          <a:off x="466724" y="2689851"/>
          <a:ext cx="1451967" cy="921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3028F-6E31-4479-94C2-050A6033C6B5}">
      <dsp:nvSpPr>
        <dsp:cNvPr id="0" name=""/>
        <dsp:cNvSpPr/>
      </dsp:nvSpPr>
      <dsp:spPr>
        <a:xfrm>
          <a:off x="628054" y="2843115"/>
          <a:ext cx="1451967" cy="92199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Pass air through filters without chemical or physical disinfection e.g. HEPA</a:t>
          </a:r>
          <a:endParaRPr lang="en-US" sz="1100" kern="1200" dirty="0"/>
        </a:p>
      </dsp:txBody>
      <dsp:txXfrm>
        <a:off x="655058" y="2870119"/>
        <a:ext cx="1397959" cy="867991"/>
      </dsp:txXfrm>
    </dsp:sp>
    <dsp:sp modelId="{033F00DA-CB83-483B-8274-7A56BAD393CC}">
      <dsp:nvSpPr>
        <dsp:cNvPr id="0" name=""/>
        <dsp:cNvSpPr/>
      </dsp:nvSpPr>
      <dsp:spPr>
        <a:xfrm>
          <a:off x="2241351" y="2689851"/>
          <a:ext cx="1451967" cy="921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BAF638-3474-47F3-9B76-3959C76535CC}">
      <dsp:nvSpPr>
        <dsp:cNvPr id="0" name=""/>
        <dsp:cNvSpPr/>
      </dsp:nvSpPr>
      <dsp:spPr>
        <a:xfrm>
          <a:off x="2402681" y="2843115"/>
          <a:ext cx="1451967" cy="92199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Products that use chemical or physical processes to kill micro-organisms e.g. UVC</a:t>
          </a:r>
          <a:endParaRPr lang="en-US" sz="1100" kern="1200" dirty="0"/>
        </a:p>
      </dsp:txBody>
      <dsp:txXfrm>
        <a:off x="2429685" y="2870119"/>
        <a:ext cx="1397959" cy="867991"/>
      </dsp:txXfrm>
    </dsp:sp>
    <dsp:sp modelId="{E8D7F6E3-18DB-41C6-BA95-44A2B1958B2E}">
      <dsp:nvSpPr>
        <dsp:cNvPr id="0" name=""/>
        <dsp:cNvSpPr/>
      </dsp:nvSpPr>
      <dsp:spPr>
        <a:xfrm>
          <a:off x="4015978" y="2689851"/>
          <a:ext cx="1451967" cy="921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0C483C-0F36-4E2D-A881-4974AB31A51E}">
      <dsp:nvSpPr>
        <dsp:cNvPr id="0" name=""/>
        <dsp:cNvSpPr/>
      </dsp:nvSpPr>
      <dsp:spPr>
        <a:xfrm>
          <a:off x="4177307" y="2843115"/>
          <a:ext cx="1451967" cy="92199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Combined filtration plus chemical/physical disinfection e.g. HEPA and plasma </a:t>
          </a:r>
          <a:endParaRPr lang="en-US" sz="1100" kern="1200" dirty="0"/>
        </a:p>
      </dsp:txBody>
      <dsp:txXfrm>
        <a:off x="4204311" y="2870119"/>
        <a:ext cx="1397959" cy="8679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ED34E-1FA1-4ADD-B962-23F9E6AF7336}">
      <dsp:nvSpPr>
        <dsp:cNvPr id="0" name=""/>
        <dsp:cNvSpPr/>
      </dsp:nvSpPr>
      <dsp:spPr>
        <a:xfrm>
          <a:off x="0" y="1270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latin typeface="Arial" panose="020B0604020202020204" pitchFamily="34" charset="0"/>
              <a:ea typeface="Calibri" panose="020F0502020204030204" pitchFamily="34" charset="0"/>
              <a:cs typeface="Times New Roman" panose="02020603050405020304" pitchFamily="18" charset="0"/>
            </a:rPr>
            <a:t>General ward</a:t>
          </a:r>
          <a:endParaRPr lang="en-US" sz="2200" kern="1200" dirty="0"/>
        </a:p>
      </dsp:txBody>
      <dsp:txXfrm>
        <a:off x="0" y="127000"/>
        <a:ext cx="1904999" cy="1143000"/>
      </dsp:txXfrm>
    </dsp:sp>
    <dsp:sp modelId="{9091B5D7-744E-442D-8DF9-ABF5A71D9E20}">
      <dsp:nvSpPr>
        <dsp:cNvPr id="0" name=""/>
        <dsp:cNvSpPr/>
      </dsp:nvSpPr>
      <dsp:spPr>
        <a:xfrm>
          <a:off x="2095500" y="1270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Adjacent to AGPs</a:t>
          </a:r>
          <a:endParaRPr lang="en-US" sz="2200" kern="1200" dirty="0"/>
        </a:p>
      </dsp:txBody>
      <dsp:txXfrm>
        <a:off x="2095500" y="127000"/>
        <a:ext cx="1904999" cy="1143000"/>
      </dsp:txXfrm>
    </dsp:sp>
    <dsp:sp modelId="{AA01B3D3-DF22-4BB2-9B39-E27A8EA26D8C}">
      <dsp:nvSpPr>
        <dsp:cNvPr id="0" name=""/>
        <dsp:cNvSpPr/>
      </dsp:nvSpPr>
      <dsp:spPr>
        <a:xfrm>
          <a:off x="4191000" y="1270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latin typeface="Arial" panose="020B0604020202020204" pitchFamily="34" charset="0"/>
              <a:ea typeface="Calibri" panose="020F0502020204030204" pitchFamily="34" charset="0"/>
              <a:cs typeface="Times New Roman" panose="02020603050405020304" pitchFamily="18" charset="0"/>
            </a:rPr>
            <a:t>Adjacent to patients with pathogens</a:t>
          </a:r>
          <a:endParaRPr lang="en-GB" sz="22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4191000" y="127000"/>
        <a:ext cx="1904999" cy="1143000"/>
      </dsp:txXfrm>
    </dsp:sp>
    <dsp:sp modelId="{E6FE7E38-1BDD-495A-B4A9-9987A54A66E5}">
      <dsp:nvSpPr>
        <dsp:cNvPr id="0" name=""/>
        <dsp:cNvSpPr/>
      </dsp:nvSpPr>
      <dsp:spPr>
        <a:xfrm>
          <a:off x="0" y="14605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latin typeface="Arial" panose="020B0604020202020204" pitchFamily="34" charset="0"/>
              <a:ea typeface="Calibri" panose="020F0502020204030204" pitchFamily="34" charset="0"/>
              <a:cs typeface="Times New Roman" panose="02020603050405020304" pitchFamily="18" charset="0"/>
            </a:rPr>
            <a:t>Operating theatres</a:t>
          </a:r>
          <a:endParaRPr lang="en-GB" sz="22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0" y="1460500"/>
        <a:ext cx="1904999" cy="1143000"/>
      </dsp:txXfrm>
    </dsp:sp>
    <dsp:sp modelId="{1F204025-21F3-4E4D-BD43-D23C3BB01CED}">
      <dsp:nvSpPr>
        <dsp:cNvPr id="0" name=""/>
        <dsp:cNvSpPr/>
      </dsp:nvSpPr>
      <dsp:spPr>
        <a:xfrm>
          <a:off x="2095500" y="14605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latin typeface="Arial" panose="020B0604020202020204" pitchFamily="34" charset="0"/>
              <a:ea typeface="Calibri" panose="020F0502020204030204" pitchFamily="34" charset="0"/>
              <a:cs typeface="Times New Roman" panose="02020603050405020304" pitchFamily="18" charset="0"/>
            </a:rPr>
            <a:t>Protective isolation</a:t>
          </a:r>
          <a:endParaRPr lang="en-GB" sz="22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2095500" y="1460500"/>
        <a:ext cx="1904999" cy="1143000"/>
      </dsp:txXfrm>
    </dsp:sp>
    <dsp:sp modelId="{D315AE7E-1198-4216-BB45-FC3A3ED09428}">
      <dsp:nvSpPr>
        <dsp:cNvPr id="0" name=""/>
        <dsp:cNvSpPr/>
      </dsp:nvSpPr>
      <dsp:spPr>
        <a:xfrm>
          <a:off x="4191000" y="14605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latin typeface="Arial" panose="020B0604020202020204" pitchFamily="34" charset="0"/>
              <a:ea typeface="Calibri" panose="020F0502020204030204" pitchFamily="34" charset="0"/>
              <a:cs typeface="Times New Roman" panose="02020603050405020304" pitchFamily="18" charset="0"/>
            </a:rPr>
            <a:t>Scavenging odours / gasses</a:t>
          </a:r>
          <a:endParaRPr lang="en-GB" sz="22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4191000" y="1460500"/>
        <a:ext cx="1904999" cy="1143000"/>
      </dsp:txXfrm>
    </dsp:sp>
    <dsp:sp modelId="{CB6780E8-4A21-434C-B0AE-CFC819C14FC5}">
      <dsp:nvSpPr>
        <dsp:cNvPr id="0" name=""/>
        <dsp:cNvSpPr/>
      </dsp:nvSpPr>
      <dsp:spPr>
        <a:xfrm>
          <a:off x="1047750" y="2793999"/>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latin typeface="Arial" panose="020B0604020202020204" pitchFamily="34" charset="0"/>
              <a:ea typeface="Calibri" panose="020F0502020204030204" pitchFamily="34" charset="0"/>
              <a:cs typeface="Times New Roman" panose="02020603050405020304" pitchFamily="18" charset="0"/>
            </a:rPr>
            <a:t>Accelerate H2O2 aeration</a:t>
          </a:r>
          <a:endParaRPr lang="en-GB" sz="22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1047750" y="2793999"/>
        <a:ext cx="1904999" cy="1143000"/>
      </dsp:txXfrm>
    </dsp:sp>
    <dsp:sp modelId="{565E1074-A3B7-4E97-8070-DDC2D37831C8}">
      <dsp:nvSpPr>
        <dsp:cNvPr id="0" name=""/>
        <dsp:cNvSpPr/>
      </dsp:nvSpPr>
      <dsp:spPr>
        <a:xfrm>
          <a:off x="3143250" y="2793999"/>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latin typeface="Arial" panose="020B0604020202020204" pitchFamily="34" charset="0"/>
              <a:ea typeface="Calibri" panose="020F0502020204030204" pitchFamily="34" charset="0"/>
              <a:cs typeface="Times New Roman" panose="02020603050405020304" pitchFamily="18" charset="0"/>
            </a:rPr>
            <a:t>Public spaces / non-clinical areas</a:t>
          </a:r>
          <a:endParaRPr lang="en-GB" sz="2200" kern="1200" dirty="0">
            <a:effectLst/>
            <a:latin typeface="Calibri" panose="020F0502020204030204" pitchFamily="34" charset="0"/>
            <a:ea typeface="Calibri" panose="020F0502020204030204" pitchFamily="34" charset="0"/>
            <a:cs typeface="Times New Roman" panose="02020603050405020304" pitchFamily="18" charset="0"/>
          </a:endParaRPr>
        </a:p>
      </dsp:txBody>
      <dsp:txXfrm>
        <a:off x="3143250" y="2793999"/>
        <a:ext cx="1904999" cy="1143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F5B85EC5-0C40-4F9E-B19B-8001254D458A}">
      <dsp:nvSpPr>
        <dsp:cNvPr id="0" name=""/>
        <dsp:cNvSpPr/>
      </dsp:nvSpPr>
      <dsp:spPr>
        <a:xfrm>
          <a:off x="2648544"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policy development</a:t>
          </a:r>
          <a:endParaRPr lang="en-GB" sz="2900" kern="1200" dirty="0"/>
        </a:p>
      </dsp:txBody>
      <dsp:txXfrm>
        <a:off x="2648544" y="531071"/>
        <a:ext cx="2407767" cy="1444660"/>
      </dsp:txXfrm>
    </dsp:sp>
    <dsp:sp modelId="{134B1163-2D9A-44B1-9C8E-E793DBFD6CB2}">
      <dsp:nvSpPr>
        <dsp:cNvPr id="0" name=""/>
        <dsp:cNvSpPr/>
      </dsp:nvSpPr>
      <dsp:spPr>
        <a:xfrm>
          <a:off x="5297088"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smtClean="0"/>
            <a:t>PPE</a:t>
          </a:r>
          <a:endParaRPr lang="en-GB" sz="2900" kern="1200" dirty="0"/>
        </a:p>
      </dsp:txBody>
      <dsp:txXfrm>
        <a:off x="5297088" y="531071"/>
        <a:ext cx="2407767" cy="1444660"/>
      </dsp:txXfrm>
    </dsp:sp>
    <dsp:sp modelId="{28632B1E-8EF9-483B-A653-AAAE070BADF7}">
      <dsp:nvSpPr>
        <dsp:cNvPr id="0" name=""/>
        <dsp:cNvSpPr/>
      </dsp:nvSpPr>
      <dsp:spPr>
        <a:xfrm>
          <a:off x="0"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Engineering 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A5EAF-BE25-485A-9998-BBAB1E5D3010}">
      <dsp:nvSpPr>
        <dsp:cNvPr id="0" name=""/>
        <dsp:cNvSpPr/>
      </dsp:nvSpPr>
      <dsp:spPr>
        <a:xfrm>
          <a:off x="0"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Transmission routes</a:t>
          </a:r>
          <a:endParaRPr lang="en-GB" sz="2900" kern="1200" dirty="0"/>
        </a:p>
      </dsp:txBody>
      <dsp:txXfrm>
        <a:off x="0" y="531071"/>
        <a:ext cx="2407767" cy="1444660"/>
      </dsp:txXfrm>
    </dsp:sp>
    <dsp:sp modelId="{F5B85EC5-0C40-4F9E-B19B-8001254D458A}">
      <dsp:nvSpPr>
        <dsp:cNvPr id="0" name=""/>
        <dsp:cNvSpPr/>
      </dsp:nvSpPr>
      <dsp:spPr>
        <a:xfrm>
          <a:off x="2648544"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Guidelines and policy development</a:t>
          </a:r>
          <a:endParaRPr lang="en-GB" sz="2900" kern="1200" dirty="0"/>
        </a:p>
      </dsp:txBody>
      <dsp:txXfrm>
        <a:off x="2648544" y="531071"/>
        <a:ext cx="2407767" cy="1444660"/>
      </dsp:txXfrm>
    </dsp:sp>
    <dsp:sp modelId="{134B1163-2D9A-44B1-9C8E-E793DBFD6CB2}">
      <dsp:nvSpPr>
        <dsp:cNvPr id="0" name=""/>
        <dsp:cNvSpPr/>
      </dsp:nvSpPr>
      <dsp:spPr>
        <a:xfrm>
          <a:off x="5297088" y="531071"/>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smtClean="0"/>
            <a:t>PPE</a:t>
          </a:r>
          <a:endParaRPr lang="en-GB" sz="2900" kern="1200" dirty="0"/>
        </a:p>
      </dsp:txBody>
      <dsp:txXfrm>
        <a:off x="5297088" y="531071"/>
        <a:ext cx="2407767" cy="1444660"/>
      </dsp:txXfrm>
    </dsp:sp>
    <dsp:sp modelId="{28632B1E-8EF9-483B-A653-AAAE070BADF7}">
      <dsp:nvSpPr>
        <dsp:cNvPr id="0" name=""/>
        <dsp:cNvSpPr/>
      </dsp:nvSpPr>
      <dsp:spPr>
        <a:xfrm>
          <a:off x="0"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Engineering controls</a:t>
          </a:r>
          <a:endParaRPr lang="en-GB" sz="2900" kern="1200" dirty="0"/>
        </a:p>
      </dsp:txBody>
      <dsp:txXfrm>
        <a:off x="0" y="2216508"/>
        <a:ext cx="2407767" cy="1444660"/>
      </dsp:txXfrm>
    </dsp:sp>
    <dsp:sp modelId="{DAAF500F-0114-4093-8941-07E463913C6F}">
      <dsp:nvSpPr>
        <dsp:cNvPr id="0" name=""/>
        <dsp:cNvSpPr/>
      </dsp:nvSpPr>
      <dsp:spPr>
        <a:xfrm>
          <a:off x="2648544"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Innovation</a:t>
          </a:r>
          <a:endParaRPr lang="en-GB" sz="2900" kern="1200" dirty="0"/>
        </a:p>
      </dsp:txBody>
      <dsp:txXfrm>
        <a:off x="2648544" y="2216508"/>
        <a:ext cx="2407767" cy="1444660"/>
      </dsp:txXfrm>
    </dsp:sp>
    <dsp:sp modelId="{5BDD2DE2-8CE8-491C-837F-E3C2F8D2F4CF}">
      <dsp:nvSpPr>
        <dsp:cNvPr id="0" name=""/>
        <dsp:cNvSpPr/>
      </dsp:nvSpPr>
      <dsp:spPr>
        <a:xfrm>
          <a:off x="5297088" y="2216508"/>
          <a:ext cx="2407767" cy="14446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t>Other pathogens</a:t>
          </a:r>
          <a:endParaRPr lang="en-GB" sz="2900" kern="1200" dirty="0"/>
        </a:p>
      </dsp:txBody>
      <dsp:txXfrm>
        <a:off x="5297088" y="2216508"/>
        <a:ext cx="2407767" cy="144466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7A3B09-1D35-4EA2-9682-B7AC3E922FD1}" type="datetimeFigureOut">
              <a:rPr lang="en-GB" smtClean="0"/>
              <a:t>05/05/2021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9082C-A303-41E3-978B-D8812549CACB}" type="slidenum">
              <a:rPr lang="en-GB" smtClean="0"/>
              <a:t>‹#›</a:t>
            </a:fld>
            <a:endParaRPr lang="en-GB"/>
          </a:p>
        </p:txBody>
      </p:sp>
    </p:spTree>
    <p:extLst>
      <p:ext uri="{BB962C8B-B14F-4D97-AF65-F5344CB8AC3E}">
        <p14:creationId xmlns:p14="http://schemas.microsoft.com/office/powerpoint/2010/main" val="3579932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6550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1832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9E75D1-D62E-4598-95B6-6012CEF12FE6}" type="datetimeFigureOut">
              <a:rPr lang="en-GB" smtClean="0"/>
              <a:t>05/05/2021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6563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09E75D1-D62E-4598-95B6-6012CEF12FE6}" type="datetimeFigureOut">
              <a:rPr lang="en-GB" smtClean="0"/>
              <a:t>05/05/2021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9711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09E75D1-D62E-4598-95B6-6012CEF12FE6}" type="datetimeFigureOut">
              <a:rPr lang="en-GB" smtClean="0"/>
              <a:t>05/05/2021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31097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09E75D1-D62E-4598-95B6-6012CEF12FE6}" type="datetimeFigureOut">
              <a:rPr lang="en-GB" smtClean="0"/>
              <a:t>05/05/2021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26041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9E75D1-D62E-4598-95B6-6012CEF12FE6}" type="datetimeFigureOut">
              <a:rPr lang="en-GB" smtClean="0"/>
              <a:t>05/05/2021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91545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05/05/2021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04934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05/05/2021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11975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9417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05/05/2021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10707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09E75D1-D62E-4598-95B6-6012CEF12FE6}" type="datetimeFigureOut">
              <a:rPr lang="en-GB" smtClean="0"/>
              <a:t>05/05/2021</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F970025-73BC-4027-9D28-3C60983BC0BC}" type="slidenum">
              <a:rPr lang="en-GB" smtClean="0"/>
              <a:t>‹#›</a:t>
            </a:fld>
            <a:endParaRPr lang="en-GB"/>
          </a:p>
        </p:txBody>
      </p:sp>
    </p:spTree>
    <p:extLst>
      <p:ext uri="{BB962C8B-B14F-4D97-AF65-F5344CB8AC3E}">
        <p14:creationId xmlns:p14="http://schemas.microsoft.com/office/powerpoint/2010/main" val="3917985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en.wikipedia.org/wiki/Outbreak_(film)" TargetMode="Externa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hyperlink" Target="https://www.who.int/news-room/q-a-detail/coronavirus-disease-covid-19-how-is-it-transmitted"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cdc.gov/coronavirus/2019-ncov/science/science-briefs/scientific-brief-sars-cov-2.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gov.uk/government/publications/wuhan-novel-coronavirus-background-information/wuhan-novel-coronavirus-epidemiology-virology-and-clinical-features#transmission"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nhmrc.gov.au/about-us/publications/australian-guidelines-prevention-and-control-infection-healthcare-2019"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assets.publishing.service.gov.uk/government/uploads/system/uploads/attachment_data/file/928720/S0789_EMG_Role_of_Ventilation_in_Controlling_SARS-CoV-2_Transmission.pdf"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3.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59" y="4560570"/>
            <a:ext cx="357568" cy="2597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9513" y="230091"/>
            <a:ext cx="4608511" cy="4647426"/>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Ventilation across health and social care settings following the </a:t>
            </a:r>
            <a:r>
              <a:rPr lang="en-GB" sz="3600" b="1" dirty="0" smtClean="0">
                <a:latin typeface="Arial" panose="020B0604020202020204" pitchFamily="34" charset="0"/>
                <a:cs typeface="Arial" panose="020B0604020202020204" pitchFamily="34" charset="0"/>
              </a:rPr>
              <a:t>COVID-19 </a:t>
            </a:r>
            <a:r>
              <a:rPr lang="en-GB" sz="3600" b="1" dirty="0">
                <a:latin typeface="Arial" panose="020B0604020202020204" pitchFamily="34" charset="0"/>
                <a:cs typeface="Arial" panose="020B0604020202020204" pitchFamily="34" charset="0"/>
              </a:rPr>
              <a:t>pandemic</a:t>
            </a:r>
          </a:p>
          <a:p>
            <a:endParaRPr lang="en-GB" sz="1600" b="1" dirty="0" smtClean="0">
              <a:latin typeface="Arial" pitchFamily="34" charset="0"/>
              <a:cs typeface="Arial" pitchFamily="34" charset="0"/>
            </a:endParaRPr>
          </a:p>
          <a:p>
            <a:endParaRPr lang="en-GB" sz="1600" b="1" dirty="0">
              <a:latin typeface="Arial" pitchFamily="34" charset="0"/>
              <a:cs typeface="Arial" pitchFamily="34" charset="0"/>
            </a:endParaRPr>
          </a:p>
          <a:p>
            <a:endParaRPr lang="en-GB" sz="1600" b="1" dirty="0" smtClean="0">
              <a:latin typeface="Arial" pitchFamily="34" charset="0"/>
              <a:cs typeface="Arial" pitchFamily="34" charset="0"/>
            </a:endParaRPr>
          </a:p>
          <a:p>
            <a:endParaRPr lang="en-GB" sz="2000" b="1" dirty="0" smtClean="0">
              <a:latin typeface="Arial" pitchFamily="34" charset="0"/>
              <a:cs typeface="Arial" pitchFamily="34" charset="0"/>
            </a:endParaRPr>
          </a:p>
          <a:p>
            <a:r>
              <a:rPr lang="en-GB" sz="1600" b="1" dirty="0" smtClean="0">
                <a:latin typeface="Arial" pitchFamily="34" charset="0"/>
                <a:cs typeface="Arial" pitchFamily="34" charset="0"/>
              </a:rPr>
              <a:t>Jon Otter PhD </a:t>
            </a:r>
            <a:r>
              <a:rPr lang="en-GB" sz="1600" b="1" dirty="0" err="1" smtClean="0">
                <a:latin typeface="Arial" pitchFamily="34" charset="0"/>
                <a:cs typeface="Arial" pitchFamily="34" charset="0"/>
              </a:rPr>
              <a:t>FRCPath</a:t>
            </a:r>
            <a:endParaRPr lang="en-GB" sz="1600" b="1" dirty="0" smtClean="0">
              <a:latin typeface="Arial" pitchFamily="34" charset="0"/>
              <a:cs typeface="Arial" pitchFamily="34" charset="0"/>
            </a:endParaRPr>
          </a:p>
          <a:p>
            <a:r>
              <a:rPr lang="en-GB" sz="1600" dirty="0" smtClean="0">
                <a:latin typeface="Arial" pitchFamily="34" charset="0"/>
                <a:cs typeface="Arial" pitchFamily="34" charset="0"/>
              </a:rPr>
              <a:t>    </a:t>
            </a:r>
            <a:r>
              <a:rPr lang="en-GB" sz="1600" dirty="0" smtClean="0">
                <a:latin typeface="Arial" pitchFamily="34" charset="0"/>
                <a:cs typeface="Arial" pitchFamily="34" charset="0"/>
                <a:hlinkClick r:id="rId3"/>
              </a:rPr>
              <a:t>j.otter@imperial.ac.uk</a:t>
            </a:r>
            <a:r>
              <a:rPr lang="en-GB" sz="1600" dirty="0" smtClean="0">
                <a:latin typeface="Arial" pitchFamily="34" charset="0"/>
                <a:cs typeface="Arial" pitchFamily="34" charset="0"/>
              </a:rPr>
              <a:t> </a:t>
            </a:r>
          </a:p>
          <a:p>
            <a:r>
              <a:rPr lang="en-GB" sz="1600" dirty="0">
                <a:latin typeface="Arial" pitchFamily="34" charset="0"/>
                <a:cs typeface="Arial" pitchFamily="34" charset="0"/>
              </a:rPr>
              <a:t> </a:t>
            </a:r>
            <a:r>
              <a:rPr lang="en-GB" sz="1600" dirty="0" smtClean="0">
                <a:latin typeface="Arial" pitchFamily="34" charset="0"/>
                <a:cs typeface="Arial" pitchFamily="34" charset="0"/>
              </a:rPr>
              <a:t>   @</a:t>
            </a:r>
            <a:r>
              <a:rPr lang="en-GB" sz="1600" dirty="0" err="1" smtClean="0">
                <a:latin typeface="Arial" pitchFamily="34" charset="0"/>
                <a:cs typeface="Arial" pitchFamily="34" charset="0"/>
              </a:rPr>
              <a:t>jonotter</a:t>
            </a:r>
            <a:endParaRPr lang="en-GB" sz="1600" dirty="0" smtClean="0">
              <a:latin typeface="Arial" pitchFamily="34" charset="0"/>
              <a:cs typeface="Arial" pitchFamily="34" charset="0"/>
            </a:endParaRPr>
          </a:p>
        </p:txBody>
      </p:sp>
      <p:pic>
        <p:nvPicPr>
          <p:cNvPr id="1030" name="Picture 6" descr="Mail 5 Icon - Free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677" y="4333395"/>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UK government &quot;Hands, face, space and fresh air&quot; by Freud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350956"/>
            <a:ext cx="4085602" cy="272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61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ccessable.s3.eu-west-2.amazonaws.com/production/uploads/organisation/hero_image/379/resize_ICH_hospit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55526"/>
            <a:ext cx="8537100" cy="32403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perial College Healthcare NHS Trust |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0271" y="3939902"/>
            <a:ext cx="4848349" cy="10207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perial College Lond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4026369"/>
            <a:ext cx="3221956" cy="847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54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ronavirus won't end globalisation, but change it hugely for the better |  Coronavirus | The Guard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95486"/>
            <a:ext cx="6035080" cy="4526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23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479248954"/>
              </p:ext>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393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63193127"/>
              </p:ext>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161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5864" y="123478"/>
            <a:ext cx="7704936" cy="461665"/>
          </a:xfrm>
          <a:prstGeom prst="rect">
            <a:avLst/>
          </a:prstGeom>
          <a:noFill/>
        </p:spPr>
        <p:txBody>
          <a:bodyPr wrap="square" rtlCol="0">
            <a:spAutoFit/>
          </a:bodyPr>
          <a:lstStyle/>
          <a:p>
            <a:pPr algn="ctr"/>
            <a:r>
              <a:rPr lang="en-GB" sz="2400" dirty="0" smtClean="0"/>
              <a:t>Transmission routes</a:t>
            </a:r>
            <a:endParaRPr lang="en-GB" sz="2400" dirty="0"/>
          </a:p>
        </p:txBody>
      </p:sp>
      <p:pic>
        <p:nvPicPr>
          <p:cNvPr id="5" name="Picture 4"/>
          <p:cNvPicPr>
            <a:picLocks noChangeAspect="1"/>
          </p:cNvPicPr>
          <p:nvPr/>
        </p:nvPicPr>
        <p:blipFill rotWithShape="1">
          <a:blip r:embed="rId2"/>
          <a:srcRect l="22832" t="22000" r="21256" b="17101"/>
          <a:stretch/>
        </p:blipFill>
        <p:spPr>
          <a:xfrm>
            <a:off x="1149953" y="528585"/>
            <a:ext cx="6816757" cy="4176464"/>
          </a:xfrm>
          <a:prstGeom prst="rect">
            <a:avLst/>
          </a:prstGeom>
        </p:spPr>
      </p:pic>
      <p:sp>
        <p:nvSpPr>
          <p:cNvPr id="6" name="TextBox 5"/>
          <p:cNvSpPr txBox="1"/>
          <p:nvPr/>
        </p:nvSpPr>
        <p:spPr>
          <a:xfrm>
            <a:off x="35496" y="4887039"/>
            <a:ext cx="5184576" cy="276999"/>
          </a:xfrm>
          <a:prstGeom prst="rect">
            <a:avLst/>
          </a:prstGeom>
          <a:noFill/>
        </p:spPr>
        <p:txBody>
          <a:bodyPr wrap="square" rtlCol="0">
            <a:spAutoFit/>
          </a:bodyPr>
          <a:lstStyle/>
          <a:p>
            <a:r>
              <a:rPr lang="en-GB" sz="1200" dirty="0" smtClean="0"/>
              <a:t>Otter et al. J </a:t>
            </a:r>
            <a:r>
              <a:rPr lang="en-GB" sz="1200" dirty="0" err="1" smtClean="0"/>
              <a:t>Hosp</a:t>
            </a:r>
            <a:r>
              <a:rPr lang="en-GB" sz="1200" dirty="0" smtClean="0"/>
              <a:t> Infect 2016.</a:t>
            </a:r>
            <a:endParaRPr lang="en-GB" sz="1200" dirty="0"/>
          </a:p>
        </p:txBody>
      </p:sp>
      <p:sp>
        <p:nvSpPr>
          <p:cNvPr id="7" name="TextBox 6"/>
          <p:cNvSpPr txBox="1"/>
          <p:nvPr/>
        </p:nvSpPr>
        <p:spPr>
          <a:xfrm>
            <a:off x="3347864" y="771550"/>
            <a:ext cx="1008112" cy="369332"/>
          </a:xfrm>
          <a:prstGeom prst="rect">
            <a:avLst/>
          </a:prstGeom>
          <a:noFill/>
        </p:spPr>
        <p:txBody>
          <a:bodyPr wrap="square" rtlCol="0">
            <a:spAutoFit/>
          </a:bodyPr>
          <a:lstStyle/>
          <a:p>
            <a:r>
              <a:rPr lang="en-GB" b="1" dirty="0" smtClean="0">
                <a:solidFill>
                  <a:srgbClr val="FF0000"/>
                </a:solidFill>
              </a:rPr>
              <a:t>AGP?</a:t>
            </a:r>
            <a:endParaRPr lang="en-GB" b="1" dirty="0">
              <a:solidFill>
                <a:srgbClr val="FF0000"/>
              </a:solidFill>
            </a:endParaRPr>
          </a:p>
        </p:txBody>
      </p:sp>
    </p:spTree>
    <p:extLst>
      <p:ext uri="{BB962C8B-B14F-4D97-AF65-F5344CB8AC3E}">
        <p14:creationId xmlns:p14="http://schemas.microsoft.com/office/powerpoint/2010/main" val="155319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51470"/>
            <a:ext cx="8723312" cy="857250"/>
          </a:xfrm>
        </p:spPr>
        <p:txBody>
          <a:bodyPr>
            <a:normAutofit/>
          </a:bodyPr>
          <a:lstStyle/>
          <a:p>
            <a:r>
              <a:rPr lang="en-US" altLang="en-US" sz="2400" dirty="0"/>
              <a:t>Pooled SAR for SAR-CoV-2 transmission in various </a:t>
            </a:r>
            <a:r>
              <a:rPr lang="en-US" altLang="en-US" sz="2400" dirty="0" smtClean="0"/>
              <a:t>settings</a:t>
            </a:r>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val="1495496505"/>
              </p:ext>
            </p:extLst>
          </p:nvPr>
        </p:nvGraphicFramePr>
        <p:xfrm>
          <a:off x="462756" y="1203598"/>
          <a:ext cx="8229600" cy="3412173"/>
        </p:xfrm>
        <a:graphic>
          <a:graphicData uri="http://schemas.openxmlformats.org/drawingml/2006/table">
            <a:tbl>
              <a:tblPr/>
              <a:tblGrid>
                <a:gridCol w="2743200">
                  <a:extLst>
                    <a:ext uri="{9D8B030D-6E8A-4147-A177-3AD203B41FA5}">
                      <a16:colId xmlns:a16="http://schemas.microsoft.com/office/drawing/2014/main" val="472419154"/>
                    </a:ext>
                  </a:extLst>
                </a:gridCol>
                <a:gridCol w="2743200">
                  <a:extLst>
                    <a:ext uri="{9D8B030D-6E8A-4147-A177-3AD203B41FA5}">
                      <a16:colId xmlns:a16="http://schemas.microsoft.com/office/drawing/2014/main" val="1484225002"/>
                    </a:ext>
                  </a:extLst>
                </a:gridCol>
                <a:gridCol w="2743200">
                  <a:extLst>
                    <a:ext uri="{9D8B030D-6E8A-4147-A177-3AD203B41FA5}">
                      <a16:colId xmlns:a16="http://schemas.microsoft.com/office/drawing/2014/main" val="2788515753"/>
                    </a:ext>
                  </a:extLst>
                </a:gridCol>
              </a:tblGrid>
              <a:tr h="593963">
                <a:tc>
                  <a:txBody>
                    <a:bodyPr/>
                    <a:lstStyle/>
                    <a:p>
                      <a:r>
                        <a:rPr lang="en-GB" sz="1700" dirty="0">
                          <a:effectLst/>
                        </a:rPr>
                        <a:t>Setting</a:t>
                      </a:r>
                    </a:p>
                  </a:txBody>
                  <a:tcPr marL="84852" marR="84852" marT="42426" marB="42426" anchor="ctr">
                    <a:lnL>
                      <a:noFill/>
                    </a:lnL>
                    <a:lnR>
                      <a:noFill/>
                    </a:lnR>
                    <a:lnT>
                      <a:noFill/>
                    </a:lnT>
                    <a:lnB w="9525" cap="flat" cmpd="sng" algn="ctr">
                      <a:solidFill>
                        <a:srgbClr val="D9DDE0"/>
                      </a:solidFill>
                      <a:prstDash val="solid"/>
                      <a:round/>
                      <a:headEnd type="none" w="med" len="med"/>
                      <a:tailEnd type="none" w="med" len="med"/>
                    </a:lnB>
                  </a:tcPr>
                </a:tc>
                <a:tc>
                  <a:txBody>
                    <a:bodyPr/>
                    <a:lstStyle/>
                    <a:p>
                      <a:r>
                        <a:rPr lang="en-GB" sz="1700">
                          <a:effectLst/>
                        </a:rPr>
                        <a:t>Pooled SAR</a:t>
                      </a:r>
                    </a:p>
                  </a:txBody>
                  <a:tcPr marL="84852" marR="84852" marT="42426" marB="42426" anchor="ctr">
                    <a:lnL>
                      <a:noFill/>
                    </a:lnL>
                    <a:lnR>
                      <a:noFill/>
                    </a:lnR>
                    <a:lnT>
                      <a:noFill/>
                    </a:lnT>
                    <a:lnB w="9525" cap="flat" cmpd="sng" algn="ctr">
                      <a:solidFill>
                        <a:srgbClr val="D9DDE0"/>
                      </a:solidFill>
                      <a:prstDash val="solid"/>
                      <a:round/>
                      <a:headEnd type="none" w="med" len="med"/>
                      <a:tailEnd type="none" w="med" len="med"/>
                    </a:lnB>
                  </a:tcPr>
                </a:tc>
                <a:tc>
                  <a:txBody>
                    <a:bodyPr/>
                    <a:lstStyle/>
                    <a:p>
                      <a:r>
                        <a:rPr lang="en-GB" sz="1700">
                          <a:effectLst/>
                        </a:rPr>
                        <a:t>95% Confidence Interval</a:t>
                      </a:r>
                    </a:p>
                  </a:txBody>
                  <a:tcPr marL="84852" marR="84852" marT="42426" marB="42426" anchor="ctr">
                    <a:lnL>
                      <a:noFill/>
                    </a:lnL>
                    <a:lnR>
                      <a:noFill/>
                    </a:lnR>
                    <a:lnT>
                      <a:noFill/>
                    </a:lnT>
                    <a:lnB w="9525" cap="flat" cmpd="sng" algn="ctr">
                      <a:solidFill>
                        <a:srgbClr val="D9DDE0"/>
                      </a:solidFill>
                      <a:prstDash val="solid"/>
                      <a:round/>
                      <a:headEnd type="none" w="med" len="med"/>
                      <a:tailEnd type="none" w="med" len="med"/>
                    </a:lnB>
                  </a:tcPr>
                </a:tc>
                <a:extLst>
                  <a:ext uri="{0D108BD9-81ED-4DB2-BD59-A6C34878D82A}">
                    <a16:rowId xmlns:a16="http://schemas.microsoft.com/office/drawing/2014/main" val="111608049"/>
                  </a:ext>
                </a:extLst>
              </a:tr>
              <a:tr h="339407">
                <a:tc>
                  <a:txBody>
                    <a:bodyPr/>
                    <a:lstStyle/>
                    <a:p>
                      <a:r>
                        <a:rPr lang="en-GB" sz="1700">
                          <a:effectLst/>
                        </a:rPr>
                        <a:t>Households</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21.1%</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17.4% – 24.8%</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extLst>
                  <a:ext uri="{0D108BD9-81ED-4DB2-BD59-A6C34878D82A}">
                    <a16:rowId xmlns:a16="http://schemas.microsoft.com/office/drawing/2014/main" val="990215919"/>
                  </a:ext>
                </a:extLst>
              </a:tr>
              <a:tr h="848519">
                <a:tc>
                  <a:txBody>
                    <a:bodyPr/>
                    <a:lstStyle/>
                    <a:p>
                      <a:r>
                        <a:rPr lang="en-GB" sz="1700" dirty="0">
                          <a:effectLst/>
                        </a:rPr>
                        <a:t>Social gatherings with family and friends</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5.9%</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3.8% – 8.1%</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extLst>
                  <a:ext uri="{0D108BD9-81ED-4DB2-BD59-A6C34878D82A}">
                    <a16:rowId xmlns:a16="http://schemas.microsoft.com/office/drawing/2014/main" val="900160544"/>
                  </a:ext>
                </a:extLst>
              </a:tr>
              <a:tr h="339407">
                <a:tc>
                  <a:txBody>
                    <a:bodyPr/>
                    <a:lstStyle/>
                    <a:p>
                      <a:r>
                        <a:rPr lang="en-GB" sz="1700">
                          <a:effectLst/>
                        </a:rPr>
                        <a:t>Travel</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5.0%</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0.3% – 9.8%</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extLst>
                  <a:ext uri="{0D108BD9-81ED-4DB2-BD59-A6C34878D82A}">
                    <a16:rowId xmlns:a16="http://schemas.microsoft.com/office/drawing/2014/main" val="1039408765"/>
                  </a:ext>
                </a:extLst>
              </a:tr>
              <a:tr h="339407">
                <a:tc>
                  <a:txBody>
                    <a:bodyPr/>
                    <a:lstStyle/>
                    <a:p>
                      <a:r>
                        <a:rPr lang="en-GB" sz="1700">
                          <a:effectLst/>
                        </a:rPr>
                        <a:t>Healthcare</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3.6%</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1.0% – 6.9%</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extLst>
                  <a:ext uri="{0D108BD9-81ED-4DB2-BD59-A6C34878D82A}">
                    <a16:rowId xmlns:a16="http://schemas.microsoft.com/office/drawing/2014/main" val="1549729187"/>
                  </a:ext>
                </a:extLst>
              </a:tr>
              <a:tr h="339407">
                <a:tc>
                  <a:txBody>
                    <a:bodyPr/>
                    <a:lstStyle/>
                    <a:p>
                      <a:r>
                        <a:rPr lang="en-GB" sz="1700">
                          <a:effectLst/>
                        </a:rPr>
                        <a:t>Workplace</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1.9%</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0.0% – 3.9%</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extLst>
                  <a:ext uri="{0D108BD9-81ED-4DB2-BD59-A6C34878D82A}">
                    <a16:rowId xmlns:a16="http://schemas.microsoft.com/office/drawing/2014/main" val="2518684974"/>
                  </a:ext>
                </a:extLst>
              </a:tr>
              <a:tr h="593963">
                <a:tc>
                  <a:txBody>
                    <a:bodyPr/>
                    <a:lstStyle/>
                    <a:p>
                      <a:r>
                        <a:rPr lang="en-GB" sz="1700">
                          <a:effectLst/>
                        </a:rPr>
                        <a:t>Casual close contacts</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a:effectLst/>
                        </a:rPr>
                        <a:t>1.2%</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tc>
                  <a:txBody>
                    <a:bodyPr/>
                    <a:lstStyle/>
                    <a:p>
                      <a:r>
                        <a:rPr lang="en-GB" sz="1700" dirty="0">
                          <a:effectLst/>
                        </a:rPr>
                        <a:t>0.3% – 2.1%</a:t>
                      </a:r>
                    </a:p>
                  </a:txBody>
                  <a:tcPr marL="84852" marR="84852" marT="42426" marB="42426" anchor="ctr">
                    <a:lnL>
                      <a:noFill/>
                    </a:lnL>
                    <a:lnR>
                      <a:noFill/>
                    </a:lnR>
                    <a:lnT w="9525" cap="flat" cmpd="sng" algn="ctr">
                      <a:solidFill>
                        <a:srgbClr val="D9DDE0"/>
                      </a:solidFill>
                      <a:prstDash val="solid"/>
                      <a:round/>
                      <a:headEnd type="none" w="med" len="med"/>
                      <a:tailEnd type="none" w="med" len="med"/>
                    </a:lnT>
                    <a:lnB w="9525" cap="flat" cmpd="sng" algn="ctr">
                      <a:solidFill>
                        <a:srgbClr val="D9DDE0"/>
                      </a:solidFill>
                      <a:prstDash val="solid"/>
                      <a:round/>
                      <a:headEnd type="none" w="med" len="med"/>
                      <a:tailEnd type="none" w="med" len="med"/>
                    </a:lnB>
                  </a:tcPr>
                </a:tc>
                <a:extLst>
                  <a:ext uri="{0D108BD9-81ED-4DB2-BD59-A6C34878D82A}">
                    <a16:rowId xmlns:a16="http://schemas.microsoft.com/office/drawing/2014/main" val="3064609013"/>
                  </a:ext>
                </a:extLst>
              </a:tr>
            </a:tbl>
          </a:graphicData>
        </a:graphic>
      </p:graphicFrame>
      <p:sp>
        <p:nvSpPr>
          <p:cNvPr id="6" name="Rectangle 5"/>
          <p:cNvSpPr/>
          <p:nvPr/>
        </p:nvSpPr>
        <p:spPr>
          <a:xfrm>
            <a:off x="57162" y="4803998"/>
            <a:ext cx="9123350" cy="307777"/>
          </a:xfrm>
          <a:prstGeom prst="rect">
            <a:avLst/>
          </a:prstGeom>
        </p:spPr>
        <p:txBody>
          <a:bodyPr wrap="square">
            <a:spAutoFit/>
          </a:bodyPr>
          <a:lstStyle/>
          <a:p>
            <a:r>
              <a:rPr lang="en-GB" sz="1400" dirty="0"/>
              <a:t>https://</a:t>
            </a:r>
            <a:r>
              <a:rPr lang="en-GB" sz="1400" dirty="0" smtClean="0"/>
              <a:t>www.imperial.ac.uk/media/imperial-college/medicine/mrc-gida/2020-11-27-COVID19-Report-38.pdf </a:t>
            </a:r>
            <a:endParaRPr lang="en-GB" sz="1400" dirty="0"/>
          </a:p>
        </p:txBody>
      </p:sp>
    </p:spTree>
    <p:extLst>
      <p:ext uri="{BB962C8B-B14F-4D97-AF65-F5344CB8AC3E}">
        <p14:creationId xmlns:p14="http://schemas.microsoft.com/office/powerpoint/2010/main" val="2556168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w Bad Will the Coronavirus Outbreak Get? Here Are 6 Key Factor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3478"/>
            <a:ext cx="8352928" cy="470374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7162" y="4803998"/>
            <a:ext cx="9123350" cy="307777"/>
          </a:xfrm>
          <a:prstGeom prst="rect">
            <a:avLst/>
          </a:prstGeom>
        </p:spPr>
        <p:txBody>
          <a:bodyPr wrap="square">
            <a:spAutoFit/>
          </a:bodyPr>
          <a:lstStyle/>
          <a:p>
            <a:r>
              <a:rPr lang="en-GB" sz="1400" dirty="0" smtClean="0"/>
              <a:t>New York Times.</a:t>
            </a:r>
            <a:endParaRPr lang="en-GB" sz="1400" dirty="0"/>
          </a:p>
        </p:txBody>
      </p:sp>
      <p:sp>
        <p:nvSpPr>
          <p:cNvPr id="2" name="TextBox 1"/>
          <p:cNvSpPr txBox="1"/>
          <p:nvPr/>
        </p:nvSpPr>
        <p:spPr>
          <a:xfrm rot="16200000">
            <a:off x="-2278452" y="1522988"/>
            <a:ext cx="5040560" cy="369332"/>
          </a:xfrm>
          <a:prstGeom prst="rect">
            <a:avLst/>
          </a:prstGeom>
          <a:noFill/>
        </p:spPr>
        <p:txBody>
          <a:bodyPr wrap="square" rtlCol="0">
            <a:spAutoFit/>
          </a:bodyPr>
          <a:lstStyle/>
          <a:p>
            <a:r>
              <a:rPr lang="en-GB" dirty="0" smtClean="0"/>
              <a:t>Average case-fatality rate (log scale)</a:t>
            </a:r>
            <a:endParaRPr lang="en-GB" dirty="0"/>
          </a:p>
        </p:txBody>
      </p:sp>
      <p:sp>
        <p:nvSpPr>
          <p:cNvPr id="6" name="TextBox 5"/>
          <p:cNvSpPr txBox="1"/>
          <p:nvPr/>
        </p:nvSpPr>
        <p:spPr>
          <a:xfrm>
            <a:off x="4427984" y="4588554"/>
            <a:ext cx="5040560" cy="369332"/>
          </a:xfrm>
          <a:prstGeom prst="rect">
            <a:avLst/>
          </a:prstGeom>
          <a:noFill/>
        </p:spPr>
        <p:txBody>
          <a:bodyPr wrap="square" rtlCol="0">
            <a:spAutoFit/>
          </a:bodyPr>
          <a:lstStyle/>
          <a:p>
            <a:r>
              <a:rPr lang="en-GB" dirty="0" smtClean="0"/>
              <a:t>R</a:t>
            </a:r>
            <a:r>
              <a:rPr lang="en-GB" baseline="-25000" dirty="0" smtClean="0"/>
              <a:t>0</a:t>
            </a:r>
            <a:endParaRPr lang="en-GB" baseline="-25000" dirty="0"/>
          </a:p>
        </p:txBody>
      </p:sp>
    </p:spTree>
    <p:extLst>
      <p:ext uri="{BB962C8B-B14F-4D97-AF65-F5344CB8AC3E}">
        <p14:creationId xmlns:p14="http://schemas.microsoft.com/office/powerpoint/2010/main" val="366218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8692" y="46789"/>
            <a:ext cx="8159280" cy="419695"/>
          </a:xfrm>
          <a:prstGeom prst="rect">
            <a:avLst/>
          </a:prstGeom>
          <a:noFill/>
        </p:spPr>
        <p:txBody>
          <a:bodyPr wrap="square" rtlCol="0">
            <a:spAutoFit/>
          </a:bodyPr>
          <a:lstStyle/>
          <a:p>
            <a:pPr algn="ctr"/>
            <a:r>
              <a:rPr lang="en-GB" sz="2400" dirty="0" smtClean="0"/>
              <a:t>Investigating SARS-CoV-2 surface and air contamination</a:t>
            </a:r>
            <a:endParaRPr lang="en-GB" sz="2400" dirty="0"/>
          </a:p>
        </p:txBody>
      </p:sp>
      <p:sp>
        <p:nvSpPr>
          <p:cNvPr id="6" name="TextBox 5"/>
          <p:cNvSpPr txBox="1"/>
          <p:nvPr/>
        </p:nvSpPr>
        <p:spPr>
          <a:xfrm>
            <a:off x="35496" y="4887039"/>
            <a:ext cx="5184576" cy="276999"/>
          </a:xfrm>
          <a:prstGeom prst="rect">
            <a:avLst/>
          </a:prstGeom>
          <a:noFill/>
        </p:spPr>
        <p:txBody>
          <a:bodyPr wrap="square" rtlCol="0">
            <a:spAutoFit/>
          </a:bodyPr>
          <a:lstStyle/>
          <a:p>
            <a:r>
              <a:rPr lang="en-GB" sz="1200" dirty="0" smtClean="0"/>
              <a:t>Zhou et al. </a:t>
            </a:r>
            <a:r>
              <a:rPr lang="en-GB" sz="1200" dirty="0" err="1" smtClean="0"/>
              <a:t>Clin</a:t>
            </a:r>
            <a:r>
              <a:rPr lang="en-GB" sz="1200" dirty="0" smtClean="0"/>
              <a:t> Infect Dis </a:t>
            </a:r>
            <a:r>
              <a:rPr lang="en-GB" sz="1200" dirty="0" smtClean="0"/>
              <a:t>2020.</a:t>
            </a:r>
            <a:endParaRPr lang="en-GB" sz="1200" dirty="0"/>
          </a:p>
        </p:txBody>
      </p:sp>
      <p:sp>
        <p:nvSpPr>
          <p:cNvPr id="7" name="Rectangle 6"/>
          <p:cNvSpPr/>
          <p:nvPr/>
        </p:nvSpPr>
        <p:spPr>
          <a:xfrm>
            <a:off x="35496" y="555526"/>
            <a:ext cx="9108504" cy="461665"/>
          </a:xfrm>
          <a:prstGeom prst="rect">
            <a:avLst/>
          </a:prstGeom>
        </p:spPr>
        <p:txBody>
          <a:bodyPr wrap="square">
            <a:spAutoFit/>
          </a:bodyPr>
          <a:lstStyle/>
          <a:p>
            <a:pPr algn="ctr"/>
            <a:r>
              <a:rPr lang="en-GB" sz="1200" dirty="0">
                <a:latin typeface="Arial" panose="020B0604020202020204" pitchFamily="34" charset="0"/>
                <a:ea typeface="Calibri" panose="020F0502020204030204" pitchFamily="34" charset="0"/>
              </a:rPr>
              <a:t>Overall percentage of surface and air samples positive for SARS-CoV-2 RNA in April </a:t>
            </a:r>
            <a:r>
              <a:rPr lang="en-GB" sz="1200" dirty="0" smtClean="0">
                <a:latin typeface="Arial" panose="020B0604020202020204" pitchFamily="34" charset="0"/>
                <a:ea typeface="Calibri" panose="020F0502020204030204" pitchFamily="34" charset="0"/>
              </a:rPr>
              <a:t>2020; 218 </a:t>
            </a:r>
            <a:r>
              <a:rPr lang="en-GB" sz="1200" dirty="0">
                <a:latin typeface="Arial" panose="020B0604020202020204" pitchFamily="34" charset="0"/>
                <a:ea typeface="Calibri" panose="020F0502020204030204" pitchFamily="34" charset="0"/>
              </a:rPr>
              <a:t>surfaces </a:t>
            </a:r>
            <a:r>
              <a:rPr lang="en-GB" sz="1200" dirty="0" smtClean="0">
                <a:latin typeface="Arial" panose="020B0604020202020204" pitchFamily="34" charset="0"/>
                <a:ea typeface="Calibri" panose="020F0502020204030204" pitchFamily="34" charset="0"/>
              </a:rPr>
              <a:t>and 27 air samples </a:t>
            </a:r>
            <a:r>
              <a:rPr lang="en-GB" sz="1200" dirty="0">
                <a:latin typeface="Arial" panose="020B0604020202020204" pitchFamily="34" charset="0"/>
                <a:ea typeface="Calibri" panose="020F0502020204030204" pitchFamily="34" charset="0"/>
              </a:rPr>
              <a:t>were collected in April </a:t>
            </a:r>
            <a:r>
              <a:rPr lang="en-GB" sz="1200" dirty="0" smtClean="0">
                <a:latin typeface="Arial" panose="020B0604020202020204" pitchFamily="34" charset="0"/>
                <a:ea typeface="Calibri" panose="020F0502020204030204" pitchFamily="34" charset="0"/>
              </a:rPr>
              <a:t>2020.</a:t>
            </a:r>
            <a:endParaRPr lang="en-GB" sz="1200" dirty="0"/>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85579"/>
            <a:ext cx="4968552" cy="3358379"/>
          </a:xfrm>
          <a:prstGeom prst="rect">
            <a:avLst/>
          </a:prstGeom>
          <a:noFill/>
          <a:ln>
            <a:noFill/>
          </a:ln>
        </p:spPr>
      </p:pic>
      <p:pic>
        <p:nvPicPr>
          <p:cNvPr id="9" name="Picture 8">
            <a:extLst>
              <a:ext uri="{FF2B5EF4-FFF2-40B4-BE49-F238E27FC236}">
                <a16:creationId xmlns:a16="http://schemas.microsoft.com/office/drawing/2014/main" id="{A42E5D7B-D3D7-5E42-BB15-B043D2D30430}"/>
              </a:ext>
            </a:extLst>
          </p:cNvPr>
          <p:cNvPicPr/>
          <p:nvPr/>
        </p:nvPicPr>
        <p:blipFill>
          <a:blip r:embed="rId3" cstate="print"/>
          <a:stretch>
            <a:fillRect/>
          </a:stretch>
        </p:blipFill>
        <p:spPr>
          <a:xfrm>
            <a:off x="5508104" y="1419622"/>
            <a:ext cx="3367906" cy="2376264"/>
          </a:xfrm>
          <a:prstGeom prst="rect">
            <a:avLst/>
          </a:prstGeom>
        </p:spPr>
      </p:pic>
    </p:spTree>
    <p:extLst>
      <p:ext uri="{BB962C8B-B14F-4D97-AF65-F5344CB8AC3E}">
        <p14:creationId xmlns:p14="http://schemas.microsoft.com/office/powerpoint/2010/main" val="280708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Dismantling “airborne” myths</a:t>
            </a:r>
            <a:endParaRPr lang="en-GB" sz="2400" dirty="0"/>
          </a:p>
        </p:txBody>
      </p:sp>
      <p:sp>
        <p:nvSpPr>
          <p:cNvPr id="4" name="TextBox 3"/>
          <p:cNvSpPr txBox="1"/>
          <p:nvPr/>
        </p:nvSpPr>
        <p:spPr>
          <a:xfrm>
            <a:off x="35496" y="4887039"/>
            <a:ext cx="5184576" cy="276999"/>
          </a:xfrm>
          <a:prstGeom prst="rect">
            <a:avLst/>
          </a:prstGeom>
          <a:noFill/>
        </p:spPr>
        <p:txBody>
          <a:bodyPr wrap="square" rtlCol="0">
            <a:spAutoFit/>
          </a:bodyPr>
          <a:lstStyle/>
          <a:p>
            <a:r>
              <a:rPr lang="en-GB" sz="1200" dirty="0" smtClean="0"/>
              <a:t>Tang et al. J </a:t>
            </a:r>
            <a:r>
              <a:rPr lang="en-GB" sz="1200" dirty="0" err="1" smtClean="0"/>
              <a:t>Hosp</a:t>
            </a:r>
            <a:r>
              <a:rPr lang="en-GB" sz="1200" dirty="0" smtClean="0"/>
              <a:t> Infect 2021.</a:t>
            </a:r>
            <a:endParaRPr lang="en-GB" sz="1200" dirty="0"/>
          </a:p>
        </p:txBody>
      </p:sp>
      <p:sp>
        <p:nvSpPr>
          <p:cNvPr id="5" name="Rectangle 4"/>
          <p:cNvSpPr/>
          <p:nvPr/>
        </p:nvSpPr>
        <p:spPr>
          <a:xfrm>
            <a:off x="341784" y="1203598"/>
            <a:ext cx="8550696" cy="2862322"/>
          </a:xfrm>
          <a:prstGeom prst="rect">
            <a:avLst/>
          </a:prstGeom>
        </p:spPr>
        <p:txBody>
          <a:bodyPr wrap="square">
            <a:spAutoFit/>
          </a:bodyPr>
          <a:lstStyle/>
          <a:p>
            <a:r>
              <a:rPr lang="en-GB" sz="2000" dirty="0" smtClean="0">
                <a:latin typeface="arial" panose="020B0604020202020204" pitchFamily="34" charset="0"/>
              </a:rPr>
              <a:t>1. ‘aerosols </a:t>
            </a:r>
            <a:r>
              <a:rPr lang="en-GB" sz="2000" dirty="0">
                <a:latin typeface="arial" panose="020B0604020202020204" pitchFamily="34" charset="0"/>
              </a:rPr>
              <a:t>are droplets with a diameter of 5 </a:t>
            </a:r>
            <a:r>
              <a:rPr lang="en-GB" sz="2000" dirty="0" err="1">
                <a:latin typeface="arial" panose="020B0604020202020204" pitchFamily="34" charset="0"/>
              </a:rPr>
              <a:t>μm</a:t>
            </a:r>
            <a:r>
              <a:rPr lang="en-GB" sz="2000" dirty="0">
                <a:latin typeface="arial" panose="020B0604020202020204" pitchFamily="34" charset="0"/>
              </a:rPr>
              <a:t> or </a:t>
            </a:r>
            <a:r>
              <a:rPr lang="en-GB" sz="2000" dirty="0" smtClean="0">
                <a:latin typeface="arial" panose="020B0604020202020204" pitchFamily="34" charset="0"/>
              </a:rPr>
              <a:t>less’</a:t>
            </a:r>
          </a:p>
          <a:p>
            <a:r>
              <a:rPr lang="en-GB" sz="2000" dirty="0" smtClean="0">
                <a:latin typeface="arial" panose="020B0604020202020204" pitchFamily="34" charset="0"/>
              </a:rPr>
              <a:t>2. ‘all </a:t>
            </a:r>
            <a:r>
              <a:rPr lang="en-GB" sz="2000" dirty="0">
                <a:latin typeface="arial" panose="020B0604020202020204" pitchFamily="34" charset="0"/>
              </a:rPr>
              <a:t>particles larger than 5 </a:t>
            </a:r>
            <a:r>
              <a:rPr lang="en-GB" sz="2000" dirty="0" err="1">
                <a:latin typeface="arial" panose="020B0604020202020204" pitchFamily="34" charset="0"/>
              </a:rPr>
              <a:t>μm</a:t>
            </a:r>
            <a:r>
              <a:rPr lang="en-GB" sz="2000" dirty="0">
                <a:latin typeface="arial" panose="020B0604020202020204" pitchFamily="34" charset="0"/>
              </a:rPr>
              <a:t> fall within 1–2 m of the source</a:t>
            </a:r>
            <a:r>
              <a:rPr lang="en-GB" sz="2000" dirty="0" smtClean="0">
                <a:latin typeface="arial" panose="020B0604020202020204" pitchFamily="34" charset="0"/>
              </a:rPr>
              <a:t>’</a:t>
            </a:r>
          </a:p>
          <a:p>
            <a:r>
              <a:rPr lang="en-GB" sz="2000" dirty="0" smtClean="0">
                <a:latin typeface="arial" panose="020B0604020202020204" pitchFamily="34" charset="0"/>
              </a:rPr>
              <a:t>3. ‘if </a:t>
            </a:r>
            <a:r>
              <a:rPr lang="en-GB" sz="2000" dirty="0">
                <a:latin typeface="arial" panose="020B0604020202020204" pitchFamily="34" charset="0"/>
              </a:rPr>
              <a:t>it is short range, it cannot be airborne</a:t>
            </a:r>
            <a:r>
              <a:rPr lang="en-GB" sz="2000" dirty="0" smtClean="0">
                <a:latin typeface="arial" panose="020B0604020202020204" pitchFamily="34" charset="0"/>
              </a:rPr>
              <a:t>’</a:t>
            </a:r>
          </a:p>
          <a:p>
            <a:r>
              <a:rPr lang="en-GB" sz="2000" dirty="0" smtClean="0">
                <a:latin typeface="arial" panose="020B0604020202020204" pitchFamily="34" charset="0"/>
              </a:rPr>
              <a:t>4. ‘if </a:t>
            </a:r>
            <a:r>
              <a:rPr lang="en-GB" sz="2000" dirty="0">
                <a:latin typeface="arial" panose="020B0604020202020204" pitchFamily="34" charset="0"/>
              </a:rPr>
              <a:t>the basic reproductive number, R0, is not as large as for measles, then it cannot be airborne</a:t>
            </a:r>
            <a:r>
              <a:rPr lang="en-GB" sz="2000" dirty="0" smtClean="0">
                <a:latin typeface="arial" panose="020B0604020202020204" pitchFamily="34" charset="0"/>
              </a:rPr>
              <a:t>’</a:t>
            </a:r>
          </a:p>
          <a:p>
            <a:r>
              <a:rPr lang="en-GB" sz="2000" dirty="0" smtClean="0">
                <a:latin typeface="arial" panose="020B0604020202020204" pitchFamily="34" charset="0"/>
              </a:rPr>
              <a:t>5a. ‘If </a:t>
            </a:r>
            <a:r>
              <a:rPr lang="en-GB" sz="2000" dirty="0">
                <a:latin typeface="arial" panose="020B0604020202020204" pitchFamily="34" charset="0"/>
              </a:rPr>
              <a:t>it is airborne, surgical masks (or cloth face coverings) will not work</a:t>
            </a:r>
            <a:r>
              <a:rPr lang="en-GB" sz="2000" dirty="0" smtClean="0">
                <a:latin typeface="arial" panose="020B0604020202020204" pitchFamily="34" charset="0"/>
              </a:rPr>
              <a:t>’</a:t>
            </a:r>
          </a:p>
          <a:p>
            <a:r>
              <a:rPr lang="en-GB" sz="2000" dirty="0" smtClean="0">
                <a:latin typeface="arial" panose="020B0604020202020204" pitchFamily="34" charset="0"/>
              </a:rPr>
              <a:t>5b. ‘the </a:t>
            </a:r>
            <a:r>
              <a:rPr lang="en-GB" sz="2000" dirty="0">
                <a:latin typeface="arial" panose="020B0604020202020204" pitchFamily="34" charset="0"/>
              </a:rPr>
              <a:t>virus is only 100 nm (0.1 </a:t>
            </a:r>
            <a:r>
              <a:rPr lang="en-GB" sz="2000" dirty="0" err="1">
                <a:latin typeface="arial" panose="020B0604020202020204" pitchFamily="34" charset="0"/>
              </a:rPr>
              <a:t>μm</a:t>
            </a:r>
            <a:r>
              <a:rPr lang="en-GB" sz="2000" dirty="0">
                <a:latin typeface="arial" panose="020B0604020202020204" pitchFamily="34" charset="0"/>
              </a:rPr>
              <a:t>) in size so filters and masks will not work</a:t>
            </a:r>
            <a:r>
              <a:rPr lang="en-GB" sz="2000" dirty="0" smtClean="0">
                <a:latin typeface="arial" panose="020B0604020202020204" pitchFamily="34" charset="0"/>
              </a:rPr>
              <a:t>’</a:t>
            </a:r>
          </a:p>
          <a:p>
            <a:r>
              <a:rPr lang="en-GB" sz="2000" dirty="0" smtClean="0">
                <a:latin typeface="arial" panose="020B0604020202020204" pitchFamily="34" charset="0"/>
              </a:rPr>
              <a:t>6. ‘unless </a:t>
            </a:r>
            <a:r>
              <a:rPr lang="en-GB" sz="2000" dirty="0">
                <a:latin typeface="arial" panose="020B0604020202020204" pitchFamily="34" charset="0"/>
              </a:rPr>
              <a:t>it grows in tissue culture, it is not infectious’</a:t>
            </a:r>
            <a:endParaRPr lang="en-GB" sz="2000" i="0" dirty="0">
              <a:effectLst/>
              <a:latin typeface="arial" panose="020B0604020202020204" pitchFamily="34" charset="0"/>
            </a:endParaRPr>
          </a:p>
        </p:txBody>
      </p:sp>
    </p:spTree>
    <p:extLst>
      <p:ext uri="{BB962C8B-B14F-4D97-AF65-F5344CB8AC3E}">
        <p14:creationId xmlns:p14="http://schemas.microsoft.com/office/powerpoint/2010/main" val="137413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860942"/>
            <a:ext cx="5724128" cy="276999"/>
          </a:xfrm>
          <a:prstGeom prst="rect">
            <a:avLst/>
          </a:prstGeom>
        </p:spPr>
        <p:txBody>
          <a:bodyPr wrap="square">
            <a:spAutoFit/>
          </a:bodyPr>
          <a:lstStyle/>
          <a:p>
            <a:r>
              <a:rPr lang="en-GB" sz="1200" dirty="0">
                <a:latin typeface="+mj-lt"/>
              </a:rPr>
              <a:t>Image source: </a:t>
            </a:r>
            <a:r>
              <a:rPr lang="en-GB" sz="1200" dirty="0">
                <a:latin typeface="+mj-lt"/>
                <a:hlinkClick r:id="rId2"/>
              </a:rPr>
              <a:t>http://en.wikipedia.org/wiki/Outbreak_(film</a:t>
            </a:r>
            <a:r>
              <a:rPr lang="en-GB" sz="1200" dirty="0" smtClean="0">
                <a:latin typeface="+mj-lt"/>
                <a:hlinkClick r:id="rId2"/>
              </a:rPr>
              <a:t>)</a:t>
            </a:r>
            <a:r>
              <a:rPr lang="en-GB" sz="1200" dirty="0" smtClean="0">
                <a:latin typeface="+mj-lt"/>
              </a:rPr>
              <a:t> and </a:t>
            </a:r>
            <a:r>
              <a:rPr lang="en-GB" sz="1200" dirty="0" err="1" smtClean="0">
                <a:latin typeface="+mj-lt"/>
              </a:rPr>
              <a:t>Youtube</a:t>
            </a:r>
            <a:r>
              <a:rPr lang="en-GB" sz="1200" dirty="0" smtClean="0">
                <a:latin typeface="+mj-lt"/>
              </a:rPr>
              <a:t>.</a:t>
            </a:r>
            <a:endParaRPr lang="en-GB" sz="1200" dirty="0">
              <a:latin typeface="+mj-lt"/>
            </a:endParaRPr>
          </a:p>
        </p:txBody>
      </p:sp>
      <p:pic>
        <p:nvPicPr>
          <p:cNvPr id="1026" name="Picture 2" descr="http://upload.wikimedia.org/wikipedia/en/0/08/Outbreak_movie.JPG"/>
          <p:cNvPicPr>
            <a:picLocks noChangeAspect="1" noChangeArrowheads="1"/>
          </p:cNvPicPr>
          <p:nvPr/>
        </p:nvPicPr>
        <p:blipFill>
          <a:blip r:embed="rId3" cstate="email"/>
          <a:srcRect/>
          <a:stretch>
            <a:fillRect/>
          </a:stretch>
        </p:blipFill>
        <p:spPr bwMode="auto">
          <a:xfrm>
            <a:off x="179512" y="249492"/>
            <a:ext cx="2808312" cy="3989741"/>
          </a:xfrm>
          <a:prstGeom prst="rect">
            <a:avLst/>
          </a:prstGeom>
          <a:noFill/>
        </p:spPr>
      </p:pic>
      <p:sp>
        <p:nvSpPr>
          <p:cNvPr id="5" name="TextBox 4"/>
          <p:cNvSpPr txBox="1"/>
          <p:nvPr/>
        </p:nvSpPr>
        <p:spPr>
          <a:xfrm>
            <a:off x="2987824" y="249492"/>
            <a:ext cx="6012160" cy="738664"/>
          </a:xfrm>
          <a:prstGeom prst="rect">
            <a:avLst/>
          </a:prstGeom>
          <a:noFill/>
        </p:spPr>
        <p:txBody>
          <a:bodyPr wrap="square" rtlCol="0">
            <a:spAutoFit/>
          </a:bodyPr>
          <a:lstStyle/>
          <a:p>
            <a:r>
              <a:rPr lang="en-GB" sz="2100" i="1" dirty="0"/>
              <a:t>‘…the greatest medical crisis in the world is about to happen.’</a:t>
            </a:r>
          </a:p>
        </p:txBody>
      </p:sp>
      <p:sp>
        <p:nvSpPr>
          <p:cNvPr id="6" name="TextBox 5"/>
          <p:cNvSpPr txBox="1"/>
          <p:nvPr/>
        </p:nvSpPr>
        <p:spPr>
          <a:xfrm>
            <a:off x="2987824" y="988156"/>
            <a:ext cx="5616624" cy="1384995"/>
          </a:xfrm>
          <a:prstGeom prst="rect">
            <a:avLst/>
          </a:prstGeom>
          <a:noFill/>
        </p:spPr>
        <p:txBody>
          <a:bodyPr wrap="square" rtlCol="0">
            <a:spAutoFit/>
          </a:bodyPr>
          <a:lstStyle/>
          <a:p>
            <a:pPr marL="266700" indent="-266700">
              <a:buClr>
                <a:schemeClr val="tx2">
                  <a:lumMod val="20000"/>
                  <a:lumOff val="80000"/>
                </a:schemeClr>
              </a:buClr>
              <a:buFont typeface="Wingdings" pitchFamily="2" charset="2"/>
              <a:buChar char="§"/>
            </a:pPr>
            <a:r>
              <a:rPr lang="en-GB" sz="2100" dirty="0"/>
              <a:t>Transmission routes (“it’s airborne”)</a:t>
            </a:r>
          </a:p>
          <a:p>
            <a:pPr marL="266700" indent="-266700">
              <a:buClr>
                <a:schemeClr val="tx2">
                  <a:lumMod val="20000"/>
                  <a:lumOff val="80000"/>
                </a:schemeClr>
              </a:buClr>
              <a:buFont typeface="Wingdings" pitchFamily="2" charset="2"/>
              <a:buChar char="§"/>
            </a:pPr>
            <a:r>
              <a:rPr lang="en-GB" sz="2100" dirty="0"/>
              <a:t>Role of quarantine</a:t>
            </a:r>
          </a:p>
          <a:p>
            <a:pPr marL="266700" indent="-266700">
              <a:buClr>
                <a:schemeClr val="tx2">
                  <a:lumMod val="20000"/>
                  <a:lumOff val="80000"/>
                </a:schemeClr>
              </a:buClr>
              <a:buFont typeface="Wingdings" pitchFamily="2" charset="2"/>
              <a:buChar char="§"/>
            </a:pPr>
            <a:r>
              <a:rPr lang="en-GB" sz="2100" dirty="0"/>
              <a:t>PPE</a:t>
            </a:r>
          </a:p>
          <a:p>
            <a:pPr marL="266700" indent="-266700">
              <a:buClr>
                <a:schemeClr val="tx2">
                  <a:lumMod val="20000"/>
                  <a:lumOff val="80000"/>
                </a:schemeClr>
              </a:buClr>
              <a:buFont typeface="Wingdings" pitchFamily="2" charset="2"/>
              <a:buChar char="§"/>
            </a:pPr>
            <a:r>
              <a:rPr lang="en-GB" sz="2100" dirty="0"/>
              <a:t>Lab safety</a:t>
            </a:r>
          </a:p>
        </p:txBody>
      </p:sp>
      <p:pic>
        <p:nvPicPr>
          <p:cNvPr id="7" name="Picture 2" descr="Outbreak (1995) - It's airborne! Virus~ - YouTub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1827574"/>
            <a:ext cx="4287392" cy="2411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567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07790456"/>
              </p:ext>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797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324"/>
            <a:ext cx="8229600" cy="857250"/>
          </a:xfrm>
        </p:spPr>
        <p:txBody>
          <a:bodyPr>
            <a:normAutofit/>
          </a:bodyPr>
          <a:lstStyle/>
          <a:p>
            <a:r>
              <a:rPr lang="en-GB" sz="2400" dirty="0" smtClean="0"/>
              <a:t>What do the public health agencies say? WHO</a:t>
            </a:r>
            <a:endParaRPr lang="en-GB" sz="2400" dirty="0"/>
          </a:p>
        </p:txBody>
      </p:sp>
      <p:sp>
        <p:nvSpPr>
          <p:cNvPr id="3" name="Rectangle 2"/>
          <p:cNvSpPr/>
          <p:nvPr/>
        </p:nvSpPr>
        <p:spPr>
          <a:xfrm>
            <a:off x="179512" y="957739"/>
            <a:ext cx="8784976" cy="3046988"/>
          </a:xfrm>
          <a:prstGeom prst="rect">
            <a:avLst/>
          </a:prstGeom>
        </p:spPr>
        <p:txBody>
          <a:bodyPr wrap="square">
            <a:spAutoFit/>
          </a:bodyPr>
          <a:lstStyle/>
          <a:p>
            <a:pPr marL="285750" indent="-285750">
              <a:buFont typeface="Arial" panose="020B0604020202020204" pitchFamily="34" charset="0"/>
              <a:buChar char="•"/>
            </a:pPr>
            <a:r>
              <a:rPr lang="en-GB" sz="1600" dirty="0" smtClean="0">
                <a:latin typeface="Arial" panose="020B0604020202020204" pitchFamily="34" charset="0"/>
              </a:rPr>
              <a:t>The </a:t>
            </a:r>
            <a:r>
              <a:rPr lang="en-GB" sz="1600" dirty="0">
                <a:latin typeface="Arial" panose="020B0604020202020204" pitchFamily="34" charset="0"/>
              </a:rPr>
              <a:t>virus can spread from an infected person’s mouth or nose in small liquid particles when they cough, sneeze, speak, sing or breathe. These particles range from larger respiratory droplets to smaller aerosols.</a:t>
            </a:r>
          </a:p>
          <a:p>
            <a:pPr marL="742950" lvl="1" indent="-285750">
              <a:buFont typeface="Arial" panose="020B0604020202020204" pitchFamily="34" charset="0"/>
              <a:buChar char="•"/>
            </a:pPr>
            <a:r>
              <a:rPr lang="en-GB" sz="1600" dirty="0">
                <a:latin typeface="Arial" panose="020B0604020202020204" pitchFamily="34" charset="0"/>
              </a:rPr>
              <a:t>Current evidence suggests that the virus spreads mainly between people who are in close contact with each other, typically within 1 metre (short-range). A person can be infected when aerosols or droplets containing the virus are inhaled or come directly into contact with the eyes, nose, or mouth.</a:t>
            </a:r>
          </a:p>
          <a:p>
            <a:pPr marL="742950" lvl="1" indent="-285750">
              <a:buFont typeface="Arial" panose="020B0604020202020204" pitchFamily="34" charset="0"/>
              <a:buChar char="•"/>
            </a:pPr>
            <a:r>
              <a:rPr lang="en-GB" sz="1600" dirty="0" smtClean="0">
                <a:latin typeface="Arial" panose="020B0604020202020204" pitchFamily="34" charset="0"/>
              </a:rPr>
              <a:t>The </a:t>
            </a:r>
            <a:r>
              <a:rPr lang="en-GB" sz="1600" dirty="0">
                <a:latin typeface="Arial" panose="020B0604020202020204" pitchFamily="34" charset="0"/>
              </a:rPr>
              <a:t>virus can also spread in poorly ventilated and/or crowded indoor settings, where people tend to spend longer periods of time. This is because aerosols remain suspended in the air or travel farther than 1 metre (long-range).</a:t>
            </a:r>
          </a:p>
          <a:p>
            <a:pPr marL="285750" indent="-285750">
              <a:buFont typeface="Arial" panose="020B0604020202020204" pitchFamily="34" charset="0"/>
              <a:buChar char="•"/>
            </a:pPr>
            <a:r>
              <a:rPr lang="en-GB" sz="1600" dirty="0">
                <a:latin typeface="Arial" panose="020B0604020202020204" pitchFamily="34" charset="0"/>
              </a:rPr>
              <a:t>People may also become infected by touching surfaces that have been contaminated by the virus when touching their eyes, nose or mouth without cleaning their hands</a:t>
            </a:r>
            <a:r>
              <a:rPr lang="en-GB" sz="1600" dirty="0" smtClean="0">
                <a:latin typeface="Arial" panose="020B0604020202020204" pitchFamily="34" charset="0"/>
              </a:rPr>
              <a:t>.</a:t>
            </a:r>
            <a:endParaRPr lang="en-GB" sz="1600" dirty="0">
              <a:latin typeface="Arial" panose="020B0604020202020204" pitchFamily="34" charset="0"/>
            </a:endParaRPr>
          </a:p>
        </p:txBody>
      </p:sp>
      <p:sp>
        <p:nvSpPr>
          <p:cNvPr id="4" name="Rectangle 3"/>
          <p:cNvSpPr/>
          <p:nvPr/>
        </p:nvSpPr>
        <p:spPr>
          <a:xfrm>
            <a:off x="0" y="4856261"/>
            <a:ext cx="5580112" cy="307777"/>
          </a:xfrm>
          <a:prstGeom prst="rect">
            <a:avLst/>
          </a:prstGeom>
        </p:spPr>
        <p:txBody>
          <a:bodyPr wrap="square">
            <a:spAutoFit/>
          </a:bodyPr>
          <a:lstStyle/>
          <a:p>
            <a:r>
              <a:rPr lang="en-GB" sz="1400" dirty="0">
                <a:solidFill>
                  <a:srgbClr val="3C4245"/>
                </a:solidFill>
                <a:latin typeface="Arial" panose="020B0604020202020204" pitchFamily="34" charset="0"/>
                <a:hlinkClick r:id="rId2"/>
              </a:rPr>
              <a:t>Coronavirus disease (COVID-19): How is it transmitted?</a:t>
            </a:r>
            <a:endParaRPr lang="en-GB" sz="1400" i="0" dirty="0">
              <a:solidFill>
                <a:srgbClr val="3C4245"/>
              </a:solidFill>
              <a:effectLst/>
              <a:latin typeface="Arial" panose="020B0604020202020204" pitchFamily="34" charset="0"/>
            </a:endParaRPr>
          </a:p>
        </p:txBody>
      </p:sp>
    </p:spTree>
    <p:extLst>
      <p:ext uri="{BB962C8B-B14F-4D97-AF65-F5344CB8AC3E}">
        <p14:creationId xmlns:p14="http://schemas.microsoft.com/office/powerpoint/2010/main" val="145726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What do the public health agencies say? CDC</a:t>
            </a:r>
            <a:endParaRPr lang="en-GB" sz="2400" dirty="0"/>
          </a:p>
        </p:txBody>
      </p:sp>
      <p:sp>
        <p:nvSpPr>
          <p:cNvPr id="3" name="Rectangle 2"/>
          <p:cNvSpPr/>
          <p:nvPr/>
        </p:nvSpPr>
        <p:spPr>
          <a:xfrm>
            <a:off x="179512" y="957739"/>
            <a:ext cx="8784976" cy="4016484"/>
          </a:xfrm>
          <a:prstGeom prst="rect">
            <a:avLst/>
          </a:prstGeom>
        </p:spPr>
        <p:txBody>
          <a:bodyPr wrap="square">
            <a:spAutoFit/>
          </a:bodyPr>
          <a:lstStyle/>
          <a:p>
            <a:pPr marL="285750" indent="-285750">
              <a:buFont typeface="Arial" panose="020B0604020202020204" pitchFamily="34" charset="0"/>
              <a:buChar char="•"/>
            </a:pPr>
            <a:r>
              <a:rPr lang="en-GB" sz="1700" dirty="0"/>
              <a:t>The principal mode by which people are infected with SARS-CoV-2 (the virus that causes COVID-19) is through exposure to respiratory droplets carrying infectious virus</a:t>
            </a:r>
            <a:r>
              <a:rPr lang="en-GB" sz="1700" dirty="0" smtClean="0"/>
              <a:t>.</a:t>
            </a:r>
          </a:p>
          <a:p>
            <a:pPr marL="285750" indent="-285750">
              <a:buFont typeface="Arial" panose="020B0604020202020204" pitchFamily="34" charset="0"/>
              <a:buChar char="•"/>
            </a:pPr>
            <a:r>
              <a:rPr lang="en-GB" sz="1700" dirty="0"/>
              <a:t>Respiratory viruses are transmitted in multiple </a:t>
            </a:r>
            <a:r>
              <a:rPr lang="en-GB" sz="1700" dirty="0" smtClean="0"/>
              <a:t>ways (contact, droplet, and airborne routes)</a:t>
            </a:r>
          </a:p>
          <a:p>
            <a:pPr marL="285750" indent="-285750">
              <a:buFont typeface="Arial" panose="020B0604020202020204" pitchFamily="34" charset="0"/>
              <a:buChar char="•"/>
            </a:pPr>
            <a:r>
              <a:rPr lang="en-GB" sz="1700" dirty="0"/>
              <a:t>The epidemiology of SARS-CoV-2 indicates that most infections are spread through close contact, not airborne transmission</a:t>
            </a:r>
          </a:p>
          <a:p>
            <a:pPr marL="285750" indent="-285750">
              <a:buFont typeface="Arial" panose="020B0604020202020204" pitchFamily="34" charset="0"/>
              <a:buChar char="•"/>
            </a:pPr>
            <a:r>
              <a:rPr lang="en-GB" sz="1700" dirty="0"/>
              <a:t>Airborne transmission of SARS-CoV-2 can occur under special circumstances</a:t>
            </a:r>
          </a:p>
          <a:p>
            <a:pPr marL="742950" lvl="1" indent="-285750">
              <a:buFont typeface="Arial" panose="020B0604020202020204" pitchFamily="34" charset="0"/>
              <a:buChar char="•"/>
            </a:pPr>
            <a:r>
              <a:rPr lang="en-GB" sz="1700" dirty="0"/>
              <a:t>Enclosed spaces within which an infectious person either exposed susceptible people at the same time or to which susceptible people were exposed shortly after the infectious person had left the space.</a:t>
            </a:r>
          </a:p>
          <a:p>
            <a:pPr marL="742950" lvl="1" indent="-285750">
              <a:buFont typeface="Arial" panose="020B0604020202020204" pitchFamily="34" charset="0"/>
              <a:buChar char="•"/>
            </a:pPr>
            <a:r>
              <a:rPr lang="en-GB" sz="1700" dirty="0"/>
              <a:t>Prolonged exposure to respiratory particles, often generated with expiratory exertion (e.g., shouting, singing, exercising) that increased the concentration of suspended respiratory droplets in the air space.</a:t>
            </a:r>
          </a:p>
          <a:p>
            <a:pPr marL="742950" lvl="1" indent="-285750">
              <a:buFont typeface="Arial" panose="020B0604020202020204" pitchFamily="34" charset="0"/>
              <a:buChar char="•"/>
            </a:pPr>
            <a:r>
              <a:rPr lang="en-GB" sz="1700" dirty="0"/>
              <a:t>Inadequate ventilation or air </a:t>
            </a:r>
            <a:r>
              <a:rPr lang="en-GB" sz="1700" dirty="0" smtClean="0"/>
              <a:t>handling. </a:t>
            </a:r>
            <a:endParaRPr lang="en-GB" sz="1700" dirty="0"/>
          </a:p>
          <a:p>
            <a:pPr marL="285750" indent="-285750">
              <a:buFont typeface="Arial" panose="020B0604020202020204" pitchFamily="34" charset="0"/>
              <a:buChar char="•"/>
            </a:pPr>
            <a:endParaRPr lang="en-GB" sz="1700" i="0" dirty="0">
              <a:solidFill>
                <a:srgbClr val="3C4245"/>
              </a:solidFill>
              <a:effectLst/>
              <a:latin typeface="Arial" panose="020B0604020202020204" pitchFamily="34" charset="0"/>
            </a:endParaRPr>
          </a:p>
        </p:txBody>
      </p:sp>
      <p:sp>
        <p:nvSpPr>
          <p:cNvPr id="4" name="Rectangle 3"/>
          <p:cNvSpPr/>
          <p:nvPr/>
        </p:nvSpPr>
        <p:spPr>
          <a:xfrm>
            <a:off x="35496" y="4803998"/>
            <a:ext cx="6624736" cy="307777"/>
          </a:xfrm>
          <a:prstGeom prst="rect">
            <a:avLst/>
          </a:prstGeom>
        </p:spPr>
        <p:txBody>
          <a:bodyPr wrap="square">
            <a:spAutoFit/>
          </a:bodyPr>
          <a:lstStyle/>
          <a:p>
            <a:r>
              <a:rPr lang="en-GB" sz="1400" dirty="0">
                <a:solidFill>
                  <a:srgbClr val="000000"/>
                </a:solidFill>
                <a:latin typeface="+mj-lt"/>
                <a:hlinkClick r:id="rId2"/>
              </a:rPr>
              <a:t>SARS-CoV-2 and Potential Airborne Transmission</a:t>
            </a:r>
            <a:endParaRPr lang="en-GB" sz="1400" dirty="0">
              <a:latin typeface="+mj-lt"/>
            </a:endParaRPr>
          </a:p>
        </p:txBody>
      </p:sp>
    </p:spTree>
    <p:extLst>
      <p:ext uri="{BB962C8B-B14F-4D97-AF65-F5344CB8AC3E}">
        <p14:creationId xmlns:p14="http://schemas.microsoft.com/office/powerpoint/2010/main" val="58827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What do the public health agencies say? PHE</a:t>
            </a:r>
            <a:endParaRPr lang="en-GB" sz="2400" dirty="0"/>
          </a:p>
        </p:txBody>
      </p:sp>
      <p:sp>
        <p:nvSpPr>
          <p:cNvPr id="4" name="Rectangle 1"/>
          <p:cNvSpPr>
            <a:spLocks noChangeArrowheads="1"/>
          </p:cNvSpPr>
          <p:nvPr/>
        </p:nvSpPr>
        <p:spPr bwMode="auto">
          <a:xfrm>
            <a:off x="323528" y="915566"/>
            <a:ext cx="829866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smtClean="0">
                <a:ln>
                  <a:noFill/>
                </a:ln>
                <a:solidFill>
                  <a:schemeClr val="tx1"/>
                </a:solidFill>
                <a:effectLst/>
                <a:latin typeface="+mj-lt"/>
              </a:rPr>
              <a:t>SARS-CoV-2</a:t>
            </a:r>
            <a:r>
              <a:rPr kumimoji="0" lang="en-US" altLang="en-US" b="0" i="0" u="none" strike="noStrike" cap="none" normalizeH="0" baseline="0" dirty="0" smtClean="0">
                <a:ln>
                  <a:noFill/>
                </a:ln>
                <a:solidFill>
                  <a:srgbClr val="0B0C0C"/>
                </a:solidFill>
                <a:effectLst/>
                <a:latin typeface="+mj-lt"/>
              </a:rPr>
              <a:t> is primarily transmitted between people through respiratory (droplet and aerosol) and contact routes.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smtClean="0">
                <a:ln>
                  <a:noFill/>
                </a:ln>
                <a:solidFill>
                  <a:srgbClr val="0B0C0C"/>
                </a:solidFill>
                <a:effectLst/>
                <a:latin typeface="+mj-lt"/>
              </a:rPr>
              <a:t>Transmission risk is highest where people are in close proximity (within 2 </a:t>
            </a:r>
            <a:r>
              <a:rPr kumimoji="0" lang="en-US" altLang="en-US" b="0" i="0" u="none" strike="noStrike" cap="none" normalizeH="0" baseline="0" dirty="0" err="1" smtClean="0">
                <a:ln>
                  <a:noFill/>
                </a:ln>
                <a:solidFill>
                  <a:srgbClr val="0B0C0C"/>
                </a:solidFill>
                <a:effectLst/>
                <a:latin typeface="+mj-lt"/>
              </a:rPr>
              <a:t>metres</a:t>
            </a:r>
            <a:r>
              <a:rPr kumimoji="0" lang="en-US" altLang="en-US" b="0" i="0" u="none" strike="noStrike" cap="none" normalizeH="0" baseline="0" dirty="0" smtClean="0">
                <a:ln>
                  <a:noFill/>
                </a:ln>
                <a:solidFill>
                  <a:srgbClr val="0B0C0C"/>
                </a:solidFill>
                <a:effectLst/>
                <a:latin typeface="+mj-lt"/>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smtClean="0">
                <a:ln>
                  <a:noFill/>
                </a:ln>
                <a:solidFill>
                  <a:srgbClr val="0B0C0C"/>
                </a:solidFill>
                <a:effectLst/>
                <a:latin typeface="+mj-lt"/>
              </a:rPr>
              <a:t>Airborne transmission can occur in health and care settings in which procedures or support treatments that generate aerosols are performed.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smtClean="0">
                <a:ln>
                  <a:noFill/>
                </a:ln>
                <a:solidFill>
                  <a:srgbClr val="0B0C0C"/>
                </a:solidFill>
                <a:effectLst/>
                <a:latin typeface="+mj-lt"/>
              </a:rPr>
              <a:t>Airborne transmission may also occur in poorly ventilated indoor spaces, particularly if individuals are in the same room together for an extended period of time</a:t>
            </a:r>
            <a:r>
              <a:rPr lang="en-US" altLang="en-US" dirty="0">
                <a:latin typeface="+mj-lt"/>
              </a:rPr>
              <a:t>.</a:t>
            </a:r>
            <a:endParaRPr kumimoji="0" lang="en-US" altLang="en-US" b="0" i="0" u="none" strike="noStrike" cap="none" normalizeH="0" baseline="0" dirty="0" smtClean="0">
              <a:ln>
                <a:noFill/>
              </a:ln>
              <a:solidFill>
                <a:schemeClr val="tx1"/>
              </a:solidFill>
              <a:effectLst/>
              <a:latin typeface="+mj-lt"/>
            </a:endParaRPr>
          </a:p>
        </p:txBody>
      </p:sp>
      <p:sp>
        <p:nvSpPr>
          <p:cNvPr id="6" name="Rectangle 5"/>
          <p:cNvSpPr/>
          <p:nvPr/>
        </p:nvSpPr>
        <p:spPr>
          <a:xfrm>
            <a:off x="0" y="4775858"/>
            <a:ext cx="4572000" cy="307777"/>
          </a:xfrm>
          <a:prstGeom prst="rect">
            <a:avLst/>
          </a:prstGeom>
        </p:spPr>
        <p:txBody>
          <a:bodyPr>
            <a:spAutoFit/>
          </a:bodyPr>
          <a:lstStyle/>
          <a:p>
            <a:pPr fontAlgn="base"/>
            <a:r>
              <a:rPr lang="en-GB" sz="1400" dirty="0">
                <a:latin typeface="+mj-lt"/>
                <a:hlinkClick r:id="rId2"/>
              </a:rPr>
              <a:t>COVID-19: epidemiology, virology and clinical features</a:t>
            </a:r>
            <a:endParaRPr lang="en-GB" sz="1400" i="0" dirty="0">
              <a:effectLst/>
              <a:latin typeface="+mj-lt"/>
            </a:endParaRPr>
          </a:p>
        </p:txBody>
      </p:sp>
    </p:spTree>
    <p:extLst>
      <p:ext uri="{BB962C8B-B14F-4D97-AF65-F5344CB8AC3E}">
        <p14:creationId xmlns:p14="http://schemas.microsoft.com/office/powerpoint/2010/main" val="224538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6096" y="123478"/>
            <a:ext cx="3538736" cy="857250"/>
          </a:xfrm>
        </p:spPr>
        <p:txBody>
          <a:bodyPr>
            <a:normAutofit fontScale="90000"/>
          </a:bodyPr>
          <a:lstStyle/>
          <a:p>
            <a:pPr algn="r"/>
            <a:r>
              <a:rPr lang="en-GB" sz="2400" dirty="0" smtClean="0"/>
              <a:t>Standard and transmission-based precautions</a:t>
            </a:r>
            <a:endParaRPr lang="en-GB" sz="2400" dirty="0"/>
          </a:p>
        </p:txBody>
      </p:sp>
      <p:sp>
        <p:nvSpPr>
          <p:cNvPr id="3" name="Rectangle 2"/>
          <p:cNvSpPr/>
          <p:nvPr/>
        </p:nvSpPr>
        <p:spPr>
          <a:xfrm>
            <a:off x="5652120" y="1262771"/>
            <a:ext cx="3491880" cy="3754874"/>
          </a:xfrm>
          <a:prstGeom prst="rect">
            <a:avLst/>
          </a:prstGeom>
        </p:spPr>
        <p:txBody>
          <a:bodyPr wrap="square">
            <a:spAutoFit/>
          </a:bodyPr>
          <a:lstStyle/>
          <a:p>
            <a:r>
              <a:rPr lang="en-GB" sz="1400" i="1" dirty="0">
                <a:solidFill>
                  <a:srgbClr val="313131"/>
                </a:solidFill>
                <a:latin typeface="+mj-lt"/>
              </a:rPr>
              <a:t> </a:t>
            </a:r>
            <a:r>
              <a:rPr lang="en-GB" sz="1400" i="1" dirty="0" smtClean="0">
                <a:solidFill>
                  <a:srgbClr val="313131"/>
                </a:solidFill>
                <a:latin typeface="+mj-lt"/>
              </a:rPr>
              <a:t>♣ Surgical </a:t>
            </a:r>
            <a:r>
              <a:rPr lang="en-GB" sz="1400" i="1" dirty="0">
                <a:solidFill>
                  <a:srgbClr val="313131"/>
                </a:solidFill>
                <a:latin typeface="+mj-lt"/>
              </a:rPr>
              <a:t>mask required if infectious agent located in sputum</a:t>
            </a:r>
          </a:p>
          <a:p>
            <a:r>
              <a:rPr lang="en-GB" sz="1400" i="1" dirty="0" smtClean="0">
                <a:solidFill>
                  <a:srgbClr val="313131"/>
                </a:solidFill>
                <a:latin typeface="+mj-lt"/>
              </a:rPr>
              <a:t>☆ Risk assess based on the task at hand</a:t>
            </a:r>
            <a:endParaRPr lang="en-GB" sz="1400" i="1" dirty="0">
              <a:solidFill>
                <a:srgbClr val="313131"/>
              </a:solidFill>
              <a:latin typeface="+mj-lt"/>
            </a:endParaRPr>
          </a:p>
          <a:p>
            <a:r>
              <a:rPr lang="en-GB" sz="1400" i="1" dirty="0" smtClean="0">
                <a:solidFill>
                  <a:srgbClr val="313131"/>
                </a:solidFill>
                <a:latin typeface="+mj-lt"/>
              </a:rPr>
              <a:t>* Visitors </a:t>
            </a:r>
            <a:r>
              <a:rPr lang="en-GB" sz="1400" i="1" dirty="0">
                <a:solidFill>
                  <a:srgbClr val="313131"/>
                </a:solidFill>
                <a:latin typeface="+mj-lt"/>
              </a:rPr>
              <a:t>should be given instruction about correct procedures </a:t>
            </a:r>
            <a:endParaRPr lang="en-GB" sz="1400" i="1" dirty="0" smtClean="0">
              <a:solidFill>
                <a:srgbClr val="313131"/>
              </a:solidFill>
              <a:latin typeface="+mj-lt"/>
            </a:endParaRPr>
          </a:p>
          <a:p>
            <a:r>
              <a:rPr lang="en-GB" sz="1400" i="1" dirty="0" smtClean="0">
                <a:solidFill>
                  <a:srgbClr val="313131"/>
                </a:solidFill>
                <a:latin typeface="+mj-lt"/>
              </a:rPr>
              <a:t>^ </a:t>
            </a:r>
            <a:r>
              <a:rPr lang="en-GB" sz="1400" i="1" dirty="0">
                <a:solidFill>
                  <a:srgbClr val="313131"/>
                </a:solidFill>
                <a:latin typeface="+mj-lt"/>
              </a:rPr>
              <a:t>Droplets can contaminate </a:t>
            </a:r>
            <a:r>
              <a:rPr lang="en-GB" sz="1400" i="1" dirty="0" smtClean="0">
                <a:solidFill>
                  <a:srgbClr val="313131"/>
                </a:solidFill>
                <a:latin typeface="+mj-lt"/>
              </a:rPr>
              <a:t>surfaces </a:t>
            </a:r>
            <a:r>
              <a:rPr lang="en-GB" sz="1400" i="1" dirty="0">
                <a:solidFill>
                  <a:srgbClr val="313131"/>
                </a:solidFill>
                <a:latin typeface="+mj-lt"/>
              </a:rPr>
              <a:t>close to the source </a:t>
            </a:r>
            <a:r>
              <a:rPr lang="en-GB" sz="1400" i="1" dirty="0" smtClean="0">
                <a:solidFill>
                  <a:srgbClr val="313131"/>
                </a:solidFill>
                <a:latin typeface="+mj-lt"/>
              </a:rPr>
              <a:t>patient and consideration </a:t>
            </a:r>
            <a:r>
              <a:rPr lang="en-GB" sz="1400" i="1" dirty="0">
                <a:solidFill>
                  <a:srgbClr val="313131"/>
                </a:solidFill>
                <a:latin typeface="+mj-lt"/>
              </a:rPr>
              <a:t>should be given to the need for additional personal protective equipment (PPE)</a:t>
            </a:r>
          </a:p>
          <a:p>
            <a:r>
              <a:rPr lang="en-GB" sz="1400" i="1" dirty="0">
                <a:solidFill>
                  <a:srgbClr val="313131"/>
                </a:solidFill>
                <a:latin typeface="+mj-lt"/>
              </a:rPr>
              <a:t># For vaccine preventable disease, where possible, only staff and visitors who have confirmed immunity </a:t>
            </a:r>
            <a:r>
              <a:rPr lang="en-GB" sz="1400" i="1" dirty="0" smtClean="0">
                <a:solidFill>
                  <a:srgbClr val="313131"/>
                </a:solidFill>
                <a:latin typeface="+mj-lt"/>
              </a:rPr>
              <a:t>to </a:t>
            </a:r>
            <a:r>
              <a:rPr lang="en-GB" sz="1400" i="1" dirty="0">
                <a:solidFill>
                  <a:srgbClr val="313131"/>
                </a:solidFill>
                <a:latin typeface="+mj-lt"/>
              </a:rPr>
              <a:t>the specific infectious agent should enter the </a:t>
            </a:r>
            <a:r>
              <a:rPr lang="en-GB" sz="1400" i="1" dirty="0" smtClean="0">
                <a:solidFill>
                  <a:srgbClr val="313131"/>
                </a:solidFill>
                <a:latin typeface="+mj-lt"/>
              </a:rPr>
              <a:t>room</a:t>
            </a:r>
            <a:r>
              <a:rPr lang="en-GB" sz="1400" i="1" dirty="0">
                <a:solidFill>
                  <a:srgbClr val="313131"/>
                </a:solidFill>
                <a:latin typeface="+mj-lt"/>
              </a:rPr>
              <a:t> </a:t>
            </a:r>
            <a:endParaRPr lang="en-GB" sz="1400" i="1" dirty="0" smtClean="0">
              <a:solidFill>
                <a:srgbClr val="313131"/>
              </a:solidFill>
              <a:latin typeface="+mj-lt"/>
            </a:endParaRPr>
          </a:p>
          <a:p>
            <a:r>
              <a:rPr lang="en-GB" sz="1400" i="1" u="sng" dirty="0" smtClean="0">
                <a:solidFill>
                  <a:srgbClr val="1A659C"/>
                </a:solidFill>
                <a:latin typeface="+mj-lt"/>
                <a:hlinkClick r:id="rId2"/>
              </a:rPr>
              <a:t>Australian </a:t>
            </a:r>
            <a:r>
              <a:rPr lang="en-GB" sz="1400" i="1" u="sng" dirty="0">
                <a:solidFill>
                  <a:srgbClr val="1A659C"/>
                </a:solidFill>
                <a:latin typeface="+mj-lt"/>
                <a:hlinkClick r:id="rId2"/>
              </a:rPr>
              <a:t>Guidelines for the Prevention and Control of Infection in Healthcare (2019) </a:t>
            </a:r>
            <a:endParaRPr lang="en-GB" sz="1400" i="1" dirty="0">
              <a:solidFill>
                <a:srgbClr val="313131"/>
              </a:solidFill>
              <a:effectLst/>
              <a:latin typeface="+mj-lt"/>
            </a:endParaRPr>
          </a:p>
        </p:txBody>
      </p:sp>
      <p:pic>
        <p:nvPicPr>
          <p:cNvPr id="1026" name="Picture 2" descr="PPE and patient placement requirements for transmission-based precau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23478"/>
            <a:ext cx="5261250" cy="4941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48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4801"/>
          <a:stretch/>
        </p:blipFill>
        <p:spPr>
          <a:xfrm>
            <a:off x="5004048" y="123478"/>
            <a:ext cx="3856070" cy="4896544"/>
          </a:xfrm>
          <a:prstGeom prst="rect">
            <a:avLst/>
          </a:prstGeom>
        </p:spPr>
      </p:pic>
      <p:graphicFrame>
        <p:nvGraphicFramePr>
          <p:cNvPr id="4" name="Diagram 3"/>
          <p:cNvGraphicFramePr/>
          <p:nvPr>
            <p:extLst>
              <p:ext uri="{D42A27DB-BD31-4B8C-83A1-F6EECF244321}">
                <p14:modId xmlns:p14="http://schemas.microsoft.com/office/powerpoint/2010/main" val="3247118358"/>
              </p:ext>
            </p:extLst>
          </p:nvPr>
        </p:nvGraphicFramePr>
        <p:xfrm>
          <a:off x="323529" y="1203598"/>
          <a:ext cx="4392488" cy="3040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491012" y="555526"/>
            <a:ext cx="4057521" cy="369332"/>
          </a:xfrm>
          <a:prstGeom prst="rect">
            <a:avLst/>
          </a:prstGeom>
        </p:spPr>
        <p:txBody>
          <a:bodyPr wrap="none">
            <a:spAutoFit/>
          </a:bodyPr>
          <a:lstStyle/>
          <a:p>
            <a:pPr lvl="0"/>
            <a:r>
              <a:rPr lang="en-GB" b="1" dirty="0"/>
              <a:t>Guidelines and policy development</a:t>
            </a:r>
          </a:p>
        </p:txBody>
      </p:sp>
    </p:spTree>
    <p:extLst>
      <p:ext uri="{BB962C8B-B14F-4D97-AF65-F5344CB8AC3E}">
        <p14:creationId xmlns:p14="http://schemas.microsoft.com/office/powerpoint/2010/main" val="154800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761521620"/>
              </p:ext>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336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ushden cartoonist hoping to raise a smile during pandemic |  Northamptonshire Telegraph"/>
          <p:cNvPicPr>
            <a:picLocks noChangeAspect="1" noChangeArrowheads="1"/>
          </p:cNvPicPr>
          <p:nvPr/>
        </p:nvPicPr>
        <p:blipFill rotWithShape="1">
          <a:blip r:embed="rId2">
            <a:extLst>
              <a:ext uri="{28A0092B-C50C-407E-A947-70E740481C1C}">
                <a14:useLocalDpi xmlns:a14="http://schemas.microsoft.com/office/drawing/2010/main" val="0"/>
              </a:ext>
            </a:extLst>
          </a:blip>
          <a:srcRect l="17708"/>
          <a:stretch/>
        </p:blipFill>
        <p:spPr bwMode="auto">
          <a:xfrm>
            <a:off x="107504" y="65353"/>
            <a:ext cx="5688632" cy="509816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dré Picard on Twitter: &quot;Ineffective Face Mask Bingo via @skidarstudios  @GilmanFamily #Covid19 #Masks4All… &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39502"/>
            <a:ext cx="4104456" cy="4376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35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Type 2 R surgical masks | Reece Safe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83518"/>
            <a:ext cx="3960440" cy="39604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3M Aura 1863+ Healthcare Respirator Face Mask - FFP3 &amp; Type II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4138"/>
          <a:stretch/>
        </p:blipFill>
        <p:spPr bwMode="auto">
          <a:xfrm>
            <a:off x="4932040" y="123478"/>
            <a:ext cx="3168352"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238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Type 2 R surgical masks | Reece Safe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25339"/>
            <a:ext cx="2409917" cy="240991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Nitrile Gloves - Blue - 100 Gloves - shopshields.co.u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63477"/>
            <a:ext cx="2160240" cy="21602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5536" y="111175"/>
            <a:ext cx="8410800" cy="461665"/>
          </a:xfrm>
          <a:prstGeom prst="rect">
            <a:avLst/>
          </a:prstGeom>
          <a:noFill/>
        </p:spPr>
        <p:txBody>
          <a:bodyPr wrap="square" rtlCol="0">
            <a:spAutoFit/>
          </a:bodyPr>
          <a:lstStyle/>
          <a:p>
            <a:pPr algn="ctr"/>
            <a:r>
              <a:rPr lang="en-GB" sz="2400" dirty="0" smtClean="0"/>
              <a:t>PPE and hand hygiene improvements nudged by COVID-19 </a:t>
            </a:r>
            <a:endParaRPr lang="en-GB" sz="2400" dirty="0"/>
          </a:p>
        </p:txBody>
      </p:sp>
      <p:sp>
        <p:nvSpPr>
          <p:cNvPr id="7" name="Rectangle 8"/>
          <p:cNvSpPr>
            <a:spLocks noChangeArrowheads="1"/>
          </p:cNvSpPr>
          <p:nvPr/>
        </p:nvSpPr>
        <p:spPr bwMode="auto">
          <a:xfrm>
            <a:off x="2267744" y="665351"/>
            <a:ext cx="6641339" cy="435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Overuse and misuse of PPE results in increased risk to the wearer (through self-inoculation) and increased risk of cross-transmission.</a:t>
            </a:r>
            <a:r>
              <a:rPr kumimoji="0" lang="en-GB" altLang="en-US" sz="1600" b="0" i="0" u="none" strike="noStrike" cap="none" normalizeH="0" baseline="30000" dirty="0" smtClean="0">
                <a:ln>
                  <a:noFill/>
                </a:ln>
                <a:solidFill>
                  <a:schemeClr val="tx1"/>
                </a:solidFill>
                <a:effectLst/>
                <a:latin typeface="+mj-lt"/>
                <a:ea typeface="Calibri" panose="020F0502020204030204" pitchFamily="34" charset="0"/>
                <a:cs typeface="Times New Roman" panose="02020603050405020304" pitchFamily="18" charset="0"/>
              </a:rPr>
              <a:t>1, 2</a:t>
            </a:r>
            <a:endParaRPr lang="en-GB" altLang="en-US" sz="1050" dirty="0" smtClean="0">
              <a:latin typeface="+mj-lt"/>
            </a:endParaRPr>
          </a:p>
          <a:p>
            <a:pPr marL="628650" lvl="1" indent="-171450">
              <a:buFont typeface="Arial" panose="020B0604020202020204" pitchFamily="34" charset="0"/>
              <a:buChar char="•"/>
            </a:pP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Under-appreciated risks related to PPE doffing and disposal.</a:t>
            </a:r>
          </a:p>
          <a:p>
            <a:pPr marL="628650" lvl="1" indent="-171450">
              <a:buFont typeface="Arial" panose="020B0604020202020204" pitchFamily="34" charset="0"/>
              <a:buChar char="•"/>
            </a:pP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Overuse and misuse of gloves/gowns makes hand hygiene</a:t>
            </a:r>
            <a:r>
              <a:rPr kumimoji="0" lang="en-GB" altLang="en-US" sz="1600" b="0" i="0" u="none" strike="noStrike" cap="none" normalizeH="0" dirty="0" smtClean="0">
                <a:ln>
                  <a:noFill/>
                </a:ln>
                <a:solidFill>
                  <a:schemeClr val="tx1"/>
                </a:solidFill>
                <a:effectLst/>
                <a:latin typeface="+mj-lt"/>
                <a:ea typeface="Calibri" panose="020F0502020204030204" pitchFamily="34" charset="0"/>
                <a:cs typeface="Times New Roman" panose="02020603050405020304" pitchFamily="18" charset="0"/>
              </a:rPr>
              <a:t> harder and</a:t>
            </a: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 results in more cross-transmission.</a:t>
            </a:r>
            <a:endParaRPr lang="en-GB" altLang="en-US" sz="1050" dirty="0">
              <a:latin typeface="+mj-l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The pandemic has raised important questions about respiratory protection, especially for AGPs. </a:t>
            </a:r>
            <a:endParaRPr kumimoji="0" lang="en-GB" altLang="en-US" sz="1050" b="0" i="0" u="none" strike="noStrike" cap="none" normalizeH="0" baseline="0" dirty="0" smtClean="0">
              <a:ln>
                <a:noFill/>
              </a:ln>
              <a:solidFill>
                <a:schemeClr val="tx1"/>
              </a:solidFill>
              <a:effectLst/>
              <a:latin typeface="+mj-lt"/>
            </a:endParaRPr>
          </a:p>
          <a:p>
            <a:pPr marL="628650" marR="0" lvl="1"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Emerging evidence suggests that mask wearing has reduced all respiratory diseases in inpatients.</a:t>
            </a:r>
            <a:r>
              <a:rPr kumimoji="0" lang="en-GB" altLang="en-US" sz="1600" b="0" i="0" u="none" strike="noStrike" cap="none" normalizeH="0" baseline="30000" dirty="0" smtClean="0">
                <a:ln>
                  <a:noFill/>
                </a:ln>
                <a:solidFill>
                  <a:schemeClr val="tx1"/>
                </a:solidFill>
                <a:effectLst/>
                <a:latin typeface="+mj-lt"/>
                <a:ea typeface="Calibri" panose="020F0502020204030204" pitchFamily="34" charset="0"/>
                <a:cs typeface="Times New Roman" panose="02020603050405020304" pitchFamily="18" charset="0"/>
              </a:rPr>
              <a:t>3</a:t>
            </a: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 </a:t>
            </a:r>
            <a:endParaRPr kumimoji="0" lang="en-GB" altLang="en-US" sz="1050" b="0" i="0" u="none" strike="noStrike" cap="none" normalizeH="0" baseline="0" dirty="0" smtClean="0">
              <a:ln>
                <a:noFill/>
              </a:ln>
              <a:solidFill>
                <a:schemeClr val="tx1"/>
              </a:solidFill>
              <a:effectLst/>
              <a:latin typeface="+mj-l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On-the-ground support has proved vital to improving PPE practice and reduce PPE-related anxiety.</a:t>
            </a:r>
            <a:r>
              <a:rPr kumimoji="0" lang="en-GB" altLang="en-US" sz="1600" b="0" i="0" u="none" strike="noStrike" cap="none" normalizeH="0" baseline="30000" dirty="0" smtClean="0">
                <a:ln>
                  <a:noFill/>
                </a:ln>
                <a:solidFill>
                  <a:schemeClr val="tx1"/>
                </a:solidFill>
                <a:effectLst/>
                <a:latin typeface="+mj-lt"/>
                <a:ea typeface="Calibri" panose="020F0502020204030204" pitchFamily="34" charset="0"/>
                <a:cs typeface="Times New Roman" panose="02020603050405020304" pitchFamily="18" charset="0"/>
              </a:rPr>
              <a:t>4</a:t>
            </a:r>
            <a:r>
              <a:rPr kumimoji="0" lang="en-GB" altLang="en-US" sz="1600" b="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endParaRPr lang="en-GB" altLang="en-US" sz="1200" dirty="0" smtClean="0">
              <a:latin typeface="+mj-lt"/>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endParaRPr lang="en-GB" altLang="en-US" sz="1200" dirty="0" smtClean="0">
              <a:latin typeface="+mj-lt"/>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endParaRPr lang="en-GB" altLang="en-US" sz="1200" dirty="0">
              <a:latin typeface="+mj-lt"/>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endParaRPr lang="en-GB" altLang="en-US" sz="1200" dirty="0" smtClean="0">
              <a:latin typeface="+mj-lt"/>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endParaRPr lang="en-GB" altLang="en-US" sz="1200" dirty="0">
              <a:latin typeface="+mj-lt"/>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tab pos="457200" algn="l"/>
              </a:tabLst>
            </a:pPr>
            <a:endParaRPr lang="en-GB" altLang="en-US" sz="1200" dirty="0">
              <a:latin typeface="+mj-lt"/>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endParaRPr kumimoji="0" lang="en-GB" altLang="en-US" sz="900" b="0" i="0" u="none" strike="noStrike" cap="none" normalizeH="0" baseline="0" dirty="0" smtClean="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tabLst>
                <a:tab pos="457200" algn="l"/>
              </a:tabLst>
            </a:pP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[1] </a:t>
            </a:r>
            <a:r>
              <a:rPr kumimoji="0" lang="en-US" altLang="en-US" sz="100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rPr>
              <a:t>Verbeek</a:t>
            </a: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et al. </a:t>
            </a:r>
            <a:r>
              <a:rPr kumimoji="0" lang="en-US" altLang="en-US" sz="100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Cochrane Reviews </a:t>
            </a: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2020.</a:t>
            </a:r>
            <a:r>
              <a:rPr lang="en-GB" altLang="en-US" sz="600" dirty="0"/>
              <a:t> </a:t>
            </a: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[2] Loveday et al. J</a:t>
            </a:r>
            <a:r>
              <a:rPr kumimoji="0" lang="en-US" altLang="en-US" sz="1000" i="0" u="none" strike="noStrike" cap="none" normalizeH="0" dirty="0" smtClean="0">
                <a:ln>
                  <a:noFill/>
                </a:ln>
                <a:solidFill>
                  <a:schemeClr val="tx1"/>
                </a:solidFill>
                <a:effectLst/>
                <a:latin typeface="Arial" panose="020B0604020202020204" pitchFamily="34" charset="0"/>
                <a:ea typeface="Calibri" panose="020F0502020204030204" pitchFamily="34" charset="0"/>
              </a:rPr>
              <a:t> </a:t>
            </a:r>
            <a:r>
              <a:rPr kumimoji="0" lang="en-US" altLang="en-US" sz="1000" i="0" u="none" strike="noStrike" cap="none" normalizeH="0" dirty="0" err="1" smtClean="0">
                <a:ln>
                  <a:noFill/>
                </a:ln>
                <a:solidFill>
                  <a:schemeClr val="tx1"/>
                </a:solidFill>
                <a:effectLst/>
                <a:latin typeface="Arial" panose="020B0604020202020204" pitchFamily="34" charset="0"/>
                <a:ea typeface="Calibri" panose="020F0502020204030204" pitchFamily="34" charset="0"/>
              </a:rPr>
              <a:t>Hosp</a:t>
            </a:r>
            <a:r>
              <a:rPr kumimoji="0" lang="en-US" altLang="en-US" sz="1000" i="0" u="none" strike="noStrike" cap="none" normalizeH="0" dirty="0" smtClean="0">
                <a:ln>
                  <a:noFill/>
                </a:ln>
                <a:solidFill>
                  <a:schemeClr val="tx1"/>
                </a:solidFill>
                <a:effectLst/>
                <a:latin typeface="Arial" panose="020B0604020202020204" pitchFamily="34" charset="0"/>
                <a:ea typeface="Calibri" panose="020F0502020204030204" pitchFamily="34" charset="0"/>
              </a:rPr>
              <a:t> Infect </a:t>
            </a: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2014; 86 </a:t>
            </a:r>
            <a:r>
              <a:rPr kumimoji="0" lang="en-US" altLang="en-US" sz="100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rPr>
              <a:t>Suppl</a:t>
            </a: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1: S1-S70. [3] Chou et al. </a:t>
            </a:r>
            <a:r>
              <a:rPr kumimoji="0" lang="en-US" altLang="en-US" sz="100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Annals Intern Med 2020</a:t>
            </a: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173: 542-55.[4] Castro-Sánchez et al. J </a:t>
            </a:r>
            <a:r>
              <a:rPr kumimoji="0" lang="en-US" altLang="en-US" sz="100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rPr>
              <a:t>Hosp</a:t>
            </a:r>
            <a:r>
              <a:rPr kumimoji="0" lang="en-US" altLang="en-US" sz="100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Infect 2021; 109: 68-77.</a:t>
            </a:r>
            <a:endParaRPr kumimoji="0" lang="en-US" altLang="en-US" sz="1400" i="0" u="none" strike="noStrike" cap="none" normalizeH="0" baseline="0" dirty="0" smtClean="0">
              <a:ln>
                <a:noFill/>
              </a:ln>
              <a:solidFill>
                <a:schemeClr val="tx1"/>
              </a:solidFill>
              <a:effectLst/>
              <a:latin typeface="Arial" panose="020B0604020202020204" pitchFamily="34" charset="0"/>
            </a:endParaRPr>
          </a:p>
        </p:txBody>
      </p:sp>
      <p:sp>
        <p:nvSpPr>
          <p:cNvPr id="8" name="TextBox 7"/>
          <p:cNvSpPr txBox="1"/>
          <p:nvPr/>
        </p:nvSpPr>
        <p:spPr>
          <a:xfrm>
            <a:off x="2267744" y="3730298"/>
            <a:ext cx="6984776" cy="615553"/>
          </a:xfrm>
          <a:prstGeom prst="rect">
            <a:avLst/>
          </a:prstGeom>
          <a:noFill/>
        </p:spPr>
        <p:txBody>
          <a:bodyPr wrap="square" rtlCol="0">
            <a:spAutoFit/>
          </a:bodyPr>
          <a:lstStyle/>
          <a:p>
            <a:r>
              <a:rPr lang="en-GB" sz="1700" dirty="0" smtClean="0">
                <a:ln w="0"/>
                <a:solidFill>
                  <a:schemeClr val="accent1"/>
                </a:solidFill>
                <a:effectLst>
                  <a:outerShdw blurRad="38100" dist="25400" dir="5400000" algn="ctr" rotWithShape="0">
                    <a:srgbClr val="6E747A">
                      <a:alpha val="43000"/>
                    </a:srgbClr>
                  </a:outerShdw>
                </a:effectLst>
              </a:rPr>
              <a:t>Dynamic PPE risk-assessments </a:t>
            </a:r>
            <a:r>
              <a:rPr lang="en-GB" sz="1700" dirty="0">
                <a:ln w="0"/>
                <a:solidFill>
                  <a:schemeClr val="accent1"/>
                </a:solidFill>
                <a:effectLst>
                  <a:outerShdw blurRad="38100" dist="25400" dir="5400000" algn="ctr" rotWithShape="0">
                    <a:srgbClr val="6E747A">
                      <a:alpha val="43000"/>
                    </a:srgbClr>
                  </a:outerShdw>
                </a:effectLst>
              </a:rPr>
              <a:t>will </a:t>
            </a:r>
            <a:r>
              <a:rPr lang="en-GB" sz="1700" dirty="0" smtClean="0">
                <a:ln w="0"/>
                <a:solidFill>
                  <a:schemeClr val="accent1"/>
                </a:solidFill>
                <a:effectLst>
                  <a:outerShdw blurRad="38100" dist="25400" dir="5400000" algn="ctr" rotWithShape="0">
                    <a:srgbClr val="6E747A">
                      <a:alpha val="43000"/>
                    </a:srgbClr>
                  </a:outerShdw>
                </a:effectLst>
              </a:rPr>
              <a:t>never be the same again!</a:t>
            </a:r>
          </a:p>
          <a:p>
            <a:r>
              <a:rPr lang="en-GB" sz="1700" dirty="0" smtClean="0">
                <a:ln w="0"/>
                <a:solidFill>
                  <a:schemeClr val="accent1"/>
                </a:solidFill>
                <a:effectLst>
                  <a:outerShdw blurRad="38100" dist="25400" dir="5400000" algn="ctr" rotWithShape="0">
                    <a:srgbClr val="6E747A">
                      <a:alpha val="43000"/>
                    </a:srgbClr>
                  </a:outerShdw>
                </a:effectLst>
              </a:rPr>
              <a:t>We understand better how to support staff towards PPE best-practice.</a:t>
            </a:r>
            <a:endParaRPr lang="en-GB" sz="17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12547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5864" y="21853"/>
            <a:ext cx="7704936" cy="461665"/>
          </a:xfrm>
          <a:prstGeom prst="rect">
            <a:avLst/>
          </a:prstGeom>
          <a:noFill/>
        </p:spPr>
        <p:txBody>
          <a:bodyPr wrap="square" rtlCol="0">
            <a:spAutoFit/>
          </a:bodyPr>
          <a:lstStyle/>
          <a:p>
            <a:pPr algn="ctr"/>
            <a:r>
              <a:rPr lang="en-GB" sz="2400" dirty="0" smtClean="0"/>
              <a:t>PPE Helper Programme</a:t>
            </a:r>
            <a:endParaRPr lang="en-GB" sz="2400" dirty="0"/>
          </a:p>
        </p:txBody>
      </p:sp>
      <p:pic>
        <p:nvPicPr>
          <p:cNvPr id="1026" name="Picture 2" descr="https://reflectionsipc.files.wordpress.com/2020/12/ppe-helper.png?w=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059582"/>
            <a:ext cx="6092208" cy="384332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3528" y="474807"/>
            <a:ext cx="8352928" cy="584775"/>
          </a:xfrm>
          <a:prstGeom prst="rect">
            <a:avLst/>
          </a:prstGeom>
        </p:spPr>
        <p:txBody>
          <a:bodyPr wrap="square">
            <a:spAutoFit/>
          </a:bodyPr>
          <a:lstStyle/>
          <a:p>
            <a:pPr algn="ctr"/>
            <a:r>
              <a:rPr lang="en-GB" sz="1600" i="1" dirty="0" smtClean="0">
                <a:solidFill>
                  <a:srgbClr val="444444"/>
                </a:solidFill>
                <a:latin typeface="+mj-lt"/>
              </a:rPr>
              <a:t>Staff </a:t>
            </a:r>
            <a:r>
              <a:rPr lang="en-GB" sz="1600" i="1" dirty="0">
                <a:solidFill>
                  <a:srgbClr val="444444"/>
                </a:solidFill>
                <a:latin typeface="+mj-lt"/>
              </a:rPr>
              <a:t>perceptions around PPE, stratified by contact with a PPE helper (statistically significant findings only).</a:t>
            </a:r>
            <a:endParaRPr lang="en-GB" sz="1600" dirty="0">
              <a:latin typeface="+mj-lt"/>
            </a:endParaRPr>
          </a:p>
        </p:txBody>
      </p:sp>
      <p:sp>
        <p:nvSpPr>
          <p:cNvPr id="6" name="TextBox 5"/>
          <p:cNvSpPr txBox="1"/>
          <p:nvPr/>
        </p:nvSpPr>
        <p:spPr>
          <a:xfrm>
            <a:off x="35496" y="4887039"/>
            <a:ext cx="5184576" cy="276999"/>
          </a:xfrm>
          <a:prstGeom prst="rect">
            <a:avLst/>
          </a:prstGeom>
          <a:noFill/>
        </p:spPr>
        <p:txBody>
          <a:bodyPr wrap="square" rtlCol="0">
            <a:spAutoFit/>
          </a:bodyPr>
          <a:lstStyle/>
          <a:p>
            <a:r>
              <a:rPr lang="en-GB" sz="1200" dirty="0" smtClean="0"/>
              <a:t>Castro-Sanchez et al. J </a:t>
            </a:r>
            <a:r>
              <a:rPr lang="en-GB" sz="1200" dirty="0" err="1" smtClean="0"/>
              <a:t>Hosp</a:t>
            </a:r>
            <a:r>
              <a:rPr lang="en-GB" sz="1200" dirty="0" smtClean="0"/>
              <a:t> Infect 2021.</a:t>
            </a:r>
            <a:endParaRPr lang="en-GB" sz="1200" dirty="0"/>
          </a:p>
        </p:txBody>
      </p:sp>
    </p:spTree>
    <p:extLst>
      <p:ext uri="{BB962C8B-B14F-4D97-AF65-F5344CB8AC3E}">
        <p14:creationId xmlns:p14="http://schemas.microsoft.com/office/powerpoint/2010/main" val="25088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274696280"/>
              </p:ext>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091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Hierarchy of controls</a:t>
            </a:r>
            <a:endParaRPr lang="en-GB" dirty="0"/>
          </a:p>
        </p:txBody>
      </p:sp>
      <p:pic>
        <p:nvPicPr>
          <p:cNvPr id="4098" name="Picture 2" descr="Hierarchy of Controls | NIOSH | CD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4352" y="233702"/>
            <a:ext cx="6775296"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32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546"/>
            <a:ext cx="8229600" cy="857250"/>
          </a:xfrm>
        </p:spPr>
        <p:txBody>
          <a:bodyPr>
            <a:normAutofit/>
          </a:bodyPr>
          <a:lstStyle/>
          <a:p>
            <a:r>
              <a:rPr lang="en-GB" sz="2400" dirty="0" smtClean="0"/>
              <a:t>Role for natural ventilation</a:t>
            </a:r>
            <a:endParaRPr lang="en-GB" sz="2400" dirty="0"/>
          </a:p>
        </p:txBody>
      </p:sp>
      <p:sp>
        <p:nvSpPr>
          <p:cNvPr id="4" name="TextBox 3"/>
          <p:cNvSpPr txBox="1"/>
          <p:nvPr/>
        </p:nvSpPr>
        <p:spPr>
          <a:xfrm>
            <a:off x="35496" y="4887039"/>
            <a:ext cx="5184576" cy="276999"/>
          </a:xfrm>
          <a:prstGeom prst="rect">
            <a:avLst/>
          </a:prstGeom>
          <a:noFill/>
        </p:spPr>
        <p:txBody>
          <a:bodyPr wrap="square" rtlCol="0">
            <a:spAutoFit/>
          </a:bodyPr>
          <a:lstStyle/>
          <a:p>
            <a:r>
              <a:rPr lang="en-GB" sz="1200" dirty="0" err="1" smtClean="0"/>
              <a:t>Gilkeson</a:t>
            </a:r>
            <a:r>
              <a:rPr lang="en-GB" sz="1200" dirty="0" smtClean="0"/>
              <a:t> et al. Building and Environment 2013.</a:t>
            </a:r>
            <a:endParaRPr lang="en-GB" sz="1200" dirty="0"/>
          </a:p>
        </p:txBody>
      </p:sp>
      <p:sp>
        <p:nvSpPr>
          <p:cNvPr id="5" name="Rectangle 3"/>
          <p:cNvSpPr>
            <a:spLocks noChangeArrowheads="1"/>
          </p:cNvSpPr>
          <p:nvPr/>
        </p:nvSpPr>
        <p:spPr bwMode="auto">
          <a:xfrm>
            <a:off x="4644008" y="843558"/>
            <a:ext cx="4042792" cy="2200602"/>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264" tIns="0" rIns="0" bIns="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300" b="0" i="0" u="none" strike="noStrike" cap="none" normalizeH="0" baseline="0" dirty="0" smtClean="0">
                <a:ln>
                  <a:noFill/>
                </a:ln>
                <a:solidFill>
                  <a:srgbClr val="2E2E2E"/>
                </a:solidFill>
                <a:effectLst/>
                <a:latin typeface="NexusSerif"/>
              </a:rPr>
              <a:t>An experimental study is carried out in a 200 m</a:t>
            </a:r>
            <a:r>
              <a:rPr kumimoji="0" lang="en-US" altLang="en-US" sz="900" b="0" i="0" u="none" strike="noStrike" cap="none" normalizeH="0" baseline="30000" dirty="0" smtClean="0">
                <a:ln>
                  <a:noFill/>
                </a:ln>
                <a:solidFill>
                  <a:srgbClr val="2E2E2E"/>
                </a:solidFill>
                <a:effectLst/>
                <a:latin typeface="NexusSerif"/>
              </a:rPr>
              <a:t>3</a:t>
            </a:r>
            <a:r>
              <a:rPr kumimoji="0" lang="en-US" altLang="en-US" sz="1300" b="0" i="0" u="none" strike="noStrike" cap="none" normalizeH="0" baseline="0" dirty="0" smtClean="0">
                <a:ln>
                  <a:noFill/>
                </a:ln>
                <a:solidFill>
                  <a:srgbClr val="2E2E2E"/>
                </a:solidFill>
                <a:effectLst/>
                <a:latin typeface="NexusSerif"/>
              </a:rPr>
              <a:t> cross-ventilated Nightingale hospital ward.</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300" b="0" i="0" u="none" strike="noStrike" cap="none" normalizeH="0" baseline="0" dirty="0" smtClean="0">
                <a:ln>
                  <a:noFill/>
                </a:ln>
                <a:solidFill>
                  <a:srgbClr val="2E2E2E"/>
                </a:solidFill>
                <a:effectLst/>
                <a:latin typeface="NexusSerif"/>
              </a:rPr>
              <a:t>Pulse-injection gas tracer method applied to measure ventilation and airborne infection risk.</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300" b="0" i="0" u="none" strike="noStrike" cap="none" normalizeH="0" baseline="0" dirty="0" smtClean="0">
                <a:ln>
                  <a:noFill/>
                </a:ln>
                <a:solidFill>
                  <a:srgbClr val="2E2E2E"/>
                </a:solidFill>
                <a:effectLst/>
                <a:latin typeface="NexusSerif"/>
              </a:rPr>
              <a:t>Local wind speeds of 1–4 m/s lead to natural ventilation rates of 3.4–6.5 ACH.</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300" b="0" i="0" u="none" strike="noStrike" cap="none" normalizeH="0" baseline="0" dirty="0" smtClean="0">
                <a:ln>
                  <a:noFill/>
                </a:ln>
                <a:solidFill>
                  <a:srgbClr val="2E2E2E"/>
                </a:solidFill>
                <a:effectLst/>
                <a:latin typeface="NexusSerif"/>
              </a:rPr>
              <a:t>Potential infection risk is uniform in open wards but more heterogeneous in partitioned spaces.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300" b="0" i="0" u="none" strike="noStrike" cap="none" normalizeH="0" baseline="0" dirty="0" smtClean="0">
                <a:ln>
                  <a:noFill/>
                </a:ln>
                <a:solidFill>
                  <a:srgbClr val="2E2E2E"/>
                </a:solidFill>
                <a:effectLst/>
                <a:latin typeface="NexusSerif"/>
              </a:rPr>
              <a:t>Closing windows dramatically increases infection risk, thus hybrid ventilation may be necessary.</a:t>
            </a:r>
          </a:p>
        </p:txBody>
      </p:sp>
      <p:pic>
        <p:nvPicPr>
          <p:cNvPr id="6149" name="Picture 5" descr="https://ars.els-cdn.com/content/image/1-s2.0-S0360132313000851-gr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08" y="723225"/>
            <a:ext cx="4291484" cy="3841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48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92546"/>
            <a:ext cx="8229600" cy="857250"/>
          </a:xfrm>
        </p:spPr>
        <p:txBody>
          <a:bodyPr>
            <a:normAutofit/>
          </a:bodyPr>
          <a:lstStyle/>
          <a:p>
            <a:r>
              <a:rPr lang="en-GB" sz="2400" dirty="0" smtClean="0"/>
              <a:t>Improving indoor air quality</a:t>
            </a:r>
            <a:endParaRPr lang="en-GB" sz="2400" dirty="0"/>
          </a:p>
        </p:txBody>
      </p:sp>
      <p:sp>
        <p:nvSpPr>
          <p:cNvPr id="8" name="TextBox 7"/>
          <p:cNvSpPr txBox="1"/>
          <p:nvPr/>
        </p:nvSpPr>
        <p:spPr>
          <a:xfrm>
            <a:off x="35496" y="4887039"/>
            <a:ext cx="5184576" cy="276999"/>
          </a:xfrm>
          <a:prstGeom prst="rect">
            <a:avLst/>
          </a:prstGeom>
          <a:noFill/>
        </p:spPr>
        <p:txBody>
          <a:bodyPr wrap="square" rtlCol="0">
            <a:spAutoFit/>
          </a:bodyPr>
          <a:lstStyle/>
          <a:p>
            <a:r>
              <a:rPr lang="en-GB" sz="1200" dirty="0" smtClean="0"/>
              <a:t>Modified from </a:t>
            </a:r>
            <a:r>
              <a:rPr lang="en-GB" sz="1200" dirty="0" err="1" smtClean="0"/>
              <a:t>Morawska</a:t>
            </a:r>
            <a:r>
              <a:rPr lang="en-GB" sz="1200" dirty="0" smtClean="0"/>
              <a:t> et al. Environ </a:t>
            </a:r>
            <a:r>
              <a:rPr lang="en-GB" sz="1200" dirty="0" err="1" smtClean="0"/>
              <a:t>Int</a:t>
            </a:r>
            <a:r>
              <a:rPr lang="en-GB" sz="1200" dirty="0" smtClean="0"/>
              <a:t> 2020.</a:t>
            </a:r>
            <a:endParaRPr lang="en-GB" sz="1200" dirty="0"/>
          </a:p>
        </p:txBody>
      </p:sp>
      <p:pic>
        <p:nvPicPr>
          <p:cNvPr id="5126" name="Picture 6" descr="An external file that holds a picture, illustration, etc.&#10;Object name is gr2_l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555526"/>
            <a:ext cx="5208513" cy="385703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7020272" y="1491630"/>
            <a:ext cx="0" cy="292093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7044209" y="2821290"/>
            <a:ext cx="1008112" cy="261610"/>
          </a:xfrm>
          <a:prstGeom prst="rect">
            <a:avLst/>
          </a:prstGeom>
          <a:noFill/>
        </p:spPr>
        <p:txBody>
          <a:bodyPr wrap="square" rtlCol="0">
            <a:spAutoFit/>
          </a:bodyPr>
          <a:lstStyle/>
          <a:p>
            <a:r>
              <a:rPr lang="en-GB" sz="1100" dirty="0" smtClean="0"/>
              <a:t>High ceilings</a:t>
            </a:r>
            <a:endParaRPr lang="en-GB" sz="1100" dirty="0"/>
          </a:p>
        </p:txBody>
      </p:sp>
    </p:spTree>
    <p:extLst>
      <p:ext uri="{BB962C8B-B14F-4D97-AF65-F5344CB8AC3E}">
        <p14:creationId xmlns:p14="http://schemas.microsoft.com/office/powerpoint/2010/main" val="138792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546"/>
            <a:ext cx="8229600" cy="857250"/>
          </a:xfrm>
        </p:spPr>
        <p:txBody>
          <a:bodyPr>
            <a:normAutofit/>
          </a:bodyPr>
          <a:lstStyle/>
          <a:p>
            <a:r>
              <a:rPr lang="en-GB" sz="2400" dirty="0" smtClean="0"/>
              <a:t>Improving indoor air quality</a:t>
            </a:r>
            <a:endParaRPr lang="en-GB" sz="2400" dirty="0"/>
          </a:p>
        </p:txBody>
      </p:sp>
      <p:pic>
        <p:nvPicPr>
          <p:cNvPr id="4098" name="Picture 2" descr="Fig.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27534"/>
            <a:ext cx="7343366" cy="41554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496" y="4887039"/>
            <a:ext cx="5184576" cy="276999"/>
          </a:xfrm>
          <a:prstGeom prst="rect">
            <a:avLst/>
          </a:prstGeom>
          <a:noFill/>
        </p:spPr>
        <p:txBody>
          <a:bodyPr wrap="square" rtlCol="0">
            <a:spAutoFit/>
          </a:bodyPr>
          <a:lstStyle/>
          <a:p>
            <a:r>
              <a:rPr lang="en-GB" sz="1200" dirty="0" err="1" smtClean="0"/>
              <a:t>Megahed</a:t>
            </a:r>
            <a:r>
              <a:rPr lang="en-GB" sz="1200" dirty="0" smtClean="0"/>
              <a:t> and </a:t>
            </a:r>
            <a:r>
              <a:rPr lang="en-GB" sz="1200" dirty="0" err="1" smtClean="0"/>
              <a:t>Ghoneim</a:t>
            </a:r>
            <a:r>
              <a:rPr lang="en-GB" sz="1200" dirty="0" smtClean="0"/>
              <a:t>. Environ Res 2021.</a:t>
            </a:r>
            <a:endParaRPr lang="en-GB" sz="1200" dirty="0"/>
          </a:p>
        </p:txBody>
      </p:sp>
    </p:spTree>
    <p:extLst>
      <p:ext uri="{BB962C8B-B14F-4D97-AF65-F5344CB8AC3E}">
        <p14:creationId xmlns:p14="http://schemas.microsoft.com/office/powerpoint/2010/main" val="355044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38"/>
            <a:ext cx="8229600" cy="857250"/>
          </a:xfrm>
        </p:spPr>
        <p:txBody>
          <a:bodyPr>
            <a:normAutofit/>
          </a:bodyPr>
          <a:lstStyle/>
          <a:p>
            <a:r>
              <a:rPr lang="en-GB" sz="2400" dirty="0" smtClean="0"/>
              <a:t>Practical steps to improving ventilation</a:t>
            </a:r>
            <a:endParaRPr lang="en-GB" sz="2400" dirty="0"/>
          </a:p>
        </p:txBody>
      </p:sp>
      <p:sp>
        <p:nvSpPr>
          <p:cNvPr id="4" name="Rectangle 3"/>
          <p:cNvSpPr/>
          <p:nvPr/>
        </p:nvSpPr>
        <p:spPr>
          <a:xfrm>
            <a:off x="0" y="4835723"/>
            <a:ext cx="9396536" cy="276999"/>
          </a:xfrm>
          <a:prstGeom prst="rect">
            <a:avLst/>
          </a:prstGeom>
        </p:spPr>
        <p:txBody>
          <a:bodyPr wrap="square">
            <a:spAutoFit/>
          </a:bodyPr>
          <a:lstStyle/>
          <a:p>
            <a:r>
              <a:rPr lang="en-GB" sz="1200" dirty="0">
                <a:hlinkClick r:id="rId2"/>
              </a:rPr>
              <a:t>Role of Ventilation in Controlling SARS-CoV-2 Transmission </a:t>
            </a:r>
            <a:r>
              <a:rPr lang="en-GB" sz="1200" dirty="0" smtClean="0">
                <a:hlinkClick r:id="rId2"/>
              </a:rPr>
              <a:t>SAGE-EMG</a:t>
            </a:r>
            <a:r>
              <a:rPr lang="en-GB" sz="1200" dirty="0" smtClean="0"/>
              <a:t> and </a:t>
            </a:r>
            <a:r>
              <a:rPr lang="en-GB" sz="1200" dirty="0" err="1"/>
              <a:t>Morawska</a:t>
            </a:r>
            <a:r>
              <a:rPr lang="en-GB" sz="1200" dirty="0"/>
              <a:t> et al. Environ </a:t>
            </a:r>
            <a:r>
              <a:rPr lang="en-GB" sz="1200" dirty="0" err="1"/>
              <a:t>Int</a:t>
            </a:r>
            <a:r>
              <a:rPr lang="en-GB" sz="1200" dirty="0"/>
              <a:t> </a:t>
            </a:r>
            <a:r>
              <a:rPr lang="en-GB" sz="1200" dirty="0" smtClean="0"/>
              <a:t>2020.</a:t>
            </a:r>
            <a:endParaRPr lang="en-GB" sz="1200" dirty="0"/>
          </a:p>
        </p:txBody>
      </p:sp>
      <p:graphicFrame>
        <p:nvGraphicFramePr>
          <p:cNvPr id="5" name="Table 4"/>
          <p:cNvGraphicFramePr>
            <a:graphicFrameLocks noGrp="1"/>
          </p:cNvGraphicFramePr>
          <p:nvPr>
            <p:extLst>
              <p:ext uri="{D42A27DB-BD31-4B8C-83A1-F6EECF244321}">
                <p14:modId xmlns:p14="http://schemas.microsoft.com/office/powerpoint/2010/main" val="2970049668"/>
              </p:ext>
            </p:extLst>
          </p:nvPr>
        </p:nvGraphicFramePr>
        <p:xfrm>
          <a:off x="323528" y="746606"/>
          <a:ext cx="8280920" cy="3972560"/>
        </p:xfrm>
        <a:graphic>
          <a:graphicData uri="http://schemas.openxmlformats.org/drawingml/2006/table">
            <a:tbl>
              <a:tblPr firstRow="1" bandRow="1">
                <a:tableStyleId>{5C22544A-7EE6-4342-B048-85BDC9FD1C3A}</a:tableStyleId>
              </a:tblPr>
              <a:tblGrid>
                <a:gridCol w="4140460">
                  <a:extLst>
                    <a:ext uri="{9D8B030D-6E8A-4147-A177-3AD203B41FA5}">
                      <a16:colId xmlns:a16="http://schemas.microsoft.com/office/drawing/2014/main" val="1016290316"/>
                    </a:ext>
                  </a:extLst>
                </a:gridCol>
                <a:gridCol w="4140460">
                  <a:extLst>
                    <a:ext uri="{9D8B030D-6E8A-4147-A177-3AD203B41FA5}">
                      <a16:colId xmlns:a16="http://schemas.microsoft.com/office/drawing/2014/main" val="1892604433"/>
                    </a:ext>
                  </a:extLst>
                </a:gridCol>
              </a:tblGrid>
              <a:tr h="370840">
                <a:tc>
                  <a:txBody>
                    <a:bodyPr/>
                    <a:lstStyle/>
                    <a:p>
                      <a:r>
                        <a:rPr lang="en-GB" sz="1400" dirty="0" smtClean="0"/>
                        <a:t>Measure</a:t>
                      </a:r>
                      <a:endParaRPr lang="en-GB" sz="1400" dirty="0"/>
                    </a:p>
                  </a:txBody>
                  <a:tcPr/>
                </a:tc>
                <a:tc>
                  <a:txBody>
                    <a:bodyPr/>
                    <a:lstStyle/>
                    <a:p>
                      <a:r>
                        <a:rPr lang="en-GB" sz="1400" dirty="0" smtClean="0"/>
                        <a:t>Considerations</a:t>
                      </a:r>
                      <a:endParaRPr lang="en-GB" sz="1400" dirty="0"/>
                    </a:p>
                  </a:txBody>
                  <a:tcPr/>
                </a:tc>
                <a:extLst>
                  <a:ext uri="{0D108BD9-81ED-4DB2-BD59-A6C34878D82A}">
                    <a16:rowId xmlns:a16="http://schemas.microsoft.com/office/drawing/2014/main" val="2324487076"/>
                  </a:ext>
                </a:extLst>
              </a:tr>
              <a:tr h="370840">
                <a:tc>
                  <a:txBody>
                    <a:bodyPr/>
                    <a:lstStyle/>
                    <a:p>
                      <a:r>
                        <a:rPr lang="en-GB" sz="1400" dirty="0" smtClean="0"/>
                        <a:t>Get to know your</a:t>
                      </a:r>
                      <a:r>
                        <a:rPr lang="en-GB" sz="1400" baseline="0" dirty="0" smtClean="0"/>
                        <a:t> ventilation systems</a:t>
                      </a:r>
                      <a:endParaRPr lang="en-GB" sz="1400" dirty="0"/>
                    </a:p>
                  </a:txBody>
                  <a:tcPr/>
                </a:tc>
                <a:tc>
                  <a:txBody>
                    <a:bodyPr/>
                    <a:lstStyle/>
                    <a:p>
                      <a:r>
                        <a:rPr lang="en-GB" sz="1400" dirty="0" smtClean="0"/>
                        <a:t>Natural, mechanical, specialist</a:t>
                      </a:r>
                      <a:r>
                        <a:rPr lang="en-GB" sz="1400" baseline="0" dirty="0" smtClean="0"/>
                        <a:t> – and read the relevant HTM 03-01.</a:t>
                      </a:r>
                      <a:endParaRPr lang="en-GB" sz="1400" dirty="0"/>
                    </a:p>
                  </a:txBody>
                  <a:tcPr/>
                </a:tc>
                <a:extLst>
                  <a:ext uri="{0D108BD9-81ED-4DB2-BD59-A6C34878D82A}">
                    <a16:rowId xmlns:a16="http://schemas.microsoft.com/office/drawing/2014/main" val="3916598379"/>
                  </a:ext>
                </a:extLst>
              </a:tr>
              <a:tr h="370840">
                <a:tc>
                  <a:txBody>
                    <a:bodyPr/>
                    <a:lstStyle/>
                    <a:p>
                      <a:r>
                        <a:rPr lang="en-GB" sz="1400" dirty="0" smtClean="0"/>
                        <a:t>Increased use of natural ventilation (e.g. opening window and door) </a:t>
                      </a:r>
                      <a:endParaRPr lang="en-GB" sz="1400" dirty="0"/>
                    </a:p>
                  </a:txBody>
                  <a:tcPr/>
                </a:tc>
                <a:tc>
                  <a:txBody>
                    <a:bodyPr/>
                    <a:lstStyle/>
                    <a:p>
                      <a:r>
                        <a:rPr lang="en-GB" sz="1400" dirty="0" smtClean="0"/>
                        <a:t>Relies on human</a:t>
                      </a:r>
                      <a:r>
                        <a:rPr lang="en-GB" sz="1400" baseline="0" dirty="0" smtClean="0"/>
                        <a:t> behaviour; temperature issues; potential safety/security issues; temporary changes less effective but mitigates some of these risks.</a:t>
                      </a:r>
                      <a:endParaRPr lang="en-GB" sz="1400" dirty="0"/>
                    </a:p>
                  </a:txBody>
                  <a:tcPr/>
                </a:tc>
                <a:extLst>
                  <a:ext uri="{0D108BD9-81ED-4DB2-BD59-A6C34878D82A}">
                    <a16:rowId xmlns:a16="http://schemas.microsoft.com/office/drawing/2014/main" val="3972947860"/>
                  </a:ext>
                </a:extLst>
              </a:tr>
              <a:tr h="370840">
                <a:tc>
                  <a:txBody>
                    <a:bodyPr/>
                    <a:lstStyle/>
                    <a:p>
                      <a:r>
                        <a:rPr lang="en-GB" sz="1400" dirty="0" smtClean="0"/>
                        <a:t>Find ways to get more out of existing HVAC</a:t>
                      </a:r>
                      <a:r>
                        <a:rPr lang="en-GB" sz="1400" baseline="0" dirty="0" smtClean="0"/>
                        <a:t> systems</a:t>
                      </a:r>
                      <a:endParaRPr lang="en-GB" sz="1400" dirty="0"/>
                    </a:p>
                  </a:txBody>
                  <a:tcPr/>
                </a:tc>
                <a:tc>
                  <a:txBody>
                    <a:bodyPr/>
                    <a:lstStyle/>
                    <a:p>
                      <a:r>
                        <a:rPr lang="en-GB" sz="1400" dirty="0" smtClean="0"/>
                        <a:t>Increase fresh</a:t>
                      </a:r>
                      <a:r>
                        <a:rPr lang="en-GB" sz="1400" baseline="0" dirty="0" smtClean="0"/>
                        <a:t> air, reduce </a:t>
                      </a:r>
                      <a:r>
                        <a:rPr lang="en-GB" sz="1400" baseline="0" dirty="0" err="1" smtClean="0"/>
                        <a:t>recircualation</a:t>
                      </a:r>
                      <a:r>
                        <a:rPr lang="en-GB" sz="1400" baseline="0" dirty="0" smtClean="0"/>
                        <a:t>, extend operation; requires input from Estates; may disrupt airflows; may require qualification testing.</a:t>
                      </a:r>
                      <a:endParaRPr lang="en-GB" sz="1400" dirty="0"/>
                    </a:p>
                  </a:txBody>
                  <a:tcPr/>
                </a:tc>
                <a:extLst>
                  <a:ext uri="{0D108BD9-81ED-4DB2-BD59-A6C34878D82A}">
                    <a16:rowId xmlns:a16="http://schemas.microsoft.com/office/drawing/2014/main" val="3513421476"/>
                  </a:ext>
                </a:extLst>
              </a:tr>
              <a:tr h="370840">
                <a:tc>
                  <a:txBody>
                    <a:bodyPr/>
                    <a:lstStyle/>
                    <a:p>
                      <a:r>
                        <a:rPr lang="en-GB" sz="1400" dirty="0" smtClean="0"/>
                        <a:t>Installation of new passive (louvres/air bricks) or mechanical (extract fans, new HVAC) systems</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Requires input from Estates; may be costly;</a:t>
                      </a:r>
                      <a:r>
                        <a:rPr lang="en-GB" sz="1400" baseline="0" dirty="0" smtClean="0"/>
                        <a:t> may disrupt airflows.</a:t>
                      </a:r>
                      <a:endParaRPr lang="en-GB" sz="1400" dirty="0" smtClean="0"/>
                    </a:p>
                  </a:txBody>
                  <a:tcPr/>
                </a:tc>
                <a:extLst>
                  <a:ext uri="{0D108BD9-81ED-4DB2-BD59-A6C34878D82A}">
                    <a16:rowId xmlns:a16="http://schemas.microsoft.com/office/drawing/2014/main" val="979062564"/>
                  </a:ext>
                </a:extLst>
              </a:tr>
              <a:tr h="370840">
                <a:tc>
                  <a:txBody>
                    <a:bodyPr/>
                    <a:lstStyle/>
                    <a:p>
                      <a:r>
                        <a:rPr lang="en-GB" sz="1400" dirty="0" smtClean="0"/>
                        <a:t>Breaks or fallow periods between occupants</a:t>
                      </a:r>
                      <a:endParaRPr lang="en-GB" sz="1400" dirty="0"/>
                    </a:p>
                  </a:txBody>
                  <a:tcPr/>
                </a:tc>
                <a:tc>
                  <a:txBody>
                    <a:bodyPr/>
                    <a:lstStyle/>
                    <a:p>
                      <a:r>
                        <a:rPr lang="en-GB" sz="1400" dirty="0" smtClean="0"/>
                        <a:t>May interrupt patient or staff flow in an area.</a:t>
                      </a:r>
                      <a:endParaRPr lang="en-GB" sz="1400" dirty="0"/>
                    </a:p>
                  </a:txBody>
                  <a:tcPr/>
                </a:tc>
                <a:extLst>
                  <a:ext uri="{0D108BD9-81ED-4DB2-BD59-A6C34878D82A}">
                    <a16:rowId xmlns:a16="http://schemas.microsoft.com/office/drawing/2014/main" val="1232920523"/>
                  </a:ext>
                </a:extLst>
              </a:tr>
              <a:tr h="370840">
                <a:tc>
                  <a:txBody>
                    <a:bodyPr/>
                    <a:lstStyle/>
                    <a:p>
                      <a:r>
                        <a:rPr lang="en-GB" sz="1400" dirty="0" smtClean="0"/>
                        <a:t>Use of local air filtration</a:t>
                      </a:r>
                      <a:r>
                        <a:rPr lang="en-GB" sz="1400" baseline="0" dirty="0" smtClean="0"/>
                        <a:t> / disinfection devices</a:t>
                      </a:r>
                      <a:endParaRPr lang="en-GB" sz="1400" dirty="0"/>
                    </a:p>
                  </a:txBody>
                  <a:tcPr/>
                </a:tc>
                <a:tc>
                  <a:txBody>
                    <a:bodyPr/>
                    <a:lstStyle/>
                    <a:p>
                      <a:r>
                        <a:rPr lang="en-GB" sz="1400" dirty="0" smtClean="0"/>
                        <a:t>Lack of evidence of clinical impact; may be useful in enclosed indoor</a:t>
                      </a:r>
                      <a:r>
                        <a:rPr lang="en-GB" sz="1400" baseline="0" dirty="0" smtClean="0"/>
                        <a:t> spaces,</a:t>
                      </a:r>
                      <a:endParaRPr lang="en-GB" sz="1400" dirty="0"/>
                    </a:p>
                  </a:txBody>
                  <a:tcPr/>
                </a:tc>
                <a:extLst>
                  <a:ext uri="{0D108BD9-81ED-4DB2-BD59-A6C34878D82A}">
                    <a16:rowId xmlns:a16="http://schemas.microsoft.com/office/drawing/2014/main" val="3739695764"/>
                  </a:ext>
                </a:extLst>
              </a:tr>
            </a:tbl>
          </a:graphicData>
        </a:graphic>
      </p:graphicFrame>
    </p:spTree>
    <p:extLst>
      <p:ext uri="{BB962C8B-B14F-4D97-AF65-F5344CB8AC3E}">
        <p14:creationId xmlns:p14="http://schemas.microsoft.com/office/powerpoint/2010/main" val="398939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877755161"/>
              </p:ext>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794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Innovate approaches to improve air hygiene</a:t>
            </a:r>
            <a:endParaRPr lang="en-GB" sz="2400" dirty="0"/>
          </a:p>
        </p:txBody>
      </p:sp>
      <p:sp>
        <p:nvSpPr>
          <p:cNvPr id="4" name="AutoShape 4" descr="Viral Aerosol | Viral Aerosol Capture, Surgical Smoke Captur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0556" y="1742318"/>
            <a:ext cx="2814816" cy="211111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1419622"/>
            <a:ext cx="2756504" cy="275650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1078086"/>
            <a:ext cx="2018113" cy="3628068"/>
          </a:xfrm>
          <a:prstGeom prst="rect">
            <a:avLst/>
          </a:prstGeom>
        </p:spPr>
      </p:pic>
    </p:spTree>
    <p:extLst>
      <p:ext uri="{BB962C8B-B14F-4D97-AF65-F5344CB8AC3E}">
        <p14:creationId xmlns:p14="http://schemas.microsoft.com/office/powerpoint/2010/main" val="888402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Air filtration / disinfection</a:t>
            </a:r>
            <a:endParaRPr lang="en-GB" sz="2400" dirty="0"/>
          </a:p>
        </p:txBody>
      </p:sp>
      <p:graphicFrame>
        <p:nvGraphicFramePr>
          <p:cNvPr id="4" name="Diagram 3"/>
          <p:cNvGraphicFramePr/>
          <p:nvPr>
            <p:extLst>
              <p:ext uri="{D42A27DB-BD31-4B8C-83A1-F6EECF244321}">
                <p14:modId xmlns:p14="http://schemas.microsoft.com/office/powerpoint/2010/main" val="2196431800"/>
              </p:ext>
            </p:extLst>
          </p:nvPr>
        </p:nvGraphicFramePr>
        <p:xfrm>
          <a:off x="1524000" y="1037591"/>
          <a:ext cx="6096000" cy="3766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916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470"/>
            <a:ext cx="8229600" cy="857250"/>
          </a:xfrm>
        </p:spPr>
        <p:txBody>
          <a:bodyPr>
            <a:noAutofit/>
          </a:bodyPr>
          <a:lstStyle/>
          <a:p>
            <a:r>
              <a:rPr lang="en-GB" sz="2400" dirty="0" smtClean="0"/>
              <a:t>Evidence that air disinfection improves patient outcomes</a:t>
            </a:r>
            <a:endParaRPr lang="en-GB" sz="2400" dirty="0"/>
          </a:p>
        </p:txBody>
      </p:sp>
      <p:sp>
        <p:nvSpPr>
          <p:cNvPr id="4" name="Rectangle 1"/>
          <p:cNvSpPr>
            <a:spLocks noChangeArrowheads="1"/>
          </p:cNvSpPr>
          <p:nvPr/>
        </p:nvSpPr>
        <p:spPr bwMode="auto">
          <a:xfrm>
            <a:off x="251520" y="915566"/>
            <a:ext cx="864096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0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There are emerging studies showing that various air disinfection approaches improve the microbiological quality of air.</a:t>
            </a:r>
            <a:r>
              <a:rPr lang="en-GB" altLang="en-US" sz="2000" baseline="30000" dirty="0" smtClean="0">
                <a:ea typeface="Calibri" panose="020F0502020204030204" pitchFamily="34" charset="0"/>
                <a:cs typeface="Arial" panose="020B0604020202020204" pitchFamily="34" charset="0"/>
              </a:rPr>
              <a:t>1-5</a:t>
            </a:r>
            <a:endParaRPr kumimoji="0" lang="en-GB" altLang="en-US" sz="1200" b="0" i="0" u="none" strike="noStrike" cap="none" normalizeH="0" baseline="0" dirty="0" smtClean="0">
              <a:ln>
                <a:noFill/>
              </a:ln>
              <a:solidFill>
                <a:schemeClr val="tx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However, there is no direct published evidence that air disinfection in healthcare settings improves patient outcomes.</a:t>
            </a:r>
            <a:endParaRPr kumimoji="0" lang="en-GB" altLang="en-US" sz="1200" b="0" i="0" u="none" strike="noStrike" cap="none" normalizeH="0" baseline="0" dirty="0" smtClean="0">
              <a:ln>
                <a:noFill/>
              </a:ln>
              <a:solidFill>
                <a:schemeClr val="tx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0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A recently published randomised controlled trial concluded that an ultraviolet C air steriliser did not improve the outcomes of patients undergoing cardiac surgery.</a:t>
            </a:r>
            <a:r>
              <a:rPr lang="en-GB" altLang="en-US" sz="2000" baseline="30000" dirty="0">
                <a:ea typeface="Calibri" panose="020F0502020204030204" pitchFamily="34" charset="0"/>
                <a:cs typeface="Arial" panose="020B0604020202020204" pitchFamily="34" charset="0"/>
              </a:rPr>
              <a:t>6</a:t>
            </a:r>
            <a:endParaRPr kumimoji="0" lang="en-GB" altLang="en-US" sz="3600" b="0" i="0" u="none" strike="noStrike" cap="none" normalizeH="0" baseline="0" dirty="0" smtClean="0">
              <a:ln>
                <a:noFill/>
              </a:ln>
              <a:solidFill>
                <a:schemeClr val="tx1"/>
              </a:solidFill>
              <a:effectLst/>
              <a:latin typeface="Arial" panose="020B0604020202020204" pitchFamily="34" charset="0"/>
            </a:endParaRPr>
          </a:p>
        </p:txBody>
      </p:sp>
      <p:sp>
        <p:nvSpPr>
          <p:cNvPr id="5" name="Rectangle 4"/>
          <p:cNvSpPr/>
          <p:nvPr/>
        </p:nvSpPr>
        <p:spPr>
          <a:xfrm>
            <a:off x="107504" y="3291830"/>
            <a:ext cx="8928992" cy="1785104"/>
          </a:xfrm>
          <a:prstGeom prst="rect">
            <a:avLst/>
          </a:prstGeom>
        </p:spPr>
        <p:txBody>
          <a:bodyPr wrap="square">
            <a:spAutoFit/>
          </a:bodyPr>
          <a:lstStyle/>
          <a:p>
            <a:pPr marL="176213" indent="-176213">
              <a:spcAft>
                <a:spcPts val="0"/>
              </a:spcAft>
              <a:buFont typeface="+mj-lt"/>
              <a:buAutoNum type="arabicPeriod"/>
            </a:pPr>
            <a:r>
              <a:rPr lang="en-US" sz="1000" dirty="0" smtClean="0">
                <a:latin typeface="+mj-lt"/>
                <a:ea typeface="Calibri" panose="020F0502020204030204" pitchFamily="34" charset="0"/>
              </a:rPr>
              <a:t>Boswell </a:t>
            </a:r>
            <a:r>
              <a:rPr lang="en-US" sz="1000" dirty="0">
                <a:latin typeface="+mj-lt"/>
                <a:ea typeface="Calibri" panose="020F0502020204030204" pitchFamily="34" charset="0"/>
              </a:rPr>
              <a:t>TC, Fox PC. Reduction in MRSA environmental contamination with a portable HEPA-filtration unit. </a:t>
            </a:r>
            <a:r>
              <a:rPr lang="en-US" sz="1000" i="1" dirty="0" smtClean="0">
                <a:latin typeface="+mj-lt"/>
                <a:ea typeface="Calibri" panose="020F0502020204030204" pitchFamily="34" charset="0"/>
              </a:rPr>
              <a:t>J </a:t>
            </a:r>
            <a:r>
              <a:rPr lang="en-US" sz="1000" i="1" dirty="0" err="1" smtClean="0">
                <a:latin typeface="+mj-lt"/>
                <a:ea typeface="Calibri" panose="020F0502020204030204" pitchFamily="34" charset="0"/>
              </a:rPr>
              <a:t>Hosp</a:t>
            </a:r>
            <a:r>
              <a:rPr lang="en-US" sz="1000" i="1" dirty="0" smtClean="0">
                <a:latin typeface="+mj-lt"/>
                <a:ea typeface="Calibri" panose="020F0502020204030204" pitchFamily="34" charset="0"/>
              </a:rPr>
              <a:t> Infect </a:t>
            </a:r>
            <a:r>
              <a:rPr lang="en-US" sz="1000" dirty="0" smtClean="0">
                <a:latin typeface="+mj-lt"/>
                <a:ea typeface="Calibri" panose="020F0502020204030204" pitchFamily="34" charset="0"/>
              </a:rPr>
              <a:t>2006</a:t>
            </a:r>
            <a:r>
              <a:rPr lang="en-US" sz="1000" dirty="0">
                <a:latin typeface="+mj-lt"/>
                <a:ea typeface="Calibri" panose="020F0502020204030204" pitchFamily="34" charset="0"/>
              </a:rPr>
              <a:t>; </a:t>
            </a:r>
            <a:r>
              <a:rPr lang="en-US" sz="1000" b="1" dirty="0">
                <a:latin typeface="+mj-lt"/>
                <a:ea typeface="Calibri" panose="020F0502020204030204" pitchFamily="34" charset="0"/>
              </a:rPr>
              <a:t>63</a:t>
            </a:r>
            <a:r>
              <a:rPr lang="en-US" sz="1000" dirty="0">
                <a:latin typeface="+mj-lt"/>
                <a:ea typeface="Calibri" panose="020F0502020204030204" pitchFamily="34" charset="0"/>
              </a:rPr>
              <a:t>: 47-54.</a:t>
            </a:r>
            <a:endParaRPr lang="en-GB" sz="1000" dirty="0">
              <a:latin typeface="+mj-lt"/>
              <a:ea typeface="Calibri" panose="020F0502020204030204" pitchFamily="34" charset="0"/>
            </a:endParaRPr>
          </a:p>
          <a:p>
            <a:pPr marL="176213" indent="-176213">
              <a:spcAft>
                <a:spcPts val="0"/>
              </a:spcAft>
              <a:buFont typeface="+mj-lt"/>
              <a:buAutoNum type="arabicPeriod"/>
            </a:pPr>
            <a:r>
              <a:rPr lang="en-US" sz="1000" dirty="0" smtClean="0">
                <a:latin typeface="+mj-lt"/>
                <a:ea typeface="Calibri" panose="020F0502020204030204" pitchFamily="34" charset="0"/>
              </a:rPr>
              <a:t>Maclean </a:t>
            </a:r>
            <a:r>
              <a:rPr lang="en-US" sz="1000" dirty="0">
                <a:latin typeface="+mj-lt"/>
                <a:ea typeface="Calibri" panose="020F0502020204030204" pitchFamily="34" charset="0"/>
              </a:rPr>
              <a:t>M, McKenzie K, Anderson JG, </a:t>
            </a:r>
            <a:r>
              <a:rPr lang="en-US" sz="1000" dirty="0" err="1">
                <a:latin typeface="+mj-lt"/>
                <a:ea typeface="Calibri" panose="020F0502020204030204" pitchFamily="34" charset="0"/>
              </a:rPr>
              <a:t>Gettinby</a:t>
            </a:r>
            <a:r>
              <a:rPr lang="en-US" sz="1000" dirty="0">
                <a:latin typeface="+mj-lt"/>
                <a:ea typeface="Calibri" panose="020F0502020204030204" pitchFamily="34" charset="0"/>
              </a:rPr>
              <a:t> G, MacGregor SJ. 405 nm light technology for the inactivation of pathogens and its potential role for environmental disinfection and infection control. </a:t>
            </a:r>
            <a:r>
              <a:rPr lang="en-US" sz="1000" i="1" dirty="0">
                <a:ea typeface="Calibri" panose="020F0502020204030204" pitchFamily="34" charset="0"/>
              </a:rPr>
              <a:t>J </a:t>
            </a:r>
            <a:r>
              <a:rPr lang="en-US" sz="1000" i="1" dirty="0" err="1">
                <a:ea typeface="Calibri" panose="020F0502020204030204" pitchFamily="34" charset="0"/>
              </a:rPr>
              <a:t>Hosp</a:t>
            </a:r>
            <a:r>
              <a:rPr lang="en-US" sz="1000" i="1" dirty="0">
                <a:ea typeface="Calibri" panose="020F0502020204030204" pitchFamily="34" charset="0"/>
              </a:rPr>
              <a:t> Infect </a:t>
            </a:r>
            <a:r>
              <a:rPr lang="en-US" sz="1000" dirty="0" smtClean="0">
                <a:latin typeface="+mj-lt"/>
                <a:ea typeface="Calibri" panose="020F0502020204030204" pitchFamily="34" charset="0"/>
              </a:rPr>
              <a:t>2014</a:t>
            </a:r>
            <a:r>
              <a:rPr lang="en-US" sz="1000" dirty="0">
                <a:latin typeface="+mj-lt"/>
                <a:ea typeface="Calibri" panose="020F0502020204030204" pitchFamily="34" charset="0"/>
              </a:rPr>
              <a:t>; </a:t>
            </a:r>
            <a:r>
              <a:rPr lang="en-US" sz="1000" b="1" dirty="0">
                <a:latin typeface="+mj-lt"/>
                <a:ea typeface="Calibri" panose="020F0502020204030204" pitchFamily="34" charset="0"/>
              </a:rPr>
              <a:t>88</a:t>
            </a:r>
            <a:r>
              <a:rPr lang="en-US" sz="1000" dirty="0">
                <a:latin typeface="+mj-lt"/>
                <a:ea typeface="Calibri" panose="020F0502020204030204" pitchFamily="34" charset="0"/>
              </a:rPr>
              <a:t>: 1-11.</a:t>
            </a:r>
            <a:endParaRPr lang="en-GB" sz="1000" dirty="0">
              <a:latin typeface="+mj-lt"/>
              <a:ea typeface="Calibri" panose="020F0502020204030204" pitchFamily="34" charset="0"/>
            </a:endParaRPr>
          </a:p>
          <a:p>
            <a:pPr marL="176213" indent="-176213">
              <a:spcAft>
                <a:spcPts val="0"/>
              </a:spcAft>
              <a:buFont typeface="+mj-lt"/>
              <a:buAutoNum type="arabicPeriod"/>
            </a:pPr>
            <a:r>
              <a:rPr lang="en-US" sz="1000" dirty="0" smtClean="0">
                <a:latin typeface="+mj-lt"/>
                <a:ea typeface="Calibri" panose="020F0502020204030204" pitchFamily="34" charset="0"/>
              </a:rPr>
              <a:t>Hakim </a:t>
            </a:r>
            <a:r>
              <a:rPr lang="en-US" sz="1000" dirty="0">
                <a:latin typeface="+mj-lt"/>
                <a:ea typeface="Calibri" panose="020F0502020204030204" pitchFamily="34" charset="0"/>
              </a:rPr>
              <a:t>H, Gilliam C, Tang L, Xu J, Lee LD. Effect of a shielded continuous ultraviolet-C air disinfection device on reduction of air and surface </a:t>
            </a:r>
            <a:r>
              <a:rPr lang="en-US" sz="1000" dirty="0" smtClean="0">
                <a:latin typeface="+mj-lt"/>
                <a:ea typeface="Calibri" panose="020F0502020204030204" pitchFamily="34" charset="0"/>
              </a:rPr>
              <a:t>microbial </a:t>
            </a:r>
            <a:r>
              <a:rPr lang="en-US" sz="1000" dirty="0">
                <a:latin typeface="+mj-lt"/>
                <a:ea typeface="Calibri" panose="020F0502020204030204" pitchFamily="34" charset="0"/>
              </a:rPr>
              <a:t>contamination in a pediatric oncology outpatient care unit. </a:t>
            </a:r>
            <a:r>
              <a:rPr lang="en-US" sz="1000" i="1" dirty="0">
                <a:latin typeface="+mj-lt"/>
                <a:ea typeface="Calibri" panose="020F0502020204030204" pitchFamily="34" charset="0"/>
              </a:rPr>
              <a:t>Am J Infect Control</a:t>
            </a:r>
            <a:r>
              <a:rPr lang="en-US" sz="1000" dirty="0">
                <a:latin typeface="+mj-lt"/>
                <a:ea typeface="Calibri" panose="020F0502020204030204" pitchFamily="34" charset="0"/>
              </a:rPr>
              <a:t> 2019; </a:t>
            </a:r>
            <a:r>
              <a:rPr lang="en-US" sz="1000" dirty="0" err="1">
                <a:latin typeface="+mj-lt"/>
                <a:ea typeface="Calibri" panose="020F0502020204030204" pitchFamily="34" charset="0"/>
              </a:rPr>
              <a:t>doi</a:t>
            </a:r>
            <a:r>
              <a:rPr lang="en-US" sz="1000" dirty="0">
                <a:latin typeface="+mj-lt"/>
                <a:ea typeface="Calibri" panose="020F0502020204030204" pitchFamily="34" charset="0"/>
              </a:rPr>
              <a:t> 10.1016/j.ajic.2019.03.026.</a:t>
            </a:r>
            <a:endParaRPr lang="en-GB" sz="1000" dirty="0">
              <a:latin typeface="+mj-lt"/>
              <a:ea typeface="Calibri" panose="020F0502020204030204" pitchFamily="34" charset="0"/>
            </a:endParaRPr>
          </a:p>
          <a:p>
            <a:pPr marL="176213" indent="-176213">
              <a:spcAft>
                <a:spcPts val="0"/>
              </a:spcAft>
              <a:buFont typeface="+mj-lt"/>
              <a:buAutoNum type="arabicPeriod"/>
            </a:pPr>
            <a:r>
              <a:rPr lang="en-US" sz="1000" dirty="0" smtClean="0">
                <a:latin typeface="+mj-lt"/>
                <a:ea typeface="Calibri" panose="020F0502020204030204" pitchFamily="34" charset="0"/>
              </a:rPr>
              <a:t>Wong </a:t>
            </a:r>
            <a:r>
              <a:rPr lang="en-US" sz="1000" dirty="0">
                <a:latin typeface="+mj-lt"/>
                <a:ea typeface="Calibri" panose="020F0502020204030204" pitchFamily="34" charset="0"/>
              </a:rPr>
              <a:t>V, Staniforth K, Boswell TC. Environmental contamination and airborne microbial counts: a role for hydroxyl radical disinfection units? </a:t>
            </a:r>
            <a:r>
              <a:rPr lang="en-US" sz="1000" i="1" dirty="0">
                <a:ea typeface="Calibri" panose="020F0502020204030204" pitchFamily="34" charset="0"/>
              </a:rPr>
              <a:t>J </a:t>
            </a:r>
            <a:r>
              <a:rPr lang="en-US" sz="1000" i="1" dirty="0" err="1">
                <a:ea typeface="Calibri" panose="020F0502020204030204" pitchFamily="34" charset="0"/>
              </a:rPr>
              <a:t>Hosp</a:t>
            </a:r>
            <a:r>
              <a:rPr lang="en-US" sz="1000" i="1" dirty="0">
                <a:ea typeface="Calibri" panose="020F0502020204030204" pitchFamily="34" charset="0"/>
              </a:rPr>
              <a:t> Infect </a:t>
            </a:r>
            <a:r>
              <a:rPr lang="en-US" sz="1000" dirty="0" smtClean="0">
                <a:latin typeface="+mj-lt"/>
                <a:ea typeface="Calibri" panose="020F0502020204030204" pitchFamily="34" charset="0"/>
              </a:rPr>
              <a:t>2011</a:t>
            </a:r>
            <a:r>
              <a:rPr lang="en-US" sz="1000" dirty="0">
                <a:latin typeface="+mj-lt"/>
                <a:ea typeface="Calibri" panose="020F0502020204030204" pitchFamily="34" charset="0"/>
              </a:rPr>
              <a:t>; </a:t>
            </a:r>
            <a:r>
              <a:rPr lang="en-US" sz="1000" b="1" dirty="0">
                <a:latin typeface="+mj-lt"/>
                <a:ea typeface="Calibri" panose="020F0502020204030204" pitchFamily="34" charset="0"/>
              </a:rPr>
              <a:t>78</a:t>
            </a:r>
            <a:r>
              <a:rPr lang="en-US" sz="1000" dirty="0">
                <a:latin typeface="+mj-lt"/>
                <a:ea typeface="Calibri" panose="020F0502020204030204" pitchFamily="34" charset="0"/>
              </a:rPr>
              <a:t>: 194-9.</a:t>
            </a:r>
            <a:endParaRPr lang="en-GB" sz="1000" dirty="0">
              <a:latin typeface="+mj-lt"/>
              <a:ea typeface="Calibri" panose="020F0502020204030204" pitchFamily="34" charset="0"/>
            </a:endParaRPr>
          </a:p>
          <a:p>
            <a:pPr marL="176213" indent="-176213">
              <a:spcAft>
                <a:spcPts val="0"/>
              </a:spcAft>
              <a:buFont typeface="+mj-lt"/>
              <a:buAutoNum type="arabicPeriod"/>
            </a:pPr>
            <a:r>
              <a:rPr lang="en-US" sz="1000" dirty="0" smtClean="0">
                <a:latin typeface="+mj-lt"/>
                <a:ea typeface="Calibri" panose="020F0502020204030204" pitchFamily="34" charset="0"/>
              </a:rPr>
              <a:t>Buchan </a:t>
            </a:r>
            <a:r>
              <a:rPr lang="en-US" sz="1000" dirty="0">
                <a:latin typeface="+mj-lt"/>
                <a:ea typeface="Calibri" panose="020F0502020204030204" pitchFamily="34" charset="0"/>
              </a:rPr>
              <a:t>AG, Yang L, Atkinson KD. Predicting airborne coronavirus inactivation by far-UVC in populated rooms using a high-fidelity coupled radiation-CFD model. </a:t>
            </a:r>
            <a:r>
              <a:rPr lang="en-US" sz="1000" i="1" dirty="0">
                <a:latin typeface="+mj-lt"/>
                <a:ea typeface="Calibri" panose="020F0502020204030204" pitchFamily="34" charset="0"/>
              </a:rPr>
              <a:t>Scientific reports</a:t>
            </a:r>
            <a:r>
              <a:rPr lang="en-US" sz="1000" dirty="0">
                <a:latin typeface="+mj-lt"/>
                <a:ea typeface="Calibri" panose="020F0502020204030204" pitchFamily="34" charset="0"/>
              </a:rPr>
              <a:t> 2020; </a:t>
            </a:r>
            <a:r>
              <a:rPr lang="en-US" sz="1000" b="1" dirty="0">
                <a:latin typeface="+mj-lt"/>
                <a:ea typeface="Calibri" panose="020F0502020204030204" pitchFamily="34" charset="0"/>
              </a:rPr>
              <a:t>10</a:t>
            </a:r>
            <a:r>
              <a:rPr lang="en-US" sz="1000" dirty="0">
                <a:latin typeface="+mj-lt"/>
                <a:ea typeface="Calibri" panose="020F0502020204030204" pitchFamily="34" charset="0"/>
              </a:rPr>
              <a:t>: 19659.</a:t>
            </a:r>
            <a:endParaRPr lang="en-GB" sz="1000" dirty="0">
              <a:latin typeface="+mj-lt"/>
              <a:ea typeface="Calibri" panose="020F0502020204030204" pitchFamily="34" charset="0"/>
            </a:endParaRPr>
          </a:p>
          <a:p>
            <a:pPr marL="176213" indent="-176213">
              <a:spcAft>
                <a:spcPts val="1000"/>
              </a:spcAft>
              <a:buFont typeface="+mj-lt"/>
              <a:buAutoNum type="arabicPeriod"/>
            </a:pPr>
            <a:r>
              <a:rPr lang="en-US" sz="1000" dirty="0" smtClean="0">
                <a:latin typeface="+mj-lt"/>
                <a:ea typeface="Calibri" panose="020F0502020204030204" pitchFamily="34" charset="0"/>
              </a:rPr>
              <a:t>Heredia-Rodriguez </a:t>
            </a:r>
            <a:r>
              <a:rPr lang="en-US" sz="1000" dirty="0">
                <a:latin typeface="+mj-lt"/>
                <a:ea typeface="Calibri" panose="020F0502020204030204" pitchFamily="34" charset="0"/>
              </a:rPr>
              <a:t>M, Alvarez-Fuente E, Bustamante-</a:t>
            </a:r>
            <a:r>
              <a:rPr lang="en-US" sz="1000" dirty="0" err="1">
                <a:latin typeface="+mj-lt"/>
                <a:ea typeface="Calibri" panose="020F0502020204030204" pitchFamily="34" charset="0"/>
              </a:rPr>
              <a:t>Munguira</a:t>
            </a:r>
            <a:r>
              <a:rPr lang="en-US" sz="1000" dirty="0">
                <a:latin typeface="+mj-lt"/>
                <a:ea typeface="Calibri" panose="020F0502020204030204" pitchFamily="34" charset="0"/>
              </a:rPr>
              <a:t> J</a:t>
            </a:r>
            <a:r>
              <a:rPr lang="en-US" sz="1000" i="1" dirty="0">
                <a:latin typeface="+mj-lt"/>
                <a:ea typeface="Calibri" panose="020F0502020204030204" pitchFamily="34" charset="0"/>
              </a:rPr>
              <a:t> et al.</a:t>
            </a:r>
            <a:r>
              <a:rPr lang="en-US" sz="1000" dirty="0">
                <a:latin typeface="+mj-lt"/>
                <a:ea typeface="Calibri" panose="020F0502020204030204" pitchFamily="34" charset="0"/>
              </a:rPr>
              <a:t> Impact of an ultraviolet air sterilizer on cardiac surgery patients, a randomized clinical trial. </a:t>
            </a:r>
            <a:r>
              <a:rPr lang="en-US" sz="1000" i="1" dirty="0" err="1">
                <a:latin typeface="+mj-lt"/>
                <a:ea typeface="Calibri" panose="020F0502020204030204" pitchFamily="34" charset="0"/>
              </a:rPr>
              <a:t>Medicina</a:t>
            </a:r>
            <a:r>
              <a:rPr lang="en-US" sz="1000" i="1" dirty="0">
                <a:latin typeface="+mj-lt"/>
                <a:ea typeface="Calibri" panose="020F0502020204030204" pitchFamily="34" charset="0"/>
              </a:rPr>
              <a:t> </a:t>
            </a:r>
            <a:r>
              <a:rPr lang="en-US" sz="1000" i="1" dirty="0" err="1">
                <a:latin typeface="+mj-lt"/>
                <a:ea typeface="Calibri" panose="020F0502020204030204" pitchFamily="34" charset="0"/>
              </a:rPr>
              <a:t>clinica</a:t>
            </a:r>
            <a:r>
              <a:rPr lang="en-US" sz="1000" dirty="0">
                <a:latin typeface="+mj-lt"/>
                <a:ea typeface="Calibri" panose="020F0502020204030204" pitchFamily="34" charset="0"/>
              </a:rPr>
              <a:t> 2018; </a:t>
            </a:r>
            <a:r>
              <a:rPr lang="en-US" sz="1000" b="1" dirty="0">
                <a:latin typeface="+mj-lt"/>
                <a:ea typeface="Calibri" panose="020F0502020204030204" pitchFamily="34" charset="0"/>
              </a:rPr>
              <a:t>151</a:t>
            </a:r>
            <a:r>
              <a:rPr lang="en-US" sz="1000" dirty="0">
                <a:latin typeface="+mj-lt"/>
                <a:ea typeface="Calibri" panose="020F0502020204030204" pitchFamily="34" charset="0"/>
              </a:rPr>
              <a:t>: 299-307.</a:t>
            </a:r>
            <a:endParaRPr lang="en-GB" sz="1000" dirty="0">
              <a:latin typeface="+mj-lt"/>
              <a:ea typeface="Calibri" panose="020F0502020204030204" pitchFamily="34" charset="0"/>
            </a:endParaRPr>
          </a:p>
        </p:txBody>
      </p:sp>
    </p:spTree>
    <p:extLst>
      <p:ext uri="{BB962C8B-B14F-4D97-AF65-F5344CB8AC3E}">
        <p14:creationId xmlns:p14="http://schemas.microsoft.com/office/powerpoint/2010/main" val="11627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480683008"/>
              </p:ext>
            </p:extLst>
          </p:nvPr>
        </p:nvGraphicFramePr>
        <p:xfrm>
          <a:off x="1524000" y="106322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a:spLocks noGrp="1"/>
          </p:cNvSpPr>
          <p:nvPr>
            <p:ph type="title"/>
          </p:nvPr>
        </p:nvSpPr>
        <p:spPr>
          <a:xfrm>
            <a:off x="228600" y="224819"/>
            <a:ext cx="8686800" cy="857250"/>
          </a:xfrm>
        </p:spPr>
        <p:txBody>
          <a:bodyPr>
            <a:normAutofit/>
          </a:bodyPr>
          <a:lstStyle/>
          <a:p>
            <a:r>
              <a:rPr lang="en-GB" sz="2400" dirty="0" smtClean="0"/>
              <a:t>Air disinfection/filtration: potential application areas</a:t>
            </a:r>
            <a:endParaRPr lang="en-GB" sz="2400" dirty="0"/>
          </a:p>
        </p:txBody>
      </p:sp>
    </p:spTree>
    <p:extLst>
      <p:ext uri="{BB962C8B-B14F-4D97-AF65-F5344CB8AC3E}">
        <p14:creationId xmlns:p14="http://schemas.microsoft.com/office/powerpoint/2010/main" val="312957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1"/>
            <a:ext cx="6491064" cy="3394472"/>
          </a:xfrm>
        </p:spPr>
        <p:txBody>
          <a:bodyPr>
            <a:normAutofit fontScale="55000" lnSpcReduction="20000"/>
          </a:bodyPr>
          <a:lstStyle/>
          <a:p>
            <a:r>
              <a:rPr lang="en-GB" dirty="0" smtClean="0"/>
              <a:t>The risk of </a:t>
            </a:r>
            <a:r>
              <a:rPr lang="en-GB" i="1" dirty="0" smtClean="0"/>
              <a:t>Mycobacterium chimaera </a:t>
            </a:r>
            <a:r>
              <a:rPr lang="en-GB" dirty="0" smtClean="0"/>
              <a:t>infection associated with heater-cooler units used in cardiothoracic surgery emerged in 2015.</a:t>
            </a:r>
          </a:p>
          <a:p>
            <a:r>
              <a:rPr lang="en-GB" dirty="0" smtClean="0"/>
              <a:t>In </a:t>
            </a:r>
            <a:r>
              <a:rPr lang="en-GB" dirty="0"/>
              <a:t>August and September 2016, </a:t>
            </a:r>
            <a:r>
              <a:rPr lang="en-GB" dirty="0" smtClean="0"/>
              <a:t>an air </a:t>
            </a:r>
            <a:r>
              <a:rPr lang="en-GB" dirty="0"/>
              <a:t>disinfection </a:t>
            </a:r>
            <a:r>
              <a:rPr lang="en-GB" dirty="0" smtClean="0"/>
              <a:t>unit (</a:t>
            </a:r>
            <a:r>
              <a:rPr lang="en-GB" dirty="0" err="1" smtClean="0"/>
              <a:t>Plasmair</a:t>
            </a:r>
            <a:r>
              <a:rPr lang="en-GB" dirty="0" smtClean="0"/>
              <a:t>) </a:t>
            </a:r>
            <a:r>
              <a:rPr lang="en-GB" dirty="0"/>
              <a:t>was placed in one of </a:t>
            </a:r>
            <a:r>
              <a:rPr lang="en-GB" dirty="0" smtClean="0"/>
              <a:t>the three cardiothoracic </a:t>
            </a:r>
            <a:r>
              <a:rPr lang="en-GB" dirty="0"/>
              <a:t>theatres (‘test’) and the other </a:t>
            </a:r>
            <a:r>
              <a:rPr lang="en-GB" dirty="0" smtClean="0"/>
              <a:t>two theatres as </a:t>
            </a:r>
            <a:r>
              <a:rPr lang="en-GB" dirty="0"/>
              <a:t>controls. </a:t>
            </a:r>
            <a:endParaRPr lang="en-GB" dirty="0" smtClean="0"/>
          </a:p>
          <a:p>
            <a:r>
              <a:rPr lang="en-GB" dirty="0" smtClean="0"/>
              <a:t>Active </a:t>
            </a:r>
            <a:r>
              <a:rPr lang="en-GB" dirty="0"/>
              <a:t>air sampling for fungi was performed in each of the theatres in July (before the unit was installed), September (during the use of the unit), and in November (after the unit was removed</a:t>
            </a:r>
            <a:r>
              <a:rPr lang="en-GB" dirty="0" smtClean="0"/>
              <a:t>).</a:t>
            </a:r>
          </a:p>
          <a:p>
            <a:r>
              <a:rPr lang="en-GB" dirty="0" smtClean="0"/>
              <a:t>Air </a:t>
            </a:r>
            <a:r>
              <a:rPr lang="en-GB" dirty="0"/>
              <a:t>samples were collected from the front and rear outlets of the </a:t>
            </a:r>
            <a:r>
              <a:rPr lang="en-GB" dirty="0" smtClean="0"/>
              <a:t>HCUs</a:t>
            </a:r>
            <a:r>
              <a:rPr lang="en-GB" dirty="0"/>
              <a:t>. </a:t>
            </a:r>
            <a:endParaRPr lang="en-GB" dirty="0" smtClean="0"/>
          </a:p>
          <a:p>
            <a:r>
              <a:rPr lang="en-GB" dirty="0" smtClean="0"/>
              <a:t>The </a:t>
            </a:r>
            <a:r>
              <a:rPr lang="en-GB" dirty="0"/>
              <a:t>mean fungal counts in test theatre were compared with counts from control theatres using T-tests.</a:t>
            </a:r>
          </a:p>
          <a:p>
            <a:endParaRPr lang="en-GB" dirty="0"/>
          </a:p>
        </p:txBody>
      </p:sp>
      <p:sp>
        <p:nvSpPr>
          <p:cNvPr id="4" name="Title 1"/>
          <p:cNvSpPr>
            <a:spLocks noGrp="1"/>
          </p:cNvSpPr>
          <p:nvPr>
            <p:ph type="title"/>
          </p:nvPr>
        </p:nvSpPr>
        <p:spPr>
          <a:xfrm>
            <a:off x="1485900" y="205979"/>
            <a:ext cx="6172200" cy="857250"/>
          </a:xfrm>
        </p:spPr>
        <p:txBody>
          <a:bodyPr>
            <a:normAutofit/>
          </a:bodyPr>
          <a:lstStyle/>
          <a:p>
            <a:r>
              <a:rPr lang="en-GB" sz="2400" dirty="0" smtClean="0"/>
              <a:t>Air disinfection unit – evaluation </a:t>
            </a:r>
            <a:endParaRPr lang="en-GB" sz="2400" dirty="0"/>
          </a:p>
        </p:txBody>
      </p:sp>
      <p:sp>
        <p:nvSpPr>
          <p:cNvPr id="2" name="Rectangle 1"/>
          <p:cNvSpPr/>
          <p:nvPr/>
        </p:nvSpPr>
        <p:spPr>
          <a:xfrm>
            <a:off x="35496" y="4876006"/>
            <a:ext cx="8856984" cy="276999"/>
          </a:xfrm>
          <a:prstGeom prst="rect">
            <a:avLst/>
          </a:prstGeom>
        </p:spPr>
        <p:txBody>
          <a:bodyPr wrap="square">
            <a:spAutoFit/>
          </a:bodyPr>
          <a:lstStyle/>
          <a:p>
            <a:r>
              <a:rPr lang="en-GB" sz="1200" dirty="0" err="1" smtClean="0">
                <a:latin typeface="+mj-lt"/>
              </a:rPr>
              <a:t>Dyakova</a:t>
            </a:r>
            <a:r>
              <a:rPr lang="en-GB" sz="1200" dirty="0" smtClean="0">
                <a:latin typeface="+mj-lt"/>
              </a:rPr>
              <a:t> et al. Infection </a:t>
            </a:r>
            <a:r>
              <a:rPr lang="en-GB" sz="1200" dirty="0">
                <a:latin typeface="+mj-lt"/>
              </a:rPr>
              <a:t>Prevention Society (IPS) Annual Meeting </a:t>
            </a:r>
            <a:r>
              <a:rPr lang="en-GB" sz="1200" dirty="0" smtClean="0">
                <a:latin typeface="+mj-lt"/>
              </a:rPr>
              <a:t>2017.</a:t>
            </a:r>
            <a:endParaRPr lang="en-GB" sz="1200" dirty="0">
              <a:latin typeface="+mj-l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8894" y="1422044"/>
            <a:ext cx="1763586" cy="3170491"/>
          </a:xfrm>
          <a:prstGeom prst="rect">
            <a:avLst/>
          </a:prstGeom>
        </p:spPr>
      </p:pic>
    </p:spTree>
    <p:extLst>
      <p:ext uri="{BB962C8B-B14F-4D97-AF65-F5344CB8AC3E}">
        <p14:creationId xmlns:p14="http://schemas.microsoft.com/office/powerpoint/2010/main" val="118788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1716017726"/>
              </p:ext>
            </p:extLst>
          </p:nvPr>
        </p:nvGraphicFramePr>
        <p:xfrm>
          <a:off x="251520" y="357504"/>
          <a:ext cx="9001000" cy="4212468"/>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a:spLocks noGrp="1"/>
          </p:cNvSpPr>
          <p:nvPr>
            <p:ph type="title"/>
          </p:nvPr>
        </p:nvSpPr>
        <p:spPr>
          <a:xfrm>
            <a:off x="1044851" y="0"/>
            <a:ext cx="7054298" cy="857250"/>
          </a:xfrm>
        </p:spPr>
        <p:txBody>
          <a:bodyPr>
            <a:noAutofit/>
          </a:bodyPr>
          <a:lstStyle/>
          <a:p>
            <a:r>
              <a:rPr lang="en-GB" sz="2100" dirty="0"/>
              <a:t>Mean fungal count in test vs. control theatres before, during, and after air disinfection unit use</a:t>
            </a:r>
          </a:p>
        </p:txBody>
      </p:sp>
      <p:sp>
        <p:nvSpPr>
          <p:cNvPr id="8" name="TextBox 7"/>
          <p:cNvSpPr txBox="1"/>
          <p:nvPr/>
        </p:nvSpPr>
        <p:spPr>
          <a:xfrm>
            <a:off x="4644008" y="3685192"/>
            <a:ext cx="432048" cy="507831"/>
          </a:xfrm>
          <a:prstGeom prst="rect">
            <a:avLst/>
          </a:prstGeom>
          <a:noFill/>
        </p:spPr>
        <p:txBody>
          <a:bodyPr wrap="square" rtlCol="0">
            <a:spAutoFit/>
          </a:bodyPr>
          <a:lstStyle/>
          <a:p>
            <a:r>
              <a:rPr lang="en-GB" sz="2700" dirty="0">
                <a:latin typeface="Arial" panose="020B0604020202020204" pitchFamily="34" charset="0"/>
                <a:cs typeface="Arial" panose="020B0604020202020204" pitchFamily="34" charset="0"/>
              </a:rPr>
              <a:t>*</a:t>
            </a:r>
          </a:p>
        </p:txBody>
      </p:sp>
      <p:sp>
        <p:nvSpPr>
          <p:cNvPr id="9" name="TextBox 8"/>
          <p:cNvSpPr txBox="1"/>
          <p:nvPr/>
        </p:nvSpPr>
        <p:spPr>
          <a:xfrm>
            <a:off x="7155287" y="3177361"/>
            <a:ext cx="432048" cy="507831"/>
          </a:xfrm>
          <a:prstGeom prst="rect">
            <a:avLst/>
          </a:prstGeom>
          <a:noFill/>
        </p:spPr>
        <p:txBody>
          <a:bodyPr wrap="square" rtlCol="0">
            <a:spAutoFit/>
          </a:bodyPr>
          <a:lstStyle/>
          <a:p>
            <a:r>
              <a:rPr lang="en-GB" sz="2700" dirty="0">
                <a:latin typeface="Arial" panose="020B0604020202020204" pitchFamily="34" charset="0"/>
                <a:cs typeface="Arial" panose="020B0604020202020204" pitchFamily="34" charset="0"/>
              </a:rPr>
              <a:t>*</a:t>
            </a:r>
          </a:p>
        </p:txBody>
      </p:sp>
      <p:sp>
        <p:nvSpPr>
          <p:cNvPr id="10" name="TextBox 9"/>
          <p:cNvSpPr txBox="1"/>
          <p:nvPr/>
        </p:nvSpPr>
        <p:spPr>
          <a:xfrm>
            <a:off x="2132729" y="4589502"/>
            <a:ext cx="5238582" cy="553998"/>
          </a:xfrm>
          <a:prstGeom prst="rect">
            <a:avLst/>
          </a:prstGeom>
          <a:noFill/>
        </p:spPr>
        <p:txBody>
          <a:bodyPr wrap="square" rtlCol="0">
            <a:spAutoFit/>
          </a:bodyPr>
          <a:lstStyle/>
          <a:p>
            <a:r>
              <a:rPr lang="en-GB" sz="1500" dirty="0">
                <a:latin typeface="Arial" panose="020B0604020202020204" pitchFamily="34" charset="0"/>
                <a:cs typeface="Arial" panose="020B0604020202020204" pitchFamily="34" charset="0"/>
              </a:rPr>
              <a:t>Error  bars represent minus one standard deviation.</a:t>
            </a:r>
          </a:p>
          <a:p>
            <a:r>
              <a:rPr lang="en-GB" sz="1500" dirty="0">
                <a:latin typeface="Arial" panose="020B0604020202020204" pitchFamily="34" charset="0"/>
                <a:cs typeface="Arial" panose="020B0604020202020204" pitchFamily="34" charset="0"/>
              </a:rPr>
              <a:t>* = significant difference between test and control theatres.</a:t>
            </a:r>
          </a:p>
        </p:txBody>
      </p:sp>
    </p:spTree>
    <p:extLst>
      <p:ext uri="{BB962C8B-B14F-4D97-AF65-F5344CB8AC3E}">
        <p14:creationId xmlns:p14="http://schemas.microsoft.com/office/powerpoint/2010/main" val="3293812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305314536"/>
              </p:ext>
            </p:extLst>
          </p:nvPr>
        </p:nvGraphicFramePr>
        <p:xfrm>
          <a:off x="611560" y="897564"/>
          <a:ext cx="7776863" cy="3978442"/>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1493658" y="0"/>
            <a:ext cx="6172200" cy="857250"/>
          </a:xfrm>
        </p:spPr>
        <p:txBody>
          <a:bodyPr>
            <a:noAutofit/>
          </a:bodyPr>
          <a:lstStyle/>
          <a:p>
            <a:r>
              <a:rPr lang="en-GB" sz="2400" dirty="0"/>
              <a:t>Commissioning the air handling unit</a:t>
            </a:r>
          </a:p>
        </p:txBody>
      </p:sp>
      <p:sp>
        <p:nvSpPr>
          <p:cNvPr id="6" name="TextBox 5"/>
          <p:cNvSpPr txBox="1"/>
          <p:nvPr/>
        </p:nvSpPr>
        <p:spPr>
          <a:xfrm>
            <a:off x="3815916" y="627534"/>
            <a:ext cx="1728192" cy="323165"/>
          </a:xfrm>
          <a:prstGeom prst="rect">
            <a:avLst/>
          </a:prstGeom>
          <a:noFill/>
        </p:spPr>
        <p:txBody>
          <a:bodyPr wrap="square" rtlCol="0">
            <a:spAutoFit/>
          </a:bodyPr>
          <a:lstStyle/>
          <a:p>
            <a:r>
              <a:rPr lang="el-GR" sz="1500" dirty="0">
                <a:latin typeface="Arial" panose="020B0604020202020204" pitchFamily="34" charset="0"/>
                <a:cs typeface="Arial" panose="020B0604020202020204" pitchFamily="34" charset="0"/>
              </a:rPr>
              <a:t>0.5μ</a:t>
            </a:r>
            <a:r>
              <a:rPr lang="en-GB" sz="1500" dirty="0">
                <a:latin typeface="Arial" panose="020B0604020202020204" pitchFamily="34" charset="0"/>
                <a:cs typeface="Arial" panose="020B0604020202020204" pitchFamily="34" charset="0"/>
              </a:rPr>
              <a:t>m reduction</a:t>
            </a:r>
          </a:p>
        </p:txBody>
      </p:sp>
    </p:spTree>
    <p:extLst>
      <p:ext uri="{BB962C8B-B14F-4D97-AF65-F5344CB8AC3E}">
        <p14:creationId xmlns:p14="http://schemas.microsoft.com/office/powerpoint/2010/main" val="148599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Aerosol containment</a:t>
            </a:r>
            <a:endParaRPr lang="en-GB"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7527" y="1078086"/>
            <a:ext cx="2814816" cy="2111112"/>
          </a:xfrm>
          <a:prstGeom prst="rect">
            <a:avLst/>
          </a:prstGeom>
        </p:spPr>
      </p:pic>
      <p:sp>
        <p:nvSpPr>
          <p:cNvPr id="5" name="Rectangle 4"/>
          <p:cNvSpPr/>
          <p:nvPr/>
        </p:nvSpPr>
        <p:spPr>
          <a:xfrm>
            <a:off x="35496" y="4887039"/>
            <a:ext cx="8856984" cy="276999"/>
          </a:xfrm>
          <a:prstGeom prst="rect">
            <a:avLst/>
          </a:prstGeom>
        </p:spPr>
        <p:txBody>
          <a:bodyPr wrap="square">
            <a:spAutoFit/>
          </a:bodyPr>
          <a:lstStyle/>
          <a:p>
            <a:r>
              <a:rPr lang="en-GB" sz="1200" dirty="0" err="1" smtClean="0">
                <a:latin typeface="+mj-lt"/>
              </a:rPr>
              <a:t>Adir</a:t>
            </a:r>
            <a:r>
              <a:rPr lang="en-GB" sz="1200" dirty="0" smtClean="0">
                <a:latin typeface="+mj-lt"/>
              </a:rPr>
              <a:t> et al. European Respiratory Journal 2020. </a:t>
            </a:r>
            <a:endParaRPr lang="en-GB" sz="1200" dirty="0">
              <a:latin typeface="+mj-lt"/>
            </a:endParaRPr>
          </a:p>
        </p:txBody>
      </p:sp>
      <p:sp>
        <p:nvSpPr>
          <p:cNvPr id="3" name="TextBox 2"/>
          <p:cNvSpPr txBox="1"/>
          <p:nvPr/>
        </p:nvSpPr>
        <p:spPr>
          <a:xfrm>
            <a:off x="323528" y="1063228"/>
            <a:ext cx="5184576" cy="1200329"/>
          </a:xfrm>
          <a:prstGeom prst="rect">
            <a:avLst/>
          </a:prstGeom>
          <a:noFill/>
        </p:spPr>
        <p:txBody>
          <a:bodyPr wrap="square" rtlCol="0">
            <a:spAutoFit/>
          </a:bodyPr>
          <a:lstStyle/>
          <a:p>
            <a:pPr marL="285750" indent="-285750">
              <a:buFont typeface="Arial" panose="020B0604020202020204" pitchFamily="34" charset="0"/>
              <a:buChar char="•"/>
            </a:pPr>
            <a:r>
              <a:rPr lang="en-GB" dirty="0" smtClean="0"/>
              <a:t>Evaluated the containment of smoke and the integrity of the HEPA filter.</a:t>
            </a:r>
          </a:p>
          <a:p>
            <a:pPr marL="285750" indent="-285750">
              <a:buFont typeface="Arial" panose="020B0604020202020204" pitchFamily="34" charset="0"/>
              <a:buChar char="•"/>
            </a:pPr>
            <a:r>
              <a:rPr lang="en-GB" dirty="0" smtClean="0"/>
              <a:t>Promising results, but further evaluation required. </a:t>
            </a:r>
            <a:endParaRPr lang="en-GB" dirty="0"/>
          </a:p>
        </p:txBody>
      </p:sp>
    </p:spTree>
    <p:extLst>
      <p:ext uri="{BB962C8B-B14F-4D97-AF65-F5344CB8AC3E}">
        <p14:creationId xmlns:p14="http://schemas.microsoft.com/office/powerpoint/2010/main" val="1098683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470"/>
            <a:ext cx="8229600" cy="857250"/>
          </a:xfrm>
        </p:spPr>
        <p:txBody>
          <a:bodyPr>
            <a:normAutofit/>
          </a:bodyPr>
          <a:lstStyle/>
          <a:p>
            <a:r>
              <a:rPr lang="en-GB" sz="2400" dirty="0" smtClean="0"/>
              <a:t>Temporary single rooms</a:t>
            </a:r>
            <a:endParaRPr lang="en-GB" sz="2400" dirty="0"/>
          </a:p>
        </p:txBody>
      </p:sp>
      <p:pic>
        <p:nvPicPr>
          <p:cNvPr id="5" name="Picture 4"/>
          <p:cNvPicPr>
            <a:picLocks noChangeAspect="1"/>
          </p:cNvPicPr>
          <p:nvPr/>
        </p:nvPicPr>
        <p:blipFill rotWithShape="1">
          <a:blip r:embed="rId2"/>
          <a:srcRect l="6688" t="21555" r="65356" b="62345"/>
          <a:stretch/>
        </p:blipFill>
        <p:spPr>
          <a:xfrm>
            <a:off x="602168" y="1635646"/>
            <a:ext cx="8002280" cy="2592288"/>
          </a:xfrm>
          <a:prstGeom prst="rect">
            <a:avLst/>
          </a:prstGeom>
        </p:spPr>
      </p:pic>
      <p:sp>
        <p:nvSpPr>
          <p:cNvPr id="6" name="Rectangle 5"/>
          <p:cNvSpPr/>
          <p:nvPr/>
        </p:nvSpPr>
        <p:spPr>
          <a:xfrm>
            <a:off x="35496" y="4876006"/>
            <a:ext cx="8856984" cy="276999"/>
          </a:xfrm>
          <a:prstGeom prst="rect">
            <a:avLst/>
          </a:prstGeom>
        </p:spPr>
        <p:txBody>
          <a:bodyPr wrap="square">
            <a:spAutoFit/>
          </a:bodyPr>
          <a:lstStyle/>
          <a:p>
            <a:r>
              <a:rPr lang="en-GB" sz="1200" dirty="0" err="1" smtClean="0">
                <a:latin typeface="+mj-lt"/>
              </a:rPr>
              <a:t>Keward</a:t>
            </a:r>
            <a:r>
              <a:rPr lang="en-GB" sz="1200" dirty="0" smtClean="0">
                <a:latin typeface="+mj-lt"/>
              </a:rPr>
              <a:t> et al. J Infect Prevent 2017.</a:t>
            </a:r>
            <a:endParaRPr lang="en-GB" sz="1200" dirty="0">
              <a:latin typeface="+mj-lt"/>
            </a:endParaRPr>
          </a:p>
        </p:txBody>
      </p:sp>
      <p:sp>
        <p:nvSpPr>
          <p:cNvPr id="7" name="TextBox 6"/>
          <p:cNvSpPr txBox="1"/>
          <p:nvPr/>
        </p:nvSpPr>
        <p:spPr>
          <a:xfrm>
            <a:off x="457200" y="915566"/>
            <a:ext cx="8229600" cy="646331"/>
          </a:xfrm>
          <a:prstGeom prst="rect">
            <a:avLst/>
          </a:prstGeom>
          <a:noFill/>
        </p:spPr>
        <p:txBody>
          <a:bodyPr wrap="square" rtlCol="0">
            <a:spAutoFit/>
          </a:bodyPr>
          <a:lstStyle/>
          <a:p>
            <a:pPr algn="ctr"/>
            <a:r>
              <a:rPr lang="en-GB" dirty="0" smtClean="0"/>
              <a:t>Missed isolation days in a 15 bed paediatric ICU comparing 12 months before vs. the first 12 months following the installation of three temporary single rooms </a:t>
            </a:r>
            <a:endParaRPr lang="en-GB" dirty="0"/>
          </a:p>
        </p:txBody>
      </p:sp>
    </p:spTree>
    <p:extLst>
      <p:ext uri="{BB962C8B-B14F-4D97-AF65-F5344CB8AC3E}">
        <p14:creationId xmlns:p14="http://schemas.microsoft.com/office/powerpoint/2010/main" val="215914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670515998"/>
              </p:ext>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591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38"/>
            <a:ext cx="6172200" cy="857250"/>
          </a:xfrm>
        </p:spPr>
        <p:txBody>
          <a:bodyPr>
            <a:normAutofit/>
          </a:bodyPr>
          <a:lstStyle/>
          <a:p>
            <a:r>
              <a:rPr lang="en-GB" sz="2400" i="1" dirty="0" smtClean="0"/>
              <a:t>C. </a:t>
            </a:r>
            <a:r>
              <a:rPr lang="en-GB" sz="2400" i="1" dirty="0"/>
              <a:t>d</a:t>
            </a:r>
            <a:r>
              <a:rPr lang="en-GB" sz="2400" i="1" dirty="0" smtClean="0"/>
              <a:t>ifficile </a:t>
            </a:r>
            <a:r>
              <a:rPr lang="en-GB" sz="2400" dirty="0" smtClean="0"/>
              <a:t>in the air?</a:t>
            </a:r>
            <a:endParaRPr lang="en-GB" sz="2400" i="1" dirty="0"/>
          </a:p>
        </p:txBody>
      </p:sp>
      <p:sp>
        <p:nvSpPr>
          <p:cNvPr id="4" name="Rectangle 3"/>
          <p:cNvSpPr/>
          <p:nvPr/>
        </p:nvSpPr>
        <p:spPr>
          <a:xfrm>
            <a:off x="0" y="4820334"/>
            <a:ext cx="6268685" cy="646331"/>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Best </a:t>
            </a:r>
            <a:r>
              <a:rPr lang="en-US" sz="1200" i="1" dirty="0">
                <a:latin typeface="Arial" panose="020B0604020202020204" pitchFamily="34" charset="0"/>
                <a:cs typeface="Arial" panose="020B0604020202020204" pitchFamily="34" charset="0"/>
              </a:rPr>
              <a:t>et al. </a:t>
            </a:r>
            <a:r>
              <a:rPr lang="en-US" sz="1200" i="1" dirty="0" err="1">
                <a:latin typeface="Arial" panose="020B0604020202020204" pitchFamily="34" charset="0"/>
                <a:cs typeface="Arial" panose="020B0604020202020204" pitchFamily="34" charset="0"/>
              </a:rPr>
              <a:t>Clin</a:t>
            </a:r>
            <a:r>
              <a:rPr lang="en-US" sz="1200" i="1" dirty="0">
                <a:latin typeface="Arial" panose="020B0604020202020204" pitchFamily="34" charset="0"/>
                <a:cs typeface="Arial" panose="020B0604020202020204" pitchFamily="34" charset="0"/>
              </a:rPr>
              <a:t> Infect Dis </a:t>
            </a:r>
            <a:r>
              <a:rPr lang="en-US" sz="1200" dirty="0">
                <a:latin typeface="Arial" panose="020B0604020202020204" pitchFamily="34" charset="0"/>
                <a:cs typeface="Arial" panose="020B0604020202020204" pitchFamily="34" charset="0"/>
              </a:rPr>
              <a:t>2010; 50: </a:t>
            </a:r>
            <a:r>
              <a:rPr lang="en-US" sz="1200">
                <a:latin typeface="Arial" panose="020B0604020202020204" pitchFamily="34" charset="0"/>
                <a:cs typeface="Arial" panose="020B0604020202020204" pitchFamily="34" charset="0"/>
              </a:rPr>
              <a:t>1450-7.</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p:txBody>
      </p:sp>
      <p:sp>
        <p:nvSpPr>
          <p:cNvPr id="5" name="TextBox 4"/>
          <p:cNvSpPr txBox="1"/>
          <p:nvPr/>
        </p:nvSpPr>
        <p:spPr>
          <a:xfrm>
            <a:off x="219553" y="827222"/>
            <a:ext cx="3988369" cy="461665"/>
          </a:xfrm>
          <a:prstGeom prst="rect">
            <a:avLst/>
          </a:prstGeom>
          <a:noFill/>
        </p:spPr>
        <p:txBody>
          <a:bodyPr wrap="square" rtlCol="0">
            <a:spAutoFit/>
          </a:bodyPr>
          <a:lstStyle/>
          <a:p>
            <a:pPr algn="ctr"/>
            <a:r>
              <a:rPr lang="en-GB" sz="1200" dirty="0">
                <a:latin typeface="Arial" pitchFamily="34" charset="0"/>
                <a:cs typeface="Arial" pitchFamily="34" charset="0"/>
              </a:rPr>
              <a:t>Detection of </a:t>
            </a:r>
            <a:r>
              <a:rPr lang="en-GB" sz="1200" i="1" dirty="0">
                <a:latin typeface="Arial" pitchFamily="34" charset="0"/>
                <a:cs typeface="Arial" pitchFamily="34" charset="0"/>
              </a:rPr>
              <a:t>C. </a:t>
            </a:r>
            <a:r>
              <a:rPr lang="en-GB" sz="1200" i="1" dirty="0" err="1">
                <a:latin typeface="Arial" pitchFamily="34" charset="0"/>
                <a:cs typeface="Arial" pitchFamily="34" charset="0"/>
              </a:rPr>
              <a:t>difficile</a:t>
            </a:r>
            <a:r>
              <a:rPr lang="en-GB" sz="1200" i="1" dirty="0">
                <a:latin typeface="Arial" pitchFamily="34" charset="0"/>
                <a:cs typeface="Arial" pitchFamily="34" charset="0"/>
              </a:rPr>
              <a:t> </a:t>
            </a:r>
            <a:r>
              <a:rPr lang="en-GB" sz="1200" dirty="0">
                <a:latin typeface="Arial" pitchFamily="34" charset="0"/>
                <a:cs typeface="Arial" pitchFamily="34" charset="0"/>
              </a:rPr>
              <a:t>in the air samples from the rooms of 50 patients.</a:t>
            </a:r>
          </a:p>
        </p:txBody>
      </p:sp>
      <p:graphicFrame>
        <p:nvGraphicFramePr>
          <p:cNvPr id="6" name="Chart 5"/>
          <p:cNvGraphicFramePr>
            <a:graphicFrameLocks/>
          </p:cNvGraphicFramePr>
          <p:nvPr>
            <p:extLst>
              <p:ext uri="{D42A27DB-BD31-4B8C-83A1-F6EECF244321}">
                <p14:modId xmlns:p14="http://schemas.microsoft.com/office/powerpoint/2010/main" val="3972538325"/>
              </p:ext>
            </p:extLst>
          </p:nvPr>
        </p:nvGraphicFramePr>
        <p:xfrm>
          <a:off x="107504" y="1203598"/>
          <a:ext cx="4212468" cy="3240360"/>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569" t="12715" r="16393" b="6251"/>
          <a:stretch/>
        </p:blipFill>
        <p:spPr bwMode="auto">
          <a:xfrm>
            <a:off x="4042541" y="1249843"/>
            <a:ext cx="5137971" cy="3544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4355976" y="827222"/>
            <a:ext cx="4464496" cy="461665"/>
          </a:xfrm>
          <a:prstGeom prst="rect">
            <a:avLst/>
          </a:prstGeom>
          <a:noFill/>
        </p:spPr>
        <p:txBody>
          <a:bodyPr wrap="square" rtlCol="0">
            <a:spAutoFit/>
          </a:bodyPr>
          <a:lstStyle/>
          <a:p>
            <a:pPr algn="ctr"/>
            <a:r>
              <a:rPr lang="en-GB" sz="1200" dirty="0">
                <a:latin typeface="Arial" pitchFamily="34" charset="0"/>
                <a:cs typeface="Arial" pitchFamily="34" charset="0"/>
              </a:rPr>
              <a:t>Results of intensive air sampling surrounding 10 patients. </a:t>
            </a:r>
            <a:r>
              <a:rPr lang="en-GB" sz="1200" i="1" dirty="0">
                <a:latin typeface="Arial" pitchFamily="34" charset="0"/>
                <a:cs typeface="Arial" pitchFamily="34" charset="0"/>
              </a:rPr>
              <a:t>C. </a:t>
            </a:r>
            <a:r>
              <a:rPr lang="en-GB" sz="1200" i="1" dirty="0" err="1">
                <a:latin typeface="Arial" pitchFamily="34" charset="0"/>
                <a:cs typeface="Arial" pitchFamily="34" charset="0"/>
              </a:rPr>
              <a:t>difficile</a:t>
            </a:r>
            <a:r>
              <a:rPr lang="en-GB" sz="1200" i="1" dirty="0">
                <a:latin typeface="Arial" pitchFamily="34" charset="0"/>
                <a:cs typeface="Arial" pitchFamily="34" charset="0"/>
              </a:rPr>
              <a:t> </a:t>
            </a:r>
            <a:r>
              <a:rPr lang="en-GB" sz="1200" dirty="0">
                <a:latin typeface="Arial" pitchFamily="34" charset="0"/>
                <a:cs typeface="Arial" pitchFamily="34" charset="0"/>
              </a:rPr>
              <a:t>was detected in the air in 7/10 patients.</a:t>
            </a:r>
          </a:p>
        </p:txBody>
      </p:sp>
    </p:spTree>
    <p:extLst>
      <p:ext uri="{BB962C8B-B14F-4D97-AF65-F5344CB8AC3E}">
        <p14:creationId xmlns:p14="http://schemas.microsoft.com/office/powerpoint/2010/main" val="54294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485900" y="51470"/>
            <a:ext cx="6172200" cy="857250"/>
          </a:xfrm>
        </p:spPr>
        <p:txBody>
          <a:bodyPr>
            <a:normAutofit/>
          </a:bodyPr>
          <a:lstStyle/>
          <a:p>
            <a:r>
              <a:rPr lang="en-GB" sz="2400" dirty="0" smtClean="0"/>
              <a:t>MRSA in the air and bed making</a:t>
            </a:r>
            <a:endParaRPr lang="en-GB" sz="2400" dirty="0"/>
          </a:p>
        </p:txBody>
      </p:sp>
      <p:sp>
        <p:nvSpPr>
          <p:cNvPr id="5" name="Rectangle 4"/>
          <p:cNvSpPr/>
          <p:nvPr/>
        </p:nvSpPr>
        <p:spPr>
          <a:xfrm>
            <a:off x="0" y="4820334"/>
            <a:ext cx="6268685" cy="646331"/>
          </a:xfrm>
          <a:prstGeom prst="rect">
            <a:avLst/>
          </a:prstGeom>
        </p:spPr>
        <p:txBody>
          <a:bodyPr wrap="square">
            <a:spAutoFit/>
          </a:bodyPr>
          <a:lstStyle/>
          <a:p>
            <a:r>
              <a:rPr lang="en-US" sz="1200" dirty="0" err="1" smtClean="0">
                <a:latin typeface="Arial" panose="020B0604020202020204" pitchFamily="34" charset="0"/>
                <a:cs typeface="Arial" panose="020B0604020202020204" pitchFamily="34" charset="0"/>
              </a:rPr>
              <a:t>Shiomori</a:t>
            </a:r>
            <a:r>
              <a:rPr lang="en-US" sz="1200" dirty="0" smtClean="0">
                <a:latin typeface="Arial" panose="020B0604020202020204" pitchFamily="34" charset="0"/>
                <a:cs typeface="Arial" panose="020B0604020202020204" pitchFamily="34" charset="0"/>
              </a:rPr>
              <a:t> et al. J </a:t>
            </a:r>
            <a:r>
              <a:rPr lang="en-US" sz="1200" dirty="0" err="1" smtClean="0">
                <a:latin typeface="Arial" panose="020B0604020202020204" pitchFamily="34" charset="0"/>
                <a:cs typeface="Arial" panose="020B0604020202020204" pitchFamily="34" charset="0"/>
              </a:rPr>
              <a:t>Hosp</a:t>
            </a:r>
            <a:r>
              <a:rPr lang="en-US" sz="1200" dirty="0" smtClean="0">
                <a:latin typeface="Arial" panose="020B0604020202020204" pitchFamily="34" charset="0"/>
                <a:cs typeface="Arial" panose="020B0604020202020204" pitchFamily="34" charset="0"/>
              </a:rPr>
              <a:t> Infect 2002.</a:t>
            </a:r>
            <a:endParaRPr lang="en-US"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2"/>
          <a:srcRect l="3932" t="50278" r="63781" b="9399"/>
          <a:stretch/>
        </p:blipFill>
        <p:spPr>
          <a:xfrm>
            <a:off x="4757364" y="1131590"/>
            <a:ext cx="4202628" cy="2952328"/>
          </a:xfrm>
          <a:prstGeom prst="rect">
            <a:avLst/>
          </a:prstGeom>
        </p:spPr>
      </p:pic>
      <p:pic>
        <p:nvPicPr>
          <p:cNvPr id="8" name="Picture 7"/>
          <p:cNvPicPr>
            <a:picLocks noChangeAspect="1"/>
          </p:cNvPicPr>
          <p:nvPr/>
        </p:nvPicPr>
        <p:blipFill rotWithShape="1">
          <a:blip r:embed="rId2"/>
          <a:srcRect l="3932" t="12901" r="63781" b="49055"/>
          <a:stretch/>
        </p:blipFill>
        <p:spPr>
          <a:xfrm>
            <a:off x="107504" y="1275606"/>
            <a:ext cx="4454388" cy="2952327"/>
          </a:xfrm>
          <a:prstGeom prst="rect">
            <a:avLst/>
          </a:prstGeom>
        </p:spPr>
      </p:pic>
      <p:sp>
        <p:nvSpPr>
          <p:cNvPr id="3" name="Rectangle 2"/>
          <p:cNvSpPr/>
          <p:nvPr/>
        </p:nvSpPr>
        <p:spPr>
          <a:xfrm>
            <a:off x="1164532" y="790423"/>
            <a:ext cx="6719836" cy="646331"/>
          </a:xfrm>
          <a:prstGeom prst="rect">
            <a:avLst/>
          </a:prstGeom>
        </p:spPr>
        <p:txBody>
          <a:bodyPr wrap="square">
            <a:spAutoFit/>
          </a:bodyPr>
          <a:lstStyle/>
          <a:p>
            <a:pPr algn="ctr"/>
            <a:r>
              <a:rPr lang="en-GB" dirty="0">
                <a:solidFill>
                  <a:srgbClr val="2E2E2E"/>
                </a:solidFill>
                <a:latin typeface="NexusSerif"/>
              </a:rPr>
              <a:t> Air was sampled with an Andersen air sampler in the rooms of 13 inpatients with MRSA infection or colonization. </a:t>
            </a:r>
            <a:endParaRPr lang="en-GB" dirty="0"/>
          </a:p>
        </p:txBody>
      </p:sp>
    </p:spTree>
    <p:extLst>
      <p:ext uri="{BB962C8B-B14F-4D97-AF65-F5344CB8AC3E}">
        <p14:creationId xmlns:p14="http://schemas.microsoft.com/office/powerpoint/2010/main" val="29813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755576" y="411510"/>
          <a:ext cx="77048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075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ho Made That Twitter Bird? - The New York Tim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59" y="4560570"/>
            <a:ext cx="357568" cy="2597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9513" y="230091"/>
            <a:ext cx="4608511" cy="4647426"/>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Ventilation across health and social care settings following the COVID 19 pandemic</a:t>
            </a:r>
          </a:p>
          <a:p>
            <a:endParaRPr lang="en-GB" sz="1600" b="1" dirty="0" smtClean="0">
              <a:latin typeface="Arial" pitchFamily="34" charset="0"/>
              <a:cs typeface="Arial" pitchFamily="34" charset="0"/>
            </a:endParaRPr>
          </a:p>
          <a:p>
            <a:endParaRPr lang="en-GB" sz="1600" b="1" dirty="0">
              <a:latin typeface="Arial" pitchFamily="34" charset="0"/>
              <a:cs typeface="Arial" pitchFamily="34" charset="0"/>
            </a:endParaRPr>
          </a:p>
          <a:p>
            <a:endParaRPr lang="en-GB" sz="1600" b="1" dirty="0" smtClean="0">
              <a:latin typeface="Arial" pitchFamily="34" charset="0"/>
              <a:cs typeface="Arial" pitchFamily="34" charset="0"/>
            </a:endParaRPr>
          </a:p>
          <a:p>
            <a:endParaRPr lang="en-GB" sz="2000" b="1" dirty="0" smtClean="0">
              <a:latin typeface="Arial" pitchFamily="34" charset="0"/>
              <a:cs typeface="Arial" pitchFamily="34" charset="0"/>
            </a:endParaRPr>
          </a:p>
          <a:p>
            <a:r>
              <a:rPr lang="en-GB" sz="1600" b="1" dirty="0" smtClean="0">
                <a:latin typeface="Arial" pitchFamily="34" charset="0"/>
                <a:cs typeface="Arial" pitchFamily="34" charset="0"/>
              </a:rPr>
              <a:t>Jon Otter PhD </a:t>
            </a:r>
            <a:r>
              <a:rPr lang="en-GB" sz="1600" b="1" dirty="0" err="1" smtClean="0">
                <a:latin typeface="Arial" pitchFamily="34" charset="0"/>
                <a:cs typeface="Arial" pitchFamily="34" charset="0"/>
              </a:rPr>
              <a:t>FRCPath</a:t>
            </a:r>
            <a:endParaRPr lang="en-GB" sz="1600" b="1" dirty="0" smtClean="0">
              <a:latin typeface="Arial" pitchFamily="34" charset="0"/>
              <a:cs typeface="Arial" pitchFamily="34" charset="0"/>
            </a:endParaRPr>
          </a:p>
          <a:p>
            <a:r>
              <a:rPr lang="en-GB" sz="1600" dirty="0" smtClean="0">
                <a:latin typeface="Arial" pitchFamily="34" charset="0"/>
                <a:cs typeface="Arial" pitchFamily="34" charset="0"/>
              </a:rPr>
              <a:t>    </a:t>
            </a:r>
            <a:r>
              <a:rPr lang="en-GB" sz="1600" dirty="0" smtClean="0">
                <a:latin typeface="Arial" pitchFamily="34" charset="0"/>
                <a:cs typeface="Arial" pitchFamily="34" charset="0"/>
                <a:hlinkClick r:id="rId3"/>
              </a:rPr>
              <a:t>j.otter@imperial.ac.uk</a:t>
            </a:r>
            <a:r>
              <a:rPr lang="en-GB" sz="1600" dirty="0" smtClean="0">
                <a:latin typeface="Arial" pitchFamily="34" charset="0"/>
                <a:cs typeface="Arial" pitchFamily="34" charset="0"/>
              </a:rPr>
              <a:t> </a:t>
            </a:r>
          </a:p>
          <a:p>
            <a:r>
              <a:rPr lang="en-GB" sz="1600" dirty="0">
                <a:latin typeface="Arial" pitchFamily="34" charset="0"/>
                <a:cs typeface="Arial" pitchFamily="34" charset="0"/>
              </a:rPr>
              <a:t> </a:t>
            </a:r>
            <a:r>
              <a:rPr lang="en-GB" sz="1600" dirty="0" smtClean="0">
                <a:latin typeface="Arial" pitchFamily="34" charset="0"/>
                <a:cs typeface="Arial" pitchFamily="34" charset="0"/>
              </a:rPr>
              <a:t>   @</a:t>
            </a:r>
            <a:r>
              <a:rPr lang="en-GB" sz="1600" dirty="0" err="1" smtClean="0">
                <a:latin typeface="Arial" pitchFamily="34" charset="0"/>
                <a:cs typeface="Arial" pitchFamily="34" charset="0"/>
              </a:rPr>
              <a:t>jonotter</a:t>
            </a:r>
            <a:endParaRPr lang="en-GB" sz="1600" dirty="0" smtClean="0">
              <a:latin typeface="Arial" pitchFamily="34" charset="0"/>
              <a:cs typeface="Arial" pitchFamily="34" charset="0"/>
            </a:endParaRPr>
          </a:p>
        </p:txBody>
      </p:sp>
      <p:pic>
        <p:nvPicPr>
          <p:cNvPr id="1030" name="Picture 6" descr="Mail 5 Icon - Free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677" y="4333395"/>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UK government &quot;Hands, face, space and fresh air&quot; by Freud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350956"/>
            <a:ext cx="4085602" cy="272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23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11821</TotalTime>
  <Words>2300</Words>
  <Application>Microsoft Office PowerPoint</Application>
  <PresentationFormat>On-screen Show (16:9)</PresentationFormat>
  <Paragraphs>254</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Arial</vt:lpstr>
      <vt:lpstr>Calibri</vt:lpstr>
      <vt:lpstr>NexusSerif</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Pooled SAR for SAR-CoV-2 transmission in various settings</vt:lpstr>
      <vt:lpstr>PowerPoint Presentation</vt:lpstr>
      <vt:lpstr>PowerPoint Presentation</vt:lpstr>
      <vt:lpstr>Dismantling “airborne” myths</vt:lpstr>
      <vt:lpstr>PowerPoint Presentation</vt:lpstr>
      <vt:lpstr>PowerPoint Presentation</vt:lpstr>
      <vt:lpstr>What do the public health agencies say? WHO</vt:lpstr>
      <vt:lpstr>What do the public health agencies say? CDC</vt:lpstr>
      <vt:lpstr>What do the public health agencies say? PHE</vt:lpstr>
      <vt:lpstr>Standard and transmission-based precautions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Hierarchy of controls</vt:lpstr>
      <vt:lpstr>Role for natural ventilation</vt:lpstr>
      <vt:lpstr>Improving indoor air quality</vt:lpstr>
      <vt:lpstr>Improving indoor air quality</vt:lpstr>
      <vt:lpstr>Practical steps to improving ventilation</vt:lpstr>
      <vt:lpstr>PowerPoint Presentation</vt:lpstr>
      <vt:lpstr>Innovate approaches to improve air hygiene</vt:lpstr>
      <vt:lpstr>Air filtration / disinfection</vt:lpstr>
      <vt:lpstr>Evidence that air disinfection improves patient outcomes</vt:lpstr>
      <vt:lpstr>Air disinfection/filtration: potential application areas</vt:lpstr>
      <vt:lpstr>Air disinfection unit – evaluation </vt:lpstr>
      <vt:lpstr>Mean fungal count in test vs. control theatres before, during, and after air disinfection unit use</vt:lpstr>
      <vt:lpstr>Commissioning the air handling unit</vt:lpstr>
      <vt:lpstr>Aerosol containment</vt:lpstr>
      <vt:lpstr>Temporary single rooms</vt:lpstr>
      <vt:lpstr>PowerPoint Presentation</vt:lpstr>
      <vt:lpstr>C. difficile in the air?</vt:lpstr>
      <vt:lpstr>MRSA in the air and bed making</vt:lpstr>
      <vt:lpstr>PowerPoint Presentation</vt:lpstr>
      <vt:lpstr>PowerPoint Presentation</vt:lpstr>
    </vt:vector>
  </TitlesOfParts>
  <Company>Imperial College Healthcare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Otter</dc:creator>
  <cp:lastModifiedBy>Otter, Jon</cp:lastModifiedBy>
  <cp:revision>204</cp:revision>
  <dcterms:created xsi:type="dcterms:W3CDTF">2019-03-26T14:58:42Z</dcterms:created>
  <dcterms:modified xsi:type="dcterms:W3CDTF">2021-05-05T14:24:11Z</dcterms:modified>
</cp:coreProperties>
</file>