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76" r:id="rId3"/>
    <p:sldId id="386" r:id="rId4"/>
    <p:sldId id="396" r:id="rId5"/>
    <p:sldId id="379" r:id="rId6"/>
    <p:sldId id="380" r:id="rId7"/>
    <p:sldId id="395" r:id="rId8"/>
    <p:sldId id="403" r:id="rId9"/>
    <p:sldId id="391" r:id="rId10"/>
    <p:sldId id="381" r:id="rId11"/>
    <p:sldId id="375" r:id="rId12"/>
    <p:sldId id="394" r:id="rId13"/>
    <p:sldId id="416" r:id="rId14"/>
    <p:sldId id="417" r:id="rId15"/>
    <p:sldId id="385" r:id="rId16"/>
    <p:sldId id="382" r:id="rId17"/>
    <p:sldId id="402" r:id="rId18"/>
    <p:sldId id="405" r:id="rId19"/>
    <p:sldId id="383" r:id="rId20"/>
    <p:sldId id="406" r:id="rId21"/>
    <p:sldId id="400" r:id="rId22"/>
    <p:sldId id="420" r:id="rId23"/>
    <p:sldId id="419" r:id="rId24"/>
    <p:sldId id="421" r:id="rId25"/>
    <p:sldId id="422" r:id="rId26"/>
    <p:sldId id="387" r:id="rId27"/>
    <p:sldId id="41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B3"/>
    <a:srgbClr val="FF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73" d="100"/>
          <a:sy n="73" d="100"/>
        </p:scale>
        <p:origin x="75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196383-866D-4F8E-8F37-5B9DA91782B8}" type="doc">
      <dgm:prSet loTypeId="urn:microsoft.com/office/officeart/2005/8/layout/process2" loCatId="process" qsTypeId="urn:microsoft.com/office/officeart/2005/8/quickstyle/simple4" qsCatId="simple" csTypeId="urn:microsoft.com/office/officeart/2005/8/colors/colorful2" csCatId="colorful" phldr="1"/>
      <dgm:spPr/>
    </dgm:pt>
    <dgm:pt modelId="{C1EF8B92-EE5D-4A63-8539-E251DD1F4876}">
      <dgm:prSet phldrT="[Text]" custT="1"/>
      <dgm:spPr/>
      <dgm:t>
        <a:bodyPr/>
        <a:lstStyle/>
        <a:p>
          <a:r>
            <a:rPr lang="en-GB" sz="3600" dirty="0" smtClean="0">
              <a:latin typeface="Arial" panose="020B0604020202020204" pitchFamily="34" charset="0"/>
              <a:cs typeface="Arial" panose="020B0604020202020204" pitchFamily="34" charset="0"/>
            </a:rPr>
            <a:t>Know your audience</a:t>
          </a:r>
          <a:endParaRPr lang="en-GB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EFAC3A-D5FB-44CD-8799-F406453D2ED2}" type="parTrans" cxnId="{3D95C4F5-3FE7-4ADA-B769-806F719464CC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ED4886-4113-4A7B-94AA-90070D3D4F97}" type="sibTrans" cxnId="{3D95C4F5-3FE7-4ADA-B769-806F719464CC}">
      <dgm:prSet custT="1"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D41C48-1007-40A6-83C6-F0A4328EA29B}">
      <dgm:prSet phldrT="[Text]" custT="1"/>
      <dgm:spPr/>
      <dgm:t>
        <a:bodyPr/>
        <a:lstStyle/>
        <a:p>
          <a:r>
            <a:rPr lang="en-GB" sz="3600" dirty="0" smtClean="0">
              <a:latin typeface="Arial" panose="020B0604020202020204" pitchFamily="34" charset="0"/>
              <a:cs typeface="Arial" panose="020B0604020202020204" pitchFamily="34" charset="0"/>
            </a:rPr>
            <a:t>Understand the need</a:t>
          </a:r>
          <a:endParaRPr lang="en-GB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B34682-7A32-49FA-86F7-9F422DB75673}" type="parTrans" cxnId="{9A2B7DA8-53C4-41AE-9570-ADBF7BC4748F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BE146E-C727-45FD-85E8-E80EA4D0E25C}" type="sibTrans" cxnId="{9A2B7DA8-53C4-41AE-9570-ADBF7BC4748F}">
      <dgm:prSet custT="1"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61AD59-F8E8-4713-AB69-F9ADBD1DC63C}">
      <dgm:prSet phldrT="[Text]" custT="1"/>
      <dgm:spPr/>
      <dgm:t>
        <a:bodyPr/>
        <a:lstStyle/>
        <a:p>
          <a:r>
            <a:rPr lang="en-GB" sz="3600" dirty="0" smtClean="0">
              <a:latin typeface="Arial" panose="020B0604020202020204" pitchFamily="34" charset="0"/>
              <a:cs typeface="Arial" panose="020B0604020202020204" pitchFamily="34" charset="0"/>
            </a:rPr>
            <a:t>Listen to the client</a:t>
          </a:r>
          <a:endParaRPr lang="en-GB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0AD2B9-37DB-423A-BE7D-339D72E66332}" type="parTrans" cxnId="{8A15E9CE-945F-4F2E-99DF-B0DA74971D70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C387E3-ED9B-4230-8458-06FDBF3C598A}" type="sibTrans" cxnId="{8A15E9CE-945F-4F2E-99DF-B0DA74971D70}">
      <dgm:prSet custT="1"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C2D4FD-DA6F-49B5-B125-17AB3F09F3CB}">
      <dgm:prSet phldrT="[Text]" custT="1"/>
      <dgm:spPr/>
      <dgm:t>
        <a:bodyPr/>
        <a:lstStyle/>
        <a:p>
          <a:r>
            <a:rPr lang="en-GB" sz="3600" dirty="0" smtClean="0">
              <a:latin typeface="Arial" panose="020B0604020202020204" pitchFamily="34" charset="0"/>
              <a:cs typeface="Arial" panose="020B0604020202020204" pitchFamily="34" charset="0"/>
            </a:rPr>
            <a:t>Be part of a convincing brand</a:t>
          </a:r>
          <a:endParaRPr lang="en-GB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C63BA7-A039-4C56-9FC7-F59D278CD6B4}" type="parTrans" cxnId="{7DB5A4B4-5F70-49DE-833B-61A1C43D8C46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37503B-C2A1-4A02-A9C1-A20955D6284A}" type="sibTrans" cxnId="{7DB5A4B4-5F70-49DE-833B-61A1C43D8C46}">
      <dgm:prSet custT="1"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94C8D7-4AC4-4FAE-8D75-0375CFF2BF4C}">
      <dgm:prSet phldrT="[Text]" custT="1"/>
      <dgm:spPr/>
      <dgm:t>
        <a:bodyPr/>
        <a:lstStyle/>
        <a:p>
          <a:r>
            <a:rPr lang="en-GB" sz="3600" dirty="0" smtClean="0">
              <a:latin typeface="Arial" panose="020B0604020202020204" pitchFamily="34" charset="0"/>
              <a:cs typeface="Arial" panose="020B0604020202020204" pitchFamily="34" charset="0"/>
            </a:rPr>
            <a:t>Be quietly tenacious</a:t>
          </a:r>
          <a:endParaRPr lang="en-GB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D85D5D-C621-4147-B886-DDC69194D123}" type="parTrans" cxnId="{09FBA29A-F93B-4B88-9646-EB45363A9AEB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839AC5-88AA-4A19-AB13-D7C60B4A267E}" type="sibTrans" cxnId="{09FBA29A-F93B-4B88-9646-EB45363A9AEB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259701-2620-4DFC-96C9-FBAE2361F96F}" type="pres">
      <dgm:prSet presAssocID="{62196383-866D-4F8E-8F37-5B9DA91782B8}" presName="linearFlow" presStyleCnt="0">
        <dgm:presLayoutVars>
          <dgm:resizeHandles val="exact"/>
        </dgm:presLayoutVars>
      </dgm:prSet>
      <dgm:spPr/>
    </dgm:pt>
    <dgm:pt modelId="{98AE11F5-E82D-4FF9-B1BC-13E0DD9D7BF2}" type="pres">
      <dgm:prSet presAssocID="{C1EF8B92-EE5D-4A63-8539-E251DD1F4876}" presName="node" presStyleLbl="node1" presStyleIdx="0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BE7EAF-5888-4C95-97E6-1910B3AB1952}" type="pres">
      <dgm:prSet presAssocID="{A9ED4886-4113-4A7B-94AA-90070D3D4F97}" presName="sibTrans" presStyleLbl="sibTrans2D1" presStyleIdx="0" presStyleCnt="4" custScaleX="109736" custScaleY="79176"/>
      <dgm:spPr/>
      <dgm:t>
        <a:bodyPr/>
        <a:lstStyle/>
        <a:p>
          <a:endParaRPr lang="en-GB"/>
        </a:p>
      </dgm:t>
    </dgm:pt>
    <dgm:pt modelId="{6816D1B8-0D5A-479C-ADBC-EE380770DEF9}" type="pres">
      <dgm:prSet presAssocID="{A9ED4886-4113-4A7B-94AA-90070D3D4F97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8C5C6C3A-548C-4B13-8A84-376922F6753D}" type="pres">
      <dgm:prSet presAssocID="{D1D41C48-1007-40A6-83C6-F0A4328EA29B}" presName="node" presStyleLbl="node1" presStyleIdx="1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27A918-F440-446F-A7E9-B5872070C03E}" type="pres">
      <dgm:prSet presAssocID="{90BE146E-C727-45FD-85E8-E80EA4D0E25C}" presName="sibTrans" presStyleLbl="sibTrans2D1" presStyleIdx="1" presStyleCnt="4" custScaleX="109736" custScaleY="79176"/>
      <dgm:spPr/>
      <dgm:t>
        <a:bodyPr/>
        <a:lstStyle/>
        <a:p>
          <a:endParaRPr lang="en-GB"/>
        </a:p>
      </dgm:t>
    </dgm:pt>
    <dgm:pt modelId="{15B2AEC2-B0FA-4B26-8FC2-A992D1479E12}" type="pres">
      <dgm:prSet presAssocID="{90BE146E-C727-45FD-85E8-E80EA4D0E25C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8AED7B3F-CD3F-4EFA-944E-0570D5E77EF7}" type="pres">
      <dgm:prSet presAssocID="{DA61AD59-F8E8-4713-AB69-F9ADBD1DC63C}" presName="node" presStyleLbl="node1" presStyleIdx="2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1C73CE4-B9A5-4816-A78E-4D6949E93A01}" type="pres">
      <dgm:prSet presAssocID="{27C387E3-ED9B-4230-8458-06FDBF3C598A}" presName="sibTrans" presStyleLbl="sibTrans2D1" presStyleIdx="2" presStyleCnt="4" custScaleX="109736" custScaleY="79176"/>
      <dgm:spPr/>
      <dgm:t>
        <a:bodyPr/>
        <a:lstStyle/>
        <a:p>
          <a:endParaRPr lang="en-GB"/>
        </a:p>
      </dgm:t>
    </dgm:pt>
    <dgm:pt modelId="{86ED8F52-D2EB-4B9E-A3F0-C1771D5B3A16}" type="pres">
      <dgm:prSet presAssocID="{27C387E3-ED9B-4230-8458-06FDBF3C598A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28EC9B43-2407-4981-B2AB-5890E9D54B18}" type="pres">
      <dgm:prSet presAssocID="{FAC2D4FD-DA6F-49B5-B125-17AB3F09F3CB}" presName="node" presStyleLbl="node1" presStyleIdx="3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040297-8F25-4D8D-8A6F-9A11EACA1714}" type="pres">
      <dgm:prSet presAssocID="{1337503B-C2A1-4A02-A9C1-A20955D6284A}" presName="sibTrans" presStyleLbl="sibTrans2D1" presStyleIdx="3" presStyleCnt="4" custScaleX="109736" custScaleY="79176"/>
      <dgm:spPr/>
      <dgm:t>
        <a:bodyPr/>
        <a:lstStyle/>
        <a:p>
          <a:endParaRPr lang="en-GB"/>
        </a:p>
      </dgm:t>
    </dgm:pt>
    <dgm:pt modelId="{E4A569EA-3533-49EB-AD2B-47FB61097208}" type="pres">
      <dgm:prSet presAssocID="{1337503B-C2A1-4A02-A9C1-A20955D6284A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BC8410BE-8CD2-4960-957B-5E66BE7C8EBF}" type="pres">
      <dgm:prSet presAssocID="{CA94C8D7-4AC4-4FAE-8D75-0375CFF2BF4C}" presName="node" presStyleLbl="node1" presStyleIdx="4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4AC9EFC-BC3D-4704-8E3A-3C647F48CA11}" type="presOf" srcId="{A9ED4886-4113-4A7B-94AA-90070D3D4F97}" destId="{69BE7EAF-5888-4C95-97E6-1910B3AB1952}" srcOrd="0" destOrd="0" presId="urn:microsoft.com/office/officeart/2005/8/layout/process2"/>
    <dgm:cxn modelId="{3D95C4F5-3FE7-4ADA-B769-806F719464CC}" srcId="{62196383-866D-4F8E-8F37-5B9DA91782B8}" destId="{C1EF8B92-EE5D-4A63-8539-E251DD1F4876}" srcOrd="0" destOrd="0" parTransId="{AFEFAC3A-D5FB-44CD-8799-F406453D2ED2}" sibTransId="{A9ED4886-4113-4A7B-94AA-90070D3D4F97}"/>
    <dgm:cxn modelId="{1E862120-1DBE-48CD-8242-E42D38CDC2D4}" type="presOf" srcId="{A9ED4886-4113-4A7B-94AA-90070D3D4F97}" destId="{6816D1B8-0D5A-479C-ADBC-EE380770DEF9}" srcOrd="1" destOrd="0" presId="urn:microsoft.com/office/officeart/2005/8/layout/process2"/>
    <dgm:cxn modelId="{2DE4A5AA-84B8-4D2E-B697-2DCE2D315613}" type="presOf" srcId="{1337503B-C2A1-4A02-A9C1-A20955D6284A}" destId="{93040297-8F25-4D8D-8A6F-9A11EACA1714}" srcOrd="0" destOrd="0" presId="urn:microsoft.com/office/officeart/2005/8/layout/process2"/>
    <dgm:cxn modelId="{7DB5A4B4-5F70-49DE-833B-61A1C43D8C46}" srcId="{62196383-866D-4F8E-8F37-5B9DA91782B8}" destId="{FAC2D4FD-DA6F-49B5-B125-17AB3F09F3CB}" srcOrd="3" destOrd="0" parTransId="{D6C63BA7-A039-4C56-9FC7-F59D278CD6B4}" sibTransId="{1337503B-C2A1-4A02-A9C1-A20955D6284A}"/>
    <dgm:cxn modelId="{E959306A-3CF6-4A1C-B34C-4C1AF3477194}" type="presOf" srcId="{C1EF8B92-EE5D-4A63-8539-E251DD1F4876}" destId="{98AE11F5-E82D-4FF9-B1BC-13E0DD9D7BF2}" srcOrd="0" destOrd="0" presId="urn:microsoft.com/office/officeart/2005/8/layout/process2"/>
    <dgm:cxn modelId="{B6DAB2D9-853E-4C45-83B5-DD77AB922F3F}" type="presOf" srcId="{90BE146E-C727-45FD-85E8-E80EA4D0E25C}" destId="{15B2AEC2-B0FA-4B26-8FC2-A992D1479E12}" srcOrd="1" destOrd="0" presId="urn:microsoft.com/office/officeart/2005/8/layout/process2"/>
    <dgm:cxn modelId="{8A15E9CE-945F-4F2E-99DF-B0DA74971D70}" srcId="{62196383-866D-4F8E-8F37-5B9DA91782B8}" destId="{DA61AD59-F8E8-4713-AB69-F9ADBD1DC63C}" srcOrd="2" destOrd="0" parTransId="{160AD2B9-37DB-423A-BE7D-339D72E66332}" sibTransId="{27C387E3-ED9B-4230-8458-06FDBF3C598A}"/>
    <dgm:cxn modelId="{F6738495-30CB-4C4B-AC5E-4C0E65F4A505}" type="presOf" srcId="{90BE146E-C727-45FD-85E8-E80EA4D0E25C}" destId="{2027A918-F440-446F-A7E9-B5872070C03E}" srcOrd="0" destOrd="0" presId="urn:microsoft.com/office/officeart/2005/8/layout/process2"/>
    <dgm:cxn modelId="{053CF72F-6F16-4391-B979-ABA4F2DB6D7A}" type="presOf" srcId="{CA94C8D7-4AC4-4FAE-8D75-0375CFF2BF4C}" destId="{BC8410BE-8CD2-4960-957B-5E66BE7C8EBF}" srcOrd="0" destOrd="0" presId="urn:microsoft.com/office/officeart/2005/8/layout/process2"/>
    <dgm:cxn modelId="{C03EF574-AEDA-4752-A45F-A6018F2F7652}" type="presOf" srcId="{1337503B-C2A1-4A02-A9C1-A20955D6284A}" destId="{E4A569EA-3533-49EB-AD2B-47FB61097208}" srcOrd="1" destOrd="0" presId="urn:microsoft.com/office/officeart/2005/8/layout/process2"/>
    <dgm:cxn modelId="{9A2B7DA8-53C4-41AE-9570-ADBF7BC4748F}" srcId="{62196383-866D-4F8E-8F37-5B9DA91782B8}" destId="{D1D41C48-1007-40A6-83C6-F0A4328EA29B}" srcOrd="1" destOrd="0" parTransId="{EDB34682-7A32-49FA-86F7-9F422DB75673}" sibTransId="{90BE146E-C727-45FD-85E8-E80EA4D0E25C}"/>
    <dgm:cxn modelId="{370DA2AF-01D2-4E9E-B8D6-D893624D9D9D}" type="presOf" srcId="{D1D41C48-1007-40A6-83C6-F0A4328EA29B}" destId="{8C5C6C3A-548C-4B13-8A84-376922F6753D}" srcOrd="0" destOrd="0" presId="urn:microsoft.com/office/officeart/2005/8/layout/process2"/>
    <dgm:cxn modelId="{6746C2E5-5043-46AA-8EDE-255F9C94E1BC}" type="presOf" srcId="{DA61AD59-F8E8-4713-AB69-F9ADBD1DC63C}" destId="{8AED7B3F-CD3F-4EFA-944E-0570D5E77EF7}" srcOrd="0" destOrd="0" presId="urn:microsoft.com/office/officeart/2005/8/layout/process2"/>
    <dgm:cxn modelId="{E10EC944-AC1E-43F5-B71D-A4075312107B}" type="presOf" srcId="{27C387E3-ED9B-4230-8458-06FDBF3C598A}" destId="{86ED8F52-D2EB-4B9E-A3F0-C1771D5B3A16}" srcOrd="1" destOrd="0" presId="urn:microsoft.com/office/officeart/2005/8/layout/process2"/>
    <dgm:cxn modelId="{09FBA29A-F93B-4B88-9646-EB45363A9AEB}" srcId="{62196383-866D-4F8E-8F37-5B9DA91782B8}" destId="{CA94C8D7-4AC4-4FAE-8D75-0375CFF2BF4C}" srcOrd="4" destOrd="0" parTransId="{D4D85D5D-C621-4147-B886-DDC69194D123}" sibTransId="{EF839AC5-88AA-4A19-AB13-D7C60B4A267E}"/>
    <dgm:cxn modelId="{E81075D1-3022-4EA5-80A3-40A4FD60F6A8}" type="presOf" srcId="{62196383-866D-4F8E-8F37-5B9DA91782B8}" destId="{32259701-2620-4DFC-96C9-FBAE2361F96F}" srcOrd="0" destOrd="0" presId="urn:microsoft.com/office/officeart/2005/8/layout/process2"/>
    <dgm:cxn modelId="{18AF9F67-A9D6-47B8-B968-BD8149DD70F3}" type="presOf" srcId="{FAC2D4FD-DA6F-49B5-B125-17AB3F09F3CB}" destId="{28EC9B43-2407-4981-B2AB-5890E9D54B18}" srcOrd="0" destOrd="0" presId="urn:microsoft.com/office/officeart/2005/8/layout/process2"/>
    <dgm:cxn modelId="{4E6F05BD-2BBD-4C8E-A43D-1E07002CC39F}" type="presOf" srcId="{27C387E3-ED9B-4230-8458-06FDBF3C598A}" destId="{21C73CE4-B9A5-4816-A78E-4D6949E93A01}" srcOrd="0" destOrd="0" presId="urn:microsoft.com/office/officeart/2005/8/layout/process2"/>
    <dgm:cxn modelId="{43A29D9D-6D27-4363-B2C5-85677E8785D6}" type="presParOf" srcId="{32259701-2620-4DFC-96C9-FBAE2361F96F}" destId="{98AE11F5-E82D-4FF9-B1BC-13E0DD9D7BF2}" srcOrd="0" destOrd="0" presId="urn:microsoft.com/office/officeart/2005/8/layout/process2"/>
    <dgm:cxn modelId="{3EF1961D-8462-40A6-85B9-B37BECC804F5}" type="presParOf" srcId="{32259701-2620-4DFC-96C9-FBAE2361F96F}" destId="{69BE7EAF-5888-4C95-97E6-1910B3AB1952}" srcOrd="1" destOrd="0" presId="urn:microsoft.com/office/officeart/2005/8/layout/process2"/>
    <dgm:cxn modelId="{9884E583-CB0F-4BA9-8F0F-074065764EAD}" type="presParOf" srcId="{69BE7EAF-5888-4C95-97E6-1910B3AB1952}" destId="{6816D1B8-0D5A-479C-ADBC-EE380770DEF9}" srcOrd="0" destOrd="0" presId="urn:microsoft.com/office/officeart/2005/8/layout/process2"/>
    <dgm:cxn modelId="{7BEE8970-58CE-4633-BE3A-787CA889B26A}" type="presParOf" srcId="{32259701-2620-4DFC-96C9-FBAE2361F96F}" destId="{8C5C6C3A-548C-4B13-8A84-376922F6753D}" srcOrd="2" destOrd="0" presId="urn:microsoft.com/office/officeart/2005/8/layout/process2"/>
    <dgm:cxn modelId="{C60EBEBD-A62A-4A2A-B220-5250B7E3EB30}" type="presParOf" srcId="{32259701-2620-4DFC-96C9-FBAE2361F96F}" destId="{2027A918-F440-446F-A7E9-B5872070C03E}" srcOrd="3" destOrd="0" presId="urn:microsoft.com/office/officeart/2005/8/layout/process2"/>
    <dgm:cxn modelId="{558F184D-90D6-49F2-AD8C-87E7D028BFC5}" type="presParOf" srcId="{2027A918-F440-446F-A7E9-B5872070C03E}" destId="{15B2AEC2-B0FA-4B26-8FC2-A992D1479E12}" srcOrd="0" destOrd="0" presId="urn:microsoft.com/office/officeart/2005/8/layout/process2"/>
    <dgm:cxn modelId="{12CD6958-F139-4D15-85A8-D9D30F7F11EA}" type="presParOf" srcId="{32259701-2620-4DFC-96C9-FBAE2361F96F}" destId="{8AED7B3F-CD3F-4EFA-944E-0570D5E77EF7}" srcOrd="4" destOrd="0" presId="urn:microsoft.com/office/officeart/2005/8/layout/process2"/>
    <dgm:cxn modelId="{5DC0A9E0-A36D-4B59-8692-DACBC34D68B2}" type="presParOf" srcId="{32259701-2620-4DFC-96C9-FBAE2361F96F}" destId="{21C73CE4-B9A5-4816-A78E-4D6949E93A01}" srcOrd="5" destOrd="0" presId="urn:microsoft.com/office/officeart/2005/8/layout/process2"/>
    <dgm:cxn modelId="{776858F2-2018-4FC0-8D96-07D023E75E77}" type="presParOf" srcId="{21C73CE4-B9A5-4816-A78E-4D6949E93A01}" destId="{86ED8F52-D2EB-4B9E-A3F0-C1771D5B3A16}" srcOrd="0" destOrd="0" presId="urn:microsoft.com/office/officeart/2005/8/layout/process2"/>
    <dgm:cxn modelId="{7573A821-47ED-4CA0-B6C8-3560EB2982AD}" type="presParOf" srcId="{32259701-2620-4DFC-96C9-FBAE2361F96F}" destId="{28EC9B43-2407-4981-B2AB-5890E9D54B18}" srcOrd="6" destOrd="0" presId="urn:microsoft.com/office/officeart/2005/8/layout/process2"/>
    <dgm:cxn modelId="{2D346F75-E08E-4FF7-94FF-430BBCEF4390}" type="presParOf" srcId="{32259701-2620-4DFC-96C9-FBAE2361F96F}" destId="{93040297-8F25-4D8D-8A6F-9A11EACA1714}" srcOrd="7" destOrd="0" presId="urn:microsoft.com/office/officeart/2005/8/layout/process2"/>
    <dgm:cxn modelId="{86659DFC-220F-4FC2-9396-B72D362BC69F}" type="presParOf" srcId="{93040297-8F25-4D8D-8A6F-9A11EACA1714}" destId="{E4A569EA-3533-49EB-AD2B-47FB61097208}" srcOrd="0" destOrd="0" presId="urn:microsoft.com/office/officeart/2005/8/layout/process2"/>
    <dgm:cxn modelId="{9AD73F97-D308-424E-B094-C158743BEC0A}" type="presParOf" srcId="{32259701-2620-4DFC-96C9-FBAE2361F96F}" destId="{BC8410BE-8CD2-4960-957B-5E66BE7C8EBF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196383-866D-4F8E-8F37-5B9DA91782B8}" type="doc">
      <dgm:prSet loTypeId="urn:microsoft.com/office/officeart/2005/8/layout/process2" loCatId="process" qsTypeId="urn:microsoft.com/office/officeart/2005/8/quickstyle/simple4" qsCatId="simple" csTypeId="urn:microsoft.com/office/officeart/2005/8/colors/accent1_3" csCatId="accent1" phldr="1"/>
      <dgm:spPr/>
    </dgm:pt>
    <dgm:pt modelId="{C1EF8B92-EE5D-4A63-8539-E251DD1F4876}">
      <dgm:prSet phldrT="[Text]" custT="1"/>
      <dgm:spPr/>
      <dgm:t>
        <a:bodyPr/>
        <a:lstStyle/>
        <a:p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Register (free!) at www.twitter.com </a:t>
          </a:r>
          <a:endParaRPr lang="en-GB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EFAC3A-D5FB-44CD-8799-F406453D2ED2}" type="parTrans" cxnId="{3D95C4F5-3FE7-4ADA-B769-806F719464CC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ED4886-4113-4A7B-94AA-90070D3D4F97}" type="sibTrans" cxnId="{3D95C4F5-3FE7-4ADA-B769-806F719464CC}">
      <dgm:prSet custT="1"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D41C48-1007-40A6-83C6-F0A4328EA29B}">
      <dgm:prSet phldrT="[Text]" custT="1"/>
      <dgm:spPr/>
      <dgm:t>
        <a:bodyPr/>
        <a:lstStyle/>
        <a:p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Create short username (creative, not weird)</a:t>
          </a:r>
          <a:endParaRPr lang="en-GB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B34682-7A32-49FA-86F7-9F422DB75673}" type="parTrans" cxnId="{9A2B7DA8-53C4-41AE-9570-ADBF7BC4748F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BE146E-C727-45FD-85E8-E80EA4D0E25C}" type="sibTrans" cxnId="{9A2B7DA8-53C4-41AE-9570-ADBF7BC4748F}">
      <dgm:prSet custT="1"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61AD59-F8E8-4713-AB69-F9ADBD1DC63C}">
      <dgm:prSet phldrT="[Text]" custT="1"/>
      <dgm:spPr/>
      <dgm:t>
        <a:bodyPr/>
        <a:lstStyle/>
        <a:p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Upload </a:t>
          </a:r>
          <a:r>
            <a:rPr lang="en-GB" sz="2600" dirty="0" err="1" smtClean="0">
              <a:latin typeface="Arial" panose="020B0604020202020204" pitchFamily="34" charset="0"/>
              <a:cs typeface="Arial" panose="020B0604020202020204" pitchFamily="34" charset="0"/>
            </a:rPr>
            <a:t>selfie</a:t>
          </a:r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 (again, creative, not weird)</a:t>
          </a:r>
          <a:endParaRPr lang="en-GB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0AD2B9-37DB-423A-BE7D-339D72E66332}" type="parTrans" cxnId="{8A15E9CE-945F-4F2E-99DF-B0DA74971D70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C387E3-ED9B-4230-8458-06FDBF3C598A}" type="sibTrans" cxnId="{8A15E9CE-945F-4F2E-99DF-B0DA74971D70}">
      <dgm:prSet custT="1"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C2D4FD-DA6F-49B5-B125-17AB3F09F3CB}">
      <dgm:prSet phldrT="[Text]" custT="1"/>
      <dgm:spPr/>
      <dgm:t>
        <a:bodyPr/>
        <a:lstStyle/>
        <a:p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Write a bio (once again, creative, not weird)</a:t>
          </a:r>
          <a:endParaRPr lang="en-GB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C63BA7-A039-4C56-9FC7-F59D278CD6B4}" type="parTrans" cxnId="{7DB5A4B4-5F70-49DE-833B-61A1C43D8C46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37503B-C2A1-4A02-A9C1-A20955D6284A}" type="sibTrans" cxnId="{7DB5A4B4-5F70-49DE-833B-61A1C43D8C46}">
      <dgm:prSet custT="1"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94C8D7-4AC4-4FAE-8D75-0375CFF2BF4C}">
      <dgm:prSet phldrT="[Text]" custT="1"/>
      <dgm:spPr/>
      <dgm:t>
        <a:bodyPr/>
        <a:lstStyle/>
        <a:p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Get following (individuals, organisations, journals)</a:t>
          </a:r>
          <a:endParaRPr lang="en-GB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D85D5D-C621-4147-B886-DDC69194D123}" type="parTrans" cxnId="{09FBA29A-F93B-4B88-9646-EB45363A9AEB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839AC5-88AA-4A19-AB13-D7C60B4A267E}" type="sibTrans" cxnId="{09FBA29A-F93B-4B88-9646-EB45363A9AEB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BAE152-623B-45CD-AFC3-EA66E71AA6E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Get tweeting!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F2DB63-32A0-4BAB-9620-0C953332BFE6}" type="parTrans" cxnId="{00889760-A3F1-4CBF-8EF0-DCDFE92A4F9A}">
      <dgm:prSet/>
      <dgm:spPr/>
      <dgm:t>
        <a:bodyPr/>
        <a:lstStyle/>
        <a:p>
          <a:endParaRPr lang="en-GB"/>
        </a:p>
      </dgm:t>
    </dgm:pt>
    <dgm:pt modelId="{EDE18829-D664-4231-9E9B-199BF72EB70B}" type="sibTrans" cxnId="{00889760-A3F1-4CBF-8EF0-DCDFE92A4F9A}">
      <dgm:prSet/>
      <dgm:spPr/>
      <dgm:t>
        <a:bodyPr/>
        <a:lstStyle/>
        <a:p>
          <a:endParaRPr lang="en-GB"/>
        </a:p>
      </dgm:t>
    </dgm:pt>
    <dgm:pt modelId="{32259701-2620-4DFC-96C9-FBAE2361F96F}" type="pres">
      <dgm:prSet presAssocID="{62196383-866D-4F8E-8F37-5B9DA91782B8}" presName="linearFlow" presStyleCnt="0">
        <dgm:presLayoutVars>
          <dgm:resizeHandles val="exact"/>
        </dgm:presLayoutVars>
      </dgm:prSet>
      <dgm:spPr/>
    </dgm:pt>
    <dgm:pt modelId="{98AE11F5-E82D-4FF9-B1BC-13E0DD9D7BF2}" type="pres">
      <dgm:prSet presAssocID="{C1EF8B92-EE5D-4A63-8539-E251DD1F4876}" presName="node" presStyleLbl="node1" presStyleIdx="0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BE7EAF-5888-4C95-97E6-1910B3AB1952}" type="pres">
      <dgm:prSet presAssocID="{A9ED4886-4113-4A7B-94AA-90070D3D4F97}" presName="sibTrans" presStyleLbl="sibTrans2D1" presStyleIdx="0" presStyleCnt="5" custScaleX="127057" custScaleY="79176"/>
      <dgm:spPr/>
      <dgm:t>
        <a:bodyPr/>
        <a:lstStyle/>
        <a:p>
          <a:endParaRPr lang="en-GB"/>
        </a:p>
      </dgm:t>
    </dgm:pt>
    <dgm:pt modelId="{6816D1B8-0D5A-479C-ADBC-EE380770DEF9}" type="pres">
      <dgm:prSet presAssocID="{A9ED4886-4113-4A7B-94AA-90070D3D4F97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8C5C6C3A-548C-4B13-8A84-376922F6753D}" type="pres">
      <dgm:prSet presAssocID="{D1D41C48-1007-40A6-83C6-F0A4328EA29B}" presName="node" presStyleLbl="node1" presStyleIdx="1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27A918-F440-446F-A7E9-B5872070C03E}" type="pres">
      <dgm:prSet presAssocID="{90BE146E-C727-45FD-85E8-E80EA4D0E25C}" presName="sibTrans" presStyleLbl="sibTrans2D1" presStyleIdx="1" presStyleCnt="5" custScaleX="127057" custScaleY="79176"/>
      <dgm:spPr/>
      <dgm:t>
        <a:bodyPr/>
        <a:lstStyle/>
        <a:p>
          <a:endParaRPr lang="en-GB"/>
        </a:p>
      </dgm:t>
    </dgm:pt>
    <dgm:pt modelId="{15B2AEC2-B0FA-4B26-8FC2-A992D1479E12}" type="pres">
      <dgm:prSet presAssocID="{90BE146E-C727-45FD-85E8-E80EA4D0E25C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8AED7B3F-CD3F-4EFA-944E-0570D5E77EF7}" type="pres">
      <dgm:prSet presAssocID="{DA61AD59-F8E8-4713-AB69-F9ADBD1DC63C}" presName="node" presStyleLbl="node1" presStyleIdx="2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1C73CE4-B9A5-4816-A78E-4D6949E93A01}" type="pres">
      <dgm:prSet presAssocID="{27C387E3-ED9B-4230-8458-06FDBF3C598A}" presName="sibTrans" presStyleLbl="sibTrans2D1" presStyleIdx="2" presStyleCnt="5" custScaleX="127057" custScaleY="79176"/>
      <dgm:spPr/>
      <dgm:t>
        <a:bodyPr/>
        <a:lstStyle/>
        <a:p>
          <a:endParaRPr lang="en-GB"/>
        </a:p>
      </dgm:t>
    </dgm:pt>
    <dgm:pt modelId="{86ED8F52-D2EB-4B9E-A3F0-C1771D5B3A16}" type="pres">
      <dgm:prSet presAssocID="{27C387E3-ED9B-4230-8458-06FDBF3C598A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28EC9B43-2407-4981-B2AB-5890E9D54B18}" type="pres">
      <dgm:prSet presAssocID="{FAC2D4FD-DA6F-49B5-B125-17AB3F09F3CB}" presName="node" presStyleLbl="node1" presStyleIdx="3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040297-8F25-4D8D-8A6F-9A11EACA1714}" type="pres">
      <dgm:prSet presAssocID="{1337503B-C2A1-4A02-A9C1-A20955D6284A}" presName="sibTrans" presStyleLbl="sibTrans2D1" presStyleIdx="3" presStyleCnt="5" custScaleX="127057" custScaleY="79176"/>
      <dgm:spPr/>
      <dgm:t>
        <a:bodyPr/>
        <a:lstStyle/>
        <a:p>
          <a:endParaRPr lang="en-GB"/>
        </a:p>
      </dgm:t>
    </dgm:pt>
    <dgm:pt modelId="{E4A569EA-3533-49EB-AD2B-47FB61097208}" type="pres">
      <dgm:prSet presAssocID="{1337503B-C2A1-4A02-A9C1-A20955D6284A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BC8410BE-8CD2-4960-957B-5E66BE7C8EBF}" type="pres">
      <dgm:prSet presAssocID="{CA94C8D7-4AC4-4FAE-8D75-0375CFF2BF4C}" presName="node" presStyleLbl="node1" presStyleIdx="4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85758E3-8C12-4BED-977B-47AFF67709D6}" type="pres">
      <dgm:prSet presAssocID="{EF839AC5-88AA-4A19-AB13-D7C60B4A267E}" presName="sibTrans" presStyleLbl="sibTrans2D1" presStyleIdx="4" presStyleCnt="5" custScaleX="115784"/>
      <dgm:spPr/>
      <dgm:t>
        <a:bodyPr/>
        <a:lstStyle/>
        <a:p>
          <a:endParaRPr lang="en-GB"/>
        </a:p>
      </dgm:t>
    </dgm:pt>
    <dgm:pt modelId="{69DC711D-6BC0-48F4-8B49-F1B609695B66}" type="pres">
      <dgm:prSet presAssocID="{EF839AC5-88AA-4A19-AB13-D7C60B4A267E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8D225CB4-28B4-41C4-8727-EC5A26B293D5}" type="pres">
      <dgm:prSet presAssocID="{00BAE152-623B-45CD-AFC3-EA66E71AA6EE}" presName="node" presStyleLbl="node1" presStyleIdx="5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47812DD-DFD9-44BD-BB37-1D6748B4BD22}" type="presOf" srcId="{90BE146E-C727-45FD-85E8-E80EA4D0E25C}" destId="{2027A918-F440-446F-A7E9-B5872070C03E}" srcOrd="0" destOrd="0" presId="urn:microsoft.com/office/officeart/2005/8/layout/process2"/>
    <dgm:cxn modelId="{C8008466-EDAF-4E90-85CB-33AB588CA908}" type="presOf" srcId="{CA94C8D7-4AC4-4FAE-8D75-0375CFF2BF4C}" destId="{BC8410BE-8CD2-4960-957B-5E66BE7C8EBF}" srcOrd="0" destOrd="0" presId="urn:microsoft.com/office/officeart/2005/8/layout/process2"/>
    <dgm:cxn modelId="{02CDDE1E-65A9-4AC4-98A9-C9F53744B6B4}" type="presOf" srcId="{1337503B-C2A1-4A02-A9C1-A20955D6284A}" destId="{E4A569EA-3533-49EB-AD2B-47FB61097208}" srcOrd="1" destOrd="0" presId="urn:microsoft.com/office/officeart/2005/8/layout/process2"/>
    <dgm:cxn modelId="{3D95C4F5-3FE7-4ADA-B769-806F719464CC}" srcId="{62196383-866D-4F8E-8F37-5B9DA91782B8}" destId="{C1EF8B92-EE5D-4A63-8539-E251DD1F4876}" srcOrd="0" destOrd="0" parTransId="{AFEFAC3A-D5FB-44CD-8799-F406453D2ED2}" sibTransId="{A9ED4886-4113-4A7B-94AA-90070D3D4F97}"/>
    <dgm:cxn modelId="{34842F1D-688F-40B0-AE3E-8EE6E00885B0}" type="presOf" srcId="{D1D41C48-1007-40A6-83C6-F0A4328EA29B}" destId="{8C5C6C3A-548C-4B13-8A84-376922F6753D}" srcOrd="0" destOrd="0" presId="urn:microsoft.com/office/officeart/2005/8/layout/process2"/>
    <dgm:cxn modelId="{1A97396F-6105-472D-BB92-B5ECAC85FE2A}" type="presOf" srcId="{EF839AC5-88AA-4A19-AB13-D7C60B4A267E}" destId="{185758E3-8C12-4BED-977B-47AFF67709D6}" srcOrd="0" destOrd="0" presId="urn:microsoft.com/office/officeart/2005/8/layout/process2"/>
    <dgm:cxn modelId="{7DB5A4B4-5F70-49DE-833B-61A1C43D8C46}" srcId="{62196383-866D-4F8E-8F37-5B9DA91782B8}" destId="{FAC2D4FD-DA6F-49B5-B125-17AB3F09F3CB}" srcOrd="3" destOrd="0" parTransId="{D6C63BA7-A039-4C56-9FC7-F59D278CD6B4}" sibTransId="{1337503B-C2A1-4A02-A9C1-A20955D6284A}"/>
    <dgm:cxn modelId="{16312DA3-205D-49B5-9BF7-4667BEA73876}" type="presOf" srcId="{A9ED4886-4113-4A7B-94AA-90070D3D4F97}" destId="{69BE7EAF-5888-4C95-97E6-1910B3AB1952}" srcOrd="0" destOrd="0" presId="urn:microsoft.com/office/officeart/2005/8/layout/process2"/>
    <dgm:cxn modelId="{564C3FB0-AC6E-4484-B319-E348D9ECF618}" type="presOf" srcId="{62196383-866D-4F8E-8F37-5B9DA91782B8}" destId="{32259701-2620-4DFC-96C9-FBAE2361F96F}" srcOrd="0" destOrd="0" presId="urn:microsoft.com/office/officeart/2005/8/layout/process2"/>
    <dgm:cxn modelId="{03088F74-5DD3-4D42-A16D-C21DDF3FA425}" type="presOf" srcId="{C1EF8B92-EE5D-4A63-8539-E251DD1F4876}" destId="{98AE11F5-E82D-4FF9-B1BC-13E0DD9D7BF2}" srcOrd="0" destOrd="0" presId="urn:microsoft.com/office/officeart/2005/8/layout/process2"/>
    <dgm:cxn modelId="{8A15E9CE-945F-4F2E-99DF-B0DA74971D70}" srcId="{62196383-866D-4F8E-8F37-5B9DA91782B8}" destId="{DA61AD59-F8E8-4713-AB69-F9ADBD1DC63C}" srcOrd="2" destOrd="0" parTransId="{160AD2B9-37DB-423A-BE7D-339D72E66332}" sibTransId="{27C387E3-ED9B-4230-8458-06FDBF3C598A}"/>
    <dgm:cxn modelId="{F403C976-E7D2-4000-8BAE-00927B7A79C0}" type="presOf" srcId="{00BAE152-623B-45CD-AFC3-EA66E71AA6EE}" destId="{8D225CB4-28B4-41C4-8727-EC5A26B293D5}" srcOrd="0" destOrd="0" presId="urn:microsoft.com/office/officeart/2005/8/layout/process2"/>
    <dgm:cxn modelId="{A199CD18-B0AD-4E80-A4D4-C484038D9E9C}" type="presOf" srcId="{DA61AD59-F8E8-4713-AB69-F9ADBD1DC63C}" destId="{8AED7B3F-CD3F-4EFA-944E-0570D5E77EF7}" srcOrd="0" destOrd="0" presId="urn:microsoft.com/office/officeart/2005/8/layout/process2"/>
    <dgm:cxn modelId="{28C20076-3D0E-4A4E-9B91-0EC4C763FD15}" type="presOf" srcId="{90BE146E-C727-45FD-85E8-E80EA4D0E25C}" destId="{15B2AEC2-B0FA-4B26-8FC2-A992D1479E12}" srcOrd="1" destOrd="0" presId="urn:microsoft.com/office/officeart/2005/8/layout/process2"/>
    <dgm:cxn modelId="{44F0BE18-FF1E-4ECD-8B1D-CEF90BD52F08}" type="presOf" srcId="{A9ED4886-4113-4A7B-94AA-90070D3D4F97}" destId="{6816D1B8-0D5A-479C-ADBC-EE380770DEF9}" srcOrd="1" destOrd="0" presId="urn:microsoft.com/office/officeart/2005/8/layout/process2"/>
    <dgm:cxn modelId="{9A2B7DA8-53C4-41AE-9570-ADBF7BC4748F}" srcId="{62196383-866D-4F8E-8F37-5B9DA91782B8}" destId="{D1D41C48-1007-40A6-83C6-F0A4328EA29B}" srcOrd="1" destOrd="0" parTransId="{EDB34682-7A32-49FA-86F7-9F422DB75673}" sibTransId="{90BE146E-C727-45FD-85E8-E80EA4D0E25C}"/>
    <dgm:cxn modelId="{D4B1BDB6-57FB-4B2A-A8D8-B83D5328C35A}" type="presOf" srcId="{1337503B-C2A1-4A02-A9C1-A20955D6284A}" destId="{93040297-8F25-4D8D-8A6F-9A11EACA1714}" srcOrd="0" destOrd="0" presId="urn:microsoft.com/office/officeart/2005/8/layout/process2"/>
    <dgm:cxn modelId="{ABAF9A66-225A-42A4-B2CA-64893B061946}" type="presOf" srcId="{FAC2D4FD-DA6F-49B5-B125-17AB3F09F3CB}" destId="{28EC9B43-2407-4981-B2AB-5890E9D54B18}" srcOrd="0" destOrd="0" presId="urn:microsoft.com/office/officeart/2005/8/layout/process2"/>
    <dgm:cxn modelId="{09FBA29A-F93B-4B88-9646-EB45363A9AEB}" srcId="{62196383-866D-4F8E-8F37-5B9DA91782B8}" destId="{CA94C8D7-4AC4-4FAE-8D75-0375CFF2BF4C}" srcOrd="4" destOrd="0" parTransId="{D4D85D5D-C621-4147-B886-DDC69194D123}" sibTransId="{EF839AC5-88AA-4A19-AB13-D7C60B4A267E}"/>
    <dgm:cxn modelId="{FCC7AA02-9BC2-445C-8468-8E1CD8E4FDB2}" type="presOf" srcId="{EF839AC5-88AA-4A19-AB13-D7C60B4A267E}" destId="{69DC711D-6BC0-48F4-8B49-F1B609695B66}" srcOrd="1" destOrd="0" presId="urn:microsoft.com/office/officeart/2005/8/layout/process2"/>
    <dgm:cxn modelId="{53D6BD5B-DD8F-46EB-9231-FD08157B6E0B}" type="presOf" srcId="{27C387E3-ED9B-4230-8458-06FDBF3C598A}" destId="{86ED8F52-D2EB-4B9E-A3F0-C1771D5B3A16}" srcOrd="1" destOrd="0" presId="urn:microsoft.com/office/officeart/2005/8/layout/process2"/>
    <dgm:cxn modelId="{211236CF-F5B0-4128-94FB-E482A0DA54C5}" type="presOf" srcId="{27C387E3-ED9B-4230-8458-06FDBF3C598A}" destId="{21C73CE4-B9A5-4816-A78E-4D6949E93A01}" srcOrd="0" destOrd="0" presId="urn:microsoft.com/office/officeart/2005/8/layout/process2"/>
    <dgm:cxn modelId="{00889760-A3F1-4CBF-8EF0-DCDFE92A4F9A}" srcId="{62196383-866D-4F8E-8F37-5B9DA91782B8}" destId="{00BAE152-623B-45CD-AFC3-EA66E71AA6EE}" srcOrd="5" destOrd="0" parTransId="{05F2DB63-32A0-4BAB-9620-0C953332BFE6}" sibTransId="{EDE18829-D664-4231-9E9B-199BF72EB70B}"/>
    <dgm:cxn modelId="{70D0C63A-D013-4C01-B162-DD61BF487CCB}" type="presParOf" srcId="{32259701-2620-4DFC-96C9-FBAE2361F96F}" destId="{98AE11F5-E82D-4FF9-B1BC-13E0DD9D7BF2}" srcOrd="0" destOrd="0" presId="urn:microsoft.com/office/officeart/2005/8/layout/process2"/>
    <dgm:cxn modelId="{A1EE2A2E-F8A0-450C-BC3A-CEAB43CCC4E1}" type="presParOf" srcId="{32259701-2620-4DFC-96C9-FBAE2361F96F}" destId="{69BE7EAF-5888-4C95-97E6-1910B3AB1952}" srcOrd="1" destOrd="0" presId="urn:microsoft.com/office/officeart/2005/8/layout/process2"/>
    <dgm:cxn modelId="{6DF14086-A509-4E00-81E0-C54E187AB753}" type="presParOf" srcId="{69BE7EAF-5888-4C95-97E6-1910B3AB1952}" destId="{6816D1B8-0D5A-479C-ADBC-EE380770DEF9}" srcOrd="0" destOrd="0" presId="urn:microsoft.com/office/officeart/2005/8/layout/process2"/>
    <dgm:cxn modelId="{D48D9374-142A-4A57-9C8F-23CC6B20372A}" type="presParOf" srcId="{32259701-2620-4DFC-96C9-FBAE2361F96F}" destId="{8C5C6C3A-548C-4B13-8A84-376922F6753D}" srcOrd="2" destOrd="0" presId="urn:microsoft.com/office/officeart/2005/8/layout/process2"/>
    <dgm:cxn modelId="{79617976-CE42-4DFE-832C-D009140611F8}" type="presParOf" srcId="{32259701-2620-4DFC-96C9-FBAE2361F96F}" destId="{2027A918-F440-446F-A7E9-B5872070C03E}" srcOrd="3" destOrd="0" presId="urn:microsoft.com/office/officeart/2005/8/layout/process2"/>
    <dgm:cxn modelId="{D1789E89-5FE2-4CD7-BC62-1F400D540DBF}" type="presParOf" srcId="{2027A918-F440-446F-A7E9-B5872070C03E}" destId="{15B2AEC2-B0FA-4B26-8FC2-A992D1479E12}" srcOrd="0" destOrd="0" presId="urn:microsoft.com/office/officeart/2005/8/layout/process2"/>
    <dgm:cxn modelId="{4D676FB7-9D68-4F5E-9488-CD04A6080597}" type="presParOf" srcId="{32259701-2620-4DFC-96C9-FBAE2361F96F}" destId="{8AED7B3F-CD3F-4EFA-944E-0570D5E77EF7}" srcOrd="4" destOrd="0" presId="urn:microsoft.com/office/officeart/2005/8/layout/process2"/>
    <dgm:cxn modelId="{7B26EBE9-A249-430C-AAFD-1A0F2EAD7D5C}" type="presParOf" srcId="{32259701-2620-4DFC-96C9-FBAE2361F96F}" destId="{21C73CE4-B9A5-4816-A78E-4D6949E93A01}" srcOrd="5" destOrd="0" presId="urn:microsoft.com/office/officeart/2005/8/layout/process2"/>
    <dgm:cxn modelId="{8E652DA6-905E-4126-BD8E-43665E11DB69}" type="presParOf" srcId="{21C73CE4-B9A5-4816-A78E-4D6949E93A01}" destId="{86ED8F52-D2EB-4B9E-A3F0-C1771D5B3A16}" srcOrd="0" destOrd="0" presId="urn:microsoft.com/office/officeart/2005/8/layout/process2"/>
    <dgm:cxn modelId="{55BBB540-8F4A-4434-B9C3-C00C79E3EACC}" type="presParOf" srcId="{32259701-2620-4DFC-96C9-FBAE2361F96F}" destId="{28EC9B43-2407-4981-B2AB-5890E9D54B18}" srcOrd="6" destOrd="0" presId="urn:microsoft.com/office/officeart/2005/8/layout/process2"/>
    <dgm:cxn modelId="{3E0ACBF3-6B8C-4977-96A6-FFFD40CF1FE2}" type="presParOf" srcId="{32259701-2620-4DFC-96C9-FBAE2361F96F}" destId="{93040297-8F25-4D8D-8A6F-9A11EACA1714}" srcOrd="7" destOrd="0" presId="urn:microsoft.com/office/officeart/2005/8/layout/process2"/>
    <dgm:cxn modelId="{48F345A9-2788-40A0-BCA0-55C359C9B6BC}" type="presParOf" srcId="{93040297-8F25-4D8D-8A6F-9A11EACA1714}" destId="{E4A569EA-3533-49EB-AD2B-47FB61097208}" srcOrd="0" destOrd="0" presId="urn:microsoft.com/office/officeart/2005/8/layout/process2"/>
    <dgm:cxn modelId="{67F24690-F51C-4B12-808D-BD1F64590148}" type="presParOf" srcId="{32259701-2620-4DFC-96C9-FBAE2361F96F}" destId="{BC8410BE-8CD2-4960-957B-5E66BE7C8EBF}" srcOrd="8" destOrd="0" presId="urn:microsoft.com/office/officeart/2005/8/layout/process2"/>
    <dgm:cxn modelId="{504872ED-CC17-4329-8CE0-BCA490317542}" type="presParOf" srcId="{32259701-2620-4DFC-96C9-FBAE2361F96F}" destId="{185758E3-8C12-4BED-977B-47AFF67709D6}" srcOrd="9" destOrd="0" presId="urn:microsoft.com/office/officeart/2005/8/layout/process2"/>
    <dgm:cxn modelId="{59F5E7C7-D487-4BD6-9E98-B48227A81CE4}" type="presParOf" srcId="{185758E3-8C12-4BED-977B-47AFF67709D6}" destId="{69DC711D-6BC0-48F4-8B49-F1B609695B66}" srcOrd="0" destOrd="0" presId="urn:microsoft.com/office/officeart/2005/8/layout/process2"/>
    <dgm:cxn modelId="{CDB41ED2-2322-4EA6-B462-C7732587F6B1}" type="presParOf" srcId="{32259701-2620-4DFC-96C9-FBAE2361F96F}" destId="{8D225CB4-28B4-41C4-8727-EC5A26B293D5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14E7E1-ED55-40E3-85BB-EC2F9658650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8DE1B0D-A476-4231-B9F2-A1D20F533AE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Public engagement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BFF614-AC68-4F7D-BFC7-B166A36D68B3}" type="parTrans" cxnId="{E0A33612-B3F8-4AD8-8F0C-F236E78C771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78332D-F0FD-4E98-A0FC-CC4B6F334081}" type="sibTrans" cxnId="{E0A33612-B3F8-4AD8-8F0C-F236E78C771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1DA089-A092-4C52-95ED-60C79F24E81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Expert education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0F042F-CE8D-446B-B4CA-2DFBC0DD1838}" type="parTrans" cxnId="{EC26242D-3619-4EDA-A182-0C9A9C0544F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D26FF7-90F8-486A-A98E-FF047E9F5C51}" type="sibTrans" cxnId="{EC26242D-3619-4EDA-A182-0C9A9C0544F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AF2EAE-F729-420C-9967-571BCAA6573D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Behavior change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0D22F6-4461-43B0-81E6-E4EBB342ECB8}" type="parTrans" cxnId="{19F1EE87-12A4-4180-8D7A-FD820B210BB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57FC8B-C1A2-4864-B34B-5A88EE946B03}" type="sibTrans" cxnId="{19F1EE87-12A4-4180-8D7A-FD820B210BB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84B74C-F37C-49ED-8456-F228285CD961}" type="pres">
      <dgm:prSet presAssocID="{6C14E7E1-ED55-40E3-85BB-EC2F9658650A}" presName="diagram" presStyleCnt="0">
        <dgm:presLayoutVars>
          <dgm:dir/>
          <dgm:resizeHandles val="exact"/>
        </dgm:presLayoutVars>
      </dgm:prSet>
      <dgm:spPr/>
    </dgm:pt>
    <dgm:pt modelId="{DACA6AB3-E2F8-4ED9-B551-EAE6FE3BFB00}" type="pres">
      <dgm:prSet presAssocID="{28DE1B0D-A476-4231-B9F2-A1D20F533AE5}" presName="node" presStyleLbl="node1" presStyleIdx="0" presStyleCnt="3">
        <dgm:presLayoutVars>
          <dgm:bulletEnabled val="1"/>
        </dgm:presLayoutVars>
      </dgm:prSet>
      <dgm:spPr/>
    </dgm:pt>
    <dgm:pt modelId="{EF6E4070-2806-4603-9CF3-80CC3ADF3B6D}" type="pres">
      <dgm:prSet presAssocID="{1478332D-F0FD-4E98-A0FC-CC4B6F334081}" presName="sibTrans" presStyleCnt="0"/>
      <dgm:spPr/>
    </dgm:pt>
    <dgm:pt modelId="{6AE3BC42-2C09-4A2B-95DE-B576FB7A9A5D}" type="pres">
      <dgm:prSet presAssocID="{1F1DA089-A092-4C52-95ED-60C79F24E81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4BEA5E-FA84-4CF8-BAC1-1A2163D458F1}" type="pres">
      <dgm:prSet presAssocID="{5FD26FF7-90F8-486A-A98E-FF047E9F5C51}" presName="sibTrans" presStyleCnt="0"/>
      <dgm:spPr/>
    </dgm:pt>
    <dgm:pt modelId="{4BAE66A8-7AA1-46F0-A6A5-32D9EBD7F3C5}" type="pres">
      <dgm:prSet presAssocID="{95AF2EAE-F729-420C-9967-571BCAA6573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D050C1-8C57-4A6C-A3FF-7CADE2DE8061}" type="presOf" srcId="{95AF2EAE-F729-420C-9967-571BCAA6573D}" destId="{4BAE66A8-7AA1-46F0-A6A5-32D9EBD7F3C5}" srcOrd="0" destOrd="0" presId="urn:microsoft.com/office/officeart/2005/8/layout/default"/>
    <dgm:cxn modelId="{FB92F153-685C-470E-AB15-9B864CCAA426}" type="presOf" srcId="{28DE1B0D-A476-4231-B9F2-A1D20F533AE5}" destId="{DACA6AB3-E2F8-4ED9-B551-EAE6FE3BFB00}" srcOrd="0" destOrd="0" presId="urn:microsoft.com/office/officeart/2005/8/layout/default"/>
    <dgm:cxn modelId="{E0A33612-B3F8-4AD8-8F0C-F236E78C7717}" srcId="{6C14E7E1-ED55-40E3-85BB-EC2F9658650A}" destId="{28DE1B0D-A476-4231-B9F2-A1D20F533AE5}" srcOrd="0" destOrd="0" parTransId="{5DBFF614-AC68-4F7D-BFC7-B166A36D68B3}" sibTransId="{1478332D-F0FD-4E98-A0FC-CC4B6F334081}"/>
    <dgm:cxn modelId="{19F1EE87-12A4-4180-8D7A-FD820B210BBB}" srcId="{6C14E7E1-ED55-40E3-85BB-EC2F9658650A}" destId="{95AF2EAE-F729-420C-9967-571BCAA6573D}" srcOrd="2" destOrd="0" parTransId="{8D0D22F6-4461-43B0-81E6-E4EBB342ECB8}" sibTransId="{5A57FC8B-C1A2-4864-B34B-5A88EE946B03}"/>
    <dgm:cxn modelId="{098E492F-3DE5-46A9-B4FB-DE44629B62A3}" type="presOf" srcId="{1F1DA089-A092-4C52-95ED-60C79F24E812}" destId="{6AE3BC42-2C09-4A2B-95DE-B576FB7A9A5D}" srcOrd="0" destOrd="0" presId="urn:microsoft.com/office/officeart/2005/8/layout/default"/>
    <dgm:cxn modelId="{69BEB73D-AC80-4579-A06F-2E98D6CCCAAB}" type="presOf" srcId="{6C14E7E1-ED55-40E3-85BB-EC2F9658650A}" destId="{1784B74C-F37C-49ED-8456-F228285CD961}" srcOrd="0" destOrd="0" presId="urn:microsoft.com/office/officeart/2005/8/layout/default"/>
    <dgm:cxn modelId="{EC26242D-3619-4EDA-A182-0C9A9C0544FA}" srcId="{6C14E7E1-ED55-40E3-85BB-EC2F9658650A}" destId="{1F1DA089-A092-4C52-95ED-60C79F24E812}" srcOrd="1" destOrd="0" parTransId="{CB0F042F-CE8D-446B-B4CA-2DFBC0DD1838}" sibTransId="{5FD26FF7-90F8-486A-A98E-FF047E9F5C51}"/>
    <dgm:cxn modelId="{EE0B43FF-8DCB-4924-9E95-2BEFB43A5867}" type="presParOf" srcId="{1784B74C-F37C-49ED-8456-F228285CD961}" destId="{DACA6AB3-E2F8-4ED9-B551-EAE6FE3BFB00}" srcOrd="0" destOrd="0" presId="urn:microsoft.com/office/officeart/2005/8/layout/default"/>
    <dgm:cxn modelId="{5AB648DC-C29D-41C5-A6F2-1A2663AA8A7D}" type="presParOf" srcId="{1784B74C-F37C-49ED-8456-F228285CD961}" destId="{EF6E4070-2806-4603-9CF3-80CC3ADF3B6D}" srcOrd="1" destOrd="0" presId="urn:microsoft.com/office/officeart/2005/8/layout/default"/>
    <dgm:cxn modelId="{58EA695C-4212-4848-A266-156ED320FA5E}" type="presParOf" srcId="{1784B74C-F37C-49ED-8456-F228285CD961}" destId="{6AE3BC42-2C09-4A2B-95DE-B576FB7A9A5D}" srcOrd="2" destOrd="0" presId="urn:microsoft.com/office/officeart/2005/8/layout/default"/>
    <dgm:cxn modelId="{AFC921D5-487A-47E5-AB9F-19BE26365736}" type="presParOf" srcId="{1784B74C-F37C-49ED-8456-F228285CD961}" destId="{344BEA5E-FA84-4CF8-BAC1-1A2163D458F1}" srcOrd="3" destOrd="0" presId="urn:microsoft.com/office/officeart/2005/8/layout/default"/>
    <dgm:cxn modelId="{E604B438-C4B3-467E-B642-795673C58C51}" type="presParOf" srcId="{1784B74C-F37C-49ED-8456-F228285CD961}" destId="{4BAE66A8-7AA1-46F0-A6A5-32D9EBD7F3C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E11F5-E82D-4FF9-B1BC-13E0DD9D7BF2}">
      <dsp:nvSpPr>
        <dsp:cNvPr id="0" name=""/>
        <dsp:cNvSpPr/>
      </dsp:nvSpPr>
      <dsp:spPr>
        <a:xfrm>
          <a:off x="972000" y="0"/>
          <a:ext cx="7002824" cy="74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Know your audience</a:t>
          </a:r>
          <a:endParaRPr lang="en-GB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3732" y="21732"/>
        <a:ext cx="6959360" cy="698536"/>
      </dsp:txXfrm>
    </dsp:sp>
    <dsp:sp modelId="{69BE7EAF-5888-4C95-97E6-1910B3AB1952}">
      <dsp:nvSpPr>
        <dsp:cNvPr id="0" name=""/>
        <dsp:cNvSpPr/>
      </dsp:nvSpPr>
      <dsp:spPr>
        <a:xfrm rot="5400000">
          <a:off x="4350311" y="759388"/>
          <a:ext cx="246202" cy="264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94102" y="768472"/>
        <a:ext cx="158620" cy="172341"/>
      </dsp:txXfrm>
    </dsp:sp>
    <dsp:sp modelId="{8C5C6C3A-548C-4B13-8A84-376922F6753D}">
      <dsp:nvSpPr>
        <dsp:cNvPr id="0" name=""/>
        <dsp:cNvSpPr/>
      </dsp:nvSpPr>
      <dsp:spPr>
        <a:xfrm>
          <a:off x="972000" y="1041146"/>
          <a:ext cx="7002824" cy="74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Understand the need</a:t>
          </a:r>
          <a:endParaRPr lang="en-GB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3732" y="1062878"/>
        <a:ext cx="6959360" cy="698536"/>
      </dsp:txXfrm>
    </dsp:sp>
    <dsp:sp modelId="{2027A918-F440-446F-A7E9-B5872070C03E}">
      <dsp:nvSpPr>
        <dsp:cNvPr id="0" name=""/>
        <dsp:cNvSpPr/>
      </dsp:nvSpPr>
      <dsp:spPr>
        <a:xfrm rot="5400000">
          <a:off x="4320742" y="1836462"/>
          <a:ext cx="305340" cy="264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94102" y="1815976"/>
        <a:ext cx="158620" cy="226030"/>
      </dsp:txXfrm>
    </dsp:sp>
    <dsp:sp modelId="{8AED7B3F-CD3F-4EFA-944E-0570D5E77EF7}">
      <dsp:nvSpPr>
        <dsp:cNvPr id="0" name=""/>
        <dsp:cNvSpPr/>
      </dsp:nvSpPr>
      <dsp:spPr>
        <a:xfrm>
          <a:off x="972000" y="2154147"/>
          <a:ext cx="7002824" cy="74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Listen to the client</a:t>
          </a:r>
          <a:endParaRPr lang="en-GB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3732" y="2175879"/>
        <a:ext cx="6959360" cy="698536"/>
      </dsp:txXfrm>
    </dsp:sp>
    <dsp:sp modelId="{21C73CE4-B9A5-4816-A78E-4D6949E93A01}">
      <dsp:nvSpPr>
        <dsp:cNvPr id="0" name=""/>
        <dsp:cNvSpPr/>
      </dsp:nvSpPr>
      <dsp:spPr>
        <a:xfrm rot="5400000">
          <a:off x="4320742" y="2949463"/>
          <a:ext cx="305340" cy="264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94102" y="2928977"/>
        <a:ext cx="158620" cy="226030"/>
      </dsp:txXfrm>
    </dsp:sp>
    <dsp:sp modelId="{28EC9B43-2407-4981-B2AB-5890E9D54B18}">
      <dsp:nvSpPr>
        <dsp:cNvPr id="0" name=""/>
        <dsp:cNvSpPr/>
      </dsp:nvSpPr>
      <dsp:spPr>
        <a:xfrm>
          <a:off x="972000" y="3267148"/>
          <a:ext cx="7002824" cy="74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Be part of a convincing brand</a:t>
          </a:r>
          <a:endParaRPr lang="en-GB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3732" y="3288880"/>
        <a:ext cx="6959360" cy="698536"/>
      </dsp:txXfrm>
    </dsp:sp>
    <dsp:sp modelId="{93040297-8F25-4D8D-8A6F-9A11EACA1714}">
      <dsp:nvSpPr>
        <dsp:cNvPr id="0" name=""/>
        <dsp:cNvSpPr/>
      </dsp:nvSpPr>
      <dsp:spPr>
        <a:xfrm rot="5400000">
          <a:off x="4320742" y="4062464"/>
          <a:ext cx="305340" cy="264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94102" y="4041978"/>
        <a:ext cx="158620" cy="226030"/>
      </dsp:txXfrm>
    </dsp:sp>
    <dsp:sp modelId="{BC8410BE-8CD2-4960-957B-5E66BE7C8EBF}">
      <dsp:nvSpPr>
        <dsp:cNvPr id="0" name=""/>
        <dsp:cNvSpPr/>
      </dsp:nvSpPr>
      <dsp:spPr>
        <a:xfrm>
          <a:off x="972000" y="4380149"/>
          <a:ext cx="7002824" cy="74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Be quietly tenacious</a:t>
          </a:r>
          <a:endParaRPr lang="en-GB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3732" y="4401881"/>
        <a:ext cx="6959360" cy="6985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E11F5-E82D-4FF9-B1BC-13E0DD9D7BF2}">
      <dsp:nvSpPr>
        <dsp:cNvPr id="0" name=""/>
        <dsp:cNvSpPr/>
      </dsp:nvSpPr>
      <dsp:spPr>
        <a:xfrm>
          <a:off x="607830" y="0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Register (free!) at www.twitter.com </a:t>
          </a:r>
          <a:endParaRPr lang="en-GB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16416"/>
        <a:ext cx="7553055" cy="527663"/>
      </dsp:txXfrm>
    </dsp:sp>
    <dsp:sp modelId="{69BE7EAF-5888-4C95-97E6-1910B3AB1952}">
      <dsp:nvSpPr>
        <dsp:cNvPr id="0" name=""/>
        <dsp:cNvSpPr/>
      </dsp:nvSpPr>
      <dsp:spPr>
        <a:xfrm rot="5400000">
          <a:off x="4292238" y="574543"/>
          <a:ext cx="217071" cy="199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40863" y="565858"/>
        <a:ext cx="119820" cy="157161"/>
      </dsp:txXfrm>
    </dsp:sp>
    <dsp:sp modelId="{8C5C6C3A-548C-4B13-8A84-376922F6753D}">
      <dsp:nvSpPr>
        <dsp:cNvPr id="0" name=""/>
        <dsp:cNvSpPr/>
      </dsp:nvSpPr>
      <dsp:spPr>
        <a:xfrm>
          <a:off x="607830" y="788290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61249"/>
                <a:satOff val="-878"/>
                <a:lumOff val="5123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61249"/>
                <a:satOff val="-878"/>
                <a:lumOff val="5123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61249"/>
                <a:satOff val="-878"/>
                <a:lumOff val="512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Create short username (creative, not weird)</a:t>
          </a:r>
          <a:endParaRPr lang="en-GB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804706"/>
        <a:ext cx="7553055" cy="527663"/>
      </dsp:txXfrm>
    </dsp:sp>
    <dsp:sp modelId="{2027A918-F440-446F-A7E9-B5872070C03E}">
      <dsp:nvSpPr>
        <dsp:cNvPr id="0" name=""/>
        <dsp:cNvSpPr/>
      </dsp:nvSpPr>
      <dsp:spPr>
        <a:xfrm rot="5400000">
          <a:off x="4267246" y="1389060"/>
          <a:ext cx="267056" cy="199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76575"/>
                <a:satOff val="-1064"/>
                <a:lumOff val="5738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76575"/>
                <a:satOff val="-1064"/>
                <a:lumOff val="5738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76575"/>
                <a:satOff val="-1064"/>
                <a:lumOff val="57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40864" y="1355382"/>
        <a:ext cx="119820" cy="207146"/>
      </dsp:txXfrm>
    </dsp:sp>
    <dsp:sp modelId="{8AED7B3F-CD3F-4EFA-944E-0570D5E77EF7}">
      <dsp:nvSpPr>
        <dsp:cNvPr id="0" name=""/>
        <dsp:cNvSpPr/>
      </dsp:nvSpPr>
      <dsp:spPr>
        <a:xfrm>
          <a:off x="607830" y="1629034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122498"/>
                <a:satOff val="-1757"/>
                <a:lumOff val="10246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22498"/>
                <a:satOff val="-1757"/>
                <a:lumOff val="10246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22498"/>
                <a:satOff val="-1757"/>
                <a:lumOff val="1024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Upload </a:t>
          </a:r>
          <a:r>
            <a:rPr lang="en-GB" sz="26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selfie</a:t>
          </a: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 (again, creative, not weird)</a:t>
          </a:r>
          <a:endParaRPr lang="en-GB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1645450"/>
        <a:ext cx="7553055" cy="527663"/>
      </dsp:txXfrm>
    </dsp:sp>
    <dsp:sp modelId="{21C73CE4-B9A5-4816-A78E-4D6949E93A01}">
      <dsp:nvSpPr>
        <dsp:cNvPr id="0" name=""/>
        <dsp:cNvSpPr/>
      </dsp:nvSpPr>
      <dsp:spPr>
        <a:xfrm rot="5400000">
          <a:off x="4267246" y="2229804"/>
          <a:ext cx="267056" cy="199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53151"/>
                <a:satOff val="-2127"/>
                <a:lumOff val="11477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153151"/>
                <a:satOff val="-2127"/>
                <a:lumOff val="11477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153151"/>
                <a:satOff val="-2127"/>
                <a:lumOff val="114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40864" y="2196126"/>
        <a:ext cx="119820" cy="207146"/>
      </dsp:txXfrm>
    </dsp:sp>
    <dsp:sp modelId="{28EC9B43-2407-4981-B2AB-5890E9D54B18}">
      <dsp:nvSpPr>
        <dsp:cNvPr id="0" name=""/>
        <dsp:cNvSpPr/>
      </dsp:nvSpPr>
      <dsp:spPr>
        <a:xfrm>
          <a:off x="607830" y="2469778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183747"/>
                <a:satOff val="-2635"/>
                <a:lumOff val="15369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83747"/>
                <a:satOff val="-2635"/>
                <a:lumOff val="15369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83747"/>
                <a:satOff val="-2635"/>
                <a:lumOff val="153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Write a bio (once again, creative, not weird)</a:t>
          </a:r>
          <a:endParaRPr lang="en-GB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2486194"/>
        <a:ext cx="7553055" cy="527663"/>
      </dsp:txXfrm>
    </dsp:sp>
    <dsp:sp modelId="{93040297-8F25-4D8D-8A6F-9A11EACA1714}">
      <dsp:nvSpPr>
        <dsp:cNvPr id="0" name=""/>
        <dsp:cNvSpPr/>
      </dsp:nvSpPr>
      <dsp:spPr>
        <a:xfrm rot="5400000">
          <a:off x="4261623" y="3076449"/>
          <a:ext cx="278302" cy="199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29726"/>
                <a:satOff val="-3191"/>
                <a:lumOff val="17215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229726"/>
                <a:satOff val="-3191"/>
                <a:lumOff val="17215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229726"/>
                <a:satOff val="-3191"/>
                <a:lumOff val="172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40864" y="3037148"/>
        <a:ext cx="119820" cy="218392"/>
      </dsp:txXfrm>
    </dsp:sp>
    <dsp:sp modelId="{BC8410BE-8CD2-4960-957B-5E66BE7C8EBF}">
      <dsp:nvSpPr>
        <dsp:cNvPr id="0" name=""/>
        <dsp:cNvSpPr/>
      </dsp:nvSpPr>
      <dsp:spPr>
        <a:xfrm>
          <a:off x="607830" y="3322324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244997"/>
                <a:satOff val="-3514"/>
                <a:lumOff val="20492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244997"/>
                <a:satOff val="-3514"/>
                <a:lumOff val="20492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244997"/>
                <a:satOff val="-3514"/>
                <a:lumOff val="2049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Get following (individuals, organisations, journals)</a:t>
          </a:r>
          <a:endParaRPr lang="en-GB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3338740"/>
        <a:ext cx="7553055" cy="527663"/>
      </dsp:txXfrm>
    </dsp:sp>
    <dsp:sp modelId="{185758E3-8C12-4BED-977B-47AFF67709D6}">
      <dsp:nvSpPr>
        <dsp:cNvPr id="0" name=""/>
        <dsp:cNvSpPr/>
      </dsp:nvSpPr>
      <dsp:spPr>
        <a:xfrm rot="5400000">
          <a:off x="4279093" y="3896833"/>
          <a:ext cx="243361" cy="2522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06302"/>
                <a:satOff val="-4255"/>
                <a:lumOff val="22954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306302"/>
                <a:satOff val="-4255"/>
                <a:lumOff val="22954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306302"/>
                <a:satOff val="-4255"/>
                <a:lumOff val="2295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25107" y="3901264"/>
        <a:ext cx="151333" cy="170353"/>
      </dsp:txXfrm>
    </dsp:sp>
    <dsp:sp modelId="{8D225CB4-28B4-41C4-8727-EC5A26B293D5}">
      <dsp:nvSpPr>
        <dsp:cNvPr id="0" name=""/>
        <dsp:cNvSpPr/>
      </dsp:nvSpPr>
      <dsp:spPr>
        <a:xfrm>
          <a:off x="607830" y="4163068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306246"/>
                <a:satOff val="-4392"/>
                <a:lumOff val="25615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306246"/>
                <a:satOff val="-4392"/>
                <a:lumOff val="25615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306246"/>
                <a:satOff val="-4392"/>
                <a:lumOff val="256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>
              <a:latin typeface="Arial" panose="020B0604020202020204" pitchFamily="34" charset="0"/>
              <a:cs typeface="Arial" panose="020B0604020202020204" pitchFamily="34" charset="0"/>
            </a:rPr>
            <a:t>Get tweeting!</a:t>
          </a:r>
          <a:endParaRPr lang="en-GB" sz="2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4179484"/>
        <a:ext cx="7553055" cy="5276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A6AB3-E2F8-4ED9-B551-EAE6FE3BFB00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Public engagement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6AE3BC42-2C09-4A2B-95DE-B576FB7A9A5D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Expert education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4BAE66A8-7AA1-46F0-A6A5-32D9EBD7F3C5}">
      <dsp:nvSpPr>
        <dsp:cNvPr id="0" name=""/>
        <dsp:cNvSpPr/>
      </dsp:nvSpPr>
      <dsp:spPr>
        <a:xfrm>
          <a:off x="1596925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Behavior change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96925" y="2177107"/>
        <a:ext cx="2902148" cy="1741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718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553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National Health Service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274890"/>
            <a:ext cx="3744416" cy="466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14350" indent="-514350">
              <a:buClr>
                <a:schemeClr val="accent1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wresearch.org/fact-tank/2018/12/10/social-media-outpaces-print-newspapers-in-the-u-s-as-a-news-sourc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www.nsf.gov/statistics/seind12/c7/c7s1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mc-uk.org/guidance/ethical_guidance/21186.as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pewresearch.org/internet/fact-sheet/social-media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hyperlink" Target="http://reflectionsipc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http://haicontroversies.blogspot.co.uk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twitter.com/jonotte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twitter.com/ESCMI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9.png"/><Relationship Id="rId4" Type="http://schemas.openxmlformats.org/officeDocument/2006/relationships/hyperlink" Target="https://twitter.com/uhcw_inf_con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23.jp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mc-uk.org/guidance/ethical_guidance/21186.asp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jonotte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501008"/>
            <a:ext cx="9144000" cy="33569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539552" y="722192"/>
            <a:ext cx="8424936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latin typeface="Arial" pitchFamily="34" charset="0"/>
                <a:cs typeface="Arial" pitchFamily="34" charset="0"/>
              </a:rPr>
              <a:t>The use of social media in antimicrobial stewardship</a:t>
            </a:r>
            <a:endParaRPr lang="en-GB" sz="4800" b="1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5356968"/>
            <a:ext cx="468052" cy="46805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3812" y="908720"/>
            <a:ext cx="7992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“STOP WASTING TIME ON SOCIAL MEDIA AND DO SOME REAL WORK”</a:t>
            </a:r>
            <a:endParaRPr lang="en-GB" sz="6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016" y="5085187"/>
            <a:ext cx="8892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Slight (and only slight) paraphrase of a Professor’s comment to me during a recent discussion about whether an infection control journal should have an active Twitter feed.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5546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cial media outpaces print newspapers in the U.S. as news source | Pew  Research Cen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136904" cy="457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68560" y="188640"/>
            <a:ext cx="10009112" cy="1143000"/>
          </a:xfrm>
        </p:spPr>
        <p:txBody>
          <a:bodyPr>
            <a:noAutofit/>
          </a:bodyPr>
          <a:lstStyle/>
          <a:p>
            <a:r>
              <a:rPr lang="en-GB" dirty="0" smtClean="0"/>
              <a:t>The way we’re learning is changing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6453336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Pew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survey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of access to news, US.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1988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GB" dirty="0" smtClean="0"/>
              <a:t>Google it.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5496" y="6453336"/>
            <a:ext cx="900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2010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General Social Survey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National Science Foundation. Other search engines are available.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9" b="40000"/>
          <a:stretch/>
        </p:blipFill>
        <p:spPr>
          <a:xfrm>
            <a:off x="179512" y="1628800"/>
            <a:ext cx="4267278" cy="28803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35" b="13953"/>
          <a:stretch/>
        </p:blipFill>
        <p:spPr>
          <a:xfrm>
            <a:off x="4704090" y="1628800"/>
            <a:ext cx="418839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176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3400"/>
            <a:ext cx="9144000" cy="391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563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232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social media?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i="1" dirty="0" smtClean="0"/>
              <a:t>Social </a:t>
            </a:r>
            <a:r>
              <a:rPr lang="en-GB" i="1" dirty="0"/>
              <a:t>media describes web-based applications that allow people to create and exchange </a:t>
            </a:r>
            <a:r>
              <a:rPr lang="en-GB" i="1" dirty="0" smtClean="0"/>
              <a:t>content to include:</a:t>
            </a:r>
          </a:p>
          <a:p>
            <a:r>
              <a:rPr lang="en-GB" i="1" dirty="0" smtClean="0"/>
              <a:t>blogs </a:t>
            </a:r>
            <a:r>
              <a:rPr lang="en-GB" i="1" dirty="0"/>
              <a:t>and </a:t>
            </a:r>
            <a:r>
              <a:rPr lang="en-GB" i="1" dirty="0" err="1"/>
              <a:t>microblogs</a:t>
            </a:r>
            <a:r>
              <a:rPr lang="en-GB" i="1" dirty="0"/>
              <a:t> (such as Twitter), </a:t>
            </a:r>
            <a:endParaRPr lang="en-GB" i="1" dirty="0" smtClean="0"/>
          </a:p>
          <a:p>
            <a:r>
              <a:rPr lang="en-GB" i="1" dirty="0" smtClean="0"/>
              <a:t>internet </a:t>
            </a:r>
            <a:r>
              <a:rPr lang="en-GB" i="1" dirty="0"/>
              <a:t>forums (such as doctors.net), </a:t>
            </a:r>
            <a:endParaRPr lang="en-GB" i="1" dirty="0" smtClean="0"/>
          </a:p>
          <a:p>
            <a:r>
              <a:rPr lang="en-GB" i="1" dirty="0" smtClean="0"/>
              <a:t>content </a:t>
            </a:r>
            <a:r>
              <a:rPr lang="en-GB" i="1" dirty="0"/>
              <a:t>communities (such as YouTube and Flickr), and </a:t>
            </a:r>
            <a:endParaRPr lang="en-GB" i="1" dirty="0" smtClean="0"/>
          </a:p>
          <a:p>
            <a:r>
              <a:rPr lang="en-GB" i="1" dirty="0" smtClean="0"/>
              <a:t>social </a:t>
            </a:r>
            <a:r>
              <a:rPr lang="en-GB" i="1" dirty="0"/>
              <a:t>networking sites (such as Facebook and LinkedIn).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496" y="6453336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GMC: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Doctors’ use of social media guidelines.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2574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media – common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Instant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gratification! No rigour</a:t>
            </a:r>
          </a:p>
          <a:p>
            <a:r>
              <a:rPr lang="en-GB" dirty="0" smtClean="0"/>
              <a:t>Short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attention span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/>
              <a:t>Online dialogue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with non-expert idiots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/>
              <a:t>Public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sharing of dirty laundry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/>
              <a:t>Web-based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unreliable sources</a:t>
            </a:r>
          </a:p>
          <a:p>
            <a:r>
              <a:rPr lang="en-GB" dirty="0" smtClean="0"/>
              <a:t>Always on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never home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/>
              <a:t>Free </a:t>
            </a:r>
            <a:r>
              <a:rPr lang="en-GB" b="1" dirty="0">
                <a:solidFill>
                  <a:schemeClr val="bg1"/>
                </a:solidFill>
                <a:latin typeface="Bradley Hand ITC" panose="03070402050302030203" pitchFamily="66" charset="0"/>
              </a:rPr>
              <a:t>You get what you pay for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6832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media – common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Instant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gratification! No rigour</a:t>
            </a:r>
          </a:p>
          <a:p>
            <a:r>
              <a:rPr lang="en-GB" dirty="0" smtClean="0"/>
              <a:t>Short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attention span</a:t>
            </a:r>
            <a:endParaRPr lang="en-GB" dirty="0" smtClean="0"/>
          </a:p>
          <a:p>
            <a:r>
              <a:rPr lang="en-GB" dirty="0" smtClean="0"/>
              <a:t>Online dialogue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with non-expert idiots</a:t>
            </a:r>
            <a:endParaRPr lang="en-GB" dirty="0" smtClean="0"/>
          </a:p>
          <a:p>
            <a:r>
              <a:rPr lang="en-GB" dirty="0" smtClean="0"/>
              <a:t>Public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sharing of dirty laundry</a:t>
            </a:r>
            <a:endParaRPr lang="en-GB" dirty="0" smtClean="0"/>
          </a:p>
          <a:p>
            <a:r>
              <a:rPr lang="en-GB" dirty="0" smtClean="0"/>
              <a:t>Web-based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unreliable sources</a:t>
            </a:r>
            <a:endParaRPr lang="en-GB" dirty="0"/>
          </a:p>
          <a:p>
            <a:r>
              <a:rPr lang="en-GB" dirty="0"/>
              <a:t>Always on </a:t>
            </a:r>
            <a:r>
              <a:rPr lang="en-GB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never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home</a:t>
            </a:r>
          </a:p>
          <a:p>
            <a:r>
              <a:rPr lang="en-GB" dirty="0" smtClean="0"/>
              <a:t>Free </a:t>
            </a:r>
            <a:r>
              <a:rPr lang="en-GB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y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ou get what you pay for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00780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9" y="0"/>
            <a:ext cx="9038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040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Selling your ideas (or anything, really)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03210584"/>
              </p:ext>
            </p:extLst>
          </p:nvPr>
        </p:nvGraphicFramePr>
        <p:xfrm>
          <a:off x="107504" y="1196752"/>
          <a:ext cx="8352928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90443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Trends in social media use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5496" y="6453336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Pew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survey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social media usage, US.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3463" t="47900" r="30313" b="11574"/>
          <a:stretch/>
        </p:blipFill>
        <p:spPr>
          <a:xfrm>
            <a:off x="611560" y="1268760"/>
            <a:ext cx="7779216" cy="489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386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media use among scientists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5496" y="6453336"/>
            <a:ext cx="8640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Noorden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Nature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2014;512. Nature survey of 3500 scientists from 95 countries.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4" t="25137" r="9490" b="22846"/>
          <a:stretch/>
        </p:blipFill>
        <p:spPr bwMode="auto">
          <a:xfrm>
            <a:off x="395540" y="1412776"/>
            <a:ext cx="8103967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4121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GB" dirty="0" smtClean="0"/>
              <a:t>How scientists use social media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4" t="10000" r="39561" b="17083"/>
          <a:stretch/>
        </p:blipFill>
        <p:spPr bwMode="auto">
          <a:xfrm>
            <a:off x="1547664" y="1124744"/>
            <a:ext cx="597408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496" y="6453336"/>
            <a:ext cx="8640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Noorden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Nature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2014;512. Nature survey of 3500 scientists from 95 countries.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919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Blogs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4525963"/>
          </a:xfrm>
        </p:spPr>
        <p:txBody>
          <a:bodyPr/>
          <a:lstStyle/>
          <a:p>
            <a:r>
              <a:rPr lang="en-GB" dirty="0" smtClean="0"/>
              <a:t>Free and easy to set-up.</a:t>
            </a:r>
          </a:p>
          <a:p>
            <a:r>
              <a:rPr lang="en-GB" dirty="0" smtClean="0"/>
              <a:t>Posts can be as long or short, and regular or irregular as you like!</a:t>
            </a:r>
          </a:p>
          <a:p>
            <a:r>
              <a:rPr lang="en-GB" dirty="0" smtClean="0"/>
              <a:t>Often linked with other social media to spread the word (Twitter, Google+ </a:t>
            </a:r>
            <a:r>
              <a:rPr lang="en-GB" dirty="0" err="1" smtClean="0"/>
              <a:t>etc</a:t>
            </a:r>
            <a:r>
              <a:rPr lang="en-GB" dirty="0" smtClean="0"/>
              <a:t>)</a:t>
            </a:r>
          </a:p>
          <a:p>
            <a:endParaRPr lang="en-GB" dirty="0"/>
          </a:p>
        </p:txBody>
      </p:sp>
      <p:pic>
        <p:nvPicPr>
          <p:cNvPr id="5122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2" t="12283" r="4882" b="7974"/>
          <a:stretch/>
        </p:blipFill>
        <p:spPr bwMode="auto">
          <a:xfrm>
            <a:off x="327632" y="4149081"/>
            <a:ext cx="4244368" cy="216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t="12931" r="8638" b="6249"/>
          <a:stretch/>
        </p:blipFill>
        <p:spPr bwMode="auto">
          <a:xfrm>
            <a:off x="4720125" y="4143268"/>
            <a:ext cx="4244367" cy="231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 descr="Image result for wordpress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7" descr="data:image/png;base64,iVBORw0KGgoAAAANSUhEUgAAASUAAACsCAMAAAAKcUrhAAAAwFBMVEX///9GRkYhdZo2NjY5OTlDQ0M9PT0/Pz8zMzMAbJTs7OyJiYk+Pj4xMTH5+fne3t7Z5uzo8fV2pbvPz89QUFBgYGBKSkp4eHjX19fn5+ejo6OXl5dZWVnDw8Px8fG1tbWnp6dwcHBmZmaRkZG+vr4hd5uxsbGCgoJzc3PKysoAZ5GMjIy70d0lJSWOs8aCq8BTkK2nw9LK2+RlmrQ2gKLB1d+vydYygKJGiahdlrKcvM0dHR0AYI0VFRXh6/B/qL9S5QIvAAASL0lEQVR4nO1d63rauBbFkSxfwHYSwGBsDDgEQtKmKbkMyZnJef+3Otpbki0Z2mnPV9LG8frRgmVItLLv2pI7nRYtWrRo0aJFixYtWrRo0aLFcZAnm9Xk4gZwMVltkvx3/0J/HKLlzTAmLiHEdQMX/yfxsLtMfvcv9udgnA4o54Xag2KdpvPZPE1HxcDGa4N0/Lt/vT8BySRzOR/D7iwyVSyPZt0h5ynI5h9doqI1o8RdzL7FQ7JaBJSydfSmv9WfhWhEKBnMv2+m8/mA3zX6qPLkdwNGFhvzYp77vp/XeNssuOJ1/bf71f4crGzmLjTT7Pfn3cVwEDuOEw+Gi+6qr9HSL1xqz97+l/zNSAruv6bl236a9ShzbNu2APx/h9Fepjm4KfeDxQcTpyVlNFVvojR2maDHBJe2OFWGO0wJo9NvfF8jceHSgRKT6YIcpEgRVZmu8YCR9Ftf2TiEC0rW8vUmo9+mSBJFM8lTuCZ0Ef623/tN4XORWImX0cL9N46QJ3ch9W5OWPYh8js/Y0zKxoQ6P8ARwKFz8ZEpZdkHsOFckhwhGMmQ/iBHAFqIuHLM2KDx0hRaiqQl+RFl09SOCAcXOY2nKSyYJUiauD/FEdAUTPCTY5stfuccjo81pX180SU/SxKzLlaC4D6h6+/9kPeOuesu8cX/QdK8+pqZ684Pfn8jMA5kwH3zM3Yb4RpZcUrdxhbnwoE0KOlPSxKdmF9VsKyp0SWXIAx1ZsHPkmQPal/l2/TiN8zgDTCWRmn8097NYnvpGzdNzaxfZqyA/8KBreD0VJ7rsJ5jm3CqUetALYDr3JvP4A2wIgyj57UTx/Egy4pitL6YZEhE7ya9GS2KYZbF8f6oZZF9W51Q0sCqXBhL/+bnee6HoTS+PqhfTylUGOZiVL5PFEubve/rXNBB8wz4ilgH8wqw5OxbUhHG0i5N9sdyu3nCFA5UVl9d4pIzXouqwCbJw7A2mvPRnvRxhflR5HtC657v3WNJaF2UsoETEFk6oS6NB4bxGcbVKFc506FNwcLlrtu0Au+Q3tQv3TAzJmIX3x51zMStj4asS2si9t4RBRjehLo89esRONU/UYuqgsj8OlDPyA2atZaZij/7XFeRMKsVmExPZhmjtlEs8f+DhruoJy7vHANR6Y4NxbkwVc5yRsZozxS0pTbmBxhSzkmjIsuIOpDBjQOmq9y4Xhmw9Yr22FRIO871MTTnCaNNSlPmBBUuZdQIceKaypmjNYXUjXufiMxuqBZjGoErggYks83Ap6ZUNeOT1hQyqCRtRu0h3kIMJX3fyGNMxCI+bcMr7VUHiDFaU8hetxyaMAuTwj6Jm5OlRC6FycxoPdeoq5w5OqiN2qVl4hE7WvM8cJsTC8wI5hI3XMFswyvVlcqsttVHK7PF+ethlBoT3fW9b6SiLWAIskH1PGRP5YxydlQbLc1WHqjUbkSaEzGNyJz/G4pSkp6H7AWWmu3p7CukqipMwWLZoMSTBpnvDPUiQdGwDXu7p3LfHVVF3C5kwejyZg2KKx1UJJm3ET1L2QssjdptXeVU/I0yRsR3srebxpEhPNFSMGLmIXU/Zo7WA0sRQ/ZpSRlPeN9sFkdGHmAKv5Jy4+pZSl2pzCylNirXd28wGEWPx7+6KZ0VvosszeWUjTykrlSml6sppGApF0YdBat5LE0kSyK5UKipnG2u2ZoqJ/idkoqy5rJkMT2Rn9SUylyfNFWOYL/KyGkyS6uSJT0SjMwCCTVX3iJjsZyCzQqljtKGaVwopqKsdy1LGepKtdcQoCuk0EbpKkvr3Zh014gErNpSraFyqHDfUkixRFColUyIrBoUCXQsFwxKVXzs6espke7HwMON9ZAp0XwgRki+og2p3hDrTWdyTAwxQ/GrCRurJZofs2P+/sLWTU1RjTogkTNFKmrxjBgO811jjZl7WCWvRpaiKRUqXOweHhURxMJWhIJBSklzOixl5l6JhX2ljWp+DBSuT40sJSpZQtefqLeijLLAakMzsBTWQytz9/Q8pPRj6MS6Pcvw7qUPxIXLuVI4EVhR0pxF8MTFJoFpFRpRfe2jCjdTbAI7PCqChJIzpMcPSHO2W4QDXLZNql0nxlpKmctBSAn1FSOgUgqJwpOU2olZ8ZQ0qQl1TbBCqQWQRhOJvI7SghU2YzFSKiR6/lLsBM1dYtQ23zmkw9a9mZ6lyGoBKpxdGR1j1MbOt9KEifJA1qhGL7lUXemLiIwUpB8DD7chpRkvP4wKiYF3FYHiyl1EnOYsNHWgfQllRwsR3b4+DNdtcIQy4Sf6KH4KS72pqXBpwxqYVqKKv6y8nNG3hUqFCieFxdHtDXp/sNbVkosIALJGtQngIixIR6il+LauVIFUuKlSKaqPMik8ZSYoooK+25iyicSIYkC9qlJboyGJCwm6/5FzaLSQIVTZ8CSKlgvanMU4gb6L1RNNmIwshascKJxfjertJysmujBUIij8XRI0b2OTbD+dVZaJaWEz92MQUs40UdO8VxKgSyzXy0VzwLphthswlRssqjqJ0QBeOKhwldnSdw12Mtx30HV0BxfRQzsK3juGDL1atbRkrKXMA1A4rSBnjK4+g24pqyQWwkeseaLE40VpRiYlFXp3cvTZVDgzh0nA5W3kqGgz6ZOg32kgFkzE24XyY0YeAoJhLBQYo0CM3IzhCLses6Y5OAGepqAU+Grbm63XrBOj5GvVcpiwXNK1xRJ5SllzaiYG5kSstvVVOkdNnVmZC5iuOSqrUwF+xZg2LOzWUMhTJdSaU213ydBcDDfbT2TAKaLNPG7wwQs+lcZk7kqV0zOMpN5+omcpnRyZdYUEXbGm6htgGsg+yIlQOiMPme+xpBePUP6COb5OSdDAUKnChLhi6jM8C8bIQ2oKVxvluZwtSV25DVo5OYg1lb3HG/R0bqU4e51MltWrspTctWxHmPMZoU2q4x7EgsnFoWTAjDxkUlc4Y3RG2UBwNqVUz5MbioJJpet0ia31mNj7xzFpaymFK3sLVkEDk9x9hFdUtbJvBrRsPzmgcFr7YBTL4GlC6KhBi0vfwRVRq/vh5LNqkt9rQ0XDpEbVkehr0qA2+H9BSmgmDXPeFfMP6y3N0jIZn4uyj3RgJR59aq6k7bXHCxhtACvKes3ZnPMDiLhFutLX0m4OnKVn90hQiU6y4BLYpA2oP4ILyty0ssP9m8ym4rxhW5w1TOzsYlreEKaudvLux8F4SKi10vyVP56l61EBGK3T2VjL1PKVTcmwcWsBP4SZQ8lg8u9pqz+JCXWa1BHwUwgnFqF09P3MdTOilFiTjxEkHUa4ylzqWt3pYYnyl12bUDdbfWSOEH0eKVLiDG9m/URf9h7PusMePD6m28hVgJ9GOF1b8IgYwux4uBiNRossthlcoPF6+uHFSEM0u1kMGDx6SCBgg8XN7KOFRz+C3I82s9l8PpnNNpHfsHaSFi1atGjRokWLFi1atHhjvJ7qkBdPw/3BX/LTwshA8l7qArvra0/i+vpvcW3791fx4k4NXl9f/5IJ9f8JAsoAlMKaQVy8j3pu+Pr47J0AHh5fz8S1/3p3cvBs+8xHvPvt6y/6q+fRDJcxbThgnxHbpuy9rMSdA03ea/neO7k+0954t7/0p0WwF5omeZ4n04xZtvtO1plCEKVKpbacmKdy8PJk94t/HGwkIPKnLRzLCt7Jdu8XLkzeVr0755yVzJxde4+/+KdBQ5NiCdqYjdbmPxivwJLSq/ASREup3JN3Wd4WPt7e393dnb+UDi8806B9oX55z6LBTgLFEu5BIf2Or6H6gL+HcmycjorRZNwJqzXPCC6l/FJxpGWHO86LYuMRrdRXNeJ9ka/C20t0duD3dlIjt38Lyy/M/+5FMvWqX7582N1utZ9lsgTNp2yVBEQ08MCDeQdD9ZTZ2C2v2vjIXtWqEY4IdYMgIKPJ5766RPGSu5h/PpIKfwVhkhJyjnN7Fm/OPHX50eP3nD/yyOlpxw3XDgkJTx/vkZDdbncJEcN/xc2n2y+eIG738ICxxEslIbCzsmRpKs7gjfoX0I9pZ8PhgIcKwQir48l4BdzYg+FwmA1i4shjG8KYsWIajef8f7UTOGO94ZJfGjB2rHMtNJXjCvdQqdyT9yDuuOV3PChN+wQ3KPmAWOGSTzrc8s95z+orgSb0m+Hr1784reWH8fyFkiU8qXgOr1Lu+2BHYhgVjlU++mtZjof5uJDNdl0m23zzzJYspfLMa65vztGecfxQWmwuM1uYoNCpZ6lwYN8fKnGAO07ktJ/460vk9MzTVHWriWd4r70xWYKtOqK7EERM7P2Czc7lozH0855DG5t4uclXRPhEsBQObKWNuXO0M1Jeymnce+edS6VySuG219os1f2XYqaPJUs8HD05+UvecWZ85FnzCDpLcPiH7EWFPT3yqFjYuKLO8uJBqGSJf+QCG1QTVnX5pmKfmG9Xe6XmRwstXq+VynneJ5ytB/NQHg5E7V6/P3woVfS0YgnM27W840wXH6HS5+K1xpIPHfNyP1wYlCxVYoU99YKlaQGr6vAKqHWkaxv/I1iyqrMKon+OFoDtpMpxyQg7pco9e2iOQVxqYRNaZ5zqt1g6McRvVwkTsMQ2fY6JxaOlQG1i+heWVmVzNPRq2ky0koWp6LyDDbH0QlyaHG3pGFTo+lQonAiZ7jCkRBt9DzM270ciP8ErjSU9Hq2x9FLZOjydWPYP9EhWxjsVS7BzhcirJUujqkl8Dt/ASKotE8+gYZoF6XE3+8BcvRfOD079XPzlvwqFA/Uq7Y0EkvBFfVKwdFoxscfSY+VFkSUIbahV3Gg9TiVLORzVpKwMZ8m5iDazkX6WdYFxFGMaKVfY5srozVFPSNkhE3wyZ2pOT52d4AEmfHJn3o65H5qqU2nIQ4gPqkigxhJ6RWHagCXMdnMzLA9EJNDpc+2pHgIKlosFLnH0w5vCK/E0dmaXLZzhOhCXnJsjVq1QJV7vPTET5IB7OFS4s5O68ZZ3IHOnGKsD+L9V+eD7LJEDMwmkIlKbkW45PoTTLRaLrOcYZ4YuMypIiUvZ2ahL7HgtLTjZL0LhhCV6uPVEiIRmqlYZQObOyw9i7nf38mreUNc4EZl/jyUbH/Sgm1+wS/MO9EjXTo9fFq6oVFXWabMQl+zjWSeMuJWL+oQJhsrhIM07Me+Wdky+unyF2PxZv6HG0lN5v5mhaAggvlwGlj3UB0vrPal8nCSxP0STjfGnuoTUseMd43jraYqFZqespsCQd2bc/VSGQ9J6P3OF021XjaXzKnyC1I0csLHCeqfUcvQHW5YsLcud5ck/yi9OHVsIk/9ZuYENZH7O0YRJ2JdP8h16OVUmeNVTD4HnUgklS+FfUPqtbqixdFIpLaRm5IDpkD7uqmc52vkVJUsJln7x6LDqaeFwWhicnOJXpxQkPAg74vPnUHzUXxFUriyaoCQ86PcCNddC0tAuv0oqy0/UYu+vXvUXwGhovxMeHoYC4TPEAazaT1iyhMDH8CWs2n0nn1nk25X8qZN4jgPQq3P15kxTuA7Udc3y911pi4VdBjpMYl/1+uf2RBM0KLzR/bUTOCaOivOYLY0my9h4j8Yp6VUHziwpnjXnVwFWZ0OMp639YnD5KBUOvVxVpey8nhg6x3P8ctK3pZjgq3v5N33StBQlSd2Pe8Hs/c2n0zL7h/PT2FCYFh88n6MmHWF5JOlVLF/0UNd8yy6Pa0gZO+KzxHmIfVmZ6CdPUx9OE9SIzoWn3+68k2slda8YBOyQG1iz8v7C6DvExO3k5fHx6/kDRFIv6qd0Rdw8r/90CB9tEf1wC245Yi8LHoLCY4PpZrOcr+0esJv0bEfG2Cvq4OnEnCWHdNHYzZh9+AnAvwhfdOsbet62NsrxcP/lGYqSl0LoTu93nogZvLv7nPMMNF17z+d36jIWgL2HWyFhUZER4gB6LisWpSnxuwWhcJm5xTqCM8/gpVtc2eJuBglN4NIeboBO2HBNKB2MrmL+L7Ll21kXLl1dxYTGR22U3v79SXt3d1mLac5udzBr7/rk7kkOnd6fl+AsdV7P93H78lgGm9G6W2FdBdi+dn09hnRD3VLDGjQt+c+0019Q13WDgdzH4n9elpfSI2YoHOEX/fu3X/fvONs+PT2dnu0PvCnyGR4fN10uozKLm4GS+RvtUosWLVq0aNGiRYsWLVq0aNGiRYsWLVq0aNGiRYsWLVq8C/wPn+lHpnBn7Y0AAAAASUVORK5CYII="/>
          <p:cNvSpPr>
            <a:spLocks noChangeAspect="1" noChangeArrowheads="1"/>
          </p:cNvSpPr>
          <p:nvPr/>
        </p:nvSpPr>
        <p:spPr bwMode="auto">
          <a:xfrm>
            <a:off x="307975" y="794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20" y="332658"/>
            <a:ext cx="1286125" cy="9182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786" y="260650"/>
            <a:ext cx="1070694" cy="107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051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Twitter - individual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Personal newsfeed</a:t>
            </a:r>
          </a:p>
          <a:p>
            <a:r>
              <a:rPr lang="en-GB" dirty="0" smtClean="0"/>
              <a:t>No trolls</a:t>
            </a:r>
          </a:p>
          <a:p>
            <a:r>
              <a:rPr lang="en-GB" dirty="0" smtClean="0"/>
              <a:t>Time-neutral</a:t>
            </a:r>
          </a:p>
          <a:p>
            <a:r>
              <a:rPr lang="en-GB" dirty="0" smtClean="0"/>
              <a:t>Linked to blog</a:t>
            </a:r>
          </a:p>
          <a:p>
            <a:r>
              <a:rPr lang="en-GB" dirty="0" err="1" smtClean="0"/>
              <a:t>Tweeps</a:t>
            </a:r>
            <a:endParaRPr lang="en-GB" dirty="0" smtClean="0"/>
          </a:p>
          <a:p>
            <a:r>
              <a:rPr lang="en-GB" dirty="0" smtClean="0"/>
              <a:t>Conference #s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" t="8620" r="45617" b="6250"/>
          <a:stretch/>
        </p:blipFill>
        <p:spPr bwMode="auto">
          <a:xfrm>
            <a:off x="4811490" y="1556792"/>
            <a:ext cx="3850548" cy="367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28" y="188640"/>
            <a:ext cx="1196752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748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Twitter - organisation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525963"/>
          </a:xfrm>
        </p:spPr>
        <p:txBody>
          <a:bodyPr/>
          <a:lstStyle/>
          <a:p>
            <a:r>
              <a:rPr lang="en-GB" dirty="0" smtClean="0"/>
              <a:t>Many hospitals, organisations, some clinical teams, and companies now have active Twitter feeds.</a:t>
            </a:r>
            <a:endParaRPr lang="en-GB" dirty="0"/>
          </a:p>
          <a:p>
            <a:endParaRPr lang="en-GB" dirty="0"/>
          </a:p>
        </p:txBody>
      </p:sp>
      <p:pic>
        <p:nvPicPr>
          <p:cNvPr id="4098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0" r="47049" b="9052"/>
          <a:stretch/>
        </p:blipFill>
        <p:spPr bwMode="auto">
          <a:xfrm>
            <a:off x="755579" y="2996952"/>
            <a:ext cx="3523705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" t="8513" r="45032" b="11352"/>
          <a:stretch/>
        </p:blipFill>
        <p:spPr bwMode="auto">
          <a:xfrm>
            <a:off x="4716016" y="2996953"/>
            <a:ext cx="3672408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28" y="188640"/>
            <a:ext cx="1196752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978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Twitter - getting started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07504" y="6237315"/>
            <a:ext cx="8928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Adapted from Goff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2015:1533-1540, which includes useful suggestions for who to follow.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42641841"/>
              </p:ext>
            </p:extLst>
          </p:nvPr>
        </p:nvGraphicFramePr>
        <p:xfrm>
          <a:off x="73330" y="1350975"/>
          <a:ext cx="8352928" cy="477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752" y="44624"/>
            <a:ext cx="1196752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986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224" y="3059668"/>
            <a:ext cx="2016224" cy="1443509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Social network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2084709"/>
            <a:ext cx="1952543" cy="5522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48" y="1642494"/>
            <a:ext cx="1282452" cy="12824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8" y="1946085"/>
            <a:ext cx="2647181" cy="82945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483322" y="3059668"/>
            <a:ext cx="23762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Academic network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6897" y="3059668"/>
            <a:ext cx="28418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Professional network</a:t>
            </a:r>
          </a:p>
        </p:txBody>
      </p:sp>
    </p:spTree>
    <p:extLst>
      <p:ext uri="{BB962C8B-B14F-4D97-AF65-F5344CB8AC3E}">
        <p14:creationId xmlns:p14="http://schemas.microsoft.com/office/powerpoint/2010/main" val="19141129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Arrow Connector 36"/>
          <p:cNvCxnSpPr/>
          <p:nvPr/>
        </p:nvCxnSpPr>
        <p:spPr>
          <a:xfrm>
            <a:off x="6252594" y="4211036"/>
            <a:ext cx="23655" cy="826003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GB" dirty="0" smtClean="0"/>
              <a:t>My social media network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06" y="3236839"/>
            <a:ext cx="1286125" cy="9182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396" y="5253061"/>
            <a:ext cx="1952543" cy="5522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92" y="3054759"/>
            <a:ext cx="1282452" cy="12824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06" y="1237728"/>
            <a:ext cx="1287587" cy="12875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869" y="3120205"/>
            <a:ext cx="1196752" cy="1196752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4" idx="0"/>
            <a:endCxn id="7" idx="2"/>
          </p:cNvCxnSpPr>
          <p:nvPr/>
        </p:nvCxnSpPr>
        <p:spPr>
          <a:xfrm flipV="1">
            <a:off x="4078669" y="2525315"/>
            <a:ext cx="731" cy="711524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2405744" y="3695986"/>
            <a:ext cx="1029858" cy="1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2"/>
          </p:cNvCxnSpPr>
          <p:nvPr/>
        </p:nvCxnSpPr>
        <p:spPr>
          <a:xfrm>
            <a:off x="4078669" y="4155132"/>
            <a:ext cx="731" cy="881907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4723193" y="3687364"/>
            <a:ext cx="937739" cy="3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8" idx="0"/>
          </p:cNvCxnSpPr>
          <p:nvPr/>
        </p:nvCxnSpPr>
        <p:spPr>
          <a:xfrm flipV="1">
            <a:off x="6276245" y="2372741"/>
            <a:ext cx="0" cy="747464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6874625" y="3687361"/>
            <a:ext cx="937739" cy="3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6814231" y="2692307"/>
            <a:ext cx="720080" cy="490364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814231" y="4237445"/>
            <a:ext cx="720080" cy="51156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2363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9"/>
            <a:ext cx="8856984" cy="1143000"/>
          </a:xfrm>
        </p:spPr>
        <p:txBody>
          <a:bodyPr>
            <a:noAutofit/>
          </a:bodyPr>
          <a:lstStyle/>
          <a:p>
            <a:r>
              <a:rPr lang="en-GB" sz="3200" dirty="0" smtClean="0"/>
              <a:t>Social media &amp; new possibilities for IPC/ID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8152"/>
            <a:ext cx="8229600" cy="3773016"/>
          </a:xfrm>
        </p:spPr>
        <p:txBody>
          <a:bodyPr>
            <a:noAutofit/>
          </a:bodyPr>
          <a:lstStyle/>
          <a:p>
            <a:r>
              <a:rPr lang="en-GB" sz="2600" dirty="0" smtClean="0"/>
              <a:t>Surveillance (e.g. pandemics, post-discharge surveillance for SSI)</a:t>
            </a:r>
            <a:r>
              <a:rPr lang="en-GB" sz="2600" baseline="30000" dirty="0" smtClean="0"/>
              <a:t>1</a:t>
            </a:r>
          </a:p>
          <a:p>
            <a:r>
              <a:rPr lang="en-GB" sz="2600" dirty="0" smtClean="0"/>
              <a:t>Healthcare regulation</a:t>
            </a:r>
            <a:r>
              <a:rPr lang="en-GB" sz="2600" baseline="30000" dirty="0" smtClean="0"/>
              <a:t>2</a:t>
            </a:r>
          </a:p>
          <a:p>
            <a:r>
              <a:rPr lang="en-GB" sz="2600" dirty="0" smtClean="0"/>
              <a:t>Public engagement</a:t>
            </a:r>
            <a:r>
              <a:rPr lang="en-GB" sz="2600" baseline="30000" dirty="0" smtClean="0"/>
              <a:t>3</a:t>
            </a:r>
          </a:p>
          <a:p>
            <a:r>
              <a:rPr lang="en-GB" sz="2600" dirty="0" smtClean="0"/>
              <a:t>Patient reminders e.g. to take antibiotics (or not!)</a:t>
            </a:r>
            <a:r>
              <a:rPr lang="en-GB" sz="2600" baseline="30000" dirty="0" smtClean="0"/>
              <a:t>4</a:t>
            </a:r>
          </a:p>
          <a:p>
            <a:r>
              <a:rPr lang="en-GB" sz="2600" dirty="0" smtClean="0"/>
              <a:t>New opportunity for dialogue with patients</a:t>
            </a:r>
            <a:r>
              <a:rPr lang="en-GB" sz="2600" baseline="30000" dirty="0" smtClean="0"/>
              <a:t>5</a:t>
            </a:r>
          </a:p>
          <a:p>
            <a:r>
              <a:rPr lang="en-GB" sz="2600" dirty="0" smtClean="0"/>
              <a:t>Surprisingly accurate public healthcare info</a:t>
            </a:r>
            <a:r>
              <a:rPr lang="en-GB" sz="2600" baseline="30000" dirty="0" smtClean="0"/>
              <a:t>6</a:t>
            </a:r>
            <a:r>
              <a:rPr lang="en-GB" sz="2600" dirty="0" smtClean="0"/>
              <a:t> </a:t>
            </a:r>
          </a:p>
          <a:p>
            <a:r>
              <a:rPr lang="en-GB" sz="2600" dirty="0" smtClean="0"/>
              <a:t>Conferences with a louder voice</a:t>
            </a:r>
            <a:r>
              <a:rPr lang="en-GB" sz="2600" baseline="30000" dirty="0" smtClean="0"/>
              <a:t>7</a:t>
            </a:r>
            <a:endParaRPr lang="en-GB" sz="2600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107504" y="5044711"/>
            <a:ext cx="89289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Charles-Smith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One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2015;10:e0139701.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Bouwmann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BMC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Health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Serv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2015;15:325.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Dyar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Antimicrob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Chemother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2014;69:2568-72.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Odone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. Hum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Vaccin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Immunother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2015;11:72-82.</a:t>
            </a:r>
          </a:p>
          <a:p>
            <a:pPr marL="342900" indent="-342900">
              <a:buFontTx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Doctors’ use of social media guidelines.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(GMC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indent="-342900">
              <a:buFontTx/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Chew &amp;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Eysenbach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One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2010;5:e14118.</a:t>
            </a:r>
          </a:p>
          <a:p>
            <a:pPr marL="342900" indent="-342900">
              <a:buFontTx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Kiernan &amp;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Wigglesworth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J Infect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Prevent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2011;12:224-225.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5878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role of social media in AMR/AMS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8976478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8012491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Improving public engagement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6453336"/>
            <a:ext cx="8928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Dyar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J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Antimicrob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Chemother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2014;69:2568-72.</a:t>
            </a:r>
          </a:p>
          <a:p>
            <a:pPr marL="342900" indent="-342900">
              <a:buFontTx/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3508" y="908720"/>
            <a:ext cx="88569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000" dirty="0" smtClean="0"/>
              <a:t>An analysis of ‘what gets people talking about antibiotics’ on Twitter.  </a:t>
            </a:r>
            <a:endParaRPr lang="en-GB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8187" t="48600" r="24013" b="22001"/>
          <a:stretch/>
        </p:blipFill>
        <p:spPr>
          <a:xfrm>
            <a:off x="129593" y="1918860"/>
            <a:ext cx="8883207" cy="388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318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rs.els-cdn.com/content/image/1-s2.0-S0196655316306885-ymic4109-fig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2532288"/>
            <a:ext cx="4494153" cy="262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Improving AMS expert knowledge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6453336"/>
            <a:ext cx="8928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Pisano et al.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Am J Infect Control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2016;44:1231-1236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3508" y="1133872"/>
            <a:ext cx="88569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000" dirty="0" smtClean="0"/>
              <a:t>39 internal medicine residents’ (IMR) knowledge of AMS was tested before and after 6 months of subscription to social media posts from an antimicrobial stewardship programme.  </a:t>
            </a:r>
            <a:endParaRPr lang="en-GB" sz="2000" dirty="0"/>
          </a:p>
        </p:txBody>
      </p:sp>
      <p:sp>
        <p:nvSpPr>
          <p:cNvPr id="6" name="Rectangle 5"/>
          <p:cNvSpPr/>
          <p:nvPr/>
        </p:nvSpPr>
        <p:spPr>
          <a:xfrm>
            <a:off x="4499992" y="2420888"/>
            <a:ext cx="4429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 </a:t>
            </a:r>
            <a:r>
              <a:rPr lang="en-GB" sz="200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scores for </a:t>
            </a:r>
            <a:r>
              <a:rPr lang="en-GB" sz="2000" dirty="0" err="1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Abx</a:t>
            </a:r>
            <a:r>
              <a:rPr lang="en-GB" sz="200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knowledge increased from 12 </a:t>
            </a:r>
            <a:r>
              <a:rPr lang="en-GB" sz="2000" dirty="0" smtClean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200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en-GB" sz="2000" dirty="0" smtClean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000" i="1" dirty="0" smtClean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00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 = </a:t>
            </a:r>
            <a:r>
              <a:rPr lang="en-GB" sz="2000" dirty="0" smtClean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0.048</a:t>
            </a:r>
            <a:r>
              <a:rPr lang="en-GB" sz="200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endParaRPr lang="en-GB" sz="2000" dirty="0" smtClean="0">
              <a:solidFill>
                <a:srgbClr val="2E2E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IMRs </a:t>
            </a:r>
            <a:r>
              <a:rPr lang="en-GB" sz="200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knowing how to access the ASP Web site increased from 70% to 94%. </a:t>
            </a:r>
            <a:endParaRPr lang="en-GB" sz="2000" dirty="0" smtClean="0">
              <a:solidFill>
                <a:srgbClr val="2E2E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en-GB" sz="200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IMRs indicated that they used the clinical pathways “sometimes, frequently, or always” after the intervention (33% vs 61%, </a:t>
            </a:r>
            <a:r>
              <a:rPr lang="en-GB" sz="2000" i="1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00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 = .004)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2696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Prompting behaviour change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6453336"/>
            <a:ext cx="8928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Ellis et al.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BMC Family Practice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2019;20:63.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3508" y="764704"/>
            <a:ext cx="88569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000" dirty="0" smtClean="0"/>
              <a:t>14 adults and 10 parents of young children who had recently had an antibiotic prescription were enrolled; their social network was analysed, and a semi-structured interview was undertaken. </a:t>
            </a:r>
            <a:endParaRPr lang="en-GB" sz="2000" dirty="0"/>
          </a:p>
        </p:txBody>
      </p:sp>
      <p:pic>
        <p:nvPicPr>
          <p:cNvPr id="3074" name="Picture 2" descr="figur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4145"/>
            <a:ext cx="2258616" cy="225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igur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722" y="2072925"/>
            <a:ext cx="2246556" cy="224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igure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060848"/>
            <a:ext cx="2258616" cy="226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06742" y="3936524"/>
            <a:ext cx="24122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000" dirty="0" smtClean="0"/>
              <a:t>Diverse network</a:t>
            </a:r>
            <a:endParaRPr lang="en-GB" sz="20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65866" y="4063300"/>
            <a:ext cx="24122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000" dirty="0" smtClean="0"/>
              <a:t>Family and friend centred network</a:t>
            </a:r>
            <a:endParaRPr lang="en-GB" sz="20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007342" y="3933056"/>
            <a:ext cx="24122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2000" dirty="0" smtClean="0"/>
              <a:t>Restricted network</a:t>
            </a:r>
            <a:endParaRPr lang="en-GB" sz="2000" dirty="0"/>
          </a:p>
        </p:txBody>
      </p:sp>
      <p:sp>
        <p:nvSpPr>
          <p:cNvPr id="7" name="Rectangle 6"/>
          <p:cNvSpPr/>
          <p:nvPr/>
        </p:nvSpPr>
        <p:spPr>
          <a:xfrm>
            <a:off x="143508" y="5221649"/>
            <a:ext cx="86769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 with more diverse networks were more likely to delay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help seeking from healthcare professionals as they draw upon self-care strategies advised by network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991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Social media will not replace conventional media</a:t>
            </a:r>
          </a:p>
          <a:p>
            <a:r>
              <a:rPr lang="en-GB" dirty="0" smtClean="0"/>
              <a:t>Social media can be a useful tool to:</a:t>
            </a:r>
          </a:p>
          <a:p>
            <a:pPr lvl="1"/>
            <a:r>
              <a:rPr lang="en-GB" dirty="0" smtClean="0"/>
              <a:t>Improve public awareness of AMR</a:t>
            </a:r>
          </a:p>
          <a:p>
            <a:pPr lvl="1"/>
            <a:r>
              <a:rPr lang="en-GB" dirty="0" smtClean="0"/>
              <a:t>Improve expert knowledge of AMS/AMR</a:t>
            </a:r>
          </a:p>
          <a:p>
            <a:pPr lvl="1"/>
            <a:r>
              <a:rPr lang="en-GB" dirty="0" smtClean="0"/>
              <a:t>Prompt behaviour change to reduce antibiotic usage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3741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501008"/>
            <a:ext cx="9144000" cy="33569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539552" y="722192"/>
            <a:ext cx="8424936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latin typeface="Arial" pitchFamily="34" charset="0"/>
                <a:cs typeface="Arial" pitchFamily="34" charset="0"/>
              </a:rPr>
              <a:t>The use of social media in antimicrobial stewardship</a:t>
            </a:r>
            <a:endParaRPr lang="en-GB" sz="4800" b="1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5356968"/>
            <a:ext cx="468052" cy="46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419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2240</TotalTime>
  <Words>895</Words>
  <Application>Microsoft Office PowerPoint</Application>
  <PresentationFormat>On-screen Show (4:3)</PresentationFormat>
  <Paragraphs>135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Bradley Hand ITC</vt:lpstr>
      <vt:lpstr>Calibri</vt:lpstr>
      <vt:lpstr>Courier New</vt:lpstr>
      <vt:lpstr>Wingdings</vt:lpstr>
      <vt:lpstr>Office Theme</vt:lpstr>
      <vt:lpstr>PowerPoint Presentation</vt:lpstr>
      <vt:lpstr>PowerPoint Presentation</vt:lpstr>
      <vt:lpstr>The way we’re learning is changing</vt:lpstr>
      <vt:lpstr>Google it.</vt:lpstr>
      <vt:lpstr>PowerPoint Presentation</vt:lpstr>
      <vt:lpstr>PowerPoint Presentation</vt:lpstr>
      <vt:lpstr>What is social media?</vt:lpstr>
      <vt:lpstr>Social media – common features</vt:lpstr>
      <vt:lpstr>Social media – common features</vt:lpstr>
      <vt:lpstr>PowerPoint Presentation</vt:lpstr>
      <vt:lpstr>Selling your ideas (or anything, really)</vt:lpstr>
      <vt:lpstr>Trends in social media use</vt:lpstr>
      <vt:lpstr>Social media use among scientists</vt:lpstr>
      <vt:lpstr>How scientists use social media</vt:lpstr>
      <vt:lpstr>Blogs</vt:lpstr>
      <vt:lpstr>Twitter - individual</vt:lpstr>
      <vt:lpstr>Twitter - organisation</vt:lpstr>
      <vt:lpstr>Twitter - getting started</vt:lpstr>
      <vt:lpstr>PowerPoint Presentation</vt:lpstr>
      <vt:lpstr>My social media network</vt:lpstr>
      <vt:lpstr>Social media &amp; new possibilities for IPC/ID</vt:lpstr>
      <vt:lpstr>The role of social media in AMR/AMS</vt:lpstr>
      <vt:lpstr>Improving public engagement</vt:lpstr>
      <vt:lpstr>Improving AMS expert knowledge </vt:lpstr>
      <vt:lpstr>Prompting behaviour change</vt:lpstr>
      <vt:lpstr>Summary</vt:lpstr>
      <vt:lpstr>PowerPoint Presentation</vt:lpstr>
    </vt:vector>
  </TitlesOfParts>
  <Company>Bioquell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Otter, Jon</cp:lastModifiedBy>
  <cp:revision>117</cp:revision>
  <dcterms:created xsi:type="dcterms:W3CDTF">2015-03-09T16:50:51Z</dcterms:created>
  <dcterms:modified xsi:type="dcterms:W3CDTF">2021-05-27T14:13:44Z</dcterms:modified>
</cp:coreProperties>
</file>