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tags/tag1.xml" ContentType="application/vnd.openxmlformats-officedocument.presentationml.tags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3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400" r:id="rId2"/>
    <p:sldId id="413" r:id="rId3"/>
    <p:sldId id="414" r:id="rId4"/>
    <p:sldId id="403" r:id="rId5"/>
    <p:sldId id="402" r:id="rId6"/>
    <p:sldId id="404" r:id="rId7"/>
    <p:sldId id="405" r:id="rId8"/>
    <p:sldId id="406" r:id="rId9"/>
    <p:sldId id="407" r:id="rId10"/>
    <p:sldId id="415" r:id="rId11"/>
    <p:sldId id="420" r:id="rId12"/>
    <p:sldId id="421" r:id="rId13"/>
    <p:sldId id="422" r:id="rId14"/>
    <p:sldId id="423" r:id="rId15"/>
    <p:sldId id="412" r:id="rId16"/>
    <p:sldId id="424" r:id="rId17"/>
    <p:sldId id="417" r:id="rId18"/>
    <p:sldId id="425" r:id="rId19"/>
    <p:sldId id="416" r:id="rId20"/>
    <p:sldId id="408" r:id="rId21"/>
    <p:sldId id="410" r:id="rId22"/>
    <p:sldId id="409" r:id="rId23"/>
    <p:sldId id="418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62" autoAdjust="0"/>
    <p:restoredTop sz="94660"/>
  </p:normalViewPr>
  <p:slideViewPr>
    <p:cSldViewPr>
      <p:cViewPr>
        <p:scale>
          <a:sx n="70" d="100"/>
          <a:sy n="70" d="100"/>
        </p:scale>
        <p:origin x="1176" y="-1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7FEA946-F176-42E2-83DC-64988B732675}" type="doc">
      <dgm:prSet loTypeId="urn:microsoft.com/office/officeart/2005/8/layout/default" loCatId="list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57E642FF-3FE8-4183-BD8B-206DD8A8AE1E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Medical devices and decontamination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49CAAD7-FF25-4368-BCF1-A4D32625C9AC}" type="parTrans" cxnId="{3E4004BE-8180-4CC4-A7A9-D7199589CD20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141A83B-3992-49A2-AC28-AE39512999F7}" type="sibTrans" cxnId="{3E4004BE-8180-4CC4-A7A9-D7199589CD20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5D4C25F-0455-4181-9F9A-8B1085D7B22F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When decontamination goes wrong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02148A0-F8CD-45EA-9383-E09ECE6B6276}" type="parTrans" cxnId="{A5A9140F-30F7-489C-8D15-C49771129097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6756786-1C5F-4BB1-8040-0BBB9CEC5918}" type="sibTrans" cxnId="{A5A9140F-30F7-489C-8D15-C49771129097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32A6B39-8188-4A2C-8687-2AE3B40417CD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Future perspectives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231AC23-23F8-4A0A-8F3D-9783061A4FD6}" type="parTrans" cxnId="{ECE7CCF3-A0AD-4DE1-A6C6-3F129F6AA67D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6DD90D0-7780-4B40-A2DA-05B21BAC707E}" type="sibTrans" cxnId="{ECE7CCF3-A0AD-4DE1-A6C6-3F129F6AA67D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1D289BF-5F9D-4B57-BF10-735EE244CB1E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Making medical device decontamination safer to prevent HCAI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EAC2F56-A6CB-48C8-8297-3FA34874756E}" type="parTrans" cxnId="{8FCD6F7B-F9B8-4018-85FC-E0D16AC4071B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ADE945A-A35C-4E91-8A02-2AE63E8A0BC9}" type="sibTrans" cxnId="{8FCD6F7B-F9B8-4018-85FC-E0D16AC4071B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CCF095C-E9EE-4A53-B2A1-C98934F76DC8}" type="pres">
      <dgm:prSet presAssocID="{27FEA946-F176-42E2-83DC-64988B732675}" presName="diagram" presStyleCnt="0">
        <dgm:presLayoutVars>
          <dgm:dir/>
          <dgm:resizeHandles val="exact"/>
        </dgm:presLayoutVars>
      </dgm:prSet>
      <dgm:spPr/>
    </dgm:pt>
    <dgm:pt modelId="{534F980C-7759-4EE2-98DF-194B4E7F719B}" type="pres">
      <dgm:prSet presAssocID="{57E642FF-3FE8-4183-BD8B-206DD8A8AE1E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1FF2EF52-16FB-46FA-962D-771123B67D81}" type="pres">
      <dgm:prSet presAssocID="{C141A83B-3992-49A2-AC28-AE39512999F7}" presName="sibTrans" presStyleCnt="0"/>
      <dgm:spPr/>
    </dgm:pt>
    <dgm:pt modelId="{10B59BDB-BD31-476C-949A-B03BDFC53644}" type="pres">
      <dgm:prSet presAssocID="{A5D4C25F-0455-4181-9F9A-8B1085D7B22F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0FBCECC-6055-4F1F-B65A-C11A9D87A218}" type="pres">
      <dgm:prSet presAssocID="{66756786-1C5F-4BB1-8040-0BBB9CEC5918}" presName="sibTrans" presStyleCnt="0"/>
      <dgm:spPr/>
    </dgm:pt>
    <dgm:pt modelId="{A0B595F3-D430-4080-90D4-0BFA175CCC8F}" type="pres">
      <dgm:prSet presAssocID="{41D289BF-5F9D-4B57-BF10-735EE244CB1E}" presName="node" presStyleLbl="node1" presStyleIdx="2" presStyleCnt="4">
        <dgm:presLayoutVars>
          <dgm:bulletEnabled val="1"/>
        </dgm:presLayoutVars>
      </dgm:prSet>
      <dgm:spPr/>
    </dgm:pt>
    <dgm:pt modelId="{C1CF6B06-6B2C-4337-802D-54A34224B3A3}" type="pres">
      <dgm:prSet presAssocID="{4ADE945A-A35C-4E91-8A02-2AE63E8A0BC9}" presName="sibTrans" presStyleCnt="0"/>
      <dgm:spPr/>
    </dgm:pt>
    <dgm:pt modelId="{2AA3421B-EC3E-457E-BAFC-DB796F15BCB7}" type="pres">
      <dgm:prSet presAssocID="{832A6B39-8188-4A2C-8687-2AE3B40417CD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3FB2CEC4-482F-4286-9E42-E99744FAB624}" type="presOf" srcId="{57E642FF-3FE8-4183-BD8B-206DD8A8AE1E}" destId="{534F980C-7759-4EE2-98DF-194B4E7F719B}" srcOrd="0" destOrd="0" presId="urn:microsoft.com/office/officeart/2005/8/layout/default"/>
    <dgm:cxn modelId="{A5A9140F-30F7-489C-8D15-C49771129097}" srcId="{27FEA946-F176-42E2-83DC-64988B732675}" destId="{A5D4C25F-0455-4181-9F9A-8B1085D7B22F}" srcOrd="1" destOrd="0" parTransId="{902148A0-F8CD-45EA-9383-E09ECE6B6276}" sibTransId="{66756786-1C5F-4BB1-8040-0BBB9CEC5918}"/>
    <dgm:cxn modelId="{60341C6D-4AEE-43DA-AAA9-619653B14047}" type="presOf" srcId="{832A6B39-8188-4A2C-8687-2AE3B40417CD}" destId="{2AA3421B-EC3E-457E-BAFC-DB796F15BCB7}" srcOrd="0" destOrd="0" presId="urn:microsoft.com/office/officeart/2005/8/layout/default"/>
    <dgm:cxn modelId="{3E4004BE-8180-4CC4-A7A9-D7199589CD20}" srcId="{27FEA946-F176-42E2-83DC-64988B732675}" destId="{57E642FF-3FE8-4183-BD8B-206DD8A8AE1E}" srcOrd="0" destOrd="0" parTransId="{D49CAAD7-FF25-4368-BCF1-A4D32625C9AC}" sibTransId="{C141A83B-3992-49A2-AC28-AE39512999F7}"/>
    <dgm:cxn modelId="{ECE7CCF3-A0AD-4DE1-A6C6-3F129F6AA67D}" srcId="{27FEA946-F176-42E2-83DC-64988B732675}" destId="{832A6B39-8188-4A2C-8687-2AE3B40417CD}" srcOrd="3" destOrd="0" parTransId="{F231AC23-23F8-4A0A-8F3D-9783061A4FD6}" sibTransId="{06DD90D0-7780-4B40-A2DA-05B21BAC707E}"/>
    <dgm:cxn modelId="{6601A6CC-133A-470A-ABA1-804AA79D2B7C}" type="presOf" srcId="{27FEA946-F176-42E2-83DC-64988B732675}" destId="{4CCF095C-E9EE-4A53-B2A1-C98934F76DC8}" srcOrd="0" destOrd="0" presId="urn:microsoft.com/office/officeart/2005/8/layout/default"/>
    <dgm:cxn modelId="{8FCD6F7B-F9B8-4018-85FC-E0D16AC4071B}" srcId="{27FEA946-F176-42E2-83DC-64988B732675}" destId="{41D289BF-5F9D-4B57-BF10-735EE244CB1E}" srcOrd="2" destOrd="0" parTransId="{9EAC2F56-A6CB-48C8-8297-3FA34874756E}" sibTransId="{4ADE945A-A35C-4E91-8A02-2AE63E8A0BC9}"/>
    <dgm:cxn modelId="{FCB26B0B-8F63-4DCF-9E95-3EA1C995BD8E}" type="presOf" srcId="{41D289BF-5F9D-4B57-BF10-735EE244CB1E}" destId="{A0B595F3-D430-4080-90D4-0BFA175CCC8F}" srcOrd="0" destOrd="0" presId="urn:microsoft.com/office/officeart/2005/8/layout/default"/>
    <dgm:cxn modelId="{D3394A91-75AE-4252-9612-EE6608972DCA}" type="presOf" srcId="{A5D4C25F-0455-4181-9F9A-8B1085D7B22F}" destId="{10B59BDB-BD31-476C-949A-B03BDFC53644}" srcOrd="0" destOrd="0" presId="urn:microsoft.com/office/officeart/2005/8/layout/default"/>
    <dgm:cxn modelId="{85E578F9-E195-4304-BF3D-75F4C0F62368}" type="presParOf" srcId="{4CCF095C-E9EE-4A53-B2A1-C98934F76DC8}" destId="{534F980C-7759-4EE2-98DF-194B4E7F719B}" srcOrd="0" destOrd="0" presId="urn:microsoft.com/office/officeart/2005/8/layout/default"/>
    <dgm:cxn modelId="{AC4BA48F-059F-4FED-89B8-5AB9E086A4BE}" type="presParOf" srcId="{4CCF095C-E9EE-4A53-B2A1-C98934F76DC8}" destId="{1FF2EF52-16FB-46FA-962D-771123B67D81}" srcOrd="1" destOrd="0" presId="urn:microsoft.com/office/officeart/2005/8/layout/default"/>
    <dgm:cxn modelId="{C73CC17F-6C0C-474B-9F14-6E58BA6C1D62}" type="presParOf" srcId="{4CCF095C-E9EE-4A53-B2A1-C98934F76DC8}" destId="{10B59BDB-BD31-476C-949A-B03BDFC53644}" srcOrd="2" destOrd="0" presId="urn:microsoft.com/office/officeart/2005/8/layout/default"/>
    <dgm:cxn modelId="{D046FF00-E8A4-4F8E-9970-6C4E9BD450D7}" type="presParOf" srcId="{4CCF095C-E9EE-4A53-B2A1-C98934F76DC8}" destId="{00FBCECC-6055-4F1F-B65A-C11A9D87A218}" srcOrd="3" destOrd="0" presId="urn:microsoft.com/office/officeart/2005/8/layout/default"/>
    <dgm:cxn modelId="{C264535B-BE6A-4CDB-B03B-267892700157}" type="presParOf" srcId="{4CCF095C-E9EE-4A53-B2A1-C98934F76DC8}" destId="{A0B595F3-D430-4080-90D4-0BFA175CCC8F}" srcOrd="4" destOrd="0" presId="urn:microsoft.com/office/officeart/2005/8/layout/default"/>
    <dgm:cxn modelId="{1D951288-D2A9-41B9-ACFE-FA1FEF694F68}" type="presParOf" srcId="{4CCF095C-E9EE-4A53-B2A1-C98934F76DC8}" destId="{C1CF6B06-6B2C-4337-802D-54A34224B3A3}" srcOrd="5" destOrd="0" presId="urn:microsoft.com/office/officeart/2005/8/layout/default"/>
    <dgm:cxn modelId="{4AD6EEC7-B4A6-4D96-9460-7AC358476995}" type="presParOf" srcId="{4CCF095C-E9EE-4A53-B2A1-C98934F76DC8}" destId="{2AA3421B-EC3E-457E-BAFC-DB796F15BCB7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7FEA946-F176-42E2-83DC-64988B732675}" type="doc">
      <dgm:prSet loTypeId="urn:microsoft.com/office/officeart/2005/8/layout/default" loCatId="list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57E642FF-3FE8-4183-BD8B-206DD8A8AE1E}">
      <dgm:prSet phldrT="[Text]"/>
      <dgm:spPr>
        <a:solidFill>
          <a:schemeClr val="accent2"/>
        </a:solidFill>
      </dgm:spPr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Medical devices and decontamination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49CAAD7-FF25-4368-BCF1-A4D32625C9AC}" type="parTrans" cxnId="{3E4004BE-8180-4CC4-A7A9-D7199589CD20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141A83B-3992-49A2-AC28-AE39512999F7}" type="sibTrans" cxnId="{3E4004BE-8180-4CC4-A7A9-D7199589CD20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5D4C25F-0455-4181-9F9A-8B1085D7B22F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When decontamination goes wrong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02148A0-F8CD-45EA-9383-E09ECE6B6276}" type="parTrans" cxnId="{A5A9140F-30F7-489C-8D15-C49771129097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6756786-1C5F-4BB1-8040-0BBB9CEC5918}" type="sibTrans" cxnId="{A5A9140F-30F7-489C-8D15-C49771129097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32A6B39-8188-4A2C-8687-2AE3B40417CD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Future perspectives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231AC23-23F8-4A0A-8F3D-9783061A4FD6}" type="parTrans" cxnId="{ECE7CCF3-A0AD-4DE1-A6C6-3F129F6AA67D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6DD90D0-7780-4B40-A2DA-05B21BAC707E}" type="sibTrans" cxnId="{ECE7CCF3-A0AD-4DE1-A6C6-3F129F6AA67D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1D289BF-5F9D-4B57-BF10-735EE244CB1E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Making medical device decontamination safer to prevent HCAI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EAC2F56-A6CB-48C8-8297-3FA34874756E}" type="parTrans" cxnId="{8FCD6F7B-F9B8-4018-85FC-E0D16AC4071B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ADE945A-A35C-4E91-8A02-2AE63E8A0BC9}" type="sibTrans" cxnId="{8FCD6F7B-F9B8-4018-85FC-E0D16AC4071B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CCF095C-E9EE-4A53-B2A1-C98934F76DC8}" type="pres">
      <dgm:prSet presAssocID="{27FEA946-F176-42E2-83DC-64988B732675}" presName="diagram" presStyleCnt="0">
        <dgm:presLayoutVars>
          <dgm:dir/>
          <dgm:resizeHandles val="exact"/>
        </dgm:presLayoutVars>
      </dgm:prSet>
      <dgm:spPr/>
    </dgm:pt>
    <dgm:pt modelId="{534F980C-7759-4EE2-98DF-194B4E7F719B}" type="pres">
      <dgm:prSet presAssocID="{57E642FF-3FE8-4183-BD8B-206DD8A8AE1E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1FF2EF52-16FB-46FA-962D-771123B67D81}" type="pres">
      <dgm:prSet presAssocID="{C141A83B-3992-49A2-AC28-AE39512999F7}" presName="sibTrans" presStyleCnt="0"/>
      <dgm:spPr/>
    </dgm:pt>
    <dgm:pt modelId="{10B59BDB-BD31-476C-949A-B03BDFC53644}" type="pres">
      <dgm:prSet presAssocID="{A5D4C25F-0455-4181-9F9A-8B1085D7B22F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0FBCECC-6055-4F1F-B65A-C11A9D87A218}" type="pres">
      <dgm:prSet presAssocID="{66756786-1C5F-4BB1-8040-0BBB9CEC5918}" presName="sibTrans" presStyleCnt="0"/>
      <dgm:spPr/>
    </dgm:pt>
    <dgm:pt modelId="{A0B595F3-D430-4080-90D4-0BFA175CCC8F}" type="pres">
      <dgm:prSet presAssocID="{41D289BF-5F9D-4B57-BF10-735EE244CB1E}" presName="node" presStyleLbl="node1" presStyleIdx="2" presStyleCnt="4">
        <dgm:presLayoutVars>
          <dgm:bulletEnabled val="1"/>
        </dgm:presLayoutVars>
      </dgm:prSet>
      <dgm:spPr/>
    </dgm:pt>
    <dgm:pt modelId="{C1CF6B06-6B2C-4337-802D-54A34224B3A3}" type="pres">
      <dgm:prSet presAssocID="{4ADE945A-A35C-4E91-8A02-2AE63E8A0BC9}" presName="sibTrans" presStyleCnt="0"/>
      <dgm:spPr/>
    </dgm:pt>
    <dgm:pt modelId="{2AA3421B-EC3E-457E-BAFC-DB796F15BCB7}" type="pres">
      <dgm:prSet presAssocID="{832A6B39-8188-4A2C-8687-2AE3B40417CD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ECE7CCF3-A0AD-4DE1-A6C6-3F129F6AA67D}" srcId="{27FEA946-F176-42E2-83DC-64988B732675}" destId="{832A6B39-8188-4A2C-8687-2AE3B40417CD}" srcOrd="3" destOrd="0" parTransId="{F231AC23-23F8-4A0A-8F3D-9783061A4FD6}" sibTransId="{06DD90D0-7780-4B40-A2DA-05B21BAC707E}"/>
    <dgm:cxn modelId="{937925C9-FF49-4BBE-BBFB-98BB6E6636C9}" type="presOf" srcId="{57E642FF-3FE8-4183-BD8B-206DD8A8AE1E}" destId="{534F980C-7759-4EE2-98DF-194B4E7F719B}" srcOrd="0" destOrd="0" presId="urn:microsoft.com/office/officeart/2005/8/layout/default"/>
    <dgm:cxn modelId="{0CAE0FDF-557C-473C-ADB6-8AFE9BB9020D}" type="presOf" srcId="{27FEA946-F176-42E2-83DC-64988B732675}" destId="{4CCF095C-E9EE-4A53-B2A1-C98934F76DC8}" srcOrd="0" destOrd="0" presId="urn:microsoft.com/office/officeart/2005/8/layout/default"/>
    <dgm:cxn modelId="{8FCD6F7B-F9B8-4018-85FC-E0D16AC4071B}" srcId="{27FEA946-F176-42E2-83DC-64988B732675}" destId="{41D289BF-5F9D-4B57-BF10-735EE244CB1E}" srcOrd="2" destOrd="0" parTransId="{9EAC2F56-A6CB-48C8-8297-3FA34874756E}" sibTransId="{4ADE945A-A35C-4E91-8A02-2AE63E8A0BC9}"/>
    <dgm:cxn modelId="{A5A9140F-30F7-489C-8D15-C49771129097}" srcId="{27FEA946-F176-42E2-83DC-64988B732675}" destId="{A5D4C25F-0455-4181-9F9A-8B1085D7B22F}" srcOrd="1" destOrd="0" parTransId="{902148A0-F8CD-45EA-9383-E09ECE6B6276}" sibTransId="{66756786-1C5F-4BB1-8040-0BBB9CEC5918}"/>
    <dgm:cxn modelId="{F1764E76-F3AE-4F65-A5DA-AD5868575745}" type="presOf" srcId="{41D289BF-5F9D-4B57-BF10-735EE244CB1E}" destId="{A0B595F3-D430-4080-90D4-0BFA175CCC8F}" srcOrd="0" destOrd="0" presId="urn:microsoft.com/office/officeart/2005/8/layout/default"/>
    <dgm:cxn modelId="{E95DF82D-F7B1-46DD-ACA5-1FD7F529F2A2}" type="presOf" srcId="{832A6B39-8188-4A2C-8687-2AE3B40417CD}" destId="{2AA3421B-EC3E-457E-BAFC-DB796F15BCB7}" srcOrd="0" destOrd="0" presId="urn:microsoft.com/office/officeart/2005/8/layout/default"/>
    <dgm:cxn modelId="{3E4004BE-8180-4CC4-A7A9-D7199589CD20}" srcId="{27FEA946-F176-42E2-83DC-64988B732675}" destId="{57E642FF-3FE8-4183-BD8B-206DD8A8AE1E}" srcOrd="0" destOrd="0" parTransId="{D49CAAD7-FF25-4368-BCF1-A4D32625C9AC}" sibTransId="{C141A83B-3992-49A2-AC28-AE39512999F7}"/>
    <dgm:cxn modelId="{3E1F129E-EDBC-4588-BDE9-B9CB3DD4BA88}" type="presOf" srcId="{A5D4C25F-0455-4181-9F9A-8B1085D7B22F}" destId="{10B59BDB-BD31-476C-949A-B03BDFC53644}" srcOrd="0" destOrd="0" presId="urn:microsoft.com/office/officeart/2005/8/layout/default"/>
    <dgm:cxn modelId="{CA7EFA72-265A-49FC-8D89-EF2AA2D62B66}" type="presParOf" srcId="{4CCF095C-E9EE-4A53-B2A1-C98934F76DC8}" destId="{534F980C-7759-4EE2-98DF-194B4E7F719B}" srcOrd="0" destOrd="0" presId="urn:microsoft.com/office/officeart/2005/8/layout/default"/>
    <dgm:cxn modelId="{792103B2-7823-4790-8F1C-139313FA44A3}" type="presParOf" srcId="{4CCF095C-E9EE-4A53-B2A1-C98934F76DC8}" destId="{1FF2EF52-16FB-46FA-962D-771123B67D81}" srcOrd="1" destOrd="0" presId="urn:microsoft.com/office/officeart/2005/8/layout/default"/>
    <dgm:cxn modelId="{336FDCC1-1109-409B-B042-5A7A1C0C4CE9}" type="presParOf" srcId="{4CCF095C-E9EE-4A53-B2A1-C98934F76DC8}" destId="{10B59BDB-BD31-476C-949A-B03BDFC53644}" srcOrd="2" destOrd="0" presId="urn:microsoft.com/office/officeart/2005/8/layout/default"/>
    <dgm:cxn modelId="{F201C33C-91A8-4E7B-AC70-6AE9C3484F8D}" type="presParOf" srcId="{4CCF095C-E9EE-4A53-B2A1-C98934F76DC8}" destId="{00FBCECC-6055-4F1F-B65A-C11A9D87A218}" srcOrd="3" destOrd="0" presId="urn:microsoft.com/office/officeart/2005/8/layout/default"/>
    <dgm:cxn modelId="{CF3D858E-8476-48A8-91AA-E35E6321B055}" type="presParOf" srcId="{4CCF095C-E9EE-4A53-B2A1-C98934F76DC8}" destId="{A0B595F3-D430-4080-90D4-0BFA175CCC8F}" srcOrd="4" destOrd="0" presId="urn:microsoft.com/office/officeart/2005/8/layout/default"/>
    <dgm:cxn modelId="{702C2646-7E3D-4411-89C9-978003D9FA0A}" type="presParOf" srcId="{4CCF095C-E9EE-4A53-B2A1-C98934F76DC8}" destId="{C1CF6B06-6B2C-4337-802D-54A34224B3A3}" srcOrd="5" destOrd="0" presId="urn:microsoft.com/office/officeart/2005/8/layout/default"/>
    <dgm:cxn modelId="{BCCEECAC-6B77-41DA-9B57-D538B48BF680}" type="presParOf" srcId="{4CCF095C-E9EE-4A53-B2A1-C98934F76DC8}" destId="{2AA3421B-EC3E-457E-BAFC-DB796F15BCB7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62FB030-1FD1-49EC-862B-55A9D906BDE0}" type="doc">
      <dgm:prSet loTypeId="urn:microsoft.com/office/officeart/2005/8/layout/radial3" loCatId="relationship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GB"/>
        </a:p>
      </dgm:t>
    </dgm:pt>
    <dgm:pt modelId="{345E9AE4-30B9-487D-83E3-5FF67510A2BE}">
      <dgm:prSet phldrT="[Text]" custT="1"/>
      <dgm:spPr/>
      <dgm:t>
        <a:bodyPr/>
        <a:lstStyle/>
        <a:p>
          <a:r>
            <a:rPr lang="en-GB" sz="2400" dirty="0" smtClean="0">
              <a:latin typeface="Arial" panose="020B0604020202020204" pitchFamily="34" charset="0"/>
              <a:cs typeface="Arial" panose="020B0604020202020204" pitchFamily="34" charset="0"/>
            </a:rPr>
            <a:t>Which </a:t>
          </a:r>
          <a:r>
            <a:rPr lang="en-GB" sz="2400" dirty="0" err="1" smtClean="0">
              <a:latin typeface="Arial" panose="020B0604020202020204" pitchFamily="34" charset="0"/>
              <a:cs typeface="Arial" panose="020B0604020202020204" pitchFamily="34" charset="0"/>
            </a:rPr>
            <a:t>decon</a:t>
          </a:r>
          <a:r>
            <a:rPr lang="en-GB" sz="2400" dirty="0" smtClean="0">
              <a:latin typeface="Arial" panose="020B0604020202020204" pitchFamily="34" charset="0"/>
              <a:cs typeface="Arial" panose="020B0604020202020204" pitchFamily="34" charset="0"/>
            </a:rPr>
            <a:t> method?</a:t>
          </a:r>
          <a:endParaRPr lang="en-GB" sz="2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389817D-8838-4F35-AC02-0D778BC4376B}" type="parTrans" cxnId="{16BCC4B2-A125-4242-A26C-FEB652402613}">
      <dgm:prSet/>
      <dgm:spPr/>
      <dgm:t>
        <a:bodyPr/>
        <a:lstStyle/>
        <a:p>
          <a:endParaRPr lang="en-GB" sz="2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E9EB51C-77E3-4131-80D9-7CEFE8F6E99B}" type="sibTrans" cxnId="{16BCC4B2-A125-4242-A26C-FEB652402613}">
      <dgm:prSet/>
      <dgm:spPr/>
      <dgm:t>
        <a:bodyPr/>
        <a:lstStyle/>
        <a:p>
          <a:endParaRPr lang="en-GB" sz="2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A921A9E-500C-4DE6-A1BA-E957CCC130EA}">
      <dgm:prSet phldrT="[Text]" custT="1"/>
      <dgm:spPr/>
      <dgm:t>
        <a:bodyPr/>
        <a:lstStyle/>
        <a:p>
          <a:r>
            <a:rPr lang="en-GB" sz="2400" dirty="0" smtClean="0">
              <a:latin typeface="Arial" panose="020B0604020202020204" pitchFamily="34" charset="0"/>
              <a:cs typeface="Arial" panose="020B0604020202020204" pitchFamily="34" charset="0"/>
            </a:rPr>
            <a:t>Intended use</a:t>
          </a:r>
          <a:endParaRPr lang="en-GB" sz="2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DF81F54-3E4E-478D-AF4F-7FEE03A5E650}" type="parTrans" cxnId="{C4624BB2-4011-40BC-83CE-6657F272E16F}">
      <dgm:prSet/>
      <dgm:spPr/>
      <dgm:t>
        <a:bodyPr/>
        <a:lstStyle/>
        <a:p>
          <a:endParaRPr lang="en-GB" sz="2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DE78C4C-065B-4FD0-8948-BB9E22048D15}" type="sibTrans" cxnId="{C4624BB2-4011-40BC-83CE-6657F272E16F}">
      <dgm:prSet/>
      <dgm:spPr/>
      <dgm:t>
        <a:bodyPr/>
        <a:lstStyle/>
        <a:p>
          <a:endParaRPr lang="en-GB" sz="2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CFA9390-A7EF-4DEC-91E4-E28D74E38FFD}">
      <dgm:prSet phldrT="[Text]" custT="1"/>
      <dgm:spPr/>
      <dgm:t>
        <a:bodyPr/>
        <a:lstStyle/>
        <a:p>
          <a:r>
            <a:rPr lang="en-GB" sz="2400" dirty="0" smtClean="0">
              <a:latin typeface="Arial" panose="020B0604020202020204" pitchFamily="34" charset="0"/>
              <a:cs typeface="Arial" panose="020B0604020202020204" pitchFamily="34" charset="0"/>
            </a:rPr>
            <a:t>Infection risk</a:t>
          </a:r>
          <a:endParaRPr lang="en-GB" sz="2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11EEFF6-9D18-41E4-B3F1-9F3F323A995D}" type="parTrans" cxnId="{1E3D72E9-E074-4697-AE20-01305B6F883F}">
      <dgm:prSet/>
      <dgm:spPr/>
      <dgm:t>
        <a:bodyPr/>
        <a:lstStyle/>
        <a:p>
          <a:endParaRPr lang="en-GB" sz="2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AC6F3F2-EF48-4016-AC15-72BFF4E92B97}" type="sibTrans" cxnId="{1E3D72E9-E074-4697-AE20-01305B6F883F}">
      <dgm:prSet/>
      <dgm:spPr/>
      <dgm:t>
        <a:bodyPr/>
        <a:lstStyle/>
        <a:p>
          <a:endParaRPr lang="en-GB" sz="2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19A8BED-0D3B-4119-8AB5-8BAC13E06FF1}">
      <dgm:prSet phldrT="[Text]" custT="1"/>
      <dgm:spPr/>
      <dgm:t>
        <a:bodyPr/>
        <a:lstStyle/>
        <a:p>
          <a:r>
            <a:rPr lang="en-GB" sz="2400" dirty="0" smtClean="0">
              <a:latin typeface="Arial" panose="020B0604020202020204" pitchFamily="34" charset="0"/>
              <a:cs typeface="Arial" panose="020B0604020202020204" pitchFamily="34" charset="0"/>
            </a:rPr>
            <a:t>Soiling</a:t>
          </a:r>
          <a:endParaRPr lang="en-GB" sz="2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EB96A5E-B6AB-4681-AF26-119438E1E3DC}" type="parTrans" cxnId="{0D9E71BC-1F6D-48D0-B9D1-EF7231A7A15E}">
      <dgm:prSet/>
      <dgm:spPr/>
      <dgm:t>
        <a:bodyPr/>
        <a:lstStyle/>
        <a:p>
          <a:endParaRPr lang="en-GB" sz="2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597E9A0-D02E-4E50-A2DE-2454BD486A67}" type="sibTrans" cxnId="{0D9E71BC-1F6D-48D0-B9D1-EF7231A7A15E}">
      <dgm:prSet/>
      <dgm:spPr/>
      <dgm:t>
        <a:bodyPr/>
        <a:lstStyle/>
        <a:p>
          <a:endParaRPr lang="en-GB" sz="2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A297BEC-7E5A-4947-ABC9-13CBCB48C10B}" type="pres">
      <dgm:prSet presAssocID="{462FB030-1FD1-49EC-862B-55A9D906BDE0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00D8B3AF-6D0D-4412-B6A1-DB37169F1814}" type="pres">
      <dgm:prSet presAssocID="{462FB030-1FD1-49EC-862B-55A9D906BDE0}" presName="radial" presStyleCnt="0">
        <dgm:presLayoutVars>
          <dgm:animLvl val="ctr"/>
        </dgm:presLayoutVars>
      </dgm:prSet>
      <dgm:spPr/>
    </dgm:pt>
    <dgm:pt modelId="{42D60260-11E9-4FBD-9DD2-3F4C696CB4D8}" type="pres">
      <dgm:prSet presAssocID="{345E9AE4-30B9-487D-83E3-5FF67510A2BE}" presName="centerShape" presStyleLbl="vennNode1" presStyleIdx="0" presStyleCnt="4" custScaleX="72355" custScaleY="72355"/>
      <dgm:spPr/>
      <dgm:t>
        <a:bodyPr/>
        <a:lstStyle/>
        <a:p>
          <a:endParaRPr lang="en-GB"/>
        </a:p>
      </dgm:t>
    </dgm:pt>
    <dgm:pt modelId="{85FE8B4B-2C2E-473A-854F-26464CCB7A74}" type="pres">
      <dgm:prSet presAssocID="{EA921A9E-500C-4DE6-A1BA-E957CCC130EA}" presName="node" presStyleLbl="vennNode1" presStyleIdx="1" presStyleCnt="4" custScaleX="136670" custScaleY="136670" custRadScaleRad="9141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D261B4D4-B73B-40E4-B6B0-FFA4E9071519}" type="pres">
      <dgm:prSet presAssocID="{7CFA9390-A7EF-4DEC-91E4-E28D74E38FFD}" presName="node" presStyleLbl="vennNode1" presStyleIdx="2" presStyleCnt="4" custScaleX="136670" custScaleY="136670" custRadScaleRad="90372" custRadScaleInc="-2268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719C5596-5BEF-43D4-AD50-D4F1E4B72905}" type="pres">
      <dgm:prSet presAssocID="{319A8BED-0D3B-4119-8AB5-8BAC13E06FF1}" presName="node" presStyleLbl="vennNode1" presStyleIdx="3" presStyleCnt="4" custScaleX="136670" custScaleY="136670" custRadScaleRad="91829" custRadScaleInc="84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05A61816-3E23-451F-95FC-122BF3E7070F}" type="presOf" srcId="{462FB030-1FD1-49EC-862B-55A9D906BDE0}" destId="{DA297BEC-7E5A-4947-ABC9-13CBCB48C10B}" srcOrd="0" destOrd="0" presId="urn:microsoft.com/office/officeart/2005/8/layout/radial3"/>
    <dgm:cxn modelId="{0D9E71BC-1F6D-48D0-B9D1-EF7231A7A15E}" srcId="{345E9AE4-30B9-487D-83E3-5FF67510A2BE}" destId="{319A8BED-0D3B-4119-8AB5-8BAC13E06FF1}" srcOrd="2" destOrd="0" parTransId="{7EB96A5E-B6AB-4681-AF26-119438E1E3DC}" sibTransId="{3597E9A0-D02E-4E50-A2DE-2454BD486A67}"/>
    <dgm:cxn modelId="{F68F5436-9B0C-4FFD-AAA9-82909F4774A6}" type="presOf" srcId="{319A8BED-0D3B-4119-8AB5-8BAC13E06FF1}" destId="{719C5596-5BEF-43D4-AD50-D4F1E4B72905}" srcOrd="0" destOrd="0" presId="urn:microsoft.com/office/officeart/2005/8/layout/radial3"/>
    <dgm:cxn modelId="{98C8D827-A3D6-42DC-87BD-F777FE62A951}" type="presOf" srcId="{345E9AE4-30B9-487D-83E3-5FF67510A2BE}" destId="{42D60260-11E9-4FBD-9DD2-3F4C696CB4D8}" srcOrd="0" destOrd="0" presId="urn:microsoft.com/office/officeart/2005/8/layout/radial3"/>
    <dgm:cxn modelId="{16BCC4B2-A125-4242-A26C-FEB652402613}" srcId="{462FB030-1FD1-49EC-862B-55A9D906BDE0}" destId="{345E9AE4-30B9-487D-83E3-5FF67510A2BE}" srcOrd="0" destOrd="0" parTransId="{3389817D-8838-4F35-AC02-0D778BC4376B}" sibTransId="{2E9EB51C-77E3-4131-80D9-7CEFE8F6E99B}"/>
    <dgm:cxn modelId="{1E3D72E9-E074-4697-AE20-01305B6F883F}" srcId="{345E9AE4-30B9-487D-83E3-5FF67510A2BE}" destId="{7CFA9390-A7EF-4DEC-91E4-E28D74E38FFD}" srcOrd="1" destOrd="0" parTransId="{D11EEFF6-9D18-41E4-B3F1-9F3F323A995D}" sibTransId="{4AC6F3F2-EF48-4016-AC15-72BFF4E92B97}"/>
    <dgm:cxn modelId="{D09D2977-297A-4750-BFE3-82654053EF71}" type="presOf" srcId="{7CFA9390-A7EF-4DEC-91E4-E28D74E38FFD}" destId="{D261B4D4-B73B-40E4-B6B0-FFA4E9071519}" srcOrd="0" destOrd="0" presId="urn:microsoft.com/office/officeart/2005/8/layout/radial3"/>
    <dgm:cxn modelId="{C4624BB2-4011-40BC-83CE-6657F272E16F}" srcId="{345E9AE4-30B9-487D-83E3-5FF67510A2BE}" destId="{EA921A9E-500C-4DE6-A1BA-E957CCC130EA}" srcOrd="0" destOrd="0" parTransId="{DDF81F54-3E4E-478D-AF4F-7FEE03A5E650}" sibTransId="{7DE78C4C-065B-4FD0-8948-BB9E22048D15}"/>
    <dgm:cxn modelId="{807B41FF-51CC-465A-B517-E92EBF421917}" type="presOf" srcId="{EA921A9E-500C-4DE6-A1BA-E957CCC130EA}" destId="{85FE8B4B-2C2E-473A-854F-26464CCB7A74}" srcOrd="0" destOrd="0" presId="urn:microsoft.com/office/officeart/2005/8/layout/radial3"/>
    <dgm:cxn modelId="{A67D84F5-9B2E-4A69-992D-8850DD5B1685}" type="presParOf" srcId="{DA297BEC-7E5A-4947-ABC9-13CBCB48C10B}" destId="{00D8B3AF-6D0D-4412-B6A1-DB37169F1814}" srcOrd="0" destOrd="0" presId="urn:microsoft.com/office/officeart/2005/8/layout/radial3"/>
    <dgm:cxn modelId="{F6F45A81-9397-4DC5-8540-A17C60FA64F1}" type="presParOf" srcId="{00D8B3AF-6D0D-4412-B6A1-DB37169F1814}" destId="{42D60260-11E9-4FBD-9DD2-3F4C696CB4D8}" srcOrd="0" destOrd="0" presId="urn:microsoft.com/office/officeart/2005/8/layout/radial3"/>
    <dgm:cxn modelId="{BA403621-D832-484E-B8B3-A1C67EC5F37F}" type="presParOf" srcId="{00D8B3AF-6D0D-4412-B6A1-DB37169F1814}" destId="{85FE8B4B-2C2E-473A-854F-26464CCB7A74}" srcOrd="1" destOrd="0" presId="urn:microsoft.com/office/officeart/2005/8/layout/radial3"/>
    <dgm:cxn modelId="{78C8413B-C0AA-4C0C-9672-DCA72771167D}" type="presParOf" srcId="{00D8B3AF-6D0D-4412-B6A1-DB37169F1814}" destId="{D261B4D4-B73B-40E4-B6B0-FFA4E9071519}" srcOrd="2" destOrd="0" presId="urn:microsoft.com/office/officeart/2005/8/layout/radial3"/>
    <dgm:cxn modelId="{71955276-E35A-4489-A3FE-704B619702C9}" type="presParOf" srcId="{00D8B3AF-6D0D-4412-B6A1-DB37169F1814}" destId="{719C5596-5BEF-43D4-AD50-D4F1E4B72905}" srcOrd="3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62FB030-1FD1-49EC-862B-55A9D906BDE0}" type="doc">
      <dgm:prSet loTypeId="urn:microsoft.com/office/officeart/2005/8/layout/radial3" loCatId="relationship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GB"/>
        </a:p>
      </dgm:t>
    </dgm:pt>
    <dgm:pt modelId="{345E9AE4-30B9-487D-83E3-5FF67510A2BE}">
      <dgm:prSet phldrT="[Text]" custT="1"/>
      <dgm:spPr/>
      <dgm:t>
        <a:bodyPr/>
        <a:lstStyle/>
        <a:p>
          <a:r>
            <a:rPr lang="en-GB" sz="1800" dirty="0" err="1" smtClean="0">
              <a:latin typeface="Arial" panose="020B0604020202020204" pitchFamily="34" charset="0"/>
              <a:cs typeface="Arial" panose="020B0604020202020204" pitchFamily="34" charset="0"/>
            </a:rPr>
            <a:t>Decon</a:t>
          </a:r>
          <a:r>
            <a:rPr lang="en-GB" sz="1800" dirty="0" smtClean="0">
              <a:latin typeface="Arial" panose="020B0604020202020204" pitchFamily="34" charset="0"/>
              <a:cs typeface="Arial" panose="020B0604020202020204" pitchFamily="34" charset="0"/>
            </a:rPr>
            <a:t> and compatibility</a:t>
          </a:r>
          <a:endParaRPr lang="en-GB" sz="18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389817D-8838-4F35-AC02-0D778BC4376B}" type="parTrans" cxnId="{16BCC4B2-A125-4242-A26C-FEB652402613}">
      <dgm:prSet/>
      <dgm:spPr/>
      <dgm:t>
        <a:bodyPr/>
        <a:lstStyle/>
        <a:p>
          <a:endParaRPr lang="en-GB" sz="18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E9EB51C-77E3-4131-80D9-7CEFE8F6E99B}" type="sibTrans" cxnId="{16BCC4B2-A125-4242-A26C-FEB652402613}">
      <dgm:prSet/>
      <dgm:spPr/>
      <dgm:t>
        <a:bodyPr/>
        <a:lstStyle/>
        <a:p>
          <a:endParaRPr lang="en-GB" sz="18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A921A9E-500C-4DE6-A1BA-E957CCC130EA}">
      <dgm:prSet phldrT="[Text]" custT="1"/>
      <dgm:spPr/>
      <dgm:t>
        <a:bodyPr/>
        <a:lstStyle/>
        <a:p>
          <a:r>
            <a:rPr lang="en-GB" sz="1800" dirty="0" smtClean="0">
              <a:latin typeface="Arial" panose="020B0604020202020204" pitchFamily="34" charset="0"/>
              <a:cs typeface="Arial" panose="020B0604020202020204" pitchFamily="34" charset="0"/>
            </a:rPr>
            <a:t>Medical device companies</a:t>
          </a:r>
          <a:endParaRPr lang="en-GB" sz="18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DF81F54-3E4E-478D-AF4F-7FEE03A5E650}" type="parTrans" cxnId="{C4624BB2-4011-40BC-83CE-6657F272E16F}">
      <dgm:prSet/>
      <dgm:spPr/>
      <dgm:t>
        <a:bodyPr/>
        <a:lstStyle/>
        <a:p>
          <a:endParaRPr lang="en-GB" sz="18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DE78C4C-065B-4FD0-8948-BB9E22048D15}" type="sibTrans" cxnId="{C4624BB2-4011-40BC-83CE-6657F272E16F}">
      <dgm:prSet/>
      <dgm:spPr/>
      <dgm:t>
        <a:bodyPr/>
        <a:lstStyle/>
        <a:p>
          <a:endParaRPr lang="en-GB" sz="18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CFA9390-A7EF-4DEC-91E4-E28D74E38FFD}">
      <dgm:prSet phldrT="[Text]" custT="1"/>
      <dgm:spPr/>
      <dgm:t>
        <a:bodyPr/>
        <a:lstStyle/>
        <a:p>
          <a:r>
            <a:rPr lang="en-GB" sz="1800" dirty="0" smtClean="0">
              <a:latin typeface="Arial" panose="020B0604020202020204" pitchFamily="34" charset="0"/>
              <a:cs typeface="Arial" panose="020B0604020202020204" pitchFamily="34" charset="0"/>
            </a:rPr>
            <a:t>Regulators</a:t>
          </a:r>
          <a:endParaRPr lang="en-GB" sz="18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11EEFF6-9D18-41E4-B3F1-9F3F323A995D}" type="parTrans" cxnId="{1E3D72E9-E074-4697-AE20-01305B6F883F}">
      <dgm:prSet/>
      <dgm:spPr/>
      <dgm:t>
        <a:bodyPr/>
        <a:lstStyle/>
        <a:p>
          <a:endParaRPr lang="en-GB" sz="18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AC6F3F2-EF48-4016-AC15-72BFF4E92B97}" type="sibTrans" cxnId="{1E3D72E9-E074-4697-AE20-01305B6F883F}">
      <dgm:prSet/>
      <dgm:spPr/>
      <dgm:t>
        <a:bodyPr/>
        <a:lstStyle/>
        <a:p>
          <a:endParaRPr lang="en-GB" sz="18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19A8BED-0D3B-4119-8AB5-8BAC13E06FF1}">
      <dgm:prSet phldrT="[Text]" custT="1"/>
      <dgm:spPr/>
      <dgm:t>
        <a:bodyPr/>
        <a:lstStyle/>
        <a:p>
          <a:r>
            <a:rPr lang="en-GB" sz="1800" dirty="0" smtClean="0">
              <a:latin typeface="Arial" panose="020B0604020202020204" pitchFamily="34" charset="0"/>
              <a:cs typeface="Arial" panose="020B0604020202020204" pitchFamily="34" charset="0"/>
            </a:rPr>
            <a:t>Users</a:t>
          </a:r>
          <a:endParaRPr lang="en-GB" sz="18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EB96A5E-B6AB-4681-AF26-119438E1E3DC}" type="parTrans" cxnId="{0D9E71BC-1F6D-48D0-B9D1-EF7231A7A15E}">
      <dgm:prSet/>
      <dgm:spPr/>
      <dgm:t>
        <a:bodyPr/>
        <a:lstStyle/>
        <a:p>
          <a:endParaRPr lang="en-GB" sz="18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597E9A0-D02E-4E50-A2DE-2454BD486A67}" type="sibTrans" cxnId="{0D9E71BC-1F6D-48D0-B9D1-EF7231A7A15E}">
      <dgm:prSet/>
      <dgm:spPr/>
      <dgm:t>
        <a:bodyPr/>
        <a:lstStyle/>
        <a:p>
          <a:endParaRPr lang="en-GB" sz="18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FB2C86C-DBD1-46FB-8802-22487D8CA9C6}">
      <dgm:prSet phldrT="[Text]" custT="1"/>
      <dgm:spPr/>
      <dgm:t>
        <a:bodyPr/>
        <a:lstStyle/>
        <a:p>
          <a:r>
            <a:rPr lang="en-GB" sz="1800" dirty="0" err="1" smtClean="0">
              <a:latin typeface="Arial" panose="020B0604020202020204" pitchFamily="34" charset="0"/>
              <a:cs typeface="Arial" panose="020B0604020202020204" pitchFamily="34" charset="0"/>
            </a:rPr>
            <a:t>Decon</a:t>
          </a:r>
          <a:r>
            <a:rPr lang="en-GB" sz="1800" dirty="0" smtClean="0">
              <a:latin typeface="Arial" panose="020B0604020202020204" pitchFamily="34" charset="0"/>
              <a:cs typeface="Arial" panose="020B0604020202020204" pitchFamily="34" charset="0"/>
            </a:rPr>
            <a:t> companies</a:t>
          </a:r>
          <a:endParaRPr lang="en-GB" sz="18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47A7649-0206-44E5-B482-E2180B035614}" type="parTrans" cxnId="{A03752FB-3529-4F97-BECB-CB9B3A7C6D9F}">
      <dgm:prSet/>
      <dgm:spPr/>
      <dgm:t>
        <a:bodyPr/>
        <a:lstStyle/>
        <a:p>
          <a:endParaRPr lang="en-GB" sz="1400"/>
        </a:p>
      </dgm:t>
    </dgm:pt>
    <dgm:pt modelId="{398C9A17-CD6D-4FAF-A3A4-2AA1164C6B82}" type="sibTrans" cxnId="{A03752FB-3529-4F97-BECB-CB9B3A7C6D9F}">
      <dgm:prSet/>
      <dgm:spPr/>
      <dgm:t>
        <a:bodyPr/>
        <a:lstStyle/>
        <a:p>
          <a:endParaRPr lang="en-GB" sz="1400"/>
        </a:p>
      </dgm:t>
    </dgm:pt>
    <dgm:pt modelId="{DA297BEC-7E5A-4947-ABC9-13CBCB48C10B}" type="pres">
      <dgm:prSet presAssocID="{462FB030-1FD1-49EC-862B-55A9D906BDE0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00D8B3AF-6D0D-4412-B6A1-DB37169F1814}" type="pres">
      <dgm:prSet presAssocID="{462FB030-1FD1-49EC-862B-55A9D906BDE0}" presName="radial" presStyleCnt="0">
        <dgm:presLayoutVars>
          <dgm:animLvl val="ctr"/>
        </dgm:presLayoutVars>
      </dgm:prSet>
      <dgm:spPr/>
    </dgm:pt>
    <dgm:pt modelId="{42D60260-11E9-4FBD-9DD2-3F4C696CB4D8}" type="pres">
      <dgm:prSet presAssocID="{345E9AE4-30B9-487D-83E3-5FF67510A2BE}" presName="centerShape" presStyleLbl="vennNode1" presStyleIdx="0" presStyleCnt="5" custScaleX="72355" custScaleY="72355"/>
      <dgm:spPr/>
      <dgm:t>
        <a:bodyPr/>
        <a:lstStyle/>
        <a:p>
          <a:endParaRPr lang="en-GB"/>
        </a:p>
      </dgm:t>
    </dgm:pt>
    <dgm:pt modelId="{85FE8B4B-2C2E-473A-854F-26464CCB7A74}" type="pres">
      <dgm:prSet presAssocID="{EA921A9E-500C-4DE6-A1BA-E957CCC130EA}" presName="node" presStyleLbl="vennNode1" presStyleIdx="1" presStyleCnt="5" custScaleX="136670" custScaleY="136670" custRadScaleRad="9141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8A6CEE0-AEBF-415B-858B-BAC3ACCC43BC}" type="pres">
      <dgm:prSet presAssocID="{AFB2C86C-DBD1-46FB-8802-22487D8CA9C6}" presName="node" presStyleLbl="vennNode1" presStyleIdx="2" presStyleCnt="5" custScaleX="136382" custScaleY="136382" custRadScaleRad="9331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D261B4D4-B73B-40E4-B6B0-FFA4E9071519}" type="pres">
      <dgm:prSet presAssocID="{7CFA9390-A7EF-4DEC-91E4-E28D74E38FFD}" presName="node" presStyleLbl="vennNode1" presStyleIdx="3" presStyleCnt="5" custScaleX="136670" custScaleY="136670" custRadScaleRad="90372" custRadScaleInc="-2268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719C5596-5BEF-43D4-AD50-D4F1E4B72905}" type="pres">
      <dgm:prSet presAssocID="{319A8BED-0D3B-4119-8AB5-8BAC13E06FF1}" presName="node" presStyleLbl="vennNode1" presStyleIdx="4" presStyleCnt="5" custScaleX="136670" custScaleY="136670" custRadScaleRad="91829" custRadScaleInc="84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1E3D72E9-E074-4697-AE20-01305B6F883F}" srcId="{345E9AE4-30B9-487D-83E3-5FF67510A2BE}" destId="{7CFA9390-A7EF-4DEC-91E4-E28D74E38FFD}" srcOrd="2" destOrd="0" parTransId="{D11EEFF6-9D18-41E4-B3F1-9F3F323A995D}" sibTransId="{4AC6F3F2-EF48-4016-AC15-72BFF4E92B97}"/>
    <dgm:cxn modelId="{C4624BB2-4011-40BC-83CE-6657F272E16F}" srcId="{345E9AE4-30B9-487D-83E3-5FF67510A2BE}" destId="{EA921A9E-500C-4DE6-A1BA-E957CCC130EA}" srcOrd="0" destOrd="0" parTransId="{DDF81F54-3E4E-478D-AF4F-7FEE03A5E650}" sibTransId="{7DE78C4C-065B-4FD0-8948-BB9E22048D15}"/>
    <dgm:cxn modelId="{A03752FB-3529-4F97-BECB-CB9B3A7C6D9F}" srcId="{345E9AE4-30B9-487D-83E3-5FF67510A2BE}" destId="{AFB2C86C-DBD1-46FB-8802-22487D8CA9C6}" srcOrd="1" destOrd="0" parTransId="{C47A7649-0206-44E5-B482-E2180B035614}" sibTransId="{398C9A17-CD6D-4FAF-A3A4-2AA1164C6B82}"/>
    <dgm:cxn modelId="{0D9E71BC-1F6D-48D0-B9D1-EF7231A7A15E}" srcId="{345E9AE4-30B9-487D-83E3-5FF67510A2BE}" destId="{319A8BED-0D3B-4119-8AB5-8BAC13E06FF1}" srcOrd="3" destOrd="0" parTransId="{7EB96A5E-B6AB-4681-AF26-119438E1E3DC}" sibTransId="{3597E9A0-D02E-4E50-A2DE-2454BD486A67}"/>
    <dgm:cxn modelId="{16BCC4B2-A125-4242-A26C-FEB652402613}" srcId="{462FB030-1FD1-49EC-862B-55A9D906BDE0}" destId="{345E9AE4-30B9-487D-83E3-5FF67510A2BE}" srcOrd="0" destOrd="0" parTransId="{3389817D-8838-4F35-AC02-0D778BC4376B}" sibTransId="{2E9EB51C-77E3-4131-80D9-7CEFE8F6E99B}"/>
    <dgm:cxn modelId="{324E5D25-D3BB-447E-9E59-486CB5B2FAE9}" type="presOf" srcId="{7CFA9390-A7EF-4DEC-91E4-E28D74E38FFD}" destId="{D261B4D4-B73B-40E4-B6B0-FFA4E9071519}" srcOrd="0" destOrd="0" presId="urn:microsoft.com/office/officeart/2005/8/layout/radial3"/>
    <dgm:cxn modelId="{DC787B2E-8534-4A3E-9986-233E481AA9B6}" type="presOf" srcId="{EA921A9E-500C-4DE6-A1BA-E957CCC130EA}" destId="{85FE8B4B-2C2E-473A-854F-26464CCB7A74}" srcOrd="0" destOrd="0" presId="urn:microsoft.com/office/officeart/2005/8/layout/radial3"/>
    <dgm:cxn modelId="{56428373-B5C4-4770-B65E-AAF146D80527}" type="presOf" srcId="{319A8BED-0D3B-4119-8AB5-8BAC13E06FF1}" destId="{719C5596-5BEF-43D4-AD50-D4F1E4B72905}" srcOrd="0" destOrd="0" presId="urn:microsoft.com/office/officeart/2005/8/layout/radial3"/>
    <dgm:cxn modelId="{A8E2F516-55B6-4F38-A187-842FABE2BBBF}" type="presOf" srcId="{AFB2C86C-DBD1-46FB-8802-22487D8CA9C6}" destId="{E8A6CEE0-AEBF-415B-858B-BAC3ACCC43BC}" srcOrd="0" destOrd="0" presId="urn:microsoft.com/office/officeart/2005/8/layout/radial3"/>
    <dgm:cxn modelId="{36E72C98-9E5B-480C-BBBB-689F2F32C048}" type="presOf" srcId="{345E9AE4-30B9-487D-83E3-5FF67510A2BE}" destId="{42D60260-11E9-4FBD-9DD2-3F4C696CB4D8}" srcOrd="0" destOrd="0" presId="urn:microsoft.com/office/officeart/2005/8/layout/radial3"/>
    <dgm:cxn modelId="{4560C705-B8F7-487C-AC7E-BC86DE0FC845}" type="presOf" srcId="{462FB030-1FD1-49EC-862B-55A9D906BDE0}" destId="{DA297BEC-7E5A-4947-ABC9-13CBCB48C10B}" srcOrd="0" destOrd="0" presId="urn:microsoft.com/office/officeart/2005/8/layout/radial3"/>
    <dgm:cxn modelId="{A27B5A1F-610F-46B6-8E2B-875D0A56D99A}" type="presParOf" srcId="{DA297BEC-7E5A-4947-ABC9-13CBCB48C10B}" destId="{00D8B3AF-6D0D-4412-B6A1-DB37169F1814}" srcOrd="0" destOrd="0" presId="urn:microsoft.com/office/officeart/2005/8/layout/radial3"/>
    <dgm:cxn modelId="{4D8B789C-2C79-4C99-BAA0-3FF26584CA8D}" type="presParOf" srcId="{00D8B3AF-6D0D-4412-B6A1-DB37169F1814}" destId="{42D60260-11E9-4FBD-9DD2-3F4C696CB4D8}" srcOrd="0" destOrd="0" presId="urn:microsoft.com/office/officeart/2005/8/layout/radial3"/>
    <dgm:cxn modelId="{35FB18A9-C6A5-4324-BF62-98E8753716C8}" type="presParOf" srcId="{00D8B3AF-6D0D-4412-B6A1-DB37169F1814}" destId="{85FE8B4B-2C2E-473A-854F-26464CCB7A74}" srcOrd="1" destOrd="0" presId="urn:microsoft.com/office/officeart/2005/8/layout/radial3"/>
    <dgm:cxn modelId="{ED41060F-0F06-435A-8CD7-4CAB34CD68D0}" type="presParOf" srcId="{00D8B3AF-6D0D-4412-B6A1-DB37169F1814}" destId="{E8A6CEE0-AEBF-415B-858B-BAC3ACCC43BC}" srcOrd="2" destOrd="0" presId="urn:microsoft.com/office/officeart/2005/8/layout/radial3"/>
    <dgm:cxn modelId="{CB8BAB90-6662-4E54-AAD7-A741B0966BFE}" type="presParOf" srcId="{00D8B3AF-6D0D-4412-B6A1-DB37169F1814}" destId="{D261B4D4-B73B-40E4-B6B0-FFA4E9071519}" srcOrd="3" destOrd="0" presId="urn:microsoft.com/office/officeart/2005/8/layout/radial3"/>
    <dgm:cxn modelId="{91A85632-6956-41B2-803A-F9316191A341}" type="presParOf" srcId="{00D8B3AF-6D0D-4412-B6A1-DB37169F1814}" destId="{719C5596-5BEF-43D4-AD50-D4F1E4B72905}" srcOrd="4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7FEA946-F176-42E2-83DC-64988B732675}" type="doc">
      <dgm:prSet loTypeId="urn:microsoft.com/office/officeart/2005/8/layout/default" loCatId="list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57E642FF-3FE8-4183-BD8B-206DD8A8AE1E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Medical devices and decontamination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49CAAD7-FF25-4368-BCF1-A4D32625C9AC}" type="parTrans" cxnId="{3E4004BE-8180-4CC4-A7A9-D7199589CD20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141A83B-3992-49A2-AC28-AE39512999F7}" type="sibTrans" cxnId="{3E4004BE-8180-4CC4-A7A9-D7199589CD20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5D4C25F-0455-4181-9F9A-8B1085D7B22F}">
      <dgm:prSet phldrT="[Text]"/>
      <dgm:spPr>
        <a:solidFill>
          <a:schemeClr val="accent2"/>
        </a:solidFill>
      </dgm:spPr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When decontamination goes wrong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02148A0-F8CD-45EA-9383-E09ECE6B6276}" type="parTrans" cxnId="{A5A9140F-30F7-489C-8D15-C49771129097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6756786-1C5F-4BB1-8040-0BBB9CEC5918}" type="sibTrans" cxnId="{A5A9140F-30F7-489C-8D15-C49771129097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32A6B39-8188-4A2C-8687-2AE3B40417CD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Future perspectives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231AC23-23F8-4A0A-8F3D-9783061A4FD6}" type="parTrans" cxnId="{ECE7CCF3-A0AD-4DE1-A6C6-3F129F6AA67D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6DD90D0-7780-4B40-A2DA-05B21BAC707E}" type="sibTrans" cxnId="{ECE7CCF3-A0AD-4DE1-A6C6-3F129F6AA67D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1D289BF-5F9D-4B57-BF10-735EE244CB1E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Making medical device decontamination safer to prevent HCAI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EAC2F56-A6CB-48C8-8297-3FA34874756E}" type="parTrans" cxnId="{8FCD6F7B-F9B8-4018-85FC-E0D16AC4071B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ADE945A-A35C-4E91-8A02-2AE63E8A0BC9}" type="sibTrans" cxnId="{8FCD6F7B-F9B8-4018-85FC-E0D16AC4071B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CCF095C-E9EE-4A53-B2A1-C98934F76DC8}" type="pres">
      <dgm:prSet presAssocID="{27FEA946-F176-42E2-83DC-64988B732675}" presName="diagram" presStyleCnt="0">
        <dgm:presLayoutVars>
          <dgm:dir/>
          <dgm:resizeHandles val="exact"/>
        </dgm:presLayoutVars>
      </dgm:prSet>
      <dgm:spPr/>
    </dgm:pt>
    <dgm:pt modelId="{534F980C-7759-4EE2-98DF-194B4E7F719B}" type="pres">
      <dgm:prSet presAssocID="{57E642FF-3FE8-4183-BD8B-206DD8A8AE1E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1FF2EF52-16FB-46FA-962D-771123B67D81}" type="pres">
      <dgm:prSet presAssocID="{C141A83B-3992-49A2-AC28-AE39512999F7}" presName="sibTrans" presStyleCnt="0"/>
      <dgm:spPr/>
    </dgm:pt>
    <dgm:pt modelId="{10B59BDB-BD31-476C-949A-B03BDFC53644}" type="pres">
      <dgm:prSet presAssocID="{A5D4C25F-0455-4181-9F9A-8B1085D7B22F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0FBCECC-6055-4F1F-B65A-C11A9D87A218}" type="pres">
      <dgm:prSet presAssocID="{66756786-1C5F-4BB1-8040-0BBB9CEC5918}" presName="sibTrans" presStyleCnt="0"/>
      <dgm:spPr/>
    </dgm:pt>
    <dgm:pt modelId="{A0B595F3-D430-4080-90D4-0BFA175CCC8F}" type="pres">
      <dgm:prSet presAssocID="{41D289BF-5F9D-4B57-BF10-735EE244CB1E}" presName="node" presStyleLbl="node1" presStyleIdx="2" presStyleCnt="4">
        <dgm:presLayoutVars>
          <dgm:bulletEnabled val="1"/>
        </dgm:presLayoutVars>
      </dgm:prSet>
      <dgm:spPr/>
    </dgm:pt>
    <dgm:pt modelId="{C1CF6B06-6B2C-4337-802D-54A34224B3A3}" type="pres">
      <dgm:prSet presAssocID="{4ADE945A-A35C-4E91-8A02-2AE63E8A0BC9}" presName="sibTrans" presStyleCnt="0"/>
      <dgm:spPr/>
    </dgm:pt>
    <dgm:pt modelId="{2AA3421B-EC3E-457E-BAFC-DB796F15BCB7}" type="pres">
      <dgm:prSet presAssocID="{832A6B39-8188-4A2C-8687-2AE3B40417CD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871B205D-0103-4414-8B2F-3E4DE3D15259}" type="presOf" srcId="{57E642FF-3FE8-4183-BD8B-206DD8A8AE1E}" destId="{534F980C-7759-4EE2-98DF-194B4E7F719B}" srcOrd="0" destOrd="0" presId="urn:microsoft.com/office/officeart/2005/8/layout/default"/>
    <dgm:cxn modelId="{8FCD6F7B-F9B8-4018-85FC-E0D16AC4071B}" srcId="{27FEA946-F176-42E2-83DC-64988B732675}" destId="{41D289BF-5F9D-4B57-BF10-735EE244CB1E}" srcOrd="2" destOrd="0" parTransId="{9EAC2F56-A6CB-48C8-8297-3FA34874756E}" sibTransId="{4ADE945A-A35C-4E91-8A02-2AE63E8A0BC9}"/>
    <dgm:cxn modelId="{9A5D1B93-3CFD-4637-B535-1C2636028EA1}" type="presOf" srcId="{27FEA946-F176-42E2-83DC-64988B732675}" destId="{4CCF095C-E9EE-4A53-B2A1-C98934F76DC8}" srcOrd="0" destOrd="0" presId="urn:microsoft.com/office/officeart/2005/8/layout/default"/>
    <dgm:cxn modelId="{CA97A9A4-7FEB-48A8-A90A-CF7094A3DCAD}" type="presOf" srcId="{A5D4C25F-0455-4181-9F9A-8B1085D7B22F}" destId="{10B59BDB-BD31-476C-949A-B03BDFC53644}" srcOrd="0" destOrd="0" presId="urn:microsoft.com/office/officeart/2005/8/layout/default"/>
    <dgm:cxn modelId="{A5A9140F-30F7-489C-8D15-C49771129097}" srcId="{27FEA946-F176-42E2-83DC-64988B732675}" destId="{A5D4C25F-0455-4181-9F9A-8B1085D7B22F}" srcOrd="1" destOrd="0" parTransId="{902148A0-F8CD-45EA-9383-E09ECE6B6276}" sibTransId="{66756786-1C5F-4BB1-8040-0BBB9CEC5918}"/>
    <dgm:cxn modelId="{69BBF151-7E1D-4249-8693-B9E74EC60BB4}" type="presOf" srcId="{41D289BF-5F9D-4B57-BF10-735EE244CB1E}" destId="{A0B595F3-D430-4080-90D4-0BFA175CCC8F}" srcOrd="0" destOrd="0" presId="urn:microsoft.com/office/officeart/2005/8/layout/default"/>
    <dgm:cxn modelId="{3E4004BE-8180-4CC4-A7A9-D7199589CD20}" srcId="{27FEA946-F176-42E2-83DC-64988B732675}" destId="{57E642FF-3FE8-4183-BD8B-206DD8A8AE1E}" srcOrd="0" destOrd="0" parTransId="{D49CAAD7-FF25-4368-BCF1-A4D32625C9AC}" sibTransId="{C141A83B-3992-49A2-AC28-AE39512999F7}"/>
    <dgm:cxn modelId="{ECE7CCF3-A0AD-4DE1-A6C6-3F129F6AA67D}" srcId="{27FEA946-F176-42E2-83DC-64988B732675}" destId="{832A6B39-8188-4A2C-8687-2AE3B40417CD}" srcOrd="3" destOrd="0" parTransId="{F231AC23-23F8-4A0A-8F3D-9783061A4FD6}" sibTransId="{06DD90D0-7780-4B40-A2DA-05B21BAC707E}"/>
    <dgm:cxn modelId="{0EFADEC7-A491-4F74-A8BA-D7958EE8AB9B}" type="presOf" srcId="{832A6B39-8188-4A2C-8687-2AE3B40417CD}" destId="{2AA3421B-EC3E-457E-BAFC-DB796F15BCB7}" srcOrd="0" destOrd="0" presId="urn:microsoft.com/office/officeart/2005/8/layout/default"/>
    <dgm:cxn modelId="{C261CD3A-282F-4F18-B863-608226426CFB}" type="presParOf" srcId="{4CCF095C-E9EE-4A53-B2A1-C98934F76DC8}" destId="{534F980C-7759-4EE2-98DF-194B4E7F719B}" srcOrd="0" destOrd="0" presId="urn:microsoft.com/office/officeart/2005/8/layout/default"/>
    <dgm:cxn modelId="{B6F2D6A6-61BC-4A46-810E-9A00910CD163}" type="presParOf" srcId="{4CCF095C-E9EE-4A53-B2A1-C98934F76DC8}" destId="{1FF2EF52-16FB-46FA-962D-771123B67D81}" srcOrd="1" destOrd="0" presId="urn:microsoft.com/office/officeart/2005/8/layout/default"/>
    <dgm:cxn modelId="{730AFB49-1BEC-46AF-A1E0-F871BF24EDDF}" type="presParOf" srcId="{4CCF095C-E9EE-4A53-B2A1-C98934F76DC8}" destId="{10B59BDB-BD31-476C-949A-B03BDFC53644}" srcOrd="2" destOrd="0" presId="urn:microsoft.com/office/officeart/2005/8/layout/default"/>
    <dgm:cxn modelId="{CCEB1ABD-2843-4AF6-949C-8E5967067754}" type="presParOf" srcId="{4CCF095C-E9EE-4A53-B2A1-C98934F76DC8}" destId="{00FBCECC-6055-4F1F-B65A-C11A9D87A218}" srcOrd="3" destOrd="0" presId="urn:microsoft.com/office/officeart/2005/8/layout/default"/>
    <dgm:cxn modelId="{21B5AFFC-41A1-4365-96AE-2E07B7EA99DB}" type="presParOf" srcId="{4CCF095C-E9EE-4A53-B2A1-C98934F76DC8}" destId="{A0B595F3-D430-4080-90D4-0BFA175CCC8F}" srcOrd="4" destOrd="0" presId="urn:microsoft.com/office/officeart/2005/8/layout/default"/>
    <dgm:cxn modelId="{B4E607D4-018B-4083-A663-1486486C8575}" type="presParOf" srcId="{4CCF095C-E9EE-4A53-B2A1-C98934F76DC8}" destId="{C1CF6B06-6B2C-4337-802D-54A34224B3A3}" srcOrd="5" destOrd="0" presId="urn:microsoft.com/office/officeart/2005/8/layout/default"/>
    <dgm:cxn modelId="{4A9349CF-BB3C-4868-9C7A-BD3CA9455E72}" type="presParOf" srcId="{4CCF095C-E9EE-4A53-B2A1-C98934F76DC8}" destId="{2AA3421B-EC3E-457E-BAFC-DB796F15BCB7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27FEA946-F176-42E2-83DC-64988B732675}" type="doc">
      <dgm:prSet loTypeId="urn:microsoft.com/office/officeart/2005/8/layout/default" loCatId="list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57E642FF-3FE8-4183-BD8B-206DD8A8AE1E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Medical devices and decontamination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49CAAD7-FF25-4368-BCF1-A4D32625C9AC}" type="parTrans" cxnId="{3E4004BE-8180-4CC4-A7A9-D7199589CD20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141A83B-3992-49A2-AC28-AE39512999F7}" type="sibTrans" cxnId="{3E4004BE-8180-4CC4-A7A9-D7199589CD20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5D4C25F-0455-4181-9F9A-8B1085D7B22F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When decontamination goes wrong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02148A0-F8CD-45EA-9383-E09ECE6B6276}" type="parTrans" cxnId="{A5A9140F-30F7-489C-8D15-C49771129097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6756786-1C5F-4BB1-8040-0BBB9CEC5918}" type="sibTrans" cxnId="{A5A9140F-30F7-489C-8D15-C49771129097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32A6B39-8188-4A2C-8687-2AE3B40417CD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Future perspectives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231AC23-23F8-4A0A-8F3D-9783061A4FD6}" type="parTrans" cxnId="{ECE7CCF3-A0AD-4DE1-A6C6-3F129F6AA67D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6DD90D0-7780-4B40-A2DA-05B21BAC707E}" type="sibTrans" cxnId="{ECE7CCF3-A0AD-4DE1-A6C6-3F129F6AA67D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1D289BF-5F9D-4B57-BF10-735EE244CB1E}">
      <dgm:prSet phldrT="[Text]"/>
      <dgm:spPr>
        <a:solidFill>
          <a:schemeClr val="accent2"/>
        </a:solidFill>
      </dgm:spPr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Making medical device decontamination safer to prevent HCAI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EAC2F56-A6CB-48C8-8297-3FA34874756E}" type="parTrans" cxnId="{8FCD6F7B-F9B8-4018-85FC-E0D16AC4071B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ADE945A-A35C-4E91-8A02-2AE63E8A0BC9}" type="sibTrans" cxnId="{8FCD6F7B-F9B8-4018-85FC-E0D16AC4071B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CCF095C-E9EE-4A53-B2A1-C98934F76DC8}" type="pres">
      <dgm:prSet presAssocID="{27FEA946-F176-42E2-83DC-64988B732675}" presName="diagram" presStyleCnt="0">
        <dgm:presLayoutVars>
          <dgm:dir/>
          <dgm:resizeHandles val="exact"/>
        </dgm:presLayoutVars>
      </dgm:prSet>
      <dgm:spPr/>
    </dgm:pt>
    <dgm:pt modelId="{534F980C-7759-4EE2-98DF-194B4E7F719B}" type="pres">
      <dgm:prSet presAssocID="{57E642FF-3FE8-4183-BD8B-206DD8A8AE1E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1FF2EF52-16FB-46FA-962D-771123B67D81}" type="pres">
      <dgm:prSet presAssocID="{C141A83B-3992-49A2-AC28-AE39512999F7}" presName="sibTrans" presStyleCnt="0"/>
      <dgm:spPr/>
    </dgm:pt>
    <dgm:pt modelId="{10B59BDB-BD31-476C-949A-B03BDFC53644}" type="pres">
      <dgm:prSet presAssocID="{A5D4C25F-0455-4181-9F9A-8B1085D7B22F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0FBCECC-6055-4F1F-B65A-C11A9D87A218}" type="pres">
      <dgm:prSet presAssocID="{66756786-1C5F-4BB1-8040-0BBB9CEC5918}" presName="sibTrans" presStyleCnt="0"/>
      <dgm:spPr/>
    </dgm:pt>
    <dgm:pt modelId="{A0B595F3-D430-4080-90D4-0BFA175CCC8F}" type="pres">
      <dgm:prSet presAssocID="{41D289BF-5F9D-4B57-BF10-735EE244CB1E}" presName="node" presStyleLbl="node1" presStyleIdx="2" presStyleCnt="4">
        <dgm:presLayoutVars>
          <dgm:bulletEnabled val="1"/>
        </dgm:presLayoutVars>
      </dgm:prSet>
      <dgm:spPr/>
    </dgm:pt>
    <dgm:pt modelId="{C1CF6B06-6B2C-4337-802D-54A34224B3A3}" type="pres">
      <dgm:prSet presAssocID="{4ADE945A-A35C-4E91-8A02-2AE63E8A0BC9}" presName="sibTrans" presStyleCnt="0"/>
      <dgm:spPr/>
    </dgm:pt>
    <dgm:pt modelId="{2AA3421B-EC3E-457E-BAFC-DB796F15BCB7}" type="pres">
      <dgm:prSet presAssocID="{832A6B39-8188-4A2C-8687-2AE3B40417CD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ECE7CCF3-A0AD-4DE1-A6C6-3F129F6AA67D}" srcId="{27FEA946-F176-42E2-83DC-64988B732675}" destId="{832A6B39-8188-4A2C-8687-2AE3B40417CD}" srcOrd="3" destOrd="0" parTransId="{F231AC23-23F8-4A0A-8F3D-9783061A4FD6}" sibTransId="{06DD90D0-7780-4B40-A2DA-05B21BAC707E}"/>
    <dgm:cxn modelId="{C93534C9-71D6-4894-B3A7-7BC317B552C0}" type="presOf" srcId="{832A6B39-8188-4A2C-8687-2AE3B40417CD}" destId="{2AA3421B-EC3E-457E-BAFC-DB796F15BCB7}" srcOrd="0" destOrd="0" presId="urn:microsoft.com/office/officeart/2005/8/layout/default"/>
    <dgm:cxn modelId="{827CBA71-BCF3-4235-9377-F4EC3E2BA221}" type="presOf" srcId="{41D289BF-5F9D-4B57-BF10-735EE244CB1E}" destId="{A0B595F3-D430-4080-90D4-0BFA175CCC8F}" srcOrd="0" destOrd="0" presId="urn:microsoft.com/office/officeart/2005/8/layout/default"/>
    <dgm:cxn modelId="{8FCD6F7B-F9B8-4018-85FC-E0D16AC4071B}" srcId="{27FEA946-F176-42E2-83DC-64988B732675}" destId="{41D289BF-5F9D-4B57-BF10-735EE244CB1E}" srcOrd="2" destOrd="0" parTransId="{9EAC2F56-A6CB-48C8-8297-3FA34874756E}" sibTransId="{4ADE945A-A35C-4E91-8A02-2AE63E8A0BC9}"/>
    <dgm:cxn modelId="{A5A9140F-30F7-489C-8D15-C49771129097}" srcId="{27FEA946-F176-42E2-83DC-64988B732675}" destId="{A5D4C25F-0455-4181-9F9A-8B1085D7B22F}" srcOrd="1" destOrd="0" parTransId="{902148A0-F8CD-45EA-9383-E09ECE6B6276}" sibTransId="{66756786-1C5F-4BB1-8040-0BBB9CEC5918}"/>
    <dgm:cxn modelId="{62666499-B6DD-4EF0-955C-F666754DBBB2}" type="presOf" srcId="{27FEA946-F176-42E2-83DC-64988B732675}" destId="{4CCF095C-E9EE-4A53-B2A1-C98934F76DC8}" srcOrd="0" destOrd="0" presId="urn:microsoft.com/office/officeart/2005/8/layout/default"/>
    <dgm:cxn modelId="{34448DDB-855E-4821-A2A3-3A365FDC4BC7}" type="presOf" srcId="{57E642FF-3FE8-4183-BD8B-206DD8A8AE1E}" destId="{534F980C-7759-4EE2-98DF-194B4E7F719B}" srcOrd="0" destOrd="0" presId="urn:microsoft.com/office/officeart/2005/8/layout/default"/>
    <dgm:cxn modelId="{3E4004BE-8180-4CC4-A7A9-D7199589CD20}" srcId="{27FEA946-F176-42E2-83DC-64988B732675}" destId="{57E642FF-3FE8-4183-BD8B-206DD8A8AE1E}" srcOrd="0" destOrd="0" parTransId="{D49CAAD7-FF25-4368-BCF1-A4D32625C9AC}" sibTransId="{C141A83B-3992-49A2-AC28-AE39512999F7}"/>
    <dgm:cxn modelId="{726A67BE-591E-4AA7-94AB-D2FB206022C9}" type="presOf" srcId="{A5D4C25F-0455-4181-9F9A-8B1085D7B22F}" destId="{10B59BDB-BD31-476C-949A-B03BDFC53644}" srcOrd="0" destOrd="0" presId="urn:microsoft.com/office/officeart/2005/8/layout/default"/>
    <dgm:cxn modelId="{6F2F6D52-191D-4A97-A8D3-96A932851D4A}" type="presParOf" srcId="{4CCF095C-E9EE-4A53-B2A1-C98934F76DC8}" destId="{534F980C-7759-4EE2-98DF-194B4E7F719B}" srcOrd="0" destOrd="0" presId="urn:microsoft.com/office/officeart/2005/8/layout/default"/>
    <dgm:cxn modelId="{B86C6D5D-1B82-4F88-98AD-8E07E04B89EF}" type="presParOf" srcId="{4CCF095C-E9EE-4A53-B2A1-C98934F76DC8}" destId="{1FF2EF52-16FB-46FA-962D-771123B67D81}" srcOrd="1" destOrd="0" presId="urn:microsoft.com/office/officeart/2005/8/layout/default"/>
    <dgm:cxn modelId="{E19584F3-71BE-4F2B-8A79-F88D82EF1A76}" type="presParOf" srcId="{4CCF095C-E9EE-4A53-B2A1-C98934F76DC8}" destId="{10B59BDB-BD31-476C-949A-B03BDFC53644}" srcOrd="2" destOrd="0" presId="urn:microsoft.com/office/officeart/2005/8/layout/default"/>
    <dgm:cxn modelId="{D860E605-A989-41B5-8E7A-E2E7808F9B1E}" type="presParOf" srcId="{4CCF095C-E9EE-4A53-B2A1-C98934F76DC8}" destId="{00FBCECC-6055-4F1F-B65A-C11A9D87A218}" srcOrd="3" destOrd="0" presId="urn:microsoft.com/office/officeart/2005/8/layout/default"/>
    <dgm:cxn modelId="{665E6DCD-728C-47EB-A71F-9180F2AEE592}" type="presParOf" srcId="{4CCF095C-E9EE-4A53-B2A1-C98934F76DC8}" destId="{A0B595F3-D430-4080-90D4-0BFA175CCC8F}" srcOrd="4" destOrd="0" presId="urn:microsoft.com/office/officeart/2005/8/layout/default"/>
    <dgm:cxn modelId="{337FBFF8-1FAA-4A89-A865-25256551F816}" type="presParOf" srcId="{4CCF095C-E9EE-4A53-B2A1-C98934F76DC8}" destId="{C1CF6B06-6B2C-4337-802D-54A34224B3A3}" srcOrd="5" destOrd="0" presId="urn:microsoft.com/office/officeart/2005/8/layout/default"/>
    <dgm:cxn modelId="{0BBA7C65-1F99-4E3D-AB02-0E51A20B295D}" type="presParOf" srcId="{4CCF095C-E9EE-4A53-B2A1-C98934F76DC8}" destId="{2AA3421B-EC3E-457E-BAFC-DB796F15BCB7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70352508-ABFC-41FF-ADD1-01A0D900E15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506A3ACA-A1CA-4D4B-8129-6AD9AAE03BA3}">
      <dgm:prSet phldrT="[Text]" custT="1"/>
      <dgm:spPr/>
      <dgm:t>
        <a:bodyPr/>
        <a:lstStyle/>
        <a:p>
          <a:r>
            <a:rPr lang="en-GB" sz="2400" dirty="0" smtClean="0">
              <a:latin typeface="Arial" panose="020B0604020202020204" pitchFamily="34" charset="0"/>
              <a:cs typeface="Arial" panose="020B0604020202020204" pitchFamily="34" charset="0"/>
            </a:rPr>
            <a:t>Non-critical devices</a:t>
          </a:r>
          <a:endParaRPr lang="en-GB" sz="2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6FC2BD6-1619-48DD-8E61-394076C9EB13}" type="parTrans" cxnId="{FF67DB49-025E-475A-9EC9-48807F9D82C6}">
      <dgm:prSet/>
      <dgm:spPr/>
      <dgm:t>
        <a:bodyPr/>
        <a:lstStyle/>
        <a:p>
          <a:endParaRPr lang="en-GB" sz="4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EB17861-D13A-40C2-B79C-A58873927445}" type="sibTrans" cxnId="{FF67DB49-025E-475A-9EC9-48807F9D82C6}">
      <dgm:prSet/>
      <dgm:spPr/>
      <dgm:t>
        <a:bodyPr/>
        <a:lstStyle/>
        <a:p>
          <a:endParaRPr lang="en-GB" sz="4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DC1CD4E-6294-4D0F-AC69-3F54ABA9667E}">
      <dgm:prSet phldrT="[Text]" custT="1"/>
      <dgm:spPr/>
      <dgm:t>
        <a:bodyPr/>
        <a:lstStyle/>
        <a:p>
          <a:r>
            <a:rPr lang="en-GB" sz="1600" dirty="0" smtClean="0">
              <a:latin typeface="Arial" panose="020B0604020202020204" pitchFamily="34" charset="0"/>
              <a:cs typeface="Arial" panose="020B0604020202020204" pitchFamily="34" charset="0"/>
            </a:rPr>
            <a:t>Establish effective sterilisation methods</a:t>
          </a:r>
          <a:endParaRPr lang="en-GB" sz="16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61E1EFA-E8D1-497C-B214-7B99E5424580}" type="parTrans" cxnId="{3ADF4667-28F2-4052-84CB-7FD89F5C3B5B}">
      <dgm:prSet/>
      <dgm:spPr/>
      <dgm:t>
        <a:bodyPr/>
        <a:lstStyle/>
        <a:p>
          <a:endParaRPr lang="en-GB" sz="4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E25ADB4-AF75-4285-A340-5A035681D977}" type="sibTrans" cxnId="{3ADF4667-28F2-4052-84CB-7FD89F5C3B5B}">
      <dgm:prSet/>
      <dgm:spPr/>
      <dgm:t>
        <a:bodyPr/>
        <a:lstStyle/>
        <a:p>
          <a:endParaRPr lang="en-GB" sz="4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7131C1A-5489-492C-9B83-5B58ECF9A4C3}">
      <dgm:prSet phldrT="[Text]" custT="1"/>
      <dgm:spPr/>
      <dgm:t>
        <a:bodyPr/>
        <a:lstStyle/>
        <a:p>
          <a:r>
            <a:rPr lang="en-GB" sz="1600" dirty="0" smtClean="0">
              <a:latin typeface="Arial" panose="020B0604020202020204" pitchFamily="34" charset="0"/>
              <a:cs typeface="Arial" panose="020B0604020202020204" pitchFamily="34" charset="0"/>
            </a:rPr>
            <a:t>Define responsibilities for cleaning</a:t>
          </a:r>
          <a:endParaRPr lang="en-GB" sz="16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1BCE484-3FF9-471A-9D19-5AAFD5306571}" type="parTrans" cxnId="{CB748EEE-AC1A-4AE2-A2B9-D3F6D4790213}">
      <dgm:prSet/>
      <dgm:spPr/>
      <dgm:t>
        <a:bodyPr/>
        <a:lstStyle/>
        <a:p>
          <a:endParaRPr lang="en-GB" sz="4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FF8F979-3760-4265-B7B0-F42F31579950}" type="sibTrans" cxnId="{CB748EEE-AC1A-4AE2-A2B9-D3F6D4790213}">
      <dgm:prSet/>
      <dgm:spPr/>
      <dgm:t>
        <a:bodyPr/>
        <a:lstStyle/>
        <a:p>
          <a:endParaRPr lang="en-GB" sz="4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5F59893-CF36-4AD2-A478-3BA7A361411B}">
      <dgm:prSet phldrT="[Text]" custT="1"/>
      <dgm:spPr/>
      <dgm:t>
        <a:bodyPr/>
        <a:lstStyle/>
        <a:p>
          <a:r>
            <a:rPr lang="en-GB" sz="1600" dirty="0" smtClean="0">
              <a:latin typeface="Arial" panose="020B0604020202020204" pitchFamily="34" charset="0"/>
              <a:cs typeface="Arial" panose="020B0604020202020204" pitchFamily="34" charset="0"/>
            </a:rPr>
            <a:t>Optimise selection of cleaning/disinfection products</a:t>
          </a:r>
          <a:endParaRPr lang="en-GB" sz="16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A2437E6-D668-4CCF-8FA9-67726F9D155C}" type="parTrans" cxnId="{EA3F3FF2-0FAA-488F-8822-F815503A87E2}">
      <dgm:prSet/>
      <dgm:spPr/>
      <dgm:t>
        <a:bodyPr/>
        <a:lstStyle/>
        <a:p>
          <a:endParaRPr lang="en-GB" sz="4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4B7B9B7-BEFC-4938-A060-6C99F9D62928}" type="sibTrans" cxnId="{EA3F3FF2-0FAA-488F-8822-F815503A87E2}">
      <dgm:prSet/>
      <dgm:spPr/>
      <dgm:t>
        <a:bodyPr/>
        <a:lstStyle/>
        <a:p>
          <a:endParaRPr lang="en-GB" sz="4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0C89803-BBD3-4DD1-AEBB-C265E9AE0B3C}">
      <dgm:prSet phldrT="[Text]" custT="1"/>
      <dgm:spPr/>
      <dgm:t>
        <a:bodyPr/>
        <a:lstStyle/>
        <a:p>
          <a:r>
            <a:rPr lang="en-GB" sz="1600" dirty="0" smtClean="0">
              <a:latin typeface="Arial" panose="020B0604020202020204" pitchFamily="34" charset="0"/>
              <a:cs typeface="Arial" panose="020B0604020202020204" pitchFamily="34" charset="0"/>
            </a:rPr>
            <a:t>Implement effective point-of-use decontamination methods where possible</a:t>
          </a:r>
          <a:endParaRPr lang="en-GB" sz="16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EDCAA80-C16D-4C4F-8A90-1D88331E0AE4}" type="parTrans" cxnId="{91B12028-7B67-4B0B-9C1F-D06347A30FA3}">
      <dgm:prSet/>
      <dgm:spPr/>
      <dgm:t>
        <a:bodyPr/>
        <a:lstStyle/>
        <a:p>
          <a:endParaRPr lang="en-GB" sz="4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A18D578-6B54-435D-90F2-0CF4002E9FE5}" type="sibTrans" cxnId="{91B12028-7B67-4B0B-9C1F-D06347A30FA3}">
      <dgm:prSet/>
      <dgm:spPr/>
      <dgm:t>
        <a:bodyPr/>
        <a:lstStyle/>
        <a:p>
          <a:endParaRPr lang="en-GB" sz="4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1612CEB-91C6-4929-9A2F-2F45585C8454}">
      <dgm:prSet phldrT="[Text]" custT="1"/>
      <dgm:spPr/>
      <dgm:t>
        <a:bodyPr/>
        <a:lstStyle/>
        <a:p>
          <a:r>
            <a:rPr lang="en-GB" sz="2400" dirty="0" smtClean="0">
              <a:latin typeface="Arial" panose="020B0604020202020204" pitchFamily="34" charset="0"/>
              <a:cs typeface="Arial" panose="020B0604020202020204" pitchFamily="34" charset="0"/>
            </a:rPr>
            <a:t>Semi-critical devices</a:t>
          </a:r>
          <a:endParaRPr lang="en-GB" sz="2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4868443-3CE2-4945-B98A-34237E12C25C}" type="parTrans" cxnId="{E9DAEECF-06EB-49D2-BA5B-E6020FBDED9B}">
      <dgm:prSet/>
      <dgm:spPr/>
      <dgm:t>
        <a:bodyPr/>
        <a:lstStyle/>
        <a:p>
          <a:endParaRPr lang="en-GB" sz="4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A6F2407-F7B5-4289-B692-BB4886CCBDDD}" type="sibTrans" cxnId="{E9DAEECF-06EB-49D2-BA5B-E6020FBDED9B}">
      <dgm:prSet/>
      <dgm:spPr/>
      <dgm:t>
        <a:bodyPr/>
        <a:lstStyle/>
        <a:p>
          <a:endParaRPr lang="en-GB" sz="4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F023747-DB49-4517-9AC7-D123ADCDC6B0}">
      <dgm:prSet phldrT="[Text]" custT="1"/>
      <dgm:spPr/>
      <dgm:t>
        <a:bodyPr/>
        <a:lstStyle/>
        <a:p>
          <a:r>
            <a:rPr lang="en-GB" sz="1600" dirty="0" smtClean="0">
              <a:latin typeface="Arial" panose="020B0604020202020204" pitchFamily="34" charset="0"/>
              <a:cs typeface="Arial" panose="020B0604020202020204" pitchFamily="34" charset="0"/>
            </a:rPr>
            <a:t>Select appropriate high-level disinfection measures based on the intended use of the item</a:t>
          </a:r>
          <a:endParaRPr lang="en-GB" sz="16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5076777-53EC-4A4D-9D5E-19428A4430E2}" type="parTrans" cxnId="{AD95A7A5-82D8-4BFE-86B9-D8C7BF0E5D79}">
      <dgm:prSet/>
      <dgm:spPr/>
      <dgm:t>
        <a:bodyPr/>
        <a:lstStyle/>
        <a:p>
          <a:endParaRPr lang="en-GB" sz="4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8A49E9D-E4A2-4C8F-9F2F-6E5E9EC50AB7}" type="sibTrans" cxnId="{AD95A7A5-82D8-4BFE-86B9-D8C7BF0E5D79}">
      <dgm:prSet/>
      <dgm:spPr/>
      <dgm:t>
        <a:bodyPr/>
        <a:lstStyle/>
        <a:p>
          <a:endParaRPr lang="en-GB" sz="4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8F7F214-6271-4EE4-9895-C4B8905C2010}">
      <dgm:prSet phldrT="[Text]" custT="1"/>
      <dgm:spPr/>
      <dgm:t>
        <a:bodyPr/>
        <a:lstStyle/>
        <a:p>
          <a:r>
            <a:rPr lang="en-GB" sz="1600" dirty="0" smtClean="0">
              <a:latin typeface="Arial" panose="020B0604020202020204" pitchFamily="34" charset="0"/>
              <a:cs typeface="Arial" panose="020B0604020202020204" pitchFamily="34" charset="0"/>
            </a:rPr>
            <a:t>Identify high-risk devices that need special decontamination measures (e.g. </a:t>
          </a:r>
          <a:r>
            <a:rPr lang="en-GB" sz="1600" dirty="0" err="1" smtClean="0">
              <a:latin typeface="Arial" panose="020B0604020202020204" pitchFamily="34" charset="0"/>
              <a:cs typeface="Arial" panose="020B0604020202020204" pitchFamily="34" charset="0"/>
            </a:rPr>
            <a:t>duodenoscopes</a:t>
          </a:r>
          <a:r>
            <a:rPr lang="en-GB" sz="1600" dirty="0" smtClean="0">
              <a:latin typeface="Arial" panose="020B0604020202020204" pitchFamily="34" charset="0"/>
              <a:cs typeface="Arial" panose="020B0604020202020204" pitchFamily="34" charset="0"/>
            </a:rPr>
            <a:t>)</a:t>
          </a:r>
          <a:endParaRPr lang="en-GB" sz="16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25CCDCB-1FAE-4589-B56C-6CE3599F8C2D}" type="parTrans" cxnId="{76B47C76-8589-4FF3-84E5-29A77B5EDB12}">
      <dgm:prSet/>
      <dgm:spPr/>
      <dgm:t>
        <a:bodyPr/>
        <a:lstStyle/>
        <a:p>
          <a:endParaRPr lang="en-GB" sz="4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F443AB5-75B0-4972-80C9-474B0C1047C6}" type="sibTrans" cxnId="{76B47C76-8589-4FF3-84E5-29A77B5EDB12}">
      <dgm:prSet/>
      <dgm:spPr/>
      <dgm:t>
        <a:bodyPr/>
        <a:lstStyle/>
        <a:p>
          <a:endParaRPr lang="en-GB" sz="4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6288B7A-48BD-41D9-B9D5-3FF185EB7281}">
      <dgm:prSet phldrT="[Text]" custT="1"/>
      <dgm:spPr/>
      <dgm:t>
        <a:bodyPr/>
        <a:lstStyle/>
        <a:p>
          <a:r>
            <a:rPr lang="en-GB" sz="2400" dirty="0" smtClean="0">
              <a:latin typeface="Arial" panose="020B0604020202020204" pitchFamily="34" charset="0"/>
              <a:cs typeface="Arial" panose="020B0604020202020204" pitchFamily="34" charset="0"/>
            </a:rPr>
            <a:t>Critical devices</a:t>
          </a:r>
          <a:endParaRPr lang="en-GB" sz="2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47BA71C-BC81-4927-9D22-87447B98440B}" type="parTrans" cxnId="{81483F5B-FDB1-4FE4-A40D-74F58654EDB5}">
      <dgm:prSet/>
      <dgm:spPr/>
      <dgm:t>
        <a:bodyPr/>
        <a:lstStyle/>
        <a:p>
          <a:endParaRPr lang="en-GB" sz="4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1BEF7C8-CE9D-4603-BD8C-1292361ECFC7}" type="sibTrans" cxnId="{81483F5B-FDB1-4FE4-A40D-74F58654EDB5}">
      <dgm:prSet/>
      <dgm:spPr/>
      <dgm:t>
        <a:bodyPr/>
        <a:lstStyle/>
        <a:p>
          <a:endParaRPr lang="en-GB" sz="4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3D43712-0080-40BD-81DB-ABDE725D47A7}">
      <dgm:prSet phldrT="[Text]" custT="1"/>
      <dgm:spPr/>
      <dgm:t>
        <a:bodyPr/>
        <a:lstStyle/>
        <a:p>
          <a:r>
            <a:rPr lang="en-GB" sz="1600" dirty="0" smtClean="0">
              <a:latin typeface="Arial" panose="020B0604020202020204" pitchFamily="34" charset="0"/>
              <a:cs typeface="Arial" panose="020B0604020202020204" pitchFamily="34" charset="0"/>
            </a:rPr>
            <a:t>Ensure that process controls are suitable, validated, and audited</a:t>
          </a:r>
          <a:endParaRPr lang="en-GB" sz="16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9925C99-D1BC-42FE-8266-19EB66B27137}" type="parTrans" cxnId="{B2385407-A6D1-4C5D-AA68-697E0326129D}">
      <dgm:prSet/>
      <dgm:spPr/>
      <dgm:t>
        <a:bodyPr/>
        <a:lstStyle/>
        <a:p>
          <a:endParaRPr lang="en-GB" sz="4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4F88FC0-70D9-454B-A720-E6C06818BCDD}" type="sibTrans" cxnId="{B2385407-A6D1-4C5D-AA68-697E0326129D}">
      <dgm:prSet/>
      <dgm:spPr/>
      <dgm:t>
        <a:bodyPr/>
        <a:lstStyle/>
        <a:p>
          <a:endParaRPr lang="en-GB" sz="4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8BD8FAB-59FC-4D52-AB97-0CA4CDBA4330}" type="pres">
      <dgm:prSet presAssocID="{70352508-ABFC-41FF-ADD1-01A0D900E158}" presName="linear" presStyleCnt="0">
        <dgm:presLayoutVars>
          <dgm:animLvl val="lvl"/>
          <dgm:resizeHandles val="exact"/>
        </dgm:presLayoutVars>
      </dgm:prSet>
      <dgm:spPr/>
    </dgm:pt>
    <dgm:pt modelId="{83090443-31C4-4E82-B04C-0158823B55E3}" type="pres">
      <dgm:prSet presAssocID="{506A3ACA-A1CA-4D4B-8129-6AD9AAE03BA3}" presName="parentText" presStyleLbl="node1" presStyleIdx="0" presStyleCnt="3" custScaleY="51953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A47D2E6-A87E-4C69-B0A5-70381BB0BF78}" type="pres">
      <dgm:prSet presAssocID="{506A3ACA-A1CA-4D4B-8129-6AD9AAE03BA3}" presName="childText" presStyleLbl="revTx" presStyleIdx="0" presStyleCnt="3">
        <dgm:presLayoutVars>
          <dgm:bulletEnabled val="1"/>
        </dgm:presLayoutVars>
      </dgm:prSet>
      <dgm:spPr/>
    </dgm:pt>
    <dgm:pt modelId="{1D2EDDB9-96A7-4F41-A474-E0CED136DA08}" type="pres">
      <dgm:prSet presAssocID="{91612CEB-91C6-4929-9A2F-2F45585C8454}" presName="parentText" presStyleLbl="node1" presStyleIdx="1" presStyleCnt="3" custScaleY="42129">
        <dgm:presLayoutVars>
          <dgm:chMax val="0"/>
          <dgm:bulletEnabled val="1"/>
        </dgm:presLayoutVars>
      </dgm:prSet>
      <dgm:spPr/>
    </dgm:pt>
    <dgm:pt modelId="{32FFB355-5EBE-454B-8217-20934B519DC6}" type="pres">
      <dgm:prSet presAssocID="{91612CEB-91C6-4929-9A2F-2F45585C8454}" presName="childText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131E456-A559-4323-9B95-8E604D51D92A}" type="pres">
      <dgm:prSet presAssocID="{66288B7A-48BD-41D9-B9D5-3FF185EB7281}" presName="parentText" presStyleLbl="node1" presStyleIdx="2" presStyleCnt="3" custScaleY="54475">
        <dgm:presLayoutVars>
          <dgm:chMax val="0"/>
          <dgm:bulletEnabled val="1"/>
        </dgm:presLayoutVars>
      </dgm:prSet>
      <dgm:spPr/>
    </dgm:pt>
    <dgm:pt modelId="{B793AF4C-FAB2-4A89-B811-9A15846C39FE}" type="pres">
      <dgm:prSet presAssocID="{66288B7A-48BD-41D9-B9D5-3FF185EB7281}" presName="childText" presStyleLbl="revTx" presStyleIdx="2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EA3F3FF2-0FAA-488F-8822-F815503A87E2}" srcId="{506A3ACA-A1CA-4D4B-8129-6AD9AAE03BA3}" destId="{65F59893-CF36-4AD2-A478-3BA7A361411B}" srcOrd="1" destOrd="0" parTransId="{AA2437E6-D668-4CCF-8FA9-67726F9D155C}" sibTransId="{74B7B9B7-BEFC-4938-A060-6C99F9D62928}"/>
    <dgm:cxn modelId="{A4469D10-4475-417A-B5F2-B895119565F8}" type="presOf" srcId="{66288B7A-48BD-41D9-B9D5-3FF185EB7281}" destId="{5131E456-A559-4323-9B95-8E604D51D92A}" srcOrd="0" destOrd="0" presId="urn:microsoft.com/office/officeart/2005/8/layout/vList2"/>
    <dgm:cxn modelId="{C7C2F7EE-184F-430A-A673-C5B7373DE832}" type="presOf" srcId="{67131C1A-5489-492C-9B83-5B58ECF9A4C3}" destId="{0A47D2E6-A87E-4C69-B0A5-70381BB0BF78}" srcOrd="0" destOrd="0" presId="urn:microsoft.com/office/officeart/2005/8/layout/vList2"/>
    <dgm:cxn modelId="{3ADF4667-28F2-4052-84CB-7FD89F5C3B5B}" srcId="{66288B7A-48BD-41D9-B9D5-3FF185EB7281}" destId="{3DC1CD4E-6294-4D0F-AC69-3F54ABA9667E}" srcOrd="0" destOrd="0" parTransId="{461E1EFA-E8D1-497C-B214-7B99E5424580}" sibTransId="{EE25ADB4-AF75-4285-A340-5A035681D977}"/>
    <dgm:cxn modelId="{B205F609-D17A-4CF1-9888-C63E4803D648}" type="presOf" srcId="{60C89803-BBD3-4DD1-AEBB-C265E9AE0B3C}" destId="{0A47D2E6-A87E-4C69-B0A5-70381BB0BF78}" srcOrd="0" destOrd="2" presId="urn:microsoft.com/office/officeart/2005/8/layout/vList2"/>
    <dgm:cxn modelId="{5F5E883B-3283-4031-B653-EE651DE3C511}" type="presOf" srcId="{9F023747-DB49-4517-9AC7-D123ADCDC6B0}" destId="{32FFB355-5EBE-454B-8217-20934B519DC6}" srcOrd="0" destOrd="0" presId="urn:microsoft.com/office/officeart/2005/8/layout/vList2"/>
    <dgm:cxn modelId="{CB6F1C7C-BEF6-4CC7-BF0F-0737CAE8E9B4}" type="presOf" srcId="{A3D43712-0080-40BD-81DB-ABDE725D47A7}" destId="{B793AF4C-FAB2-4A89-B811-9A15846C39FE}" srcOrd="0" destOrd="1" presId="urn:microsoft.com/office/officeart/2005/8/layout/vList2"/>
    <dgm:cxn modelId="{950F9035-0D4D-45B3-AD6F-D9D1261D428F}" type="presOf" srcId="{65F59893-CF36-4AD2-A478-3BA7A361411B}" destId="{0A47D2E6-A87E-4C69-B0A5-70381BB0BF78}" srcOrd="0" destOrd="1" presId="urn:microsoft.com/office/officeart/2005/8/layout/vList2"/>
    <dgm:cxn modelId="{B2385407-A6D1-4C5D-AA68-697E0326129D}" srcId="{66288B7A-48BD-41D9-B9D5-3FF185EB7281}" destId="{A3D43712-0080-40BD-81DB-ABDE725D47A7}" srcOrd="1" destOrd="0" parTransId="{79925C99-D1BC-42FE-8266-19EB66B27137}" sibTransId="{54F88FC0-70D9-454B-A720-E6C06818BCDD}"/>
    <dgm:cxn modelId="{88ABA71C-2C8C-480B-A395-71EA5772A084}" type="presOf" srcId="{3DC1CD4E-6294-4D0F-AC69-3F54ABA9667E}" destId="{B793AF4C-FAB2-4A89-B811-9A15846C39FE}" srcOrd="0" destOrd="0" presId="urn:microsoft.com/office/officeart/2005/8/layout/vList2"/>
    <dgm:cxn modelId="{5CEB363C-13D0-4F49-B175-D013E029A28E}" type="presOf" srcId="{506A3ACA-A1CA-4D4B-8129-6AD9AAE03BA3}" destId="{83090443-31C4-4E82-B04C-0158823B55E3}" srcOrd="0" destOrd="0" presId="urn:microsoft.com/office/officeart/2005/8/layout/vList2"/>
    <dgm:cxn modelId="{FF67DB49-025E-475A-9EC9-48807F9D82C6}" srcId="{70352508-ABFC-41FF-ADD1-01A0D900E158}" destId="{506A3ACA-A1CA-4D4B-8129-6AD9AAE03BA3}" srcOrd="0" destOrd="0" parTransId="{D6FC2BD6-1619-48DD-8E61-394076C9EB13}" sibTransId="{4EB17861-D13A-40C2-B79C-A58873927445}"/>
    <dgm:cxn modelId="{E9DAEECF-06EB-49D2-BA5B-E6020FBDED9B}" srcId="{70352508-ABFC-41FF-ADD1-01A0D900E158}" destId="{91612CEB-91C6-4929-9A2F-2F45585C8454}" srcOrd="1" destOrd="0" parTransId="{44868443-3CE2-4945-B98A-34237E12C25C}" sibTransId="{8A6F2407-F7B5-4289-B692-BB4886CCBDDD}"/>
    <dgm:cxn modelId="{AD95A7A5-82D8-4BFE-86B9-D8C7BF0E5D79}" srcId="{91612CEB-91C6-4929-9A2F-2F45585C8454}" destId="{9F023747-DB49-4517-9AC7-D123ADCDC6B0}" srcOrd="0" destOrd="0" parTransId="{A5076777-53EC-4A4D-9D5E-19428A4430E2}" sibTransId="{38A49E9D-E4A2-4C8F-9F2F-6E5E9EC50AB7}"/>
    <dgm:cxn modelId="{76B47C76-8589-4FF3-84E5-29A77B5EDB12}" srcId="{91612CEB-91C6-4929-9A2F-2F45585C8454}" destId="{C8F7F214-6271-4EE4-9895-C4B8905C2010}" srcOrd="1" destOrd="0" parTransId="{725CCDCB-1FAE-4589-B56C-6CE3599F8C2D}" sibTransId="{5F443AB5-75B0-4972-80C9-474B0C1047C6}"/>
    <dgm:cxn modelId="{881E8495-2CA2-4318-B76E-F05E3A237F9A}" type="presOf" srcId="{70352508-ABFC-41FF-ADD1-01A0D900E158}" destId="{A8BD8FAB-59FC-4D52-AB97-0CA4CDBA4330}" srcOrd="0" destOrd="0" presId="urn:microsoft.com/office/officeart/2005/8/layout/vList2"/>
    <dgm:cxn modelId="{7CE6AB6A-DB40-4A9B-8076-44CA4F67C8B3}" type="presOf" srcId="{C8F7F214-6271-4EE4-9895-C4B8905C2010}" destId="{32FFB355-5EBE-454B-8217-20934B519DC6}" srcOrd="0" destOrd="1" presId="urn:microsoft.com/office/officeart/2005/8/layout/vList2"/>
    <dgm:cxn modelId="{81483F5B-FDB1-4FE4-A40D-74F58654EDB5}" srcId="{70352508-ABFC-41FF-ADD1-01A0D900E158}" destId="{66288B7A-48BD-41D9-B9D5-3FF185EB7281}" srcOrd="2" destOrd="0" parTransId="{E47BA71C-BC81-4927-9D22-87447B98440B}" sibTransId="{81BEF7C8-CE9D-4603-BD8C-1292361ECFC7}"/>
    <dgm:cxn modelId="{91B12028-7B67-4B0B-9C1F-D06347A30FA3}" srcId="{506A3ACA-A1CA-4D4B-8129-6AD9AAE03BA3}" destId="{60C89803-BBD3-4DD1-AEBB-C265E9AE0B3C}" srcOrd="2" destOrd="0" parTransId="{CEDCAA80-C16D-4C4F-8A90-1D88331E0AE4}" sibTransId="{CA18D578-6B54-435D-90F2-0CF4002E9FE5}"/>
    <dgm:cxn modelId="{CB748EEE-AC1A-4AE2-A2B9-D3F6D4790213}" srcId="{506A3ACA-A1CA-4D4B-8129-6AD9AAE03BA3}" destId="{67131C1A-5489-492C-9B83-5B58ECF9A4C3}" srcOrd="0" destOrd="0" parTransId="{31BCE484-3FF9-471A-9D19-5AAFD5306571}" sibTransId="{1FF8F979-3760-4265-B7B0-F42F31579950}"/>
    <dgm:cxn modelId="{6601FC44-E58A-4BFA-BF3E-51E97C1B9383}" type="presOf" srcId="{91612CEB-91C6-4929-9A2F-2F45585C8454}" destId="{1D2EDDB9-96A7-4F41-A474-E0CED136DA08}" srcOrd="0" destOrd="0" presId="urn:microsoft.com/office/officeart/2005/8/layout/vList2"/>
    <dgm:cxn modelId="{3B5A98C4-38F5-441A-84C5-74AE8BFB1D9D}" type="presParOf" srcId="{A8BD8FAB-59FC-4D52-AB97-0CA4CDBA4330}" destId="{83090443-31C4-4E82-B04C-0158823B55E3}" srcOrd="0" destOrd="0" presId="urn:microsoft.com/office/officeart/2005/8/layout/vList2"/>
    <dgm:cxn modelId="{005375CA-B220-471B-971B-49A9CF0AA506}" type="presParOf" srcId="{A8BD8FAB-59FC-4D52-AB97-0CA4CDBA4330}" destId="{0A47D2E6-A87E-4C69-B0A5-70381BB0BF78}" srcOrd="1" destOrd="0" presId="urn:microsoft.com/office/officeart/2005/8/layout/vList2"/>
    <dgm:cxn modelId="{880ED133-B2FB-4D2B-844F-B2364F7D3604}" type="presParOf" srcId="{A8BD8FAB-59FC-4D52-AB97-0CA4CDBA4330}" destId="{1D2EDDB9-96A7-4F41-A474-E0CED136DA08}" srcOrd="2" destOrd="0" presId="urn:microsoft.com/office/officeart/2005/8/layout/vList2"/>
    <dgm:cxn modelId="{F447A89E-02F2-4B7B-881E-31F790FCB074}" type="presParOf" srcId="{A8BD8FAB-59FC-4D52-AB97-0CA4CDBA4330}" destId="{32FFB355-5EBE-454B-8217-20934B519DC6}" srcOrd="3" destOrd="0" presId="urn:microsoft.com/office/officeart/2005/8/layout/vList2"/>
    <dgm:cxn modelId="{DCE77F2E-257A-4AA8-9E2D-0CB5FE59D247}" type="presParOf" srcId="{A8BD8FAB-59FC-4D52-AB97-0CA4CDBA4330}" destId="{5131E456-A559-4323-9B95-8E604D51D92A}" srcOrd="4" destOrd="0" presId="urn:microsoft.com/office/officeart/2005/8/layout/vList2"/>
    <dgm:cxn modelId="{E67D7AF9-0C99-43B8-A248-8D1D0FA0BA69}" type="presParOf" srcId="{A8BD8FAB-59FC-4D52-AB97-0CA4CDBA4330}" destId="{B793AF4C-FAB2-4A89-B811-9A15846C39FE}" srcOrd="5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27FEA946-F176-42E2-83DC-64988B732675}" type="doc">
      <dgm:prSet loTypeId="urn:microsoft.com/office/officeart/2005/8/layout/default" loCatId="list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57E642FF-3FE8-4183-BD8B-206DD8A8AE1E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Medical devices and decontamination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49CAAD7-FF25-4368-BCF1-A4D32625C9AC}" type="parTrans" cxnId="{3E4004BE-8180-4CC4-A7A9-D7199589CD20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141A83B-3992-49A2-AC28-AE39512999F7}" type="sibTrans" cxnId="{3E4004BE-8180-4CC4-A7A9-D7199589CD20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5D4C25F-0455-4181-9F9A-8B1085D7B22F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When decontamination goes wrong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02148A0-F8CD-45EA-9383-E09ECE6B6276}" type="parTrans" cxnId="{A5A9140F-30F7-489C-8D15-C49771129097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6756786-1C5F-4BB1-8040-0BBB9CEC5918}" type="sibTrans" cxnId="{A5A9140F-30F7-489C-8D15-C49771129097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32A6B39-8188-4A2C-8687-2AE3B40417CD}">
      <dgm:prSet phldrT="[Text]"/>
      <dgm:spPr>
        <a:solidFill>
          <a:schemeClr val="accent2"/>
        </a:solidFill>
      </dgm:spPr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Future perspectives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231AC23-23F8-4A0A-8F3D-9783061A4FD6}" type="parTrans" cxnId="{ECE7CCF3-A0AD-4DE1-A6C6-3F129F6AA67D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6DD90D0-7780-4B40-A2DA-05B21BAC707E}" type="sibTrans" cxnId="{ECE7CCF3-A0AD-4DE1-A6C6-3F129F6AA67D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1D289BF-5F9D-4B57-BF10-735EE244CB1E}">
      <dgm:prSet phldrT="[Text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Making medical device decontamination safer to prevent HCAI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EAC2F56-A6CB-48C8-8297-3FA34874756E}" type="parTrans" cxnId="{8FCD6F7B-F9B8-4018-85FC-E0D16AC4071B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ADE945A-A35C-4E91-8A02-2AE63E8A0BC9}" type="sibTrans" cxnId="{8FCD6F7B-F9B8-4018-85FC-E0D16AC4071B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CCF095C-E9EE-4A53-B2A1-C98934F76DC8}" type="pres">
      <dgm:prSet presAssocID="{27FEA946-F176-42E2-83DC-64988B732675}" presName="diagram" presStyleCnt="0">
        <dgm:presLayoutVars>
          <dgm:dir/>
          <dgm:resizeHandles val="exact"/>
        </dgm:presLayoutVars>
      </dgm:prSet>
      <dgm:spPr/>
    </dgm:pt>
    <dgm:pt modelId="{534F980C-7759-4EE2-98DF-194B4E7F719B}" type="pres">
      <dgm:prSet presAssocID="{57E642FF-3FE8-4183-BD8B-206DD8A8AE1E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1FF2EF52-16FB-46FA-962D-771123B67D81}" type="pres">
      <dgm:prSet presAssocID="{C141A83B-3992-49A2-AC28-AE39512999F7}" presName="sibTrans" presStyleCnt="0"/>
      <dgm:spPr/>
    </dgm:pt>
    <dgm:pt modelId="{10B59BDB-BD31-476C-949A-B03BDFC53644}" type="pres">
      <dgm:prSet presAssocID="{A5D4C25F-0455-4181-9F9A-8B1085D7B22F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0FBCECC-6055-4F1F-B65A-C11A9D87A218}" type="pres">
      <dgm:prSet presAssocID="{66756786-1C5F-4BB1-8040-0BBB9CEC5918}" presName="sibTrans" presStyleCnt="0"/>
      <dgm:spPr/>
    </dgm:pt>
    <dgm:pt modelId="{A0B595F3-D430-4080-90D4-0BFA175CCC8F}" type="pres">
      <dgm:prSet presAssocID="{41D289BF-5F9D-4B57-BF10-735EE244CB1E}" presName="node" presStyleLbl="node1" presStyleIdx="2" presStyleCnt="4">
        <dgm:presLayoutVars>
          <dgm:bulletEnabled val="1"/>
        </dgm:presLayoutVars>
      </dgm:prSet>
      <dgm:spPr/>
    </dgm:pt>
    <dgm:pt modelId="{C1CF6B06-6B2C-4337-802D-54A34224B3A3}" type="pres">
      <dgm:prSet presAssocID="{4ADE945A-A35C-4E91-8A02-2AE63E8A0BC9}" presName="sibTrans" presStyleCnt="0"/>
      <dgm:spPr/>
    </dgm:pt>
    <dgm:pt modelId="{2AA3421B-EC3E-457E-BAFC-DB796F15BCB7}" type="pres">
      <dgm:prSet presAssocID="{832A6B39-8188-4A2C-8687-2AE3B40417CD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43E630E9-3D4A-4000-B854-E04FAAB8C830}" type="presOf" srcId="{27FEA946-F176-42E2-83DC-64988B732675}" destId="{4CCF095C-E9EE-4A53-B2A1-C98934F76DC8}" srcOrd="0" destOrd="0" presId="urn:microsoft.com/office/officeart/2005/8/layout/default"/>
    <dgm:cxn modelId="{8FCD6F7B-F9B8-4018-85FC-E0D16AC4071B}" srcId="{27FEA946-F176-42E2-83DC-64988B732675}" destId="{41D289BF-5F9D-4B57-BF10-735EE244CB1E}" srcOrd="2" destOrd="0" parTransId="{9EAC2F56-A6CB-48C8-8297-3FA34874756E}" sibTransId="{4ADE945A-A35C-4E91-8A02-2AE63E8A0BC9}"/>
    <dgm:cxn modelId="{AD799D46-5600-4E8E-99EB-DDF07CD11C54}" type="presOf" srcId="{A5D4C25F-0455-4181-9F9A-8B1085D7B22F}" destId="{10B59BDB-BD31-476C-949A-B03BDFC53644}" srcOrd="0" destOrd="0" presId="urn:microsoft.com/office/officeart/2005/8/layout/default"/>
    <dgm:cxn modelId="{A5A9140F-30F7-489C-8D15-C49771129097}" srcId="{27FEA946-F176-42E2-83DC-64988B732675}" destId="{A5D4C25F-0455-4181-9F9A-8B1085D7B22F}" srcOrd="1" destOrd="0" parTransId="{902148A0-F8CD-45EA-9383-E09ECE6B6276}" sibTransId="{66756786-1C5F-4BB1-8040-0BBB9CEC5918}"/>
    <dgm:cxn modelId="{3E4004BE-8180-4CC4-A7A9-D7199589CD20}" srcId="{27FEA946-F176-42E2-83DC-64988B732675}" destId="{57E642FF-3FE8-4183-BD8B-206DD8A8AE1E}" srcOrd="0" destOrd="0" parTransId="{D49CAAD7-FF25-4368-BCF1-A4D32625C9AC}" sibTransId="{C141A83B-3992-49A2-AC28-AE39512999F7}"/>
    <dgm:cxn modelId="{3BADB9E0-78FE-4948-BB7D-D9DBB08C69C3}" type="presOf" srcId="{57E642FF-3FE8-4183-BD8B-206DD8A8AE1E}" destId="{534F980C-7759-4EE2-98DF-194B4E7F719B}" srcOrd="0" destOrd="0" presId="urn:microsoft.com/office/officeart/2005/8/layout/default"/>
    <dgm:cxn modelId="{ECE7CCF3-A0AD-4DE1-A6C6-3F129F6AA67D}" srcId="{27FEA946-F176-42E2-83DC-64988B732675}" destId="{832A6B39-8188-4A2C-8687-2AE3B40417CD}" srcOrd="3" destOrd="0" parTransId="{F231AC23-23F8-4A0A-8F3D-9783061A4FD6}" sibTransId="{06DD90D0-7780-4B40-A2DA-05B21BAC707E}"/>
    <dgm:cxn modelId="{DC12E8A6-1322-41FC-8A2A-FFC4B1EF3EF4}" type="presOf" srcId="{41D289BF-5F9D-4B57-BF10-735EE244CB1E}" destId="{A0B595F3-D430-4080-90D4-0BFA175CCC8F}" srcOrd="0" destOrd="0" presId="urn:microsoft.com/office/officeart/2005/8/layout/default"/>
    <dgm:cxn modelId="{028F7E79-F38D-4FBC-A2A1-05D8631B99A0}" type="presOf" srcId="{832A6B39-8188-4A2C-8687-2AE3B40417CD}" destId="{2AA3421B-EC3E-457E-BAFC-DB796F15BCB7}" srcOrd="0" destOrd="0" presId="urn:microsoft.com/office/officeart/2005/8/layout/default"/>
    <dgm:cxn modelId="{F013F8F4-7A4E-45EC-B06C-00BD7195A511}" type="presParOf" srcId="{4CCF095C-E9EE-4A53-B2A1-C98934F76DC8}" destId="{534F980C-7759-4EE2-98DF-194B4E7F719B}" srcOrd="0" destOrd="0" presId="urn:microsoft.com/office/officeart/2005/8/layout/default"/>
    <dgm:cxn modelId="{A9CE5B7A-E477-4F92-AA60-53AA5FF27FAC}" type="presParOf" srcId="{4CCF095C-E9EE-4A53-B2A1-C98934F76DC8}" destId="{1FF2EF52-16FB-46FA-962D-771123B67D81}" srcOrd="1" destOrd="0" presId="urn:microsoft.com/office/officeart/2005/8/layout/default"/>
    <dgm:cxn modelId="{D5CF3EAF-16E8-4DFE-873A-4DD1AE129CD4}" type="presParOf" srcId="{4CCF095C-E9EE-4A53-B2A1-C98934F76DC8}" destId="{10B59BDB-BD31-476C-949A-B03BDFC53644}" srcOrd="2" destOrd="0" presId="urn:microsoft.com/office/officeart/2005/8/layout/default"/>
    <dgm:cxn modelId="{6D720A8D-728D-41A1-9D0D-9C4445E575AC}" type="presParOf" srcId="{4CCF095C-E9EE-4A53-B2A1-C98934F76DC8}" destId="{00FBCECC-6055-4F1F-B65A-C11A9D87A218}" srcOrd="3" destOrd="0" presId="urn:microsoft.com/office/officeart/2005/8/layout/default"/>
    <dgm:cxn modelId="{4587F7D2-6720-4C99-BD18-4805A1539D57}" type="presParOf" srcId="{4CCF095C-E9EE-4A53-B2A1-C98934F76DC8}" destId="{A0B595F3-D430-4080-90D4-0BFA175CCC8F}" srcOrd="4" destOrd="0" presId="urn:microsoft.com/office/officeart/2005/8/layout/default"/>
    <dgm:cxn modelId="{320AF0AF-EE9C-4445-BA23-AFEE9759E4DC}" type="presParOf" srcId="{4CCF095C-E9EE-4A53-B2A1-C98934F76DC8}" destId="{C1CF6B06-6B2C-4337-802D-54A34224B3A3}" srcOrd="5" destOrd="0" presId="urn:microsoft.com/office/officeart/2005/8/layout/default"/>
    <dgm:cxn modelId="{149897D0-D257-43CB-A290-BF32BB55ABF3}" type="presParOf" srcId="{4CCF095C-E9EE-4A53-B2A1-C98934F76DC8}" destId="{2AA3421B-EC3E-457E-BAFC-DB796F15BCB7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050FF8FB-BCA4-4C62-AB41-0CAEC9E3D699}" type="doc">
      <dgm:prSet loTypeId="urn:microsoft.com/office/officeart/2005/8/layout/default" loCatId="list" qsTypeId="urn:microsoft.com/office/officeart/2005/8/quickstyle/simple2" qsCatId="simple" csTypeId="urn:microsoft.com/office/officeart/2005/8/colors/colorful1" csCatId="colorful" phldr="1"/>
      <dgm:spPr/>
      <dgm:t>
        <a:bodyPr/>
        <a:lstStyle/>
        <a:p>
          <a:endParaRPr lang="en-GB"/>
        </a:p>
      </dgm:t>
    </dgm:pt>
    <dgm:pt modelId="{6E89B5EE-8336-4778-9F84-F19692C12B8B}">
      <dgm:prSet phldrT="[Text]" custT="1"/>
      <dgm:spPr/>
      <dgm:t>
        <a:bodyPr/>
        <a:lstStyle/>
        <a:p>
          <a:r>
            <a:rPr lang="en-GB" sz="3200" dirty="0" smtClean="0">
              <a:latin typeface="Arial" panose="020B0604020202020204" pitchFamily="34" charset="0"/>
              <a:cs typeface="Arial" panose="020B0604020202020204" pitchFamily="34" charset="0"/>
            </a:rPr>
            <a:t>Centralisation</a:t>
          </a:r>
          <a:endParaRPr lang="en-GB" sz="32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5F93953-3E33-4C88-A95E-1B159D427FB3}" type="parTrans" cxnId="{C1789661-E766-4608-978A-49EF62DE5393}">
      <dgm:prSet custT="1"/>
      <dgm:spPr/>
      <dgm:t>
        <a:bodyPr/>
        <a:lstStyle/>
        <a:p>
          <a:endParaRPr lang="en-GB" sz="3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EDF58F8-5540-4D92-830F-920FEFB0EE02}" type="sibTrans" cxnId="{C1789661-E766-4608-978A-49EF62DE5393}">
      <dgm:prSet/>
      <dgm:spPr/>
      <dgm:t>
        <a:bodyPr/>
        <a:lstStyle/>
        <a:p>
          <a:endParaRPr lang="en-GB" sz="3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7F6D13F-256A-4DCC-81B6-73084B01D317}">
      <dgm:prSet phldrT="[Text]" custT="1"/>
      <dgm:spPr/>
      <dgm:t>
        <a:bodyPr/>
        <a:lstStyle/>
        <a:p>
          <a:r>
            <a:rPr lang="en-GB" sz="3200" dirty="0" smtClean="0">
              <a:latin typeface="Arial" panose="020B0604020202020204" pitchFamily="34" charset="0"/>
              <a:cs typeface="Arial" panose="020B0604020202020204" pitchFamily="34" charset="0"/>
            </a:rPr>
            <a:t>Standardisation</a:t>
          </a:r>
          <a:endParaRPr lang="en-GB" sz="32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64A4E16-31E8-44B8-93AE-663A3B3BA920}" type="parTrans" cxnId="{38B11EA5-03F6-4B74-AA54-CEFF4F8ECFBB}">
      <dgm:prSet/>
      <dgm:spPr/>
      <dgm:t>
        <a:bodyPr/>
        <a:lstStyle/>
        <a:p>
          <a:endParaRPr lang="en-GB" sz="3200"/>
        </a:p>
      </dgm:t>
    </dgm:pt>
    <dgm:pt modelId="{F209953D-5559-409C-ACAC-9392C5E14700}" type="sibTrans" cxnId="{38B11EA5-03F6-4B74-AA54-CEFF4F8ECFBB}">
      <dgm:prSet/>
      <dgm:spPr/>
      <dgm:t>
        <a:bodyPr/>
        <a:lstStyle/>
        <a:p>
          <a:endParaRPr lang="en-GB" sz="3200"/>
        </a:p>
      </dgm:t>
    </dgm:pt>
    <dgm:pt modelId="{3A80FACF-09FE-406E-BFD5-B011E986A9D7}">
      <dgm:prSet phldrT="[Text]" custT="1"/>
      <dgm:spPr/>
      <dgm:t>
        <a:bodyPr/>
        <a:lstStyle/>
        <a:p>
          <a:r>
            <a:rPr lang="en-GB" sz="3200" smtClean="0">
              <a:latin typeface="Arial" panose="020B0604020202020204" pitchFamily="34" charset="0"/>
              <a:cs typeface="Arial" panose="020B0604020202020204" pitchFamily="34" charset="0"/>
            </a:rPr>
            <a:t>Regulation</a:t>
          </a:r>
          <a:endParaRPr lang="en-GB" sz="32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C97EA79-9601-4745-B222-4234CBB6D0CF}" type="parTrans" cxnId="{6F513683-1CEB-4132-A416-87BD00A20558}">
      <dgm:prSet/>
      <dgm:spPr/>
      <dgm:t>
        <a:bodyPr/>
        <a:lstStyle/>
        <a:p>
          <a:endParaRPr lang="en-GB" sz="3200"/>
        </a:p>
      </dgm:t>
    </dgm:pt>
    <dgm:pt modelId="{92B09C06-4AE0-4EA4-9354-869774A1C547}" type="sibTrans" cxnId="{6F513683-1CEB-4132-A416-87BD00A20558}">
      <dgm:prSet/>
      <dgm:spPr/>
      <dgm:t>
        <a:bodyPr/>
        <a:lstStyle/>
        <a:p>
          <a:endParaRPr lang="en-GB" sz="3200"/>
        </a:p>
      </dgm:t>
    </dgm:pt>
    <dgm:pt modelId="{0ED68665-665B-4E7F-8994-D7266C80477C}" type="pres">
      <dgm:prSet presAssocID="{050FF8FB-BCA4-4C62-AB41-0CAEC9E3D699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2E809ED5-3956-45FD-B1C5-B742C095D97C}" type="pres">
      <dgm:prSet presAssocID="{B7F6D13F-256A-4DCC-81B6-73084B01D317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422811E3-1BAF-4CA1-BA8C-DA68D3726A4E}" type="pres">
      <dgm:prSet presAssocID="{F209953D-5559-409C-ACAC-9392C5E14700}" presName="sibTrans" presStyleCnt="0"/>
      <dgm:spPr/>
    </dgm:pt>
    <dgm:pt modelId="{612D0F5E-AD3B-4DEF-B914-ABA6842955D1}" type="pres">
      <dgm:prSet presAssocID="{6E89B5EE-8336-4778-9F84-F19692C12B8B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4A6E9DC-1844-4EF6-8B7D-1456CE908C41}" type="pres">
      <dgm:prSet presAssocID="{DEDF58F8-5540-4D92-830F-920FEFB0EE02}" presName="sibTrans" presStyleCnt="0"/>
      <dgm:spPr/>
    </dgm:pt>
    <dgm:pt modelId="{1C8150BE-0D69-4C00-9526-5095B83AF8EC}" type="pres">
      <dgm:prSet presAssocID="{3A80FACF-09FE-406E-BFD5-B011E986A9D7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ACBE21D3-DDBE-49A3-B200-4C847B380F74}" type="presOf" srcId="{B7F6D13F-256A-4DCC-81B6-73084B01D317}" destId="{2E809ED5-3956-45FD-B1C5-B742C095D97C}" srcOrd="0" destOrd="0" presId="urn:microsoft.com/office/officeart/2005/8/layout/default"/>
    <dgm:cxn modelId="{C1789661-E766-4608-978A-49EF62DE5393}" srcId="{050FF8FB-BCA4-4C62-AB41-0CAEC9E3D699}" destId="{6E89B5EE-8336-4778-9F84-F19692C12B8B}" srcOrd="1" destOrd="0" parTransId="{55F93953-3E33-4C88-A95E-1B159D427FB3}" sibTransId="{DEDF58F8-5540-4D92-830F-920FEFB0EE02}"/>
    <dgm:cxn modelId="{26194542-2B89-4D2A-AB9B-77045E43B406}" type="presOf" srcId="{3A80FACF-09FE-406E-BFD5-B011E986A9D7}" destId="{1C8150BE-0D69-4C00-9526-5095B83AF8EC}" srcOrd="0" destOrd="0" presId="urn:microsoft.com/office/officeart/2005/8/layout/default"/>
    <dgm:cxn modelId="{6F513683-1CEB-4132-A416-87BD00A20558}" srcId="{050FF8FB-BCA4-4C62-AB41-0CAEC9E3D699}" destId="{3A80FACF-09FE-406E-BFD5-B011E986A9D7}" srcOrd="2" destOrd="0" parTransId="{9C97EA79-9601-4745-B222-4234CBB6D0CF}" sibTransId="{92B09C06-4AE0-4EA4-9354-869774A1C547}"/>
    <dgm:cxn modelId="{8E495F21-6964-40C9-ACA0-3D41CF7E3AE2}" type="presOf" srcId="{6E89B5EE-8336-4778-9F84-F19692C12B8B}" destId="{612D0F5E-AD3B-4DEF-B914-ABA6842955D1}" srcOrd="0" destOrd="0" presId="urn:microsoft.com/office/officeart/2005/8/layout/default"/>
    <dgm:cxn modelId="{38B11EA5-03F6-4B74-AA54-CEFF4F8ECFBB}" srcId="{050FF8FB-BCA4-4C62-AB41-0CAEC9E3D699}" destId="{B7F6D13F-256A-4DCC-81B6-73084B01D317}" srcOrd="0" destOrd="0" parTransId="{F64A4E16-31E8-44B8-93AE-663A3B3BA920}" sibTransId="{F209953D-5559-409C-ACAC-9392C5E14700}"/>
    <dgm:cxn modelId="{119D45FE-3BBA-4A0F-BC28-5329E997351E}" type="presOf" srcId="{050FF8FB-BCA4-4C62-AB41-0CAEC9E3D699}" destId="{0ED68665-665B-4E7F-8994-D7266C80477C}" srcOrd="0" destOrd="0" presId="urn:microsoft.com/office/officeart/2005/8/layout/default"/>
    <dgm:cxn modelId="{63539369-DA3A-415D-A92E-55E752572684}" type="presParOf" srcId="{0ED68665-665B-4E7F-8994-D7266C80477C}" destId="{2E809ED5-3956-45FD-B1C5-B742C095D97C}" srcOrd="0" destOrd="0" presId="urn:microsoft.com/office/officeart/2005/8/layout/default"/>
    <dgm:cxn modelId="{0265B62B-9C5B-41EF-9BFB-0BD38D5991C3}" type="presParOf" srcId="{0ED68665-665B-4E7F-8994-D7266C80477C}" destId="{422811E3-1BAF-4CA1-BA8C-DA68D3726A4E}" srcOrd="1" destOrd="0" presId="urn:microsoft.com/office/officeart/2005/8/layout/default"/>
    <dgm:cxn modelId="{A83BFB93-92F1-4ECF-BEFD-1A5860C5ABA2}" type="presParOf" srcId="{0ED68665-665B-4E7F-8994-D7266C80477C}" destId="{612D0F5E-AD3B-4DEF-B914-ABA6842955D1}" srcOrd="2" destOrd="0" presId="urn:microsoft.com/office/officeart/2005/8/layout/default"/>
    <dgm:cxn modelId="{573E2463-5F8F-4E41-87E9-4D7112216032}" type="presParOf" srcId="{0ED68665-665B-4E7F-8994-D7266C80477C}" destId="{64A6E9DC-1844-4EF6-8B7D-1456CE908C41}" srcOrd="3" destOrd="0" presId="urn:microsoft.com/office/officeart/2005/8/layout/default"/>
    <dgm:cxn modelId="{1E477781-7697-41F8-8280-6555C9158FC2}" type="presParOf" srcId="{0ED68665-665B-4E7F-8994-D7266C80477C}" destId="{1C8150BE-0D69-4C00-9526-5095B83AF8EC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34F980C-7759-4EE2-98DF-194B4E7F719B}">
      <dsp:nvSpPr>
        <dsp:cNvPr id="0" name=""/>
        <dsp:cNvSpPr/>
      </dsp:nvSpPr>
      <dsp:spPr>
        <a:xfrm>
          <a:off x="861" y="120546"/>
          <a:ext cx="3359552" cy="201573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700" kern="1200" dirty="0" smtClean="0">
              <a:latin typeface="Arial" panose="020B0604020202020204" pitchFamily="34" charset="0"/>
              <a:cs typeface="Arial" panose="020B0604020202020204" pitchFamily="34" charset="0"/>
            </a:rPr>
            <a:t>Medical devices and decontamination</a:t>
          </a:r>
          <a:endParaRPr lang="en-GB" sz="27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861" y="120546"/>
        <a:ext cx="3359552" cy="2015731"/>
      </dsp:txXfrm>
    </dsp:sp>
    <dsp:sp modelId="{10B59BDB-BD31-476C-949A-B03BDFC53644}">
      <dsp:nvSpPr>
        <dsp:cNvPr id="0" name=""/>
        <dsp:cNvSpPr/>
      </dsp:nvSpPr>
      <dsp:spPr>
        <a:xfrm>
          <a:off x="3696369" y="120546"/>
          <a:ext cx="3359552" cy="201573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700" kern="1200" dirty="0" smtClean="0">
              <a:latin typeface="Arial" panose="020B0604020202020204" pitchFamily="34" charset="0"/>
              <a:cs typeface="Arial" panose="020B0604020202020204" pitchFamily="34" charset="0"/>
            </a:rPr>
            <a:t>When decontamination goes wrong</a:t>
          </a:r>
          <a:endParaRPr lang="en-GB" sz="27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696369" y="120546"/>
        <a:ext cx="3359552" cy="2015731"/>
      </dsp:txXfrm>
    </dsp:sp>
    <dsp:sp modelId="{A0B595F3-D430-4080-90D4-0BFA175CCC8F}">
      <dsp:nvSpPr>
        <dsp:cNvPr id="0" name=""/>
        <dsp:cNvSpPr/>
      </dsp:nvSpPr>
      <dsp:spPr>
        <a:xfrm>
          <a:off x="861" y="2472233"/>
          <a:ext cx="3359552" cy="201573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700" kern="1200" dirty="0" smtClean="0">
              <a:latin typeface="Arial" panose="020B0604020202020204" pitchFamily="34" charset="0"/>
              <a:cs typeface="Arial" panose="020B0604020202020204" pitchFamily="34" charset="0"/>
            </a:rPr>
            <a:t>Making medical device decontamination safer to prevent HCAI</a:t>
          </a:r>
          <a:endParaRPr lang="en-GB" sz="27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861" y="2472233"/>
        <a:ext cx="3359552" cy="2015731"/>
      </dsp:txXfrm>
    </dsp:sp>
    <dsp:sp modelId="{2AA3421B-EC3E-457E-BAFC-DB796F15BCB7}">
      <dsp:nvSpPr>
        <dsp:cNvPr id="0" name=""/>
        <dsp:cNvSpPr/>
      </dsp:nvSpPr>
      <dsp:spPr>
        <a:xfrm>
          <a:off x="3696369" y="2472233"/>
          <a:ext cx="3359552" cy="201573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700" kern="1200" dirty="0" smtClean="0">
              <a:latin typeface="Arial" panose="020B0604020202020204" pitchFamily="34" charset="0"/>
              <a:cs typeface="Arial" panose="020B0604020202020204" pitchFamily="34" charset="0"/>
            </a:rPr>
            <a:t>Future perspectives</a:t>
          </a:r>
          <a:endParaRPr lang="en-GB" sz="27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696369" y="2472233"/>
        <a:ext cx="3359552" cy="201573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34F980C-7759-4EE2-98DF-194B4E7F719B}">
      <dsp:nvSpPr>
        <dsp:cNvPr id="0" name=""/>
        <dsp:cNvSpPr/>
      </dsp:nvSpPr>
      <dsp:spPr>
        <a:xfrm>
          <a:off x="861" y="120546"/>
          <a:ext cx="3359552" cy="2015731"/>
        </a:xfrm>
        <a:prstGeom prst="rect">
          <a:avLst/>
        </a:prstGeom>
        <a:solidFill>
          <a:schemeClr val="accent2"/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700" kern="1200" dirty="0" smtClean="0">
              <a:latin typeface="Arial" panose="020B0604020202020204" pitchFamily="34" charset="0"/>
              <a:cs typeface="Arial" panose="020B0604020202020204" pitchFamily="34" charset="0"/>
            </a:rPr>
            <a:t>Medical devices and decontamination</a:t>
          </a:r>
          <a:endParaRPr lang="en-GB" sz="27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861" y="120546"/>
        <a:ext cx="3359552" cy="2015731"/>
      </dsp:txXfrm>
    </dsp:sp>
    <dsp:sp modelId="{10B59BDB-BD31-476C-949A-B03BDFC53644}">
      <dsp:nvSpPr>
        <dsp:cNvPr id="0" name=""/>
        <dsp:cNvSpPr/>
      </dsp:nvSpPr>
      <dsp:spPr>
        <a:xfrm>
          <a:off x="3696369" y="120546"/>
          <a:ext cx="3359552" cy="201573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700" kern="1200" dirty="0" smtClean="0">
              <a:latin typeface="Arial" panose="020B0604020202020204" pitchFamily="34" charset="0"/>
              <a:cs typeface="Arial" panose="020B0604020202020204" pitchFamily="34" charset="0"/>
            </a:rPr>
            <a:t>When decontamination goes wrong</a:t>
          </a:r>
          <a:endParaRPr lang="en-GB" sz="27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696369" y="120546"/>
        <a:ext cx="3359552" cy="2015731"/>
      </dsp:txXfrm>
    </dsp:sp>
    <dsp:sp modelId="{A0B595F3-D430-4080-90D4-0BFA175CCC8F}">
      <dsp:nvSpPr>
        <dsp:cNvPr id="0" name=""/>
        <dsp:cNvSpPr/>
      </dsp:nvSpPr>
      <dsp:spPr>
        <a:xfrm>
          <a:off x="861" y="2472233"/>
          <a:ext cx="3359552" cy="201573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700" kern="1200" dirty="0" smtClean="0">
              <a:latin typeface="Arial" panose="020B0604020202020204" pitchFamily="34" charset="0"/>
              <a:cs typeface="Arial" panose="020B0604020202020204" pitchFamily="34" charset="0"/>
            </a:rPr>
            <a:t>Making medical device decontamination safer to prevent HCAI</a:t>
          </a:r>
          <a:endParaRPr lang="en-GB" sz="27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861" y="2472233"/>
        <a:ext cx="3359552" cy="2015731"/>
      </dsp:txXfrm>
    </dsp:sp>
    <dsp:sp modelId="{2AA3421B-EC3E-457E-BAFC-DB796F15BCB7}">
      <dsp:nvSpPr>
        <dsp:cNvPr id="0" name=""/>
        <dsp:cNvSpPr/>
      </dsp:nvSpPr>
      <dsp:spPr>
        <a:xfrm>
          <a:off x="3696369" y="2472233"/>
          <a:ext cx="3359552" cy="201573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700" kern="1200" dirty="0" smtClean="0">
              <a:latin typeface="Arial" panose="020B0604020202020204" pitchFamily="34" charset="0"/>
              <a:cs typeface="Arial" panose="020B0604020202020204" pitchFamily="34" charset="0"/>
            </a:rPr>
            <a:t>Future perspectives</a:t>
          </a:r>
          <a:endParaRPr lang="en-GB" sz="27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696369" y="2472233"/>
        <a:ext cx="3359552" cy="201573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D60260-11E9-4FBD-9DD2-3F4C696CB4D8}">
      <dsp:nvSpPr>
        <dsp:cNvPr id="0" name=""/>
        <dsp:cNvSpPr/>
      </dsp:nvSpPr>
      <dsp:spPr>
        <a:xfrm>
          <a:off x="2880314" y="2202903"/>
          <a:ext cx="2592298" cy="2592298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kern="1200" dirty="0" smtClean="0">
              <a:latin typeface="Arial" panose="020B0604020202020204" pitchFamily="34" charset="0"/>
              <a:cs typeface="Arial" panose="020B0604020202020204" pitchFamily="34" charset="0"/>
            </a:rPr>
            <a:t>Which </a:t>
          </a:r>
          <a:r>
            <a:rPr lang="en-GB" sz="2400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decon</a:t>
          </a:r>
          <a:r>
            <a:rPr lang="en-GB" sz="2400" kern="1200" dirty="0" smtClean="0">
              <a:latin typeface="Arial" panose="020B0604020202020204" pitchFamily="34" charset="0"/>
              <a:cs typeface="Arial" panose="020B0604020202020204" pitchFamily="34" charset="0"/>
            </a:rPr>
            <a:t> method?</a:t>
          </a:r>
          <a:endParaRPr lang="en-GB" sz="2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259947" y="2582536"/>
        <a:ext cx="1833032" cy="1833032"/>
      </dsp:txXfrm>
    </dsp:sp>
    <dsp:sp modelId="{85FE8B4B-2C2E-473A-854F-26464CCB7A74}">
      <dsp:nvSpPr>
        <dsp:cNvPr id="0" name=""/>
        <dsp:cNvSpPr/>
      </dsp:nvSpPr>
      <dsp:spPr>
        <a:xfrm>
          <a:off x="2952328" y="144018"/>
          <a:ext cx="2448271" cy="2448271"/>
        </a:xfrm>
        <a:prstGeom prst="ellipse">
          <a:avLst/>
        </a:prstGeom>
        <a:solidFill>
          <a:schemeClr val="accent3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kern="1200" dirty="0" smtClean="0">
              <a:latin typeface="Arial" panose="020B0604020202020204" pitchFamily="34" charset="0"/>
              <a:cs typeface="Arial" panose="020B0604020202020204" pitchFamily="34" charset="0"/>
            </a:rPr>
            <a:t>Intended use</a:t>
          </a:r>
          <a:endParaRPr lang="en-GB" sz="2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310869" y="502559"/>
        <a:ext cx="1731189" cy="1731189"/>
      </dsp:txXfrm>
    </dsp:sp>
    <dsp:sp modelId="{D261B4D4-B73B-40E4-B6B0-FFA4E9071519}">
      <dsp:nvSpPr>
        <dsp:cNvPr id="0" name=""/>
        <dsp:cNvSpPr/>
      </dsp:nvSpPr>
      <dsp:spPr>
        <a:xfrm>
          <a:off x="4824558" y="3240352"/>
          <a:ext cx="2448271" cy="2448271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kern="1200" dirty="0" smtClean="0">
              <a:latin typeface="Arial" panose="020B0604020202020204" pitchFamily="34" charset="0"/>
              <a:cs typeface="Arial" panose="020B0604020202020204" pitchFamily="34" charset="0"/>
            </a:rPr>
            <a:t>Infection risk</a:t>
          </a:r>
          <a:endParaRPr lang="en-GB" sz="2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183099" y="3598893"/>
        <a:ext cx="1731189" cy="1731189"/>
      </dsp:txXfrm>
    </dsp:sp>
    <dsp:sp modelId="{719C5596-5BEF-43D4-AD50-D4F1E4B72905}">
      <dsp:nvSpPr>
        <dsp:cNvPr id="0" name=""/>
        <dsp:cNvSpPr/>
      </dsp:nvSpPr>
      <dsp:spPr>
        <a:xfrm>
          <a:off x="1080099" y="3312367"/>
          <a:ext cx="2448271" cy="2448271"/>
        </a:xfrm>
        <a:prstGeom prst="ellipse">
          <a:avLst/>
        </a:prstGeom>
        <a:solidFill>
          <a:schemeClr val="accent5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kern="1200" dirty="0" smtClean="0">
              <a:latin typeface="Arial" panose="020B0604020202020204" pitchFamily="34" charset="0"/>
              <a:cs typeface="Arial" panose="020B0604020202020204" pitchFamily="34" charset="0"/>
            </a:rPr>
            <a:t>Soiling</a:t>
          </a:r>
          <a:endParaRPr lang="en-GB" sz="2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438640" y="3670908"/>
        <a:ext cx="1731189" cy="173118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D60260-11E9-4FBD-9DD2-3F4C696CB4D8}">
      <dsp:nvSpPr>
        <dsp:cNvPr id="0" name=""/>
        <dsp:cNvSpPr/>
      </dsp:nvSpPr>
      <dsp:spPr>
        <a:xfrm>
          <a:off x="3007179" y="1745874"/>
          <a:ext cx="2340899" cy="2340899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Decon</a:t>
          </a:r>
          <a:r>
            <a:rPr lang="en-GB" sz="1800" kern="1200" dirty="0" smtClean="0">
              <a:latin typeface="Arial" panose="020B0604020202020204" pitchFamily="34" charset="0"/>
              <a:cs typeface="Arial" panose="020B0604020202020204" pitchFamily="34" charset="0"/>
            </a:rPr>
            <a:t> and compatibility</a:t>
          </a:r>
          <a:endParaRPr lang="en-GB" sz="18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349996" y="2088691"/>
        <a:ext cx="1655265" cy="1655265"/>
      </dsp:txXfrm>
    </dsp:sp>
    <dsp:sp modelId="{85FE8B4B-2C2E-473A-854F-26464CCB7A74}">
      <dsp:nvSpPr>
        <dsp:cNvPr id="0" name=""/>
        <dsp:cNvSpPr/>
      </dsp:nvSpPr>
      <dsp:spPr>
        <a:xfrm>
          <a:off x="3072208" y="-115223"/>
          <a:ext cx="2210840" cy="2210840"/>
        </a:xfrm>
        <a:prstGeom prst="ellipse">
          <a:avLst/>
        </a:prstGeom>
        <a:solidFill>
          <a:schemeClr val="accent3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kern="1200" dirty="0" smtClean="0">
              <a:latin typeface="Arial" panose="020B0604020202020204" pitchFamily="34" charset="0"/>
              <a:cs typeface="Arial" panose="020B0604020202020204" pitchFamily="34" charset="0"/>
            </a:rPr>
            <a:t>Medical device companies</a:t>
          </a:r>
          <a:endParaRPr lang="en-GB" sz="18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395978" y="208547"/>
        <a:ext cx="1563300" cy="1563300"/>
      </dsp:txXfrm>
    </dsp:sp>
    <dsp:sp modelId="{E8A6CEE0-AEBF-415B-858B-BAC3ACCC43BC}">
      <dsp:nvSpPr>
        <dsp:cNvPr id="0" name=""/>
        <dsp:cNvSpPr/>
      </dsp:nvSpPr>
      <dsp:spPr>
        <a:xfrm>
          <a:off x="5040570" y="1813233"/>
          <a:ext cx="2206181" cy="2206181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Decon</a:t>
          </a:r>
          <a:r>
            <a:rPr lang="en-GB" sz="1800" kern="1200" dirty="0" smtClean="0">
              <a:latin typeface="Arial" panose="020B0604020202020204" pitchFamily="34" charset="0"/>
              <a:cs typeface="Arial" panose="020B0604020202020204" pitchFamily="34" charset="0"/>
            </a:rPr>
            <a:t> companies</a:t>
          </a:r>
          <a:endParaRPr lang="en-GB" sz="18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363658" y="2136321"/>
        <a:ext cx="1560005" cy="1560005"/>
      </dsp:txXfrm>
    </dsp:sp>
    <dsp:sp modelId="{D261B4D4-B73B-40E4-B6B0-FFA4E9071519}">
      <dsp:nvSpPr>
        <dsp:cNvPr id="0" name=""/>
        <dsp:cNvSpPr/>
      </dsp:nvSpPr>
      <dsp:spPr>
        <a:xfrm>
          <a:off x="3140027" y="3713763"/>
          <a:ext cx="2210840" cy="2210840"/>
        </a:xfrm>
        <a:prstGeom prst="ellipse">
          <a:avLst/>
        </a:prstGeom>
        <a:solidFill>
          <a:schemeClr val="accent5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kern="1200" dirty="0" smtClean="0">
              <a:latin typeface="Arial" panose="020B0604020202020204" pitchFamily="34" charset="0"/>
              <a:cs typeface="Arial" panose="020B0604020202020204" pitchFamily="34" charset="0"/>
            </a:rPr>
            <a:t>Regulators</a:t>
          </a:r>
          <a:endParaRPr lang="en-GB" sz="18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463797" y="4037533"/>
        <a:ext cx="1563300" cy="1563300"/>
      </dsp:txXfrm>
    </dsp:sp>
    <dsp:sp modelId="{719C5596-5BEF-43D4-AD50-D4F1E4B72905}">
      <dsp:nvSpPr>
        <dsp:cNvPr id="0" name=""/>
        <dsp:cNvSpPr/>
      </dsp:nvSpPr>
      <dsp:spPr>
        <a:xfrm>
          <a:off x="1137611" y="1785376"/>
          <a:ext cx="2210840" cy="2210840"/>
        </a:xfrm>
        <a:prstGeom prst="ellipse">
          <a:avLst/>
        </a:prstGeom>
        <a:solidFill>
          <a:schemeClr val="accent6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kern="1200" dirty="0" smtClean="0">
              <a:latin typeface="Arial" panose="020B0604020202020204" pitchFamily="34" charset="0"/>
              <a:cs typeface="Arial" panose="020B0604020202020204" pitchFamily="34" charset="0"/>
            </a:rPr>
            <a:t>Users</a:t>
          </a:r>
          <a:endParaRPr lang="en-GB" sz="18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461381" y="2109146"/>
        <a:ext cx="1563300" cy="156330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34F980C-7759-4EE2-98DF-194B4E7F719B}">
      <dsp:nvSpPr>
        <dsp:cNvPr id="0" name=""/>
        <dsp:cNvSpPr/>
      </dsp:nvSpPr>
      <dsp:spPr>
        <a:xfrm>
          <a:off x="861" y="120546"/>
          <a:ext cx="3359552" cy="201573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700" kern="1200" dirty="0" smtClean="0">
              <a:latin typeface="Arial" panose="020B0604020202020204" pitchFamily="34" charset="0"/>
              <a:cs typeface="Arial" panose="020B0604020202020204" pitchFamily="34" charset="0"/>
            </a:rPr>
            <a:t>Medical devices and decontamination</a:t>
          </a:r>
          <a:endParaRPr lang="en-GB" sz="27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861" y="120546"/>
        <a:ext cx="3359552" cy="2015731"/>
      </dsp:txXfrm>
    </dsp:sp>
    <dsp:sp modelId="{10B59BDB-BD31-476C-949A-B03BDFC53644}">
      <dsp:nvSpPr>
        <dsp:cNvPr id="0" name=""/>
        <dsp:cNvSpPr/>
      </dsp:nvSpPr>
      <dsp:spPr>
        <a:xfrm>
          <a:off x="3696369" y="120546"/>
          <a:ext cx="3359552" cy="2015731"/>
        </a:xfrm>
        <a:prstGeom prst="rect">
          <a:avLst/>
        </a:prstGeom>
        <a:solidFill>
          <a:schemeClr val="accent2"/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700" kern="1200" dirty="0" smtClean="0">
              <a:latin typeface="Arial" panose="020B0604020202020204" pitchFamily="34" charset="0"/>
              <a:cs typeface="Arial" panose="020B0604020202020204" pitchFamily="34" charset="0"/>
            </a:rPr>
            <a:t>When decontamination goes wrong</a:t>
          </a:r>
          <a:endParaRPr lang="en-GB" sz="27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696369" y="120546"/>
        <a:ext cx="3359552" cy="2015731"/>
      </dsp:txXfrm>
    </dsp:sp>
    <dsp:sp modelId="{A0B595F3-D430-4080-90D4-0BFA175CCC8F}">
      <dsp:nvSpPr>
        <dsp:cNvPr id="0" name=""/>
        <dsp:cNvSpPr/>
      </dsp:nvSpPr>
      <dsp:spPr>
        <a:xfrm>
          <a:off x="861" y="2472233"/>
          <a:ext cx="3359552" cy="201573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700" kern="1200" dirty="0" smtClean="0">
              <a:latin typeface="Arial" panose="020B0604020202020204" pitchFamily="34" charset="0"/>
              <a:cs typeface="Arial" panose="020B0604020202020204" pitchFamily="34" charset="0"/>
            </a:rPr>
            <a:t>Making medical device decontamination safer to prevent HCAI</a:t>
          </a:r>
          <a:endParaRPr lang="en-GB" sz="27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861" y="2472233"/>
        <a:ext cx="3359552" cy="2015731"/>
      </dsp:txXfrm>
    </dsp:sp>
    <dsp:sp modelId="{2AA3421B-EC3E-457E-BAFC-DB796F15BCB7}">
      <dsp:nvSpPr>
        <dsp:cNvPr id="0" name=""/>
        <dsp:cNvSpPr/>
      </dsp:nvSpPr>
      <dsp:spPr>
        <a:xfrm>
          <a:off x="3696369" y="2472233"/>
          <a:ext cx="3359552" cy="201573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700" kern="1200" dirty="0" smtClean="0">
              <a:latin typeface="Arial" panose="020B0604020202020204" pitchFamily="34" charset="0"/>
              <a:cs typeface="Arial" panose="020B0604020202020204" pitchFamily="34" charset="0"/>
            </a:rPr>
            <a:t>Future perspectives</a:t>
          </a:r>
          <a:endParaRPr lang="en-GB" sz="27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696369" y="2472233"/>
        <a:ext cx="3359552" cy="2015731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34F980C-7759-4EE2-98DF-194B4E7F719B}">
      <dsp:nvSpPr>
        <dsp:cNvPr id="0" name=""/>
        <dsp:cNvSpPr/>
      </dsp:nvSpPr>
      <dsp:spPr>
        <a:xfrm>
          <a:off x="861" y="120546"/>
          <a:ext cx="3359552" cy="201573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700" kern="1200" dirty="0" smtClean="0">
              <a:latin typeface="Arial" panose="020B0604020202020204" pitchFamily="34" charset="0"/>
              <a:cs typeface="Arial" panose="020B0604020202020204" pitchFamily="34" charset="0"/>
            </a:rPr>
            <a:t>Medical devices and decontamination</a:t>
          </a:r>
          <a:endParaRPr lang="en-GB" sz="27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861" y="120546"/>
        <a:ext cx="3359552" cy="2015731"/>
      </dsp:txXfrm>
    </dsp:sp>
    <dsp:sp modelId="{10B59BDB-BD31-476C-949A-B03BDFC53644}">
      <dsp:nvSpPr>
        <dsp:cNvPr id="0" name=""/>
        <dsp:cNvSpPr/>
      </dsp:nvSpPr>
      <dsp:spPr>
        <a:xfrm>
          <a:off x="3696369" y="120546"/>
          <a:ext cx="3359552" cy="201573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700" kern="1200" dirty="0" smtClean="0">
              <a:latin typeface="Arial" panose="020B0604020202020204" pitchFamily="34" charset="0"/>
              <a:cs typeface="Arial" panose="020B0604020202020204" pitchFamily="34" charset="0"/>
            </a:rPr>
            <a:t>When decontamination goes wrong</a:t>
          </a:r>
          <a:endParaRPr lang="en-GB" sz="27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696369" y="120546"/>
        <a:ext cx="3359552" cy="2015731"/>
      </dsp:txXfrm>
    </dsp:sp>
    <dsp:sp modelId="{A0B595F3-D430-4080-90D4-0BFA175CCC8F}">
      <dsp:nvSpPr>
        <dsp:cNvPr id="0" name=""/>
        <dsp:cNvSpPr/>
      </dsp:nvSpPr>
      <dsp:spPr>
        <a:xfrm>
          <a:off x="861" y="2472233"/>
          <a:ext cx="3359552" cy="2015731"/>
        </a:xfrm>
        <a:prstGeom prst="rect">
          <a:avLst/>
        </a:prstGeom>
        <a:solidFill>
          <a:schemeClr val="accent2"/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700" kern="1200" dirty="0" smtClean="0">
              <a:latin typeface="Arial" panose="020B0604020202020204" pitchFamily="34" charset="0"/>
              <a:cs typeface="Arial" panose="020B0604020202020204" pitchFamily="34" charset="0"/>
            </a:rPr>
            <a:t>Making medical device decontamination safer to prevent HCAI</a:t>
          </a:r>
          <a:endParaRPr lang="en-GB" sz="27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861" y="2472233"/>
        <a:ext cx="3359552" cy="2015731"/>
      </dsp:txXfrm>
    </dsp:sp>
    <dsp:sp modelId="{2AA3421B-EC3E-457E-BAFC-DB796F15BCB7}">
      <dsp:nvSpPr>
        <dsp:cNvPr id="0" name=""/>
        <dsp:cNvSpPr/>
      </dsp:nvSpPr>
      <dsp:spPr>
        <a:xfrm>
          <a:off x="3696369" y="2472233"/>
          <a:ext cx="3359552" cy="201573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700" kern="1200" dirty="0" smtClean="0">
              <a:latin typeface="Arial" panose="020B0604020202020204" pitchFamily="34" charset="0"/>
              <a:cs typeface="Arial" panose="020B0604020202020204" pitchFamily="34" charset="0"/>
            </a:rPr>
            <a:t>Future perspectives</a:t>
          </a:r>
          <a:endParaRPr lang="en-GB" sz="27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696369" y="2472233"/>
        <a:ext cx="3359552" cy="2015731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3090443-31C4-4E82-B04C-0158823B55E3}">
      <dsp:nvSpPr>
        <dsp:cNvPr id="0" name=""/>
        <dsp:cNvSpPr/>
      </dsp:nvSpPr>
      <dsp:spPr>
        <a:xfrm>
          <a:off x="0" y="31674"/>
          <a:ext cx="8075240" cy="55435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kern="1200" dirty="0" smtClean="0">
              <a:latin typeface="Arial" panose="020B0604020202020204" pitchFamily="34" charset="0"/>
              <a:cs typeface="Arial" panose="020B0604020202020204" pitchFamily="34" charset="0"/>
            </a:rPr>
            <a:t>Non-critical devices</a:t>
          </a:r>
          <a:endParaRPr lang="en-GB" sz="2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7062" y="58736"/>
        <a:ext cx="8021116" cy="500235"/>
      </dsp:txXfrm>
    </dsp:sp>
    <dsp:sp modelId="{0A47D2E6-A87E-4C69-B0A5-70381BB0BF78}">
      <dsp:nvSpPr>
        <dsp:cNvPr id="0" name=""/>
        <dsp:cNvSpPr/>
      </dsp:nvSpPr>
      <dsp:spPr>
        <a:xfrm>
          <a:off x="0" y="586033"/>
          <a:ext cx="8075240" cy="9439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6389" tIns="20320" rIns="113792" bIns="2032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GB" sz="1600" kern="1200" dirty="0" smtClean="0">
              <a:latin typeface="Arial" panose="020B0604020202020204" pitchFamily="34" charset="0"/>
              <a:cs typeface="Arial" panose="020B0604020202020204" pitchFamily="34" charset="0"/>
            </a:rPr>
            <a:t>Define responsibilities for cleaning</a:t>
          </a:r>
          <a:endParaRPr lang="en-GB" sz="16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GB" sz="1600" kern="1200" dirty="0" smtClean="0">
              <a:latin typeface="Arial" panose="020B0604020202020204" pitchFamily="34" charset="0"/>
              <a:cs typeface="Arial" panose="020B0604020202020204" pitchFamily="34" charset="0"/>
            </a:rPr>
            <a:t>Optimise selection of cleaning/disinfection products</a:t>
          </a:r>
          <a:endParaRPr lang="en-GB" sz="16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GB" sz="1600" kern="1200" dirty="0" smtClean="0">
              <a:latin typeface="Arial" panose="020B0604020202020204" pitchFamily="34" charset="0"/>
              <a:cs typeface="Arial" panose="020B0604020202020204" pitchFamily="34" charset="0"/>
            </a:rPr>
            <a:t>Implement effective point-of-use decontamination methods where possible</a:t>
          </a:r>
          <a:endParaRPr lang="en-GB" sz="16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0" y="586033"/>
        <a:ext cx="8075240" cy="943920"/>
      </dsp:txXfrm>
    </dsp:sp>
    <dsp:sp modelId="{1D2EDDB9-96A7-4F41-A474-E0CED136DA08}">
      <dsp:nvSpPr>
        <dsp:cNvPr id="0" name=""/>
        <dsp:cNvSpPr/>
      </dsp:nvSpPr>
      <dsp:spPr>
        <a:xfrm>
          <a:off x="0" y="1529953"/>
          <a:ext cx="8075240" cy="44953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kern="1200" dirty="0" smtClean="0">
              <a:latin typeface="Arial" panose="020B0604020202020204" pitchFamily="34" charset="0"/>
              <a:cs typeface="Arial" panose="020B0604020202020204" pitchFamily="34" charset="0"/>
            </a:rPr>
            <a:t>Semi-critical devices</a:t>
          </a:r>
          <a:endParaRPr lang="en-GB" sz="2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1944" y="1551897"/>
        <a:ext cx="8031352" cy="405645"/>
      </dsp:txXfrm>
    </dsp:sp>
    <dsp:sp modelId="{32FFB355-5EBE-454B-8217-20934B519DC6}">
      <dsp:nvSpPr>
        <dsp:cNvPr id="0" name=""/>
        <dsp:cNvSpPr/>
      </dsp:nvSpPr>
      <dsp:spPr>
        <a:xfrm>
          <a:off x="0" y="1979487"/>
          <a:ext cx="8075240" cy="9439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6389" tIns="20320" rIns="113792" bIns="2032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GB" sz="1600" kern="1200" dirty="0" smtClean="0">
              <a:latin typeface="Arial" panose="020B0604020202020204" pitchFamily="34" charset="0"/>
              <a:cs typeface="Arial" panose="020B0604020202020204" pitchFamily="34" charset="0"/>
            </a:rPr>
            <a:t>Select appropriate high-level disinfection measures based on the intended use of the item</a:t>
          </a:r>
          <a:endParaRPr lang="en-GB" sz="16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GB" sz="1600" kern="1200" dirty="0" smtClean="0">
              <a:latin typeface="Arial" panose="020B0604020202020204" pitchFamily="34" charset="0"/>
              <a:cs typeface="Arial" panose="020B0604020202020204" pitchFamily="34" charset="0"/>
            </a:rPr>
            <a:t>Identify high-risk devices that need special decontamination measures (e.g. </a:t>
          </a:r>
          <a:r>
            <a:rPr lang="en-GB" sz="1600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duodenoscopes</a:t>
          </a:r>
          <a:r>
            <a:rPr lang="en-GB" sz="1600" kern="1200" dirty="0" smtClean="0">
              <a:latin typeface="Arial" panose="020B0604020202020204" pitchFamily="34" charset="0"/>
              <a:cs typeface="Arial" panose="020B0604020202020204" pitchFamily="34" charset="0"/>
            </a:rPr>
            <a:t>)</a:t>
          </a:r>
          <a:endParaRPr lang="en-GB" sz="16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0" y="1979487"/>
        <a:ext cx="8075240" cy="943920"/>
      </dsp:txXfrm>
    </dsp:sp>
    <dsp:sp modelId="{5131E456-A559-4323-9B95-8E604D51D92A}">
      <dsp:nvSpPr>
        <dsp:cNvPr id="0" name=""/>
        <dsp:cNvSpPr/>
      </dsp:nvSpPr>
      <dsp:spPr>
        <a:xfrm>
          <a:off x="0" y="2923407"/>
          <a:ext cx="8075240" cy="58127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kern="1200" dirty="0" smtClean="0">
              <a:latin typeface="Arial" panose="020B0604020202020204" pitchFamily="34" charset="0"/>
              <a:cs typeface="Arial" panose="020B0604020202020204" pitchFamily="34" charset="0"/>
            </a:rPr>
            <a:t>Critical devices</a:t>
          </a:r>
          <a:endParaRPr lang="en-GB" sz="2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8375" y="2951782"/>
        <a:ext cx="8018490" cy="524520"/>
      </dsp:txXfrm>
    </dsp:sp>
    <dsp:sp modelId="{B793AF4C-FAB2-4A89-B811-9A15846C39FE}">
      <dsp:nvSpPr>
        <dsp:cNvPr id="0" name=""/>
        <dsp:cNvSpPr/>
      </dsp:nvSpPr>
      <dsp:spPr>
        <a:xfrm>
          <a:off x="0" y="3504677"/>
          <a:ext cx="8075240" cy="9439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6389" tIns="20320" rIns="113792" bIns="2032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GB" sz="1600" kern="1200" dirty="0" smtClean="0">
              <a:latin typeface="Arial" panose="020B0604020202020204" pitchFamily="34" charset="0"/>
              <a:cs typeface="Arial" panose="020B0604020202020204" pitchFamily="34" charset="0"/>
            </a:rPr>
            <a:t>Establish effective sterilisation methods</a:t>
          </a:r>
          <a:endParaRPr lang="en-GB" sz="16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GB" sz="1600" kern="1200" dirty="0" smtClean="0">
              <a:latin typeface="Arial" panose="020B0604020202020204" pitchFamily="34" charset="0"/>
              <a:cs typeface="Arial" panose="020B0604020202020204" pitchFamily="34" charset="0"/>
            </a:rPr>
            <a:t>Ensure that process controls are suitable, validated, and audited</a:t>
          </a:r>
          <a:endParaRPr lang="en-GB" sz="16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0" y="3504677"/>
        <a:ext cx="8075240" cy="94392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34F980C-7759-4EE2-98DF-194B4E7F719B}">
      <dsp:nvSpPr>
        <dsp:cNvPr id="0" name=""/>
        <dsp:cNvSpPr/>
      </dsp:nvSpPr>
      <dsp:spPr>
        <a:xfrm>
          <a:off x="861" y="120546"/>
          <a:ext cx="3359552" cy="201573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700" kern="1200" dirty="0" smtClean="0">
              <a:latin typeface="Arial" panose="020B0604020202020204" pitchFamily="34" charset="0"/>
              <a:cs typeface="Arial" panose="020B0604020202020204" pitchFamily="34" charset="0"/>
            </a:rPr>
            <a:t>Medical devices and decontamination</a:t>
          </a:r>
          <a:endParaRPr lang="en-GB" sz="27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861" y="120546"/>
        <a:ext cx="3359552" cy="2015731"/>
      </dsp:txXfrm>
    </dsp:sp>
    <dsp:sp modelId="{10B59BDB-BD31-476C-949A-B03BDFC53644}">
      <dsp:nvSpPr>
        <dsp:cNvPr id="0" name=""/>
        <dsp:cNvSpPr/>
      </dsp:nvSpPr>
      <dsp:spPr>
        <a:xfrm>
          <a:off x="3696369" y="120546"/>
          <a:ext cx="3359552" cy="201573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700" kern="1200" dirty="0" smtClean="0">
              <a:latin typeface="Arial" panose="020B0604020202020204" pitchFamily="34" charset="0"/>
              <a:cs typeface="Arial" panose="020B0604020202020204" pitchFamily="34" charset="0"/>
            </a:rPr>
            <a:t>When decontamination goes wrong</a:t>
          </a:r>
          <a:endParaRPr lang="en-GB" sz="27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696369" y="120546"/>
        <a:ext cx="3359552" cy="2015731"/>
      </dsp:txXfrm>
    </dsp:sp>
    <dsp:sp modelId="{A0B595F3-D430-4080-90D4-0BFA175CCC8F}">
      <dsp:nvSpPr>
        <dsp:cNvPr id="0" name=""/>
        <dsp:cNvSpPr/>
      </dsp:nvSpPr>
      <dsp:spPr>
        <a:xfrm>
          <a:off x="861" y="2472233"/>
          <a:ext cx="3359552" cy="201573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700" kern="1200" dirty="0" smtClean="0">
              <a:latin typeface="Arial" panose="020B0604020202020204" pitchFamily="34" charset="0"/>
              <a:cs typeface="Arial" panose="020B0604020202020204" pitchFamily="34" charset="0"/>
            </a:rPr>
            <a:t>Making medical device decontamination safer to prevent HCAI</a:t>
          </a:r>
          <a:endParaRPr lang="en-GB" sz="27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861" y="2472233"/>
        <a:ext cx="3359552" cy="2015731"/>
      </dsp:txXfrm>
    </dsp:sp>
    <dsp:sp modelId="{2AA3421B-EC3E-457E-BAFC-DB796F15BCB7}">
      <dsp:nvSpPr>
        <dsp:cNvPr id="0" name=""/>
        <dsp:cNvSpPr/>
      </dsp:nvSpPr>
      <dsp:spPr>
        <a:xfrm>
          <a:off x="3696369" y="2472233"/>
          <a:ext cx="3359552" cy="2015731"/>
        </a:xfrm>
        <a:prstGeom prst="rect">
          <a:avLst/>
        </a:prstGeom>
        <a:solidFill>
          <a:schemeClr val="accent2"/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700" kern="1200" dirty="0" smtClean="0">
              <a:latin typeface="Arial" panose="020B0604020202020204" pitchFamily="34" charset="0"/>
              <a:cs typeface="Arial" panose="020B0604020202020204" pitchFamily="34" charset="0"/>
            </a:rPr>
            <a:t>Future perspectives</a:t>
          </a:r>
          <a:endParaRPr lang="en-GB" sz="27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696369" y="2472233"/>
        <a:ext cx="3359552" cy="2015731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E809ED5-3956-45FD-B1C5-B742C095D97C}">
      <dsp:nvSpPr>
        <dsp:cNvPr id="0" name=""/>
        <dsp:cNvSpPr/>
      </dsp:nvSpPr>
      <dsp:spPr>
        <a:xfrm>
          <a:off x="879" y="544033"/>
          <a:ext cx="3428115" cy="2056869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200" kern="1200" dirty="0" smtClean="0">
              <a:latin typeface="Arial" panose="020B0604020202020204" pitchFamily="34" charset="0"/>
              <a:cs typeface="Arial" panose="020B0604020202020204" pitchFamily="34" charset="0"/>
            </a:rPr>
            <a:t>Standardisation</a:t>
          </a:r>
          <a:endParaRPr lang="en-GB" sz="32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879" y="544033"/>
        <a:ext cx="3428115" cy="2056869"/>
      </dsp:txXfrm>
    </dsp:sp>
    <dsp:sp modelId="{612D0F5E-AD3B-4DEF-B914-ABA6842955D1}">
      <dsp:nvSpPr>
        <dsp:cNvPr id="0" name=""/>
        <dsp:cNvSpPr/>
      </dsp:nvSpPr>
      <dsp:spPr>
        <a:xfrm>
          <a:off x="3771805" y="544033"/>
          <a:ext cx="3428115" cy="2056869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200" kern="1200" dirty="0" smtClean="0">
              <a:latin typeface="Arial" panose="020B0604020202020204" pitchFamily="34" charset="0"/>
              <a:cs typeface="Arial" panose="020B0604020202020204" pitchFamily="34" charset="0"/>
            </a:rPr>
            <a:t>Centralisation</a:t>
          </a:r>
          <a:endParaRPr lang="en-GB" sz="32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771805" y="544033"/>
        <a:ext cx="3428115" cy="2056869"/>
      </dsp:txXfrm>
    </dsp:sp>
    <dsp:sp modelId="{1C8150BE-0D69-4C00-9526-5095B83AF8EC}">
      <dsp:nvSpPr>
        <dsp:cNvPr id="0" name=""/>
        <dsp:cNvSpPr/>
      </dsp:nvSpPr>
      <dsp:spPr>
        <a:xfrm>
          <a:off x="1886342" y="2943713"/>
          <a:ext cx="3428115" cy="2056869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200" kern="1200" smtClean="0">
              <a:latin typeface="Arial" panose="020B0604020202020204" pitchFamily="34" charset="0"/>
              <a:cs typeface="Arial" panose="020B0604020202020204" pitchFamily="34" charset="0"/>
            </a:rPr>
            <a:t>Regulation</a:t>
          </a:r>
          <a:endParaRPr lang="en-GB" sz="32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886342" y="2943713"/>
        <a:ext cx="3428115" cy="205686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E5C13A-8A4C-47FA-8E26-3B537C734062}" type="datetimeFigureOut">
              <a:rPr lang="en-GB" smtClean="0"/>
              <a:pPr/>
              <a:t>02/09/2021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492831-4168-4BD2-AED9-1CAA8533983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63120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Also:</a:t>
            </a:r>
            <a:r>
              <a:rPr lang="en-GB" baseline="0" dirty="0" smtClean="0"/>
              <a:t> cost, availability, expertise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492831-4168-4BD2-AED9-1CAA8533983F}" type="slidenum">
              <a:rPr lang="en-GB" smtClean="0"/>
              <a:pPr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82927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Differences</a:t>
            </a:r>
            <a:r>
              <a:rPr lang="en-GB" baseline="0" dirty="0" smtClean="0"/>
              <a:t> in regulatory frameworks in different countries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492831-4168-4BD2-AED9-1CAA8533983F}" type="slidenum">
              <a:rPr lang="en-GB" smtClean="0"/>
              <a:pPr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3327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Standardisation of developing manufacturers’ guidelines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492831-4168-4BD2-AED9-1CAA8533983F}" type="slidenum">
              <a:rPr lang="en-GB" smtClean="0"/>
              <a:pPr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8566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02/09/2021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4558" y="6200806"/>
            <a:ext cx="2193103" cy="575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02/09/2021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02/09/2021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02/09/2021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02/09/2021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02/09/2021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02/09/2021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02/09/2021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02/09/2021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02/09/2021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2009-84AB-4A99-8A8E-906BC75F2480}" type="datetimeFigureOut">
              <a:rPr lang="en-GB" smtClean="0"/>
              <a:pPr/>
              <a:t>02/09/2021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192009-84AB-4A99-8A8E-906BC75F2480}" type="datetimeFigureOut">
              <a:rPr lang="en-GB" smtClean="0"/>
              <a:pPr/>
              <a:t>02/09/2021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7FB667-9B7E-468E-BB87-65730E40CFD8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fad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j.otter@imperial.ac.uk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jonotter.net/" TargetMode="External"/><Relationship Id="rId4" Type="http://schemas.openxmlformats.org/officeDocument/2006/relationships/hyperlink" Target="http://www.reflectionsipc.com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ncbi.nlm.nih.gov/pmc/articles/PMC3623380/table/T2/?report=objectonly#TF2-1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.xml"/><Relationship Id="rId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dsc-uk.co.uk/publications.php" TargetMode="External"/><Relationship Id="rId2" Type="http://schemas.openxmlformats.org/officeDocument/2006/relationships/hyperlink" Target="https://www.gov.uk/government/uploads/system/uploads/attachment_data/file/421028/Managing_medical_devices_-_Apr_2015.pdf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www.gov.uk/government/publications/management-and-decontamination-of-flexible-endoscopes" TargetMode="External"/><Relationship Id="rId5" Type="http://schemas.openxmlformats.org/officeDocument/2006/relationships/hyperlink" Target="https://www.gov.uk/government/publications/management-and-decontamination-of-surgical-instruments-used-in-acute-care" TargetMode="External"/><Relationship Id="rId4" Type="http://schemas.openxmlformats.org/officeDocument/2006/relationships/hyperlink" Target="http://www.cdc.gov/hicpac/pdf/guidelines/eic_in_HCF_03.pdf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mailto:j.otter@imperial.ac.uk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jonotter.net/" TargetMode="External"/><Relationship Id="rId4" Type="http://schemas.openxmlformats.org/officeDocument/2006/relationships/hyperlink" Target="http://www.reflectionsipc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556" y="4473117"/>
            <a:ext cx="468052" cy="46805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39552" y="707445"/>
            <a:ext cx="8064896" cy="50629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 smtClean="0">
                <a:latin typeface="Arial" pitchFamily="34" charset="0"/>
                <a:cs typeface="Arial" pitchFamily="34" charset="0"/>
              </a:rPr>
              <a:t>Healthcare-associated infections associated with medical device reprocessing</a:t>
            </a:r>
            <a:endParaRPr lang="en-GB" sz="4000" dirty="0" smtClean="0">
              <a:latin typeface="Arial" pitchFamily="34" charset="0"/>
              <a:cs typeface="Arial" pitchFamily="34" charset="0"/>
            </a:endParaRPr>
          </a:p>
          <a:p>
            <a:endParaRPr lang="en-GB" sz="4400" dirty="0" smtClean="0">
              <a:latin typeface="Arial" pitchFamily="34" charset="0"/>
              <a:cs typeface="Arial" pitchFamily="34" charset="0"/>
            </a:endParaRPr>
          </a:p>
          <a:p>
            <a:r>
              <a:rPr lang="en-GB" sz="2800" dirty="0" smtClean="0">
                <a:latin typeface="Arial" pitchFamily="34" charset="0"/>
                <a:cs typeface="Arial" pitchFamily="34" charset="0"/>
              </a:rPr>
              <a:t>Jon </a:t>
            </a:r>
            <a:r>
              <a:rPr lang="en-GB" sz="2800" dirty="0" smtClean="0">
                <a:latin typeface="Arial" pitchFamily="34" charset="0"/>
                <a:cs typeface="Arial" pitchFamily="34" charset="0"/>
              </a:rPr>
              <a:t>Otter, PhD </a:t>
            </a:r>
            <a:r>
              <a:rPr lang="en-GB" sz="2800" dirty="0" err="1" smtClean="0">
                <a:latin typeface="Arial" pitchFamily="34" charset="0"/>
                <a:cs typeface="Arial" pitchFamily="34" charset="0"/>
              </a:rPr>
              <a:t>FRCPath</a:t>
            </a:r>
            <a:endParaRPr lang="en-GB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GB" sz="2800" dirty="0">
                <a:latin typeface="Arial" pitchFamily="34" charset="0"/>
                <a:cs typeface="Arial" pitchFamily="34" charset="0"/>
              </a:rPr>
              <a:t>Imperial College London</a:t>
            </a:r>
          </a:p>
          <a:p>
            <a:endParaRPr lang="en-GB" sz="1000" dirty="0" smtClean="0">
              <a:latin typeface="Arial" pitchFamily="34" charset="0"/>
              <a:cs typeface="Arial" pitchFamily="34" charset="0"/>
            </a:endParaRPr>
          </a:p>
          <a:p>
            <a:endParaRPr lang="en-GB" sz="500" dirty="0" smtClean="0"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Wingdings"/>
              <a:buChar char="*"/>
            </a:pPr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</a:rPr>
              <a:t> </a:t>
            </a:r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  <a:hlinkClick r:id="rId3"/>
              </a:rPr>
              <a:t>j.otter@imperial.ac.uk</a:t>
            </a:r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</a:rPr>
              <a:t>      </a:t>
            </a:r>
            <a:endParaRPr lang="en-GB" sz="2400" dirty="0">
              <a:latin typeface="Arial" pitchFamily="34" charset="0"/>
              <a:cs typeface="Arial" pitchFamily="34" charset="0"/>
              <a:sym typeface="Wingdings"/>
            </a:endParaRPr>
          </a:p>
          <a:p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</a:rPr>
              <a:t>     @</a:t>
            </a:r>
            <a:r>
              <a:rPr lang="en-GB" sz="2400" dirty="0" err="1" smtClean="0">
                <a:latin typeface="Arial" pitchFamily="34" charset="0"/>
                <a:cs typeface="Arial" pitchFamily="34" charset="0"/>
                <a:sym typeface="Wingdings"/>
              </a:rPr>
              <a:t>jonotter</a:t>
            </a:r>
            <a:endParaRPr lang="en-GB" sz="2400" dirty="0" smtClean="0">
              <a:latin typeface="Arial" pitchFamily="34" charset="0"/>
              <a:cs typeface="Arial" pitchFamily="34" charset="0"/>
              <a:sym typeface="Wingdings"/>
            </a:endParaRPr>
          </a:p>
          <a:p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</a:rPr>
              <a:t>Blog: </a:t>
            </a:r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  <a:hlinkClick r:id="rId4"/>
              </a:rPr>
              <a:t>www.ReflectionsIPC.com</a:t>
            </a:r>
            <a:endParaRPr lang="en-GB" sz="2400" dirty="0">
              <a:latin typeface="Arial" pitchFamily="34" charset="0"/>
              <a:cs typeface="Arial" pitchFamily="34" charset="0"/>
              <a:sym typeface="Wingdings"/>
            </a:endParaRPr>
          </a:p>
          <a:p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</a:rPr>
              <a:t>Slides: </a:t>
            </a:r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  <a:hlinkClick r:id="rId5"/>
              </a:rPr>
              <a:t>www.jonotter.net</a:t>
            </a:r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</a:rPr>
              <a:t>   </a:t>
            </a:r>
            <a:endParaRPr lang="en-GB" sz="2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432430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2113602932"/>
              </p:ext>
            </p:extLst>
          </p:nvPr>
        </p:nvGraphicFramePr>
        <p:xfrm>
          <a:off x="1115616" y="1124744"/>
          <a:ext cx="7056784" cy="4608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6924203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243608838"/>
              </p:ext>
            </p:extLst>
          </p:nvPr>
        </p:nvGraphicFramePr>
        <p:xfrm>
          <a:off x="1115616" y="1124744"/>
          <a:ext cx="7056784" cy="4608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87367883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Image result for medical device categories mhr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052736"/>
            <a:ext cx="7879496" cy="5040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51520" y="-171400"/>
            <a:ext cx="8507288" cy="1143000"/>
          </a:xfrm>
        </p:spPr>
        <p:txBody>
          <a:bodyPr>
            <a:normAutofit/>
          </a:bodyPr>
          <a:lstStyle/>
          <a:p>
            <a:r>
              <a:rPr lang="en-GB" sz="3200" dirty="0" smtClean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Medical device classification</a:t>
            </a:r>
          </a:p>
        </p:txBody>
      </p:sp>
    </p:spTree>
    <p:extLst>
      <p:ext uri="{BB962C8B-B14F-4D97-AF65-F5344CB8AC3E}">
        <p14:creationId xmlns:p14="http://schemas.microsoft.com/office/powerpoint/2010/main" val="34038907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71400"/>
            <a:ext cx="8229600" cy="1143000"/>
          </a:xfrm>
        </p:spPr>
        <p:txBody>
          <a:bodyPr>
            <a:normAutofit/>
          </a:bodyPr>
          <a:lstStyle/>
          <a:p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GB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rinciples 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of medical device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decon</a:t>
            </a:r>
            <a:endParaRPr lang="en-GB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752" t="32299" r="33020" b="22288"/>
          <a:stretch/>
        </p:blipFill>
        <p:spPr bwMode="auto">
          <a:xfrm>
            <a:off x="1835696" y="917652"/>
            <a:ext cx="5893807" cy="4671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826967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-171400"/>
            <a:ext cx="8229600" cy="1143000"/>
          </a:xfrm>
        </p:spPr>
        <p:txBody>
          <a:bodyPr>
            <a:normAutofit/>
          </a:bodyPr>
          <a:lstStyle/>
          <a:p>
            <a:r>
              <a:rPr lang="en-GB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Spaulding classification</a:t>
            </a:r>
            <a:endParaRPr lang="en-GB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98" name="Picture 2" descr="Image result for spaulding classificat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276" y="1124744"/>
            <a:ext cx="7506014" cy="4248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434726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529241420"/>
              </p:ext>
            </p:extLst>
          </p:nvPr>
        </p:nvGraphicFramePr>
        <p:xfrm>
          <a:off x="251520" y="260648"/>
          <a:ext cx="8352928" cy="58326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97139371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Image result for sterilisation high-level disinfection method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908720"/>
            <a:ext cx="8509209" cy="4824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-171400"/>
            <a:ext cx="8229600" cy="1143000"/>
          </a:xfrm>
        </p:spPr>
        <p:txBody>
          <a:bodyPr>
            <a:normAutofit/>
          </a:bodyPr>
          <a:lstStyle/>
          <a:p>
            <a:r>
              <a:rPr lang="en-GB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Decontamination options</a:t>
            </a:r>
            <a:endParaRPr lang="en-GB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301302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282074551"/>
              </p:ext>
            </p:extLst>
          </p:nvPr>
        </p:nvGraphicFramePr>
        <p:xfrm>
          <a:off x="251520" y="260648"/>
          <a:ext cx="8352928" cy="58326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72561804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2571532866"/>
              </p:ext>
            </p:extLst>
          </p:nvPr>
        </p:nvGraphicFramePr>
        <p:xfrm>
          <a:off x="1115616" y="1124744"/>
          <a:ext cx="7056784" cy="4608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4948106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HCAI – non-critical devices</a:t>
            </a:r>
            <a:endParaRPr lang="en-GB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7504" y="6444625"/>
            <a:ext cx="63367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Kanamori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et al. </a:t>
            </a:r>
            <a:r>
              <a:rPr lang="en-GB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Clin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Infect Dis 2017. </a:t>
            </a:r>
            <a:endParaRPr lang="en-GB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AutoNum type="arabicPeriod"/>
            </a:pP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21650" t="22001" r="24013" b="27600"/>
          <a:stretch/>
        </p:blipFill>
        <p:spPr>
          <a:xfrm>
            <a:off x="360687" y="1389045"/>
            <a:ext cx="8422625" cy="4394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431892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HCAI – non-critical devices</a:t>
            </a:r>
            <a:endParaRPr lang="en-GB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7504" y="6444625"/>
            <a:ext cx="63367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Kanamori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et al. </a:t>
            </a:r>
            <a:r>
              <a:rPr lang="en-GB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Clin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Infect Dis 2017. </a:t>
            </a:r>
            <a:endParaRPr lang="en-GB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AutoNum type="arabicPeriod"/>
            </a:pP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21651" t="29000" r="51575" b="24801"/>
          <a:stretch/>
        </p:blipFill>
        <p:spPr>
          <a:xfrm>
            <a:off x="1835696" y="1268760"/>
            <a:ext cx="5112568" cy="4962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524121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08520" y="260648"/>
            <a:ext cx="9252520" cy="1143000"/>
          </a:xfrm>
        </p:spPr>
        <p:txBody>
          <a:bodyPr>
            <a:normAutofit/>
          </a:bodyPr>
          <a:lstStyle/>
          <a:p>
            <a:r>
              <a:rPr lang="en-GB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HCAI – semi-critical devices (endoscopes)</a:t>
            </a:r>
            <a:endParaRPr lang="en-GB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7504" y="6444625"/>
            <a:ext cx="63367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Kovaleva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et al. </a:t>
            </a:r>
            <a:r>
              <a:rPr lang="en-GB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Clin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Microbiol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Rev 2013. </a:t>
            </a:r>
            <a:endParaRPr lang="en-GB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AutoNum type="arabicPeriod"/>
            </a:pP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An external file that holds a picture, illustration, etc.&#10;Object name is zcm99909241800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1268760"/>
            <a:ext cx="4896544" cy="4982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823235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07504" y="6444625"/>
            <a:ext cx="63367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Kovaleva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et al. </a:t>
            </a:r>
            <a:r>
              <a:rPr lang="en-GB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Clin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Microbiol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Rev 2013. </a:t>
            </a:r>
            <a:endParaRPr lang="en-GB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AutoNum type="arabicPeriod"/>
            </a:pP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-108520" y="-243408"/>
            <a:ext cx="9252520" cy="1143000"/>
          </a:xfrm>
        </p:spPr>
        <p:txBody>
          <a:bodyPr>
            <a:normAutofit/>
          </a:bodyPr>
          <a:lstStyle/>
          <a:p>
            <a:r>
              <a:rPr lang="en-GB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HCAI – semi-critical devices (endoscopes)</a:t>
            </a:r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2769952"/>
              </p:ext>
            </p:extLst>
          </p:nvPr>
        </p:nvGraphicFramePr>
        <p:xfrm>
          <a:off x="107504" y="692696"/>
          <a:ext cx="8928992" cy="5774115"/>
        </p:xfrm>
        <a:graphic>
          <a:graphicData uri="http://schemas.openxmlformats.org/drawingml/2006/table">
            <a:tbl>
              <a:tblPr/>
              <a:tblGrid>
                <a:gridCol w="1805992"/>
                <a:gridCol w="951520"/>
                <a:gridCol w="892136"/>
                <a:gridCol w="1135446"/>
                <a:gridCol w="1135446"/>
                <a:gridCol w="3008452"/>
              </a:tblGrid>
              <a:tr h="207873">
                <a:tc>
                  <a:txBody>
                    <a:bodyPr/>
                    <a:lstStyle/>
                    <a:p>
                      <a:pPr algn="l" fontAlgn="t"/>
                      <a:r>
                        <a:rPr lang="en-GB" sz="1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Microorganism(s)</a:t>
                      </a:r>
                    </a:p>
                  </a:txBody>
                  <a:tcPr marL="9449" marR="9449" marT="4724" marB="472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0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No. of contaminated patients after endoscopy</a:t>
                      </a:r>
                    </a:p>
                  </a:txBody>
                  <a:tcPr marL="9449" marR="9449" marT="4724" marB="472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0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No. of infected patients</a:t>
                      </a:r>
                    </a:p>
                  </a:txBody>
                  <a:tcPr marL="9449" marR="9449" marT="4724" marB="472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0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Infection type(s)</a:t>
                      </a:r>
                    </a:p>
                  </a:txBody>
                  <a:tcPr marL="9449" marR="9449" marT="4724" marB="472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0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Detection of endoscope contamination</a:t>
                      </a:r>
                    </a:p>
                  </a:txBody>
                  <a:tcPr marL="9449" marR="9449" marT="4724" marB="472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Cause(s) of </a:t>
                      </a:r>
                      <a:r>
                        <a:rPr lang="en-GB" sz="1000" b="1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contamination</a:t>
                      </a:r>
                      <a:r>
                        <a:rPr lang="en-GB" sz="1000" b="1" i="1" baseline="30000" dirty="0" err="1">
                          <a:solidFill>
                            <a:srgbClr val="642A8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2"/>
                        </a:rPr>
                        <a:t>a</a:t>
                      </a:r>
                      <a:endParaRPr lang="en-GB" sz="1000" b="1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449" marR="9449" marT="4724" marB="472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64566">
                <a:tc>
                  <a:txBody>
                    <a:bodyPr/>
                    <a:lstStyle/>
                    <a:p>
                      <a:pPr algn="l" fontAlgn="t"/>
                      <a:r>
                        <a:rPr lang="en-GB" sz="1000" i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P. aeruginosa</a:t>
                      </a:r>
                      <a:endParaRPr lang="en-GB" sz="10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449" marR="9449" marT="4724" marB="472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9449" marR="9449" marT="4724" marB="472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9449" marR="9449" marT="4724" marB="472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Sepsis</a:t>
                      </a:r>
                    </a:p>
                  </a:txBody>
                  <a:tcPr marL="9449" marR="9449" marT="4724" marB="472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marL="9449" marR="9449" marT="4724" marB="472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Inappropriate cleaning and disinfection (</a:t>
                      </a:r>
                      <a:r>
                        <a:rPr lang="en-GB" sz="10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benzalkonium</a:t>
                      </a:r>
                      <a:r>
                        <a:rPr lang="en-GB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chloride)</a:t>
                      </a:r>
                    </a:p>
                  </a:txBody>
                  <a:tcPr marL="9449" marR="9449" marT="4724" marB="472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36219">
                <a:tc>
                  <a:txBody>
                    <a:bodyPr/>
                    <a:lstStyle/>
                    <a:p>
                      <a:pPr algn="l" fontAlgn="t"/>
                      <a:r>
                        <a:rPr lang="en-GB" sz="1000" i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P. aeruginosa</a:t>
                      </a:r>
                      <a:endParaRPr lang="en-GB" sz="10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449" marR="9449" marT="4724" marB="472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9449" marR="9449" marT="4724" marB="472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9449" marR="9449" marT="4724" marB="472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Pneumonia, lung abscess</a:t>
                      </a:r>
                    </a:p>
                  </a:txBody>
                  <a:tcPr marL="9449" marR="9449" marT="4724" marB="472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marL="9449" marR="9449" marT="4724" marB="472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Inappropriate cleaning and disinfection (cetrimide)</a:t>
                      </a:r>
                    </a:p>
                  </a:txBody>
                  <a:tcPr marL="9449" marR="9449" marT="4724" marB="472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49605">
                <a:tc>
                  <a:txBody>
                    <a:bodyPr/>
                    <a:lstStyle/>
                    <a:p>
                      <a:pPr algn="l" fontAlgn="t"/>
                      <a:r>
                        <a:rPr lang="en-GB" sz="1000" i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P. aeruginosa</a:t>
                      </a:r>
                      <a:endParaRPr lang="en-GB" sz="10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449" marR="9449" marT="4724" marB="472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9449" marR="9449" marT="4724" marB="472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9449" marR="9449" marT="4724" marB="472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Sepsis</a:t>
                      </a:r>
                    </a:p>
                  </a:txBody>
                  <a:tcPr marL="9449" marR="9449" marT="4724" marB="472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marL="9449" marR="9449" marT="4724" marB="472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Contaminated water bottle and water supply; inappropriate cleaning and disinfection</a:t>
                      </a:r>
                    </a:p>
                  </a:txBody>
                  <a:tcPr marL="9449" marR="9449" marT="4724" marB="472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21258">
                <a:tc>
                  <a:txBody>
                    <a:bodyPr/>
                    <a:lstStyle/>
                    <a:p>
                      <a:pPr algn="l" fontAlgn="t"/>
                      <a:r>
                        <a:rPr lang="en-GB" sz="1000" i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P. aeruginosa</a:t>
                      </a:r>
                      <a:endParaRPr lang="en-GB" sz="10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449" marR="9449" marT="4724" marB="472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99</a:t>
                      </a:r>
                    </a:p>
                  </a:txBody>
                  <a:tcPr marL="9449" marR="9449" marT="4724" marB="472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data</a:t>
                      </a:r>
                    </a:p>
                  </a:txBody>
                  <a:tcPr marL="9449" marR="9449" marT="4724" marB="472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Bacteremia/sepsis, cholangitis, pneumonia</a:t>
                      </a:r>
                    </a:p>
                  </a:txBody>
                  <a:tcPr marL="9449" marR="9449" marT="4724" marB="472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marL="9449" marR="9449" marT="4724" marB="472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Contaminated AER (a flaw in design, presence of biofilm); drying with no ethanol flushing</a:t>
                      </a:r>
                    </a:p>
                  </a:txBody>
                  <a:tcPr marL="9449" marR="9449" marT="4724" marB="472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22834">
                <a:tc>
                  <a:txBody>
                    <a:bodyPr/>
                    <a:lstStyle/>
                    <a:p>
                      <a:pPr algn="l" fontAlgn="t"/>
                      <a:r>
                        <a:rPr lang="en-GB" sz="1000" i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H. pylori</a:t>
                      </a:r>
                      <a:endParaRPr lang="en-GB" sz="10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449" marR="9449" marT="4724" marB="472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9449" marR="9449" marT="4724" marB="472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9449" marR="9449" marT="4724" marB="472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Gastritis</a:t>
                      </a:r>
                    </a:p>
                  </a:txBody>
                  <a:tcPr marL="9449" marR="9449" marT="4724" marB="472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Not tested</a:t>
                      </a:r>
                    </a:p>
                  </a:txBody>
                  <a:tcPr marL="9449" marR="9449" marT="4724" marB="472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Biopsy forceps not sterilized</a:t>
                      </a:r>
                    </a:p>
                  </a:txBody>
                  <a:tcPr marL="9449" marR="9449" marT="4724" marB="472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21258">
                <a:tc>
                  <a:txBody>
                    <a:bodyPr/>
                    <a:lstStyle/>
                    <a:p>
                      <a:pPr algn="l" fontAlgn="t"/>
                      <a:r>
                        <a:rPr lang="en-GB" sz="1000" i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H. pylori</a:t>
                      </a:r>
                      <a:endParaRPr lang="en-GB" sz="10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449" marR="9449" marT="4724" marB="472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9449" marR="9449" marT="4724" marB="472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9449" marR="9449" marT="4724" marB="472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Gastritis</a:t>
                      </a:r>
                    </a:p>
                  </a:txBody>
                  <a:tcPr marL="9449" marR="9449" marT="4724" marB="472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marL="9449" marR="9449" marT="4724" marB="472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Inappropriate disinfection between patients (ethanol); biopsy forceps not sterilized</a:t>
                      </a:r>
                    </a:p>
                  </a:txBody>
                  <a:tcPr marL="9449" marR="9449" marT="4724" marB="472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36219">
                <a:tc>
                  <a:txBody>
                    <a:bodyPr/>
                    <a:lstStyle/>
                    <a:p>
                      <a:pPr algn="l" fontAlgn="t"/>
                      <a:r>
                        <a:rPr lang="en-GB" sz="1000" i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H. pylori</a:t>
                      </a:r>
                      <a:endParaRPr lang="en-GB" sz="10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449" marR="9449" marT="4724" marB="472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9449" marR="9449" marT="4724" marB="472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9449" marR="9449" marT="4724" marB="472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Gastritis</a:t>
                      </a:r>
                    </a:p>
                  </a:txBody>
                  <a:tcPr marL="9449" marR="9449" marT="4724" marB="472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marL="9449" marR="9449" marT="4724" marB="472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Inappropriate cleaning and disinfection between patients</a:t>
                      </a:r>
                    </a:p>
                  </a:txBody>
                  <a:tcPr marL="9449" marR="9449" marT="4724" marB="472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79527">
                <a:tc>
                  <a:txBody>
                    <a:bodyPr/>
                    <a:lstStyle/>
                    <a:p>
                      <a:pPr algn="l" fontAlgn="t"/>
                      <a:r>
                        <a:rPr lang="en-GB" sz="1000" i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Salmonella</a:t>
                      </a:r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Typhi</a:t>
                      </a:r>
                    </a:p>
                  </a:txBody>
                  <a:tcPr marL="9449" marR="9449" marT="4724" marB="472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9449" marR="9449" marT="4724" marB="472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9449" marR="9449" marT="4724" marB="472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Bacteremia</a:t>
                      </a:r>
                    </a:p>
                  </a:txBody>
                  <a:tcPr marL="9449" marR="9449" marT="4724" marB="472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Not tested</a:t>
                      </a:r>
                    </a:p>
                  </a:txBody>
                  <a:tcPr marL="9449" marR="9449" marT="4724" marB="472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Inappropriate cleaning and disinfection</a:t>
                      </a:r>
                    </a:p>
                  </a:txBody>
                  <a:tcPr marL="9449" marR="9449" marT="4724" marB="472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79527">
                <a:tc>
                  <a:txBody>
                    <a:bodyPr/>
                    <a:lstStyle/>
                    <a:p>
                      <a:pPr algn="l" fontAlgn="t"/>
                      <a:r>
                        <a:rPr lang="en-GB" sz="1000" i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Salmonella</a:t>
                      </a:r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Typhimurium</a:t>
                      </a:r>
                    </a:p>
                  </a:txBody>
                  <a:tcPr marL="9449" marR="9449" marT="4724" marB="472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9449" marR="9449" marT="4724" marB="472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9449" marR="9449" marT="4724" marB="472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Gastroenteritis, peritoneal abscess</a:t>
                      </a:r>
                    </a:p>
                  </a:txBody>
                  <a:tcPr marL="9449" marR="9449" marT="4724" marB="472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marL="9449" marR="9449" marT="4724" marB="472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Inappropriate cleaning and disinfection</a:t>
                      </a:r>
                    </a:p>
                  </a:txBody>
                  <a:tcPr marL="9449" marR="9449" marT="4724" marB="472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36219">
                <a:tc>
                  <a:txBody>
                    <a:bodyPr/>
                    <a:lstStyle/>
                    <a:p>
                      <a:pPr algn="l" fontAlgn="t"/>
                      <a:r>
                        <a:rPr lang="en-GB" sz="1000" i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Salmonella</a:t>
                      </a:r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Typhimurium</a:t>
                      </a:r>
                    </a:p>
                  </a:txBody>
                  <a:tcPr marL="9449" marR="9449" marT="4724" marB="472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9449" marR="9449" marT="4724" marB="472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9449" marR="9449" marT="4724" marB="472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Urinary tract infection</a:t>
                      </a:r>
                    </a:p>
                  </a:txBody>
                  <a:tcPr marL="9449" marR="9449" marT="4724" marB="472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marL="9449" marR="9449" marT="4724" marB="472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Lack of manual cleaning; insufficient disinfectant exposure</a:t>
                      </a:r>
                    </a:p>
                  </a:txBody>
                  <a:tcPr marL="9449" marR="9449" marT="4724" marB="472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36219">
                <a:tc>
                  <a:txBody>
                    <a:bodyPr/>
                    <a:lstStyle/>
                    <a:p>
                      <a:pPr algn="l" fontAlgn="t"/>
                      <a:r>
                        <a:rPr lang="en-GB" sz="1000" i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Salmonella</a:t>
                      </a:r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Agona</a:t>
                      </a:r>
                    </a:p>
                  </a:txBody>
                  <a:tcPr marL="9449" marR="9449" marT="4724" marB="472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9449" marR="9449" marT="4724" marB="472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9449" marR="9449" marT="4724" marB="472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Gastroenteritis, bacteremia/sepsis</a:t>
                      </a:r>
                    </a:p>
                  </a:txBody>
                  <a:tcPr marL="9449" marR="9449" marT="4724" marB="472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marL="9449" marR="9449" marT="4724" marB="472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Inappropriate cleaning and disinfection (cetrimide)</a:t>
                      </a:r>
                    </a:p>
                  </a:txBody>
                  <a:tcPr marL="9449" marR="9449" marT="4724" marB="472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36219">
                <a:tc>
                  <a:txBody>
                    <a:bodyPr/>
                    <a:lstStyle/>
                    <a:p>
                      <a:pPr algn="l" fontAlgn="t"/>
                      <a:r>
                        <a:rPr lang="en-GB" sz="1000" i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Salmonella</a:t>
                      </a:r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Kedougou</a:t>
                      </a:r>
                    </a:p>
                  </a:txBody>
                  <a:tcPr marL="9449" marR="9449" marT="4724" marB="472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</a:p>
                  </a:txBody>
                  <a:tcPr marL="9449" marR="9449" marT="4724" marB="472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</a:p>
                  </a:txBody>
                  <a:tcPr marL="9449" marR="9449" marT="4724" marB="472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Gastroenteritis</a:t>
                      </a:r>
                    </a:p>
                  </a:txBody>
                  <a:tcPr marL="9449" marR="9449" marT="4724" marB="472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</a:t>
                      </a:r>
                    </a:p>
                  </a:txBody>
                  <a:tcPr marL="9449" marR="9449" marT="4724" marB="472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Inappropriate cleaning and disinfection (cetrimide)</a:t>
                      </a:r>
                    </a:p>
                  </a:txBody>
                  <a:tcPr marL="9449" marR="9449" marT="4724" marB="472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49605">
                <a:tc>
                  <a:txBody>
                    <a:bodyPr/>
                    <a:lstStyle/>
                    <a:p>
                      <a:pPr algn="l" fontAlgn="t"/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HBV</a:t>
                      </a:r>
                    </a:p>
                  </a:txBody>
                  <a:tcPr marL="9449" marR="9449" marT="4724" marB="472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9449" marR="9449" marT="4724" marB="472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9449" marR="9449" marT="4724" marB="472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HBV infection</a:t>
                      </a:r>
                    </a:p>
                  </a:txBody>
                  <a:tcPr marL="9449" marR="9449" marT="4724" marB="472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Not tested</a:t>
                      </a:r>
                    </a:p>
                  </a:txBody>
                  <a:tcPr marL="9449" marR="9449" marT="4724" marB="472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Inappropriate cleaning and disinfection (cetrimide); no disinfection between patients</a:t>
                      </a:r>
                    </a:p>
                  </a:txBody>
                  <a:tcPr marL="9449" marR="9449" marT="4724" marB="472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51180">
                <a:tc>
                  <a:txBody>
                    <a:bodyPr/>
                    <a:lstStyle/>
                    <a:p>
                      <a:pPr algn="l" fontAlgn="t"/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HBV</a:t>
                      </a:r>
                    </a:p>
                  </a:txBody>
                  <a:tcPr marL="9449" marR="9449" marT="4724" marB="472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9449" marR="9449" marT="4724" marB="472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9449" marR="9449" marT="4724" marB="472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HBV infection</a:t>
                      </a:r>
                    </a:p>
                  </a:txBody>
                  <a:tcPr marL="9449" marR="9449" marT="4724" marB="472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Not tested</a:t>
                      </a:r>
                    </a:p>
                  </a:txBody>
                  <a:tcPr marL="9449" marR="9449" marT="4724" marB="472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Endoscope reprocessing not described</a:t>
                      </a:r>
                    </a:p>
                  </a:txBody>
                  <a:tcPr marL="9449" marR="9449" marT="4724" marB="472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22834">
                <a:tc>
                  <a:txBody>
                    <a:bodyPr/>
                    <a:lstStyle/>
                    <a:p>
                      <a:pPr algn="l" fontAlgn="t"/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HBV</a:t>
                      </a:r>
                    </a:p>
                  </a:txBody>
                  <a:tcPr marL="9449" marR="9449" marT="4724" marB="472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9449" marR="9449" marT="4724" marB="472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9449" marR="9449" marT="4724" marB="472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HBV infection</a:t>
                      </a:r>
                    </a:p>
                  </a:txBody>
                  <a:tcPr marL="9449" marR="9449" marT="4724" marB="472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Not tested</a:t>
                      </a:r>
                    </a:p>
                  </a:txBody>
                  <a:tcPr marL="9449" marR="9449" marT="4724" marB="472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Lack of disinfection procedure</a:t>
                      </a:r>
                    </a:p>
                  </a:txBody>
                  <a:tcPr marL="9449" marR="9449" marT="4724" marB="472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21258">
                <a:tc>
                  <a:txBody>
                    <a:bodyPr/>
                    <a:lstStyle/>
                    <a:p>
                      <a:pPr algn="l" fontAlgn="t"/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HCV</a:t>
                      </a:r>
                    </a:p>
                  </a:txBody>
                  <a:tcPr marL="9449" marR="9449" marT="4724" marB="472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9449" marR="9449" marT="4724" marB="472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9449" marR="9449" marT="4724" marB="472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HCV infection</a:t>
                      </a:r>
                    </a:p>
                  </a:txBody>
                  <a:tcPr marL="9449" marR="9449" marT="4724" marB="472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Not tested</a:t>
                      </a:r>
                    </a:p>
                  </a:txBody>
                  <a:tcPr marL="9449" marR="9449" marT="4724" marB="472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Contaminated syringe or anesthetic vial; inappropriate cleaning and disinfection</a:t>
                      </a:r>
                    </a:p>
                  </a:txBody>
                  <a:tcPr marL="9449" marR="9449" marT="4724" marB="472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94488">
                <a:tc>
                  <a:txBody>
                    <a:bodyPr/>
                    <a:lstStyle/>
                    <a:p>
                      <a:pPr algn="l" fontAlgn="t"/>
                      <a:r>
                        <a:rPr lang="en-GB" sz="1000" i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Strongyloides stercoralis</a:t>
                      </a:r>
                      <a:endParaRPr lang="en-GB" sz="10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449" marR="9449" marT="4724" marB="472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9449" marR="9449" marT="4724" marB="472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9449" marR="9449" marT="4724" marB="472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Esophagitis</a:t>
                      </a:r>
                    </a:p>
                  </a:txBody>
                  <a:tcPr marL="9449" marR="9449" marT="4724" marB="472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Not tested</a:t>
                      </a:r>
                    </a:p>
                  </a:txBody>
                  <a:tcPr marL="9449" marR="9449" marT="4724" marB="472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Not found</a:t>
                      </a:r>
                    </a:p>
                  </a:txBody>
                  <a:tcPr marL="9449" marR="9449" marT="4724" marB="472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36219">
                <a:tc>
                  <a:txBody>
                    <a:bodyPr/>
                    <a:lstStyle/>
                    <a:p>
                      <a:pPr algn="l" fontAlgn="t"/>
                      <a:r>
                        <a:rPr lang="en-GB" sz="1000" i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Trichosporon</a:t>
                      </a:r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spp.</a:t>
                      </a:r>
                    </a:p>
                  </a:txBody>
                  <a:tcPr marL="9449" marR="9449" marT="4724" marB="472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9449" marR="9449" marT="4724" marB="472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449" marR="9449" marT="4724" marB="472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</a:t>
                      </a:r>
                    </a:p>
                  </a:txBody>
                  <a:tcPr marL="9449" marR="9449" marT="4724" marB="472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marL="9449" marR="9449" marT="4724" marB="472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Inappropriate cleaning and disinfection (cetrimide)</a:t>
                      </a:r>
                    </a:p>
                  </a:txBody>
                  <a:tcPr marL="9449" marR="9449" marT="4724" marB="472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22834">
                <a:tc>
                  <a:txBody>
                    <a:bodyPr/>
                    <a:lstStyle/>
                    <a:p>
                      <a:pPr algn="l" fontAlgn="t"/>
                      <a:r>
                        <a:rPr lang="en-GB" sz="1000" i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Trichosporon asahii</a:t>
                      </a:r>
                      <a:endParaRPr lang="en-GB" sz="10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449" marR="9449" marT="4724" marB="472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9449" marR="9449" marT="4724" marB="472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9449" marR="9449" marT="4724" marB="472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Esophagitis</a:t>
                      </a:r>
                    </a:p>
                  </a:txBody>
                  <a:tcPr marL="9449" marR="9449" marT="4724" marB="472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marL="9449" marR="9449" marT="4724" marB="472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Biopsy forceps not sterilized</a:t>
                      </a:r>
                    </a:p>
                  </a:txBody>
                  <a:tcPr marL="9449" marR="9449" marT="4724" marB="472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3777100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251520" y="-171400"/>
            <a:ext cx="8507288" cy="1143000"/>
          </a:xfrm>
        </p:spPr>
        <p:txBody>
          <a:bodyPr>
            <a:normAutofit fontScale="90000"/>
          </a:bodyPr>
          <a:lstStyle/>
          <a:p>
            <a:r>
              <a:rPr lang="en-GB" sz="3600" dirty="0" smtClean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When medical device decontamination fails…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07504" y="6156593"/>
            <a:ext cx="63367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Epstein </a:t>
            </a:r>
            <a:r>
              <a:rPr lang="en-GB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et al. JAMA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2014;312:1447-55.</a:t>
            </a:r>
          </a:p>
          <a:p>
            <a:pPr marL="342900" indent="-342900">
              <a:buAutoNum type="arabicPeriod"/>
            </a:pP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Rutala &amp; Weber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GB" sz="1600" i="1" dirty="0">
                <a:latin typeface="Arial" panose="020B0604020202020204" pitchFamily="34" charset="0"/>
                <a:cs typeface="Arial" panose="020B0604020202020204" pitchFamily="34" charset="0"/>
              </a:rPr>
              <a:t>Am J Infect </a:t>
            </a:r>
            <a:r>
              <a:rPr lang="en-GB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Control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2016;44 (</a:t>
            </a:r>
            <a:r>
              <a:rPr lang="en-GB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Suppl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):e47-51</a:t>
            </a:r>
            <a:endParaRPr lang="en-GB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AutoNum type="arabicPeriod"/>
            </a:pP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25" t="20342" r="27548" b="6410"/>
          <a:stretch/>
        </p:blipFill>
        <p:spPr bwMode="auto">
          <a:xfrm>
            <a:off x="107504" y="2924944"/>
            <a:ext cx="4425451" cy="3208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932" y="836712"/>
            <a:ext cx="3172020" cy="1997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427984" y="764704"/>
            <a:ext cx="4716016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 indent="-177800">
              <a:buFont typeface="Arial" panose="020B0604020202020204" pitchFamily="34" charset="0"/>
              <a:buChar char="•"/>
            </a:pP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39 patient CRE outbreak in 2013 in Illinois.</a:t>
            </a:r>
            <a:r>
              <a:rPr lang="en-GB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Odds ratio for </a:t>
            </a:r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duodenoscope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exposure in case patients 78 (confidence interval 6-1008).</a:t>
            </a:r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No breakdown in compliance with </a:t>
            </a:r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decon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procedures.</a:t>
            </a:r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Outbreak resolved when </a:t>
            </a:r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decon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approach for the scopes modified. </a:t>
            </a:r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Has prompted a global review and change in the way that these devices are 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decontaminated.</a:t>
            </a:r>
            <a:r>
              <a:rPr lang="en-GB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GB" baseline="30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AutoNum type="arabicPeriod"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4004814" y="4466901"/>
            <a:ext cx="537019" cy="12310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0694498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HCAI – critical devices</a:t>
            </a:r>
            <a:endParaRPr lang="en-GB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9552" y="1484784"/>
            <a:ext cx="77048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Rare to have documented transmission events linked to critical device, such as surgical instruments.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7504" y="6156593"/>
            <a:ext cx="63367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Rutala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&amp; Weber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GB" sz="1600" i="1" dirty="0">
                <a:latin typeface="Arial" panose="020B0604020202020204" pitchFamily="34" charset="0"/>
                <a:cs typeface="Arial" panose="020B0604020202020204" pitchFamily="34" charset="0"/>
              </a:rPr>
              <a:t>Infectious Disease Clinics of North </a:t>
            </a:r>
            <a:r>
              <a:rPr lang="en-GB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America 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2021.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19288" t="23401" r="22437" b="15000"/>
          <a:stretch/>
        </p:blipFill>
        <p:spPr>
          <a:xfrm>
            <a:off x="1619672" y="2348880"/>
            <a:ext cx="5328592" cy="3168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018102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2338708541"/>
              </p:ext>
            </p:extLst>
          </p:nvPr>
        </p:nvGraphicFramePr>
        <p:xfrm>
          <a:off x="1115616" y="1124744"/>
          <a:ext cx="7056784" cy="4608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0062503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Safer medical 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device </a:t>
            </a:r>
            <a:r>
              <a:rPr lang="en-GB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decontamination</a:t>
            </a:r>
            <a:endParaRPr lang="en-GB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2461510848"/>
              </p:ext>
            </p:extLst>
          </p:nvPr>
        </p:nvGraphicFramePr>
        <p:xfrm>
          <a:off x="457200" y="1397000"/>
          <a:ext cx="8075240" cy="44802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8078028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1736209185"/>
              </p:ext>
            </p:extLst>
          </p:nvPr>
        </p:nvGraphicFramePr>
        <p:xfrm>
          <a:off x="1115616" y="1124744"/>
          <a:ext cx="7056784" cy="4608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9429801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300608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669761728"/>
              </p:ext>
            </p:extLst>
          </p:nvPr>
        </p:nvGraphicFramePr>
        <p:xfrm>
          <a:off x="971600" y="764704"/>
          <a:ext cx="7200800" cy="55446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itle 1"/>
          <p:cNvSpPr txBox="1">
            <a:spLocks/>
          </p:cNvSpPr>
          <p:nvPr/>
        </p:nvSpPr>
        <p:spPr>
          <a:xfrm>
            <a:off x="457200" y="4462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Future perspectives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320572809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Summary</a:t>
            </a:r>
            <a:endParaRPr lang="en-GB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1567333"/>
            <a:ext cx="8229600" cy="452596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Overview of medical device decontamination in the context of HCAI.</a:t>
            </a:r>
          </a:p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Summary of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HCAI associated with medical device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reprocessing. </a:t>
            </a:r>
          </a:p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Learning from past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failures in medical device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decontamination to prevent HCAI.</a:t>
            </a:r>
          </a:p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A look at medical device decontamination of the future. </a:t>
            </a:r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854669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>
            <a:normAutofit/>
          </a:bodyPr>
          <a:lstStyle/>
          <a:p>
            <a:r>
              <a:rPr lang="en-GB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Resources</a:t>
            </a:r>
            <a:endParaRPr lang="en-GB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457200" y="1052736"/>
            <a:ext cx="8229600" cy="452596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Managing Medical 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Devices. Guidance 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for healthcare and social services 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organisations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MHRA, April 2015.</a:t>
            </a:r>
          </a:p>
          <a:p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Institute of Decontamination Sciences (IDSC) publications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Guidelines for Environmental Infection Control in Health-Care Facilities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. MMWR 2003;  52(RR10):1-42. </a:t>
            </a:r>
            <a:endParaRPr lang="en-GB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Decontamination of surgical instruments (HTM 01-01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)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Management and decontamination of flexible endoscopes (HTM 01-06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)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804870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556" y="4473117"/>
            <a:ext cx="468052" cy="46805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39552" y="707445"/>
            <a:ext cx="8064896" cy="50629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 smtClean="0">
                <a:latin typeface="Arial" pitchFamily="34" charset="0"/>
                <a:cs typeface="Arial" pitchFamily="34" charset="0"/>
              </a:rPr>
              <a:t>Healthcare-associated infections associated with medical device reprocessing</a:t>
            </a:r>
            <a:endParaRPr lang="en-GB" sz="4000" dirty="0" smtClean="0">
              <a:latin typeface="Arial" pitchFamily="34" charset="0"/>
              <a:cs typeface="Arial" pitchFamily="34" charset="0"/>
            </a:endParaRPr>
          </a:p>
          <a:p>
            <a:endParaRPr lang="en-GB" sz="4400" dirty="0" smtClean="0">
              <a:latin typeface="Arial" pitchFamily="34" charset="0"/>
              <a:cs typeface="Arial" pitchFamily="34" charset="0"/>
            </a:endParaRPr>
          </a:p>
          <a:p>
            <a:r>
              <a:rPr lang="en-GB" sz="2800" dirty="0" smtClean="0">
                <a:latin typeface="Arial" pitchFamily="34" charset="0"/>
                <a:cs typeface="Arial" pitchFamily="34" charset="0"/>
              </a:rPr>
              <a:t>Jon </a:t>
            </a:r>
            <a:r>
              <a:rPr lang="en-GB" sz="2800" dirty="0" smtClean="0">
                <a:latin typeface="Arial" pitchFamily="34" charset="0"/>
                <a:cs typeface="Arial" pitchFamily="34" charset="0"/>
              </a:rPr>
              <a:t>Otter, PhD </a:t>
            </a:r>
            <a:r>
              <a:rPr lang="en-GB" sz="2800" dirty="0" err="1" smtClean="0">
                <a:latin typeface="Arial" pitchFamily="34" charset="0"/>
                <a:cs typeface="Arial" pitchFamily="34" charset="0"/>
              </a:rPr>
              <a:t>FRCPath</a:t>
            </a:r>
            <a:endParaRPr lang="en-GB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GB" sz="2800" dirty="0">
                <a:latin typeface="Arial" pitchFamily="34" charset="0"/>
                <a:cs typeface="Arial" pitchFamily="34" charset="0"/>
              </a:rPr>
              <a:t>Imperial College London</a:t>
            </a:r>
          </a:p>
          <a:p>
            <a:endParaRPr lang="en-GB" sz="1000" dirty="0" smtClean="0">
              <a:latin typeface="Arial" pitchFamily="34" charset="0"/>
              <a:cs typeface="Arial" pitchFamily="34" charset="0"/>
            </a:endParaRPr>
          </a:p>
          <a:p>
            <a:endParaRPr lang="en-GB" sz="500" dirty="0" smtClean="0"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Wingdings"/>
              <a:buChar char="*"/>
            </a:pPr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</a:rPr>
              <a:t> </a:t>
            </a:r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  <a:hlinkClick r:id="rId3"/>
              </a:rPr>
              <a:t>j.otter@imperial.ac.uk</a:t>
            </a:r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</a:rPr>
              <a:t>      </a:t>
            </a:r>
            <a:endParaRPr lang="en-GB" sz="2400" dirty="0">
              <a:latin typeface="Arial" pitchFamily="34" charset="0"/>
              <a:cs typeface="Arial" pitchFamily="34" charset="0"/>
              <a:sym typeface="Wingdings"/>
            </a:endParaRPr>
          </a:p>
          <a:p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</a:rPr>
              <a:t>     @</a:t>
            </a:r>
            <a:r>
              <a:rPr lang="en-GB" sz="2400" dirty="0" err="1" smtClean="0">
                <a:latin typeface="Arial" pitchFamily="34" charset="0"/>
                <a:cs typeface="Arial" pitchFamily="34" charset="0"/>
                <a:sym typeface="Wingdings"/>
              </a:rPr>
              <a:t>jonotter</a:t>
            </a:r>
            <a:endParaRPr lang="en-GB" sz="2400" dirty="0" smtClean="0">
              <a:latin typeface="Arial" pitchFamily="34" charset="0"/>
              <a:cs typeface="Arial" pitchFamily="34" charset="0"/>
              <a:sym typeface="Wingdings"/>
            </a:endParaRPr>
          </a:p>
          <a:p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</a:rPr>
              <a:t>Blog: </a:t>
            </a:r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  <a:hlinkClick r:id="rId4"/>
              </a:rPr>
              <a:t>www.ReflectionsIPC.com</a:t>
            </a:r>
            <a:endParaRPr lang="en-GB" sz="2400" dirty="0">
              <a:latin typeface="Arial" pitchFamily="34" charset="0"/>
              <a:cs typeface="Arial" pitchFamily="34" charset="0"/>
              <a:sym typeface="Wingdings"/>
            </a:endParaRPr>
          </a:p>
          <a:p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</a:rPr>
              <a:t>Slides: </a:t>
            </a:r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  <a:hlinkClick r:id="rId5"/>
              </a:rPr>
              <a:t>www.jonotter.net</a:t>
            </a:r>
            <a:r>
              <a:rPr lang="en-GB" sz="2400" dirty="0" smtClean="0">
                <a:latin typeface="Arial" pitchFamily="34" charset="0"/>
                <a:cs typeface="Arial" pitchFamily="34" charset="0"/>
                <a:sym typeface="Wingdings"/>
              </a:rPr>
              <a:t>   </a:t>
            </a:r>
            <a:endParaRPr lang="en-GB" sz="2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586835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2876</TotalTime>
  <Words>842</Words>
  <Application>Microsoft Office PowerPoint</Application>
  <PresentationFormat>On-screen Show (4:3)</PresentationFormat>
  <Paragraphs>226</Paragraphs>
  <Slides>23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8" baseType="lpstr">
      <vt:lpstr>ＭＳ Ｐゴシック</vt:lpstr>
      <vt:lpstr>Arial</vt:lpstr>
      <vt:lpstr>Calibri</vt:lpstr>
      <vt:lpstr>Wingdings</vt:lpstr>
      <vt:lpstr>Office Theme</vt:lpstr>
      <vt:lpstr>PowerPoint Presentation</vt:lpstr>
      <vt:lpstr>PowerPoint Presentation</vt:lpstr>
      <vt:lpstr>PowerPoint Presentation</vt:lpstr>
      <vt:lpstr>Medical device classification</vt:lpstr>
      <vt:lpstr>Principles of medical device decon</vt:lpstr>
      <vt:lpstr>Spaulding classification</vt:lpstr>
      <vt:lpstr>PowerPoint Presentation</vt:lpstr>
      <vt:lpstr>Decontamination options</vt:lpstr>
      <vt:lpstr>PowerPoint Presentation</vt:lpstr>
      <vt:lpstr>PowerPoint Presentation</vt:lpstr>
      <vt:lpstr>HCAI – non-critical devices</vt:lpstr>
      <vt:lpstr>HCAI – non-critical devices</vt:lpstr>
      <vt:lpstr>HCAI – semi-critical devices (endoscopes)</vt:lpstr>
      <vt:lpstr>HCAI – semi-critical devices (endoscopes)</vt:lpstr>
      <vt:lpstr>When medical device decontamination fails…</vt:lpstr>
      <vt:lpstr>HCAI – critical devices</vt:lpstr>
      <vt:lpstr>PowerPoint Presentation</vt:lpstr>
      <vt:lpstr>Safer medical device decontamination</vt:lpstr>
      <vt:lpstr>PowerPoint Presentation</vt:lpstr>
      <vt:lpstr>  </vt:lpstr>
      <vt:lpstr>Summary</vt:lpstr>
      <vt:lpstr>Resources</vt:lpstr>
      <vt:lpstr>PowerPoint Presentation</vt:lpstr>
    </vt:vector>
  </TitlesOfParts>
  <Company>Bioquell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Jon Otter</dc:creator>
  <cp:lastModifiedBy>Otter Jon</cp:lastModifiedBy>
  <cp:revision>104</cp:revision>
  <dcterms:created xsi:type="dcterms:W3CDTF">2015-03-09T16:50:51Z</dcterms:created>
  <dcterms:modified xsi:type="dcterms:W3CDTF">2021-09-03T14:51:39Z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WinDIP File ID">
    <vt:lpwstr>c941a9b5-43f3-4651-9613-4b15456fe1da</vt:lpwstr>
  </property>
</Properties>
</file>