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539" r:id="rId2"/>
    <p:sldId id="618" r:id="rId3"/>
    <p:sldId id="623" r:id="rId4"/>
    <p:sldId id="607" r:id="rId5"/>
    <p:sldId id="610" r:id="rId6"/>
    <p:sldId id="494" r:id="rId7"/>
    <p:sldId id="615" r:id="rId8"/>
    <p:sldId id="612" r:id="rId9"/>
    <p:sldId id="613" r:id="rId10"/>
    <p:sldId id="624" r:id="rId11"/>
    <p:sldId id="608" r:id="rId12"/>
    <p:sldId id="617" r:id="rId13"/>
    <p:sldId id="619" r:id="rId14"/>
    <p:sldId id="621" r:id="rId15"/>
    <p:sldId id="622" r:id="rId16"/>
    <p:sldId id="586" r:id="rId17"/>
    <p:sldId id="641" r:id="rId18"/>
    <p:sldId id="625" r:id="rId19"/>
    <p:sldId id="609" r:id="rId20"/>
    <p:sldId id="628" r:id="rId21"/>
    <p:sldId id="638" r:id="rId22"/>
    <p:sldId id="627" r:id="rId23"/>
    <p:sldId id="626" r:id="rId24"/>
    <p:sldId id="629" r:id="rId25"/>
    <p:sldId id="631" r:id="rId26"/>
    <p:sldId id="630" r:id="rId27"/>
    <p:sldId id="639" r:id="rId28"/>
    <p:sldId id="632" r:id="rId29"/>
    <p:sldId id="635" r:id="rId30"/>
    <p:sldId id="637" r:id="rId31"/>
    <p:sldId id="636" r:id="rId3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84" d="100"/>
          <a:sy n="84" d="100"/>
        </p:scale>
        <p:origin x="772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IDR\CRO%20screening%20charity\Database\150720%20CRE%20database%20summ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556027482589324"/>
          <c:y val="8.7278284272269066E-2"/>
          <c:w val="0.6938099049600549"/>
          <c:h val="0.75556583037614555"/>
        </c:manualLayout>
      </c:layout>
      <c:barChart>
        <c:barDir val="col"/>
        <c:grouping val="clustered"/>
        <c:varyColors val="0"/>
        <c:ser>
          <c:idx val="0"/>
          <c:order val="0"/>
          <c:tx>
            <c:v>n patients recruited</c:v>
          </c:tx>
          <c:spPr>
            <a:ln>
              <a:solidFill>
                <a:schemeClr val="tx2">
                  <a:lumMod val="75000"/>
                </a:schemeClr>
              </a:solidFill>
            </a:ln>
            <a:scene3d>
              <a:camera prst="orthographicFront"/>
              <a:lightRig rig="glow" dir="t">
                <a:rot lat="0" lon="0" rev="4800000"/>
              </a:lightRig>
            </a:scene3d>
            <a:sp3d prstMaterial="matte">
              <a:bevelT w="127000" h="63500"/>
            </a:sp3d>
          </c:spPr>
          <c:invertIfNegative val="0"/>
          <c:val>
            <c:numRef>
              <c:f>'Decline rate'!$C$27:$C$40</c:f>
              <c:numCache>
                <c:formatCode>General</c:formatCode>
                <c:ptCount val="14"/>
                <c:pt idx="0">
                  <c:v>19</c:v>
                </c:pt>
                <c:pt idx="1">
                  <c:v>131</c:v>
                </c:pt>
                <c:pt idx="2">
                  <c:v>148</c:v>
                </c:pt>
                <c:pt idx="3">
                  <c:v>172</c:v>
                </c:pt>
                <c:pt idx="4">
                  <c:v>232</c:v>
                </c:pt>
                <c:pt idx="5">
                  <c:v>294</c:v>
                </c:pt>
                <c:pt idx="6">
                  <c:v>391</c:v>
                </c:pt>
                <c:pt idx="7">
                  <c:v>537</c:v>
                </c:pt>
                <c:pt idx="8">
                  <c:v>572</c:v>
                </c:pt>
                <c:pt idx="9">
                  <c:v>401</c:v>
                </c:pt>
                <c:pt idx="10">
                  <c:v>360</c:v>
                </c:pt>
                <c:pt idx="11">
                  <c:v>354</c:v>
                </c:pt>
                <c:pt idx="12">
                  <c:v>417</c:v>
                </c:pt>
                <c:pt idx="13">
                  <c:v>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8-4AA0-B3B5-482E1CEBA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7223608"/>
        <c:axId val="457223216"/>
      </c:barChart>
      <c:lineChart>
        <c:grouping val="standard"/>
        <c:varyColors val="0"/>
        <c:ser>
          <c:idx val="1"/>
          <c:order val="1"/>
          <c:tx>
            <c:v>% declined</c:v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val>
            <c:numRef>
              <c:f>'Decline rate'!$E$27:$E$40</c:f>
              <c:numCache>
                <c:formatCode>0%</c:formatCode>
                <c:ptCount val="14"/>
                <c:pt idx="0">
                  <c:v>0.5</c:v>
                </c:pt>
                <c:pt idx="1">
                  <c:v>0.29946524064171121</c:v>
                </c:pt>
                <c:pt idx="2">
                  <c:v>0.3116279069767442</c:v>
                </c:pt>
                <c:pt idx="3">
                  <c:v>0.29218106995884774</c:v>
                </c:pt>
                <c:pt idx="4">
                  <c:v>0.19444444444444445</c:v>
                </c:pt>
                <c:pt idx="5">
                  <c:v>9.815950920245399E-2</c:v>
                </c:pt>
                <c:pt idx="6">
                  <c:v>2.9776674937965261E-2</c:v>
                </c:pt>
                <c:pt idx="7">
                  <c:v>1.8281535648994516E-2</c:v>
                </c:pt>
                <c:pt idx="8">
                  <c:v>2.2222222222222223E-2</c:v>
                </c:pt>
                <c:pt idx="9">
                  <c:v>5.647058823529412E-2</c:v>
                </c:pt>
                <c:pt idx="10">
                  <c:v>6.25E-2</c:v>
                </c:pt>
                <c:pt idx="11">
                  <c:v>6.5963060686015831E-2</c:v>
                </c:pt>
                <c:pt idx="12">
                  <c:v>7.126948775055679E-2</c:v>
                </c:pt>
                <c:pt idx="13">
                  <c:v>6.1224489795918366E-2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38-4AA0-B3B5-482E1CEBA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7224784"/>
        <c:axId val="457220864"/>
      </c:lineChart>
      <c:catAx>
        <c:axId val="4572236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Study week</a:t>
                </a:r>
              </a:p>
            </c:rich>
          </c:tx>
          <c:layout>
            <c:manualLayout>
              <c:xMode val="edge"/>
              <c:yMode val="edge"/>
              <c:x val="0.39213972016577281"/>
              <c:y val="0.91411582287958337"/>
            </c:manualLayout>
          </c:layout>
          <c:overlay val="0"/>
        </c:title>
        <c:majorTickMark val="out"/>
        <c:minorTickMark val="none"/>
        <c:tickLblPos val="nextTo"/>
        <c:crossAx val="457223216"/>
        <c:crosses val="autoZero"/>
        <c:auto val="1"/>
        <c:lblAlgn val="ctr"/>
        <c:lblOffset val="100"/>
        <c:noMultiLvlLbl val="0"/>
      </c:catAx>
      <c:valAx>
        <c:axId val="4572232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 patients recruited</a:t>
                </a:r>
              </a:p>
            </c:rich>
          </c:tx>
          <c:layout>
            <c:manualLayout>
              <c:xMode val="edge"/>
              <c:yMode val="edge"/>
              <c:x val="3.9901785416129806E-2"/>
              <c:y val="0.2841171965671606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57223608"/>
        <c:crosses val="autoZero"/>
        <c:crossBetween val="between"/>
      </c:valAx>
      <c:valAx>
        <c:axId val="457220864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declined</a:t>
                </a:r>
              </a:p>
            </c:rich>
          </c:tx>
          <c:layout>
            <c:manualLayout>
              <c:xMode val="edge"/>
              <c:yMode val="edge"/>
              <c:x val="0.93941947040488627"/>
              <c:y val="0.35872967657460703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crossAx val="457224784"/>
        <c:crosses val="max"/>
        <c:crossBetween val="between"/>
      </c:valAx>
      <c:catAx>
        <c:axId val="457224784"/>
        <c:scaling>
          <c:orientation val="minMax"/>
        </c:scaling>
        <c:delete val="1"/>
        <c:axPos val="b"/>
        <c:majorTickMark val="out"/>
        <c:minorTickMark val="none"/>
        <c:tickLblPos val="nextTo"/>
        <c:crossAx val="45722086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6262431213823928"/>
          <c:y val="3.7299288069775324E-2"/>
          <c:w val="0.46109880888655469"/>
          <c:h val="0.14888955574984425"/>
        </c:manualLayout>
      </c:layout>
      <c:overlay val="0"/>
    </c:legend>
    <c:plotVisOnly val="1"/>
    <c:dispBlanksAs val="gap"/>
    <c:showDLblsOverMax val="0"/>
  </c:chart>
  <c:spPr>
    <a:scene3d>
      <a:camera prst="orthographicFront"/>
      <a:lightRig rig="threePt" dir="t"/>
    </a:scene3d>
    <a:sp3d prstMaterial="matte">
      <a:bevelT w="127000" h="63500"/>
    </a:sp3d>
  </c:spPr>
  <c:txPr>
    <a:bodyPr/>
    <a:lstStyle/>
    <a:p>
      <a:pPr>
        <a:defRPr sz="14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B44E3B-4F95-4894-BC25-634408CCFE1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B9289E7-7D50-4F2D-90EA-A7963027A8C0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Preamble</a:t>
          </a:r>
        </a:p>
      </dgm:t>
    </dgm:pt>
    <dgm:pt modelId="{E04A9E05-D942-4C2D-8CD1-B71937C1AEAE}" type="parTrans" cxnId="{DCA40DD8-3F5B-4B23-B1B9-2A8011D1E28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75CDA4-23C8-4A8B-AF39-A66AC85A8591}" type="sibTrans" cxnId="{DCA40DD8-3F5B-4B23-B1B9-2A8011D1E28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489859-8035-427B-AB7F-4F59680D0B83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Universal admission screening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12AABD-B1CB-48CD-BDB9-B25E086000C6}" type="parTrans" cxnId="{8E1F85F5-BE76-465A-85E4-E38FCDD5632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8A1247-3B0B-4022-B6C4-5DF34A1E4933}" type="sibTrans" cxnId="{8E1F85F5-BE76-465A-85E4-E38FCDD5632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315EEB-355E-4202-843E-432A35AA4B32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Targeted screening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132C0A-FFF5-4969-AD46-83BF1E685F95}" type="parTrans" cxnId="{2BDFFBE8-0180-4CAB-982F-6F1A74AE9B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49A31A-06F2-43A9-8C4F-D0F37CE5701C}" type="sibTrans" cxnId="{2BDFFBE8-0180-4CAB-982F-6F1A74AE9B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C00996-BDF2-4493-B6B9-7B1B3B7EDED0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Universal vs. targeted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8F7CBA-AA42-4A09-B82E-D22F79D96707}" type="parTrans" cxnId="{5006F54B-4467-49D3-A9F2-593D20B8B5D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391C18-9B96-41DE-8898-77CF358BB3CB}" type="sibTrans" cxnId="{5006F54B-4467-49D3-A9F2-593D20B8B5D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68175-C91B-4045-8328-8DCAC40C8C89}" type="pres">
      <dgm:prSet presAssocID="{8BB44E3B-4F95-4894-BC25-634408CCFE1E}" presName="linear" presStyleCnt="0">
        <dgm:presLayoutVars>
          <dgm:animLvl val="lvl"/>
          <dgm:resizeHandles val="exact"/>
        </dgm:presLayoutVars>
      </dgm:prSet>
      <dgm:spPr/>
    </dgm:pt>
    <dgm:pt modelId="{C97857B8-C6C9-47B7-9081-6BAF0384478B}" type="pres">
      <dgm:prSet presAssocID="{9B9289E7-7D50-4F2D-90EA-A7963027A8C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2DCBFAC-83E8-41E3-95FE-4BBAFF4FEFB7}" type="pres">
      <dgm:prSet presAssocID="{8375CDA4-23C8-4A8B-AF39-A66AC85A8591}" presName="spacer" presStyleCnt="0"/>
      <dgm:spPr/>
    </dgm:pt>
    <dgm:pt modelId="{1C1029C9-0326-4311-88D6-3B7DBEED7F59}" type="pres">
      <dgm:prSet presAssocID="{AF489859-8035-427B-AB7F-4F59680D0B8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506FAAC-90AB-428C-81D3-0D641673D926}" type="pres">
      <dgm:prSet presAssocID="{368A1247-3B0B-4022-B6C4-5DF34A1E4933}" presName="spacer" presStyleCnt="0"/>
      <dgm:spPr/>
    </dgm:pt>
    <dgm:pt modelId="{17C1B0EE-C1EE-4AA9-9193-2FEAE7D7F8BA}" type="pres">
      <dgm:prSet presAssocID="{EE315EEB-355E-4202-843E-432A35AA4B3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301496C-2DCF-492D-8D1D-BC538FE52441}" type="pres">
      <dgm:prSet presAssocID="{2249A31A-06F2-43A9-8C4F-D0F37CE5701C}" presName="spacer" presStyleCnt="0"/>
      <dgm:spPr/>
    </dgm:pt>
    <dgm:pt modelId="{9A1B8A38-A3BC-4687-B101-B45C69087C57}" type="pres">
      <dgm:prSet presAssocID="{70C00996-BDF2-4493-B6B9-7B1B3B7EDED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7BF8644-DCA4-4F3D-A40D-D260E43765FB}" type="presOf" srcId="{8BB44E3B-4F95-4894-BC25-634408CCFE1E}" destId="{71368175-C91B-4045-8328-8DCAC40C8C89}" srcOrd="0" destOrd="0" presId="urn:microsoft.com/office/officeart/2005/8/layout/vList2"/>
    <dgm:cxn modelId="{5006F54B-4467-49D3-A9F2-593D20B8B5D9}" srcId="{8BB44E3B-4F95-4894-BC25-634408CCFE1E}" destId="{70C00996-BDF2-4493-B6B9-7B1B3B7EDED0}" srcOrd="3" destOrd="0" parTransId="{E18F7CBA-AA42-4A09-B82E-D22F79D96707}" sibTransId="{57391C18-9B96-41DE-8898-77CF358BB3CB}"/>
    <dgm:cxn modelId="{5C617971-883A-4F0A-8AF2-5EBB262555FA}" type="presOf" srcId="{9B9289E7-7D50-4F2D-90EA-A7963027A8C0}" destId="{C97857B8-C6C9-47B7-9081-6BAF0384478B}" srcOrd="0" destOrd="0" presId="urn:microsoft.com/office/officeart/2005/8/layout/vList2"/>
    <dgm:cxn modelId="{6F120981-A156-4107-B177-8914C919D740}" type="presOf" srcId="{AF489859-8035-427B-AB7F-4F59680D0B83}" destId="{1C1029C9-0326-4311-88D6-3B7DBEED7F59}" srcOrd="0" destOrd="0" presId="urn:microsoft.com/office/officeart/2005/8/layout/vList2"/>
    <dgm:cxn modelId="{6CA9D0B6-4D94-462C-AEE1-E3A47B7FD4ED}" type="presOf" srcId="{EE315EEB-355E-4202-843E-432A35AA4B32}" destId="{17C1B0EE-C1EE-4AA9-9193-2FEAE7D7F8BA}" srcOrd="0" destOrd="0" presId="urn:microsoft.com/office/officeart/2005/8/layout/vList2"/>
    <dgm:cxn modelId="{F5E5A5C0-3882-425B-807A-5D39DCE454D3}" type="presOf" srcId="{70C00996-BDF2-4493-B6B9-7B1B3B7EDED0}" destId="{9A1B8A38-A3BC-4687-B101-B45C69087C57}" srcOrd="0" destOrd="0" presId="urn:microsoft.com/office/officeart/2005/8/layout/vList2"/>
    <dgm:cxn modelId="{DCA40DD8-3F5B-4B23-B1B9-2A8011D1E28D}" srcId="{8BB44E3B-4F95-4894-BC25-634408CCFE1E}" destId="{9B9289E7-7D50-4F2D-90EA-A7963027A8C0}" srcOrd="0" destOrd="0" parTransId="{E04A9E05-D942-4C2D-8CD1-B71937C1AEAE}" sibTransId="{8375CDA4-23C8-4A8B-AF39-A66AC85A8591}"/>
    <dgm:cxn modelId="{2BDFFBE8-0180-4CAB-982F-6F1A74AE9BB5}" srcId="{8BB44E3B-4F95-4894-BC25-634408CCFE1E}" destId="{EE315EEB-355E-4202-843E-432A35AA4B32}" srcOrd="2" destOrd="0" parTransId="{C2132C0A-FFF5-4969-AD46-83BF1E685F95}" sibTransId="{2249A31A-06F2-43A9-8C4F-D0F37CE5701C}"/>
    <dgm:cxn modelId="{8E1F85F5-BE76-465A-85E4-E38FCDD56325}" srcId="{8BB44E3B-4F95-4894-BC25-634408CCFE1E}" destId="{AF489859-8035-427B-AB7F-4F59680D0B83}" srcOrd="1" destOrd="0" parTransId="{5612AABD-B1CB-48CD-BDB9-B25E086000C6}" sibTransId="{368A1247-3B0B-4022-B6C4-5DF34A1E4933}"/>
    <dgm:cxn modelId="{3A90FD28-F88B-4F66-8A7B-C3308825252F}" type="presParOf" srcId="{71368175-C91B-4045-8328-8DCAC40C8C89}" destId="{C97857B8-C6C9-47B7-9081-6BAF0384478B}" srcOrd="0" destOrd="0" presId="urn:microsoft.com/office/officeart/2005/8/layout/vList2"/>
    <dgm:cxn modelId="{617E1098-362A-42E9-919A-6444AE11651B}" type="presParOf" srcId="{71368175-C91B-4045-8328-8DCAC40C8C89}" destId="{52DCBFAC-83E8-41E3-95FE-4BBAFF4FEFB7}" srcOrd="1" destOrd="0" presId="urn:microsoft.com/office/officeart/2005/8/layout/vList2"/>
    <dgm:cxn modelId="{DD2A2AC7-6276-4DC5-9811-C3DD76A17612}" type="presParOf" srcId="{71368175-C91B-4045-8328-8DCAC40C8C89}" destId="{1C1029C9-0326-4311-88D6-3B7DBEED7F59}" srcOrd="2" destOrd="0" presId="urn:microsoft.com/office/officeart/2005/8/layout/vList2"/>
    <dgm:cxn modelId="{5B3AC55B-E795-4F3C-8885-B7CE8030598F}" type="presParOf" srcId="{71368175-C91B-4045-8328-8DCAC40C8C89}" destId="{E506FAAC-90AB-428C-81D3-0D641673D926}" srcOrd="3" destOrd="0" presId="urn:microsoft.com/office/officeart/2005/8/layout/vList2"/>
    <dgm:cxn modelId="{9C799600-2F9E-4466-AA7C-883E388FD909}" type="presParOf" srcId="{71368175-C91B-4045-8328-8DCAC40C8C89}" destId="{17C1B0EE-C1EE-4AA9-9193-2FEAE7D7F8BA}" srcOrd="4" destOrd="0" presId="urn:microsoft.com/office/officeart/2005/8/layout/vList2"/>
    <dgm:cxn modelId="{D1CBF215-8BA2-43C7-AD83-AA53330F301F}" type="presParOf" srcId="{71368175-C91B-4045-8328-8DCAC40C8C89}" destId="{D301496C-2DCF-492D-8D1D-BC538FE52441}" srcOrd="5" destOrd="0" presId="urn:microsoft.com/office/officeart/2005/8/layout/vList2"/>
    <dgm:cxn modelId="{DE133C46-60F3-4DBD-826C-06EC3DFE7D7F}" type="presParOf" srcId="{71368175-C91B-4045-8328-8DCAC40C8C89}" destId="{9A1B8A38-A3BC-4687-B101-B45C69087C5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B44E3B-4F95-4894-BC25-634408CCFE1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B9289E7-7D50-4F2D-90EA-A7963027A8C0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Preamble</a:t>
          </a:r>
        </a:p>
      </dgm:t>
    </dgm:pt>
    <dgm:pt modelId="{E04A9E05-D942-4C2D-8CD1-B71937C1AEAE}" type="parTrans" cxnId="{DCA40DD8-3F5B-4B23-B1B9-2A8011D1E28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75CDA4-23C8-4A8B-AF39-A66AC85A8591}" type="sibTrans" cxnId="{DCA40DD8-3F5B-4B23-B1B9-2A8011D1E28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489859-8035-427B-AB7F-4F59680D0B83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Universal admission screening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12AABD-B1CB-48CD-BDB9-B25E086000C6}" type="parTrans" cxnId="{8E1F85F5-BE76-465A-85E4-E38FCDD5632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8A1247-3B0B-4022-B6C4-5DF34A1E4933}" type="sibTrans" cxnId="{8E1F85F5-BE76-465A-85E4-E38FCDD5632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315EEB-355E-4202-843E-432A35AA4B32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Targeted screening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132C0A-FFF5-4969-AD46-83BF1E685F95}" type="parTrans" cxnId="{2BDFFBE8-0180-4CAB-982F-6F1A74AE9B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49A31A-06F2-43A9-8C4F-D0F37CE5701C}" type="sibTrans" cxnId="{2BDFFBE8-0180-4CAB-982F-6F1A74AE9B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C00996-BDF2-4493-B6B9-7B1B3B7EDED0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Universal vs. targeted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8F7CBA-AA42-4A09-B82E-D22F79D96707}" type="parTrans" cxnId="{5006F54B-4467-49D3-A9F2-593D20B8B5D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391C18-9B96-41DE-8898-77CF358BB3CB}" type="sibTrans" cxnId="{5006F54B-4467-49D3-A9F2-593D20B8B5D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68175-C91B-4045-8328-8DCAC40C8C89}" type="pres">
      <dgm:prSet presAssocID="{8BB44E3B-4F95-4894-BC25-634408CCFE1E}" presName="linear" presStyleCnt="0">
        <dgm:presLayoutVars>
          <dgm:animLvl val="lvl"/>
          <dgm:resizeHandles val="exact"/>
        </dgm:presLayoutVars>
      </dgm:prSet>
      <dgm:spPr/>
    </dgm:pt>
    <dgm:pt modelId="{C97857B8-C6C9-47B7-9081-6BAF0384478B}" type="pres">
      <dgm:prSet presAssocID="{9B9289E7-7D50-4F2D-90EA-A7963027A8C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2DCBFAC-83E8-41E3-95FE-4BBAFF4FEFB7}" type="pres">
      <dgm:prSet presAssocID="{8375CDA4-23C8-4A8B-AF39-A66AC85A8591}" presName="spacer" presStyleCnt="0"/>
      <dgm:spPr/>
    </dgm:pt>
    <dgm:pt modelId="{1C1029C9-0326-4311-88D6-3B7DBEED7F59}" type="pres">
      <dgm:prSet presAssocID="{AF489859-8035-427B-AB7F-4F59680D0B8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506FAAC-90AB-428C-81D3-0D641673D926}" type="pres">
      <dgm:prSet presAssocID="{368A1247-3B0B-4022-B6C4-5DF34A1E4933}" presName="spacer" presStyleCnt="0"/>
      <dgm:spPr/>
    </dgm:pt>
    <dgm:pt modelId="{17C1B0EE-C1EE-4AA9-9193-2FEAE7D7F8BA}" type="pres">
      <dgm:prSet presAssocID="{EE315EEB-355E-4202-843E-432A35AA4B3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301496C-2DCF-492D-8D1D-BC538FE52441}" type="pres">
      <dgm:prSet presAssocID="{2249A31A-06F2-43A9-8C4F-D0F37CE5701C}" presName="spacer" presStyleCnt="0"/>
      <dgm:spPr/>
    </dgm:pt>
    <dgm:pt modelId="{9A1B8A38-A3BC-4687-B101-B45C69087C57}" type="pres">
      <dgm:prSet presAssocID="{70C00996-BDF2-4493-B6B9-7B1B3B7EDED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7BF8644-DCA4-4F3D-A40D-D260E43765FB}" type="presOf" srcId="{8BB44E3B-4F95-4894-BC25-634408CCFE1E}" destId="{71368175-C91B-4045-8328-8DCAC40C8C89}" srcOrd="0" destOrd="0" presId="urn:microsoft.com/office/officeart/2005/8/layout/vList2"/>
    <dgm:cxn modelId="{5006F54B-4467-49D3-A9F2-593D20B8B5D9}" srcId="{8BB44E3B-4F95-4894-BC25-634408CCFE1E}" destId="{70C00996-BDF2-4493-B6B9-7B1B3B7EDED0}" srcOrd="3" destOrd="0" parTransId="{E18F7CBA-AA42-4A09-B82E-D22F79D96707}" sibTransId="{57391C18-9B96-41DE-8898-77CF358BB3CB}"/>
    <dgm:cxn modelId="{5C617971-883A-4F0A-8AF2-5EBB262555FA}" type="presOf" srcId="{9B9289E7-7D50-4F2D-90EA-A7963027A8C0}" destId="{C97857B8-C6C9-47B7-9081-6BAF0384478B}" srcOrd="0" destOrd="0" presId="urn:microsoft.com/office/officeart/2005/8/layout/vList2"/>
    <dgm:cxn modelId="{6F120981-A156-4107-B177-8914C919D740}" type="presOf" srcId="{AF489859-8035-427B-AB7F-4F59680D0B83}" destId="{1C1029C9-0326-4311-88D6-3B7DBEED7F59}" srcOrd="0" destOrd="0" presId="urn:microsoft.com/office/officeart/2005/8/layout/vList2"/>
    <dgm:cxn modelId="{6CA9D0B6-4D94-462C-AEE1-E3A47B7FD4ED}" type="presOf" srcId="{EE315EEB-355E-4202-843E-432A35AA4B32}" destId="{17C1B0EE-C1EE-4AA9-9193-2FEAE7D7F8BA}" srcOrd="0" destOrd="0" presId="urn:microsoft.com/office/officeart/2005/8/layout/vList2"/>
    <dgm:cxn modelId="{F5E5A5C0-3882-425B-807A-5D39DCE454D3}" type="presOf" srcId="{70C00996-BDF2-4493-B6B9-7B1B3B7EDED0}" destId="{9A1B8A38-A3BC-4687-B101-B45C69087C57}" srcOrd="0" destOrd="0" presId="urn:microsoft.com/office/officeart/2005/8/layout/vList2"/>
    <dgm:cxn modelId="{DCA40DD8-3F5B-4B23-B1B9-2A8011D1E28D}" srcId="{8BB44E3B-4F95-4894-BC25-634408CCFE1E}" destId="{9B9289E7-7D50-4F2D-90EA-A7963027A8C0}" srcOrd="0" destOrd="0" parTransId="{E04A9E05-D942-4C2D-8CD1-B71937C1AEAE}" sibTransId="{8375CDA4-23C8-4A8B-AF39-A66AC85A8591}"/>
    <dgm:cxn modelId="{2BDFFBE8-0180-4CAB-982F-6F1A74AE9BB5}" srcId="{8BB44E3B-4F95-4894-BC25-634408CCFE1E}" destId="{EE315EEB-355E-4202-843E-432A35AA4B32}" srcOrd="2" destOrd="0" parTransId="{C2132C0A-FFF5-4969-AD46-83BF1E685F95}" sibTransId="{2249A31A-06F2-43A9-8C4F-D0F37CE5701C}"/>
    <dgm:cxn modelId="{8E1F85F5-BE76-465A-85E4-E38FCDD56325}" srcId="{8BB44E3B-4F95-4894-BC25-634408CCFE1E}" destId="{AF489859-8035-427B-AB7F-4F59680D0B83}" srcOrd="1" destOrd="0" parTransId="{5612AABD-B1CB-48CD-BDB9-B25E086000C6}" sibTransId="{368A1247-3B0B-4022-B6C4-5DF34A1E4933}"/>
    <dgm:cxn modelId="{3A90FD28-F88B-4F66-8A7B-C3308825252F}" type="presParOf" srcId="{71368175-C91B-4045-8328-8DCAC40C8C89}" destId="{C97857B8-C6C9-47B7-9081-6BAF0384478B}" srcOrd="0" destOrd="0" presId="urn:microsoft.com/office/officeart/2005/8/layout/vList2"/>
    <dgm:cxn modelId="{617E1098-362A-42E9-919A-6444AE11651B}" type="presParOf" srcId="{71368175-C91B-4045-8328-8DCAC40C8C89}" destId="{52DCBFAC-83E8-41E3-95FE-4BBAFF4FEFB7}" srcOrd="1" destOrd="0" presId="urn:microsoft.com/office/officeart/2005/8/layout/vList2"/>
    <dgm:cxn modelId="{DD2A2AC7-6276-4DC5-9811-C3DD76A17612}" type="presParOf" srcId="{71368175-C91B-4045-8328-8DCAC40C8C89}" destId="{1C1029C9-0326-4311-88D6-3B7DBEED7F59}" srcOrd="2" destOrd="0" presId="urn:microsoft.com/office/officeart/2005/8/layout/vList2"/>
    <dgm:cxn modelId="{5B3AC55B-E795-4F3C-8885-B7CE8030598F}" type="presParOf" srcId="{71368175-C91B-4045-8328-8DCAC40C8C89}" destId="{E506FAAC-90AB-428C-81D3-0D641673D926}" srcOrd="3" destOrd="0" presId="urn:microsoft.com/office/officeart/2005/8/layout/vList2"/>
    <dgm:cxn modelId="{9C799600-2F9E-4466-AA7C-883E388FD909}" type="presParOf" srcId="{71368175-C91B-4045-8328-8DCAC40C8C89}" destId="{17C1B0EE-C1EE-4AA9-9193-2FEAE7D7F8BA}" srcOrd="4" destOrd="0" presId="urn:microsoft.com/office/officeart/2005/8/layout/vList2"/>
    <dgm:cxn modelId="{D1CBF215-8BA2-43C7-AD83-AA53330F301F}" type="presParOf" srcId="{71368175-C91B-4045-8328-8DCAC40C8C89}" destId="{D301496C-2DCF-492D-8D1D-BC538FE52441}" srcOrd="5" destOrd="0" presId="urn:microsoft.com/office/officeart/2005/8/layout/vList2"/>
    <dgm:cxn modelId="{DE133C46-60F3-4DBD-826C-06EC3DFE7D7F}" type="presParOf" srcId="{71368175-C91B-4045-8328-8DCAC40C8C89}" destId="{9A1B8A38-A3BC-4687-B101-B45C69087C5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F59604-7BED-4F02-853C-D84C35FF24F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2EA5762-38E7-42C0-9FA3-C29B944B7915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CRE </a:t>
          </a: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(carbapenem-resistant </a:t>
          </a:r>
          <a:r>
            <a:rPr lang="en-GB" sz="2000" dirty="0" err="1">
              <a:latin typeface="Arial" panose="020B0604020202020204" pitchFamily="34" charset="0"/>
              <a:cs typeface="Arial" panose="020B0604020202020204" pitchFamily="34" charset="0"/>
            </a:rPr>
            <a:t>Enterobacerales</a:t>
          </a: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gm:t>
    </dgm:pt>
    <dgm:pt modelId="{9358C471-BD5D-4B35-8FDF-3D5C73C87F5D}" type="parTrans" cxnId="{3FDDCBBB-0016-4A28-A8D4-7F8907881252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9A0EF4-EC48-41C4-9A1C-E90DE8F2A093}" type="sibTrans" cxnId="{3FDDCBBB-0016-4A28-A8D4-7F8907881252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41EE8D-42D1-4A37-8ACA-C0CA070A5EE8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CP-CRE</a:t>
          </a: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GB" sz="2000" dirty="0" err="1">
              <a:latin typeface="Arial" panose="020B0604020202020204" pitchFamily="34" charset="0"/>
              <a:cs typeface="Arial" panose="020B0604020202020204" pitchFamily="34" charset="0"/>
            </a:rPr>
            <a:t>carbapenemase</a:t>
          </a: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-producing </a:t>
          </a:r>
          <a:r>
            <a:rPr lang="en-GB" sz="2000" dirty="0" err="1">
              <a:latin typeface="Arial" panose="020B0604020202020204" pitchFamily="34" charset="0"/>
              <a:cs typeface="Arial" panose="020B0604020202020204" pitchFamily="34" charset="0"/>
            </a:rPr>
            <a:t>Enterobacterales</a:t>
          </a: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) aka CPE</a:t>
          </a:r>
        </a:p>
      </dgm:t>
    </dgm:pt>
    <dgm:pt modelId="{EE33C246-A7C8-4AD2-8405-26081FCF0223}" type="parTrans" cxnId="{891FACF4-529A-4D5D-8DA4-7F34FD99803A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DF1830-2725-4284-A4D8-D7585A241B25}" type="sibTrans" cxnId="{891FACF4-529A-4D5D-8DA4-7F34FD99803A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5C6B74-7D81-45F4-898B-9D70512FF670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NCP-CRE </a:t>
          </a: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(non-</a:t>
          </a:r>
          <a:r>
            <a:rPr lang="en-GB" sz="2000" dirty="0" err="1">
              <a:latin typeface="Arial" panose="020B0604020202020204" pitchFamily="34" charset="0"/>
              <a:cs typeface="Arial" panose="020B0604020202020204" pitchFamily="34" charset="0"/>
            </a:rPr>
            <a:t>carbapenemase</a:t>
          </a: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-producing </a:t>
          </a:r>
          <a:r>
            <a:rPr lang="en-GB" sz="2000" dirty="0" err="1">
              <a:latin typeface="Arial" panose="020B0604020202020204" pitchFamily="34" charset="0"/>
              <a:cs typeface="Arial" panose="020B0604020202020204" pitchFamily="34" charset="0"/>
            </a:rPr>
            <a:t>Enterobacterales</a:t>
          </a: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gm:t>
    </dgm:pt>
    <dgm:pt modelId="{249FCB96-7CD2-4CAB-B7CE-8A2A7EAA8A8E}" type="parTrans" cxnId="{33143AC8-3565-48C2-BEEF-9748CED62014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77754A-406F-440D-BEB3-BC92B1DAD979}" type="sibTrans" cxnId="{33143AC8-3565-48C2-BEEF-9748CED62014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F98D4C-02BB-44F7-ACF1-4C6F334ED462}" type="pres">
      <dgm:prSet presAssocID="{19F59604-7BED-4F02-853C-D84C35FF24F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EA11759-E8A4-43D7-BACB-6B8F1BDA1142}" type="pres">
      <dgm:prSet presAssocID="{02EA5762-38E7-42C0-9FA3-C29B944B7915}" presName="hierRoot1" presStyleCnt="0"/>
      <dgm:spPr/>
    </dgm:pt>
    <dgm:pt modelId="{F8019473-F385-48E8-8628-777D9CCE07AF}" type="pres">
      <dgm:prSet presAssocID="{02EA5762-38E7-42C0-9FA3-C29B944B7915}" presName="composite" presStyleCnt="0"/>
      <dgm:spPr/>
    </dgm:pt>
    <dgm:pt modelId="{D11BE9A3-70A9-46D3-ADE7-E9986B9C6E85}" type="pres">
      <dgm:prSet presAssocID="{02EA5762-38E7-42C0-9FA3-C29B944B7915}" presName="background" presStyleLbl="node0" presStyleIdx="0" presStyleCnt="1"/>
      <dgm:spPr/>
    </dgm:pt>
    <dgm:pt modelId="{41812738-2B03-4191-81E8-EE6B5AF0F2C4}" type="pres">
      <dgm:prSet presAssocID="{02EA5762-38E7-42C0-9FA3-C29B944B7915}" presName="text" presStyleLbl="fgAcc0" presStyleIdx="0" presStyleCnt="1">
        <dgm:presLayoutVars>
          <dgm:chPref val="3"/>
        </dgm:presLayoutVars>
      </dgm:prSet>
      <dgm:spPr/>
    </dgm:pt>
    <dgm:pt modelId="{86281B68-B493-4DEC-BB86-8FB46A9A80DD}" type="pres">
      <dgm:prSet presAssocID="{02EA5762-38E7-42C0-9FA3-C29B944B7915}" presName="hierChild2" presStyleCnt="0"/>
      <dgm:spPr/>
    </dgm:pt>
    <dgm:pt modelId="{F96B100A-B76E-42E5-B111-AE2A5EAE3FA4}" type="pres">
      <dgm:prSet presAssocID="{EE33C246-A7C8-4AD2-8405-26081FCF0223}" presName="Name10" presStyleLbl="parChTrans1D2" presStyleIdx="0" presStyleCnt="2"/>
      <dgm:spPr/>
    </dgm:pt>
    <dgm:pt modelId="{5A2879EA-E5A4-472C-A529-2B101E78EBE3}" type="pres">
      <dgm:prSet presAssocID="{5E41EE8D-42D1-4A37-8ACA-C0CA070A5EE8}" presName="hierRoot2" presStyleCnt="0"/>
      <dgm:spPr/>
    </dgm:pt>
    <dgm:pt modelId="{299ECE8F-5815-43BF-8216-D2D23F81D1D9}" type="pres">
      <dgm:prSet presAssocID="{5E41EE8D-42D1-4A37-8ACA-C0CA070A5EE8}" presName="composite2" presStyleCnt="0"/>
      <dgm:spPr/>
    </dgm:pt>
    <dgm:pt modelId="{2048A829-3E56-4081-9BF0-DAC7F98C2A42}" type="pres">
      <dgm:prSet presAssocID="{5E41EE8D-42D1-4A37-8ACA-C0CA070A5EE8}" presName="background2" presStyleLbl="node2" presStyleIdx="0" presStyleCnt="2"/>
      <dgm:spPr/>
    </dgm:pt>
    <dgm:pt modelId="{C86C9441-E7D2-4F88-8A9A-24B990DB1428}" type="pres">
      <dgm:prSet presAssocID="{5E41EE8D-42D1-4A37-8ACA-C0CA070A5EE8}" presName="text2" presStyleLbl="fgAcc2" presStyleIdx="0" presStyleCnt="2">
        <dgm:presLayoutVars>
          <dgm:chPref val="3"/>
        </dgm:presLayoutVars>
      </dgm:prSet>
      <dgm:spPr/>
    </dgm:pt>
    <dgm:pt modelId="{D0F959A2-7B94-497E-A520-0038E068649F}" type="pres">
      <dgm:prSet presAssocID="{5E41EE8D-42D1-4A37-8ACA-C0CA070A5EE8}" presName="hierChild3" presStyleCnt="0"/>
      <dgm:spPr/>
    </dgm:pt>
    <dgm:pt modelId="{F90C1E33-B710-4163-951E-C761D4817F15}" type="pres">
      <dgm:prSet presAssocID="{249FCB96-7CD2-4CAB-B7CE-8A2A7EAA8A8E}" presName="Name10" presStyleLbl="parChTrans1D2" presStyleIdx="1" presStyleCnt="2"/>
      <dgm:spPr/>
    </dgm:pt>
    <dgm:pt modelId="{6EE8ED04-95E1-4F97-A269-728DB9693BBE}" type="pres">
      <dgm:prSet presAssocID="{645C6B74-7D81-45F4-898B-9D70512FF670}" presName="hierRoot2" presStyleCnt="0"/>
      <dgm:spPr/>
    </dgm:pt>
    <dgm:pt modelId="{684CB6D5-2883-404B-8EBF-F0F5EF9E8CFF}" type="pres">
      <dgm:prSet presAssocID="{645C6B74-7D81-45F4-898B-9D70512FF670}" presName="composite2" presStyleCnt="0"/>
      <dgm:spPr/>
    </dgm:pt>
    <dgm:pt modelId="{41917E12-D45E-472D-BD4A-1E6B86933621}" type="pres">
      <dgm:prSet presAssocID="{645C6B74-7D81-45F4-898B-9D70512FF670}" presName="background2" presStyleLbl="node2" presStyleIdx="1" presStyleCnt="2"/>
      <dgm:spPr/>
    </dgm:pt>
    <dgm:pt modelId="{13AE30C8-494A-42C8-9755-C2FEC41B982F}" type="pres">
      <dgm:prSet presAssocID="{645C6B74-7D81-45F4-898B-9D70512FF670}" presName="text2" presStyleLbl="fgAcc2" presStyleIdx="1" presStyleCnt="2">
        <dgm:presLayoutVars>
          <dgm:chPref val="3"/>
        </dgm:presLayoutVars>
      </dgm:prSet>
      <dgm:spPr/>
    </dgm:pt>
    <dgm:pt modelId="{6F5BA107-B6E7-46D7-926C-1964091F808F}" type="pres">
      <dgm:prSet presAssocID="{645C6B74-7D81-45F4-898B-9D70512FF670}" presName="hierChild3" presStyleCnt="0"/>
      <dgm:spPr/>
    </dgm:pt>
  </dgm:ptLst>
  <dgm:cxnLst>
    <dgm:cxn modelId="{2B4C282D-1E23-4F64-B6AE-FD92A0D8A77C}" type="presOf" srcId="{249FCB96-7CD2-4CAB-B7CE-8A2A7EAA8A8E}" destId="{F90C1E33-B710-4163-951E-C761D4817F15}" srcOrd="0" destOrd="0" presId="urn:microsoft.com/office/officeart/2005/8/layout/hierarchy1"/>
    <dgm:cxn modelId="{26656A60-82C4-474A-A9CA-0349B899873C}" type="presOf" srcId="{EE33C246-A7C8-4AD2-8405-26081FCF0223}" destId="{F96B100A-B76E-42E5-B111-AE2A5EAE3FA4}" srcOrd="0" destOrd="0" presId="urn:microsoft.com/office/officeart/2005/8/layout/hierarchy1"/>
    <dgm:cxn modelId="{FB071EAA-BD92-4B09-B1AD-D7892C2DAC61}" type="presOf" srcId="{19F59604-7BED-4F02-853C-D84C35FF24F7}" destId="{F3F98D4C-02BB-44F7-ACF1-4C6F334ED462}" srcOrd="0" destOrd="0" presId="urn:microsoft.com/office/officeart/2005/8/layout/hierarchy1"/>
    <dgm:cxn modelId="{93A846B0-8732-450F-A9FA-243EB92C0DFA}" type="presOf" srcId="{02EA5762-38E7-42C0-9FA3-C29B944B7915}" destId="{41812738-2B03-4191-81E8-EE6B5AF0F2C4}" srcOrd="0" destOrd="0" presId="urn:microsoft.com/office/officeart/2005/8/layout/hierarchy1"/>
    <dgm:cxn modelId="{685494B3-D780-4AF0-9E8C-D789AC29B416}" type="presOf" srcId="{5E41EE8D-42D1-4A37-8ACA-C0CA070A5EE8}" destId="{C86C9441-E7D2-4F88-8A9A-24B990DB1428}" srcOrd="0" destOrd="0" presId="urn:microsoft.com/office/officeart/2005/8/layout/hierarchy1"/>
    <dgm:cxn modelId="{3FDDCBBB-0016-4A28-A8D4-7F8907881252}" srcId="{19F59604-7BED-4F02-853C-D84C35FF24F7}" destId="{02EA5762-38E7-42C0-9FA3-C29B944B7915}" srcOrd="0" destOrd="0" parTransId="{9358C471-BD5D-4B35-8FDF-3D5C73C87F5D}" sibTransId="{7E9A0EF4-EC48-41C4-9A1C-E90DE8F2A093}"/>
    <dgm:cxn modelId="{33143AC8-3565-48C2-BEEF-9748CED62014}" srcId="{02EA5762-38E7-42C0-9FA3-C29B944B7915}" destId="{645C6B74-7D81-45F4-898B-9D70512FF670}" srcOrd="1" destOrd="0" parTransId="{249FCB96-7CD2-4CAB-B7CE-8A2A7EAA8A8E}" sibTransId="{6377754A-406F-440D-BEB3-BC92B1DAD979}"/>
    <dgm:cxn modelId="{54D2E7E6-A73F-479D-B193-4E9A00A58033}" type="presOf" srcId="{645C6B74-7D81-45F4-898B-9D70512FF670}" destId="{13AE30C8-494A-42C8-9755-C2FEC41B982F}" srcOrd="0" destOrd="0" presId="urn:microsoft.com/office/officeart/2005/8/layout/hierarchy1"/>
    <dgm:cxn modelId="{891FACF4-529A-4D5D-8DA4-7F34FD99803A}" srcId="{02EA5762-38E7-42C0-9FA3-C29B944B7915}" destId="{5E41EE8D-42D1-4A37-8ACA-C0CA070A5EE8}" srcOrd="0" destOrd="0" parTransId="{EE33C246-A7C8-4AD2-8405-26081FCF0223}" sibTransId="{54DF1830-2725-4284-A4D8-D7585A241B25}"/>
    <dgm:cxn modelId="{F2BE4612-1C8E-4A12-AA87-D77476093FB3}" type="presParOf" srcId="{F3F98D4C-02BB-44F7-ACF1-4C6F334ED462}" destId="{EEA11759-E8A4-43D7-BACB-6B8F1BDA1142}" srcOrd="0" destOrd="0" presId="urn:microsoft.com/office/officeart/2005/8/layout/hierarchy1"/>
    <dgm:cxn modelId="{F7E3E413-6BF9-4C66-A208-3856526597C1}" type="presParOf" srcId="{EEA11759-E8A4-43D7-BACB-6B8F1BDA1142}" destId="{F8019473-F385-48E8-8628-777D9CCE07AF}" srcOrd="0" destOrd="0" presId="urn:microsoft.com/office/officeart/2005/8/layout/hierarchy1"/>
    <dgm:cxn modelId="{C287923C-722D-4AB0-9579-16006DA3BF83}" type="presParOf" srcId="{F8019473-F385-48E8-8628-777D9CCE07AF}" destId="{D11BE9A3-70A9-46D3-ADE7-E9986B9C6E85}" srcOrd="0" destOrd="0" presId="urn:microsoft.com/office/officeart/2005/8/layout/hierarchy1"/>
    <dgm:cxn modelId="{A2BB7B03-732F-44C5-AD19-090F4B551464}" type="presParOf" srcId="{F8019473-F385-48E8-8628-777D9CCE07AF}" destId="{41812738-2B03-4191-81E8-EE6B5AF0F2C4}" srcOrd="1" destOrd="0" presId="urn:microsoft.com/office/officeart/2005/8/layout/hierarchy1"/>
    <dgm:cxn modelId="{DDF643BA-92BB-42A1-937A-5ECAD1174913}" type="presParOf" srcId="{EEA11759-E8A4-43D7-BACB-6B8F1BDA1142}" destId="{86281B68-B493-4DEC-BB86-8FB46A9A80DD}" srcOrd="1" destOrd="0" presId="urn:microsoft.com/office/officeart/2005/8/layout/hierarchy1"/>
    <dgm:cxn modelId="{D3077D27-9BA5-4188-A8DA-DD77E37823D3}" type="presParOf" srcId="{86281B68-B493-4DEC-BB86-8FB46A9A80DD}" destId="{F96B100A-B76E-42E5-B111-AE2A5EAE3FA4}" srcOrd="0" destOrd="0" presId="urn:microsoft.com/office/officeart/2005/8/layout/hierarchy1"/>
    <dgm:cxn modelId="{7DD451EA-6F5E-4664-B226-4D556599F4D8}" type="presParOf" srcId="{86281B68-B493-4DEC-BB86-8FB46A9A80DD}" destId="{5A2879EA-E5A4-472C-A529-2B101E78EBE3}" srcOrd="1" destOrd="0" presId="urn:microsoft.com/office/officeart/2005/8/layout/hierarchy1"/>
    <dgm:cxn modelId="{9C3C8FD2-F2A2-417F-9611-741E9535807B}" type="presParOf" srcId="{5A2879EA-E5A4-472C-A529-2B101E78EBE3}" destId="{299ECE8F-5815-43BF-8216-D2D23F81D1D9}" srcOrd="0" destOrd="0" presId="urn:microsoft.com/office/officeart/2005/8/layout/hierarchy1"/>
    <dgm:cxn modelId="{2E37B3AF-62F6-4F65-8AC7-76A0769D021C}" type="presParOf" srcId="{299ECE8F-5815-43BF-8216-D2D23F81D1D9}" destId="{2048A829-3E56-4081-9BF0-DAC7F98C2A42}" srcOrd="0" destOrd="0" presId="urn:microsoft.com/office/officeart/2005/8/layout/hierarchy1"/>
    <dgm:cxn modelId="{534E6041-51DB-4743-BBE5-8CCEFE311BCB}" type="presParOf" srcId="{299ECE8F-5815-43BF-8216-D2D23F81D1D9}" destId="{C86C9441-E7D2-4F88-8A9A-24B990DB1428}" srcOrd="1" destOrd="0" presId="urn:microsoft.com/office/officeart/2005/8/layout/hierarchy1"/>
    <dgm:cxn modelId="{38B41D7A-3F24-48F3-A7BC-2AFEB18F68A3}" type="presParOf" srcId="{5A2879EA-E5A4-472C-A529-2B101E78EBE3}" destId="{D0F959A2-7B94-497E-A520-0038E068649F}" srcOrd="1" destOrd="0" presId="urn:microsoft.com/office/officeart/2005/8/layout/hierarchy1"/>
    <dgm:cxn modelId="{582D6514-355D-4C22-945D-C3A9624264F1}" type="presParOf" srcId="{86281B68-B493-4DEC-BB86-8FB46A9A80DD}" destId="{F90C1E33-B710-4163-951E-C761D4817F15}" srcOrd="2" destOrd="0" presId="urn:microsoft.com/office/officeart/2005/8/layout/hierarchy1"/>
    <dgm:cxn modelId="{A6863287-4F86-42F0-8416-A7E57D7E2A6B}" type="presParOf" srcId="{86281B68-B493-4DEC-BB86-8FB46A9A80DD}" destId="{6EE8ED04-95E1-4F97-A269-728DB9693BBE}" srcOrd="3" destOrd="0" presId="urn:microsoft.com/office/officeart/2005/8/layout/hierarchy1"/>
    <dgm:cxn modelId="{212FF540-3B8E-4FF7-B710-14B3555EF9BC}" type="presParOf" srcId="{6EE8ED04-95E1-4F97-A269-728DB9693BBE}" destId="{684CB6D5-2883-404B-8EBF-F0F5EF9E8CFF}" srcOrd="0" destOrd="0" presId="urn:microsoft.com/office/officeart/2005/8/layout/hierarchy1"/>
    <dgm:cxn modelId="{11596176-365C-4EF1-82F7-73AB77F63204}" type="presParOf" srcId="{684CB6D5-2883-404B-8EBF-F0F5EF9E8CFF}" destId="{41917E12-D45E-472D-BD4A-1E6B86933621}" srcOrd="0" destOrd="0" presId="urn:microsoft.com/office/officeart/2005/8/layout/hierarchy1"/>
    <dgm:cxn modelId="{246AA7B0-8998-486B-B555-1BE086DA97EC}" type="presParOf" srcId="{684CB6D5-2883-404B-8EBF-F0F5EF9E8CFF}" destId="{13AE30C8-494A-42C8-9755-C2FEC41B982F}" srcOrd="1" destOrd="0" presId="urn:microsoft.com/office/officeart/2005/8/layout/hierarchy1"/>
    <dgm:cxn modelId="{82818B3B-F0F4-4D19-82DC-2D77030DB762}" type="presParOf" srcId="{6EE8ED04-95E1-4F97-A269-728DB9693BBE}" destId="{6F5BA107-B6E7-46D7-926C-1964091F808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B44E3B-4F95-4894-BC25-634408CCFE1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B9289E7-7D50-4F2D-90EA-A7963027A8C0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Preamble</a:t>
          </a:r>
        </a:p>
      </dgm:t>
    </dgm:pt>
    <dgm:pt modelId="{E04A9E05-D942-4C2D-8CD1-B71937C1AEAE}" type="parTrans" cxnId="{DCA40DD8-3F5B-4B23-B1B9-2A8011D1E28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75CDA4-23C8-4A8B-AF39-A66AC85A8591}" type="sibTrans" cxnId="{DCA40DD8-3F5B-4B23-B1B9-2A8011D1E28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489859-8035-427B-AB7F-4F59680D0B83}">
      <dgm:prSet/>
      <dgm:spPr>
        <a:solidFill>
          <a:schemeClr val="accent2"/>
        </a:solidFill>
      </dgm:spPr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Universal admission screening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12AABD-B1CB-48CD-BDB9-B25E086000C6}" type="parTrans" cxnId="{8E1F85F5-BE76-465A-85E4-E38FCDD5632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8A1247-3B0B-4022-B6C4-5DF34A1E4933}" type="sibTrans" cxnId="{8E1F85F5-BE76-465A-85E4-E38FCDD5632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315EEB-355E-4202-843E-432A35AA4B32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Targeted screening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132C0A-FFF5-4969-AD46-83BF1E685F95}" type="parTrans" cxnId="{2BDFFBE8-0180-4CAB-982F-6F1A74AE9B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49A31A-06F2-43A9-8C4F-D0F37CE5701C}" type="sibTrans" cxnId="{2BDFFBE8-0180-4CAB-982F-6F1A74AE9B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C00996-BDF2-4493-B6B9-7B1B3B7EDED0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Universal vs. targeted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8F7CBA-AA42-4A09-B82E-D22F79D96707}" type="parTrans" cxnId="{5006F54B-4467-49D3-A9F2-593D20B8B5D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391C18-9B96-41DE-8898-77CF358BB3CB}" type="sibTrans" cxnId="{5006F54B-4467-49D3-A9F2-593D20B8B5D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68175-C91B-4045-8328-8DCAC40C8C89}" type="pres">
      <dgm:prSet presAssocID="{8BB44E3B-4F95-4894-BC25-634408CCFE1E}" presName="linear" presStyleCnt="0">
        <dgm:presLayoutVars>
          <dgm:animLvl val="lvl"/>
          <dgm:resizeHandles val="exact"/>
        </dgm:presLayoutVars>
      </dgm:prSet>
      <dgm:spPr/>
    </dgm:pt>
    <dgm:pt modelId="{C97857B8-C6C9-47B7-9081-6BAF0384478B}" type="pres">
      <dgm:prSet presAssocID="{9B9289E7-7D50-4F2D-90EA-A7963027A8C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2DCBFAC-83E8-41E3-95FE-4BBAFF4FEFB7}" type="pres">
      <dgm:prSet presAssocID="{8375CDA4-23C8-4A8B-AF39-A66AC85A8591}" presName="spacer" presStyleCnt="0"/>
      <dgm:spPr/>
    </dgm:pt>
    <dgm:pt modelId="{1C1029C9-0326-4311-88D6-3B7DBEED7F59}" type="pres">
      <dgm:prSet presAssocID="{AF489859-8035-427B-AB7F-4F59680D0B8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506FAAC-90AB-428C-81D3-0D641673D926}" type="pres">
      <dgm:prSet presAssocID="{368A1247-3B0B-4022-B6C4-5DF34A1E4933}" presName="spacer" presStyleCnt="0"/>
      <dgm:spPr/>
    </dgm:pt>
    <dgm:pt modelId="{17C1B0EE-C1EE-4AA9-9193-2FEAE7D7F8BA}" type="pres">
      <dgm:prSet presAssocID="{EE315EEB-355E-4202-843E-432A35AA4B3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301496C-2DCF-492D-8D1D-BC538FE52441}" type="pres">
      <dgm:prSet presAssocID="{2249A31A-06F2-43A9-8C4F-D0F37CE5701C}" presName="spacer" presStyleCnt="0"/>
      <dgm:spPr/>
    </dgm:pt>
    <dgm:pt modelId="{9A1B8A38-A3BC-4687-B101-B45C69087C57}" type="pres">
      <dgm:prSet presAssocID="{70C00996-BDF2-4493-B6B9-7B1B3B7EDED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7BF8644-DCA4-4F3D-A40D-D260E43765FB}" type="presOf" srcId="{8BB44E3B-4F95-4894-BC25-634408CCFE1E}" destId="{71368175-C91B-4045-8328-8DCAC40C8C89}" srcOrd="0" destOrd="0" presId="urn:microsoft.com/office/officeart/2005/8/layout/vList2"/>
    <dgm:cxn modelId="{5006F54B-4467-49D3-A9F2-593D20B8B5D9}" srcId="{8BB44E3B-4F95-4894-BC25-634408CCFE1E}" destId="{70C00996-BDF2-4493-B6B9-7B1B3B7EDED0}" srcOrd="3" destOrd="0" parTransId="{E18F7CBA-AA42-4A09-B82E-D22F79D96707}" sibTransId="{57391C18-9B96-41DE-8898-77CF358BB3CB}"/>
    <dgm:cxn modelId="{5C617971-883A-4F0A-8AF2-5EBB262555FA}" type="presOf" srcId="{9B9289E7-7D50-4F2D-90EA-A7963027A8C0}" destId="{C97857B8-C6C9-47B7-9081-6BAF0384478B}" srcOrd="0" destOrd="0" presId="urn:microsoft.com/office/officeart/2005/8/layout/vList2"/>
    <dgm:cxn modelId="{6F120981-A156-4107-B177-8914C919D740}" type="presOf" srcId="{AF489859-8035-427B-AB7F-4F59680D0B83}" destId="{1C1029C9-0326-4311-88D6-3B7DBEED7F59}" srcOrd="0" destOrd="0" presId="urn:microsoft.com/office/officeart/2005/8/layout/vList2"/>
    <dgm:cxn modelId="{6CA9D0B6-4D94-462C-AEE1-E3A47B7FD4ED}" type="presOf" srcId="{EE315EEB-355E-4202-843E-432A35AA4B32}" destId="{17C1B0EE-C1EE-4AA9-9193-2FEAE7D7F8BA}" srcOrd="0" destOrd="0" presId="urn:microsoft.com/office/officeart/2005/8/layout/vList2"/>
    <dgm:cxn modelId="{F5E5A5C0-3882-425B-807A-5D39DCE454D3}" type="presOf" srcId="{70C00996-BDF2-4493-B6B9-7B1B3B7EDED0}" destId="{9A1B8A38-A3BC-4687-B101-B45C69087C57}" srcOrd="0" destOrd="0" presId="urn:microsoft.com/office/officeart/2005/8/layout/vList2"/>
    <dgm:cxn modelId="{DCA40DD8-3F5B-4B23-B1B9-2A8011D1E28D}" srcId="{8BB44E3B-4F95-4894-BC25-634408CCFE1E}" destId="{9B9289E7-7D50-4F2D-90EA-A7963027A8C0}" srcOrd="0" destOrd="0" parTransId="{E04A9E05-D942-4C2D-8CD1-B71937C1AEAE}" sibTransId="{8375CDA4-23C8-4A8B-AF39-A66AC85A8591}"/>
    <dgm:cxn modelId="{2BDFFBE8-0180-4CAB-982F-6F1A74AE9BB5}" srcId="{8BB44E3B-4F95-4894-BC25-634408CCFE1E}" destId="{EE315EEB-355E-4202-843E-432A35AA4B32}" srcOrd="2" destOrd="0" parTransId="{C2132C0A-FFF5-4969-AD46-83BF1E685F95}" sibTransId="{2249A31A-06F2-43A9-8C4F-D0F37CE5701C}"/>
    <dgm:cxn modelId="{8E1F85F5-BE76-465A-85E4-E38FCDD56325}" srcId="{8BB44E3B-4F95-4894-BC25-634408CCFE1E}" destId="{AF489859-8035-427B-AB7F-4F59680D0B83}" srcOrd="1" destOrd="0" parTransId="{5612AABD-B1CB-48CD-BDB9-B25E086000C6}" sibTransId="{368A1247-3B0B-4022-B6C4-5DF34A1E4933}"/>
    <dgm:cxn modelId="{3A90FD28-F88B-4F66-8A7B-C3308825252F}" type="presParOf" srcId="{71368175-C91B-4045-8328-8DCAC40C8C89}" destId="{C97857B8-C6C9-47B7-9081-6BAF0384478B}" srcOrd="0" destOrd="0" presId="urn:microsoft.com/office/officeart/2005/8/layout/vList2"/>
    <dgm:cxn modelId="{617E1098-362A-42E9-919A-6444AE11651B}" type="presParOf" srcId="{71368175-C91B-4045-8328-8DCAC40C8C89}" destId="{52DCBFAC-83E8-41E3-95FE-4BBAFF4FEFB7}" srcOrd="1" destOrd="0" presId="urn:microsoft.com/office/officeart/2005/8/layout/vList2"/>
    <dgm:cxn modelId="{DD2A2AC7-6276-4DC5-9811-C3DD76A17612}" type="presParOf" srcId="{71368175-C91B-4045-8328-8DCAC40C8C89}" destId="{1C1029C9-0326-4311-88D6-3B7DBEED7F59}" srcOrd="2" destOrd="0" presId="urn:microsoft.com/office/officeart/2005/8/layout/vList2"/>
    <dgm:cxn modelId="{5B3AC55B-E795-4F3C-8885-B7CE8030598F}" type="presParOf" srcId="{71368175-C91B-4045-8328-8DCAC40C8C89}" destId="{E506FAAC-90AB-428C-81D3-0D641673D926}" srcOrd="3" destOrd="0" presId="urn:microsoft.com/office/officeart/2005/8/layout/vList2"/>
    <dgm:cxn modelId="{9C799600-2F9E-4466-AA7C-883E388FD909}" type="presParOf" srcId="{71368175-C91B-4045-8328-8DCAC40C8C89}" destId="{17C1B0EE-C1EE-4AA9-9193-2FEAE7D7F8BA}" srcOrd="4" destOrd="0" presId="urn:microsoft.com/office/officeart/2005/8/layout/vList2"/>
    <dgm:cxn modelId="{D1CBF215-8BA2-43C7-AD83-AA53330F301F}" type="presParOf" srcId="{71368175-C91B-4045-8328-8DCAC40C8C89}" destId="{D301496C-2DCF-492D-8D1D-BC538FE52441}" srcOrd="5" destOrd="0" presId="urn:microsoft.com/office/officeart/2005/8/layout/vList2"/>
    <dgm:cxn modelId="{DE133C46-60F3-4DBD-826C-06EC3DFE7D7F}" type="presParOf" srcId="{71368175-C91B-4045-8328-8DCAC40C8C89}" destId="{9A1B8A38-A3BC-4687-B101-B45C69087C5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B44E3B-4F95-4894-BC25-634408CCFE1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B9289E7-7D50-4F2D-90EA-A7963027A8C0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Preamble</a:t>
          </a:r>
        </a:p>
      </dgm:t>
    </dgm:pt>
    <dgm:pt modelId="{E04A9E05-D942-4C2D-8CD1-B71937C1AEAE}" type="parTrans" cxnId="{DCA40DD8-3F5B-4B23-B1B9-2A8011D1E28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75CDA4-23C8-4A8B-AF39-A66AC85A8591}" type="sibTrans" cxnId="{DCA40DD8-3F5B-4B23-B1B9-2A8011D1E28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489859-8035-427B-AB7F-4F59680D0B83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Universal admission screening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12AABD-B1CB-48CD-BDB9-B25E086000C6}" type="parTrans" cxnId="{8E1F85F5-BE76-465A-85E4-E38FCDD5632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8A1247-3B0B-4022-B6C4-5DF34A1E4933}" type="sibTrans" cxnId="{8E1F85F5-BE76-465A-85E4-E38FCDD5632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315EEB-355E-4202-843E-432A35AA4B32}">
      <dgm:prSet/>
      <dgm:spPr>
        <a:solidFill>
          <a:schemeClr val="accent2"/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Targeted screening</a:t>
          </a:r>
        </a:p>
      </dgm:t>
    </dgm:pt>
    <dgm:pt modelId="{C2132C0A-FFF5-4969-AD46-83BF1E685F95}" type="parTrans" cxnId="{2BDFFBE8-0180-4CAB-982F-6F1A74AE9B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49A31A-06F2-43A9-8C4F-D0F37CE5701C}" type="sibTrans" cxnId="{2BDFFBE8-0180-4CAB-982F-6F1A74AE9B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C00996-BDF2-4493-B6B9-7B1B3B7EDED0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Universal vs. targeted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8F7CBA-AA42-4A09-B82E-D22F79D96707}" type="parTrans" cxnId="{5006F54B-4467-49D3-A9F2-593D20B8B5D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391C18-9B96-41DE-8898-77CF358BB3CB}" type="sibTrans" cxnId="{5006F54B-4467-49D3-A9F2-593D20B8B5D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68175-C91B-4045-8328-8DCAC40C8C89}" type="pres">
      <dgm:prSet presAssocID="{8BB44E3B-4F95-4894-BC25-634408CCFE1E}" presName="linear" presStyleCnt="0">
        <dgm:presLayoutVars>
          <dgm:animLvl val="lvl"/>
          <dgm:resizeHandles val="exact"/>
        </dgm:presLayoutVars>
      </dgm:prSet>
      <dgm:spPr/>
    </dgm:pt>
    <dgm:pt modelId="{C97857B8-C6C9-47B7-9081-6BAF0384478B}" type="pres">
      <dgm:prSet presAssocID="{9B9289E7-7D50-4F2D-90EA-A7963027A8C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2DCBFAC-83E8-41E3-95FE-4BBAFF4FEFB7}" type="pres">
      <dgm:prSet presAssocID="{8375CDA4-23C8-4A8B-AF39-A66AC85A8591}" presName="spacer" presStyleCnt="0"/>
      <dgm:spPr/>
    </dgm:pt>
    <dgm:pt modelId="{1C1029C9-0326-4311-88D6-3B7DBEED7F59}" type="pres">
      <dgm:prSet presAssocID="{AF489859-8035-427B-AB7F-4F59680D0B8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506FAAC-90AB-428C-81D3-0D641673D926}" type="pres">
      <dgm:prSet presAssocID="{368A1247-3B0B-4022-B6C4-5DF34A1E4933}" presName="spacer" presStyleCnt="0"/>
      <dgm:spPr/>
    </dgm:pt>
    <dgm:pt modelId="{17C1B0EE-C1EE-4AA9-9193-2FEAE7D7F8BA}" type="pres">
      <dgm:prSet presAssocID="{EE315EEB-355E-4202-843E-432A35AA4B3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301496C-2DCF-492D-8D1D-BC538FE52441}" type="pres">
      <dgm:prSet presAssocID="{2249A31A-06F2-43A9-8C4F-D0F37CE5701C}" presName="spacer" presStyleCnt="0"/>
      <dgm:spPr/>
    </dgm:pt>
    <dgm:pt modelId="{9A1B8A38-A3BC-4687-B101-B45C69087C57}" type="pres">
      <dgm:prSet presAssocID="{70C00996-BDF2-4493-B6B9-7B1B3B7EDED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7BF8644-DCA4-4F3D-A40D-D260E43765FB}" type="presOf" srcId="{8BB44E3B-4F95-4894-BC25-634408CCFE1E}" destId="{71368175-C91B-4045-8328-8DCAC40C8C89}" srcOrd="0" destOrd="0" presId="urn:microsoft.com/office/officeart/2005/8/layout/vList2"/>
    <dgm:cxn modelId="{5006F54B-4467-49D3-A9F2-593D20B8B5D9}" srcId="{8BB44E3B-4F95-4894-BC25-634408CCFE1E}" destId="{70C00996-BDF2-4493-B6B9-7B1B3B7EDED0}" srcOrd="3" destOrd="0" parTransId="{E18F7CBA-AA42-4A09-B82E-D22F79D96707}" sibTransId="{57391C18-9B96-41DE-8898-77CF358BB3CB}"/>
    <dgm:cxn modelId="{5C617971-883A-4F0A-8AF2-5EBB262555FA}" type="presOf" srcId="{9B9289E7-7D50-4F2D-90EA-A7963027A8C0}" destId="{C97857B8-C6C9-47B7-9081-6BAF0384478B}" srcOrd="0" destOrd="0" presId="urn:microsoft.com/office/officeart/2005/8/layout/vList2"/>
    <dgm:cxn modelId="{6F120981-A156-4107-B177-8914C919D740}" type="presOf" srcId="{AF489859-8035-427B-AB7F-4F59680D0B83}" destId="{1C1029C9-0326-4311-88D6-3B7DBEED7F59}" srcOrd="0" destOrd="0" presId="urn:microsoft.com/office/officeart/2005/8/layout/vList2"/>
    <dgm:cxn modelId="{6CA9D0B6-4D94-462C-AEE1-E3A47B7FD4ED}" type="presOf" srcId="{EE315EEB-355E-4202-843E-432A35AA4B32}" destId="{17C1B0EE-C1EE-4AA9-9193-2FEAE7D7F8BA}" srcOrd="0" destOrd="0" presId="urn:microsoft.com/office/officeart/2005/8/layout/vList2"/>
    <dgm:cxn modelId="{F5E5A5C0-3882-425B-807A-5D39DCE454D3}" type="presOf" srcId="{70C00996-BDF2-4493-B6B9-7B1B3B7EDED0}" destId="{9A1B8A38-A3BC-4687-B101-B45C69087C57}" srcOrd="0" destOrd="0" presId="urn:microsoft.com/office/officeart/2005/8/layout/vList2"/>
    <dgm:cxn modelId="{DCA40DD8-3F5B-4B23-B1B9-2A8011D1E28D}" srcId="{8BB44E3B-4F95-4894-BC25-634408CCFE1E}" destId="{9B9289E7-7D50-4F2D-90EA-A7963027A8C0}" srcOrd="0" destOrd="0" parTransId="{E04A9E05-D942-4C2D-8CD1-B71937C1AEAE}" sibTransId="{8375CDA4-23C8-4A8B-AF39-A66AC85A8591}"/>
    <dgm:cxn modelId="{2BDFFBE8-0180-4CAB-982F-6F1A74AE9BB5}" srcId="{8BB44E3B-4F95-4894-BC25-634408CCFE1E}" destId="{EE315EEB-355E-4202-843E-432A35AA4B32}" srcOrd="2" destOrd="0" parTransId="{C2132C0A-FFF5-4969-AD46-83BF1E685F95}" sibTransId="{2249A31A-06F2-43A9-8C4F-D0F37CE5701C}"/>
    <dgm:cxn modelId="{8E1F85F5-BE76-465A-85E4-E38FCDD56325}" srcId="{8BB44E3B-4F95-4894-BC25-634408CCFE1E}" destId="{AF489859-8035-427B-AB7F-4F59680D0B83}" srcOrd="1" destOrd="0" parTransId="{5612AABD-B1CB-48CD-BDB9-B25E086000C6}" sibTransId="{368A1247-3B0B-4022-B6C4-5DF34A1E4933}"/>
    <dgm:cxn modelId="{3A90FD28-F88B-4F66-8A7B-C3308825252F}" type="presParOf" srcId="{71368175-C91B-4045-8328-8DCAC40C8C89}" destId="{C97857B8-C6C9-47B7-9081-6BAF0384478B}" srcOrd="0" destOrd="0" presId="urn:microsoft.com/office/officeart/2005/8/layout/vList2"/>
    <dgm:cxn modelId="{617E1098-362A-42E9-919A-6444AE11651B}" type="presParOf" srcId="{71368175-C91B-4045-8328-8DCAC40C8C89}" destId="{52DCBFAC-83E8-41E3-95FE-4BBAFF4FEFB7}" srcOrd="1" destOrd="0" presId="urn:microsoft.com/office/officeart/2005/8/layout/vList2"/>
    <dgm:cxn modelId="{DD2A2AC7-6276-4DC5-9811-C3DD76A17612}" type="presParOf" srcId="{71368175-C91B-4045-8328-8DCAC40C8C89}" destId="{1C1029C9-0326-4311-88D6-3B7DBEED7F59}" srcOrd="2" destOrd="0" presId="urn:microsoft.com/office/officeart/2005/8/layout/vList2"/>
    <dgm:cxn modelId="{5B3AC55B-E795-4F3C-8885-B7CE8030598F}" type="presParOf" srcId="{71368175-C91B-4045-8328-8DCAC40C8C89}" destId="{E506FAAC-90AB-428C-81D3-0D641673D926}" srcOrd="3" destOrd="0" presId="urn:microsoft.com/office/officeart/2005/8/layout/vList2"/>
    <dgm:cxn modelId="{9C799600-2F9E-4466-AA7C-883E388FD909}" type="presParOf" srcId="{71368175-C91B-4045-8328-8DCAC40C8C89}" destId="{17C1B0EE-C1EE-4AA9-9193-2FEAE7D7F8BA}" srcOrd="4" destOrd="0" presId="urn:microsoft.com/office/officeart/2005/8/layout/vList2"/>
    <dgm:cxn modelId="{D1CBF215-8BA2-43C7-AD83-AA53330F301F}" type="presParOf" srcId="{71368175-C91B-4045-8328-8DCAC40C8C89}" destId="{D301496C-2DCF-492D-8D1D-BC538FE52441}" srcOrd="5" destOrd="0" presId="urn:microsoft.com/office/officeart/2005/8/layout/vList2"/>
    <dgm:cxn modelId="{DE133C46-60F3-4DBD-826C-06EC3DFE7D7F}" type="presParOf" srcId="{71368175-C91B-4045-8328-8DCAC40C8C89}" destId="{9A1B8A38-A3BC-4687-B101-B45C69087C5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B44E3B-4F95-4894-BC25-634408CCFE1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B9289E7-7D50-4F2D-90EA-A7963027A8C0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Preamble</a:t>
          </a:r>
        </a:p>
      </dgm:t>
    </dgm:pt>
    <dgm:pt modelId="{E04A9E05-D942-4C2D-8CD1-B71937C1AEAE}" type="parTrans" cxnId="{DCA40DD8-3F5B-4B23-B1B9-2A8011D1E28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75CDA4-23C8-4A8B-AF39-A66AC85A8591}" type="sibTrans" cxnId="{DCA40DD8-3F5B-4B23-B1B9-2A8011D1E28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489859-8035-427B-AB7F-4F59680D0B83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Universal admission screening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12AABD-B1CB-48CD-BDB9-B25E086000C6}" type="parTrans" cxnId="{8E1F85F5-BE76-465A-85E4-E38FCDD5632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8A1247-3B0B-4022-B6C4-5DF34A1E4933}" type="sibTrans" cxnId="{8E1F85F5-BE76-465A-85E4-E38FCDD5632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315EEB-355E-4202-843E-432A35AA4B32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Targeted screening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132C0A-FFF5-4969-AD46-83BF1E685F95}" type="parTrans" cxnId="{2BDFFBE8-0180-4CAB-982F-6F1A74AE9B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49A31A-06F2-43A9-8C4F-D0F37CE5701C}" type="sibTrans" cxnId="{2BDFFBE8-0180-4CAB-982F-6F1A74AE9B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C00996-BDF2-4493-B6B9-7B1B3B7EDED0}">
      <dgm:prSet/>
      <dgm:spPr>
        <a:solidFill>
          <a:schemeClr val="accent2"/>
        </a:solidFill>
      </dgm:spPr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Universal vs. targeted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8F7CBA-AA42-4A09-B82E-D22F79D96707}" type="parTrans" cxnId="{5006F54B-4467-49D3-A9F2-593D20B8B5D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391C18-9B96-41DE-8898-77CF358BB3CB}" type="sibTrans" cxnId="{5006F54B-4467-49D3-A9F2-593D20B8B5D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68175-C91B-4045-8328-8DCAC40C8C89}" type="pres">
      <dgm:prSet presAssocID="{8BB44E3B-4F95-4894-BC25-634408CCFE1E}" presName="linear" presStyleCnt="0">
        <dgm:presLayoutVars>
          <dgm:animLvl val="lvl"/>
          <dgm:resizeHandles val="exact"/>
        </dgm:presLayoutVars>
      </dgm:prSet>
      <dgm:spPr/>
    </dgm:pt>
    <dgm:pt modelId="{C97857B8-C6C9-47B7-9081-6BAF0384478B}" type="pres">
      <dgm:prSet presAssocID="{9B9289E7-7D50-4F2D-90EA-A7963027A8C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2DCBFAC-83E8-41E3-95FE-4BBAFF4FEFB7}" type="pres">
      <dgm:prSet presAssocID="{8375CDA4-23C8-4A8B-AF39-A66AC85A8591}" presName="spacer" presStyleCnt="0"/>
      <dgm:spPr/>
    </dgm:pt>
    <dgm:pt modelId="{1C1029C9-0326-4311-88D6-3B7DBEED7F59}" type="pres">
      <dgm:prSet presAssocID="{AF489859-8035-427B-AB7F-4F59680D0B8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506FAAC-90AB-428C-81D3-0D641673D926}" type="pres">
      <dgm:prSet presAssocID="{368A1247-3B0B-4022-B6C4-5DF34A1E4933}" presName="spacer" presStyleCnt="0"/>
      <dgm:spPr/>
    </dgm:pt>
    <dgm:pt modelId="{17C1B0EE-C1EE-4AA9-9193-2FEAE7D7F8BA}" type="pres">
      <dgm:prSet presAssocID="{EE315EEB-355E-4202-843E-432A35AA4B3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301496C-2DCF-492D-8D1D-BC538FE52441}" type="pres">
      <dgm:prSet presAssocID="{2249A31A-06F2-43A9-8C4F-D0F37CE5701C}" presName="spacer" presStyleCnt="0"/>
      <dgm:spPr/>
    </dgm:pt>
    <dgm:pt modelId="{9A1B8A38-A3BC-4687-B101-B45C69087C57}" type="pres">
      <dgm:prSet presAssocID="{70C00996-BDF2-4493-B6B9-7B1B3B7EDED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7BF8644-DCA4-4F3D-A40D-D260E43765FB}" type="presOf" srcId="{8BB44E3B-4F95-4894-BC25-634408CCFE1E}" destId="{71368175-C91B-4045-8328-8DCAC40C8C89}" srcOrd="0" destOrd="0" presId="urn:microsoft.com/office/officeart/2005/8/layout/vList2"/>
    <dgm:cxn modelId="{5006F54B-4467-49D3-A9F2-593D20B8B5D9}" srcId="{8BB44E3B-4F95-4894-BC25-634408CCFE1E}" destId="{70C00996-BDF2-4493-B6B9-7B1B3B7EDED0}" srcOrd="3" destOrd="0" parTransId="{E18F7CBA-AA42-4A09-B82E-D22F79D96707}" sibTransId="{57391C18-9B96-41DE-8898-77CF358BB3CB}"/>
    <dgm:cxn modelId="{5C617971-883A-4F0A-8AF2-5EBB262555FA}" type="presOf" srcId="{9B9289E7-7D50-4F2D-90EA-A7963027A8C0}" destId="{C97857B8-C6C9-47B7-9081-6BAF0384478B}" srcOrd="0" destOrd="0" presId="urn:microsoft.com/office/officeart/2005/8/layout/vList2"/>
    <dgm:cxn modelId="{6F120981-A156-4107-B177-8914C919D740}" type="presOf" srcId="{AF489859-8035-427B-AB7F-4F59680D0B83}" destId="{1C1029C9-0326-4311-88D6-3B7DBEED7F59}" srcOrd="0" destOrd="0" presId="urn:microsoft.com/office/officeart/2005/8/layout/vList2"/>
    <dgm:cxn modelId="{6CA9D0B6-4D94-462C-AEE1-E3A47B7FD4ED}" type="presOf" srcId="{EE315EEB-355E-4202-843E-432A35AA4B32}" destId="{17C1B0EE-C1EE-4AA9-9193-2FEAE7D7F8BA}" srcOrd="0" destOrd="0" presId="urn:microsoft.com/office/officeart/2005/8/layout/vList2"/>
    <dgm:cxn modelId="{F5E5A5C0-3882-425B-807A-5D39DCE454D3}" type="presOf" srcId="{70C00996-BDF2-4493-B6B9-7B1B3B7EDED0}" destId="{9A1B8A38-A3BC-4687-B101-B45C69087C57}" srcOrd="0" destOrd="0" presId="urn:microsoft.com/office/officeart/2005/8/layout/vList2"/>
    <dgm:cxn modelId="{DCA40DD8-3F5B-4B23-B1B9-2A8011D1E28D}" srcId="{8BB44E3B-4F95-4894-BC25-634408CCFE1E}" destId="{9B9289E7-7D50-4F2D-90EA-A7963027A8C0}" srcOrd="0" destOrd="0" parTransId="{E04A9E05-D942-4C2D-8CD1-B71937C1AEAE}" sibTransId="{8375CDA4-23C8-4A8B-AF39-A66AC85A8591}"/>
    <dgm:cxn modelId="{2BDFFBE8-0180-4CAB-982F-6F1A74AE9BB5}" srcId="{8BB44E3B-4F95-4894-BC25-634408CCFE1E}" destId="{EE315EEB-355E-4202-843E-432A35AA4B32}" srcOrd="2" destOrd="0" parTransId="{C2132C0A-FFF5-4969-AD46-83BF1E685F95}" sibTransId="{2249A31A-06F2-43A9-8C4F-D0F37CE5701C}"/>
    <dgm:cxn modelId="{8E1F85F5-BE76-465A-85E4-E38FCDD56325}" srcId="{8BB44E3B-4F95-4894-BC25-634408CCFE1E}" destId="{AF489859-8035-427B-AB7F-4F59680D0B83}" srcOrd="1" destOrd="0" parTransId="{5612AABD-B1CB-48CD-BDB9-B25E086000C6}" sibTransId="{368A1247-3B0B-4022-B6C4-5DF34A1E4933}"/>
    <dgm:cxn modelId="{3A90FD28-F88B-4F66-8A7B-C3308825252F}" type="presParOf" srcId="{71368175-C91B-4045-8328-8DCAC40C8C89}" destId="{C97857B8-C6C9-47B7-9081-6BAF0384478B}" srcOrd="0" destOrd="0" presId="urn:microsoft.com/office/officeart/2005/8/layout/vList2"/>
    <dgm:cxn modelId="{617E1098-362A-42E9-919A-6444AE11651B}" type="presParOf" srcId="{71368175-C91B-4045-8328-8DCAC40C8C89}" destId="{52DCBFAC-83E8-41E3-95FE-4BBAFF4FEFB7}" srcOrd="1" destOrd="0" presId="urn:microsoft.com/office/officeart/2005/8/layout/vList2"/>
    <dgm:cxn modelId="{DD2A2AC7-6276-4DC5-9811-C3DD76A17612}" type="presParOf" srcId="{71368175-C91B-4045-8328-8DCAC40C8C89}" destId="{1C1029C9-0326-4311-88D6-3B7DBEED7F59}" srcOrd="2" destOrd="0" presId="urn:microsoft.com/office/officeart/2005/8/layout/vList2"/>
    <dgm:cxn modelId="{5B3AC55B-E795-4F3C-8885-B7CE8030598F}" type="presParOf" srcId="{71368175-C91B-4045-8328-8DCAC40C8C89}" destId="{E506FAAC-90AB-428C-81D3-0D641673D926}" srcOrd="3" destOrd="0" presId="urn:microsoft.com/office/officeart/2005/8/layout/vList2"/>
    <dgm:cxn modelId="{9C799600-2F9E-4466-AA7C-883E388FD909}" type="presParOf" srcId="{71368175-C91B-4045-8328-8DCAC40C8C89}" destId="{17C1B0EE-C1EE-4AA9-9193-2FEAE7D7F8BA}" srcOrd="4" destOrd="0" presId="urn:microsoft.com/office/officeart/2005/8/layout/vList2"/>
    <dgm:cxn modelId="{D1CBF215-8BA2-43C7-AD83-AA53330F301F}" type="presParOf" srcId="{71368175-C91B-4045-8328-8DCAC40C8C89}" destId="{D301496C-2DCF-492D-8D1D-BC538FE52441}" srcOrd="5" destOrd="0" presId="urn:microsoft.com/office/officeart/2005/8/layout/vList2"/>
    <dgm:cxn modelId="{DE133C46-60F3-4DBD-826C-06EC3DFE7D7F}" type="presParOf" srcId="{71368175-C91B-4045-8328-8DCAC40C8C89}" destId="{9A1B8A38-A3BC-4687-B101-B45C69087C5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7857B8-C6C9-47B7-9081-6BAF0384478B}">
      <dsp:nvSpPr>
        <dsp:cNvPr id="0" name=""/>
        <dsp:cNvSpPr/>
      </dsp:nvSpPr>
      <dsp:spPr>
        <a:xfrm>
          <a:off x="0" y="345039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Preamble</a:t>
          </a:r>
        </a:p>
      </dsp:txBody>
      <dsp:txXfrm>
        <a:off x="37696" y="382735"/>
        <a:ext cx="6020608" cy="696808"/>
      </dsp:txXfrm>
    </dsp:sp>
    <dsp:sp modelId="{1C1029C9-0326-4311-88D6-3B7DBEED7F59}">
      <dsp:nvSpPr>
        <dsp:cNvPr id="0" name=""/>
        <dsp:cNvSpPr/>
      </dsp:nvSpPr>
      <dsp:spPr>
        <a:xfrm>
          <a:off x="0" y="1212279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Universal admission screening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1249975"/>
        <a:ext cx="6020608" cy="696808"/>
      </dsp:txXfrm>
    </dsp:sp>
    <dsp:sp modelId="{17C1B0EE-C1EE-4AA9-9193-2FEAE7D7F8BA}">
      <dsp:nvSpPr>
        <dsp:cNvPr id="0" name=""/>
        <dsp:cNvSpPr/>
      </dsp:nvSpPr>
      <dsp:spPr>
        <a:xfrm>
          <a:off x="0" y="2079520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Targeted screening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2117216"/>
        <a:ext cx="6020608" cy="696808"/>
      </dsp:txXfrm>
    </dsp:sp>
    <dsp:sp modelId="{9A1B8A38-A3BC-4687-B101-B45C69087C57}">
      <dsp:nvSpPr>
        <dsp:cNvPr id="0" name=""/>
        <dsp:cNvSpPr/>
      </dsp:nvSpPr>
      <dsp:spPr>
        <a:xfrm>
          <a:off x="0" y="2946760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Universal vs. targeted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2984456"/>
        <a:ext cx="6020608" cy="696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7857B8-C6C9-47B7-9081-6BAF0384478B}">
      <dsp:nvSpPr>
        <dsp:cNvPr id="0" name=""/>
        <dsp:cNvSpPr/>
      </dsp:nvSpPr>
      <dsp:spPr>
        <a:xfrm>
          <a:off x="0" y="345039"/>
          <a:ext cx="6096000" cy="77220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Preamble</a:t>
          </a:r>
        </a:p>
      </dsp:txBody>
      <dsp:txXfrm>
        <a:off x="37696" y="382735"/>
        <a:ext cx="6020608" cy="696808"/>
      </dsp:txXfrm>
    </dsp:sp>
    <dsp:sp modelId="{1C1029C9-0326-4311-88D6-3B7DBEED7F59}">
      <dsp:nvSpPr>
        <dsp:cNvPr id="0" name=""/>
        <dsp:cNvSpPr/>
      </dsp:nvSpPr>
      <dsp:spPr>
        <a:xfrm>
          <a:off x="0" y="1212279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Universal admission screening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1249975"/>
        <a:ext cx="6020608" cy="696808"/>
      </dsp:txXfrm>
    </dsp:sp>
    <dsp:sp modelId="{17C1B0EE-C1EE-4AA9-9193-2FEAE7D7F8BA}">
      <dsp:nvSpPr>
        <dsp:cNvPr id="0" name=""/>
        <dsp:cNvSpPr/>
      </dsp:nvSpPr>
      <dsp:spPr>
        <a:xfrm>
          <a:off x="0" y="2079520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Targeted screening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2117216"/>
        <a:ext cx="6020608" cy="696808"/>
      </dsp:txXfrm>
    </dsp:sp>
    <dsp:sp modelId="{9A1B8A38-A3BC-4687-B101-B45C69087C57}">
      <dsp:nvSpPr>
        <dsp:cNvPr id="0" name=""/>
        <dsp:cNvSpPr/>
      </dsp:nvSpPr>
      <dsp:spPr>
        <a:xfrm>
          <a:off x="0" y="2946760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Universal vs. targeted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2984456"/>
        <a:ext cx="6020608" cy="6968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0C1E33-B710-4163-951E-C761D4817F15}">
      <dsp:nvSpPr>
        <dsp:cNvPr id="0" name=""/>
        <dsp:cNvSpPr/>
      </dsp:nvSpPr>
      <dsp:spPr>
        <a:xfrm>
          <a:off x="291256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159"/>
              </a:lnTo>
              <a:lnTo>
                <a:pt x="1489769" y="483159"/>
              </a:lnTo>
              <a:lnTo>
                <a:pt x="1489769" y="7089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6B100A-B76E-42E5-B111-AE2A5EAE3FA4}">
      <dsp:nvSpPr>
        <dsp:cNvPr id="0" name=""/>
        <dsp:cNvSpPr/>
      </dsp:nvSpPr>
      <dsp:spPr>
        <a:xfrm>
          <a:off x="142279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1489769" y="0"/>
              </a:moveTo>
              <a:lnTo>
                <a:pt x="1489769" y="483159"/>
              </a:lnTo>
              <a:lnTo>
                <a:pt x="0" y="483159"/>
              </a:lnTo>
              <a:lnTo>
                <a:pt x="0" y="7089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BE9A3-70A9-46D3-ADE7-E9986B9C6E85}">
      <dsp:nvSpPr>
        <dsp:cNvPr id="0" name=""/>
        <dsp:cNvSpPr/>
      </dsp:nvSpPr>
      <dsp:spPr>
        <a:xfrm>
          <a:off x="1693664" y="834"/>
          <a:ext cx="2437804" cy="1548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812738-2B03-4191-81E8-EE6B5AF0F2C4}">
      <dsp:nvSpPr>
        <dsp:cNvPr id="0" name=""/>
        <dsp:cNvSpPr/>
      </dsp:nvSpPr>
      <dsp:spPr>
        <a:xfrm>
          <a:off x="1964531" y="258158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CRE 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(carbapenem-resistant </a:t>
          </a:r>
          <a:r>
            <a:rPr lang="en-GB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Enterobacerales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sp:txBody>
      <dsp:txXfrm>
        <a:off x="2009871" y="303498"/>
        <a:ext cx="2347124" cy="1457325"/>
      </dsp:txXfrm>
    </dsp:sp>
    <dsp:sp modelId="{2048A829-3E56-4081-9BF0-DAC7F98C2A42}">
      <dsp:nvSpPr>
        <dsp:cNvPr id="0" name=""/>
        <dsp:cNvSpPr/>
      </dsp:nvSpPr>
      <dsp:spPr>
        <a:xfrm>
          <a:off x="203894" y="2257835"/>
          <a:ext cx="2437804" cy="1548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C9441-E7D2-4F88-8A9A-24B990DB1428}">
      <dsp:nvSpPr>
        <dsp:cNvPr id="0" name=""/>
        <dsp:cNvSpPr/>
      </dsp:nvSpPr>
      <dsp:spPr>
        <a:xfrm>
          <a:off x="474761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CP-CRE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GB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carbapenemase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-producing </a:t>
          </a:r>
          <a:r>
            <a:rPr lang="en-GB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Enterobacterales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) aka CPE</a:t>
          </a:r>
        </a:p>
      </dsp:txBody>
      <dsp:txXfrm>
        <a:off x="520101" y="2560499"/>
        <a:ext cx="2347124" cy="1457325"/>
      </dsp:txXfrm>
    </dsp:sp>
    <dsp:sp modelId="{41917E12-D45E-472D-BD4A-1E6B86933621}">
      <dsp:nvSpPr>
        <dsp:cNvPr id="0" name=""/>
        <dsp:cNvSpPr/>
      </dsp:nvSpPr>
      <dsp:spPr>
        <a:xfrm>
          <a:off x="3183433" y="2257835"/>
          <a:ext cx="2437804" cy="1548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AE30C8-494A-42C8-9755-C2FEC41B982F}">
      <dsp:nvSpPr>
        <dsp:cNvPr id="0" name=""/>
        <dsp:cNvSpPr/>
      </dsp:nvSpPr>
      <dsp:spPr>
        <a:xfrm>
          <a:off x="3454300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NCP-CRE 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(non-</a:t>
          </a:r>
          <a:r>
            <a:rPr lang="en-GB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carbapenemase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-producing </a:t>
          </a:r>
          <a:r>
            <a:rPr lang="en-GB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Enterobacterales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sp:txBody>
      <dsp:txXfrm>
        <a:off x="3499640" y="2560499"/>
        <a:ext cx="2347124" cy="14573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7857B8-C6C9-47B7-9081-6BAF0384478B}">
      <dsp:nvSpPr>
        <dsp:cNvPr id="0" name=""/>
        <dsp:cNvSpPr/>
      </dsp:nvSpPr>
      <dsp:spPr>
        <a:xfrm>
          <a:off x="0" y="345039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Preamble</a:t>
          </a:r>
        </a:p>
      </dsp:txBody>
      <dsp:txXfrm>
        <a:off x="37696" y="382735"/>
        <a:ext cx="6020608" cy="696808"/>
      </dsp:txXfrm>
    </dsp:sp>
    <dsp:sp modelId="{1C1029C9-0326-4311-88D6-3B7DBEED7F59}">
      <dsp:nvSpPr>
        <dsp:cNvPr id="0" name=""/>
        <dsp:cNvSpPr/>
      </dsp:nvSpPr>
      <dsp:spPr>
        <a:xfrm>
          <a:off x="0" y="1212279"/>
          <a:ext cx="6096000" cy="77220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Universal admission screening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1249975"/>
        <a:ext cx="6020608" cy="696808"/>
      </dsp:txXfrm>
    </dsp:sp>
    <dsp:sp modelId="{17C1B0EE-C1EE-4AA9-9193-2FEAE7D7F8BA}">
      <dsp:nvSpPr>
        <dsp:cNvPr id="0" name=""/>
        <dsp:cNvSpPr/>
      </dsp:nvSpPr>
      <dsp:spPr>
        <a:xfrm>
          <a:off x="0" y="2079520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Targeted screening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2117216"/>
        <a:ext cx="6020608" cy="696808"/>
      </dsp:txXfrm>
    </dsp:sp>
    <dsp:sp modelId="{9A1B8A38-A3BC-4687-B101-B45C69087C57}">
      <dsp:nvSpPr>
        <dsp:cNvPr id="0" name=""/>
        <dsp:cNvSpPr/>
      </dsp:nvSpPr>
      <dsp:spPr>
        <a:xfrm>
          <a:off x="0" y="2946760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Universal vs. targeted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2984456"/>
        <a:ext cx="6020608" cy="6968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7857B8-C6C9-47B7-9081-6BAF0384478B}">
      <dsp:nvSpPr>
        <dsp:cNvPr id="0" name=""/>
        <dsp:cNvSpPr/>
      </dsp:nvSpPr>
      <dsp:spPr>
        <a:xfrm>
          <a:off x="0" y="345039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Preamble</a:t>
          </a:r>
        </a:p>
      </dsp:txBody>
      <dsp:txXfrm>
        <a:off x="37696" y="382735"/>
        <a:ext cx="6020608" cy="696808"/>
      </dsp:txXfrm>
    </dsp:sp>
    <dsp:sp modelId="{1C1029C9-0326-4311-88D6-3B7DBEED7F59}">
      <dsp:nvSpPr>
        <dsp:cNvPr id="0" name=""/>
        <dsp:cNvSpPr/>
      </dsp:nvSpPr>
      <dsp:spPr>
        <a:xfrm>
          <a:off x="0" y="1212279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Universal admission screening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1249975"/>
        <a:ext cx="6020608" cy="696808"/>
      </dsp:txXfrm>
    </dsp:sp>
    <dsp:sp modelId="{17C1B0EE-C1EE-4AA9-9193-2FEAE7D7F8BA}">
      <dsp:nvSpPr>
        <dsp:cNvPr id="0" name=""/>
        <dsp:cNvSpPr/>
      </dsp:nvSpPr>
      <dsp:spPr>
        <a:xfrm>
          <a:off x="0" y="2079520"/>
          <a:ext cx="6096000" cy="77220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Targeted screening</a:t>
          </a:r>
        </a:p>
      </dsp:txBody>
      <dsp:txXfrm>
        <a:off x="37696" y="2117216"/>
        <a:ext cx="6020608" cy="696808"/>
      </dsp:txXfrm>
    </dsp:sp>
    <dsp:sp modelId="{9A1B8A38-A3BC-4687-B101-B45C69087C57}">
      <dsp:nvSpPr>
        <dsp:cNvPr id="0" name=""/>
        <dsp:cNvSpPr/>
      </dsp:nvSpPr>
      <dsp:spPr>
        <a:xfrm>
          <a:off x="0" y="2946760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Universal vs. targeted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2984456"/>
        <a:ext cx="6020608" cy="6968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7857B8-C6C9-47B7-9081-6BAF0384478B}">
      <dsp:nvSpPr>
        <dsp:cNvPr id="0" name=""/>
        <dsp:cNvSpPr/>
      </dsp:nvSpPr>
      <dsp:spPr>
        <a:xfrm>
          <a:off x="0" y="345039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Preamble</a:t>
          </a:r>
        </a:p>
      </dsp:txBody>
      <dsp:txXfrm>
        <a:off x="37696" y="382735"/>
        <a:ext cx="6020608" cy="696808"/>
      </dsp:txXfrm>
    </dsp:sp>
    <dsp:sp modelId="{1C1029C9-0326-4311-88D6-3B7DBEED7F59}">
      <dsp:nvSpPr>
        <dsp:cNvPr id="0" name=""/>
        <dsp:cNvSpPr/>
      </dsp:nvSpPr>
      <dsp:spPr>
        <a:xfrm>
          <a:off x="0" y="1212279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Universal admission screening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1249975"/>
        <a:ext cx="6020608" cy="696808"/>
      </dsp:txXfrm>
    </dsp:sp>
    <dsp:sp modelId="{17C1B0EE-C1EE-4AA9-9193-2FEAE7D7F8BA}">
      <dsp:nvSpPr>
        <dsp:cNvPr id="0" name=""/>
        <dsp:cNvSpPr/>
      </dsp:nvSpPr>
      <dsp:spPr>
        <a:xfrm>
          <a:off x="0" y="2079520"/>
          <a:ext cx="60960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Targeted screening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2117216"/>
        <a:ext cx="6020608" cy="696808"/>
      </dsp:txXfrm>
    </dsp:sp>
    <dsp:sp modelId="{9A1B8A38-A3BC-4687-B101-B45C69087C57}">
      <dsp:nvSpPr>
        <dsp:cNvPr id="0" name=""/>
        <dsp:cNvSpPr/>
      </dsp:nvSpPr>
      <dsp:spPr>
        <a:xfrm>
          <a:off x="0" y="2946760"/>
          <a:ext cx="6096000" cy="77220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Arial" panose="020B0604020202020204" pitchFamily="34" charset="0"/>
              <a:cs typeface="Arial" panose="020B0604020202020204" pitchFamily="34" charset="0"/>
            </a:rPr>
            <a:t>Universal vs. targeted</a:t>
          </a:r>
          <a:endParaRPr lang="en-GB" sz="3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696" y="2984456"/>
        <a:ext cx="6020608" cy="6968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B35D-686B-48A8-90FA-6076154BB2B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429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B35D-686B-48A8-90FA-6076154BB2B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90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247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24/06/2024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.png"/><Relationship Id="rId7" Type="http://schemas.openxmlformats.org/officeDocument/2006/relationships/hyperlink" Target="http://www.jonotter.ne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reflectionsipc.com/" TargetMode="External"/><Relationship Id="rId5" Type="http://schemas.openxmlformats.org/officeDocument/2006/relationships/hyperlink" Target="mailto:jon.otter@gstt.nhs.uk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o Made That Twitter Bird? - The New York Tim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46" y="4083918"/>
            <a:ext cx="357568" cy="25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7" y="4406159"/>
            <a:ext cx="172731" cy="17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4449" y="101146"/>
            <a:ext cx="5591687" cy="238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125"/>
              </a:spcAf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Which approach would you support for screening patients for CPE in hospitals in the UK? </a:t>
            </a:r>
          </a:p>
          <a:p>
            <a:pPr>
              <a:spcAft>
                <a:spcPts val="1125"/>
              </a:spcAft>
            </a:pPr>
            <a:r>
              <a:rPr lang="en-GB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Targeted screening of inpatients based on risk factors</a:t>
            </a:r>
          </a:p>
        </p:txBody>
      </p:sp>
      <p:pic>
        <p:nvPicPr>
          <p:cNvPr id="1026" name="Picture 2" descr="School of Improvement – Medical Educa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376" y="4150425"/>
            <a:ext cx="2685245" cy="94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8792" y="3069683"/>
            <a:ext cx="715466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Guy’s and St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Thomas’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NHS Foundation Trust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Honorary Senior Lecturer in HCAI and AMR, Imperial College London</a:t>
            </a:r>
          </a:p>
          <a:p>
            <a:pPr marL="268281" indent="-268281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	@</a:t>
            </a:r>
            <a:r>
              <a:rPr lang="en-GB" sz="1600" dirty="0" err="1">
                <a:latin typeface="Arial" pitchFamily="34" charset="0"/>
                <a:cs typeface="Arial" pitchFamily="34" charset="0"/>
              </a:rPr>
              <a:t>jonotter</a:t>
            </a: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268281" indent="-268281">
              <a:buClr>
                <a:schemeClr val="bg1"/>
              </a:buClr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1600" dirty="0">
                <a:latin typeface="Arial" pitchFamily="34" charset="0"/>
                <a:cs typeface="Arial" pitchFamily="34" charset="0"/>
                <a:hlinkClick r:id="rId5"/>
              </a:rPr>
              <a:t>jon.otter@gstt.nhs.uk</a:t>
            </a: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268281" indent="-268281">
              <a:buClr>
                <a:schemeClr val="bg1"/>
              </a:buClr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Blog: </a:t>
            </a:r>
            <a:r>
              <a:rPr lang="en-GB" sz="1600" dirty="0">
                <a:latin typeface="Arial" pitchFamily="34" charset="0"/>
                <a:cs typeface="Arial" pitchFamily="34" charset="0"/>
                <a:hlinkClick r:id="rId6"/>
              </a:rPr>
              <a:t>www.reflectionsIPC.com</a:t>
            </a: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268281" indent="-268281">
              <a:buClr>
                <a:schemeClr val="bg1"/>
              </a:buClr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Slides: </a:t>
            </a:r>
            <a:r>
              <a:rPr lang="en-GB" sz="1600" dirty="0">
                <a:latin typeface="Arial" pitchFamily="34" charset="0"/>
                <a:cs typeface="Arial" pitchFamily="34" charset="0"/>
                <a:hlinkClick r:id="rId7"/>
              </a:rPr>
              <a:t>www.jonotter.net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pic>
        <p:nvPicPr>
          <p:cNvPr id="2" name="Picture 2" descr="bioMérieux - Culture Media | product - CHROMID® CARB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1146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6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7084E0C-253F-4628-A1F4-3213BA4FBB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7337452"/>
              </p:ext>
            </p:extLst>
          </p:nvPr>
        </p:nvGraphicFramePr>
        <p:xfrm>
          <a:off x="1403648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588128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7084E0C-253F-4628-A1F4-3213BA4FBB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5597262"/>
              </p:ext>
            </p:extLst>
          </p:nvPr>
        </p:nvGraphicFramePr>
        <p:xfrm>
          <a:off x="1403648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615463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A69DC15-8961-471A-B378-98BC05F0E7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0820451"/>
              </p:ext>
            </p:extLst>
          </p:nvPr>
        </p:nvGraphicFramePr>
        <p:xfrm>
          <a:off x="1619672" y="33950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781354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5D492-6194-4EAB-B254-6667D82F5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 do we mean by universal vs. targeted screening?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0DD4-1050-4B17-982E-D42441F14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7928"/>
            <a:ext cx="8229600" cy="3394472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Universal screening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= screening all inpatient admissions</a:t>
            </a:r>
          </a:p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Targeted screening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= screening patients based on individual or speciality-level risk factors</a:t>
            </a:r>
          </a:p>
        </p:txBody>
      </p:sp>
    </p:spTree>
    <p:extLst>
      <p:ext uri="{BB962C8B-B14F-4D97-AF65-F5344CB8AC3E}">
        <p14:creationId xmlns:p14="http://schemas.microsoft.com/office/powerpoint/2010/main" val="157439270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0019" y="-235233"/>
            <a:ext cx="8765381" cy="994172"/>
          </a:xfrm>
        </p:spPr>
        <p:txBody>
          <a:bodyPr>
            <a:no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Why bother with CPE screening? – Clinical outcomes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7719" y="4834629"/>
            <a:ext cx="3031599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50" dirty="0">
                <a:latin typeface="Arial" panose="020B0604020202020204" pitchFamily="34" charset="0"/>
                <a:cs typeface="Arial" panose="020B0604020202020204" pitchFamily="34" charset="0"/>
              </a:rPr>
              <a:t>Willems et al. Lancet Infect Dis 2023.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50017" y="812712"/>
          <a:ext cx="8765383" cy="3600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2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8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9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6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79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3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960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5748">
                <a:tc>
                  <a:txBody>
                    <a:bodyPr/>
                    <a:lstStyle/>
                    <a:p>
                      <a:pPr algn="l" fontAlgn="ctr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Any</a:t>
                      </a:r>
                      <a:r>
                        <a:rPr lang="en-GB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infection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Bloodstream infection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42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 studies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infected / N colonised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Cumulative incidence (95% CI), %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studies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infected / N colonised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Cumulative incidence (95% CI), %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85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MDR-GNB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845/9034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0·14 (0·10–0·18)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434/8307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0·07 (0·04–0·11)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85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 or CPE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602/4547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0·19 (0·15–0·25)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347/4142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0·10 (0·07–0·15)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85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ESBL-E or 3GCR-E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235/4461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0·08 (0·05–0·13)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70/4087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0·04 (0·02–0·07)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85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 coli</a:t>
                      </a:r>
                      <a:endParaRPr lang="en-GB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133/3098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0·08 (0·04–0·14)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46/3042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0·04 (0·01–0·10)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74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K. pneumoniae</a:t>
                      </a:r>
                      <a:endParaRPr lang="en-GB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59/741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0·09 (0·06–0·13)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14/730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0·02 (0·01–0·05)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85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329/5015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0·07 (0·04–0·12)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163/1840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0·10 (0·06–0·16)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174760" y="4491133"/>
            <a:ext cx="4724062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350" dirty="0">
                <a:latin typeface="Arial" panose="020B0604020202020204" pitchFamily="34" charset="0"/>
                <a:cs typeface="Arial" panose="020B0604020202020204" pitchFamily="34" charset="0"/>
              </a:rPr>
              <a:t>Incidence for CP-CRE was 26% (95% CI 19–35)</a:t>
            </a:r>
          </a:p>
        </p:txBody>
      </p:sp>
      <p:sp>
        <p:nvSpPr>
          <p:cNvPr id="8" name="Rectangle 7"/>
          <p:cNvSpPr/>
          <p:nvPr/>
        </p:nvSpPr>
        <p:spPr>
          <a:xfrm>
            <a:off x="150017" y="436048"/>
            <a:ext cx="830818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Meta-analyses of subsequent infection in patients first identified as colonised with CPE/VRE.</a:t>
            </a:r>
          </a:p>
        </p:txBody>
      </p:sp>
    </p:spTree>
    <p:extLst>
      <p:ext uri="{BB962C8B-B14F-4D97-AF65-F5344CB8AC3E}">
        <p14:creationId xmlns:p14="http://schemas.microsoft.com/office/powerpoint/2010/main" val="299848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Iceberg Syndrome. Many of you have already seen this ...">
            <a:extLst>
              <a:ext uri="{FF2B5EF4-FFF2-40B4-BE49-F238E27FC236}">
                <a16:creationId xmlns:a16="http://schemas.microsoft.com/office/drawing/2014/main" id="{D4F8096B-1490-4B35-8C47-08F103EA7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8032556" cy="533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93734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0019" y="-235233"/>
            <a:ext cx="8765381" cy="994172"/>
          </a:xfrm>
        </p:spPr>
        <p:txBody>
          <a:bodyPr>
            <a:no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Why bother with CPE screening? – the iceberg…</a:t>
            </a:r>
          </a:p>
        </p:txBody>
      </p:sp>
      <p:pic>
        <p:nvPicPr>
          <p:cNvPr id="9" name="New picture">
            <a:extLst>
              <a:ext uri="{FF2B5EF4-FFF2-40B4-BE49-F238E27FC236}">
                <a16:creationId xmlns:a16="http://schemas.microsoft.com/office/drawing/2014/main" id="{1CD1990E-E2E3-45B7-82C9-3266FE4C5AB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59632" y="961549"/>
            <a:ext cx="6480720" cy="378444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FA57AB-7B1D-400E-A9BB-95E079254EA8}"/>
              </a:ext>
            </a:extLst>
          </p:cNvPr>
          <p:cNvSpPr/>
          <p:nvPr/>
        </p:nvSpPr>
        <p:spPr>
          <a:xfrm>
            <a:off x="323528" y="559763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Overall trend in CPE detected at the Trust, by bacterial species and mechanisms, 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deduplicated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by patient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4199E6-DCF6-4CAD-A2FB-6D4F66C95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>
                <a:latin typeface="Arial" pitchFamily="34" charset="0"/>
                <a:cs typeface="Arial" pitchFamily="34" charset="0"/>
              </a:rPr>
              <a:t>Otter et al. J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Chemother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2020.</a:t>
            </a:r>
          </a:p>
        </p:txBody>
      </p:sp>
    </p:spTree>
    <p:extLst>
      <p:ext uri="{BB962C8B-B14F-4D97-AF65-F5344CB8AC3E}">
        <p14:creationId xmlns:p14="http://schemas.microsoft.com/office/powerpoint/2010/main" val="75477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umber of CPE detected according to sample type, April 2014 to March 2018.">
            <a:extLst>
              <a:ext uri="{FF2B5EF4-FFF2-40B4-BE49-F238E27FC236}">
                <a16:creationId xmlns:a16="http://schemas.microsoft.com/office/drawing/2014/main" id="{7602F45D-3A96-4958-9EBF-A146A9B50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7534"/>
            <a:ext cx="6648739" cy="398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95B08BC5-779B-440D-9FD3-FE6A61171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19" y="-235233"/>
            <a:ext cx="8765381" cy="994172"/>
          </a:xfrm>
        </p:spPr>
        <p:txBody>
          <a:bodyPr>
            <a:no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Screen vs. clinical culture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2F344B-EA67-47E3-839E-EEAF3F500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>
                <a:latin typeface="Arial" pitchFamily="34" charset="0"/>
                <a:cs typeface="Arial" pitchFamily="34" charset="0"/>
              </a:rPr>
              <a:t>Otter et al. J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Chemother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2020.</a:t>
            </a:r>
          </a:p>
        </p:txBody>
      </p:sp>
    </p:spTree>
    <p:extLst>
      <p:ext uri="{BB962C8B-B14F-4D97-AF65-F5344CB8AC3E}">
        <p14:creationId xmlns:p14="http://schemas.microsoft.com/office/powerpoint/2010/main" val="24392900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7084E0C-253F-4628-A1F4-3213BA4FBB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1973209"/>
              </p:ext>
            </p:extLst>
          </p:nvPr>
        </p:nvGraphicFramePr>
        <p:xfrm>
          <a:off x="1403648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138469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9A711-951C-4687-B380-D407F8338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£££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E751B-884D-4F64-BC7A-264CA492D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00151"/>
            <a:ext cx="8784976" cy="3394472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GSTT 196,230 admissions = £2.5m (culture) or £7.8m (PCR)</a:t>
            </a: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National 16,399,596 = £2bn (culture) or £6.4bn (PCR)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B54999-7AEA-49F7-BF3E-30E2D148F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>
                <a:latin typeface="Arial" pitchFamily="34" charset="0"/>
                <a:cs typeface="Arial" pitchFamily="34" charset="0"/>
              </a:rPr>
              <a:t>Admissions from NHS; costs from Moloney et al. Diagn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Progn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Res 2019.</a:t>
            </a:r>
          </a:p>
        </p:txBody>
      </p:sp>
    </p:spTree>
    <p:extLst>
      <p:ext uri="{BB962C8B-B14F-4D97-AF65-F5344CB8AC3E}">
        <p14:creationId xmlns:p14="http://schemas.microsoft.com/office/powerpoint/2010/main" val="746449091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7101D8-BCE8-49E1-96BB-C5D1B75713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613" b="6601"/>
          <a:stretch/>
        </p:blipFill>
        <p:spPr>
          <a:xfrm>
            <a:off x="1547664" y="51470"/>
            <a:ext cx="5796136" cy="480399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0F7343-FD89-4260-8A99-0960094D90A7}"/>
              </a:ext>
            </a:extLst>
          </p:cNvPr>
          <p:cNvCxnSpPr>
            <a:cxnSpLocks/>
          </p:cNvCxnSpPr>
          <p:nvPr/>
        </p:nvCxnSpPr>
        <p:spPr>
          <a:xfrm flipV="1">
            <a:off x="3131840" y="2238591"/>
            <a:ext cx="288032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E7E8529-D0FB-43A1-873B-31D9B379A6E4}"/>
              </a:ext>
            </a:extLst>
          </p:cNvPr>
          <p:cNvSpPr/>
          <p:nvPr/>
        </p:nvSpPr>
        <p:spPr>
          <a:xfrm>
            <a:off x="2915816" y="1923678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£10m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1116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53C4F-CCA0-48FC-A85D-A947DB7FA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3417F-159F-407B-8839-3FF7A3993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15 minutes per sample</a:t>
            </a: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GSTT (196,230 admissions)</a:t>
            </a:r>
          </a:p>
          <a:p>
            <a:pPr lvl="1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49,000 hours</a:t>
            </a:r>
          </a:p>
          <a:p>
            <a:pPr lvl="1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1308 weeks</a:t>
            </a:r>
          </a:p>
          <a:p>
            <a:pPr lvl="1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full time jobs!</a:t>
            </a:r>
          </a:p>
          <a:p>
            <a:pPr lvl="1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Nationally = 2,100 </a:t>
            </a:r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full time jobs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EAAB81-F350-4963-A7A0-5487306AF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>
                <a:latin typeface="Arial" pitchFamily="34" charset="0"/>
                <a:cs typeface="Arial" pitchFamily="34" charset="0"/>
              </a:rPr>
              <a:t>Otter et al. Clin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Infect 2015.</a:t>
            </a:r>
          </a:p>
        </p:txBody>
      </p:sp>
    </p:spTree>
    <p:extLst>
      <p:ext uri="{BB962C8B-B14F-4D97-AF65-F5344CB8AC3E}">
        <p14:creationId xmlns:p14="http://schemas.microsoft.com/office/powerpoint/2010/main" val="195065319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F68FDE-041B-45C6-9B3A-A108493D0F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825" b="6601"/>
          <a:stretch/>
        </p:blipFill>
        <p:spPr>
          <a:xfrm>
            <a:off x="1637928" y="123478"/>
            <a:ext cx="5868144" cy="480399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BE81C7-DC06-428B-B6A4-775DEFA04318}"/>
              </a:ext>
            </a:extLst>
          </p:cNvPr>
          <p:cNvCxnSpPr>
            <a:cxnSpLocks/>
          </p:cNvCxnSpPr>
          <p:nvPr/>
        </p:nvCxnSpPr>
        <p:spPr>
          <a:xfrm flipV="1">
            <a:off x="3198313" y="2355726"/>
            <a:ext cx="288032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F79B50C-EB6D-4826-B72C-CA4DD0EF9800}"/>
              </a:ext>
            </a:extLst>
          </p:cNvPr>
          <p:cNvSpPr/>
          <p:nvPr/>
        </p:nvSpPr>
        <p:spPr>
          <a:xfrm>
            <a:off x="2982289" y="2040813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£10m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734952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4CF1E-8E2A-4A02-9A17-BA4C1BC2E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Acceptability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F7D25-3A18-4209-9659-DB2077340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1/3 nursing staff did not agree that CPE screening is acceptable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However, there were high levels of agreement amongst the public that they would find CPE screening acceptable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For staff:</a:t>
            </a:r>
          </a:p>
          <a:p>
            <a:pPr lvl="1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‘intentions to screen’; ‘environmental context and resources’; ‘knowledge’; ‘social influences’; ‘beliefs about the severity of consequences of CPE’; and, ‘emotion’ (embarrassment for patients in being asked for rectal swab).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For pubic </a:t>
            </a:r>
          </a:p>
          <a:p>
            <a:pPr lvl="1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experience of health care employment, the acceptability of being cared for in isolation and the TDF domains of ‘knowledge’; ‘social influences’; and ‘beliefs about the severity of consequences of CPE’.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76B469-F045-4264-BEB7-DB08E9EEDBF5}"/>
              </a:ext>
            </a:extLst>
          </p:cNvPr>
          <p:cNvSpPr/>
          <p:nvPr/>
        </p:nvSpPr>
        <p:spPr>
          <a:xfrm>
            <a:off x="1" y="4803998"/>
            <a:ext cx="40252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Currie et al.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Antimicrob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Res Infect Control 2018.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38FB2E-4D2E-41B5-A0CB-80A79DE4B46E}"/>
              </a:ext>
            </a:extLst>
          </p:cNvPr>
          <p:cNvSpPr txBox="1"/>
          <p:nvPr/>
        </p:nvSpPr>
        <p:spPr>
          <a:xfrm>
            <a:off x="107504" y="623759"/>
            <a:ext cx="885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Cross sectional survey of healthcare professionals and the public on the acceptability of CPE screening.</a:t>
            </a:r>
          </a:p>
        </p:txBody>
      </p:sp>
    </p:spTree>
    <p:extLst>
      <p:ext uri="{BB962C8B-B14F-4D97-AF65-F5344CB8AC3E}">
        <p14:creationId xmlns:p14="http://schemas.microsoft.com/office/powerpoint/2010/main" val="402547747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4890702"/>
            <a:ext cx="42530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Dyakova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Infect. 2017;23:577.e1-577.e3.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6590690"/>
              </p:ext>
            </p:extLst>
          </p:nvPr>
        </p:nvGraphicFramePr>
        <p:xfrm>
          <a:off x="-97971" y="1101247"/>
          <a:ext cx="5951764" cy="3160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53793" y="1101247"/>
            <a:ext cx="321913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Original description (weeks 1-4)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“Bug”-focussed message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Detailed scientific language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Modified description (weeks 5-14)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Patient-focussed message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“Why is it important to be screened?”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“Benefits for you and those close to you!”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“If you get an infection, we can put you on the right antibiotics straight away.”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37564" y="2946600"/>
            <a:ext cx="266396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8274" y="-182227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Can I swab your rectum please?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08414" y="2587731"/>
            <a:ext cx="8165" cy="636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10342" y="1742178"/>
            <a:ext cx="179614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50" dirty="0">
                <a:latin typeface="Arial" panose="020B0604020202020204" pitchFamily="34" charset="0"/>
                <a:cs typeface="Arial" panose="020B0604020202020204" pitchFamily="34" charset="0"/>
              </a:rPr>
              <a:t>Change in description of the study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9606" y="526060"/>
            <a:ext cx="61640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50" dirty="0">
                <a:latin typeface="Arial" panose="020B0604020202020204" pitchFamily="34" charset="0"/>
                <a:cs typeface="Arial" panose="020B0604020202020204" pitchFamily="34" charset="0"/>
              </a:rPr>
              <a:t>Prospective study of asymptomatic antibiotic-resistant Gram-negative bacteria colonisation in 4006 patients on admission to a London hospital group.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2271" y="4269347"/>
            <a:ext cx="8608201" cy="5539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change in study description results in a significant reduction in decline rate, from 31.9% of 869 patients to 7.6% of 3690 patients (p &lt;0.001)</a:t>
            </a:r>
          </a:p>
        </p:txBody>
      </p:sp>
    </p:spTree>
    <p:extLst>
      <p:ext uri="{BB962C8B-B14F-4D97-AF65-F5344CB8AC3E}">
        <p14:creationId xmlns:p14="http://schemas.microsoft.com/office/powerpoint/2010/main" val="333712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0E2383E-1903-4CB4-98AC-630F8886EC9E}"/>
              </a:ext>
            </a:extLst>
          </p:cNvPr>
          <p:cNvSpPr txBox="1">
            <a:spLocks/>
          </p:cNvSpPr>
          <p:nvPr/>
        </p:nvSpPr>
        <p:spPr>
          <a:xfrm>
            <a:off x="457200" y="-9254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Accuracy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B3DB06-7DDA-41D7-8E58-1C0092C36FEA}"/>
              </a:ext>
            </a:extLst>
          </p:cNvPr>
          <p:cNvSpPr/>
          <p:nvPr/>
        </p:nvSpPr>
        <p:spPr>
          <a:xfrm>
            <a:off x="1" y="4803998"/>
            <a:ext cx="3259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Moloney et al. Diagn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Progn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Res 2019.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67B498-1A79-4003-A5E5-AE01472DB31E}"/>
              </a:ext>
            </a:extLst>
          </p:cNvPr>
          <p:cNvSpPr/>
          <p:nvPr/>
        </p:nvSpPr>
        <p:spPr>
          <a:xfrm>
            <a:off x="719572" y="3723878"/>
            <a:ext cx="34139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Culture</a:t>
            </a:r>
          </a:p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Sensitivity = 0.834, Specify = 0.933, Prevalence = 2%, Sample size = 196,230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8B5DF7-8AF6-414B-9D75-BA52257B6D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205" t="34600" r="25588" b="34837"/>
          <a:stretch/>
        </p:blipFill>
        <p:spPr>
          <a:xfrm>
            <a:off x="51297" y="896134"/>
            <a:ext cx="4750492" cy="279611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55CFBF-1720-4178-A470-0104DB11A798}"/>
              </a:ext>
            </a:extLst>
          </p:cNvPr>
          <p:cNvSpPr/>
          <p:nvPr/>
        </p:nvSpPr>
        <p:spPr>
          <a:xfrm>
            <a:off x="5306022" y="3692252"/>
            <a:ext cx="34139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PCR</a:t>
            </a:r>
          </a:p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Sensitivity = 0.960, Specify = 0.966, Prevalence = 2%, Sample size = 196,230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0BEF46-A24C-4803-8375-397A13867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850" t="34600" r="27163" b="34600"/>
          <a:stretch/>
        </p:blipFill>
        <p:spPr>
          <a:xfrm>
            <a:off x="4801789" y="939948"/>
            <a:ext cx="4152176" cy="276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248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7084E0C-253F-4628-A1F4-3213BA4FBB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016510"/>
              </p:ext>
            </p:extLst>
          </p:nvPr>
        </p:nvGraphicFramePr>
        <p:xfrm>
          <a:off x="1403648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208813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40318-D43C-48D4-A25B-6DF8CA37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Risk factors for CPE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2FCEF5-9EE6-42D2-B7B5-9FEF8993A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3572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GB" sz="1400" dirty="0" err="1">
                <a:latin typeface="Arial" pitchFamily="34" charset="0"/>
                <a:cs typeface="Arial" pitchFamily="34" charset="0"/>
              </a:rPr>
              <a:t>Ilan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&amp; Kjerulf. J Hosp Infect 2023.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DC6204-3623-4BA2-80D8-37C0B4327289}"/>
              </a:ext>
            </a:extLst>
          </p:cNvPr>
          <p:cNvSpPr txBox="1"/>
          <p:nvPr/>
        </p:nvSpPr>
        <p:spPr>
          <a:xfrm>
            <a:off x="1187624" y="1203598"/>
            <a:ext cx="7200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Known contact with CPE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History of CPE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Hospitalisation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Overseas? Duration? Local prevalence?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Invasive procedures / devices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Co-morbidities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Antimicrobial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Travel</a:t>
            </a:r>
          </a:p>
        </p:txBody>
      </p:sp>
    </p:spTree>
    <p:extLst>
      <p:ext uri="{BB962C8B-B14F-4D97-AF65-F5344CB8AC3E}">
        <p14:creationId xmlns:p14="http://schemas.microsoft.com/office/powerpoint/2010/main" val="297105455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EC07F-B864-48F5-A2EE-65CF11992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Prevalence of risk factors</a:t>
            </a:r>
          </a:p>
        </p:txBody>
      </p:sp>
      <p:pic>
        <p:nvPicPr>
          <p:cNvPr id="5122" name="Picture 2" descr="GSTT CPE risk factors">
            <a:extLst>
              <a:ext uri="{FF2B5EF4-FFF2-40B4-BE49-F238E27FC236}">
                <a16:creationId xmlns:a16="http://schemas.microsoft.com/office/drawing/2014/main" id="{917B2CBD-A943-46E6-BB6E-08D90D66F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27534"/>
            <a:ext cx="5638006" cy="422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DB9A8B-2FAB-44E0-8F1D-F72516C07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6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>
                <a:latin typeface="Arial" pitchFamily="34" charset="0"/>
                <a:cs typeface="Arial" pitchFamily="34" charset="0"/>
              </a:rPr>
              <a:t>Otter et al. J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Chemother 2016.</a:t>
            </a:r>
          </a:p>
        </p:txBody>
      </p:sp>
    </p:spTree>
    <p:extLst>
      <p:ext uri="{BB962C8B-B14F-4D97-AF65-F5344CB8AC3E}">
        <p14:creationId xmlns:p14="http://schemas.microsoft.com/office/powerpoint/2010/main" val="2075698015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48296-7728-4F1B-BE2D-6DC0F01FE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Effective risk scores are 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55F3BB-8FA7-4FF6-B7EA-42CE3915C388}"/>
              </a:ext>
            </a:extLst>
          </p:cNvPr>
          <p:cNvSpPr txBox="1"/>
          <p:nvPr/>
        </p:nvSpPr>
        <p:spPr>
          <a:xfrm>
            <a:off x="0" y="627534"/>
            <a:ext cx="8964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Development and assessment of a risk score for CPE admission screening in an endemic setting (Greece), based on screening 2,303 patients over 6 months in 2015/16.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DAE8A0-295F-4004-AC67-22E7E4068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6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err="1">
                <a:latin typeface="Arial" pitchFamily="34" charset="0"/>
                <a:cs typeface="Arial" pitchFamily="34" charset="0"/>
              </a:rPr>
              <a:t>Papafotiou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et al. J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Chemother 2022.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EA742D-DCBC-40B2-9A9F-08E7E75CF7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25" t="40623" r="51575" b="41623"/>
          <a:stretch/>
        </p:blipFill>
        <p:spPr>
          <a:xfrm>
            <a:off x="-180528" y="1383310"/>
            <a:ext cx="5247278" cy="27726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03B44C-0BF9-4C4E-8C63-C4A5A4817193}"/>
              </a:ext>
            </a:extLst>
          </p:cNvPr>
          <p:cNvSpPr/>
          <p:nvPr/>
        </p:nvSpPr>
        <p:spPr>
          <a:xfrm>
            <a:off x="4788024" y="1524026"/>
            <a:ext cx="4114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Using the cut-off point of ≥27 in the patients of the validation dataset would result in performing approximately 88 screening tests per 1000 admitted patients and would identify 48.9% of colonized patients (44/90).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Using a lower cut-off of e.g. ≥20 would result in 216 screening tests per 1000 admitted patients and identification of 81% of CPE colonized patients (73/90).</a:t>
            </a:r>
          </a:p>
        </p:txBody>
      </p:sp>
    </p:spTree>
    <p:extLst>
      <p:ext uri="{BB962C8B-B14F-4D97-AF65-F5344CB8AC3E}">
        <p14:creationId xmlns:p14="http://schemas.microsoft.com/office/powerpoint/2010/main" val="2648964550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4987C-F00C-4E74-B666-7FA75ADF7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Can we implement targeted screening?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CCFEA6-396D-4644-A7AC-ADD292D6A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>
                <a:latin typeface="Arial" pitchFamily="34" charset="0"/>
                <a:cs typeface="Arial" pitchFamily="34" charset="0"/>
              </a:rPr>
              <a:t>Otter et al. J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Chemother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2020.</a:t>
            </a:r>
          </a:p>
        </p:txBody>
      </p:sp>
      <p:pic>
        <p:nvPicPr>
          <p:cNvPr id="4098" name="Picture 2" descr="Adoption of the enhanced CPE admission screening recommendations, April 2017 to March 2018. The target is 90% (dashed line). This figure appears in colour in the online version of JAC and in black and white in the print version of JAC.">
            <a:extLst>
              <a:ext uri="{FF2B5EF4-FFF2-40B4-BE49-F238E27FC236}">
                <a16:creationId xmlns:a16="http://schemas.microsoft.com/office/drawing/2014/main" id="{BD4AB9C8-E5A9-4D2D-B5E2-00EFBF1BF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75156"/>
            <a:ext cx="6229350" cy="3462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13E4D5-6FC8-43FF-A70D-D1E79A29BE66}"/>
              </a:ext>
            </a:extLst>
          </p:cNvPr>
          <p:cNvSpPr txBox="1"/>
          <p:nvPr/>
        </p:nvSpPr>
        <p:spPr>
          <a:xfrm>
            <a:off x="0" y="526060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Adoption of the enhanced CPE admission screening recommendations, April 2017 to March 2018. Universal screening in ICU, renal, haematology, and vascular. 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301582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7084E0C-253F-4628-A1F4-3213BA4FBB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9228350"/>
              </p:ext>
            </p:extLst>
          </p:nvPr>
        </p:nvGraphicFramePr>
        <p:xfrm>
          <a:off x="1403648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9420643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4987C-F00C-4E74-B666-7FA75ADF7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Prevalence of CPE in England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CCFEA6-396D-4644-A7AC-ADD292D6A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6" y="4211091"/>
            <a:ext cx="62293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Otter et al. J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Chemother 2017.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Trepanier et al. J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Chemother 2017.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Lapointe-Shaw et al. E J Clin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Infect Dis 2017.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 err="1">
                <a:latin typeface="Arial" pitchFamily="34" charset="0"/>
                <a:cs typeface="Arial" pitchFamily="34" charset="0"/>
              </a:rPr>
              <a:t>Manoukian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et al. Eur J Health Econ 2022.</a:t>
            </a:r>
          </a:p>
          <a:p>
            <a:pPr marL="342900" indent="-342900">
              <a:buFont typeface="+mj-lt"/>
              <a:buAutoNum type="arabicPeriod"/>
            </a:pPr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358900-21E0-4B12-AD62-1C11F4D3CE8F}"/>
              </a:ext>
            </a:extLst>
          </p:cNvPr>
          <p:cNvSpPr/>
          <p:nvPr/>
        </p:nvSpPr>
        <p:spPr>
          <a:xfrm>
            <a:off x="251520" y="764704"/>
            <a:ext cx="7632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Universal admission screening of 4006 admissions in central London found only 6 CPE were cultured from 5 (0.1%) of 4006 patients in 2015 (1).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incidence of CPE estimated by a laboratory analysis of carbapenem-non-susceptible </a:t>
            </a:r>
            <a:r>
              <a:rPr lang="en-GB" sz="2000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Enterobacterales</a:t>
            </a:r>
            <a:r>
              <a:rPr lang="en-GB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0.007 per 1000 patient-days (95% CI = 0.005-0.010) (2).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 use a variety of estimates, e.g. 0.01-10% (3,4).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793582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7381A-E425-4034-A408-891B5F057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6" y="339502"/>
            <a:ext cx="9145016" cy="857250"/>
          </a:xfrm>
        </p:spPr>
        <p:txBody>
          <a:bodyPr>
            <a:noAutofit/>
          </a:bodyPr>
          <a:lstStyle/>
          <a:p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Carbapenemase</a:t>
            </a: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-producing organism (CPO) colonisation at a district general hospital: universal screening may help reduce transmission”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537744-0CE7-48B5-BBC4-BD16ECE41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6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err="1">
                <a:latin typeface="Arial" pitchFamily="34" charset="0"/>
                <a:cs typeface="Arial" pitchFamily="34" charset="0"/>
              </a:rPr>
              <a:t>Phee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et al. Infect Prevention Practice 2021.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EBBE0C-E552-49D3-A8F7-67C181B0ABB8}"/>
              </a:ext>
            </a:extLst>
          </p:cNvPr>
          <p:cNvSpPr/>
          <p:nvPr/>
        </p:nvSpPr>
        <p:spPr>
          <a:xfrm>
            <a:off x="179512" y="1707654"/>
            <a:ext cx="8280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Universal screening of all ICU admissions and </a:t>
            </a:r>
            <a:r>
              <a:rPr lang="en-GB" u="sng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targeted</a:t>
            </a:r>
            <a:r>
              <a:rPr lang="en-GB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screening of all other admissions!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CPO prevalence was 2.1% of 3,553 patients sampled.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includes admission prevalence and acquisition.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Incidence was highest where universal screening strategy was applied (3.9 per 1000 patient-days, 95% CI: 2.4-5.91).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this was ICU vs. general wards, so it’s apples and pears! 	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688747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67FF8-A071-4AFF-9B93-AB9BE9EDE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Universal screening may be cost effective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6C658A-03A8-4986-81A6-CFCDA0D0A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66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>
                <a:latin typeface="Arial" pitchFamily="34" charset="0"/>
                <a:cs typeface="Arial" pitchFamily="34" charset="0"/>
              </a:rPr>
              <a:t>Lapointe-Shaw et al. E J Clin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Infect Dis 2017.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88A171-A1F5-4BD2-93CC-C3F5E2430F09}"/>
              </a:ext>
            </a:extLst>
          </p:cNvPr>
          <p:cNvSpPr txBox="1"/>
          <p:nvPr/>
        </p:nvSpPr>
        <p:spPr>
          <a:xfrm>
            <a:off x="0" y="526060"/>
            <a:ext cx="8964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Modelling study to evaluate the cost-effectiveness of hospital admission screening strategies for CPE based on US data.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E0C4B2-EC76-440C-9FBB-0796CE6083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1" t="16401" r="18500" b="54200"/>
          <a:stretch/>
        </p:blipFill>
        <p:spPr>
          <a:xfrm>
            <a:off x="395536" y="1374556"/>
            <a:ext cx="7565683" cy="264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57627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930082-CA03-459C-89B9-C523FFA32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err="1">
                <a:latin typeface="Arial" pitchFamily="34" charset="0"/>
                <a:cs typeface="Arial" pitchFamily="34" charset="0"/>
              </a:rPr>
              <a:t>Kardaś‑Słoma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et al. ARIC 2022.</a:t>
            </a:r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3FF4FA77-E98C-4ED7-A0D0-CF1F401EA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Cost effectiveness of screening approaches (2)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7FB370-C337-40F0-BABF-3DA46AC626F5}"/>
              </a:ext>
            </a:extLst>
          </p:cNvPr>
          <p:cNvSpPr txBox="1"/>
          <p:nvPr/>
        </p:nvSpPr>
        <p:spPr>
          <a:xfrm>
            <a:off x="0" y="526060"/>
            <a:ext cx="896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Modelling study to evaluate the cost-effectiveness of hospital admission screening strategies for CPE in a general ward setting.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6BBCC4-7950-4C9E-9AB4-B84DA6D989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88" t="19201" r="18887" b="15000"/>
          <a:stretch/>
        </p:blipFill>
        <p:spPr>
          <a:xfrm>
            <a:off x="827584" y="1049280"/>
            <a:ext cx="6912768" cy="375567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9052C15-8A5C-4393-AE67-85457376503B}"/>
              </a:ext>
            </a:extLst>
          </p:cNvPr>
          <p:cNvSpPr/>
          <p:nvPr/>
        </p:nvSpPr>
        <p:spPr>
          <a:xfrm>
            <a:off x="971600" y="4443958"/>
            <a:ext cx="6696744" cy="36099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DEC094-73CA-4E59-9990-BC990830833B}"/>
              </a:ext>
            </a:extLst>
          </p:cNvPr>
          <p:cNvSpPr/>
          <p:nvPr/>
        </p:nvSpPr>
        <p:spPr>
          <a:xfrm>
            <a:off x="971600" y="2789794"/>
            <a:ext cx="6696744" cy="50203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819390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537744-0CE7-48B5-BBC4-BD16ECE41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err="1">
                <a:latin typeface="Arial" pitchFamily="34" charset="0"/>
                <a:cs typeface="Arial" pitchFamily="34" charset="0"/>
              </a:rPr>
              <a:t>Manoukian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et al. Eur J Health Econ 2022.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9F5434C-A39A-4685-9B43-F8CF52A4D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85700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Cost effectiveness of screening approaches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D550EF-B7ED-46BE-A887-79FDC88D6487}"/>
              </a:ext>
            </a:extLst>
          </p:cNvPr>
          <p:cNvSpPr txBox="1"/>
          <p:nvPr/>
        </p:nvSpPr>
        <p:spPr>
          <a:xfrm>
            <a:off x="0" y="526060"/>
            <a:ext cx="896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Modelling study to evaluate the cost-effectiveness of hospital admission screening strategies for CPE in the UK.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916F6E-8932-41CF-8454-D4B399BBAF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8" t="14868" r="24801" b="27546"/>
          <a:stretch/>
        </p:blipFill>
        <p:spPr>
          <a:xfrm>
            <a:off x="1298282" y="833837"/>
            <a:ext cx="6229350" cy="38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8313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537744-0CE7-48B5-BBC4-BD16ECE41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err="1">
                <a:latin typeface="Arial" pitchFamily="34" charset="0"/>
                <a:cs typeface="Arial" pitchFamily="34" charset="0"/>
              </a:rPr>
              <a:t>Manoukian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et al. Eur J Health Econ 2022.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D550EF-B7ED-46BE-A887-79FDC88D6487}"/>
              </a:ext>
            </a:extLst>
          </p:cNvPr>
          <p:cNvSpPr txBox="1"/>
          <p:nvPr/>
        </p:nvSpPr>
        <p:spPr>
          <a:xfrm>
            <a:off x="0" y="526060"/>
            <a:ext cx="896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Modelling study to evaluate the cost-effectiveness of hospital admission screening strategies for CPE in the UK.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ECDEE8-5C3F-45A2-9768-0096142DBF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26" t="28629" r="25588" b="34600"/>
          <a:stretch/>
        </p:blipFill>
        <p:spPr>
          <a:xfrm>
            <a:off x="611652" y="1131590"/>
            <a:ext cx="7920695" cy="3200585"/>
          </a:xfrm>
          <a:prstGeom prst="rect">
            <a:avLst/>
          </a:prstGeom>
        </p:spPr>
      </p:pic>
      <p:sp>
        <p:nvSpPr>
          <p:cNvPr id="12" name="Title 8">
            <a:extLst>
              <a:ext uri="{FF2B5EF4-FFF2-40B4-BE49-F238E27FC236}">
                <a16:creationId xmlns:a16="http://schemas.microsoft.com/office/drawing/2014/main" id="{7FF9310F-A2B8-4D69-9B3F-A76BE953CC13}"/>
              </a:ext>
            </a:extLst>
          </p:cNvPr>
          <p:cNvSpPr txBox="1">
            <a:spLocks/>
          </p:cNvSpPr>
          <p:nvPr/>
        </p:nvSpPr>
        <p:spPr>
          <a:xfrm>
            <a:off x="457200" y="-857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>
                <a:latin typeface="Arial" panose="020B0604020202020204" pitchFamily="34" charset="0"/>
                <a:cs typeface="Arial" panose="020B0604020202020204" pitchFamily="34" charset="0"/>
              </a:rPr>
              <a:t>Cost effectiveness of screening approaches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667261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537744-0CE7-48B5-BBC4-BD16ECE41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err="1">
                <a:latin typeface="Arial" pitchFamily="34" charset="0"/>
                <a:cs typeface="Arial" pitchFamily="34" charset="0"/>
              </a:rPr>
              <a:t>Manoukian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et al. Eur J Health Econ 2022.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D550EF-B7ED-46BE-A887-79FDC88D6487}"/>
              </a:ext>
            </a:extLst>
          </p:cNvPr>
          <p:cNvSpPr txBox="1"/>
          <p:nvPr/>
        </p:nvSpPr>
        <p:spPr>
          <a:xfrm>
            <a:off x="0" y="526060"/>
            <a:ext cx="896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Modelling study to evaluate the cost-effectiveness of hospital admission screening strategies for CPE in the UK.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ECDEE8-5C3F-45A2-9768-0096142DBF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26" t="28629" r="25588" b="63925"/>
          <a:stretch/>
        </p:blipFill>
        <p:spPr>
          <a:xfrm>
            <a:off x="611652" y="1131591"/>
            <a:ext cx="7920695" cy="6480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30DA22-093E-45AF-B2A1-ACA916199C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25" t="26894" r="26375" b="60275"/>
          <a:stretch/>
        </p:blipFill>
        <p:spPr>
          <a:xfrm>
            <a:off x="845914" y="1779663"/>
            <a:ext cx="7542509" cy="10801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81FFEE-54F1-4C26-BC66-437315D04F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25" t="69664" r="26375" b="10228"/>
          <a:stretch/>
        </p:blipFill>
        <p:spPr>
          <a:xfrm>
            <a:off x="845914" y="2633061"/>
            <a:ext cx="7542509" cy="1692730"/>
          </a:xfrm>
          <a:prstGeom prst="rect">
            <a:avLst/>
          </a:prstGeom>
        </p:spPr>
      </p:pic>
      <p:sp>
        <p:nvSpPr>
          <p:cNvPr id="16" name="Title 8">
            <a:extLst>
              <a:ext uri="{FF2B5EF4-FFF2-40B4-BE49-F238E27FC236}">
                <a16:creationId xmlns:a16="http://schemas.microsoft.com/office/drawing/2014/main" id="{4F8CCA5A-CE5C-4FD7-8D1C-ABDE0E71F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Cost effectiveness of screening approaches</a:t>
            </a:r>
          </a:p>
        </p:txBody>
      </p:sp>
    </p:spTree>
    <p:extLst>
      <p:ext uri="{BB962C8B-B14F-4D97-AF65-F5344CB8AC3E}">
        <p14:creationId xmlns:p14="http://schemas.microsoft.com/office/powerpoint/2010/main" val="1811494022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74BBA-01DA-42C9-837F-86DAF90FB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27822-8239-46E8-9F2C-97291C290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We need to get CPE screening right!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Universal screening is limited by cost, resource consumption, acceptability, and accuracy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Targeted screening is limited by limited understanding of risk factors, and challenges with implementation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Comparative evaluation via modelling suggests that universal screening is can be cost effective in some scenarios, but targeted screening is a better choice in every scenario!</a:t>
            </a:r>
          </a:p>
        </p:txBody>
      </p:sp>
    </p:spTree>
    <p:extLst>
      <p:ext uri="{BB962C8B-B14F-4D97-AF65-F5344CB8AC3E}">
        <p14:creationId xmlns:p14="http://schemas.microsoft.com/office/powerpoint/2010/main" val="108251448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7835</TotalTime>
  <Words>1471</Words>
  <Application>Microsoft Office PowerPoint</Application>
  <PresentationFormat>On-screen Show (16:9)</PresentationFormat>
  <Paragraphs>204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What do we mean by universal vs. targeted screening?</vt:lpstr>
      <vt:lpstr>Why bother with CPE screening? – Clinical outcomes</vt:lpstr>
      <vt:lpstr>PowerPoint Presentation</vt:lpstr>
      <vt:lpstr>Why bother with CPE screening? – the iceberg…</vt:lpstr>
      <vt:lpstr>Screen vs. clinical culture</vt:lpstr>
      <vt:lpstr>PowerPoint Presentation</vt:lpstr>
      <vt:lpstr>£££</vt:lpstr>
      <vt:lpstr>PowerPoint Presentation</vt:lpstr>
      <vt:lpstr>Time</vt:lpstr>
      <vt:lpstr>PowerPoint Presentation</vt:lpstr>
      <vt:lpstr>Acceptability</vt:lpstr>
      <vt:lpstr>Can I swab your rectum please?</vt:lpstr>
      <vt:lpstr>PowerPoint Presentation</vt:lpstr>
      <vt:lpstr>PowerPoint Presentation</vt:lpstr>
      <vt:lpstr>Risk factors for CPE</vt:lpstr>
      <vt:lpstr>Prevalence of risk factors</vt:lpstr>
      <vt:lpstr>Effective risk scores are possible</vt:lpstr>
      <vt:lpstr>Can we implement targeted screening?</vt:lpstr>
      <vt:lpstr>PowerPoint Presentation</vt:lpstr>
      <vt:lpstr>Prevalence of CPE in England</vt:lpstr>
      <vt:lpstr>“Carbapenemase-producing organism (CPO) colonisation at a district general hospital: universal screening may help reduce transmission”</vt:lpstr>
      <vt:lpstr>Universal screening may be cost effective</vt:lpstr>
      <vt:lpstr>Cost effectiveness of screening approaches (2)</vt:lpstr>
      <vt:lpstr>Cost effectiveness of screening approaches</vt:lpstr>
      <vt:lpstr>PowerPoint Presentation</vt:lpstr>
      <vt:lpstr>Cost effectiveness of screening approaches</vt:lpstr>
      <vt:lpstr>Summary</vt:lpstr>
    </vt:vector>
  </TitlesOfParts>
  <Company>Bioquell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Otter Jon</cp:lastModifiedBy>
  <cp:revision>161</cp:revision>
  <dcterms:created xsi:type="dcterms:W3CDTF">2015-03-09T16:50:51Z</dcterms:created>
  <dcterms:modified xsi:type="dcterms:W3CDTF">2024-06-24T17:10:10Z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96a3aeae-7a50-4214-8a0a-2f96af9d0c16</vt:lpwstr>
  </property>
</Properties>
</file>